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b" ContentType="application/vnd.ms-excel.sheet.binary.macroEnabled.12"/>
  <Default Extension="xlsm" ContentType="application/vnd.ms-excel.sheet.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9.xml" ContentType="application/vnd.openxmlformats-officedocument.presentationml.tags+xml"/>
  <Override PartName="/ppt/notesSlides/notesSlide9.xml" ContentType="application/vnd.openxmlformats-officedocument.presentationml.notesSlide+xml"/>
  <Override PartName="/ppt/tags/tag30.xml" ContentType="application/vnd.openxmlformats-officedocument.presentationml.tags+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charts/chart1.xml" ContentType="application/vnd.openxmlformats-officedocument.drawingml.chart+xml"/>
  <Override PartName="/ppt/notesSlides/notesSlide23.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tags/tag59.xml" ContentType="application/vnd.openxmlformats-officedocument.presentationml.tags+xml"/>
  <Override PartName="/ppt/notesSlides/notesSlide24.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25.xml" ContentType="application/vnd.openxmlformats-officedocument.presentationml.notesSlide+xml"/>
  <Override PartName="/ppt/charts/chart2.xml" ContentType="application/vnd.openxmlformats-officedocument.drawingml.chart+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6.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tags/tag101.xml" ContentType="application/vnd.openxmlformats-officedocument.presentationml.tags+xml"/>
  <Override PartName="/ppt/tags/tag102.xml" ContentType="application/vnd.openxmlformats-officedocument.presentationml.tags+xml"/>
  <Override PartName="/ppt/notesSlides/notesSlide27.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28.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7.xml" ContentType="application/vnd.openxmlformats-officedocument.drawingml.chart+xml"/>
  <Override PartName="/ppt/charts/style2.xml" ContentType="application/vnd.ms-office.chartstyle+xml"/>
  <Override PartName="/ppt/charts/colors2.xml" ContentType="application/vnd.ms-office.chartcolorstyle+xml"/>
  <Override PartName="/ppt/charts/chart8.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6.xml" ContentType="application/vnd.openxmlformats-officedocument.presentationml.notesSlide+xml"/>
  <Override PartName="/ppt/charts/chartEx2.xml" ContentType="application/vnd.ms-office.chartex+xml"/>
  <Override PartName="/ppt/charts/style4.xml" ContentType="application/vnd.ms-office.chartstyle+xml"/>
  <Override PartName="/ppt/charts/colors4.xml" ContentType="application/vnd.ms-office.chartcolorstyle+xml"/>
  <Override PartName="/ppt/notesSlides/notesSlide37.xml" ContentType="application/vnd.openxmlformats-officedocument.presentationml.notesSlide+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charts/chart10.xml" ContentType="application/vnd.openxmlformats-officedocument.drawingml.chart+xml"/>
  <Override PartName="/ppt/charts/style6.xml" ContentType="application/vnd.ms-office.chartstyle+xml"/>
  <Override PartName="/ppt/charts/colors6.xml" ContentType="application/vnd.ms-office.chartcolorstyle+xml"/>
  <Override PartName="/ppt/charts/chart11.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8.xml" ContentType="application/vnd.openxmlformats-officedocument.presentationml.notesSlide+xml"/>
  <Override PartName="/ppt/charts/chart12.xml" ContentType="application/vnd.openxmlformats-officedocument.drawingml.chart+xml"/>
  <Override PartName="/ppt/charts/style8.xml" ContentType="application/vnd.ms-office.chartstyle+xml"/>
  <Override PartName="/ppt/charts/colors8.xml" ContentType="application/vnd.ms-office.chartcolorstyle+xml"/>
  <Override PartName="/ppt/charts/chart13.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41.xml" ContentType="application/vnd.openxmlformats-officedocument.presentationml.notesSlide+xml"/>
  <Override PartName="/ppt/charts/chart14.xml" ContentType="application/vnd.openxmlformats-officedocument.drawingml.chart+xml"/>
  <Override PartName="/ppt/charts/style10.xml" ContentType="application/vnd.ms-office.chartstyle+xml"/>
  <Override PartName="/ppt/charts/colors10.xml" ContentType="application/vnd.ms-office.chartcolorstyl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42.xml" ContentType="application/vnd.openxmlformats-officedocument.presentationml.notesSlide+xml"/>
  <Override PartName="/ppt/charts/chart15.xml" ContentType="application/vnd.openxmlformats-officedocument.drawingml.chart+xml"/>
  <Override PartName="/ppt/charts/style11.xml" ContentType="application/vnd.ms-office.chartstyle+xml"/>
  <Override PartName="/ppt/charts/colors11.xml" ContentType="application/vnd.ms-office.chartcolorstyl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43.xml" ContentType="application/vnd.openxmlformats-officedocument.presentationml.notesSlide+xml"/>
  <Override PartName="/ppt/charts/chart16.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1.xml" ContentType="application/vnd.openxmlformats-officedocument.drawingml.chartshapes+xml"/>
  <Override PartName="/ppt/notesSlides/notesSlide44.xml" ContentType="application/vnd.openxmlformats-officedocument.presentationml.notesSlide+xml"/>
  <Override PartName="/ppt/charts/chart17.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8.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9.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20.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1.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2.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4.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45.xml" ContentType="application/vnd.openxmlformats-officedocument.presentationml.notesSlide+xml"/>
  <Override PartName="/ppt/charts/chart25.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6.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7.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8.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9.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30.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1.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2.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46.xml" ContentType="application/vnd.openxmlformats-officedocument.presentationml.notesSlide+xml"/>
  <Override PartName="/ppt/charts/chart33.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47.xml" ContentType="application/vnd.openxmlformats-officedocument.presentationml.notesSlide+xml"/>
  <Override PartName="/ppt/charts/chart34.xml" ContentType="application/vnd.openxmlformats-officedocument.drawingml.chart+xml"/>
  <Override PartName="/ppt/charts/style30.xml" ContentType="application/vnd.ms-office.chartstyle+xml"/>
  <Override PartName="/ppt/charts/colors30.xml" ContentType="application/vnd.ms-office.chartcolorstyle+xml"/>
  <Override PartName="/ppt/tags/tag13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33.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34.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rts/chart35.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6.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rts/chartEx3.xml" ContentType="application/vnd.ms-office.chartex+xml"/>
  <Override PartName="/ppt/charts/style33.xml" ContentType="application/vnd.ms-office.chartstyle+xml"/>
  <Override PartName="/ppt/charts/colors33.xml" ContentType="application/vnd.ms-office.chartcolorstyle+xml"/>
  <Override PartName="/ppt/notesSlides/notesSlide72.xml" ContentType="application/vnd.openxmlformats-officedocument.presentationml.notesSlide+xml"/>
  <Override PartName="/ppt/charts/chart37.xml" ContentType="application/vnd.openxmlformats-officedocument.drawingml.chart+xml"/>
  <Override PartName="/ppt/charts/style34.xml" ContentType="application/vnd.ms-office.chartstyle+xml"/>
  <Override PartName="/ppt/charts/colors34.xml" ContentType="application/vnd.ms-office.chartcolorstyle+xml"/>
  <Override PartName="/ppt/drawings/drawing2.xml" ContentType="application/vnd.openxmlformats-officedocument.drawingml.chartshapes+xml"/>
  <Override PartName="/ppt/charts/chart38.xml" ContentType="application/vnd.openxmlformats-officedocument.drawingml.chart+xml"/>
  <Override PartName="/ppt/charts/style35.xml" ContentType="application/vnd.ms-office.chartstyle+xml"/>
  <Override PartName="/ppt/charts/colors35.xml" ContentType="application/vnd.ms-office.chartcolorstyle+xml"/>
  <Override PartName="/ppt/drawings/drawing3.xml" ContentType="application/vnd.openxmlformats-officedocument.drawingml.chartshapes+xml"/>
  <Override PartName="/ppt/notesSlides/notesSlide73.xml" ContentType="application/vnd.openxmlformats-officedocument.presentationml.notesSlide+xml"/>
  <Override PartName="/ppt/charts/chart39.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40.xml" ContentType="application/vnd.openxmlformats-officedocument.drawingml.chart+xml"/>
  <Override PartName="/ppt/charts/style37.xml" ContentType="application/vnd.ms-office.chartstyle+xml"/>
  <Override PartName="/ppt/charts/colors37.xml" ContentType="application/vnd.ms-office.chartcolorstyle+xml"/>
  <Override PartName="/ppt/notesSlides/notesSlide74.xml" ContentType="application/vnd.openxmlformats-officedocument.presentationml.notesSlide+xml"/>
  <Override PartName="/ppt/charts/chart41.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75.xml" ContentType="application/vnd.openxmlformats-officedocument.presentationml.notesSlide+xml"/>
  <Override PartName="/ppt/charts/chart42.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3.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4.xml" ContentType="application/vnd.openxmlformats-officedocument.drawingml.chart+xml"/>
  <Override PartName="/ppt/charts/style41.xml" ContentType="application/vnd.ms-office.chartstyle+xml"/>
  <Override PartName="/ppt/charts/colors41.xml" ContentType="application/vnd.ms-office.chartcolorstyle+xml"/>
  <Override PartName="/ppt/notesSlides/notesSlide76.xml" ContentType="application/vnd.openxmlformats-officedocument.presentationml.notesSlide+xml"/>
  <Override PartName="/ppt/charts/chart45.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6.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7.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8.xml" ContentType="application/vnd.openxmlformats-officedocument.drawingml.chart+xml"/>
  <Override PartName="/ppt/charts/style45.xml" ContentType="application/vnd.ms-office.chartstyle+xml"/>
  <Override PartName="/ppt/charts/colors45.xml" ContentType="application/vnd.ms-office.chartcolorstyl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82.xml" ContentType="application/vnd.openxmlformats-officedocument.presentationml.notesSlide+xml"/>
  <Override PartName="/ppt/charts/chart49.xml" ContentType="application/vnd.openxmlformats-officedocument.drawingml.chart+xml"/>
  <Override PartName="/ppt/charts/style46.xml" ContentType="application/vnd.ms-office.chartstyle+xml"/>
  <Override PartName="/ppt/charts/colors46.xml" ContentType="application/vnd.ms-office.chartcolorstyle+xml"/>
  <Override PartName="/ppt/drawings/drawing4.xml" ContentType="application/vnd.openxmlformats-officedocument.drawingml.chartshape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rts/chart50.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51.xml" ContentType="application/vnd.openxmlformats-officedocument.drawingml.chart+xml"/>
  <Override PartName="/ppt/charts/style48.xml" ContentType="application/vnd.ms-office.chartstyle+xml"/>
  <Override PartName="/ppt/charts/colors48.xml" ContentType="application/vnd.ms-office.chartcolorstyle+xml"/>
  <Override PartName="/ppt/notesSlides/notesSlide85.xml" ContentType="application/vnd.openxmlformats-officedocument.presentationml.notesSlide+xml"/>
  <Override PartName="/ppt/charts/chart52.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3.xml" ContentType="application/vnd.openxmlformats-officedocument.drawingml.chart+xml"/>
  <Override PartName="/ppt/charts/style50.xml" ContentType="application/vnd.ms-office.chartstyle+xml"/>
  <Override PartName="/ppt/charts/colors50.xml" ContentType="application/vnd.ms-office.chartcolorstyle+xml"/>
  <Override PartName="/ppt/notesSlides/notesSlide86.xml" ContentType="application/vnd.openxmlformats-officedocument.presentationml.notesSlide+xml"/>
  <Override PartName="/ppt/charts/chart54.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5.xml" ContentType="application/vnd.openxmlformats-officedocument.drawingml.chart+xml"/>
  <Override PartName="/ppt/charts/style52.xml" ContentType="application/vnd.ms-office.chartstyle+xml"/>
  <Override PartName="/ppt/charts/colors52.xml" ContentType="application/vnd.ms-office.chartcolorstyle+xml"/>
  <Override PartName="/ppt/notesSlides/notesSlide87.xml" ContentType="application/vnd.openxmlformats-officedocument.presentationml.notesSlide+xml"/>
  <Override PartName="/ppt/charts/chart56.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7.xml" ContentType="application/vnd.openxmlformats-officedocument.drawingml.chart+xml"/>
  <Override PartName="/ppt/charts/style54.xml" ContentType="application/vnd.ms-office.chartstyle+xml"/>
  <Override PartName="/ppt/charts/colors54.xml" ContentType="application/vnd.ms-office.chartcolorstyle+xml"/>
  <Override PartName="/ppt/drawings/drawing5.xml" ContentType="application/vnd.openxmlformats-officedocument.drawingml.chartshapes+xml"/>
  <Override PartName="/ppt/charts/chart58.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9.xml" ContentType="application/vnd.openxmlformats-officedocument.drawingml.chart+xml"/>
  <Override PartName="/ppt/charts/style56.xml" ContentType="application/vnd.ms-office.chartstyle+xml"/>
  <Override PartName="/ppt/charts/colors56.xml" ContentType="application/vnd.ms-office.chartcolorstyl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88.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89.xml" ContentType="application/vnd.openxmlformats-officedocument.presentationml.notesSlide+xml"/>
  <Override PartName="/ppt/charts/chart60.xml" ContentType="application/vnd.openxmlformats-officedocument.drawingml.chart+xml"/>
  <Override PartName="/ppt/charts/style57.xml" ContentType="application/vnd.ms-office.chartstyle+xml"/>
  <Override PartName="/ppt/charts/colors57.xml" ContentType="application/vnd.ms-office.chartcolorstyle+xml"/>
  <Override PartName="/ppt/drawings/drawing6.xml" ContentType="application/vnd.openxmlformats-officedocument.drawingml.chartshape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90.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notesSlides/notesSlide91.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92.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notesSlides/notesSlide93.xml" ContentType="application/vnd.openxmlformats-officedocument.presentationml.notesSlide+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notesSlides/notesSlide94.xml" ContentType="application/vnd.openxmlformats-officedocument.presentationml.notesSlide+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notesSlides/notesSlide95.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notesSlides/notesSlide96.xml" ContentType="application/vnd.openxmlformats-officedocument.presentationml.notesSlide+xml"/>
  <Override PartName="/ppt/tags/tag264.xml" ContentType="application/vnd.openxmlformats-officedocument.presentationml.tags+xml"/>
  <Override PartName="/ppt/notesSlides/notesSlide97.xml" ContentType="application/vnd.openxmlformats-officedocument.presentationml.notesSlide+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notesSlides/notesSlide98.xml" ContentType="application/vnd.openxmlformats-officedocument.presentationml.notesSlide+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99.xml" ContentType="application/vnd.openxmlformats-officedocument.presentationml.notesSlide+xml"/>
  <Override PartName="/ppt/tags/tag287.xml" ContentType="application/vnd.openxmlformats-officedocument.presentationml.tags+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ags/tag288.xml" ContentType="application/vnd.openxmlformats-officedocument.presentationml.tags+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charts/chart61.xml" ContentType="application/vnd.openxmlformats-officedocument.drawingml.chart+xml"/>
  <Override PartName="/ppt/charts/style58.xml" ContentType="application/vnd.ms-office.chartstyle+xml"/>
  <Override PartName="/ppt/charts/colors58.xml" ContentType="application/vnd.ms-office.chartcolorstyl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notesSlides/notesSlide108.xml" ContentType="application/vnd.openxmlformats-officedocument.presentationml.notesSlide+xml"/>
  <Override PartName="/ppt/charts/chart62.xml" ContentType="application/vnd.openxmlformats-officedocument.drawingml.chart+xml"/>
  <Override PartName="/ppt/notesSlides/notesSlide109.xml" ContentType="application/vnd.openxmlformats-officedocument.presentationml.notesSlide+xml"/>
  <Override PartName="/ppt/charts/chartEx4.xml" ContentType="application/vnd.ms-office.chartex+xml"/>
  <Override PartName="/ppt/charts/style59.xml" ContentType="application/vnd.ms-office.chartstyle+xml"/>
  <Override PartName="/ppt/charts/colors59.xml" ContentType="application/vnd.ms-office.chartcolorstyle+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notesSlides/notesSlide110.xml" ContentType="application/vnd.openxmlformats-officedocument.presentationml.notesSlide+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notesSlides/notesSlide111.xml" ContentType="application/vnd.openxmlformats-officedocument.presentationml.notesSlide+xml"/>
  <Override PartName="/ppt/tags/tag339.xml" ContentType="application/vnd.openxmlformats-officedocument.presentationml.tags+xml"/>
  <Override PartName="/ppt/tags/tag340.xml" ContentType="application/vnd.openxmlformats-officedocument.presentationml.tags+xml"/>
  <Override PartName="/ppt/notesSlides/notesSlide112.xml" ContentType="application/vnd.openxmlformats-officedocument.presentationml.notesSlide+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notesSlides/notesSlide113.xml" ContentType="application/vnd.openxmlformats-officedocument.presentationml.notesSlide+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notesSlides/notesSlide114.xml" ContentType="application/vnd.openxmlformats-officedocument.presentationml.notesSlide+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notesSlides/notesSlide115.xml" ContentType="application/vnd.openxmlformats-officedocument.presentationml.notesSlide+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notesSlides/notesSlide116.xml" ContentType="application/vnd.openxmlformats-officedocument.presentationml.notesSlide+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notesSlides/notesSlide117.xml" ContentType="application/vnd.openxmlformats-officedocument.presentationml.notesSlide+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notesSlides/notesSlide118.xml" ContentType="application/vnd.openxmlformats-officedocument.presentationml.notesSlide+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notesSlides/notesSlide119.xml" ContentType="application/vnd.openxmlformats-officedocument.presentationml.notesSlide+xml"/>
  <Override PartName="/ppt/charts/chart63.xml" ContentType="application/vnd.openxmlformats-officedocument.drawingml.chart+xml"/>
  <Override PartName="/ppt/tags/tag619.xml" ContentType="application/vnd.openxmlformats-officedocument.presentationml.tags+xml"/>
  <Override PartName="/ppt/notesSlides/notesSlide120.xml" ContentType="application/vnd.openxmlformats-officedocument.presentationml.notesSlide+xml"/>
  <Override PartName="/ppt/tags/tag620.xml" ContentType="application/vnd.openxmlformats-officedocument.presentationml.tags+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tags/tag621.xml" ContentType="application/vnd.openxmlformats-officedocument.presentationml.tags+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charts/chart64.xml" ContentType="application/vnd.openxmlformats-officedocument.drawingml.chart+xml"/>
  <Override PartName="/ppt/charts/style60.xml" ContentType="application/vnd.ms-office.chartstyle+xml"/>
  <Override PartName="/ppt/charts/colors60.xml" ContentType="application/vnd.ms-office.chartcolorstyle+xml"/>
  <Override PartName="/ppt/notesSlides/notesSlide128.xml" ContentType="application/vnd.openxmlformats-officedocument.presentationml.notesSlide+xml"/>
  <Override PartName="/ppt/charts/chart65.xml" ContentType="application/vnd.openxmlformats-officedocument.drawingml.chart+xml"/>
  <Override PartName="/ppt/charts/style61.xml" ContentType="application/vnd.ms-office.chartstyle+xml"/>
  <Override PartName="/ppt/charts/colors61.xml" ContentType="application/vnd.ms-office.chartcolorstyle+xml"/>
  <Override PartName="/ppt/tags/tag622.xml" ContentType="application/vnd.openxmlformats-officedocument.presentationml.tags+xml"/>
  <Override PartName="/ppt/notesSlides/notesSlide129.xml" ContentType="application/vnd.openxmlformats-officedocument.presentationml.notesSlide+xml"/>
  <Override PartName="/ppt/tags/tag623.xml" ContentType="application/vnd.openxmlformats-officedocument.presentationml.tags+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charts/chart66.xml" ContentType="application/vnd.openxmlformats-officedocument.drawingml.chart+xml"/>
  <Override PartName="/ppt/charts/style62.xml" ContentType="application/vnd.ms-office.chartstyle+xml"/>
  <Override PartName="/ppt/charts/colors62.xml" ContentType="application/vnd.ms-office.chartcolorstyle+xml"/>
  <Override PartName="/ppt/notesSlides/notesSlide138.xml" ContentType="application/vnd.openxmlformats-officedocument.presentationml.notesSlide+xml"/>
  <Override PartName="/ppt/charts/chart67.xml" ContentType="application/vnd.openxmlformats-officedocument.drawingml.chart+xml"/>
  <Override PartName="/ppt/charts/style63.xml" ContentType="application/vnd.ms-office.chartstyle+xml"/>
  <Override PartName="/ppt/charts/colors63.xml" ContentType="application/vnd.ms-office.chartcolorstyl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tags/tag624.xml" ContentType="application/vnd.openxmlformats-officedocument.presentationml.tags+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tags/tag625.xml" ContentType="application/vnd.openxmlformats-officedocument.presentationml.tags+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charts/chart68.xml" ContentType="application/vnd.openxmlformats-officedocument.drawingml.chart+xml"/>
  <Override PartName="/ppt/charts/style64.xml" ContentType="application/vnd.ms-office.chartstyle+xml"/>
  <Override PartName="/ppt/charts/colors64.xml" ContentType="application/vnd.ms-office.chartcolorstyle+xml"/>
  <Override PartName="/ppt/charts/chart69.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70.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71.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72.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73.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74.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75.xml" ContentType="application/vnd.openxmlformats-officedocument.drawingml.chart+xml"/>
  <Override PartName="/ppt/charts/style71.xml" ContentType="application/vnd.ms-office.chartstyle+xml"/>
  <Override PartName="/ppt/charts/colors71.xml" ContentType="application/vnd.ms-office.chartcolorstyle+xml"/>
  <Override PartName="/ppt/notesSlides/notesSlide148.xml" ContentType="application/vnd.openxmlformats-officedocument.presentationml.notesSlide+xml"/>
  <Override PartName="/ppt/charts/chart76.xml" ContentType="application/vnd.openxmlformats-officedocument.drawingml.chart+xml"/>
  <Override PartName="/ppt/charts/style72.xml" ContentType="application/vnd.ms-office.chartstyle+xml"/>
  <Override PartName="/ppt/charts/colors72.xml" ContentType="application/vnd.ms-office.chartcolorstyle+xml"/>
  <Override PartName="/ppt/charts/chart77.xml" ContentType="application/vnd.openxmlformats-officedocument.drawingml.chart+xml"/>
  <Override PartName="/ppt/charts/style73.xml" ContentType="application/vnd.ms-office.chartstyle+xml"/>
  <Override PartName="/ppt/charts/colors73.xml" ContentType="application/vnd.ms-office.chartcolorstyle+xml"/>
  <Override PartName="/ppt/charts/chart78.xml" ContentType="application/vnd.openxmlformats-officedocument.drawingml.chart+xml"/>
  <Override PartName="/ppt/charts/style74.xml" ContentType="application/vnd.ms-office.chartstyle+xml"/>
  <Override PartName="/ppt/charts/colors74.xml" ContentType="application/vnd.ms-office.chartcolorstyle+xml"/>
  <Override PartName="/ppt/charts/chart79.xml" ContentType="application/vnd.openxmlformats-officedocument.drawingml.chart+xml"/>
  <Override PartName="/ppt/charts/style75.xml" ContentType="application/vnd.ms-office.chartstyle+xml"/>
  <Override PartName="/ppt/charts/colors75.xml" ContentType="application/vnd.ms-office.chartcolorstyle+xml"/>
  <Override PartName="/ppt/charts/chart80.xml" ContentType="application/vnd.openxmlformats-officedocument.drawingml.chart+xml"/>
  <Override PartName="/ppt/charts/style76.xml" ContentType="application/vnd.ms-office.chartstyle+xml"/>
  <Override PartName="/ppt/charts/colors76.xml" ContentType="application/vnd.ms-office.chartcolorstyle+xml"/>
  <Override PartName="/ppt/charts/chart81.xml" ContentType="application/vnd.openxmlformats-officedocument.drawingml.chart+xml"/>
  <Override PartName="/ppt/charts/style77.xml" ContentType="application/vnd.ms-office.chartstyle+xml"/>
  <Override PartName="/ppt/charts/colors77.xml" ContentType="application/vnd.ms-office.chartcolorstyle+xml"/>
  <Override PartName="/ppt/charts/chart82.xml" ContentType="application/vnd.openxmlformats-officedocument.drawingml.chart+xml"/>
  <Override PartName="/ppt/charts/style78.xml" ContentType="application/vnd.ms-office.chartstyle+xml"/>
  <Override PartName="/ppt/charts/colors78.xml" ContentType="application/vnd.ms-office.chartcolorstyle+xml"/>
  <Override PartName="/ppt/charts/chart83.xml" ContentType="application/vnd.openxmlformats-officedocument.drawingml.chart+xml"/>
  <Override PartName="/ppt/charts/style79.xml" ContentType="application/vnd.ms-office.chartstyle+xml"/>
  <Override PartName="/ppt/charts/colors79.xml" ContentType="application/vnd.ms-office.chartcolorstyle+xml"/>
  <Override PartName="/ppt/notesSlides/notesSlide149.xml" ContentType="application/vnd.openxmlformats-officedocument.presentationml.notesSlide+xml"/>
  <Override PartName="/ppt/charts/chart84.xml" ContentType="application/vnd.openxmlformats-officedocument.drawingml.chart+xml"/>
  <Override PartName="/ppt/charts/style80.xml" ContentType="application/vnd.ms-office.chartstyle+xml"/>
  <Override PartName="/ppt/charts/colors80.xml" ContentType="application/vnd.ms-office.chartcolorstyle+xml"/>
  <Override PartName="/ppt/charts/chart85.xml" ContentType="application/vnd.openxmlformats-officedocument.drawingml.chart+xml"/>
  <Override PartName="/ppt/charts/style81.xml" ContentType="application/vnd.ms-office.chartstyle+xml"/>
  <Override PartName="/ppt/charts/colors81.xml" ContentType="application/vnd.ms-office.chartcolorstyle+xml"/>
  <Override PartName="/ppt/notesSlides/notesSlide150.xml" ContentType="application/vnd.openxmlformats-officedocument.presentationml.notesSlide+xml"/>
  <Override PartName="/ppt/charts/chart86.xml" ContentType="application/vnd.openxmlformats-officedocument.drawingml.chart+xml"/>
  <Override PartName="/ppt/charts/style82.xml" ContentType="application/vnd.ms-office.chartstyle+xml"/>
  <Override PartName="/ppt/charts/colors82.xml" ContentType="application/vnd.ms-office.chartcolorstyle+xml"/>
  <Override PartName="/ppt/charts/chart87.xml" ContentType="application/vnd.openxmlformats-officedocument.drawingml.chart+xml"/>
  <Override PartName="/ppt/charts/style83.xml" ContentType="application/vnd.ms-office.chartstyle+xml"/>
  <Override PartName="/ppt/charts/colors83.xml" ContentType="application/vnd.ms-office.chartcolorstyle+xml"/>
  <Override PartName="/ppt/charts/chart88.xml" ContentType="application/vnd.openxmlformats-officedocument.drawingml.chart+xml"/>
  <Override PartName="/ppt/charts/style84.xml" ContentType="application/vnd.ms-office.chartstyle+xml"/>
  <Override PartName="/ppt/charts/colors84.xml" ContentType="application/vnd.ms-office.chartcolorstyle+xml"/>
  <Override PartName="/ppt/tags/tag626.xml" ContentType="application/vnd.openxmlformats-officedocument.presentationml.tags+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charts/chart89.xml" ContentType="application/vnd.openxmlformats-officedocument.drawingml.chart+xml"/>
  <Override PartName="/ppt/charts/style85.xml" ContentType="application/vnd.ms-office.chartstyle+xml"/>
  <Override PartName="/ppt/charts/colors85.xml" ContentType="application/vnd.ms-office.chartcolorstyle+xml"/>
  <Override PartName="/ppt/charts/chart90.xml" ContentType="application/vnd.openxmlformats-officedocument.drawingml.chart+xml"/>
  <Override PartName="/ppt/charts/style86.xml" ContentType="application/vnd.ms-office.chartstyle+xml"/>
  <Override PartName="/ppt/charts/colors86.xml" ContentType="application/vnd.ms-office.chartcolorstyle+xml"/>
  <Override PartName="/ppt/notesSlides/notesSlide156.xml" ContentType="application/vnd.openxmlformats-officedocument.presentationml.notesSlide+xml"/>
  <Override PartName="/ppt/tags/tag627.xml" ContentType="application/vnd.openxmlformats-officedocument.presentationml.tags+xml"/>
  <Override PartName="/ppt/notesSlides/notesSlide157.xml" ContentType="application/vnd.openxmlformats-officedocument.presentationml.notesSlide+xml"/>
  <Override PartName="/ppt/charts/chart91.xml" ContentType="application/vnd.openxmlformats-officedocument.drawingml.chart+xml"/>
  <Override PartName="/ppt/charts/style87.xml" ContentType="application/vnd.ms-office.chartstyle+xml"/>
  <Override PartName="/ppt/charts/colors87.xml" ContentType="application/vnd.ms-office.chartcolorstyle+xml"/>
  <Override PartName="/ppt/charts/chart92.xml" ContentType="application/vnd.openxmlformats-officedocument.drawingml.chart+xml"/>
  <Override PartName="/ppt/charts/style88.xml" ContentType="application/vnd.ms-office.chartstyle+xml"/>
  <Override PartName="/ppt/charts/colors88.xml" ContentType="application/vnd.ms-office.chartcolorstyl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charts/chartEx5.xml" ContentType="application/vnd.ms-office.chartex+xml"/>
  <Override PartName="/ppt/charts/style89.xml" ContentType="application/vnd.ms-office.chartstyle+xml"/>
  <Override PartName="/ppt/charts/colors89.xml" ContentType="application/vnd.ms-office.chartcolorstyle+xml"/>
  <Override PartName="/ppt/notesSlides/notesSlide160.xml" ContentType="application/vnd.openxmlformats-officedocument.presentationml.notesSlide+xml"/>
  <Override PartName="/ppt/charts/chart93.xml" ContentType="application/vnd.openxmlformats-officedocument.drawingml.chart+xml"/>
  <Override PartName="/ppt/charts/style90.xml" ContentType="application/vnd.ms-office.chartstyle+xml"/>
  <Override PartName="/ppt/charts/colors90.xml" ContentType="application/vnd.ms-office.chartcolorstyle+xml"/>
  <Override PartName="/ppt/drawings/drawing7.xml" ContentType="application/vnd.openxmlformats-officedocument.drawingml.chartshapes+xml"/>
  <Override PartName="/ppt/charts/chart94.xml" ContentType="application/vnd.openxmlformats-officedocument.drawingml.chart+xml"/>
  <Override PartName="/ppt/charts/style91.xml" ContentType="application/vnd.ms-office.chartstyle+xml"/>
  <Override PartName="/ppt/charts/colors91.xml" ContentType="application/vnd.ms-office.chartcolorstyle+xml"/>
  <Override PartName="/ppt/drawings/drawing8.xml" ContentType="application/vnd.openxmlformats-officedocument.drawingml.chartshapes+xml"/>
  <Override PartName="/ppt/tags/tag628.xml" ContentType="application/vnd.openxmlformats-officedocument.presentationml.tags+xml"/>
  <Override PartName="/ppt/notesSlides/notesSlide161.xml" ContentType="application/vnd.openxmlformats-officedocument.presentationml.notesSlide+xml"/>
  <Override PartName="/ppt/charts/chart95.xml" ContentType="application/vnd.openxmlformats-officedocument.drawingml.chart+xml"/>
  <Override PartName="/ppt/charts/style92.xml" ContentType="application/vnd.ms-office.chartstyle+xml"/>
  <Override PartName="/ppt/charts/colors92.xml" ContentType="application/vnd.ms-office.chartcolorstyle+xml"/>
  <Override PartName="/ppt/charts/chart96.xml" ContentType="application/vnd.openxmlformats-officedocument.drawingml.chart+xml"/>
  <Override PartName="/ppt/charts/style93.xml" ContentType="application/vnd.ms-office.chartstyle+xml"/>
  <Override PartName="/ppt/charts/colors93.xml" ContentType="application/vnd.ms-office.chartcolorstyle+xml"/>
  <Override PartName="/ppt/charts/chart97.xml" ContentType="application/vnd.openxmlformats-officedocument.drawingml.chart+xml"/>
  <Override PartName="/ppt/charts/style94.xml" ContentType="application/vnd.ms-office.chartstyle+xml"/>
  <Override PartName="/ppt/charts/colors94.xml" ContentType="application/vnd.ms-office.chartcolorstyl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charts/chart98.xml" ContentType="application/vnd.openxmlformats-officedocument.drawingml.chart+xml"/>
  <Override PartName="/ppt/charts/style95.xml" ContentType="application/vnd.ms-office.chartstyle+xml"/>
  <Override PartName="/ppt/charts/colors95.xml" ContentType="application/vnd.ms-office.chartcolorstyle+xml"/>
  <Override PartName="/ppt/charts/chart99.xml" ContentType="application/vnd.openxmlformats-officedocument.drawingml.chart+xml"/>
  <Override PartName="/ppt/charts/style96.xml" ContentType="application/vnd.ms-office.chartstyle+xml"/>
  <Override PartName="/ppt/charts/colors96.xml" ContentType="application/vnd.ms-office.chartcolorstyle+xml"/>
  <Override PartName="/ppt/charts/chart100.xml" ContentType="application/vnd.openxmlformats-officedocument.drawingml.chart+xml"/>
  <Override PartName="/ppt/charts/style97.xml" ContentType="application/vnd.ms-office.chartstyle+xml"/>
  <Override PartName="/ppt/charts/colors97.xml" ContentType="application/vnd.ms-office.chartcolorstyle+xml"/>
  <Override PartName="/ppt/notesSlides/notesSlide164.xml" ContentType="application/vnd.openxmlformats-officedocument.presentationml.notesSlide+xml"/>
  <Override PartName="/ppt/charts/chart101.xml" ContentType="application/vnd.openxmlformats-officedocument.drawingml.chart+xml"/>
  <Override PartName="/ppt/charts/style98.xml" ContentType="application/vnd.ms-office.chartstyle+xml"/>
  <Override PartName="/ppt/charts/colors98.xml" ContentType="application/vnd.ms-office.chartcolorstyle+xml"/>
  <Override PartName="/ppt/charts/chart102.xml" ContentType="application/vnd.openxmlformats-officedocument.drawingml.chart+xml"/>
  <Override PartName="/ppt/charts/style99.xml" ContentType="application/vnd.ms-office.chartstyle+xml"/>
  <Override PartName="/ppt/charts/colors99.xml" ContentType="application/vnd.ms-office.chartcolorstyle+xml"/>
  <Override PartName="/ppt/tags/tag629.xml" ContentType="application/vnd.openxmlformats-officedocument.presentationml.tags+xml"/>
  <Override PartName="/ppt/notesSlides/notesSlide165.xml" ContentType="application/vnd.openxmlformats-officedocument.presentationml.notesSlide+xml"/>
  <Override PartName="/ppt/charts/chart103.xml" ContentType="application/vnd.openxmlformats-officedocument.drawingml.chart+xml"/>
  <Override PartName="/ppt/charts/style100.xml" ContentType="application/vnd.ms-office.chartstyle+xml"/>
  <Override PartName="/ppt/charts/colors100.xml" ContentType="application/vnd.ms-office.chartcolorstyle+xml"/>
  <Override PartName="/ppt/charts/chart104.xml" ContentType="application/vnd.openxmlformats-officedocument.drawingml.chart+xml"/>
  <Override PartName="/ppt/charts/style101.xml" ContentType="application/vnd.ms-office.chartstyle+xml"/>
  <Override PartName="/ppt/charts/colors101.xml" ContentType="application/vnd.ms-office.chartcolorstyle+xml"/>
  <Override PartName="/ppt/charts/chart105.xml" ContentType="application/vnd.openxmlformats-officedocument.drawingml.chart+xml"/>
  <Override PartName="/ppt/charts/style102.xml" ContentType="application/vnd.ms-office.chartstyle+xml"/>
  <Override PartName="/ppt/charts/colors102.xml" ContentType="application/vnd.ms-office.chartcolorstyle+xml"/>
  <Override PartName="/ppt/notesSlides/notesSlide166.xml" ContentType="application/vnd.openxmlformats-officedocument.presentationml.notesSlide+xml"/>
  <Override PartName="/ppt/charts/chart106.xml" ContentType="application/vnd.openxmlformats-officedocument.drawingml.chart+xml"/>
  <Override PartName="/ppt/charts/style103.xml" ContentType="application/vnd.ms-office.chartstyle+xml"/>
  <Override PartName="/ppt/charts/colors103.xml" ContentType="application/vnd.ms-office.chartcolorstyle+xml"/>
  <Override PartName="/ppt/notesSlides/notesSlide167.xml" ContentType="application/vnd.openxmlformats-officedocument.presentationml.notesSlide+xml"/>
  <Override PartName="/ppt/charts/chart107.xml" ContentType="application/vnd.openxmlformats-officedocument.drawingml.chart+xml"/>
  <Override PartName="/ppt/charts/style104.xml" ContentType="application/vnd.ms-office.chartstyle+xml"/>
  <Override PartName="/ppt/charts/colors104.xml" ContentType="application/vnd.ms-office.chartcolorstyle+xml"/>
  <Override PartName="/ppt/charts/chart108.xml" ContentType="application/vnd.openxmlformats-officedocument.drawingml.chart+xml"/>
  <Override PartName="/ppt/charts/style105.xml" ContentType="application/vnd.ms-office.chartstyle+xml"/>
  <Override PartName="/ppt/charts/colors105.xml" ContentType="application/vnd.ms-office.chartcolorstyle+xml"/>
  <Override PartName="/ppt/notesSlides/notesSlide168.xml" ContentType="application/vnd.openxmlformats-officedocument.presentationml.notesSlide+xml"/>
  <Override PartName="/ppt/charts/chart109.xml" ContentType="application/vnd.openxmlformats-officedocument.drawingml.chart+xml"/>
  <Override PartName="/ppt/charts/style106.xml" ContentType="application/vnd.ms-office.chartstyle+xml"/>
  <Override PartName="/ppt/charts/colors106.xml" ContentType="application/vnd.ms-office.chartcolorstyle+xml"/>
  <Override PartName="/ppt/charts/chart110.xml" ContentType="application/vnd.openxmlformats-officedocument.drawingml.chart+xml"/>
  <Override PartName="/ppt/charts/style107.xml" ContentType="application/vnd.ms-office.chartstyle+xml"/>
  <Override PartName="/ppt/charts/colors107.xml" ContentType="application/vnd.ms-office.chartcolorstyle+xml"/>
  <Override PartName="/ppt/drawings/drawing9.xml" ContentType="application/vnd.openxmlformats-officedocument.drawingml.chartshapes+xml"/>
  <Override PartName="/ppt/charts/chart111.xml" ContentType="application/vnd.openxmlformats-officedocument.drawingml.chart+xml"/>
  <Override PartName="/ppt/charts/style108.xml" ContentType="application/vnd.ms-office.chartstyle+xml"/>
  <Override PartName="/ppt/charts/colors108.xml" ContentType="application/vnd.ms-office.chartcolorstyle+xml"/>
  <Override PartName="/ppt/charts/chart112.xml" ContentType="application/vnd.openxmlformats-officedocument.drawingml.chart+xml"/>
  <Override PartName="/ppt/charts/style109.xml" ContentType="application/vnd.ms-office.chartstyle+xml"/>
  <Override PartName="/ppt/charts/colors109.xml" ContentType="application/vnd.ms-office.chartcolorstyle+xml"/>
  <Override PartName="/ppt/tags/tag630.xml" ContentType="application/vnd.openxmlformats-officedocument.presentationml.tags+xml"/>
  <Override PartName="/ppt/notesSlides/notesSlide169.xml" ContentType="application/vnd.openxmlformats-officedocument.presentationml.notesSlide+xml"/>
  <Override PartName="/ppt/charts/chart113.xml" ContentType="application/vnd.openxmlformats-officedocument.drawingml.chart+xml"/>
  <Override PartName="/ppt/charts/style110.xml" ContentType="application/vnd.ms-office.chartstyle+xml"/>
  <Override PartName="/ppt/charts/colors110.xml" ContentType="application/vnd.ms-office.chartcolorstyle+xml"/>
  <Override PartName="/ppt/charts/chart114.xml" ContentType="application/vnd.openxmlformats-officedocument.drawingml.chart+xml"/>
  <Override PartName="/ppt/charts/style111.xml" ContentType="application/vnd.ms-office.chartstyle+xml"/>
  <Override PartName="/ppt/charts/colors111.xml" ContentType="application/vnd.ms-office.chartcolorstyle+xml"/>
  <Override PartName="/ppt/notesSlides/notesSlide170.xml" ContentType="application/vnd.openxmlformats-officedocument.presentationml.notesSlide+xml"/>
  <Override PartName="/ppt/charts/chart115.xml" ContentType="application/vnd.openxmlformats-officedocument.drawingml.chart+xml"/>
  <Override PartName="/ppt/charts/style112.xml" ContentType="application/vnd.ms-office.chartstyle+xml"/>
  <Override PartName="/ppt/charts/colors112.xml" ContentType="application/vnd.ms-office.chartcolorstyle+xml"/>
  <Override PartName="/ppt/notesSlides/notesSlide171.xml" ContentType="application/vnd.openxmlformats-officedocument.presentationml.notesSlide+xml"/>
  <Override PartName="/ppt/charts/chart116.xml" ContentType="application/vnd.openxmlformats-officedocument.drawingml.chart+xml"/>
  <Override PartName="/ppt/charts/style113.xml" ContentType="application/vnd.ms-office.chartstyle+xml"/>
  <Override PartName="/ppt/charts/colors113.xml" ContentType="application/vnd.ms-office.chartcolorstyle+xml"/>
  <Override PartName="/ppt/charts/chart117.xml" ContentType="application/vnd.openxmlformats-officedocument.drawingml.chart+xml"/>
  <Override PartName="/ppt/charts/style114.xml" ContentType="application/vnd.ms-office.chartstyle+xml"/>
  <Override PartName="/ppt/charts/colors114.xml" ContentType="application/vnd.ms-office.chartcolorstyle+xml"/>
  <Override PartName="/ppt/charts/chart118.xml" ContentType="application/vnd.openxmlformats-officedocument.drawingml.chart+xml"/>
  <Override PartName="/ppt/charts/style115.xml" ContentType="application/vnd.ms-office.chartstyle+xml"/>
  <Override PartName="/ppt/charts/colors115.xml" ContentType="application/vnd.ms-office.chartcolorstyle+xml"/>
  <Override PartName="/ppt/notesSlides/notesSlide172.xml" ContentType="application/vnd.openxmlformats-officedocument.presentationml.notesSlide+xml"/>
  <Override PartName="/ppt/charts/chart119.xml" ContentType="application/vnd.openxmlformats-officedocument.drawingml.chart+xml"/>
  <Override PartName="/ppt/charts/style116.xml" ContentType="application/vnd.ms-office.chartstyle+xml"/>
  <Override PartName="/ppt/charts/colors116.xml" ContentType="application/vnd.ms-office.chartcolorstyle+xml"/>
  <Override PartName="/ppt/charts/chart120.xml" ContentType="application/vnd.openxmlformats-officedocument.drawingml.chart+xml"/>
  <Override PartName="/ppt/charts/style117.xml" ContentType="application/vnd.ms-office.chartstyle+xml"/>
  <Override PartName="/ppt/charts/colors117.xml" ContentType="application/vnd.ms-office.chartcolorstyle+xml"/>
  <Override PartName="/ppt/charts/chart121.xml" ContentType="application/vnd.openxmlformats-officedocument.drawingml.chart+xml"/>
  <Override PartName="/ppt/charts/style118.xml" ContentType="application/vnd.ms-office.chartstyle+xml"/>
  <Override PartName="/ppt/charts/colors118.xml" ContentType="application/vnd.ms-office.chartcolorstyle+xml"/>
  <Override PartName="/ppt/charts/chart122.xml" ContentType="application/vnd.openxmlformats-officedocument.drawingml.chart+xml"/>
  <Override PartName="/ppt/charts/style119.xml" ContentType="application/vnd.ms-office.chartstyle+xml"/>
  <Override PartName="/ppt/charts/colors119.xml" ContentType="application/vnd.ms-office.chartcolorstyle+xml"/>
  <Override PartName="/ppt/tags/tag631.xml" ContentType="application/vnd.openxmlformats-officedocument.presentationml.tags+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charts/chartEx6.xml" ContentType="application/vnd.ms-office.chartex+xml"/>
  <Override PartName="/ppt/charts/style120.xml" ContentType="application/vnd.ms-office.chartstyle+xml"/>
  <Override PartName="/ppt/charts/colors120.xml" ContentType="application/vnd.ms-office.chartcolorstyl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tags/tag632.xml" ContentType="application/vnd.openxmlformats-officedocument.presentationml.tags+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charts/chart123.xml" ContentType="application/vnd.openxmlformats-officedocument.drawingml.chart+xml"/>
  <Override PartName="/ppt/charts/style121.xml" ContentType="application/vnd.ms-office.chartstyle+xml"/>
  <Override PartName="/ppt/charts/colors121.xml" ContentType="application/vnd.ms-office.chartcolorstyle+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notesSlides/notesSlide180.xml" ContentType="application/vnd.openxmlformats-officedocument.presentationml.notesSlide+xml"/>
  <Override PartName="/ppt/charts/chart124.xml" ContentType="application/vnd.openxmlformats-officedocument.drawingml.chart+xml"/>
  <Override PartName="/ppt/charts/style122.xml" ContentType="application/vnd.ms-office.chartstyle+xml"/>
  <Override PartName="/ppt/charts/colors122.xml" ContentType="application/vnd.ms-office.chartcolorstyle+xml"/>
  <Override PartName="/ppt/charts/chart125.xml" ContentType="application/vnd.openxmlformats-officedocument.drawingml.chart+xml"/>
  <Override PartName="/ppt/charts/style123.xml" ContentType="application/vnd.ms-office.chartstyle+xml"/>
  <Override PartName="/ppt/charts/colors123.xml" ContentType="application/vnd.ms-office.chartcolorstyle+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notesSlides/notesSlide181.xml" ContentType="application/vnd.openxmlformats-officedocument.presentationml.notesSlide+xml"/>
  <Override PartName="/ppt/charts/chart126.xml" ContentType="application/vnd.openxmlformats-officedocument.drawingml.chart+xml"/>
  <Override PartName="/ppt/charts/style124.xml" ContentType="application/vnd.ms-office.chartstyle+xml"/>
  <Override PartName="/ppt/charts/colors124.xml" ContentType="application/vnd.ms-office.chartcolorstyle+xml"/>
  <Override PartName="/ppt/charts/chart127.xml" ContentType="application/vnd.openxmlformats-officedocument.drawingml.chart+xml"/>
  <Override PartName="/ppt/charts/style125.xml" ContentType="application/vnd.ms-office.chartstyle+xml"/>
  <Override PartName="/ppt/charts/colors125.xml" ContentType="application/vnd.ms-office.chartcolorstyle+xml"/>
  <Override PartName="/ppt/charts/chart128.xml" ContentType="application/vnd.openxmlformats-officedocument.drawingml.chart+xml"/>
  <Override PartName="/ppt/charts/style126.xml" ContentType="application/vnd.ms-office.chartstyle+xml"/>
  <Override PartName="/ppt/charts/colors126.xml" ContentType="application/vnd.ms-office.chartcolorstyle+xml"/>
  <Override PartName="/ppt/charts/chart129.xml" ContentType="application/vnd.openxmlformats-officedocument.drawingml.chart+xml"/>
  <Override PartName="/ppt/charts/style127.xml" ContentType="application/vnd.ms-office.chartstyle+xml"/>
  <Override PartName="/ppt/charts/colors127.xml" ContentType="application/vnd.ms-office.chartcolorstyle+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notesSlides/notesSlide182.xml" ContentType="application/vnd.openxmlformats-officedocument.presentationml.notesSlide+xml"/>
  <Override PartName="/ppt/charts/chart130.xml" ContentType="application/vnd.openxmlformats-officedocument.drawingml.chart+xml"/>
  <Override PartName="/ppt/charts/style128.xml" ContentType="application/vnd.ms-office.chartstyle+xml"/>
  <Override PartName="/ppt/charts/colors128.xml" ContentType="application/vnd.ms-office.chartcolorstyle+xml"/>
  <Override PartName="/ppt/charts/chart131.xml" ContentType="application/vnd.openxmlformats-officedocument.drawingml.chart+xml"/>
  <Override PartName="/ppt/charts/style129.xml" ContentType="application/vnd.ms-office.chartstyle+xml"/>
  <Override PartName="/ppt/charts/colors129.xml" ContentType="application/vnd.ms-office.chartcolorstyle+xml"/>
  <Override PartName="/ppt/charts/chart132.xml" ContentType="application/vnd.openxmlformats-officedocument.drawingml.chart+xml"/>
  <Override PartName="/ppt/charts/style130.xml" ContentType="application/vnd.ms-office.chartstyle+xml"/>
  <Override PartName="/ppt/charts/colors130.xml" ContentType="application/vnd.ms-office.chartcolorstyle+xml"/>
  <Override PartName="/ppt/charts/chart133.xml" ContentType="application/vnd.openxmlformats-officedocument.drawingml.chart+xml"/>
  <Override PartName="/ppt/charts/style131.xml" ContentType="application/vnd.ms-office.chartstyle+xml"/>
  <Override PartName="/ppt/charts/colors131.xml" ContentType="application/vnd.ms-office.chartcolorstyle+xml"/>
  <Override PartName="/ppt/notesSlides/notesSlide183.xml" ContentType="application/vnd.openxmlformats-officedocument.presentationml.notesSlide+xml"/>
  <Override PartName="/ppt/charts/chart134.xml" ContentType="application/vnd.openxmlformats-officedocument.drawingml.chart+xml"/>
  <Override PartName="/ppt/charts/style132.xml" ContentType="application/vnd.ms-office.chartstyle+xml"/>
  <Override PartName="/ppt/charts/colors132.xml" ContentType="application/vnd.ms-office.chartcolorstyle+xml"/>
  <Override PartName="/ppt/charts/chart135.xml" ContentType="application/vnd.openxmlformats-officedocument.drawingml.chart+xml"/>
  <Override PartName="/ppt/charts/style133.xml" ContentType="application/vnd.ms-office.chartstyle+xml"/>
  <Override PartName="/ppt/charts/colors133.xml" ContentType="application/vnd.ms-office.chartcolorstyl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charts/chart136.xml" ContentType="application/vnd.openxmlformats-officedocument.drawingml.chart+xml"/>
  <Override PartName="/ppt/charts/style134.xml" ContentType="application/vnd.ms-office.chartstyle+xml"/>
  <Override PartName="/ppt/charts/colors134.xml" ContentType="application/vnd.ms-office.chartcolorstyle+xml"/>
  <Override PartName="/ppt/drawings/drawing10.xml" ContentType="application/vnd.openxmlformats-officedocument.drawingml.chartshapes+xml"/>
  <Override PartName="/ppt/charts/chart137.xml" ContentType="application/vnd.openxmlformats-officedocument.drawingml.chart+xml"/>
  <Override PartName="/ppt/charts/style135.xml" ContentType="application/vnd.ms-office.chartstyle+xml"/>
  <Override PartName="/ppt/charts/colors135.xml" ContentType="application/vnd.ms-office.chartcolorstyle+xml"/>
  <Override PartName="/ppt/drawings/drawing11.xml" ContentType="application/vnd.openxmlformats-officedocument.drawingml.chartshapes+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notesSlides/notesSlide191.xml" ContentType="application/vnd.openxmlformats-officedocument.presentationml.notesSlide+xml"/>
  <Override PartName="/ppt/charts/chart138.xml" ContentType="application/vnd.openxmlformats-officedocument.drawingml.chart+xml"/>
  <Override PartName="/ppt/charts/style136.xml" ContentType="application/vnd.ms-office.chartstyle+xml"/>
  <Override PartName="/ppt/charts/colors136.xml" ContentType="application/vnd.ms-office.chartcolorstyle+xml"/>
  <Override PartName="/ppt/drawings/drawing12.xml" ContentType="application/vnd.openxmlformats-officedocument.drawingml.chartshapes+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notesSlides/notesSlide195.xml" ContentType="application/vnd.openxmlformats-officedocument.presentationml.notesSlide+xml"/>
  <Override PartName="/ppt/charts/chart139.xml" ContentType="application/vnd.openxmlformats-officedocument.drawingml.chart+xml"/>
  <Override PartName="/ppt/charts/style137.xml" ContentType="application/vnd.ms-office.chartstyle+xml"/>
  <Override PartName="/ppt/charts/colors137.xml" ContentType="application/vnd.ms-office.chartcolorstyle+xml"/>
  <Override PartName="/ppt/drawings/drawing13.xml" ContentType="application/vnd.openxmlformats-officedocument.drawingml.chartshapes+xml"/>
  <Override PartName="/ppt/charts/chart140.xml" ContentType="application/vnd.openxmlformats-officedocument.drawingml.chart+xml"/>
  <Override PartName="/ppt/charts/style138.xml" ContentType="application/vnd.ms-office.chartstyle+xml"/>
  <Override PartName="/ppt/charts/colors138.xml" ContentType="application/vnd.ms-office.chartcolorstyle+xml"/>
  <Override PartName="/ppt/charts/chart141.xml" ContentType="application/vnd.openxmlformats-officedocument.drawingml.chart+xml"/>
  <Override PartName="/ppt/charts/style139.xml" ContentType="application/vnd.ms-office.chartstyle+xml"/>
  <Override PartName="/ppt/charts/colors139.xml" ContentType="application/vnd.ms-office.chartcolorstyle+xml"/>
  <Override PartName="/ppt/charts/chart142.xml" ContentType="application/vnd.openxmlformats-officedocument.drawingml.chart+xml"/>
  <Override PartName="/ppt/charts/style140.xml" ContentType="application/vnd.ms-office.chartstyle+xml"/>
  <Override PartName="/ppt/charts/colors140.xml" ContentType="application/vnd.ms-office.chartcolorstyle+xml"/>
  <Override PartName="/ppt/charts/chart143.xml" ContentType="application/vnd.openxmlformats-officedocument.drawingml.chart+xml"/>
  <Override PartName="/ppt/charts/style141.xml" ContentType="application/vnd.ms-office.chartstyle+xml"/>
  <Override PartName="/ppt/charts/colors141.xml" ContentType="application/vnd.ms-office.chartcolorstyle+xml"/>
  <Override PartName="/ppt/drawings/drawing14.xml" ContentType="application/vnd.openxmlformats-officedocument.drawingml.chartshapes+xml"/>
  <Override PartName="/ppt/charts/chart144.xml" ContentType="application/vnd.openxmlformats-officedocument.drawingml.chart+xml"/>
  <Override PartName="/ppt/charts/style142.xml" ContentType="application/vnd.ms-office.chartstyle+xml"/>
  <Override PartName="/ppt/charts/colors142.xml" ContentType="application/vnd.ms-office.chartcolorstyle+xml"/>
  <Override PartName="/ppt/charts/chart145.xml" ContentType="application/vnd.openxmlformats-officedocument.drawingml.chart+xml"/>
  <Override PartName="/ppt/charts/style143.xml" ContentType="application/vnd.ms-office.chartstyle+xml"/>
  <Override PartName="/ppt/charts/colors143.xml" ContentType="application/vnd.ms-office.chartcolorstyle+xml"/>
  <Override PartName="/ppt/charts/chart146.xml" ContentType="application/vnd.openxmlformats-officedocument.drawingml.chart+xml"/>
  <Override PartName="/ppt/charts/style144.xml" ContentType="application/vnd.ms-office.chartstyle+xml"/>
  <Override PartName="/ppt/charts/colors144.xml" ContentType="application/vnd.ms-office.chartcolorstyl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charts/chart147.xml" ContentType="application/vnd.openxmlformats-officedocument.drawingml.chart+xml"/>
  <Override PartName="/ppt/charts/style145.xml" ContentType="application/vnd.ms-office.chartstyle+xml"/>
  <Override PartName="/ppt/charts/colors145.xml" ContentType="application/vnd.ms-office.chartcolorstyle+xml"/>
  <Override PartName="/ppt/charts/chart148.xml" ContentType="application/vnd.openxmlformats-officedocument.drawingml.chart+xml"/>
  <Override PartName="/ppt/charts/style146.xml" ContentType="application/vnd.ms-office.chartstyle+xml"/>
  <Override PartName="/ppt/charts/colors146.xml" ContentType="application/vnd.ms-office.chartcolorstyle+xml"/>
  <Override PartName="/ppt/charts/chart149.xml" ContentType="application/vnd.openxmlformats-officedocument.drawingml.chart+xml"/>
  <Override PartName="/ppt/charts/style147.xml" ContentType="application/vnd.ms-office.chartstyle+xml"/>
  <Override PartName="/ppt/charts/colors147.xml" ContentType="application/vnd.ms-office.chartcolorstyle+xml"/>
  <Override PartName="/ppt/charts/chart150.xml" ContentType="application/vnd.openxmlformats-officedocument.drawingml.chart+xml"/>
  <Override PartName="/ppt/charts/style148.xml" ContentType="application/vnd.ms-office.chartstyle+xml"/>
  <Override PartName="/ppt/charts/colors148.xml" ContentType="application/vnd.ms-office.chartcolorstyl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tags/tag687.xml" ContentType="application/vnd.openxmlformats-officedocument.presentationml.tags+xml"/>
  <Override PartName="/ppt/tags/tag688.xml" ContentType="application/vnd.openxmlformats-officedocument.presentationml.tags+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notesSlides/notesSlide217.xml" ContentType="application/vnd.openxmlformats-officedocument.presentationml.notesSlide+xml"/>
  <Override PartName="/ppt/charts/chart151.xml" ContentType="application/vnd.openxmlformats-officedocument.drawingml.chart+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tags/tag707.xml" ContentType="application/vnd.openxmlformats-officedocument.presentationml.tags+xml"/>
  <Override PartName="/ppt/notesSlides/notesSlide222.xml" ContentType="application/vnd.openxmlformats-officedocument.presentationml.notesSlide+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notesSlides/notesSlide229.xml" ContentType="application/vnd.openxmlformats-officedocument.presentationml.notesSlide+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notesSlides/notesSlide230.xml" ContentType="application/vnd.openxmlformats-officedocument.presentationml.notesSlide+xml"/>
  <Override PartName="/ppt/charts/chart152.xml" ContentType="application/vnd.openxmlformats-officedocument.drawingml.chart+xml"/>
  <Override PartName="/ppt/charts/style149.xml" ContentType="application/vnd.ms-office.chartstyle+xml"/>
  <Override PartName="/ppt/charts/colors149.xml" ContentType="application/vnd.ms-office.chartcolorstyle+xml"/>
  <Override PartName="/ppt/drawings/drawing15.xml" ContentType="application/vnd.openxmlformats-officedocument.drawingml.chartshape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notesSlides/notesSlide231.xml" ContentType="application/vnd.openxmlformats-officedocument.presentationml.notesSlide+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notesSlides/notesSlide232.xml" ContentType="application/vnd.openxmlformats-officedocument.presentationml.notesSlide+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notesSlides/notesSlide233.xml" ContentType="application/vnd.openxmlformats-officedocument.presentationml.notesSlide+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notesSlides/notesSlide234.xml" ContentType="application/vnd.openxmlformats-officedocument.presentationml.notesSlide+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notesSlides/notesSlide235.xml" ContentType="application/vnd.openxmlformats-officedocument.presentationml.notesSlide+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notesSlides/notesSlide236.xml" ContentType="application/vnd.openxmlformats-officedocument.presentationml.notesSlide+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notesSlides/notesSlide237.xml" ContentType="application/vnd.openxmlformats-officedocument.presentationml.notesSlide+xml"/>
  <Override PartName="/ppt/tags/tag808.xml" ContentType="application/vnd.openxmlformats-officedocument.presentationml.tags+xml"/>
  <Override PartName="/ppt/tags/tag809.xml" ContentType="application/vnd.openxmlformats-officedocument.presentationml.tags+xml"/>
  <Override PartName="/ppt/notesSlides/notesSlide238.xml" ContentType="application/vnd.openxmlformats-officedocument.presentationml.notesSlide+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notesSlides/notesSlide239.xml" ContentType="application/vnd.openxmlformats-officedocument.presentationml.notesSlide+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notesSlides/notesSlide242.xml" ContentType="application/vnd.openxmlformats-officedocument.presentationml.notesSlide+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notesSlides/notesSlide243.xml" ContentType="application/vnd.openxmlformats-officedocument.presentationml.notesSlide+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notesSlides/notesSlide244.xml" ContentType="application/vnd.openxmlformats-officedocument.presentationml.notesSlide+xml"/>
  <Override PartName="/ppt/tags/tag859.xml" ContentType="application/vnd.openxmlformats-officedocument.presentationml.tags+xml"/>
  <Override PartName="/ppt/tags/tag860.xml" ContentType="application/vnd.openxmlformats-officedocument.presentationml.tags+xml"/>
  <Override PartName="/ppt/notesSlides/notesSlide245.xml" ContentType="application/vnd.openxmlformats-officedocument.presentationml.notesSlide+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notesSlides/notesSlide246.xml" ContentType="application/vnd.openxmlformats-officedocument.presentationml.notesSlide+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notesSlides/notesSlide247.xml" ContentType="application/vnd.openxmlformats-officedocument.presentationml.notesSlide+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notesSlides/notesSlide248.xml" ContentType="application/vnd.openxmlformats-officedocument.presentationml.notesSlide+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notesSlides/notesSlide249.xml" ContentType="application/vnd.openxmlformats-officedocument.presentationml.notesSlide+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notesSlides/notesSlide250.xml" ContentType="application/vnd.openxmlformats-officedocument.presentationml.notesSlide+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notesSlides/notesSlide251.xml" ContentType="application/vnd.openxmlformats-officedocument.presentationml.notesSlide+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notesSlides/notesSlide252.xml" ContentType="application/vnd.openxmlformats-officedocument.presentationml.notesSlide+xml"/>
  <Override PartName="/ppt/charts/chart153.xml" ContentType="application/vnd.openxmlformats-officedocument.drawingml.chart+xml"/>
  <Override PartName="/ppt/tags/tag1139.xml" ContentType="application/vnd.openxmlformats-officedocument.presentationml.tags+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tags/tag1140.xml" ContentType="application/vnd.openxmlformats-officedocument.presentationml.tags+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79"/>
  </p:notesMasterIdLst>
  <p:sldIdLst>
    <p:sldId id="256" r:id="rId2"/>
    <p:sldId id="260" r:id="rId3"/>
    <p:sldId id="261" r:id="rId4"/>
    <p:sldId id="2147470473" r:id="rId5"/>
    <p:sldId id="2147470825" r:id="rId6"/>
    <p:sldId id="2147470826" r:id="rId7"/>
    <p:sldId id="2147470827" r:id="rId8"/>
    <p:sldId id="2147470828" r:id="rId9"/>
    <p:sldId id="2147470823" r:id="rId10"/>
    <p:sldId id="293" r:id="rId11"/>
    <p:sldId id="295" r:id="rId12"/>
    <p:sldId id="296" r:id="rId13"/>
    <p:sldId id="298" r:id="rId14"/>
    <p:sldId id="2147470845" r:id="rId15"/>
    <p:sldId id="299" r:id="rId16"/>
    <p:sldId id="2334" r:id="rId17"/>
    <p:sldId id="2332" r:id="rId18"/>
    <p:sldId id="2333" r:id="rId19"/>
    <p:sldId id="2147470554" r:id="rId20"/>
    <p:sldId id="2147470555" r:id="rId21"/>
    <p:sldId id="2147470556" r:id="rId22"/>
    <p:sldId id="2147470478" r:id="rId23"/>
    <p:sldId id="2147470795" r:id="rId24"/>
    <p:sldId id="2147470844" r:id="rId25"/>
    <p:sldId id="2147470557" r:id="rId26"/>
    <p:sldId id="2147470558" r:id="rId27"/>
    <p:sldId id="2147470559" r:id="rId28"/>
    <p:sldId id="2147470560" r:id="rId29"/>
    <p:sldId id="2147470561" r:id="rId30"/>
    <p:sldId id="2355" r:id="rId31"/>
    <p:sldId id="2147470516" r:id="rId32"/>
    <p:sldId id="2147470748" r:id="rId33"/>
    <p:sldId id="2147470523" r:id="rId34"/>
    <p:sldId id="2147470524" r:id="rId35"/>
    <p:sldId id="2349" r:id="rId36"/>
    <p:sldId id="2352" r:id="rId37"/>
    <p:sldId id="2350" r:id="rId38"/>
    <p:sldId id="2147470751" r:id="rId39"/>
    <p:sldId id="2147470752" r:id="rId40"/>
    <p:sldId id="2147470754" r:id="rId41"/>
    <p:sldId id="2147470515" r:id="rId42"/>
    <p:sldId id="2353" r:id="rId43"/>
    <p:sldId id="2147470514" r:id="rId44"/>
    <p:sldId id="2147470749" r:id="rId45"/>
    <p:sldId id="2147470750" r:id="rId46"/>
    <p:sldId id="2147470578" r:id="rId47"/>
    <p:sldId id="2147470756" r:id="rId48"/>
    <p:sldId id="2147470843" r:id="rId49"/>
    <p:sldId id="303" r:id="rId50"/>
    <p:sldId id="307" r:id="rId51"/>
    <p:sldId id="2335" r:id="rId52"/>
    <p:sldId id="318" r:id="rId53"/>
    <p:sldId id="2348" r:id="rId54"/>
    <p:sldId id="2147470842" r:id="rId55"/>
    <p:sldId id="2147470521" r:id="rId56"/>
    <p:sldId id="2147470518" r:id="rId57"/>
    <p:sldId id="324" r:id="rId58"/>
    <p:sldId id="2147470519" r:id="rId59"/>
    <p:sldId id="2319" r:id="rId60"/>
    <p:sldId id="2147470522" r:id="rId61"/>
    <p:sldId id="2147470531" r:id="rId62"/>
    <p:sldId id="2358" r:id="rId63"/>
    <p:sldId id="2147470509" r:id="rId64"/>
    <p:sldId id="2147470759" r:id="rId65"/>
    <p:sldId id="2147470757" r:id="rId66"/>
    <p:sldId id="2147470758" r:id="rId67"/>
    <p:sldId id="2147470760" r:id="rId68"/>
    <p:sldId id="2147470761" r:id="rId69"/>
    <p:sldId id="2147470776" r:id="rId70"/>
    <p:sldId id="2147470777" r:id="rId71"/>
    <p:sldId id="2147470778" r:id="rId72"/>
    <p:sldId id="2147470779" r:id="rId73"/>
    <p:sldId id="2147470811" r:id="rId74"/>
    <p:sldId id="2147470812" r:id="rId75"/>
    <p:sldId id="2147470813" r:id="rId76"/>
    <p:sldId id="2147470814" r:id="rId77"/>
    <p:sldId id="2147470580" r:id="rId78"/>
    <p:sldId id="2147470581" r:id="rId79"/>
    <p:sldId id="2147470532" r:id="rId80"/>
    <p:sldId id="2147470575" r:id="rId81"/>
    <p:sldId id="2147470780" r:id="rId82"/>
    <p:sldId id="2147470781" r:id="rId83"/>
    <p:sldId id="2147470782" r:id="rId84"/>
    <p:sldId id="2147470807" r:id="rId85"/>
    <p:sldId id="2147470808" r:id="rId86"/>
    <p:sldId id="2147470809" r:id="rId87"/>
    <p:sldId id="2147470810" r:id="rId88"/>
    <p:sldId id="2147470783" r:id="rId89"/>
    <p:sldId id="2147470784" r:id="rId90"/>
    <p:sldId id="2147470785" r:id="rId91"/>
    <p:sldId id="2147470786" r:id="rId92"/>
    <p:sldId id="2147470787" r:id="rId93"/>
    <p:sldId id="2147470788" r:id="rId94"/>
    <p:sldId id="2147470789" r:id="rId95"/>
    <p:sldId id="2147470790" r:id="rId96"/>
    <p:sldId id="2147470791" r:id="rId97"/>
    <p:sldId id="2147470792" r:id="rId98"/>
    <p:sldId id="2147470793" r:id="rId99"/>
    <p:sldId id="2147470794" r:id="rId100"/>
    <p:sldId id="2147470841" r:id="rId101"/>
    <p:sldId id="2147470587" r:id="rId102"/>
    <p:sldId id="2147470634" r:id="rId103"/>
    <p:sldId id="2147470635" r:id="rId104"/>
    <p:sldId id="2147470846" r:id="rId105"/>
    <p:sldId id="2147470762" r:id="rId106"/>
    <p:sldId id="2147470775" r:id="rId107"/>
    <p:sldId id="2147470819" r:id="rId108"/>
    <p:sldId id="2147470815" r:id="rId109"/>
    <p:sldId id="2147470816" r:id="rId110"/>
    <p:sldId id="2147470796" r:id="rId111"/>
    <p:sldId id="2147470797" r:id="rId112"/>
    <p:sldId id="2147470799" r:id="rId113"/>
    <p:sldId id="2147470800" r:id="rId114"/>
    <p:sldId id="2147470801" r:id="rId115"/>
    <p:sldId id="2147470802" r:id="rId116"/>
    <p:sldId id="2147470803" r:id="rId117"/>
    <p:sldId id="2147470804" r:id="rId118"/>
    <p:sldId id="2147470805" r:id="rId119"/>
    <p:sldId id="2147470806" r:id="rId120"/>
    <p:sldId id="2147470829" r:id="rId121"/>
    <p:sldId id="2147470507" r:id="rId122"/>
    <p:sldId id="2147470738" r:id="rId123"/>
    <p:sldId id="2147470488" r:id="rId124"/>
    <p:sldId id="2147470487" r:id="rId125"/>
    <p:sldId id="2147470489" r:id="rId126"/>
    <p:sldId id="2147470490" r:id="rId127"/>
    <p:sldId id="2147470491" r:id="rId128"/>
    <p:sldId id="2147470492" r:id="rId129"/>
    <p:sldId id="2147470495" r:id="rId130"/>
    <p:sldId id="2147470493" r:id="rId131"/>
    <p:sldId id="2147470496" r:id="rId132"/>
    <p:sldId id="2147470498" r:id="rId133"/>
    <p:sldId id="2147470499" r:id="rId134"/>
    <p:sldId id="2147470534" r:id="rId135"/>
    <p:sldId id="2147470535" r:id="rId136"/>
    <p:sldId id="2147470536" r:id="rId137"/>
    <p:sldId id="2147470537" r:id="rId138"/>
    <p:sldId id="2147470538" r:id="rId139"/>
    <p:sldId id="2147470504" r:id="rId140"/>
    <p:sldId id="2147470505" r:id="rId141"/>
    <p:sldId id="2147470739" r:id="rId142"/>
    <p:sldId id="2147470835" r:id="rId143"/>
    <p:sldId id="2147470570" r:id="rId144"/>
    <p:sldId id="2147470703" r:id="rId145"/>
    <p:sldId id="2147470847" r:id="rId146"/>
    <p:sldId id="2147470572" r:id="rId147"/>
    <p:sldId id="2147470698" r:id="rId148"/>
    <p:sldId id="2147470705" r:id="rId149"/>
    <p:sldId id="2147470704" r:id="rId150"/>
    <p:sldId id="2147470706" r:id="rId151"/>
    <p:sldId id="2147470848" r:id="rId152"/>
    <p:sldId id="2147470743" r:id="rId153"/>
    <p:sldId id="2147470737" r:id="rId154"/>
    <p:sldId id="2147470708" r:id="rId155"/>
    <p:sldId id="2147470709" r:id="rId156"/>
    <p:sldId id="2147470710" r:id="rId157"/>
    <p:sldId id="2147470849" r:id="rId158"/>
    <p:sldId id="2147470712" r:id="rId159"/>
    <p:sldId id="2147470713" r:id="rId160"/>
    <p:sldId id="2147470714" r:id="rId161"/>
    <p:sldId id="2147470715" r:id="rId162"/>
    <p:sldId id="2147470850" r:id="rId163"/>
    <p:sldId id="2147470717" r:id="rId164"/>
    <p:sldId id="2147470718" r:id="rId165"/>
    <p:sldId id="2147470719" r:id="rId166"/>
    <p:sldId id="2147470720" r:id="rId167"/>
    <p:sldId id="2147470851" r:id="rId168"/>
    <p:sldId id="2147470722" r:id="rId169"/>
    <p:sldId id="2147470723" r:id="rId170"/>
    <p:sldId id="2147470724" r:id="rId171"/>
    <p:sldId id="2147470725" r:id="rId172"/>
    <p:sldId id="2147470852" r:id="rId173"/>
    <p:sldId id="2147470727" r:id="rId174"/>
    <p:sldId id="2147470728" r:id="rId175"/>
    <p:sldId id="2147470729" r:id="rId176"/>
    <p:sldId id="2147470730" r:id="rId177"/>
    <p:sldId id="2147470853" r:id="rId178"/>
    <p:sldId id="2147470731" r:id="rId179"/>
    <p:sldId id="2147470745" r:id="rId180"/>
    <p:sldId id="2147470742" r:id="rId181"/>
    <p:sldId id="2147470831" r:id="rId182"/>
    <p:sldId id="2147470540" r:id="rId183"/>
    <p:sldId id="2147470541" r:id="rId184"/>
    <p:sldId id="2147470667" r:id="rId185"/>
    <p:sldId id="2147470543" r:id="rId186"/>
    <p:sldId id="2147470668" r:id="rId187"/>
    <p:sldId id="2147470670" r:id="rId188"/>
    <p:sldId id="2147470671" r:id="rId189"/>
    <p:sldId id="2147470672" r:id="rId190"/>
    <p:sldId id="2147470567" r:id="rId191"/>
    <p:sldId id="2147470673" r:id="rId192"/>
    <p:sldId id="2147470562" r:id="rId193"/>
    <p:sldId id="2147470684" r:id="rId194"/>
    <p:sldId id="2147470548" r:id="rId195"/>
    <p:sldId id="2147470549" r:id="rId196"/>
    <p:sldId id="2147470675" r:id="rId197"/>
    <p:sldId id="2147470685" r:id="rId198"/>
    <p:sldId id="2147470680" r:id="rId199"/>
    <p:sldId id="2147470683" r:id="rId200"/>
    <p:sldId id="2147470696" r:id="rId201"/>
    <p:sldId id="2147470676" r:id="rId202"/>
    <p:sldId id="2147470686" r:id="rId203"/>
    <p:sldId id="2147470681" r:id="rId204"/>
    <p:sldId id="2147470608" r:id="rId205"/>
    <p:sldId id="2147470693" r:id="rId206"/>
    <p:sldId id="2147470694" r:id="rId207"/>
    <p:sldId id="2147470695" r:id="rId208"/>
    <p:sldId id="2147470677" r:id="rId209"/>
    <p:sldId id="2147470687" r:id="rId210"/>
    <p:sldId id="2147470682" r:id="rId211"/>
    <p:sldId id="2147470688" r:id="rId212"/>
    <p:sldId id="2147470691" r:id="rId213"/>
    <p:sldId id="2147470690" r:id="rId214"/>
    <p:sldId id="2147470689" r:id="rId215"/>
    <p:sldId id="2147470678" r:id="rId216"/>
    <p:sldId id="2147470674" r:id="rId217"/>
    <p:sldId id="2147470550" r:id="rId218"/>
    <p:sldId id="2147470551" r:id="rId219"/>
    <p:sldId id="2147470552" r:id="rId220"/>
    <p:sldId id="2147470553" r:id="rId221"/>
    <p:sldId id="2147470464" r:id="rId222"/>
    <p:sldId id="2147470568" r:id="rId223"/>
    <p:sldId id="2147470692" r:id="rId224"/>
    <p:sldId id="2147470679" r:id="rId225"/>
    <p:sldId id="2147470697" r:id="rId226"/>
    <p:sldId id="2147470832" r:id="rId227"/>
    <p:sldId id="2147373716" r:id="rId228"/>
    <p:sldId id="2147470638" r:id="rId229"/>
    <p:sldId id="2147470620" r:id="rId230"/>
    <p:sldId id="2147470817" r:id="rId231"/>
    <p:sldId id="2147470746" r:id="rId232"/>
    <p:sldId id="2147470623" r:id="rId233"/>
    <p:sldId id="2147374127" r:id="rId234"/>
    <p:sldId id="2147470645" r:id="rId235"/>
    <p:sldId id="2147470646" r:id="rId236"/>
    <p:sldId id="2147470644" r:id="rId237"/>
    <p:sldId id="2147470642" r:id="rId238"/>
    <p:sldId id="2147470643" r:id="rId239"/>
    <p:sldId id="2147470658" r:id="rId240"/>
    <p:sldId id="2147470659" r:id="rId241"/>
    <p:sldId id="2147470660" r:id="rId242"/>
    <p:sldId id="2147470647" r:id="rId243"/>
    <p:sldId id="2147470661" r:id="rId244"/>
    <p:sldId id="2147470662" r:id="rId245"/>
    <p:sldId id="2147470639" r:id="rId246"/>
    <p:sldId id="2147470652" r:id="rId247"/>
    <p:sldId id="2147470653" r:id="rId248"/>
    <p:sldId id="2147470665" r:id="rId249"/>
    <p:sldId id="2147470666" r:id="rId250"/>
    <p:sldId id="2147470655" r:id="rId251"/>
    <p:sldId id="2147470657" r:id="rId252"/>
    <p:sldId id="2147470651" r:id="rId253"/>
    <p:sldId id="2147470650" r:id="rId254"/>
    <p:sldId id="2147470649" r:id="rId255"/>
    <p:sldId id="2147470648" r:id="rId256"/>
    <p:sldId id="2147470654" r:id="rId257"/>
    <p:sldId id="2147470834" r:id="rId258"/>
    <p:sldId id="2147470474" r:id="rId259"/>
    <p:sldId id="2147470476" r:id="rId260"/>
    <p:sldId id="2147470475" r:id="rId261"/>
    <p:sldId id="2147470477" r:id="rId262"/>
    <p:sldId id="2147470486" r:id="rId263"/>
    <p:sldId id="2147470485" r:id="rId264"/>
    <p:sldId id="2147470482" r:id="rId265"/>
    <p:sldId id="2147470744" r:id="rId266"/>
    <p:sldId id="2147470481" r:id="rId267"/>
    <p:sldId id="2147470483" r:id="rId268"/>
    <p:sldId id="2147470480" r:id="rId269"/>
    <p:sldId id="2147470833" r:id="rId270"/>
    <p:sldId id="2147470470" r:id="rId271"/>
    <p:sldId id="2295" r:id="rId272"/>
    <p:sldId id="2291" r:id="rId273"/>
    <p:sldId id="2292" r:id="rId274"/>
    <p:sldId id="2293" r:id="rId275"/>
    <p:sldId id="2147470471" r:id="rId276"/>
    <p:sldId id="2147470735" r:id="rId277"/>
    <p:sldId id="2147470854" r:id="rId278"/>
  </p:sldIdLst>
  <p:sldSz cx="12192000" cy="6858000"/>
  <p:notesSz cx="6858000" cy="9144000"/>
  <p:custDataLst>
    <p:tags r:id="rId28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emplate overview" id="{33D7C871-AB7B-D74D-A197-AC7EF0903280}">
          <p14:sldIdLst>
            <p14:sldId id="256"/>
            <p14:sldId id="260"/>
            <p14:sldId id="261"/>
            <p14:sldId id="2147470473"/>
            <p14:sldId id="2147470825"/>
            <p14:sldId id="2147470826"/>
            <p14:sldId id="2147470827"/>
            <p14:sldId id="2147470828"/>
          </p14:sldIdLst>
        </p14:section>
        <p14:section name="0. Executive summary" id="{CDF04539-65A3-A44C-B331-F95E9892184F}">
          <p14:sldIdLst>
            <p14:sldId id="2147470823"/>
            <p14:sldId id="293"/>
            <p14:sldId id="295"/>
            <p14:sldId id="296"/>
            <p14:sldId id="298"/>
          </p14:sldIdLst>
        </p14:section>
        <p14:section name="1. Strategy summary" id="{9BC0BE15-2A1A-6C44-9AC9-EDC42BB2C33E}">
          <p14:sldIdLst>
            <p14:sldId id="2147470845"/>
          </p14:sldIdLst>
        </p14:section>
        <p14:section name="1a. Strategy on a page" id="{77E84253-32AF-2E48-916A-0D2D676EBAB0}">
          <p14:sldIdLst>
            <p14:sldId id="299"/>
            <p14:sldId id="2334"/>
            <p14:sldId id="2332"/>
            <p14:sldId id="2333"/>
          </p14:sldIdLst>
        </p14:section>
        <p14:section name="1b. Summary of key strategic choices and consequences" id="{897F9776-9803-4F4B-A345-3AB8BCBF3EFF}">
          <p14:sldIdLst>
            <p14:sldId id="2147470554"/>
            <p14:sldId id="2147470555"/>
            <p14:sldId id="2147470556"/>
            <p14:sldId id="2147470478"/>
            <p14:sldId id="2147470795"/>
          </p14:sldIdLst>
        </p14:section>
        <p14:section name="2. Starting point" id="{D2205CDC-70F6-EC4A-9F92-4CAD2EC9F8A4}">
          <p14:sldIdLst>
            <p14:sldId id="2147470844"/>
          </p14:sldIdLst>
        </p14:section>
        <p14:section name="2a. Market dynamics and competitive position" id="{2C1954C8-7E76-0444-8FA2-1D1F841818BD}">
          <p14:sldIdLst>
            <p14:sldId id="2147470557"/>
            <p14:sldId id="2147470558"/>
            <p14:sldId id="2147470559"/>
            <p14:sldId id="2147470560"/>
            <p14:sldId id="2147470561"/>
          </p14:sldIdLst>
        </p14:section>
        <p14:section name="2b. Market trends" id="{ACB157C2-87AC-9444-ACC8-765D7D3868C9}">
          <p14:sldIdLst>
            <p14:sldId id="2355"/>
            <p14:sldId id="2147470516"/>
          </p14:sldIdLst>
        </p14:section>
        <p14:section name="2c. Current financials and performance - on a company/group level" id="{3B35025D-51E6-A24C-88AC-E94749EC6C99}">
          <p14:sldIdLst>
            <p14:sldId id="2147470748"/>
            <p14:sldId id="2147470523"/>
            <p14:sldId id="2147470524"/>
            <p14:sldId id="2349"/>
            <p14:sldId id="2352"/>
            <p14:sldId id="2350"/>
            <p14:sldId id="2147470751"/>
            <p14:sldId id="2147470752"/>
          </p14:sldIdLst>
        </p14:section>
        <p14:section name="2d. Current financials and performance - on a business unit and/or product level" id="{7682FDAA-D070-B84E-A512-4C005055D052}">
          <p14:sldIdLst>
            <p14:sldId id="2147470754"/>
            <p14:sldId id="2147470515"/>
            <p14:sldId id="2353"/>
            <p14:sldId id="2147470514"/>
            <p14:sldId id="2147470749"/>
            <p14:sldId id="2147470750"/>
            <p14:sldId id="2147470578"/>
            <p14:sldId id="2147470756"/>
          </p14:sldIdLst>
        </p14:section>
        <p14:section name="3. Purpose and vision" id="{69FC9A60-0A07-A648-B4D6-44364CCEB710}">
          <p14:sldIdLst>
            <p14:sldId id="2147470843"/>
            <p14:sldId id="303"/>
            <p14:sldId id="307"/>
            <p14:sldId id="2335"/>
            <p14:sldId id="318"/>
            <p14:sldId id="2348"/>
          </p14:sldIdLst>
        </p14:section>
        <p14:section name="4. Strategic objectives and initiatives" id="{AE16CA6D-1C63-6C40-84AE-484685744A6A}">
          <p14:sldIdLst>
            <p14:sldId id="2147470842"/>
          </p14:sldIdLst>
        </p14:section>
        <p14:section name="4a. Defining strategic objectives and overall playing field" id="{C263D19C-05FF-764B-B828-07DF0846E264}">
          <p14:sldIdLst>
            <p14:sldId id="2147470521"/>
            <p14:sldId id="2147470518"/>
            <p14:sldId id="324"/>
            <p14:sldId id="2147470519"/>
            <p14:sldId id="2319"/>
            <p14:sldId id="2147470522"/>
            <p14:sldId id="2147470531"/>
          </p14:sldIdLst>
        </p14:section>
        <p14:section name="4b. Summary/overview of strategic initiatives" id="{ECACA6F3-6462-194A-9423-7D2C9ED25F46}">
          <p14:sldIdLst>
            <p14:sldId id="2358"/>
            <p14:sldId id="2147470509"/>
            <p14:sldId id="2147470759"/>
            <p14:sldId id="2147470757"/>
            <p14:sldId id="2147470758"/>
            <p14:sldId id="2147470760"/>
            <p14:sldId id="2147470761"/>
          </p14:sldIdLst>
        </p14:section>
        <p14:section name="4c. Example of deep-dive on an objective and associated initiative(s): Cost cutting/efficiency gains" id="{8203B740-28C3-4241-B5A1-65EA8E03987E}">
          <p14:sldIdLst>
            <p14:sldId id="2147470776"/>
            <p14:sldId id="2147470777"/>
            <p14:sldId id="2147470778"/>
            <p14:sldId id="2147470779"/>
          </p14:sldIdLst>
        </p14:section>
        <p14:section name="4d. Example of deep-dive on an objective and associated initiative(s): Cost cutting/efficiency gains" id="{C191635F-1416-3E43-9AF2-7181889F7516}">
          <p14:sldIdLst>
            <p14:sldId id="2147470811"/>
            <p14:sldId id="2147470812"/>
            <p14:sldId id="2147470813"/>
            <p14:sldId id="2147470814"/>
          </p14:sldIdLst>
        </p14:section>
        <p14:section name="4e. Example of deep-dive on an objective and associated initiative(s): Customer segmentation and targeted strategy" id="{D9BAFB3B-F48A-B14C-A9AD-26A8C68F6BC3}">
          <p14:sldIdLst>
            <p14:sldId id="2147470580"/>
            <p14:sldId id="2147470581"/>
            <p14:sldId id="2147470532"/>
            <p14:sldId id="2147470575"/>
          </p14:sldIdLst>
        </p14:section>
        <p14:section name="4f. Example of deep-dive on an objective and associated initiative(s): Customer segmentation and targeted strategy" id="{89598122-C8C7-574C-9EA8-49F2F5EAE09E}">
          <p14:sldIdLst>
            <p14:sldId id="2147470780"/>
            <p14:sldId id="2147470781"/>
            <p14:sldId id="2147470782"/>
          </p14:sldIdLst>
        </p14:section>
        <p14:section name="4g. Example of deep-dive on an objective and associated initiative(s): New products/solutions" id="{895876CD-A67A-1B47-9B09-7B4AD9FA01A5}">
          <p14:sldIdLst>
            <p14:sldId id="2147470807"/>
            <p14:sldId id="2147470808"/>
            <p14:sldId id="2147470809"/>
            <p14:sldId id="2147470810"/>
          </p14:sldIdLst>
        </p14:section>
        <p14:section name="4h. Example of deep-dive on an objective and associated initiative(s): New products/solutions" id="{8C1B0072-1C67-844E-9302-22B399C13B5A}">
          <p14:sldIdLst>
            <p14:sldId id="2147470783"/>
            <p14:sldId id="2147470784"/>
            <p14:sldId id="2147470785"/>
            <p14:sldId id="2147470786"/>
            <p14:sldId id="2147470787"/>
            <p14:sldId id="2147470788"/>
            <p14:sldId id="2147470789"/>
            <p14:sldId id="2147470790"/>
            <p14:sldId id="2147470791"/>
            <p14:sldId id="2147470792"/>
            <p14:sldId id="2147470793"/>
            <p14:sldId id="2147470794"/>
          </p14:sldIdLst>
        </p14:section>
        <p14:section name="5. Enablers and foundation" id="{DD578C5B-50BF-1D49-8B5D-56DBFE879D2A}">
          <p14:sldIdLst>
            <p14:sldId id="2147470841"/>
            <p14:sldId id="2147470587"/>
            <p14:sldId id="2147470634"/>
            <p14:sldId id="2147470635"/>
          </p14:sldIdLst>
        </p14:section>
        <p14:section name="6. Roadmap/plan" id="{3D0BE830-A5EC-EB4E-94BC-995BE9FF6176}">
          <p14:sldIdLst>
            <p14:sldId id="2147470846"/>
          </p14:sldIdLst>
        </p14:section>
        <p14:section name="6a. Short/summary roadmaps" id="{B83958D1-5924-C649-B5CC-3A45C124F9DB}">
          <p14:sldIdLst>
            <p14:sldId id="2147470762"/>
            <p14:sldId id="2147470775"/>
            <p14:sldId id="2147470819"/>
          </p14:sldIdLst>
        </p14:section>
        <p14:section name="6b. Expected financial impact" id="{FEE093DE-FAB2-A24C-8F0C-759BC91BFF39}">
          <p14:sldIdLst>
            <p14:sldId id="2147470815"/>
            <p14:sldId id="2147470816"/>
          </p14:sldIdLst>
        </p14:section>
        <p14:section name="6c. Detailed roadmap and timelines" id="{5405AEEB-7703-A24F-9241-4434D062078D}">
          <p14:sldIdLst>
            <p14:sldId id="2147470796"/>
            <p14:sldId id="2147470797"/>
            <p14:sldId id="2147470799"/>
            <p14:sldId id="2147470800"/>
            <p14:sldId id="2147470801"/>
            <p14:sldId id="2147470802"/>
            <p14:sldId id="2147470803"/>
            <p14:sldId id="2147470804"/>
            <p14:sldId id="2147470805"/>
            <p14:sldId id="2147470806"/>
          </p14:sldIdLst>
        </p14:section>
        <p14:section name="Case 1: Real-life example" id="{B75E18CA-5AC4-0C45-8DE7-6EE1EBC64792}">
          <p14:sldIdLst>
            <p14:sldId id="2147470829"/>
            <p14:sldId id="2147470507"/>
            <p14:sldId id="2147470738"/>
            <p14:sldId id="2147470488"/>
            <p14:sldId id="2147470487"/>
            <p14:sldId id="2147470489"/>
            <p14:sldId id="2147470490"/>
            <p14:sldId id="2147470491"/>
            <p14:sldId id="2147470492"/>
            <p14:sldId id="2147470495"/>
            <p14:sldId id="2147470493"/>
            <p14:sldId id="2147470496"/>
            <p14:sldId id="2147470498"/>
            <p14:sldId id="2147470499"/>
            <p14:sldId id="2147470534"/>
            <p14:sldId id="2147470535"/>
            <p14:sldId id="2147470536"/>
            <p14:sldId id="2147470537"/>
            <p14:sldId id="2147470538"/>
            <p14:sldId id="2147470504"/>
            <p14:sldId id="2147470505"/>
            <p14:sldId id="2147470739"/>
          </p14:sldIdLst>
        </p14:section>
        <p14:section name="Case 2: Real-life example" id="{B6DCE839-F7D6-7A4A-8943-A3212367A4D2}">
          <p14:sldIdLst>
            <p14:sldId id="2147470835"/>
            <p14:sldId id="2147470570"/>
            <p14:sldId id="2147470703"/>
            <p14:sldId id="2147470847"/>
            <p14:sldId id="2147470572"/>
            <p14:sldId id="2147470698"/>
            <p14:sldId id="2147470705"/>
            <p14:sldId id="2147470704"/>
            <p14:sldId id="2147470706"/>
            <p14:sldId id="2147470848"/>
            <p14:sldId id="2147470743"/>
            <p14:sldId id="2147470737"/>
            <p14:sldId id="2147470708"/>
            <p14:sldId id="2147470709"/>
            <p14:sldId id="2147470710"/>
            <p14:sldId id="2147470849"/>
            <p14:sldId id="2147470712"/>
            <p14:sldId id="2147470713"/>
            <p14:sldId id="2147470714"/>
            <p14:sldId id="2147470715"/>
            <p14:sldId id="2147470850"/>
            <p14:sldId id="2147470717"/>
            <p14:sldId id="2147470718"/>
            <p14:sldId id="2147470719"/>
            <p14:sldId id="2147470720"/>
            <p14:sldId id="2147470851"/>
            <p14:sldId id="2147470722"/>
            <p14:sldId id="2147470723"/>
            <p14:sldId id="2147470724"/>
            <p14:sldId id="2147470725"/>
            <p14:sldId id="2147470852"/>
            <p14:sldId id="2147470727"/>
            <p14:sldId id="2147470728"/>
            <p14:sldId id="2147470729"/>
            <p14:sldId id="2147470730"/>
            <p14:sldId id="2147470853"/>
            <p14:sldId id="2147470731"/>
            <p14:sldId id="2147470745"/>
            <p14:sldId id="2147470742"/>
          </p14:sldIdLst>
        </p14:section>
        <p14:section name="Case 3: Real-life example" id="{ED4017D5-7187-B24B-871E-50201B073D5C}">
          <p14:sldIdLst>
            <p14:sldId id="2147470831"/>
            <p14:sldId id="2147470540"/>
            <p14:sldId id="2147470541"/>
            <p14:sldId id="2147470667"/>
            <p14:sldId id="2147470543"/>
            <p14:sldId id="2147470668"/>
            <p14:sldId id="2147470670"/>
            <p14:sldId id="2147470671"/>
            <p14:sldId id="2147470672"/>
            <p14:sldId id="2147470567"/>
            <p14:sldId id="2147470673"/>
            <p14:sldId id="2147470562"/>
            <p14:sldId id="2147470684"/>
            <p14:sldId id="2147470548"/>
            <p14:sldId id="2147470549"/>
            <p14:sldId id="2147470675"/>
            <p14:sldId id="2147470685"/>
            <p14:sldId id="2147470680"/>
            <p14:sldId id="2147470683"/>
            <p14:sldId id="2147470696"/>
            <p14:sldId id="2147470676"/>
            <p14:sldId id="2147470686"/>
            <p14:sldId id="2147470681"/>
            <p14:sldId id="2147470608"/>
            <p14:sldId id="2147470693"/>
            <p14:sldId id="2147470694"/>
            <p14:sldId id="2147470695"/>
            <p14:sldId id="2147470677"/>
            <p14:sldId id="2147470687"/>
            <p14:sldId id="2147470682"/>
            <p14:sldId id="2147470688"/>
            <p14:sldId id="2147470691"/>
            <p14:sldId id="2147470690"/>
            <p14:sldId id="2147470689"/>
            <p14:sldId id="2147470678"/>
            <p14:sldId id="2147470674"/>
            <p14:sldId id="2147470550"/>
            <p14:sldId id="2147470551"/>
            <p14:sldId id="2147470552"/>
            <p14:sldId id="2147470553"/>
            <p14:sldId id="2147470464"/>
            <p14:sldId id="2147470568"/>
            <p14:sldId id="2147470692"/>
            <p14:sldId id="2147470679"/>
            <p14:sldId id="2147470697"/>
          </p14:sldIdLst>
        </p14:section>
        <p14:section name="Case 4: Real-life example" id="{3A6BAF77-95C7-BF4A-B0DF-203031711FEC}">
          <p14:sldIdLst>
            <p14:sldId id="2147470832"/>
            <p14:sldId id="2147373716"/>
            <p14:sldId id="2147470638"/>
            <p14:sldId id="2147470620"/>
            <p14:sldId id="2147470817"/>
            <p14:sldId id="2147470746"/>
            <p14:sldId id="2147470623"/>
            <p14:sldId id="2147374127"/>
            <p14:sldId id="2147470645"/>
            <p14:sldId id="2147470646"/>
            <p14:sldId id="2147470644"/>
            <p14:sldId id="2147470642"/>
            <p14:sldId id="2147470643"/>
            <p14:sldId id="2147470658"/>
            <p14:sldId id="2147470659"/>
            <p14:sldId id="2147470660"/>
            <p14:sldId id="2147470647"/>
            <p14:sldId id="2147470661"/>
            <p14:sldId id="2147470662"/>
            <p14:sldId id="2147470639"/>
            <p14:sldId id="2147470652"/>
            <p14:sldId id="2147470653"/>
            <p14:sldId id="2147470665"/>
            <p14:sldId id="2147470666"/>
            <p14:sldId id="2147470655"/>
            <p14:sldId id="2147470657"/>
            <p14:sldId id="2147470651"/>
            <p14:sldId id="2147470650"/>
            <p14:sldId id="2147470649"/>
            <p14:sldId id="2147470648"/>
            <p14:sldId id="2147470654"/>
          </p14:sldIdLst>
        </p14:section>
        <p14:section name="Appendix A. Frameworks" id="{C3D61537-03AB-A44E-B8D9-6456ABA3BD67}">
          <p14:sldIdLst>
            <p14:sldId id="2147470834"/>
            <p14:sldId id="2147470474"/>
            <p14:sldId id="2147470476"/>
            <p14:sldId id="2147470475"/>
            <p14:sldId id="2147470477"/>
            <p14:sldId id="2147470486"/>
            <p14:sldId id="2147470485"/>
            <p14:sldId id="2147470482"/>
            <p14:sldId id="2147470744"/>
            <p14:sldId id="2147470481"/>
            <p14:sldId id="2147470483"/>
            <p14:sldId id="2147470480"/>
          </p14:sldIdLst>
        </p14:section>
        <p14:section name="Appendix B: Checklist" id="{1195C6F2-0F92-DF40-BF60-3F32AE107146}">
          <p14:sldIdLst>
            <p14:sldId id="2147470833"/>
            <p14:sldId id="2147470470"/>
            <p14:sldId id="2295"/>
            <p14:sldId id="2291"/>
            <p14:sldId id="2292"/>
            <p14:sldId id="2293"/>
            <p14:sldId id="2147470471"/>
            <p14:sldId id="2147470735"/>
          </p14:sldIdLst>
        </p14:section>
        <p14:section name="End" id="{6CA3034D-3C50-EF4B-9AA1-31B2ACAEB9A1}">
          <p14:sldIdLst>
            <p14:sldId id="2147470854"/>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guide id="3" orient="horz" pos="4065">
          <p15:clr>
            <a:srgbClr val="A4A3A4"/>
          </p15:clr>
        </p15:guide>
        <p15:guide id="4" pos="347">
          <p15:clr>
            <a:srgbClr val="A4A3A4"/>
          </p15:clr>
        </p15:guide>
        <p15:guide id="5" pos="7310">
          <p15:clr>
            <a:srgbClr val="A4A3A4"/>
          </p15:clr>
        </p15:guide>
        <p15:guide id="6" pos="1617">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4" roundtripDataSignature="AMtx7miQslkv9fGsYmA05S53q/aCJDjb9g=="/>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3554D82-73B1-D960-B353-4A8F473B4AC5}" name="Alexandra Kampmann" initials="AK" userId="642ff1f201f2e01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1F32"/>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8DD79A-A144-4FAD-985A-F778008F6B8A}" v="10" dt="2024-03-24T22:23:08.428"/>
    <p1510:client id="{4A1AAB1C-35EF-481E-94A5-DF9F7FAC3645}" v="2" dt="2024-03-24T22:17:27.017"/>
  </p1510:revLst>
</p1510:revInfo>
</file>

<file path=ppt/tableStyles.xml><?xml version="1.0" encoding="utf-8"?>
<a:tblStyleLst xmlns:a="http://schemas.openxmlformats.org/drawingml/2006/main" def="{13CE0595-0B00-448C-BB99-5609596045FD}">
  <a:tblStyle styleId="{13CE0595-0B00-448C-BB99-5609596045FD}"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7E7"/>
          </a:solidFill>
        </a:fill>
      </a:tcStyle>
    </a:wholeTbl>
    <a:band1H>
      <a:tcTxStyle/>
      <a:tcStyle>
        <a:tcBdr/>
        <a:fill>
          <a:solidFill>
            <a:srgbClr val="CACBCC"/>
          </a:solidFill>
        </a:fill>
      </a:tcStyle>
    </a:band1H>
    <a:band2H>
      <a:tcTxStyle/>
      <a:tcStyle>
        <a:tcBdr/>
      </a:tcStyle>
    </a:band2H>
    <a:band1V>
      <a:tcTxStyle/>
      <a:tcStyle>
        <a:tcBdr/>
        <a:fill>
          <a:solidFill>
            <a:srgbClr val="CACB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 orient="horz" pos="4065"/>
        <p:guide pos="347"/>
        <p:guide pos="7310"/>
        <p:guide pos="1617"/>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notesMaster" Target="notesMasters/notesMaster1.xml"/><Relationship Id="rId43" Type="http://schemas.openxmlformats.org/officeDocument/2006/relationships/slide" Target="slides/slide42.xml"/><Relationship Id="rId139" Type="http://schemas.openxmlformats.org/officeDocument/2006/relationships/slide" Target="slides/slide138.xml"/><Relationship Id="rId304" Type="http://customschemas.google.com/relationships/presentationmetadata" Target="metadata"/><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tags" Target="tags/tag1.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05" Type="http://schemas.openxmlformats.org/officeDocument/2006/relationships/presProps" Target="pres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306"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307"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308"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309" Type="http://schemas.microsoft.com/office/2016/11/relationships/changesInfo" Target="changesInfos/changesInfo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microsoft.com/office/2015/10/relationships/revisionInfo" Target="revisionInfo.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microsoft.com/office/2018/10/relationships/authors" Target="author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22701564138_tp_box_2" providerId="OAuth2" clId="{15F0940E-7C96-4FEF-82BC-4605A3D1C5C9}"/>
    <pc:docChg chg="custSel modSld">
      <pc:chgData name="" userId="22701564138_tp_box_2" providerId="OAuth2" clId="{15F0940E-7C96-4FEF-82BC-4605A3D1C5C9}" dt="2024-02-20T06:24:53.960" v="20" actId="478"/>
      <pc:docMkLst>
        <pc:docMk/>
      </pc:docMkLst>
      <pc:sldChg chg="delSp mod">
        <pc:chgData name="" userId="22701564138_tp_box_2" providerId="OAuth2" clId="{15F0940E-7C96-4FEF-82BC-4605A3D1C5C9}" dt="2024-02-20T06:23:44.982" v="0" actId="478"/>
        <pc:sldMkLst>
          <pc:docMk/>
          <pc:sldMk cId="0" sldId="256"/>
        </pc:sldMkLst>
        <pc:picChg chg="del">
          <ac:chgData name="" userId="22701564138_tp_box_2" providerId="OAuth2" clId="{15F0940E-7C96-4FEF-82BC-4605A3D1C5C9}" dt="2024-02-20T06:23:44.982" v="0" actId="478"/>
          <ac:picMkLst>
            <pc:docMk/>
            <pc:sldMk cId="0" sldId="256"/>
            <ac:picMk id="188" creationId="{00000000-0000-0000-0000-000000000000}"/>
          </ac:picMkLst>
        </pc:picChg>
      </pc:sldChg>
      <pc:sldChg chg="modSp mod">
        <pc:chgData name="" userId="22701564138_tp_box_2" providerId="OAuth2" clId="{15F0940E-7C96-4FEF-82BC-4605A3D1C5C9}" dt="2024-02-20T06:24:08.040" v="19" actId="20577"/>
        <pc:sldMkLst>
          <pc:docMk/>
          <pc:sldMk cId="3643194968" sldId="298"/>
        </pc:sldMkLst>
        <pc:spChg chg="mod">
          <ac:chgData name="" userId="22701564138_tp_box_2" providerId="OAuth2" clId="{15F0940E-7C96-4FEF-82BC-4605A3D1C5C9}" dt="2024-02-20T06:24:08.040" v="19" actId="20577"/>
          <ac:spMkLst>
            <pc:docMk/>
            <pc:sldMk cId="3643194968" sldId="298"/>
            <ac:spMk id="3" creationId="{2DA031BD-C2EB-694C-A262-2B306648730E}"/>
          </ac:spMkLst>
        </pc:spChg>
      </pc:sldChg>
      <pc:sldChg chg="delSp mod">
        <pc:chgData name="" userId="22701564138_tp_box_2" providerId="OAuth2" clId="{15F0940E-7C96-4FEF-82BC-4605A3D1C5C9}" dt="2024-02-20T06:24:53.960" v="20" actId="478"/>
        <pc:sldMkLst>
          <pc:docMk/>
          <pc:sldMk cId="2407564718" sldId="2147470821"/>
        </pc:sldMkLst>
        <pc:picChg chg="del">
          <ac:chgData name="" userId="22701564138_tp_box_2" providerId="OAuth2" clId="{15F0940E-7C96-4FEF-82BC-4605A3D1C5C9}" dt="2024-02-20T06:24:53.960" v="20" actId="478"/>
          <ac:picMkLst>
            <pc:docMk/>
            <pc:sldMk cId="2407564718" sldId="2147470821"/>
            <ac:picMk id="3" creationId="{FBFA96B0-9D67-FBD7-6DF8-04D0D142A829}"/>
          </ac:picMkLst>
        </pc:picChg>
      </pc:sldChg>
    </pc:docChg>
  </pc:docChgLst>
  <pc:docChgLst>
    <pc:chgData userId="22701564138_tp_box_2" providerId="OAuth2" clId="{378DD79A-A144-4FAD-985A-F778008F6B8A}"/>
    <pc:docChg chg="addSld delSld modSld modSection">
      <pc:chgData name="" userId="22701564138_tp_box_2" providerId="OAuth2" clId="{378DD79A-A144-4FAD-985A-F778008F6B8A}" dt="2024-03-24T22:20:50.197" v="8" actId="207"/>
      <pc:docMkLst>
        <pc:docMk/>
      </pc:docMkLst>
      <pc:sldChg chg="del">
        <pc:chgData name="" userId="22701564138_tp_box_2" providerId="OAuth2" clId="{378DD79A-A144-4FAD-985A-F778008F6B8A}" dt="2024-03-24T22:20:17.913" v="1" actId="47"/>
        <pc:sldMkLst>
          <pc:docMk/>
          <pc:sldMk cId="2407564718" sldId="2147470821"/>
        </pc:sldMkLst>
      </pc:sldChg>
      <pc:sldChg chg="addSp modSp new mod">
        <pc:chgData name="" userId="22701564138_tp_box_2" providerId="OAuth2" clId="{378DD79A-A144-4FAD-985A-F778008F6B8A}" dt="2024-03-24T22:20:50.197" v="8" actId="207"/>
        <pc:sldMkLst>
          <pc:docMk/>
          <pc:sldMk cId="2781889578" sldId="2147470854"/>
        </pc:sldMkLst>
        <pc:spChg chg="add mod">
          <ac:chgData name="" userId="22701564138_tp_box_2" providerId="OAuth2" clId="{378DD79A-A144-4FAD-985A-F778008F6B8A}" dt="2024-03-24T22:20:50.197" v="8" actId="207"/>
          <ac:spMkLst>
            <pc:docMk/>
            <pc:sldMk cId="2781889578" sldId="2147470854"/>
            <ac:spMk id="2" creationId="{81E1E492-D4DB-2B72-9505-0BFE451704A8}"/>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7FFFCC8E_A6B324C5.xlsb"/></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_92E_E921B99D4.xlsx"/><Relationship Id="rId2" Type="http://schemas.microsoft.com/office/2011/relationships/chartColorStyle" Target="colors6.xml"/><Relationship Id="rId1" Type="http://schemas.microsoft.com/office/2011/relationships/chartStyle" Target="style6.xml"/></Relationships>
</file>

<file path=ppt/charts/_rels/chart100.xml.rels><?xml version="1.0" encoding="UTF-8" standalone="yes"?>
<Relationships xmlns="http://schemas.openxmlformats.org/package/2006/relationships"><Relationship Id="rId3" Type="http://schemas.openxmlformats.org/officeDocument/2006/relationships/package" Target="../embeddings/Microsoft_Excel_Worksheet_7FFFCD7F_98C8FA2B58.xlsx"/><Relationship Id="rId2" Type="http://schemas.microsoft.com/office/2011/relationships/chartColorStyle" Target="colors97.xml"/><Relationship Id="rId1" Type="http://schemas.microsoft.com/office/2011/relationships/chartStyle" Target="style97.xml"/></Relationships>
</file>

<file path=ppt/charts/_rels/chart101.xml.rels><?xml version="1.0" encoding="UTF-8" standalone="yes"?>
<Relationships xmlns="http://schemas.openxmlformats.org/package/2006/relationships"><Relationship Id="rId3" Type="http://schemas.openxmlformats.org/officeDocument/2006/relationships/package" Target="../embeddings/Microsoft_Excel_Worksheet_7FFFCD80_AD9CCDF2.xlsx"/><Relationship Id="rId2" Type="http://schemas.microsoft.com/office/2011/relationships/chartColorStyle" Target="colors98.xml"/><Relationship Id="rId1" Type="http://schemas.microsoft.com/office/2011/relationships/chartStyle" Target="style98.xml"/></Relationships>
</file>

<file path=ppt/charts/_rels/chart102.xml.rels><?xml version="1.0" encoding="UTF-8" standalone="yes"?>
<Relationships xmlns="http://schemas.openxmlformats.org/package/2006/relationships"><Relationship Id="rId3" Type="http://schemas.openxmlformats.org/officeDocument/2006/relationships/package" Target="../embeddings/Microsoft_Excel_Worksheet_7FFFCD80_AD9CCDF259.xlsx"/><Relationship Id="rId2" Type="http://schemas.microsoft.com/office/2011/relationships/chartColorStyle" Target="colors99.xml"/><Relationship Id="rId1" Type="http://schemas.microsoft.com/office/2011/relationships/chartStyle" Target="style99.xml"/></Relationships>
</file>

<file path=ppt/charts/_rels/chart103.xml.rels><?xml version="1.0" encoding="UTF-8" standalone="yes"?>
<Relationships xmlns="http://schemas.openxmlformats.org/package/2006/relationships"><Relationship Id="rId3" Type="http://schemas.openxmlformats.org/officeDocument/2006/relationships/package" Target="../embeddings/Microsoft_Excel_Worksheet_7FFFCD82_6F7D5ABE.xlsx"/><Relationship Id="rId2" Type="http://schemas.microsoft.com/office/2011/relationships/chartColorStyle" Target="colors100.xml"/><Relationship Id="rId1" Type="http://schemas.microsoft.com/office/2011/relationships/chartStyle" Target="style100.xml"/></Relationships>
</file>

<file path=ppt/charts/_rels/chart104.xml.rels><?xml version="1.0" encoding="UTF-8" standalone="yes"?>
<Relationships xmlns="http://schemas.openxmlformats.org/package/2006/relationships"><Relationship Id="rId3" Type="http://schemas.openxmlformats.org/officeDocument/2006/relationships/package" Target="../embeddings/Microsoft_Excel_Worksheet_7FFFCD82_6F7D5ABE60.xlsx"/><Relationship Id="rId2" Type="http://schemas.microsoft.com/office/2011/relationships/chartColorStyle" Target="colors101.xml"/><Relationship Id="rId1" Type="http://schemas.microsoft.com/office/2011/relationships/chartStyle" Target="style101.xml"/></Relationships>
</file>

<file path=ppt/charts/_rels/chart105.xml.rels><?xml version="1.0" encoding="UTF-8" standalone="yes"?>
<Relationships xmlns="http://schemas.openxmlformats.org/package/2006/relationships"><Relationship Id="rId3" Type="http://schemas.openxmlformats.org/officeDocument/2006/relationships/package" Target="../embeddings/Microsoft_Excel_Worksheet_7FFFCD82_6F7D5ABE61.xlsx"/><Relationship Id="rId2" Type="http://schemas.microsoft.com/office/2011/relationships/chartColorStyle" Target="colors102.xml"/><Relationship Id="rId1" Type="http://schemas.microsoft.com/office/2011/relationships/chartStyle" Target="style102.xml"/></Relationships>
</file>

<file path=ppt/charts/_rels/chart106.xml.rels><?xml version="1.0" encoding="UTF-8" standalone="yes"?>
<Relationships xmlns="http://schemas.openxmlformats.org/package/2006/relationships"><Relationship Id="rId3" Type="http://schemas.openxmlformats.org/officeDocument/2006/relationships/package" Target="../embeddings/Microsoft_Excel_Worksheet_7FFFCD83_C2C9B9CC.xlsx"/><Relationship Id="rId2" Type="http://schemas.microsoft.com/office/2011/relationships/chartColorStyle" Target="colors103.xml"/><Relationship Id="rId1" Type="http://schemas.microsoft.com/office/2011/relationships/chartStyle" Target="style103.xml"/></Relationships>
</file>

<file path=ppt/charts/_rels/chart107.xml.rels><?xml version="1.0" encoding="UTF-8" standalone="yes"?>
<Relationships xmlns="http://schemas.openxmlformats.org/package/2006/relationships"><Relationship Id="rId3" Type="http://schemas.openxmlformats.org/officeDocument/2006/relationships/package" Target="../embeddings/Microsoft_Excel_Worksheet_7FFFCD84_426BC307.xlsx"/><Relationship Id="rId2" Type="http://schemas.microsoft.com/office/2011/relationships/chartColorStyle" Target="colors104.xml"/><Relationship Id="rId1" Type="http://schemas.microsoft.com/office/2011/relationships/chartStyle" Target="style104.xml"/></Relationships>
</file>

<file path=ppt/charts/_rels/chart108.xml.rels><?xml version="1.0" encoding="UTF-8" standalone="yes"?>
<Relationships xmlns="http://schemas.openxmlformats.org/package/2006/relationships"><Relationship Id="rId3" Type="http://schemas.openxmlformats.org/officeDocument/2006/relationships/package" Target="../embeddings/Microsoft_Excel_Worksheet_7FFFCD84_426BC30762.xlsx"/><Relationship Id="rId2" Type="http://schemas.microsoft.com/office/2011/relationships/chartColorStyle" Target="colors105.xml"/><Relationship Id="rId1" Type="http://schemas.microsoft.com/office/2011/relationships/chartStyle" Target="style105.xml"/></Relationships>
</file>

<file path=ppt/charts/_rels/chart109.xml.rels><?xml version="1.0" encoding="UTF-8" standalone="yes"?>
<Relationships xmlns="http://schemas.openxmlformats.org/package/2006/relationships"><Relationship Id="rId3" Type="http://schemas.openxmlformats.org/officeDocument/2006/relationships/package" Target="../embeddings/Microsoft_Excel_Worksheet_7FFFCD85_EAF9A640.xlsx"/><Relationship Id="rId2" Type="http://schemas.microsoft.com/office/2011/relationships/chartColorStyle" Target="colors106.xml"/><Relationship Id="rId1" Type="http://schemas.microsoft.com/office/2011/relationships/chartStyle" Target="style106.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_92E_E921B99D5.xlsx"/><Relationship Id="rId2" Type="http://schemas.microsoft.com/office/2011/relationships/chartColorStyle" Target="colors7.xml"/><Relationship Id="rId1" Type="http://schemas.microsoft.com/office/2011/relationships/chartStyle" Target="style7.xml"/></Relationships>
</file>

<file path=ppt/charts/_rels/chart110.xml.rels><?xml version="1.0" encoding="UTF-8" standalone="yes"?>
<Relationships xmlns="http://schemas.openxmlformats.org/package/2006/relationships"><Relationship Id="rId3" Type="http://schemas.openxmlformats.org/officeDocument/2006/relationships/package" Target="../embeddings/Microsoft_Excel_Worksheet_7FFFCD85_EAF9A64063.xlsx"/><Relationship Id="rId2" Type="http://schemas.microsoft.com/office/2011/relationships/chartColorStyle" Target="colors107.xml"/><Relationship Id="rId1" Type="http://schemas.microsoft.com/office/2011/relationships/chartStyle" Target="style107.xml"/><Relationship Id="rId4" Type="http://schemas.openxmlformats.org/officeDocument/2006/relationships/chartUserShapes" Target="../drawings/drawing9.xml"/></Relationships>
</file>

<file path=ppt/charts/_rels/chart111.xml.rels><?xml version="1.0" encoding="UTF-8" standalone="yes"?>
<Relationships xmlns="http://schemas.openxmlformats.org/package/2006/relationships"><Relationship Id="rId3" Type="http://schemas.openxmlformats.org/officeDocument/2006/relationships/package" Target="../embeddings/Microsoft_Excel_Worksheet_7FFFCD85_EAF9A64064.xlsx"/><Relationship Id="rId2" Type="http://schemas.microsoft.com/office/2011/relationships/chartColorStyle" Target="colors108.xml"/><Relationship Id="rId1" Type="http://schemas.microsoft.com/office/2011/relationships/chartStyle" Target="style108.xml"/></Relationships>
</file>

<file path=ppt/charts/_rels/chart112.xml.rels><?xml version="1.0" encoding="UTF-8" standalone="yes"?>
<Relationships xmlns="http://schemas.openxmlformats.org/package/2006/relationships"><Relationship Id="rId3" Type="http://schemas.openxmlformats.org/officeDocument/2006/relationships/package" Target="../embeddings/Microsoft_Excel_Worksheet_7FFFCD85_EAF9A64065.xlsx"/><Relationship Id="rId2" Type="http://schemas.microsoft.com/office/2011/relationships/chartColorStyle" Target="colors109.xml"/><Relationship Id="rId1" Type="http://schemas.microsoft.com/office/2011/relationships/chartStyle" Target="style109.xml"/></Relationships>
</file>

<file path=ppt/charts/_rels/chart113.xml.rels><?xml version="1.0" encoding="UTF-8" standalone="yes"?>
<Relationships xmlns="http://schemas.openxmlformats.org/package/2006/relationships"><Relationship Id="rId3" Type="http://schemas.openxmlformats.org/officeDocument/2006/relationships/package" Target="../embeddings/Microsoft_Excel_Worksheet_7FFFCD87_33601382.xlsx"/><Relationship Id="rId2" Type="http://schemas.microsoft.com/office/2011/relationships/chartColorStyle" Target="colors110.xml"/><Relationship Id="rId1" Type="http://schemas.microsoft.com/office/2011/relationships/chartStyle" Target="style110.xml"/></Relationships>
</file>

<file path=ppt/charts/_rels/chart114.xml.rels><?xml version="1.0" encoding="UTF-8" standalone="yes"?>
<Relationships xmlns="http://schemas.openxmlformats.org/package/2006/relationships"><Relationship Id="rId3" Type="http://schemas.openxmlformats.org/officeDocument/2006/relationships/package" Target="../embeddings/Microsoft_Excel_Worksheet_7FFFCD87_3360138266.xlsx"/><Relationship Id="rId2" Type="http://schemas.microsoft.com/office/2011/relationships/chartColorStyle" Target="colors111.xml"/><Relationship Id="rId1" Type="http://schemas.microsoft.com/office/2011/relationships/chartStyle" Target="style111.xml"/></Relationships>
</file>

<file path=ppt/charts/_rels/chart115.xml.rels><?xml version="1.0" encoding="UTF-8" standalone="yes"?>
<Relationships xmlns="http://schemas.openxmlformats.org/package/2006/relationships"><Relationship Id="rId3" Type="http://schemas.openxmlformats.org/officeDocument/2006/relationships/package" Target="../embeddings/Microsoft_Excel_Worksheet_7FFFCD88_2A21667.xlsx"/><Relationship Id="rId2" Type="http://schemas.microsoft.com/office/2011/relationships/chartColorStyle" Target="colors112.xml"/><Relationship Id="rId1" Type="http://schemas.microsoft.com/office/2011/relationships/chartStyle" Target="style112.xml"/></Relationships>
</file>

<file path=ppt/charts/_rels/chart116.xml.rels><?xml version="1.0" encoding="UTF-8" standalone="yes"?>
<Relationships xmlns="http://schemas.openxmlformats.org/package/2006/relationships"><Relationship Id="rId3" Type="http://schemas.openxmlformats.org/officeDocument/2006/relationships/package" Target="../embeddings/Microsoft_Excel_Worksheet_7FFFCD89_EA7038FE.xlsx"/><Relationship Id="rId2" Type="http://schemas.microsoft.com/office/2011/relationships/chartColorStyle" Target="colors113.xml"/><Relationship Id="rId1" Type="http://schemas.microsoft.com/office/2011/relationships/chartStyle" Target="style113.xml"/></Relationships>
</file>

<file path=ppt/charts/_rels/chart117.xml.rels><?xml version="1.0" encoding="UTF-8" standalone="yes"?>
<Relationships xmlns="http://schemas.openxmlformats.org/package/2006/relationships"><Relationship Id="rId3" Type="http://schemas.openxmlformats.org/officeDocument/2006/relationships/package" Target="../embeddings/Microsoft_Excel_Worksheet_7FFFCD89_EA7038FE67.xlsx"/><Relationship Id="rId2" Type="http://schemas.microsoft.com/office/2011/relationships/chartColorStyle" Target="colors114.xml"/><Relationship Id="rId1" Type="http://schemas.microsoft.com/office/2011/relationships/chartStyle" Target="style114.xml"/></Relationships>
</file>

<file path=ppt/charts/_rels/chart118.xml.rels><?xml version="1.0" encoding="UTF-8" standalone="yes"?>
<Relationships xmlns="http://schemas.openxmlformats.org/package/2006/relationships"><Relationship Id="rId3" Type="http://schemas.openxmlformats.org/officeDocument/2006/relationships/package" Target="../embeddings/Microsoft_Excel_Worksheet_7FFFCD89_EA7038FE68.xlsx"/><Relationship Id="rId2" Type="http://schemas.microsoft.com/office/2011/relationships/chartColorStyle" Target="colors115.xml"/><Relationship Id="rId1" Type="http://schemas.microsoft.com/office/2011/relationships/chartStyle" Target="style115.xml"/></Relationships>
</file>

<file path=ppt/charts/_rels/chart119.xml.rels><?xml version="1.0" encoding="UTF-8" standalone="yes"?>
<Relationships xmlns="http://schemas.openxmlformats.org/package/2006/relationships"><Relationship Id="rId3" Type="http://schemas.openxmlformats.org/officeDocument/2006/relationships/package" Target="../embeddings/Microsoft_Excel_Worksheet_7FFFCD8A_AA200663.xlsx"/><Relationship Id="rId2" Type="http://schemas.microsoft.com/office/2011/relationships/chartColorStyle" Target="colors116.xml"/><Relationship Id="rId1" Type="http://schemas.microsoft.com/office/2011/relationships/chartStyle" Target="style116.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_7FFFCD9F_C4AD644D.xlsx"/><Relationship Id="rId2" Type="http://schemas.microsoft.com/office/2011/relationships/chartColorStyle" Target="colors8.xml"/><Relationship Id="rId1" Type="http://schemas.microsoft.com/office/2011/relationships/chartStyle" Target="style8.xml"/></Relationships>
</file>

<file path=ppt/charts/_rels/chart120.xml.rels><?xml version="1.0" encoding="UTF-8" standalone="yes"?>
<Relationships xmlns="http://schemas.openxmlformats.org/package/2006/relationships"><Relationship Id="rId3" Type="http://schemas.openxmlformats.org/officeDocument/2006/relationships/package" Target="../embeddings/Microsoft_Excel_Worksheet_7FFFCD8A_AA20066369.xlsx"/><Relationship Id="rId2" Type="http://schemas.microsoft.com/office/2011/relationships/chartColorStyle" Target="colors117.xml"/><Relationship Id="rId1" Type="http://schemas.microsoft.com/office/2011/relationships/chartStyle" Target="style117.xml"/></Relationships>
</file>

<file path=ppt/charts/_rels/chart121.xml.rels><?xml version="1.0" encoding="UTF-8" standalone="yes"?>
<Relationships xmlns="http://schemas.openxmlformats.org/package/2006/relationships"><Relationship Id="rId3" Type="http://schemas.openxmlformats.org/officeDocument/2006/relationships/package" Target="../embeddings/Microsoft_Excel_Worksheet_7FFFCD8A_AA20066370.xlsx"/><Relationship Id="rId2" Type="http://schemas.microsoft.com/office/2011/relationships/chartColorStyle" Target="colors118.xml"/><Relationship Id="rId1" Type="http://schemas.microsoft.com/office/2011/relationships/chartStyle" Target="style118.xml"/></Relationships>
</file>

<file path=ppt/charts/_rels/chart122.xml.rels><?xml version="1.0" encoding="UTF-8" standalone="yes"?>
<Relationships xmlns="http://schemas.openxmlformats.org/package/2006/relationships"><Relationship Id="rId3" Type="http://schemas.openxmlformats.org/officeDocument/2006/relationships/package" Target="../embeddings/Microsoft_Excel_Worksheet_7FFFCD8A_AA20066371.xlsx"/><Relationship Id="rId2" Type="http://schemas.microsoft.com/office/2011/relationships/chartColorStyle" Target="colors119.xml"/><Relationship Id="rId1" Type="http://schemas.microsoft.com/office/2011/relationships/chartStyle" Target="style119.xml"/></Relationships>
</file>

<file path=ppt/charts/_rels/chart123.xml.rels><?xml version="1.0" encoding="UTF-8" standalone="yes"?>
<Relationships xmlns="http://schemas.openxmlformats.org/package/2006/relationships"><Relationship Id="rId3" Type="http://schemas.openxmlformats.org/officeDocument/2006/relationships/package" Target="../embeddings/Microsoft_Excel_Worksheet_7FFFCCCD_FD0737A.xlsx"/><Relationship Id="rId2" Type="http://schemas.microsoft.com/office/2011/relationships/chartColorStyle" Target="colors121.xml"/><Relationship Id="rId1" Type="http://schemas.microsoft.com/office/2011/relationships/chartStyle" Target="style121.xml"/></Relationships>
</file>

<file path=ppt/charts/_rels/chart124.xml.rels><?xml version="1.0" encoding="UTF-8" standalone="yes"?>
<Relationships xmlns="http://schemas.openxmlformats.org/package/2006/relationships"><Relationship Id="rId3" Type="http://schemas.openxmlformats.org/officeDocument/2006/relationships/package" Target="../embeddings/Microsoft_Excel_Worksheet_7FFFCD4B_B0AFC69B.xlsx"/><Relationship Id="rId2" Type="http://schemas.microsoft.com/office/2011/relationships/chartColorStyle" Target="colors122.xml"/><Relationship Id="rId1" Type="http://schemas.microsoft.com/office/2011/relationships/chartStyle" Target="style122.xml"/></Relationships>
</file>

<file path=ppt/charts/_rels/chart125.xml.rels><?xml version="1.0" encoding="UTF-8" standalone="yes"?>
<Relationships xmlns="http://schemas.openxmlformats.org/package/2006/relationships"><Relationship Id="rId3" Type="http://schemas.openxmlformats.org/officeDocument/2006/relationships/package" Target="../embeddings/Microsoft_Excel_Worksheet_7FFFCD4B_B0AFC69B72.xlsx"/><Relationship Id="rId2" Type="http://schemas.microsoft.com/office/2011/relationships/chartColorStyle" Target="colors123.xml"/><Relationship Id="rId1" Type="http://schemas.microsoft.com/office/2011/relationships/chartStyle" Target="style123.xml"/></Relationships>
</file>

<file path=ppt/charts/_rels/chart126.xml.rels><?xml version="1.0" encoding="UTF-8" standalone="yes"?>
<Relationships xmlns="http://schemas.openxmlformats.org/package/2006/relationships"><Relationship Id="rId3" Type="http://schemas.openxmlformats.org/officeDocument/2006/relationships/package" Target="../embeddings/Microsoft_Excel_Worksheet_7FFFCCCF_489E4F11.xlsx"/><Relationship Id="rId2" Type="http://schemas.microsoft.com/office/2011/relationships/chartColorStyle" Target="colors124.xml"/><Relationship Id="rId1" Type="http://schemas.microsoft.com/office/2011/relationships/chartStyle" Target="style124.xml"/></Relationships>
</file>

<file path=ppt/charts/_rels/chart127.xml.rels><?xml version="1.0" encoding="UTF-8" standalone="yes"?>
<Relationships xmlns="http://schemas.openxmlformats.org/package/2006/relationships"><Relationship Id="rId3" Type="http://schemas.openxmlformats.org/officeDocument/2006/relationships/package" Target="../embeddings/Microsoft_Excel_Worksheet_7FFFCCCF_489E4F1173.xlsx"/><Relationship Id="rId2" Type="http://schemas.microsoft.com/office/2011/relationships/chartColorStyle" Target="colors125.xml"/><Relationship Id="rId1" Type="http://schemas.microsoft.com/office/2011/relationships/chartStyle" Target="style125.xml"/></Relationships>
</file>

<file path=ppt/charts/_rels/chart128.xml.rels><?xml version="1.0" encoding="UTF-8" standalone="yes"?>
<Relationships xmlns="http://schemas.openxmlformats.org/package/2006/relationships"><Relationship Id="rId3" Type="http://schemas.openxmlformats.org/officeDocument/2006/relationships/package" Target="../embeddings/Microsoft_Excel_Worksheet_7FFFCCCF_489E4F1174.xlsx"/><Relationship Id="rId2" Type="http://schemas.microsoft.com/office/2011/relationships/chartColorStyle" Target="colors126.xml"/><Relationship Id="rId1" Type="http://schemas.microsoft.com/office/2011/relationships/chartStyle" Target="style126.xml"/></Relationships>
</file>

<file path=ppt/charts/_rels/chart129.xml.rels><?xml version="1.0" encoding="UTF-8" standalone="yes"?>
<Relationships xmlns="http://schemas.openxmlformats.org/package/2006/relationships"><Relationship Id="rId3" Type="http://schemas.openxmlformats.org/officeDocument/2006/relationships/package" Target="../embeddings/Microsoft_Excel_Worksheet_7FFFCCCF_489E4F1175.xlsx"/><Relationship Id="rId2" Type="http://schemas.microsoft.com/office/2011/relationships/chartColorStyle" Target="colors127.xml"/><Relationship Id="rId1" Type="http://schemas.microsoft.com/office/2011/relationships/chartStyle" Target="style127.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_7FFFCD9F_C4AD644D6.xlsx"/><Relationship Id="rId2" Type="http://schemas.microsoft.com/office/2011/relationships/chartColorStyle" Target="colors9.xml"/><Relationship Id="rId1" Type="http://schemas.microsoft.com/office/2011/relationships/chartStyle" Target="style9.xml"/></Relationships>
</file>

<file path=ppt/charts/_rels/chart130.xml.rels><?xml version="1.0" encoding="UTF-8" standalone="yes"?>
<Relationships xmlns="http://schemas.openxmlformats.org/package/2006/relationships"><Relationship Id="rId3" Type="http://schemas.openxmlformats.org/officeDocument/2006/relationships/package" Target="../embeddings/Microsoft_Excel_Worksheet_7FFFCD4C_CE8CF935.xlsx"/><Relationship Id="rId2" Type="http://schemas.microsoft.com/office/2011/relationships/chartColorStyle" Target="colors128.xml"/><Relationship Id="rId1" Type="http://schemas.microsoft.com/office/2011/relationships/chartStyle" Target="style128.xml"/></Relationships>
</file>

<file path=ppt/charts/_rels/chart131.xml.rels><?xml version="1.0" encoding="UTF-8" standalone="yes"?>
<Relationships xmlns="http://schemas.openxmlformats.org/package/2006/relationships"><Relationship Id="rId3" Type="http://schemas.openxmlformats.org/officeDocument/2006/relationships/package" Target="../embeddings/Microsoft_Excel_Worksheet_7FFFCD4C_CE8CF93576.xlsx"/><Relationship Id="rId2" Type="http://schemas.microsoft.com/office/2011/relationships/chartColorStyle" Target="colors129.xml"/><Relationship Id="rId1" Type="http://schemas.microsoft.com/office/2011/relationships/chartStyle" Target="style129.xml"/></Relationships>
</file>

<file path=ppt/charts/_rels/chart132.xml.rels><?xml version="1.0" encoding="UTF-8" standalone="yes"?>
<Relationships xmlns="http://schemas.openxmlformats.org/package/2006/relationships"><Relationship Id="rId3" Type="http://schemas.openxmlformats.org/officeDocument/2006/relationships/package" Target="../embeddings/Microsoft_Excel_Worksheet_7FFFCD4C_CE8CF93577.xlsx"/><Relationship Id="rId2" Type="http://schemas.microsoft.com/office/2011/relationships/chartColorStyle" Target="colors130.xml"/><Relationship Id="rId1" Type="http://schemas.microsoft.com/office/2011/relationships/chartStyle" Target="style130.xml"/></Relationships>
</file>

<file path=ppt/charts/_rels/chart133.xml.rels><?xml version="1.0" encoding="UTF-8" standalone="yes"?>
<Relationships xmlns="http://schemas.openxmlformats.org/package/2006/relationships"><Relationship Id="rId3" Type="http://schemas.openxmlformats.org/officeDocument/2006/relationships/package" Target="../embeddings/Microsoft_Excel_Worksheet_7FFFCD4C_CE8CF93578.xlsx"/><Relationship Id="rId2" Type="http://schemas.microsoft.com/office/2011/relationships/chartColorStyle" Target="colors131.xml"/><Relationship Id="rId1" Type="http://schemas.microsoft.com/office/2011/relationships/chartStyle" Target="style131.xml"/></Relationships>
</file>

<file path=ppt/charts/_rels/chart134.xml.rels><?xml version="1.0" encoding="UTF-8" standalone="yes"?>
<Relationships xmlns="http://schemas.openxmlformats.org/package/2006/relationships"><Relationship Id="rId3" Type="http://schemas.openxmlformats.org/officeDocument/2006/relationships/package" Target="../embeddings/Microsoft_Excel_Worksheet_7FFFCD4E_2E171677.xlsx"/><Relationship Id="rId2" Type="http://schemas.microsoft.com/office/2011/relationships/chartColorStyle" Target="colors132.xml"/><Relationship Id="rId1" Type="http://schemas.microsoft.com/office/2011/relationships/chartStyle" Target="style132.xml"/></Relationships>
</file>

<file path=ppt/charts/_rels/chart135.xml.rels><?xml version="1.0" encoding="UTF-8" standalone="yes"?>
<Relationships xmlns="http://schemas.openxmlformats.org/package/2006/relationships"><Relationship Id="rId3" Type="http://schemas.openxmlformats.org/officeDocument/2006/relationships/package" Target="../embeddings/Microsoft_Excel_Worksheet_7FFFCD4E_2E17167779.xlsx"/><Relationship Id="rId2" Type="http://schemas.microsoft.com/office/2011/relationships/chartColorStyle" Target="colors133.xml"/><Relationship Id="rId1" Type="http://schemas.microsoft.com/office/2011/relationships/chartStyle" Target="style133.xml"/></Relationships>
</file>

<file path=ppt/charts/_rels/chart136.xml.rels><?xml version="1.0" encoding="UTF-8" standalone="yes"?>
<Relationships xmlns="http://schemas.openxmlformats.org/package/2006/relationships"><Relationship Id="rId3" Type="http://schemas.openxmlformats.org/officeDocument/2006/relationships/package" Target="../embeddings/Microsoft_Excel_Worksheet_7FFFCD50_A4B80FF8.xlsx"/><Relationship Id="rId2" Type="http://schemas.microsoft.com/office/2011/relationships/chartColorStyle" Target="colors134.xml"/><Relationship Id="rId1" Type="http://schemas.microsoft.com/office/2011/relationships/chartStyle" Target="style134.xml"/><Relationship Id="rId4" Type="http://schemas.openxmlformats.org/officeDocument/2006/relationships/chartUserShapes" Target="../drawings/drawing10.xml"/></Relationships>
</file>

<file path=ppt/charts/_rels/chart137.xml.rels><?xml version="1.0" encoding="UTF-8" standalone="yes"?>
<Relationships xmlns="http://schemas.openxmlformats.org/package/2006/relationships"><Relationship Id="rId3" Type="http://schemas.openxmlformats.org/officeDocument/2006/relationships/package" Target="../embeddings/Microsoft_Excel_Worksheet_7FFFCD50_A4B80FF880.xlsx"/><Relationship Id="rId2" Type="http://schemas.microsoft.com/office/2011/relationships/chartColorStyle" Target="colors135.xml"/><Relationship Id="rId1" Type="http://schemas.microsoft.com/office/2011/relationships/chartStyle" Target="style135.xml"/><Relationship Id="rId4" Type="http://schemas.openxmlformats.org/officeDocument/2006/relationships/chartUserShapes" Target="../drawings/drawing11.xml"/></Relationships>
</file>

<file path=ppt/charts/_rels/chart138.xml.rels><?xml version="1.0" encoding="UTF-8" standalone="yes"?>
<Relationships xmlns="http://schemas.openxmlformats.org/package/2006/relationships"><Relationship Id="rId3" Type="http://schemas.openxmlformats.org/officeDocument/2006/relationships/package" Target="../embeddings/Microsoft_Excel_Worksheet_7FFFCCD5_7BE0C8BD.xlsx"/><Relationship Id="rId2" Type="http://schemas.microsoft.com/office/2011/relationships/chartColorStyle" Target="colors136.xml"/><Relationship Id="rId1" Type="http://schemas.microsoft.com/office/2011/relationships/chartStyle" Target="style136.xml"/><Relationship Id="rId4" Type="http://schemas.openxmlformats.org/officeDocument/2006/relationships/chartUserShapes" Target="../drawings/drawing12.xml"/></Relationships>
</file>

<file path=ppt/charts/_rels/chart139.xml.rels><?xml version="1.0" encoding="UTF-8" standalone="yes"?>
<Relationships xmlns="http://schemas.openxmlformats.org/package/2006/relationships"><Relationship Id="rId3" Type="http://schemas.openxmlformats.org/officeDocument/2006/relationships/package" Target="../embeddings/Microsoft_Excel_Worksheet_7FFFCD5B_D57DD011.xlsx"/><Relationship Id="rId2" Type="http://schemas.microsoft.com/office/2011/relationships/chartColorStyle" Target="colors137.xml"/><Relationship Id="rId1" Type="http://schemas.microsoft.com/office/2011/relationships/chartStyle" Target="style137.xml"/><Relationship Id="rId4" Type="http://schemas.openxmlformats.org/officeDocument/2006/relationships/chartUserShapes" Target="../drawings/drawing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_7FFFCCB3_678E13E3.xlsx"/><Relationship Id="rId2" Type="http://schemas.microsoft.com/office/2011/relationships/chartColorStyle" Target="colors10.xml"/><Relationship Id="rId1" Type="http://schemas.microsoft.com/office/2011/relationships/chartStyle" Target="style10.xml"/></Relationships>
</file>

<file path=ppt/charts/_rels/chart140.xml.rels><?xml version="1.0" encoding="UTF-8" standalone="yes"?>
<Relationships xmlns="http://schemas.openxmlformats.org/package/2006/relationships"><Relationship Id="rId3" Type="http://schemas.openxmlformats.org/officeDocument/2006/relationships/package" Target="../embeddings/Microsoft_Excel_Worksheet_7FFFCD5B_D57DD01181.xlsx"/><Relationship Id="rId2" Type="http://schemas.microsoft.com/office/2011/relationships/chartColorStyle" Target="colors138.xml"/><Relationship Id="rId1" Type="http://schemas.microsoft.com/office/2011/relationships/chartStyle" Target="style138.xml"/></Relationships>
</file>

<file path=ppt/charts/_rels/chart141.xml.rels><?xml version="1.0" encoding="UTF-8" standalone="yes"?>
<Relationships xmlns="http://schemas.openxmlformats.org/package/2006/relationships"><Relationship Id="rId3" Type="http://schemas.openxmlformats.org/officeDocument/2006/relationships/package" Target="../embeddings/Microsoft_Excel_Worksheet_7FFFCD5B_D57DD01182.xlsx"/><Relationship Id="rId2" Type="http://schemas.microsoft.com/office/2011/relationships/chartColorStyle" Target="colors139.xml"/><Relationship Id="rId1" Type="http://schemas.microsoft.com/office/2011/relationships/chartStyle" Target="style139.xml"/></Relationships>
</file>

<file path=ppt/charts/_rels/chart142.xml.rels><?xml version="1.0" encoding="UTF-8" standalone="yes"?>
<Relationships xmlns="http://schemas.openxmlformats.org/package/2006/relationships"><Relationship Id="rId3" Type="http://schemas.openxmlformats.org/officeDocument/2006/relationships/package" Target="../embeddings/Microsoft_Excel_Worksheet_7FFFCD5B_D57DD01183.xlsx"/><Relationship Id="rId2" Type="http://schemas.microsoft.com/office/2011/relationships/chartColorStyle" Target="colors140.xml"/><Relationship Id="rId1" Type="http://schemas.microsoft.com/office/2011/relationships/chartStyle" Target="style140.xml"/></Relationships>
</file>

<file path=ppt/charts/_rels/chart143.xml.rels><?xml version="1.0" encoding="UTF-8" standalone="yes"?>
<Relationships xmlns="http://schemas.openxmlformats.org/package/2006/relationships"><Relationship Id="rId3" Type="http://schemas.openxmlformats.org/officeDocument/2006/relationships/package" Target="../embeddings/Microsoft_Excel_Worksheet_7FFFCD5B_D57DD01184.xlsx"/><Relationship Id="rId2" Type="http://schemas.microsoft.com/office/2011/relationships/chartColorStyle" Target="colors141.xml"/><Relationship Id="rId1" Type="http://schemas.microsoft.com/office/2011/relationships/chartStyle" Target="style141.xml"/><Relationship Id="rId4" Type="http://schemas.openxmlformats.org/officeDocument/2006/relationships/chartUserShapes" Target="../drawings/drawing14.xml"/></Relationships>
</file>

<file path=ppt/charts/_rels/chart144.xml.rels><?xml version="1.0" encoding="UTF-8" standalone="yes"?>
<Relationships xmlns="http://schemas.openxmlformats.org/package/2006/relationships"><Relationship Id="rId3" Type="http://schemas.openxmlformats.org/officeDocument/2006/relationships/package" Target="../embeddings/Microsoft_Excel_Worksheet_7FFFCD5B_D57DD01185.xlsx"/><Relationship Id="rId2" Type="http://schemas.microsoft.com/office/2011/relationships/chartColorStyle" Target="colors142.xml"/><Relationship Id="rId1" Type="http://schemas.microsoft.com/office/2011/relationships/chartStyle" Target="style142.xml"/></Relationships>
</file>

<file path=ppt/charts/_rels/chart145.xml.rels><?xml version="1.0" encoding="UTF-8" standalone="yes"?>
<Relationships xmlns="http://schemas.openxmlformats.org/package/2006/relationships"><Relationship Id="rId3" Type="http://schemas.openxmlformats.org/officeDocument/2006/relationships/package" Target="../embeddings/Microsoft_Excel_Worksheet_7FFFCD5B_D57DD01186.xlsx"/><Relationship Id="rId2" Type="http://schemas.microsoft.com/office/2011/relationships/chartColorStyle" Target="colors143.xml"/><Relationship Id="rId1" Type="http://schemas.microsoft.com/office/2011/relationships/chartStyle" Target="style143.xml"/></Relationships>
</file>

<file path=ppt/charts/_rels/chart146.xml.rels><?xml version="1.0" encoding="UTF-8" standalone="yes"?>
<Relationships xmlns="http://schemas.openxmlformats.org/package/2006/relationships"><Relationship Id="rId3" Type="http://schemas.openxmlformats.org/officeDocument/2006/relationships/package" Target="../embeddings/Microsoft_Excel_Worksheet_7FFFCD5B_D57DD01187.xlsx"/><Relationship Id="rId2" Type="http://schemas.microsoft.com/office/2011/relationships/chartColorStyle" Target="colors144.xml"/><Relationship Id="rId1" Type="http://schemas.microsoft.com/office/2011/relationships/chartStyle" Target="style144.xml"/></Relationships>
</file>

<file path=ppt/charts/_rels/chart147.xml.rels><?xml version="1.0" encoding="UTF-8" standalone="yes"?>
<Relationships xmlns="http://schemas.openxmlformats.org/package/2006/relationships"><Relationship Id="rId3" Type="http://schemas.openxmlformats.org/officeDocument/2006/relationships/package" Target="../embeddings/Microsoft_Excel_Worksheet_7FFFCD63_AA43F8DA.xlsx"/><Relationship Id="rId2" Type="http://schemas.microsoft.com/office/2011/relationships/chartColorStyle" Target="colors145.xml"/><Relationship Id="rId1" Type="http://schemas.microsoft.com/office/2011/relationships/chartStyle" Target="style145.xml"/></Relationships>
</file>

<file path=ppt/charts/_rels/chart148.xml.rels><?xml version="1.0" encoding="UTF-8" standalone="yes"?>
<Relationships xmlns="http://schemas.openxmlformats.org/package/2006/relationships"><Relationship Id="rId3" Type="http://schemas.openxmlformats.org/officeDocument/2006/relationships/package" Target="../embeddings/Microsoft_Excel_Worksheet_7FFFCD63_AA43F8DA88.xlsx"/><Relationship Id="rId2" Type="http://schemas.microsoft.com/office/2011/relationships/chartColorStyle" Target="colors146.xml"/><Relationship Id="rId1" Type="http://schemas.microsoft.com/office/2011/relationships/chartStyle" Target="style146.xml"/></Relationships>
</file>

<file path=ppt/charts/_rels/chart149.xml.rels><?xml version="1.0" encoding="UTF-8" standalone="yes"?>
<Relationships xmlns="http://schemas.openxmlformats.org/package/2006/relationships"><Relationship Id="rId3" Type="http://schemas.openxmlformats.org/officeDocument/2006/relationships/package" Target="../embeddings/Microsoft_Excel_Worksheet_7FFFCD63_AA43F8DA89.xlsx"/><Relationship Id="rId2" Type="http://schemas.microsoft.com/office/2011/relationships/chartColorStyle" Target="colors147.xml"/><Relationship Id="rId1" Type="http://schemas.microsoft.com/office/2011/relationships/chartStyle" Target="style147.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_931_87BF4CAF.xlsx"/><Relationship Id="rId2" Type="http://schemas.microsoft.com/office/2011/relationships/chartColorStyle" Target="colors11.xml"/><Relationship Id="rId1" Type="http://schemas.microsoft.com/office/2011/relationships/chartStyle" Target="style11.xml"/></Relationships>
</file>

<file path=ppt/charts/_rels/chart150.xml.rels><?xml version="1.0" encoding="UTF-8" standalone="yes"?>
<Relationships xmlns="http://schemas.openxmlformats.org/package/2006/relationships"><Relationship Id="rId3" Type="http://schemas.openxmlformats.org/officeDocument/2006/relationships/package" Target="../embeddings/Microsoft_Excel_Worksheet_7FFFCD63_AA43F8DA90.xlsx"/><Relationship Id="rId2" Type="http://schemas.microsoft.com/office/2011/relationships/chartColorStyle" Target="colors148.xml"/><Relationship Id="rId1" Type="http://schemas.microsoft.com/office/2011/relationships/chartStyle" Target="style148.xml"/></Relationships>
</file>

<file path=ppt/charts/_rels/chart151.xml.rels><?xml version="1.0" encoding="UTF-8" standalone="yes"?>
<Relationships xmlns="http://schemas.openxmlformats.org/package/2006/relationships"><Relationship Id="rId1" Type="http://schemas.openxmlformats.org/officeDocument/2006/relationships/package" Target="../embeddings/Microsoft_Excel_Macro-Enabled_7FFFCC80_508BD860.xlsm"/></Relationships>
</file>

<file path=ppt/charts/_rels/chart152.xml.rels><?xml version="1.0" encoding="UTF-8" standalone="yes"?>
<Relationships xmlns="http://schemas.openxmlformats.org/package/2006/relationships"><Relationship Id="rId3" Type="http://schemas.openxmlformats.org/officeDocument/2006/relationships/package" Target="../embeddings/Microsoft_Excel_Worksheet_7FFFCD35_FD647197.xlsx"/><Relationship Id="rId2" Type="http://schemas.microsoft.com/office/2011/relationships/chartColorStyle" Target="colors149.xml"/><Relationship Id="rId1" Type="http://schemas.microsoft.com/office/2011/relationships/chartStyle" Target="style149.xml"/><Relationship Id="rId4" Type="http://schemas.openxmlformats.org/officeDocument/2006/relationships/chartUserShapes" Target="../drawings/drawing15.xml"/></Relationships>
</file>

<file path=ppt/charts/_rels/chart153.xml.rels><?xml version="1.0" encoding="UTF-8" standalone="yes"?>
<Relationships xmlns="http://schemas.openxmlformats.org/package/2006/relationships"><Relationship Id="rId1" Type="http://schemas.openxmlformats.org/officeDocument/2006/relationships/package" Target="../embeddings/Microsoft_Excel_Worksheet_7FFFCD3E_F64722D5.xlsx"/></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_7FFFCCB2_1618B885.xlsx"/><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1.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_7FFFCD9D_474A4838.xlsx"/><Relationship Id="rId2" Type="http://schemas.microsoft.com/office/2011/relationships/chartColorStyle" Target="colors13.xml"/><Relationship Id="rId1" Type="http://schemas.microsoft.com/office/2011/relationships/chartStyle" Target="style13.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_7FFFCD9D_474A48387.xlsx"/><Relationship Id="rId2" Type="http://schemas.microsoft.com/office/2011/relationships/chartColorStyle" Target="colors14.xml"/><Relationship Id="rId1" Type="http://schemas.microsoft.com/office/2011/relationships/chartStyle" Target="style14.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_7FFFCD9D_474A48388.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7FFFCCDD_B2438458.xlsb"/></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_7FFFCD9D_474A48389.xlsx"/><Relationship Id="rId2" Type="http://schemas.microsoft.com/office/2011/relationships/chartColorStyle" Target="colors16.xml"/><Relationship Id="rId1" Type="http://schemas.microsoft.com/office/2011/relationships/chartStyle" Target="style16.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_7FFFCD9D_474A483810.xlsx"/><Relationship Id="rId2" Type="http://schemas.microsoft.com/office/2011/relationships/chartColorStyle" Target="colors17.xml"/><Relationship Id="rId1" Type="http://schemas.microsoft.com/office/2011/relationships/chartStyle" Target="style17.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_7FFFCD9D_474A483811.xlsx"/><Relationship Id="rId2" Type="http://schemas.microsoft.com/office/2011/relationships/chartColorStyle" Target="colors18.xml"/><Relationship Id="rId1" Type="http://schemas.microsoft.com/office/2011/relationships/chartStyle" Target="style18.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_7FFFCD9D_474A483812.xlsx"/><Relationship Id="rId2" Type="http://schemas.microsoft.com/office/2011/relationships/chartColorStyle" Target="colors19.xml"/><Relationship Id="rId1" Type="http://schemas.microsoft.com/office/2011/relationships/chartStyle" Target="style19.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_7FFFCD9D_474A483813.xlsx"/><Relationship Id="rId2" Type="http://schemas.microsoft.com/office/2011/relationships/chartColorStyle" Target="colors20.xml"/><Relationship Id="rId1" Type="http://schemas.microsoft.com/office/2011/relationships/chartStyle" Target="style20.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_7FFFCD9E_1E844C7A.xlsx"/><Relationship Id="rId2" Type="http://schemas.microsoft.com/office/2011/relationships/chartColorStyle" Target="colors21.xml"/><Relationship Id="rId1" Type="http://schemas.microsoft.com/office/2011/relationships/chartStyle" Target="style21.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_7FFFCD9E_1E844C7A14.xlsx"/><Relationship Id="rId2" Type="http://schemas.microsoft.com/office/2011/relationships/chartColorStyle" Target="colors22.xml"/><Relationship Id="rId1" Type="http://schemas.microsoft.com/office/2011/relationships/chartStyle" Target="style22.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_7FFFCD9E_1E844C7A15.xlsx"/><Relationship Id="rId2" Type="http://schemas.microsoft.com/office/2011/relationships/chartColorStyle" Target="colors23.xml"/><Relationship Id="rId1" Type="http://schemas.microsoft.com/office/2011/relationships/chartStyle" Target="style23.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_7FFFCD9E_1E844C7A16.xlsx"/><Relationship Id="rId2" Type="http://schemas.microsoft.com/office/2011/relationships/chartColorStyle" Target="colors24.xml"/><Relationship Id="rId1" Type="http://schemas.microsoft.com/office/2011/relationships/chartStyle" Target="style24.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_7FFFCD9E_1E844C7A17.xlsx"/><Relationship Id="rId2" Type="http://schemas.microsoft.com/office/2011/relationships/chartColorStyle" Target="colors25.xml"/><Relationship Id="rId1" Type="http://schemas.microsoft.com/office/2011/relationships/chartStyle" Target="style25.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7FFFCCDE_196C2403.xlsb"/></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_7FFFCD9E_1E844C7A18.xlsx"/><Relationship Id="rId2" Type="http://schemas.microsoft.com/office/2011/relationships/chartColorStyle" Target="colors26.xml"/><Relationship Id="rId1" Type="http://schemas.microsoft.com/office/2011/relationships/chartStyle" Target="style26.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_7FFFCD9E_1E844C7A19.xlsx"/><Relationship Id="rId2" Type="http://schemas.microsoft.com/office/2011/relationships/chartColorStyle" Target="colors27.xml"/><Relationship Id="rId1" Type="http://schemas.microsoft.com/office/2011/relationships/chartStyle" Target="style27.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_7FFFCD9E_1E844C7A20.xlsx"/><Relationship Id="rId2" Type="http://schemas.microsoft.com/office/2011/relationships/chartColorStyle" Target="colors28.xml"/><Relationship Id="rId1" Type="http://schemas.microsoft.com/office/2011/relationships/chartStyle" Target="style28.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_7FFFCCF2_DEEB6D84.xlsx"/><Relationship Id="rId2" Type="http://schemas.microsoft.com/office/2011/relationships/chartColorStyle" Target="colors29.xml"/><Relationship Id="rId1" Type="http://schemas.microsoft.com/office/2011/relationships/chartStyle" Target="style29.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_7FFFCDA4_A8F855F3.xlsx"/><Relationship Id="rId2" Type="http://schemas.microsoft.com/office/2011/relationships/chartColorStyle" Target="colors30.xml"/><Relationship Id="rId1" Type="http://schemas.microsoft.com/office/2011/relationships/chartStyle" Target="style30.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_7FFFCDB8_6D411F0.xlsx"/><Relationship Id="rId2" Type="http://schemas.microsoft.com/office/2011/relationships/chartColorStyle" Target="colors31.xml"/><Relationship Id="rId1" Type="http://schemas.microsoft.com/office/2011/relationships/chartStyle" Target="style31.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_7FFFCDB8_6D411F021.xlsx"/><Relationship Id="rId2" Type="http://schemas.microsoft.com/office/2011/relationships/chartColorStyle" Target="colors32.xml"/><Relationship Id="rId1" Type="http://schemas.microsoft.com/office/2011/relationships/chartStyle" Target="style32.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_7FFFCDBB_E2B492E6.xlsx"/><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chartUserShapes" Target="../drawings/drawing2.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_7FFFCDBB_E2B492E622.xlsx"/><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chartUserShapes" Target="../drawings/drawing3.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_7FFFCDDB_FD542D82.xlsx"/><Relationship Id="rId2" Type="http://schemas.microsoft.com/office/2011/relationships/chartColorStyle" Target="colors36.xml"/><Relationship Id="rId1" Type="http://schemas.microsoft.com/office/2011/relationships/chartStyle" Target="style36.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7FFFCCDE_196C24031.xlsb"/></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_7FFFCDDB_FD542D8223.xlsx"/><Relationship Id="rId2" Type="http://schemas.microsoft.com/office/2011/relationships/chartColorStyle" Target="colors37.xml"/><Relationship Id="rId1" Type="http://schemas.microsoft.com/office/2011/relationships/chartStyle" Target="style37.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_7FFFCDDC_44A621C2.xlsx"/><Relationship Id="rId2" Type="http://schemas.microsoft.com/office/2011/relationships/chartColorStyle" Target="colors38.xml"/><Relationship Id="rId1" Type="http://schemas.microsoft.com/office/2011/relationships/chartStyle" Target="style38.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_7FFFCDDD_D30A7877.xlsx"/><Relationship Id="rId2" Type="http://schemas.microsoft.com/office/2011/relationships/chartColorStyle" Target="colors39.xml"/><Relationship Id="rId1" Type="http://schemas.microsoft.com/office/2011/relationships/chartStyle" Target="style39.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_7FFFCDDD_D30A787724.xlsx"/><Relationship Id="rId2" Type="http://schemas.microsoft.com/office/2011/relationships/chartColorStyle" Target="colors40.xml"/><Relationship Id="rId1" Type="http://schemas.microsoft.com/office/2011/relationships/chartStyle" Target="style40.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_7FFFCDDD_D30A787725.xlsx"/><Relationship Id="rId2" Type="http://schemas.microsoft.com/office/2011/relationships/chartColorStyle" Target="colors41.xml"/><Relationship Id="rId1" Type="http://schemas.microsoft.com/office/2011/relationships/chartStyle" Target="style41.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_7FFFCDDE_CB4F5D40.xlsx"/><Relationship Id="rId2" Type="http://schemas.microsoft.com/office/2011/relationships/chartColorStyle" Target="colors42.xml"/><Relationship Id="rId1" Type="http://schemas.microsoft.com/office/2011/relationships/chartStyle" Target="style42.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_7FFFCDDE_CB4F5D4026.xlsx"/><Relationship Id="rId2" Type="http://schemas.microsoft.com/office/2011/relationships/chartColorStyle" Target="colors43.xml"/><Relationship Id="rId1" Type="http://schemas.microsoft.com/office/2011/relationships/chartStyle" Target="style43.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_7FFFCDDE_CB4F5D4027.xlsx"/><Relationship Id="rId2" Type="http://schemas.microsoft.com/office/2011/relationships/chartColorStyle" Target="colors44.xml"/><Relationship Id="rId1" Type="http://schemas.microsoft.com/office/2011/relationships/chartStyle" Target="style44.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_7FFFCDDE_CB4F5D4028.xlsx"/><Relationship Id="rId2" Type="http://schemas.microsoft.com/office/2011/relationships/chartColorStyle" Target="colors45.xml"/><Relationship Id="rId1" Type="http://schemas.microsoft.com/office/2011/relationships/chartStyle" Target="style45.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_7FFFCDBD_A1606ED1.xlsx"/><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7FFFCCE0_924A5668.xlsb"/></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_7FFFCDD7_A71D4ED6.xlsx"/><Relationship Id="rId2" Type="http://schemas.microsoft.com/office/2011/relationships/chartColorStyle" Target="colors47.xml"/><Relationship Id="rId1" Type="http://schemas.microsoft.com/office/2011/relationships/chartStyle" Target="style47.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_7FFFCDD7_A71D4ED629.xlsx"/><Relationship Id="rId2" Type="http://schemas.microsoft.com/office/2011/relationships/chartColorStyle" Target="colors48.xml"/><Relationship Id="rId1" Type="http://schemas.microsoft.com/office/2011/relationships/chartStyle" Target="style48.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_7FFFCDD8_873DB4C9.xlsx"/><Relationship Id="rId2" Type="http://schemas.microsoft.com/office/2011/relationships/chartColorStyle" Target="colors49.xml"/><Relationship Id="rId1" Type="http://schemas.microsoft.com/office/2011/relationships/chartStyle" Target="style49.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_7FFFCDD8_873DB4C930.xlsx"/><Relationship Id="rId2" Type="http://schemas.microsoft.com/office/2011/relationships/chartColorStyle" Target="colors50.xml"/><Relationship Id="rId1" Type="http://schemas.microsoft.com/office/2011/relationships/chartStyle" Target="style50.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_7FFFCDD9_DE88C878.xlsx"/><Relationship Id="rId2" Type="http://schemas.microsoft.com/office/2011/relationships/chartColorStyle" Target="colors51.xml"/><Relationship Id="rId1" Type="http://schemas.microsoft.com/office/2011/relationships/chartStyle" Target="style51.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_7FFFCDD9_DE88C87831.xlsx"/><Relationship Id="rId2" Type="http://schemas.microsoft.com/office/2011/relationships/chartColorStyle" Target="colors52.xml"/><Relationship Id="rId1" Type="http://schemas.microsoft.com/office/2011/relationships/chartStyle" Target="style52.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_7FFFCDDA_7BFE3B1C.xlsx"/><Relationship Id="rId2" Type="http://schemas.microsoft.com/office/2011/relationships/chartColorStyle" Target="colors53.xml"/><Relationship Id="rId1" Type="http://schemas.microsoft.com/office/2011/relationships/chartStyle" Target="style53.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_7FFFCDDA_7BFE3B1C32.xlsx"/><Relationship Id="rId2" Type="http://schemas.microsoft.com/office/2011/relationships/chartColorStyle" Target="colors54.xml"/><Relationship Id="rId1" Type="http://schemas.microsoft.com/office/2011/relationships/chartStyle" Target="style54.xml"/><Relationship Id="rId4" Type="http://schemas.openxmlformats.org/officeDocument/2006/relationships/chartUserShapes" Target="../drawings/drawing5.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_7FFFCDDA_7BFE3B1C33.xlsx"/><Relationship Id="rId2" Type="http://schemas.microsoft.com/office/2011/relationships/chartColorStyle" Target="colors55.xml"/><Relationship Id="rId1" Type="http://schemas.microsoft.com/office/2011/relationships/chartStyle" Target="style55.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_7FFFCDDA_7BFE3B1C34.xlsx"/><Relationship Id="rId2" Type="http://schemas.microsoft.com/office/2011/relationships/chartColorStyle" Target="colors56.xml"/><Relationship Id="rId1" Type="http://schemas.microsoft.com/office/2011/relationships/chartStyle" Target="style56.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Binary_7FFFCCE0_924A56682.xlsb"/></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_7FFFCDC0_A89CD40B.xlsx"/><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chartUserShapes" Target="../drawings/drawing6.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_7FFFCDAA_8D44D2F0.xlsx"/><Relationship Id="rId2" Type="http://schemas.microsoft.com/office/2011/relationships/chartColorStyle" Target="colors58.xml"/><Relationship Id="rId1" Type="http://schemas.microsoft.com/office/2011/relationships/chartStyle" Target="style58.xml"/></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Binary_7FFFCDDF_5ABE0D3C.xlsb"/></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_7FFFCDD6_876A657D.xlsx"/></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_7FFFCC9B_3A8E84CA.xlsx"/><Relationship Id="rId2" Type="http://schemas.microsoft.com/office/2011/relationships/chartColorStyle" Target="colors60.xml"/><Relationship Id="rId1" Type="http://schemas.microsoft.com/office/2011/relationships/chartStyle" Target="style60.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_7FFFCC9C_91D102FA.xlsx"/><Relationship Id="rId2" Type="http://schemas.microsoft.com/office/2011/relationships/chartColorStyle" Target="colors61.xml"/><Relationship Id="rId1" Type="http://schemas.microsoft.com/office/2011/relationships/chartStyle" Target="style61.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_7FFFCCC9_CDB16600.xlsx"/><Relationship Id="rId2" Type="http://schemas.microsoft.com/office/2011/relationships/chartColorStyle" Target="colors62.xml"/><Relationship Id="rId1" Type="http://schemas.microsoft.com/office/2011/relationships/chartStyle" Target="style62.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_7FFFCCCA_267BE671.xlsx"/><Relationship Id="rId2" Type="http://schemas.microsoft.com/office/2011/relationships/chartColorStyle" Target="colors63.xml"/><Relationship Id="rId1" Type="http://schemas.microsoft.com/office/2011/relationships/chartStyle" Target="style63.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_7FFFCD6A_6B8C40F1.xlsx"/><Relationship Id="rId2" Type="http://schemas.microsoft.com/office/2011/relationships/chartColorStyle" Target="colors64.xml"/><Relationship Id="rId1" Type="http://schemas.microsoft.com/office/2011/relationships/chartStyle" Target="style64.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_7FFFCD6A_6B8C40F135.xlsx"/><Relationship Id="rId2" Type="http://schemas.microsoft.com/office/2011/relationships/chartColorStyle" Target="colors65.xml"/><Relationship Id="rId1" Type="http://schemas.microsoft.com/office/2011/relationships/chartStyle" Target="style6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_92D_39612DC4.xlsx"/><Relationship Id="rId2" Type="http://schemas.microsoft.com/office/2011/relationships/chartColorStyle" Target="colors2.xml"/><Relationship Id="rId1" Type="http://schemas.microsoft.com/office/2011/relationships/chartStyle" Target="style2.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_7FFFCD6A_6B8C40F136.xlsx"/><Relationship Id="rId2" Type="http://schemas.microsoft.com/office/2011/relationships/chartColorStyle" Target="colors66.xml"/><Relationship Id="rId1" Type="http://schemas.microsoft.com/office/2011/relationships/chartStyle" Target="style66.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_7FFFCD6A_6B8C40F137.xlsx"/><Relationship Id="rId2" Type="http://schemas.microsoft.com/office/2011/relationships/chartColorStyle" Target="colors67.xml"/><Relationship Id="rId1" Type="http://schemas.microsoft.com/office/2011/relationships/chartStyle" Target="style67.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_7FFFCD6A_6B8C40F138.xlsx"/><Relationship Id="rId2" Type="http://schemas.microsoft.com/office/2011/relationships/chartColorStyle" Target="colors68.xml"/><Relationship Id="rId1" Type="http://schemas.microsoft.com/office/2011/relationships/chartStyle" Target="style68.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_7FFFCD6A_6B8C40F139.xlsx"/><Relationship Id="rId2" Type="http://schemas.microsoft.com/office/2011/relationships/chartColorStyle" Target="colors69.xml"/><Relationship Id="rId1" Type="http://schemas.microsoft.com/office/2011/relationships/chartStyle" Target="style69.xml"/></Relationships>
</file>

<file path=ppt/charts/_rels/chart74.xml.rels><?xml version="1.0" encoding="UTF-8" standalone="yes"?>
<Relationships xmlns="http://schemas.openxmlformats.org/package/2006/relationships"><Relationship Id="rId3" Type="http://schemas.openxmlformats.org/officeDocument/2006/relationships/package" Target="../embeddings/Microsoft_Excel_Worksheet_7FFFCD6A_6B8C40F140.xlsx"/><Relationship Id="rId2" Type="http://schemas.microsoft.com/office/2011/relationships/chartColorStyle" Target="colors70.xml"/><Relationship Id="rId1" Type="http://schemas.microsoft.com/office/2011/relationships/chartStyle" Target="style70.xml"/></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_7FFFCD6A_6B8C40F141.xlsx"/><Relationship Id="rId2" Type="http://schemas.microsoft.com/office/2011/relationships/chartColorStyle" Target="colors71.xml"/><Relationship Id="rId1" Type="http://schemas.microsoft.com/office/2011/relationships/chartStyle" Target="style71.xml"/></Relationships>
</file>

<file path=ppt/charts/_rels/chart76.xml.rels><?xml version="1.0" encoding="UTF-8" standalone="yes"?>
<Relationships xmlns="http://schemas.openxmlformats.org/package/2006/relationships"><Relationship Id="rId3" Type="http://schemas.openxmlformats.org/officeDocument/2006/relationships/package" Target="../embeddings/Microsoft_Excel_Worksheet_7FFFCD71_234F16A0.xlsx"/><Relationship Id="rId2" Type="http://schemas.microsoft.com/office/2011/relationships/chartColorStyle" Target="colors72.xml"/><Relationship Id="rId1" Type="http://schemas.microsoft.com/office/2011/relationships/chartStyle" Target="style72.xml"/></Relationships>
</file>

<file path=ppt/charts/_rels/chart77.xml.rels><?xml version="1.0" encoding="UTF-8" standalone="yes"?>
<Relationships xmlns="http://schemas.openxmlformats.org/package/2006/relationships"><Relationship Id="rId3" Type="http://schemas.openxmlformats.org/officeDocument/2006/relationships/package" Target="../embeddings/Microsoft_Excel_Worksheet_7FFFCD71_234F16A042.xlsx"/><Relationship Id="rId2" Type="http://schemas.microsoft.com/office/2011/relationships/chartColorStyle" Target="colors73.xml"/><Relationship Id="rId1" Type="http://schemas.microsoft.com/office/2011/relationships/chartStyle" Target="style73.xml"/></Relationships>
</file>

<file path=ppt/charts/_rels/chart78.xml.rels><?xml version="1.0" encoding="UTF-8" standalone="yes"?>
<Relationships xmlns="http://schemas.openxmlformats.org/package/2006/relationships"><Relationship Id="rId3" Type="http://schemas.openxmlformats.org/officeDocument/2006/relationships/package" Target="../embeddings/Microsoft_Excel_Worksheet_7FFFCD71_234F16A043.xlsx"/><Relationship Id="rId2" Type="http://schemas.microsoft.com/office/2011/relationships/chartColorStyle" Target="colors74.xml"/><Relationship Id="rId1" Type="http://schemas.microsoft.com/office/2011/relationships/chartStyle" Target="style74.xml"/></Relationships>
</file>

<file path=ppt/charts/_rels/chart79.xml.rels><?xml version="1.0" encoding="UTF-8" standalone="yes"?>
<Relationships xmlns="http://schemas.openxmlformats.org/package/2006/relationships"><Relationship Id="rId3" Type="http://schemas.openxmlformats.org/officeDocument/2006/relationships/package" Target="../embeddings/Microsoft_Excel_Worksheet_7FFFCD71_234F16A044.xlsx"/><Relationship Id="rId2" Type="http://schemas.microsoft.com/office/2011/relationships/chartColorStyle" Target="colors75.xml"/><Relationship Id="rId1" Type="http://schemas.microsoft.com/office/2011/relationships/chartStyle" Target="style7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_92D_39612DC43.xlsx"/><Relationship Id="rId2" Type="http://schemas.microsoft.com/office/2011/relationships/chartColorStyle" Target="colors3.xml"/><Relationship Id="rId1" Type="http://schemas.microsoft.com/office/2011/relationships/chartStyle" Target="style3.xml"/></Relationships>
</file>

<file path=ppt/charts/_rels/chart80.xml.rels><?xml version="1.0" encoding="UTF-8" standalone="yes"?>
<Relationships xmlns="http://schemas.openxmlformats.org/package/2006/relationships"><Relationship Id="rId3" Type="http://schemas.openxmlformats.org/officeDocument/2006/relationships/package" Target="../embeddings/Microsoft_Excel_Worksheet_7FFFCD71_234F16A045.xlsx"/><Relationship Id="rId2" Type="http://schemas.microsoft.com/office/2011/relationships/chartColorStyle" Target="colors76.xml"/><Relationship Id="rId1" Type="http://schemas.microsoft.com/office/2011/relationships/chartStyle" Target="style76.xml"/></Relationships>
</file>

<file path=ppt/charts/_rels/chart81.xml.rels><?xml version="1.0" encoding="UTF-8" standalone="yes"?>
<Relationships xmlns="http://schemas.openxmlformats.org/package/2006/relationships"><Relationship Id="rId3" Type="http://schemas.openxmlformats.org/officeDocument/2006/relationships/package" Target="../embeddings/Microsoft_Excel_Worksheet_7FFFCD71_234F16A046.xlsx"/><Relationship Id="rId2" Type="http://schemas.microsoft.com/office/2011/relationships/chartColorStyle" Target="colors77.xml"/><Relationship Id="rId1" Type="http://schemas.microsoft.com/office/2011/relationships/chartStyle" Target="style77.xml"/></Relationships>
</file>

<file path=ppt/charts/_rels/chart82.xml.rels><?xml version="1.0" encoding="UTF-8" standalone="yes"?>
<Relationships xmlns="http://schemas.openxmlformats.org/package/2006/relationships"><Relationship Id="rId3" Type="http://schemas.openxmlformats.org/officeDocument/2006/relationships/package" Target="../embeddings/Microsoft_Excel_Worksheet_7FFFCD71_234F16A047.xlsx"/><Relationship Id="rId2" Type="http://schemas.microsoft.com/office/2011/relationships/chartColorStyle" Target="colors78.xml"/><Relationship Id="rId1" Type="http://schemas.microsoft.com/office/2011/relationships/chartStyle" Target="style78.xml"/></Relationships>
</file>

<file path=ppt/charts/_rels/chart83.xml.rels><?xml version="1.0" encoding="UTF-8" standalone="yes"?>
<Relationships xmlns="http://schemas.openxmlformats.org/package/2006/relationships"><Relationship Id="rId3" Type="http://schemas.openxmlformats.org/officeDocument/2006/relationships/package" Target="../embeddings/Microsoft_Excel_Worksheet_7FFFCD71_234F16A048.xlsx"/><Relationship Id="rId2" Type="http://schemas.microsoft.com/office/2011/relationships/chartColorStyle" Target="colors79.xml"/><Relationship Id="rId1" Type="http://schemas.microsoft.com/office/2011/relationships/chartStyle" Target="style79.xml"/></Relationships>
</file>

<file path=ppt/charts/_rels/chart84.xml.rels><?xml version="1.0" encoding="UTF-8" standalone="yes"?>
<Relationships xmlns="http://schemas.openxmlformats.org/package/2006/relationships"><Relationship Id="rId3" Type="http://schemas.openxmlformats.org/officeDocument/2006/relationships/package" Target="../embeddings/Microsoft_Excel_Worksheet_7FFFCD70_77CC8D05.xlsx"/><Relationship Id="rId2" Type="http://schemas.microsoft.com/office/2011/relationships/chartColorStyle" Target="colors80.xml"/><Relationship Id="rId1" Type="http://schemas.microsoft.com/office/2011/relationships/chartStyle" Target="style80.xml"/></Relationships>
</file>

<file path=ppt/charts/_rels/chart85.xml.rels><?xml version="1.0" encoding="UTF-8" standalone="yes"?>
<Relationships xmlns="http://schemas.openxmlformats.org/package/2006/relationships"><Relationship Id="rId3" Type="http://schemas.openxmlformats.org/officeDocument/2006/relationships/package" Target="../embeddings/Microsoft_Excel_Worksheet_7FFFCD70_77CC8D0549.xlsx"/><Relationship Id="rId2" Type="http://schemas.microsoft.com/office/2011/relationships/chartColorStyle" Target="colors81.xml"/><Relationship Id="rId1" Type="http://schemas.microsoft.com/office/2011/relationships/chartStyle" Target="style81.xml"/></Relationships>
</file>

<file path=ppt/charts/_rels/chart86.xml.rels><?xml version="1.0" encoding="UTF-8" standalone="yes"?>
<Relationships xmlns="http://schemas.openxmlformats.org/package/2006/relationships"><Relationship Id="rId3" Type="http://schemas.openxmlformats.org/officeDocument/2006/relationships/package" Target="../embeddings/Microsoft_Excel_Worksheet_7FFFCD72_964929D7.xlsx"/><Relationship Id="rId2" Type="http://schemas.microsoft.com/office/2011/relationships/chartColorStyle" Target="colors82.xml"/><Relationship Id="rId1" Type="http://schemas.microsoft.com/office/2011/relationships/chartStyle" Target="style82.xml"/></Relationships>
</file>

<file path=ppt/charts/_rels/chart87.xml.rels><?xml version="1.0" encoding="UTF-8" standalone="yes"?>
<Relationships xmlns="http://schemas.openxmlformats.org/package/2006/relationships"><Relationship Id="rId3" Type="http://schemas.openxmlformats.org/officeDocument/2006/relationships/package" Target="../embeddings/Microsoft_Excel_Worksheet_7FFFCD72_964929D750.xlsx"/><Relationship Id="rId2" Type="http://schemas.microsoft.com/office/2011/relationships/chartColorStyle" Target="colors83.xml"/><Relationship Id="rId1" Type="http://schemas.microsoft.com/office/2011/relationships/chartStyle" Target="style83.xml"/></Relationships>
</file>

<file path=ppt/charts/_rels/chart88.xml.rels><?xml version="1.0" encoding="UTF-8" standalone="yes"?>
<Relationships xmlns="http://schemas.openxmlformats.org/package/2006/relationships"><Relationship Id="rId3" Type="http://schemas.openxmlformats.org/officeDocument/2006/relationships/package" Target="../embeddings/Microsoft_Excel_Worksheet_7FFFCD72_964929D751.xlsx"/><Relationship Id="rId2" Type="http://schemas.microsoft.com/office/2011/relationships/chartColorStyle" Target="colors84.xml"/><Relationship Id="rId1" Type="http://schemas.microsoft.com/office/2011/relationships/chartStyle" Target="style84.xml"/></Relationships>
</file>

<file path=ppt/charts/_rels/chart89.xml.rels><?xml version="1.0" encoding="UTF-8" standalone="yes"?>
<Relationships xmlns="http://schemas.openxmlformats.org/package/2006/relationships"><Relationship Id="rId3" Type="http://schemas.openxmlformats.org/officeDocument/2006/relationships/package" Target="../embeddings/Microsoft_Excel_Worksheet_7FFFCD75_1DAD35CA.xlsx"/><Relationship Id="rId2" Type="http://schemas.microsoft.com/office/2011/relationships/chartColorStyle" Target="colors85.xml"/><Relationship Id="rId1" Type="http://schemas.microsoft.com/office/2011/relationships/chartStyle" Target="style85.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_92E_E921B99D.xlsx"/><Relationship Id="rId2" Type="http://schemas.microsoft.com/office/2011/relationships/chartColorStyle" Target="colors5.xml"/><Relationship Id="rId1" Type="http://schemas.microsoft.com/office/2011/relationships/chartStyle" Target="style5.xml"/></Relationships>
</file>

<file path=ppt/charts/_rels/chart90.xml.rels><?xml version="1.0" encoding="UTF-8" standalone="yes"?>
<Relationships xmlns="http://schemas.openxmlformats.org/package/2006/relationships"><Relationship Id="rId3" Type="http://schemas.openxmlformats.org/officeDocument/2006/relationships/package" Target="../embeddings/Microsoft_Excel_Worksheet_7FFFCD75_1DAD35CA52.xlsx"/><Relationship Id="rId2" Type="http://schemas.microsoft.com/office/2011/relationships/chartColorStyle" Target="colors86.xml"/><Relationship Id="rId1" Type="http://schemas.microsoft.com/office/2011/relationships/chartStyle" Target="style86.xml"/></Relationships>
</file>

<file path=ppt/charts/_rels/chart91.xml.rels><?xml version="1.0" encoding="UTF-8" standalone="yes"?>
<Relationships xmlns="http://schemas.openxmlformats.org/package/2006/relationships"><Relationship Id="rId3" Type="http://schemas.openxmlformats.org/officeDocument/2006/relationships/package" Target="../embeddings/Microsoft_Excel_Worksheet_7FFFCD78_60A7632C.xlsx"/><Relationship Id="rId2" Type="http://schemas.microsoft.com/office/2011/relationships/chartColorStyle" Target="colors87.xml"/><Relationship Id="rId1" Type="http://schemas.microsoft.com/office/2011/relationships/chartStyle" Target="style87.xml"/></Relationships>
</file>

<file path=ppt/charts/_rels/chart92.xml.rels><?xml version="1.0" encoding="UTF-8" standalone="yes"?>
<Relationships xmlns="http://schemas.openxmlformats.org/package/2006/relationships"><Relationship Id="rId3" Type="http://schemas.openxmlformats.org/officeDocument/2006/relationships/package" Target="../embeddings/Microsoft_Excel_Worksheet_7FFFCD78_60A7632C53.xlsx"/><Relationship Id="rId2" Type="http://schemas.microsoft.com/office/2011/relationships/chartColorStyle" Target="colors88.xml"/><Relationship Id="rId1" Type="http://schemas.microsoft.com/office/2011/relationships/chartStyle" Target="style88.xml"/></Relationships>
</file>

<file path=ppt/charts/_rels/chart93.xml.rels><?xml version="1.0" encoding="UTF-8" standalone="yes"?>
<Relationships xmlns="http://schemas.openxmlformats.org/package/2006/relationships"><Relationship Id="rId3" Type="http://schemas.openxmlformats.org/officeDocument/2006/relationships/package" Target="../embeddings/Microsoft_Excel_Worksheet_7FFFCD7B_2017563C.xlsx"/><Relationship Id="rId2" Type="http://schemas.microsoft.com/office/2011/relationships/chartColorStyle" Target="colors90.xml"/><Relationship Id="rId1" Type="http://schemas.microsoft.com/office/2011/relationships/chartStyle" Target="style90.xml"/><Relationship Id="rId4" Type="http://schemas.openxmlformats.org/officeDocument/2006/relationships/chartUserShapes" Target="../drawings/drawing7.xml"/></Relationships>
</file>

<file path=ppt/charts/_rels/chart94.xml.rels><?xml version="1.0" encoding="UTF-8" standalone="yes"?>
<Relationships xmlns="http://schemas.openxmlformats.org/package/2006/relationships"><Relationship Id="rId3" Type="http://schemas.openxmlformats.org/officeDocument/2006/relationships/package" Target="../embeddings/Microsoft_Excel_Worksheet_7FFFCD7B_2017563C54.xlsx"/><Relationship Id="rId2" Type="http://schemas.microsoft.com/office/2011/relationships/chartColorStyle" Target="colors91.xml"/><Relationship Id="rId1" Type="http://schemas.microsoft.com/office/2011/relationships/chartStyle" Target="style91.xml"/><Relationship Id="rId4" Type="http://schemas.openxmlformats.org/officeDocument/2006/relationships/chartUserShapes" Target="../drawings/drawing8.xml"/></Relationships>
</file>

<file path=ppt/charts/_rels/chart95.xml.rels><?xml version="1.0" encoding="UTF-8" standalone="yes"?>
<Relationships xmlns="http://schemas.openxmlformats.org/package/2006/relationships"><Relationship Id="rId3" Type="http://schemas.openxmlformats.org/officeDocument/2006/relationships/package" Target="../embeddings/Microsoft_Excel_Worksheet_7FFFCD7D_2963C70F.xlsx"/><Relationship Id="rId2" Type="http://schemas.microsoft.com/office/2011/relationships/chartColorStyle" Target="colors92.xml"/><Relationship Id="rId1" Type="http://schemas.microsoft.com/office/2011/relationships/chartStyle" Target="style92.xml"/></Relationships>
</file>

<file path=ppt/charts/_rels/chart96.xml.rels><?xml version="1.0" encoding="UTF-8" standalone="yes"?>
<Relationships xmlns="http://schemas.openxmlformats.org/package/2006/relationships"><Relationship Id="rId3" Type="http://schemas.openxmlformats.org/officeDocument/2006/relationships/package" Target="../embeddings/Microsoft_Excel_Worksheet_7FFFCD7D_2963C70F55.xlsx"/><Relationship Id="rId2" Type="http://schemas.microsoft.com/office/2011/relationships/chartColorStyle" Target="colors93.xml"/><Relationship Id="rId1" Type="http://schemas.microsoft.com/office/2011/relationships/chartStyle" Target="style93.xml"/></Relationships>
</file>

<file path=ppt/charts/_rels/chart97.xml.rels><?xml version="1.0" encoding="UTF-8" standalone="yes"?>
<Relationships xmlns="http://schemas.openxmlformats.org/package/2006/relationships"><Relationship Id="rId3" Type="http://schemas.openxmlformats.org/officeDocument/2006/relationships/package" Target="../embeddings/Microsoft_Excel_Worksheet_7FFFCD7D_2963C70F56.xlsx"/><Relationship Id="rId2" Type="http://schemas.microsoft.com/office/2011/relationships/chartColorStyle" Target="colors94.xml"/><Relationship Id="rId1" Type="http://schemas.microsoft.com/office/2011/relationships/chartStyle" Target="style94.xml"/></Relationships>
</file>

<file path=ppt/charts/_rels/chart98.xml.rels><?xml version="1.0" encoding="UTF-8" standalone="yes"?>
<Relationships xmlns="http://schemas.openxmlformats.org/package/2006/relationships"><Relationship Id="rId3" Type="http://schemas.openxmlformats.org/officeDocument/2006/relationships/package" Target="../embeddings/Microsoft_Excel_Worksheet_7FFFCD7F_98C8FA2B.xlsx"/><Relationship Id="rId2" Type="http://schemas.microsoft.com/office/2011/relationships/chartColorStyle" Target="colors95.xml"/><Relationship Id="rId1" Type="http://schemas.microsoft.com/office/2011/relationships/chartStyle" Target="style95.xml"/></Relationships>
</file>

<file path=ppt/charts/_rels/chart99.xml.rels><?xml version="1.0" encoding="UTF-8" standalone="yes"?>
<Relationships xmlns="http://schemas.openxmlformats.org/package/2006/relationships"><Relationship Id="rId3" Type="http://schemas.openxmlformats.org/officeDocument/2006/relationships/package" Target="../embeddings/Microsoft_Excel_Worksheet_7FFFCD7F_98C8FA2B57.xlsx"/><Relationship Id="rId2" Type="http://schemas.microsoft.com/office/2011/relationships/chartColorStyle" Target="colors96.xml"/><Relationship Id="rId1" Type="http://schemas.microsoft.com/office/2011/relationships/chartStyle" Target="style96.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_7FFFCDCB_12C5F7C6.xlsx"/></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Worksheet_930_F9E968BC.xlsx"/></Relationships>
</file>

<file path=ppt/charts/_rels/chartEx3.xml.rels><?xml version="1.0" encoding="UTF-8" standalone="yes"?>
<Relationships xmlns="http://schemas.openxmlformats.org/package/2006/relationships"><Relationship Id="rId3" Type="http://schemas.microsoft.com/office/2011/relationships/chartColorStyle" Target="colors33.xml"/><Relationship Id="rId2" Type="http://schemas.microsoft.com/office/2011/relationships/chartStyle" Target="style33.xml"/><Relationship Id="rId1" Type="http://schemas.openxmlformats.org/officeDocument/2006/relationships/package" Target="../embeddings/Microsoft_Excel_Worksheet_7FFFCDBA_8097FFD9.xlsx"/></Relationships>
</file>

<file path=ppt/charts/_rels/chartEx4.xml.rels><?xml version="1.0" encoding="UTF-8" standalone="yes"?>
<Relationships xmlns="http://schemas.openxmlformats.org/package/2006/relationships"><Relationship Id="rId3" Type="http://schemas.microsoft.com/office/2011/relationships/chartColorStyle" Target="colors59.xml"/><Relationship Id="rId2" Type="http://schemas.microsoft.com/office/2011/relationships/chartStyle" Target="style59.xml"/><Relationship Id="rId1" Type="http://schemas.openxmlformats.org/officeDocument/2006/relationships/package" Target="../embeddings/Microsoft_Excel_Worksheet_7FFFCDE0_A68D76D6.xlsx"/></Relationships>
</file>

<file path=ppt/charts/_rels/chartEx5.xml.rels><?xml version="1.0" encoding="UTF-8" standalone="yes"?>
<Relationships xmlns="http://schemas.openxmlformats.org/package/2006/relationships"><Relationship Id="rId3" Type="http://schemas.microsoft.com/office/2011/relationships/chartColorStyle" Target="colors89.xml"/><Relationship Id="rId2" Type="http://schemas.microsoft.com/office/2011/relationships/chartStyle" Target="style89.xml"/><Relationship Id="rId1" Type="http://schemas.openxmlformats.org/officeDocument/2006/relationships/package" Target="../embeddings/Microsoft_Excel_Worksheet_7FFFCD7A_F3B29CC6.xlsx"/></Relationships>
</file>

<file path=ppt/charts/_rels/chartEx6.xml.rels><?xml version="1.0" encoding="UTF-8" standalone="yes"?>
<Relationships xmlns="http://schemas.openxmlformats.org/package/2006/relationships"><Relationship Id="rId3" Type="http://schemas.microsoft.com/office/2011/relationships/chartColorStyle" Target="colors120.xml"/><Relationship Id="rId2" Type="http://schemas.microsoft.com/office/2011/relationships/chartStyle" Target="style120.xml"/><Relationship Id="rId1" Type="http://schemas.openxmlformats.org/officeDocument/2006/relationships/package" Target="../embeddings/Microsoft_Excel_Worksheet_7FFFCD8B_281D311C.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903181189488236E-3"/>
          <c:y val="0"/>
          <c:w val="0.9820193637621023"/>
          <c:h val="0.98868593069744948"/>
        </c:manualLayout>
      </c:layout>
      <c:barChart>
        <c:barDir val="col"/>
        <c:grouping val="stacked"/>
        <c:varyColors val="0"/>
        <c:ser>
          <c:idx val="0"/>
          <c:order val="0"/>
          <c:spPr>
            <a:noFill/>
            <a:ln>
              <a:noFill/>
            </a:ln>
          </c:spPr>
          <c:invertIfNegative val="0"/>
          <c:dPt>
            <c:idx val="0"/>
            <c:invertIfNegative val="0"/>
            <c:bubble3D val="0"/>
            <c:spPr>
              <a:solidFill>
                <a:schemeClr val="bg2"/>
              </a:solidFill>
              <a:ln w="9525" algn="ctr">
                <a:solidFill>
                  <a:srgbClr val="FFFFFF"/>
                </a:solidFill>
                <a:prstDash val="solid"/>
              </a:ln>
            </c:spPr>
            <c:extLst>
              <c:ext xmlns:c16="http://schemas.microsoft.com/office/drawing/2014/chart" uri="{C3380CC4-5D6E-409C-BE32-E72D297353CC}">
                <c16:uniqueId val="{00000001-6B3E-7341-884A-D0803BAA67E4}"/>
              </c:ext>
            </c:extLst>
          </c:dPt>
          <c:dPt>
            <c:idx val="4"/>
            <c:invertIfNegative val="0"/>
            <c:bubble3D val="0"/>
            <c:spPr>
              <a:solidFill>
                <a:schemeClr val="bg2"/>
              </a:solidFill>
              <a:ln w="9525" algn="ctr">
                <a:solidFill>
                  <a:srgbClr val="FFFFFF"/>
                </a:solidFill>
                <a:prstDash val="solid"/>
              </a:ln>
            </c:spPr>
            <c:extLst>
              <c:ext xmlns:c16="http://schemas.microsoft.com/office/drawing/2014/chart" uri="{C3380CC4-5D6E-409C-BE32-E72D297353CC}">
                <c16:uniqueId val="{00000003-6DC1-0A4C-874E-02FC60EF1B5D}"/>
              </c:ext>
            </c:extLst>
          </c:dPt>
          <c:dLbls>
            <c:dLbl>
              <c:idx val="0"/>
              <c:layout>
                <c:manualLayout>
                  <c:x val="0"/>
                  <c:y val="-4.6882325363338024E-4"/>
                </c:manualLayout>
              </c:layout>
              <c:tx>
                <c:rich>
                  <a:bodyPr wrap="none"/>
                  <a:lstStyle/>
                  <a:p>
                    <a:pPr>
                      <a:defRPr sz="1200" kern="1200">
                        <a:solidFill>
                          <a:schemeClr val="bg1"/>
                        </a:solidFill>
                        <a:latin typeface="+mn-lt"/>
                        <a:ea typeface="+mn-ea"/>
                        <a:cs typeface="+mn-cs"/>
                      </a:defRPr>
                    </a:pPr>
                    <a:r>
                      <a:rPr lang="en-US"/>
                      <a:t>xx</a:t>
                    </a:r>
                  </a:p>
                </c:rich>
              </c:tx>
              <c:numFmt formatCode="#,##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1-6B3E-7341-884A-D0803BAA67E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formatCode="#,##0;#,##0">
                  <c:v>3</c:v>
                </c:pt>
                <c:pt idx="1">
                  <c:v>30</c:v>
                </c:pt>
                <c:pt idx="2">
                  <c:v>31.5</c:v>
                </c:pt>
                <c:pt idx="3">
                  <c:v>44</c:v>
                </c:pt>
                <c:pt idx="4">
                  <c:v>4.5</c:v>
                </c:pt>
              </c:numCache>
            </c:numRef>
          </c:val>
          <c:extLst>
            <c:ext xmlns:c16="http://schemas.microsoft.com/office/drawing/2014/chart" uri="{C3380CC4-5D6E-409C-BE32-E72D297353CC}">
              <c16:uniqueId val="{00000004-6B3E-7341-884A-D0803BAA67E4}"/>
            </c:ext>
          </c:extLst>
        </c:ser>
        <c:ser>
          <c:idx val="1"/>
          <c:order val="1"/>
          <c:spPr>
            <a:solidFill>
              <a:schemeClr val="tx2"/>
            </a:solidFill>
            <a:ln w="9525" algn="ctr">
              <a:solidFill>
                <a:srgbClr val="FFFFFF"/>
              </a:solidFill>
              <a:prstDash val="solid"/>
            </a:ln>
          </c:spPr>
          <c:invertIfNegative val="0"/>
          <c:dPt>
            <c:idx val="0"/>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B-6B3E-7341-884A-D0803BAA67E4}"/>
              </c:ext>
            </c:extLst>
          </c:dPt>
          <c:dPt>
            <c:idx val="1"/>
            <c:invertIfNegative val="0"/>
            <c:bubble3D val="0"/>
            <c:spPr>
              <a:solidFill>
                <a:schemeClr val="bg2"/>
              </a:solidFill>
              <a:ln w="9525" algn="ctr">
                <a:solidFill>
                  <a:srgbClr val="FFFFFF"/>
                </a:solidFill>
                <a:prstDash val="solid"/>
              </a:ln>
            </c:spPr>
            <c:extLst>
              <c:ext xmlns:c16="http://schemas.microsoft.com/office/drawing/2014/chart" uri="{C3380CC4-5D6E-409C-BE32-E72D297353CC}">
                <c16:uniqueId val="{00000006-6B3E-7341-884A-D0803BAA67E4}"/>
              </c:ext>
            </c:extLst>
          </c:dPt>
          <c:dPt>
            <c:idx val="2"/>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12-6B3E-7341-884A-D0803BAA67E4}"/>
              </c:ext>
            </c:extLst>
          </c:dPt>
          <c:dPt>
            <c:idx val="3"/>
            <c:invertIfNegative val="0"/>
            <c:bubble3D val="0"/>
            <c:spPr>
              <a:solidFill>
                <a:schemeClr val="accent3"/>
              </a:solidFill>
              <a:ln w="9525" algn="ctr">
                <a:solidFill>
                  <a:srgbClr val="FFFFFF"/>
                </a:solidFill>
                <a:prstDash val="solid"/>
              </a:ln>
            </c:spPr>
            <c:extLst>
              <c:ext xmlns:c16="http://schemas.microsoft.com/office/drawing/2014/chart" uri="{C3380CC4-5D6E-409C-BE32-E72D297353CC}">
                <c16:uniqueId val="{00000008-6B3E-7341-884A-D0803BAA67E4}"/>
              </c:ext>
            </c:extLst>
          </c:dPt>
          <c:dPt>
            <c:idx val="4"/>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A-6B3E-7341-884A-D0803BAA67E4}"/>
              </c:ext>
            </c:extLst>
          </c:dPt>
          <c:dLbls>
            <c:dLbl>
              <c:idx val="0"/>
              <c:layout>
                <c:manualLayout>
                  <c:x val="0"/>
                  <c:y val="0"/>
                </c:manualLayout>
              </c:layout>
              <c:tx>
                <c:rich>
                  <a:bodyPr wrap="none"/>
                  <a:lstStyle/>
                  <a:p>
                    <a:pPr>
                      <a:defRPr sz="1200" kern="1200">
                        <a:solidFill>
                          <a:schemeClr val="bg1"/>
                        </a:solidFill>
                        <a:latin typeface="+mn-lt"/>
                        <a:ea typeface="+mn-ea"/>
                        <a:cs typeface="+mn-cs"/>
                      </a:defRPr>
                    </a:pPr>
                    <a:r>
                      <a:rPr lang="en-US"/>
                      <a:t>xx</a:t>
                    </a:r>
                  </a:p>
                </c:rich>
              </c:tx>
              <c:numFmt formatCode="#,##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B-6B3E-7341-884A-D0803BAA67E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Sheet1!$A$2:$E$2</c:f>
              <c:numCache>
                <c:formatCode>General</c:formatCode>
                <c:ptCount val="5"/>
                <c:pt idx="0" formatCode="#,##0;#,##0">
                  <c:v>15</c:v>
                </c:pt>
                <c:pt idx="1">
                  <c:v>1.5</c:v>
                </c:pt>
                <c:pt idx="2">
                  <c:v>12.5</c:v>
                </c:pt>
                <c:pt idx="3">
                  <c:v>9</c:v>
                </c:pt>
                <c:pt idx="4">
                  <c:v>27.5</c:v>
                </c:pt>
              </c:numCache>
            </c:numRef>
          </c:val>
          <c:extLst>
            <c:ext xmlns:c16="http://schemas.microsoft.com/office/drawing/2014/chart" uri="{C3380CC4-5D6E-409C-BE32-E72D297353CC}">
              <c16:uniqueId val="{0000000C-6B3E-7341-884A-D0803BAA67E4}"/>
            </c:ext>
          </c:extLst>
        </c:ser>
        <c:ser>
          <c:idx val="2"/>
          <c:order val="2"/>
          <c:spPr>
            <a:solidFill>
              <a:schemeClr val="accent3"/>
            </a:solidFill>
            <a:ln w="9525" algn="ctr">
              <a:solidFill>
                <a:srgbClr val="FFFFFF"/>
              </a:solidFill>
              <a:prstDash val="solid"/>
            </a:ln>
          </c:spPr>
          <c:invertIfNegative val="0"/>
          <c:dLbls>
            <c:dLbl>
              <c:idx val="0"/>
              <c:layout>
                <c:manualLayout>
                  <c:x val="0"/>
                  <c:y val="-4.6882325363338024E-4"/>
                </c:manualLayout>
              </c:layout>
              <c:tx>
                <c:rich>
                  <a:bodyPr wrap="none"/>
                  <a:lstStyle/>
                  <a:p>
                    <a:pPr>
                      <a:defRPr sz="1200" kern="1200">
                        <a:solidFill>
                          <a:schemeClr val="bg1"/>
                        </a:solidFill>
                        <a:latin typeface="+mn-lt"/>
                        <a:ea typeface="+mn-ea"/>
                        <a:cs typeface="+mn-cs"/>
                      </a:defRPr>
                    </a:pPr>
                    <a:r>
                      <a:rPr lang="en-US">
                        <a:solidFill>
                          <a:schemeClr val="bg1"/>
                        </a:solidFill>
                      </a:rPr>
                      <a:t>xx</a:t>
                    </a:r>
                  </a:p>
                </c:rich>
              </c:tx>
              <c:numFmt formatCode="#,##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D-6B3E-7341-884A-D0803BAA67E4}"/>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Sheet1!$A$3:$E$3</c:f>
              <c:numCache>
                <c:formatCode>General</c:formatCode>
                <c:ptCount val="5"/>
                <c:pt idx="0" formatCode="#,##0;#,##0">
                  <c:v>12</c:v>
                </c:pt>
                <c:pt idx="4">
                  <c:v>21</c:v>
                </c:pt>
              </c:numCache>
            </c:numRef>
          </c:val>
          <c:extLst>
            <c:ext xmlns:c16="http://schemas.microsoft.com/office/drawing/2014/chart" uri="{C3380CC4-5D6E-409C-BE32-E72D297353CC}">
              <c16:uniqueId val="{0000000E-6B3E-7341-884A-D0803BAA67E4}"/>
            </c:ext>
          </c:extLst>
        </c:ser>
        <c:ser>
          <c:idx val="3"/>
          <c:order val="3"/>
          <c:spPr>
            <a:solidFill>
              <a:schemeClr val="accent5"/>
            </a:solidFill>
            <a:ln w="9525" algn="ctr">
              <a:solidFill>
                <a:srgbClr val="FFFFFF"/>
              </a:solidFill>
              <a:prstDash val="solid"/>
            </a:ln>
          </c:spPr>
          <c:invertIfNegative val="0"/>
          <c:dLbls>
            <c:dLbl>
              <c:idx val="0"/>
              <c:layout>
                <c:manualLayout>
                  <c:x val="0"/>
                  <c:y val="-4.6882325363338024E-4"/>
                </c:manualLayout>
              </c:layout>
              <c:numFmt formatCode="#,##0;#,##0" sourceLinked="0"/>
              <c:spPr>
                <a:noFill/>
                <a:ln>
                  <a:noFill/>
                </a:ln>
              </c:spPr>
              <c:txPr>
                <a:bodyPr wrap="none"/>
                <a:lstStyle/>
                <a:p>
                  <a:pPr>
                    <a:defRPr sz="1200" kern="120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6B3E-7341-884A-D0803BAA67E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Sheet1!$A$4:$E$4</c:f>
              <c:numCache>
                <c:formatCode>General</c:formatCode>
                <c:ptCount val="5"/>
              </c:numCache>
            </c:numRef>
          </c:val>
          <c:extLst>
            <c:ext xmlns:c16="http://schemas.microsoft.com/office/drawing/2014/chart" uri="{C3380CC4-5D6E-409C-BE32-E72D297353CC}">
              <c16:uniqueId val="{00000010-6B3E-7341-884A-D0803BAA67E4}"/>
            </c:ext>
          </c:extLst>
        </c:ser>
        <c:dLbls>
          <c:showLegendKey val="0"/>
          <c:showVal val="0"/>
          <c:showCatName val="0"/>
          <c:showSerName val="0"/>
          <c:showPercent val="0"/>
          <c:showBubbleSize val="0"/>
        </c:dLbls>
        <c:gapWidth val="80"/>
        <c:overlap val="100"/>
        <c:axId val="1673273455"/>
        <c:axId val="1"/>
      </c:barChart>
      <c:catAx>
        <c:axId val="167327345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73.810442805462458"/>
          <c:min val="0"/>
        </c:scaling>
        <c:delete val="1"/>
        <c:axPos val="l"/>
        <c:numFmt formatCode="#,##0;#,##0" sourceLinked="1"/>
        <c:majorTickMark val="out"/>
        <c:minorTickMark val="none"/>
        <c:tickLblPos val="nextTo"/>
        <c:crossAx val="1673273455"/>
        <c:crosses val="min"/>
        <c:crossBetween val="between"/>
      </c:valAx>
    </c:plotArea>
    <c:plotVisOnly val="0"/>
    <c:dispBlanksAs val="gap"/>
    <c:showDLblsOverMax val="1"/>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EBITDA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43</c:v>
                </c:pt>
                <c:pt idx="1">
                  <c:v>67</c:v>
                </c:pt>
                <c:pt idx="2">
                  <c:v>93</c:v>
                </c:pt>
                <c:pt idx="3">
                  <c:v>130</c:v>
                </c:pt>
                <c:pt idx="4">
                  <c:v>187</c:v>
                </c:pt>
              </c:numCache>
            </c:numRef>
          </c:val>
          <c:extLst>
            <c:ext xmlns:c16="http://schemas.microsoft.com/office/drawing/2014/chart" uri="{C3380CC4-5D6E-409C-BE32-E72D297353CC}">
              <c16:uniqueId val="{00000000-C860-B34F-A49F-F298EA1E610E}"/>
            </c:ext>
          </c:extLst>
        </c:ser>
        <c:dLbls>
          <c:showLegendKey val="0"/>
          <c:showVal val="0"/>
          <c:showCatName val="0"/>
          <c:showSerName val="0"/>
          <c:showPercent val="0"/>
          <c:showBubbleSize val="0"/>
        </c:dLbls>
        <c:gapWidth val="219"/>
        <c:overlap val="-27"/>
        <c:axId val="1828117775"/>
        <c:axId val="1828832079"/>
      </c:bar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scaling>
        <c:delete val="0"/>
        <c:axPos val="l"/>
        <c:majorGridlines>
          <c:spPr>
            <a:ln w="9525" cap="flat" cmpd="sng" algn="ctr">
              <a:solidFill>
                <a:schemeClr val="tx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1177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2018</c:v>
                </c:pt>
                <c:pt idx="1">
                  <c:v>2019</c:v>
                </c:pt>
                <c:pt idx="2">
                  <c:v>2020</c:v>
                </c:pt>
                <c:pt idx="3">
                  <c:v>2021 Q3</c:v>
                </c:pt>
              </c:strCache>
            </c:strRef>
          </c:cat>
          <c:val>
            <c:numRef>
              <c:f>Sheet1!$B$2:$B$5</c:f>
              <c:numCache>
                <c:formatCode>0%</c:formatCode>
                <c:ptCount val="4"/>
                <c:pt idx="0">
                  <c:v>0.05</c:v>
                </c:pt>
                <c:pt idx="1">
                  <c:v>7.0000000000000007E-2</c:v>
                </c:pt>
                <c:pt idx="2">
                  <c:v>0.12</c:v>
                </c:pt>
                <c:pt idx="3">
                  <c:v>0.23</c:v>
                </c:pt>
              </c:numCache>
            </c:numRef>
          </c:val>
          <c:smooth val="0"/>
          <c:extLst>
            <c:ext xmlns:c16="http://schemas.microsoft.com/office/drawing/2014/chart" uri="{C3380CC4-5D6E-409C-BE32-E72D297353CC}">
              <c16:uniqueId val="{00000000-17C6-1748-B713-BA5F8C8B348C}"/>
            </c:ext>
          </c:extLst>
        </c:ser>
        <c:dLbls>
          <c:showLegendKey val="0"/>
          <c:showVal val="0"/>
          <c:showCatName val="0"/>
          <c:showSerName val="0"/>
          <c:showPercent val="0"/>
          <c:showBubbleSize val="0"/>
        </c:dLbls>
        <c:marker val="1"/>
        <c:smooth val="0"/>
        <c:axId val="1576715728"/>
        <c:axId val="1482501312"/>
      </c:lineChart>
      <c:catAx>
        <c:axId val="157671572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crossAx val="1482501312"/>
        <c:crosses val="autoZero"/>
        <c:auto val="1"/>
        <c:lblAlgn val="ctr"/>
        <c:lblOffset val="100"/>
        <c:noMultiLvlLbl val="0"/>
      </c:catAx>
      <c:valAx>
        <c:axId val="1482501312"/>
        <c:scaling>
          <c:orientation val="minMax"/>
        </c:scaling>
        <c:delete val="1"/>
        <c:axPos val="l"/>
        <c:numFmt formatCode="0%" sourceLinked="1"/>
        <c:majorTickMark val="none"/>
        <c:minorTickMark val="none"/>
        <c:tickLblPos val="nextTo"/>
        <c:crossAx val="1576715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009469748233848E-2"/>
          <c:y val="0"/>
          <c:w val="0.94598106050353226"/>
          <c:h val="0.87156074632782221"/>
        </c:manualLayout>
      </c:layout>
      <c:barChart>
        <c:barDir val="col"/>
        <c:grouping val="stacked"/>
        <c:varyColors val="0"/>
        <c:ser>
          <c:idx val="0"/>
          <c:order val="0"/>
          <c:tx>
            <c:strRef>
              <c:f>Sheet1!$B$1</c:f>
              <c:strCache>
                <c:ptCount val="1"/>
                <c:pt idx="0">
                  <c:v>Low complexity</c:v>
                </c:pt>
              </c:strCache>
            </c:strRef>
          </c:tx>
          <c:spPr>
            <a:solidFill>
              <a:schemeClr val="tx1"/>
            </a:solidFill>
            <a:ln>
              <a:noFill/>
            </a:ln>
            <a:effectLst/>
          </c:spPr>
          <c:invertIfNegative val="0"/>
          <c:dPt>
            <c:idx val="4"/>
            <c:invertIfNegative val="0"/>
            <c:bubble3D val="0"/>
            <c:spPr>
              <a:solidFill>
                <a:schemeClr val="accent2"/>
              </a:solidFill>
              <a:ln>
                <a:noFill/>
              </a:ln>
              <a:effectLst/>
            </c:spPr>
            <c:extLst>
              <c:ext xmlns:c16="http://schemas.microsoft.com/office/drawing/2014/chart" uri="{C3380CC4-5D6E-409C-BE32-E72D297353CC}">
                <c16:uniqueId val="{00000006-E113-534E-BF4C-BAE8D54BACAC}"/>
              </c:ext>
            </c:extLst>
          </c:dPt>
          <c:dLbls>
            <c:dLbl>
              <c:idx val="1"/>
              <c:delete val="1"/>
              <c:extLst>
                <c:ext xmlns:c15="http://schemas.microsoft.com/office/drawing/2012/chart" uri="{CE6537A1-D6FC-4f65-9D91-7224C49458BB}"/>
                <c:ext xmlns:c16="http://schemas.microsoft.com/office/drawing/2014/chart" uri="{C3380CC4-5D6E-409C-BE32-E72D297353CC}">
                  <c16:uniqueId val="{00000005-E113-534E-BF4C-BAE8D54BACAC}"/>
                </c:ext>
              </c:extLst>
            </c:dLbl>
            <c:dLbl>
              <c:idx val="2"/>
              <c:delete val="1"/>
              <c:extLst>
                <c:ext xmlns:c15="http://schemas.microsoft.com/office/drawing/2012/chart" uri="{CE6537A1-D6FC-4f65-9D91-7224C49458BB}"/>
                <c:ext xmlns:c16="http://schemas.microsoft.com/office/drawing/2014/chart" uri="{C3380CC4-5D6E-409C-BE32-E72D297353CC}">
                  <c16:uniqueId val="{00000004-E113-534E-BF4C-BAE8D54BACAC}"/>
                </c:ext>
              </c:extLst>
            </c:dLbl>
            <c:dLbl>
              <c:idx val="3"/>
              <c:delete val="1"/>
              <c:extLst>
                <c:ext xmlns:c15="http://schemas.microsoft.com/office/drawing/2012/chart" uri="{CE6537A1-D6FC-4f65-9D91-7224C49458BB}"/>
                <c:ext xmlns:c16="http://schemas.microsoft.com/office/drawing/2014/chart" uri="{C3380CC4-5D6E-409C-BE32-E72D297353CC}">
                  <c16:uniqueId val="{00000003-E113-534E-BF4C-BAE8D54BACAC}"/>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c:formatCode>
                <c:ptCount val="5"/>
                <c:pt idx="0">
                  <c:v>0.31</c:v>
                </c:pt>
                <c:pt idx="1">
                  <c:v>0.35</c:v>
                </c:pt>
                <c:pt idx="2">
                  <c:v>0.45</c:v>
                </c:pt>
                <c:pt idx="3">
                  <c:v>0.55000000000000004</c:v>
                </c:pt>
                <c:pt idx="4">
                  <c:v>0.7</c:v>
                </c:pt>
              </c:numCache>
            </c:numRef>
          </c:val>
          <c:extLst>
            <c:ext xmlns:c16="http://schemas.microsoft.com/office/drawing/2014/chart" uri="{C3380CC4-5D6E-409C-BE32-E72D297353CC}">
              <c16:uniqueId val="{00000000-E113-534E-BF4C-BAE8D54BACAC}"/>
            </c:ext>
          </c:extLst>
        </c:ser>
        <c:dLbls>
          <c:showLegendKey val="0"/>
          <c:showVal val="0"/>
          <c:showCatName val="0"/>
          <c:showSerName val="0"/>
          <c:showPercent val="0"/>
          <c:showBubbleSize val="0"/>
        </c:dLbls>
        <c:gapWidth val="150"/>
        <c:overlap val="100"/>
        <c:axId val="1776359488"/>
        <c:axId val="1756134384"/>
      </c:barChart>
      <c:catAx>
        <c:axId val="177635948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crossAx val="1756134384"/>
        <c:crosses val="autoZero"/>
        <c:auto val="1"/>
        <c:lblAlgn val="ctr"/>
        <c:lblOffset val="100"/>
        <c:noMultiLvlLbl val="0"/>
      </c:catAx>
      <c:valAx>
        <c:axId val="1756134384"/>
        <c:scaling>
          <c:orientation val="minMax"/>
        </c:scaling>
        <c:delete val="1"/>
        <c:axPos val="l"/>
        <c:numFmt formatCode="0%" sourceLinked="1"/>
        <c:majorTickMark val="none"/>
        <c:minorTickMark val="none"/>
        <c:tickLblPos val="nextTo"/>
        <c:crossAx val="1776359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2016</c:v>
                </c:pt>
              </c:strCache>
            </c:strRef>
          </c:tx>
          <c:spPr>
            <a:solidFill>
              <a:schemeClr val="accent1"/>
            </a:solidFill>
            <a:ln>
              <a:noFill/>
            </a:ln>
            <a:effectLst/>
          </c:spPr>
          <c:invertIfNegative val="0"/>
          <c:cat>
            <c:strRef>
              <c:f>Sheet1!$A$2:$A$3</c:f>
              <c:strCache>
                <c:ptCount val="2"/>
                <c:pt idx="0">
                  <c:v>Jan. 2016</c:v>
                </c:pt>
                <c:pt idx="1">
                  <c:v>Jan. 2021</c:v>
                </c:pt>
              </c:strCache>
            </c:strRef>
          </c:cat>
          <c:val>
            <c:numRef>
              <c:f>Sheet1!$B$2:$B$3</c:f>
              <c:numCache>
                <c:formatCode>General</c:formatCode>
                <c:ptCount val="2"/>
                <c:pt idx="0">
                  <c:v>720</c:v>
                </c:pt>
                <c:pt idx="1">
                  <c:v>1011</c:v>
                </c:pt>
              </c:numCache>
            </c:numRef>
          </c:val>
          <c:extLst>
            <c:ext xmlns:c16="http://schemas.microsoft.com/office/drawing/2014/chart" uri="{C3380CC4-5D6E-409C-BE32-E72D297353CC}">
              <c16:uniqueId val="{00000000-7C6C-A74D-878D-B75C6374EFB0}"/>
            </c:ext>
          </c:extLst>
        </c:ser>
        <c:dLbls>
          <c:showLegendKey val="0"/>
          <c:showVal val="0"/>
          <c:showCatName val="0"/>
          <c:showSerName val="0"/>
          <c:showPercent val="0"/>
          <c:showBubbleSize val="0"/>
        </c:dLbls>
        <c:gapWidth val="150"/>
        <c:axId val="1718253536"/>
        <c:axId val="1717703888"/>
      </c:barChart>
      <c:catAx>
        <c:axId val="171825353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crossAx val="1717703888"/>
        <c:crosses val="autoZero"/>
        <c:auto val="1"/>
        <c:lblAlgn val="ctr"/>
        <c:lblOffset val="100"/>
        <c:noMultiLvlLbl val="0"/>
      </c:catAx>
      <c:valAx>
        <c:axId val="1717703888"/>
        <c:scaling>
          <c:orientation val="minMax"/>
        </c:scaling>
        <c:delete val="0"/>
        <c:axPos val="l"/>
        <c:majorGridlines>
          <c:spPr>
            <a:ln w="9525" cap="flat" cmpd="sng" algn="ctr">
              <a:solidFill>
                <a:schemeClr val="tx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crossAx val="1718253536"/>
        <c:crosses val="autoZero"/>
        <c:crossBetween val="between"/>
        <c:majorUnit val="4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3-506D-B742-9A50-AA0A6DC62D9E}"/>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2020</c:v>
                </c:pt>
              </c:numCache>
            </c:numRef>
          </c:cat>
          <c:val>
            <c:numRef>
              <c:f>Sheet1!$B$2:$B$3</c:f>
              <c:numCache>
                <c:formatCode>0%</c:formatCode>
                <c:ptCount val="2"/>
                <c:pt idx="0">
                  <c:v>0.81</c:v>
                </c:pt>
                <c:pt idx="1">
                  <c:v>0.73</c:v>
                </c:pt>
              </c:numCache>
            </c:numRef>
          </c:val>
          <c:extLst>
            <c:ext xmlns:c16="http://schemas.microsoft.com/office/drawing/2014/chart" uri="{C3380CC4-5D6E-409C-BE32-E72D297353CC}">
              <c16:uniqueId val="{00000000-506D-B742-9A50-AA0A6DC62D9E}"/>
            </c:ext>
          </c:extLst>
        </c:ser>
        <c:dLbls>
          <c:showLegendKey val="0"/>
          <c:showVal val="0"/>
          <c:showCatName val="0"/>
          <c:showSerName val="0"/>
          <c:showPercent val="0"/>
          <c:showBubbleSize val="0"/>
        </c:dLbls>
        <c:gapWidth val="219"/>
        <c:overlap val="-27"/>
        <c:axId val="442608223"/>
        <c:axId val="477042095"/>
      </c:barChart>
      <c:catAx>
        <c:axId val="442608223"/>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477042095"/>
        <c:crosses val="autoZero"/>
        <c:auto val="1"/>
        <c:lblAlgn val="ctr"/>
        <c:lblOffset val="100"/>
        <c:noMultiLvlLbl val="0"/>
      </c:catAx>
      <c:valAx>
        <c:axId val="477042095"/>
        <c:scaling>
          <c:orientation val="minMax"/>
          <c:min val="0"/>
        </c:scaling>
        <c:delete val="1"/>
        <c:axPos val="l"/>
        <c:numFmt formatCode="0%" sourceLinked="1"/>
        <c:majorTickMark val="none"/>
        <c:minorTickMark val="none"/>
        <c:tickLblPos val="nextTo"/>
        <c:crossAx val="4426082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Premiums</c:v>
                </c:pt>
              </c:strCache>
            </c:strRef>
          </c:tx>
          <c:spPr>
            <a:ln w="28575" cap="rnd">
              <a:solidFill>
                <a:schemeClr val="accent1"/>
              </a:solidFill>
              <a:round/>
            </a:ln>
            <a:effectLst/>
          </c:spPr>
          <c:marker>
            <c:symbol val="none"/>
          </c:marker>
          <c:dLbls>
            <c:dLbl>
              <c:idx val="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2F9-1649-803A-7AF68A1B2EF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2012</c:v>
                </c:pt>
                <c:pt idx="1">
                  <c:v>2013</c:v>
                </c:pt>
                <c:pt idx="2">
                  <c:v>2014</c:v>
                </c:pt>
                <c:pt idx="3">
                  <c:v>2015</c:v>
                </c:pt>
                <c:pt idx="4">
                  <c:v>2016</c:v>
                </c:pt>
                <c:pt idx="5">
                  <c:v>2017</c:v>
                </c:pt>
                <c:pt idx="6">
                  <c:v>2018</c:v>
                </c:pt>
                <c:pt idx="7">
                  <c:v>2019</c:v>
                </c:pt>
                <c:pt idx="8">
                  <c:v>2020</c:v>
                </c:pt>
              </c:numCache>
            </c:numRef>
          </c:cat>
          <c:val>
            <c:numRef>
              <c:f>Sheet1!$B$2:$B$10</c:f>
              <c:numCache>
                <c:formatCode>General</c:formatCode>
                <c:ptCount val="9"/>
                <c:pt idx="0">
                  <c:v>100</c:v>
                </c:pt>
                <c:pt idx="1">
                  <c:v>105</c:v>
                </c:pt>
                <c:pt idx="2">
                  <c:v>106</c:v>
                </c:pt>
                <c:pt idx="3">
                  <c:v>107</c:v>
                </c:pt>
                <c:pt idx="4">
                  <c:v>109</c:v>
                </c:pt>
                <c:pt idx="5">
                  <c:v>112</c:v>
                </c:pt>
                <c:pt idx="6">
                  <c:v>112</c:v>
                </c:pt>
                <c:pt idx="7">
                  <c:v>113</c:v>
                </c:pt>
                <c:pt idx="8">
                  <c:v>115</c:v>
                </c:pt>
              </c:numCache>
            </c:numRef>
          </c:val>
          <c:smooth val="0"/>
          <c:extLst>
            <c:ext xmlns:c16="http://schemas.microsoft.com/office/drawing/2014/chart" uri="{C3380CC4-5D6E-409C-BE32-E72D297353CC}">
              <c16:uniqueId val="{00000000-72F9-1649-803A-7AF68A1B2EF5}"/>
            </c:ext>
          </c:extLst>
        </c:ser>
        <c:ser>
          <c:idx val="1"/>
          <c:order val="1"/>
          <c:tx>
            <c:strRef>
              <c:f>Sheet1!$C$1</c:f>
              <c:strCache>
                <c:ptCount val="1"/>
                <c:pt idx="0">
                  <c:v>Premiums excl automatic price increases (3% p.a.)</c:v>
                </c:pt>
              </c:strCache>
            </c:strRef>
          </c:tx>
          <c:spPr>
            <a:ln w="28575" cap="rnd">
              <a:solidFill>
                <a:schemeClr val="accent2"/>
              </a:solidFill>
              <a:round/>
            </a:ln>
            <a:effectLst/>
          </c:spPr>
          <c:marker>
            <c:symbol val="none"/>
          </c:marker>
          <c:dLbls>
            <c:dLbl>
              <c:idx val="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2F9-1649-803A-7AF68A1B2EF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2012</c:v>
                </c:pt>
                <c:pt idx="1">
                  <c:v>2013</c:v>
                </c:pt>
                <c:pt idx="2">
                  <c:v>2014</c:v>
                </c:pt>
                <c:pt idx="3">
                  <c:v>2015</c:v>
                </c:pt>
                <c:pt idx="4">
                  <c:v>2016</c:v>
                </c:pt>
                <c:pt idx="5">
                  <c:v>2017</c:v>
                </c:pt>
                <c:pt idx="6">
                  <c:v>2018</c:v>
                </c:pt>
                <c:pt idx="7">
                  <c:v>2019</c:v>
                </c:pt>
                <c:pt idx="8">
                  <c:v>2020</c:v>
                </c:pt>
              </c:numCache>
            </c:numRef>
          </c:cat>
          <c:val>
            <c:numRef>
              <c:f>Sheet1!$C$2:$C$10</c:f>
              <c:numCache>
                <c:formatCode>General</c:formatCode>
                <c:ptCount val="9"/>
                <c:pt idx="0">
                  <c:v>100</c:v>
                </c:pt>
                <c:pt idx="1">
                  <c:v>96</c:v>
                </c:pt>
                <c:pt idx="2">
                  <c:v>95</c:v>
                </c:pt>
                <c:pt idx="3">
                  <c:v>94</c:v>
                </c:pt>
                <c:pt idx="4">
                  <c:v>93</c:v>
                </c:pt>
                <c:pt idx="5">
                  <c:v>93</c:v>
                </c:pt>
                <c:pt idx="6">
                  <c:v>92</c:v>
                </c:pt>
                <c:pt idx="7">
                  <c:v>90</c:v>
                </c:pt>
                <c:pt idx="8">
                  <c:v>88</c:v>
                </c:pt>
              </c:numCache>
            </c:numRef>
          </c:val>
          <c:smooth val="0"/>
          <c:extLst>
            <c:ext xmlns:c16="http://schemas.microsoft.com/office/drawing/2014/chart" uri="{C3380CC4-5D6E-409C-BE32-E72D297353CC}">
              <c16:uniqueId val="{00000001-72F9-1649-803A-7AF68A1B2EF5}"/>
            </c:ext>
          </c:extLst>
        </c:ser>
        <c:dLbls>
          <c:showLegendKey val="0"/>
          <c:showVal val="0"/>
          <c:showCatName val="0"/>
          <c:showSerName val="0"/>
          <c:showPercent val="0"/>
          <c:showBubbleSize val="0"/>
        </c:dLbls>
        <c:smooth val="0"/>
        <c:axId val="347258815"/>
        <c:axId val="1919065776"/>
      </c:lineChart>
      <c:catAx>
        <c:axId val="34725881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919065776"/>
        <c:crosses val="autoZero"/>
        <c:auto val="1"/>
        <c:lblAlgn val="ctr"/>
        <c:lblOffset val="100"/>
        <c:noMultiLvlLbl val="0"/>
      </c:catAx>
      <c:valAx>
        <c:axId val="1919065776"/>
        <c:scaling>
          <c:orientation val="minMax"/>
          <c:max val="120"/>
          <c:min val="70"/>
        </c:scaling>
        <c:delete val="0"/>
        <c:axPos val="l"/>
        <c:majorGridlines>
          <c:spPr>
            <a:ln w="9525" cap="flat" cmpd="sng" algn="ctr">
              <a:solidFill>
                <a:schemeClr val="tx2"/>
              </a:solidFill>
              <a:round/>
            </a:ln>
            <a:effectLst/>
          </c:spPr>
        </c:majorGridlines>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347258815"/>
        <c:crosses val="autoZero"/>
        <c:crossBetween val="between"/>
        <c:majorUnit val="10"/>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Number of policies [region 1]</c:v>
                </c:pt>
              </c:strCache>
            </c:strRef>
          </c:tx>
          <c:spPr>
            <a:ln w="28575" cap="rnd">
              <a:solidFill>
                <a:schemeClr val="accent1"/>
              </a:solidFill>
              <a:round/>
            </a:ln>
            <a:effectLst/>
          </c:spPr>
          <c:marker>
            <c:symbol val="none"/>
          </c:marker>
          <c:dLbls>
            <c:dLbl>
              <c:idx val="0"/>
              <c:layout>
                <c:manualLayout>
                  <c:x val="-3.8691824622014821E-2"/>
                  <c:y val="-8.75096007908479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418-D846-A59F-FACF354F8EEE}"/>
                </c:ext>
              </c:extLst>
            </c:dLbl>
            <c:dLbl>
              <c:idx val="8"/>
              <c:layout>
                <c:manualLayout>
                  <c:x val="-3.5928122863299682E-2"/>
                  <c:y val="-7.584165401873488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D42-2142-BE2B-26DD5DFB880C}"/>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2012</c:v>
                </c:pt>
                <c:pt idx="1">
                  <c:v>2013</c:v>
                </c:pt>
                <c:pt idx="2">
                  <c:v>2014</c:v>
                </c:pt>
                <c:pt idx="3">
                  <c:v>2015</c:v>
                </c:pt>
                <c:pt idx="4">
                  <c:v>2016</c:v>
                </c:pt>
                <c:pt idx="5">
                  <c:v>2017</c:v>
                </c:pt>
                <c:pt idx="6">
                  <c:v>2018</c:v>
                </c:pt>
                <c:pt idx="7">
                  <c:v>2019</c:v>
                </c:pt>
                <c:pt idx="8">
                  <c:v>2020</c:v>
                </c:pt>
              </c:numCache>
            </c:numRef>
          </c:cat>
          <c:val>
            <c:numRef>
              <c:f>Sheet1!$B$2:$B$10</c:f>
              <c:numCache>
                <c:formatCode>General</c:formatCode>
                <c:ptCount val="9"/>
                <c:pt idx="0">
                  <c:v>745</c:v>
                </c:pt>
                <c:pt idx="1">
                  <c:v>780</c:v>
                </c:pt>
                <c:pt idx="2">
                  <c:v>850</c:v>
                </c:pt>
                <c:pt idx="3">
                  <c:v>870</c:v>
                </c:pt>
                <c:pt idx="4">
                  <c:v>902</c:v>
                </c:pt>
                <c:pt idx="5">
                  <c:v>942</c:v>
                </c:pt>
                <c:pt idx="6">
                  <c:v>1001</c:v>
                </c:pt>
                <c:pt idx="7">
                  <c:v>1053</c:v>
                </c:pt>
                <c:pt idx="8">
                  <c:v>1100</c:v>
                </c:pt>
              </c:numCache>
            </c:numRef>
          </c:val>
          <c:smooth val="0"/>
          <c:extLst>
            <c:ext xmlns:c16="http://schemas.microsoft.com/office/drawing/2014/chart" uri="{C3380CC4-5D6E-409C-BE32-E72D297353CC}">
              <c16:uniqueId val="{00000001-ED42-2142-BE2B-26DD5DFB880C}"/>
            </c:ext>
          </c:extLst>
        </c:ser>
        <c:ser>
          <c:idx val="1"/>
          <c:order val="1"/>
          <c:tx>
            <c:strRef>
              <c:f>Sheet1!$C$1</c:f>
              <c:strCache>
                <c:ptCount val="1"/>
                <c:pt idx="0">
                  <c:v>Number of policies [region 2]</c:v>
                </c:pt>
              </c:strCache>
            </c:strRef>
          </c:tx>
          <c:spPr>
            <a:ln w="28575" cap="rnd">
              <a:solidFill>
                <a:schemeClr val="accent2"/>
              </a:solidFill>
              <a:round/>
            </a:ln>
            <a:effectLst/>
          </c:spPr>
          <c:marker>
            <c:symbol val="none"/>
          </c:marker>
          <c:dLbls>
            <c:dLbl>
              <c:idx val="0"/>
              <c:layout>
                <c:manualLayout>
                  <c:x val="-5.2510333415591567E-2"/>
                  <c:y val="-2.91698669302826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418-D846-A59F-FACF354F8EEE}"/>
                </c:ext>
              </c:extLst>
            </c:dLbl>
            <c:dLbl>
              <c:idx val="8"/>
              <c:layout>
                <c:manualLayout>
                  <c:x val="-2.4873315828438099E-2"/>
                  <c:y val="7.00076806326782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D42-2142-BE2B-26DD5DFB880C}"/>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2012</c:v>
                </c:pt>
                <c:pt idx="1">
                  <c:v>2013</c:v>
                </c:pt>
                <c:pt idx="2">
                  <c:v>2014</c:v>
                </c:pt>
                <c:pt idx="3">
                  <c:v>2015</c:v>
                </c:pt>
                <c:pt idx="4">
                  <c:v>2016</c:v>
                </c:pt>
                <c:pt idx="5">
                  <c:v>2017</c:v>
                </c:pt>
                <c:pt idx="6">
                  <c:v>2018</c:v>
                </c:pt>
                <c:pt idx="7">
                  <c:v>2019</c:v>
                </c:pt>
                <c:pt idx="8">
                  <c:v>2020</c:v>
                </c:pt>
              </c:numCache>
            </c:numRef>
          </c:cat>
          <c:val>
            <c:numRef>
              <c:f>Sheet1!$C$2:$C$10</c:f>
              <c:numCache>
                <c:formatCode>General</c:formatCode>
                <c:ptCount val="9"/>
                <c:pt idx="0">
                  <c:v>612</c:v>
                </c:pt>
                <c:pt idx="1">
                  <c:v>630</c:v>
                </c:pt>
                <c:pt idx="2">
                  <c:v>670</c:v>
                </c:pt>
                <c:pt idx="3">
                  <c:v>695</c:v>
                </c:pt>
                <c:pt idx="4">
                  <c:v>725</c:v>
                </c:pt>
                <c:pt idx="5">
                  <c:v>753</c:v>
                </c:pt>
                <c:pt idx="6">
                  <c:v>784</c:v>
                </c:pt>
                <c:pt idx="7">
                  <c:v>812</c:v>
                </c:pt>
                <c:pt idx="8">
                  <c:v>850</c:v>
                </c:pt>
              </c:numCache>
            </c:numRef>
          </c:val>
          <c:smooth val="0"/>
          <c:extLst>
            <c:ext xmlns:c16="http://schemas.microsoft.com/office/drawing/2014/chart" uri="{C3380CC4-5D6E-409C-BE32-E72D297353CC}">
              <c16:uniqueId val="{00000003-ED42-2142-BE2B-26DD5DFB880C}"/>
            </c:ext>
          </c:extLst>
        </c:ser>
        <c:dLbls>
          <c:showLegendKey val="0"/>
          <c:showVal val="0"/>
          <c:showCatName val="0"/>
          <c:showSerName val="0"/>
          <c:showPercent val="0"/>
          <c:showBubbleSize val="0"/>
        </c:dLbls>
        <c:smooth val="0"/>
        <c:axId val="347258815"/>
        <c:axId val="1919065776"/>
      </c:lineChart>
      <c:catAx>
        <c:axId val="34725881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919065776"/>
        <c:crosses val="autoZero"/>
        <c:auto val="1"/>
        <c:lblAlgn val="ctr"/>
        <c:lblOffset val="100"/>
        <c:noMultiLvlLbl val="0"/>
      </c:catAx>
      <c:valAx>
        <c:axId val="1919065776"/>
        <c:scaling>
          <c:orientation val="minMax"/>
          <c:min val="500"/>
        </c:scaling>
        <c:delete val="0"/>
        <c:axPos val="l"/>
        <c:majorGridlines>
          <c:spPr>
            <a:ln w="9525" cap="flat" cmpd="sng" algn="ctr">
              <a:solidFill>
                <a:schemeClr val="tx2"/>
              </a:solidFill>
              <a:round/>
            </a:ln>
            <a:effectLst/>
          </c:spPr>
        </c:majorGridlines>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347258815"/>
        <c:crosses val="autoZero"/>
        <c:crossBetween val="between"/>
      </c:valAx>
      <c:spPr>
        <a:noFill/>
        <a:ln>
          <a:noFill/>
        </a:ln>
        <a:effectLst/>
      </c:spPr>
    </c:plotArea>
    <c:legend>
      <c:legendPos val="b"/>
      <c:layout>
        <c:manualLayout>
          <c:xMode val="edge"/>
          <c:yMode val="edge"/>
          <c:x val="0.11538803025535299"/>
          <c:y val="0.7492980857217405"/>
          <c:w val="0.53983647590160877"/>
          <c:h val="0.2156980739619202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1"/>
            </a:solidFill>
            <a:ln>
              <a:noFill/>
            </a:ln>
            <a:effectLst/>
          </c:spPr>
          <c:invertIfNegative val="0"/>
          <c:dPt>
            <c:idx val="1"/>
            <c:invertIfNegative val="0"/>
            <c:bubble3D val="0"/>
            <c:spPr>
              <a:solidFill>
                <a:schemeClr val="tx1"/>
              </a:solidFill>
              <a:ln>
                <a:noFill/>
              </a:ln>
              <a:effectLst/>
            </c:spPr>
            <c:extLst>
              <c:ext xmlns:c16="http://schemas.microsoft.com/office/drawing/2014/chart" uri="{C3380CC4-5D6E-409C-BE32-E72D297353CC}">
                <c16:uniqueId val="{00000001-A4C2-C74B-BA6F-6465D1DCCC0A}"/>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Electric cars</c:v>
                </c:pt>
                <c:pt idx="1">
                  <c:v>Pets</c:v>
                </c:pt>
                <c:pt idx="2">
                  <c:v>IoT devices</c:v>
                </c:pt>
              </c:strCache>
            </c:strRef>
          </c:cat>
          <c:val>
            <c:numRef>
              <c:f>Sheet1!$B$2:$B$4</c:f>
              <c:numCache>
                <c:formatCode>0.00</c:formatCode>
                <c:ptCount val="3"/>
                <c:pt idx="0">
                  <c:v>117</c:v>
                </c:pt>
                <c:pt idx="1">
                  <c:v>119</c:v>
                </c:pt>
                <c:pt idx="2">
                  <c:v>176</c:v>
                </c:pt>
              </c:numCache>
            </c:numRef>
          </c:val>
          <c:extLst>
            <c:ext xmlns:c16="http://schemas.microsoft.com/office/drawing/2014/chart" uri="{C3380CC4-5D6E-409C-BE32-E72D297353CC}">
              <c16:uniqueId val="{00000002-A4C2-C74B-BA6F-6465D1DCCC0A}"/>
            </c:ext>
          </c:extLst>
        </c:ser>
        <c:dLbls>
          <c:showLegendKey val="0"/>
          <c:showVal val="0"/>
          <c:showCatName val="0"/>
          <c:showSerName val="0"/>
          <c:showPercent val="0"/>
          <c:showBubbleSize val="0"/>
        </c:dLbls>
        <c:gapWidth val="219"/>
        <c:overlap val="-27"/>
        <c:axId val="442608223"/>
        <c:axId val="477042095"/>
      </c:barChart>
      <c:catAx>
        <c:axId val="442608223"/>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477042095"/>
        <c:crosses val="autoZero"/>
        <c:auto val="1"/>
        <c:lblAlgn val="ctr"/>
        <c:lblOffset val="100"/>
        <c:noMultiLvlLbl val="0"/>
      </c:catAx>
      <c:valAx>
        <c:axId val="477042095"/>
        <c:scaling>
          <c:orientation val="minMax"/>
          <c:min val="0"/>
        </c:scaling>
        <c:delete val="1"/>
        <c:axPos val="l"/>
        <c:numFmt formatCode="0.00" sourceLinked="1"/>
        <c:majorTickMark val="none"/>
        <c:minorTickMark val="none"/>
        <c:tickLblPos val="nextTo"/>
        <c:crossAx val="4426082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744335229877482E-2"/>
          <c:y val="3.918802769218014E-2"/>
          <c:w val="0.94598106050353226"/>
          <c:h val="0.60442953490692475"/>
        </c:manualLayout>
      </c:layout>
      <c:lineChart>
        <c:grouping val="standard"/>
        <c:varyColors val="0"/>
        <c:ser>
          <c:idx val="0"/>
          <c:order val="0"/>
          <c:tx>
            <c:strRef>
              <c:f>Sheet1!$B$1</c:f>
              <c:strCache>
                <c:ptCount val="1"/>
                <c:pt idx="0">
                  <c:v>Premiums</c:v>
                </c:pt>
              </c:strCache>
            </c:strRef>
          </c:tx>
          <c:spPr>
            <a:ln w="28575" cap="rnd">
              <a:solidFill>
                <a:schemeClr val="accent2"/>
              </a:solidFill>
              <a:round/>
            </a:ln>
            <a:effectLst/>
          </c:spPr>
          <c:marker>
            <c:symbol val="none"/>
          </c:marker>
          <c:dPt>
            <c:idx val="4"/>
            <c:marker>
              <c:symbol val="none"/>
            </c:marker>
            <c:bubble3D val="0"/>
            <c:spPr>
              <a:ln w="28575" cap="rnd">
                <a:solidFill>
                  <a:schemeClr val="accent2"/>
                </a:solidFill>
                <a:prstDash val="dash"/>
                <a:round/>
              </a:ln>
              <a:effectLst/>
            </c:spPr>
            <c:extLst>
              <c:ext xmlns:c16="http://schemas.microsoft.com/office/drawing/2014/chart" uri="{C3380CC4-5D6E-409C-BE32-E72D297353CC}">
                <c16:uniqueId val="{00000003-0B07-1349-81C7-72643314EF2A}"/>
              </c:ext>
            </c:extLst>
          </c:dPt>
          <c:dPt>
            <c:idx val="5"/>
            <c:marker>
              <c:symbol val="none"/>
            </c:marker>
            <c:bubble3D val="0"/>
            <c:spPr>
              <a:ln w="28575" cap="rnd">
                <a:solidFill>
                  <a:schemeClr val="accent2"/>
                </a:solidFill>
                <a:prstDash val="dash"/>
                <a:round/>
              </a:ln>
              <a:effectLst/>
            </c:spPr>
            <c:extLst>
              <c:ext xmlns:c16="http://schemas.microsoft.com/office/drawing/2014/chart" uri="{C3380CC4-5D6E-409C-BE32-E72D297353CC}">
                <c16:uniqueId val="{00000002-0B07-1349-81C7-72643314EF2A}"/>
              </c:ext>
            </c:extLst>
          </c:dPt>
          <c:dPt>
            <c:idx val="6"/>
            <c:marker>
              <c:symbol val="none"/>
            </c:marker>
            <c:bubble3D val="0"/>
            <c:spPr>
              <a:ln w="28575" cap="rnd">
                <a:solidFill>
                  <a:schemeClr val="accent2"/>
                </a:solidFill>
                <a:prstDash val="dash"/>
                <a:round/>
              </a:ln>
              <a:effectLst/>
            </c:spPr>
            <c:extLst>
              <c:ext xmlns:c16="http://schemas.microsoft.com/office/drawing/2014/chart" uri="{C3380CC4-5D6E-409C-BE32-E72D297353CC}">
                <c16:uniqueId val="{00000001-0B07-1349-81C7-72643314EF2A}"/>
              </c:ext>
            </c:extLst>
          </c:dPt>
          <c:dPt>
            <c:idx val="7"/>
            <c:marker>
              <c:symbol val="none"/>
            </c:marker>
            <c:bubble3D val="0"/>
            <c:spPr>
              <a:ln w="28575" cap="rnd">
                <a:solidFill>
                  <a:schemeClr val="accent2"/>
                </a:solidFill>
                <a:prstDash val="dash"/>
                <a:round/>
              </a:ln>
              <a:effectLst/>
            </c:spPr>
            <c:extLst>
              <c:ext xmlns:c16="http://schemas.microsoft.com/office/drawing/2014/chart" uri="{C3380CC4-5D6E-409C-BE32-E72D297353CC}">
                <c16:uniqueId val="{00000000-0B07-1349-81C7-72643314EF2A}"/>
              </c:ext>
            </c:extLst>
          </c:dPt>
          <c:cat>
            <c:numRef>
              <c:f>Sheet1!$A$2:$A$9</c:f>
              <c:numCache>
                <c:formatCode>General</c:formatCode>
                <c:ptCount val="8"/>
                <c:pt idx="0">
                  <c:v>2018</c:v>
                </c:pt>
                <c:pt idx="1">
                  <c:v>2019</c:v>
                </c:pt>
                <c:pt idx="2">
                  <c:v>2020</c:v>
                </c:pt>
                <c:pt idx="3">
                  <c:v>2021</c:v>
                </c:pt>
                <c:pt idx="4">
                  <c:v>2022</c:v>
                </c:pt>
                <c:pt idx="5">
                  <c:v>2023</c:v>
                </c:pt>
                <c:pt idx="6">
                  <c:v>2024</c:v>
                </c:pt>
                <c:pt idx="7">
                  <c:v>2025</c:v>
                </c:pt>
              </c:numCache>
            </c:numRef>
          </c:cat>
          <c:val>
            <c:numRef>
              <c:f>Sheet1!$B$2:$B$9</c:f>
              <c:numCache>
                <c:formatCode>0</c:formatCode>
                <c:ptCount val="8"/>
                <c:pt idx="0">
                  <c:v>231</c:v>
                </c:pt>
                <c:pt idx="1">
                  <c:v>245</c:v>
                </c:pt>
                <c:pt idx="2">
                  <c:v>260</c:v>
                </c:pt>
                <c:pt idx="3">
                  <c:v>270</c:v>
                </c:pt>
                <c:pt idx="4">
                  <c:v>300</c:v>
                </c:pt>
                <c:pt idx="5">
                  <c:v>350</c:v>
                </c:pt>
                <c:pt idx="6">
                  <c:v>405</c:v>
                </c:pt>
                <c:pt idx="7">
                  <c:v>466</c:v>
                </c:pt>
              </c:numCache>
            </c:numRef>
          </c:val>
          <c:smooth val="0"/>
          <c:extLst>
            <c:ext xmlns:c16="http://schemas.microsoft.com/office/drawing/2014/chart" uri="{C3380CC4-5D6E-409C-BE32-E72D297353CC}">
              <c16:uniqueId val="{00000000-5090-E742-B048-5D704A6FBE45}"/>
            </c:ext>
          </c:extLst>
        </c:ser>
        <c:ser>
          <c:idx val="1"/>
          <c:order val="1"/>
          <c:tx>
            <c:strRef>
              <c:f>Sheet1!$C$1</c:f>
              <c:strCache>
                <c:ptCount val="1"/>
                <c:pt idx="0">
                  <c:v>Technical result</c:v>
                </c:pt>
              </c:strCache>
            </c:strRef>
          </c:tx>
          <c:spPr>
            <a:ln w="28575" cap="rnd">
              <a:solidFill>
                <a:schemeClr val="tx1"/>
              </a:solidFill>
              <a:round/>
            </a:ln>
            <a:effectLst/>
          </c:spPr>
          <c:marker>
            <c:symbol val="none"/>
          </c:marker>
          <c:dPt>
            <c:idx val="4"/>
            <c:marker>
              <c:symbol val="none"/>
            </c:marker>
            <c:bubble3D val="0"/>
            <c:spPr>
              <a:ln w="28575" cap="rnd">
                <a:solidFill>
                  <a:schemeClr val="tx1"/>
                </a:solidFill>
                <a:prstDash val="dash"/>
                <a:round/>
              </a:ln>
              <a:effectLst/>
            </c:spPr>
            <c:extLst>
              <c:ext xmlns:c16="http://schemas.microsoft.com/office/drawing/2014/chart" uri="{C3380CC4-5D6E-409C-BE32-E72D297353CC}">
                <c16:uniqueId val="{00000007-0B07-1349-81C7-72643314EF2A}"/>
              </c:ext>
            </c:extLst>
          </c:dPt>
          <c:dPt>
            <c:idx val="5"/>
            <c:marker>
              <c:symbol val="none"/>
            </c:marker>
            <c:bubble3D val="0"/>
            <c:spPr>
              <a:ln w="28575" cap="rnd">
                <a:solidFill>
                  <a:schemeClr val="tx1"/>
                </a:solidFill>
                <a:prstDash val="dash"/>
                <a:round/>
              </a:ln>
              <a:effectLst/>
            </c:spPr>
            <c:extLst>
              <c:ext xmlns:c16="http://schemas.microsoft.com/office/drawing/2014/chart" uri="{C3380CC4-5D6E-409C-BE32-E72D297353CC}">
                <c16:uniqueId val="{00000006-0B07-1349-81C7-72643314EF2A}"/>
              </c:ext>
            </c:extLst>
          </c:dPt>
          <c:dPt>
            <c:idx val="6"/>
            <c:marker>
              <c:symbol val="none"/>
            </c:marker>
            <c:bubble3D val="0"/>
            <c:spPr>
              <a:ln w="28575" cap="rnd">
                <a:solidFill>
                  <a:schemeClr val="tx1"/>
                </a:solidFill>
                <a:prstDash val="dash"/>
                <a:round/>
              </a:ln>
              <a:effectLst/>
            </c:spPr>
            <c:extLst>
              <c:ext xmlns:c16="http://schemas.microsoft.com/office/drawing/2014/chart" uri="{C3380CC4-5D6E-409C-BE32-E72D297353CC}">
                <c16:uniqueId val="{00000005-0B07-1349-81C7-72643314EF2A}"/>
              </c:ext>
            </c:extLst>
          </c:dPt>
          <c:dPt>
            <c:idx val="7"/>
            <c:marker>
              <c:symbol val="none"/>
            </c:marker>
            <c:bubble3D val="0"/>
            <c:spPr>
              <a:ln w="28575" cap="rnd">
                <a:solidFill>
                  <a:schemeClr val="tx1"/>
                </a:solidFill>
                <a:prstDash val="dash"/>
                <a:round/>
              </a:ln>
              <a:effectLst/>
            </c:spPr>
            <c:extLst>
              <c:ext xmlns:c16="http://schemas.microsoft.com/office/drawing/2014/chart" uri="{C3380CC4-5D6E-409C-BE32-E72D297353CC}">
                <c16:uniqueId val="{00000004-0B07-1349-81C7-72643314EF2A}"/>
              </c:ext>
            </c:extLst>
          </c:dPt>
          <c:cat>
            <c:numRef>
              <c:f>Sheet1!$A$2:$A$9</c:f>
              <c:numCache>
                <c:formatCode>General</c:formatCode>
                <c:ptCount val="8"/>
                <c:pt idx="0">
                  <c:v>2018</c:v>
                </c:pt>
                <c:pt idx="1">
                  <c:v>2019</c:v>
                </c:pt>
                <c:pt idx="2">
                  <c:v>2020</c:v>
                </c:pt>
                <c:pt idx="3">
                  <c:v>2021</c:v>
                </c:pt>
                <c:pt idx="4">
                  <c:v>2022</c:v>
                </c:pt>
                <c:pt idx="5">
                  <c:v>2023</c:v>
                </c:pt>
                <c:pt idx="6">
                  <c:v>2024</c:v>
                </c:pt>
                <c:pt idx="7">
                  <c:v>2025</c:v>
                </c:pt>
              </c:numCache>
            </c:numRef>
          </c:cat>
          <c:val>
            <c:numRef>
              <c:f>Sheet1!$C$2:$C$9</c:f>
              <c:numCache>
                <c:formatCode>0</c:formatCode>
                <c:ptCount val="8"/>
                <c:pt idx="0">
                  <c:v>41.58</c:v>
                </c:pt>
                <c:pt idx="1">
                  <c:v>44.1</c:v>
                </c:pt>
                <c:pt idx="2">
                  <c:v>36.400000000000006</c:v>
                </c:pt>
                <c:pt idx="3">
                  <c:v>37.800000000000004</c:v>
                </c:pt>
                <c:pt idx="4">
                  <c:v>54</c:v>
                </c:pt>
                <c:pt idx="5">
                  <c:v>63</c:v>
                </c:pt>
                <c:pt idx="6">
                  <c:v>72.899999999999991</c:v>
                </c:pt>
                <c:pt idx="7">
                  <c:v>83.88</c:v>
                </c:pt>
              </c:numCache>
            </c:numRef>
          </c:val>
          <c:smooth val="0"/>
          <c:extLst>
            <c:ext xmlns:c16="http://schemas.microsoft.com/office/drawing/2014/chart" uri="{C3380CC4-5D6E-409C-BE32-E72D297353CC}">
              <c16:uniqueId val="{00000001-5090-E742-B048-5D704A6FBE45}"/>
            </c:ext>
          </c:extLst>
        </c:ser>
        <c:dLbls>
          <c:showLegendKey val="0"/>
          <c:showVal val="0"/>
          <c:showCatName val="0"/>
          <c:showSerName val="0"/>
          <c:showPercent val="0"/>
          <c:showBubbleSize val="0"/>
        </c:dLbls>
        <c:smooth val="0"/>
        <c:axId val="1776359488"/>
        <c:axId val="1756134384"/>
      </c:lineChart>
      <c:catAx>
        <c:axId val="177635948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crossAx val="1756134384"/>
        <c:crosses val="autoZero"/>
        <c:auto val="1"/>
        <c:lblAlgn val="ctr"/>
        <c:lblOffset val="100"/>
        <c:noMultiLvlLbl val="0"/>
      </c:catAx>
      <c:valAx>
        <c:axId val="1756134384"/>
        <c:scaling>
          <c:orientation val="minMax"/>
        </c:scaling>
        <c:delete val="0"/>
        <c:axPos val="l"/>
        <c:majorGridlines>
          <c:spPr>
            <a:ln w="9525" cap="flat" cmpd="sng" algn="ctr">
              <a:solidFill>
                <a:schemeClr val="bg1">
                  <a:lumMod val="75000"/>
                </a:schemeClr>
              </a:solidFill>
              <a:round/>
            </a:ln>
            <a:effectLst/>
          </c:spPr>
        </c:majorGridlines>
        <c:numFmt formatCode="0"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crossAx val="1776359488"/>
        <c:crosses val="autoZero"/>
        <c:crossBetween val="between"/>
      </c:val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009469748233848E-2"/>
          <c:y val="0"/>
          <c:w val="0.94598106050353226"/>
          <c:h val="0.60442953490692475"/>
        </c:manualLayout>
      </c:layout>
      <c:barChart>
        <c:barDir val="col"/>
        <c:grouping val="clustered"/>
        <c:varyColors val="0"/>
        <c:ser>
          <c:idx val="0"/>
          <c:order val="0"/>
          <c:tx>
            <c:strRef>
              <c:f>Sheet1!$B$1</c:f>
              <c:strCache>
                <c:ptCount val="1"/>
                <c:pt idx="0">
                  <c:v>Cost ratio</c:v>
                </c:pt>
              </c:strCache>
            </c:strRef>
          </c:tx>
          <c:spPr>
            <a:solidFill>
              <a:schemeClr val="accent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12-247F-A747-8DAB-6D96499915C7}"/>
              </c:ext>
            </c:extLst>
          </c:dPt>
          <c:dPt>
            <c:idx val="4"/>
            <c:invertIfNegative val="0"/>
            <c:bubble3D val="0"/>
            <c:spPr>
              <a:solidFill>
                <a:schemeClr val="accent1"/>
              </a:solidFill>
              <a:ln w="28575" cap="rnd">
                <a:noFill/>
                <a:prstDash val="dash"/>
                <a:round/>
              </a:ln>
              <a:effectLst/>
            </c:spPr>
            <c:extLst>
              <c:ext xmlns:c16="http://schemas.microsoft.com/office/drawing/2014/chart" uri="{C3380CC4-5D6E-409C-BE32-E72D297353CC}">
                <c16:uniqueId val="{00000001-247F-A747-8DAB-6D96499915C7}"/>
              </c:ext>
            </c:extLst>
          </c:dPt>
          <c:dPt>
            <c:idx val="5"/>
            <c:invertIfNegative val="0"/>
            <c:bubble3D val="0"/>
            <c:spPr>
              <a:solidFill>
                <a:schemeClr val="accent1"/>
              </a:solidFill>
              <a:ln w="28575" cap="rnd">
                <a:noFill/>
                <a:prstDash val="dash"/>
                <a:round/>
              </a:ln>
              <a:effectLst/>
            </c:spPr>
            <c:extLst>
              <c:ext xmlns:c16="http://schemas.microsoft.com/office/drawing/2014/chart" uri="{C3380CC4-5D6E-409C-BE32-E72D297353CC}">
                <c16:uniqueId val="{00000003-247F-A747-8DAB-6D96499915C7}"/>
              </c:ext>
            </c:extLst>
          </c:dPt>
          <c:dPt>
            <c:idx val="6"/>
            <c:invertIfNegative val="0"/>
            <c:bubble3D val="0"/>
            <c:spPr>
              <a:solidFill>
                <a:schemeClr val="accent1"/>
              </a:solidFill>
              <a:ln w="28575" cap="rnd">
                <a:noFill/>
                <a:prstDash val="dash"/>
                <a:round/>
              </a:ln>
              <a:effectLst/>
            </c:spPr>
            <c:extLst>
              <c:ext xmlns:c16="http://schemas.microsoft.com/office/drawing/2014/chart" uri="{C3380CC4-5D6E-409C-BE32-E72D297353CC}">
                <c16:uniqueId val="{00000005-247F-A747-8DAB-6D96499915C7}"/>
              </c:ext>
            </c:extLst>
          </c:dPt>
          <c:dPt>
            <c:idx val="7"/>
            <c:invertIfNegative val="0"/>
            <c:bubble3D val="0"/>
            <c:spPr>
              <a:solidFill>
                <a:schemeClr val="accent1"/>
              </a:solidFill>
              <a:ln w="28575" cap="rnd">
                <a:noFill/>
                <a:prstDash val="dash"/>
                <a:round/>
              </a:ln>
              <a:effectLst/>
            </c:spPr>
            <c:extLst>
              <c:ext xmlns:c16="http://schemas.microsoft.com/office/drawing/2014/chart" uri="{C3380CC4-5D6E-409C-BE32-E72D297353CC}">
                <c16:uniqueId val="{00000007-247F-A747-8DAB-6D96499915C7}"/>
              </c:ext>
            </c:extLst>
          </c:dPt>
          <c:cat>
            <c:strRef>
              <c:f>Sheet1!$A$2:$A$8</c:f>
              <c:strCache>
                <c:ptCount val="7"/>
                <c:pt idx="0">
                  <c:v>[Company]</c:v>
                </c:pt>
                <c:pt idx="1">
                  <c:v>[Competitor 1]</c:v>
                </c:pt>
                <c:pt idx="2">
                  <c:v>[Competitor 2]</c:v>
                </c:pt>
                <c:pt idx="3">
                  <c:v>[Competitor 3]</c:v>
                </c:pt>
                <c:pt idx="4">
                  <c:v>[Competitor 4]</c:v>
                </c:pt>
                <c:pt idx="5">
                  <c:v>[Competitor 5]</c:v>
                </c:pt>
                <c:pt idx="6">
                  <c:v>[Competitor 6]</c:v>
                </c:pt>
              </c:strCache>
            </c:strRef>
          </c:cat>
          <c:val>
            <c:numRef>
              <c:f>Sheet1!$B$2:$B$8</c:f>
              <c:numCache>
                <c:formatCode>0.0%</c:formatCode>
                <c:ptCount val="7"/>
                <c:pt idx="0">
                  <c:v>7.4999999999999997E-2</c:v>
                </c:pt>
                <c:pt idx="1">
                  <c:v>0.08</c:v>
                </c:pt>
                <c:pt idx="2">
                  <c:v>8.6999999999999994E-2</c:v>
                </c:pt>
                <c:pt idx="3">
                  <c:v>0.11</c:v>
                </c:pt>
                <c:pt idx="4">
                  <c:v>0.112</c:v>
                </c:pt>
                <c:pt idx="5">
                  <c:v>0.13</c:v>
                </c:pt>
                <c:pt idx="6">
                  <c:v>0.154</c:v>
                </c:pt>
              </c:numCache>
            </c:numRef>
          </c:val>
          <c:extLst>
            <c:ext xmlns:c16="http://schemas.microsoft.com/office/drawing/2014/chart" uri="{C3380CC4-5D6E-409C-BE32-E72D297353CC}">
              <c16:uniqueId val="{00000008-247F-A747-8DAB-6D96499915C7}"/>
            </c:ext>
          </c:extLst>
        </c:ser>
        <c:dLbls>
          <c:showLegendKey val="0"/>
          <c:showVal val="0"/>
          <c:showCatName val="0"/>
          <c:showSerName val="0"/>
          <c:showPercent val="0"/>
          <c:showBubbleSize val="0"/>
        </c:dLbls>
        <c:gapWidth val="150"/>
        <c:axId val="1776359488"/>
        <c:axId val="1756134384"/>
      </c:barChart>
      <c:catAx>
        <c:axId val="177635948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crossAx val="1756134384"/>
        <c:crosses val="autoZero"/>
        <c:auto val="1"/>
        <c:lblAlgn val="ctr"/>
        <c:lblOffset val="100"/>
        <c:noMultiLvlLbl val="0"/>
      </c:catAx>
      <c:valAx>
        <c:axId val="1756134384"/>
        <c:scaling>
          <c:orientation val="minMax"/>
        </c:scaling>
        <c:delete val="0"/>
        <c:axPos val="l"/>
        <c:majorGridlines>
          <c:spPr>
            <a:ln w="9525" cap="flat" cmpd="sng" algn="ctr">
              <a:solidFill>
                <a:schemeClr val="bg1">
                  <a:lumMod val="75000"/>
                </a:schemeClr>
              </a:solidFill>
              <a:round/>
            </a:ln>
            <a:effectLst/>
          </c:spPr>
        </c:majorGridlines>
        <c:numFmt formatCode="0.0%"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crossAx val="1776359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074346504347205E-2"/>
          <c:y val="0"/>
          <c:w val="0.9458513069913056"/>
          <c:h val="0.52270603943179117"/>
        </c:manualLayout>
      </c:layout>
      <c:barChart>
        <c:barDir val="col"/>
        <c:grouping val="clustered"/>
        <c:varyColors val="0"/>
        <c:ser>
          <c:idx val="0"/>
          <c:order val="0"/>
          <c:tx>
            <c:strRef>
              <c:f>Sheet1!$B$1</c:f>
              <c:strCache>
                <c:ptCount val="1"/>
                <c:pt idx="0">
                  <c:v>Premiums</c:v>
                </c:pt>
              </c:strCache>
            </c:strRef>
          </c:tx>
          <c:spPr>
            <a:solidFill>
              <a:schemeClr val="tx1"/>
            </a:solidFill>
            <a:ln>
              <a:noFill/>
            </a:ln>
            <a:effectLst/>
          </c:spPr>
          <c:invertIfNegative val="0"/>
          <c:dPt>
            <c:idx val="4"/>
            <c:invertIfNegative val="0"/>
            <c:bubble3D val="0"/>
            <c:spPr>
              <a:solidFill>
                <a:schemeClr val="tx1"/>
              </a:solidFill>
              <a:ln>
                <a:noFill/>
              </a:ln>
              <a:effectLst/>
            </c:spPr>
            <c:extLst>
              <c:ext xmlns:c16="http://schemas.microsoft.com/office/drawing/2014/chart" uri="{C3380CC4-5D6E-409C-BE32-E72D297353CC}">
                <c16:uniqueId val="{00000001-26F4-3C44-BBC9-96B849080035}"/>
              </c:ext>
            </c:extLst>
          </c:dPt>
          <c:dLbls>
            <c:dLbl>
              <c:idx val="1"/>
              <c:delete val="1"/>
              <c:extLst>
                <c:ext xmlns:c15="http://schemas.microsoft.com/office/drawing/2012/chart" uri="{CE6537A1-D6FC-4f65-9D91-7224C49458BB}"/>
                <c:ext xmlns:c16="http://schemas.microsoft.com/office/drawing/2014/chart" uri="{C3380CC4-5D6E-409C-BE32-E72D297353CC}">
                  <c16:uniqueId val="{00000003-26F4-3C44-BBC9-96B849080035}"/>
                </c:ext>
              </c:extLst>
            </c:dLbl>
            <c:dLbl>
              <c:idx val="2"/>
              <c:delete val="1"/>
              <c:extLst>
                <c:ext xmlns:c15="http://schemas.microsoft.com/office/drawing/2012/chart" uri="{CE6537A1-D6FC-4f65-9D91-7224C49458BB}"/>
                <c:ext xmlns:c16="http://schemas.microsoft.com/office/drawing/2014/chart" uri="{C3380CC4-5D6E-409C-BE32-E72D297353CC}">
                  <c16:uniqueId val="{00000004-26F4-3C44-BBC9-96B849080035}"/>
                </c:ext>
              </c:extLst>
            </c:dLbl>
            <c:dLbl>
              <c:idx val="3"/>
              <c:delete val="1"/>
              <c:extLst>
                <c:ext xmlns:c15="http://schemas.microsoft.com/office/drawing/2012/chart" uri="{CE6537A1-D6FC-4f65-9D91-7224C49458BB}"/>
                <c:ext xmlns:c16="http://schemas.microsoft.com/office/drawing/2014/chart" uri="{C3380CC4-5D6E-409C-BE32-E72D297353CC}">
                  <c16:uniqueId val="{00000005-26F4-3C44-BBC9-96B84908003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Sheet1!$B$2:$B$6</c:f>
              <c:numCache>
                <c:formatCode>0.00</c:formatCode>
                <c:ptCount val="5"/>
                <c:pt idx="0">
                  <c:v>23</c:v>
                </c:pt>
                <c:pt idx="1">
                  <c:v>26</c:v>
                </c:pt>
                <c:pt idx="2">
                  <c:v>28.6</c:v>
                </c:pt>
                <c:pt idx="3">
                  <c:v>32</c:v>
                </c:pt>
                <c:pt idx="4">
                  <c:v>36</c:v>
                </c:pt>
              </c:numCache>
            </c:numRef>
          </c:val>
          <c:extLst>
            <c:ext xmlns:c16="http://schemas.microsoft.com/office/drawing/2014/chart" uri="{C3380CC4-5D6E-409C-BE32-E72D297353CC}">
              <c16:uniqueId val="{00000006-26F4-3C44-BBC9-96B849080035}"/>
            </c:ext>
          </c:extLst>
        </c:ser>
        <c:ser>
          <c:idx val="1"/>
          <c:order val="1"/>
          <c:tx>
            <c:strRef>
              <c:f>Sheet1!$C$1</c:f>
              <c:strCache>
                <c:ptCount val="1"/>
                <c:pt idx="0">
                  <c:v>Technical result</c:v>
                </c:pt>
              </c:strCache>
            </c:strRef>
          </c:tx>
          <c:spPr>
            <a:solidFill>
              <a:schemeClr val="accent2"/>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2-7BD8-A24B-B8FA-6624C96B2C51}"/>
                </c:ext>
              </c:extLst>
            </c:dLbl>
            <c:dLbl>
              <c:idx val="2"/>
              <c:delete val="1"/>
              <c:extLst>
                <c:ext xmlns:c15="http://schemas.microsoft.com/office/drawing/2012/chart" uri="{CE6537A1-D6FC-4f65-9D91-7224C49458BB}"/>
                <c:ext xmlns:c16="http://schemas.microsoft.com/office/drawing/2014/chart" uri="{C3380CC4-5D6E-409C-BE32-E72D297353CC}">
                  <c16:uniqueId val="{00000003-7BD8-A24B-B8FA-6624C96B2C51}"/>
                </c:ext>
              </c:extLst>
            </c:dLbl>
            <c:dLbl>
              <c:idx val="3"/>
              <c:delete val="1"/>
              <c:extLst>
                <c:ext xmlns:c15="http://schemas.microsoft.com/office/drawing/2012/chart" uri="{CE6537A1-D6FC-4f65-9D91-7224C49458BB}"/>
                <c:ext xmlns:c16="http://schemas.microsoft.com/office/drawing/2014/chart" uri="{C3380CC4-5D6E-409C-BE32-E72D297353CC}">
                  <c16:uniqueId val="{00000004-7BD8-A24B-B8FA-6624C96B2C5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Sheet1!$C$2:$C$6</c:f>
              <c:numCache>
                <c:formatCode>General</c:formatCode>
                <c:ptCount val="5"/>
                <c:pt idx="0">
                  <c:v>4</c:v>
                </c:pt>
                <c:pt idx="1">
                  <c:v>4.5</c:v>
                </c:pt>
                <c:pt idx="2">
                  <c:v>4.9000000000000004</c:v>
                </c:pt>
                <c:pt idx="3">
                  <c:v>5.5</c:v>
                </c:pt>
                <c:pt idx="4">
                  <c:v>6.2</c:v>
                </c:pt>
              </c:numCache>
            </c:numRef>
          </c:val>
          <c:extLst>
            <c:ext xmlns:c16="http://schemas.microsoft.com/office/drawing/2014/chart" uri="{C3380CC4-5D6E-409C-BE32-E72D297353CC}">
              <c16:uniqueId val="{00000002-6FF5-BA4F-8948-344951764DA2}"/>
            </c:ext>
          </c:extLst>
        </c:ser>
        <c:dLbls>
          <c:showLegendKey val="0"/>
          <c:showVal val="0"/>
          <c:showCatName val="0"/>
          <c:showSerName val="0"/>
          <c:showPercent val="0"/>
          <c:showBubbleSize val="0"/>
        </c:dLbls>
        <c:gapWidth val="219"/>
        <c:overlap val="-27"/>
        <c:axId val="1894737040"/>
        <c:axId val="1854094208"/>
      </c:barChart>
      <c:catAx>
        <c:axId val="189473704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54094208"/>
        <c:crosses val="autoZero"/>
        <c:auto val="1"/>
        <c:lblAlgn val="ctr"/>
        <c:lblOffset val="100"/>
        <c:noMultiLvlLbl val="0"/>
      </c:catAx>
      <c:valAx>
        <c:axId val="1854094208"/>
        <c:scaling>
          <c:orientation val="minMax"/>
          <c:max val="50"/>
        </c:scaling>
        <c:delete val="1"/>
        <c:axPos val="l"/>
        <c:numFmt formatCode="0.00" sourceLinked="1"/>
        <c:majorTickMark val="out"/>
        <c:minorTickMark val="none"/>
        <c:tickLblPos val="nextTo"/>
        <c:crossAx val="1894737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Profit margin</c:v>
                </c:pt>
              </c:strCache>
            </c:strRef>
          </c:tx>
          <c:spPr>
            <a:ln w="28575" cap="rnd">
              <a:solidFill>
                <a:schemeClr val="bg2"/>
              </a:solidFill>
              <a:round/>
            </a:ln>
            <a:effectLst/>
          </c:spPr>
          <c:marker>
            <c:symbol val="circle"/>
            <c:size val="5"/>
            <c:spPr>
              <a:solidFill>
                <a:schemeClr val="accent1"/>
              </a:solidFill>
              <a:ln w="9525">
                <a:solidFill>
                  <a:schemeClr val="accent1"/>
                </a:solidFill>
              </a:ln>
              <a:effectLst/>
            </c:spPr>
          </c:marker>
          <c:dLbls>
            <c:dLbl>
              <c:idx val="0"/>
              <c:layout>
                <c:manualLayout>
                  <c:x val="-7.9522862823061622E-3"/>
                  <c:y val="8.509125854023345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C00-5E4C-86B7-7742D7B3F611}"/>
                </c:ext>
              </c:extLst>
            </c:dLbl>
            <c:dLbl>
              <c:idx val="1"/>
              <c:layout>
                <c:manualLayout>
                  <c:x val="3.9761431411530082E-3"/>
                  <c:y val="6.48314350782731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C00-5E4C-86B7-7742D7B3F611}"/>
                </c:ext>
              </c:extLst>
            </c:dLbl>
            <c:dLbl>
              <c:idx val="2"/>
              <c:layout>
                <c:manualLayout>
                  <c:x val="2.7833001988071645E-2"/>
                  <c:y val="2.43117881543524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C00-5E4C-86B7-7742D7B3F61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0%</c:formatCode>
                <c:ptCount val="5"/>
                <c:pt idx="0">
                  <c:v>0.36</c:v>
                </c:pt>
                <c:pt idx="1">
                  <c:v>0.45</c:v>
                </c:pt>
                <c:pt idx="2">
                  <c:v>0.51</c:v>
                </c:pt>
                <c:pt idx="3">
                  <c:v>0.62</c:v>
                </c:pt>
                <c:pt idx="4">
                  <c:v>0.8</c:v>
                </c:pt>
              </c:numCache>
            </c:numRef>
          </c:val>
          <c:smooth val="0"/>
          <c:extLst>
            <c:ext xmlns:c16="http://schemas.microsoft.com/office/drawing/2014/chart" uri="{C3380CC4-5D6E-409C-BE32-E72D297353CC}">
              <c16:uniqueId val="{00000000-3C00-5E4C-86B7-7742D7B3F611}"/>
            </c:ext>
          </c:extLst>
        </c:ser>
        <c:dLbls>
          <c:showLegendKey val="0"/>
          <c:showVal val="0"/>
          <c:showCatName val="0"/>
          <c:showSerName val="0"/>
          <c:showPercent val="0"/>
          <c:showBubbleSize val="0"/>
        </c:dLbls>
        <c:marker val="1"/>
        <c:smooth val="0"/>
        <c:axId val="1828117775"/>
        <c:axId val="1828832079"/>
      </c:line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scaling>
        <c:delete val="0"/>
        <c:axPos val="l"/>
        <c:majorGridlines>
          <c:spPr>
            <a:ln w="9525" cap="flat" cmpd="sng" algn="ctr">
              <a:solidFill>
                <a:schemeClr val="tx2"/>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1177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1"/>
            </a:solidFill>
            <a:ln>
              <a:noFill/>
            </a:ln>
            <a:effectLst/>
          </c:spPr>
          <c:invertIfNegative val="0"/>
          <c:dPt>
            <c:idx val="4"/>
            <c:invertIfNegative val="0"/>
            <c:bubble3D val="0"/>
            <c:spPr>
              <a:solidFill>
                <a:schemeClr val="tx1"/>
              </a:solidFill>
              <a:ln>
                <a:noFill/>
              </a:ln>
              <a:effectLst/>
            </c:spPr>
            <c:extLst>
              <c:ext xmlns:c16="http://schemas.microsoft.com/office/drawing/2014/chart" uri="{C3380CC4-5D6E-409C-BE32-E72D297353CC}">
                <c16:uniqueId val="{00000001-5271-A845-A334-7ECCAA511906}"/>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2020 Q3</c:v>
                </c:pt>
                <c:pt idx="1">
                  <c:v>2020 Q4</c:v>
                </c:pt>
                <c:pt idx="2">
                  <c:v>2021 Q1</c:v>
                </c:pt>
                <c:pt idx="3">
                  <c:v>2021 Q2</c:v>
                </c:pt>
                <c:pt idx="4">
                  <c:v>2021 Q3</c:v>
                </c:pt>
              </c:strCache>
            </c:strRef>
          </c:cat>
          <c:val>
            <c:numRef>
              <c:f>Sheet1!$B$2:$B$6</c:f>
              <c:numCache>
                <c:formatCode>0</c:formatCode>
                <c:ptCount val="5"/>
                <c:pt idx="0">
                  <c:v>740</c:v>
                </c:pt>
                <c:pt idx="1">
                  <c:v>5300</c:v>
                </c:pt>
                <c:pt idx="2">
                  <c:v>12000</c:v>
                </c:pt>
                <c:pt idx="3">
                  <c:v>21500</c:v>
                </c:pt>
                <c:pt idx="4">
                  <c:v>30000</c:v>
                </c:pt>
              </c:numCache>
            </c:numRef>
          </c:val>
          <c:extLst>
            <c:ext xmlns:c16="http://schemas.microsoft.com/office/drawing/2014/chart" uri="{C3380CC4-5D6E-409C-BE32-E72D297353CC}">
              <c16:uniqueId val="{00000006-5271-A845-A334-7ECCAA511906}"/>
            </c:ext>
          </c:extLst>
        </c:ser>
        <c:dLbls>
          <c:showLegendKey val="0"/>
          <c:showVal val="0"/>
          <c:showCatName val="0"/>
          <c:showSerName val="0"/>
          <c:showPercent val="0"/>
          <c:showBubbleSize val="0"/>
        </c:dLbls>
        <c:gapWidth val="219"/>
        <c:overlap val="-27"/>
        <c:axId val="1894737040"/>
        <c:axId val="1854094208"/>
      </c:barChart>
      <c:catAx>
        <c:axId val="189473704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54094208"/>
        <c:crosses val="autoZero"/>
        <c:auto val="1"/>
        <c:lblAlgn val="ctr"/>
        <c:lblOffset val="100"/>
        <c:noMultiLvlLbl val="0"/>
      </c:catAx>
      <c:valAx>
        <c:axId val="1854094208"/>
        <c:scaling>
          <c:orientation val="minMax"/>
        </c:scaling>
        <c:delete val="1"/>
        <c:axPos val="l"/>
        <c:numFmt formatCode="0" sourceLinked="1"/>
        <c:majorTickMark val="none"/>
        <c:minorTickMark val="none"/>
        <c:tickLblPos val="nextTo"/>
        <c:crossAx val="1894737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1"/>
            </a:solidFill>
            <a:ln>
              <a:noFill/>
            </a:ln>
            <a:effectLst/>
          </c:spPr>
          <c:invertIfNegative val="0"/>
          <c:dPt>
            <c:idx val="4"/>
            <c:invertIfNegative val="0"/>
            <c:bubble3D val="0"/>
            <c:spPr>
              <a:solidFill>
                <a:schemeClr val="tx1"/>
              </a:solidFill>
              <a:ln>
                <a:noFill/>
              </a:ln>
              <a:effectLst/>
            </c:spPr>
            <c:extLst>
              <c:ext xmlns:c16="http://schemas.microsoft.com/office/drawing/2014/chart" uri="{C3380CC4-5D6E-409C-BE32-E72D297353CC}">
                <c16:uniqueId val="{00000001-97F5-3E48-8E61-C958A9C287AB}"/>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Apr. 2021</c:v>
                </c:pt>
                <c:pt idx="1">
                  <c:v>May. 2021</c:v>
                </c:pt>
                <c:pt idx="2">
                  <c:v>Jun. 2021</c:v>
                </c:pt>
                <c:pt idx="3">
                  <c:v>Jul. 2021</c:v>
                </c:pt>
                <c:pt idx="4">
                  <c:v>Aug. 2021</c:v>
                </c:pt>
                <c:pt idx="5">
                  <c:v>Sep. 2021</c:v>
                </c:pt>
              </c:strCache>
            </c:strRef>
          </c:cat>
          <c:val>
            <c:numRef>
              <c:f>Sheet1!$B$2:$B$7</c:f>
              <c:numCache>
                <c:formatCode>0</c:formatCode>
                <c:ptCount val="6"/>
                <c:pt idx="0">
                  <c:v>20</c:v>
                </c:pt>
                <c:pt idx="1">
                  <c:v>70</c:v>
                </c:pt>
                <c:pt idx="2">
                  <c:v>120</c:v>
                </c:pt>
                <c:pt idx="3">
                  <c:v>300</c:v>
                </c:pt>
                <c:pt idx="4">
                  <c:v>550</c:v>
                </c:pt>
                <c:pt idx="5">
                  <c:v>970</c:v>
                </c:pt>
              </c:numCache>
            </c:numRef>
          </c:val>
          <c:extLst>
            <c:ext xmlns:c16="http://schemas.microsoft.com/office/drawing/2014/chart" uri="{C3380CC4-5D6E-409C-BE32-E72D297353CC}">
              <c16:uniqueId val="{00000002-97F5-3E48-8E61-C958A9C287AB}"/>
            </c:ext>
          </c:extLst>
        </c:ser>
        <c:dLbls>
          <c:showLegendKey val="0"/>
          <c:showVal val="0"/>
          <c:showCatName val="0"/>
          <c:showSerName val="0"/>
          <c:showPercent val="0"/>
          <c:showBubbleSize val="0"/>
        </c:dLbls>
        <c:gapWidth val="219"/>
        <c:overlap val="-27"/>
        <c:axId val="1894737040"/>
        <c:axId val="1854094208"/>
      </c:barChart>
      <c:catAx>
        <c:axId val="189473704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54094208"/>
        <c:crosses val="autoZero"/>
        <c:auto val="1"/>
        <c:lblAlgn val="ctr"/>
        <c:lblOffset val="100"/>
        <c:noMultiLvlLbl val="0"/>
      </c:catAx>
      <c:valAx>
        <c:axId val="1854094208"/>
        <c:scaling>
          <c:orientation val="minMax"/>
        </c:scaling>
        <c:delete val="1"/>
        <c:axPos val="l"/>
        <c:numFmt formatCode="0" sourceLinked="1"/>
        <c:majorTickMark val="none"/>
        <c:minorTickMark val="none"/>
        <c:tickLblPos val="nextTo"/>
        <c:crossAx val="1894737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074346504347205E-2"/>
          <c:y val="0"/>
          <c:w val="0.9458513069913056"/>
          <c:h val="0.58991349052946862"/>
        </c:manualLayout>
      </c:layout>
      <c:barChart>
        <c:barDir val="col"/>
        <c:grouping val="clustered"/>
        <c:varyColors val="0"/>
        <c:ser>
          <c:idx val="0"/>
          <c:order val="0"/>
          <c:tx>
            <c:strRef>
              <c:f>Sheet1!$B$1</c:f>
              <c:strCache>
                <c:ptCount val="1"/>
                <c:pt idx="0">
                  <c:v>Premium</c:v>
                </c:pt>
              </c:strCache>
            </c:strRef>
          </c:tx>
          <c:spPr>
            <a:solidFill>
              <a:schemeClr val="tx1"/>
            </a:solidFill>
            <a:ln>
              <a:noFill/>
            </a:ln>
            <a:effectLst/>
          </c:spPr>
          <c:invertIfNegative val="0"/>
          <c:dPt>
            <c:idx val="4"/>
            <c:invertIfNegative val="0"/>
            <c:bubble3D val="0"/>
            <c:spPr>
              <a:solidFill>
                <a:schemeClr val="tx1"/>
              </a:solidFill>
              <a:ln>
                <a:noFill/>
              </a:ln>
              <a:effectLst/>
            </c:spPr>
            <c:extLst>
              <c:ext xmlns:c16="http://schemas.microsoft.com/office/drawing/2014/chart" uri="{C3380CC4-5D6E-409C-BE32-E72D297353CC}">
                <c16:uniqueId val="{00000001-EA42-B74B-A12A-63D8089E248E}"/>
              </c:ext>
            </c:extLst>
          </c:dPt>
          <c:dLbls>
            <c:dLbl>
              <c:idx val="1"/>
              <c:delete val="1"/>
              <c:extLst>
                <c:ext xmlns:c15="http://schemas.microsoft.com/office/drawing/2012/chart" uri="{CE6537A1-D6FC-4f65-9D91-7224C49458BB}"/>
                <c:ext xmlns:c16="http://schemas.microsoft.com/office/drawing/2014/chart" uri="{C3380CC4-5D6E-409C-BE32-E72D297353CC}">
                  <c16:uniqueId val="{00000002-EA42-B74B-A12A-63D8089E248E}"/>
                </c:ext>
              </c:extLst>
            </c:dLbl>
            <c:dLbl>
              <c:idx val="2"/>
              <c:delete val="1"/>
              <c:extLst>
                <c:ext xmlns:c15="http://schemas.microsoft.com/office/drawing/2012/chart" uri="{CE6537A1-D6FC-4f65-9D91-7224C49458BB}"/>
                <c:ext xmlns:c16="http://schemas.microsoft.com/office/drawing/2014/chart" uri="{C3380CC4-5D6E-409C-BE32-E72D297353CC}">
                  <c16:uniqueId val="{00000003-EA42-B74B-A12A-63D8089E248E}"/>
                </c:ext>
              </c:extLst>
            </c:dLbl>
            <c:dLbl>
              <c:idx val="3"/>
              <c:delete val="1"/>
              <c:extLst>
                <c:ext xmlns:c15="http://schemas.microsoft.com/office/drawing/2012/chart" uri="{CE6537A1-D6FC-4f65-9D91-7224C49458BB}"/>
                <c:ext xmlns:c16="http://schemas.microsoft.com/office/drawing/2014/chart" uri="{C3380CC4-5D6E-409C-BE32-E72D297353CC}">
                  <c16:uniqueId val="{00000004-EA42-B74B-A12A-63D8089E248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Sheet1!$B$2:$B$6</c:f>
              <c:numCache>
                <c:formatCode>0.00</c:formatCode>
                <c:ptCount val="5"/>
                <c:pt idx="0">
                  <c:v>57</c:v>
                </c:pt>
                <c:pt idx="1">
                  <c:v>67</c:v>
                </c:pt>
                <c:pt idx="2">
                  <c:v>80</c:v>
                </c:pt>
                <c:pt idx="3">
                  <c:v>95</c:v>
                </c:pt>
                <c:pt idx="4">
                  <c:v>120</c:v>
                </c:pt>
              </c:numCache>
            </c:numRef>
          </c:val>
          <c:extLst>
            <c:ext xmlns:c16="http://schemas.microsoft.com/office/drawing/2014/chart" uri="{C3380CC4-5D6E-409C-BE32-E72D297353CC}">
              <c16:uniqueId val="{00000005-EA42-B74B-A12A-63D8089E248E}"/>
            </c:ext>
          </c:extLst>
        </c:ser>
        <c:ser>
          <c:idx val="1"/>
          <c:order val="1"/>
          <c:tx>
            <c:strRef>
              <c:f>Sheet1!$C$1</c:f>
              <c:strCache>
                <c:ptCount val="1"/>
                <c:pt idx="0">
                  <c:v>Technical result</c:v>
                </c:pt>
              </c:strCache>
            </c:strRef>
          </c:tx>
          <c:spPr>
            <a:solidFill>
              <a:schemeClr val="accent2"/>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6-EA42-B74B-A12A-63D8089E248E}"/>
                </c:ext>
              </c:extLst>
            </c:dLbl>
            <c:dLbl>
              <c:idx val="2"/>
              <c:delete val="1"/>
              <c:extLst>
                <c:ext xmlns:c15="http://schemas.microsoft.com/office/drawing/2012/chart" uri="{CE6537A1-D6FC-4f65-9D91-7224C49458BB}"/>
                <c:ext xmlns:c16="http://schemas.microsoft.com/office/drawing/2014/chart" uri="{C3380CC4-5D6E-409C-BE32-E72D297353CC}">
                  <c16:uniqueId val="{00000007-EA42-B74B-A12A-63D8089E248E}"/>
                </c:ext>
              </c:extLst>
            </c:dLbl>
            <c:dLbl>
              <c:idx val="3"/>
              <c:delete val="1"/>
              <c:extLst>
                <c:ext xmlns:c15="http://schemas.microsoft.com/office/drawing/2012/chart" uri="{CE6537A1-D6FC-4f65-9D91-7224C49458BB}"/>
                <c:ext xmlns:c16="http://schemas.microsoft.com/office/drawing/2014/chart" uri="{C3380CC4-5D6E-409C-BE32-E72D297353CC}">
                  <c16:uniqueId val="{00000008-EA42-B74B-A12A-63D8089E248E}"/>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Sheet1!$C$2:$C$6</c:f>
              <c:numCache>
                <c:formatCode>General</c:formatCode>
                <c:ptCount val="5"/>
                <c:pt idx="0">
                  <c:v>10.26</c:v>
                </c:pt>
                <c:pt idx="1">
                  <c:v>12.059999999999999</c:v>
                </c:pt>
                <c:pt idx="2">
                  <c:v>14.399999999999999</c:v>
                </c:pt>
                <c:pt idx="3">
                  <c:v>17.099999999999998</c:v>
                </c:pt>
                <c:pt idx="4">
                  <c:v>21.599999999999998</c:v>
                </c:pt>
              </c:numCache>
            </c:numRef>
          </c:val>
          <c:extLst>
            <c:ext xmlns:c16="http://schemas.microsoft.com/office/drawing/2014/chart" uri="{C3380CC4-5D6E-409C-BE32-E72D297353CC}">
              <c16:uniqueId val="{00000009-EA42-B74B-A12A-63D8089E248E}"/>
            </c:ext>
          </c:extLst>
        </c:ser>
        <c:dLbls>
          <c:showLegendKey val="0"/>
          <c:showVal val="0"/>
          <c:showCatName val="0"/>
          <c:showSerName val="0"/>
          <c:showPercent val="0"/>
          <c:showBubbleSize val="0"/>
        </c:dLbls>
        <c:gapWidth val="219"/>
        <c:overlap val="-27"/>
        <c:axId val="1894737040"/>
        <c:axId val="1854094208"/>
      </c:barChart>
      <c:catAx>
        <c:axId val="189473704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54094208"/>
        <c:crosses val="autoZero"/>
        <c:auto val="1"/>
        <c:lblAlgn val="ctr"/>
        <c:lblOffset val="100"/>
        <c:noMultiLvlLbl val="0"/>
      </c:catAx>
      <c:valAx>
        <c:axId val="1854094208"/>
        <c:scaling>
          <c:orientation val="minMax"/>
          <c:max val="150"/>
        </c:scaling>
        <c:delete val="1"/>
        <c:axPos val="l"/>
        <c:numFmt formatCode="0.00" sourceLinked="1"/>
        <c:majorTickMark val="out"/>
        <c:minorTickMark val="none"/>
        <c:tickLblPos val="nextTo"/>
        <c:crossAx val="1894737040"/>
        <c:crosses val="autoZero"/>
        <c:crossBetween val="between"/>
        <c:majorUnit val="50"/>
        <c:minorUnit val="50"/>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Costs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13C-3949-81FF-7FB9C32F138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213C-3949-81FF-7FB9C32F138A}"/>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13C-3949-81FF-7FB9C32F138A}"/>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13C-3949-81FF-7FB9C32F138A}"/>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Claims and admin costs</c:v>
                </c:pt>
                <c:pt idx="1">
                  <c:v>Distribution costs</c:v>
                </c:pt>
              </c:strCache>
            </c:strRef>
          </c:cat>
          <c:val>
            <c:numRef>
              <c:f>Sheet1!$B$2:$B$3</c:f>
              <c:numCache>
                <c:formatCode>0%</c:formatCode>
                <c:ptCount val="2"/>
                <c:pt idx="0">
                  <c:v>0.5</c:v>
                </c:pt>
                <c:pt idx="1">
                  <c:v>0.5</c:v>
                </c:pt>
              </c:numCache>
            </c:numRef>
          </c:val>
          <c:extLst>
            <c:ext xmlns:c16="http://schemas.microsoft.com/office/drawing/2014/chart" uri="{C3380CC4-5D6E-409C-BE32-E72D297353CC}">
              <c16:uniqueId val="{00000000-213C-3949-81FF-7FB9C32F138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Claims and admin costs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448-6E47-9739-B719D856A49B}"/>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General</c:formatCode>
                <c:ptCount val="6"/>
                <c:pt idx="0">
                  <c:v>100</c:v>
                </c:pt>
                <c:pt idx="1">
                  <c:v>95</c:v>
                </c:pt>
                <c:pt idx="2">
                  <c:v>92</c:v>
                </c:pt>
                <c:pt idx="3">
                  <c:v>86</c:v>
                </c:pt>
                <c:pt idx="4">
                  <c:v>81</c:v>
                </c:pt>
                <c:pt idx="5">
                  <c:v>78</c:v>
                </c:pt>
              </c:numCache>
            </c:numRef>
          </c:val>
          <c:smooth val="0"/>
          <c:extLst>
            <c:ext xmlns:c16="http://schemas.microsoft.com/office/drawing/2014/chart" uri="{C3380CC4-5D6E-409C-BE32-E72D297353CC}">
              <c16:uniqueId val="{00000000-F448-6E47-9739-B719D856A49B}"/>
            </c:ext>
          </c:extLst>
        </c:ser>
        <c:ser>
          <c:idx val="1"/>
          <c:order val="1"/>
          <c:tx>
            <c:strRef>
              <c:f>Sheet1!$C$1</c:f>
              <c:strCache>
                <c:ptCount val="1"/>
                <c:pt idx="0">
                  <c:v>Distribution costs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448-6E47-9739-B719D856A49B}"/>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General</c:formatCode>
                <c:ptCount val="6"/>
                <c:pt idx="0">
                  <c:v>100</c:v>
                </c:pt>
                <c:pt idx="1">
                  <c:v>98</c:v>
                </c:pt>
                <c:pt idx="2">
                  <c:v>95</c:v>
                </c:pt>
                <c:pt idx="3">
                  <c:v>93</c:v>
                </c:pt>
                <c:pt idx="4">
                  <c:v>90</c:v>
                </c:pt>
                <c:pt idx="5">
                  <c:v>89</c:v>
                </c:pt>
              </c:numCache>
            </c:numRef>
          </c:val>
          <c:smooth val="0"/>
          <c:extLst>
            <c:ext xmlns:c16="http://schemas.microsoft.com/office/drawing/2014/chart" uri="{C3380CC4-5D6E-409C-BE32-E72D297353CC}">
              <c16:uniqueId val="{00000001-F448-6E47-9739-B719D856A49B}"/>
            </c:ext>
          </c:extLst>
        </c:ser>
        <c:dLbls>
          <c:showLegendKey val="0"/>
          <c:showVal val="0"/>
          <c:showCatName val="0"/>
          <c:showSerName val="0"/>
          <c:showPercent val="0"/>
          <c:showBubbleSize val="0"/>
        </c:dLbls>
        <c:marker val="1"/>
        <c:smooth val="0"/>
        <c:axId val="455169327"/>
        <c:axId val="510058543"/>
      </c:lineChart>
      <c:catAx>
        <c:axId val="45516932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510058543"/>
        <c:crosses val="autoZero"/>
        <c:auto val="1"/>
        <c:lblAlgn val="ctr"/>
        <c:lblOffset val="100"/>
        <c:noMultiLvlLbl val="0"/>
      </c:catAx>
      <c:valAx>
        <c:axId val="510058543"/>
        <c:scaling>
          <c:orientation val="minMax"/>
          <c:min val="70"/>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4551693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2"/>
            </a:solidFill>
            <a:ln>
              <a:noFill/>
            </a:ln>
            <a:effectLst/>
          </c:spPr>
          <c:invertIfNegative val="0"/>
          <c:cat>
            <c:strRef>
              <c:f>Sheet1!$A$2</c:f>
              <c:strCache>
                <c:ptCount val="1"/>
                <c:pt idx="0">
                  <c:v>Category 1</c:v>
                </c:pt>
              </c:strCache>
            </c:strRef>
          </c:cat>
          <c:val>
            <c:numRef>
              <c:f>Sheet1!$B$2</c:f>
              <c:numCache>
                <c:formatCode>General</c:formatCode>
                <c:ptCount val="1"/>
                <c:pt idx="0">
                  <c:v>95</c:v>
                </c:pt>
              </c:numCache>
            </c:numRef>
          </c:val>
          <c:extLst>
            <c:ext xmlns:c16="http://schemas.microsoft.com/office/drawing/2014/chart" uri="{C3380CC4-5D6E-409C-BE32-E72D297353CC}">
              <c16:uniqueId val="{00000000-314B-B449-ACD9-993B3A0ACB0A}"/>
            </c:ext>
          </c:extLst>
        </c:ser>
        <c:dLbls>
          <c:showLegendKey val="0"/>
          <c:showVal val="0"/>
          <c:showCatName val="0"/>
          <c:showSerName val="0"/>
          <c:showPercent val="0"/>
          <c:showBubbleSize val="0"/>
        </c:dLbls>
        <c:gapWidth val="105"/>
        <c:overlap val="100"/>
        <c:axId val="1693741888"/>
        <c:axId val="1352394016"/>
      </c:barChart>
      <c:catAx>
        <c:axId val="1693741888"/>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352394016"/>
        <c:crosses val="autoZero"/>
        <c:auto val="1"/>
        <c:lblAlgn val="ctr"/>
        <c:lblOffset val="100"/>
        <c:noMultiLvlLbl val="0"/>
      </c:catAx>
      <c:valAx>
        <c:axId val="1352394016"/>
        <c:scaling>
          <c:orientation val="minMax"/>
        </c:scaling>
        <c:delete val="1"/>
        <c:axPos val="l"/>
        <c:numFmt formatCode="General" sourceLinked="1"/>
        <c:majorTickMark val="none"/>
        <c:minorTickMark val="none"/>
        <c:tickLblPos val="nextTo"/>
        <c:crossAx val="1693741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009469748233848E-2"/>
          <c:y val="0"/>
          <c:w val="0.94598106050353226"/>
          <c:h val="0.82041585871623302"/>
        </c:manualLayout>
      </c:layout>
      <c:barChart>
        <c:barDir val="col"/>
        <c:grouping val="stacked"/>
        <c:varyColors val="0"/>
        <c:ser>
          <c:idx val="0"/>
          <c:order val="0"/>
          <c:tx>
            <c:strRef>
              <c:f>Sheet1!$B$1</c:f>
              <c:strCache>
                <c:ptCount val="1"/>
                <c:pt idx="0">
                  <c:v>Column1</c:v>
                </c:pt>
              </c:strCache>
            </c:strRef>
          </c:tx>
          <c:spPr>
            <a:solidFill>
              <a:schemeClr val="tx1"/>
            </a:solidFill>
            <a:ln>
              <a:noFill/>
            </a:ln>
            <a:effectLst/>
          </c:spPr>
          <c:invertIfNegative val="0"/>
          <c:dPt>
            <c:idx val="4"/>
            <c:invertIfNegative val="0"/>
            <c:bubble3D val="0"/>
            <c:spPr>
              <a:solidFill>
                <a:schemeClr val="accent2"/>
              </a:solidFill>
              <a:ln>
                <a:noFill/>
              </a:ln>
              <a:effectLst/>
            </c:spPr>
            <c:extLst>
              <c:ext xmlns:c16="http://schemas.microsoft.com/office/drawing/2014/chart" uri="{C3380CC4-5D6E-409C-BE32-E72D297353CC}">
                <c16:uniqueId val="{00000001-23B5-E24A-AF0B-F60574677E15}"/>
              </c:ext>
            </c:extLst>
          </c:dPt>
          <c:dLbls>
            <c:dLbl>
              <c:idx val="1"/>
              <c:delete val="1"/>
              <c:extLst>
                <c:ext xmlns:c15="http://schemas.microsoft.com/office/drawing/2012/chart" uri="{CE6537A1-D6FC-4f65-9D91-7224C49458BB}"/>
                <c:ext xmlns:c16="http://schemas.microsoft.com/office/drawing/2014/chart" uri="{C3380CC4-5D6E-409C-BE32-E72D297353CC}">
                  <c16:uniqueId val="{00000002-23B5-E24A-AF0B-F60574677E15}"/>
                </c:ext>
              </c:extLst>
            </c:dLbl>
            <c:dLbl>
              <c:idx val="2"/>
              <c:delete val="1"/>
              <c:extLst>
                <c:ext xmlns:c15="http://schemas.microsoft.com/office/drawing/2012/chart" uri="{CE6537A1-D6FC-4f65-9D91-7224C49458BB}"/>
                <c:ext xmlns:c16="http://schemas.microsoft.com/office/drawing/2014/chart" uri="{C3380CC4-5D6E-409C-BE32-E72D297353CC}">
                  <c16:uniqueId val="{00000003-23B5-E24A-AF0B-F60574677E15}"/>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2022</c:v>
                </c:pt>
                <c:pt idx="1">
                  <c:v>2023</c:v>
                </c:pt>
                <c:pt idx="2">
                  <c:v>2024</c:v>
                </c:pt>
                <c:pt idx="3">
                  <c:v>2025</c:v>
                </c:pt>
              </c:numCache>
            </c:numRef>
          </c:cat>
          <c:val>
            <c:numRef>
              <c:f>Sheet1!$B$2:$B$5</c:f>
              <c:numCache>
                <c:formatCode>0</c:formatCode>
                <c:ptCount val="4"/>
                <c:pt idx="0">
                  <c:v>4</c:v>
                </c:pt>
                <c:pt idx="1">
                  <c:v>6</c:v>
                </c:pt>
                <c:pt idx="2">
                  <c:v>11</c:v>
                </c:pt>
                <c:pt idx="3">
                  <c:v>18</c:v>
                </c:pt>
              </c:numCache>
            </c:numRef>
          </c:val>
          <c:extLst>
            <c:ext xmlns:c16="http://schemas.microsoft.com/office/drawing/2014/chart" uri="{C3380CC4-5D6E-409C-BE32-E72D297353CC}">
              <c16:uniqueId val="{00000005-23B5-E24A-AF0B-F60574677E15}"/>
            </c:ext>
          </c:extLst>
        </c:ser>
        <c:dLbls>
          <c:showLegendKey val="0"/>
          <c:showVal val="0"/>
          <c:showCatName val="0"/>
          <c:showSerName val="0"/>
          <c:showPercent val="0"/>
          <c:showBubbleSize val="0"/>
        </c:dLbls>
        <c:gapWidth val="150"/>
        <c:overlap val="100"/>
        <c:axId val="1776359488"/>
        <c:axId val="1756134384"/>
      </c:barChart>
      <c:catAx>
        <c:axId val="177635948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crossAx val="1756134384"/>
        <c:crosses val="autoZero"/>
        <c:auto val="1"/>
        <c:lblAlgn val="ctr"/>
        <c:lblOffset val="100"/>
        <c:noMultiLvlLbl val="0"/>
      </c:catAx>
      <c:valAx>
        <c:axId val="1756134384"/>
        <c:scaling>
          <c:orientation val="minMax"/>
        </c:scaling>
        <c:delete val="1"/>
        <c:axPos val="l"/>
        <c:numFmt formatCode="0" sourceLinked="1"/>
        <c:majorTickMark val="none"/>
        <c:minorTickMark val="none"/>
        <c:tickLblPos val="nextTo"/>
        <c:crossAx val="1776359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171805687920936E-2"/>
          <c:y val="9.3765877945956755E-2"/>
          <c:w val="0.85165638862415816"/>
          <c:h val="0.7468468958259082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3-467B-C24E-A6DA-6D45B48425EE}"/>
              </c:ext>
            </c:extLst>
          </c:dPt>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2020</c:v>
                </c:pt>
                <c:pt idx="1">
                  <c:v>2025</c:v>
                </c:pt>
              </c:numCache>
            </c:numRef>
          </c:cat>
          <c:val>
            <c:numRef>
              <c:f>Sheet1!$B$2:$B$3</c:f>
              <c:numCache>
                <c:formatCode>0%</c:formatCode>
                <c:ptCount val="2"/>
                <c:pt idx="0">
                  <c:v>0.34</c:v>
                </c:pt>
                <c:pt idx="1">
                  <c:v>0.26</c:v>
                </c:pt>
              </c:numCache>
            </c:numRef>
          </c:val>
          <c:extLst>
            <c:ext xmlns:c16="http://schemas.microsoft.com/office/drawing/2014/chart" uri="{C3380CC4-5D6E-409C-BE32-E72D297353CC}">
              <c16:uniqueId val="{00000000-467B-C24E-A6DA-6D45B48425EE}"/>
            </c:ext>
          </c:extLst>
        </c:ser>
        <c:dLbls>
          <c:showLegendKey val="0"/>
          <c:showVal val="0"/>
          <c:showCatName val="0"/>
          <c:showSerName val="0"/>
          <c:showPercent val="0"/>
          <c:showBubbleSize val="0"/>
        </c:dLbls>
        <c:gapWidth val="219"/>
        <c:overlap val="-27"/>
        <c:axId val="44666255"/>
        <c:axId val="44503615"/>
      </c:barChart>
      <c:catAx>
        <c:axId val="446662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crossAx val="44503615"/>
        <c:crosses val="autoZero"/>
        <c:auto val="1"/>
        <c:lblAlgn val="ctr"/>
        <c:lblOffset val="100"/>
        <c:noMultiLvlLbl val="0"/>
      </c:catAx>
      <c:valAx>
        <c:axId val="44503615"/>
        <c:scaling>
          <c:orientation val="minMax"/>
        </c:scaling>
        <c:delete val="1"/>
        <c:axPos val="l"/>
        <c:numFmt formatCode="0%" sourceLinked="1"/>
        <c:majorTickMark val="none"/>
        <c:minorTickMark val="none"/>
        <c:tickLblPos val="nextTo"/>
        <c:crossAx val="446662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171805687920936E-2"/>
          <c:y val="9.3765877945956755E-2"/>
          <c:w val="0.85165638862415816"/>
          <c:h val="0.67604973154458636"/>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68EB-6446-926A-2BD612CEFE0F}"/>
              </c:ext>
            </c:extLst>
          </c:dPt>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2020</c:v>
                </c:pt>
                <c:pt idx="1">
                  <c:v>2021 (as of Sep.)</c:v>
                </c:pt>
              </c:strCache>
            </c:strRef>
          </c:cat>
          <c:val>
            <c:numRef>
              <c:f>Sheet1!$B$2:$B$3</c:f>
              <c:numCache>
                <c:formatCode>0%</c:formatCode>
                <c:ptCount val="2"/>
                <c:pt idx="0">
                  <c:v>0.43</c:v>
                </c:pt>
                <c:pt idx="1">
                  <c:v>0.54</c:v>
                </c:pt>
              </c:numCache>
            </c:numRef>
          </c:val>
          <c:extLst>
            <c:ext xmlns:c16="http://schemas.microsoft.com/office/drawing/2014/chart" uri="{C3380CC4-5D6E-409C-BE32-E72D297353CC}">
              <c16:uniqueId val="{00000002-68EB-6446-926A-2BD612CEFE0F}"/>
            </c:ext>
          </c:extLst>
        </c:ser>
        <c:dLbls>
          <c:showLegendKey val="0"/>
          <c:showVal val="0"/>
          <c:showCatName val="0"/>
          <c:showSerName val="0"/>
          <c:showPercent val="0"/>
          <c:showBubbleSize val="0"/>
        </c:dLbls>
        <c:gapWidth val="219"/>
        <c:overlap val="-27"/>
        <c:axId val="44666255"/>
        <c:axId val="44503615"/>
      </c:barChart>
      <c:catAx>
        <c:axId val="446662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crossAx val="44503615"/>
        <c:crosses val="autoZero"/>
        <c:auto val="1"/>
        <c:lblAlgn val="ctr"/>
        <c:lblOffset val="100"/>
        <c:noMultiLvlLbl val="0"/>
      </c:catAx>
      <c:valAx>
        <c:axId val="44503615"/>
        <c:scaling>
          <c:orientation val="minMax"/>
        </c:scaling>
        <c:delete val="1"/>
        <c:axPos val="l"/>
        <c:numFmt formatCode="0%" sourceLinked="1"/>
        <c:majorTickMark val="none"/>
        <c:minorTickMark val="none"/>
        <c:tickLblPos val="nextTo"/>
        <c:crossAx val="446662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4"/>
            <c:invertIfNegative val="0"/>
            <c:bubble3D val="0"/>
            <c:spPr>
              <a:solidFill>
                <a:schemeClr val="accent2"/>
              </a:solidFill>
              <a:ln>
                <a:noFill/>
              </a:ln>
              <a:effectLst/>
            </c:spPr>
            <c:extLst>
              <c:ext xmlns:c16="http://schemas.microsoft.com/office/drawing/2014/chart" uri="{C3380CC4-5D6E-409C-BE32-E72D297353CC}">
                <c16:uniqueId val="{00000001-659E-8740-A191-A43CBFB5474E}"/>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659E-8740-A191-A43CBFB5474E}"/>
                </c:ext>
              </c:extLst>
            </c:dLbl>
            <c:dLbl>
              <c:idx val="1"/>
              <c:delete val="1"/>
              <c:extLst>
                <c:ext xmlns:c15="http://schemas.microsoft.com/office/drawing/2012/chart" uri="{CE6537A1-D6FC-4f65-9D91-7224C49458BB}"/>
                <c:ext xmlns:c16="http://schemas.microsoft.com/office/drawing/2014/chart" uri="{C3380CC4-5D6E-409C-BE32-E72D297353CC}">
                  <c16:uniqueId val="{00000003-659E-8740-A191-A43CBFB5474E}"/>
                </c:ext>
              </c:extLst>
            </c:dLbl>
            <c:dLbl>
              <c:idx val="2"/>
              <c:delete val="1"/>
              <c:extLst>
                <c:ext xmlns:c15="http://schemas.microsoft.com/office/drawing/2012/chart" uri="{CE6537A1-D6FC-4f65-9D91-7224C49458BB}"/>
                <c:ext xmlns:c16="http://schemas.microsoft.com/office/drawing/2014/chart" uri="{C3380CC4-5D6E-409C-BE32-E72D297353CC}">
                  <c16:uniqueId val="{00000004-659E-8740-A191-A43CBFB5474E}"/>
                </c:ext>
              </c:extLst>
            </c:dLbl>
            <c:dLbl>
              <c:idx val="3"/>
              <c:delete val="1"/>
              <c:extLst>
                <c:ext xmlns:c15="http://schemas.microsoft.com/office/drawing/2012/chart" uri="{CE6537A1-D6FC-4f65-9D91-7224C49458BB}"/>
                <c:ext xmlns:c16="http://schemas.microsoft.com/office/drawing/2014/chart" uri="{C3380CC4-5D6E-409C-BE32-E72D297353CC}">
                  <c16:uniqueId val="{00000005-659E-8740-A191-A43CBFB5474E}"/>
                </c:ext>
              </c:extLst>
            </c:dLbl>
            <c:dLbl>
              <c:idx val="4"/>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659E-8740-A191-A43CBFB5474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Sheet1!$B$2:$B$6</c:f>
              <c:numCache>
                <c:formatCode>0.00</c:formatCode>
                <c:ptCount val="5"/>
                <c:pt idx="0">
                  <c:v>3</c:v>
                </c:pt>
                <c:pt idx="1">
                  <c:v>12</c:v>
                </c:pt>
                <c:pt idx="2">
                  <c:v>17</c:v>
                </c:pt>
                <c:pt idx="3">
                  <c:v>25</c:v>
                </c:pt>
                <c:pt idx="4">
                  <c:v>32</c:v>
                </c:pt>
              </c:numCache>
            </c:numRef>
          </c:val>
          <c:extLst>
            <c:ext xmlns:c16="http://schemas.microsoft.com/office/drawing/2014/chart" uri="{C3380CC4-5D6E-409C-BE32-E72D297353CC}">
              <c16:uniqueId val="{00000006-659E-8740-A191-A43CBFB5474E}"/>
            </c:ext>
          </c:extLst>
        </c:ser>
        <c:dLbls>
          <c:showLegendKey val="0"/>
          <c:showVal val="0"/>
          <c:showCatName val="0"/>
          <c:showSerName val="0"/>
          <c:showPercent val="0"/>
          <c:showBubbleSize val="0"/>
        </c:dLbls>
        <c:gapWidth val="219"/>
        <c:overlap val="-27"/>
        <c:axId val="1894737040"/>
        <c:axId val="1854094208"/>
      </c:barChart>
      <c:catAx>
        <c:axId val="189473704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54094208"/>
        <c:crosses val="autoZero"/>
        <c:auto val="1"/>
        <c:lblAlgn val="ctr"/>
        <c:lblOffset val="100"/>
        <c:noMultiLvlLbl val="0"/>
      </c:catAx>
      <c:valAx>
        <c:axId val="1854094208"/>
        <c:scaling>
          <c:orientation val="minMax"/>
        </c:scaling>
        <c:delete val="1"/>
        <c:axPos val="l"/>
        <c:numFmt formatCode="0.00" sourceLinked="1"/>
        <c:majorTickMark val="none"/>
        <c:minorTickMark val="none"/>
        <c:tickLblPos val="nextTo"/>
        <c:crossAx val="1894737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94221550246715"/>
          <c:y val="3.8205681988157783E-2"/>
          <c:w val="0.87181079000485839"/>
          <c:h val="0.57741658018469011"/>
        </c:manualLayout>
      </c:layout>
      <c:barChart>
        <c:barDir val="col"/>
        <c:grouping val="clustered"/>
        <c:varyColors val="0"/>
        <c:ser>
          <c:idx val="0"/>
          <c:order val="0"/>
          <c:tx>
            <c:strRef>
              <c:f>Sheet1!$B$1</c:f>
              <c:strCache>
                <c:ptCount val="1"/>
                <c:pt idx="0">
                  <c:v>2018</c:v>
                </c:pt>
              </c:strCache>
            </c:strRef>
          </c:tx>
          <c:spPr>
            <a:solidFill>
              <a:schemeClr val="accent1"/>
            </a:solidFill>
            <a:ln>
              <a:noFill/>
            </a:ln>
            <a:effectLst/>
          </c:spPr>
          <c:invertIfNegative val="0"/>
          <c:cat>
            <c:strRef>
              <c:f>Sheet1!$A$2:$A$9</c:f>
              <c:strCache>
                <c:ptCount val="8"/>
                <c:pt idx="0">
                  <c:v>[Competitor 1]</c:v>
                </c:pt>
                <c:pt idx="1">
                  <c:v>[Competitor 2]</c:v>
                </c:pt>
                <c:pt idx="2">
                  <c:v>[Competitor 3]</c:v>
                </c:pt>
                <c:pt idx="3">
                  <c:v>[Competitor 4]</c:v>
                </c:pt>
                <c:pt idx="4">
                  <c:v>[Competitor 5]</c:v>
                </c:pt>
                <c:pt idx="5">
                  <c:v>[Competitor 6]</c:v>
                </c:pt>
                <c:pt idx="6">
                  <c:v>[Competitor 7]</c:v>
                </c:pt>
                <c:pt idx="7">
                  <c:v>[Company]</c:v>
                </c:pt>
              </c:strCache>
            </c:strRef>
          </c:cat>
          <c:val>
            <c:numRef>
              <c:f>Sheet1!$B$2:$B$9</c:f>
              <c:numCache>
                <c:formatCode>0%</c:formatCode>
                <c:ptCount val="8"/>
                <c:pt idx="0">
                  <c:v>0.31</c:v>
                </c:pt>
                <c:pt idx="1">
                  <c:v>0.28999999999999998</c:v>
                </c:pt>
                <c:pt idx="2">
                  <c:v>0.28999999999999998</c:v>
                </c:pt>
                <c:pt idx="3">
                  <c:v>0.26</c:v>
                </c:pt>
                <c:pt idx="4">
                  <c:v>0.25</c:v>
                </c:pt>
                <c:pt idx="5">
                  <c:v>0.21</c:v>
                </c:pt>
                <c:pt idx="6">
                  <c:v>0.18</c:v>
                </c:pt>
                <c:pt idx="7">
                  <c:v>0.17</c:v>
                </c:pt>
              </c:numCache>
            </c:numRef>
          </c:val>
          <c:extLst>
            <c:ext xmlns:c16="http://schemas.microsoft.com/office/drawing/2014/chart" uri="{C3380CC4-5D6E-409C-BE32-E72D297353CC}">
              <c16:uniqueId val="{00000000-6BF8-E84F-8307-7226F940BD9D}"/>
            </c:ext>
          </c:extLst>
        </c:ser>
        <c:ser>
          <c:idx val="1"/>
          <c:order val="1"/>
          <c:tx>
            <c:strRef>
              <c:f>Sheet1!$C$1</c:f>
              <c:strCache>
                <c:ptCount val="1"/>
                <c:pt idx="0">
                  <c:v>202x</c:v>
                </c:pt>
              </c:strCache>
            </c:strRef>
          </c:tx>
          <c:spPr>
            <a:solidFill>
              <a:schemeClr val="accent2"/>
            </a:solidFill>
            <a:ln>
              <a:noFill/>
            </a:ln>
            <a:effectLst/>
          </c:spPr>
          <c:invertIfNegative val="0"/>
          <c:cat>
            <c:strRef>
              <c:f>Sheet1!$A$2:$A$9</c:f>
              <c:strCache>
                <c:ptCount val="8"/>
                <c:pt idx="0">
                  <c:v>[Competitor 1]</c:v>
                </c:pt>
                <c:pt idx="1">
                  <c:v>[Competitor 2]</c:v>
                </c:pt>
                <c:pt idx="2">
                  <c:v>[Competitor 3]</c:v>
                </c:pt>
                <c:pt idx="3">
                  <c:v>[Competitor 4]</c:v>
                </c:pt>
                <c:pt idx="4">
                  <c:v>[Competitor 5]</c:v>
                </c:pt>
                <c:pt idx="5">
                  <c:v>[Competitor 6]</c:v>
                </c:pt>
                <c:pt idx="6">
                  <c:v>[Competitor 7]</c:v>
                </c:pt>
                <c:pt idx="7">
                  <c:v>[Company]</c:v>
                </c:pt>
              </c:strCache>
            </c:strRef>
          </c:cat>
          <c:val>
            <c:numRef>
              <c:f>Sheet1!$C$2:$C$9</c:f>
              <c:numCache>
                <c:formatCode>0%</c:formatCode>
                <c:ptCount val="8"/>
                <c:pt idx="0">
                  <c:v>0.3</c:v>
                </c:pt>
                <c:pt idx="1">
                  <c:v>0.28999999999999998</c:v>
                </c:pt>
                <c:pt idx="2">
                  <c:v>0.3</c:v>
                </c:pt>
                <c:pt idx="3">
                  <c:v>0.24</c:v>
                </c:pt>
                <c:pt idx="4">
                  <c:v>0.21</c:v>
                </c:pt>
                <c:pt idx="5">
                  <c:v>0.18</c:v>
                </c:pt>
                <c:pt idx="6">
                  <c:v>0.17</c:v>
                </c:pt>
                <c:pt idx="7">
                  <c:v>0.14299999999999999</c:v>
                </c:pt>
              </c:numCache>
            </c:numRef>
          </c:val>
          <c:extLst>
            <c:ext xmlns:c16="http://schemas.microsoft.com/office/drawing/2014/chart" uri="{C3380CC4-5D6E-409C-BE32-E72D297353CC}">
              <c16:uniqueId val="{00000001-6BF8-E84F-8307-7226F940BD9D}"/>
            </c:ext>
          </c:extLst>
        </c:ser>
        <c:dLbls>
          <c:showLegendKey val="0"/>
          <c:showVal val="0"/>
          <c:showCatName val="0"/>
          <c:showSerName val="0"/>
          <c:showPercent val="0"/>
          <c:showBubbleSize val="0"/>
        </c:dLbls>
        <c:gapWidth val="219"/>
        <c:overlap val="-27"/>
        <c:axId val="397664191"/>
        <c:axId val="704587423"/>
      </c:barChart>
      <c:catAx>
        <c:axId val="39766419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704587423"/>
        <c:crosses val="autoZero"/>
        <c:auto val="1"/>
        <c:lblAlgn val="ctr"/>
        <c:lblOffset val="100"/>
        <c:noMultiLvlLbl val="0"/>
      </c:catAx>
      <c:valAx>
        <c:axId val="704587423"/>
        <c:scaling>
          <c:orientation val="minMax"/>
          <c:min val="0.1"/>
        </c:scaling>
        <c:delete val="0"/>
        <c:axPos val="l"/>
        <c:majorGridlines>
          <c:spPr>
            <a:ln w="9525" cap="flat" cmpd="sng" algn="ctr">
              <a:solidFill>
                <a:schemeClr val="tx2"/>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3976641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4"/>
            <c:invertIfNegative val="0"/>
            <c:bubble3D val="0"/>
            <c:spPr>
              <a:solidFill>
                <a:schemeClr val="accent2"/>
              </a:solidFill>
              <a:ln>
                <a:noFill/>
              </a:ln>
              <a:effectLst/>
            </c:spPr>
            <c:extLst>
              <c:ext xmlns:c16="http://schemas.microsoft.com/office/drawing/2014/chart" uri="{C3380CC4-5D6E-409C-BE32-E72D297353CC}">
                <c16:uniqueId val="{00000001-AC3A-904F-9D09-8AB788E6E8D8}"/>
              </c:ext>
            </c:extLst>
          </c:dPt>
          <c:dLbls>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AC3A-904F-9D09-8AB788E6E8D8}"/>
                </c:ext>
              </c:extLst>
            </c:dLbl>
            <c:dLbl>
              <c:idx val="1"/>
              <c:delete val="1"/>
              <c:extLst>
                <c:ext xmlns:c15="http://schemas.microsoft.com/office/drawing/2012/chart" uri="{CE6537A1-D6FC-4f65-9D91-7224C49458BB}"/>
                <c:ext xmlns:c16="http://schemas.microsoft.com/office/drawing/2014/chart" uri="{C3380CC4-5D6E-409C-BE32-E72D297353CC}">
                  <c16:uniqueId val="{00000003-AC3A-904F-9D09-8AB788E6E8D8}"/>
                </c:ext>
              </c:extLst>
            </c:dLbl>
            <c:dLbl>
              <c:idx val="2"/>
              <c:delete val="1"/>
              <c:extLst>
                <c:ext xmlns:c15="http://schemas.microsoft.com/office/drawing/2012/chart" uri="{CE6537A1-D6FC-4f65-9D91-7224C49458BB}"/>
                <c:ext xmlns:c16="http://schemas.microsoft.com/office/drawing/2014/chart" uri="{C3380CC4-5D6E-409C-BE32-E72D297353CC}">
                  <c16:uniqueId val="{00000004-AC3A-904F-9D09-8AB788E6E8D8}"/>
                </c:ext>
              </c:extLst>
            </c:dLbl>
            <c:dLbl>
              <c:idx val="3"/>
              <c:delete val="1"/>
              <c:extLst>
                <c:ext xmlns:c15="http://schemas.microsoft.com/office/drawing/2012/chart" uri="{CE6537A1-D6FC-4f65-9D91-7224C49458BB}"/>
                <c:ext xmlns:c16="http://schemas.microsoft.com/office/drawing/2014/chart" uri="{C3380CC4-5D6E-409C-BE32-E72D297353CC}">
                  <c16:uniqueId val="{00000005-AC3A-904F-9D09-8AB788E6E8D8}"/>
                </c:ext>
              </c:extLst>
            </c:dLbl>
            <c:dLbl>
              <c:idx val="4"/>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AC3A-904F-9D09-8AB788E6E8D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Sheet1!$B$2:$B$6</c:f>
              <c:numCache>
                <c:formatCode>0</c:formatCode>
                <c:ptCount val="5"/>
                <c:pt idx="0">
                  <c:v>0.5</c:v>
                </c:pt>
                <c:pt idx="1">
                  <c:v>4</c:v>
                </c:pt>
                <c:pt idx="2">
                  <c:v>10</c:v>
                </c:pt>
                <c:pt idx="3">
                  <c:v>15</c:v>
                </c:pt>
                <c:pt idx="4">
                  <c:v>25</c:v>
                </c:pt>
              </c:numCache>
            </c:numRef>
          </c:val>
          <c:extLst>
            <c:ext xmlns:c16="http://schemas.microsoft.com/office/drawing/2014/chart" uri="{C3380CC4-5D6E-409C-BE32-E72D297353CC}">
              <c16:uniqueId val="{00000006-AC3A-904F-9D09-8AB788E6E8D8}"/>
            </c:ext>
          </c:extLst>
        </c:ser>
        <c:dLbls>
          <c:showLegendKey val="0"/>
          <c:showVal val="0"/>
          <c:showCatName val="0"/>
          <c:showSerName val="0"/>
          <c:showPercent val="0"/>
          <c:showBubbleSize val="0"/>
        </c:dLbls>
        <c:gapWidth val="219"/>
        <c:overlap val="-27"/>
        <c:axId val="1894737040"/>
        <c:axId val="1854094208"/>
      </c:barChart>
      <c:catAx>
        <c:axId val="189473704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54094208"/>
        <c:crosses val="autoZero"/>
        <c:auto val="1"/>
        <c:lblAlgn val="ctr"/>
        <c:lblOffset val="100"/>
        <c:noMultiLvlLbl val="0"/>
      </c:catAx>
      <c:valAx>
        <c:axId val="1854094208"/>
        <c:scaling>
          <c:orientation val="minMax"/>
        </c:scaling>
        <c:delete val="1"/>
        <c:axPos val="l"/>
        <c:numFmt formatCode="0" sourceLinked="1"/>
        <c:majorTickMark val="none"/>
        <c:minorTickMark val="none"/>
        <c:tickLblPos val="nextTo"/>
        <c:crossAx val="1894737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Before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Agents</c:v>
                </c:pt>
                <c:pt idx="1">
                  <c:v>Inbound</c:v>
                </c:pt>
                <c:pt idx="2">
                  <c:v>Outbound</c:v>
                </c:pt>
              </c:strCache>
            </c:strRef>
          </c:cat>
          <c:val>
            <c:numRef>
              <c:f>Sheet1!$B$2:$B$4</c:f>
              <c:numCache>
                <c:formatCode>General</c:formatCode>
                <c:ptCount val="3"/>
                <c:pt idx="0">
                  <c:v>3.1</c:v>
                </c:pt>
                <c:pt idx="1">
                  <c:v>1.2</c:v>
                </c:pt>
                <c:pt idx="2">
                  <c:v>1.6</c:v>
                </c:pt>
              </c:numCache>
            </c:numRef>
          </c:val>
          <c:extLst>
            <c:ext xmlns:c16="http://schemas.microsoft.com/office/drawing/2014/chart" uri="{C3380CC4-5D6E-409C-BE32-E72D297353CC}">
              <c16:uniqueId val="{00000000-0361-B14E-BB2C-AF652BD2288F}"/>
            </c:ext>
          </c:extLst>
        </c:ser>
        <c:ser>
          <c:idx val="1"/>
          <c:order val="1"/>
          <c:tx>
            <c:strRef>
              <c:f>Sheet1!$C$1</c:f>
              <c:strCache>
                <c:ptCount val="1"/>
                <c:pt idx="0">
                  <c:v>After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Agents</c:v>
                </c:pt>
                <c:pt idx="1">
                  <c:v>Inbound</c:v>
                </c:pt>
                <c:pt idx="2">
                  <c:v>Outbound</c:v>
                </c:pt>
              </c:strCache>
            </c:strRef>
          </c:cat>
          <c:val>
            <c:numRef>
              <c:f>Sheet1!$C$2:$C$4</c:f>
              <c:numCache>
                <c:formatCode>General</c:formatCode>
                <c:ptCount val="3"/>
                <c:pt idx="0">
                  <c:v>4.3</c:v>
                </c:pt>
                <c:pt idx="1">
                  <c:v>1.9</c:v>
                </c:pt>
                <c:pt idx="2">
                  <c:v>2.1</c:v>
                </c:pt>
              </c:numCache>
            </c:numRef>
          </c:val>
          <c:extLst>
            <c:ext xmlns:c16="http://schemas.microsoft.com/office/drawing/2014/chart" uri="{C3380CC4-5D6E-409C-BE32-E72D297353CC}">
              <c16:uniqueId val="{00000001-0361-B14E-BB2C-AF652BD2288F}"/>
            </c:ext>
          </c:extLst>
        </c:ser>
        <c:dLbls>
          <c:showLegendKey val="0"/>
          <c:showVal val="0"/>
          <c:showCatName val="0"/>
          <c:showSerName val="0"/>
          <c:showPercent val="0"/>
          <c:showBubbleSize val="0"/>
        </c:dLbls>
        <c:gapWidth val="219"/>
        <c:overlap val="-27"/>
        <c:axId val="654117263"/>
        <c:axId val="330233727"/>
      </c:barChart>
      <c:catAx>
        <c:axId val="654117263"/>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330233727"/>
        <c:crosses val="autoZero"/>
        <c:auto val="1"/>
        <c:lblAlgn val="ctr"/>
        <c:lblOffset val="100"/>
        <c:noMultiLvlLbl val="0"/>
      </c:catAx>
      <c:valAx>
        <c:axId val="330233727"/>
        <c:scaling>
          <c:orientation val="minMax"/>
        </c:scaling>
        <c:delete val="1"/>
        <c:axPos val="l"/>
        <c:numFmt formatCode="General" sourceLinked="1"/>
        <c:majorTickMark val="none"/>
        <c:minorTickMark val="none"/>
        <c:tickLblPos val="nextTo"/>
        <c:crossAx val="6541172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2"/>
            <c:invertIfNegative val="0"/>
            <c:bubble3D val="0"/>
            <c:spPr>
              <a:solidFill>
                <a:schemeClr val="accent2"/>
              </a:solidFill>
              <a:ln>
                <a:noFill/>
              </a:ln>
              <a:effectLst/>
            </c:spPr>
            <c:extLst>
              <c:ext xmlns:c16="http://schemas.microsoft.com/office/drawing/2014/chart" uri="{C3380CC4-5D6E-409C-BE32-E72D297353CC}">
                <c16:uniqueId val="{00000003-D82B-B947-9914-FD84AF8F05DD}"/>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Before: Pure 
outbound sales</c:v>
                </c:pt>
                <c:pt idx="1">
                  <c:v>Claims/sales 
integration</c:v>
                </c:pt>
                <c:pt idx="2">
                  <c:v>Claims/sales 
integration
 (best in class)</c:v>
                </c:pt>
              </c:strCache>
            </c:strRef>
          </c:cat>
          <c:val>
            <c:numRef>
              <c:f>Sheet1!$B$2:$B$4</c:f>
              <c:numCache>
                <c:formatCode>0%</c:formatCode>
                <c:ptCount val="3"/>
                <c:pt idx="0">
                  <c:v>0.21</c:v>
                </c:pt>
                <c:pt idx="1">
                  <c:v>0.27</c:v>
                </c:pt>
                <c:pt idx="2">
                  <c:v>0.45</c:v>
                </c:pt>
              </c:numCache>
            </c:numRef>
          </c:val>
          <c:extLst>
            <c:ext xmlns:c16="http://schemas.microsoft.com/office/drawing/2014/chart" uri="{C3380CC4-5D6E-409C-BE32-E72D297353CC}">
              <c16:uniqueId val="{00000000-D82B-B947-9914-FD84AF8F05DD}"/>
            </c:ext>
          </c:extLst>
        </c:ser>
        <c:dLbls>
          <c:showLegendKey val="0"/>
          <c:showVal val="0"/>
          <c:showCatName val="0"/>
          <c:showSerName val="0"/>
          <c:showPercent val="0"/>
          <c:showBubbleSize val="0"/>
        </c:dLbls>
        <c:gapWidth val="219"/>
        <c:overlap val="-27"/>
        <c:axId val="475612015"/>
        <c:axId val="33346991"/>
      </c:barChart>
      <c:catAx>
        <c:axId val="47561201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33346991"/>
        <c:crosses val="autoZero"/>
        <c:auto val="1"/>
        <c:lblAlgn val="ctr"/>
        <c:lblOffset val="100"/>
        <c:noMultiLvlLbl val="0"/>
      </c:catAx>
      <c:valAx>
        <c:axId val="33346991"/>
        <c:scaling>
          <c:orientation val="minMax"/>
        </c:scaling>
        <c:delete val="1"/>
        <c:axPos val="l"/>
        <c:numFmt formatCode="0%" sourceLinked="1"/>
        <c:majorTickMark val="none"/>
        <c:minorTickMark val="none"/>
        <c:tickLblPos val="nextTo"/>
        <c:crossAx val="4756120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Revenue</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2020</c:v>
                </c:pt>
                <c:pt idx="1">
                  <c:v>2021</c:v>
                </c:pt>
                <c:pt idx="2">
                  <c:v>2022</c:v>
                </c:pt>
                <c:pt idx="3">
                  <c:v>2023</c:v>
                </c:pt>
                <c:pt idx="4">
                  <c:v>2024</c:v>
                </c:pt>
                <c:pt idx="5">
                  <c:v>2025</c:v>
                </c:pt>
              </c:numCache>
            </c:numRef>
          </c:cat>
          <c:val>
            <c:numRef>
              <c:f>Sheet1!$B$2:$B$7</c:f>
              <c:numCache>
                <c:formatCode>General</c:formatCode>
                <c:ptCount val="6"/>
                <c:pt idx="0">
                  <c:v>320</c:v>
                </c:pt>
                <c:pt idx="1">
                  <c:v>345</c:v>
                </c:pt>
                <c:pt idx="2">
                  <c:v>390</c:v>
                </c:pt>
                <c:pt idx="3">
                  <c:v>480</c:v>
                </c:pt>
                <c:pt idx="4">
                  <c:v>550</c:v>
                </c:pt>
                <c:pt idx="5">
                  <c:v>610</c:v>
                </c:pt>
              </c:numCache>
            </c:numRef>
          </c:val>
          <c:extLst>
            <c:ext xmlns:c16="http://schemas.microsoft.com/office/drawing/2014/chart" uri="{C3380CC4-5D6E-409C-BE32-E72D297353CC}">
              <c16:uniqueId val="{00000000-60BA-C442-B889-C0BE255C277C}"/>
            </c:ext>
          </c:extLst>
        </c:ser>
        <c:dLbls>
          <c:showLegendKey val="0"/>
          <c:showVal val="0"/>
          <c:showCatName val="0"/>
          <c:showSerName val="0"/>
          <c:showPercent val="0"/>
          <c:showBubbleSize val="0"/>
        </c:dLbls>
        <c:gapWidth val="219"/>
        <c:overlap val="-27"/>
        <c:axId val="1971922111"/>
        <c:axId val="1971406143"/>
      </c:barChart>
      <c:catAx>
        <c:axId val="1971922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971406143"/>
        <c:crosses val="autoZero"/>
        <c:auto val="1"/>
        <c:lblAlgn val="ctr"/>
        <c:lblOffset val="100"/>
        <c:noMultiLvlLbl val="0"/>
      </c:catAx>
      <c:valAx>
        <c:axId val="1971406143"/>
        <c:scaling>
          <c:orientation val="minMax"/>
        </c:scaling>
        <c:delete val="0"/>
        <c:axPos val="l"/>
        <c:majorGridlines>
          <c:spPr>
            <a:ln w="9525" cap="flat" cmpd="sng" algn="ctr">
              <a:solidFill>
                <a:schemeClr val="tx2"/>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9719221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Product line 1</c:v>
                </c:pt>
              </c:strCache>
            </c:strRef>
          </c:tx>
          <c:spPr>
            <a:solidFill>
              <a:schemeClr val="tx1"/>
            </a:solidFill>
            <a:ln>
              <a:noFill/>
            </a:ln>
            <a:effectLst/>
          </c:spPr>
          <c:invertIfNegative val="0"/>
          <c:cat>
            <c:numRef>
              <c:f>Sheet1!$A$2:$A$13</c:f>
              <c:numCache>
                <c:formatCode>General</c:formatCode>
                <c:ptCount val="12"/>
                <c:pt idx="0">
                  <c:v>2009</c:v>
                </c:pt>
                <c:pt idx="1">
                  <c:v>2010</c:v>
                </c:pt>
                <c:pt idx="2">
                  <c:v>2011</c:v>
                </c:pt>
                <c:pt idx="3">
                  <c:v>2012</c:v>
                </c:pt>
                <c:pt idx="4">
                  <c:v>2013</c:v>
                </c:pt>
                <c:pt idx="5">
                  <c:v>2014</c:v>
                </c:pt>
                <c:pt idx="6">
                  <c:v>2015</c:v>
                </c:pt>
                <c:pt idx="7">
                  <c:v>2016</c:v>
                </c:pt>
                <c:pt idx="8">
                  <c:v>2017</c:v>
                </c:pt>
                <c:pt idx="9">
                  <c:v>2018</c:v>
                </c:pt>
                <c:pt idx="10">
                  <c:v>2019</c:v>
                </c:pt>
                <c:pt idx="11">
                  <c:v>2020</c:v>
                </c:pt>
              </c:numCache>
            </c:numRef>
          </c:cat>
          <c:val>
            <c:numRef>
              <c:f>Sheet1!$B$2:$B$13</c:f>
              <c:numCache>
                <c:formatCode>General</c:formatCode>
                <c:ptCount val="12"/>
                <c:pt idx="0">
                  <c:v>79.669064800000001</c:v>
                </c:pt>
                <c:pt idx="1">
                  <c:v>76.406765899999996</c:v>
                </c:pt>
                <c:pt idx="2">
                  <c:v>73.525445199999993</c:v>
                </c:pt>
                <c:pt idx="3">
                  <c:v>70.965649999999997</c:v>
                </c:pt>
                <c:pt idx="4">
                  <c:v>68.696635399999991</c:v>
                </c:pt>
                <c:pt idx="5">
                  <c:v>70.481611999999998</c:v>
                </c:pt>
                <c:pt idx="6">
                  <c:v>72.312968500000011</c:v>
                </c:pt>
                <c:pt idx="7">
                  <c:v>74.191909899999999</c:v>
                </c:pt>
                <c:pt idx="8">
                  <c:v>76.119672799999989</c:v>
                </c:pt>
                <c:pt idx="9">
                  <c:v>78.097525599999997</c:v>
                </c:pt>
                <c:pt idx="10">
                  <c:v>80.126769899999999</c:v>
                </c:pt>
                <c:pt idx="11">
                  <c:v>82.208740999999989</c:v>
                </c:pt>
              </c:numCache>
            </c:numRef>
          </c:val>
          <c:extLst>
            <c:ext xmlns:c16="http://schemas.microsoft.com/office/drawing/2014/chart" uri="{C3380CC4-5D6E-409C-BE32-E72D297353CC}">
              <c16:uniqueId val="{00000000-6A71-FD49-98D6-9DF7FB92CC99}"/>
            </c:ext>
          </c:extLst>
        </c:ser>
        <c:ser>
          <c:idx val="1"/>
          <c:order val="1"/>
          <c:tx>
            <c:strRef>
              <c:f>Sheet1!$C$1</c:f>
              <c:strCache>
                <c:ptCount val="1"/>
                <c:pt idx="0">
                  <c:v>Product line 2</c:v>
                </c:pt>
              </c:strCache>
            </c:strRef>
          </c:tx>
          <c:spPr>
            <a:solidFill>
              <a:schemeClr val="tx1">
                <a:lumMod val="75000"/>
                <a:lumOff val="25000"/>
              </a:schemeClr>
            </a:solidFill>
            <a:ln>
              <a:noFill/>
            </a:ln>
            <a:effectLst/>
          </c:spPr>
          <c:invertIfNegative val="0"/>
          <c:dLbls>
            <c:numFmt formatCode="#,##0" sourceLinked="0"/>
            <c:spPr>
              <a:solidFill>
                <a:schemeClr val="tx1">
                  <a:lumMod val="75000"/>
                  <a:lumOff val="25000"/>
                </a:schemeClr>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Sheet1!$A$2:$A$13</c:f>
              <c:numCache>
                <c:formatCode>General</c:formatCode>
                <c:ptCount val="12"/>
                <c:pt idx="0">
                  <c:v>2009</c:v>
                </c:pt>
                <c:pt idx="1">
                  <c:v>2010</c:v>
                </c:pt>
                <c:pt idx="2">
                  <c:v>2011</c:v>
                </c:pt>
                <c:pt idx="3">
                  <c:v>2012</c:v>
                </c:pt>
                <c:pt idx="4">
                  <c:v>2013</c:v>
                </c:pt>
                <c:pt idx="5">
                  <c:v>2014</c:v>
                </c:pt>
                <c:pt idx="6">
                  <c:v>2015</c:v>
                </c:pt>
                <c:pt idx="7">
                  <c:v>2016</c:v>
                </c:pt>
                <c:pt idx="8">
                  <c:v>2017</c:v>
                </c:pt>
                <c:pt idx="9">
                  <c:v>2018</c:v>
                </c:pt>
                <c:pt idx="10">
                  <c:v>2019</c:v>
                </c:pt>
                <c:pt idx="11">
                  <c:v>2020</c:v>
                </c:pt>
              </c:numCache>
            </c:numRef>
          </c:cat>
          <c:val>
            <c:numRef>
              <c:f>Sheet1!$C$2:$C$13</c:f>
              <c:numCache>
                <c:formatCode>General</c:formatCode>
                <c:ptCount val="12"/>
                <c:pt idx="0">
                  <c:v>675.96747000000005</c:v>
                </c:pt>
                <c:pt idx="1">
                  <c:v>642.53795200000013</c:v>
                </c:pt>
                <c:pt idx="2">
                  <c:v>609.15786800000001</c:v>
                </c:pt>
                <c:pt idx="3">
                  <c:v>579.53762899999992</c:v>
                </c:pt>
                <c:pt idx="4">
                  <c:v>550</c:v>
                </c:pt>
                <c:pt idx="5">
                  <c:v>522.58568300000002</c:v>
                </c:pt>
                <c:pt idx="6">
                  <c:v>501.168339</c:v>
                </c:pt>
                <c:pt idx="7">
                  <c:v>484.86688500000002</c:v>
                </c:pt>
                <c:pt idx="8">
                  <c:v>474.84941800000001</c:v>
                </c:pt>
                <c:pt idx="9">
                  <c:v>466.801242</c:v>
                </c:pt>
                <c:pt idx="10">
                  <c:v>461.29136999999997</c:v>
                </c:pt>
                <c:pt idx="11">
                  <c:v>457.64820099999997</c:v>
                </c:pt>
              </c:numCache>
            </c:numRef>
          </c:val>
          <c:extLst>
            <c:ext xmlns:c16="http://schemas.microsoft.com/office/drawing/2014/chart" uri="{C3380CC4-5D6E-409C-BE32-E72D297353CC}">
              <c16:uniqueId val="{00000002-6A71-FD49-98D6-9DF7FB92CC99}"/>
            </c:ext>
          </c:extLst>
        </c:ser>
        <c:ser>
          <c:idx val="2"/>
          <c:order val="2"/>
          <c:tx>
            <c:strRef>
              <c:f>Sheet1!$D$1</c:f>
              <c:strCache>
                <c:ptCount val="1"/>
                <c:pt idx="0">
                  <c:v>Product line 3</c:v>
                </c:pt>
              </c:strCache>
            </c:strRef>
          </c:tx>
          <c:spPr>
            <a:solidFill>
              <a:schemeClr val="bg2">
                <a:lumMod val="60000"/>
                <a:lumOff val="40000"/>
              </a:schemeClr>
            </a:solidFill>
            <a:ln>
              <a:noFill/>
            </a:ln>
            <a:effectLst/>
          </c:spPr>
          <c:invertIfNegative val="0"/>
          <c:dLbls>
            <c:numFmt formatCode="#,##0" sourceLinked="0"/>
            <c:spPr>
              <a:solidFill>
                <a:schemeClr val="bg2">
                  <a:lumMod val="60000"/>
                  <a:lumOff val="40000"/>
                </a:schemeClr>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Sheet1!$A$2:$A$13</c:f>
              <c:numCache>
                <c:formatCode>General</c:formatCode>
                <c:ptCount val="12"/>
                <c:pt idx="0">
                  <c:v>2009</c:v>
                </c:pt>
                <c:pt idx="1">
                  <c:v>2010</c:v>
                </c:pt>
                <c:pt idx="2">
                  <c:v>2011</c:v>
                </c:pt>
                <c:pt idx="3">
                  <c:v>2012</c:v>
                </c:pt>
                <c:pt idx="4">
                  <c:v>2013</c:v>
                </c:pt>
                <c:pt idx="5">
                  <c:v>2014</c:v>
                </c:pt>
                <c:pt idx="6">
                  <c:v>2015</c:v>
                </c:pt>
                <c:pt idx="7">
                  <c:v>2016</c:v>
                </c:pt>
                <c:pt idx="8">
                  <c:v>2017</c:v>
                </c:pt>
                <c:pt idx="9">
                  <c:v>2018</c:v>
                </c:pt>
                <c:pt idx="10">
                  <c:v>2019</c:v>
                </c:pt>
                <c:pt idx="11">
                  <c:v>2020</c:v>
                </c:pt>
              </c:numCache>
            </c:numRef>
          </c:cat>
          <c:val>
            <c:numRef>
              <c:f>Sheet1!$D$2:$D$13</c:f>
              <c:numCache>
                <c:formatCode>General</c:formatCode>
                <c:ptCount val="12"/>
                <c:pt idx="0">
                  <c:v>1301.9805500000002</c:v>
                </c:pt>
                <c:pt idx="1">
                  <c:v>1371.9134900000001</c:v>
                </c:pt>
                <c:pt idx="2">
                  <c:v>1441.17527</c:v>
                </c:pt>
                <c:pt idx="3">
                  <c:v>1517.1577500000001</c:v>
                </c:pt>
                <c:pt idx="4">
                  <c:v>1592.5219999999999</c:v>
                </c:pt>
                <c:pt idx="5">
                  <c:v>1662.7179100000001</c:v>
                </c:pt>
                <c:pt idx="6">
                  <c:v>1727.17976</c:v>
                </c:pt>
                <c:pt idx="7">
                  <c:v>1786.8751500000001</c:v>
                </c:pt>
                <c:pt idx="8">
                  <c:v>1839.89003</c:v>
                </c:pt>
                <c:pt idx="9">
                  <c:v>1891.40752</c:v>
                </c:pt>
                <c:pt idx="10">
                  <c:v>1940.59023</c:v>
                </c:pt>
                <c:pt idx="11">
                  <c:v>1988.1253199999999</c:v>
                </c:pt>
              </c:numCache>
            </c:numRef>
          </c:val>
          <c:extLst>
            <c:ext xmlns:c16="http://schemas.microsoft.com/office/drawing/2014/chart" uri="{C3380CC4-5D6E-409C-BE32-E72D297353CC}">
              <c16:uniqueId val="{00000003-6A71-FD49-98D6-9DF7FB92CC99}"/>
            </c:ext>
          </c:extLst>
        </c:ser>
        <c:ser>
          <c:idx val="3"/>
          <c:order val="3"/>
          <c:tx>
            <c:strRef>
              <c:f>Sheet1!$E$1</c:f>
              <c:strCache>
                <c:ptCount val="1"/>
                <c:pt idx="0">
                  <c:v>Product line 4</c:v>
                </c:pt>
              </c:strCache>
            </c:strRef>
          </c:tx>
          <c:spPr>
            <a:solidFill>
              <a:schemeClr val="bg2">
                <a:lumMod val="20000"/>
                <a:lumOff val="80000"/>
              </a:schemeClr>
            </a:solidFill>
            <a:ln>
              <a:noFill/>
            </a:ln>
            <a:effectLst/>
          </c:spPr>
          <c:invertIfNegative val="0"/>
          <c:cat>
            <c:numRef>
              <c:f>Sheet1!$A$2:$A$13</c:f>
              <c:numCache>
                <c:formatCode>General</c:formatCode>
                <c:ptCount val="12"/>
                <c:pt idx="0">
                  <c:v>2009</c:v>
                </c:pt>
                <c:pt idx="1">
                  <c:v>2010</c:v>
                </c:pt>
                <c:pt idx="2">
                  <c:v>2011</c:v>
                </c:pt>
                <c:pt idx="3">
                  <c:v>2012</c:v>
                </c:pt>
                <c:pt idx="4">
                  <c:v>2013</c:v>
                </c:pt>
                <c:pt idx="5">
                  <c:v>2014</c:v>
                </c:pt>
                <c:pt idx="6">
                  <c:v>2015</c:v>
                </c:pt>
                <c:pt idx="7">
                  <c:v>2016</c:v>
                </c:pt>
                <c:pt idx="8">
                  <c:v>2017</c:v>
                </c:pt>
                <c:pt idx="9">
                  <c:v>2018</c:v>
                </c:pt>
                <c:pt idx="10">
                  <c:v>2019</c:v>
                </c:pt>
                <c:pt idx="11">
                  <c:v>2020</c:v>
                </c:pt>
              </c:numCache>
            </c:numRef>
          </c:cat>
          <c:val>
            <c:numRef>
              <c:f>Sheet1!$E$2:$E$13</c:f>
              <c:numCache>
                <c:formatCode>General</c:formatCode>
                <c:ptCount val="12"/>
                <c:pt idx="0">
                  <c:v>162.02248000000003</c:v>
                </c:pt>
                <c:pt idx="1">
                  <c:v>155.38796400000001</c:v>
                </c:pt>
                <c:pt idx="2">
                  <c:v>149.52823999999998</c:v>
                </c:pt>
                <c:pt idx="3">
                  <c:v>144.32239999999999</c:v>
                </c:pt>
                <c:pt idx="4">
                  <c:v>139.70791899999998</c:v>
                </c:pt>
                <c:pt idx="5">
                  <c:v>143.33801500000001</c:v>
                </c:pt>
                <c:pt idx="6">
                  <c:v>147.062433</c:v>
                </c:pt>
                <c:pt idx="7">
                  <c:v>150.88362499999999</c:v>
                </c:pt>
                <c:pt idx="8">
                  <c:v>154.804104</c:v>
                </c:pt>
                <c:pt idx="9">
                  <c:v>158.82645100000002</c:v>
                </c:pt>
                <c:pt idx="10">
                  <c:v>162.95331299999998</c:v>
                </c:pt>
                <c:pt idx="11">
                  <c:v>167.18740400000002</c:v>
                </c:pt>
              </c:numCache>
            </c:numRef>
          </c:val>
          <c:extLst>
            <c:ext xmlns:c16="http://schemas.microsoft.com/office/drawing/2014/chart" uri="{C3380CC4-5D6E-409C-BE32-E72D297353CC}">
              <c16:uniqueId val="{00000004-6A71-FD49-98D6-9DF7FB92CC99}"/>
            </c:ext>
          </c:extLst>
        </c:ser>
        <c:dLbls>
          <c:showLegendKey val="0"/>
          <c:showVal val="0"/>
          <c:showCatName val="0"/>
          <c:showSerName val="0"/>
          <c:showPercent val="0"/>
          <c:showBubbleSize val="0"/>
        </c:dLbls>
        <c:gapWidth val="150"/>
        <c:overlap val="100"/>
        <c:axId val="673836767"/>
        <c:axId val="1330437647"/>
      </c:barChart>
      <c:catAx>
        <c:axId val="673836767"/>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accent1"/>
                </a:solidFill>
                <a:latin typeface="+mn-lt"/>
                <a:ea typeface="+mn-ea"/>
                <a:cs typeface="+mn-cs"/>
              </a:defRPr>
            </a:pPr>
            <a:endParaRPr lang="en-US"/>
          </a:p>
        </c:txPr>
        <c:crossAx val="1330437647"/>
        <c:crosses val="autoZero"/>
        <c:auto val="1"/>
        <c:lblAlgn val="ctr"/>
        <c:lblOffset val="100"/>
        <c:noMultiLvlLbl val="0"/>
      </c:catAx>
      <c:valAx>
        <c:axId val="1330437647"/>
        <c:scaling>
          <c:orientation val="minMax"/>
        </c:scaling>
        <c:delete val="0"/>
        <c:axPos val="l"/>
        <c:numFmt formatCode="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accent1"/>
                </a:solidFill>
                <a:latin typeface="+mn-lt"/>
                <a:ea typeface="+mn-ea"/>
                <a:cs typeface="+mn-cs"/>
              </a:defRPr>
            </a:pPr>
            <a:endParaRPr lang="en-US"/>
          </a:p>
        </c:txPr>
        <c:crossAx val="673836767"/>
        <c:crosses val="autoZero"/>
        <c:crossBetween val="between"/>
        <c:majorUnit val="500"/>
        <c:min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Product line 1</c:v>
                </c:pt>
              </c:strCache>
            </c:strRef>
          </c:tx>
          <c:spPr>
            <a:solidFill>
              <a:schemeClr val="tx1"/>
            </a:solidFill>
            <a:ln>
              <a:noFill/>
            </a:ln>
            <a:effectLst/>
          </c:spPr>
          <c:invertIfNegative val="0"/>
          <c:cat>
            <c:numRef>
              <c:f>Sheet1!$A$2:$A$13</c:f>
              <c:numCache>
                <c:formatCode>General</c:formatCode>
                <c:ptCount val="12"/>
                <c:pt idx="0">
                  <c:v>2009</c:v>
                </c:pt>
                <c:pt idx="1">
                  <c:v>2010</c:v>
                </c:pt>
                <c:pt idx="2">
                  <c:v>2011</c:v>
                </c:pt>
                <c:pt idx="3">
                  <c:v>2012</c:v>
                </c:pt>
                <c:pt idx="4">
                  <c:v>2013</c:v>
                </c:pt>
                <c:pt idx="5">
                  <c:v>2014</c:v>
                </c:pt>
                <c:pt idx="6">
                  <c:v>2015</c:v>
                </c:pt>
                <c:pt idx="7">
                  <c:v>2016</c:v>
                </c:pt>
                <c:pt idx="8">
                  <c:v>2017</c:v>
                </c:pt>
                <c:pt idx="9">
                  <c:v>2018</c:v>
                </c:pt>
                <c:pt idx="10">
                  <c:v>2019</c:v>
                </c:pt>
                <c:pt idx="11">
                  <c:v>2020</c:v>
                </c:pt>
              </c:numCache>
            </c:numRef>
          </c:cat>
          <c:val>
            <c:numRef>
              <c:f>Sheet1!$B$2:$B$13</c:f>
              <c:numCache>
                <c:formatCode>General</c:formatCode>
                <c:ptCount val="12"/>
                <c:pt idx="0">
                  <c:v>46.117694499999999</c:v>
                </c:pt>
                <c:pt idx="1">
                  <c:v>43.982939100000003</c:v>
                </c:pt>
                <c:pt idx="2">
                  <c:v>42.302110499999998</c:v>
                </c:pt>
                <c:pt idx="3">
                  <c:v>39.504168200000002</c:v>
                </c:pt>
                <c:pt idx="4">
                  <c:v>40.567217399999997</c:v>
                </c:pt>
                <c:pt idx="5">
                  <c:v>39.921441899999998</c:v>
                </c:pt>
                <c:pt idx="6">
                  <c:v>39.307001700000001</c:v>
                </c:pt>
                <c:pt idx="7">
                  <c:v>38.723911200000003</c:v>
                </c:pt>
                <c:pt idx="8">
                  <c:v>38.172194399999995</c:v>
                </c:pt>
                <c:pt idx="9">
                  <c:v>37.6518844</c:v>
                </c:pt>
                <c:pt idx="10">
                  <c:v>37.163023799999998</c:v>
                </c:pt>
                <c:pt idx="11">
                  <c:v>36.705664799999994</c:v>
                </c:pt>
              </c:numCache>
            </c:numRef>
          </c:val>
          <c:extLst>
            <c:ext xmlns:c16="http://schemas.microsoft.com/office/drawing/2014/chart" uri="{C3380CC4-5D6E-409C-BE32-E72D297353CC}">
              <c16:uniqueId val="{00000000-4A01-144C-ABC7-FAEED6E56514}"/>
            </c:ext>
          </c:extLst>
        </c:ser>
        <c:ser>
          <c:idx val="1"/>
          <c:order val="1"/>
          <c:tx>
            <c:strRef>
              <c:f>Sheet1!$C$1</c:f>
              <c:strCache>
                <c:ptCount val="1"/>
                <c:pt idx="0">
                  <c:v>Product line 2</c:v>
                </c:pt>
              </c:strCache>
            </c:strRef>
          </c:tx>
          <c:spPr>
            <a:solidFill>
              <a:schemeClr val="tx1">
                <a:lumMod val="75000"/>
                <a:lumOff val="25000"/>
              </a:schemeClr>
            </a:solidFill>
            <a:ln>
              <a:noFill/>
            </a:ln>
            <a:effectLst/>
          </c:spPr>
          <c:invertIfNegative val="0"/>
          <c:dLbls>
            <c:dLbl>
              <c:idx val="0"/>
              <c:layout>
                <c:manualLayout>
                  <c:x val="-2.9981008093691829E-3"/>
                  <c:y val="1.19888513122836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4-4A01-144C-ABC7-FAEED6E56514}"/>
                </c:ext>
              </c:extLst>
            </c:dLbl>
            <c:numFmt formatCode="#,##0" sourceLinked="0"/>
            <c:spPr>
              <a:solidFill>
                <a:schemeClr val="tx1">
                  <a:lumMod val="75000"/>
                  <a:lumOff val="25000"/>
                </a:schemeClr>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Sheet1!$A$2:$A$13</c:f>
              <c:numCache>
                <c:formatCode>General</c:formatCode>
                <c:ptCount val="12"/>
                <c:pt idx="0">
                  <c:v>2009</c:v>
                </c:pt>
                <c:pt idx="1">
                  <c:v>2010</c:v>
                </c:pt>
                <c:pt idx="2">
                  <c:v>2011</c:v>
                </c:pt>
                <c:pt idx="3">
                  <c:v>2012</c:v>
                </c:pt>
                <c:pt idx="4">
                  <c:v>2013</c:v>
                </c:pt>
                <c:pt idx="5">
                  <c:v>2014</c:v>
                </c:pt>
                <c:pt idx="6">
                  <c:v>2015</c:v>
                </c:pt>
                <c:pt idx="7">
                  <c:v>2016</c:v>
                </c:pt>
                <c:pt idx="8">
                  <c:v>2017</c:v>
                </c:pt>
                <c:pt idx="9">
                  <c:v>2018</c:v>
                </c:pt>
                <c:pt idx="10">
                  <c:v>2019</c:v>
                </c:pt>
                <c:pt idx="11">
                  <c:v>2020</c:v>
                </c:pt>
              </c:numCache>
            </c:numRef>
          </c:cat>
          <c:val>
            <c:numRef>
              <c:f>Sheet1!$C$2:$C$13</c:f>
              <c:numCache>
                <c:formatCode>General</c:formatCode>
                <c:ptCount val="12"/>
                <c:pt idx="0">
                  <c:v>71.111602200000007</c:v>
                </c:pt>
                <c:pt idx="1">
                  <c:v>70.154183200000006</c:v>
                </c:pt>
                <c:pt idx="2">
                  <c:v>77.161189700000008</c:v>
                </c:pt>
                <c:pt idx="3">
                  <c:v>90.172571599999998</c:v>
                </c:pt>
                <c:pt idx="4">
                  <c:v>102.269898</c:v>
                </c:pt>
                <c:pt idx="5">
                  <c:v>112.17373499999999</c:v>
                </c:pt>
                <c:pt idx="6">
                  <c:v>120.92475399999999</c:v>
                </c:pt>
                <c:pt idx="7">
                  <c:v>130.46712299999999</c:v>
                </c:pt>
                <c:pt idx="8">
                  <c:v>139.28880699999999</c:v>
                </c:pt>
                <c:pt idx="9">
                  <c:v>148.50820100000001</c:v>
                </c:pt>
                <c:pt idx="10">
                  <c:v>158.057636</c:v>
                </c:pt>
                <c:pt idx="11">
                  <c:v>168.013113</c:v>
                </c:pt>
              </c:numCache>
            </c:numRef>
          </c:val>
          <c:extLst>
            <c:ext xmlns:c16="http://schemas.microsoft.com/office/drawing/2014/chart" uri="{C3380CC4-5D6E-409C-BE32-E72D297353CC}">
              <c16:uniqueId val="{00000001-4A01-144C-ABC7-FAEED6E56514}"/>
            </c:ext>
          </c:extLst>
        </c:ser>
        <c:ser>
          <c:idx val="2"/>
          <c:order val="2"/>
          <c:tx>
            <c:strRef>
              <c:f>Sheet1!$D$1</c:f>
              <c:strCache>
                <c:ptCount val="1"/>
                <c:pt idx="0">
                  <c:v>Product line 3</c:v>
                </c:pt>
              </c:strCache>
            </c:strRef>
          </c:tx>
          <c:spPr>
            <a:solidFill>
              <a:schemeClr val="bg2">
                <a:lumMod val="60000"/>
                <a:lumOff val="40000"/>
              </a:schemeClr>
            </a:solidFill>
            <a:ln>
              <a:noFill/>
            </a:ln>
            <a:effectLst/>
          </c:spPr>
          <c:invertIfNegative val="0"/>
          <c:dLbls>
            <c:numFmt formatCode="#,##0" sourceLinked="0"/>
            <c:spPr>
              <a:solidFill>
                <a:schemeClr val="bg2">
                  <a:lumMod val="60000"/>
                  <a:lumOff val="40000"/>
                </a:schemeClr>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Sheet1!$A$2:$A$13</c:f>
              <c:numCache>
                <c:formatCode>General</c:formatCode>
                <c:ptCount val="12"/>
                <c:pt idx="0">
                  <c:v>2009</c:v>
                </c:pt>
                <c:pt idx="1">
                  <c:v>2010</c:v>
                </c:pt>
                <c:pt idx="2">
                  <c:v>2011</c:v>
                </c:pt>
                <c:pt idx="3">
                  <c:v>2012</c:v>
                </c:pt>
                <c:pt idx="4">
                  <c:v>2013</c:v>
                </c:pt>
                <c:pt idx="5">
                  <c:v>2014</c:v>
                </c:pt>
                <c:pt idx="6">
                  <c:v>2015</c:v>
                </c:pt>
                <c:pt idx="7">
                  <c:v>2016</c:v>
                </c:pt>
                <c:pt idx="8">
                  <c:v>2017</c:v>
                </c:pt>
                <c:pt idx="9">
                  <c:v>2018</c:v>
                </c:pt>
                <c:pt idx="10">
                  <c:v>2019</c:v>
                </c:pt>
                <c:pt idx="11">
                  <c:v>2020</c:v>
                </c:pt>
              </c:numCache>
            </c:numRef>
          </c:cat>
          <c:val>
            <c:numRef>
              <c:f>Sheet1!$D$2:$D$13</c:f>
              <c:numCache>
                <c:formatCode>General</c:formatCode>
                <c:ptCount val="12"/>
                <c:pt idx="0">
                  <c:v>359.628534</c:v>
                </c:pt>
                <c:pt idx="1">
                  <c:v>383.946102</c:v>
                </c:pt>
                <c:pt idx="2">
                  <c:v>412.62354299999998</c:v>
                </c:pt>
                <c:pt idx="3">
                  <c:v>437.08145100000002</c:v>
                </c:pt>
                <c:pt idx="4">
                  <c:v>471.460801</c:v>
                </c:pt>
                <c:pt idx="5">
                  <c:v>499.945606</c:v>
                </c:pt>
                <c:pt idx="6">
                  <c:v>527.8057</c:v>
                </c:pt>
                <c:pt idx="7">
                  <c:v>555.34210700000006</c:v>
                </c:pt>
                <c:pt idx="8">
                  <c:v>581.96178899999995</c:v>
                </c:pt>
                <c:pt idx="9">
                  <c:v>609.310608</c:v>
                </c:pt>
                <c:pt idx="10">
                  <c:v>637.17881699999998</c:v>
                </c:pt>
                <c:pt idx="11">
                  <c:v>665.84857599999998</c:v>
                </c:pt>
              </c:numCache>
            </c:numRef>
          </c:val>
          <c:extLst>
            <c:ext xmlns:c16="http://schemas.microsoft.com/office/drawing/2014/chart" uri="{C3380CC4-5D6E-409C-BE32-E72D297353CC}">
              <c16:uniqueId val="{00000002-4A01-144C-ABC7-FAEED6E56514}"/>
            </c:ext>
          </c:extLst>
        </c:ser>
        <c:ser>
          <c:idx val="3"/>
          <c:order val="3"/>
          <c:tx>
            <c:strRef>
              <c:f>Sheet1!$E$1</c:f>
              <c:strCache>
                <c:ptCount val="1"/>
                <c:pt idx="0">
                  <c:v>Product line 4</c:v>
                </c:pt>
              </c:strCache>
            </c:strRef>
          </c:tx>
          <c:spPr>
            <a:solidFill>
              <a:schemeClr val="bg2">
                <a:lumMod val="20000"/>
                <a:lumOff val="80000"/>
              </a:schemeClr>
            </a:solidFill>
            <a:ln>
              <a:noFill/>
            </a:ln>
            <a:effectLst/>
          </c:spPr>
          <c:invertIfNegative val="0"/>
          <c:cat>
            <c:numRef>
              <c:f>Sheet1!$A$2:$A$13</c:f>
              <c:numCache>
                <c:formatCode>General</c:formatCode>
                <c:ptCount val="12"/>
                <c:pt idx="0">
                  <c:v>2009</c:v>
                </c:pt>
                <c:pt idx="1">
                  <c:v>2010</c:v>
                </c:pt>
                <c:pt idx="2">
                  <c:v>2011</c:v>
                </c:pt>
                <c:pt idx="3">
                  <c:v>2012</c:v>
                </c:pt>
                <c:pt idx="4">
                  <c:v>2013</c:v>
                </c:pt>
                <c:pt idx="5">
                  <c:v>2014</c:v>
                </c:pt>
                <c:pt idx="6">
                  <c:v>2015</c:v>
                </c:pt>
                <c:pt idx="7">
                  <c:v>2016</c:v>
                </c:pt>
                <c:pt idx="8">
                  <c:v>2017</c:v>
                </c:pt>
                <c:pt idx="9">
                  <c:v>2018</c:v>
                </c:pt>
                <c:pt idx="10">
                  <c:v>2019</c:v>
                </c:pt>
                <c:pt idx="11">
                  <c:v>2020</c:v>
                </c:pt>
              </c:numCache>
            </c:numRef>
          </c:cat>
          <c:val>
            <c:numRef>
              <c:f>Sheet1!$E$2:$E$13</c:f>
              <c:numCache>
                <c:formatCode>General</c:formatCode>
                <c:ptCount val="12"/>
                <c:pt idx="0">
                  <c:v>29.228605200000001</c:v>
                </c:pt>
                <c:pt idx="1">
                  <c:v>28.401683300000002</c:v>
                </c:pt>
                <c:pt idx="2">
                  <c:v>27.960413600000003</c:v>
                </c:pt>
                <c:pt idx="3">
                  <c:v>27.725281500000001</c:v>
                </c:pt>
                <c:pt idx="4">
                  <c:v>27.487805100000003</c:v>
                </c:pt>
                <c:pt idx="5">
                  <c:v>28.509295100000003</c:v>
                </c:pt>
                <c:pt idx="6">
                  <c:v>29.580713899999999</c:v>
                </c:pt>
                <c:pt idx="7">
                  <c:v>30.705421899999997</c:v>
                </c:pt>
                <c:pt idx="8">
                  <c:v>31.887047299999999</c:v>
                </c:pt>
                <c:pt idx="9">
                  <c:v>33.129508800000004</c:v>
                </c:pt>
                <c:pt idx="10">
                  <c:v>34.437039399999996</c:v>
                </c:pt>
                <c:pt idx="11">
                  <c:v>35.814212299999994</c:v>
                </c:pt>
              </c:numCache>
            </c:numRef>
          </c:val>
          <c:extLst>
            <c:ext xmlns:c16="http://schemas.microsoft.com/office/drawing/2014/chart" uri="{C3380CC4-5D6E-409C-BE32-E72D297353CC}">
              <c16:uniqueId val="{00000003-4A01-144C-ABC7-FAEED6E56514}"/>
            </c:ext>
          </c:extLst>
        </c:ser>
        <c:dLbls>
          <c:showLegendKey val="0"/>
          <c:showVal val="0"/>
          <c:showCatName val="0"/>
          <c:showSerName val="0"/>
          <c:showPercent val="0"/>
          <c:showBubbleSize val="0"/>
        </c:dLbls>
        <c:gapWidth val="150"/>
        <c:overlap val="100"/>
        <c:axId val="673836767"/>
        <c:axId val="1330437647"/>
      </c:barChart>
      <c:catAx>
        <c:axId val="673836767"/>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accent1"/>
                </a:solidFill>
                <a:latin typeface="+mn-lt"/>
                <a:ea typeface="+mn-ea"/>
                <a:cs typeface="+mn-cs"/>
              </a:defRPr>
            </a:pPr>
            <a:endParaRPr lang="en-US"/>
          </a:p>
        </c:txPr>
        <c:crossAx val="1330437647"/>
        <c:crosses val="autoZero"/>
        <c:auto val="1"/>
        <c:lblAlgn val="ctr"/>
        <c:lblOffset val="100"/>
        <c:noMultiLvlLbl val="0"/>
      </c:catAx>
      <c:valAx>
        <c:axId val="1330437647"/>
        <c:scaling>
          <c:orientation val="minMax"/>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accent1"/>
                </a:solidFill>
                <a:latin typeface="+mn-lt"/>
                <a:ea typeface="+mn-ea"/>
                <a:cs typeface="+mn-cs"/>
              </a:defRPr>
            </a:pPr>
            <a:endParaRPr lang="en-US"/>
          </a:p>
        </c:txPr>
        <c:crossAx val="6738367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Number of x</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201x</c:v>
                </c:pt>
                <c:pt idx="1">
                  <c:v>202x (forecasted)</c:v>
                </c:pt>
              </c:strCache>
            </c:strRef>
          </c:cat>
          <c:val>
            <c:numRef>
              <c:f>Sheet1!$B$2:$B$3</c:f>
              <c:numCache>
                <c:formatCode>General</c:formatCode>
                <c:ptCount val="2"/>
                <c:pt idx="0">
                  <c:v>550</c:v>
                </c:pt>
                <c:pt idx="1">
                  <c:v>458</c:v>
                </c:pt>
              </c:numCache>
            </c:numRef>
          </c:val>
          <c:extLst>
            <c:ext xmlns:c16="http://schemas.microsoft.com/office/drawing/2014/chart" uri="{C3380CC4-5D6E-409C-BE32-E72D297353CC}">
              <c16:uniqueId val="{00000000-E0F3-D446-BED4-2E9D05AB4651}"/>
            </c:ext>
          </c:extLst>
        </c:ser>
        <c:dLbls>
          <c:showLegendKey val="0"/>
          <c:showVal val="0"/>
          <c:showCatName val="0"/>
          <c:showSerName val="0"/>
          <c:showPercent val="0"/>
          <c:showBubbleSize val="0"/>
        </c:dLbls>
        <c:gapWidth val="219"/>
        <c:overlap val="-27"/>
        <c:axId val="1035739008"/>
        <c:axId val="1919164735"/>
      </c:barChart>
      <c:catAx>
        <c:axId val="103573900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919164735"/>
        <c:crosses val="autoZero"/>
        <c:auto val="1"/>
        <c:lblAlgn val="ctr"/>
        <c:lblOffset val="100"/>
        <c:noMultiLvlLbl val="0"/>
      </c:catAx>
      <c:valAx>
        <c:axId val="1919164735"/>
        <c:scaling>
          <c:orientation val="minMax"/>
        </c:scaling>
        <c:delete val="1"/>
        <c:axPos val="l"/>
        <c:numFmt formatCode="General" sourceLinked="1"/>
        <c:majorTickMark val="none"/>
        <c:minorTickMark val="none"/>
        <c:tickLblPos val="nextTo"/>
        <c:crossAx val="10357390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Number of x</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201x</c:v>
                </c:pt>
                <c:pt idx="1">
                  <c:v>202x (forecasted)</c:v>
                </c:pt>
              </c:strCache>
            </c:strRef>
          </c:cat>
          <c:val>
            <c:numRef>
              <c:f>Sheet1!$B$2:$B$3</c:f>
              <c:numCache>
                <c:formatCode>General</c:formatCode>
                <c:ptCount val="2"/>
                <c:pt idx="0">
                  <c:v>550</c:v>
                </c:pt>
                <c:pt idx="1">
                  <c:v>372</c:v>
                </c:pt>
              </c:numCache>
            </c:numRef>
          </c:val>
          <c:extLst>
            <c:ext xmlns:c16="http://schemas.microsoft.com/office/drawing/2014/chart" uri="{C3380CC4-5D6E-409C-BE32-E72D297353CC}">
              <c16:uniqueId val="{00000000-9511-7541-8426-182E670C29D5}"/>
            </c:ext>
          </c:extLst>
        </c:ser>
        <c:dLbls>
          <c:showLegendKey val="0"/>
          <c:showVal val="0"/>
          <c:showCatName val="0"/>
          <c:showSerName val="0"/>
          <c:showPercent val="0"/>
          <c:showBubbleSize val="0"/>
        </c:dLbls>
        <c:gapWidth val="219"/>
        <c:overlap val="-27"/>
        <c:axId val="1035739008"/>
        <c:axId val="1919164735"/>
      </c:barChart>
      <c:catAx>
        <c:axId val="103573900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919164735"/>
        <c:crosses val="autoZero"/>
        <c:auto val="1"/>
        <c:lblAlgn val="ctr"/>
        <c:lblOffset val="100"/>
        <c:noMultiLvlLbl val="0"/>
      </c:catAx>
      <c:valAx>
        <c:axId val="1919164735"/>
        <c:scaling>
          <c:orientation val="minMax"/>
        </c:scaling>
        <c:delete val="1"/>
        <c:axPos val="l"/>
        <c:numFmt formatCode="General" sourceLinked="1"/>
        <c:majorTickMark val="none"/>
        <c:minorTickMark val="none"/>
        <c:tickLblPos val="nextTo"/>
        <c:crossAx val="10357390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843455501409359E-2"/>
          <c:y val="0"/>
          <c:w val="0.90231308899718132"/>
          <c:h val="0.79643134910500779"/>
        </c:manualLayout>
      </c:layout>
      <c:barChart>
        <c:barDir val="col"/>
        <c:grouping val="clustered"/>
        <c:varyColors val="0"/>
        <c:ser>
          <c:idx val="0"/>
          <c:order val="0"/>
          <c:tx>
            <c:strRef>
              <c:f>Sheet1!$B$1</c:f>
              <c:strCache>
                <c:ptCount val="1"/>
                <c:pt idx="0">
                  <c:v>Value</c:v>
                </c:pt>
              </c:strCache>
            </c:strRef>
          </c:tx>
          <c:spPr>
            <a:solidFill>
              <a:schemeClr val="tx1"/>
            </a:solidFill>
            <a:ln>
              <a:noFill/>
            </a:ln>
            <a:effectLst/>
          </c:spPr>
          <c:invertIfNegative val="0"/>
          <c:dLbls>
            <c:dLbl>
              <c:idx val="0"/>
              <c:layout>
                <c:manualLayout>
                  <c:x val="0"/>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CD5-1D4D-9F56-91DD10747EB4}"/>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201x</c:v>
                </c:pt>
                <c:pt idx="1">
                  <c:v>202x (forecasted)</c:v>
                </c:pt>
              </c:strCache>
            </c:strRef>
          </c:cat>
          <c:val>
            <c:numRef>
              <c:f>Sheet1!$B$2:$B$3</c:f>
              <c:numCache>
                <c:formatCode>General</c:formatCode>
                <c:ptCount val="2"/>
                <c:pt idx="0">
                  <c:v>335.8</c:v>
                </c:pt>
                <c:pt idx="1">
                  <c:v>237.9</c:v>
                </c:pt>
              </c:numCache>
            </c:numRef>
          </c:val>
          <c:extLst>
            <c:ext xmlns:c16="http://schemas.microsoft.com/office/drawing/2014/chart" uri="{C3380CC4-5D6E-409C-BE32-E72D297353CC}">
              <c16:uniqueId val="{00000000-2470-184E-B486-11DE75B6BF0A}"/>
            </c:ext>
          </c:extLst>
        </c:ser>
        <c:dLbls>
          <c:showLegendKey val="0"/>
          <c:showVal val="0"/>
          <c:showCatName val="0"/>
          <c:showSerName val="0"/>
          <c:showPercent val="0"/>
          <c:showBubbleSize val="0"/>
        </c:dLbls>
        <c:gapWidth val="219"/>
        <c:overlap val="-27"/>
        <c:axId val="1035739008"/>
        <c:axId val="1919164735"/>
      </c:barChart>
      <c:catAx>
        <c:axId val="103573900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919164735"/>
        <c:crosses val="autoZero"/>
        <c:auto val="1"/>
        <c:lblAlgn val="ctr"/>
        <c:lblOffset val="100"/>
        <c:noMultiLvlLbl val="0"/>
      </c:catAx>
      <c:valAx>
        <c:axId val="1919164735"/>
        <c:scaling>
          <c:orientation val="minMax"/>
        </c:scaling>
        <c:delete val="1"/>
        <c:axPos val="l"/>
        <c:numFmt formatCode="General" sourceLinked="1"/>
        <c:majorTickMark val="out"/>
        <c:minorTickMark val="none"/>
        <c:tickLblPos val="nextTo"/>
        <c:crossAx val="10357390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Number of cars</c:v>
                </c:pt>
              </c:strCache>
            </c:strRef>
          </c:tx>
          <c:spPr>
            <a:solidFill>
              <a:schemeClr val="tx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201x</c:v>
                </c:pt>
                <c:pt idx="1">
                  <c:v>202x (forecasted)</c:v>
                </c:pt>
              </c:strCache>
            </c:strRef>
          </c:cat>
          <c:val>
            <c:numRef>
              <c:f>Sheet1!$B$2:$B$3</c:f>
              <c:numCache>
                <c:formatCode>General</c:formatCode>
                <c:ptCount val="2"/>
                <c:pt idx="0">
                  <c:v>339.3</c:v>
                </c:pt>
                <c:pt idx="1">
                  <c:v>229</c:v>
                </c:pt>
              </c:numCache>
            </c:numRef>
          </c:val>
          <c:extLst>
            <c:ext xmlns:c16="http://schemas.microsoft.com/office/drawing/2014/chart" uri="{C3380CC4-5D6E-409C-BE32-E72D297353CC}">
              <c16:uniqueId val="{00000000-D726-EB49-98C6-30499F991048}"/>
            </c:ext>
          </c:extLst>
        </c:ser>
        <c:dLbls>
          <c:showLegendKey val="0"/>
          <c:showVal val="0"/>
          <c:showCatName val="0"/>
          <c:showSerName val="0"/>
          <c:showPercent val="0"/>
          <c:showBubbleSize val="0"/>
        </c:dLbls>
        <c:gapWidth val="219"/>
        <c:overlap val="-27"/>
        <c:axId val="1035739008"/>
        <c:axId val="1919164735"/>
      </c:barChart>
      <c:catAx>
        <c:axId val="103573900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919164735"/>
        <c:crosses val="autoZero"/>
        <c:auto val="1"/>
        <c:lblAlgn val="ctr"/>
        <c:lblOffset val="100"/>
        <c:noMultiLvlLbl val="0"/>
      </c:catAx>
      <c:valAx>
        <c:axId val="1919164735"/>
        <c:scaling>
          <c:orientation val="minMax"/>
        </c:scaling>
        <c:delete val="1"/>
        <c:axPos val="l"/>
        <c:numFmt formatCode="General" sourceLinked="1"/>
        <c:majorTickMark val="out"/>
        <c:minorTickMark val="none"/>
        <c:tickLblPos val="nextTo"/>
        <c:crossAx val="10357390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42674469020051"/>
          <c:y val="3.8205681988157783E-2"/>
          <c:w val="0.85532626081712504"/>
          <c:h val="0.57741658018469011"/>
        </c:manualLayout>
      </c:layout>
      <c:barChart>
        <c:barDir val="col"/>
        <c:grouping val="clustered"/>
        <c:varyColors val="0"/>
        <c:ser>
          <c:idx val="0"/>
          <c:order val="0"/>
          <c:tx>
            <c:strRef>
              <c:f>Sheet1!$B$1</c:f>
              <c:strCache>
                <c:ptCount val="1"/>
                <c:pt idx="0">
                  <c:v>2018</c:v>
                </c:pt>
              </c:strCache>
            </c:strRef>
          </c:tx>
          <c:spPr>
            <a:solidFill>
              <a:schemeClr val="accent1"/>
            </a:solidFill>
            <a:ln>
              <a:noFill/>
            </a:ln>
            <a:effectLst/>
          </c:spPr>
          <c:invertIfNegative val="0"/>
          <c:cat>
            <c:strRef>
              <c:f>Sheet1!$A$2:$A$9</c:f>
              <c:strCache>
                <c:ptCount val="8"/>
                <c:pt idx="0">
                  <c:v>[Competitor 1]</c:v>
                </c:pt>
                <c:pt idx="1">
                  <c:v>[Competitor 2]</c:v>
                </c:pt>
                <c:pt idx="2">
                  <c:v>[Competitor 3]</c:v>
                </c:pt>
                <c:pt idx="3">
                  <c:v>[Competitor 4]</c:v>
                </c:pt>
                <c:pt idx="4">
                  <c:v>[Competitor 5]</c:v>
                </c:pt>
                <c:pt idx="5">
                  <c:v>[Competitor 6]</c:v>
                </c:pt>
                <c:pt idx="6">
                  <c:v>[Competitor 7]</c:v>
                </c:pt>
                <c:pt idx="7">
                  <c:v>[Company]</c:v>
                </c:pt>
              </c:strCache>
            </c:strRef>
          </c:cat>
          <c:val>
            <c:numRef>
              <c:f>Sheet1!$B$2:$B$9</c:f>
              <c:numCache>
                <c:formatCode>0%</c:formatCode>
                <c:ptCount val="8"/>
                <c:pt idx="0">
                  <c:v>0.96</c:v>
                </c:pt>
                <c:pt idx="1">
                  <c:v>0.95</c:v>
                </c:pt>
                <c:pt idx="2">
                  <c:v>0.94</c:v>
                </c:pt>
                <c:pt idx="3">
                  <c:v>0.9</c:v>
                </c:pt>
                <c:pt idx="4">
                  <c:v>0.88</c:v>
                </c:pt>
                <c:pt idx="5">
                  <c:v>0.88</c:v>
                </c:pt>
                <c:pt idx="6">
                  <c:v>0.87</c:v>
                </c:pt>
                <c:pt idx="7">
                  <c:v>0.9</c:v>
                </c:pt>
              </c:numCache>
            </c:numRef>
          </c:val>
          <c:extLst>
            <c:ext xmlns:c16="http://schemas.microsoft.com/office/drawing/2014/chart" uri="{C3380CC4-5D6E-409C-BE32-E72D297353CC}">
              <c16:uniqueId val="{00000000-DB37-7749-A388-EDBE1F57E15B}"/>
            </c:ext>
          </c:extLst>
        </c:ser>
        <c:ser>
          <c:idx val="1"/>
          <c:order val="1"/>
          <c:tx>
            <c:strRef>
              <c:f>Sheet1!$C$1</c:f>
              <c:strCache>
                <c:ptCount val="1"/>
                <c:pt idx="0">
                  <c:v>202x</c:v>
                </c:pt>
              </c:strCache>
            </c:strRef>
          </c:tx>
          <c:spPr>
            <a:solidFill>
              <a:schemeClr val="accent2"/>
            </a:solidFill>
            <a:ln>
              <a:noFill/>
            </a:ln>
            <a:effectLst/>
          </c:spPr>
          <c:invertIfNegative val="0"/>
          <c:cat>
            <c:strRef>
              <c:f>Sheet1!$A$2:$A$9</c:f>
              <c:strCache>
                <c:ptCount val="8"/>
                <c:pt idx="0">
                  <c:v>[Competitor 1]</c:v>
                </c:pt>
                <c:pt idx="1">
                  <c:v>[Competitor 2]</c:v>
                </c:pt>
                <c:pt idx="2">
                  <c:v>[Competitor 3]</c:v>
                </c:pt>
                <c:pt idx="3">
                  <c:v>[Competitor 4]</c:v>
                </c:pt>
                <c:pt idx="4">
                  <c:v>[Competitor 5]</c:v>
                </c:pt>
                <c:pt idx="5">
                  <c:v>[Competitor 6]</c:v>
                </c:pt>
                <c:pt idx="6">
                  <c:v>[Competitor 7]</c:v>
                </c:pt>
                <c:pt idx="7">
                  <c:v>[Company]</c:v>
                </c:pt>
              </c:strCache>
            </c:strRef>
          </c:cat>
          <c:val>
            <c:numRef>
              <c:f>Sheet1!$C$2:$C$9</c:f>
              <c:numCache>
                <c:formatCode>0%</c:formatCode>
                <c:ptCount val="8"/>
                <c:pt idx="0">
                  <c:v>0.98</c:v>
                </c:pt>
                <c:pt idx="1">
                  <c:v>0.93</c:v>
                </c:pt>
                <c:pt idx="2">
                  <c:v>0.94</c:v>
                </c:pt>
                <c:pt idx="3">
                  <c:v>0.89</c:v>
                </c:pt>
                <c:pt idx="4">
                  <c:v>0.9</c:v>
                </c:pt>
                <c:pt idx="5">
                  <c:v>0.87</c:v>
                </c:pt>
                <c:pt idx="6">
                  <c:v>0.88</c:v>
                </c:pt>
                <c:pt idx="7">
                  <c:v>0.873</c:v>
                </c:pt>
              </c:numCache>
            </c:numRef>
          </c:val>
          <c:extLst>
            <c:ext xmlns:c16="http://schemas.microsoft.com/office/drawing/2014/chart" uri="{C3380CC4-5D6E-409C-BE32-E72D297353CC}">
              <c16:uniqueId val="{00000001-DB37-7749-A388-EDBE1F57E15B}"/>
            </c:ext>
          </c:extLst>
        </c:ser>
        <c:dLbls>
          <c:showLegendKey val="0"/>
          <c:showVal val="0"/>
          <c:showCatName val="0"/>
          <c:showSerName val="0"/>
          <c:showPercent val="0"/>
          <c:showBubbleSize val="0"/>
        </c:dLbls>
        <c:gapWidth val="219"/>
        <c:overlap val="-27"/>
        <c:axId val="397664191"/>
        <c:axId val="704587423"/>
      </c:barChart>
      <c:catAx>
        <c:axId val="39766419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704587423"/>
        <c:crosses val="autoZero"/>
        <c:auto val="1"/>
        <c:lblAlgn val="ctr"/>
        <c:lblOffset val="100"/>
        <c:noMultiLvlLbl val="0"/>
      </c:catAx>
      <c:valAx>
        <c:axId val="704587423"/>
        <c:scaling>
          <c:orientation val="minMax"/>
        </c:scaling>
        <c:delete val="0"/>
        <c:axPos val="l"/>
        <c:majorGridlines>
          <c:spPr>
            <a:ln w="9525" cap="flat" cmpd="sng" algn="ctr">
              <a:solidFill>
                <a:schemeClr val="tx2"/>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397664191"/>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044386118219"/>
          <c:y val="5.0628012040551694E-2"/>
          <c:w val="0.74297718866636397"/>
          <c:h val="0.81042871815092143"/>
        </c:manualLayout>
      </c:layout>
      <c:barChart>
        <c:barDir val="col"/>
        <c:grouping val="clustered"/>
        <c:varyColors val="0"/>
        <c:ser>
          <c:idx val="0"/>
          <c:order val="0"/>
          <c:tx>
            <c:strRef>
              <c:f>Sheet1!$B$1</c:f>
              <c:strCache>
                <c:ptCount val="1"/>
                <c:pt idx="0">
                  <c:v>Company</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Share of respondents that answered x to question</c:v>
                </c:pt>
              </c:strCache>
            </c:strRef>
          </c:cat>
          <c:val>
            <c:numRef>
              <c:f>Sheet1!$B$2</c:f>
              <c:numCache>
                <c:formatCode>0%</c:formatCode>
                <c:ptCount val="1"/>
                <c:pt idx="0">
                  <c:v>0.8</c:v>
                </c:pt>
              </c:numCache>
            </c:numRef>
          </c:val>
          <c:extLst>
            <c:ext xmlns:c16="http://schemas.microsoft.com/office/drawing/2014/chart" uri="{C3380CC4-5D6E-409C-BE32-E72D297353CC}">
              <c16:uniqueId val="{00000000-DDDF-3641-89E2-F0D509A472EB}"/>
            </c:ext>
          </c:extLst>
        </c:ser>
        <c:ser>
          <c:idx val="1"/>
          <c:order val="1"/>
          <c:tx>
            <c:strRef>
              <c:f>Sheet1!$C$1</c:f>
              <c:strCache>
                <c:ptCount val="1"/>
                <c:pt idx="0">
                  <c:v>Competitor 1</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Share of respondents that answered x to question</c:v>
                </c:pt>
              </c:strCache>
            </c:strRef>
          </c:cat>
          <c:val>
            <c:numRef>
              <c:f>Sheet1!$C$2</c:f>
              <c:numCache>
                <c:formatCode>0%</c:formatCode>
                <c:ptCount val="1"/>
                <c:pt idx="0">
                  <c:v>0.82</c:v>
                </c:pt>
              </c:numCache>
            </c:numRef>
          </c:val>
          <c:extLst>
            <c:ext xmlns:c16="http://schemas.microsoft.com/office/drawing/2014/chart" uri="{C3380CC4-5D6E-409C-BE32-E72D297353CC}">
              <c16:uniqueId val="{00000001-DDDF-3641-89E2-F0D509A472EB}"/>
            </c:ext>
          </c:extLst>
        </c:ser>
        <c:ser>
          <c:idx val="2"/>
          <c:order val="2"/>
          <c:tx>
            <c:strRef>
              <c:f>Sheet1!$D$1</c:f>
              <c:strCache>
                <c:ptCount val="1"/>
                <c:pt idx="0">
                  <c:v>Competitor 2</c:v>
                </c:pt>
              </c:strCache>
            </c:strRef>
          </c:tx>
          <c:spPr>
            <a:solidFill>
              <a:schemeClr val="bg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Share of respondents that answered x to question</c:v>
                </c:pt>
              </c:strCache>
            </c:strRef>
          </c:cat>
          <c:val>
            <c:numRef>
              <c:f>Sheet1!$D$2</c:f>
              <c:numCache>
                <c:formatCode>0%</c:formatCode>
                <c:ptCount val="1"/>
                <c:pt idx="0">
                  <c:v>0.44</c:v>
                </c:pt>
              </c:numCache>
            </c:numRef>
          </c:val>
          <c:extLst>
            <c:ext xmlns:c16="http://schemas.microsoft.com/office/drawing/2014/chart" uri="{C3380CC4-5D6E-409C-BE32-E72D297353CC}">
              <c16:uniqueId val="{00000002-DDDF-3641-89E2-F0D509A472EB}"/>
            </c:ext>
          </c:extLst>
        </c:ser>
        <c:ser>
          <c:idx val="3"/>
          <c:order val="3"/>
          <c:tx>
            <c:strRef>
              <c:f>Sheet1!$E$1</c:f>
              <c:strCache>
                <c:ptCount val="1"/>
                <c:pt idx="0">
                  <c:v>Competitor 3</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Share of respondents that answered x to question</c:v>
                </c:pt>
              </c:strCache>
            </c:strRef>
          </c:cat>
          <c:val>
            <c:numRef>
              <c:f>Sheet1!$E$2</c:f>
              <c:numCache>
                <c:formatCode>0%</c:formatCode>
                <c:ptCount val="1"/>
                <c:pt idx="0">
                  <c:v>0.21</c:v>
                </c:pt>
              </c:numCache>
            </c:numRef>
          </c:val>
          <c:extLst>
            <c:ext xmlns:c16="http://schemas.microsoft.com/office/drawing/2014/chart" uri="{C3380CC4-5D6E-409C-BE32-E72D297353CC}">
              <c16:uniqueId val="{00000003-DDDF-3641-89E2-F0D509A472EB}"/>
            </c:ext>
          </c:extLst>
        </c:ser>
        <c:ser>
          <c:idx val="4"/>
          <c:order val="4"/>
          <c:tx>
            <c:strRef>
              <c:f>Sheet1!$F$1</c:f>
              <c:strCache>
                <c:ptCount val="1"/>
                <c:pt idx="0">
                  <c:v>Competitor 4</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Share of respondents that answered x to question</c:v>
                </c:pt>
              </c:strCache>
            </c:strRef>
          </c:cat>
          <c:val>
            <c:numRef>
              <c:f>Sheet1!$F$2</c:f>
              <c:numCache>
                <c:formatCode>0%</c:formatCode>
                <c:ptCount val="1"/>
                <c:pt idx="0">
                  <c:v>0.91</c:v>
                </c:pt>
              </c:numCache>
            </c:numRef>
          </c:val>
          <c:extLst>
            <c:ext xmlns:c16="http://schemas.microsoft.com/office/drawing/2014/chart" uri="{C3380CC4-5D6E-409C-BE32-E72D297353CC}">
              <c16:uniqueId val="{00000004-DDDF-3641-89E2-F0D509A472EB}"/>
            </c:ext>
          </c:extLst>
        </c:ser>
        <c:dLbls>
          <c:dLblPos val="outEnd"/>
          <c:showLegendKey val="0"/>
          <c:showVal val="1"/>
          <c:showCatName val="0"/>
          <c:showSerName val="0"/>
          <c:showPercent val="0"/>
          <c:showBubbleSize val="0"/>
        </c:dLbls>
        <c:gapWidth val="219"/>
        <c:overlap val="-27"/>
        <c:axId val="541354831"/>
        <c:axId val="2084449664"/>
      </c:barChart>
      <c:catAx>
        <c:axId val="541354831"/>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2084449664"/>
        <c:crosses val="autoZero"/>
        <c:auto val="1"/>
        <c:lblAlgn val="ctr"/>
        <c:lblOffset val="100"/>
        <c:noMultiLvlLbl val="0"/>
      </c:catAx>
      <c:valAx>
        <c:axId val="2084449664"/>
        <c:scaling>
          <c:orientation val="minMax"/>
        </c:scaling>
        <c:delete val="0"/>
        <c:axPos val="l"/>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5413548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044386118219"/>
          <c:y val="5.0628012040551694E-2"/>
          <c:w val="0.74297718866636397"/>
          <c:h val="0.81042871815092143"/>
        </c:manualLayout>
      </c:layout>
      <c:barChart>
        <c:barDir val="col"/>
        <c:grouping val="clustered"/>
        <c:varyColors val="0"/>
        <c:ser>
          <c:idx val="0"/>
          <c:order val="0"/>
          <c:tx>
            <c:strRef>
              <c:f>Sheet1!$B$1</c:f>
              <c:strCache>
                <c:ptCount val="1"/>
                <c:pt idx="0">
                  <c:v>Company</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Share of respondents that answered x to question</c:v>
                </c:pt>
              </c:strCache>
            </c:strRef>
          </c:cat>
          <c:val>
            <c:numRef>
              <c:f>Sheet1!$B$2</c:f>
              <c:numCache>
                <c:formatCode>0%</c:formatCode>
                <c:ptCount val="1"/>
                <c:pt idx="0">
                  <c:v>0.15</c:v>
                </c:pt>
              </c:numCache>
            </c:numRef>
          </c:val>
          <c:extLst>
            <c:ext xmlns:c16="http://schemas.microsoft.com/office/drawing/2014/chart" uri="{C3380CC4-5D6E-409C-BE32-E72D297353CC}">
              <c16:uniqueId val="{00000000-8F33-924E-A9D9-07EB1AA6E33D}"/>
            </c:ext>
          </c:extLst>
        </c:ser>
        <c:ser>
          <c:idx val="1"/>
          <c:order val="1"/>
          <c:tx>
            <c:strRef>
              <c:f>Sheet1!$C$1</c:f>
              <c:strCache>
                <c:ptCount val="1"/>
                <c:pt idx="0">
                  <c:v>Competitor 1</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Share of respondents that answered x to question</c:v>
                </c:pt>
              </c:strCache>
            </c:strRef>
          </c:cat>
          <c:val>
            <c:numRef>
              <c:f>Sheet1!$C$2</c:f>
              <c:numCache>
                <c:formatCode>0%</c:formatCode>
                <c:ptCount val="1"/>
                <c:pt idx="0">
                  <c:v>0.18</c:v>
                </c:pt>
              </c:numCache>
            </c:numRef>
          </c:val>
          <c:extLst>
            <c:ext xmlns:c16="http://schemas.microsoft.com/office/drawing/2014/chart" uri="{C3380CC4-5D6E-409C-BE32-E72D297353CC}">
              <c16:uniqueId val="{00000001-8F33-924E-A9D9-07EB1AA6E33D}"/>
            </c:ext>
          </c:extLst>
        </c:ser>
        <c:ser>
          <c:idx val="2"/>
          <c:order val="2"/>
          <c:tx>
            <c:strRef>
              <c:f>Sheet1!$D$1</c:f>
              <c:strCache>
                <c:ptCount val="1"/>
                <c:pt idx="0">
                  <c:v>Competitor 2</c:v>
                </c:pt>
              </c:strCache>
            </c:strRef>
          </c:tx>
          <c:spPr>
            <a:solidFill>
              <a:schemeClr val="bg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Share of respondents that answered x to question</c:v>
                </c:pt>
              </c:strCache>
            </c:strRef>
          </c:cat>
          <c:val>
            <c:numRef>
              <c:f>Sheet1!$D$2</c:f>
              <c:numCache>
                <c:formatCode>0%</c:formatCode>
                <c:ptCount val="1"/>
                <c:pt idx="0">
                  <c:v>0.23</c:v>
                </c:pt>
              </c:numCache>
            </c:numRef>
          </c:val>
          <c:extLst>
            <c:ext xmlns:c16="http://schemas.microsoft.com/office/drawing/2014/chart" uri="{C3380CC4-5D6E-409C-BE32-E72D297353CC}">
              <c16:uniqueId val="{00000002-8F33-924E-A9D9-07EB1AA6E33D}"/>
            </c:ext>
          </c:extLst>
        </c:ser>
        <c:ser>
          <c:idx val="3"/>
          <c:order val="3"/>
          <c:tx>
            <c:strRef>
              <c:f>Sheet1!$E$1</c:f>
              <c:strCache>
                <c:ptCount val="1"/>
                <c:pt idx="0">
                  <c:v>Competitor 3</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Share of respondents that answered x to question</c:v>
                </c:pt>
              </c:strCache>
            </c:strRef>
          </c:cat>
          <c:val>
            <c:numRef>
              <c:f>Sheet1!$E$2</c:f>
              <c:numCache>
                <c:formatCode>0%</c:formatCode>
                <c:ptCount val="1"/>
                <c:pt idx="0">
                  <c:v>0.11</c:v>
                </c:pt>
              </c:numCache>
            </c:numRef>
          </c:val>
          <c:extLst>
            <c:ext xmlns:c16="http://schemas.microsoft.com/office/drawing/2014/chart" uri="{C3380CC4-5D6E-409C-BE32-E72D297353CC}">
              <c16:uniqueId val="{00000003-8F33-924E-A9D9-07EB1AA6E33D}"/>
            </c:ext>
          </c:extLst>
        </c:ser>
        <c:ser>
          <c:idx val="4"/>
          <c:order val="4"/>
          <c:tx>
            <c:strRef>
              <c:f>Sheet1!$F$1</c:f>
              <c:strCache>
                <c:ptCount val="1"/>
                <c:pt idx="0">
                  <c:v>Competitor 4</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Share of respondents that answered x to question</c:v>
                </c:pt>
              </c:strCache>
            </c:strRef>
          </c:cat>
          <c:val>
            <c:numRef>
              <c:f>Sheet1!$F$2</c:f>
              <c:numCache>
                <c:formatCode>0%</c:formatCode>
                <c:ptCount val="1"/>
                <c:pt idx="0">
                  <c:v>0.37</c:v>
                </c:pt>
              </c:numCache>
            </c:numRef>
          </c:val>
          <c:extLst>
            <c:ext xmlns:c16="http://schemas.microsoft.com/office/drawing/2014/chart" uri="{C3380CC4-5D6E-409C-BE32-E72D297353CC}">
              <c16:uniqueId val="{00000004-8F33-924E-A9D9-07EB1AA6E33D}"/>
            </c:ext>
          </c:extLst>
        </c:ser>
        <c:dLbls>
          <c:dLblPos val="outEnd"/>
          <c:showLegendKey val="0"/>
          <c:showVal val="1"/>
          <c:showCatName val="0"/>
          <c:showSerName val="0"/>
          <c:showPercent val="0"/>
          <c:showBubbleSize val="0"/>
        </c:dLbls>
        <c:gapWidth val="219"/>
        <c:overlap val="-27"/>
        <c:axId val="541354831"/>
        <c:axId val="2084449664"/>
      </c:barChart>
      <c:catAx>
        <c:axId val="541354831"/>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2084449664"/>
        <c:crosses val="autoZero"/>
        <c:auto val="1"/>
        <c:lblAlgn val="ctr"/>
        <c:lblOffset val="100"/>
        <c:noMultiLvlLbl val="0"/>
      </c:catAx>
      <c:valAx>
        <c:axId val="2084449664"/>
        <c:scaling>
          <c:orientation val="minMax"/>
          <c:max val="1"/>
        </c:scaling>
        <c:delete val="0"/>
        <c:axPos val="l"/>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5413548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044386118219"/>
          <c:y val="5.0628012040551694E-2"/>
          <c:w val="0.74297718866636397"/>
          <c:h val="0.81042871815092143"/>
        </c:manualLayout>
      </c:layout>
      <c:barChart>
        <c:barDir val="col"/>
        <c:grouping val="clustered"/>
        <c:varyColors val="0"/>
        <c:ser>
          <c:idx val="0"/>
          <c:order val="0"/>
          <c:tx>
            <c:strRef>
              <c:f>Sheet1!$B$1</c:f>
              <c:strCache>
                <c:ptCount val="1"/>
                <c:pt idx="0">
                  <c:v>Company</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Share of respondents that answered x to question</c:v>
                </c:pt>
              </c:strCache>
            </c:strRef>
          </c:cat>
          <c:val>
            <c:numRef>
              <c:f>Sheet1!$B$2</c:f>
              <c:numCache>
                <c:formatCode>0%</c:formatCode>
                <c:ptCount val="1"/>
                <c:pt idx="0">
                  <c:v>0.61</c:v>
                </c:pt>
              </c:numCache>
            </c:numRef>
          </c:val>
          <c:extLst>
            <c:ext xmlns:c16="http://schemas.microsoft.com/office/drawing/2014/chart" uri="{C3380CC4-5D6E-409C-BE32-E72D297353CC}">
              <c16:uniqueId val="{00000000-5BB3-784A-B3EB-0162D0AD4FEF}"/>
            </c:ext>
          </c:extLst>
        </c:ser>
        <c:ser>
          <c:idx val="1"/>
          <c:order val="1"/>
          <c:tx>
            <c:strRef>
              <c:f>Sheet1!$C$1</c:f>
              <c:strCache>
                <c:ptCount val="1"/>
                <c:pt idx="0">
                  <c:v>Competitor 1</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Share of respondents that answered x to question</c:v>
                </c:pt>
              </c:strCache>
            </c:strRef>
          </c:cat>
          <c:val>
            <c:numRef>
              <c:f>Sheet1!$C$2</c:f>
              <c:numCache>
                <c:formatCode>0%</c:formatCode>
                <c:ptCount val="1"/>
                <c:pt idx="0">
                  <c:v>0.82</c:v>
                </c:pt>
              </c:numCache>
            </c:numRef>
          </c:val>
          <c:extLst>
            <c:ext xmlns:c16="http://schemas.microsoft.com/office/drawing/2014/chart" uri="{C3380CC4-5D6E-409C-BE32-E72D297353CC}">
              <c16:uniqueId val="{00000001-5BB3-784A-B3EB-0162D0AD4FEF}"/>
            </c:ext>
          </c:extLst>
        </c:ser>
        <c:ser>
          <c:idx val="2"/>
          <c:order val="2"/>
          <c:tx>
            <c:strRef>
              <c:f>Sheet1!$D$1</c:f>
              <c:strCache>
                <c:ptCount val="1"/>
                <c:pt idx="0">
                  <c:v>Competitor 2</c:v>
                </c:pt>
              </c:strCache>
            </c:strRef>
          </c:tx>
          <c:spPr>
            <a:solidFill>
              <a:schemeClr val="bg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Share of respondents that answered x to question</c:v>
                </c:pt>
              </c:strCache>
            </c:strRef>
          </c:cat>
          <c:val>
            <c:numRef>
              <c:f>Sheet1!$D$2</c:f>
              <c:numCache>
                <c:formatCode>0%</c:formatCode>
                <c:ptCount val="1"/>
                <c:pt idx="0">
                  <c:v>0.44</c:v>
                </c:pt>
              </c:numCache>
            </c:numRef>
          </c:val>
          <c:extLst>
            <c:ext xmlns:c16="http://schemas.microsoft.com/office/drawing/2014/chart" uri="{C3380CC4-5D6E-409C-BE32-E72D297353CC}">
              <c16:uniqueId val="{00000002-5BB3-784A-B3EB-0162D0AD4FEF}"/>
            </c:ext>
          </c:extLst>
        </c:ser>
        <c:ser>
          <c:idx val="3"/>
          <c:order val="3"/>
          <c:tx>
            <c:strRef>
              <c:f>Sheet1!$E$1</c:f>
              <c:strCache>
                <c:ptCount val="1"/>
                <c:pt idx="0">
                  <c:v>Competitor 3</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Share of respondents that answered x to question</c:v>
                </c:pt>
              </c:strCache>
            </c:strRef>
          </c:cat>
          <c:val>
            <c:numRef>
              <c:f>Sheet1!$E$2</c:f>
              <c:numCache>
                <c:formatCode>0%</c:formatCode>
                <c:ptCount val="1"/>
                <c:pt idx="0">
                  <c:v>0.21</c:v>
                </c:pt>
              </c:numCache>
            </c:numRef>
          </c:val>
          <c:extLst>
            <c:ext xmlns:c16="http://schemas.microsoft.com/office/drawing/2014/chart" uri="{C3380CC4-5D6E-409C-BE32-E72D297353CC}">
              <c16:uniqueId val="{00000003-5BB3-784A-B3EB-0162D0AD4FEF}"/>
            </c:ext>
          </c:extLst>
        </c:ser>
        <c:ser>
          <c:idx val="4"/>
          <c:order val="4"/>
          <c:tx>
            <c:strRef>
              <c:f>Sheet1!$F$1</c:f>
              <c:strCache>
                <c:ptCount val="1"/>
                <c:pt idx="0">
                  <c:v>Competitor 4</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Share of respondents that answered x to question</c:v>
                </c:pt>
              </c:strCache>
            </c:strRef>
          </c:cat>
          <c:val>
            <c:numRef>
              <c:f>Sheet1!$F$2</c:f>
              <c:numCache>
                <c:formatCode>0%</c:formatCode>
                <c:ptCount val="1"/>
                <c:pt idx="0">
                  <c:v>0.91</c:v>
                </c:pt>
              </c:numCache>
            </c:numRef>
          </c:val>
          <c:extLst>
            <c:ext xmlns:c16="http://schemas.microsoft.com/office/drawing/2014/chart" uri="{C3380CC4-5D6E-409C-BE32-E72D297353CC}">
              <c16:uniqueId val="{00000004-5BB3-784A-B3EB-0162D0AD4FEF}"/>
            </c:ext>
          </c:extLst>
        </c:ser>
        <c:dLbls>
          <c:dLblPos val="outEnd"/>
          <c:showLegendKey val="0"/>
          <c:showVal val="1"/>
          <c:showCatName val="0"/>
          <c:showSerName val="0"/>
          <c:showPercent val="0"/>
          <c:showBubbleSize val="0"/>
        </c:dLbls>
        <c:gapWidth val="219"/>
        <c:overlap val="-27"/>
        <c:axId val="541354831"/>
        <c:axId val="2084449664"/>
      </c:barChart>
      <c:catAx>
        <c:axId val="541354831"/>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2084449664"/>
        <c:crosses val="autoZero"/>
        <c:auto val="1"/>
        <c:lblAlgn val="ctr"/>
        <c:lblOffset val="100"/>
        <c:noMultiLvlLbl val="0"/>
      </c:catAx>
      <c:valAx>
        <c:axId val="2084449664"/>
        <c:scaling>
          <c:orientation val="minMax"/>
        </c:scaling>
        <c:delete val="0"/>
        <c:axPos val="l"/>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5413548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3044386118219"/>
          <c:y val="5.0628012040551694E-2"/>
          <c:w val="0.74297718866636397"/>
          <c:h val="0.81042871815092143"/>
        </c:manualLayout>
      </c:layout>
      <c:barChart>
        <c:barDir val="col"/>
        <c:grouping val="clustered"/>
        <c:varyColors val="0"/>
        <c:ser>
          <c:idx val="0"/>
          <c:order val="0"/>
          <c:tx>
            <c:strRef>
              <c:f>Sheet1!$B$1</c:f>
              <c:strCache>
                <c:ptCount val="1"/>
                <c:pt idx="0">
                  <c:v>Company</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Share of respondents that answered x to question</c:v>
                </c:pt>
              </c:strCache>
            </c:strRef>
          </c:cat>
          <c:val>
            <c:numRef>
              <c:f>Sheet1!$B$2</c:f>
              <c:numCache>
                <c:formatCode>0%</c:formatCode>
                <c:ptCount val="1"/>
                <c:pt idx="0">
                  <c:v>0.82</c:v>
                </c:pt>
              </c:numCache>
            </c:numRef>
          </c:val>
          <c:extLst>
            <c:ext xmlns:c16="http://schemas.microsoft.com/office/drawing/2014/chart" uri="{C3380CC4-5D6E-409C-BE32-E72D297353CC}">
              <c16:uniqueId val="{00000000-6FFD-9A43-8577-B360F0FE027B}"/>
            </c:ext>
          </c:extLst>
        </c:ser>
        <c:ser>
          <c:idx val="1"/>
          <c:order val="1"/>
          <c:tx>
            <c:strRef>
              <c:f>Sheet1!$C$1</c:f>
              <c:strCache>
                <c:ptCount val="1"/>
                <c:pt idx="0">
                  <c:v>Competitor 1</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Share of respondents that answered x to question</c:v>
                </c:pt>
              </c:strCache>
            </c:strRef>
          </c:cat>
          <c:val>
            <c:numRef>
              <c:f>Sheet1!$C$2</c:f>
              <c:numCache>
                <c:formatCode>0%</c:formatCode>
                <c:ptCount val="1"/>
                <c:pt idx="0">
                  <c:v>0.9</c:v>
                </c:pt>
              </c:numCache>
            </c:numRef>
          </c:val>
          <c:extLst>
            <c:ext xmlns:c16="http://schemas.microsoft.com/office/drawing/2014/chart" uri="{C3380CC4-5D6E-409C-BE32-E72D297353CC}">
              <c16:uniqueId val="{00000001-6FFD-9A43-8577-B360F0FE027B}"/>
            </c:ext>
          </c:extLst>
        </c:ser>
        <c:ser>
          <c:idx val="2"/>
          <c:order val="2"/>
          <c:tx>
            <c:strRef>
              <c:f>Sheet1!$D$1</c:f>
              <c:strCache>
                <c:ptCount val="1"/>
                <c:pt idx="0">
                  <c:v>Competitor 2</c:v>
                </c:pt>
              </c:strCache>
            </c:strRef>
          </c:tx>
          <c:spPr>
            <a:solidFill>
              <a:schemeClr val="bg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Share of respondents that answered x to question</c:v>
                </c:pt>
              </c:strCache>
            </c:strRef>
          </c:cat>
          <c:val>
            <c:numRef>
              <c:f>Sheet1!$D$2</c:f>
              <c:numCache>
                <c:formatCode>0%</c:formatCode>
                <c:ptCount val="1"/>
                <c:pt idx="0">
                  <c:v>0.81</c:v>
                </c:pt>
              </c:numCache>
            </c:numRef>
          </c:val>
          <c:extLst>
            <c:ext xmlns:c16="http://schemas.microsoft.com/office/drawing/2014/chart" uri="{C3380CC4-5D6E-409C-BE32-E72D297353CC}">
              <c16:uniqueId val="{00000002-6FFD-9A43-8577-B360F0FE027B}"/>
            </c:ext>
          </c:extLst>
        </c:ser>
        <c:ser>
          <c:idx val="3"/>
          <c:order val="3"/>
          <c:tx>
            <c:strRef>
              <c:f>Sheet1!$E$1</c:f>
              <c:strCache>
                <c:ptCount val="1"/>
                <c:pt idx="0">
                  <c:v>Competitor 3</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Share of respondents that answered x to question</c:v>
                </c:pt>
              </c:strCache>
            </c:strRef>
          </c:cat>
          <c:val>
            <c:numRef>
              <c:f>Sheet1!$E$2</c:f>
              <c:numCache>
                <c:formatCode>0%</c:formatCode>
                <c:ptCount val="1"/>
                <c:pt idx="0">
                  <c:v>0.81</c:v>
                </c:pt>
              </c:numCache>
            </c:numRef>
          </c:val>
          <c:extLst>
            <c:ext xmlns:c16="http://schemas.microsoft.com/office/drawing/2014/chart" uri="{C3380CC4-5D6E-409C-BE32-E72D297353CC}">
              <c16:uniqueId val="{00000003-6FFD-9A43-8577-B360F0FE027B}"/>
            </c:ext>
          </c:extLst>
        </c:ser>
        <c:ser>
          <c:idx val="4"/>
          <c:order val="4"/>
          <c:tx>
            <c:strRef>
              <c:f>Sheet1!$F$1</c:f>
              <c:strCache>
                <c:ptCount val="1"/>
                <c:pt idx="0">
                  <c:v>Competitor 4</c:v>
                </c:pt>
              </c:strCache>
            </c:strRef>
          </c:tx>
          <c:spPr>
            <a:solidFill>
              <a:schemeClr val="tx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Share of respondents that answered x to question</c:v>
                </c:pt>
              </c:strCache>
            </c:strRef>
          </c:cat>
          <c:val>
            <c:numRef>
              <c:f>Sheet1!$F$2</c:f>
              <c:numCache>
                <c:formatCode>0%</c:formatCode>
                <c:ptCount val="1"/>
                <c:pt idx="0">
                  <c:v>0.91</c:v>
                </c:pt>
              </c:numCache>
            </c:numRef>
          </c:val>
          <c:extLst>
            <c:ext xmlns:c16="http://schemas.microsoft.com/office/drawing/2014/chart" uri="{C3380CC4-5D6E-409C-BE32-E72D297353CC}">
              <c16:uniqueId val="{00000004-6FFD-9A43-8577-B360F0FE027B}"/>
            </c:ext>
          </c:extLst>
        </c:ser>
        <c:dLbls>
          <c:dLblPos val="outEnd"/>
          <c:showLegendKey val="0"/>
          <c:showVal val="1"/>
          <c:showCatName val="0"/>
          <c:showSerName val="0"/>
          <c:showPercent val="0"/>
          <c:showBubbleSize val="0"/>
        </c:dLbls>
        <c:gapWidth val="219"/>
        <c:overlap val="-27"/>
        <c:axId val="541354831"/>
        <c:axId val="2084449664"/>
      </c:barChart>
      <c:catAx>
        <c:axId val="541354831"/>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2084449664"/>
        <c:crosses val="autoZero"/>
        <c:auto val="1"/>
        <c:lblAlgn val="ctr"/>
        <c:lblOffset val="100"/>
        <c:noMultiLvlLbl val="0"/>
      </c:catAx>
      <c:valAx>
        <c:axId val="2084449664"/>
        <c:scaling>
          <c:orientation val="minMax"/>
          <c:min val="0"/>
        </c:scaling>
        <c:delete val="0"/>
        <c:axPos val="l"/>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5413548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Sheet1!$B$2:$B$11</c:f>
              <c:numCache>
                <c:formatCode>General</c:formatCode>
                <c:ptCount val="10"/>
                <c:pt idx="0">
                  <c:v>49.320000000005599</c:v>
                </c:pt>
                <c:pt idx="1">
                  <c:v>52.413000000006001</c:v>
                </c:pt>
                <c:pt idx="2">
                  <c:v>46.812000000005298</c:v>
                </c:pt>
                <c:pt idx="3">
                  <c:v>49.586000000005598</c:v>
                </c:pt>
                <c:pt idx="4">
                  <c:v>39.690000000004503</c:v>
                </c:pt>
                <c:pt idx="5">
                  <c:v>35.766000000004098</c:v>
                </c:pt>
                <c:pt idx="6">
                  <c:v>26.613000000003002</c:v>
                </c:pt>
                <c:pt idx="7">
                  <c:v>25.464000000002901</c:v>
                </c:pt>
                <c:pt idx="8">
                  <c:v>18.498000000002101</c:v>
                </c:pt>
                <c:pt idx="9">
                  <c:v>26.552524353387302</c:v>
                </c:pt>
              </c:numCache>
            </c:numRef>
          </c:val>
          <c:extLst>
            <c:ext xmlns:c16="http://schemas.microsoft.com/office/drawing/2014/chart" uri="{C3380CC4-5D6E-409C-BE32-E72D297353CC}">
              <c16:uniqueId val="{00000000-67B9-0941-B0F9-3F3A7075262F}"/>
            </c:ext>
          </c:extLst>
        </c:ser>
        <c:dLbls>
          <c:dLblPos val="inEnd"/>
          <c:showLegendKey val="0"/>
          <c:showVal val="1"/>
          <c:showCatName val="0"/>
          <c:showSerName val="0"/>
          <c:showPercent val="0"/>
          <c:showBubbleSize val="0"/>
        </c:dLbls>
        <c:gapWidth val="94"/>
        <c:overlap val="-27"/>
        <c:axId val="498208128"/>
        <c:axId val="498282352"/>
      </c:barChart>
      <c:catAx>
        <c:axId val="49820812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98282352"/>
        <c:crosses val="autoZero"/>
        <c:auto val="1"/>
        <c:lblAlgn val="ctr"/>
        <c:lblOffset val="100"/>
        <c:noMultiLvlLbl val="0"/>
      </c:catAx>
      <c:valAx>
        <c:axId val="498282352"/>
        <c:scaling>
          <c:orientation val="minMax"/>
          <c:max val="80"/>
        </c:scaling>
        <c:delete val="0"/>
        <c:axPos val="l"/>
        <c:majorGridlines>
          <c:spPr>
            <a:ln w="9525" cap="flat" cmpd="sng" algn="ctr">
              <a:solidFill>
                <a:schemeClr val="tx2"/>
              </a:solidFill>
              <a:round/>
            </a:ln>
            <a:effectLst/>
          </c:spPr>
        </c:majorGridlines>
        <c:numFmt formatCode="General"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98208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Sheet1!$B$2:$B$11</c:f>
              <c:numCache>
                <c:formatCode>General</c:formatCode>
                <c:ptCount val="10"/>
                <c:pt idx="0">
                  <c:v>60.319000000006852</c:v>
                </c:pt>
                <c:pt idx="1">
                  <c:v>59.115000000006724</c:v>
                </c:pt>
                <c:pt idx="2">
                  <c:v>62.697000000007129</c:v>
                </c:pt>
                <c:pt idx="3">
                  <c:v>67.599000000007678</c:v>
                </c:pt>
                <c:pt idx="4">
                  <c:v>63.90300000000726</c:v>
                </c:pt>
                <c:pt idx="5">
                  <c:v>61.668000000007012</c:v>
                </c:pt>
                <c:pt idx="6">
                  <c:v>58.304000000006631</c:v>
                </c:pt>
                <c:pt idx="7">
                  <c:v>52.259000000005948</c:v>
                </c:pt>
                <c:pt idx="8">
                  <c:v>44.195000000005031</c:v>
                </c:pt>
                <c:pt idx="9">
                  <c:v>43.71500000000497</c:v>
                </c:pt>
              </c:numCache>
            </c:numRef>
          </c:val>
          <c:extLst>
            <c:ext xmlns:c16="http://schemas.microsoft.com/office/drawing/2014/chart" uri="{C3380CC4-5D6E-409C-BE32-E72D297353CC}">
              <c16:uniqueId val="{00000000-EF4E-C843-B313-8C677D408C5E}"/>
            </c:ext>
          </c:extLst>
        </c:ser>
        <c:dLbls>
          <c:dLblPos val="inEnd"/>
          <c:showLegendKey val="0"/>
          <c:showVal val="1"/>
          <c:showCatName val="0"/>
          <c:showSerName val="0"/>
          <c:showPercent val="0"/>
          <c:showBubbleSize val="0"/>
        </c:dLbls>
        <c:gapWidth val="94"/>
        <c:overlap val="-27"/>
        <c:axId val="498208128"/>
        <c:axId val="498282352"/>
      </c:barChart>
      <c:catAx>
        <c:axId val="49820812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98282352"/>
        <c:crosses val="autoZero"/>
        <c:auto val="1"/>
        <c:lblAlgn val="ctr"/>
        <c:lblOffset val="100"/>
        <c:noMultiLvlLbl val="0"/>
      </c:catAx>
      <c:valAx>
        <c:axId val="498282352"/>
        <c:scaling>
          <c:orientation val="minMax"/>
          <c:max val="80"/>
        </c:scaling>
        <c:delete val="0"/>
        <c:axPos val="l"/>
        <c:majorGridlines>
          <c:spPr>
            <a:ln w="9525" cap="flat" cmpd="sng" algn="ctr">
              <a:solidFill>
                <a:schemeClr val="tx2"/>
              </a:solidFill>
              <a:round/>
            </a:ln>
            <a:effectLst/>
          </c:spPr>
        </c:majorGridlines>
        <c:numFmt formatCode="General"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98208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Product line 1</c:v>
                </c:pt>
              </c:strCache>
            </c:strRef>
          </c:tx>
          <c:spPr>
            <a:solidFill>
              <a:schemeClr val="accent1"/>
            </a:solidFill>
            <a:ln>
              <a:noFill/>
            </a:ln>
            <a:effectLst/>
          </c:spPr>
          <c:invertIfNegative val="0"/>
          <c:dLbls>
            <c:dLbl>
              <c:idx val="0"/>
              <c:tx>
                <c:rich>
                  <a:bodyPr/>
                  <a:lstStyle/>
                  <a:p>
                    <a:fld id="{5719A60F-19DC-6B42-88E0-B2A9BCE39494}" type="VALUE">
                      <a:rPr lang="en-US" smtClean="0"/>
                      <a:pPr/>
                      <a:t>[VALUE]</a:t>
                    </a:fld>
                    <a:r>
                      <a:rPr lang="en-US"/>
                      <a:t> (44%)</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AA17-BF42-9CE6-61EEDB88A916}"/>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pt idx="0">
                  <c:v>2020</c:v>
                </c:pt>
              </c:numCache>
            </c:numRef>
          </c:cat>
          <c:val>
            <c:numRef>
              <c:f>Sheet1!$B$2</c:f>
              <c:numCache>
                <c:formatCode>General</c:formatCode>
                <c:ptCount val="1"/>
                <c:pt idx="0">
                  <c:v>157</c:v>
                </c:pt>
              </c:numCache>
            </c:numRef>
          </c:val>
          <c:extLst>
            <c:ext xmlns:c16="http://schemas.microsoft.com/office/drawing/2014/chart" uri="{C3380CC4-5D6E-409C-BE32-E72D297353CC}">
              <c16:uniqueId val="{00000000-E8F1-424C-9D33-25616B42117F}"/>
            </c:ext>
          </c:extLst>
        </c:ser>
        <c:ser>
          <c:idx val="1"/>
          <c:order val="1"/>
          <c:tx>
            <c:strRef>
              <c:f>Sheet1!$C$1</c:f>
              <c:strCache>
                <c:ptCount val="1"/>
                <c:pt idx="0">
                  <c:v>Product line 2</c:v>
                </c:pt>
              </c:strCache>
            </c:strRef>
          </c:tx>
          <c:spPr>
            <a:solidFill>
              <a:schemeClr val="bg2"/>
            </a:solidFill>
            <a:ln>
              <a:noFill/>
            </a:ln>
            <a:effectLst/>
          </c:spPr>
          <c:invertIfNegative val="0"/>
          <c:dPt>
            <c:idx val="0"/>
            <c:invertIfNegative val="0"/>
            <c:bubble3D val="0"/>
            <c:spPr>
              <a:solidFill>
                <a:schemeClr val="tx1">
                  <a:lumMod val="75000"/>
                  <a:lumOff val="25000"/>
                </a:schemeClr>
              </a:solidFill>
              <a:ln>
                <a:noFill/>
              </a:ln>
              <a:effectLst/>
            </c:spPr>
            <c:extLst>
              <c:ext xmlns:c16="http://schemas.microsoft.com/office/drawing/2014/chart" uri="{C3380CC4-5D6E-409C-BE32-E72D297353CC}">
                <c16:uniqueId val="{00000006-E8F1-424C-9D33-25616B42117F}"/>
              </c:ext>
            </c:extLst>
          </c:dPt>
          <c:dLbls>
            <c:dLbl>
              <c:idx val="0"/>
              <c:tx>
                <c:rich>
                  <a:bodyPr/>
                  <a:lstStyle/>
                  <a:p>
                    <a:fld id="{4D6DAF23-9126-5944-B44A-DCCF4D28255B}" type="VALUE">
                      <a:rPr lang="en-US" smtClean="0"/>
                      <a:pPr/>
                      <a:t>[VALUE]</a:t>
                    </a:fld>
                    <a:r>
                      <a:rPr lang="en-US"/>
                      <a:t> (24%)</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E8F1-424C-9D33-25616B42117F}"/>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pt idx="0">
                  <c:v>2020</c:v>
                </c:pt>
              </c:numCache>
            </c:numRef>
          </c:cat>
          <c:val>
            <c:numRef>
              <c:f>Sheet1!$C$2</c:f>
              <c:numCache>
                <c:formatCode>General</c:formatCode>
                <c:ptCount val="1"/>
                <c:pt idx="0">
                  <c:v>85</c:v>
                </c:pt>
              </c:numCache>
            </c:numRef>
          </c:val>
          <c:extLst>
            <c:ext xmlns:c16="http://schemas.microsoft.com/office/drawing/2014/chart" uri="{C3380CC4-5D6E-409C-BE32-E72D297353CC}">
              <c16:uniqueId val="{00000001-E8F1-424C-9D33-25616B42117F}"/>
            </c:ext>
          </c:extLst>
        </c:ser>
        <c:ser>
          <c:idx val="2"/>
          <c:order val="2"/>
          <c:tx>
            <c:strRef>
              <c:f>Sheet1!$D$1</c:f>
              <c:strCache>
                <c:ptCount val="1"/>
                <c:pt idx="0">
                  <c:v>Product line 3</c:v>
                </c:pt>
              </c:strCache>
            </c:strRef>
          </c:tx>
          <c:spPr>
            <a:solidFill>
              <a:schemeClr val="bg2">
                <a:lumMod val="40000"/>
                <a:lumOff val="60000"/>
              </a:schemeClr>
            </a:solidFill>
            <a:ln>
              <a:noFill/>
            </a:ln>
            <a:effectLst/>
          </c:spPr>
          <c:invertIfNegative val="0"/>
          <c:dLbls>
            <c:dLbl>
              <c:idx val="0"/>
              <c:tx>
                <c:rich>
                  <a:bodyPr/>
                  <a:lstStyle/>
                  <a:p>
                    <a:fld id="{C743354A-0560-6740-BE1A-74E7584C0CA4}" type="VALUE">
                      <a:rPr lang="en-US" smtClean="0"/>
                      <a:pPr/>
                      <a:t>[VALUE]</a:t>
                    </a:fld>
                    <a:r>
                      <a:rPr lang="en-US"/>
                      <a:t> (18%)</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A17-BF42-9CE6-61EEDB88A916}"/>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pt idx="0">
                  <c:v>2020</c:v>
                </c:pt>
              </c:numCache>
            </c:numRef>
          </c:cat>
          <c:val>
            <c:numRef>
              <c:f>Sheet1!$D$2</c:f>
              <c:numCache>
                <c:formatCode>General</c:formatCode>
                <c:ptCount val="1"/>
                <c:pt idx="0">
                  <c:v>63</c:v>
                </c:pt>
              </c:numCache>
            </c:numRef>
          </c:val>
          <c:extLst>
            <c:ext xmlns:c16="http://schemas.microsoft.com/office/drawing/2014/chart" uri="{C3380CC4-5D6E-409C-BE32-E72D297353CC}">
              <c16:uniqueId val="{00000002-E8F1-424C-9D33-25616B42117F}"/>
            </c:ext>
          </c:extLst>
        </c:ser>
        <c:ser>
          <c:idx val="3"/>
          <c:order val="3"/>
          <c:tx>
            <c:strRef>
              <c:f>Sheet1!$E$1</c:f>
              <c:strCache>
                <c:ptCount val="1"/>
                <c:pt idx="0">
                  <c:v>Product line 4</c:v>
                </c:pt>
              </c:strCache>
            </c:strRef>
          </c:tx>
          <c:spPr>
            <a:solidFill>
              <a:schemeClr val="bg2">
                <a:lumMod val="20000"/>
                <a:lumOff val="80000"/>
              </a:schemeClr>
            </a:solidFill>
            <a:ln>
              <a:noFill/>
            </a:ln>
            <a:effectLst/>
          </c:spPr>
          <c:invertIfNegative val="0"/>
          <c:dLbls>
            <c:dLbl>
              <c:idx val="0"/>
              <c:tx>
                <c:rich>
                  <a:bodyPr/>
                  <a:lstStyle/>
                  <a:p>
                    <a:fld id="{E35F6008-A417-EF44-A56B-6513E3D7A36E}" type="VALUE">
                      <a:rPr lang="en-US" smtClean="0"/>
                      <a:pPr/>
                      <a:t>[VALUE]</a:t>
                    </a:fld>
                    <a:r>
                      <a:rPr lang="en-US"/>
                      <a:t> (6%)</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AA17-BF42-9CE6-61EEDB88A916}"/>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pt idx="0">
                  <c:v>2020</c:v>
                </c:pt>
              </c:numCache>
            </c:numRef>
          </c:cat>
          <c:val>
            <c:numRef>
              <c:f>Sheet1!$E$2</c:f>
              <c:numCache>
                <c:formatCode>General</c:formatCode>
                <c:ptCount val="1"/>
                <c:pt idx="0">
                  <c:v>21</c:v>
                </c:pt>
              </c:numCache>
            </c:numRef>
          </c:val>
          <c:extLst>
            <c:ext xmlns:c16="http://schemas.microsoft.com/office/drawing/2014/chart" uri="{C3380CC4-5D6E-409C-BE32-E72D297353CC}">
              <c16:uniqueId val="{00000003-E8F1-424C-9D33-25616B42117F}"/>
            </c:ext>
          </c:extLst>
        </c:ser>
        <c:ser>
          <c:idx val="4"/>
          <c:order val="4"/>
          <c:tx>
            <c:strRef>
              <c:f>Sheet1!$F$1</c:f>
              <c:strCache>
                <c:ptCount val="1"/>
                <c:pt idx="0">
                  <c:v>Product line 6</c:v>
                </c:pt>
              </c:strCache>
            </c:strRef>
          </c:tx>
          <c:spPr>
            <a:solidFill>
              <a:schemeClr val="accent1">
                <a:lumMod val="10000"/>
                <a:lumOff val="90000"/>
              </a:schemeClr>
            </a:solidFill>
            <a:ln>
              <a:noFill/>
            </a:ln>
            <a:effectLst/>
          </c:spPr>
          <c:invertIfNegative val="0"/>
          <c:dLbls>
            <c:dLbl>
              <c:idx val="0"/>
              <c:tx>
                <c:rich>
                  <a:bodyPr/>
                  <a:lstStyle/>
                  <a:p>
                    <a:fld id="{A902C1B3-1FA7-8A42-B2E2-EF507D0DFA6A}" type="VALUE">
                      <a:rPr lang="en-US" smtClean="0"/>
                      <a:pPr/>
                      <a:t>[VALUE]</a:t>
                    </a:fld>
                    <a:r>
                      <a:rPr lang="en-US"/>
                      <a:t> (3%)</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AA17-BF42-9CE6-61EEDB88A916}"/>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pt idx="0">
                  <c:v>2020</c:v>
                </c:pt>
              </c:numCache>
            </c:numRef>
          </c:cat>
          <c:val>
            <c:numRef>
              <c:f>Sheet1!$F$2</c:f>
              <c:numCache>
                <c:formatCode>General</c:formatCode>
                <c:ptCount val="1"/>
                <c:pt idx="0">
                  <c:v>12</c:v>
                </c:pt>
              </c:numCache>
            </c:numRef>
          </c:val>
          <c:extLst>
            <c:ext xmlns:c16="http://schemas.microsoft.com/office/drawing/2014/chart" uri="{C3380CC4-5D6E-409C-BE32-E72D297353CC}">
              <c16:uniqueId val="{00000004-E8F1-424C-9D33-25616B42117F}"/>
            </c:ext>
          </c:extLst>
        </c:ser>
        <c:ser>
          <c:idx val="5"/>
          <c:order val="5"/>
          <c:tx>
            <c:strRef>
              <c:f>Sheet1!$G$1</c:f>
              <c:strCache>
                <c:ptCount val="1"/>
                <c:pt idx="0">
                  <c:v>Other products</c:v>
                </c:pt>
              </c:strCache>
            </c:strRef>
          </c:tx>
          <c:spPr>
            <a:solidFill>
              <a:schemeClr val="bg1">
                <a:lumMod val="50000"/>
              </a:schemeClr>
            </a:solidFill>
            <a:ln>
              <a:noFill/>
            </a:ln>
            <a:effectLst/>
          </c:spPr>
          <c:invertIfNegative val="0"/>
          <c:dLbls>
            <c:dLbl>
              <c:idx val="0"/>
              <c:tx>
                <c:rich>
                  <a:bodyPr/>
                  <a:lstStyle/>
                  <a:p>
                    <a:fld id="{0BBD1B5D-A53E-9E43-B362-36B2E08AA479}" type="VALUE">
                      <a:rPr lang="en-US" smtClean="0"/>
                      <a:pPr/>
                      <a:t>[VALUE]</a:t>
                    </a:fld>
                    <a:r>
                      <a:rPr lang="en-US"/>
                      <a:t> (5%)</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AA17-BF42-9CE6-61EEDB88A916}"/>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pt idx="0">
                  <c:v>2020</c:v>
                </c:pt>
              </c:numCache>
            </c:numRef>
          </c:cat>
          <c:val>
            <c:numRef>
              <c:f>Sheet1!$G$2</c:f>
              <c:numCache>
                <c:formatCode>General</c:formatCode>
                <c:ptCount val="1"/>
                <c:pt idx="0">
                  <c:v>19</c:v>
                </c:pt>
              </c:numCache>
            </c:numRef>
          </c:val>
          <c:extLst>
            <c:ext xmlns:c16="http://schemas.microsoft.com/office/drawing/2014/chart" uri="{C3380CC4-5D6E-409C-BE32-E72D297353CC}">
              <c16:uniqueId val="{00000005-E8F1-424C-9D33-25616B42117F}"/>
            </c:ext>
          </c:extLst>
        </c:ser>
        <c:dLbls>
          <c:showLegendKey val="0"/>
          <c:showVal val="1"/>
          <c:showCatName val="0"/>
          <c:showSerName val="0"/>
          <c:showPercent val="0"/>
          <c:showBubbleSize val="0"/>
        </c:dLbls>
        <c:gapWidth val="74"/>
        <c:overlap val="100"/>
        <c:axId val="1687488960"/>
        <c:axId val="1769379552"/>
      </c:barChart>
      <c:catAx>
        <c:axId val="168748896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769379552"/>
        <c:crosses val="autoZero"/>
        <c:auto val="1"/>
        <c:lblAlgn val="ctr"/>
        <c:lblOffset val="100"/>
        <c:noMultiLvlLbl val="0"/>
      </c:catAx>
      <c:valAx>
        <c:axId val="1769379552"/>
        <c:scaling>
          <c:orientation val="minMax"/>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6874889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Product line 1</c:v>
                </c:pt>
              </c:strCache>
            </c:strRef>
          </c:tx>
          <c:spPr>
            <a:solidFill>
              <a:schemeClr val="accent1"/>
            </a:solidFill>
            <a:ln>
              <a:noFill/>
            </a:ln>
            <a:effectLst/>
          </c:spPr>
          <c:invertIfNegative val="0"/>
          <c:dLbls>
            <c:dLbl>
              <c:idx val="0"/>
              <c:tx>
                <c:rich>
                  <a:bodyPr/>
                  <a:lstStyle/>
                  <a:p>
                    <a:fld id="{D40BB1AC-0384-6A4D-AD46-24FF63D34B6F}" type="VALUE">
                      <a:rPr lang="en-US" smtClean="0"/>
                      <a:pPr/>
                      <a:t>[VALUE]</a:t>
                    </a:fld>
                    <a:r>
                      <a:rPr lang="en-US"/>
                      <a:t> (82%)</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5D88-4440-A914-4610B04A9050}"/>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pt idx="0">
                  <c:v>2020</c:v>
                </c:pt>
              </c:numCache>
            </c:numRef>
          </c:cat>
          <c:val>
            <c:numRef>
              <c:f>Sheet1!$B$2</c:f>
              <c:numCache>
                <c:formatCode>General</c:formatCode>
                <c:ptCount val="1"/>
                <c:pt idx="0">
                  <c:v>104</c:v>
                </c:pt>
              </c:numCache>
            </c:numRef>
          </c:val>
          <c:extLst>
            <c:ext xmlns:c16="http://schemas.microsoft.com/office/drawing/2014/chart" uri="{C3380CC4-5D6E-409C-BE32-E72D297353CC}">
              <c16:uniqueId val="{00000000-5D88-4440-A914-4610B04A9050}"/>
            </c:ext>
          </c:extLst>
        </c:ser>
        <c:ser>
          <c:idx val="1"/>
          <c:order val="1"/>
          <c:tx>
            <c:strRef>
              <c:f>Sheet1!$C$1</c:f>
              <c:strCache>
                <c:ptCount val="1"/>
                <c:pt idx="0">
                  <c:v>Product line 2</c:v>
                </c:pt>
              </c:strCache>
            </c:strRef>
          </c:tx>
          <c:spPr>
            <a:solidFill>
              <a:schemeClr val="bg2"/>
            </a:solidFill>
            <a:ln>
              <a:noFill/>
            </a:ln>
            <a:effectLst/>
          </c:spPr>
          <c:invertIfNegative val="0"/>
          <c:dPt>
            <c:idx val="0"/>
            <c:invertIfNegative val="0"/>
            <c:bubble3D val="0"/>
            <c:spPr>
              <a:solidFill>
                <a:schemeClr val="tx1">
                  <a:lumMod val="75000"/>
                  <a:lumOff val="25000"/>
                </a:schemeClr>
              </a:solidFill>
              <a:ln>
                <a:noFill/>
              </a:ln>
              <a:effectLst/>
            </c:spPr>
            <c:extLst>
              <c:ext xmlns:c16="http://schemas.microsoft.com/office/drawing/2014/chart" uri="{C3380CC4-5D6E-409C-BE32-E72D297353CC}">
                <c16:uniqueId val="{00000002-5D88-4440-A914-4610B04A9050}"/>
              </c:ext>
            </c:extLst>
          </c:dPt>
          <c:dLbls>
            <c:dLbl>
              <c:idx val="0"/>
              <c:tx>
                <c:rich>
                  <a:bodyPr/>
                  <a:lstStyle/>
                  <a:p>
                    <a:fld id="{CB5E2561-A4B5-5D44-AAB6-54FC60AA6FB4}" type="VALUE">
                      <a:rPr lang="en-US" smtClean="0"/>
                      <a:pPr/>
                      <a:t>[VALUE]</a:t>
                    </a:fld>
                    <a:r>
                      <a:rPr lang="en-US"/>
                      <a:t> (9%)</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5D88-4440-A914-4610B04A9050}"/>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pt idx="0">
                  <c:v>2020</c:v>
                </c:pt>
              </c:numCache>
            </c:numRef>
          </c:cat>
          <c:val>
            <c:numRef>
              <c:f>Sheet1!$C$2</c:f>
              <c:numCache>
                <c:formatCode>General</c:formatCode>
                <c:ptCount val="1"/>
                <c:pt idx="0">
                  <c:v>11</c:v>
                </c:pt>
              </c:numCache>
            </c:numRef>
          </c:val>
          <c:extLst>
            <c:ext xmlns:c16="http://schemas.microsoft.com/office/drawing/2014/chart" uri="{C3380CC4-5D6E-409C-BE32-E72D297353CC}">
              <c16:uniqueId val="{00000003-5D88-4440-A914-4610B04A9050}"/>
            </c:ext>
          </c:extLst>
        </c:ser>
        <c:ser>
          <c:idx val="2"/>
          <c:order val="2"/>
          <c:tx>
            <c:strRef>
              <c:f>Sheet1!$D$1</c:f>
              <c:strCache>
                <c:ptCount val="1"/>
                <c:pt idx="0">
                  <c:v>Product line 3</c:v>
                </c:pt>
              </c:strCache>
            </c:strRef>
          </c:tx>
          <c:spPr>
            <a:solidFill>
              <a:schemeClr val="bg2">
                <a:lumMod val="40000"/>
                <a:lumOff val="60000"/>
              </a:schemeClr>
            </a:solidFill>
            <a:ln>
              <a:noFill/>
            </a:ln>
            <a:effectLst/>
          </c:spPr>
          <c:invertIfNegative val="0"/>
          <c:dLbls>
            <c:dLbl>
              <c:idx val="0"/>
              <c:tx>
                <c:rich>
                  <a:bodyPr/>
                  <a:lstStyle/>
                  <a:p>
                    <a:fld id="{182A4B3C-D1A3-5547-8F5B-F1FDDF1204F5}" type="VALUE">
                      <a:rPr lang="en-US" smtClean="0"/>
                      <a:pPr/>
                      <a:t>[VALUE]</a:t>
                    </a:fld>
                    <a:r>
                      <a:rPr lang="en-US"/>
                      <a:t> (3%)</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5D88-4440-A914-4610B04A9050}"/>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pt idx="0">
                  <c:v>2020</c:v>
                </c:pt>
              </c:numCache>
            </c:numRef>
          </c:cat>
          <c:val>
            <c:numRef>
              <c:f>Sheet1!$D$2</c:f>
              <c:numCache>
                <c:formatCode>General</c:formatCode>
                <c:ptCount val="1"/>
                <c:pt idx="0">
                  <c:v>4</c:v>
                </c:pt>
              </c:numCache>
            </c:numRef>
          </c:val>
          <c:extLst>
            <c:ext xmlns:c16="http://schemas.microsoft.com/office/drawing/2014/chart" uri="{C3380CC4-5D6E-409C-BE32-E72D297353CC}">
              <c16:uniqueId val="{00000004-5D88-4440-A914-4610B04A9050}"/>
            </c:ext>
          </c:extLst>
        </c:ser>
        <c:ser>
          <c:idx val="3"/>
          <c:order val="3"/>
          <c:tx>
            <c:strRef>
              <c:f>Sheet1!$E$1</c:f>
              <c:strCache>
                <c:ptCount val="1"/>
                <c:pt idx="0">
                  <c:v>Product line 4</c:v>
                </c:pt>
              </c:strCache>
            </c:strRef>
          </c:tx>
          <c:spPr>
            <a:solidFill>
              <a:schemeClr val="bg2">
                <a:lumMod val="20000"/>
                <a:lumOff val="80000"/>
              </a:schemeClr>
            </a:solidFill>
            <a:ln>
              <a:noFill/>
            </a:ln>
            <a:effectLst/>
          </c:spPr>
          <c:invertIfNegative val="0"/>
          <c:dLbls>
            <c:delete val="1"/>
          </c:dLbls>
          <c:cat>
            <c:numRef>
              <c:f>Sheet1!$A$2</c:f>
              <c:numCache>
                <c:formatCode>General</c:formatCode>
                <c:ptCount val="1"/>
                <c:pt idx="0">
                  <c:v>2020</c:v>
                </c:pt>
              </c:numCache>
            </c:numRef>
          </c:cat>
          <c:val>
            <c:numRef>
              <c:f>Sheet1!$E$2</c:f>
              <c:numCache>
                <c:formatCode>General</c:formatCode>
                <c:ptCount val="1"/>
                <c:pt idx="0">
                  <c:v>1</c:v>
                </c:pt>
              </c:numCache>
            </c:numRef>
          </c:val>
          <c:extLst>
            <c:ext xmlns:c16="http://schemas.microsoft.com/office/drawing/2014/chart" uri="{C3380CC4-5D6E-409C-BE32-E72D297353CC}">
              <c16:uniqueId val="{00000005-5D88-4440-A914-4610B04A9050}"/>
            </c:ext>
          </c:extLst>
        </c:ser>
        <c:ser>
          <c:idx val="4"/>
          <c:order val="4"/>
          <c:tx>
            <c:strRef>
              <c:f>Sheet1!$F$1</c:f>
              <c:strCache>
                <c:ptCount val="1"/>
                <c:pt idx="0">
                  <c:v>Product line 6</c:v>
                </c:pt>
              </c:strCache>
            </c:strRef>
          </c:tx>
          <c:spPr>
            <a:solidFill>
              <a:schemeClr val="accent1">
                <a:lumMod val="10000"/>
                <a:lumOff val="90000"/>
              </a:schemeClr>
            </a:solidFill>
            <a:ln>
              <a:noFill/>
            </a:ln>
            <a:effectLst/>
          </c:spPr>
          <c:invertIfNegative val="0"/>
          <c:dLbls>
            <c:delete val="1"/>
          </c:dLbls>
          <c:cat>
            <c:numRef>
              <c:f>Sheet1!$A$2</c:f>
              <c:numCache>
                <c:formatCode>General</c:formatCode>
                <c:ptCount val="1"/>
                <c:pt idx="0">
                  <c:v>2020</c:v>
                </c:pt>
              </c:numCache>
            </c:numRef>
          </c:cat>
          <c:val>
            <c:numRef>
              <c:f>Sheet1!$F$2</c:f>
              <c:numCache>
                <c:formatCode>General</c:formatCode>
                <c:ptCount val="1"/>
                <c:pt idx="0">
                  <c:v>2</c:v>
                </c:pt>
              </c:numCache>
            </c:numRef>
          </c:val>
          <c:extLst>
            <c:ext xmlns:c16="http://schemas.microsoft.com/office/drawing/2014/chart" uri="{C3380CC4-5D6E-409C-BE32-E72D297353CC}">
              <c16:uniqueId val="{00000006-5D88-4440-A914-4610B04A9050}"/>
            </c:ext>
          </c:extLst>
        </c:ser>
        <c:ser>
          <c:idx val="5"/>
          <c:order val="5"/>
          <c:tx>
            <c:strRef>
              <c:f>Sheet1!$G$1</c:f>
              <c:strCache>
                <c:ptCount val="1"/>
                <c:pt idx="0">
                  <c:v>Other products</c:v>
                </c:pt>
              </c:strCache>
            </c:strRef>
          </c:tx>
          <c:spPr>
            <a:solidFill>
              <a:schemeClr val="bg1">
                <a:lumMod val="50000"/>
              </a:schemeClr>
            </a:solidFill>
            <a:ln>
              <a:noFill/>
            </a:ln>
            <a:effectLst/>
          </c:spPr>
          <c:invertIfNegative val="0"/>
          <c:dLbls>
            <c:dLbl>
              <c:idx val="0"/>
              <c:tx>
                <c:rich>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fld id="{A7AE933E-2147-1743-8683-9EC8B22B201D}" type="VALUE">
                      <a:rPr lang="en-US" sz="1000" smtClean="0"/>
                      <a:pPr>
                        <a:defRPr sz="1000">
                          <a:solidFill>
                            <a:schemeClr val="bg1"/>
                          </a:solidFill>
                        </a:defRPr>
                      </a:pPr>
                      <a:t>[VALUE]</a:t>
                    </a:fld>
                    <a:r>
                      <a:rPr lang="en-US" sz="1000"/>
                      <a:t> (4%)</a:t>
                    </a:r>
                  </a:p>
                </c:rich>
              </c:tx>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5D88-4440-A914-4610B04A905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pt idx="0">
                  <c:v>2020</c:v>
                </c:pt>
              </c:numCache>
            </c:numRef>
          </c:cat>
          <c:val>
            <c:numRef>
              <c:f>Sheet1!$G$2</c:f>
              <c:numCache>
                <c:formatCode>General</c:formatCode>
                <c:ptCount val="1"/>
                <c:pt idx="0">
                  <c:v>5</c:v>
                </c:pt>
              </c:numCache>
            </c:numRef>
          </c:val>
          <c:extLst>
            <c:ext xmlns:c16="http://schemas.microsoft.com/office/drawing/2014/chart" uri="{C3380CC4-5D6E-409C-BE32-E72D297353CC}">
              <c16:uniqueId val="{00000007-5D88-4440-A914-4610B04A9050}"/>
            </c:ext>
          </c:extLst>
        </c:ser>
        <c:dLbls>
          <c:showLegendKey val="0"/>
          <c:showVal val="1"/>
          <c:showCatName val="0"/>
          <c:showSerName val="0"/>
          <c:showPercent val="0"/>
          <c:showBubbleSize val="0"/>
        </c:dLbls>
        <c:gapWidth val="74"/>
        <c:overlap val="100"/>
        <c:axId val="1687488960"/>
        <c:axId val="1769379552"/>
      </c:barChart>
      <c:catAx>
        <c:axId val="168748896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769379552"/>
        <c:crosses val="autoZero"/>
        <c:auto val="1"/>
        <c:lblAlgn val="ctr"/>
        <c:lblOffset val="100"/>
        <c:noMultiLvlLbl val="0"/>
      </c:catAx>
      <c:valAx>
        <c:axId val="1769379552"/>
        <c:scaling>
          <c:orientation val="minMax"/>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687488960"/>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336286045131404E-2"/>
          <c:y val="2.7625771283028608E-2"/>
          <c:w val="0.94710833222312019"/>
          <c:h val="0.83985299154733861"/>
        </c:manualLayout>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Young convenience</c:v>
                </c:pt>
                <c:pt idx="1">
                  <c:v>Family security</c:v>
                </c:pt>
                <c:pt idx="2">
                  <c:v>Optimizers</c:v>
                </c:pt>
                <c:pt idx="3">
                  <c:v>Loyalists</c:v>
                </c:pt>
              </c:strCache>
            </c:strRef>
          </c:cat>
          <c:val>
            <c:numRef>
              <c:f>Sheet1!$B$2:$B$5</c:f>
              <c:numCache>
                <c:formatCode>General</c:formatCode>
                <c:ptCount val="4"/>
                <c:pt idx="0">
                  <c:v>22</c:v>
                </c:pt>
                <c:pt idx="1">
                  <c:v>18</c:v>
                </c:pt>
                <c:pt idx="2">
                  <c:v>34</c:v>
                </c:pt>
                <c:pt idx="3">
                  <c:v>36</c:v>
                </c:pt>
              </c:numCache>
            </c:numRef>
          </c:val>
          <c:extLst>
            <c:ext xmlns:c16="http://schemas.microsoft.com/office/drawing/2014/chart" uri="{C3380CC4-5D6E-409C-BE32-E72D297353CC}">
              <c16:uniqueId val="{00000000-C474-1E46-A7C2-0810CF3D207A}"/>
            </c:ext>
          </c:extLst>
        </c:ser>
        <c:ser>
          <c:idx val="1"/>
          <c:order val="1"/>
          <c:tx>
            <c:strRef>
              <c:f>Sheet1!$C$1</c:f>
              <c:strCache>
                <c:ptCount val="1"/>
                <c:pt idx="0">
                  <c:v>Series 2</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Young convenience</c:v>
                </c:pt>
                <c:pt idx="1">
                  <c:v>Family security</c:v>
                </c:pt>
                <c:pt idx="2">
                  <c:v>Optimizers</c:v>
                </c:pt>
                <c:pt idx="3">
                  <c:v>Loyalists</c:v>
                </c:pt>
              </c:strCache>
            </c:strRef>
          </c:cat>
          <c:val>
            <c:numRef>
              <c:f>Sheet1!$C$2:$C$5</c:f>
              <c:numCache>
                <c:formatCode>General</c:formatCode>
                <c:ptCount val="4"/>
                <c:pt idx="0">
                  <c:v>6</c:v>
                </c:pt>
                <c:pt idx="1">
                  <c:v>10</c:v>
                </c:pt>
                <c:pt idx="2">
                  <c:v>7</c:v>
                </c:pt>
                <c:pt idx="3">
                  <c:v>8</c:v>
                </c:pt>
              </c:numCache>
            </c:numRef>
          </c:val>
          <c:extLst>
            <c:ext xmlns:c16="http://schemas.microsoft.com/office/drawing/2014/chart" uri="{C3380CC4-5D6E-409C-BE32-E72D297353CC}">
              <c16:uniqueId val="{00000001-C474-1E46-A7C2-0810CF3D207A}"/>
            </c:ext>
          </c:extLst>
        </c:ser>
        <c:ser>
          <c:idx val="2"/>
          <c:order val="2"/>
          <c:tx>
            <c:strRef>
              <c:f>Sheet1!$D$1</c:f>
              <c:strCache>
                <c:ptCount val="1"/>
                <c:pt idx="0">
                  <c:v>Series 3</c:v>
                </c:pt>
              </c:strCache>
            </c:strRef>
          </c:tx>
          <c:spPr>
            <a:solidFill>
              <a:schemeClr val="bg1">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Young convenience</c:v>
                </c:pt>
                <c:pt idx="1">
                  <c:v>Family security</c:v>
                </c:pt>
                <c:pt idx="2">
                  <c:v>Optimizers</c:v>
                </c:pt>
                <c:pt idx="3">
                  <c:v>Loyalists</c:v>
                </c:pt>
              </c:strCache>
            </c:strRef>
          </c:cat>
          <c:val>
            <c:numRef>
              <c:f>Sheet1!$D$2:$D$5</c:f>
              <c:numCache>
                <c:formatCode>General</c:formatCode>
                <c:ptCount val="4"/>
                <c:pt idx="0">
                  <c:v>7</c:v>
                </c:pt>
                <c:pt idx="1">
                  <c:v>7</c:v>
                </c:pt>
                <c:pt idx="2">
                  <c:v>9</c:v>
                </c:pt>
                <c:pt idx="3">
                  <c:v>6</c:v>
                </c:pt>
              </c:numCache>
            </c:numRef>
          </c:val>
          <c:extLst>
            <c:ext xmlns:c16="http://schemas.microsoft.com/office/drawing/2014/chart" uri="{C3380CC4-5D6E-409C-BE32-E72D297353CC}">
              <c16:uniqueId val="{00000002-C474-1E46-A7C2-0810CF3D207A}"/>
            </c:ext>
          </c:extLst>
        </c:ser>
        <c:ser>
          <c:idx val="3"/>
          <c:order val="3"/>
          <c:tx>
            <c:strRef>
              <c:f>Sheet1!$E$1</c:f>
              <c:strCache>
                <c:ptCount val="1"/>
                <c:pt idx="0">
                  <c:v>Series 4</c:v>
                </c:pt>
              </c:strCache>
            </c:strRef>
          </c:tx>
          <c:spPr>
            <a:solidFill>
              <a:schemeClr val="bg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Young convenience</c:v>
                </c:pt>
                <c:pt idx="1">
                  <c:v>Family security</c:v>
                </c:pt>
                <c:pt idx="2">
                  <c:v>Optimizers</c:v>
                </c:pt>
                <c:pt idx="3">
                  <c:v>Loyalists</c:v>
                </c:pt>
              </c:strCache>
            </c:strRef>
          </c:cat>
          <c:val>
            <c:numRef>
              <c:f>Sheet1!$E$2:$E$5</c:f>
              <c:numCache>
                <c:formatCode>General</c:formatCode>
                <c:ptCount val="4"/>
                <c:pt idx="0">
                  <c:v>18</c:v>
                </c:pt>
                <c:pt idx="1">
                  <c:v>7</c:v>
                </c:pt>
                <c:pt idx="2">
                  <c:v>14</c:v>
                </c:pt>
                <c:pt idx="3">
                  <c:v>13</c:v>
                </c:pt>
              </c:numCache>
            </c:numRef>
          </c:val>
          <c:extLst>
            <c:ext xmlns:c16="http://schemas.microsoft.com/office/drawing/2014/chart" uri="{C3380CC4-5D6E-409C-BE32-E72D297353CC}">
              <c16:uniqueId val="{00000004-C474-1E46-A7C2-0810CF3D207A}"/>
            </c:ext>
          </c:extLst>
        </c:ser>
        <c:ser>
          <c:idx val="4"/>
          <c:order val="4"/>
          <c:tx>
            <c:strRef>
              <c:f>Sheet1!$F$1</c:f>
              <c:strCache>
                <c:ptCount val="1"/>
                <c:pt idx="0">
                  <c:v>Series 5</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Young convenience</c:v>
                </c:pt>
                <c:pt idx="1">
                  <c:v>Family security</c:v>
                </c:pt>
                <c:pt idx="2">
                  <c:v>Optimizers</c:v>
                </c:pt>
                <c:pt idx="3">
                  <c:v>Loyalists</c:v>
                </c:pt>
              </c:strCache>
            </c:strRef>
          </c:cat>
          <c:val>
            <c:numRef>
              <c:f>Sheet1!$F$2:$F$5</c:f>
              <c:numCache>
                <c:formatCode>General</c:formatCode>
                <c:ptCount val="4"/>
                <c:pt idx="0">
                  <c:v>47</c:v>
                </c:pt>
                <c:pt idx="1">
                  <c:v>58</c:v>
                </c:pt>
                <c:pt idx="2">
                  <c:v>36</c:v>
                </c:pt>
                <c:pt idx="3">
                  <c:v>37</c:v>
                </c:pt>
              </c:numCache>
            </c:numRef>
          </c:val>
          <c:extLst>
            <c:ext xmlns:c16="http://schemas.microsoft.com/office/drawing/2014/chart" uri="{C3380CC4-5D6E-409C-BE32-E72D297353CC}">
              <c16:uniqueId val="{00000005-C474-1E46-A7C2-0810CF3D207A}"/>
            </c:ext>
          </c:extLst>
        </c:ser>
        <c:dLbls>
          <c:dLblPos val="outEnd"/>
          <c:showLegendKey val="0"/>
          <c:showVal val="1"/>
          <c:showCatName val="0"/>
          <c:showSerName val="0"/>
          <c:showPercent val="0"/>
          <c:showBubbleSize val="0"/>
        </c:dLbls>
        <c:gapWidth val="219"/>
        <c:overlap val="-27"/>
        <c:axId val="721385759"/>
        <c:axId val="1027272271"/>
      </c:barChart>
      <c:catAx>
        <c:axId val="721385759"/>
        <c:scaling>
          <c:orientation val="minMax"/>
        </c:scaling>
        <c:delete val="0"/>
        <c:axPos val="b"/>
        <c:numFmt formatCode="General"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200" b="0" i="0" u="none" strike="noStrike" kern="1200" baseline="0">
                <a:solidFill>
                  <a:schemeClr val="accent1"/>
                </a:solidFill>
                <a:latin typeface="+mn-lt"/>
                <a:ea typeface="+mn-ea"/>
                <a:cs typeface="+mn-cs"/>
              </a:defRPr>
            </a:pPr>
            <a:endParaRPr lang="en-US"/>
          </a:p>
        </c:txPr>
        <c:crossAx val="1027272271"/>
        <c:crosses val="autoZero"/>
        <c:auto val="1"/>
        <c:lblAlgn val="ctr"/>
        <c:lblOffset val="100"/>
        <c:noMultiLvlLbl val="0"/>
      </c:catAx>
      <c:valAx>
        <c:axId val="1027272271"/>
        <c:scaling>
          <c:orientation val="minMax"/>
        </c:scaling>
        <c:delete val="0"/>
        <c:axPos val="l"/>
        <c:numFmt formatCode="General" sourceLinked="1"/>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1200" b="0" i="0" u="none" strike="noStrike" kern="1200" baseline="0">
                <a:solidFill>
                  <a:schemeClr val="accent1"/>
                </a:solidFill>
                <a:latin typeface="+mn-lt"/>
                <a:ea typeface="+mn-ea"/>
                <a:cs typeface="+mn-cs"/>
              </a:defRPr>
            </a:pPr>
            <a:endParaRPr lang="en-US"/>
          </a:p>
        </c:txPr>
        <c:crossAx val="721385759"/>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6586551899118889"/>
          <c:y val="4.725771625141105E-2"/>
          <c:w val="0.53413448100881111"/>
          <c:h val="0.90878053930781089"/>
        </c:manualLayout>
      </c:layout>
      <c:barChart>
        <c:barDir val="bar"/>
        <c:grouping val="clustered"/>
        <c:varyColors val="0"/>
        <c:ser>
          <c:idx val="0"/>
          <c:order val="0"/>
          <c:tx>
            <c:strRef>
              <c:f>Sheet1!$B$1</c:f>
              <c:strCache>
                <c:ptCount val="1"/>
                <c:pt idx="0">
                  <c:v>Competitor</c:v>
                </c:pt>
              </c:strCache>
            </c:strRef>
          </c:tx>
          <c:spPr>
            <a:solidFill>
              <a:schemeClr val="tx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Don't know</c:v>
                </c:pt>
                <c:pt idx="1">
                  <c:v>I definitely would not consider it</c:v>
                </c:pt>
                <c:pt idx="2">
                  <c:v>It is one of the brands I would consider</c:v>
                </c:pt>
                <c:pt idx="3">
                  <c:v>It is the first one I would consider, but I would look at others as well</c:v>
                </c:pt>
                <c:pt idx="4">
                  <c:v>It is the first &amp; only brand I would consider</c:v>
                </c:pt>
              </c:strCache>
            </c:strRef>
          </c:cat>
          <c:val>
            <c:numRef>
              <c:f>Sheet1!$B$2:$B$6</c:f>
              <c:numCache>
                <c:formatCode>0.00%</c:formatCode>
                <c:ptCount val="5"/>
                <c:pt idx="0">
                  <c:v>7.1428571400000002E-2</c:v>
                </c:pt>
                <c:pt idx="1">
                  <c:v>7.142857150000001E-2</c:v>
                </c:pt>
                <c:pt idx="2">
                  <c:v>0.60439560400000003</c:v>
                </c:pt>
                <c:pt idx="3">
                  <c:v>0.18681318699999999</c:v>
                </c:pt>
                <c:pt idx="4">
                  <c:v>6.5934065900000005E-2</c:v>
                </c:pt>
              </c:numCache>
            </c:numRef>
          </c:val>
          <c:extLst>
            <c:ext xmlns:c16="http://schemas.microsoft.com/office/drawing/2014/chart" uri="{C3380CC4-5D6E-409C-BE32-E72D297353CC}">
              <c16:uniqueId val="{00000000-7D03-0145-9EED-C05BC59E3320}"/>
            </c:ext>
          </c:extLst>
        </c:ser>
        <c:ser>
          <c:idx val="1"/>
          <c:order val="1"/>
          <c:tx>
            <c:strRef>
              <c:f>Sheet1!$C$1</c:f>
              <c:strCache>
                <c:ptCount val="1"/>
                <c:pt idx="0">
                  <c:v>Company</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Don't know</c:v>
                </c:pt>
                <c:pt idx="1">
                  <c:v>I definitely would not consider it</c:v>
                </c:pt>
                <c:pt idx="2">
                  <c:v>It is one of the brands I would consider</c:v>
                </c:pt>
                <c:pt idx="3">
                  <c:v>It is the first one I would consider, but I would look at others as well</c:v>
                </c:pt>
                <c:pt idx="4">
                  <c:v>It is the first &amp; only brand I would consider</c:v>
                </c:pt>
              </c:strCache>
            </c:strRef>
          </c:cat>
          <c:val>
            <c:numRef>
              <c:f>Sheet1!$C$2:$C$6</c:f>
              <c:numCache>
                <c:formatCode>0.00%</c:formatCode>
                <c:ptCount val="5"/>
                <c:pt idx="0" formatCode="0%">
                  <c:v>7.9545454500000001E-2</c:v>
                </c:pt>
                <c:pt idx="1">
                  <c:v>4.5454545499999999E-2</c:v>
                </c:pt>
                <c:pt idx="2" formatCode="0%">
                  <c:v>0.40151515199999999</c:v>
                </c:pt>
                <c:pt idx="3" formatCode="0%">
                  <c:v>0.340909091</c:v>
                </c:pt>
                <c:pt idx="4" formatCode="0%">
                  <c:v>0.13257575799999999</c:v>
                </c:pt>
              </c:numCache>
            </c:numRef>
          </c:val>
          <c:extLst>
            <c:ext xmlns:c16="http://schemas.microsoft.com/office/drawing/2014/chart" uri="{C3380CC4-5D6E-409C-BE32-E72D297353CC}">
              <c16:uniqueId val="{00000001-5C66-4D49-BAF0-804183600255}"/>
            </c:ext>
          </c:extLst>
        </c:ser>
        <c:dLbls>
          <c:showLegendKey val="0"/>
          <c:showVal val="0"/>
          <c:showCatName val="0"/>
          <c:showSerName val="0"/>
          <c:showPercent val="0"/>
          <c:showBubbleSize val="0"/>
        </c:dLbls>
        <c:gapWidth val="94"/>
        <c:axId val="1823934048"/>
        <c:axId val="1411007408"/>
      </c:barChart>
      <c:catAx>
        <c:axId val="1823934048"/>
        <c:scaling>
          <c:orientation val="minMax"/>
        </c:scaling>
        <c:delete val="0"/>
        <c:axPos val="l"/>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0"/>
          <a:lstStyle/>
          <a:p>
            <a:pPr>
              <a:defRPr sz="900" b="0" i="0" u="none" strike="noStrike" kern="1200" baseline="0">
                <a:solidFill>
                  <a:schemeClr val="bg1"/>
                </a:solidFill>
                <a:latin typeface="+mn-lt"/>
                <a:ea typeface="+mn-ea"/>
                <a:cs typeface="+mn-cs"/>
              </a:defRPr>
            </a:pPr>
            <a:endParaRPr lang="en-US"/>
          </a:p>
        </c:txPr>
        <c:crossAx val="1411007408"/>
        <c:crosses val="autoZero"/>
        <c:auto val="1"/>
        <c:lblAlgn val="ctr"/>
        <c:lblOffset val="100"/>
        <c:noMultiLvlLbl val="0"/>
      </c:catAx>
      <c:valAx>
        <c:axId val="1411007408"/>
        <c:scaling>
          <c:orientation val="minMax"/>
          <c:max val="1"/>
        </c:scaling>
        <c:delete val="1"/>
        <c:axPos val="b"/>
        <c:numFmt formatCode="0.00%" sourceLinked="1"/>
        <c:majorTickMark val="in"/>
        <c:minorTickMark val="none"/>
        <c:tickLblPos val="nextTo"/>
        <c:crossAx val="1823934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Growth</c:v>
                </c:pt>
              </c:strCache>
            </c:strRef>
          </c:tx>
          <c:spPr>
            <a:solidFill>
              <a:schemeClr val="tx1"/>
            </a:solidFill>
            <a:ln>
              <a:solidFill>
                <a:schemeClr val="bg1"/>
              </a:solidFill>
            </a:ln>
            <a:effectLst/>
          </c:spPr>
          <c:invertIfNegative val="0"/>
          <c:dLbls>
            <c:dLbl>
              <c:idx val="0"/>
              <c:tx>
                <c:rich>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r>
                      <a:rPr lang="en-US">
                        <a:solidFill>
                          <a:schemeClr val="tx2">
                            <a:lumMod val="10000"/>
                          </a:schemeClr>
                        </a:solidFill>
                      </a:rPr>
                      <a:t>BU 4</a:t>
                    </a:r>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86E9-4749-94BE-3FDEA771167F}"/>
                </c:ext>
              </c:extLst>
            </c:dLbl>
            <c:dLbl>
              <c:idx val="1"/>
              <c:tx>
                <c:rich>
                  <a:bodyPr/>
                  <a:lstStyle/>
                  <a:p>
                    <a:r>
                      <a:rPr lang="en-US"/>
                      <a:t>BU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86E9-4749-94BE-3FDEA771167F}"/>
                </c:ext>
              </c:extLst>
            </c:dLbl>
            <c:dLbl>
              <c:idx val="2"/>
              <c:tx>
                <c:rich>
                  <a:bodyPr/>
                  <a:lstStyle/>
                  <a:p>
                    <a:r>
                      <a:rPr lang="en-US"/>
                      <a:t>BU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86E9-4749-94BE-3FDEA771167F}"/>
                </c:ext>
              </c:extLst>
            </c:dLbl>
            <c:dLbl>
              <c:idx val="3"/>
              <c:tx>
                <c:rich>
                  <a:bodyPr/>
                  <a:lstStyle/>
                  <a:p>
                    <a:r>
                      <a:rPr lang="en-US">
                        <a:solidFill>
                          <a:schemeClr val="bg1"/>
                        </a:solidFill>
                      </a:rPr>
                      <a:t>BU</a:t>
                    </a:r>
                    <a:r>
                      <a:rPr lang="en-US" baseline="0">
                        <a:solidFill>
                          <a:schemeClr val="bg1"/>
                        </a:solidFill>
                      </a:rPr>
                      <a:t> 2</a:t>
                    </a:r>
                    <a:endParaRPr lang="en-US">
                      <a:solidFill>
                        <a:schemeClr val="bg1"/>
                      </a:solidFill>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86E9-4749-94BE-3FDEA771167F}"/>
                </c:ext>
              </c:extLst>
            </c:dLbl>
            <c:dLbl>
              <c:idx val="4"/>
              <c:tx>
                <c:rich>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r>
                      <a:rPr lang="en-US">
                        <a:solidFill>
                          <a:schemeClr val="tx2">
                            <a:lumMod val="10000"/>
                          </a:schemeClr>
                        </a:solidFill>
                      </a:rPr>
                      <a:t>BU 5</a:t>
                    </a:r>
                  </a:p>
                </c:rich>
              </c:tx>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86E9-4749-94BE-3FDEA771167F}"/>
                </c:ext>
              </c:extLst>
            </c:dLbl>
            <c:dLbl>
              <c:idx val="5"/>
              <c:tx>
                <c:rich>
                  <a:bodyPr/>
                  <a:lstStyle/>
                  <a:p>
                    <a:r>
                      <a:rPr lang="en-US"/>
                      <a:t>BU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86E9-4749-94BE-3FDEA771167F}"/>
                </c:ext>
              </c:extLst>
            </c:dLbl>
            <c:dLbl>
              <c:idx val="6"/>
              <c:tx>
                <c:rich>
                  <a:bodyPr/>
                  <a:lstStyle/>
                  <a:p>
                    <a:r>
                      <a:rPr lang="en-US">
                        <a:solidFill>
                          <a:schemeClr val="bg1"/>
                        </a:solidFill>
                      </a:rPr>
                      <a:t>BU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6E9-4749-94BE-3FDEA771167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27</c:v>
                </c:pt>
                <c:pt idx="1">
                  <c:v>48</c:v>
                </c:pt>
                <c:pt idx="2">
                  <c:v>66</c:v>
                </c:pt>
                <c:pt idx="3">
                  <c:v>9</c:v>
                </c:pt>
                <c:pt idx="4">
                  <c:v>28</c:v>
                </c:pt>
                <c:pt idx="5">
                  <c:v>57</c:v>
                </c:pt>
                <c:pt idx="6">
                  <c:v>67</c:v>
                </c:pt>
              </c:numCache>
            </c:numRef>
          </c:xVal>
          <c:yVal>
            <c:numRef>
              <c:f>Sheet1!$B$2:$B$8</c:f>
              <c:numCache>
                <c:formatCode>General</c:formatCode>
                <c:ptCount val="7"/>
                <c:pt idx="0">
                  <c:v>21</c:v>
                </c:pt>
                <c:pt idx="1">
                  <c:v>10</c:v>
                </c:pt>
                <c:pt idx="2">
                  <c:v>20</c:v>
                </c:pt>
                <c:pt idx="3">
                  <c:v>37</c:v>
                </c:pt>
                <c:pt idx="4">
                  <c:v>18</c:v>
                </c:pt>
                <c:pt idx="5">
                  <c:v>7</c:v>
                </c:pt>
                <c:pt idx="6">
                  <c:v>45</c:v>
                </c:pt>
              </c:numCache>
            </c:numRef>
          </c:yVal>
          <c:bubbleSize>
            <c:numRef>
              <c:f>Sheet1!$C$2:$C$8</c:f>
              <c:numCache>
                <c:formatCode>General</c:formatCode>
                <c:ptCount val="7"/>
                <c:pt idx="0">
                  <c:v>244</c:v>
                </c:pt>
                <c:pt idx="1">
                  <c:v>200</c:v>
                </c:pt>
                <c:pt idx="2">
                  <c:v>208</c:v>
                </c:pt>
                <c:pt idx="3">
                  <c:v>432</c:v>
                </c:pt>
                <c:pt idx="4">
                  <c:v>113</c:v>
                </c:pt>
                <c:pt idx="5">
                  <c:v>217</c:v>
                </c:pt>
                <c:pt idx="6">
                  <c:v>302</c:v>
                </c:pt>
              </c:numCache>
            </c:numRef>
          </c:bubbleSize>
          <c:bubble3D val="0"/>
          <c:extLst>
            <c:ext xmlns:c16="http://schemas.microsoft.com/office/drawing/2014/chart" uri="{C3380CC4-5D6E-409C-BE32-E72D297353CC}">
              <c16:uniqueId val="{00000000-86E9-4749-94BE-3FDEA771167F}"/>
            </c:ext>
          </c:extLst>
        </c:ser>
        <c:dLbls>
          <c:showLegendKey val="0"/>
          <c:showVal val="0"/>
          <c:showCatName val="0"/>
          <c:showSerName val="0"/>
          <c:showPercent val="0"/>
          <c:showBubbleSize val="0"/>
        </c:dLbls>
        <c:bubbleScale val="100"/>
        <c:showNegBubbles val="0"/>
        <c:axId val="1034818512"/>
        <c:axId val="1034820160"/>
      </c:bubbleChart>
      <c:valAx>
        <c:axId val="1034818512"/>
        <c:scaling>
          <c:orientation val="minMax"/>
          <c:max val="100"/>
          <c:min val="0"/>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34820160"/>
        <c:crosses val="autoZero"/>
        <c:crossBetween val="midCat"/>
      </c:valAx>
      <c:valAx>
        <c:axId val="1034820160"/>
        <c:scaling>
          <c:orientation val="minMax"/>
          <c:max val="50"/>
          <c:min val="0"/>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348185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69884242938716"/>
          <c:y val="4.725771625141105E-2"/>
          <c:w val="0.88430115757061278"/>
          <c:h val="0.90878053930781089"/>
        </c:manualLayout>
      </c:layout>
      <c:barChart>
        <c:barDir val="bar"/>
        <c:grouping val="clustered"/>
        <c:varyColors val="0"/>
        <c:ser>
          <c:idx val="0"/>
          <c:order val="0"/>
          <c:tx>
            <c:strRef>
              <c:f>Sheet1!$B$1</c:f>
              <c:strCache>
                <c:ptCount val="1"/>
                <c:pt idx="0">
                  <c:v>Competitor</c:v>
                </c:pt>
              </c:strCache>
            </c:strRef>
          </c:tx>
          <c:spPr>
            <a:solidFill>
              <a:schemeClr val="tx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Don't know</c:v>
                </c:pt>
                <c:pt idx="1">
                  <c:v>Definitely not</c:v>
                </c:pt>
                <c:pt idx="2">
                  <c:v>One of the rbands</c:v>
                </c:pt>
                <c:pt idx="3">
                  <c:v>First one but also others</c:v>
                </c:pt>
                <c:pt idx="4">
                  <c:v>First and only</c:v>
                </c:pt>
              </c:strCache>
            </c:strRef>
          </c:cat>
          <c:val>
            <c:numRef>
              <c:f>Sheet1!$B$2:$B$6</c:f>
              <c:numCache>
                <c:formatCode>0.00%</c:formatCode>
                <c:ptCount val="5"/>
                <c:pt idx="0">
                  <c:v>0.186228482</c:v>
                </c:pt>
                <c:pt idx="1">
                  <c:v>0.13302034430000001</c:v>
                </c:pt>
                <c:pt idx="2">
                  <c:v>0.309859155</c:v>
                </c:pt>
                <c:pt idx="3">
                  <c:v>0.183098592</c:v>
                </c:pt>
                <c:pt idx="4">
                  <c:v>0.18779342700000001</c:v>
                </c:pt>
              </c:numCache>
            </c:numRef>
          </c:val>
          <c:extLst>
            <c:ext xmlns:c16="http://schemas.microsoft.com/office/drawing/2014/chart" uri="{C3380CC4-5D6E-409C-BE32-E72D297353CC}">
              <c16:uniqueId val="{00000000-19D2-EB49-BAE7-911E49E8D046}"/>
            </c:ext>
          </c:extLst>
        </c:ser>
        <c:ser>
          <c:idx val="1"/>
          <c:order val="1"/>
          <c:tx>
            <c:strRef>
              <c:f>Sheet1!$C$1</c:f>
              <c:strCache>
                <c:ptCount val="1"/>
                <c:pt idx="0">
                  <c:v>Company</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Don't know</c:v>
                </c:pt>
                <c:pt idx="1">
                  <c:v>Definitely not</c:v>
                </c:pt>
                <c:pt idx="2">
                  <c:v>One of the rbands</c:v>
                </c:pt>
                <c:pt idx="3">
                  <c:v>First one but also others</c:v>
                </c:pt>
                <c:pt idx="4">
                  <c:v>First and only</c:v>
                </c:pt>
              </c:strCache>
            </c:strRef>
          </c:cat>
          <c:val>
            <c:numRef>
              <c:f>Sheet1!$C$2:$C$6</c:f>
              <c:numCache>
                <c:formatCode>0.00%</c:formatCode>
                <c:ptCount val="5"/>
                <c:pt idx="0" formatCode="0%">
                  <c:v>8.7837837799999999E-2</c:v>
                </c:pt>
                <c:pt idx="1">
                  <c:v>9.7297297300000002E-2</c:v>
                </c:pt>
                <c:pt idx="2" formatCode="0%">
                  <c:v>0.27432432400000001</c:v>
                </c:pt>
                <c:pt idx="3" formatCode="0%">
                  <c:v>0.20945945899999999</c:v>
                </c:pt>
                <c:pt idx="4" formatCode="0%">
                  <c:v>0.331081081</c:v>
                </c:pt>
              </c:numCache>
            </c:numRef>
          </c:val>
          <c:extLst>
            <c:ext xmlns:c16="http://schemas.microsoft.com/office/drawing/2014/chart" uri="{C3380CC4-5D6E-409C-BE32-E72D297353CC}">
              <c16:uniqueId val="{00000001-19D2-EB49-BAE7-911E49E8D046}"/>
            </c:ext>
          </c:extLst>
        </c:ser>
        <c:dLbls>
          <c:showLegendKey val="0"/>
          <c:showVal val="0"/>
          <c:showCatName val="0"/>
          <c:showSerName val="0"/>
          <c:showPercent val="0"/>
          <c:showBubbleSize val="0"/>
        </c:dLbls>
        <c:gapWidth val="94"/>
        <c:axId val="1823934048"/>
        <c:axId val="1411007408"/>
      </c:barChart>
      <c:catAx>
        <c:axId val="1823934048"/>
        <c:scaling>
          <c:orientation val="minMax"/>
        </c:scaling>
        <c:delete val="0"/>
        <c:axPos val="l"/>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0"/>
          <a:lstStyle/>
          <a:p>
            <a:pPr>
              <a:defRPr sz="100" b="0" i="0" u="none" strike="noStrike" kern="1200" baseline="0">
                <a:solidFill>
                  <a:schemeClr val="bg1"/>
                </a:solidFill>
                <a:latin typeface="+mn-lt"/>
                <a:ea typeface="+mn-ea"/>
                <a:cs typeface="+mn-cs"/>
              </a:defRPr>
            </a:pPr>
            <a:endParaRPr lang="en-US"/>
          </a:p>
        </c:txPr>
        <c:crossAx val="1411007408"/>
        <c:crosses val="autoZero"/>
        <c:auto val="1"/>
        <c:lblAlgn val="ctr"/>
        <c:lblOffset val="100"/>
        <c:noMultiLvlLbl val="0"/>
      </c:catAx>
      <c:valAx>
        <c:axId val="1411007408"/>
        <c:scaling>
          <c:orientation val="minMax"/>
          <c:max val="1"/>
        </c:scaling>
        <c:delete val="1"/>
        <c:axPos val="b"/>
        <c:numFmt formatCode="0.00%" sourceLinked="1"/>
        <c:majorTickMark val="in"/>
        <c:minorTickMark val="none"/>
        <c:tickLblPos val="nextTo"/>
        <c:crossAx val="1823934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69884242938716"/>
          <c:y val="4.725771625141105E-2"/>
          <c:w val="0.88430115757061278"/>
          <c:h val="0.90878053930781089"/>
        </c:manualLayout>
      </c:layout>
      <c:barChart>
        <c:barDir val="bar"/>
        <c:grouping val="clustered"/>
        <c:varyColors val="0"/>
        <c:ser>
          <c:idx val="0"/>
          <c:order val="0"/>
          <c:tx>
            <c:strRef>
              <c:f>Sheet1!$B$1</c:f>
              <c:strCache>
                <c:ptCount val="1"/>
                <c:pt idx="0">
                  <c:v>Competitor</c:v>
                </c:pt>
              </c:strCache>
            </c:strRef>
          </c:tx>
          <c:spPr>
            <a:solidFill>
              <a:schemeClr val="tx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Don't know</c:v>
                </c:pt>
                <c:pt idx="1">
                  <c:v>Definitely not</c:v>
                </c:pt>
                <c:pt idx="2">
                  <c:v>One of the rbands</c:v>
                </c:pt>
                <c:pt idx="3">
                  <c:v>First one but also others</c:v>
                </c:pt>
                <c:pt idx="4">
                  <c:v>First and only</c:v>
                </c:pt>
              </c:strCache>
            </c:strRef>
          </c:cat>
          <c:val>
            <c:numRef>
              <c:f>Sheet1!$B$2:$B$6</c:f>
              <c:numCache>
                <c:formatCode>0.00%</c:formatCode>
                <c:ptCount val="5"/>
                <c:pt idx="0">
                  <c:v>8.0775444299999999E-2</c:v>
                </c:pt>
                <c:pt idx="1">
                  <c:v>7.5928917600000007E-2</c:v>
                </c:pt>
                <c:pt idx="2">
                  <c:v>0.53957996799999997</c:v>
                </c:pt>
                <c:pt idx="3">
                  <c:v>0.17770597699999999</c:v>
                </c:pt>
                <c:pt idx="4">
                  <c:v>0.12600969300000001</c:v>
                </c:pt>
              </c:numCache>
            </c:numRef>
          </c:val>
          <c:extLst>
            <c:ext xmlns:c16="http://schemas.microsoft.com/office/drawing/2014/chart" uri="{C3380CC4-5D6E-409C-BE32-E72D297353CC}">
              <c16:uniqueId val="{00000000-5576-0548-99B2-0184367BC2F6}"/>
            </c:ext>
          </c:extLst>
        </c:ser>
        <c:ser>
          <c:idx val="1"/>
          <c:order val="1"/>
          <c:tx>
            <c:strRef>
              <c:f>Sheet1!$C$1</c:f>
              <c:strCache>
                <c:ptCount val="1"/>
                <c:pt idx="0">
                  <c:v>Company</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Don't know</c:v>
                </c:pt>
                <c:pt idx="1">
                  <c:v>Definitely not</c:v>
                </c:pt>
                <c:pt idx="2">
                  <c:v>One of the rbands</c:v>
                </c:pt>
                <c:pt idx="3">
                  <c:v>First one but also others</c:v>
                </c:pt>
                <c:pt idx="4">
                  <c:v>First and only</c:v>
                </c:pt>
              </c:strCache>
            </c:strRef>
          </c:cat>
          <c:val>
            <c:numRef>
              <c:f>Sheet1!$C$2:$C$6</c:f>
              <c:numCache>
                <c:formatCode>0.00%</c:formatCode>
                <c:ptCount val="5"/>
                <c:pt idx="0" formatCode="0%">
                  <c:v>5.3333333300000001E-2</c:v>
                </c:pt>
                <c:pt idx="1">
                  <c:v>9.3333333399999996E-2</c:v>
                </c:pt>
                <c:pt idx="2" formatCode="0%">
                  <c:v>0.44740740699999998</c:v>
                </c:pt>
                <c:pt idx="3" formatCode="0%">
                  <c:v>0.25037037000000001</c:v>
                </c:pt>
                <c:pt idx="4" formatCode="0%">
                  <c:v>0.15555555600000001</c:v>
                </c:pt>
              </c:numCache>
            </c:numRef>
          </c:val>
          <c:extLst>
            <c:ext xmlns:c16="http://schemas.microsoft.com/office/drawing/2014/chart" uri="{C3380CC4-5D6E-409C-BE32-E72D297353CC}">
              <c16:uniqueId val="{00000001-5576-0548-99B2-0184367BC2F6}"/>
            </c:ext>
          </c:extLst>
        </c:ser>
        <c:dLbls>
          <c:showLegendKey val="0"/>
          <c:showVal val="0"/>
          <c:showCatName val="0"/>
          <c:showSerName val="0"/>
          <c:showPercent val="0"/>
          <c:showBubbleSize val="0"/>
        </c:dLbls>
        <c:gapWidth val="94"/>
        <c:axId val="1823934048"/>
        <c:axId val="1411007408"/>
      </c:barChart>
      <c:catAx>
        <c:axId val="1823934048"/>
        <c:scaling>
          <c:orientation val="minMax"/>
        </c:scaling>
        <c:delete val="0"/>
        <c:axPos val="l"/>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0"/>
          <a:lstStyle/>
          <a:p>
            <a:pPr>
              <a:defRPr sz="100" b="0" i="0" u="none" strike="noStrike" kern="1200" baseline="0">
                <a:solidFill>
                  <a:schemeClr val="bg1"/>
                </a:solidFill>
                <a:latin typeface="+mn-lt"/>
                <a:ea typeface="+mn-ea"/>
                <a:cs typeface="+mn-cs"/>
              </a:defRPr>
            </a:pPr>
            <a:endParaRPr lang="en-US"/>
          </a:p>
        </c:txPr>
        <c:crossAx val="1411007408"/>
        <c:crosses val="autoZero"/>
        <c:auto val="1"/>
        <c:lblAlgn val="ctr"/>
        <c:lblOffset val="100"/>
        <c:noMultiLvlLbl val="0"/>
      </c:catAx>
      <c:valAx>
        <c:axId val="1411007408"/>
        <c:scaling>
          <c:orientation val="minMax"/>
          <c:max val="1"/>
        </c:scaling>
        <c:delete val="1"/>
        <c:axPos val="b"/>
        <c:numFmt formatCode="0.00%" sourceLinked="1"/>
        <c:majorTickMark val="in"/>
        <c:minorTickMark val="none"/>
        <c:tickLblPos val="nextTo"/>
        <c:crossAx val="1823934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69884242938716"/>
          <c:y val="4.725771625141105E-2"/>
          <c:w val="0.88430115757061278"/>
          <c:h val="0.90878053930781089"/>
        </c:manualLayout>
      </c:layout>
      <c:barChart>
        <c:barDir val="bar"/>
        <c:grouping val="clustered"/>
        <c:varyColors val="0"/>
        <c:ser>
          <c:idx val="0"/>
          <c:order val="0"/>
          <c:tx>
            <c:strRef>
              <c:f>Sheet1!$B$1</c:f>
              <c:strCache>
                <c:ptCount val="1"/>
                <c:pt idx="0">
                  <c:v>Competitor</c:v>
                </c:pt>
              </c:strCache>
            </c:strRef>
          </c:tx>
          <c:spPr>
            <a:solidFill>
              <a:schemeClr val="tx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Don't know</c:v>
                </c:pt>
                <c:pt idx="1">
                  <c:v>Definitely not</c:v>
                </c:pt>
                <c:pt idx="2">
                  <c:v>One of the rbands</c:v>
                </c:pt>
                <c:pt idx="3">
                  <c:v>First one but also others</c:v>
                </c:pt>
                <c:pt idx="4">
                  <c:v>First and only</c:v>
                </c:pt>
              </c:strCache>
            </c:strRef>
          </c:cat>
          <c:val>
            <c:numRef>
              <c:f>Sheet1!$B$2:$B$6</c:f>
              <c:numCache>
                <c:formatCode>0.00%</c:formatCode>
                <c:ptCount val="5"/>
                <c:pt idx="0">
                  <c:v>9.6267190599999997E-2</c:v>
                </c:pt>
                <c:pt idx="1">
                  <c:v>0.1119842829</c:v>
                </c:pt>
                <c:pt idx="2">
                  <c:v>0.483300589</c:v>
                </c:pt>
                <c:pt idx="3">
                  <c:v>0.18467583500000001</c:v>
                </c:pt>
                <c:pt idx="4">
                  <c:v>0.12377210199999999</c:v>
                </c:pt>
              </c:numCache>
            </c:numRef>
          </c:val>
          <c:extLst>
            <c:ext xmlns:c16="http://schemas.microsoft.com/office/drawing/2014/chart" uri="{C3380CC4-5D6E-409C-BE32-E72D297353CC}">
              <c16:uniqueId val="{00000000-4141-9741-8F86-3D5105593768}"/>
            </c:ext>
          </c:extLst>
        </c:ser>
        <c:ser>
          <c:idx val="1"/>
          <c:order val="1"/>
          <c:tx>
            <c:strRef>
              <c:f>Sheet1!$C$1</c:f>
              <c:strCache>
                <c:ptCount val="1"/>
                <c:pt idx="0">
                  <c:v>Company</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Don't know</c:v>
                </c:pt>
                <c:pt idx="1">
                  <c:v>Definitely not</c:v>
                </c:pt>
                <c:pt idx="2">
                  <c:v>One of the rbands</c:v>
                </c:pt>
                <c:pt idx="3">
                  <c:v>First one but also others</c:v>
                </c:pt>
                <c:pt idx="4">
                  <c:v>First and only</c:v>
                </c:pt>
              </c:strCache>
            </c:strRef>
          </c:cat>
          <c:val>
            <c:numRef>
              <c:f>Sheet1!$C$2:$C$6</c:f>
              <c:numCache>
                <c:formatCode>0.00%</c:formatCode>
                <c:ptCount val="5"/>
                <c:pt idx="0" formatCode="0%">
                  <c:v>9.1680814900000004E-2</c:v>
                </c:pt>
                <c:pt idx="1">
                  <c:v>0.1069609507</c:v>
                </c:pt>
                <c:pt idx="2" formatCode="0%">
                  <c:v>0.44142614600000002</c:v>
                </c:pt>
                <c:pt idx="3" formatCode="0%">
                  <c:v>0.213921902</c:v>
                </c:pt>
                <c:pt idx="4" formatCode="0%">
                  <c:v>0.14601018700000001</c:v>
                </c:pt>
              </c:numCache>
            </c:numRef>
          </c:val>
          <c:extLst>
            <c:ext xmlns:c16="http://schemas.microsoft.com/office/drawing/2014/chart" uri="{C3380CC4-5D6E-409C-BE32-E72D297353CC}">
              <c16:uniqueId val="{00000001-4141-9741-8F86-3D5105593768}"/>
            </c:ext>
          </c:extLst>
        </c:ser>
        <c:dLbls>
          <c:showLegendKey val="0"/>
          <c:showVal val="0"/>
          <c:showCatName val="0"/>
          <c:showSerName val="0"/>
          <c:showPercent val="0"/>
          <c:showBubbleSize val="0"/>
        </c:dLbls>
        <c:gapWidth val="94"/>
        <c:axId val="1823934048"/>
        <c:axId val="1411007408"/>
      </c:barChart>
      <c:catAx>
        <c:axId val="1823934048"/>
        <c:scaling>
          <c:orientation val="minMax"/>
        </c:scaling>
        <c:delete val="0"/>
        <c:axPos val="l"/>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0"/>
          <a:lstStyle/>
          <a:p>
            <a:pPr>
              <a:defRPr sz="100" b="0" i="0" u="none" strike="noStrike" kern="1200" baseline="0">
                <a:solidFill>
                  <a:schemeClr val="bg1"/>
                </a:solidFill>
                <a:latin typeface="+mn-lt"/>
                <a:ea typeface="+mn-ea"/>
                <a:cs typeface="+mn-cs"/>
              </a:defRPr>
            </a:pPr>
            <a:endParaRPr lang="en-US"/>
          </a:p>
        </c:txPr>
        <c:crossAx val="1411007408"/>
        <c:crosses val="autoZero"/>
        <c:auto val="1"/>
        <c:lblAlgn val="ctr"/>
        <c:lblOffset val="100"/>
        <c:noMultiLvlLbl val="0"/>
      </c:catAx>
      <c:valAx>
        <c:axId val="1411007408"/>
        <c:scaling>
          <c:orientation val="minMax"/>
          <c:max val="1"/>
        </c:scaling>
        <c:delete val="1"/>
        <c:axPos val="b"/>
        <c:numFmt formatCode="0.00%" sourceLinked="1"/>
        <c:majorTickMark val="in"/>
        <c:minorTickMark val="none"/>
        <c:tickLblPos val="nextTo"/>
        <c:crossAx val="1823934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6586551899118889"/>
          <c:y val="4.725771625141105E-2"/>
          <c:w val="0.53413448100881111"/>
          <c:h val="0.90878053930781089"/>
        </c:manualLayout>
      </c:layout>
      <c:barChart>
        <c:barDir val="bar"/>
        <c:grouping val="clustered"/>
        <c:varyColors val="0"/>
        <c:ser>
          <c:idx val="0"/>
          <c:order val="0"/>
          <c:tx>
            <c:strRef>
              <c:f>Sheet1!$B$1</c:f>
              <c:strCache>
                <c:ptCount val="1"/>
                <c:pt idx="0">
                  <c:v>Competitor</c:v>
                </c:pt>
              </c:strCache>
            </c:strRef>
          </c:tx>
          <c:spPr>
            <a:solidFill>
              <a:schemeClr val="tx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Strongly disagree</c:v>
                </c:pt>
                <c:pt idx="1">
                  <c:v>Somewhat disagree</c:v>
                </c:pt>
                <c:pt idx="2">
                  <c:v>Neither agree or disagree</c:v>
                </c:pt>
                <c:pt idx="3">
                  <c:v>Somewhat agree</c:v>
                </c:pt>
                <c:pt idx="4">
                  <c:v>Strongly agree</c:v>
                </c:pt>
              </c:strCache>
            </c:strRef>
          </c:cat>
          <c:val>
            <c:numRef>
              <c:f>Sheet1!$B$2:$B$6</c:f>
              <c:numCache>
                <c:formatCode>0.00%</c:formatCode>
                <c:ptCount val="5"/>
                <c:pt idx="0">
                  <c:v>2.3178807900000001E-2</c:v>
                </c:pt>
                <c:pt idx="1">
                  <c:v>7.9470198699999994E-2</c:v>
                </c:pt>
                <c:pt idx="2">
                  <c:v>0.25165562899999999</c:v>
                </c:pt>
                <c:pt idx="3">
                  <c:v>0.15894039700000001</c:v>
                </c:pt>
                <c:pt idx="4">
                  <c:v>6.6225165599999997E-2</c:v>
                </c:pt>
              </c:numCache>
            </c:numRef>
          </c:val>
          <c:extLst>
            <c:ext xmlns:c16="http://schemas.microsoft.com/office/drawing/2014/chart" uri="{C3380CC4-5D6E-409C-BE32-E72D297353CC}">
              <c16:uniqueId val="{00000000-A366-7745-B88C-F6DD911AC839}"/>
            </c:ext>
          </c:extLst>
        </c:ser>
        <c:ser>
          <c:idx val="1"/>
          <c:order val="1"/>
          <c:tx>
            <c:strRef>
              <c:f>Sheet1!$C$1</c:f>
              <c:strCache>
                <c:ptCount val="1"/>
                <c:pt idx="0">
                  <c:v>Company</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Strongly disagree</c:v>
                </c:pt>
                <c:pt idx="1">
                  <c:v>Somewhat disagree</c:v>
                </c:pt>
                <c:pt idx="2">
                  <c:v>Neither agree or disagree</c:v>
                </c:pt>
                <c:pt idx="3">
                  <c:v>Somewhat agree</c:v>
                </c:pt>
                <c:pt idx="4">
                  <c:v>Strongly agree</c:v>
                </c:pt>
              </c:strCache>
            </c:strRef>
          </c:cat>
          <c:val>
            <c:numRef>
              <c:f>Sheet1!$C$2:$C$6</c:f>
              <c:numCache>
                <c:formatCode>0%</c:formatCode>
                <c:ptCount val="5"/>
                <c:pt idx="0" formatCode="0.00%">
                  <c:v>3.97350993E-2</c:v>
                </c:pt>
                <c:pt idx="1">
                  <c:v>8.9403973499999997E-2</c:v>
                </c:pt>
                <c:pt idx="2">
                  <c:v>0.14569536399999999</c:v>
                </c:pt>
                <c:pt idx="3">
                  <c:v>0.27483443699999999</c:v>
                </c:pt>
                <c:pt idx="4">
                  <c:v>0.32781457000000003</c:v>
                </c:pt>
              </c:numCache>
            </c:numRef>
          </c:val>
          <c:extLst>
            <c:ext xmlns:c16="http://schemas.microsoft.com/office/drawing/2014/chart" uri="{C3380CC4-5D6E-409C-BE32-E72D297353CC}">
              <c16:uniqueId val="{00000001-A366-7745-B88C-F6DD911AC839}"/>
            </c:ext>
          </c:extLst>
        </c:ser>
        <c:dLbls>
          <c:showLegendKey val="0"/>
          <c:showVal val="0"/>
          <c:showCatName val="0"/>
          <c:showSerName val="0"/>
          <c:showPercent val="0"/>
          <c:showBubbleSize val="0"/>
        </c:dLbls>
        <c:gapWidth val="94"/>
        <c:axId val="1823934048"/>
        <c:axId val="1411007408"/>
      </c:barChart>
      <c:catAx>
        <c:axId val="1823934048"/>
        <c:scaling>
          <c:orientation val="minMax"/>
        </c:scaling>
        <c:delete val="0"/>
        <c:axPos val="l"/>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0"/>
          <a:lstStyle/>
          <a:p>
            <a:pPr>
              <a:defRPr sz="900" b="0" i="0" u="none" strike="noStrike" kern="1200" baseline="0">
                <a:solidFill>
                  <a:schemeClr val="bg1"/>
                </a:solidFill>
                <a:latin typeface="+mn-lt"/>
                <a:ea typeface="+mn-ea"/>
                <a:cs typeface="+mn-cs"/>
              </a:defRPr>
            </a:pPr>
            <a:endParaRPr lang="en-US"/>
          </a:p>
        </c:txPr>
        <c:crossAx val="1411007408"/>
        <c:crosses val="autoZero"/>
        <c:auto val="1"/>
        <c:lblAlgn val="ctr"/>
        <c:lblOffset val="100"/>
        <c:noMultiLvlLbl val="0"/>
      </c:catAx>
      <c:valAx>
        <c:axId val="1411007408"/>
        <c:scaling>
          <c:orientation val="minMax"/>
          <c:max val="1"/>
        </c:scaling>
        <c:delete val="1"/>
        <c:axPos val="b"/>
        <c:numFmt formatCode="0.00%" sourceLinked="1"/>
        <c:majorTickMark val="in"/>
        <c:minorTickMark val="none"/>
        <c:tickLblPos val="nextTo"/>
        <c:crossAx val="1823934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69884242938716"/>
          <c:y val="4.725771625141105E-2"/>
          <c:w val="0.88430115757061278"/>
          <c:h val="0.90878053930781089"/>
        </c:manualLayout>
      </c:layout>
      <c:barChart>
        <c:barDir val="bar"/>
        <c:grouping val="clustered"/>
        <c:varyColors val="0"/>
        <c:ser>
          <c:idx val="0"/>
          <c:order val="0"/>
          <c:tx>
            <c:strRef>
              <c:f>Sheet1!$B$1</c:f>
              <c:strCache>
                <c:ptCount val="1"/>
                <c:pt idx="0">
                  <c:v>Competitor</c:v>
                </c:pt>
              </c:strCache>
            </c:strRef>
          </c:tx>
          <c:spPr>
            <a:solidFill>
              <a:schemeClr val="tx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Definitely not</c:v>
                </c:pt>
                <c:pt idx="1">
                  <c:v>Don't know enough</c:v>
                </c:pt>
                <c:pt idx="2">
                  <c:v>One of the rbands</c:v>
                </c:pt>
                <c:pt idx="3">
                  <c:v>First one but also others</c:v>
                </c:pt>
                <c:pt idx="4">
                  <c:v>First and only</c:v>
                </c:pt>
              </c:strCache>
            </c:strRef>
          </c:cat>
          <c:val>
            <c:numRef>
              <c:f>Sheet1!$B$2:$B$6</c:f>
              <c:numCache>
                <c:formatCode>0.00%</c:formatCode>
                <c:ptCount val="5"/>
                <c:pt idx="0">
                  <c:v>1.16144019E-2</c:v>
                </c:pt>
                <c:pt idx="1">
                  <c:v>3.71660859E-2</c:v>
                </c:pt>
                <c:pt idx="2">
                  <c:v>0.13008130100000001</c:v>
                </c:pt>
                <c:pt idx="3">
                  <c:v>0.15679442499999999</c:v>
                </c:pt>
                <c:pt idx="4">
                  <c:v>0.114982578</c:v>
                </c:pt>
              </c:numCache>
            </c:numRef>
          </c:val>
          <c:extLst>
            <c:ext xmlns:c16="http://schemas.microsoft.com/office/drawing/2014/chart" uri="{C3380CC4-5D6E-409C-BE32-E72D297353CC}">
              <c16:uniqueId val="{00000000-2230-0A40-A4E5-65E5E9CEDEC7}"/>
            </c:ext>
          </c:extLst>
        </c:ser>
        <c:ser>
          <c:idx val="1"/>
          <c:order val="1"/>
          <c:tx>
            <c:strRef>
              <c:f>Sheet1!$C$1</c:f>
              <c:strCache>
                <c:ptCount val="1"/>
                <c:pt idx="0">
                  <c:v>Company</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Definitely not</c:v>
                </c:pt>
                <c:pt idx="1">
                  <c:v>Don't know enough</c:v>
                </c:pt>
                <c:pt idx="2">
                  <c:v>One of the rbands</c:v>
                </c:pt>
                <c:pt idx="3">
                  <c:v>First one but also others</c:v>
                </c:pt>
                <c:pt idx="4">
                  <c:v>First and only</c:v>
                </c:pt>
              </c:strCache>
            </c:strRef>
          </c:cat>
          <c:val>
            <c:numRef>
              <c:f>Sheet1!$C$2:$C$6</c:f>
              <c:numCache>
                <c:formatCode>0.00%</c:formatCode>
                <c:ptCount val="5"/>
                <c:pt idx="0">
                  <c:v>1.50987224E-2</c:v>
                </c:pt>
                <c:pt idx="1">
                  <c:v>2.4390243900000001E-2</c:v>
                </c:pt>
                <c:pt idx="2">
                  <c:v>0.10336817700000001</c:v>
                </c:pt>
                <c:pt idx="3">
                  <c:v>0.279907085</c:v>
                </c:pt>
                <c:pt idx="4">
                  <c:v>0.40069686399999999</c:v>
                </c:pt>
              </c:numCache>
            </c:numRef>
          </c:val>
          <c:extLst>
            <c:ext xmlns:c16="http://schemas.microsoft.com/office/drawing/2014/chart" uri="{C3380CC4-5D6E-409C-BE32-E72D297353CC}">
              <c16:uniqueId val="{00000001-2230-0A40-A4E5-65E5E9CEDEC7}"/>
            </c:ext>
          </c:extLst>
        </c:ser>
        <c:dLbls>
          <c:showLegendKey val="0"/>
          <c:showVal val="0"/>
          <c:showCatName val="0"/>
          <c:showSerName val="0"/>
          <c:showPercent val="0"/>
          <c:showBubbleSize val="0"/>
        </c:dLbls>
        <c:gapWidth val="94"/>
        <c:axId val="1823934048"/>
        <c:axId val="1411007408"/>
      </c:barChart>
      <c:catAx>
        <c:axId val="1823934048"/>
        <c:scaling>
          <c:orientation val="minMax"/>
        </c:scaling>
        <c:delete val="0"/>
        <c:axPos val="l"/>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0"/>
          <a:lstStyle/>
          <a:p>
            <a:pPr>
              <a:defRPr sz="100" b="0" i="0" u="none" strike="noStrike" kern="1200" baseline="0">
                <a:solidFill>
                  <a:schemeClr val="bg1"/>
                </a:solidFill>
                <a:latin typeface="+mn-lt"/>
                <a:ea typeface="+mn-ea"/>
                <a:cs typeface="+mn-cs"/>
              </a:defRPr>
            </a:pPr>
            <a:endParaRPr lang="en-US"/>
          </a:p>
        </c:txPr>
        <c:crossAx val="1411007408"/>
        <c:crosses val="autoZero"/>
        <c:auto val="1"/>
        <c:lblAlgn val="ctr"/>
        <c:lblOffset val="100"/>
        <c:noMultiLvlLbl val="0"/>
      </c:catAx>
      <c:valAx>
        <c:axId val="1411007408"/>
        <c:scaling>
          <c:orientation val="minMax"/>
          <c:max val="1"/>
        </c:scaling>
        <c:delete val="1"/>
        <c:axPos val="b"/>
        <c:numFmt formatCode="0.00%" sourceLinked="1"/>
        <c:majorTickMark val="in"/>
        <c:minorTickMark val="none"/>
        <c:tickLblPos val="nextTo"/>
        <c:crossAx val="1823934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69884242938716"/>
          <c:y val="4.725771625141105E-2"/>
          <c:w val="0.88430115757061278"/>
          <c:h val="0.90878053930781089"/>
        </c:manualLayout>
      </c:layout>
      <c:barChart>
        <c:barDir val="bar"/>
        <c:grouping val="clustered"/>
        <c:varyColors val="0"/>
        <c:ser>
          <c:idx val="0"/>
          <c:order val="0"/>
          <c:tx>
            <c:strRef>
              <c:f>Sheet1!$B$1</c:f>
              <c:strCache>
                <c:ptCount val="1"/>
                <c:pt idx="0">
                  <c:v>Competitor</c:v>
                </c:pt>
              </c:strCache>
            </c:strRef>
          </c:tx>
          <c:spPr>
            <a:solidFill>
              <a:schemeClr val="tx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Definitely not</c:v>
                </c:pt>
                <c:pt idx="1">
                  <c:v>Don't know enough</c:v>
                </c:pt>
                <c:pt idx="2">
                  <c:v>One of the rbands</c:v>
                </c:pt>
                <c:pt idx="3">
                  <c:v>First one but also others</c:v>
                </c:pt>
                <c:pt idx="4">
                  <c:v>First and only</c:v>
                </c:pt>
              </c:strCache>
            </c:strRef>
          </c:cat>
          <c:val>
            <c:numRef>
              <c:f>Sheet1!$B$2:$B$6</c:f>
              <c:numCache>
                <c:formatCode>0.00%</c:formatCode>
                <c:ptCount val="5"/>
                <c:pt idx="0">
                  <c:v>2.0539152799999998E-2</c:v>
                </c:pt>
                <c:pt idx="1">
                  <c:v>9.2426187399999998E-2</c:v>
                </c:pt>
                <c:pt idx="2">
                  <c:v>0.25802310699999997</c:v>
                </c:pt>
                <c:pt idx="3">
                  <c:v>0.18870346599999999</c:v>
                </c:pt>
                <c:pt idx="4">
                  <c:v>8.8575096300000003E-2</c:v>
                </c:pt>
              </c:numCache>
            </c:numRef>
          </c:val>
          <c:extLst>
            <c:ext xmlns:c16="http://schemas.microsoft.com/office/drawing/2014/chart" uri="{C3380CC4-5D6E-409C-BE32-E72D297353CC}">
              <c16:uniqueId val="{00000000-A719-D340-A918-7E3701A583F0}"/>
            </c:ext>
          </c:extLst>
        </c:ser>
        <c:ser>
          <c:idx val="1"/>
          <c:order val="1"/>
          <c:tx>
            <c:strRef>
              <c:f>Sheet1!$C$1</c:f>
              <c:strCache>
                <c:ptCount val="1"/>
                <c:pt idx="0">
                  <c:v>Company</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Definitely not</c:v>
                </c:pt>
                <c:pt idx="1">
                  <c:v>Don't know enough</c:v>
                </c:pt>
                <c:pt idx="2">
                  <c:v>One of the rbands</c:v>
                </c:pt>
                <c:pt idx="3">
                  <c:v>First one but also others</c:v>
                </c:pt>
                <c:pt idx="4">
                  <c:v>First and only</c:v>
                </c:pt>
              </c:strCache>
            </c:strRef>
          </c:cat>
          <c:val>
            <c:numRef>
              <c:f>Sheet1!$C$2:$C$6</c:f>
              <c:numCache>
                <c:formatCode>0.00%</c:formatCode>
                <c:ptCount val="5"/>
                <c:pt idx="0">
                  <c:v>2.31065469E-2</c:v>
                </c:pt>
                <c:pt idx="1">
                  <c:v>5.0064184900000003E-2</c:v>
                </c:pt>
                <c:pt idx="2">
                  <c:v>0.142490372</c:v>
                </c:pt>
                <c:pt idx="3">
                  <c:v>0.32349165600000002</c:v>
                </c:pt>
                <c:pt idx="4">
                  <c:v>0.35044929400000002</c:v>
                </c:pt>
              </c:numCache>
            </c:numRef>
          </c:val>
          <c:extLst>
            <c:ext xmlns:c16="http://schemas.microsoft.com/office/drawing/2014/chart" uri="{C3380CC4-5D6E-409C-BE32-E72D297353CC}">
              <c16:uniqueId val="{00000001-A719-D340-A918-7E3701A583F0}"/>
            </c:ext>
          </c:extLst>
        </c:ser>
        <c:dLbls>
          <c:showLegendKey val="0"/>
          <c:showVal val="0"/>
          <c:showCatName val="0"/>
          <c:showSerName val="0"/>
          <c:showPercent val="0"/>
          <c:showBubbleSize val="0"/>
        </c:dLbls>
        <c:gapWidth val="94"/>
        <c:axId val="1823934048"/>
        <c:axId val="1411007408"/>
      </c:barChart>
      <c:catAx>
        <c:axId val="1823934048"/>
        <c:scaling>
          <c:orientation val="minMax"/>
        </c:scaling>
        <c:delete val="0"/>
        <c:axPos val="l"/>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0"/>
          <a:lstStyle/>
          <a:p>
            <a:pPr>
              <a:defRPr sz="100" b="0" i="0" u="none" strike="noStrike" kern="1200" baseline="0">
                <a:solidFill>
                  <a:schemeClr val="bg1"/>
                </a:solidFill>
                <a:latin typeface="+mn-lt"/>
                <a:ea typeface="+mn-ea"/>
                <a:cs typeface="+mn-cs"/>
              </a:defRPr>
            </a:pPr>
            <a:endParaRPr lang="en-US"/>
          </a:p>
        </c:txPr>
        <c:crossAx val="1411007408"/>
        <c:crosses val="autoZero"/>
        <c:auto val="1"/>
        <c:lblAlgn val="ctr"/>
        <c:lblOffset val="100"/>
        <c:noMultiLvlLbl val="0"/>
      </c:catAx>
      <c:valAx>
        <c:axId val="1411007408"/>
        <c:scaling>
          <c:orientation val="minMax"/>
          <c:max val="1"/>
        </c:scaling>
        <c:delete val="1"/>
        <c:axPos val="b"/>
        <c:numFmt formatCode="0.00%" sourceLinked="1"/>
        <c:majorTickMark val="in"/>
        <c:minorTickMark val="none"/>
        <c:tickLblPos val="nextTo"/>
        <c:crossAx val="1823934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69884242938716"/>
          <c:y val="4.725771625141105E-2"/>
          <c:w val="0.88430115757061278"/>
          <c:h val="0.90878053930781089"/>
        </c:manualLayout>
      </c:layout>
      <c:barChart>
        <c:barDir val="bar"/>
        <c:grouping val="clustered"/>
        <c:varyColors val="0"/>
        <c:ser>
          <c:idx val="0"/>
          <c:order val="0"/>
          <c:tx>
            <c:strRef>
              <c:f>Sheet1!$B$1</c:f>
              <c:strCache>
                <c:ptCount val="1"/>
                <c:pt idx="0">
                  <c:v>Competitor</c:v>
                </c:pt>
              </c:strCache>
            </c:strRef>
          </c:tx>
          <c:spPr>
            <a:solidFill>
              <a:schemeClr val="tx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Definitely not</c:v>
                </c:pt>
                <c:pt idx="1">
                  <c:v>Don't know enough</c:v>
                </c:pt>
                <c:pt idx="2">
                  <c:v>One of the rbands</c:v>
                </c:pt>
                <c:pt idx="3">
                  <c:v>First one but also others</c:v>
                </c:pt>
                <c:pt idx="4">
                  <c:v>First and only</c:v>
                </c:pt>
              </c:strCache>
            </c:strRef>
          </c:cat>
          <c:val>
            <c:numRef>
              <c:f>Sheet1!$B$2:$B$6</c:f>
              <c:numCache>
                <c:formatCode>0.00%</c:formatCode>
                <c:ptCount val="5"/>
                <c:pt idx="0">
                  <c:v>1.6296296299999999E-2</c:v>
                </c:pt>
                <c:pt idx="1">
                  <c:v>5.0370370400000003E-2</c:v>
                </c:pt>
                <c:pt idx="2">
                  <c:v>0.20148148099999999</c:v>
                </c:pt>
                <c:pt idx="3">
                  <c:v>0.19407407400000001</c:v>
                </c:pt>
                <c:pt idx="4">
                  <c:v>9.1851851900000003E-2</c:v>
                </c:pt>
              </c:numCache>
            </c:numRef>
          </c:val>
          <c:extLst>
            <c:ext xmlns:c16="http://schemas.microsoft.com/office/drawing/2014/chart" uri="{C3380CC4-5D6E-409C-BE32-E72D297353CC}">
              <c16:uniqueId val="{00000000-AD65-AD47-86C3-FA618CB9680D}"/>
            </c:ext>
          </c:extLst>
        </c:ser>
        <c:ser>
          <c:idx val="1"/>
          <c:order val="1"/>
          <c:tx>
            <c:strRef>
              <c:f>Sheet1!$C$1</c:f>
              <c:strCache>
                <c:ptCount val="1"/>
                <c:pt idx="0">
                  <c:v>Company</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Definitely not</c:v>
                </c:pt>
                <c:pt idx="1">
                  <c:v>Don't know enough</c:v>
                </c:pt>
                <c:pt idx="2">
                  <c:v>One of the rbands</c:v>
                </c:pt>
                <c:pt idx="3">
                  <c:v>First one but also others</c:v>
                </c:pt>
                <c:pt idx="4">
                  <c:v>First and only</c:v>
                </c:pt>
              </c:strCache>
            </c:strRef>
          </c:cat>
          <c:val>
            <c:numRef>
              <c:f>Sheet1!$C$2:$C$6</c:f>
              <c:numCache>
                <c:formatCode>0.00%</c:formatCode>
                <c:ptCount val="5"/>
                <c:pt idx="0">
                  <c:v>2.6666666700000001E-2</c:v>
                </c:pt>
                <c:pt idx="1">
                  <c:v>2.9629629599999999E-2</c:v>
                </c:pt>
                <c:pt idx="2">
                  <c:v>0.127407407</c:v>
                </c:pt>
                <c:pt idx="3">
                  <c:v>0.324444444</c:v>
                </c:pt>
                <c:pt idx="4" formatCode="0%">
                  <c:v>0.32592592599999998</c:v>
                </c:pt>
              </c:numCache>
            </c:numRef>
          </c:val>
          <c:extLst>
            <c:ext xmlns:c16="http://schemas.microsoft.com/office/drawing/2014/chart" uri="{C3380CC4-5D6E-409C-BE32-E72D297353CC}">
              <c16:uniqueId val="{00000001-AD65-AD47-86C3-FA618CB9680D}"/>
            </c:ext>
          </c:extLst>
        </c:ser>
        <c:dLbls>
          <c:showLegendKey val="0"/>
          <c:showVal val="0"/>
          <c:showCatName val="0"/>
          <c:showSerName val="0"/>
          <c:showPercent val="0"/>
          <c:showBubbleSize val="0"/>
        </c:dLbls>
        <c:gapWidth val="94"/>
        <c:axId val="1823934048"/>
        <c:axId val="1411007408"/>
      </c:barChart>
      <c:catAx>
        <c:axId val="1823934048"/>
        <c:scaling>
          <c:orientation val="minMax"/>
        </c:scaling>
        <c:delete val="0"/>
        <c:axPos val="l"/>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0"/>
          <a:lstStyle/>
          <a:p>
            <a:pPr>
              <a:defRPr sz="100" b="0" i="0" u="none" strike="noStrike" kern="1200" baseline="0">
                <a:solidFill>
                  <a:schemeClr val="bg1"/>
                </a:solidFill>
                <a:latin typeface="+mn-lt"/>
                <a:ea typeface="+mn-ea"/>
                <a:cs typeface="+mn-cs"/>
              </a:defRPr>
            </a:pPr>
            <a:endParaRPr lang="en-US"/>
          </a:p>
        </c:txPr>
        <c:crossAx val="1411007408"/>
        <c:crosses val="autoZero"/>
        <c:auto val="1"/>
        <c:lblAlgn val="ctr"/>
        <c:lblOffset val="100"/>
        <c:noMultiLvlLbl val="0"/>
      </c:catAx>
      <c:valAx>
        <c:axId val="1411007408"/>
        <c:scaling>
          <c:orientation val="minMax"/>
          <c:max val="1"/>
        </c:scaling>
        <c:delete val="1"/>
        <c:axPos val="b"/>
        <c:numFmt formatCode="0.00%" sourceLinked="1"/>
        <c:majorTickMark val="in"/>
        <c:minorTickMark val="none"/>
        <c:tickLblPos val="nextTo"/>
        <c:crossAx val="1823934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None of the above</c:v>
                </c:pt>
                <c:pt idx="1">
                  <c:v>[Product type 11]</c:v>
                </c:pt>
                <c:pt idx="2">
                  <c:v>[Product type 10]</c:v>
                </c:pt>
                <c:pt idx="3">
                  <c:v>[Product type 9]</c:v>
                </c:pt>
                <c:pt idx="4">
                  <c:v>[Product type 8]</c:v>
                </c:pt>
                <c:pt idx="5">
                  <c:v>[Product type 7]</c:v>
                </c:pt>
                <c:pt idx="6">
                  <c:v>[Product type 6]</c:v>
                </c:pt>
                <c:pt idx="7">
                  <c:v>[Product type 5]</c:v>
                </c:pt>
                <c:pt idx="8">
                  <c:v>[Product type 4]</c:v>
                </c:pt>
                <c:pt idx="9">
                  <c:v>[Product type 3]</c:v>
                </c:pt>
                <c:pt idx="10">
                  <c:v>[Product type 2]</c:v>
                </c:pt>
                <c:pt idx="11">
                  <c:v>[Product type 1]</c:v>
                </c:pt>
              </c:strCache>
            </c:strRef>
          </c:cat>
          <c:val>
            <c:numRef>
              <c:f>Sheet1!$B$2:$B$13</c:f>
              <c:numCache>
                <c:formatCode>0.00%</c:formatCode>
                <c:ptCount val="12"/>
                <c:pt idx="0">
                  <c:v>0.41818181799999998</c:v>
                </c:pt>
                <c:pt idx="1">
                  <c:v>3.6363636400000003E-2</c:v>
                </c:pt>
                <c:pt idx="2">
                  <c:v>0.17272727299999999</c:v>
                </c:pt>
                <c:pt idx="3">
                  <c:v>4.5454545499999999E-2</c:v>
                </c:pt>
                <c:pt idx="4">
                  <c:v>0.11818181799999999</c:v>
                </c:pt>
                <c:pt idx="5">
                  <c:v>8.1818181800000001E-2</c:v>
                </c:pt>
                <c:pt idx="6">
                  <c:v>4.5454545499999999E-2</c:v>
                </c:pt>
                <c:pt idx="7" formatCode="0%">
                  <c:v>0.09</c:v>
                </c:pt>
                <c:pt idx="8">
                  <c:v>0.127272727</c:v>
                </c:pt>
                <c:pt idx="9">
                  <c:v>3.6363636400000003E-2</c:v>
                </c:pt>
                <c:pt idx="10">
                  <c:v>0.35454545500000001</c:v>
                </c:pt>
                <c:pt idx="11">
                  <c:v>1.8181818200000002E-2</c:v>
                </c:pt>
              </c:numCache>
            </c:numRef>
          </c:val>
          <c:extLst>
            <c:ext xmlns:c16="http://schemas.microsoft.com/office/drawing/2014/chart" uri="{C3380CC4-5D6E-409C-BE32-E72D297353CC}">
              <c16:uniqueId val="{00000000-D6FE-1249-8F66-3555E1E81A65}"/>
            </c:ext>
          </c:extLst>
        </c:ser>
        <c:dLbls>
          <c:showLegendKey val="0"/>
          <c:showVal val="0"/>
          <c:showCatName val="0"/>
          <c:showSerName val="0"/>
          <c:showPercent val="0"/>
          <c:showBubbleSize val="0"/>
        </c:dLbls>
        <c:gapWidth val="94"/>
        <c:axId val="1823934048"/>
        <c:axId val="1411007408"/>
      </c:barChart>
      <c:catAx>
        <c:axId val="1823934048"/>
        <c:scaling>
          <c:orientation val="minMax"/>
        </c:scaling>
        <c:delete val="0"/>
        <c:axPos val="l"/>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en-US"/>
          </a:p>
        </c:txPr>
        <c:crossAx val="1411007408"/>
        <c:crosses val="autoZero"/>
        <c:auto val="1"/>
        <c:lblAlgn val="ctr"/>
        <c:lblOffset val="100"/>
        <c:noMultiLvlLbl val="0"/>
      </c:catAx>
      <c:valAx>
        <c:axId val="1411007408"/>
        <c:scaling>
          <c:orientation val="minMax"/>
          <c:max val="1"/>
        </c:scaling>
        <c:delete val="0"/>
        <c:axPos val="b"/>
        <c:numFmt formatCode="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823934048"/>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None of the above</c:v>
                </c:pt>
                <c:pt idx="1">
                  <c:v>[Product type 11]</c:v>
                </c:pt>
                <c:pt idx="2">
                  <c:v>[Product type 10]</c:v>
                </c:pt>
                <c:pt idx="3">
                  <c:v>[Product type 9]</c:v>
                </c:pt>
                <c:pt idx="4">
                  <c:v>[Product type 8]</c:v>
                </c:pt>
                <c:pt idx="5">
                  <c:v>[Product type 7]</c:v>
                </c:pt>
                <c:pt idx="6">
                  <c:v>[Product type 6]</c:v>
                </c:pt>
                <c:pt idx="7">
                  <c:v>[Product type 5]</c:v>
                </c:pt>
                <c:pt idx="8">
                  <c:v>[Product type 4]</c:v>
                </c:pt>
                <c:pt idx="9">
                  <c:v>[Product type 3]</c:v>
                </c:pt>
                <c:pt idx="10">
                  <c:v>[Product type 2]</c:v>
                </c:pt>
                <c:pt idx="11">
                  <c:v>[Product type 1]</c:v>
                </c:pt>
              </c:strCache>
            </c:strRef>
          </c:cat>
          <c:val>
            <c:numRef>
              <c:f>Sheet1!$B$2:$B$13</c:f>
              <c:numCache>
                <c:formatCode>0.00%</c:formatCode>
                <c:ptCount val="12"/>
                <c:pt idx="0" formatCode="0%">
                  <c:v>0.34</c:v>
                </c:pt>
                <c:pt idx="1">
                  <c:v>2.6315789499999999E-2</c:v>
                </c:pt>
                <c:pt idx="2" formatCode="0%">
                  <c:v>0.11</c:v>
                </c:pt>
                <c:pt idx="3" formatCode="0%">
                  <c:v>0.08</c:v>
                </c:pt>
                <c:pt idx="4" formatCode="0%">
                  <c:v>0.08</c:v>
                </c:pt>
                <c:pt idx="5" formatCode="0%">
                  <c:v>0.16</c:v>
                </c:pt>
                <c:pt idx="6" formatCode="0%">
                  <c:v>0.13</c:v>
                </c:pt>
                <c:pt idx="7">
                  <c:v>5.2631578900000003E-2</c:v>
                </c:pt>
                <c:pt idx="8" formatCode="0%">
                  <c:v>0.08</c:v>
                </c:pt>
                <c:pt idx="9" formatCode="0%">
                  <c:v>0.18</c:v>
                </c:pt>
                <c:pt idx="10" formatCode="0%">
                  <c:v>0.45</c:v>
                </c:pt>
                <c:pt idx="11" formatCode="0%">
                  <c:v>0.08</c:v>
                </c:pt>
              </c:numCache>
            </c:numRef>
          </c:val>
          <c:extLst>
            <c:ext xmlns:c16="http://schemas.microsoft.com/office/drawing/2014/chart" uri="{C3380CC4-5D6E-409C-BE32-E72D297353CC}">
              <c16:uniqueId val="{00000000-11F8-794F-A7D0-C3BB81E7F095}"/>
            </c:ext>
          </c:extLst>
        </c:ser>
        <c:dLbls>
          <c:showLegendKey val="0"/>
          <c:showVal val="0"/>
          <c:showCatName val="0"/>
          <c:showSerName val="0"/>
          <c:showPercent val="0"/>
          <c:showBubbleSize val="0"/>
        </c:dLbls>
        <c:gapWidth val="94"/>
        <c:axId val="1823934048"/>
        <c:axId val="1411007408"/>
      </c:barChart>
      <c:catAx>
        <c:axId val="1823934048"/>
        <c:scaling>
          <c:orientation val="minMax"/>
        </c:scaling>
        <c:delete val="0"/>
        <c:axPos val="l"/>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2">
                    <a:lumMod val="50000"/>
                  </a:schemeClr>
                </a:solidFill>
                <a:latin typeface="+mn-lt"/>
                <a:ea typeface="+mn-ea"/>
                <a:cs typeface="+mn-cs"/>
              </a:defRPr>
            </a:pPr>
            <a:endParaRPr lang="en-US"/>
          </a:p>
        </c:txPr>
        <c:crossAx val="1411007408"/>
        <c:crosses val="autoZero"/>
        <c:auto val="1"/>
        <c:lblAlgn val="ctr"/>
        <c:lblOffset val="100"/>
        <c:noMultiLvlLbl val="0"/>
      </c:catAx>
      <c:valAx>
        <c:axId val="1411007408"/>
        <c:scaling>
          <c:orientation val="minMax"/>
          <c:max val="1"/>
        </c:scaling>
        <c:delete val="0"/>
        <c:axPos val="b"/>
        <c:numFmt formatCode="0%"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8239340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tx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None of the above</c:v>
                </c:pt>
                <c:pt idx="1">
                  <c:v>[Product type 11]</c:v>
                </c:pt>
                <c:pt idx="2">
                  <c:v>[Product type 10]</c:v>
                </c:pt>
                <c:pt idx="3">
                  <c:v>[Product type 9]</c:v>
                </c:pt>
                <c:pt idx="4">
                  <c:v>[Product type 8]</c:v>
                </c:pt>
                <c:pt idx="5">
                  <c:v>[Product type 7]</c:v>
                </c:pt>
                <c:pt idx="6">
                  <c:v>[Product type 6]</c:v>
                </c:pt>
                <c:pt idx="7">
                  <c:v>[Product type 5]</c:v>
                </c:pt>
                <c:pt idx="8">
                  <c:v>[Product type 4]</c:v>
                </c:pt>
                <c:pt idx="9">
                  <c:v>[Product type 3]</c:v>
                </c:pt>
                <c:pt idx="10">
                  <c:v>[Product type 2]</c:v>
                </c:pt>
                <c:pt idx="11">
                  <c:v>[Product type 1]</c:v>
                </c:pt>
              </c:strCache>
            </c:strRef>
          </c:cat>
          <c:val>
            <c:numRef>
              <c:f>Sheet1!$B$2:$B$13</c:f>
              <c:numCache>
                <c:formatCode>0.00%</c:formatCode>
                <c:ptCount val="12"/>
                <c:pt idx="0">
                  <c:v>0.22388059699999999</c:v>
                </c:pt>
                <c:pt idx="1">
                  <c:v>5.2238805999999999E-2</c:v>
                </c:pt>
                <c:pt idx="2">
                  <c:v>0.395522388</c:v>
                </c:pt>
                <c:pt idx="3">
                  <c:v>2.9850746300000001E-2</c:v>
                </c:pt>
                <c:pt idx="4">
                  <c:v>0.17164179099999999</c:v>
                </c:pt>
                <c:pt idx="5">
                  <c:v>0.141791045</c:v>
                </c:pt>
                <c:pt idx="6">
                  <c:v>2.9850746300000001E-2</c:v>
                </c:pt>
                <c:pt idx="7">
                  <c:v>0.13432835800000001</c:v>
                </c:pt>
                <c:pt idx="8">
                  <c:v>0.22388059699999999</c:v>
                </c:pt>
                <c:pt idx="9">
                  <c:v>7.4626865700000003E-2</c:v>
                </c:pt>
                <c:pt idx="10">
                  <c:v>0.63432835799999998</c:v>
                </c:pt>
                <c:pt idx="11">
                  <c:v>0.11194029899999999</c:v>
                </c:pt>
              </c:numCache>
            </c:numRef>
          </c:val>
          <c:extLst>
            <c:ext xmlns:c16="http://schemas.microsoft.com/office/drawing/2014/chart" uri="{C3380CC4-5D6E-409C-BE32-E72D297353CC}">
              <c16:uniqueId val="{00000000-DE16-F24C-BA59-C4E46A961F70}"/>
            </c:ext>
          </c:extLst>
        </c:ser>
        <c:dLbls>
          <c:showLegendKey val="0"/>
          <c:showVal val="0"/>
          <c:showCatName val="0"/>
          <c:showSerName val="0"/>
          <c:showPercent val="0"/>
          <c:showBubbleSize val="0"/>
        </c:dLbls>
        <c:gapWidth val="94"/>
        <c:axId val="1823934048"/>
        <c:axId val="1411007408"/>
      </c:barChart>
      <c:catAx>
        <c:axId val="1823934048"/>
        <c:scaling>
          <c:orientation val="minMax"/>
        </c:scaling>
        <c:delete val="0"/>
        <c:axPos val="l"/>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en-US"/>
          </a:p>
        </c:txPr>
        <c:crossAx val="1411007408"/>
        <c:crosses val="autoZero"/>
        <c:auto val="1"/>
        <c:lblAlgn val="ctr"/>
        <c:lblOffset val="100"/>
        <c:noMultiLvlLbl val="0"/>
      </c:catAx>
      <c:valAx>
        <c:axId val="1411007408"/>
        <c:scaling>
          <c:orientation val="minMax"/>
        </c:scaling>
        <c:delete val="0"/>
        <c:axPos val="b"/>
        <c:numFmt formatCode="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823934048"/>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Revenue</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Product 1</c:v>
                </c:pt>
                <c:pt idx="1">
                  <c:v>Product 2</c:v>
                </c:pt>
                <c:pt idx="2">
                  <c:v>Product 3</c:v>
                </c:pt>
                <c:pt idx="3">
                  <c:v>Product 4</c:v>
                </c:pt>
                <c:pt idx="4">
                  <c:v>Product 5</c:v>
                </c:pt>
                <c:pt idx="5">
                  <c:v>Product 6</c:v>
                </c:pt>
                <c:pt idx="6">
                  <c:v>Product 7</c:v>
                </c:pt>
                <c:pt idx="7">
                  <c:v>Product 8</c:v>
                </c:pt>
                <c:pt idx="8">
                  <c:v>Product 9</c:v>
                </c:pt>
                <c:pt idx="9">
                  <c:v>Product 10</c:v>
                </c:pt>
                <c:pt idx="10">
                  <c:v>Product 11</c:v>
                </c:pt>
                <c:pt idx="11">
                  <c:v>Product 12</c:v>
                </c:pt>
              </c:strCache>
            </c:strRef>
          </c:cat>
          <c:val>
            <c:numRef>
              <c:f>Sheet1!$B$2:$B$13</c:f>
              <c:numCache>
                <c:formatCode>0</c:formatCode>
                <c:ptCount val="12"/>
                <c:pt idx="0">
                  <c:v>2401111</c:v>
                </c:pt>
                <c:pt idx="1">
                  <c:v>1022045</c:v>
                </c:pt>
                <c:pt idx="2">
                  <c:v>956804</c:v>
                </c:pt>
                <c:pt idx="3">
                  <c:v>936284</c:v>
                </c:pt>
                <c:pt idx="4">
                  <c:v>792344.51855699997</c:v>
                </c:pt>
                <c:pt idx="5">
                  <c:v>410864.55798599997</c:v>
                </c:pt>
                <c:pt idx="6">
                  <c:v>390207.18556800002</c:v>
                </c:pt>
                <c:pt idx="7">
                  <c:v>354357.65</c:v>
                </c:pt>
                <c:pt idx="8">
                  <c:v>174989.31563899998</c:v>
                </c:pt>
                <c:pt idx="9">
                  <c:v>151712.66263800001</c:v>
                </c:pt>
                <c:pt idx="10">
                  <c:v>82147.178328999988</c:v>
                </c:pt>
                <c:pt idx="11">
                  <c:v>14996.8</c:v>
                </c:pt>
              </c:numCache>
            </c:numRef>
          </c:val>
          <c:extLst>
            <c:ext xmlns:c16="http://schemas.microsoft.com/office/drawing/2014/chart" uri="{C3380CC4-5D6E-409C-BE32-E72D297353CC}">
              <c16:uniqueId val="{00000000-FE10-3042-9067-B140E5D8BF7C}"/>
            </c:ext>
          </c:extLst>
        </c:ser>
        <c:ser>
          <c:idx val="1"/>
          <c:order val="1"/>
          <c:tx>
            <c:strRef>
              <c:f>Sheet1!$C$1</c:f>
              <c:strCache>
                <c:ptCount val="1"/>
                <c:pt idx="0">
                  <c:v>Costs</c:v>
                </c:pt>
              </c:strCache>
            </c:strRef>
          </c:tx>
          <c:spPr>
            <a:solidFill>
              <a:schemeClr val="tx2"/>
            </a:solidFill>
            <a:ln>
              <a:noFill/>
            </a:ln>
            <a:effectLst/>
          </c:spPr>
          <c:invertIfNegative val="0"/>
          <c:cat>
            <c:strRef>
              <c:f>Sheet1!$A$2:$A$13</c:f>
              <c:strCache>
                <c:ptCount val="12"/>
                <c:pt idx="0">
                  <c:v>Product 1</c:v>
                </c:pt>
                <c:pt idx="1">
                  <c:v>Product 2</c:v>
                </c:pt>
                <c:pt idx="2">
                  <c:v>Product 3</c:v>
                </c:pt>
                <c:pt idx="3">
                  <c:v>Product 4</c:v>
                </c:pt>
                <c:pt idx="4">
                  <c:v>Product 5</c:v>
                </c:pt>
                <c:pt idx="5">
                  <c:v>Product 6</c:v>
                </c:pt>
                <c:pt idx="6">
                  <c:v>Product 7</c:v>
                </c:pt>
                <c:pt idx="7">
                  <c:v>Product 8</c:v>
                </c:pt>
                <c:pt idx="8">
                  <c:v>Product 9</c:v>
                </c:pt>
                <c:pt idx="9">
                  <c:v>Product 10</c:v>
                </c:pt>
                <c:pt idx="10">
                  <c:v>Product 11</c:v>
                </c:pt>
                <c:pt idx="11">
                  <c:v>Product 12</c:v>
                </c:pt>
              </c:strCache>
            </c:strRef>
          </c:cat>
          <c:val>
            <c:numRef>
              <c:f>Sheet1!$C$2:$C$13</c:f>
              <c:numCache>
                <c:formatCode>0</c:formatCode>
                <c:ptCount val="12"/>
                <c:pt idx="0">
                  <c:v>1786609.99</c:v>
                </c:pt>
                <c:pt idx="1">
                  <c:v>785671.88199999998</c:v>
                </c:pt>
                <c:pt idx="2">
                  <c:v>1098562.45</c:v>
                </c:pt>
                <c:pt idx="3">
                  <c:v>470619.21600000001</c:v>
                </c:pt>
                <c:pt idx="4">
                  <c:v>360001.05800000002</c:v>
                </c:pt>
                <c:pt idx="5">
                  <c:v>137028.10999999999</c:v>
                </c:pt>
                <c:pt idx="6">
                  <c:v>131060.235</c:v>
                </c:pt>
                <c:pt idx="7">
                  <c:v>178624.26</c:v>
                </c:pt>
                <c:pt idx="8">
                  <c:v>132570.139</c:v>
                </c:pt>
                <c:pt idx="9">
                  <c:v>73209.823000000004</c:v>
                </c:pt>
                <c:pt idx="10">
                  <c:v>55351.724999999999</c:v>
                </c:pt>
                <c:pt idx="11">
                  <c:v>142538.25200000001</c:v>
                </c:pt>
              </c:numCache>
            </c:numRef>
          </c:val>
          <c:extLst>
            <c:ext xmlns:c16="http://schemas.microsoft.com/office/drawing/2014/chart" uri="{C3380CC4-5D6E-409C-BE32-E72D297353CC}">
              <c16:uniqueId val="{00000001-FE10-3042-9067-B140E5D8BF7C}"/>
            </c:ext>
          </c:extLst>
        </c:ser>
        <c:dLbls>
          <c:showLegendKey val="0"/>
          <c:showVal val="0"/>
          <c:showCatName val="0"/>
          <c:showSerName val="0"/>
          <c:showPercent val="0"/>
          <c:showBubbleSize val="0"/>
        </c:dLbls>
        <c:gapWidth val="219"/>
        <c:overlap val="-27"/>
        <c:axId val="1998766095"/>
        <c:axId val="1991277727"/>
      </c:barChart>
      <c:catAx>
        <c:axId val="199876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991277727"/>
        <c:crosses val="autoZero"/>
        <c:auto val="1"/>
        <c:lblAlgn val="ctr"/>
        <c:lblOffset val="100"/>
        <c:noMultiLvlLbl val="0"/>
      </c:catAx>
      <c:valAx>
        <c:axId val="1991277727"/>
        <c:scaling>
          <c:orientation val="minMax"/>
        </c:scaling>
        <c:delete val="0"/>
        <c:axPos val="l"/>
        <c:majorGridlines>
          <c:spPr>
            <a:ln w="9525" cap="flat" cmpd="sng" algn="ctr">
              <a:solidFill>
                <a:schemeClr val="tx2"/>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998766095"/>
        <c:crosses val="autoZero"/>
        <c:crossBetween val="between"/>
        <c:dispUnits>
          <c:builtInUnit val="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bg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None of the above</c:v>
                </c:pt>
                <c:pt idx="1">
                  <c:v>[Product type 11]</c:v>
                </c:pt>
                <c:pt idx="2">
                  <c:v>[Product type 10]</c:v>
                </c:pt>
                <c:pt idx="3">
                  <c:v>[Product type 9]</c:v>
                </c:pt>
                <c:pt idx="4">
                  <c:v>[Product type 8]</c:v>
                </c:pt>
                <c:pt idx="5">
                  <c:v>[Product type 7]</c:v>
                </c:pt>
                <c:pt idx="6">
                  <c:v>[Product type 6]</c:v>
                </c:pt>
                <c:pt idx="7">
                  <c:v>[Product type 5]</c:v>
                </c:pt>
                <c:pt idx="8">
                  <c:v>[Product type 4]</c:v>
                </c:pt>
                <c:pt idx="9">
                  <c:v>[Product type 3]</c:v>
                </c:pt>
                <c:pt idx="10">
                  <c:v>[Product type 2]</c:v>
                </c:pt>
                <c:pt idx="11">
                  <c:v>[Product type 1]</c:v>
                </c:pt>
              </c:strCache>
            </c:strRef>
          </c:cat>
          <c:val>
            <c:numRef>
              <c:f>Sheet1!$B$2:$B$13</c:f>
              <c:numCache>
                <c:formatCode>0.00%</c:formatCode>
                <c:ptCount val="12"/>
                <c:pt idx="0">
                  <c:v>0.21138211400000001</c:v>
                </c:pt>
                <c:pt idx="1">
                  <c:v>3.2520325199999998E-2</c:v>
                </c:pt>
                <c:pt idx="2">
                  <c:v>0.53252032500000002</c:v>
                </c:pt>
                <c:pt idx="3">
                  <c:v>6.5040650399999997E-2</c:v>
                </c:pt>
                <c:pt idx="4">
                  <c:v>0.191056911</c:v>
                </c:pt>
                <c:pt idx="5">
                  <c:v>0.105691057</c:v>
                </c:pt>
                <c:pt idx="6">
                  <c:v>4.0650406999999996E-3</c:v>
                </c:pt>
                <c:pt idx="7">
                  <c:v>0.11788617899999999</c:v>
                </c:pt>
                <c:pt idx="8">
                  <c:v>0.32113821100000001</c:v>
                </c:pt>
                <c:pt idx="9">
                  <c:v>0.113821138</c:v>
                </c:pt>
                <c:pt idx="10">
                  <c:v>0.57317073200000002</c:v>
                </c:pt>
                <c:pt idx="11">
                  <c:v>0.174796748</c:v>
                </c:pt>
              </c:numCache>
            </c:numRef>
          </c:val>
          <c:extLst>
            <c:ext xmlns:c16="http://schemas.microsoft.com/office/drawing/2014/chart" uri="{C3380CC4-5D6E-409C-BE32-E72D297353CC}">
              <c16:uniqueId val="{00000000-D9DC-C541-AE99-58A86E4B9F50}"/>
            </c:ext>
          </c:extLst>
        </c:ser>
        <c:dLbls>
          <c:showLegendKey val="0"/>
          <c:showVal val="0"/>
          <c:showCatName val="0"/>
          <c:showSerName val="0"/>
          <c:showPercent val="0"/>
          <c:showBubbleSize val="0"/>
        </c:dLbls>
        <c:gapWidth val="94"/>
        <c:axId val="1823934048"/>
        <c:axId val="1411007408"/>
      </c:barChart>
      <c:catAx>
        <c:axId val="1823934048"/>
        <c:scaling>
          <c:orientation val="minMax"/>
        </c:scaling>
        <c:delete val="0"/>
        <c:axPos val="l"/>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 b="0" i="0" u="none" strike="noStrike" kern="1200" baseline="0">
                <a:solidFill>
                  <a:schemeClr val="bg1"/>
                </a:solidFill>
                <a:latin typeface="+mn-lt"/>
                <a:ea typeface="+mn-ea"/>
                <a:cs typeface="+mn-cs"/>
              </a:defRPr>
            </a:pPr>
            <a:endParaRPr lang="en-US"/>
          </a:p>
        </c:txPr>
        <c:crossAx val="1411007408"/>
        <c:crosses val="autoZero"/>
        <c:auto val="1"/>
        <c:lblAlgn val="ctr"/>
        <c:lblOffset val="100"/>
        <c:noMultiLvlLbl val="0"/>
      </c:catAx>
      <c:valAx>
        <c:axId val="1411007408"/>
        <c:scaling>
          <c:orientation val="minMax"/>
        </c:scaling>
        <c:delete val="0"/>
        <c:axPos val="b"/>
        <c:numFmt formatCode="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823934048"/>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5450643776824E-2"/>
          <c:y val="5.0295857988165681E-2"/>
          <c:w val="0.91201716738197425"/>
          <c:h val="0.90828402366863903"/>
        </c:manualLayout>
      </c:layout>
      <c:barChart>
        <c:barDir val="col"/>
        <c:grouping val="stacked"/>
        <c:varyColors val="0"/>
        <c:ser>
          <c:idx val="0"/>
          <c:order val="0"/>
          <c:tx>
            <c:strRef>
              <c:f>Sheet1!$A$2</c:f>
              <c:strCache>
                <c:ptCount val="1"/>
              </c:strCache>
            </c:strRef>
          </c:tx>
          <c:spPr>
            <a:solidFill>
              <a:schemeClr val="accent2"/>
            </a:solidFill>
            <a:ln w="12682">
              <a:solidFill>
                <a:srgbClr val="808080"/>
              </a:solidFill>
              <a:prstDash val="solid"/>
            </a:ln>
          </c:spPr>
          <c:invertIfNegative val="0"/>
          <c:dLbls>
            <c:spPr>
              <a:noFill/>
              <a:ln w="25363">
                <a:noFill/>
              </a:ln>
            </c:spPr>
            <c:txPr>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Sheet1!$B$1:$E$1</c:f>
              <c:numCache>
                <c:formatCode>General</c:formatCode>
                <c:ptCount val="4"/>
              </c:numCache>
            </c:numRef>
          </c:cat>
          <c:val>
            <c:numRef>
              <c:f>Sheet1!$B$2:$E$2</c:f>
              <c:numCache>
                <c:formatCode>#,##0"%";\-#,##0"%"</c:formatCode>
                <c:ptCount val="4"/>
                <c:pt idx="0">
                  <c:v>43</c:v>
                </c:pt>
                <c:pt idx="1">
                  <c:v>37</c:v>
                </c:pt>
                <c:pt idx="2">
                  <c:v>40</c:v>
                </c:pt>
                <c:pt idx="3">
                  <c:v>27</c:v>
                </c:pt>
              </c:numCache>
            </c:numRef>
          </c:val>
          <c:extLst>
            <c:ext xmlns:c16="http://schemas.microsoft.com/office/drawing/2014/chart" uri="{C3380CC4-5D6E-409C-BE32-E72D297353CC}">
              <c16:uniqueId val="{00000000-4F95-6F4C-8417-61C450C84051}"/>
            </c:ext>
          </c:extLst>
        </c:ser>
        <c:ser>
          <c:idx val="1"/>
          <c:order val="1"/>
          <c:tx>
            <c:strRef>
              <c:f>Sheet1!$A$3</c:f>
              <c:strCache>
                <c:ptCount val="1"/>
              </c:strCache>
            </c:strRef>
          </c:tx>
          <c:spPr>
            <a:solidFill>
              <a:schemeClr val="bg2"/>
            </a:solidFill>
            <a:ln w="12682">
              <a:solidFill>
                <a:srgbClr val="808080"/>
              </a:solidFill>
              <a:prstDash val="solid"/>
            </a:ln>
          </c:spPr>
          <c:invertIfNegative val="0"/>
          <c:dLbls>
            <c:spPr>
              <a:noFill/>
              <a:ln w="25363">
                <a:noFill/>
              </a:ln>
            </c:spPr>
            <c:txPr>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Sheet1!$B$1:$E$1</c:f>
              <c:numCache>
                <c:formatCode>General</c:formatCode>
                <c:ptCount val="4"/>
              </c:numCache>
            </c:numRef>
          </c:cat>
          <c:val>
            <c:numRef>
              <c:f>Sheet1!$B$3:$E$3</c:f>
              <c:numCache>
                <c:formatCode>#,##0"%";\-#,##0"%"</c:formatCode>
                <c:ptCount val="4"/>
                <c:pt idx="0">
                  <c:v>27</c:v>
                </c:pt>
                <c:pt idx="1">
                  <c:v>31</c:v>
                </c:pt>
                <c:pt idx="2">
                  <c:v>35</c:v>
                </c:pt>
                <c:pt idx="3">
                  <c:v>19</c:v>
                </c:pt>
              </c:numCache>
            </c:numRef>
          </c:val>
          <c:extLst>
            <c:ext xmlns:c16="http://schemas.microsoft.com/office/drawing/2014/chart" uri="{C3380CC4-5D6E-409C-BE32-E72D297353CC}">
              <c16:uniqueId val="{00000001-4F95-6F4C-8417-61C450C84051}"/>
            </c:ext>
          </c:extLst>
        </c:ser>
        <c:ser>
          <c:idx val="2"/>
          <c:order val="2"/>
          <c:tx>
            <c:strRef>
              <c:f>Sheet1!$A$4</c:f>
              <c:strCache>
                <c:ptCount val="1"/>
              </c:strCache>
            </c:strRef>
          </c:tx>
          <c:spPr>
            <a:solidFill>
              <a:schemeClr val="tx1"/>
            </a:solidFill>
            <a:ln w="12682">
              <a:solidFill>
                <a:srgbClr val="808080"/>
              </a:solidFill>
              <a:prstDash val="solid"/>
            </a:ln>
          </c:spPr>
          <c:invertIfNegative val="0"/>
          <c:dLbls>
            <c:spPr>
              <a:noFill/>
              <a:ln w="25363">
                <a:noFill/>
              </a:ln>
            </c:spPr>
            <c:txPr>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Sheet1!$B$1:$E$1</c:f>
              <c:numCache>
                <c:formatCode>General</c:formatCode>
                <c:ptCount val="4"/>
              </c:numCache>
            </c:numRef>
          </c:cat>
          <c:val>
            <c:numRef>
              <c:f>Sheet1!$B$4:$E$4</c:f>
              <c:numCache>
                <c:formatCode>#,##0"%";\-#,##0"%"</c:formatCode>
                <c:ptCount val="4"/>
                <c:pt idx="0">
                  <c:v>11.400000000001302</c:v>
                </c:pt>
                <c:pt idx="1">
                  <c:v>14</c:v>
                </c:pt>
                <c:pt idx="2">
                  <c:v>16</c:v>
                </c:pt>
                <c:pt idx="3">
                  <c:v>20</c:v>
                </c:pt>
              </c:numCache>
            </c:numRef>
          </c:val>
          <c:extLst>
            <c:ext xmlns:c16="http://schemas.microsoft.com/office/drawing/2014/chart" uri="{C3380CC4-5D6E-409C-BE32-E72D297353CC}">
              <c16:uniqueId val="{00000002-4F95-6F4C-8417-61C450C84051}"/>
            </c:ext>
          </c:extLst>
        </c:ser>
        <c:ser>
          <c:idx val="5"/>
          <c:order val="3"/>
          <c:tx>
            <c:strRef>
              <c:f>Sheet1!$A$5</c:f>
              <c:strCache>
                <c:ptCount val="1"/>
              </c:strCache>
            </c:strRef>
          </c:tx>
          <c:spPr>
            <a:solidFill>
              <a:schemeClr val="tx2"/>
            </a:solidFill>
            <a:ln w="12682">
              <a:solidFill>
                <a:srgbClr val="808080"/>
              </a:solidFill>
              <a:prstDash val="solid"/>
            </a:ln>
          </c:spPr>
          <c:invertIfNegative val="0"/>
          <c:dLbls>
            <c:dLbl>
              <c:idx val="0"/>
              <c:spPr>
                <a:noFill/>
                <a:ln w="25363">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F95-6F4C-8417-61C450C84051}"/>
                </c:ext>
              </c:extLst>
            </c:dLbl>
            <c:dLbl>
              <c:idx val="1"/>
              <c:tx>
                <c:rich>
                  <a:bodyPr/>
                  <a:lstStyle/>
                  <a:p>
                    <a:fld id="{AD154CF7-7331-FF42-AE0E-8456AEE73E47}" type="VALUE">
                      <a:rPr lang="en-US" smtClean="0"/>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29AD-6241-8A5D-08953A04E756}"/>
                </c:ext>
              </c:extLst>
            </c:dLbl>
            <c:dLbl>
              <c:idx val="2"/>
              <c:tx>
                <c:rich>
                  <a:bodyPr/>
                  <a:lstStyle/>
                  <a:p>
                    <a:fld id="{D0374A93-BA79-554A-805A-4D369CAFAB8E}" type="VALUE">
                      <a:rPr lang="en-US" smtClean="0"/>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29AD-6241-8A5D-08953A04E756}"/>
                </c:ext>
              </c:extLst>
            </c:dLbl>
            <c:dLbl>
              <c:idx val="3"/>
              <c:tx>
                <c:rich>
                  <a:bodyPr/>
                  <a:lstStyle/>
                  <a:p>
                    <a:fld id="{7AF9678D-76C4-2244-A955-C86F3F8FD64A}" type="VALUE">
                      <a:rPr lang="en-US" smtClean="0"/>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29AD-6241-8A5D-08953A04E756}"/>
                </c:ext>
              </c:extLst>
            </c:dLbl>
            <c:spPr>
              <a:noFill/>
              <a:ln>
                <a:noFill/>
              </a:ln>
              <a:effectLst/>
            </c:spPr>
            <c:dLblPos val="ctr"/>
            <c:showLegendKey val="0"/>
            <c:showVal val="0"/>
            <c:showCatName val="0"/>
            <c:showSerName val="0"/>
            <c:showPercent val="0"/>
            <c:showBubbleSize val="0"/>
            <c:extLst>
              <c:ext xmlns:c15="http://schemas.microsoft.com/office/drawing/2012/chart" uri="{CE6537A1-D6FC-4f65-9D91-7224C49458BB}">
                <c15:showLeaderLines val="1"/>
              </c:ext>
            </c:extLst>
          </c:dLbls>
          <c:cat>
            <c:numRef>
              <c:f>Sheet1!$B$1:$E$1</c:f>
              <c:numCache>
                <c:formatCode>General</c:formatCode>
                <c:ptCount val="4"/>
              </c:numCache>
            </c:numRef>
          </c:cat>
          <c:val>
            <c:numRef>
              <c:f>Sheet1!$B$5:$E$5</c:f>
              <c:numCache>
                <c:formatCode>General</c:formatCode>
                <c:ptCount val="4"/>
                <c:pt idx="0" formatCode="#,##0&quot;%&quot;;\-#,##0&quot;%&quot;">
                  <c:v>8.6000000000009713</c:v>
                </c:pt>
                <c:pt idx="1">
                  <c:v>12</c:v>
                </c:pt>
                <c:pt idx="2">
                  <c:v>4</c:v>
                </c:pt>
                <c:pt idx="3">
                  <c:v>15</c:v>
                </c:pt>
              </c:numCache>
            </c:numRef>
          </c:val>
          <c:extLst>
            <c:ext xmlns:c16="http://schemas.microsoft.com/office/drawing/2014/chart" uri="{C3380CC4-5D6E-409C-BE32-E72D297353CC}">
              <c16:uniqueId val="{00000009-4F95-6F4C-8417-61C450C84051}"/>
            </c:ext>
          </c:extLst>
        </c:ser>
        <c:ser>
          <c:idx val="6"/>
          <c:order val="4"/>
          <c:tx>
            <c:strRef>
              <c:f>Sheet1!$A$6</c:f>
              <c:strCache>
                <c:ptCount val="1"/>
              </c:strCache>
            </c:strRef>
          </c:tx>
          <c:spPr>
            <a:solidFill>
              <a:schemeClr val="bg1">
                <a:lumMod val="75000"/>
              </a:schemeClr>
            </a:solidFill>
            <a:ln w="12682">
              <a:solidFill>
                <a:srgbClr val="808080"/>
              </a:solidFill>
              <a:prstDash val="solid"/>
            </a:ln>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C-4F95-6F4C-8417-61C450C84051}"/>
                </c:ext>
              </c:extLst>
            </c:dLbl>
            <c:dLbl>
              <c:idx val="2"/>
              <c:delete val="1"/>
              <c:extLst>
                <c:ext xmlns:c15="http://schemas.microsoft.com/office/drawing/2012/chart" uri="{CE6537A1-D6FC-4f65-9D91-7224C49458BB}"/>
                <c:ext xmlns:c16="http://schemas.microsoft.com/office/drawing/2014/chart" uri="{C3380CC4-5D6E-409C-BE32-E72D297353CC}">
                  <c16:uniqueId val="{0000000B-4F95-6F4C-8417-61C450C84051}"/>
                </c:ext>
              </c:extLst>
            </c:dLbl>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Sheet1!$B$1:$E$1</c:f>
              <c:numCache>
                <c:formatCode>General</c:formatCode>
                <c:ptCount val="4"/>
              </c:numCache>
            </c:numRef>
          </c:cat>
          <c:val>
            <c:numRef>
              <c:f>Sheet1!$B$6:$E$6</c:f>
              <c:numCache>
                <c:formatCode>General</c:formatCode>
                <c:ptCount val="4"/>
                <c:pt idx="0" formatCode="#,##0&quot;%&quot;;\-#,##0&quot;%&quot;">
                  <c:v>6</c:v>
                </c:pt>
                <c:pt idx="1">
                  <c:v>1</c:v>
                </c:pt>
                <c:pt idx="2">
                  <c:v>3</c:v>
                </c:pt>
                <c:pt idx="3" formatCode="#,##0&quot;%&quot;;\-#,##0&quot;%&quot;">
                  <c:v>10</c:v>
                </c:pt>
              </c:numCache>
            </c:numRef>
          </c:val>
          <c:extLst>
            <c:ext xmlns:c16="http://schemas.microsoft.com/office/drawing/2014/chart" uri="{C3380CC4-5D6E-409C-BE32-E72D297353CC}">
              <c16:uniqueId val="{0000000D-4F95-6F4C-8417-61C450C84051}"/>
            </c:ext>
          </c:extLst>
        </c:ser>
        <c:ser>
          <c:idx val="7"/>
          <c:order val="5"/>
          <c:tx>
            <c:strRef>
              <c:f>Sheet1!$A$7</c:f>
              <c:strCache>
                <c:ptCount val="1"/>
              </c:strCache>
            </c:strRef>
          </c:tx>
          <c:spPr>
            <a:solidFill>
              <a:schemeClr val="bg1">
                <a:lumMod val="50000"/>
              </a:schemeClr>
            </a:solidFill>
            <a:ln w="12682">
              <a:solidFill>
                <a:srgbClr val="808080"/>
              </a:solidFill>
              <a:prstDash val="solid"/>
            </a:ln>
          </c:spPr>
          <c:invertIfNegative val="0"/>
          <c:dLbls>
            <c:dLbl>
              <c:idx val="0"/>
              <c:spPr>
                <a:noFill/>
                <a:ln w="25363">
                  <a:noFill/>
                </a:ln>
              </c:spPr>
              <c:txPr>
                <a:bodyPr/>
                <a:lstStyle/>
                <a:p>
                  <a:pPr>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4F95-6F4C-8417-61C450C84051}"/>
                </c:ext>
              </c:extLst>
            </c:dLbl>
            <c:dLbl>
              <c:idx val="1"/>
              <c:tx>
                <c:rich>
                  <a:bodyPr/>
                  <a:lstStyle/>
                  <a:p>
                    <a:fld id="{970C11F9-AFD6-6844-A99A-98B20D995A90}" type="VALUE">
                      <a:rPr lang="en-US" smtClean="0"/>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29AD-6241-8A5D-08953A04E756}"/>
                </c:ext>
              </c:extLst>
            </c:dLbl>
            <c:dLbl>
              <c:idx val="3"/>
              <c:tx>
                <c:rich>
                  <a:bodyPr/>
                  <a:lstStyle/>
                  <a:p>
                    <a:fld id="{D06B8723-8072-3E41-91B4-0F72AB30E4FE}" type="VALUE">
                      <a:rPr lang="en-US" smtClean="0"/>
                      <a:pPr/>
                      <a:t>[VALUE]</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29AD-6241-8A5D-08953A04E756}"/>
                </c:ext>
              </c:extLst>
            </c:dLbl>
            <c:spPr>
              <a:noFill/>
              <a:ln>
                <a:noFill/>
              </a:ln>
              <a:effectLst/>
            </c:spPr>
            <c:dLblPos val="ctr"/>
            <c:showLegendKey val="0"/>
            <c:showVal val="0"/>
            <c:showCatName val="0"/>
            <c:showSerName val="0"/>
            <c:showPercent val="0"/>
            <c:showBubbleSize val="0"/>
            <c:extLst>
              <c:ext xmlns:c15="http://schemas.microsoft.com/office/drawing/2012/chart" uri="{CE6537A1-D6FC-4f65-9D91-7224C49458BB}">
                <c15:showLeaderLines val="1"/>
              </c:ext>
            </c:extLst>
          </c:dLbls>
          <c:cat>
            <c:numRef>
              <c:f>Sheet1!$B$1:$E$1</c:f>
              <c:numCache>
                <c:formatCode>General</c:formatCode>
                <c:ptCount val="4"/>
              </c:numCache>
            </c:numRef>
          </c:cat>
          <c:val>
            <c:numRef>
              <c:f>Sheet1!$B$7:$E$7</c:f>
              <c:numCache>
                <c:formatCode>General</c:formatCode>
                <c:ptCount val="4"/>
                <c:pt idx="0" formatCode="#,##0&quot;%&quot;;\-#,##0&quot;%&quot;">
                  <c:v>4</c:v>
                </c:pt>
                <c:pt idx="1">
                  <c:v>5</c:v>
                </c:pt>
                <c:pt idx="2">
                  <c:v>2</c:v>
                </c:pt>
                <c:pt idx="3">
                  <c:v>9</c:v>
                </c:pt>
              </c:numCache>
            </c:numRef>
          </c:val>
          <c:extLst>
            <c:ext xmlns:c16="http://schemas.microsoft.com/office/drawing/2014/chart" uri="{C3380CC4-5D6E-409C-BE32-E72D297353CC}">
              <c16:uniqueId val="{0000000F-4F95-6F4C-8417-61C450C84051}"/>
            </c:ext>
          </c:extLst>
        </c:ser>
        <c:dLbls>
          <c:dLblPos val="ctr"/>
          <c:showLegendKey val="0"/>
          <c:showVal val="1"/>
          <c:showCatName val="0"/>
          <c:showSerName val="0"/>
          <c:showPercent val="0"/>
          <c:showBubbleSize val="0"/>
        </c:dLbls>
        <c:gapWidth val="60"/>
        <c:overlap val="100"/>
        <c:axId val="1588402623"/>
        <c:axId val="1"/>
      </c:barChart>
      <c:catAx>
        <c:axId val="1588402623"/>
        <c:scaling>
          <c:orientation val="minMax"/>
        </c:scaling>
        <c:delete val="0"/>
        <c:axPos val="b"/>
        <c:numFmt formatCode="General" sourceLinked="1"/>
        <c:majorTickMark val="out"/>
        <c:minorTickMark val="none"/>
        <c:tickLblPos val="none"/>
        <c:spPr>
          <a:ln w="12682">
            <a:solidFill>
              <a:srgbClr val="808080"/>
            </a:solidFill>
            <a:prstDash val="solid"/>
          </a:ln>
        </c:spPr>
        <c:crossAx val="1"/>
        <c:crossesAt val="0"/>
        <c:auto val="1"/>
        <c:lblAlgn val="ctr"/>
        <c:lblOffset val="100"/>
        <c:tickLblSkip val="1"/>
        <c:tickMarkSkip val="1"/>
        <c:noMultiLvlLbl val="0"/>
      </c:catAx>
      <c:valAx>
        <c:axId val="1"/>
        <c:scaling>
          <c:orientation val="minMax"/>
          <c:max val="100"/>
          <c:min val="0"/>
        </c:scaling>
        <c:delete val="0"/>
        <c:axPos val="l"/>
        <c:numFmt formatCode="#,##0_);\(#,##0\)" sourceLinked="0"/>
        <c:majorTickMark val="out"/>
        <c:minorTickMark val="none"/>
        <c:tickLblPos val="nextTo"/>
        <c:spPr>
          <a:ln w="12682">
            <a:solidFill>
              <a:srgbClr val="808080"/>
            </a:solidFill>
            <a:prstDash val="solid"/>
          </a:ln>
        </c:spPr>
        <c:txPr>
          <a:bodyPr rot="0" vert="horz"/>
          <a:lstStyle/>
          <a:p>
            <a:pPr>
              <a:defRPr sz="1200"/>
            </a:pPr>
            <a:endParaRPr lang="en-US"/>
          </a:p>
        </c:txPr>
        <c:crossAx val="1588402623"/>
        <c:crosses val="autoZero"/>
        <c:crossBetween val="between"/>
        <c:majorUnit val="20"/>
      </c:valAx>
      <c:spPr>
        <a:noFill/>
        <a:ln w="25363">
          <a:noFill/>
        </a:ln>
      </c:spPr>
    </c:plotArea>
    <c:plotVisOnly val="1"/>
    <c:dispBlanksAs val="gap"/>
    <c:showDLblsOverMax val="0"/>
  </c:chart>
  <c:spPr>
    <a:noFill/>
    <a:ln>
      <a:noFill/>
    </a:ln>
  </c:spPr>
  <c:txPr>
    <a:bodyPr/>
    <a:lstStyle/>
    <a:p>
      <a:pPr>
        <a:defRPr sz="1000" b="0" i="0" u="none" strike="noStrike" baseline="0">
          <a:solidFill>
            <a:srgbClr val="000000"/>
          </a:solidFill>
          <a:latin typeface="Arial" panose="020B0604020202020204" pitchFamily="34" charset="0"/>
          <a:ea typeface="Calibri"/>
          <a:cs typeface="Arial" panose="020B0604020202020204" pitchFamily="34" charset="0"/>
        </a:defRPr>
      </a:pPr>
      <a:endParaRPr lang="en-US"/>
    </a:p>
  </c:txPr>
  <c:externalData r:id="rId1">
    <c:autoUpdate val="0"/>
  </c:externalData>
</c:chartSpace>
</file>

<file path=ppt/charts/chart1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Research</c:v>
                </c:pt>
                <c:pt idx="1">
                  <c:v>Purchase</c:v>
                </c:pt>
                <c:pt idx="2">
                  <c:v>Use</c:v>
                </c:pt>
                <c:pt idx="3">
                  <c:v>Renewal</c:v>
                </c:pt>
              </c:strCache>
            </c:strRef>
          </c:cat>
          <c:val>
            <c:numRef>
              <c:f>Sheet1!$B$2:$B$5</c:f>
              <c:numCache>
                <c:formatCode>General</c:formatCode>
                <c:ptCount val="4"/>
                <c:pt idx="0">
                  <c:v>13.53</c:v>
                </c:pt>
                <c:pt idx="1">
                  <c:v>7.1</c:v>
                </c:pt>
                <c:pt idx="2">
                  <c:v>5.3</c:v>
                </c:pt>
                <c:pt idx="3">
                  <c:v>4.7</c:v>
                </c:pt>
              </c:numCache>
            </c:numRef>
          </c:val>
          <c:extLst>
            <c:ext xmlns:c16="http://schemas.microsoft.com/office/drawing/2014/chart" uri="{C3380CC4-5D6E-409C-BE32-E72D297353CC}">
              <c16:uniqueId val="{00000000-A9B4-504D-BE56-055CF897143E}"/>
            </c:ext>
          </c:extLst>
        </c:ser>
        <c:dLbls>
          <c:showLegendKey val="0"/>
          <c:showVal val="0"/>
          <c:showCatName val="0"/>
          <c:showSerName val="0"/>
          <c:showPercent val="0"/>
          <c:showBubbleSize val="0"/>
        </c:dLbls>
        <c:gapWidth val="219"/>
        <c:overlap val="-27"/>
        <c:axId val="1306142384"/>
        <c:axId val="1327384160"/>
      </c:barChart>
      <c:catAx>
        <c:axId val="130614238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327384160"/>
        <c:crosses val="autoZero"/>
        <c:auto val="1"/>
        <c:lblAlgn val="ctr"/>
        <c:lblOffset val="100"/>
        <c:noMultiLvlLbl val="0"/>
      </c:catAx>
      <c:valAx>
        <c:axId val="1327384160"/>
        <c:scaling>
          <c:orientation val="minMax"/>
        </c:scaling>
        <c:delete val="1"/>
        <c:axPos val="l"/>
        <c:numFmt formatCode="General" sourceLinked="1"/>
        <c:majorTickMark val="none"/>
        <c:minorTickMark val="none"/>
        <c:tickLblPos val="nextTo"/>
        <c:crossAx val="1306142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932875667429444E-3"/>
          <c:y val="3.857566765578635E-2"/>
          <c:w val="0.98413424866514121"/>
          <c:h val="0.86127596439169141"/>
        </c:manualLayout>
      </c:layout>
      <c:areaChart>
        <c:grouping val="stacked"/>
        <c:varyColors val="0"/>
        <c:ser>
          <c:idx val="0"/>
          <c:order val="0"/>
          <c:spPr>
            <a:solidFill>
              <a:schemeClr val="accent1"/>
            </a:solidFill>
            <a:ln w="9525" algn="ctr">
              <a:solidFill>
                <a:schemeClr val="bg1"/>
              </a:solidFill>
              <a:prstDash val="solid"/>
            </a:ln>
          </c:spPr>
          <c:dLbls>
            <c:dLbl>
              <c:idx val="3"/>
              <c:layout>
                <c:manualLayout>
                  <c:x val="-1.5255530129672007E-4"/>
                  <c:y val="5.9347181008902079E-2"/>
                </c:manualLayout>
              </c:layout>
              <c:numFmt formatCode="#,##0;&quot;-&quot;#,##0;0" sourceLinked="0"/>
              <c:spPr>
                <a:noFill/>
                <a:ln>
                  <a:noFill/>
                </a:ln>
              </c:spPr>
              <c:txPr>
                <a:bodyPr wrap="none"/>
                <a:lstStyle/>
                <a:p>
                  <a:pPr>
                    <a:defRPr sz="1000" b="1">
                      <a:solidFill>
                        <a:schemeClr val="tx1"/>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6B1D-A94D-8A43-782C22275F3D}"/>
                </c:ext>
              </c:extLst>
            </c:dLbl>
            <c:spPr>
              <a:noFill/>
              <a:ln>
                <a:noFill/>
              </a:ln>
              <a:effectLst/>
            </c:spPr>
            <c:txPr>
              <a:bodyPr wrap="square" lIns="38100" tIns="19050" rIns="38100" bIns="19050" anchor="ctr">
                <a:spAutoFit/>
              </a:bodyPr>
              <a:lstStyle/>
              <a:p>
                <a:pPr>
                  <a:defRPr sz="1000"/>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Sheet1!$A$1:$P$1</c:f>
              <c:numCache>
                <c:formatCode>General</c:formatCode>
                <c:ptCount val="16"/>
                <c:pt idx="0">
                  <c:v>4</c:v>
                </c:pt>
                <c:pt idx="1">
                  <c:v>4</c:v>
                </c:pt>
                <c:pt idx="2">
                  <c:v>4</c:v>
                </c:pt>
                <c:pt idx="3">
                  <c:v>4</c:v>
                </c:pt>
                <c:pt idx="4">
                  <c:v>4</c:v>
                </c:pt>
                <c:pt idx="5">
                  <c:v>4</c:v>
                </c:pt>
                <c:pt idx="6">
                  <c:v>4</c:v>
                </c:pt>
                <c:pt idx="7">
                  <c:v>4</c:v>
                </c:pt>
                <c:pt idx="8">
                  <c:v>6</c:v>
                </c:pt>
                <c:pt idx="9">
                  <c:v>6</c:v>
                </c:pt>
                <c:pt idx="10">
                  <c:v>6</c:v>
                </c:pt>
                <c:pt idx="11">
                  <c:v>6</c:v>
                </c:pt>
                <c:pt idx="12">
                  <c:v>8</c:v>
                </c:pt>
                <c:pt idx="13">
                  <c:v>8</c:v>
                </c:pt>
                <c:pt idx="14">
                  <c:v>8</c:v>
                </c:pt>
                <c:pt idx="15">
                  <c:v>8</c:v>
                </c:pt>
              </c:numCache>
            </c:numRef>
          </c:val>
          <c:extLst>
            <c:ext xmlns:c16="http://schemas.microsoft.com/office/drawing/2014/chart" uri="{C3380CC4-5D6E-409C-BE32-E72D297353CC}">
              <c16:uniqueId val="{00000001-6B1D-A94D-8A43-782C22275F3D}"/>
            </c:ext>
          </c:extLst>
        </c:ser>
        <c:ser>
          <c:idx val="1"/>
          <c:order val="1"/>
          <c:spPr>
            <a:solidFill>
              <a:schemeClr val="bg2"/>
            </a:solidFill>
            <a:ln w="9525" algn="ctr">
              <a:solidFill>
                <a:schemeClr val="bg1"/>
              </a:solidFill>
              <a:prstDash val="solid"/>
            </a:ln>
          </c:spPr>
          <c:val>
            <c:numRef>
              <c:f>Sheet1!$A$2:$P$2</c:f>
              <c:numCache>
                <c:formatCode>General</c:formatCode>
                <c:ptCount val="16"/>
                <c:pt idx="0">
                  <c:v>3</c:v>
                </c:pt>
                <c:pt idx="1">
                  <c:v>3</c:v>
                </c:pt>
                <c:pt idx="2">
                  <c:v>3</c:v>
                </c:pt>
                <c:pt idx="3">
                  <c:v>3</c:v>
                </c:pt>
                <c:pt idx="4">
                  <c:v>3</c:v>
                </c:pt>
                <c:pt idx="5">
                  <c:v>3</c:v>
                </c:pt>
                <c:pt idx="6">
                  <c:v>3</c:v>
                </c:pt>
                <c:pt idx="7">
                  <c:v>3</c:v>
                </c:pt>
                <c:pt idx="8">
                  <c:v>6</c:v>
                </c:pt>
                <c:pt idx="9">
                  <c:v>6</c:v>
                </c:pt>
                <c:pt idx="10">
                  <c:v>6</c:v>
                </c:pt>
                <c:pt idx="11">
                  <c:v>6</c:v>
                </c:pt>
                <c:pt idx="12">
                  <c:v>9.3000000000000007</c:v>
                </c:pt>
                <c:pt idx="13">
                  <c:v>9.3000000000000007</c:v>
                </c:pt>
                <c:pt idx="14">
                  <c:v>9.3000000000000007</c:v>
                </c:pt>
                <c:pt idx="15">
                  <c:v>9.3000000000000007</c:v>
                </c:pt>
              </c:numCache>
            </c:numRef>
          </c:val>
          <c:extLst>
            <c:ext xmlns:c16="http://schemas.microsoft.com/office/drawing/2014/chart" uri="{C3380CC4-5D6E-409C-BE32-E72D297353CC}">
              <c16:uniqueId val="{00000002-6B1D-A94D-8A43-782C22275F3D}"/>
            </c:ext>
          </c:extLst>
        </c:ser>
        <c:ser>
          <c:idx val="2"/>
          <c:order val="2"/>
          <c:spPr>
            <a:solidFill>
              <a:schemeClr val="accent2"/>
            </a:solidFill>
            <a:ln w="9525" algn="ctr">
              <a:solidFill>
                <a:schemeClr val="bg1"/>
              </a:solidFill>
              <a:prstDash val="solid"/>
            </a:ln>
          </c:spPr>
          <c:dLbls>
            <c:dLbl>
              <c:idx val="3"/>
              <c:layout>
                <c:manualLayout>
                  <c:x val="9.1533180778032041E-4"/>
                  <c:y val="-8.4569732937685466E-2"/>
                </c:manualLayout>
              </c:layout>
              <c:numFmt formatCode="#,##0;&quot;-&quot;#,##0;0" sourceLinked="0"/>
              <c:spPr>
                <a:noFill/>
                <a:ln>
                  <a:noFill/>
                </a:ln>
              </c:spPr>
              <c:txPr>
                <a:bodyPr wrap="none"/>
                <a:lstStyle/>
                <a:p>
                  <a:pPr>
                    <a:defRPr sz="1000" b="1">
                      <a:solidFill>
                        <a:schemeClr val="bg1"/>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6B1D-A94D-8A43-782C22275F3D}"/>
                </c:ext>
              </c:extLst>
            </c:dLbl>
            <c:dLbl>
              <c:idx val="15"/>
              <c:layout>
                <c:manualLayout>
                  <c:x val="-1.7086193745232646E-2"/>
                  <c:y val="-0.12833827893175073"/>
                </c:manualLayout>
              </c:layout>
              <c:numFmt formatCode="#,##0;&quot;-&quot;#,##0;0" sourceLinked="0"/>
              <c:spPr>
                <a:noFill/>
                <a:ln>
                  <a:noFill/>
                </a:ln>
              </c:spPr>
              <c:txPr>
                <a:bodyPr wrap="none"/>
                <a:lstStyle/>
                <a:p>
                  <a:pPr>
                    <a:defRPr sz="1000" b="1">
                      <a:solidFill>
                        <a:schemeClr val="bg1"/>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6B1D-A94D-8A43-782C22275F3D}"/>
                </c:ext>
              </c:extLst>
            </c:dLbl>
            <c:spPr>
              <a:noFill/>
              <a:ln>
                <a:noFill/>
              </a:ln>
              <a:effectLst/>
            </c:spPr>
            <c:txPr>
              <a:bodyPr wrap="square" lIns="38100" tIns="19050" rIns="38100" bIns="19050" anchor="ctr">
                <a:spAutoFit/>
              </a:bodyPr>
              <a:lstStyle/>
              <a:p>
                <a:pPr>
                  <a:defRPr sz="1000">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Sheet1!$A$3:$P$3</c:f>
              <c:numCache>
                <c:formatCode>General</c:formatCode>
                <c:ptCount val="16"/>
                <c:pt idx="0">
                  <c:v>2.1999999999999993</c:v>
                </c:pt>
                <c:pt idx="1">
                  <c:v>2.1999999999999993</c:v>
                </c:pt>
                <c:pt idx="2">
                  <c:v>2.1999999999999993</c:v>
                </c:pt>
                <c:pt idx="3">
                  <c:v>2.1999999999999993</c:v>
                </c:pt>
                <c:pt idx="4">
                  <c:v>8.8000000000000007</c:v>
                </c:pt>
                <c:pt idx="5">
                  <c:v>8.8000000000000007</c:v>
                </c:pt>
                <c:pt idx="6">
                  <c:v>8.8000000000000007</c:v>
                </c:pt>
                <c:pt idx="7">
                  <c:v>8.8000000000000007</c:v>
                </c:pt>
                <c:pt idx="8">
                  <c:v>22</c:v>
                </c:pt>
                <c:pt idx="9">
                  <c:v>22</c:v>
                </c:pt>
                <c:pt idx="10">
                  <c:v>22</c:v>
                </c:pt>
                <c:pt idx="11">
                  <c:v>22</c:v>
                </c:pt>
                <c:pt idx="12">
                  <c:v>44.000000000000014</c:v>
                </c:pt>
                <c:pt idx="13">
                  <c:v>44.000000000000014</c:v>
                </c:pt>
                <c:pt idx="14">
                  <c:v>44.000000000000014</c:v>
                </c:pt>
                <c:pt idx="15">
                  <c:v>44.000000000000014</c:v>
                </c:pt>
              </c:numCache>
            </c:numRef>
          </c:val>
          <c:extLst>
            <c:ext xmlns:c16="http://schemas.microsoft.com/office/drawing/2014/chart" uri="{C3380CC4-5D6E-409C-BE32-E72D297353CC}">
              <c16:uniqueId val="{00000005-6B1D-A94D-8A43-782C22275F3D}"/>
            </c:ext>
          </c:extLst>
        </c:ser>
        <c:ser>
          <c:idx val="3"/>
          <c:order val="3"/>
          <c:spPr>
            <a:solidFill>
              <a:schemeClr val="tx2"/>
            </a:solidFill>
            <a:ln w="9525" algn="ctr">
              <a:solidFill>
                <a:schemeClr val="accent5"/>
              </a:solidFill>
              <a:prstDash val="dash"/>
            </a:ln>
          </c:spPr>
          <c:val>
            <c:numRef>
              <c:f>Sheet1!$A$4:$P$4</c:f>
              <c:numCache>
                <c:formatCode>General</c:formatCode>
                <c:ptCount val="16"/>
                <c:pt idx="0">
                  <c:v>2</c:v>
                </c:pt>
                <c:pt idx="1">
                  <c:v>2</c:v>
                </c:pt>
                <c:pt idx="2">
                  <c:v>2</c:v>
                </c:pt>
                <c:pt idx="3">
                  <c:v>2</c:v>
                </c:pt>
                <c:pt idx="4">
                  <c:v>8</c:v>
                </c:pt>
                <c:pt idx="5">
                  <c:v>8</c:v>
                </c:pt>
                <c:pt idx="6">
                  <c:v>8</c:v>
                </c:pt>
                <c:pt idx="7">
                  <c:v>8</c:v>
                </c:pt>
                <c:pt idx="8">
                  <c:v>8</c:v>
                </c:pt>
                <c:pt idx="9">
                  <c:v>16</c:v>
                </c:pt>
                <c:pt idx="10">
                  <c:v>16</c:v>
                </c:pt>
                <c:pt idx="11">
                  <c:v>16</c:v>
                </c:pt>
                <c:pt idx="12">
                  <c:v>16</c:v>
                </c:pt>
                <c:pt idx="13">
                  <c:v>16</c:v>
                </c:pt>
                <c:pt idx="14">
                  <c:v>22.231696014828543</c:v>
                </c:pt>
                <c:pt idx="15">
                  <c:v>22.231696014828543</c:v>
                </c:pt>
              </c:numCache>
            </c:numRef>
          </c:val>
          <c:extLst>
            <c:ext xmlns:c16="http://schemas.microsoft.com/office/drawing/2014/chart" uri="{C3380CC4-5D6E-409C-BE32-E72D297353CC}">
              <c16:uniqueId val="{00000006-6B1D-A94D-8A43-782C22275F3D}"/>
            </c:ext>
          </c:extLst>
        </c:ser>
        <c:dLbls>
          <c:showLegendKey val="0"/>
          <c:showVal val="0"/>
          <c:showCatName val="0"/>
          <c:showSerName val="0"/>
          <c:showPercent val="0"/>
          <c:showBubbleSize val="0"/>
        </c:dLbls>
        <c:axId val="883894015"/>
        <c:axId val="1"/>
      </c:areaChart>
      <c:catAx>
        <c:axId val="88389401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88.231696014828543"/>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883894015"/>
        <c:crosses val="min"/>
        <c:crossBetween val="midCat"/>
        <c:majorUnit val="10"/>
      </c:valAx>
    </c:plotArea>
    <c:plotVisOnly val="0"/>
    <c:dispBlanksAs val="zero"/>
    <c:showDLblsOverMax val="1"/>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Average revenue</c:v>
                </c:pt>
              </c:strCache>
            </c:strRef>
          </c:tx>
          <c:spPr>
            <a:solidFill>
              <a:schemeClr val="bg2"/>
            </a:solidFill>
            <a:ln>
              <a:noFill/>
            </a:ln>
            <a:effectLst/>
          </c:spPr>
          <c:invertIfNegative val="0"/>
          <c:dLbls>
            <c:dLbl>
              <c:idx val="0"/>
              <c:tx>
                <c:rich>
                  <a:bodyPr/>
                  <a:lstStyle/>
                  <a:p>
                    <a:r>
                      <a:rPr lang="en-US"/>
                      <a:t>Product 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693F-764A-B101-6F88BA733F15}"/>
                </c:ext>
              </c:extLst>
            </c:dLbl>
            <c:dLbl>
              <c:idx val="1"/>
              <c:tx>
                <c:rich>
                  <a:bodyPr/>
                  <a:lstStyle/>
                  <a:p>
                    <a:r>
                      <a:rPr lang="en-US"/>
                      <a:t>Product 2</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93F-764A-B101-6F88BA733F15}"/>
                </c:ext>
              </c:extLst>
            </c:dLbl>
            <c:dLbl>
              <c:idx val="2"/>
              <c:layout>
                <c:manualLayout>
                  <c:x val="-2.7483540983748462E-2"/>
                  <c:y val="-7.9699536512679692E-2"/>
                </c:manualLayout>
              </c:layout>
              <c:tx>
                <c:rich>
                  <a:bodyPr/>
                  <a:lstStyle/>
                  <a:p>
                    <a:r>
                      <a:rPr lang="en-US"/>
                      <a:t>Product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693F-764A-B101-6F88BA733F15}"/>
                </c:ext>
              </c:extLst>
            </c:dLbl>
            <c:dLbl>
              <c:idx val="3"/>
              <c:tx>
                <c:rich>
                  <a:bodyPr/>
                  <a:lstStyle/>
                  <a:p>
                    <a:r>
                      <a:rPr lang="en-US"/>
                      <a:t>Product 1</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93F-764A-B101-6F88BA733F15}"/>
                </c:ext>
              </c:extLst>
            </c:dLbl>
            <c:dLbl>
              <c:idx val="4"/>
              <c:tx>
                <c:rich>
                  <a:bodyPr/>
                  <a:lstStyle/>
                  <a:p>
                    <a:r>
                      <a:rPr lang="en-US"/>
                      <a:t>Product 5</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693F-764A-B101-6F88BA733F15}"/>
                </c:ext>
              </c:extLst>
            </c:dLbl>
            <c:dLbl>
              <c:idx val="5"/>
              <c:tx>
                <c:rich>
                  <a:bodyPr/>
                  <a:lstStyle/>
                  <a:p>
                    <a:r>
                      <a:rPr lang="en-US"/>
                      <a:t>Product 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693F-764A-B101-6F88BA733F15}"/>
                </c:ext>
              </c:extLst>
            </c:dLbl>
            <c:dLbl>
              <c:idx val="6"/>
              <c:layout>
                <c:manualLayout>
                  <c:x val="-9.3902098361140579E-2"/>
                  <c:y val="-6.6947610670650887E-2"/>
                </c:manualLayout>
              </c:layout>
              <c:tx>
                <c:rich>
                  <a:bodyPr/>
                  <a:lstStyle/>
                  <a:p>
                    <a:r>
                      <a:rPr lang="en-US"/>
                      <a:t>Product 10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693F-764A-B101-6F88BA733F15}"/>
                </c:ext>
              </c:extLst>
            </c:dLbl>
            <c:dLbl>
              <c:idx val="7"/>
              <c:tx>
                <c:rich>
                  <a:bodyPr/>
                  <a:lstStyle/>
                  <a:p>
                    <a:r>
                      <a:rPr lang="en-US"/>
                      <a:t>Product 4</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693F-764A-B101-6F88BA733F15}"/>
                </c:ext>
              </c:extLst>
            </c:dLbl>
            <c:dLbl>
              <c:idx val="8"/>
              <c:tx>
                <c:rich>
                  <a:bodyPr/>
                  <a:lstStyle/>
                  <a:p>
                    <a:r>
                      <a:rPr lang="en-US"/>
                      <a:t>Product 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693F-764A-B101-6F88BA733F15}"/>
                </c:ext>
              </c:extLst>
            </c:dLbl>
            <c:dLbl>
              <c:idx val="9"/>
              <c:tx>
                <c:rich>
                  <a:bodyPr/>
                  <a:lstStyle/>
                  <a:p>
                    <a:r>
                      <a:rPr lang="en-US"/>
                      <a:t>Product 7</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693F-764A-B101-6F88BA733F1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Sheet1!$A$2:$A$11</c:f>
              <c:numCache>
                <c:formatCode>General</c:formatCode>
                <c:ptCount val="10"/>
                <c:pt idx="0">
                  <c:v>710</c:v>
                </c:pt>
                <c:pt idx="1">
                  <c:v>268</c:v>
                </c:pt>
                <c:pt idx="2">
                  <c:v>439</c:v>
                </c:pt>
                <c:pt idx="3">
                  <c:v>142</c:v>
                </c:pt>
                <c:pt idx="4">
                  <c:v>317</c:v>
                </c:pt>
                <c:pt idx="5">
                  <c:v>200</c:v>
                </c:pt>
                <c:pt idx="6">
                  <c:v>278</c:v>
                </c:pt>
                <c:pt idx="7">
                  <c:v>277</c:v>
                </c:pt>
                <c:pt idx="8">
                  <c:v>454</c:v>
                </c:pt>
                <c:pt idx="9">
                  <c:v>558</c:v>
                </c:pt>
              </c:numCache>
            </c:numRef>
          </c:xVal>
          <c:yVal>
            <c:numRef>
              <c:f>Sheet1!$B$2:$B$11</c:f>
              <c:numCache>
                <c:formatCode>General</c:formatCode>
                <c:ptCount val="10"/>
                <c:pt idx="0">
                  <c:v>2316</c:v>
                </c:pt>
                <c:pt idx="1">
                  <c:v>2232</c:v>
                </c:pt>
                <c:pt idx="2">
                  <c:v>1514</c:v>
                </c:pt>
                <c:pt idx="3">
                  <c:v>1872</c:v>
                </c:pt>
                <c:pt idx="4">
                  <c:v>1530</c:v>
                </c:pt>
                <c:pt idx="5">
                  <c:v>1200</c:v>
                </c:pt>
                <c:pt idx="6">
                  <c:v>1344</c:v>
                </c:pt>
                <c:pt idx="7">
                  <c:v>731</c:v>
                </c:pt>
                <c:pt idx="8">
                  <c:v>1422</c:v>
                </c:pt>
                <c:pt idx="9">
                  <c:v>2303</c:v>
                </c:pt>
              </c:numCache>
            </c:numRef>
          </c:yVal>
          <c:bubbleSize>
            <c:numRef>
              <c:f>Sheet1!$C$2:$C$11</c:f>
              <c:numCache>
                <c:formatCode>General</c:formatCode>
                <c:ptCount val="10"/>
                <c:pt idx="0">
                  <c:v>10</c:v>
                </c:pt>
                <c:pt idx="1">
                  <c:v>4</c:v>
                </c:pt>
                <c:pt idx="2">
                  <c:v>8</c:v>
                </c:pt>
                <c:pt idx="3">
                  <c:v>5</c:v>
                </c:pt>
                <c:pt idx="4">
                  <c:v>17</c:v>
                </c:pt>
                <c:pt idx="5">
                  <c:v>3</c:v>
                </c:pt>
                <c:pt idx="6">
                  <c:v>8</c:v>
                </c:pt>
                <c:pt idx="7">
                  <c:v>20</c:v>
                </c:pt>
                <c:pt idx="8">
                  <c:v>8</c:v>
                </c:pt>
                <c:pt idx="9">
                  <c:v>18</c:v>
                </c:pt>
              </c:numCache>
            </c:numRef>
          </c:bubbleSize>
          <c:bubble3D val="0"/>
          <c:extLst>
            <c:ext xmlns:c16="http://schemas.microsoft.com/office/drawing/2014/chart" uri="{C3380CC4-5D6E-409C-BE32-E72D297353CC}">
              <c16:uniqueId val="{00000000-693F-764A-B101-6F88BA733F15}"/>
            </c:ext>
          </c:extLst>
        </c:ser>
        <c:dLbls>
          <c:showLegendKey val="0"/>
          <c:showVal val="0"/>
          <c:showCatName val="0"/>
          <c:showSerName val="0"/>
          <c:showPercent val="0"/>
          <c:showBubbleSize val="0"/>
        </c:dLbls>
        <c:bubbleScale val="100"/>
        <c:showNegBubbles val="0"/>
        <c:sizeRepresents val="w"/>
        <c:axId val="1078438992"/>
        <c:axId val="1078567568"/>
      </c:bubbleChart>
      <c:valAx>
        <c:axId val="1078438992"/>
        <c:scaling>
          <c:orientation val="minMax"/>
        </c:scaling>
        <c:delete val="0"/>
        <c:axPos val="b"/>
        <c:majorGridlines>
          <c:spPr>
            <a:ln w="9525" cap="flat" cmpd="sng" algn="ctr">
              <a:solidFill>
                <a:schemeClr val="tx2"/>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567568"/>
        <c:crosses val="autoZero"/>
        <c:crossBetween val="midCat"/>
      </c:valAx>
      <c:valAx>
        <c:axId val="1078567568"/>
        <c:scaling>
          <c:orientation val="minMax"/>
        </c:scaling>
        <c:delete val="0"/>
        <c:axPos val="l"/>
        <c:majorGridlines>
          <c:spPr>
            <a:ln w="9525" cap="flat" cmpd="sng" algn="ctr">
              <a:solidFill>
                <a:schemeClr val="tx2"/>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784389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Premiums</c:v>
                </c:pt>
              </c:strCache>
            </c:strRef>
          </c:tx>
          <c:spPr>
            <a:solidFill>
              <a:schemeClr val="accent1"/>
            </a:solidFill>
            <a:ln>
              <a:noFill/>
            </a:ln>
            <a:effectLst/>
          </c:spPr>
          <c:invertIfNegative val="0"/>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1448</c:v>
                </c:pt>
                <c:pt idx="1">
                  <c:v>1395</c:v>
                </c:pt>
                <c:pt idx="2">
                  <c:v>1579</c:v>
                </c:pt>
                <c:pt idx="3">
                  <c:v>1628</c:v>
                </c:pt>
                <c:pt idx="4">
                  <c:v>1675</c:v>
                </c:pt>
              </c:numCache>
            </c:numRef>
          </c:val>
          <c:extLst>
            <c:ext xmlns:c16="http://schemas.microsoft.com/office/drawing/2014/chart" uri="{C3380CC4-5D6E-409C-BE32-E72D297353CC}">
              <c16:uniqueId val="{00000000-0107-EA49-BD89-6AE252EA65A8}"/>
            </c:ext>
          </c:extLst>
        </c:ser>
        <c:dLbls>
          <c:showLegendKey val="0"/>
          <c:showVal val="0"/>
          <c:showCatName val="0"/>
          <c:showSerName val="0"/>
          <c:showPercent val="0"/>
          <c:showBubbleSize val="0"/>
        </c:dLbls>
        <c:gapWidth val="123"/>
        <c:overlap val="-27"/>
        <c:axId val="1755756095"/>
        <c:axId val="1755448591"/>
      </c:bar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min val="70"/>
        </c:scaling>
        <c:delete val="0"/>
        <c:axPos val="l"/>
        <c:majorGridlines>
          <c:spPr>
            <a:ln w="9525" cap="flat" cmpd="sng" algn="ctr">
              <a:solidFill>
                <a:schemeClr val="tx2"/>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Combined ratio</c:v>
                </c:pt>
              </c:strCache>
            </c:strRef>
          </c:tx>
          <c:spPr>
            <a:solidFill>
              <a:schemeClr val="accent1"/>
            </a:solidFill>
            <a:ln>
              <a:noFill/>
            </a:ln>
            <a:effectLst/>
          </c:spPr>
          <c:invertIfNegative val="0"/>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1166</c:v>
                </c:pt>
                <c:pt idx="1">
                  <c:v>1259</c:v>
                </c:pt>
                <c:pt idx="2">
                  <c:v>1150</c:v>
                </c:pt>
                <c:pt idx="3">
                  <c:v>1110</c:v>
                </c:pt>
                <c:pt idx="4" formatCode="0">
                  <c:v>1480</c:v>
                </c:pt>
              </c:numCache>
            </c:numRef>
          </c:val>
          <c:extLst>
            <c:ext xmlns:c16="http://schemas.microsoft.com/office/drawing/2014/chart" uri="{C3380CC4-5D6E-409C-BE32-E72D297353CC}">
              <c16:uniqueId val="{00000000-4EBB-4D43-8B58-04D9B1E805FD}"/>
            </c:ext>
          </c:extLst>
        </c:ser>
        <c:dLbls>
          <c:showLegendKey val="0"/>
          <c:showVal val="0"/>
          <c:showCatName val="0"/>
          <c:showSerName val="0"/>
          <c:showPercent val="0"/>
          <c:showBubbleSize val="0"/>
        </c:dLbls>
        <c:gapWidth val="123"/>
        <c:overlap val="-27"/>
        <c:axId val="1755756095"/>
        <c:axId val="1755448591"/>
      </c:bar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max val="2070"/>
          <c:min val="70"/>
        </c:scaling>
        <c:delete val="0"/>
        <c:axPos val="l"/>
        <c:majorGridlines>
          <c:spPr>
            <a:ln w="9525" cap="flat" cmpd="sng" algn="ctr">
              <a:solidFill>
                <a:schemeClr val="tx2"/>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Series1</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209</c:v>
                </c:pt>
                <c:pt idx="1">
                  <c:v>220</c:v>
                </c:pt>
                <c:pt idx="2">
                  <c:v>227</c:v>
                </c:pt>
                <c:pt idx="3">
                  <c:v>341</c:v>
                </c:pt>
                <c:pt idx="4">
                  <c:v>390</c:v>
                </c:pt>
              </c:numCache>
            </c:numRef>
          </c:val>
          <c:extLst>
            <c:ext xmlns:c16="http://schemas.microsoft.com/office/drawing/2014/chart" uri="{C3380CC4-5D6E-409C-BE32-E72D297353CC}">
              <c16:uniqueId val="{00000000-EA98-1646-BF0D-3E87C36EE843}"/>
            </c:ext>
          </c:extLst>
        </c:ser>
        <c:dLbls>
          <c:showLegendKey val="0"/>
          <c:showVal val="0"/>
          <c:showCatName val="0"/>
          <c:showSerName val="0"/>
          <c:showPercent val="0"/>
          <c:showBubbleSize val="0"/>
        </c:dLbls>
        <c:gapWidth val="123"/>
        <c:overlap val="-27"/>
        <c:axId val="1755756095"/>
        <c:axId val="1755448591"/>
      </c:bar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min val="70"/>
        </c:scaling>
        <c:delete val="0"/>
        <c:axPos val="l"/>
        <c:majorGridlines>
          <c:spPr>
            <a:ln w="9525" cap="flat" cmpd="sng" algn="ctr">
              <a:solidFill>
                <a:schemeClr val="tx2"/>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892420537897311E-2"/>
          <c:y val="0.10413223140495868"/>
          <c:w val="0.9682151589242054"/>
          <c:h val="0.85289256198347108"/>
        </c:manualLayout>
      </c:layout>
      <c:barChart>
        <c:barDir val="col"/>
        <c:grouping val="stacked"/>
        <c:varyColors val="0"/>
        <c:ser>
          <c:idx val="0"/>
          <c:order val="0"/>
          <c:spPr>
            <a:solidFill>
              <a:schemeClr val="accent1"/>
            </a:solidFill>
            <a:ln w="9525" algn="ctr">
              <a:solidFill>
                <a:srgbClr val="FFFFFF"/>
              </a:solidFill>
              <a:prstDash val="solid"/>
            </a:ln>
          </c:spPr>
          <c:invertIfNegative val="0"/>
          <c:dPt>
            <c:idx val="0"/>
            <c:invertIfNegative val="0"/>
            <c:bubble3D val="0"/>
            <c:spPr>
              <a:solidFill>
                <a:schemeClr val="bg2"/>
              </a:solidFill>
              <a:ln w="9525" algn="ctr">
                <a:solidFill>
                  <a:srgbClr val="FFFFFF"/>
                </a:solidFill>
                <a:prstDash val="solid"/>
              </a:ln>
            </c:spPr>
            <c:extLst>
              <c:ext xmlns:c16="http://schemas.microsoft.com/office/drawing/2014/chart" uri="{C3380CC4-5D6E-409C-BE32-E72D297353CC}">
                <c16:uniqueId val="{00000001-ECB5-5E4B-88FD-860DBAF3E0F2}"/>
              </c:ext>
            </c:extLst>
          </c:dPt>
          <c:dPt>
            <c:idx val="1"/>
            <c:invertIfNegative val="0"/>
            <c:bubble3D val="0"/>
            <c:spPr>
              <a:solidFill>
                <a:schemeClr val="bg2"/>
              </a:solidFill>
              <a:ln w="9525" algn="ctr">
                <a:solidFill>
                  <a:srgbClr val="FFFFFF"/>
                </a:solidFill>
                <a:prstDash val="solid"/>
              </a:ln>
            </c:spPr>
            <c:extLst>
              <c:ext xmlns:c16="http://schemas.microsoft.com/office/drawing/2014/chart" uri="{C3380CC4-5D6E-409C-BE32-E72D297353CC}">
                <c16:uniqueId val="{00000003-ECB5-5E4B-88FD-860DBAF3E0F2}"/>
              </c:ext>
            </c:extLst>
          </c:dPt>
          <c:dPt>
            <c:idx val="2"/>
            <c:invertIfNegative val="0"/>
            <c:bubble3D val="0"/>
            <c:spPr>
              <a:solidFill>
                <a:schemeClr val="bg2"/>
              </a:solidFill>
              <a:ln w="9525" algn="ctr">
                <a:solidFill>
                  <a:srgbClr val="FFFFFF"/>
                </a:solidFill>
                <a:prstDash val="solid"/>
              </a:ln>
            </c:spPr>
            <c:extLst>
              <c:ext xmlns:c16="http://schemas.microsoft.com/office/drawing/2014/chart" uri="{C3380CC4-5D6E-409C-BE32-E72D297353CC}">
                <c16:uniqueId val="{00000005-ECB5-5E4B-88FD-860DBAF3E0F2}"/>
              </c:ext>
            </c:extLst>
          </c:dPt>
          <c:dPt>
            <c:idx val="3"/>
            <c:invertIfNegative val="0"/>
            <c:bubble3D val="0"/>
            <c:spPr>
              <a:solidFill>
                <a:schemeClr val="bg2"/>
              </a:solidFill>
              <a:ln w="9525" algn="ctr">
                <a:solidFill>
                  <a:srgbClr val="FFFFFF"/>
                </a:solidFill>
                <a:prstDash val="solid"/>
              </a:ln>
            </c:spPr>
            <c:extLst>
              <c:ext xmlns:c16="http://schemas.microsoft.com/office/drawing/2014/chart" uri="{C3380CC4-5D6E-409C-BE32-E72D297353CC}">
                <c16:uniqueId val="{00000007-ECB5-5E4B-88FD-860DBAF3E0F2}"/>
              </c:ext>
            </c:extLst>
          </c:dPt>
          <c:dPt>
            <c:idx val="4"/>
            <c:invertIfNegative val="0"/>
            <c:bubble3D val="0"/>
            <c:spPr>
              <a:solidFill>
                <a:schemeClr val="bg2"/>
              </a:solidFill>
              <a:ln w="9525" algn="ctr">
                <a:solidFill>
                  <a:srgbClr val="FFFFFF"/>
                </a:solidFill>
                <a:prstDash val="solid"/>
              </a:ln>
            </c:spPr>
            <c:extLst>
              <c:ext xmlns:c16="http://schemas.microsoft.com/office/drawing/2014/chart" uri="{C3380CC4-5D6E-409C-BE32-E72D297353CC}">
                <c16:uniqueId val="{00000009-ECB5-5E4B-88FD-860DBAF3E0F2}"/>
              </c:ext>
            </c:extLst>
          </c:dPt>
          <c:dPt>
            <c:idx val="5"/>
            <c:invertIfNegative val="0"/>
            <c:bubble3D val="0"/>
            <c:spPr>
              <a:solidFill>
                <a:schemeClr val="bg2"/>
              </a:solidFill>
              <a:ln w="9525" algn="ctr">
                <a:solidFill>
                  <a:srgbClr val="FFFFFF"/>
                </a:solidFill>
                <a:prstDash val="solid"/>
              </a:ln>
            </c:spPr>
            <c:extLst>
              <c:ext xmlns:c16="http://schemas.microsoft.com/office/drawing/2014/chart" uri="{C3380CC4-5D6E-409C-BE32-E72D297353CC}">
                <c16:uniqueId val="{0000000B-ECB5-5E4B-88FD-860DBAF3E0F2}"/>
              </c:ext>
            </c:extLst>
          </c:dPt>
          <c:dPt>
            <c:idx val="6"/>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D-ECB5-5E4B-88FD-860DBAF3E0F2}"/>
              </c:ext>
            </c:extLst>
          </c:dPt>
          <c:dPt>
            <c:idx val="7"/>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F-ECB5-5E4B-88FD-860DBAF3E0F2}"/>
              </c:ext>
            </c:extLst>
          </c:dPt>
          <c:dPt>
            <c:idx val="8"/>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11-ECB5-5E4B-88FD-860DBAF3E0F2}"/>
              </c:ext>
            </c:extLst>
          </c:dPt>
          <c:dPt>
            <c:idx val="9"/>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13-ECB5-5E4B-88FD-860DBAF3E0F2}"/>
              </c:ext>
            </c:extLst>
          </c:dPt>
          <c:dPt>
            <c:idx val="10"/>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15-ECB5-5E4B-88FD-860DBAF3E0F2}"/>
              </c:ext>
            </c:extLst>
          </c:dPt>
          <c:dLbls>
            <c:dLbl>
              <c:idx val="0"/>
              <c:layout>
                <c:manualLayout>
                  <c:x val="0"/>
                  <c:y val="-0.44793388429752068"/>
                </c:manualLayout>
              </c:layout>
              <c:tx>
                <c:rich>
                  <a:bodyPr wrap="none"/>
                  <a:lstStyle/>
                  <a:p>
                    <a:pPr>
                      <a:defRPr sz="1200" kern="1200">
                        <a:solidFill>
                          <a:schemeClr val="tx1"/>
                        </a:solidFill>
                        <a:latin typeface="+mn-lt"/>
                        <a:ea typeface="+mn-ea"/>
                        <a:cs typeface="+mn-cs"/>
                      </a:defRPr>
                    </a:pPr>
                    <a:r>
                      <a:rPr lang="en-US" sz="1200"/>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1-ECB5-5E4B-88FD-860DBAF3E0F2}"/>
                </c:ext>
              </c:extLst>
            </c:dLbl>
            <c:dLbl>
              <c:idx val="1"/>
              <c:layout>
                <c:manualLayout>
                  <c:x val="0"/>
                  <c:y val="-0.47933884297520662"/>
                </c:manualLayout>
              </c:layout>
              <c:tx>
                <c:rich>
                  <a:bodyPr wrap="none"/>
                  <a:lstStyle/>
                  <a:p>
                    <a:pPr>
                      <a:defRPr sz="1200" kern="1200">
                        <a:solidFill>
                          <a:schemeClr val="tx1"/>
                        </a:solidFill>
                        <a:latin typeface="+mn-lt"/>
                        <a:ea typeface="+mn-ea"/>
                        <a:cs typeface="+mn-cs"/>
                      </a:defRPr>
                    </a:pPr>
                    <a:r>
                      <a:rPr lang="en-US" sz="1200"/>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3-ECB5-5E4B-88FD-860DBAF3E0F2}"/>
                </c:ext>
              </c:extLst>
            </c:dLbl>
            <c:dLbl>
              <c:idx val="2"/>
              <c:layout>
                <c:manualLayout>
                  <c:x val="0"/>
                  <c:y val="-0.47355371900826448"/>
                </c:manualLayout>
              </c:layout>
              <c:tx>
                <c:rich>
                  <a:bodyPr wrap="none"/>
                  <a:lstStyle/>
                  <a:p>
                    <a:pPr>
                      <a:defRPr sz="1200" kern="1200">
                        <a:solidFill>
                          <a:schemeClr val="tx1"/>
                        </a:solidFill>
                        <a:latin typeface="+mn-lt"/>
                        <a:ea typeface="+mn-ea"/>
                        <a:cs typeface="+mn-cs"/>
                      </a:defRPr>
                    </a:pPr>
                    <a:r>
                      <a:rPr lang="en-US" sz="1200"/>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5-ECB5-5E4B-88FD-860DBAF3E0F2}"/>
                </c:ext>
              </c:extLst>
            </c:dLbl>
            <c:dLbl>
              <c:idx val="3"/>
              <c:layout>
                <c:manualLayout>
                  <c:x val="0"/>
                  <c:y val="-0.46363636363636362"/>
                </c:manualLayout>
              </c:layout>
              <c:tx>
                <c:rich>
                  <a:bodyPr wrap="none"/>
                  <a:lstStyle/>
                  <a:p>
                    <a:pPr>
                      <a:defRPr sz="1200" kern="1200">
                        <a:solidFill>
                          <a:schemeClr val="tx1"/>
                        </a:solidFill>
                        <a:latin typeface="+mn-lt"/>
                        <a:ea typeface="+mn-ea"/>
                        <a:cs typeface="+mn-cs"/>
                      </a:defRPr>
                    </a:pPr>
                    <a:r>
                      <a:rPr lang="en-US" sz="1200"/>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7-ECB5-5E4B-88FD-860DBAF3E0F2}"/>
                </c:ext>
              </c:extLst>
            </c:dLbl>
            <c:dLbl>
              <c:idx val="4"/>
              <c:layout>
                <c:manualLayout>
                  <c:x val="0"/>
                  <c:y val="-0.46363636363636362"/>
                </c:manualLayout>
              </c:layout>
              <c:tx>
                <c:rich>
                  <a:bodyPr wrap="none"/>
                  <a:lstStyle/>
                  <a:p>
                    <a:pPr>
                      <a:defRPr sz="1200" kern="1200">
                        <a:solidFill>
                          <a:schemeClr val="tx1"/>
                        </a:solidFill>
                        <a:latin typeface="+mn-lt"/>
                        <a:ea typeface="+mn-ea"/>
                        <a:cs typeface="+mn-cs"/>
                      </a:defRPr>
                    </a:pPr>
                    <a:r>
                      <a:rPr lang="en-US" sz="1200"/>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9-ECB5-5E4B-88FD-860DBAF3E0F2}"/>
                </c:ext>
              </c:extLst>
            </c:dLbl>
            <c:dLbl>
              <c:idx val="5"/>
              <c:layout>
                <c:manualLayout>
                  <c:x val="0"/>
                  <c:y val="-0.40661157024793387"/>
                </c:manualLayout>
              </c:layout>
              <c:tx>
                <c:rich>
                  <a:bodyPr wrap="none"/>
                  <a:lstStyle/>
                  <a:p>
                    <a:pPr>
                      <a:defRPr sz="1200" kern="1200">
                        <a:solidFill>
                          <a:schemeClr val="tx1"/>
                        </a:solidFill>
                        <a:latin typeface="+mn-lt"/>
                        <a:ea typeface="+mn-ea"/>
                        <a:cs typeface="+mn-cs"/>
                      </a:defRPr>
                    </a:pPr>
                    <a:r>
                      <a:rPr lang="en-US" sz="1200"/>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B-ECB5-5E4B-88FD-860DBAF3E0F2}"/>
                </c:ext>
              </c:extLst>
            </c:dLbl>
            <c:dLbl>
              <c:idx val="6"/>
              <c:layout>
                <c:manualLayout>
                  <c:x val="0"/>
                  <c:y val="-0.44297520661157025"/>
                </c:manualLayout>
              </c:layout>
              <c:tx>
                <c:rich>
                  <a:bodyPr wrap="none"/>
                  <a:lstStyle/>
                  <a:p>
                    <a:pPr>
                      <a:defRPr sz="1200" kern="1200">
                        <a:solidFill>
                          <a:schemeClr val="tx1"/>
                        </a:solidFill>
                        <a:latin typeface="+mn-lt"/>
                        <a:ea typeface="+mn-ea"/>
                        <a:cs typeface="+mn-cs"/>
                      </a:defRPr>
                    </a:pPr>
                    <a:r>
                      <a:rPr lang="en-US" sz="1200"/>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D-ECB5-5E4B-88FD-860DBAF3E0F2}"/>
                </c:ext>
              </c:extLst>
            </c:dLbl>
            <c:dLbl>
              <c:idx val="7"/>
              <c:layout>
                <c:manualLayout>
                  <c:x val="0"/>
                  <c:y val="-0.44132231404958677"/>
                </c:manualLayout>
              </c:layout>
              <c:tx>
                <c:rich>
                  <a:bodyPr wrap="none"/>
                  <a:lstStyle/>
                  <a:p>
                    <a:pPr>
                      <a:defRPr sz="1200" kern="1200">
                        <a:solidFill>
                          <a:schemeClr val="tx1"/>
                        </a:solidFill>
                        <a:latin typeface="+mn-lt"/>
                        <a:ea typeface="+mn-ea"/>
                        <a:cs typeface="+mn-cs"/>
                      </a:defRPr>
                    </a:pPr>
                    <a:r>
                      <a:rPr lang="en-US" sz="1200"/>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F-ECB5-5E4B-88FD-860DBAF3E0F2}"/>
                </c:ext>
              </c:extLst>
            </c:dLbl>
            <c:dLbl>
              <c:idx val="8"/>
              <c:layout>
                <c:manualLayout>
                  <c:x val="0"/>
                  <c:y val="-0.44380165289256196"/>
                </c:manualLayout>
              </c:layout>
              <c:tx>
                <c:rich>
                  <a:bodyPr wrap="none"/>
                  <a:lstStyle/>
                  <a:p>
                    <a:pPr>
                      <a:defRPr sz="1200" kern="1200">
                        <a:solidFill>
                          <a:schemeClr val="tx1"/>
                        </a:solidFill>
                        <a:latin typeface="+mn-lt"/>
                        <a:ea typeface="+mn-ea"/>
                        <a:cs typeface="+mn-cs"/>
                      </a:defRPr>
                    </a:pPr>
                    <a:r>
                      <a:rPr lang="en-US" sz="1200"/>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11-ECB5-5E4B-88FD-860DBAF3E0F2}"/>
                </c:ext>
              </c:extLst>
            </c:dLbl>
            <c:dLbl>
              <c:idx val="9"/>
              <c:layout>
                <c:manualLayout>
                  <c:x val="0"/>
                  <c:y val="-0.4462809917355372"/>
                </c:manualLayout>
              </c:layout>
              <c:tx>
                <c:rich>
                  <a:bodyPr wrap="none"/>
                  <a:lstStyle/>
                  <a:p>
                    <a:pPr>
                      <a:defRPr sz="1200" kern="1200">
                        <a:solidFill>
                          <a:schemeClr val="tx1"/>
                        </a:solidFill>
                        <a:latin typeface="+mn-lt"/>
                        <a:ea typeface="+mn-ea"/>
                        <a:cs typeface="+mn-cs"/>
                      </a:defRPr>
                    </a:pPr>
                    <a:r>
                      <a:rPr lang="en-US" sz="1200"/>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13-ECB5-5E4B-88FD-860DBAF3E0F2}"/>
                </c:ext>
              </c:extLst>
            </c:dLbl>
            <c:dLbl>
              <c:idx val="10"/>
              <c:layout>
                <c:manualLayout>
                  <c:x val="0"/>
                  <c:y val="-0.44793388429752068"/>
                </c:manualLayout>
              </c:layout>
              <c:tx>
                <c:rich>
                  <a:bodyPr wrap="none"/>
                  <a:lstStyle/>
                  <a:p>
                    <a:pPr>
                      <a:defRPr sz="1200" kern="1200">
                        <a:solidFill>
                          <a:schemeClr val="tx1"/>
                        </a:solidFill>
                        <a:latin typeface="+mn-lt"/>
                        <a:ea typeface="+mn-ea"/>
                        <a:cs typeface="+mn-cs"/>
                      </a:defRPr>
                    </a:pPr>
                    <a:r>
                      <a:rPr lang="en-US" sz="1200"/>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15-ECB5-5E4B-88FD-860DBAF3E0F2}"/>
                </c:ext>
              </c:extLst>
            </c:dLbl>
            <c:spPr>
              <a:noFill/>
              <a:ln>
                <a:noFill/>
              </a:ln>
              <a:effectLst/>
            </c:spPr>
            <c:txPr>
              <a:bodyPr wrap="square" lIns="38100" tIns="19050" rIns="38100" bIns="19050" anchor="ctr">
                <a:spAutoFit/>
              </a:bodyPr>
              <a:lstStyle/>
              <a:p>
                <a:pPr>
                  <a:defRPr sz="1200"/>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Sheet1!$A$1:$K$1</c:f>
              <c:numCache>
                <c:formatCode>General</c:formatCode>
                <c:ptCount val="11"/>
                <c:pt idx="0">
                  <c:v>7.600074456989681</c:v>
                </c:pt>
                <c:pt idx="1">
                  <c:v>8.2000115877401534</c:v>
                </c:pt>
                <c:pt idx="2">
                  <c:v>8.1000121332118233</c:v>
                </c:pt>
                <c:pt idx="3">
                  <c:v>7.900012726730222</c:v>
                </c:pt>
                <c:pt idx="4">
                  <c:v>7.9000131732821597</c:v>
                </c:pt>
                <c:pt idx="5">
                  <c:v>6.800011723401501</c:v>
                </c:pt>
                <c:pt idx="6">
                  <c:v>7.5</c:v>
                </c:pt>
                <c:pt idx="7">
                  <c:v>7.4774025025423159</c:v>
                </c:pt>
                <c:pt idx="8">
                  <c:v>7.5265959400590434</c:v>
                </c:pt>
                <c:pt idx="9">
                  <c:v>7.565950690072424</c:v>
                </c:pt>
                <c:pt idx="10">
                  <c:v>7.6053054400858038</c:v>
                </c:pt>
              </c:numCache>
            </c:numRef>
          </c:val>
          <c:extLst>
            <c:ext xmlns:c16="http://schemas.microsoft.com/office/drawing/2014/chart" uri="{C3380CC4-5D6E-409C-BE32-E72D297353CC}">
              <c16:uniqueId val="{00000016-ECB5-5E4B-88FD-860DBAF3E0F2}"/>
            </c:ext>
          </c:extLst>
        </c:ser>
        <c:dLbls>
          <c:showLegendKey val="0"/>
          <c:showVal val="0"/>
          <c:showCatName val="0"/>
          <c:showSerName val="0"/>
          <c:showPercent val="0"/>
          <c:showBubbleSize val="0"/>
        </c:dLbls>
        <c:gapWidth val="80"/>
        <c:overlap val="100"/>
        <c:axId val="2145958415"/>
        <c:axId val="1"/>
      </c:barChart>
      <c:catAx>
        <c:axId val="214595841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8.2000115877401534"/>
          <c:min val="0"/>
        </c:scaling>
        <c:delete val="1"/>
        <c:axPos val="l"/>
        <c:numFmt formatCode="General" sourceLinked="1"/>
        <c:majorTickMark val="out"/>
        <c:minorTickMark val="none"/>
        <c:tickLblPos val="nextTo"/>
        <c:crossAx val="2145958415"/>
        <c:crosses val="min"/>
        <c:crossBetween val="between"/>
      </c:valAx>
    </c:plotArea>
    <c:plotVisOnly val="0"/>
    <c:dispBlanksAs val="gap"/>
    <c:showDLblsOverMax val="1"/>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Series1</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239</c:v>
                </c:pt>
                <c:pt idx="1">
                  <c:v>208</c:v>
                </c:pt>
                <c:pt idx="2">
                  <c:v>213</c:v>
                </c:pt>
                <c:pt idx="3">
                  <c:v>340</c:v>
                </c:pt>
                <c:pt idx="4">
                  <c:v>351</c:v>
                </c:pt>
              </c:numCache>
            </c:numRef>
          </c:val>
          <c:extLst>
            <c:ext xmlns:c16="http://schemas.microsoft.com/office/drawing/2014/chart" uri="{C3380CC4-5D6E-409C-BE32-E72D297353CC}">
              <c16:uniqueId val="{00000000-AD9E-114E-98B7-DBCA5FB9BBCE}"/>
            </c:ext>
          </c:extLst>
        </c:ser>
        <c:dLbls>
          <c:showLegendKey val="0"/>
          <c:showVal val="0"/>
          <c:showCatName val="0"/>
          <c:showSerName val="0"/>
          <c:showPercent val="0"/>
          <c:showBubbleSize val="0"/>
        </c:dLbls>
        <c:gapWidth val="123"/>
        <c:overlap val="-27"/>
        <c:axId val="1755756095"/>
        <c:axId val="1755448591"/>
      </c:bar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max val="470"/>
          <c:min val="70"/>
        </c:scaling>
        <c:delete val="0"/>
        <c:axPos val="l"/>
        <c:majorGridlines>
          <c:spPr>
            <a:ln w="9525" cap="flat" cmpd="sng" algn="ctr">
              <a:solidFill>
                <a:schemeClr val="tx2"/>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FB8E-264D-A489-8D41459DBCA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B8E-264D-A489-8D41459DBCA3}"/>
              </c:ext>
            </c:extLst>
          </c:dPt>
          <c:dPt>
            <c:idx val="2"/>
            <c:bubble3D val="0"/>
            <c:spPr>
              <a:solidFill>
                <a:schemeClr val="tx2"/>
              </a:solidFill>
              <a:ln w="19050">
                <a:solidFill>
                  <a:schemeClr val="lt1"/>
                </a:solidFill>
              </a:ln>
              <a:effectLst/>
            </c:spPr>
            <c:extLst>
              <c:ext xmlns:c16="http://schemas.microsoft.com/office/drawing/2014/chart" uri="{C3380CC4-5D6E-409C-BE32-E72D297353CC}">
                <c16:uniqueId val="{00000005-FB8E-264D-A489-8D41459DBCA3}"/>
              </c:ext>
            </c:extLst>
          </c:dPt>
          <c:dPt>
            <c:idx val="3"/>
            <c:bubble3D val="0"/>
            <c:spPr>
              <a:solidFill>
                <a:schemeClr val="tx2"/>
              </a:solidFill>
              <a:ln w="19050">
                <a:solidFill>
                  <a:schemeClr val="lt1"/>
                </a:solidFill>
              </a:ln>
              <a:effectLst/>
            </c:spPr>
            <c:extLst>
              <c:ext xmlns:c16="http://schemas.microsoft.com/office/drawing/2014/chart" uri="{C3380CC4-5D6E-409C-BE32-E72D297353CC}">
                <c16:uniqueId val="{00000007-FB8E-264D-A489-8D41459DBCA3}"/>
              </c:ext>
            </c:extLst>
          </c:dPt>
          <c:cat>
            <c:strRef>
              <c:f>Sheet1!$A$2:$A$3</c:f>
              <c:strCache>
                <c:ptCount val="2"/>
                <c:pt idx="0">
                  <c:v>1st Qtr</c:v>
                </c:pt>
                <c:pt idx="1">
                  <c:v>2nd Qtr</c:v>
                </c:pt>
              </c:strCache>
            </c:strRef>
          </c:cat>
          <c:val>
            <c:numRef>
              <c:f>Sheet1!$B$2:$B$3</c:f>
              <c:numCache>
                <c:formatCode>0%</c:formatCode>
                <c:ptCount val="2"/>
                <c:pt idx="0" formatCode="0.0%">
                  <c:v>0.57000000000000006</c:v>
                </c:pt>
                <c:pt idx="1">
                  <c:v>0.43</c:v>
                </c:pt>
              </c:numCache>
            </c:numRef>
          </c:val>
          <c:extLst>
            <c:ext xmlns:c16="http://schemas.microsoft.com/office/drawing/2014/chart" uri="{C3380CC4-5D6E-409C-BE32-E72D297353CC}">
              <c16:uniqueId val="{00000000-B829-C845-AB08-2DD92F258F8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1BD7-BB41-B859-B0FF03621F5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BD7-BB41-B859-B0FF03621F5A}"/>
              </c:ext>
            </c:extLst>
          </c:dPt>
          <c:dPt>
            <c:idx val="2"/>
            <c:bubble3D val="0"/>
            <c:spPr>
              <a:solidFill>
                <a:schemeClr val="tx2"/>
              </a:solidFill>
              <a:ln w="19050">
                <a:solidFill>
                  <a:schemeClr val="lt1"/>
                </a:solidFill>
              </a:ln>
              <a:effectLst/>
            </c:spPr>
            <c:extLst>
              <c:ext xmlns:c16="http://schemas.microsoft.com/office/drawing/2014/chart" uri="{C3380CC4-5D6E-409C-BE32-E72D297353CC}">
                <c16:uniqueId val="{00000005-1BD7-BB41-B859-B0FF03621F5A}"/>
              </c:ext>
            </c:extLst>
          </c:dPt>
          <c:dPt>
            <c:idx val="3"/>
            <c:bubble3D val="0"/>
            <c:spPr>
              <a:solidFill>
                <a:schemeClr val="tx2"/>
              </a:solidFill>
              <a:ln w="19050">
                <a:solidFill>
                  <a:schemeClr val="lt1"/>
                </a:solidFill>
              </a:ln>
              <a:effectLst/>
            </c:spPr>
            <c:extLst>
              <c:ext xmlns:c16="http://schemas.microsoft.com/office/drawing/2014/chart" uri="{C3380CC4-5D6E-409C-BE32-E72D297353CC}">
                <c16:uniqueId val="{00000007-1BD7-BB41-B859-B0FF03621F5A}"/>
              </c:ext>
            </c:extLst>
          </c:dPt>
          <c:cat>
            <c:strRef>
              <c:f>Sheet1!$A$2:$A$3</c:f>
              <c:strCache>
                <c:ptCount val="2"/>
                <c:pt idx="0">
                  <c:v>1st Qtr</c:v>
                </c:pt>
                <c:pt idx="1">
                  <c:v>2nd Qtr</c:v>
                </c:pt>
              </c:strCache>
            </c:strRef>
          </c:cat>
          <c:val>
            <c:numRef>
              <c:f>Sheet1!$B$2:$B$3</c:f>
              <c:numCache>
                <c:formatCode>0%</c:formatCode>
                <c:ptCount val="2"/>
                <c:pt idx="0" formatCode="0.0%">
                  <c:v>0.91</c:v>
                </c:pt>
                <c:pt idx="1">
                  <c:v>0.09</c:v>
                </c:pt>
              </c:numCache>
            </c:numRef>
          </c:val>
          <c:extLst>
            <c:ext xmlns:c16="http://schemas.microsoft.com/office/drawing/2014/chart" uri="{C3380CC4-5D6E-409C-BE32-E72D297353CC}">
              <c16:uniqueId val="{00000008-1BD7-BB41-B859-B0FF03621F5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BA4C-6D44-B8E9-58BA5FD3BA4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A4C-6D44-B8E9-58BA5FD3BA49}"/>
              </c:ext>
            </c:extLst>
          </c:dPt>
          <c:dPt>
            <c:idx val="2"/>
            <c:bubble3D val="0"/>
            <c:spPr>
              <a:solidFill>
                <a:schemeClr val="tx2"/>
              </a:solidFill>
              <a:ln w="19050">
                <a:solidFill>
                  <a:schemeClr val="lt1"/>
                </a:solidFill>
              </a:ln>
              <a:effectLst/>
            </c:spPr>
            <c:extLst>
              <c:ext xmlns:c16="http://schemas.microsoft.com/office/drawing/2014/chart" uri="{C3380CC4-5D6E-409C-BE32-E72D297353CC}">
                <c16:uniqueId val="{00000005-BA4C-6D44-B8E9-58BA5FD3BA49}"/>
              </c:ext>
            </c:extLst>
          </c:dPt>
          <c:dPt>
            <c:idx val="3"/>
            <c:bubble3D val="0"/>
            <c:spPr>
              <a:solidFill>
                <a:schemeClr val="tx2"/>
              </a:solidFill>
              <a:ln w="19050">
                <a:solidFill>
                  <a:schemeClr val="lt1"/>
                </a:solidFill>
              </a:ln>
              <a:effectLst/>
            </c:spPr>
            <c:extLst>
              <c:ext xmlns:c16="http://schemas.microsoft.com/office/drawing/2014/chart" uri="{C3380CC4-5D6E-409C-BE32-E72D297353CC}">
                <c16:uniqueId val="{00000007-BA4C-6D44-B8E9-58BA5FD3BA49}"/>
              </c:ext>
            </c:extLst>
          </c:dPt>
          <c:cat>
            <c:strRef>
              <c:f>Sheet1!$A$2:$A$3</c:f>
              <c:strCache>
                <c:ptCount val="2"/>
                <c:pt idx="0">
                  <c:v>1st Qtr</c:v>
                </c:pt>
                <c:pt idx="1">
                  <c:v>2nd Qtr</c:v>
                </c:pt>
              </c:strCache>
            </c:strRef>
          </c:cat>
          <c:val>
            <c:numRef>
              <c:f>Sheet1!$B$2:$B$3</c:f>
              <c:numCache>
                <c:formatCode>0%</c:formatCode>
                <c:ptCount val="2"/>
                <c:pt idx="0" formatCode="0.0%">
                  <c:v>0.9</c:v>
                </c:pt>
                <c:pt idx="1">
                  <c:v>0.1</c:v>
                </c:pt>
              </c:numCache>
            </c:numRef>
          </c:val>
          <c:extLst>
            <c:ext xmlns:c16="http://schemas.microsoft.com/office/drawing/2014/chart" uri="{C3380CC4-5D6E-409C-BE32-E72D297353CC}">
              <c16:uniqueId val="{00000008-BA4C-6D44-B8E9-58BA5FD3BA4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5075-EC41-BC3F-9BE051AE753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075-EC41-BC3F-9BE051AE7534}"/>
              </c:ext>
            </c:extLst>
          </c:dPt>
          <c:dPt>
            <c:idx val="2"/>
            <c:bubble3D val="0"/>
            <c:spPr>
              <a:solidFill>
                <a:schemeClr val="tx2"/>
              </a:solidFill>
              <a:ln w="19050">
                <a:solidFill>
                  <a:schemeClr val="lt1"/>
                </a:solidFill>
              </a:ln>
              <a:effectLst/>
            </c:spPr>
            <c:extLst>
              <c:ext xmlns:c16="http://schemas.microsoft.com/office/drawing/2014/chart" uri="{C3380CC4-5D6E-409C-BE32-E72D297353CC}">
                <c16:uniqueId val="{00000005-5075-EC41-BC3F-9BE051AE7534}"/>
              </c:ext>
            </c:extLst>
          </c:dPt>
          <c:dPt>
            <c:idx val="3"/>
            <c:bubble3D val="0"/>
            <c:spPr>
              <a:solidFill>
                <a:schemeClr val="tx2"/>
              </a:solidFill>
              <a:ln w="19050">
                <a:solidFill>
                  <a:schemeClr val="lt1"/>
                </a:solidFill>
              </a:ln>
              <a:effectLst/>
            </c:spPr>
            <c:extLst>
              <c:ext xmlns:c16="http://schemas.microsoft.com/office/drawing/2014/chart" uri="{C3380CC4-5D6E-409C-BE32-E72D297353CC}">
                <c16:uniqueId val="{00000007-5075-EC41-BC3F-9BE051AE7534}"/>
              </c:ext>
            </c:extLst>
          </c:dPt>
          <c:cat>
            <c:strRef>
              <c:f>Sheet1!$A$2:$A$3</c:f>
              <c:strCache>
                <c:ptCount val="2"/>
                <c:pt idx="0">
                  <c:v>1st Qtr</c:v>
                </c:pt>
                <c:pt idx="1">
                  <c:v>2nd Qtr</c:v>
                </c:pt>
              </c:strCache>
            </c:strRef>
          </c:cat>
          <c:val>
            <c:numRef>
              <c:f>Sheet1!$B$2:$B$3</c:f>
              <c:numCache>
                <c:formatCode>0%</c:formatCode>
                <c:ptCount val="2"/>
                <c:pt idx="0" formatCode="0.0%">
                  <c:v>0.62</c:v>
                </c:pt>
                <c:pt idx="1">
                  <c:v>0.38</c:v>
                </c:pt>
              </c:numCache>
            </c:numRef>
          </c:val>
          <c:extLst>
            <c:ext xmlns:c16="http://schemas.microsoft.com/office/drawing/2014/chart" uri="{C3380CC4-5D6E-409C-BE32-E72D297353CC}">
              <c16:uniqueId val="{00000008-5075-EC41-BC3F-9BE051AE753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Series1</c:v>
                </c:pt>
              </c:strCache>
            </c:strRef>
          </c:tx>
          <c:spPr>
            <a:ln w="50800" cap="rnd">
              <a:solidFill>
                <a:schemeClr val="bg2"/>
              </a:solidFill>
              <a:round/>
              <a:tailEnd w="lg" len="lg"/>
            </a:ln>
            <a:effectLst/>
          </c:spPr>
          <c:marker>
            <c:symbol val="circle"/>
            <c:size val="5"/>
            <c:spPr>
              <a:solidFill>
                <a:schemeClr val="bg2"/>
              </a:solidFill>
              <a:ln w="63500">
                <a:solidFill>
                  <a:schemeClr val="bg2"/>
                </a:solidFill>
              </a:ln>
              <a:effectLst/>
            </c:spPr>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88.389051980703798</c:v>
                </c:pt>
                <c:pt idx="1">
                  <c:v>85.632736550436476</c:v>
                </c:pt>
                <c:pt idx="2">
                  <c:v>89.247420690131165</c:v>
                </c:pt>
                <c:pt idx="3">
                  <c:v>86.743240974045833</c:v>
                </c:pt>
                <c:pt idx="4">
                  <c:v>87.649350854524414</c:v>
                </c:pt>
              </c:numCache>
            </c:numRef>
          </c:val>
          <c:smooth val="0"/>
          <c:extLst>
            <c:ext xmlns:c16="http://schemas.microsoft.com/office/drawing/2014/chart" uri="{C3380CC4-5D6E-409C-BE32-E72D297353CC}">
              <c16:uniqueId val="{00000000-0107-EA49-BD89-6AE252EA65A8}"/>
            </c:ext>
          </c:extLst>
        </c:ser>
        <c:dLbls>
          <c:showLegendKey val="0"/>
          <c:showVal val="0"/>
          <c:showCatName val="0"/>
          <c:showSerName val="0"/>
          <c:showPercent val="0"/>
          <c:showBubbleSize val="0"/>
        </c:dLbls>
        <c:marker val="1"/>
        <c:smooth val="0"/>
        <c:axId val="1755756095"/>
        <c:axId val="1755448591"/>
      </c:line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min val="70"/>
        </c:scaling>
        <c:delete val="0"/>
        <c:axPos val="l"/>
        <c:majorGridlines>
          <c:spPr>
            <a:ln w="9525" cap="flat" cmpd="sng" algn="ctr">
              <a:solidFill>
                <a:schemeClr val="tx2"/>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Series1</c:v>
                </c:pt>
              </c:strCache>
            </c:strRef>
          </c:tx>
          <c:spPr>
            <a:ln w="50800" cap="rnd">
              <a:solidFill>
                <a:schemeClr val="bg2"/>
              </a:solidFill>
              <a:round/>
            </a:ln>
            <a:effectLst/>
          </c:spPr>
          <c:marker>
            <c:symbol val="circle"/>
            <c:size val="5"/>
            <c:spPr>
              <a:solidFill>
                <a:schemeClr val="bg2"/>
              </a:solidFill>
              <a:ln w="63500">
                <a:solidFill>
                  <a:schemeClr val="bg2"/>
                </a:solidFill>
              </a:ln>
              <a:effectLst/>
            </c:spPr>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84.048185284476418</c:v>
                </c:pt>
                <c:pt idx="1">
                  <c:v>80.879994051478761</c:v>
                </c:pt>
                <c:pt idx="2">
                  <c:v>81.513466395084265</c:v>
                </c:pt>
                <c:pt idx="3">
                  <c:v>79.334856662639993</c:v>
                </c:pt>
                <c:pt idx="4">
                  <c:v>79.235495991903207</c:v>
                </c:pt>
              </c:numCache>
            </c:numRef>
          </c:val>
          <c:smooth val="0"/>
          <c:extLst>
            <c:ext xmlns:c16="http://schemas.microsoft.com/office/drawing/2014/chart" uri="{C3380CC4-5D6E-409C-BE32-E72D297353CC}">
              <c16:uniqueId val="{00000000-4EBB-4D43-8B58-04D9B1E805FD}"/>
            </c:ext>
          </c:extLst>
        </c:ser>
        <c:dLbls>
          <c:showLegendKey val="0"/>
          <c:showVal val="0"/>
          <c:showCatName val="0"/>
          <c:showSerName val="0"/>
          <c:showPercent val="0"/>
          <c:showBubbleSize val="0"/>
        </c:dLbls>
        <c:marker val="1"/>
        <c:smooth val="0"/>
        <c:axId val="1755756095"/>
        <c:axId val="1755448591"/>
      </c:line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max val="95"/>
          <c:min val="70"/>
        </c:scaling>
        <c:delete val="0"/>
        <c:axPos val="l"/>
        <c:majorGridlines>
          <c:spPr>
            <a:ln w="9525" cap="flat" cmpd="sng" algn="ctr">
              <a:solidFill>
                <a:schemeClr val="tx2"/>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Series1</c:v>
                </c:pt>
              </c:strCache>
            </c:strRef>
          </c:tx>
          <c:spPr>
            <a:ln w="50800" cap="rnd">
              <a:solidFill>
                <a:schemeClr val="bg2"/>
              </a:solidFill>
              <a:round/>
            </a:ln>
            <a:effectLst/>
          </c:spPr>
          <c:marker>
            <c:symbol val="circle"/>
            <c:size val="5"/>
            <c:spPr>
              <a:solidFill>
                <a:schemeClr val="bg2"/>
              </a:solidFill>
              <a:ln w="63500">
                <a:solidFill>
                  <a:schemeClr val="bg2"/>
                </a:solidFill>
              </a:ln>
              <a:effectLst/>
            </c:spPr>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88.569198095807295</c:v>
                </c:pt>
                <c:pt idx="1">
                  <c:v>89.364170013001967</c:v>
                </c:pt>
                <c:pt idx="2">
                  <c:v>92.249957809665716</c:v>
                </c:pt>
                <c:pt idx="3">
                  <c:v>91.625964777388575</c:v>
                </c:pt>
                <c:pt idx="4">
                  <c:v>88.357232140944134</c:v>
                </c:pt>
              </c:numCache>
            </c:numRef>
          </c:val>
          <c:smooth val="0"/>
          <c:extLst>
            <c:ext xmlns:c16="http://schemas.microsoft.com/office/drawing/2014/chart" uri="{C3380CC4-5D6E-409C-BE32-E72D297353CC}">
              <c16:uniqueId val="{00000000-EA98-1646-BF0D-3E87C36EE843}"/>
            </c:ext>
          </c:extLst>
        </c:ser>
        <c:dLbls>
          <c:showLegendKey val="0"/>
          <c:showVal val="0"/>
          <c:showCatName val="0"/>
          <c:showSerName val="0"/>
          <c:showPercent val="0"/>
          <c:showBubbleSize val="0"/>
        </c:dLbls>
        <c:marker val="1"/>
        <c:smooth val="0"/>
        <c:axId val="1755756095"/>
        <c:axId val="1755448591"/>
      </c:line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min val="70"/>
        </c:scaling>
        <c:delete val="0"/>
        <c:axPos val="l"/>
        <c:majorGridlines>
          <c:spPr>
            <a:ln w="9525" cap="flat" cmpd="sng" algn="ctr">
              <a:solidFill>
                <a:schemeClr val="tx2"/>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Series1</c:v>
                </c:pt>
              </c:strCache>
            </c:strRef>
          </c:tx>
          <c:spPr>
            <a:ln w="50800" cap="rnd">
              <a:solidFill>
                <a:schemeClr val="bg2"/>
              </a:solidFill>
              <a:round/>
            </a:ln>
            <a:effectLst/>
          </c:spPr>
          <c:marker>
            <c:symbol val="circle"/>
            <c:size val="5"/>
            <c:spPr>
              <a:solidFill>
                <a:schemeClr val="bg2"/>
              </a:solidFill>
              <a:ln w="63500">
                <a:solidFill>
                  <a:schemeClr val="bg2"/>
                </a:solidFill>
              </a:ln>
              <a:effectLst/>
            </c:spPr>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202x</c:v>
                </c:pt>
              </c:strCache>
            </c:strRef>
          </c:cat>
          <c:val>
            <c:numRef>
              <c:f>Sheet1!$B$2:$B$6</c:f>
              <c:numCache>
                <c:formatCode>0.0</c:formatCode>
                <c:ptCount val="5"/>
                <c:pt idx="0">
                  <c:v>83.675444467359668</c:v>
                </c:pt>
                <c:pt idx="1">
                  <c:v>86.232085365791548</c:v>
                </c:pt>
                <c:pt idx="2">
                  <c:v>83.013943612615179</c:v>
                </c:pt>
                <c:pt idx="3">
                  <c:v>82.067471836477367</c:v>
                </c:pt>
                <c:pt idx="4">
                  <c:v>86.010796033111305</c:v>
                </c:pt>
              </c:numCache>
            </c:numRef>
          </c:val>
          <c:smooth val="0"/>
          <c:extLst>
            <c:ext xmlns:c16="http://schemas.microsoft.com/office/drawing/2014/chart" uri="{C3380CC4-5D6E-409C-BE32-E72D297353CC}">
              <c16:uniqueId val="{00000000-AD9E-114E-98B7-DBCA5FB9BBCE}"/>
            </c:ext>
          </c:extLst>
        </c:ser>
        <c:dLbls>
          <c:showLegendKey val="0"/>
          <c:showVal val="0"/>
          <c:showCatName val="0"/>
          <c:showSerName val="0"/>
          <c:showPercent val="0"/>
          <c:showBubbleSize val="0"/>
        </c:dLbls>
        <c:marker val="1"/>
        <c:smooth val="0"/>
        <c:axId val="1755756095"/>
        <c:axId val="1755448591"/>
      </c:line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max val="95"/>
          <c:min val="70"/>
        </c:scaling>
        <c:delete val="0"/>
        <c:axPos val="l"/>
        <c:majorGridlines>
          <c:spPr>
            <a:ln w="9525" cap="flat" cmpd="sng" algn="ctr">
              <a:solidFill>
                <a:schemeClr val="tx2"/>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FB8E-264D-A489-8D41459DBCA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B8E-264D-A489-8D41459DBCA3}"/>
              </c:ext>
            </c:extLst>
          </c:dPt>
          <c:dPt>
            <c:idx val="2"/>
            <c:bubble3D val="0"/>
            <c:spPr>
              <a:solidFill>
                <a:schemeClr val="tx2"/>
              </a:solidFill>
              <a:ln w="19050">
                <a:solidFill>
                  <a:schemeClr val="lt1"/>
                </a:solidFill>
              </a:ln>
              <a:effectLst/>
            </c:spPr>
            <c:extLst>
              <c:ext xmlns:c16="http://schemas.microsoft.com/office/drawing/2014/chart" uri="{C3380CC4-5D6E-409C-BE32-E72D297353CC}">
                <c16:uniqueId val="{00000005-FB8E-264D-A489-8D41459DBCA3}"/>
              </c:ext>
            </c:extLst>
          </c:dPt>
          <c:dPt>
            <c:idx val="3"/>
            <c:bubble3D val="0"/>
            <c:spPr>
              <a:solidFill>
                <a:schemeClr val="tx2"/>
              </a:solidFill>
              <a:ln w="19050">
                <a:solidFill>
                  <a:schemeClr val="lt1"/>
                </a:solidFill>
              </a:ln>
              <a:effectLst/>
            </c:spPr>
            <c:extLst>
              <c:ext xmlns:c16="http://schemas.microsoft.com/office/drawing/2014/chart" uri="{C3380CC4-5D6E-409C-BE32-E72D297353CC}">
                <c16:uniqueId val="{00000007-FB8E-264D-A489-8D41459DBCA3}"/>
              </c:ext>
            </c:extLst>
          </c:dPt>
          <c:cat>
            <c:strRef>
              <c:f>Sheet1!$A$2:$A$3</c:f>
              <c:strCache>
                <c:ptCount val="2"/>
                <c:pt idx="0">
                  <c:v>1st Qtr</c:v>
                </c:pt>
                <c:pt idx="1">
                  <c:v>2nd Qtr</c:v>
                </c:pt>
              </c:strCache>
            </c:strRef>
          </c:cat>
          <c:val>
            <c:numRef>
              <c:f>Sheet1!$B$2:$B$3</c:f>
              <c:numCache>
                <c:formatCode>0%</c:formatCode>
                <c:ptCount val="2"/>
                <c:pt idx="0" formatCode="0.0%">
                  <c:v>0.57000000000000006</c:v>
                </c:pt>
                <c:pt idx="1">
                  <c:v>0.43</c:v>
                </c:pt>
              </c:numCache>
            </c:numRef>
          </c:val>
          <c:extLst>
            <c:ext xmlns:c16="http://schemas.microsoft.com/office/drawing/2014/chart" uri="{C3380CC4-5D6E-409C-BE32-E72D297353CC}">
              <c16:uniqueId val="{00000000-B829-C845-AB08-2DD92F258F8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892420537897311E-2"/>
          <c:y val="0.10413223140495868"/>
          <c:w val="0.9682151589242054"/>
          <c:h val="0.85289256198347108"/>
        </c:manualLayout>
      </c:layout>
      <c:barChart>
        <c:barDir val="col"/>
        <c:grouping val="stacked"/>
        <c:varyColors val="0"/>
        <c:ser>
          <c:idx val="0"/>
          <c:order val="0"/>
          <c:spPr>
            <a:solidFill>
              <a:schemeClr val="accent1"/>
            </a:solidFill>
            <a:ln w="9525" algn="ctr">
              <a:solidFill>
                <a:srgbClr val="FFFFFF"/>
              </a:solidFill>
              <a:prstDash val="solid"/>
            </a:ln>
          </c:spPr>
          <c:invertIfNegative val="0"/>
          <c:dPt>
            <c:idx val="0"/>
            <c:invertIfNegative val="0"/>
            <c:bubble3D val="0"/>
            <c:spPr>
              <a:solidFill>
                <a:schemeClr val="bg2"/>
              </a:solidFill>
              <a:ln w="9525" algn="ctr">
                <a:solidFill>
                  <a:srgbClr val="FFFFFF"/>
                </a:solidFill>
                <a:prstDash val="solid"/>
              </a:ln>
            </c:spPr>
            <c:extLst>
              <c:ext xmlns:c16="http://schemas.microsoft.com/office/drawing/2014/chart" uri="{C3380CC4-5D6E-409C-BE32-E72D297353CC}">
                <c16:uniqueId val="{0000000A-05F5-814E-9CD7-7D9E9B5E7AAF}"/>
              </c:ext>
            </c:extLst>
          </c:dPt>
          <c:dPt>
            <c:idx val="1"/>
            <c:invertIfNegative val="0"/>
            <c:bubble3D val="0"/>
            <c:spPr>
              <a:solidFill>
                <a:schemeClr val="bg2"/>
              </a:solidFill>
              <a:ln w="9525" algn="ctr">
                <a:solidFill>
                  <a:srgbClr val="FFFFFF"/>
                </a:solidFill>
                <a:prstDash val="solid"/>
              </a:ln>
            </c:spPr>
            <c:extLst>
              <c:ext xmlns:c16="http://schemas.microsoft.com/office/drawing/2014/chart" uri="{C3380CC4-5D6E-409C-BE32-E72D297353CC}">
                <c16:uniqueId val="{0000000B-05F5-814E-9CD7-7D9E9B5E7AAF}"/>
              </c:ext>
            </c:extLst>
          </c:dPt>
          <c:dPt>
            <c:idx val="2"/>
            <c:invertIfNegative val="0"/>
            <c:bubble3D val="0"/>
            <c:spPr>
              <a:solidFill>
                <a:schemeClr val="bg2"/>
              </a:solidFill>
              <a:ln w="9525" algn="ctr">
                <a:solidFill>
                  <a:srgbClr val="FFFFFF"/>
                </a:solidFill>
                <a:prstDash val="solid"/>
              </a:ln>
            </c:spPr>
            <c:extLst>
              <c:ext xmlns:c16="http://schemas.microsoft.com/office/drawing/2014/chart" uri="{C3380CC4-5D6E-409C-BE32-E72D297353CC}">
                <c16:uniqueId val="{0000000C-05F5-814E-9CD7-7D9E9B5E7AAF}"/>
              </c:ext>
            </c:extLst>
          </c:dPt>
          <c:dPt>
            <c:idx val="3"/>
            <c:invertIfNegative val="0"/>
            <c:bubble3D val="0"/>
            <c:spPr>
              <a:solidFill>
                <a:schemeClr val="bg2"/>
              </a:solidFill>
              <a:ln w="9525" algn="ctr">
                <a:solidFill>
                  <a:srgbClr val="FFFFFF"/>
                </a:solidFill>
                <a:prstDash val="solid"/>
              </a:ln>
            </c:spPr>
            <c:extLst>
              <c:ext xmlns:c16="http://schemas.microsoft.com/office/drawing/2014/chart" uri="{C3380CC4-5D6E-409C-BE32-E72D297353CC}">
                <c16:uniqueId val="{0000000D-05F5-814E-9CD7-7D9E9B5E7AAF}"/>
              </c:ext>
            </c:extLst>
          </c:dPt>
          <c:dPt>
            <c:idx val="4"/>
            <c:invertIfNegative val="0"/>
            <c:bubble3D val="0"/>
            <c:spPr>
              <a:solidFill>
                <a:schemeClr val="bg2"/>
              </a:solidFill>
              <a:ln w="9525" algn="ctr">
                <a:solidFill>
                  <a:srgbClr val="FFFFFF"/>
                </a:solidFill>
                <a:prstDash val="solid"/>
              </a:ln>
            </c:spPr>
            <c:extLst>
              <c:ext xmlns:c16="http://schemas.microsoft.com/office/drawing/2014/chart" uri="{C3380CC4-5D6E-409C-BE32-E72D297353CC}">
                <c16:uniqueId val="{0000000E-05F5-814E-9CD7-7D9E9B5E7AAF}"/>
              </c:ext>
            </c:extLst>
          </c:dPt>
          <c:dPt>
            <c:idx val="5"/>
            <c:invertIfNegative val="0"/>
            <c:bubble3D val="0"/>
            <c:spPr>
              <a:solidFill>
                <a:schemeClr val="bg2"/>
              </a:solidFill>
              <a:ln w="9525" algn="ctr">
                <a:solidFill>
                  <a:srgbClr val="FFFFFF"/>
                </a:solidFill>
                <a:prstDash val="solid"/>
              </a:ln>
            </c:spPr>
            <c:extLst>
              <c:ext xmlns:c16="http://schemas.microsoft.com/office/drawing/2014/chart" uri="{C3380CC4-5D6E-409C-BE32-E72D297353CC}">
                <c16:uniqueId val="{0000000F-05F5-814E-9CD7-7D9E9B5E7AAF}"/>
              </c:ext>
            </c:extLst>
          </c:dPt>
          <c:dPt>
            <c:idx val="6"/>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1-05F5-814E-9CD7-7D9E9B5E7AAF}"/>
              </c:ext>
            </c:extLst>
          </c:dPt>
          <c:dPt>
            <c:idx val="7"/>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3-05F5-814E-9CD7-7D9E9B5E7AAF}"/>
              </c:ext>
            </c:extLst>
          </c:dPt>
          <c:dPt>
            <c:idx val="8"/>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5-05F5-814E-9CD7-7D9E9B5E7AAF}"/>
              </c:ext>
            </c:extLst>
          </c:dPt>
          <c:dPt>
            <c:idx val="9"/>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7-05F5-814E-9CD7-7D9E9B5E7AAF}"/>
              </c:ext>
            </c:extLst>
          </c:dPt>
          <c:dPt>
            <c:idx val="10"/>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9-05F5-814E-9CD7-7D9E9B5E7AAF}"/>
              </c:ext>
            </c:extLst>
          </c:dPt>
          <c:dLbls>
            <c:dLbl>
              <c:idx val="0"/>
              <c:layout>
                <c:manualLayout>
                  <c:x val="0"/>
                  <c:y val="-0.33719008264462808"/>
                </c:manualLayout>
              </c:layout>
              <c:tx>
                <c:rich>
                  <a:bodyPr wrap="none"/>
                  <a:lstStyle/>
                  <a:p>
                    <a:pPr>
                      <a:defRPr sz="1000" kern="1200">
                        <a:solidFill>
                          <a:schemeClr val="tx1"/>
                        </a:solidFill>
                        <a:latin typeface="+mn-lt"/>
                        <a:ea typeface="+mn-ea"/>
                        <a:cs typeface="+mn-cs"/>
                      </a:defRPr>
                    </a:pPr>
                    <a:r>
                      <a:rPr lang="en-US"/>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A-05F5-814E-9CD7-7D9E9B5E7AAF}"/>
                </c:ext>
              </c:extLst>
            </c:dLbl>
            <c:dLbl>
              <c:idx val="1"/>
              <c:layout>
                <c:manualLayout>
                  <c:x val="0"/>
                  <c:y val="-0.33140495867768593"/>
                </c:manualLayout>
              </c:layout>
              <c:tx>
                <c:rich>
                  <a:bodyPr wrap="none"/>
                  <a:lstStyle/>
                  <a:p>
                    <a:pPr>
                      <a:defRPr sz="1000" kern="1200">
                        <a:solidFill>
                          <a:schemeClr val="tx1"/>
                        </a:solidFill>
                        <a:latin typeface="+mn-lt"/>
                        <a:ea typeface="+mn-ea"/>
                        <a:cs typeface="+mn-cs"/>
                      </a:defRPr>
                    </a:pPr>
                    <a:r>
                      <a:rPr lang="en-US"/>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B-05F5-814E-9CD7-7D9E9B5E7AAF}"/>
                </c:ext>
              </c:extLst>
            </c:dLbl>
            <c:dLbl>
              <c:idx val="2"/>
              <c:layout>
                <c:manualLayout>
                  <c:x val="0"/>
                  <c:y val="-0.3958677685950413"/>
                </c:manualLayout>
              </c:layout>
              <c:tx>
                <c:rich>
                  <a:bodyPr wrap="none"/>
                  <a:lstStyle/>
                  <a:p>
                    <a:pPr>
                      <a:defRPr sz="1000" kern="1200">
                        <a:solidFill>
                          <a:schemeClr val="tx1"/>
                        </a:solidFill>
                        <a:latin typeface="+mn-lt"/>
                        <a:ea typeface="+mn-ea"/>
                        <a:cs typeface="+mn-cs"/>
                      </a:defRPr>
                    </a:pPr>
                    <a:r>
                      <a:rPr lang="en-US"/>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C-05F5-814E-9CD7-7D9E9B5E7AAF}"/>
                </c:ext>
              </c:extLst>
            </c:dLbl>
            <c:dLbl>
              <c:idx val="3"/>
              <c:layout>
                <c:manualLayout>
                  <c:x val="0"/>
                  <c:y val="-0.38677685950413221"/>
                </c:manualLayout>
              </c:layout>
              <c:tx>
                <c:rich>
                  <a:bodyPr wrap="none"/>
                  <a:lstStyle/>
                  <a:p>
                    <a:pPr>
                      <a:defRPr sz="1000" kern="1200">
                        <a:solidFill>
                          <a:schemeClr val="tx1"/>
                        </a:solidFill>
                        <a:latin typeface="+mn-lt"/>
                        <a:ea typeface="+mn-ea"/>
                        <a:cs typeface="+mn-cs"/>
                      </a:defRPr>
                    </a:pPr>
                    <a:r>
                      <a:rPr lang="en-US"/>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D-05F5-814E-9CD7-7D9E9B5E7AAF}"/>
                </c:ext>
              </c:extLst>
            </c:dLbl>
            <c:dLbl>
              <c:idx val="4"/>
              <c:layout>
                <c:manualLayout>
                  <c:x val="0"/>
                  <c:y val="-0.40991735537190083"/>
                </c:manualLayout>
              </c:layout>
              <c:tx>
                <c:rich>
                  <a:bodyPr wrap="none"/>
                  <a:lstStyle/>
                  <a:p>
                    <a:pPr>
                      <a:defRPr sz="1000" kern="1200">
                        <a:solidFill>
                          <a:schemeClr val="tx1"/>
                        </a:solidFill>
                        <a:latin typeface="+mn-lt"/>
                        <a:ea typeface="+mn-ea"/>
                        <a:cs typeface="+mn-cs"/>
                      </a:defRPr>
                    </a:pPr>
                    <a:r>
                      <a:rPr lang="en-US"/>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E-05F5-814E-9CD7-7D9E9B5E7AAF}"/>
                </c:ext>
              </c:extLst>
            </c:dLbl>
            <c:dLbl>
              <c:idx val="5"/>
              <c:layout>
                <c:manualLayout>
                  <c:x val="0"/>
                  <c:y val="-0.45702479338842977"/>
                </c:manualLayout>
              </c:layout>
              <c:tx>
                <c:rich>
                  <a:bodyPr wrap="none"/>
                  <a:lstStyle/>
                  <a:p>
                    <a:pPr>
                      <a:defRPr sz="1000" kern="1200">
                        <a:solidFill>
                          <a:schemeClr val="tx1"/>
                        </a:solidFill>
                        <a:latin typeface="+mn-lt"/>
                        <a:ea typeface="+mn-ea"/>
                        <a:cs typeface="+mn-cs"/>
                      </a:defRPr>
                    </a:pPr>
                    <a:r>
                      <a:rPr lang="en-US"/>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F-05F5-814E-9CD7-7D9E9B5E7AAF}"/>
                </c:ext>
              </c:extLst>
            </c:dLbl>
            <c:dLbl>
              <c:idx val="6"/>
              <c:layout>
                <c:manualLayout>
                  <c:x val="0"/>
                  <c:y val="-0.47933884297520662"/>
                </c:manualLayout>
              </c:layout>
              <c:tx>
                <c:rich>
                  <a:bodyPr wrap="none"/>
                  <a:lstStyle/>
                  <a:p>
                    <a:pPr>
                      <a:defRPr sz="1000" kern="1200">
                        <a:solidFill>
                          <a:schemeClr val="tx1"/>
                        </a:solidFill>
                        <a:latin typeface="+mn-lt"/>
                        <a:ea typeface="+mn-ea"/>
                        <a:cs typeface="+mn-cs"/>
                      </a:defRPr>
                    </a:pPr>
                    <a:r>
                      <a:rPr lang="en-US"/>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1-05F5-814E-9CD7-7D9E9B5E7AAF}"/>
                </c:ext>
              </c:extLst>
            </c:dLbl>
            <c:dLbl>
              <c:idx val="7"/>
              <c:layout>
                <c:manualLayout>
                  <c:x val="0"/>
                  <c:y val="-0.47685950413223138"/>
                </c:manualLayout>
              </c:layout>
              <c:tx>
                <c:rich>
                  <a:bodyPr wrap="none"/>
                  <a:lstStyle/>
                  <a:p>
                    <a:pPr>
                      <a:defRPr sz="1000" kern="1200">
                        <a:solidFill>
                          <a:schemeClr val="tx1"/>
                        </a:solidFill>
                        <a:latin typeface="+mn-lt"/>
                        <a:ea typeface="+mn-ea"/>
                        <a:cs typeface="+mn-cs"/>
                      </a:defRPr>
                    </a:pPr>
                    <a:r>
                      <a:rPr lang="en-US"/>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3-05F5-814E-9CD7-7D9E9B5E7AAF}"/>
                </c:ext>
              </c:extLst>
            </c:dLbl>
            <c:dLbl>
              <c:idx val="8"/>
              <c:layout>
                <c:manualLayout>
                  <c:x val="0"/>
                  <c:y val="-0.45702479338842977"/>
                </c:manualLayout>
              </c:layout>
              <c:tx>
                <c:rich>
                  <a:bodyPr wrap="none"/>
                  <a:lstStyle/>
                  <a:p>
                    <a:pPr>
                      <a:defRPr sz="1000" kern="1200">
                        <a:solidFill>
                          <a:schemeClr val="tx1"/>
                        </a:solidFill>
                        <a:latin typeface="+mn-lt"/>
                        <a:ea typeface="+mn-ea"/>
                        <a:cs typeface="+mn-cs"/>
                      </a:defRPr>
                    </a:pPr>
                    <a:r>
                      <a:rPr lang="en-US"/>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5-05F5-814E-9CD7-7D9E9B5E7AAF}"/>
                </c:ext>
              </c:extLst>
            </c:dLbl>
            <c:dLbl>
              <c:idx val="9"/>
              <c:layout>
                <c:manualLayout>
                  <c:x val="0"/>
                  <c:y val="-0.44214876033057854"/>
                </c:manualLayout>
              </c:layout>
              <c:tx>
                <c:rich>
                  <a:bodyPr wrap="none"/>
                  <a:lstStyle/>
                  <a:p>
                    <a:pPr>
                      <a:defRPr sz="1000" kern="1200">
                        <a:solidFill>
                          <a:schemeClr val="tx1"/>
                        </a:solidFill>
                        <a:latin typeface="+mn-lt"/>
                        <a:ea typeface="+mn-ea"/>
                        <a:cs typeface="+mn-cs"/>
                      </a:defRPr>
                    </a:pPr>
                    <a:r>
                      <a:rPr lang="en-US"/>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7-05F5-814E-9CD7-7D9E9B5E7AAF}"/>
                </c:ext>
              </c:extLst>
            </c:dLbl>
            <c:dLbl>
              <c:idx val="10"/>
              <c:layout>
                <c:manualLayout>
                  <c:x val="0"/>
                  <c:y val="-0.44214876033057854"/>
                </c:manualLayout>
              </c:layout>
              <c:tx>
                <c:rich>
                  <a:bodyPr wrap="none"/>
                  <a:lstStyle/>
                  <a:p>
                    <a:pPr>
                      <a:defRPr sz="1000" kern="1200">
                        <a:solidFill>
                          <a:schemeClr val="tx1"/>
                        </a:solidFill>
                        <a:latin typeface="+mn-lt"/>
                        <a:ea typeface="+mn-ea"/>
                        <a:cs typeface="+mn-cs"/>
                      </a:defRPr>
                    </a:pPr>
                    <a:r>
                      <a:rPr lang="en-US"/>
                      <a:t>xx</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9-05F5-814E-9CD7-7D9E9B5E7AA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Sheet1!$A$1:$K$1</c:f>
              <c:numCache>
                <c:formatCode>General</c:formatCode>
                <c:ptCount val="11"/>
                <c:pt idx="0">
                  <c:v>2813.51</c:v>
                </c:pt>
                <c:pt idx="1">
                  <c:v>2755.07</c:v>
                </c:pt>
                <c:pt idx="2">
                  <c:v>3389.24</c:v>
                </c:pt>
                <c:pt idx="3">
                  <c:v>3310</c:v>
                </c:pt>
                <c:pt idx="4">
                  <c:v>3534.39</c:v>
                </c:pt>
                <c:pt idx="5">
                  <c:v>3993.22</c:v>
                </c:pt>
                <c:pt idx="6">
                  <c:v>4220.05</c:v>
                </c:pt>
                <c:pt idx="7">
                  <c:v>4200</c:v>
                </c:pt>
                <c:pt idx="8">
                  <c:v>3993.22</c:v>
                </c:pt>
                <c:pt idx="9">
                  <c:v>3850</c:v>
                </c:pt>
                <c:pt idx="10">
                  <c:v>3850</c:v>
                </c:pt>
              </c:numCache>
            </c:numRef>
          </c:val>
          <c:extLst>
            <c:ext xmlns:c16="http://schemas.microsoft.com/office/drawing/2014/chart" uri="{C3380CC4-5D6E-409C-BE32-E72D297353CC}">
              <c16:uniqueId val="{00000010-05F5-814E-9CD7-7D9E9B5E7AAF}"/>
            </c:ext>
          </c:extLst>
        </c:ser>
        <c:dLbls>
          <c:showLegendKey val="0"/>
          <c:showVal val="0"/>
          <c:showCatName val="0"/>
          <c:showSerName val="0"/>
          <c:showPercent val="0"/>
          <c:showBubbleSize val="0"/>
        </c:dLbls>
        <c:gapWidth val="80"/>
        <c:overlap val="100"/>
        <c:axId val="1335406431"/>
        <c:axId val="1"/>
      </c:barChart>
      <c:catAx>
        <c:axId val="1335406431"/>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4220.05"/>
          <c:min val="0"/>
        </c:scaling>
        <c:delete val="1"/>
        <c:axPos val="l"/>
        <c:numFmt formatCode="General" sourceLinked="1"/>
        <c:majorTickMark val="out"/>
        <c:minorTickMark val="none"/>
        <c:tickLblPos val="nextTo"/>
        <c:crossAx val="1335406431"/>
        <c:crosses val="min"/>
        <c:crossBetween val="between"/>
      </c:valAx>
    </c:plotArea>
    <c:plotVisOnly val="0"/>
    <c:dispBlanksAs val="gap"/>
    <c:showDLblsOverMax val="1"/>
  </c:chart>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1BD7-BB41-B859-B0FF03621F5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BD7-BB41-B859-B0FF03621F5A}"/>
              </c:ext>
            </c:extLst>
          </c:dPt>
          <c:dPt>
            <c:idx val="2"/>
            <c:bubble3D val="0"/>
            <c:spPr>
              <a:solidFill>
                <a:schemeClr val="tx2"/>
              </a:solidFill>
              <a:ln w="19050">
                <a:solidFill>
                  <a:schemeClr val="lt1"/>
                </a:solidFill>
              </a:ln>
              <a:effectLst/>
            </c:spPr>
            <c:extLst>
              <c:ext xmlns:c16="http://schemas.microsoft.com/office/drawing/2014/chart" uri="{C3380CC4-5D6E-409C-BE32-E72D297353CC}">
                <c16:uniqueId val="{00000005-1BD7-BB41-B859-B0FF03621F5A}"/>
              </c:ext>
            </c:extLst>
          </c:dPt>
          <c:dPt>
            <c:idx val="3"/>
            <c:bubble3D val="0"/>
            <c:spPr>
              <a:solidFill>
                <a:schemeClr val="tx2"/>
              </a:solidFill>
              <a:ln w="19050">
                <a:solidFill>
                  <a:schemeClr val="lt1"/>
                </a:solidFill>
              </a:ln>
              <a:effectLst/>
            </c:spPr>
            <c:extLst>
              <c:ext xmlns:c16="http://schemas.microsoft.com/office/drawing/2014/chart" uri="{C3380CC4-5D6E-409C-BE32-E72D297353CC}">
                <c16:uniqueId val="{00000007-1BD7-BB41-B859-B0FF03621F5A}"/>
              </c:ext>
            </c:extLst>
          </c:dPt>
          <c:cat>
            <c:strRef>
              <c:f>Sheet1!$A$2:$A$3</c:f>
              <c:strCache>
                <c:ptCount val="2"/>
                <c:pt idx="0">
                  <c:v>1st Qtr</c:v>
                </c:pt>
                <c:pt idx="1">
                  <c:v>2nd Qtr</c:v>
                </c:pt>
              </c:strCache>
            </c:strRef>
          </c:cat>
          <c:val>
            <c:numRef>
              <c:f>Sheet1!$B$2:$B$3</c:f>
              <c:numCache>
                <c:formatCode>0%</c:formatCode>
                <c:ptCount val="2"/>
                <c:pt idx="0" formatCode="0.0%">
                  <c:v>0.91</c:v>
                </c:pt>
                <c:pt idx="1">
                  <c:v>0.09</c:v>
                </c:pt>
              </c:numCache>
            </c:numRef>
          </c:val>
          <c:extLst>
            <c:ext xmlns:c16="http://schemas.microsoft.com/office/drawing/2014/chart" uri="{C3380CC4-5D6E-409C-BE32-E72D297353CC}">
              <c16:uniqueId val="{00000008-1BD7-BB41-B859-B0FF03621F5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BA4C-6D44-B8E9-58BA5FD3BA4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A4C-6D44-B8E9-58BA5FD3BA49}"/>
              </c:ext>
            </c:extLst>
          </c:dPt>
          <c:dPt>
            <c:idx val="2"/>
            <c:bubble3D val="0"/>
            <c:spPr>
              <a:solidFill>
                <a:schemeClr val="tx2"/>
              </a:solidFill>
              <a:ln w="19050">
                <a:solidFill>
                  <a:schemeClr val="lt1"/>
                </a:solidFill>
              </a:ln>
              <a:effectLst/>
            </c:spPr>
            <c:extLst>
              <c:ext xmlns:c16="http://schemas.microsoft.com/office/drawing/2014/chart" uri="{C3380CC4-5D6E-409C-BE32-E72D297353CC}">
                <c16:uniqueId val="{00000005-BA4C-6D44-B8E9-58BA5FD3BA49}"/>
              </c:ext>
            </c:extLst>
          </c:dPt>
          <c:dPt>
            <c:idx val="3"/>
            <c:bubble3D val="0"/>
            <c:spPr>
              <a:solidFill>
                <a:schemeClr val="tx2"/>
              </a:solidFill>
              <a:ln w="19050">
                <a:solidFill>
                  <a:schemeClr val="lt1"/>
                </a:solidFill>
              </a:ln>
              <a:effectLst/>
            </c:spPr>
            <c:extLst>
              <c:ext xmlns:c16="http://schemas.microsoft.com/office/drawing/2014/chart" uri="{C3380CC4-5D6E-409C-BE32-E72D297353CC}">
                <c16:uniqueId val="{00000007-BA4C-6D44-B8E9-58BA5FD3BA49}"/>
              </c:ext>
            </c:extLst>
          </c:dPt>
          <c:cat>
            <c:strRef>
              <c:f>Sheet1!$A$2:$A$3</c:f>
              <c:strCache>
                <c:ptCount val="2"/>
                <c:pt idx="0">
                  <c:v>1st Qtr</c:v>
                </c:pt>
                <c:pt idx="1">
                  <c:v>2nd Qtr</c:v>
                </c:pt>
              </c:strCache>
            </c:strRef>
          </c:cat>
          <c:val>
            <c:numRef>
              <c:f>Sheet1!$B$2:$B$3</c:f>
              <c:numCache>
                <c:formatCode>0%</c:formatCode>
                <c:ptCount val="2"/>
                <c:pt idx="0" formatCode="0.0%">
                  <c:v>0.9</c:v>
                </c:pt>
                <c:pt idx="1">
                  <c:v>0.1</c:v>
                </c:pt>
              </c:numCache>
            </c:numRef>
          </c:val>
          <c:extLst>
            <c:ext xmlns:c16="http://schemas.microsoft.com/office/drawing/2014/chart" uri="{C3380CC4-5D6E-409C-BE32-E72D297353CC}">
              <c16:uniqueId val="{00000008-BA4C-6D44-B8E9-58BA5FD3BA4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5075-EC41-BC3F-9BE051AE753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075-EC41-BC3F-9BE051AE7534}"/>
              </c:ext>
            </c:extLst>
          </c:dPt>
          <c:dPt>
            <c:idx val="2"/>
            <c:bubble3D val="0"/>
            <c:spPr>
              <a:solidFill>
                <a:schemeClr val="tx2"/>
              </a:solidFill>
              <a:ln w="19050">
                <a:solidFill>
                  <a:schemeClr val="lt1"/>
                </a:solidFill>
              </a:ln>
              <a:effectLst/>
            </c:spPr>
            <c:extLst>
              <c:ext xmlns:c16="http://schemas.microsoft.com/office/drawing/2014/chart" uri="{C3380CC4-5D6E-409C-BE32-E72D297353CC}">
                <c16:uniqueId val="{00000005-5075-EC41-BC3F-9BE051AE7534}"/>
              </c:ext>
            </c:extLst>
          </c:dPt>
          <c:dPt>
            <c:idx val="3"/>
            <c:bubble3D val="0"/>
            <c:spPr>
              <a:solidFill>
                <a:schemeClr val="tx2"/>
              </a:solidFill>
              <a:ln w="19050">
                <a:solidFill>
                  <a:schemeClr val="lt1"/>
                </a:solidFill>
              </a:ln>
              <a:effectLst/>
            </c:spPr>
            <c:extLst>
              <c:ext xmlns:c16="http://schemas.microsoft.com/office/drawing/2014/chart" uri="{C3380CC4-5D6E-409C-BE32-E72D297353CC}">
                <c16:uniqueId val="{00000007-5075-EC41-BC3F-9BE051AE7534}"/>
              </c:ext>
            </c:extLst>
          </c:dPt>
          <c:cat>
            <c:strRef>
              <c:f>Sheet1!$A$2:$A$3</c:f>
              <c:strCache>
                <c:ptCount val="2"/>
                <c:pt idx="0">
                  <c:v>1st Qtr</c:v>
                </c:pt>
                <c:pt idx="1">
                  <c:v>2nd Qtr</c:v>
                </c:pt>
              </c:strCache>
            </c:strRef>
          </c:cat>
          <c:val>
            <c:numRef>
              <c:f>Sheet1!$B$2:$B$3</c:f>
              <c:numCache>
                <c:formatCode>0%</c:formatCode>
                <c:ptCount val="2"/>
                <c:pt idx="0" formatCode="0.0%">
                  <c:v>0.62</c:v>
                </c:pt>
                <c:pt idx="1">
                  <c:v>0.38</c:v>
                </c:pt>
              </c:numCache>
            </c:numRef>
          </c:val>
          <c:extLst>
            <c:ext xmlns:c16="http://schemas.microsoft.com/office/drawing/2014/chart" uri="{C3380CC4-5D6E-409C-BE32-E72D297353CC}">
              <c16:uniqueId val="{00000008-5075-EC41-BC3F-9BE051AE753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894598218647775E-2"/>
          <c:y val="0.15737318810390305"/>
          <c:w val="0.93451305943982199"/>
          <c:h val="0.63324761771689664"/>
        </c:manualLayout>
      </c:layout>
      <c:barChart>
        <c:barDir val="col"/>
        <c:grouping val="percentStacked"/>
        <c:varyColors val="0"/>
        <c:ser>
          <c:idx val="0"/>
          <c:order val="0"/>
          <c:tx>
            <c:strRef>
              <c:f>Sheet1!$B$1</c:f>
              <c:strCache>
                <c:ptCount val="1"/>
                <c:pt idx="0">
                  <c:v>Cost bucket 1, e.g. salaries</c:v>
                </c:pt>
              </c:strCache>
            </c:strRef>
          </c:tx>
          <c:spPr>
            <a:solidFill>
              <a:schemeClr val="tx1"/>
            </a:solidFill>
            <a:ln>
              <a:noFill/>
            </a:ln>
            <a:effectLst/>
          </c:spPr>
          <c:invertIfNegative val="0"/>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Sheet1!$B$2:$B$12</c:f>
              <c:numCache>
                <c:formatCode>General</c:formatCode>
                <c:ptCount val="11"/>
                <c:pt idx="0">
                  <c:v>228957.68799999999</c:v>
                </c:pt>
                <c:pt idx="1">
                  <c:v>109623.58199999999</c:v>
                </c:pt>
                <c:pt idx="2">
                  <c:v>311196.228</c:v>
                </c:pt>
                <c:pt idx="3">
                  <c:v>185221.69500000001</c:v>
                </c:pt>
                <c:pt idx="4">
                  <c:v>395054.82500000001</c:v>
                </c:pt>
                <c:pt idx="5">
                  <c:v>388540.36700000003</c:v>
                </c:pt>
                <c:pt idx="6">
                  <c:v>171105.84700000001</c:v>
                </c:pt>
                <c:pt idx="7">
                  <c:v>391217.74699999997</c:v>
                </c:pt>
                <c:pt idx="8">
                  <c:v>13313.3485</c:v>
                </c:pt>
                <c:pt idx="9">
                  <c:v>452516.79</c:v>
                </c:pt>
                <c:pt idx="10">
                  <c:v>7962.7866400000003</c:v>
                </c:pt>
              </c:numCache>
            </c:numRef>
          </c:val>
          <c:extLst>
            <c:ext xmlns:c16="http://schemas.microsoft.com/office/drawing/2014/chart" uri="{C3380CC4-5D6E-409C-BE32-E72D297353CC}">
              <c16:uniqueId val="{00000000-EC9D-B549-A6C3-3FB800AB2FE9}"/>
            </c:ext>
          </c:extLst>
        </c:ser>
        <c:ser>
          <c:idx val="1"/>
          <c:order val="1"/>
          <c:tx>
            <c:strRef>
              <c:f>Sheet1!$C$1</c:f>
              <c:strCache>
                <c:ptCount val="1"/>
                <c:pt idx="0">
                  <c:v>Cost bucket 2, e.g. marketing</c:v>
                </c:pt>
              </c:strCache>
            </c:strRef>
          </c:tx>
          <c:spPr>
            <a:solidFill>
              <a:schemeClr val="tx1">
                <a:lumMod val="75000"/>
                <a:lumOff val="25000"/>
              </a:schemeClr>
            </a:solidFill>
            <a:ln>
              <a:noFill/>
            </a:ln>
            <a:effectLst/>
          </c:spPr>
          <c:invertIfNegative val="0"/>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Sheet1!$C$2:$C$12</c:f>
              <c:numCache>
                <c:formatCode>General</c:formatCode>
                <c:ptCount val="11"/>
                <c:pt idx="0">
                  <c:v>84378.621400000004</c:v>
                </c:pt>
                <c:pt idx="1">
                  <c:v>23112.9218</c:v>
                </c:pt>
                <c:pt idx="2">
                  <c:v>36908.625800000002</c:v>
                </c:pt>
                <c:pt idx="3">
                  <c:v>22931.512500000001</c:v>
                </c:pt>
                <c:pt idx="4">
                  <c:v>64629.177799999998</c:v>
                </c:pt>
                <c:pt idx="5">
                  <c:v>14978.88</c:v>
                </c:pt>
                <c:pt idx="6">
                  <c:v>22990.386600000002</c:v>
                </c:pt>
                <c:pt idx="7">
                  <c:v>83349.551200000002</c:v>
                </c:pt>
                <c:pt idx="8">
                  <c:v>3291.0919399999998</c:v>
                </c:pt>
                <c:pt idx="9">
                  <c:v>48383.444100000001</c:v>
                </c:pt>
                <c:pt idx="10">
                  <c:v>0</c:v>
                </c:pt>
              </c:numCache>
            </c:numRef>
          </c:val>
          <c:extLst>
            <c:ext xmlns:c16="http://schemas.microsoft.com/office/drawing/2014/chart" uri="{C3380CC4-5D6E-409C-BE32-E72D297353CC}">
              <c16:uniqueId val="{00000001-EC9D-B549-A6C3-3FB800AB2FE9}"/>
            </c:ext>
          </c:extLst>
        </c:ser>
        <c:ser>
          <c:idx val="2"/>
          <c:order val="2"/>
          <c:tx>
            <c:strRef>
              <c:f>Sheet1!$D$1</c:f>
              <c:strCache>
                <c:ptCount val="1"/>
                <c:pt idx="0">
                  <c:v>Cost bucket 3</c:v>
                </c:pt>
              </c:strCache>
            </c:strRef>
          </c:tx>
          <c:spPr>
            <a:solidFill>
              <a:schemeClr val="tx1">
                <a:lumMod val="25000"/>
                <a:lumOff val="75000"/>
              </a:schemeClr>
            </a:solidFill>
            <a:ln>
              <a:noFill/>
            </a:ln>
            <a:effectLst/>
          </c:spPr>
          <c:invertIfNegative val="0"/>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Sheet1!$D$2:$D$12</c:f>
              <c:numCache>
                <c:formatCode>General</c:formatCode>
                <c:ptCount val="11"/>
                <c:pt idx="0">
                  <c:v>112184.704</c:v>
                </c:pt>
                <c:pt idx="1">
                  <c:v>7998.6086999999998</c:v>
                </c:pt>
                <c:pt idx="2">
                  <c:v>75922.245899999994</c:v>
                </c:pt>
                <c:pt idx="3">
                  <c:v>75514.322700000004</c:v>
                </c:pt>
                <c:pt idx="4">
                  <c:v>127382.236</c:v>
                </c:pt>
                <c:pt idx="5">
                  <c:v>135241.39000000001</c:v>
                </c:pt>
                <c:pt idx="6">
                  <c:v>102631.26</c:v>
                </c:pt>
                <c:pt idx="7">
                  <c:v>50249.2886</c:v>
                </c:pt>
                <c:pt idx="8">
                  <c:v>1826.8796400000001</c:v>
                </c:pt>
                <c:pt idx="9">
                  <c:v>399112.03600000002</c:v>
                </c:pt>
                <c:pt idx="10">
                  <c:v>959.05382299999997</c:v>
                </c:pt>
              </c:numCache>
            </c:numRef>
          </c:val>
          <c:extLst>
            <c:ext xmlns:c16="http://schemas.microsoft.com/office/drawing/2014/chart" uri="{C3380CC4-5D6E-409C-BE32-E72D297353CC}">
              <c16:uniqueId val="{00000002-EC9D-B549-A6C3-3FB800AB2FE9}"/>
            </c:ext>
          </c:extLst>
        </c:ser>
        <c:ser>
          <c:idx val="3"/>
          <c:order val="3"/>
          <c:tx>
            <c:strRef>
              <c:f>Sheet1!$E$1</c:f>
              <c:strCache>
                <c:ptCount val="1"/>
                <c:pt idx="0">
                  <c:v>Cost bucket 4</c:v>
                </c:pt>
              </c:strCache>
            </c:strRef>
          </c:tx>
          <c:spPr>
            <a:solidFill>
              <a:schemeClr val="tx1">
                <a:lumMod val="10000"/>
                <a:lumOff val="90000"/>
              </a:schemeClr>
            </a:solidFill>
            <a:ln>
              <a:noFill/>
            </a:ln>
            <a:effectLst/>
          </c:spPr>
          <c:invertIfNegative val="0"/>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Sheet1!$E$2:$E$12</c:f>
              <c:numCache>
                <c:formatCode>General</c:formatCode>
                <c:ptCount val="11"/>
                <c:pt idx="0">
                  <c:v>41767.121500000001</c:v>
                </c:pt>
                <c:pt idx="1">
                  <c:v>11712.0833</c:v>
                </c:pt>
                <c:pt idx="2">
                  <c:v>109360.14</c:v>
                </c:pt>
                <c:pt idx="3">
                  <c:v>69426.765199999994</c:v>
                </c:pt>
                <c:pt idx="4">
                  <c:v>130065.08</c:v>
                </c:pt>
                <c:pt idx="5">
                  <c:v>42797.910300000003</c:v>
                </c:pt>
                <c:pt idx="6">
                  <c:v>26085.867200000001</c:v>
                </c:pt>
                <c:pt idx="7">
                  <c:v>97620.9715</c:v>
                </c:pt>
                <c:pt idx="8">
                  <c:v>3008.4532800000002</c:v>
                </c:pt>
                <c:pt idx="9">
                  <c:v>90205.640100000004</c:v>
                </c:pt>
                <c:pt idx="10">
                  <c:v>6554.1713</c:v>
                </c:pt>
              </c:numCache>
            </c:numRef>
          </c:val>
          <c:extLst>
            <c:ext xmlns:c16="http://schemas.microsoft.com/office/drawing/2014/chart" uri="{C3380CC4-5D6E-409C-BE32-E72D297353CC}">
              <c16:uniqueId val="{00000005-EC9D-B549-A6C3-3FB800AB2FE9}"/>
            </c:ext>
          </c:extLst>
        </c:ser>
        <c:ser>
          <c:idx val="4"/>
          <c:order val="4"/>
          <c:tx>
            <c:strRef>
              <c:f>Sheet1!$F$1</c:f>
              <c:strCache>
                <c:ptCount val="1"/>
                <c:pt idx="0">
                  <c:v>Cost bucket 5</c:v>
                </c:pt>
              </c:strCache>
            </c:strRef>
          </c:tx>
          <c:spPr>
            <a:solidFill>
              <a:schemeClr val="bg2"/>
            </a:solidFill>
            <a:ln>
              <a:noFill/>
            </a:ln>
            <a:effectLst/>
          </c:spPr>
          <c:invertIfNegative val="0"/>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Sheet1!$F$2:$F$12</c:f>
              <c:numCache>
                <c:formatCode>General</c:formatCode>
                <c:ptCount val="11"/>
                <c:pt idx="0">
                  <c:v>141383.63500000001</c:v>
                </c:pt>
                <c:pt idx="1">
                  <c:v>6342.7221099999997</c:v>
                </c:pt>
                <c:pt idx="2">
                  <c:v>660.37966400000005</c:v>
                </c:pt>
                <c:pt idx="3">
                  <c:v>25280.8541</c:v>
                </c:pt>
                <c:pt idx="4">
                  <c:v>75161.295299999998</c:v>
                </c:pt>
                <c:pt idx="5">
                  <c:v>58845.4</c:v>
                </c:pt>
                <c:pt idx="6">
                  <c:v>48800.294099999999</c:v>
                </c:pt>
                <c:pt idx="7">
                  <c:v>42338.256399999998</c:v>
                </c:pt>
                <c:pt idx="8">
                  <c:v>7507.41957</c:v>
                </c:pt>
                <c:pt idx="9">
                  <c:v>136954.228</c:v>
                </c:pt>
                <c:pt idx="10">
                  <c:v>161.16722300000001</c:v>
                </c:pt>
              </c:numCache>
            </c:numRef>
          </c:val>
          <c:extLst>
            <c:ext xmlns:c16="http://schemas.microsoft.com/office/drawing/2014/chart" uri="{C3380CC4-5D6E-409C-BE32-E72D297353CC}">
              <c16:uniqueId val="{00000006-EC9D-B549-A6C3-3FB800AB2FE9}"/>
            </c:ext>
          </c:extLst>
        </c:ser>
        <c:ser>
          <c:idx val="5"/>
          <c:order val="5"/>
          <c:tx>
            <c:strRef>
              <c:f>Sheet1!$G$1</c:f>
              <c:strCache>
                <c:ptCount val="1"/>
                <c:pt idx="0">
                  <c:v>Other costs</c:v>
                </c:pt>
              </c:strCache>
            </c:strRef>
          </c:tx>
          <c:spPr>
            <a:solidFill>
              <a:schemeClr val="tx2"/>
            </a:solidFill>
            <a:ln>
              <a:noFill/>
            </a:ln>
            <a:effectLst/>
          </c:spPr>
          <c:invertIfNegative val="0"/>
          <c:cat>
            <c:strRef>
              <c:f>Sheet1!$A$2:$A$12</c:f>
              <c:strCache>
                <c:ptCount val="11"/>
                <c:pt idx="0">
                  <c:v>Project 1</c:v>
                </c:pt>
                <c:pt idx="1">
                  <c:v>Project 2</c:v>
                </c:pt>
                <c:pt idx="2">
                  <c:v>Project 3</c:v>
                </c:pt>
                <c:pt idx="3">
                  <c:v>Project 4</c:v>
                </c:pt>
                <c:pt idx="4">
                  <c:v>Project 5</c:v>
                </c:pt>
                <c:pt idx="5">
                  <c:v>Project 6</c:v>
                </c:pt>
                <c:pt idx="6">
                  <c:v>Project 7</c:v>
                </c:pt>
                <c:pt idx="7">
                  <c:v>Project 8</c:v>
                </c:pt>
                <c:pt idx="8">
                  <c:v>Project 9</c:v>
                </c:pt>
                <c:pt idx="9">
                  <c:v>Project 10</c:v>
                </c:pt>
                <c:pt idx="10">
                  <c:v>Project 11</c:v>
                </c:pt>
              </c:strCache>
            </c:strRef>
          </c:cat>
          <c:val>
            <c:numRef>
              <c:f>Sheet1!$G$2:$G$12</c:f>
              <c:numCache>
                <c:formatCode>General</c:formatCode>
                <c:ptCount val="11"/>
                <c:pt idx="0">
                  <c:v>16122.156499999999</c:v>
                </c:pt>
                <c:pt idx="1">
                  <c:v>5279.6438799999996</c:v>
                </c:pt>
                <c:pt idx="2">
                  <c:v>37335.635199999997</c:v>
                </c:pt>
                <c:pt idx="3">
                  <c:v>22800.080399999999</c:v>
                </c:pt>
                <c:pt idx="4">
                  <c:v>59640.779600000002</c:v>
                </c:pt>
                <c:pt idx="5">
                  <c:v>14725.510899999999</c:v>
                </c:pt>
                <c:pt idx="6">
                  <c:v>5912.9040400000004</c:v>
                </c:pt>
                <c:pt idx="7">
                  <c:v>19538.9254</c:v>
                </c:pt>
                <c:pt idx="8">
                  <c:v>2586.9082800000001</c:v>
                </c:pt>
                <c:pt idx="9">
                  <c:v>18376.787700000001</c:v>
                </c:pt>
                <c:pt idx="10">
                  <c:v>0</c:v>
                </c:pt>
              </c:numCache>
            </c:numRef>
          </c:val>
          <c:extLst>
            <c:ext xmlns:c16="http://schemas.microsoft.com/office/drawing/2014/chart" uri="{C3380CC4-5D6E-409C-BE32-E72D297353CC}">
              <c16:uniqueId val="{00000008-EC9D-B549-A6C3-3FB800AB2FE9}"/>
            </c:ext>
          </c:extLst>
        </c:ser>
        <c:dLbls>
          <c:showLegendKey val="0"/>
          <c:showVal val="0"/>
          <c:showCatName val="0"/>
          <c:showSerName val="0"/>
          <c:showPercent val="0"/>
          <c:showBubbleSize val="0"/>
        </c:dLbls>
        <c:gapWidth val="150"/>
        <c:overlap val="100"/>
        <c:axId val="1732129183"/>
        <c:axId val="1663238863"/>
      </c:barChart>
      <c:catAx>
        <c:axId val="1732129183"/>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663238863"/>
        <c:crosses val="autoZero"/>
        <c:auto val="1"/>
        <c:lblAlgn val="ctr"/>
        <c:lblOffset val="100"/>
        <c:noMultiLvlLbl val="0"/>
      </c:catAx>
      <c:valAx>
        <c:axId val="1663238863"/>
        <c:scaling>
          <c:orientation val="minMax"/>
          <c:min val="0"/>
        </c:scaling>
        <c:delete val="0"/>
        <c:axPos val="l"/>
        <c:majorGridlines>
          <c:spPr>
            <a:ln w="9525" cap="flat" cmpd="sng" algn="ctr">
              <a:solidFill>
                <a:schemeClr val="tx2"/>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732129183"/>
        <c:crosses val="autoZero"/>
        <c:crossBetween val="between"/>
      </c:valAx>
      <c:spPr>
        <a:noFill/>
        <a:ln>
          <a:noFill/>
        </a:ln>
        <a:effectLst/>
      </c:spPr>
    </c:plotArea>
    <c:legend>
      <c:legendPos val="b"/>
      <c:layout>
        <c:manualLayout>
          <c:xMode val="edge"/>
          <c:yMode val="edge"/>
          <c:x val="0.14185404348495462"/>
          <c:y val="4.0543358385709168E-2"/>
          <c:w val="0.85709719557629305"/>
          <c:h val="5.3873290441341419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accent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Net sales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Sheet1!$B$2:$B$12</c:f>
              <c:numCache>
                <c:formatCode>General</c:formatCode>
                <c:ptCount val="11"/>
                <c:pt idx="0">
                  <c:v>618</c:v>
                </c:pt>
                <c:pt idx="1">
                  <c:v>643</c:v>
                </c:pt>
                <c:pt idx="2">
                  <c:v>648</c:v>
                </c:pt>
                <c:pt idx="3">
                  <c:v>699</c:v>
                </c:pt>
                <c:pt idx="4">
                  <c:v>651</c:v>
                </c:pt>
                <c:pt idx="5">
                  <c:v>671</c:v>
                </c:pt>
                <c:pt idx="6">
                  <c:v>720</c:v>
                </c:pt>
                <c:pt idx="7">
                  <c:v>731</c:v>
                </c:pt>
                <c:pt idx="8">
                  <c:v>721</c:v>
                </c:pt>
                <c:pt idx="9">
                  <c:v>735</c:v>
                </c:pt>
                <c:pt idx="10">
                  <c:v>732</c:v>
                </c:pt>
              </c:numCache>
            </c:numRef>
          </c:val>
          <c:extLst>
            <c:ext xmlns:c16="http://schemas.microsoft.com/office/drawing/2014/chart" uri="{C3380CC4-5D6E-409C-BE32-E72D297353CC}">
              <c16:uniqueId val="{00000000-B46C-2A48-9D00-713AB75E961E}"/>
            </c:ext>
          </c:extLst>
        </c:ser>
        <c:dLbls>
          <c:showLegendKey val="0"/>
          <c:showVal val="0"/>
          <c:showCatName val="0"/>
          <c:showSerName val="0"/>
          <c:showPercent val="0"/>
          <c:showBubbleSize val="0"/>
        </c:dLbls>
        <c:gapWidth val="150"/>
        <c:axId val="412618192"/>
        <c:axId val="413106352"/>
      </c:barChart>
      <c:lineChart>
        <c:grouping val="standard"/>
        <c:varyColors val="0"/>
        <c:ser>
          <c:idx val="1"/>
          <c:order val="1"/>
          <c:tx>
            <c:strRef>
              <c:f>Sheet1!$C$1</c:f>
              <c:strCache>
                <c:ptCount val="1"/>
                <c:pt idx="0">
                  <c:v>EBIT margin</c:v>
                </c:pt>
              </c:strCache>
            </c:strRef>
          </c:tx>
          <c:spPr>
            <a:ln w="28575" cap="rnd">
              <a:solidFill>
                <a:schemeClr val="accent2"/>
              </a:solid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Sheet1!$C$2:$C$12</c:f>
              <c:numCache>
                <c:formatCode>0%</c:formatCode>
                <c:ptCount val="11"/>
                <c:pt idx="0" formatCode="0.00%">
                  <c:v>6.9000000000000006E-2</c:v>
                </c:pt>
                <c:pt idx="1">
                  <c:v>7.0000000000000007E-2</c:v>
                </c:pt>
                <c:pt idx="2" formatCode="0.00%">
                  <c:v>8.1000000000000003E-2</c:v>
                </c:pt>
                <c:pt idx="3" formatCode="0.00%">
                  <c:v>5.5E-2</c:v>
                </c:pt>
                <c:pt idx="4" formatCode="0.00%">
                  <c:v>4.1000000000000002E-2</c:v>
                </c:pt>
                <c:pt idx="5" formatCode="0.00%">
                  <c:v>5.0999999999999997E-2</c:v>
                </c:pt>
                <c:pt idx="6" formatCode="0.00%">
                  <c:v>0.06</c:v>
                </c:pt>
                <c:pt idx="7" formatCode="0.00%">
                  <c:v>6.5000000000000002E-2</c:v>
                </c:pt>
                <c:pt idx="8" formatCode="0.00%">
                  <c:v>6.9000000000000006E-2</c:v>
                </c:pt>
                <c:pt idx="9" formatCode="0.00%">
                  <c:v>7.0999999999999994E-2</c:v>
                </c:pt>
                <c:pt idx="10" formatCode="0.00%">
                  <c:v>8.1000000000000003E-2</c:v>
                </c:pt>
              </c:numCache>
            </c:numRef>
          </c:val>
          <c:smooth val="0"/>
          <c:extLst>
            <c:ext xmlns:c16="http://schemas.microsoft.com/office/drawing/2014/chart" uri="{C3380CC4-5D6E-409C-BE32-E72D297353CC}">
              <c16:uniqueId val="{00000001-B46C-2A48-9D00-713AB75E961E}"/>
            </c:ext>
          </c:extLst>
        </c:ser>
        <c:dLbls>
          <c:showLegendKey val="0"/>
          <c:showVal val="0"/>
          <c:showCatName val="0"/>
          <c:showSerName val="0"/>
          <c:showPercent val="0"/>
          <c:showBubbleSize val="0"/>
        </c:dLbls>
        <c:marker val="1"/>
        <c:smooth val="0"/>
        <c:axId val="412829888"/>
        <c:axId val="466391104"/>
      </c:lineChart>
      <c:catAx>
        <c:axId val="41261819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13106352"/>
        <c:crosses val="autoZero"/>
        <c:auto val="1"/>
        <c:lblAlgn val="ctr"/>
        <c:lblOffset val="100"/>
        <c:noMultiLvlLbl val="0"/>
      </c:catAx>
      <c:valAx>
        <c:axId val="413106352"/>
        <c:scaling>
          <c:orientation val="minMax"/>
        </c:scaling>
        <c:delete val="0"/>
        <c:axPos val="l"/>
        <c:majorGridlines>
          <c:spPr>
            <a:ln w="9525" cap="flat" cmpd="sng" algn="ctr">
              <a:solidFill>
                <a:schemeClr val="tx2"/>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12618192"/>
        <c:crosses val="autoZero"/>
        <c:crossBetween val="between"/>
      </c:valAx>
      <c:valAx>
        <c:axId val="466391104"/>
        <c:scaling>
          <c:orientation val="minMax"/>
          <c:max val="0.2"/>
        </c:scaling>
        <c:delete val="0"/>
        <c:axPos val="r"/>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12829888"/>
        <c:crosses val="max"/>
        <c:crossBetween val="between"/>
      </c:valAx>
      <c:catAx>
        <c:axId val="412829888"/>
        <c:scaling>
          <c:orientation val="minMax"/>
        </c:scaling>
        <c:delete val="1"/>
        <c:axPos val="b"/>
        <c:numFmt formatCode="General" sourceLinked="1"/>
        <c:majorTickMark val="out"/>
        <c:minorTickMark val="none"/>
        <c:tickLblPos val="nextTo"/>
        <c:crossAx val="46639110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019082640597241E-2"/>
          <c:y val="8.1175890760444153E-2"/>
          <c:w val="0.88434431046271433"/>
          <c:h val="0.71507043540144044"/>
        </c:manualLayout>
      </c:layout>
      <c:lineChart>
        <c:grouping val="standard"/>
        <c:varyColors val="0"/>
        <c:ser>
          <c:idx val="0"/>
          <c:order val="0"/>
          <c:tx>
            <c:strRef>
              <c:f>Sheet1!$B$1</c:f>
              <c:strCache>
                <c:ptCount val="1"/>
                <c:pt idx="0">
                  <c:v>[Company]</c:v>
                </c:pt>
              </c:strCache>
            </c:strRef>
          </c:tx>
          <c:spPr>
            <a:ln w="28575" cap="rnd">
              <a:solidFill>
                <a:schemeClr val="accent1"/>
              </a:solidFill>
              <a:round/>
            </a:ln>
            <a:effectLst/>
          </c:spPr>
          <c:marker>
            <c:symbol val="none"/>
          </c:marker>
          <c:cat>
            <c:strRef>
              <c:f>Sheet1!$A$2:$A$10</c:f>
              <c:strCache>
                <c:ptCount val="9"/>
                <c:pt idx="0">
                  <c:v>Jan.</c:v>
                </c:pt>
                <c:pt idx="1">
                  <c:v>Feb.</c:v>
                </c:pt>
                <c:pt idx="2">
                  <c:v>Mar.</c:v>
                </c:pt>
                <c:pt idx="3">
                  <c:v>Apr.</c:v>
                </c:pt>
                <c:pt idx="4">
                  <c:v>May</c:v>
                </c:pt>
                <c:pt idx="5">
                  <c:v>Jun.</c:v>
                </c:pt>
                <c:pt idx="6">
                  <c:v>Jul.</c:v>
                </c:pt>
                <c:pt idx="7">
                  <c:v>Aug.</c:v>
                </c:pt>
                <c:pt idx="8">
                  <c:v>Sep.</c:v>
                </c:pt>
              </c:strCache>
            </c:strRef>
          </c:cat>
          <c:val>
            <c:numRef>
              <c:f>Sheet1!$B$2:$B$10</c:f>
              <c:numCache>
                <c:formatCode>General</c:formatCode>
                <c:ptCount val="9"/>
                <c:pt idx="0">
                  <c:v>167</c:v>
                </c:pt>
                <c:pt idx="1">
                  <c:v>172</c:v>
                </c:pt>
                <c:pt idx="2">
                  <c:v>177</c:v>
                </c:pt>
                <c:pt idx="3">
                  <c:v>178</c:v>
                </c:pt>
                <c:pt idx="4">
                  <c:v>182</c:v>
                </c:pt>
                <c:pt idx="5">
                  <c:v>193</c:v>
                </c:pt>
                <c:pt idx="6">
                  <c:v>201</c:v>
                </c:pt>
                <c:pt idx="7">
                  <c:v>210</c:v>
                </c:pt>
                <c:pt idx="8">
                  <c:v>215</c:v>
                </c:pt>
              </c:numCache>
            </c:numRef>
          </c:val>
          <c:smooth val="0"/>
          <c:extLst>
            <c:ext xmlns:c16="http://schemas.microsoft.com/office/drawing/2014/chart" uri="{C3380CC4-5D6E-409C-BE32-E72D297353CC}">
              <c16:uniqueId val="{00000000-FD43-EF4D-8A1C-9A9FC43092B7}"/>
            </c:ext>
          </c:extLst>
        </c:ser>
        <c:ser>
          <c:idx val="1"/>
          <c:order val="1"/>
          <c:tx>
            <c:strRef>
              <c:f>Sheet1!$C$1</c:f>
              <c:strCache>
                <c:ptCount val="1"/>
                <c:pt idx="0">
                  <c:v>Others</c:v>
                </c:pt>
              </c:strCache>
            </c:strRef>
          </c:tx>
          <c:spPr>
            <a:ln w="28575" cap="rnd">
              <a:solidFill>
                <a:schemeClr val="accent2"/>
              </a:solidFill>
              <a:round/>
            </a:ln>
            <a:effectLst/>
          </c:spPr>
          <c:marker>
            <c:symbol val="none"/>
          </c:marker>
          <c:cat>
            <c:strRef>
              <c:f>Sheet1!$A$2:$A$10</c:f>
              <c:strCache>
                <c:ptCount val="9"/>
                <c:pt idx="0">
                  <c:v>Jan.</c:v>
                </c:pt>
                <c:pt idx="1">
                  <c:v>Feb.</c:v>
                </c:pt>
                <c:pt idx="2">
                  <c:v>Mar.</c:v>
                </c:pt>
                <c:pt idx="3">
                  <c:v>Apr.</c:v>
                </c:pt>
                <c:pt idx="4">
                  <c:v>May</c:v>
                </c:pt>
                <c:pt idx="5">
                  <c:v>Jun.</c:v>
                </c:pt>
                <c:pt idx="6">
                  <c:v>Jul.</c:v>
                </c:pt>
                <c:pt idx="7">
                  <c:v>Aug.</c:v>
                </c:pt>
                <c:pt idx="8">
                  <c:v>Sep.</c:v>
                </c:pt>
              </c:strCache>
            </c:strRef>
          </c:cat>
          <c:val>
            <c:numRef>
              <c:f>Sheet1!$C$2:$C$10</c:f>
              <c:numCache>
                <c:formatCode>General</c:formatCode>
                <c:ptCount val="9"/>
                <c:pt idx="0">
                  <c:v>145</c:v>
                </c:pt>
                <c:pt idx="1">
                  <c:v>146</c:v>
                </c:pt>
                <c:pt idx="2">
                  <c:v>150</c:v>
                </c:pt>
                <c:pt idx="3">
                  <c:v>151</c:v>
                </c:pt>
                <c:pt idx="4">
                  <c:v>150</c:v>
                </c:pt>
                <c:pt idx="5">
                  <c:v>156</c:v>
                </c:pt>
                <c:pt idx="6">
                  <c:v>161</c:v>
                </c:pt>
                <c:pt idx="7">
                  <c:v>167</c:v>
                </c:pt>
                <c:pt idx="8">
                  <c:v>171</c:v>
                </c:pt>
              </c:numCache>
            </c:numRef>
          </c:val>
          <c:smooth val="0"/>
          <c:extLst>
            <c:ext xmlns:c16="http://schemas.microsoft.com/office/drawing/2014/chart" uri="{C3380CC4-5D6E-409C-BE32-E72D297353CC}">
              <c16:uniqueId val="{00000001-FD43-EF4D-8A1C-9A9FC43092B7}"/>
            </c:ext>
          </c:extLst>
        </c:ser>
        <c:dLbls>
          <c:showLegendKey val="0"/>
          <c:showVal val="0"/>
          <c:showCatName val="0"/>
          <c:showSerName val="0"/>
          <c:showPercent val="0"/>
          <c:showBubbleSize val="0"/>
        </c:dLbls>
        <c:smooth val="0"/>
        <c:axId val="1839013168"/>
        <c:axId val="1839092016"/>
      </c:lineChart>
      <c:catAx>
        <c:axId val="183901316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39092016"/>
        <c:crosses val="autoZero"/>
        <c:auto val="1"/>
        <c:lblAlgn val="ctr"/>
        <c:lblOffset val="100"/>
        <c:noMultiLvlLbl val="0"/>
      </c:catAx>
      <c:valAx>
        <c:axId val="1839092016"/>
        <c:scaling>
          <c:orientation val="minMax"/>
          <c:min val="100"/>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39013168"/>
        <c:crosses val="autoZero"/>
        <c:crossBetween val="between"/>
      </c:valAx>
      <c:spPr>
        <a:noFill/>
        <a:ln>
          <a:noFill/>
        </a:ln>
        <a:effectLst/>
      </c:spPr>
    </c:plotArea>
    <c:legend>
      <c:legendPos val="b"/>
      <c:layout>
        <c:manualLayout>
          <c:xMode val="edge"/>
          <c:yMode val="edge"/>
          <c:x val="0.16323740214336024"/>
          <c:y val="0.10914273555093762"/>
          <c:w val="0.41200195551209973"/>
          <c:h val="0.1336349896533559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Sheet1!$A$2:$A$5</c:f>
              <c:numCache>
                <c:formatCode>General</c:formatCode>
                <c:ptCount val="4"/>
                <c:pt idx="0">
                  <c:v>2015</c:v>
                </c:pt>
                <c:pt idx="1">
                  <c:v>2020</c:v>
                </c:pt>
                <c:pt idx="2">
                  <c:v>2015</c:v>
                </c:pt>
                <c:pt idx="3">
                  <c:v>2020</c:v>
                </c:pt>
              </c:numCache>
            </c:numRef>
          </c:cat>
          <c:val>
            <c:numRef>
              <c:f>Sheet1!$B$2:$B$5</c:f>
              <c:numCache>
                <c:formatCode>General</c:formatCode>
                <c:ptCount val="4"/>
                <c:pt idx="0">
                  <c:v>102</c:v>
                </c:pt>
                <c:pt idx="1">
                  <c:v>116</c:v>
                </c:pt>
                <c:pt idx="2">
                  <c:v>76</c:v>
                </c:pt>
                <c:pt idx="3">
                  <c:v>103</c:v>
                </c:pt>
              </c:numCache>
            </c:numRef>
          </c:val>
          <c:extLst>
            <c:ext xmlns:c16="http://schemas.microsoft.com/office/drawing/2014/chart" uri="{C3380CC4-5D6E-409C-BE32-E72D297353CC}">
              <c16:uniqueId val="{00000000-60E8-D642-90A2-1E911F5C7626}"/>
            </c:ext>
          </c:extLst>
        </c:ser>
        <c:dLbls>
          <c:showLegendKey val="0"/>
          <c:showVal val="0"/>
          <c:showCatName val="0"/>
          <c:showSerName val="0"/>
          <c:showPercent val="0"/>
          <c:showBubbleSize val="0"/>
        </c:dLbls>
        <c:gapWidth val="219"/>
        <c:overlap val="-27"/>
        <c:axId val="1621449008"/>
        <c:axId val="1116206432"/>
      </c:barChart>
      <c:catAx>
        <c:axId val="162144900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116206432"/>
        <c:crosses val="autoZero"/>
        <c:auto val="1"/>
        <c:lblAlgn val="ctr"/>
        <c:lblOffset val="100"/>
        <c:noMultiLvlLbl val="0"/>
      </c:catAx>
      <c:valAx>
        <c:axId val="1116206432"/>
        <c:scaling>
          <c:orientation val="minMax"/>
          <c:max val="200"/>
        </c:scaling>
        <c:delete val="1"/>
        <c:axPos val="l"/>
        <c:numFmt formatCode="General" sourceLinked="1"/>
        <c:majorTickMark val="out"/>
        <c:minorTickMark val="none"/>
        <c:tickLblPos val="nextTo"/>
        <c:crossAx val="16214490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4"/>
            <c:invertIfNegative val="0"/>
            <c:bubble3D val="0"/>
            <c:spPr>
              <a:solidFill>
                <a:schemeClr val="accent2"/>
              </a:solidFill>
              <a:ln>
                <a:noFill/>
              </a:ln>
              <a:effectLst/>
            </c:spPr>
            <c:extLst>
              <c:ext xmlns:c16="http://schemas.microsoft.com/office/drawing/2014/chart" uri="{C3380CC4-5D6E-409C-BE32-E72D297353CC}">
                <c16:uniqueId val="{00000006-64CD-6440-80AF-9B5D2057BBBF}"/>
              </c:ext>
            </c:extLst>
          </c:dPt>
          <c:dLbls>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64CD-6440-80AF-9B5D2057BBBF}"/>
                </c:ext>
              </c:extLst>
            </c:dLbl>
            <c:dLbl>
              <c:idx val="1"/>
              <c:delete val="1"/>
              <c:extLst>
                <c:ext xmlns:c15="http://schemas.microsoft.com/office/drawing/2012/chart" uri="{CE6537A1-D6FC-4f65-9D91-7224C49458BB}"/>
                <c:ext xmlns:c16="http://schemas.microsoft.com/office/drawing/2014/chart" uri="{C3380CC4-5D6E-409C-BE32-E72D297353CC}">
                  <c16:uniqueId val="{00000003-64CD-6440-80AF-9B5D2057BBBF}"/>
                </c:ext>
              </c:extLst>
            </c:dLbl>
            <c:dLbl>
              <c:idx val="2"/>
              <c:delete val="1"/>
              <c:extLst>
                <c:ext xmlns:c15="http://schemas.microsoft.com/office/drawing/2012/chart" uri="{CE6537A1-D6FC-4f65-9D91-7224C49458BB}"/>
                <c:ext xmlns:c16="http://schemas.microsoft.com/office/drawing/2014/chart" uri="{C3380CC4-5D6E-409C-BE32-E72D297353CC}">
                  <c16:uniqueId val="{00000004-64CD-6440-80AF-9B5D2057BBBF}"/>
                </c:ext>
              </c:extLst>
            </c:dLbl>
            <c:dLbl>
              <c:idx val="3"/>
              <c:delete val="1"/>
              <c:extLst>
                <c:ext xmlns:c15="http://schemas.microsoft.com/office/drawing/2012/chart" uri="{CE6537A1-D6FC-4f65-9D91-7224C49458BB}"/>
                <c:ext xmlns:c16="http://schemas.microsoft.com/office/drawing/2014/chart" uri="{C3380CC4-5D6E-409C-BE32-E72D297353CC}">
                  <c16:uniqueId val="{00000005-64CD-6440-80AF-9B5D2057BBBF}"/>
                </c:ext>
              </c:extLst>
            </c:dLbl>
            <c:dLbl>
              <c:idx val="4"/>
              <c:numFmt formatCode="0.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64CD-6440-80AF-9B5D2057BBB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Sheet1!$B$2:$B$6</c:f>
              <c:numCache>
                <c:formatCode>0.00%</c:formatCode>
                <c:ptCount val="5"/>
                <c:pt idx="0">
                  <c:v>1.2999999999999999E-2</c:v>
                </c:pt>
                <c:pt idx="1">
                  <c:v>1.7000000000000001E-2</c:v>
                </c:pt>
                <c:pt idx="2">
                  <c:v>2.3E-2</c:v>
                </c:pt>
                <c:pt idx="3">
                  <c:v>2.7E-2</c:v>
                </c:pt>
                <c:pt idx="4">
                  <c:v>3.1E-2</c:v>
                </c:pt>
              </c:numCache>
            </c:numRef>
          </c:val>
          <c:extLst>
            <c:ext xmlns:c16="http://schemas.microsoft.com/office/drawing/2014/chart" uri="{C3380CC4-5D6E-409C-BE32-E72D297353CC}">
              <c16:uniqueId val="{00000000-64CD-6440-80AF-9B5D2057BBBF}"/>
            </c:ext>
          </c:extLst>
        </c:ser>
        <c:dLbls>
          <c:showLegendKey val="0"/>
          <c:showVal val="0"/>
          <c:showCatName val="0"/>
          <c:showSerName val="0"/>
          <c:showPercent val="0"/>
          <c:showBubbleSize val="0"/>
        </c:dLbls>
        <c:gapWidth val="219"/>
        <c:overlap val="-27"/>
        <c:axId val="1894737040"/>
        <c:axId val="1854094208"/>
      </c:barChart>
      <c:catAx>
        <c:axId val="189473704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54094208"/>
        <c:crosses val="autoZero"/>
        <c:auto val="1"/>
        <c:lblAlgn val="ctr"/>
        <c:lblOffset val="100"/>
        <c:noMultiLvlLbl val="0"/>
      </c:catAx>
      <c:valAx>
        <c:axId val="1854094208"/>
        <c:scaling>
          <c:orientation val="minMax"/>
        </c:scaling>
        <c:delete val="1"/>
        <c:axPos val="l"/>
        <c:numFmt formatCode="0.00%" sourceLinked="1"/>
        <c:majorTickMark val="none"/>
        <c:minorTickMark val="none"/>
        <c:tickLblPos val="nextTo"/>
        <c:crossAx val="1894737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4"/>
            <c:invertIfNegative val="0"/>
            <c:bubble3D val="0"/>
            <c:spPr>
              <a:solidFill>
                <a:schemeClr val="accent2"/>
              </a:solidFill>
              <a:ln>
                <a:noFill/>
              </a:ln>
              <a:effectLst/>
            </c:spPr>
            <c:extLst>
              <c:ext xmlns:c16="http://schemas.microsoft.com/office/drawing/2014/chart" uri="{C3380CC4-5D6E-409C-BE32-E72D297353CC}">
                <c16:uniqueId val="{00000001-B04F-074C-8EC8-2E77946B9E70}"/>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B04F-074C-8EC8-2E77946B9E70}"/>
                </c:ext>
              </c:extLst>
            </c:dLbl>
            <c:dLbl>
              <c:idx val="1"/>
              <c:delete val="1"/>
              <c:extLst>
                <c:ext xmlns:c15="http://schemas.microsoft.com/office/drawing/2012/chart" uri="{CE6537A1-D6FC-4f65-9D91-7224C49458BB}"/>
                <c:ext xmlns:c16="http://schemas.microsoft.com/office/drawing/2014/chart" uri="{C3380CC4-5D6E-409C-BE32-E72D297353CC}">
                  <c16:uniqueId val="{00000003-B04F-074C-8EC8-2E77946B9E70}"/>
                </c:ext>
              </c:extLst>
            </c:dLbl>
            <c:dLbl>
              <c:idx val="2"/>
              <c:delete val="1"/>
              <c:extLst>
                <c:ext xmlns:c15="http://schemas.microsoft.com/office/drawing/2012/chart" uri="{CE6537A1-D6FC-4f65-9D91-7224C49458BB}"/>
                <c:ext xmlns:c16="http://schemas.microsoft.com/office/drawing/2014/chart" uri="{C3380CC4-5D6E-409C-BE32-E72D297353CC}">
                  <c16:uniqueId val="{00000004-B04F-074C-8EC8-2E77946B9E70}"/>
                </c:ext>
              </c:extLst>
            </c:dLbl>
            <c:dLbl>
              <c:idx val="3"/>
              <c:delete val="1"/>
              <c:extLst>
                <c:ext xmlns:c15="http://schemas.microsoft.com/office/drawing/2012/chart" uri="{CE6537A1-D6FC-4f65-9D91-7224C49458BB}"/>
                <c:ext xmlns:c16="http://schemas.microsoft.com/office/drawing/2014/chart" uri="{C3380CC4-5D6E-409C-BE32-E72D297353CC}">
                  <c16:uniqueId val="{00000005-B04F-074C-8EC8-2E77946B9E70}"/>
                </c:ext>
              </c:extLst>
            </c:dLbl>
            <c:dLbl>
              <c:idx val="4"/>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B04F-074C-8EC8-2E77946B9E7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Sheet1!$B$2:$B$6</c:f>
              <c:numCache>
                <c:formatCode>0</c:formatCode>
                <c:ptCount val="5"/>
                <c:pt idx="0">
                  <c:v>17</c:v>
                </c:pt>
                <c:pt idx="1">
                  <c:v>20</c:v>
                </c:pt>
                <c:pt idx="2">
                  <c:v>30</c:v>
                </c:pt>
                <c:pt idx="3">
                  <c:v>40</c:v>
                </c:pt>
                <c:pt idx="4">
                  <c:v>50</c:v>
                </c:pt>
              </c:numCache>
            </c:numRef>
          </c:val>
          <c:extLst>
            <c:ext xmlns:c16="http://schemas.microsoft.com/office/drawing/2014/chart" uri="{C3380CC4-5D6E-409C-BE32-E72D297353CC}">
              <c16:uniqueId val="{00000006-B04F-074C-8EC8-2E77946B9E70}"/>
            </c:ext>
          </c:extLst>
        </c:ser>
        <c:dLbls>
          <c:showLegendKey val="0"/>
          <c:showVal val="0"/>
          <c:showCatName val="0"/>
          <c:showSerName val="0"/>
          <c:showPercent val="0"/>
          <c:showBubbleSize val="0"/>
        </c:dLbls>
        <c:gapWidth val="219"/>
        <c:overlap val="-27"/>
        <c:axId val="1894737040"/>
        <c:axId val="1854094208"/>
      </c:barChart>
      <c:catAx>
        <c:axId val="189473704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54094208"/>
        <c:crosses val="autoZero"/>
        <c:auto val="1"/>
        <c:lblAlgn val="ctr"/>
        <c:lblOffset val="100"/>
        <c:noMultiLvlLbl val="0"/>
      </c:catAx>
      <c:valAx>
        <c:axId val="1854094208"/>
        <c:scaling>
          <c:orientation val="minMax"/>
        </c:scaling>
        <c:delete val="1"/>
        <c:axPos val="l"/>
        <c:numFmt formatCode="0" sourceLinked="1"/>
        <c:majorTickMark val="none"/>
        <c:minorTickMark val="none"/>
        <c:tickLblPos val="nextTo"/>
        <c:crossAx val="1894737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50601387566478"/>
          <c:y val="9.053850225512472E-2"/>
          <c:w val="0.69906558758012316"/>
          <c:h val="0.55598798642944236"/>
        </c:manualLayout>
      </c:layout>
      <c:pieChart>
        <c:varyColors val="1"/>
        <c:ser>
          <c:idx val="0"/>
          <c:order val="0"/>
          <c:tx>
            <c:strRef>
              <c:f>Sheet1!$B$1</c:f>
              <c:strCache>
                <c:ptCount val="1"/>
                <c:pt idx="0">
                  <c:v>Costs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13C-3949-81FF-7FB9C32F138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213C-3949-81FF-7FB9C32F138A}"/>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13C-3949-81FF-7FB9C32F138A}"/>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13C-3949-81FF-7FB9C32F138A}"/>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Cost type 1</c:v>
                </c:pt>
                <c:pt idx="1">
                  <c:v>Cost type 2 (the one this initiative is targeting)</c:v>
                </c:pt>
              </c:strCache>
            </c:strRef>
          </c:cat>
          <c:val>
            <c:numRef>
              <c:f>Sheet1!$B$2:$B$3</c:f>
              <c:numCache>
                <c:formatCode>0%</c:formatCode>
                <c:ptCount val="2"/>
                <c:pt idx="0">
                  <c:v>0.5</c:v>
                </c:pt>
                <c:pt idx="1">
                  <c:v>0.5</c:v>
                </c:pt>
              </c:numCache>
            </c:numRef>
          </c:val>
          <c:extLst>
            <c:ext xmlns:c16="http://schemas.microsoft.com/office/drawing/2014/chart" uri="{C3380CC4-5D6E-409C-BE32-E72D297353CC}">
              <c16:uniqueId val="{00000000-213C-3949-81FF-7FB9C32F138A}"/>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5.6623865075622073E-2"/>
          <c:y val="0.69961473416952591"/>
          <c:w val="0.88675189907960261"/>
          <c:h val="0.2779151117683746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3701002734731084E-2"/>
          <c:y val="5.1074014964521672E-2"/>
          <c:w val="0.95259799453053784"/>
          <c:h val="0.92987188132164533"/>
        </c:manualLayout>
      </c:layout>
      <c:barChart>
        <c:barDir val="col"/>
        <c:grouping val="stacked"/>
        <c:varyColors val="0"/>
        <c:ser>
          <c:idx val="0"/>
          <c:order val="0"/>
          <c:spPr>
            <a:solidFill>
              <a:schemeClr val="tx1"/>
            </a:solidFill>
            <a:ln w="9525" algn="ctr">
              <a:solidFill>
                <a:srgbClr val="FFFFFF"/>
              </a:solidFill>
              <a:prstDash val="solid"/>
            </a:ln>
          </c:spPr>
          <c:invertIfNegative val="0"/>
          <c:dLbls>
            <c:dLbl>
              <c:idx val="0"/>
              <c:layout>
                <c:manualLayout>
                  <c:x val="0"/>
                  <c:y val="0"/>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0-FE5F-494C-91D2-C2B638D6BD75}"/>
                </c:ext>
              </c:extLst>
            </c:dLbl>
            <c:dLbl>
              <c:idx val="1"/>
              <c:layout>
                <c:manualLayout>
                  <c:x val="0"/>
                  <c:y val="0"/>
                </c:manualLayout>
              </c:layout>
              <c:tx>
                <c:rich>
                  <a:bodyPr wrap="none"/>
                  <a:lstStyle/>
                  <a:p>
                    <a:pPr>
                      <a:defRPr sz="1000" kern="1200">
                        <a:solidFill>
                          <a:schemeClr val="bg1"/>
                        </a:solidFill>
                        <a:latin typeface="+mn-lt"/>
                        <a:ea typeface="+mn-ea"/>
                        <a:cs typeface="+mn-cs"/>
                      </a:defRPr>
                    </a:pPr>
                    <a:r>
                      <a:rPr lang="en-US">
                        <a:solidFill>
                          <a:schemeClr val="bg1"/>
                        </a:solidFill>
                      </a:rPr>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1-FE5F-494C-91D2-C2B638D6BD75}"/>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3.7109212345556086</c:v>
                </c:pt>
                <c:pt idx="1">
                  <c:v>4.3555063764080719</c:v>
                </c:pt>
              </c:numCache>
            </c:numRef>
          </c:val>
          <c:extLst>
            <c:ext xmlns:c16="http://schemas.microsoft.com/office/drawing/2014/chart" uri="{C3380CC4-5D6E-409C-BE32-E72D297353CC}">
              <c16:uniqueId val="{00000002-FE5F-494C-91D2-C2B638D6BD75}"/>
            </c:ext>
          </c:extLst>
        </c:ser>
        <c:ser>
          <c:idx val="2"/>
          <c:order val="1"/>
          <c:spPr>
            <a:solidFill>
              <a:schemeClr val="accent2"/>
            </a:solidFill>
            <a:ln w="9525" algn="ctr">
              <a:solidFill>
                <a:srgbClr val="FFFFFF"/>
              </a:solidFill>
              <a:prstDash val="solid"/>
            </a:ln>
          </c:spPr>
          <c:invertIfNegative val="0"/>
          <c:dLbls>
            <c:dLbl>
              <c:idx val="0"/>
              <c:layout>
                <c:manualLayout>
                  <c:x val="0"/>
                  <c:y val="0"/>
                </c:manualLayout>
              </c:layout>
              <c:tx>
                <c:rich>
                  <a:bodyPr wrap="none"/>
                  <a:lstStyle/>
                  <a:p>
                    <a:pPr>
                      <a:defRPr sz="1000" kern="1200">
                        <a:solidFill>
                          <a:schemeClr val="tx1"/>
                        </a:solidFill>
                        <a:latin typeface="+mn-lt"/>
                        <a:ea typeface="+mn-ea"/>
                        <a:cs typeface="+mn-cs"/>
                      </a:defRPr>
                    </a:pPr>
                    <a:r>
                      <a:rPr lang="en-US"/>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3-FE5F-494C-91D2-C2B638D6BD75}"/>
                </c:ext>
              </c:extLst>
            </c:dLbl>
            <c:dLbl>
              <c:idx val="1"/>
              <c:layout>
                <c:manualLayout>
                  <c:x val="0"/>
                  <c:y val="0"/>
                </c:manualLayout>
              </c:layout>
              <c:tx>
                <c:rich>
                  <a:bodyPr wrap="none"/>
                  <a:lstStyle/>
                  <a:p>
                    <a:pPr>
                      <a:defRPr sz="1000" kern="1200">
                        <a:solidFill>
                          <a:schemeClr val="tx1"/>
                        </a:solidFill>
                        <a:latin typeface="+mn-lt"/>
                        <a:ea typeface="+mn-ea"/>
                        <a:cs typeface="+mn-cs"/>
                      </a:defRPr>
                    </a:pPr>
                    <a:r>
                      <a:rPr lang="en-US"/>
                      <a:t>xx</a:t>
                    </a:r>
                  </a:p>
                </c:rich>
              </c:tx>
              <c:numFmt formatCode="#,##0.0;&quot;-&quot;#,##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4-FE5F-494C-91D2-C2B638D6BD75}"/>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Sheet1!$A$3:$B$3</c:f>
              <c:numCache>
                <c:formatCode>General</c:formatCode>
                <c:ptCount val="2"/>
                <c:pt idx="0">
                  <c:v>3.8069999999999995</c:v>
                </c:pt>
                <c:pt idx="1">
                  <c:v>2.5750972344778909</c:v>
                </c:pt>
              </c:numCache>
            </c:numRef>
          </c:val>
          <c:extLst>
            <c:ext xmlns:c16="http://schemas.microsoft.com/office/drawing/2014/chart" uri="{C3380CC4-5D6E-409C-BE32-E72D297353CC}">
              <c16:uniqueId val="{00000005-FE5F-494C-91D2-C2B638D6BD75}"/>
            </c:ext>
          </c:extLst>
        </c:ser>
        <c:dLbls>
          <c:showLegendKey val="0"/>
          <c:showVal val="0"/>
          <c:showCatName val="0"/>
          <c:showSerName val="0"/>
          <c:showPercent val="0"/>
          <c:showBubbleSize val="0"/>
        </c:dLbls>
        <c:gapWidth val="80"/>
        <c:overlap val="100"/>
        <c:axId val="1361026895"/>
        <c:axId val="1"/>
      </c:barChart>
      <c:catAx>
        <c:axId val="136102689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8.1000121332118233"/>
          <c:min val="0"/>
        </c:scaling>
        <c:delete val="1"/>
        <c:axPos val="l"/>
        <c:numFmt formatCode="General" sourceLinked="1"/>
        <c:majorTickMark val="out"/>
        <c:minorTickMark val="none"/>
        <c:tickLblPos val="nextTo"/>
        <c:crossAx val="1361026895"/>
        <c:crosses val="min"/>
        <c:crossBetween val="between"/>
      </c:valAx>
    </c:plotArea>
    <c:plotVisOnly val="0"/>
    <c:dispBlanksAs val="gap"/>
    <c:showDLblsOverMax val="1"/>
  </c:chart>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Cost type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448-6E47-9739-B719D856A49B}"/>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General</c:formatCode>
                <c:ptCount val="6"/>
                <c:pt idx="0">
                  <c:v>100</c:v>
                </c:pt>
                <c:pt idx="1">
                  <c:v>95</c:v>
                </c:pt>
                <c:pt idx="2">
                  <c:v>92</c:v>
                </c:pt>
                <c:pt idx="3">
                  <c:v>86</c:v>
                </c:pt>
                <c:pt idx="4">
                  <c:v>81</c:v>
                </c:pt>
                <c:pt idx="5">
                  <c:v>78</c:v>
                </c:pt>
              </c:numCache>
            </c:numRef>
          </c:val>
          <c:smooth val="0"/>
          <c:extLst>
            <c:ext xmlns:c16="http://schemas.microsoft.com/office/drawing/2014/chart" uri="{C3380CC4-5D6E-409C-BE32-E72D297353CC}">
              <c16:uniqueId val="{00000000-F448-6E47-9739-B719D856A49B}"/>
            </c:ext>
          </c:extLst>
        </c:ser>
        <c:ser>
          <c:idx val="1"/>
          <c:order val="1"/>
          <c:tx>
            <c:strRef>
              <c:f>Sheet1!$C$1</c:f>
              <c:strCache>
                <c:ptCount val="1"/>
                <c:pt idx="0">
                  <c:v>Cost type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dLbl>
              <c:idx val="5"/>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448-6E47-9739-B719D856A49B}"/>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2015</c:v>
                </c:pt>
                <c:pt idx="1">
                  <c:v>2016</c:v>
                </c:pt>
                <c:pt idx="2">
                  <c:v>2017</c:v>
                </c:pt>
                <c:pt idx="3">
                  <c:v>2018</c:v>
                </c:pt>
                <c:pt idx="4">
                  <c:v>2019</c:v>
                </c:pt>
                <c:pt idx="5">
                  <c:v>2020</c:v>
                </c:pt>
              </c:numCache>
            </c:numRef>
          </c:cat>
          <c:val>
            <c:numRef>
              <c:f>Sheet1!$C$2:$C$7</c:f>
              <c:numCache>
                <c:formatCode>General</c:formatCode>
                <c:ptCount val="6"/>
                <c:pt idx="0">
                  <c:v>100</c:v>
                </c:pt>
                <c:pt idx="1">
                  <c:v>98</c:v>
                </c:pt>
                <c:pt idx="2">
                  <c:v>95</c:v>
                </c:pt>
                <c:pt idx="3">
                  <c:v>93</c:v>
                </c:pt>
                <c:pt idx="4">
                  <c:v>90</c:v>
                </c:pt>
                <c:pt idx="5">
                  <c:v>89</c:v>
                </c:pt>
              </c:numCache>
            </c:numRef>
          </c:val>
          <c:smooth val="0"/>
          <c:extLst>
            <c:ext xmlns:c16="http://schemas.microsoft.com/office/drawing/2014/chart" uri="{C3380CC4-5D6E-409C-BE32-E72D297353CC}">
              <c16:uniqueId val="{00000001-F448-6E47-9739-B719D856A49B}"/>
            </c:ext>
          </c:extLst>
        </c:ser>
        <c:dLbls>
          <c:showLegendKey val="0"/>
          <c:showVal val="0"/>
          <c:showCatName val="0"/>
          <c:showSerName val="0"/>
          <c:showPercent val="0"/>
          <c:showBubbleSize val="0"/>
        </c:dLbls>
        <c:marker val="1"/>
        <c:smooth val="0"/>
        <c:axId val="455169327"/>
        <c:axId val="510058543"/>
      </c:lineChart>
      <c:catAx>
        <c:axId val="45516932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510058543"/>
        <c:crosses val="autoZero"/>
        <c:auto val="1"/>
        <c:lblAlgn val="ctr"/>
        <c:lblOffset val="100"/>
        <c:noMultiLvlLbl val="0"/>
      </c:catAx>
      <c:valAx>
        <c:axId val="510058543"/>
        <c:scaling>
          <c:orientation val="minMax"/>
          <c:min val="70"/>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4551693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2"/>
            </a:solidFill>
            <a:ln>
              <a:noFill/>
            </a:ln>
            <a:effectLst/>
          </c:spPr>
          <c:invertIfNegative val="0"/>
          <c:cat>
            <c:strRef>
              <c:f>Sheet1!$A$2</c:f>
              <c:strCache>
                <c:ptCount val="1"/>
                <c:pt idx="0">
                  <c:v>Category 1</c:v>
                </c:pt>
              </c:strCache>
            </c:strRef>
          </c:cat>
          <c:val>
            <c:numRef>
              <c:f>Sheet1!$B$2</c:f>
              <c:numCache>
                <c:formatCode>General</c:formatCode>
                <c:ptCount val="1"/>
                <c:pt idx="0">
                  <c:v>95</c:v>
                </c:pt>
              </c:numCache>
            </c:numRef>
          </c:val>
          <c:extLst>
            <c:ext xmlns:c16="http://schemas.microsoft.com/office/drawing/2014/chart" uri="{C3380CC4-5D6E-409C-BE32-E72D297353CC}">
              <c16:uniqueId val="{00000000-314B-B449-ACD9-993B3A0ACB0A}"/>
            </c:ext>
          </c:extLst>
        </c:ser>
        <c:dLbls>
          <c:showLegendKey val="0"/>
          <c:showVal val="0"/>
          <c:showCatName val="0"/>
          <c:showSerName val="0"/>
          <c:showPercent val="0"/>
          <c:showBubbleSize val="0"/>
        </c:dLbls>
        <c:gapWidth val="105"/>
        <c:overlap val="100"/>
        <c:axId val="1693741888"/>
        <c:axId val="1352394016"/>
      </c:barChart>
      <c:catAx>
        <c:axId val="1693741888"/>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352394016"/>
        <c:crosses val="autoZero"/>
        <c:auto val="1"/>
        <c:lblAlgn val="ctr"/>
        <c:lblOffset val="100"/>
        <c:noMultiLvlLbl val="0"/>
      </c:catAx>
      <c:valAx>
        <c:axId val="1352394016"/>
        <c:scaling>
          <c:orientation val="minMax"/>
        </c:scaling>
        <c:delete val="1"/>
        <c:axPos val="l"/>
        <c:numFmt formatCode="General" sourceLinked="1"/>
        <c:majorTickMark val="none"/>
        <c:minorTickMark val="none"/>
        <c:tickLblPos val="nextTo"/>
        <c:crossAx val="1693741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009469748233848E-2"/>
          <c:y val="0"/>
          <c:w val="0.94598106050353226"/>
          <c:h val="0.82041585871623302"/>
        </c:manualLayout>
      </c:layout>
      <c:barChart>
        <c:barDir val="col"/>
        <c:grouping val="stacked"/>
        <c:varyColors val="0"/>
        <c:ser>
          <c:idx val="0"/>
          <c:order val="0"/>
          <c:tx>
            <c:strRef>
              <c:f>Sheet1!$B$1</c:f>
              <c:strCache>
                <c:ptCount val="1"/>
                <c:pt idx="0">
                  <c:v>Column1</c:v>
                </c:pt>
              </c:strCache>
            </c:strRef>
          </c:tx>
          <c:spPr>
            <a:solidFill>
              <a:schemeClr val="tx1"/>
            </a:solidFill>
            <a:ln>
              <a:noFill/>
            </a:ln>
            <a:effectLst/>
          </c:spPr>
          <c:invertIfNegative val="0"/>
          <c:dPt>
            <c:idx val="4"/>
            <c:invertIfNegative val="0"/>
            <c:bubble3D val="0"/>
            <c:spPr>
              <a:solidFill>
                <a:schemeClr val="accent2"/>
              </a:solidFill>
              <a:ln>
                <a:noFill/>
              </a:ln>
              <a:effectLst/>
            </c:spPr>
            <c:extLst>
              <c:ext xmlns:c16="http://schemas.microsoft.com/office/drawing/2014/chart" uri="{C3380CC4-5D6E-409C-BE32-E72D297353CC}">
                <c16:uniqueId val="{00000001-23B5-E24A-AF0B-F60574677E15}"/>
              </c:ext>
            </c:extLst>
          </c:dPt>
          <c:dLbls>
            <c:dLbl>
              <c:idx val="1"/>
              <c:delete val="1"/>
              <c:extLst>
                <c:ext xmlns:c15="http://schemas.microsoft.com/office/drawing/2012/chart" uri="{CE6537A1-D6FC-4f65-9D91-7224C49458BB}"/>
                <c:ext xmlns:c16="http://schemas.microsoft.com/office/drawing/2014/chart" uri="{C3380CC4-5D6E-409C-BE32-E72D297353CC}">
                  <c16:uniqueId val="{00000002-23B5-E24A-AF0B-F60574677E15}"/>
                </c:ext>
              </c:extLst>
            </c:dLbl>
            <c:dLbl>
              <c:idx val="2"/>
              <c:delete val="1"/>
              <c:extLst>
                <c:ext xmlns:c15="http://schemas.microsoft.com/office/drawing/2012/chart" uri="{CE6537A1-D6FC-4f65-9D91-7224C49458BB}"/>
                <c:ext xmlns:c16="http://schemas.microsoft.com/office/drawing/2014/chart" uri="{C3380CC4-5D6E-409C-BE32-E72D297353CC}">
                  <c16:uniqueId val="{00000003-23B5-E24A-AF0B-F60574677E15}"/>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2022</c:v>
                </c:pt>
                <c:pt idx="1">
                  <c:v>2023</c:v>
                </c:pt>
                <c:pt idx="2">
                  <c:v>2024</c:v>
                </c:pt>
                <c:pt idx="3">
                  <c:v>2025</c:v>
                </c:pt>
              </c:numCache>
            </c:numRef>
          </c:cat>
          <c:val>
            <c:numRef>
              <c:f>Sheet1!$B$2:$B$5</c:f>
              <c:numCache>
                <c:formatCode>0</c:formatCode>
                <c:ptCount val="4"/>
                <c:pt idx="0">
                  <c:v>4</c:v>
                </c:pt>
                <c:pt idx="1">
                  <c:v>6</c:v>
                </c:pt>
                <c:pt idx="2">
                  <c:v>11</c:v>
                </c:pt>
                <c:pt idx="3">
                  <c:v>18</c:v>
                </c:pt>
              </c:numCache>
            </c:numRef>
          </c:val>
          <c:extLst>
            <c:ext xmlns:c16="http://schemas.microsoft.com/office/drawing/2014/chart" uri="{C3380CC4-5D6E-409C-BE32-E72D297353CC}">
              <c16:uniqueId val="{00000005-23B5-E24A-AF0B-F60574677E15}"/>
            </c:ext>
          </c:extLst>
        </c:ser>
        <c:dLbls>
          <c:showLegendKey val="0"/>
          <c:showVal val="0"/>
          <c:showCatName val="0"/>
          <c:showSerName val="0"/>
          <c:showPercent val="0"/>
          <c:showBubbleSize val="0"/>
        </c:dLbls>
        <c:gapWidth val="150"/>
        <c:overlap val="100"/>
        <c:axId val="1776359488"/>
        <c:axId val="1756134384"/>
      </c:barChart>
      <c:catAx>
        <c:axId val="177635948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2">
                    <a:lumMod val="10000"/>
                  </a:schemeClr>
                </a:solidFill>
                <a:latin typeface="+mn-lt"/>
                <a:ea typeface="+mn-ea"/>
                <a:cs typeface="+mn-cs"/>
              </a:defRPr>
            </a:pPr>
            <a:endParaRPr lang="en-US"/>
          </a:p>
        </c:txPr>
        <c:crossAx val="1756134384"/>
        <c:crosses val="autoZero"/>
        <c:auto val="1"/>
        <c:lblAlgn val="ctr"/>
        <c:lblOffset val="100"/>
        <c:noMultiLvlLbl val="0"/>
      </c:catAx>
      <c:valAx>
        <c:axId val="1756134384"/>
        <c:scaling>
          <c:orientation val="minMax"/>
        </c:scaling>
        <c:delete val="1"/>
        <c:axPos val="l"/>
        <c:numFmt formatCode="0" sourceLinked="1"/>
        <c:majorTickMark val="none"/>
        <c:minorTickMark val="none"/>
        <c:tickLblPos val="nextTo"/>
        <c:crossAx val="1776359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171805687920936E-2"/>
          <c:y val="9.3765877945956755E-2"/>
          <c:w val="0.85165638862415816"/>
          <c:h val="0.7468468958259082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3-467B-C24E-A6DA-6D45B48425EE}"/>
              </c:ext>
            </c:extLst>
          </c:dPt>
          <c:dLbls>
            <c:dLbl>
              <c:idx val="0"/>
              <c:showLegendKey val="0"/>
              <c:showVal val="1"/>
              <c:showCatName val="0"/>
              <c:showSerName val="0"/>
              <c:showPercent val="0"/>
              <c:showBubbleSize val="0"/>
              <c:extLst>
                <c:ext xmlns:c15="http://schemas.microsoft.com/office/drawing/2012/chart" uri="{CE6537A1-D6FC-4f65-9D91-7224C49458BB}">
                  <c15:layout>
                    <c:manualLayout>
                      <c:w val="0.27194860813704491"/>
                      <c:h val="0.2609248658114306"/>
                    </c:manualLayout>
                  </c15:layout>
                </c:ext>
                <c:ext xmlns:c16="http://schemas.microsoft.com/office/drawing/2014/chart" uri="{C3380CC4-5D6E-409C-BE32-E72D297353CC}">
                  <c16:uniqueId val="{00000002-8CD3-2843-9EF6-28A42363C1C2}"/>
                </c:ext>
              </c:extLst>
            </c:dLbl>
            <c:dLbl>
              <c:idx val="1"/>
              <c:showLegendKey val="0"/>
              <c:showVal val="1"/>
              <c:showCatName val="0"/>
              <c:showSerName val="0"/>
              <c:showPercent val="0"/>
              <c:showBubbleSize val="0"/>
              <c:extLst>
                <c:ext xmlns:c15="http://schemas.microsoft.com/office/drawing/2012/chart" uri="{CE6537A1-D6FC-4f65-9D91-7224C49458BB}">
                  <c15:layout>
                    <c:manualLayout>
                      <c:w val="0.23554317197412053"/>
                      <c:h val="0.2609248658114306"/>
                    </c:manualLayout>
                  </c15:layout>
                </c:ext>
                <c:ext xmlns:c16="http://schemas.microsoft.com/office/drawing/2014/chart" uri="{C3380CC4-5D6E-409C-BE32-E72D297353CC}">
                  <c16:uniqueId val="{00000003-467B-C24E-A6DA-6D45B48425EE}"/>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2020</c:v>
                </c:pt>
                <c:pt idx="1">
                  <c:v>2025</c:v>
                </c:pt>
              </c:numCache>
            </c:numRef>
          </c:cat>
          <c:val>
            <c:numRef>
              <c:f>Sheet1!$B$2:$B$3</c:f>
              <c:numCache>
                <c:formatCode>0%</c:formatCode>
                <c:ptCount val="2"/>
                <c:pt idx="0">
                  <c:v>0.34</c:v>
                </c:pt>
                <c:pt idx="1">
                  <c:v>0.26</c:v>
                </c:pt>
              </c:numCache>
            </c:numRef>
          </c:val>
          <c:extLst>
            <c:ext xmlns:c16="http://schemas.microsoft.com/office/drawing/2014/chart" uri="{C3380CC4-5D6E-409C-BE32-E72D297353CC}">
              <c16:uniqueId val="{00000000-467B-C24E-A6DA-6D45B48425EE}"/>
            </c:ext>
          </c:extLst>
        </c:ser>
        <c:dLbls>
          <c:showLegendKey val="0"/>
          <c:showVal val="0"/>
          <c:showCatName val="0"/>
          <c:showSerName val="0"/>
          <c:showPercent val="0"/>
          <c:showBubbleSize val="0"/>
        </c:dLbls>
        <c:gapWidth val="219"/>
        <c:overlap val="-27"/>
        <c:axId val="44666255"/>
        <c:axId val="44503615"/>
      </c:barChart>
      <c:catAx>
        <c:axId val="446662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2">
                    <a:lumMod val="10000"/>
                  </a:schemeClr>
                </a:solidFill>
                <a:latin typeface="+mn-lt"/>
                <a:ea typeface="+mn-ea"/>
                <a:cs typeface="+mn-cs"/>
              </a:defRPr>
            </a:pPr>
            <a:endParaRPr lang="en-US"/>
          </a:p>
        </c:txPr>
        <c:crossAx val="44503615"/>
        <c:crosses val="autoZero"/>
        <c:auto val="1"/>
        <c:lblAlgn val="ctr"/>
        <c:lblOffset val="100"/>
        <c:noMultiLvlLbl val="0"/>
      </c:catAx>
      <c:valAx>
        <c:axId val="44503615"/>
        <c:scaling>
          <c:orientation val="minMax"/>
        </c:scaling>
        <c:delete val="1"/>
        <c:axPos val="l"/>
        <c:numFmt formatCode="0%" sourceLinked="1"/>
        <c:majorTickMark val="none"/>
        <c:minorTickMark val="none"/>
        <c:tickLblPos val="nextTo"/>
        <c:crossAx val="446662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171805687920936E-2"/>
          <c:y val="9.3765877945956755E-2"/>
          <c:w val="0.85165638862415816"/>
          <c:h val="0.67604973154458636"/>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68EB-6446-926A-2BD612CEFE0F}"/>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2020</c:v>
                </c:pt>
                <c:pt idx="1">
                  <c:v>2022</c:v>
                </c:pt>
              </c:numCache>
            </c:numRef>
          </c:cat>
          <c:val>
            <c:numRef>
              <c:f>Sheet1!$B$2:$B$3</c:f>
              <c:numCache>
                <c:formatCode>0%</c:formatCode>
                <c:ptCount val="2"/>
                <c:pt idx="0">
                  <c:v>0.43</c:v>
                </c:pt>
                <c:pt idx="1">
                  <c:v>0.54</c:v>
                </c:pt>
              </c:numCache>
            </c:numRef>
          </c:val>
          <c:extLst>
            <c:ext xmlns:c16="http://schemas.microsoft.com/office/drawing/2014/chart" uri="{C3380CC4-5D6E-409C-BE32-E72D297353CC}">
              <c16:uniqueId val="{00000002-68EB-6446-926A-2BD612CEFE0F}"/>
            </c:ext>
          </c:extLst>
        </c:ser>
        <c:dLbls>
          <c:showLegendKey val="0"/>
          <c:showVal val="0"/>
          <c:showCatName val="0"/>
          <c:showSerName val="0"/>
          <c:showPercent val="0"/>
          <c:showBubbleSize val="0"/>
        </c:dLbls>
        <c:gapWidth val="219"/>
        <c:overlap val="-27"/>
        <c:axId val="44666255"/>
        <c:axId val="44503615"/>
      </c:barChart>
      <c:catAx>
        <c:axId val="446662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2">
                    <a:lumMod val="10000"/>
                  </a:schemeClr>
                </a:solidFill>
                <a:latin typeface="+mn-lt"/>
                <a:ea typeface="+mn-ea"/>
                <a:cs typeface="+mn-cs"/>
              </a:defRPr>
            </a:pPr>
            <a:endParaRPr lang="en-US"/>
          </a:p>
        </c:txPr>
        <c:crossAx val="44503615"/>
        <c:crosses val="autoZero"/>
        <c:auto val="1"/>
        <c:lblAlgn val="ctr"/>
        <c:lblOffset val="100"/>
        <c:noMultiLvlLbl val="0"/>
      </c:catAx>
      <c:valAx>
        <c:axId val="44503615"/>
        <c:scaling>
          <c:orientation val="minMax"/>
        </c:scaling>
        <c:delete val="1"/>
        <c:axPos val="l"/>
        <c:numFmt formatCode="0%" sourceLinked="1"/>
        <c:majorTickMark val="none"/>
        <c:minorTickMark val="none"/>
        <c:tickLblPos val="nextTo"/>
        <c:crossAx val="446662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4"/>
            <c:invertIfNegative val="0"/>
            <c:bubble3D val="0"/>
            <c:spPr>
              <a:solidFill>
                <a:schemeClr val="accent2"/>
              </a:solidFill>
              <a:ln>
                <a:noFill/>
              </a:ln>
              <a:effectLst/>
            </c:spPr>
            <c:extLst>
              <c:ext xmlns:c16="http://schemas.microsoft.com/office/drawing/2014/chart" uri="{C3380CC4-5D6E-409C-BE32-E72D297353CC}">
                <c16:uniqueId val="{00000001-659E-8740-A191-A43CBFB5474E}"/>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659E-8740-A191-A43CBFB5474E}"/>
                </c:ext>
              </c:extLst>
            </c:dLbl>
            <c:dLbl>
              <c:idx val="1"/>
              <c:delete val="1"/>
              <c:extLst>
                <c:ext xmlns:c15="http://schemas.microsoft.com/office/drawing/2012/chart" uri="{CE6537A1-D6FC-4f65-9D91-7224C49458BB}"/>
                <c:ext xmlns:c16="http://schemas.microsoft.com/office/drawing/2014/chart" uri="{C3380CC4-5D6E-409C-BE32-E72D297353CC}">
                  <c16:uniqueId val="{00000003-659E-8740-A191-A43CBFB5474E}"/>
                </c:ext>
              </c:extLst>
            </c:dLbl>
            <c:dLbl>
              <c:idx val="2"/>
              <c:delete val="1"/>
              <c:extLst>
                <c:ext xmlns:c15="http://schemas.microsoft.com/office/drawing/2012/chart" uri="{CE6537A1-D6FC-4f65-9D91-7224C49458BB}"/>
                <c:ext xmlns:c16="http://schemas.microsoft.com/office/drawing/2014/chart" uri="{C3380CC4-5D6E-409C-BE32-E72D297353CC}">
                  <c16:uniqueId val="{00000004-659E-8740-A191-A43CBFB5474E}"/>
                </c:ext>
              </c:extLst>
            </c:dLbl>
            <c:dLbl>
              <c:idx val="3"/>
              <c:delete val="1"/>
              <c:extLst>
                <c:ext xmlns:c15="http://schemas.microsoft.com/office/drawing/2012/chart" uri="{CE6537A1-D6FC-4f65-9D91-7224C49458BB}"/>
                <c:ext xmlns:c16="http://schemas.microsoft.com/office/drawing/2014/chart" uri="{C3380CC4-5D6E-409C-BE32-E72D297353CC}">
                  <c16:uniqueId val="{00000005-659E-8740-A191-A43CBFB5474E}"/>
                </c:ext>
              </c:extLst>
            </c:dLbl>
            <c:dLbl>
              <c:idx val="4"/>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659E-8740-A191-A43CBFB5474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Sheet1!$B$2:$B$6</c:f>
              <c:numCache>
                <c:formatCode>0.00</c:formatCode>
                <c:ptCount val="5"/>
                <c:pt idx="0">
                  <c:v>3</c:v>
                </c:pt>
                <c:pt idx="1">
                  <c:v>12</c:v>
                </c:pt>
                <c:pt idx="2">
                  <c:v>17</c:v>
                </c:pt>
                <c:pt idx="3">
                  <c:v>25</c:v>
                </c:pt>
                <c:pt idx="4">
                  <c:v>32</c:v>
                </c:pt>
              </c:numCache>
            </c:numRef>
          </c:val>
          <c:extLst>
            <c:ext xmlns:c16="http://schemas.microsoft.com/office/drawing/2014/chart" uri="{C3380CC4-5D6E-409C-BE32-E72D297353CC}">
              <c16:uniqueId val="{00000006-659E-8740-A191-A43CBFB5474E}"/>
            </c:ext>
          </c:extLst>
        </c:ser>
        <c:dLbls>
          <c:showLegendKey val="0"/>
          <c:showVal val="0"/>
          <c:showCatName val="0"/>
          <c:showSerName val="0"/>
          <c:showPercent val="0"/>
          <c:showBubbleSize val="0"/>
        </c:dLbls>
        <c:gapWidth val="219"/>
        <c:overlap val="-27"/>
        <c:axId val="1894737040"/>
        <c:axId val="1854094208"/>
      </c:barChart>
      <c:catAx>
        <c:axId val="189473704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54094208"/>
        <c:crosses val="autoZero"/>
        <c:auto val="1"/>
        <c:lblAlgn val="ctr"/>
        <c:lblOffset val="100"/>
        <c:noMultiLvlLbl val="0"/>
      </c:catAx>
      <c:valAx>
        <c:axId val="1854094208"/>
        <c:scaling>
          <c:orientation val="minMax"/>
        </c:scaling>
        <c:delete val="1"/>
        <c:axPos val="l"/>
        <c:numFmt formatCode="0.00" sourceLinked="1"/>
        <c:majorTickMark val="none"/>
        <c:minorTickMark val="none"/>
        <c:tickLblPos val="nextTo"/>
        <c:crossAx val="1894737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4"/>
            <c:invertIfNegative val="0"/>
            <c:bubble3D val="0"/>
            <c:spPr>
              <a:solidFill>
                <a:schemeClr val="accent2"/>
              </a:solidFill>
              <a:ln>
                <a:noFill/>
              </a:ln>
              <a:effectLst/>
            </c:spPr>
            <c:extLst>
              <c:ext xmlns:c16="http://schemas.microsoft.com/office/drawing/2014/chart" uri="{C3380CC4-5D6E-409C-BE32-E72D297353CC}">
                <c16:uniqueId val="{00000001-AC3A-904F-9D09-8AB788E6E8D8}"/>
              </c:ext>
            </c:extLst>
          </c:dPt>
          <c:dLbls>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AC3A-904F-9D09-8AB788E6E8D8}"/>
                </c:ext>
              </c:extLst>
            </c:dLbl>
            <c:dLbl>
              <c:idx val="1"/>
              <c:delete val="1"/>
              <c:extLst>
                <c:ext xmlns:c15="http://schemas.microsoft.com/office/drawing/2012/chart" uri="{CE6537A1-D6FC-4f65-9D91-7224C49458BB}"/>
                <c:ext xmlns:c16="http://schemas.microsoft.com/office/drawing/2014/chart" uri="{C3380CC4-5D6E-409C-BE32-E72D297353CC}">
                  <c16:uniqueId val="{00000003-AC3A-904F-9D09-8AB788E6E8D8}"/>
                </c:ext>
              </c:extLst>
            </c:dLbl>
            <c:dLbl>
              <c:idx val="2"/>
              <c:delete val="1"/>
              <c:extLst>
                <c:ext xmlns:c15="http://schemas.microsoft.com/office/drawing/2012/chart" uri="{CE6537A1-D6FC-4f65-9D91-7224C49458BB}"/>
                <c:ext xmlns:c16="http://schemas.microsoft.com/office/drawing/2014/chart" uri="{C3380CC4-5D6E-409C-BE32-E72D297353CC}">
                  <c16:uniqueId val="{00000004-AC3A-904F-9D09-8AB788E6E8D8}"/>
                </c:ext>
              </c:extLst>
            </c:dLbl>
            <c:dLbl>
              <c:idx val="3"/>
              <c:delete val="1"/>
              <c:extLst>
                <c:ext xmlns:c15="http://schemas.microsoft.com/office/drawing/2012/chart" uri="{CE6537A1-D6FC-4f65-9D91-7224C49458BB}"/>
                <c:ext xmlns:c16="http://schemas.microsoft.com/office/drawing/2014/chart" uri="{C3380CC4-5D6E-409C-BE32-E72D297353CC}">
                  <c16:uniqueId val="{00000005-AC3A-904F-9D09-8AB788E6E8D8}"/>
                </c:ext>
              </c:extLst>
            </c:dLbl>
            <c:dLbl>
              <c:idx val="4"/>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AC3A-904F-9D09-8AB788E6E8D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Sheet1!$B$2:$B$6</c:f>
              <c:numCache>
                <c:formatCode>0</c:formatCode>
                <c:ptCount val="5"/>
                <c:pt idx="0">
                  <c:v>0.5</c:v>
                </c:pt>
                <c:pt idx="1">
                  <c:v>4</c:v>
                </c:pt>
                <c:pt idx="2">
                  <c:v>10</c:v>
                </c:pt>
                <c:pt idx="3">
                  <c:v>15</c:v>
                </c:pt>
                <c:pt idx="4">
                  <c:v>25</c:v>
                </c:pt>
              </c:numCache>
            </c:numRef>
          </c:val>
          <c:extLst>
            <c:ext xmlns:c16="http://schemas.microsoft.com/office/drawing/2014/chart" uri="{C3380CC4-5D6E-409C-BE32-E72D297353CC}">
              <c16:uniqueId val="{00000006-AC3A-904F-9D09-8AB788E6E8D8}"/>
            </c:ext>
          </c:extLst>
        </c:ser>
        <c:dLbls>
          <c:showLegendKey val="0"/>
          <c:showVal val="0"/>
          <c:showCatName val="0"/>
          <c:showSerName val="0"/>
          <c:showPercent val="0"/>
          <c:showBubbleSize val="0"/>
        </c:dLbls>
        <c:gapWidth val="219"/>
        <c:overlap val="-27"/>
        <c:axId val="1894737040"/>
        <c:axId val="1854094208"/>
      </c:barChart>
      <c:catAx>
        <c:axId val="189473704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54094208"/>
        <c:crosses val="autoZero"/>
        <c:auto val="1"/>
        <c:lblAlgn val="ctr"/>
        <c:lblOffset val="100"/>
        <c:noMultiLvlLbl val="0"/>
      </c:catAx>
      <c:valAx>
        <c:axId val="1854094208"/>
        <c:scaling>
          <c:orientation val="minMax"/>
        </c:scaling>
        <c:delete val="1"/>
        <c:axPos val="l"/>
        <c:numFmt formatCode="0" sourceLinked="1"/>
        <c:majorTickMark val="none"/>
        <c:minorTickMark val="none"/>
        <c:tickLblPos val="nextTo"/>
        <c:crossAx val="1894737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Before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Category 1</c:v>
                </c:pt>
                <c:pt idx="1">
                  <c:v>Category 2</c:v>
                </c:pt>
                <c:pt idx="2">
                  <c:v>Category 3</c:v>
                </c:pt>
              </c:strCache>
            </c:strRef>
          </c:cat>
          <c:val>
            <c:numRef>
              <c:f>Sheet1!$B$2:$B$4</c:f>
              <c:numCache>
                <c:formatCode>General</c:formatCode>
                <c:ptCount val="3"/>
                <c:pt idx="0">
                  <c:v>3.1</c:v>
                </c:pt>
                <c:pt idx="1">
                  <c:v>1.2</c:v>
                </c:pt>
                <c:pt idx="2">
                  <c:v>1.6</c:v>
                </c:pt>
              </c:numCache>
            </c:numRef>
          </c:val>
          <c:extLst>
            <c:ext xmlns:c16="http://schemas.microsoft.com/office/drawing/2014/chart" uri="{C3380CC4-5D6E-409C-BE32-E72D297353CC}">
              <c16:uniqueId val="{00000000-0361-B14E-BB2C-AF652BD2288F}"/>
            </c:ext>
          </c:extLst>
        </c:ser>
        <c:ser>
          <c:idx val="1"/>
          <c:order val="1"/>
          <c:tx>
            <c:strRef>
              <c:f>Sheet1!$C$1</c:f>
              <c:strCache>
                <c:ptCount val="1"/>
                <c:pt idx="0">
                  <c:v>After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Category 1</c:v>
                </c:pt>
                <c:pt idx="1">
                  <c:v>Category 2</c:v>
                </c:pt>
                <c:pt idx="2">
                  <c:v>Category 3</c:v>
                </c:pt>
              </c:strCache>
            </c:strRef>
          </c:cat>
          <c:val>
            <c:numRef>
              <c:f>Sheet1!$C$2:$C$4</c:f>
              <c:numCache>
                <c:formatCode>General</c:formatCode>
                <c:ptCount val="3"/>
                <c:pt idx="0">
                  <c:v>4.3</c:v>
                </c:pt>
                <c:pt idx="1">
                  <c:v>1.9</c:v>
                </c:pt>
                <c:pt idx="2">
                  <c:v>2.1</c:v>
                </c:pt>
              </c:numCache>
            </c:numRef>
          </c:val>
          <c:extLst>
            <c:ext xmlns:c16="http://schemas.microsoft.com/office/drawing/2014/chart" uri="{C3380CC4-5D6E-409C-BE32-E72D297353CC}">
              <c16:uniqueId val="{00000001-0361-B14E-BB2C-AF652BD2288F}"/>
            </c:ext>
          </c:extLst>
        </c:ser>
        <c:dLbls>
          <c:showLegendKey val="0"/>
          <c:showVal val="0"/>
          <c:showCatName val="0"/>
          <c:showSerName val="0"/>
          <c:showPercent val="0"/>
          <c:showBubbleSize val="0"/>
        </c:dLbls>
        <c:gapWidth val="219"/>
        <c:overlap val="-27"/>
        <c:axId val="654117263"/>
        <c:axId val="330233727"/>
      </c:barChart>
      <c:catAx>
        <c:axId val="654117263"/>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330233727"/>
        <c:crosses val="autoZero"/>
        <c:auto val="1"/>
        <c:lblAlgn val="ctr"/>
        <c:lblOffset val="100"/>
        <c:noMultiLvlLbl val="0"/>
      </c:catAx>
      <c:valAx>
        <c:axId val="330233727"/>
        <c:scaling>
          <c:orientation val="minMax"/>
        </c:scaling>
        <c:delete val="1"/>
        <c:axPos val="l"/>
        <c:numFmt formatCode="General" sourceLinked="1"/>
        <c:majorTickMark val="none"/>
        <c:minorTickMark val="none"/>
        <c:tickLblPos val="nextTo"/>
        <c:crossAx val="6541172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2"/>
            <c:invertIfNegative val="0"/>
            <c:bubble3D val="0"/>
            <c:spPr>
              <a:solidFill>
                <a:schemeClr val="accent2"/>
              </a:solidFill>
              <a:ln>
                <a:noFill/>
              </a:ln>
              <a:effectLst/>
            </c:spPr>
            <c:extLst>
              <c:ext xmlns:c16="http://schemas.microsoft.com/office/drawing/2014/chart" uri="{C3380CC4-5D6E-409C-BE32-E72D297353CC}">
                <c16:uniqueId val="{00000003-D82B-B947-9914-FD84AF8F05DD}"/>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Before: Pure 
outbound sales</c:v>
                </c:pt>
                <c:pt idx="1">
                  <c:v>Claims/sales 
integration</c:v>
                </c:pt>
                <c:pt idx="2">
                  <c:v>Claims/sales 
integration
 (best in class)</c:v>
                </c:pt>
              </c:strCache>
            </c:strRef>
          </c:cat>
          <c:val>
            <c:numRef>
              <c:f>Sheet1!$B$2:$B$4</c:f>
              <c:numCache>
                <c:formatCode>0%</c:formatCode>
                <c:ptCount val="3"/>
                <c:pt idx="0">
                  <c:v>0.21</c:v>
                </c:pt>
                <c:pt idx="1">
                  <c:v>0.27</c:v>
                </c:pt>
                <c:pt idx="2">
                  <c:v>0.45</c:v>
                </c:pt>
              </c:numCache>
            </c:numRef>
          </c:val>
          <c:extLst>
            <c:ext xmlns:c16="http://schemas.microsoft.com/office/drawing/2014/chart" uri="{C3380CC4-5D6E-409C-BE32-E72D297353CC}">
              <c16:uniqueId val="{00000000-D82B-B947-9914-FD84AF8F05DD}"/>
            </c:ext>
          </c:extLst>
        </c:ser>
        <c:dLbls>
          <c:showLegendKey val="0"/>
          <c:showVal val="0"/>
          <c:showCatName val="0"/>
          <c:showSerName val="0"/>
          <c:showPercent val="0"/>
          <c:showBubbleSize val="0"/>
        </c:dLbls>
        <c:gapWidth val="219"/>
        <c:overlap val="-27"/>
        <c:axId val="475612015"/>
        <c:axId val="33346991"/>
      </c:barChart>
      <c:catAx>
        <c:axId val="47561201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33346991"/>
        <c:crosses val="autoZero"/>
        <c:auto val="1"/>
        <c:lblAlgn val="ctr"/>
        <c:lblOffset val="100"/>
        <c:noMultiLvlLbl val="0"/>
      </c:catAx>
      <c:valAx>
        <c:axId val="33346991"/>
        <c:scaling>
          <c:orientation val="minMax"/>
        </c:scaling>
        <c:delete val="1"/>
        <c:axPos val="l"/>
        <c:numFmt formatCode="0%" sourceLinked="1"/>
        <c:majorTickMark val="none"/>
        <c:minorTickMark val="none"/>
        <c:tickLblPos val="nextTo"/>
        <c:crossAx val="4756120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336286045131404E-2"/>
          <c:y val="2.7625771283028608E-2"/>
          <c:w val="0.94710833222312019"/>
          <c:h val="0.83985299154733861"/>
        </c:manualLayout>
      </c:layout>
      <c:barChart>
        <c:barDir val="col"/>
        <c:grouping val="clustered"/>
        <c:varyColors val="0"/>
        <c:ser>
          <c:idx val="0"/>
          <c:order val="0"/>
          <c:tx>
            <c:strRef>
              <c:f>Sheet1!$B$1</c:f>
              <c:strCache>
                <c:ptCount val="1"/>
                <c:pt idx="0">
                  <c:v>Series 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Sheet1!$B$2:$B$5</c:f>
              <c:numCache>
                <c:formatCode>General</c:formatCode>
                <c:ptCount val="4"/>
                <c:pt idx="0">
                  <c:v>22</c:v>
                </c:pt>
                <c:pt idx="1">
                  <c:v>18</c:v>
                </c:pt>
                <c:pt idx="2">
                  <c:v>34</c:v>
                </c:pt>
                <c:pt idx="3">
                  <c:v>36</c:v>
                </c:pt>
              </c:numCache>
            </c:numRef>
          </c:val>
          <c:extLst>
            <c:ext xmlns:c16="http://schemas.microsoft.com/office/drawing/2014/chart" uri="{C3380CC4-5D6E-409C-BE32-E72D297353CC}">
              <c16:uniqueId val="{00000000-C474-1E46-A7C2-0810CF3D207A}"/>
            </c:ext>
          </c:extLst>
        </c:ser>
        <c:ser>
          <c:idx val="1"/>
          <c:order val="1"/>
          <c:tx>
            <c:strRef>
              <c:f>Sheet1!$C$1</c:f>
              <c:strCache>
                <c:ptCount val="1"/>
                <c:pt idx="0">
                  <c:v>Series 2</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Sheet1!$C$2:$C$5</c:f>
              <c:numCache>
                <c:formatCode>General</c:formatCode>
                <c:ptCount val="4"/>
                <c:pt idx="0">
                  <c:v>6</c:v>
                </c:pt>
                <c:pt idx="1">
                  <c:v>10</c:v>
                </c:pt>
                <c:pt idx="2">
                  <c:v>7</c:v>
                </c:pt>
                <c:pt idx="3">
                  <c:v>8</c:v>
                </c:pt>
              </c:numCache>
            </c:numRef>
          </c:val>
          <c:extLst>
            <c:ext xmlns:c16="http://schemas.microsoft.com/office/drawing/2014/chart" uri="{C3380CC4-5D6E-409C-BE32-E72D297353CC}">
              <c16:uniqueId val="{00000001-C474-1E46-A7C2-0810CF3D207A}"/>
            </c:ext>
          </c:extLst>
        </c:ser>
        <c:ser>
          <c:idx val="2"/>
          <c:order val="2"/>
          <c:tx>
            <c:strRef>
              <c:f>Sheet1!$D$1</c:f>
              <c:strCache>
                <c:ptCount val="1"/>
                <c:pt idx="0">
                  <c:v>Series 3</c:v>
                </c:pt>
              </c:strCache>
            </c:strRef>
          </c:tx>
          <c:spPr>
            <a:solidFill>
              <a:schemeClr val="bg1">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Sheet1!$D$2:$D$5</c:f>
              <c:numCache>
                <c:formatCode>General</c:formatCode>
                <c:ptCount val="4"/>
                <c:pt idx="0">
                  <c:v>7</c:v>
                </c:pt>
                <c:pt idx="1">
                  <c:v>7</c:v>
                </c:pt>
                <c:pt idx="2">
                  <c:v>9</c:v>
                </c:pt>
                <c:pt idx="3">
                  <c:v>6</c:v>
                </c:pt>
              </c:numCache>
            </c:numRef>
          </c:val>
          <c:extLst>
            <c:ext xmlns:c16="http://schemas.microsoft.com/office/drawing/2014/chart" uri="{C3380CC4-5D6E-409C-BE32-E72D297353CC}">
              <c16:uniqueId val="{00000002-C474-1E46-A7C2-0810CF3D207A}"/>
            </c:ext>
          </c:extLst>
        </c:ser>
        <c:ser>
          <c:idx val="3"/>
          <c:order val="3"/>
          <c:tx>
            <c:strRef>
              <c:f>Sheet1!$E$1</c:f>
              <c:strCache>
                <c:ptCount val="1"/>
                <c:pt idx="0">
                  <c:v>Series 4</c:v>
                </c:pt>
              </c:strCache>
            </c:strRef>
          </c:tx>
          <c:spPr>
            <a:solidFill>
              <a:schemeClr val="bg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Sheet1!$E$2:$E$5</c:f>
              <c:numCache>
                <c:formatCode>General</c:formatCode>
                <c:ptCount val="4"/>
                <c:pt idx="0">
                  <c:v>18</c:v>
                </c:pt>
                <c:pt idx="1">
                  <c:v>7</c:v>
                </c:pt>
                <c:pt idx="2">
                  <c:v>14</c:v>
                </c:pt>
                <c:pt idx="3">
                  <c:v>13</c:v>
                </c:pt>
              </c:numCache>
            </c:numRef>
          </c:val>
          <c:extLst>
            <c:ext xmlns:c16="http://schemas.microsoft.com/office/drawing/2014/chart" uri="{C3380CC4-5D6E-409C-BE32-E72D297353CC}">
              <c16:uniqueId val="{00000004-C474-1E46-A7C2-0810CF3D207A}"/>
            </c:ext>
          </c:extLst>
        </c:ser>
        <c:ser>
          <c:idx val="4"/>
          <c:order val="4"/>
          <c:tx>
            <c:strRef>
              <c:f>Sheet1!$F$1</c:f>
              <c:strCache>
                <c:ptCount val="1"/>
                <c:pt idx="0">
                  <c:v>Series 5</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Segment 1</c:v>
                </c:pt>
                <c:pt idx="1">
                  <c:v>Segment 2</c:v>
                </c:pt>
                <c:pt idx="2">
                  <c:v>Segment 3</c:v>
                </c:pt>
                <c:pt idx="3">
                  <c:v>Segment 4</c:v>
                </c:pt>
              </c:strCache>
            </c:strRef>
          </c:cat>
          <c:val>
            <c:numRef>
              <c:f>Sheet1!$F$2:$F$5</c:f>
              <c:numCache>
                <c:formatCode>General</c:formatCode>
                <c:ptCount val="4"/>
                <c:pt idx="0">
                  <c:v>47</c:v>
                </c:pt>
                <c:pt idx="1">
                  <c:v>58</c:v>
                </c:pt>
                <c:pt idx="2">
                  <c:v>36</c:v>
                </c:pt>
                <c:pt idx="3">
                  <c:v>37</c:v>
                </c:pt>
              </c:numCache>
            </c:numRef>
          </c:val>
          <c:extLst>
            <c:ext xmlns:c16="http://schemas.microsoft.com/office/drawing/2014/chart" uri="{C3380CC4-5D6E-409C-BE32-E72D297353CC}">
              <c16:uniqueId val="{00000005-C474-1E46-A7C2-0810CF3D207A}"/>
            </c:ext>
          </c:extLst>
        </c:ser>
        <c:dLbls>
          <c:dLblPos val="outEnd"/>
          <c:showLegendKey val="0"/>
          <c:showVal val="1"/>
          <c:showCatName val="0"/>
          <c:showSerName val="0"/>
          <c:showPercent val="0"/>
          <c:showBubbleSize val="0"/>
        </c:dLbls>
        <c:gapWidth val="219"/>
        <c:overlap val="-27"/>
        <c:axId val="721385759"/>
        <c:axId val="1027272271"/>
      </c:barChart>
      <c:catAx>
        <c:axId val="721385759"/>
        <c:scaling>
          <c:orientation val="minMax"/>
        </c:scaling>
        <c:delete val="0"/>
        <c:axPos val="b"/>
        <c:numFmt formatCode="General" sourceLinked="1"/>
        <c:majorTickMark val="out"/>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200" b="0" i="0" u="none" strike="noStrike" kern="1200" baseline="0">
                <a:solidFill>
                  <a:schemeClr val="accent1"/>
                </a:solidFill>
                <a:latin typeface="+mn-lt"/>
                <a:ea typeface="+mn-ea"/>
                <a:cs typeface="+mn-cs"/>
              </a:defRPr>
            </a:pPr>
            <a:endParaRPr lang="en-US"/>
          </a:p>
        </c:txPr>
        <c:crossAx val="1027272271"/>
        <c:crosses val="autoZero"/>
        <c:auto val="1"/>
        <c:lblAlgn val="ctr"/>
        <c:lblOffset val="100"/>
        <c:noMultiLvlLbl val="0"/>
      </c:catAx>
      <c:valAx>
        <c:axId val="1027272271"/>
        <c:scaling>
          <c:orientation val="minMax"/>
        </c:scaling>
        <c:delete val="0"/>
        <c:axPos val="l"/>
        <c:numFmt formatCode="General" sourceLinked="1"/>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1200" b="0" i="0" u="none" strike="noStrike" kern="1200" baseline="0">
                <a:solidFill>
                  <a:schemeClr val="accent1"/>
                </a:solidFill>
                <a:latin typeface="+mn-lt"/>
                <a:ea typeface="+mn-ea"/>
                <a:cs typeface="+mn-cs"/>
              </a:defRPr>
            </a:pPr>
            <a:endParaRPr lang="en-US"/>
          </a:p>
        </c:txPr>
        <c:crossAx val="721385759"/>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454545454545456E-2"/>
          <c:y val="3.8661710037174724E-2"/>
          <c:w val="0.90982404692082108"/>
          <c:h val="0.92267657992565055"/>
        </c:manualLayout>
      </c:layout>
      <c:pieChart>
        <c:varyColors val="0"/>
        <c:ser>
          <c:idx val="0"/>
          <c:order val="0"/>
          <c:dPt>
            <c:idx val="0"/>
            <c:bubble3D val="0"/>
            <c:spPr>
              <a:solidFill>
                <a:schemeClr val="tx1"/>
              </a:solidFill>
              <a:ln w="9525" algn="ctr">
                <a:solidFill>
                  <a:srgbClr val="FFFFFF"/>
                </a:solidFill>
                <a:prstDash val="solid"/>
              </a:ln>
            </c:spPr>
            <c:extLst>
              <c:ext xmlns:c16="http://schemas.microsoft.com/office/drawing/2014/chart" uri="{C3380CC4-5D6E-409C-BE32-E72D297353CC}">
                <c16:uniqueId val="{00000001-0361-3F49-95DB-559DAD53DC33}"/>
              </c:ext>
            </c:extLst>
          </c:dPt>
          <c:dPt>
            <c:idx val="1"/>
            <c:bubble3D val="0"/>
            <c:spPr>
              <a:solidFill>
                <a:schemeClr val="bg2"/>
              </a:solidFill>
              <a:ln w="9525" algn="ctr">
                <a:solidFill>
                  <a:srgbClr val="FFFFFF"/>
                </a:solidFill>
                <a:prstDash val="solid"/>
              </a:ln>
            </c:spPr>
            <c:extLst>
              <c:ext xmlns:c16="http://schemas.microsoft.com/office/drawing/2014/chart" uri="{C3380CC4-5D6E-409C-BE32-E72D297353CC}">
                <c16:uniqueId val="{00000003-0361-3F49-95DB-559DAD53DC33}"/>
              </c:ext>
            </c:extLst>
          </c:dPt>
          <c:dPt>
            <c:idx val="2"/>
            <c:bubble3D val="0"/>
            <c:spPr>
              <a:solidFill>
                <a:schemeClr val="accent2"/>
              </a:solidFill>
              <a:ln w="9525" algn="ctr">
                <a:solidFill>
                  <a:srgbClr val="FFFFFF"/>
                </a:solidFill>
                <a:prstDash val="solid"/>
              </a:ln>
            </c:spPr>
            <c:extLst>
              <c:ext xmlns:c16="http://schemas.microsoft.com/office/drawing/2014/chart" uri="{C3380CC4-5D6E-409C-BE32-E72D297353CC}">
                <c16:uniqueId val="{00000005-0361-3F49-95DB-559DAD53DC33}"/>
              </c:ext>
            </c:extLst>
          </c:dPt>
          <c:dPt>
            <c:idx val="3"/>
            <c:bubble3D val="0"/>
            <c:spPr>
              <a:solidFill>
                <a:schemeClr val="accent2">
                  <a:lumMod val="20000"/>
                  <a:lumOff val="80000"/>
                </a:schemeClr>
              </a:solidFill>
              <a:ln w="9525" algn="ctr">
                <a:solidFill>
                  <a:srgbClr val="FFFFFF"/>
                </a:solidFill>
                <a:prstDash val="solid"/>
              </a:ln>
            </c:spPr>
            <c:extLst>
              <c:ext xmlns:c16="http://schemas.microsoft.com/office/drawing/2014/chart" uri="{C3380CC4-5D6E-409C-BE32-E72D297353CC}">
                <c16:uniqueId val="{00000007-0361-3F49-95DB-559DAD53DC33}"/>
              </c:ext>
            </c:extLst>
          </c:dPt>
          <c:dPt>
            <c:idx val="4"/>
            <c:bubble3D val="0"/>
            <c:spPr>
              <a:solidFill>
                <a:schemeClr val="bg1">
                  <a:lumMod val="50000"/>
                </a:schemeClr>
              </a:solidFill>
              <a:ln w="9525" algn="ctr">
                <a:solidFill>
                  <a:srgbClr val="FFFFFF"/>
                </a:solidFill>
                <a:prstDash val="solid"/>
              </a:ln>
            </c:spPr>
            <c:extLst>
              <c:ext xmlns:c16="http://schemas.microsoft.com/office/drawing/2014/chart" uri="{C3380CC4-5D6E-409C-BE32-E72D297353CC}">
                <c16:uniqueId val="{00000009-0361-3F49-95DB-559DAD53DC33}"/>
              </c:ext>
            </c:extLst>
          </c:dPt>
          <c:dPt>
            <c:idx val="5"/>
            <c:bubble3D val="0"/>
            <c:spPr>
              <a:solidFill>
                <a:schemeClr val="bg1">
                  <a:lumMod val="75000"/>
                </a:schemeClr>
              </a:solidFill>
              <a:ln w="9525" algn="ctr">
                <a:solidFill>
                  <a:srgbClr val="FFFFFF"/>
                </a:solidFill>
                <a:prstDash val="solid"/>
              </a:ln>
            </c:spPr>
            <c:extLst>
              <c:ext xmlns:c16="http://schemas.microsoft.com/office/drawing/2014/chart" uri="{C3380CC4-5D6E-409C-BE32-E72D297353CC}">
                <c16:uniqueId val="{0000000B-0361-3F49-95DB-559DAD53DC33}"/>
              </c:ext>
            </c:extLst>
          </c:dPt>
          <c:dPt>
            <c:idx val="6"/>
            <c:bubble3D val="0"/>
            <c:spPr>
              <a:solidFill>
                <a:schemeClr val="bg1">
                  <a:lumMod val="85000"/>
                </a:schemeClr>
              </a:solidFill>
              <a:ln w="9525" algn="ctr">
                <a:solidFill>
                  <a:srgbClr val="FFFFFF"/>
                </a:solidFill>
                <a:prstDash val="solid"/>
              </a:ln>
            </c:spPr>
            <c:extLst>
              <c:ext xmlns:c16="http://schemas.microsoft.com/office/drawing/2014/chart" uri="{C3380CC4-5D6E-409C-BE32-E72D297353CC}">
                <c16:uniqueId val="{0000000D-0361-3F49-95DB-559DAD53DC33}"/>
              </c:ext>
            </c:extLst>
          </c:dPt>
          <c:dPt>
            <c:idx val="7"/>
            <c:bubble3D val="0"/>
            <c:spPr>
              <a:solidFill>
                <a:schemeClr val="accent3">
                  <a:lumMod val="20000"/>
                  <a:lumOff val="80000"/>
                </a:schemeClr>
              </a:solidFill>
              <a:ln w="9525" algn="ctr">
                <a:solidFill>
                  <a:srgbClr val="FFFFFF"/>
                </a:solidFill>
                <a:prstDash val="solid"/>
              </a:ln>
            </c:spPr>
            <c:extLst>
              <c:ext xmlns:c16="http://schemas.microsoft.com/office/drawing/2014/chart" uri="{C3380CC4-5D6E-409C-BE32-E72D297353CC}">
                <c16:uniqueId val="{0000000F-0361-3F49-95DB-559DAD53DC33}"/>
              </c:ext>
            </c:extLst>
          </c:dPt>
          <c:dLbls>
            <c:dLbl>
              <c:idx val="0"/>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0361-3F49-95DB-559DAD53DC33}"/>
                </c:ext>
              </c:extLst>
            </c:dLbl>
            <c:dLbl>
              <c:idx val="1"/>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0361-3F49-95DB-559DAD53DC33}"/>
                </c:ext>
              </c:extLst>
            </c:dLbl>
            <c:dLbl>
              <c:idx val="2"/>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0361-3F49-95DB-559DAD53DC33}"/>
                </c:ext>
              </c:extLst>
            </c:dLbl>
            <c:dLbl>
              <c:idx val="3"/>
              <c:tx>
                <c:rich>
                  <a:bodyPr wrap="square" lIns="38100" tIns="19050" rIns="38100" bIns="19050" anchor="ctr">
                    <a:spAutoFit/>
                  </a:bodyPr>
                  <a:lstStyle/>
                  <a:p>
                    <a:pPr>
                      <a:defRPr sz="1200">
                        <a:solidFill>
                          <a:schemeClr val="accent1"/>
                        </a:solidFill>
                      </a:defRPr>
                    </a:pPr>
                    <a:r>
                      <a:rPr lang="en-US"/>
                      <a:t>xx%</a:t>
                    </a:r>
                  </a:p>
                </c:rich>
              </c:tx>
              <c:spPr>
                <a:noFill/>
                <a:ln>
                  <a:noFill/>
                </a:ln>
                <a:effectLst/>
              </c:spPr>
              <c:dLblPos val="bestFit"/>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wedgeRectCallout">
                      <a:avLst/>
                    </a:prstGeom>
                  </c15:spPr>
                  <c15:showDataLabelsRange val="0"/>
                </c:ext>
                <c:ext xmlns:c16="http://schemas.microsoft.com/office/drawing/2014/chart" uri="{C3380CC4-5D6E-409C-BE32-E72D297353CC}">
                  <c16:uniqueId val="{00000007-0361-3F49-95DB-559DAD53DC33}"/>
                </c:ext>
              </c:extLst>
            </c:dLbl>
            <c:dLbl>
              <c:idx val="4"/>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9-0361-3F49-95DB-559DAD53DC33}"/>
                </c:ext>
              </c:extLst>
            </c:dLbl>
            <c:dLbl>
              <c:idx val="5"/>
              <c:delete val="1"/>
              <c:extLst>
                <c:ext xmlns:c15="http://schemas.microsoft.com/office/drawing/2012/chart" uri="{CE6537A1-D6FC-4f65-9D91-7224C49458BB}"/>
                <c:ext xmlns:c16="http://schemas.microsoft.com/office/drawing/2014/chart" uri="{C3380CC4-5D6E-409C-BE32-E72D297353CC}">
                  <c16:uniqueId val="{0000000B-0361-3F49-95DB-559DAD53DC33}"/>
                </c:ext>
              </c:extLst>
            </c:dLbl>
            <c:dLbl>
              <c:idx val="6"/>
              <c:delete val="1"/>
              <c:extLst>
                <c:ext xmlns:c15="http://schemas.microsoft.com/office/drawing/2012/chart" uri="{CE6537A1-D6FC-4f65-9D91-7224C49458BB}"/>
                <c:ext xmlns:c16="http://schemas.microsoft.com/office/drawing/2014/chart" uri="{C3380CC4-5D6E-409C-BE32-E72D297353CC}">
                  <c16:uniqueId val="{0000000D-0361-3F49-95DB-559DAD53DC33}"/>
                </c:ext>
              </c:extLst>
            </c:dLbl>
            <c:dLbl>
              <c:idx val="7"/>
              <c:delete val="1"/>
              <c:extLst>
                <c:ext xmlns:c15="http://schemas.microsoft.com/office/drawing/2012/chart" uri="{CE6537A1-D6FC-4f65-9D91-7224C49458BB}"/>
                <c:ext xmlns:c16="http://schemas.microsoft.com/office/drawing/2014/chart" uri="{C3380CC4-5D6E-409C-BE32-E72D297353CC}">
                  <c16:uniqueId val="{0000000F-0361-3F49-95DB-559DAD53DC33}"/>
                </c:ext>
              </c:extLst>
            </c:dLbl>
            <c:spPr>
              <a:noFill/>
              <a:ln>
                <a:noFill/>
              </a:ln>
              <a:effectLst/>
            </c:spPr>
            <c:txPr>
              <a:bodyPr wrap="square" lIns="38100" tIns="19050" rIns="38100" bIns="19050" anchor="ctr">
                <a:spAutoFit/>
              </a:bodyPr>
              <a:lstStyle/>
              <a:p>
                <a:pPr>
                  <a:defRPr sz="1200">
                    <a:solidFill>
                      <a:schemeClr val="bg1"/>
                    </a:solidFill>
                  </a:defRPr>
                </a:pPr>
                <a:endParaRPr lang="en-US"/>
              </a:p>
            </c:txPr>
            <c:dLblPos val="bestFit"/>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c15:spPr>
              </c:ext>
            </c:extLst>
          </c:dLbls>
          <c:val>
            <c:numRef>
              <c:f>Sheet1!$A$1:$A$8</c:f>
              <c:numCache>
                <c:formatCode>#,##0"%";"-"#,##0"%"</c:formatCode>
                <c:ptCount val="8"/>
                <c:pt idx="0">
                  <c:v>38</c:v>
                </c:pt>
                <c:pt idx="1">
                  <c:v>27</c:v>
                </c:pt>
                <c:pt idx="2">
                  <c:v>21</c:v>
                </c:pt>
                <c:pt idx="3">
                  <c:v>7</c:v>
                </c:pt>
                <c:pt idx="4">
                  <c:v>5</c:v>
                </c:pt>
                <c:pt idx="5">
                  <c:v>1</c:v>
                </c:pt>
                <c:pt idx="6" formatCode="General">
                  <c:v>0.5</c:v>
                </c:pt>
                <c:pt idx="7" formatCode="General">
                  <c:v>0.5</c:v>
                </c:pt>
              </c:numCache>
            </c:numRef>
          </c:val>
          <c:extLst>
            <c:ext xmlns:c16="http://schemas.microsoft.com/office/drawing/2014/chart" uri="{C3380CC4-5D6E-409C-BE32-E72D297353CC}">
              <c16:uniqueId val="{00000010-0361-3F49-95DB-559DAD53DC33}"/>
            </c:ext>
          </c:extLst>
        </c:ser>
        <c:dLbls>
          <c:dLblPos val="bestFit"/>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Category 1</c:v>
                </c:pt>
              </c:strCache>
            </c:strRef>
          </c:tx>
          <c:spPr>
            <a:ln w="28575" cap="rnd">
              <a:solidFill>
                <a:schemeClr val="accent1"/>
              </a:solidFill>
              <a:round/>
            </a:ln>
            <a:effectLst/>
          </c:spPr>
          <c:marker>
            <c:symbol val="none"/>
          </c:marker>
          <c:dLbls>
            <c:dLbl>
              <c:idx val="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2F9-1649-803A-7AF68A1B2EF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2012</c:v>
                </c:pt>
                <c:pt idx="1">
                  <c:v>2013</c:v>
                </c:pt>
                <c:pt idx="2">
                  <c:v>2014</c:v>
                </c:pt>
                <c:pt idx="3">
                  <c:v>2015</c:v>
                </c:pt>
                <c:pt idx="4">
                  <c:v>2016</c:v>
                </c:pt>
                <c:pt idx="5">
                  <c:v>2017</c:v>
                </c:pt>
                <c:pt idx="6">
                  <c:v>2018</c:v>
                </c:pt>
                <c:pt idx="7">
                  <c:v>2019</c:v>
                </c:pt>
                <c:pt idx="8">
                  <c:v>2020</c:v>
                </c:pt>
              </c:numCache>
            </c:numRef>
          </c:cat>
          <c:val>
            <c:numRef>
              <c:f>Sheet1!$B$2:$B$10</c:f>
              <c:numCache>
                <c:formatCode>General</c:formatCode>
                <c:ptCount val="9"/>
                <c:pt idx="0">
                  <c:v>100</c:v>
                </c:pt>
                <c:pt idx="1">
                  <c:v>105</c:v>
                </c:pt>
                <c:pt idx="2">
                  <c:v>106</c:v>
                </c:pt>
                <c:pt idx="3">
                  <c:v>107</c:v>
                </c:pt>
                <c:pt idx="4">
                  <c:v>109</c:v>
                </c:pt>
                <c:pt idx="5">
                  <c:v>112</c:v>
                </c:pt>
                <c:pt idx="6">
                  <c:v>112</c:v>
                </c:pt>
                <c:pt idx="7">
                  <c:v>113</c:v>
                </c:pt>
                <c:pt idx="8">
                  <c:v>115</c:v>
                </c:pt>
              </c:numCache>
            </c:numRef>
          </c:val>
          <c:smooth val="0"/>
          <c:extLst>
            <c:ext xmlns:c16="http://schemas.microsoft.com/office/drawing/2014/chart" uri="{C3380CC4-5D6E-409C-BE32-E72D297353CC}">
              <c16:uniqueId val="{00000000-72F9-1649-803A-7AF68A1B2EF5}"/>
            </c:ext>
          </c:extLst>
        </c:ser>
        <c:ser>
          <c:idx val="1"/>
          <c:order val="1"/>
          <c:tx>
            <c:strRef>
              <c:f>Sheet1!$C$1</c:f>
              <c:strCache>
                <c:ptCount val="1"/>
                <c:pt idx="0">
                  <c:v>Category 2</c:v>
                </c:pt>
              </c:strCache>
            </c:strRef>
          </c:tx>
          <c:spPr>
            <a:ln w="28575" cap="rnd">
              <a:solidFill>
                <a:schemeClr val="accent2"/>
              </a:solidFill>
              <a:round/>
            </a:ln>
            <a:effectLst/>
          </c:spPr>
          <c:marker>
            <c:symbol val="none"/>
          </c:marker>
          <c:dLbls>
            <c:dLbl>
              <c:idx val="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2F9-1649-803A-7AF68A1B2EF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2012</c:v>
                </c:pt>
                <c:pt idx="1">
                  <c:v>2013</c:v>
                </c:pt>
                <c:pt idx="2">
                  <c:v>2014</c:v>
                </c:pt>
                <c:pt idx="3">
                  <c:v>2015</c:v>
                </c:pt>
                <c:pt idx="4">
                  <c:v>2016</c:v>
                </c:pt>
                <c:pt idx="5">
                  <c:v>2017</c:v>
                </c:pt>
                <c:pt idx="6">
                  <c:v>2018</c:v>
                </c:pt>
                <c:pt idx="7">
                  <c:v>2019</c:v>
                </c:pt>
                <c:pt idx="8">
                  <c:v>2020</c:v>
                </c:pt>
              </c:numCache>
            </c:numRef>
          </c:cat>
          <c:val>
            <c:numRef>
              <c:f>Sheet1!$C$2:$C$10</c:f>
              <c:numCache>
                <c:formatCode>General</c:formatCode>
                <c:ptCount val="9"/>
                <c:pt idx="0">
                  <c:v>100</c:v>
                </c:pt>
                <c:pt idx="1">
                  <c:v>96</c:v>
                </c:pt>
                <c:pt idx="2">
                  <c:v>95</c:v>
                </c:pt>
                <c:pt idx="3">
                  <c:v>94</c:v>
                </c:pt>
                <c:pt idx="4">
                  <c:v>93</c:v>
                </c:pt>
                <c:pt idx="5">
                  <c:v>93</c:v>
                </c:pt>
                <c:pt idx="6">
                  <c:v>92</c:v>
                </c:pt>
                <c:pt idx="7">
                  <c:v>90</c:v>
                </c:pt>
                <c:pt idx="8">
                  <c:v>88</c:v>
                </c:pt>
              </c:numCache>
            </c:numRef>
          </c:val>
          <c:smooth val="0"/>
          <c:extLst>
            <c:ext xmlns:c16="http://schemas.microsoft.com/office/drawing/2014/chart" uri="{C3380CC4-5D6E-409C-BE32-E72D297353CC}">
              <c16:uniqueId val="{00000001-72F9-1649-803A-7AF68A1B2EF5}"/>
            </c:ext>
          </c:extLst>
        </c:ser>
        <c:dLbls>
          <c:showLegendKey val="0"/>
          <c:showVal val="0"/>
          <c:showCatName val="0"/>
          <c:showSerName val="0"/>
          <c:showPercent val="0"/>
          <c:showBubbleSize val="0"/>
        </c:dLbls>
        <c:smooth val="0"/>
        <c:axId val="347258815"/>
        <c:axId val="1919065776"/>
      </c:lineChart>
      <c:catAx>
        <c:axId val="34725881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919065776"/>
        <c:crosses val="autoZero"/>
        <c:auto val="1"/>
        <c:lblAlgn val="ctr"/>
        <c:lblOffset val="100"/>
        <c:noMultiLvlLbl val="0"/>
      </c:catAx>
      <c:valAx>
        <c:axId val="1919065776"/>
        <c:scaling>
          <c:orientation val="minMax"/>
          <c:max val="120"/>
          <c:min val="70"/>
        </c:scaling>
        <c:delete val="0"/>
        <c:axPos val="l"/>
        <c:majorGridlines>
          <c:spPr>
            <a:ln w="9525" cap="flat" cmpd="sng" algn="ctr">
              <a:solidFill>
                <a:schemeClr val="tx2"/>
              </a:solidFill>
              <a:round/>
            </a:ln>
            <a:effectLst/>
          </c:spPr>
        </c:majorGridlines>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347258815"/>
        <c:crosses val="autoZero"/>
        <c:crossBetween val="between"/>
        <c:majorUnit val="10"/>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Category 1</c:v>
                </c:pt>
              </c:strCache>
            </c:strRef>
          </c:tx>
          <c:spPr>
            <a:ln w="28575" cap="rnd">
              <a:solidFill>
                <a:schemeClr val="accent1"/>
              </a:solidFill>
              <a:round/>
            </a:ln>
            <a:effectLst/>
          </c:spPr>
          <c:marker>
            <c:symbol val="none"/>
          </c:marker>
          <c:dLbls>
            <c:dLbl>
              <c:idx val="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DC2-9045-AE40-193E2023F81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2012</c:v>
                </c:pt>
                <c:pt idx="1">
                  <c:v>2013</c:v>
                </c:pt>
                <c:pt idx="2">
                  <c:v>2014</c:v>
                </c:pt>
                <c:pt idx="3">
                  <c:v>2015</c:v>
                </c:pt>
                <c:pt idx="4">
                  <c:v>2016</c:v>
                </c:pt>
                <c:pt idx="5">
                  <c:v>2017</c:v>
                </c:pt>
                <c:pt idx="6">
                  <c:v>2018</c:v>
                </c:pt>
                <c:pt idx="7">
                  <c:v>2019</c:v>
                </c:pt>
                <c:pt idx="8">
                  <c:v>2020</c:v>
                </c:pt>
              </c:numCache>
            </c:numRef>
          </c:cat>
          <c:val>
            <c:numRef>
              <c:f>Sheet1!$B$2:$B$10</c:f>
              <c:numCache>
                <c:formatCode>General</c:formatCode>
                <c:ptCount val="9"/>
                <c:pt idx="0">
                  <c:v>100</c:v>
                </c:pt>
                <c:pt idx="1">
                  <c:v>105</c:v>
                </c:pt>
                <c:pt idx="2">
                  <c:v>106</c:v>
                </c:pt>
                <c:pt idx="3">
                  <c:v>107</c:v>
                </c:pt>
                <c:pt idx="4">
                  <c:v>109</c:v>
                </c:pt>
                <c:pt idx="5">
                  <c:v>112</c:v>
                </c:pt>
                <c:pt idx="6">
                  <c:v>112</c:v>
                </c:pt>
                <c:pt idx="7">
                  <c:v>113</c:v>
                </c:pt>
                <c:pt idx="8">
                  <c:v>115</c:v>
                </c:pt>
              </c:numCache>
            </c:numRef>
          </c:val>
          <c:smooth val="0"/>
          <c:extLst>
            <c:ext xmlns:c16="http://schemas.microsoft.com/office/drawing/2014/chart" uri="{C3380CC4-5D6E-409C-BE32-E72D297353CC}">
              <c16:uniqueId val="{00000001-6DC2-9045-AE40-193E2023F815}"/>
            </c:ext>
          </c:extLst>
        </c:ser>
        <c:ser>
          <c:idx val="1"/>
          <c:order val="1"/>
          <c:tx>
            <c:strRef>
              <c:f>Sheet1!$C$1</c:f>
              <c:strCache>
                <c:ptCount val="1"/>
                <c:pt idx="0">
                  <c:v>Category 2</c:v>
                </c:pt>
              </c:strCache>
            </c:strRef>
          </c:tx>
          <c:spPr>
            <a:ln w="28575" cap="rnd">
              <a:solidFill>
                <a:schemeClr val="accent2"/>
              </a:solidFill>
              <a:round/>
            </a:ln>
            <a:effectLst/>
          </c:spPr>
          <c:marker>
            <c:symbol val="none"/>
          </c:marker>
          <c:dLbls>
            <c:dLbl>
              <c:idx val="8"/>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DC2-9045-AE40-193E2023F81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Sheet1!$A$2:$A$10</c:f>
              <c:numCache>
                <c:formatCode>General</c:formatCode>
                <c:ptCount val="9"/>
                <c:pt idx="0">
                  <c:v>2012</c:v>
                </c:pt>
                <c:pt idx="1">
                  <c:v>2013</c:v>
                </c:pt>
                <c:pt idx="2">
                  <c:v>2014</c:v>
                </c:pt>
                <c:pt idx="3">
                  <c:v>2015</c:v>
                </c:pt>
                <c:pt idx="4">
                  <c:v>2016</c:v>
                </c:pt>
                <c:pt idx="5">
                  <c:v>2017</c:v>
                </c:pt>
                <c:pt idx="6">
                  <c:v>2018</c:v>
                </c:pt>
                <c:pt idx="7">
                  <c:v>2019</c:v>
                </c:pt>
                <c:pt idx="8">
                  <c:v>2020</c:v>
                </c:pt>
              </c:numCache>
            </c:numRef>
          </c:cat>
          <c:val>
            <c:numRef>
              <c:f>Sheet1!$C$2:$C$10</c:f>
              <c:numCache>
                <c:formatCode>General</c:formatCode>
                <c:ptCount val="9"/>
                <c:pt idx="0">
                  <c:v>100</c:v>
                </c:pt>
                <c:pt idx="1">
                  <c:v>96</c:v>
                </c:pt>
                <c:pt idx="2">
                  <c:v>95</c:v>
                </c:pt>
                <c:pt idx="3">
                  <c:v>94</c:v>
                </c:pt>
                <c:pt idx="4">
                  <c:v>93</c:v>
                </c:pt>
                <c:pt idx="5">
                  <c:v>93</c:v>
                </c:pt>
                <c:pt idx="6">
                  <c:v>92</c:v>
                </c:pt>
                <c:pt idx="7">
                  <c:v>90</c:v>
                </c:pt>
                <c:pt idx="8">
                  <c:v>88</c:v>
                </c:pt>
              </c:numCache>
            </c:numRef>
          </c:val>
          <c:smooth val="0"/>
          <c:extLst>
            <c:ext xmlns:c16="http://schemas.microsoft.com/office/drawing/2014/chart" uri="{C3380CC4-5D6E-409C-BE32-E72D297353CC}">
              <c16:uniqueId val="{00000003-6DC2-9045-AE40-193E2023F815}"/>
            </c:ext>
          </c:extLst>
        </c:ser>
        <c:dLbls>
          <c:showLegendKey val="0"/>
          <c:showVal val="0"/>
          <c:showCatName val="0"/>
          <c:showSerName val="0"/>
          <c:showPercent val="0"/>
          <c:showBubbleSize val="0"/>
        </c:dLbls>
        <c:smooth val="0"/>
        <c:axId val="347258815"/>
        <c:axId val="1919065776"/>
      </c:lineChart>
      <c:catAx>
        <c:axId val="34725881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919065776"/>
        <c:crosses val="autoZero"/>
        <c:auto val="1"/>
        <c:lblAlgn val="ctr"/>
        <c:lblOffset val="100"/>
        <c:noMultiLvlLbl val="0"/>
      </c:catAx>
      <c:valAx>
        <c:axId val="1919065776"/>
        <c:scaling>
          <c:orientation val="minMax"/>
          <c:max val="120"/>
          <c:min val="70"/>
        </c:scaling>
        <c:delete val="0"/>
        <c:axPos val="l"/>
        <c:majorGridlines>
          <c:spPr>
            <a:ln w="9525" cap="flat" cmpd="sng" algn="ctr">
              <a:solidFill>
                <a:schemeClr val="tx2"/>
              </a:solidFill>
              <a:round/>
            </a:ln>
            <a:effectLst/>
          </c:spPr>
        </c:majorGridlines>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347258815"/>
        <c:crosses val="autoZero"/>
        <c:crossBetween val="between"/>
        <c:majorUnit val="10"/>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1"/>
            </a:solidFill>
            <a:ln>
              <a:noFill/>
            </a:ln>
            <a:effectLst/>
          </c:spPr>
          <c:invertIfNegative val="0"/>
          <c:dPt>
            <c:idx val="1"/>
            <c:invertIfNegative val="0"/>
            <c:bubble3D val="0"/>
            <c:spPr>
              <a:solidFill>
                <a:schemeClr val="tx1"/>
              </a:solidFill>
              <a:ln>
                <a:noFill/>
              </a:ln>
              <a:effectLst/>
            </c:spPr>
            <c:extLst>
              <c:ext xmlns:c16="http://schemas.microsoft.com/office/drawing/2014/chart" uri="{C3380CC4-5D6E-409C-BE32-E72D297353CC}">
                <c16:uniqueId val="{00000001-A4C2-C74B-BA6F-6465D1DCCC0A}"/>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Category 1</c:v>
                </c:pt>
                <c:pt idx="1">
                  <c:v>Category 2</c:v>
                </c:pt>
                <c:pt idx="2">
                  <c:v>Category 3</c:v>
                </c:pt>
              </c:strCache>
            </c:strRef>
          </c:cat>
          <c:val>
            <c:numRef>
              <c:f>Sheet1!$B$2:$B$4</c:f>
              <c:numCache>
                <c:formatCode>0.00</c:formatCode>
                <c:ptCount val="3"/>
                <c:pt idx="0">
                  <c:v>117</c:v>
                </c:pt>
                <c:pt idx="1">
                  <c:v>119</c:v>
                </c:pt>
                <c:pt idx="2">
                  <c:v>176</c:v>
                </c:pt>
              </c:numCache>
            </c:numRef>
          </c:val>
          <c:extLst>
            <c:ext xmlns:c16="http://schemas.microsoft.com/office/drawing/2014/chart" uri="{C3380CC4-5D6E-409C-BE32-E72D297353CC}">
              <c16:uniqueId val="{00000002-A4C2-C74B-BA6F-6465D1DCCC0A}"/>
            </c:ext>
          </c:extLst>
        </c:ser>
        <c:dLbls>
          <c:showLegendKey val="0"/>
          <c:showVal val="0"/>
          <c:showCatName val="0"/>
          <c:showSerName val="0"/>
          <c:showPercent val="0"/>
          <c:showBubbleSize val="0"/>
        </c:dLbls>
        <c:gapWidth val="219"/>
        <c:overlap val="-27"/>
        <c:axId val="442608223"/>
        <c:axId val="477042095"/>
      </c:barChart>
      <c:catAx>
        <c:axId val="442608223"/>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477042095"/>
        <c:crosses val="autoZero"/>
        <c:auto val="1"/>
        <c:lblAlgn val="ctr"/>
        <c:lblOffset val="100"/>
        <c:noMultiLvlLbl val="0"/>
      </c:catAx>
      <c:valAx>
        <c:axId val="477042095"/>
        <c:scaling>
          <c:orientation val="minMax"/>
          <c:min val="0"/>
        </c:scaling>
        <c:delete val="1"/>
        <c:axPos val="l"/>
        <c:numFmt formatCode="0.00" sourceLinked="1"/>
        <c:majorTickMark val="none"/>
        <c:minorTickMark val="none"/>
        <c:tickLblPos val="nextTo"/>
        <c:crossAx val="4426082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4"/>
            <c:invertIfNegative val="0"/>
            <c:bubble3D val="0"/>
            <c:spPr>
              <a:solidFill>
                <a:schemeClr val="accent2"/>
              </a:solidFill>
              <a:ln>
                <a:noFill/>
              </a:ln>
              <a:effectLst/>
            </c:spPr>
            <c:extLst>
              <c:ext xmlns:c16="http://schemas.microsoft.com/office/drawing/2014/chart" uri="{C3380CC4-5D6E-409C-BE32-E72D297353CC}">
                <c16:uniqueId val="{00000001-E520-BB49-A251-A545E0A02098}"/>
              </c:ext>
            </c:extLst>
          </c:dPt>
          <c:dLbls>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E520-BB49-A251-A545E0A02098}"/>
                </c:ext>
              </c:extLst>
            </c:dLbl>
            <c:dLbl>
              <c:idx val="1"/>
              <c:delete val="1"/>
              <c:extLst>
                <c:ext xmlns:c15="http://schemas.microsoft.com/office/drawing/2012/chart" uri="{CE6537A1-D6FC-4f65-9D91-7224C49458BB}"/>
                <c:ext xmlns:c16="http://schemas.microsoft.com/office/drawing/2014/chart" uri="{C3380CC4-5D6E-409C-BE32-E72D297353CC}">
                  <c16:uniqueId val="{00000003-E520-BB49-A251-A545E0A02098}"/>
                </c:ext>
              </c:extLst>
            </c:dLbl>
            <c:dLbl>
              <c:idx val="2"/>
              <c:delete val="1"/>
              <c:extLst>
                <c:ext xmlns:c15="http://schemas.microsoft.com/office/drawing/2012/chart" uri="{CE6537A1-D6FC-4f65-9D91-7224C49458BB}"/>
                <c:ext xmlns:c16="http://schemas.microsoft.com/office/drawing/2014/chart" uri="{C3380CC4-5D6E-409C-BE32-E72D297353CC}">
                  <c16:uniqueId val="{00000004-E520-BB49-A251-A545E0A02098}"/>
                </c:ext>
              </c:extLst>
            </c:dLbl>
            <c:dLbl>
              <c:idx val="3"/>
              <c:delete val="1"/>
              <c:extLst>
                <c:ext xmlns:c15="http://schemas.microsoft.com/office/drawing/2012/chart" uri="{CE6537A1-D6FC-4f65-9D91-7224C49458BB}"/>
                <c:ext xmlns:c16="http://schemas.microsoft.com/office/drawing/2014/chart" uri="{C3380CC4-5D6E-409C-BE32-E72D297353CC}">
                  <c16:uniqueId val="{00000005-E520-BB49-A251-A545E0A02098}"/>
                </c:ext>
              </c:extLst>
            </c:dLbl>
            <c:dLbl>
              <c:idx val="4"/>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E520-BB49-A251-A545E0A02098}"/>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Sheet1!$B$2:$B$6</c:f>
              <c:numCache>
                <c:formatCode>0</c:formatCode>
                <c:ptCount val="5"/>
                <c:pt idx="0">
                  <c:v>0.5</c:v>
                </c:pt>
                <c:pt idx="1">
                  <c:v>4</c:v>
                </c:pt>
                <c:pt idx="2">
                  <c:v>10</c:v>
                </c:pt>
                <c:pt idx="3">
                  <c:v>15</c:v>
                </c:pt>
                <c:pt idx="4">
                  <c:v>25</c:v>
                </c:pt>
              </c:numCache>
            </c:numRef>
          </c:val>
          <c:extLst>
            <c:ext xmlns:c16="http://schemas.microsoft.com/office/drawing/2014/chart" uri="{C3380CC4-5D6E-409C-BE32-E72D297353CC}">
              <c16:uniqueId val="{00000006-E520-BB49-A251-A545E0A02098}"/>
            </c:ext>
          </c:extLst>
        </c:ser>
        <c:dLbls>
          <c:showLegendKey val="0"/>
          <c:showVal val="0"/>
          <c:showCatName val="0"/>
          <c:showSerName val="0"/>
          <c:showPercent val="0"/>
          <c:showBubbleSize val="0"/>
        </c:dLbls>
        <c:gapWidth val="219"/>
        <c:overlap val="-27"/>
        <c:axId val="1894737040"/>
        <c:axId val="1854094208"/>
      </c:barChart>
      <c:catAx>
        <c:axId val="189473704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54094208"/>
        <c:crosses val="autoZero"/>
        <c:auto val="1"/>
        <c:lblAlgn val="ctr"/>
        <c:lblOffset val="100"/>
        <c:noMultiLvlLbl val="0"/>
      </c:catAx>
      <c:valAx>
        <c:axId val="1854094208"/>
        <c:scaling>
          <c:orientation val="minMax"/>
        </c:scaling>
        <c:delete val="1"/>
        <c:axPos val="l"/>
        <c:numFmt formatCode="0" sourceLinked="1"/>
        <c:majorTickMark val="none"/>
        <c:minorTickMark val="none"/>
        <c:tickLblPos val="nextTo"/>
        <c:crossAx val="1894737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744335229877482E-2"/>
          <c:y val="3.918802769218014E-2"/>
          <c:w val="0.94598106050353226"/>
          <c:h val="0.57553443190814402"/>
        </c:manualLayout>
      </c:layout>
      <c:lineChart>
        <c:grouping val="standard"/>
        <c:varyColors val="0"/>
        <c:ser>
          <c:idx val="0"/>
          <c:order val="0"/>
          <c:tx>
            <c:strRef>
              <c:f>Sheet1!$B$1</c:f>
              <c:strCache>
                <c:ptCount val="1"/>
                <c:pt idx="0">
                  <c:v>Category 1</c:v>
                </c:pt>
              </c:strCache>
            </c:strRef>
          </c:tx>
          <c:spPr>
            <a:ln w="28575" cap="rnd">
              <a:solidFill>
                <a:schemeClr val="accent2"/>
              </a:solidFill>
              <a:round/>
            </a:ln>
            <a:effectLst/>
          </c:spPr>
          <c:marker>
            <c:symbol val="none"/>
          </c:marker>
          <c:dPt>
            <c:idx val="4"/>
            <c:marker>
              <c:symbol val="none"/>
            </c:marker>
            <c:bubble3D val="0"/>
            <c:spPr>
              <a:ln w="28575" cap="rnd">
                <a:solidFill>
                  <a:schemeClr val="accent2"/>
                </a:solidFill>
                <a:prstDash val="dash"/>
                <a:round/>
              </a:ln>
              <a:effectLst/>
            </c:spPr>
            <c:extLst>
              <c:ext xmlns:c16="http://schemas.microsoft.com/office/drawing/2014/chart" uri="{C3380CC4-5D6E-409C-BE32-E72D297353CC}">
                <c16:uniqueId val="{00000003-0B07-1349-81C7-72643314EF2A}"/>
              </c:ext>
            </c:extLst>
          </c:dPt>
          <c:dPt>
            <c:idx val="5"/>
            <c:marker>
              <c:symbol val="none"/>
            </c:marker>
            <c:bubble3D val="0"/>
            <c:spPr>
              <a:ln w="28575" cap="rnd">
                <a:solidFill>
                  <a:schemeClr val="accent2"/>
                </a:solidFill>
                <a:prstDash val="dash"/>
                <a:round/>
              </a:ln>
              <a:effectLst/>
            </c:spPr>
            <c:extLst>
              <c:ext xmlns:c16="http://schemas.microsoft.com/office/drawing/2014/chart" uri="{C3380CC4-5D6E-409C-BE32-E72D297353CC}">
                <c16:uniqueId val="{00000002-0B07-1349-81C7-72643314EF2A}"/>
              </c:ext>
            </c:extLst>
          </c:dPt>
          <c:dPt>
            <c:idx val="6"/>
            <c:marker>
              <c:symbol val="none"/>
            </c:marker>
            <c:bubble3D val="0"/>
            <c:spPr>
              <a:ln w="28575" cap="rnd">
                <a:solidFill>
                  <a:schemeClr val="accent2"/>
                </a:solidFill>
                <a:prstDash val="dash"/>
                <a:round/>
              </a:ln>
              <a:effectLst/>
            </c:spPr>
            <c:extLst>
              <c:ext xmlns:c16="http://schemas.microsoft.com/office/drawing/2014/chart" uri="{C3380CC4-5D6E-409C-BE32-E72D297353CC}">
                <c16:uniqueId val="{00000001-0B07-1349-81C7-72643314EF2A}"/>
              </c:ext>
            </c:extLst>
          </c:dPt>
          <c:dPt>
            <c:idx val="7"/>
            <c:marker>
              <c:symbol val="none"/>
            </c:marker>
            <c:bubble3D val="0"/>
            <c:spPr>
              <a:ln w="28575" cap="rnd">
                <a:solidFill>
                  <a:schemeClr val="accent2"/>
                </a:solidFill>
                <a:prstDash val="dash"/>
                <a:round/>
              </a:ln>
              <a:effectLst/>
            </c:spPr>
            <c:extLst>
              <c:ext xmlns:c16="http://schemas.microsoft.com/office/drawing/2014/chart" uri="{C3380CC4-5D6E-409C-BE32-E72D297353CC}">
                <c16:uniqueId val="{00000000-0B07-1349-81C7-72643314EF2A}"/>
              </c:ext>
            </c:extLst>
          </c:dPt>
          <c:cat>
            <c:numRef>
              <c:f>Sheet1!$A$2:$A$9</c:f>
              <c:numCache>
                <c:formatCode>General</c:formatCode>
                <c:ptCount val="8"/>
                <c:pt idx="0">
                  <c:v>2018</c:v>
                </c:pt>
                <c:pt idx="1">
                  <c:v>2019</c:v>
                </c:pt>
                <c:pt idx="2">
                  <c:v>2020</c:v>
                </c:pt>
                <c:pt idx="3">
                  <c:v>2021</c:v>
                </c:pt>
                <c:pt idx="4">
                  <c:v>2022</c:v>
                </c:pt>
                <c:pt idx="5">
                  <c:v>2023</c:v>
                </c:pt>
                <c:pt idx="6">
                  <c:v>2024</c:v>
                </c:pt>
                <c:pt idx="7">
                  <c:v>2025</c:v>
                </c:pt>
              </c:numCache>
            </c:numRef>
          </c:cat>
          <c:val>
            <c:numRef>
              <c:f>Sheet1!$B$2:$B$9</c:f>
              <c:numCache>
                <c:formatCode>0</c:formatCode>
                <c:ptCount val="8"/>
                <c:pt idx="0">
                  <c:v>231</c:v>
                </c:pt>
                <c:pt idx="1">
                  <c:v>245</c:v>
                </c:pt>
                <c:pt idx="2">
                  <c:v>260</c:v>
                </c:pt>
                <c:pt idx="3">
                  <c:v>270</c:v>
                </c:pt>
                <c:pt idx="4">
                  <c:v>300</c:v>
                </c:pt>
                <c:pt idx="5">
                  <c:v>350</c:v>
                </c:pt>
                <c:pt idx="6">
                  <c:v>405</c:v>
                </c:pt>
                <c:pt idx="7">
                  <c:v>466</c:v>
                </c:pt>
              </c:numCache>
            </c:numRef>
          </c:val>
          <c:smooth val="0"/>
          <c:extLst>
            <c:ext xmlns:c16="http://schemas.microsoft.com/office/drawing/2014/chart" uri="{C3380CC4-5D6E-409C-BE32-E72D297353CC}">
              <c16:uniqueId val="{00000000-5090-E742-B048-5D704A6FBE45}"/>
            </c:ext>
          </c:extLst>
        </c:ser>
        <c:ser>
          <c:idx val="1"/>
          <c:order val="1"/>
          <c:tx>
            <c:strRef>
              <c:f>Sheet1!$C$1</c:f>
              <c:strCache>
                <c:ptCount val="1"/>
                <c:pt idx="0">
                  <c:v>Category 2</c:v>
                </c:pt>
              </c:strCache>
            </c:strRef>
          </c:tx>
          <c:spPr>
            <a:ln w="28575" cap="rnd">
              <a:solidFill>
                <a:schemeClr val="tx1"/>
              </a:solidFill>
              <a:round/>
            </a:ln>
            <a:effectLst/>
          </c:spPr>
          <c:marker>
            <c:symbol val="none"/>
          </c:marker>
          <c:dPt>
            <c:idx val="4"/>
            <c:marker>
              <c:symbol val="none"/>
            </c:marker>
            <c:bubble3D val="0"/>
            <c:spPr>
              <a:ln w="28575" cap="rnd">
                <a:solidFill>
                  <a:schemeClr val="tx1"/>
                </a:solidFill>
                <a:prstDash val="dash"/>
                <a:round/>
              </a:ln>
              <a:effectLst/>
            </c:spPr>
            <c:extLst>
              <c:ext xmlns:c16="http://schemas.microsoft.com/office/drawing/2014/chart" uri="{C3380CC4-5D6E-409C-BE32-E72D297353CC}">
                <c16:uniqueId val="{00000007-0B07-1349-81C7-72643314EF2A}"/>
              </c:ext>
            </c:extLst>
          </c:dPt>
          <c:dPt>
            <c:idx val="5"/>
            <c:marker>
              <c:symbol val="none"/>
            </c:marker>
            <c:bubble3D val="0"/>
            <c:spPr>
              <a:ln w="28575" cap="rnd">
                <a:solidFill>
                  <a:schemeClr val="tx1"/>
                </a:solidFill>
                <a:prstDash val="dash"/>
                <a:round/>
              </a:ln>
              <a:effectLst/>
            </c:spPr>
            <c:extLst>
              <c:ext xmlns:c16="http://schemas.microsoft.com/office/drawing/2014/chart" uri="{C3380CC4-5D6E-409C-BE32-E72D297353CC}">
                <c16:uniqueId val="{00000006-0B07-1349-81C7-72643314EF2A}"/>
              </c:ext>
            </c:extLst>
          </c:dPt>
          <c:dPt>
            <c:idx val="6"/>
            <c:marker>
              <c:symbol val="none"/>
            </c:marker>
            <c:bubble3D val="0"/>
            <c:spPr>
              <a:ln w="28575" cap="rnd">
                <a:solidFill>
                  <a:schemeClr val="tx1"/>
                </a:solidFill>
                <a:prstDash val="dash"/>
                <a:round/>
              </a:ln>
              <a:effectLst/>
            </c:spPr>
            <c:extLst>
              <c:ext xmlns:c16="http://schemas.microsoft.com/office/drawing/2014/chart" uri="{C3380CC4-5D6E-409C-BE32-E72D297353CC}">
                <c16:uniqueId val="{00000005-0B07-1349-81C7-72643314EF2A}"/>
              </c:ext>
            </c:extLst>
          </c:dPt>
          <c:dPt>
            <c:idx val="7"/>
            <c:marker>
              <c:symbol val="none"/>
            </c:marker>
            <c:bubble3D val="0"/>
            <c:spPr>
              <a:ln w="28575" cap="rnd">
                <a:solidFill>
                  <a:schemeClr val="tx1"/>
                </a:solidFill>
                <a:prstDash val="dash"/>
                <a:round/>
              </a:ln>
              <a:effectLst/>
            </c:spPr>
            <c:extLst>
              <c:ext xmlns:c16="http://schemas.microsoft.com/office/drawing/2014/chart" uri="{C3380CC4-5D6E-409C-BE32-E72D297353CC}">
                <c16:uniqueId val="{00000004-0B07-1349-81C7-72643314EF2A}"/>
              </c:ext>
            </c:extLst>
          </c:dPt>
          <c:cat>
            <c:numRef>
              <c:f>Sheet1!$A$2:$A$9</c:f>
              <c:numCache>
                <c:formatCode>General</c:formatCode>
                <c:ptCount val="8"/>
                <c:pt idx="0">
                  <c:v>2018</c:v>
                </c:pt>
                <c:pt idx="1">
                  <c:v>2019</c:v>
                </c:pt>
                <c:pt idx="2">
                  <c:v>2020</c:v>
                </c:pt>
                <c:pt idx="3">
                  <c:v>2021</c:v>
                </c:pt>
                <c:pt idx="4">
                  <c:v>2022</c:v>
                </c:pt>
                <c:pt idx="5">
                  <c:v>2023</c:v>
                </c:pt>
                <c:pt idx="6">
                  <c:v>2024</c:v>
                </c:pt>
                <c:pt idx="7">
                  <c:v>2025</c:v>
                </c:pt>
              </c:numCache>
            </c:numRef>
          </c:cat>
          <c:val>
            <c:numRef>
              <c:f>Sheet1!$C$2:$C$9</c:f>
              <c:numCache>
                <c:formatCode>0</c:formatCode>
                <c:ptCount val="8"/>
                <c:pt idx="0">
                  <c:v>41.58</c:v>
                </c:pt>
                <c:pt idx="1">
                  <c:v>44.1</c:v>
                </c:pt>
                <c:pt idx="2">
                  <c:v>36.400000000000006</c:v>
                </c:pt>
                <c:pt idx="3">
                  <c:v>37.800000000000004</c:v>
                </c:pt>
                <c:pt idx="4">
                  <c:v>54</c:v>
                </c:pt>
                <c:pt idx="5">
                  <c:v>63</c:v>
                </c:pt>
                <c:pt idx="6">
                  <c:v>72.899999999999991</c:v>
                </c:pt>
                <c:pt idx="7">
                  <c:v>83.88</c:v>
                </c:pt>
              </c:numCache>
            </c:numRef>
          </c:val>
          <c:smooth val="0"/>
          <c:extLst>
            <c:ext xmlns:c16="http://schemas.microsoft.com/office/drawing/2014/chart" uri="{C3380CC4-5D6E-409C-BE32-E72D297353CC}">
              <c16:uniqueId val="{00000001-5090-E742-B048-5D704A6FBE45}"/>
            </c:ext>
          </c:extLst>
        </c:ser>
        <c:dLbls>
          <c:showLegendKey val="0"/>
          <c:showVal val="0"/>
          <c:showCatName val="0"/>
          <c:showSerName val="0"/>
          <c:showPercent val="0"/>
          <c:showBubbleSize val="0"/>
        </c:dLbls>
        <c:smooth val="0"/>
        <c:axId val="1776359488"/>
        <c:axId val="1756134384"/>
      </c:lineChart>
      <c:catAx>
        <c:axId val="177635948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chemeClr val="tx2">
                    <a:lumMod val="10000"/>
                  </a:schemeClr>
                </a:solidFill>
                <a:latin typeface="+mn-lt"/>
                <a:ea typeface="+mn-ea"/>
                <a:cs typeface="+mn-cs"/>
              </a:defRPr>
            </a:pPr>
            <a:endParaRPr lang="en-US"/>
          </a:p>
        </c:txPr>
        <c:crossAx val="1756134384"/>
        <c:crosses val="autoZero"/>
        <c:auto val="1"/>
        <c:lblAlgn val="ctr"/>
        <c:lblOffset val="100"/>
        <c:noMultiLvlLbl val="0"/>
      </c:catAx>
      <c:valAx>
        <c:axId val="1756134384"/>
        <c:scaling>
          <c:orientation val="minMax"/>
        </c:scaling>
        <c:delete val="0"/>
        <c:axPos val="l"/>
        <c:majorGridlines>
          <c:spPr>
            <a:ln w="9525" cap="flat" cmpd="sng" algn="ctr">
              <a:solidFill>
                <a:schemeClr val="bg1">
                  <a:lumMod val="75000"/>
                </a:schemeClr>
              </a:solidFill>
              <a:round/>
            </a:ln>
            <a:effectLst/>
          </c:spPr>
        </c:majorGridlines>
        <c:numFmt formatCode="0"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2">
                    <a:lumMod val="10000"/>
                  </a:schemeClr>
                </a:solidFill>
                <a:latin typeface="+mn-lt"/>
                <a:ea typeface="+mn-ea"/>
                <a:cs typeface="+mn-cs"/>
              </a:defRPr>
            </a:pPr>
            <a:endParaRPr lang="en-US"/>
          </a:p>
        </c:txPr>
        <c:crossAx val="17763594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009469748233848E-2"/>
          <c:y val="0"/>
          <c:w val="0.94598106050353226"/>
          <c:h val="0.60442953490692475"/>
        </c:manualLayout>
      </c:layout>
      <c:barChart>
        <c:barDir val="col"/>
        <c:grouping val="clustered"/>
        <c:varyColors val="0"/>
        <c:ser>
          <c:idx val="0"/>
          <c:order val="0"/>
          <c:tx>
            <c:strRef>
              <c:f>Sheet1!$B$1</c:f>
              <c:strCache>
                <c:ptCount val="1"/>
                <c:pt idx="0">
                  <c:v>Cost ratio</c:v>
                </c:pt>
              </c:strCache>
            </c:strRef>
          </c:tx>
          <c:spPr>
            <a:solidFill>
              <a:schemeClr val="accent1"/>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12-247F-A747-8DAB-6D96499915C7}"/>
              </c:ext>
            </c:extLst>
          </c:dPt>
          <c:dPt>
            <c:idx val="4"/>
            <c:invertIfNegative val="0"/>
            <c:bubble3D val="0"/>
            <c:spPr>
              <a:solidFill>
                <a:schemeClr val="accent1"/>
              </a:solidFill>
              <a:ln w="28575" cap="rnd">
                <a:noFill/>
                <a:prstDash val="dash"/>
                <a:round/>
              </a:ln>
              <a:effectLst/>
            </c:spPr>
            <c:extLst>
              <c:ext xmlns:c16="http://schemas.microsoft.com/office/drawing/2014/chart" uri="{C3380CC4-5D6E-409C-BE32-E72D297353CC}">
                <c16:uniqueId val="{00000001-247F-A747-8DAB-6D96499915C7}"/>
              </c:ext>
            </c:extLst>
          </c:dPt>
          <c:dPt>
            <c:idx val="5"/>
            <c:invertIfNegative val="0"/>
            <c:bubble3D val="0"/>
            <c:spPr>
              <a:solidFill>
                <a:schemeClr val="accent1"/>
              </a:solidFill>
              <a:ln w="28575" cap="rnd">
                <a:noFill/>
                <a:prstDash val="dash"/>
                <a:round/>
              </a:ln>
              <a:effectLst/>
            </c:spPr>
            <c:extLst>
              <c:ext xmlns:c16="http://schemas.microsoft.com/office/drawing/2014/chart" uri="{C3380CC4-5D6E-409C-BE32-E72D297353CC}">
                <c16:uniqueId val="{00000003-247F-A747-8DAB-6D96499915C7}"/>
              </c:ext>
            </c:extLst>
          </c:dPt>
          <c:dPt>
            <c:idx val="6"/>
            <c:invertIfNegative val="0"/>
            <c:bubble3D val="0"/>
            <c:spPr>
              <a:solidFill>
                <a:schemeClr val="accent1"/>
              </a:solidFill>
              <a:ln w="28575" cap="rnd">
                <a:noFill/>
                <a:prstDash val="dash"/>
                <a:round/>
              </a:ln>
              <a:effectLst/>
            </c:spPr>
            <c:extLst>
              <c:ext xmlns:c16="http://schemas.microsoft.com/office/drawing/2014/chart" uri="{C3380CC4-5D6E-409C-BE32-E72D297353CC}">
                <c16:uniqueId val="{00000005-247F-A747-8DAB-6D96499915C7}"/>
              </c:ext>
            </c:extLst>
          </c:dPt>
          <c:dPt>
            <c:idx val="7"/>
            <c:invertIfNegative val="0"/>
            <c:bubble3D val="0"/>
            <c:spPr>
              <a:solidFill>
                <a:schemeClr val="accent1"/>
              </a:solidFill>
              <a:ln w="28575" cap="rnd">
                <a:noFill/>
                <a:prstDash val="dash"/>
                <a:round/>
              </a:ln>
              <a:effectLst/>
            </c:spPr>
            <c:extLst>
              <c:ext xmlns:c16="http://schemas.microsoft.com/office/drawing/2014/chart" uri="{C3380CC4-5D6E-409C-BE32-E72D297353CC}">
                <c16:uniqueId val="{00000007-247F-A747-8DAB-6D96499915C7}"/>
              </c:ext>
            </c:extLst>
          </c:dPt>
          <c:cat>
            <c:strRef>
              <c:f>Sheet1!$A$2:$A$8</c:f>
              <c:strCache>
                <c:ptCount val="7"/>
                <c:pt idx="0">
                  <c:v>[Company]</c:v>
                </c:pt>
                <c:pt idx="1">
                  <c:v>[Competitor 1]</c:v>
                </c:pt>
                <c:pt idx="2">
                  <c:v>[Competitor 2]</c:v>
                </c:pt>
                <c:pt idx="3">
                  <c:v>[Competitor 3]</c:v>
                </c:pt>
                <c:pt idx="4">
                  <c:v>[Competitor 4]</c:v>
                </c:pt>
                <c:pt idx="5">
                  <c:v>[Competitor 5]</c:v>
                </c:pt>
                <c:pt idx="6">
                  <c:v>[Competitor 6]</c:v>
                </c:pt>
              </c:strCache>
            </c:strRef>
          </c:cat>
          <c:val>
            <c:numRef>
              <c:f>Sheet1!$B$2:$B$8</c:f>
              <c:numCache>
                <c:formatCode>0.0%</c:formatCode>
                <c:ptCount val="7"/>
                <c:pt idx="0">
                  <c:v>7.4999999999999997E-2</c:v>
                </c:pt>
                <c:pt idx="1">
                  <c:v>0.08</c:v>
                </c:pt>
                <c:pt idx="2">
                  <c:v>8.6999999999999994E-2</c:v>
                </c:pt>
                <c:pt idx="3">
                  <c:v>0.11</c:v>
                </c:pt>
                <c:pt idx="4">
                  <c:v>0.112</c:v>
                </c:pt>
                <c:pt idx="5">
                  <c:v>0.13</c:v>
                </c:pt>
                <c:pt idx="6">
                  <c:v>0.154</c:v>
                </c:pt>
              </c:numCache>
            </c:numRef>
          </c:val>
          <c:extLst>
            <c:ext xmlns:c16="http://schemas.microsoft.com/office/drawing/2014/chart" uri="{C3380CC4-5D6E-409C-BE32-E72D297353CC}">
              <c16:uniqueId val="{00000008-247F-A747-8DAB-6D96499915C7}"/>
            </c:ext>
          </c:extLst>
        </c:ser>
        <c:dLbls>
          <c:showLegendKey val="0"/>
          <c:showVal val="0"/>
          <c:showCatName val="0"/>
          <c:showSerName val="0"/>
          <c:showPercent val="0"/>
          <c:showBubbleSize val="0"/>
        </c:dLbls>
        <c:gapWidth val="150"/>
        <c:axId val="1776359488"/>
        <c:axId val="1756134384"/>
      </c:barChart>
      <c:catAx>
        <c:axId val="177635948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crossAx val="1756134384"/>
        <c:crosses val="autoZero"/>
        <c:auto val="1"/>
        <c:lblAlgn val="ctr"/>
        <c:lblOffset val="100"/>
        <c:noMultiLvlLbl val="0"/>
      </c:catAx>
      <c:valAx>
        <c:axId val="1756134384"/>
        <c:scaling>
          <c:orientation val="minMax"/>
        </c:scaling>
        <c:delete val="0"/>
        <c:axPos val="l"/>
        <c:majorGridlines>
          <c:spPr>
            <a:ln w="9525" cap="flat" cmpd="sng" algn="ctr">
              <a:solidFill>
                <a:schemeClr val="bg1">
                  <a:lumMod val="75000"/>
                </a:schemeClr>
              </a:solidFill>
              <a:round/>
            </a:ln>
            <a:effectLst/>
          </c:spPr>
        </c:majorGridlines>
        <c:numFmt formatCode="0.0%"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crossAx val="1776359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074346504347205E-2"/>
          <c:y val="0"/>
          <c:w val="0.9458513069913056"/>
          <c:h val="0.52270603943179117"/>
        </c:manualLayout>
      </c:layout>
      <c:barChart>
        <c:barDir val="col"/>
        <c:grouping val="clustered"/>
        <c:varyColors val="0"/>
        <c:ser>
          <c:idx val="0"/>
          <c:order val="0"/>
          <c:tx>
            <c:strRef>
              <c:f>Sheet1!$B$1</c:f>
              <c:strCache>
                <c:ptCount val="1"/>
                <c:pt idx="0">
                  <c:v>Category 1, e.g. Revenues</c:v>
                </c:pt>
              </c:strCache>
            </c:strRef>
          </c:tx>
          <c:spPr>
            <a:solidFill>
              <a:schemeClr val="tx1"/>
            </a:solidFill>
            <a:ln>
              <a:noFill/>
            </a:ln>
            <a:effectLst/>
          </c:spPr>
          <c:invertIfNegative val="0"/>
          <c:dPt>
            <c:idx val="4"/>
            <c:invertIfNegative val="0"/>
            <c:bubble3D val="0"/>
            <c:spPr>
              <a:solidFill>
                <a:schemeClr val="tx1"/>
              </a:solidFill>
              <a:ln>
                <a:noFill/>
              </a:ln>
              <a:effectLst/>
            </c:spPr>
            <c:extLst>
              <c:ext xmlns:c16="http://schemas.microsoft.com/office/drawing/2014/chart" uri="{C3380CC4-5D6E-409C-BE32-E72D297353CC}">
                <c16:uniqueId val="{00000001-26F4-3C44-BBC9-96B849080035}"/>
              </c:ext>
            </c:extLst>
          </c:dPt>
          <c:dLbls>
            <c:dLbl>
              <c:idx val="1"/>
              <c:delete val="1"/>
              <c:extLst>
                <c:ext xmlns:c15="http://schemas.microsoft.com/office/drawing/2012/chart" uri="{CE6537A1-D6FC-4f65-9D91-7224C49458BB}"/>
                <c:ext xmlns:c16="http://schemas.microsoft.com/office/drawing/2014/chart" uri="{C3380CC4-5D6E-409C-BE32-E72D297353CC}">
                  <c16:uniqueId val="{00000003-26F4-3C44-BBC9-96B849080035}"/>
                </c:ext>
              </c:extLst>
            </c:dLbl>
            <c:dLbl>
              <c:idx val="2"/>
              <c:delete val="1"/>
              <c:extLst>
                <c:ext xmlns:c15="http://schemas.microsoft.com/office/drawing/2012/chart" uri="{CE6537A1-D6FC-4f65-9D91-7224C49458BB}"/>
                <c:ext xmlns:c16="http://schemas.microsoft.com/office/drawing/2014/chart" uri="{C3380CC4-5D6E-409C-BE32-E72D297353CC}">
                  <c16:uniqueId val="{00000004-26F4-3C44-BBC9-96B849080035}"/>
                </c:ext>
              </c:extLst>
            </c:dLbl>
            <c:dLbl>
              <c:idx val="3"/>
              <c:delete val="1"/>
              <c:extLst>
                <c:ext xmlns:c15="http://schemas.microsoft.com/office/drawing/2012/chart" uri="{CE6537A1-D6FC-4f65-9D91-7224C49458BB}"/>
                <c:ext xmlns:c16="http://schemas.microsoft.com/office/drawing/2014/chart" uri="{C3380CC4-5D6E-409C-BE32-E72D297353CC}">
                  <c16:uniqueId val="{00000005-26F4-3C44-BBC9-96B84908003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Sheet1!$B$2:$B$6</c:f>
              <c:numCache>
                <c:formatCode>0.00</c:formatCode>
                <c:ptCount val="5"/>
                <c:pt idx="0">
                  <c:v>23</c:v>
                </c:pt>
                <c:pt idx="1">
                  <c:v>26</c:v>
                </c:pt>
                <c:pt idx="2">
                  <c:v>28.6</c:v>
                </c:pt>
                <c:pt idx="3">
                  <c:v>32</c:v>
                </c:pt>
                <c:pt idx="4">
                  <c:v>36</c:v>
                </c:pt>
              </c:numCache>
            </c:numRef>
          </c:val>
          <c:extLst>
            <c:ext xmlns:c16="http://schemas.microsoft.com/office/drawing/2014/chart" uri="{C3380CC4-5D6E-409C-BE32-E72D297353CC}">
              <c16:uniqueId val="{00000006-26F4-3C44-BBC9-96B849080035}"/>
            </c:ext>
          </c:extLst>
        </c:ser>
        <c:ser>
          <c:idx val="1"/>
          <c:order val="1"/>
          <c:tx>
            <c:strRef>
              <c:f>Sheet1!$C$1</c:f>
              <c:strCache>
                <c:ptCount val="1"/>
                <c:pt idx="0">
                  <c:v>Category 2, e.g. Profit</c:v>
                </c:pt>
              </c:strCache>
            </c:strRef>
          </c:tx>
          <c:spPr>
            <a:solidFill>
              <a:schemeClr val="accent2"/>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2-7BD8-A24B-B8FA-6624C96B2C51}"/>
                </c:ext>
              </c:extLst>
            </c:dLbl>
            <c:dLbl>
              <c:idx val="2"/>
              <c:delete val="1"/>
              <c:extLst>
                <c:ext xmlns:c15="http://schemas.microsoft.com/office/drawing/2012/chart" uri="{CE6537A1-D6FC-4f65-9D91-7224C49458BB}"/>
                <c:ext xmlns:c16="http://schemas.microsoft.com/office/drawing/2014/chart" uri="{C3380CC4-5D6E-409C-BE32-E72D297353CC}">
                  <c16:uniqueId val="{00000003-7BD8-A24B-B8FA-6624C96B2C51}"/>
                </c:ext>
              </c:extLst>
            </c:dLbl>
            <c:dLbl>
              <c:idx val="3"/>
              <c:delete val="1"/>
              <c:extLst>
                <c:ext xmlns:c15="http://schemas.microsoft.com/office/drawing/2012/chart" uri="{CE6537A1-D6FC-4f65-9D91-7224C49458BB}"/>
                <c:ext xmlns:c16="http://schemas.microsoft.com/office/drawing/2014/chart" uri="{C3380CC4-5D6E-409C-BE32-E72D297353CC}">
                  <c16:uniqueId val="{00000004-7BD8-A24B-B8FA-6624C96B2C5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Sheet1!$C$2:$C$6</c:f>
              <c:numCache>
                <c:formatCode>General</c:formatCode>
                <c:ptCount val="5"/>
                <c:pt idx="0">
                  <c:v>4</c:v>
                </c:pt>
                <c:pt idx="1">
                  <c:v>4.5</c:v>
                </c:pt>
                <c:pt idx="2">
                  <c:v>4.9000000000000004</c:v>
                </c:pt>
                <c:pt idx="3">
                  <c:v>5.5</c:v>
                </c:pt>
                <c:pt idx="4">
                  <c:v>6.2</c:v>
                </c:pt>
              </c:numCache>
            </c:numRef>
          </c:val>
          <c:extLst>
            <c:ext xmlns:c16="http://schemas.microsoft.com/office/drawing/2014/chart" uri="{C3380CC4-5D6E-409C-BE32-E72D297353CC}">
              <c16:uniqueId val="{00000002-6FF5-BA4F-8948-344951764DA2}"/>
            </c:ext>
          </c:extLst>
        </c:ser>
        <c:dLbls>
          <c:showLegendKey val="0"/>
          <c:showVal val="0"/>
          <c:showCatName val="0"/>
          <c:showSerName val="0"/>
          <c:showPercent val="0"/>
          <c:showBubbleSize val="0"/>
        </c:dLbls>
        <c:gapWidth val="219"/>
        <c:overlap val="-27"/>
        <c:axId val="1894737040"/>
        <c:axId val="1854094208"/>
      </c:barChart>
      <c:catAx>
        <c:axId val="189473704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54094208"/>
        <c:crosses val="autoZero"/>
        <c:auto val="1"/>
        <c:lblAlgn val="ctr"/>
        <c:lblOffset val="100"/>
        <c:noMultiLvlLbl val="0"/>
      </c:catAx>
      <c:valAx>
        <c:axId val="1854094208"/>
        <c:scaling>
          <c:orientation val="minMax"/>
          <c:max val="50"/>
        </c:scaling>
        <c:delete val="1"/>
        <c:axPos val="l"/>
        <c:numFmt formatCode="0.00" sourceLinked="1"/>
        <c:majorTickMark val="out"/>
        <c:minorTickMark val="none"/>
        <c:tickLblPos val="nextTo"/>
        <c:crossAx val="1894737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1"/>
            </a:solidFill>
            <a:ln>
              <a:noFill/>
            </a:ln>
            <a:effectLst/>
          </c:spPr>
          <c:invertIfNegative val="0"/>
          <c:dPt>
            <c:idx val="4"/>
            <c:invertIfNegative val="0"/>
            <c:bubble3D val="0"/>
            <c:spPr>
              <a:solidFill>
                <a:schemeClr val="tx1"/>
              </a:solidFill>
              <a:ln>
                <a:noFill/>
              </a:ln>
              <a:effectLst/>
            </c:spPr>
            <c:extLst>
              <c:ext xmlns:c16="http://schemas.microsoft.com/office/drawing/2014/chart" uri="{C3380CC4-5D6E-409C-BE32-E72D297353CC}">
                <c16:uniqueId val="{00000001-5271-A845-A334-7ECCAA511906}"/>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2020 Q3</c:v>
                </c:pt>
                <c:pt idx="1">
                  <c:v>2020 Q4</c:v>
                </c:pt>
                <c:pt idx="2">
                  <c:v>2021 Q1</c:v>
                </c:pt>
                <c:pt idx="3">
                  <c:v>2021 Q2</c:v>
                </c:pt>
                <c:pt idx="4">
                  <c:v>2021 Q3</c:v>
                </c:pt>
              </c:strCache>
            </c:strRef>
          </c:cat>
          <c:val>
            <c:numRef>
              <c:f>Sheet1!$B$2:$B$6</c:f>
              <c:numCache>
                <c:formatCode>0</c:formatCode>
                <c:ptCount val="5"/>
                <c:pt idx="0">
                  <c:v>740</c:v>
                </c:pt>
                <c:pt idx="1">
                  <c:v>5300</c:v>
                </c:pt>
                <c:pt idx="2">
                  <c:v>12000</c:v>
                </c:pt>
                <c:pt idx="3">
                  <c:v>21500</c:v>
                </c:pt>
                <c:pt idx="4">
                  <c:v>30000</c:v>
                </c:pt>
              </c:numCache>
            </c:numRef>
          </c:val>
          <c:extLst>
            <c:ext xmlns:c16="http://schemas.microsoft.com/office/drawing/2014/chart" uri="{C3380CC4-5D6E-409C-BE32-E72D297353CC}">
              <c16:uniqueId val="{00000006-5271-A845-A334-7ECCAA511906}"/>
            </c:ext>
          </c:extLst>
        </c:ser>
        <c:dLbls>
          <c:showLegendKey val="0"/>
          <c:showVal val="0"/>
          <c:showCatName val="0"/>
          <c:showSerName val="0"/>
          <c:showPercent val="0"/>
          <c:showBubbleSize val="0"/>
        </c:dLbls>
        <c:gapWidth val="219"/>
        <c:overlap val="-27"/>
        <c:axId val="1894737040"/>
        <c:axId val="1854094208"/>
      </c:barChart>
      <c:catAx>
        <c:axId val="189473704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54094208"/>
        <c:crosses val="autoZero"/>
        <c:auto val="1"/>
        <c:lblAlgn val="ctr"/>
        <c:lblOffset val="100"/>
        <c:noMultiLvlLbl val="0"/>
      </c:catAx>
      <c:valAx>
        <c:axId val="1854094208"/>
        <c:scaling>
          <c:orientation val="minMax"/>
        </c:scaling>
        <c:delete val="1"/>
        <c:axPos val="l"/>
        <c:numFmt formatCode="0" sourceLinked="1"/>
        <c:majorTickMark val="none"/>
        <c:minorTickMark val="none"/>
        <c:tickLblPos val="nextTo"/>
        <c:crossAx val="1894737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1"/>
            </a:solidFill>
            <a:ln>
              <a:noFill/>
            </a:ln>
            <a:effectLst/>
          </c:spPr>
          <c:invertIfNegative val="0"/>
          <c:dPt>
            <c:idx val="4"/>
            <c:invertIfNegative val="0"/>
            <c:bubble3D val="0"/>
            <c:spPr>
              <a:solidFill>
                <a:schemeClr val="tx1"/>
              </a:solidFill>
              <a:ln>
                <a:noFill/>
              </a:ln>
              <a:effectLst/>
            </c:spPr>
            <c:extLst>
              <c:ext xmlns:c16="http://schemas.microsoft.com/office/drawing/2014/chart" uri="{C3380CC4-5D6E-409C-BE32-E72D297353CC}">
                <c16:uniqueId val="{00000001-97F5-3E48-8E61-C958A9C287AB}"/>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Apr. 2021</c:v>
                </c:pt>
                <c:pt idx="1">
                  <c:v>May. 2021</c:v>
                </c:pt>
                <c:pt idx="2">
                  <c:v>Jun. 2021</c:v>
                </c:pt>
                <c:pt idx="3">
                  <c:v>Jul. 2021</c:v>
                </c:pt>
                <c:pt idx="4">
                  <c:v>Aug. 2021</c:v>
                </c:pt>
                <c:pt idx="5">
                  <c:v>Sep. 2021</c:v>
                </c:pt>
              </c:strCache>
            </c:strRef>
          </c:cat>
          <c:val>
            <c:numRef>
              <c:f>Sheet1!$B$2:$B$7</c:f>
              <c:numCache>
                <c:formatCode>0</c:formatCode>
                <c:ptCount val="6"/>
                <c:pt idx="0">
                  <c:v>20</c:v>
                </c:pt>
                <c:pt idx="1">
                  <c:v>70</c:v>
                </c:pt>
                <c:pt idx="2">
                  <c:v>120</c:v>
                </c:pt>
                <c:pt idx="3">
                  <c:v>300</c:v>
                </c:pt>
                <c:pt idx="4">
                  <c:v>550</c:v>
                </c:pt>
                <c:pt idx="5">
                  <c:v>970</c:v>
                </c:pt>
              </c:numCache>
            </c:numRef>
          </c:val>
          <c:extLst>
            <c:ext xmlns:c16="http://schemas.microsoft.com/office/drawing/2014/chart" uri="{C3380CC4-5D6E-409C-BE32-E72D297353CC}">
              <c16:uniqueId val="{00000002-97F5-3E48-8E61-C958A9C287AB}"/>
            </c:ext>
          </c:extLst>
        </c:ser>
        <c:dLbls>
          <c:showLegendKey val="0"/>
          <c:showVal val="0"/>
          <c:showCatName val="0"/>
          <c:showSerName val="0"/>
          <c:showPercent val="0"/>
          <c:showBubbleSize val="0"/>
        </c:dLbls>
        <c:gapWidth val="219"/>
        <c:overlap val="-27"/>
        <c:axId val="1894737040"/>
        <c:axId val="1854094208"/>
      </c:barChart>
      <c:catAx>
        <c:axId val="189473704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54094208"/>
        <c:crosses val="autoZero"/>
        <c:auto val="1"/>
        <c:lblAlgn val="ctr"/>
        <c:lblOffset val="100"/>
        <c:noMultiLvlLbl val="0"/>
      </c:catAx>
      <c:valAx>
        <c:axId val="1854094208"/>
        <c:scaling>
          <c:orientation val="minMax"/>
        </c:scaling>
        <c:delete val="1"/>
        <c:axPos val="l"/>
        <c:numFmt formatCode="0" sourceLinked="1"/>
        <c:majorTickMark val="none"/>
        <c:minorTickMark val="none"/>
        <c:tickLblPos val="nextTo"/>
        <c:crossAx val="1894737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074346504347205E-2"/>
          <c:y val="0"/>
          <c:w val="0.9458513069913056"/>
          <c:h val="0.58991349052946862"/>
        </c:manualLayout>
      </c:layout>
      <c:barChart>
        <c:barDir val="col"/>
        <c:grouping val="clustered"/>
        <c:varyColors val="0"/>
        <c:ser>
          <c:idx val="0"/>
          <c:order val="0"/>
          <c:tx>
            <c:strRef>
              <c:f>Sheet1!$B$1</c:f>
              <c:strCache>
                <c:ptCount val="1"/>
                <c:pt idx="0">
                  <c:v>Category 1, e.g. Revenues</c:v>
                </c:pt>
              </c:strCache>
            </c:strRef>
          </c:tx>
          <c:spPr>
            <a:solidFill>
              <a:schemeClr val="tx1"/>
            </a:solidFill>
            <a:ln>
              <a:noFill/>
            </a:ln>
            <a:effectLst/>
          </c:spPr>
          <c:invertIfNegative val="0"/>
          <c:dPt>
            <c:idx val="4"/>
            <c:invertIfNegative val="0"/>
            <c:bubble3D val="0"/>
            <c:spPr>
              <a:solidFill>
                <a:schemeClr val="tx1"/>
              </a:solidFill>
              <a:ln>
                <a:noFill/>
              </a:ln>
              <a:effectLst/>
            </c:spPr>
            <c:extLst>
              <c:ext xmlns:c16="http://schemas.microsoft.com/office/drawing/2014/chart" uri="{C3380CC4-5D6E-409C-BE32-E72D297353CC}">
                <c16:uniqueId val="{00000001-EA42-B74B-A12A-63D8089E248E}"/>
              </c:ext>
            </c:extLst>
          </c:dPt>
          <c:dLbls>
            <c:dLbl>
              <c:idx val="1"/>
              <c:delete val="1"/>
              <c:extLst>
                <c:ext xmlns:c15="http://schemas.microsoft.com/office/drawing/2012/chart" uri="{CE6537A1-D6FC-4f65-9D91-7224C49458BB}"/>
                <c:ext xmlns:c16="http://schemas.microsoft.com/office/drawing/2014/chart" uri="{C3380CC4-5D6E-409C-BE32-E72D297353CC}">
                  <c16:uniqueId val="{00000002-EA42-B74B-A12A-63D8089E248E}"/>
                </c:ext>
              </c:extLst>
            </c:dLbl>
            <c:dLbl>
              <c:idx val="2"/>
              <c:delete val="1"/>
              <c:extLst>
                <c:ext xmlns:c15="http://schemas.microsoft.com/office/drawing/2012/chart" uri="{CE6537A1-D6FC-4f65-9D91-7224C49458BB}"/>
                <c:ext xmlns:c16="http://schemas.microsoft.com/office/drawing/2014/chart" uri="{C3380CC4-5D6E-409C-BE32-E72D297353CC}">
                  <c16:uniqueId val="{00000003-EA42-B74B-A12A-63D8089E248E}"/>
                </c:ext>
              </c:extLst>
            </c:dLbl>
            <c:dLbl>
              <c:idx val="3"/>
              <c:delete val="1"/>
              <c:extLst>
                <c:ext xmlns:c15="http://schemas.microsoft.com/office/drawing/2012/chart" uri="{CE6537A1-D6FC-4f65-9D91-7224C49458BB}"/>
                <c:ext xmlns:c16="http://schemas.microsoft.com/office/drawing/2014/chart" uri="{C3380CC4-5D6E-409C-BE32-E72D297353CC}">
                  <c16:uniqueId val="{00000004-EA42-B74B-A12A-63D8089E248E}"/>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Sheet1!$B$2:$B$6</c:f>
              <c:numCache>
                <c:formatCode>0.00</c:formatCode>
                <c:ptCount val="5"/>
                <c:pt idx="0">
                  <c:v>57</c:v>
                </c:pt>
                <c:pt idx="1">
                  <c:v>67</c:v>
                </c:pt>
                <c:pt idx="2">
                  <c:v>80</c:v>
                </c:pt>
                <c:pt idx="3">
                  <c:v>95</c:v>
                </c:pt>
                <c:pt idx="4">
                  <c:v>120</c:v>
                </c:pt>
              </c:numCache>
            </c:numRef>
          </c:val>
          <c:extLst>
            <c:ext xmlns:c16="http://schemas.microsoft.com/office/drawing/2014/chart" uri="{C3380CC4-5D6E-409C-BE32-E72D297353CC}">
              <c16:uniqueId val="{00000005-EA42-B74B-A12A-63D8089E248E}"/>
            </c:ext>
          </c:extLst>
        </c:ser>
        <c:ser>
          <c:idx val="1"/>
          <c:order val="1"/>
          <c:tx>
            <c:strRef>
              <c:f>Sheet1!$C$1</c:f>
              <c:strCache>
                <c:ptCount val="1"/>
                <c:pt idx="0">
                  <c:v>Category 2, e.g. Profit</c:v>
                </c:pt>
              </c:strCache>
            </c:strRef>
          </c:tx>
          <c:spPr>
            <a:solidFill>
              <a:schemeClr val="accent2"/>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6-EA42-B74B-A12A-63D8089E248E}"/>
                </c:ext>
              </c:extLst>
            </c:dLbl>
            <c:dLbl>
              <c:idx val="2"/>
              <c:delete val="1"/>
              <c:extLst>
                <c:ext xmlns:c15="http://schemas.microsoft.com/office/drawing/2012/chart" uri="{CE6537A1-D6FC-4f65-9D91-7224C49458BB}"/>
                <c:ext xmlns:c16="http://schemas.microsoft.com/office/drawing/2014/chart" uri="{C3380CC4-5D6E-409C-BE32-E72D297353CC}">
                  <c16:uniqueId val="{00000007-EA42-B74B-A12A-63D8089E248E}"/>
                </c:ext>
              </c:extLst>
            </c:dLbl>
            <c:dLbl>
              <c:idx val="3"/>
              <c:delete val="1"/>
              <c:extLst>
                <c:ext xmlns:c15="http://schemas.microsoft.com/office/drawing/2012/chart" uri="{CE6537A1-D6FC-4f65-9D91-7224C49458BB}"/>
                <c:ext xmlns:c16="http://schemas.microsoft.com/office/drawing/2014/chart" uri="{C3380CC4-5D6E-409C-BE32-E72D297353CC}">
                  <c16:uniqueId val="{00000008-EA42-B74B-A12A-63D8089E248E}"/>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Sheet1!$C$2:$C$6</c:f>
              <c:numCache>
                <c:formatCode>General</c:formatCode>
                <c:ptCount val="5"/>
                <c:pt idx="0">
                  <c:v>10.26</c:v>
                </c:pt>
                <c:pt idx="1">
                  <c:v>12.059999999999999</c:v>
                </c:pt>
                <c:pt idx="2">
                  <c:v>14.399999999999999</c:v>
                </c:pt>
                <c:pt idx="3">
                  <c:v>17.099999999999998</c:v>
                </c:pt>
                <c:pt idx="4">
                  <c:v>21.599999999999998</c:v>
                </c:pt>
              </c:numCache>
            </c:numRef>
          </c:val>
          <c:extLst>
            <c:ext xmlns:c16="http://schemas.microsoft.com/office/drawing/2014/chart" uri="{C3380CC4-5D6E-409C-BE32-E72D297353CC}">
              <c16:uniqueId val="{00000009-EA42-B74B-A12A-63D8089E248E}"/>
            </c:ext>
          </c:extLst>
        </c:ser>
        <c:dLbls>
          <c:showLegendKey val="0"/>
          <c:showVal val="0"/>
          <c:showCatName val="0"/>
          <c:showSerName val="0"/>
          <c:showPercent val="0"/>
          <c:showBubbleSize val="0"/>
        </c:dLbls>
        <c:gapWidth val="219"/>
        <c:overlap val="-27"/>
        <c:axId val="1894737040"/>
        <c:axId val="1854094208"/>
      </c:barChart>
      <c:catAx>
        <c:axId val="189473704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54094208"/>
        <c:crosses val="autoZero"/>
        <c:auto val="1"/>
        <c:lblAlgn val="ctr"/>
        <c:lblOffset val="100"/>
        <c:noMultiLvlLbl val="0"/>
      </c:catAx>
      <c:valAx>
        <c:axId val="1854094208"/>
        <c:scaling>
          <c:orientation val="minMax"/>
          <c:max val="150"/>
        </c:scaling>
        <c:delete val="1"/>
        <c:axPos val="l"/>
        <c:numFmt formatCode="0.00" sourceLinked="1"/>
        <c:majorTickMark val="out"/>
        <c:minorTickMark val="none"/>
        <c:tickLblPos val="nextTo"/>
        <c:crossAx val="1894737040"/>
        <c:crosses val="autoZero"/>
        <c:crossBetween val="between"/>
        <c:majorUnit val="50"/>
        <c:minorUnit val="50"/>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454545454545456E-2"/>
          <c:y val="3.8661710037174724E-2"/>
          <c:w val="0.90982404692082108"/>
          <c:h val="0.92267657992565055"/>
        </c:manualLayout>
      </c:layout>
      <c:pieChart>
        <c:varyColors val="0"/>
        <c:ser>
          <c:idx val="0"/>
          <c:order val="0"/>
          <c:dPt>
            <c:idx val="0"/>
            <c:bubble3D val="0"/>
            <c:spPr>
              <a:solidFill>
                <a:schemeClr val="tx1"/>
              </a:solidFill>
              <a:ln w="9525" algn="ctr">
                <a:solidFill>
                  <a:srgbClr val="FFFFFF"/>
                </a:solidFill>
                <a:prstDash val="solid"/>
              </a:ln>
            </c:spPr>
            <c:extLst>
              <c:ext xmlns:c16="http://schemas.microsoft.com/office/drawing/2014/chart" uri="{C3380CC4-5D6E-409C-BE32-E72D297353CC}">
                <c16:uniqueId val="{00000001-4C3C-5548-B632-854C6DCE86B9}"/>
              </c:ext>
            </c:extLst>
          </c:dPt>
          <c:dPt>
            <c:idx val="1"/>
            <c:bubble3D val="0"/>
            <c:spPr>
              <a:solidFill>
                <a:schemeClr val="bg2"/>
              </a:solidFill>
              <a:ln w="9525" algn="ctr">
                <a:solidFill>
                  <a:srgbClr val="FFFFFF"/>
                </a:solidFill>
                <a:prstDash val="solid"/>
              </a:ln>
            </c:spPr>
            <c:extLst>
              <c:ext xmlns:c16="http://schemas.microsoft.com/office/drawing/2014/chart" uri="{C3380CC4-5D6E-409C-BE32-E72D297353CC}">
                <c16:uniqueId val="{00000003-4C3C-5548-B632-854C6DCE86B9}"/>
              </c:ext>
            </c:extLst>
          </c:dPt>
          <c:dPt>
            <c:idx val="2"/>
            <c:bubble3D val="0"/>
            <c:spPr>
              <a:solidFill>
                <a:schemeClr val="accent2"/>
              </a:solidFill>
              <a:ln w="9525" algn="ctr">
                <a:solidFill>
                  <a:srgbClr val="FFFFFF"/>
                </a:solidFill>
                <a:prstDash val="solid"/>
              </a:ln>
            </c:spPr>
            <c:extLst>
              <c:ext xmlns:c16="http://schemas.microsoft.com/office/drawing/2014/chart" uri="{C3380CC4-5D6E-409C-BE32-E72D297353CC}">
                <c16:uniqueId val="{00000005-4C3C-5548-B632-854C6DCE86B9}"/>
              </c:ext>
            </c:extLst>
          </c:dPt>
          <c:dPt>
            <c:idx val="3"/>
            <c:bubble3D val="0"/>
            <c:spPr>
              <a:solidFill>
                <a:schemeClr val="accent2">
                  <a:lumMod val="20000"/>
                  <a:lumOff val="80000"/>
                </a:schemeClr>
              </a:solidFill>
              <a:ln w="9525" algn="ctr">
                <a:solidFill>
                  <a:srgbClr val="FFFFFF"/>
                </a:solidFill>
                <a:prstDash val="solid"/>
              </a:ln>
            </c:spPr>
            <c:extLst>
              <c:ext xmlns:c16="http://schemas.microsoft.com/office/drawing/2014/chart" uri="{C3380CC4-5D6E-409C-BE32-E72D297353CC}">
                <c16:uniqueId val="{00000007-4C3C-5548-B632-854C6DCE86B9}"/>
              </c:ext>
            </c:extLst>
          </c:dPt>
          <c:dPt>
            <c:idx val="4"/>
            <c:bubble3D val="0"/>
            <c:spPr>
              <a:solidFill>
                <a:schemeClr val="bg1">
                  <a:lumMod val="50000"/>
                </a:schemeClr>
              </a:solidFill>
              <a:ln w="9525" algn="ctr">
                <a:solidFill>
                  <a:srgbClr val="FFFFFF"/>
                </a:solidFill>
                <a:prstDash val="solid"/>
              </a:ln>
            </c:spPr>
            <c:extLst>
              <c:ext xmlns:c16="http://schemas.microsoft.com/office/drawing/2014/chart" uri="{C3380CC4-5D6E-409C-BE32-E72D297353CC}">
                <c16:uniqueId val="{00000009-4C3C-5548-B632-854C6DCE86B9}"/>
              </c:ext>
            </c:extLst>
          </c:dPt>
          <c:dPt>
            <c:idx val="5"/>
            <c:bubble3D val="0"/>
            <c:spPr>
              <a:solidFill>
                <a:schemeClr val="bg1">
                  <a:lumMod val="75000"/>
                </a:schemeClr>
              </a:solidFill>
              <a:ln w="9525" algn="ctr">
                <a:solidFill>
                  <a:srgbClr val="FFFFFF"/>
                </a:solidFill>
                <a:prstDash val="solid"/>
              </a:ln>
            </c:spPr>
            <c:extLst>
              <c:ext xmlns:c16="http://schemas.microsoft.com/office/drawing/2014/chart" uri="{C3380CC4-5D6E-409C-BE32-E72D297353CC}">
                <c16:uniqueId val="{0000000B-4C3C-5548-B632-854C6DCE86B9}"/>
              </c:ext>
            </c:extLst>
          </c:dPt>
          <c:dPt>
            <c:idx val="6"/>
            <c:bubble3D val="0"/>
            <c:spPr>
              <a:solidFill>
                <a:schemeClr val="bg1">
                  <a:lumMod val="85000"/>
                </a:schemeClr>
              </a:solidFill>
              <a:ln w="9525" algn="ctr">
                <a:solidFill>
                  <a:srgbClr val="FFFFFF"/>
                </a:solidFill>
                <a:prstDash val="solid"/>
              </a:ln>
            </c:spPr>
            <c:extLst>
              <c:ext xmlns:c16="http://schemas.microsoft.com/office/drawing/2014/chart" uri="{C3380CC4-5D6E-409C-BE32-E72D297353CC}">
                <c16:uniqueId val="{0000000D-4C3C-5548-B632-854C6DCE86B9}"/>
              </c:ext>
            </c:extLst>
          </c:dPt>
          <c:dPt>
            <c:idx val="7"/>
            <c:bubble3D val="0"/>
            <c:spPr>
              <a:solidFill>
                <a:schemeClr val="accent3">
                  <a:lumMod val="20000"/>
                  <a:lumOff val="80000"/>
                </a:schemeClr>
              </a:solidFill>
              <a:ln w="9525" algn="ctr">
                <a:solidFill>
                  <a:srgbClr val="FFFFFF"/>
                </a:solidFill>
                <a:prstDash val="solid"/>
              </a:ln>
            </c:spPr>
            <c:extLst>
              <c:ext xmlns:c16="http://schemas.microsoft.com/office/drawing/2014/chart" uri="{C3380CC4-5D6E-409C-BE32-E72D297353CC}">
                <c16:uniqueId val="{0000000F-4C3C-5548-B632-854C6DCE86B9}"/>
              </c:ext>
            </c:extLst>
          </c:dPt>
          <c:dLbls>
            <c:dLbl>
              <c:idx val="0"/>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4C3C-5548-B632-854C6DCE86B9}"/>
                </c:ext>
              </c:extLst>
            </c:dLbl>
            <c:dLbl>
              <c:idx val="1"/>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4C3C-5548-B632-854C6DCE86B9}"/>
                </c:ext>
              </c:extLst>
            </c:dLbl>
            <c:dLbl>
              <c:idx val="2"/>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4C3C-5548-B632-854C6DCE86B9}"/>
                </c:ext>
              </c:extLst>
            </c:dLbl>
            <c:dLbl>
              <c:idx val="3"/>
              <c:tx>
                <c:rich>
                  <a:bodyPr wrap="square" lIns="38100" tIns="19050" rIns="38100" bIns="19050" anchor="ctr">
                    <a:spAutoFit/>
                  </a:bodyPr>
                  <a:lstStyle/>
                  <a:p>
                    <a:pPr>
                      <a:defRPr sz="1200">
                        <a:solidFill>
                          <a:schemeClr val="accent1"/>
                        </a:solidFill>
                      </a:defRPr>
                    </a:pPr>
                    <a:r>
                      <a:rPr lang="en-US"/>
                      <a:t>xx%</a:t>
                    </a:r>
                  </a:p>
                </c:rich>
              </c:tx>
              <c:spPr>
                <a:noFill/>
                <a:ln>
                  <a:noFill/>
                </a:ln>
                <a:effectLst/>
              </c:spPr>
              <c:dLblPos val="bestFit"/>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wedgeRectCallout">
                      <a:avLst/>
                    </a:prstGeom>
                  </c15:spPr>
                  <c15:showDataLabelsRange val="0"/>
                </c:ext>
                <c:ext xmlns:c16="http://schemas.microsoft.com/office/drawing/2014/chart" uri="{C3380CC4-5D6E-409C-BE32-E72D297353CC}">
                  <c16:uniqueId val="{00000007-4C3C-5548-B632-854C6DCE86B9}"/>
                </c:ext>
              </c:extLst>
            </c:dLbl>
            <c:dLbl>
              <c:idx val="4"/>
              <c:tx>
                <c:rich>
                  <a:bodyPr/>
                  <a:lstStyle/>
                  <a:p>
                    <a:r>
                      <a:rPr lang="en-US"/>
                      <a:t>xx%</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9-4C3C-5548-B632-854C6DCE86B9}"/>
                </c:ext>
              </c:extLst>
            </c:dLbl>
            <c:dLbl>
              <c:idx val="5"/>
              <c:delete val="1"/>
              <c:extLst>
                <c:ext xmlns:c15="http://schemas.microsoft.com/office/drawing/2012/chart" uri="{CE6537A1-D6FC-4f65-9D91-7224C49458BB}"/>
                <c:ext xmlns:c16="http://schemas.microsoft.com/office/drawing/2014/chart" uri="{C3380CC4-5D6E-409C-BE32-E72D297353CC}">
                  <c16:uniqueId val="{0000000B-4C3C-5548-B632-854C6DCE86B9}"/>
                </c:ext>
              </c:extLst>
            </c:dLbl>
            <c:dLbl>
              <c:idx val="6"/>
              <c:delete val="1"/>
              <c:extLst>
                <c:ext xmlns:c15="http://schemas.microsoft.com/office/drawing/2012/chart" uri="{CE6537A1-D6FC-4f65-9D91-7224C49458BB}"/>
                <c:ext xmlns:c16="http://schemas.microsoft.com/office/drawing/2014/chart" uri="{C3380CC4-5D6E-409C-BE32-E72D297353CC}">
                  <c16:uniqueId val="{0000000D-4C3C-5548-B632-854C6DCE86B9}"/>
                </c:ext>
              </c:extLst>
            </c:dLbl>
            <c:dLbl>
              <c:idx val="7"/>
              <c:delete val="1"/>
              <c:extLst>
                <c:ext xmlns:c15="http://schemas.microsoft.com/office/drawing/2012/chart" uri="{CE6537A1-D6FC-4f65-9D91-7224C49458BB}"/>
                <c:ext xmlns:c16="http://schemas.microsoft.com/office/drawing/2014/chart" uri="{C3380CC4-5D6E-409C-BE32-E72D297353CC}">
                  <c16:uniqueId val="{0000000F-4C3C-5548-B632-854C6DCE86B9}"/>
                </c:ext>
              </c:extLst>
            </c:dLbl>
            <c:spPr>
              <a:noFill/>
              <a:ln>
                <a:noFill/>
              </a:ln>
              <a:effectLst/>
            </c:spPr>
            <c:txPr>
              <a:bodyPr wrap="square" lIns="38100" tIns="19050" rIns="38100" bIns="19050" anchor="ctr">
                <a:spAutoFit/>
              </a:bodyPr>
              <a:lstStyle/>
              <a:p>
                <a:pPr>
                  <a:defRPr sz="1200">
                    <a:solidFill>
                      <a:schemeClr val="bg1"/>
                    </a:solidFill>
                  </a:defRPr>
                </a:pPr>
                <a:endParaRPr lang="en-US"/>
              </a:p>
            </c:txPr>
            <c:dLblPos val="bestFit"/>
            <c:showLegendKey val="0"/>
            <c:showVal val="0"/>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c15:spPr>
              </c:ext>
            </c:extLst>
          </c:dLbls>
          <c:val>
            <c:numRef>
              <c:f>Sheet1!$A$1:$A$8</c:f>
              <c:numCache>
                <c:formatCode>#,##0"%";"-"#,##0"%"</c:formatCode>
                <c:ptCount val="8"/>
                <c:pt idx="0">
                  <c:v>31</c:v>
                </c:pt>
                <c:pt idx="1">
                  <c:v>12</c:v>
                </c:pt>
                <c:pt idx="2">
                  <c:v>43</c:v>
                </c:pt>
                <c:pt idx="3">
                  <c:v>7</c:v>
                </c:pt>
                <c:pt idx="4">
                  <c:v>5</c:v>
                </c:pt>
                <c:pt idx="5">
                  <c:v>1</c:v>
                </c:pt>
                <c:pt idx="6" formatCode="General">
                  <c:v>0.5</c:v>
                </c:pt>
                <c:pt idx="7" formatCode="General">
                  <c:v>0</c:v>
                </c:pt>
              </c:numCache>
            </c:numRef>
          </c:val>
          <c:extLst>
            <c:ext xmlns:c16="http://schemas.microsoft.com/office/drawing/2014/chart" uri="{C3380CC4-5D6E-409C-BE32-E72D297353CC}">
              <c16:uniqueId val="{00000010-4C3C-5548-B632-854C6DCE86B9}"/>
            </c:ext>
          </c:extLst>
        </c:ser>
        <c:dLbls>
          <c:dLblPos val="bestFit"/>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Step 1</c:v>
                </c:pt>
                <c:pt idx="1">
                  <c:v>Step 2</c:v>
                </c:pt>
                <c:pt idx="2">
                  <c:v>Step 3</c:v>
                </c:pt>
                <c:pt idx="3">
                  <c:v>Step 4</c:v>
                </c:pt>
              </c:strCache>
            </c:strRef>
          </c:cat>
          <c:val>
            <c:numRef>
              <c:f>Sheet1!$B$2:$B$5</c:f>
              <c:numCache>
                <c:formatCode>General</c:formatCode>
                <c:ptCount val="4"/>
                <c:pt idx="0">
                  <c:v>13.53</c:v>
                </c:pt>
                <c:pt idx="1">
                  <c:v>7.1</c:v>
                </c:pt>
                <c:pt idx="2">
                  <c:v>5.3</c:v>
                </c:pt>
                <c:pt idx="3">
                  <c:v>4.7</c:v>
                </c:pt>
              </c:numCache>
            </c:numRef>
          </c:val>
          <c:extLst>
            <c:ext xmlns:c16="http://schemas.microsoft.com/office/drawing/2014/chart" uri="{C3380CC4-5D6E-409C-BE32-E72D297353CC}">
              <c16:uniqueId val="{00000000-A9B4-504D-BE56-055CF897143E}"/>
            </c:ext>
          </c:extLst>
        </c:ser>
        <c:dLbls>
          <c:showLegendKey val="0"/>
          <c:showVal val="0"/>
          <c:showCatName val="0"/>
          <c:showSerName val="0"/>
          <c:showPercent val="0"/>
          <c:showBubbleSize val="0"/>
        </c:dLbls>
        <c:gapWidth val="219"/>
        <c:overlap val="-27"/>
        <c:axId val="1306142384"/>
        <c:axId val="1327384160"/>
      </c:barChart>
      <c:catAx>
        <c:axId val="130614238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327384160"/>
        <c:crosses val="autoZero"/>
        <c:auto val="1"/>
        <c:lblAlgn val="ctr"/>
        <c:lblOffset val="100"/>
        <c:noMultiLvlLbl val="0"/>
      </c:catAx>
      <c:valAx>
        <c:axId val="1327384160"/>
        <c:scaling>
          <c:orientation val="minMax"/>
        </c:scaling>
        <c:delete val="1"/>
        <c:axPos val="l"/>
        <c:numFmt formatCode="General" sourceLinked="1"/>
        <c:majorTickMark val="none"/>
        <c:minorTickMark val="none"/>
        <c:tickLblPos val="nextTo"/>
        <c:crossAx val="1306142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Revenue</c:v>
                </c:pt>
              </c:strCache>
            </c:strRef>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2020</c:v>
                </c:pt>
                <c:pt idx="1">
                  <c:v>2021</c:v>
                </c:pt>
                <c:pt idx="2">
                  <c:v>2022</c:v>
                </c:pt>
                <c:pt idx="3">
                  <c:v>2023</c:v>
                </c:pt>
                <c:pt idx="4">
                  <c:v>2024</c:v>
                </c:pt>
                <c:pt idx="5">
                  <c:v>2025</c:v>
                </c:pt>
              </c:numCache>
            </c:numRef>
          </c:cat>
          <c:val>
            <c:numRef>
              <c:f>Sheet1!$B$2:$B$7</c:f>
              <c:numCache>
                <c:formatCode>General</c:formatCode>
                <c:ptCount val="6"/>
                <c:pt idx="0">
                  <c:v>320</c:v>
                </c:pt>
                <c:pt idx="1">
                  <c:v>345</c:v>
                </c:pt>
                <c:pt idx="2">
                  <c:v>390</c:v>
                </c:pt>
                <c:pt idx="3">
                  <c:v>480</c:v>
                </c:pt>
                <c:pt idx="4">
                  <c:v>550</c:v>
                </c:pt>
                <c:pt idx="5">
                  <c:v>610</c:v>
                </c:pt>
              </c:numCache>
            </c:numRef>
          </c:val>
          <c:extLst>
            <c:ext xmlns:c16="http://schemas.microsoft.com/office/drawing/2014/chart" uri="{C3380CC4-5D6E-409C-BE32-E72D297353CC}">
              <c16:uniqueId val="{00000000-60BA-C442-B889-C0BE255C277C}"/>
            </c:ext>
          </c:extLst>
        </c:ser>
        <c:dLbls>
          <c:showLegendKey val="0"/>
          <c:showVal val="0"/>
          <c:showCatName val="0"/>
          <c:showSerName val="0"/>
          <c:showPercent val="0"/>
          <c:showBubbleSize val="0"/>
        </c:dLbls>
        <c:gapWidth val="219"/>
        <c:overlap val="-27"/>
        <c:axId val="1971922111"/>
        <c:axId val="1971406143"/>
      </c:barChart>
      <c:catAx>
        <c:axId val="197192211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971406143"/>
        <c:crosses val="autoZero"/>
        <c:auto val="1"/>
        <c:lblAlgn val="ctr"/>
        <c:lblOffset val="100"/>
        <c:noMultiLvlLbl val="0"/>
      </c:catAx>
      <c:valAx>
        <c:axId val="1971406143"/>
        <c:scaling>
          <c:orientation val="minMax"/>
        </c:scaling>
        <c:delete val="0"/>
        <c:axPos val="l"/>
        <c:majorGridlines>
          <c:spPr>
            <a:ln w="9525" cap="flat" cmpd="sng" algn="ctr">
              <a:solidFill>
                <a:schemeClr val="tx2"/>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9719221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903181189488236E-3"/>
          <c:y val="0"/>
          <c:w val="0.9820193637621023"/>
          <c:h val="0.98868593069744948"/>
        </c:manualLayout>
      </c:layout>
      <c:barChart>
        <c:barDir val="col"/>
        <c:grouping val="stacked"/>
        <c:varyColors val="0"/>
        <c:ser>
          <c:idx val="0"/>
          <c:order val="0"/>
          <c:spPr>
            <a:noFill/>
            <a:ln>
              <a:noFill/>
            </a:ln>
          </c:spPr>
          <c:invertIfNegative val="0"/>
          <c:dPt>
            <c:idx val="0"/>
            <c:invertIfNegative val="0"/>
            <c:bubble3D val="0"/>
            <c:spPr>
              <a:solidFill>
                <a:schemeClr val="bg2"/>
              </a:solidFill>
              <a:ln w="9525" algn="ctr">
                <a:solidFill>
                  <a:srgbClr val="FFFFFF"/>
                </a:solidFill>
                <a:prstDash val="solid"/>
              </a:ln>
            </c:spPr>
            <c:extLst>
              <c:ext xmlns:c16="http://schemas.microsoft.com/office/drawing/2014/chart" uri="{C3380CC4-5D6E-409C-BE32-E72D297353CC}">
                <c16:uniqueId val="{00000001-6B3E-7341-884A-D0803BAA67E4}"/>
              </c:ext>
            </c:extLst>
          </c:dPt>
          <c:dPt>
            <c:idx val="4"/>
            <c:invertIfNegative val="0"/>
            <c:bubble3D val="0"/>
            <c:spPr>
              <a:solidFill>
                <a:schemeClr val="bg2"/>
              </a:solidFill>
              <a:ln w="9525" algn="ctr">
                <a:solidFill>
                  <a:srgbClr val="FFFFFF"/>
                </a:solidFill>
                <a:prstDash val="solid"/>
              </a:ln>
            </c:spPr>
            <c:extLst>
              <c:ext xmlns:c16="http://schemas.microsoft.com/office/drawing/2014/chart" uri="{C3380CC4-5D6E-409C-BE32-E72D297353CC}">
                <c16:uniqueId val="{00000003-6DC1-0A4C-874E-02FC60EF1B5D}"/>
              </c:ext>
            </c:extLst>
          </c:dPt>
          <c:dLbls>
            <c:dLbl>
              <c:idx val="0"/>
              <c:layout>
                <c:manualLayout>
                  <c:x val="0"/>
                  <c:y val="-4.6882325363338024E-4"/>
                </c:manualLayout>
              </c:layout>
              <c:tx>
                <c:rich>
                  <a:bodyPr wrap="none"/>
                  <a:lstStyle/>
                  <a:p>
                    <a:pPr>
                      <a:defRPr sz="1200" kern="1200">
                        <a:solidFill>
                          <a:schemeClr val="bg1"/>
                        </a:solidFill>
                        <a:latin typeface="+mn-lt"/>
                        <a:ea typeface="+mn-ea"/>
                        <a:cs typeface="+mn-cs"/>
                      </a:defRPr>
                    </a:pPr>
                    <a:r>
                      <a:rPr lang="en-US"/>
                      <a:t>xx</a:t>
                    </a:r>
                  </a:p>
                </c:rich>
              </c:tx>
              <c:numFmt formatCode="#,##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1-6B3E-7341-884A-D0803BAA67E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formatCode="#,##0;#,##0">
                  <c:v>3</c:v>
                </c:pt>
                <c:pt idx="1">
                  <c:v>30</c:v>
                </c:pt>
                <c:pt idx="2">
                  <c:v>31.5</c:v>
                </c:pt>
                <c:pt idx="3">
                  <c:v>44</c:v>
                </c:pt>
                <c:pt idx="4">
                  <c:v>4.5</c:v>
                </c:pt>
              </c:numCache>
            </c:numRef>
          </c:val>
          <c:extLst>
            <c:ext xmlns:c16="http://schemas.microsoft.com/office/drawing/2014/chart" uri="{C3380CC4-5D6E-409C-BE32-E72D297353CC}">
              <c16:uniqueId val="{00000004-6B3E-7341-884A-D0803BAA67E4}"/>
            </c:ext>
          </c:extLst>
        </c:ser>
        <c:ser>
          <c:idx val="1"/>
          <c:order val="1"/>
          <c:spPr>
            <a:solidFill>
              <a:schemeClr val="tx2"/>
            </a:solidFill>
            <a:ln w="9525" algn="ctr">
              <a:solidFill>
                <a:srgbClr val="FFFFFF"/>
              </a:solidFill>
              <a:prstDash val="solid"/>
            </a:ln>
          </c:spPr>
          <c:invertIfNegative val="0"/>
          <c:dPt>
            <c:idx val="0"/>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B-6B3E-7341-884A-D0803BAA67E4}"/>
              </c:ext>
            </c:extLst>
          </c:dPt>
          <c:dPt>
            <c:idx val="1"/>
            <c:invertIfNegative val="0"/>
            <c:bubble3D val="0"/>
            <c:spPr>
              <a:solidFill>
                <a:schemeClr val="bg2"/>
              </a:solidFill>
              <a:ln w="9525" algn="ctr">
                <a:solidFill>
                  <a:srgbClr val="FFFFFF"/>
                </a:solidFill>
                <a:prstDash val="solid"/>
              </a:ln>
            </c:spPr>
            <c:extLst>
              <c:ext xmlns:c16="http://schemas.microsoft.com/office/drawing/2014/chart" uri="{C3380CC4-5D6E-409C-BE32-E72D297353CC}">
                <c16:uniqueId val="{00000006-6B3E-7341-884A-D0803BAA67E4}"/>
              </c:ext>
            </c:extLst>
          </c:dPt>
          <c:dPt>
            <c:idx val="2"/>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12-6B3E-7341-884A-D0803BAA67E4}"/>
              </c:ext>
            </c:extLst>
          </c:dPt>
          <c:dPt>
            <c:idx val="3"/>
            <c:invertIfNegative val="0"/>
            <c:bubble3D val="0"/>
            <c:spPr>
              <a:solidFill>
                <a:schemeClr val="accent3"/>
              </a:solidFill>
              <a:ln w="9525" algn="ctr">
                <a:solidFill>
                  <a:srgbClr val="FFFFFF"/>
                </a:solidFill>
                <a:prstDash val="solid"/>
              </a:ln>
            </c:spPr>
            <c:extLst>
              <c:ext xmlns:c16="http://schemas.microsoft.com/office/drawing/2014/chart" uri="{C3380CC4-5D6E-409C-BE32-E72D297353CC}">
                <c16:uniqueId val="{00000008-6B3E-7341-884A-D0803BAA67E4}"/>
              </c:ext>
            </c:extLst>
          </c:dPt>
          <c:dPt>
            <c:idx val="4"/>
            <c:invertIfNegative val="0"/>
            <c:bubble3D val="0"/>
            <c:spPr>
              <a:solidFill>
                <a:schemeClr val="accent2"/>
              </a:solidFill>
              <a:ln w="9525" algn="ctr">
                <a:solidFill>
                  <a:srgbClr val="FFFFFF"/>
                </a:solidFill>
                <a:prstDash val="solid"/>
              </a:ln>
            </c:spPr>
            <c:extLst>
              <c:ext xmlns:c16="http://schemas.microsoft.com/office/drawing/2014/chart" uri="{C3380CC4-5D6E-409C-BE32-E72D297353CC}">
                <c16:uniqueId val="{0000000A-6B3E-7341-884A-D0803BAA67E4}"/>
              </c:ext>
            </c:extLst>
          </c:dPt>
          <c:dLbls>
            <c:dLbl>
              <c:idx val="0"/>
              <c:layout>
                <c:manualLayout>
                  <c:x val="0"/>
                  <c:y val="0"/>
                </c:manualLayout>
              </c:layout>
              <c:tx>
                <c:rich>
                  <a:bodyPr wrap="none"/>
                  <a:lstStyle/>
                  <a:p>
                    <a:pPr>
                      <a:defRPr sz="1200" kern="1200">
                        <a:solidFill>
                          <a:schemeClr val="bg1"/>
                        </a:solidFill>
                        <a:latin typeface="+mn-lt"/>
                        <a:ea typeface="+mn-ea"/>
                        <a:cs typeface="+mn-cs"/>
                      </a:defRPr>
                    </a:pPr>
                    <a:r>
                      <a:rPr lang="en-US"/>
                      <a:t>xx</a:t>
                    </a:r>
                  </a:p>
                </c:rich>
              </c:tx>
              <c:numFmt formatCode="#,##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B-6B3E-7341-884A-D0803BAA67E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Sheet1!$A$2:$E$2</c:f>
              <c:numCache>
                <c:formatCode>General</c:formatCode>
                <c:ptCount val="5"/>
                <c:pt idx="0" formatCode="#,##0;#,##0">
                  <c:v>15</c:v>
                </c:pt>
                <c:pt idx="1">
                  <c:v>1.5</c:v>
                </c:pt>
                <c:pt idx="2">
                  <c:v>12.5</c:v>
                </c:pt>
                <c:pt idx="3">
                  <c:v>9</c:v>
                </c:pt>
                <c:pt idx="4">
                  <c:v>27.5</c:v>
                </c:pt>
              </c:numCache>
            </c:numRef>
          </c:val>
          <c:extLst>
            <c:ext xmlns:c16="http://schemas.microsoft.com/office/drawing/2014/chart" uri="{C3380CC4-5D6E-409C-BE32-E72D297353CC}">
              <c16:uniqueId val="{0000000C-6B3E-7341-884A-D0803BAA67E4}"/>
            </c:ext>
          </c:extLst>
        </c:ser>
        <c:ser>
          <c:idx val="2"/>
          <c:order val="2"/>
          <c:spPr>
            <a:solidFill>
              <a:schemeClr val="accent3"/>
            </a:solidFill>
            <a:ln w="9525" algn="ctr">
              <a:solidFill>
                <a:srgbClr val="FFFFFF"/>
              </a:solidFill>
              <a:prstDash val="solid"/>
            </a:ln>
          </c:spPr>
          <c:invertIfNegative val="0"/>
          <c:dLbls>
            <c:dLbl>
              <c:idx val="0"/>
              <c:layout>
                <c:manualLayout>
                  <c:x val="0"/>
                  <c:y val="-4.6882325363338024E-4"/>
                </c:manualLayout>
              </c:layout>
              <c:tx>
                <c:rich>
                  <a:bodyPr wrap="none"/>
                  <a:lstStyle/>
                  <a:p>
                    <a:pPr>
                      <a:defRPr sz="1200" kern="1200">
                        <a:solidFill>
                          <a:schemeClr val="bg1"/>
                        </a:solidFill>
                        <a:latin typeface="+mn-lt"/>
                        <a:ea typeface="+mn-ea"/>
                        <a:cs typeface="+mn-cs"/>
                      </a:defRPr>
                    </a:pPr>
                    <a:r>
                      <a:rPr lang="en-US">
                        <a:solidFill>
                          <a:schemeClr val="bg1"/>
                        </a:solidFill>
                      </a:rPr>
                      <a:t>xx</a:t>
                    </a:r>
                  </a:p>
                </c:rich>
              </c:tx>
              <c:numFmt formatCode="#,##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D-6B3E-7341-884A-D0803BAA67E4}"/>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Sheet1!$A$3:$E$3</c:f>
              <c:numCache>
                <c:formatCode>General</c:formatCode>
                <c:ptCount val="5"/>
                <c:pt idx="0" formatCode="#,##0;#,##0">
                  <c:v>12</c:v>
                </c:pt>
                <c:pt idx="4">
                  <c:v>21</c:v>
                </c:pt>
              </c:numCache>
            </c:numRef>
          </c:val>
          <c:extLst>
            <c:ext xmlns:c16="http://schemas.microsoft.com/office/drawing/2014/chart" uri="{C3380CC4-5D6E-409C-BE32-E72D297353CC}">
              <c16:uniqueId val="{0000000E-6B3E-7341-884A-D0803BAA67E4}"/>
            </c:ext>
          </c:extLst>
        </c:ser>
        <c:ser>
          <c:idx val="3"/>
          <c:order val="3"/>
          <c:spPr>
            <a:solidFill>
              <a:schemeClr val="accent5"/>
            </a:solidFill>
            <a:ln w="9525" algn="ctr">
              <a:solidFill>
                <a:srgbClr val="FFFFFF"/>
              </a:solidFill>
              <a:prstDash val="solid"/>
            </a:ln>
          </c:spPr>
          <c:invertIfNegative val="0"/>
          <c:dLbls>
            <c:dLbl>
              <c:idx val="0"/>
              <c:layout>
                <c:manualLayout>
                  <c:x val="0"/>
                  <c:y val="-4.6882325363338024E-4"/>
                </c:manualLayout>
              </c:layout>
              <c:numFmt formatCode="#,##0;#,##0" sourceLinked="0"/>
              <c:spPr>
                <a:noFill/>
                <a:ln>
                  <a:noFill/>
                </a:ln>
              </c:spPr>
              <c:txPr>
                <a:bodyPr wrap="none"/>
                <a:lstStyle/>
                <a:p>
                  <a:pPr>
                    <a:defRPr sz="1200" kern="120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6B3E-7341-884A-D0803BAA67E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Sheet1!$A$4:$E$4</c:f>
              <c:numCache>
                <c:formatCode>General</c:formatCode>
                <c:ptCount val="5"/>
              </c:numCache>
            </c:numRef>
          </c:val>
          <c:extLst>
            <c:ext xmlns:c16="http://schemas.microsoft.com/office/drawing/2014/chart" uri="{C3380CC4-5D6E-409C-BE32-E72D297353CC}">
              <c16:uniqueId val="{00000010-6B3E-7341-884A-D0803BAA67E4}"/>
            </c:ext>
          </c:extLst>
        </c:ser>
        <c:dLbls>
          <c:showLegendKey val="0"/>
          <c:showVal val="0"/>
          <c:showCatName val="0"/>
          <c:showSerName val="0"/>
          <c:showPercent val="0"/>
          <c:showBubbleSize val="0"/>
        </c:dLbls>
        <c:gapWidth val="80"/>
        <c:overlap val="100"/>
        <c:axId val="1673273455"/>
        <c:axId val="1"/>
      </c:barChart>
      <c:catAx>
        <c:axId val="167327345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73.810442805462458"/>
          <c:min val="0"/>
        </c:scaling>
        <c:delete val="1"/>
        <c:axPos val="l"/>
        <c:numFmt formatCode="#,##0;#,##0" sourceLinked="1"/>
        <c:majorTickMark val="out"/>
        <c:minorTickMark val="none"/>
        <c:tickLblPos val="nextTo"/>
        <c:crossAx val="1673273455"/>
        <c:crosses val="min"/>
        <c:crossBetween val="between"/>
      </c:valAx>
    </c:plotArea>
    <c:plotVisOnly val="0"/>
    <c:dispBlanksAs val="gap"/>
    <c:showDLblsOverMax val="1"/>
  </c:chart>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932875667429444E-3"/>
          <c:y val="3.857566765578635E-2"/>
          <c:w val="0.98413424866514121"/>
          <c:h val="0.86127596439169141"/>
        </c:manualLayout>
      </c:layout>
      <c:areaChart>
        <c:grouping val="stacked"/>
        <c:varyColors val="0"/>
        <c:ser>
          <c:idx val="0"/>
          <c:order val="0"/>
          <c:spPr>
            <a:solidFill>
              <a:schemeClr val="accent1"/>
            </a:solidFill>
            <a:ln w="9525" algn="ctr">
              <a:solidFill>
                <a:schemeClr val="bg1"/>
              </a:solidFill>
              <a:prstDash val="solid"/>
            </a:ln>
          </c:spPr>
          <c:dLbls>
            <c:dLbl>
              <c:idx val="3"/>
              <c:layout>
                <c:manualLayout>
                  <c:x val="-1.5255530129672007E-4"/>
                  <c:y val="5.9347181008902079E-2"/>
                </c:manualLayout>
              </c:layout>
              <c:numFmt formatCode="#,##0;&quot;-&quot;#,##0;0" sourceLinked="0"/>
              <c:spPr>
                <a:noFill/>
                <a:ln>
                  <a:noFill/>
                </a:ln>
              </c:spPr>
              <c:txPr>
                <a:bodyPr wrap="none"/>
                <a:lstStyle/>
                <a:p>
                  <a:pPr>
                    <a:defRPr sz="1000" b="1">
                      <a:solidFill>
                        <a:schemeClr val="tx1"/>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6B1D-A94D-8A43-782C22275F3D}"/>
                </c:ext>
              </c:extLst>
            </c:dLbl>
            <c:spPr>
              <a:noFill/>
              <a:ln>
                <a:noFill/>
              </a:ln>
              <a:effectLst/>
            </c:spPr>
            <c:txPr>
              <a:bodyPr wrap="square" lIns="38100" tIns="19050" rIns="38100" bIns="19050" anchor="ctr">
                <a:spAutoFit/>
              </a:bodyPr>
              <a:lstStyle/>
              <a:p>
                <a:pPr>
                  <a:defRPr sz="1000"/>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Sheet1!$A$1:$P$1</c:f>
              <c:numCache>
                <c:formatCode>General</c:formatCode>
                <c:ptCount val="16"/>
                <c:pt idx="0">
                  <c:v>4</c:v>
                </c:pt>
                <c:pt idx="1">
                  <c:v>4</c:v>
                </c:pt>
                <c:pt idx="2">
                  <c:v>4</c:v>
                </c:pt>
                <c:pt idx="3">
                  <c:v>4</c:v>
                </c:pt>
                <c:pt idx="4">
                  <c:v>4</c:v>
                </c:pt>
                <c:pt idx="5">
                  <c:v>4</c:v>
                </c:pt>
                <c:pt idx="6">
                  <c:v>4</c:v>
                </c:pt>
                <c:pt idx="7">
                  <c:v>4</c:v>
                </c:pt>
                <c:pt idx="8">
                  <c:v>6</c:v>
                </c:pt>
                <c:pt idx="9">
                  <c:v>6</c:v>
                </c:pt>
                <c:pt idx="10">
                  <c:v>6</c:v>
                </c:pt>
                <c:pt idx="11">
                  <c:v>6</c:v>
                </c:pt>
                <c:pt idx="12">
                  <c:v>8</c:v>
                </c:pt>
                <c:pt idx="13">
                  <c:v>8</c:v>
                </c:pt>
                <c:pt idx="14">
                  <c:v>8</c:v>
                </c:pt>
                <c:pt idx="15">
                  <c:v>8</c:v>
                </c:pt>
              </c:numCache>
            </c:numRef>
          </c:val>
          <c:extLst>
            <c:ext xmlns:c16="http://schemas.microsoft.com/office/drawing/2014/chart" uri="{C3380CC4-5D6E-409C-BE32-E72D297353CC}">
              <c16:uniqueId val="{00000001-6B1D-A94D-8A43-782C22275F3D}"/>
            </c:ext>
          </c:extLst>
        </c:ser>
        <c:ser>
          <c:idx val="1"/>
          <c:order val="1"/>
          <c:spPr>
            <a:solidFill>
              <a:schemeClr val="bg2"/>
            </a:solidFill>
            <a:ln w="9525" algn="ctr">
              <a:solidFill>
                <a:schemeClr val="bg1"/>
              </a:solidFill>
              <a:prstDash val="solid"/>
            </a:ln>
          </c:spPr>
          <c:val>
            <c:numRef>
              <c:f>Sheet1!$A$2:$P$2</c:f>
              <c:numCache>
                <c:formatCode>General</c:formatCode>
                <c:ptCount val="16"/>
                <c:pt idx="0">
                  <c:v>3</c:v>
                </c:pt>
                <c:pt idx="1">
                  <c:v>3</c:v>
                </c:pt>
                <c:pt idx="2">
                  <c:v>3</c:v>
                </c:pt>
                <c:pt idx="3">
                  <c:v>3</c:v>
                </c:pt>
                <c:pt idx="4">
                  <c:v>3</c:v>
                </c:pt>
                <c:pt idx="5">
                  <c:v>3</c:v>
                </c:pt>
                <c:pt idx="6">
                  <c:v>3</c:v>
                </c:pt>
                <c:pt idx="7">
                  <c:v>3</c:v>
                </c:pt>
                <c:pt idx="8">
                  <c:v>6</c:v>
                </c:pt>
                <c:pt idx="9">
                  <c:v>6</c:v>
                </c:pt>
                <c:pt idx="10">
                  <c:v>6</c:v>
                </c:pt>
                <c:pt idx="11">
                  <c:v>6</c:v>
                </c:pt>
                <c:pt idx="12">
                  <c:v>9.3000000000000007</c:v>
                </c:pt>
                <c:pt idx="13">
                  <c:v>9.3000000000000007</c:v>
                </c:pt>
                <c:pt idx="14">
                  <c:v>9.3000000000000007</c:v>
                </c:pt>
                <c:pt idx="15">
                  <c:v>9.3000000000000007</c:v>
                </c:pt>
              </c:numCache>
            </c:numRef>
          </c:val>
          <c:extLst>
            <c:ext xmlns:c16="http://schemas.microsoft.com/office/drawing/2014/chart" uri="{C3380CC4-5D6E-409C-BE32-E72D297353CC}">
              <c16:uniqueId val="{00000002-6B1D-A94D-8A43-782C22275F3D}"/>
            </c:ext>
          </c:extLst>
        </c:ser>
        <c:ser>
          <c:idx val="2"/>
          <c:order val="2"/>
          <c:spPr>
            <a:solidFill>
              <a:schemeClr val="accent2"/>
            </a:solidFill>
            <a:ln w="9525" algn="ctr">
              <a:solidFill>
                <a:schemeClr val="bg1"/>
              </a:solidFill>
              <a:prstDash val="solid"/>
            </a:ln>
          </c:spPr>
          <c:dLbls>
            <c:dLbl>
              <c:idx val="3"/>
              <c:layout>
                <c:manualLayout>
                  <c:x val="9.1533180778032041E-4"/>
                  <c:y val="-8.4569732937685466E-2"/>
                </c:manualLayout>
              </c:layout>
              <c:numFmt formatCode="#,##0;&quot;-&quot;#,##0;0" sourceLinked="0"/>
              <c:spPr>
                <a:noFill/>
                <a:ln>
                  <a:noFill/>
                </a:ln>
              </c:spPr>
              <c:txPr>
                <a:bodyPr wrap="none"/>
                <a:lstStyle/>
                <a:p>
                  <a:pPr>
                    <a:defRPr sz="1000" b="1">
                      <a:solidFill>
                        <a:schemeClr val="bg1"/>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6B1D-A94D-8A43-782C22275F3D}"/>
                </c:ext>
              </c:extLst>
            </c:dLbl>
            <c:dLbl>
              <c:idx val="15"/>
              <c:layout>
                <c:manualLayout>
                  <c:x val="-1.7086193745232646E-2"/>
                  <c:y val="-0.12833827893175073"/>
                </c:manualLayout>
              </c:layout>
              <c:numFmt formatCode="#,##0;&quot;-&quot;#,##0;0" sourceLinked="0"/>
              <c:spPr>
                <a:noFill/>
                <a:ln>
                  <a:noFill/>
                </a:ln>
              </c:spPr>
              <c:txPr>
                <a:bodyPr wrap="none"/>
                <a:lstStyle/>
                <a:p>
                  <a:pPr>
                    <a:defRPr sz="1000" b="1">
                      <a:solidFill>
                        <a:schemeClr val="bg1"/>
                      </a:solidFill>
                      <a:latin typeface="+mn-lt"/>
                      <a:ea typeface="+mn-ea"/>
                      <a:cs typeface="+mn-cs"/>
                      <a:sym typeface="+mn-lt"/>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6B1D-A94D-8A43-782C22275F3D}"/>
                </c:ext>
              </c:extLst>
            </c:dLbl>
            <c:spPr>
              <a:noFill/>
              <a:ln>
                <a:noFill/>
              </a:ln>
              <a:effectLst/>
            </c:spPr>
            <c:txPr>
              <a:bodyPr wrap="square" lIns="38100" tIns="19050" rIns="38100" bIns="19050" anchor="ctr">
                <a:spAutoFit/>
              </a:bodyPr>
              <a:lstStyle/>
              <a:p>
                <a:pPr>
                  <a:defRPr sz="1000">
                    <a:solidFill>
                      <a:schemeClr val="bg1"/>
                    </a:solidFill>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Sheet1!$A$3:$P$3</c:f>
              <c:numCache>
                <c:formatCode>General</c:formatCode>
                <c:ptCount val="16"/>
                <c:pt idx="0">
                  <c:v>2.1999999999999993</c:v>
                </c:pt>
                <c:pt idx="1">
                  <c:v>2.1999999999999993</c:v>
                </c:pt>
                <c:pt idx="2">
                  <c:v>2.1999999999999993</c:v>
                </c:pt>
                <c:pt idx="3">
                  <c:v>2.1999999999999993</c:v>
                </c:pt>
                <c:pt idx="4">
                  <c:v>8.8000000000000007</c:v>
                </c:pt>
                <c:pt idx="5">
                  <c:v>8.8000000000000007</c:v>
                </c:pt>
                <c:pt idx="6">
                  <c:v>8.8000000000000007</c:v>
                </c:pt>
                <c:pt idx="7">
                  <c:v>8.8000000000000007</c:v>
                </c:pt>
                <c:pt idx="8">
                  <c:v>22</c:v>
                </c:pt>
                <c:pt idx="9">
                  <c:v>22</c:v>
                </c:pt>
                <c:pt idx="10">
                  <c:v>22</c:v>
                </c:pt>
                <c:pt idx="11">
                  <c:v>22</c:v>
                </c:pt>
                <c:pt idx="12">
                  <c:v>44.000000000000014</c:v>
                </c:pt>
                <c:pt idx="13">
                  <c:v>44.000000000000014</c:v>
                </c:pt>
                <c:pt idx="14">
                  <c:v>44.000000000000014</c:v>
                </c:pt>
                <c:pt idx="15">
                  <c:v>44.000000000000014</c:v>
                </c:pt>
              </c:numCache>
            </c:numRef>
          </c:val>
          <c:extLst>
            <c:ext xmlns:c16="http://schemas.microsoft.com/office/drawing/2014/chart" uri="{C3380CC4-5D6E-409C-BE32-E72D297353CC}">
              <c16:uniqueId val="{00000005-6B1D-A94D-8A43-782C22275F3D}"/>
            </c:ext>
          </c:extLst>
        </c:ser>
        <c:ser>
          <c:idx val="3"/>
          <c:order val="3"/>
          <c:spPr>
            <a:solidFill>
              <a:schemeClr val="tx2"/>
            </a:solidFill>
            <a:ln w="9525" algn="ctr">
              <a:solidFill>
                <a:schemeClr val="accent5"/>
              </a:solidFill>
              <a:prstDash val="dash"/>
            </a:ln>
          </c:spPr>
          <c:val>
            <c:numRef>
              <c:f>Sheet1!$A$4:$P$4</c:f>
              <c:numCache>
                <c:formatCode>General</c:formatCode>
                <c:ptCount val="16"/>
                <c:pt idx="0">
                  <c:v>2</c:v>
                </c:pt>
                <c:pt idx="1">
                  <c:v>2</c:v>
                </c:pt>
                <c:pt idx="2">
                  <c:v>2</c:v>
                </c:pt>
                <c:pt idx="3">
                  <c:v>2</c:v>
                </c:pt>
                <c:pt idx="4">
                  <c:v>8</c:v>
                </c:pt>
                <c:pt idx="5">
                  <c:v>8</c:v>
                </c:pt>
                <c:pt idx="6">
                  <c:v>8</c:v>
                </c:pt>
                <c:pt idx="7">
                  <c:v>8</c:v>
                </c:pt>
                <c:pt idx="8">
                  <c:v>8</c:v>
                </c:pt>
                <c:pt idx="9">
                  <c:v>16</c:v>
                </c:pt>
                <c:pt idx="10">
                  <c:v>16</c:v>
                </c:pt>
                <c:pt idx="11">
                  <c:v>16</c:v>
                </c:pt>
                <c:pt idx="12">
                  <c:v>16</c:v>
                </c:pt>
                <c:pt idx="13">
                  <c:v>16</c:v>
                </c:pt>
                <c:pt idx="14">
                  <c:v>22.231696014828543</c:v>
                </c:pt>
                <c:pt idx="15">
                  <c:v>22.231696014828543</c:v>
                </c:pt>
              </c:numCache>
            </c:numRef>
          </c:val>
          <c:extLst>
            <c:ext xmlns:c16="http://schemas.microsoft.com/office/drawing/2014/chart" uri="{C3380CC4-5D6E-409C-BE32-E72D297353CC}">
              <c16:uniqueId val="{00000006-6B1D-A94D-8A43-782C22275F3D}"/>
            </c:ext>
          </c:extLst>
        </c:ser>
        <c:dLbls>
          <c:showLegendKey val="0"/>
          <c:showVal val="0"/>
          <c:showCatName val="0"/>
          <c:showSerName val="0"/>
          <c:showPercent val="0"/>
          <c:showBubbleSize val="0"/>
        </c:dLbls>
        <c:axId val="883894015"/>
        <c:axId val="1"/>
      </c:areaChart>
      <c:catAx>
        <c:axId val="883894015"/>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88.231696014828543"/>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883894015"/>
        <c:crosses val="min"/>
        <c:crossBetween val="midCat"/>
        <c:majorUnit val="10"/>
      </c:valAx>
    </c:plotArea>
    <c:plotVisOnly val="0"/>
    <c:dispBlanksAs val="zero"/>
    <c:showDLblsOverMax val="1"/>
  </c:chart>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Net sales</c:v>
                </c:pt>
              </c:strCache>
            </c:strRef>
          </c:tx>
          <c:spPr>
            <a:solidFill>
              <a:schemeClr val="tx1"/>
            </a:solidFill>
            <a:ln>
              <a:solidFill>
                <a:schemeClr val="bg1"/>
              </a:solidFill>
            </a:ln>
            <a:effectLst/>
          </c:spPr>
          <c:invertIfNegative val="0"/>
          <c:xVal>
            <c:numRef>
              <c:f>Sheet1!$A$2:$A$8</c:f>
              <c:numCache>
                <c:formatCode>General</c:formatCode>
                <c:ptCount val="7"/>
                <c:pt idx="0">
                  <c:v>3</c:v>
                </c:pt>
                <c:pt idx="1">
                  <c:v>14</c:v>
                </c:pt>
                <c:pt idx="2">
                  <c:v>29</c:v>
                </c:pt>
                <c:pt idx="3">
                  <c:v>10</c:v>
                </c:pt>
                <c:pt idx="4">
                  <c:v>28</c:v>
                </c:pt>
                <c:pt idx="5">
                  <c:v>31</c:v>
                </c:pt>
                <c:pt idx="6">
                  <c:v>23</c:v>
                </c:pt>
              </c:numCache>
            </c:numRef>
          </c:xVal>
          <c:yVal>
            <c:numRef>
              <c:f>Sheet1!$B$2:$B$8</c:f>
              <c:numCache>
                <c:formatCode>General</c:formatCode>
                <c:ptCount val="7"/>
                <c:pt idx="0">
                  <c:v>81</c:v>
                </c:pt>
                <c:pt idx="1">
                  <c:v>32</c:v>
                </c:pt>
                <c:pt idx="2">
                  <c:v>20</c:v>
                </c:pt>
                <c:pt idx="3">
                  <c:v>37</c:v>
                </c:pt>
                <c:pt idx="4">
                  <c:v>18</c:v>
                </c:pt>
                <c:pt idx="5">
                  <c:v>7</c:v>
                </c:pt>
                <c:pt idx="6">
                  <c:v>45</c:v>
                </c:pt>
              </c:numCache>
            </c:numRef>
          </c:yVal>
          <c:bubbleSize>
            <c:numRef>
              <c:f>Sheet1!$C$2:$C$8</c:f>
              <c:numCache>
                <c:formatCode>General</c:formatCode>
                <c:ptCount val="7"/>
                <c:pt idx="0">
                  <c:v>1</c:v>
                </c:pt>
                <c:pt idx="1">
                  <c:v>1</c:v>
                </c:pt>
                <c:pt idx="2">
                  <c:v>1</c:v>
                </c:pt>
                <c:pt idx="3">
                  <c:v>1</c:v>
                </c:pt>
                <c:pt idx="4">
                  <c:v>1</c:v>
                </c:pt>
                <c:pt idx="5">
                  <c:v>1</c:v>
                </c:pt>
                <c:pt idx="6">
                  <c:v>1</c:v>
                </c:pt>
              </c:numCache>
            </c:numRef>
          </c:bubbleSize>
          <c:bubble3D val="0"/>
          <c:extLst>
            <c:ext xmlns:c16="http://schemas.microsoft.com/office/drawing/2014/chart" uri="{C3380CC4-5D6E-409C-BE32-E72D297353CC}">
              <c16:uniqueId val="{00000007-A9D7-DA41-A70A-1BF831F63B89}"/>
            </c:ext>
          </c:extLst>
        </c:ser>
        <c:dLbls>
          <c:showLegendKey val="0"/>
          <c:showVal val="0"/>
          <c:showCatName val="0"/>
          <c:showSerName val="0"/>
          <c:showPercent val="0"/>
          <c:showBubbleSize val="0"/>
        </c:dLbls>
        <c:bubbleScale val="10"/>
        <c:showNegBubbles val="0"/>
        <c:axId val="1034818512"/>
        <c:axId val="1034820160"/>
      </c:bubbleChart>
      <c:valAx>
        <c:axId val="1034818512"/>
        <c:scaling>
          <c:orientation val="minMax"/>
          <c:min val="0"/>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34820160"/>
        <c:crosses val="autoZero"/>
        <c:crossBetween val="midCat"/>
      </c:valAx>
      <c:valAx>
        <c:axId val="1034820160"/>
        <c:scaling>
          <c:orientation val="minMax"/>
          <c:min val="0"/>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0348185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Net sales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Sheet1!$B$2:$B$12</c:f>
              <c:numCache>
                <c:formatCode>General</c:formatCode>
                <c:ptCount val="11"/>
                <c:pt idx="0">
                  <c:v>618</c:v>
                </c:pt>
                <c:pt idx="1">
                  <c:v>643</c:v>
                </c:pt>
                <c:pt idx="2">
                  <c:v>648</c:v>
                </c:pt>
                <c:pt idx="3">
                  <c:v>699</c:v>
                </c:pt>
                <c:pt idx="4">
                  <c:v>651</c:v>
                </c:pt>
                <c:pt idx="5">
                  <c:v>671</c:v>
                </c:pt>
                <c:pt idx="6">
                  <c:v>720</c:v>
                </c:pt>
                <c:pt idx="7">
                  <c:v>731</c:v>
                </c:pt>
                <c:pt idx="8">
                  <c:v>721</c:v>
                </c:pt>
                <c:pt idx="9">
                  <c:v>735</c:v>
                </c:pt>
                <c:pt idx="10">
                  <c:v>732</c:v>
                </c:pt>
              </c:numCache>
            </c:numRef>
          </c:val>
          <c:extLst>
            <c:ext xmlns:c16="http://schemas.microsoft.com/office/drawing/2014/chart" uri="{C3380CC4-5D6E-409C-BE32-E72D297353CC}">
              <c16:uniqueId val="{00000000-B46C-2A48-9D00-713AB75E961E}"/>
            </c:ext>
          </c:extLst>
        </c:ser>
        <c:dLbls>
          <c:showLegendKey val="0"/>
          <c:showVal val="0"/>
          <c:showCatName val="0"/>
          <c:showSerName val="0"/>
          <c:showPercent val="0"/>
          <c:showBubbleSize val="0"/>
        </c:dLbls>
        <c:gapWidth val="150"/>
        <c:axId val="412618192"/>
        <c:axId val="413106352"/>
      </c:barChart>
      <c:lineChart>
        <c:grouping val="standard"/>
        <c:varyColors val="0"/>
        <c:ser>
          <c:idx val="1"/>
          <c:order val="1"/>
          <c:tx>
            <c:strRef>
              <c:f>Sheet1!$C$1</c:f>
              <c:strCache>
                <c:ptCount val="1"/>
                <c:pt idx="0">
                  <c:v>EBIT margin</c:v>
                </c:pt>
              </c:strCache>
            </c:strRef>
          </c:tx>
          <c:spPr>
            <a:ln w="28575" cap="rnd">
              <a:solidFill>
                <a:schemeClr val="accent2"/>
              </a:solid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Sheet1!$C$2:$C$12</c:f>
              <c:numCache>
                <c:formatCode>0%</c:formatCode>
                <c:ptCount val="11"/>
                <c:pt idx="0" formatCode="0.00%">
                  <c:v>6.9000000000000006E-2</c:v>
                </c:pt>
                <c:pt idx="1">
                  <c:v>7.0000000000000007E-2</c:v>
                </c:pt>
                <c:pt idx="2" formatCode="0.00%">
                  <c:v>8.1000000000000003E-2</c:v>
                </c:pt>
                <c:pt idx="3" formatCode="0.00%">
                  <c:v>5.5E-2</c:v>
                </c:pt>
                <c:pt idx="4" formatCode="0.00%">
                  <c:v>4.1000000000000002E-2</c:v>
                </c:pt>
                <c:pt idx="5" formatCode="0.00%">
                  <c:v>5.0999999999999997E-2</c:v>
                </c:pt>
                <c:pt idx="6" formatCode="0.00%">
                  <c:v>0.06</c:v>
                </c:pt>
                <c:pt idx="7" formatCode="0.00%">
                  <c:v>6.5000000000000002E-2</c:v>
                </c:pt>
                <c:pt idx="8" formatCode="0.00%">
                  <c:v>6.9000000000000006E-2</c:v>
                </c:pt>
                <c:pt idx="9" formatCode="0.00%">
                  <c:v>7.0999999999999994E-2</c:v>
                </c:pt>
                <c:pt idx="10" formatCode="0.00%">
                  <c:v>8.1000000000000003E-2</c:v>
                </c:pt>
              </c:numCache>
            </c:numRef>
          </c:val>
          <c:smooth val="0"/>
          <c:extLst>
            <c:ext xmlns:c16="http://schemas.microsoft.com/office/drawing/2014/chart" uri="{C3380CC4-5D6E-409C-BE32-E72D297353CC}">
              <c16:uniqueId val="{00000001-B46C-2A48-9D00-713AB75E961E}"/>
            </c:ext>
          </c:extLst>
        </c:ser>
        <c:dLbls>
          <c:showLegendKey val="0"/>
          <c:showVal val="0"/>
          <c:showCatName val="0"/>
          <c:showSerName val="0"/>
          <c:showPercent val="0"/>
          <c:showBubbleSize val="0"/>
        </c:dLbls>
        <c:marker val="1"/>
        <c:smooth val="0"/>
        <c:axId val="412829888"/>
        <c:axId val="466391104"/>
      </c:lineChart>
      <c:catAx>
        <c:axId val="412618192"/>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13106352"/>
        <c:crosses val="autoZero"/>
        <c:auto val="1"/>
        <c:lblAlgn val="ctr"/>
        <c:lblOffset val="100"/>
        <c:noMultiLvlLbl val="0"/>
      </c:catAx>
      <c:valAx>
        <c:axId val="413106352"/>
        <c:scaling>
          <c:orientation val="minMax"/>
        </c:scaling>
        <c:delete val="0"/>
        <c:axPos val="l"/>
        <c:majorGridlines>
          <c:spPr>
            <a:ln w="9525" cap="flat" cmpd="sng" algn="ctr">
              <a:solidFill>
                <a:schemeClr val="tx2"/>
              </a:solidFill>
              <a:round/>
            </a:ln>
            <a:effectLst/>
          </c:spPr>
        </c:majorGridlines>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12618192"/>
        <c:crosses val="autoZero"/>
        <c:crossBetween val="between"/>
      </c:valAx>
      <c:valAx>
        <c:axId val="466391104"/>
        <c:scaling>
          <c:orientation val="minMax"/>
          <c:max val="0.2"/>
        </c:scaling>
        <c:delete val="0"/>
        <c:axPos val="r"/>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12829888"/>
        <c:crosses val="max"/>
        <c:crossBetween val="between"/>
      </c:valAx>
      <c:catAx>
        <c:axId val="412829888"/>
        <c:scaling>
          <c:orientation val="minMax"/>
        </c:scaling>
        <c:delete val="1"/>
        <c:axPos val="b"/>
        <c:numFmt formatCode="General" sourceLinked="1"/>
        <c:majorTickMark val="out"/>
        <c:minorTickMark val="none"/>
        <c:tickLblPos val="nextTo"/>
        <c:crossAx val="46639110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Net sales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142</c:v>
                </c:pt>
                <c:pt idx="1">
                  <c:v>165</c:v>
                </c:pt>
                <c:pt idx="2">
                  <c:v>178</c:v>
                </c:pt>
                <c:pt idx="3">
                  <c:v>211</c:v>
                </c:pt>
                <c:pt idx="4">
                  <c:v>243</c:v>
                </c:pt>
              </c:numCache>
            </c:numRef>
          </c:val>
          <c:extLst>
            <c:ext xmlns:c16="http://schemas.microsoft.com/office/drawing/2014/chart" uri="{C3380CC4-5D6E-409C-BE32-E72D297353CC}">
              <c16:uniqueId val="{00000000-FEDD-2B44-93AF-58974F5DFFB1}"/>
            </c:ext>
          </c:extLst>
        </c:ser>
        <c:dLbls>
          <c:showLegendKey val="0"/>
          <c:showVal val="0"/>
          <c:showCatName val="0"/>
          <c:showSerName val="0"/>
          <c:showPercent val="0"/>
          <c:showBubbleSize val="0"/>
        </c:dLbls>
        <c:gapWidth val="219"/>
        <c:overlap val="-27"/>
        <c:axId val="1781778367"/>
        <c:axId val="1782122303"/>
      </c:barChart>
      <c:catAx>
        <c:axId val="178177836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82122303"/>
        <c:crosses val="autoZero"/>
        <c:auto val="1"/>
        <c:lblAlgn val="ctr"/>
        <c:lblOffset val="100"/>
        <c:noMultiLvlLbl val="0"/>
      </c:catAx>
      <c:valAx>
        <c:axId val="1782122303"/>
        <c:scaling>
          <c:orientation val="minMax"/>
        </c:scaling>
        <c:delete val="0"/>
        <c:axPos val="l"/>
        <c:majorGridlines>
          <c:spPr>
            <a:ln w="9525" cap="flat" cmpd="sng" algn="ctr">
              <a:solidFill>
                <a:schemeClr val="tx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81778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Net sales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5</c:v>
                </c:pt>
                <c:pt idx="1">
                  <c:v>6</c:v>
                </c:pt>
                <c:pt idx="2">
                  <c:v>9</c:v>
                </c:pt>
                <c:pt idx="3">
                  <c:v>15</c:v>
                </c:pt>
                <c:pt idx="4">
                  <c:v>25</c:v>
                </c:pt>
              </c:numCache>
            </c:numRef>
          </c:val>
          <c:extLst>
            <c:ext xmlns:c16="http://schemas.microsoft.com/office/drawing/2014/chart" uri="{C3380CC4-5D6E-409C-BE32-E72D297353CC}">
              <c16:uniqueId val="{00000000-FEDD-2B44-93AF-58974F5DFFB1}"/>
            </c:ext>
          </c:extLst>
        </c:ser>
        <c:dLbls>
          <c:showLegendKey val="0"/>
          <c:showVal val="0"/>
          <c:showCatName val="0"/>
          <c:showSerName val="0"/>
          <c:showPercent val="0"/>
          <c:showBubbleSize val="0"/>
        </c:dLbls>
        <c:gapWidth val="219"/>
        <c:overlap val="-27"/>
        <c:axId val="1781778367"/>
        <c:axId val="1782122303"/>
      </c:barChart>
      <c:catAx>
        <c:axId val="178177836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82122303"/>
        <c:crosses val="autoZero"/>
        <c:auto val="1"/>
        <c:lblAlgn val="ctr"/>
        <c:lblOffset val="100"/>
        <c:noMultiLvlLbl val="0"/>
      </c:catAx>
      <c:valAx>
        <c:axId val="1782122303"/>
        <c:scaling>
          <c:orientation val="minMax"/>
        </c:scaling>
        <c:delete val="0"/>
        <c:axPos val="l"/>
        <c:majorGridlines>
          <c:spPr>
            <a:ln w="9525" cap="flat" cmpd="sng" algn="ctr">
              <a:solidFill>
                <a:schemeClr val="tx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81778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Premiums</c:v>
                </c:pt>
              </c:strCache>
            </c:strRef>
          </c:tx>
          <c:spPr>
            <a:solidFill>
              <a:schemeClr val="accent1"/>
            </a:solidFill>
            <a:ln>
              <a:noFill/>
            </a:ln>
            <a:effectLst/>
          </c:spPr>
          <c:invertIfNegative val="0"/>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 Q1-Q3</c:v>
                </c:pt>
              </c:strCache>
            </c:strRef>
          </c:cat>
          <c:val>
            <c:numRef>
              <c:f>Sheet1!$B$2:$B$6</c:f>
              <c:numCache>
                <c:formatCode>0.0</c:formatCode>
                <c:ptCount val="5"/>
                <c:pt idx="0">
                  <c:v>1448</c:v>
                </c:pt>
                <c:pt idx="1">
                  <c:v>1395</c:v>
                </c:pt>
                <c:pt idx="2">
                  <c:v>1579</c:v>
                </c:pt>
                <c:pt idx="3">
                  <c:v>1628</c:v>
                </c:pt>
                <c:pt idx="4">
                  <c:v>1675</c:v>
                </c:pt>
              </c:numCache>
            </c:numRef>
          </c:val>
          <c:extLst>
            <c:ext xmlns:c16="http://schemas.microsoft.com/office/drawing/2014/chart" uri="{C3380CC4-5D6E-409C-BE32-E72D297353CC}">
              <c16:uniqueId val="{00000000-0107-EA49-BD89-6AE252EA65A8}"/>
            </c:ext>
          </c:extLst>
        </c:ser>
        <c:dLbls>
          <c:showLegendKey val="0"/>
          <c:showVal val="0"/>
          <c:showCatName val="0"/>
          <c:showSerName val="0"/>
          <c:showPercent val="0"/>
          <c:showBubbleSize val="0"/>
        </c:dLbls>
        <c:gapWidth val="123"/>
        <c:overlap val="-27"/>
        <c:axId val="1755756095"/>
        <c:axId val="1755448591"/>
      </c:bar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min val="70"/>
        </c:scaling>
        <c:delete val="0"/>
        <c:axPos val="l"/>
        <c:majorGridlines>
          <c:spPr>
            <a:ln w="9525" cap="flat" cmpd="sng" algn="ctr">
              <a:solidFill>
                <a:schemeClr val="tx2"/>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Combined ratio</c:v>
                </c:pt>
              </c:strCache>
            </c:strRef>
          </c:tx>
          <c:spPr>
            <a:solidFill>
              <a:schemeClr val="accent1"/>
            </a:solidFill>
            <a:ln>
              <a:noFill/>
            </a:ln>
            <a:effectLst/>
          </c:spPr>
          <c:invertIfNegative val="0"/>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 Q1-Q3</c:v>
                </c:pt>
              </c:strCache>
            </c:strRef>
          </c:cat>
          <c:val>
            <c:numRef>
              <c:f>Sheet1!$B$2:$B$6</c:f>
              <c:numCache>
                <c:formatCode>0.0</c:formatCode>
                <c:ptCount val="5"/>
                <c:pt idx="0">
                  <c:v>1166</c:v>
                </c:pt>
                <c:pt idx="1">
                  <c:v>1259</c:v>
                </c:pt>
                <c:pt idx="2">
                  <c:v>1150</c:v>
                </c:pt>
                <c:pt idx="3">
                  <c:v>1110</c:v>
                </c:pt>
                <c:pt idx="4" formatCode="0">
                  <c:v>1480</c:v>
                </c:pt>
              </c:numCache>
            </c:numRef>
          </c:val>
          <c:extLst>
            <c:ext xmlns:c16="http://schemas.microsoft.com/office/drawing/2014/chart" uri="{C3380CC4-5D6E-409C-BE32-E72D297353CC}">
              <c16:uniqueId val="{00000000-4EBB-4D43-8B58-04D9B1E805FD}"/>
            </c:ext>
          </c:extLst>
        </c:ser>
        <c:dLbls>
          <c:showLegendKey val="0"/>
          <c:showVal val="0"/>
          <c:showCatName val="0"/>
          <c:showSerName val="0"/>
          <c:showPercent val="0"/>
          <c:showBubbleSize val="0"/>
        </c:dLbls>
        <c:gapWidth val="123"/>
        <c:overlap val="-27"/>
        <c:axId val="1755756095"/>
        <c:axId val="1755448591"/>
      </c:bar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max val="2070"/>
          <c:min val="70"/>
        </c:scaling>
        <c:delete val="0"/>
        <c:axPos val="l"/>
        <c:majorGridlines>
          <c:spPr>
            <a:ln w="9525" cap="flat" cmpd="sng" algn="ctr">
              <a:solidFill>
                <a:schemeClr val="tx2"/>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Graph!$B$1</c:f>
              <c:strCache>
                <c:ptCount val="1"/>
                <c:pt idx="0">
                  <c:v>Profit</c:v>
                </c:pt>
              </c:strCache>
            </c:strRef>
          </c:tx>
          <c:spPr>
            <a:solidFill>
              <a:schemeClr val="accent2"/>
            </a:solidFill>
            <a:ln>
              <a:noFill/>
            </a:ln>
            <a:effectLst/>
          </c:spPr>
          <c:invertIfNegative val="0"/>
          <c:dLbls>
            <c:dLbl>
              <c:idx val="0"/>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BFB-824E-BF5E-A95036EDBB4C}"/>
                </c:ext>
              </c:extLst>
            </c:dLbl>
            <c:dLbl>
              <c:idx val="1"/>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BFB-824E-BF5E-A95036EDBB4C}"/>
                </c:ext>
              </c:extLst>
            </c:dLbl>
            <c:dLbl>
              <c:idx val="2"/>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9BFB-824E-BF5E-A95036EDBB4C}"/>
                </c:ext>
              </c:extLst>
            </c:dLbl>
            <c:dLbl>
              <c:idx val="3"/>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9BFB-824E-BF5E-A95036EDBB4C}"/>
                </c:ext>
              </c:extLst>
            </c:dLbl>
            <c:dLbl>
              <c:idx val="4"/>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9BFB-824E-BF5E-A95036EDBB4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Graph!$A$2:$A$6</c:f>
              <c:numCache>
                <c:formatCode>General</c:formatCode>
                <c:ptCount val="5"/>
                <c:pt idx="0">
                  <c:v>2017</c:v>
                </c:pt>
                <c:pt idx="1">
                  <c:v>2018</c:v>
                </c:pt>
                <c:pt idx="2">
                  <c:v>2019</c:v>
                </c:pt>
                <c:pt idx="3">
                  <c:v>2020</c:v>
                </c:pt>
                <c:pt idx="4">
                  <c:v>2021</c:v>
                </c:pt>
              </c:numCache>
            </c:numRef>
          </c:cat>
          <c:val>
            <c:numRef>
              <c:f>Graph!$B$2:$B$6</c:f>
              <c:numCache>
                <c:formatCode>General</c:formatCode>
                <c:ptCount val="5"/>
                <c:pt idx="0">
                  <c:v>0.9</c:v>
                </c:pt>
                <c:pt idx="1">
                  <c:v>1.7</c:v>
                </c:pt>
                <c:pt idx="2">
                  <c:v>2.4</c:v>
                </c:pt>
                <c:pt idx="3">
                  <c:v>2.5</c:v>
                </c:pt>
                <c:pt idx="4">
                  <c:v>3</c:v>
                </c:pt>
              </c:numCache>
            </c:numRef>
          </c:val>
          <c:extLst>
            <c:ext xmlns:c16="http://schemas.microsoft.com/office/drawing/2014/chart" uri="{C3380CC4-5D6E-409C-BE32-E72D297353CC}">
              <c16:uniqueId val="{00000005-9BFB-824E-BF5E-A95036EDBB4C}"/>
            </c:ext>
          </c:extLst>
        </c:ser>
        <c:dLbls>
          <c:showLegendKey val="0"/>
          <c:showVal val="0"/>
          <c:showCatName val="0"/>
          <c:showSerName val="0"/>
          <c:showPercent val="0"/>
          <c:showBubbleSize val="0"/>
        </c:dLbls>
        <c:gapWidth val="219"/>
        <c:overlap val="-27"/>
        <c:axId val="315504"/>
        <c:axId val="292737776"/>
      </c:barChart>
      <c:catAx>
        <c:axId val="315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92737776"/>
        <c:crosses val="autoZero"/>
        <c:auto val="1"/>
        <c:lblAlgn val="ctr"/>
        <c:lblOffset val="100"/>
        <c:noMultiLvlLbl val="0"/>
      </c:catAx>
      <c:valAx>
        <c:axId val="292737776"/>
        <c:scaling>
          <c:orientation val="minMax"/>
          <c:max val="6"/>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3155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Combined ratio</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 Q1-Q3</c:v>
                </c:pt>
              </c:strCache>
            </c:strRef>
          </c:cat>
          <c:val>
            <c:numRef>
              <c:f>Sheet1!$B$2:$B$6</c:f>
              <c:numCache>
                <c:formatCode>0.0</c:formatCode>
                <c:ptCount val="5"/>
                <c:pt idx="0">
                  <c:v>209</c:v>
                </c:pt>
                <c:pt idx="1">
                  <c:v>220</c:v>
                </c:pt>
                <c:pt idx="2">
                  <c:v>227</c:v>
                </c:pt>
                <c:pt idx="3">
                  <c:v>341</c:v>
                </c:pt>
                <c:pt idx="4">
                  <c:v>390</c:v>
                </c:pt>
              </c:numCache>
            </c:numRef>
          </c:val>
          <c:extLst>
            <c:ext xmlns:c16="http://schemas.microsoft.com/office/drawing/2014/chart" uri="{C3380CC4-5D6E-409C-BE32-E72D297353CC}">
              <c16:uniqueId val="{00000000-EA98-1646-BF0D-3E87C36EE843}"/>
            </c:ext>
          </c:extLst>
        </c:ser>
        <c:dLbls>
          <c:showLegendKey val="0"/>
          <c:showVal val="0"/>
          <c:showCatName val="0"/>
          <c:showSerName val="0"/>
          <c:showPercent val="0"/>
          <c:showBubbleSize val="0"/>
        </c:dLbls>
        <c:gapWidth val="123"/>
        <c:overlap val="-27"/>
        <c:axId val="1755756095"/>
        <c:axId val="1755448591"/>
      </c:bar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min val="70"/>
        </c:scaling>
        <c:delete val="0"/>
        <c:axPos val="l"/>
        <c:majorGridlines>
          <c:spPr>
            <a:ln w="9525" cap="flat" cmpd="sng" algn="ctr">
              <a:solidFill>
                <a:schemeClr val="tx2"/>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Combined ratio</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 Q1-Q3</c:v>
                </c:pt>
              </c:strCache>
            </c:strRef>
          </c:cat>
          <c:val>
            <c:numRef>
              <c:f>Sheet1!$B$2:$B$6</c:f>
              <c:numCache>
                <c:formatCode>0.0</c:formatCode>
                <c:ptCount val="5"/>
                <c:pt idx="0">
                  <c:v>239</c:v>
                </c:pt>
                <c:pt idx="1">
                  <c:v>208</c:v>
                </c:pt>
                <c:pt idx="2">
                  <c:v>213</c:v>
                </c:pt>
                <c:pt idx="3">
                  <c:v>340</c:v>
                </c:pt>
                <c:pt idx="4">
                  <c:v>351</c:v>
                </c:pt>
              </c:numCache>
            </c:numRef>
          </c:val>
          <c:extLst>
            <c:ext xmlns:c16="http://schemas.microsoft.com/office/drawing/2014/chart" uri="{C3380CC4-5D6E-409C-BE32-E72D297353CC}">
              <c16:uniqueId val="{00000000-AD9E-114E-98B7-DBCA5FB9BBCE}"/>
            </c:ext>
          </c:extLst>
        </c:ser>
        <c:dLbls>
          <c:showLegendKey val="0"/>
          <c:showVal val="0"/>
          <c:showCatName val="0"/>
          <c:showSerName val="0"/>
          <c:showPercent val="0"/>
          <c:showBubbleSize val="0"/>
        </c:dLbls>
        <c:gapWidth val="123"/>
        <c:overlap val="-27"/>
        <c:axId val="1755756095"/>
        <c:axId val="1755448591"/>
      </c:bar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max val="470"/>
          <c:min val="70"/>
        </c:scaling>
        <c:delete val="0"/>
        <c:axPos val="l"/>
        <c:majorGridlines>
          <c:spPr>
            <a:ln w="9525" cap="flat" cmpd="sng" algn="ctr">
              <a:solidFill>
                <a:schemeClr val="tx2"/>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FB8E-264D-A489-8D41459DBCA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B8E-264D-A489-8D41459DBCA3}"/>
              </c:ext>
            </c:extLst>
          </c:dPt>
          <c:dPt>
            <c:idx val="2"/>
            <c:bubble3D val="0"/>
            <c:spPr>
              <a:solidFill>
                <a:schemeClr val="tx2"/>
              </a:solidFill>
              <a:ln w="19050">
                <a:solidFill>
                  <a:schemeClr val="lt1"/>
                </a:solidFill>
              </a:ln>
              <a:effectLst/>
            </c:spPr>
            <c:extLst>
              <c:ext xmlns:c16="http://schemas.microsoft.com/office/drawing/2014/chart" uri="{C3380CC4-5D6E-409C-BE32-E72D297353CC}">
                <c16:uniqueId val="{00000005-FB8E-264D-A489-8D41459DBCA3}"/>
              </c:ext>
            </c:extLst>
          </c:dPt>
          <c:dPt>
            <c:idx val="3"/>
            <c:bubble3D val="0"/>
            <c:spPr>
              <a:solidFill>
                <a:schemeClr val="tx2"/>
              </a:solidFill>
              <a:ln w="19050">
                <a:solidFill>
                  <a:schemeClr val="lt1"/>
                </a:solidFill>
              </a:ln>
              <a:effectLst/>
            </c:spPr>
            <c:extLst>
              <c:ext xmlns:c16="http://schemas.microsoft.com/office/drawing/2014/chart" uri="{C3380CC4-5D6E-409C-BE32-E72D297353CC}">
                <c16:uniqueId val="{00000007-FB8E-264D-A489-8D41459DBCA3}"/>
              </c:ext>
            </c:extLst>
          </c:dPt>
          <c:cat>
            <c:strRef>
              <c:f>Sheet1!$A$2:$A$3</c:f>
              <c:strCache>
                <c:ptCount val="2"/>
                <c:pt idx="0">
                  <c:v>1st Qtr</c:v>
                </c:pt>
                <c:pt idx="1">
                  <c:v>2nd Qtr</c:v>
                </c:pt>
              </c:strCache>
            </c:strRef>
          </c:cat>
          <c:val>
            <c:numRef>
              <c:f>Sheet1!$B$2:$B$3</c:f>
              <c:numCache>
                <c:formatCode>0%</c:formatCode>
                <c:ptCount val="2"/>
                <c:pt idx="0" formatCode="0.0%">
                  <c:v>0.57000000000000006</c:v>
                </c:pt>
                <c:pt idx="1">
                  <c:v>0.43</c:v>
                </c:pt>
              </c:numCache>
            </c:numRef>
          </c:val>
          <c:extLst>
            <c:ext xmlns:c16="http://schemas.microsoft.com/office/drawing/2014/chart" uri="{C3380CC4-5D6E-409C-BE32-E72D297353CC}">
              <c16:uniqueId val="{00000000-B829-C845-AB08-2DD92F258F8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1BD7-BB41-B859-B0FF03621F5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BD7-BB41-B859-B0FF03621F5A}"/>
              </c:ext>
            </c:extLst>
          </c:dPt>
          <c:dPt>
            <c:idx val="2"/>
            <c:bubble3D val="0"/>
            <c:spPr>
              <a:solidFill>
                <a:schemeClr val="tx2"/>
              </a:solidFill>
              <a:ln w="19050">
                <a:solidFill>
                  <a:schemeClr val="lt1"/>
                </a:solidFill>
              </a:ln>
              <a:effectLst/>
            </c:spPr>
            <c:extLst>
              <c:ext xmlns:c16="http://schemas.microsoft.com/office/drawing/2014/chart" uri="{C3380CC4-5D6E-409C-BE32-E72D297353CC}">
                <c16:uniqueId val="{00000005-1BD7-BB41-B859-B0FF03621F5A}"/>
              </c:ext>
            </c:extLst>
          </c:dPt>
          <c:dPt>
            <c:idx val="3"/>
            <c:bubble3D val="0"/>
            <c:spPr>
              <a:solidFill>
                <a:schemeClr val="tx2"/>
              </a:solidFill>
              <a:ln w="19050">
                <a:solidFill>
                  <a:schemeClr val="lt1"/>
                </a:solidFill>
              </a:ln>
              <a:effectLst/>
            </c:spPr>
            <c:extLst>
              <c:ext xmlns:c16="http://schemas.microsoft.com/office/drawing/2014/chart" uri="{C3380CC4-5D6E-409C-BE32-E72D297353CC}">
                <c16:uniqueId val="{00000007-1BD7-BB41-B859-B0FF03621F5A}"/>
              </c:ext>
            </c:extLst>
          </c:dPt>
          <c:cat>
            <c:strRef>
              <c:f>Sheet1!$A$2:$A$3</c:f>
              <c:strCache>
                <c:ptCount val="2"/>
                <c:pt idx="0">
                  <c:v>1st Qtr</c:v>
                </c:pt>
                <c:pt idx="1">
                  <c:v>2nd Qtr</c:v>
                </c:pt>
              </c:strCache>
            </c:strRef>
          </c:cat>
          <c:val>
            <c:numRef>
              <c:f>Sheet1!$B$2:$B$3</c:f>
              <c:numCache>
                <c:formatCode>0%</c:formatCode>
                <c:ptCount val="2"/>
                <c:pt idx="0" formatCode="0.0%">
                  <c:v>0.91</c:v>
                </c:pt>
                <c:pt idx="1">
                  <c:v>0.09</c:v>
                </c:pt>
              </c:numCache>
            </c:numRef>
          </c:val>
          <c:extLst>
            <c:ext xmlns:c16="http://schemas.microsoft.com/office/drawing/2014/chart" uri="{C3380CC4-5D6E-409C-BE32-E72D297353CC}">
              <c16:uniqueId val="{00000008-1BD7-BB41-B859-B0FF03621F5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BA4C-6D44-B8E9-58BA5FD3BA4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A4C-6D44-B8E9-58BA5FD3BA49}"/>
              </c:ext>
            </c:extLst>
          </c:dPt>
          <c:dPt>
            <c:idx val="2"/>
            <c:bubble3D val="0"/>
            <c:spPr>
              <a:solidFill>
                <a:schemeClr val="tx2"/>
              </a:solidFill>
              <a:ln w="19050">
                <a:solidFill>
                  <a:schemeClr val="lt1"/>
                </a:solidFill>
              </a:ln>
              <a:effectLst/>
            </c:spPr>
            <c:extLst>
              <c:ext xmlns:c16="http://schemas.microsoft.com/office/drawing/2014/chart" uri="{C3380CC4-5D6E-409C-BE32-E72D297353CC}">
                <c16:uniqueId val="{00000005-BA4C-6D44-B8E9-58BA5FD3BA49}"/>
              </c:ext>
            </c:extLst>
          </c:dPt>
          <c:dPt>
            <c:idx val="3"/>
            <c:bubble3D val="0"/>
            <c:spPr>
              <a:solidFill>
                <a:schemeClr val="tx2"/>
              </a:solidFill>
              <a:ln w="19050">
                <a:solidFill>
                  <a:schemeClr val="lt1"/>
                </a:solidFill>
              </a:ln>
              <a:effectLst/>
            </c:spPr>
            <c:extLst>
              <c:ext xmlns:c16="http://schemas.microsoft.com/office/drawing/2014/chart" uri="{C3380CC4-5D6E-409C-BE32-E72D297353CC}">
                <c16:uniqueId val="{00000007-BA4C-6D44-B8E9-58BA5FD3BA49}"/>
              </c:ext>
            </c:extLst>
          </c:dPt>
          <c:cat>
            <c:strRef>
              <c:f>Sheet1!$A$2:$A$3</c:f>
              <c:strCache>
                <c:ptCount val="2"/>
                <c:pt idx="0">
                  <c:v>1st Qtr</c:v>
                </c:pt>
                <c:pt idx="1">
                  <c:v>2nd Qtr</c:v>
                </c:pt>
              </c:strCache>
            </c:strRef>
          </c:cat>
          <c:val>
            <c:numRef>
              <c:f>Sheet1!$B$2:$B$3</c:f>
              <c:numCache>
                <c:formatCode>0%</c:formatCode>
                <c:ptCount val="2"/>
                <c:pt idx="0" formatCode="0.0%">
                  <c:v>0.9</c:v>
                </c:pt>
                <c:pt idx="1">
                  <c:v>0.1</c:v>
                </c:pt>
              </c:numCache>
            </c:numRef>
          </c:val>
          <c:extLst>
            <c:ext xmlns:c16="http://schemas.microsoft.com/office/drawing/2014/chart" uri="{C3380CC4-5D6E-409C-BE32-E72D297353CC}">
              <c16:uniqueId val="{00000008-BA4C-6D44-B8E9-58BA5FD3BA4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5075-EC41-BC3F-9BE051AE753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075-EC41-BC3F-9BE051AE7534}"/>
              </c:ext>
            </c:extLst>
          </c:dPt>
          <c:dPt>
            <c:idx val="2"/>
            <c:bubble3D val="0"/>
            <c:spPr>
              <a:solidFill>
                <a:schemeClr val="tx2"/>
              </a:solidFill>
              <a:ln w="19050">
                <a:solidFill>
                  <a:schemeClr val="lt1"/>
                </a:solidFill>
              </a:ln>
              <a:effectLst/>
            </c:spPr>
            <c:extLst>
              <c:ext xmlns:c16="http://schemas.microsoft.com/office/drawing/2014/chart" uri="{C3380CC4-5D6E-409C-BE32-E72D297353CC}">
                <c16:uniqueId val="{00000005-5075-EC41-BC3F-9BE051AE7534}"/>
              </c:ext>
            </c:extLst>
          </c:dPt>
          <c:dPt>
            <c:idx val="3"/>
            <c:bubble3D val="0"/>
            <c:spPr>
              <a:solidFill>
                <a:schemeClr val="tx2"/>
              </a:solidFill>
              <a:ln w="19050">
                <a:solidFill>
                  <a:schemeClr val="lt1"/>
                </a:solidFill>
              </a:ln>
              <a:effectLst/>
            </c:spPr>
            <c:extLst>
              <c:ext xmlns:c16="http://schemas.microsoft.com/office/drawing/2014/chart" uri="{C3380CC4-5D6E-409C-BE32-E72D297353CC}">
                <c16:uniqueId val="{00000007-5075-EC41-BC3F-9BE051AE7534}"/>
              </c:ext>
            </c:extLst>
          </c:dPt>
          <c:cat>
            <c:strRef>
              <c:f>Sheet1!$A$2:$A$3</c:f>
              <c:strCache>
                <c:ptCount val="2"/>
                <c:pt idx="0">
                  <c:v>1st Qtr</c:v>
                </c:pt>
                <c:pt idx="1">
                  <c:v>2nd Qtr</c:v>
                </c:pt>
              </c:strCache>
            </c:strRef>
          </c:cat>
          <c:val>
            <c:numRef>
              <c:f>Sheet1!$B$2:$B$3</c:f>
              <c:numCache>
                <c:formatCode>0%</c:formatCode>
                <c:ptCount val="2"/>
                <c:pt idx="0" formatCode="0.0%">
                  <c:v>0.62</c:v>
                </c:pt>
                <c:pt idx="1">
                  <c:v>0.38</c:v>
                </c:pt>
              </c:numCache>
            </c:numRef>
          </c:val>
          <c:extLst>
            <c:ext xmlns:c16="http://schemas.microsoft.com/office/drawing/2014/chart" uri="{C3380CC4-5D6E-409C-BE32-E72D297353CC}">
              <c16:uniqueId val="{00000008-5075-EC41-BC3F-9BE051AE753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Combined ratio</c:v>
                </c:pt>
              </c:strCache>
            </c:strRef>
          </c:tx>
          <c:spPr>
            <a:ln w="50800" cap="rnd">
              <a:solidFill>
                <a:schemeClr val="bg2"/>
              </a:solidFill>
              <a:round/>
              <a:tailEnd w="lg" len="lg"/>
            </a:ln>
            <a:effectLst/>
          </c:spPr>
          <c:marker>
            <c:symbol val="circle"/>
            <c:size val="5"/>
            <c:spPr>
              <a:solidFill>
                <a:schemeClr val="bg2"/>
              </a:solidFill>
              <a:ln w="63500">
                <a:solidFill>
                  <a:schemeClr val="bg2"/>
                </a:solidFill>
              </a:ln>
              <a:effectLst/>
            </c:spPr>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 Q1-Q3</c:v>
                </c:pt>
              </c:strCache>
            </c:strRef>
          </c:cat>
          <c:val>
            <c:numRef>
              <c:f>Sheet1!$B$2:$B$6</c:f>
              <c:numCache>
                <c:formatCode>0.0</c:formatCode>
                <c:ptCount val="5"/>
                <c:pt idx="0">
                  <c:v>88.389051980703798</c:v>
                </c:pt>
                <c:pt idx="1">
                  <c:v>85.632736550436476</c:v>
                </c:pt>
                <c:pt idx="2">
                  <c:v>89.247420690131165</c:v>
                </c:pt>
                <c:pt idx="3">
                  <c:v>86.743240974045833</c:v>
                </c:pt>
                <c:pt idx="4">
                  <c:v>87.649350854524414</c:v>
                </c:pt>
              </c:numCache>
            </c:numRef>
          </c:val>
          <c:smooth val="0"/>
          <c:extLst>
            <c:ext xmlns:c16="http://schemas.microsoft.com/office/drawing/2014/chart" uri="{C3380CC4-5D6E-409C-BE32-E72D297353CC}">
              <c16:uniqueId val="{00000000-0107-EA49-BD89-6AE252EA65A8}"/>
            </c:ext>
          </c:extLst>
        </c:ser>
        <c:dLbls>
          <c:showLegendKey val="0"/>
          <c:showVal val="0"/>
          <c:showCatName val="0"/>
          <c:showSerName val="0"/>
          <c:showPercent val="0"/>
          <c:showBubbleSize val="0"/>
        </c:dLbls>
        <c:marker val="1"/>
        <c:smooth val="0"/>
        <c:axId val="1755756095"/>
        <c:axId val="1755448591"/>
      </c:line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min val="70"/>
        </c:scaling>
        <c:delete val="0"/>
        <c:axPos val="l"/>
        <c:majorGridlines>
          <c:spPr>
            <a:ln w="9525" cap="flat" cmpd="sng" algn="ctr">
              <a:solidFill>
                <a:schemeClr val="tx2"/>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Combined ratio</c:v>
                </c:pt>
              </c:strCache>
            </c:strRef>
          </c:tx>
          <c:spPr>
            <a:ln w="50800" cap="rnd">
              <a:solidFill>
                <a:schemeClr val="bg2"/>
              </a:solidFill>
              <a:round/>
            </a:ln>
            <a:effectLst/>
          </c:spPr>
          <c:marker>
            <c:symbol val="circle"/>
            <c:size val="5"/>
            <c:spPr>
              <a:solidFill>
                <a:schemeClr val="bg2"/>
              </a:solidFill>
              <a:ln w="63500">
                <a:solidFill>
                  <a:schemeClr val="bg2"/>
                </a:solidFill>
              </a:ln>
              <a:effectLst/>
            </c:spPr>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 Q1-Q3</c:v>
                </c:pt>
              </c:strCache>
            </c:strRef>
          </c:cat>
          <c:val>
            <c:numRef>
              <c:f>Sheet1!$B$2:$B$6</c:f>
              <c:numCache>
                <c:formatCode>0.0</c:formatCode>
                <c:ptCount val="5"/>
                <c:pt idx="0">
                  <c:v>84.048185284476418</c:v>
                </c:pt>
                <c:pt idx="1">
                  <c:v>80.879994051478761</c:v>
                </c:pt>
                <c:pt idx="2">
                  <c:v>81.513466395084265</c:v>
                </c:pt>
                <c:pt idx="3">
                  <c:v>79.334856662639993</c:v>
                </c:pt>
                <c:pt idx="4">
                  <c:v>79.235495991903207</c:v>
                </c:pt>
              </c:numCache>
            </c:numRef>
          </c:val>
          <c:smooth val="0"/>
          <c:extLst>
            <c:ext xmlns:c16="http://schemas.microsoft.com/office/drawing/2014/chart" uri="{C3380CC4-5D6E-409C-BE32-E72D297353CC}">
              <c16:uniqueId val="{00000000-4EBB-4D43-8B58-04D9B1E805FD}"/>
            </c:ext>
          </c:extLst>
        </c:ser>
        <c:dLbls>
          <c:showLegendKey val="0"/>
          <c:showVal val="0"/>
          <c:showCatName val="0"/>
          <c:showSerName val="0"/>
          <c:showPercent val="0"/>
          <c:showBubbleSize val="0"/>
        </c:dLbls>
        <c:marker val="1"/>
        <c:smooth val="0"/>
        <c:axId val="1755756095"/>
        <c:axId val="1755448591"/>
      </c:line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max val="95"/>
          <c:min val="70"/>
        </c:scaling>
        <c:delete val="0"/>
        <c:axPos val="l"/>
        <c:majorGridlines>
          <c:spPr>
            <a:ln w="9525" cap="flat" cmpd="sng" algn="ctr">
              <a:solidFill>
                <a:schemeClr val="tx2"/>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Combined ratio</c:v>
                </c:pt>
              </c:strCache>
            </c:strRef>
          </c:tx>
          <c:spPr>
            <a:ln w="50800" cap="rnd">
              <a:solidFill>
                <a:schemeClr val="bg2"/>
              </a:solidFill>
              <a:round/>
            </a:ln>
            <a:effectLst/>
          </c:spPr>
          <c:marker>
            <c:symbol val="circle"/>
            <c:size val="5"/>
            <c:spPr>
              <a:solidFill>
                <a:schemeClr val="bg2"/>
              </a:solidFill>
              <a:ln w="63500">
                <a:solidFill>
                  <a:schemeClr val="bg2"/>
                </a:solidFill>
              </a:ln>
              <a:effectLst/>
            </c:spPr>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 Q1-Q3</c:v>
                </c:pt>
              </c:strCache>
            </c:strRef>
          </c:cat>
          <c:val>
            <c:numRef>
              <c:f>Sheet1!$B$2:$B$6</c:f>
              <c:numCache>
                <c:formatCode>0.0</c:formatCode>
                <c:ptCount val="5"/>
                <c:pt idx="0">
                  <c:v>88.569198095807295</c:v>
                </c:pt>
                <c:pt idx="1">
                  <c:v>89.364170013001967</c:v>
                </c:pt>
                <c:pt idx="2">
                  <c:v>92.249957809665716</c:v>
                </c:pt>
                <c:pt idx="3">
                  <c:v>91.625964777388575</c:v>
                </c:pt>
                <c:pt idx="4">
                  <c:v>88.357232140944134</c:v>
                </c:pt>
              </c:numCache>
            </c:numRef>
          </c:val>
          <c:smooth val="0"/>
          <c:extLst>
            <c:ext xmlns:c16="http://schemas.microsoft.com/office/drawing/2014/chart" uri="{C3380CC4-5D6E-409C-BE32-E72D297353CC}">
              <c16:uniqueId val="{00000000-EA98-1646-BF0D-3E87C36EE843}"/>
            </c:ext>
          </c:extLst>
        </c:ser>
        <c:dLbls>
          <c:showLegendKey val="0"/>
          <c:showVal val="0"/>
          <c:showCatName val="0"/>
          <c:showSerName val="0"/>
          <c:showPercent val="0"/>
          <c:showBubbleSize val="0"/>
        </c:dLbls>
        <c:marker val="1"/>
        <c:smooth val="0"/>
        <c:axId val="1755756095"/>
        <c:axId val="1755448591"/>
      </c:line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min val="70"/>
        </c:scaling>
        <c:delete val="0"/>
        <c:axPos val="l"/>
        <c:majorGridlines>
          <c:spPr>
            <a:ln w="9525" cap="flat" cmpd="sng" algn="ctr">
              <a:solidFill>
                <a:schemeClr val="tx2"/>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Combined ratio</c:v>
                </c:pt>
              </c:strCache>
            </c:strRef>
          </c:tx>
          <c:spPr>
            <a:ln w="50800" cap="rnd">
              <a:solidFill>
                <a:schemeClr val="bg2"/>
              </a:solidFill>
              <a:round/>
            </a:ln>
            <a:effectLst/>
          </c:spPr>
          <c:marker>
            <c:symbol val="circle"/>
            <c:size val="5"/>
            <c:spPr>
              <a:solidFill>
                <a:schemeClr val="bg2"/>
              </a:solidFill>
              <a:ln w="63500">
                <a:solidFill>
                  <a:schemeClr val="bg2"/>
                </a:solidFill>
              </a:ln>
              <a:effectLst/>
            </c:spPr>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2017</c:v>
                </c:pt>
                <c:pt idx="1">
                  <c:v>2018</c:v>
                </c:pt>
                <c:pt idx="2">
                  <c:v>2019</c:v>
                </c:pt>
                <c:pt idx="3">
                  <c:v>2020</c:v>
                </c:pt>
                <c:pt idx="4">
                  <c:v>2021 Q1-Q3</c:v>
                </c:pt>
              </c:strCache>
            </c:strRef>
          </c:cat>
          <c:val>
            <c:numRef>
              <c:f>Sheet1!$B$2:$B$6</c:f>
              <c:numCache>
                <c:formatCode>0.0</c:formatCode>
                <c:ptCount val="5"/>
                <c:pt idx="0">
                  <c:v>83.675444467359668</c:v>
                </c:pt>
                <c:pt idx="1">
                  <c:v>86.232085365791548</c:v>
                </c:pt>
                <c:pt idx="2">
                  <c:v>83.013943612615179</c:v>
                </c:pt>
                <c:pt idx="3">
                  <c:v>82.067471836477367</c:v>
                </c:pt>
                <c:pt idx="4">
                  <c:v>86.010796033111305</c:v>
                </c:pt>
              </c:numCache>
            </c:numRef>
          </c:val>
          <c:smooth val="0"/>
          <c:extLst>
            <c:ext xmlns:c16="http://schemas.microsoft.com/office/drawing/2014/chart" uri="{C3380CC4-5D6E-409C-BE32-E72D297353CC}">
              <c16:uniqueId val="{00000000-AD9E-114E-98B7-DBCA5FB9BBCE}"/>
            </c:ext>
          </c:extLst>
        </c:ser>
        <c:dLbls>
          <c:showLegendKey val="0"/>
          <c:showVal val="0"/>
          <c:showCatName val="0"/>
          <c:showSerName val="0"/>
          <c:showPercent val="0"/>
          <c:showBubbleSize val="0"/>
        </c:dLbls>
        <c:marker val="1"/>
        <c:smooth val="0"/>
        <c:axId val="1755756095"/>
        <c:axId val="1755448591"/>
      </c:lineChart>
      <c:catAx>
        <c:axId val="17557560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448591"/>
        <c:crosses val="autoZero"/>
        <c:auto val="1"/>
        <c:lblAlgn val="ctr"/>
        <c:lblOffset val="100"/>
        <c:noMultiLvlLbl val="0"/>
      </c:catAx>
      <c:valAx>
        <c:axId val="1755448591"/>
        <c:scaling>
          <c:orientation val="minMax"/>
          <c:max val="95"/>
          <c:min val="70"/>
        </c:scaling>
        <c:delete val="0"/>
        <c:axPos val="l"/>
        <c:majorGridlines>
          <c:spPr>
            <a:ln w="9525" cap="flat" cmpd="sng" algn="ctr">
              <a:solidFill>
                <a:schemeClr val="tx2"/>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755756095"/>
        <c:crosses val="autoZero"/>
        <c:crossBetween val="between"/>
        <c:maj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Revenue</c:v>
                </c:pt>
              </c:strCache>
            </c:strRef>
          </c:tx>
          <c:spPr>
            <a:solidFill>
              <a:schemeClr val="bg2"/>
            </a:solidFill>
            <a:ln>
              <a:noFill/>
            </a:ln>
            <a:effectLst/>
          </c:spPr>
          <c:invertIfNegative val="0"/>
          <c:dLbls>
            <c:dLbl>
              <c:idx val="0"/>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D8D1-E743-A363-5E70BAE29F6D}"/>
                </c:ext>
              </c:extLst>
            </c:dLbl>
            <c:dLbl>
              <c:idx val="1"/>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D8D1-E743-A363-5E70BAE29F6D}"/>
                </c:ext>
              </c:extLst>
            </c:dLbl>
            <c:dLbl>
              <c:idx val="2"/>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D8D1-E743-A363-5E70BAE29F6D}"/>
                </c:ext>
              </c:extLst>
            </c:dLbl>
            <c:dLbl>
              <c:idx val="3"/>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D8D1-E743-A363-5E70BAE29F6D}"/>
                </c:ext>
              </c:extLst>
            </c:dLbl>
            <c:dLbl>
              <c:idx val="4"/>
              <c:tx>
                <c:rich>
                  <a:bodyPr/>
                  <a:lstStyle/>
                  <a:p>
                    <a:r>
                      <a:rPr lang="en-US"/>
                      <a:t>xx</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D8D1-E743-A363-5E70BAE29F6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1.8</c:v>
                </c:pt>
                <c:pt idx="1">
                  <c:v>2.5</c:v>
                </c:pt>
                <c:pt idx="2">
                  <c:v>3.5</c:v>
                </c:pt>
                <c:pt idx="3">
                  <c:v>4.5</c:v>
                </c:pt>
                <c:pt idx="4">
                  <c:v>5.3</c:v>
                </c:pt>
              </c:numCache>
            </c:numRef>
          </c:val>
          <c:extLst>
            <c:ext xmlns:c16="http://schemas.microsoft.com/office/drawing/2014/chart" uri="{C3380CC4-5D6E-409C-BE32-E72D297353CC}">
              <c16:uniqueId val="{00000000-D8D1-E743-A363-5E70BAE29F6D}"/>
            </c:ext>
          </c:extLst>
        </c:ser>
        <c:dLbls>
          <c:showLegendKey val="0"/>
          <c:showVal val="0"/>
          <c:showCatName val="0"/>
          <c:showSerName val="0"/>
          <c:showPercent val="0"/>
          <c:showBubbleSize val="0"/>
        </c:dLbls>
        <c:gapWidth val="219"/>
        <c:overlap val="-27"/>
        <c:axId val="315504"/>
        <c:axId val="292737776"/>
      </c:barChart>
      <c:catAx>
        <c:axId val="315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92737776"/>
        <c:crosses val="autoZero"/>
        <c:auto val="1"/>
        <c:lblAlgn val="ctr"/>
        <c:lblOffset val="100"/>
        <c:noMultiLvlLbl val="0"/>
      </c:catAx>
      <c:valAx>
        <c:axId val="292737776"/>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3155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FB8E-264D-A489-8D41459DBCA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B8E-264D-A489-8D41459DBCA3}"/>
              </c:ext>
            </c:extLst>
          </c:dPt>
          <c:dPt>
            <c:idx val="2"/>
            <c:bubble3D val="0"/>
            <c:spPr>
              <a:solidFill>
                <a:schemeClr val="tx2"/>
              </a:solidFill>
              <a:ln w="19050">
                <a:solidFill>
                  <a:schemeClr val="lt1"/>
                </a:solidFill>
              </a:ln>
              <a:effectLst/>
            </c:spPr>
            <c:extLst>
              <c:ext xmlns:c16="http://schemas.microsoft.com/office/drawing/2014/chart" uri="{C3380CC4-5D6E-409C-BE32-E72D297353CC}">
                <c16:uniqueId val="{00000005-FB8E-264D-A489-8D41459DBCA3}"/>
              </c:ext>
            </c:extLst>
          </c:dPt>
          <c:dPt>
            <c:idx val="3"/>
            <c:bubble3D val="0"/>
            <c:spPr>
              <a:solidFill>
                <a:schemeClr val="tx2"/>
              </a:solidFill>
              <a:ln w="19050">
                <a:solidFill>
                  <a:schemeClr val="lt1"/>
                </a:solidFill>
              </a:ln>
              <a:effectLst/>
            </c:spPr>
            <c:extLst>
              <c:ext xmlns:c16="http://schemas.microsoft.com/office/drawing/2014/chart" uri="{C3380CC4-5D6E-409C-BE32-E72D297353CC}">
                <c16:uniqueId val="{00000007-FB8E-264D-A489-8D41459DBCA3}"/>
              </c:ext>
            </c:extLst>
          </c:dPt>
          <c:cat>
            <c:strRef>
              <c:f>Sheet1!$A$2:$A$3</c:f>
              <c:strCache>
                <c:ptCount val="2"/>
                <c:pt idx="0">
                  <c:v>1st Qtr</c:v>
                </c:pt>
                <c:pt idx="1">
                  <c:v>2nd Qtr</c:v>
                </c:pt>
              </c:strCache>
            </c:strRef>
          </c:cat>
          <c:val>
            <c:numRef>
              <c:f>Sheet1!$B$2:$B$3</c:f>
              <c:numCache>
                <c:formatCode>0%</c:formatCode>
                <c:ptCount val="2"/>
                <c:pt idx="0" formatCode="0.0%">
                  <c:v>0.57000000000000006</c:v>
                </c:pt>
                <c:pt idx="1">
                  <c:v>0.43</c:v>
                </c:pt>
              </c:numCache>
            </c:numRef>
          </c:val>
          <c:extLst>
            <c:ext xmlns:c16="http://schemas.microsoft.com/office/drawing/2014/chart" uri="{C3380CC4-5D6E-409C-BE32-E72D297353CC}">
              <c16:uniqueId val="{00000000-B829-C845-AB08-2DD92F258F8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1BD7-BB41-B859-B0FF03621F5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BD7-BB41-B859-B0FF03621F5A}"/>
              </c:ext>
            </c:extLst>
          </c:dPt>
          <c:dPt>
            <c:idx val="2"/>
            <c:bubble3D val="0"/>
            <c:spPr>
              <a:solidFill>
                <a:schemeClr val="tx2"/>
              </a:solidFill>
              <a:ln w="19050">
                <a:solidFill>
                  <a:schemeClr val="lt1"/>
                </a:solidFill>
              </a:ln>
              <a:effectLst/>
            </c:spPr>
            <c:extLst>
              <c:ext xmlns:c16="http://schemas.microsoft.com/office/drawing/2014/chart" uri="{C3380CC4-5D6E-409C-BE32-E72D297353CC}">
                <c16:uniqueId val="{00000005-1BD7-BB41-B859-B0FF03621F5A}"/>
              </c:ext>
            </c:extLst>
          </c:dPt>
          <c:dPt>
            <c:idx val="3"/>
            <c:bubble3D val="0"/>
            <c:spPr>
              <a:solidFill>
                <a:schemeClr val="tx2"/>
              </a:solidFill>
              <a:ln w="19050">
                <a:solidFill>
                  <a:schemeClr val="lt1"/>
                </a:solidFill>
              </a:ln>
              <a:effectLst/>
            </c:spPr>
            <c:extLst>
              <c:ext xmlns:c16="http://schemas.microsoft.com/office/drawing/2014/chart" uri="{C3380CC4-5D6E-409C-BE32-E72D297353CC}">
                <c16:uniqueId val="{00000007-1BD7-BB41-B859-B0FF03621F5A}"/>
              </c:ext>
            </c:extLst>
          </c:dPt>
          <c:cat>
            <c:strRef>
              <c:f>Sheet1!$A$2:$A$3</c:f>
              <c:strCache>
                <c:ptCount val="2"/>
                <c:pt idx="0">
                  <c:v>1st Qtr</c:v>
                </c:pt>
                <c:pt idx="1">
                  <c:v>2nd Qtr</c:v>
                </c:pt>
              </c:strCache>
            </c:strRef>
          </c:cat>
          <c:val>
            <c:numRef>
              <c:f>Sheet1!$B$2:$B$3</c:f>
              <c:numCache>
                <c:formatCode>0%</c:formatCode>
                <c:ptCount val="2"/>
                <c:pt idx="0" formatCode="0.0%">
                  <c:v>0.91</c:v>
                </c:pt>
                <c:pt idx="1">
                  <c:v>0.09</c:v>
                </c:pt>
              </c:numCache>
            </c:numRef>
          </c:val>
          <c:extLst>
            <c:ext xmlns:c16="http://schemas.microsoft.com/office/drawing/2014/chart" uri="{C3380CC4-5D6E-409C-BE32-E72D297353CC}">
              <c16:uniqueId val="{00000008-1BD7-BB41-B859-B0FF03621F5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BA4C-6D44-B8E9-58BA5FD3BA4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A4C-6D44-B8E9-58BA5FD3BA49}"/>
              </c:ext>
            </c:extLst>
          </c:dPt>
          <c:dPt>
            <c:idx val="2"/>
            <c:bubble3D val="0"/>
            <c:spPr>
              <a:solidFill>
                <a:schemeClr val="tx2"/>
              </a:solidFill>
              <a:ln w="19050">
                <a:solidFill>
                  <a:schemeClr val="lt1"/>
                </a:solidFill>
              </a:ln>
              <a:effectLst/>
            </c:spPr>
            <c:extLst>
              <c:ext xmlns:c16="http://schemas.microsoft.com/office/drawing/2014/chart" uri="{C3380CC4-5D6E-409C-BE32-E72D297353CC}">
                <c16:uniqueId val="{00000005-BA4C-6D44-B8E9-58BA5FD3BA49}"/>
              </c:ext>
            </c:extLst>
          </c:dPt>
          <c:dPt>
            <c:idx val="3"/>
            <c:bubble3D val="0"/>
            <c:spPr>
              <a:solidFill>
                <a:schemeClr val="tx2"/>
              </a:solidFill>
              <a:ln w="19050">
                <a:solidFill>
                  <a:schemeClr val="lt1"/>
                </a:solidFill>
              </a:ln>
              <a:effectLst/>
            </c:spPr>
            <c:extLst>
              <c:ext xmlns:c16="http://schemas.microsoft.com/office/drawing/2014/chart" uri="{C3380CC4-5D6E-409C-BE32-E72D297353CC}">
                <c16:uniqueId val="{00000007-BA4C-6D44-B8E9-58BA5FD3BA49}"/>
              </c:ext>
            </c:extLst>
          </c:dPt>
          <c:cat>
            <c:strRef>
              <c:f>Sheet1!$A$2:$A$3</c:f>
              <c:strCache>
                <c:ptCount val="2"/>
                <c:pt idx="0">
                  <c:v>1st Qtr</c:v>
                </c:pt>
                <c:pt idx="1">
                  <c:v>2nd Qtr</c:v>
                </c:pt>
              </c:strCache>
            </c:strRef>
          </c:cat>
          <c:val>
            <c:numRef>
              <c:f>Sheet1!$B$2:$B$3</c:f>
              <c:numCache>
                <c:formatCode>0%</c:formatCode>
                <c:ptCount val="2"/>
                <c:pt idx="0" formatCode="0.0%">
                  <c:v>0.9</c:v>
                </c:pt>
                <c:pt idx="1">
                  <c:v>0.1</c:v>
                </c:pt>
              </c:numCache>
            </c:numRef>
          </c:val>
          <c:extLst>
            <c:ext xmlns:c16="http://schemas.microsoft.com/office/drawing/2014/chart" uri="{C3380CC4-5D6E-409C-BE32-E72D297353CC}">
              <c16:uniqueId val="{00000008-BA4C-6D44-B8E9-58BA5FD3BA4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5075-EC41-BC3F-9BE051AE753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075-EC41-BC3F-9BE051AE7534}"/>
              </c:ext>
            </c:extLst>
          </c:dPt>
          <c:dPt>
            <c:idx val="2"/>
            <c:bubble3D val="0"/>
            <c:spPr>
              <a:solidFill>
                <a:schemeClr val="tx2"/>
              </a:solidFill>
              <a:ln w="19050">
                <a:solidFill>
                  <a:schemeClr val="lt1"/>
                </a:solidFill>
              </a:ln>
              <a:effectLst/>
            </c:spPr>
            <c:extLst>
              <c:ext xmlns:c16="http://schemas.microsoft.com/office/drawing/2014/chart" uri="{C3380CC4-5D6E-409C-BE32-E72D297353CC}">
                <c16:uniqueId val="{00000005-5075-EC41-BC3F-9BE051AE7534}"/>
              </c:ext>
            </c:extLst>
          </c:dPt>
          <c:dPt>
            <c:idx val="3"/>
            <c:bubble3D val="0"/>
            <c:spPr>
              <a:solidFill>
                <a:schemeClr val="tx2"/>
              </a:solidFill>
              <a:ln w="19050">
                <a:solidFill>
                  <a:schemeClr val="lt1"/>
                </a:solidFill>
              </a:ln>
              <a:effectLst/>
            </c:spPr>
            <c:extLst>
              <c:ext xmlns:c16="http://schemas.microsoft.com/office/drawing/2014/chart" uri="{C3380CC4-5D6E-409C-BE32-E72D297353CC}">
                <c16:uniqueId val="{00000007-5075-EC41-BC3F-9BE051AE7534}"/>
              </c:ext>
            </c:extLst>
          </c:dPt>
          <c:cat>
            <c:strRef>
              <c:f>Sheet1!$A$2:$A$3</c:f>
              <c:strCache>
                <c:ptCount val="2"/>
                <c:pt idx="0">
                  <c:v>1st Qtr</c:v>
                </c:pt>
                <c:pt idx="1">
                  <c:v>2nd Qtr</c:v>
                </c:pt>
              </c:strCache>
            </c:strRef>
          </c:cat>
          <c:val>
            <c:numRef>
              <c:f>Sheet1!$B$2:$B$3</c:f>
              <c:numCache>
                <c:formatCode>0%</c:formatCode>
                <c:ptCount val="2"/>
                <c:pt idx="0" formatCode="0.0%">
                  <c:v>0.62</c:v>
                </c:pt>
                <c:pt idx="1">
                  <c:v>0.38</c:v>
                </c:pt>
              </c:numCache>
            </c:numRef>
          </c:val>
          <c:extLst>
            <c:ext xmlns:c16="http://schemas.microsoft.com/office/drawing/2014/chart" uri="{C3380CC4-5D6E-409C-BE32-E72D297353CC}">
              <c16:uniqueId val="{00000008-5075-EC41-BC3F-9BE051AE753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94221550246715"/>
          <c:y val="3.8205681988157783E-2"/>
          <c:w val="0.87181079000485839"/>
          <c:h val="0.57741658018469011"/>
        </c:manualLayout>
      </c:layout>
      <c:barChart>
        <c:barDir val="col"/>
        <c:grouping val="clustered"/>
        <c:varyColors val="0"/>
        <c:ser>
          <c:idx val="0"/>
          <c:order val="0"/>
          <c:tx>
            <c:strRef>
              <c:f>Sheet1!$B$1</c:f>
              <c:strCache>
                <c:ptCount val="1"/>
                <c:pt idx="0">
                  <c:v>2016</c:v>
                </c:pt>
              </c:strCache>
            </c:strRef>
          </c:tx>
          <c:spPr>
            <a:solidFill>
              <a:schemeClr val="accent1"/>
            </a:solidFill>
            <a:ln>
              <a:noFill/>
            </a:ln>
            <a:effectLst/>
          </c:spPr>
          <c:invertIfNegative val="0"/>
          <c:cat>
            <c:strRef>
              <c:f>Sheet1!$A$2:$A$9</c:f>
              <c:strCache>
                <c:ptCount val="8"/>
                <c:pt idx="0">
                  <c:v>[Competitor 1]</c:v>
                </c:pt>
                <c:pt idx="1">
                  <c:v>[Competitor 2]</c:v>
                </c:pt>
                <c:pt idx="2">
                  <c:v>[Competitor 3]</c:v>
                </c:pt>
                <c:pt idx="3">
                  <c:v>[Competitor 4]</c:v>
                </c:pt>
                <c:pt idx="4">
                  <c:v>[Competitor 5]</c:v>
                </c:pt>
                <c:pt idx="5">
                  <c:v>[Competitor 6]</c:v>
                </c:pt>
                <c:pt idx="6">
                  <c:v>[Competitor 7]</c:v>
                </c:pt>
                <c:pt idx="7">
                  <c:v>[Company]</c:v>
                </c:pt>
              </c:strCache>
            </c:strRef>
          </c:cat>
          <c:val>
            <c:numRef>
              <c:f>Sheet1!$B$2:$B$9</c:f>
              <c:numCache>
                <c:formatCode>0%</c:formatCode>
                <c:ptCount val="8"/>
                <c:pt idx="0">
                  <c:v>0.31</c:v>
                </c:pt>
                <c:pt idx="1">
                  <c:v>0.28999999999999998</c:v>
                </c:pt>
                <c:pt idx="2">
                  <c:v>0.28999999999999998</c:v>
                </c:pt>
                <c:pt idx="3">
                  <c:v>0.26</c:v>
                </c:pt>
                <c:pt idx="4">
                  <c:v>0.25</c:v>
                </c:pt>
                <c:pt idx="5">
                  <c:v>0.21</c:v>
                </c:pt>
                <c:pt idx="6">
                  <c:v>0.18</c:v>
                </c:pt>
                <c:pt idx="7">
                  <c:v>0.17</c:v>
                </c:pt>
              </c:numCache>
            </c:numRef>
          </c:val>
          <c:extLst>
            <c:ext xmlns:c16="http://schemas.microsoft.com/office/drawing/2014/chart" uri="{C3380CC4-5D6E-409C-BE32-E72D297353CC}">
              <c16:uniqueId val="{00000000-6BF8-E84F-8307-7226F940BD9D}"/>
            </c:ext>
          </c:extLst>
        </c:ser>
        <c:ser>
          <c:idx val="1"/>
          <c:order val="1"/>
          <c:tx>
            <c:strRef>
              <c:f>Sheet1!$C$1</c:f>
              <c:strCache>
                <c:ptCount val="1"/>
                <c:pt idx="0">
                  <c:v>2021 Q1-Q3</c:v>
                </c:pt>
              </c:strCache>
            </c:strRef>
          </c:tx>
          <c:spPr>
            <a:solidFill>
              <a:schemeClr val="accent2"/>
            </a:solidFill>
            <a:ln>
              <a:noFill/>
            </a:ln>
            <a:effectLst/>
          </c:spPr>
          <c:invertIfNegative val="0"/>
          <c:cat>
            <c:strRef>
              <c:f>Sheet1!$A$2:$A$9</c:f>
              <c:strCache>
                <c:ptCount val="8"/>
                <c:pt idx="0">
                  <c:v>[Competitor 1]</c:v>
                </c:pt>
                <c:pt idx="1">
                  <c:v>[Competitor 2]</c:v>
                </c:pt>
                <c:pt idx="2">
                  <c:v>[Competitor 3]</c:v>
                </c:pt>
                <c:pt idx="3">
                  <c:v>[Competitor 4]</c:v>
                </c:pt>
                <c:pt idx="4">
                  <c:v>[Competitor 5]</c:v>
                </c:pt>
                <c:pt idx="5">
                  <c:v>[Competitor 6]</c:v>
                </c:pt>
                <c:pt idx="6">
                  <c:v>[Competitor 7]</c:v>
                </c:pt>
                <c:pt idx="7">
                  <c:v>[Company]</c:v>
                </c:pt>
              </c:strCache>
            </c:strRef>
          </c:cat>
          <c:val>
            <c:numRef>
              <c:f>Sheet1!$C$2:$C$9</c:f>
              <c:numCache>
                <c:formatCode>0%</c:formatCode>
                <c:ptCount val="8"/>
                <c:pt idx="0">
                  <c:v>0.3</c:v>
                </c:pt>
                <c:pt idx="1">
                  <c:v>0.28999999999999998</c:v>
                </c:pt>
                <c:pt idx="2">
                  <c:v>0.3</c:v>
                </c:pt>
                <c:pt idx="3">
                  <c:v>0.24</c:v>
                </c:pt>
                <c:pt idx="4">
                  <c:v>0.21</c:v>
                </c:pt>
                <c:pt idx="5">
                  <c:v>0.18</c:v>
                </c:pt>
                <c:pt idx="6">
                  <c:v>0.17</c:v>
                </c:pt>
                <c:pt idx="7">
                  <c:v>0.15</c:v>
                </c:pt>
              </c:numCache>
            </c:numRef>
          </c:val>
          <c:extLst>
            <c:ext xmlns:c16="http://schemas.microsoft.com/office/drawing/2014/chart" uri="{C3380CC4-5D6E-409C-BE32-E72D297353CC}">
              <c16:uniqueId val="{00000001-6BF8-E84F-8307-7226F940BD9D}"/>
            </c:ext>
          </c:extLst>
        </c:ser>
        <c:dLbls>
          <c:showLegendKey val="0"/>
          <c:showVal val="0"/>
          <c:showCatName val="0"/>
          <c:showSerName val="0"/>
          <c:showPercent val="0"/>
          <c:showBubbleSize val="0"/>
        </c:dLbls>
        <c:gapWidth val="219"/>
        <c:overlap val="-27"/>
        <c:axId val="397664191"/>
        <c:axId val="704587423"/>
      </c:barChart>
      <c:catAx>
        <c:axId val="39766419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704587423"/>
        <c:crosses val="autoZero"/>
        <c:auto val="1"/>
        <c:lblAlgn val="ctr"/>
        <c:lblOffset val="100"/>
        <c:noMultiLvlLbl val="0"/>
      </c:catAx>
      <c:valAx>
        <c:axId val="704587423"/>
        <c:scaling>
          <c:orientation val="minMax"/>
          <c:min val="0.1"/>
        </c:scaling>
        <c:delete val="0"/>
        <c:axPos val="l"/>
        <c:majorGridlines>
          <c:spPr>
            <a:ln w="9525" cap="flat" cmpd="sng" algn="ctr">
              <a:solidFill>
                <a:schemeClr val="tx2"/>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3976641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42674469020051"/>
          <c:y val="3.8205681988157783E-2"/>
          <c:w val="0.85532626081712504"/>
          <c:h val="0.57741658018469011"/>
        </c:manualLayout>
      </c:layout>
      <c:barChart>
        <c:barDir val="col"/>
        <c:grouping val="clustered"/>
        <c:varyColors val="0"/>
        <c:ser>
          <c:idx val="0"/>
          <c:order val="0"/>
          <c:tx>
            <c:strRef>
              <c:f>Sheet1!$B$1</c:f>
              <c:strCache>
                <c:ptCount val="1"/>
                <c:pt idx="0">
                  <c:v>2016</c:v>
                </c:pt>
              </c:strCache>
            </c:strRef>
          </c:tx>
          <c:spPr>
            <a:solidFill>
              <a:schemeClr val="accent1"/>
            </a:solidFill>
            <a:ln>
              <a:noFill/>
            </a:ln>
            <a:effectLst/>
          </c:spPr>
          <c:invertIfNegative val="0"/>
          <c:cat>
            <c:strRef>
              <c:f>Sheet1!$A$2:$A$9</c:f>
              <c:strCache>
                <c:ptCount val="8"/>
                <c:pt idx="0">
                  <c:v>[Competitor 1]</c:v>
                </c:pt>
                <c:pt idx="1">
                  <c:v>[Competitor 2]</c:v>
                </c:pt>
                <c:pt idx="2">
                  <c:v>[Competitor 3]</c:v>
                </c:pt>
                <c:pt idx="3">
                  <c:v>[Competitor 4]</c:v>
                </c:pt>
                <c:pt idx="4">
                  <c:v>[Competitor 5]</c:v>
                </c:pt>
                <c:pt idx="5">
                  <c:v>[Competitor 6]</c:v>
                </c:pt>
                <c:pt idx="6">
                  <c:v>[Competitor 7]</c:v>
                </c:pt>
                <c:pt idx="7">
                  <c:v>[Company]</c:v>
                </c:pt>
              </c:strCache>
            </c:strRef>
          </c:cat>
          <c:val>
            <c:numRef>
              <c:f>Sheet1!$B$2:$B$9</c:f>
              <c:numCache>
                <c:formatCode>0%</c:formatCode>
                <c:ptCount val="8"/>
                <c:pt idx="0">
                  <c:v>0.96</c:v>
                </c:pt>
                <c:pt idx="1">
                  <c:v>0.95</c:v>
                </c:pt>
                <c:pt idx="2">
                  <c:v>0.94</c:v>
                </c:pt>
                <c:pt idx="3">
                  <c:v>0.9</c:v>
                </c:pt>
                <c:pt idx="4">
                  <c:v>0.88</c:v>
                </c:pt>
                <c:pt idx="5">
                  <c:v>0.88</c:v>
                </c:pt>
                <c:pt idx="6">
                  <c:v>0.87</c:v>
                </c:pt>
                <c:pt idx="7">
                  <c:v>0.9</c:v>
                </c:pt>
              </c:numCache>
            </c:numRef>
          </c:val>
          <c:extLst>
            <c:ext xmlns:c16="http://schemas.microsoft.com/office/drawing/2014/chart" uri="{C3380CC4-5D6E-409C-BE32-E72D297353CC}">
              <c16:uniqueId val="{00000000-DB37-7749-A388-EDBE1F57E15B}"/>
            </c:ext>
          </c:extLst>
        </c:ser>
        <c:ser>
          <c:idx val="1"/>
          <c:order val="1"/>
          <c:tx>
            <c:strRef>
              <c:f>Sheet1!$C$1</c:f>
              <c:strCache>
                <c:ptCount val="1"/>
                <c:pt idx="0">
                  <c:v>2021 Q1-Q3</c:v>
                </c:pt>
              </c:strCache>
            </c:strRef>
          </c:tx>
          <c:spPr>
            <a:solidFill>
              <a:schemeClr val="accent2"/>
            </a:solidFill>
            <a:ln>
              <a:noFill/>
            </a:ln>
            <a:effectLst/>
          </c:spPr>
          <c:invertIfNegative val="0"/>
          <c:cat>
            <c:strRef>
              <c:f>Sheet1!$A$2:$A$9</c:f>
              <c:strCache>
                <c:ptCount val="8"/>
                <c:pt idx="0">
                  <c:v>[Competitor 1]</c:v>
                </c:pt>
                <c:pt idx="1">
                  <c:v>[Competitor 2]</c:v>
                </c:pt>
                <c:pt idx="2">
                  <c:v>[Competitor 3]</c:v>
                </c:pt>
                <c:pt idx="3">
                  <c:v>[Competitor 4]</c:v>
                </c:pt>
                <c:pt idx="4">
                  <c:v>[Competitor 5]</c:v>
                </c:pt>
                <c:pt idx="5">
                  <c:v>[Competitor 6]</c:v>
                </c:pt>
                <c:pt idx="6">
                  <c:v>[Competitor 7]</c:v>
                </c:pt>
                <c:pt idx="7">
                  <c:v>[Company]</c:v>
                </c:pt>
              </c:strCache>
            </c:strRef>
          </c:cat>
          <c:val>
            <c:numRef>
              <c:f>Sheet1!$C$2:$C$9</c:f>
              <c:numCache>
                <c:formatCode>0%</c:formatCode>
                <c:ptCount val="8"/>
                <c:pt idx="0">
                  <c:v>0.98</c:v>
                </c:pt>
                <c:pt idx="1">
                  <c:v>0.93</c:v>
                </c:pt>
                <c:pt idx="2">
                  <c:v>0.94</c:v>
                </c:pt>
                <c:pt idx="3">
                  <c:v>0.89</c:v>
                </c:pt>
                <c:pt idx="4">
                  <c:v>0.9</c:v>
                </c:pt>
                <c:pt idx="5">
                  <c:v>0.87</c:v>
                </c:pt>
                <c:pt idx="6">
                  <c:v>0.88</c:v>
                </c:pt>
                <c:pt idx="7">
                  <c:v>0.873</c:v>
                </c:pt>
              </c:numCache>
            </c:numRef>
          </c:val>
          <c:extLst>
            <c:ext xmlns:c16="http://schemas.microsoft.com/office/drawing/2014/chart" uri="{C3380CC4-5D6E-409C-BE32-E72D297353CC}">
              <c16:uniqueId val="{00000001-DB37-7749-A388-EDBE1F57E15B}"/>
            </c:ext>
          </c:extLst>
        </c:ser>
        <c:dLbls>
          <c:showLegendKey val="0"/>
          <c:showVal val="0"/>
          <c:showCatName val="0"/>
          <c:showSerName val="0"/>
          <c:showPercent val="0"/>
          <c:showBubbleSize val="0"/>
        </c:dLbls>
        <c:gapWidth val="219"/>
        <c:overlap val="-27"/>
        <c:axId val="397664191"/>
        <c:axId val="704587423"/>
      </c:barChart>
      <c:catAx>
        <c:axId val="39766419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704587423"/>
        <c:crosses val="autoZero"/>
        <c:auto val="1"/>
        <c:lblAlgn val="ctr"/>
        <c:lblOffset val="100"/>
        <c:noMultiLvlLbl val="0"/>
      </c:catAx>
      <c:valAx>
        <c:axId val="704587423"/>
        <c:scaling>
          <c:orientation val="minMax"/>
        </c:scaling>
        <c:delete val="0"/>
        <c:axPos val="l"/>
        <c:majorGridlines>
          <c:spPr>
            <a:ln w="9525" cap="flat" cmpd="sng" algn="ctr">
              <a:solidFill>
                <a:schemeClr val="tx2"/>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397664191"/>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2"/>
            <c:invertIfNegative val="0"/>
            <c:bubble3D val="0"/>
            <c:spPr>
              <a:solidFill>
                <a:schemeClr val="accent2"/>
              </a:solidFill>
              <a:ln>
                <a:noFill/>
              </a:ln>
              <a:effectLst/>
            </c:spPr>
            <c:extLst>
              <c:ext xmlns:c16="http://schemas.microsoft.com/office/drawing/2014/chart" uri="{C3380CC4-5D6E-409C-BE32-E72D297353CC}">
                <c16:uniqueId val="{00000003-9777-C94F-AE16-CDF629DB3E83}"/>
              </c:ext>
            </c:extLst>
          </c:dPt>
          <c:dLbls>
            <c:dLbl>
              <c:idx val="0"/>
              <c:layout>
                <c:manualLayout>
                  <c:x val="0"/>
                  <c:y val="-0.1442212457906394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777-C94F-AE16-CDF629DB3E83}"/>
                </c:ext>
              </c:extLst>
            </c:dLbl>
            <c:dLbl>
              <c:idx val="1"/>
              <c:layout>
                <c:manualLayout>
                  <c:x val="0"/>
                  <c:y val="-0.228531510927830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777-C94F-AE16-CDF629DB3E83}"/>
                </c:ext>
              </c:extLst>
            </c:dLbl>
            <c:dLbl>
              <c:idx val="2"/>
              <c:layout>
                <c:manualLayout>
                  <c:x val="0"/>
                  <c:y val="-0.4074520938254708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777-C94F-AE16-CDF629DB3E8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product</c:v>
                </c:pt>
                <c:pt idx="1">
                  <c:v>2 products</c:v>
                </c:pt>
                <c:pt idx="2">
                  <c:v>≥3 products</c:v>
                </c:pt>
              </c:strCache>
            </c:strRef>
          </c:cat>
          <c:val>
            <c:numRef>
              <c:f>Sheet1!$B$2:$B$4</c:f>
              <c:numCache>
                <c:formatCode>General</c:formatCode>
                <c:ptCount val="3"/>
                <c:pt idx="0">
                  <c:v>11</c:v>
                </c:pt>
                <c:pt idx="1">
                  <c:v>23</c:v>
                </c:pt>
                <c:pt idx="2">
                  <c:v>45</c:v>
                </c:pt>
              </c:numCache>
            </c:numRef>
          </c:val>
          <c:extLst>
            <c:ext xmlns:c16="http://schemas.microsoft.com/office/drawing/2014/chart" uri="{C3380CC4-5D6E-409C-BE32-E72D297353CC}">
              <c16:uniqueId val="{00000000-9777-C94F-AE16-CDF629DB3E83}"/>
            </c:ext>
          </c:extLst>
        </c:ser>
        <c:dLbls>
          <c:dLblPos val="inEnd"/>
          <c:showLegendKey val="0"/>
          <c:showVal val="1"/>
          <c:showCatName val="0"/>
          <c:showSerName val="0"/>
          <c:showPercent val="0"/>
          <c:showBubbleSize val="0"/>
        </c:dLbls>
        <c:gapWidth val="150"/>
        <c:overlap val="100"/>
        <c:axId val="381698175"/>
        <c:axId val="381699823"/>
      </c:barChart>
      <c:catAx>
        <c:axId val="38169817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381699823"/>
        <c:crosses val="autoZero"/>
        <c:auto val="1"/>
        <c:lblAlgn val="ctr"/>
        <c:lblOffset val="100"/>
        <c:noMultiLvlLbl val="0"/>
      </c:catAx>
      <c:valAx>
        <c:axId val="381699823"/>
        <c:scaling>
          <c:orientation val="minMax"/>
        </c:scaling>
        <c:delete val="1"/>
        <c:axPos val="l"/>
        <c:numFmt formatCode="General" sourceLinked="1"/>
        <c:majorTickMark val="none"/>
        <c:minorTickMark val="none"/>
        <c:tickLblPos val="nextTo"/>
        <c:crossAx val="3816981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2"/>
            <c:invertIfNegative val="0"/>
            <c:bubble3D val="0"/>
            <c:spPr>
              <a:solidFill>
                <a:schemeClr val="accent2"/>
              </a:solidFill>
              <a:ln>
                <a:noFill/>
              </a:ln>
              <a:effectLst/>
            </c:spPr>
            <c:extLst>
              <c:ext xmlns:c16="http://schemas.microsoft.com/office/drawing/2014/chart" uri="{C3380CC4-5D6E-409C-BE32-E72D297353CC}">
                <c16:uniqueId val="{00000001-FC91-E040-AC54-90126CBEFB66}"/>
              </c:ext>
            </c:extLst>
          </c:dPt>
          <c:dLbls>
            <c:dLbl>
              <c:idx val="0"/>
              <c:layout>
                <c:manualLayout>
                  <c:x val="0"/>
                  <c:y val="-0.1124572060850896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C91-E040-AC54-90126CBEFB66}"/>
                </c:ext>
              </c:extLst>
            </c:dLbl>
            <c:dLbl>
              <c:idx val="1"/>
              <c:layout>
                <c:manualLayout>
                  <c:x val="0"/>
                  <c:y val="-0.196767471222280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C91-E040-AC54-90126CBEFB66}"/>
                </c:ext>
              </c:extLst>
            </c:dLbl>
            <c:dLbl>
              <c:idx val="2"/>
              <c:layout>
                <c:manualLayout>
                  <c:x val="0"/>
                  <c:y val="-0.4074520938254708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C91-E040-AC54-90126CBEFB6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product</c:v>
                </c:pt>
                <c:pt idx="1">
                  <c:v>2 products</c:v>
                </c:pt>
                <c:pt idx="2">
                  <c:v>≥3 products</c:v>
                </c:pt>
              </c:strCache>
            </c:strRef>
          </c:cat>
          <c:val>
            <c:numRef>
              <c:f>Sheet1!$B$2:$B$4</c:f>
              <c:numCache>
                <c:formatCode>General</c:formatCode>
                <c:ptCount val="3"/>
                <c:pt idx="0">
                  <c:v>2.1</c:v>
                </c:pt>
                <c:pt idx="1">
                  <c:v>5.3</c:v>
                </c:pt>
                <c:pt idx="2">
                  <c:v>13.9</c:v>
                </c:pt>
              </c:numCache>
            </c:numRef>
          </c:val>
          <c:extLst>
            <c:ext xmlns:c16="http://schemas.microsoft.com/office/drawing/2014/chart" uri="{C3380CC4-5D6E-409C-BE32-E72D297353CC}">
              <c16:uniqueId val="{00000004-FC91-E040-AC54-90126CBEFB66}"/>
            </c:ext>
          </c:extLst>
        </c:ser>
        <c:dLbls>
          <c:dLblPos val="inEnd"/>
          <c:showLegendKey val="0"/>
          <c:showVal val="1"/>
          <c:showCatName val="0"/>
          <c:showSerName val="0"/>
          <c:showPercent val="0"/>
          <c:showBubbleSize val="0"/>
        </c:dLbls>
        <c:gapWidth val="150"/>
        <c:overlap val="100"/>
        <c:axId val="381698175"/>
        <c:axId val="381699823"/>
      </c:barChart>
      <c:catAx>
        <c:axId val="38169817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381699823"/>
        <c:crosses val="autoZero"/>
        <c:auto val="1"/>
        <c:lblAlgn val="ctr"/>
        <c:lblOffset val="100"/>
        <c:noMultiLvlLbl val="0"/>
      </c:catAx>
      <c:valAx>
        <c:axId val="381699823"/>
        <c:scaling>
          <c:orientation val="minMax"/>
        </c:scaling>
        <c:delete val="1"/>
        <c:axPos val="l"/>
        <c:numFmt formatCode="General" sourceLinked="1"/>
        <c:majorTickMark val="none"/>
        <c:minorTickMark val="none"/>
        <c:tickLblPos val="nextTo"/>
        <c:crossAx val="3816981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2"/>
            <c:invertIfNegative val="0"/>
            <c:bubble3D val="0"/>
            <c:spPr>
              <a:solidFill>
                <a:schemeClr val="accent2"/>
              </a:solidFill>
              <a:ln>
                <a:noFill/>
              </a:ln>
              <a:effectLst/>
            </c:spPr>
            <c:extLst>
              <c:ext xmlns:c16="http://schemas.microsoft.com/office/drawing/2014/chart" uri="{C3380CC4-5D6E-409C-BE32-E72D297353CC}">
                <c16:uniqueId val="{00000001-BB79-014D-9A4A-C6B0A10A8492}"/>
              </c:ext>
            </c:extLst>
          </c:dPt>
          <c:dLbls>
            <c:dLbl>
              <c:idx val="0"/>
              <c:layout>
                <c:manualLayout>
                  <c:x val="0"/>
                  <c:y val="-9.3398782261759697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B79-014D-9A4A-C6B0A10A8492}"/>
                </c:ext>
              </c:extLst>
            </c:dLbl>
            <c:dLbl>
              <c:idx val="1"/>
              <c:layout>
                <c:manualLayout>
                  <c:x val="0"/>
                  <c:y val="-0.120533775928960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B79-014D-9A4A-C6B0A10A8492}"/>
                </c:ext>
              </c:extLst>
            </c:dLbl>
            <c:dLbl>
              <c:idx val="2"/>
              <c:layout>
                <c:manualLayout>
                  <c:x val="0"/>
                  <c:y val="-0.3439240144143711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B79-014D-9A4A-C6B0A10A849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1 product</c:v>
                </c:pt>
                <c:pt idx="1">
                  <c:v>2 products</c:v>
                </c:pt>
                <c:pt idx="2">
                  <c:v>≥3 products</c:v>
                </c:pt>
              </c:strCache>
            </c:strRef>
          </c:cat>
          <c:val>
            <c:numRef>
              <c:f>Sheet1!$B$2:$B$4</c:f>
              <c:numCache>
                <c:formatCode>General</c:formatCode>
                <c:ptCount val="3"/>
                <c:pt idx="0">
                  <c:v>1</c:v>
                </c:pt>
                <c:pt idx="1">
                  <c:v>2.5</c:v>
                </c:pt>
                <c:pt idx="2">
                  <c:v>14.3</c:v>
                </c:pt>
              </c:numCache>
            </c:numRef>
          </c:val>
          <c:extLst>
            <c:ext xmlns:c16="http://schemas.microsoft.com/office/drawing/2014/chart" uri="{C3380CC4-5D6E-409C-BE32-E72D297353CC}">
              <c16:uniqueId val="{00000004-BB79-014D-9A4A-C6B0A10A8492}"/>
            </c:ext>
          </c:extLst>
        </c:ser>
        <c:dLbls>
          <c:dLblPos val="inEnd"/>
          <c:showLegendKey val="0"/>
          <c:showVal val="1"/>
          <c:showCatName val="0"/>
          <c:showSerName val="0"/>
          <c:showPercent val="0"/>
          <c:showBubbleSize val="0"/>
        </c:dLbls>
        <c:gapWidth val="150"/>
        <c:overlap val="100"/>
        <c:axId val="381698175"/>
        <c:axId val="381699823"/>
      </c:barChart>
      <c:catAx>
        <c:axId val="38169817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381699823"/>
        <c:crosses val="autoZero"/>
        <c:auto val="1"/>
        <c:lblAlgn val="ctr"/>
        <c:lblOffset val="100"/>
        <c:noMultiLvlLbl val="0"/>
      </c:catAx>
      <c:valAx>
        <c:axId val="381699823"/>
        <c:scaling>
          <c:orientation val="minMax"/>
        </c:scaling>
        <c:delete val="1"/>
        <c:axPos val="l"/>
        <c:numFmt formatCode="General" sourceLinked="1"/>
        <c:majorTickMark val="none"/>
        <c:minorTickMark val="none"/>
        <c:tickLblPos val="nextTo"/>
        <c:crossAx val="3816981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2012</c:v>
                </c:pt>
                <c:pt idx="1">
                  <c:v>2013</c:v>
                </c:pt>
                <c:pt idx="2">
                  <c:v>2014</c:v>
                </c:pt>
                <c:pt idx="3">
                  <c:v>2015</c:v>
                </c:pt>
                <c:pt idx="4">
                  <c:v>2016</c:v>
                </c:pt>
                <c:pt idx="5">
                  <c:v>2017</c:v>
                </c:pt>
                <c:pt idx="6">
                  <c:v>2018</c:v>
                </c:pt>
                <c:pt idx="7">
                  <c:v>2019</c:v>
                </c:pt>
                <c:pt idx="8">
                  <c:v>2020</c:v>
                </c:pt>
                <c:pt idx="9">
                  <c:v>2021 Q3</c:v>
                </c:pt>
              </c:strCache>
            </c:strRef>
          </c:cat>
          <c:val>
            <c:numRef>
              <c:f>Sheet1!$B$2:$B$11</c:f>
              <c:numCache>
                <c:formatCode>0.0%</c:formatCode>
                <c:ptCount val="10"/>
                <c:pt idx="0">
                  <c:v>5.5E-2</c:v>
                </c:pt>
                <c:pt idx="1">
                  <c:v>6.6000000000000003E-2</c:v>
                </c:pt>
                <c:pt idx="2">
                  <c:v>5.7000000000000002E-2</c:v>
                </c:pt>
                <c:pt idx="3">
                  <c:v>5.5E-2</c:v>
                </c:pt>
                <c:pt idx="4">
                  <c:v>5.8999999999999997E-2</c:v>
                </c:pt>
                <c:pt idx="5">
                  <c:v>0.06</c:v>
                </c:pt>
                <c:pt idx="6">
                  <c:v>7.6999999999999999E-2</c:v>
                </c:pt>
                <c:pt idx="7">
                  <c:v>7.2999999999999995E-2</c:v>
                </c:pt>
                <c:pt idx="8">
                  <c:v>7.0999999999999994E-2</c:v>
                </c:pt>
                <c:pt idx="9">
                  <c:v>6.4000000000000001E-2</c:v>
                </c:pt>
              </c:numCache>
            </c:numRef>
          </c:val>
          <c:extLst>
            <c:ext xmlns:c16="http://schemas.microsoft.com/office/drawing/2014/chart" uri="{C3380CC4-5D6E-409C-BE32-E72D297353CC}">
              <c16:uniqueId val="{00000000-113D-834B-AB55-0D561E2E21C6}"/>
            </c:ext>
          </c:extLst>
        </c:ser>
        <c:dLbls>
          <c:showLegendKey val="0"/>
          <c:showVal val="0"/>
          <c:showCatName val="0"/>
          <c:showSerName val="0"/>
          <c:showPercent val="0"/>
          <c:showBubbleSize val="0"/>
        </c:dLbls>
        <c:gapWidth val="219"/>
        <c:overlap val="-27"/>
        <c:axId val="1507151024"/>
        <c:axId val="1506905136"/>
      </c:barChart>
      <c:catAx>
        <c:axId val="15071510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506905136"/>
        <c:crosses val="autoZero"/>
        <c:auto val="1"/>
        <c:lblAlgn val="ctr"/>
        <c:lblOffset val="100"/>
        <c:noMultiLvlLbl val="0"/>
      </c:catAx>
      <c:valAx>
        <c:axId val="1506905136"/>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5071510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Revenue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120</c:v>
                </c:pt>
                <c:pt idx="1">
                  <c:v>150</c:v>
                </c:pt>
                <c:pt idx="2">
                  <c:v>183</c:v>
                </c:pt>
                <c:pt idx="3">
                  <c:v>211</c:v>
                </c:pt>
                <c:pt idx="4">
                  <c:v>234</c:v>
                </c:pt>
              </c:numCache>
            </c:numRef>
          </c:val>
          <c:extLst>
            <c:ext xmlns:c16="http://schemas.microsoft.com/office/drawing/2014/chart" uri="{C3380CC4-5D6E-409C-BE32-E72D297353CC}">
              <c16:uniqueId val="{00000000-D779-484B-A319-699E1255D469}"/>
            </c:ext>
          </c:extLst>
        </c:ser>
        <c:dLbls>
          <c:showLegendKey val="0"/>
          <c:showVal val="0"/>
          <c:showCatName val="0"/>
          <c:showSerName val="0"/>
          <c:showPercent val="0"/>
          <c:showBubbleSize val="0"/>
        </c:dLbls>
        <c:gapWidth val="219"/>
        <c:overlap val="-27"/>
        <c:axId val="1828117775"/>
        <c:axId val="1828832079"/>
      </c:barChart>
      <c:catAx>
        <c:axId val="182811777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832079"/>
        <c:crosses val="autoZero"/>
        <c:auto val="1"/>
        <c:lblAlgn val="ctr"/>
        <c:lblOffset val="100"/>
        <c:noMultiLvlLbl val="0"/>
      </c:catAx>
      <c:valAx>
        <c:axId val="1828832079"/>
        <c:scaling>
          <c:orientation val="minMax"/>
          <c:max val="300"/>
        </c:scaling>
        <c:delete val="0"/>
        <c:axPos val="l"/>
        <c:majorGridlines>
          <c:spPr>
            <a:ln w="9525" cap="flat" cmpd="sng" algn="ctr">
              <a:solidFill>
                <a:schemeClr val="tx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281177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Technical result before run-off</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2012</c:v>
                </c:pt>
                <c:pt idx="1">
                  <c:v>2013</c:v>
                </c:pt>
                <c:pt idx="2">
                  <c:v>2014</c:v>
                </c:pt>
                <c:pt idx="3">
                  <c:v>2015</c:v>
                </c:pt>
                <c:pt idx="4">
                  <c:v>2016</c:v>
                </c:pt>
                <c:pt idx="5">
                  <c:v>2017</c:v>
                </c:pt>
                <c:pt idx="6">
                  <c:v>2018</c:v>
                </c:pt>
                <c:pt idx="7">
                  <c:v>2019</c:v>
                </c:pt>
                <c:pt idx="8">
                  <c:v>2020</c:v>
                </c:pt>
                <c:pt idx="9">
                  <c:v>2021Q3</c:v>
                </c:pt>
              </c:strCache>
            </c:strRef>
          </c:cat>
          <c:val>
            <c:numRef>
              <c:f>Sheet1!$B$2:$B$11</c:f>
              <c:numCache>
                <c:formatCode>General</c:formatCode>
                <c:ptCount val="10"/>
                <c:pt idx="0">
                  <c:v>859</c:v>
                </c:pt>
                <c:pt idx="1">
                  <c:v>516</c:v>
                </c:pt>
                <c:pt idx="2">
                  <c:v>970</c:v>
                </c:pt>
                <c:pt idx="3">
                  <c:v>687</c:v>
                </c:pt>
                <c:pt idx="4">
                  <c:v>745</c:v>
                </c:pt>
                <c:pt idx="5">
                  <c:v>803</c:v>
                </c:pt>
                <c:pt idx="6">
                  <c:v>973</c:v>
                </c:pt>
                <c:pt idx="7">
                  <c:v>997</c:v>
                </c:pt>
                <c:pt idx="8">
                  <c:v>992</c:v>
                </c:pt>
                <c:pt idx="9">
                  <c:v>1012</c:v>
                </c:pt>
              </c:numCache>
            </c:numRef>
          </c:val>
          <c:extLst>
            <c:ext xmlns:c16="http://schemas.microsoft.com/office/drawing/2014/chart" uri="{C3380CC4-5D6E-409C-BE32-E72D297353CC}">
              <c16:uniqueId val="{00000000-1708-224B-AB82-C5B05897360B}"/>
            </c:ext>
          </c:extLst>
        </c:ser>
        <c:ser>
          <c:idx val="1"/>
          <c:order val="1"/>
          <c:tx>
            <c:strRef>
              <c:f>Sheet1!$C$1</c:f>
              <c:strCache>
                <c:ptCount val="1"/>
                <c:pt idx="0">
                  <c:v>Run-off</c:v>
                </c:pt>
              </c:strCache>
            </c:strRef>
          </c:tx>
          <c:spPr>
            <a:solidFill>
              <a:schemeClr val="tx1"/>
            </a:solidFill>
            <a:ln>
              <a:noFill/>
            </a:ln>
            <a:effectLst/>
          </c:spPr>
          <c:invertIfNegative val="0"/>
          <c:dLbls>
            <c:delete val="1"/>
          </c:dLbls>
          <c:cat>
            <c:strRef>
              <c:f>Sheet1!$A$2:$A$11</c:f>
              <c:strCache>
                <c:ptCount val="10"/>
                <c:pt idx="0">
                  <c:v>2012</c:v>
                </c:pt>
                <c:pt idx="1">
                  <c:v>2013</c:v>
                </c:pt>
                <c:pt idx="2">
                  <c:v>2014</c:v>
                </c:pt>
                <c:pt idx="3">
                  <c:v>2015</c:v>
                </c:pt>
                <c:pt idx="4">
                  <c:v>2016</c:v>
                </c:pt>
                <c:pt idx="5">
                  <c:v>2017</c:v>
                </c:pt>
                <c:pt idx="6">
                  <c:v>2018</c:v>
                </c:pt>
                <c:pt idx="7">
                  <c:v>2019</c:v>
                </c:pt>
                <c:pt idx="8">
                  <c:v>2020</c:v>
                </c:pt>
                <c:pt idx="9">
                  <c:v>2021Q3</c:v>
                </c:pt>
              </c:strCache>
            </c:strRef>
          </c:cat>
          <c:val>
            <c:numRef>
              <c:f>Sheet1!$C$2:$C$11</c:f>
              <c:numCache>
                <c:formatCode>General</c:formatCode>
                <c:ptCount val="10"/>
                <c:pt idx="0">
                  <c:v>146</c:v>
                </c:pt>
                <c:pt idx="1">
                  <c:v>118</c:v>
                </c:pt>
                <c:pt idx="2">
                  <c:v>100</c:v>
                </c:pt>
                <c:pt idx="3">
                  <c:v>147</c:v>
                </c:pt>
                <c:pt idx="4">
                  <c:v>150</c:v>
                </c:pt>
                <c:pt idx="5">
                  <c:v>62</c:v>
                </c:pt>
                <c:pt idx="6">
                  <c:v>94</c:v>
                </c:pt>
                <c:pt idx="7">
                  <c:v>145</c:v>
                </c:pt>
                <c:pt idx="8">
                  <c:v>93</c:v>
                </c:pt>
                <c:pt idx="9">
                  <c:v>104</c:v>
                </c:pt>
              </c:numCache>
            </c:numRef>
          </c:val>
          <c:extLst>
            <c:ext xmlns:c16="http://schemas.microsoft.com/office/drawing/2014/chart" uri="{C3380CC4-5D6E-409C-BE32-E72D297353CC}">
              <c16:uniqueId val="{00000001-1708-224B-AB82-C5B05897360B}"/>
            </c:ext>
          </c:extLst>
        </c:ser>
        <c:dLbls>
          <c:dLblPos val="inEnd"/>
          <c:showLegendKey val="0"/>
          <c:showVal val="1"/>
          <c:showCatName val="0"/>
          <c:showSerName val="0"/>
          <c:showPercent val="0"/>
          <c:showBubbleSize val="0"/>
        </c:dLbls>
        <c:gapWidth val="150"/>
        <c:overlap val="100"/>
        <c:axId val="1837512704"/>
        <c:axId val="1837509968"/>
      </c:barChart>
      <c:catAx>
        <c:axId val="183751270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37509968"/>
        <c:crosses val="autoZero"/>
        <c:auto val="1"/>
        <c:lblAlgn val="ctr"/>
        <c:lblOffset val="100"/>
        <c:noMultiLvlLbl val="0"/>
      </c:catAx>
      <c:valAx>
        <c:axId val="18375099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375127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019082640597241E-2"/>
          <c:y val="8.1175890760444153E-2"/>
          <c:w val="0.88434431046271433"/>
          <c:h val="0.71507043540144044"/>
        </c:manualLayout>
      </c:layout>
      <c:lineChart>
        <c:grouping val="standard"/>
        <c:varyColors val="0"/>
        <c:ser>
          <c:idx val="0"/>
          <c:order val="0"/>
          <c:tx>
            <c:strRef>
              <c:f>Sheet1!$B$1</c:f>
              <c:strCache>
                <c:ptCount val="1"/>
                <c:pt idx="0">
                  <c:v>[Company]</c:v>
                </c:pt>
              </c:strCache>
            </c:strRef>
          </c:tx>
          <c:spPr>
            <a:ln w="28575" cap="rnd">
              <a:solidFill>
                <a:schemeClr val="accent1"/>
              </a:solidFill>
              <a:round/>
            </a:ln>
            <a:effectLst/>
          </c:spPr>
          <c:marker>
            <c:symbol val="none"/>
          </c:marker>
          <c:cat>
            <c:strRef>
              <c:f>Sheet1!$A$2:$A$10</c:f>
              <c:strCache>
                <c:ptCount val="9"/>
                <c:pt idx="0">
                  <c:v>Jan.</c:v>
                </c:pt>
                <c:pt idx="1">
                  <c:v>Feb.</c:v>
                </c:pt>
                <c:pt idx="2">
                  <c:v>Mar.</c:v>
                </c:pt>
                <c:pt idx="3">
                  <c:v>Apr.</c:v>
                </c:pt>
                <c:pt idx="4">
                  <c:v>May</c:v>
                </c:pt>
                <c:pt idx="5">
                  <c:v>Jun.</c:v>
                </c:pt>
                <c:pt idx="6">
                  <c:v>Jul.</c:v>
                </c:pt>
                <c:pt idx="7">
                  <c:v>Aug.</c:v>
                </c:pt>
                <c:pt idx="8">
                  <c:v>Sep.</c:v>
                </c:pt>
              </c:strCache>
            </c:strRef>
          </c:cat>
          <c:val>
            <c:numRef>
              <c:f>Sheet1!$B$2:$B$10</c:f>
              <c:numCache>
                <c:formatCode>General</c:formatCode>
                <c:ptCount val="9"/>
                <c:pt idx="0">
                  <c:v>167</c:v>
                </c:pt>
                <c:pt idx="1">
                  <c:v>172</c:v>
                </c:pt>
                <c:pt idx="2">
                  <c:v>177</c:v>
                </c:pt>
                <c:pt idx="3">
                  <c:v>178</c:v>
                </c:pt>
                <c:pt idx="4">
                  <c:v>182</c:v>
                </c:pt>
                <c:pt idx="5">
                  <c:v>193</c:v>
                </c:pt>
                <c:pt idx="6">
                  <c:v>201</c:v>
                </c:pt>
                <c:pt idx="7">
                  <c:v>210</c:v>
                </c:pt>
                <c:pt idx="8">
                  <c:v>215</c:v>
                </c:pt>
              </c:numCache>
            </c:numRef>
          </c:val>
          <c:smooth val="0"/>
          <c:extLst>
            <c:ext xmlns:c16="http://schemas.microsoft.com/office/drawing/2014/chart" uri="{C3380CC4-5D6E-409C-BE32-E72D297353CC}">
              <c16:uniqueId val="{00000000-FD43-EF4D-8A1C-9A9FC43092B7}"/>
            </c:ext>
          </c:extLst>
        </c:ser>
        <c:ser>
          <c:idx val="1"/>
          <c:order val="1"/>
          <c:tx>
            <c:strRef>
              <c:f>Sheet1!$C$1</c:f>
              <c:strCache>
                <c:ptCount val="1"/>
                <c:pt idx="0">
                  <c:v>Others</c:v>
                </c:pt>
              </c:strCache>
            </c:strRef>
          </c:tx>
          <c:spPr>
            <a:ln w="28575" cap="rnd">
              <a:solidFill>
                <a:schemeClr val="accent2"/>
              </a:solidFill>
              <a:round/>
            </a:ln>
            <a:effectLst/>
          </c:spPr>
          <c:marker>
            <c:symbol val="none"/>
          </c:marker>
          <c:cat>
            <c:strRef>
              <c:f>Sheet1!$A$2:$A$10</c:f>
              <c:strCache>
                <c:ptCount val="9"/>
                <c:pt idx="0">
                  <c:v>Jan.</c:v>
                </c:pt>
                <c:pt idx="1">
                  <c:v>Feb.</c:v>
                </c:pt>
                <c:pt idx="2">
                  <c:v>Mar.</c:v>
                </c:pt>
                <c:pt idx="3">
                  <c:v>Apr.</c:v>
                </c:pt>
                <c:pt idx="4">
                  <c:v>May</c:v>
                </c:pt>
                <c:pt idx="5">
                  <c:v>Jun.</c:v>
                </c:pt>
                <c:pt idx="6">
                  <c:v>Jul.</c:v>
                </c:pt>
                <c:pt idx="7">
                  <c:v>Aug.</c:v>
                </c:pt>
                <c:pt idx="8">
                  <c:v>Sep.</c:v>
                </c:pt>
              </c:strCache>
            </c:strRef>
          </c:cat>
          <c:val>
            <c:numRef>
              <c:f>Sheet1!$C$2:$C$10</c:f>
              <c:numCache>
                <c:formatCode>General</c:formatCode>
                <c:ptCount val="9"/>
                <c:pt idx="0">
                  <c:v>145</c:v>
                </c:pt>
                <c:pt idx="1">
                  <c:v>146</c:v>
                </c:pt>
                <c:pt idx="2">
                  <c:v>150</c:v>
                </c:pt>
                <c:pt idx="3">
                  <c:v>151</c:v>
                </c:pt>
                <c:pt idx="4">
                  <c:v>150</c:v>
                </c:pt>
                <c:pt idx="5">
                  <c:v>156</c:v>
                </c:pt>
                <c:pt idx="6">
                  <c:v>161</c:v>
                </c:pt>
                <c:pt idx="7">
                  <c:v>167</c:v>
                </c:pt>
                <c:pt idx="8">
                  <c:v>171</c:v>
                </c:pt>
              </c:numCache>
            </c:numRef>
          </c:val>
          <c:smooth val="0"/>
          <c:extLst>
            <c:ext xmlns:c16="http://schemas.microsoft.com/office/drawing/2014/chart" uri="{C3380CC4-5D6E-409C-BE32-E72D297353CC}">
              <c16:uniqueId val="{00000001-FD43-EF4D-8A1C-9A9FC43092B7}"/>
            </c:ext>
          </c:extLst>
        </c:ser>
        <c:dLbls>
          <c:showLegendKey val="0"/>
          <c:showVal val="0"/>
          <c:showCatName val="0"/>
          <c:showSerName val="0"/>
          <c:showPercent val="0"/>
          <c:showBubbleSize val="0"/>
        </c:dLbls>
        <c:smooth val="0"/>
        <c:axId val="1839013168"/>
        <c:axId val="1839092016"/>
      </c:lineChart>
      <c:catAx>
        <c:axId val="183901316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39092016"/>
        <c:crosses val="autoZero"/>
        <c:auto val="1"/>
        <c:lblAlgn val="ctr"/>
        <c:lblOffset val="100"/>
        <c:noMultiLvlLbl val="0"/>
      </c:catAx>
      <c:valAx>
        <c:axId val="1839092016"/>
        <c:scaling>
          <c:orientation val="minMax"/>
          <c:min val="100"/>
        </c:scaling>
        <c:delete val="0"/>
        <c:axPos val="l"/>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39013168"/>
        <c:crosses val="autoZero"/>
        <c:crossBetween val="between"/>
      </c:valAx>
      <c:spPr>
        <a:noFill/>
        <a:ln>
          <a:noFill/>
        </a:ln>
        <a:effectLst/>
      </c:spPr>
    </c:plotArea>
    <c:legend>
      <c:legendPos val="b"/>
      <c:layout>
        <c:manualLayout>
          <c:xMode val="edge"/>
          <c:yMode val="edge"/>
          <c:x val="0.16323740214336024"/>
          <c:y val="0.10914273555093762"/>
          <c:w val="0.41200195551209973"/>
          <c:h val="0.1336349896533559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Sheet1!$A$2:$A$5</c:f>
              <c:numCache>
                <c:formatCode>General</c:formatCode>
                <c:ptCount val="4"/>
                <c:pt idx="0">
                  <c:v>2015</c:v>
                </c:pt>
                <c:pt idx="1">
                  <c:v>2020</c:v>
                </c:pt>
                <c:pt idx="2">
                  <c:v>2015</c:v>
                </c:pt>
                <c:pt idx="3">
                  <c:v>2020</c:v>
                </c:pt>
              </c:numCache>
            </c:numRef>
          </c:cat>
          <c:val>
            <c:numRef>
              <c:f>Sheet1!$B$2:$B$5</c:f>
              <c:numCache>
                <c:formatCode>General</c:formatCode>
                <c:ptCount val="4"/>
                <c:pt idx="0">
                  <c:v>102</c:v>
                </c:pt>
                <c:pt idx="1">
                  <c:v>116</c:v>
                </c:pt>
                <c:pt idx="2">
                  <c:v>76</c:v>
                </c:pt>
                <c:pt idx="3">
                  <c:v>103</c:v>
                </c:pt>
              </c:numCache>
            </c:numRef>
          </c:val>
          <c:extLst>
            <c:ext xmlns:c16="http://schemas.microsoft.com/office/drawing/2014/chart" uri="{C3380CC4-5D6E-409C-BE32-E72D297353CC}">
              <c16:uniqueId val="{00000000-60E8-D642-90A2-1E911F5C7626}"/>
            </c:ext>
          </c:extLst>
        </c:ser>
        <c:dLbls>
          <c:showLegendKey val="0"/>
          <c:showVal val="0"/>
          <c:showCatName val="0"/>
          <c:showSerName val="0"/>
          <c:showPercent val="0"/>
          <c:showBubbleSize val="0"/>
        </c:dLbls>
        <c:gapWidth val="219"/>
        <c:overlap val="-27"/>
        <c:axId val="1621449008"/>
        <c:axId val="1116206432"/>
      </c:barChart>
      <c:catAx>
        <c:axId val="162144900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116206432"/>
        <c:crosses val="autoZero"/>
        <c:auto val="1"/>
        <c:lblAlgn val="ctr"/>
        <c:lblOffset val="100"/>
        <c:noMultiLvlLbl val="0"/>
      </c:catAx>
      <c:valAx>
        <c:axId val="1116206432"/>
        <c:scaling>
          <c:orientation val="minMax"/>
          <c:max val="200"/>
        </c:scaling>
        <c:delete val="1"/>
        <c:axPos val="l"/>
        <c:numFmt formatCode="General" sourceLinked="1"/>
        <c:majorTickMark val="out"/>
        <c:minorTickMark val="none"/>
        <c:tickLblPos val="nextTo"/>
        <c:crossAx val="16214490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4"/>
            <c:invertIfNegative val="0"/>
            <c:bubble3D val="0"/>
            <c:spPr>
              <a:solidFill>
                <a:schemeClr val="accent2"/>
              </a:solidFill>
              <a:ln>
                <a:noFill/>
              </a:ln>
              <a:effectLst/>
            </c:spPr>
            <c:extLst>
              <c:ext xmlns:c16="http://schemas.microsoft.com/office/drawing/2014/chart" uri="{C3380CC4-5D6E-409C-BE32-E72D297353CC}">
                <c16:uniqueId val="{00000006-64CD-6440-80AF-9B5D2057BBBF}"/>
              </c:ext>
            </c:extLst>
          </c:dPt>
          <c:dLbls>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7-64CD-6440-80AF-9B5D2057BBBF}"/>
                </c:ext>
              </c:extLst>
            </c:dLbl>
            <c:dLbl>
              <c:idx val="1"/>
              <c:delete val="1"/>
              <c:extLst>
                <c:ext xmlns:c15="http://schemas.microsoft.com/office/drawing/2012/chart" uri="{CE6537A1-D6FC-4f65-9D91-7224C49458BB}"/>
                <c:ext xmlns:c16="http://schemas.microsoft.com/office/drawing/2014/chart" uri="{C3380CC4-5D6E-409C-BE32-E72D297353CC}">
                  <c16:uniqueId val="{00000003-64CD-6440-80AF-9B5D2057BBBF}"/>
                </c:ext>
              </c:extLst>
            </c:dLbl>
            <c:dLbl>
              <c:idx val="2"/>
              <c:delete val="1"/>
              <c:extLst>
                <c:ext xmlns:c15="http://schemas.microsoft.com/office/drawing/2012/chart" uri="{CE6537A1-D6FC-4f65-9D91-7224C49458BB}"/>
                <c:ext xmlns:c16="http://schemas.microsoft.com/office/drawing/2014/chart" uri="{C3380CC4-5D6E-409C-BE32-E72D297353CC}">
                  <c16:uniqueId val="{00000004-64CD-6440-80AF-9B5D2057BBBF}"/>
                </c:ext>
              </c:extLst>
            </c:dLbl>
            <c:dLbl>
              <c:idx val="3"/>
              <c:delete val="1"/>
              <c:extLst>
                <c:ext xmlns:c15="http://schemas.microsoft.com/office/drawing/2012/chart" uri="{CE6537A1-D6FC-4f65-9D91-7224C49458BB}"/>
                <c:ext xmlns:c16="http://schemas.microsoft.com/office/drawing/2014/chart" uri="{C3380CC4-5D6E-409C-BE32-E72D297353CC}">
                  <c16:uniqueId val="{00000005-64CD-6440-80AF-9B5D2057BBBF}"/>
                </c:ext>
              </c:extLst>
            </c:dLbl>
            <c:dLbl>
              <c:idx val="4"/>
              <c:numFmt formatCode="0.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64CD-6440-80AF-9B5D2057BBB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Sheet1!$B$2:$B$6</c:f>
              <c:numCache>
                <c:formatCode>0.00%</c:formatCode>
                <c:ptCount val="5"/>
                <c:pt idx="0">
                  <c:v>1.2999999999999999E-2</c:v>
                </c:pt>
                <c:pt idx="1">
                  <c:v>1.7000000000000001E-2</c:v>
                </c:pt>
                <c:pt idx="2">
                  <c:v>2.3E-2</c:v>
                </c:pt>
                <c:pt idx="3">
                  <c:v>2.7E-2</c:v>
                </c:pt>
                <c:pt idx="4">
                  <c:v>3.1E-2</c:v>
                </c:pt>
              </c:numCache>
            </c:numRef>
          </c:val>
          <c:extLst>
            <c:ext xmlns:c16="http://schemas.microsoft.com/office/drawing/2014/chart" uri="{C3380CC4-5D6E-409C-BE32-E72D297353CC}">
              <c16:uniqueId val="{00000000-64CD-6440-80AF-9B5D2057BBBF}"/>
            </c:ext>
          </c:extLst>
        </c:ser>
        <c:dLbls>
          <c:showLegendKey val="0"/>
          <c:showVal val="0"/>
          <c:showCatName val="0"/>
          <c:showSerName val="0"/>
          <c:showPercent val="0"/>
          <c:showBubbleSize val="0"/>
        </c:dLbls>
        <c:gapWidth val="219"/>
        <c:overlap val="-27"/>
        <c:axId val="1894737040"/>
        <c:axId val="1854094208"/>
      </c:barChart>
      <c:catAx>
        <c:axId val="189473704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54094208"/>
        <c:crosses val="autoZero"/>
        <c:auto val="1"/>
        <c:lblAlgn val="ctr"/>
        <c:lblOffset val="100"/>
        <c:noMultiLvlLbl val="0"/>
      </c:catAx>
      <c:valAx>
        <c:axId val="1854094208"/>
        <c:scaling>
          <c:orientation val="minMax"/>
        </c:scaling>
        <c:delete val="1"/>
        <c:axPos val="l"/>
        <c:numFmt formatCode="0.00%" sourceLinked="1"/>
        <c:majorTickMark val="none"/>
        <c:minorTickMark val="none"/>
        <c:tickLblPos val="nextTo"/>
        <c:crossAx val="1894737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9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4"/>
            <c:invertIfNegative val="0"/>
            <c:bubble3D val="0"/>
            <c:spPr>
              <a:solidFill>
                <a:schemeClr val="accent2"/>
              </a:solidFill>
              <a:ln>
                <a:noFill/>
              </a:ln>
              <a:effectLst/>
            </c:spPr>
            <c:extLst>
              <c:ext xmlns:c16="http://schemas.microsoft.com/office/drawing/2014/chart" uri="{C3380CC4-5D6E-409C-BE32-E72D297353CC}">
                <c16:uniqueId val="{00000001-B04F-074C-8EC8-2E77946B9E70}"/>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B04F-074C-8EC8-2E77946B9E70}"/>
                </c:ext>
              </c:extLst>
            </c:dLbl>
            <c:dLbl>
              <c:idx val="1"/>
              <c:delete val="1"/>
              <c:extLst>
                <c:ext xmlns:c15="http://schemas.microsoft.com/office/drawing/2012/chart" uri="{CE6537A1-D6FC-4f65-9D91-7224C49458BB}"/>
                <c:ext xmlns:c16="http://schemas.microsoft.com/office/drawing/2014/chart" uri="{C3380CC4-5D6E-409C-BE32-E72D297353CC}">
                  <c16:uniqueId val="{00000003-B04F-074C-8EC8-2E77946B9E70}"/>
                </c:ext>
              </c:extLst>
            </c:dLbl>
            <c:dLbl>
              <c:idx val="2"/>
              <c:delete val="1"/>
              <c:extLst>
                <c:ext xmlns:c15="http://schemas.microsoft.com/office/drawing/2012/chart" uri="{CE6537A1-D6FC-4f65-9D91-7224C49458BB}"/>
                <c:ext xmlns:c16="http://schemas.microsoft.com/office/drawing/2014/chart" uri="{C3380CC4-5D6E-409C-BE32-E72D297353CC}">
                  <c16:uniqueId val="{00000004-B04F-074C-8EC8-2E77946B9E70}"/>
                </c:ext>
              </c:extLst>
            </c:dLbl>
            <c:dLbl>
              <c:idx val="3"/>
              <c:delete val="1"/>
              <c:extLst>
                <c:ext xmlns:c15="http://schemas.microsoft.com/office/drawing/2012/chart" uri="{CE6537A1-D6FC-4f65-9D91-7224C49458BB}"/>
                <c:ext xmlns:c16="http://schemas.microsoft.com/office/drawing/2014/chart" uri="{C3380CC4-5D6E-409C-BE32-E72D297353CC}">
                  <c16:uniqueId val="{00000005-B04F-074C-8EC8-2E77946B9E70}"/>
                </c:ext>
              </c:extLst>
            </c:dLbl>
            <c:dLbl>
              <c:idx val="4"/>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lumMod val="10000"/>
                        </a:schemeClr>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B04F-074C-8EC8-2E77946B9E7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2021</c:v>
                </c:pt>
                <c:pt idx="1">
                  <c:v>2022</c:v>
                </c:pt>
                <c:pt idx="2">
                  <c:v>2023</c:v>
                </c:pt>
                <c:pt idx="3">
                  <c:v>2024</c:v>
                </c:pt>
                <c:pt idx="4">
                  <c:v>2025</c:v>
                </c:pt>
              </c:numCache>
            </c:numRef>
          </c:cat>
          <c:val>
            <c:numRef>
              <c:f>Sheet1!$B$2:$B$6</c:f>
              <c:numCache>
                <c:formatCode>0</c:formatCode>
                <c:ptCount val="5"/>
                <c:pt idx="0">
                  <c:v>17</c:v>
                </c:pt>
                <c:pt idx="1">
                  <c:v>20</c:v>
                </c:pt>
                <c:pt idx="2">
                  <c:v>30</c:v>
                </c:pt>
                <c:pt idx="3">
                  <c:v>40</c:v>
                </c:pt>
                <c:pt idx="4">
                  <c:v>50</c:v>
                </c:pt>
              </c:numCache>
            </c:numRef>
          </c:val>
          <c:extLst>
            <c:ext xmlns:c16="http://schemas.microsoft.com/office/drawing/2014/chart" uri="{C3380CC4-5D6E-409C-BE32-E72D297353CC}">
              <c16:uniqueId val="{00000006-B04F-074C-8EC8-2E77946B9E70}"/>
            </c:ext>
          </c:extLst>
        </c:ser>
        <c:dLbls>
          <c:showLegendKey val="0"/>
          <c:showVal val="0"/>
          <c:showCatName val="0"/>
          <c:showSerName val="0"/>
          <c:showPercent val="0"/>
          <c:showBubbleSize val="0"/>
        </c:dLbls>
        <c:gapWidth val="219"/>
        <c:overlap val="-27"/>
        <c:axId val="1894737040"/>
        <c:axId val="1854094208"/>
      </c:barChart>
      <c:catAx>
        <c:axId val="189473704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1854094208"/>
        <c:crosses val="autoZero"/>
        <c:auto val="1"/>
        <c:lblAlgn val="ctr"/>
        <c:lblOffset val="100"/>
        <c:noMultiLvlLbl val="0"/>
      </c:catAx>
      <c:valAx>
        <c:axId val="1854094208"/>
        <c:scaling>
          <c:orientation val="minMax"/>
        </c:scaling>
        <c:delete val="1"/>
        <c:axPos val="l"/>
        <c:numFmt formatCode="0" sourceLinked="1"/>
        <c:majorTickMark val="none"/>
        <c:minorTickMark val="none"/>
        <c:tickLblPos val="nextTo"/>
        <c:crossAx val="1894737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9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Manual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Sheet1!$A$2:$A$7</c:f>
              <c:numCache>
                <c:formatCode>General</c:formatCode>
                <c:ptCount val="6"/>
                <c:pt idx="0">
                  <c:v>2016</c:v>
                </c:pt>
                <c:pt idx="1">
                  <c:v>2017</c:v>
                </c:pt>
                <c:pt idx="2">
                  <c:v>2018</c:v>
                </c:pt>
                <c:pt idx="3">
                  <c:v>2019</c:v>
                </c:pt>
                <c:pt idx="4">
                  <c:v>2020</c:v>
                </c:pt>
                <c:pt idx="5">
                  <c:v>2021</c:v>
                </c:pt>
              </c:numCache>
            </c:numRef>
          </c:cat>
          <c:val>
            <c:numRef>
              <c:f>Sheet1!$B$2:$B$7</c:f>
              <c:numCache>
                <c:formatCode>0.00%</c:formatCode>
                <c:ptCount val="6"/>
                <c:pt idx="0">
                  <c:v>0.8</c:v>
                </c:pt>
                <c:pt idx="1">
                  <c:v>0.78</c:v>
                </c:pt>
                <c:pt idx="2">
                  <c:v>0.7</c:v>
                </c:pt>
                <c:pt idx="3">
                  <c:v>0.64</c:v>
                </c:pt>
                <c:pt idx="4">
                  <c:v>0.48</c:v>
                </c:pt>
                <c:pt idx="5">
                  <c:v>0.35</c:v>
                </c:pt>
              </c:numCache>
            </c:numRef>
          </c:val>
          <c:smooth val="0"/>
          <c:extLst>
            <c:ext xmlns:c16="http://schemas.microsoft.com/office/drawing/2014/chart" uri="{C3380CC4-5D6E-409C-BE32-E72D297353CC}">
              <c16:uniqueId val="{00000000-35AC-9C48-A4D7-ECC91CB734CE}"/>
            </c:ext>
          </c:extLst>
        </c:ser>
        <c:ser>
          <c:idx val="1"/>
          <c:order val="1"/>
          <c:tx>
            <c:strRef>
              <c:f>Sheet1!$C$1</c:f>
              <c:strCache>
                <c:ptCount val="1"/>
                <c:pt idx="0">
                  <c:v>Digital</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Sheet1!$A$2:$A$7</c:f>
              <c:numCache>
                <c:formatCode>General</c:formatCode>
                <c:ptCount val="6"/>
                <c:pt idx="0">
                  <c:v>2016</c:v>
                </c:pt>
                <c:pt idx="1">
                  <c:v>2017</c:v>
                </c:pt>
                <c:pt idx="2">
                  <c:v>2018</c:v>
                </c:pt>
                <c:pt idx="3">
                  <c:v>2019</c:v>
                </c:pt>
                <c:pt idx="4">
                  <c:v>2020</c:v>
                </c:pt>
                <c:pt idx="5">
                  <c:v>2021</c:v>
                </c:pt>
              </c:numCache>
            </c:numRef>
          </c:cat>
          <c:val>
            <c:numRef>
              <c:f>Sheet1!$C$2:$C$7</c:f>
              <c:numCache>
                <c:formatCode>0%</c:formatCode>
                <c:ptCount val="6"/>
                <c:pt idx="0">
                  <c:v>0.2</c:v>
                </c:pt>
                <c:pt idx="1">
                  <c:v>0.22</c:v>
                </c:pt>
                <c:pt idx="2">
                  <c:v>0.3</c:v>
                </c:pt>
                <c:pt idx="3">
                  <c:v>0.36</c:v>
                </c:pt>
                <c:pt idx="4">
                  <c:v>0.52</c:v>
                </c:pt>
                <c:pt idx="5">
                  <c:v>0.65</c:v>
                </c:pt>
              </c:numCache>
            </c:numRef>
          </c:val>
          <c:smooth val="0"/>
          <c:extLst>
            <c:ext xmlns:c16="http://schemas.microsoft.com/office/drawing/2014/chart" uri="{C3380CC4-5D6E-409C-BE32-E72D297353CC}">
              <c16:uniqueId val="{00000001-35AC-9C48-A4D7-ECC91CB734CE}"/>
            </c:ext>
          </c:extLst>
        </c:ser>
        <c:dLbls>
          <c:showLegendKey val="0"/>
          <c:showVal val="0"/>
          <c:showCatName val="0"/>
          <c:showSerName val="0"/>
          <c:showPercent val="0"/>
          <c:showBubbleSize val="0"/>
        </c:dLbls>
        <c:marker val="1"/>
        <c:smooth val="0"/>
        <c:axId val="1718253536"/>
        <c:axId val="1717703888"/>
      </c:lineChart>
      <c:catAx>
        <c:axId val="171825353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crossAx val="1717703888"/>
        <c:crosses val="autoZero"/>
        <c:auto val="1"/>
        <c:lblAlgn val="ctr"/>
        <c:lblOffset val="100"/>
        <c:noMultiLvlLbl val="0"/>
      </c:catAx>
      <c:valAx>
        <c:axId val="1717703888"/>
        <c:scaling>
          <c:orientation val="minMax"/>
        </c:scaling>
        <c:delete val="0"/>
        <c:axPos val="l"/>
        <c:majorGridlines>
          <c:spPr>
            <a:ln w="9525" cap="flat" cmpd="sng" algn="ctr">
              <a:solidFill>
                <a:schemeClr val="tx2"/>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crossAx val="17182535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2016</c:v>
                </c:pt>
              </c:strCache>
            </c:strRef>
          </c:tx>
          <c:spPr>
            <a:solidFill>
              <a:schemeClr val="accent1"/>
            </a:solidFill>
            <a:ln>
              <a:noFill/>
            </a:ln>
            <a:effectLst/>
          </c:spPr>
          <c:invertIfNegative val="0"/>
          <c:cat>
            <c:strRef>
              <c:f>Sheet1!$A$2:$A$10</c:f>
              <c:strCache>
                <c:ptCount val="9"/>
                <c:pt idx="0">
                  <c:v>Jan.</c:v>
                </c:pt>
                <c:pt idx="1">
                  <c:v>Feb.</c:v>
                </c:pt>
                <c:pt idx="2">
                  <c:v>Mar.</c:v>
                </c:pt>
                <c:pt idx="3">
                  <c:v>Apr.</c:v>
                </c:pt>
                <c:pt idx="4">
                  <c:v>May.</c:v>
                </c:pt>
                <c:pt idx="5">
                  <c:v>Jun.</c:v>
                </c:pt>
                <c:pt idx="6">
                  <c:v>Jul.</c:v>
                </c:pt>
                <c:pt idx="7">
                  <c:v>Aug.</c:v>
                </c:pt>
                <c:pt idx="8">
                  <c:v>Sep.</c:v>
                </c:pt>
              </c:strCache>
            </c:strRef>
          </c:cat>
          <c:val>
            <c:numRef>
              <c:f>Sheet1!$B$2:$B$10</c:f>
              <c:numCache>
                <c:formatCode>0%</c:formatCode>
                <c:ptCount val="9"/>
                <c:pt idx="0">
                  <c:v>0.19</c:v>
                </c:pt>
                <c:pt idx="1">
                  <c:v>0.18</c:v>
                </c:pt>
                <c:pt idx="2">
                  <c:v>0.17</c:v>
                </c:pt>
                <c:pt idx="3">
                  <c:v>0.22</c:v>
                </c:pt>
                <c:pt idx="4">
                  <c:v>0.19</c:v>
                </c:pt>
                <c:pt idx="5">
                  <c:v>0.21</c:v>
                </c:pt>
                <c:pt idx="6">
                  <c:v>0.2</c:v>
                </c:pt>
                <c:pt idx="7">
                  <c:v>0.17</c:v>
                </c:pt>
                <c:pt idx="8">
                  <c:v>0.19</c:v>
                </c:pt>
              </c:numCache>
            </c:numRef>
          </c:val>
          <c:extLst>
            <c:ext xmlns:c16="http://schemas.microsoft.com/office/drawing/2014/chart" uri="{C3380CC4-5D6E-409C-BE32-E72D297353CC}">
              <c16:uniqueId val="{00000000-7525-5843-A5F8-16893CE91CD1}"/>
            </c:ext>
          </c:extLst>
        </c:ser>
        <c:ser>
          <c:idx val="1"/>
          <c:order val="1"/>
          <c:tx>
            <c:strRef>
              <c:f>Sheet1!$C$1</c:f>
              <c:strCache>
                <c:ptCount val="1"/>
                <c:pt idx="0">
                  <c:v>2021</c:v>
                </c:pt>
              </c:strCache>
            </c:strRef>
          </c:tx>
          <c:spPr>
            <a:solidFill>
              <a:schemeClr val="accent2"/>
            </a:solidFill>
            <a:ln>
              <a:noFill/>
            </a:ln>
            <a:effectLst/>
          </c:spPr>
          <c:invertIfNegative val="0"/>
          <c:cat>
            <c:strRef>
              <c:f>Sheet1!$A$2:$A$10</c:f>
              <c:strCache>
                <c:ptCount val="9"/>
                <c:pt idx="0">
                  <c:v>Jan.</c:v>
                </c:pt>
                <c:pt idx="1">
                  <c:v>Feb.</c:v>
                </c:pt>
                <c:pt idx="2">
                  <c:v>Mar.</c:v>
                </c:pt>
                <c:pt idx="3">
                  <c:v>Apr.</c:v>
                </c:pt>
                <c:pt idx="4">
                  <c:v>May.</c:v>
                </c:pt>
                <c:pt idx="5">
                  <c:v>Jun.</c:v>
                </c:pt>
                <c:pt idx="6">
                  <c:v>Jul.</c:v>
                </c:pt>
                <c:pt idx="7">
                  <c:v>Aug.</c:v>
                </c:pt>
                <c:pt idx="8">
                  <c:v>Sep.</c:v>
                </c:pt>
              </c:strCache>
            </c:strRef>
          </c:cat>
          <c:val>
            <c:numRef>
              <c:f>Sheet1!$C$2:$C$10</c:f>
              <c:numCache>
                <c:formatCode>0%</c:formatCode>
                <c:ptCount val="9"/>
                <c:pt idx="0">
                  <c:v>0.28999999999999998</c:v>
                </c:pt>
                <c:pt idx="1">
                  <c:v>0.28000000000000003</c:v>
                </c:pt>
                <c:pt idx="2">
                  <c:v>0.28000000000000003</c:v>
                </c:pt>
                <c:pt idx="3">
                  <c:v>0.31</c:v>
                </c:pt>
                <c:pt idx="4">
                  <c:v>0.3</c:v>
                </c:pt>
                <c:pt idx="5">
                  <c:v>0.31</c:v>
                </c:pt>
                <c:pt idx="6">
                  <c:v>0.27</c:v>
                </c:pt>
                <c:pt idx="7">
                  <c:v>0.28000000000000003</c:v>
                </c:pt>
                <c:pt idx="8">
                  <c:v>0.28000000000000003</c:v>
                </c:pt>
              </c:numCache>
            </c:numRef>
          </c:val>
          <c:extLst>
            <c:ext xmlns:c16="http://schemas.microsoft.com/office/drawing/2014/chart" uri="{C3380CC4-5D6E-409C-BE32-E72D297353CC}">
              <c16:uniqueId val="{00000001-7525-5843-A5F8-16893CE91CD1}"/>
            </c:ext>
          </c:extLst>
        </c:ser>
        <c:dLbls>
          <c:showLegendKey val="0"/>
          <c:showVal val="0"/>
          <c:showCatName val="0"/>
          <c:showSerName val="0"/>
          <c:showPercent val="0"/>
          <c:showBubbleSize val="0"/>
        </c:dLbls>
        <c:gapWidth val="150"/>
        <c:axId val="1718253536"/>
        <c:axId val="1717703888"/>
      </c:barChart>
      <c:catAx>
        <c:axId val="171825353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crossAx val="1717703888"/>
        <c:crosses val="autoZero"/>
        <c:auto val="1"/>
        <c:lblAlgn val="ctr"/>
        <c:lblOffset val="100"/>
        <c:noMultiLvlLbl val="0"/>
      </c:catAx>
      <c:valAx>
        <c:axId val="1717703888"/>
        <c:scaling>
          <c:orientation val="minMax"/>
        </c:scaling>
        <c:delete val="0"/>
        <c:axPos val="l"/>
        <c:majorGridlines>
          <c:spPr>
            <a:ln w="9525" cap="flat" cmpd="sng" algn="ctr">
              <a:solidFill>
                <a:schemeClr val="tx2"/>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crossAx val="17182535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2016</c:v>
                </c:pt>
              </c:strCache>
            </c:strRef>
          </c:tx>
          <c:spPr>
            <a:solidFill>
              <a:schemeClr val="accent1"/>
            </a:solidFill>
            <a:ln>
              <a:noFill/>
            </a:ln>
            <a:effectLst/>
          </c:spPr>
          <c:invertIfNegative val="0"/>
          <c:cat>
            <c:strRef>
              <c:f>Sheet1!$A$2:$A$10</c:f>
              <c:strCache>
                <c:ptCount val="9"/>
                <c:pt idx="0">
                  <c:v>Jan.</c:v>
                </c:pt>
                <c:pt idx="1">
                  <c:v>Feb.</c:v>
                </c:pt>
                <c:pt idx="2">
                  <c:v>Mar.</c:v>
                </c:pt>
                <c:pt idx="3">
                  <c:v>Apr.</c:v>
                </c:pt>
                <c:pt idx="4">
                  <c:v>May.</c:v>
                </c:pt>
                <c:pt idx="5">
                  <c:v>Jun.</c:v>
                </c:pt>
                <c:pt idx="6">
                  <c:v>Jul.</c:v>
                </c:pt>
                <c:pt idx="7">
                  <c:v>Aug.</c:v>
                </c:pt>
                <c:pt idx="8">
                  <c:v>Sep.</c:v>
                </c:pt>
              </c:strCache>
            </c:strRef>
          </c:cat>
          <c:val>
            <c:numRef>
              <c:f>Sheet1!$B$2:$B$10</c:f>
              <c:numCache>
                <c:formatCode>General</c:formatCode>
                <c:ptCount val="9"/>
                <c:pt idx="0">
                  <c:v>720</c:v>
                </c:pt>
                <c:pt idx="1">
                  <c:v>800</c:v>
                </c:pt>
                <c:pt idx="2">
                  <c:v>930</c:v>
                </c:pt>
                <c:pt idx="3">
                  <c:v>1000</c:v>
                </c:pt>
                <c:pt idx="4">
                  <c:v>1020</c:v>
                </c:pt>
                <c:pt idx="5">
                  <c:v>1100</c:v>
                </c:pt>
                <c:pt idx="6">
                  <c:v>1340</c:v>
                </c:pt>
                <c:pt idx="7">
                  <c:v>1520</c:v>
                </c:pt>
                <c:pt idx="8">
                  <c:v>1800</c:v>
                </c:pt>
              </c:numCache>
            </c:numRef>
          </c:val>
          <c:extLst>
            <c:ext xmlns:c16="http://schemas.microsoft.com/office/drawing/2014/chart" uri="{C3380CC4-5D6E-409C-BE32-E72D297353CC}">
              <c16:uniqueId val="{00000000-F0DB-6C40-9E48-2E15C8B40A08}"/>
            </c:ext>
          </c:extLst>
        </c:ser>
        <c:ser>
          <c:idx val="1"/>
          <c:order val="1"/>
          <c:tx>
            <c:strRef>
              <c:f>Sheet1!$C$1</c:f>
              <c:strCache>
                <c:ptCount val="1"/>
                <c:pt idx="0">
                  <c:v>2021</c:v>
                </c:pt>
              </c:strCache>
            </c:strRef>
          </c:tx>
          <c:spPr>
            <a:solidFill>
              <a:schemeClr val="accent2"/>
            </a:solidFill>
            <a:ln>
              <a:noFill/>
            </a:ln>
            <a:effectLst/>
          </c:spPr>
          <c:invertIfNegative val="0"/>
          <c:cat>
            <c:strRef>
              <c:f>Sheet1!$A$2:$A$10</c:f>
              <c:strCache>
                <c:ptCount val="9"/>
                <c:pt idx="0">
                  <c:v>Jan.</c:v>
                </c:pt>
                <c:pt idx="1">
                  <c:v>Feb.</c:v>
                </c:pt>
                <c:pt idx="2">
                  <c:v>Mar.</c:v>
                </c:pt>
                <c:pt idx="3">
                  <c:v>Apr.</c:v>
                </c:pt>
                <c:pt idx="4">
                  <c:v>May.</c:v>
                </c:pt>
                <c:pt idx="5">
                  <c:v>Jun.</c:v>
                </c:pt>
                <c:pt idx="6">
                  <c:v>Jul.</c:v>
                </c:pt>
                <c:pt idx="7">
                  <c:v>Aug.</c:v>
                </c:pt>
                <c:pt idx="8">
                  <c:v>Sep.</c:v>
                </c:pt>
              </c:strCache>
            </c:strRef>
          </c:cat>
          <c:val>
            <c:numRef>
              <c:f>Sheet1!$C$2:$C$10</c:f>
              <c:numCache>
                <c:formatCode>General</c:formatCode>
                <c:ptCount val="9"/>
                <c:pt idx="0">
                  <c:v>1011</c:v>
                </c:pt>
                <c:pt idx="1">
                  <c:v>1230</c:v>
                </c:pt>
                <c:pt idx="2">
                  <c:v>1309</c:v>
                </c:pt>
                <c:pt idx="3">
                  <c:v>1400</c:v>
                </c:pt>
                <c:pt idx="4">
                  <c:v>1478</c:v>
                </c:pt>
                <c:pt idx="5">
                  <c:v>1534</c:v>
                </c:pt>
                <c:pt idx="6">
                  <c:v>1670</c:v>
                </c:pt>
                <c:pt idx="7">
                  <c:v>2010</c:v>
                </c:pt>
                <c:pt idx="8">
                  <c:v>2230</c:v>
                </c:pt>
              </c:numCache>
            </c:numRef>
          </c:val>
          <c:extLst>
            <c:ext xmlns:c16="http://schemas.microsoft.com/office/drawing/2014/chart" uri="{C3380CC4-5D6E-409C-BE32-E72D297353CC}">
              <c16:uniqueId val="{00000001-F0DB-6C40-9E48-2E15C8B40A08}"/>
            </c:ext>
          </c:extLst>
        </c:ser>
        <c:dLbls>
          <c:showLegendKey val="0"/>
          <c:showVal val="0"/>
          <c:showCatName val="0"/>
          <c:showSerName val="0"/>
          <c:showPercent val="0"/>
          <c:showBubbleSize val="0"/>
        </c:dLbls>
        <c:gapWidth val="150"/>
        <c:axId val="1718253536"/>
        <c:axId val="1717703888"/>
      </c:barChart>
      <c:catAx>
        <c:axId val="171825353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crossAx val="1717703888"/>
        <c:crosses val="autoZero"/>
        <c:auto val="1"/>
        <c:lblAlgn val="ctr"/>
        <c:lblOffset val="100"/>
        <c:noMultiLvlLbl val="0"/>
      </c:catAx>
      <c:valAx>
        <c:axId val="1717703888"/>
        <c:scaling>
          <c:orientation val="minMax"/>
        </c:scaling>
        <c:delete val="0"/>
        <c:axPos val="l"/>
        <c:majorGridlines>
          <c:spPr>
            <a:ln w="9525" cap="flat" cmpd="sng" algn="ctr">
              <a:solidFill>
                <a:schemeClr val="tx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crossAx val="17182535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Low complexity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2020</c:v>
                </c:pt>
              </c:numCache>
            </c:numRef>
          </c:cat>
          <c:val>
            <c:numRef>
              <c:f>Sheet1!$B$2:$B$6</c:f>
              <c:numCache>
                <c:formatCode>0%</c:formatCode>
                <c:ptCount val="5"/>
                <c:pt idx="0">
                  <c:v>0.09</c:v>
                </c:pt>
                <c:pt idx="1">
                  <c:v>0.13</c:v>
                </c:pt>
                <c:pt idx="2">
                  <c:v>0.24</c:v>
                </c:pt>
                <c:pt idx="3">
                  <c:v>0.32</c:v>
                </c:pt>
                <c:pt idx="4">
                  <c:v>0.48</c:v>
                </c:pt>
              </c:numCache>
            </c:numRef>
          </c:val>
          <c:extLst>
            <c:ext xmlns:c16="http://schemas.microsoft.com/office/drawing/2014/chart" uri="{C3380CC4-5D6E-409C-BE32-E72D297353CC}">
              <c16:uniqueId val="{00000000-1A46-0445-AC39-F487927A4B72}"/>
            </c:ext>
          </c:extLst>
        </c:ser>
        <c:ser>
          <c:idx val="1"/>
          <c:order val="1"/>
          <c:tx>
            <c:strRef>
              <c:f>Sheet1!$C$1</c:f>
              <c:strCache>
                <c:ptCount val="1"/>
                <c:pt idx="0">
                  <c:v>High complexity</c:v>
                </c:pt>
              </c:strCache>
            </c:strRef>
          </c:tx>
          <c:spPr>
            <a:solidFill>
              <a:schemeClr val="accent2"/>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Sheet1!$C$2:$C$6</c:f>
              <c:numCache>
                <c:formatCode>0%</c:formatCode>
                <c:ptCount val="5"/>
                <c:pt idx="0">
                  <c:v>0.01</c:v>
                </c:pt>
                <c:pt idx="1">
                  <c:v>0.01</c:v>
                </c:pt>
                <c:pt idx="2" formatCode="0.00%">
                  <c:v>1.4999999999999999E-2</c:v>
                </c:pt>
                <c:pt idx="3" formatCode="0.00%">
                  <c:v>1.4999999999999999E-2</c:v>
                </c:pt>
                <c:pt idx="4">
                  <c:v>0.02</c:v>
                </c:pt>
              </c:numCache>
            </c:numRef>
          </c:val>
          <c:extLst>
            <c:ext xmlns:c16="http://schemas.microsoft.com/office/drawing/2014/chart" uri="{C3380CC4-5D6E-409C-BE32-E72D297353CC}">
              <c16:uniqueId val="{00000001-1A46-0445-AC39-F487927A4B72}"/>
            </c:ext>
          </c:extLst>
        </c:ser>
        <c:ser>
          <c:idx val="2"/>
          <c:order val="2"/>
          <c:tx>
            <c:strRef>
              <c:f>Sheet1!$D$1</c:f>
              <c:strCache>
                <c:ptCount val="1"/>
              </c:strCache>
            </c:strRef>
          </c:tx>
          <c:spPr>
            <a:solidFill>
              <a:schemeClr val="accent3"/>
            </a:solidFill>
            <a:ln>
              <a:noFill/>
            </a:ln>
            <a:effectLst/>
          </c:spPr>
          <c:invertIfNegative val="0"/>
          <c:cat>
            <c:numRef>
              <c:f>Sheet1!$A$2:$A$6</c:f>
              <c:numCache>
                <c:formatCode>General</c:formatCode>
                <c:ptCount val="5"/>
                <c:pt idx="0">
                  <c:v>2016</c:v>
                </c:pt>
                <c:pt idx="1">
                  <c:v>2017</c:v>
                </c:pt>
                <c:pt idx="2">
                  <c:v>2018</c:v>
                </c:pt>
                <c:pt idx="3">
                  <c:v>2019</c:v>
                </c:pt>
                <c:pt idx="4">
                  <c:v>2020</c:v>
                </c:pt>
              </c:numCache>
            </c:numRef>
          </c:cat>
          <c:val>
            <c:numRef>
              <c:f>Sheet1!$D$2:$D$6</c:f>
              <c:numCache>
                <c:formatCode>General</c:formatCode>
                <c:ptCount val="5"/>
              </c:numCache>
            </c:numRef>
          </c:val>
          <c:extLst>
            <c:ext xmlns:c16="http://schemas.microsoft.com/office/drawing/2014/chart" uri="{C3380CC4-5D6E-409C-BE32-E72D297353CC}">
              <c16:uniqueId val="{00000002-1A46-0445-AC39-F487927A4B72}"/>
            </c:ext>
          </c:extLst>
        </c:ser>
        <c:dLbls>
          <c:showLegendKey val="0"/>
          <c:showVal val="0"/>
          <c:showCatName val="0"/>
          <c:showSerName val="0"/>
          <c:showPercent val="0"/>
          <c:showBubbleSize val="0"/>
        </c:dLbls>
        <c:gapWidth val="150"/>
        <c:overlap val="100"/>
        <c:axId val="1776359488"/>
        <c:axId val="1756134384"/>
      </c:barChart>
      <c:catAx>
        <c:axId val="177635948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crossAx val="1756134384"/>
        <c:crosses val="autoZero"/>
        <c:auto val="1"/>
        <c:lblAlgn val="ctr"/>
        <c:lblOffset val="100"/>
        <c:noMultiLvlLbl val="0"/>
      </c:catAx>
      <c:valAx>
        <c:axId val="1756134384"/>
        <c:scaling>
          <c:orientation val="minMax"/>
        </c:scaling>
        <c:delete val="1"/>
        <c:axPos val="l"/>
        <c:numFmt formatCode="0%" sourceLinked="1"/>
        <c:majorTickMark val="none"/>
        <c:minorTickMark val="none"/>
        <c:tickLblPos val="nextTo"/>
        <c:crossAx val="1776359488"/>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Low complexity claims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of claims</c:v>
                </c:pt>
                <c:pt idx="1">
                  <c:v>Claims handling cost</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0-CD61-0942-83BC-6F8C22D32DC6}"/>
            </c:ext>
          </c:extLst>
        </c:ser>
        <c:ser>
          <c:idx val="1"/>
          <c:order val="1"/>
          <c:tx>
            <c:strRef>
              <c:f>Sheet1!$C$1</c:f>
              <c:strCache>
                <c:ptCount val="1"/>
                <c:pt idx="0">
                  <c:v>High complexity claims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 of claims</c:v>
                </c:pt>
                <c:pt idx="1">
                  <c:v>Claims handling cost</c:v>
                </c:pt>
              </c:strCache>
            </c:strRef>
          </c:cat>
          <c:val>
            <c:numRef>
              <c:f>Sheet1!$C$2:$C$3</c:f>
              <c:numCache>
                <c:formatCode>0%</c:formatCode>
                <c:ptCount val="2"/>
                <c:pt idx="0">
                  <c:v>0.2</c:v>
                </c:pt>
                <c:pt idx="1">
                  <c:v>0.8</c:v>
                </c:pt>
              </c:numCache>
            </c:numRef>
          </c:val>
          <c:extLst>
            <c:ext xmlns:c16="http://schemas.microsoft.com/office/drawing/2014/chart" uri="{C3380CC4-5D6E-409C-BE32-E72D297353CC}">
              <c16:uniqueId val="{00000001-CD61-0942-83BC-6F8C22D32DC6}"/>
            </c:ext>
          </c:extLst>
        </c:ser>
        <c:dLbls>
          <c:showLegendKey val="0"/>
          <c:showVal val="0"/>
          <c:showCatName val="0"/>
          <c:showSerName val="0"/>
          <c:showPercent val="0"/>
          <c:showBubbleSize val="0"/>
        </c:dLbls>
        <c:gapWidth val="150"/>
        <c:overlap val="100"/>
        <c:axId val="1709600288"/>
        <c:axId val="1709358576"/>
      </c:barChart>
      <c:catAx>
        <c:axId val="170960028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crossAx val="1709358576"/>
        <c:crosses val="autoZero"/>
        <c:auto val="1"/>
        <c:lblAlgn val="ctr"/>
        <c:lblOffset val="100"/>
        <c:noMultiLvlLbl val="0"/>
      </c:catAx>
      <c:valAx>
        <c:axId val="1709358576"/>
        <c:scaling>
          <c:orientation val="minMax"/>
        </c:scaling>
        <c:delete val="1"/>
        <c:axPos val="l"/>
        <c:numFmt formatCode="0%" sourceLinked="1"/>
        <c:majorTickMark val="none"/>
        <c:minorTickMark val="none"/>
        <c:tickLblPos val="nextTo"/>
        <c:crossAx val="1709600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Sheet1!$A$2:$A$9</cx:f>
        <cx:lvl ptCount="8">
          <cx:pt idx="0">[Current]</cx:pt>
          <cx:pt idx="1">[Investment 1]</cx:pt>
          <cx:pt idx="2">[Investment 2]</cx:pt>
          <cx:pt idx="3">[Strategic 
initiative 1]</cx:pt>
          <cx:pt idx="4">[Strategic 
initiative 2]</cx:pt>
          <cx:pt idx="5">[Strategic
initiative 3]</cx:pt>
          <cx:pt idx="6">[Strategic 
initiative 4]</cx:pt>
          <cx:pt idx="7">[202x result]</cx:pt>
        </cx:lvl>
      </cx:strDim>
      <cx:numDim type="val">
        <cx:f>Sheet1!$B$2:$B$9</cx:f>
        <cx:lvl ptCount="8" formatCode="General">
          <cx:pt idx="0">1155</cx:pt>
          <cx:pt idx="1">-20</cx:pt>
          <cx:pt idx="2">-300</cx:pt>
          <cx:pt idx="3">200</cx:pt>
          <cx:pt idx="4">75</cx:pt>
          <cx:pt idx="5">90</cx:pt>
          <cx:pt idx="6">100</cx:pt>
          <cx:pt idx="7">1300</cx:pt>
        </cx:lvl>
      </cx:numDim>
    </cx:data>
  </cx:chartData>
  <cx:chart>
    <cx:plotArea>
      <cx:plotAreaRegion>
        <cx:series layoutId="waterfall" uniqueId="{126AB83F-5C07-DB43-AB5B-6563E1BD344D}">
          <cx:tx>
            <cx:txData>
              <cx:f>Sheet1!$B$1</cx:f>
              <cx:v>Series1</cx:v>
            </cx:txData>
          </cx:tx>
          <cx:spPr>
            <a:solidFill>
              <a:schemeClr val="bg2"/>
            </a:solidFill>
            <a:ln>
              <a:solidFill>
                <a:schemeClr val="tx1"/>
              </a:solidFill>
              <a:prstDash val="dash"/>
            </a:ln>
          </cx:spPr>
          <cx:dataPt idx="0">
            <cx:spPr>
              <a:solidFill>
                <a:srgbClr val="061F32"/>
              </a:solidFill>
              <a:ln>
                <a:solidFill>
                  <a:srgbClr val="061F32"/>
                </a:solidFill>
                <a:prstDash val="dash"/>
              </a:ln>
            </cx:spPr>
          </cx:dataPt>
          <cx:dataPt idx="7">
            <cx:spPr>
              <a:solidFill>
                <a:srgbClr val="08A6F6"/>
              </a:solidFill>
              <a:ln>
                <a:noFill/>
                <a:prstDash val="dash"/>
              </a:ln>
            </cx:spPr>
          </cx:dataPt>
          <cx:dataLabels pos="outEnd">
            <cx:txPr>
              <a:bodyPr spcFirstLastPara="1" vertOverflow="ellipsis" horzOverflow="overflow" wrap="square" lIns="0" tIns="0" rIns="0" bIns="0" anchor="ctr" anchorCtr="1"/>
              <a:lstStyle/>
              <a:p>
                <a:pPr algn="ctr" rtl="0">
                  <a:defRPr sz="1200" b="0">
                    <a:solidFill>
                      <a:schemeClr val="tx2">
                        <a:lumMod val="10000"/>
                      </a:schemeClr>
                    </a:solidFill>
                  </a:defRPr>
                </a:pPr>
                <a:endParaRPr lang="en-US" sz="1200" b="0" i="0" u="none" strike="noStrike" baseline="0">
                  <a:solidFill>
                    <a:schemeClr val="tx2">
                      <a:lumMod val="10000"/>
                    </a:schemeClr>
                  </a:solidFill>
                  <a:latin typeface="Arial"/>
                </a:endParaRPr>
              </a:p>
            </cx:txPr>
            <cx:visibility seriesName="0" categoryName="0" value="1"/>
            <cx:dataLabel idx="0">
              <cx:txPr>
                <a:bodyPr spcFirstLastPara="1" vertOverflow="ellipsis" horzOverflow="overflow" wrap="square" lIns="0" tIns="0" rIns="0" bIns="0" anchor="ctr" anchorCtr="1"/>
                <a:lstStyle/>
                <a:p>
                  <a:pPr algn="ctr" rtl="0">
                    <a:defRPr b="1"/>
                  </a:pPr>
                  <a:r>
                    <a:rPr lang="en-US" sz="1200" b="1" i="0" u="none" strike="noStrike" baseline="0">
                      <a:solidFill>
                        <a:schemeClr val="tx2">
                          <a:lumMod val="10000"/>
                        </a:schemeClr>
                      </a:solidFill>
                      <a:latin typeface="Arial"/>
                    </a:rPr>
                    <a:t>1155</a:t>
                  </a:r>
                </a:p>
              </cx:txPr>
              <cx:visibility seriesName="0" categoryName="0" value="1"/>
            </cx:dataLabel>
            <cx:dataLabel idx="7">
              <cx:txPr>
                <a:bodyPr spcFirstLastPara="1" vertOverflow="ellipsis" horzOverflow="overflow" wrap="square" lIns="0" tIns="0" rIns="0" bIns="0" anchor="ctr" anchorCtr="1"/>
                <a:lstStyle/>
                <a:p>
                  <a:pPr algn="ctr" rtl="0">
                    <a:defRPr b="1"/>
                  </a:pPr>
                  <a:r>
                    <a:rPr lang="en-US" sz="1200" b="1" i="0" u="none" strike="noStrike" baseline="0">
                      <a:solidFill>
                        <a:schemeClr val="tx2">
                          <a:lumMod val="10000"/>
                        </a:schemeClr>
                      </a:solidFill>
                      <a:latin typeface="Arial"/>
                    </a:rPr>
                    <a:t>1300</a:t>
                  </a:r>
                </a:p>
              </cx:txPr>
              <cx:visibility seriesName="0" categoryName="0" value="1"/>
            </cx:dataLabel>
          </cx:dataLabels>
          <cx:dataId val="0"/>
          <cx:layoutPr>
            <cx:subtotals>
              <cx:idx val="7"/>
            </cx:subtotals>
          </cx:layoutPr>
        </cx:series>
      </cx:plotAreaRegion>
      <cx:axis id="0">
        <cx:catScaling gapWidth="0.5"/>
        <cx:tickLabels/>
        <cx:txPr>
          <a:bodyPr spcFirstLastPara="1" vertOverflow="ellipsis" horzOverflow="overflow" wrap="square" lIns="0" tIns="0" rIns="0" bIns="0" anchor="ctr" anchorCtr="1"/>
          <a:lstStyle/>
          <a:p>
            <a:pPr algn="ctr" rtl="0">
              <a:defRPr sz="1200" b="0">
                <a:solidFill>
                  <a:schemeClr val="tx2">
                    <a:lumMod val="10000"/>
                  </a:schemeClr>
                </a:solidFill>
              </a:defRPr>
            </a:pPr>
            <a:endParaRPr lang="en-US" sz="1200" b="0" i="0" u="none" strike="noStrike" baseline="0">
              <a:solidFill>
                <a:schemeClr val="tx2">
                  <a:lumMod val="10000"/>
                </a:schemeClr>
              </a:solidFill>
              <a:latin typeface="Arial"/>
            </a:endParaRPr>
          </a:p>
        </cx:txPr>
      </cx:axis>
      <cx:axis id="1">
        <cx:valScaling/>
        <cx:majorGridlines>
          <cx:spPr>
            <a:ln>
              <a:solidFill>
                <a:schemeClr val="tx2"/>
              </a:solidFill>
            </a:ln>
          </cx:spPr>
        </cx:majorGridlines>
        <cx:majorTickMarks type="in"/>
        <cx:tickLabels/>
        <cx:spPr>
          <a:ln>
            <a:solidFill>
              <a:schemeClr val="tx1"/>
            </a:solidFill>
          </a:ln>
        </cx:spPr>
        <cx:txPr>
          <a:bodyPr spcFirstLastPara="1" vertOverflow="ellipsis" horzOverflow="overflow" wrap="square" lIns="0" tIns="0" rIns="0" bIns="0" anchor="ctr" anchorCtr="1"/>
          <a:lstStyle/>
          <a:p>
            <a:pPr algn="ctr" rtl="0">
              <a:defRPr>
                <a:solidFill>
                  <a:schemeClr val="tx2">
                    <a:lumMod val="10000"/>
                  </a:schemeClr>
                </a:solidFill>
              </a:defRPr>
            </a:pPr>
            <a:endParaRPr lang="en-US" sz="1197" b="0" i="0" u="none" strike="noStrike" baseline="0">
              <a:solidFill>
                <a:schemeClr val="tx2">
                  <a:lumMod val="10000"/>
                </a:schemeClr>
              </a:solidFill>
              <a:latin typeface="Arial"/>
            </a:endParaRPr>
          </a:p>
        </cx:txPr>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Chart!$A$2:$A$9</cx:f>
        <cx:lvl ptCount="8">
          <cx:pt idx="0">BU 1</cx:pt>
          <cx:pt idx="1">BU 2</cx:pt>
          <cx:pt idx="2">BU 3</cx:pt>
          <cx:pt idx="3">BU 4</cx:pt>
          <cx:pt idx="4">BU 5</cx:pt>
          <cx:pt idx="5">BU 6</cx:pt>
          <cx:pt idx="6">BU 7</cx:pt>
          <cx:pt idx="7">Total</cx:pt>
        </cx:lvl>
      </cx:strDim>
      <cx:numDim type="val">
        <cx:f>Chart!$B$2:$B$9</cx:f>
        <cx:lvl ptCount="8" formatCode="General">
          <cx:pt idx="0">100</cx:pt>
          <cx:pt idx="1">20</cx:pt>
          <cx:pt idx="2">50</cx:pt>
          <cx:pt idx="3">40</cx:pt>
          <cx:pt idx="4">22</cx:pt>
          <cx:pt idx="5">60</cx:pt>
          <cx:pt idx="6">70</cx:pt>
          <cx:pt idx="7">362</cx:pt>
        </cx:lvl>
      </cx:numDim>
    </cx:data>
  </cx:chartData>
  <cx:chart>
    <cx:plotArea>
      <cx:plotAreaRegion>
        <cx:plotSurface>
          <cx:spPr>
            <a:ln>
              <a:noFill/>
            </a:ln>
          </cx:spPr>
        </cx:plotSurface>
        <cx:series layoutId="waterfall" uniqueId="{97A1A684-BC82-104F-B980-D5AD6A027C7C}">
          <cx:tx>
            <cx:txData>
              <cx:f>Chart!$B$1</cx:f>
              <cx:v>Revenue</cx:v>
            </cx:txData>
          </cx:tx>
          <cx:spPr>
            <a:solidFill>
              <a:schemeClr val="bg2"/>
            </a:solidFill>
          </cx:spPr>
          <cx:dataPt idx="7">
            <cx:spPr>
              <a:solidFill>
                <a:srgbClr val="08A6F6"/>
              </a:solidFill>
            </cx:spPr>
          </cx:dataPt>
          <cx:dataLabels pos="outEnd">
            <cx:txPr>
              <a:bodyPr spcFirstLastPara="1" vertOverflow="ellipsis" horzOverflow="overflow" wrap="square" lIns="0" tIns="0" rIns="0" bIns="0" anchor="ctr" anchorCtr="1"/>
              <a:lstStyle/>
              <a:p>
                <a:pPr algn="ctr" rtl="0">
                  <a:defRPr sz="1400">
                    <a:solidFill>
                      <a:schemeClr val="tx1"/>
                    </a:solidFill>
                  </a:defRPr>
                </a:pPr>
                <a:endParaRPr lang="en-GB" sz="1400" b="0" i="0" u="none" strike="noStrike" baseline="0">
                  <a:solidFill>
                    <a:schemeClr val="tx1"/>
                  </a:solidFill>
                  <a:latin typeface="Arial"/>
                </a:endParaRPr>
              </a:p>
            </cx:txPr>
            <cx:visibility seriesName="0" categoryName="0" value="1"/>
            <cx:dataLabel idx="7">
              <cx:txPr>
                <a:bodyPr spcFirstLastPara="1" vertOverflow="ellipsis" horzOverflow="overflow" wrap="square" lIns="0" tIns="0" rIns="0" bIns="0" anchor="ctr" anchorCtr="1"/>
                <a:lstStyle/>
                <a:p>
                  <a:pPr algn="ctr" rtl="0">
                    <a:defRPr b="1"/>
                  </a:pPr>
                  <a:r>
                    <a:rPr lang="en-GB" sz="1400" b="1" i="0" u="none" strike="noStrike" baseline="0">
                      <a:solidFill>
                        <a:schemeClr val="tx1"/>
                      </a:solidFill>
                      <a:latin typeface="Arial"/>
                    </a:rPr>
                    <a:t>362</a:t>
                  </a:r>
                </a:p>
              </cx:txPr>
              <cx:visibility seriesName="0" categoryName="0" value="1"/>
            </cx:dataLabel>
          </cx:dataLabels>
          <cx:dataId val="0"/>
          <cx:layoutPr>
            <cx:subtotals>
              <cx:idx val="7"/>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sz="1400">
                <a:solidFill>
                  <a:schemeClr val="tx1"/>
                </a:solidFill>
              </a:defRPr>
            </a:pPr>
            <a:endParaRPr lang="en-GB" sz="1400" b="0" i="0" u="none" strike="noStrike" baseline="0">
              <a:solidFill>
                <a:schemeClr val="tx1"/>
              </a:solidFill>
              <a:latin typeface="Arial"/>
            </a:endParaRPr>
          </a:p>
        </cx:txPr>
      </cx:axis>
      <cx:axis id="1">
        <cx:valScaling/>
        <cx:majorGridlines>
          <cx:spPr>
            <a:ln>
              <a:solidFill>
                <a:schemeClr val="bg1">
                  <a:lumMod val="75000"/>
                </a:schemeClr>
              </a:solidFill>
              <a:prstDash val="dash"/>
            </a:ln>
          </cx:spPr>
        </cx:majorGridlines>
        <cx:tickLabels/>
        <cx:spPr>
          <a:ln>
            <a:solidFill>
              <a:schemeClr val="tx1"/>
            </a:solidFill>
          </a:ln>
        </cx:spPr>
        <cx:txPr>
          <a:bodyPr spcFirstLastPara="1" vertOverflow="ellipsis" horzOverflow="overflow" wrap="square" lIns="0" tIns="0" rIns="0" bIns="0" anchor="ctr" anchorCtr="1"/>
          <a:lstStyle/>
          <a:p>
            <a:pPr algn="ctr" rtl="0">
              <a:defRPr sz="1400">
                <a:solidFill>
                  <a:schemeClr val="tx1"/>
                </a:solidFill>
              </a:defRPr>
            </a:pPr>
            <a:endParaRPr lang="en-GB" sz="1400" b="0" i="0" u="none" strike="noStrike" baseline="0">
              <a:solidFill>
                <a:schemeClr val="tx1"/>
              </a:solidFill>
              <a:latin typeface="Arial"/>
            </a:endParaRPr>
          </a:p>
        </cx:txPr>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cx:f>
        <cx:lvl ptCount="3">
          <cx:pt idx="0">2015-2020</cx:pt>
          <cx:pt idx="1">2020-2025</cx:pt>
          <cx:pt idx="2">2025</cx:pt>
        </cx:lvl>
      </cx:strDim>
      <cx:numDim type="val">
        <cx:f>Sheet1!$B$2:$B$4</cx:f>
        <cx:lvl ptCount="3" formatCode="General">
          <cx:pt idx="0">135</cx:pt>
          <cx:pt idx="1">100</cx:pt>
          <cx:pt idx="2">235</cx:pt>
        </cx:lvl>
      </cx:numDim>
    </cx:data>
  </cx:chartData>
  <cx:chart>
    <cx:plotArea>
      <cx:plotAreaRegion>
        <cx:series layoutId="waterfall" uniqueId="{FA4EF23C-D791-F641-A023-37808A3271BC}">
          <cx:tx>
            <cx:txData>
              <cx:f>Sheet1!$B$1</cx:f>
              <cx:v>Series1</cx:v>
            </cx:txData>
          </cx:tx>
          <cx:spPr>
            <a:solidFill>
              <a:schemeClr val="tx1"/>
            </a:solidFill>
          </cx:spPr>
          <cx:dataPt idx="1">
            <cx:spPr>
              <a:solidFill>
                <a:srgbClr val="08A6F6"/>
              </a:solidFill>
            </cx:spPr>
          </cx:dataPt>
          <cx:dataPt idx="2">
            <cx:spPr>
              <a:solidFill>
                <a:srgbClr val="44546A"/>
              </a:solidFill>
            </cx:spPr>
          </cx:dataPt>
          <cx:dataLabels pos="outEnd">
            <cx:txPr>
              <a:bodyPr spcFirstLastPara="1" vertOverflow="ellipsis" horzOverflow="overflow" wrap="square" lIns="0" tIns="0" rIns="0" bIns="0" anchor="ctr" anchorCtr="1"/>
              <a:lstStyle/>
              <a:p>
                <a:pPr algn="ctr" rtl="0">
                  <a:defRPr b="1">
                    <a:solidFill>
                      <a:schemeClr val="tx2">
                        <a:lumMod val="10000"/>
                      </a:schemeClr>
                    </a:solidFill>
                  </a:defRPr>
                </a:pPr>
                <a:endParaRPr lang="en-US" sz="1197" b="1" i="0" u="none" strike="noStrike" baseline="0">
                  <a:solidFill>
                    <a:schemeClr val="tx2">
                      <a:lumMod val="10000"/>
                    </a:schemeClr>
                  </a:solidFill>
                  <a:latin typeface="Arial"/>
                </a:endParaRPr>
              </a:p>
            </cx:txPr>
            <cx:visibility seriesName="0" categoryName="0" value="1"/>
          </cx:dataLabels>
          <cx:dataId val="0"/>
          <cx:layoutPr>
            <cx:subtotals>
              <cx:idx val="0"/>
              <cx:idx val="2"/>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a:solidFill>
                  <a:schemeClr val="tx2">
                    <a:lumMod val="10000"/>
                  </a:schemeClr>
                </a:solidFill>
              </a:defRPr>
            </a:pPr>
            <a:endParaRPr lang="en-US" sz="1197" b="0" i="0" u="none" strike="noStrike" baseline="0">
              <a:solidFill>
                <a:schemeClr val="tx2">
                  <a:lumMod val="10000"/>
                </a:schemeClr>
              </a:solidFill>
              <a:latin typeface="Arial"/>
            </a:endParaRPr>
          </a:p>
        </cx:txPr>
      </cx:axis>
      <cx:axis id="1" hidden="1">
        <cx:valScaling max="300"/>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Sheet1!$A$2:$A$9</cx:f>
        <cx:lvl ptCount="8">
          <cx:pt idx="0">[Current]</cx:pt>
          <cx:pt idx="1">[Investment 1]</cx:pt>
          <cx:pt idx="2">[Investment 2]</cx:pt>
          <cx:pt idx="3">[Strategic 
initiative 1]</cx:pt>
          <cx:pt idx="4">[Strategic 
initiative 2]</cx:pt>
          <cx:pt idx="5">[Strategic
initiative 3]</cx:pt>
          <cx:pt idx="6">[Strategic 
initiative 4]</cx:pt>
          <cx:pt idx="7">[202x result]</cx:pt>
        </cx:lvl>
      </cx:strDim>
      <cx:numDim type="val">
        <cx:f>Sheet1!$B$2:$B$9</cx:f>
        <cx:lvl ptCount="8" formatCode="General">
          <cx:pt idx="0">1155</cx:pt>
          <cx:pt idx="1">-20</cx:pt>
          <cx:pt idx="2">-300</cx:pt>
          <cx:pt idx="3">200</cx:pt>
          <cx:pt idx="4">75</cx:pt>
          <cx:pt idx="5">90</cx:pt>
          <cx:pt idx="6">100</cx:pt>
          <cx:pt idx="7">1300</cx:pt>
        </cx:lvl>
      </cx:numDim>
    </cx:data>
  </cx:chartData>
  <cx:chart>
    <cx:plotArea>
      <cx:plotAreaRegion>
        <cx:series layoutId="waterfall" uniqueId="{126AB83F-5C07-DB43-AB5B-6563E1BD344D}">
          <cx:tx>
            <cx:txData>
              <cx:f>Sheet1!$B$1</cx:f>
              <cx:v>Series1</cx:v>
            </cx:txData>
          </cx:tx>
          <cx:spPr>
            <a:solidFill>
              <a:schemeClr val="bg2"/>
            </a:solidFill>
            <a:ln>
              <a:solidFill>
                <a:schemeClr val="tx1"/>
              </a:solidFill>
              <a:prstDash val="dash"/>
            </a:ln>
          </cx:spPr>
          <cx:dataPt idx="0">
            <cx:spPr>
              <a:solidFill>
                <a:srgbClr val="061F32"/>
              </a:solidFill>
              <a:ln>
                <a:solidFill>
                  <a:srgbClr val="061F32"/>
                </a:solidFill>
                <a:prstDash val="dash"/>
              </a:ln>
            </cx:spPr>
          </cx:dataPt>
          <cx:dataPt idx="7">
            <cx:spPr>
              <a:solidFill>
                <a:srgbClr val="08A6F6"/>
              </a:solidFill>
              <a:ln>
                <a:noFill/>
                <a:prstDash val="dash"/>
              </a:ln>
            </cx:spPr>
          </cx:dataPt>
          <cx:dataLabels pos="outEnd">
            <cx:txPr>
              <a:bodyPr spcFirstLastPara="1" vertOverflow="ellipsis" horzOverflow="overflow" wrap="square" lIns="0" tIns="0" rIns="0" bIns="0" anchor="ctr" anchorCtr="1"/>
              <a:lstStyle/>
              <a:p>
                <a:pPr algn="ctr" rtl="0">
                  <a:defRPr sz="1200" b="0">
                    <a:solidFill>
                      <a:schemeClr val="tx2">
                        <a:lumMod val="10000"/>
                      </a:schemeClr>
                    </a:solidFill>
                  </a:defRPr>
                </a:pPr>
                <a:endParaRPr lang="en-US" sz="1200" b="0" i="0" u="none" strike="noStrike" baseline="0">
                  <a:solidFill>
                    <a:schemeClr val="tx2">
                      <a:lumMod val="10000"/>
                    </a:schemeClr>
                  </a:solidFill>
                  <a:latin typeface="Arial"/>
                </a:endParaRPr>
              </a:p>
            </cx:txPr>
            <cx:visibility seriesName="0" categoryName="0" value="1"/>
            <cx:dataLabel idx="0">
              <cx:txPr>
                <a:bodyPr spcFirstLastPara="1" vertOverflow="ellipsis" horzOverflow="overflow" wrap="square" lIns="0" tIns="0" rIns="0" bIns="0" anchor="ctr" anchorCtr="1"/>
                <a:lstStyle/>
                <a:p>
                  <a:pPr algn="ctr" rtl="0">
                    <a:defRPr b="1"/>
                  </a:pPr>
                  <a:r>
                    <a:rPr lang="en-US" sz="1200" b="1" i="0" u="none" strike="noStrike" baseline="0">
                      <a:solidFill>
                        <a:schemeClr val="tx2">
                          <a:lumMod val="10000"/>
                        </a:schemeClr>
                      </a:solidFill>
                      <a:latin typeface="Arial"/>
                    </a:rPr>
                    <a:t>1155</a:t>
                  </a:r>
                </a:p>
              </cx:txPr>
              <cx:visibility seriesName="0" categoryName="0" value="1"/>
            </cx:dataLabel>
            <cx:dataLabel idx="7">
              <cx:txPr>
                <a:bodyPr spcFirstLastPara="1" vertOverflow="ellipsis" horzOverflow="overflow" wrap="square" lIns="0" tIns="0" rIns="0" bIns="0" anchor="ctr" anchorCtr="1"/>
                <a:lstStyle/>
                <a:p>
                  <a:pPr algn="ctr" rtl="0">
                    <a:defRPr b="1"/>
                  </a:pPr>
                  <a:r>
                    <a:rPr lang="en-US" sz="1200" b="1" i="0" u="none" strike="noStrike" baseline="0">
                      <a:solidFill>
                        <a:schemeClr val="tx2">
                          <a:lumMod val="10000"/>
                        </a:schemeClr>
                      </a:solidFill>
                      <a:latin typeface="Arial"/>
                    </a:rPr>
                    <a:t>1300</a:t>
                  </a:r>
                </a:p>
              </cx:txPr>
              <cx:visibility seriesName="0" categoryName="0" value="1"/>
            </cx:dataLabel>
          </cx:dataLabels>
          <cx:dataId val="0"/>
          <cx:layoutPr>
            <cx:subtotals>
              <cx:idx val="7"/>
            </cx:subtotals>
          </cx:layoutPr>
        </cx:series>
      </cx:plotAreaRegion>
      <cx:axis id="0">
        <cx:catScaling gapWidth="0.5"/>
        <cx:tickLabels/>
        <cx:txPr>
          <a:bodyPr spcFirstLastPara="1" vertOverflow="ellipsis" horzOverflow="overflow" wrap="square" lIns="0" tIns="0" rIns="0" bIns="0" anchor="ctr" anchorCtr="1"/>
          <a:lstStyle/>
          <a:p>
            <a:pPr algn="ctr" rtl="0">
              <a:defRPr sz="1200" b="0">
                <a:solidFill>
                  <a:schemeClr val="tx2">
                    <a:lumMod val="10000"/>
                  </a:schemeClr>
                </a:solidFill>
              </a:defRPr>
            </a:pPr>
            <a:endParaRPr lang="en-US" sz="1200" b="0" i="0" u="none" strike="noStrike" baseline="0">
              <a:solidFill>
                <a:schemeClr val="tx2">
                  <a:lumMod val="10000"/>
                </a:schemeClr>
              </a:solidFill>
              <a:latin typeface="Arial"/>
            </a:endParaRPr>
          </a:p>
        </cx:txPr>
      </cx:axis>
      <cx:axis id="1">
        <cx:valScaling/>
        <cx:majorGridlines>
          <cx:spPr>
            <a:ln>
              <a:solidFill>
                <a:schemeClr val="tx2"/>
              </a:solidFill>
            </a:ln>
          </cx:spPr>
        </cx:majorGridlines>
        <cx:majorTickMarks type="in"/>
        <cx:tickLabels/>
        <cx:spPr>
          <a:ln>
            <a:solidFill>
              <a:schemeClr val="tx1"/>
            </a:solidFill>
          </a:ln>
        </cx:spPr>
        <cx:txPr>
          <a:bodyPr spcFirstLastPara="1" vertOverflow="ellipsis" horzOverflow="overflow" wrap="square" lIns="0" tIns="0" rIns="0" bIns="0" anchor="ctr" anchorCtr="1"/>
          <a:lstStyle/>
          <a:p>
            <a:pPr algn="ctr" rtl="0">
              <a:defRPr>
                <a:solidFill>
                  <a:schemeClr val="tx2">
                    <a:lumMod val="10000"/>
                  </a:schemeClr>
                </a:solidFill>
              </a:defRPr>
            </a:pPr>
            <a:endParaRPr lang="en-US" sz="1197" b="0" i="0" u="none" strike="noStrike" baseline="0">
              <a:solidFill>
                <a:schemeClr val="tx2">
                  <a:lumMod val="10000"/>
                </a:schemeClr>
              </a:solidFill>
              <a:latin typeface="Arial"/>
            </a:endParaRPr>
          </a:p>
        </cx:txPr>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cx:f>
        <cx:lvl ptCount="3">
          <cx:pt idx="0">2015-2020</cx:pt>
          <cx:pt idx="1">2020-2025</cx:pt>
          <cx:pt idx="2">2025</cx:pt>
        </cx:lvl>
      </cx:strDim>
      <cx:numDim type="val">
        <cx:f>Sheet1!$B$2:$B$4</cx:f>
        <cx:lvl ptCount="3" formatCode="General">
          <cx:pt idx="0">135</cx:pt>
          <cx:pt idx="1">100</cx:pt>
          <cx:pt idx="2">235</cx:pt>
        </cx:lvl>
      </cx:numDim>
    </cx:data>
  </cx:chartData>
  <cx:chart>
    <cx:plotArea>
      <cx:plotAreaRegion>
        <cx:series layoutId="waterfall" uniqueId="{FA4EF23C-D791-F641-A023-37808A3271BC}">
          <cx:tx>
            <cx:txData>
              <cx:f>Sheet1!$B$1</cx:f>
              <cx:v>Series1</cx:v>
            </cx:txData>
          </cx:tx>
          <cx:spPr>
            <a:solidFill>
              <a:schemeClr val="tx1"/>
            </a:solidFill>
          </cx:spPr>
          <cx:dataPt idx="1">
            <cx:spPr>
              <a:solidFill>
                <a:srgbClr val="08A6F6"/>
              </a:solidFill>
            </cx:spPr>
          </cx:dataPt>
          <cx:dataPt idx="2">
            <cx:spPr>
              <a:solidFill>
                <a:srgbClr val="44546A"/>
              </a:solidFill>
            </cx:spPr>
          </cx:dataPt>
          <cx:dataLabels pos="outEnd">
            <cx:txPr>
              <a:bodyPr spcFirstLastPara="1" vertOverflow="ellipsis" horzOverflow="overflow" wrap="square" lIns="0" tIns="0" rIns="0" bIns="0" anchor="ctr" anchorCtr="1"/>
              <a:lstStyle/>
              <a:p>
                <a:pPr algn="ctr" rtl="0">
                  <a:defRPr b="1">
                    <a:solidFill>
                      <a:schemeClr val="tx2">
                        <a:lumMod val="10000"/>
                      </a:schemeClr>
                    </a:solidFill>
                  </a:defRPr>
                </a:pPr>
                <a:endParaRPr lang="en-US" sz="1197" b="1" i="0" u="none" strike="noStrike" baseline="0">
                  <a:solidFill>
                    <a:schemeClr val="tx2">
                      <a:lumMod val="10000"/>
                    </a:schemeClr>
                  </a:solidFill>
                  <a:latin typeface="Arial"/>
                </a:endParaRPr>
              </a:p>
            </cx:txPr>
            <cx:visibility seriesName="0" categoryName="0" value="1"/>
          </cx:dataLabels>
          <cx:dataId val="0"/>
          <cx:layoutPr>
            <cx:subtotals>
              <cx:idx val="0"/>
              <cx:idx val="2"/>
            </cx:subtotals>
          </cx:layoutPr>
        </cx:series>
      </cx:plotAreaRegion>
      <cx:axis id="0">
        <cx:catScaling gapWidth="0.5"/>
        <cx:tickLabels/>
        <cx:spPr>
          <a:ln>
            <a:solidFill>
              <a:schemeClr val="tx1"/>
            </a:solidFill>
          </a:ln>
        </cx:spPr>
        <cx:txPr>
          <a:bodyPr spcFirstLastPara="1" vertOverflow="ellipsis" horzOverflow="overflow" wrap="square" lIns="0" tIns="0" rIns="0" bIns="0" anchor="ctr" anchorCtr="1"/>
          <a:lstStyle/>
          <a:p>
            <a:pPr algn="ctr" rtl="0">
              <a:defRPr>
                <a:solidFill>
                  <a:schemeClr val="tx2">
                    <a:lumMod val="10000"/>
                  </a:schemeClr>
                </a:solidFill>
              </a:defRPr>
            </a:pPr>
            <a:endParaRPr lang="en-US" sz="1197" b="0" i="0" u="none" strike="noStrike" baseline="0">
              <a:solidFill>
                <a:schemeClr val="tx2">
                  <a:lumMod val="10000"/>
                </a:schemeClr>
              </a:solidFill>
              <a:latin typeface="Arial"/>
            </a:endParaRPr>
          </a:p>
        </cx:txPr>
      </cx:axis>
      <cx:axis id="1" hidden="1">
        <cx:valScaling max="300"/>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Sheet1!$A$2:$A$9</cx:f>
        <cx:lvl ptCount="8">
          <cx:pt idx="0">Technical
 result 2020</cx:pt>
          <cx:pt idx="1">Lower 
run-off</cx:pt>
          <cx:pt idx="2">Investment</cx:pt>
          <cx:pt idx="3">A. Claims 
excellence</cx:pt>
          <cx:pt idx="4">B. Digital
empowerment</cx:pt>
          <cx:pt idx="5">C. Product 
&amp; service 
innovation</cx:pt>
          <cx:pt idx="6">D. Distribution 
efficiency</cx:pt>
          <cx:pt idx="7">Technical 
result 2025</cx:pt>
        </cx:lvl>
      </cx:strDim>
      <cx:numDim type="val">
        <cx:f>Sheet1!$B$2:$B$9</cx:f>
        <cx:lvl ptCount="8" formatCode="General">
          <cx:pt idx="0">1155</cx:pt>
          <cx:pt idx="1">-20</cx:pt>
          <cx:pt idx="2">-300</cx:pt>
          <cx:pt idx="3">200</cx:pt>
          <cx:pt idx="4">75</cx:pt>
          <cx:pt idx="5">90</cx:pt>
          <cx:pt idx="6">100</cx:pt>
          <cx:pt idx="7">1300</cx:pt>
        </cx:lvl>
      </cx:numDim>
    </cx:data>
  </cx:chartData>
  <cx:chart>
    <cx:plotArea>
      <cx:plotAreaRegion>
        <cx:series layoutId="waterfall" uniqueId="{126AB83F-5C07-DB43-AB5B-6563E1BD344D}">
          <cx:tx>
            <cx:txData>
              <cx:f>Sheet1!$B$1</cx:f>
              <cx:v>Series1</cx:v>
            </cx:txData>
          </cx:tx>
          <cx:spPr>
            <a:solidFill>
              <a:schemeClr val="bg2"/>
            </a:solidFill>
            <a:ln>
              <a:solidFill>
                <a:schemeClr val="tx1"/>
              </a:solidFill>
              <a:prstDash val="dash"/>
            </a:ln>
          </cx:spPr>
          <cx:dataPt idx="0">
            <cx:spPr>
              <a:solidFill>
                <a:srgbClr val="061F32"/>
              </a:solidFill>
              <a:ln>
                <a:solidFill>
                  <a:srgbClr val="061F32"/>
                </a:solidFill>
                <a:prstDash val="dash"/>
              </a:ln>
            </cx:spPr>
          </cx:dataPt>
          <cx:dataPt idx="7">
            <cx:spPr>
              <a:solidFill>
                <a:srgbClr val="08A6F6"/>
              </a:solidFill>
              <a:ln>
                <a:noFill/>
                <a:prstDash val="dash"/>
              </a:ln>
            </cx:spPr>
          </cx:dataPt>
          <cx:dataLabels pos="outEnd">
            <cx:txPr>
              <a:bodyPr spcFirstLastPara="1" vertOverflow="ellipsis" horzOverflow="overflow" wrap="square" lIns="0" tIns="0" rIns="0" bIns="0" anchor="ctr" anchorCtr="1"/>
              <a:lstStyle/>
              <a:p>
                <a:pPr algn="ctr" rtl="0">
                  <a:defRPr sz="1200" b="0">
                    <a:solidFill>
                      <a:schemeClr val="tx2">
                        <a:lumMod val="10000"/>
                      </a:schemeClr>
                    </a:solidFill>
                  </a:defRPr>
                </a:pPr>
                <a:endParaRPr lang="en-US" sz="1200" b="0" i="0" u="none" strike="noStrike" baseline="0">
                  <a:solidFill>
                    <a:schemeClr val="tx2">
                      <a:lumMod val="10000"/>
                    </a:schemeClr>
                  </a:solidFill>
                  <a:latin typeface="Arial"/>
                </a:endParaRPr>
              </a:p>
            </cx:txPr>
            <cx:visibility seriesName="0" categoryName="0" value="1"/>
            <cx:dataLabel idx="0">
              <cx:txPr>
                <a:bodyPr spcFirstLastPara="1" vertOverflow="ellipsis" horzOverflow="overflow" wrap="square" lIns="0" tIns="0" rIns="0" bIns="0" anchor="ctr" anchorCtr="1"/>
                <a:lstStyle/>
                <a:p>
                  <a:pPr algn="ctr" rtl="0">
                    <a:defRPr b="1"/>
                  </a:pPr>
                  <a:r>
                    <a:rPr lang="en-US" sz="1200" b="1" i="0" u="none" strike="noStrike" baseline="0">
                      <a:solidFill>
                        <a:schemeClr val="tx2">
                          <a:lumMod val="10000"/>
                        </a:schemeClr>
                      </a:solidFill>
                      <a:latin typeface="Arial"/>
                    </a:rPr>
                    <a:t>1155</a:t>
                  </a:r>
                </a:p>
              </cx:txPr>
              <cx:visibility seriesName="0" categoryName="0" value="1"/>
            </cx:dataLabel>
            <cx:dataLabel idx="7">
              <cx:txPr>
                <a:bodyPr spcFirstLastPara="1" vertOverflow="ellipsis" horzOverflow="overflow" wrap="square" lIns="0" tIns="0" rIns="0" bIns="0" anchor="ctr" anchorCtr="1"/>
                <a:lstStyle/>
                <a:p>
                  <a:pPr algn="ctr" rtl="0">
                    <a:defRPr b="1"/>
                  </a:pPr>
                  <a:r>
                    <a:rPr lang="en-US" sz="1200" b="1" i="0" u="none" strike="noStrike" baseline="0">
                      <a:solidFill>
                        <a:schemeClr val="tx2">
                          <a:lumMod val="10000"/>
                        </a:schemeClr>
                      </a:solidFill>
                      <a:latin typeface="Arial"/>
                    </a:rPr>
                    <a:t>1300</a:t>
                  </a:r>
                </a:p>
              </cx:txPr>
              <cx:visibility seriesName="0" categoryName="0" value="1"/>
            </cx:dataLabel>
          </cx:dataLabels>
          <cx:dataId val="0"/>
          <cx:layoutPr>
            <cx:subtotals>
              <cx:idx val="7"/>
            </cx:subtotals>
          </cx:layoutPr>
        </cx:series>
      </cx:plotAreaRegion>
      <cx:axis id="0">
        <cx:catScaling gapWidth="0.5"/>
        <cx:tickLabels/>
        <cx:txPr>
          <a:bodyPr spcFirstLastPara="1" vertOverflow="ellipsis" horzOverflow="overflow" wrap="square" lIns="0" tIns="0" rIns="0" bIns="0" anchor="ctr" anchorCtr="1"/>
          <a:lstStyle/>
          <a:p>
            <a:pPr algn="ctr" rtl="0">
              <a:defRPr sz="1200" b="0">
                <a:solidFill>
                  <a:schemeClr val="tx2">
                    <a:lumMod val="10000"/>
                  </a:schemeClr>
                </a:solidFill>
              </a:defRPr>
            </a:pPr>
            <a:endParaRPr lang="en-US" sz="1200" b="0" i="0" u="none" strike="noStrike" baseline="0">
              <a:solidFill>
                <a:schemeClr val="tx2">
                  <a:lumMod val="10000"/>
                </a:schemeClr>
              </a:solidFill>
              <a:latin typeface="Arial"/>
            </a:endParaRPr>
          </a:p>
        </cx:txPr>
      </cx:axis>
      <cx:axis id="1">
        <cx:valScaling/>
        <cx:majorGridlines>
          <cx:spPr>
            <a:ln>
              <a:solidFill>
                <a:schemeClr val="tx2"/>
              </a:solidFill>
            </a:ln>
          </cx:spPr>
        </cx:majorGridlines>
        <cx:majorTickMarks type="in"/>
        <cx:tickLabels/>
        <cx:spPr>
          <a:ln>
            <a:solidFill>
              <a:schemeClr val="tx1"/>
            </a:solidFill>
          </a:ln>
        </cx:spPr>
        <cx:txPr>
          <a:bodyPr spcFirstLastPara="1" vertOverflow="ellipsis" horzOverflow="overflow" wrap="square" lIns="0" tIns="0" rIns="0" bIns="0" anchor="ctr" anchorCtr="1"/>
          <a:lstStyle/>
          <a:p>
            <a:pPr algn="ctr" rtl="0">
              <a:defRPr>
                <a:solidFill>
                  <a:schemeClr val="tx2">
                    <a:lumMod val="10000"/>
                  </a:schemeClr>
                </a:solidFill>
              </a:defRPr>
            </a:pPr>
            <a:endParaRPr lang="en-US" sz="1197" b="0" i="0" u="none" strike="noStrike" baseline="0">
              <a:solidFill>
                <a:schemeClr val="tx2">
                  <a:lumMod val="10000"/>
                </a:schemeClr>
              </a:solidFill>
              <a:latin typeface="Arial"/>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2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0.78327</cdr:x>
      <cdr:y>0.07514</cdr:y>
    </cdr:from>
    <cdr:to>
      <cdr:x>0.86435</cdr:x>
      <cdr:y>0.15384</cdr:y>
    </cdr:to>
    <cdr:sp macro="" textlink="">
      <cdr:nvSpPr>
        <cdr:cNvPr id="2" name="TextBox 1">
          <a:extLst xmlns:a="http://schemas.openxmlformats.org/drawingml/2006/main">
            <a:ext uri="{FF2B5EF4-FFF2-40B4-BE49-F238E27FC236}">
              <a16:creationId xmlns:a16="http://schemas.microsoft.com/office/drawing/2014/main" id="{547F4D12-D56D-2393-D58A-F9A2F0AD3F13}"/>
            </a:ext>
          </a:extLst>
        </cdr:cNvPr>
        <cdr:cNvSpPr txBox="1"/>
      </cdr:nvSpPr>
      <cdr:spPr>
        <a:xfrm xmlns:a="http://schemas.openxmlformats.org/drawingml/2006/main">
          <a:off x="8686709" y="299330"/>
          <a:ext cx="899205" cy="31350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200" dirty="0">
              <a:solidFill>
                <a:schemeClr val="bg1">
                  <a:lumMod val="50000"/>
                </a:schemeClr>
              </a:solidFill>
            </a:rPr>
            <a:t>Profitable</a:t>
          </a:r>
        </a:p>
      </cdr:txBody>
    </cdr:sp>
  </cdr:relSizeAnchor>
  <cdr:relSizeAnchor xmlns:cdr="http://schemas.openxmlformats.org/drawingml/2006/chartDrawing">
    <cdr:from>
      <cdr:x>0.87595</cdr:x>
      <cdr:y>0.15384</cdr:y>
    </cdr:from>
    <cdr:to>
      <cdr:x>0.97743</cdr:x>
      <cdr:y>0.23253</cdr:y>
    </cdr:to>
    <cdr:sp macro="" textlink="">
      <cdr:nvSpPr>
        <cdr:cNvPr id="3" name="TextBox 1">
          <a:extLst xmlns:a="http://schemas.openxmlformats.org/drawingml/2006/main">
            <a:ext uri="{FF2B5EF4-FFF2-40B4-BE49-F238E27FC236}">
              <a16:creationId xmlns:a16="http://schemas.microsoft.com/office/drawing/2014/main" id="{D6BCAE15-854F-9777-D2D6-88D0541CC2BF}"/>
            </a:ext>
          </a:extLst>
        </cdr:cNvPr>
        <cdr:cNvSpPr txBox="1"/>
      </cdr:nvSpPr>
      <cdr:spPr>
        <a:xfrm xmlns:a="http://schemas.openxmlformats.org/drawingml/2006/main">
          <a:off x="9714498" y="612839"/>
          <a:ext cx="1125450" cy="31350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dirty="0">
              <a:solidFill>
                <a:schemeClr val="bg1">
                  <a:lumMod val="50000"/>
                </a:schemeClr>
              </a:solidFill>
            </a:rPr>
            <a:t>Unprofitable</a:t>
          </a:r>
        </a:p>
      </cdr:txBody>
    </cdr:sp>
  </cdr:relSizeAnchor>
</c:userShapes>
</file>

<file path=ppt/drawings/drawing10.xml><?xml version="1.0" encoding="utf-8"?>
<c:userShapes xmlns:c="http://schemas.openxmlformats.org/drawingml/2006/chart">
  <cdr:relSizeAnchor xmlns:cdr="http://schemas.openxmlformats.org/drawingml/2006/chartDrawing">
    <cdr:from>
      <cdr:x>0.443</cdr:x>
      <cdr:y>0.05844</cdr:y>
    </cdr:from>
    <cdr:to>
      <cdr:x>0.65887</cdr:x>
      <cdr:y>0.11382</cdr:y>
    </cdr:to>
    <cdr:sp macro="" textlink="">
      <cdr:nvSpPr>
        <cdr:cNvPr id="2" name="TextBox 1">
          <a:extLst xmlns:a="http://schemas.openxmlformats.org/drawingml/2006/main">
            <a:ext uri="{FF2B5EF4-FFF2-40B4-BE49-F238E27FC236}">
              <a16:creationId xmlns:a16="http://schemas.microsoft.com/office/drawing/2014/main" id="{F3926198-A1E4-DA2E-72D9-C3EFDC3AB45F}"/>
            </a:ext>
          </a:extLst>
        </cdr:cNvPr>
        <cdr:cNvSpPr txBox="1"/>
      </cdr:nvSpPr>
      <cdr:spPr>
        <a:xfrm xmlns:a="http://schemas.openxmlformats.org/drawingml/2006/main">
          <a:off x="1586069" y="210600"/>
          <a:ext cx="772880" cy="19956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200" b="1" dirty="0">
              <a:solidFill>
                <a:schemeClr val="tx2">
                  <a:lumMod val="10000"/>
                </a:schemeClr>
              </a:solidFill>
            </a:rPr>
            <a:t>357</a:t>
          </a:r>
        </a:p>
      </cdr:txBody>
    </cdr:sp>
  </cdr:relSizeAnchor>
</c:userShapes>
</file>

<file path=ppt/drawings/drawing11.xml><?xml version="1.0" encoding="utf-8"?>
<c:userShapes xmlns:c="http://schemas.openxmlformats.org/drawingml/2006/chart">
  <cdr:relSizeAnchor xmlns:cdr="http://schemas.openxmlformats.org/drawingml/2006/chartDrawing">
    <cdr:from>
      <cdr:x>0.43874</cdr:x>
      <cdr:y>0.04478</cdr:y>
    </cdr:from>
    <cdr:to>
      <cdr:x>0.65461</cdr:x>
      <cdr:y>0.10016</cdr:y>
    </cdr:to>
    <cdr:sp macro="" textlink="">
      <cdr:nvSpPr>
        <cdr:cNvPr id="2" name="TextBox 1">
          <a:extLst xmlns:a="http://schemas.openxmlformats.org/drawingml/2006/main">
            <a:ext uri="{FF2B5EF4-FFF2-40B4-BE49-F238E27FC236}">
              <a16:creationId xmlns:a16="http://schemas.microsoft.com/office/drawing/2014/main" id="{F3926198-A1E4-DA2E-72D9-C3EFDC3AB45F}"/>
            </a:ext>
          </a:extLst>
        </cdr:cNvPr>
        <cdr:cNvSpPr txBox="1"/>
      </cdr:nvSpPr>
      <cdr:spPr>
        <a:xfrm xmlns:a="http://schemas.openxmlformats.org/drawingml/2006/main">
          <a:off x="1570833" y="161356"/>
          <a:ext cx="772880" cy="19956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200" b="1" dirty="0">
              <a:solidFill>
                <a:schemeClr val="tx2">
                  <a:lumMod val="10000"/>
                </a:schemeClr>
              </a:solidFill>
            </a:rPr>
            <a:t>127</a:t>
          </a:r>
        </a:p>
      </cdr:txBody>
    </cdr:sp>
  </cdr:relSizeAnchor>
  <cdr:relSizeAnchor xmlns:cdr="http://schemas.openxmlformats.org/drawingml/2006/chartDrawing">
    <cdr:from>
      <cdr:x>0.78609</cdr:x>
      <cdr:y>0.08961</cdr:y>
    </cdr:from>
    <cdr:to>
      <cdr:x>0.86567</cdr:x>
      <cdr:y>0.12805</cdr:y>
    </cdr:to>
    <cdr:cxnSp macro="">
      <cdr:nvCxnSpPr>
        <cdr:cNvPr id="4" name="Straight Connector 3">
          <a:extLst xmlns:a="http://schemas.openxmlformats.org/drawingml/2006/main">
            <a:ext uri="{FF2B5EF4-FFF2-40B4-BE49-F238E27FC236}">
              <a16:creationId xmlns:a16="http://schemas.microsoft.com/office/drawing/2014/main" id="{B18A8280-AFAC-9CB1-ED7E-CCF7E3F1412F}"/>
            </a:ext>
          </a:extLst>
        </cdr:cNvPr>
        <cdr:cNvCxnSpPr/>
      </cdr:nvCxnSpPr>
      <cdr:spPr>
        <a:xfrm xmlns:a="http://schemas.openxmlformats.org/drawingml/2006/main" flipV="1">
          <a:off x="2814421" y="322927"/>
          <a:ext cx="284949" cy="13850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0.78236</cdr:x>
      <cdr:y>0.22697</cdr:y>
    </cdr:from>
    <cdr:to>
      <cdr:x>0.88973</cdr:x>
      <cdr:y>0.34408</cdr:y>
    </cdr:to>
    <cdr:cxnSp macro="">
      <cdr:nvCxnSpPr>
        <cdr:cNvPr id="5" name="Straight Connector 4">
          <a:extLst xmlns:a="http://schemas.openxmlformats.org/drawingml/2006/main">
            <a:ext uri="{FF2B5EF4-FFF2-40B4-BE49-F238E27FC236}">
              <a16:creationId xmlns:a16="http://schemas.microsoft.com/office/drawing/2014/main" id="{B15D7863-A456-3EA8-B5EE-3D76B4FC87FF}"/>
            </a:ext>
          </a:extLst>
        </cdr:cNvPr>
        <cdr:cNvCxnSpPr/>
      </cdr:nvCxnSpPr>
      <cdr:spPr>
        <a:xfrm xmlns:a="http://schemas.openxmlformats.org/drawingml/2006/main">
          <a:off x="2801095" y="817901"/>
          <a:ext cx="384422" cy="42201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12.xml><?xml version="1.0" encoding="utf-8"?>
<c:userShapes xmlns:c="http://schemas.openxmlformats.org/drawingml/2006/chart">
  <cdr:relSizeAnchor xmlns:cdr="http://schemas.openxmlformats.org/drawingml/2006/chartDrawing">
    <cdr:from>
      <cdr:x>0.55156</cdr:x>
      <cdr:y>0.35684</cdr:y>
    </cdr:from>
    <cdr:to>
      <cdr:x>0.69706</cdr:x>
      <cdr:y>0.35684</cdr:y>
    </cdr:to>
    <cdr:cxnSp macro="">
      <cdr:nvCxnSpPr>
        <cdr:cNvPr id="2" name="Straight Connector 1">
          <a:extLst xmlns:a="http://schemas.openxmlformats.org/drawingml/2006/main">
            <a:ext uri="{FF2B5EF4-FFF2-40B4-BE49-F238E27FC236}">
              <a16:creationId xmlns:a16="http://schemas.microsoft.com/office/drawing/2014/main" id="{63739D44-623C-CB4F-B7C4-F7EE995E3808}"/>
            </a:ext>
          </a:extLst>
        </cdr:cNvPr>
        <cdr:cNvCxnSpPr>
          <a:cxnSpLocks xmlns:a="http://schemas.openxmlformats.org/drawingml/2006/main"/>
        </cdr:cNvCxnSpPr>
      </cdr:nvCxnSpPr>
      <cdr:spPr bwMode="gray">
        <a:xfrm xmlns:a="http://schemas.openxmlformats.org/drawingml/2006/main">
          <a:off x="5452401" y="1099114"/>
          <a:ext cx="1438406" cy="0"/>
        </a:xfrm>
        <a:prstGeom xmlns:a="http://schemas.openxmlformats.org/drawingml/2006/main" prst="line">
          <a:avLst/>
        </a:prstGeom>
        <a:ln xmlns:a="http://schemas.openxmlformats.org/drawingml/2006/main" w="9525">
          <a:solidFill>
            <a:schemeClr val="accent1"/>
          </a:solidFill>
          <a:prstDash val="sysDash"/>
          <a:headEnd type="none"/>
          <a:tailEnd type="none" w="lg" len="lg"/>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0.55269</cdr:x>
      <cdr:y>0.36403</cdr:y>
    </cdr:from>
    <cdr:to>
      <cdr:x>0.55269</cdr:x>
      <cdr:y>0.43522</cdr:y>
    </cdr:to>
    <cdr:cxnSp macro="">
      <cdr:nvCxnSpPr>
        <cdr:cNvPr id="3" name="Straight Connector 2">
          <a:extLst xmlns:a="http://schemas.openxmlformats.org/drawingml/2006/main">
            <a:ext uri="{FF2B5EF4-FFF2-40B4-BE49-F238E27FC236}">
              <a16:creationId xmlns:a16="http://schemas.microsoft.com/office/drawing/2014/main" id="{4F016053-FC56-2848-A5BE-582E77178CE0}"/>
            </a:ext>
          </a:extLst>
        </cdr:cNvPr>
        <cdr:cNvCxnSpPr>
          <a:cxnSpLocks xmlns:a="http://schemas.openxmlformats.org/drawingml/2006/main"/>
        </cdr:cNvCxnSpPr>
      </cdr:nvCxnSpPr>
      <cdr:spPr bwMode="gray">
        <a:xfrm xmlns:a="http://schemas.openxmlformats.org/drawingml/2006/main" flipV="1">
          <a:off x="5463563" y="1121232"/>
          <a:ext cx="0" cy="219296"/>
        </a:xfrm>
        <a:prstGeom xmlns:a="http://schemas.openxmlformats.org/drawingml/2006/main" prst="line">
          <a:avLst/>
        </a:prstGeom>
        <a:ln xmlns:a="http://schemas.openxmlformats.org/drawingml/2006/main" w="9525">
          <a:solidFill>
            <a:schemeClr val="accent1"/>
          </a:solidFill>
          <a:prstDash val="sysDash"/>
          <a:headEnd type="none"/>
          <a:tailEnd type="none" w="lg" len="lg"/>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0.69718</cdr:x>
      <cdr:y>0.36076</cdr:y>
    </cdr:from>
    <cdr:to>
      <cdr:x>0.69718</cdr:x>
      <cdr:y>0.41301</cdr:y>
    </cdr:to>
    <cdr:cxnSp macro="">
      <cdr:nvCxnSpPr>
        <cdr:cNvPr id="4" name="Straight Connector 3">
          <a:extLst xmlns:a="http://schemas.openxmlformats.org/drawingml/2006/main">
            <a:ext uri="{FF2B5EF4-FFF2-40B4-BE49-F238E27FC236}">
              <a16:creationId xmlns:a16="http://schemas.microsoft.com/office/drawing/2014/main" id="{B8DF2923-00F9-2348-A0FA-5DC6D939E50F}"/>
            </a:ext>
          </a:extLst>
        </cdr:cNvPr>
        <cdr:cNvCxnSpPr>
          <a:cxnSpLocks xmlns:a="http://schemas.openxmlformats.org/drawingml/2006/main"/>
        </cdr:cNvCxnSpPr>
      </cdr:nvCxnSpPr>
      <cdr:spPr bwMode="gray">
        <a:xfrm xmlns:a="http://schemas.openxmlformats.org/drawingml/2006/main">
          <a:off x="6891920" y="1111183"/>
          <a:ext cx="0" cy="160912"/>
        </a:xfrm>
        <a:prstGeom xmlns:a="http://schemas.openxmlformats.org/drawingml/2006/main" prst="line">
          <a:avLst/>
        </a:prstGeom>
        <a:ln xmlns:a="http://schemas.openxmlformats.org/drawingml/2006/main" w="9525">
          <a:solidFill>
            <a:schemeClr val="accent1"/>
          </a:solidFill>
          <a:prstDash val="sysDash"/>
          <a:headEnd type="none"/>
          <a:tailEnd type="triangle" w="med" len="med"/>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0.59981</cdr:x>
      <cdr:y>0.30775</cdr:y>
    </cdr:from>
    <cdr:to>
      <cdr:x>0.66609</cdr:x>
      <cdr:y>0.40476</cdr:y>
    </cdr:to>
    <cdr:sp macro="" textlink="">
      <cdr:nvSpPr>
        <cdr:cNvPr id="5" name="Text Placeholder 17">
          <a:extLst xmlns:a="http://schemas.openxmlformats.org/drawingml/2006/main">
            <a:ext uri="{FF2B5EF4-FFF2-40B4-BE49-F238E27FC236}">
              <a16:creationId xmlns:a16="http://schemas.microsoft.com/office/drawing/2014/main" id="{308DBE58-4D98-C94A-93CE-44EB4E1A529B}"/>
            </a:ext>
          </a:extLst>
        </cdr:cNvPr>
        <cdr:cNvSpPr>
          <a:spLocks xmlns:a="http://schemas.openxmlformats.org/drawingml/2006/main" noGrp="1"/>
        </cdr:cNvSpPr>
      </cdr:nvSpPr>
      <cdr:spPr bwMode="gray">
        <a:xfrm xmlns:a="http://schemas.openxmlformats.org/drawingml/2006/main">
          <a:off x="5929413" y="947895"/>
          <a:ext cx="655200" cy="298800"/>
        </a:xfrm>
        <a:prstGeom xmlns:a="http://schemas.openxmlformats.org/drawingml/2006/main" prst="ellipse">
          <a:avLst/>
        </a:prstGeom>
        <a:solidFill xmlns:a="http://schemas.openxmlformats.org/drawingml/2006/main">
          <a:schemeClr val="tx1"/>
        </a:solidFill>
        <a:ln xmlns:a="http://schemas.openxmlformats.org/drawingml/2006/main" w="9525">
          <a:noFill/>
          <a:miter lim="800000"/>
          <a:headEnd/>
          <a:tailEnd/>
        </a:ln>
        <a:effectLst xmlns:a="http://schemas.openxmlformats.org/drawingml/2006/main"/>
      </cdr:spPr>
      <cdr:txBody>
        <a:bodyPr xmlns:a="http://schemas.openxmlformats.org/drawingml/2006/main" vert="horz" wrap="none" lIns="0" tIns="0" rIns="0" bIns="0" numCol="1" anchor="ctr" anchorCtr="0" compatLnSpc="1">
          <a:prstTxWarp prst="textNoShape">
            <a:avLst/>
          </a:prstTxWarp>
          <a:noAutofit/>
        </a:bodyPr>
        <a:lstStyle xmlns:a="http://schemas.openxmlformats.org/drawingml/2006/main">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spcBef>
              <a:spcPct val="0"/>
            </a:spcBef>
            <a:spcAft>
              <a:spcPct val="0"/>
            </a:spcAft>
          </a:pPr>
          <a:r>
            <a:rPr lang="en-US" sz="1200" b="0" dirty="0">
              <a:solidFill>
                <a:schemeClr val="bg1"/>
              </a:solidFill>
              <a:latin typeface="Arial"/>
              <a:cs typeface="Arial"/>
              <a:sym typeface="Arial"/>
            </a:rPr>
            <a:t>+2 ppt</a:t>
          </a:r>
        </a:p>
      </cdr:txBody>
    </cdr:sp>
  </cdr:relSizeAnchor>
  <cdr:relSizeAnchor xmlns:cdr="http://schemas.openxmlformats.org/drawingml/2006/chartDrawing">
    <cdr:from>
      <cdr:x>0.78809</cdr:x>
      <cdr:y>0.34627</cdr:y>
    </cdr:from>
    <cdr:to>
      <cdr:x>0.93359</cdr:x>
      <cdr:y>0.34627</cdr:y>
    </cdr:to>
    <cdr:cxnSp macro="">
      <cdr:nvCxnSpPr>
        <cdr:cNvPr id="7" name="Straight Connector 6">
          <a:extLst xmlns:a="http://schemas.openxmlformats.org/drawingml/2006/main">
            <a:ext uri="{FF2B5EF4-FFF2-40B4-BE49-F238E27FC236}">
              <a16:creationId xmlns:a16="http://schemas.microsoft.com/office/drawing/2014/main" id="{09FE604B-C786-4446-AC1E-77646D52B186}"/>
            </a:ext>
          </a:extLst>
        </cdr:cNvPr>
        <cdr:cNvCxnSpPr>
          <a:cxnSpLocks xmlns:a="http://schemas.openxmlformats.org/drawingml/2006/main"/>
        </cdr:cNvCxnSpPr>
      </cdr:nvCxnSpPr>
      <cdr:spPr bwMode="gray">
        <a:xfrm xmlns:a="http://schemas.openxmlformats.org/drawingml/2006/main">
          <a:off x="7790700" y="1066545"/>
          <a:ext cx="1438275" cy="0"/>
        </a:xfrm>
        <a:prstGeom xmlns:a="http://schemas.openxmlformats.org/drawingml/2006/main" prst="line">
          <a:avLst/>
        </a:prstGeom>
        <a:ln xmlns:a="http://schemas.openxmlformats.org/drawingml/2006/main" w="9525">
          <a:solidFill>
            <a:schemeClr val="accent1"/>
          </a:solidFill>
          <a:prstDash val="sysDash"/>
          <a:headEnd type="none"/>
          <a:tailEnd type="none" w="lg" len="lg"/>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0.78818</cdr:x>
      <cdr:y>0.34951</cdr:y>
    </cdr:from>
    <cdr:to>
      <cdr:x>0.78818</cdr:x>
      <cdr:y>0.41301</cdr:y>
    </cdr:to>
    <cdr:cxnSp macro="">
      <cdr:nvCxnSpPr>
        <cdr:cNvPr id="8" name="Straight Connector 7">
          <a:extLst xmlns:a="http://schemas.openxmlformats.org/drawingml/2006/main">
            <a:ext uri="{FF2B5EF4-FFF2-40B4-BE49-F238E27FC236}">
              <a16:creationId xmlns:a16="http://schemas.microsoft.com/office/drawing/2014/main" id="{0076BD5F-7A4D-C644-B2CF-51F9C82D8337}"/>
            </a:ext>
          </a:extLst>
        </cdr:cNvPr>
        <cdr:cNvCxnSpPr>
          <a:cxnSpLocks xmlns:a="http://schemas.openxmlformats.org/drawingml/2006/main"/>
        </cdr:cNvCxnSpPr>
      </cdr:nvCxnSpPr>
      <cdr:spPr bwMode="gray">
        <a:xfrm xmlns:a="http://schemas.openxmlformats.org/drawingml/2006/main" flipV="1">
          <a:off x="7791547" y="1076517"/>
          <a:ext cx="0" cy="195578"/>
        </a:xfrm>
        <a:prstGeom xmlns:a="http://schemas.openxmlformats.org/drawingml/2006/main" prst="line">
          <a:avLst/>
        </a:prstGeom>
        <a:ln xmlns:a="http://schemas.openxmlformats.org/drawingml/2006/main" w="9525">
          <a:solidFill>
            <a:schemeClr val="accent1"/>
          </a:solidFill>
          <a:prstDash val="sysDash"/>
          <a:headEnd type="none"/>
          <a:tailEnd type="none" w="lg" len="lg"/>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0.9338</cdr:x>
      <cdr:y>0.34642</cdr:y>
    </cdr:from>
    <cdr:to>
      <cdr:x>0.9338</cdr:x>
      <cdr:y>0.40352</cdr:y>
    </cdr:to>
    <cdr:cxnSp macro="">
      <cdr:nvCxnSpPr>
        <cdr:cNvPr id="9" name="Straight Connector 8">
          <a:extLst xmlns:a="http://schemas.openxmlformats.org/drawingml/2006/main">
            <a:ext uri="{FF2B5EF4-FFF2-40B4-BE49-F238E27FC236}">
              <a16:creationId xmlns:a16="http://schemas.microsoft.com/office/drawing/2014/main" id="{9A974172-4F03-6A46-B4D6-1995F7B43BDB}"/>
            </a:ext>
          </a:extLst>
        </cdr:cNvPr>
        <cdr:cNvCxnSpPr>
          <a:cxnSpLocks xmlns:a="http://schemas.openxmlformats.org/drawingml/2006/main"/>
        </cdr:cNvCxnSpPr>
      </cdr:nvCxnSpPr>
      <cdr:spPr bwMode="gray">
        <a:xfrm xmlns:a="http://schemas.openxmlformats.org/drawingml/2006/main">
          <a:off x="9231054" y="1066992"/>
          <a:ext cx="0" cy="175901"/>
        </a:xfrm>
        <a:prstGeom xmlns:a="http://schemas.openxmlformats.org/drawingml/2006/main" prst="line">
          <a:avLst/>
        </a:prstGeom>
        <a:ln xmlns:a="http://schemas.openxmlformats.org/drawingml/2006/main" w="9525">
          <a:solidFill>
            <a:schemeClr val="accent1"/>
          </a:solidFill>
          <a:prstDash val="sysDash"/>
          <a:headEnd type="none"/>
          <a:tailEnd type="triangle" w="med" len="med"/>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0.83443</cdr:x>
      <cdr:y>0.29594</cdr:y>
    </cdr:from>
    <cdr:to>
      <cdr:x>0.9006</cdr:x>
      <cdr:y>0.3932</cdr:y>
    </cdr:to>
    <cdr:sp macro="" textlink="">
      <cdr:nvSpPr>
        <cdr:cNvPr id="10" name="Text Placeholder 17">
          <a:extLst xmlns:a="http://schemas.openxmlformats.org/drawingml/2006/main">
            <a:ext uri="{FF2B5EF4-FFF2-40B4-BE49-F238E27FC236}">
              <a16:creationId xmlns:a16="http://schemas.microsoft.com/office/drawing/2014/main" id="{AFE7ACEB-FB63-A649-AD85-FF85B5B63B23}"/>
            </a:ext>
          </a:extLst>
        </cdr:cNvPr>
        <cdr:cNvSpPr>
          <a:spLocks xmlns:a="http://schemas.openxmlformats.org/drawingml/2006/main" noGrp="1"/>
        </cdr:cNvSpPr>
      </cdr:nvSpPr>
      <cdr:spPr bwMode="gray">
        <a:xfrm xmlns:a="http://schemas.openxmlformats.org/drawingml/2006/main">
          <a:off x="8248727" y="911510"/>
          <a:ext cx="654098" cy="299575"/>
        </a:xfrm>
        <a:prstGeom xmlns:a="http://schemas.openxmlformats.org/drawingml/2006/main" prst="ellipse">
          <a:avLst/>
        </a:prstGeom>
        <a:solidFill xmlns:a="http://schemas.openxmlformats.org/drawingml/2006/main">
          <a:schemeClr val="tx1"/>
        </a:solidFill>
        <a:ln xmlns:a="http://schemas.openxmlformats.org/drawingml/2006/main" w="9525">
          <a:noFill/>
          <a:miter lim="800000"/>
          <a:headEnd/>
          <a:tailEnd/>
        </a:ln>
        <a:effectLst xmlns:a="http://schemas.openxmlformats.org/drawingml/2006/main"/>
      </cdr:spPr>
      <cdr:txBody>
        <a:bodyPr xmlns:a="http://schemas.openxmlformats.org/drawingml/2006/main" vert="horz" wrap="none" lIns="0" tIns="0" rIns="0" bIns="0" numCol="1" anchor="ctr" anchorCtr="0" compatLnSpc="1">
          <a:prstTxWarp prst="textNoShape">
            <a:avLst/>
          </a:prstTxWarp>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spcBef>
              <a:spcPct val="0"/>
            </a:spcBef>
            <a:spcAft>
              <a:spcPct val="0"/>
            </a:spcAft>
          </a:pPr>
          <a:r>
            <a:rPr lang="en-US" sz="1200" b="0" dirty="0">
              <a:solidFill>
                <a:schemeClr val="bg1"/>
              </a:solidFill>
              <a:latin typeface="Arial"/>
              <a:cs typeface="Arial"/>
              <a:sym typeface="Arial"/>
            </a:rPr>
            <a:t>+1 ppt</a:t>
          </a:r>
        </a:p>
      </cdr:txBody>
    </cdr:sp>
  </cdr:relSizeAnchor>
</c:userShapes>
</file>

<file path=ppt/drawings/drawing13.xml><?xml version="1.0" encoding="utf-8"?>
<c:userShapes xmlns:c="http://schemas.openxmlformats.org/drawingml/2006/chart">
  <cdr:relSizeAnchor xmlns:cdr="http://schemas.openxmlformats.org/drawingml/2006/chartDrawing">
    <cdr:from>
      <cdr:x>0.03496</cdr:x>
      <cdr:y>0.23705</cdr:y>
    </cdr:from>
    <cdr:to>
      <cdr:x>0.42572</cdr:x>
      <cdr:y>0.39042</cdr:y>
    </cdr:to>
    <cdr:sp macro="" textlink="">
      <cdr:nvSpPr>
        <cdr:cNvPr id="5" name="TextBox 1">
          <a:extLst xmlns:a="http://schemas.openxmlformats.org/drawingml/2006/main">
            <a:ext uri="{FF2B5EF4-FFF2-40B4-BE49-F238E27FC236}">
              <a16:creationId xmlns:a16="http://schemas.microsoft.com/office/drawing/2014/main" id="{58392FF4-727F-04E9-3A06-4BD622F27A4B}"/>
            </a:ext>
          </a:extLst>
        </cdr:cNvPr>
        <cdr:cNvSpPr txBox="1"/>
      </cdr:nvSpPr>
      <cdr:spPr>
        <a:xfrm xmlns:a="http://schemas.openxmlformats.org/drawingml/2006/main">
          <a:off x="128833" y="394977"/>
          <a:ext cx="1440001" cy="255545"/>
        </a:xfrm>
        <a:prstGeom xmlns:a="http://schemas.openxmlformats.org/drawingml/2006/main" prst="rect">
          <a:avLst/>
        </a:prstGeom>
        <a:solidFill xmlns:a="http://schemas.openxmlformats.org/drawingml/2006/main">
          <a:schemeClr val="bg1"/>
        </a:solidFill>
      </cdr:spPr>
      <cdr:txBody>
        <a:bodyPr xmlns:a="http://schemas.openxmlformats.org/drawingml/2006/main" wrap="square" lIns="0" rIns="0"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a:r>
            <a:rPr lang="en-US" sz="900" dirty="0"/>
            <a:t>It’s the first brand I’d con-sider but I‘d look at others</a:t>
          </a:r>
        </a:p>
      </cdr:txBody>
    </cdr:sp>
  </cdr:relSizeAnchor>
  <cdr:relSizeAnchor xmlns:cdr="http://schemas.openxmlformats.org/drawingml/2006/chartDrawing">
    <cdr:from>
      <cdr:x>0.03496</cdr:x>
      <cdr:y>0.42527</cdr:y>
    </cdr:from>
    <cdr:to>
      <cdr:x>0.42572</cdr:x>
      <cdr:y>0.57864</cdr:y>
    </cdr:to>
    <cdr:sp macro="" textlink="">
      <cdr:nvSpPr>
        <cdr:cNvPr id="6" name="TextBox 1">
          <a:extLst xmlns:a="http://schemas.openxmlformats.org/drawingml/2006/main">
            <a:ext uri="{FF2B5EF4-FFF2-40B4-BE49-F238E27FC236}">
              <a16:creationId xmlns:a16="http://schemas.microsoft.com/office/drawing/2014/main" id="{58392FF4-727F-04E9-3A06-4BD622F27A4B}"/>
            </a:ext>
          </a:extLst>
        </cdr:cNvPr>
        <cdr:cNvSpPr txBox="1"/>
      </cdr:nvSpPr>
      <cdr:spPr>
        <a:xfrm xmlns:a="http://schemas.openxmlformats.org/drawingml/2006/main">
          <a:off x="128832" y="708593"/>
          <a:ext cx="1440002" cy="255545"/>
        </a:xfrm>
        <a:prstGeom xmlns:a="http://schemas.openxmlformats.org/drawingml/2006/main" prst="rect">
          <a:avLst/>
        </a:prstGeom>
        <a:solidFill xmlns:a="http://schemas.openxmlformats.org/drawingml/2006/main">
          <a:schemeClr val="bg1"/>
        </a:solidFill>
      </cdr:spPr>
      <cdr:txBody>
        <a:bodyPr xmlns:a="http://schemas.openxmlformats.org/drawingml/2006/main" wrap="square" lIns="0" rIns="0"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a:r>
            <a:rPr lang="en-US" sz="900" dirty="0"/>
            <a:t>It’s one of the brands </a:t>
          </a:r>
          <a:br>
            <a:rPr lang="en-US" sz="900" dirty="0"/>
          </a:br>
          <a:r>
            <a:rPr lang="en-US" sz="900" dirty="0"/>
            <a:t>I’d consider</a:t>
          </a:r>
        </a:p>
      </cdr:txBody>
    </cdr:sp>
  </cdr:relSizeAnchor>
  <cdr:relSizeAnchor xmlns:cdr="http://schemas.openxmlformats.org/drawingml/2006/chartDrawing">
    <cdr:from>
      <cdr:x>0.03496</cdr:x>
      <cdr:y>0.80172</cdr:y>
    </cdr:from>
    <cdr:to>
      <cdr:x>0.42572</cdr:x>
      <cdr:y>0.95509</cdr:y>
    </cdr:to>
    <cdr:sp macro="" textlink="">
      <cdr:nvSpPr>
        <cdr:cNvPr id="7" name="TextBox 1">
          <a:extLst xmlns:a="http://schemas.openxmlformats.org/drawingml/2006/main">
            <a:ext uri="{FF2B5EF4-FFF2-40B4-BE49-F238E27FC236}">
              <a16:creationId xmlns:a16="http://schemas.microsoft.com/office/drawing/2014/main" id="{A9B5B4E5-5797-03F0-D86D-63B9168AA04A}"/>
            </a:ext>
          </a:extLst>
        </cdr:cNvPr>
        <cdr:cNvSpPr txBox="1"/>
      </cdr:nvSpPr>
      <cdr:spPr>
        <a:xfrm xmlns:a="http://schemas.openxmlformats.org/drawingml/2006/main">
          <a:off x="128832" y="1335826"/>
          <a:ext cx="1440002" cy="255545"/>
        </a:xfrm>
        <a:prstGeom xmlns:a="http://schemas.openxmlformats.org/drawingml/2006/main" prst="rect">
          <a:avLst/>
        </a:prstGeom>
        <a:solidFill xmlns:a="http://schemas.openxmlformats.org/drawingml/2006/main">
          <a:schemeClr val="bg1"/>
        </a:solidFill>
      </cdr:spPr>
      <cdr:txBody>
        <a:bodyPr xmlns:a="http://schemas.openxmlformats.org/drawingml/2006/main" wrap="square" lIns="0" rIns="0"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a:r>
            <a:rPr lang="en-US" sz="900" dirty="0"/>
            <a:t>Don’t know</a:t>
          </a:r>
        </a:p>
      </cdr:txBody>
    </cdr:sp>
  </cdr:relSizeAnchor>
  <cdr:relSizeAnchor xmlns:cdr="http://schemas.openxmlformats.org/drawingml/2006/chartDrawing">
    <cdr:from>
      <cdr:x>0.03496</cdr:x>
      <cdr:y>0.04883</cdr:y>
    </cdr:from>
    <cdr:to>
      <cdr:x>0.42572</cdr:x>
      <cdr:y>0.2022</cdr:y>
    </cdr:to>
    <cdr:sp macro="" textlink="">
      <cdr:nvSpPr>
        <cdr:cNvPr id="8" name="TextBox 1">
          <a:extLst xmlns:a="http://schemas.openxmlformats.org/drawingml/2006/main">
            <a:ext uri="{FF2B5EF4-FFF2-40B4-BE49-F238E27FC236}">
              <a16:creationId xmlns:a16="http://schemas.microsoft.com/office/drawing/2014/main" id="{31970ED0-141B-F1B3-177D-30E6D7813A0F}"/>
            </a:ext>
          </a:extLst>
        </cdr:cNvPr>
        <cdr:cNvSpPr txBox="1"/>
      </cdr:nvSpPr>
      <cdr:spPr>
        <a:xfrm xmlns:a="http://schemas.openxmlformats.org/drawingml/2006/main">
          <a:off x="128832" y="81361"/>
          <a:ext cx="1440002" cy="255545"/>
        </a:xfrm>
        <a:prstGeom xmlns:a="http://schemas.openxmlformats.org/drawingml/2006/main" prst="rect">
          <a:avLst/>
        </a:prstGeom>
        <a:solidFill xmlns:a="http://schemas.openxmlformats.org/drawingml/2006/main">
          <a:schemeClr val="bg1"/>
        </a:solidFill>
      </cdr:spPr>
      <cdr:txBody>
        <a:bodyPr xmlns:a="http://schemas.openxmlformats.org/drawingml/2006/main" wrap="square" lIns="0" rIns="0"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a:r>
            <a:rPr lang="en-US" sz="900" dirty="0"/>
            <a:t>It’s the first and only brand I’d consider</a:t>
          </a:r>
        </a:p>
      </cdr:txBody>
    </cdr:sp>
  </cdr:relSizeAnchor>
  <cdr:relSizeAnchor xmlns:cdr="http://schemas.openxmlformats.org/drawingml/2006/chartDrawing">
    <cdr:from>
      <cdr:x>0.03496</cdr:x>
      <cdr:y>0.6135</cdr:y>
    </cdr:from>
    <cdr:to>
      <cdr:x>0.42572</cdr:x>
      <cdr:y>0.76687</cdr:y>
    </cdr:to>
    <cdr:sp macro="" textlink="">
      <cdr:nvSpPr>
        <cdr:cNvPr id="9" name="TextBox 1">
          <a:extLst xmlns:a="http://schemas.openxmlformats.org/drawingml/2006/main">
            <a:ext uri="{FF2B5EF4-FFF2-40B4-BE49-F238E27FC236}">
              <a16:creationId xmlns:a16="http://schemas.microsoft.com/office/drawing/2014/main" id="{F2DE20FD-AB4C-07BF-F6CF-0F864D55E3C5}"/>
            </a:ext>
          </a:extLst>
        </cdr:cNvPr>
        <cdr:cNvSpPr txBox="1"/>
      </cdr:nvSpPr>
      <cdr:spPr>
        <a:xfrm xmlns:a="http://schemas.openxmlformats.org/drawingml/2006/main">
          <a:off x="128832" y="1022209"/>
          <a:ext cx="1440002" cy="255545"/>
        </a:xfrm>
        <a:prstGeom xmlns:a="http://schemas.openxmlformats.org/drawingml/2006/main" prst="rect">
          <a:avLst/>
        </a:prstGeom>
        <a:solidFill xmlns:a="http://schemas.openxmlformats.org/drawingml/2006/main">
          <a:schemeClr val="bg1"/>
        </a:solidFill>
      </cdr:spPr>
      <cdr:txBody>
        <a:bodyPr xmlns:a="http://schemas.openxmlformats.org/drawingml/2006/main" wrap="square" lIns="0" rIns="0"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a:r>
            <a:rPr lang="en-US" sz="900" dirty="0"/>
            <a:t>I definitely would not consider it</a:t>
          </a:r>
        </a:p>
      </cdr:txBody>
    </cdr:sp>
  </cdr:relSizeAnchor>
</c:userShapes>
</file>

<file path=ppt/drawings/drawing14.xml><?xml version="1.0" encoding="utf-8"?>
<c:userShapes xmlns:c="http://schemas.openxmlformats.org/drawingml/2006/chart">
  <cdr:relSizeAnchor xmlns:cdr="http://schemas.openxmlformats.org/drawingml/2006/chartDrawing">
    <cdr:from>
      <cdr:x>0.03496</cdr:x>
      <cdr:y>0.24992</cdr:y>
    </cdr:from>
    <cdr:to>
      <cdr:x>0.42572</cdr:x>
      <cdr:y>0.40329</cdr:y>
    </cdr:to>
    <cdr:sp macro="" textlink="">
      <cdr:nvSpPr>
        <cdr:cNvPr id="5" name="TextBox 1">
          <a:extLst xmlns:a="http://schemas.openxmlformats.org/drawingml/2006/main">
            <a:ext uri="{FF2B5EF4-FFF2-40B4-BE49-F238E27FC236}">
              <a16:creationId xmlns:a16="http://schemas.microsoft.com/office/drawing/2014/main" id="{58392FF4-727F-04E9-3A06-4BD622F27A4B}"/>
            </a:ext>
          </a:extLst>
        </cdr:cNvPr>
        <cdr:cNvSpPr txBox="1"/>
      </cdr:nvSpPr>
      <cdr:spPr>
        <a:xfrm xmlns:a="http://schemas.openxmlformats.org/drawingml/2006/main">
          <a:off x="128832" y="415659"/>
          <a:ext cx="1440001" cy="255085"/>
        </a:xfrm>
        <a:prstGeom xmlns:a="http://schemas.openxmlformats.org/drawingml/2006/main" prst="rect">
          <a:avLst/>
        </a:prstGeom>
        <a:solidFill xmlns:a="http://schemas.openxmlformats.org/drawingml/2006/main">
          <a:schemeClr val="bg1"/>
        </a:solidFill>
      </cdr:spPr>
      <cdr:txBody>
        <a:bodyPr xmlns:a="http://schemas.openxmlformats.org/drawingml/2006/main" wrap="square" lIns="0" rIns="0"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a:r>
            <a:rPr lang="en-US" sz="900" dirty="0"/>
            <a:t>Somewhat agree</a:t>
          </a:r>
        </a:p>
      </cdr:txBody>
    </cdr:sp>
  </cdr:relSizeAnchor>
  <cdr:relSizeAnchor xmlns:cdr="http://schemas.openxmlformats.org/drawingml/2006/chartDrawing">
    <cdr:from>
      <cdr:x>0.03496</cdr:x>
      <cdr:y>0.43128</cdr:y>
    </cdr:from>
    <cdr:to>
      <cdr:x>0.42572</cdr:x>
      <cdr:y>0.58465</cdr:y>
    </cdr:to>
    <cdr:sp macro="" textlink="">
      <cdr:nvSpPr>
        <cdr:cNvPr id="6" name="TextBox 1">
          <a:extLst xmlns:a="http://schemas.openxmlformats.org/drawingml/2006/main">
            <a:ext uri="{FF2B5EF4-FFF2-40B4-BE49-F238E27FC236}">
              <a16:creationId xmlns:a16="http://schemas.microsoft.com/office/drawing/2014/main" id="{58392FF4-727F-04E9-3A06-4BD622F27A4B}"/>
            </a:ext>
          </a:extLst>
        </cdr:cNvPr>
        <cdr:cNvSpPr txBox="1"/>
      </cdr:nvSpPr>
      <cdr:spPr>
        <a:xfrm xmlns:a="http://schemas.openxmlformats.org/drawingml/2006/main">
          <a:off x="128832" y="717300"/>
          <a:ext cx="1440002" cy="255085"/>
        </a:xfrm>
        <a:prstGeom xmlns:a="http://schemas.openxmlformats.org/drawingml/2006/main" prst="rect">
          <a:avLst/>
        </a:prstGeom>
        <a:solidFill xmlns:a="http://schemas.openxmlformats.org/drawingml/2006/main">
          <a:schemeClr val="bg1"/>
        </a:solidFill>
      </cdr:spPr>
      <cdr:txBody>
        <a:bodyPr xmlns:a="http://schemas.openxmlformats.org/drawingml/2006/main" wrap="square" lIns="0" rIns="0"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a:r>
            <a:rPr lang="en-US" sz="900" dirty="0"/>
            <a:t>Neither agree or disagree</a:t>
          </a:r>
        </a:p>
      </cdr:txBody>
    </cdr:sp>
  </cdr:relSizeAnchor>
  <cdr:relSizeAnchor xmlns:cdr="http://schemas.openxmlformats.org/drawingml/2006/chartDrawing">
    <cdr:from>
      <cdr:x>0.03496</cdr:x>
      <cdr:y>0.06855</cdr:y>
    </cdr:from>
    <cdr:to>
      <cdr:x>0.42572</cdr:x>
      <cdr:y>0.22192</cdr:y>
    </cdr:to>
    <cdr:sp macro="" textlink="">
      <cdr:nvSpPr>
        <cdr:cNvPr id="8" name="TextBox 1">
          <a:extLst xmlns:a="http://schemas.openxmlformats.org/drawingml/2006/main">
            <a:ext uri="{FF2B5EF4-FFF2-40B4-BE49-F238E27FC236}">
              <a16:creationId xmlns:a16="http://schemas.microsoft.com/office/drawing/2014/main" id="{31970ED0-141B-F1B3-177D-30E6D7813A0F}"/>
            </a:ext>
          </a:extLst>
        </cdr:cNvPr>
        <cdr:cNvSpPr txBox="1"/>
      </cdr:nvSpPr>
      <cdr:spPr>
        <a:xfrm xmlns:a="http://schemas.openxmlformats.org/drawingml/2006/main">
          <a:off x="128832" y="114018"/>
          <a:ext cx="1440002" cy="255085"/>
        </a:xfrm>
        <a:prstGeom xmlns:a="http://schemas.openxmlformats.org/drawingml/2006/main" prst="rect">
          <a:avLst/>
        </a:prstGeom>
        <a:solidFill xmlns:a="http://schemas.openxmlformats.org/drawingml/2006/main">
          <a:schemeClr val="bg1"/>
        </a:solidFill>
      </cdr:spPr>
      <cdr:txBody>
        <a:bodyPr xmlns:a="http://schemas.openxmlformats.org/drawingml/2006/main" wrap="square" lIns="0" rIns="0"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a:r>
            <a:rPr lang="en-US" sz="900" dirty="0"/>
            <a:t>Strongly agree</a:t>
          </a:r>
        </a:p>
      </cdr:txBody>
    </cdr:sp>
  </cdr:relSizeAnchor>
  <cdr:relSizeAnchor xmlns:cdr="http://schemas.openxmlformats.org/drawingml/2006/chartDrawing">
    <cdr:from>
      <cdr:x>0.03496</cdr:x>
      <cdr:y>0.794</cdr:y>
    </cdr:from>
    <cdr:to>
      <cdr:x>0.42572</cdr:x>
      <cdr:y>0.94737</cdr:y>
    </cdr:to>
    <cdr:sp macro="" textlink="">
      <cdr:nvSpPr>
        <cdr:cNvPr id="9" name="TextBox 1">
          <a:extLst xmlns:a="http://schemas.openxmlformats.org/drawingml/2006/main">
            <a:ext uri="{FF2B5EF4-FFF2-40B4-BE49-F238E27FC236}">
              <a16:creationId xmlns:a16="http://schemas.microsoft.com/office/drawing/2014/main" id="{F2DE20FD-AB4C-07BF-F6CF-0F864D55E3C5}"/>
            </a:ext>
          </a:extLst>
        </cdr:cNvPr>
        <cdr:cNvSpPr txBox="1"/>
      </cdr:nvSpPr>
      <cdr:spPr>
        <a:xfrm xmlns:a="http://schemas.openxmlformats.org/drawingml/2006/main">
          <a:off x="128832" y="1320580"/>
          <a:ext cx="1440002" cy="255086"/>
        </a:xfrm>
        <a:prstGeom xmlns:a="http://schemas.openxmlformats.org/drawingml/2006/main" prst="rect">
          <a:avLst/>
        </a:prstGeom>
        <a:solidFill xmlns:a="http://schemas.openxmlformats.org/drawingml/2006/main">
          <a:schemeClr val="bg1"/>
        </a:solidFill>
      </cdr:spPr>
      <cdr:txBody>
        <a:bodyPr xmlns:a="http://schemas.openxmlformats.org/drawingml/2006/main" wrap="square" lIns="0" rIns="0"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a:r>
            <a:rPr lang="en-US" sz="900" dirty="0"/>
            <a:t>Strong disagree</a:t>
          </a:r>
        </a:p>
      </cdr:txBody>
    </cdr:sp>
  </cdr:relSizeAnchor>
  <cdr:relSizeAnchor xmlns:cdr="http://schemas.openxmlformats.org/drawingml/2006/chartDrawing">
    <cdr:from>
      <cdr:x>0.03496</cdr:x>
      <cdr:y>0.61264</cdr:y>
    </cdr:from>
    <cdr:to>
      <cdr:x>0.42572</cdr:x>
      <cdr:y>0.76601</cdr:y>
    </cdr:to>
    <cdr:sp macro="" textlink="">
      <cdr:nvSpPr>
        <cdr:cNvPr id="10" name="TextBox 1">
          <a:extLst xmlns:a="http://schemas.openxmlformats.org/drawingml/2006/main">
            <a:ext uri="{FF2B5EF4-FFF2-40B4-BE49-F238E27FC236}">
              <a16:creationId xmlns:a16="http://schemas.microsoft.com/office/drawing/2014/main" id="{28BA12E0-6019-93B7-00B2-37E148644F1A}"/>
            </a:ext>
          </a:extLst>
        </cdr:cNvPr>
        <cdr:cNvSpPr txBox="1"/>
      </cdr:nvSpPr>
      <cdr:spPr>
        <a:xfrm xmlns:a="http://schemas.openxmlformats.org/drawingml/2006/main">
          <a:off x="128832" y="1018941"/>
          <a:ext cx="1440002" cy="255085"/>
        </a:xfrm>
        <a:prstGeom xmlns:a="http://schemas.openxmlformats.org/drawingml/2006/main" prst="rect">
          <a:avLst/>
        </a:prstGeom>
        <a:solidFill xmlns:a="http://schemas.openxmlformats.org/drawingml/2006/main">
          <a:schemeClr val="bg1"/>
        </a:solidFill>
      </cdr:spPr>
      <cdr:txBody>
        <a:bodyPr xmlns:a="http://schemas.openxmlformats.org/drawingml/2006/main" wrap="square" lIns="0" rIns="0" rtlCol="0" anchor="ct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a:r>
            <a:rPr lang="en-US" sz="900" dirty="0"/>
            <a:t>Somewhat disagree</a:t>
          </a:r>
        </a:p>
      </cdr:txBody>
    </cdr:sp>
  </cdr:relSizeAnchor>
</c:userShapes>
</file>

<file path=ppt/drawings/drawing15.xml><?xml version="1.0" encoding="utf-8"?>
<c:userShapes xmlns:c="http://schemas.openxmlformats.org/drawingml/2006/chart">
  <cdr:relSizeAnchor xmlns:cdr="http://schemas.openxmlformats.org/drawingml/2006/chartDrawing">
    <cdr:from>
      <cdr:x>0.1414</cdr:x>
      <cdr:y>0.05858</cdr:y>
    </cdr:from>
    <cdr:to>
      <cdr:x>0.1414</cdr:x>
      <cdr:y>0.0811</cdr:y>
    </cdr:to>
    <cdr:cxnSp macro="">
      <cdr:nvCxnSpPr>
        <cdr:cNvPr id="6" name="Straight Connector 5">
          <a:extLst xmlns:a="http://schemas.openxmlformats.org/drawingml/2006/main">
            <a:ext uri="{FF2B5EF4-FFF2-40B4-BE49-F238E27FC236}">
              <a16:creationId xmlns:a16="http://schemas.microsoft.com/office/drawing/2014/main" id="{6CA99FEE-4C11-F40D-6026-E0FFE045FEDB}"/>
            </a:ext>
          </a:extLst>
        </cdr:cNvPr>
        <cdr:cNvCxnSpPr/>
      </cdr:nvCxnSpPr>
      <cdr:spPr>
        <a:xfrm xmlns:a="http://schemas.openxmlformats.org/drawingml/2006/main" flipV="1">
          <a:off x="1036289" y="166735"/>
          <a:ext cx="0" cy="64119"/>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0.1406</cdr:x>
      <cdr:y>0.05834</cdr:y>
    </cdr:from>
    <cdr:to>
      <cdr:x>0.37584</cdr:x>
      <cdr:y>0.05834</cdr:y>
    </cdr:to>
    <cdr:cxnSp macro="">
      <cdr:nvCxnSpPr>
        <cdr:cNvPr id="7" name="Straight Connector 6">
          <a:extLst xmlns:a="http://schemas.openxmlformats.org/drawingml/2006/main">
            <a:ext uri="{FF2B5EF4-FFF2-40B4-BE49-F238E27FC236}">
              <a16:creationId xmlns:a16="http://schemas.microsoft.com/office/drawing/2014/main" id="{F050F52B-2B53-2E8B-0DA8-6FB34BC13187}"/>
            </a:ext>
          </a:extLst>
        </cdr:cNvPr>
        <cdr:cNvCxnSpPr/>
      </cdr:nvCxnSpPr>
      <cdr:spPr>
        <a:xfrm xmlns:a="http://schemas.openxmlformats.org/drawingml/2006/main" flipH="1">
          <a:off x="1030427" y="166058"/>
          <a:ext cx="1723975" cy="0"/>
        </a:xfrm>
        <a:prstGeom xmlns:a="http://schemas.openxmlformats.org/drawingml/2006/main" prst="line">
          <a:avLst/>
        </a:prstGeom>
        <a:ln xmlns:a="http://schemas.openxmlformats.org/drawingml/2006/main">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0.37611</cdr:x>
      <cdr:y>0.05735</cdr:y>
    </cdr:from>
    <cdr:to>
      <cdr:x>0.37611</cdr:x>
      <cdr:y>0.41906</cdr:y>
    </cdr:to>
    <cdr:cxnSp macro="">
      <cdr:nvCxnSpPr>
        <cdr:cNvPr id="11" name="Straight Connector 10">
          <a:extLst xmlns:a="http://schemas.openxmlformats.org/drawingml/2006/main">
            <a:ext uri="{FF2B5EF4-FFF2-40B4-BE49-F238E27FC236}">
              <a16:creationId xmlns:a16="http://schemas.microsoft.com/office/drawing/2014/main" id="{204292D4-8FA1-0C8C-09F9-AC0F31D1F5E6}"/>
            </a:ext>
          </a:extLst>
        </cdr:cNvPr>
        <cdr:cNvCxnSpPr/>
      </cdr:nvCxnSpPr>
      <cdr:spPr>
        <a:xfrm xmlns:a="http://schemas.openxmlformats.org/drawingml/2006/main">
          <a:off x="2756382" y="163245"/>
          <a:ext cx="0" cy="1029572"/>
        </a:xfrm>
        <a:prstGeom xmlns:a="http://schemas.openxmlformats.org/drawingml/2006/main" prst="line">
          <a:avLst/>
        </a:prstGeom>
        <a:ln xmlns:a="http://schemas.openxmlformats.org/drawingml/2006/main">
          <a:prstDash val="dash"/>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0.20716</cdr:x>
      <cdr:y>0</cdr:y>
    </cdr:from>
    <cdr:to>
      <cdr:x>0.30229</cdr:x>
      <cdr:y>0.11668</cdr:y>
    </cdr:to>
    <cdr:sp macro="" textlink="">
      <cdr:nvSpPr>
        <cdr:cNvPr id="2" name="Oval 1">
          <a:extLst xmlns:a="http://schemas.openxmlformats.org/drawingml/2006/main">
            <a:ext uri="{FF2B5EF4-FFF2-40B4-BE49-F238E27FC236}">
              <a16:creationId xmlns:a16="http://schemas.microsoft.com/office/drawing/2014/main" id="{CEA50201-7992-7C8D-7D05-064388821E05}"/>
            </a:ext>
          </a:extLst>
        </cdr:cNvPr>
        <cdr:cNvSpPr/>
      </cdr:nvSpPr>
      <cdr:spPr>
        <a:xfrm xmlns:a="http://schemas.openxmlformats.org/drawingml/2006/main">
          <a:off x="1518228" y="0"/>
          <a:ext cx="697169" cy="332117"/>
        </a:xfrm>
        <a:prstGeom xmlns:a="http://schemas.openxmlformats.org/drawingml/2006/main" prst="ellipse">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lIns="0" rIns="0" anchor="ctr"/>
        <a:lstStyle xmlns:a="http://schemas.openxmlformats.org/drawingml/2006/main"/>
        <a:p xmlns:a="http://schemas.openxmlformats.org/drawingml/2006/main">
          <a:pPr algn="ctr"/>
          <a:r>
            <a:rPr lang="en-US" sz="1200" dirty="0"/>
            <a:t>-48%</a:t>
          </a:r>
        </a:p>
      </cdr:txBody>
    </cdr:sp>
  </cdr:relSizeAnchor>
  <cdr:relSizeAnchor xmlns:cdr="http://schemas.openxmlformats.org/drawingml/2006/chartDrawing">
    <cdr:from>
      <cdr:x>0.38879</cdr:x>
      <cdr:y>0.35156</cdr:y>
    </cdr:from>
    <cdr:to>
      <cdr:x>0.38879</cdr:x>
      <cdr:y>0.38004</cdr:y>
    </cdr:to>
    <cdr:cxnSp macro="">
      <cdr:nvCxnSpPr>
        <cdr:cNvPr id="14" name="Straight Connector 13">
          <a:extLst xmlns:a="http://schemas.openxmlformats.org/drawingml/2006/main">
            <a:ext uri="{FF2B5EF4-FFF2-40B4-BE49-F238E27FC236}">
              <a16:creationId xmlns:a16="http://schemas.microsoft.com/office/drawing/2014/main" id="{A9282511-233A-6AAE-6D01-7F842504822C}"/>
            </a:ext>
          </a:extLst>
        </cdr:cNvPr>
        <cdr:cNvCxnSpPr/>
      </cdr:nvCxnSpPr>
      <cdr:spPr>
        <a:xfrm xmlns:a="http://schemas.openxmlformats.org/drawingml/2006/main" flipV="1">
          <a:off x="2849364" y="1000669"/>
          <a:ext cx="0" cy="81085"/>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0.38799</cdr:x>
      <cdr:y>0.35168</cdr:y>
    </cdr:from>
    <cdr:to>
      <cdr:x>0.62323</cdr:x>
      <cdr:y>0.35168</cdr:y>
    </cdr:to>
    <cdr:cxnSp macro="">
      <cdr:nvCxnSpPr>
        <cdr:cNvPr id="15" name="Straight Connector 14">
          <a:extLst xmlns:a="http://schemas.openxmlformats.org/drawingml/2006/main">
            <a:ext uri="{FF2B5EF4-FFF2-40B4-BE49-F238E27FC236}">
              <a16:creationId xmlns:a16="http://schemas.microsoft.com/office/drawing/2014/main" id="{39E70957-0D46-9455-EA37-E2B3C286C58B}"/>
            </a:ext>
          </a:extLst>
        </cdr:cNvPr>
        <cdr:cNvCxnSpPr/>
      </cdr:nvCxnSpPr>
      <cdr:spPr>
        <a:xfrm xmlns:a="http://schemas.openxmlformats.org/drawingml/2006/main" flipH="1">
          <a:off x="2843502" y="1001016"/>
          <a:ext cx="1723975" cy="0"/>
        </a:xfrm>
        <a:prstGeom xmlns:a="http://schemas.openxmlformats.org/drawingml/2006/main" prst="line">
          <a:avLst/>
        </a:prstGeom>
        <a:ln xmlns:a="http://schemas.openxmlformats.org/drawingml/2006/main">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0.6235</cdr:x>
      <cdr:y>0.34932</cdr:y>
    </cdr:from>
    <cdr:to>
      <cdr:x>0.6235</cdr:x>
      <cdr:y>0.53226</cdr:y>
    </cdr:to>
    <cdr:cxnSp macro="">
      <cdr:nvCxnSpPr>
        <cdr:cNvPr id="16" name="Straight Connector 15">
          <a:extLst xmlns:a="http://schemas.openxmlformats.org/drawingml/2006/main">
            <a:ext uri="{FF2B5EF4-FFF2-40B4-BE49-F238E27FC236}">
              <a16:creationId xmlns:a16="http://schemas.microsoft.com/office/drawing/2014/main" id="{0C581D36-7612-CFCE-8093-46E32A7D3125}"/>
            </a:ext>
          </a:extLst>
        </cdr:cNvPr>
        <cdr:cNvCxnSpPr/>
      </cdr:nvCxnSpPr>
      <cdr:spPr>
        <a:xfrm xmlns:a="http://schemas.openxmlformats.org/drawingml/2006/main">
          <a:off x="4569457" y="994319"/>
          <a:ext cx="0" cy="520700"/>
        </a:xfrm>
        <a:prstGeom xmlns:a="http://schemas.openxmlformats.org/drawingml/2006/main" prst="line">
          <a:avLst/>
        </a:prstGeom>
        <a:ln xmlns:a="http://schemas.openxmlformats.org/drawingml/2006/main">
          <a:prstDash val="dash"/>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0.63101</cdr:x>
      <cdr:y>0.43298</cdr:y>
    </cdr:from>
    <cdr:to>
      <cdr:x>0.63101</cdr:x>
      <cdr:y>0.5</cdr:y>
    </cdr:to>
    <cdr:cxnSp macro="">
      <cdr:nvCxnSpPr>
        <cdr:cNvPr id="17" name="Straight Connector 16">
          <a:extLst xmlns:a="http://schemas.openxmlformats.org/drawingml/2006/main">
            <a:ext uri="{FF2B5EF4-FFF2-40B4-BE49-F238E27FC236}">
              <a16:creationId xmlns:a16="http://schemas.microsoft.com/office/drawing/2014/main" id="{9526C06E-6518-5390-E075-EA2B3F7B5BF4}"/>
            </a:ext>
          </a:extLst>
        </cdr:cNvPr>
        <cdr:cNvCxnSpPr/>
      </cdr:nvCxnSpPr>
      <cdr:spPr>
        <a:xfrm xmlns:a="http://schemas.openxmlformats.org/drawingml/2006/main" flipV="1">
          <a:off x="4624541" y="1232444"/>
          <a:ext cx="0" cy="190757"/>
        </a:xfrm>
        <a:prstGeom xmlns:a="http://schemas.openxmlformats.org/drawingml/2006/main" prst="line">
          <a:avLst/>
        </a:prstGeom>
        <a:ln xmlns:a="http://schemas.openxmlformats.org/drawingml/2006/main">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0.63021</cdr:x>
      <cdr:y>0.43311</cdr:y>
    </cdr:from>
    <cdr:to>
      <cdr:x>0.86545</cdr:x>
      <cdr:y>0.43311</cdr:y>
    </cdr:to>
    <cdr:cxnSp macro="">
      <cdr:nvCxnSpPr>
        <cdr:cNvPr id="18" name="Straight Connector 17">
          <a:extLst xmlns:a="http://schemas.openxmlformats.org/drawingml/2006/main">
            <a:ext uri="{FF2B5EF4-FFF2-40B4-BE49-F238E27FC236}">
              <a16:creationId xmlns:a16="http://schemas.microsoft.com/office/drawing/2014/main" id="{0C504B5B-880F-7A2C-D0A0-786D49C65F4E}"/>
            </a:ext>
          </a:extLst>
        </cdr:cNvPr>
        <cdr:cNvCxnSpPr/>
      </cdr:nvCxnSpPr>
      <cdr:spPr>
        <a:xfrm xmlns:a="http://schemas.openxmlformats.org/drawingml/2006/main" flipH="1">
          <a:off x="4618679" y="1232791"/>
          <a:ext cx="1723975" cy="0"/>
        </a:xfrm>
        <a:prstGeom xmlns:a="http://schemas.openxmlformats.org/drawingml/2006/main" prst="line">
          <a:avLst/>
        </a:prstGeom>
        <a:ln xmlns:a="http://schemas.openxmlformats.org/drawingml/2006/main">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0.86572</cdr:x>
      <cdr:y>0.43187</cdr:y>
    </cdr:from>
    <cdr:to>
      <cdr:x>0.86572</cdr:x>
      <cdr:y>0.55457</cdr:y>
    </cdr:to>
    <cdr:cxnSp macro="">
      <cdr:nvCxnSpPr>
        <cdr:cNvPr id="19" name="Straight Connector 18">
          <a:extLst xmlns:a="http://schemas.openxmlformats.org/drawingml/2006/main">
            <a:ext uri="{FF2B5EF4-FFF2-40B4-BE49-F238E27FC236}">
              <a16:creationId xmlns:a16="http://schemas.microsoft.com/office/drawing/2014/main" id="{61962402-4DB4-8754-1801-62E2067F20F3}"/>
            </a:ext>
          </a:extLst>
        </cdr:cNvPr>
        <cdr:cNvCxnSpPr/>
      </cdr:nvCxnSpPr>
      <cdr:spPr>
        <a:xfrm xmlns:a="http://schemas.openxmlformats.org/drawingml/2006/main">
          <a:off x="6344634" y="1229269"/>
          <a:ext cx="0" cy="349250"/>
        </a:xfrm>
        <a:prstGeom xmlns:a="http://schemas.openxmlformats.org/drawingml/2006/main" prst="line">
          <a:avLst/>
        </a:prstGeom>
        <a:ln xmlns:a="http://schemas.openxmlformats.org/drawingml/2006/main">
          <a:prstDash val="dash"/>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0.45391</cdr:x>
      <cdr:y>0.29334</cdr:y>
    </cdr:from>
    <cdr:to>
      <cdr:x>0.54904</cdr:x>
      <cdr:y>0.41002</cdr:y>
    </cdr:to>
    <cdr:sp macro="" textlink="">
      <cdr:nvSpPr>
        <cdr:cNvPr id="3" name="Oval 2">
          <a:extLst xmlns:a="http://schemas.openxmlformats.org/drawingml/2006/main">
            <a:ext uri="{FF2B5EF4-FFF2-40B4-BE49-F238E27FC236}">
              <a16:creationId xmlns:a16="http://schemas.microsoft.com/office/drawing/2014/main" id="{6A1E48B8-A6F4-5C72-915D-6E6DB44B7DA6}"/>
            </a:ext>
          </a:extLst>
        </cdr:cNvPr>
        <cdr:cNvSpPr/>
      </cdr:nvSpPr>
      <cdr:spPr>
        <a:xfrm xmlns:a="http://schemas.openxmlformats.org/drawingml/2006/main">
          <a:off x="3326618" y="834958"/>
          <a:ext cx="697169" cy="332117"/>
        </a:xfrm>
        <a:prstGeom xmlns:a="http://schemas.openxmlformats.org/drawingml/2006/main" prst="ellipse">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0" rIns="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dirty="0"/>
            <a:t>-25%</a:t>
          </a:r>
        </a:p>
      </cdr:txBody>
    </cdr:sp>
  </cdr:relSizeAnchor>
  <cdr:relSizeAnchor xmlns:cdr="http://schemas.openxmlformats.org/drawingml/2006/chartDrawing">
    <cdr:from>
      <cdr:x>0.6916</cdr:x>
      <cdr:y>0.37477</cdr:y>
    </cdr:from>
    <cdr:to>
      <cdr:x>0.78673</cdr:x>
      <cdr:y>0.49144</cdr:y>
    </cdr:to>
    <cdr:sp macro="" textlink="">
      <cdr:nvSpPr>
        <cdr:cNvPr id="4" name="Oval 3">
          <a:extLst xmlns:a="http://schemas.openxmlformats.org/drawingml/2006/main">
            <a:ext uri="{FF2B5EF4-FFF2-40B4-BE49-F238E27FC236}">
              <a16:creationId xmlns:a16="http://schemas.microsoft.com/office/drawing/2014/main" id="{5ACF5E60-3ECB-71A3-DFD9-0A569F2C8A71}"/>
            </a:ext>
          </a:extLst>
        </cdr:cNvPr>
        <cdr:cNvSpPr/>
      </cdr:nvSpPr>
      <cdr:spPr>
        <a:xfrm xmlns:a="http://schemas.openxmlformats.org/drawingml/2006/main">
          <a:off x="5068582" y="1066733"/>
          <a:ext cx="697169" cy="332117"/>
        </a:xfrm>
        <a:prstGeom xmlns:a="http://schemas.openxmlformats.org/drawingml/2006/main" prst="ellipse">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0" rIns="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dirty="0"/>
            <a:t>-11%</a:t>
          </a:r>
        </a:p>
      </cdr:txBody>
    </cdr:sp>
  </cdr:relSizeAnchor>
</c:userShapes>
</file>

<file path=ppt/drawings/drawing2.xml><?xml version="1.0" encoding="utf-8"?>
<c:userShapes xmlns:c="http://schemas.openxmlformats.org/drawingml/2006/chart">
  <cdr:relSizeAnchor xmlns:cdr="http://schemas.openxmlformats.org/drawingml/2006/chartDrawing">
    <cdr:from>
      <cdr:x>0.12039</cdr:x>
      <cdr:y>0.12764</cdr:y>
    </cdr:from>
    <cdr:to>
      <cdr:x>0.83326</cdr:x>
      <cdr:y>0.12764</cdr:y>
    </cdr:to>
    <cdr:cxnSp macro="">
      <cdr:nvCxnSpPr>
        <cdr:cNvPr id="7" name="Straight Connector 6">
          <a:extLst xmlns:a="http://schemas.openxmlformats.org/drawingml/2006/main">
            <a:ext uri="{FF2B5EF4-FFF2-40B4-BE49-F238E27FC236}">
              <a16:creationId xmlns:a16="http://schemas.microsoft.com/office/drawing/2014/main" id="{D162031F-DB9D-CCD2-7720-B5C116B75BA0}"/>
            </a:ext>
          </a:extLst>
        </cdr:cNvPr>
        <cdr:cNvCxnSpPr/>
      </cdr:nvCxnSpPr>
      <cdr:spPr>
        <a:xfrm xmlns:a="http://schemas.openxmlformats.org/drawingml/2006/main">
          <a:off x="621202" y="166858"/>
          <a:ext cx="3678316" cy="0"/>
        </a:xfrm>
        <a:prstGeom xmlns:a="http://schemas.openxmlformats.org/drawingml/2006/main" prst="line">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0.12165</cdr:x>
      <cdr:y>0.12268</cdr:y>
    </cdr:from>
    <cdr:to>
      <cdr:x>0.12165</cdr:x>
      <cdr:y>0.31614</cdr:y>
    </cdr:to>
    <cdr:cxnSp macro="">
      <cdr:nvCxnSpPr>
        <cdr:cNvPr id="10" name="Straight Connector 9">
          <a:extLst xmlns:a="http://schemas.openxmlformats.org/drawingml/2006/main">
            <a:ext uri="{FF2B5EF4-FFF2-40B4-BE49-F238E27FC236}">
              <a16:creationId xmlns:a16="http://schemas.microsoft.com/office/drawing/2014/main" id="{EFB5A077-4B6A-8BF1-1D1E-EAB6DFBC8D34}"/>
            </a:ext>
          </a:extLst>
        </cdr:cNvPr>
        <cdr:cNvCxnSpPr/>
      </cdr:nvCxnSpPr>
      <cdr:spPr>
        <a:xfrm xmlns:a="http://schemas.openxmlformats.org/drawingml/2006/main">
          <a:off x="627687" y="160373"/>
          <a:ext cx="0" cy="252919"/>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0.42304</cdr:x>
      <cdr:y>0.00506</cdr:y>
    </cdr:from>
    <cdr:to>
      <cdr:x>0.57696</cdr:x>
      <cdr:y>0.25328</cdr:y>
    </cdr:to>
    <cdr:sp macro="" textlink="">
      <cdr:nvSpPr>
        <cdr:cNvPr id="5" name="Oval 4">
          <a:extLst xmlns:a="http://schemas.openxmlformats.org/drawingml/2006/main">
            <a:ext uri="{FF2B5EF4-FFF2-40B4-BE49-F238E27FC236}">
              <a16:creationId xmlns:a16="http://schemas.microsoft.com/office/drawing/2014/main" id="{0D101856-C822-35AA-F784-8D0B43ADE65C}"/>
            </a:ext>
          </a:extLst>
        </cdr:cNvPr>
        <cdr:cNvSpPr/>
      </cdr:nvSpPr>
      <cdr:spPr>
        <a:xfrm xmlns:a="http://schemas.openxmlformats.org/drawingml/2006/main">
          <a:off x="2182834" y="6614"/>
          <a:ext cx="794197" cy="324498"/>
        </a:xfrm>
        <a:prstGeom xmlns:a="http://schemas.openxmlformats.org/drawingml/2006/main" prst="ellipse">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lIns="0" rIns="0" anchor="ctr"/>
        <a:lstStyle xmlns:a="http://schemas.openxmlformats.org/drawingml/2006/main"/>
        <a:p xmlns:a="http://schemas.openxmlformats.org/drawingml/2006/main">
          <a:pPr algn="ctr"/>
          <a:r>
            <a:rPr lang="en-US" sz="1200" dirty="0">
              <a:solidFill>
                <a:schemeClr val="bg1"/>
              </a:solidFill>
            </a:rPr>
            <a:t>+xx ppt</a:t>
          </a:r>
        </a:p>
      </cdr:txBody>
    </cdr:sp>
  </cdr:relSizeAnchor>
</c:userShapes>
</file>

<file path=ppt/drawings/drawing3.xml><?xml version="1.0" encoding="utf-8"?>
<c:userShapes xmlns:c="http://schemas.openxmlformats.org/drawingml/2006/chart">
  <cdr:relSizeAnchor xmlns:cdr="http://schemas.openxmlformats.org/drawingml/2006/chartDrawing">
    <cdr:from>
      <cdr:x>0.12134</cdr:x>
      <cdr:y>0.11389</cdr:y>
    </cdr:from>
    <cdr:to>
      <cdr:x>0.85196</cdr:x>
      <cdr:y>0.11389</cdr:y>
    </cdr:to>
    <cdr:cxnSp macro="">
      <cdr:nvCxnSpPr>
        <cdr:cNvPr id="7" name="Straight Connector 6">
          <a:extLst xmlns:a="http://schemas.openxmlformats.org/drawingml/2006/main">
            <a:ext uri="{FF2B5EF4-FFF2-40B4-BE49-F238E27FC236}">
              <a16:creationId xmlns:a16="http://schemas.microsoft.com/office/drawing/2014/main" id="{D162031F-DB9D-CCD2-7720-B5C116B75BA0}"/>
            </a:ext>
          </a:extLst>
        </cdr:cNvPr>
        <cdr:cNvCxnSpPr/>
      </cdr:nvCxnSpPr>
      <cdr:spPr>
        <a:xfrm xmlns:a="http://schemas.openxmlformats.org/drawingml/2006/main">
          <a:off x="626117" y="148894"/>
          <a:ext cx="3769873" cy="0"/>
        </a:xfrm>
        <a:prstGeom xmlns:a="http://schemas.openxmlformats.org/drawingml/2006/main" prst="line">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0.12165</cdr:x>
      <cdr:y>0.11384</cdr:y>
    </cdr:from>
    <cdr:to>
      <cdr:x>0.12165</cdr:x>
      <cdr:y>0.31614</cdr:y>
    </cdr:to>
    <cdr:cxnSp macro="">
      <cdr:nvCxnSpPr>
        <cdr:cNvPr id="10" name="Straight Connector 9">
          <a:extLst xmlns:a="http://schemas.openxmlformats.org/drawingml/2006/main">
            <a:ext uri="{FF2B5EF4-FFF2-40B4-BE49-F238E27FC236}">
              <a16:creationId xmlns:a16="http://schemas.microsoft.com/office/drawing/2014/main" id="{EFB5A077-4B6A-8BF1-1D1E-EAB6DFBC8D34}"/>
            </a:ext>
          </a:extLst>
        </cdr:cNvPr>
        <cdr:cNvCxnSpPr/>
      </cdr:nvCxnSpPr>
      <cdr:spPr>
        <a:xfrm xmlns:a="http://schemas.openxmlformats.org/drawingml/2006/main">
          <a:off x="627698" y="148821"/>
          <a:ext cx="0" cy="264467"/>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0.39691</cdr:x>
      <cdr:y>0</cdr:y>
    </cdr:from>
    <cdr:to>
      <cdr:x>0.60309</cdr:x>
      <cdr:y>0.24822</cdr:y>
    </cdr:to>
    <cdr:sp macro="" textlink="">
      <cdr:nvSpPr>
        <cdr:cNvPr id="5" name="Oval 4">
          <a:extLst xmlns:a="http://schemas.openxmlformats.org/drawingml/2006/main">
            <a:ext uri="{FF2B5EF4-FFF2-40B4-BE49-F238E27FC236}">
              <a16:creationId xmlns:a16="http://schemas.microsoft.com/office/drawing/2014/main" id="{0D101856-C822-35AA-F784-8D0B43ADE65C}"/>
            </a:ext>
          </a:extLst>
        </cdr:cNvPr>
        <cdr:cNvSpPr/>
      </cdr:nvSpPr>
      <cdr:spPr>
        <a:xfrm xmlns:a="http://schemas.openxmlformats.org/drawingml/2006/main">
          <a:off x="2047999" y="-5118504"/>
          <a:ext cx="1063867" cy="324497"/>
        </a:xfrm>
        <a:prstGeom xmlns:a="http://schemas.openxmlformats.org/drawingml/2006/main" prst="ellipse">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lIns="0" rIns="0" anchor="ctr"/>
        <a:lstStyle xmlns:a="http://schemas.openxmlformats.org/drawingml/2006/main"/>
        <a:p xmlns:a="http://schemas.openxmlformats.org/drawingml/2006/main">
          <a:pPr algn="ctr"/>
          <a:r>
            <a:rPr lang="en-US" sz="1200" dirty="0">
              <a:solidFill>
                <a:schemeClr val="bg1"/>
              </a:solidFill>
            </a:rPr>
            <a:t>+xx</a:t>
          </a:r>
        </a:p>
      </cdr:txBody>
    </cdr:sp>
  </cdr:relSizeAnchor>
</c:userShapes>
</file>

<file path=ppt/drawings/drawing4.xml><?xml version="1.0" encoding="utf-8"?>
<c:userShapes xmlns:c="http://schemas.openxmlformats.org/drawingml/2006/chart">
  <cdr:relSizeAnchor xmlns:cdr="http://schemas.openxmlformats.org/drawingml/2006/chartDrawing">
    <cdr:from>
      <cdr:x>0.55156</cdr:x>
      <cdr:y>0.35684</cdr:y>
    </cdr:from>
    <cdr:to>
      <cdr:x>0.69706</cdr:x>
      <cdr:y>0.35684</cdr:y>
    </cdr:to>
    <cdr:cxnSp macro="">
      <cdr:nvCxnSpPr>
        <cdr:cNvPr id="2" name="Straight Connector 1">
          <a:extLst xmlns:a="http://schemas.openxmlformats.org/drawingml/2006/main">
            <a:ext uri="{FF2B5EF4-FFF2-40B4-BE49-F238E27FC236}">
              <a16:creationId xmlns:a16="http://schemas.microsoft.com/office/drawing/2014/main" id="{63739D44-623C-CB4F-B7C4-F7EE995E3808}"/>
            </a:ext>
          </a:extLst>
        </cdr:cNvPr>
        <cdr:cNvCxnSpPr>
          <a:cxnSpLocks xmlns:a="http://schemas.openxmlformats.org/drawingml/2006/main"/>
        </cdr:cNvCxnSpPr>
      </cdr:nvCxnSpPr>
      <cdr:spPr bwMode="gray">
        <a:xfrm xmlns:a="http://schemas.openxmlformats.org/drawingml/2006/main">
          <a:off x="5452401" y="1099114"/>
          <a:ext cx="1438406" cy="0"/>
        </a:xfrm>
        <a:prstGeom xmlns:a="http://schemas.openxmlformats.org/drawingml/2006/main" prst="line">
          <a:avLst/>
        </a:prstGeom>
        <a:ln xmlns:a="http://schemas.openxmlformats.org/drawingml/2006/main" w="9525">
          <a:solidFill>
            <a:schemeClr val="accent1"/>
          </a:solidFill>
          <a:prstDash val="sysDash"/>
          <a:headEnd type="none"/>
          <a:tailEnd type="none" w="lg" len="lg"/>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0.55269</cdr:x>
      <cdr:y>0.36403</cdr:y>
    </cdr:from>
    <cdr:to>
      <cdr:x>0.55269</cdr:x>
      <cdr:y>0.43522</cdr:y>
    </cdr:to>
    <cdr:cxnSp macro="">
      <cdr:nvCxnSpPr>
        <cdr:cNvPr id="3" name="Straight Connector 2">
          <a:extLst xmlns:a="http://schemas.openxmlformats.org/drawingml/2006/main">
            <a:ext uri="{FF2B5EF4-FFF2-40B4-BE49-F238E27FC236}">
              <a16:creationId xmlns:a16="http://schemas.microsoft.com/office/drawing/2014/main" id="{4F016053-FC56-2848-A5BE-582E77178CE0}"/>
            </a:ext>
          </a:extLst>
        </cdr:cNvPr>
        <cdr:cNvCxnSpPr>
          <a:cxnSpLocks xmlns:a="http://schemas.openxmlformats.org/drawingml/2006/main"/>
        </cdr:cNvCxnSpPr>
      </cdr:nvCxnSpPr>
      <cdr:spPr bwMode="gray">
        <a:xfrm xmlns:a="http://schemas.openxmlformats.org/drawingml/2006/main" flipV="1">
          <a:off x="5463563" y="1121232"/>
          <a:ext cx="0" cy="219296"/>
        </a:xfrm>
        <a:prstGeom xmlns:a="http://schemas.openxmlformats.org/drawingml/2006/main" prst="line">
          <a:avLst/>
        </a:prstGeom>
        <a:ln xmlns:a="http://schemas.openxmlformats.org/drawingml/2006/main" w="9525">
          <a:solidFill>
            <a:schemeClr val="accent1"/>
          </a:solidFill>
          <a:prstDash val="sysDash"/>
          <a:headEnd type="none"/>
          <a:tailEnd type="none" w="lg" len="lg"/>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0.69718</cdr:x>
      <cdr:y>0.36076</cdr:y>
    </cdr:from>
    <cdr:to>
      <cdr:x>0.69718</cdr:x>
      <cdr:y>0.41301</cdr:y>
    </cdr:to>
    <cdr:cxnSp macro="">
      <cdr:nvCxnSpPr>
        <cdr:cNvPr id="4" name="Straight Connector 3">
          <a:extLst xmlns:a="http://schemas.openxmlformats.org/drawingml/2006/main">
            <a:ext uri="{FF2B5EF4-FFF2-40B4-BE49-F238E27FC236}">
              <a16:creationId xmlns:a16="http://schemas.microsoft.com/office/drawing/2014/main" id="{B8DF2923-00F9-2348-A0FA-5DC6D939E50F}"/>
            </a:ext>
          </a:extLst>
        </cdr:cNvPr>
        <cdr:cNvCxnSpPr>
          <a:cxnSpLocks xmlns:a="http://schemas.openxmlformats.org/drawingml/2006/main"/>
        </cdr:cNvCxnSpPr>
      </cdr:nvCxnSpPr>
      <cdr:spPr bwMode="gray">
        <a:xfrm xmlns:a="http://schemas.openxmlformats.org/drawingml/2006/main">
          <a:off x="6891920" y="1111183"/>
          <a:ext cx="0" cy="160912"/>
        </a:xfrm>
        <a:prstGeom xmlns:a="http://schemas.openxmlformats.org/drawingml/2006/main" prst="line">
          <a:avLst/>
        </a:prstGeom>
        <a:ln xmlns:a="http://schemas.openxmlformats.org/drawingml/2006/main" w="9525">
          <a:solidFill>
            <a:schemeClr val="accent1"/>
          </a:solidFill>
          <a:prstDash val="sysDash"/>
          <a:headEnd type="none"/>
          <a:tailEnd type="triangle" w="med" len="med"/>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0.59981</cdr:x>
      <cdr:y>0.30775</cdr:y>
    </cdr:from>
    <cdr:to>
      <cdr:x>0.66609</cdr:x>
      <cdr:y>0.40476</cdr:y>
    </cdr:to>
    <cdr:sp macro="" textlink="">
      <cdr:nvSpPr>
        <cdr:cNvPr id="5" name="Text Placeholder 17">
          <a:extLst xmlns:a="http://schemas.openxmlformats.org/drawingml/2006/main">
            <a:ext uri="{FF2B5EF4-FFF2-40B4-BE49-F238E27FC236}">
              <a16:creationId xmlns:a16="http://schemas.microsoft.com/office/drawing/2014/main" id="{308DBE58-4D98-C94A-93CE-44EB4E1A529B}"/>
            </a:ext>
          </a:extLst>
        </cdr:cNvPr>
        <cdr:cNvSpPr>
          <a:spLocks xmlns:a="http://schemas.openxmlformats.org/drawingml/2006/main" noGrp="1"/>
        </cdr:cNvSpPr>
      </cdr:nvSpPr>
      <cdr:spPr bwMode="gray">
        <a:xfrm xmlns:a="http://schemas.openxmlformats.org/drawingml/2006/main">
          <a:off x="5929413" y="947895"/>
          <a:ext cx="655200" cy="298800"/>
        </a:xfrm>
        <a:prstGeom xmlns:a="http://schemas.openxmlformats.org/drawingml/2006/main" prst="ellipse">
          <a:avLst/>
        </a:prstGeom>
        <a:solidFill xmlns:a="http://schemas.openxmlformats.org/drawingml/2006/main">
          <a:schemeClr val="tx1"/>
        </a:solidFill>
        <a:ln xmlns:a="http://schemas.openxmlformats.org/drawingml/2006/main" w="9525">
          <a:noFill/>
          <a:miter lim="800000"/>
          <a:headEnd/>
          <a:tailEnd/>
        </a:ln>
        <a:effectLst xmlns:a="http://schemas.openxmlformats.org/drawingml/2006/main"/>
      </cdr:spPr>
      <cdr:txBody>
        <a:bodyPr xmlns:a="http://schemas.openxmlformats.org/drawingml/2006/main" vert="horz" wrap="none" lIns="0" tIns="0" rIns="0" bIns="0" numCol="1" anchor="ctr" anchorCtr="0" compatLnSpc="1">
          <a:prstTxWarp prst="textNoShape">
            <a:avLst/>
          </a:prstTxWarp>
          <a:noAutofit/>
        </a:bodyPr>
        <a:lstStyle xmlns:a="http://schemas.openxmlformats.org/drawingml/2006/main">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spcBef>
              <a:spcPct val="0"/>
            </a:spcBef>
            <a:spcAft>
              <a:spcPct val="0"/>
            </a:spcAft>
          </a:pPr>
          <a:r>
            <a:rPr lang="en-US" sz="1200" b="0" dirty="0">
              <a:solidFill>
                <a:schemeClr val="bg1"/>
              </a:solidFill>
              <a:latin typeface="Arial"/>
              <a:cs typeface="Arial"/>
              <a:sym typeface="Arial"/>
            </a:rPr>
            <a:t>+xx ppt</a:t>
          </a:r>
        </a:p>
      </cdr:txBody>
    </cdr:sp>
  </cdr:relSizeAnchor>
  <cdr:relSizeAnchor xmlns:cdr="http://schemas.openxmlformats.org/drawingml/2006/chartDrawing">
    <cdr:from>
      <cdr:x>0.78809</cdr:x>
      <cdr:y>0.34627</cdr:y>
    </cdr:from>
    <cdr:to>
      <cdr:x>0.93359</cdr:x>
      <cdr:y>0.34627</cdr:y>
    </cdr:to>
    <cdr:cxnSp macro="">
      <cdr:nvCxnSpPr>
        <cdr:cNvPr id="7" name="Straight Connector 6">
          <a:extLst xmlns:a="http://schemas.openxmlformats.org/drawingml/2006/main">
            <a:ext uri="{FF2B5EF4-FFF2-40B4-BE49-F238E27FC236}">
              <a16:creationId xmlns:a16="http://schemas.microsoft.com/office/drawing/2014/main" id="{09FE604B-C786-4446-AC1E-77646D52B186}"/>
            </a:ext>
          </a:extLst>
        </cdr:cNvPr>
        <cdr:cNvCxnSpPr>
          <a:cxnSpLocks xmlns:a="http://schemas.openxmlformats.org/drawingml/2006/main"/>
        </cdr:cNvCxnSpPr>
      </cdr:nvCxnSpPr>
      <cdr:spPr bwMode="gray">
        <a:xfrm xmlns:a="http://schemas.openxmlformats.org/drawingml/2006/main">
          <a:off x="7790700" y="1066545"/>
          <a:ext cx="1438275" cy="0"/>
        </a:xfrm>
        <a:prstGeom xmlns:a="http://schemas.openxmlformats.org/drawingml/2006/main" prst="line">
          <a:avLst/>
        </a:prstGeom>
        <a:ln xmlns:a="http://schemas.openxmlformats.org/drawingml/2006/main" w="9525">
          <a:solidFill>
            <a:schemeClr val="accent1"/>
          </a:solidFill>
          <a:prstDash val="sysDash"/>
          <a:headEnd type="none"/>
          <a:tailEnd type="none" w="lg" len="lg"/>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0.78818</cdr:x>
      <cdr:y>0.34951</cdr:y>
    </cdr:from>
    <cdr:to>
      <cdr:x>0.78818</cdr:x>
      <cdr:y>0.41301</cdr:y>
    </cdr:to>
    <cdr:cxnSp macro="">
      <cdr:nvCxnSpPr>
        <cdr:cNvPr id="8" name="Straight Connector 7">
          <a:extLst xmlns:a="http://schemas.openxmlformats.org/drawingml/2006/main">
            <a:ext uri="{FF2B5EF4-FFF2-40B4-BE49-F238E27FC236}">
              <a16:creationId xmlns:a16="http://schemas.microsoft.com/office/drawing/2014/main" id="{0076BD5F-7A4D-C644-B2CF-51F9C82D8337}"/>
            </a:ext>
          </a:extLst>
        </cdr:cNvPr>
        <cdr:cNvCxnSpPr>
          <a:cxnSpLocks xmlns:a="http://schemas.openxmlformats.org/drawingml/2006/main"/>
        </cdr:cNvCxnSpPr>
      </cdr:nvCxnSpPr>
      <cdr:spPr bwMode="gray">
        <a:xfrm xmlns:a="http://schemas.openxmlformats.org/drawingml/2006/main" flipV="1">
          <a:off x="7791547" y="1076517"/>
          <a:ext cx="0" cy="195578"/>
        </a:xfrm>
        <a:prstGeom xmlns:a="http://schemas.openxmlformats.org/drawingml/2006/main" prst="line">
          <a:avLst/>
        </a:prstGeom>
        <a:ln xmlns:a="http://schemas.openxmlformats.org/drawingml/2006/main" w="9525">
          <a:solidFill>
            <a:schemeClr val="accent1"/>
          </a:solidFill>
          <a:prstDash val="sysDash"/>
          <a:headEnd type="none"/>
          <a:tailEnd type="none" w="lg" len="lg"/>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0.9338</cdr:x>
      <cdr:y>0.34642</cdr:y>
    </cdr:from>
    <cdr:to>
      <cdr:x>0.9338</cdr:x>
      <cdr:y>0.40352</cdr:y>
    </cdr:to>
    <cdr:cxnSp macro="">
      <cdr:nvCxnSpPr>
        <cdr:cNvPr id="9" name="Straight Connector 8">
          <a:extLst xmlns:a="http://schemas.openxmlformats.org/drawingml/2006/main">
            <a:ext uri="{FF2B5EF4-FFF2-40B4-BE49-F238E27FC236}">
              <a16:creationId xmlns:a16="http://schemas.microsoft.com/office/drawing/2014/main" id="{9A974172-4F03-6A46-B4D6-1995F7B43BDB}"/>
            </a:ext>
          </a:extLst>
        </cdr:cNvPr>
        <cdr:cNvCxnSpPr>
          <a:cxnSpLocks xmlns:a="http://schemas.openxmlformats.org/drawingml/2006/main"/>
        </cdr:cNvCxnSpPr>
      </cdr:nvCxnSpPr>
      <cdr:spPr bwMode="gray">
        <a:xfrm xmlns:a="http://schemas.openxmlformats.org/drawingml/2006/main">
          <a:off x="9231054" y="1066992"/>
          <a:ext cx="0" cy="175901"/>
        </a:xfrm>
        <a:prstGeom xmlns:a="http://schemas.openxmlformats.org/drawingml/2006/main" prst="line">
          <a:avLst/>
        </a:prstGeom>
        <a:ln xmlns:a="http://schemas.openxmlformats.org/drawingml/2006/main" w="9525">
          <a:solidFill>
            <a:schemeClr val="accent1"/>
          </a:solidFill>
          <a:prstDash val="sysDash"/>
          <a:headEnd type="none"/>
          <a:tailEnd type="triangle" w="med" len="med"/>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0.83443</cdr:x>
      <cdr:y>0.29594</cdr:y>
    </cdr:from>
    <cdr:to>
      <cdr:x>0.9006</cdr:x>
      <cdr:y>0.3932</cdr:y>
    </cdr:to>
    <cdr:sp macro="" textlink="">
      <cdr:nvSpPr>
        <cdr:cNvPr id="10" name="Text Placeholder 17">
          <a:extLst xmlns:a="http://schemas.openxmlformats.org/drawingml/2006/main">
            <a:ext uri="{FF2B5EF4-FFF2-40B4-BE49-F238E27FC236}">
              <a16:creationId xmlns:a16="http://schemas.microsoft.com/office/drawing/2014/main" id="{AFE7ACEB-FB63-A649-AD85-FF85B5B63B23}"/>
            </a:ext>
          </a:extLst>
        </cdr:cNvPr>
        <cdr:cNvSpPr>
          <a:spLocks xmlns:a="http://schemas.openxmlformats.org/drawingml/2006/main" noGrp="1"/>
        </cdr:cNvSpPr>
      </cdr:nvSpPr>
      <cdr:spPr bwMode="gray">
        <a:xfrm xmlns:a="http://schemas.openxmlformats.org/drawingml/2006/main">
          <a:off x="8248727" y="911510"/>
          <a:ext cx="654098" cy="299575"/>
        </a:xfrm>
        <a:prstGeom xmlns:a="http://schemas.openxmlformats.org/drawingml/2006/main" prst="ellipse">
          <a:avLst/>
        </a:prstGeom>
        <a:solidFill xmlns:a="http://schemas.openxmlformats.org/drawingml/2006/main">
          <a:schemeClr val="tx1"/>
        </a:solidFill>
        <a:ln xmlns:a="http://schemas.openxmlformats.org/drawingml/2006/main" w="9525">
          <a:noFill/>
          <a:miter lim="800000"/>
          <a:headEnd/>
          <a:tailEnd/>
        </a:ln>
        <a:effectLst xmlns:a="http://schemas.openxmlformats.org/drawingml/2006/main"/>
      </cdr:spPr>
      <cdr:txBody>
        <a:bodyPr xmlns:a="http://schemas.openxmlformats.org/drawingml/2006/main" vert="horz" wrap="none" lIns="0" tIns="0" rIns="0" bIns="0" numCol="1" anchor="ctr" anchorCtr="0" compatLnSpc="1">
          <a:prstTxWarp prst="textNoShape">
            <a:avLst/>
          </a:prstTxWarp>
          <a:no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spcBef>
              <a:spcPct val="0"/>
            </a:spcBef>
            <a:spcAft>
              <a:spcPct val="0"/>
            </a:spcAft>
          </a:pPr>
          <a:r>
            <a:rPr lang="en-US" sz="1200" b="0" dirty="0">
              <a:solidFill>
                <a:schemeClr val="bg1"/>
              </a:solidFill>
              <a:latin typeface="Arial"/>
              <a:cs typeface="Arial"/>
              <a:sym typeface="Arial"/>
            </a:rPr>
            <a:t>+xx ppt</a:t>
          </a:r>
        </a:p>
      </cdr:txBody>
    </cdr:sp>
  </cdr:relSizeAnchor>
</c:userShapes>
</file>

<file path=ppt/drawings/drawing5.xml><?xml version="1.0" encoding="utf-8"?>
<c:userShapes xmlns:c="http://schemas.openxmlformats.org/drawingml/2006/chart">
  <cdr:relSizeAnchor xmlns:cdr="http://schemas.openxmlformats.org/drawingml/2006/chartDrawing">
    <cdr:from>
      <cdr:x>0.11945</cdr:x>
      <cdr:y>0</cdr:y>
    </cdr:from>
    <cdr:to>
      <cdr:x>0.86411</cdr:x>
      <cdr:y>0.5</cdr:y>
    </cdr:to>
    <cdr:cxnSp macro="">
      <cdr:nvCxnSpPr>
        <cdr:cNvPr id="5" name="Straight Arrow Connector 4">
          <a:extLst xmlns:a="http://schemas.openxmlformats.org/drawingml/2006/main">
            <a:ext uri="{FF2B5EF4-FFF2-40B4-BE49-F238E27FC236}">
              <a16:creationId xmlns:a16="http://schemas.microsoft.com/office/drawing/2014/main" id="{DEC11F3B-559F-764F-28F4-CC00B43B99D0}"/>
            </a:ext>
          </a:extLst>
        </cdr:cNvPr>
        <cdr:cNvCxnSpPr/>
      </cdr:nvCxnSpPr>
      <cdr:spPr>
        <a:xfrm xmlns:a="http://schemas.openxmlformats.org/drawingml/2006/main" flipV="1">
          <a:off x="616371" y="-2986091"/>
          <a:ext cx="3842328" cy="755871"/>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0.43798</cdr:x>
      <cdr:y>0.1482</cdr:y>
    </cdr:from>
    <cdr:to>
      <cdr:x>0.56202</cdr:x>
      <cdr:y>0.33116</cdr:y>
    </cdr:to>
    <cdr:sp macro="" textlink="">
      <cdr:nvSpPr>
        <cdr:cNvPr id="2" name="Oval 1">
          <a:extLst xmlns:a="http://schemas.openxmlformats.org/drawingml/2006/main">
            <a:ext uri="{FF2B5EF4-FFF2-40B4-BE49-F238E27FC236}">
              <a16:creationId xmlns:a16="http://schemas.microsoft.com/office/drawing/2014/main" id="{1EA4302C-57AD-30DB-6831-1F81177F14A1}"/>
            </a:ext>
          </a:extLst>
        </cdr:cNvPr>
        <cdr:cNvSpPr/>
      </cdr:nvSpPr>
      <cdr:spPr>
        <a:xfrm xmlns:a="http://schemas.openxmlformats.org/drawingml/2006/main">
          <a:off x="2259893" y="224044"/>
          <a:ext cx="640080" cy="276592"/>
        </a:xfrm>
        <a:prstGeom xmlns:a="http://schemas.openxmlformats.org/drawingml/2006/main" prst="ellipse">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lIns="0" rIns="0" anchor="ctr"/>
        <a:lstStyle xmlns:a="http://schemas.openxmlformats.org/drawingml/2006/main"/>
        <a:p xmlns:a="http://schemas.openxmlformats.org/drawingml/2006/main">
          <a:pPr algn="ctr"/>
          <a:r>
            <a:rPr lang="en-US" sz="1200" dirty="0"/>
            <a:t>xx%</a:t>
          </a:r>
        </a:p>
      </cdr:txBody>
    </cdr:sp>
  </cdr:relSizeAnchor>
</c:userShapes>
</file>

<file path=ppt/drawings/drawing6.xml><?xml version="1.0" encoding="utf-8"?>
<c:userShapes xmlns:c="http://schemas.openxmlformats.org/drawingml/2006/chart">
  <cdr:relSizeAnchor xmlns:cdr="http://schemas.openxmlformats.org/drawingml/2006/chartDrawing">
    <cdr:from>
      <cdr:x>0.1414</cdr:x>
      <cdr:y>0.05858</cdr:y>
    </cdr:from>
    <cdr:to>
      <cdr:x>0.1414</cdr:x>
      <cdr:y>0.0811</cdr:y>
    </cdr:to>
    <cdr:cxnSp macro="">
      <cdr:nvCxnSpPr>
        <cdr:cNvPr id="6" name="Straight Connector 5">
          <a:extLst xmlns:a="http://schemas.openxmlformats.org/drawingml/2006/main">
            <a:ext uri="{FF2B5EF4-FFF2-40B4-BE49-F238E27FC236}">
              <a16:creationId xmlns:a16="http://schemas.microsoft.com/office/drawing/2014/main" id="{6CA99FEE-4C11-F40D-6026-E0FFE045FEDB}"/>
            </a:ext>
          </a:extLst>
        </cdr:cNvPr>
        <cdr:cNvCxnSpPr/>
      </cdr:nvCxnSpPr>
      <cdr:spPr>
        <a:xfrm xmlns:a="http://schemas.openxmlformats.org/drawingml/2006/main" flipV="1">
          <a:off x="1036289" y="166735"/>
          <a:ext cx="0" cy="64119"/>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0.1406</cdr:x>
      <cdr:y>0.05834</cdr:y>
    </cdr:from>
    <cdr:to>
      <cdr:x>0.37584</cdr:x>
      <cdr:y>0.05834</cdr:y>
    </cdr:to>
    <cdr:cxnSp macro="">
      <cdr:nvCxnSpPr>
        <cdr:cNvPr id="7" name="Straight Connector 6">
          <a:extLst xmlns:a="http://schemas.openxmlformats.org/drawingml/2006/main">
            <a:ext uri="{FF2B5EF4-FFF2-40B4-BE49-F238E27FC236}">
              <a16:creationId xmlns:a16="http://schemas.microsoft.com/office/drawing/2014/main" id="{F050F52B-2B53-2E8B-0DA8-6FB34BC13187}"/>
            </a:ext>
          </a:extLst>
        </cdr:cNvPr>
        <cdr:cNvCxnSpPr/>
      </cdr:nvCxnSpPr>
      <cdr:spPr>
        <a:xfrm xmlns:a="http://schemas.openxmlformats.org/drawingml/2006/main" flipH="1">
          <a:off x="1030427" y="166058"/>
          <a:ext cx="1723975" cy="0"/>
        </a:xfrm>
        <a:prstGeom xmlns:a="http://schemas.openxmlformats.org/drawingml/2006/main" prst="line">
          <a:avLst/>
        </a:prstGeom>
        <a:ln xmlns:a="http://schemas.openxmlformats.org/drawingml/2006/main">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0.37611</cdr:x>
      <cdr:y>0.05735</cdr:y>
    </cdr:from>
    <cdr:to>
      <cdr:x>0.37611</cdr:x>
      <cdr:y>0.41906</cdr:y>
    </cdr:to>
    <cdr:cxnSp macro="">
      <cdr:nvCxnSpPr>
        <cdr:cNvPr id="11" name="Straight Connector 10">
          <a:extLst xmlns:a="http://schemas.openxmlformats.org/drawingml/2006/main">
            <a:ext uri="{FF2B5EF4-FFF2-40B4-BE49-F238E27FC236}">
              <a16:creationId xmlns:a16="http://schemas.microsoft.com/office/drawing/2014/main" id="{204292D4-8FA1-0C8C-09F9-AC0F31D1F5E6}"/>
            </a:ext>
          </a:extLst>
        </cdr:cNvPr>
        <cdr:cNvCxnSpPr/>
      </cdr:nvCxnSpPr>
      <cdr:spPr>
        <a:xfrm xmlns:a="http://schemas.openxmlformats.org/drawingml/2006/main">
          <a:off x="2756382" y="163245"/>
          <a:ext cx="0" cy="1029572"/>
        </a:xfrm>
        <a:prstGeom xmlns:a="http://schemas.openxmlformats.org/drawingml/2006/main" prst="line">
          <a:avLst/>
        </a:prstGeom>
        <a:ln xmlns:a="http://schemas.openxmlformats.org/drawingml/2006/main">
          <a:prstDash val="dash"/>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0.20716</cdr:x>
      <cdr:y>0</cdr:y>
    </cdr:from>
    <cdr:to>
      <cdr:x>0.30229</cdr:x>
      <cdr:y>0.11668</cdr:y>
    </cdr:to>
    <cdr:sp macro="" textlink="">
      <cdr:nvSpPr>
        <cdr:cNvPr id="2" name="Oval 1">
          <a:extLst xmlns:a="http://schemas.openxmlformats.org/drawingml/2006/main">
            <a:ext uri="{FF2B5EF4-FFF2-40B4-BE49-F238E27FC236}">
              <a16:creationId xmlns:a16="http://schemas.microsoft.com/office/drawing/2014/main" id="{CEA50201-7992-7C8D-7D05-064388821E05}"/>
            </a:ext>
          </a:extLst>
        </cdr:cNvPr>
        <cdr:cNvSpPr/>
      </cdr:nvSpPr>
      <cdr:spPr>
        <a:xfrm xmlns:a="http://schemas.openxmlformats.org/drawingml/2006/main">
          <a:off x="1518228" y="0"/>
          <a:ext cx="697169" cy="332117"/>
        </a:xfrm>
        <a:prstGeom xmlns:a="http://schemas.openxmlformats.org/drawingml/2006/main" prst="ellipse">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lIns="0" rIns="0" anchor="ctr"/>
        <a:lstStyle xmlns:a="http://schemas.openxmlformats.org/drawingml/2006/main"/>
        <a:p xmlns:a="http://schemas.openxmlformats.org/drawingml/2006/main">
          <a:pPr algn="ctr"/>
          <a:r>
            <a:rPr lang="en-US" sz="1200" dirty="0"/>
            <a:t>-xx%</a:t>
          </a:r>
        </a:p>
      </cdr:txBody>
    </cdr:sp>
  </cdr:relSizeAnchor>
  <cdr:relSizeAnchor xmlns:cdr="http://schemas.openxmlformats.org/drawingml/2006/chartDrawing">
    <cdr:from>
      <cdr:x>0.38879</cdr:x>
      <cdr:y>0.35156</cdr:y>
    </cdr:from>
    <cdr:to>
      <cdr:x>0.38879</cdr:x>
      <cdr:y>0.38004</cdr:y>
    </cdr:to>
    <cdr:cxnSp macro="">
      <cdr:nvCxnSpPr>
        <cdr:cNvPr id="14" name="Straight Connector 13">
          <a:extLst xmlns:a="http://schemas.openxmlformats.org/drawingml/2006/main">
            <a:ext uri="{FF2B5EF4-FFF2-40B4-BE49-F238E27FC236}">
              <a16:creationId xmlns:a16="http://schemas.microsoft.com/office/drawing/2014/main" id="{A9282511-233A-6AAE-6D01-7F842504822C}"/>
            </a:ext>
          </a:extLst>
        </cdr:cNvPr>
        <cdr:cNvCxnSpPr/>
      </cdr:nvCxnSpPr>
      <cdr:spPr>
        <a:xfrm xmlns:a="http://schemas.openxmlformats.org/drawingml/2006/main" flipV="1">
          <a:off x="2849364" y="1000669"/>
          <a:ext cx="0" cy="81085"/>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0.38799</cdr:x>
      <cdr:y>0.35168</cdr:y>
    </cdr:from>
    <cdr:to>
      <cdr:x>0.62323</cdr:x>
      <cdr:y>0.35168</cdr:y>
    </cdr:to>
    <cdr:cxnSp macro="">
      <cdr:nvCxnSpPr>
        <cdr:cNvPr id="15" name="Straight Connector 14">
          <a:extLst xmlns:a="http://schemas.openxmlformats.org/drawingml/2006/main">
            <a:ext uri="{FF2B5EF4-FFF2-40B4-BE49-F238E27FC236}">
              <a16:creationId xmlns:a16="http://schemas.microsoft.com/office/drawing/2014/main" id="{39E70957-0D46-9455-EA37-E2B3C286C58B}"/>
            </a:ext>
          </a:extLst>
        </cdr:cNvPr>
        <cdr:cNvCxnSpPr/>
      </cdr:nvCxnSpPr>
      <cdr:spPr>
        <a:xfrm xmlns:a="http://schemas.openxmlformats.org/drawingml/2006/main" flipH="1">
          <a:off x="2843502" y="1001016"/>
          <a:ext cx="1723975" cy="0"/>
        </a:xfrm>
        <a:prstGeom xmlns:a="http://schemas.openxmlformats.org/drawingml/2006/main" prst="line">
          <a:avLst/>
        </a:prstGeom>
        <a:ln xmlns:a="http://schemas.openxmlformats.org/drawingml/2006/main">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0.6235</cdr:x>
      <cdr:y>0.34932</cdr:y>
    </cdr:from>
    <cdr:to>
      <cdr:x>0.6235</cdr:x>
      <cdr:y>0.53226</cdr:y>
    </cdr:to>
    <cdr:cxnSp macro="">
      <cdr:nvCxnSpPr>
        <cdr:cNvPr id="16" name="Straight Connector 15">
          <a:extLst xmlns:a="http://schemas.openxmlformats.org/drawingml/2006/main">
            <a:ext uri="{FF2B5EF4-FFF2-40B4-BE49-F238E27FC236}">
              <a16:creationId xmlns:a16="http://schemas.microsoft.com/office/drawing/2014/main" id="{0C581D36-7612-CFCE-8093-46E32A7D3125}"/>
            </a:ext>
          </a:extLst>
        </cdr:cNvPr>
        <cdr:cNvCxnSpPr/>
      </cdr:nvCxnSpPr>
      <cdr:spPr>
        <a:xfrm xmlns:a="http://schemas.openxmlformats.org/drawingml/2006/main">
          <a:off x="4569457" y="994319"/>
          <a:ext cx="0" cy="520700"/>
        </a:xfrm>
        <a:prstGeom xmlns:a="http://schemas.openxmlformats.org/drawingml/2006/main" prst="line">
          <a:avLst/>
        </a:prstGeom>
        <a:ln xmlns:a="http://schemas.openxmlformats.org/drawingml/2006/main">
          <a:prstDash val="dash"/>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0.63101</cdr:x>
      <cdr:y>0.43298</cdr:y>
    </cdr:from>
    <cdr:to>
      <cdr:x>0.63101</cdr:x>
      <cdr:y>0.5</cdr:y>
    </cdr:to>
    <cdr:cxnSp macro="">
      <cdr:nvCxnSpPr>
        <cdr:cNvPr id="17" name="Straight Connector 16">
          <a:extLst xmlns:a="http://schemas.openxmlformats.org/drawingml/2006/main">
            <a:ext uri="{FF2B5EF4-FFF2-40B4-BE49-F238E27FC236}">
              <a16:creationId xmlns:a16="http://schemas.microsoft.com/office/drawing/2014/main" id="{9526C06E-6518-5390-E075-EA2B3F7B5BF4}"/>
            </a:ext>
          </a:extLst>
        </cdr:cNvPr>
        <cdr:cNvCxnSpPr/>
      </cdr:nvCxnSpPr>
      <cdr:spPr>
        <a:xfrm xmlns:a="http://schemas.openxmlformats.org/drawingml/2006/main" flipV="1">
          <a:off x="4624541" y="1232444"/>
          <a:ext cx="0" cy="190757"/>
        </a:xfrm>
        <a:prstGeom xmlns:a="http://schemas.openxmlformats.org/drawingml/2006/main" prst="line">
          <a:avLst/>
        </a:prstGeom>
        <a:ln xmlns:a="http://schemas.openxmlformats.org/drawingml/2006/main">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0.63021</cdr:x>
      <cdr:y>0.43311</cdr:y>
    </cdr:from>
    <cdr:to>
      <cdr:x>0.86545</cdr:x>
      <cdr:y>0.43311</cdr:y>
    </cdr:to>
    <cdr:cxnSp macro="">
      <cdr:nvCxnSpPr>
        <cdr:cNvPr id="18" name="Straight Connector 17">
          <a:extLst xmlns:a="http://schemas.openxmlformats.org/drawingml/2006/main">
            <a:ext uri="{FF2B5EF4-FFF2-40B4-BE49-F238E27FC236}">
              <a16:creationId xmlns:a16="http://schemas.microsoft.com/office/drawing/2014/main" id="{0C504B5B-880F-7A2C-D0A0-786D49C65F4E}"/>
            </a:ext>
          </a:extLst>
        </cdr:cNvPr>
        <cdr:cNvCxnSpPr/>
      </cdr:nvCxnSpPr>
      <cdr:spPr>
        <a:xfrm xmlns:a="http://schemas.openxmlformats.org/drawingml/2006/main" flipH="1">
          <a:off x="4618679" y="1232791"/>
          <a:ext cx="1723975" cy="0"/>
        </a:xfrm>
        <a:prstGeom xmlns:a="http://schemas.openxmlformats.org/drawingml/2006/main" prst="line">
          <a:avLst/>
        </a:prstGeom>
        <a:ln xmlns:a="http://schemas.openxmlformats.org/drawingml/2006/main">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0.86572</cdr:x>
      <cdr:y>0.43187</cdr:y>
    </cdr:from>
    <cdr:to>
      <cdr:x>0.86572</cdr:x>
      <cdr:y>0.55457</cdr:y>
    </cdr:to>
    <cdr:cxnSp macro="">
      <cdr:nvCxnSpPr>
        <cdr:cNvPr id="19" name="Straight Connector 18">
          <a:extLst xmlns:a="http://schemas.openxmlformats.org/drawingml/2006/main">
            <a:ext uri="{FF2B5EF4-FFF2-40B4-BE49-F238E27FC236}">
              <a16:creationId xmlns:a16="http://schemas.microsoft.com/office/drawing/2014/main" id="{61962402-4DB4-8754-1801-62E2067F20F3}"/>
            </a:ext>
          </a:extLst>
        </cdr:cNvPr>
        <cdr:cNvCxnSpPr/>
      </cdr:nvCxnSpPr>
      <cdr:spPr>
        <a:xfrm xmlns:a="http://schemas.openxmlformats.org/drawingml/2006/main">
          <a:off x="6344634" y="1229269"/>
          <a:ext cx="0" cy="349250"/>
        </a:xfrm>
        <a:prstGeom xmlns:a="http://schemas.openxmlformats.org/drawingml/2006/main" prst="line">
          <a:avLst/>
        </a:prstGeom>
        <a:ln xmlns:a="http://schemas.openxmlformats.org/drawingml/2006/main">
          <a:prstDash val="dash"/>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0.45391</cdr:x>
      <cdr:y>0.29334</cdr:y>
    </cdr:from>
    <cdr:to>
      <cdr:x>0.54904</cdr:x>
      <cdr:y>0.41002</cdr:y>
    </cdr:to>
    <cdr:sp macro="" textlink="">
      <cdr:nvSpPr>
        <cdr:cNvPr id="3" name="Oval 2">
          <a:extLst xmlns:a="http://schemas.openxmlformats.org/drawingml/2006/main">
            <a:ext uri="{FF2B5EF4-FFF2-40B4-BE49-F238E27FC236}">
              <a16:creationId xmlns:a16="http://schemas.microsoft.com/office/drawing/2014/main" id="{6A1E48B8-A6F4-5C72-915D-6E6DB44B7DA6}"/>
            </a:ext>
          </a:extLst>
        </cdr:cNvPr>
        <cdr:cNvSpPr/>
      </cdr:nvSpPr>
      <cdr:spPr>
        <a:xfrm xmlns:a="http://schemas.openxmlformats.org/drawingml/2006/main">
          <a:off x="3326618" y="834958"/>
          <a:ext cx="697169" cy="332117"/>
        </a:xfrm>
        <a:prstGeom xmlns:a="http://schemas.openxmlformats.org/drawingml/2006/main" prst="ellipse">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0" rIns="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dirty="0"/>
            <a:t>-xx%</a:t>
          </a:r>
        </a:p>
      </cdr:txBody>
    </cdr:sp>
  </cdr:relSizeAnchor>
  <cdr:relSizeAnchor xmlns:cdr="http://schemas.openxmlformats.org/drawingml/2006/chartDrawing">
    <cdr:from>
      <cdr:x>0.6916</cdr:x>
      <cdr:y>0.37477</cdr:y>
    </cdr:from>
    <cdr:to>
      <cdr:x>0.78673</cdr:x>
      <cdr:y>0.49144</cdr:y>
    </cdr:to>
    <cdr:sp macro="" textlink="">
      <cdr:nvSpPr>
        <cdr:cNvPr id="4" name="Oval 3">
          <a:extLst xmlns:a="http://schemas.openxmlformats.org/drawingml/2006/main">
            <a:ext uri="{FF2B5EF4-FFF2-40B4-BE49-F238E27FC236}">
              <a16:creationId xmlns:a16="http://schemas.microsoft.com/office/drawing/2014/main" id="{5ACF5E60-3ECB-71A3-DFD9-0A569F2C8A71}"/>
            </a:ext>
          </a:extLst>
        </cdr:cNvPr>
        <cdr:cNvSpPr/>
      </cdr:nvSpPr>
      <cdr:spPr>
        <a:xfrm xmlns:a="http://schemas.openxmlformats.org/drawingml/2006/main">
          <a:off x="5068582" y="1066733"/>
          <a:ext cx="697169" cy="332117"/>
        </a:xfrm>
        <a:prstGeom xmlns:a="http://schemas.openxmlformats.org/drawingml/2006/main" prst="ellipse">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lIns="0" rIns="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dirty="0"/>
            <a:t>-xx%</a:t>
          </a:r>
        </a:p>
      </cdr:txBody>
    </cdr:sp>
  </cdr:relSizeAnchor>
</c:userShapes>
</file>

<file path=ppt/drawings/drawing7.xml><?xml version="1.0" encoding="utf-8"?>
<c:userShapes xmlns:c="http://schemas.openxmlformats.org/drawingml/2006/chart">
  <cdr:relSizeAnchor xmlns:cdr="http://schemas.openxmlformats.org/drawingml/2006/chartDrawing">
    <cdr:from>
      <cdr:x>0.12039</cdr:x>
      <cdr:y>0.12764</cdr:y>
    </cdr:from>
    <cdr:to>
      <cdr:x>0.83326</cdr:x>
      <cdr:y>0.12764</cdr:y>
    </cdr:to>
    <cdr:cxnSp macro="">
      <cdr:nvCxnSpPr>
        <cdr:cNvPr id="7" name="Straight Connector 6">
          <a:extLst xmlns:a="http://schemas.openxmlformats.org/drawingml/2006/main">
            <a:ext uri="{FF2B5EF4-FFF2-40B4-BE49-F238E27FC236}">
              <a16:creationId xmlns:a16="http://schemas.microsoft.com/office/drawing/2014/main" id="{D162031F-DB9D-CCD2-7720-B5C116B75BA0}"/>
            </a:ext>
          </a:extLst>
        </cdr:cNvPr>
        <cdr:cNvCxnSpPr/>
      </cdr:nvCxnSpPr>
      <cdr:spPr>
        <a:xfrm xmlns:a="http://schemas.openxmlformats.org/drawingml/2006/main">
          <a:off x="621202" y="166858"/>
          <a:ext cx="3678316" cy="0"/>
        </a:xfrm>
        <a:prstGeom xmlns:a="http://schemas.openxmlformats.org/drawingml/2006/main" prst="line">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0.12165</cdr:x>
      <cdr:y>0.12268</cdr:y>
    </cdr:from>
    <cdr:to>
      <cdr:x>0.12165</cdr:x>
      <cdr:y>0.31614</cdr:y>
    </cdr:to>
    <cdr:cxnSp macro="">
      <cdr:nvCxnSpPr>
        <cdr:cNvPr id="10" name="Straight Connector 9">
          <a:extLst xmlns:a="http://schemas.openxmlformats.org/drawingml/2006/main">
            <a:ext uri="{FF2B5EF4-FFF2-40B4-BE49-F238E27FC236}">
              <a16:creationId xmlns:a16="http://schemas.microsoft.com/office/drawing/2014/main" id="{EFB5A077-4B6A-8BF1-1D1E-EAB6DFBC8D34}"/>
            </a:ext>
          </a:extLst>
        </cdr:cNvPr>
        <cdr:cNvCxnSpPr/>
      </cdr:nvCxnSpPr>
      <cdr:spPr>
        <a:xfrm xmlns:a="http://schemas.openxmlformats.org/drawingml/2006/main">
          <a:off x="627687" y="160373"/>
          <a:ext cx="0" cy="252919"/>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0.42304</cdr:x>
      <cdr:y>0.00506</cdr:y>
    </cdr:from>
    <cdr:to>
      <cdr:x>0.57696</cdr:x>
      <cdr:y>0.25328</cdr:y>
    </cdr:to>
    <cdr:sp macro="" textlink="">
      <cdr:nvSpPr>
        <cdr:cNvPr id="5" name="Oval 4">
          <a:extLst xmlns:a="http://schemas.openxmlformats.org/drawingml/2006/main">
            <a:ext uri="{FF2B5EF4-FFF2-40B4-BE49-F238E27FC236}">
              <a16:creationId xmlns:a16="http://schemas.microsoft.com/office/drawing/2014/main" id="{0D101856-C822-35AA-F784-8D0B43ADE65C}"/>
            </a:ext>
          </a:extLst>
        </cdr:cNvPr>
        <cdr:cNvSpPr/>
      </cdr:nvSpPr>
      <cdr:spPr>
        <a:xfrm xmlns:a="http://schemas.openxmlformats.org/drawingml/2006/main">
          <a:off x="2182834" y="6614"/>
          <a:ext cx="794197" cy="324498"/>
        </a:xfrm>
        <a:prstGeom xmlns:a="http://schemas.openxmlformats.org/drawingml/2006/main" prst="ellipse">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lIns="0" rIns="0" anchor="ctr"/>
        <a:lstStyle xmlns:a="http://schemas.openxmlformats.org/drawingml/2006/main"/>
        <a:p xmlns:a="http://schemas.openxmlformats.org/drawingml/2006/main">
          <a:pPr algn="ctr"/>
          <a:r>
            <a:rPr lang="en-US" sz="1200" dirty="0">
              <a:solidFill>
                <a:schemeClr val="bg1"/>
              </a:solidFill>
            </a:rPr>
            <a:t>+1.8 ppt</a:t>
          </a:r>
        </a:p>
      </cdr:txBody>
    </cdr:sp>
  </cdr:relSizeAnchor>
</c:userShapes>
</file>

<file path=ppt/drawings/drawing8.xml><?xml version="1.0" encoding="utf-8"?>
<c:userShapes xmlns:c="http://schemas.openxmlformats.org/drawingml/2006/chart">
  <cdr:relSizeAnchor xmlns:cdr="http://schemas.openxmlformats.org/drawingml/2006/chartDrawing">
    <cdr:from>
      <cdr:x>0.12134</cdr:x>
      <cdr:y>0.11389</cdr:y>
    </cdr:from>
    <cdr:to>
      <cdr:x>0.85196</cdr:x>
      <cdr:y>0.11389</cdr:y>
    </cdr:to>
    <cdr:cxnSp macro="">
      <cdr:nvCxnSpPr>
        <cdr:cNvPr id="7" name="Straight Connector 6">
          <a:extLst xmlns:a="http://schemas.openxmlformats.org/drawingml/2006/main">
            <a:ext uri="{FF2B5EF4-FFF2-40B4-BE49-F238E27FC236}">
              <a16:creationId xmlns:a16="http://schemas.microsoft.com/office/drawing/2014/main" id="{D162031F-DB9D-CCD2-7720-B5C116B75BA0}"/>
            </a:ext>
          </a:extLst>
        </cdr:cNvPr>
        <cdr:cNvCxnSpPr/>
      </cdr:nvCxnSpPr>
      <cdr:spPr>
        <a:xfrm xmlns:a="http://schemas.openxmlformats.org/drawingml/2006/main">
          <a:off x="626117" y="148894"/>
          <a:ext cx="3769873" cy="0"/>
        </a:xfrm>
        <a:prstGeom xmlns:a="http://schemas.openxmlformats.org/drawingml/2006/main" prst="line">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0.12165</cdr:x>
      <cdr:y>0.11384</cdr:y>
    </cdr:from>
    <cdr:to>
      <cdr:x>0.12165</cdr:x>
      <cdr:y>0.31614</cdr:y>
    </cdr:to>
    <cdr:cxnSp macro="">
      <cdr:nvCxnSpPr>
        <cdr:cNvPr id="10" name="Straight Connector 9">
          <a:extLst xmlns:a="http://schemas.openxmlformats.org/drawingml/2006/main">
            <a:ext uri="{FF2B5EF4-FFF2-40B4-BE49-F238E27FC236}">
              <a16:creationId xmlns:a16="http://schemas.microsoft.com/office/drawing/2014/main" id="{EFB5A077-4B6A-8BF1-1D1E-EAB6DFBC8D34}"/>
            </a:ext>
          </a:extLst>
        </cdr:cNvPr>
        <cdr:cNvCxnSpPr/>
      </cdr:nvCxnSpPr>
      <cdr:spPr>
        <a:xfrm xmlns:a="http://schemas.openxmlformats.org/drawingml/2006/main">
          <a:off x="627698" y="148821"/>
          <a:ext cx="0" cy="264467"/>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0.39691</cdr:x>
      <cdr:y>0</cdr:y>
    </cdr:from>
    <cdr:to>
      <cdr:x>0.60309</cdr:x>
      <cdr:y>0.24822</cdr:y>
    </cdr:to>
    <cdr:sp macro="" textlink="">
      <cdr:nvSpPr>
        <cdr:cNvPr id="5" name="Oval 4">
          <a:extLst xmlns:a="http://schemas.openxmlformats.org/drawingml/2006/main">
            <a:ext uri="{FF2B5EF4-FFF2-40B4-BE49-F238E27FC236}">
              <a16:creationId xmlns:a16="http://schemas.microsoft.com/office/drawing/2014/main" id="{0D101856-C822-35AA-F784-8D0B43ADE65C}"/>
            </a:ext>
          </a:extLst>
        </cdr:cNvPr>
        <cdr:cNvSpPr/>
      </cdr:nvSpPr>
      <cdr:spPr>
        <a:xfrm xmlns:a="http://schemas.openxmlformats.org/drawingml/2006/main">
          <a:off x="2047999" y="-5118504"/>
          <a:ext cx="1063867" cy="324497"/>
        </a:xfrm>
        <a:prstGeom xmlns:a="http://schemas.openxmlformats.org/drawingml/2006/main" prst="ellipse">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lIns="0" rIns="0" anchor="ctr"/>
        <a:lstStyle xmlns:a="http://schemas.openxmlformats.org/drawingml/2006/main"/>
        <a:p xmlns:a="http://schemas.openxmlformats.org/drawingml/2006/main">
          <a:pPr algn="ctr"/>
          <a:r>
            <a:rPr lang="en-US" sz="1200" dirty="0">
              <a:solidFill>
                <a:schemeClr val="bg1"/>
              </a:solidFill>
            </a:rPr>
            <a:t>+33 </a:t>
          </a:r>
          <a:r>
            <a:rPr lang="en-US" sz="1200" dirty="0" err="1">
              <a:solidFill>
                <a:schemeClr val="bg1"/>
              </a:solidFill>
            </a:rPr>
            <a:t>mUSD</a:t>
          </a:r>
          <a:endParaRPr lang="en-US" sz="1200" dirty="0">
            <a:solidFill>
              <a:schemeClr val="bg1"/>
            </a:solidFill>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0.11945</cdr:x>
      <cdr:y>0</cdr:y>
    </cdr:from>
    <cdr:to>
      <cdr:x>0.86411</cdr:x>
      <cdr:y>0.5</cdr:y>
    </cdr:to>
    <cdr:cxnSp macro="">
      <cdr:nvCxnSpPr>
        <cdr:cNvPr id="5" name="Straight Arrow Connector 4">
          <a:extLst xmlns:a="http://schemas.openxmlformats.org/drawingml/2006/main">
            <a:ext uri="{FF2B5EF4-FFF2-40B4-BE49-F238E27FC236}">
              <a16:creationId xmlns:a16="http://schemas.microsoft.com/office/drawing/2014/main" id="{DEC11F3B-559F-764F-28F4-CC00B43B99D0}"/>
            </a:ext>
          </a:extLst>
        </cdr:cNvPr>
        <cdr:cNvCxnSpPr/>
      </cdr:nvCxnSpPr>
      <cdr:spPr>
        <a:xfrm xmlns:a="http://schemas.openxmlformats.org/drawingml/2006/main" flipV="1">
          <a:off x="616371" y="-2986091"/>
          <a:ext cx="3842328" cy="755871"/>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0.43798</cdr:x>
      <cdr:y>0.1482</cdr:y>
    </cdr:from>
    <cdr:to>
      <cdr:x>0.56202</cdr:x>
      <cdr:y>0.33116</cdr:y>
    </cdr:to>
    <cdr:sp macro="" textlink="">
      <cdr:nvSpPr>
        <cdr:cNvPr id="2" name="Oval 1">
          <a:extLst xmlns:a="http://schemas.openxmlformats.org/drawingml/2006/main">
            <a:ext uri="{FF2B5EF4-FFF2-40B4-BE49-F238E27FC236}">
              <a16:creationId xmlns:a16="http://schemas.microsoft.com/office/drawing/2014/main" id="{1EA4302C-57AD-30DB-6831-1F81177F14A1}"/>
            </a:ext>
          </a:extLst>
        </cdr:cNvPr>
        <cdr:cNvSpPr/>
      </cdr:nvSpPr>
      <cdr:spPr>
        <a:xfrm xmlns:a="http://schemas.openxmlformats.org/drawingml/2006/main">
          <a:off x="2259893" y="224044"/>
          <a:ext cx="640080" cy="276592"/>
        </a:xfrm>
        <a:prstGeom xmlns:a="http://schemas.openxmlformats.org/drawingml/2006/main" prst="ellipse">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lIns="0" rIns="0" anchor="ctr"/>
        <a:lstStyle xmlns:a="http://schemas.openxmlformats.org/drawingml/2006/main"/>
        <a:p xmlns:a="http://schemas.openxmlformats.org/drawingml/2006/main">
          <a:pPr algn="ctr"/>
          <a:r>
            <a:rPr lang="en-US" sz="1200" dirty="0"/>
            <a:t>110%</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lvl1pPr>
              <a:defRPr b="0" i="0">
                <a:latin typeface="Arial" panose="020B0604020202020204" pitchFamily="34" charset="0"/>
                <a:cs typeface="Arial" panose="020B0604020202020204" pitchFamily="34" charset="0"/>
              </a:defRPr>
            </a:lvl1pPr>
          </a:lstStyle>
          <a:p>
            <a:pPr algn="r"/>
            <a:fld id="{00000000-1234-1234-1234-123412341234}" type="slidenum">
              <a:rPr lang="en-GB" sz="1200" smtClean="0">
                <a:solidFill>
                  <a:schemeClr val="dk1"/>
                </a:solidFill>
                <a:ea typeface="Calibri"/>
                <a:sym typeface="Calibri"/>
              </a:rPr>
              <a:pPr algn="r"/>
              <a:t>‹#›</a:t>
            </a:fld>
            <a:endParaRPr lang="en-GB" sz="1200">
              <a:solidFill>
                <a:schemeClr val="dk1"/>
              </a:solidFill>
              <a:ea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sz="2200">
              <a:latin typeface="Arial" panose="020B0604020202020204" pitchFamily="34" charset="0"/>
              <a:cs typeface="Arial" panose="020B0604020202020204" pitchFamily="34" charset="0"/>
            </a:endParaRPr>
          </a:p>
        </p:txBody>
      </p:sp>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lang="en-DK" sz="2200">
              <a:latin typeface="Arial" panose="020B0604020202020204" pitchFamily="34" charset="0"/>
              <a:cs typeface="Arial" panose="020B0604020202020204" pitchFamily="34" charset="0"/>
            </a:endParaRPr>
          </a:p>
        </p:txBody>
      </p:sp>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117016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b="0" i="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100</a:t>
            </a:fld>
            <a:endParaRPr kumimoji="0" lang="en-GB" sz="1200" b="0" i="0" u="none" strike="noStrike" kern="0" cap="none" spc="0" normalizeH="0" baseline="0" noProof="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40313810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101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2915557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102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2634924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103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5272730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b="0" i="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104</a:t>
            </a:fld>
            <a:endParaRPr kumimoji="0" lang="en-GB" sz="1200" b="0" i="0" u="none" strike="noStrike" kern="0" cap="none" spc="0" normalizeH="0" baseline="0" noProof="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894615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105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1363199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106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3379341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107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3120507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108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5207747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715" name="Google Shape;71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8876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620682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110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3037192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111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93169836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112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0795229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113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5083164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114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54213258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115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43365451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ea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116</a:t>
            </a:fld>
            <a:endParaRPr kumimoji="0" lang="en-GB" sz="1200" u="none" strike="noStrike" kern="0" cap="none" spc="0" normalizeH="0" baseline="0" noProof="0">
              <a:ln>
                <a:noFill/>
              </a:ln>
              <a:solidFill>
                <a:srgbClr val="000000"/>
              </a:solidFill>
              <a:effectLst/>
              <a:uLnTx/>
              <a:uFillTx/>
              <a:ea typeface="Calibri"/>
              <a:sym typeface="Calibri"/>
            </a:endParaRPr>
          </a:p>
        </p:txBody>
      </p:sp>
    </p:spTree>
    <p:extLst>
      <p:ext uri="{BB962C8B-B14F-4D97-AF65-F5344CB8AC3E}">
        <p14:creationId xmlns:p14="http://schemas.microsoft.com/office/powerpoint/2010/main" val="37744310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117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75687092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ea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118</a:t>
            </a:fld>
            <a:endParaRPr kumimoji="0" lang="en-GB" sz="1200" u="none" strike="noStrike" kern="0" cap="none" spc="0" normalizeH="0" baseline="0" noProof="0">
              <a:ln>
                <a:noFill/>
              </a:ln>
              <a:solidFill>
                <a:srgbClr val="000000"/>
              </a:solidFill>
              <a:effectLst/>
              <a:uLnTx/>
              <a:uFillTx/>
              <a:ea typeface="Calibri"/>
              <a:sym typeface="Calibri"/>
            </a:endParaRPr>
          </a:p>
        </p:txBody>
      </p:sp>
    </p:spTree>
    <p:extLst>
      <p:ext uri="{BB962C8B-B14F-4D97-AF65-F5344CB8AC3E}">
        <p14:creationId xmlns:p14="http://schemas.microsoft.com/office/powerpoint/2010/main" val="37419359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119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067667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23473305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908128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lang="en-DK" sz="2200">
              <a:latin typeface="Arial" panose="020B0604020202020204" pitchFamily="34" charset="0"/>
              <a:cs typeface="Arial" panose="020B0604020202020204" pitchFamily="34" charset="0"/>
            </a:endParaRPr>
          </a:p>
        </p:txBody>
      </p:sp>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028782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122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1784315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123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25205713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124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0450779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125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8949039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126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20070204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127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44675415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128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70218146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129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85169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191" name="Google Shape;1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39933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130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05766637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131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52600085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132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9959431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133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5659788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134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4330706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135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15920555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136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57954852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137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73020125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138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48711418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139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907953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b="0" i="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GB" sz="1200" b="0" i="0" u="none" strike="noStrike" kern="0" cap="none" spc="0" normalizeH="0" baseline="0" noProof="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557863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140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53780887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141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14964923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434121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notes"/>
          <p:cNvSpPr txBox="1">
            <a:spLocks noGrp="1"/>
          </p:cNvSpPr>
          <p:nvPr>
            <p:ph type="body" idx="1"/>
          </p:nvPr>
        </p:nvSpPr>
        <p:spPr>
          <a:xfrm>
            <a:off x="685800" y="4400550"/>
            <a:ext cx="5486400" cy="3600300"/>
          </a:xfrm>
          <a:prstGeom prst="rect">
            <a:avLst/>
          </a:prstGeom>
          <a:noFill/>
          <a:ln>
            <a:noFill/>
          </a:ln>
        </p:spPr>
        <p:txBody>
          <a:bodyPr spcFirstLastPara="1" wrap="square" lIns="86250" tIns="43125" rIns="86250" bIns="43125" anchor="t" anchorCtr="0">
            <a:noAutofit/>
          </a:bodyPr>
          <a:lstStyle/>
          <a:p>
            <a:pPr marL="0" lvl="0" indent="0" algn="l" rtl="0">
              <a:spcBef>
                <a:spcPts val="0"/>
              </a:spcBef>
              <a:spcAft>
                <a:spcPts val="0"/>
              </a:spcAft>
              <a:buClr>
                <a:schemeClr val="dk1"/>
              </a:buClr>
              <a:buSzPts val="1900"/>
              <a:buFont typeface="Arial"/>
              <a:buNone/>
            </a:pPr>
            <a:endParaRPr lang="en-DK" sz="2200">
              <a:latin typeface="Arial" panose="020B0604020202020204" pitchFamily="34" charset="0"/>
              <a:cs typeface="Arial" panose="020B0604020202020204" pitchFamily="34" charset="0"/>
            </a:endParaRPr>
          </a:p>
        </p:txBody>
      </p:sp>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924476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191" name="Google Shape;1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912957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b="0" i="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145</a:t>
            </a:fld>
            <a:endParaRPr kumimoji="0" lang="en-GB" sz="1200" b="0" i="0" u="none" strike="noStrike" kern="0" cap="none" spc="0" normalizeH="0" baseline="0" noProof="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81905033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146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51540671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147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90471053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148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21613566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149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785500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24781047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150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62115054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b="0" i="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151</a:t>
            </a:fld>
            <a:endParaRPr kumimoji="0" lang="en-GB" sz="1200" b="0" i="0" u="none" strike="noStrike" kern="0" cap="none" spc="0" normalizeH="0" baseline="0" noProof="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113315693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152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96153272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153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47397694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154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02599183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155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58134455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156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4097890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158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1343329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159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00196614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160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300911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68434739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161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32112239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163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3117249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164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33338653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165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2991725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166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03395430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168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3320522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169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22228616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94255392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85009449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730773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54292641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1304757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41523812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84225112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b="0" i="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177</a:t>
            </a:fld>
            <a:endParaRPr kumimoji="0" lang="en-GB" sz="1200" b="0" i="0" u="none" strike="noStrike" kern="0" cap="none" spc="0" normalizeH="0" baseline="0" noProof="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119997790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715" name="Google Shape;71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92924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179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2927934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180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01329316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39002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182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79829684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183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558919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97686379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184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53761595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185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20385362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186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92776041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187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28435794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188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99182550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189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95006268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190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38287483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191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98847943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192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54153649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193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291584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22124944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194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94099909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195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67837876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196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83071069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197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8268234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198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91218885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199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04823213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200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49475254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201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84511123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202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43816446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203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22343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41" name="Google Shape;2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84955990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204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04296392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205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24659865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206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40580181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207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11247191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208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29900004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ea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209</a:t>
            </a:fld>
            <a:endParaRPr kumimoji="0" lang="en-GB" sz="1200" u="none" strike="noStrike" kern="0" cap="none" spc="0" normalizeH="0" baseline="0" noProof="0">
              <a:ln>
                <a:noFill/>
              </a:ln>
              <a:solidFill>
                <a:srgbClr val="000000"/>
              </a:solidFill>
              <a:effectLst/>
              <a:uLnTx/>
              <a:uFillTx/>
              <a:ea typeface="Calibri"/>
              <a:sym typeface="Calibri"/>
            </a:endParaRPr>
          </a:p>
        </p:txBody>
      </p:sp>
    </p:spTree>
    <p:extLst>
      <p:ext uri="{BB962C8B-B14F-4D97-AF65-F5344CB8AC3E}">
        <p14:creationId xmlns:p14="http://schemas.microsoft.com/office/powerpoint/2010/main" val="209474133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210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85771231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211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54020538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212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39275525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213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394900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15051771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214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22466659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215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81330976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216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35399055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217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47807508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218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03333769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219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35174217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220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05881701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221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55536759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222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69264512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223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037157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97334504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224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741392365"/>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225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66117566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672284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F34805-1F01-4BDA-A8CA-FCEA2B4BC8D0}" type="datetime3">
              <a:rPr kumimoji="0" lang="en-GB" sz="90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 March, 2024</a:t>
            </a:fld>
            <a:endParaRPr kumimoji="0" lang="en-GB" sz="90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EBCF4-26FC-4F76-8DA1-52FDDC328D44}" type="slidenum">
              <a:rPr kumimoji="0" lang="en-GB" sz="90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GB" sz="90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1" name="Slide Image Placeholder 50">
            <a:extLst>
              <a:ext uri="{FF2B5EF4-FFF2-40B4-BE49-F238E27FC236}">
                <a16:creationId xmlns:a16="http://schemas.microsoft.com/office/drawing/2014/main" id="{DCE3710F-2356-44F5-A47E-3DFCE8CD483E}"/>
              </a:ext>
            </a:extLst>
          </p:cNvPr>
          <p:cNvSpPr>
            <a:spLocks noGrp="1" noRot="1" noChangeAspect="1"/>
          </p:cNvSpPr>
          <p:nvPr>
            <p:ph type="sldImg"/>
          </p:nvPr>
        </p:nvSpPr>
        <p:spPr>
          <a:xfrm>
            <a:off x="657225" y="554038"/>
            <a:ext cx="5543550" cy="3119437"/>
          </a:xfrm>
        </p:spPr>
      </p:sp>
      <p:sp>
        <p:nvSpPr>
          <p:cNvPr id="2" name="Notes Placeholder 1">
            <a:extLst>
              <a:ext uri="{FF2B5EF4-FFF2-40B4-BE49-F238E27FC236}">
                <a16:creationId xmlns:a16="http://schemas.microsoft.com/office/drawing/2014/main" id="{0A00CF9A-3A1B-7865-78B0-6867EB00D99D}"/>
              </a:ext>
            </a:extLst>
          </p:cNvPr>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078326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228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58166068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229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60287615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230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02026589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231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893466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232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03457575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563563"/>
            <a:ext cx="5632450" cy="3168650"/>
          </a:xfrm>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F34805-1F01-4BDA-A8CA-FCEA2B4BC8D0}" type="datetime3">
              <a:rPr kumimoji="0" lang="en-US" sz="90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 March 2024</a:t>
            </a:fld>
            <a:endParaRPr kumimoji="0" lang="en-US" sz="90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EBCF4-26FC-4F76-8DA1-52FDDC328D44}" type="slidenum">
              <a:rPr kumimoji="0" lang="en-US" sz="90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sz="90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52135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715" name="Google Shape;71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688874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234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35728527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235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52764997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236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45268624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237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29250794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238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55462527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239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68738100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240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21290260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241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40589283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242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17786926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243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644086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b="0" i="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n-GB" sz="1200" b="0" i="0" u="none" strike="noStrike" kern="0" cap="none" spc="0" normalizeH="0" baseline="0" noProof="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4294563578"/>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244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66749151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245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74158467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246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859106656"/>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247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48965098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248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00174498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249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46651557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250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02708056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251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20438093"/>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252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1928567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253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155508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071558"/>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254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14446246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255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868054856"/>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256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85891414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031400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258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43318790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259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10302642"/>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260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40056360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261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28910602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262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26557618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263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348329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03159645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264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377751224"/>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265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36287136"/>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266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57275216"/>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267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95435303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268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288754519"/>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617654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270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536743024"/>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271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552495620"/>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272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15743743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273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912318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endParaRPr lang="en-GB">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D12170-B4D9-4504-9406-AC0F9EF8E6EC}"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612516661"/>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274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558345896"/>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275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999959127"/>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276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483201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850047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29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285021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63" name="Google Shape;26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30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713188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31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952806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32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502067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33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879412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34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737727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35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980954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36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013519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37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790342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38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9509602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39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781013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859649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40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605163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41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7633669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42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7051805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43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2007420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44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9507408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ea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lang="en-GB" sz="1200" u="none" strike="noStrike" kern="0" cap="none" spc="0" normalizeH="0" baseline="0" noProof="0">
              <a:ln>
                <a:noFill/>
              </a:ln>
              <a:solidFill>
                <a:srgbClr val="000000"/>
              </a:solidFill>
              <a:effectLst/>
              <a:uLnTx/>
              <a:uFillTx/>
              <a:ea typeface="Calibri"/>
              <a:sym typeface="Calibri"/>
            </a:endParaRPr>
          </a:p>
        </p:txBody>
      </p:sp>
    </p:spTree>
    <p:extLst>
      <p:ext uri="{BB962C8B-B14F-4D97-AF65-F5344CB8AC3E}">
        <p14:creationId xmlns:p14="http://schemas.microsoft.com/office/powerpoint/2010/main" val="6654280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46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464051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47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413060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b="0" i="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lang="en-GB" sz="1200" b="0" i="0" u="none" strike="noStrike" kern="0" cap="none" spc="0" normalizeH="0" baseline="0" noProof="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33491438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49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651241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191" name="Google Shape;1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120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50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8752595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51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9747023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52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7769574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53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2683518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b="0" i="0" u="none" strike="noStrike" kern="0" cap="none" spc="0" normalizeH="0" baseline="0" noProof="0" smtClean="0">
                <a:ln>
                  <a:noFill/>
                </a:ln>
                <a:solidFill>
                  <a:srgbClr val="000000"/>
                </a:solidFill>
                <a:effectLst/>
                <a:uLnTx/>
                <a:uFillTx/>
                <a:latin typeface="Arial" panose="020B0604020202020204" pitchFamily="34" charset="0"/>
                <a:ea typeface="Calibri"/>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en-GB" sz="1200" b="0" i="0" u="none" strike="noStrike" kern="0" cap="none" spc="0" normalizeH="0" baseline="0" noProof="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39469060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55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6652895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56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0523400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602" name="Google Shape;60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3192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58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8458018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59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96451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5079662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3245814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9374330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619" name="Google Shape;61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4464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8785957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4974359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2462292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8797854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61380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2816344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69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594515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0001236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70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614484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71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7965154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72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7145393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73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9954239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74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2650098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75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1290910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76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0831868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77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6546365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78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9093044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79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06765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6748626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80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7529688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81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7191948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82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5348088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83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6326640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84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4763532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85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7123394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86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9934777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87</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0819409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563563"/>
            <a:ext cx="5632450" cy="3168650"/>
          </a:xfrm>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F34805-1F01-4BDA-A8CA-FCEA2B4BC8D0}" type="datetime3">
              <a:rPr kumimoji="0" lang="en-US" sz="90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sym typeface="Calibri"/>
              </a:rPr>
              <a:pPr marL="0" marR="0" lvl="0" indent="0" algn="r" defTabSz="914400" rtl="0" eaLnBrk="1" fontAlgn="auto" latinLnBrk="0" hangingPunct="1">
                <a:lnSpc>
                  <a:spcPct val="100000"/>
                </a:lnSpc>
                <a:spcBef>
                  <a:spcPts val="0"/>
                </a:spcBef>
                <a:spcAft>
                  <a:spcPts val="0"/>
                </a:spcAft>
                <a:buClrTx/>
                <a:buSzTx/>
                <a:buFontTx/>
                <a:buNone/>
                <a:tabLst/>
                <a:defRPr/>
              </a:pPr>
              <a:t>24 March 2024</a:t>
            </a:fld>
            <a:endParaRPr kumimoji="0" lang="en-US" sz="90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Calibri"/>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EBCF4-26FC-4F76-8DA1-52FDDC328D44}" type="slidenum">
              <a:rPr kumimoji="0" lang="en-US" sz="90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90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7343523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89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942051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DK">
              <a:latin typeface="Arial" panose="020B0604020202020204" pitchFamily="34" charset="0"/>
              <a:cs typeface="Arial" panose="020B0604020202020204" pitchFamily="34" charset="0"/>
            </a:endParaRPr>
          </a:p>
        </p:txBody>
      </p:sp>
      <p:sp>
        <p:nvSpPr>
          <p:cNvPr id="202" name="Google Shape;2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96328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90</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0479519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91</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8250902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92</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1300498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93</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28064163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94</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7086827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95</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8524325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96</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41205981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200" u="none" strike="noStrike" kern="0" cap="none" spc="0" normalizeH="0" baseline="0" noProof="0" smtClean="0">
                <a:ln>
                  <a:noFill/>
                </a:ln>
                <a:solidFill>
                  <a:srgbClr val="000000"/>
                </a:solidFill>
                <a:effectLst/>
                <a:uLnTx/>
                <a:uFillTx/>
                <a:ea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97</a:t>
            </a:fld>
            <a:endParaRPr kumimoji="0" lang="en-GB" sz="1200" u="none" strike="noStrike" kern="0" cap="none" spc="0" normalizeH="0" baseline="0" noProof="0">
              <a:ln>
                <a:noFill/>
              </a:ln>
              <a:solidFill>
                <a:srgbClr val="000000"/>
              </a:solidFill>
              <a:effectLst/>
              <a:uLnTx/>
              <a:uFillTx/>
              <a:ea typeface="Calibri"/>
              <a:sym typeface="Calibri"/>
            </a:endParaRPr>
          </a:p>
        </p:txBody>
      </p:sp>
    </p:spTree>
    <p:extLst>
      <p:ext uri="{BB962C8B-B14F-4D97-AF65-F5344CB8AC3E}">
        <p14:creationId xmlns:p14="http://schemas.microsoft.com/office/powerpoint/2010/main" val="17647508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98</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14264893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99</a:t>
            </a:fld>
            <a:endParaRPr lang="en-GB" sz="1200" u="none" strike="noStrike" cap="none">
              <a:solidFill>
                <a:schemeClr val="dk1"/>
              </a:solidFill>
              <a:ea typeface="Calibri"/>
              <a:sym typeface="Calibri"/>
            </a:endParaRPr>
          </a:p>
        </p:txBody>
      </p:sp>
    </p:spTree>
    <p:extLst>
      <p:ext uri="{BB962C8B-B14F-4D97-AF65-F5344CB8AC3E}">
        <p14:creationId xmlns:p14="http://schemas.microsoft.com/office/powerpoint/2010/main" val="373087081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xml"/><Relationship Id="rId7" Type="http://schemas.openxmlformats.org/officeDocument/2006/relationships/oleObject" Target="../embeddings/oleObject2.bin"/><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Master" Target="../slideMasters/slideMaster1.xml"/><Relationship Id="rId5" Type="http://schemas.openxmlformats.org/officeDocument/2006/relationships/tags" Target="../tags/tag7.xml"/><Relationship Id="rId4" Type="http://schemas.openxmlformats.org/officeDocument/2006/relationships/tags" Target="../tags/tag6.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5.emf"/></Relationships>
</file>

<file path=ppt/slideLayouts/_rels/slideLayout16.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9"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5.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p:bg bwMode="gray">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4852908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0" i="0" baseline="0">
              <a:solidFill>
                <a:schemeClr val="bg1"/>
              </a:solidFill>
              <a:latin typeface="Arial" panose="020B0604020202020204" pitchFamily="34" charset="0"/>
              <a:ea typeface="+mj-ea"/>
              <a:cs typeface="+mj-cs"/>
              <a:sym typeface="Apis For Office" panose="020B0504010101010104" pitchFamily="34" charset="0"/>
            </a:endParaRPr>
          </a:p>
        </p:txBody>
      </p:sp>
      <p:sp>
        <p:nvSpPr>
          <p:cNvPr id="8" name="Rectangle 7">
            <a:extLst>
              <a:ext uri="{FF2B5EF4-FFF2-40B4-BE49-F238E27FC236}">
                <a16:creationId xmlns:a16="http://schemas.microsoft.com/office/drawing/2014/main" id="{69DF4293-FF95-4206-A031-DB95227F4FB6}"/>
              </a:ext>
            </a:extLst>
          </p:cNvPr>
          <p:cNvSpPr>
            <a:spLocks/>
          </p:cNvSpPr>
          <p:nvPr userDrawn="1"/>
        </p:nvSpPr>
        <p:spPr>
          <a:xfrm>
            <a:off x="0" y="0"/>
            <a:ext cx="12192000" cy="685800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a:solidFill>
                <a:schemeClr val="bg1"/>
              </a:solidFill>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550800" y="4510168"/>
            <a:ext cx="7182359" cy="32213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50800" indent="0">
              <a:buNone/>
              <a:defRPr lang="en-US" sz="1400" dirty="0">
                <a:solidFill>
                  <a:schemeClr val="bg1"/>
                </a:solidFill>
              </a:defRPr>
            </a:lvl1pPr>
          </a:lstStyle>
          <a:p>
            <a:pPr lvl="0"/>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551941" y="4092559"/>
            <a:ext cx="7182359" cy="405239"/>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marL="50800" indent="0">
              <a:buNone/>
              <a:defRPr lang="en-US" sz="2000" dirty="0">
                <a:solidFill>
                  <a:schemeClr val="bg1"/>
                </a:solidFill>
              </a:defRPr>
            </a:lvl1pPr>
          </a:lstStyle>
          <a:p>
            <a:pPr lvl="0"/>
            <a:r>
              <a:rPr lang="en-US"/>
              <a:t>Click to edit Master subtitle style</a:t>
            </a:r>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551941" y="3362115"/>
            <a:ext cx="8384795" cy="60939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lvl1pPr>
              <a:defRPr lang="en-US" sz="4400" dirty="0">
                <a:solidFill>
                  <a:schemeClr val="bg1"/>
                </a:solidFill>
              </a:defRPr>
            </a:lvl1pPr>
          </a:lstStyle>
          <a:p>
            <a:pPr lvl="0"/>
            <a:r>
              <a:rPr lang="en-US"/>
              <a:t>Click to edit Master title style</a:t>
            </a:r>
          </a:p>
        </p:txBody>
      </p:sp>
      <p:sp>
        <p:nvSpPr>
          <p:cNvPr id="4" name="Google Shape;13;p38">
            <a:extLst>
              <a:ext uri="{FF2B5EF4-FFF2-40B4-BE49-F238E27FC236}">
                <a16:creationId xmlns:a16="http://schemas.microsoft.com/office/drawing/2014/main" id="{11412684-54AD-C122-7135-5E5A39CFE008}"/>
              </a:ext>
            </a:extLst>
          </p:cNvPr>
          <p:cNvSpPr txBox="1">
            <a:spLocks noGrp="1"/>
          </p:cNvSpPr>
          <p:nvPr>
            <p:ph type="sldNum" idx="12"/>
          </p:nvPr>
        </p:nvSpPr>
        <p:spPr>
          <a:xfrm>
            <a:off x="11040036" y="6425800"/>
            <a:ext cx="66100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bg1"/>
                </a:solidFill>
                <a:latin typeface="Arial"/>
                <a:ea typeface="Arial"/>
                <a:cs typeface="Arial"/>
                <a:sym typeface="Arial"/>
              </a:defRPr>
            </a:lvl1pPr>
            <a:lvl2pPr marL="0" marR="0" lvl="1" indent="0" algn="r" rtl="0">
              <a:spcBef>
                <a:spcPts val="0"/>
              </a:spcBef>
              <a:buNone/>
              <a:defRPr sz="900" b="0" i="0" u="none" strike="noStrike" cap="none">
                <a:solidFill>
                  <a:srgbClr val="062032"/>
                </a:solidFill>
                <a:latin typeface="Arial"/>
                <a:ea typeface="Arial"/>
                <a:cs typeface="Arial"/>
                <a:sym typeface="Arial"/>
              </a:defRPr>
            </a:lvl2pPr>
            <a:lvl3pPr marL="0" marR="0" lvl="2" indent="0" algn="r" rtl="0">
              <a:spcBef>
                <a:spcPts val="0"/>
              </a:spcBef>
              <a:buNone/>
              <a:defRPr sz="900" b="0" i="0" u="none" strike="noStrike" cap="none">
                <a:solidFill>
                  <a:srgbClr val="062032"/>
                </a:solidFill>
                <a:latin typeface="Arial"/>
                <a:ea typeface="Arial"/>
                <a:cs typeface="Arial"/>
                <a:sym typeface="Arial"/>
              </a:defRPr>
            </a:lvl3pPr>
            <a:lvl4pPr marL="0" marR="0" lvl="3" indent="0" algn="r" rtl="0">
              <a:spcBef>
                <a:spcPts val="0"/>
              </a:spcBef>
              <a:buNone/>
              <a:defRPr sz="900" b="0" i="0" u="none" strike="noStrike" cap="none">
                <a:solidFill>
                  <a:srgbClr val="062032"/>
                </a:solidFill>
                <a:latin typeface="Arial"/>
                <a:ea typeface="Arial"/>
                <a:cs typeface="Arial"/>
                <a:sym typeface="Arial"/>
              </a:defRPr>
            </a:lvl4pPr>
            <a:lvl5pPr marL="0" marR="0" lvl="4" indent="0" algn="r" rtl="0">
              <a:spcBef>
                <a:spcPts val="0"/>
              </a:spcBef>
              <a:buNone/>
              <a:defRPr sz="900" b="0" i="0" u="none" strike="noStrike" cap="none">
                <a:solidFill>
                  <a:srgbClr val="062032"/>
                </a:solidFill>
                <a:latin typeface="Arial"/>
                <a:ea typeface="Arial"/>
                <a:cs typeface="Arial"/>
                <a:sym typeface="Arial"/>
              </a:defRPr>
            </a:lvl5pPr>
            <a:lvl6pPr marL="0" marR="0" lvl="5" indent="0" algn="r" rtl="0">
              <a:spcBef>
                <a:spcPts val="0"/>
              </a:spcBef>
              <a:buNone/>
              <a:defRPr sz="900" b="0" i="0" u="none" strike="noStrike" cap="none">
                <a:solidFill>
                  <a:srgbClr val="062032"/>
                </a:solidFill>
                <a:latin typeface="Arial"/>
                <a:ea typeface="Arial"/>
                <a:cs typeface="Arial"/>
                <a:sym typeface="Arial"/>
              </a:defRPr>
            </a:lvl6pPr>
            <a:lvl7pPr marL="0" marR="0" lvl="6" indent="0" algn="r" rtl="0">
              <a:spcBef>
                <a:spcPts val="0"/>
              </a:spcBef>
              <a:buNone/>
              <a:defRPr sz="900" b="0" i="0" u="none" strike="noStrike" cap="none">
                <a:solidFill>
                  <a:srgbClr val="062032"/>
                </a:solidFill>
                <a:latin typeface="Arial"/>
                <a:ea typeface="Arial"/>
                <a:cs typeface="Arial"/>
                <a:sym typeface="Arial"/>
              </a:defRPr>
            </a:lvl7pPr>
            <a:lvl8pPr marL="0" marR="0" lvl="7" indent="0" algn="r" rtl="0">
              <a:spcBef>
                <a:spcPts val="0"/>
              </a:spcBef>
              <a:buNone/>
              <a:defRPr sz="900" b="0" i="0" u="none" strike="noStrike" cap="none">
                <a:solidFill>
                  <a:srgbClr val="062032"/>
                </a:solidFill>
                <a:latin typeface="Arial"/>
                <a:ea typeface="Arial"/>
                <a:cs typeface="Arial"/>
                <a:sym typeface="Arial"/>
              </a:defRPr>
            </a:lvl8pPr>
            <a:lvl9pPr marL="0" marR="0" lvl="8" indent="0" algn="r" rtl="0">
              <a:spcBef>
                <a:spcPts val="0"/>
              </a:spcBef>
              <a:buNone/>
              <a:defRPr sz="900" b="0" i="0" u="none" strike="noStrike" cap="none">
                <a:solidFill>
                  <a:srgbClr val="062032"/>
                </a:solidFill>
                <a:latin typeface="Arial"/>
                <a:ea typeface="Arial"/>
                <a:cs typeface="Arial"/>
                <a:sym typeface="Arial"/>
              </a:defRPr>
            </a:lvl9pPr>
          </a:lstStyle>
          <a:p>
            <a:fld id="{00000000-1234-1234-1234-123412341234}" type="slidenum">
              <a:rPr lang="en-GB" smtClean="0"/>
              <a:pPr/>
              <a:t>‹#›</a:t>
            </a:fld>
            <a:endParaRPr lang="en-GB"/>
          </a:p>
        </p:txBody>
      </p:sp>
      <p:cxnSp>
        <p:nvCxnSpPr>
          <p:cNvPr id="5" name="Google Shape;15;p38">
            <a:extLst>
              <a:ext uri="{FF2B5EF4-FFF2-40B4-BE49-F238E27FC236}">
                <a16:creationId xmlns:a16="http://schemas.microsoft.com/office/drawing/2014/main" id="{54FC2F10-59E4-52FC-E4D4-4D109E77FF8A}"/>
              </a:ext>
            </a:extLst>
          </p:cNvPr>
          <p:cNvCxnSpPr/>
          <p:nvPr userDrawn="1"/>
        </p:nvCxnSpPr>
        <p:spPr>
          <a:xfrm>
            <a:off x="569119" y="6453188"/>
            <a:ext cx="11053762" cy="0"/>
          </a:xfrm>
          <a:prstGeom prst="straightConnector1">
            <a:avLst/>
          </a:prstGeom>
          <a:noFill/>
          <a:ln w="9525" cap="flat" cmpd="sng">
            <a:solidFill>
              <a:schemeClr val="bg1">
                <a:lumMod val="95000"/>
              </a:schemeClr>
            </a:solidFill>
            <a:prstDash val="solid"/>
            <a:miter lim="800000"/>
            <a:headEnd type="none" w="sm" len="sm"/>
            <a:tailEnd type="none" w="sm" len="sm"/>
          </a:ln>
        </p:spPr>
      </p:cxnSp>
      <p:sp>
        <p:nvSpPr>
          <p:cNvPr id="6" name="Google Shape;27;p41">
            <a:extLst>
              <a:ext uri="{FF2B5EF4-FFF2-40B4-BE49-F238E27FC236}">
                <a16:creationId xmlns:a16="http://schemas.microsoft.com/office/drawing/2014/main" id="{FED17FA3-CF47-6F37-5582-8B61151D6C75}"/>
              </a:ext>
            </a:extLst>
          </p:cNvPr>
          <p:cNvSpPr txBox="1"/>
          <p:nvPr userDrawn="1"/>
        </p:nvSpPr>
        <p:spPr>
          <a:xfrm>
            <a:off x="7763905" y="6425800"/>
            <a:ext cx="3400661"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GB" sz="900" b="0" i="0" u="none" strike="noStrike" cap="none">
                <a:solidFill>
                  <a:schemeClr val="bg1"/>
                </a:solidFill>
                <a:latin typeface="Arial"/>
                <a:ea typeface="Arial"/>
                <a:cs typeface="Arial"/>
                <a:sym typeface="Arial"/>
              </a:rPr>
              <a:t>Company Name</a:t>
            </a:r>
            <a:endParaRPr sz="900" b="0" i="0" u="none" strike="noStrike" cap="none">
              <a:solidFill>
                <a:schemeClr val="bg1"/>
              </a:solidFill>
              <a:latin typeface="Arial"/>
              <a:ea typeface="Arial"/>
              <a:cs typeface="Arial"/>
              <a:sym typeface="Arial"/>
            </a:endParaRPr>
          </a:p>
        </p:txBody>
      </p:sp>
    </p:spTree>
    <p:extLst>
      <p:ext uri="{BB962C8B-B14F-4D97-AF65-F5344CB8AC3E}">
        <p14:creationId xmlns:p14="http://schemas.microsoft.com/office/powerpoint/2010/main" val="768618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userDrawn="1">
  <p:cSld name="Blank">
    <p:spTree>
      <p:nvGrpSpPr>
        <p:cNvPr id="1" name="Shape 60"/>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EA2B47-10D4-7DBD-8DB4-FE8BB18230A6}"/>
              </a:ext>
            </a:extLst>
          </p:cNvPr>
          <p:cNvGraphicFramePr>
            <a:graphicFrameLocks noChangeAspect="1"/>
          </p:cNvGraphicFramePr>
          <p:nvPr userDrawn="1">
            <p:custDataLst>
              <p:tags r:id="rId1"/>
            </p:custDataLst>
            <p:extLst>
              <p:ext uri="{D42A27DB-BD31-4B8C-83A1-F6EECF244321}">
                <p14:modId xmlns:p14="http://schemas.microsoft.com/office/powerpoint/2010/main" val="362567511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Object 2" hidden="1">
                        <a:extLst>
                          <a:ext uri="{FF2B5EF4-FFF2-40B4-BE49-F238E27FC236}">
                            <a16:creationId xmlns:a16="http://schemas.microsoft.com/office/drawing/2014/main" id="{58EA2B47-10D4-7DBD-8DB4-FE8BB18230A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Google Shape;13;p38">
            <a:extLst>
              <a:ext uri="{FF2B5EF4-FFF2-40B4-BE49-F238E27FC236}">
                <a16:creationId xmlns:a16="http://schemas.microsoft.com/office/drawing/2014/main" id="{80EE66BF-B90E-BB4C-AA8F-835FC7CC5886}"/>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062032"/>
                </a:solidFill>
                <a:latin typeface="Arial"/>
                <a:ea typeface="Arial"/>
                <a:cs typeface="Arial"/>
                <a:sym typeface="Arial"/>
              </a:defRPr>
            </a:lvl1pPr>
            <a:lvl2pPr marL="0" marR="0" lvl="1" indent="0" algn="r" rtl="0">
              <a:spcBef>
                <a:spcPts val="0"/>
              </a:spcBef>
              <a:buNone/>
              <a:defRPr sz="900" b="0" i="0" u="none" strike="noStrike" cap="none">
                <a:solidFill>
                  <a:srgbClr val="062032"/>
                </a:solidFill>
                <a:latin typeface="Arial"/>
                <a:ea typeface="Arial"/>
                <a:cs typeface="Arial"/>
                <a:sym typeface="Arial"/>
              </a:defRPr>
            </a:lvl2pPr>
            <a:lvl3pPr marL="0" marR="0" lvl="2" indent="0" algn="r" rtl="0">
              <a:spcBef>
                <a:spcPts val="0"/>
              </a:spcBef>
              <a:buNone/>
              <a:defRPr sz="900" b="0" i="0" u="none" strike="noStrike" cap="none">
                <a:solidFill>
                  <a:srgbClr val="062032"/>
                </a:solidFill>
                <a:latin typeface="Arial"/>
                <a:ea typeface="Arial"/>
                <a:cs typeface="Arial"/>
                <a:sym typeface="Arial"/>
              </a:defRPr>
            </a:lvl3pPr>
            <a:lvl4pPr marL="0" marR="0" lvl="3" indent="0" algn="r" rtl="0">
              <a:spcBef>
                <a:spcPts val="0"/>
              </a:spcBef>
              <a:buNone/>
              <a:defRPr sz="900" b="0" i="0" u="none" strike="noStrike" cap="none">
                <a:solidFill>
                  <a:srgbClr val="062032"/>
                </a:solidFill>
                <a:latin typeface="Arial"/>
                <a:ea typeface="Arial"/>
                <a:cs typeface="Arial"/>
                <a:sym typeface="Arial"/>
              </a:defRPr>
            </a:lvl4pPr>
            <a:lvl5pPr marL="0" marR="0" lvl="4" indent="0" algn="r" rtl="0">
              <a:spcBef>
                <a:spcPts val="0"/>
              </a:spcBef>
              <a:buNone/>
              <a:defRPr sz="900" b="0" i="0" u="none" strike="noStrike" cap="none">
                <a:solidFill>
                  <a:srgbClr val="062032"/>
                </a:solidFill>
                <a:latin typeface="Arial"/>
                <a:ea typeface="Arial"/>
                <a:cs typeface="Arial"/>
                <a:sym typeface="Arial"/>
              </a:defRPr>
            </a:lvl5pPr>
            <a:lvl6pPr marL="0" marR="0" lvl="5" indent="0" algn="r" rtl="0">
              <a:spcBef>
                <a:spcPts val="0"/>
              </a:spcBef>
              <a:buNone/>
              <a:defRPr sz="900" b="0" i="0" u="none" strike="noStrike" cap="none">
                <a:solidFill>
                  <a:srgbClr val="062032"/>
                </a:solidFill>
                <a:latin typeface="Arial"/>
                <a:ea typeface="Arial"/>
                <a:cs typeface="Arial"/>
                <a:sym typeface="Arial"/>
              </a:defRPr>
            </a:lvl6pPr>
            <a:lvl7pPr marL="0" marR="0" lvl="6" indent="0" algn="r" rtl="0">
              <a:spcBef>
                <a:spcPts val="0"/>
              </a:spcBef>
              <a:buNone/>
              <a:defRPr sz="900" b="0" i="0" u="none" strike="noStrike" cap="none">
                <a:solidFill>
                  <a:srgbClr val="062032"/>
                </a:solidFill>
                <a:latin typeface="Arial"/>
                <a:ea typeface="Arial"/>
                <a:cs typeface="Arial"/>
                <a:sym typeface="Arial"/>
              </a:defRPr>
            </a:lvl7pPr>
            <a:lvl8pPr marL="0" marR="0" lvl="7" indent="0" algn="r" rtl="0">
              <a:spcBef>
                <a:spcPts val="0"/>
              </a:spcBef>
              <a:buNone/>
              <a:defRPr sz="900" b="0" i="0" u="none" strike="noStrike" cap="none">
                <a:solidFill>
                  <a:srgbClr val="062032"/>
                </a:solidFill>
                <a:latin typeface="Arial"/>
                <a:ea typeface="Arial"/>
                <a:cs typeface="Arial"/>
                <a:sym typeface="Arial"/>
              </a:defRPr>
            </a:lvl8pPr>
            <a:lvl9pPr marL="0" marR="0" lvl="8" indent="0" algn="r" rtl="0">
              <a:spcBef>
                <a:spcPts val="0"/>
              </a:spcBef>
              <a:buNone/>
              <a:defRPr sz="900" b="0" i="0" u="none" strike="noStrike" cap="none">
                <a:solidFill>
                  <a:srgbClr val="0620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 name="Google Shape;13;p38">
            <a:extLst>
              <a:ext uri="{FF2B5EF4-FFF2-40B4-BE49-F238E27FC236}">
                <a16:creationId xmlns:a16="http://schemas.microsoft.com/office/drawing/2014/main" id="{1EB9819E-3DFE-56B3-6789-17704A7BB8F5}"/>
              </a:ext>
            </a:extLst>
          </p:cNvPr>
          <p:cNvSpPr txBox="1">
            <a:spLocks/>
          </p:cNvSpPr>
          <p:nvPr userDrawn="1"/>
        </p:nvSpPr>
        <p:spPr>
          <a:xfrm>
            <a:off x="11164566" y="6425800"/>
            <a:ext cx="536475"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00" b="0" i="0" u="none" strike="noStrike" cap="none">
                <a:solidFill>
                  <a:srgbClr val="062032"/>
                </a:solidFill>
                <a:latin typeface="Arial"/>
                <a:ea typeface="Arial"/>
                <a:cs typeface="Arial"/>
                <a:sym typeface="Arial"/>
              </a:defRPr>
            </a:lvl9pPr>
          </a:lstStyle>
          <a:p>
            <a:fld id="{00000000-1234-1234-1234-12341234123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1"/>
        <p:cNvGrpSpPr/>
        <p:nvPr/>
      </p:nvGrpSpPr>
      <p:grpSpPr>
        <a:xfrm>
          <a:off x="0" y="0"/>
          <a:ext cx="0" cy="0"/>
          <a:chOff x="0" y="0"/>
          <a:chExt cx="0" cy="0"/>
        </a:xfrm>
      </p:grpSpPr>
      <p:sp>
        <p:nvSpPr>
          <p:cNvPr id="2" name="Rectangle 1">
            <a:extLst>
              <a:ext uri="{FF2B5EF4-FFF2-40B4-BE49-F238E27FC236}">
                <a16:creationId xmlns:a16="http://schemas.microsoft.com/office/drawing/2014/main" id="{81DE5280-4125-2599-F023-1E09602E8807}"/>
              </a:ext>
            </a:extLst>
          </p:cNvPr>
          <p:cNvSpPr/>
          <p:nvPr userDrawn="1"/>
        </p:nvSpPr>
        <p:spPr>
          <a:xfrm>
            <a:off x="310551" y="987425"/>
            <a:ext cx="11542143" cy="565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Google Shape;72;p6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71616"/>
              </a:buClr>
              <a:buSzPts val="3200"/>
              <a:buFont typeface="Georgia"/>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64"/>
          <p:cNvSpPr>
            <a:spLocks noGrp="1"/>
          </p:cNvSpPr>
          <p:nvPr>
            <p:ph type="pic" idx="2"/>
          </p:nvPr>
        </p:nvSpPr>
        <p:spPr>
          <a:xfrm>
            <a:off x="5183188" y="987425"/>
            <a:ext cx="6172200" cy="4873625"/>
          </a:xfrm>
          <a:prstGeom prst="rect">
            <a:avLst/>
          </a:prstGeom>
          <a:noFill/>
          <a:ln>
            <a:noFill/>
          </a:ln>
        </p:spPr>
      </p:sp>
      <p:sp>
        <p:nvSpPr>
          <p:cNvPr id="74" name="Google Shape;74;p6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71616"/>
              </a:buClr>
              <a:buSzPts val="1600"/>
              <a:buNone/>
              <a:defRPr sz="1600"/>
            </a:lvl1pPr>
            <a:lvl2pPr marL="914400" lvl="1" indent="-228600" algn="l">
              <a:lnSpc>
                <a:spcPct val="90000"/>
              </a:lnSpc>
              <a:spcBef>
                <a:spcPts val="500"/>
              </a:spcBef>
              <a:spcAft>
                <a:spcPts val="0"/>
              </a:spcAft>
              <a:buClr>
                <a:srgbClr val="171616"/>
              </a:buClr>
              <a:buSzPts val="1400"/>
              <a:buNone/>
              <a:defRPr sz="1400"/>
            </a:lvl2pPr>
            <a:lvl3pPr marL="1371600" lvl="2" indent="-228600" algn="l">
              <a:lnSpc>
                <a:spcPct val="90000"/>
              </a:lnSpc>
              <a:spcBef>
                <a:spcPts val="500"/>
              </a:spcBef>
              <a:spcAft>
                <a:spcPts val="0"/>
              </a:spcAft>
              <a:buClr>
                <a:srgbClr val="171616"/>
              </a:buClr>
              <a:buSzPts val="1200"/>
              <a:buNone/>
              <a:defRPr sz="1200"/>
            </a:lvl3pPr>
            <a:lvl4pPr marL="1828800" lvl="3" indent="-228600" algn="l">
              <a:lnSpc>
                <a:spcPct val="90000"/>
              </a:lnSpc>
              <a:spcBef>
                <a:spcPts val="500"/>
              </a:spcBef>
              <a:spcAft>
                <a:spcPts val="0"/>
              </a:spcAft>
              <a:buClr>
                <a:srgbClr val="171616"/>
              </a:buClr>
              <a:buSzPts val="1000"/>
              <a:buNone/>
              <a:defRPr sz="1000"/>
            </a:lvl4pPr>
            <a:lvl5pPr marL="2286000" lvl="4" indent="-228600" algn="l">
              <a:lnSpc>
                <a:spcPct val="90000"/>
              </a:lnSpc>
              <a:spcBef>
                <a:spcPts val="500"/>
              </a:spcBef>
              <a:spcAft>
                <a:spcPts val="0"/>
              </a:spcAft>
              <a:buClr>
                <a:srgbClr val="171616"/>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 name="Google Shape;13;p38">
            <a:extLst>
              <a:ext uri="{FF2B5EF4-FFF2-40B4-BE49-F238E27FC236}">
                <a16:creationId xmlns:a16="http://schemas.microsoft.com/office/drawing/2014/main" id="{820D2E3A-A0DD-7948-BA30-6555FBDDB321}"/>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062032"/>
                </a:solidFill>
                <a:latin typeface="Arial"/>
                <a:ea typeface="Arial"/>
                <a:cs typeface="Arial"/>
                <a:sym typeface="Arial"/>
              </a:defRPr>
            </a:lvl1pPr>
            <a:lvl2pPr marL="0" marR="0" lvl="1" indent="0" algn="r" rtl="0">
              <a:spcBef>
                <a:spcPts val="0"/>
              </a:spcBef>
              <a:buNone/>
              <a:defRPr sz="900" b="0" i="0" u="none" strike="noStrike" cap="none">
                <a:solidFill>
                  <a:srgbClr val="062032"/>
                </a:solidFill>
                <a:latin typeface="Arial"/>
                <a:ea typeface="Arial"/>
                <a:cs typeface="Arial"/>
                <a:sym typeface="Arial"/>
              </a:defRPr>
            </a:lvl2pPr>
            <a:lvl3pPr marL="0" marR="0" lvl="2" indent="0" algn="r" rtl="0">
              <a:spcBef>
                <a:spcPts val="0"/>
              </a:spcBef>
              <a:buNone/>
              <a:defRPr sz="900" b="0" i="0" u="none" strike="noStrike" cap="none">
                <a:solidFill>
                  <a:srgbClr val="062032"/>
                </a:solidFill>
                <a:latin typeface="Arial"/>
                <a:ea typeface="Arial"/>
                <a:cs typeface="Arial"/>
                <a:sym typeface="Arial"/>
              </a:defRPr>
            </a:lvl3pPr>
            <a:lvl4pPr marL="0" marR="0" lvl="3" indent="0" algn="r" rtl="0">
              <a:spcBef>
                <a:spcPts val="0"/>
              </a:spcBef>
              <a:buNone/>
              <a:defRPr sz="900" b="0" i="0" u="none" strike="noStrike" cap="none">
                <a:solidFill>
                  <a:srgbClr val="062032"/>
                </a:solidFill>
                <a:latin typeface="Arial"/>
                <a:ea typeface="Arial"/>
                <a:cs typeface="Arial"/>
                <a:sym typeface="Arial"/>
              </a:defRPr>
            </a:lvl4pPr>
            <a:lvl5pPr marL="0" marR="0" lvl="4" indent="0" algn="r" rtl="0">
              <a:spcBef>
                <a:spcPts val="0"/>
              </a:spcBef>
              <a:buNone/>
              <a:defRPr sz="900" b="0" i="0" u="none" strike="noStrike" cap="none">
                <a:solidFill>
                  <a:srgbClr val="062032"/>
                </a:solidFill>
                <a:latin typeface="Arial"/>
                <a:ea typeface="Arial"/>
                <a:cs typeface="Arial"/>
                <a:sym typeface="Arial"/>
              </a:defRPr>
            </a:lvl5pPr>
            <a:lvl6pPr marL="0" marR="0" lvl="5" indent="0" algn="r" rtl="0">
              <a:spcBef>
                <a:spcPts val="0"/>
              </a:spcBef>
              <a:buNone/>
              <a:defRPr sz="900" b="0" i="0" u="none" strike="noStrike" cap="none">
                <a:solidFill>
                  <a:srgbClr val="062032"/>
                </a:solidFill>
                <a:latin typeface="Arial"/>
                <a:ea typeface="Arial"/>
                <a:cs typeface="Arial"/>
                <a:sym typeface="Arial"/>
              </a:defRPr>
            </a:lvl6pPr>
            <a:lvl7pPr marL="0" marR="0" lvl="6" indent="0" algn="r" rtl="0">
              <a:spcBef>
                <a:spcPts val="0"/>
              </a:spcBef>
              <a:buNone/>
              <a:defRPr sz="900" b="0" i="0" u="none" strike="noStrike" cap="none">
                <a:solidFill>
                  <a:srgbClr val="062032"/>
                </a:solidFill>
                <a:latin typeface="Arial"/>
                <a:ea typeface="Arial"/>
                <a:cs typeface="Arial"/>
                <a:sym typeface="Arial"/>
              </a:defRPr>
            </a:lvl7pPr>
            <a:lvl8pPr marL="0" marR="0" lvl="7" indent="0" algn="r" rtl="0">
              <a:spcBef>
                <a:spcPts val="0"/>
              </a:spcBef>
              <a:buNone/>
              <a:defRPr sz="900" b="0" i="0" u="none" strike="noStrike" cap="none">
                <a:solidFill>
                  <a:srgbClr val="062032"/>
                </a:solidFill>
                <a:latin typeface="Arial"/>
                <a:ea typeface="Arial"/>
                <a:cs typeface="Arial"/>
                <a:sym typeface="Arial"/>
              </a:defRPr>
            </a:lvl8pPr>
            <a:lvl9pPr marL="0" marR="0" lvl="8" indent="0" algn="r" rtl="0">
              <a:spcBef>
                <a:spcPts val="0"/>
              </a:spcBef>
              <a:buNone/>
              <a:defRPr sz="900" b="0" i="0" u="none" strike="noStrike" cap="none">
                <a:solidFill>
                  <a:srgbClr val="0620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columns with headings">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FDDCB29B-9876-4305-B64D-B3612C0821E4}"/>
              </a:ext>
            </a:extLst>
          </p:cNvPr>
          <p:cNvGraphicFramePr>
            <a:graphicFrameLocks noChangeAspect="1"/>
          </p:cNvGraphicFramePr>
          <p:nvPr userDrawn="1">
            <p:custDataLst>
              <p:tags r:id="rId1"/>
            </p:custDataLst>
            <p:extLst>
              <p:ext uri="{D42A27DB-BD31-4B8C-83A1-F6EECF244321}">
                <p14:modId xmlns:p14="http://schemas.microsoft.com/office/powerpoint/2010/main" val="37102882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8" name="Object 7" hidden="1">
                        <a:extLst>
                          <a:ext uri="{FF2B5EF4-FFF2-40B4-BE49-F238E27FC236}">
                            <a16:creationId xmlns:a16="http://schemas.microsoft.com/office/drawing/2014/main" id="{FDDCB29B-9876-4305-B64D-B3612C0821E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39EC2A1-E1AB-4F81-9954-01B66935664E}"/>
              </a:ext>
            </a:extLst>
          </p:cNvPr>
          <p:cNvSpPr/>
          <p:nvPr userDrawn="1">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Heading Left"/>
          <p:cNvSpPr>
            <a:spLocks noGrp="1"/>
          </p:cNvSpPr>
          <p:nvPr>
            <p:ph type="body" idx="10" hasCustomPrompt="1"/>
          </p:nvPr>
        </p:nvSpPr>
        <p:spPr>
          <a:xfrm>
            <a:off x="838200" y="1722568"/>
            <a:ext cx="3193923" cy="553998"/>
          </a:xfrm>
        </p:spPr>
        <p:txBody>
          <a:bodyPr/>
          <a:lstStyle>
            <a:lvl1pPr marL="0" indent="0">
              <a:spcBef>
                <a:spcPts val="0"/>
              </a:spcBef>
              <a:buFont typeface="Arial" panose="020B0604020202020204" pitchFamily="34" charset="0"/>
              <a:buChar char="​"/>
              <a:defRPr sz="1600" b="1">
                <a:solidFill>
                  <a:schemeClr val="tx1"/>
                </a:solidFill>
              </a:defRPr>
            </a:lvl1pPr>
            <a:lvl2pPr marL="0" indent="0">
              <a:spcBef>
                <a:spcPts val="0"/>
              </a:spcBef>
              <a:buFont typeface="Arial" panose="020B0604020202020204" pitchFamily="34" charset="0"/>
              <a:buChar char="​"/>
              <a:defRPr sz="1600">
                <a:solidFill>
                  <a:schemeClr val="tx1"/>
                </a:solidFill>
              </a:defRPr>
            </a:lvl2pPr>
            <a:lvl3pPr marL="0" indent="0">
              <a:spcBef>
                <a:spcPts val="0"/>
              </a:spcBef>
              <a:buFont typeface="Arial" panose="020B0604020202020204" pitchFamily="34" charset="0"/>
              <a:buChar char="​"/>
              <a:defRPr sz="1800">
                <a:solidFill>
                  <a:schemeClr val="tx1"/>
                </a:solidFill>
              </a:defRPr>
            </a:lvl3pPr>
            <a:lvl4pPr marL="0" indent="0">
              <a:spcBef>
                <a:spcPts val="0"/>
              </a:spcBef>
              <a:buFont typeface="Arial" panose="020B0604020202020204" pitchFamily="34" charset="0"/>
              <a:buChar char="​"/>
              <a:defRPr sz="1800">
                <a:solidFill>
                  <a:schemeClr val="tx1"/>
                </a:solidFill>
              </a:defRPr>
            </a:lvl4pPr>
            <a:lvl5pPr marL="0" indent="0">
              <a:spcBef>
                <a:spcPts val="0"/>
              </a:spcBef>
              <a:buFont typeface="Arial" panose="020B0604020202020204" pitchFamily="34" charset="0"/>
              <a:buChar char="​"/>
              <a:defRPr sz="1800">
                <a:solidFill>
                  <a:schemeClr val="tx1"/>
                </a:solidFill>
              </a:defRPr>
            </a:lvl5pPr>
            <a:lvl6pPr marL="0" indent="0">
              <a:spcBef>
                <a:spcPts val="0"/>
              </a:spcBef>
              <a:buFont typeface="Arial" panose="020B0604020202020204" pitchFamily="34" charset="0"/>
              <a:buChar char="​"/>
              <a:defRPr sz="1800">
                <a:solidFill>
                  <a:schemeClr val="tx1"/>
                </a:solidFill>
              </a:defRPr>
            </a:lvl6pPr>
            <a:lvl7pPr marL="0" indent="0">
              <a:spcBef>
                <a:spcPts val="0"/>
              </a:spcBef>
              <a:buFont typeface="Arial" panose="020B0604020202020204" pitchFamily="34" charset="0"/>
              <a:buChar char="​"/>
              <a:defRPr sz="1800">
                <a:solidFill>
                  <a:schemeClr val="tx1"/>
                </a:solidFill>
              </a:defRPr>
            </a:lvl7pPr>
            <a:lvl8pPr marL="0" indent="0">
              <a:spcBef>
                <a:spcPts val="0"/>
              </a:spcBef>
              <a:buFont typeface="Arial" panose="020B0604020202020204" pitchFamily="34" charset="0"/>
              <a:buChar char="​"/>
              <a:defRPr sz="1800">
                <a:solidFill>
                  <a:schemeClr val="tx1"/>
                </a:solidFill>
              </a:defRPr>
            </a:lvl8pPr>
            <a:lvl9pPr marL="0" indent="0">
              <a:spcBef>
                <a:spcPts val="0"/>
              </a:spcBef>
              <a:buFont typeface="Arial" panose="020B0604020202020204" pitchFamily="34" charset="0"/>
              <a:buChar char="​"/>
              <a:defRPr sz="1800">
                <a:solidFill>
                  <a:schemeClr val="tx1"/>
                </a:solidFill>
              </a:defRPr>
            </a:lvl9pPr>
          </a:lstStyle>
          <a:p>
            <a:pPr lvl="0"/>
            <a:r>
              <a:rPr lang="en-US"/>
              <a:t>Heading 16 </a:t>
            </a:r>
            <a:r>
              <a:rPr lang="en-US" err="1"/>
              <a:t>pt</a:t>
            </a:r>
            <a:endParaRPr lang="en-US"/>
          </a:p>
          <a:p>
            <a:pPr lvl="1"/>
            <a:r>
              <a:rPr lang="en-US"/>
              <a:t>Subheading 16 </a:t>
            </a:r>
            <a:r>
              <a:rPr lang="en-US" err="1"/>
              <a:t>pt</a:t>
            </a:r>
            <a:endParaRPr lang="en-US"/>
          </a:p>
        </p:txBody>
      </p:sp>
      <p:sp>
        <p:nvSpPr>
          <p:cNvPr id="5" name="Heading Middle"/>
          <p:cNvSpPr>
            <a:spLocks noGrp="1"/>
          </p:cNvSpPr>
          <p:nvPr>
            <p:ph type="body" sz="quarter" idx="13" hasCustomPrompt="1"/>
          </p:nvPr>
        </p:nvSpPr>
        <p:spPr>
          <a:xfrm>
            <a:off x="4499039" y="1722568"/>
            <a:ext cx="3193923" cy="553998"/>
          </a:xfrm>
        </p:spPr>
        <p:txBody>
          <a:bodyPr/>
          <a:lstStyle>
            <a:lvl1pPr marL="0" indent="0">
              <a:spcBef>
                <a:spcPts val="0"/>
              </a:spcBef>
              <a:buFont typeface="Arial" panose="020B0604020202020204" pitchFamily="34" charset="0"/>
              <a:buChar char="​"/>
              <a:defRPr sz="1600" b="1">
                <a:solidFill>
                  <a:schemeClr val="tx1"/>
                </a:solidFill>
              </a:defRPr>
            </a:lvl1pPr>
            <a:lvl2pPr marL="0" indent="0">
              <a:spcBef>
                <a:spcPts val="0"/>
              </a:spcBef>
              <a:buFont typeface="Arial" panose="020B0604020202020204" pitchFamily="34" charset="0"/>
              <a:buChar char="​"/>
              <a:defRPr sz="1600">
                <a:solidFill>
                  <a:schemeClr val="tx1"/>
                </a:solidFill>
              </a:defRPr>
            </a:lvl2pPr>
            <a:lvl3pPr marL="0" indent="0">
              <a:spcBef>
                <a:spcPts val="0"/>
              </a:spcBef>
              <a:buFont typeface="Arial" panose="020B0604020202020204" pitchFamily="34" charset="0"/>
              <a:buChar char="​"/>
              <a:defRPr sz="1800">
                <a:solidFill>
                  <a:schemeClr val="tx1"/>
                </a:solidFill>
              </a:defRPr>
            </a:lvl3pPr>
            <a:lvl4pPr marL="0" indent="0">
              <a:spcBef>
                <a:spcPts val="0"/>
              </a:spcBef>
              <a:buFont typeface="Arial" panose="020B0604020202020204" pitchFamily="34" charset="0"/>
              <a:buChar char="​"/>
              <a:defRPr sz="1800">
                <a:solidFill>
                  <a:schemeClr val="tx1"/>
                </a:solidFill>
              </a:defRPr>
            </a:lvl4pPr>
            <a:lvl5pPr marL="0" indent="0">
              <a:spcBef>
                <a:spcPts val="0"/>
              </a:spcBef>
              <a:buFont typeface="Arial" panose="020B0604020202020204" pitchFamily="34" charset="0"/>
              <a:buChar char="​"/>
              <a:defRPr sz="1800">
                <a:solidFill>
                  <a:schemeClr val="tx1"/>
                </a:solidFill>
              </a:defRPr>
            </a:lvl5pPr>
            <a:lvl6pPr marL="0" indent="0">
              <a:spcBef>
                <a:spcPts val="0"/>
              </a:spcBef>
              <a:buFont typeface="Arial" panose="020B0604020202020204" pitchFamily="34" charset="0"/>
              <a:buChar char="​"/>
              <a:defRPr sz="1800">
                <a:solidFill>
                  <a:schemeClr val="tx1"/>
                </a:solidFill>
              </a:defRPr>
            </a:lvl6pPr>
            <a:lvl7pPr marL="0" indent="0">
              <a:spcBef>
                <a:spcPts val="0"/>
              </a:spcBef>
              <a:buFont typeface="Arial" panose="020B0604020202020204" pitchFamily="34" charset="0"/>
              <a:buChar char="​"/>
              <a:defRPr sz="1800">
                <a:solidFill>
                  <a:schemeClr val="tx1"/>
                </a:solidFill>
              </a:defRPr>
            </a:lvl7pPr>
            <a:lvl8pPr marL="0" indent="0">
              <a:spcBef>
                <a:spcPts val="0"/>
              </a:spcBef>
              <a:buFont typeface="Arial" panose="020B0604020202020204" pitchFamily="34" charset="0"/>
              <a:buChar char="​"/>
              <a:defRPr sz="1800">
                <a:solidFill>
                  <a:schemeClr val="tx1"/>
                </a:solidFill>
              </a:defRPr>
            </a:lvl8pPr>
            <a:lvl9pPr marL="0" indent="0">
              <a:spcBef>
                <a:spcPts val="0"/>
              </a:spcBef>
              <a:buFont typeface="Arial" panose="020B0604020202020204" pitchFamily="34" charset="0"/>
              <a:buChar char="​"/>
              <a:defRPr sz="1800">
                <a:solidFill>
                  <a:schemeClr val="tx1"/>
                </a:solidFill>
              </a:defRPr>
            </a:lvl9pPr>
          </a:lstStyle>
          <a:p>
            <a:pPr lvl="0"/>
            <a:r>
              <a:rPr lang="en-US"/>
              <a:t>Heading 16 pt</a:t>
            </a:r>
          </a:p>
          <a:p>
            <a:pPr lvl="1"/>
            <a:r>
              <a:rPr lang="en-US"/>
              <a:t>Subheading 16 pt</a:t>
            </a:r>
          </a:p>
        </p:txBody>
      </p:sp>
      <p:sp>
        <p:nvSpPr>
          <p:cNvPr id="7" name="Heading Right"/>
          <p:cNvSpPr>
            <a:spLocks noGrp="1"/>
          </p:cNvSpPr>
          <p:nvPr>
            <p:ph type="body" sz="quarter" idx="15" hasCustomPrompt="1"/>
          </p:nvPr>
        </p:nvSpPr>
        <p:spPr>
          <a:xfrm>
            <a:off x="8159877" y="1722568"/>
            <a:ext cx="3193923" cy="553998"/>
          </a:xfrm>
        </p:spPr>
        <p:txBody>
          <a:bodyPr/>
          <a:lstStyle>
            <a:lvl1pPr marL="0" indent="0">
              <a:spcBef>
                <a:spcPts val="0"/>
              </a:spcBef>
              <a:buFont typeface="Arial" panose="020B0604020202020204" pitchFamily="34" charset="0"/>
              <a:buChar char="​"/>
              <a:defRPr sz="1600" b="1">
                <a:solidFill>
                  <a:schemeClr val="tx1"/>
                </a:solidFill>
              </a:defRPr>
            </a:lvl1pPr>
            <a:lvl2pPr marL="0" indent="0">
              <a:spcBef>
                <a:spcPts val="0"/>
              </a:spcBef>
              <a:buFont typeface="Arial" panose="020B0604020202020204" pitchFamily="34" charset="0"/>
              <a:buChar char="​"/>
              <a:defRPr sz="1600">
                <a:solidFill>
                  <a:schemeClr val="tx1"/>
                </a:solidFill>
              </a:defRPr>
            </a:lvl2pPr>
            <a:lvl3pPr marL="0" indent="0">
              <a:spcBef>
                <a:spcPts val="0"/>
              </a:spcBef>
              <a:buFont typeface="Arial" panose="020B0604020202020204" pitchFamily="34" charset="0"/>
              <a:buChar char="​"/>
              <a:defRPr sz="1800">
                <a:solidFill>
                  <a:schemeClr val="tx1"/>
                </a:solidFill>
              </a:defRPr>
            </a:lvl3pPr>
            <a:lvl4pPr marL="0" indent="0">
              <a:spcBef>
                <a:spcPts val="0"/>
              </a:spcBef>
              <a:buFont typeface="Arial" panose="020B0604020202020204" pitchFamily="34" charset="0"/>
              <a:buChar char="​"/>
              <a:defRPr sz="1800">
                <a:solidFill>
                  <a:schemeClr val="tx1"/>
                </a:solidFill>
              </a:defRPr>
            </a:lvl4pPr>
            <a:lvl5pPr marL="0" indent="0">
              <a:spcBef>
                <a:spcPts val="0"/>
              </a:spcBef>
              <a:buFont typeface="Arial" panose="020B0604020202020204" pitchFamily="34" charset="0"/>
              <a:buChar char="​"/>
              <a:defRPr sz="1800">
                <a:solidFill>
                  <a:schemeClr val="tx1"/>
                </a:solidFill>
              </a:defRPr>
            </a:lvl5pPr>
            <a:lvl6pPr marL="0" indent="0">
              <a:spcBef>
                <a:spcPts val="0"/>
              </a:spcBef>
              <a:buFont typeface="Arial" panose="020B0604020202020204" pitchFamily="34" charset="0"/>
              <a:buChar char="​"/>
              <a:defRPr sz="1800">
                <a:solidFill>
                  <a:schemeClr val="tx1"/>
                </a:solidFill>
              </a:defRPr>
            </a:lvl6pPr>
            <a:lvl7pPr marL="0" indent="0">
              <a:spcBef>
                <a:spcPts val="0"/>
              </a:spcBef>
              <a:buFont typeface="Arial" panose="020B0604020202020204" pitchFamily="34" charset="0"/>
              <a:buChar char="​"/>
              <a:defRPr sz="1800">
                <a:solidFill>
                  <a:schemeClr val="tx1"/>
                </a:solidFill>
              </a:defRPr>
            </a:lvl7pPr>
            <a:lvl8pPr marL="0" indent="0">
              <a:spcBef>
                <a:spcPts val="0"/>
              </a:spcBef>
              <a:buFont typeface="Arial" panose="020B0604020202020204" pitchFamily="34" charset="0"/>
              <a:buChar char="​"/>
              <a:defRPr sz="1800">
                <a:solidFill>
                  <a:schemeClr val="tx1"/>
                </a:solidFill>
              </a:defRPr>
            </a:lvl8pPr>
            <a:lvl9pPr marL="0" indent="0">
              <a:spcBef>
                <a:spcPts val="0"/>
              </a:spcBef>
              <a:buFont typeface="Arial" panose="020B0604020202020204" pitchFamily="34" charset="0"/>
              <a:buChar char="​"/>
              <a:defRPr sz="1800">
                <a:solidFill>
                  <a:schemeClr val="tx1"/>
                </a:solidFill>
              </a:defRPr>
            </a:lvl9pPr>
          </a:lstStyle>
          <a:p>
            <a:pPr lvl="0"/>
            <a:r>
              <a:rPr lang="en-US"/>
              <a:t>Heading 16 pt</a:t>
            </a:r>
          </a:p>
          <a:p>
            <a:pPr lvl="1"/>
            <a:r>
              <a:rPr lang="en-US"/>
              <a:t>Subheading 16 pt</a:t>
            </a:r>
          </a:p>
        </p:txBody>
      </p:sp>
      <p:sp>
        <p:nvSpPr>
          <p:cNvPr id="4" name="Title 3">
            <a:extLst>
              <a:ext uri="{FF2B5EF4-FFF2-40B4-BE49-F238E27FC236}">
                <a16:creationId xmlns:a16="http://schemas.microsoft.com/office/drawing/2014/main" id="{BB1FBFBE-E190-4E3C-BD2A-01DE9CFBA339}"/>
              </a:ext>
            </a:extLst>
          </p:cNvPr>
          <p:cNvSpPr>
            <a:spLocks noGrp="1"/>
          </p:cNvSpPr>
          <p:nvPr>
            <p:ph type="title"/>
          </p:nvPr>
        </p:nvSpPr>
        <p:spPr/>
        <p:txBody>
          <a:bodyPr vert="horz"/>
          <a:lstStyle>
            <a:lvl1pPr>
              <a:defRPr sz="2400"/>
            </a:lvl1pPr>
          </a:lstStyle>
          <a:p>
            <a:r>
              <a:rPr lang="en-US"/>
              <a:t>Click to edit Master title style</a:t>
            </a:r>
          </a:p>
        </p:txBody>
      </p:sp>
      <p:sp>
        <p:nvSpPr>
          <p:cNvPr id="9" name="Content Left">
            <a:extLst>
              <a:ext uri="{FF2B5EF4-FFF2-40B4-BE49-F238E27FC236}">
                <a16:creationId xmlns:a16="http://schemas.microsoft.com/office/drawing/2014/main" id="{DDEDEC7A-BAA2-420F-B5BE-35CC33A421C3}"/>
              </a:ext>
            </a:extLst>
          </p:cNvPr>
          <p:cNvSpPr>
            <a:spLocks noGrp="1"/>
          </p:cNvSpPr>
          <p:nvPr>
            <p:ph sz="half" idx="11"/>
          </p:nvPr>
        </p:nvSpPr>
        <p:spPr>
          <a:xfrm>
            <a:off x="838200" y="2446020"/>
            <a:ext cx="3193923" cy="3716656"/>
          </a:xfrm>
        </p:spPr>
        <p:txBody>
          <a:bodyPr>
            <a:normAutofit/>
          </a:bodyPr>
          <a:lstStyle>
            <a:lvl1pPr>
              <a:defRPr sz="1200"/>
            </a:lvl1pPr>
            <a:lvl2pPr>
              <a:defRPr sz="1200"/>
            </a:lvl2pPr>
            <a:lvl3pPr>
              <a:defRPr sz="1200"/>
            </a:lvl3pPr>
            <a:lvl4pPr>
              <a:defRPr sz="12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Middle">
            <a:extLst>
              <a:ext uri="{FF2B5EF4-FFF2-40B4-BE49-F238E27FC236}">
                <a16:creationId xmlns:a16="http://schemas.microsoft.com/office/drawing/2014/main" id="{1B3B8C14-7D06-4955-8CF0-7949E7ACE23D}"/>
              </a:ext>
            </a:extLst>
          </p:cNvPr>
          <p:cNvSpPr>
            <a:spLocks noGrp="1"/>
          </p:cNvSpPr>
          <p:nvPr>
            <p:ph sz="quarter" idx="12"/>
          </p:nvPr>
        </p:nvSpPr>
        <p:spPr>
          <a:xfrm>
            <a:off x="4499039" y="2446020"/>
            <a:ext cx="3193923" cy="3716656"/>
          </a:xfrm>
        </p:spPr>
        <p:txBody>
          <a:bodyPr>
            <a:normAutofit/>
          </a:bodyPr>
          <a:lstStyle>
            <a:lvl1pPr>
              <a:defRPr sz="1200"/>
            </a:lvl1pPr>
            <a:lvl2pPr>
              <a:defRPr sz="1200"/>
            </a:lvl2pPr>
            <a:lvl3pPr>
              <a:defRPr sz="1200"/>
            </a:lvl3pPr>
            <a:lvl4pPr>
              <a:defRPr sz="12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Right">
            <a:extLst>
              <a:ext uri="{FF2B5EF4-FFF2-40B4-BE49-F238E27FC236}">
                <a16:creationId xmlns:a16="http://schemas.microsoft.com/office/drawing/2014/main" id="{3B498B75-4080-4825-9C4D-446E44C3B4DE}"/>
              </a:ext>
            </a:extLst>
          </p:cNvPr>
          <p:cNvSpPr>
            <a:spLocks noGrp="1"/>
          </p:cNvSpPr>
          <p:nvPr>
            <p:ph sz="quarter" idx="14"/>
          </p:nvPr>
        </p:nvSpPr>
        <p:spPr>
          <a:xfrm>
            <a:off x="8159877" y="2446020"/>
            <a:ext cx="3193923" cy="3716656"/>
          </a:xfrm>
        </p:spPr>
        <p:txBody>
          <a:bodyPr>
            <a:normAutofit/>
          </a:bodyPr>
          <a:lstStyle>
            <a:lvl1pPr>
              <a:defRPr sz="1200"/>
            </a:lvl1pPr>
            <a:lvl2pPr>
              <a:defRPr sz="1200"/>
            </a:lvl2pPr>
            <a:lvl3pPr>
              <a:defRPr sz="1200"/>
            </a:lvl3pPr>
            <a:lvl4pPr>
              <a:defRPr sz="12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8">
            <a:extLst>
              <a:ext uri="{FF2B5EF4-FFF2-40B4-BE49-F238E27FC236}">
                <a16:creationId xmlns:a16="http://schemas.microsoft.com/office/drawing/2014/main" id="{0D4A7865-C308-FFB4-FB3D-6522A3C01957}"/>
              </a:ext>
            </a:extLst>
          </p:cNvPr>
          <p:cNvSpPr>
            <a:spLocks noGrp="1"/>
          </p:cNvSpPr>
          <p:nvPr>
            <p:ph type="sldNum" sz="quarter" idx="16"/>
          </p:nvPr>
        </p:nvSpPr>
        <p:spPr>
          <a:xfrm>
            <a:off x="11164566" y="6425800"/>
            <a:ext cx="536475" cy="365125"/>
          </a:xfrm>
        </p:spPr>
        <p:txBody>
          <a:bodyPr/>
          <a:lstStyle>
            <a:lvl1pPr>
              <a:defRPr b="0" i="0">
                <a:latin typeface="Arial" panose="020B0604020202020204" pitchFamily="34" charset="0"/>
                <a:cs typeface="Arial" panose="020B0604020202020204" pitchFamily="34" charset="0"/>
              </a:defRPr>
            </a:lvl1pPr>
          </a:lstStyle>
          <a:p>
            <a:fld id="{1F24DAD8-0A8D-144F-AE7C-C0F3CF879725}" type="slidenum">
              <a:rPr lang="en-US" smtClean="0"/>
              <a:pPr/>
              <a:t>‹#›</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4755872"/>
      </p:ext>
    </p:extLst>
  </p:cSld>
  <p:clrMapOvr>
    <a:masterClrMapping/>
  </p:clrMapOvr>
  <p:extLst>
    <p:ext uri="{DCECCB84-F9BA-43D5-87BE-67443E8EF086}">
      <p15:sldGuideLst xmlns:p15="http://schemas.microsoft.com/office/powerpoint/2012/main">
        <p15:guide id="2" pos="2543">
          <p15:clr>
            <a:srgbClr val="FBAE40"/>
          </p15:clr>
        </p15:guide>
        <p15:guide id="3" pos="2828">
          <p15:clr>
            <a:srgbClr val="FBAE40"/>
          </p15:clr>
        </p15:guide>
        <p15:guide id="4" pos="4847">
          <p15:clr>
            <a:srgbClr val="FBAE40"/>
          </p15:clr>
        </p15:guide>
        <p15:guide id="5" pos="5137">
          <p15:clr>
            <a:srgbClr val="FBAE40"/>
          </p15:clr>
        </p15:guide>
        <p15:guide id="6" orient="horz" pos="12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36063" y="1125537"/>
            <a:ext cx="11520000" cy="518400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1"/>
          <p:cNvSpPr>
            <a:spLocks noGrp="1"/>
          </p:cNvSpPr>
          <p:nvPr>
            <p:ph type="title"/>
          </p:nvPr>
        </p:nvSpPr>
        <p:spPr/>
        <p:txBody>
          <a:bodyPr/>
          <a:lstStyle>
            <a:lvl1pPr>
              <a:defRPr/>
            </a:lvl1pPr>
          </a:lstStyle>
          <a:p>
            <a:r>
              <a:rPr lang="en-US"/>
              <a:t>Click to edit Master title style</a:t>
            </a:r>
            <a:endParaRPr lang="de-DE"/>
          </a:p>
        </p:txBody>
      </p:sp>
      <p:sp>
        <p:nvSpPr>
          <p:cNvPr id="3" name="Slide Number Placeholder 3">
            <a:extLst>
              <a:ext uri="{FF2B5EF4-FFF2-40B4-BE49-F238E27FC236}">
                <a16:creationId xmlns:a16="http://schemas.microsoft.com/office/drawing/2014/main" id="{FA6B630E-E96C-545C-F64D-EB215D6F2E05}"/>
              </a:ext>
            </a:extLst>
          </p:cNvPr>
          <p:cNvSpPr>
            <a:spLocks noGrp="1"/>
          </p:cNvSpPr>
          <p:nvPr>
            <p:ph type="sldNum" idx="12"/>
          </p:nvPr>
        </p:nvSpPr>
        <p:spPr>
          <a:xfrm>
            <a:off x="11164566" y="6425800"/>
            <a:ext cx="536475" cy="365125"/>
          </a:xfrm>
        </p:spPr>
        <p:txBody>
          <a:bodyPr/>
          <a:lstStyle/>
          <a:p>
            <a:fld id="{1F24DAD8-0A8D-144F-AE7C-C0F3CF879725}" type="slidenum">
              <a:rPr lang="en-US" smtClean="0"/>
              <a:pPr/>
              <a:t>‹#›</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2377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6">
            <a:extLst>
              <a:ext uri="{FF2B5EF4-FFF2-40B4-BE49-F238E27FC236}">
                <a16:creationId xmlns:a16="http://schemas.microsoft.com/office/drawing/2014/main" id="{309C0108-BE55-F9D7-F4D0-2FDC68F355DE}"/>
              </a:ext>
            </a:extLst>
          </p:cNvPr>
          <p:cNvSpPr>
            <a:spLocks noGrp="1"/>
          </p:cNvSpPr>
          <p:nvPr>
            <p:ph type="sldNum" sz="quarter" idx="12"/>
          </p:nvPr>
        </p:nvSpPr>
        <p:spPr>
          <a:xfrm>
            <a:off x="11164566" y="6425800"/>
            <a:ext cx="536475" cy="365125"/>
          </a:xfrm>
        </p:spPr>
        <p:txBody>
          <a:bodyPr/>
          <a:lstStyle>
            <a:lvl1pPr>
              <a:defRPr b="0" i="0">
                <a:latin typeface="Arial" panose="020B0604020202020204" pitchFamily="34" charset="0"/>
                <a:cs typeface="Arial" panose="020B0604020202020204" pitchFamily="34" charset="0"/>
              </a:defRPr>
            </a:lvl1pPr>
          </a:lstStyle>
          <a:p>
            <a:fld id="{1F24DAD8-0A8D-144F-AE7C-C0F3CF879725}" type="slidenum">
              <a:rPr lang="en-US" smtClean="0"/>
              <a:pPr/>
              <a:t>‹#›</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01797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39301031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800" b="0" i="0" baseline="0">
              <a:solidFill>
                <a:schemeClr val="bg1"/>
              </a:solidFill>
              <a:latin typeface="Arial" panose="020B0604020202020204" pitchFamily="34" charset="0"/>
              <a:ea typeface="+mj-ea"/>
              <a:cs typeface="+mj-cs"/>
              <a:sym typeface="Apis For Office" panose="020B05040101010101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3"/>
            </p:custDataLst>
          </p:nvPr>
        </p:nvSpPr>
        <p:spPr>
          <a:xfrm>
            <a:off x="467806" y="2744369"/>
            <a:ext cx="2765760" cy="769441"/>
          </a:xfrm>
        </p:spPr>
        <p:txBody>
          <a:bodyPr vert="horz" wrap="square" lIns="0" tIns="0" rIns="0" bIns="0" rtlCol="0" anchor="ctr" anchorCtr="0">
            <a:noAutofit/>
          </a:bodyPr>
          <a:lstStyle>
            <a:lvl1pPr>
              <a:defRPr lang="en-US" b="1" dirty="0"/>
            </a:lvl1pPr>
          </a:lstStyle>
          <a:p>
            <a:pPr lvl="0"/>
            <a:r>
              <a:rPr lang="en-US"/>
              <a:t>Click to edit Master title style</a:t>
            </a:r>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4"/>
            </p:custDataLst>
          </p:nvPr>
        </p:nvSpPr>
        <p:spPr>
          <a:xfrm>
            <a:off x="467806" y="3577078"/>
            <a:ext cx="2514600" cy="719131"/>
          </a:xfrm>
          <a:prstGeom prst="rect">
            <a:avLst/>
          </a:prstGeom>
        </p:spPr>
        <p:txBody>
          <a:bodyPr wrap="square" anchor="ctr">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5"/>
            </p:custDataLst>
          </p:nvPr>
        </p:nvSpPr>
        <p:spPr>
          <a:xfrm>
            <a:off x="648000"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 name="Slide Number Placeholder 3">
            <a:extLst>
              <a:ext uri="{FF2B5EF4-FFF2-40B4-BE49-F238E27FC236}">
                <a16:creationId xmlns:a16="http://schemas.microsoft.com/office/drawing/2014/main" id="{ECE2A631-5560-5498-3D59-0406026A77A6}"/>
              </a:ext>
            </a:extLst>
          </p:cNvPr>
          <p:cNvSpPr>
            <a:spLocks noGrp="1"/>
          </p:cNvSpPr>
          <p:nvPr>
            <p:ph type="sldNum" idx="12"/>
          </p:nvPr>
        </p:nvSpPr>
        <p:spPr>
          <a:xfrm>
            <a:off x="11164566" y="6425800"/>
            <a:ext cx="536475" cy="365125"/>
          </a:xfrm>
        </p:spPr>
        <p:txBody>
          <a:bodyPr/>
          <a:lstStyle/>
          <a:p>
            <a:fld id="{1F24DAD8-0A8D-144F-AE7C-C0F3CF879725}" type="slidenum">
              <a:rPr lang="en-US" smtClean="0"/>
              <a:pPr/>
              <a:t>‹#›</a:t>
            </a:fld>
            <a:endParaRPr lang="en-US">
              <a:latin typeface="Arial" panose="020B0604020202020204" pitchFamily="34" charset="0"/>
              <a:cs typeface="Arial" panose="020B0604020202020204" pitchFamily="34" charset="0"/>
            </a:endParaRPr>
          </a:p>
        </p:txBody>
      </p:sp>
      <p:cxnSp>
        <p:nvCxnSpPr>
          <p:cNvPr id="5" name="Google Shape;14;p38">
            <a:extLst>
              <a:ext uri="{FF2B5EF4-FFF2-40B4-BE49-F238E27FC236}">
                <a16:creationId xmlns:a16="http://schemas.microsoft.com/office/drawing/2014/main" id="{9179C157-F36C-CE18-7BC7-17F1117184FD}"/>
              </a:ext>
            </a:extLst>
          </p:cNvPr>
          <p:cNvCxnSpPr/>
          <p:nvPr userDrawn="1"/>
        </p:nvCxnSpPr>
        <p:spPr>
          <a:xfrm>
            <a:off x="550863" y="1176338"/>
            <a:ext cx="11053762" cy="0"/>
          </a:xfrm>
          <a:prstGeom prst="straightConnector1">
            <a:avLst/>
          </a:prstGeom>
          <a:noFill/>
          <a:ln w="9525" cap="flat" cmpd="sng">
            <a:solidFill>
              <a:srgbClr val="171616"/>
            </a:solidFill>
            <a:prstDash val="solid"/>
            <a:miter lim="800000"/>
            <a:headEnd type="none" w="sm" len="sm"/>
            <a:tailEnd type="none" w="sm" len="sm"/>
          </a:ln>
        </p:spPr>
      </p:cxnSp>
      <p:cxnSp>
        <p:nvCxnSpPr>
          <p:cNvPr id="7" name="Google Shape;15;p38">
            <a:extLst>
              <a:ext uri="{FF2B5EF4-FFF2-40B4-BE49-F238E27FC236}">
                <a16:creationId xmlns:a16="http://schemas.microsoft.com/office/drawing/2014/main" id="{C758FA6C-BF07-CB3C-704D-6A8073A390BB}"/>
              </a:ext>
            </a:extLst>
          </p:cNvPr>
          <p:cNvCxnSpPr/>
          <p:nvPr userDrawn="1"/>
        </p:nvCxnSpPr>
        <p:spPr>
          <a:xfrm>
            <a:off x="569119" y="6453188"/>
            <a:ext cx="11053762" cy="0"/>
          </a:xfrm>
          <a:prstGeom prst="straightConnector1">
            <a:avLst/>
          </a:prstGeom>
          <a:noFill/>
          <a:ln w="9525" cap="flat" cmpd="sng">
            <a:solidFill>
              <a:srgbClr val="171616"/>
            </a:solidFill>
            <a:prstDash val="solid"/>
            <a:miter lim="800000"/>
            <a:headEnd type="none" w="sm" len="sm"/>
            <a:tailEnd type="none" w="sm" len="sm"/>
          </a:ln>
        </p:spPr>
      </p:cxnSp>
      <p:sp>
        <p:nvSpPr>
          <p:cNvPr id="6" name="RectangleLight">
            <a:extLst>
              <a:ext uri="{FF2B5EF4-FFF2-40B4-BE49-F238E27FC236}">
                <a16:creationId xmlns:a16="http://schemas.microsoft.com/office/drawing/2014/main" id="{3FA229FA-A3E6-464F-8FAE-54175450EBEB}"/>
              </a:ext>
            </a:extLst>
          </p:cNvPr>
          <p:cNvSpPr/>
          <p:nvPr userDrawn="1">
            <p:custDataLst>
              <p:tags r:id="rId6"/>
            </p:custDataLst>
          </p:nvPr>
        </p:nvSpPr>
        <p:spPr bwMode="ltGray">
          <a:xfrm>
            <a:off x="3413760" y="0"/>
            <a:ext cx="8778240"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F0F0F0"/>
              </a:solidFill>
              <a:latin typeface="Arial" panose="020B0604020202020204" pitchFamily="34" charset="0"/>
            </a:endParaRPr>
          </a:p>
        </p:txBody>
      </p:sp>
      <p:sp>
        <p:nvSpPr>
          <p:cNvPr id="9" name="Rectangle 8">
            <a:extLst>
              <a:ext uri="{FF2B5EF4-FFF2-40B4-BE49-F238E27FC236}">
                <a16:creationId xmlns:a16="http://schemas.microsoft.com/office/drawing/2014/main" id="{07D06DE0-9275-E144-6F9F-D0D628EF3654}"/>
              </a:ext>
            </a:extLst>
          </p:cNvPr>
          <p:cNvSpPr/>
          <p:nvPr userDrawn="1"/>
        </p:nvSpPr>
        <p:spPr>
          <a:xfrm>
            <a:off x="3321934" y="1076446"/>
            <a:ext cx="91826" cy="5578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4084637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42434808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800" b="0" i="0" baseline="0">
              <a:solidFill>
                <a:schemeClr val="bg1"/>
              </a:solidFill>
              <a:latin typeface="Arial" panose="020B0604020202020204" pitchFamily="34" charset="0"/>
              <a:ea typeface="+mj-ea"/>
              <a:cs typeface="+mj-cs"/>
              <a:sym typeface="Apis For Office" panose="020B05040101010101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3"/>
            </p:custDataLst>
          </p:nvPr>
        </p:nvSpPr>
        <p:spPr>
          <a:xfrm>
            <a:off x="467806" y="2821313"/>
            <a:ext cx="3465576" cy="692497"/>
          </a:xfrm>
          <a:prstGeom prst="rect">
            <a:avLst/>
          </a:prstGeom>
        </p:spPr>
        <p:txBody>
          <a:bodyPr vert="horz" wrap="square" lIns="0" tIns="0" rIns="0" bIns="0" rtlCol="0" anchor="b" anchorCtr="0">
            <a:spAutoFit/>
          </a:bodyPr>
          <a:lstStyle>
            <a:lvl1pPr>
              <a:defRPr lang="en-US" b="1" dirty="0"/>
            </a:lvl1pPr>
          </a:lstStyle>
          <a:p>
            <a:pPr lvl="0"/>
            <a:r>
              <a:rPr lang="en-US"/>
              <a:t>Click to edit Master title style</a:t>
            </a:r>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4"/>
            </p:custDataLst>
          </p:nvPr>
        </p:nvSpPr>
        <p:spPr>
          <a:xfrm>
            <a:off x="467806" y="3659644"/>
            <a:ext cx="3465575" cy="276999"/>
          </a:xfrm>
          <a:prstGeom prst="rect">
            <a:avLst/>
          </a:prstGeo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5"/>
            </p:custDataLst>
          </p:nvPr>
        </p:nvSpPr>
        <p:spPr>
          <a:xfrm>
            <a:off x="648000"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 name="Slide Number Placeholder 3">
            <a:extLst>
              <a:ext uri="{FF2B5EF4-FFF2-40B4-BE49-F238E27FC236}">
                <a16:creationId xmlns:a16="http://schemas.microsoft.com/office/drawing/2014/main" id="{DF80FF20-A2C9-EB28-ADC8-39607E4CD426}"/>
              </a:ext>
            </a:extLst>
          </p:cNvPr>
          <p:cNvSpPr>
            <a:spLocks noGrp="1"/>
          </p:cNvSpPr>
          <p:nvPr>
            <p:ph type="sldNum" idx="12"/>
          </p:nvPr>
        </p:nvSpPr>
        <p:spPr>
          <a:xfrm>
            <a:off x="11164566" y="6425800"/>
            <a:ext cx="536475" cy="365125"/>
          </a:xfrm>
        </p:spPr>
        <p:txBody>
          <a:bodyPr/>
          <a:lstStyle/>
          <a:p>
            <a:fld id="{1F24DAD8-0A8D-144F-AE7C-C0F3CF879725}" type="slidenum">
              <a:rPr lang="en-US" smtClean="0"/>
              <a:pPr/>
              <a:t>‹#›</a:t>
            </a:fld>
            <a:endParaRPr lang="en-US">
              <a:latin typeface="Arial" panose="020B0604020202020204" pitchFamily="34" charset="0"/>
              <a:cs typeface="Arial" panose="020B0604020202020204" pitchFamily="34" charset="0"/>
            </a:endParaRPr>
          </a:p>
        </p:txBody>
      </p:sp>
      <p:cxnSp>
        <p:nvCxnSpPr>
          <p:cNvPr id="5" name="Google Shape;14;p38">
            <a:extLst>
              <a:ext uri="{FF2B5EF4-FFF2-40B4-BE49-F238E27FC236}">
                <a16:creationId xmlns:a16="http://schemas.microsoft.com/office/drawing/2014/main" id="{F09CA97D-EF03-775C-CE66-801818091ADC}"/>
              </a:ext>
            </a:extLst>
          </p:cNvPr>
          <p:cNvCxnSpPr/>
          <p:nvPr userDrawn="1"/>
        </p:nvCxnSpPr>
        <p:spPr>
          <a:xfrm>
            <a:off x="550863" y="1176338"/>
            <a:ext cx="11053762" cy="0"/>
          </a:xfrm>
          <a:prstGeom prst="straightConnector1">
            <a:avLst/>
          </a:prstGeom>
          <a:noFill/>
          <a:ln w="9525" cap="flat" cmpd="sng">
            <a:solidFill>
              <a:srgbClr val="171616"/>
            </a:solidFill>
            <a:prstDash val="solid"/>
            <a:miter lim="800000"/>
            <a:headEnd type="none" w="sm" len="sm"/>
            <a:tailEnd type="none" w="sm" len="sm"/>
          </a:ln>
        </p:spPr>
      </p:cxnSp>
      <p:cxnSp>
        <p:nvCxnSpPr>
          <p:cNvPr id="7" name="Google Shape;15;p38">
            <a:extLst>
              <a:ext uri="{FF2B5EF4-FFF2-40B4-BE49-F238E27FC236}">
                <a16:creationId xmlns:a16="http://schemas.microsoft.com/office/drawing/2014/main" id="{FA971DCA-4064-003E-8E4B-4869742BCB53}"/>
              </a:ext>
            </a:extLst>
          </p:cNvPr>
          <p:cNvCxnSpPr/>
          <p:nvPr userDrawn="1"/>
        </p:nvCxnSpPr>
        <p:spPr>
          <a:xfrm>
            <a:off x="569119" y="6453188"/>
            <a:ext cx="11053762" cy="0"/>
          </a:xfrm>
          <a:prstGeom prst="straightConnector1">
            <a:avLst/>
          </a:prstGeom>
          <a:noFill/>
          <a:ln w="9525" cap="flat" cmpd="sng">
            <a:solidFill>
              <a:srgbClr val="171616"/>
            </a:solidFill>
            <a:prstDash val="solid"/>
            <a:miter lim="800000"/>
            <a:headEnd type="none" w="sm" len="sm"/>
            <a:tailEnd type="none" w="sm" len="sm"/>
          </a:ln>
        </p:spPr>
      </p:cxnSp>
      <p:sp>
        <p:nvSpPr>
          <p:cNvPr id="6" name="RectangleLight">
            <a:extLst>
              <a:ext uri="{FF2B5EF4-FFF2-40B4-BE49-F238E27FC236}">
                <a16:creationId xmlns:a16="http://schemas.microsoft.com/office/drawing/2014/main" id="{3FA229FA-A3E6-464F-8FAE-54175450EBEB}"/>
              </a:ext>
            </a:extLst>
          </p:cNvPr>
          <p:cNvSpPr/>
          <p:nvPr userDrawn="1">
            <p:custDataLst>
              <p:tags r:id="rId6"/>
            </p:custDataLst>
          </p:nvPr>
        </p:nvSpPr>
        <p:spPr bwMode="ltGray">
          <a:xfrm>
            <a:off x="4364736" y="0"/>
            <a:ext cx="7827264" cy="6858000"/>
          </a:xfrm>
          <a:prstGeom prst="rect">
            <a:avLst/>
          </a:prstGeom>
          <a:solidFill>
            <a:schemeClr val="bg1">
              <a:lumMod val="95000"/>
            </a:schemeClr>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a:solidFill>
                <a:srgbClr val="F0F0F0"/>
              </a:solidFill>
              <a:latin typeface="Arial" panose="020B0604020202020204" pitchFamily="34" charset="0"/>
            </a:endParaRPr>
          </a:p>
        </p:txBody>
      </p:sp>
      <p:sp>
        <p:nvSpPr>
          <p:cNvPr id="9" name="Rectangle 8">
            <a:extLst>
              <a:ext uri="{FF2B5EF4-FFF2-40B4-BE49-F238E27FC236}">
                <a16:creationId xmlns:a16="http://schemas.microsoft.com/office/drawing/2014/main" id="{495011E9-A998-1FE2-EBE7-E94014F74143}"/>
              </a:ext>
            </a:extLst>
          </p:cNvPr>
          <p:cNvSpPr/>
          <p:nvPr userDrawn="1"/>
        </p:nvSpPr>
        <p:spPr>
          <a:xfrm>
            <a:off x="4272909" y="1031998"/>
            <a:ext cx="91826" cy="5578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271665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Dark with header and lines">
    <p:bg>
      <p:bgPr>
        <a:solidFill>
          <a:srgbClr val="062032"/>
        </a:solidFill>
        <a:effectLst/>
      </p:bgPr>
    </p:bg>
    <p:spTree>
      <p:nvGrpSpPr>
        <p:cNvPr id="1" name="Shape 56"/>
        <p:cNvGrpSpPr/>
        <p:nvPr/>
      </p:nvGrpSpPr>
      <p:grpSpPr>
        <a:xfrm>
          <a:off x="0" y="0"/>
          <a:ext cx="0" cy="0"/>
          <a:chOff x="0" y="0"/>
          <a:chExt cx="0" cy="0"/>
        </a:xfrm>
      </p:grpSpPr>
      <p:sp>
        <p:nvSpPr>
          <p:cNvPr id="57" name="Google Shape;57;p61"/>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500"/>
              <a:buFont typeface="Georgi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Google Shape;13;p38">
            <a:extLst>
              <a:ext uri="{FF2B5EF4-FFF2-40B4-BE49-F238E27FC236}">
                <a16:creationId xmlns:a16="http://schemas.microsoft.com/office/drawing/2014/main" id="{89D911C6-B74A-9F7C-6893-E66CDFCA9CF4}"/>
              </a:ext>
            </a:extLst>
          </p:cNvPr>
          <p:cNvSpPr txBox="1">
            <a:spLocks noGrp="1"/>
          </p:cNvSpPr>
          <p:nvPr>
            <p:ph type="sldNum" idx="12"/>
          </p:nvPr>
        </p:nvSpPr>
        <p:spPr>
          <a:xfrm>
            <a:off x="11040036" y="6425800"/>
            <a:ext cx="66100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bg1"/>
                </a:solidFill>
                <a:latin typeface="Arial"/>
                <a:ea typeface="Arial"/>
                <a:cs typeface="Arial"/>
                <a:sym typeface="Arial"/>
              </a:defRPr>
            </a:lvl1pPr>
            <a:lvl2pPr marL="0" marR="0" lvl="1" indent="0" algn="r" rtl="0">
              <a:spcBef>
                <a:spcPts val="0"/>
              </a:spcBef>
              <a:buNone/>
              <a:defRPr sz="900" b="0" i="0" u="none" strike="noStrike" cap="none">
                <a:solidFill>
                  <a:srgbClr val="062032"/>
                </a:solidFill>
                <a:latin typeface="Arial"/>
                <a:ea typeface="Arial"/>
                <a:cs typeface="Arial"/>
                <a:sym typeface="Arial"/>
              </a:defRPr>
            </a:lvl2pPr>
            <a:lvl3pPr marL="0" marR="0" lvl="2" indent="0" algn="r" rtl="0">
              <a:spcBef>
                <a:spcPts val="0"/>
              </a:spcBef>
              <a:buNone/>
              <a:defRPr sz="900" b="0" i="0" u="none" strike="noStrike" cap="none">
                <a:solidFill>
                  <a:srgbClr val="062032"/>
                </a:solidFill>
                <a:latin typeface="Arial"/>
                <a:ea typeface="Arial"/>
                <a:cs typeface="Arial"/>
                <a:sym typeface="Arial"/>
              </a:defRPr>
            </a:lvl3pPr>
            <a:lvl4pPr marL="0" marR="0" lvl="3" indent="0" algn="r" rtl="0">
              <a:spcBef>
                <a:spcPts val="0"/>
              </a:spcBef>
              <a:buNone/>
              <a:defRPr sz="900" b="0" i="0" u="none" strike="noStrike" cap="none">
                <a:solidFill>
                  <a:srgbClr val="062032"/>
                </a:solidFill>
                <a:latin typeface="Arial"/>
                <a:ea typeface="Arial"/>
                <a:cs typeface="Arial"/>
                <a:sym typeface="Arial"/>
              </a:defRPr>
            </a:lvl4pPr>
            <a:lvl5pPr marL="0" marR="0" lvl="4" indent="0" algn="r" rtl="0">
              <a:spcBef>
                <a:spcPts val="0"/>
              </a:spcBef>
              <a:buNone/>
              <a:defRPr sz="900" b="0" i="0" u="none" strike="noStrike" cap="none">
                <a:solidFill>
                  <a:srgbClr val="062032"/>
                </a:solidFill>
                <a:latin typeface="Arial"/>
                <a:ea typeface="Arial"/>
                <a:cs typeface="Arial"/>
                <a:sym typeface="Arial"/>
              </a:defRPr>
            </a:lvl5pPr>
            <a:lvl6pPr marL="0" marR="0" lvl="5" indent="0" algn="r" rtl="0">
              <a:spcBef>
                <a:spcPts val="0"/>
              </a:spcBef>
              <a:buNone/>
              <a:defRPr sz="900" b="0" i="0" u="none" strike="noStrike" cap="none">
                <a:solidFill>
                  <a:srgbClr val="062032"/>
                </a:solidFill>
                <a:latin typeface="Arial"/>
                <a:ea typeface="Arial"/>
                <a:cs typeface="Arial"/>
                <a:sym typeface="Arial"/>
              </a:defRPr>
            </a:lvl6pPr>
            <a:lvl7pPr marL="0" marR="0" lvl="6" indent="0" algn="r" rtl="0">
              <a:spcBef>
                <a:spcPts val="0"/>
              </a:spcBef>
              <a:buNone/>
              <a:defRPr sz="900" b="0" i="0" u="none" strike="noStrike" cap="none">
                <a:solidFill>
                  <a:srgbClr val="062032"/>
                </a:solidFill>
                <a:latin typeface="Arial"/>
                <a:ea typeface="Arial"/>
                <a:cs typeface="Arial"/>
                <a:sym typeface="Arial"/>
              </a:defRPr>
            </a:lvl7pPr>
            <a:lvl8pPr marL="0" marR="0" lvl="7" indent="0" algn="r" rtl="0">
              <a:spcBef>
                <a:spcPts val="0"/>
              </a:spcBef>
              <a:buNone/>
              <a:defRPr sz="900" b="0" i="0" u="none" strike="noStrike" cap="none">
                <a:solidFill>
                  <a:srgbClr val="062032"/>
                </a:solidFill>
                <a:latin typeface="Arial"/>
                <a:ea typeface="Arial"/>
                <a:cs typeface="Arial"/>
                <a:sym typeface="Arial"/>
              </a:defRPr>
            </a:lvl8pPr>
            <a:lvl9pPr marL="0" marR="0" lvl="8" indent="0" algn="r" rtl="0">
              <a:spcBef>
                <a:spcPts val="0"/>
              </a:spcBef>
              <a:buNone/>
              <a:defRPr sz="900" b="0" i="0" u="none" strike="noStrike" cap="none">
                <a:solidFill>
                  <a:srgbClr val="062032"/>
                </a:solidFill>
                <a:latin typeface="Arial"/>
                <a:ea typeface="Arial"/>
                <a:cs typeface="Arial"/>
                <a:sym typeface="Arial"/>
              </a:defRPr>
            </a:lvl9pPr>
          </a:lstStyle>
          <a:p>
            <a:fld id="{00000000-1234-1234-1234-123412341234}" type="slidenum">
              <a:rPr lang="en-GB" smtClean="0"/>
              <a:pPr/>
              <a:t>‹#›</a:t>
            </a:fld>
            <a:endParaRPr lang="en-GB"/>
          </a:p>
        </p:txBody>
      </p:sp>
      <p:cxnSp>
        <p:nvCxnSpPr>
          <p:cNvPr id="3" name="Google Shape;15;p38">
            <a:extLst>
              <a:ext uri="{FF2B5EF4-FFF2-40B4-BE49-F238E27FC236}">
                <a16:creationId xmlns:a16="http://schemas.microsoft.com/office/drawing/2014/main" id="{DAA1E897-E2A2-FCDE-101A-A829503B6DE8}"/>
              </a:ext>
            </a:extLst>
          </p:cNvPr>
          <p:cNvCxnSpPr/>
          <p:nvPr userDrawn="1"/>
        </p:nvCxnSpPr>
        <p:spPr>
          <a:xfrm>
            <a:off x="569119" y="6453188"/>
            <a:ext cx="11053762" cy="0"/>
          </a:xfrm>
          <a:prstGeom prst="straightConnector1">
            <a:avLst/>
          </a:prstGeom>
          <a:noFill/>
          <a:ln w="9525" cap="flat" cmpd="sng">
            <a:solidFill>
              <a:schemeClr val="bg1">
                <a:lumMod val="95000"/>
              </a:schemeClr>
            </a:solidFill>
            <a:prstDash val="solid"/>
            <a:miter lim="800000"/>
            <a:headEnd type="none" w="sm" len="sm"/>
            <a:tailEnd type="none" w="sm" len="sm"/>
          </a:ln>
        </p:spPr>
      </p:cxnSp>
      <p:sp>
        <p:nvSpPr>
          <p:cNvPr id="4" name="Google Shape;27;p41">
            <a:extLst>
              <a:ext uri="{FF2B5EF4-FFF2-40B4-BE49-F238E27FC236}">
                <a16:creationId xmlns:a16="http://schemas.microsoft.com/office/drawing/2014/main" id="{486DB269-6A14-6CEC-DCD2-5C5A9F4E9694}"/>
              </a:ext>
            </a:extLst>
          </p:cNvPr>
          <p:cNvSpPr txBox="1"/>
          <p:nvPr userDrawn="1"/>
        </p:nvSpPr>
        <p:spPr>
          <a:xfrm>
            <a:off x="7763905" y="6425800"/>
            <a:ext cx="3400661"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GB" sz="900" b="0" i="0" u="none" strike="noStrike" cap="none">
                <a:solidFill>
                  <a:schemeClr val="bg1"/>
                </a:solidFill>
                <a:latin typeface="Arial"/>
                <a:ea typeface="Arial"/>
                <a:cs typeface="Arial"/>
                <a:sym typeface="Arial"/>
              </a:rPr>
              <a:t>Company Name</a:t>
            </a:r>
            <a:endParaRPr sz="900" b="0" i="0" u="none" strike="noStrike" cap="none">
              <a:solidFill>
                <a:schemeClr val="bg1"/>
              </a:solidFill>
              <a:latin typeface="Arial"/>
              <a:ea typeface="Arial"/>
              <a:cs typeface="Arial"/>
              <a:sym typeface="Arial"/>
            </a:endParaRPr>
          </a:p>
        </p:txBody>
      </p:sp>
      <p:cxnSp>
        <p:nvCxnSpPr>
          <p:cNvPr id="5" name="Google Shape;15;p38">
            <a:extLst>
              <a:ext uri="{FF2B5EF4-FFF2-40B4-BE49-F238E27FC236}">
                <a16:creationId xmlns:a16="http://schemas.microsoft.com/office/drawing/2014/main" id="{B1703F90-A4C8-D322-3254-403539325673}"/>
              </a:ext>
            </a:extLst>
          </p:cNvPr>
          <p:cNvCxnSpPr/>
          <p:nvPr userDrawn="1"/>
        </p:nvCxnSpPr>
        <p:spPr>
          <a:xfrm>
            <a:off x="569119" y="1184357"/>
            <a:ext cx="11053762" cy="0"/>
          </a:xfrm>
          <a:prstGeom prst="straightConnector1">
            <a:avLst/>
          </a:prstGeom>
          <a:noFill/>
          <a:ln w="9525" cap="flat" cmpd="sng">
            <a:solidFill>
              <a:schemeClr val="bg1">
                <a:lumMod val="95000"/>
              </a:schemeClr>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reserve="1" userDrawn="1">
  <p:cSld name="Dark with header and bottom line">
    <p:bg>
      <p:bgPr>
        <a:solidFill>
          <a:srgbClr val="062032"/>
        </a:solidFill>
        <a:effectLst/>
      </p:bgPr>
    </p:bg>
    <p:spTree>
      <p:nvGrpSpPr>
        <p:cNvPr id="1" name="Shape 5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22EA7EF-3E7C-439D-BE1B-23D67E3C7117}"/>
              </a:ext>
            </a:extLst>
          </p:cNvPr>
          <p:cNvGraphicFramePr>
            <a:graphicFrameLocks noChangeAspect="1"/>
          </p:cNvGraphicFramePr>
          <p:nvPr userDrawn="1">
            <p:custDataLst>
              <p:tags r:id="rId1"/>
            </p:custDataLst>
            <p:extLst>
              <p:ext uri="{D42A27DB-BD31-4B8C-83A1-F6EECF244321}">
                <p14:modId xmlns:p14="http://schemas.microsoft.com/office/powerpoint/2010/main" val="25793389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2" name="Object 1" hidden="1">
                        <a:extLst>
                          <a:ext uri="{FF2B5EF4-FFF2-40B4-BE49-F238E27FC236}">
                            <a16:creationId xmlns:a16="http://schemas.microsoft.com/office/drawing/2014/main" id="{B22EA7EF-3E7C-439D-BE1B-23D67E3C7117}"/>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Google Shape;13;p38">
            <a:extLst>
              <a:ext uri="{FF2B5EF4-FFF2-40B4-BE49-F238E27FC236}">
                <a16:creationId xmlns:a16="http://schemas.microsoft.com/office/drawing/2014/main" id="{EC850846-20BF-E2C2-1BD5-BA8BC5D46166}"/>
              </a:ext>
            </a:extLst>
          </p:cNvPr>
          <p:cNvSpPr txBox="1">
            <a:spLocks noGrp="1"/>
          </p:cNvSpPr>
          <p:nvPr>
            <p:ph type="sldNum" idx="12"/>
          </p:nvPr>
        </p:nvSpPr>
        <p:spPr>
          <a:xfrm>
            <a:off x="11040036" y="6425800"/>
            <a:ext cx="66100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bg1"/>
                </a:solidFill>
                <a:latin typeface="Arial"/>
                <a:ea typeface="Arial"/>
                <a:cs typeface="Arial"/>
                <a:sym typeface="Arial"/>
              </a:defRPr>
            </a:lvl1pPr>
            <a:lvl2pPr marL="0" marR="0" lvl="1" indent="0" algn="r" rtl="0">
              <a:spcBef>
                <a:spcPts val="0"/>
              </a:spcBef>
              <a:buNone/>
              <a:defRPr sz="900" b="0" i="0" u="none" strike="noStrike" cap="none">
                <a:solidFill>
                  <a:srgbClr val="062032"/>
                </a:solidFill>
                <a:latin typeface="Arial"/>
                <a:ea typeface="Arial"/>
                <a:cs typeface="Arial"/>
                <a:sym typeface="Arial"/>
              </a:defRPr>
            </a:lvl2pPr>
            <a:lvl3pPr marL="0" marR="0" lvl="2" indent="0" algn="r" rtl="0">
              <a:spcBef>
                <a:spcPts val="0"/>
              </a:spcBef>
              <a:buNone/>
              <a:defRPr sz="900" b="0" i="0" u="none" strike="noStrike" cap="none">
                <a:solidFill>
                  <a:srgbClr val="062032"/>
                </a:solidFill>
                <a:latin typeface="Arial"/>
                <a:ea typeface="Arial"/>
                <a:cs typeface="Arial"/>
                <a:sym typeface="Arial"/>
              </a:defRPr>
            </a:lvl3pPr>
            <a:lvl4pPr marL="0" marR="0" lvl="3" indent="0" algn="r" rtl="0">
              <a:spcBef>
                <a:spcPts val="0"/>
              </a:spcBef>
              <a:buNone/>
              <a:defRPr sz="900" b="0" i="0" u="none" strike="noStrike" cap="none">
                <a:solidFill>
                  <a:srgbClr val="062032"/>
                </a:solidFill>
                <a:latin typeface="Arial"/>
                <a:ea typeface="Arial"/>
                <a:cs typeface="Arial"/>
                <a:sym typeface="Arial"/>
              </a:defRPr>
            </a:lvl4pPr>
            <a:lvl5pPr marL="0" marR="0" lvl="4" indent="0" algn="r" rtl="0">
              <a:spcBef>
                <a:spcPts val="0"/>
              </a:spcBef>
              <a:buNone/>
              <a:defRPr sz="900" b="0" i="0" u="none" strike="noStrike" cap="none">
                <a:solidFill>
                  <a:srgbClr val="062032"/>
                </a:solidFill>
                <a:latin typeface="Arial"/>
                <a:ea typeface="Arial"/>
                <a:cs typeface="Arial"/>
                <a:sym typeface="Arial"/>
              </a:defRPr>
            </a:lvl5pPr>
            <a:lvl6pPr marL="0" marR="0" lvl="5" indent="0" algn="r" rtl="0">
              <a:spcBef>
                <a:spcPts val="0"/>
              </a:spcBef>
              <a:buNone/>
              <a:defRPr sz="900" b="0" i="0" u="none" strike="noStrike" cap="none">
                <a:solidFill>
                  <a:srgbClr val="062032"/>
                </a:solidFill>
                <a:latin typeface="Arial"/>
                <a:ea typeface="Arial"/>
                <a:cs typeface="Arial"/>
                <a:sym typeface="Arial"/>
              </a:defRPr>
            </a:lvl6pPr>
            <a:lvl7pPr marL="0" marR="0" lvl="6" indent="0" algn="r" rtl="0">
              <a:spcBef>
                <a:spcPts val="0"/>
              </a:spcBef>
              <a:buNone/>
              <a:defRPr sz="900" b="0" i="0" u="none" strike="noStrike" cap="none">
                <a:solidFill>
                  <a:srgbClr val="062032"/>
                </a:solidFill>
                <a:latin typeface="Arial"/>
                <a:ea typeface="Arial"/>
                <a:cs typeface="Arial"/>
                <a:sym typeface="Arial"/>
              </a:defRPr>
            </a:lvl7pPr>
            <a:lvl8pPr marL="0" marR="0" lvl="7" indent="0" algn="r" rtl="0">
              <a:spcBef>
                <a:spcPts val="0"/>
              </a:spcBef>
              <a:buNone/>
              <a:defRPr sz="900" b="0" i="0" u="none" strike="noStrike" cap="none">
                <a:solidFill>
                  <a:srgbClr val="062032"/>
                </a:solidFill>
                <a:latin typeface="Arial"/>
                <a:ea typeface="Arial"/>
                <a:cs typeface="Arial"/>
                <a:sym typeface="Arial"/>
              </a:defRPr>
            </a:lvl8pPr>
            <a:lvl9pPr marL="0" marR="0" lvl="8" indent="0" algn="r" rtl="0">
              <a:spcBef>
                <a:spcPts val="0"/>
              </a:spcBef>
              <a:buNone/>
              <a:defRPr sz="900" b="0" i="0" u="none" strike="noStrike" cap="none">
                <a:solidFill>
                  <a:srgbClr val="062032"/>
                </a:solidFill>
                <a:latin typeface="Arial"/>
                <a:ea typeface="Arial"/>
                <a:cs typeface="Arial"/>
                <a:sym typeface="Arial"/>
              </a:defRPr>
            </a:lvl9pPr>
          </a:lstStyle>
          <a:p>
            <a:fld id="{00000000-1234-1234-1234-123412341234}" type="slidenum">
              <a:rPr lang="en-GB" smtClean="0"/>
              <a:pPr/>
              <a:t>‹#›</a:t>
            </a:fld>
            <a:endParaRPr lang="en-GB"/>
          </a:p>
        </p:txBody>
      </p:sp>
      <p:cxnSp>
        <p:nvCxnSpPr>
          <p:cNvPr id="7" name="Google Shape;15;p38">
            <a:extLst>
              <a:ext uri="{FF2B5EF4-FFF2-40B4-BE49-F238E27FC236}">
                <a16:creationId xmlns:a16="http://schemas.microsoft.com/office/drawing/2014/main" id="{C1A3E8A5-6140-548F-EB36-6E044E92CB50}"/>
              </a:ext>
            </a:extLst>
          </p:cNvPr>
          <p:cNvCxnSpPr/>
          <p:nvPr userDrawn="1"/>
        </p:nvCxnSpPr>
        <p:spPr>
          <a:xfrm>
            <a:off x="569119" y="6453188"/>
            <a:ext cx="11053762" cy="0"/>
          </a:xfrm>
          <a:prstGeom prst="straightConnector1">
            <a:avLst/>
          </a:prstGeom>
          <a:noFill/>
          <a:ln w="9525" cap="flat" cmpd="sng">
            <a:solidFill>
              <a:schemeClr val="bg1">
                <a:lumMod val="95000"/>
              </a:schemeClr>
            </a:solidFill>
            <a:prstDash val="solid"/>
            <a:miter lim="800000"/>
            <a:headEnd type="none" w="sm" len="sm"/>
            <a:tailEnd type="none" w="sm" len="sm"/>
          </a:ln>
        </p:spPr>
      </p:cxnSp>
      <p:sp>
        <p:nvSpPr>
          <p:cNvPr id="8" name="Google Shape;27;p41">
            <a:extLst>
              <a:ext uri="{FF2B5EF4-FFF2-40B4-BE49-F238E27FC236}">
                <a16:creationId xmlns:a16="http://schemas.microsoft.com/office/drawing/2014/main" id="{4B6F05D7-68BE-4361-DC01-1070D2318DAB}"/>
              </a:ext>
            </a:extLst>
          </p:cNvPr>
          <p:cNvSpPr txBox="1"/>
          <p:nvPr userDrawn="1"/>
        </p:nvSpPr>
        <p:spPr>
          <a:xfrm>
            <a:off x="7763905" y="6425800"/>
            <a:ext cx="3400661"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GB" sz="900" b="0" i="0" u="none" strike="noStrike" cap="none">
                <a:solidFill>
                  <a:schemeClr val="bg1"/>
                </a:solidFill>
                <a:latin typeface="Arial"/>
                <a:ea typeface="Arial"/>
                <a:cs typeface="Arial"/>
                <a:sym typeface="Arial"/>
              </a:rPr>
              <a:t>Company Name</a:t>
            </a:r>
            <a:endParaRPr sz="900" b="0" i="0" u="none" strike="noStrike" cap="none">
              <a:solidFill>
                <a:schemeClr val="bg1"/>
              </a:solidFill>
              <a:latin typeface="Arial"/>
              <a:ea typeface="Arial"/>
              <a:cs typeface="Arial"/>
              <a:sym typeface="Arial"/>
            </a:endParaRPr>
          </a:p>
        </p:txBody>
      </p:sp>
    </p:spTree>
    <p:extLst>
      <p:ext uri="{BB962C8B-B14F-4D97-AF65-F5344CB8AC3E}">
        <p14:creationId xmlns:p14="http://schemas.microsoft.com/office/powerpoint/2010/main" val="3770356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slide" userDrawn="1">
  <p:cSld name="Blank dark">
    <p:bg>
      <p:bgPr>
        <a:solidFill>
          <a:schemeClr val="dk1"/>
        </a:solidFill>
        <a:effectLst/>
      </p:bgPr>
    </p:bg>
    <p:spTree>
      <p:nvGrpSpPr>
        <p:cNvPr id="1" name="Shape 16"/>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E35B631-D5F9-6FCC-423A-6ACCA9A030AC}"/>
              </a:ext>
            </a:extLst>
          </p:cNvPr>
          <p:cNvGraphicFramePr>
            <a:graphicFrameLocks noChangeAspect="1"/>
          </p:cNvGraphicFramePr>
          <p:nvPr userDrawn="1">
            <p:custDataLst>
              <p:tags r:id="rId1"/>
            </p:custDataLst>
            <p:extLst>
              <p:ext uri="{D42A27DB-BD31-4B8C-83A1-F6EECF244321}">
                <p14:modId xmlns:p14="http://schemas.microsoft.com/office/powerpoint/2010/main" val="76491898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Object 2" hidden="1">
                        <a:extLst>
                          <a:ext uri="{FF2B5EF4-FFF2-40B4-BE49-F238E27FC236}">
                            <a16:creationId xmlns:a16="http://schemas.microsoft.com/office/drawing/2014/main" id="{EE35B631-D5F9-6FCC-423A-6ACCA9A030A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0"/>
        <p:cNvGrpSpPr/>
        <p:nvPr/>
      </p:nvGrpSpPr>
      <p:grpSpPr>
        <a:xfrm>
          <a:off x="0" y="0"/>
          <a:ext cx="0" cy="0"/>
          <a:chOff x="0" y="0"/>
          <a:chExt cx="0" cy="0"/>
        </a:xfrm>
      </p:grpSpPr>
      <p:sp>
        <p:nvSpPr>
          <p:cNvPr id="21" name="Google Shape;21;p40"/>
          <p:cNvSpPr txBox="1">
            <a:spLocks noGrp="1"/>
          </p:cNvSpPr>
          <p:nvPr>
            <p:ph type="title"/>
          </p:nvPr>
        </p:nvSpPr>
        <p:spPr>
          <a:xfrm>
            <a:off x="469838" y="1661489"/>
            <a:ext cx="3004599"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0"/>
          <p:cNvSpPr txBox="1">
            <a:spLocks noGrp="1"/>
          </p:cNvSpPr>
          <p:nvPr>
            <p:ph type="body" idx="1"/>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457200" lvl="0" indent="-330200" algn="l">
              <a:lnSpc>
                <a:spcPct val="150000"/>
              </a:lnSpc>
              <a:spcBef>
                <a:spcPts val="1000"/>
              </a:spcBef>
              <a:spcAft>
                <a:spcPts val="0"/>
              </a:spcAft>
              <a:buClr>
                <a:srgbClr val="171616"/>
              </a:buClr>
              <a:buSzPts val="1600"/>
              <a:buChar char="•"/>
              <a:defRPr sz="1600" b="0">
                <a:solidFill>
                  <a:srgbClr val="171616"/>
                </a:solidFill>
              </a:defRPr>
            </a:lvl1pPr>
            <a:lvl2pPr marL="914400" lvl="1" indent="-330200" algn="l">
              <a:lnSpc>
                <a:spcPct val="150000"/>
              </a:lnSpc>
              <a:spcBef>
                <a:spcPts val="500"/>
              </a:spcBef>
              <a:spcAft>
                <a:spcPts val="0"/>
              </a:spcAft>
              <a:buClr>
                <a:srgbClr val="171616"/>
              </a:buClr>
              <a:buSzPts val="1600"/>
              <a:buChar char="•"/>
              <a:defRPr sz="1600" b="0">
                <a:solidFill>
                  <a:srgbClr val="171616"/>
                </a:solidFill>
              </a:defRPr>
            </a:lvl2pPr>
            <a:lvl3pPr marL="1371600" lvl="2" indent="-330200" algn="l">
              <a:lnSpc>
                <a:spcPct val="150000"/>
              </a:lnSpc>
              <a:spcBef>
                <a:spcPts val="500"/>
              </a:spcBef>
              <a:spcAft>
                <a:spcPts val="0"/>
              </a:spcAft>
              <a:buClr>
                <a:srgbClr val="171616"/>
              </a:buClr>
              <a:buSzPts val="1600"/>
              <a:buChar char="•"/>
              <a:defRPr sz="1600" b="0">
                <a:solidFill>
                  <a:srgbClr val="171616"/>
                </a:solidFill>
              </a:defRPr>
            </a:lvl3pPr>
            <a:lvl4pPr marL="1828800" lvl="3" indent="-330200" algn="l">
              <a:lnSpc>
                <a:spcPct val="150000"/>
              </a:lnSpc>
              <a:spcBef>
                <a:spcPts val="500"/>
              </a:spcBef>
              <a:spcAft>
                <a:spcPts val="0"/>
              </a:spcAft>
              <a:buClr>
                <a:srgbClr val="171616"/>
              </a:buClr>
              <a:buSzPts val="1600"/>
              <a:buChar char="•"/>
              <a:defRPr sz="1600" b="0">
                <a:solidFill>
                  <a:srgbClr val="171616"/>
                </a:solidFill>
              </a:defRPr>
            </a:lvl4pPr>
            <a:lvl5pPr marL="2286000" lvl="4" indent="-330200" algn="l">
              <a:lnSpc>
                <a:spcPct val="150000"/>
              </a:lnSpc>
              <a:spcBef>
                <a:spcPts val="500"/>
              </a:spcBef>
              <a:spcAft>
                <a:spcPts val="0"/>
              </a:spcAft>
              <a:buClr>
                <a:srgbClr val="171616"/>
              </a:buClr>
              <a:buSzPts val="1600"/>
              <a:buChar char="•"/>
              <a:defRPr sz="1600" b="0">
                <a:solidFill>
                  <a:srgbClr val="171616"/>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 name="Google Shape;13;p38">
            <a:extLst>
              <a:ext uri="{FF2B5EF4-FFF2-40B4-BE49-F238E27FC236}">
                <a16:creationId xmlns:a16="http://schemas.microsoft.com/office/drawing/2014/main" id="{D4D1A348-40FE-1447-81CE-FE09F29F6982}"/>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062032"/>
                </a:solidFill>
                <a:latin typeface="Arial"/>
                <a:ea typeface="Arial"/>
                <a:cs typeface="Arial"/>
                <a:sym typeface="Arial"/>
              </a:defRPr>
            </a:lvl1pPr>
            <a:lvl2pPr marL="0" marR="0" lvl="1" indent="0" algn="r" rtl="0">
              <a:spcBef>
                <a:spcPts val="0"/>
              </a:spcBef>
              <a:buNone/>
              <a:defRPr sz="900" b="0" i="0" u="none" strike="noStrike" cap="none">
                <a:solidFill>
                  <a:srgbClr val="062032"/>
                </a:solidFill>
                <a:latin typeface="Arial"/>
                <a:ea typeface="Arial"/>
                <a:cs typeface="Arial"/>
                <a:sym typeface="Arial"/>
              </a:defRPr>
            </a:lvl2pPr>
            <a:lvl3pPr marL="0" marR="0" lvl="2" indent="0" algn="r" rtl="0">
              <a:spcBef>
                <a:spcPts val="0"/>
              </a:spcBef>
              <a:buNone/>
              <a:defRPr sz="900" b="0" i="0" u="none" strike="noStrike" cap="none">
                <a:solidFill>
                  <a:srgbClr val="062032"/>
                </a:solidFill>
                <a:latin typeface="Arial"/>
                <a:ea typeface="Arial"/>
                <a:cs typeface="Arial"/>
                <a:sym typeface="Arial"/>
              </a:defRPr>
            </a:lvl3pPr>
            <a:lvl4pPr marL="0" marR="0" lvl="3" indent="0" algn="r" rtl="0">
              <a:spcBef>
                <a:spcPts val="0"/>
              </a:spcBef>
              <a:buNone/>
              <a:defRPr sz="900" b="0" i="0" u="none" strike="noStrike" cap="none">
                <a:solidFill>
                  <a:srgbClr val="062032"/>
                </a:solidFill>
                <a:latin typeface="Arial"/>
                <a:ea typeface="Arial"/>
                <a:cs typeface="Arial"/>
                <a:sym typeface="Arial"/>
              </a:defRPr>
            </a:lvl4pPr>
            <a:lvl5pPr marL="0" marR="0" lvl="4" indent="0" algn="r" rtl="0">
              <a:spcBef>
                <a:spcPts val="0"/>
              </a:spcBef>
              <a:buNone/>
              <a:defRPr sz="900" b="0" i="0" u="none" strike="noStrike" cap="none">
                <a:solidFill>
                  <a:srgbClr val="062032"/>
                </a:solidFill>
                <a:latin typeface="Arial"/>
                <a:ea typeface="Arial"/>
                <a:cs typeface="Arial"/>
                <a:sym typeface="Arial"/>
              </a:defRPr>
            </a:lvl5pPr>
            <a:lvl6pPr marL="0" marR="0" lvl="5" indent="0" algn="r" rtl="0">
              <a:spcBef>
                <a:spcPts val="0"/>
              </a:spcBef>
              <a:buNone/>
              <a:defRPr sz="900" b="0" i="0" u="none" strike="noStrike" cap="none">
                <a:solidFill>
                  <a:srgbClr val="062032"/>
                </a:solidFill>
                <a:latin typeface="Arial"/>
                <a:ea typeface="Arial"/>
                <a:cs typeface="Arial"/>
                <a:sym typeface="Arial"/>
              </a:defRPr>
            </a:lvl6pPr>
            <a:lvl7pPr marL="0" marR="0" lvl="6" indent="0" algn="r" rtl="0">
              <a:spcBef>
                <a:spcPts val="0"/>
              </a:spcBef>
              <a:buNone/>
              <a:defRPr sz="900" b="0" i="0" u="none" strike="noStrike" cap="none">
                <a:solidFill>
                  <a:srgbClr val="062032"/>
                </a:solidFill>
                <a:latin typeface="Arial"/>
                <a:ea typeface="Arial"/>
                <a:cs typeface="Arial"/>
                <a:sym typeface="Arial"/>
              </a:defRPr>
            </a:lvl7pPr>
            <a:lvl8pPr marL="0" marR="0" lvl="7" indent="0" algn="r" rtl="0">
              <a:spcBef>
                <a:spcPts val="0"/>
              </a:spcBef>
              <a:buNone/>
              <a:defRPr sz="900" b="0" i="0" u="none" strike="noStrike" cap="none">
                <a:solidFill>
                  <a:srgbClr val="062032"/>
                </a:solidFill>
                <a:latin typeface="Arial"/>
                <a:ea typeface="Arial"/>
                <a:cs typeface="Arial"/>
                <a:sym typeface="Arial"/>
              </a:defRPr>
            </a:lvl8pPr>
            <a:lvl9pPr marL="0" marR="0" lvl="8" indent="0" algn="r" rtl="0">
              <a:spcBef>
                <a:spcPts val="0"/>
              </a:spcBef>
              <a:buNone/>
              <a:defRPr sz="900" b="0" i="0" u="none" strike="noStrike" cap="none">
                <a:solidFill>
                  <a:srgbClr val="0620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41"/>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 name="Google Shape;13;p38">
            <a:extLst>
              <a:ext uri="{FF2B5EF4-FFF2-40B4-BE49-F238E27FC236}">
                <a16:creationId xmlns:a16="http://schemas.microsoft.com/office/drawing/2014/main" id="{CAD07A3F-36D5-1048-A077-B86C0D0FCB40}"/>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062032"/>
                </a:solidFill>
                <a:latin typeface="Arial"/>
                <a:ea typeface="Arial"/>
                <a:cs typeface="Arial"/>
                <a:sym typeface="Arial"/>
              </a:defRPr>
            </a:lvl1pPr>
            <a:lvl2pPr marL="0" marR="0" lvl="1" indent="0" algn="r" rtl="0">
              <a:spcBef>
                <a:spcPts val="0"/>
              </a:spcBef>
              <a:buNone/>
              <a:defRPr sz="900" b="0" i="0" u="none" strike="noStrike" cap="none">
                <a:solidFill>
                  <a:srgbClr val="062032"/>
                </a:solidFill>
                <a:latin typeface="Arial"/>
                <a:ea typeface="Arial"/>
                <a:cs typeface="Arial"/>
                <a:sym typeface="Arial"/>
              </a:defRPr>
            </a:lvl2pPr>
            <a:lvl3pPr marL="0" marR="0" lvl="2" indent="0" algn="r" rtl="0">
              <a:spcBef>
                <a:spcPts val="0"/>
              </a:spcBef>
              <a:buNone/>
              <a:defRPr sz="900" b="0" i="0" u="none" strike="noStrike" cap="none">
                <a:solidFill>
                  <a:srgbClr val="062032"/>
                </a:solidFill>
                <a:latin typeface="Arial"/>
                <a:ea typeface="Arial"/>
                <a:cs typeface="Arial"/>
                <a:sym typeface="Arial"/>
              </a:defRPr>
            </a:lvl3pPr>
            <a:lvl4pPr marL="0" marR="0" lvl="3" indent="0" algn="r" rtl="0">
              <a:spcBef>
                <a:spcPts val="0"/>
              </a:spcBef>
              <a:buNone/>
              <a:defRPr sz="900" b="0" i="0" u="none" strike="noStrike" cap="none">
                <a:solidFill>
                  <a:srgbClr val="062032"/>
                </a:solidFill>
                <a:latin typeface="Arial"/>
                <a:ea typeface="Arial"/>
                <a:cs typeface="Arial"/>
                <a:sym typeface="Arial"/>
              </a:defRPr>
            </a:lvl4pPr>
            <a:lvl5pPr marL="0" marR="0" lvl="4" indent="0" algn="r" rtl="0">
              <a:spcBef>
                <a:spcPts val="0"/>
              </a:spcBef>
              <a:buNone/>
              <a:defRPr sz="900" b="0" i="0" u="none" strike="noStrike" cap="none">
                <a:solidFill>
                  <a:srgbClr val="062032"/>
                </a:solidFill>
                <a:latin typeface="Arial"/>
                <a:ea typeface="Arial"/>
                <a:cs typeface="Arial"/>
                <a:sym typeface="Arial"/>
              </a:defRPr>
            </a:lvl5pPr>
            <a:lvl6pPr marL="0" marR="0" lvl="5" indent="0" algn="r" rtl="0">
              <a:spcBef>
                <a:spcPts val="0"/>
              </a:spcBef>
              <a:buNone/>
              <a:defRPr sz="900" b="0" i="0" u="none" strike="noStrike" cap="none">
                <a:solidFill>
                  <a:srgbClr val="062032"/>
                </a:solidFill>
                <a:latin typeface="Arial"/>
                <a:ea typeface="Arial"/>
                <a:cs typeface="Arial"/>
                <a:sym typeface="Arial"/>
              </a:defRPr>
            </a:lvl6pPr>
            <a:lvl7pPr marL="0" marR="0" lvl="6" indent="0" algn="r" rtl="0">
              <a:spcBef>
                <a:spcPts val="0"/>
              </a:spcBef>
              <a:buNone/>
              <a:defRPr sz="900" b="0" i="0" u="none" strike="noStrike" cap="none">
                <a:solidFill>
                  <a:srgbClr val="062032"/>
                </a:solidFill>
                <a:latin typeface="Arial"/>
                <a:ea typeface="Arial"/>
                <a:cs typeface="Arial"/>
                <a:sym typeface="Arial"/>
              </a:defRPr>
            </a:lvl7pPr>
            <a:lvl8pPr marL="0" marR="0" lvl="7" indent="0" algn="r" rtl="0">
              <a:spcBef>
                <a:spcPts val="0"/>
              </a:spcBef>
              <a:buNone/>
              <a:defRPr sz="900" b="0" i="0" u="none" strike="noStrike" cap="none">
                <a:solidFill>
                  <a:srgbClr val="062032"/>
                </a:solidFill>
                <a:latin typeface="Arial"/>
                <a:ea typeface="Arial"/>
                <a:cs typeface="Arial"/>
                <a:sym typeface="Arial"/>
              </a:defRPr>
            </a:lvl8pPr>
            <a:lvl9pPr marL="0" marR="0" lvl="8" indent="0" algn="r" rtl="0">
              <a:spcBef>
                <a:spcPts val="0"/>
              </a:spcBef>
              <a:buNone/>
              <a:defRPr sz="900" b="0" i="0" u="none" strike="noStrike" cap="none">
                <a:solidFill>
                  <a:srgbClr val="0620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2"/>
        <p:cNvGrpSpPr/>
        <p:nvPr/>
      </p:nvGrpSpPr>
      <p:grpSpPr>
        <a:xfrm>
          <a:off x="0" y="0"/>
          <a:ext cx="0" cy="0"/>
          <a:chOff x="0" y="0"/>
          <a:chExt cx="0" cy="0"/>
        </a:xfrm>
      </p:grpSpPr>
      <p:sp>
        <p:nvSpPr>
          <p:cNvPr id="33" name="Google Shape;33;p57"/>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7"/>
          <p:cNvSpPr txBox="1">
            <a:spLocks noGrp="1"/>
          </p:cNvSpPr>
          <p:nvPr>
            <p:ph type="body" idx="1"/>
          </p:nvPr>
        </p:nvSpPr>
        <p:spPr>
          <a:xfrm>
            <a:off x="569118" y="1400032"/>
            <a:ext cx="11072019" cy="482942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616"/>
              </a:buClr>
              <a:buSzPts val="1800"/>
              <a:buChar char="•"/>
              <a:defRPr/>
            </a:lvl1pPr>
            <a:lvl2pPr marL="914400" lvl="1" indent="-342900" algn="l">
              <a:lnSpc>
                <a:spcPct val="90000"/>
              </a:lnSpc>
              <a:spcBef>
                <a:spcPts val="500"/>
              </a:spcBef>
              <a:spcAft>
                <a:spcPts val="0"/>
              </a:spcAft>
              <a:buClr>
                <a:srgbClr val="171616"/>
              </a:buClr>
              <a:buSzPts val="1800"/>
              <a:buChar char="•"/>
              <a:defRPr/>
            </a:lvl2pPr>
            <a:lvl3pPr marL="1371600" lvl="2" indent="-342900" algn="l">
              <a:lnSpc>
                <a:spcPct val="90000"/>
              </a:lnSpc>
              <a:spcBef>
                <a:spcPts val="500"/>
              </a:spcBef>
              <a:spcAft>
                <a:spcPts val="0"/>
              </a:spcAft>
              <a:buClr>
                <a:srgbClr val="171616"/>
              </a:buClr>
              <a:buSzPts val="1800"/>
              <a:buChar char="•"/>
              <a:defRPr/>
            </a:lvl3pPr>
            <a:lvl4pPr marL="1828800" lvl="3" indent="-342900" algn="l">
              <a:lnSpc>
                <a:spcPct val="90000"/>
              </a:lnSpc>
              <a:spcBef>
                <a:spcPts val="500"/>
              </a:spcBef>
              <a:spcAft>
                <a:spcPts val="0"/>
              </a:spcAft>
              <a:buClr>
                <a:srgbClr val="171616"/>
              </a:buClr>
              <a:buSzPts val="1800"/>
              <a:buChar char="•"/>
              <a:defRPr/>
            </a:lvl4pPr>
            <a:lvl5pPr marL="2286000" lvl="4" indent="-342900" algn="l">
              <a:lnSpc>
                <a:spcPct val="90000"/>
              </a:lnSpc>
              <a:spcBef>
                <a:spcPts val="500"/>
              </a:spcBef>
              <a:spcAft>
                <a:spcPts val="0"/>
              </a:spcAft>
              <a:buClr>
                <a:srgbClr val="17161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 name="Google Shape;13;p38">
            <a:extLst>
              <a:ext uri="{FF2B5EF4-FFF2-40B4-BE49-F238E27FC236}">
                <a16:creationId xmlns:a16="http://schemas.microsoft.com/office/drawing/2014/main" id="{E48D765B-B32D-964E-AFD0-E14EFC94E255}"/>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062032"/>
                </a:solidFill>
                <a:latin typeface="Arial"/>
                <a:ea typeface="Arial"/>
                <a:cs typeface="Arial"/>
                <a:sym typeface="Arial"/>
              </a:defRPr>
            </a:lvl1pPr>
            <a:lvl2pPr marL="0" marR="0" lvl="1" indent="0" algn="r" rtl="0">
              <a:spcBef>
                <a:spcPts val="0"/>
              </a:spcBef>
              <a:buNone/>
              <a:defRPr sz="900" b="0" i="0" u="none" strike="noStrike" cap="none">
                <a:solidFill>
                  <a:srgbClr val="062032"/>
                </a:solidFill>
                <a:latin typeface="Arial"/>
                <a:ea typeface="Arial"/>
                <a:cs typeface="Arial"/>
                <a:sym typeface="Arial"/>
              </a:defRPr>
            </a:lvl2pPr>
            <a:lvl3pPr marL="0" marR="0" lvl="2" indent="0" algn="r" rtl="0">
              <a:spcBef>
                <a:spcPts val="0"/>
              </a:spcBef>
              <a:buNone/>
              <a:defRPr sz="900" b="0" i="0" u="none" strike="noStrike" cap="none">
                <a:solidFill>
                  <a:srgbClr val="062032"/>
                </a:solidFill>
                <a:latin typeface="Arial"/>
                <a:ea typeface="Arial"/>
                <a:cs typeface="Arial"/>
                <a:sym typeface="Arial"/>
              </a:defRPr>
            </a:lvl3pPr>
            <a:lvl4pPr marL="0" marR="0" lvl="3" indent="0" algn="r" rtl="0">
              <a:spcBef>
                <a:spcPts val="0"/>
              </a:spcBef>
              <a:buNone/>
              <a:defRPr sz="900" b="0" i="0" u="none" strike="noStrike" cap="none">
                <a:solidFill>
                  <a:srgbClr val="062032"/>
                </a:solidFill>
                <a:latin typeface="Arial"/>
                <a:ea typeface="Arial"/>
                <a:cs typeface="Arial"/>
                <a:sym typeface="Arial"/>
              </a:defRPr>
            </a:lvl4pPr>
            <a:lvl5pPr marL="0" marR="0" lvl="4" indent="0" algn="r" rtl="0">
              <a:spcBef>
                <a:spcPts val="0"/>
              </a:spcBef>
              <a:buNone/>
              <a:defRPr sz="900" b="0" i="0" u="none" strike="noStrike" cap="none">
                <a:solidFill>
                  <a:srgbClr val="062032"/>
                </a:solidFill>
                <a:latin typeface="Arial"/>
                <a:ea typeface="Arial"/>
                <a:cs typeface="Arial"/>
                <a:sym typeface="Arial"/>
              </a:defRPr>
            </a:lvl5pPr>
            <a:lvl6pPr marL="0" marR="0" lvl="5" indent="0" algn="r" rtl="0">
              <a:spcBef>
                <a:spcPts val="0"/>
              </a:spcBef>
              <a:buNone/>
              <a:defRPr sz="900" b="0" i="0" u="none" strike="noStrike" cap="none">
                <a:solidFill>
                  <a:srgbClr val="062032"/>
                </a:solidFill>
                <a:latin typeface="Arial"/>
                <a:ea typeface="Arial"/>
                <a:cs typeface="Arial"/>
                <a:sym typeface="Arial"/>
              </a:defRPr>
            </a:lvl6pPr>
            <a:lvl7pPr marL="0" marR="0" lvl="6" indent="0" algn="r" rtl="0">
              <a:spcBef>
                <a:spcPts val="0"/>
              </a:spcBef>
              <a:buNone/>
              <a:defRPr sz="900" b="0" i="0" u="none" strike="noStrike" cap="none">
                <a:solidFill>
                  <a:srgbClr val="062032"/>
                </a:solidFill>
                <a:latin typeface="Arial"/>
                <a:ea typeface="Arial"/>
                <a:cs typeface="Arial"/>
                <a:sym typeface="Arial"/>
              </a:defRPr>
            </a:lvl7pPr>
            <a:lvl8pPr marL="0" marR="0" lvl="7" indent="0" algn="r" rtl="0">
              <a:spcBef>
                <a:spcPts val="0"/>
              </a:spcBef>
              <a:buNone/>
              <a:defRPr sz="900" b="0" i="0" u="none" strike="noStrike" cap="none">
                <a:solidFill>
                  <a:srgbClr val="062032"/>
                </a:solidFill>
                <a:latin typeface="Arial"/>
                <a:ea typeface="Arial"/>
                <a:cs typeface="Arial"/>
                <a:sym typeface="Arial"/>
              </a:defRPr>
            </a:lvl8pPr>
            <a:lvl9pPr marL="0" marR="0" lvl="8" indent="0" algn="r" rtl="0">
              <a:spcBef>
                <a:spcPts val="0"/>
              </a:spcBef>
              <a:buNone/>
              <a:defRPr sz="900" b="0" i="0" u="none" strike="noStrike" cap="none">
                <a:solidFill>
                  <a:srgbClr val="0620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30129983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3" imgH="416" progId="TCLayout.ActiveDocument.1">
                  <p:embed/>
                </p:oleObj>
              </mc:Choice>
              <mc:Fallback>
                <p:oleObj name="think-cell Slide" r:id="rId5"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800" b="0" i="0" baseline="0">
              <a:solidFill>
                <a:schemeClr val="bg1"/>
              </a:solidFill>
              <a:latin typeface="Arial" panose="020B0604020202020204" pitchFamily="34" charset="0"/>
              <a:ea typeface="+mj-ea"/>
              <a:cs typeface="+mj-cs"/>
              <a:sym typeface="Apis For Office" panose="020B05040101010101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3"/>
            </p:custDataLst>
          </p:nvPr>
        </p:nvSpPr>
        <p:spPr>
          <a:xfrm>
            <a:off x="648000" y="6498754"/>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2" name="Slide Number Placeholder 3">
            <a:extLst>
              <a:ext uri="{FF2B5EF4-FFF2-40B4-BE49-F238E27FC236}">
                <a16:creationId xmlns:a16="http://schemas.microsoft.com/office/drawing/2014/main" id="{E3878D9F-66F0-36D3-6746-70B26E668BCF}"/>
              </a:ext>
            </a:extLst>
          </p:cNvPr>
          <p:cNvSpPr>
            <a:spLocks noGrp="1"/>
          </p:cNvSpPr>
          <p:nvPr>
            <p:ph type="sldNum" idx="12"/>
          </p:nvPr>
        </p:nvSpPr>
        <p:spPr>
          <a:xfrm>
            <a:off x="11164566" y="6425800"/>
            <a:ext cx="536475" cy="365125"/>
          </a:xfrm>
        </p:spPr>
        <p:txBody>
          <a:bodyPr/>
          <a:lstStyle/>
          <a:p>
            <a:fld id="{1F24DAD8-0A8D-144F-AE7C-C0F3CF879725}" type="slidenum">
              <a:rPr lang="en-US" smtClean="0"/>
              <a:pPr/>
              <a:t>‹#›</a:t>
            </a:fld>
            <a:endParaRPr lang="en-US">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4E6D9370-BD82-7A77-08E2-184CA9DC1473}"/>
              </a:ext>
            </a:extLst>
          </p:cNvPr>
          <p:cNvSpPr>
            <a:spLocks noGrp="1"/>
          </p:cNvSpPr>
          <p:nvPr>
            <p:ph type="title"/>
          </p:nvPr>
        </p:nvSpPr>
        <p:spPr>
          <a:xfrm>
            <a:off x="467806" y="365126"/>
            <a:ext cx="11173331" cy="811212"/>
          </a:xfrm>
        </p:spPr>
        <p:txBody>
          <a:bodyPr/>
          <a:lstStyle/>
          <a:p>
            <a:r>
              <a:rPr lang="en-US"/>
              <a:t>Click to edit Master title style</a:t>
            </a:r>
          </a:p>
        </p:txBody>
      </p:sp>
    </p:spTree>
    <p:extLst>
      <p:ext uri="{BB962C8B-B14F-4D97-AF65-F5344CB8AC3E}">
        <p14:creationId xmlns:p14="http://schemas.microsoft.com/office/powerpoint/2010/main" val="3692074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0"/>
        <p:cNvGrpSpPr/>
        <p:nvPr/>
      </p:nvGrpSpPr>
      <p:grpSpPr>
        <a:xfrm>
          <a:off x="0" y="0"/>
          <a:ext cx="0" cy="0"/>
          <a:chOff x="0" y="0"/>
          <a:chExt cx="0" cy="0"/>
        </a:xfrm>
      </p:grpSpPr>
      <p:sp>
        <p:nvSpPr>
          <p:cNvPr id="41" name="Google Shape;41;p59"/>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616"/>
              </a:buClr>
              <a:buSzPts val="1800"/>
              <a:buChar char="•"/>
              <a:defRPr/>
            </a:lvl1pPr>
            <a:lvl2pPr marL="914400" lvl="1" indent="-342900" algn="l">
              <a:lnSpc>
                <a:spcPct val="90000"/>
              </a:lnSpc>
              <a:spcBef>
                <a:spcPts val="500"/>
              </a:spcBef>
              <a:spcAft>
                <a:spcPts val="0"/>
              </a:spcAft>
              <a:buClr>
                <a:srgbClr val="171616"/>
              </a:buClr>
              <a:buSzPts val="1800"/>
              <a:buChar char="•"/>
              <a:defRPr/>
            </a:lvl2pPr>
            <a:lvl3pPr marL="1371600" lvl="2" indent="-342900" algn="l">
              <a:lnSpc>
                <a:spcPct val="90000"/>
              </a:lnSpc>
              <a:spcBef>
                <a:spcPts val="500"/>
              </a:spcBef>
              <a:spcAft>
                <a:spcPts val="0"/>
              </a:spcAft>
              <a:buClr>
                <a:srgbClr val="171616"/>
              </a:buClr>
              <a:buSzPts val="1800"/>
              <a:buChar char="•"/>
              <a:defRPr/>
            </a:lvl3pPr>
            <a:lvl4pPr marL="1828800" lvl="3" indent="-342900" algn="l">
              <a:lnSpc>
                <a:spcPct val="90000"/>
              </a:lnSpc>
              <a:spcBef>
                <a:spcPts val="500"/>
              </a:spcBef>
              <a:spcAft>
                <a:spcPts val="0"/>
              </a:spcAft>
              <a:buClr>
                <a:srgbClr val="171616"/>
              </a:buClr>
              <a:buSzPts val="1800"/>
              <a:buChar char="•"/>
              <a:defRPr/>
            </a:lvl4pPr>
            <a:lvl5pPr marL="2286000" lvl="4" indent="-342900" algn="l">
              <a:lnSpc>
                <a:spcPct val="90000"/>
              </a:lnSpc>
              <a:spcBef>
                <a:spcPts val="500"/>
              </a:spcBef>
              <a:spcAft>
                <a:spcPts val="0"/>
              </a:spcAft>
              <a:buClr>
                <a:srgbClr val="17161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5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616"/>
              </a:buClr>
              <a:buSzPts val="1800"/>
              <a:buChar char="•"/>
              <a:defRPr/>
            </a:lvl1pPr>
            <a:lvl2pPr marL="914400" lvl="1" indent="-342900" algn="l">
              <a:lnSpc>
                <a:spcPct val="90000"/>
              </a:lnSpc>
              <a:spcBef>
                <a:spcPts val="500"/>
              </a:spcBef>
              <a:spcAft>
                <a:spcPts val="0"/>
              </a:spcAft>
              <a:buClr>
                <a:srgbClr val="171616"/>
              </a:buClr>
              <a:buSzPts val="1800"/>
              <a:buChar char="•"/>
              <a:defRPr/>
            </a:lvl2pPr>
            <a:lvl3pPr marL="1371600" lvl="2" indent="-342900" algn="l">
              <a:lnSpc>
                <a:spcPct val="90000"/>
              </a:lnSpc>
              <a:spcBef>
                <a:spcPts val="500"/>
              </a:spcBef>
              <a:spcAft>
                <a:spcPts val="0"/>
              </a:spcAft>
              <a:buClr>
                <a:srgbClr val="171616"/>
              </a:buClr>
              <a:buSzPts val="1800"/>
              <a:buChar char="•"/>
              <a:defRPr/>
            </a:lvl3pPr>
            <a:lvl4pPr marL="1828800" lvl="3" indent="-342900" algn="l">
              <a:lnSpc>
                <a:spcPct val="90000"/>
              </a:lnSpc>
              <a:spcBef>
                <a:spcPts val="500"/>
              </a:spcBef>
              <a:spcAft>
                <a:spcPts val="0"/>
              </a:spcAft>
              <a:buClr>
                <a:srgbClr val="171616"/>
              </a:buClr>
              <a:buSzPts val="1800"/>
              <a:buChar char="•"/>
              <a:defRPr/>
            </a:lvl4pPr>
            <a:lvl5pPr marL="2286000" lvl="4" indent="-342900" algn="l">
              <a:lnSpc>
                <a:spcPct val="90000"/>
              </a:lnSpc>
              <a:spcBef>
                <a:spcPts val="500"/>
              </a:spcBef>
              <a:spcAft>
                <a:spcPts val="0"/>
              </a:spcAft>
              <a:buClr>
                <a:srgbClr val="17161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 name="Google Shape;13;p38">
            <a:extLst>
              <a:ext uri="{FF2B5EF4-FFF2-40B4-BE49-F238E27FC236}">
                <a16:creationId xmlns:a16="http://schemas.microsoft.com/office/drawing/2014/main" id="{E999F22C-C7C2-8544-BF33-C543A29ACAED}"/>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062032"/>
                </a:solidFill>
                <a:latin typeface="Arial"/>
                <a:ea typeface="Arial"/>
                <a:cs typeface="Arial"/>
                <a:sym typeface="Arial"/>
              </a:defRPr>
            </a:lvl1pPr>
            <a:lvl2pPr marL="0" marR="0" lvl="1" indent="0" algn="r" rtl="0">
              <a:spcBef>
                <a:spcPts val="0"/>
              </a:spcBef>
              <a:buNone/>
              <a:defRPr sz="900" b="0" i="0" u="none" strike="noStrike" cap="none">
                <a:solidFill>
                  <a:srgbClr val="062032"/>
                </a:solidFill>
                <a:latin typeface="Arial"/>
                <a:ea typeface="Arial"/>
                <a:cs typeface="Arial"/>
                <a:sym typeface="Arial"/>
              </a:defRPr>
            </a:lvl2pPr>
            <a:lvl3pPr marL="0" marR="0" lvl="2" indent="0" algn="r" rtl="0">
              <a:spcBef>
                <a:spcPts val="0"/>
              </a:spcBef>
              <a:buNone/>
              <a:defRPr sz="900" b="0" i="0" u="none" strike="noStrike" cap="none">
                <a:solidFill>
                  <a:srgbClr val="062032"/>
                </a:solidFill>
                <a:latin typeface="Arial"/>
                <a:ea typeface="Arial"/>
                <a:cs typeface="Arial"/>
                <a:sym typeface="Arial"/>
              </a:defRPr>
            </a:lvl3pPr>
            <a:lvl4pPr marL="0" marR="0" lvl="3" indent="0" algn="r" rtl="0">
              <a:spcBef>
                <a:spcPts val="0"/>
              </a:spcBef>
              <a:buNone/>
              <a:defRPr sz="900" b="0" i="0" u="none" strike="noStrike" cap="none">
                <a:solidFill>
                  <a:srgbClr val="062032"/>
                </a:solidFill>
                <a:latin typeface="Arial"/>
                <a:ea typeface="Arial"/>
                <a:cs typeface="Arial"/>
                <a:sym typeface="Arial"/>
              </a:defRPr>
            </a:lvl4pPr>
            <a:lvl5pPr marL="0" marR="0" lvl="4" indent="0" algn="r" rtl="0">
              <a:spcBef>
                <a:spcPts val="0"/>
              </a:spcBef>
              <a:buNone/>
              <a:defRPr sz="900" b="0" i="0" u="none" strike="noStrike" cap="none">
                <a:solidFill>
                  <a:srgbClr val="062032"/>
                </a:solidFill>
                <a:latin typeface="Arial"/>
                <a:ea typeface="Arial"/>
                <a:cs typeface="Arial"/>
                <a:sym typeface="Arial"/>
              </a:defRPr>
            </a:lvl5pPr>
            <a:lvl6pPr marL="0" marR="0" lvl="5" indent="0" algn="r" rtl="0">
              <a:spcBef>
                <a:spcPts val="0"/>
              </a:spcBef>
              <a:buNone/>
              <a:defRPr sz="900" b="0" i="0" u="none" strike="noStrike" cap="none">
                <a:solidFill>
                  <a:srgbClr val="062032"/>
                </a:solidFill>
                <a:latin typeface="Arial"/>
                <a:ea typeface="Arial"/>
                <a:cs typeface="Arial"/>
                <a:sym typeface="Arial"/>
              </a:defRPr>
            </a:lvl6pPr>
            <a:lvl7pPr marL="0" marR="0" lvl="6" indent="0" algn="r" rtl="0">
              <a:spcBef>
                <a:spcPts val="0"/>
              </a:spcBef>
              <a:buNone/>
              <a:defRPr sz="900" b="0" i="0" u="none" strike="noStrike" cap="none">
                <a:solidFill>
                  <a:srgbClr val="062032"/>
                </a:solidFill>
                <a:latin typeface="Arial"/>
                <a:ea typeface="Arial"/>
                <a:cs typeface="Arial"/>
                <a:sym typeface="Arial"/>
              </a:defRPr>
            </a:lvl7pPr>
            <a:lvl8pPr marL="0" marR="0" lvl="7" indent="0" algn="r" rtl="0">
              <a:spcBef>
                <a:spcPts val="0"/>
              </a:spcBef>
              <a:buNone/>
              <a:defRPr sz="900" b="0" i="0" u="none" strike="noStrike" cap="none">
                <a:solidFill>
                  <a:srgbClr val="062032"/>
                </a:solidFill>
                <a:latin typeface="Arial"/>
                <a:ea typeface="Arial"/>
                <a:cs typeface="Arial"/>
                <a:sym typeface="Arial"/>
              </a:defRPr>
            </a:lvl8pPr>
            <a:lvl9pPr marL="0" marR="0" lvl="8" indent="0" algn="r" rtl="0">
              <a:spcBef>
                <a:spcPts val="0"/>
              </a:spcBef>
              <a:buNone/>
              <a:defRPr sz="900" b="0" i="0" u="none" strike="noStrike" cap="none">
                <a:solidFill>
                  <a:srgbClr val="0620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12E0E6A-BBAD-4841-7AC5-727D21F4D237}"/>
              </a:ext>
            </a:extLst>
          </p:cNvPr>
          <p:cNvGraphicFramePr>
            <a:graphicFrameLocks noChangeAspect="1"/>
          </p:cNvGraphicFramePr>
          <p:nvPr userDrawn="1">
            <p:custDataLst>
              <p:tags r:id="rId18"/>
            </p:custDataLst>
            <p:extLst>
              <p:ext uri="{D42A27DB-BD31-4B8C-83A1-F6EECF244321}">
                <p14:modId xmlns:p14="http://schemas.microsoft.com/office/powerpoint/2010/main" val="183852974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9" imgW="7772400" imgH="10058400" progId="TCLayout.ActiveDocument.1">
                  <p:embed/>
                </p:oleObj>
              </mc:Choice>
              <mc:Fallback>
                <p:oleObj name="think-cell Slide" r:id="rId19" imgW="7772400" imgH="10058400" progId="TCLayout.ActiveDocument.1">
                  <p:embed/>
                  <p:pic>
                    <p:nvPicPr>
                      <p:cNvPr id="2" name="Object 1" hidden="1">
                        <a:extLst>
                          <a:ext uri="{FF2B5EF4-FFF2-40B4-BE49-F238E27FC236}">
                            <a16:creationId xmlns:a16="http://schemas.microsoft.com/office/drawing/2014/main" id="{A12E0E6A-BBAD-4841-7AC5-727D21F4D237}"/>
                          </a:ext>
                        </a:extLst>
                      </p:cNvPr>
                      <p:cNvPicPr/>
                      <p:nvPr/>
                    </p:nvPicPr>
                    <p:blipFill>
                      <a:blip r:embed="rId20"/>
                      <a:stretch>
                        <a:fillRect/>
                      </a:stretch>
                    </p:blipFill>
                    <p:spPr>
                      <a:xfrm>
                        <a:off x="1588" y="1588"/>
                        <a:ext cx="1227" cy="1588"/>
                      </a:xfrm>
                      <a:prstGeom prst="rect">
                        <a:avLst/>
                      </a:prstGeom>
                    </p:spPr>
                  </p:pic>
                </p:oleObj>
              </mc:Fallback>
            </mc:AlternateContent>
          </a:graphicData>
        </a:graphic>
      </p:graphicFrame>
      <p:sp>
        <p:nvSpPr>
          <p:cNvPr id="10" name="Google Shape;10;p38"/>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71616"/>
              </a:buClr>
              <a:buSzPts val="2500"/>
              <a:buFont typeface="Georgia"/>
              <a:buNone/>
              <a:defRPr sz="2500" b="1" i="0" u="none" strike="noStrike" cap="none">
                <a:solidFill>
                  <a:srgbClr val="171616"/>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8"/>
          <p:cNvSpPr txBox="1">
            <a:spLocks noGrp="1"/>
          </p:cNvSpPr>
          <p:nvPr>
            <p:ph type="body" idx="1"/>
          </p:nvPr>
        </p:nvSpPr>
        <p:spPr>
          <a:xfrm>
            <a:off x="569118" y="1400032"/>
            <a:ext cx="11072019" cy="4829427"/>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171616"/>
              </a:buClr>
              <a:buSzPts val="2800"/>
              <a:buFont typeface="Arial"/>
              <a:buChar char="•"/>
              <a:defRPr sz="2800" b="0" i="0" u="none" strike="noStrike" cap="none">
                <a:solidFill>
                  <a:srgbClr val="171616"/>
                </a:solidFill>
                <a:latin typeface="Arial"/>
                <a:ea typeface="Arial"/>
                <a:cs typeface="Arial"/>
                <a:sym typeface="Arial"/>
              </a:defRPr>
            </a:lvl1pPr>
            <a:lvl2pPr marL="914400" marR="0" lvl="1" indent="-381000" algn="l" rtl="0">
              <a:lnSpc>
                <a:spcPct val="90000"/>
              </a:lnSpc>
              <a:spcBef>
                <a:spcPts val="500"/>
              </a:spcBef>
              <a:spcAft>
                <a:spcPts val="0"/>
              </a:spcAft>
              <a:buClr>
                <a:srgbClr val="171616"/>
              </a:buClr>
              <a:buSzPts val="2400"/>
              <a:buFont typeface="Arial"/>
              <a:buChar char="•"/>
              <a:defRPr sz="2400" b="0" i="0" u="none" strike="noStrike" cap="none">
                <a:solidFill>
                  <a:srgbClr val="171616"/>
                </a:solidFill>
                <a:latin typeface="Arial"/>
                <a:ea typeface="Arial"/>
                <a:cs typeface="Arial"/>
                <a:sym typeface="Arial"/>
              </a:defRPr>
            </a:lvl2pPr>
            <a:lvl3pPr marL="1371600" marR="0" lvl="2" indent="-355600" algn="l" rtl="0">
              <a:lnSpc>
                <a:spcPct val="90000"/>
              </a:lnSpc>
              <a:spcBef>
                <a:spcPts val="500"/>
              </a:spcBef>
              <a:spcAft>
                <a:spcPts val="0"/>
              </a:spcAft>
              <a:buClr>
                <a:srgbClr val="171616"/>
              </a:buClr>
              <a:buSzPts val="2000"/>
              <a:buFont typeface="Arial"/>
              <a:buChar char="•"/>
              <a:defRPr sz="2000" b="0" i="0" u="none" strike="noStrike" cap="none">
                <a:solidFill>
                  <a:srgbClr val="171616"/>
                </a:solidFill>
                <a:latin typeface="Arial"/>
                <a:ea typeface="Arial"/>
                <a:cs typeface="Arial"/>
                <a:sym typeface="Arial"/>
              </a:defRPr>
            </a:lvl3pPr>
            <a:lvl4pPr marL="1828800" marR="0" lvl="3" indent="-342900" algn="l" rtl="0">
              <a:lnSpc>
                <a:spcPct val="90000"/>
              </a:lnSpc>
              <a:spcBef>
                <a:spcPts val="500"/>
              </a:spcBef>
              <a:spcAft>
                <a:spcPts val="0"/>
              </a:spcAft>
              <a:buClr>
                <a:srgbClr val="171616"/>
              </a:buClr>
              <a:buSzPts val="1800"/>
              <a:buFont typeface="Arial"/>
              <a:buChar char="•"/>
              <a:defRPr sz="1800" b="0" i="0" u="none" strike="noStrike" cap="none">
                <a:solidFill>
                  <a:srgbClr val="171616"/>
                </a:solidFill>
                <a:latin typeface="Arial"/>
                <a:ea typeface="Arial"/>
                <a:cs typeface="Arial"/>
                <a:sym typeface="Arial"/>
              </a:defRPr>
            </a:lvl4pPr>
            <a:lvl5pPr marL="2286000" marR="0" lvl="4" indent="-342900" algn="l" rtl="0">
              <a:lnSpc>
                <a:spcPct val="90000"/>
              </a:lnSpc>
              <a:spcBef>
                <a:spcPts val="500"/>
              </a:spcBef>
              <a:spcAft>
                <a:spcPts val="0"/>
              </a:spcAft>
              <a:buClr>
                <a:srgbClr val="171616"/>
              </a:buClr>
              <a:buSzPts val="1800"/>
              <a:buFont typeface="Arial"/>
              <a:buChar char="•"/>
              <a:defRPr sz="1800" b="0" i="0" u="none" strike="noStrike" cap="none">
                <a:solidFill>
                  <a:srgbClr val="171616"/>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 name="Google Shape;13;p38"/>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062032"/>
                </a:solidFill>
                <a:latin typeface="Arial"/>
                <a:ea typeface="Arial"/>
                <a:cs typeface="Arial"/>
                <a:sym typeface="Arial"/>
              </a:defRPr>
            </a:lvl1pPr>
            <a:lvl2pPr marL="0" marR="0" lvl="1" indent="0" algn="r" rtl="0">
              <a:spcBef>
                <a:spcPts val="0"/>
              </a:spcBef>
              <a:buNone/>
              <a:defRPr sz="900" b="0" i="0" u="none" strike="noStrike" cap="none">
                <a:solidFill>
                  <a:srgbClr val="062032"/>
                </a:solidFill>
                <a:latin typeface="Arial"/>
                <a:ea typeface="Arial"/>
                <a:cs typeface="Arial"/>
                <a:sym typeface="Arial"/>
              </a:defRPr>
            </a:lvl2pPr>
            <a:lvl3pPr marL="0" marR="0" lvl="2" indent="0" algn="r" rtl="0">
              <a:spcBef>
                <a:spcPts val="0"/>
              </a:spcBef>
              <a:buNone/>
              <a:defRPr sz="900" b="0" i="0" u="none" strike="noStrike" cap="none">
                <a:solidFill>
                  <a:srgbClr val="062032"/>
                </a:solidFill>
                <a:latin typeface="Arial"/>
                <a:ea typeface="Arial"/>
                <a:cs typeface="Arial"/>
                <a:sym typeface="Arial"/>
              </a:defRPr>
            </a:lvl3pPr>
            <a:lvl4pPr marL="0" marR="0" lvl="3" indent="0" algn="r" rtl="0">
              <a:spcBef>
                <a:spcPts val="0"/>
              </a:spcBef>
              <a:buNone/>
              <a:defRPr sz="900" b="0" i="0" u="none" strike="noStrike" cap="none">
                <a:solidFill>
                  <a:srgbClr val="062032"/>
                </a:solidFill>
                <a:latin typeface="Arial"/>
                <a:ea typeface="Arial"/>
                <a:cs typeface="Arial"/>
                <a:sym typeface="Arial"/>
              </a:defRPr>
            </a:lvl4pPr>
            <a:lvl5pPr marL="0" marR="0" lvl="4" indent="0" algn="r" rtl="0">
              <a:spcBef>
                <a:spcPts val="0"/>
              </a:spcBef>
              <a:buNone/>
              <a:defRPr sz="900" b="0" i="0" u="none" strike="noStrike" cap="none">
                <a:solidFill>
                  <a:srgbClr val="062032"/>
                </a:solidFill>
                <a:latin typeface="Arial"/>
                <a:ea typeface="Arial"/>
                <a:cs typeface="Arial"/>
                <a:sym typeface="Arial"/>
              </a:defRPr>
            </a:lvl5pPr>
            <a:lvl6pPr marL="0" marR="0" lvl="5" indent="0" algn="r" rtl="0">
              <a:spcBef>
                <a:spcPts val="0"/>
              </a:spcBef>
              <a:buNone/>
              <a:defRPr sz="900" b="0" i="0" u="none" strike="noStrike" cap="none">
                <a:solidFill>
                  <a:srgbClr val="062032"/>
                </a:solidFill>
                <a:latin typeface="Arial"/>
                <a:ea typeface="Arial"/>
                <a:cs typeface="Arial"/>
                <a:sym typeface="Arial"/>
              </a:defRPr>
            </a:lvl6pPr>
            <a:lvl7pPr marL="0" marR="0" lvl="6" indent="0" algn="r" rtl="0">
              <a:spcBef>
                <a:spcPts val="0"/>
              </a:spcBef>
              <a:buNone/>
              <a:defRPr sz="900" b="0" i="0" u="none" strike="noStrike" cap="none">
                <a:solidFill>
                  <a:srgbClr val="062032"/>
                </a:solidFill>
                <a:latin typeface="Arial"/>
                <a:ea typeface="Arial"/>
                <a:cs typeface="Arial"/>
                <a:sym typeface="Arial"/>
              </a:defRPr>
            </a:lvl7pPr>
            <a:lvl8pPr marL="0" marR="0" lvl="7" indent="0" algn="r" rtl="0">
              <a:spcBef>
                <a:spcPts val="0"/>
              </a:spcBef>
              <a:buNone/>
              <a:defRPr sz="900" b="0" i="0" u="none" strike="noStrike" cap="none">
                <a:solidFill>
                  <a:srgbClr val="062032"/>
                </a:solidFill>
                <a:latin typeface="Arial"/>
                <a:ea typeface="Arial"/>
                <a:cs typeface="Arial"/>
                <a:sym typeface="Arial"/>
              </a:defRPr>
            </a:lvl8pPr>
            <a:lvl9pPr marL="0" marR="0" lvl="8" indent="0" algn="r" rtl="0">
              <a:spcBef>
                <a:spcPts val="0"/>
              </a:spcBef>
              <a:buNone/>
              <a:defRPr sz="900" b="0" i="0" u="none" strike="noStrike" cap="none">
                <a:solidFill>
                  <a:srgbClr val="0620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cxnSp>
        <p:nvCxnSpPr>
          <p:cNvPr id="14" name="Google Shape;14;p38"/>
          <p:cNvCxnSpPr/>
          <p:nvPr userDrawn="1"/>
        </p:nvCxnSpPr>
        <p:spPr>
          <a:xfrm>
            <a:off x="550863" y="1176338"/>
            <a:ext cx="11053762" cy="0"/>
          </a:xfrm>
          <a:prstGeom prst="straightConnector1">
            <a:avLst/>
          </a:prstGeom>
          <a:noFill/>
          <a:ln w="9525" cap="flat" cmpd="sng">
            <a:solidFill>
              <a:srgbClr val="171616"/>
            </a:solidFill>
            <a:prstDash val="solid"/>
            <a:miter lim="800000"/>
            <a:headEnd type="none" w="sm" len="sm"/>
            <a:tailEnd type="none" w="sm" len="sm"/>
          </a:ln>
        </p:spPr>
      </p:cxnSp>
      <p:cxnSp>
        <p:nvCxnSpPr>
          <p:cNvPr id="15" name="Google Shape;15;p38"/>
          <p:cNvCxnSpPr/>
          <p:nvPr userDrawn="1"/>
        </p:nvCxnSpPr>
        <p:spPr>
          <a:xfrm>
            <a:off x="569119" y="6453188"/>
            <a:ext cx="11053762" cy="0"/>
          </a:xfrm>
          <a:prstGeom prst="straightConnector1">
            <a:avLst/>
          </a:prstGeom>
          <a:noFill/>
          <a:ln w="9525" cap="flat" cmpd="sng">
            <a:solidFill>
              <a:srgbClr val="171616"/>
            </a:solidFill>
            <a:prstDash val="solid"/>
            <a:miter lim="800000"/>
            <a:headEnd type="none" w="sm" len="sm"/>
            <a:tailEnd type="none" w="sm" len="sm"/>
          </a:ln>
        </p:spPr>
      </p:cxnSp>
      <p:sp>
        <p:nvSpPr>
          <p:cNvPr id="8" name="Google Shape;27;p41">
            <a:extLst>
              <a:ext uri="{FF2B5EF4-FFF2-40B4-BE49-F238E27FC236}">
                <a16:creationId xmlns:a16="http://schemas.microsoft.com/office/drawing/2014/main" id="{ACC23FD0-9FE9-D744-903A-B5CC444AE0F7}"/>
              </a:ext>
            </a:extLst>
          </p:cNvPr>
          <p:cNvSpPr txBox="1"/>
          <p:nvPr userDrawn="1"/>
        </p:nvSpPr>
        <p:spPr>
          <a:xfrm>
            <a:off x="7763905" y="6425800"/>
            <a:ext cx="3400661"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GB" sz="900" b="0" i="0" u="none" strike="noStrike" cap="none">
                <a:solidFill>
                  <a:srgbClr val="171616"/>
                </a:solidFill>
                <a:latin typeface="Arial"/>
                <a:ea typeface="Arial"/>
                <a:cs typeface="Arial"/>
                <a:sym typeface="Arial"/>
              </a:rPr>
              <a:t>Company Name</a:t>
            </a:r>
            <a:endParaRPr sz="900" b="0" i="0" u="none" strike="noStrike" cap="none">
              <a:solidFill>
                <a:srgbClr val="171616"/>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762" r:id="rId1"/>
    <p:sldLayoutId id="2147483657" r:id="rId2"/>
    <p:sldLayoutId id="2147483804" r:id="rId3"/>
    <p:sldLayoutId id="2147483649" r:id="rId4"/>
    <p:sldLayoutId id="2147483650" r:id="rId5"/>
    <p:sldLayoutId id="2147483651" r:id="rId6"/>
    <p:sldLayoutId id="2147483653" r:id="rId7"/>
    <p:sldLayoutId id="2147483764" r:id="rId8"/>
    <p:sldLayoutId id="2147483655" r:id="rId9"/>
    <p:sldLayoutId id="2147483658" r:id="rId10"/>
    <p:sldLayoutId id="2147483660" r:id="rId11"/>
    <p:sldLayoutId id="2147483705" r:id="rId12"/>
    <p:sldLayoutId id="2147483717" r:id="rId13"/>
    <p:sldLayoutId id="2147483736" r:id="rId14"/>
    <p:sldLayoutId id="2147483763" r:id="rId15"/>
    <p:sldLayoutId id="214748376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47">
          <p15:clr>
            <a:srgbClr val="F26B43"/>
          </p15:clr>
        </p15:guide>
        <p15:guide id="4"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30.xml"/><Relationship Id="rId6" Type="http://schemas.openxmlformats.org/officeDocument/2006/relationships/image" Target="../media/image13.jpeg"/><Relationship Id="rId5" Type="http://schemas.openxmlformats.org/officeDocument/2006/relationships/image" Target="../media/image12.emf"/><Relationship Id="rId4" Type="http://schemas.openxmlformats.org/officeDocument/2006/relationships/oleObject" Target="../embeddings/oleObject12.bin"/></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6.xml"/><Relationship Id="rId1" Type="http://schemas.openxmlformats.org/officeDocument/2006/relationships/tags" Target="../tags/tag287.xml"/><Relationship Id="rId5" Type="http://schemas.openxmlformats.org/officeDocument/2006/relationships/image" Target="../media/image15.emf"/><Relationship Id="rId4" Type="http://schemas.openxmlformats.org/officeDocument/2006/relationships/oleObject" Target="../embeddings/oleObject21.bin"/></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02.xml"/><Relationship Id="rId1" Type="http://schemas.openxmlformats.org/officeDocument/2006/relationships/slideLayout" Target="../slideLayouts/slideLayout6.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10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6.xml"/><Relationship Id="rId1" Type="http://schemas.openxmlformats.org/officeDocument/2006/relationships/tags" Target="../tags/tag288.xml"/><Relationship Id="rId5" Type="http://schemas.openxmlformats.org/officeDocument/2006/relationships/image" Target="../media/image15.emf"/><Relationship Id="rId4" Type="http://schemas.openxmlformats.org/officeDocument/2006/relationships/oleObject" Target="../embeddings/oleObject22.bin"/></Relationships>
</file>

<file path=ppt/slides/_rels/slide105.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8" Type="http://schemas.openxmlformats.org/officeDocument/2006/relationships/tags" Target="../tags/tag296.xml"/><Relationship Id="rId13" Type="http://schemas.openxmlformats.org/officeDocument/2006/relationships/tags" Target="../tags/tag301.xml"/><Relationship Id="rId18" Type="http://schemas.openxmlformats.org/officeDocument/2006/relationships/tags" Target="../tags/tag306.xml"/><Relationship Id="rId26" Type="http://schemas.openxmlformats.org/officeDocument/2006/relationships/tags" Target="../tags/tag314.xml"/><Relationship Id="rId3" Type="http://schemas.openxmlformats.org/officeDocument/2006/relationships/tags" Target="../tags/tag291.xml"/><Relationship Id="rId21" Type="http://schemas.openxmlformats.org/officeDocument/2006/relationships/tags" Target="../tags/tag309.xml"/><Relationship Id="rId7" Type="http://schemas.openxmlformats.org/officeDocument/2006/relationships/tags" Target="../tags/tag295.xml"/><Relationship Id="rId12" Type="http://schemas.openxmlformats.org/officeDocument/2006/relationships/tags" Target="../tags/tag300.xml"/><Relationship Id="rId17" Type="http://schemas.openxmlformats.org/officeDocument/2006/relationships/tags" Target="../tags/tag305.xml"/><Relationship Id="rId25" Type="http://schemas.openxmlformats.org/officeDocument/2006/relationships/tags" Target="../tags/tag313.xml"/><Relationship Id="rId2" Type="http://schemas.openxmlformats.org/officeDocument/2006/relationships/tags" Target="../tags/tag290.xml"/><Relationship Id="rId16" Type="http://schemas.openxmlformats.org/officeDocument/2006/relationships/tags" Target="../tags/tag304.xml"/><Relationship Id="rId20" Type="http://schemas.openxmlformats.org/officeDocument/2006/relationships/tags" Target="../tags/tag308.xml"/><Relationship Id="rId29" Type="http://schemas.openxmlformats.org/officeDocument/2006/relationships/chart" Target="../charts/chart62.xml"/><Relationship Id="rId1" Type="http://schemas.openxmlformats.org/officeDocument/2006/relationships/tags" Target="../tags/tag289.xml"/><Relationship Id="rId6" Type="http://schemas.openxmlformats.org/officeDocument/2006/relationships/tags" Target="../tags/tag294.xml"/><Relationship Id="rId11" Type="http://schemas.openxmlformats.org/officeDocument/2006/relationships/tags" Target="../tags/tag299.xml"/><Relationship Id="rId24" Type="http://schemas.openxmlformats.org/officeDocument/2006/relationships/tags" Target="../tags/tag312.xml"/><Relationship Id="rId5" Type="http://schemas.openxmlformats.org/officeDocument/2006/relationships/tags" Target="../tags/tag293.xml"/><Relationship Id="rId15" Type="http://schemas.openxmlformats.org/officeDocument/2006/relationships/tags" Target="../tags/tag303.xml"/><Relationship Id="rId23" Type="http://schemas.openxmlformats.org/officeDocument/2006/relationships/tags" Target="../tags/tag311.xml"/><Relationship Id="rId28" Type="http://schemas.openxmlformats.org/officeDocument/2006/relationships/notesSlide" Target="../notesSlides/notesSlide108.xml"/><Relationship Id="rId10" Type="http://schemas.openxmlformats.org/officeDocument/2006/relationships/tags" Target="../tags/tag298.xml"/><Relationship Id="rId19" Type="http://schemas.openxmlformats.org/officeDocument/2006/relationships/tags" Target="../tags/tag307.xml"/><Relationship Id="rId4" Type="http://schemas.openxmlformats.org/officeDocument/2006/relationships/tags" Target="../tags/tag292.xml"/><Relationship Id="rId9" Type="http://schemas.openxmlformats.org/officeDocument/2006/relationships/tags" Target="../tags/tag297.xml"/><Relationship Id="rId14" Type="http://schemas.openxmlformats.org/officeDocument/2006/relationships/tags" Target="../tags/tag302.xml"/><Relationship Id="rId22" Type="http://schemas.openxmlformats.org/officeDocument/2006/relationships/tags" Target="../tags/tag310.xml"/><Relationship Id="rId27"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microsoft.com/office/2014/relationships/chartEx" Target="../charts/chartEx4.xml"/><Relationship Id="rId2" Type="http://schemas.openxmlformats.org/officeDocument/2006/relationships/notesSlide" Target="../notesSlides/notesSlide109.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31.xml"/><Relationship Id="rId5" Type="http://schemas.openxmlformats.org/officeDocument/2006/relationships/image" Target="../media/image14.emf"/><Relationship Id="rId4" Type="http://schemas.openxmlformats.org/officeDocument/2006/relationships/oleObject" Target="../embeddings/oleObject13.bin"/></Relationships>
</file>

<file path=ppt/slides/_rels/slide110.xml.rels><?xml version="1.0" encoding="UTF-8" standalone="yes"?>
<Relationships xmlns="http://schemas.openxmlformats.org/package/2006/relationships"><Relationship Id="rId8" Type="http://schemas.openxmlformats.org/officeDocument/2006/relationships/tags" Target="../tags/tag322.xml"/><Relationship Id="rId13" Type="http://schemas.openxmlformats.org/officeDocument/2006/relationships/image" Target="../media/image90.png"/><Relationship Id="rId18" Type="http://schemas.openxmlformats.org/officeDocument/2006/relationships/image" Target="../media/image95.svg"/><Relationship Id="rId3" Type="http://schemas.openxmlformats.org/officeDocument/2006/relationships/tags" Target="../tags/tag317.xml"/><Relationship Id="rId7" Type="http://schemas.openxmlformats.org/officeDocument/2006/relationships/tags" Target="../tags/tag321.xml"/><Relationship Id="rId12" Type="http://schemas.openxmlformats.org/officeDocument/2006/relationships/notesSlide" Target="../notesSlides/notesSlide110.xml"/><Relationship Id="rId17" Type="http://schemas.openxmlformats.org/officeDocument/2006/relationships/image" Target="../media/image94.png"/><Relationship Id="rId2" Type="http://schemas.openxmlformats.org/officeDocument/2006/relationships/tags" Target="../tags/tag316.xml"/><Relationship Id="rId16" Type="http://schemas.openxmlformats.org/officeDocument/2006/relationships/image" Target="../media/image93.svg"/><Relationship Id="rId20" Type="http://schemas.openxmlformats.org/officeDocument/2006/relationships/image" Target="../media/image97.svg"/><Relationship Id="rId1" Type="http://schemas.openxmlformats.org/officeDocument/2006/relationships/tags" Target="../tags/tag315.xml"/><Relationship Id="rId6" Type="http://schemas.openxmlformats.org/officeDocument/2006/relationships/tags" Target="../tags/tag320.xml"/><Relationship Id="rId11" Type="http://schemas.openxmlformats.org/officeDocument/2006/relationships/slideLayout" Target="../slideLayouts/slideLayout6.xml"/><Relationship Id="rId5" Type="http://schemas.openxmlformats.org/officeDocument/2006/relationships/tags" Target="../tags/tag319.xml"/><Relationship Id="rId15" Type="http://schemas.openxmlformats.org/officeDocument/2006/relationships/image" Target="../media/image92.png"/><Relationship Id="rId10" Type="http://schemas.openxmlformats.org/officeDocument/2006/relationships/tags" Target="../tags/tag324.xml"/><Relationship Id="rId19" Type="http://schemas.openxmlformats.org/officeDocument/2006/relationships/image" Target="../media/image96.png"/><Relationship Id="rId4" Type="http://schemas.openxmlformats.org/officeDocument/2006/relationships/tags" Target="../tags/tag318.xml"/><Relationship Id="rId9" Type="http://schemas.openxmlformats.org/officeDocument/2006/relationships/tags" Target="../tags/tag323.xml"/><Relationship Id="rId14" Type="http://schemas.openxmlformats.org/officeDocument/2006/relationships/image" Target="../media/image91.svg"/></Relationships>
</file>

<file path=ppt/slides/_rels/slide111.xml.rels><?xml version="1.0" encoding="UTF-8" standalone="yes"?>
<Relationships xmlns="http://schemas.openxmlformats.org/package/2006/relationships"><Relationship Id="rId8" Type="http://schemas.openxmlformats.org/officeDocument/2006/relationships/tags" Target="../tags/tag332.xml"/><Relationship Id="rId13" Type="http://schemas.openxmlformats.org/officeDocument/2006/relationships/tags" Target="../tags/tag337.xml"/><Relationship Id="rId3" Type="http://schemas.openxmlformats.org/officeDocument/2006/relationships/tags" Target="../tags/tag327.xml"/><Relationship Id="rId7" Type="http://schemas.openxmlformats.org/officeDocument/2006/relationships/tags" Target="../tags/tag331.xml"/><Relationship Id="rId12" Type="http://schemas.openxmlformats.org/officeDocument/2006/relationships/tags" Target="../tags/tag336.xml"/><Relationship Id="rId2" Type="http://schemas.openxmlformats.org/officeDocument/2006/relationships/tags" Target="../tags/tag326.xml"/><Relationship Id="rId16" Type="http://schemas.openxmlformats.org/officeDocument/2006/relationships/notesSlide" Target="../notesSlides/notesSlide111.xml"/><Relationship Id="rId1" Type="http://schemas.openxmlformats.org/officeDocument/2006/relationships/tags" Target="../tags/tag325.xml"/><Relationship Id="rId6" Type="http://schemas.openxmlformats.org/officeDocument/2006/relationships/tags" Target="../tags/tag330.xml"/><Relationship Id="rId11" Type="http://schemas.openxmlformats.org/officeDocument/2006/relationships/tags" Target="../tags/tag335.xml"/><Relationship Id="rId5" Type="http://schemas.openxmlformats.org/officeDocument/2006/relationships/tags" Target="../tags/tag329.xml"/><Relationship Id="rId15" Type="http://schemas.openxmlformats.org/officeDocument/2006/relationships/slideLayout" Target="../slideLayouts/slideLayout6.xml"/><Relationship Id="rId10" Type="http://schemas.openxmlformats.org/officeDocument/2006/relationships/tags" Target="../tags/tag334.xml"/><Relationship Id="rId4" Type="http://schemas.openxmlformats.org/officeDocument/2006/relationships/tags" Target="../tags/tag328.xml"/><Relationship Id="rId9" Type="http://schemas.openxmlformats.org/officeDocument/2006/relationships/tags" Target="../tags/tag333.xml"/><Relationship Id="rId14" Type="http://schemas.openxmlformats.org/officeDocument/2006/relationships/tags" Target="../tags/tag338.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40.xml"/><Relationship Id="rId1" Type="http://schemas.openxmlformats.org/officeDocument/2006/relationships/tags" Target="../tags/tag339.xml"/><Relationship Id="rId4"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343.xml"/><Relationship Id="rId7" Type="http://schemas.openxmlformats.org/officeDocument/2006/relationships/image" Target="../media/image99.svg"/><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image" Target="../media/image98.png"/><Relationship Id="rId11" Type="http://schemas.openxmlformats.org/officeDocument/2006/relationships/image" Target="../media/image103.svg"/><Relationship Id="rId5" Type="http://schemas.openxmlformats.org/officeDocument/2006/relationships/notesSlide" Target="../notesSlides/notesSlide113.xml"/><Relationship Id="rId10" Type="http://schemas.openxmlformats.org/officeDocument/2006/relationships/image" Target="../media/image102.png"/><Relationship Id="rId4" Type="http://schemas.openxmlformats.org/officeDocument/2006/relationships/slideLayout" Target="../slideLayouts/slideLayout6.xml"/><Relationship Id="rId9" Type="http://schemas.openxmlformats.org/officeDocument/2006/relationships/image" Target="../media/image101.svg"/></Relationships>
</file>

<file path=ppt/slides/_rels/slide114.xml.rels><?xml version="1.0" encoding="UTF-8" standalone="yes"?>
<Relationships xmlns="http://schemas.openxmlformats.org/package/2006/relationships"><Relationship Id="rId26" Type="http://schemas.openxmlformats.org/officeDocument/2006/relationships/tags" Target="../tags/tag369.xml"/><Relationship Id="rId21" Type="http://schemas.openxmlformats.org/officeDocument/2006/relationships/tags" Target="../tags/tag364.xml"/><Relationship Id="rId42" Type="http://schemas.openxmlformats.org/officeDocument/2006/relationships/tags" Target="../tags/tag385.xml"/><Relationship Id="rId47" Type="http://schemas.openxmlformats.org/officeDocument/2006/relationships/tags" Target="../tags/tag390.xml"/><Relationship Id="rId63" Type="http://schemas.openxmlformats.org/officeDocument/2006/relationships/tags" Target="../tags/tag406.xml"/><Relationship Id="rId68" Type="http://schemas.openxmlformats.org/officeDocument/2006/relationships/tags" Target="../tags/tag411.xml"/><Relationship Id="rId16" Type="http://schemas.openxmlformats.org/officeDocument/2006/relationships/tags" Target="../tags/tag359.xml"/><Relationship Id="rId11" Type="http://schemas.openxmlformats.org/officeDocument/2006/relationships/tags" Target="../tags/tag354.xml"/><Relationship Id="rId24" Type="http://schemas.openxmlformats.org/officeDocument/2006/relationships/tags" Target="../tags/tag367.xml"/><Relationship Id="rId32" Type="http://schemas.openxmlformats.org/officeDocument/2006/relationships/tags" Target="../tags/tag375.xml"/><Relationship Id="rId37" Type="http://schemas.openxmlformats.org/officeDocument/2006/relationships/tags" Target="../tags/tag380.xml"/><Relationship Id="rId40" Type="http://schemas.openxmlformats.org/officeDocument/2006/relationships/tags" Target="../tags/tag383.xml"/><Relationship Id="rId45" Type="http://schemas.openxmlformats.org/officeDocument/2006/relationships/tags" Target="../tags/tag388.xml"/><Relationship Id="rId53" Type="http://schemas.openxmlformats.org/officeDocument/2006/relationships/tags" Target="../tags/tag396.xml"/><Relationship Id="rId58" Type="http://schemas.openxmlformats.org/officeDocument/2006/relationships/tags" Target="../tags/tag401.xml"/><Relationship Id="rId66" Type="http://schemas.openxmlformats.org/officeDocument/2006/relationships/tags" Target="../tags/tag409.xml"/><Relationship Id="rId74" Type="http://schemas.openxmlformats.org/officeDocument/2006/relationships/tags" Target="../tags/tag417.xml"/><Relationship Id="rId5" Type="http://schemas.openxmlformats.org/officeDocument/2006/relationships/tags" Target="../tags/tag348.xml"/><Relationship Id="rId61" Type="http://schemas.openxmlformats.org/officeDocument/2006/relationships/tags" Target="../tags/tag404.xml"/><Relationship Id="rId19" Type="http://schemas.openxmlformats.org/officeDocument/2006/relationships/tags" Target="../tags/tag362.xml"/><Relationship Id="rId14" Type="http://schemas.openxmlformats.org/officeDocument/2006/relationships/tags" Target="../tags/tag357.xml"/><Relationship Id="rId22" Type="http://schemas.openxmlformats.org/officeDocument/2006/relationships/tags" Target="../tags/tag365.xml"/><Relationship Id="rId27" Type="http://schemas.openxmlformats.org/officeDocument/2006/relationships/tags" Target="../tags/tag370.xml"/><Relationship Id="rId30" Type="http://schemas.openxmlformats.org/officeDocument/2006/relationships/tags" Target="../tags/tag373.xml"/><Relationship Id="rId35" Type="http://schemas.openxmlformats.org/officeDocument/2006/relationships/tags" Target="../tags/tag378.xml"/><Relationship Id="rId43" Type="http://schemas.openxmlformats.org/officeDocument/2006/relationships/tags" Target="../tags/tag386.xml"/><Relationship Id="rId48" Type="http://schemas.openxmlformats.org/officeDocument/2006/relationships/tags" Target="../tags/tag391.xml"/><Relationship Id="rId56" Type="http://schemas.openxmlformats.org/officeDocument/2006/relationships/tags" Target="../tags/tag399.xml"/><Relationship Id="rId64" Type="http://schemas.openxmlformats.org/officeDocument/2006/relationships/tags" Target="../tags/tag407.xml"/><Relationship Id="rId69" Type="http://schemas.openxmlformats.org/officeDocument/2006/relationships/tags" Target="../tags/tag412.xml"/><Relationship Id="rId77" Type="http://schemas.openxmlformats.org/officeDocument/2006/relationships/slideLayout" Target="../slideLayouts/slideLayout6.xml"/><Relationship Id="rId8" Type="http://schemas.openxmlformats.org/officeDocument/2006/relationships/tags" Target="../tags/tag351.xml"/><Relationship Id="rId51" Type="http://schemas.openxmlformats.org/officeDocument/2006/relationships/tags" Target="../tags/tag394.xml"/><Relationship Id="rId72" Type="http://schemas.openxmlformats.org/officeDocument/2006/relationships/tags" Target="../tags/tag415.xml"/><Relationship Id="rId3" Type="http://schemas.openxmlformats.org/officeDocument/2006/relationships/tags" Target="../tags/tag346.xml"/><Relationship Id="rId12" Type="http://schemas.openxmlformats.org/officeDocument/2006/relationships/tags" Target="../tags/tag355.xml"/><Relationship Id="rId17" Type="http://schemas.openxmlformats.org/officeDocument/2006/relationships/tags" Target="../tags/tag360.xml"/><Relationship Id="rId25" Type="http://schemas.openxmlformats.org/officeDocument/2006/relationships/tags" Target="../tags/tag368.xml"/><Relationship Id="rId33" Type="http://schemas.openxmlformats.org/officeDocument/2006/relationships/tags" Target="../tags/tag376.xml"/><Relationship Id="rId38" Type="http://schemas.openxmlformats.org/officeDocument/2006/relationships/tags" Target="../tags/tag381.xml"/><Relationship Id="rId46" Type="http://schemas.openxmlformats.org/officeDocument/2006/relationships/tags" Target="../tags/tag389.xml"/><Relationship Id="rId59" Type="http://schemas.openxmlformats.org/officeDocument/2006/relationships/tags" Target="../tags/tag402.xml"/><Relationship Id="rId67" Type="http://schemas.openxmlformats.org/officeDocument/2006/relationships/tags" Target="../tags/tag410.xml"/><Relationship Id="rId20" Type="http://schemas.openxmlformats.org/officeDocument/2006/relationships/tags" Target="../tags/tag363.xml"/><Relationship Id="rId41" Type="http://schemas.openxmlformats.org/officeDocument/2006/relationships/tags" Target="../tags/tag384.xml"/><Relationship Id="rId54" Type="http://schemas.openxmlformats.org/officeDocument/2006/relationships/tags" Target="../tags/tag397.xml"/><Relationship Id="rId62" Type="http://schemas.openxmlformats.org/officeDocument/2006/relationships/tags" Target="../tags/tag405.xml"/><Relationship Id="rId70" Type="http://schemas.openxmlformats.org/officeDocument/2006/relationships/tags" Target="../tags/tag413.xml"/><Relationship Id="rId75" Type="http://schemas.openxmlformats.org/officeDocument/2006/relationships/tags" Target="../tags/tag418.xml"/><Relationship Id="rId1" Type="http://schemas.openxmlformats.org/officeDocument/2006/relationships/tags" Target="../tags/tag344.xml"/><Relationship Id="rId6" Type="http://schemas.openxmlformats.org/officeDocument/2006/relationships/tags" Target="../tags/tag349.xml"/><Relationship Id="rId15" Type="http://schemas.openxmlformats.org/officeDocument/2006/relationships/tags" Target="../tags/tag358.xml"/><Relationship Id="rId23" Type="http://schemas.openxmlformats.org/officeDocument/2006/relationships/tags" Target="../tags/tag366.xml"/><Relationship Id="rId28" Type="http://schemas.openxmlformats.org/officeDocument/2006/relationships/tags" Target="../tags/tag371.xml"/><Relationship Id="rId36" Type="http://schemas.openxmlformats.org/officeDocument/2006/relationships/tags" Target="../tags/tag379.xml"/><Relationship Id="rId49" Type="http://schemas.openxmlformats.org/officeDocument/2006/relationships/tags" Target="../tags/tag392.xml"/><Relationship Id="rId57" Type="http://schemas.openxmlformats.org/officeDocument/2006/relationships/tags" Target="../tags/tag400.xml"/><Relationship Id="rId10" Type="http://schemas.openxmlformats.org/officeDocument/2006/relationships/tags" Target="../tags/tag353.xml"/><Relationship Id="rId31" Type="http://schemas.openxmlformats.org/officeDocument/2006/relationships/tags" Target="../tags/tag374.xml"/><Relationship Id="rId44" Type="http://schemas.openxmlformats.org/officeDocument/2006/relationships/tags" Target="../tags/tag387.xml"/><Relationship Id="rId52" Type="http://schemas.openxmlformats.org/officeDocument/2006/relationships/tags" Target="../tags/tag395.xml"/><Relationship Id="rId60" Type="http://schemas.openxmlformats.org/officeDocument/2006/relationships/tags" Target="../tags/tag403.xml"/><Relationship Id="rId65" Type="http://schemas.openxmlformats.org/officeDocument/2006/relationships/tags" Target="../tags/tag408.xml"/><Relationship Id="rId73" Type="http://schemas.openxmlformats.org/officeDocument/2006/relationships/tags" Target="../tags/tag416.xml"/><Relationship Id="rId78" Type="http://schemas.openxmlformats.org/officeDocument/2006/relationships/notesSlide" Target="../notesSlides/notesSlide114.xml"/><Relationship Id="rId4" Type="http://schemas.openxmlformats.org/officeDocument/2006/relationships/tags" Target="../tags/tag347.xml"/><Relationship Id="rId9" Type="http://schemas.openxmlformats.org/officeDocument/2006/relationships/tags" Target="../tags/tag352.xml"/><Relationship Id="rId13" Type="http://schemas.openxmlformats.org/officeDocument/2006/relationships/tags" Target="../tags/tag356.xml"/><Relationship Id="rId18" Type="http://schemas.openxmlformats.org/officeDocument/2006/relationships/tags" Target="../tags/tag361.xml"/><Relationship Id="rId39" Type="http://schemas.openxmlformats.org/officeDocument/2006/relationships/tags" Target="../tags/tag382.xml"/><Relationship Id="rId34" Type="http://schemas.openxmlformats.org/officeDocument/2006/relationships/tags" Target="../tags/tag377.xml"/><Relationship Id="rId50" Type="http://schemas.openxmlformats.org/officeDocument/2006/relationships/tags" Target="../tags/tag393.xml"/><Relationship Id="rId55" Type="http://schemas.openxmlformats.org/officeDocument/2006/relationships/tags" Target="../tags/tag398.xml"/><Relationship Id="rId76" Type="http://schemas.openxmlformats.org/officeDocument/2006/relationships/tags" Target="../tags/tag419.xml"/><Relationship Id="rId7" Type="http://schemas.openxmlformats.org/officeDocument/2006/relationships/tags" Target="../tags/tag350.xml"/><Relationship Id="rId71" Type="http://schemas.openxmlformats.org/officeDocument/2006/relationships/tags" Target="../tags/tag414.xml"/><Relationship Id="rId2" Type="http://schemas.openxmlformats.org/officeDocument/2006/relationships/tags" Target="../tags/tag345.xml"/><Relationship Id="rId29" Type="http://schemas.openxmlformats.org/officeDocument/2006/relationships/tags" Target="../tags/tag372.xml"/></Relationships>
</file>

<file path=ppt/slides/_rels/slide115.xml.rels><?xml version="1.0" encoding="UTF-8" standalone="yes"?>
<Relationships xmlns="http://schemas.openxmlformats.org/package/2006/relationships"><Relationship Id="rId26" Type="http://schemas.openxmlformats.org/officeDocument/2006/relationships/tags" Target="../tags/tag445.xml"/><Relationship Id="rId21" Type="http://schemas.openxmlformats.org/officeDocument/2006/relationships/tags" Target="../tags/tag440.xml"/><Relationship Id="rId42" Type="http://schemas.openxmlformats.org/officeDocument/2006/relationships/tags" Target="../tags/tag461.xml"/><Relationship Id="rId47" Type="http://schemas.openxmlformats.org/officeDocument/2006/relationships/tags" Target="../tags/tag466.xml"/><Relationship Id="rId63" Type="http://schemas.openxmlformats.org/officeDocument/2006/relationships/tags" Target="../tags/tag482.xml"/><Relationship Id="rId68" Type="http://schemas.openxmlformats.org/officeDocument/2006/relationships/tags" Target="../tags/tag487.xml"/><Relationship Id="rId84" Type="http://schemas.openxmlformats.org/officeDocument/2006/relationships/tags" Target="../tags/tag503.xml"/><Relationship Id="rId89" Type="http://schemas.openxmlformats.org/officeDocument/2006/relationships/tags" Target="../tags/tag508.xml"/><Relationship Id="rId16" Type="http://schemas.openxmlformats.org/officeDocument/2006/relationships/tags" Target="../tags/tag435.xml"/><Relationship Id="rId107" Type="http://schemas.openxmlformats.org/officeDocument/2006/relationships/tags" Target="../tags/tag526.xml"/><Relationship Id="rId11" Type="http://schemas.openxmlformats.org/officeDocument/2006/relationships/tags" Target="../tags/tag430.xml"/><Relationship Id="rId32" Type="http://schemas.openxmlformats.org/officeDocument/2006/relationships/tags" Target="../tags/tag451.xml"/><Relationship Id="rId37" Type="http://schemas.openxmlformats.org/officeDocument/2006/relationships/tags" Target="../tags/tag456.xml"/><Relationship Id="rId53" Type="http://schemas.openxmlformats.org/officeDocument/2006/relationships/tags" Target="../tags/tag472.xml"/><Relationship Id="rId58" Type="http://schemas.openxmlformats.org/officeDocument/2006/relationships/tags" Target="../tags/tag477.xml"/><Relationship Id="rId74" Type="http://schemas.openxmlformats.org/officeDocument/2006/relationships/tags" Target="../tags/tag493.xml"/><Relationship Id="rId79" Type="http://schemas.openxmlformats.org/officeDocument/2006/relationships/tags" Target="../tags/tag498.xml"/><Relationship Id="rId102" Type="http://schemas.openxmlformats.org/officeDocument/2006/relationships/tags" Target="../tags/tag521.xml"/><Relationship Id="rId5" Type="http://schemas.openxmlformats.org/officeDocument/2006/relationships/tags" Target="../tags/tag424.xml"/><Relationship Id="rId90" Type="http://schemas.openxmlformats.org/officeDocument/2006/relationships/tags" Target="../tags/tag509.xml"/><Relationship Id="rId95" Type="http://schemas.openxmlformats.org/officeDocument/2006/relationships/tags" Target="../tags/tag514.xml"/><Relationship Id="rId22" Type="http://schemas.openxmlformats.org/officeDocument/2006/relationships/tags" Target="../tags/tag441.xml"/><Relationship Id="rId27" Type="http://schemas.openxmlformats.org/officeDocument/2006/relationships/tags" Target="../tags/tag446.xml"/><Relationship Id="rId43" Type="http://schemas.openxmlformats.org/officeDocument/2006/relationships/tags" Target="../tags/tag462.xml"/><Relationship Id="rId48" Type="http://schemas.openxmlformats.org/officeDocument/2006/relationships/tags" Target="../tags/tag467.xml"/><Relationship Id="rId64" Type="http://schemas.openxmlformats.org/officeDocument/2006/relationships/tags" Target="../tags/tag483.xml"/><Relationship Id="rId69" Type="http://schemas.openxmlformats.org/officeDocument/2006/relationships/tags" Target="../tags/tag488.xml"/><Relationship Id="rId80" Type="http://schemas.openxmlformats.org/officeDocument/2006/relationships/tags" Target="../tags/tag499.xml"/><Relationship Id="rId85" Type="http://schemas.openxmlformats.org/officeDocument/2006/relationships/tags" Target="../tags/tag504.xml"/><Relationship Id="rId12" Type="http://schemas.openxmlformats.org/officeDocument/2006/relationships/tags" Target="../tags/tag431.xml"/><Relationship Id="rId17" Type="http://schemas.openxmlformats.org/officeDocument/2006/relationships/tags" Target="../tags/tag436.xml"/><Relationship Id="rId33" Type="http://schemas.openxmlformats.org/officeDocument/2006/relationships/tags" Target="../tags/tag452.xml"/><Relationship Id="rId38" Type="http://schemas.openxmlformats.org/officeDocument/2006/relationships/tags" Target="../tags/tag457.xml"/><Relationship Id="rId59" Type="http://schemas.openxmlformats.org/officeDocument/2006/relationships/tags" Target="../tags/tag478.xml"/><Relationship Id="rId103" Type="http://schemas.openxmlformats.org/officeDocument/2006/relationships/tags" Target="../tags/tag522.xml"/><Relationship Id="rId108" Type="http://schemas.openxmlformats.org/officeDocument/2006/relationships/tags" Target="../tags/tag527.xml"/><Relationship Id="rId54" Type="http://schemas.openxmlformats.org/officeDocument/2006/relationships/tags" Target="../tags/tag473.xml"/><Relationship Id="rId70" Type="http://schemas.openxmlformats.org/officeDocument/2006/relationships/tags" Target="../tags/tag489.xml"/><Relationship Id="rId75" Type="http://schemas.openxmlformats.org/officeDocument/2006/relationships/tags" Target="../tags/tag494.xml"/><Relationship Id="rId91" Type="http://schemas.openxmlformats.org/officeDocument/2006/relationships/tags" Target="../tags/tag510.xml"/><Relationship Id="rId96" Type="http://schemas.openxmlformats.org/officeDocument/2006/relationships/tags" Target="../tags/tag515.xml"/><Relationship Id="rId1" Type="http://schemas.openxmlformats.org/officeDocument/2006/relationships/tags" Target="../tags/tag420.xml"/><Relationship Id="rId6" Type="http://schemas.openxmlformats.org/officeDocument/2006/relationships/tags" Target="../tags/tag425.xml"/><Relationship Id="rId15" Type="http://schemas.openxmlformats.org/officeDocument/2006/relationships/tags" Target="../tags/tag434.xml"/><Relationship Id="rId23" Type="http://schemas.openxmlformats.org/officeDocument/2006/relationships/tags" Target="../tags/tag442.xml"/><Relationship Id="rId28" Type="http://schemas.openxmlformats.org/officeDocument/2006/relationships/tags" Target="../tags/tag447.xml"/><Relationship Id="rId36" Type="http://schemas.openxmlformats.org/officeDocument/2006/relationships/tags" Target="../tags/tag455.xml"/><Relationship Id="rId49" Type="http://schemas.openxmlformats.org/officeDocument/2006/relationships/tags" Target="../tags/tag468.xml"/><Relationship Id="rId57" Type="http://schemas.openxmlformats.org/officeDocument/2006/relationships/tags" Target="../tags/tag476.xml"/><Relationship Id="rId106" Type="http://schemas.openxmlformats.org/officeDocument/2006/relationships/tags" Target="../tags/tag525.xml"/><Relationship Id="rId10" Type="http://schemas.openxmlformats.org/officeDocument/2006/relationships/tags" Target="../tags/tag429.xml"/><Relationship Id="rId31" Type="http://schemas.openxmlformats.org/officeDocument/2006/relationships/tags" Target="../tags/tag450.xml"/><Relationship Id="rId44" Type="http://schemas.openxmlformats.org/officeDocument/2006/relationships/tags" Target="../tags/tag463.xml"/><Relationship Id="rId52" Type="http://schemas.openxmlformats.org/officeDocument/2006/relationships/tags" Target="../tags/tag471.xml"/><Relationship Id="rId60" Type="http://schemas.openxmlformats.org/officeDocument/2006/relationships/tags" Target="../tags/tag479.xml"/><Relationship Id="rId65" Type="http://schemas.openxmlformats.org/officeDocument/2006/relationships/tags" Target="../tags/tag484.xml"/><Relationship Id="rId73" Type="http://schemas.openxmlformats.org/officeDocument/2006/relationships/tags" Target="../tags/tag492.xml"/><Relationship Id="rId78" Type="http://schemas.openxmlformats.org/officeDocument/2006/relationships/tags" Target="../tags/tag497.xml"/><Relationship Id="rId81" Type="http://schemas.openxmlformats.org/officeDocument/2006/relationships/tags" Target="../tags/tag500.xml"/><Relationship Id="rId86" Type="http://schemas.openxmlformats.org/officeDocument/2006/relationships/tags" Target="../tags/tag505.xml"/><Relationship Id="rId94" Type="http://schemas.openxmlformats.org/officeDocument/2006/relationships/tags" Target="../tags/tag513.xml"/><Relationship Id="rId99" Type="http://schemas.openxmlformats.org/officeDocument/2006/relationships/tags" Target="../tags/tag518.xml"/><Relationship Id="rId101" Type="http://schemas.openxmlformats.org/officeDocument/2006/relationships/tags" Target="../tags/tag520.xml"/><Relationship Id="rId4" Type="http://schemas.openxmlformats.org/officeDocument/2006/relationships/tags" Target="../tags/tag423.xml"/><Relationship Id="rId9" Type="http://schemas.openxmlformats.org/officeDocument/2006/relationships/tags" Target="../tags/tag428.xml"/><Relationship Id="rId13" Type="http://schemas.openxmlformats.org/officeDocument/2006/relationships/tags" Target="../tags/tag432.xml"/><Relationship Id="rId18" Type="http://schemas.openxmlformats.org/officeDocument/2006/relationships/tags" Target="../tags/tag437.xml"/><Relationship Id="rId39" Type="http://schemas.openxmlformats.org/officeDocument/2006/relationships/tags" Target="../tags/tag458.xml"/><Relationship Id="rId109" Type="http://schemas.openxmlformats.org/officeDocument/2006/relationships/slideLayout" Target="../slideLayouts/slideLayout8.xml"/><Relationship Id="rId34" Type="http://schemas.openxmlformats.org/officeDocument/2006/relationships/tags" Target="../tags/tag453.xml"/><Relationship Id="rId50" Type="http://schemas.openxmlformats.org/officeDocument/2006/relationships/tags" Target="../tags/tag469.xml"/><Relationship Id="rId55" Type="http://schemas.openxmlformats.org/officeDocument/2006/relationships/tags" Target="../tags/tag474.xml"/><Relationship Id="rId76" Type="http://schemas.openxmlformats.org/officeDocument/2006/relationships/tags" Target="../tags/tag495.xml"/><Relationship Id="rId97" Type="http://schemas.openxmlformats.org/officeDocument/2006/relationships/tags" Target="../tags/tag516.xml"/><Relationship Id="rId104" Type="http://schemas.openxmlformats.org/officeDocument/2006/relationships/tags" Target="../tags/tag523.xml"/><Relationship Id="rId7" Type="http://schemas.openxmlformats.org/officeDocument/2006/relationships/tags" Target="../tags/tag426.xml"/><Relationship Id="rId71" Type="http://schemas.openxmlformats.org/officeDocument/2006/relationships/tags" Target="../tags/tag490.xml"/><Relationship Id="rId92" Type="http://schemas.openxmlformats.org/officeDocument/2006/relationships/tags" Target="../tags/tag511.xml"/><Relationship Id="rId2" Type="http://schemas.openxmlformats.org/officeDocument/2006/relationships/tags" Target="../tags/tag421.xml"/><Relationship Id="rId29" Type="http://schemas.openxmlformats.org/officeDocument/2006/relationships/tags" Target="../tags/tag448.xml"/><Relationship Id="rId24" Type="http://schemas.openxmlformats.org/officeDocument/2006/relationships/tags" Target="../tags/tag443.xml"/><Relationship Id="rId40" Type="http://schemas.openxmlformats.org/officeDocument/2006/relationships/tags" Target="../tags/tag459.xml"/><Relationship Id="rId45" Type="http://schemas.openxmlformats.org/officeDocument/2006/relationships/tags" Target="../tags/tag464.xml"/><Relationship Id="rId66" Type="http://schemas.openxmlformats.org/officeDocument/2006/relationships/tags" Target="../tags/tag485.xml"/><Relationship Id="rId87" Type="http://schemas.openxmlformats.org/officeDocument/2006/relationships/tags" Target="../tags/tag506.xml"/><Relationship Id="rId110" Type="http://schemas.openxmlformats.org/officeDocument/2006/relationships/notesSlide" Target="../notesSlides/notesSlide115.xml"/><Relationship Id="rId61" Type="http://schemas.openxmlformats.org/officeDocument/2006/relationships/tags" Target="../tags/tag480.xml"/><Relationship Id="rId82" Type="http://schemas.openxmlformats.org/officeDocument/2006/relationships/tags" Target="../tags/tag501.xml"/><Relationship Id="rId19" Type="http://schemas.openxmlformats.org/officeDocument/2006/relationships/tags" Target="../tags/tag438.xml"/><Relationship Id="rId14" Type="http://schemas.openxmlformats.org/officeDocument/2006/relationships/tags" Target="../tags/tag433.xml"/><Relationship Id="rId30" Type="http://schemas.openxmlformats.org/officeDocument/2006/relationships/tags" Target="../tags/tag449.xml"/><Relationship Id="rId35" Type="http://schemas.openxmlformats.org/officeDocument/2006/relationships/tags" Target="../tags/tag454.xml"/><Relationship Id="rId56" Type="http://schemas.openxmlformats.org/officeDocument/2006/relationships/tags" Target="../tags/tag475.xml"/><Relationship Id="rId77" Type="http://schemas.openxmlformats.org/officeDocument/2006/relationships/tags" Target="../tags/tag496.xml"/><Relationship Id="rId100" Type="http://schemas.openxmlformats.org/officeDocument/2006/relationships/tags" Target="../tags/tag519.xml"/><Relationship Id="rId105" Type="http://schemas.openxmlformats.org/officeDocument/2006/relationships/tags" Target="../tags/tag524.xml"/><Relationship Id="rId8" Type="http://schemas.openxmlformats.org/officeDocument/2006/relationships/tags" Target="../tags/tag427.xml"/><Relationship Id="rId51" Type="http://schemas.openxmlformats.org/officeDocument/2006/relationships/tags" Target="../tags/tag470.xml"/><Relationship Id="rId72" Type="http://schemas.openxmlformats.org/officeDocument/2006/relationships/tags" Target="../tags/tag491.xml"/><Relationship Id="rId93" Type="http://schemas.openxmlformats.org/officeDocument/2006/relationships/tags" Target="../tags/tag512.xml"/><Relationship Id="rId98" Type="http://schemas.openxmlformats.org/officeDocument/2006/relationships/tags" Target="../tags/tag517.xml"/><Relationship Id="rId3" Type="http://schemas.openxmlformats.org/officeDocument/2006/relationships/tags" Target="../tags/tag422.xml"/><Relationship Id="rId25" Type="http://schemas.openxmlformats.org/officeDocument/2006/relationships/tags" Target="../tags/tag444.xml"/><Relationship Id="rId46" Type="http://schemas.openxmlformats.org/officeDocument/2006/relationships/tags" Target="../tags/tag465.xml"/><Relationship Id="rId67" Type="http://schemas.openxmlformats.org/officeDocument/2006/relationships/tags" Target="../tags/tag486.xml"/><Relationship Id="rId20" Type="http://schemas.openxmlformats.org/officeDocument/2006/relationships/tags" Target="../tags/tag439.xml"/><Relationship Id="rId41" Type="http://schemas.openxmlformats.org/officeDocument/2006/relationships/tags" Target="../tags/tag460.xml"/><Relationship Id="rId62" Type="http://schemas.openxmlformats.org/officeDocument/2006/relationships/tags" Target="../tags/tag481.xml"/><Relationship Id="rId83" Type="http://schemas.openxmlformats.org/officeDocument/2006/relationships/tags" Target="../tags/tag502.xml"/><Relationship Id="rId88" Type="http://schemas.openxmlformats.org/officeDocument/2006/relationships/tags" Target="../tags/tag507.xml"/></Relationships>
</file>

<file path=ppt/slides/_rels/slide116.xml.rels><?xml version="1.0" encoding="UTF-8" standalone="yes"?>
<Relationships xmlns="http://schemas.openxmlformats.org/package/2006/relationships"><Relationship Id="rId8" Type="http://schemas.openxmlformats.org/officeDocument/2006/relationships/tags" Target="../tags/tag535.xml"/><Relationship Id="rId13" Type="http://schemas.openxmlformats.org/officeDocument/2006/relationships/tags" Target="../tags/tag540.xml"/><Relationship Id="rId18" Type="http://schemas.openxmlformats.org/officeDocument/2006/relationships/image" Target="../media/image105.svg"/><Relationship Id="rId3" Type="http://schemas.openxmlformats.org/officeDocument/2006/relationships/tags" Target="../tags/tag530.xml"/><Relationship Id="rId21" Type="http://schemas.openxmlformats.org/officeDocument/2006/relationships/image" Target="../media/image108.png"/><Relationship Id="rId7" Type="http://schemas.openxmlformats.org/officeDocument/2006/relationships/tags" Target="../tags/tag534.xml"/><Relationship Id="rId12" Type="http://schemas.openxmlformats.org/officeDocument/2006/relationships/tags" Target="../tags/tag539.xml"/><Relationship Id="rId17" Type="http://schemas.openxmlformats.org/officeDocument/2006/relationships/image" Target="../media/image104.png"/><Relationship Id="rId2" Type="http://schemas.openxmlformats.org/officeDocument/2006/relationships/tags" Target="../tags/tag529.xml"/><Relationship Id="rId16" Type="http://schemas.openxmlformats.org/officeDocument/2006/relationships/notesSlide" Target="../notesSlides/notesSlide116.xml"/><Relationship Id="rId20" Type="http://schemas.openxmlformats.org/officeDocument/2006/relationships/image" Target="../media/image107.svg"/><Relationship Id="rId1" Type="http://schemas.openxmlformats.org/officeDocument/2006/relationships/tags" Target="../tags/tag528.xml"/><Relationship Id="rId6" Type="http://schemas.openxmlformats.org/officeDocument/2006/relationships/tags" Target="../tags/tag533.xml"/><Relationship Id="rId11" Type="http://schemas.openxmlformats.org/officeDocument/2006/relationships/tags" Target="../tags/tag538.xml"/><Relationship Id="rId24" Type="http://schemas.openxmlformats.org/officeDocument/2006/relationships/image" Target="../media/image111.svg"/><Relationship Id="rId5" Type="http://schemas.openxmlformats.org/officeDocument/2006/relationships/tags" Target="../tags/tag532.xml"/><Relationship Id="rId15" Type="http://schemas.openxmlformats.org/officeDocument/2006/relationships/slideLayout" Target="../slideLayouts/slideLayout8.xml"/><Relationship Id="rId23" Type="http://schemas.openxmlformats.org/officeDocument/2006/relationships/image" Target="../media/image110.png"/><Relationship Id="rId10" Type="http://schemas.openxmlformats.org/officeDocument/2006/relationships/tags" Target="../tags/tag537.xml"/><Relationship Id="rId19" Type="http://schemas.openxmlformats.org/officeDocument/2006/relationships/image" Target="../media/image106.png"/><Relationship Id="rId4" Type="http://schemas.openxmlformats.org/officeDocument/2006/relationships/tags" Target="../tags/tag531.xml"/><Relationship Id="rId9" Type="http://schemas.openxmlformats.org/officeDocument/2006/relationships/tags" Target="../tags/tag536.xml"/><Relationship Id="rId14" Type="http://schemas.openxmlformats.org/officeDocument/2006/relationships/tags" Target="../tags/tag541.xml"/><Relationship Id="rId22" Type="http://schemas.openxmlformats.org/officeDocument/2006/relationships/image" Target="../media/image109.svg"/></Relationships>
</file>

<file path=ppt/slides/_rels/slide117.xml.rels><?xml version="1.0" encoding="UTF-8" standalone="yes"?>
<Relationships xmlns="http://schemas.openxmlformats.org/package/2006/relationships"><Relationship Id="rId8" Type="http://schemas.openxmlformats.org/officeDocument/2006/relationships/tags" Target="../tags/tag549.xml"/><Relationship Id="rId13" Type="http://schemas.openxmlformats.org/officeDocument/2006/relationships/tags" Target="../tags/tag554.xml"/><Relationship Id="rId18" Type="http://schemas.openxmlformats.org/officeDocument/2006/relationships/tags" Target="../tags/tag559.xml"/><Relationship Id="rId26" Type="http://schemas.openxmlformats.org/officeDocument/2006/relationships/image" Target="../media/image117.png"/><Relationship Id="rId3" Type="http://schemas.openxmlformats.org/officeDocument/2006/relationships/tags" Target="../tags/tag544.xml"/><Relationship Id="rId21" Type="http://schemas.openxmlformats.org/officeDocument/2006/relationships/image" Target="../media/image112.png"/><Relationship Id="rId7" Type="http://schemas.openxmlformats.org/officeDocument/2006/relationships/tags" Target="../tags/tag548.xml"/><Relationship Id="rId12" Type="http://schemas.openxmlformats.org/officeDocument/2006/relationships/tags" Target="../tags/tag553.xml"/><Relationship Id="rId17" Type="http://schemas.openxmlformats.org/officeDocument/2006/relationships/tags" Target="../tags/tag558.xml"/><Relationship Id="rId25" Type="http://schemas.openxmlformats.org/officeDocument/2006/relationships/image" Target="../media/image116.png"/><Relationship Id="rId2" Type="http://schemas.openxmlformats.org/officeDocument/2006/relationships/tags" Target="../tags/tag543.xml"/><Relationship Id="rId16" Type="http://schemas.openxmlformats.org/officeDocument/2006/relationships/tags" Target="../tags/tag557.xml"/><Relationship Id="rId20" Type="http://schemas.openxmlformats.org/officeDocument/2006/relationships/notesSlide" Target="../notesSlides/notesSlide117.xml"/><Relationship Id="rId29" Type="http://schemas.openxmlformats.org/officeDocument/2006/relationships/image" Target="../media/image120.svg"/><Relationship Id="rId1" Type="http://schemas.openxmlformats.org/officeDocument/2006/relationships/tags" Target="../tags/tag542.xml"/><Relationship Id="rId6" Type="http://schemas.openxmlformats.org/officeDocument/2006/relationships/tags" Target="../tags/tag547.xml"/><Relationship Id="rId11" Type="http://schemas.openxmlformats.org/officeDocument/2006/relationships/tags" Target="../tags/tag552.xml"/><Relationship Id="rId24" Type="http://schemas.openxmlformats.org/officeDocument/2006/relationships/image" Target="../media/image115.png"/><Relationship Id="rId5" Type="http://schemas.openxmlformats.org/officeDocument/2006/relationships/tags" Target="../tags/tag546.xml"/><Relationship Id="rId15" Type="http://schemas.openxmlformats.org/officeDocument/2006/relationships/tags" Target="../tags/tag556.xml"/><Relationship Id="rId23" Type="http://schemas.openxmlformats.org/officeDocument/2006/relationships/image" Target="../media/image114.png"/><Relationship Id="rId28" Type="http://schemas.openxmlformats.org/officeDocument/2006/relationships/image" Target="../media/image119.png"/><Relationship Id="rId10" Type="http://schemas.openxmlformats.org/officeDocument/2006/relationships/tags" Target="../tags/tag551.xml"/><Relationship Id="rId19" Type="http://schemas.openxmlformats.org/officeDocument/2006/relationships/slideLayout" Target="../slideLayouts/slideLayout8.xml"/><Relationship Id="rId4" Type="http://schemas.openxmlformats.org/officeDocument/2006/relationships/tags" Target="../tags/tag545.xml"/><Relationship Id="rId9" Type="http://schemas.openxmlformats.org/officeDocument/2006/relationships/tags" Target="../tags/tag550.xml"/><Relationship Id="rId14" Type="http://schemas.openxmlformats.org/officeDocument/2006/relationships/tags" Target="../tags/tag555.xml"/><Relationship Id="rId22" Type="http://schemas.openxmlformats.org/officeDocument/2006/relationships/image" Target="../media/image113.png"/><Relationship Id="rId27" Type="http://schemas.openxmlformats.org/officeDocument/2006/relationships/image" Target="../media/image118.svg"/></Relationships>
</file>

<file path=ppt/slides/_rels/slide118.xml.rels><?xml version="1.0" encoding="UTF-8" standalone="yes"?>
<Relationships xmlns="http://schemas.openxmlformats.org/package/2006/relationships"><Relationship Id="rId13" Type="http://schemas.openxmlformats.org/officeDocument/2006/relationships/tags" Target="../tags/tag572.xml"/><Relationship Id="rId18" Type="http://schemas.openxmlformats.org/officeDocument/2006/relationships/tags" Target="../tags/tag577.xml"/><Relationship Id="rId26" Type="http://schemas.openxmlformats.org/officeDocument/2006/relationships/slideLayout" Target="../slideLayouts/slideLayout8.xml"/><Relationship Id="rId39" Type="http://schemas.openxmlformats.org/officeDocument/2006/relationships/image" Target="../media/image110.png"/><Relationship Id="rId21" Type="http://schemas.openxmlformats.org/officeDocument/2006/relationships/tags" Target="../tags/tag580.xml"/><Relationship Id="rId34" Type="http://schemas.openxmlformats.org/officeDocument/2006/relationships/image" Target="../media/image118.svg"/><Relationship Id="rId42" Type="http://schemas.openxmlformats.org/officeDocument/2006/relationships/image" Target="../media/image113.png"/><Relationship Id="rId7" Type="http://schemas.openxmlformats.org/officeDocument/2006/relationships/tags" Target="../tags/tag566.xml"/><Relationship Id="rId2" Type="http://schemas.openxmlformats.org/officeDocument/2006/relationships/tags" Target="../tags/tag561.xml"/><Relationship Id="rId16" Type="http://schemas.openxmlformats.org/officeDocument/2006/relationships/tags" Target="../tags/tag575.xml"/><Relationship Id="rId29" Type="http://schemas.openxmlformats.org/officeDocument/2006/relationships/image" Target="../media/image105.svg"/><Relationship Id="rId1" Type="http://schemas.openxmlformats.org/officeDocument/2006/relationships/tags" Target="../tags/tag560.xml"/><Relationship Id="rId6" Type="http://schemas.openxmlformats.org/officeDocument/2006/relationships/tags" Target="../tags/tag565.xml"/><Relationship Id="rId11" Type="http://schemas.openxmlformats.org/officeDocument/2006/relationships/tags" Target="../tags/tag570.xml"/><Relationship Id="rId24" Type="http://schemas.openxmlformats.org/officeDocument/2006/relationships/tags" Target="../tags/tag583.xml"/><Relationship Id="rId32" Type="http://schemas.openxmlformats.org/officeDocument/2006/relationships/image" Target="../media/image121.svg"/><Relationship Id="rId37" Type="http://schemas.openxmlformats.org/officeDocument/2006/relationships/image" Target="../media/image122.png"/><Relationship Id="rId40" Type="http://schemas.openxmlformats.org/officeDocument/2006/relationships/image" Target="../media/image111.svg"/><Relationship Id="rId45" Type="http://schemas.openxmlformats.org/officeDocument/2006/relationships/image" Target="../media/image116.png"/><Relationship Id="rId5" Type="http://schemas.openxmlformats.org/officeDocument/2006/relationships/tags" Target="../tags/tag564.xml"/><Relationship Id="rId15" Type="http://schemas.openxmlformats.org/officeDocument/2006/relationships/tags" Target="../tags/tag574.xml"/><Relationship Id="rId23" Type="http://schemas.openxmlformats.org/officeDocument/2006/relationships/tags" Target="../tags/tag582.xml"/><Relationship Id="rId28" Type="http://schemas.openxmlformats.org/officeDocument/2006/relationships/image" Target="../media/image104.png"/><Relationship Id="rId36" Type="http://schemas.openxmlformats.org/officeDocument/2006/relationships/image" Target="../media/image120.svg"/><Relationship Id="rId10" Type="http://schemas.openxmlformats.org/officeDocument/2006/relationships/tags" Target="../tags/tag569.xml"/><Relationship Id="rId19" Type="http://schemas.openxmlformats.org/officeDocument/2006/relationships/tags" Target="../tags/tag578.xml"/><Relationship Id="rId31" Type="http://schemas.openxmlformats.org/officeDocument/2006/relationships/image" Target="../media/image107.svg"/><Relationship Id="rId44" Type="http://schemas.openxmlformats.org/officeDocument/2006/relationships/image" Target="../media/image115.png"/><Relationship Id="rId4" Type="http://schemas.openxmlformats.org/officeDocument/2006/relationships/tags" Target="../tags/tag563.xml"/><Relationship Id="rId9" Type="http://schemas.openxmlformats.org/officeDocument/2006/relationships/tags" Target="../tags/tag568.xml"/><Relationship Id="rId14" Type="http://schemas.openxmlformats.org/officeDocument/2006/relationships/tags" Target="../tags/tag573.xml"/><Relationship Id="rId22" Type="http://schemas.openxmlformats.org/officeDocument/2006/relationships/tags" Target="../tags/tag581.xml"/><Relationship Id="rId27" Type="http://schemas.openxmlformats.org/officeDocument/2006/relationships/notesSlide" Target="../notesSlides/notesSlide118.xml"/><Relationship Id="rId30" Type="http://schemas.openxmlformats.org/officeDocument/2006/relationships/image" Target="../media/image106.png"/><Relationship Id="rId35" Type="http://schemas.openxmlformats.org/officeDocument/2006/relationships/image" Target="../media/image119.png"/><Relationship Id="rId43" Type="http://schemas.openxmlformats.org/officeDocument/2006/relationships/image" Target="../media/image114.png"/><Relationship Id="rId8" Type="http://schemas.openxmlformats.org/officeDocument/2006/relationships/tags" Target="../tags/tag567.xml"/><Relationship Id="rId3" Type="http://schemas.openxmlformats.org/officeDocument/2006/relationships/tags" Target="../tags/tag562.xml"/><Relationship Id="rId12" Type="http://schemas.openxmlformats.org/officeDocument/2006/relationships/tags" Target="../tags/tag571.xml"/><Relationship Id="rId17" Type="http://schemas.openxmlformats.org/officeDocument/2006/relationships/tags" Target="../tags/tag576.xml"/><Relationship Id="rId25" Type="http://schemas.openxmlformats.org/officeDocument/2006/relationships/tags" Target="../tags/tag584.xml"/><Relationship Id="rId33" Type="http://schemas.openxmlformats.org/officeDocument/2006/relationships/image" Target="../media/image117.png"/><Relationship Id="rId38" Type="http://schemas.openxmlformats.org/officeDocument/2006/relationships/image" Target="../media/image123.svg"/><Relationship Id="rId20" Type="http://schemas.openxmlformats.org/officeDocument/2006/relationships/tags" Target="../tags/tag579.xml"/><Relationship Id="rId41" Type="http://schemas.openxmlformats.org/officeDocument/2006/relationships/image" Target="../media/image112.png"/></Relationships>
</file>

<file path=ppt/slides/_rels/slide119.xml.rels><?xml version="1.0" encoding="UTF-8" standalone="yes"?>
<Relationships xmlns="http://schemas.openxmlformats.org/package/2006/relationships"><Relationship Id="rId13" Type="http://schemas.openxmlformats.org/officeDocument/2006/relationships/tags" Target="../tags/tag597.xml"/><Relationship Id="rId18" Type="http://schemas.openxmlformats.org/officeDocument/2006/relationships/tags" Target="../tags/tag602.xml"/><Relationship Id="rId26" Type="http://schemas.openxmlformats.org/officeDocument/2006/relationships/tags" Target="../tags/tag610.xml"/><Relationship Id="rId21" Type="http://schemas.openxmlformats.org/officeDocument/2006/relationships/tags" Target="../tags/tag605.xml"/><Relationship Id="rId34" Type="http://schemas.openxmlformats.org/officeDocument/2006/relationships/tags" Target="../tags/tag618.xml"/><Relationship Id="rId7" Type="http://schemas.openxmlformats.org/officeDocument/2006/relationships/tags" Target="../tags/tag591.xml"/><Relationship Id="rId12" Type="http://schemas.openxmlformats.org/officeDocument/2006/relationships/tags" Target="../tags/tag596.xml"/><Relationship Id="rId17" Type="http://schemas.openxmlformats.org/officeDocument/2006/relationships/tags" Target="../tags/tag601.xml"/><Relationship Id="rId25" Type="http://schemas.openxmlformats.org/officeDocument/2006/relationships/tags" Target="../tags/tag609.xml"/><Relationship Id="rId33" Type="http://schemas.openxmlformats.org/officeDocument/2006/relationships/tags" Target="../tags/tag617.xml"/><Relationship Id="rId2" Type="http://schemas.openxmlformats.org/officeDocument/2006/relationships/tags" Target="../tags/tag586.xml"/><Relationship Id="rId16" Type="http://schemas.openxmlformats.org/officeDocument/2006/relationships/tags" Target="../tags/tag600.xml"/><Relationship Id="rId20" Type="http://schemas.openxmlformats.org/officeDocument/2006/relationships/tags" Target="../tags/tag604.xml"/><Relationship Id="rId29" Type="http://schemas.openxmlformats.org/officeDocument/2006/relationships/tags" Target="../tags/tag613.xml"/><Relationship Id="rId1" Type="http://schemas.openxmlformats.org/officeDocument/2006/relationships/tags" Target="../tags/tag585.xml"/><Relationship Id="rId6" Type="http://schemas.openxmlformats.org/officeDocument/2006/relationships/tags" Target="../tags/tag590.xml"/><Relationship Id="rId11" Type="http://schemas.openxmlformats.org/officeDocument/2006/relationships/tags" Target="../tags/tag595.xml"/><Relationship Id="rId24" Type="http://schemas.openxmlformats.org/officeDocument/2006/relationships/tags" Target="../tags/tag608.xml"/><Relationship Id="rId32" Type="http://schemas.openxmlformats.org/officeDocument/2006/relationships/tags" Target="../tags/tag616.xml"/><Relationship Id="rId37" Type="http://schemas.openxmlformats.org/officeDocument/2006/relationships/chart" Target="../charts/chart63.xml"/><Relationship Id="rId5" Type="http://schemas.openxmlformats.org/officeDocument/2006/relationships/tags" Target="../tags/tag589.xml"/><Relationship Id="rId15" Type="http://schemas.openxmlformats.org/officeDocument/2006/relationships/tags" Target="../tags/tag599.xml"/><Relationship Id="rId23" Type="http://schemas.openxmlformats.org/officeDocument/2006/relationships/tags" Target="../tags/tag607.xml"/><Relationship Id="rId28" Type="http://schemas.openxmlformats.org/officeDocument/2006/relationships/tags" Target="../tags/tag612.xml"/><Relationship Id="rId36" Type="http://schemas.openxmlformats.org/officeDocument/2006/relationships/notesSlide" Target="../notesSlides/notesSlide119.xml"/><Relationship Id="rId10" Type="http://schemas.openxmlformats.org/officeDocument/2006/relationships/tags" Target="../tags/tag594.xml"/><Relationship Id="rId19" Type="http://schemas.openxmlformats.org/officeDocument/2006/relationships/tags" Target="../tags/tag603.xml"/><Relationship Id="rId31" Type="http://schemas.openxmlformats.org/officeDocument/2006/relationships/tags" Target="../tags/tag615.xml"/><Relationship Id="rId4" Type="http://schemas.openxmlformats.org/officeDocument/2006/relationships/tags" Target="../tags/tag588.xml"/><Relationship Id="rId9" Type="http://schemas.openxmlformats.org/officeDocument/2006/relationships/tags" Target="../tags/tag593.xml"/><Relationship Id="rId14" Type="http://schemas.openxmlformats.org/officeDocument/2006/relationships/tags" Target="../tags/tag598.xml"/><Relationship Id="rId22" Type="http://schemas.openxmlformats.org/officeDocument/2006/relationships/tags" Target="../tags/tag606.xml"/><Relationship Id="rId27" Type="http://schemas.openxmlformats.org/officeDocument/2006/relationships/tags" Target="../tags/tag611.xml"/><Relationship Id="rId30" Type="http://schemas.openxmlformats.org/officeDocument/2006/relationships/tags" Target="../tags/tag614.xml"/><Relationship Id="rId35" Type="http://schemas.openxmlformats.org/officeDocument/2006/relationships/slideLayout" Target="../slideLayouts/slideLayout8.xml"/><Relationship Id="rId8" Type="http://schemas.openxmlformats.org/officeDocument/2006/relationships/tags" Target="../tags/tag592.xml"/><Relationship Id="rId3" Type="http://schemas.openxmlformats.org/officeDocument/2006/relationships/tags" Target="../tags/tag58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3.xml"/><Relationship Id="rId1" Type="http://schemas.openxmlformats.org/officeDocument/2006/relationships/tags" Target="../tags/tag619.xml"/><Relationship Id="rId5" Type="http://schemas.openxmlformats.org/officeDocument/2006/relationships/image" Target="../media/image11.emf"/><Relationship Id="rId4" Type="http://schemas.openxmlformats.org/officeDocument/2006/relationships/oleObject" Target="../embeddings/oleObject23.bin"/></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4.xml"/><Relationship Id="rId1" Type="http://schemas.openxmlformats.org/officeDocument/2006/relationships/tags" Target="../tags/tag620.xml"/><Relationship Id="rId6" Type="http://schemas.openxmlformats.org/officeDocument/2006/relationships/image" Target="../media/image125.jpeg"/><Relationship Id="rId5" Type="http://schemas.openxmlformats.org/officeDocument/2006/relationships/image" Target="../media/image124.emf"/><Relationship Id="rId4" Type="http://schemas.openxmlformats.org/officeDocument/2006/relationships/oleObject" Target="../embeddings/oleObject24.bin"/></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11.xml"/><Relationship Id="rId1" Type="http://schemas.openxmlformats.org/officeDocument/2006/relationships/tags" Target="../tags/tag621.xml"/><Relationship Id="rId6" Type="http://schemas.openxmlformats.org/officeDocument/2006/relationships/image" Target="../media/image127.jpeg"/><Relationship Id="rId5" Type="http://schemas.openxmlformats.org/officeDocument/2006/relationships/image" Target="../media/image126.emf"/><Relationship Id="rId4" Type="http://schemas.openxmlformats.org/officeDocument/2006/relationships/oleObject" Target="../embeddings/oleObject25.bin"/></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26.xml"/><Relationship Id="rId1" Type="http://schemas.openxmlformats.org/officeDocument/2006/relationships/slideLayout" Target="../slideLayouts/slideLayout6.xml"/><Relationship Id="rId5" Type="http://schemas.openxmlformats.org/officeDocument/2006/relationships/image" Target="../media/image130.jpeg"/><Relationship Id="rId4" Type="http://schemas.openxmlformats.org/officeDocument/2006/relationships/image" Target="../media/image129.jpeg"/></Relationships>
</file>

<file path=ppt/slides/_rels/slide127.xml.rels><?xml version="1.0" encoding="UTF-8" standalone="yes"?>
<Relationships xmlns="http://schemas.openxmlformats.org/package/2006/relationships"><Relationship Id="rId3" Type="http://schemas.openxmlformats.org/officeDocument/2006/relationships/chart" Target="../charts/chart64.xml"/><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chart" Target="../charts/chart65.xml"/><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11.xml"/><Relationship Id="rId1" Type="http://schemas.openxmlformats.org/officeDocument/2006/relationships/tags" Target="../tags/tag622.xml"/><Relationship Id="rId6" Type="http://schemas.openxmlformats.org/officeDocument/2006/relationships/image" Target="../media/image132.jpeg"/><Relationship Id="rId5" Type="http://schemas.openxmlformats.org/officeDocument/2006/relationships/image" Target="../media/image131.emf"/><Relationship Id="rId4" Type="http://schemas.openxmlformats.org/officeDocument/2006/relationships/oleObject" Target="../embeddings/oleObject26.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6.xml"/><Relationship Id="rId1" Type="http://schemas.openxmlformats.org/officeDocument/2006/relationships/tags" Target="../tags/tag623.xml"/><Relationship Id="rId6" Type="http://schemas.openxmlformats.org/officeDocument/2006/relationships/image" Target="../media/image134.png"/><Relationship Id="rId5" Type="http://schemas.openxmlformats.org/officeDocument/2006/relationships/image" Target="../media/image133.emf"/><Relationship Id="rId4" Type="http://schemas.openxmlformats.org/officeDocument/2006/relationships/oleObject" Target="../embeddings/oleObject27.bin"/></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33.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4.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3" Type="http://schemas.openxmlformats.org/officeDocument/2006/relationships/chart" Target="../charts/chart66.xml"/><Relationship Id="rId2" Type="http://schemas.openxmlformats.org/officeDocument/2006/relationships/notesSlide" Target="../notesSlides/notesSlide137.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chart" Target="../charts/chart67.xml"/><Relationship Id="rId2" Type="http://schemas.openxmlformats.org/officeDocument/2006/relationships/notesSlide" Target="../notesSlides/notesSlide138.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32.xml"/><Relationship Id="rId5" Type="http://schemas.openxmlformats.org/officeDocument/2006/relationships/image" Target="../media/image15.emf"/><Relationship Id="rId4" Type="http://schemas.openxmlformats.org/officeDocument/2006/relationships/oleObject" Target="../embeddings/oleObject14.bin"/></Relationships>
</file>

<file path=ppt/slides/_rels/slide14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40.xml"/><Relationship Id="rId1" Type="http://schemas.openxmlformats.org/officeDocument/2006/relationships/slideLayout" Target="../slideLayouts/slideLayout6.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3.xml"/><Relationship Id="rId1" Type="http://schemas.openxmlformats.org/officeDocument/2006/relationships/tags" Target="../tags/tag624.xml"/><Relationship Id="rId5" Type="http://schemas.openxmlformats.org/officeDocument/2006/relationships/image" Target="../media/image11.emf"/><Relationship Id="rId4" Type="http://schemas.openxmlformats.org/officeDocument/2006/relationships/oleObject" Target="../embeddings/oleObject28.bin"/></Relationships>
</file>

<file path=ppt/slides/_rels/slide14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6.xml"/><Relationship Id="rId1" Type="http://schemas.openxmlformats.org/officeDocument/2006/relationships/tags" Target="../tags/tag625.xml"/><Relationship Id="rId5" Type="http://schemas.openxmlformats.org/officeDocument/2006/relationships/image" Target="../media/image15.emf"/><Relationship Id="rId4" Type="http://schemas.openxmlformats.org/officeDocument/2006/relationships/oleObject" Target="../embeddings/oleObject29.bin"/></Relationships>
</file>

<file path=ppt/slides/_rels/slide1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47.xml.rels><?xml version="1.0" encoding="UTF-8" standalone="yes"?>
<Relationships xmlns="http://schemas.openxmlformats.org/package/2006/relationships"><Relationship Id="rId8" Type="http://schemas.openxmlformats.org/officeDocument/2006/relationships/chart" Target="../charts/chart73.xml"/><Relationship Id="rId3" Type="http://schemas.openxmlformats.org/officeDocument/2006/relationships/chart" Target="../charts/chart68.xml"/><Relationship Id="rId7" Type="http://schemas.openxmlformats.org/officeDocument/2006/relationships/chart" Target="../charts/chart72.xml"/><Relationship Id="rId2" Type="http://schemas.openxmlformats.org/officeDocument/2006/relationships/notesSlide" Target="../notesSlides/notesSlide147.xml"/><Relationship Id="rId1" Type="http://schemas.openxmlformats.org/officeDocument/2006/relationships/slideLayout" Target="../slideLayouts/slideLayout6.xml"/><Relationship Id="rId6" Type="http://schemas.openxmlformats.org/officeDocument/2006/relationships/chart" Target="../charts/chart71.xml"/><Relationship Id="rId5" Type="http://schemas.openxmlformats.org/officeDocument/2006/relationships/chart" Target="../charts/chart70.xml"/><Relationship Id="rId10" Type="http://schemas.openxmlformats.org/officeDocument/2006/relationships/chart" Target="../charts/chart75.xml"/><Relationship Id="rId4" Type="http://schemas.openxmlformats.org/officeDocument/2006/relationships/chart" Target="../charts/chart69.xml"/><Relationship Id="rId9" Type="http://schemas.openxmlformats.org/officeDocument/2006/relationships/chart" Target="../charts/chart74.xml"/></Relationships>
</file>

<file path=ppt/slides/_rels/slide148.xml.rels><?xml version="1.0" encoding="UTF-8" standalone="yes"?>
<Relationships xmlns="http://schemas.openxmlformats.org/package/2006/relationships"><Relationship Id="rId8" Type="http://schemas.openxmlformats.org/officeDocument/2006/relationships/chart" Target="../charts/chart81.xml"/><Relationship Id="rId3" Type="http://schemas.openxmlformats.org/officeDocument/2006/relationships/chart" Target="../charts/chart76.xml"/><Relationship Id="rId7" Type="http://schemas.openxmlformats.org/officeDocument/2006/relationships/chart" Target="../charts/chart80.xml"/><Relationship Id="rId2" Type="http://schemas.openxmlformats.org/officeDocument/2006/relationships/notesSlide" Target="../notesSlides/notesSlide148.xml"/><Relationship Id="rId1" Type="http://schemas.openxmlformats.org/officeDocument/2006/relationships/slideLayout" Target="../slideLayouts/slideLayout6.xml"/><Relationship Id="rId6" Type="http://schemas.openxmlformats.org/officeDocument/2006/relationships/chart" Target="../charts/chart79.xml"/><Relationship Id="rId5" Type="http://schemas.openxmlformats.org/officeDocument/2006/relationships/chart" Target="../charts/chart78.xml"/><Relationship Id="rId10" Type="http://schemas.openxmlformats.org/officeDocument/2006/relationships/chart" Target="../charts/chart83.xml"/><Relationship Id="rId4" Type="http://schemas.openxmlformats.org/officeDocument/2006/relationships/chart" Target="../charts/chart77.xml"/><Relationship Id="rId9" Type="http://schemas.openxmlformats.org/officeDocument/2006/relationships/chart" Target="../charts/chart82.xml"/></Relationships>
</file>

<file path=ppt/slides/_rels/slide149.xml.rels><?xml version="1.0" encoding="UTF-8" standalone="yes"?>
<Relationships xmlns="http://schemas.openxmlformats.org/package/2006/relationships"><Relationship Id="rId3" Type="http://schemas.openxmlformats.org/officeDocument/2006/relationships/chart" Target="../charts/chart84.xml"/><Relationship Id="rId2" Type="http://schemas.openxmlformats.org/officeDocument/2006/relationships/notesSlide" Target="../notesSlides/notesSlide149.xml"/><Relationship Id="rId1" Type="http://schemas.openxmlformats.org/officeDocument/2006/relationships/slideLayout" Target="../slideLayouts/slideLayout6.xml"/><Relationship Id="rId4" Type="http://schemas.openxmlformats.org/officeDocument/2006/relationships/chart" Target="../charts/chart8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chart" Target="../charts/chart86.xml"/><Relationship Id="rId2" Type="http://schemas.openxmlformats.org/officeDocument/2006/relationships/notesSlide" Target="../notesSlides/notesSlide150.xml"/><Relationship Id="rId1" Type="http://schemas.openxmlformats.org/officeDocument/2006/relationships/slideLayout" Target="../slideLayouts/slideLayout6.xml"/><Relationship Id="rId5" Type="http://schemas.openxmlformats.org/officeDocument/2006/relationships/chart" Target="../charts/chart88.xml"/><Relationship Id="rId4" Type="http://schemas.openxmlformats.org/officeDocument/2006/relationships/chart" Target="../charts/chart87.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6.xml"/><Relationship Id="rId1" Type="http://schemas.openxmlformats.org/officeDocument/2006/relationships/tags" Target="../tags/tag626.xml"/><Relationship Id="rId5" Type="http://schemas.openxmlformats.org/officeDocument/2006/relationships/image" Target="../media/image15.emf"/><Relationship Id="rId4" Type="http://schemas.openxmlformats.org/officeDocument/2006/relationships/oleObject" Target="../embeddings/oleObject30.bin"/></Relationships>
</file>

<file path=ppt/slides/_rels/slide15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2.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53.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53.xml"/><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chart" Target="../charts/chart89.xml"/><Relationship Id="rId2" Type="http://schemas.openxmlformats.org/officeDocument/2006/relationships/notesSlide" Target="../notesSlides/notesSlide155.xml"/><Relationship Id="rId1" Type="http://schemas.openxmlformats.org/officeDocument/2006/relationships/slideLayout" Target="../slideLayouts/slideLayout6.xml"/><Relationship Id="rId4" Type="http://schemas.openxmlformats.org/officeDocument/2006/relationships/chart" Target="../charts/chart9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6.xml"/><Relationship Id="rId1" Type="http://schemas.openxmlformats.org/officeDocument/2006/relationships/tags" Target="../tags/tag627.xml"/><Relationship Id="rId4" Type="http://schemas.openxmlformats.org/officeDocument/2006/relationships/image" Target="../media/image143.emf"/></Relationships>
</file>

<file path=ppt/slides/_rels/slide158.xml.rels><?xml version="1.0" encoding="UTF-8" standalone="yes"?>
<Relationships xmlns="http://schemas.openxmlformats.org/package/2006/relationships"><Relationship Id="rId3" Type="http://schemas.openxmlformats.org/officeDocument/2006/relationships/chart" Target="../charts/chart91.xml"/><Relationship Id="rId2" Type="http://schemas.openxmlformats.org/officeDocument/2006/relationships/notesSlide" Target="../notesSlides/notesSlide157.xml"/><Relationship Id="rId1" Type="http://schemas.openxmlformats.org/officeDocument/2006/relationships/slideLayout" Target="../slideLayouts/slideLayout6.xml"/><Relationship Id="rId4" Type="http://schemas.openxmlformats.org/officeDocument/2006/relationships/chart" Target="../charts/chart9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9.xml"/><Relationship Id="rId1" Type="http://schemas.openxmlformats.org/officeDocument/2006/relationships/slideLayout" Target="../slideLayouts/slideLayout6.xml"/><Relationship Id="rId5" Type="http://schemas.openxmlformats.org/officeDocument/2006/relationships/image" Target="../media/image38.png"/><Relationship Id="rId4" Type="http://schemas.microsoft.com/office/2014/relationships/chartEx" Target="../charts/chartEx5.xml"/></Relationships>
</file>

<file path=ppt/slides/_rels/slide16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60.xml"/><Relationship Id="rId1" Type="http://schemas.openxmlformats.org/officeDocument/2006/relationships/slideLayout" Target="../slideLayouts/slideLayout6.xml"/><Relationship Id="rId5" Type="http://schemas.openxmlformats.org/officeDocument/2006/relationships/chart" Target="../charts/chart94.xml"/><Relationship Id="rId4" Type="http://schemas.openxmlformats.org/officeDocument/2006/relationships/chart" Target="../charts/chart93.xml"/></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6.xml"/><Relationship Id="rId1" Type="http://schemas.openxmlformats.org/officeDocument/2006/relationships/tags" Target="../tags/tag628.xml"/><Relationship Id="rId4" Type="http://schemas.openxmlformats.org/officeDocument/2006/relationships/image" Target="../media/image143.emf"/></Relationships>
</file>

<file path=ppt/slides/_rels/slide163.xml.rels><?xml version="1.0" encoding="UTF-8" standalone="yes"?>
<Relationships xmlns="http://schemas.openxmlformats.org/package/2006/relationships"><Relationship Id="rId3" Type="http://schemas.openxmlformats.org/officeDocument/2006/relationships/chart" Target="../charts/chart95.xml"/><Relationship Id="rId2" Type="http://schemas.openxmlformats.org/officeDocument/2006/relationships/notesSlide" Target="../notesSlides/notesSlide161.xml"/><Relationship Id="rId1" Type="http://schemas.openxmlformats.org/officeDocument/2006/relationships/slideLayout" Target="../slideLayouts/slideLayout6.xml"/><Relationship Id="rId5" Type="http://schemas.openxmlformats.org/officeDocument/2006/relationships/chart" Target="../charts/chart97.xml"/><Relationship Id="rId4" Type="http://schemas.openxmlformats.org/officeDocument/2006/relationships/chart" Target="../charts/chart9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chart" Target="../charts/chart98.xml"/><Relationship Id="rId2" Type="http://schemas.openxmlformats.org/officeDocument/2006/relationships/notesSlide" Target="../notesSlides/notesSlide163.xml"/><Relationship Id="rId1" Type="http://schemas.openxmlformats.org/officeDocument/2006/relationships/slideLayout" Target="../slideLayouts/slideLayout6.xml"/><Relationship Id="rId5" Type="http://schemas.openxmlformats.org/officeDocument/2006/relationships/chart" Target="../charts/chart100.xml"/><Relationship Id="rId4" Type="http://schemas.openxmlformats.org/officeDocument/2006/relationships/chart" Target="../charts/chart99.xml"/></Relationships>
</file>

<file path=ppt/slides/_rels/slide166.xml.rels><?xml version="1.0" encoding="UTF-8" standalone="yes"?>
<Relationships xmlns="http://schemas.openxmlformats.org/package/2006/relationships"><Relationship Id="rId3" Type="http://schemas.openxmlformats.org/officeDocument/2006/relationships/chart" Target="../charts/chart101.xml"/><Relationship Id="rId7" Type="http://schemas.openxmlformats.org/officeDocument/2006/relationships/chart" Target="../charts/chart102.xml"/><Relationship Id="rId2" Type="http://schemas.openxmlformats.org/officeDocument/2006/relationships/notesSlide" Target="../notesSlides/notesSlide164.xml"/><Relationship Id="rId1" Type="http://schemas.openxmlformats.org/officeDocument/2006/relationships/slideLayout" Target="../slideLayouts/slideLayout6.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6.xml"/><Relationship Id="rId1" Type="http://schemas.openxmlformats.org/officeDocument/2006/relationships/tags" Target="../tags/tag629.xml"/><Relationship Id="rId4" Type="http://schemas.openxmlformats.org/officeDocument/2006/relationships/image" Target="../media/image143.emf"/></Relationships>
</file>

<file path=ppt/slides/_rels/slide168.xml.rels><?xml version="1.0" encoding="UTF-8" standalone="yes"?>
<Relationships xmlns="http://schemas.openxmlformats.org/package/2006/relationships"><Relationship Id="rId3" Type="http://schemas.openxmlformats.org/officeDocument/2006/relationships/chart" Target="../charts/chart103.xml"/><Relationship Id="rId2" Type="http://schemas.openxmlformats.org/officeDocument/2006/relationships/notesSlide" Target="../notesSlides/notesSlide165.xml"/><Relationship Id="rId1" Type="http://schemas.openxmlformats.org/officeDocument/2006/relationships/slideLayout" Target="../slideLayouts/slideLayout6.xml"/><Relationship Id="rId5" Type="http://schemas.openxmlformats.org/officeDocument/2006/relationships/chart" Target="../charts/chart105.xml"/><Relationship Id="rId4" Type="http://schemas.openxmlformats.org/officeDocument/2006/relationships/chart" Target="../charts/chart104.xml"/></Relationships>
</file>

<file path=ppt/slides/_rels/slide16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166.xml"/><Relationship Id="rId1" Type="http://schemas.openxmlformats.org/officeDocument/2006/relationships/slideLayout" Target="../slideLayouts/slideLayout6.xml"/><Relationship Id="rId6" Type="http://schemas.openxmlformats.org/officeDocument/2006/relationships/image" Target="../media/image151.png"/><Relationship Id="rId5" Type="http://schemas.openxmlformats.org/officeDocument/2006/relationships/image" Target="../media/image150.png"/><Relationship Id="rId10" Type="http://schemas.openxmlformats.org/officeDocument/2006/relationships/chart" Target="../charts/chart106.xml"/><Relationship Id="rId4" Type="http://schemas.openxmlformats.org/officeDocument/2006/relationships/image" Target="../media/image149.pn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chart" Target="../charts/chart107.xml"/><Relationship Id="rId2" Type="http://schemas.openxmlformats.org/officeDocument/2006/relationships/notesSlide" Target="../notesSlides/notesSlide167.xml"/><Relationship Id="rId1" Type="http://schemas.openxmlformats.org/officeDocument/2006/relationships/slideLayout" Target="../slideLayouts/slideLayout6.xml"/><Relationship Id="rId4" Type="http://schemas.openxmlformats.org/officeDocument/2006/relationships/chart" Target="../charts/chart108.xml"/></Relationships>
</file>

<file path=ppt/slides/_rels/slide171.xml.rels><?xml version="1.0" encoding="UTF-8" standalone="yes"?>
<Relationships xmlns="http://schemas.openxmlformats.org/package/2006/relationships"><Relationship Id="rId3" Type="http://schemas.openxmlformats.org/officeDocument/2006/relationships/chart" Target="../charts/chart109.xml"/><Relationship Id="rId2" Type="http://schemas.openxmlformats.org/officeDocument/2006/relationships/notesSlide" Target="../notesSlides/notesSlide168.xml"/><Relationship Id="rId1" Type="http://schemas.openxmlformats.org/officeDocument/2006/relationships/slideLayout" Target="../slideLayouts/slideLayout6.xml"/><Relationship Id="rId6" Type="http://schemas.openxmlformats.org/officeDocument/2006/relationships/chart" Target="../charts/chart112.xml"/><Relationship Id="rId5" Type="http://schemas.openxmlformats.org/officeDocument/2006/relationships/chart" Target="../charts/chart111.xml"/><Relationship Id="rId4" Type="http://schemas.openxmlformats.org/officeDocument/2006/relationships/chart" Target="../charts/chart110.xml"/></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6.xml"/><Relationship Id="rId1" Type="http://schemas.openxmlformats.org/officeDocument/2006/relationships/tags" Target="../tags/tag630.xml"/><Relationship Id="rId4" Type="http://schemas.openxmlformats.org/officeDocument/2006/relationships/image" Target="../media/image143.emf"/></Relationships>
</file>

<file path=ppt/slides/_rels/slide173.xml.rels><?xml version="1.0" encoding="UTF-8" standalone="yes"?>
<Relationships xmlns="http://schemas.openxmlformats.org/package/2006/relationships"><Relationship Id="rId3" Type="http://schemas.openxmlformats.org/officeDocument/2006/relationships/chart" Target="../charts/chart113.xml"/><Relationship Id="rId2" Type="http://schemas.openxmlformats.org/officeDocument/2006/relationships/notesSlide" Target="../notesSlides/notesSlide169.xml"/><Relationship Id="rId1" Type="http://schemas.openxmlformats.org/officeDocument/2006/relationships/slideLayout" Target="../slideLayouts/slideLayout6.xml"/><Relationship Id="rId4" Type="http://schemas.openxmlformats.org/officeDocument/2006/relationships/chart" Target="../charts/chart114.xml"/></Relationships>
</file>

<file path=ppt/slides/_rels/slide174.xml.rels><?xml version="1.0" encoding="UTF-8" standalone="yes"?>
<Relationships xmlns="http://schemas.openxmlformats.org/package/2006/relationships"><Relationship Id="rId3" Type="http://schemas.openxmlformats.org/officeDocument/2006/relationships/chart" Target="../charts/chart115.xml"/><Relationship Id="rId2" Type="http://schemas.openxmlformats.org/officeDocument/2006/relationships/notesSlide" Target="../notesSlides/notesSlide170.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5.xml.rels><?xml version="1.0" encoding="UTF-8" standalone="yes"?>
<Relationships xmlns="http://schemas.openxmlformats.org/package/2006/relationships"><Relationship Id="rId3" Type="http://schemas.openxmlformats.org/officeDocument/2006/relationships/chart" Target="../charts/chart116.xml"/><Relationship Id="rId2" Type="http://schemas.openxmlformats.org/officeDocument/2006/relationships/notesSlide" Target="../notesSlides/notesSlide171.xml"/><Relationship Id="rId1" Type="http://schemas.openxmlformats.org/officeDocument/2006/relationships/slideLayout" Target="../slideLayouts/slideLayout6.xml"/><Relationship Id="rId5" Type="http://schemas.openxmlformats.org/officeDocument/2006/relationships/chart" Target="../charts/chart118.xml"/><Relationship Id="rId4" Type="http://schemas.openxmlformats.org/officeDocument/2006/relationships/chart" Target="../charts/chart117.xml"/></Relationships>
</file>

<file path=ppt/slides/_rels/slide176.xml.rels><?xml version="1.0" encoding="UTF-8" standalone="yes"?>
<Relationships xmlns="http://schemas.openxmlformats.org/package/2006/relationships"><Relationship Id="rId3" Type="http://schemas.openxmlformats.org/officeDocument/2006/relationships/chart" Target="../charts/chart119.xml"/><Relationship Id="rId2" Type="http://schemas.openxmlformats.org/officeDocument/2006/relationships/notesSlide" Target="../notesSlides/notesSlide172.xml"/><Relationship Id="rId1" Type="http://schemas.openxmlformats.org/officeDocument/2006/relationships/slideLayout" Target="../slideLayouts/slideLayout6.xml"/><Relationship Id="rId6" Type="http://schemas.openxmlformats.org/officeDocument/2006/relationships/chart" Target="../charts/chart122.xml"/><Relationship Id="rId5" Type="http://schemas.openxmlformats.org/officeDocument/2006/relationships/chart" Target="../charts/chart121.xml"/><Relationship Id="rId4" Type="http://schemas.openxmlformats.org/officeDocument/2006/relationships/chart" Target="../charts/chart120.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6.xml"/><Relationship Id="rId1" Type="http://schemas.openxmlformats.org/officeDocument/2006/relationships/tags" Target="../tags/tag631.xml"/><Relationship Id="rId5" Type="http://schemas.openxmlformats.org/officeDocument/2006/relationships/image" Target="../media/image15.emf"/><Relationship Id="rId4" Type="http://schemas.openxmlformats.org/officeDocument/2006/relationships/oleObject" Target="../embeddings/oleObject35.bin"/></Relationships>
</file>

<file path=ppt/slides/_rels/slide178.xml.rels><?xml version="1.0" encoding="UTF-8" standalone="yes"?>
<Relationships xmlns="http://schemas.openxmlformats.org/package/2006/relationships"><Relationship Id="rId3" Type="http://schemas.microsoft.com/office/2014/relationships/chartEx" Target="../charts/chartEx6.xml"/><Relationship Id="rId2" Type="http://schemas.openxmlformats.org/officeDocument/2006/relationships/notesSlide" Target="../notesSlides/notesSlide174.xml"/><Relationship Id="rId1" Type="http://schemas.openxmlformats.org/officeDocument/2006/relationships/slideLayout" Target="../slideLayouts/slideLayout6.xml"/><Relationship Id="rId4" Type="http://schemas.openxmlformats.org/officeDocument/2006/relationships/image" Target="../media/image153.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76.xml"/><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3.xml"/><Relationship Id="rId1" Type="http://schemas.openxmlformats.org/officeDocument/2006/relationships/tags" Target="../tags/tag632.xml"/><Relationship Id="rId5" Type="http://schemas.openxmlformats.org/officeDocument/2006/relationships/image" Target="../media/image11.emf"/><Relationship Id="rId4" Type="http://schemas.openxmlformats.org/officeDocument/2006/relationships/oleObject" Target="../embeddings/oleObject36.bin"/></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chart" Target="../charts/chart123.xml"/><Relationship Id="rId2" Type="http://schemas.openxmlformats.org/officeDocument/2006/relationships/notesSlide" Target="../notesSlides/notesSlide179.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8" Type="http://schemas.openxmlformats.org/officeDocument/2006/relationships/tags" Target="../tags/tag640.xml"/><Relationship Id="rId13" Type="http://schemas.openxmlformats.org/officeDocument/2006/relationships/chart" Target="../charts/chart124.xml"/><Relationship Id="rId3" Type="http://schemas.openxmlformats.org/officeDocument/2006/relationships/tags" Target="../tags/tag635.xml"/><Relationship Id="rId7" Type="http://schemas.openxmlformats.org/officeDocument/2006/relationships/tags" Target="../tags/tag639.xml"/><Relationship Id="rId12" Type="http://schemas.openxmlformats.org/officeDocument/2006/relationships/notesSlide" Target="../notesSlides/notesSlide180.xml"/><Relationship Id="rId2" Type="http://schemas.openxmlformats.org/officeDocument/2006/relationships/tags" Target="../tags/tag634.xml"/><Relationship Id="rId1" Type="http://schemas.openxmlformats.org/officeDocument/2006/relationships/tags" Target="../tags/tag633.xml"/><Relationship Id="rId6" Type="http://schemas.openxmlformats.org/officeDocument/2006/relationships/tags" Target="../tags/tag638.xml"/><Relationship Id="rId11" Type="http://schemas.openxmlformats.org/officeDocument/2006/relationships/slideLayout" Target="../slideLayouts/slideLayout6.xml"/><Relationship Id="rId5" Type="http://schemas.openxmlformats.org/officeDocument/2006/relationships/tags" Target="../tags/tag637.xml"/><Relationship Id="rId10" Type="http://schemas.openxmlformats.org/officeDocument/2006/relationships/tags" Target="../tags/tag642.xml"/><Relationship Id="rId4" Type="http://schemas.openxmlformats.org/officeDocument/2006/relationships/tags" Target="../tags/tag636.xml"/><Relationship Id="rId9" Type="http://schemas.openxmlformats.org/officeDocument/2006/relationships/tags" Target="../tags/tag641.xml"/><Relationship Id="rId14" Type="http://schemas.openxmlformats.org/officeDocument/2006/relationships/chart" Target="../charts/chart125.xml"/></Relationships>
</file>

<file path=ppt/slides/_rels/slide185.xml.rels><?xml version="1.0" encoding="UTF-8" standalone="yes"?>
<Relationships xmlns="http://schemas.openxmlformats.org/package/2006/relationships"><Relationship Id="rId8" Type="http://schemas.openxmlformats.org/officeDocument/2006/relationships/tags" Target="../tags/tag650.xml"/><Relationship Id="rId13" Type="http://schemas.openxmlformats.org/officeDocument/2006/relationships/chart" Target="../charts/chart128.xml"/><Relationship Id="rId3" Type="http://schemas.openxmlformats.org/officeDocument/2006/relationships/tags" Target="../tags/tag645.xml"/><Relationship Id="rId7" Type="http://schemas.openxmlformats.org/officeDocument/2006/relationships/tags" Target="../tags/tag649.xml"/><Relationship Id="rId12" Type="http://schemas.openxmlformats.org/officeDocument/2006/relationships/chart" Target="../charts/chart127.xml"/><Relationship Id="rId2" Type="http://schemas.openxmlformats.org/officeDocument/2006/relationships/tags" Target="../tags/tag644.xml"/><Relationship Id="rId1" Type="http://schemas.openxmlformats.org/officeDocument/2006/relationships/tags" Target="../tags/tag643.xml"/><Relationship Id="rId6" Type="http://schemas.openxmlformats.org/officeDocument/2006/relationships/tags" Target="../tags/tag648.xml"/><Relationship Id="rId11" Type="http://schemas.openxmlformats.org/officeDocument/2006/relationships/chart" Target="../charts/chart126.xml"/><Relationship Id="rId5" Type="http://schemas.openxmlformats.org/officeDocument/2006/relationships/tags" Target="../tags/tag647.xml"/><Relationship Id="rId10" Type="http://schemas.openxmlformats.org/officeDocument/2006/relationships/notesSlide" Target="../notesSlides/notesSlide181.xml"/><Relationship Id="rId4" Type="http://schemas.openxmlformats.org/officeDocument/2006/relationships/tags" Target="../tags/tag646.xml"/><Relationship Id="rId9" Type="http://schemas.openxmlformats.org/officeDocument/2006/relationships/slideLayout" Target="../slideLayouts/slideLayout14.xml"/><Relationship Id="rId14" Type="http://schemas.openxmlformats.org/officeDocument/2006/relationships/chart" Target="../charts/chart129.xml"/></Relationships>
</file>

<file path=ppt/slides/_rels/slide186.xml.rels><?xml version="1.0" encoding="UTF-8" standalone="yes"?>
<Relationships xmlns="http://schemas.openxmlformats.org/package/2006/relationships"><Relationship Id="rId8" Type="http://schemas.openxmlformats.org/officeDocument/2006/relationships/tags" Target="../tags/tag658.xml"/><Relationship Id="rId13" Type="http://schemas.openxmlformats.org/officeDocument/2006/relationships/tags" Target="../tags/tag663.xml"/><Relationship Id="rId18" Type="http://schemas.openxmlformats.org/officeDocument/2006/relationships/chart" Target="../charts/chart131.xml"/><Relationship Id="rId3" Type="http://schemas.openxmlformats.org/officeDocument/2006/relationships/tags" Target="../tags/tag653.xml"/><Relationship Id="rId7" Type="http://schemas.openxmlformats.org/officeDocument/2006/relationships/tags" Target="../tags/tag657.xml"/><Relationship Id="rId12" Type="http://schemas.openxmlformats.org/officeDocument/2006/relationships/tags" Target="../tags/tag662.xml"/><Relationship Id="rId17" Type="http://schemas.openxmlformats.org/officeDocument/2006/relationships/chart" Target="../charts/chart130.xml"/><Relationship Id="rId2" Type="http://schemas.openxmlformats.org/officeDocument/2006/relationships/tags" Target="../tags/tag652.xml"/><Relationship Id="rId16" Type="http://schemas.openxmlformats.org/officeDocument/2006/relationships/notesSlide" Target="../notesSlides/notesSlide182.xml"/><Relationship Id="rId20" Type="http://schemas.openxmlformats.org/officeDocument/2006/relationships/chart" Target="../charts/chart133.xml"/><Relationship Id="rId1" Type="http://schemas.openxmlformats.org/officeDocument/2006/relationships/tags" Target="../tags/tag651.xml"/><Relationship Id="rId6" Type="http://schemas.openxmlformats.org/officeDocument/2006/relationships/tags" Target="../tags/tag656.xml"/><Relationship Id="rId11" Type="http://schemas.openxmlformats.org/officeDocument/2006/relationships/tags" Target="../tags/tag661.xml"/><Relationship Id="rId5" Type="http://schemas.openxmlformats.org/officeDocument/2006/relationships/tags" Target="../tags/tag655.xml"/><Relationship Id="rId15" Type="http://schemas.openxmlformats.org/officeDocument/2006/relationships/slideLayout" Target="../slideLayouts/slideLayout6.xml"/><Relationship Id="rId10" Type="http://schemas.openxmlformats.org/officeDocument/2006/relationships/tags" Target="../tags/tag660.xml"/><Relationship Id="rId19" Type="http://schemas.openxmlformats.org/officeDocument/2006/relationships/chart" Target="../charts/chart132.xml"/><Relationship Id="rId4" Type="http://schemas.openxmlformats.org/officeDocument/2006/relationships/tags" Target="../tags/tag654.xml"/><Relationship Id="rId9" Type="http://schemas.openxmlformats.org/officeDocument/2006/relationships/tags" Target="../tags/tag659.xml"/><Relationship Id="rId14" Type="http://schemas.openxmlformats.org/officeDocument/2006/relationships/tags" Target="../tags/tag664.xml"/></Relationships>
</file>

<file path=ppt/slides/_rels/slide187.xml.rels><?xml version="1.0" encoding="UTF-8" standalone="yes"?>
<Relationships xmlns="http://schemas.openxmlformats.org/package/2006/relationships"><Relationship Id="rId3" Type="http://schemas.openxmlformats.org/officeDocument/2006/relationships/chart" Target="../charts/chart134.xml"/><Relationship Id="rId2" Type="http://schemas.openxmlformats.org/officeDocument/2006/relationships/notesSlide" Target="../notesSlides/notesSlide183.xml"/><Relationship Id="rId1" Type="http://schemas.openxmlformats.org/officeDocument/2006/relationships/slideLayout" Target="../slideLayouts/slideLayout6.xml"/><Relationship Id="rId4" Type="http://schemas.openxmlformats.org/officeDocument/2006/relationships/chart" Target="../charts/chart135.xml"/></Relationships>
</file>

<file path=ppt/slides/_rels/slide18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84.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chart" Target="../charts/chart136.xml"/><Relationship Id="rId2" Type="http://schemas.openxmlformats.org/officeDocument/2006/relationships/notesSlide" Target="../notesSlides/notesSlide185.xml"/><Relationship Id="rId1" Type="http://schemas.openxmlformats.org/officeDocument/2006/relationships/slideLayout" Target="../slideLayouts/slideLayout6.xml"/><Relationship Id="rId4" Type="http://schemas.openxmlformats.org/officeDocument/2006/relationships/chart" Target="../charts/chart137.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8.tiff"/><Relationship Id="rId4" Type="http://schemas.openxmlformats.org/officeDocument/2006/relationships/image" Target="../media/image17.tiff"/></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0.xml"/><Relationship Id="rId1" Type="http://schemas.openxmlformats.org/officeDocument/2006/relationships/slideLayout" Target="../slideLayouts/slideLayout6.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195.xml.rels><?xml version="1.0" encoding="UTF-8" standalone="yes"?>
<Relationships xmlns="http://schemas.openxmlformats.org/package/2006/relationships"><Relationship Id="rId8" Type="http://schemas.openxmlformats.org/officeDocument/2006/relationships/tags" Target="../tags/tag672.xml"/><Relationship Id="rId13" Type="http://schemas.openxmlformats.org/officeDocument/2006/relationships/tags" Target="../tags/tag677.xml"/><Relationship Id="rId18" Type="http://schemas.openxmlformats.org/officeDocument/2006/relationships/tags" Target="../tags/tag682.xml"/><Relationship Id="rId3" Type="http://schemas.openxmlformats.org/officeDocument/2006/relationships/tags" Target="../tags/tag667.xml"/><Relationship Id="rId21" Type="http://schemas.openxmlformats.org/officeDocument/2006/relationships/chart" Target="../charts/chart138.xml"/><Relationship Id="rId7" Type="http://schemas.openxmlformats.org/officeDocument/2006/relationships/tags" Target="../tags/tag671.xml"/><Relationship Id="rId12" Type="http://schemas.openxmlformats.org/officeDocument/2006/relationships/tags" Target="../tags/tag676.xml"/><Relationship Id="rId17" Type="http://schemas.openxmlformats.org/officeDocument/2006/relationships/tags" Target="../tags/tag681.xml"/><Relationship Id="rId2" Type="http://schemas.openxmlformats.org/officeDocument/2006/relationships/tags" Target="../tags/tag666.xml"/><Relationship Id="rId16" Type="http://schemas.openxmlformats.org/officeDocument/2006/relationships/tags" Target="../tags/tag680.xml"/><Relationship Id="rId20" Type="http://schemas.openxmlformats.org/officeDocument/2006/relationships/notesSlide" Target="../notesSlides/notesSlide191.xml"/><Relationship Id="rId1" Type="http://schemas.openxmlformats.org/officeDocument/2006/relationships/tags" Target="../tags/tag665.xml"/><Relationship Id="rId6" Type="http://schemas.openxmlformats.org/officeDocument/2006/relationships/tags" Target="../tags/tag670.xml"/><Relationship Id="rId11" Type="http://schemas.openxmlformats.org/officeDocument/2006/relationships/tags" Target="../tags/tag675.xml"/><Relationship Id="rId5" Type="http://schemas.openxmlformats.org/officeDocument/2006/relationships/tags" Target="../tags/tag669.xml"/><Relationship Id="rId15" Type="http://schemas.openxmlformats.org/officeDocument/2006/relationships/tags" Target="../tags/tag679.xml"/><Relationship Id="rId10" Type="http://schemas.openxmlformats.org/officeDocument/2006/relationships/tags" Target="../tags/tag674.xml"/><Relationship Id="rId19" Type="http://schemas.openxmlformats.org/officeDocument/2006/relationships/slideLayout" Target="../slideLayouts/slideLayout6.xml"/><Relationship Id="rId4" Type="http://schemas.openxmlformats.org/officeDocument/2006/relationships/tags" Target="../tags/tag668.xml"/><Relationship Id="rId9" Type="http://schemas.openxmlformats.org/officeDocument/2006/relationships/tags" Target="../tags/tag673.xml"/><Relationship Id="rId14" Type="http://schemas.openxmlformats.org/officeDocument/2006/relationships/tags" Target="../tags/tag678.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94.xml"/><Relationship Id="rId1" Type="http://schemas.openxmlformats.org/officeDocument/2006/relationships/slideLayout" Target="../slideLayouts/slideLayout6.xml"/><Relationship Id="rId6" Type="http://schemas.openxmlformats.org/officeDocument/2006/relationships/image" Target="../media/image158.jpeg"/><Relationship Id="rId5" Type="http://schemas.openxmlformats.org/officeDocument/2006/relationships/image" Target="../media/image157.jpeg"/><Relationship Id="rId4" Type="http://schemas.openxmlformats.org/officeDocument/2006/relationships/image" Target="../media/image156.jpeg"/></Relationships>
</file>

<file path=ppt/slides/_rels/slide199.xml.rels><?xml version="1.0" encoding="UTF-8" standalone="yes"?>
<Relationships xmlns="http://schemas.openxmlformats.org/package/2006/relationships"><Relationship Id="rId8" Type="http://schemas.openxmlformats.org/officeDocument/2006/relationships/chart" Target="../charts/chart140.xml"/><Relationship Id="rId13" Type="http://schemas.openxmlformats.org/officeDocument/2006/relationships/chart" Target="../charts/chart145.xml"/><Relationship Id="rId3" Type="http://schemas.openxmlformats.org/officeDocument/2006/relationships/tags" Target="../tags/tag685.xml"/><Relationship Id="rId7" Type="http://schemas.openxmlformats.org/officeDocument/2006/relationships/chart" Target="../charts/chart139.xml"/><Relationship Id="rId12" Type="http://schemas.openxmlformats.org/officeDocument/2006/relationships/chart" Target="../charts/chart144.xml"/><Relationship Id="rId2" Type="http://schemas.openxmlformats.org/officeDocument/2006/relationships/tags" Target="../tags/tag684.xml"/><Relationship Id="rId1" Type="http://schemas.openxmlformats.org/officeDocument/2006/relationships/tags" Target="../tags/tag683.xml"/><Relationship Id="rId6" Type="http://schemas.openxmlformats.org/officeDocument/2006/relationships/notesSlide" Target="../notesSlides/notesSlide195.xml"/><Relationship Id="rId11" Type="http://schemas.openxmlformats.org/officeDocument/2006/relationships/chart" Target="../charts/chart143.xml"/><Relationship Id="rId5" Type="http://schemas.openxmlformats.org/officeDocument/2006/relationships/slideLayout" Target="../slideLayouts/slideLayout6.xml"/><Relationship Id="rId10" Type="http://schemas.openxmlformats.org/officeDocument/2006/relationships/chart" Target="../charts/chart142.xml"/><Relationship Id="rId4" Type="http://schemas.openxmlformats.org/officeDocument/2006/relationships/tags" Target="../tags/tag686.xml"/><Relationship Id="rId9" Type="http://schemas.openxmlformats.org/officeDocument/2006/relationships/chart" Target="../charts/chart141.xml"/><Relationship Id="rId14" Type="http://schemas.openxmlformats.org/officeDocument/2006/relationships/chart" Target="../charts/chart1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8.tiff"/><Relationship Id="rId4" Type="http://schemas.openxmlformats.org/officeDocument/2006/relationships/image" Target="../media/image17.tiff"/></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99.xml"/><Relationship Id="rId1" Type="http://schemas.openxmlformats.org/officeDocument/2006/relationships/slideLayout" Target="../slideLayouts/slideLayout6.xml"/><Relationship Id="rId6" Type="http://schemas.openxmlformats.org/officeDocument/2006/relationships/image" Target="../media/image158.jpeg"/><Relationship Id="rId5" Type="http://schemas.openxmlformats.org/officeDocument/2006/relationships/image" Target="../media/image157.jpeg"/><Relationship Id="rId4" Type="http://schemas.openxmlformats.org/officeDocument/2006/relationships/image" Target="../media/image156.jpe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201.xml"/><Relationship Id="rId1" Type="http://schemas.openxmlformats.org/officeDocument/2006/relationships/slideLayout" Target="../slideLayouts/slideLayout6.xml"/><Relationship Id="rId6" Type="http://schemas.openxmlformats.org/officeDocument/2006/relationships/image" Target="../media/image162.jpeg"/><Relationship Id="rId5" Type="http://schemas.openxmlformats.org/officeDocument/2006/relationships/image" Target="../media/image161.jpeg"/><Relationship Id="rId4" Type="http://schemas.openxmlformats.org/officeDocument/2006/relationships/image" Target="../media/image160.jpe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206.xml"/><Relationship Id="rId1" Type="http://schemas.openxmlformats.org/officeDocument/2006/relationships/slideLayout" Target="../slideLayouts/slideLayout6.xml"/><Relationship Id="rId6" Type="http://schemas.openxmlformats.org/officeDocument/2006/relationships/image" Target="../media/image166.jpeg"/><Relationship Id="rId5" Type="http://schemas.openxmlformats.org/officeDocument/2006/relationships/image" Target="../media/image165.jpeg"/><Relationship Id="rId4" Type="http://schemas.openxmlformats.org/officeDocument/2006/relationships/image" Target="../media/image164.jpeg"/></Relationships>
</file>

<file path=ppt/slides/_rels/slide211.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207.xml"/><Relationship Id="rId1" Type="http://schemas.openxmlformats.org/officeDocument/2006/relationships/slideLayout" Target="../slideLayouts/slideLayout6.xml"/><Relationship Id="rId6" Type="http://schemas.openxmlformats.org/officeDocument/2006/relationships/image" Target="../media/image170.jpeg"/><Relationship Id="rId5" Type="http://schemas.openxmlformats.org/officeDocument/2006/relationships/image" Target="../media/image169.jpeg"/><Relationship Id="rId4" Type="http://schemas.openxmlformats.org/officeDocument/2006/relationships/image" Target="../media/image168.jpeg"/></Relationships>
</file>

<file path=ppt/slides/_rels/slide212.xml.rels><?xml version="1.0" encoding="UTF-8" standalone="yes"?>
<Relationships xmlns="http://schemas.openxmlformats.org/package/2006/relationships"><Relationship Id="rId3" Type="http://schemas.openxmlformats.org/officeDocument/2006/relationships/chart" Target="../charts/chart147.xml"/><Relationship Id="rId2" Type="http://schemas.openxmlformats.org/officeDocument/2006/relationships/notesSlide" Target="../notesSlides/notesSlide208.xml"/><Relationship Id="rId1" Type="http://schemas.openxmlformats.org/officeDocument/2006/relationships/slideLayout" Target="../slideLayouts/slideLayout6.xml"/><Relationship Id="rId6" Type="http://schemas.openxmlformats.org/officeDocument/2006/relationships/chart" Target="../charts/chart150.xml"/><Relationship Id="rId5" Type="http://schemas.openxmlformats.org/officeDocument/2006/relationships/chart" Target="../charts/chart149.xml"/><Relationship Id="rId4" Type="http://schemas.openxmlformats.org/officeDocument/2006/relationships/chart" Target="../charts/chart148.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210.xml"/><Relationship Id="rId1" Type="http://schemas.openxmlformats.org/officeDocument/2006/relationships/slideLayout" Target="../slideLayouts/slideLayout6.xml"/><Relationship Id="rId6" Type="http://schemas.openxmlformats.org/officeDocument/2006/relationships/image" Target="../media/image158.jpeg"/><Relationship Id="rId5" Type="http://schemas.openxmlformats.org/officeDocument/2006/relationships/image" Target="../media/image157.jpeg"/><Relationship Id="rId4" Type="http://schemas.openxmlformats.org/officeDocument/2006/relationships/image" Target="../media/image156.jpe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88.xml"/><Relationship Id="rId1" Type="http://schemas.openxmlformats.org/officeDocument/2006/relationships/tags" Target="../tags/tag687.xml"/><Relationship Id="rId6" Type="http://schemas.openxmlformats.org/officeDocument/2006/relationships/image" Target="../media/image171.emf"/><Relationship Id="rId5" Type="http://schemas.openxmlformats.org/officeDocument/2006/relationships/oleObject" Target="../embeddings/oleObject37.bin"/><Relationship Id="rId4" Type="http://schemas.openxmlformats.org/officeDocument/2006/relationships/notesSlide" Target="../notesSlides/notesSlide215.xml"/></Relationships>
</file>

<file path=ppt/slides/_rels/slide22.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tags" Target="../tags/tag58.xml"/><Relationship Id="rId3" Type="http://schemas.openxmlformats.org/officeDocument/2006/relationships/tags" Target="../tags/tag35.xml"/><Relationship Id="rId21" Type="http://schemas.openxmlformats.org/officeDocument/2006/relationships/tags" Target="../tags/tag53.xml"/><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tags" Target="../tags/tag57.xml"/><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tags" Target="../tags/tag52.xml"/><Relationship Id="rId29" Type="http://schemas.openxmlformats.org/officeDocument/2006/relationships/chart" Target="../charts/chart1.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tags" Target="../tags/tag56.xml"/><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tags" Target="../tags/tag55.xml"/><Relationship Id="rId28" Type="http://schemas.openxmlformats.org/officeDocument/2006/relationships/notesSlide" Target="../notesSlides/notesSlide22.xml"/><Relationship Id="rId10" Type="http://schemas.openxmlformats.org/officeDocument/2006/relationships/tags" Target="../tags/tag42.xml"/><Relationship Id="rId19" Type="http://schemas.openxmlformats.org/officeDocument/2006/relationships/tags" Target="../tags/tag51.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tags" Target="../tags/tag54.xml"/><Relationship Id="rId27"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8" Type="http://schemas.openxmlformats.org/officeDocument/2006/relationships/tags" Target="../tags/tag696.xml"/><Relationship Id="rId13" Type="http://schemas.openxmlformats.org/officeDocument/2006/relationships/tags" Target="../tags/tag701.xml"/><Relationship Id="rId18" Type="http://schemas.openxmlformats.org/officeDocument/2006/relationships/tags" Target="../tags/tag706.xml"/><Relationship Id="rId3" Type="http://schemas.openxmlformats.org/officeDocument/2006/relationships/tags" Target="../tags/tag691.xml"/><Relationship Id="rId21" Type="http://schemas.openxmlformats.org/officeDocument/2006/relationships/chart" Target="../charts/chart151.xml"/><Relationship Id="rId7" Type="http://schemas.openxmlformats.org/officeDocument/2006/relationships/tags" Target="../tags/tag695.xml"/><Relationship Id="rId12" Type="http://schemas.openxmlformats.org/officeDocument/2006/relationships/tags" Target="../tags/tag700.xml"/><Relationship Id="rId17" Type="http://schemas.openxmlformats.org/officeDocument/2006/relationships/tags" Target="../tags/tag705.xml"/><Relationship Id="rId2" Type="http://schemas.openxmlformats.org/officeDocument/2006/relationships/tags" Target="../tags/tag690.xml"/><Relationship Id="rId16" Type="http://schemas.openxmlformats.org/officeDocument/2006/relationships/tags" Target="../tags/tag704.xml"/><Relationship Id="rId20" Type="http://schemas.openxmlformats.org/officeDocument/2006/relationships/notesSlide" Target="../notesSlides/notesSlide217.xml"/><Relationship Id="rId1" Type="http://schemas.openxmlformats.org/officeDocument/2006/relationships/tags" Target="../tags/tag689.xml"/><Relationship Id="rId6" Type="http://schemas.openxmlformats.org/officeDocument/2006/relationships/tags" Target="../tags/tag694.xml"/><Relationship Id="rId11" Type="http://schemas.openxmlformats.org/officeDocument/2006/relationships/tags" Target="../tags/tag699.xml"/><Relationship Id="rId5" Type="http://schemas.openxmlformats.org/officeDocument/2006/relationships/tags" Target="../tags/tag693.xml"/><Relationship Id="rId15" Type="http://schemas.openxmlformats.org/officeDocument/2006/relationships/tags" Target="../tags/tag703.xml"/><Relationship Id="rId10" Type="http://schemas.openxmlformats.org/officeDocument/2006/relationships/tags" Target="../tags/tag698.xml"/><Relationship Id="rId19" Type="http://schemas.openxmlformats.org/officeDocument/2006/relationships/slideLayout" Target="../slideLayouts/slideLayout6.xml"/><Relationship Id="rId4" Type="http://schemas.openxmlformats.org/officeDocument/2006/relationships/tags" Target="../tags/tag692.xml"/><Relationship Id="rId9" Type="http://schemas.openxmlformats.org/officeDocument/2006/relationships/tags" Target="../tags/tag697.xml"/><Relationship Id="rId14" Type="http://schemas.openxmlformats.org/officeDocument/2006/relationships/tags" Target="../tags/tag702.xml"/></Relationships>
</file>

<file path=ppt/slides/_rels/slide2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8.xml"/><Relationship Id="rId1" Type="http://schemas.openxmlformats.org/officeDocument/2006/relationships/slideLayout" Target="../slideLayouts/slideLayout6.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3.xml"/><Relationship Id="rId1" Type="http://schemas.openxmlformats.org/officeDocument/2006/relationships/tags" Target="../tags/tag707.xml"/><Relationship Id="rId5" Type="http://schemas.openxmlformats.org/officeDocument/2006/relationships/image" Target="../media/image11.emf"/><Relationship Id="rId4" Type="http://schemas.openxmlformats.org/officeDocument/2006/relationships/oleObject" Target="../embeddings/oleObject38.bin"/></Relationships>
</file>

<file path=ppt/slides/_rels/slide227.xml.rels><?xml version="1.0" encoding="UTF-8" standalone="yes"?>
<Relationships xmlns="http://schemas.openxmlformats.org/package/2006/relationships"><Relationship Id="rId8" Type="http://schemas.openxmlformats.org/officeDocument/2006/relationships/notesSlide" Target="../notesSlides/notesSlide223.xml"/><Relationship Id="rId3" Type="http://schemas.openxmlformats.org/officeDocument/2006/relationships/tags" Target="../tags/tag710.xml"/><Relationship Id="rId7" Type="http://schemas.openxmlformats.org/officeDocument/2006/relationships/slideLayout" Target="../slideLayouts/slideLayout1.xml"/><Relationship Id="rId2" Type="http://schemas.openxmlformats.org/officeDocument/2006/relationships/tags" Target="../tags/tag709.xml"/><Relationship Id="rId1" Type="http://schemas.openxmlformats.org/officeDocument/2006/relationships/tags" Target="../tags/tag708.xml"/><Relationship Id="rId6" Type="http://schemas.openxmlformats.org/officeDocument/2006/relationships/tags" Target="../tags/tag713.xml"/><Relationship Id="rId11" Type="http://schemas.openxmlformats.org/officeDocument/2006/relationships/image" Target="../media/image2.emf"/><Relationship Id="rId5" Type="http://schemas.openxmlformats.org/officeDocument/2006/relationships/tags" Target="../tags/tag712.xml"/><Relationship Id="rId10" Type="http://schemas.openxmlformats.org/officeDocument/2006/relationships/oleObject" Target="../embeddings/oleObject39.bin"/><Relationship Id="rId4" Type="http://schemas.openxmlformats.org/officeDocument/2006/relationships/tags" Target="../tags/tag711.xml"/><Relationship Id="rId9" Type="http://schemas.openxmlformats.org/officeDocument/2006/relationships/image" Target="../media/image172.jpeg"/></Relationships>
</file>

<file path=ppt/slides/_rels/slide2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24.xml"/><Relationship Id="rId1" Type="http://schemas.openxmlformats.org/officeDocument/2006/relationships/slideLayout" Target="../slideLayouts/slideLayout15.xml"/><Relationship Id="rId5" Type="http://schemas.openxmlformats.org/officeDocument/2006/relationships/image" Target="../media/image175.png"/><Relationship Id="rId4" Type="http://schemas.openxmlformats.org/officeDocument/2006/relationships/image" Target="../media/image174.png"/></Relationships>
</file>

<file path=ppt/slides/_rels/slide22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25.xml"/><Relationship Id="rId1" Type="http://schemas.openxmlformats.org/officeDocument/2006/relationships/slideLayout" Target="../slideLayouts/slideLayout6.xml"/><Relationship Id="rId5" Type="http://schemas.openxmlformats.org/officeDocument/2006/relationships/image" Target="../media/image178.png"/><Relationship Id="rId4" Type="http://schemas.openxmlformats.org/officeDocument/2006/relationships/image" Target="../media/image177.png"/></Relationships>
</file>

<file path=ppt/slides/_rels/slide23.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30.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226.xml"/><Relationship Id="rId1" Type="http://schemas.openxmlformats.org/officeDocument/2006/relationships/slideLayout" Target="../slideLayouts/slideLayout6.xml"/><Relationship Id="rId5" Type="http://schemas.openxmlformats.org/officeDocument/2006/relationships/image" Target="../media/image181.jpeg"/><Relationship Id="rId4" Type="http://schemas.openxmlformats.org/officeDocument/2006/relationships/image" Target="../media/image180.jpe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28.xml"/><Relationship Id="rId1" Type="http://schemas.openxmlformats.org/officeDocument/2006/relationships/slideLayout" Target="../slideLayouts/slideLayout6.xml"/><Relationship Id="rId5" Type="http://schemas.openxmlformats.org/officeDocument/2006/relationships/image" Target="../media/image183.png"/><Relationship Id="rId4" Type="http://schemas.openxmlformats.org/officeDocument/2006/relationships/image" Target="../media/image182.png"/></Relationships>
</file>

<file path=ppt/slides/_rels/slide233.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9.png"/><Relationship Id="rId3" Type="http://schemas.openxmlformats.org/officeDocument/2006/relationships/tags" Target="../tags/tag716.xml"/><Relationship Id="rId7" Type="http://schemas.openxmlformats.org/officeDocument/2006/relationships/image" Target="../media/image48.emf"/><Relationship Id="rId12" Type="http://schemas.openxmlformats.org/officeDocument/2006/relationships/image" Target="../media/image188.png"/><Relationship Id="rId2" Type="http://schemas.openxmlformats.org/officeDocument/2006/relationships/tags" Target="../tags/tag715.xml"/><Relationship Id="rId1" Type="http://schemas.openxmlformats.org/officeDocument/2006/relationships/tags" Target="../tags/tag714.xml"/><Relationship Id="rId6" Type="http://schemas.openxmlformats.org/officeDocument/2006/relationships/oleObject" Target="../embeddings/oleObject40.bin"/><Relationship Id="rId11" Type="http://schemas.openxmlformats.org/officeDocument/2006/relationships/image" Target="../media/image187.png"/><Relationship Id="rId5" Type="http://schemas.openxmlformats.org/officeDocument/2006/relationships/notesSlide" Target="../notesSlides/notesSlide229.xml"/><Relationship Id="rId10" Type="http://schemas.openxmlformats.org/officeDocument/2006/relationships/image" Target="../media/image186.png"/><Relationship Id="rId4" Type="http://schemas.openxmlformats.org/officeDocument/2006/relationships/slideLayout" Target="../slideLayouts/slideLayout16.xml"/><Relationship Id="rId9" Type="http://schemas.openxmlformats.org/officeDocument/2006/relationships/image" Target="../media/image185.png"/><Relationship Id="rId14" Type="http://schemas.openxmlformats.org/officeDocument/2006/relationships/image" Target="../media/image190.png"/></Relationships>
</file>

<file path=ppt/slides/_rels/slide234.xml.rels><?xml version="1.0" encoding="UTF-8" standalone="yes"?>
<Relationships xmlns="http://schemas.openxmlformats.org/package/2006/relationships"><Relationship Id="rId8" Type="http://schemas.openxmlformats.org/officeDocument/2006/relationships/notesSlide" Target="../notesSlides/notesSlide230.xml"/><Relationship Id="rId13" Type="http://schemas.openxmlformats.org/officeDocument/2006/relationships/image" Target="../media/image67.png"/><Relationship Id="rId3" Type="http://schemas.openxmlformats.org/officeDocument/2006/relationships/tags" Target="../tags/tag719.xml"/><Relationship Id="rId7" Type="http://schemas.openxmlformats.org/officeDocument/2006/relationships/slideLayout" Target="../slideLayouts/slideLayout6.xml"/><Relationship Id="rId12" Type="http://schemas.openxmlformats.org/officeDocument/2006/relationships/image" Target="../media/image66.png"/><Relationship Id="rId2" Type="http://schemas.openxmlformats.org/officeDocument/2006/relationships/tags" Target="../tags/tag718.xml"/><Relationship Id="rId1" Type="http://schemas.openxmlformats.org/officeDocument/2006/relationships/tags" Target="../tags/tag717.xml"/><Relationship Id="rId6" Type="http://schemas.openxmlformats.org/officeDocument/2006/relationships/tags" Target="../tags/tag722.xml"/><Relationship Id="rId11" Type="http://schemas.openxmlformats.org/officeDocument/2006/relationships/image" Target="../media/image65.svg"/><Relationship Id="rId5" Type="http://schemas.openxmlformats.org/officeDocument/2006/relationships/tags" Target="../tags/tag721.xml"/><Relationship Id="rId10" Type="http://schemas.openxmlformats.org/officeDocument/2006/relationships/image" Target="../media/image64.png"/><Relationship Id="rId4" Type="http://schemas.openxmlformats.org/officeDocument/2006/relationships/tags" Target="../tags/tag720.xml"/><Relationship Id="rId9" Type="http://schemas.openxmlformats.org/officeDocument/2006/relationships/image" Target="../media/image63.png"/><Relationship Id="rId14" Type="http://schemas.openxmlformats.org/officeDocument/2006/relationships/chart" Target="../charts/chart152.xml"/></Relationships>
</file>

<file path=ppt/slides/_rels/slide235.xml.rels><?xml version="1.0" encoding="UTF-8" standalone="yes"?>
<Relationships xmlns="http://schemas.openxmlformats.org/package/2006/relationships"><Relationship Id="rId8" Type="http://schemas.openxmlformats.org/officeDocument/2006/relationships/tags" Target="../tags/tag730.xml"/><Relationship Id="rId13" Type="http://schemas.openxmlformats.org/officeDocument/2006/relationships/image" Target="../media/image65.svg"/><Relationship Id="rId18" Type="http://schemas.openxmlformats.org/officeDocument/2006/relationships/image" Target="../media/image187.png"/><Relationship Id="rId3" Type="http://schemas.openxmlformats.org/officeDocument/2006/relationships/tags" Target="../tags/tag725.xml"/><Relationship Id="rId7" Type="http://schemas.openxmlformats.org/officeDocument/2006/relationships/tags" Target="../tags/tag729.xml"/><Relationship Id="rId12" Type="http://schemas.openxmlformats.org/officeDocument/2006/relationships/image" Target="../media/image64.png"/><Relationship Id="rId17" Type="http://schemas.openxmlformats.org/officeDocument/2006/relationships/image" Target="../media/image186.png"/><Relationship Id="rId2" Type="http://schemas.openxmlformats.org/officeDocument/2006/relationships/tags" Target="../tags/tag724.xml"/><Relationship Id="rId16" Type="http://schemas.openxmlformats.org/officeDocument/2006/relationships/image" Target="../media/image184.png"/><Relationship Id="rId1" Type="http://schemas.openxmlformats.org/officeDocument/2006/relationships/tags" Target="../tags/tag723.xml"/><Relationship Id="rId6" Type="http://schemas.openxmlformats.org/officeDocument/2006/relationships/tags" Target="../tags/tag728.xml"/><Relationship Id="rId11" Type="http://schemas.openxmlformats.org/officeDocument/2006/relationships/image" Target="../media/image72.png"/><Relationship Id="rId5" Type="http://schemas.openxmlformats.org/officeDocument/2006/relationships/tags" Target="../tags/tag727.xml"/><Relationship Id="rId15" Type="http://schemas.openxmlformats.org/officeDocument/2006/relationships/image" Target="../media/image74.png"/><Relationship Id="rId10" Type="http://schemas.openxmlformats.org/officeDocument/2006/relationships/notesSlide" Target="../notesSlides/notesSlide231.xml"/><Relationship Id="rId4" Type="http://schemas.openxmlformats.org/officeDocument/2006/relationships/tags" Target="../tags/tag726.xml"/><Relationship Id="rId9" Type="http://schemas.openxmlformats.org/officeDocument/2006/relationships/slideLayout" Target="../slideLayouts/slideLayout6.xml"/><Relationship Id="rId14" Type="http://schemas.openxmlformats.org/officeDocument/2006/relationships/image" Target="../media/image73.png"/></Relationships>
</file>

<file path=ppt/slides/_rels/slide236.xml.rels><?xml version="1.0" encoding="UTF-8" standalone="yes"?>
<Relationships xmlns="http://schemas.openxmlformats.org/package/2006/relationships"><Relationship Id="rId8" Type="http://schemas.openxmlformats.org/officeDocument/2006/relationships/tags" Target="../tags/tag738.xml"/><Relationship Id="rId13" Type="http://schemas.openxmlformats.org/officeDocument/2006/relationships/tags" Target="../tags/tag743.xml"/><Relationship Id="rId18" Type="http://schemas.openxmlformats.org/officeDocument/2006/relationships/tags" Target="../tags/tag748.xml"/><Relationship Id="rId3" Type="http://schemas.openxmlformats.org/officeDocument/2006/relationships/tags" Target="../tags/tag733.xml"/><Relationship Id="rId21" Type="http://schemas.openxmlformats.org/officeDocument/2006/relationships/tags" Target="../tags/tag751.xml"/><Relationship Id="rId7" Type="http://schemas.openxmlformats.org/officeDocument/2006/relationships/tags" Target="../tags/tag737.xml"/><Relationship Id="rId12" Type="http://schemas.openxmlformats.org/officeDocument/2006/relationships/tags" Target="../tags/tag742.xml"/><Relationship Id="rId17" Type="http://schemas.openxmlformats.org/officeDocument/2006/relationships/tags" Target="../tags/tag747.xml"/><Relationship Id="rId25" Type="http://schemas.openxmlformats.org/officeDocument/2006/relationships/notesSlide" Target="../notesSlides/notesSlide232.xml"/><Relationship Id="rId2" Type="http://schemas.openxmlformats.org/officeDocument/2006/relationships/tags" Target="../tags/tag732.xml"/><Relationship Id="rId16" Type="http://schemas.openxmlformats.org/officeDocument/2006/relationships/tags" Target="../tags/tag746.xml"/><Relationship Id="rId20" Type="http://schemas.openxmlformats.org/officeDocument/2006/relationships/tags" Target="../tags/tag750.xml"/><Relationship Id="rId1" Type="http://schemas.openxmlformats.org/officeDocument/2006/relationships/tags" Target="../tags/tag731.xml"/><Relationship Id="rId6" Type="http://schemas.openxmlformats.org/officeDocument/2006/relationships/tags" Target="../tags/tag736.xml"/><Relationship Id="rId11" Type="http://schemas.openxmlformats.org/officeDocument/2006/relationships/tags" Target="../tags/tag741.xml"/><Relationship Id="rId24" Type="http://schemas.openxmlformats.org/officeDocument/2006/relationships/slideLayout" Target="../slideLayouts/slideLayout8.xml"/><Relationship Id="rId5" Type="http://schemas.openxmlformats.org/officeDocument/2006/relationships/tags" Target="../tags/tag735.xml"/><Relationship Id="rId15" Type="http://schemas.openxmlformats.org/officeDocument/2006/relationships/tags" Target="../tags/tag745.xml"/><Relationship Id="rId23" Type="http://schemas.openxmlformats.org/officeDocument/2006/relationships/tags" Target="../tags/tag753.xml"/><Relationship Id="rId10" Type="http://schemas.openxmlformats.org/officeDocument/2006/relationships/tags" Target="../tags/tag740.xml"/><Relationship Id="rId19" Type="http://schemas.openxmlformats.org/officeDocument/2006/relationships/tags" Target="../tags/tag749.xml"/><Relationship Id="rId4" Type="http://schemas.openxmlformats.org/officeDocument/2006/relationships/tags" Target="../tags/tag734.xml"/><Relationship Id="rId9" Type="http://schemas.openxmlformats.org/officeDocument/2006/relationships/tags" Target="../tags/tag739.xml"/><Relationship Id="rId14" Type="http://schemas.openxmlformats.org/officeDocument/2006/relationships/tags" Target="../tags/tag744.xml"/><Relationship Id="rId22" Type="http://schemas.openxmlformats.org/officeDocument/2006/relationships/tags" Target="../tags/tag752.xml"/></Relationships>
</file>

<file path=ppt/slides/_rels/slide237.xml.rels><?xml version="1.0" encoding="UTF-8" standalone="yes"?>
<Relationships xmlns="http://schemas.openxmlformats.org/package/2006/relationships"><Relationship Id="rId8" Type="http://schemas.openxmlformats.org/officeDocument/2006/relationships/tags" Target="../tags/tag761.xml"/><Relationship Id="rId13" Type="http://schemas.openxmlformats.org/officeDocument/2006/relationships/image" Target="../media/image193.png"/><Relationship Id="rId3" Type="http://schemas.openxmlformats.org/officeDocument/2006/relationships/tags" Target="../tags/tag756.xml"/><Relationship Id="rId7" Type="http://schemas.openxmlformats.org/officeDocument/2006/relationships/tags" Target="../tags/tag760.xml"/><Relationship Id="rId12" Type="http://schemas.openxmlformats.org/officeDocument/2006/relationships/image" Target="../media/image192.png"/><Relationship Id="rId2" Type="http://schemas.openxmlformats.org/officeDocument/2006/relationships/tags" Target="../tags/tag755.xml"/><Relationship Id="rId16" Type="http://schemas.openxmlformats.org/officeDocument/2006/relationships/image" Target="../media/image195.png"/><Relationship Id="rId1" Type="http://schemas.openxmlformats.org/officeDocument/2006/relationships/tags" Target="../tags/tag754.xml"/><Relationship Id="rId6" Type="http://schemas.openxmlformats.org/officeDocument/2006/relationships/tags" Target="../tags/tag759.xml"/><Relationship Id="rId11" Type="http://schemas.openxmlformats.org/officeDocument/2006/relationships/image" Target="../media/image191.png"/><Relationship Id="rId5" Type="http://schemas.openxmlformats.org/officeDocument/2006/relationships/tags" Target="../tags/tag758.xml"/><Relationship Id="rId15" Type="http://schemas.openxmlformats.org/officeDocument/2006/relationships/image" Target="../media/image80.png"/><Relationship Id="rId10" Type="http://schemas.openxmlformats.org/officeDocument/2006/relationships/notesSlide" Target="../notesSlides/notesSlide233.xml"/><Relationship Id="rId4" Type="http://schemas.openxmlformats.org/officeDocument/2006/relationships/tags" Target="../tags/tag757.xml"/><Relationship Id="rId9" Type="http://schemas.openxmlformats.org/officeDocument/2006/relationships/slideLayout" Target="../slideLayouts/slideLayout6.xml"/><Relationship Id="rId14" Type="http://schemas.openxmlformats.org/officeDocument/2006/relationships/image" Target="../media/image194.png"/></Relationships>
</file>

<file path=ppt/slides/_rels/slide238.xml.rels><?xml version="1.0" encoding="UTF-8" standalone="yes"?>
<Relationships xmlns="http://schemas.openxmlformats.org/package/2006/relationships"><Relationship Id="rId8" Type="http://schemas.openxmlformats.org/officeDocument/2006/relationships/tags" Target="../tags/tag769.xml"/><Relationship Id="rId13" Type="http://schemas.openxmlformats.org/officeDocument/2006/relationships/notesSlide" Target="../notesSlides/notesSlide234.xml"/><Relationship Id="rId18" Type="http://schemas.openxmlformats.org/officeDocument/2006/relationships/image" Target="../media/image80.png"/><Relationship Id="rId3" Type="http://schemas.openxmlformats.org/officeDocument/2006/relationships/tags" Target="../tags/tag764.xml"/><Relationship Id="rId7" Type="http://schemas.openxmlformats.org/officeDocument/2006/relationships/tags" Target="../tags/tag768.xml"/><Relationship Id="rId12" Type="http://schemas.openxmlformats.org/officeDocument/2006/relationships/slideLayout" Target="../slideLayouts/slideLayout6.xml"/><Relationship Id="rId17" Type="http://schemas.openxmlformats.org/officeDocument/2006/relationships/image" Target="../media/image199.png"/><Relationship Id="rId2" Type="http://schemas.openxmlformats.org/officeDocument/2006/relationships/tags" Target="../tags/tag763.xml"/><Relationship Id="rId16" Type="http://schemas.openxmlformats.org/officeDocument/2006/relationships/image" Target="../media/image198.png"/><Relationship Id="rId1" Type="http://schemas.openxmlformats.org/officeDocument/2006/relationships/tags" Target="../tags/tag762.xml"/><Relationship Id="rId6" Type="http://schemas.openxmlformats.org/officeDocument/2006/relationships/tags" Target="../tags/tag767.xml"/><Relationship Id="rId11" Type="http://schemas.openxmlformats.org/officeDocument/2006/relationships/tags" Target="../tags/tag772.xml"/><Relationship Id="rId5" Type="http://schemas.openxmlformats.org/officeDocument/2006/relationships/tags" Target="../tags/tag766.xml"/><Relationship Id="rId15" Type="http://schemas.openxmlformats.org/officeDocument/2006/relationships/image" Target="../media/image197.png"/><Relationship Id="rId10" Type="http://schemas.openxmlformats.org/officeDocument/2006/relationships/tags" Target="../tags/tag771.xml"/><Relationship Id="rId19" Type="http://schemas.openxmlformats.org/officeDocument/2006/relationships/image" Target="../media/image200.png"/><Relationship Id="rId4" Type="http://schemas.openxmlformats.org/officeDocument/2006/relationships/tags" Target="../tags/tag765.xml"/><Relationship Id="rId9" Type="http://schemas.openxmlformats.org/officeDocument/2006/relationships/tags" Target="../tags/tag770.xml"/><Relationship Id="rId14" Type="http://schemas.openxmlformats.org/officeDocument/2006/relationships/image" Target="../media/image196.png"/></Relationships>
</file>

<file path=ppt/slides/_rels/slide239.xml.rels><?xml version="1.0" encoding="UTF-8" standalone="yes"?>
<Relationships xmlns="http://schemas.openxmlformats.org/package/2006/relationships"><Relationship Id="rId8" Type="http://schemas.openxmlformats.org/officeDocument/2006/relationships/tags" Target="../tags/tag780.xml"/><Relationship Id="rId13" Type="http://schemas.openxmlformats.org/officeDocument/2006/relationships/image" Target="../media/image79.png"/><Relationship Id="rId3" Type="http://schemas.openxmlformats.org/officeDocument/2006/relationships/tags" Target="../tags/tag775.xml"/><Relationship Id="rId7" Type="http://schemas.openxmlformats.org/officeDocument/2006/relationships/tags" Target="../tags/tag779.xml"/><Relationship Id="rId12" Type="http://schemas.openxmlformats.org/officeDocument/2006/relationships/image" Target="../media/image78.png"/><Relationship Id="rId2" Type="http://schemas.openxmlformats.org/officeDocument/2006/relationships/tags" Target="../tags/tag774.xml"/><Relationship Id="rId1" Type="http://schemas.openxmlformats.org/officeDocument/2006/relationships/tags" Target="../tags/tag773.xml"/><Relationship Id="rId6" Type="http://schemas.openxmlformats.org/officeDocument/2006/relationships/tags" Target="../tags/tag778.xml"/><Relationship Id="rId11" Type="http://schemas.openxmlformats.org/officeDocument/2006/relationships/image" Target="../media/image77.png"/><Relationship Id="rId5" Type="http://schemas.openxmlformats.org/officeDocument/2006/relationships/tags" Target="../tags/tag777.xml"/><Relationship Id="rId15" Type="http://schemas.openxmlformats.org/officeDocument/2006/relationships/image" Target="../media/image81.png"/><Relationship Id="rId10" Type="http://schemas.openxmlformats.org/officeDocument/2006/relationships/notesSlide" Target="../notesSlides/notesSlide235.xml"/><Relationship Id="rId4" Type="http://schemas.openxmlformats.org/officeDocument/2006/relationships/tags" Target="../tags/tag776.xml"/><Relationship Id="rId9" Type="http://schemas.openxmlformats.org/officeDocument/2006/relationships/slideLayout" Target="../slideLayouts/slideLayout6.xml"/><Relationship Id="rId1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59.xml"/><Relationship Id="rId5" Type="http://schemas.openxmlformats.org/officeDocument/2006/relationships/image" Target="../media/image15.emf"/><Relationship Id="rId4" Type="http://schemas.openxmlformats.org/officeDocument/2006/relationships/oleObject" Target="../embeddings/oleObject15.bin"/></Relationships>
</file>

<file path=ppt/slides/_rels/slide240.xml.rels><?xml version="1.0" encoding="UTF-8" standalone="yes"?>
<Relationships xmlns="http://schemas.openxmlformats.org/package/2006/relationships"><Relationship Id="rId8" Type="http://schemas.openxmlformats.org/officeDocument/2006/relationships/notesSlide" Target="../notesSlides/notesSlide236.xml"/><Relationship Id="rId13" Type="http://schemas.openxmlformats.org/officeDocument/2006/relationships/image" Target="../media/image66.png"/><Relationship Id="rId3" Type="http://schemas.openxmlformats.org/officeDocument/2006/relationships/tags" Target="../tags/tag783.xml"/><Relationship Id="rId7" Type="http://schemas.openxmlformats.org/officeDocument/2006/relationships/slideLayout" Target="../slideLayouts/slideLayout6.xml"/><Relationship Id="rId12" Type="http://schemas.openxmlformats.org/officeDocument/2006/relationships/image" Target="../media/image65.svg"/><Relationship Id="rId2" Type="http://schemas.openxmlformats.org/officeDocument/2006/relationships/tags" Target="../tags/tag782.xml"/><Relationship Id="rId1" Type="http://schemas.openxmlformats.org/officeDocument/2006/relationships/tags" Target="../tags/tag781.xml"/><Relationship Id="rId6" Type="http://schemas.openxmlformats.org/officeDocument/2006/relationships/tags" Target="../tags/tag786.xml"/><Relationship Id="rId11" Type="http://schemas.openxmlformats.org/officeDocument/2006/relationships/image" Target="../media/image64.png"/><Relationship Id="rId5" Type="http://schemas.openxmlformats.org/officeDocument/2006/relationships/tags" Target="../tags/tag785.xml"/><Relationship Id="rId10" Type="http://schemas.openxmlformats.org/officeDocument/2006/relationships/image" Target="../media/image63.png"/><Relationship Id="rId4" Type="http://schemas.openxmlformats.org/officeDocument/2006/relationships/tags" Target="../tags/tag784.xml"/><Relationship Id="rId9" Type="http://schemas.openxmlformats.org/officeDocument/2006/relationships/image" Target="../media/image82.png"/><Relationship Id="rId14" Type="http://schemas.openxmlformats.org/officeDocument/2006/relationships/image" Target="../media/image67.png"/></Relationships>
</file>

<file path=ppt/slides/_rels/slide241.xml.rels><?xml version="1.0" encoding="UTF-8" standalone="yes"?>
<Relationships xmlns="http://schemas.openxmlformats.org/package/2006/relationships"><Relationship Id="rId8" Type="http://schemas.openxmlformats.org/officeDocument/2006/relationships/tags" Target="../tags/tag794.xml"/><Relationship Id="rId13" Type="http://schemas.openxmlformats.org/officeDocument/2006/relationships/tags" Target="../tags/tag799.xml"/><Relationship Id="rId18" Type="http://schemas.openxmlformats.org/officeDocument/2006/relationships/tags" Target="../tags/tag804.xml"/><Relationship Id="rId26" Type="http://schemas.openxmlformats.org/officeDocument/2006/relationships/image" Target="../media/image63.png"/><Relationship Id="rId3" Type="http://schemas.openxmlformats.org/officeDocument/2006/relationships/tags" Target="../tags/tag789.xml"/><Relationship Id="rId21" Type="http://schemas.openxmlformats.org/officeDocument/2006/relationships/tags" Target="../tags/tag807.xml"/><Relationship Id="rId7" Type="http://schemas.openxmlformats.org/officeDocument/2006/relationships/tags" Target="../tags/tag793.xml"/><Relationship Id="rId12" Type="http://schemas.openxmlformats.org/officeDocument/2006/relationships/tags" Target="../tags/tag798.xml"/><Relationship Id="rId17" Type="http://schemas.openxmlformats.org/officeDocument/2006/relationships/tags" Target="../tags/tag803.xml"/><Relationship Id="rId25" Type="http://schemas.openxmlformats.org/officeDocument/2006/relationships/image" Target="../media/image84.svg"/><Relationship Id="rId2" Type="http://schemas.openxmlformats.org/officeDocument/2006/relationships/tags" Target="../tags/tag788.xml"/><Relationship Id="rId16" Type="http://schemas.openxmlformats.org/officeDocument/2006/relationships/tags" Target="../tags/tag802.xml"/><Relationship Id="rId20" Type="http://schemas.openxmlformats.org/officeDocument/2006/relationships/tags" Target="../tags/tag806.xml"/><Relationship Id="rId29" Type="http://schemas.openxmlformats.org/officeDocument/2006/relationships/image" Target="../media/image66.png"/><Relationship Id="rId1" Type="http://schemas.openxmlformats.org/officeDocument/2006/relationships/tags" Target="../tags/tag787.xml"/><Relationship Id="rId6" Type="http://schemas.openxmlformats.org/officeDocument/2006/relationships/tags" Target="../tags/tag792.xml"/><Relationship Id="rId11" Type="http://schemas.openxmlformats.org/officeDocument/2006/relationships/tags" Target="../tags/tag797.xml"/><Relationship Id="rId24" Type="http://schemas.openxmlformats.org/officeDocument/2006/relationships/image" Target="../media/image83.png"/><Relationship Id="rId5" Type="http://schemas.openxmlformats.org/officeDocument/2006/relationships/tags" Target="../tags/tag791.xml"/><Relationship Id="rId15" Type="http://schemas.openxmlformats.org/officeDocument/2006/relationships/tags" Target="../tags/tag801.xml"/><Relationship Id="rId23" Type="http://schemas.openxmlformats.org/officeDocument/2006/relationships/notesSlide" Target="../notesSlides/notesSlide237.xml"/><Relationship Id="rId28" Type="http://schemas.openxmlformats.org/officeDocument/2006/relationships/image" Target="../media/image65.svg"/><Relationship Id="rId10" Type="http://schemas.openxmlformats.org/officeDocument/2006/relationships/tags" Target="../tags/tag796.xml"/><Relationship Id="rId19" Type="http://schemas.openxmlformats.org/officeDocument/2006/relationships/tags" Target="../tags/tag805.xml"/><Relationship Id="rId4" Type="http://schemas.openxmlformats.org/officeDocument/2006/relationships/tags" Target="../tags/tag790.xml"/><Relationship Id="rId9" Type="http://schemas.openxmlformats.org/officeDocument/2006/relationships/tags" Target="../tags/tag795.xml"/><Relationship Id="rId14" Type="http://schemas.openxmlformats.org/officeDocument/2006/relationships/tags" Target="../tags/tag800.xml"/><Relationship Id="rId22" Type="http://schemas.openxmlformats.org/officeDocument/2006/relationships/slideLayout" Target="../slideLayouts/slideLayout6.xml"/><Relationship Id="rId27" Type="http://schemas.openxmlformats.org/officeDocument/2006/relationships/image" Target="../media/image64.png"/><Relationship Id="rId30" Type="http://schemas.openxmlformats.org/officeDocument/2006/relationships/image" Target="../media/image67.png"/></Relationships>
</file>

<file path=ppt/slides/_rels/slide2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809.xml"/><Relationship Id="rId1" Type="http://schemas.openxmlformats.org/officeDocument/2006/relationships/tags" Target="../tags/tag808.xml"/><Relationship Id="rId4" Type="http://schemas.openxmlformats.org/officeDocument/2006/relationships/notesSlide" Target="../notesSlides/notesSlide238.xml"/></Relationships>
</file>

<file path=ppt/slides/_rels/slide243.xml.rels><?xml version="1.0" encoding="UTF-8" standalone="yes"?>
<Relationships xmlns="http://schemas.openxmlformats.org/package/2006/relationships"><Relationship Id="rId8" Type="http://schemas.openxmlformats.org/officeDocument/2006/relationships/tags" Target="../tags/tag817.xml"/><Relationship Id="rId13" Type="http://schemas.openxmlformats.org/officeDocument/2006/relationships/notesSlide" Target="../notesSlides/notesSlide239.xml"/><Relationship Id="rId18" Type="http://schemas.openxmlformats.org/officeDocument/2006/relationships/image" Target="../media/image67.png"/><Relationship Id="rId3" Type="http://schemas.openxmlformats.org/officeDocument/2006/relationships/tags" Target="../tags/tag812.xml"/><Relationship Id="rId7" Type="http://schemas.openxmlformats.org/officeDocument/2006/relationships/tags" Target="../tags/tag816.xml"/><Relationship Id="rId12" Type="http://schemas.openxmlformats.org/officeDocument/2006/relationships/slideLayout" Target="../slideLayouts/slideLayout6.xml"/><Relationship Id="rId17" Type="http://schemas.openxmlformats.org/officeDocument/2006/relationships/image" Target="../media/image66.png"/><Relationship Id="rId2" Type="http://schemas.openxmlformats.org/officeDocument/2006/relationships/tags" Target="../tags/tag811.xml"/><Relationship Id="rId16" Type="http://schemas.openxmlformats.org/officeDocument/2006/relationships/image" Target="../media/image65.svg"/><Relationship Id="rId1" Type="http://schemas.openxmlformats.org/officeDocument/2006/relationships/tags" Target="../tags/tag810.xml"/><Relationship Id="rId6" Type="http://schemas.openxmlformats.org/officeDocument/2006/relationships/tags" Target="../tags/tag815.xml"/><Relationship Id="rId11" Type="http://schemas.openxmlformats.org/officeDocument/2006/relationships/tags" Target="../tags/tag820.xml"/><Relationship Id="rId5" Type="http://schemas.openxmlformats.org/officeDocument/2006/relationships/tags" Target="../tags/tag814.xml"/><Relationship Id="rId15" Type="http://schemas.openxmlformats.org/officeDocument/2006/relationships/image" Target="../media/image64.png"/><Relationship Id="rId10" Type="http://schemas.openxmlformats.org/officeDocument/2006/relationships/tags" Target="../tags/tag819.xml"/><Relationship Id="rId4" Type="http://schemas.openxmlformats.org/officeDocument/2006/relationships/tags" Target="../tags/tag813.xml"/><Relationship Id="rId9" Type="http://schemas.openxmlformats.org/officeDocument/2006/relationships/tags" Target="../tags/tag818.xml"/><Relationship Id="rId14" Type="http://schemas.openxmlformats.org/officeDocument/2006/relationships/image" Target="../media/image63.png"/></Relationships>
</file>

<file path=ppt/slides/_rels/slide244.xml.rels><?xml version="1.0" encoding="UTF-8" standalone="yes"?>
<Relationships xmlns="http://schemas.openxmlformats.org/package/2006/relationships"><Relationship Id="rId8" Type="http://schemas.openxmlformats.org/officeDocument/2006/relationships/tags" Target="../tags/tag828.xml"/><Relationship Id="rId13" Type="http://schemas.openxmlformats.org/officeDocument/2006/relationships/notesSlide" Target="../notesSlides/notesSlide240.xml"/><Relationship Id="rId18" Type="http://schemas.openxmlformats.org/officeDocument/2006/relationships/image" Target="../media/image67.png"/><Relationship Id="rId3" Type="http://schemas.openxmlformats.org/officeDocument/2006/relationships/tags" Target="../tags/tag823.xml"/><Relationship Id="rId7" Type="http://schemas.openxmlformats.org/officeDocument/2006/relationships/tags" Target="../tags/tag827.xml"/><Relationship Id="rId12" Type="http://schemas.openxmlformats.org/officeDocument/2006/relationships/slideLayout" Target="../slideLayouts/slideLayout6.xml"/><Relationship Id="rId17" Type="http://schemas.openxmlformats.org/officeDocument/2006/relationships/image" Target="../media/image66.png"/><Relationship Id="rId2" Type="http://schemas.openxmlformats.org/officeDocument/2006/relationships/tags" Target="../tags/tag822.xml"/><Relationship Id="rId16" Type="http://schemas.openxmlformats.org/officeDocument/2006/relationships/image" Target="../media/image65.svg"/><Relationship Id="rId1" Type="http://schemas.openxmlformats.org/officeDocument/2006/relationships/tags" Target="../tags/tag821.xml"/><Relationship Id="rId6" Type="http://schemas.openxmlformats.org/officeDocument/2006/relationships/tags" Target="../tags/tag826.xml"/><Relationship Id="rId11" Type="http://schemas.openxmlformats.org/officeDocument/2006/relationships/tags" Target="../tags/tag831.xml"/><Relationship Id="rId5" Type="http://schemas.openxmlformats.org/officeDocument/2006/relationships/tags" Target="../tags/tag825.xml"/><Relationship Id="rId15" Type="http://schemas.openxmlformats.org/officeDocument/2006/relationships/image" Target="../media/image64.png"/><Relationship Id="rId10" Type="http://schemas.openxmlformats.org/officeDocument/2006/relationships/tags" Target="../tags/tag830.xml"/><Relationship Id="rId4" Type="http://schemas.openxmlformats.org/officeDocument/2006/relationships/tags" Target="../tags/tag824.xml"/><Relationship Id="rId9" Type="http://schemas.openxmlformats.org/officeDocument/2006/relationships/tags" Target="../tags/tag829.xml"/><Relationship Id="rId14" Type="http://schemas.openxmlformats.org/officeDocument/2006/relationships/image" Target="../media/image63.png"/></Relationships>
</file>

<file path=ppt/slides/_rels/slide24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41.xml"/><Relationship Id="rId1" Type="http://schemas.openxmlformats.org/officeDocument/2006/relationships/slideLayout" Target="../slideLayouts/slideLayout6.xml"/><Relationship Id="rId5" Type="http://schemas.openxmlformats.org/officeDocument/2006/relationships/image" Target="../media/image201.png"/><Relationship Id="rId4" Type="http://schemas.openxmlformats.org/officeDocument/2006/relationships/image" Target="../media/image178.png"/></Relationships>
</file>

<file path=ppt/slides/_rels/slide246.xml.rels><?xml version="1.0" encoding="UTF-8" standalone="yes"?>
<Relationships xmlns="http://schemas.openxmlformats.org/package/2006/relationships"><Relationship Id="rId8" Type="http://schemas.openxmlformats.org/officeDocument/2006/relationships/notesSlide" Target="../notesSlides/notesSlide242.xml"/><Relationship Id="rId3" Type="http://schemas.openxmlformats.org/officeDocument/2006/relationships/tags" Target="../tags/tag834.xml"/><Relationship Id="rId7" Type="http://schemas.openxmlformats.org/officeDocument/2006/relationships/slideLayout" Target="../slideLayouts/slideLayout6.xml"/><Relationship Id="rId12" Type="http://schemas.openxmlformats.org/officeDocument/2006/relationships/image" Target="../media/image205.png"/><Relationship Id="rId2" Type="http://schemas.openxmlformats.org/officeDocument/2006/relationships/tags" Target="../tags/tag833.xml"/><Relationship Id="rId1" Type="http://schemas.openxmlformats.org/officeDocument/2006/relationships/tags" Target="../tags/tag832.xml"/><Relationship Id="rId6" Type="http://schemas.openxmlformats.org/officeDocument/2006/relationships/tags" Target="../tags/tag837.xml"/><Relationship Id="rId11" Type="http://schemas.openxmlformats.org/officeDocument/2006/relationships/image" Target="../media/image204.png"/><Relationship Id="rId5" Type="http://schemas.openxmlformats.org/officeDocument/2006/relationships/tags" Target="../tags/tag836.xml"/><Relationship Id="rId10" Type="http://schemas.openxmlformats.org/officeDocument/2006/relationships/image" Target="../media/image203.png"/><Relationship Id="rId4" Type="http://schemas.openxmlformats.org/officeDocument/2006/relationships/tags" Target="../tags/tag835.xml"/><Relationship Id="rId9" Type="http://schemas.openxmlformats.org/officeDocument/2006/relationships/image" Target="../media/image202.png"/></Relationships>
</file>

<file path=ppt/slides/_rels/slide247.xml.rels><?xml version="1.0" encoding="UTF-8" standalone="yes"?>
<Relationships xmlns="http://schemas.openxmlformats.org/package/2006/relationships"><Relationship Id="rId8" Type="http://schemas.openxmlformats.org/officeDocument/2006/relationships/tags" Target="../tags/tag845.xml"/><Relationship Id="rId13" Type="http://schemas.openxmlformats.org/officeDocument/2006/relationships/tags" Target="../tags/tag850.xml"/><Relationship Id="rId3" Type="http://schemas.openxmlformats.org/officeDocument/2006/relationships/tags" Target="../tags/tag840.xml"/><Relationship Id="rId7" Type="http://schemas.openxmlformats.org/officeDocument/2006/relationships/tags" Target="../tags/tag844.xml"/><Relationship Id="rId12" Type="http://schemas.openxmlformats.org/officeDocument/2006/relationships/tags" Target="../tags/tag849.xml"/><Relationship Id="rId2" Type="http://schemas.openxmlformats.org/officeDocument/2006/relationships/tags" Target="../tags/tag839.xml"/><Relationship Id="rId16" Type="http://schemas.openxmlformats.org/officeDocument/2006/relationships/notesSlide" Target="../notesSlides/notesSlide243.xml"/><Relationship Id="rId1" Type="http://schemas.openxmlformats.org/officeDocument/2006/relationships/tags" Target="../tags/tag838.xml"/><Relationship Id="rId6" Type="http://schemas.openxmlformats.org/officeDocument/2006/relationships/tags" Target="../tags/tag843.xml"/><Relationship Id="rId11" Type="http://schemas.openxmlformats.org/officeDocument/2006/relationships/tags" Target="../tags/tag848.xml"/><Relationship Id="rId5" Type="http://schemas.openxmlformats.org/officeDocument/2006/relationships/tags" Target="../tags/tag842.xml"/><Relationship Id="rId15" Type="http://schemas.openxmlformats.org/officeDocument/2006/relationships/slideLayout" Target="../slideLayouts/slideLayout6.xml"/><Relationship Id="rId10" Type="http://schemas.openxmlformats.org/officeDocument/2006/relationships/tags" Target="../tags/tag847.xml"/><Relationship Id="rId4" Type="http://schemas.openxmlformats.org/officeDocument/2006/relationships/tags" Target="../tags/tag841.xml"/><Relationship Id="rId9" Type="http://schemas.openxmlformats.org/officeDocument/2006/relationships/tags" Target="../tags/tag846.xml"/><Relationship Id="rId14" Type="http://schemas.openxmlformats.org/officeDocument/2006/relationships/tags" Target="../tags/tag851.xml"/></Relationships>
</file>

<file path=ppt/slides/_rels/slide248.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854.xml"/><Relationship Id="rId7" Type="http://schemas.openxmlformats.org/officeDocument/2006/relationships/tags" Target="../tags/tag858.xml"/><Relationship Id="rId2" Type="http://schemas.openxmlformats.org/officeDocument/2006/relationships/tags" Target="../tags/tag853.xml"/><Relationship Id="rId1" Type="http://schemas.openxmlformats.org/officeDocument/2006/relationships/tags" Target="../tags/tag852.xml"/><Relationship Id="rId6" Type="http://schemas.openxmlformats.org/officeDocument/2006/relationships/tags" Target="../tags/tag857.xml"/><Relationship Id="rId5" Type="http://schemas.openxmlformats.org/officeDocument/2006/relationships/tags" Target="../tags/tag856.xml"/><Relationship Id="rId10" Type="http://schemas.openxmlformats.org/officeDocument/2006/relationships/image" Target="../media/image206.png"/><Relationship Id="rId4" Type="http://schemas.openxmlformats.org/officeDocument/2006/relationships/tags" Target="../tags/tag855.xml"/><Relationship Id="rId9" Type="http://schemas.openxmlformats.org/officeDocument/2006/relationships/notesSlide" Target="../notesSlides/notesSlide244.xml"/></Relationships>
</file>

<file path=ppt/slides/_rels/slide249.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slideLayout" Target="../slideLayouts/slideLayout6.xml"/><Relationship Id="rId7" Type="http://schemas.openxmlformats.org/officeDocument/2006/relationships/image" Target="../media/image209.png"/><Relationship Id="rId12" Type="http://schemas.openxmlformats.org/officeDocument/2006/relationships/image" Target="../media/image213.png"/><Relationship Id="rId2" Type="http://schemas.openxmlformats.org/officeDocument/2006/relationships/tags" Target="../tags/tag860.xml"/><Relationship Id="rId1" Type="http://schemas.openxmlformats.org/officeDocument/2006/relationships/tags" Target="../tags/tag859.xml"/><Relationship Id="rId6" Type="http://schemas.openxmlformats.org/officeDocument/2006/relationships/image" Target="../media/image208.png"/><Relationship Id="rId11" Type="http://schemas.openxmlformats.org/officeDocument/2006/relationships/image" Target="../media/image212.png"/><Relationship Id="rId5" Type="http://schemas.openxmlformats.org/officeDocument/2006/relationships/image" Target="../media/image207.png"/><Relationship Id="rId10" Type="http://schemas.openxmlformats.org/officeDocument/2006/relationships/image" Target="../media/image80.png"/><Relationship Id="rId4" Type="http://schemas.openxmlformats.org/officeDocument/2006/relationships/notesSlide" Target="../notesSlides/notesSlide245.xml"/><Relationship Id="rId9" Type="http://schemas.openxmlformats.org/officeDocument/2006/relationships/image" Target="../media/image211.png"/></Relationships>
</file>

<file path=ppt/slides/_rels/slide25.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tags" Target="../tags/tag77.xml"/><Relationship Id="rId3" Type="http://schemas.openxmlformats.org/officeDocument/2006/relationships/tags" Target="../tags/tag62.xml"/><Relationship Id="rId21" Type="http://schemas.openxmlformats.org/officeDocument/2006/relationships/chart" Target="../charts/chart2.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tags" Target="../tags/tag76.xml"/><Relationship Id="rId2" Type="http://schemas.openxmlformats.org/officeDocument/2006/relationships/tags" Target="../tags/tag61.xml"/><Relationship Id="rId16" Type="http://schemas.openxmlformats.org/officeDocument/2006/relationships/tags" Target="../tags/tag75.xml"/><Relationship Id="rId20" Type="http://schemas.openxmlformats.org/officeDocument/2006/relationships/notesSlide" Target="../notesSlides/notesSlide25.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tags" Target="../tags/tag74.xml"/><Relationship Id="rId10" Type="http://schemas.openxmlformats.org/officeDocument/2006/relationships/tags" Target="../tags/tag69.xml"/><Relationship Id="rId19" Type="http://schemas.openxmlformats.org/officeDocument/2006/relationships/slideLayout" Target="../slideLayouts/slideLayout6.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s>
</file>

<file path=ppt/slides/_rels/slide25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863.xml"/><Relationship Id="rId7" Type="http://schemas.openxmlformats.org/officeDocument/2006/relationships/image" Target="../media/image99.svg"/><Relationship Id="rId2" Type="http://schemas.openxmlformats.org/officeDocument/2006/relationships/tags" Target="../tags/tag862.xml"/><Relationship Id="rId1" Type="http://schemas.openxmlformats.org/officeDocument/2006/relationships/tags" Target="../tags/tag861.xml"/><Relationship Id="rId6" Type="http://schemas.openxmlformats.org/officeDocument/2006/relationships/image" Target="../media/image98.png"/><Relationship Id="rId11" Type="http://schemas.openxmlformats.org/officeDocument/2006/relationships/image" Target="../media/image103.svg"/><Relationship Id="rId5" Type="http://schemas.openxmlformats.org/officeDocument/2006/relationships/notesSlide" Target="../notesSlides/notesSlide246.xml"/><Relationship Id="rId10" Type="http://schemas.openxmlformats.org/officeDocument/2006/relationships/image" Target="../media/image102.png"/><Relationship Id="rId4" Type="http://schemas.openxmlformats.org/officeDocument/2006/relationships/slideLayout" Target="../slideLayouts/slideLayout6.xml"/><Relationship Id="rId9" Type="http://schemas.openxmlformats.org/officeDocument/2006/relationships/image" Target="../media/image101.svg"/></Relationships>
</file>

<file path=ppt/slides/_rels/slide251.xml.rels><?xml version="1.0" encoding="UTF-8" standalone="yes"?>
<Relationships xmlns="http://schemas.openxmlformats.org/package/2006/relationships"><Relationship Id="rId26" Type="http://schemas.openxmlformats.org/officeDocument/2006/relationships/tags" Target="../tags/tag889.xml"/><Relationship Id="rId21" Type="http://schemas.openxmlformats.org/officeDocument/2006/relationships/tags" Target="../tags/tag884.xml"/><Relationship Id="rId42" Type="http://schemas.openxmlformats.org/officeDocument/2006/relationships/tags" Target="../tags/tag905.xml"/><Relationship Id="rId47" Type="http://schemas.openxmlformats.org/officeDocument/2006/relationships/tags" Target="../tags/tag910.xml"/><Relationship Id="rId63" Type="http://schemas.openxmlformats.org/officeDocument/2006/relationships/tags" Target="../tags/tag926.xml"/><Relationship Id="rId68" Type="http://schemas.openxmlformats.org/officeDocument/2006/relationships/tags" Target="../tags/tag931.xml"/><Relationship Id="rId16" Type="http://schemas.openxmlformats.org/officeDocument/2006/relationships/tags" Target="../tags/tag879.xml"/><Relationship Id="rId11" Type="http://schemas.openxmlformats.org/officeDocument/2006/relationships/tags" Target="../tags/tag874.xml"/><Relationship Id="rId24" Type="http://schemas.openxmlformats.org/officeDocument/2006/relationships/tags" Target="../tags/tag887.xml"/><Relationship Id="rId32" Type="http://schemas.openxmlformats.org/officeDocument/2006/relationships/tags" Target="../tags/tag895.xml"/><Relationship Id="rId37" Type="http://schemas.openxmlformats.org/officeDocument/2006/relationships/tags" Target="../tags/tag900.xml"/><Relationship Id="rId40" Type="http://schemas.openxmlformats.org/officeDocument/2006/relationships/tags" Target="../tags/tag903.xml"/><Relationship Id="rId45" Type="http://schemas.openxmlformats.org/officeDocument/2006/relationships/tags" Target="../tags/tag908.xml"/><Relationship Id="rId53" Type="http://schemas.openxmlformats.org/officeDocument/2006/relationships/tags" Target="../tags/tag916.xml"/><Relationship Id="rId58" Type="http://schemas.openxmlformats.org/officeDocument/2006/relationships/tags" Target="../tags/tag921.xml"/><Relationship Id="rId66" Type="http://schemas.openxmlformats.org/officeDocument/2006/relationships/tags" Target="../tags/tag929.xml"/><Relationship Id="rId74" Type="http://schemas.openxmlformats.org/officeDocument/2006/relationships/tags" Target="../tags/tag937.xml"/><Relationship Id="rId5" Type="http://schemas.openxmlformats.org/officeDocument/2006/relationships/tags" Target="../tags/tag868.xml"/><Relationship Id="rId61" Type="http://schemas.openxmlformats.org/officeDocument/2006/relationships/tags" Target="../tags/tag924.xml"/><Relationship Id="rId19" Type="http://schemas.openxmlformats.org/officeDocument/2006/relationships/tags" Target="../tags/tag882.xml"/><Relationship Id="rId14" Type="http://schemas.openxmlformats.org/officeDocument/2006/relationships/tags" Target="../tags/tag877.xml"/><Relationship Id="rId22" Type="http://schemas.openxmlformats.org/officeDocument/2006/relationships/tags" Target="../tags/tag885.xml"/><Relationship Id="rId27" Type="http://schemas.openxmlformats.org/officeDocument/2006/relationships/tags" Target="../tags/tag890.xml"/><Relationship Id="rId30" Type="http://schemas.openxmlformats.org/officeDocument/2006/relationships/tags" Target="../tags/tag893.xml"/><Relationship Id="rId35" Type="http://schemas.openxmlformats.org/officeDocument/2006/relationships/tags" Target="../tags/tag898.xml"/><Relationship Id="rId43" Type="http://schemas.openxmlformats.org/officeDocument/2006/relationships/tags" Target="../tags/tag906.xml"/><Relationship Id="rId48" Type="http://schemas.openxmlformats.org/officeDocument/2006/relationships/tags" Target="../tags/tag911.xml"/><Relationship Id="rId56" Type="http://schemas.openxmlformats.org/officeDocument/2006/relationships/tags" Target="../tags/tag919.xml"/><Relationship Id="rId64" Type="http://schemas.openxmlformats.org/officeDocument/2006/relationships/tags" Target="../tags/tag927.xml"/><Relationship Id="rId69" Type="http://schemas.openxmlformats.org/officeDocument/2006/relationships/tags" Target="../tags/tag932.xml"/><Relationship Id="rId77" Type="http://schemas.openxmlformats.org/officeDocument/2006/relationships/slideLayout" Target="../slideLayouts/slideLayout6.xml"/><Relationship Id="rId8" Type="http://schemas.openxmlformats.org/officeDocument/2006/relationships/tags" Target="../tags/tag871.xml"/><Relationship Id="rId51" Type="http://schemas.openxmlformats.org/officeDocument/2006/relationships/tags" Target="../tags/tag914.xml"/><Relationship Id="rId72" Type="http://schemas.openxmlformats.org/officeDocument/2006/relationships/tags" Target="../tags/tag935.xml"/><Relationship Id="rId3" Type="http://schemas.openxmlformats.org/officeDocument/2006/relationships/tags" Target="../tags/tag866.xml"/><Relationship Id="rId12" Type="http://schemas.openxmlformats.org/officeDocument/2006/relationships/tags" Target="../tags/tag875.xml"/><Relationship Id="rId17" Type="http://schemas.openxmlformats.org/officeDocument/2006/relationships/tags" Target="../tags/tag880.xml"/><Relationship Id="rId25" Type="http://schemas.openxmlformats.org/officeDocument/2006/relationships/tags" Target="../tags/tag888.xml"/><Relationship Id="rId33" Type="http://schemas.openxmlformats.org/officeDocument/2006/relationships/tags" Target="../tags/tag896.xml"/><Relationship Id="rId38" Type="http://schemas.openxmlformats.org/officeDocument/2006/relationships/tags" Target="../tags/tag901.xml"/><Relationship Id="rId46" Type="http://schemas.openxmlformats.org/officeDocument/2006/relationships/tags" Target="../tags/tag909.xml"/><Relationship Id="rId59" Type="http://schemas.openxmlformats.org/officeDocument/2006/relationships/tags" Target="../tags/tag922.xml"/><Relationship Id="rId67" Type="http://schemas.openxmlformats.org/officeDocument/2006/relationships/tags" Target="../tags/tag930.xml"/><Relationship Id="rId20" Type="http://schemas.openxmlformats.org/officeDocument/2006/relationships/tags" Target="../tags/tag883.xml"/><Relationship Id="rId41" Type="http://schemas.openxmlformats.org/officeDocument/2006/relationships/tags" Target="../tags/tag904.xml"/><Relationship Id="rId54" Type="http://schemas.openxmlformats.org/officeDocument/2006/relationships/tags" Target="../tags/tag917.xml"/><Relationship Id="rId62" Type="http://schemas.openxmlformats.org/officeDocument/2006/relationships/tags" Target="../tags/tag925.xml"/><Relationship Id="rId70" Type="http://schemas.openxmlformats.org/officeDocument/2006/relationships/tags" Target="../tags/tag933.xml"/><Relationship Id="rId75" Type="http://schemas.openxmlformats.org/officeDocument/2006/relationships/tags" Target="../tags/tag938.xml"/><Relationship Id="rId1" Type="http://schemas.openxmlformats.org/officeDocument/2006/relationships/tags" Target="../tags/tag864.xml"/><Relationship Id="rId6" Type="http://schemas.openxmlformats.org/officeDocument/2006/relationships/tags" Target="../tags/tag869.xml"/><Relationship Id="rId15" Type="http://schemas.openxmlformats.org/officeDocument/2006/relationships/tags" Target="../tags/tag878.xml"/><Relationship Id="rId23" Type="http://schemas.openxmlformats.org/officeDocument/2006/relationships/tags" Target="../tags/tag886.xml"/><Relationship Id="rId28" Type="http://schemas.openxmlformats.org/officeDocument/2006/relationships/tags" Target="../tags/tag891.xml"/><Relationship Id="rId36" Type="http://schemas.openxmlformats.org/officeDocument/2006/relationships/tags" Target="../tags/tag899.xml"/><Relationship Id="rId49" Type="http://schemas.openxmlformats.org/officeDocument/2006/relationships/tags" Target="../tags/tag912.xml"/><Relationship Id="rId57" Type="http://schemas.openxmlformats.org/officeDocument/2006/relationships/tags" Target="../tags/tag920.xml"/><Relationship Id="rId10" Type="http://schemas.openxmlformats.org/officeDocument/2006/relationships/tags" Target="../tags/tag873.xml"/><Relationship Id="rId31" Type="http://schemas.openxmlformats.org/officeDocument/2006/relationships/tags" Target="../tags/tag894.xml"/><Relationship Id="rId44" Type="http://schemas.openxmlformats.org/officeDocument/2006/relationships/tags" Target="../tags/tag907.xml"/><Relationship Id="rId52" Type="http://schemas.openxmlformats.org/officeDocument/2006/relationships/tags" Target="../tags/tag915.xml"/><Relationship Id="rId60" Type="http://schemas.openxmlformats.org/officeDocument/2006/relationships/tags" Target="../tags/tag923.xml"/><Relationship Id="rId65" Type="http://schemas.openxmlformats.org/officeDocument/2006/relationships/tags" Target="../tags/tag928.xml"/><Relationship Id="rId73" Type="http://schemas.openxmlformats.org/officeDocument/2006/relationships/tags" Target="../tags/tag936.xml"/><Relationship Id="rId78" Type="http://schemas.openxmlformats.org/officeDocument/2006/relationships/notesSlide" Target="../notesSlides/notesSlide247.xml"/><Relationship Id="rId4" Type="http://schemas.openxmlformats.org/officeDocument/2006/relationships/tags" Target="../tags/tag867.xml"/><Relationship Id="rId9" Type="http://schemas.openxmlformats.org/officeDocument/2006/relationships/tags" Target="../tags/tag872.xml"/><Relationship Id="rId13" Type="http://schemas.openxmlformats.org/officeDocument/2006/relationships/tags" Target="../tags/tag876.xml"/><Relationship Id="rId18" Type="http://schemas.openxmlformats.org/officeDocument/2006/relationships/tags" Target="../tags/tag881.xml"/><Relationship Id="rId39" Type="http://schemas.openxmlformats.org/officeDocument/2006/relationships/tags" Target="../tags/tag902.xml"/><Relationship Id="rId34" Type="http://schemas.openxmlformats.org/officeDocument/2006/relationships/tags" Target="../tags/tag897.xml"/><Relationship Id="rId50" Type="http://schemas.openxmlformats.org/officeDocument/2006/relationships/tags" Target="../tags/tag913.xml"/><Relationship Id="rId55" Type="http://schemas.openxmlformats.org/officeDocument/2006/relationships/tags" Target="../tags/tag918.xml"/><Relationship Id="rId76" Type="http://schemas.openxmlformats.org/officeDocument/2006/relationships/tags" Target="../tags/tag939.xml"/><Relationship Id="rId7" Type="http://schemas.openxmlformats.org/officeDocument/2006/relationships/tags" Target="../tags/tag870.xml"/><Relationship Id="rId71" Type="http://schemas.openxmlformats.org/officeDocument/2006/relationships/tags" Target="../tags/tag934.xml"/><Relationship Id="rId2" Type="http://schemas.openxmlformats.org/officeDocument/2006/relationships/tags" Target="../tags/tag865.xml"/><Relationship Id="rId29" Type="http://schemas.openxmlformats.org/officeDocument/2006/relationships/tags" Target="../tags/tag892.xml"/></Relationships>
</file>

<file path=ppt/slides/_rels/slide252.xml.rels><?xml version="1.0" encoding="UTF-8" standalone="yes"?>
<Relationships xmlns="http://schemas.openxmlformats.org/package/2006/relationships"><Relationship Id="rId26" Type="http://schemas.openxmlformats.org/officeDocument/2006/relationships/tags" Target="../tags/tag965.xml"/><Relationship Id="rId21" Type="http://schemas.openxmlformats.org/officeDocument/2006/relationships/tags" Target="../tags/tag960.xml"/><Relationship Id="rId42" Type="http://schemas.openxmlformats.org/officeDocument/2006/relationships/tags" Target="../tags/tag981.xml"/><Relationship Id="rId47" Type="http://schemas.openxmlformats.org/officeDocument/2006/relationships/tags" Target="../tags/tag986.xml"/><Relationship Id="rId63" Type="http://schemas.openxmlformats.org/officeDocument/2006/relationships/tags" Target="../tags/tag1002.xml"/><Relationship Id="rId68" Type="http://schemas.openxmlformats.org/officeDocument/2006/relationships/tags" Target="../tags/tag1007.xml"/><Relationship Id="rId84" Type="http://schemas.openxmlformats.org/officeDocument/2006/relationships/tags" Target="../tags/tag1023.xml"/><Relationship Id="rId89" Type="http://schemas.openxmlformats.org/officeDocument/2006/relationships/tags" Target="../tags/tag1028.xml"/><Relationship Id="rId112" Type="http://schemas.openxmlformats.org/officeDocument/2006/relationships/image" Target="../media/image215.png"/><Relationship Id="rId16" Type="http://schemas.openxmlformats.org/officeDocument/2006/relationships/tags" Target="../tags/tag955.xml"/><Relationship Id="rId107" Type="http://schemas.openxmlformats.org/officeDocument/2006/relationships/tags" Target="../tags/tag1046.xml"/><Relationship Id="rId11" Type="http://schemas.openxmlformats.org/officeDocument/2006/relationships/tags" Target="../tags/tag950.xml"/><Relationship Id="rId32" Type="http://schemas.openxmlformats.org/officeDocument/2006/relationships/tags" Target="../tags/tag971.xml"/><Relationship Id="rId37" Type="http://schemas.openxmlformats.org/officeDocument/2006/relationships/tags" Target="../tags/tag976.xml"/><Relationship Id="rId53" Type="http://schemas.openxmlformats.org/officeDocument/2006/relationships/tags" Target="../tags/tag992.xml"/><Relationship Id="rId58" Type="http://schemas.openxmlformats.org/officeDocument/2006/relationships/tags" Target="../tags/tag997.xml"/><Relationship Id="rId74" Type="http://schemas.openxmlformats.org/officeDocument/2006/relationships/tags" Target="../tags/tag1013.xml"/><Relationship Id="rId79" Type="http://schemas.openxmlformats.org/officeDocument/2006/relationships/tags" Target="../tags/tag1018.xml"/><Relationship Id="rId102" Type="http://schemas.openxmlformats.org/officeDocument/2006/relationships/tags" Target="../tags/tag1041.xml"/><Relationship Id="rId5" Type="http://schemas.openxmlformats.org/officeDocument/2006/relationships/tags" Target="../tags/tag944.xml"/><Relationship Id="rId90" Type="http://schemas.openxmlformats.org/officeDocument/2006/relationships/tags" Target="../tags/tag1029.xml"/><Relationship Id="rId95" Type="http://schemas.openxmlformats.org/officeDocument/2006/relationships/tags" Target="../tags/tag1034.xml"/><Relationship Id="rId22" Type="http://schemas.openxmlformats.org/officeDocument/2006/relationships/tags" Target="../tags/tag961.xml"/><Relationship Id="rId27" Type="http://schemas.openxmlformats.org/officeDocument/2006/relationships/tags" Target="../tags/tag966.xml"/><Relationship Id="rId43" Type="http://schemas.openxmlformats.org/officeDocument/2006/relationships/tags" Target="../tags/tag982.xml"/><Relationship Id="rId48" Type="http://schemas.openxmlformats.org/officeDocument/2006/relationships/tags" Target="../tags/tag987.xml"/><Relationship Id="rId64" Type="http://schemas.openxmlformats.org/officeDocument/2006/relationships/tags" Target="../tags/tag1003.xml"/><Relationship Id="rId69" Type="http://schemas.openxmlformats.org/officeDocument/2006/relationships/tags" Target="../tags/tag1008.xml"/><Relationship Id="rId113" Type="http://schemas.openxmlformats.org/officeDocument/2006/relationships/image" Target="../media/image216.png"/><Relationship Id="rId80" Type="http://schemas.openxmlformats.org/officeDocument/2006/relationships/tags" Target="../tags/tag1019.xml"/><Relationship Id="rId85" Type="http://schemas.openxmlformats.org/officeDocument/2006/relationships/tags" Target="../tags/tag1024.xml"/><Relationship Id="rId12" Type="http://schemas.openxmlformats.org/officeDocument/2006/relationships/tags" Target="../tags/tag951.xml"/><Relationship Id="rId17" Type="http://schemas.openxmlformats.org/officeDocument/2006/relationships/tags" Target="../tags/tag956.xml"/><Relationship Id="rId33" Type="http://schemas.openxmlformats.org/officeDocument/2006/relationships/tags" Target="../tags/tag972.xml"/><Relationship Id="rId38" Type="http://schemas.openxmlformats.org/officeDocument/2006/relationships/tags" Target="../tags/tag977.xml"/><Relationship Id="rId59" Type="http://schemas.openxmlformats.org/officeDocument/2006/relationships/tags" Target="../tags/tag998.xml"/><Relationship Id="rId103" Type="http://schemas.openxmlformats.org/officeDocument/2006/relationships/tags" Target="../tags/tag1042.xml"/><Relationship Id="rId108" Type="http://schemas.openxmlformats.org/officeDocument/2006/relationships/tags" Target="../tags/tag1047.xml"/><Relationship Id="rId54" Type="http://schemas.openxmlformats.org/officeDocument/2006/relationships/tags" Target="../tags/tag993.xml"/><Relationship Id="rId70" Type="http://schemas.openxmlformats.org/officeDocument/2006/relationships/tags" Target="../tags/tag1009.xml"/><Relationship Id="rId75" Type="http://schemas.openxmlformats.org/officeDocument/2006/relationships/tags" Target="../tags/tag1014.xml"/><Relationship Id="rId91" Type="http://schemas.openxmlformats.org/officeDocument/2006/relationships/tags" Target="../tags/tag1030.xml"/><Relationship Id="rId96" Type="http://schemas.openxmlformats.org/officeDocument/2006/relationships/tags" Target="../tags/tag1035.xml"/><Relationship Id="rId1" Type="http://schemas.openxmlformats.org/officeDocument/2006/relationships/tags" Target="../tags/tag940.xml"/><Relationship Id="rId6" Type="http://schemas.openxmlformats.org/officeDocument/2006/relationships/tags" Target="../tags/tag945.xml"/><Relationship Id="rId15" Type="http://schemas.openxmlformats.org/officeDocument/2006/relationships/tags" Target="../tags/tag954.xml"/><Relationship Id="rId23" Type="http://schemas.openxmlformats.org/officeDocument/2006/relationships/tags" Target="../tags/tag962.xml"/><Relationship Id="rId28" Type="http://schemas.openxmlformats.org/officeDocument/2006/relationships/tags" Target="../tags/tag967.xml"/><Relationship Id="rId36" Type="http://schemas.openxmlformats.org/officeDocument/2006/relationships/tags" Target="../tags/tag975.xml"/><Relationship Id="rId49" Type="http://schemas.openxmlformats.org/officeDocument/2006/relationships/tags" Target="../tags/tag988.xml"/><Relationship Id="rId57" Type="http://schemas.openxmlformats.org/officeDocument/2006/relationships/tags" Target="../tags/tag996.xml"/><Relationship Id="rId106" Type="http://schemas.openxmlformats.org/officeDocument/2006/relationships/tags" Target="../tags/tag1045.xml"/><Relationship Id="rId114" Type="http://schemas.openxmlformats.org/officeDocument/2006/relationships/image" Target="../media/image80.png"/><Relationship Id="rId10" Type="http://schemas.openxmlformats.org/officeDocument/2006/relationships/tags" Target="../tags/tag949.xml"/><Relationship Id="rId31" Type="http://schemas.openxmlformats.org/officeDocument/2006/relationships/tags" Target="../tags/tag970.xml"/><Relationship Id="rId44" Type="http://schemas.openxmlformats.org/officeDocument/2006/relationships/tags" Target="../tags/tag983.xml"/><Relationship Id="rId52" Type="http://schemas.openxmlformats.org/officeDocument/2006/relationships/tags" Target="../tags/tag991.xml"/><Relationship Id="rId60" Type="http://schemas.openxmlformats.org/officeDocument/2006/relationships/tags" Target="../tags/tag999.xml"/><Relationship Id="rId65" Type="http://schemas.openxmlformats.org/officeDocument/2006/relationships/tags" Target="../tags/tag1004.xml"/><Relationship Id="rId73" Type="http://schemas.openxmlformats.org/officeDocument/2006/relationships/tags" Target="../tags/tag1012.xml"/><Relationship Id="rId78" Type="http://schemas.openxmlformats.org/officeDocument/2006/relationships/tags" Target="../tags/tag1017.xml"/><Relationship Id="rId81" Type="http://schemas.openxmlformats.org/officeDocument/2006/relationships/tags" Target="../tags/tag1020.xml"/><Relationship Id="rId86" Type="http://schemas.openxmlformats.org/officeDocument/2006/relationships/tags" Target="../tags/tag1025.xml"/><Relationship Id="rId94" Type="http://schemas.openxmlformats.org/officeDocument/2006/relationships/tags" Target="../tags/tag1033.xml"/><Relationship Id="rId99" Type="http://schemas.openxmlformats.org/officeDocument/2006/relationships/tags" Target="../tags/tag1038.xml"/><Relationship Id="rId101" Type="http://schemas.openxmlformats.org/officeDocument/2006/relationships/tags" Target="../tags/tag1040.xml"/><Relationship Id="rId4" Type="http://schemas.openxmlformats.org/officeDocument/2006/relationships/tags" Target="../tags/tag943.xml"/><Relationship Id="rId9" Type="http://schemas.openxmlformats.org/officeDocument/2006/relationships/tags" Target="../tags/tag948.xml"/><Relationship Id="rId13" Type="http://schemas.openxmlformats.org/officeDocument/2006/relationships/tags" Target="../tags/tag952.xml"/><Relationship Id="rId18" Type="http://schemas.openxmlformats.org/officeDocument/2006/relationships/tags" Target="../tags/tag957.xml"/><Relationship Id="rId39" Type="http://schemas.openxmlformats.org/officeDocument/2006/relationships/tags" Target="../tags/tag978.xml"/><Relationship Id="rId109" Type="http://schemas.openxmlformats.org/officeDocument/2006/relationships/slideLayout" Target="../slideLayouts/slideLayout8.xml"/><Relationship Id="rId34" Type="http://schemas.openxmlformats.org/officeDocument/2006/relationships/tags" Target="../tags/tag973.xml"/><Relationship Id="rId50" Type="http://schemas.openxmlformats.org/officeDocument/2006/relationships/tags" Target="../tags/tag989.xml"/><Relationship Id="rId55" Type="http://schemas.openxmlformats.org/officeDocument/2006/relationships/tags" Target="../tags/tag994.xml"/><Relationship Id="rId76" Type="http://schemas.openxmlformats.org/officeDocument/2006/relationships/tags" Target="../tags/tag1015.xml"/><Relationship Id="rId97" Type="http://schemas.openxmlformats.org/officeDocument/2006/relationships/tags" Target="../tags/tag1036.xml"/><Relationship Id="rId104" Type="http://schemas.openxmlformats.org/officeDocument/2006/relationships/tags" Target="../tags/tag1043.xml"/><Relationship Id="rId7" Type="http://schemas.openxmlformats.org/officeDocument/2006/relationships/tags" Target="../tags/tag946.xml"/><Relationship Id="rId71" Type="http://schemas.openxmlformats.org/officeDocument/2006/relationships/tags" Target="../tags/tag1010.xml"/><Relationship Id="rId92" Type="http://schemas.openxmlformats.org/officeDocument/2006/relationships/tags" Target="../tags/tag1031.xml"/><Relationship Id="rId2" Type="http://schemas.openxmlformats.org/officeDocument/2006/relationships/tags" Target="../tags/tag941.xml"/><Relationship Id="rId29" Type="http://schemas.openxmlformats.org/officeDocument/2006/relationships/tags" Target="../tags/tag968.xml"/><Relationship Id="rId24" Type="http://schemas.openxmlformats.org/officeDocument/2006/relationships/tags" Target="../tags/tag963.xml"/><Relationship Id="rId40" Type="http://schemas.openxmlformats.org/officeDocument/2006/relationships/tags" Target="../tags/tag979.xml"/><Relationship Id="rId45" Type="http://schemas.openxmlformats.org/officeDocument/2006/relationships/tags" Target="../tags/tag984.xml"/><Relationship Id="rId66" Type="http://schemas.openxmlformats.org/officeDocument/2006/relationships/tags" Target="../tags/tag1005.xml"/><Relationship Id="rId87" Type="http://schemas.openxmlformats.org/officeDocument/2006/relationships/tags" Target="../tags/tag1026.xml"/><Relationship Id="rId110" Type="http://schemas.openxmlformats.org/officeDocument/2006/relationships/notesSlide" Target="../notesSlides/notesSlide248.xml"/><Relationship Id="rId115" Type="http://schemas.openxmlformats.org/officeDocument/2006/relationships/image" Target="../media/image217.png"/><Relationship Id="rId61" Type="http://schemas.openxmlformats.org/officeDocument/2006/relationships/tags" Target="../tags/tag1000.xml"/><Relationship Id="rId82" Type="http://schemas.openxmlformats.org/officeDocument/2006/relationships/tags" Target="../tags/tag1021.xml"/><Relationship Id="rId19" Type="http://schemas.openxmlformats.org/officeDocument/2006/relationships/tags" Target="../tags/tag958.xml"/><Relationship Id="rId14" Type="http://schemas.openxmlformats.org/officeDocument/2006/relationships/tags" Target="../tags/tag953.xml"/><Relationship Id="rId30" Type="http://schemas.openxmlformats.org/officeDocument/2006/relationships/tags" Target="../tags/tag969.xml"/><Relationship Id="rId35" Type="http://schemas.openxmlformats.org/officeDocument/2006/relationships/tags" Target="../tags/tag974.xml"/><Relationship Id="rId56" Type="http://schemas.openxmlformats.org/officeDocument/2006/relationships/tags" Target="../tags/tag995.xml"/><Relationship Id="rId77" Type="http://schemas.openxmlformats.org/officeDocument/2006/relationships/tags" Target="../tags/tag1016.xml"/><Relationship Id="rId100" Type="http://schemas.openxmlformats.org/officeDocument/2006/relationships/tags" Target="../tags/tag1039.xml"/><Relationship Id="rId105" Type="http://schemas.openxmlformats.org/officeDocument/2006/relationships/tags" Target="../tags/tag1044.xml"/><Relationship Id="rId8" Type="http://schemas.openxmlformats.org/officeDocument/2006/relationships/tags" Target="../tags/tag947.xml"/><Relationship Id="rId51" Type="http://schemas.openxmlformats.org/officeDocument/2006/relationships/tags" Target="../tags/tag990.xml"/><Relationship Id="rId72" Type="http://schemas.openxmlformats.org/officeDocument/2006/relationships/tags" Target="../tags/tag1011.xml"/><Relationship Id="rId93" Type="http://schemas.openxmlformats.org/officeDocument/2006/relationships/tags" Target="../tags/tag1032.xml"/><Relationship Id="rId98" Type="http://schemas.openxmlformats.org/officeDocument/2006/relationships/tags" Target="../tags/tag1037.xml"/><Relationship Id="rId3" Type="http://schemas.openxmlformats.org/officeDocument/2006/relationships/tags" Target="../tags/tag942.xml"/><Relationship Id="rId25" Type="http://schemas.openxmlformats.org/officeDocument/2006/relationships/tags" Target="../tags/tag964.xml"/><Relationship Id="rId46" Type="http://schemas.openxmlformats.org/officeDocument/2006/relationships/tags" Target="../tags/tag985.xml"/><Relationship Id="rId67" Type="http://schemas.openxmlformats.org/officeDocument/2006/relationships/tags" Target="../tags/tag1006.xml"/><Relationship Id="rId20" Type="http://schemas.openxmlformats.org/officeDocument/2006/relationships/tags" Target="../tags/tag959.xml"/><Relationship Id="rId41" Type="http://schemas.openxmlformats.org/officeDocument/2006/relationships/tags" Target="../tags/tag980.xml"/><Relationship Id="rId62" Type="http://schemas.openxmlformats.org/officeDocument/2006/relationships/tags" Target="../tags/tag1001.xml"/><Relationship Id="rId83" Type="http://schemas.openxmlformats.org/officeDocument/2006/relationships/tags" Target="../tags/tag1022.xml"/><Relationship Id="rId88" Type="http://schemas.openxmlformats.org/officeDocument/2006/relationships/tags" Target="../tags/tag1027.xml"/><Relationship Id="rId111" Type="http://schemas.openxmlformats.org/officeDocument/2006/relationships/image" Target="../media/image214.png"/></Relationships>
</file>

<file path=ppt/slides/_rels/slide253.xml.rels><?xml version="1.0" encoding="UTF-8" standalone="yes"?>
<Relationships xmlns="http://schemas.openxmlformats.org/package/2006/relationships"><Relationship Id="rId8" Type="http://schemas.openxmlformats.org/officeDocument/2006/relationships/tags" Target="../tags/tag1055.xml"/><Relationship Id="rId13" Type="http://schemas.openxmlformats.org/officeDocument/2006/relationships/tags" Target="../tags/tag1060.xml"/><Relationship Id="rId18" Type="http://schemas.openxmlformats.org/officeDocument/2006/relationships/image" Target="../media/image105.svg"/><Relationship Id="rId3" Type="http://schemas.openxmlformats.org/officeDocument/2006/relationships/tags" Target="../tags/tag1050.xml"/><Relationship Id="rId21" Type="http://schemas.openxmlformats.org/officeDocument/2006/relationships/image" Target="../media/image108.png"/><Relationship Id="rId7" Type="http://schemas.openxmlformats.org/officeDocument/2006/relationships/tags" Target="../tags/tag1054.xml"/><Relationship Id="rId12" Type="http://schemas.openxmlformats.org/officeDocument/2006/relationships/tags" Target="../tags/tag1059.xml"/><Relationship Id="rId17" Type="http://schemas.openxmlformats.org/officeDocument/2006/relationships/image" Target="../media/image104.png"/><Relationship Id="rId2" Type="http://schemas.openxmlformats.org/officeDocument/2006/relationships/tags" Target="../tags/tag1049.xml"/><Relationship Id="rId16" Type="http://schemas.openxmlformats.org/officeDocument/2006/relationships/notesSlide" Target="../notesSlides/notesSlide249.xml"/><Relationship Id="rId20" Type="http://schemas.openxmlformats.org/officeDocument/2006/relationships/image" Target="../media/image107.svg"/><Relationship Id="rId1" Type="http://schemas.openxmlformats.org/officeDocument/2006/relationships/tags" Target="../tags/tag1048.xml"/><Relationship Id="rId6" Type="http://schemas.openxmlformats.org/officeDocument/2006/relationships/tags" Target="../tags/tag1053.xml"/><Relationship Id="rId11" Type="http://schemas.openxmlformats.org/officeDocument/2006/relationships/tags" Target="../tags/tag1058.xml"/><Relationship Id="rId24" Type="http://schemas.openxmlformats.org/officeDocument/2006/relationships/image" Target="../media/image111.svg"/><Relationship Id="rId5" Type="http://schemas.openxmlformats.org/officeDocument/2006/relationships/tags" Target="../tags/tag1052.xml"/><Relationship Id="rId15" Type="http://schemas.openxmlformats.org/officeDocument/2006/relationships/slideLayout" Target="../slideLayouts/slideLayout8.xml"/><Relationship Id="rId23" Type="http://schemas.openxmlformats.org/officeDocument/2006/relationships/image" Target="../media/image110.png"/><Relationship Id="rId10" Type="http://schemas.openxmlformats.org/officeDocument/2006/relationships/tags" Target="../tags/tag1057.xml"/><Relationship Id="rId19" Type="http://schemas.openxmlformats.org/officeDocument/2006/relationships/image" Target="../media/image106.png"/><Relationship Id="rId4" Type="http://schemas.openxmlformats.org/officeDocument/2006/relationships/tags" Target="../tags/tag1051.xml"/><Relationship Id="rId9" Type="http://schemas.openxmlformats.org/officeDocument/2006/relationships/tags" Target="../tags/tag1056.xml"/><Relationship Id="rId14" Type="http://schemas.openxmlformats.org/officeDocument/2006/relationships/tags" Target="../tags/tag1061.xml"/><Relationship Id="rId22" Type="http://schemas.openxmlformats.org/officeDocument/2006/relationships/image" Target="../media/image109.svg"/></Relationships>
</file>

<file path=ppt/slides/_rels/slide254.xml.rels><?xml version="1.0" encoding="UTF-8" standalone="yes"?>
<Relationships xmlns="http://schemas.openxmlformats.org/package/2006/relationships"><Relationship Id="rId8" Type="http://schemas.openxmlformats.org/officeDocument/2006/relationships/tags" Target="../tags/tag1069.xml"/><Relationship Id="rId13" Type="http://schemas.openxmlformats.org/officeDocument/2006/relationships/tags" Target="../tags/tag1074.xml"/><Relationship Id="rId18" Type="http://schemas.openxmlformats.org/officeDocument/2006/relationships/tags" Target="../tags/tag1079.xml"/><Relationship Id="rId26" Type="http://schemas.openxmlformats.org/officeDocument/2006/relationships/image" Target="../media/image117.png"/><Relationship Id="rId3" Type="http://schemas.openxmlformats.org/officeDocument/2006/relationships/tags" Target="../tags/tag1064.xml"/><Relationship Id="rId21" Type="http://schemas.openxmlformats.org/officeDocument/2006/relationships/image" Target="../media/image112.png"/><Relationship Id="rId7" Type="http://schemas.openxmlformats.org/officeDocument/2006/relationships/tags" Target="../tags/tag1068.xml"/><Relationship Id="rId12" Type="http://schemas.openxmlformats.org/officeDocument/2006/relationships/tags" Target="../tags/tag1073.xml"/><Relationship Id="rId17" Type="http://schemas.openxmlformats.org/officeDocument/2006/relationships/tags" Target="../tags/tag1078.xml"/><Relationship Id="rId25" Type="http://schemas.openxmlformats.org/officeDocument/2006/relationships/image" Target="../media/image116.png"/><Relationship Id="rId2" Type="http://schemas.openxmlformats.org/officeDocument/2006/relationships/tags" Target="../tags/tag1063.xml"/><Relationship Id="rId16" Type="http://schemas.openxmlformats.org/officeDocument/2006/relationships/tags" Target="../tags/tag1077.xml"/><Relationship Id="rId20" Type="http://schemas.openxmlformats.org/officeDocument/2006/relationships/notesSlide" Target="../notesSlides/notesSlide250.xml"/><Relationship Id="rId29" Type="http://schemas.openxmlformats.org/officeDocument/2006/relationships/image" Target="../media/image120.svg"/><Relationship Id="rId1" Type="http://schemas.openxmlformats.org/officeDocument/2006/relationships/tags" Target="../tags/tag1062.xml"/><Relationship Id="rId6" Type="http://schemas.openxmlformats.org/officeDocument/2006/relationships/tags" Target="../tags/tag1067.xml"/><Relationship Id="rId11" Type="http://schemas.openxmlformats.org/officeDocument/2006/relationships/tags" Target="../tags/tag1072.xml"/><Relationship Id="rId24" Type="http://schemas.openxmlformats.org/officeDocument/2006/relationships/image" Target="../media/image115.png"/><Relationship Id="rId5" Type="http://schemas.openxmlformats.org/officeDocument/2006/relationships/tags" Target="../tags/tag1066.xml"/><Relationship Id="rId15" Type="http://schemas.openxmlformats.org/officeDocument/2006/relationships/tags" Target="../tags/tag1076.xml"/><Relationship Id="rId23" Type="http://schemas.openxmlformats.org/officeDocument/2006/relationships/image" Target="../media/image114.png"/><Relationship Id="rId28" Type="http://schemas.openxmlformats.org/officeDocument/2006/relationships/image" Target="../media/image119.png"/><Relationship Id="rId10" Type="http://schemas.openxmlformats.org/officeDocument/2006/relationships/tags" Target="../tags/tag1071.xml"/><Relationship Id="rId19" Type="http://schemas.openxmlformats.org/officeDocument/2006/relationships/slideLayout" Target="../slideLayouts/slideLayout8.xml"/><Relationship Id="rId4" Type="http://schemas.openxmlformats.org/officeDocument/2006/relationships/tags" Target="../tags/tag1065.xml"/><Relationship Id="rId9" Type="http://schemas.openxmlformats.org/officeDocument/2006/relationships/tags" Target="../tags/tag1070.xml"/><Relationship Id="rId14" Type="http://schemas.openxmlformats.org/officeDocument/2006/relationships/tags" Target="../tags/tag1075.xml"/><Relationship Id="rId22" Type="http://schemas.openxmlformats.org/officeDocument/2006/relationships/image" Target="../media/image113.png"/><Relationship Id="rId27" Type="http://schemas.openxmlformats.org/officeDocument/2006/relationships/image" Target="../media/image118.svg"/></Relationships>
</file>

<file path=ppt/slides/_rels/slide255.xml.rels><?xml version="1.0" encoding="UTF-8" standalone="yes"?>
<Relationships xmlns="http://schemas.openxmlformats.org/package/2006/relationships"><Relationship Id="rId13" Type="http://schemas.openxmlformats.org/officeDocument/2006/relationships/tags" Target="../tags/tag1092.xml"/><Relationship Id="rId18" Type="http://schemas.openxmlformats.org/officeDocument/2006/relationships/tags" Target="../tags/tag1097.xml"/><Relationship Id="rId26" Type="http://schemas.openxmlformats.org/officeDocument/2006/relationships/slideLayout" Target="../slideLayouts/slideLayout8.xml"/><Relationship Id="rId39" Type="http://schemas.openxmlformats.org/officeDocument/2006/relationships/image" Target="../media/image110.png"/><Relationship Id="rId21" Type="http://schemas.openxmlformats.org/officeDocument/2006/relationships/tags" Target="../tags/tag1100.xml"/><Relationship Id="rId34" Type="http://schemas.openxmlformats.org/officeDocument/2006/relationships/image" Target="../media/image118.svg"/><Relationship Id="rId42" Type="http://schemas.openxmlformats.org/officeDocument/2006/relationships/image" Target="../media/image113.png"/><Relationship Id="rId7" Type="http://schemas.openxmlformats.org/officeDocument/2006/relationships/tags" Target="../tags/tag1086.xml"/><Relationship Id="rId2" Type="http://schemas.openxmlformats.org/officeDocument/2006/relationships/tags" Target="../tags/tag1081.xml"/><Relationship Id="rId16" Type="http://schemas.openxmlformats.org/officeDocument/2006/relationships/tags" Target="../tags/tag1095.xml"/><Relationship Id="rId29" Type="http://schemas.openxmlformats.org/officeDocument/2006/relationships/image" Target="../media/image105.svg"/><Relationship Id="rId1" Type="http://schemas.openxmlformats.org/officeDocument/2006/relationships/tags" Target="../tags/tag1080.xml"/><Relationship Id="rId6" Type="http://schemas.openxmlformats.org/officeDocument/2006/relationships/tags" Target="../tags/tag1085.xml"/><Relationship Id="rId11" Type="http://schemas.openxmlformats.org/officeDocument/2006/relationships/tags" Target="../tags/tag1090.xml"/><Relationship Id="rId24" Type="http://schemas.openxmlformats.org/officeDocument/2006/relationships/tags" Target="../tags/tag1103.xml"/><Relationship Id="rId32" Type="http://schemas.openxmlformats.org/officeDocument/2006/relationships/image" Target="../media/image121.svg"/><Relationship Id="rId37" Type="http://schemas.openxmlformats.org/officeDocument/2006/relationships/image" Target="../media/image122.png"/><Relationship Id="rId40" Type="http://schemas.openxmlformats.org/officeDocument/2006/relationships/image" Target="../media/image111.svg"/><Relationship Id="rId45" Type="http://schemas.openxmlformats.org/officeDocument/2006/relationships/image" Target="../media/image116.png"/><Relationship Id="rId5" Type="http://schemas.openxmlformats.org/officeDocument/2006/relationships/tags" Target="../tags/tag1084.xml"/><Relationship Id="rId15" Type="http://schemas.openxmlformats.org/officeDocument/2006/relationships/tags" Target="../tags/tag1094.xml"/><Relationship Id="rId23" Type="http://schemas.openxmlformats.org/officeDocument/2006/relationships/tags" Target="../tags/tag1102.xml"/><Relationship Id="rId28" Type="http://schemas.openxmlformats.org/officeDocument/2006/relationships/image" Target="../media/image104.png"/><Relationship Id="rId36" Type="http://schemas.openxmlformats.org/officeDocument/2006/relationships/image" Target="../media/image120.svg"/><Relationship Id="rId10" Type="http://schemas.openxmlformats.org/officeDocument/2006/relationships/tags" Target="../tags/tag1089.xml"/><Relationship Id="rId19" Type="http://schemas.openxmlformats.org/officeDocument/2006/relationships/tags" Target="../tags/tag1098.xml"/><Relationship Id="rId31" Type="http://schemas.openxmlformats.org/officeDocument/2006/relationships/image" Target="../media/image107.svg"/><Relationship Id="rId44" Type="http://schemas.openxmlformats.org/officeDocument/2006/relationships/image" Target="../media/image115.png"/><Relationship Id="rId4" Type="http://schemas.openxmlformats.org/officeDocument/2006/relationships/tags" Target="../tags/tag1083.xml"/><Relationship Id="rId9" Type="http://schemas.openxmlformats.org/officeDocument/2006/relationships/tags" Target="../tags/tag1088.xml"/><Relationship Id="rId14" Type="http://schemas.openxmlformats.org/officeDocument/2006/relationships/tags" Target="../tags/tag1093.xml"/><Relationship Id="rId22" Type="http://schemas.openxmlformats.org/officeDocument/2006/relationships/tags" Target="../tags/tag1101.xml"/><Relationship Id="rId27" Type="http://schemas.openxmlformats.org/officeDocument/2006/relationships/notesSlide" Target="../notesSlides/notesSlide251.xml"/><Relationship Id="rId30" Type="http://schemas.openxmlformats.org/officeDocument/2006/relationships/image" Target="../media/image106.png"/><Relationship Id="rId35" Type="http://schemas.openxmlformats.org/officeDocument/2006/relationships/image" Target="../media/image119.png"/><Relationship Id="rId43" Type="http://schemas.openxmlformats.org/officeDocument/2006/relationships/image" Target="../media/image114.png"/><Relationship Id="rId8" Type="http://schemas.openxmlformats.org/officeDocument/2006/relationships/tags" Target="../tags/tag1087.xml"/><Relationship Id="rId3" Type="http://schemas.openxmlformats.org/officeDocument/2006/relationships/tags" Target="../tags/tag1082.xml"/><Relationship Id="rId12" Type="http://schemas.openxmlformats.org/officeDocument/2006/relationships/tags" Target="../tags/tag1091.xml"/><Relationship Id="rId17" Type="http://schemas.openxmlformats.org/officeDocument/2006/relationships/tags" Target="../tags/tag1096.xml"/><Relationship Id="rId25" Type="http://schemas.openxmlformats.org/officeDocument/2006/relationships/tags" Target="../tags/tag1104.xml"/><Relationship Id="rId33" Type="http://schemas.openxmlformats.org/officeDocument/2006/relationships/image" Target="../media/image117.png"/><Relationship Id="rId38" Type="http://schemas.openxmlformats.org/officeDocument/2006/relationships/image" Target="../media/image123.svg"/><Relationship Id="rId20" Type="http://schemas.openxmlformats.org/officeDocument/2006/relationships/tags" Target="../tags/tag1099.xml"/><Relationship Id="rId41" Type="http://schemas.openxmlformats.org/officeDocument/2006/relationships/image" Target="../media/image112.png"/></Relationships>
</file>

<file path=ppt/slides/_rels/slide256.xml.rels><?xml version="1.0" encoding="UTF-8" standalone="yes"?>
<Relationships xmlns="http://schemas.openxmlformats.org/package/2006/relationships"><Relationship Id="rId13" Type="http://schemas.openxmlformats.org/officeDocument/2006/relationships/tags" Target="../tags/tag1117.xml"/><Relationship Id="rId18" Type="http://schemas.openxmlformats.org/officeDocument/2006/relationships/tags" Target="../tags/tag1122.xml"/><Relationship Id="rId26" Type="http://schemas.openxmlformats.org/officeDocument/2006/relationships/tags" Target="../tags/tag1130.xml"/><Relationship Id="rId21" Type="http://schemas.openxmlformats.org/officeDocument/2006/relationships/tags" Target="../tags/tag1125.xml"/><Relationship Id="rId34" Type="http://schemas.openxmlformats.org/officeDocument/2006/relationships/tags" Target="../tags/tag1138.xml"/><Relationship Id="rId7" Type="http://schemas.openxmlformats.org/officeDocument/2006/relationships/tags" Target="../tags/tag1111.xml"/><Relationship Id="rId12" Type="http://schemas.openxmlformats.org/officeDocument/2006/relationships/tags" Target="../tags/tag1116.xml"/><Relationship Id="rId17" Type="http://schemas.openxmlformats.org/officeDocument/2006/relationships/tags" Target="../tags/tag1121.xml"/><Relationship Id="rId25" Type="http://schemas.openxmlformats.org/officeDocument/2006/relationships/tags" Target="../tags/tag1129.xml"/><Relationship Id="rId33" Type="http://schemas.openxmlformats.org/officeDocument/2006/relationships/tags" Target="../tags/tag1137.xml"/><Relationship Id="rId2" Type="http://schemas.openxmlformats.org/officeDocument/2006/relationships/tags" Target="../tags/tag1106.xml"/><Relationship Id="rId16" Type="http://schemas.openxmlformats.org/officeDocument/2006/relationships/tags" Target="../tags/tag1120.xml"/><Relationship Id="rId20" Type="http://schemas.openxmlformats.org/officeDocument/2006/relationships/tags" Target="../tags/tag1124.xml"/><Relationship Id="rId29" Type="http://schemas.openxmlformats.org/officeDocument/2006/relationships/tags" Target="../tags/tag1133.xml"/><Relationship Id="rId1" Type="http://schemas.openxmlformats.org/officeDocument/2006/relationships/tags" Target="../tags/tag1105.xml"/><Relationship Id="rId6" Type="http://schemas.openxmlformats.org/officeDocument/2006/relationships/tags" Target="../tags/tag1110.xml"/><Relationship Id="rId11" Type="http://schemas.openxmlformats.org/officeDocument/2006/relationships/tags" Target="../tags/tag1115.xml"/><Relationship Id="rId24" Type="http://schemas.openxmlformats.org/officeDocument/2006/relationships/tags" Target="../tags/tag1128.xml"/><Relationship Id="rId32" Type="http://schemas.openxmlformats.org/officeDocument/2006/relationships/tags" Target="../tags/tag1136.xml"/><Relationship Id="rId37" Type="http://schemas.openxmlformats.org/officeDocument/2006/relationships/chart" Target="../charts/chart153.xml"/><Relationship Id="rId5" Type="http://schemas.openxmlformats.org/officeDocument/2006/relationships/tags" Target="../tags/tag1109.xml"/><Relationship Id="rId15" Type="http://schemas.openxmlformats.org/officeDocument/2006/relationships/tags" Target="../tags/tag1119.xml"/><Relationship Id="rId23" Type="http://schemas.openxmlformats.org/officeDocument/2006/relationships/tags" Target="../tags/tag1127.xml"/><Relationship Id="rId28" Type="http://schemas.openxmlformats.org/officeDocument/2006/relationships/tags" Target="../tags/tag1132.xml"/><Relationship Id="rId36" Type="http://schemas.openxmlformats.org/officeDocument/2006/relationships/notesSlide" Target="../notesSlides/notesSlide252.xml"/><Relationship Id="rId10" Type="http://schemas.openxmlformats.org/officeDocument/2006/relationships/tags" Target="../tags/tag1114.xml"/><Relationship Id="rId19" Type="http://schemas.openxmlformats.org/officeDocument/2006/relationships/tags" Target="../tags/tag1123.xml"/><Relationship Id="rId31" Type="http://schemas.openxmlformats.org/officeDocument/2006/relationships/tags" Target="../tags/tag1135.xml"/><Relationship Id="rId4" Type="http://schemas.openxmlformats.org/officeDocument/2006/relationships/tags" Target="../tags/tag1108.xml"/><Relationship Id="rId9" Type="http://schemas.openxmlformats.org/officeDocument/2006/relationships/tags" Target="../tags/tag1113.xml"/><Relationship Id="rId14" Type="http://schemas.openxmlformats.org/officeDocument/2006/relationships/tags" Target="../tags/tag1118.xml"/><Relationship Id="rId22" Type="http://schemas.openxmlformats.org/officeDocument/2006/relationships/tags" Target="../tags/tag1126.xml"/><Relationship Id="rId27" Type="http://schemas.openxmlformats.org/officeDocument/2006/relationships/tags" Target="../tags/tag1131.xml"/><Relationship Id="rId30" Type="http://schemas.openxmlformats.org/officeDocument/2006/relationships/tags" Target="../tags/tag1134.xml"/><Relationship Id="rId35" Type="http://schemas.openxmlformats.org/officeDocument/2006/relationships/slideLayout" Target="../slideLayouts/slideLayout8.xml"/><Relationship Id="rId8" Type="http://schemas.openxmlformats.org/officeDocument/2006/relationships/tags" Target="../tags/tag1112.xml"/><Relationship Id="rId3" Type="http://schemas.openxmlformats.org/officeDocument/2006/relationships/tags" Target="../tags/tag1107.xml"/></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53.xml"/><Relationship Id="rId2" Type="http://schemas.openxmlformats.org/officeDocument/2006/relationships/slideLayout" Target="../slideLayouts/slideLayout3.xml"/><Relationship Id="rId1" Type="http://schemas.openxmlformats.org/officeDocument/2006/relationships/tags" Target="../tags/tag1139.xml"/><Relationship Id="rId5" Type="http://schemas.openxmlformats.org/officeDocument/2006/relationships/image" Target="../media/image11.emf"/><Relationship Id="rId4" Type="http://schemas.openxmlformats.org/officeDocument/2006/relationships/oleObject" Target="../embeddings/oleObject41.bin"/></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18" Type="http://schemas.openxmlformats.org/officeDocument/2006/relationships/tags" Target="../tags/tag95.xml"/><Relationship Id="rId26" Type="http://schemas.openxmlformats.org/officeDocument/2006/relationships/chart" Target="../charts/chart3.xml"/><Relationship Id="rId3" Type="http://schemas.openxmlformats.org/officeDocument/2006/relationships/tags" Target="../tags/tag80.xml"/><Relationship Id="rId21" Type="http://schemas.openxmlformats.org/officeDocument/2006/relationships/tags" Target="../tags/tag98.xml"/><Relationship Id="rId7" Type="http://schemas.openxmlformats.org/officeDocument/2006/relationships/tags" Target="../tags/tag84.xml"/><Relationship Id="rId12" Type="http://schemas.openxmlformats.org/officeDocument/2006/relationships/tags" Target="../tags/tag89.xml"/><Relationship Id="rId17" Type="http://schemas.openxmlformats.org/officeDocument/2006/relationships/tags" Target="../tags/tag94.xml"/><Relationship Id="rId25" Type="http://schemas.openxmlformats.org/officeDocument/2006/relationships/notesSlide" Target="../notesSlides/notesSlide26.xml"/><Relationship Id="rId2" Type="http://schemas.openxmlformats.org/officeDocument/2006/relationships/tags" Target="../tags/tag79.xml"/><Relationship Id="rId16" Type="http://schemas.openxmlformats.org/officeDocument/2006/relationships/tags" Target="../tags/tag93.xml"/><Relationship Id="rId20" Type="http://schemas.openxmlformats.org/officeDocument/2006/relationships/tags" Target="../tags/tag97.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24" Type="http://schemas.openxmlformats.org/officeDocument/2006/relationships/slideLayout" Target="../slideLayouts/slideLayout6.xml"/><Relationship Id="rId5" Type="http://schemas.openxmlformats.org/officeDocument/2006/relationships/tags" Target="../tags/tag82.xml"/><Relationship Id="rId15" Type="http://schemas.openxmlformats.org/officeDocument/2006/relationships/tags" Target="../tags/tag92.xml"/><Relationship Id="rId23" Type="http://schemas.openxmlformats.org/officeDocument/2006/relationships/tags" Target="../tags/tag100.xml"/><Relationship Id="rId10" Type="http://schemas.openxmlformats.org/officeDocument/2006/relationships/tags" Target="../tags/tag87.xml"/><Relationship Id="rId19" Type="http://schemas.openxmlformats.org/officeDocument/2006/relationships/tags" Target="../tags/tag96.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tags" Target="../tags/tag91.xml"/><Relationship Id="rId22" Type="http://schemas.openxmlformats.org/officeDocument/2006/relationships/tags" Target="../tags/tag99.xml"/><Relationship Id="rId27" Type="http://schemas.openxmlformats.org/officeDocument/2006/relationships/chart" Target="../charts/chart4.xml"/></Relationships>
</file>

<file path=ppt/slides/_rels/slide26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56.xml"/><Relationship Id="rId1" Type="http://schemas.openxmlformats.org/officeDocument/2006/relationships/slideLayout" Target="../slideLayouts/slideLayout6.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notesSlide" Target="../notesSlides/notesSlide261.xml"/><Relationship Id="rId1" Type="http://schemas.openxmlformats.org/officeDocument/2006/relationships/slideLayout" Target="../slideLayouts/slideLayout6.xml"/><Relationship Id="rId6" Type="http://schemas.openxmlformats.org/officeDocument/2006/relationships/image" Target="../media/image225.png"/><Relationship Id="rId11" Type="http://schemas.openxmlformats.org/officeDocument/2006/relationships/image" Target="../media/image230.png"/><Relationship Id="rId5" Type="http://schemas.openxmlformats.org/officeDocument/2006/relationships/image" Target="../media/image224.png"/><Relationship Id="rId10" Type="http://schemas.openxmlformats.org/officeDocument/2006/relationships/image" Target="../media/image229.png"/><Relationship Id="rId4" Type="http://schemas.openxmlformats.org/officeDocument/2006/relationships/image" Target="../media/image223.png"/><Relationship Id="rId9" Type="http://schemas.openxmlformats.org/officeDocument/2006/relationships/image" Target="../media/image228.png"/></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64.xml"/><Relationship Id="rId1" Type="http://schemas.openxmlformats.org/officeDocument/2006/relationships/slideLayout" Target="../slideLayouts/slideLayout6.xml"/><Relationship Id="rId4" Type="http://schemas.microsoft.com/office/2007/relationships/hdphoto" Target="../media/hdphoto1.wdp"/></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265.xml"/><Relationship Id="rId2" Type="http://schemas.openxmlformats.org/officeDocument/2006/relationships/slideLayout" Target="../slideLayouts/slideLayout3.xml"/><Relationship Id="rId1" Type="http://schemas.openxmlformats.org/officeDocument/2006/relationships/tags" Target="../tags/tag1140.xml"/><Relationship Id="rId5" Type="http://schemas.openxmlformats.org/officeDocument/2006/relationships/image" Target="../media/image11.emf"/><Relationship Id="rId4" Type="http://schemas.openxmlformats.org/officeDocument/2006/relationships/oleObject" Target="../embeddings/oleObject42.bin"/></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20.emf"/><Relationship Id="rId5" Type="http://schemas.openxmlformats.org/officeDocument/2006/relationships/oleObject" Target="../embeddings/oleObject16.bin"/><Relationship Id="rId4"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68.xml"/><Relationship Id="rId1" Type="http://schemas.openxmlformats.org/officeDocument/2006/relationships/slideLayout" Target="../slideLayouts/slideLayout6.xml"/><Relationship Id="rId4" Type="http://schemas.openxmlformats.org/officeDocument/2006/relationships/image" Target="../media/image233.png"/></Relationships>
</file>

<file path=ppt/slides/_rels/slide27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69.xml"/><Relationship Id="rId1" Type="http://schemas.openxmlformats.org/officeDocument/2006/relationships/slideLayout" Target="../slideLayouts/slideLayout6.xml"/><Relationship Id="rId4" Type="http://schemas.openxmlformats.org/officeDocument/2006/relationships/image" Target="../media/image235.png"/></Relationships>
</file>

<file path=ppt/slides/_rels/slide27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70.xml"/><Relationship Id="rId1" Type="http://schemas.openxmlformats.org/officeDocument/2006/relationships/slideLayout" Target="../slideLayouts/slideLayout6.xml"/><Relationship Id="rId4" Type="http://schemas.openxmlformats.org/officeDocument/2006/relationships/image" Target="../media/image237.png"/></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tags" Target="../tags/tag115.xml"/><Relationship Id="rId18" Type="http://schemas.openxmlformats.org/officeDocument/2006/relationships/tags" Target="../tags/tag120.xml"/><Relationship Id="rId3" Type="http://schemas.openxmlformats.org/officeDocument/2006/relationships/tags" Target="../tags/tag105.xml"/><Relationship Id="rId21" Type="http://schemas.openxmlformats.org/officeDocument/2006/relationships/chart" Target="../charts/chart5.xml"/><Relationship Id="rId7" Type="http://schemas.openxmlformats.org/officeDocument/2006/relationships/tags" Target="../tags/tag109.xml"/><Relationship Id="rId12" Type="http://schemas.openxmlformats.org/officeDocument/2006/relationships/tags" Target="../tags/tag114.xml"/><Relationship Id="rId17" Type="http://schemas.openxmlformats.org/officeDocument/2006/relationships/tags" Target="../tags/tag119.xml"/><Relationship Id="rId2" Type="http://schemas.openxmlformats.org/officeDocument/2006/relationships/tags" Target="../tags/tag104.xml"/><Relationship Id="rId16" Type="http://schemas.openxmlformats.org/officeDocument/2006/relationships/tags" Target="../tags/tag118.xml"/><Relationship Id="rId20" Type="http://schemas.openxmlformats.org/officeDocument/2006/relationships/notesSlide" Target="../notesSlides/notesSlide28.xml"/><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tags" Target="../tags/tag113.xml"/><Relationship Id="rId5" Type="http://schemas.openxmlformats.org/officeDocument/2006/relationships/tags" Target="../tags/tag107.xml"/><Relationship Id="rId15" Type="http://schemas.openxmlformats.org/officeDocument/2006/relationships/tags" Target="../tags/tag117.xml"/><Relationship Id="rId10" Type="http://schemas.openxmlformats.org/officeDocument/2006/relationships/tags" Target="../tags/tag112.xml"/><Relationship Id="rId19" Type="http://schemas.openxmlformats.org/officeDocument/2006/relationships/slideLayout" Target="../slideLayouts/slideLayout6.xml"/><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tags" Target="../tags/tag116.xml"/><Relationship Id="rId22" Type="http://schemas.openxmlformats.org/officeDocument/2006/relationships/chart" Target="../charts/char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chart" Target="../charts/chart8.xml"/></Relationships>
</file>

<file path=ppt/slides/_rels/slide36.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chart" Target="../charts/chart11.xml"/><Relationship Id="rId4" Type="http://schemas.openxmlformats.org/officeDocument/2006/relationships/chart" Target="../charts/chart10.xml"/></Relationships>
</file>

<file path=ppt/slides/_rels/slide3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chart" Target="../charts/char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chart" Target="../charts/chart14.xml"/><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tags" Target="../tags/tag125.xml"/><Relationship Id="rId7" Type="http://schemas.openxmlformats.org/officeDocument/2006/relationships/chart" Target="../charts/chart15.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notesSlide" Target="../notesSlides/notesSlide42.xml"/><Relationship Id="rId5" Type="http://schemas.openxmlformats.org/officeDocument/2006/relationships/slideLayout" Target="../slideLayouts/slideLayout6.xml"/><Relationship Id="rId4" Type="http://schemas.openxmlformats.org/officeDocument/2006/relationships/tags" Target="../tags/tag126.xml"/></Relationships>
</file>

<file path=ppt/slides/_rels/slide43.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tags" Target="../tags/tag129.xml"/><Relationship Id="rId7" Type="http://schemas.openxmlformats.org/officeDocument/2006/relationships/notesSlide" Target="../notesSlides/notesSlide43.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slideLayout" Target="../slideLayouts/slideLayout6.xml"/><Relationship Id="rId5" Type="http://schemas.openxmlformats.org/officeDocument/2006/relationships/tags" Target="../tags/tag131.xml"/><Relationship Id="rId4" Type="http://schemas.openxmlformats.org/officeDocument/2006/relationships/tags" Target="../tags/tag130.xml"/></Relationships>
</file>

<file path=ppt/slides/_rels/slide44.xml.rels><?xml version="1.0" encoding="UTF-8" standalone="yes"?>
<Relationships xmlns="http://schemas.openxmlformats.org/package/2006/relationships"><Relationship Id="rId8" Type="http://schemas.openxmlformats.org/officeDocument/2006/relationships/chart" Target="../charts/chart22.xml"/><Relationship Id="rId3" Type="http://schemas.openxmlformats.org/officeDocument/2006/relationships/chart" Target="../charts/chart17.xml"/><Relationship Id="rId7" Type="http://schemas.openxmlformats.org/officeDocument/2006/relationships/chart" Target="../charts/chart21.xml"/><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chart" Target="../charts/chart20.xml"/><Relationship Id="rId5" Type="http://schemas.openxmlformats.org/officeDocument/2006/relationships/chart" Target="../charts/chart19.xml"/><Relationship Id="rId10" Type="http://schemas.openxmlformats.org/officeDocument/2006/relationships/chart" Target="../charts/chart24.xml"/><Relationship Id="rId4" Type="http://schemas.openxmlformats.org/officeDocument/2006/relationships/chart" Target="../charts/chart18.xml"/><Relationship Id="rId9" Type="http://schemas.openxmlformats.org/officeDocument/2006/relationships/chart" Target="../charts/chart23.xml"/></Relationships>
</file>

<file path=ppt/slides/_rels/slide45.xml.rels><?xml version="1.0" encoding="UTF-8" standalone="yes"?>
<Relationships xmlns="http://schemas.openxmlformats.org/package/2006/relationships"><Relationship Id="rId8" Type="http://schemas.openxmlformats.org/officeDocument/2006/relationships/chart" Target="../charts/chart30.xml"/><Relationship Id="rId3" Type="http://schemas.openxmlformats.org/officeDocument/2006/relationships/chart" Target="../charts/chart25.xml"/><Relationship Id="rId7" Type="http://schemas.openxmlformats.org/officeDocument/2006/relationships/chart" Target="../charts/chart29.xml"/><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chart" Target="../charts/chart28.xml"/><Relationship Id="rId5" Type="http://schemas.openxmlformats.org/officeDocument/2006/relationships/chart" Target="../charts/chart27.xml"/><Relationship Id="rId10" Type="http://schemas.openxmlformats.org/officeDocument/2006/relationships/chart" Target="../charts/chart32.xml"/><Relationship Id="rId4" Type="http://schemas.openxmlformats.org/officeDocument/2006/relationships/chart" Target="../charts/chart26.xml"/><Relationship Id="rId9" Type="http://schemas.openxmlformats.org/officeDocument/2006/relationships/chart" Target="../charts/chart31.xml"/></Relationships>
</file>

<file path=ppt/slides/_rels/slide46.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tags" Target="../tags/tag132.xml"/><Relationship Id="rId5" Type="http://schemas.openxmlformats.org/officeDocument/2006/relationships/image" Target="../media/image15.emf"/><Relationship Id="rId4" Type="http://schemas.openxmlformats.org/officeDocument/2006/relationships/oleObject" Target="../embeddings/oleObject17.bin"/></Relationships>
</file>

<file path=ppt/slides/_rels/slide4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1.xml"/><Relationship Id="rId1" Type="http://schemas.openxmlformats.org/officeDocument/2006/relationships/tags" Target="../tags/tag133.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oleObject" Target="../embeddings/oleObject18.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3.xml"/><Relationship Id="rId1" Type="http://schemas.openxmlformats.org/officeDocument/2006/relationships/slideLayout" Target="../slideLayouts/slideLayout10.xml"/><Relationship Id="rId5" Type="http://schemas.openxmlformats.org/officeDocument/2006/relationships/image" Target="../media/image30.jpeg"/><Relationship Id="rId4" Type="http://schemas.openxmlformats.org/officeDocument/2006/relationships/image" Target="../media/image29.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tags" Target="../tags/tag134.xml"/><Relationship Id="rId5" Type="http://schemas.openxmlformats.org/officeDocument/2006/relationships/image" Target="../media/image15.emf"/><Relationship Id="rId4" Type="http://schemas.openxmlformats.org/officeDocument/2006/relationships/oleObject" Target="../embeddings/oleObject19.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chart" Target="../charts/chart3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28.xml"/><Relationship Id="rId5" Type="http://schemas.openxmlformats.org/officeDocument/2006/relationships/image" Target="../media/image8.emf"/><Relationship Id="rId4" Type="http://schemas.openxmlformats.org/officeDocument/2006/relationships/oleObject" Target="../embeddings/oleObject10.bin"/></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openxmlformats.org/officeDocument/2006/relationships/image" Target="../media/image38.png"/><Relationship Id="rId4" Type="http://schemas.microsoft.com/office/2014/relationships/chartEx" Target="../charts/chartEx3.xml"/></Relationships>
</file>

<file path=ppt/slides/_rels/slide72.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chart" Target="../charts/chart38.xml"/></Relationships>
</file>

<file path=ppt/slides/_rels/slide73.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chart" Target="../charts/chart40.xml"/></Relationships>
</file>

<file path=ppt/slides/_rels/slide74.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chart" Target="../charts/chart44.xml"/><Relationship Id="rId4" Type="http://schemas.openxmlformats.org/officeDocument/2006/relationships/chart" Target="../charts/chart43.xml"/></Relationships>
</file>

<file path=ppt/slides/_rels/slide76.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chart" Target="../charts/chart48.xml"/><Relationship Id="rId5" Type="http://schemas.openxmlformats.org/officeDocument/2006/relationships/chart" Target="../charts/chart47.xml"/><Relationship Id="rId4" Type="http://schemas.openxmlformats.org/officeDocument/2006/relationships/chart" Target="../charts/chart46.xml"/></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37.xml"/><Relationship Id="rId7" Type="http://schemas.openxmlformats.org/officeDocument/2006/relationships/tags" Target="../tags/tag141.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9"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82.xml.rels><?xml version="1.0" encoding="UTF-8" standalone="yes"?>
<Relationships xmlns="http://schemas.openxmlformats.org/package/2006/relationships"><Relationship Id="rId8" Type="http://schemas.openxmlformats.org/officeDocument/2006/relationships/tags" Target="../tags/tag149.xml"/><Relationship Id="rId13" Type="http://schemas.openxmlformats.org/officeDocument/2006/relationships/tags" Target="../tags/tag154.xml"/><Relationship Id="rId18" Type="http://schemas.openxmlformats.org/officeDocument/2006/relationships/tags" Target="../tags/tag159.xml"/><Relationship Id="rId3" Type="http://schemas.openxmlformats.org/officeDocument/2006/relationships/tags" Target="../tags/tag144.xml"/><Relationship Id="rId21" Type="http://schemas.openxmlformats.org/officeDocument/2006/relationships/chart" Target="../charts/chart49.xml"/><Relationship Id="rId7" Type="http://schemas.openxmlformats.org/officeDocument/2006/relationships/tags" Target="../tags/tag148.xml"/><Relationship Id="rId12" Type="http://schemas.openxmlformats.org/officeDocument/2006/relationships/tags" Target="../tags/tag153.xml"/><Relationship Id="rId17" Type="http://schemas.openxmlformats.org/officeDocument/2006/relationships/tags" Target="../tags/tag158.xml"/><Relationship Id="rId2" Type="http://schemas.openxmlformats.org/officeDocument/2006/relationships/tags" Target="../tags/tag143.xml"/><Relationship Id="rId16" Type="http://schemas.openxmlformats.org/officeDocument/2006/relationships/tags" Target="../tags/tag157.xml"/><Relationship Id="rId20" Type="http://schemas.openxmlformats.org/officeDocument/2006/relationships/notesSlide" Target="../notesSlides/notesSlide82.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tags" Target="../tags/tag152.xml"/><Relationship Id="rId5" Type="http://schemas.openxmlformats.org/officeDocument/2006/relationships/tags" Target="../tags/tag146.xml"/><Relationship Id="rId15" Type="http://schemas.openxmlformats.org/officeDocument/2006/relationships/tags" Target="../tags/tag156.xml"/><Relationship Id="rId10" Type="http://schemas.openxmlformats.org/officeDocument/2006/relationships/tags" Target="../tags/tag151.xml"/><Relationship Id="rId19" Type="http://schemas.openxmlformats.org/officeDocument/2006/relationships/slideLayout" Target="../slideLayouts/slideLayout6.xml"/><Relationship Id="rId4" Type="http://schemas.openxmlformats.org/officeDocument/2006/relationships/tags" Target="../tags/tag145.xml"/><Relationship Id="rId9" Type="http://schemas.openxmlformats.org/officeDocument/2006/relationships/tags" Target="../tags/tag150.xml"/><Relationship Id="rId14" Type="http://schemas.openxmlformats.org/officeDocument/2006/relationships/tags" Target="../tags/tag15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chart" Target="../charts/chart51.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chart" Target="../charts/chart53.xml"/><Relationship Id="rId5" Type="http://schemas.openxmlformats.org/officeDocument/2006/relationships/chart" Target="../charts/chart52.xml"/><Relationship Id="rId4" Type="http://schemas.openxmlformats.org/officeDocument/2006/relationships/image" Target="../media/image47.png"/></Relationships>
</file>

<file path=ppt/slides/_rels/slide86.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86.xml"/><Relationship Id="rId1" Type="http://schemas.openxmlformats.org/officeDocument/2006/relationships/slideLayout" Target="../slideLayouts/slideLayout6.xml"/><Relationship Id="rId4" Type="http://schemas.openxmlformats.org/officeDocument/2006/relationships/chart" Target="../charts/chart55.xml"/></Relationships>
</file>

<file path=ppt/slides/_rels/slide87.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chart" Target="../charts/chart59.xml"/><Relationship Id="rId5" Type="http://schemas.openxmlformats.org/officeDocument/2006/relationships/chart" Target="../charts/chart58.xml"/><Relationship Id="rId4" Type="http://schemas.openxmlformats.org/officeDocument/2006/relationships/chart" Target="../charts/chart57.xml"/></Relationships>
</file>

<file path=ppt/slides/_rels/slide88.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oleObject" Target="../embeddings/oleObject20.bin"/><Relationship Id="rId18" Type="http://schemas.openxmlformats.org/officeDocument/2006/relationships/image" Target="../media/image52.svg"/><Relationship Id="rId26" Type="http://schemas.openxmlformats.org/officeDocument/2006/relationships/image" Target="../media/image60.svg"/><Relationship Id="rId3" Type="http://schemas.openxmlformats.org/officeDocument/2006/relationships/tags" Target="../tags/tag162.xml"/><Relationship Id="rId21" Type="http://schemas.openxmlformats.org/officeDocument/2006/relationships/image" Target="../media/image55.png"/><Relationship Id="rId7" Type="http://schemas.openxmlformats.org/officeDocument/2006/relationships/tags" Target="../tags/tag166.xml"/><Relationship Id="rId12" Type="http://schemas.openxmlformats.org/officeDocument/2006/relationships/notesSlide" Target="../notesSlides/notesSlide88.xml"/><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tags" Target="../tags/tag161.xml"/><Relationship Id="rId16" Type="http://schemas.openxmlformats.org/officeDocument/2006/relationships/image" Target="../media/image50.svg"/><Relationship Id="rId20" Type="http://schemas.openxmlformats.org/officeDocument/2006/relationships/image" Target="../media/image54.svg"/><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slideLayout" Target="../slideLayouts/slideLayout16.xml"/><Relationship Id="rId24" Type="http://schemas.openxmlformats.org/officeDocument/2006/relationships/image" Target="../media/image58.svg"/><Relationship Id="rId5" Type="http://schemas.openxmlformats.org/officeDocument/2006/relationships/tags" Target="../tags/tag164.xml"/><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svg"/><Relationship Id="rId10" Type="http://schemas.openxmlformats.org/officeDocument/2006/relationships/tags" Target="../tags/tag169.xml"/><Relationship Id="rId19" Type="http://schemas.openxmlformats.org/officeDocument/2006/relationships/image" Target="../media/image53.png"/><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image" Target="../media/image48.emf"/><Relationship Id="rId22" Type="http://schemas.openxmlformats.org/officeDocument/2006/relationships/image" Target="../media/image56.svg"/><Relationship Id="rId27" Type="http://schemas.openxmlformats.org/officeDocument/2006/relationships/image" Target="../media/image61.png"/></Relationships>
</file>

<file path=ppt/slides/_rels/slide89.xml.rels><?xml version="1.0" encoding="UTF-8" standalone="yes"?>
<Relationships xmlns="http://schemas.openxmlformats.org/package/2006/relationships"><Relationship Id="rId8" Type="http://schemas.openxmlformats.org/officeDocument/2006/relationships/notesSlide" Target="../notesSlides/notesSlide89.xml"/><Relationship Id="rId13" Type="http://schemas.openxmlformats.org/officeDocument/2006/relationships/image" Target="../media/image67.png"/><Relationship Id="rId3" Type="http://schemas.openxmlformats.org/officeDocument/2006/relationships/tags" Target="../tags/tag172.xml"/><Relationship Id="rId7" Type="http://schemas.openxmlformats.org/officeDocument/2006/relationships/slideLayout" Target="../slideLayouts/slideLayout6.xml"/><Relationship Id="rId12" Type="http://schemas.openxmlformats.org/officeDocument/2006/relationships/image" Target="../media/image66.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image" Target="../media/image65.svg"/><Relationship Id="rId5" Type="http://schemas.openxmlformats.org/officeDocument/2006/relationships/tags" Target="../tags/tag174.xml"/><Relationship Id="rId10" Type="http://schemas.openxmlformats.org/officeDocument/2006/relationships/image" Target="../media/image64.png"/><Relationship Id="rId4" Type="http://schemas.openxmlformats.org/officeDocument/2006/relationships/tags" Target="../tags/tag173.xml"/><Relationship Id="rId9" Type="http://schemas.openxmlformats.org/officeDocument/2006/relationships/image" Target="../media/image63.png"/><Relationship Id="rId14" Type="http://schemas.openxmlformats.org/officeDocument/2006/relationships/chart" Target="../charts/chart6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29.xml"/><Relationship Id="rId5" Type="http://schemas.openxmlformats.org/officeDocument/2006/relationships/image" Target="../media/image11.emf"/><Relationship Id="rId4" Type="http://schemas.openxmlformats.org/officeDocument/2006/relationships/oleObject" Target="../embeddings/oleObject11.bin"/></Relationships>
</file>

<file path=ppt/slides/_rels/slide90.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notesSlide" Target="../notesSlides/notesSlide90.xml"/><Relationship Id="rId18" Type="http://schemas.openxmlformats.org/officeDocument/2006/relationships/image" Target="../media/image72.png"/><Relationship Id="rId3" Type="http://schemas.openxmlformats.org/officeDocument/2006/relationships/tags" Target="../tags/tag178.xml"/><Relationship Id="rId21" Type="http://schemas.openxmlformats.org/officeDocument/2006/relationships/image" Target="../media/image73.png"/><Relationship Id="rId7" Type="http://schemas.openxmlformats.org/officeDocument/2006/relationships/tags" Target="../tags/tag182.xml"/><Relationship Id="rId12" Type="http://schemas.openxmlformats.org/officeDocument/2006/relationships/slideLayout" Target="../slideLayouts/slideLayout6.xml"/><Relationship Id="rId17" Type="http://schemas.openxmlformats.org/officeDocument/2006/relationships/image" Target="../media/image71.svg"/><Relationship Id="rId2" Type="http://schemas.openxmlformats.org/officeDocument/2006/relationships/tags" Target="../tags/tag177.xml"/><Relationship Id="rId16" Type="http://schemas.openxmlformats.org/officeDocument/2006/relationships/image" Target="../media/image70.png"/><Relationship Id="rId20" Type="http://schemas.openxmlformats.org/officeDocument/2006/relationships/image" Target="../media/image65.svg"/><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tags" Target="../tags/tag186.xml"/><Relationship Id="rId24" Type="http://schemas.openxmlformats.org/officeDocument/2006/relationships/image" Target="../media/image76.svg"/><Relationship Id="rId5" Type="http://schemas.openxmlformats.org/officeDocument/2006/relationships/tags" Target="../tags/tag180.xml"/><Relationship Id="rId15" Type="http://schemas.openxmlformats.org/officeDocument/2006/relationships/image" Target="../media/image69.svg"/><Relationship Id="rId23" Type="http://schemas.openxmlformats.org/officeDocument/2006/relationships/image" Target="../media/image75.png"/><Relationship Id="rId10" Type="http://schemas.openxmlformats.org/officeDocument/2006/relationships/tags" Target="../tags/tag185.xml"/><Relationship Id="rId19" Type="http://schemas.openxmlformats.org/officeDocument/2006/relationships/image" Target="../media/image64.png"/><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image" Target="../media/image68.png"/><Relationship Id="rId22" Type="http://schemas.openxmlformats.org/officeDocument/2006/relationships/image" Target="../media/image74.png"/></Relationships>
</file>

<file path=ppt/slides/_rels/slide91.xml.rels><?xml version="1.0" encoding="UTF-8" standalone="yes"?>
<Relationships xmlns="http://schemas.openxmlformats.org/package/2006/relationships"><Relationship Id="rId8" Type="http://schemas.openxmlformats.org/officeDocument/2006/relationships/tags" Target="../tags/tag194.xml"/><Relationship Id="rId13" Type="http://schemas.openxmlformats.org/officeDocument/2006/relationships/tags" Target="../tags/tag199.xml"/><Relationship Id="rId18" Type="http://schemas.openxmlformats.org/officeDocument/2006/relationships/tags" Target="../tags/tag204.xml"/><Relationship Id="rId3" Type="http://schemas.openxmlformats.org/officeDocument/2006/relationships/tags" Target="../tags/tag189.xml"/><Relationship Id="rId21" Type="http://schemas.openxmlformats.org/officeDocument/2006/relationships/tags" Target="../tags/tag207.xml"/><Relationship Id="rId7" Type="http://schemas.openxmlformats.org/officeDocument/2006/relationships/tags" Target="../tags/tag193.xml"/><Relationship Id="rId12" Type="http://schemas.openxmlformats.org/officeDocument/2006/relationships/tags" Target="../tags/tag198.xml"/><Relationship Id="rId17" Type="http://schemas.openxmlformats.org/officeDocument/2006/relationships/tags" Target="../tags/tag203.xml"/><Relationship Id="rId25" Type="http://schemas.openxmlformats.org/officeDocument/2006/relationships/notesSlide" Target="../notesSlides/notesSlide91.xml"/><Relationship Id="rId2" Type="http://schemas.openxmlformats.org/officeDocument/2006/relationships/tags" Target="../tags/tag188.xml"/><Relationship Id="rId16" Type="http://schemas.openxmlformats.org/officeDocument/2006/relationships/tags" Target="../tags/tag202.xml"/><Relationship Id="rId20" Type="http://schemas.openxmlformats.org/officeDocument/2006/relationships/tags" Target="../tags/tag206.xml"/><Relationship Id="rId1" Type="http://schemas.openxmlformats.org/officeDocument/2006/relationships/tags" Target="../tags/tag187.xml"/><Relationship Id="rId6" Type="http://schemas.openxmlformats.org/officeDocument/2006/relationships/tags" Target="../tags/tag192.xml"/><Relationship Id="rId11" Type="http://schemas.openxmlformats.org/officeDocument/2006/relationships/tags" Target="../tags/tag197.xml"/><Relationship Id="rId24" Type="http://schemas.openxmlformats.org/officeDocument/2006/relationships/slideLayout" Target="../slideLayouts/slideLayout8.xml"/><Relationship Id="rId5" Type="http://schemas.openxmlformats.org/officeDocument/2006/relationships/tags" Target="../tags/tag191.xml"/><Relationship Id="rId15" Type="http://schemas.openxmlformats.org/officeDocument/2006/relationships/tags" Target="../tags/tag201.xml"/><Relationship Id="rId23" Type="http://schemas.openxmlformats.org/officeDocument/2006/relationships/tags" Target="../tags/tag209.xml"/><Relationship Id="rId10" Type="http://schemas.openxmlformats.org/officeDocument/2006/relationships/tags" Target="../tags/tag196.xml"/><Relationship Id="rId19" Type="http://schemas.openxmlformats.org/officeDocument/2006/relationships/tags" Target="../tags/tag205.xml"/><Relationship Id="rId4" Type="http://schemas.openxmlformats.org/officeDocument/2006/relationships/tags" Target="../tags/tag190.xml"/><Relationship Id="rId9" Type="http://schemas.openxmlformats.org/officeDocument/2006/relationships/tags" Target="../tags/tag195.xml"/><Relationship Id="rId14" Type="http://schemas.openxmlformats.org/officeDocument/2006/relationships/tags" Target="../tags/tag200.xml"/><Relationship Id="rId22" Type="http://schemas.openxmlformats.org/officeDocument/2006/relationships/tags" Target="../tags/tag208.xml"/></Relationships>
</file>

<file path=ppt/slides/_rels/slide92.xml.rels><?xml version="1.0" encoding="UTF-8" standalone="yes"?>
<Relationships xmlns="http://schemas.openxmlformats.org/package/2006/relationships"><Relationship Id="rId8" Type="http://schemas.openxmlformats.org/officeDocument/2006/relationships/tags" Target="../tags/tag217.xml"/><Relationship Id="rId3" Type="http://schemas.openxmlformats.org/officeDocument/2006/relationships/tags" Target="../tags/tag212.xml"/><Relationship Id="rId7" Type="http://schemas.openxmlformats.org/officeDocument/2006/relationships/tags" Target="../tags/tag216.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tags" Target="../tags/tag215.xml"/><Relationship Id="rId5" Type="http://schemas.openxmlformats.org/officeDocument/2006/relationships/tags" Target="../tags/tag214.xml"/><Relationship Id="rId10" Type="http://schemas.openxmlformats.org/officeDocument/2006/relationships/notesSlide" Target="../notesSlides/notesSlide92.xml"/><Relationship Id="rId4" Type="http://schemas.openxmlformats.org/officeDocument/2006/relationships/tags" Target="../tags/tag213.xml"/><Relationship Id="rId9"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8" Type="http://schemas.openxmlformats.org/officeDocument/2006/relationships/tags" Target="../tags/tag225.xml"/><Relationship Id="rId13" Type="http://schemas.openxmlformats.org/officeDocument/2006/relationships/notesSlide" Target="../notesSlides/notesSlide93.xml"/><Relationship Id="rId3" Type="http://schemas.openxmlformats.org/officeDocument/2006/relationships/tags" Target="../tags/tag220.xml"/><Relationship Id="rId7" Type="http://schemas.openxmlformats.org/officeDocument/2006/relationships/tags" Target="../tags/tag224.xml"/><Relationship Id="rId12" Type="http://schemas.openxmlformats.org/officeDocument/2006/relationships/slideLayout" Target="../slideLayouts/slideLayout6.xml"/><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tags" Target="../tags/tag223.xml"/><Relationship Id="rId11" Type="http://schemas.openxmlformats.org/officeDocument/2006/relationships/tags" Target="../tags/tag228.xml"/><Relationship Id="rId5" Type="http://schemas.openxmlformats.org/officeDocument/2006/relationships/tags" Target="../tags/tag222.xml"/><Relationship Id="rId10" Type="http://schemas.openxmlformats.org/officeDocument/2006/relationships/tags" Target="../tags/tag227.xml"/><Relationship Id="rId4" Type="http://schemas.openxmlformats.org/officeDocument/2006/relationships/tags" Target="../tags/tag221.xml"/><Relationship Id="rId9" Type="http://schemas.openxmlformats.org/officeDocument/2006/relationships/tags" Target="../tags/tag226.xml"/></Relationships>
</file>

<file path=ppt/slides/_rels/slide94.xml.rels><?xml version="1.0" encoding="UTF-8" standalone="yes"?>
<Relationships xmlns="http://schemas.openxmlformats.org/package/2006/relationships"><Relationship Id="rId8" Type="http://schemas.openxmlformats.org/officeDocument/2006/relationships/tags" Target="../tags/tag236.xml"/><Relationship Id="rId13" Type="http://schemas.openxmlformats.org/officeDocument/2006/relationships/image" Target="../media/image79.png"/><Relationship Id="rId3" Type="http://schemas.openxmlformats.org/officeDocument/2006/relationships/tags" Target="../tags/tag231.xml"/><Relationship Id="rId7" Type="http://schemas.openxmlformats.org/officeDocument/2006/relationships/tags" Target="../tags/tag235.xml"/><Relationship Id="rId12" Type="http://schemas.openxmlformats.org/officeDocument/2006/relationships/image" Target="../media/image78.png"/><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tags" Target="../tags/tag234.xml"/><Relationship Id="rId11" Type="http://schemas.openxmlformats.org/officeDocument/2006/relationships/image" Target="../media/image77.png"/><Relationship Id="rId5" Type="http://schemas.openxmlformats.org/officeDocument/2006/relationships/tags" Target="../tags/tag233.xml"/><Relationship Id="rId15" Type="http://schemas.openxmlformats.org/officeDocument/2006/relationships/image" Target="../media/image81.png"/><Relationship Id="rId10" Type="http://schemas.openxmlformats.org/officeDocument/2006/relationships/notesSlide" Target="../notesSlides/notesSlide94.xml"/><Relationship Id="rId4" Type="http://schemas.openxmlformats.org/officeDocument/2006/relationships/tags" Target="../tags/tag232.xml"/><Relationship Id="rId9" Type="http://schemas.openxmlformats.org/officeDocument/2006/relationships/slideLayout" Target="../slideLayouts/slideLayout6.xml"/><Relationship Id="rId14" Type="http://schemas.openxmlformats.org/officeDocument/2006/relationships/image" Target="../media/image80.png"/></Relationships>
</file>

<file path=ppt/slides/_rels/slide95.xml.rels><?xml version="1.0" encoding="UTF-8" standalone="yes"?>
<Relationships xmlns="http://schemas.openxmlformats.org/package/2006/relationships"><Relationship Id="rId8" Type="http://schemas.openxmlformats.org/officeDocument/2006/relationships/notesSlide" Target="../notesSlides/notesSlide95.xml"/><Relationship Id="rId13" Type="http://schemas.openxmlformats.org/officeDocument/2006/relationships/image" Target="../media/image66.png"/><Relationship Id="rId3" Type="http://schemas.openxmlformats.org/officeDocument/2006/relationships/tags" Target="../tags/tag239.xml"/><Relationship Id="rId7" Type="http://schemas.openxmlformats.org/officeDocument/2006/relationships/slideLayout" Target="../slideLayouts/slideLayout6.xml"/><Relationship Id="rId12" Type="http://schemas.openxmlformats.org/officeDocument/2006/relationships/image" Target="../media/image65.svg"/><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tags" Target="../tags/tag242.xml"/><Relationship Id="rId11" Type="http://schemas.openxmlformats.org/officeDocument/2006/relationships/image" Target="../media/image64.png"/><Relationship Id="rId5" Type="http://schemas.openxmlformats.org/officeDocument/2006/relationships/tags" Target="../tags/tag241.xml"/><Relationship Id="rId10" Type="http://schemas.openxmlformats.org/officeDocument/2006/relationships/image" Target="../media/image63.png"/><Relationship Id="rId4" Type="http://schemas.openxmlformats.org/officeDocument/2006/relationships/tags" Target="../tags/tag240.xml"/><Relationship Id="rId9" Type="http://schemas.openxmlformats.org/officeDocument/2006/relationships/image" Target="../media/image82.png"/><Relationship Id="rId14" Type="http://schemas.openxmlformats.org/officeDocument/2006/relationships/image" Target="../media/image67.png"/></Relationships>
</file>

<file path=ppt/slides/_rels/slide96.xml.rels><?xml version="1.0" encoding="UTF-8" standalone="yes"?>
<Relationships xmlns="http://schemas.openxmlformats.org/package/2006/relationships"><Relationship Id="rId8" Type="http://schemas.openxmlformats.org/officeDocument/2006/relationships/tags" Target="../tags/tag250.xml"/><Relationship Id="rId13" Type="http://schemas.openxmlformats.org/officeDocument/2006/relationships/tags" Target="../tags/tag255.xml"/><Relationship Id="rId18" Type="http://schemas.openxmlformats.org/officeDocument/2006/relationships/tags" Target="../tags/tag260.xml"/><Relationship Id="rId26" Type="http://schemas.openxmlformats.org/officeDocument/2006/relationships/image" Target="../media/image63.png"/><Relationship Id="rId3" Type="http://schemas.openxmlformats.org/officeDocument/2006/relationships/tags" Target="../tags/tag245.xml"/><Relationship Id="rId21" Type="http://schemas.openxmlformats.org/officeDocument/2006/relationships/tags" Target="../tags/tag263.xml"/><Relationship Id="rId7" Type="http://schemas.openxmlformats.org/officeDocument/2006/relationships/tags" Target="../tags/tag249.xml"/><Relationship Id="rId12" Type="http://schemas.openxmlformats.org/officeDocument/2006/relationships/tags" Target="../tags/tag254.xml"/><Relationship Id="rId17" Type="http://schemas.openxmlformats.org/officeDocument/2006/relationships/tags" Target="../tags/tag259.xml"/><Relationship Id="rId25" Type="http://schemas.openxmlformats.org/officeDocument/2006/relationships/image" Target="../media/image84.svg"/><Relationship Id="rId2" Type="http://schemas.openxmlformats.org/officeDocument/2006/relationships/tags" Target="../tags/tag244.xml"/><Relationship Id="rId16" Type="http://schemas.openxmlformats.org/officeDocument/2006/relationships/tags" Target="../tags/tag258.xml"/><Relationship Id="rId20" Type="http://schemas.openxmlformats.org/officeDocument/2006/relationships/tags" Target="../tags/tag262.xml"/><Relationship Id="rId29" Type="http://schemas.openxmlformats.org/officeDocument/2006/relationships/image" Target="../media/image66.png"/><Relationship Id="rId1" Type="http://schemas.openxmlformats.org/officeDocument/2006/relationships/tags" Target="../tags/tag243.xml"/><Relationship Id="rId6" Type="http://schemas.openxmlformats.org/officeDocument/2006/relationships/tags" Target="../tags/tag248.xml"/><Relationship Id="rId11" Type="http://schemas.openxmlformats.org/officeDocument/2006/relationships/tags" Target="../tags/tag253.xml"/><Relationship Id="rId24" Type="http://schemas.openxmlformats.org/officeDocument/2006/relationships/image" Target="../media/image83.png"/><Relationship Id="rId5" Type="http://schemas.openxmlformats.org/officeDocument/2006/relationships/tags" Target="../tags/tag247.xml"/><Relationship Id="rId15" Type="http://schemas.openxmlformats.org/officeDocument/2006/relationships/tags" Target="../tags/tag257.xml"/><Relationship Id="rId23" Type="http://schemas.openxmlformats.org/officeDocument/2006/relationships/notesSlide" Target="../notesSlides/notesSlide96.xml"/><Relationship Id="rId28" Type="http://schemas.openxmlformats.org/officeDocument/2006/relationships/image" Target="../media/image65.svg"/><Relationship Id="rId10" Type="http://schemas.openxmlformats.org/officeDocument/2006/relationships/tags" Target="../tags/tag252.xml"/><Relationship Id="rId19" Type="http://schemas.openxmlformats.org/officeDocument/2006/relationships/tags" Target="../tags/tag261.xml"/><Relationship Id="rId4" Type="http://schemas.openxmlformats.org/officeDocument/2006/relationships/tags" Target="../tags/tag246.xml"/><Relationship Id="rId9" Type="http://schemas.openxmlformats.org/officeDocument/2006/relationships/tags" Target="../tags/tag251.xml"/><Relationship Id="rId14" Type="http://schemas.openxmlformats.org/officeDocument/2006/relationships/tags" Target="../tags/tag256.xml"/><Relationship Id="rId22" Type="http://schemas.openxmlformats.org/officeDocument/2006/relationships/slideLayout" Target="../slideLayouts/slideLayout6.xml"/><Relationship Id="rId27" Type="http://schemas.openxmlformats.org/officeDocument/2006/relationships/image" Target="../media/image64.png"/><Relationship Id="rId30" Type="http://schemas.openxmlformats.org/officeDocument/2006/relationships/image" Target="../media/image67.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6.xml"/><Relationship Id="rId1" Type="http://schemas.openxmlformats.org/officeDocument/2006/relationships/tags" Target="../tags/tag264.xml"/></Relationships>
</file>

<file path=ppt/slides/_rels/slide98.xml.rels><?xml version="1.0" encoding="UTF-8" standalone="yes"?>
<Relationships xmlns="http://schemas.openxmlformats.org/package/2006/relationships"><Relationship Id="rId8" Type="http://schemas.openxmlformats.org/officeDocument/2006/relationships/tags" Target="../tags/tag272.xml"/><Relationship Id="rId13" Type="http://schemas.openxmlformats.org/officeDocument/2006/relationships/notesSlide" Target="../notesSlides/notesSlide98.xml"/><Relationship Id="rId18" Type="http://schemas.openxmlformats.org/officeDocument/2006/relationships/image" Target="../media/image67.png"/><Relationship Id="rId3" Type="http://schemas.openxmlformats.org/officeDocument/2006/relationships/tags" Target="../tags/tag267.xml"/><Relationship Id="rId7" Type="http://schemas.openxmlformats.org/officeDocument/2006/relationships/tags" Target="../tags/tag271.xml"/><Relationship Id="rId12" Type="http://schemas.openxmlformats.org/officeDocument/2006/relationships/slideLayout" Target="../slideLayouts/slideLayout6.xml"/><Relationship Id="rId17" Type="http://schemas.openxmlformats.org/officeDocument/2006/relationships/image" Target="../media/image66.png"/><Relationship Id="rId2" Type="http://schemas.openxmlformats.org/officeDocument/2006/relationships/tags" Target="../tags/tag266.xml"/><Relationship Id="rId16" Type="http://schemas.openxmlformats.org/officeDocument/2006/relationships/image" Target="../media/image65.svg"/><Relationship Id="rId1" Type="http://schemas.openxmlformats.org/officeDocument/2006/relationships/tags" Target="../tags/tag265.xml"/><Relationship Id="rId6" Type="http://schemas.openxmlformats.org/officeDocument/2006/relationships/tags" Target="../tags/tag270.xml"/><Relationship Id="rId11" Type="http://schemas.openxmlformats.org/officeDocument/2006/relationships/tags" Target="../tags/tag275.xml"/><Relationship Id="rId5" Type="http://schemas.openxmlformats.org/officeDocument/2006/relationships/tags" Target="../tags/tag269.xml"/><Relationship Id="rId15" Type="http://schemas.openxmlformats.org/officeDocument/2006/relationships/image" Target="../media/image64.png"/><Relationship Id="rId10" Type="http://schemas.openxmlformats.org/officeDocument/2006/relationships/tags" Target="../tags/tag274.xml"/><Relationship Id="rId4" Type="http://schemas.openxmlformats.org/officeDocument/2006/relationships/tags" Target="../tags/tag268.xml"/><Relationship Id="rId9" Type="http://schemas.openxmlformats.org/officeDocument/2006/relationships/tags" Target="../tags/tag273.xml"/><Relationship Id="rId14" Type="http://schemas.openxmlformats.org/officeDocument/2006/relationships/image" Target="../media/image63.png"/></Relationships>
</file>

<file path=ppt/slides/_rels/slide99.xml.rels><?xml version="1.0" encoding="UTF-8" standalone="yes"?>
<Relationships xmlns="http://schemas.openxmlformats.org/package/2006/relationships"><Relationship Id="rId8" Type="http://schemas.openxmlformats.org/officeDocument/2006/relationships/tags" Target="../tags/tag283.xml"/><Relationship Id="rId13" Type="http://schemas.openxmlformats.org/officeDocument/2006/relationships/notesSlide" Target="../notesSlides/notesSlide99.xml"/><Relationship Id="rId18" Type="http://schemas.openxmlformats.org/officeDocument/2006/relationships/image" Target="../media/image67.png"/><Relationship Id="rId3" Type="http://schemas.openxmlformats.org/officeDocument/2006/relationships/tags" Target="../tags/tag278.xml"/><Relationship Id="rId7" Type="http://schemas.openxmlformats.org/officeDocument/2006/relationships/tags" Target="../tags/tag282.xml"/><Relationship Id="rId12" Type="http://schemas.openxmlformats.org/officeDocument/2006/relationships/slideLayout" Target="../slideLayouts/slideLayout6.xml"/><Relationship Id="rId17" Type="http://schemas.openxmlformats.org/officeDocument/2006/relationships/image" Target="../media/image66.png"/><Relationship Id="rId2" Type="http://schemas.openxmlformats.org/officeDocument/2006/relationships/tags" Target="../tags/tag277.xml"/><Relationship Id="rId16" Type="http://schemas.openxmlformats.org/officeDocument/2006/relationships/image" Target="../media/image65.svg"/><Relationship Id="rId1" Type="http://schemas.openxmlformats.org/officeDocument/2006/relationships/tags" Target="../tags/tag276.xml"/><Relationship Id="rId6" Type="http://schemas.openxmlformats.org/officeDocument/2006/relationships/tags" Target="../tags/tag281.xml"/><Relationship Id="rId11" Type="http://schemas.openxmlformats.org/officeDocument/2006/relationships/tags" Target="../tags/tag286.xml"/><Relationship Id="rId5" Type="http://schemas.openxmlformats.org/officeDocument/2006/relationships/tags" Target="../tags/tag280.xml"/><Relationship Id="rId15" Type="http://schemas.openxmlformats.org/officeDocument/2006/relationships/image" Target="../media/image64.png"/><Relationship Id="rId10" Type="http://schemas.openxmlformats.org/officeDocument/2006/relationships/tags" Target="../tags/tag285.xml"/><Relationship Id="rId4" Type="http://schemas.openxmlformats.org/officeDocument/2006/relationships/tags" Target="../tags/tag279.xml"/><Relationship Id="rId9" Type="http://schemas.openxmlformats.org/officeDocument/2006/relationships/tags" Target="../tags/tag284.xml"/><Relationship Id="rId1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Shape 183"/>
        <p:cNvGrpSpPr/>
        <p:nvPr/>
      </p:nvGrpSpPr>
      <p:grpSpPr>
        <a:xfrm>
          <a:off x="0" y="0"/>
          <a:ext cx="0" cy="0"/>
          <a:chOff x="0" y="0"/>
          <a:chExt cx="0" cy="0"/>
        </a:xfrm>
      </p:grpSpPr>
      <p:sp>
        <p:nvSpPr>
          <p:cNvPr id="185" name="Google Shape;185;p1"/>
          <p:cNvSpPr/>
          <p:nvPr/>
        </p:nvSpPr>
        <p:spPr>
          <a:xfrm>
            <a:off x="1212175" y="0"/>
            <a:ext cx="9724800" cy="5613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86" name="Google Shape;186;p1"/>
          <p:cNvSpPr txBox="1"/>
          <p:nvPr/>
        </p:nvSpPr>
        <p:spPr>
          <a:xfrm>
            <a:off x="481215" y="2816219"/>
            <a:ext cx="11034300" cy="2679300"/>
          </a:xfrm>
          <a:prstGeom prst="rect">
            <a:avLst/>
          </a:prstGeom>
          <a:noFill/>
          <a:ln>
            <a:noFill/>
          </a:ln>
        </p:spPr>
        <p:txBody>
          <a:bodyPr spcFirstLastPara="1" wrap="square" lIns="91425" tIns="45700" rIns="91425" bIns="45700" anchor="t" anchorCtr="0">
            <a:noAutofit/>
          </a:bodyPr>
          <a:lstStyle/>
          <a:p>
            <a:pPr marL="0" marR="0" lvl="0" indent="0" algn="l" rtl="0">
              <a:lnSpc>
                <a:spcPct val="129166"/>
              </a:lnSpc>
              <a:spcBef>
                <a:spcPts val="0"/>
              </a:spcBef>
              <a:spcAft>
                <a:spcPts val="0"/>
              </a:spcAft>
              <a:buClr>
                <a:srgbClr val="061F32"/>
              </a:buClr>
              <a:buSzPts val="4000"/>
              <a:buFont typeface="Helvetica Neue"/>
              <a:buNone/>
            </a:pPr>
            <a:endParaRPr sz="4500" u="none" strike="noStrike" cap="none">
              <a:solidFill>
                <a:srgbClr val="061F32"/>
              </a:solidFill>
              <a:latin typeface="Arial" panose="020B0604020202020204" pitchFamily="34" charset="0"/>
              <a:ea typeface="Helvetica Neue"/>
              <a:cs typeface="Arial" panose="020B0604020202020204" pitchFamily="34" charset="0"/>
              <a:sym typeface="Helvetica Neue"/>
            </a:endParaRPr>
          </a:p>
        </p:txBody>
      </p:sp>
      <p:sp>
        <p:nvSpPr>
          <p:cNvPr id="187" name="Google Shape;187;p1"/>
          <p:cNvSpPr txBox="1"/>
          <p:nvPr/>
        </p:nvSpPr>
        <p:spPr>
          <a:xfrm>
            <a:off x="1609162" y="581999"/>
            <a:ext cx="7388352"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61F32"/>
              </a:buClr>
              <a:buSzPts val="4400"/>
              <a:buFont typeface="Georgia"/>
              <a:buNone/>
            </a:pPr>
            <a:r>
              <a:rPr lang="en-GB" sz="4400" b="1" i="0" u="none" strike="noStrike" cap="none">
                <a:solidFill>
                  <a:srgbClr val="061F32"/>
                </a:solidFill>
                <a:latin typeface="Georgia"/>
                <a:ea typeface="Georgia"/>
                <a:cs typeface="Georgia"/>
                <a:sym typeface="Georgia"/>
              </a:rPr>
              <a:t>Business Strategy</a:t>
            </a:r>
            <a:endParaRPr/>
          </a:p>
          <a:p>
            <a:pPr marL="0" marR="0" lvl="0" indent="0" algn="l" rtl="0">
              <a:lnSpc>
                <a:spcPct val="100000"/>
              </a:lnSpc>
              <a:spcBef>
                <a:spcPts val="0"/>
              </a:spcBef>
              <a:spcAft>
                <a:spcPts val="0"/>
              </a:spcAft>
              <a:buClr>
                <a:srgbClr val="061F32"/>
              </a:buClr>
              <a:buSzPts val="2000"/>
              <a:buFont typeface="Arial"/>
              <a:buNone/>
            </a:pPr>
            <a:br>
              <a:rPr lang="en-US" sz="2000" b="0" i="0" u="none" strike="noStrike" cap="none">
                <a:solidFill>
                  <a:srgbClr val="061F32"/>
                </a:solidFill>
                <a:latin typeface="Arial"/>
                <a:ea typeface="Arial"/>
                <a:cs typeface="Arial"/>
                <a:sym typeface="Arial"/>
              </a:rPr>
            </a:br>
            <a:r>
              <a:rPr lang="en-US" sz="2000" b="0" i="0" u="none" strike="noStrike" cap="none">
                <a:solidFill>
                  <a:srgbClr val="061F32"/>
                </a:solidFill>
                <a:latin typeface="Arial"/>
                <a:ea typeface="Arial"/>
                <a:cs typeface="Arial"/>
                <a:sym typeface="Arial"/>
              </a:rPr>
              <a:t>PowerPoint template</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3"/>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4EDA1D79-6266-FA82-C685-2E7463F42785}"/>
              </a:ext>
            </a:extLst>
          </p:cNvPr>
          <p:cNvGraphicFramePr>
            <a:graphicFrameLocks noChangeAspect="1"/>
          </p:cNvGraphicFramePr>
          <p:nvPr>
            <p:custDataLst>
              <p:tags r:id="rId1"/>
            </p:custDataLst>
            <p:extLst>
              <p:ext uri="{D42A27DB-BD31-4B8C-83A1-F6EECF244321}">
                <p14:modId xmlns:p14="http://schemas.microsoft.com/office/powerpoint/2010/main" val="19371647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0" name="Object 9" hidden="1">
                        <a:extLst>
                          <a:ext uri="{FF2B5EF4-FFF2-40B4-BE49-F238E27FC236}">
                            <a16:creationId xmlns:a16="http://schemas.microsoft.com/office/drawing/2014/main" id="{4EDA1D79-6266-FA82-C685-2E7463F42785}"/>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9" name="Picture 8" descr="A picture containing outdoor, ground, sidewalk, cement&#10;&#10;Description automatically generated">
            <a:extLst>
              <a:ext uri="{FF2B5EF4-FFF2-40B4-BE49-F238E27FC236}">
                <a16:creationId xmlns:a16="http://schemas.microsoft.com/office/drawing/2014/main" id="{71C4DD2A-E6C8-0735-C1CC-085E07865899}"/>
              </a:ext>
            </a:extLst>
          </p:cNvPr>
          <p:cNvPicPr>
            <a:picLocks noChangeAspect="1"/>
          </p:cNvPicPr>
          <p:nvPr/>
        </p:nvPicPr>
        <p:blipFill>
          <a:blip r:embed="rId6"/>
          <a:stretch>
            <a:fillRect/>
          </a:stretch>
        </p:blipFill>
        <p:spPr>
          <a:xfrm>
            <a:off x="0" y="5605"/>
            <a:ext cx="12192000" cy="6858800"/>
          </a:xfrm>
          <a:prstGeom prst="rect">
            <a:avLst/>
          </a:prstGeom>
        </p:spPr>
      </p:pic>
      <p:sp>
        <p:nvSpPr>
          <p:cNvPr id="185" name="Google Shape;185;p1"/>
          <p:cNvSpPr/>
          <p:nvPr/>
        </p:nvSpPr>
        <p:spPr>
          <a:xfrm>
            <a:off x="-2" y="4670853"/>
            <a:ext cx="12192001" cy="2216701"/>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61F32"/>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87" name="Google Shape;187;p1"/>
          <p:cNvSpPr txBox="1"/>
          <p:nvPr/>
        </p:nvSpPr>
        <p:spPr>
          <a:xfrm>
            <a:off x="332934" y="5071950"/>
            <a:ext cx="7388352" cy="138495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61F32"/>
              </a:buClr>
              <a:buSzPts val="4400"/>
              <a:buFont typeface="Georgia"/>
              <a:buNone/>
              <a:tabLst/>
              <a:defRPr/>
            </a:pPr>
            <a:r>
              <a:rPr kumimoji="0" lang="en-US" sz="4400" b="1" i="0" u="none" strike="noStrike" kern="0" cap="none" spc="0" normalizeH="0" baseline="0" noProof="0">
                <a:ln>
                  <a:noFill/>
                </a:ln>
                <a:solidFill>
                  <a:srgbClr val="061F32"/>
                </a:solidFill>
                <a:effectLst/>
                <a:uLnTx/>
                <a:uFillTx/>
                <a:latin typeface="Georgia"/>
                <a:ea typeface="Georgia"/>
                <a:cs typeface="Georgia"/>
                <a:sym typeface="Georgia"/>
              </a:rPr>
              <a:t>[Strategy </a:t>
            </a:r>
            <a:r>
              <a:rPr kumimoji="0" lang="en-US" sz="4400" b="1" i="0" u="none" strike="noStrike" kern="0" cap="none" spc="0" normalizeH="0" baseline="0">
                <a:ln>
                  <a:noFill/>
                </a:ln>
                <a:solidFill>
                  <a:srgbClr val="061F32"/>
                </a:solidFill>
                <a:effectLst/>
                <a:uLnTx/>
                <a:uFillTx/>
                <a:latin typeface="Georgia"/>
                <a:ea typeface="Georgia"/>
                <a:cs typeface="Georgia"/>
                <a:sym typeface="Georgia"/>
              </a:rPr>
              <a:t>title</a:t>
            </a:r>
            <a:r>
              <a:rPr kumimoji="0" lang="en-US" sz="4400" b="1" i="0" u="none" strike="noStrike" kern="0" cap="none" spc="0" normalizeH="0" baseline="0" noProof="0">
                <a:ln>
                  <a:noFill/>
                </a:ln>
                <a:solidFill>
                  <a:srgbClr val="061F32"/>
                </a:solidFill>
                <a:effectLst/>
                <a:uLnTx/>
                <a:uFillTx/>
                <a:latin typeface="Georgia"/>
                <a:ea typeface="Georgia"/>
                <a:cs typeface="Georgia"/>
                <a:sym typeface="Georgia"/>
              </a:rPr>
              <a:t>/name]</a:t>
            </a:r>
            <a:endParaRPr kumimoji="0" lang="en-US"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61F32"/>
              </a:buClr>
              <a:buSzPts val="2000"/>
              <a:buFont typeface="Arial"/>
              <a:buNone/>
              <a:tabLst/>
              <a:defRPr/>
            </a:pPr>
            <a:br>
              <a:rPr kumimoji="0" lang="en-US" sz="2000" b="0" i="0" u="none" strike="noStrike" kern="0" cap="none" spc="0" normalizeH="0" baseline="0" noProof="0">
                <a:ln>
                  <a:noFill/>
                </a:ln>
                <a:solidFill>
                  <a:srgbClr val="061F32"/>
                </a:solidFill>
                <a:effectLst/>
                <a:uLnTx/>
                <a:uFillTx/>
                <a:latin typeface="Arial"/>
                <a:ea typeface="Arial"/>
                <a:cs typeface="Arial"/>
                <a:sym typeface="Arial"/>
              </a:rPr>
            </a:br>
            <a:r>
              <a:rPr kumimoji="0" lang="en-US" sz="2000" b="0" i="0" u="none" strike="noStrike" kern="0" cap="none" spc="0" normalizeH="0" baseline="0" noProof="0">
                <a:ln>
                  <a:noFill/>
                </a:ln>
                <a:solidFill>
                  <a:srgbClr val="061F32"/>
                </a:solidFill>
                <a:effectLst/>
                <a:uLnTx/>
                <a:uFillTx/>
                <a:latin typeface="Arial"/>
                <a:ea typeface="Arial"/>
                <a:cs typeface="Arial"/>
                <a:sym typeface="Arial"/>
              </a:rPr>
              <a:t>Strategy 202x</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Rectangle 1">
            <a:extLst>
              <a:ext uri="{FF2B5EF4-FFF2-40B4-BE49-F238E27FC236}">
                <a16:creationId xmlns:a16="http://schemas.microsoft.com/office/drawing/2014/main" id="{E8FCEBAB-E7A5-EC43-A94A-9A1C7E7A630A}"/>
              </a:ext>
            </a:extLst>
          </p:cNvPr>
          <p:cNvSpPr/>
          <p:nvPr/>
        </p:nvSpPr>
        <p:spPr>
          <a:xfrm>
            <a:off x="10129120" y="5071949"/>
            <a:ext cx="1729946" cy="1384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Company logo</a:t>
            </a:r>
          </a:p>
        </p:txBody>
      </p:sp>
      <p:sp>
        <p:nvSpPr>
          <p:cNvPr id="3" name="Rectangle 2">
            <a:extLst>
              <a:ext uri="{FF2B5EF4-FFF2-40B4-BE49-F238E27FC236}">
                <a16:creationId xmlns:a16="http://schemas.microsoft.com/office/drawing/2014/main" id="{346F10D9-4016-F04A-99C0-EF87F95D7040}"/>
              </a:ext>
            </a:extLst>
          </p:cNvPr>
          <p:cNvSpPr/>
          <p:nvPr/>
        </p:nvSpPr>
        <p:spPr>
          <a:xfrm>
            <a:off x="9131643" y="401098"/>
            <a:ext cx="272742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Change picture to match company pictures/industry</a:t>
            </a:r>
          </a:p>
        </p:txBody>
      </p:sp>
    </p:spTree>
    <p:extLst>
      <p:ext uri="{BB962C8B-B14F-4D97-AF65-F5344CB8AC3E}">
        <p14:creationId xmlns:p14="http://schemas.microsoft.com/office/powerpoint/2010/main" val="25795886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B91F1B-C254-C988-B15F-4F0F38CAA260}"/>
              </a:ext>
            </a:extLst>
          </p:cNvPr>
          <p:cNvGraphicFramePr>
            <a:graphicFrameLocks noChangeAspect="1"/>
          </p:cNvGraphicFramePr>
          <p:nvPr>
            <p:custDataLst>
              <p:tags r:id="rId1"/>
            </p:custDataLst>
            <p:extLst>
              <p:ext uri="{D42A27DB-BD31-4B8C-83A1-F6EECF244321}">
                <p14:modId xmlns:p14="http://schemas.microsoft.com/office/powerpoint/2010/main" val="90008266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FDB91F1B-C254-C988-B15F-4F0F38CAA26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F0F7FF12-8C46-3F4C-AF3C-C393D45CBDE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100</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9" name="Title 1">
            <a:extLst>
              <a:ext uri="{FF2B5EF4-FFF2-40B4-BE49-F238E27FC236}">
                <a16:creationId xmlns:a16="http://schemas.microsoft.com/office/drawing/2014/main" id="{9B640F0C-5D83-E625-44EC-8975B5EA2560}"/>
              </a:ext>
            </a:extLst>
          </p:cNvPr>
          <p:cNvSpPr txBox="1">
            <a:spLocks/>
          </p:cNvSpPr>
          <p:nvPr/>
        </p:nvSpPr>
        <p:spPr>
          <a:xfrm>
            <a:off x="534725" y="1355453"/>
            <a:ext cx="5298916" cy="1437300"/>
          </a:xfrm>
          <a:prstGeom prst="rect">
            <a:avLst/>
          </a:prstGeom>
        </p:spPr>
        <p:txBody>
          <a:bodyPr vert="horz"/>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2"/>
              </a:buClr>
              <a:buSzPts val="2000"/>
            </a:pPr>
            <a:r>
              <a:rPr lang="en-GB" sz="4800" b="1">
                <a:solidFill>
                  <a:schemeClr val="tx1"/>
                </a:solidFill>
                <a:latin typeface="Georgia" panose="02040502050405020303" pitchFamily="18" charset="0"/>
              </a:rPr>
              <a:t>Enablers and foundation</a:t>
            </a:r>
            <a:endParaRPr lang="en-US" sz="4800" b="1">
              <a:solidFill>
                <a:schemeClr val="tx1"/>
              </a:solidFill>
              <a:latin typeface="Georgia" panose="02040502050405020303" pitchFamily="18" charset="0"/>
            </a:endParaRPr>
          </a:p>
        </p:txBody>
      </p:sp>
      <p:sp>
        <p:nvSpPr>
          <p:cNvPr id="10" name="Text Placeholder 2">
            <a:extLst>
              <a:ext uri="{FF2B5EF4-FFF2-40B4-BE49-F238E27FC236}">
                <a16:creationId xmlns:a16="http://schemas.microsoft.com/office/drawing/2014/main" id="{345960FC-11B2-A398-6102-D693F3DFFA61}"/>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a:solidFill>
                  <a:schemeClr val="tx1"/>
                </a:solidFill>
              </a:rPr>
              <a:t>05</a:t>
            </a:r>
          </a:p>
        </p:txBody>
      </p:sp>
    </p:spTree>
    <p:extLst>
      <p:ext uri="{BB962C8B-B14F-4D97-AF65-F5344CB8AC3E}">
        <p14:creationId xmlns:p14="http://schemas.microsoft.com/office/powerpoint/2010/main" val="36383064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A67FB8-A91E-06F4-B26F-CD5E0A1C583B}"/>
              </a:ext>
            </a:extLst>
          </p:cNvPr>
          <p:cNvSpPr>
            <a:spLocks noGrp="1"/>
          </p:cNvSpPr>
          <p:nvPr>
            <p:ph type="title"/>
          </p:nvPr>
        </p:nvSpPr>
        <p:spPr/>
        <p:txBody>
          <a:bodyPr/>
          <a:lstStyle/>
          <a:p>
            <a:r>
              <a:rPr lang="en-US"/>
              <a:t>How to win: Our key enablers</a:t>
            </a:r>
          </a:p>
        </p:txBody>
      </p:sp>
      <p:sp>
        <p:nvSpPr>
          <p:cNvPr id="4" name="Slide Number Placeholder 3">
            <a:extLst>
              <a:ext uri="{FF2B5EF4-FFF2-40B4-BE49-F238E27FC236}">
                <a16:creationId xmlns:a16="http://schemas.microsoft.com/office/drawing/2014/main" id="{FA3F5CCB-43D8-611C-2E08-14D6B584F2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101</a:t>
            </a:fld>
            <a:endParaRPr lang="en-GB"/>
          </a:p>
        </p:txBody>
      </p:sp>
      <p:sp>
        <p:nvSpPr>
          <p:cNvPr id="6" name="Google Shape;251;p36">
            <a:extLst>
              <a:ext uri="{FF2B5EF4-FFF2-40B4-BE49-F238E27FC236}">
                <a16:creationId xmlns:a16="http://schemas.microsoft.com/office/drawing/2014/main" id="{ADC9B505-6DE0-54AC-29D1-225DE5733491}"/>
              </a:ext>
            </a:extLst>
          </p:cNvPr>
          <p:cNvSpPr/>
          <p:nvPr/>
        </p:nvSpPr>
        <p:spPr>
          <a:xfrm>
            <a:off x="0" y="1841965"/>
            <a:ext cx="12192000" cy="5058047"/>
          </a:xfrm>
          <a:prstGeom prst="rect">
            <a:avLst/>
          </a:prstGeom>
          <a:solidFill>
            <a:schemeClr val="bg1">
              <a:lumMod val="9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252;p36">
            <a:extLst>
              <a:ext uri="{FF2B5EF4-FFF2-40B4-BE49-F238E27FC236}">
                <a16:creationId xmlns:a16="http://schemas.microsoft.com/office/drawing/2014/main" id="{6132816B-A859-BFBD-BFA5-184BFA7042FC}"/>
              </a:ext>
            </a:extLst>
          </p:cNvPr>
          <p:cNvSpPr txBox="1"/>
          <p:nvPr/>
        </p:nvSpPr>
        <p:spPr>
          <a:xfrm>
            <a:off x="654921" y="1931588"/>
            <a:ext cx="1876800" cy="19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da-DK" sz="3600" u="none" strike="noStrike" cap="none">
                <a:solidFill>
                  <a:schemeClr val="tx1">
                    <a:lumMod val="90000"/>
                    <a:lumOff val="10000"/>
                  </a:schemeClr>
                </a:solidFill>
                <a:latin typeface="Georgia" panose="02040502050405020303" pitchFamily="18" charset="0"/>
                <a:ea typeface="Helvetica Neue"/>
                <a:cs typeface="Arial" panose="020B0604020202020204" pitchFamily="34" charset="0"/>
                <a:sym typeface="Helvetica Neue"/>
              </a:rPr>
              <a:t>01</a:t>
            </a:r>
          </a:p>
          <a:p>
            <a:pPr marL="0" marR="0" lvl="0" indent="0" algn="l" rtl="0">
              <a:lnSpc>
                <a:spcPct val="100000"/>
              </a:lnSpc>
              <a:spcBef>
                <a:spcPts val="0"/>
              </a:spcBef>
              <a:spcAft>
                <a:spcPts val="0"/>
              </a:spcAft>
              <a:buClr>
                <a:srgbClr val="000000"/>
              </a:buClr>
              <a:buSzPts val="1600"/>
              <a:buFont typeface="Arial"/>
              <a:buNone/>
            </a:pPr>
            <a:endParaRPr lang="da-DK" sz="3600" u="none" strike="noStrike" cap="none">
              <a:solidFill>
                <a:schemeClr val="tx1">
                  <a:lumMod val="90000"/>
                  <a:lumOff val="10000"/>
                </a:schemeClr>
              </a:solidFill>
              <a:latin typeface="Georgia" panose="02040502050405020303" pitchFamily="18" charset="0"/>
              <a:ea typeface="Helvetica Neue"/>
              <a:cs typeface="Arial" panose="020B0604020202020204" pitchFamily="34" charset="0"/>
              <a:sym typeface="Helvetica Neue"/>
            </a:endParaRPr>
          </a:p>
        </p:txBody>
      </p:sp>
      <p:sp>
        <p:nvSpPr>
          <p:cNvPr id="8" name="Google Shape;253;p36">
            <a:extLst>
              <a:ext uri="{FF2B5EF4-FFF2-40B4-BE49-F238E27FC236}">
                <a16:creationId xmlns:a16="http://schemas.microsoft.com/office/drawing/2014/main" id="{862452A5-F530-8977-4D54-85F6CF8CBA3F}"/>
              </a:ext>
            </a:extLst>
          </p:cNvPr>
          <p:cNvSpPr txBox="1"/>
          <p:nvPr/>
        </p:nvSpPr>
        <p:spPr>
          <a:xfrm>
            <a:off x="623900" y="2714887"/>
            <a:ext cx="1918800" cy="9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chemeClr val="accent1"/>
                </a:solidFill>
                <a:latin typeface="Arial" panose="020B0604020202020204" pitchFamily="34" charset="0"/>
                <a:ea typeface="Helvetica Neue"/>
                <a:cs typeface="Arial" panose="020B0604020202020204" pitchFamily="34" charset="0"/>
                <a:sym typeface="Helvetica Neue"/>
              </a:rPr>
              <a:t>[Enabler 1, e.g. People]:</a:t>
            </a:r>
          </a:p>
          <a:p>
            <a:pPr marL="0" marR="0" lvl="0" indent="0" algn="l" rtl="0">
              <a:lnSpc>
                <a:spcPct val="100000"/>
              </a:lnSpc>
              <a:spcBef>
                <a:spcPts val="0"/>
              </a:spcBef>
              <a:spcAft>
                <a:spcPts val="0"/>
              </a:spcAft>
              <a:buClr>
                <a:srgbClr val="000000"/>
              </a:buClr>
              <a:buSzPts val="1600"/>
              <a:buFont typeface="Arial"/>
              <a:buNone/>
            </a:pPr>
            <a:br>
              <a:rPr lang="en-US" sz="1600" u="none" strike="noStrike" cap="none">
                <a:solidFill>
                  <a:schemeClr val="accent1"/>
                </a:solidFill>
                <a:latin typeface="Arial" panose="020B0604020202020204" pitchFamily="34" charset="0"/>
                <a:ea typeface="Helvetica Neue"/>
                <a:cs typeface="Arial" panose="020B0604020202020204" pitchFamily="34" charset="0"/>
                <a:sym typeface="Helvetica Neue"/>
              </a:rPr>
            </a:br>
            <a:r>
              <a:rPr lang="en-US" sz="1600" u="none" strike="noStrike" cap="none">
                <a:solidFill>
                  <a:schemeClr val="accent1"/>
                </a:solidFill>
                <a:latin typeface="Arial" panose="020B0604020202020204" pitchFamily="34" charset="0"/>
                <a:ea typeface="Helvetica Neue"/>
                <a:cs typeface="Arial" panose="020B0604020202020204" pitchFamily="34" charset="0"/>
                <a:sym typeface="Helvetica Neue"/>
              </a:rPr>
              <a:t>[Description of enabler]</a:t>
            </a:r>
          </a:p>
          <a:p>
            <a:pPr marL="0" marR="0" lvl="0" indent="0" algn="l" rtl="0">
              <a:lnSpc>
                <a:spcPct val="100000"/>
              </a:lnSpc>
              <a:spcBef>
                <a:spcPts val="0"/>
              </a:spcBef>
              <a:spcAft>
                <a:spcPts val="0"/>
              </a:spcAft>
              <a:buClr>
                <a:srgbClr val="000000"/>
              </a:buClr>
              <a:buSzPts val="1600"/>
              <a:buFont typeface="Arial"/>
              <a:buNone/>
            </a:pPr>
            <a:endParaRPr lang="en-US" sz="1600">
              <a:solidFill>
                <a:schemeClr val="accent1"/>
              </a:solidFill>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chemeClr val="accent1"/>
                </a:solidFill>
                <a:latin typeface="Arial" panose="020B0604020202020204" pitchFamily="34" charset="0"/>
                <a:ea typeface="Helvetica Neue"/>
                <a:cs typeface="Arial" panose="020B0604020202020204" pitchFamily="34" charset="0"/>
                <a:sym typeface="Helvetica Neue"/>
              </a:rPr>
              <a:t>[Description of specific initiatives] </a:t>
            </a:r>
          </a:p>
        </p:txBody>
      </p:sp>
      <p:sp>
        <p:nvSpPr>
          <p:cNvPr id="9" name="Google Shape;254;p36">
            <a:extLst>
              <a:ext uri="{FF2B5EF4-FFF2-40B4-BE49-F238E27FC236}">
                <a16:creationId xmlns:a16="http://schemas.microsoft.com/office/drawing/2014/main" id="{6E2C8A7E-CDBC-97FC-5662-53C2E33C1061}"/>
              </a:ext>
            </a:extLst>
          </p:cNvPr>
          <p:cNvSpPr txBox="1"/>
          <p:nvPr/>
        </p:nvSpPr>
        <p:spPr>
          <a:xfrm>
            <a:off x="2879600" y="1931697"/>
            <a:ext cx="1876800" cy="19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da-DK" sz="3600" u="none" strike="noStrike" cap="none">
                <a:solidFill>
                  <a:schemeClr val="tx1">
                    <a:lumMod val="90000"/>
                    <a:lumOff val="10000"/>
                  </a:schemeClr>
                </a:solidFill>
                <a:latin typeface="Georgia" panose="02040502050405020303" pitchFamily="18" charset="0"/>
                <a:ea typeface="Helvetica Neue"/>
                <a:cs typeface="Arial" panose="020B0604020202020204" pitchFamily="34" charset="0"/>
                <a:sym typeface="Helvetica Neue"/>
              </a:rPr>
              <a:t>02</a:t>
            </a:r>
          </a:p>
          <a:p>
            <a:pPr marL="0" marR="0" lvl="0" indent="0" algn="l" rtl="0">
              <a:lnSpc>
                <a:spcPct val="100000"/>
              </a:lnSpc>
              <a:spcBef>
                <a:spcPts val="0"/>
              </a:spcBef>
              <a:spcAft>
                <a:spcPts val="0"/>
              </a:spcAft>
              <a:buClr>
                <a:srgbClr val="000000"/>
              </a:buClr>
              <a:buSzPts val="1600"/>
              <a:buFont typeface="Arial"/>
              <a:buNone/>
            </a:pPr>
            <a:endParaRPr lang="da-DK" sz="3600" u="none" strike="noStrike" cap="none">
              <a:solidFill>
                <a:schemeClr val="tx1">
                  <a:lumMod val="90000"/>
                  <a:lumOff val="10000"/>
                </a:schemeClr>
              </a:solidFill>
              <a:latin typeface="Georgia" panose="02040502050405020303" pitchFamily="18" charset="0"/>
              <a:ea typeface="Helvetica Neue"/>
              <a:cs typeface="Arial" panose="020B0604020202020204" pitchFamily="34" charset="0"/>
              <a:sym typeface="Helvetica Neue"/>
            </a:endParaRPr>
          </a:p>
        </p:txBody>
      </p:sp>
      <p:sp>
        <p:nvSpPr>
          <p:cNvPr id="10" name="Google Shape;255;p36">
            <a:extLst>
              <a:ext uri="{FF2B5EF4-FFF2-40B4-BE49-F238E27FC236}">
                <a16:creationId xmlns:a16="http://schemas.microsoft.com/office/drawing/2014/main" id="{DB1FB83B-52C1-BED4-908A-695659FBB625}"/>
              </a:ext>
            </a:extLst>
          </p:cNvPr>
          <p:cNvSpPr txBox="1"/>
          <p:nvPr/>
        </p:nvSpPr>
        <p:spPr>
          <a:xfrm>
            <a:off x="2879600" y="2733987"/>
            <a:ext cx="1921200" cy="9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chemeClr val="accent1"/>
                </a:solidFill>
                <a:latin typeface="Arial" panose="020B0604020202020204" pitchFamily="34" charset="0"/>
                <a:ea typeface="Helvetica Neue"/>
                <a:cs typeface="Arial" panose="020B0604020202020204" pitchFamily="34" charset="0"/>
                <a:sym typeface="Helvetica Neue"/>
              </a:rPr>
              <a:t>[Enabler 2, e.g. IT]:</a:t>
            </a:r>
          </a:p>
          <a:p>
            <a:pPr marL="0" marR="0" lvl="0" indent="0" algn="l" rtl="0">
              <a:lnSpc>
                <a:spcPct val="100000"/>
              </a:lnSpc>
              <a:spcBef>
                <a:spcPts val="0"/>
              </a:spcBef>
              <a:spcAft>
                <a:spcPts val="0"/>
              </a:spcAft>
              <a:buClr>
                <a:srgbClr val="000000"/>
              </a:buClr>
              <a:buSzPts val="1600"/>
              <a:buFont typeface="Arial"/>
              <a:buNone/>
            </a:pPr>
            <a:br>
              <a:rPr lang="en-US" sz="1600" u="none" strike="noStrike" cap="none">
                <a:solidFill>
                  <a:schemeClr val="accent1"/>
                </a:solidFill>
                <a:latin typeface="Arial" panose="020B0604020202020204" pitchFamily="34" charset="0"/>
                <a:ea typeface="Helvetica Neue"/>
                <a:cs typeface="Arial" panose="020B0604020202020204" pitchFamily="34" charset="0"/>
                <a:sym typeface="Helvetica Neue"/>
              </a:rPr>
            </a:br>
            <a:r>
              <a:rPr lang="en-US" sz="1600" u="none" strike="noStrike" cap="none">
                <a:solidFill>
                  <a:schemeClr val="accent1"/>
                </a:solidFill>
                <a:latin typeface="Arial" panose="020B0604020202020204" pitchFamily="34" charset="0"/>
                <a:ea typeface="Helvetica Neue"/>
                <a:cs typeface="Arial" panose="020B0604020202020204" pitchFamily="34" charset="0"/>
                <a:sym typeface="Helvetica Neue"/>
              </a:rPr>
              <a:t>[Description of enabler]</a:t>
            </a:r>
          </a:p>
          <a:p>
            <a:pPr marL="0" marR="0" lvl="0" indent="0" algn="l" rtl="0">
              <a:lnSpc>
                <a:spcPct val="100000"/>
              </a:lnSpc>
              <a:spcBef>
                <a:spcPts val="0"/>
              </a:spcBef>
              <a:spcAft>
                <a:spcPts val="0"/>
              </a:spcAft>
              <a:buClr>
                <a:srgbClr val="000000"/>
              </a:buClr>
              <a:buSzPts val="1600"/>
              <a:buFont typeface="Arial"/>
              <a:buNone/>
            </a:pPr>
            <a:endParaRPr lang="en-US" sz="1600">
              <a:solidFill>
                <a:schemeClr val="accent1"/>
              </a:solidFill>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chemeClr val="accent1"/>
                </a:solidFill>
                <a:latin typeface="Arial" panose="020B0604020202020204" pitchFamily="34" charset="0"/>
                <a:ea typeface="Helvetica Neue"/>
                <a:cs typeface="Arial" panose="020B0604020202020204" pitchFamily="34" charset="0"/>
                <a:sym typeface="Helvetica Neue"/>
              </a:rPr>
              <a:t>[Description of specific initiatives] </a:t>
            </a:r>
          </a:p>
        </p:txBody>
      </p:sp>
      <p:sp>
        <p:nvSpPr>
          <p:cNvPr id="11" name="Google Shape;256;p36">
            <a:extLst>
              <a:ext uri="{FF2B5EF4-FFF2-40B4-BE49-F238E27FC236}">
                <a16:creationId xmlns:a16="http://schemas.microsoft.com/office/drawing/2014/main" id="{88625D2C-6582-364C-EB55-A252A7ECB9B2}"/>
              </a:ext>
            </a:extLst>
          </p:cNvPr>
          <p:cNvSpPr txBox="1"/>
          <p:nvPr/>
        </p:nvSpPr>
        <p:spPr>
          <a:xfrm>
            <a:off x="5151738" y="1931817"/>
            <a:ext cx="1876800" cy="19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da-DK" sz="3600" u="none" strike="noStrike" cap="none">
                <a:solidFill>
                  <a:schemeClr val="tx1">
                    <a:lumMod val="90000"/>
                    <a:lumOff val="10000"/>
                  </a:schemeClr>
                </a:solidFill>
                <a:latin typeface="Georgia" panose="02040502050405020303" pitchFamily="18" charset="0"/>
                <a:ea typeface="Helvetica Neue"/>
                <a:cs typeface="Arial" panose="020B0604020202020204" pitchFamily="34" charset="0"/>
                <a:sym typeface="Helvetica Neue"/>
              </a:rPr>
              <a:t>03</a:t>
            </a:r>
          </a:p>
          <a:p>
            <a:pPr marL="0" marR="0" lvl="0" indent="0" algn="l" rtl="0">
              <a:lnSpc>
                <a:spcPct val="100000"/>
              </a:lnSpc>
              <a:spcBef>
                <a:spcPts val="0"/>
              </a:spcBef>
              <a:spcAft>
                <a:spcPts val="0"/>
              </a:spcAft>
              <a:buClr>
                <a:srgbClr val="000000"/>
              </a:buClr>
              <a:buSzPts val="1600"/>
              <a:buFont typeface="Arial"/>
              <a:buNone/>
            </a:pPr>
            <a:endParaRPr lang="da-DK" sz="3600" u="none" strike="noStrike" cap="none">
              <a:solidFill>
                <a:schemeClr val="tx1">
                  <a:lumMod val="90000"/>
                  <a:lumOff val="10000"/>
                </a:schemeClr>
              </a:solidFill>
              <a:latin typeface="Georgia" panose="02040502050405020303" pitchFamily="18" charset="0"/>
              <a:ea typeface="Helvetica Neue"/>
              <a:cs typeface="Arial" panose="020B0604020202020204" pitchFamily="34" charset="0"/>
              <a:sym typeface="Helvetica Neue"/>
            </a:endParaRPr>
          </a:p>
        </p:txBody>
      </p:sp>
      <p:cxnSp>
        <p:nvCxnSpPr>
          <p:cNvPr id="12" name="Google Shape;257;p36">
            <a:extLst>
              <a:ext uri="{FF2B5EF4-FFF2-40B4-BE49-F238E27FC236}">
                <a16:creationId xmlns:a16="http://schemas.microsoft.com/office/drawing/2014/main" id="{1D87BFCC-B257-267F-0C90-EC8203C19337}"/>
              </a:ext>
            </a:extLst>
          </p:cNvPr>
          <p:cNvCxnSpPr/>
          <p:nvPr/>
        </p:nvCxnSpPr>
        <p:spPr>
          <a:xfrm>
            <a:off x="5153085" y="2715110"/>
            <a:ext cx="1921200" cy="0"/>
          </a:xfrm>
          <a:prstGeom prst="straightConnector1">
            <a:avLst/>
          </a:prstGeom>
          <a:noFill/>
          <a:ln w="9525" cap="flat" cmpd="sng">
            <a:solidFill>
              <a:srgbClr val="000000"/>
            </a:solidFill>
            <a:prstDash val="solid"/>
            <a:round/>
            <a:headEnd type="none" w="sm" len="sm"/>
            <a:tailEnd type="none" w="sm" len="sm"/>
          </a:ln>
        </p:spPr>
      </p:cxnSp>
      <p:sp>
        <p:nvSpPr>
          <p:cNvPr id="13" name="Google Shape;258;p36">
            <a:extLst>
              <a:ext uri="{FF2B5EF4-FFF2-40B4-BE49-F238E27FC236}">
                <a16:creationId xmlns:a16="http://schemas.microsoft.com/office/drawing/2014/main" id="{77CC4BED-F094-3F64-8DD1-BC330B46BBE1}"/>
              </a:ext>
            </a:extLst>
          </p:cNvPr>
          <p:cNvSpPr txBox="1"/>
          <p:nvPr/>
        </p:nvSpPr>
        <p:spPr>
          <a:xfrm>
            <a:off x="5153075" y="2734112"/>
            <a:ext cx="1976100" cy="9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chemeClr val="accent1"/>
                </a:solidFill>
                <a:latin typeface="Arial" panose="020B0604020202020204" pitchFamily="34" charset="0"/>
                <a:ea typeface="Helvetica Neue"/>
                <a:cs typeface="Arial" panose="020B0604020202020204" pitchFamily="34" charset="0"/>
                <a:sym typeface="Helvetica Neue"/>
              </a:rPr>
              <a:t>[Enabler 3]:</a:t>
            </a:r>
          </a:p>
          <a:p>
            <a:pPr marL="0" marR="0" lvl="0" indent="0" algn="l" rtl="0">
              <a:lnSpc>
                <a:spcPct val="100000"/>
              </a:lnSpc>
              <a:spcBef>
                <a:spcPts val="0"/>
              </a:spcBef>
              <a:spcAft>
                <a:spcPts val="0"/>
              </a:spcAft>
              <a:buClr>
                <a:srgbClr val="000000"/>
              </a:buClr>
              <a:buSzPts val="1600"/>
              <a:buFont typeface="Arial"/>
              <a:buNone/>
            </a:pPr>
            <a:br>
              <a:rPr lang="en-US" sz="1600" u="none" strike="noStrike" cap="none">
                <a:solidFill>
                  <a:schemeClr val="accent1"/>
                </a:solidFill>
                <a:latin typeface="Arial" panose="020B0604020202020204" pitchFamily="34" charset="0"/>
                <a:ea typeface="Helvetica Neue"/>
                <a:cs typeface="Arial" panose="020B0604020202020204" pitchFamily="34" charset="0"/>
                <a:sym typeface="Helvetica Neue"/>
              </a:rPr>
            </a:br>
            <a:r>
              <a:rPr lang="en-US" sz="1600" u="none" strike="noStrike" cap="none">
                <a:solidFill>
                  <a:schemeClr val="accent1"/>
                </a:solidFill>
                <a:latin typeface="Arial" panose="020B0604020202020204" pitchFamily="34" charset="0"/>
                <a:ea typeface="Helvetica Neue"/>
                <a:cs typeface="Arial" panose="020B0604020202020204" pitchFamily="34" charset="0"/>
                <a:sym typeface="Helvetica Neue"/>
              </a:rPr>
              <a:t>[Description of enabler]</a:t>
            </a:r>
          </a:p>
          <a:p>
            <a:pPr marL="0" marR="0" lvl="0" indent="0" algn="l" rtl="0">
              <a:lnSpc>
                <a:spcPct val="100000"/>
              </a:lnSpc>
              <a:spcBef>
                <a:spcPts val="0"/>
              </a:spcBef>
              <a:spcAft>
                <a:spcPts val="0"/>
              </a:spcAft>
              <a:buClr>
                <a:srgbClr val="000000"/>
              </a:buClr>
              <a:buSzPts val="1600"/>
              <a:buFont typeface="Arial"/>
              <a:buNone/>
            </a:pPr>
            <a:endParaRPr lang="en-US" sz="1600">
              <a:solidFill>
                <a:schemeClr val="accent1"/>
              </a:solidFill>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chemeClr val="accent1"/>
                </a:solidFill>
                <a:latin typeface="Arial" panose="020B0604020202020204" pitchFamily="34" charset="0"/>
                <a:ea typeface="Helvetica Neue"/>
                <a:cs typeface="Arial" panose="020B0604020202020204" pitchFamily="34" charset="0"/>
                <a:sym typeface="Helvetica Neue"/>
              </a:rPr>
              <a:t>[Description of specific initiatives] </a:t>
            </a:r>
          </a:p>
        </p:txBody>
      </p:sp>
      <p:cxnSp>
        <p:nvCxnSpPr>
          <p:cNvPr id="14" name="Google Shape;259;p36">
            <a:extLst>
              <a:ext uri="{FF2B5EF4-FFF2-40B4-BE49-F238E27FC236}">
                <a16:creationId xmlns:a16="http://schemas.microsoft.com/office/drawing/2014/main" id="{614B116D-62BB-D28F-EDC6-9E4C8429A825}"/>
              </a:ext>
            </a:extLst>
          </p:cNvPr>
          <p:cNvCxnSpPr/>
          <p:nvPr/>
        </p:nvCxnSpPr>
        <p:spPr>
          <a:xfrm>
            <a:off x="644960" y="2734110"/>
            <a:ext cx="1921200" cy="0"/>
          </a:xfrm>
          <a:prstGeom prst="straightConnector1">
            <a:avLst/>
          </a:prstGeom>
          <a:noFill/>
          <a:ln w="9525" cap="flat" cmpd="sng">
            <a:solidFill>
              <a:srgbClr val="000000"/>
            </a:solidFill>
            <a:prstDash val="solid"/>
            <a:round/>
            <a:headEnd type="none" w="sm" len="sm"/>
            <a:tailEnd type="none" w="sm" len="sm"/>
          </a:ln>
        </p:spPr>
      </p:cxnSp>
      <p:cxnSp>
        <p:nvCxnSpPr>
          <p:cNvPr id="15" name="Google Shape;260;p36">
            <a:extLst>
              <a:ext uri="{FF2B5EF4-FFF2-40B4-BE49-F238E27FC236}">
                <a16:creationId xmlns:a16="http://schemas.microsoft.com/office/drawing/2014/main" id="{9676B407-4A3C-1205-3A7C-649AD3EECC6E}"/>
              </a:ext>
            </a:extLst>
          </p:cNvPr>
          <p:cNvCxnSpPr/>
          <p:nvPr/>
        </p:nvCxnSpPr>
        <p:spPr>
          <a:xfrm>
            <a:off x="2899023" y="2715110"/>
            <a:ext cx="1921200" cy="0"/>
          </a:xfrm>
          <a:prstGeom prst="straightConnector1">
            <a:avLst/>
          </a:prstGeom>
          <a:noFill/>
          <a:ln w="9525" cap="flat" cmpd="sng">
            <a:solidFill>
              <a:srgbClr val="000000"/>
            </a:solidFill>
            <a:prstDash val="solid"/>
            <a:round/>
            <a:headEnd type="none" w="sm" len="sm"/>
            <a:tailEnd type="none" w="sm" len="sm"/>
          </a:ln>
        </p:spPr>
      </p:cxnSp>
      <p:cxnSp>
        <p:nvCxnSpPr>
          <p:cNvPr id="16" name="Google Shape;261;p36">
            <a:extLst>
              <a:ext uri="{FF2B5EF4-FFF2-40B4-BE49-F238E27FC236}">
                <a16:creationId xmlns:a16="http://schemas.microsoft.com/office/drawing/2014/main" id="{D12AC37B-C65F-1924-B694-A215EC000E0E}"/>
              </a:ext>
            </a:extLst>
          </p:cNvPr>
          <p:cNvCxnSpPr/>
          <p:nvPr/>
        </p:nvCxnSpPr>
        <p:spPr>
          <a:xfrm>
            <a:off x="7407148" y="2715110"/>
            <a:ext cx="1921200" cy="0"/>
          </a:xfrm>
          <a:prstGeom prst="straightConnector1">
            <a:avLst/>
          </a:prstGeom>
          <a:noFill/>
          <a:ln w="9525" cap="flat" cmpd="sng">
            <a:solidFill>
              <a:srgbClr val="000000"/>
            </a:solidFill>
            <a:prstDash val="solid"/>
            <a:round/>
            <a:headEnd type="none" w="sm" len="sm"/>
            <a:tailEnd type="none" w="sm" len="sm"/>
          </a:ln>
        </p:spPr>
      </p:cxnSp>
      <p:cxnSp>
        <p:nvCxnSpPr>
          <p:cNvPr id="17" name="Google Shape;262;p36">
            <a:extLst>
              <a:ext uri="{FF2B5EF4-FFF2-40B4-BE49-F238E27FC236}">
                <a16:creationId xmlns:a16="http://schemas.microsoft.com/office/drawing/2014/main" id="{2E6FC69D-AD3D-E318-CE0D-3B69AD3590BE}"/>
              </a:ext>
            </a:extLst>
          </p:cNvPr>
          <p:cNvCxnSpPr/>
          <p:nvPr/>
        </p:nvCxnSpPr>
        <p:spPr>
          <a:xfrm>
            <a:off x="9661210" y="2715110"/>
            <a:ext cx="1921200" cy="0"/>
          </a:xfrm>
          <a:prstGeom prst="straightConnector1">
            <a:avLst/>
          </a:prstGeom>
          <a:noFill/>
          <a:ln w="9525" cap="flat" cmpd="sng">
            <a:solidFill>
              <a:srgbClr val="000000"/>
            </a:solidFill>
            <a:prstDash val="solid"/>
            <a:round/>
            <a:headEnd type="none" w="sm" len="sm"/>
            <a:tailEnd type="none" w="sm" len="sm"/>
          </a:ln>
        </p:spPr>
      </p:cxnSp>
      <p:sp>
        <p:nvSpPr>
          <p:cNvPr id="18" name="Google Shape;263;p36">
            <a:extLst>
              <a:ext uri="{FF2B5EF4-FFF2-40B4-BE49-F238E27FC236}">
                <a16:creationId xmlns:a16="http://schemas.microsoft.com/office/drawing/2014/main" id="{E9A166D7-95AA-4F6A-E4B3-5448ACFC4DD3}"/>
              </a:ext>
            </a:extLst>
          </p:cNvPr>
          <p:cNvSpPr txBox="1"/>
          <p:nvPr/>
        </p:nvSpPr>
        <p:spPr>
          <a:xfrm>
            <a:off x="7384843" y="1931817"/>
            <a:ext cx="1876800" cy="19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da-DK" sz="3600" u="none" strike="noStrike" cap="none">
                <a:solidFill>
                  <a:schemeClr val="tx1">
                    <a:lumMod val="90000"/>
                    <a:lumOff val="10000"/>
                  </a:schemeClr>
                </a:solidFill>
                <a:latin typeface="Georgia" panose="02040502050405020303" pitchFamily="18" charset="0"/>
                <a:ea typeface="Helvetica Neue"/>
                <a:cs typeface="Arial" panose="020B0604020202020204" pitchFamily="34" charset="0"/>
                <a:sym typeface="Helvetica Neue"/>
              </a:rPr>
              <a:t>04</a:t>
            </a:r>
          </a:p>
          <a:p>
            <a:pPr marL="0" marR="0" lvl="0" indent="0" algn="l" rtl="0">
              <a:lnSpc>
                <a:spcPct val="100000"/>
              </a:lnSpc>
              <a:spcBef>
                <a:spcPts val="0"/>
              </a:spcBef>
              <a:spcAft>
                <a:spcPts val="0"/>
              </a:spcAft>
              <a:buClr>
                <a:srgbClr val="000000"/>
              </a:buClr>
              <a:buSzPts val="1600"/>
              <a:buFont typeface="Arial"/>
              <a:buNone/>
            </a:pPr>
            <a:endParaRPr lang="da-DK" sz="3600" u="none" strike="noStrike" cap="none">
              <a:solidFill>
                <a:schemeClr val="tx1">
                  <a:lumMod val="90000"/>
                  <a:lumOff val="10000"/>
                </a:schemeClr>
              </a:solidFill>
              <a:latin typeface="Georgia" panose="02040502050405020303" pitchFamily="18" charset="0"/>
              <a:ea typeface="Helvetica Neue"/>
              <a:cs typeface="Arial" panose="020B0604020202020204" pitchFamily="34" charset="0"/>
              <a:sym typeface="Helvetica Neue"/>
            </a:endParaRPr>
          </a:p>
        </p:txBody>
      </p:sp>
      <p:sp>
        <p:nvSpPr>
          <p:cNvPr id="19" name="Google Shape;264;p36">
            <a:extLst>
              <a:ext uri="{FF2B5EF4-FFF2-40B4-BE49-F238E27FC236}">
                <a16:creationId xmlns:a16="http://schemas.microsoft.com/office/drawing/2014/main" id="{D5B9A526-C338-ABA6-2622-CB57867D3C3B}"/>
              </a:ext>
            </a:extLst>
          </p:cNvPr>
          <p:cNvSpPr txBox="1"/>
          <p:nvPr/>
        </p:nvSpPr>
        <p:spPr>
          <a:xfrm>
            <a:off x="9674590" y="1934706"/>
            <a:ext cx="1876800" cy="192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da-DK" sz="3600" u="none" strike="noStrike" cap="none">
                <a:solidFill>
                  <a:schemeClr val="tx1">
                    <a:lumMod val="90000"/>
                    <a:lumOff val="10000"/>
                  </a:schemeClr>
                </a:solidFill>
                <a:latin typeface="Georgia" panose="02040502050405020303" pitchFamily="18" charset="0"/>
                <a:ea typeface="Helvetica Neue"/>
                <a:cs typeface="Arial" panose="020B0604020202020204" pitchFamily="34" charset="0"/>
                <a:sym typeface="Helvetica Neue"/>
              </a:rPr>
              <a:t>05</a:t>
            </a:r>
          </a:p>
          <a:p>
            <a:pPr marL="0" marR="0" lvl="0" indent="0" algn="l" rtl="0">
              <a:lnSpc>
                <a:spcPct val="100000"/>
              </a:lnSpc>
              <a:spcBef>
                <a:spcPts val="0"/>
              </a:spcBef>
              <a:spcAft>
                <a:spcPts val="0"/>
              </a:spcAft>
              <a:buClr>
                <a:srgbClr val="000000"/>
              </a:buClr>
              <a:buSzPts val="1600"/>
              <a:buFont typeface="Arial"/>
              <a:buNone/>
            </a:pPr>
            <a:endParaRPr lang="da-DK" sz="3600" u="none" strike="noStrike" cap="none">
              <a:solidFill>
                <a:schemeClr val="tx1">
                  <a:lumMod val="90000"/>
                  <a:lumOff val="10000"/>
                </a:schemeClr>
              </a:solidFill>
              <a:latin typeface="Georgia" panose="02040502050405020303" pitchFamily="18" charset="0"/>
              <a:ea typeface="Helvetica Neue"/>
              <a:cs typeface="Arial" panose="020B0604020202020204" pitchFamily="34" charset="0"/>
              <a:sym typeface="Helvetica Neue"/>
            </a:endParaRPr>
          </a:p>
        </p:txBody>
      </p:sp>
      <p:sp>
        <p:nvSpPr>
          <p:cNvPr id="20" name="Google Shape;265;p36">
            <a:extLst>
              <a:ext uri="{FF2B5EF4-FFF2-40B4-BE49-F238E27FC236}">
                <a16:creationId xmlns:a16="http://schemas.microsoft.com/office/drawing/2014/main" id="{223BE8AF-6B41-A4AB-55A7-3D99F0D929BF}"/>
              </a:ext>
            </a:extLst>
          </p:cNvPr>
          <p:cNvSpPr txBox="1"/>
          <p:nvPr/>
        </p:nvSpPr>
        <p:spPr>
          <a:xfrm>
            <a:off x="7415813" y="2724712"/>
            <a:ext cx="2101498" cy="9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chemeClr val="accent1"/>
                </a:solidFill>
                <a:latin typeface="Arial" panose="020B0604020202020204" pitchFamily="34" charset="0"/>
                <a:ea typeface="Helvetica Neue"/>
                <a:cs typeface="Arial" panose="020B0604020202020204" pitchFamily="34" charset="0"/>
                <a:sym typeface="Helvetica Neue"/>
              </a:rPr>
              <a:t>[Enabler 4]:</a:t>
            </a:r>
          </a:p>
          <a:p>
            <a:pPr marL="0" marR="0" lvl="0" indent="0" algn="l" rtl="0">
              <a:lnSpc>
                <a:spcPct val="100000"/>
              </a:lnSpc>
              <a:spcBef>
                <a:spcPts val="0"/>
              </a:spcBef>
              <a:spcAft>
                <a:spcPts val="0"/>
              </a:spcAft>
              <a:buClr>
                <a:srgbClr val="000000"/>
              </a:buClr>
              <a:buSzPts val="1600"/>
              <a:buFont typeface="Arial"/>
              <a:buNone/>
            </a:pPr>
            <a:br>
              <a:rPr lang="en-US" sz="1600" u="none" strike="noStrike" cap="none">
                <a:solidFill>
                  <a:schemeClr val="accent1"/>
                </a:solidFill>
                <a:latin typeface="Arial" panose="020B0604020202020204" pitchFamily="34" charset="0"/>
                <a:ea typeface="Helvetica Neue"/>
                <a:cs typeface="Arial" panose="020B0604020202020204" pitchFamily="34" charset="0"/>
                <a:sym typeface="Helvetica Neue"/>
              </a:rPr>
            </a:br>
            <a:r>
              <a:rPr lang="en-US" sz="1600" u="none" strike="noStrike" cap="none">
                <a:solidFill>
                  <a:schemeClr val="accent1"/>
                </a:solidFill>
                <a:latin typeface="Arial" panose="020B0604020202020204" pitchFamily="34" charset="0"/>
                <a:ea typeface="Helvetica Neue"/>
                <a:cs typeface="Arial" panose="020B0604020202020204" pitchFamily="34" charset="0"/>
                <a:sym typeface="Helvetica Neue"/>
              </a:rPr>
              <a:t>[Description of enabler]</a:t>
            </a:r>
          </a:p>
          <a:p>
            <a:pPr marL="0" marR="0" lvl="0" indent="0" algn="l" rtl="0">
              <a:lnSpc>
                <a:spcPct val="100000"/>
              </a:lnSpc>
              <a:spcBef>
                <a:spcPts val="0"/>
              </a:spcBef>
              <a:spcAft>
                <a:spcPts val="0"/>
              </a:spcAft>
              <a:buClr>
                <a:srgbClr val="000000"/>
              </a:buClr>
              <a:buSzPts val="1600"/>
              <a:buFont typeface="Arial"/>
              <a:buNone/>
            </a:pPr>
            <a:endParaRPr lang="en-US" sz="1600">
              <a:solidFill>
                <a:schemeClr val="accent1"/>
              </a:solidFill>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chemeClr val="accent1"/>
                </a:solidFill>
                <a:latin typeface="Arial" panose="020B0604020202020204" pitchFamily="34" charset="0"/>
                <a:ea typeface="Helvetica Neue"/>
                <a:cs typeface="Arial" panose="020B0604020202020204" pitchFamily="34" charset="0"/>
                <a:sym typeface="Helvetica Neue"/>
              </a:rPr>
              <a:t>[Description of specific initiatives] </a:t>
            </a:r>
          </a:p>
        </p:txBody>
      </p:sp>
      <p:sp>
        <p:nvSpPr>
          <p:cNvPr id="21" name="Google Shape;266;p36">
            <a:extLst>
              <a:ext uri="{FF2B5EF4-FFF2-40B4-BE49-F238E27FC236}">
                <a16:creationId xmlns:a16="http://schemas.microsoft.com/office/drawing/2014/main" id="{61518048-6B64-25E1-FD8F-B2C9ACAE0629}"/>
              </a:ext>
            </a:extLst>
          </p:cNvPr>
          <p:cNvSpPr txBox="1"/>
          <p:nvPr/>
        </p:nvSpPr>
        <p:spPr>
          <a:xfrm>
            <a:off x="9678563" y="2730365"/>
            <a:ext cx="1976100" cy="95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chemeClr val="accent1"/>
                </a:solidFill>
                <a:latin typeface="Arial" panose="020B0604020202020204" pitchFamily="34" charset="0"/>
                <a:ea typeface="Helvetica Neue"/>
                <a:cs typeface="Arial" panose="020B0604020202020204" pitchFamily="34" charset="0"/>
                <a:sym typeface="Helvetica Neue"/>
              </a:rPr>
              <a:t>[Enabler 5]:</a:t>
            </a:r>
          </a:p>
          <a:p>
            <a:pPr marL="0" marR="0" lvl="0" indent="0" algn="l" rtl="0">
              <a:lnSpc>
                <a:spcPct val="100000"/>
              </a:lnSpc>
              <a:spcBef>
                <a:spcPts val="0"/>
              </a:spcBef>
              <a:spcAft>
                <a:spcPts val="0"/>
              </a:spcAft>
              <a:buClr>
                <a:srgbClr val="000000"/>
              </a:buClr>
              <a:buSzPts val="1600"/>
              <a:buFont typeface="Arial"/>
              <a:buNone/>
            </a:pPr>
            <a:br>
              <a:rPr lang="en-US" sz="1600" u="none" strike="noStrike" cap="none">
                <a:solidFill>
                  <a:schemeClr val="accent1"/>
                </a:solidFill>
                <a:latin typeface="Arial" panose="020B0604020202020204" pitchFamily="34" charset="0"/>
                <a:ea typeface="Helvetica Neue"/>
                <a:cs typeface="Arial" panose="020B0604020202020204" pitchFamily="34" charset="0"/>
                <a:sym typeface="Helvetica Neue"/>
              </a:rPr>
            </a:br>
            <a:r>
              <a:rPr lang="en-US" sz="1600" u="none" strike="noStrike" cap="none">
                <a:solidFill>
                  <a:schemeClr val="accent1"/>
                </a:solidFill>
                <a:latin typeface="Arial" panose="020B0604020202020204" pitchFamily="34" charset="0"/>
                <a:ea typeface="Helvetica Neue"/>
                <a:cs typeface="Arial" panose="020B0604020202020204" pitchFamily="34" charset="0"/>
                <a:sym typeface="Helvetica Neue"/>
              </a:rPr>
              <a:t>[Description of enabler]</a:t>
            </a:r>
          </a:p>
          <a:p>
            <a:pPr marL="0" marR="0" lvl="0" indent="0" algn="l" rtl="0">
              <a:lnSpc>
                <a:spcPct val="100000"/>
              </a:lnSpc>
              <a:spcBef>
                <a:spcPts val="0"/>
              </a:spcBef>
              <a:spcAft>
                <a:spcPts val="0"/>
              </a:spcAft>
              <a:buClr>
                <a:srgbClr val="000000"/>
              </a:buClr>
              <a:buSzPts val="1600"/>
              <a:buFont typeface="Arial"/>
              <a:buNone/>
            </a:pPr>
            <a:endParaRPr lang="en-US" sz="1600">
              <a:solidFill>
                <a:schemeClr val="accent1"/>
              </a:solidFill>
              <a:latin typeface="Arial" panose="020B0604020202020204" pitchFamily="34" charset="0"/>
              <a:ea typeface="Helvetica Neue"/>
              <a:cs typeface="Arial" panose="020B0604020202020204" pitchFamily="34" charset="0"/>
              <a:sym typeface="Helvetica Neue"/>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chemeClr val="accent1"/>
                </a:solidFill>
                <a:latin typeface="Arial" panose="020B0604020202020204" pitchFamily="34" charset="0"/>
                <a:ea typeface="Helvetica Neue"/>
                <a:cs typeface="Arial" panose="020B0604020202020204" pitchFamily="34" charset="0"/>
                <a:sym typeface="Helvetica Neue"/>
              </a:rPr>
              <a:t>[Description of specific initiatives] </a:t>
            </a:r>
          </a:p>
        </p:txBody>
      </p:sp>
      <p:sp>
        <p:nvSpPr>
          <p:cNvPr id="2" name="Google Shape;746;p20">
            <a:extLst>
              <a:ext uri="{FF2B5EF4-FFF2-40B4-BE49-F238E27FC236}">
                <a16:creationId xmlns:a16="http://schemas.microsoft.com/office/drawing/2014/main" id="{4449241E-0236-92D4-8021-EEB85533F32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3" name="Rectangle 2">
            <a:extLst>
              <a:ext uri="{FF2B5EF4-FFF2-40B4-BE49-F238E27FC236}">
                <a16:creationId xmlns:a16="http://schemas.microsoft.com/office/drawing/2014/main" id="{41ADEF4F-6A64-D2FB-B9B0-D46161C36980}"/>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1</a:t>
            </a:r>
          </a:p>
        </p:txBody>
      </p:sp>
    </p:spTree>
    <p:extLst>
      <p:ext uri="{BB962C8B-B14F-4D97-AF65-F5344CB8AC3E}">
        <p14:creationId xmlns:p14="http://schemas.microsoft.com/office/powerpoint/2010/main" val="31048911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itting at a table&#10;&#10;Description automatically generated with medium confidence">
            <a:extLst>
              <a:ext uri="{FF2B5EF4-FFF2-40B4-BE49-F238E27FC236}">
                <a16:creationId xmlns:a16="http://schemas.microsoft.com/office/drawing/2014/main" id="{697EAED7-337A-4D4B-B664-6A1A5B5DA04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7806" y="1878014"/>
            <a:ext cx="2664000" cy="2268000"/>
          </a:xfrm>
          <a:prstGeom prst="rect">
            <a:avLst/>
          </a:prstGeom>
        </p:spPr>
      </p:pic>
      <p:pic>
        <p:nvPicPr>
          <p:cNvPr id="13" name="Picture 12" descr="A picture containing indoor, colorful&#10;&#10;Description automatically generated">
            <a:extLst>
              <a:ext uri="{FF2B5EF4-FFF2-40B4-BE49-F238E27FC236}">
                <a16:creationId xmlns:a16="http://schemas.microsoft.com/office/drawing/2014/main" id="{3991DF44-454F-534D-8226-3E023FAB4CF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31497" y="1878015"/>
            <a:ext cx="2673197" cy="2268000"/>
          </a:xfrm>
          <a:prstGeom prst="rect">
            <a:avLst/>
          </a:prstGeom>
        </p:spPr>
      </p:pic>
      <p:pic>
        <p:nvPicPr>
          <p:cNvPr id="11" name="Picture 10" descr="A picture containing tree, outdoor, grass, forest&#10;&#10;Description automatically generated">
            <a:extLst>
              <a:ext uri="{FF2B5EF4-FFF2-40B4-BE49-F238E27FC236}">
                <a16:creationId xmlns:a16="http://schemas.microsoft.com/office/drawing/2014/main" id="{BEC37E6F-AB4F-5E4D-85EC-804BDDFB54D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967939" y="1878014"/>
            <a:ext cx="2673198" cy="2268000"/>
          </a:xfrm>
          <a:prstGeom prst="rect">
            <a:avLst/>
          </a:prstGeom>
        </p:spPr>
      </p:pic>
      <p:pic>
        <p:nvPicPr>
          <p:cNvPr id="9" name="Picture 8" descr="A picture containing text, person, computer, indoor&#10;&#10;Description automatically generated">
            <a:extLst>
              <a:ext uri="{FF2B5EF4-FFF2-40B4-BE49-F238E27FC236}">
                <a16:creationId xmlns:a16="http://schemas.microsoft.com/office/drawing/2014/main" id="{12785D8D-0B08-FB4D-8544-C56D8BC6663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304248" y="1878015"/>
            <a:ext cx="2664001" cy="2268000"/>
          </a:xfrm>
          <a:prstGeom prst="rect">
            <a:avLst/>
          </a:prstGeom>
        </p:spPr>
      </p:pic>
      <p:sp>
        <p:nvSpPr>
          <p:cNvPr id="2" name="Title 1">
            <a:extLst>
              <a:ext uri="{FF2B5EF4-FFF2-40B4-BE49-F238E27FC236}">
                <a16:creationId xmlns:a16="http://schemas.microsoft.com/office/drawing/2014/main" id="{AC41C024-1423-CF4A-B0E4-45D935071D97}"/>
              </a:ext>
            </a:extLst>
          </p:cNvPr>
          <p:cNvSpPr>
            <a:spLocks noGrp="1"/>
          </p:cNvSpPr>
          <p:nvPr>
            <p:ph type="title"/>
          </p:nvPr>
        </p:nvSpPr>
        <p:spPr/>
        <p:txBody>
          <a:bodyPr/>
          <a:lstStyle/>
          <a:p>
            <a:r>
              <a:rPr lang="en-US"/>
              <a:t>Our enablers for the future</a:t>
            </a:r>
          </a:p>
        </p:txBody>
      </p:sp>
      <p:sp>
        <p:nvSpPr>
          <p:cNvPr id="3" name="Slide Number Placeholder 2">
            <a:extLst>
              <a:ext uri="{FF2B5EF4-FFF2-40B4-BE49-F238E27FC236}">
                <a16:creationId xmlns:a16="http://schemas.microsoft.com/office/drawing/2014/main" id="{37020BDF-F35B-6F4B-B994-AC2AA33BDC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102</a:t>
            </a:fld>
            <a:endParaRPr lang="en-GB"/>
          </a:p>
        </p:txBody>
      </p:sp>
      <p:sp>
        <p:nvSpPr>
          <p:cNvPr id="14" name="Google Shape;319;p6">
            <a:extLst>
              <a:ext uri="{FF2B5EF4-FFF2-40B4-BE49-F238E27FC236}">
                <a16:creationId xmlns:a16="http://schemas.microsoft.com/office/drawing/2014/main" id="{26D4F3AE-6AC7-B6E1-F6BC-17E76ACCCB13}"/>
              </a:ext>
            </a:extLst>
          </p:cNvPr>
          <p:cNvSpPr/>
          <p:nvPr/>
        </p:nvSpPr>
        <p:spPr>
          <a:xfrm>
            <a:off x="467807" y="4300051"/>
            <a:ext cx="2664000" cy="32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tx1"/>
                </a:solidFill>
                <a:latin typeface="Arial"/>
                <a:ea typeface="Arial"/>
                <a:cs typeface="Arial"/>
                <a:sym typeface="Arial"/>
              </a:rPr>
              <a:t>[Enabler 1, e.g. People]</a:t>
            </a:r>
            <a:endParaRPr lang="en-US" b="1">
              <a:solidFill>
                <a:schemeClr val="tx1"/>
              </a:solidFill>
            </a:endParaRPr>
          </a:p>
        </p:txBody>
      </p:sp>
      <p:sp>
        <p:nvSpPr>
          <p:cNvPr id="15" name="Google Shape;319;p6">
            <a:extLst>
              <a:ext uri="{FF2B5EF4-FFF2-40B4-BE49-F238E27FC236}">
                <a16:creationId xmlns:a16="http://schemas.microsoft.com/office/drawing/2014/main" id="{BE8600F2-EF38-0B65-7166-B16E857D8477}"/>
              </a:ext>
            </a:extLst>
          </p:cNvPr>
          <p:cNvSpPr/>
          <p:nvPr/>
        </p:nvSpPr>
        <p:spPr>
          <a:xfrm>
            <a:off x="3304248" y="4300051"/>
            <a:ext cx="2664001" cy="32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tx1"/>
                </a:solidFill>
                <a:latin typeface="Arial"/>
                <a:ea typeface="Arial"/>
                <a:cs typeface="Arial"/>
                <a:sym typeface="Arial"/>
              </a:rPr>
              <a:t>[Enabler 2, e.g. IT]</a:t>
            </a:r>
            <a:endParaRPr lang="en-US" b="1">
              <a:solidFill>
                <a:schemeClr val="tx1"/>
              </a:solidFill>
            </a:endParaRPr>
          </a:p>
        </p:txBody>
      </p:sp>
      <p:sp>
        <p:nvSpPr>
          <p:cNvPr id="16" name="Google Shape;319;p6">
            <a:extLst>
              <a:ext uri="{FF2B5EF4-FFF2-40B4-BE49-F238E27FC236}">
                <a16:creationId xmlns:a16="http://schemas.microsoft.com/office/drawing/2014/main" id="{568EAD6B-B914-E5C7-8802-159F8C06854A}"/>
              </a:ext>
            </a:extLst>
          </p:cNvPr>
          <p:cNvSpPr/>
          <p:nvPr/>
        </p:nvSpPr>
        <p:spPr>
          <a:xfrm>
            <a:off x="6131497" y="4300051"/>
            <a:ext cx="2673197" cy="32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tx1"/>
                </a:solidFill>
                <a:latin typeface="Arial"/>
                <a:ea typeface="Arial"/>
                <a:cs typeface="Arial"/>
                <a:sym typeface="Arial"/>
              </a:rPr>
              <a:t>[Enabler 3]</a:t>
            </a:r>
            <a:endParaRPr lang="en-US" b="1">
              <a:solidFill>
                <a:schemeClr val="tx1"/>
              </a:solidFill>
            </a:endParaRPr>
          </a:p>
        </p:txBody>
      </p:sp>
      <p:sp>
        <p:nvSpPr>
          <p:cNvPr id="17" name="Google Shape;319;p6">
            <a:extLst>
              <a:ext uri="{FF2B5EF4-FFF2-40B4-BE49-F238E27FC236}">
                <a16:creationId xmlns:a16="http://schemas.microsoft.com/office/drawing/2014/main" id="{80E34CA4-4966-D4C7-39E3-B3EE5B3C7CB2}"/>
              </a:ext>
            </a:extLst>
          </p:cNvPr>
          <p:cNvSpPr/>
          <p:nvPr/>
        </p:nvSpPr>
        <p:spPr>
          <a:xfrm>
            <a:off x="8967940" y="4300051"/>
            <a:ext cx="2673198" cy="32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tx1"/>
                </a:solidFill>
                <a:latin typeface="Arial"/>
                <a:ea typeface="Arial"/>
                <a:cs typeface="Arial"/>
                <a:sym typeface="Arial"/>
              </a:rPr>
              <a:t>[Enabler 4]</a:t>
            </a:r>
            <a:endParaRPr lang="en-US" b="1">
              <a:solidFill>
                <a:schemeClr val="tx1"/>
              </a:solidFill>
            </a:endParaRPr>
          </a:p>
        </p:txBody>
      </p:sp>
      <p:sp>
        <p:nvSpPr>
          <p:cNvPr id="18" name="Google Shape;319;p6">
            <a:extLst>
              <a:ext uri="{FF2B5EF4-FFF2-40B4-BE49-F238E27FC236}">
                <a16:creationId xmlns:a16="http://schemas.microsoft.com/office/drawing/2014/main" id="{A770C90D-C439-774F-32E2-BBE3A9C095B4}"/>
              </a:ext>
            </a:extLst>
          </p:cNvPr>
          <p:cNvSpPr/>
          <p:nvPr/>
        </p:nvSpPr>
        <p:spPr>
          <a:xfrm>
            <a:off x="467806" y="4773066"/>
            <a:ext cx="2664000" cy="32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rPr>
              <a:t>[Description of activities/initiatives]</a:t>
            </a:r>
          </a:p>
        </p:txBody>
      </p:sp>
      <p:sp>
        <p:nvSpPr>
          <p:cNvPr id="19" name="Google Shape;319;p6">
            <a:extLst>
              <a:ext uri="{FF2B5EF4-FFF2-40B4-BE49-F238E27FC236}">
                <a16:creationId xmlns:a16="http://schemas.microsoft.com/office/drawing/2014/main" id="{CFF5F9A4-3F1D-29F2-C828-3465812DD683}"/>
              </a:ext>
            </a:extLst>
          </p:cNvPr>
          <p:cNvSpPr/>
          <p:nvPr/>
        </p:nvSpPr>
        <p:spPr>
          <a:xfrm>
            <a:off x="3304247" y="4773066"/>
            <a:ext cx="2664001" cy="32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rPr>
              <a:t>[Description of activities/initiatives]</a:t>
            </a:r>
          </a:p>
        </p:txBody>
      </p:sp>
      <p:sp>
        <p:nvSpPr>
          <p:cNvPr id="20" name="Google Shape;319;p6">
            <a:extLst>
              <a:ext uri="{FF2B5EF4-FFF2-40B4-BE49-F238E27FC236}">
                <a16:creationId xmlns:a16="http://schemas.microsoft.com/office/drawing/2014/main" id="{ADF6662F-75ED-73D5-D62A-E423EE6B422F}"/>
              </a:ext>
            </a:extLst>
          </p:cNvPr>
          <p:cNvSpPr/>
          <p:nvPr/>
        </p:nvSpPr>
        <p:spPr>
          <a:xfrm>
            <a:off x="6131496" y="4773066"/>
            <a:ext cx="2673197" cy="32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rPr>
              <a:t>[Description of activities/initiatives]</a:t>
            </a:r>
          </a:p>
        </p:txBody>
      </p:sp>
      <p:sp>
        <p:nvSpPr>
          <p:cNvPr id="21" name="Google Shape;319;p6">
            <a:extLst>
              <a:ext uri="{FF2B5EF4-FFF2-40B4-BE49-F238E27FC236}">
                <a16:creationId xmlns:a16="http://schemas.microsoft.com/office/drawing/2014/main" id="{E2595E27-A570-FBEA-FE96-7A49F7DC9117}"/>
              </a:ext>
            </a:extLst>
          </p:cNvPr>
          <p:cNvSpPr/>
          <p:nvPr/>
        </p:nvSpPr>
        <p:spPr>
          <a:xfrm>
            <a:off x="8967939" y="4773066"/>
            <a:ext cx="2673198" cy="32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rPr>
              <a:t>[Description of activities/initiatives]</a:t>
            </a:r>
          </a:p>
        </p:txBody>
      </p:sp>
      <p:sp>
        <p:nvSpPr>
          <p:cNvPr id="4" name="Google Shape;746;p20">
            <a:extLst>
              <a:ext uri="{FF2B5EF4-FFF2-40B4-BE49-F238E27FC236}">
                <a16:creationId xmlns:a16="http://schemas.microsoft.com/office/drawing/2014/main" id="{49056607-52B2-2169-DD9E-82CE2E32558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5" name="Rectangle 4">
            <a:extLst>
              <a:ext uri="{FF2B5EF4-FFF2-40B4-BE49-F238E27FC236}">
                <a16:creationId xmlns:a16="http://schemas.microsoft.com/office/drawing/2014/main" id="{149538FC-9E3E-91EE-8DC1-0CF921B70FEC}"/>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2</a:t>
            </a:r>
          </a:p>
        </p:txBody>
      </p:sp>
    </p:spTree>
    <p:extLst>
      <p:ext uri="{BB962C8B-B14F-4D97-AF65-F5344CB8AC3E}">
        <p14:creationId xmlns:p14="http://schemas.microsoft.com/office/powerpoint/2010/main" val="10402603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C024-1423-CF4A-B0E4-45D935071D97}"/>
              </a:ext>
            </a:extLst>
          </p:cNvPr>
          <p:cNvSpPr>
            <a:spLocks noGrp="1"/>
          </p:cNvSpPr>
          <p:nvPr>
            <p:ph type="title"/>
          </p:nvPr>
        </p:nvSpPr>
        <p:spPr/>
        <p:txBody>
          <a:bodyPr/>
          <a:lstStyle/>
          <a:p>
            <a:r>
              <a:rPr lang="en-US"/>
              <a:t>[Enabler 1] allows us to [insert description]</a:t>
            </a:r>
          </a:p>
        </p:txBody>
      </p:sp>
      <p:sp>
        <p:nvSpPr>
          <p:cNvPr id="3" name="Slide Number Placeholder 2">
            <a:extLst>
              <a:ext uri="{FF2B5EF4-FFF2-40B4-BE49-F238E27FC236}">
                <a16:creationId xmlns:a16="http://schemas.microsoft.com/office/drawing/2014/main" id="{37020BDF-F35B-6F4B-B994-AC2AA33BDC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103</a:t>
            </a:fld>
            <a:endParaRPr lang="en-GB"/>
          </a:p>
        </p:txBody>
      </p:sp>
      <p:sp>
        <p:nvSpPr>
          <p:cNvPr id="14" name="Text Placeholder 13">
            <a:extLst>
              <a:ext uri="{FF2B5EF4-FFF2-40B4-BE49-F238E27FC236}">
                <a16:creationId xmlns:a16="http://schemas.microsoft.com/office/drawing/2014/main" id="{F40FFF7D-E689-F94D-82E6-9A3EC47A4B9B}"/>
              </a:ext>
            </a:extLst>
          </p:cNvPr>
          <p:cNvSpPr>
            <a:spLocks noGrp="1"/>
          </p:cNvSpPr>
          <p:nvPr>
            <p:ph type="body" idx="4294967295"/>
          </p:nvPr>
        </p:nvSpPr>
        <p:spPr>
          <a:xfrm>
            <a:off x="467804" y="1825625"/>
            <a:ext cx="6809295" cy="4351338"/>
          </a:xfrm>
          <a:solidFill>
            <a:schemeClr val="bg1">
              <a:lumMod val="95000"/>
            </a:schemeClr>
          </a:solidFill>
        </p:spPr>
        <p:txBody>
          <a:bodyPr rIns="360000">
            <a:normAutofit/>
          </a:bodyPr>
          <a:lstStyle/>
          <a:p>
            <a:pPr marL="114300" indent="0">
              <a:buNone/>
            </a:pPr>
            <a:r>
              <a:rPr lang="en-US" sz="1600"/>
              <a:t>[Description of enabler]</a:t>
            </a:r>
          </a:p>
          <a:p>
            <a:r>
              <a:rPr lang="en-US" sz="1600"/>
              <a:t>[Key initiatives/activities associated with making sure enabler continues to be strong and supportive of strategy]</a:t>
            </a:r>
          </a:p>
          <a:p>
            <a:r>
              <a:rPr lang="en-US" sz="1600"/>
              <a:t>…</a:t>
            </a:r>
          </a:p>
          <a:p>
            <a:r>
              <a:rPr lang="en-US" sz="1600"/>
              <a:t>…</a:t>
            </a:r>
          </a:p>
          <a:p>
            <a:r>
              <a:rPr lang="en-US" sz="1600"/>
              <a:t>…</a:t>
            </a:r>
          </a:p>
        </p:txBody>
      </p:sp>
      <p:pic>
        <p:nvPicPr>
          <p:cNvPr id="6" name="Picture 5" descr="A person sitting at a table&#10;&#10;Description automatically generated with medium confidence">
            <a:extLst>
              <a:ext uri="{FF2B5EF4-FFF2-40B4-BE49-F238E27FC236}">
                <a16:creationId xmlns:a16="http://schemas.microsoft.com/office/drawing/2014/main" id="{CA0E56E6-4410-10D3-E3BC-9F74B3C124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52739" y="1607616"/>
            <a:ext cx="4001060" cy="4237204"/>
          </a:xfrm>
          <a:prstGeom prst="rect">
            <a:avLst/>
          </a:prstGeom>
        </p:spPr>
      </p:pic>
      <p:sp>
        <p:nvSpPr>
          <p:cNvPr id="4" name="Google Shape;746;p20">
            <a:extLst>
              <a:ext uri="{FF2B5EF4-FFF2-40B4-BE49-F238E27FC236}">
                <a16:creationId xmlns:a16="http://schemas.microsoft.com/office/drawing/2014/main" id="{CB1F4EEC-DA71-B42F-6B43-08C366742AE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34406926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B91F1B-C254-C988-B15F-4F0F38CAA260}"/>
              </a:ext>
            </a:extLst>
          </p:cNvPr>
          <p:cNvGraphicFramePr>
            <a:graphicFrameLocks noChangeAspect="1"/>
          </p:cNvGraphicFramePr>
          <p:nvPr>
            <p:custDataLst>
              <p:tags r:id="rId1"/>
            </p:custDataLst>
            <p:extLst>
              <p:ext uri="{D42A27DB-BD31-4B8C-83A1-F6EECF244321}">
                <p14:modId xmlns:p14="http://schemas.microsoft.com/office/powerpoint/2010/main" val="31969526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FDB91F1B-C254-C988-B15F-4F0F38CAA26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F0F7FF12-8C46-3F4C-AF3C-C393D45CBDE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104</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9" name="Title 1">
            <a:extLst>
              <a:ext uri="{FF2B5EF4-FFF2-40B4-BE49-F238E27FC236}">
                <a16:creationId xmlns:a16="http://schemas.microsoft.com/office/drawing/2014/main" id="{9B640F0C-5D83-E625-44EC-8975B5EA2560}"/>
              </a:ext>
            </a:extLst>
          </p:cNvPr>
          <p:cNvSpPr txBox="1">
            <a:spLocks/>
          </p:cNvSpPr>
          <p:nvPr/>
        </p:nvSpPr>
        <p:spPr>
          <a:xfrm>
            <a:off x="534725" y="1355453"/>
            <a:ext cx="5298916" cy="1437300"/>
          </a:xfrm>
          <a:prstGeom prst="rect">
            <a:avLst/>
          </a:prstGeom>
        </p:spPr>
        <p:txBody>
          <a:bodyPr vert="horz"/>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2"/>
              </a:buClr>
              <a:buSzPts val="2000"/>
            </a:pPr>
            <a:r>
              <a:rPr lang="en-GB" sz="4800" b="1">
                <a:solidFill>
                  <a:schemeClr val="tx1"/>
                </a:solidFill>
                <a:latin typeface="Georgia" panose="02040502050405020303" pitchFamily="18" charset="0"/>
              </a:rPr>
              <a:t>Roadmap</a:t>
            </a:r>
            <a:endParaRPr lang="en-US" sz="4800" b="1">
              <a:solidFill>
                <a:schemeClr val="tx1"/>
              </a:solidFill>
              <a:latin typeface="Georgia" panose="02040502050405020303" pitchFamily="18" charset="0"/>
            </a:endParaRPr>
          </a:p>
        </p:txBody>
      </p:sp>
      <p:sp>
        <p:nvSpPr>
          <p:cNvPr id="10" name="Text Placeholder 2">
            <a:extLst>
              <a:ext uri="{FF2B5EF4-FFF2-40B4-BE49-F238E27FC236}">
                <a16:creationId xmlns:a16="http://schemas.microsoft.com/office/drawing/2014/main" id="{345960FC-11B2-A398-6102-D693F3DFFA61}"/>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a:solidFill>
                  <a:schemeClr val="tx1"/>
                </a:solidFill>
              </a:rPr>
              <a:t>06</a:t>
            </a:r>
          </a:p>
        </p:txBody>
      </p:sp>
    </p:spTree>
    <p:extLst>
      <p:ext uri="{BB962C8B-B14F-4D97-AF65-F5344CB8AC3E}">
        <p14:creationId xmlns:p14="http://schemas.microsoft.com/office/powerpoint/2010/main" val="49976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C0D2-00F0-EBC4-BFEA-2CEA9B70D285}"/>
              </a:ext>
            </a:extLst>
          </p:cNvPr>
          <p:cNvSpPr>
            <a:spLocks noGrp="1"/>
          </p:cNvSpPr>
          <p:nvPr>
            <p:ph type="title"/>
          </p:nvPr>
        </p:nvSpPr>
        <p:spPr>
          <a:xfrm>
            <a:off x="467806" y="365126"/>
            <a:ext cx="11173331" cy="811212"/>
          </a:xfrm>
        </p:spPr>
        <p:txBody>
          <a:bodyPr/>
          <a:lstStyle/>
          <a:p>
            <a:r>
              <a:rPr lang="en-US"/>
              <a:t>Strategic initiatives will kick in sequentially the next xx [years/ months]</a:t>
            </a:r>
          </a:p>
        </p:txBody>
      </p:sp>
      <p:sp>
        <p:nvSpPr>
          <p:cNvPr id="3" name="Slide Number Placeholder 2">
            <a:extLst>
              <a:ext uri="{FF2B5EF4-FFF2-40B4-BE49-F238E27FC236}">
                <a16:creationId xmlns:a16="http://schemas.microsoft.com/office/drawing/2014/main" id="{E6145CCF-D88E-6786-F71B-21648BFC25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105</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E37ECF79-7441-8A8A-5EBE-EB33A2E8036D}"/>
              </a:ext>
            </a:extLst>
          </p:cNvPr>
          <p:cNvSpPr/>
          <p:nvPr/>
        </p:nvSpPr>
        <p:spPr bwMode="auto">
          <a:xfrm>
            <a:off x="586332" y="4514850"/>
            <a:ext cx="1605435" cy="289118"/>
          </a:xfrm>
          <a:prstGeom prst="rect">
            <a:avLst/>
          </a:prstGeom>
          <a:solidFill>
            <a:schemeClr val="tx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1" i="0" u="none" strike="noStrike" kern="0" cap="none" spc="0" normalizeH="0" baseline="0" noProof="0">
                <a:ln>
                  <a:noFill/>
                </a:ln>
                <a:solidFill>
                  <a:srgbClr val="FFFFFF"/>
                </a:solidFill>
                <a:effectLst/>
                <a:uLnTx/>
                <a:uFillTx/>
                <a:latin typeface="Arial"/>
                <a:cs typeface="Arial"/>
                <a:sym typeface="Arial"/>
              </a:rPr>
              <a:t>[Initiative]</a:t>
            </a:r>
          </a:p>
        </p:txBody>
      </p:sp>
      <p:sp>
        <p:nvSpPr>
          <p:cNvPr id="5" name="Rectangle 4">
            <a:extLst>
              <a:ext uri="{FF2B5EF4-FFF2-40B4-BE49-F238E27FC236}">
                <a16:creationId xmlns:a16="http://schemas.microsoft.com/office/drawing/2014/main" id="{A94F2F14-C852-A3B1-D309-9A48910AACDE}"/>
              </a:ext>
            </a:extLst>
          </p:cNvPr>
          <p:cNvSpPr/>
          <p:nvPr/>
        </p:nvSpPr>
        <p:spPr bwMode="auto">
          <a:xfrm>
            <a:off x="3943350" y="4514850"/>
            <a:ext cx="4834889" cy="289118"/>
          </a:xfrm>
          <a:prstGeom prst="rect">
            <a:avLst/>
          </a:prstGeom>
          <a:solidFill>
            <a:srgbClr val="E2E2E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[Sub-initiative/execution lever]</a:t>
            </a:r>
          </a:p>
        </p:txBody>
      </p:sp>
      <p:sp>
        <p:nvSpPr>
          <p:cNvPr id="6" name="Rectangle 5">
            <a:extLst>
              <a:ext uri="{FF2B5EF4-FFF2-40B4-BE49-F238E27FC236}">
                <a16:creationId xmlns:a16="http://schemas.microsoft.com/office/drawing/2014/main" id="{9649A613-6FB3-A853-18F3-A8B60041AEC6}"/>
              </a:ext>
            </a:extLst>
          </p:cNvPr>
          <p:cNvSpPr/>
          <p:nvPr/>
        </p:nvSpPr>
        <p:spPr bwMode="auto">
          <a:xfrm>
            <a:off x="8866968" y="4514850"/>
            <a:ext cx="2685693" cy="289118"/>
          </a:xfrm>
          <a:prstGeom prst="rect">
            <a:avLst/>
          </a:prstGeom>
          <a:solidFill>
            <a:srgbClr val="E2E2E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[Sub-initiative/execution lever]</a:t>
            </a:r>
          </a:p>
        </p:txBody>
      </p:sp>
      <p:sp>
        <p:nvSpPr>
          <p:cNvPr id="7" name="Rectangle 6">
            <a:extLst>
              <a:ext uri="{FF2B5EF4-FFF2-40B4-BE49-F238E27FC236}">
                <a16:creationId xmlns:a16="http://schemas.microsoft.com/office/drawing/2014/main" id="{85AE32C9-E639-BF15-B88B-4BA34EEE350F}"/>
              </a:ext>
            </a:extLst>
          </p:cNvPr>
          <p:cNvSpPr/>
          <p:nvPr/>
        </p:nvSpPr>
        <p:spPr bwMode="auto">
          <a:xfrm>
            <a:off x="3943350" y="4889623"/>
            <a:ext cx="3351529" cy="291600"/>
          </a:xfrm>
          <a:prstGeom prst="rect">
            <a:avLst/>
          </a:prstGeom>
          <a:solidFill>
            <a:srgbClr val="E2E2E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[Sub-initiative/execution lever]</a:t>
            </a:r>
          </a:p>
        </p:txBody>
      </p:sp>
      <p:sp>
        <p:nvSpPr>
          <p:cNvPr id="8" name="Rectangle 7">
            <a:extLst>
              <a:ext uri="{FF2B5EF4-FFF2-40B4-BE49-F238E27FC236}">
                <a16:creationId xmlns:a16="http://schemas.microsoft.com/office/drawing/2014/main" id="{24B1AEA7-748A-E1B9-13A8-FD53775B9041}"/>
              </a:ext>
            </a:extLst>
          </p:cNvPr>
          <p:cNvSpPr/>
          <p:nvPr/>
        </p:nvSpPr>
        <p:spPr bwMode="auto">
          <a:xfrm>
            <a:off x="7397683" y="4889623"/>
            <a:ext cx="4154978" cy="291600"/>
          </a:xfrm>
          <a:prstGeom prst="rect">
            <a:avLst/>
          </a:prstGeom>
          <a:solidFill>
            <a:srgbClr val="E2E2E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[Sub-initiative/execution lever]</a:t>
            </a:r>
          </a:p>
        </p:txBody>
      </p:sp>
      <p:sp>
        <p:nvSpPr>
          <p:cNvPr id="9" name="Rectangle 8">
            <a:extLst>
              <a:ext uri="{FF2B5EF4-FFF2-40B4-BE49-F238E27FC236}">
                <a16:creationId xmlns:a16="http://schemas.microsoft.com/office/drawing/2014/main" id="{44E3597F-877E-04A1-45D5-4DE8E7340A06}"/>
              </a:ext>
            </a:extLst>
          </p:cNvPr>
          <p:cNvSpPr/>
          <p:nvPr/>
        </p:nvSpPr>
        <p:spPr bwMode="auto">
          <a:xfrm>
            <a:off x="3943351" y="5266878"/>
            <a:ext cx="3351529" cy="291600"/>
          </a:xfrm>
          <a:prstGeom prst="rect">
            <a:avLst/>
          </a:prstGeom>
          <a:solidFill>
            <a:srgbClr val="E2E2E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[Sub-initiative/execution lever]</a:t>
            </a:r>
          </a:p>
        </p:txBody>
      </p:sp>
      <p:sp>
        <p:nvSpPr>
          <p:cNvPr id="10" name="Rectangle 9">
            <a:extLst>
              <a:ext uri="{FF2B5EF4-FFF2-40B4-BE49-F238E27FC236}">
                <a16:creationId xmlns:a16="http://schemas.microsoft.com/office/drawing/2014/main" id="{F15D7A7F-4907-6E7F-DF1A-A64075134754}"/>
              </a:ext>
            </a:extLst>
          </p:cNvPr>
          <p:cNvSpPr/>
          <p:nvPr/>
        </p:nvSpPr>
        <p:spPr bwMode="auto">
          <a:xfrm>
            <a:off x="7397682" y="5266878"/>
            <a:ext cx="4154977" cy="291600"/>
          </a:xfrm>
          <a:prstGeom prst="rect">
            <a:avLst/>
          </a:prstGeom>
          <a:solidFill>
            <a:srgbClr val="E2E2E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[Sub-initiative/execution lever]</a:t>
            </a:r>
          </a:p>
        </p:txBody>
      </p:sp>
      <p:sp>
        <p:nvSpPr>
          <p:cNvPr id="11" name="Rectangle 10">
            <a:extLst>
              <a:ext uri="{FF2B5EF4-FFF2-40B4-BE49-F238E27FC236}">
                <a16:creationId xmlns:a16="http://schemas.microsoft.com/office/drawing/2014/main" id="{3BF4ECDF-9AF4-66E6-4B3F-5FCE4EECA5DA}"/>
              </a:ext>
            </a:extLst>
          </p:cNvPr>
          <p:cNvSpPr/>
          <p:nvPr/>
        </p:nvSpPr>
        <p:spPr bwMode="auto">
          <a:xfrm>
            <a:off x="2474260" y="5644133"/>
            <a:ext cx="4820620" cy="291600"/>
          </a:xfrm>
          <a:prstGeom prst="rect">
            <a:avLst/>
          </a:prstGeom>
          <a:solidFill>
            <a:srgbClr val="E2E2E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[Sub-initiative/execution lever]</a:t>
            </a:r>
          </a:p>
        </p:txBody>
      </p:sp>
      <p:sp>
        <p:nvSpPr>
          <p:cNvPr id="12" name="Rectangle 11">
            <a:extLst>
              <a:ext uri="{FF2B5EF4-FFF2-40B4-BE49-F238E27FC236}">
                <a16:creationId xmlns:a16="http://schemas.microsoft.com/office/drawing/2014/main" id="{F841FA70-3499-F4D6-59B5-481AC695EBFB}"/>
              </a:ext>
            </a:extLst>
          </p:cNvPr>
          <p:cNvSpPr/>
          <p:nvPr/>
        </p:nvSpPr>
        <p:spPr bwMode="auto">
          <a:xfrm>
            <a:off x="7397683" y="5644133"/>
            <a:ext cx="4154976" cy="291600"/>
          </a:xfrm>
          <a:prstGeom prst="rect">
            <a:avLst/>
          </a:prstGeom>
          <a:solidFill>
            <a:srgbClr val="E2E2E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[Sub-initiative/execution lever]</a:t>
            </a:r>
          </a:p>
        </p:txBody>
      </p:sp>
      <p:sp>
        <p:nvSpPr>
          <p:cNvPr id="13" name="Rectangle 12">
            <a:extLst>
              <a:ext uri="{FF2B5EF4-FFF2-40B4-BE49-F238E27FC236}">
                <a16:creationId xmlns:a16="http://schemas.microsoft.com/office/drawing/2014/main" id="{96D5FA54-7435-059A-28BE-77636BD4F9D0}"/>
              </a:ext>
            </a:extLst>
          </p:cNvPr>
          <p:cNvSpPr/>
          <p:nvPr/>
        </p:nvSpPr>
        <p:spPr bwMode="auto">
          <a:xfrm>
            <a:off x="3943352" y="6021387"/>
            <a:ext cx="1634488" cy="291600"/>
          </a:xfrm>
          <a:prstGeom prst="rect">
            <a:avLst/>
          </a:prstGeom>
          <a:solidFill>
            <a:srgbClr val="E2E2E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[Sub-initiative]</a:t>
            </a:r>
          </a:p>
        </p:txBody>
      </p:sp>
      <p:sp>
        <p:nvSpPr>
          <p:cNvPr id="14" name="Rectangle 13">
            <a:extLst>
              <a:ext uri="{FF2B5EF4-FFF2-40B4-BE49-F238E27FC236}">
                <a16:creationId xmlns:a16="http://schemas.microsoft.com/office/drawing/2014/main" id="{49EBAB14-AC58-056D-3F29-457E7BC4C1C9}"/>
              </a:ext>
            </a:extLst>
          </p:cNvPr>
          <p:cNvSpPr/>
          <p:nvPr/>
        </p:nvSpPr>
        <p:spPr bwMode="auto">
          <a:xfrm>
            <a:off x="5669279" y="6021387"/>
            <a:ext cx="5883380" cy="291600"/>
          </a:xfrm>
          <a:prstGeom prst="rect">
            <a:avLst/>
          </a:prstGeom>
          <a:solidFill>
            <a:srgbClr val="E2E2E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[Sub-initiative/execution lever]</a:t>
            </a:r>
          </a:p>
        </p:txBody>
      </p:sp>
      <p:sp>
        <p:nvSpPr>
          <p:cNvPr id="15" name="Rectangle 14">
            <a:extLst>
              <a:ext uri="{FF2B5EF4-FFF2-40B4-BE49-F238E27FC236}">
                <a16:creationId xmlns:a16="http://schemas.microsoft.com/office/drawing/2014/main" id="{6CAAFF14-BE71-57C7-AE40-5CF4D06C56AE}"/>
              </a:ext>
            </a:extLst>
          </p:cNvPr>
          <p:cNvSpPr/>
          <p:nvPr/>
        </p:nvSpPr>
        <p:spPr bwMode="auto">
          <a:xfrm>
            <a:off x="586332" y="4891484"/>
            <a:ext cx="1605435" cy="289118"/>
          </a:xfrm>
          <a:prstGeom prst="rect">
            <a:avLst/>
          </a:prstGeom>
          <a:solidFill>
            <a:schemeClr val="tx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1" i="0" u="none" strike="noStrike" kern="0" cap="none" spc="0" normalizeH="0" baseline="0" noProof="0">
                <a:ln>
                  <a:noFill/>
                </a:ln>
                <a:solidFill>
                  <a:srgbClr val="FFFFFF"/>
                </a:solidFill>
                <a:effectLst/>
                <a:uLnTx/>
                <a:uFillTx/>
                <a:latin typeface="Arial"/>
                <a:cs typeface="Arial"/>
                <a:sym typeface="Arial"/>
              </a:rPr>
              <a:t>[Initiative]</a:t>
            </a:r>
          </a:p>
        </p:txBody>
      </p:sp>
      <p:sp>
        <p:nvSpPr>
          <p:cNvPr id="16" name="Rectangle 15">
            <a:extLst>
              <a:ext uri="{FF2B5EF4-FFF2-40B4-BE49-F238E27FC236}">
                <a16:creationId xmlns:a16="http://schemas.microsoft.com/office/drawing/2014/main" id="{3BF7C7A1-5DD4-2945-88F4-DAE512109646}"/>
              </a:ext>
            </a:extLst>
          </p:cNvPr>
          <p:cNvSpPr/>
          <p:nvPr/>
        </p:nvSpPr>
        <p:spPr bwMode="auto">
          <a:xfrm>
            <a:off x="586332" y="5268118"/>
            <a:ext cx="1605435" cy="289118"/>
          </a:xfrm>
          <a:prstGeom prst="rect">
            <a:avLst/>
          </a:prstGeom>
          <a:solidFill>
            <a:schemeClr val="tx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1" i="0" u="none" strike="noStrike" kern="0" cap="none" spc="0" normalizeH="0" baseline="0" noProof="0">
                <a:ln>
                  <a:noFill/>
                </a:ln>
                <a:solidFill>
                  <a:srgbClr val="FFFFFF"/>
                </a:solidFill>
                <a:effectLst/>
                <a:uLnTx/>
                <a:uFillTx/>
                <a:latin typeface="Arial"/>
                <a:cs typeface="Arial"/>
                <a:sym typeface="Arial"/>
              </a:rPr>
              <a:t>[Initiative]</a:t>
            </a:r>
          </a:p>
        </p:txBody>
      </p:sp>
      <p:sp>
        <p:nvSpPr>
          <p:cNvPr id="17" name="Rectangle 16">
            <a:extLst>
              <a:ext uri="{FF2B5EF4-FFF2-40B4-BE49-F238E27FC236}">
                <a16:creationId xmlns:a16="http://schemas.microsoft.com/office/drawing/2014/main" id="{3BBF534E-FEE4-EE75-F0F6-DD8DF4055529}"/>
              </a:ext>
            </a:extLst>
          </p:cNvPr>
          <p:cNvSpPr/>
          <p:nvPr/>
        </p:nvSpPr>
        <p:spPr bwMode="auto">
          <a:xfrm>
            <a:off x="586332" y="5644752"/>
            <a:ext cx="1605435" cy="289118"/>
          </a:xfrm>
          <a:prstGeom prst="rect">
            <a:avLst/>
          </a:prstGeom>
          <a:solidFill>
            <a:schemeClr val="tx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1" i="0" u="none" strike="noStrike" kern="0" cap="none" spc="0" normalizeH="0" baseline="0" noProof="0">
                <a:ln>
                  <a:noFill/>
                </a:ln>
                <a:solidFill>
                  <a:srgbClr val="FFFFFF"/>
                </a:solidFill>
                <a:effectLst/>
                <a:uLnTx/>
                <a:uFillTx/>
                <a:latin typeface="Arial"/>
                <a:cs typeface="Arial"/>
                <a:sym typeface="Arial"/>
              </a:rPr>
              <a:t>[Initiative]</a:t>
            </a:r>
          </a:p>
        </p:txBody>
      </p:sp>
      <p:sp>
        <p:nvSpPr>
          <p:cNvPr id="18" name="Rectangle 17">
            <a:extLst>
              <a:ext uri="{FF2B5EF4-FFF2-40B4-BE49-F238E27FC236}">
                <a16:creationId xmlns:a16="http://schemas.microsoft.com/office/drawing/2014/main" id="{06F6FB74-3885-302E-5570-FBFBEDDAAB3E}"/>
              </a:ext>
            </a:extLst>
          </p:cNvPr>
          <p:cNvSpPr/>
          <p:nvPr/>
        </p:nvSpPr>
        <p:spPr bwMode="auto">
          <a:xfrm>
            <a:off x="586332" y="6021387"/>
            <a:ext cx="1605435" cy="289118"/>
          </a:xfrm>
          <a:prstGeom prst="rect">
            <a:avLst/>
          </a:prstGeom>
          <a:solidFill>
            <a:schemeClr val="tx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1" i="0" u="none" strike="noStrike" kern="0" cap="none" spc="0" normalizeH="0" baseline="0" noProof="0">
                <a:ln>
                  <a:noFill/>
                </a:ln>
                <a:solidFill>
                  <a:srgbClr val="FFFFFF"/>
                </a:solidFill>
                <a:effectLst/>
                <a:uLnTx/>
                <a:uFillTx/>
                <a:latin typeface="Arial"/>
                <a:cs typeface="Arial"/>
                <a:sym typeface="Arial"/>
              </a:rPr>
              <a:t>[Initiative]</a:t>
            </a:r>
          </a:p>
        </p:txBody>
      </p:sp>
      <p:sp>
        <p:nvSpPr>
          <p:cNvPr id="19" name="Rectangle 18">
            <a:extLst>
              <a:ext uri="{FF2B5EF4-FFF2-40B4-BE49-F238E27FC236}">
                <a16:creationId xmlns:a16="http://schemas.microsoft.com/office/drawing/2014/main" id="{34B9371D-A71E-7A02-0499-0589834A5C80}"/>
              </a:ext>
            </a:extLst>
          </p:cNvPr>
          <p:cNvSpPr/>
          <p:nvPr/>
        </p:nvSpPr>
        <p:spPr bwMode="auto">
          <a:xfrm>
            <a:off x="2474259" y="4038600"/>
            <a:ext cx="9078403" cy="289118"/>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1" i="0" u="none" strike="noStrike" kern="0" cap="none" spc="0" normalizeH="0" baseline="0" noProof="0">
                <a:ln>
                  <a:noFill/>
                </a:ln>
                <a:solidFill>
                  <a:srgbClr val="000000"/>
                </a:solidFill>
                <a:effectLst/>
                <a:uLnTx/>
                <a:uFillTx/>
                <a:latin typeface="Arial"/>
                <a:cs typeface="Arial"/>
                <a:sym typeface="Arial"/>
              </a:rPr>
              <a:t>Timing of strategic initiatives</a:t>
            </a:r>
          </a:p>
        </p:txBody>
      </p:sp>
      <p:graphicFrame>
        <p:nvGraphicFramePr>
          <p:cNvPr id="20" name="Chart 19">
            <a:extLst>
              <a:ext uri="{FF2B5EF4-FFF2-40B4-BE49-F238E27FC236}">
                <a16:creationId xmlns:a16="http://schemas.microsoft.com/office/drawing/2014/main" id="{5116BD60-CC24-C8FE-4DC8-FED43404F965}"/>
              </a:ext>
            </a:extLst>
          </p:cNvPr>
          <p:cNvGraphicFramePr/>
          <p:nvPr/>
        </p:nvGraphicFramePr>
        <p:xfrm>
          <a:off x="2031999" y="1758758"/>
          <a:ext cx="9609137" cy="2172481"/>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8E5AC5FA-238A-0168-301C-A777AEDA4C17}"/>
              </a:ext>
            </a:extLst>
          </p:cNvPr>
          <p:cNvSpPr txBox="1"/>
          <p:nvPr/>
        </p:nvSpPr>
        <p:spPr>
          <a:xfrm>
            <a:off x="2031998" y="1414914"/>
            <a:ext cx="363728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a:cs typeface="Arial"/>
                <a:sym typeface="Arial"/>
              </a:rPr>
              <a:t>Expected revenue from initiatives, [currency]</a:t>
            </a:r>
          </a:p>
        </p:txBody>
      </p:sp>
      <p:sp>
        <p:nvSpPr>
          <p:cNvPr id="23" name="Oval 22">
            <a:extLst>
              <a:ext uri="{FF2B5EF4-FFF2-40B4-BE49-F238E27FC236}">
                <a16:creationId xmlns:a16="http://schemas.microsoft.com/office/drawing/2014/main" id="{90D1CD6E-9C44-219D-6B6F-81D6458AF9B6}"/>
              </a:ext>
            </a:extLst>
          </p:cNvPr>
          <p:cNvSpPr/>
          <p:nvPr/>
        </p:nvSpPr>
        <p:spPr>
          <a:xfrm>
            <a:off x="467806" y="4528009"/>
            <a:ext cx="261609" cy="262800"/>
          </a:xfrm>
          <a:prstGeom prst="ellipse">
            <a:avLst/>
          </a:prstGeom>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A</a:t>
            </a:r>
          </a:p>
        </p:txBody>
      </p:sp>
      <p:sp>
        <p:nvSpPr>
          <p:cNvPr id="24" name="Oval 23">
            <a:extLst>
              <a:ext uri="{FF2B5EF4-FFF2-40B4-BE49-F238E27FC236}">
                <a16:creationId xmlns:a16="http://schemas.microsoft.com/office/drawing/2014/main" id="{DE591B42-DCD6-82BD-A4A6-F50C1FCF1F3D}"/>
              </a:ext>
            </a:extLst>
          </p:cNvPr>
          <p:cNvSpPr/>
          <p:nvPr/>
        </p:nvSpPr>
        <p:spPr>
          <a:xfrm>
            <a:off x="467806" y="4904643"/>
            <a:ext cx="261609" cy="262800"/>
          </a:xfrm>
          <a:prstGeom prst="ellipse">
            <a:avLst/>
          </a:prstGeom>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B</a:t>
            </a:r>
          </a:p>
        </p:txBody>
      </p:sp>
      <p:sp>
        <p:nvSpPr>
          <p:cNvPr id="25" name="Oval 24">
            <a:extLst>
              <a:ext uri="{FF2B5EF4-FFF2-40B4-BE49-F238E27FC236}">
                <a16:creationId xmlns:a16="http://schemas.microsoft.com/office/drawing/2014/main" id="{398CAD7E-64F4-31B4-BD6D-E250EA6435A0}"/>
              </a:ext>
            </a:extLst>
          </p:cNvPr>
          <p:cNvSpPr/>
          <p:nvPr/>
        </p:nvSpPr>
        <p:spPr>
          <a:xfrm>
            <a:off x="467806" y="5281277"/>
            <a:ext cx="261609" cy="262800"/>
          </a:xfrm>
          <a:prstGeom prst="ellipse">
            <a:avLst/>
          </a:prstGeom>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C</a:t>
            </a:r>
          </a:p>
        </p:txBody>
      </p:sp>
      <p:sp>
        <p:nvSpPr>
          <p:cNvPr id="26" name="Oval 25">
            <a:extLst>
              <a:ext uri="{FF2B5EF4-FFF2-40B4-BE49-F238E27FC236}">
                <a16:creationId xmlns:a16="http://schemas.microsoft.com/office/drawing/2014/main" id="{04DA3E29-77F6-9AC1-2DAB-E8F43814996B}"/>
              </a:ext>
            </a:extLst>
          </p:cNvPr>
          <p:cNvSpPr/>
          <p:nvPr/>
        </p:nvSpPr>
        <p:spPr>
          <a:xfrm>
            <a:off x="467806" y="5657911"/>
            <a:ext cx="261609" cy="262800"/>
          </a:xfrm>
          <a:prstGeom prst="ellipse">
            <a:avLst/>
          </a:prstGeom>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D</a:t>
            </a:r>
          </a:p>
        </p:txBody>
      </p:sp>
      <p:sp>
        <p:nvSpPr>
          <p:cNvPr id="27" name="Oval 26">
            <a:extLst>
              <a:ext uri="{FF2B5EF4-FFF2-40B4-BE49-F238E27FC236}">
                <a16:creationId xmlns:a16="http://schemas.microsoft.com/office/drawing/2014/main" id="{BAB89E1B-468D-D3D5-D7DA-7C1523EE568A}"/>
              </a:ext>
            </a:extLst>
          </p:cNvPr>
          <p:cNvSpPr/>
          <p:nvPr/>
        </p:nvSpPr>
        <p:spPr>
          <a:xfrm>
            <a:off x="467806" y="6034546"/>
            <a:ext cx="261609" cy="262800"/>
          </a:xfrm>
          <a:prstGeom prst="ellipse">
            <a:avLst/>
          </a:prstGeom>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E</a:t>
            </a:r>
          </a:p>
        </p:txBody>
      </p:sp>
      <p:sp>
        <p:nvSpPr>
          <p:cNvPr id="28" name="Rectangle 27">
            <a:extLst>
              <a:ext uri="{FF2B5EF4-FFF2-40B4-BE49-F238E27FC236}">
                <a16:creationId xmlns:a16="http://schemas.microsoft.com/office/drawing/2014/main" id="{2DAAF445-C2E8-CCF5-D34E-ED36D0606CFA}"/>
              </a:ext>
            </a:extLst>
          </p:cNvPr>
          <p:cNvSpPr/>
          <p:nvPr/>
        </p:nvSpPr>
        <p:spPr bwMode="auto">
          <a:xfrm>
            <a:off x="586332" y="4041954"/>
            <a:ext cx="1605435" cy="289118"/>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1" i="0" u="none" strike="noStrike" kern="0" cap="none" spc="0" normalizeH="0" baseline="0" noProof="0">
                <a:ln>
                  <a:noFill/>
                </a:ln>
                <a:solidFill>
                  <a:srgbClr val="000000"/>
                </a:solidFill>
                <a:effectLst/>
                <a:uLnTx/>
                <a:uFillTx/>
                <a:latin typeface="Arial"/>
                <a:cs typeface="Arial"/>
                <a:sym typeface="Arial"/>
              </a:rPr>
              <a:t>Strategic initiatives:</a:t>
            </a:r>
          </a:p>
        </p:txBody>
      </p:sp>
      <p:sp>
        <p:nvSpPr>
          <p:cNvPr id="22" name="Google Shape;746;p20">
            <a:extLst>
              <a:ext uri="{FF2B5EF4-FFF2-40B4-BE49-F238E27FC236}">
                <a16:creationId xmlns:a16="http://schemas.microsoft.com/office/drawing/2014/main" id="{54DE1E65-9037-21ED-4681-E80E3E91D00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29" name="Rectangle 28">
            <a:extLst>
              <a:ext uri="{FF2B5EF4-FFF2-40B4-BE49-F238E27FC236}">
                <a16:creationId xmlns:a16="http://schemas.microsoft.com/office/drawing/2014/main" id="{EE04B6FD-8BE9-51F3-9EE3-D11798341620}"/>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1</a:t>
            </a:r>
          </a:p>
        </p:txBody>
      </p:sp>
    </p:spTree>
    <p:extLst>
      <p:ext uri="{BB962C8B-B14F-4D97-AF65-F5344CB8AC3E}">
        <p14:creationId xmlns:p14="http://schemas.microsoft.com/office/powerpoint/2010/main" val="23700979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2ACF-CC9A-91B7-EAA9-ED511E47E771}"/>
              </a:ext>
            </a:extLst>
          </p:cNvPr>
          <p:cNvSpPr>
            <a:spLocks noGrp="1"/>
          </p:cNvSpPr>
          <p:nvPr>
            <p:ph type="title"/>
          </p:nvPr>
        </p:nvSpPr>
        <p:spPr/>
        <p:txBody>
          <a:bodyPr/>
          <a:lstStyle/>
          <a:p>
            <a:r>
              <a:rPr lang="en-US"/>
              <a:t>We plan to roll out the initiatives over next xx [years/months]</a:t>
            </a:r>
          </a:p>
        </p:txBody>
      </p:sp>
      <p:sp>
        <p:nvSpPr>
          <p:cNvPr id="3" name="Slide Number Placeholder 2">
            <a:extLst>
              <a:ext uri="{FF2B5EF4-FFF2-40B4-BE49-F238E27FC236}">
                <a16:creationId xmlns:a16="http://schemas.microsoft.com/office/drawing/2014/main" id="{D244F664-3BF2-8E55-892A-7448BBEA9E5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106</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31" name="Pentagon 30">
            <a:extLst>
              <a:ext uri="{FF2B5EF4-FFF2-40B4-BE49-F238E27FC236}">
                <a16:creationId xmlns:a16="http://schemas.microsoft.com/office/drawing/2014/main" id="{849A2685-991B-D36C-8F45-DED6561AB4FF}"/>
              </a:ext>
            </a:extLst>
          </p:cNvPr>
          <p:cNvSpPr/>
          <p:nvPr/>
        </p:nvSpPr>
        <p:spPr>
          <a:xfrm>
            <a:off x="1200541" y="2064118"/>
            <a:ext cx="3563997" cy="82800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2" name="Pentagon 31">
            <a:extLst>
              <a:ext uri="{FF2B5EF4-FFF2-40B4-BE49-F238E27FC236}">
                <a16:creationId xmlns:a16="http://schemas.microsoft.com/office/drawing/2014/main" id="{74F36DF1-ADC9-FCDC-D582-2D30060A38E4}"/>
              </a:ext>
            </a:extLst>
          </p:cNvPr>
          <p:cNvSpPr/>
          <p:nvPr/>
        </p:nvSpPr>
        <p:spPr>
          <a:xfrm>
            <a:off x="1200540" y="3079282"/>
            <a:ext cx="3563997" cy="828000"/>
          </a:xfrm>
          <a:prstGeom prst="homePlate">
            <a:avLst/>
          </a:prstGeom>
          <a:solidFill>
            <a:schemeClr val="tx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3" name="Pentagon 32">
            <a:extLst>
              <a:ext uri="{FF2B5EF4-FFF2-40B4-BE49-F238E27FC236}">
                <a16:creationId xmlns:a16="http://schemas.microsoft.com/office/drawing/2014/main" id="{6233F724-5AAD-0AB4-D1DD-E2B7547FA8C4}"/>
              </a:ext>
            </a:extLst>
          </p:cNvPr>
          <p:cNvSpPr/>
          <p:nvPr/>
        </p:nvSpPr>
        <p:spPr>
          <a:xfrm>
            <a:off x="1200538" y="4094728"/>
            <a:ext cx="3563997" cy="82800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4" name="Pentagon 6">
            <a:extLst>
              <a:ext uri="{FF2B5EF4-FFF2-40B4-BE49-F238E27FC236}">
                <a16:creationId xmlns:a16="http://schemas.microsoft.com/office/drawing/2014/main" id="{9E8A94F4-E9B0-0067-6D36-A9D40B0F0338}"/>
              </a:ext>
            </a:extLst>
          </p:cNvPr>
          <p:cNvSpPr/>
          <p:nvPr/>
        </p:nvSpPr>
        <p:spPr>
          <a:xfrm>
            <a:off x="1200537" y="5071738"/>
            <a:ext cx="3563997" cy="828000"/>
          </a:xfrm>
          <a:prstGeom prst="homePlate">
            <a:avLst/>
          </a:prstGeom>
          <a:solidFill>
            <a:schemeClr val="tx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5" name="Pentagon 1">
            <a:extLst>
              <a:ext uri="{FF2B5EF4-FFF2-40B4-BE49-F238E27FC236}">
                <a16:creationId xmlns:a16="http://schemas.microsoft.com/office/drawing/2014/main" id="{3254BE6E-4D2F-A008-9DA7-F88179DA6A1C}"/>
              </a:ext>
            </a:extLst>
          </p:cNvPr>
          <p:cNvSpPr/>
          <p:nvPr/>
        </p:nvSpPr>
        <p:spPr>
          <a:xfrm>
            <a:off x="4416306" y="2064118"/>
            <a:ext cx="3671998" cy="828000"/>
          </a:xfrm>
          <a:prstGeom prst="chevron">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6" name="Pentagon 5">
            <a:extLst>
              <a:ext uri="{FF2B5EF4-FFF2-40B4-BE49-F238E27FC236}">
                <a16:creationId xmlns:a16="http://schemas.microsoft.com/office/drawing/2014/main" id="{6037E970-FFBC-2FCE-5C3A-27D25EF7FCAC}"/>
              </a:ext>
            </a:extLst>
          </p:cNvPr>
          <p:cNvSpPr/>
          <p:nvPr/>
        </p:nvSpPr>
        <p:spPr>
          <a:xfrm>
            <a:off x="4416305" y="3079282"/>
            <a:ext cx="3671998" cy="828000"/>
          </a:xfrm>
          <a:prstGeom prst="chevron">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7" name="Pentagon 6">
            <a:extLst>
              <a:ext uri="{FF2B5EF4-FFF2-40B4-BE49-F238E27FC236}">
                <a16:creationId xmlns:a16="http://schemas.microsoft.com/office/drawing/2014/main" id="{FD5D33B3-AFDD-CF4E-CB7F-41EADF85FD95}"/>
              </a:ext>
            </a:extLst>
          </p:cNvPr>
          <p:cNvSpPr/>
          <p:nvPr/>
        </p:nvSpPr>
        <p:spPr>
          <a:xfrm>
            <a:off x="4416304" y="4094728"/>
            <a:ext cx="3671998" cy="828000"/>
          </a:xfrm>
          <a:prstGeom prst="chevron">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8" name="Pentagon 6">
            <a:extLst>
              <a:ext uri="{FF2B5EF4-FFF2-40B4-BE49-F238E27FC236}">
                <a16:creationId xmlns:a16="http://schemas.microsoft.com/office/drawing/2014/main" id="{42DDF3BB-DC82-52B5-4E46-8AFBD6223E0B}"/>
              </a:ext>
            </a:extLst>
          </p:cNvPr>
          <p:cNvSpPr/>
          <p:nvPr/>
        </p:nvSpPr>
        <p:spPr>
          <a:xfrm>
            <a:off x="4416302" y="5071738"/>
            <a:ext cx="3671998" cy="828000"/>
          </a:xfrm>
          <a:prstGeom prst="chevron">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rgbClr val="FFFFFF"/>
                </a:solidFill>
                <a:effectLst/>
                <a:uLnTx/>
                <a:uFillTx/>
                <a:latin typeface="Arial"/>
                <a:ea typeface="+mn-ea"/>
                <a:cs typeface="+mn-cs"/>
                <a:sym typeface="Arial"/>
              </a:rPr>
            </a:b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execution levers]</a:t>
            </a:r>
          </a:p>
        </p:txBody>
      </p:sp>
      <p:sp>
        <p:nvSpPr>
          <p:cNvPr id="39" name="Pentagon 5">
            <a:extLst>
              <a:ext uri="{FF2B5EF4-FFF2-40B4-BE49-F238E27FC236}">
                <a16:creationId xmlns:a16="http://schemas.microsoft.com/office/drawing/2014/main" id="{4560299C-9BDA-A47E-3FDE-BBDD7D479415}"/>
              </a:ext>
            </a:extLst>
          </p:cNvPr>
          <p:cNvSpPr/>
          <p:nvPr/>
        </p:nvSpPr>
        <p:spPr>
          <a:xfrm>
            <a:off x="7724734" y="4094728"/>
            <a:ext cx="3671998" cy="82800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b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execution levers]</a:t>
            </a:r>
          </a:p>
        </p:txBody>
      </p:sp>
      <p:sp>
        <p:nvSpPr>
          <p:cNvPr id="40" name="Pentagon 5">
            <a:extLst>
              <a:ext uri="{FF2B5EF4-FFF2-40B4-BE49-F238E27FC236}">
                <a16:creationId xmlns:a16="http://schemas.microsoft.com/office/drawing/2014/main" id="{942BB2F0-65B7-DE67-0000-5A45DDDE6E0F}"/>
              </a:ext>
            </a:extLst>
          </p:cNvPr>
          <p:cNvSpPr/>
          <p:nvPr/>
        </p:nvSpPr>
        <p:spPr>
          <a:xfrm>
            <a:off x="7724734" y="3078667"/>
            <a:ext cx="3671998" cy="82800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b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execution levers]</a:t>
            </a:r>
          </a:p>
        </p:txBody>
      </p:sp>
      <p:sp>
        <p:nvSpPr>
          <p:cNvPr id="41" name="Pentagon 5">
            <a:extLst>
              <a:ext uri="{FF2B5EF4-FFF2-40B4-BE49-F238E27FC236}">
                <a16:creationId xmlns:a16="http://schemas.microsoft.com/office/drawing/2014/main" id="{D072C25B-F587-9E06-6E74-419A61EE6730}"/>
              </a:ext>
            </a:extLst>
          </p:cNvPr>
          <p:cNvSpPr/>
          <p:nvPr/>
        </p:nvSpPr>
        <p:spPr>
          <a:xfrm>
            <a:off x="7724734" y="5067137"/>
            <a:ext cx="3671998" cy="828000"/>
          </a:xfrm>
          <a:prstGeom prst="chevron">
            <a:avLst/>
          </a:prstGeom>
          <a:solidFill>
            <a:schemeClr val="tx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b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execution levers]</a:t>
            </a:r>
          </a:p>
        </p:txBody>
      </p:sp>
      <p:sp>
        <p:nvSpPr>
          <p:cNvPr id="48" name="Pentagon 5">
            <a:extLst>
              <a:ext uri="{FF2B5EF4-FFF2-40B4-BE49-F238E27FC236}">
                <a16:creationId xmlns:a16="http://schemas.microsoft.com/office/drawing/2014/main" id="{46D2B304-FD98-6DC4-A209-68C7C6F4951A}"/>
              </a:ext>
            </a:extLst>
          </p:cNvPr>
          <p:cNvSpPr/>
          <p:nvPr/>
        </p:nvSpPr>
        <p:spPr>
          <a:xfrm>
            <a:off x="7714198" y="2068887"/>
            <a:ext cx="3671998" cy="82800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[Insert key activities/sub-initiatives/</a:t>
            </a:r>
            <a:b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b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execution levers]</a:t>
            </a:r>
          </a:p>
        </p:txBody>
      </p:sp>
      <p:sp>
        <p:nvSpPr>
          <p:cNvPr id="5" name="Google Shape;746;p20">
            <a:extLst>
              <a:ext uri="{FF2B5EF4-FFF2-40B4-BE49-F238E27FC236}">
                <a16:creationId xmlns:a16="http://schemas.microsoft.com/office/drawing/2014/main" id="{1A176D30-7ED6-AE80-ED78-EC1144C0244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4" name="TextBox 3">
            <a:extLst>
              <a:ext uri="{FF2B5EF4-FFF2-40B4-BE49-F238E27FC236}">
                <a16:creationId xmlns:a16="http://schemas.microsoft.com/office/drawing/2014/main" id="{AAFD47C2-A9C3-09A0-7486-C4B7A0D1F002}"/>
              </a:ext>
            </a:extLst>
          </p:cNvPr>
          <p:cNvSpPr txBox="1"/>
          <p:nvPr/>
        </p:nvSpPr>
        <p:spPr>
          <a:xfrm>
            <a:off x="1192893" y="1530442"/>
            <a:ext cx="30958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202x</a:t>
            </a:r>
          </a:p>
        </p:txBody>
      </p:sp>
      <p:cxnSp>
        <p:nvCxnSpPr>
          <p:cNvPr id="6" name="Straight Connector 5">
            <a:extLst>
              <a:ext uri="{FF2B5EF4-FFF2-40B4-BE49-F238E27FC236}">
                <a16:creationId xmlns:a16="http://schemas.microsoft.com/office/drawing/2014/main" id="{9678426D-F32A-0D5D-8FA6-6C5D7AA56E12}"/>
              </a:ext>
            </a:extLst>
          </p:cNvPr>
          <p:cNvCxnSpPr>
            <a:cxnSpLocks/>
          </p:cNvCxnSpPr>
          <p:nvPr/>
        </p:nvCxnSpPr>
        <p:spPr>
          <a:xfrm>
            <a:off x="1254904" y="1888553"/>
            <a:ext cx="30958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F00EB6-3E23-6878-C73C-8CA2175FB90C}"/>
              </a:ext>
            </a:extLst>
          </p:cNvPr>
          <p:cNvCxnSpPr>
            <a:cxnSpLocks/>
          </p:cNvCxnSpPr>
          <p:nvPr/>
        </p:nvCxnSpPr>
        <p:spPr>
          <a:xfrm>
            <a:off x="7714198" y="1888553"/>
            <a:ext cx="325860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FA3402D-B7B3-0EF0-DB18-1C072667FD54}"/>
              </a:ext>
            </a:extLst>
          </p:cNvPr>
          <p:cNvCxnSpPr>
            <a:cxnSpLocks/>
          </p:cNvCxnSpPr>
          <p:nvPr/>
        </p:nvCxnSpPr>
        <p:spPr>
          <a:xfrm>
            <a:off x="4403185" y="1888553"/>
            <a:ext cx="325860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556E76C-37F1-BC2B-8206-5123FB5D0226}"/>
              </a:ext>
            </a:extLst>
          </p:cNvPr>
          <p:cNvSpPr txBox="1"/>
          <p:nvPr/>
        </p:nvSpPr>
        <p:spPr>
          <a:xfrm>
            <a:off x="4453546" y="1530442"/>
            <a:ext cx="30958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202x</a:t>
            </a:r>
          </a:p>
        </p:txBody>
      </p:sp>
      <p:sp>
        <p:nvSpPr>
          <p:cNvPr id="13" name="TextBox 12">
            <a:extLst>
              <a:ext uri="{FF2B5EF4-FFF2-40B4-BE49-F238E27FC236}">
                <a16:creationId xmlns:a16="http://schemas.microsoft.com/office/drawing/2014/main" id="{E2260A1D-5ACB-38F6-A8C2-C8DCA14A8A07}"/>
              </a:ext>
            </a:extLst>
          </p:cNvPr>
          <p:cNvSpPr txBox="1"/>
          <p:nvPr/>
        </p:nvSpPr>
        <p:spPr>
          <a:xfrm>
            <a:off x="7714198" y="1530442"/>
            <a:ext cx="30958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202x</a:t>
            </a:r>
          </a:p>
        </p:txBody>
      </p:sp>
      <p:sp>
        <p:nvSpPr>
          <p:cNvPr id="14" name="Oval 13">
            <a:extLst>
              <a:ext uri="{FF2B5EF4-FFF2-40B4-BE49-F238E27FC236}">
                <a16:creationId xmlns:a16="http://schemas.microsoft.com/office/drawing/2014/main" id="{B7B3F41C-3C4E-29C8-B314-C680A425FCB2}"/>
              </a:ext>
            </a:extLst>
          </p:cNvPr>
          <p:cNvSpPr>
            <a:spLocks noChangeAspect="1"/>
          </p:cNvSpPr>
          <p:nvPr/>
        </p:nvSpPr>
        <p:spPr>
          <a:xfrm>
            <a:off x="610331" y="2249518"/>
            <a:ext cx="451559" cy="4572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A</a:t>
            </a:r>
          </a:p>
        </p:txBody>
      </p:sp>
      <p:sp>
        <p:nvSpPr>
          <p:cNvPr id="15" name="Oval 14">
            <a:extLst>
              <a:ext uri="{FF2B5EF4-FFF2-40B4-BE49-F238E27FC236}">
                <a16:creationId xmlns:a16="http://schemas.microsoft.com/office/drawing/2014/main" id="{8F937196-6528-968F-CDDB-7EAB4DA56B23}"/>
              </a:ext>
            </a:extLst>
          </p:cNvPr>
          <p:cNvSpPr>
            <a:spLocks noChangeAspect="1"/>
          </p:cNvSpPr>
          <p:nvPr/>
        </p:nvSpPr>
        <p:spPr>
          <a:xfrm>
            <a:off x="610331" y="4280128"/>
            <a:ext cx="451559" cy="4572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C</a:t>
            </a:r>
          </a:p>
        </p:txBody>
      </p:sp>
      <p:sp>
        <p:nvSpPr>
          <p:cNvPr id="16" name="Oval 15">
            <a:extLst>
              <a:ext uri="{FF2B5EF4-FFF2-40B4-BE49-F238E27FC236}">
                <a16:creationId xmlns:a16="http://schemas.microsoft.com/office/drawing/2014/main" id="{434085A3-1B3C-1564-6D49-4D4B7240D864}"/>
              </a:ext>
            </a:extLst>
          </p:cNvPr>
          <p:cNvSpPr>
            <a:spLocks noChangeAspect="1"/>
          </p:cNvSpPr>
          <p:nvPr/>
        </p:nvSpPr>
        <p:spPr>
          <a:xfrm>
            <a:off x="610331" y="3264682"/>
            <a:ext cx="451559" cy="4572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B</a:t>
            </a:r>
          </a:p>
        </p:txBody>
      </p:sp>
      <p:sp>
        <p:nvSpPr>
          <p:cNvPr id="17" name="Oval 16">
            <a:extLst>
              <a:ext uri="{FF2B5EF4-FFF2-40B4-BE49-F238E27FC236}">
                <a16:creationId xmlns:a16="http://schemas.microsoft.com/office/drawing/2014/main" id="{69EF8FBE-52E0-D6C6-ACE4-D8CAAF90CF38}"/>
              </a:ext>
            </a:extLst>
          </p:cNvPr>
          <p:cNvSpPr>
            <a:spLocks noChangeAspect="1"/>
          </p:cNvSpPr>
          <p:nvPr/>
        </p:nvSpPr>
        <p:spPr>
          <a:xfrm>
            <a:off x="610331" y="5257138"/>
            <a:ext cx="451559" cy="4572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D</a:t>
            </a:r>
          </a:p>
        </p:txBody>
      </p:sp>
      <p:sp>
        <p:nvSpPr>
          <p:cNvPr id="7" name="Rectangle 6">
            <a:extLst>
              <a:ext uri="{FF2B5EF4-FFF2-40B4-BE49-F238E27FC236}">
                <a16:creationId xmlns:a16="http://schemas.microsoft.com/office/drawing/2014/main" id="{56879328-8834-2786-FCA7-64243F83EAA0}"/>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2</a:t>
            </a:r>
          </a:p>
        </p:txBody>
      </p:sp>
    </p:spTree>
    <p:extLst>
      <p:ext uri="{BB962C8B-B14F-4D97-AF65-F5344CB8AC3E}">
        <p14:creationId xmlns:p14="http://schemas.microsoft.com/office/powerpoint/2010/main" val="12034502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a:t>[Initiative] implementation plan</a:t>
            </a:r>
          </a:p>
        </p:txBody>
      </p:sp>
      <p:sp>
        <p:nvSpPr>
          <p:cNvPr id="27" name="Rectangle 26">
            <a:extLst>
              <a:ext uri="{FF2B5EF4-FFF2-40B4-BE49-F238E27FC236}">
                <a16:creationId xmlns:a16="http://schemas.microsoft.com/office/drawing/2014/main" id="{EF39853F-8B5E-5743-9198-16FA1833CB5E}"/>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3" name="Slide Number Placeholder 4">
            <a:extLst>
              <a:ext uri="{FF2B5EF4-FFF2-40B4-BE49-F238E27FC236}">
                <a16:creationId xmlns:a16="http://schemas.microsoft.com/office/drawing/2014/main" id="{173E6267-80A9-E43F-AF98-B73DFC614E18}"/>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107</a:t>
            </a:fld>
            <a:endParaRPr kumimoji="0" lang="en-DK"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6" name="Rectangle 2">
            <a:extLst>
              <a:ext uri="{FF2B5EF4-FFF2-40B4-BE49-F238E27FC236}">
                <a16:creationId xmlns:a16="http://schemas.microsoft.com/office/drawing/2014/main" id="{4834B176-4D7F-501F-26E2-A151014AFC91}"/>
              </a:ext>
            </a:extLst>
          </p:cNvPr>
          <p:cNvSpPr>
            <a:spLocks noChangeArrowheads="1"/>
          </p:cNvSpPr>
          <p:nvPr/>
        </p:nvSpPr>
        <p:spPr bwMode="gray">
          <a:xfrm>
            <a:off x="467805" y="1341269"/>
            <a:ext cx="2520000"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About</a:t>
            </a:r>
          </a:p>
        </p:txBody>
      </p:sp>
      <p:sp>
        <p:nvSpPr>
          <p:cNvPr id="17" name="Rectangle 2">
            <a:extLst>
              <a:ext uri="{FF2B5EF4-FFF2-40B4-BE49-F238E27FC236}">
                <a16:creationId xmlns:a16="http://schemas.microsoft.com/office/drawing/2014/main" id="{4C1617E3-03E0-2693-1FB0-4D832037A0B2}"/>
              </a:ext>
            </a:extLst>
          </p:cNvPr>
          <p:cNvSpPr>
            <a:spLocks noChangeArrowheads="1"/>
          </p:cNvSpPr>
          <p:nvPr/>
        </p:nvSpPr>
        <p:spPr bwMode="gray">
          <a:xfrm>
            <a:off x="3281902" y="1341269"/>
            <a:ext cx="2520000"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Objective</a:t>
            </a:r>
          </a:p>
        </p:txBody>
      </p:sp>
      <p:sp>
        <p:nvSpPr>
          <p:cNvPr id="18" name="Rectangle 17">
            <a:extLst>
              <a:ext uri="{FF2B5EF4-FFF2-40B4-BE49-F238E27FC236}">
                <a16:creationId xmlns:a16="http://schemas.microsoft.com/office/drawing/2014/main" id="{9C4C0CE9-5CDA-5FFB-D72B-EF27BFD9A398}"/>
              </a:ext>
            </a:extLst>
          </p:cNvPr>
          <p:cNvSpPr/>
          <p:nvPr/>
        </p:nvSpPr>
        <p:spPr>
          <a:xfrm>
            <a:off x="467805" y="1721289"/>
            <a:ext cx="2520000" cy="900000"/>
          </a:xfrm>
          <a:prstGeom prst="rect">
            <a:avLst/>
          </a:prstGeom>
          <a:noFill/>
          <a:ln w="9525" algn="ctr">
            <a:no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Program owner: </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name]</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Senior liaison: </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name]</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Responsible manager</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[insert name]</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Expected duration:</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[insert timeframe]</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endPar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9" name="Rectangle 18">
            <a:extLst>
              <a:ext uri="{FF2B5EF4-FFF2-40B4-BE49-F238E27FC236}">
                <a16:creationId xmlns:a16="http://schemas.microsoft.com/office/drawing/2014/main" id="{57513F12-EBBB-51EA-C059-1083661D8017}"/>
              </a:ext>
            </a:extLst>
          </p:cNvPr>
          <p:cNvSpPr/>
          <p:nvPr/>
        </p:nvSpPr>
        <p:spPr>
          <a:xfrm>
            <a:off x="3281902" y="1721288"/>
            <a:ext cx="2520000" cy="900000"/>
          </a:xfrm>
          <a:prstGeom prst="rect">
            <a:avLst/>
          </a:prstGeom>
          <a:noFill/>
          <a:ln w="9525" algn="ctr">
            <a:no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cxnSp>
        <p:nvCxnSpPr>
          <p:cNvPr id="20" name="Straight Connector 19">
            <a:extLst>
              <a:ext uri="{FF2B5EF4-FFF2-40B4-BE49-F238E27FC236}">
                <a16:creationId xmlns:a16="http://schemas.microsoft.com/office/drawing/2014/main" id="{6E378A3E-FD49-2373-5B47-60D9190D0510}"/>
              </a:ext>
            </a:extLst>
          </p:cNvPr>
          <p:cNvCxnSpPr>
            <a:cxnSpLocks/>
          </p:cNvCxnSpPr>
          <p:nvPr/>
        </p:nvCxnSpPr>
        <p:spPr>
          <a:xfrm>
            <a:off x="557805" y="1693758"/>
            <a:ext cx="2340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11F061-6604-76DC-733C-4A82557D9BA3}"/>
              </a:ext>
            </a:extLst>
          </p:cNvPr>
          <p:cNvCxnSpPr>
            <a:cxnSpLocks/>
          </p:cNvCxnSpPr>
          <p:nvPr/>
        </p:nvCxnSpPr>
        <p:spPr>
          <a:xfrm>
            <a:off x="3371902" y="1693758"/>
            <a:ext cx="2340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960ECD5-7A3F-2049-95DD-01ADF85D80EA}"/>
              </a:ext>
            </a:extLst>
          </p:cNvPr>
          <p:cNvSpPr/>
          <p:nvPr/>
        </p:nvSpPr>
        <p:spPr>
          <a:xfrm>
            <a:off x="467802" y="2708237"/>
            <a:ext cx="5334090" cy="1651382"/>
          </a:xfrm>
          <a:prstGeom prst="rect">
            <a:avLst/>
          </a:prstGeom>
          <a:solidFill>
            <a:schemeClr val="bg1"/>
          </a:solidFill>
          <a:ln w="9525" algn="ctr">
            <a:solidFill>
              <a:schemeClr val="bg1"/>
            </a:solid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ts val="0"/>
              </a:spcBef>
              <a:spcAft>
                <a:spcPts val="0"/>
              </a:spcAft>
              <a:buClr>
                <a:srgbClr val="5A0E13"/>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Context for the initiative</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 of context]</a:t>
            </a:r>
            <a:b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br>
            <a:endPar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base" latinLnBrk="0" hangingPunct="1">
              <a:lnSpc>
                <a:spcPct val="100000"/>
              </a:lnSpc>
              <a:spcBef>
                <a:spcPts val="0"/>
              </a:spcBef>
              <a:spcAft>
                <a:spcPts val="0"/>
              </a:spcAft>
              <a:buClr>
                <a:srgbClr val="5A0E13"/>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Initiative value creation </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 of how the initiative will create value]</a:t>
            </a:r>
          </a:p>
        </p:txBody>
      </p:sp>
      <p:sp>
        <p:nvSpPr>
          <p:cNvPr id="23" name="Rectangle 2">
            <a:extLst>
              <a:ext uri="{FF2B5EF4-FFF2-40B4-BE49-F238E27FC236}">
                <a16:creationId xmlns:a16="http://schemas.microsoft.com/office/drawing/2014/main" id="{6F425A3B-24E9-C94E-4041-C91130D0F444}"/>
              </a:ext>
            </a:extLst>
          </p:cNvPr>
          <p:cNvSpPr>
            <a:spLocks noChangeArrowheads="1"/>
          </p:cNvSpPr>
          <p:nvPr/>
        </p:nvSpPr>
        <p:spPr bwMode="gray">
          <a:xfrm>
            <a:off x="467802" y="2412941"/>
            <a:ext cx="5334090" cy="337100"/>
          </a:xfrm>
          <a:prstGeom prst="rect">
            <a:avLst/>
          </a:prstGeom>
          <a:noFill/>
          <a:ln w="9525">
            <a:noFill/>
            <a:miter lim="800000"/>
            <a:headEnd/>
            <a:tailEnd/>
          </a:ln>
          <a:effectLst>
            <a:outerShdw dist="25400" dir="5400000" sx="99000" sy="99000" algn="ctr" rotWithShape="0">
              <a:schemeClr val="tx2"/>
            </a:outerShdw>
          </a:effectLst>
        </p:spPr>
        <p:txBody>
          <a:bodyPr wrap="square" tIns="91440" bIns="90000" anchor="b">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Initiative overview</a:t>
            </a:r>
          </a:p>
        </p:txBody>
      </p:sp>
      <p:cxnSp>
        <p:nvCxnSpPr>
          <p:cNvPr id="26" name="Straight Connector 25">
            <a:extLst>
              <a:ext uri="{FF2B5EF4-FFF2-40B4-BE49-F238E27FC236}">
                <a16:creationId xmlns:a16="http://schemas.microsoft.com/office/drawing/2014/main" id="{C36DFA6D-BC18-4E39-CB4C-79327AB06E70}"/>
              </a:ext>
            </a:extLst>
          </p:cNvPr>
          <p:cNvCxnSpPr>
            <a:cxnSpLocks/>
          </p:cNvCxnSpPr>
          <p:nvPr/>
        </p:nvCxnSpPr>
        <p:spPr>
          <a:xfrm>
            <a:off x="560847" y="275004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2">
            <a:extLst>
              <a:ext uri="{FF2B5EF4-FFF2-40B4-BE49-F238E27FC236}">
                <a16:creationId xmlns:a16="http://schemas.microsoft.com/office/drawing/2014/main" id="{FCE65DDE-C9BD-6894-D7A5-DAC7FAF5A08B}"/>
              </a:ext>
            </a:extLst>
          </p:cNvPr>
          <p:cNvSpPr>
            <a:spLocks noChangeArrowheads="1"/>
          </p:cNvSpPr>
          <p:nvPr/>
        </p:nvSpPr>
        <p:spPr bwMode="gray">
          <a:xfrm>
            <a:off x="467802" y="4306321"/>
            <a:ext cx="5334090" cy="337100"/>
          </a:xfrm>
          <a:prstGeom prst="rect">
            <a:avLst/>
          </a:prstGeom>
          <a:noFill/>
          <a:ln w="9525">
            <a:noFill/>
            <a:miter lim="800000"/>
            <a:headEnd/>
            <a:tailEnd/>
          </a:ln>
          <a:effectLst>
            <a:outerShdw dist="25400" dir="5400000" sx="99000" sy="99000" algn="ctr" rotWithShape="0">
              <a:schemeClr val="tx2"/>
            </a:outerShdw>
          </a:effectLst>
        </p:spPr>
        <p:txBody>
          <a:bodyPr wrap="square" tIns="91440" bIns="90000" anchor="b">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Sub-initiatives</a:t>
            </a:r>
          </a:p>
        </p:txBody>
      </p:sp>
      <p:cxnSp>
        <p:nvCxnSpPr>
          <p:cNvPr id="32" name="Straight Connector 31">
            <a:extLst>
              <a:ext uri="{FF2B5EF4-FFF2-40B4-BE49-F238E27FC236}">
                <a16:creationId xmlns:a16="http://schemas.microsoft.com/office/drawing/2014/main" id="{137D920C-6202-ABB9-A177-B2A55A2FE4C0}"/>
              </a:ext>
            </a:extLst>
          </p:cNvPr>
          <p:cNvCxnSpPr>
            <a:cxnSpLocks/>
          </p:cNvCxnSpPr>
          <p:nvPr/>
        </p:nvCxnSpPr>
        <p:spPr>
          <a:xfrm>
            <a:off x="560847" y="464342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3" name="Table 33">
            <a:extLst>
              <a:ext uri="{FF2B5EF4-FFF2-40B4-BE49-F238E27FC236}">
                <a16:creationId xmlns:a16="http://schemas.microsoft.com/office/drawing/2014/main" id="{B39BBCAE-79C7-F3B3-6FCC-D5FAC9E31B65}"/>
              </a:ext>
            </a:extLst>
          </p:cNvPr>
          <p:cNvGraphicFramePr>
            <a:graphicFrameLocks noGrp="1"/>
          </p:cNvGraphicFramePr>
          <p:nvPr/>
        </p:nvGraphicFramePr>
        <p:xfrm>
          <a:off x="557806" y="4673548"/>
          <a:ext cx="5148000" cy="1706880"/>
        </p:xfrm>
        <a:graphic>
          <a:graphicData uri="http://schemas.openxmlformats.org/drawingml/2006/table">
            <a:tbl>
              <a:tblPr firstRow="1" bandRow="1">
                <a:tableStyleId>{13CE0595-0B00-448C-BB99-5609596045FD}</a:tableStyleId>
              </a:tblPr>
              <a:tblGrid>
                <a:gridCol w="403972">
                  <a:extLst>
                    <a:ext uri="{9D8B030D-6E8A-4147-A177-3AD203B41FA5}">
                      <a16:colId xmlns:a16="http://schemas.microsoft.com/office/drawing/2014/main" val="470460442"/>
                    </a:ext>
                  </a:extLst>
                </a:gridCol>
                <a:gridCol w="3028028">
                  <a:extLst>
                    <a:ext uri="{9D8B030D-6E8A-4147-A177-3AD203B41FA5}">
                      <a16:colId xmlns:a16="http://schemas.microsoft.com/office/drawing/2014/main" val="2265604082"/>
                    </a:ext>
                  </a:extLst>
                </a:gridCol>
                <a:gridCol w="1716000">
                  <a:extLst>
                    <a:ext uri="{9D8B030D-6E8A-4147-A177-3AD203B41FA5}">
                      <a16:colId xmlns:a16="http://schemas.microsoft.com/office/drawing/2014/main" val="3710834502"/>
                    </a:ext>
                  </a:extLst>
                </a:gridCol>
              </a:tblGrid>
              <a:tr h="177478">
                <a:tc gridSpan="2">
                  <a:txBody>
                    <a:bodyPr/>
                    <a:lstStyle/>
                    <a:p>
                      <a:r>
                        <a:rPr lang="en-US" sz="800"/>
                        <a:t>Initiative</a:t>
                      </a:r>
                    </a:p>
                  </a:txBody>
                  <a:tcPr marL="72000"/>
                </a:tc>
                <a:tc hMerge="1">
                  <a:txBody>
                    <a:bodyPr/>
                    <a:lstStyle/>
                    <a:p>
                      <a:endParaRPr lang="en-US" sz="800"/>
                    </a:p>
                  </a:txBody>
                  <a:tcPr/>
                </a:tc>
                <a:tc>
                  <a:txBody>
                    <a:bodyPr/>
                    <a:lstStyle/>
                    <a:p>
                      <a:r>
                        <a:rPr lang="en-US" sz="800"/>
                        <a:t>Manager</a:t>
                      </a:r>
                    </a:p>
                  </a:txBody>
                  <a:tcPr marL="36000"/>
                </a:tc>
                <a:extLst>
                  <a:ext uri="{0D108BD9-81ED-4DB2-BD59-A6C34878D82A}">
                    <a16:rowId xmlns:a16="http://schemas.microsoft.com/office/drawing/2014/main" val="2784042414"/>
                  </a:ext>
                </a:extLst>
              </a:tr>
              <a:tr h="177478">
                <a:tc>
                  <a:txBody>
                    <a:bodyPr/>
                    <a:lstStyle/>
                    <a:p>
                      <a:r>
                        <a:rPr lang="en-US" sz="800"/>
                        <a:t>A.1</a:t>
                      </a:r>
                    </a:p>
                  </a:txBody>
                  <a:tcPr marL="72000">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a:ln>
                            <a:noFill/>
                          </a:ln>
                          <a:solidFill>
                            <a:srgbClr val="000000"/>
                          </a:solidFill>
                          <a:effectLst/>
                          <a:uLnTx/>
                          <a:uFillTx/>
                          <a:latin typeface="+mn-lt"/>
                          <a:ea typeface="+mn-ea"/>
                          <a:cs typeface="+mn-cs"/>
                        </a:rPr>
                        <a:t>[Insert key activity]</a:t>
                      </a:r>
                    </a:p>
                  </a:txBody>
                  <a:tcPr marL="36000" marR="45720" marT="36000" marB="36000" anchor="ctr">
                    <a:lnB w="6350" cap="flat" cmpd="sng" algn="ctr">
                      <a:solidFill>
                        <a:schemeClr val="tx1"/>
                      </a:solidFill>
                      <a:prstDash val="sysDash"/>
                      <a:round/>
                      <a:headEnd type="none" w="med" len="med"/>
                      <a:tailEnd type="none" w="med" len="med"/>
                    </a:lnB>
                    <a:noFill/>
                  </a:tcPr>
                </a:tc>
                <a:tc>
                  <a:txBody>
                    <a:bodyPr/>
                    <a:lstStyle/>
                    <a:p>
                      <a:r>
                        <a:rPr lang="en-US" sz="800"/>
                        <a:t>[Insert name]</a:t>
                      </a:r>
                    </a:p>
                  </a:txBody>
                  <a:tcPr marL="36000">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0820279"/>
                  </a:ext>
                </a:extLst>
              </a:tr>
              <a:tr h="177478">
                <a:tc>
                  <a:txBody>
                    <a:bodyPr/>
                    <a:lstStyle/>
                    <a:p>
                      <a:r>
                        <a:rPr lang="en-US" sz="800"/>
                        <a:t>A.2</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a:ln>
                            <a:noFill/>
                          </a:ln>
                          <a:solidFill>
                            <a:srgbClr val="000000"/>
                          </a:solidFill>
                          <a:effectLst/>
                          <a:uLnTx/>
                          <a:uFillTx/>
                          <a:latin typeface="+mn-lt"/>
                          <a:ea typeface="+mn-ea"/>
                          <a:cs typeface="+mn-cs"/>
                        </a:rPr>
                        <a:t>[Insert key activity]</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r>
                        <a:rPr lang="en-US" sz="800"/>
                        <a:t>[Insert name]</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866001107"/>
                  </a:ext>
                </a:extLst>
              </a:tr>
              <a:tr h="177478">
                <a:tc>
                  <a:txBody>
                    <a:bodyPr/>
                    <a:lstStyle/>
                    <a:p>
                      <a:r>
                        <a:rPr lang="en-US" sz="800"/>
                        <a:t>A.3</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a:ln>
                            <a:noFill/>
                          </a:ln>
                          <a:solidFill>
                            <a:srgbClr val="000000"/>
                          </a:solidFill>
                          <a:effectLst/>
                          <a:uLnTx/>
                          <a:uFillTx/>
                          <a:latin typeface="+mn-lt"/>
                          <a:ea typeface="+mn-ea"/>
                          <a:cs typeface="+mn-cs"/>
                        </a:rPr>
                        <a:t>[Insert key activity]</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r>
                        <a:rPr lang="en-US" sz="800"/>
                        <a:t>[Insert name]</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66388218"/>
                  </a:ext>
                </a:extLst>
              </a:tr>
              <a:tr h="177478">
                <a:tc>
                  <a:txBody>
                    <a:bodyPr/>
                    <a:lstStyle/>
                    <a:p>
                      <a:r>
                        <a:rPr lang="en-US" sz="800"/>
                        <a:t>A.4</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a:ln>
                            <a:noFill/>
                          </a:ln>
                          <a:solidFill>
                            <a:srgbClr val="000000"/>
                          </a:solidFill>
                          <a:effectLst/>
                          <a:uLnTx/>
                          <a:uFillTx/>
                          <a:latin typeface="+mn-lt"/>
                          <a:ea typeface="+mn-ea"/>
                          <a:cs typeface="+mn-cs"/>
                        </a:rPr>
                        <a:t>[Insert key activity]</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r>
                        <a:rPr lang="en-US" sz="800"/>
                        <a:t>[Insert name]</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21899295"/>
                  </a:ext>
                </a:extLst>
              </a:tr>
              <a:tr h="177478">
                <a:tc>
                  <a:txBody>
                    <a:bodyPr/>
                    <a:lstStyle/>
                    <a:p>
                      <a:r>
                        <a:rPr lang="en-US" sz="800"/>
                        <a:t>A.5</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a:ln>
                            <a:noFill/>
                          </a:ln>
                          <a:solidFill>
                            <a:srgbClr val="000000"/>
                          </a:solidFill>
                          <a:effectLst/>
                          <a:uLnTx/>
                          <a:uFillTx/>
                          <a:latin typeface="+mn-lt"/>
                          <a:ea typeface="+mn-ea"/>
                          <a:cs typeface="+mn-cs"/>
                        </a:rPr>
                        <a:t>[Insert key activity]</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r>
                        <a:rPr lang="en-US" sz="800"/>
                        <a:t>[Insert name]</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34558171"/>
                  </a:ext>
                </a:extLst>
              </a:tr>
              <a:tr h="177478">
                <a:tc>
                  <a:txBody>
                    <a:bodyPr/>
                    <a:lstStyle/>
                    <a:p>
                      <a:r>
                        <a:rPr lang="en-US" sz="800"/>
                        <a:t>A.6</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a:ln>
                            <a:noFill/>
                          </a:ln>
                          <a:solidFill>
                            <a:srgbClr val="000000"/>
                          </a:solidFill>
                          <a:effectLst/>
                          <a:uLnTx/>
                          <a:uFillTx/>
                          <a:latin typeface="+mn-lt"/>
                          <a:ea typeface="+mn-ea"/>
                          <a:cs typeface="+mn-cs"/>
                        </a:rPr>
                        <a:t>[Insert key activity]</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r>
                        <a:rPr lang="en-US" sz="800"/>
                        <a:t>[Insert name]</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45135660"/>
                  </a:ext>
                </a:extLst>
              </a:tr>
              <a:tr h="177478">
                <a:tc>
                  <a:txBody>
                    <a:bodyPr/>
                    <a:lstStyle/>
                    <a:p>
                      <a:r>
                        <a:rPr lang="en-US" sz="800"/>
                        <a:t>A.7</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a:ln>
                            <a:noFill/>
                          </a:ln>
                          <a:solidFill>
                            <a:srgbClr val="000000"/>
                          </a:solidFill>
                          <a:effectLst/>
                          <a:uLnTx/>
                          <a:uFillTx/>
                          <a:latin typeface="+mn-lt"/>
                          <a:ea typeface="+mn-ea"/>
                          <a:cs typeface="+mn-cs"/>
                        </a:rPr>
                        <a:t>[Insert key activity]</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r>
                        <a:rPr lang="en-US" sz="800"/>
                        <a:t>[Insert name]</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221559709"/>
                  </a:ext>
                </a:extLst>
              </a:tr>
            </a:tbl>
          </a:graphicData>
        </a:graphic>
      </p:graphicFrame>
      <p:cxnSp>
        <p:nvCxnSpPr>
          <p:cNvPr id="34" name="Straight Connector 33">
            <a:extLst>
              <a:ext uri="{FF2B5EF4-FFF2-40B4-BE49-F238E27FC236}">
                <a16:creationId xmlns:a16="http://schemas.microsoft.com/office/drawing/2014/main" id="{0BDFE819-89AA-A2F8-45A5-F7B49F7AA65F}"/>
              </a:ext>
            </a:extLst>
          </p:cNvPr>
          <p:cNvCxnSpPr>
            <a:cxnSpLocks/>
          </p:cNvCxnSpPr>
          <p:nvPr/>
        </p:nvCxnSpPr>
        <p:spPr>
          <a:xfrm>
            <a:off x="6480844" y="464342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571579F-069A-E203-C33D-068AF610D83C}"/>
              </a:ext>
            </a:extLst>
          </p:cNvPr>
          <p:cNvSpPr/>
          <p:nvPr/>
        </p:nvSpPr>
        <p:spPr>
          <a:xfrm>
            <a:off x="7179114" y="4673548"/>
            <a:ext cx="4449731" cy="540000"/>
          </a:xfrm>
          <a:prstGeom prst="rect">
            <a:avLst/>
          </a:prstGeom>
          <a:noFill/>
          <a:ln w="9525" algn="ctr">
            <a:noFill/>
            <a:miter lim="800000"/>
            <a:headEnd type="none" w="lg" len="lg"/>
            <a:tailEnd type="none" w="lg" len="lg"/>
          </a:ln>
        </p:spPr>
        <p:txBody>
          <a:bodyPr lIns="0" tIns="36000" rIns="0" bIns="36000" anchor="ctr"/>
          <a:lstStyle/>
          <a:p>
            <a:pPr marL="285750" marR="0" lvl="1" indent="-171450" algn="l" defTabSz="914400" rtl="0" eaLnBrk="1" fontAlgn="base"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[Insert description of potential risks/where and why initiative might fail or create adverse effects]</a:t>
            </a:r>
          </a:p>
        </p:txBody>
      </p:sp>
      <p:sp>
        <p:nvSpPr>
          <p:cNvPr id="38" name="Rectangle 37">
            <a:extLst>
              <a:ext uri="{FF2B5EF4-FFF2-40B4-BE49-F238E27FC236}">
                <a16:creationId xmlns:a16="http://schemas.microsoft.com/office/drawing/2014/main" id="{A4B6D4C5-95C4-8499-3BAD-9D58EACBC37A}"/>
              </a:ext>
            </a:extLst>
          </p:cNvPr>
          <p:cNvSpPr/>
          <p:nvPr/>
        </p:nvSpPr>
        <p:spPr>
          <a:xfrm>
            <a:off x="7179112" y="5840428"/>
            <a:ext cx="4449733" cy="540000"/>
          </a:xfrm>
          <a:prstGeom prst="rect">
            <a:avLst/>
          </a:prstGeom>
          <a:noFill/>
          <a:ln w="9525" algn="ctr">
            <a:noFill/>
            <a:miter lim="800000"/>
            <a:headEnd type="none" w="lg" len="lg"/>
            <a:tailEnd type="none" w="lg" len="lg"/>
          </a:ln>
        </p:spPr>
        <p:txBody>
          <a:bodyPr wrap="square" lIns="0" tIns="36000" rIns="0" bIns="36000" anchor="ctr"/>
          <a:lstStyle/>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[Insert description of key next steps]</a:t>
            </a:r>
          </a:p>
        </p:txBody>
      </p:sp>
      <p:sp>
        <p:nvSpPr>
          <p:cNvPr id="42" name="Rectangle 41">
            <a:extLst>
              <a:ext uri="{FF2B5EF4-FFF2-40B4-BE49-F238E27FC236}">
                <a16:creationId xmlns:a16="http://schemas.microsoft.com/office/drawing/2014/main" id="{1355E21E-5BC4-4691-14EB-21999D8FB8FE}"/>
              </a:ext>
            </a:extLst>
          </p:cNvPr>
          <p:cNvSpPr/>
          <p:nvPr/>
        </p:nvSpPr>
        <p:spPr>
          <a:xfrm>
            <a:off x="7179112" y="5256988"/>
            <a:ext cx="4449733" cy="540000"/>
          </a:xfrm>
          <a:prstGeom prst="rect">
            <a:avLst/>
          </a:prstGeom>
          <a:noFill/>
          <a:ln w="9525" algn="ctr">
            <a:noFill/>
            <a:miter lim="800000"/>
            <a:headEnd type="none" w="lg" len="lg"/>
            <a:tailEnd type="none" w="lg" len="lg"/>
          </a:ln>
        </p:spPr>
        <p:txBody>
          <a:bodyPr wrap="square" lIns="0" tIns="36000" rIns="0" bIns="36000" anchor="ctr"/>
          <a:lstStyle/>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description/list of requirements to succeed with initiative]</a:t>
            </a:r>
          </a:p>
        </p:txBody>
      </p:sp>
      <p:sp>
        <p:nvSpPr>
          <p:cNvPr id="43" name="Rectangle 42">
            <a:extLst>
              <a:ext uri="{FF2B5EF4-FFF2-40B4-BE49-F238E27FC236}">
                <a16:creationId xmlns:a16="http://schemas.microsoft.com/office/drawing/2014/main" id="{25EF824D-AD96-0E8B-640C-F139FCFC3CCE}"/>
              </a:ext>
            </a:extLst>
          </p:cNvPr>
          <p:cNvSpPr/>
          <p:nvPr/>
        </p:nvSpPr>
        <p:spPr>
          <a:xfrm>
            <a:off x="6480098" y="4673548"/>
            <a:ext cx="698997"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Risk</a:t>
            </a:r>
          </a:p>
        </p:txBody>
      </p:sp>
      <p:sp>
        <p:nvSpPr>
          <p:cNvPr id="44" name="Rectangle 43">
            <a:extLst>
              <a:ext uri="{FF2B5EF4-FFF2-40B4-BE49-F238E27FC236}">
                <a16:creationId xmlns:a16="http://schemas.microsoft.com/office/drawing/2014/main" id="{437FCB67-C078-A1BB-3B11-9050F403AC37}"/>
              </a:ext>
            </a:extLst>
          </p:cNvPr>
          <p:cNvSpPr/>
          <p:nvPr/>
        </p:nvSpPr>
        <p:spPr>
          <a:xfrm>
            <a:off x="6477411" y="5256988"/>
            <a:ext cx="698997"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Require-</a:t>
            </a:r>
            <a:r>
              <a:rPr kumimoji="0" lang="en-US" sz="800" b="1" i="0" u="none" strike="noStrike" kern="0" cap="none" spc="0" normalizeH="0" baseline="0" noProof="0" err="1">
                <a:ln>
                  <a:noFill/>
                </a:ln>
                <a:solidFill>
                  <a:srgbClr val="FFFFFF"/>
                </a:solidFill>
                <a:effectLst/>
                <a:uLnTx/>
                <a:uFillTx/>
                <a:latin typeface="Arial" panose="020B0604020202020204"/>
                <a:ea typeface="+mn-ea"/>
                <a:cs typeface="+mn-cs"/>
                <a:sym typeface="Arial"/>
              </a:rPr>
              <a:t>ments</a:t>
            </a:r>
            <a:endPar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5" name="Rectangle 44">
            <a:extLst>
              <a:ext uri="{FF2B5EF4-FFF2-40B4-BE49-F238E27FC236}">
                <a16:creationId xmlns:a16="http://schemas.microsoft.com/office/drawing/2014/main" id="{E999634D-4F47-5409-CA7C-91DDE9D2129A}"/>
              </a:ext>
            </a:extLst>
          </p:cNvPr>
          <p:cNvSpPr/>
          <p:nvPr/>
        </p:nvSpPr>
        <p:spPr>
          <a:xfrm>
            <a:off x="6477411" y="5840428"/>
            <a:ext cx="698997"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Next </a:t>
            </a:r>
            <a:b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b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steps</a:t>
            </a:r>
          </a:p>
        </p:txBody>
      </p:sp>
      <p:cxnSp>
        <p:nvCxnSpPr>
          <p:cNvPr id="54" name="Straight Connector 53">
            <a:extLst>
              <a:ext uri="{FF2B5EF4-FFF2-40B4-BE49-F238E27FC236}">
                <a16:creationId xmlns:a16="http://schemas.microsoft.com/office/drawing/2014/main" id="{6D7C96BC-FC0A-FA9B-CE89-2B2CD5865A39}"/>
              </a:ext>
            </a:extLst>
          </p:cNvPr>
          <p:cNvCxnSpPr>
            <a:cxnSpLocks/>
          </p:cNvCxnSpPr>
          <p:nvPr/>
        </p:nvCxnSpPr>
        <p:spPr>
          <a:xfrm>
            <a:off x="6480844" y="1693758"/>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2">
            <a:extLst>
              <a:ext uri="{FF2B5EF4-FFF2-40B4-BE49-F238E27FC236}">
                <a16:creationId xmlns:a16="http://schemas.microsoft.com/office/drawing/2014/main" id="{133F1977-FC47-E941-CC71-B2B46E319E2E}"/>
              </a:ext>
            </a:extLst>
          </p:cNvPr>
          <p:cNvSpPr>
            <a:spLocks noChangeArrowheads="1"/>
          </p:cNvSpPr>
          <p:nvPr/>
        </p:nvSpPr>
        <p:spPr bwMode="gray">
          <a:xfrm>
            <a:off x="6480846" y="1341269"/>
            <a:ext cx="5147997"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Timing of highlighted milestones</a:t>
            </a:r>
          </a:p>
        </p:txBody>
      </p:sp>
      <p:graphicFrame>
        <p:nvGraphicFramePr>
          <p:cNvPr id="56" name="Table 55">
            <a:extLst>
              <a:ext uri="{FF2B5EF4-FFF2-40B4-BE49-F238E27FC236}">
                <a16:creationId xmlns:a16="http://schemas.microsoft.com/office/drawing/2014/main" id="{C189E7CF-5ADD-4523-6041-A74C77CA080C}"/>
              </a:ext>
            </a:extLst>
          </p:cNvPr>
          <p:cNvGraphicFramePr>
            <a:graphicFrameLocks noGrp="1"/>
          </p:cNvGraphicFramePr>
          <p:nvPr/>
        </p:nvGraphicFramePr>
        <p:xfrm>
          <a:off x="6486195" y="2022912"/>
          <a:ext cx="5139210" cy="279840"/>
        </p:xfrm>
        <a:graphic>
          <a:graphicData uri="http://schemas.openxmlformats.org/drawingml/2006/table">
            <a:tbl>
              <a:tblPr firstRow="1" bandRow="1">
                <a:tableStyleId>{5C22544A-7EE6-4342-B048-85BDC9FD1C3A}</a:tableStyleId>
              </a:tblPr>
              <a:tblGrid>
                <a:gridCol w="1713070">
                  <a:extLst>
                    <a:ext uri="{9D8B030D-6E8A-4147-A177-3AD203B41FA5}">
                      <a16:colId xmlns:a16="http://schemas.microsoft.com/office/drawing/2014/main" val="20000"/>
                    </a:ext>
                  </a:extLst>
                </a:gridCol>
                <a:gridCol w="1713070">
                  <a:extLst>
                    <a:ext uri="{9D8B030D-6E8A-4147-A177-3AD203B41FA5}">
                      <a16:colId xmlns:a16="http://schemas.microsoft.com/office/drawing/2014/main" val="20001"/>
                    </a:ext>
                  </a:extLst>
                </a:gridCol>
                <a:gridCol w="1713070">
                  <a:extLst>
                    <a:ext uri="{9D8B030D-6E8A-4147-A177-3AD203B41FA5}">
                      <a16:colId xmlns:a16="http://schemas.microsoft.com/office/drawing/2014/main" val="20002"/>
                    </a:ext>
                  </a:extLst>
                </a:gridCol>
              </a:tblGrid>
              <a:tr h="153068">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a:solidFill>
                            <a:schemeClr val="tx1"/>
                          </a:solidFill>
                          <a:latin typeface="Arial" panose="020B0604020202020204" pitchFamily="34" charset="0"/>
                          <a:cs typeface="Arial" panose="020B0604020202020204" pitchFamily="34" charset="0"/>
                        </a:rPr>
                        <a:t>[Insert key activities or milestones]</a:t>
                      </a:r>
                      <a:endParaRPr lang="en-US" sz="800" b="0" baseline="0">
                        <a:solidFill>
                          <a:schemeClr val="tx1"/>
                        </a:solidFill>
                        <a:latin typeface="Arial" panose="020B0604020202020204" pitchFamily="34" charset="0"/>
                        <a:cs typeface="Arial" panose="020B0604020202020204" pitchFamily="34" charset="0"/>
                      </a:endParaRPr>
                    </a:p>
                  </a:txBody>
                  <a:tcPr marL="36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rPr>
                        <a:t>[Insert key activities or milestones]</a:t>
                      </a:r>
                    </a:p>
                  </a:txBody>
                  <a:tcPr marL="36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rPr>
                        <a:t>[Insert key activities or milestones]</a:t>
                      </a:r>
                    </a:p>
                  </a:txBody>
                  <a:tcPr marL="36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7" name="AutoShape 2">
            <a:extLst>
              <a:ext uri="{FF2B5EF4-FFF2-40B4-BE49-F238E27FC236}">
                <a16:creationId xmlns:a16="http://schemas.microsoft.com/office/drawing/2014/main" id="{9BC310B1-09D4-BBCC-41A0-3D594459DDF6}"/>
              </a:ext>
            </a:extLst>
          </p:cNvPr>
          <p:cNvSpPr>
            <a:spLocks noChangeArrowheads="1"/>
          </p:cNvSpPr>
          <p:nvPr/>
        </p:nvSpPr>
        <p:spPr bwMode="gray">
          <a:xfrm>
            <a:off x="6477410" y="1803218"/>
            <a:ext cx="1702965" cy="166686"/>
          </a:xfrm>
          <a:prstGeom prst="homePlate">
            <a:avLst>
              <a:gd name="adj" fmla="val 28025"/>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202x</a:t>
            </a:r>
          </a:p>
        </p:txBody>
      </p:sp>
      <p:sp>
        <p:nvSpPr>
          <p:cNvPr id="58" name="AutoShape 3">
            <a:extLst>
              <a:ext uri="{FF2B5EF4-FFF2-40B4-BE49-F238E27FC236}">
                <a16:creationId xmlns:a16="http://schemas.microsoft.com/office/drawing/2014/main" id="{AE33B4A4-F51F-DC3C-2F8A-0FA5C0EA5E11}"/>
              </a:ext>
            </a:extLst>
          </p:cNvPr>
          <p:cNvSpPr>
            <a:spLocks noChangeArrowheads="1"/>
          </p:cNvSpPr>
          <p:nvPr/>
        </p:nvSpPr>
        <p:spPr bwMode="gray">
          <a:xfrm>
            <a:off x="8200371" y="1803218"/>
            <a:ext cx="1702075" cy="166686"/>
          </a:xfrm>
          <a:prstGeom prst="chevron">
            <a:avLst>
              <a:gd name="adj" fmla="val 27720"/>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202x</a:t>
            </a:r>
            <a:endParaRPr kumimoji="0" lang="en-US" sz="800" b="0" i="1"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endParaRPr>
          </a:p>
        </p:txBody>
      </p:sp>
      <p:sp>
        <p:nvSpPr>
          <p:cNvPr id="59" name="AutoShape 4">
            <a:extLst>
              <a:ext uri="{FF2B5EF4-FFF2-40B4-BE49-F238E27FC236}">
                <a16:creationId xmlns:a16="http://schemas.microsoft.com/office/drawing/2014/main" id="{5478ACF2-FED6-0023-DBFB-F3F5BA2F673C}"/>
              </a:ext>
            </a:extLst>
          </p:cNvPr>
          <p:cNvSpPr>
            <a:spLocks noChangeArrowheads="1"/>
          </p:cNvSpPr>
          <p:nvPr/>
        </p:nvSpPr>
        <p:spPr bwMode="gray">
          <a:xfrm>
            <a:off x="9922443" y="1803218"/>
            <a:ext cx="1702964" cy="166686"/>
          </a:xfrm>
          <a:prstGeom prst="chevron">
            <a:avLst>
              <a:gd name="adj" fmla="val 27734"/>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Beyond 202x</a:t>
            </a:r>
            <a:endParaRPr kumimoji="0" lang="en-US" sz="800" b="0" i="1"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endParaRPr>
          </a:p>
        </p:txBody>
      </p:sp>
      <p:cxnSp>
        <p:nvCxnSpPr>
          <p:cNvPr id="60" name="Straight Connector 59">
            <a:extLst>
              <a:ext uri="{FF2B5EF4-FFF2-40B4-BE49-F238E27FC236}">
                <a16:creationId xmlns:a16="http://schemas.microsoft.com/office/drawing/2014/main" id="{D1954A59-5070-A109-281A-C06F72DDF485}"/>
              </a:ext>
            </a:extLst>
          </p:cNvPr>
          <p:cNvCxnSpPr>
            <a:cxnSpLocks/>
          </p:cNvCxnSpPr>
          <p:nvPr/>
        </p:nvCxnSpPr>
        <p:spPr>
          <a:xfrm>
            <a:off x="6480844" y="3102530"/>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2">
            <a:extLst>
              <a:ext uri="{FF2B5EF4-FFF2-40B4-BE49-F238E27FC236}">
                <a16:creationId xmlns:a16="http://schemas.microsoft.com/office/drawing/2014/main" id="{AC0D592A-7991-0B91-2FC4-21CD84EFFFFF}"/>
              </a:ext>
            </a:extLst>
          </p:cNvPr>
          <p:cNvSpPr>
            <a:spLocks noChangeArrowheads="1"/>
          </p:cNvSpPr>
          <p:nvPr/>
        </p:nvSpPr>
        <p:spPr bwMode="gray">
          <a:xfrm>
            <a:off x="6480846" y="2750041"/>
            <a:ext cx="5147997"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Success KPIs</a:t>
            </a:r>
          </a:p>
        </p:txBody>
      </p:sp>
      <p:graphicFrame>
        <p:nvGraphicFramePr>
          <p:cNvPr id="62" name="Table 33">
            <a:extLst>
              <a:ext uri="{FF2B5EF4-FFF2-40B4-BE49-F238E27FC236}">
                <a16:creationId xmlns:a16="http://schemas.microsoft.com/office/drawing/2014/main" id="{8817BDF6-6F27-271B-CAC7-718207A17A63}"/>
              </a:ext>
            </a:extLst>
          </p:cNvPr>
          <p:cNvGraphicFramePr>
            <a:graphicFrameLocks noGrp="1"/>
          </p:cNvGraphicFramePr>
          <p:nvPr/>
        </p:nvGraphicFramePr>
        <p:xfrm>
          <a:off x="6477405" y="3138283"/>
          <a:ext cx="5148002" cy="1280160"/>
        </p:xfrm>
        <a:graphic>
          <a:graphicData uri="http://schemas.openxmlformats.org/drawingml/2006/table">
            <a:tbl>
              <a:tblPr firstRow="1" bandRow="1">
                <a:tableStyleId>{13CE0595-0B00-448C-BB99-5609596045FD}</a:tableStyleId>
              </a:tblPr>
              <a:tblGrid>
                <a:gridCol w="2826744">
                  <a:extLst>
                    <a:ext uri="{9D8B030D-6E8A-4147-A177-3AD203B41FA5}">
                      <a16:colId xmlns:a16="http://schemas.microsoft.com/office/drawing/2014/main" val="470460442"/>
                    </a:ext>
                  </a:extLst>
                </a:gridCol>
                <a:gridCol w="1160629">
                  <a:extLst>
                    <a:ext uri="{9D8B030D-6E8A-4147-A177-3AD203B41FA5}">
                      <a16:colId xmlns:a16="http://schemas.microsoft.com/office/drawing/2014/main" val="2265604082"/>
                    </a:ext>
                  </a:extLst>
                </a:gridCol>
                <a:gridCol w="1160629">
                  <a:extLst>
                    <a:ext uri="{9D8B030D-6E8A-4147-A177-3AD203B41FA5}">
                      <a16:colId xmlns:a16="http://schemas.microsoft.com/office/drawing/2014/main" val="3710834502"/>
                    </a:ext>
                  </a:extLst>
                </a:gridCol>
              </a:tblGrid>
              <a:tr h="213360">
                <a:tc>
                  <a:txBody>
                    <a:bodyPr/>
                    <a:lstStyle/>
                    <a:p>
                      <a:r>
                        <a:rPr lang="en-US" sz="800"/>
                        <a:t>KPI</a:t>
                      </a:r>
                    </a:p>
                  </a:txBody>
                  <a:tcPr marL="72000"/>
                </a:tc>
                <a:tc>
                  <a:txBody>
                    <a:bodyPr/>
                    <a:lstStyle/>
                    <a:p>
                      <a:r>
                        <a:rPr lang="en-US" sz="800"/>
                        <a:t>Target</a:t>
                      </a:r>
                    </a:p>
                  </a:txBody>
                  <a:tcPr marL="36000"/>
                </a:tc>
                <a:tc>
                  <a:txBody>
                    <a:bodyPr/>
                    <a:lstStyle/>
                    <a:p>
                      <a:r>
                        <a:rPr lang="en-US" sz="800"/>
                        <a:t>By</a:t>
                      </a:r>
                    </a:p>
                  </a:txBody>
                  <a:tcPr marL="36000"/>
                </a:tc>
                <a:extLst>
                  <a:ext uri="{0D108BD9-81ED-4DB2-BD59-A6C34878D82A}">
                    <a16:rowId xmlns:a16="http://schemas.microsoft.com/office/drawing/2014/main" val="2784042414"/>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B w="6350" cap="flat" cmpd="sng" algn="ctr">
                      <a:solidFill>
                        <a:schemeClr val="tx1"/>
                      </a:solidFill>
                      <a:prstDash val="sysDash"/>
                      <a:round/>
                      <a:headEnd type="none" w="med" len="med"/>
                      <a:tailEnd type="none" w="med" len="med"/>
                    </a:lnB>
                    <a:noFill/>
                  </a:tcPr>
                </a:tc>
                <a:tc>
                  <a:txBody>
                    <a:bodyPr/>
                    <a:lstStyle/>
                    <a:p>
                      <a:r>
                        <a:rPr lang="en-US" sz="800"/>
                        <a:t>[Insert target for KPI]</a:t>
                      </a:r>
                    </a:p>
                  </a:txBody>
                  <a:tcPr marL="36000">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[Insert timeframe]</a:t>
                      </a:r>
                    </a:p>
                  </a:txBody>
                  <a:tcPr marL="36000" marR="45720" marT="36000" marB="36000" anchor="ctr">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0820279"/>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r>
                        <a:rPr lang="en-US" sz="800"/>
                        <a:t>[Insert target for KPI]</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[Insert timeframe]</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866001107"/>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r>
                        <a:rPr lang="en-US" sz="800"/>
                        <a:t>[Insert target for KPI]</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[Insert timeframe]</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66388218"/>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r>
                        <a:rPr lang="en-US" sz="800"/>
                        <a:t>[Insert target for KPI]</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[Insert timeframe]</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21899295"/>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r>
                        <a:rPr lang="en-US" sz="800"/>
                        <a:t>[Insert target for KPI]</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[Insert timeframe]</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34558171"/>
                  </a:ext>
                </a:extLst>
              </a:tr>
            </a:tbl>
          </a:graphicData>
        </a:graphic>
      </p:graphicFrame>
      <p:cxnSp>
        <p:nvCxnSpPr>
          <p:cNvPr id="63" name="Straight Connector 62">
            <a:extLst>
              <a:ext uri="{FF2B5EF4-FFF2-40B4-BE49-F238E27FC236}">
                <a16:creationId xmlns:a16="http://schemas.microsoft.com/office/drawing/2014/main" id="{B4C43500-4F54-F4CC-2CFD-2A18D7958A81}"/>
              </a:ext>
            </a:extLst>
          </p:cNvPr>
          <p:cNvCxnSpPr>
            <a:cxnSpLocks/>
          </p:cNvCxnSpPr>
          <p:nvPr/>
        </p:nvCxnSpPr>
        <p:spPr>
          <a:xfrm>
            <a:off x="6096000" y="1325880"/>
            <a:ext cx="0" cy="506519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2AFFBB06-C72D-E228-0EA4-68A2D9D8CA1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4" name="Rectangle 3">
            <a:extLst>
              <a:ext uri="{FF2B5EF4-FFF2-40B4-BE49-F238E27FC236}">
                <a16:creationId xmlns:a16="http://schemas.microsoft.com/office/drawing/2014/main" id="{B66E03E0-5139-89A9-F038-42169D73EF7C}"/>
              </a:ext>
            </a:extLst>
          </p:cNvPr>
          <p:cNvSpPr/>
          <p:nvPr/>
        </p:nvSpPr>
        <p:spPr>
          <a:xfrm>
            <a:off x="10358438" y="0"/>
            <a:ext cx="1833562"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Roadmap and plan for specific initiative</a:t>
            </a:r>
          </a:p>
        </p:txBody>
      </p:sp>
    </p:spTree>
    <p:extLst>
      <p:ext uri="{BB962C8B-B14F-4D97-AF65-F5344CB8AC3E}">
        <p14:creationId xmlns:p14="http://schemas.microsoft.com/office/powerpoint/2010/main" val="40355922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7743B3ED-7E49-0F43-B693-5FA508EF18FE}"/>
              </a:ext>
            </a:extLst>
          </p:cNvPr>
          <p:cNvGraphicFramePr/>
          <p:nvPr>
            <p:custDataLst>
              <p:tags r:id="rId1"/>
            </p:custDataLst>
            <p:extLst>
              <p:ext uri="{D42A27DB-BD31-4B8C-83A1-F6EECF244321}">
                <p14:modId xmlns:p14="http://schemas.microsoft.com/office/powerpoint/2010/main" val="4081576676"/>
              </p:ext>
            </p:extLst>
          </p:nvPr>
        </p:nvGraphicFramePr>
        <p:xfrm>
          <a:off x="467805" y="1603022"/>
          <a:ext cx="9666095" cy="4046891"/>
        </p:xfrm>
        <a:graphic>
          <a:graphicData uri="http://schemas.openxmlformats.org/drawingml/2006/chart">
            <c:chart xmlns:c="http://schemas.openxmlformats.org/drawingml/2006/chart" xmlns:r="http://schemas.openxmlformats.org/officeDocument/2006/relationships" r:id="rId29"/>
          </a:graphicData>
        </a:graphic>
      </p:graphicFrame>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Together, these [xx] strategic initiatives have the potential </a:t>
            </a:r>
            <a:br>
              <a:rPr lang="en-GB"/>
            </a:br>
            <a:r>
              <a:rPr lang="en-GB"/>
              <a:t>to add [xx] of annual EBITDA </a:t>
            </a:r>
            <a:endParaRPr lang="en-DK"/>
          </a:p>
        </p:txBody>
      </p:sp>
      <p:cxnSp>
        <p:nvCxnSpPr>
          <p:cNvPr id="7" name="Straight Connector 6">
            <a:extLst>
              <a:ext uri="{FF2B5EF4-FFF2-40B4-BE49-F238E27FC236}">
                <a16:creationId xmlns:a16="http://schemas.microsoft.com/office/drawing/2014/main" id="{38C49EBE-B468-9242-B845-7BD57636AE7D}"/>
              </a:ext>
            </a:extLst>
          </p:cNvPr>
          <p:cNvCxnSpPr>
            <a:cxnSpLocks/>
          </p:cNvCxnSpPr>
          <p:nvPr>
            <p:custDataLst>
              <p:tags r:id="rId2"/>
            </p:custDataLst>
          </p:nvPr>
        </p:nvCxnSpPr>
        <p:spPr bwMode="auto">
          <a:xfrm>
            <a:off x="2031433" y="3978122"/>
            <a:ext cx="851467" cy="0"/>
          </a:xfrm>
          <a:prstGeom prst="line">
            <a:avLst/>
          </a:prstGeom>
          <a:ln w="317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2">
            <a:extLst>
              <a:ext uri="{FF2B5EF4-FFF2-40B4-BE49-F238E27FC236}">
                <a16:creationId xmlns:a16="http://schemas.microsoft.com/office/drawing/2014/main" id="{2E82B2C9-822A-F249-B190-BF2F05511BEC}"/>
              </a:ext>
            </a:extLst>
          </p:cNvPr>
          <p:cNvSpPr>
            <a:spLocks noGrp="1"/>
          </p:cNvSpPr>
          <p:nvPr>
            <p:custDataLst>
              <p:tags r:id="rId3"/>
            </p:custDataLst>
          </p:nvPr>
        </p:nvSpPr>
        <p:spPr bwMode="auto">
          <a:xfrm>
            <a:off x="4791901" y="5798849"/>
            <a:ext cx="990600"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rPr>
              <a:t>BU 2</a:t>
            </a:r>
            <a:endParaRPr kumimoji="0" lang="en-GB"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endParaRPr>
          </a:p>
        </p:txBody>
      </p:sp>
      <p:sp>
        <p:nvSpPr>
          <p:cNvPr id="12" name="Text Placeholder 2">
            <a:extLst>
              <a:ext uri="{FF2B5EF4-FFF2-40B4-BE49-F238E27FC236}">
                <a16:creationId xmlns:a16="http://schemas.microsoft.com/office/drawing/2014/main" id="{2567CCFE-7AC7-C44F-B352-07C30C610E13}"/>
              </a:ext>
            </a:extLst>
          </p:cNvPr>
          <p:cNvSpPr>
            <a:spLocks noGrp="1"/>
          </p:cNvSpPr>
          <p:nvPr>
            <p:custDataLst>
              <p:tags r:id="rId4"/>
            </p:custDataLst>
          </p:nvPr>
        </p:nvSpPr>
        <p:spPr bwMode="auto">
          <a:xfrm>
            <a:off x="884898" y="5801197"/>
            <a:ext cx="1233779" cy="3651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1"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rPr>
              <a:t>Total base case EBITDA 202x</a:t>
            </a:r>
            <a:endParaRPr kumimoji="0" lang="en-GB" sz="1200" b="1"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endParaRPr>
          </a:p>
        </p:txBody>
      </p:sp>
      <p:sp>
        <p:nvSpPr>
          <p:cNvPr id="13" name="Text Placeholder 2">
            <a:extLst>
              <a:ext uri="{FF2B5EF4-FFF2-40B4-BE49-F238E27FC236}">
                <a16:creationId xmlns:a16="http://schemas.microsoft.com/office/drawing/2014/main" id="{8F718DEC-C6CC-7745-B398-3749F52E3727}"/>
              </a:ext>
            </a:extLst>
          </p:cNvPr>
          <p:cNvSpPr>
            <a:spLocks noGrp="1"/>
          </p:cNvSpPr>
          <p:nvPr>
            <p:custDataLst>
              <p:tags r:id="rId5"/>
            </p:custDataLst>
          </p:nvPr>
        </p:nvSpPr>
        <p:spPr bwMode="auto">
          <a:xfrm>
            <a:off x="3053224" y="5798849"/>
            <a:ext cx="687388"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rPr>
              <a:t>BU 1</a:t>
            </a:r>
            <a:endParaRPr kumimoji="0" lang="en-GB"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endParaRPr>
          </a:p>
        </p:txBody>
      </p:sp>
      <p:sp>
        <p:nvSpPr>
          <p:cNvPr id="15" name="Text Placeholder 2">
            <a:extLst>
              <a:ext uri="{FF2B5EF4-FFF2-40B4-BE49-F238E27FC236}">
                <a16:creationId xmlns:a16="http://schemas.microsoft.com/office/drawing/2014/main" id="{C12EAA55-1FD7-A14D-B6E2-8B16818B529A}"/>
              </a:ext>
            </a:extLst>
          </p:cNvPr>
          <p:cNvSpPr>
            <a:spLocks noGrp="1"/>
          </p:cNvSpPr>
          <p:nvPr>
            <p:custDataLst>
              <p:tags r:id="rId6"/>
            </p:custDataLst>
          </p:nvPr>
        </p:nvSpPr>
        <p:spPr bwMode="auto">
          <a:xfrm>
            <a:off x="6735468" y="5798849"/>
            <a:ext cx="903288"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rPr>
              <a:t>BU 3</a:t>
            </a:r>
            <a:endParaRPr kumimoji="0" lang="en-GB"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endParaRPr>
          </a:p>
        </p:txBody>
      </p:sp>
      <p:sp>
        <p:nvSpPr>
          <p:cNvPr id="16" name="Text Placeholder 2">
            <a:extLst>
              <a:ext uri="{FF2B5EF4-FFF2-40B4-BE49-F238E27FC236}">
                <a16:creationId xmlns:a16="http://schemas.microsoft.com/office/drawing/2014/main" id="{1E239820-421D-284F-ADB3-4F58240E7420}"/>
              </a:ext>
            </a:extLst>
          </p:cNvPr>
          <p:cNvSpPr>
            <a:spLocks noGrp="1"/>
          </p:cNvSpPr>
          <p:nvPr>
            <p:custDataLst>
              <p:tags r:id="rId7"/>
            </p:custDataLst>
          </p:nvPr>
        </p:nvSpPr>
        <p:spPr bwMode="gray">
          <a:xfrm>
            <a:off x="4462463" y="3498850"/>
            <a:ext cx="263525" cy="182563"/>
          </a:xfrm>
          <a:prstGeom prst="rect">
            <a:avLst/>
          </a:prstGeom>
          <a:noFill/>
          <a:ln>
            <a:noFill/>
          </a:ln>
          <a:effectLst/>
          <a:extLst>
            <a:ext uri="{909E8E84-426E-40DD-AFC4-6F175D3DCCD1}">
              <a14:hiddenFill xmlns:a14="http://schemas.microsoft.com/office/drawing/2010/main">
                <a:solidFill>
                  <a:schemeClr val="tx2"/>
                </a:solidFill>
              </a14:hiddenFill>
            </a:ext>
          </a:extLst>
        </p:spPr>
        <p:txBody>
          <a:bodyPr vert="horz" wrap="none" lIns="22225" tIns="0" rIns="22225"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sym typeface="Arial"/>
              </a:rPr>
              <a:t>3-7</a:t>
            </a:r>
          </a:p>
        </p:txBody>
      </p:sp>
      <p:sp>
        <p:nvSpPr>
          <p:cNvPr id="18" name="Text Placeholder 2">
            <a:extLst>
              <a:ext uri="{FF2B5EF4-FFF2-40B4-BE49-F238E27FC236}">
                <a16:creationId xmlns:a16="http://schemas.microsoft.com/office/drawing/2014/main" id="{FF9F9037-59FA-5A4F-AD93-7A078BDB2662}"/>
              </a:ext>
            </a:extLst>
          </p:cNvPr>
          <p:cNvSpPr>
            <a:spLocks noGrp="1"/>
          </p:cNvSpPr>
          <p:nvPr>
            <p:custDataLst>
              <p:tags r:id="rId8"/>
            </p:custDataLst>
          </p:nvPr>
        </p:nvSpPr>
        <p:spPr bwMode="gray">
          <a:xfrm>
            <a:off x="7432675" y="2468563"/>
            <a:ext cx="336550"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sym typeface="Arial"/>
              </a:rPr>
              <a:t>6-11</a:t>
            </a: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sym typeface="Arial"/>
            </a:endParaRPr>
          </a:p>
        </p:txBody>
      </p:sp>
      <p:sp>
        <p:nvSpPr>
          <p:cNvPr id="21" name="Text Placeholder 2">
            <a:extLst>
              <a:ext uri="{FF2B5EF4-FFF2-40B4-BE49-F238E27FC236}">
                <a16:creationId xmlns:a16="http://schemas.microsoft.com/office/drawing/2014/main" id="{363C701A-3E34-BF40-AFDB-7AFEA281D713}"/>
              </a:ext>
            </a:extLst>
          </p:cNvPr>
          <p:cNvSpPr>
            <a:spLocks noGrp="1"/>
          </p:cNvSpPr>
          <p:nvPr>
            <p:custDataLst>
              <p:tags r:id="rId9"/>
            </p:custDataLst>
          </p:nvPr>
        </p:nvSpPr>
        <p:spPr bwMode="gray">
          <a:xfrm>
            <a:off x="8890222" y="3207513"/>
            <a:ext cx="431800"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sym typeface="Arial"/>
              </a:rPr>
              <a:t>xx-xx</a:t>
            </a: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sym typeface="Arial"/>
            </a:endParaRPr>
          </a:p>
        </p:txBody>
      </p:sp>
      <p:sp>
        <p:nvSpPr>
          <p:cNvPr id="22" name="Text Placeholder 2">
            <a:extLst>
              <a:ext uri="{FF2B5EF4-FFF2-40B4-BE49-F238E27FC236}">
                <a16:creationId xmlns:a16="http://schemas.microsoft.com/office/drawing/2014/main" id="{B73947FD-09DA-ED4D-A681-C5B687D7A022}"/>
              </a:ext>
            </a:extLst>
          </p:cNvPr>
          <p:cNvSpPr>
            <a:spLocks noGrp="1"/>
          </p:cNvSpPr>
          <p:nvPr>
            <p:custDataLst>
              <p:tags r:id="rId10"/>
            </p:custDataLst>
          </p:nvPr>
        </p:nvSpPr>
        <p:spPr bwMode="gray">
          <a:xfrm>
            <a:off x="8890222" y="4538214"/>
            <a:ext cx="431800"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sym typeface="Arial"/>
              </a:rPr>
              <a:t>xx-xx</a:t>
            </a: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sym typeface="Arial"/>
            </a:endParaRPr>
          </a:p>
        </p:txBody>
      </p:sp>
      <p:sp>
        <p:nvSpPr>
          <p:cNvPr id="23" name="Text Placeholder 2">
            <a:extLst>
              <a:ext uri="{FF2B5EF4-FFF2-40B4-BE49-F238E27FC236}">
                <a16:creationId xmlns:a16="http://schemas.microsoft.com/office/drawing/2014/main" id="{757A77B7-5DD2-5540-884D-F4180B977E44}"/>
              </a:ext>
            </a:extLst>
          </p:cNvPr>
          <p:cNvSpPr>
            <a:spLocks noGrp="1"/>
          </p:cNvSpPr>
          <p:nvPr>
            <p:custDataLst>
              <p:tags r:id="rId11"/>
            </p:custDataLst>
          </p:nvPr>
        </p:nvSpPr>
        <p:spPr bwMode="gray">
          <a:xfrm>
            <a:off x="8974360" y="5376751"/>
            <a:ext cx="263525"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sym typeface="Arial"/>
              </a:rPr>
              <a:t>xx-xx</a:t>
            </a: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sym typeface="Arial"/>
            </a:endParaRPr>
          </a:p>
        </p:txBody>
      </p:sp>
      <p:sp>
        <p:nvSpPr>
          <p:cNvPr id="24" name="Text Placeholder 2">
            <a:extLst>
              <a:ext uri="{FF2B5EF4-FFF2-40B4-BE49-F238E27FC236}">
                <a16:creationId xmlns:a16="http://schemas.microsoft.com/office/drawing/2014/main" id="{1482B862-52F8-9B42-BDB0-F22E964D3C18}"/>
              </a:ext>
            </a:extLst>
          </p:cNvPr>
          <p:cNvSpPr>
            <a:spLocks noGrp="1"/>
          </p:cNvSpPr>
          <p:nvPr>
            <p:custDataLst>
              <p:tags r:id="rId12"/>
            </p:custDataLst>
          </p:nvPr>
        </p:nvSpPr>
        <p:spPr bwMode="auto">
          <a:xfrm>
            <a:off x="8455317" y="5798849"/>
            <a:ext cx="1301609" cy="3651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1"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rPr>
              <a:t>Total opportunity EBITDA 202x</a:t>
            </a:r>
            <a:endParaRPr kumimoji="0" lang="en-GB" sz="1200" b="1"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endParaRPr>
          </a:p>
        </p:txBody>
      </p:sp>
      <p:sp>
        <p:nvSpPr>
          <p:cNvPr id="25" name="Text Placeholder 2">
            <a:extLst>
              <a:ext uri="{FF2B5EF4-FFF2-40B4-BE49-F238E27FC236}">
                <a16:creationId xmlns:a16="http://schemas.microsoft.com/office/drawing/2014/main" id="{47308061-7371-5743-8D67-3F809581DCF0}"/>
              </a:ext>
            </a:extLst>
          </p:cNvPr>
          <p:cNvSpPr>
            <a:spLocks noGrp="1"/>
          </p:cNvSpPr>
          <p:nvPr>
            <p:custDataLst>
              <p:tags r:id="rId13"/>
            </p:custDataLst>
          </p:nvPr>
        </p:nvSpPr>
        <p:spPr bwMode="gray">
          <a:xfrm>
            <a:off x="1390876" y="3726656"/>
            <a:ext cx="212725"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1"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rPr>
              <a:t>xx</a:t>
            </a:r>
            <a:endParaRPr kumimoji="0" lang="en-GB" sz="1200" b="1"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endParaRPr>
          </a:p>
        </p:txBody>
      </p:sp>
      <p:sp>
        <p:nvSpPr>
          <p:cNvPr id="26" name="Text Placeholder 2">
            <a:extLst>
              <a:ext uri="{FF2B5EF4-FFF2-40B4-BE49-F238E27FC236}">
                <a16:creationId xmlns:a16="http://schemas.microsoft.com/office/drawing/2014/main" id="{5416942D-B111-804F-A99A-CDC6AD8D118A}"/>
              </a:ext>
            </a:extLst>
          </p:cNvPr>
          <p:cNvSpPr>
            <a:spLocks noGrp="1"/>
          </p:cNvSpPr>
          <p:nvPr>
            <p:custDataLst>
              <p:tags r:id="rId14"/>
            </p:custDataLst>
          </p:nvPr>
        </p:nvSpPr>
        <p:spPr bwMode="gray">
          <a:xfrm>
            <a:off x="8890222" y="2468563"/>
            <a:ext cx="431800"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1"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rPr>
              <a:t>xx-xx</a:t>
            </a:r>
            <a:endParaRPr kumimoji="0" lang="en-GB" sz="1200" b="1"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endParaRPr>
          </a:p>
        </p:txBody>
      </p:sp>
      <p:sp>
        <p:nvSpPr>
          <p:cNvPr id="28" name="Rectangle 27">
            <a:extLst>
              <a:ext uri="{FF2B5EF4-FFF2-40B4-BE49-F238E27FC236}">
                <a16:creationId xmlns:a16="http://schemas.microsoft.com/office/drawing/2014/main" id="{15F52256-6E65-8840-B12E-5F818A3A0CD5}"/>
              </a:ext>
            </a:extLst>
          </p:cNvPr>
          <p:cNvSpPr/>
          <p:nvPr>
            <p:custDataLst>
              <p:tags r:id="rId15"/>
            </p:custDataLst>
          </p:nvPr>
        </p:nvSpPr>
        <p:spPr bwMode="auto">
          <a:xfrm>
            <a:off x="536046" y="2049462"/>
            <a:ext cx="214313" cy="160338"/>
          </a:xfrm>
          <a:prstGeom prst="rect">
            <a:avLst/>
          </a:prstGeom>
          <a:solidFill>
            <a:schemeClr val="accent3"/>
          </a:solidFill>
          <a:ln w="9525"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29" name="Rectangle 28">
            <a:extLst>
              <a:ext uri="{FF2B5EF4-FFF2-40B4-BE49-F238E27FC236}">
                <a16:creationId xmlns:a16="http://schemas.microsoft.com/office/drawing/2014/main" id="{E89B8756-B330-A84A-BCBE-C6DEC98BDFF4}"/>
              </a:ext>
            </a:extLst>
          </p:cNvPr>
          <p:cNvSpPr/>
          <p:nvPr>
            <p:custDataLst>
              <p:tags r:id="rId16"/>
            </p:custDataLst>
          </p:nvPr>
        </p:nvSpPr>
        <p:spPr bwMode="auto">
          <a:xfrm>
            <a:off x="536046" y="2282825"/>
            <a:ext cx="214313" cy="160338"/>
          </a:xfrm>
          <a:prstGeom prst="rect">
            <a:avLst/>
          </a:prstGeom>
          <a:solidFill>
            <a:schemeClr val="accent2"/>
          </a:solidFill>
          <a:ln w="9525"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31" name="Rectangle 30">
            <a:extLst>
              <a:ext uri="{FF2B5EF4-FFF2-40B4-BE49-F238E27FC236}">
                <a16:creationId xmlns:a16="http://schemas.microsoft.com/office/drawing/2014/main" id="{89ECFF5F-2D37-6B47-AE5E-0E7CFCCD725A}"/>
              </a:ext>
            </a:extLst>
          </p:cNvPr>
          <p:cNvSpPr/>
          <p:nvPr>
            <p:custDataLst>
              <p:tags r:id="rId17"/>
            </p:custDataLst>
          </p:nvPr>
        </p:nvSpPr>
        <p:spPr bwMode="auto">
          <a:xfrm>
            <a:off x="536046" y="2516188"/>
            <a:ext cx="214313" cy="160338"/>
          </a:xfrm>
          <a:prstGeom prst="rect">
            <a:avLst/>
          </a:prstGeom>
          <a:solidFill>
            <a:schemeClr val="bg2"/>
          </a:solidFill>
          <a:ln w="9525"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33" name="Text Placeholder 2">
            <a:extLst>
              <a:ext uri="{FF2B5EF4-FFF2-40B4-BE49-F238E27FC236}">
                <a16:creationId xmlns:a16="http://schemas.microsoft.com/office/drawing/2014/main" id="{33670AD0-2D7A-5B49-B171-BE8B787AE8CD}"/>
              </a:ext>
            </a:extLst>
          </p:cNvPr>
          <p:cNvSpPr>
            <a:spLocks noGrp="1"/>
          </p:cNvSpPr>
          <p:nvPr>
            <p:custDataLst>
              <p:tags r:id="rId18"/>
            </p:custDataLst>
          </p:nvPr>
        </p:nvSpPr>
        <p:spPr bwMode="auto">
          <a:xfrm>
            <a:off x="822988" y="2044700"/>
            <a:ext cx="939800"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rPr>
              <a:t>BU 3</a:t>
            </a:r>
            <a:endParaRPr kumimoji="0" lang="en-GB" sz="1200" b="0" i="0" u="none" strike="noStrike" kern="1200" cap="none" spc="0" normalizeH="0" baseline="30000" noProof="0">
              <a:ln>
                <a:noFill/>
              </a:ln>
              <a:solidFill>
                <a:srgbClr val="000000"/>
              </a:solidFill>
              <a:effectLst/>
              <a:uLnTx/>
              <a:uFillTx/>
              <a:latin typeface="Arial" panose="020B0604020202020204"/>
              <a:ea typeface="+mn-ea"/>
              <a:cs typeface="Arial" panose="020B0604020202020204" pitchFamily="34" charset="0"/>
              <a:sym typeface="Arial"/>
            </a:endParaRPr>
          </a:p>
        </p:txBody>
      </p:sp>
      <p:sp>
        <p:nvSpPr>
          <p:cNvPr id="34" name="Text Placeholder 2">
            <a:extLst>
              <a:ext uri="{FF2B5EF4-FFF2-40B4-BE49-F238E27FC236}">
                <a16:creationId xmlns:a16="http://schemas.microsoft.com/office/drawing/2014/main" id="{F3BEA165-78B4-4D4F-A969-4733F1815DF5}"/>
              </a:ext>
            </a:extLst>
          </p:cNvPr>
          <p:cNvSpPr>
            <a:spLocks noGrp="1"/>
          </p:cNvSpPr>
          <p:nvPr>
            <p:custDataLst>
              <p:tags r:id="rId19"/>
            </p:custDataLst>
          </p:nvPr>
        </p:nvSpPr>
        <p:spPr bwMode="auto">
          <a:xfrm>
            <a:off x="822988" y="2278063"/>
            <a:ext cx="977900"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rPr>
              <a:t>BU 2</a:t>
            </a:r>
            <a:endParaRPr kumimoji="0" lang="en-GB"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endParaRPr>
          </a:p>
        </p:txBody>
      </p:sp>
      <p:sp>
        <p:nvSpPr>
          <p:cNvPr id="35" name="Text Placeholder 2">
            <a:extLst>
              <a:ext uri="{FF2B5EF4-FFF2-40B4-BE49-F238E27FC236}">
                <a16:creationId xmlns:a16="http://schemas.microsoft.com/office/drawing/2014/main" id="{6FF8A594-0556-A449-BF59-DDEF46F6E473}"/>
              </a:ext>
            </a:extLst>
          </p:cNvPr>
          <p:cNvSpPr>
            <a:spLocks noGrp="1"/>
          </p:cNvSpPr>
          <p:nvPr>
            <p:custDataLst>
              <p:tags r:id="rId20"/>
            </p:custDataLst>
          </p:nvPr>
        </p:nvSpPr>
        <p:spPr bwMode="auto">
          <a:xfrm>
            <a:off x="822988" y="2511425"/>
            <a:ext cx="674688"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rPr>
              <a:t>BU 1</a:t>
            </a:r>
            <a:endParaRPr kumimoji="0" lang="en-GB"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endParaRPr>
          </a:p>
        </p:txBody>
      </p:sp>
      <p:sp>
        <p:nvSpPr>
          <p:cNvPr id="39" name="TextBox 38">
            <a:extLst>
              <a:ext uri="{FF2B5EF4-FFF2-40B4-BE49-F238E27FC236}">
                <a16:creationId xmlns:a16="http://schemas.microsoft.com/office/drawing/2014/main" id="{9ADD2385-67EE-EE49-948F-84B4E8B22E65}"/>
              </a:ext>
            </a:extLst>
          </p:cNvPr>
          <p:cNvSpPr txBox="1"/>
          <p:nvPr/>
        </p:nvSpPr>
        <p:spPr>
          <a:xfrm>
            <a:off x="9827745" y="3129518"/>
            <a:ext cx="1592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5142E8"/>
                </a:solidFill>
                <a:effectLst/>
                <a:uLnTx/>
                <a:uFillTx/>
                <a:latin typeface="Arial" panose="020B0604020202020204"/>
                <a:ea typeface="+mn-ea"/>
                <a:cs typeface="Arial"/>
                <a:sym typeface="Arial"/>
              </a:rPr>
              <a:t>+ xx-xx%</a:t>
            </a:r>
          </a:p>
        </p:txBody>
      </p:sp>
      <p:sp>
        <p:nvSpPr>
          <p:cNvPr id="40" name="TextBox 39">
            <a:extLst>
              <a:ext uri="{FF2B5EF4-FFF2-40B4-BE49-F238E27FC236}">
                <a16:creationId xmlns:a16="http://schemas.microsoft.com/office/drawing/2014/main" id="{423A8567-A499-FD41-BB4C-BEABF56AC72C}"/>
              </a:ext>
            </a:extLst>
          </p:cNvPr>
          <p:cNvSpPr txBox="1"/>
          <p:nvPr/>
        </p:nvSpPr>
        <p:spPr>
          <a:xfrm>
            <a:off x="9844169" y="4460218"/>
            <a:ext cx="1592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8A6F6"/>
                </a:solidFill>
                <a:effectLst/>
                <a:uLnTx/>
                <a:uFillTx/>
                <a:latin typeface="Arial" panose="020B0604020202020204"/>
                <a:ea typeface="+mn-ea"/>
                <a:cs typeface="Arial"/>
                <a:sym typeface="Arial"/>
              </a:rPr>
              <a:t>+ xx-xx%</a:t>
            </a:r>
          </a:p>
        </p:txBody>
      </p:sp>
      <p:sp>
        <p:nvSpPr>
          <p:cNvPr id="41" name="TextBox 40">
            <a:extLst>
              <a:ext uri="{FF2B5EF4-FFF2-40B4-BE49-F238E27FC236}">
                <a16:creationId xmlns:a16="http://schemas.microsoft.com/office/drawing/2014/main" id="{F43CD809-0025-3846-99C9-934963F574D4}"/>
              </a:ext>
            </a:extLst>
          </p:cNvPr>
          <p:cNvSpPr txBox="1"/>
          <p:nvPr/>
        </p:nvSpPr>
        <p:spPr>
          <a:xfrm>
            <a:off x="9844169" y="5269259"/>
            <a:ext cx="1592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44546A"/>
                </a:solidFill>
                <a:effectLst/>
                <a:uLnTx/>
                <a:uFillTx/>
                <a:latin typeface="Arial" panose="020B0604020202020204"/>
                <a:ea typeface="+mn-ea"/>
                <a:cs typeface="Arial"/>
                <a:sym typeface="Arial"/>
              </a:rPr>
              <a:t>+ xx-xx%</a:t>
            </a:r>
          </a:p>
        </p:txBody>
      </p:sp>
      <p:sp>
        <p:nvSpPr>
          <p:cNvPr id="43" name="Rectangle 42">
            <a:extLst>
              <a:ext uri="{FF2B5EF4-FFF2-40B4-BE49-F238E27FC236}">
                <a16:creationId xmlns:a16="http://schemas.microsoft.com/office/drawing/2014/main" id="{362044B6-F90A-A449-BCAE-DF089F7FAA7D}"/>
              </a:ext>
            </a:extLst>
          </p:cNvPr>
          <p:cNvSpPr/>
          <p:nvPr/>
        </p:nvSpPr>
        <p:spPr>
          <a:xfrm>
            <a:off x="467806" y="1368884"/>
            <a:ext cx="3042564"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sym typeface="Arial"/>
              </a:rPr>
              <a:t>Incremental EBITDA contribution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[Currency]</a:t>
            </a:r>
            <a:endParaRPr kumimoji="0" lang="en-US" sz="1400" b="0" i="0" u="none" strike="noStrike" kern="1200" cap="none" spc="0" normalizeH="0" baseline="0" noProof="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sym typeface="Arial"/>
            </a:endParaRPr>
          </a:p>
        </p:txBody>
      </p:sp>
      <p:cxnSp>
        <p:nvCxnSpPr>
          <p:cNvPr id="45" name="Straight Connector 44">
            <a:extLst>
              <a:ext uri="{FF2B5EF4-FFF2-40B4-BE49-F238E27FC236}">
                <a16:creationId xmlns:a16="http://schemas.microsoft.com/office/drawing/2014/main" id="{D2604FCF-B380-9641-99B9-07D88AE6C25A}"/>
              </a:ext>
            </a:extLst>
          </p:cNvPr>
          <p:cNvCxnSpPr>
            <a:cxnSpLocks/>
          </p:cNvCxnSpPr>
          <p:nvPr>
            <p:custDataLst>
              <p:tags r:id="rId21"/>
            </p:custDataLst>
          </p:nvPr>
        </p:nvCxnSpPr>
        <p:spPr bwMode="auto">
          <a:xfrm>
            <a:off x="3926908" y="3894344"/>
            <a:ext cx="851467" cy="0"/>
          </a:xfrm>
          <a:prstGeom prst="line">
            <a:avLst/>
          </a:prstGeom>
          <a:ln w="317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CC54C0C-A968-9540-B36F-EF4C442F9711}"/>
              </a:ext>
            </a:extLst>
          </p:cNvPr>
          <p:cNvCxnSpPr>
            <a:cxnSpLocks/>
          </p:cNvCxnSpPr>
          <p:nvPr>
            <p:custDataLst>
              <p:tags r:id="rId22"/>
            </p:custDataLst>
          </p:nvPr>
        </p:nvCxnSpPr>
        <p:spPr bwMode="auto">
          <a:xfrm>
            <a:off x="5828733" y="3217732"/>
            <a:ext cx="851467" cy="0"/>
          </a:xfrm>
          <a:prstGeom prst="line">
            <a:avLst/>
          </a:prstGeom>
          <a:ln w="317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3C1B8E72-4659-AE4B-B88E-DA3FB01CC7F1}"/>
              </a:ext>
            </a:extLst>
          </p:cNvPr>
          <p:cNvCxnSpPr>
            <a:cxnSpLocks/>
          </p:cNvCxnSpPr>
          <p:nvPr>
            <p:custDataLst>
              <p:tags r:id="rId23"/>
            </p:custDataLst>
          </p:nvPr>
        </p:nvCxnSpPr>
        <p:spPr bwMode="auto">
          <a:xfrm>
            <a:off x="7721033" y="2737696"/>
            <a:ext cx="851467" cy="0"/>
          </a:xfrm>
          <a:prstGeom prst="line">
            <a:avLst/>
          </a:prstGeom>
          <a:ln w="317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8" name="Footer Placeholder 2">
            <a:extLst>
              <a:ext uri="{FF2B5EF4-FFF2-40B4-BE49-F238E27FC236}">
                <a16:creationId xmlns:a16="http://schemas.microsoft.com/office/drawing/2014/main" id="{9881E700-0F85-5F43-9E5B-1A675A9C7450}"/>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49" name="Text Placeholder 2">
            <a:extLst>
              <a:ext uri="{FF2B5EF4-FFF2-40B4-BE49-F238E27FC236}">
                <a16:creationId xmlns:a16="http://schemas.microsoft.com/office/drawing/2014/main" id="{5D334BBE-A449-BA48-B2A4-CA834CC1E598}"/>
              </a:ext>
            </a:extLst>
          </p:cNvPr>
          <p:cNvSpPr>
            <a:spLocks noGrp="1"/>
          </p:cNvSpPr>
          <p:nvPr>
            <p:custDataLst>
              <p:tags r:id="rId24"/>
            </p:custDataLst>
          </p:nvPr>
        </p:nvSpPr>
        <p:spPr bwMode="gray">
          <a:xfrm>
            <a:off x="3290555" y="3655038"/>
            <a:ext cx="212725"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rPr>
              <a:t>xx-xx</a:t>
            </a:r>
            <a:endParaRPr kumimoji="0" lang="en-GB"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endParaRPr>
          </a:p>
        </p:txBody>
      </p:sp>
      <p:sp>
        <p:nvSpPr>
          <p:cNvPr id="50" name="Text Placeholder 2">
            <a:extLst>
              <a:ext uri="{FF2B5EF4-FFF2-40B4-BE49-F238E27FC236}">
                <a16:creationId xmlns:a16="http://schemas.microsoft.com/office/drawing/2014/main" id="{7BBCF0EC-2955-C144-95F9-DAC103C64507}"/>
              </a:ext>
            </a:extLst>
          </p:cNvPr>
          <p:cNvSpPr>
            <a:spLocks noGrp="1"/>
          </p:cNvSpPr>
          <p:nvPr>
            <p:custDataLst>
              <p:tags r:id="rId25"/>
            </p:custDataLst>
          </p:nvPr>
        </p:nvSpPr>
        <p:spPr bwMode="gray">
          <a:xfrm>
            <a:off x="5180839" y="2966619"/>
            <a:ext cx="212725"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rPr>
              <a:t>xx-xx</a:t>
            </a:r>
            <a:endParaRPr kumimoji="0" lang="en-GB"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endParaRPr>
          </a:p>
        </p:txBody>
      </p:sp>
      <p:sp>
        <p:nvSpPr>
          <p:cNvPr id="51" name="Text Placeholder 2">
            <a:extLst>
              <a:ext uri="{FF2B5EF4-FFF2-40B4-BE49-F238E27FC236}">
                <a16:creationId xmlns:a16="http://schemas.microsoft.com/office/drawing/2014/main" id="{4D3C1B48-6A42-854B-A637-71450986CFA6}"/>
              </a:ext>
            </a:extLst>
          </p:cNvPr>
          <p:cNvSpPr>
            <a:spLocks noGrp="1"/>
          </p:cNvSpPr>
          <p:nvPr>
            <p:custDataLst>
              <p:tags r:id="rId26"/>
            </p:custDataLst>
          </p:nvPr>
        </p:nvSpPr>
        <p:spPr bwMode="gray">
          <a:xfrm>
            <a:off x="7080750" y="2486714"/>
            <a:ext cx="212725"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rPr>
              <a:t>xx-xx</a:t>
            </a:r>
            <a:endParaRPr kumimoji="0" lang="en-GB"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sym typeface="Arial"/>
            </a:endParaRPr>
          </a:p>
        </p:txBody>
      </p:sp>
      <p:sp>
        <p:nvSpPr>
          <p:cNvPr id="4" name="Rectangle 3">
            <a:extLst>
              <a:ext uri="{FF2B5EF4-FFF2-40B4-BE49-F238E27FC236}">
                <a16:creationId xmlns:a16="http://schemas.microsoft.com/office/drawing/2014/main" id="{B5407C96-DA72-1975-4E19-AAC8AE784797}"/>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a:rPr>
              <a:t>Version 1</a:t>
            </a:r>
          </a:p>
        </p:txBody>
      </p:sp>
      <p:sp>
        <p:nvSpPr>
          <p:cNvPr id="3" name="Slide Number Placeholder 2">
            <a:extLst>
              <a:ext uri="{FF2B5EF4-FFF2-40B4-BE49-F238E27FC236}">
                <a16:creationId xmlns:a16="http://schemas.microsoft.com/office/drawing/2014/main" id="{D0DD64A6-0322-DDE8-7C29-89C153202775}"/>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108</a:t>
            </a:fld>
            <a:endParaRPr lang="en-GB"/>
          </a:p>
        </p:txBody>
      </p:sp>
    </p:spTree>
    <p:extLst>
      <p:ext uri="{BB962C8B-B14F-4D97-AF65-F5344CB8AC3E}">
        <p14:creationId xmlns:p14="http://schemas.microsoft.com/office/powerpoint/2010/main" val="15224046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8" name="Google Shape;718;p20"/>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GB"/>
              <a:t>We expect a total of xx [currency] from these strategic initiatives</a:t>
            </a:r>
            <a:endParaRPr/>
          </a:p>
        </p:txBody>
      </p:sp>
      <p:sp>
        <p:nvSpPr>
          <p:cNvPr id="742" name="Google Shape;742;p20"/>
          <p:cNvSpPr/>
          <p:nvPr/>
        </p:nvSpPr>
        <p:spPr>
          <a:xfrm>
            <a:off x="467806" y="1368884"/>
            <a:ext cx="5809008" cy="52318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171616"/>
              </a:buClr>
              <a:buSzPts val="1400"/>
              <a:buFont typeface="Arial"/>
              <a:buNone/>
              <a:tabLst/>
              <a:defRPr/>
            </a:pPr>
            <a:r>
              <a:rPr kumimoji="0" lang="da-DK" sz="1400" b="1" i="0" u="none" strike="noStrike" kern="0" cap="none" spc="0" normalizeH="0" baseline="0" noProof="0">
                <a:ln>
                  <a:noFill/>
                </a:ln>
                <a:solidFill>
                  <a:srgbClr val="171616"/>
                </a:solidFill>
                <a:effectLst/>
                <a:uLnTx/>
                <a:uFillTx/>
                <a:latin typeface="Arial"/>
                <a:cs typeface="Arial"/>
                <a:sym typeface="Arial"/>
              </a:rPr>
              <a:t>Total </a:t>
            </a:r>
            <a:r>
              <a:rPr kumimoji="0" lang="da-DK" sz="1400" b="1" i="0" u="none" strike="noStrike" kern="0" cap="none" spc="0" normalizeH="0" baseline="0" noProof="0" err="1">
                <a:ln>
                  <a:noFill/>
                </a:ln>
                <a:solidFill>
                  <a:srgbClr val="171616"/>
                </a:solidFill>
                <a:effectLst/>
                <a:uLnTx/>
                <a:uFillTx/>
                <a:latin typeface="Arial"/>
                <a:cs typeface="Arial"/>
                <a:sym typeface="Arial"/>
              </a:rPr>
              <a:t>expected</a:t>
            </a:r>
            <a:r>
              <a:rPr kumimoji="0" lang="da-DK" sz="1400" b="1" i="0" u="none" strike="noStrike" kern="0" cap="none" spc="0" normalizeH="0" baseline="0" noProof="0">
                <a:ln>
                  <a:noFill/>
                </a:ln>
                <a:solidFill>
                  <a:srgbClr val="171616"/>
                </a:solidFill>
                <a:effectLst/>
                <a:uLnTx/>
                <a:uFillTx/>
                <a:latin typeface="Arial"/>
                <a:cs typeface="Arial"/>
                <a:sym typeface="Arial"/>
              </a:rPr>
              <a:t> </a:t>
            </a:r>
            <a:r>
              <a:rPr kumimoji="0" lang="da-DK" sz="1400" b="1" i="0" u="none" strike="noStrike" kern="0" cap="none" spc="0" normalizeH="0" baseline="0" noProof="0" err="1">
                <a:ln>
                  <a:noFill/>
                </a:ln>
                <a:solidFill>
                  <a:srgbClr val="171616"/>
                </a:solidFill>
                <a:effectLst/>
                <a:uLnTx/>
                <a:uFillTx/>
                <a:latin typeface="Arial"/>
                <a:cs typeface="Arial"/>
                <a:sym typeface="Arial"/>
              </a:rPr>
              <a:t>financial</a:t>
            </a:r>
            <a:r>
              <a:rPr kumimoji="0" lang="da-DK" sz="1400" b="1" i="0" u="none" strike="noStrike" kern="0" cap="none" spc="0" normalizeH="0" baseline="0" noProof="0">
                <a:ln>
                  <a:noFill/>
                </a:ln>
                <a:solidFill>
                  <a:srgbClr val="171616"/>
                </a:solidFill>
                <a:effectLst/>
                <a:uLnTx/>
                <a:uFillTx/>
                <a:latin typeface="Arial"/>
                <a:cs typeface="Arial"/>
                <a:sym typeface="Arial"/>
              </a:rPr>
              <a:t> </a:t>
            </a:r>
            <a:r>
              <a:rPr kumimoji="0" lang="da-DK" sz="1400" b="1" i="0" u="none" strike="noStrike" kern="0" cap="none" spc="0" normalizeH="0" baseline="0" noProof="0" err="1">
                <a:ln>
                  <a:noFill/>
                </a:ln>
                <a:solidFill>
                  <a:srgbClr val="171616"/>
                </a:solidFill>
                <a:effectLst/>
                <a:uLnTx/>
                <a:uFillTx/>
                <a:latin typeface="Arial"/>
                <a:cs typeface="Arial"/>
                <a:sym typeface="Arial"/>
              </a:rPr>
              <a:t>impact</a:t>
            </a:r>
            <a:r>
              <a:rPr kumimoji="0" lang="da-DK" sz="1400" b="1" i="0" u="none" strike="noStrike" kern="0" cap="none" spc="0" normalizeH="0" baseline="0" noProof="0">
                <a:ln>
                  <a:noFill/>
                </a:ln>
                <a:solidFill>
                  <a:srgbClr val="171616"/>
                </a:solidFill>
                <a:effectLst/>
                <a:uLnTx/>
                <a:uFillTx/>
                <a:latin typeface="Arial"/>
                <a:cs typeface="Arial"/>
                <a:sym typeface="Arial"/>
              </a:rPr>
              <a:t> of </a:t>
            </a:r>
            <a:r>
              <a:rPr kumimoji="0" lang="da-DK" sz="1400" b="1" i="0" u="none" strike="noStrike" kern="0" cap="none" spc="0" normalizeH="0" baseline="0" noProof="0" err="1">
                <a:ln>
                  <a:noFill/>
                </a:ln>
                <a:solidFill>
                  <a:srgbClr val="171616"/>
                </a:solidFill>
                <a:effectLst/>
                <a:uLnTx/>
                <a:uFillTx/>
                <a:latin typeface="Arial"/>
                <a:cs typeface="Arial"/>
                <a:sym typeface="Arial"/>
              </a:rPr>
              <a:t>strategic</a:t>
            </a:r>
            <a:r>
              <a:rPr kumimoji="0" lang="da-DK" sz="1400" b="1" i="0" u="none" strike="noStrike" kern="0" cap="none" spc="0" normalizeH="0" baseline="0" noProof="0">
                <a:ln>
                  <a:noFill/>
                </a:ln>
                <a:solidFill>
                  <a:srgbClr val="171616"/>
                </a:solidFill>
                <a:effectLst/>
                <a:uLnTx/>
                <a:uFillTx/>
                <a:latin typeface="Arial"/>
                <a:cs typeface="Arial"/>
                <a:sym typeface="Arial"/>
              </a:rPr>
              <a:t> </a:t>
            </a:r>
            <a:r>
              <a:rPr kumimoji="0" lang="da-DK" sz="1400" b="1" i="0" u="none" strike="noStrike" kern="0" cap="none" spc="0" normalizeH="0" baseline="0" noProof="0" err="1">
                <a:ln>
                  <a:noFill/>
                </a:ln>
                <a:solidFill>
                  <a:srgbClr val="171616"/>
                </a:solidFill>
                <a:effectLst/>
                <a:uLnTx/>
                <a:uFillTx/>
                <a:latin typeface="Arial"/>
                <a:cs typeface="Arial"/>
                <a:sym typeface="Arial"/>
              </a:rPr>
              <a:t>initiatives</a:t>
            </a:r>
            <a:endParaRPr kumimoji="0" sz="1400" b="1" i="0" u="none" strike="noStrike" kern="0" cap="none" spc="0" normalizeH="0" baseline="0" noProof="0">
              <a:ln>
                <a:noFill/>
              </a:ln>
              <a:solidFill>
                <a:srgbClr val="171616"/>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7F7F7F"/>
                </a:solidFill>
                <a:effectLst/>
                <a:uLnTx/>
                <a:uFillTx/>
                <a:latin typeface="Arial"/>
                <a:ea typeface="Arial"/>
                <a:cs typeface="Arial"/>
                <a:sym typeface="Arial"/>
              </a:rPr>
              <a:t>[currency]</a:t>
            </a:r>
            <a:endParaRPr kumimoji="0" sz="1400" b="0" i="0" u="none" strike="noStrike" kern="0" cap="none" spc="0" normalizeH="0" baseline="0" noProof="0">
              <a:ln>
                <a:noFill/>
              </a:ln>
              <a:solidFill>
                <a:srgbClr val="171616"/>
              </a:solidFill>
              <a:effectLst/>
              <a:uLnTx/>
              <a:uFillTx/>
              <a:latin typeface="Arial"/>
              <a:ea typeface="Arial"/>
              <a:cs typeface="Arial"/>
              <a:sym typeface="Arial"/>
            </a:endParaRPr>
          </a:p>
        </p:txBody>
      </p:sp>
      <mc:AlternateContent xmlns:mc="http://schemas.openxmlformats.org/markup-compatibility/2006">
        <mc:Choice xmlns:cx1="http://schemas.microsoft.com/office/drawing/2015/9/8/chartex" Requires="cx1">
          <p:graphicFrame>
            <p:nvGraphicFramePr>
              <p:cNvPr id="3" name="Chart 2">
                <a:extLst>
                  <a:ext uri="{FF2B5EF4-FFF2-40B4-BE49-F238E27FC236}">
                    <a16:creationId xmlns:a16="http://schemas.microsoft.com/office/drawing/2014/main" id="{82AF77FD-6A3D-A856-25A7-BEC5D772507C}"/>
                  </a:ext>
                </a:extLst>
              </p:cNvPr>
              <p:cNvGraphicFramePr/>
              <p:nvPr/>
            </p:nvGraphicFramePr>
            <p:xfrm>
              <a:off x="550863" y="2084610"/>
              <a:ext cx="11090273" cy="4053723"/>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3" name="Chart 2">
                <a:extLst>
                  <a:ext uri="{FF2B5EF4-FFF2-40B4-BE49-F238E27FC236}">
                    <a16:creationId xmlns:a16="http://schemas.microsoft.com/office/drawing/2014/main" id="{82AF77FD-6A3D-A856-25A7-BEC5D772507C}"/>
                  </a:ext>
                </a:extLst>
              </p:cNvPr>
              <p:cNvPicPr>
                <a:picLocks noGrp="1" noRot="1" noChangeAspect="1" noMove="1" noResize="1" noEditPoints="1" noAdjustHandles="1" noChangeArrowheads="1" noChangeShapeType="1"/>
              </p:cNvPicPr>
              <p:nvPr/>
            </p:nvPicPr>
            <p:blipFill>
              <a:blip r:embed="rId4"/>
              <a:stretch>
                <a:fillRect/>
              </a:stretch>
            </p:blipFill>
            <p:spPr>
              <a:xfrm>
                <a:off x="550863" y="2084610"/>
                <a:ext cx="11090273" cy="4053723"/>
              </a:xfrm>
              <a:prstGeom prst="rect">
                <a:avLst/>
              </a:prstGeom>
            </p:spPr>
          </p:pic>
        </mc:Fallback>
      </mc:AlternateContent>
      <p:sp>
        <p:nvSpPr>
          <p:cNvPr id="2" name="Rectangle 1">
            <a:extLst>
              <a:ext uri="{FF2B5EF4-FFF2-40B4-BE49-F238E27FC236}">
                <a16:creationId xmlns:a16="http://schemas.microsoft.com/office/drawing/2014/main" id="{99292F0F-FD31-00AA-6175-9CA0D21EAFE4}"/>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sym typeface="Arial"/>
              </a:rPr>
              <a:t>Version 2</a:t>
            </a:r>
          </a:p>
        </p:txBody>
      </p:sp>
      <p:sp>
        <p:nvSpPr>
          <p:cNvPr id="4" name="Footer Placeholder 2">
            <a:extLst>
              <a:ext uri="{FF2B5EF4-FFF2-40B4-BE49-F238E27FC236}">
                <a16:creationId xmlns:a16="http://schemas.microsoft.com/office/drawing/2014/main" id="{E2AD0F2D-F146-96B3-855A-363B5707BA8B}"/>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5" name="Slide Number Placeholder 2">
            <a:extLst>
              <a:ext uri="{FF2B5EF4-FFF2-40B4-BE49-F238E27FC236}">
                <a16:creationId xmlns:a16="http://schemas.microsoft.com/office/drawing/2014/main" id="{B1F97DB8-48C0-5A76-59CA-D20F95A5D62B}"/>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109</a:t>
            </a:fld>
            <a:endParaRPr lang="en-GB"/>
          </a:p>
        </p:txBody>
      </p:sp>
    </p:spTree>
    <p:extLst>
      <p:ext uri="{BB962C8B-B14F-4D97-AF65-F5344CB8AC3E}">
        <p14:creationId xmlns:p14="http://schemas.microsoft.com/office/powerpoint/2010/main" val="2794288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FAB7C600-0CD9-117D-AA94-5299C177C622}"/>
              </a:ext>
            </a:extLst>
          </p:cNvPr>
          <p:cNvGraphicFramePr>
            <a:graphicFrameLocks noChangeAspect="1"/>
          </p:cNvGraphicFramePr>
          <p:nvPr>
            <p:custDataLst>
              <p:tags r:id="rId1"/>
            </p:custDataLst>
            <p:extLst>
              <p:ext uri="{D42A27DB-BD31-4B8C-83A1-F6EECF244321}">
                <p14:modId xmlns:p14="http://schemas.microsoft.com/office/powerpoint/2010/main" val="73391420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1" name="Object 10" hidden="1">
                        <a:extLst>
                          <a:ext uri="{FF2B5EF4-FFF2-40B4-BE49-F238E27FC236}">
                            <a16:creationId xmlns:a16="http://schemas.microsoft.com/office/drawing/2014/main" id="{FAB7C600-0CD9-117D-AA94-5299C177C62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73820D41-4F1E-1748-AF4D-1A4B48561C91}"/>
              </a:ext>
            </a:extLst>
          </p:cNvPr>
          <p:cNvSpPr>
            <a:spLocks noGrp="1"/>
          </p:cNvSpPr>
          <p:nvPr>
            <p:ph type="title"/>
          </p:nvPr>
        </p:nvSpPr>
        <p:spPr/>
        <p:txBody>
          <a:bodyPr vert="horz"/>
          <a:lstStyle/>
          <a:p>
            <a:r>
              <a:rPr lang="en-GB"/>
              <a:t>Executive summary</a:t>
            </a:r>
          </a:p>
        </p:txBody>
      </p:sp>
      <p:sp>
        <p:nvSpPr>
          <p:cNvPr id="3" name="Slide Number Placeholder 2">
            <a:extLst>
              <a:ext uri="{FF2B5EF4-FFF2-40B4-BE49-F238E27FC236}">
                <a16:creationId xmlns:a16="http://schemas.microsoft.com/office/drawing/2014/main" id="{1948BAED-6A8D-D148-BC3C-1E710F22A9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
        <p:nvSpPr>
          <p:cNvPr id="6" name="Text Placeholder 5">
            <a:extLst>
              <a:ext uri="{FF2B5EF4-FFF2-40B4-BE49-F238E27FC236}">
                <a16:creationId xmlns:a16="http://schemas.microsoft.com/office/drawing/2014/main" id="{A0C517C3-80D2-5A4E-ABA8-45795EA49E1A}"/>
              </a:ext>
            </a:extLst>
          </p:cNvPr>
          <p:cNvSpPr>
            <a:spLocks noGrp="1"/>
          </p:cNvSpPr>
          <p:nvPr>
            <p:ph type="body" idx="4294967295"/>
          </p:nvPr>
        </p:nvSpPr>
        <p:spPr>
          <a:xfrm>
            <a:off x="521641" y="1520346"/>
            <a:ext cx="11096346" cy="4639417"/>
          </a:xfrm>
        </p:spPr>
        <p:txBody>
          <a:bodyPr>
            <a:normAutofit/>
          </a:bodyPr>
          <a:lstStyle/>
          <a:p>
            <a:pPr marL="114300" indent="0">
              <a:buNone/>
            </a:pPr>
            <a:r>
              <a:rPr lang="en-US" sz="1400"/>
              <a:t>[Insert own text description key takeaway.]</a:t>
            </a:r>
          </a:p>
          <a:p>
            <a:pPr marL="114300" indent="0">
              <a:buNone/>
            </a:pPr>
            <a:endParaRPr lang="en-US" sz="1400"/>
          </a:p>
          <a:p>
            <a:pPr marL="114300" indent="0">
              <a:buNone/>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labore et dolore magna </a:t>
            </a:r>
            <a:r>
              <a:rPr lang="en-US" sz="1400" err="1"/>
              <a:t>aliqua</a:t>
            </a:r>
            <a:r>
              <a:rPr lang="en-US" sz="1400"/>
              <a:t>. Ut </a:t>
            </a:r>
            <a:r>
              <a:rPr lang="en-US" sz="1400" err="1"/>
              <a:t>enim</a:t>
            </a:r>
            <a:r>
              <a:rPr lang="en-US" sz="1400"/>
              <a:t> ad minim </a:t>
            </a:r>
            <a:r>
              <a:rPr lang="en-US" sz="1400" err="1"/>
              <a:t>veniam</a:t>
            </a:r>
            <a:r>
              <a:rPr lang="en-US" sz="1400"/>
              <a:t>, </a:t>
            </a:r>
            <a:r>
              <a:rPr lang="en-US" sz="1400" err="1"/>
              <a:t>quis</a:t>
            </a:r>
            <a:r>
              <a:rPr lang="en-US" sz="1400"/>
              <a:t> </a:t>
            </a:r>
            <a:r>
              <a:rPr lang="en-US" sz="1400" err="1"/>
              <a:t>nostrud</a:t>
            </a:r>
            <a:r>
              <a:rPr lang="en-US" sz="1400"/>
              <a:t> exercitation </a:t>
            </a:r>
            <a:r>
              <a:rPr lang="en-US" sz="1400" err="1"/>
              <a:t>ullamco</a:t>
            </a:r>
            <a:r>
              <a:rPr lang="en-US" sz="1400"/>
              <a:t> </a:t>
            </a:r>
            <a:r>
              <a:rPr lang="en-US" sz="1400" err="1"/>
              <a:t>laboris</a:t>
            </a:r>
            <a:r>
              <a:rPr lang="en-US" sz="1400"/>
              <a:t> nisi </a:t>
            </a:r>
            <a:r>
              <a:rPr lang="en-US" sz="1400" err="1"/>
              <a:t>ut</a:t>
            </a:r>
            <a:r>
              <a:rPr lang="en-US" sz="1400"/>
              <a:t> </a:t>
            </a:r>
            <a:r>
              <a:rPr lang="en-US" sz="1400" err="1"/>
              <a:t>aliquip</a:t>
            </a:r>
            <a:r>
              <a:rPr lang="en-US" sz="1400"/>
              <a:t> ex </a:t>
            </a:r>
            <a:r>
              <a:rPr lang="en-US" sz="1400" err="1"/>
              <a:t>ea</a:t>
            </a:r>
            <a:r>
              <a:rPr lang="en-US" sz="1400"/>
              <a:t> </a:t>
            </a:r>
            <a:r>
              <a:rPr lang="en-US" sz="1400" err="1"/>
              <a:t>commodo</a:t>
            </a:r>
            <a:r>
              <a:rPr lang="en-US" sz="1400"/>
              <a:t> </a:t>
            </a:r>
            <a:r>
              <a:rPr lang="en-US" sz="1400" err="1"/>
              <a:t>consequat</a:t>
            </a:r>
            <a:r>
              <a:rPr lang="en-US" sz="1400"/>
              <a:t>. Duis </a:t>
            </a:r>
            <a:r>
              <a:rPr lang="en-US" sz="1400" err="1"/>
              <a:t>aute</a:t>
            </a:r>
            <a:r>
              <a:rPr lang="en-US" sz="1400"/>
              <a:t> </a:t>
            </a:r>
            <a:r>
              <a:rPr lang="en-US" sz="1400" err="1"/>
              <a:t>irure</a:t>
            </a:r>
            <a:r>
              <a:rPr lang="en-US" sz="1400"/>
              <a:t> dolor in </a:t>
            </a:r>
            <a:r>
              <a:rPr lang="en-US" sz="1400" err="1"/>
              <a:t>reprehenderit</a:t>
            </a:r>
            <a:r>
              <a:rPr lang="en-US" sz="1400"/>
              <a:t> in </a:t>
            </a:r>
            <a:r>
              <a:rPr lang="en-US" sz="1400" err="1"/>
              <a:t>voluptate</a:t>
            </a:r>
            <a:r>
              <a:rPr lang="en-US" sz="1400"/>
              <a:t> </a:t>
            </a:r>
            <a:r>
              <a:rPr lang="en-US" sz="1400" err="1"/>
              <a:t>velit</a:t>
            </a:r>
            <a:r>
              <a:rPr lang="en-US" sz="1400"/>
              <a:t> </a:t>
            </a:r>
            <a:r>
              <a:rPr lang="en-US" sz="1400" err="1"/>
              <a:t>esse</a:t>
            </a:r>
            <a:r>
              <a:rPr lang="en-US" sz="1400"/>
              <a:t> </a:t>
            </a:r>
            <a:r>
              <a:rPr lang="en-US" sz="1400" err="1"/>
              <a:t>cillum</a:t>
            </a:r>
            <a:r>
              <a:rPr lang="en-US" sz="1400"/>
              <a:t> dolore </a:t>
            </a:r>
            <a:r>
              <a:rPr lang="en-US" sz="1400" err="1"/>
              <a:t>eu</a:t>
            </a:r>
            <a:r>
              <a:rPr lang="en-US" sz="1400"/>
              <a:t> </a:t>
            </a:r>
            <a:r>
              <a:rPr lang="en-US" sz="1400" err="1"/>
              <a:t>fugiat</a:t>
            </a:r>
            <a:r>
              <a:rPr lang="en-US" sz="1400"/>
              <a:t> </a:t>
            </a:r>
            <a:r>
              <a:rPr lang="en-US" sz="1400" err="1"/>
              <a:t>nulla</a:t>
            </a:r>
            <a:r>
              <a:rPr lang="en-US" sz="1400"/>
              <a:t> </a:t>
            </a:r>
            <a:r>
              <a:rPr lang="en-US" sz="1400" err="1"/>
              <a:t>pariatur</a:t>
            </a:r>
            <a:r>
              <a:rPr lang="en-US" sz="1400"/>
              <a:t>.]</a:t>
            </a:r>
          </a:p>
          <a:p>
            <a:pPr marL="114300" indent="0">
              <a:buNone/>
            </a:pPr>
            <a:endParaRPr lang="en-US" sz="1400"/>
          </a:p>
          <a:p>
            <a:pPr marL="114300" indent="0">
              <a:buNone/>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labore et dolore magna </a:t>
            </a:r>
            <a:r>
              <a:rPr lang="en-US" sz="1400" err="1"/>
              <a:t>aliqua</a:t>
            </a:r>
            <a:r>
              <a:rPr lang="en-US" sz="1400"/>
              <a:t>. Ut </a:t>
            </a:r>
            <a:r>
              <a:rPr lang="en-US" sz="1400" err="1"/>
              <a:t>enim</a:t>
            </a:r>
            <a:r>
              <a:rPr lang="en-US" sz="1400"/>
              <a:t> ad minim </a:t>
            </a:r>
            <a:r>
              <a:rPr lang="en-US" sz="1400" err="1"/>
              <a:t>veniam</a:t>
            </a:r>
            <a:r>
              <a:rPr lang="en-US" sz="1400"/>
              <a:t>, </a:t>
            </a:r>
            <a:r>
              <a:rPr lang="en-US" sz="1400" err="1"/>
              <a:t>quis</a:t>
            </a:r>
            <a:r>
              <a:rPr lang="en-US" sz="1400"/>
              <a:t> </a:t>
            </a:r>
            <a:r>
              <a:rPr lang="en-US" sz="1400" err="1"/>
              <a:t>nostrud</a:t>
            </a:r>
            <a:r>
              <a:rPr lang="en-US" sz="1400"/>
              <a:t> exercitation </a:t>
            </a:r>
            <a:r>
              <a:rPr lang="en-US" sz="1400" err="1"/>
              <a:t>ullamco</a:t>
            </a:r>
            <a:r>
              <a:rPr lang="en-US" sz="1400"/>
              <a:t> </a:t>
            </a:r>
            <a:r>
              <a:rPr lang="en-US" sz="1400" err="1"/>
              <a:t>laboris</a:t>
            </a:r>
            <a:r>
              <a:rPr lang="en-US" sz="1400"/>
              <a:t> nisi </a:t>
            </a:r>
            <a:r>
              <a:rPr lang="en-US" sz="1400" err="1"/>
              <a:t>ut</a:t>
            </a:r>
            <a:r>
              <a:rPr lang="en-US" sz="1400"/>
              <a:t> </a:t>
            </a:r>
            <a:r>
              <a:rPr lang="en-US" sz="1400" err="1"/>
              <a:t>aliquip</a:t>
            </a:r>
            <a:r>
              <a:rPr lang="en-US" sz="1400"/>
              <a:t> ex </a:t>
            </a:r>
            <a:r>
              <a:rPr lang="en-US" sz="1400" err="1"/>
              <a:t>ea</a:t>
            </a:r>
            <a:r>
              <a:rPr lang="en-US" sz="1400"/>
              <a:t> </a:t>
            </a:r>
            <a:r>
              <a:rPr lang="en-US" sz="1400" err="1"/>
              <a:t>commodo</a:t>
            </a:r>
            <a:r>
              <a:rPr lang="en-US" sz="1400"/>
              <a:t> </a:t>
            </a:r>
            <a:r>
              <a:rPr lang="en-US" sz="1400" err="1"/>
              <a:t>consequat</a:t>
            </a:r>
            <a:r>
              <a:rPr lang="en-US" sz="1400"/>
              <a:t>. Duis </a:t>
            </a:r>
            <a:r>
              <a:rPr lang="en-US" sz="1400" err="1"/>
              <a:t>aute</a:t>
            </a:r>
            <a:r>
              <a:rPr lang="en-US" sz="1400"/>
              <a:t> </a:t>
            </a:r>
            <a:r>
              <a:rPr lang="en-US" sz="1400" err="1"/>
              <a:t>irure</a:t>
            </a:r>
            <a:r>
              <a:rPr lang="en-US" sz="1400"/>
              <a:t> dolor in </a:t>
            </a:r>
            <a:r>
              <a:rPr lang="en-US" sz="1400" err="1"/>
              <a:t>reprehenderit</a:t>
            </a:r>
            <a:r>
              <a:rPr lang="en-US" sz="1400"/>
              <a:t> in </a:t>
            </a:r>
            <a:r>
              <a:rPr lang="en-US" sz="1400" err="1"/>
              <a:t>voluptate</a:t>
            </a:r>
            <a:r>
              <a:rPr lang="en-US" sz="1400"/>
              <a:t> </a:t>
            </a:r>
            <a:r>
              <a:rPr lang="en-US" sz="1400" err="1"/>
              <a:t>velit</a:t>
            </a:r>
            <a:r>
              <a:rPr lang="en-US" sz="1400"/>
              <a:t> </a:t>
            </a:r>
            <a:r>
              <a:rPr lang="en-US" sz="1400" err="1"/>
              <a:t>esse</a:t>
            </a:r>
            <a:r>
              <a:rPr lang="en-US" sz="1400"/>
              <a:t> </a:t>
            </a:r>
            <a:r>
              <a:rPr lang="en-US" sz="1400" err="1"/>
              <a:t>cillum</a:t>
            </a:r>
            <a:r>
              <a:rPr lang="en-US" sz="1400"/>
              <a:t> dolore </a:t>
            </a:r>
            <a:r>
              <a:rPr lang="en-US" sz="1400" err="1"/>
              <a:t>eu</a:t>
            </a:r>
            <a:r>
              <a:rPr lang="en-US" sz="1400"/>
              <a:t> </a:t>
            </a:r>
            <a:r>
              <a:rPr lang="en-US" sz="1400" err="1"/>
              <a:t>fugiat</a:t>
            </a:r>
            <a:r>
              <a:rPr lang="en-US" sz="1400"/>
              <a:t> </a:t>
            </a:r>
            <a:r>
              <a:rPr lang="en-US" sz="1400" err="1"/>
              <a:t>nulla</a:t>
            </a:r>
            <a:r>
              <a:rPr lang="en-US" sz="1400"/>
              <a:t> </a:t>
            </a:r>
            <a:r>
              <a:rPr lang="en-US" sz="1400" err="1"/>
              <a:t>pariatur</a:t>
            </a:r>
            <a:r>
              <a:rPr lang="en-US" sz="1400"/>
              <a:t>.]</a:t>
            </a:r>
          </a:p>
          <a:p>
            <a:pPr marL="114300" indent="0">
              <a:buNone/>
            </a:pPr>
            <a:endParaRPr lang="en-US" sz="1400"/>
          </a:p>
          <a:p>
            <a:pPr marL="114300" indent="0">
              <a:buNone/>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labore et dolore magna </a:t>
            </a:r>
            <a:r>
              <a:rPr lang="en-US" sz="1400" err="1"/>
              <a:t>aliqua</a:t>
            </a:r>
            <a:r>
              <a:rPr lang="en-US" sz="1400"/>
              <a:t>. Ut </a:t>
            </a:r>
            <a:r>
              <a:rPr lang="en-US" sz="1400" err="1"/>
              <a:t>enim</a:t>
            </a:r>
            <a:r>
              <a:rPr lang="en-US" sz="1400"/>
              <a:t> ad minim </a:t>
            </a:r>
            <a:r>
              <a:rPr lang="en-US" sz="1400" err="1"/>
              <a:t>veniam</a:t>
            </a:r>
            <a:r>
              <a:rPr lang="en-US" sz="1400"/>
              <a:t>, </a:t>
            </a:r>
            <a:r>
              <a:rPr lang="en-US" sz="1400" err="1"/>
              <a:t>quis</a:t>
            </a:r>
            <a:r>
              <a:rPr lang="en-US" sz="1400"/>
              <a:t> </a:t>
            </a:r>
            <a:r>
              <a:rPr lang="en-US" sz="1400" err="1"/>
              <a:t>nostrud</a:t>
            </a:r>
            <a:r>
              <a:rPr lang="en-US" sz="1400"/>
              <a:t> exercitation </a:t>
            </a:r>
            <a:r>
              <a:rPr lang="en-US" sz="1400" err="1"/>
              <a:t>ullamco</a:t>
            </a:r>
            <a:r>
              <a:rPr lang="en-US" sz="1400"/>
              <a:t> </a:t>
            </a:r>
            <a:r>
              <a:rPr lang="en-US" sz="1400" err="1"/>
              <a:t>laboris</a:t>
            </a:r>
            <a:r>
              <a:rPr lang="en-US" sz="1400"/>
              <a:t> nisi </a:t>
            </a:r>
            <a:r>
              <a:rPr lang="en-US" sz="1400" err="1"/>
              <a:t>ut</a:t>
            </a:r>
            <a:r>
              <a:rPr lang="en-US" sz="1400"/>
              <a:t> </a:t>
            </a:r>
            <a:r>
              <a:rPr lang="en-US" sz="1400" err="1"/>
              <a:t>aliquip</a:t>
            </a:r>
            <a:r>
              <a:rPr lang="en-US" sz="1400"/>
              <a:t> ex </a:t>
            </a:r>
            <a:r>
              <a:rPr lang="en-US" sz="1400" err="1"/>
              <a:t>ea</a:t>
            </a:r>
            <a:r>
              <a:rPr lang="en-US" sz="1400"/>
              <a:t> </a:t>
            </a:r>
            <a:r>
              <a:rPr lang="en-US" sz="1400" err="1"/>
              <a:t>commodo</a:t>
            </a:r>
            <a:r>
              <a:rPr lang="en-US" sz="1400"/>
              <a:t> </a:t>
            </a:r>
            <a:r>
              <a:rPr lang="en-US" sz="1400" err="1"/>
              <a:t>consequat</a:t>
            </a:r>
            <a:r>
              <a:rPr lang="en-US" sz="1400"/>
              <a:t>. Duis </a:t>
            </a:r>
            <a:r>
              <a:rPr lang="en-US" sz="1400" err="1"/>
              <a:t>aute</a:t>
            </a:r>
            <a:r>
              <a:rPr lang="en-US" sz="1400"/>
              <a:t> </a:t>
            </a:r>
            <a:r>
              <a:rPr lang="en-US" sz="1400" err="1"/>
              <a:t>irure</a:t>
            </a:r>
            <a:r>
              <a:rPr lang="en-US" sz="1400"/>
              <a:t> dolor in </a:t>
            </a:r>
            <a:r>
              <a:rPr lang="en-US" sz="1400" err="1"/>
              <a:t>reprehenderit</a:t>
            </a:r>
            <a:r>
              <a:rPr lang="en-US" sz="1400"/>
              <a:t> in </a:t>
            </a:r>
            <a:r>
              <a:rPr lang="en-US" sz="1400" err="1"/>
              <a:t>voluptate</a:t>
            </a:r>
            <a:r>
              <a:rPr lang="en-US" sz="1400"/>
              <a:t> </a:t>
            </a:r>
            <a:r>
              <a:rPr lang="en-US" sz="1400" err="1"/>
              <a:t>velit</a:t>
            </a:r>
            <a:r>
              <a:rPr lang="en-US" sz="1400"/>
              <a:t> </a:t>
            </a:r>
            <a:r>
              <a:rPr lang="en-US" sz="1400" err="1"/>
              <a:t>esse</a:t>
            </a:r>
            <a:r>
              <a:rPr lang="en-US" sz="1400"/>
              <a:t> </a:t>
            </a:r>
            <a:r>
              <a:rPr lang="en-US" sz="1400" err="1"/>
              <a:t>cillum</a:t>
            </a:r>
            <a:r>
              <a:rPr lang="en-US" sz="1400"/>
              <a:t> dolore </a:t>
            </a:r>
            <a:r>
              <a:rPr lang="en-US" sz="1400" err="1"/>
              <a:t>eu</a:t>
            </a:r>
            <a:r>
              <a:rPr lang="en-US" sz="1400"/>
              <a:t> </a:t>
            </a:r>
            <a:r>
              <a:rPr lang="en-US" sz="1400" err="1"/>
              <a:t>fugiat</a:t>
            </a:r>
            <a:r>
              <a:rPr lang="en-US" sz="1400"/>
              <a:t> </a:t>
            </a:r>
            <a:r>
              <a:rPr lang="en-US" sz="1400" err="1"/>
              <a:t>nulla</a:t>
            </a:r>
            <a:r>
              <a:rPr lang="en-US" sz="1400"/>
              <a:t> </a:t>
            </a:r>
            <a:r>
              <a:rPr lang="en-US" sz="1400" err="1"/>
              <a:t>pariatur</a:t>
            </a:r>
            <a:r>
              <a:rPr lang="en-US" sz="1400"/>
              <a:t>.]</a:t>
            </a:r>
          </a:p>
          <a:p>
            <a:pPr marL="114300" indent="0">
              <a:buNone/>
            </a:pPr>
            <a:endParaRPr lang="en-US" sz="1400"/>
          </a:p>
          <a:p>
            <a:pPr marL="114300" indent="0">
              <a:buNone/>
            </a:pPr>
            <a:r>
              <a:rPr lang="en-US" sz="1400"/>
              <a:t>[Lorem ipsum dolor sit </a:t>
            </a:r>
            <a:r>
              <a:rPr lang="en-US" sz="1400" err="1"/>
              <a:t>amet</a:t>
            </a:r>
            <a:r>
              <a:rPr lang="en-US" sz="1400"/>
              <a:t>, </a:t>
            </a:r>
            <a:r>
              <a:rPr lang="en-US" sz="1400" err="1"/>
              <a:t>consectetur</a:t>
            </a:r>
            <a:r>
              <a:rPr lang="en-US" sz="1400"/>
              <a:t> </a:t>
            </a:r>
            <a:r>
              <a:rPr lang="en-US" sz="1400" err="1"/>
              <a:t>adipiscing</a:t>
            </a:r>
            <a:r>
              <a:rPr lang="en-US" sz="1400"/>
              <a:t> </a:t>
            </a:r>
            <a:r>
              <a:rPr lang="en-US" sz="1400" err="1"/>
              <a:t>elit</a:t>
            </a:r>
            <a:r>
              <a:rPr lang="en-US" sz="1400"/>
              <a:t>, sed do </a:t>
            </a:r>
            <a:r>
              <a:rPr lang="en-US" sz="1400" err="1"/>
              <a:t>eiusmod</a:t>
            </a:r>
            <a:r>
              <a:rPr lang="en-US" sz="1400"/>
              <a:t> </a:t>
            </a:r>
            <a:r>
              <a:rPr lang="en-US" sz="1400" err="1"/>
              <a:t>tempor</a:t>
            </a:r>
            <a:r>
              <a:rPr lang="en-US" sz="1400"/>
              <a:t> </a:t>
            </a:r>
            <a:r>
              <a:rPr lang="en-US" sz="1400" err="1"/>
              <a:t>incididunt</a:t>
            </a:r>
            <a:r>
              <a:rPr lang="en-US" sz="1400"/>
              <a:t> </a:t>
            </a:r>
            <a:r>
              <a:rPr lang="en-US" sz="1400" err="1"/>
              <a:t>ut</a:t>
            </a:r>
            <a:r>
              <a:rPr lang="en-US" sz="1400"/>
              <a:t> labore et dolore magna </a:t>
            </a:r>
            <a:r>
              <a:rPr lang="en-US" sz="1400" err="1"/>
              <a:t>aliqua</a:t>
            </a:r>
            <a:r>
              <a:rPr lang="en-US" sz="1400"/>
              <a:t>. Ut </a:t>
            </a:r>
            <a:r>
              <a:rPr lang="en-US" sz="1400" err="1"/>
              <a:t>enim</a:t>
            </a:r>
            <a:r>
              <a:rPr lang="en-US" sz="1400"/>
              <a:t> ad minim </a:t>
            </a:r>
            <a:r>
              <a:rPr lang="en-US" sz="1400" err="1"/>
              <a:t>veniam</a:t>
            </a:r>
            <a:r>
              <a:rPr lang="en-US" sz="1400"/>
              <a:t>, </a:t>
            </a:r>
            <a:r>
              <a:rPr lang="en-US" sz="1400" err="1"/>
              <a:t>quis</a:t>
            </a:r>
            <a:r>
              <a:rPr lang="en-US" sz="1400"/>
              <a:t> </a:t>
            </a:r>
            <a:r>
              <a:rPr lang="en-US" sz="1400" err="1"/>
              <a:t>nostrud</a:t>
            </a:r>
            <a:r>
              <a:rPr lang="en-US" sz="1400"/>
              <a:t> exercitation </a:t>
            </a:r>
            <a:r>
              <a:rPr lang="en-US" sz="1400" err="1"/>
              <a:t>ullamco</a:t>
            </a:r>
            <a:r>
              <a:rPr lang="en-US" sz="1400"/>
              <a:t> </a:t>
            </a:r>
            <a:r>
              <a:rPr lang="en-US" sz="1400" err="1"/>
              <a:t>laboris</a:t>
            </a:r>
            <a:r>
              <a:rPr lang="en-US" sz="1400"/>
              <a:t> nisi </a:t>
            </a:r>
            <a:r>
              <a:rPr lang="en-US" sz="1400" err="1"/>
              <a:t>ut</a:t>
            </a:r>
            <a:r>
              <a:rPr lang="en-US" sz="1400"/>
              <a:t> </a:t>
            </a:r>
            <a:r>
              <a:rPr lang="en-US" sz="1400" err="1"/>
              <a:t>aliquip</a:t>
            </a:r>
            <a:r>
              <a:rPr lang="en-US" sz="1400"/>
              <a:t> ex </a:t>
            </a:r>
            <a:r>
              <a:rPr lang="en-US" sz="1400" err="1"/>
              <a:t>ea</a:t>
            </a:r>
            <a:r>
              <a:rPr lang="en-US" sz="1400"/>
              <a:t> </a:t>
            </a:r>
            <a:r>
              <a:rPr lang="en-US" sz="1400" err="1"/>
              <a:t>commodo</a:t>
            </a:r>
            <a:r>
              <a:rPr lang="en-US" sz="1400"/>
              <a:t> </a:t>
            </a:r>
            <a:r>
              <a:rPr lang="en-US" sz="1400" err="1"/>
              <a:t>consequat</a:t>
            </a:r>
            <a:r>
              <a:rPr lang="en-US" sz="1400"/>
              <a:t>. Duis </a:t>
            </a:r>
            <a:r>
              <a:rPr lang="en-US" sz="1400" err="1"/>
              <a:t>aute</a:t>
            </a:r>
            <a:r>
              <a:rPr lang="en-US" sz="1400"/>
              <a:t> </a:t>
            </a:r>
            <a:r>
              <a:rPr lang="en-US" sz="1400" err="1"/>
              <a:t>irure</a:t>
            </a:r>
            <a:r>
              <a:rPr lang="en-US" sz="1400"/>
              <a:t> dolor in </a:t>
            </a:r>
            <a:r>
              <a:rPr lang="en-US" sz="1400" err="1"/>
              <a:t>reprehenderit</a:t>
            </a:r>
            <a:r>
              <a:rPr lang="en-US" sz="1400"/>
              <a:t> in </a:t>
            </a:r>
            <a:r>
              <a:rPr lang="en-US" sz="1400" err="1"/>
              <a:t>voluptate</a:t>
            </a:r>
            <a:r>
              <a:rPr lang="en-US" sz="1400"/>
              <a:t> </a:t>
            </a:r>
            <a:r>
              <a:rPr lang="en-US" sz="1400" err="1"/>
              <a:t>velit</a:t>
            </a:r>
            <a:r>
              <a:rPr lang="en-US" sz="1400"/>
              <a:t> </a:t>
            </a:r>
            <a:r>
              <a:rPr lang="en-US" sz="1400" err="1"/>
              <a:t>esse</a:t>
            </a:r>
            <a:r>
              <a:rPr lang="en-US" sz="1400"/>
              <a:t> </a:t>
            </a:r>
            <a:r>
              <a:rPr lang="en-US" sz="1400" err="1"/>
              <a:t>cillum</a:t>
            </a:r>
            <a:r>
              <a:rPr lang="en-US" sz="1400"/>
              <a:t> dolore </a:t>
            </a:r>
            <a:r>
              <a:rPr lang="en-US" sz="1400" err="1"/>
              <a:t>eu</a:t>
            </a:r>
            <a:r>
              <a:rPr lang="en-US" sz="1400"/>
              <a:t> </a:t>
            </a:r>
            <a:r>
              <a:rPr lang="en-US" sz="1400" err="1"/>
              <a:t>fugiat</a:t>
            </a:r>
            <a:r>
              <a:rPr lang="en-US" sz="1400"/>
              <a:t> </a:t>
            </a:r>
            <a:r>
              <a:rPr lang="en-US" sz="1400" err="1"/>
              <a:t>nulla</a:t>
            </a:r>
            <a:r>
              <a:rPr lang="en-US" sz="1400"/>
              <a:t> </a:t>
            </a:r>
            <a:r>
              <a:rPr lang="en-US" sz="1400" err="1"/>
              <a:t>pariatur</a:t>
            </a:r>
            <a:r>
              <a:rPr lang="en-US" sz="1400"/>
              <a:t>.]</a:t>
            </a:r>
          </a:p>
        </p:txBody>
      </p:sp>
      <p:sp>
        <p:nvSpPr>
          <p:cNvPr id="7" name="Rectangle 6">
            <a:extLst>
              <a:ext uri="{FF2B5EF4-FFF2-40B4-BE49-F238E27FC236}">
                <a16:creationId xmlns:a16="http://schemas.microsoft.com/office/drawing/2014/main" id="{E0471447-AC68-9540-AECE-04F8B63ACF55}"/>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1</a:t>
            </a:r>
          </a:p>
        </p:txBody>
      </p:sp>
    </p:spTree>
    <p:extLst>
      <p:ext uri="{BB962C8B-B14F-4D97-AF65-F5344CB8AC3E}">
        <p14:creationId xmlns:p14="http://schemas.microsoft.com/office/powerpoint/2010/main" val="15328657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79DD66B-9328-C6DA-6E90-4470795BEA65}"/>
              </a:ext>
            </a:extLst>
          </p:cNvPr>
          <p:cNvSpPr/>
          <p:nvPr/>
        </p:nvSpPr>
        <p:spPr>
          <a:xfrm>
            <a:off x="9935800" y="6499441"/>
            <a:ext cx="1390080" cy="2914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 name="Title 1">
            <a:extLst>
              <a:ext uri="{FF2B5EF4-FFF2-40B4-BE49-F238E27FC236}">
                <a16:creationId xmlns:a16="http://schemas.microsoft.com/office/drawing/2014/main" id="{DD4B983C-0898-D16A-CCAC-C11FA97E35DB}"/>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B7DABDF3-D8BA-FD0D-5ABB-1063DACEF51D}"/>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110</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4" name="2. Slide Title">
            <a:extLst>
              <a:ext uri="{FF2B5EF4-FFF2-40B4-BE49-F238E27FC236}">
                <a16:creationId xmlns:a16="http://schemas.microsoft.com/office/drawing/2014/main" id="{81A1A84A-427D-0BAC-DA6E-5CD0EDBFE791}"/>
              </a:ext>
            </a:extLst>
          </p:cNvPr>
          <p:cNvSpPr txBox="1">
            <a:spLocks/>
          </p:cNvSpPr>
          <p:nvPr>
            <p:custDataLst>
              <p:tags r:id="rId1"/>
            </p:custDataLst>
          </p:nvPr>
        </p:nvSpPr>
        <p:spPr>
          <a:xfrm>
            <a:off x="648000" y="1706563"/>
            <a:ext cx="3813048" cy="1038746"/>
          </a:xfrm>
          <a:prstGeom prst="rect">
            <a:avLst/>
          </a:prstGeom>
          <a:noFill/>
          <a:ln>
            <a:noFill/>
          </a:ln>
          <a:extLst>
            <a:ext uri="{909E8E84-426E-40DD-AFC4-6F175D3DCCD1}">
              <a14:hiddenFill xmlns:a14="http://schemas.microsoft.com/office/drawing/2010/main">
                <a:solidFill>
                  <a:srgbClr val="FFFFFF"/>
                </a:solidFill>
              </a14:hiddenFill>
            </a:ext>
          </a:extLst>
        </p:spPr>
        <p:txBody>
          <a:bodyPr spcFirstLastPara="1" vert="horz" wrap="square" lIns="0" tIns="0" rIns="0" bIns="0" rtlCol="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71616"/>
              </a:buClr>
              <a:buSzPts val="1800"/>
              <a:buFont typeface="Georgia"/>
              <a:buNone/>
              <a:defRPr sz="2500" b="1" i="0" u="none" strike="noStrike" cap="none">
                <a:solidFill>
                  <a:srgbClr val="171616"/>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71616"/>
              </a:buClr>
              <a:buSzPts val="1800"/>
              <a:buFont typeface="Georgia"/>
              <a:buNone/>
              <a:tabLst/>
              <a:defRPr/>
            </a:pPr>
            <a:r>
              <a:rPr kumimoji="0" lang="en-US" sz="2500" b="1" i="0" u="none" strike="noStrike" kern="0" cap="none" spc="0" normalizeH="0" baseline="0" noProof="0">
                <a:ln>
                  <a:noFill/>
                </a:ln>
                <a:solidFill>
                  <a:srgbClr val="171616"/>
                </a:solidFill>
                <a:effectLst/>
                <a:uLnTx/>
                <a:uFillTx/>
                <a:latin typeface="Georgia" panose="02040502050405020303" pitchFamily="18" charset="0"/>
                <a:cs typeface="Arial" panose="020B0604020202020204" pitchFamily="34" charset="0"/>
                <a:sym typeface="Georgia"/>
              </a:rPr>
              <a:t>Implementation roadmap: Framework for approach</a:t>
            </a:r>
          </a:p>
        </p:txBody>
      </p:sp>
      <p:sp>
        <p:nvSpPr>
          <p:cNvPr id="5" name="3. Subtitle">
            <a:extLst>
              <a:ext uri="{FF2B5EF4-FFF2-40B4-BE49-F238E27FC236}">
                <a16:creationId xmlns:a16="http://schemas.microsoft.com/office/drawing/2014/main" id="{93FA8C0E-0E74-074B-B832-663912F7E2A6}"/>
              </a:ext>
            </a:extLst>
          </p:cNvPr>
          <p:cNvSpPr txBox="1">
            <a:spLocks/>
          </p:cNvSpPr>
          <p:nvPr>
            <p:custDataLst>
              <p:tags r:id="rId2"/>
            </p:custDataLst>
          </p:nvPr>
        </p:nvSpPr>
        <p:spPr>
          <a:xfrm>
            <a:off x="648000" y="3033388"/>
            <a:ext cx="3813048" cy="861774"/>
          </a:xfrm>
          <a:prstGeom prst="rect">
            <a:avLst/>
          </a:prstGeom>
          <a:noFill/>
          <a:ln w="6350">
            <a:noFill/>
            <a:miter lim="800000"/>
          </a:ln>
        </p:spPr>
        <p:txBody>
          <a:bodyPr vert="horz" wrap="square" lIns="0" tIns="0" rIns="0" bIns="0" rtlCol="0" anchor="t">
            <a:noAutofit/>
          </a:bodyPr>
          <a:lstStyle>
            <a:lvl1pPr indent="0">
              <a:lnSpc>
                <a:spcPct val="100000"/>
              </a:lnSpc>
              <a:spcBef>
                <a:spcPts val="300"/>
              </a:spcBef>
              <a:spcAft>
                <a:spcPts val="300"/>
              </a:spcAft>
              <a:buFontTx/>
              <a:buNone/>
              <a:defRPr sz="1400" i="0" cap="all">
                <a:solidFill>
                  <a:srgbClr val="001965"/>
                </a:solidFill>
                <a:latin typeface="Apis For Office"/>
              </a:defRPr>
            </a:lvl1pPr>
            <a:lvl2pPr marL="540000" indent="-270000">
              <a:lnSpc>
                <a:spcPct val="100000"/>
              </a:lnSpc>
              <a:spcBef>
                <a:spcPts val="300"/>
              </a:spcBef>
              <a:spcAft>
                <a:spcPts val="600"/>
              </a:spcAft>
              <a:buFont typeface="Arial" panose="020B0604020202020204" pitchFamily="34" charset="0"/>
              <a:buChar char="•"/>
              <a:defRPr sz="2000">
                <a:solidFill>
                  <a:schemeClr val="tx2"/>
                </a:solidFill>
              </a:defRPr>
            </a:lvl2pPr>
            <a:lvl3pPr marL="810000" indent="-270000">
              <a:lnSpc>
                <a:spcPct val="100000"/>
              </a:lnSpc>
              <a:spcBef>
                <a:spcPts val="300"/>
              </a:spcBef>
              <a:spcAft>
                <a:spcPts val="600"/>
              </a:spcAft>
              <a:buFont typeface="Arial" panose="020B0604020202020204" pitchFamily="34" charset="0"/>
              <a:buChar char="•"/>
              <a:defRPr sz="2000">
                <a:solidFill>
                  <a:schemeClr val="tx2"/>
                </a:solidFill>
              </a:defRPr>
            </a:lvl3pPr>
            <a:lvl4pPr marL="0" indent="0">
              <a:lnSpc>
                <a:spcPct val="100000"/>
              </a:lnSpc>
              <a:spcBef>
                <a:spcPts val="1200"/>
              </a:spcBef>
              <a:spcAft>
                <a:spcPts val="1200"/>
              </a:spcAft>
              <a:buFont typeface="Arial" panose="020B0604020202020204" pitchFamily="34" charset="0"/>
              <a:buChar char="​"/>
              <a:defRPr sz="2000" b="1">
                <a:solidFill>
                  <a:schemeClr val="tx2"/>
                </a:solidFill>
              </a:defRPr>
            </a:lvl4pPr>
            <a:lvl5pPr marL="0" indent="0">
              <a:lnSpc>
                <a:spcPct val="100000"/>
              </a:lnSpc>
              <a:spcBef>
                <a:spcPts val="300"/>
              </a:spcBef>
              <a:spcAft>
                <a:spcPts val="600"/>
              </a:spcAft>
              <a:buFont typeface="Arial" panose="020B0604020202020204" pitchFamily="34" charset="0"/>
              <a:buChar char="​"/>
              <a:tabLst/>
              <a:defRPr sz="2000">
                <a:solidFill>
                  <a:schemeClr val="tx2"/>
                </a:solidFill>
              </a:defRPr>
            </a:lvl5pPr>
            <a:lvl6pPr marL="0" indent="0">
              <a:lnSpc>
                <a:spcPct val="100000"/>
              </a:lnSpc>
              <a:spcBef>
                <a:spcPts val="1200"/>
              </a:spcBef>
              <a:spcAft>
                <a:spcPts val="1200"/>
              </a:spcAft>
              <a:buFont typeface="Arial" panose="020B0604020202020204" pitchFamily="34" charset="0"/>
              <a:buChar char="​"/>
              <a:defRPr sz="1000" b="1">
                <a:solidFill>
                  <a:schemeClr val="tx2"/>
                </a:solidFill>
              </a:defRPr>
            </a:lvl6pPr>
            <a:lvl7pPr marL="0" indent="0">
              <a:lnSpc>
                <a:spcPct val="100000"/>
              </a:lnSpc>
              <a:spcBef>
                <a:spcPts val="300"/>
              </a:spcBef>
              <a:spcAft>
                <a:spcPts val="600"/>
              </a:spcAft>
              <a:buFont typeface="Arial" panose="020B0604020202020204" pitchFamily="34" charset="0"/>
              <a:buChar char="​"/>
              <a:defRPr sz="1000" b="0" baseline="0">
                <a:solidFill>
                  <a:schemeClr val="tx2"/>
                </a:solidFill>
              </a:defRPr>
            </a:lvl7pPr>
            <a:lvl8pPr marL="180000" indent="-180000">
              <a:lnSpc>
                <a:spcPct val="100000"/>
              </a:lnSpc>
              <a:spcBef>
                <a:spcPts val="300"/>
              </a:spcBef>
              <a:spcAft>
                <a:spcPts val="600"/>
              </a:spcAft>
              <a:buFont typeface="Arial" panose="020B0604020202020204" pitchFamily="34" charset="0"/>
              <a:buChar char="•"/>
              <a:defRPr sz="1000">
                <a:solidFill>
                  <a:schemeClr val="tx2"/>
                </a:solidFill>
              </a:defRPr>
            </a:lvl8pPr>
            <a:lvl9pPr marL="0" indent="0">
              <a:lnSpc>
                <a:spcPct val="100000"/>
              </a:lnSpc>
              <a:spcBef>
                <a:spcPts val="0"/>
              </a:spcBef>
              <a:spcAft>
                <a:spcPts val="1200"/>
              </a:spcAft>
              <a:buFont typeface="Arial" panose="020B0604020202020204" pitchFamily="34" charset="0"/>
              <a:buChar char="​"/>
              <a:defRPr sz="4400" baseline="0">
                <a:solidFill>
                  <a:schemeClr val="tx2"/>
                </a:solidFill>
              </a:defRPr>
            </a:lvl9p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grpSp>
        <p:nvGrpSpPr>
          <p:cNvPr id="6" name="Group 5">
            <a:extLst>
              <a:ext uri="{FF2B5EF4-FFF2-40B4-BE49-F238E27FC236}">
                <a16:creationId xmlns:a16="http://schemas.microsoft.com/office/drawing/2014/main" id="{793DEE81-F602-0D27-A663-3159C63C4958}"/>
              </a:ext>
            </a:extLst>
          </p:cNvPr>
          <p:cNvGrpSpPr/>
          <p:nvPr/>
        </p:nvGrpSpPr>
        <p:grpSpPr>
          <a:xfrm rot="16200000">
            <a:off x="5115620" y="4211201"/>
            <a:ext cx="5314444" cy="5314440"/>
            <a:chOff x="1892996" y="3373712"/>
            <a:chExt cx="1884997" cy="1884998"/>
          </a:xfrm>
        </p:grpSpPr>
        <p:sp>
          <p:nvSpPr>
            <p:cNvPr id="7" name="Arc 6">
              <a:extLst>
                <a:ext uri="{FF2B5EF4-FFF2-40B4-BE49-F238E27FC236}">
                  <a16:creationId xmlns:a16="http://schemas.microsoft.com/office/drawing/2014/main" id="{A3BD4328-BAF1-1619-4BA6-2FA3B3BB9E71}"/>
                </a:ext>
              </a:extLst>
            </p:cNvPr>
            <p:cNvSpPr>
              <a:spLocks noChangeArrowheads="1"/>
            </p:cNvSpPr>
            <p:nvPr/>
          </p:nvSpPr>
          <p:spPr bwMode="auto">
            <a:xfrm rot="10800000" flipH="1" flipV="1">
              <a:off x="1892996" y="3373712"/>
              <a:ext cx="1884997" cy="1884998"/>
            </a:xfrm>
            <a:prstGeom prst="arc">
              <a:avLst>
                <a:gd name="adj1" fmla="val 16200000"/>
                <a:gd name="adj2" fmla="val 5397303"/>
              </a:avLst>
            </a:prstGeom>
            <a:solidFill>
              <a:schemeClr val="bg1"/>
            </a:solidFill>
            <a:ln w="12700" cap="flat">
              <a:solidFill>
                <a:schemeClr val="tx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8" name="Chord 7">
              <a:extLst>
                <a:ext uri="{FF2B5EF4-FFF2-40B4-BE49-F238E27FC236}">
                  <a16:creationId xmlns:a16="http://schemas.microsoft.com/office/drawing/2014/main" id="{8F43F4AC-A89C-F538-9762-7C2F39CEE456}"/>
                </a:ext>
              </a:extLst>
            </p:cNvPr>
            <p:cNvSpPr>
              <a:spLocks noChangeArrowheads="1"/>
            </p:cNvSpPr>
            <p:nvPr/>
          </p:nvSpPr>
          <p:spPr bwMode="auto">
            <a:xfrm flipH="1">
              <a:off x="2156648" y="3636241"/>
              <a:ext cx="1360261" cy="1359938"/>
            </a:xfrm>
            <a:prstGeom prst="chord">
              <a:avLst>
                <a:gd name="adj1" fmla="val 5414429"/>
                <a:gd name="adj2" fmla="val 16200000"/>
              </a:avLst>
            </a:prstGeom>
            <a:solidFill>
              <a:schemeClr val="accent1"/>
            </a:solidFill>
            <a:ln w="9525" cap="flat">
              <a:no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grpSp>
      <p:sp>
        <p:nvSpPr>
          <p:cNvPr id="9" name="TextBox 8">
            <a:extLst>
              <a:ext uri="{FF2B5EF4-FFF2-40B4-BE49-F238E27FC236}">
                <a16:creationId xmlns:a16="http://schemas.microsoft.com/office/drawing/2014/main" id="{E9C7EF89-5955-5B91-9598-D203E084E255}"/>
              </a:ext>
            </a:extLst>
          </p:cNvPr>
          <p:cNvSpPr txBox="1"/>
          <p:nvPr/>
        </p:nvSpPr>
        <p:spPr>
          <a:xfrm>
            <a:off x="6032379" y="5528395"/>
            <a:ext cx="3480934" cy="276999"/>
          </a:xfrm>
          <a:prstGeom prst="rect">
            <a:avLst/>
          </a:prstGeom>
          <a:noFill/>
          <a:ln>
            <a:noFill/>
            <a:miter lim="800000"/>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Theinhardt Pan Medium" panose="020B0604020101020102" pitchFamily="34" charset="0"/>
              </a:rPr>
              <a:t>Activities</a:t>
            </a:r>
          </a:p>
        </p:txBody>
      </p:sp>
      <p:sp>
        <p:nvSpPr>
          <p:cNvPr id="10" name="TextBox 9">
            <a:extLst>
              <a:ext uri="{FF2B5EF4-FFF2-40B4-BE49-F238E27FC236}">
                <a16:creationId xmlns:a16="http://schemas.microsoft.com/office/drawing/2014/main" id="{BD4C523A-45A7-08F1-40D8-8414CEB1E163}"/>
              </a:ext>
            </a:extLst>
          </p:cNvPr>
          <p:cNvSpPr txBox="1"/>
          <p:nvPr/>
        </p:nvSpPr>
        <p:spPr>
          <a:xfrm>
            <a:off x="6213005" y="5939447"/>
            <a:ext cx="3119684" cy="215444"/>
          </a:xfrm>
          <a:prstGeom prst="rect">
            <a:avLst/>
          </a:prstGeom>
          <a:noFill/>
          <a:ln>
            <a:noFill/>
            <a:miter lim="800000"/>
          </a:ln>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Theinhardt Pan Medium" panose="020B0604020101020102" pitchFamily="34" charset="0"/>
              </a:rPr>
              <a:t>[Insert description]</a:t>
            </a:r>
          </a:p>
        </p:txBody>
      </p:sp>
      <p:sp>
        <p:nvSpPr>
          <p:cNvPr id="11" name="TextBox 10">
            <a:extLst>
              <a:ext uri="{FF2B5EF4-FFF2-40B4-BE49-F238E27FC236}">
                <a16:creationId xmlns:a16="http://schemas.microsoft.com/office/drawing/2014/main" id="{661DCAE1-0880-3662-AA27-729E18238D90}"/>
              </a:ext>
            </a:extLst>
          </p:cNvPr>
          <p:cNvSpPr txBox="1"/>
          <p:nvPr/>
        </p:nvSpPr>
        <p:spPr>
          <a:xfrm>
            <a:off x="7662639" y="5074084"/>
            <a:ext cx="220413" cy="430887"/>
          </a:xfrm>
          <a:prstGeom prst="rect">
            <a:avLst/>
          </a:prstGeom>
          <a:noFill/>
          <a:ln>
            <a:noFill/>
            <a:miter lim="800000"/>
          </a:ln>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Theinhardt Pan Medium" panose="020B0604020101020102" pitchFamily="34" charset="0"/>
              </a:rPr>
              <a:t>I</a:t>
            </a:r>
          </a:p>
        </p:txBody>
      </p:sp>
      <p:sp>
        <p:nvSpPr>
          <p:cNvPr id="12" name="Oval 11">
            <a:extLst>
              <a:ext uri="{FF2B5EF4-FFF2-40B4-BE49-F238E27FC236}">
                <a16:creationId xmlns:a16="http://schemas.microsoft.com/office/drawing/2014/main" id="{2BD8C850-C763-83DA-B3AB-2CE7EF66DF74}"/>
              </a:ext>
            </a:extLst>
          </p:cNvPr>
          <p:cNvSpPr>
            <a:spLocks noChangeArrowheads="1"/>
          </p:cNvSpPr>
          <p:nvPr/>
        </p:nvSpPr>
        <p:spPr bwMode="auto">
          <a:xfrm rot="10800000" flipH="1" flipV="1">
            <a:off x="4827161" y="5408973"/>
            <a:ext cx="955848" cy="955848"/>
          </a:xfrm>
          <a:prstGeom prst="ellipse">
            <a:avLst/>
          </a:prstGeom>
          <a:solidFill>
            <a:schemeClr val="bg1"/>
          </a:solidFill>
          <a:ln w="12700" cap="flat">
            <a:solidFill>
              <a:schemeClr val="tx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13" name="Oval 12">
            <a:extLst>
              <a:ext uri="{FF2B5EF4-FFF2-40B4-BE49-F238E27FC236}">
                <a16:creationId xmlns:a16="http://schemas.microsoft.com/office/drawing/2014/main" id="{D01531A9-A0C0-ECAE-7DA2-BF01EB12BF16}"/>
              </a:ext>
            </a:extLst>
          </p:cNvPr>
          <p:cNvSpPr>
            <a:spLocks noChangeArrowheads="1"/>
          </p:cNvSpPr>
          <p:nvPr/>
        </p:nvSpPr>
        <p:spPr bwMode="auto">
          <a:xfrm rot="10800000" flipV="1">
            <a:off x="9761021" y="5408977"/>
            <a:ext cx="955849" cy="955848"/>
          </a:xfrm>
          <a:prstGeom prst="ellipse">
            <a:avLst/>
          </a:prstGeom>
          <a:solidFill>
            <a:schemeClr val="bg1"/>
          </a:solidFill>
          <a:ln w="12700" cap="flat">
            <a:solidFill>
              <a:schemeClr val="tx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14" name="Oval 13">
            <a:extLst>
              <a:ext uri="{FF2B5EF4-FFF2-40B4-BE49-F238E27FC236}">
                <a16:creationId xmlns:a16="http://schemas.microsoft.com/office/drawing/2014/main" id="{454295BD-6BC5-2C28-E075-1303879A956B}"/>
              </a:ext>
            </a:extLst>
          </p:cNvPr>
          <p:cNvSpPr>
            <a:spLocks noChangeArrowheads="1"/>
          </p:cNvSpPr>
          <p:nvPr/>
        </p:nvSpPr>
        <p:spPr bwMode="auto">
          <a:xfrm rot="10800000" flipV="1">
            <a:off x="8305211" y="3882470"/>
            <a:ext cx="955849" cy="955848"/>
          </a:xfrm>
          <a:prstGeom prst="ellipse">
            <a:avLst/>
          </a:prstGeom>
          <a:solidFill>
            <a:schemeClr val="bg1"/>
          </a:solidFill>
          <a:ln w="12700" cap="flat">
            <a:solidFill>
              <a:schemeClr val="tx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15" name="Oval 14">
            <a:extLst>
              <a:ext uri="{FF2B5EF4-FFF2-40B4-BE49-F238E27FC236}">
                <a16:creationId xmlns:a16="http://schemas.microsoft.com/office/drawing/2014/main" id="{A8A34A48-5265-B11B-8D2F-5B2D7E39CB87}"/>
              </a:ext>
            </a:extLst>
          </p:cNvPr>
          <p:cNvSpPr>
            <a:spLocks noChangeArrowheads="1"/>
          </p:cNvSpPr>
          <p:nvPr/>
        </p:nvSpPr>
        <p:spPr bwMode="auto">
          <a:xfrm rot="10800000" flipH="1" flipV="1">
            <a:off x="6284976" y="3882469"/>
            <a:ext cx="955848" cy="955848"/>
          </a:xfrm>
          <a:prstGeom prst="ellipse">
            <a:avLst/>
          </a:prstGeom>
          <a:solidFill>
            <a:schemeClr val="bg1"/>
          </a:solidFill>
          <a:ln w="12700" cap="flat">
            <a:solidFill>
              <a:schemeClr val="tx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pic>
        <p:nvPicPr>
          <p:cNvPr id="16" name="CustomIcon">
            <a:extLst>
              <a:ext uri="{FF2B5EF4-FFF2-40B4-BE49-F238E27FC236}">
                <a16:creationId xmlns:a16="http://schemas.microsoft.com/office/drawing/2014/main" id="{06F85C95-465C-0270-AF07-B19A4EB70ACF}"/>
              </a:ext>
            </a:extLst>
          </p:cNvPr>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a:off x="6491099" y="4088593"/>
            <a:ext cx="543600" cy="543600"/>
          </a:xfrm>
          <a:prstGeom prst="rect">
            <a:avLst/>
          </a:prstGeom>
        </p:spPr>
      </p:pic>
      <p:pic>
        <p:nvPicPr>
          <p:cNvPr id="17" name="CustomIcon">
            <a:extLst>
              <a:ext uri="{FF2B5EF4-FFF2-40B4-BE49-F238E27FC236}">
                <a16:creationId xmlns:a16="http://schemas.microsoft.com/office/drawing/2014/main" id="{01B6C3EB-0BA7-593B-FBF7-B4C322F5DE53}"/>
              </a:ext>
            </a:extLst>
          </p:cNvPr>
          <p:cNvPicPr>
            <a:picLocks noChangeAspect="1"/>
          </p:cNvPicPr>
          <p:nvPr>
            <p:custDataLst>
              <p:tags r:id="rId4"/>
            </p:custDataLst>
          </p:nvPr>
        </p:nvPicPr>
        <p:blipFill>
          <a:blip r:embed="rId15">
            <a:extLst>
              <a:ext uri="{96DAC541-7B7A-43D3-8B79-37D633B846F1}">
                <asvg:svgBlip xmlns:asvg="http://schemas.microsoft.com/office/drawing/2016/SVG/main" r:embed="rId16"/>
              </a:ext>
            </a:extLst>
          </a:blip>
          <a:stretch>
            <a:fillRect/>
          </a:stretch>
        </p:blipFill>
        <p:spPr>
          <a:xfrm>
            <a:off x="8511335" y="4088594"/>
            <a:ext cx="543600" cy="543600"/>
          </a:xfrm>
          <a:prstGeom prst="rect">
            <a:avLst/>
          </a:prstGeom>
        </p:spPr>
      </p:pic>
      <p:pic>
        <p:nvPicPr>
          <p:cNvPr id="18" name="CustomIcon">
            <a:extLst>
              <a:ext uri="{FF2B5EF4-FFF2-40B4-BE49-F238E27FC236}">
                <a16:creationId xmlns:a16="http://schemas.microsoft.com/office/drawing/2014/main" id="{8511297A-3237-49E9-F71C-BE2244788FDA}"/>
              </a:ext>
            </a:extLst>
          </p:cNvPr>
          <p:cNvPicPr>
            <a:picLocks noChangeAspect="1"/>
          </p:cNvPicPr>
          <p:nvPr>
            <p:custDataLst>
              <p:tags r:id="rId5"/>
            </p:custDataLst>
          </p:nvPr>
        </p:nvPicPr>
        <p:blipFill>
          <a:blip r:embed="rId17">
            <a:extLst>
              <a:ext uri="{96DAC541-7B7A-43D3-8B79-37D633B846F1}">
                <asvg:svgBlip xmlns:asvg="http://schemas.microsoft.com/office/drawing/2016/SVG/main" r:embed="rId18"/>
              </a:ext>
            </a:extLst>
          </a:blip>
          <a:stretch>
            <a:fillRect/>
          </a:stretch>
        </p:blipFill>
        <p:spPr>
          <a:xfrm>
            <a:off x="9967145" y="5615101"/>
            <a:ext cx="543600" cy="543600"/>
          </a:xfrm>
          <a:prstGeom prst="rect">
            <a:avLst/>
          </a:prstGeom>
        </p:spPr>
      </p:pic>
      <p:pic>
        <p:nvPicPr>
          <p:cNvPr id="19" name="CustomIcon">
            <a:extLst>
              <a:ext uri="{FF2B5EF4-FFF2-40B4-BE49-F238E27FC236}">
                <a16:creationId xmlns:a16="http://schemas.microsoft.com/office/drawing/2014/main" id="{D66BECF5-130A-CDA1-D2AE-14D89A316A36}"/>
              </a:ext>
            </a:extLst>
          </p:cNvPr>
          <p:cNvPicPr>
            <a:picLocks noChangeAspect="1"/>
          </p:cNvPicPr>
          <p:nvPr>
            <p:custDataLst>
              <p:tags r:id="rId6"/>
            </p:custDataLst>
          </p:nvPr>
        </p:nvPicPr>
        <p:blipFill>
          <a:blip r:embed="rId19">
            <a:extLst>
              <a:ext uri="{96DAC541-7B7A-43D3-8B79-37D633B846F1}">
                <asvg:svgBlip xmlns:asvg="http://schemas.microsoft.com/office/drawing/2016/SVG/main" r:embed="rId20"/>
              </a:ext>
            </a:extLst>
          </a:blip>
          <a:stretch>
            <a:fillRect/>
          </a:stretch>
        </p:blipFill>
        <p:spPr>
          <a:xfrm>
            <a:off x="5033622" y="5615435"/>
            <a:ext cx="542924" cy="542924"/>
          </a:xfrm>
          <a:prstGeom prst="rect">
            <a:avLst/>
          </a:prstGeom>
        </p:spPr>
      </p:pic>
      <p:sp>
        <p:nvSpPr>
          <p:cNvPr id="20" name="TextBox 19">
            <a:extLst>
              <a:ext uri="{FF2B5EF4-FFF2-40B4-BE49-F238E27FC236}">
                <a16:creationId xmlns:a16="http://schemas.microsoft.com/office/drawing/2014/main" id="{683FBE06-5366-0C31-ED1C-7A9F2A4CE63C}"/>
              </a:ext>
            </a:extLst>
          </p:cNvPr>
          <p:cNvSpPr txBox="1">
            <a:spLocks/>
          </p:cNvSpPr>
          <p:nvPr/>
        </p:nvSpPr>
        <p:spPr>
          <a:xfrm>
            <a:off x="6848723" y="1887710"/>
            <a:ext cx="1073061" cy="152349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Capabilities</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21" name="TextBox 20">
            <a:extLst>
              <a:ext uri="{FF2B5EF4-FFF2-40B4-BE49-F238E27FC236}">
                <a16:creationId xmlns:a16="http://schemas.microsoft.com/office/drawing/2014/main" id="{50B8764E-D5F5-AD2D-DDD3-C9876BFC7E11}"/>
              </a:ext>
            </a:extLst>
          </p:cNvPr>
          <p:cNvSpPr txBox="1">
            <a:spLocks/>
          </p:cNvSpPr>
          <p:nvPr/>
        </p:nvSpPr>
        <p:spPr>
          <a:xfrm>
            <a:off x="8878728" y="1870189"/>
            <a:ext cx="1161143" cy="87716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Organization</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22" name="TextBox 21">
            <a:extLst>
              <a:ext uri="{FF2B5EF4-FFF2-40B4-BE49-F238E27FC236}">
                <a16:creationId xmlns:a16="http://schemas.microsoft.com/office/drawing/2014/main" id="{CA9D067D-68D5-6118-35E2-BA8293F81A0C}"/>
              </a:ext>
            </a:extLst>
          </p:cNvPr>
          <p:cNvSpPr txBox="1">
            <a:spLocks/>
          </p:cNvSpPr>
          <p:nvPr/>
        </p:nvSpPr>
        <p:spPr>
          <a:xfrm>
            <a:off x="10382451" y="2850503"/>
            <a:ext cx="943429" cy="87716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Budget &amp; Resource</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23" name="TextBox 22">
            <a:extLst>
              <a:ext uri="{FF2B5EF4-FFF2-40B4-BE49-F238E27FC236}">
                <a16:creationId xmlns:a16="http://schemas.microsoft.com/office/drawing/2014/main" id="{EA82DA53-4167-7DC0-E159-0244D3F7461F}"/>
              </a:ext>
            </a:extLst>
          </p:cNvPr>
          <p:cNvSpPr txBox="1">
            <a:spLocks/>
          </p:cNvSpPr>
          <p:nvPr/>
        </p:nvSpPr>
        <p:spPr>
          <a:xfrm>
            <a:off x="5361880" y="2838802"/>
            <a:ext cx="1305427" cy="103105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Timelines</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cxnSp>
        <p:nvCxnSpPr>
          <p:cNvPr id="24" name="LineBasicDefault 105">
            <a:extLst>
              <a:ext uri="{FF2B5EF4-FFF2-40B4-BE49-F238E27FC236}">
                <a16:creationId xmlns:a16="http://schemas.microsoft.com/office/drawing/2014/main" id="{37246737-F47A-BC6A-799B-F26DA0679DE6}"/>
              </a:ext>
            </a:extLst>
          </p:cNvPr>
          <p:cNvCxnSpPr>
            <a:cxnSpLocks/>
            <a:endCxn id="31" idx="2"/>
          </p:cNvCxnSpPr>
          <p:nvPr>
            <p:custDataLst>
              <p:tags r:id="rId7"/>
            </p:custDataLst>
          </p:nvPr>
        </p:nvCxnSpPr>
        <p:spPr>
          <a:xfrm flipH="1" flipV="1">
            <a:off x="10238858" y="2846109"/>
            <a:ext cx="87" cy="2562868"/>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LineBasicDefault 105">
            <a:extLst>
              <a:ext uri="{FF2B5EF4-FFF2-40B4-BE49-F238E27FC236}">
                <a16:creationId xmlns:a16="http://schemas.microsoft.com/office/drawing/2014/main" id="{AF993DEA-B525-4577-091D-02375415B578}"/>
              </a:ext>
            </a:extLst>
          </p:cNvPr>
          <p:cNvCxnSpPr>
            <a:cxnSpLocks/>
          </p:cNvCxnSpPr>
          <p:nvPr>
            <p:custDataLst>
              <p:tags r:id="rId8"/>
            </p:custDataLst>
          </p:nvPr>
        </p:nvCxnSpPr>
        <p:spPr>
          <a:xfrm flipV="1">
            <a:off x="8781130" y="1887710"/>
            <a:ext cx="0" cy="1994759"/>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LineBasicDefault 105">
            <a:extLst>
              <a:ext uri="{FF2B5EF4-FFF2-40B4-BE49-F238E27FC236}">
                <a16:creationId xmlns:a16="http://schemas.microsoft.com/office/drawing/2014/main" id="{DEE65909-8F63-CEBD-104E-7C0271A0AB93}"/>
              </a:ext>
            </a:extLst>
          </p:cNvPr>
          <p:cNvCxnSpPr>
            <a:cxnSpLocks/>
          </p:cNvCxnSpPr>
          <p:nvPr>
            <p:custDataLst>
              <p:tags r:id="rId9"/>
            </p:custDataLst>
          </p:nvPr>
        </p:nvCxnSpPr>
        <p:spPr>
          <a:xfrm flipV="1">
            <a:off x="6762900" y="1887710"/>
            <a:ext cx="0" cy="1994759"/>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LineBasicDefault 105">
            <a:extLst>
              <a:ext uri="{FF2B5EF4-FFF2-40B4-BE49-F238E27FC236}">
                <a16:creationId xmlns:a16="http://schemas.microsoft.com/office/drawing/2014/main" id="{30C7B2E6-6A53-EF19-CDEF-CC1753805DAD}"/>
              </a:ext>
            </a:extLst>
          </p:cNvPr>
          <p:cNvCxnSpPr>
            <a:cxnSpLocks/>
            <a:endCxn id="28" idx="2"/>
          </p:cNvCxnSpPr>
          <p:nvPr>
            <p:custDataLst>
              <p:tags r:id="rId10"/>
            </p:custDataLst>
          </p:nvPr>
        </p:nvCxnSpPr>
        <p:spPr>
          <a:xfrm flipH="1" flipV="1">
            <a:off x="5304998" y="2846109"/>
            <a:ext cx="87" cy="2562868"/>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8EEF4B-3311-E01F-6F4A-F52F6B647EEB}"/>
              </a:ext>
            </a:extLst>
          </p:cNvPr>
          <p:cNvSpPr txBox="1">
            <a:spLocks/>
          </p:cNvSpPr>
          <p:nvPr/>
        </p:nvSpPr>
        <p:spPr>
          <a:xfrm>
            <a:off x="5201604" y="2415222"/>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rPr>
              <a:t>II</a:t>
            </a:r>
            <a:endParaRPr kumimoji="0" lang="en-US" sz="1800" b="0"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endParaRPr>
          </a:p>
        </p:txBody>
      </p:sp>
      <p:sp>
        <p:nvSpPr>
          <p:cNvPr id="29" name="TextBox 28">
            <a:extLst>
              <a:ext uri="{FF2B5EF4-FFF2-40B4-BE49-F238E27FC236}">
                <a16:creationId xmlns:a16="http://schemas.microsoft.com/office/drawing/2014/main" id="{34DEA77C-7545-8685-4CB4-69D3EEFED426}"/>
              </a:ext>
            </a:extLst>
          </p:cNvPr>
          <p:cNvSpPr txBox="1">
            <a:spLocks/>
          </p:cNvSpPr>
          <p:nvPr/>
        </p:nvSpPr>
        <p:spPr>
          <a:xfrm>
            <a:off x="6565652" y="1447922"/>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rPr>
              <a:t>III</a:t>
            </a:r>
            <a:endParaRPr kumimoji="0" lang="en-US" sz="18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endParaRPr>
          </a:p>
        </p:txBody>
      </p:sp>
      <p:sp>
        <p:nvSpPr>
          <p:cNvPr id="30" name="TextBox 29">
            <a:extLst>
              <a:ext uri="{FF2B5EF4-FFF2-40B4-BE49-F238E27FC236}">
                <a16:creationId xmlns:a16="http://schemas.microsoft.com/office/drawing/2014/main" id="{BA134A3A-018C-6664-749C-E46A2F6AF169}"/>
              </a:ext>
            </a:extLst>
          </p:cNvPr>
          <p:cNvSpPr txBox="1">
            <a:spLocks/>
          </p:cNvSpPr>
          <p:nvPr/>
        </p:nvSpPr>
        <p:spPr>
          <a:xfrm>
            <a:off x="8612527" y="1447922"/>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rPr>
              <a:t>IV</a:t>
            </a:r>
            <a:endParaRPr kumimoji="0" lang="en-US" sz="1800" b="0"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endParaRPr>
          </a:p>
        </p:txBody>
      </p:sp>
      <p:sp>
        <p:nvSpPr>
          <p:cNvPr id="31" name="TextBox 30">
            <a:extLst>
              <a:ext uri="{FF2B5EF4-FFF2-40B4-BE49-F238E27FC236}">
                <a16:creationId xmlns:a16="http://schemas.microsoft.com/office/drawing/2014/main" id="{0228FA39-03FC-BF86-B285-D992615310AE}"/>
              </a:ext>
            </a:extLst>
          </p:cNvPr>
          <p:cNvSpPr txBox="1">
            <a:spLocks/>
          </p:cNvSpPr>
          <p:nvPr/>
        </p:nvSpPr>
        <p:spPr>
          <a:xfrm>
            <a:off x="10135464" y="2415222"/>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rPr>
              <a:t>V</a:t>
            </a:r>
            <a:endParaRPr kumimoji="0" lang="en-US" sz="1800" b="0"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18633238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9588-1F52-F76D-040D-E6CDC843CF21}"/>
              </a:ext>
            </a:extLst>
          </p:cNvPr>
          <p:cNvSpPr>
            <a:spLocks noGrp="1"/>
          </p:cNvSpPr>
          <p:nvPr>
            <p:ph type="title"/>
          </p:nvPr>
        </p:nvSpPr>
        <p:spPr>
          <a:xfrm>
            <a:off x="467806" y="365126"/>
            <a:ext cx="11173331" cy="811212"/>
          </a:xfrm>
        </p:spPr>
        <p:txBody>
          <a:bodyPr/>
          <a:lstStyle/>
          <a:p>
            <a:r>
              <a:rPr lang="en-IN"/>
              <a:t>I. Key activities will be undertaken in xx phases</a:t>
            </a:r>
            <a:endParaRPr lang="en-US"/>
          </a:p>
        </p:txBody>
      </p:sp>
      <p:sp>
        <p:nvSpPr>
          <p:cNvPr id="3" name="Slide Number Placeholder 2">
            <a:extLst>
              <a:ext uri="{FF2B5EF4-FFF2-40B4-BE49-F238E27FC236}">
                <a16:creationId xmlns:a16="http://schemas.microsoft.com/office/drawing/2014/main" id="{4768188D-A185-1C33-6F66-62210C01B12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111</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grpSp>
        <p:nvGrpSpPr>
          <p:cNvPr id="4" name="Graphic 66">
            <a:extLst>
              <a:ext uri="{FF2B5EF4-FFF2-40B4-BE49-F238E27FC236}">
                <a16:creationId xmlns:a16="http://schemas.microsoft.com/office/drawing/2014/main" id="{822AEB76-D7EC-CD0F-EBF1-00A483E4E517}"/>
              </a:ext>
            </a:extLst>
          </p:cNvPr>
          <p:cNvGrpSpPr/>
          <p:nvPr/>
        </p:nvGrpSpPr>
        <p:grpSpPr>
          <a:xfrm>
            <a:off x="2190750" y="1575274"/>
            <a:ext cx="471499" cy="471499"/>
            <a:chOff x="7179367" y="-1140718"/>
            <a:chExt cx="3788305" cy="3788305"/>
          </a:xfrm>
          <a:solidFill>
            <a:schemeClr val="tx1"/>
          </a:solidFill>
        </p:grpSpPr>
        <p:sp>
          <p:nvSpPr>
            <p:cNvPr id="5" name="Freeform: Shape 76">
              <a:extLst>
                <a:ext uri="{FF2B5EF4-FFF2-40B4-BE49-F238E27FC236}">
                  <a16:creationId xmlns:a16="http://schemas.microsoft.com/office/drawing/2014/main" id="{EF1AC986-2030-40F5-E5CB-F6C115C1AF67}"/>
                </a:ext>
              </a:extLst>
            </p:cNvPr>
            <p:cNvSpPr/>
            <p:nvPr/>
          </p:nvSpPr>
          <p:spPr>
            <a:xfrm>
              <a:off x="7179515" y="-1140718"/>
              <a:ext cx="1969918" cy="1750939"/>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solidFill>
              <a:schemeClr val="tx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6" name="Freeform: Shape 79">
              <a:extLst>
                <a:ext uri="{FF2B5EF4-FFF2-40B4-BE49-F238E27FC236}">
                  <a16:creationId xmlns:a16="http://schemas.microsoft.com/office/drawing/2014/main" id="{6AF13A83-F6EA-F56E-4D86-B241E47D67A8}"/>
                </a:ext>
              </a:extLst>
            </p:cNvPr>
            <p:cNvSpPr/>
            <p:nvPr/>
          </p:nvSpPr>
          <p:spPr>
            <a:xfrm>
              <a:off x="9221486" y="-1140718"/>
              <a:ext cx="1750791" cy="1969769"/>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7" name="Freeform: Shape 81">
              <a:extLst>
                <a:ext uri="{FF2B5EF4-FFF2-40B4-BE49-F238E27FC236}">
                  <a16:creationId xmlns:a16="http://schemas.microsoft.com/office/drawing/2014/main" id="{56BEE9DD-2256-BCC7-345D-7441EEEA4916}"/>
                </a:ext>
              </a:extLst>
            </p:cNvPr>
            <p:cNvSpPr/>
            <p:nvPr/>
          </p:nvSpPr>
          <p:spPr>
            <a:xfrm>
              <a:off x="9002655" y="902886"/>
              <a:ext cx="1969770" cy="1750939"/>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solidFill>
              <a:schemeClr val="tx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8" name="Freeform: Shape 83">
              <a:extLst>
                <a:ext uri="{FF2B5EF4-FFF2-40B4-BE49-F238E27FC236}">
                  <a16:creationId xmlns:a16="http://schemas.microsoft.com/office/drawing/2014/main" id="{611B0E5F-0BAB-8605-AACB-E9CA69254F78}"/>
                </a:ext>
              </a:extLst>
            </p:cNvPr>
            <p:cNvSpPr/>
            <p:nvPr/>
          </p:nvSpPr>
          <p:spPr>
            <a:xfrm>
              <a:off x="7179367" y="684205"/>
              <a:ext cx="1750939" cy="1969769"/>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solidFill>
              <a:schemeClr val="tx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grpSp>
      <p:sp>
        <p:nvSpPr>
          <p:cNvPr id="9" name="TextBox 8">
            <a:extLst>
              <a:ext uri="{FF2B5EF4-FFF2-40B4-BE49-F238E27FC236}">
                <a16:creationId xmlns:a16="http://schemas.microsoft.com/office/drawing/2014/main" id="{213140C2-7B38-9839-A109-13909B359B70}"/>
              </a:ext>
            </a:extLst>
          </p:cNvPr>
          <p:cNvSpPr txBox="1">
            <a:spLocks/>
          </p:cNvSpPr>
          <p:nvPr/>
        </p:nvSpPr>
        <p:spPr>
          <a:xfrm>
            <a:off x="2190750" y="2231214"/>
            <a:ext cx="3085571" cy="215444"/>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phase name]</a:t>
            </a:r>
          </a:p>
        </p:txBody>
      </p:sp>
      <p:sp>
        <p:nvSpPr>
          <p:cNvPr id="10" name="TextBox 9">
            <a:extLst>
              <a:ext uri="{FF2B5EF4-FFF2-40B4-BE49-F238E27FC236}">
                <a16:creationId xmlns:a16="http://schemas.microsoft.com/office/drawing/2014/main" id="{B77B2643-8E3A-D262-CBD6-78A6B0D69DC2}"/>
              </a:ext>
            </a:extLst>
          </p:cNvPr>
          <p:cNvSpPr txBox="1">
            <a:spLocks/>
          </p:cNvSpPr>
          <p:nvPr/>
        </p:nvSpPr>
        <p:spPr>
          <a:xfrm>
            <a:off x="2190750" y="2452173"/>
            <a:ext cx="3085571"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a:rPr>
              <a:t>[Insert timeframe]</a:t>
            </a:r>
          </a:p>
        </p:txBody>
      </p:sp>
      <p:sp>
        <p:nvSpPr>
          <p:cNvPr id="11" name="TextBox 10">
            <a:extLst>
              <a:ext uri="{FF2B5EF4-FFF2-40B4-BE49-F238E27FC236}">
                <a16:creationId xmlns:a16="http://schemas.microsoft.com/office/drawing/2014/main" id="{EF23BD24-5DBA-5C07-A0D1-1E6FB7526231}"/>
              </a:ext>
            </a:extLst>
          </p:cNvPr>
          <p:cNvSpPr txBox="1">
            <a:spLocks/>
          </p:cNvSpPr>
          <p:nvPr/>
        </p:nvSpPr>
        <p:spPr>
          <a:xfrm>
            <a:off x="5485871" y="2231214"/>
            <a:ext cx="3085571" cy="215444"/>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phase name]</a:t>
            </a:r>
          </a:p>
        </p:txBody>
      </p:sp>
      <p:sp>
        <p:nvSpPr>
          <p:cNvPr id="12" name="TextBox 11">
            <a:extLst>
              <a:ext uri="{FF2B5EF4-FFF2-40B4-BE49-F238E27FC236}">
                <a16:creationId xmlns:a16="http://schemas.microsoft.com/office/drawing/2014/main" id="{D3945E0B-F5C3-2B68-A52D-BDAB8C241A8B}"/>
              </a:ext>
            </a:extLst>
          </p:cNvPr>
          <p:cNvSpPr txBox="1">
            <a:spLocks/>
          </p:cNvSpPr>
          <p:nvPr/>
        </p:nvSpPr>
        <p:spPr>
          <a:xfrm>
            <a:off x="5485871" y="2452173"/>
            <a:ext cx="3085571"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a:rPr>
              <a:t>[Insert timeframe]</a:t>
            </a:r>
          </a:p>
        </p:txBody>
      </p:sp>
      <p:sp>
        <p:nvSpPr>
          <p:cNvPr id="13" name="TextBox 12">
            <a:extLst>
              <a:ext uri="{FF2B5EF4-FFF2-40B4-BE49-F238E27FC236}">
                <a16:creationId xmlns:a16="http://schemas.microsoft.com/office/drawing/2014/main" id="{7874E9CA-ED19-3D8B-3891-088B2FA1CE9F}"/>
              </a:ext>
            </a:extLst>
          </p:cNvPr>
          <p:cNvSpPr txBox="1">
            <a:spLocks/>
          </p:cNvSpPr>
          <p:nvPr/>
        </p:nvSpPr>
        <p:spPr>
          <a:xfrm>
            <a:off x="8780992" y="2231214"/>
            <a:ext cx="3085571" cy="215444"/>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phase name]</a:t>
            </a:r>
          </a:p>
        </p:txBody>
      </p:sp>
      <p:sp>
        <p:nvSpPr>
          <p:cNvPr id="14" name="TextBox 13">
            <a:extLst>
              <a:ext uri="{FF2B5EF4-FFF2-40B4-BE49-F238E27FC236}">
                <a16:creationId xmlns:a16="http://schemas.microsoft.com/office/drawing/2014/main" id="{9106F526-01B9-4752-90EE-1EF7DF3F56B7}"/>
              </a:ext>
            </a:extLst>
          </p:cNvPr>
          <p:cNvSpPr txBox="1">
            <a:spLocks/>
          </p:cNvSpPr>
          <p:nvPr/>
        </p:nvSpPr>
        <p:spPr>
          <a:xfrm>
            <a:off x="8780992" y="2452173"/>
            <a:ext cx="2920049"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a:rPr>
              <a:t>[Insert timeframe]</a:t>
            </a:r>
          </a:p>
        </p:txBody>
      </p:sp>
      <p:sp>
        <p:nvSpPr>
          <p:cNvPr id="16" name="TextBox 15">
            <a:extLst>
              <a:ext uri="{FF2B5EF4-FFF2-40B4-BE49-F238E27FC236}">
                <a16:creationId xmlns:a16="http://schemas.microsoft.com/office/drawing/2014/main" id="{F6B5A559-1A4F-7755-3FA0-45C5E9F3C438}"/>
              </a:ext>
            </a:extLst>
          </p:cNvPr>
          <p:cNvSpPr txBox="1">
            <a:spLocks/>
          </p:cNvSpPr>
          <p:nvPr>
            <p:custDataLst>
              <p:tags r:id="rId1"/>
            </p:custDataLst>
          </p:nvPr>
        </p:nvSpPr>
        <p:spPr>
          <a:xfrm>
            <a:off x="2190750" y="2771736"/>
            <a:ext cx="3085571" cy="97462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17" name="TextBox 16">
            <a:extLst>
              <a:ext uri="{FF2B5EF4-FFF2-40B4-BE49-F238E27FC236}">
                <a16:creationId xmlns:a16="http://schemas.microsoft.com/office/drawing/2014/main" id="{626FF64A-1CC3-ECE3-BE17-E7AB5FA0FA2C}"/>
              </a:ext>
            </a:extLst>
          </p:cNvPr>
          <p:cNvSpPr txBox="1">
            <a:spLocks/>
          </p:cNvSpPr>
          <p:nvPr>
            <p:custDataLst>
              <p:tags r:id="rId2"/>
            </p:custDataLst>
          </p:nvPr>
        </p:nvSpPr>
        <p:spPr>
          <a:xfrm>
            <a:off x="5485871" y="2771736"/>
            <a:ext cx="3085571" cy="97462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18" name="TextBox 17">
            <a:extLst>
              <a:ext uri="{FF2B5EF4-FFF2-40B4-BE49-F238E27FC236}">
                <a16:creationId xmlns:a16="http://schemas.microsoft.com/office/drawing/2014/main" id="{3D99AD07-F7CB-0FDC-0742-0D28C5FB2750}"/>
              </a:ext>
            </a:extLst>
          </p:cNvPr>
          <p:cNvSpPr txBox="1">
            <a:spLocks/>
          </p:cNvSpPr>
          <p:nvPr>
            <p:custDataLst>
              <p:tags r:id="rId3"/>
            </p:custDataLst>
          </p:nvPr>
        </p:nvSpPr>
        <p:spPr>
          <a:xfrm>
            <a:off x="8780993" y="2771736"/>
            <a:ext cx="2860126" cy="84638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19" name="TextBox 18">
            <a:extLst>
              <a:ext uri="{FF2B5EF4-FFF2-40B4-BE49-F238E27FC236}">
                <a16:creationId xmlns:a16="http://schemas.microsoft.com/office/drawing/2014/main" id="{3B815EA9-FDA3-BEAF-75B8-36DE5DBA22E8}"/>
              </a:ext>
            </a:extLst>
          </p:cNvPr>
          <p:cNvSpPr txBox="1"/>
          <p:nvPr/>
        </p:nvSpPr>
        <p:spPr>
          <a:xfrm>
            <a:off x="648000" y="2771736"/>
            <a:ext cx="1025752" cy="36933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Solution strategy</a:t>
            </a:r>
          </a:p>
        </p:txBody>
      </p:sp>
      <p:sp>
        <p:nvSpPr>
          <p:cNvPr id="21" name="TextBox 20">
            <a:extLst>
              <a:ext uri="{FF2B5EF4-FFF2-40B4-BE49-F238E27FC236}">
                <a16:creationId xmlns:a16="http://schemas.microsoft.com/office/drawing/2014/main" id="{A2FC3B14-0A8C-85FE-0EA4-6A4B61D71BB6}"/>
              </a:ext>
            </a:extLst>
          </p:cNvPr>
          <p:cNvSpPr txBox="1">
            <a:spLocks/>
          </p:cNvSpPr>
          <p:nvPr>
            <p:custDataLst>
              <p:tags r:id="rId4"/>
            </p:custDataLst>
          </p:nvPr>
        </p:nvSpPr>
        <p:spPr>
          <a:xfrm>
            <a:off x="2190750" y="5628554"/>
            <a:ext cx="3085571" cy="56425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22" name="TextBox 21">
            <a:extLst>
              <a:ext uri="{FF2B5EF4-FFF2-40B4-BE49-F238E27FC236}">
                <a16:creationId xmlns:a16="http://schemas.microsoft.com/office/drawing/2014/main" id="{509D1DCC-A4FC-093D-860A-6F4A1A06A41A}"/>
              </a:ext>
            </a:extLst>
          </p:cNvPr>
          <p:cNvSpPr txBox="1">
            <a:spLocks/>
          </p:cNvSpPr>
          <p:nvPr>
            <p:custDataLst>
              <p:tags r:id="rId5"/>
            </p:custDataLst>
          </p:nvPr>
        </p:nvSpPr>
        <p:spPr>
          <a:xfrm>
            <a:off x="5485871" y="5628554"/>
            <a:ext cx="3085571" cy="84638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23" name="TextBox 22">
            <a:extLst>
              <a:ext uri="{FF2B5EF4-FFF2-40B4-BE49-F238E27FC236}">
                <a16:creationId xmlns:a16="http://schemas.microsoft.com/office/drawing/2014/main" id="{DA06969A-3DEA-6F39-1D42-1993E973284A}"/>
              </a:ext>
            </a:extLst>
          </p:cNvPr>
          <p:cNvSpPr txBox="1">
            <a:spLocks/>
          </p:cNvSpPr>
          <p:nvPr>
            <p:custDataLst>
              <p:tags r:id="rId6"/>
            </p:custDataLst>
          </p:nvPr>
        </p:nvSpPr>
        <p:spPr>
          <a:xfrm>
            <a:off x="8780993" y="5628555"/>
            <a:ext cx="2860126" cy="461665"/>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24" name="TextBox 23">
            <a:extLst>
              <a:ext uri="{FF2B5EF4-FFF2-40B4-BE49-F238E27FC236}">
                <a16:creationId xmlns:a16="http://schemas.microsoft.com/office/drawing/2014/main" id="{E7FE8470-410A-4ED6-DACC-FD6722254692}"/>
              </a:ext>
            </a:extLst>
          </p:cNvPr>
          <p:cNvSpPr txBox="1"/>
          <p:nvPr/>
        </p:nvSpPr>
        <p:spPr>
          <a:xfrm>
            <a:off x="648000" y="5628554"/>
            <a:ext cx="1025752"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[Third dimension, if relevant]</a:t>
            </a:r>
          </a:p>
        </p:txBody>
      </p:sp>
      <p:sp>
        <p:nvSpPr>
          <p:cNvPr id="26" name="TextBox 25">
            <a:extLst>
              <a:ext uri="{FF2B5EF4-FFF2-40B4-BE49-F238E27FC236}">
                <a16:creationId xmlns:a16="http://schemas.microsoft.com/office/drawing/2014/main" id="{78BA9498-BA03-6B2B-4B64-A675988A9FF6}"/>
              </a:ext>
            </a:extLst>
          </p:cNvPr>
          <p:cNvSpPr txBox="1">
            <a:spLocks/>
          </p:cNvSpPr>
          <p:nvPr>
            <p:custDataLst>
              <p:tags r:id="rId7"/>
            </p:custDataLst>
          </p:nvPr>
        </p:nvSpPr>
        <p:spPr>
          <a:xfrm>
            <a:off x="2190750" y="4046256"/>
            <a:ext cx="3085571" cy="97462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27" name="TextBox 26">
            <a:extLst>
              <a:ext uri="{FF2B5EF4-FFF2-40B4-BE49-F238E27FC236}">
                <a16:creationId xmlns:a16="http://schemas.microsoft.com/office/drawing/2014/main" id="{918B20C5-4DB9-2194-1950-F528AE235033}"/>
              </a:ext>
            </a:extLst>
          </p:cNvPr>
          <p:cNvSpPr txBox="1">
            <a:spLocks/>
          </p:cNvSpPr>
          <p:nvPr>
            <p:custDataLst>
              <p:tags r:id="rId8"/>
            </p:custDataLst>
          </p:nvPr>
        </p:nvSpPr>
        <p:spPr>
          <a:xfrm>
            <a:off x="5485871" y="4046256"/>
            <a:ext cx="3085571" cy="1384995"/>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28" name="TextBox 27">
            <a:extLst>
              <a:ext uri="{FF2B5EF4-FFF2-40B4-BE49-F238E27FC236}">
                <a16:creationId xmlns:a16="http://schemas.microsoft.com/office/drawing/2014/main" id="{63E00B6C-131F-653E-B56D-FC8E04339065}"/>
              </a:ext>
            </a:extLst>
          </p:cNvPr>
          <p:cNvSpPr txBox="1">
            <a:spLocks/>
          </p:cNvSpPr>
          <p:nvPr>
            <p:custDataLst>
              <p:tags r:id="rId9"/>
            </p:custDataLst>
          </p:nvPr>
        </p:nvSpPr>
        <p:spPr>
          <a:xfrm>
            <a:off x="8780993" y="4046256"/>
            <a:ext cx="2860126" cy="84638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a:spcBef>
                <a:spcPts val="100"/>
              </a:spcBef>
              <a:buClr>
                <a:srgbClr val="001965"/>
              </a:buClr>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description/activity]</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29" name="TextBox 28">
            <a:extLst>
              <a:ext uri="{FF2B5EF4-FFF2-40B4-BE49-F238E27FC236}">
                <a16:creationId xmlns:a16="http://schemas.microsoft.com/office/drawing/2014/main" id="{1A909580-D169-FB00-EF33-8B007627FA08}"/>
              </a:ext>
            </a:extLst>
          </p:cNvPr>
          <p:cNvSpPr txBox="1"/>
          <p:nvPr/>
        </p:nvSpPr>
        <p:spPr>
          <a:xfrm>
            <a:off x="648000" y="4046256"/>
            <a:ext cx="1025752"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Solution development and roll-out</a:t>
            </a:r>
          </a:p>
        </p:txBody>
      </p:sp>
      <p:grpSp>
        <p:nvGrpSpPr>
          <p:cNvPr id="32" name="Group 31">
            <a:extLst>
              <a:ext uri="{FF2B5EF4-FFF2-40B4-BE49-F238E27FC236}">
                <a16:creationId xmlns:a16="http://schemas.microsoft.com/office/drawing/2014/main" id="{39B4AB53-3663-080C-FBBA-D714D90B3FC3}"/>
              </a:ext>
            </a:extLst>
          </p:cNvPr>
          <p:cNvGrpSpPr/>
          <p:nvPr/>
        </p:nvGrpSpPr>
        <p:grpSpPr>
          <a:xfrm>
            <a:off x="5485871" y="1574876"/>
            <a:ext cx="472091" cy="472294"/>
            <a:chOff x="2190750" y="1737436"/>
            <a:chExt cx="472091" cy="472294"/>
          </a:xfrm>
          <a:solidFill>
            <a:schemeClr val="tx1"/>
          </a:solidFill>
        </p:grpSpPr>
        <p:sp>
          <p:nvSpPr>
            <p:cNvPr id="33" name="Freeform: Shape 138">
              <a:extLst>
                <a:ext uri="{FF2B5EF4-FFF2-40B4-BE49-F238E27FC236}">
                  <a16:creationId xmlns:a16="http://schemas.microsoft.com/office/drawing/2014/main" id="{49AD0996-31BF-6591-5F58-918B026FBC33}"/>
                </a:ext>
              </a:extLst>
            </p:cNvPr>
            <p:cNvSpPr/>
            <p:nvPr/>
          </p:nvSpPr>
          <p:spPr>
            <a:xfrm>
              <a:off x="2190768" y="1737436"/>
              <a:ext cx="245179" cy="217925"/>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solidFill>
              <a:schemeClr val="tx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34" name="Freeform: Shape 139">
              <a:extLst>
                <a:ext uri="{FF2B5EF4-FFF2-40B4-BE49-F238E27FC236}">
                  <a16:creationId xmlns:a16="http://schemas.microsoft.com/office/drawing/2014/main" id="{50D9E662-01BB-F55F-1D83-D758692DF5AE}"/>
                </a:ext>
              </a:extLst>
            </p:cNvPr>
            <p:cNvSpPr/>
            <p:nvPr/>
          </p:nvSpPr>
          <p:spPr>
            <a:xfrm>
              <a:off x="2444916" y="1737436"/>
              <a:ext cx="217906" cy="245161"/>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35" name="Freeform: Shape 141">
              <a:extLst>
                <a:ext uri="{FF2B5EF4-FFF2-40B4-BE49-F238E27FC236}">
                  <a16:creationId xmlns:a16="http://schemas.microsoft.com/office/drawing/2014/main" id="{2DDD9A32-4091-D856-372A-73D9A6E789A0}"/>
                </a:ext>
              </a:extLst>
            </p:cNvPr>
            <p:cNvSpPr/>
            <p:nvPr/>
          </p:nvSpPr>
          <p:spPr>
            <a:xfrm>
              <a:off x="2417680" y="1991786"/>
              <a:ext cx="245161" cy="217925"/>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36" name="Freeform: Shape 143">
              <a:extLst>
                <a:ext uri="{FF2B5EF4-FFF2-40B4-BE49-F238E27FC236}">
                  <a16:creationId xmlns:a16="http://schemas.microsoft.com/office/drawing/2014/main" id="{D592471C-B0F9-E65E-6118-7EEC8544543D}"/>
                </a:ext>
              </a:extLst>
            </p:cNvPr>
            <p:cNvSpPr/>
            <p:nvPr/>
          </p:nvSpPr>
          <p:spPr>
            <a:xfrm>
              <a:off x="2190750" y="1964569"/>
              <a:ext cx="217925" cy="245161"/>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solidFill>
              <a:schemeClr val="tx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grpSp>
      <p:grpSp>
        <p:nvGrpSpPr>
          <p:cNvPr id="37" name="Group 36">
            <a:extLst>
              <a:ext uri="{FF2B5EF4-FFF2-40B4-BE49-F238E27FC236}">
                <a16:creationId xmlns:a16="http://schemas.microsoft.com/office/drawing/2014/main" id="{C543CF6B-8B21-EAB1-75D0-25C95C207ADA}"/>
              </a:ext>
            </a:extLst>
          </p:cNvPr>
          <p:cNvGrpSpPr/>
          <p:nvPr/>
        </p:nvGrpSpPr>
        <p:grpSpPr>
          <a:xfrm>
            <a:off x="8780992" y="1574876"/>
            <a:ext cx="472091" cy="472294"/>
            <a:chOff x="2190750" y="1737436"/>
            <a:chExt cx="472091" cy="472294"/>
          </a:xfrm>
          <a:solidFill>
            <a:schemeClr val="tx1"/>
          </a:solidFill>
        </p:grpSpPr>
        <p:sp>
          <p:nvSpPr>
            <p:cNvPr id="38" name="Freeform: Shape 148">
              <a:extLst>
                <a:ext uri="{FF2B5EF4-FFF2-40B4-BE49-F238E27FC236}">
                  <a16:creationId xmlns:a16="http://schemas.microsoft.com/office/drawing/2014/main" id="{F64AB729-197D-57B5-C578-B2FE53EB96C7}"/>
                </a:ext>
              </a:extLst>
            </p:cNvPr>
            <p:cNvSpPr/>
            <p:nvPr/>
          </p:nvSpPr>
          <p:spPr>
            <a:xfrm>
              <a:off x="2190768" y="1737436"/>
              <a:ext cx="245179" cy="217925"/>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solidFill>
              <a:schemeClr val="tx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39" name="Freeform: Shape 149">
              <a:extLst>
                <a:ext uri="{FF2B5EF4-FFF2-40B4-BE49-F238E27FC236}">
                  <a16:creationId xmlns:a16="http://schemas.microsoft.com/office/drawing/2014/main" id="{5A20AF82-E8C4-442E-CC3D-5CEB3617D4F0}"/>
                </a:ext>
              </a:extLst>
            </p:cNvPr>
            <p:cNvSpPr/>
            <p:nvPr/>
          </p:nvSpPr>
          <p:spPr>
            <a:xfrm>
              <a:off x="2444916" y="1737436"/>
              <a:ext cx="217906" cy="245161"/>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0" name="Freeform: Shape 150">
              <a:extLst>
                <a:ext uri="{FF2B5EF4-FFF2-40B4-BE49-F238E27FC236}">
                  <a16:creationId xmlns:a16="http://schemas.microsoft.com/office/drawing/2014/main" id="{A9DECB86-B9B7-F31F-C4A6-0AC577634FCD}"/>
                </a:ext>
              </a:extLst>
            </p:cNvPr>
            <p:cNvSpPr/>
            <p:nvPr/>
          </p:nvSpPr>
          <p:spPr>
            <a:xfrm>
              <a:off x="2417680" y="1991786"/>
              <a:ext cx="245161" cy="217925"/>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1" name="Freeform: Shape 151">
              <a:extLst>
                <a:ext uri="{FF2B5EF4-FFF2-40B4-BE49-F238E27FC236}">
                  <a16:creationId xmlns:a16="http://schemas.microsoft.com/office/drawing/2014/main" id="{0512FD85-5538-905B-0E1F-7CD57C43ADEF}"/>
                </a:ext>
              </a:extLst>
            </p:cNvPr>
            <p:cNvSpPr/>
            <p:nvPr/>
          </p:nvSpPr>
          <p:spPr>
            <a:xfrm>
              <a:off x="2190750" y="1964569"/>
              <a:ext cx="217925" cy="245161"/>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grpSp>
      <p:grpSp>
        <p:nvGrpSpPr>
          <p:cNvPr id="42" name="Group 41">
            <a:extLst>
              <a:ext uri="{FF2B5EF4-FFF2-40B4-BE49-F238E27FC236}">
                <a16:creationId xmlns:a16="http://schemas.microsoft.com/office/drawing/2014/main" id="{218C0679-E0C5-11CE-DFDA-A0954FD29B05}"/>
              </a:ext>
            </a:extLst>
          </p:cNvPr>
          <p:cNvGrpSpPr/>
          <p:nvPr/>
        </p:nvGrpSpPr>
        <p:grpSpPr>
          <a:xfrm>
            <a:off x="11169046" y="1574876"/>
            <a:ext cx="472091" cy="472294"/>
            <a:chOff x="2190750" y="1737436"/>
            <a:chExt cx="472091" cy="472294"/>
          </a:xfrm>
          <a:solidFill>
            <a:schemeClr val="accent2"/>
          </a:solidFill>
        </p:grpSpPr>
        <p:sp>
          <p:nvSpPr>
            <p:cNvPr id="43" name="Freeform: Shape 153">
              <a:extLst>
                <a:ext uri="{FF2B5EF4-FFF2-40B4-BE49-F238E27FC236}">
                  <a16:creationId xmlns:a16="http://schemas.microsoft.com/office/drawing/2014/main" id="{1E275309-7B12-56EB-0596-3FD3835B987B}"/>
                </a:ext>
              </a:extLst>
            </p:cNvPr>
            <p:cNvSpPr/>
            <p:nvPr/>
          </p:nvSpPr>
          <p:spPr>
            <a:xfrm>
              <a:off x="2190768" y="1737436"/>
              <a:ext cx="245179" cy="217925"/>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4" name="Freeform: Shape 154">
              <a:extLst>
                <a:ext uri="{FF2B5EF4-FFF2-40B4-BE49-F238E27FC236}">
                  <a16:creationId xmlns:a16="http://schemas.microsoft.com/office/drawing/2014/main" id="{A9FB2E75-B866-00D2-5F32-6109F4EA5A75}"/>
                </a:ext>
              </a:extLst>
            </p:cNvPr>
            <p:cNvSpPr/>
            <p:nvPr/>
          </p:nvSpPr>
          <p:spPr>
            <a:xfrm>
              <a:off x="2444916" y="1737436"/>
              <a:ext cx="217906" cy="245161"/>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5" name="Freeform: Shape 156">
              <a:extLst>
                <a:ext uri="{FF2B5EF4-FFF2-40B4-BE49-F238E27FC236}">
                  <a16:creationId xmlns:a16="http://schemas.microsoft.com/office/drawing/2014/main" id="{4D09A406-C1EB-4973-DF5B-DFD73F3AE8A3}"/>
                </a:ext>
              </a:extLst>
            </p:cNvPr>
            <p:cNvSpPr/>
            <p:nvPr/>
          </p:nvSpPr>
          <p:spPr>
            <a:xfrm>
              <a:off x="2417680" y="1991786"/>
              <a:ext cx="245161" cy="217925"/>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sp>
          <p:nvSpPr>
            <p:cNvPr id="46" name="Freeform: Shape 157">
              <a:extLst>
                <a:ext uri="{FF2B5EF4-FFF2-40B4-BE49-F238E27FC236}">
                  <a16:creationId xmlns:a16="http://schemas.microsoft.com/office/drawing/2014/main" id="{B02C5536-2AF3-D4DD-070A-B1006F078565}"/>
                </a:ext>
              </a:extLst>
            </p:cNvPr>
            <p:cNvSpPr/>
            <p:nvPr/>
          </p:nvSpPr>
          <p:spPr>
            <a:xfrm>
              <a:off x="2190750" y="1964569"/>
              <a:ext cx="217925" cy="245161"/>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grpSp>
      <p:sp>
        <p:nvSpPr>
          <p:cNvPr id="47" name="Chevron 74">
            <a:extLst>
              <a:ext uri="{FF2B5EF4-FFF2-40B4-BE49-F238E27FC236}">
                <a16:creationId xmlns:a16="http://schemas.microsoft.com/office/drawing/2014/main" id="{9B51A0C8-1490-64D9-B155-DD9C17295568}"/>
              </a:ext>
            </a:extLst>
          </p:cNvPr>
          <p:cNvSpPr>
            <a:spLocks noChangeAspect="1"/>
          </p:cNvSpPr>
          <p:nvPr>
            <p:custDataLst>
              <p:tags r:id="rId10"/>
            </p:custDataLst>
          </p:nvPr>
        </p:nvSpPr>
        <p:spPr>
          <a:xfrm>
            <a:off x="4010766" y="1691700"/>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48" name="Chevron 74">
            <a:extLst>
              <a:ext uri="{FF2B5EF4-FFF2-40B4-BE49-F238E27FC236}">
                <a16:creationId xmlns:a16="http://schemas.microsoft.com/office/drawing/2014/main" id="{97D1105A-AD4E-E75A-6DF0-49250B3C00C2}"/>
              </a:ext>
            </a:extLst>
          </p:cNvPr>
          <p:cNvSpPr>
            <a:spLocks noChangeAspect="1"/>
          </p:cNvSpPr>
          <p:nvPr>
            <p:custDataLst>
              <p:tags r:id="rId11"/>
            </p:custDataLst>
          </p:nvPr>
        </p:nvSpPr>
        <p:spPr>
          <a:xfrm>
            <a:off x="7306184" y="1691700"/>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49" name="Chevron 74">
            <a:extLst>
              <a:ext uri="{FF2B5EF4-FFF2-40B4-BE49-F238E27FC236}">
                <a16:creationId xmlns:a16="http://schemas.microsoft.com/office/drawing/2014/main" id="{1B560043-CFAE-AA9A-4FF6-CFDCC7260148}"/>
              </a:ext>
            </a:extLst>
          </p:cNvPr>
          <p:cNvSpPr>
            <a:spLocks noChangeAspect="1"/>
          </p:cNvSpPr>
          <p:nvPr>
            <p:custDataLst>
              <p:tags r:id="rId12"/>
            </p:custDataLst>
          </p:nvPr>
        </p:nvSpPr>
        <p:spPr>
          <a:xfrm>
            <a:off x="10260484" y="1691700"/>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cxnSp>
        <p:nvCxnSpPr>
          <p:cNvPr id="52" name="LineBasicDefault 69">
            <a:extLst>
              <a:ext uri="{FF2B5EF4-FFF2-40B4-BE49-F238E27FC236}">
                <a16:creationId xmlns:a16="http://schemas.microsoft.com/office/drawing/2014/main" id="{592E55BD-A594-DC39-B47A-5B39C5BB582F}"/>
              </a:ext>
            </a:extLst>
          </p:cNvPr>
          <p:cNvCxnSpPr>
            <a:cxnSpLocks/>
          </p:cNvCxnSpPr>
          <p:nvPr>
            <p:custDataLst>
              <p:tags r:id="rId13"/>
            </p:custDataLst>
          </p:nvPr>
        </p:nvCxnSpPr>
        <p:spPr>
          <a:xfrm>
            <a:off x="467806" y="3947605"/>
            <a:ext cx="11173331"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5" name="LineBasicDefault 69">
            <a:extLst>
              <a:ext uri="{FF2B5EF4-FFF2-40B4-BE49-F238E27FC236}">
                <a16:creationId xmlns:a16="http://schemas.microsoft.com/office/drawing/2014/main" id="{8CDA474D-A0BF-E25F-7303-DFA75E577F47}"/>
              </a:ext>
            </a:extLst>
          </p:cNvPr>
          <p:cNvCxnSpPr>
            <a:cxnSpLocks/>
          </p:cNvCxnSpPr>
          <p:nvPr>
            <p:custDataLst>
              <p:tags r:id="rId14"/>
            </p:custDataLst>
          </p:nvPr>
        </p:nvCxnSpPr>
        <p:spPr>
          <a:xfrm>
            <a:off x="467806" y="5529902"/>
            <a:ext cx="11173331"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 name="Google Shape;746;p20">
            <a:extLst>
              <a:ext uri="{FF2B5EF4-FFF2-40B4-BE49-F238E27FC236}">
                <a16:creationId xmlns:a16="http://schemas.microsoft.com/office/drawing/2014/main" id="{3703CCED-0133-161E-8AC9-AF1B4BA5368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25928313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339CB6-0C34-7D3D-8CE1-0E8AB1BF9C62}"/>
              </a:ext>
            </a:extLst>
          </p:cNvPr>
          <p:cNvSpPr>
            <a:spLocks noGrp="1"/>
          </p:cNvSpPr>
          <p:nvPr>
            <p:ph type="title"/>
          </p:nvPr>
        </p:nvSpPr>
        <p:spPr/>
        <p:txBody>
          <a:bodyPr/>
          <a:lstStyle/>
          <a:p>
            <a:r>
              <a:rPr lang="en-US"/>
              <a:t>II. Prioritization of initiative via Impact vs. Feasibility assessment</a:t>
            </a:r>
          </a:p>
        </p:txBody>
      </p:sp>
      <p:sp>
        <p:nvSpPr>
          <p:cNvPr id="2" name="Slide Number Placeholder 1">
            <a:extLst>
              <a:ext uri="{FF2B5EF4-FFF2-40B4-BE49-F238E27FC236}">
                <a16:creationId xmlns:a16="http://schemas.microsoft.com/office/drawing/2014/main" id="{EE3FED9F-8A0B-3D81-396A-EE5EC6AD80B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F24DAD8-0A8D-144F-AE7C-C0F3CF879725}" type="slidenum">
              <a:rPr kumimoji="0" lang="en-US"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112</a:t>
            </a:fld>
            <a:endParaRPr kumimoji="0" lang="en-US" sz="900" b="0" i="0" u="none" strike="noStrike" kern="0" cap="none" spc="0" normalizeH="0" baseline="0" noProof="0">
              <a:ln>
                <a:noFill/>
              </a:ln>
              <a:solidFill>
                <a:srgbClr val="062032"/>
              </a:solidFill>
              <a:effectLst/>
              <a:uLnTx/>
              <a:uFillTx/>
              <a:latin typeface="Arial" panose="020B0604020202020204" pitchFamily="34" charset="0"/>
              <a:cs typeface="Arial" panose="020B0604020202020204" pitchFamily="34" charset="0"/>
              <a:sym typeface="Arial"/>
            </a:endParaRPr>
          </a:p>
        </p:txBody>
      </p:sp>
      <p:sp>
        <p:nvSpPr>
          <p:cNvPr id="5" name="TextBox 4">
            <a:extLst>
              <a:ext uri="{FF2B5EF4-FFF2-40B4-BE49-F238E27FC236}">
                <a16:creationId xmlns:a16="http://schemas.microsoft.com/office/drawing/2014/main" id="{154F8880-8A8C-3CA4-CC9D-7BBCE6CC18C0}"/>
              </a:ext>
            </a:extLst>
          </p:cNvPr>
          <p:cNvSpPr txBox="1">
            <a:spLocks/>
          </p:cNvSpPr>
          <p:nvPr/>
        </p:nvSpPr>
        <p:spPr>
          <a:xfrm>
            <a:off x="467806" y="1904999"/>
            <a:ext cx="1388136" cy="215444"/>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Impact</a:t>
            </a:r>
          </a:p>
        </p:txBody>
      </p:sp>
      <p:sp>
        <p:nvSpPr>
          <p:cNvPr id="6" name="Rectangle 5">
            <a:extLst>
              <a:ext uri="{FF2B5EF4-FFF2-40B4-BE49-F238E27FC236}">
                <a16:creationId xmlns:a16="http://schemas.microsoft.com/office/drawing/2014/main" id="{3050FA59-47AF-F8F0-A012-411427B8B7CE}"/>
              </a:ext>
            </a:extLst>
          </p:cNvPr>
          <p:cNvSpPr>
            <a:spLocks/>
          </p:cNvSpPr>
          <p:nvPr/>
        </p:nvSpPr>
        <p:spPr>
          <a:xfrm>
            <a:off x="2599127" y="1904997"/>
            <a:ext cx="4314574" cy="3552908"/>
          </a:xfrm>
          <a:prstGeom prst="rect">
            <a:avLst/>
          </a:prstGeom>
          <a:solidFill>
            <a:schemeClr val="tx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Arial"/>
            </a:endParaRPr>
          </a:p>
        </p:txBody>
      </p:sp>
      <p:cxnSp>
        <p:nvCxnSpPr>
          <p:cNvPr id="7" name="LineBasicDefault 45">
            <a:extLst>
              <a:ext uri="{FF2B5EF4-FFF2-40B4-BE49-F238E27FC236}">
                <a16:creationId xmlns:a16="http://schemas.microsoft.com/office/drawing/2014/main" id="{AF5778C2-15A9-C416-17A6-64F84837DBBD}"/>
              </a:ext>
            </a:extLst>
          </p:cNvPr>
          <p:cNvCxnSpPr>
            <a:cxnSpLocks/>
          </p:cNvCxnSpPr>
          <p:nvPr>
            <p:custDataLst>
              <p:tags r:id="rId1"/>
            </p:custDataLst>
          </p:nvPr>
        </p:nvCxnSpPr>
        <p:spPr>
          <a:xfrm>
            <a:off x="2599127" y="3686517"/>
            <a:ext cx="4314574" cy="0"/>
          </a:xfrm>
          <a:prstGeom prst="straightConnector1">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LineBasicDefault 45">
            <a:extLst>
              <a:ext uri="{FF2B5EF4-FFF2-40B4-BE49-F238E27FC236}">
                <a16:creationId xmlns:a16="http://schemas.microsoft.com/office/drawing/2014/main" id="{9DDE5EA6-C2C0-83B6-488C-1E3C0A49FC82}"/>
              </a:ext>
            </a:extLst>
          </p:cNvPr>
          <p:cNvCxnSpPr>
            <a:cxnSpLocks/>
          </p:cNvCxnSpPr>
          <p:nvPr>
            <p:custDataLst>
              <p:tags r:id="rId2"/>
            </p:custDataLst>
          </p:nvPr>
        </p:nvCxnSpPr>
        <p:spPr>
          <a:xfrm>
            <a:off x="4756413" y="1910063"/>
            <a:ext cx="0" cy="3552908"/>
          </a:xfrm>
          <a:prstGeom prst="straightConnector1">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C886FC-401E-7FE7-6E30-B53264C51F92}"/>
              </a:ext>
            </a:extLst>
          </p:cNvPr>
          <p:cNvCxnSpPr>
            <a:cxnSpLocks/>
          </p:cNvCxnSpPr>
          <p:nvPr/>
        </p:nvCxnSpPr>
        <p:spPr>
          <a:xfrm flipV="1">
            <a:off x="2497169" y="1904999"/>
            <a:ext cx="0" cy="3629026"/>
          </a:xfrm>
          <a:prstGeom prst="straightConnector1">
            <a:avLst/>
          </a:prstGeom>
          <a:ln w="635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B5FE2D-610C-070F-2319-F3C0D8CC23B3}"/>
              </a:ext>
            </a:extLst>
          </p:cNvPr>
          <p:cNvCxnSpPr>
            <a:cxnSpLocks/>
          </p:cNvCxnSpPr>
          <p:nvPr/>
        </p:nvCxnSpPr>
        <p:spPr>
          <a:xfrm>
            <a:off x="2495856" y="5536680"/>
            <a:ext cx="4417845" cy="0"/>
          </a:xfrm>
          <a:prstGeom prst="straightConnector1">
            <a:avLst/>
          </a:prstGeom>
          <a:ln w="635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C8A16EE-A9BB-1007-FF3B-8886F2181663}"/>
              </a:ext>
            </a:extLst>
          </p:cNvPr>
          <p:cNvSpPr txBox="1">
            <a:spLocks/>
          </p:cNvSpPr>
          <p:nvPr/>
        </p:nvSpPr>
        <p:spPr>
          <a:xfrm>
            <a:off x="2599127" y="5615236"/>
            <a:ext cx="280526"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Low</a:t>
            </a:r>
          </a:p>
        </p:txBody>
      </p:sp>
      <p:sp>
        <p:nvSpPr>
          <p:cNvPr id="12" name="TextBox 11">
            <a:extLst>
              <a:ext uri="{FF2B5EF4-FFF2-40B4-BE49-F238E27FC236}">
                <a16:creationId xmlns:a16="http://schemas.microsoft.com/office/drawing/2014/main" id="{1C49ABAE-606C-E42B-2956-5D97361C395B}"/>
              </a:ext>
            </a:extLst>
          </p:cNvPr>
          <p:cNvSpPr txBox="1">
            <a:spLocks/>
          </p:cNvSpPr>
          <p:nvPr/>
        </p:nvSpPr>
        <p:spPr>
          <a:xfrm>
            <a:off x="4605220" y="5615236"/>
            <a:ext cx="246862"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Mid</a:t>
            </a:r>
          </a:p>
        </p:txBody>
      </p:sp>
      <p:sp>
        <p:nvSpPr>
          <p:cNvPr id="13" name="TextBox 12">
            <a:extLst>
              <a:ext uri="{FF2B5EF4-FFF2-40B4-BE49-F238E27FC236}">
                <a16:creationId xmlns:a16="http://schemas.microsoft.com/office/drawing/2014/main" id="{52A8B062-26DF-2A94-5846-40933A9A58C6}"/>
              </a:ext>
            </a:extLst>
          </p:cNvPr>
          <p:cNvSpPr txBox="1">
            <a:spLocks/>
          </p:cNvSpPr>
          <p:nvPr/>
        </p:nvSpPr>
        <p:spPr>
          <a:xfrm>
            <a:off x="6535274" y="5615236"/>
            <a:ext cx="314189"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High</a:t>
            </a:r>
          </a:p>
        </p:txBody>
      </p:sp>
      <p:sp>
        <p:nvSpPr>
          <p:cNvPr id="14" name="TextBox 13">
            <a:extLst>
              <a:ext uri="{FF2B5EF4-FFF2-40B4-BE49-F238E27FC236}">
                <a16:creationId xmlns:a16="http://schemas.microsoft.com/office/drawing/2014/main" id="{F4664ECE-4C0B-FD35-D014-FB23749CEC39}"/>
              </a:ext>
            </a:extLst>
          </p:cNvPr>
          <p:cNvSpPr txBox="1">
            <a:spLocks/>
          </p:cNvSpPr>
          <p:nvPr/>
        </p:nvSpPr>
        <p:spPr>
          <a:xfrm>
            <a:off x="2069122" y="5273239"/>
            <a:ext cx="280525"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Low</a:t>
            </a:r>
          </a:p>
        </p:txBody>
      </p:sp>
      <p:sp>
        <p:nvSpPr>
          <p:cNvPr id="15" name="TextBox 14">
            <a:extLst>
              <a:ext uri="{FF2B5EF4-FFF2-40B4-BE49-F238E27FC236}">
                <a16:creationId xmlns:a16="http://schemas.microsoft.com/office/drawing/2014/main" id="{B3FCBEAB-8E0F-F8EE-3101-FEA9F09FA08D}"/>
              </a:ext>
            </a:extLst>
          </p:cNvPr>
          <p:cNvSpPr txBox="1">
            <a:spLocks/>
          </p:cNvSpPr>
          <p:nvPr/>
        </p:nvSpPr>
        <p:spPr>
          <a:xfrm>
            <a:off x="2102785" y="3589118"/>
            <a:ext cx="246862"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Mid</a:t>
            </a:r>
          </a:p>
        </p:txBody>
      </p:sp>
      <p:sp>
        <p:nvSpPr>
          <p:cNvPr id="16" name="TextBox 15">
            <a:extLst>
              <a:ext uri="{FF2B5EF4-FFF2-40B4-BE49-F238E27FC236}">
                <a16:creationId xmlns:a16="http://schemas.microsoft.com/office/drawing/2014/main" id="{471BC312-225A-9C4F-5E09-03A6858E62AA}"/>
              </a:ext>
            </a:extLst>
          </p:cNvPr>
          <p:cNvSpPr txBox="1">
            <a:spLocks/>
          </p:cNvSpPr>
          <p:nvPr/>
        </p:nvSpPr>
        <p:spPr>
          <a:xfrm>
            <a:off x="2035458" y="1904997"/>
            <a:ext cx="314189"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High</a:t>
            </a:r>
          </a:p>
        </p:txBody>
      </p:sp>
      <p:sp>
        <p:nvSpPr>
          <p:cNvPr id="17" name="TextBox 16">
            <a:extLst>
              <a:ext uri="{FF2B5EF4-FFF2-40B4-BE49-F238E27FC236}">
                <a16:creationId xmlns:a16="http://schemas.microsoft.com/office/drawing/2014/main" id="{77039EB7-27FC-BECA-7C32-C99A4873BD60}"/>
              </a:ext>
            </a:extLst>
          </p:cNvPr>
          <p:cNvSpPr txBox="1"/>
          <p:nvPr/>
        </p:nvSpPr>
        <p:spPr>
          <a:xfrm>
            <a:off x="6040065" y="5875847"/>
            <a:ext cx="873636" cy="215444"/>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SzPct val="110000"/>
              <a:buFont typeface="Wingdings" panose="05000000000000000000" pitchFamily="2" charset="2"/>
              <a:buChar char=""/>
              <a:defRPr sz="1600">
                <a:cs typeface="Arial" panose="020B0604020202020204" pitchFamily="34" charset="0"/>
              </a:defRPr>
            </a:lvl2pPr>
            <a:lvl3pPr marL="442913" lvl="2" indent="-214313">
              <a:lnSpc>
                <a:spcPct val="100000"/>
              </a:lnSpc>
              <a:spcBef>
                <a:spcPts val="0"/>
              </a:spcBef>
              <a:spcAft>
                <a:spcPts val="300"/>
              </a:spcAft>
              <a:buClr>
                <a:schemeClr val="tx1"/>
              </a:buClr>
              <a:buSzPct val="110000"/>
              <a:buFont typeface="Arial" panose="020B0604020202020204" pitchFamily="34" charset="0"/>
              <a:buChar char="‒"/>
              <a:defRPr sz="1600">
                <a:cs typeface="Arial" panose="020B0604020202020204" pitchFamily="34" charset="0"/>
              </a:defRPr>
            </a:lvl3pPr>
            <a:lvl4pPr marL="598488" lvl="3" indent="-152400">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4pPr>
            <a:lvl5pPr marL="817563" lvl="4" indent="-147638">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Feasibility</a:t>
            </a:r>
          </a:p>
        </p:txBody>
      </p:sp>
      <p:sp>
        <p:nvSpPr>
          <p:cNvPr id="30" name="TextBox 29">
            <a:extLst>
              <a:ext uri="{FF2B5EF4-FFF2-40B4-BE49-F238E27FC236}">
                <a16:creationId xmlns:a16="http://schemas.microsoft.com/office/drawing/2014/main" id="{29E7521F-4A78-143E-FA47-2FBC1C034C9E}"/>
              </a:ext>
            </a:extLst>
          </p:cNvPr>
          <p:cNvSpPr txBox="1">
            <a:spLocks/>
          </p:cNvSpPr>
          <p:nvPr/>
        </p:nvSpPr>
        <p:spPr>
          <a:xfrm>
            <a:off x="8007478" y="1904999"/>
            <a:ext cx="3627438" cy="246221"/>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GB"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[Prioritized initiatives]</a:t>
            </a:r>
          </a:p>
        </p:txBody>
      </p:sp>
      <p:sp>
        <p:nvSpPr>
          <p:cNvPr id="35" name="TextBox 34">
            <a:extLst>
              <a:ext uri="{FF2B5EF4-FFF2-40B4-BE49-F238E27FC236}">
                <a16:creationId xmlns:a16="http://schemas.microsoft.com/office/drawing/2014/main" id="{1A0F1AD1-0B4F-2317-F083-A019F1826DED}"/>
              </a:ext>
            </a:extLst>
          </p:cNvPr>
          <p:cNvSpPr txBox="1">
            <a:spLocks/>
          </p:cNvSpPr>
          <p:nvPr/>
        </p:nvSpPr>
        <p:spPr>
          <a:xfrm>
            <a:off x="8007478" y="3930343"/>
            <a:ext cx="3627438" cy="246221"/>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GB"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a:t>
            </a:r>
            <a:r>
              <a:rPr kumimoji="0" lang="en-GB" sz="1400" b="1"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Othe</a:t>
            </a:r>
            <a:r>
              <a:rPr lang="en-GB" sz="1400" b="1" kern="1200">
                <a:solidFill>
                  <a:srgbClr val="E7E6E6">
                    <a:lumMod val="10000"/>
                  </a:srgbClr>
                </a:solidFill>
                <a:latin typeface="Arial" panose="020B0604020202020204" pitchFamily="34" charset="0"/>
                <a:ea typeface="+mn-ea"/>
                <a:cs typeface="Arial" panose="020B0604020202020204" pitchFamily="34" charset="0"/>
              </a:rPr>
              <a:t>r initiatives, if relevant]</a:t>
            </a:r>
            <a:endParaRPr kumimoji="0" lang="en-GB"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36" name="TextBox 35">
            <a:extLst>
              <a:ext uri="{FF2B5EF4-FFF2-40B4-BE49-F238E27FC236}">
                <a16:creationId xmlns:a16="http://schemas.microsoft.com/office/drawing/2014/main" id="{4B6AC8B3-D120-C8B7-43DE-C135F0BB924D}"/>
              </a:ext>
            </a:extLst>
          </p:cNvPr>
          <p:cNvSpPr txBox="1">
            <a:spLocks/>
          </p:cNvSpPr>
          <p:nvPr/>
        </p:nvSpPr>
        <p:spPr>
          <a:xfrm>
            <a:off x="8007478" y="4271767"/>
            <a:ext cx="3627438" cy="100147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37" name="TextBox 36">
            <a:extLst>
              <a:ext uri="{FF2B5EF4-FFF2-40B4-BE49-F238E27FC236}">
                <a16:creationId xmlns:a16="http://schemas.microsoft.com/office/drawing/2014/main" id="{BAE4A6B0-8B30-F1BA-604D-7F31665D78E4}"/>
              </a:ext>
            </a:extLst>
          </p:cNvPr>
          <p:cNvSpPr txBox="1">
            <a:spLocks/>
          </p:cNvSpPr>
          <p:nvPr/>
        </p:nvSpPr>
        <p:spPr>
          <a:xfrm>
            <a:off x="8007478" y="2246421"/>
            <a:ext cx="3627438" cy="92333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38" name="Triangle 37">
            <a:extLst>
              <a:ext uri="{FF2B5EF4-FFF2-40B4-BE49-F238E27FC236}">
                <a16:creationId xmlns:a16="http://schemas.microsoft.com/office/drawing/2014/main" id="{015C3395-3C57-62F7-4B12-BFC6C40B0DB9}"/>
              </a:ext>
            </a:extLst>
          </p:cNvPr>
          <p:cNvSpPr/>
          <p:nvPr/>
        </p:nvSpPr>
        <p:spPr>
          <a:xfrm rot="5400000">
            <a:off x="6193766" y="3542473"/>
            <a:ext cx="2563330" cy="27795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42" name="Straight Connector 41">
            <a:extLst>
              <a:ext uri="{FF2B5EF4-FFF2-40B4-BE49-F238E27FC236}">
                <a16:creationId xmlns:a16="http://schemas.microsoft.com/office/drawing/2014/main" id="{1188DD00-7075-1641-70FD-F09D20494DD9}"/>
              </a:ext>
            </a:extLst>
          </p:cNvPr>
          <p:cNvCxnSpPr>
            <a:cxnSpLocks/>
          </p:cNvCxnSpPr>
          <p:nvPr/>
        </p:nvCxnSpPr>
        <p:spPr>
          <a:xfrm>
            <a:off x="8007478" y="3550047"/>
            <a:ext cx="362743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 name="Google Shape;746;p20">
            <a:extLst>
              <a:ext uri="{FF2B5EF4-FFF2-40B4-BE49-F238E27FC236}">
                <a16:creationId xmlns:a16="http://schemas.microsoft.com/office/drawing/2014/main" id="{88BC92AC-AB65-72AA-9826-CCBEC25ECA6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18" name="Oval 17">
            <a:extLst>
              <a:ext uri="{FF2B5EF4-FFF2-40B4-BE49-F238E27FC236}">
                <a16:creationId xmlns:a16="http://schemas.microsoft.com/office/drawing/2014/main" id="{16ACB7B0-C57F-B566-E9E3-00CA790D0131}"/>
              </a:ext>
            </a:extLst>
          </p:cNvPr>
          <p:cNvSpPr/>
          <p:nvPr/>
        </p:nvSpPr>
        <p:spPr>
          <a:xfrm>
            <a:off x="3133344" y="2246420"/>
            <a:ext cx="457591"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2F49C8C-C902-4404-E64C-D7D934ED4B5B}"/>
              </a:ext>
            </a:extLst>
          </p:cNvPr>
          <p:cNvSpPr/>
          <p:nvPr/>
        </p:nvSpPr>
        <p:spPr>
          <a:xfrm>
            <a:off x="4019048" y="3908348"/>
            <a:ext cx="457591"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F38F705-1332-5457-CFC0-2B5ABA963E15}"/>
              </a:ext>
            </a:extLst>
          </p:cNvPr>
          <p:cNvSpPr/>
          <p:nvPr/>
        </p:nvSpPr>
        <p:spPr>
          <a:xfrm>
            <a:off x="5377466" y="3254687"/>
            <a:ext cx="457591"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FCB4085-F5F9-EFDE-CCCE-1FA88FEA52C7}"/>
              </a:ext>
            </a:extLst>
          </p:cNvPr>
          <p:cNvSpPr txBox="1"/>
          <p:nvPr/>
        </p:nvSpPr>
        <p:spPr>
          <a:xfrm>
            <a:off x="2566534" y="2758267"/>
            <a:ext cx="1590943" cy="461665"/>
          </a:xfrm>
          <a:prstGeom prst="rect">
            <a:avLst/>
          </a:prstGeom>
          <a:noFill/>
        </p:spPr>
        <p:txBody>
          <a:bodyPr wrap="square" rtlCol="0">
            <a:spAutoFit/>
          </a:bodyPr>
          <a:lstStyle/>
          <a:p>
            <a:pPr algn="ctr"/>
            <a:r>
              <a:rPr lang="en-US" sz="1200"/>
              <a:t>[Insert solution/ initiative]</a:t>
            </a:r>
          </a:p>
        </p:txBody>
      </p:sp>
      <p:sp>
        <p:nvSpPr>
          <p:cNvPr id="39" name="TextBox 38">
            <a:extLst>
              <a:ext uri="{FF2B5EF4-FFF2-40B4-BE49-F238E27FC236}">
                <a16:creationId xmlns:a16="http://schemas.microsoft.com/office/drawing/2014/main" id="{C6EB495B-4AED-2441-25D6-483D706500DC}"/>
              </a:ext>
            </a:extLst>
          </p:cNvPr>
          <p:cNvSpPr txBox="1"/>
          <p:nvPr/>
        </p:nvSpPr>
        <p:spPr>
          <a:xfrm>
            <a:off x="3452371" y="4415177"/>
            <a:ext cx="1590943" cy="461665"/>
          </a:xfrm>
          <a:prstGeom prst="rect">
            <a:avLst/>
          </a:prstGeom>
          <a:noFill/>
        </p:spPr>
        <p:txBody>
          <a:bodyPr wrap="square" rtlCol="0">
            <a:spAutoFit/>
          </a:bodyPr>
          <a:lstStyle/>
          <a:p>
            <a:pPr algn="ctr"/>
            <a:r>
              <a:rPr lang="en-US" sz="1200"/>
              <a:t>[Insert solution/ initiative]</a:t>
            </a:r>
          </a:p>
        </p:txBody>
      </p:sp>
      <p:sp>
        <p:nvSpPr>
          <p:cNvPr id="40" name="TextBox 39">
            <a:extLst>
              <a:ext uri="{FF2B5EF4-FFF2-40B4-BE49-F238E27FC236}">
                <a16:creationId xmlns:a16="http://schemas.microsoft.com/office/drawing/2014/main" id="{C9EACF50-F7DF-EECF-ECE8-E192A1F7EF53}"/>
              </a:ext>
            </a:extLst>
          </p:cNvPr>
          <p:cNvSpPr txBox="1"/>
          <p:nvPr/>
        </p:nvSpPr>
        <p:spPr>
          <a:xfrm>
            <a:off x="4810789" y="3760531"/>
            <a:ext cx="1590943" cy="461665"/>
          </a:xfrm>
          <a:prstGeom prst="rect">
            <a:avLst/>
          </a:prstGeom>
          <a:noFill/>
        </p:spPr>
        <p:txBody>
          <a:bodyPr wrap="square" rtlCol="0">
            <a:spAutoFit/>
          </a:bodyPr>
          <a:lstStyle/>
          <a:p>
            <a:pPr algn="ctr"/>
            <a:r>
              <a:rPr lang="en-US" sz="1200"/>
              <a:t>[Insert solution/ initiative]</a:t>
            </a:r>
          </a:p>
        </p:txBody>
      </p:sp>
    </p:spTree>
    <p:extLst>
      <p:ext uri="{BB962C8B-B14F-4D97-AF65-F5344CB8AC3E}">
        <p14:creationId xmlns:p14="http://schemas.microsoft.com/office/powerpoint/2010/main" val="36368236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9B4A8601-E95F-8954-5E2C-09ACE3E70287}"/>
              </a:ext>
            </a:extLst>
          </p:cNvPr>
          <p:cNvSpPr/>
          <p:nvPr/>
        </p:nvSpPr>
        <p:spPr>
          <a:xfrm>
            <a:off x="467806" y="1980130"/>
            <a:ext cx="900000" cy="90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 name="Oval 15">
            <a:extLst>
              <a:ext uri="{FF2B5EF4-FFF2-40B4-BE49-F238E27FC236}">
                <a16:creationId xmlns:a16="http://schemas.microsoft.com/office/drawing/2014/main" id="{0F1D274C-106F-1B10-321C-A7495A02B7F3}"/>
              </a:ext>
            </a:extLst>
          </p:cNvPr>
          <p:cNvSpPr/>
          <p:nvPr/>
        </p:nvSpPr>
        <p:spPr>
          <a:xfrm>
            <a:off x="467806" y="3369841"/>
            <a:ext cx="900000" cy="90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 name="Oval 16">
            <a:extLst>
              <a:ext uri="{FF2B5EF4-FFF2-40B4-BE49-F238E27FC236}">
                <a16:creationId xmlns:a16="http://schemas.microsoft.com/office/drawing/2014/main" id="{DC1A360D-C4F1-AFB1-D6C1-0136F3A425DA}"/>
              </a:ext>
            </a:extLst>
          </p:cNvPr>
          <p:cNvSpPr/>
          <p:nvPr/>
        </p:nvSpPr>
        <p:spPr>
          <a:xfrm>
            <a:off x="467806" y="4759552"/>
            <a:ext cx="900000" cy="90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Title 2">
            <a:extLst>
              <a:ext uri="{FF2B5EF4-FFF2-40B4-BE49-F238E27FC236}">
                <a16:creationId xmlns:a16="http://schemas.microsoft.com/office/drawing/2014/main" id="{B05C8BA2-57E6-26B7-D789-ACCFF3FD44C9}"/>
              </a:ext>
            </a:extLst>
          </p:cNvPr>
          <p:cNvSpPr>
            <a:spLocks noGrp="1"/>
          </p:cNvSpPr>
          <p:nvPr>
            <p:ph type="title"/>
          </p:nvPr>
        </p:nvSpPr>
        <p:spPr>
          <a:xfrm>
            <a:off x="467806" y="365126"/>
            <a:ext cx="11173331" cy="811212"/>
          </a:xfrm>
        </p:spPr>
        <p:txBody>
          <a:bodyPr/>
          <a:lstStyle/>
          <a:p>
            <a:r>
              <a:rPr lang="en-GB"/>
              <a:t>II. Key considerations on planning and sequencing</a:t>
            </a:r>
            <a:endParaRPr lang="en-US"/>
          </a:p>
        </p:txBody>
      </p:sp>
      <p:sp>
        <p:nvSpPr>
          <p:cNvPr id="2" name="Slide Number Placeholder 1">
            <a:extLst>
              <a:ext uri="{FF2B5EF4-FFF2-40B4-BE49-F238E27FC236}">
                <a16:creationId xmlns:a16="http://schemas.microsoft.com/office/drawing/2014/main" id="{1F7FD852-F356-EB99-F3EA-E51011F15785}"/>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F24DAD8-0A8D-144F-AE7C-C0F3CF879725}" type="slidenum">
              <a:rPr kumimoji="0" lang="en-US"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113</a:t>
            </a:fld>
            <a:endParaRPr kumimoji="0" lang="en-US" sz="900" b="0" i="0" u="none" strike="noStrike" kern="0" cap="none" spc="0" normalizeH="0" baseline="0" noProof="0">
              <a:ln>
                <a:noFill/>
              </a:ln>
              <a:solidFill>
                <a:srgbClr val="062032"/>
              </a:solidFill>
              <a:effectLst/>
              <a:uLnTx/>
              <a:uFillTx/>
              <a:latin typeface="Arial" panose="020B0604020202020204" pitchFamily="34" charset="0"/>
              <a:cs typeface="Arial" panose="020B0604020202020204" pitchFamily="34" charset="0"/>
              <a:sym typeface="Arial"/>
            </a:endParaRPr>
          </a:p>
        </p:txBody>
      </p:sp>
      <p:sp>
        <p:nvSpPr>
          <p:cNvPr id="4" name="TextBox 3">
            <a:extLst>
              <a:ext uri="{FF2B5EF4-FFF2-40B4-BE49-F238E27FC236}">
                <a16:creationId xmlns:a16="http://schemas.microsoft.com/office/drawing/2014/main" id="{6E4CD1D9-3153-9D89-32CB-C5FDFAE1A38C}"/>
              </a:ext>
            </a:extLst>
          </p:cNvPr>
          <p:cNvSpPr txBox="1">
            <a:spLocks/>
          </p:cNvSpPr>
          <p:nvPr/>
        </p:nvSpPr>
        <p:spPr>
          <a:xfrm>
            <a:off x="1473200" y="2079130"/>
            <a:ext cx="6662271" cy="702000"/>
          </a:xfrm>
          <a:prstGeom prst="rect">
            <a:avLst/>
          </a:prstGeom>
        </p:spPr>
        <p:txBody>
          <a:bodyPr vert="horz" wrap="square" lIns="0" tIns="0" rIns="0" bIns="0" rtlCol="0" anchor="ctr">
            <a:noAutofit/>
          </a:bodyPr>
          <a:lstStyle>
            <a:lvl1pPr marL="270000" lvl="0" indent="-270000">
              <a:lnSpc>
                <a:spcPct val="100000"/>
              </a:lnSpc>
              <a:spcBef>
                <a:spcPts val="300"/>
              </a:spcBef>
              <a:spcAft>
                <a:spcPts val="600"/>
              </a:spcAft>
              <a:buFont typeface="Arial" panose="020B0604020202020204" pitchFamily="34" charset="0"/>
              <a:buChar char="•"/>
              <a:defRPr sz="2000">
                <a:solidFill>
                  <a:schemeClr val="tx2"/>
                </a:solidFill>
              </a:defRPr>
            </a:lvl1pPr>
            <a:lvl2pPr marL="540000" lvl="1" indent="-270000">
              <a:lnSpc>
                <a:spcPct val="100000"/>
              </a:lnSpc>
              <a:spcBef>
                <a:spcPts val="300"/>
              </a:spcBef>
              <a:spcAft>
                <a:spcPts val="600"/>
              </a:spcAft>
              <a:buFont typeface="Arial" panose="020B0604020202020204" pitchFamily="34" charset="0"/>
              <a:buChar char="•"/>
              <a:defRPr sz="2000">
                <a:solidFill>
                  <a:schemeClr val="tx2"/>
                </a:solidFill>
              </a:defRPr>
            </a:lvl2pPr>
            <a:lvl3pPr marL="810000" lvl="2" indent="-270000">
              <a:lnSpc>
                <a:spcPct val="100000"/>
              </a:lnSpc>
              <a:spcBef>
                <a:spcPts val="300"/>
              </a:spcBef>
              <a:spcAft>
                <a:spcPts val="600"/>
              </a:spcAft>
              <a:buFont typeface="Arial" panose="020B0604020202020204" pitchFamily="34" charset="0"/>
              <a:buChar char="•"/>
              <a:defRPr sz="2000">
                <a:solidFill>
                  <a:schemeClr val="tx2"/>
                </a:solidFill>
              </a:defRPr>
            </a:lvl3pPr>
            <a:lvl4pPr marL="0" lvl="3" indent="0">
              <a:lnSpc>
                <a:spcPct val="100000"/>
              </a:lnSpc>
              <a:spcBef>
                <a:spcPts val="1200"/>
              </a:spcBef>
              <a:spcAft>
                <a:spcPts val="1200"/>
              </a:spcAft>
              <a:buFont typeface="Arial" panose="020B0604020202020204" pitchFamily="34" charset="0"/>
              <a:buChar char="​"/>
              <a:defRPr sz="2000" b="1">
                <a:solidFill>
                  <a:schemeClr val="tx2"/>
                </a:solidFill>
              </a:defRPr>
            </a:lvl4pPr>
            <a:lvl5pPr marL="0" lvl="4" indent="0">
              <a:lnSpc>
                <a:spcPct val="100000"/>
              </a:lnSpc>
              <a:spcBef>
                <a:spcPts val="300"/>
              </a:spcBef>
              <a:spcAft>
                <a:spcPts val="600"/>
              </a:spcAft>
              <a:buFont typeface="Arial" panose="020B0604020202020204" pitchFamily="34" charset="0"/>
              <a:buChar char="​"/>
              <a:tabLst/>
              <a:defRPr sz="2000">
                <a:solidFill>
                  <a:schemeClr val="tx2"/>
                </a:solidFill>
              </a:defRPr>
            </a:lvl5pPr>
            <a:lvl6pPr marL="0" lvl="5" indent="0">
              <a:lnSpc>
                <a:spcPct val="100000"/>
              </a:lnSpc>
              <a:spcBef>
                <a:spcPts val="1200"/>
              </a:spcBef>
              <a:spcAft>
                <a:spcPts val="1200"/>
              </a:spcAft>
              <a:buFont typeface="Arial" panose="020B0604020202020204" pitchFamily="34" charset="0"/>
              <a:buChar char="​"/>
              <a:defRPr sz="1000" b="1">
                <a:solidFill>
                  <a:schemeClr val="tx2"/>
                </a:solidFill>
              </a:defRPr>
            </a:lvl6pPr>
            <a:lvl7pPr marL="0" lvl="6" indent="0">
              <a:lnSpc>
                <a:spcPct val="100000"/>
              </a:lnSpc>
              <a:spcBef>
                <a:spcPts val="300"/>
              </a:spcBef>
              <a:spcAft>
                <a:spcPts val="600"/>
              </a:spcAft>
              <a:buFont typeface="Arial" panose="020B0604020202020204" pitchFamily="34" charset="0"/>
              <a:buChar char="​"/>
              <a:defRPr sz="1000" b="0" baseline="0">
                <a:solidFill>
                  <a:schemeClr val="tx2"/>
                </a:solidFill>
              </a:defRPr>
            </a:lvl7pPr>
            <a:lvl8pPr marL="180000" lvl="7" indent="-180000">
              <a:lnSpc>
                <a:spcPct val="100000"/>
              </a:lnSpc>
              <a:spcBef>
                <a:spcPts val="300"/>
              </a:spcBef>
              <a:spcAft>
                <a:spcPts val="600"/>
              </a:spcAft>
              <a:buFont typeface="Arial" panose="020B0604020202020204" pitchFamily="34" charset="0"/>
              <a:buChar char="•"/>
              <a:defRPr sz="1000">
                <a:solidFill>
                  <a:schemeClr val="tx2"/>
                </a:solidFill>
              </a:defRPr>
            </a:lvl8pPr>
            <a:lvl9pPr marL="0" lvl="8" indent="0">
              <a:lnSpc>
                <a:spcPct val="100000"/>
              </a:lnSpc>
              <a:spcBef>
                <a:spcPts val="0"/>
              </a:spcBef>
              <a:spcAft>
                <a:spcPts val="1200"/>
              </a:spcAft>
              <a:buFont typeface="Arial" panose="020B0604020202020204" pitchFamily="34" charset="0"/>
              <a:buChar char="​"/>
              <a:defRPr sz="4400" baseline="0">
                <a:solidFill>
                  <a:schemeClr val="tx2"/>
                </a:solidFill>
              </a:defRPr>
            </a:lvl9pPr>
          </a:lstStyle>
          <a:p>
            <a:pPr marL="0" marR="0" lvl="0" indent="0" algn="l" defTabSz="914400" rtl="0" eaLnBrk="1" fontAlgn="auto" latinLnBrk="0" hangingPunct="1">
              <a:lnSpc>
                <a:spcPct val="100000"/>
              </a:lnSpc>
              <a:spcBef>
                <a:spcPts val="300"/>
              </a:spcBef>
              <a:spcAft>
                <a:spcPts val="60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a:t>
            </a:r>
            <a:r>
              <a:rPr lang="en-US" sz="1600" b="1" kern="1200">
                <a:solidFill>
                  <a:srgbClr val="E7E6E6">
                    <a:lumMod val="10000"/>
                  </a:srgbClr>
                </a:solidFill>
                <a:latin typeface="Arial" panose="020B0604020202020204" pitchFamily="34" charset="0"/>
                <a:ea typeface="+mn-ea"/>
                <a:cs typeface="Arial" panose="020B0604020202020204" pitchFamily="34" charset="0"/>
              </a:rPr>
              <a:t>t key consideration]</a:t>
            </a:r>
            <a:endParaRPr kumimoji="0" lang="en-US" sz="16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5" name="TextBox 4">
            <a:extLst>
              <a:ext uri="{FF2B5EF4-FFF2-40B4-BE49-F238E27FC236}">
                <a16:creationId xmlns:a16="http://schemas.microsoft.com/office/drawing/2014/main" id="{1DE58AC9-8763-09D7-ABBA-90C04FEB6113}"/>
              </a:ext>
            </a:extLst>
          </p:cNvPr>
          <p:cNvSpPr txBox="1">
            <a:spLocks/>
          </p:cNvSpPr>
          <p:nvPr/>
        </p:nvSpPr>
        <p:spPr>
          <a:xfrm>
            <a:off x="1473200" y="3468841"/>
            <a:ext cx="6662271" cy="702000"/>
          </a:xfrm>
          <a:prstGeom prst="rect">
            <a:avLst/>
          </a:prstGeom>
        </p:spPr>
        <p:txBody>
          <a:bodyPr vert="horz" wrap="square" lIns="0" tIns="0" rIns="0" bIns="0" rtlCol="0" anchor="ctr">
            <a:noAutofit/>
          </a:bodyPr>
          <a:lstStyle>
            <a:lvl1pPr marL="270000" lvl="0" indent="-270000">
              <a:lnSpc>
                <a:spcPct val="100000"/>
              </a:lnSpc>
              <a:spcBef>
                <a:spcPts val="300"/>
              </a:spcBef>
              <a:spcAft>
                <a:spcPts val="600"/>
              </a:spcAft>
              <a:buFont typeface="Arial" panose="020B0604020202020204" pitchFamily="34" charset="0"/>
              <a:buChar char="•"/>
              <a:defRPr sz="2000">
                <a:solidFill>
                  <a:schemeClr val="tx2"/>
                </a:solidFill>
              </a:defRPr>
            </a:lvl1pPr>
            <a:lvl2pPr marL="540000" lvl="1" indent="-270000">
              <a:lnSpc>
                <a:spcPct val="100000"/>
              </a:lnSpc>
              <a:spcBef>
                <a:spcPts val="300"/>
              </a:spcBef>
              <a:spcAft>
                <a:spcPts val="600"/>
              </a:spcAft>
              <a:buFont typeface="Arial" panose="020B0604020202020204" pitchFamily="34" charset="0"/>
              <a:buChar char="•"/>
              <a:defRPr sz="2000">
                <a:solidFill>
                  <a:schemeClr val="tx2"/>
                </a:solidFill>
              </a:defRPr>
            </a:lvl2pPr>
            <a:lvl3pPr marL="810000" lvl="2" indent="-270000">
              <a:lnSpc>
                <a:spcPct val="100000"/>
              </a:lnSpc>
              <a:spcBef>
                <a:spcPts val="300"/>
              </a:spcBef>
              <a:spcAft>
                <a:spcPts val="600"/>
              </a:spcAft>
              <a:buFont typeface="Arial" panose="020B0604020202020204" pitchFamily="34" charset="0"/>
              <a:buChar char="•"/>
              <a:defRPr sz="2000">
                <a:solidFill>
                  <a:schemeClr val="tx2"/>
                </a:solidFill>
              </a:defRPr>
            </a:lvl3pPr>
            <a:lvl4pPr marL="0" lvl="3" indent="0">
              <a:lnSpc>
                <a:spcPct val="100000"/>
              </a:lnSpc>
              <a:spcBef>
                <a:spcPts val="1200"/>
              </a:spcBef>
              <a:spcAft>
                <a:spcPts val="1200"/>
              </a:spcAft>
              <a:buFont typeface="Arial" panose="020B0604020202020204" pitchFamily="34" charset="0"/>
              <a:buChar char="​"/>
              <a:defRPr sz="2000" b="1">
                <a:solidFill>
                  <a:schemeClr val="tx2"/>
                </a:solidFill>
              </a:defRPr>
            </a:lvl4pPr>
            <a:lvl5pPr marL="0" lvl="4" indent="0">
              <a:lnSpc>
                <a:spcPct val="100000"/>
              </a:lnSpc>
              <a:spcBef>
                <a:spcPts val="300"/>
              </a:spcBef>
              <a:spcAft>
                <a:spcPts val="600"/>
              </a:spcAft>
              <a:buFont typeface="Arial" panose="020B0604020202020204" pitchFamily="34" charset="0"/>
              <a:buChar char="​"/>
              <a:tabLst/>
              <a:defRPr sz="2000">
                <a:solidFill>
                  <a:schemeClr val="tx2"/>
                </a:solidFill>
              </a:defRPr>
            </a:lvl5pPr>
            <a:lvl6pPr marL="0" lvl="5" indent="0">
              <a:lnSpc>
                <a:spcPct val="100000"/>
              </a:lnSpc>
              <a:spcBef>
                <a:spcPts val="1200"/>
              </a:spcBef>
              <a:spcAft>
                <a:spcPts val="1200"/>
              </a:spcAft>
              <a:buFont typeface="Arial" panose="020B0604020202020204" pitchFamily="34" charset="0"/>
              <a:buChar char="​"/>
              <a:defRPr sz="1000" b="1">
                <a:solidFill>
                  <a:schemeClr val="tx2"/>
                </a:solidFill>
              </a:defRPr>
            </a:lvl6pPr>
            <a:lvl7pPr marL="0" lvl="6" indent="0">
              <a:lnSpc>
                <a:spcPct val="100000"/>
              </a:lnSpc>
              <a:spcBef>
                <a:spcPts val="300"/>
              </a:spcBef>
              <a:spcAft>
                <a:spcPts val="600"/>
              </a:spcAft>
              <a:buFont typeface="Arial" panose="020B0604020202020204" pitchFamily="34" charset="0"/>
              <a:buChar char="​"/>
              <a:defRPr sz="1000" b="0" baseline="0">
                <a:solidFill>
                  <a:schemeClr val="tx2"/>
                </a:solidFill>
              </a:defRPr>
            </a:lvl7pPr>
            <a:lvl8pPr marL="180000" lvl="7" indent="-180000">
              <a:lnSpc>
                <a:spcPct val="100000"/>
              </a:lnSpc>
              <a:spcBef>
                <a:spcPts val="300"/>
              </a:spcBef>
              <a:spcAft>
                <a:spcPts val="600"/>
              </a:spcAft>
              <a:buFont typeface="Arial" panose="020B0604020202020204" pitchFamily="34" charset="0"/>
              <a:buChar char="•"/>
              <a:defRPr sz="1000">
                <a:solidFill>
                  <a:schemeClr val="tx2"/>
                </a:solidFill>
              </a:defRPr>
            </a:lvl8pPr>
            <a:lvl9pPr marL="0" lvl="8" indent="0">
              <a:lnSpc>
                <a:spcPct val="100000"/>
              </a:lnSpc>
              <a:spcBef>
                <a:spcPts val="0"/>
              </a:spcBef>
              <a:spcAft>
                <a:spcPts val="1200"/>
              </a:spcAft>
              <a:buFont typeface="Arial" panose="020B0604020202020204" pitchFamily="34" charset="0"/>
              <a:buChar char="​"/>
              <a:defRPr sz="4400" baseline="0">
                <a:solidFill>
                  <a:schemeClr val="tx2"/>
                </a:solidFill>
              </a:defRPr>
            </a:lvl9pPr>
          </a:lstStyle>
          <a:p>
            <a:pPr marL="0" marR="0" lvl="0" indent="0" algn="l" defTabSz="914400" rtl="0" eaLnBrk="1" fontAlgn="auto" latinLnBrk="0" hangingPunct="1">
              <a:lnSpc>
                <a:spcPct val="100000"/>
              </a:lnSpc>
              <a:spcBef>
                <a:spcPts val="300"/>
              </a:spcBef>
              <a:spcAft>
                <a:spcPts val="60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a:t>
            </a:r>
            <a:r>
              <a:rPr lang="en-US" sz="1600" b="1" kern="1200">
                <a:solidFill>
                  <a:srgbClr val="E7E6E6">
                    <a:lumMod val="10000"/>
                  </a:srgbClr>
                </a:solidFill>
                <a:latin typeface="Arial" panose="020B0604020202020204" pitchFamily="34" charset="0"/>
                <a:ea typeface="+mn-ea"/>
                <a:cs typeface="Arial" panose="020B0604020202020204" pitchFamily="34" charset="0"/>
              </a:rPr>
              <a:t>t key consideration]</a:t>
            </a:r>
            <a:endParaRPr kumimoji="0" lang="en-US" sz="16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6" name="TextBox 5">
            <a:extLst>
              <a:ext uri="{FF2B5EF4-FFF2-40B4-BE49-F238E27FC236}">
                <a16:creationId xmlns:a16="http://schemas.microsoft.com/office/drawing/2014/main" id="{9E32A977-A3F3-C41E-7A82-6D63845FC921}"/>
              </a:ext>
            </a:extLst>
          </p:cNvPr>
          <p:cNvSpPr txBox="1">
            <a:spLocks/>
          </p:cNvSpPr>
          <p:nvPr/>
        </p:nvSpPr>
        <p:spPr>
          <a:xfrm>
            <a:off x="1473200" y="4858552"/>
            <a:ext cx="6662271" cy="702000"/>
          </a:xfrm>
          <a:prstGeom prst="rect">
            <a:avLst/>
          </a:prstGeom>
        </p:spPr>
        <p:txBody>
          <a:bodyPr vert="horz" wrap="square" lIns="0" tIns="0" rIns="0" bIns="0" rtlCol="0" anchor="ctr">
            <a:noAutofit/>
          </a:bodyPr>
          <a:lstStyle>
            <a:lvl1pPr marL="270000" lvl="0" indent="-270000">
              <a:lnSpc>
                <a:spcPct val="100000"/>
              </a:lnSpc>
              <a:spcBef>
                <a:spcPts val="300"/>
              </a:spcBef>
              <a:spcAft>
                <a:spcPts val="600"/>
              </a:spcAft>
              <a:buFont typeface="Arial" panose="020B0604020202020204" pitchFamily="34" charset="0"/>
              <a:buChar char="•"/>
              <a:defRPr sz="2000">
                <a:solidFill>
                  <a:schemeClr val="tx2"/>
                </a:solidFill>
              </a:defRPr>
            </a:lvl1pPr>
            <a:lvl2pPr marL="540000" lvl="1" indent="-270000">
              <a:lnSpc>
                <a:spcPct val="100000"/>
              </a:lnSpc>
              <a:spcBef>
                <a:spcPts val="300"/>
              </a:spcBef>
              <a:spcAft>
                <a:spcPts val="600"/>
              </a:spcAft>
              <a:buFont typeface="Arial" panose="020B0604020202020204" pitchFamily="34" charset="0"/>
              <a:buChar char="•"/>
              <a:defRPr sz="2000">
                <a:solidFill>
                  <a:schemeClr val="tx2"/>
                </a:solidFill>
              </a:defRPr>
            </a:lvl2pPr>
            <a:lvl3pPr marL="810000" lvl="2" indent="-270000">
              <a:lnSpc>
                <a:spcPct val="100000"/>
              </a:lnSpc>
              <a:spcBef>
                <a:spcPts val="300"/>
              </a:spcBef>
              <a:spcAft>
                <a:spcPts val="600"/>
              </a:spcAft>
              <a:buFont typeface="Arial" panose="020B0604020202020204" pitchFamily="34" charset="0"/>
              <a:buChar char="•"/>
              <a:defRPr sz="2000">
                <a:solidFill>
                  <a:schemeClr val="tx2"/>
                </a:solidFill>
              </a:defRPr>
            </a:lvl3pPr>
            <a:lvl4pPr marL="0" lvl="3" indent="0">
              <a:lnSpc>
                <a:spcPct val="100000"/>
              </a:lnSpc>
              <a:spcBef>
                <a:spcPts val="1200"/>
              </a:spcBef>
              <a:spcAft>
                <a:spcPts val="1200"/>
              </a:spcAft>
              <a:buFont typeface="Arial" panose="020B0604020202020204" pitchFamily="34" charset="0"/>
              <a:buChar char="​"/>
              <a:defRPr sz="2000" b="1">
                <a:solidFill>
                  <a:schemeClr val="tx2"/>
                </a:solidFill>
              </a:defRPr>
            </a:lvl4pPr>
            <a:lvl5pPr marL="0" lvl="4" indent="0">
              <a:lnSpc>
                <a:spcPct val="100000"/>
              </a:lnSpc>
              <a:spcBef>
                <a:spcPts val="300"/>
              </a:spcBef>
              <a:spcAft>
                <a:spcPts val="600"/>
              </a:spcAft>
              <a:buFont typeface="Arial" panose="020B0604020202020204" pitchFamily="34" charset="0"/>
              <a:buChar char="​"/>
              <a:tabLst/>
              <a:defRPr sz="2000">
                <a:solidFill>
                  <a:schemeClr val="tx2"/>
                </a:solidFill>
              </a:defRPr>
            </a:lvl5pPr>
            <a:lvl6pPr marL="0" lvl="5" indent="0">
              <a:lnSpc>
                <a:spcPct val="100000"/>
              </a:lnSpc>
              <a:spcBef>
                <a:spcPts val="1200"/>
              </a:spcBef>
              <a:spcAft>
                <a:spcPts val="1200"/>
              </a:spcAft>
              <a:buFont typeface="Arial" panose="020B0604020202020204" pitchFamily="34" charset="0"/>
              <a:buChar char="​"/>
              <a:defRPr sz="1000" b="1">
                <a:solidFill>
                  <a:schemeClr val="tx2"/>
                </a:solidFill>
              </a:defRPr>
            </a:lvl6pPr>
            <a:lvl7pPr marL="0" lvl="6" indent="0">
              <a:lnSpc>
                <a:spcPct val="100000"/>
              </a:lnSpc>
              <a:spcBef>
                <a:spcPts val="300"/>
              </a:spcBef>
              <a:spcAft>
                <a:spcPts val="600"/>
              </a:spcAft>
              <a:buFont typeface="Arial" panose="020B0604020202020204" pitchFamily="34" charset="0"/>
              <a:buChar char="​"/>
              <a:defRPr sz="1000" b="0" baseline="0">
                <a:solidFill>
                  <a:schemeClr val="tx2"/>
                </a:solidFill>
              </a:defRPr>
            </a:lvl7pPr>
            <a:lvl8pPr marL="180000" lvl="7" indent="-180000">
              <a:lnSpc>
                <a:spcPct val="100000"/>
              </a:lnSpc>
              <a:spcBef>
                <a:spcPts val="300"/>
              </a:spcBef>
              <a:spcAft>
                <a:spcPts val="600"/>
              </a:spcAft>
              <a:buFont typeface="Arial" panose="020B0604020202020204" pitchFamily="34" charset="0"/>
              <a:buChar char="•"/>
              <a:defRPr sz="1000">
                <a:solidFill>
                  <a:schemeClr val="tx2"/>
                </a:solidFill>
              </a:defRPr>
            </a:lvl8pPr>
            <a:lvl9pPr marL="0" lvl="8" indent="0">
              <a:lnSpc>
                <a:spcPct val="100000"/>
              </a:lnSpc>
              <a:spcBef>
                <a:spcPts val="0"/>
              </a:spcBef>
              <a:spcAft>
                <a:spcPts val="1200"/>
              </a:spcAft>
              <a:buFont typeface="Arial" panose="020B0604020202020204" pitchFamily="34" charset="0"/>
              <a:buChar char="​"/>
              <a:defRPr sz="4400" baseline="0">
                <a:solidFill>
                  <a:schemeClr val="tx2"/>
                </a:solidFill>
              </a:defRPr>
            </a:lvl9pPr>
          </a:lstStyle>
          <a:p>
            <a:pPr marL="0" marR="0" lvl="0" indent="0" algn="l" defTabSz="914400" rtl="0" eaLnBrk="1" fontAlgn="auto" latinLnBrk="0" hangingPunct="1">
              <a:lnSpc>
                <a:spcPct val="100000"/>
              </a:lnSpc>
              <a:spcBef>
                <a:spcPts val="300"/>
              </a:spcBef>
              <a:spcAft>
                <a:spcPts val="600"/>
              </a:spcAft>
              <a:buClrTx/>
              <a:buSzTx/>
              <a:buFont typeface="Arial" panose="020B0604020202020204" pitchFamily="34" charset="0"/>
              <a:buNone/>
              <a:tabLst/>
              <a:defRPr/>
            </a:pPr>
            <a:r>
              <a:rPr kumimoji="0" lang="en-US" sz="16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a:t>
            </a:r>
            <a:r>
              <a:rPr lang="en-US" sz="1600" b="1" kern="1200">
                <a:solidFill>
                  <a:srgbClr val="E7E6E6">
                    <a:lumMod val="10000"/>
                  </a:srgbClr>
                </a:solidFill>
                <a:latin typeface="Arial" panose="020B0604020202020204" pitchFamily="34" charset="0"/>
                <a:ea typeface="+mn-ea"/>
                <a:cs typeface="Arial" panose="020B0604020202020204" pitchFamily="34" charset="0"/>
              </a:rPr>
              <a:t>t key consideration]</a:t>
            </a:r>
            <a:endParaRPr kumimoji="0" lang="en-US" sz="16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pic>
        <p:nvPicPr>
          <p:cNvPr id="10" name="CustomIcon">
            <a:extLst>
              <a:ext uri="{FF2B5EF4-FFF2-40B4-BE49-F238E27FC236}">
                <a16:creationId xmlns:a16="http://schemas.microsoft.com/office/drawing/2014/main" id="{77D320E2-9054-9BA0-A9E8-45958FFAAA04}"/>
              </a:ext>
            </a:extLst>
          </p:cNvPr>
          <p:cNvPicPr>
            <a:picLocks noChangeAspect="1"/>
          </p:cNvPicPr>
          <p:nvPr>
            <p:custDataLst>
              <p:tags r:id="rId1"/>
            </p:custDataLst>
          </p:nvPr>
        </p:nvPicPr>
        <p:blipFill>
          <a:blip r:embed="rId6">
            <a:extLst>
              <a:ext uri="{96DAC541-7B7A-43D3-8B79-37D633B846F1}">
                <asvg:svgBlip xmlns:asvg="http://schemas.microsoft.com/office/drawing/2016/SVG/main" r:embed="rId7"/>
              </a:ext>
            </a:extLst>
          </a:blip>
          <a:stretch>
            <a:fillRect/>
          </a:stretch>
        </p:blipFill>
        <p:spPr>
          <a:xfrm>
            <a:off x="689206" y="3591241"/>
            <a:ext cx="457200" cy="457200"/>
          </a:xfrm>
          <a:prstGeom prst="rect">
            <a:avLst/>
          </a:prstGeom>
        </p:spPr>
      </p:pic>
      <p:pic>
        <p:nvPicPr>
          <p:cNvPr id="11" name="CustomIcon">
            <a:extLst>
              <a:ext uri="{FF2B5EF4-FFF2-40B4-BE49-F238E27FC236}">
                <a16:creationId xmlns:a16="http://schemas.microsoft.com/office/drawing/2014/main" id="{AD008094-F595-0BFA-D52A-9BF629B6A24E}"/>
              </a:ext>
            </a:extLst>
          </p:cNvPr>
          <p:cNvPicPr>
            <a:picLocks noChangeAspect="1"/>
          </p:cNvPicPr>
          <p:nvPr>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689206" y="2201530"/>
            <a:ext cx="457200" cy="457200"/>
          </a:xfrm>
          <a:prstGeom prst="rect">
            <a:avLst/>
          </a:prstGeom>
        </p:spPr>
      </p:pic>
      <p:pic>
        <p:nvPicPr>
          <p:cNvPr id="12" name="CustomIcon">
            <a:extLst>
              <a:ext uri="{FF2B5EF4-FFF2-40B4-BE49-F238E27FC236}">
                <a16:creationId xmlns:a16="http://schemas.microsoft.com/office/drawing/2014/main" id="{5B7FF629-A7B2-7D09-428B-C6E36E0E34DC}"/>
              </a:ext>
            </a:extLst>
          </p:cNvPr>
          <p:cNvPicPr>
            <a:picLocks noChangeAspect="1"/>
          </p:cNvPicPr>
          <p:nvPr>
            <p:custDataLst>
              <p:tags r:id="rId3"/>
            </p:custDataLst>
          </p:nvPr>
        </p:nvPicPr>
        <p:blipFill>
          <a:blip r:embed="rId10">
            <a:extLst>
              <a:ext uri="{96DAC541-7B7A-43D3-8B79-37D633B846F1}">
                <asvg:svgBlip xmlns:asvg="http://schemas.microsoft.com/office/drawing/2016/SVG/main" r:embed="rId11"/>
              </a:ext>
            </a:extLst>
          </a:blip>
          <a:stretch>
            <a:fillRect/>
          </a:stretch>
        </p:blipFill>
        <p:spPr>
          <a:xfrm>
            <a:off x="689206" y="4980952"/>
            <a:ext cx="457200" cy="457200"/>
          </a:xfrm>
          <a:prstGeom prst="rect">
            <a:avLst/>
          </a:prstGeom>
        </p:spPr>
      </p:pic>
      <p:sp>
        <p:nvSpPr>
          <p:cNvPr id="14" name="Rectangle 13">
            <a:extLst>
              <a:ext uri="{FF2B5EF4-FFF2-40B4-BE49-F238E27FC236}">
                <a16:creationId xmlns:a16="http://schemas.microsoft.com/office/drawing/2014/main" id="{F6689B3C-578C-D92E-6500-455189FCE82A}"/>
              </a:ext>
            </a:extLst>
          </p:cNvPr>
          <p:cNvSpPr/>
          <p:nvPr/>
        </p:nvSpPr>
        <p:spPr>
          <a:xfrm>
            <a:off x="8795208" y="1980130"/>
            <a:ext cx="2845929" cy="3841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Key considerations [or other relevant info e.g. </a:t>
            </a:r>
            <a:r>
              <a:rPr lang="en-US" b="1">
                <a:solidFill>
                  <a:srgbClr val="E7E6E6">
                    <a:lumMod val="10000"/>
                  </a:srgbClr>
                </a:solidFill>
                <a:latin typeface="Arial" panose="020B0604020202020204" pitchFamily="34" charset="0"/>
                <a:cs typeface="Arial" panose="020B0604020202020204" pitchFamily="34" charset="0"/>
              </a:rPr>
              <a:t>general considerations]</a:t>
            </a:r>
            <a:r>
              <a:rPr kumimoji="0" lang="en-US" sz="14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4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4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285750" indent="-285750">
              <a:buFont typeface="Arial" panose="020B0604020202020204" pitchFamily="34" charset="0"/>
              <a:buChar char="•"/>
            </a:pPr>
            <a:r>
              <a:rPr kumimoji="0" lang="en-US" sz="14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en-US" b="1">
              <a:solidFill>
                <a:srgbClr val="E7E6E6">
                  <a:lumMod val="10000"/>
                </a:srgb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0" lang="en-US" sz="14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a:t>
            </a:r>
          </a:p>
          <a:p>
            <a:pPr marR="0" lvl="0" algn="l" defTabSz="914400" rtl="0" eaLnBrk="1" fontAlgn="auto" latinLnBrk="0" hangingPunct="1">
              <a:lnSpc>
                <a:spcPct val="100000"/>
              </a:lnSpc>
              <a:spcBef>
                <a:spcPts val="0"/>
              </a:spcBef>
              <a:spcAft>
                <a:spcPts val="0"/>
              </a:spcAft>
              <a:buClr>
                <a:srgbClr val="000000"/>
              </a:buClr>
              <a:buSzTx/>
              <a:tabLst/>
              <a:defRPr/>
            </a:pPr>
            <a:endParaRPr kumimoji="0" lang="en-US" sz="14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7" name="Google Shape;746;p20">
            <a:extLst>
              <a:ext uri="{FF2B5EF4-FFF2-40B4-BE49-F238E27FC236}">
                <a16:creationId xmlns:a16="http://schemas.microsoft.com/office/drawing/2014/main" id="{FB5FBEB4-F399-0B90-2CCE-65EBAB33061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15198057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DDE1FB3A-7962-40B0-6BE8-4D1E6B10DDBD}"/>
              </a:ext>
            </a:extLst>
          </p:cNvPr>
          <p:cNvSpPr/>
          <p:nvPr/>
        </p:nvSpPr>
        <p:spPr>
          <a:xfrm>
            <a:off x="8795208" y="1699879"/>
            <a:ext cx="2845929" cy="46564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[Key details/criteria/areas to keep an eye on]</a:t>
            </a:r>
          </a:p>
        </p:txBody>
      </p:sp>
      <p:sp>
        <p:nvSpPr>
          <p:cNvPr id="2" name="Title 1">
            <a:extLst>
              <a:ext uri="{FF2B5EF4-FFF2-40B4-BE49-F238E27FC236}">
                <a16:creationId xmlns:a16="http://schemas.microsoft.com/office/drawing/2014/main" id="{6D1C26F1-AE74-A3BA-495F-C18FD6417315}"/>
              </a:ext>
            </a:extLst>
          </p:cNvPr>
          <p:cNvSpPr>
            <a:spLocks noGrp="1"/>
          </p:cNvSpPr>
          <p:nvPr>
            <p:ph type="title"/>
          </p:nvPr>
        </p:nvSpPr>
        <p:spPr/>
        <p:txBody>
          <a:bodyPr/>
          <a:lstStyle/>
          <a:p>
            <a:r>
              <a:rPr lang="en-GB"/>
              <a:t>II. [Insert timeline description]</a:t>
            </a:r>
            <a:endParaRPr lang="en-US"/>
          </a:p>
        </p:txBody>
      </p:sp>
      <p:sp>
        <p:nvSpPr>
          <p:cNvPr id="3" name="Slide Number Placeholder 2">
            <a:extLst>
              <a:ext uri="{FF2B5EF4-FFF2-40B4-BE49-F238E27FC236}">
                <a16:creationId xmlns:a16="http://schemas.microsoft.com/office/drawing/2014/main" id="{1970D2DF-C4E8-77C8-33CE-418B96CAF4B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114</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4" name="Text Placeholder 4">
            <a:extLst>
              <a:ext uri="{FF2B5EF4-FFF2-40B4-BE49-F238E27FC236}">
                <a16:creationId xmlns:a16="http://schemas.microsoft.com/office/drawing/2014/main" id="{CAACEBAE-D56D-E162-1746-7BC37228D659}"/>
              </a:ext>
            </a:extLst>
          </p:cNvPr>
          <p:cNvSpPr>
            <a:spLocks noGrp="1"/>
          </p:cNvSpPr>
          <p:nvPr>
            <p:custDataLst>
              <p:tags r:id="rId1"/>
            </p:custDataLst>
          </p:nvPr>
        </p:nvSpPr>
        <p:spPr bwMode="auto">
          <a:xfrm>
            <a:off x="2521706" y="2068513"/>
            <a:ext cx="63817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2022</a:t>
            </a:r>
          </a:p>
        </p:txBody>
      </p:sp>
      <p:sp>
        <p:nvSpPr>
          <p:cNvPr id="5" name="Text Placeholder 4">
            <a:extLst>
              <a:ext uri="{FF2B5EF4-FFF2-40B4-BE49-F238E27FC236}">
                <a16:creationId xmlns:a16="http://schemas.microsoft.com/office/drawing/2014/main" id="{F37BD33F-7C79-E79B-0095-5C50C692300F}"/>
              </a:ext>
            </a:extLst>
          </p:cNvPr>
          <p:cNvSpPr>
            <a:spLocks noGrp="1"/>
          </p:cNvSpPr>
          <p:nvPr>
            <p:custDataLst>
              <p:tags r:id="rId2"/>
            </p:custDataLst>
          </p:nvPr>
        </p:nvSpPr>
        <p:spPr bwMode="auto">
          <a:xfrm>
            <a:off x="3159881" y="2068513"/>
            <a:ext cx="382428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2023</a:t>
            </a:r>
          </a:p>
        </p:txBody>
      </p:sp>
      <p:sp>
        <p:nvSpPr>
          <p:cNvPr id="6" name="Text Placeholder 4">
            <a:extLst>
              <a:ext uri="{FF2B5EF4-FFF2-40B4-BE49-F238E27FC236}">
                <a16:creationId xmlns:a16="http://schemas.microsoft.com/office/drawing/2014/main" id="{2872C6F4-7368-7987-4E53-AE82DEA94CF2}"/>
              </a:ext>
            </a:extLst>
          </p:cNvPr>
          <p:cNvSpPr>
            <a:spLocks noGrp="1"/>
          </p:cNvSpPr>
          <p:nvPr>
            <p:custDataLst>
              <p:tags r:id="rId3"/>
            </p:custDataLst>
          </p:nvPr>
        </p:nvSpPr>
        <p:spPr bwMode="auto">
          <a:xfrm>
            <a:off x="6984169" y="2068513"/>
            <a:ext cx="15811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2024</a:t>
            </a:r>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 name="Text Placeholder 4">
            <a:extLst>
              <a:ext uri="{FF2B5EF4-FFF2-40B4-BE49-F238E27FC236}">
                <a16:creationId xmlns:a16="http://schemas.microsoft.com/office/drawing/2014/main" id="{5BFFCE66-1022-765D-0000-CA6EBE2503B5}"/>
              </a:ext>
            </a:extLst>
          </p:cNvPr>
          <p:cNvSpPr>
            <a:spLocks noGrp="1"/>
          </p:cNvSpPr>
          <p:nvPr>
            <p:custDataLst>
              <p:tags r:id="rId4"/>
            </p:custDataLst>
          </p:nvPr>
        </p:nvSpPr>
        <p:spPr bwMode="auto">
          <a:xfrm>
            <a:off x="2521706" y="2268538"/>
            <a:ext cx="31432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1F7D2A6E-99FA-4BA0-B38E-A19DBD0BB486}" type="datetime'''''''''N''''''''''''''''''''o''''''''''''''''''''''''''v'">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8" name="Text Placeholder 4">
            <a:extLst>
              <a:ext uri="{FF2B5EF4-FFF2-40B4-BE49-F238E27FC236}">
                <a16:creationId xmlns:a16="http://schemas.microsoft.com/office/drawing/2014/main" id="{A2947578-1E6F-C58F-43C8-53CA5F866FE6}"/>
              </a:ext>
            </a:extLst>
          </p:cNvPr>
          <p:cNvSpPr>
            <a:spLocks noGrp="1"/>
          </p:cNvSpPr>
          <p:nvPr>
            <p:custDataLst>
              <p:tags r:id="rId5"/>
            </p:custDataLst>
          </p:nvPr>
        </p:nvSpPr>
        <p:spPr bwMode="auto">
          <a:xfrm>
            <a:off x="2836031" y="2268538"/>
            <a:ext cx="3238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CE1EB675-80A9-4027-BE20-DA1785BDEC75}" type="datetime'''''D''''''''''''''''''e''c'''''''''''''''''''''''">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9" name="Text Placeholder 4">
            <a:extLst>
              <a:ext uri="{FF2B5EF4-FFF2-40B4-BE49-F238E27FC236}">
                <a16:creationId xmlns:a16="http://schemas.microsoft.com/office/drawing/2014/main" id="{59D8F1EA-B4B2-4F18-B53B-990C6134021A}"/>
              </a:ext>
            </a:extLst>
          </p:cNvPr>
          <p:cNvSpPr>
            <a:spLocks noGrp="1"/>
          </p:cNvSpPr>
          <p:nvPr>
            <p:custDataLst>
              <p:tags r:id="rId6"/>
            </p:custDataLst>
          </p:nvPr>
        </p:nvSpPr>
        <p:spPr bwMode="auto">
          <a:xfrm>
            <a:off x="3159881"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787289F9-60DD-4D2B-BCE1-10B8B1CADEF3}" type="datetime'''''''''''''''J''''''''''''''''''''''''''''''''''''''a''''''n'">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Jan</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0" name="Text Placeholder 4">
            <a:extLst>
              <a:ext uri="{FF2B5EF4-FFF2-40B4-BE49-F238E27FC236}">
                <a16:creationId xmlns:a16="http://schemas.microsoft.com/office/drawing/2014/main" id="{295CEA8E-BF5F-FAA1-448F-4A12BEE45F1D}"/>
              </a:ext>
            </a:extLst>
          </p:cNvPr>
          <p:cNvSpPr>
            <a:spLocks noGrp="1"/>
          </p:cNvSpPr>
          <p:nvPr>
            <p:custDataLst>
              <p:tags r:id="rId7"/>
            </p:custDataLst>
          </p:nvPr>
        </p:nvSpPr>
        <p:spPr bwMode="auto">
          <a:xfrm>
            <a:off x="3485319" y="2268538"/>
            <a:ext cx="29368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82DCC26-E0E3-4884-B85E-B6FF503DBBAC}" type="datetime'''''''''''''''''''''Fe''''''''b'''''''''''''''''''''''''">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Feb</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 name="Text Placeholder 4">
            <a:extLst>
              <a:ext uri="{FF2B5EF4-FFF2-40B4-BE49-F238E27FC236}">
                <a16:creationId xmlns:a16="http://schemas.microsoft.com/office/drawing/2014/main" id="{D0F92C2C-F236-2CA7-DA2A-9226703B82B8}"/>
              </a:ext>
            </a:extLst>
          </p:cNvPr>
          <p:cNvSpPr>
            <a:spLocks noGrp="1"/>
          </p:cNvSpPr>
          <p:nvPr>
            <p:custDataLst>
              <p:tags r:id="rId8"/>
            </p:custDataLst>
          </p:nvPr>
        </p:nvSpPr>
        <p:spPr bwMode="auto">
          <a:xfrm>
            <a:off x="3779006" y="2268538"/>
            <a:ext cx="3238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F39A2D2-863D-4007-BD59-976C098E6C50}" type="datetime'''''''M''''''''''''''''''''''a''''''''r'''''''''''''''''">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2" name="Text Placeholder 4">
            <a:extLst>
              <a:ext uri="{FF2B5EF4-FFF2-40B4-BE49-F238E27FC236}">
                <a16:creationId xmlns:a16="http://schemas.microsoft.com/office/drawing/2014/main" id="{50EDB115-6BB1-F575-8C04-6B121E49755B}"/>
              </a:ext>
            </a:extLst>
          </p:cNvPr>
          <p:cNvSpPr>
            <a:spLocks noGrp="1"/>
          </p:cNvSpPr>
          <p:nvPr>
            <p:custDataLst>
              <p:tags r:id="rId9"/>
            </p:custDataLst>
          </p:nvPr>
        </p:nvSpPr>
        <p:spPr bwMode="auto">
          <a:xfrm>
            <a:off x="4102856" y="2268538"/>
            <a:ext cx="31432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703AB9D2-57C2-438F-8C5A-27C161E76413}" type="datetime'''A''''p''''''''''''''''''''''''''r'''''''''''''''''">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Apr</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3" name="Text Placeholder 4">
            <a:extLst>
              <a:ext uri="{FF2B5EF4-FFF2-40B4-BE49-F238E27FC236}">
                <a16:creationId xmlns:a16="http://schemas.microsoft.com/office/drawing/2014/main" id="{B7D4E39D-1451-F7C7-ABD0-738A2BA31817}"/>
              </a:ext>
            </a:extLst>
          </p:cNvPr>
          <p:cNvSpPr>
            <a:spLocks noGrp="1"/>
          </p:cNvSpPr>
          <p:nvPr>
            <p:custDataLst>
              <p:tags r:id="rId10"/>
            </p:custDataLst>
          </p:nvPr>
        </p:nvSpPr>
        <p:spPr bwMode="auto">
          <a:xfrm>
            <a:off x="4417181"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D4667FBE-6968-4F78-BF3F-43C1E255F4F5}" type="datetime'M''''''''''''''''''''a''''''''''''''y'''''''''''''''''''''''">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May</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4" name="Text Placeholder 4">
            <a:extLst>
              <a:ext uri="{FF2B5EF4-FFF2-40B4-BE49-F238E27FC236}">
                <a16:creationId xmlns:a16="http://schemas.microsoft.com/office/drawing/2014/main" id="{5B588339-DE3E-740B-D6EC-579E640A280D}"/>
              </a:ext>
            </a:extLst>
          </p:cNvPr>
          <p:cNvSpPr>
            <a:spLocks noGrp="1"/>
          </p:cNvSpPr>
          <p:nvPr>
            <p:custDataLst>
              <p:tags r:id="rId11"/>
            </p:custDataLst>
          </p:nvPr>
        </p:nvSpPr>
        <p:spPr bwMode="auto">
          <a:xfrm>
            <a:off x="4742619" y="2268538"/>
            <a:ext cx="31432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80D606B-D357-4DC2-99BD-B51C8B3DAEA6}" type="datetime'J''''''''''''''u''''''''''''''''''''''''''''''''n'">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Jun</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5" name="Text Placeholder 4">
            <a:extLst>
              <a:ext uri="{FF2B5EF4-FFF2-40B4-BE49-F238E27FC236}">
                <a16:creationId xmlns:a16="http://schemas.microsoft.com/office/drawing/2014/main" id="{E9A50233-42A6-EE6E-C6FA-0C9ACAB0E08D}"/>
              </a:ext>
            </a:extLst>
          </p:cNvPr>
          <p:cNvSpPr>
            <a:spLocks noGrp="1"/>
          </p:cNvSpPr>
          <p:nvPr>
            <p:custDataLst>
              <p:tags r:id="rId12"/>
            </p:custDataLst>
          </p:nvPr>
        </p:nvSpPr>
        <p:spPr bwMode="auto">
          <a:xfrm>
            <a:off x="5056944" y="2268538"/>
            <a:ext cx="3238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56818B4-FB45-49C4-AFEA-AF07E9573AE5}" type="datetime'''''''''''''''''''''''''''''''''''''''J''''''u''''''''l'">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Jul</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6" name="Text Placeholder 4">
            <a:extLst>
              <a:ext uri="{FF2B5EF4-FFF2-40B4-BE49-F238E27FC236}">
                <a16:creationId xmlns:a16="http://schemas.microsoft.com/office/drawing/2014/main" id="{6F174BD4-5449-0E87-4A53-6B0937DEA39B}"/>
              </a:ext>
            </a:extLst>
          </p:cNvPr>
          <p:cNvSpPr>
            <a:spLocks noGrp="1"/>
          </p:cNvSpPr>
          <p:nvPr>
            <p:custDataLst>
              <p:tags r:id="rId13"/>
            </p:custDataLst>
          </p:nvPr>
        </p:nvSpPr>
        <p:spPr bwMode="auto">
          <a:xfrm>
            <a:off x="5380794"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9C9EF8D-F0B9-4A8A-BB23-EC94F47C5B76}" type="datetime'A''u''''''''''''''''''''''''''''''''''''g'''''">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Aug</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7" name="Text Placeholder 4">
            <a:extLst>
              <a:ext uri="{FF2B5EF4-FFF2-40B4-BE49-F238E27FC236}">
                <a16:creationId xmlns:a16="http://schemas.microsoft.com/office/drawing/2014/main" id="{C590811E-10CE-AD25-449E-39759BA71F54}"/>
              </a:ext>
            </a:extLst>
          </p:cNvPr>
          <p:cNvSpPr>
            <a:spLocks noGrp="1"/>
          </p:cNvSpPr>
          <p:nvPr>
            <p:custDataLst>
              <p:tags r:id="rId14"/>
            </p:custDataLst>
          </p:nvPr>
        </p:nvSpPr>
        <p:spPr bwMode="auto">
          <a:xfrm>
            <a:off x="5706231" y="2268538"/>
            <a:ext cx="31432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6342D7A-AAB0-4CAF-9887-CA4ABC63CCED}" type="datetime'''''S''''''''''''''''''''e''''''p'''''''''''">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Sep</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8" name="Text Placeholder 4">
            <a:extLst>
              <a:ext uri="{FF2B5EF4-FFF2-40B4-BE49-F238E27FC236}">
                <a16:creationId xmlns:a16="http://schemas.microsoft.com/office/drawing/2014/main" id="{9A98EA6B-D17F-BCFA-CBF0-72C7C5710AAF}"/>
              </a:ext>
            </a:extLst>
          </p:cNvPr>
          <p:cNvSpPr>
            <a:spLocks noGrp="1"/>
          </p:cNvSpPr>
          <p:nvPr>
            <p:custDataLst>
              <p:tags r:id="rId15"/>
            </p:custDataLst>
          </p:nvPr>
        </p:nvSpPr>
        <p:spPr bwMode="auto">
          <a:xfrm>
            <a:off x="6020556" y="2268538"/>
            <a:ext cx="3238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AB2C29D4-B447-40C6-93DB-A4BA04D2FE1F}" type="datetime'''''''''''O''''c''''''''''''''''''t'''''''''''''''''''''''">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Oct</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9" name="Text Placeholder 4">
            <a:extLst>
              <a:ext uri="{FF2B5EF4-FFF2-40B4-BE49-F238E27FC236}">
                <a16:creationId xmlns:a16="http://schemas.microsoft.com/office/drawing/2014/main" id="{7B3C9ADF-661E-57CF-D32A-A5D44B396FCD}"/>
              </a:ext>
            </a:extLst>
          </p:cNvPr>
          <p:cNvSpPr>
            <a:spLocks noGrp="1"/>
          </p:cNvSpPr>
          <p:nvPr>
            <p:custDataLst>
              <p:tags r:id="rId16"/>
            </p:custDataLst>
          </p:nvPr>
        </p:nvSpPr>
        <p:spPr bwMode="auto">
          <a:xfrm>
            <a:off x="6344406" y="2268538"/>
            <a:ext cx="31432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790C37B7-7CAF-4D61-ABCF-D7A771218228}" type="datetime'''''''''''''''N''''''''o''''v'''''''">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0" name="Text Placeholder 4">
            <a:extLst>
              <a:ext uri="{FF2B5EF4-FFF2-40B4-BE49-F238E27FC236}">
                <a16:creationId xmlns:a16="http://schemas.microsoft.com/office/drawing/2014/main" id="{6CA48353-4372-3A81-60CD-1561327EBF6A}"/>
              </a:ext>
            </a:extLst>
          </p:cNvPr>
          <p:cNvSpPr>
            <a:spLocks noGrp="1"/>
          </p:cNvSpPr>
          <p:nvPr>
            <p:custDataLst>
              <p:tags r:id="rId17"/>
            </p:custDataLst>
          </p:nvPr>
        </p:nvSpPr>
        <p:spPr bwMode="auto">
          <a:xfrm>
            <a:off x="6658731"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785D4D0-11E7-46AF-8C3D-7CAAA0481B99}" type="datetime'D''e''''c'''''''''''''''''''''''''''''''''''''''">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1" name="Text Placeholder 4">
            <a:extLst>
              <a:ext uri="{FF2B5EF4-FFF2-40B4-BE49-F238E27FC236}">
                <a16:creationId xmlns:a16="http://schemas.microsoft.com/office/drawing/2014/main" id="{A2E0F2F3-2869-5E9D-135C-A98D090A9C90}"/>
              </a:ext>
            </a:extLst>
          </p:cNvPr>
          <p:cNvSpPr>
            <a:spLocks noGrp="1"/>
          </p:cNvSpPr>
          <p:nvPr>
            <p:custDataLst>
              <p:tags r:id="rId18"/>
            </p:custDataLst>
          </p:nvPr>
        </p:nvSpPr>
        <p:spPr bwMode="auto">
          <a:xfrm>
            <a:off x="6984169" y="2268538"/>
            <a:ext cx="3238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C988B87-897F-4E81-B4DE-1EE5048A4AD4}" type="datetime'''''''''J''''''''''''''''''''''''''''a''''''''''''''''''n'''">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Jan</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2" name="Text Placeholder 4">
            <a:extLst>
              <a:ext uri="{FF2B5EF4-FFF2-40B4-BE49-F238E27FC236}">
                <a16:creationId xmlns:a16="http://schemas.microsoft.com/office/drawing/2014/main" id="{5257995F-16A0-A386-C093-60E4DC48F865}"/>
              </a:ext>
            </a:extLst>
          </p:cNvPr>
          <p:cNvSpPr>
            <a:spLocks noGrp="1"/>
          </p:cNvSpPr>
          <p:nvPr>
            <p:custDataLst>
              <p:tags r:id="rId19"/>
            </p:custDataLst>
          </p:nvPr>
        </p:nvSpPr>
        <p:spPr bwMode="auto">
          <a:xfrm>
            <a:off x="7308019" y="2268538"/>
            <a:ext cx="29368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58BE5F0-65CD-4C45-9996-BBDBBDCF87FA}" type="datetime'''''''''''''''''''''''''''''''''''''''Fe''''''''''''''''''b'''">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Feb</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3" name="Text Placeholder 4">
            <a:extLst>
              <a:ext uri="{FF2B5EF4-FFF2-40B4-BE49-F238E27FC236}">
                <a16:creationId xmlns:a16="http://schemas.microsoft.com/office/drawing/2014/main" id="{74E8CA60-4939-5275-47DD-BA4F1EFE46AF}"/>
              </a:ext>
            </a:extLst>
          </p:cNvPr>
          <p:cNvSpPr>
            <a:spLocks noGrp="1"/>
          </p:cNvSpPr>
          <p:nvPr>
            <p:custDataLst>
              <p:tags r:id="rId20"/>
            </p:custDataLst>
          </p:nvPr>
        </p:nvSpPr>
        <p:spPr bwMode="auto">
          <a:xfrm>
            <a:off x="7601706"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2242B87-B97E-4AE5-88A3-4DF8F02973D2}" type="datetime'M''''''''''a''''''r'''''''''''''''''''''''''''''''">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4" name="Text Placeholder 4">
            <a:extLst>
              <a:ext uri="{FF2B5EF4-FFF2-40B4-BE49-F238E27FC236}">
                <a16:creationId xmlns:a16="http://schemas.microsoft.com/office/drawing/2014/main" id="{48555208-3D43-1B13-073A-7E5D5F3B9FED}"/>
              </a:ext>
            </a:extLst>
          </p:cNvPr>
          <p:cNvSpPr>
            <a:spLocks noGrp="1"/>
          </p:cNvSpPr>
          <p:nvPr>
            <p:custDataLst>
              <p:tags r:id="rId21"/>
            </p:custDataLst>
          </p:nvPr>
        </p:nvSpPr>
        <p:spPr bwMode="auto">
          <a:xfrm>
            <a:off x="7927144" y="2268538"/>
            <a:ext cx="3127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9F3B4CD-475B-408E-8E3C-46D24439C022}" type="datetime'A''''''''''''''''''''p''''''''''''''r'''''''''''''''''''">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Apr</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5" name="Text Placeholder 4">
            <a:extLst>
              <a:ext uri="{FF2B5EF4-FFF2-40B4-BE49-F238E27FC236}">
                <a16:creationId xmlns:a16="http://schemas.microsoft.com/office/drawing/2014/main" id="{3996E604-8575-DDFD-D3D0-68C0B7C515A4}"/>
              </a:ext>
            </a:extLst>
          </p:cNvPr>
          <p:cNvSpPr>
            <a:spLocks noGrp="1"/>
          </p:cNvSpPr>
          <p:nvPr>
            <p:custDataLst>
              <p:tags r:id="rId22"/>
            </p:custDataLst>
          </p:nvPr>
        </p:nvSpPr>
        <p:spPr bwMode="auto">
          <a:xfrm>
            <a:off x="8239881"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962151C-9FAE-405E-8134-4A8832D1C203}" type="datetime'''''Ma''''''''''''''''''''''''y'''''''''''''''''''">
              <a:rPr kumimoji="0" lang="en-GB" altLang="en-US" sz="9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May</a:t>
            </a:fld>
            <a:endParaRPr kumimoji="0" lang="en-GB" sz="9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cxnSp>
        <p:nvCxnSpPr>
          <p:cNvPr id="26" name="Straight Connector 25">
            <a:extLst>
              <a:ext uri="{FF2B5EF4-FFF2-40B4-BE49-F238E27FC236}">
                <a16:creationId xmlns:a16="http://schemas.microsoft.com/office/drawing/2014/main" id="{65F2919A-1904-1A86-3E85-4B4EF2855992}"/>
              </a:ext>
            </a:extLst>
          </p:cNvPr>
          <p:cNvCxnSpPr/>
          <p:nvPr>
            <p:custDataLst>
              <p:tags r:id="rId23"/>
            </p:custDataLst>
          </p:nvPr>
        </p:nvCxnSpPr>
        <p:spPr bwMode="auto">
          <a:xfrm>
            <a:off x="2521706" y="2268538"/>
            <a:ext cx="582613"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A5DD9-2E56-3B95-4504-FCC2453EFE02}"/>
              </a:ext>
            </a:extLst>
          </p:cNvPr>
          <p:cNvCxnSpPr/>
          <p:nvPr>
            <p:custDataLst>
              <p:tags r:id="rId24"/>
            </p:custDataLst>
          </p:nvPr>
        </p:nvCxnSpPr>
        <p:spPr bwMode="auto">
          <a:xfrm>
            <a:off x="6984169" y="2268538"/>
            <a:ext cx="1581150"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4F8DDDB-A667-0E94-4ED9-EB9CA2A26CC6}"/>
              </a:ext>
            </a:extLst>
          </p:cNvPr>
          <p:cNvCxnSpPr/>
          <p:nvPr>
            <p:custDataLst>
              <p:tags r:id="rId25"/>
            </p:custDataLst>
          </p:nvPr>
        </p:nvCxnSpPr>
        <p:spPr bwMode="auto">
          <a:xfrm>
            <a:off x="3159881" y="2268538"/>
            <a:ext cx="3768725"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611732-7932-C25D-B543-73F950380456}"/>
              </a:ext>
            </a:extLst>
          </p:cNvPr>
          <p:cNvCxnSpPr>
            <a:cxnSpLocks/>
          </p:cNvCxnSpPr>
          <p:nvPr>
            <p:custDataLst>
              <p:tags r:id="rId26"/>
            </p:custDataLst>
          </p:nvPr>
        </p:nvCxnSpPr>
        <p:spPr bwMode="auto">
          <a:xfrm>
            <a:off x="2521706" y="2468563"/>
            <a:ext cx="0" cy="370800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4A0ECA3-782F-F759-88A0-9545BF194FF4}"/>
              </a:ext>
            </a:extLst>
          </p:cNvPr>
          <p:cNvCxnSpPr/>
          <p:nvPr>
            <p:custDataLst>
              <p:tags r:id="rId27"/>
            </p:custDataLst>
          </p:nvPr>
        </p:nvCxnSpPr>
        <p:spPr bwMode="auto">
          <a:xfrm>
            <a:off x="8565319" y="2468563"/>
            <a:ext cx="0" cy="370800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CC95D5-61C2-5863-20B5-1727F495D957}"/>
              </a:ext>
            </a:extLst>
          </p:cNvPr>
          <p:cNvCxnSpPr/>
          <p:nvPr>
            <p:custDataLst>
              <p:tags r:id="rId28"/>
            </p:custDataLst>
          </p:nvPr>
        </p:nvCxnSpPr>
        <p:spPr bwMode="auto">
          <a:xfrm>
            <a:off x="1467606" y="5051425"/>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C1A00C-A54C-F897-57B1-05712D76D4DF}"/>
              </a:ext>
            </a:extLst>
          </p:cNvPr>
          <p:cNvCxnSpPr/>
          <p:nvPr>
            <p:custDataLst>
              <p:tags r:id="rId29"/>
            </p:custDataLst>
          </p:nvPr>
        </p:nvCxnSpPr>
        <p:spPr bwMode="auto">
          <a:xfrm>
            <a:off x="1467606" y="2792413"/>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F249434-B670-2AF9-EC39-D7D98C2C2044}"/>
              </a:ext>
            </a:extLst>
          </p:cNvPr>
          <p:cNvCxnSpPr/>
          <p:nvPr>
            <p:custDataLst>
              <p:tags r:id="rId30"/>
            </p:custDataLst>
          </p:nvPr>
        </p:nvCxnSpPr>
        <p:spPr bwMode="auto">
          <a:xfrm>
            <a:off x="1467606" y="3478213"/>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5F5F381-BADB-1EE6-99CD-53DEE42E25B5}"/>
              </a:ext>
            </a:extLst>
          </p:cNvPr>
          <p:cNvCxnSpPr/>
          <p:nvPr>
            <p:custDataLst>
              <p:tags r:id="rId31"/>
            </p:custDataLst>
          </p:nvPr>
        </p:nvCxnSpPr>
        <p:spPr bwMode="auto">
          <a:xfrm>
            <a:off x="1467606" y="4008438"/>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1CCCCD-BA64-5482-4DAE-2B2E5755968B}"/>
              </a:ext>
            </a:extLst>
          </p:cNvPr>
          <p:cNvCxnSpPr/>
          <p:nvPr>
            <p:custDataLst>
              <p:tags r:id="rId32"/>
            </p:custDataLst>
          </p:nvPr>
        </p:nvCxnSpPr>
        <p:spPr bwMode="auto">
          <a:xfrm>
            <a:off x="1467606" y="3117850"/>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4D2D6D7-C5B6-B64D-AFA9-333D913CB703}"/>
              </a:ext>
            </a:extLst>
          </p:cNvPr>
          <p:cNvCxnSpPr/>
          <p:nvPr>
            <p:custDataLst>
              <p:tags r:id="rId33"/>
            </p:custDataLst>
          </p:nvPr>
        </p:nvCxnSpPr>
        <p:spPr bwMode="auto">
          <a:xfrm>
            <a:off x="1467606" y="5546725"/>
            <a:ext cx="7097713" cy="0"/>
          </a:xfrm>
          <a:prstGeom prst="line">
            <a:avLst/>
          </a:prstGeom>
          <a:ln w="1270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B0B8B6D-B8A1-6847-6BFA-8D3661A480DD}"/>
              </a:ext>
            </a:extLst>
          </p:cNvPr>
          <p:cNvCxnSpPr/>
          <p:nvPr>
            <p:custDataLst>
              <p:tags r:id="rId34"/>
            </p:custDataLst>
          </p:nvPr>
        </p:nvCxnSpPr>
        <p:spPr bwMode="auto">
          <a:xfrm>
            <a:off x="1467606" y="4367213"/>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85576B6-2CB0-F941-4A36-37E64D5F4369}"/>
              </a:ext>
            </a:extLst>
          </p:cNvPr>
          <p:cNvCxnSpPr/>
          <p:nvPr>
            <p:custDataLst>
              <p:tags r:id="rId35"/>
            </p:custDataLst>
          </p:nvPr>
        </p:nvCxnSpPr>
        <p:spPr bwMode="auto">
          <a:xfrm>
            <a:off x="1467606" y="4692650"/>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69229C-2377-B2FF-2C82-735205EBE831}"/>
              </a:ext>
            </a:extLst>
          </p:cNvPr>
          <p:cNvCxnSpPr/>
          <p:nvPr>
            <p:custDataLst>
              <p:tags r:id="rId36"/>
            </p:custDataLst>
          </p:nvPr>
        </p:nvCxnSpPr>
        <p:spPr bwMode="auto">
          <a:xfrm>
            <a:off x="1467606" y="6185329"/>
            <a:ext cx="7097713" cy="0"/>
          </a:xfrm>
          <a:prstGeom prst="line">
            <a:avLst/>
          </a:prstGeom>
          <a:ln w="190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D9AAF09-B345-7B5A-A296-F658180C9A1F}"/>
              </a:ext>
            </a:extLst>
          </p:cNvPr>
          <p:cNvCxnSpPr/>
          <p:nvPr>
            <p:custDataLst>
              <p:tags r:id="rId37"/>
            </p:custDataLst>
          </p:nvPr>
        </p:nvCxnSpPr>
        <p:spPr bwMode="auto">
          <a:xfrm>
            <a:off x="1467606" y="2468563"/>
            <a:ext cx="7097713" cy="0"/>
          </a:xfrm>
          <a:prstGeom prst="line">
            <a:avLst/>
          </a:prstGeom>
          <a:ln w="190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 Placeholder 4">
            <a:extLst>
              <a:ext uri="{FF2B5EF4-FFF2-40B4-BE49-F238E27FC236}">
                <a16:creationId xmlns:a16="http://schemas.microsoft.com/office/drawing/2014/main" id="{35116279-811C-8BD3-19A2-9B737BA26903}"/>
              </a:ext>
            </a:extLst>
          </p:cNvPr>
          <p:cNvSpPr>
            <a:spLocks noGrp="1"/>
          </p:cNvSpPr>
          <p:nvPr>
            <p:custDataLst>
              <p:tags r:id="rId38"/>
            </p:custDataLst>
          </p:nvPr>
        </p:nvSpPr>
        <p:spPr bwMode="auto">
          <a:xfrm>
            <a:off x="3747256" y="2516188"/>
            <a:ext cx="366713" cy="228600"/>
          </a:xfrm>
          <a:prstGeom prst="chevron">
            <a:avLst>
              <a:gd name="adj" fmla="val 18056"/>
            </a:avLst>
          </a:prstGeom>
          <a:solidFill>
            <a:schemeClr val="bg1"/>
          </a:solidFill>
          <a:ln w="9525" algn="ctr">
            <a:solidFill>
              <a:schemeClr val="tx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43" name="Text Placeholder 4">
            <a:extLst>
              <a:ext uri="{FF2B5EF4-FFF2-40B4-BE49-F238E27FC236}">
                <a16:creationId xmlns:a16="http://schemas.microsoft.com/office/drawing/2014/main" id="{73950670-E95E-8CC3-AF8F-BED08229F4B9}"/>
              </a:ext>
            </a:extLst>
          </p:cNvPr>
          <p:cNvSpPr>
            <a:spLocks noGrp="1"/>
          </p:cNvSpPr>
          <p:nvPr>
            <p:custDataLst>
              <p:tags r:id="rId39"/>
            </p:custDataLst>
          </p:nvPr>
        </p:nvSpPr>
        <p:spPr bwMode="auto">
          <a:xfrm>
            <a:off x="6157081" y="4740275"/>
            <a:ext cx="993775" cy="228600"/>
          </a:xfrm>
          <a:prstGeom prst="chevron">
            <a:avLst>
              <a:gd name="adj" fmla="val 18056"/>
            </a:avLst>
          </a:prstGeom>
          <a:solidFill>
            <a:schemeClr val="bg1"/>
          </a:solid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4" name="Text Placeholder 4">
            <a:extLst>
              <a:ext uri="{FF2B5EF4-FFF2-40B4-BE49-F238E27FC236}">
                <a16:creationId xmlns:a16="http://schemas.microsoft.com/office/drawing/2014/main" id="{E0437689-FA66-8C59-3977-D0E246307710}"/>
              </a:ext>
            </a:extLst>
          </p:cNvPr>
          <p:cNvSpPr>
            <a:spLocks noGrp="1"/>
          </p:cNvSpPr>
          <p:nvPr>
            <p:custDataLst>
              <p:tags r:id="rId40"/>
            </p:custDataLst>
          </p:nvPr>
        </p:nvSpPr>
        <p:spPr bwMode="auto">
          <a:xfrm>
            <a:off x="6009444" y="4416425"/>
            <a:ext cx="995363" cy="228600"/>
          </a:xfrm>
          <a:prstGeom prst="chevron">
            <a:avLst>
              <a:gd name="adj" fmla="val 18056"/>
            </a:avLst>
          </a:prstGeom>
          <a:solidFill>
            <a:schemeClr val="bg1"/>
          </a:solid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5" name="Text Placeholder 4">
            <a:extLst>
              <a:ext uri="{FF2B5EF4-FFF2-40B4-BE49-F238E27FC236}">
                <a16:creationId xmlns:a16="http://schemas.microsoft.com/office/drawing/2014/main" id="{959AEADE-5A3B-42AD-63FF-1CBF98008D1C}"/>
              </a:ext>
            </a:extLst>
          </p:cNvPr>
          <p:cNvSpPr>
            <a:spLocks noGrp="1"/>
          </p:cNvSpPr>
          <p:nvPr>
            <p:custDataLst>
              <p:tags r:id="rId41"/>
            </p:custDataLst>
          </p:nvPr>
        </p:nvSpPr>
        <p:spPr bwMode="auto">
          <a:xfrm>
            <a:off x="4910894" y="3167063"/>
            <a:ext cx="469900" cy="228600"/>
          </a:xfrm>
          <a:prstGeom prst="chevron">
            <a:avLst>
              <a:gd name="adj" fmla="val 18056"/>
            </a:avLst>
          </a:prstGeom>
          <a:solidFill>
            <a:schemeClr val="bg1"/>
          </a:solidFill>
          <a:ln w="9525" algn="ctr">
            <a:solidFill>
              <a:schemeClr val="tx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6" name="Text Placeholder 4">
            <a:extLst>
              <a:ext uri="{FF2B5EF4-FFF2-40B4-BE49-F238E27FC236}">
                <a16:creationId xmlns:a16="http://schemas.microsoft.com/office/drawing/2014/main" id="{0135085D-D51A-7471-E859-D29E49A8BACA}"/>
              </a:ext>
            </a:extLst>
          </p:cNvPr>
          <p:cNvSpPr>
            <a:spLocks noGrp="1"/>
          </p:cNvSpPr>
          <p:nvPr>
            <p:custDataLst>
              <p:tags r:id="rId42"/>
            </p:custDataLst>
          </p:nvPr>
        </p:nvSpPr>
        <p:spPr bwMode="auto">
          <a:xfrm>
            <a:off x="5202994" y="4090988"/>
            <a:ext cx="995363" cy="228600"/>
          </a:xfrm>
          <a:prstGeom prst="chevron">
            <a:avLst>
              <a:gd name="adj" fmla="val 18056"/>
            </a:avLst>
          </a:prstGeom>
          <a:solidFill>
            <a:schemeClr val="bg1"/>
          </a:solid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7" name="Text Placeholder 4">
            <a:extLst>
              <a:ext uri="{FF2B5EF4-FFF2-40B4-BE49-F238E27FC236}">
                <a16:creationId xmlns:a16="http://schemas.microsoft.com/office/drawing/2014/main" id="{9A0A6B3A-187B-BAF8-2C17-490170913039}"/>
              </a:ext>
            </a:extLst>
          </p:cNvPr>
          <p:cNvSpPr>
            <a:spLocks noGrp="1"/>
          </p:cNvSpPr>
          <p:nvPr>
            <p:custDataLst>
              <p:tags r:id="rId43"/>
            </p:custDataLst>
          </p:nvPr>
        </p:nvSpPr>
        <p:spPr bwMode="auto">
          <a:xfrm>
            <a:off x="4396544" y="2841625"/>
            <a:ext cx="482600" cy="228600"/>
          </a:xfrm>
          <a:prstGeom prst="chevron">
            <a:avLst>
              <a:gd name="adj" fmla="val 18056"/>
            </a:avLst>
          </a:prstGeom>
          <a:solidFill>
            <a:schemeClr val="bg1"/>
          </a:solidFill>
          <a:ln w="9525" algn="ctr">
            <a:solidFill>
              <a:schemeClr val="tx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4D4D4D"/>
              </a:solidFill>
              <a:effectLst/>
              <a:uLnTx/>
              <a:uFillTx/>
              <a:latin typeface="Arial" panose="020B0604020202020204" pitchFamily="34" charset="0"/>
              <a:ea typeface="+mn-ea"/>
              <a:cs typeface="Arial" panose="020B0604020202020204" pitchFamily="34" charset="0"/>
              <a:sym typeface="Arial"/>
            </a:endParaRPr>
          </a:p>
        </p:txBody>
      </p:sp>
      <p:sp>
        <p:nvSpPr>
          <p:cNvPr id="48" name="Text Placeholder 4">
            <a:extLst>
              <a:ext uri="{FF2B5EF4-FFF2-40B4-BE49-F238E27FC236}">
                <a16:creationId xmlns:a16="http://schemas.microsoft.com/office/drawing/2014/main" id="{F4292647-89C6-C79E-15B3-AA7980A56070}"/>
              </a:ext>
            </a:extLst>
          </p:cNvPr>
          <p:cNvSpPr>
            <a:spLocks noGrp="1"/>
          </p:cNvSpPr>
          <p:nvPr>
            <p:custDataLst>
              <p:tags r:id="rId44"/>
            </p:custDataLst>
          </p:nvPr>
        </p:nvSpPr>
        <p:spPr bwMode="auto">
          <a:xfrm>
            <a:off x="6865106" y="5595938"/>
            <a:ext cx="1690688" cy="365125"/>
          </a:xfrm>
          <a:prstGeom prst="chevron">
            <a:avLst>
              <a:gd name="adj" fmla="val 18261"/>
            </a:avLst>
          </a:prstGeom>
          <a:solidFill>
            <a:srgbClr val="FFFFFF"/>
          </a:solid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49" name="Text Placeholder 4">
            <a:extLst>
              <a:ext uri="{FF2B5EF4-FFF2-40B4-BE49-F238E27FC236}">
                <a16:creationId xmlns:a16="http://schemas.microsoft.com/office/drawing/2014/main" id="{D5E00A7B-D093-CEFF-B8BF-7EC3DCB2BEC1}"/>
              </a:ext>
            </a:extLst>
          </p:cNvPr>
          <p:cNvSpPr>
            <a:spLocks noGrp="1"/>
          </p:cNvSpPr>
          <p:nvPr>
            <p:custDataLst>
              <p:tags r:id="rId45"/>
            </p:custDataLst>
          </p:nvPr>
        </p:nvSpPr>
        <p:spPr bwMode="auto">
          <a:xfrm>
            <a:off x="5098219" y="5595938"/>
            <a:ext cx="1833563" cy="365125"/>
          </a:xfrm>
          <a:prstGeom prst="homePlate">
            <a:avLst>
              <a:gd name="adj" fmla="val 18261"/>
            </a:avLst>
          </a:prstGeom>
          <a:solidFill>
            <a:schemeClr val="accent3"/>
          </a:solidFill>
          <a:ln w="9525" algn="ctr">
            <a:solidFill>
              <a:schemeClr val="accent3"/>
            </a:solidFill>
          </a:ln>
        </p:spPr>
        <p:txBody>
          <a:bodyPr vert="horz" wrap="square" lIns="90488" tIns="46038" rIns="84138"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 3]</a:t>
            </a:r>
          </a:p>
        </p:txBody>
      </p:sp>
      <p:sp>
        <p:nvSpPr>
          <p:cNvPr id="50" name="Text Placeholder 4">
            <a:extLst>
              <a:ext uri="{FF2B5EF4-FFF2-40B4-BE49-F238E27FC236}">
                <a16:creationId xmlns:a16="http://schemas.microsoft.com/office/drawing/2014/main" id="{10840A46-58D2-2843-ACF5-53A8E0E22297}"/>
              </a:ext>
            </a:extLst>
          </p:cNvPr>
          <p:cNvSpPr>
            <a:spLocks noGrp="1"/>
          </p:cNvSpPr>
          <p:nvPr>
            <p:custDataLst>
              <p:tags r:id="rId46"/>
            </p:custDataLst>
          </p:nvPr>
        </p:nvSpPr>
        <p:spPr bwMode="auto">
          <a:xfrm>
            <a:off x="3852031" y="5595938"/>
            <a:ext cx="1162050" cy="365125"/>
          </a:xfrm>
          <a:prstGeom prst="homePlate">
            <a:avLst>
              <a:gd name="adj" fmla="val 18261"/>
            </a:avLst>
          </a:prstGeom>
          <a:solidFill>
            <a:schemeClr val="accent3"/>
          </a:solid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900">
                <a:solidFill>
                  <a:srgbClr val="FFFFFF"/>
                </a:solidFill>
                <a:latin typeface="Arial" panose="020B0604020202020204" pitchFamily="34" charset="0"/>
                <a:cs typeface="Arial" panose="020B0604020202020204" pitchFamily="34" charset="0"/>
              </a:rPr>
              <a:t>[Step 2]</a:t>
            </a:r>
            <a:endParaRPr kumimoji="0" lang="en-GB"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1" name="Text Placeholder 4">
            <a:extLst>
              <a:ext uri="{FF2B5EF4-FFF2-40B4-BE49-F238E27FC236}">
                <a16:creationId xmlns:a16="http://schemas.microsoft.com/office/drawing/2014/main" id="{63D240D4-759E-3988-DDE7-818661CFC3B5}"/>
              </a:ext>
            </a:extLst>
          </p:cNvPr>
          <p:cNvSpPr>
            <a:spLocks noGrp="1"/>
          </p:cNvSpPr>
          <p:nvPr>
            <p:custDataLst>
              <p:tags r:id="rId47"/>
            </p:custDataLst>
          </p:nvPr>
        </p:nvSpPr>
        <p:spPr bwMode="auto">
          <a:xfrm>
            <a:off x="2824919" y="2516188"/>
            <a:ext cx="963613" cy="228600"/>
          </a:xfrm>
          <a:prstGeom prst="homePlate">
            <a:avLst>
              <a:gd name="adj" fmla="val 18056"/>
            </a:avLst>
          </a:prstGeom>
          <a:solidFill>
            <a:schemeClr val="tx2"/>
          </a:solidFill>
          <a:ln w="9525" algn="ctr">
            <a:solidFill>
              <a:schemeClr val="tx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800">
                <a:solidFill>
                  <a:srgbClr val="E7E6E6">
                    <a:lumMod val="10000"/>
                  </a:srgbClr>
                </a:solidFill>
                <a:latin typeface="Arial" panose="020B0604020202020204" pitchFamily="34" charset="0"/>
                <a:cs typeface="Arial" panose="020B0604020202020204" pitchFamily="34" charset="0"/>
              </a:rPr>
              <a:t>[Activity]</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52" name="Text Placeholder 4">
            <a:extLst>
              <a:ext uri="{FF2B5EF4-FFF2-40B4-BE49-F238E27FC236}">
                <a16:creationId xmlns:a16="http://schemas.microsoft.com/office/drawing/2014/main" id="{76F5DC3D-564B-461A-400A-F9537E7CFD76}"/>
              </a:ext>
            </a:extLst>
          </p:cNvPr>
          <p:cNvSpPr>
            <a:spLocks noGrp="1"/>
          </p:cNvSpPr>
          <p:nvPr>
            <p:custDataLst>
              <p:tags r:id="rId48"/>
            </p:custDataLst>
          </p:nvPr>
        </p:nvSpPr>
        <p:spPr bwMode="gray">
          <a:xfrm>
            <a:off x="5171244" y="4740275"/>
            <a:ext cx="1027113" cy="228600"/>
          </a:xfrm>
          <a:prstGeom prst="homePlate">
            <a:avLst>
              <a:gd name="adj" fmla="val 18056"/>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 2]</a:t>
            </a:r>
            <a:endPar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53" name="Text Placeholder 4">
            <a:extLst>
              <a:ext uri="{FF2B5EF4-FFF2-40B4-BE49-F238E27FC236}">
                <a16:creationId xmlns:a16="http://schemas.microsoft.com/office/drawing/2014/main" id="{D7A24D8E-449F-65FF-C063-A46D52AF88B5}"/>
              </a:ext>
            </a:extLst>
          </p:cNvPr>
          <p:cNvSpPr>
            <a:spLocks noGrp="1"/>
          </p:cNvSpPr>
          <p:nvPr>
            <p:custDataLst>
              <p:tags r:id="rId49"/>
            </p:custDataLst>
          </p:nvPr>
        </p:nvSpPr>
        <p:spPr bwMode="auto">
          <a:xfrm>
            <a:off x="2824919" y="5595938"/>
            <a:ext cx="963613" cy="365125"/>
          </a:xfrm>
          <a:prstGeom prst="homePlate">
            <a:avLst>
              <a:gd name="adj" fmla="val 18261"/>
            </a:avLst>
          </a:prstGeom>
          <a:solidFill>
            <a:schemeClr val="tx2"/>
          </a:solidFill>
          <a:ln w="9525" algn="ctr">
            <a:solidFill>
              <a:schemeClr val="tx2"/>
            </a:solidFill>
          </a:ln>
        </p:spPr>
        <p:txBody>
          <a:bodyPr vert="horz" wrap="squar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54" name="Text Placeholder 4">
            <a:extLst>
              <a:ext uri="{FF2B5EF4-FFF2-40B4-BE49-F238E27FC236}">
                <a16:creationId xmlns:a16="http://schemas.microsoft.com/office/drawing/2014/main" id="{4644A5DB-21C7-48AC-5200-1AF373458E51}"/>
              </a:ext>
            </a:extLst>
          </p:cNvPr>
          <p:cNvSpPr>
            <a:spLocks noGrp="1"/>
          </p:cNvSpPr>
          <p:nvPr>
            <p:custDataLst>
              <p:tags r:id="rId50"/>
            </p:custDataLst>
          </p:nvPr>
        </p:nvSpPr>
        <p:spPr bwMode="gray">
          <a:xfrm>
            <a:off x="4239381" y="4090988"/>
            <a:ext cx="1004888" cy="228600"/>
          </a:xfrm>
          <a:prstGeom prst="homePlate">
            <a:avLst>
              <a:gd name="adj" fmla="val 18056"/>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 2]</a:t>
            </a:r>
            <a:endPar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55" name="Text Placeholder 4">
            <a:extLst>
              <a:ext uri="{FF2B5EF4-FFF2-40B4-BE49-F238E27FC236}">
                <a16:creationId xmlns:a16="http://schemas.microsoft.com/office/drawing/2014/main" id="{D570B3AC-8EE7-9235-2ED6-778CE9E18E38}"/>
              </a:ext>
            </a:extLst>
          </p:cNvPr>
          <p:cNvSpPr>
            <a:spLocks noGrp="1"/>
          </p:cNvSpPr>
          <p:nvPr>
            <p:custDataLst>
              <p:tags r:id="rId51"/>
            </p:custDataLst>
          </p:nvPr>
        </p:nvSpPr>
        <p:spPr bwMode="gray">
          <a:xfrm>
            <a:off x="3485319" y="2841625"/>
            <a:ext cx="952500" cy="228600"/>
          </a:xfrm>
          <a:prstGeom prst="homePlate">
            <a:avLst>
              <a:gd name="adj" fmla="val 18056"/>
            </a:avLst>
          </a:prstGeom>
          <a:solidFill>
            <a:schemeClr val="accent1"/>
          </a:solidFill>
          <a:ln w="9525" algn="ctr">
            <a:solidFill>
              <a:schemeClr val="tx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800">
                <a:solidFill>
                  <a:srgbClr val="FFFFFF"/>
                </a:solidFill>
                <a:latin typeface="Arial" panose="020B0604020202020204" pitchFamily="34" charset="0"/>
                <a:cs typeface="Arial" panose="020B0604020202020204" pitchFamily="34" charset="0"/>
              </a:rPr>
              <a:t>[Step 2]</a:t>
            </a:r>
            <a:endPar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56" name="Text Placeholder 4">
            <a:extLst>
              <a:ext uri="{FF2B5EF4-FFF2-40B4-BE49-F238E27FC236}">
                <a16:creationId xmlns:a16="http://schemas.microsoft.com/office/drawing/2014/main" id="{E274F5D7-6A3E-46BE-417B-72DD354F60E0}"/>
              </a:ext>
            </a:extLst>
          </p:cNvPr>
          <p:cNvSpPr>
            <a:spLocks noGrp="1"/>
          </p:cNvSpPr>
          <p:nvPr>
            <p:custDataLst>
              <p:tags r:id="rId52"/>
            </p:custDataLst>
          </p:nvPr>
        </p:nvSpPr>
        <p:spPr bwMode="gray">
          <a:xfrm>
            <a:off x="4093330" y="3167063"/>
            <a:ext cx="858838" cy="228600"/>
          </a:xfrm>
          <a:prstGeom prst="homePlate">
            <a:avLst>
              <a:gd name="adj" fmla="val 18056"/>
            </a:avLst>
          </a:prstGeom>
          <a:solidFill>
            <a:schemeClr val="accent1"/>
          </a:solidFill>
          <a:ln w="9525" algn="ctr">
            <a:solidFill>
              <a:schemeClr val="tx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 2]</a:t>
            </a:r>
            <a:endPar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57" name="Text Placeholder 4">
            <a:extLst>
              <a:ext uri="{FF2B5EF4-FFF2-40B4-BE49-F238E27FC236}">
                <a16:creationId xmlns:a16="http://schemas.microsoft.com/office/drawing/2014/main" id="{D9A0367A-5E61-582F-60B7-CBFDEFDC9061}"/>
              </a:ext>
            </a:extLst>
          </p:cNvPr>
          <p:cNvSpPr>
            <a:spLocks noGrp="1"/>
          </p:cNvSpPr>
          <p:nvPr>
            <p:custDataLst>
              <p:tags r:id="rId53"/>
            </p:custDataLst>
          </p:nvPr>
        </p:nvSpPr>
        <p:spPr bwMode="gray">
          <a:xfrm>
            <a:off x="5056944" y="4416425"/>
            <a:ext cx="993775" cy="228600"/>
          </a:xfrm>
          <a:prstGeom prst="homePlate">
            <a:avLst>
              <a:gd name="adj" fmla="val 18056"/>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 2]</a:t>
            </a:r>
            <a:endPar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cxnSp>
        <p:nvCxnSpPr>
          <p:cNvPr id="58" name="Straight Connector 57">
            <a:extLst>
              <a:ext uri="{FF2B5EF4-FFF2-40B4-BE49-F238E27FC236}">
                <a16:creationId xmlns:a16="http://schemas.microsoft.com/office/drawing/2014/main" id="{FBD31FD5-2E6F-BF1E-8706-C1DD5EE63E59}"/>
              </a:ext>
            </a:extLst>
          </p:cNvPr>
          <p:cNvCxnSpPr/>
          <p:nvPr>
            <p:custDataLst>
              <p:tags r:id="rId54"/>
            </p:custDataLst>
          </p:nvPr>
        </p:nvCxnSpPr>
        <p:spPr bwMode="gray">
          <a:xfrm>
            <a:off x="2836031" y="5175250"/>
            <a:ext cx="2471738" cy="0"/>
          </a:xfrm>
          <a:prstGeom prst="line">
            <a:avLst/>
          </a:prstGeom>
          <a:ln w="76200"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5C558FD-8C86-BBC7-C2BF-F5D8A9DD0949}"/>
              </a:ext>
            </a:extLst>
          </p:cNvPr>
          <p:cNvCxnSpPr>
            <a:cxnSpLocks/>
          </p:cNvCxnSpPr>
          <p:nvPr>
            <p:custDataLst>
              <p:tags r:id="rId55"/>
            </p:custDataLst>
          </p:nvPr>
        </p:nvCxnSpPr>
        <p:spPr bwMode="gray">
          <a:xfrm>
            <a:off x="2836031" y="2955925"/>
            <a:ext cx="649288" cy="0"/>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C1E022D-C52F-06D8-8D2A-0C1C8C5634B2}"/>
              </a:ext>
            </a:extLst>
          </p:cNvPr>
          <p:cNvCxnSpPr/>
          <p:nvPr>
            <p:custDataLst>
              <p:tags r:id="rId56"/>
            </p:custDataLst>
          </p:nvPr>
        </p:nvCxnSpPr>
        <p:spPr bwMode="gray">
          <a:xfrm>
            <a:off x="2836031" y="4854575"/>
            <a:ext cx="2335213" cy="0"/>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DDD2E53-376D-9822-725A-4A81C31AD31E}"/>
              </a:ext>
            </a:extLst>
          </p:cNvPr>
          <p:cNvCxnSpPr/>
          <p:nvPr>
            <p:custDataLst>
              <p:tags r:id="rId57"/>
            </p:custDataLst>
          </p:nvPr>
        </p:nvCxnSpPr>
        <p:spPr bwMode="gray">
          <a:xfrm>
            <a:off x="2836031" y="4205288"/>
            <a:ext cx="1403350" cy="0"/>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8D1FF8E-676A-682F-C400-703428F73A3D}"/>
              </a:ext>
            </a:extLst>
          </p:cNvPr>
          <p:cNvCxnSpPr>
            <a:cxnSpLocks/>
          </p:cNvCxnSpPr>
          <p:nvPr>
            <p:custDataLst>
              <p:tags r:id="rId58"/>
            </p:custDataLst>
          </p:nvPr>
        </p:nvCxnSpPr>
        <p:spPr bwMode="gray">
          <a:xfrm>
            <a:off x="2836031" y="3281363"/>
            <a:ext cx="1257300" cy="0"/>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BD67C9B-1733-D7DD-FB42-89A2E2E62AEC}"/>
              </a:ext>
            </a:extLst>
          </p:cNvPr>
          <p:cNvCxnSpPr/>
          <p:nvPr>
            <p:custDataLst>
              <p:tags r:id="rId59"/>
            </p:custDataLst>
          </p:nvPr>
        </p:nvCxnSpPr>
        <p:spPr bwMode="gray">
          <a:xfrm>
            <a:off x="2836031" y="4530725"/>
            <a:ext cx="2220913" cy="0"/>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Isosceles Triangle 110">
            <a:extLst>
              <a:ext uri="{FF2B5EF4-FFF2-40B4-BE49-F238E27FC236}">
                <a16:creationId xmlns:a16="http://schemas.microsoft.com/office/drawing/2014/main" id="{2877A654-CF3F-FD33-28F7-3CE8D0FA290C}"/>
              </a:ext>
            </a:extLst>
          </p:cNvPr>
          <p:cNvSpPr/>
          <p:nvPr>
            <p:custDataLst>
              <p:tags r:id="rId60"/>
            </p:custDataLst>
          </p:nvPr>
        </p:nvSpPr>
        <p:spPr bwMode="gray">
          <a:xfrm>
            <a:off x="4968044" y="5868378"/>
            <a:ext cx="114300" cy="114300"/>
          </a:xfrm>
          <a:prstGeom prst="triangle">
            <a:avLst/>
          </a:prstGeom>
          <a:solidFill>
            <a:schemeClr val="accent4"/>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65" name="Isosceles Triangle 111">
            <a:extLst>
              <a:ext uri="{FF2B5EF4-FFF2-40B4-BE49-F238E27FC236}">
                <a16:creationId xmlns:a16="http://schemas.microsoft.com/office/drawing/2014/main" id="{67D27300-9995-401D-8FE0-A058D6D7ABAA}"/>
              </a:ext>
            </a:extLst>
          </p:cNvPr>
          <p:cNvSpPr/>
          <p:nvPr>
            <p:custDataLst>
              <p:tags r:id="rId61"/>
            </p:custDataLst>
          </p:nvPr>
        </p:nvSpPr>
        <p:spPr bwMode="gray">
          <a:xfrm>
            <a:off x="3721856" y="5868378"/>
            <a:ext cx="114300" cy="114300"/>
          </a:xfrm>
          <a:prstGeom prst="triangle">
            <a:avLst/>
          </a:prstGeom>
          <a:solidFill>
            <a:schemeClr val="accent4"/>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67" name="Text Placeholder 4">
            <a:extLst>
              <a:ext uri="{FF2B5EF4-FFF2-40B4-BE49-F238E27FC236}">
                <a16:creationId xmlns:a16="http://schemas.microsoft.com/office/drawing/2014/main" id="{FACF5153-8104-A3E3-8D95-B84987E3E251}"/>
              </a:ext>
            </a:extLst>
          </p:cNvPr>
          <p:cNvSpPr>
            <a:spLocks noGrp="1"/>
          </p:cNvSpPr>
          <p:nvPr>
            <p:custDataLst>
              <p:tags r:id="rId62"/>
            </p:custDataLst>
          </p:nvPr>
        </p:nvSpPr>
        <p:spPr bwMode="auto">
          <a:xfrm>
            <a:off x="1467606" y="5710238"/>
            <a:ext cx="37623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solidFill>
                  <a:srgbClr val="E7E6E6">
                    <a:lumMod val="10000"/>
                  </a:srgbClr>
                </a:solidFill>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68" name="Text Placeholder 4">
            <a:extLst>
              <a:ext uri="{FF2B5EF4-FFF2-40B4-BE49-F238E27FC236}">
                <a16:creationId xmlns:a16="http://schemas.microsoft.com/office/drawing/2014/main" id="{E43AFB11-2272-0F23-02B3-D065185CB37A}"/>
              </a:ext>
            </a:extLst>
          </p:cNvPr>
          <p:cNvSpPr>
            <a:spLocks noGrp="1"/>
          </p:cNvSpPr>
          <p:nvPr>
            <p:custDataLst>
              <p:tags r:id="rId63"/>
            </p:custDataLst>
          </p:nvPr>
        </p:nvSpPr>
        <p:spPr bwMode="auto">
          <a:xfrm>
            <a:off x="1467606" y="4462463"/>
            <a:ext cx="5095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buClr>
                <a:srgbClr val="000000"/>
              </a:buClr>
              <a:defRPr/>
            </a:pPr>
            <a:r>
              <a:rPr lang="en-GB" sz="1000">
                <a:solidFill>
                  <a:srgbClr val="E7E6E6">
                    <a:lumMod val="10000"/>
                  </a:srgbClr>
                </a:solidFill>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69" name="Text Placeholder 4">
            <a:extLst>
              <a:ext uri="{FF2B5EF4-FFF2-40B4-BE49-F238E27FC236}">
                <a16:creationId xmlns:a16="http://schemas.microsoft.com/office/drawing/2014/main" id="{2597E402-8954-7B24-23DA-93F3EBA69F83}"/>
              </a:ext>
            </a:extLst>
          </p:cNvPr>
          <p:cNvSpPr>
            <a:spLocks noGrp="1"/>
          </p:cNvSpPr>
          <p:nvPr>
            <p:custDataLst>
              <p:tags r:id="rId64"/>
            </p:custDataLst>
          </p:nvPr>
        </p:nvSpPr>
        <p:spPr bwMode="auto">
          <a:xfrm>
            <a:off x="1467606" y="2300288"/>
            <a:ext cx="38893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FB78847-9B82-4B5A-B7D3-D9F096E82FF0}" type="datetime'A''''''''''''''''''''ctiv''''i''''''t''''''y'">
              <a:rPr kumimoji="0" lang="en-GB" altLang="en-US" sz="10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Activity</a:t>
            </a:fld>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0" name="Text Placeholder 4">
            <a:extLst>
              <a:ext uri="{FF2B5EF4-FFF2-40B4-BE49-F238E27FC236}">
                <a16:creationId xmlns:a16="http://schemas.microsoft.com/office/drawing/2014/main" id="{BAA69556-B1A8-52CC-D531-581C0D8AD5A6}"/>
              </a:ext>
            </a:extLst>
          </p:cNvPr>
          <p:cNvSpPr>
            <a:spLocks noGrp="1"/>
          </p:cNvSpPr>
          <p:nvPr>
            <p:custDataLst>
              <p:tags r:id="rId65"/>
            </p:custDataLst>
          </p:nvPr>
        </p:nvSpPr>
        <p:spPr bwMode="auto">
          <a:xfrm>
            <a:off x="1467606" y="2887663"/>
            <a:ext cx="5095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solidFill>
                  <a:srgbClr val="E7E6E6">
                    <a:lumMod val="10000"/>
                  </a:srgbClr>
                </a:solidFill>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1" name="Text Placeholder 4">
            <a:extLst>
              <a:ext uri="{FF2B5EF4-FFF2-40B4-BE49-F238E27FC236}">
                <a16:creationId xmlns:a16="http://schemas.microsoft.com/office/drawing/2014/main" id="{AF474AF2-5B3A-8BBE-BA18-0F04334CCADE}"/>
              </a:ext>
            </a:extLst>
          </p:cNvPr>
          <p:cNvSpPr>
            <a:spLocks noGrp="1"/>
          </p:cNvSpPr>
          <p:nvPr>
            <p:custDataLst>
              <p:tags r:id="rId66"/>
            </p:custDataLst>
          </p:nvPr>
        </p:nvSpPr>
        <p:spPr bwMode="auto">
          <a:xfrm>
            <a:off x="1467606" y="5111750"/>
            <a:ext cx="120650" cy="4095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endParaRPr kumimoji="0" lang="en-GB"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r>
              <a:rPr kumimoji="0" lang="en-GB"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a:t>
            </a: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endParaRPr kumimoji="0" lang="en-GB"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2" name="Text Placeholder 4">
            <a:extLst>
              <a:ext uri="{FF2B5EF4-FFF2-40B4-BE49-F238E27FC236}">
                <a16:creationId xmlns:a16="http://schemas.microsoft.com/office/drawing/2014/main" id="{72CEA4BC-08A1-4D18-7A9F-7195D2B5263F}"/>
              </a:ext>
            </a:extLst>
          </p:cNvPr>
          <p:cNvSpPr>
            <a:spLocks noGrp="1"/>
          </p:cNvSpPr>
          <p:nvPr>
            <p:custDataLst>
              <p:tags r:id="rId67"/>
            </p:custDataLst>
          </p:nvPr>
        </p:nvSpPr>
        <p:spPr bwMode="auto">
          <a:xfrm>
            <a:off x="1467606" y="3213100"/>
            <a:ext cx="5095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solidFill>
                  <a:srgbClr val="E7E6E6">
                    <a:lumMod val="10000"/>
                  </a:srgbClr>
                </a:solidFill>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3" name="Text Placeholder 4">
            <a:extLst>
              <a:ext uri="{FF2B5EF4-FFF2-40B4-BE49-F238E27FC236}">
                <a16:creationId xmlns:a16="http://schemas.microsoft.com/office/drawing/2014/main" id="{41391B68-B687-4AE7-5A59-75BC447E9190}"/>
              </a:ext>
            </a:extLst>
          </p:cNvPr>
          <p:cNvSpPr>
            <a:spLocks noGrp="1"/>
          </p:cNvSpPr>
          <p:nvPr>
            <p:custDataLst>
              <p:tags r:id="rId68"/>
            </p:custDataLst>
          </p:nvPr>
        </p:nvSpPr>
        <p:spPr bwMode="auto">
          <a:xfrm>
            <a:off x="1467606" y="2562225"/>
            <a:ext cx="1008063"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solidFill>
                  <a:srgbClr val="E7E6E6">
                    <a:lumMod val="10000"/>
                  </a:srgbClr>
                </a:solidFill>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5" name="Text Placeholder 2">
            <a:extLst>
              <a:ext uri="{FF2B5EF4-FFF2-40B4-BE49-F238E27FC236}">
                <a16:creationId xmlns:a16="http://schemas.microsoft.com/office/drawing/2014/main" id="{DF7E7D61-0A41-CE40-8176-EDFF96D4C6A0}"/>
              </a:ext>
            </a:extLst>
          </p:cNvPr>
          <p:cNvSpPr>
            <a:spLocks noGrp="1"/>
          </p:cNvSpPr>
          <p:nvPr>
            <p:custDataLst>
              <p:tags r:id="rId69"/>
            </p:custDataLst>
          </p:nvPr>
        </p:nvSpPr>
        <p:spPr bwMode="auto">
          <a:xfrm>
            <a:off x="3278944" y="6004903"/>
            <a:ext cx="971550" cy="136525"/>
          </a:xfrm>
          <a:prstGeom prst="rect">
            <a:avLst/>
          </a:prstGeom>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[Milestone/stage gate]</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6" name="Text Placeholder 4">
            <a:extLst>
              <a:ext uri="{FF2B5EF4-FFF2-40B4-BE49-F238E27FC236}">
                <a16:creationId xmlns:a16="http://schemas.microsoft.com/office/drawing/2014/main" id="{26D2E7CF-DFDD-B0A5-B1C1-1C9C1C1F4C88}"/>
              </a:ext>
            </a:extLst>
          </p:cNvPr>
          <p:cNvSpPr>
            <a:spLocks noGrp="1"/>
          </p:cNvSpPr>
          <p:nvPr>
            <p:custDataLst>
              <p:tags r:id="rId70"/>
            </p:custDataLst>
          </p:nvPr>
        </p:nvSpPr>
        <p:spPr bwMode="auto">
          <a:xfrm>
            <a:off x="1467606" y="4786313"/>
            <a:ext cx="5095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solidFill>
                  <a:srgbClr val="E7E6E6">
                    <a:lumMod val="10000"/>
                  </a:srgbClr>
                </a:solidFill>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7" name="Text Placeholder 2">
            <a:extLst>
              <a:ext uri="{FF2B5EF4-FFF2-40B4-BE49-F238E27FC236}">
                <a16:creationId xmlns:a16="http://schemas.microsoft.com/office/drawing/2014/main" id="{6500F6B5-0CBC-886B-5BC4-71CCCAC9CD8C}"/>
              </a:ext>
            </a:extLst>
          </p:cNvPr>
          <p:cNvSpPr>
            <a:spLocks noGrp="1"/>
          </p:cNvSpPr>
          <p:nvPr>
            <p:custDataLst>
              <p:tags r:id="rId71"/>
            </p:custDataLst>
          </p:nvPr>
        </p:nvSpPr>
        <p:spPr bwMode="auto">
          <a:xfrm>
            <a:off x="4296531" y="6004903"/>
            <a:ext cx="1490663" cy="136525"/>
          </a:xfrm>
          <a:prstGeom prst="rect">
            <a:avLst/>
          </a:prstGeom>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[Milestone/stage gate]</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8" name="Text Placeholder 4">
            <a:extLst>
              <a:ext uri="{FF2B5EF4-FFF2-40B4-BE49-F238E27FC236}">
                <a16:creationId xmlns:a16="http://schemas.microsoft.com/office/drawing/2014/main" id="{00DCF35B-2A7B-F291-C038-9C3B4B335093}"/>
              </a:ext>
            </a:extLst>
          </p:cNvPr>
          <p:cNvSpPr>
            <a:spLocks noGrp="1"/>
          </p:cNvSpPr>
          <p:nvPr>
            <p:custDataLst>
              <p:tags r:id="rId72"/>
            </p:custDataLst>
          </p:nvPr>
        </p:nvSpPr>
        <p:spPr bwMode="auto">
          <a:xfrm>
            <a:off x="1467606" y="3538538"/>
            <a:ext cx="120650" cy="4095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endParaRPr kumimoji="0" lang="en-GB"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r>
              <a:rPr kumimoji="0" lang="en-GB"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a:t>
            </a:r>
          </a:p>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None/>
              <a:tabLst/>
              <a:defRPr/>
            </a:pPr>
            <a:endParaRPr kumimoji="0" lang="en-GB"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79" name="Text Placeholder 4">
            <a:extLst>
              <a:ext uri="{FF2B5EF4-FFF2-40B4-BE49-F238E27FC236}">
                <a16:creationId xmlns:a16="http://schemas.microsoft.com/office/drawing/2014/main" id="{7B8E22B7-ACBA-6885-36BF-B4654445EA59}"/>
              </a:ext>
            </a:extLst>
          </p:cNvPr>
          <p:cNvSpPr>
            <a:spLocks noGrp="1"/>
          </p:cNvSpPr>
          <p:nvPr>
            <p:custDataLst>
              <p:tags r:id="rId73"/>
            </p:custDataLst>
          </p:nvPr>
        </p:nvSpPr>
        <p:spPr bwMode="auto">
          <a:xfrm>
            <a:off x="1467606" y="4137025"/>
            <a:ext cx="5095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a:solidFill>
                  <a:srgbClr val="E7E6E6">
                    <a:lumMod val="10000"/>
                  </a:srgbClr>
                </a:solidFill>
                <a:latin typeface="Arial" panose="020B0604020202020204" pitchFamily="34" charset="0"/>
                <a:cs typeface="Arial" panose="020B0604020202020204" pitchFamily="34" charset="0"/>
              </a:rPr>
              <a:t>[Key activity]</a:t>
            </a:r>
            <a:endParaRPr kumimoji="0" lang="en-GB"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80" name="TextBox 79">
            <a:extLst>
              <a:ext uri="{FF2B5EF4-FFF2-40B4-BE49-F238E27FC236}">
                <a16:creationId xmlns:a16="http://schemas.microsoft.com/office/drawing/2014/main" id="{0CC4C77B-0A27-5F22-16E0-CE25F140AB4F}"/>
              </a:ext>
            </a:extLst>
          </p:cNvPr>
          <p:cNvSpPr txBox="1"/>
          <p:nvPr/>
        </p:nvSpPr>
        <p:spPr>
          <a:xfrm>
            <a:off x="2877384" y="2894370"/>
            <a:ext cx="357470" cy="123111"/>
          </a:xfrm>
          <a:prstGeom prst="rect">
            <a:avLst/>
          </a:prstGeom>
          <a:noFill/>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1" name="TextBox 80">
            <a:extLst>
              <a:ext uri="{FF2B5EF4-FFF2-40B4-BE49-F238E27FC236}">
                <a16:creationId xmlns:a16="http://schemas.microsoft.com/office/drawing/2014/main" id="{A8F98BA3-66B6-D2B7-68D6-0786AA34AF6F}"/>
              </a:ext>
            </a:extLst>
          </p:cNvPr>
          <p:cNvSpPr txBox="1"/>
          <p:nvPr/>
        </p:nvSpPr>
        <p:spPr>
          <a:xfrm>
            <a:off x="2877384" y="3219808"/>
            <a:ext cx="357470" cy="123111"/>
          </a:xfrm>
          <a:prstGeom prst="rect">
            <a:avLst/>
          </a:prstGeom>
          <a:noFill/>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3" name="TextBox 82">
            <a:extLst>
              <a:ext uri="{FF2B5EF4-FFF2-40B4-BE49-F238E27FC236}">
                <a16:creationId xmlns:a16="http://schemas.microsoft.com/office/drawing/2014/main" id="{BF6506F5-C7AA-2188-351D-AFEC8CFF0DE0}"/>
              </a:ext>
            </a:extLst>
          </p:cNvPr>
          <p:cNvSpPr txBox="1"/>
          <p:nvPr/>
        </p:nvSpPr>
        <p:spPr>
          <a:xfrm>
            <a:off x="2877384" y="4143733"/>
            <a:ext cx="357470" cy="123111"/>
          </a:xfrm>
          <a:prstGeom prst="rect">
            <a:avLst/>
          </a:prstGeom>
          <a:noFill/>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4" name="TextBox 83">
            <a:extLst>
              <a:ext uri="{FF2B5EF4-FFF2-40B4-BE49-F238E27FC236}">
                <a16:creationId xmlns:a16="http://schemas.microsoft.com/office/drawing/2014/main" id="{E6068487-3EE1-D672-53A8-FC4BEC43DE82}"/>
              </a:ext>
            </a:extLst>
          </p:cNvPr>
          <p:cNvSpPr txBox="1"/>
          <p:nvPr/>
        </p:nvSpPr>
        <p:spPr>
          <a:xfrm>
            <a:off x="2877384" y="4469170"/>
            <a:ext cx="357470" cy="123111"/>
          </a:xfrm>
          <a:prstGeom prst="rect">
            <a:avLst/>
          </a:prstGeom>
          <a:noFill/>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5" name="TextBox 84">
            <a:extLst>
              <a:ext uri="{FF2B5EF4-FFF2-40B4-BE49-F238E27FC236}">
                <a16:creationId xmlns:a16="http://schemas.microsoft.com/office/drawing/2014/main" id="{B61CC937-C906-0F60-DB72-54CC017B03EF}"/>
              </a:ext>
            </a:extLst>
          </p:cNvPr>
          <p:cNvSpPr txBox="1"/>
          <p:nvPr/>
        </p:nvSpPr>
        <p:spPr>
          <a:xfrm>
            <a:off x="2877384" y="4793020"/>
            <a:ext cx="357470" cy="123111"/>
          </a:xfrm>
          <a:prstGeom prst="rect">
            <a:avLst/>
          </a:prstGeom>
          <a:noFill/>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 1]</a:t>
            </a:r>
          </a:p>
        </p:txBody>
      </p:sp>
      <p:sp>
        <p:nvSpPr>
          <p:cNvPr id="86" name="TextBox 85">
            <a:extLst>
              <a:ext uri="{FF2B5EF4-FFF2-40B4-BE49-F238E27FC236}">
                <a16:creationId xmlns:a16="http://schemas.microsoft.com/office/drawing/2014/main" id="{0D743311-04AF-2661-3AC8-0C01999CA000}"/>
              </a:ext>
            </a:extLst>
          </p:cNvPr>
          <p:cNvSpPr txBox="1"/>
          <p:nvPr/>
        </p:nvSpPr>
        <p:spPr>
          <a:xfrm>
            <a:off x="467805" y="2562225"/>
            <a:ext cx="832991" cy="153888"/>
          </a:xfrm>
          <a:prstGeom prst="rect">
            <a:avLst/>
          </a:prstGeom>
        </p:spPr>
        <p:txBody>
          <a:bodyPr vert="horz" wrap="square" lIns="9000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[Initiative 1]</a:t>
            </a:r>
          </a:p>
        </p:txBody>
      </p:sp>
      <p:cxnSp>
        <p:nvCxnSpPr>
          <p:cNvPr id="87" name="Straight Connector 86">
            <a:extLst>
              <a:ext uri="{FF2B5EF4-FFF2-40B4-BE49-F238E27FC236}">
                <a16:creationId xmlns:a16="http://schemas.microsoft.com/office/drawing/2014/main" id="{97773354-39C3-9E9C-4ECE-A8C8470F6329}"/>
              </a:ext>
            </a:extLst>
          </p:cNvPr>
          <p:cNvCxnSpPr>
            <a:cxnSpLocks/>
          </p:cNvCxnSpPr>
          <p:nvPr/>
        </p:nvCxnSpPr>
        <p:spPr>
          <a:xfrm>
            <a:off x="1369173" y="2468563"/>
            <a:ext cx="0" cy="370800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6680233D-D26F-5165-79F2-5FD161AF46CA}"/>
              </a:ext>
            </a:extLst>
          </p:cNvPr>
          <p:cNvSpPr txBox="1"/>
          <p:nvPr/>
        </p:nvSpPr>
        <p:spPr>
          <a:xfrm>
            <a:off x="467805" y="5686753"/>
            <a:ext cx="885492" cy="153888"/>
          </a:xfrm>
          <a:prstGeom prst="rect">
            <a:avLst/>
          </a:prstGeom>
        </p:spPr>
        <p:txBody>
          <a:bodyPr vert="horz" wrap="square" lIns="9000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[Initiative 3]</a:t>
            </a:r>
          </a:p>
        </p:txBody>
      </p:sp>
      <p:sp>
        <p:nvSpPr>
          <p:cNvPr id="89" name="Rectangle 88">
            <a:extLst>
              <a:ext uri="{FF2B5EF4-FFF2-40B4-BE49-F238E27FC236}">
                <a16:creationId xmlns:a16="http://schemas.microsoft.com/office/drawing/2014/main" id="{F09717DF-E760-BC5B-F771-BB94B30C8B97}"/>
              </a:ext>
            </a:extLst>
          </p:cNvPr>
          <p:cNvSpPr/>
          <p:nvPr/>
        </p:nvSpPr>
        <p:spPr>
          <a:xfrm>
            <a:off x="2531232" y="3575873"/>
            <a:ext cx="6024562" cy="331109"/>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8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[Ongoing key activity, if applicable]</a:t>
            </a:r>
          </a:p>
        </p:txBody>
      </p:sp>
      <p:sp>
        <p:nvSpPr>
          <p:cNvPr id="90" name="Rectangle 89">
            <a:extLst>
              <a:ext uri="{FF2B5EF4-FFF2-40B4-BE49-F238E27FC236}">
                <a16:creationId xmlns:a16="http://schemas.microsoft.com/office/drawing/2014/main" id="{071919C1-8FE4-2E88-C823-9CAFF0B19381}"/>
              </a:ext>
            </a:extLst>
          </p:cNvPr>
          <p:cNvSpPr/>
          <p:nvPr/>
        </p:nvSpPr>
        <p:spPr>
          <a:xfrm>
            <a:off x="2531232" y="5143058"/>
            <a:ext cx="6024562" cy="331109"/>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8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[Ongoing key activity, if applicable]</a:t>
            </a:r>
          </a:p>
        </p:txBody>
      </p:sp>
      <p:sp>
        <p:nvSpPr>
          <p:cNvPr id="92" name="TextBox 91">
            <a:extLst>
              <a:ext uri="{FF2B5EF4-FFF2-40B4-BE49-F238E27FC236}">
                <a16:creationId xmlns:a16="http://schemas.microsoft.com/office/drawing/2014/main" id="{002AE62C-8323-EFB9-0197-6A120BD4A533}"/>
              </a:ext>
            </a:extLst>
          </p:cNvPr>
          <p:cNvSpPr txBox="1"/>
          <p:nvPr/>
        </p:nvSpPr>
        <p:spPr>
          <a:xfrm>
            <a:off x="9315797" y="2430547"/>
            <a:ext cx="2185988" cy="184666"/>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panose="020B0604020202020204" pitchFamily="34" charset="0"/>
                <a:sym typeface="Arial"/>
              </a:rPr>
              <a:t>[Insert description]</a:t>
            </a:r>
          </a:p>
        </p:txBody>
      </p:sp>
      <p:sp>
        <p:nvSpPr>
          <p:cNvPr id="93" name="TrackerNumBlue 62">
            <a:extLst>
              <a:ext uri="{FF2B5EF4-FFF2-40B4-BE49-F238E27FC236}">
                <a16:creationId xmlns:a16="http://schemas.microsoft.com/office/drawing/2014/main" id="{1FD23B5E-5E97-CE44-CE97-A24B02CF2FD9}"/>
              </a:ext>
            </a:extLst>
          </p:cNvPr>
          <p:cNvSpPr>
            <a:spLocks noChangeAspect="1"/>
          </p:cNvSpPr>
          <p:nvPr>
            <p:custDataLst>
              <p:tags r:id="rId74"/>
            </p:custDataLst>
          </p:nvPr>
        </p:nvSpPr>
        <p:spPr>
          <a:xfrm>
            <a:off x="8918085" y="2430547"/>
            <a:ext cx="288000" cy="288000"/>
          </a:xfrm>
          <a:prstGeom prst="ellipse">
            <a:avLst/>
          </a:prstGeom>
          <a:solidFill>
            <a:schemeClr val="tx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1</a:t>
            </a:r>
          </a:p>
        </p:txBody>
      </p:sp>
      <p:sp>
        <p:nvSpPr>
          <p:cNvPr id="94" name="TextBox 93">
            <a:extLst>
              <a:ext uri="{FF2B5EF4-FFF2-40B4-BE49-F238E27FC236}">
                <a16:creationId xmlns:a16="http://schemas.microsoft.com/office/drawing/2014/main" id="{B7642ADF-2CC5-4DBA-AD8B-B3F680F22C5C}"/>
              </a:ext>
            </a:extLst>
          </p:cNvPr>
          <p:cNvSpPr txBox="1"/>
          <p:nvPr/>
        </p:nvSpPr>
        <p:spPr>
          <a:xfrm>
            <a:off x="9315797" y="3636207"/>
            <a:ext cx="2243262" cy="184666"/>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panose="020B0604020202020204" pitchFamily="34" charset="0"/>
                <a:sym typeface="Arial"/>
              </a:rPr>
              <a:t>[Insert description]</a:t>
            </a:r>
          </a:p>
        </p:txBody>
      </p:sp>
      <p:sp>
        <p:nvSpPr>
          <p:cNvPr id="95" name="TrackerNumBlue 62">
            <a:extLst>
              <a:ext uri="{FF2B5EF4-FFF2-40B4-BE49-F238E27FC236}">
                <a16:creationId xmlns:a16="http://schemas.microsoft.com/office/drawing/2014/main" id="{B44BD242-F257-8C87-68E2-5E6CD0610103}"/>
              </a:ext>
            </a:extLst>
          </p:cNvPr>
          <p:cNvSpPr>
            <a:spLocks noChangeAspect="1"/>
          </p:cNvSpPr>
          <p:nvPr>
            <p:custDataLst>
              <p:tags r:id="rId75"/>
            </p:custDataLst>
          </p:nvPr>
        </p:nvSpPr>
        <p:spPr>
          <a:xfrm>
            <a:off x="8918085" y="3636207"/>
            <a:ext cx="288000" cy="288000"/>
          </a:xfrm>
          <a:prstGeom prst="ellipse">
            <a:avLst/>
          </a:prstGeom>
          <a:solidFill>
            <a:schemeClr val="tx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2</a:t>
            </a:r>
          </a:p>
        </p:txBody>
      </p:sp>
      <p:sp>
        <p:nvSpPr>
          <p:cNvPr id="96" name="TextBox 95">
            <a:extLst>
              <a:ext uri="{FF2B5EF4-FFF2-40B4-BE49-F238E27FC236}">
                <a16:creationId xmlns:a16="http://schemas.microsoft.com/office/drawing/2014/main" id="{3A1A39A2-93D5-48A7-64FD-B99E53B3468F}"/>
              </a:ext>
            </a:extLst>
          </p:cNvPr>
          <p:cNvSpPr txBox="1"/>
          <p:nvPr/>
        </p:nvSpPr>
        <p:spPr>
          <a:xfrm>
            <a:off x="9315797" y="4841866"/>
            <a:ext cx="2185988" cy="184666"/>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panose="020B0604020202020204" pitchFamily="34" charset="0"/>
                <a:sym typeface="Arial"/>
              </a:rPr>
              <a:t>[Insert description]</a:t>
            </a:r>
          </a:p>
        </p:txBody>
      </p:sp>
      <p:sp>
        <p:nvSpPr>
          <p:cNvPr id="97" name="TrackerNumBlue 62">
            <a:extLst>
              <a:ext uri="{FF2B5EF4-FFF2-40B4-BE49-F238E27FC236}">
                <a16:creationId xmlns:a16="http://schemas.microsoft.com/office/drawing/2014/main" id="{C1B348B4-575F-1EE8-8937-F059AAED4029}"/>
              </a:ext>
            </a:extLst>
          </p:cNvPr>
          <p:cNvSpPr>
            <a:spLocks noChangeAspect="1"/>
          </p:cNvSpPr>
          <p:nvPr>
            <p:custDataLst>
              <p:tags r:id="rId76"/>
            </p:custDataLst>
          </p:nvPr>
        </p:nvSpPr>
        <p:spPr>
          <a:xfrm>
            <a:off x="8918085" y="4841866"/>
            <a:ext cx="288000" cy="288000"/>
          </a:xfrm>
          <a:prstGeom prst="ellipse">
            <a:avLst/>
          </a:prstGeom>
          <a:solidFill>
            <a:schemeClr val="tx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3</a:t>
            </a:r>
          </a:p>
        </p:txBody>
      </p:sp>
      <p:sp>
        <p:nvSpPr>
          <p:cNvPr id="100" name="Rectangle 99">
            <a:extLst>
              <a:ext uri="{FF2B5EF4-FFF2-40B4-BE49-F238E27FC236}">
                <a16:creationId xmlns:a16="http://schemas.microsoft.com/office/drawing/2014/main" id="{3FFC18C7-B58B-7532-D864-EFD96EA6A537}"/>
              </a:ext>
            </a:extLst>
          </p:cNvPr>
          <p:cNvSpPr/>
          <p:nvPr/>
        </p:nvSpPr>
        <p:spPr>
          <a:xfrm>
            <a:off x="467806" y="1699879"/>
            <a:ext cx="2845929" cy="41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Preliminary timeline:</a:t>
            </a:r>
          </a:p>
        </p:txBody>
      </p:sp>
      <p:sp>
        <p:nvSpPr>
          <p:cNvPr id="40" name="Google Shape;746;p20">
            <a:extLst>
              <a:ext uri="{FF2B5EF4-FFF2-40B4-BE49-F238E27FC236}">
                <a16:creationId xmlns:a16="http://schemas.microsoft.com/office/drawing/2014/main" id="{E628E3B2-4F9B-0E21-97B3-D19FBE0FF5E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74" name="TextBox 73">
            <a:extLst>
              <a:ext uri="{FF2B5EF4-FFF2-40B4-BE49-F238E27FC236}">
                <a16:creationId xmlns:a16="http://schemas.microsoft.com/office/drawing/2014/main" id="{7A7DA80B-2743-CEA5-21CE-5808026CCE7B}"/>
              </a:ext>
            </a:extLst>
          </p:cNvPr>
          <p:cNvSpPr txBox="1"/>
          <p:nvPr/>
        </p:nvSpPr>
        <p:spPr>
          <a:xfrm>
            <a:off x="467805" y="4119662"/>
            <a:ext cx="832991" cy="153888"/>
          </a:xfrm>
          <a:prstGeom prst="rect">
            <a:avLst/>
          </a:prstGeom>
        </p:spPr>
        <p:txBody>
          <a:bodyPr vert="horz" wrap="square" lIns="9000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[Initiative 2]</a:t>
            </a:r>
          </a:p>
        </p:txBody>
      </p:sp>
    </p:spTree>
    <p:extLst>
      <p:ext uri="{BB962C8B-B14F-4D97-AF65-F5344CB8AC3E}">
        <p14:creationId xmlns:p14="http://schemas.microsoft.com/office/powerpoint/2010/main" val="3916269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9A45FD-0225-DF59-A1E3-F7B040442445}"/>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F24DAD8-0A8D-144F-AE7C-C0F3CF879725}" type="slidenum">
              <a:rPr kumimoji="0" lang="en-US"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115</a:t>
            </a:fld>
            <a:endParaRPr kumimoji="0" lang="en-US" sz="900" b="0" i="0" u="none" strike="noStrike" kern="0" cap="none" spc="0" normalizeH="0" baseline="0" noProof="0">
              <a:ln>
                <a:noFill/>
              </a:ln>
              <a:solidFill>
                <a:srgbClr val="062032"/>
              </a:solidFill>
              <a:effectLst/>
              <a:uLnTx/>
              <a:uFillTx/>
              <a:latin typeface="Arial" panose="020B0604020202020204" pitchFamily="34" charset="0"/>
              <a:cs typeface="Arial" panose="020B0604020202020204" pitchFamily="34" charset="0"/>
              <a:sym typeface="Arial"/>
            </a:endParaRPr>
          </a:p>
        </p:txBody>
      </p:sp>
      <p:sp>
        <p:nvSpPr>
          <p:cNvPr id="3" name="Title 2">
            <a:extLst>
              <a:ext uri="{FF2B5EF4-FFF2-40B4-BE49-F238E27FC236}">
                <a16:creationId xmlns:a16="http://schemas.microsoft.com/office/drawing/2014/main" id="{12A837FF-8AD1-2DF8-357C-0FBD8E3BE82B}"/>
              </a:ext>
            </a:extLst>
          </p:cNvPr>
          <p:cNvSpPr>
            <a:spLocks noGrp="1"/>
          </p:cNvSpPr>
          <p:nvPr>
            <p:ph type="title"/>
          </p:nvPr>
        </p:nvSpPr>
        <p:spPr/>
        <p:txBody>
          <a:bodyPr/>
          <a:lstStyle/>
          <a:p>
            <a:r>
              <a:rPr lang="en-IN"/>
              <a:t>II. Preliminary [timeline/sequence/roadmap]</a:t>
            </a:r>
            <a:endParaRPr lang="en-US"/>
          </a:p>
        </p:txBody>
      </p:sp>
      <p:sp>
        <p:nvSpPr>
          <p:cNvPr id="5" name="Text Placeholder 4">
            <a:extLst>
              <a:ext uri="{FF2B5EF4-FFF2-40B4-BE49-F238E27FC236}">
                <a16:creationId xmlns:a16="http://schemas.microsoft.com/office/drawing/2014/main" id="{F7587EB2-C96D-8E70-EDFA-18FBB9351C1F}"/>
              </a:ext>
            </a:extLst>
          </p:cNvPr>
          <p:cNvSpPr>
            <a:spLocks noGrp="1"/>
          </p:cNvSpPr>
          <p:nvPr>
            <p:custDataLst>
              <p:tags r:id="rId1"/>
            </p:custDataLst>
          </p:nvPr>
        </p:nvSpPr>
        <p:spPr bwMode="auto">
          <a:xfrm>
            <a:off x="2636838" y="2144228"/>
            <a:ext cx="6715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202x</a:t>
            </a:r>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6" name="Text Placeholder 4">
            <a:extLst>
              <a:ext uri="{FF2B5EF4-FFF2-40B4-BE49-F238E27FC236}">
                <a16:creationId xmlns:a16="http://schemas.microsoft.com/office/drawing/2014/main" id="{67582E64-92B4-B1F4-0642-711EC811390B}"/>
              </a:ext>
            </a:extLst>
          </p:cNvPr>
          <p:cNvSpPr>
            <a:spLocks noGrp="1"/>
          </p:cNvSpPr>
          <p:nvPr>
            <p:custDataLst>
              <p:tags r:id="rId2"/>
            </p:custDataLst>
          </p:nvPr>
        </p:nvSpPr>
        <p:spPr bwMode="auto">
          <a:xfrm>
            <a:off x="3308350" y="2144228"/>
            <a:ext cx="401955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202x</a:t>
            </a:r>
          </a:p>
        </p:txBody>
      </p:sp>
      <p:sp>
        <p:nvSpPr>
          <p:cNvPr id="7" name="Text Placeholder 4">
            <a:extLst>
              <a:ext uri="{FF2B5EF4-FFF2-40B4-BE49-F238E27FC236}">
                <a16:creationId xmlns:a16="http://schemas.microsoft.com/office/drawing/2014/main" id="{A3BF874C-C059-E30C-212C-6A5CCEB84B5E}"/>
              </a:ext>
            </a:extLst>
          </p:cNvPr>
          <p:cNvSpPr>
            <a:spLocks noGrp="1"/>
          </p:cNvSpPr>
          <p:nvPr>
            <p:custDataLst>
              <p:tags r:id="rId3"/>
            </p:custDataLst>
          </p:nvPr>
        </p:nvSpPr>
        <p:spPr bwMode="auto">
          <a:xfrm>
            <a:off x="7327900" y="2144228"/>
            <a:ext cx="401955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202x</a:t>
            </a:r>
          </a:p>
        </p:txBody>
      </p:sp>
      <p:sp>
        <p:nvSpPr>
          <p:cNvPr id="8" name="Text Placeholder 4">
            <a:extLst>
              <a:ext uri="{FF2B5EF4-FFF2-40B4-BE49-F238E27FC236}">
                <a16:creationId xmlns:a16="http://schemas.microsoft.com/office/drawing/2014/main" id="{A867949D-AB7C-9224-5BA2-08AD003D0556}"/>
              </a:ext>
            </a:extLst>
          </p:cNvPr>
          <p:cNvSpPr>
            <a:spLocks noGrp="1"/>
          </p:cNvSpPr>
          <p:nvPr>
            <p:custDataLst>
              <p:tags r:id="rId4"/>
            </p:custDataLst>
          </p:nvPr>
        </p:nvSpPr>
        <p:spPr bwMode="auto">
          <a:xfrm>
            <a:off x="2636838"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26F6AF73-4BE2-4D35-B57F-4825621287B3}" type="datetime'''''''''''''N''''''o''''v'''''''''''''''''''">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9" name="Text Placeholder 4">
            <a:extLst>
              <a:ext uri="{FF2B5EF4-FFF2-40B4-BE49-F238E27FC236}">
                <a16:creationId xmlns:a16="http://schemas.microsoft.com/office/drawing/2014/main" id="{D00DCC74-F592-E68F-1310-B1C884FCE049}"/>
              </a:ext>
            </a:extLst>
          </p:cNvPr>
          <p:cNvSpPr>
            <a:spLocks noGrp="1"/>
          </p:cNvSpPr>
          <p:nvPr>
            <p:custDataLst>
              <p:tags r:id="rId5"/>
            </p:custDataLst>
          </p:nvPr>
        </p:nvSpPr>
        <p:spPr bwMode="auto">
          <a:xfrm>
            <a:off x="2967038"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AA7FB26-4395-4B36-8620-E8EA27B53D57}" type="datetime'''''''D''''''''''''''''e''''''''''''''''''''''''''''''''''''c'">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0" name="Text Placeholder 4">
            <a:extLst>
              <a:ext uri="{FF2B5EF4-FFF2-40B4-BE49-F238E27FC236}">
                <a16:creationId xmlns:a16="http://schemas.microsoft.com/office/drawing/2014/main" id="{50964C9D-B539-96C3-13D2-EBE61F775CB7}"/>
              </a:ext>
            </a:extLst>
          </p:cNvPr>
          <p:cNvSpPr>
            <a:spLocks noGrp="1"/>
          </p:cNvSpPr>
          <p:nvPr>
            <p:custDataLst>
              <p:tags r:id="rId6"/>
            </p:custDataLst>
          </p:nvPr>
        </p:nvSpPr>
        <p:spPr bwMode="auto">
          <a:xfrm>
            <a:off x="3308350"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A8C6DE2-AB77-452D-BF27-8A6DE29095CC}" type="datetime'J''''''''''''''''''''''''''''''a''''''''''''''''''n'''''''''''">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Jan</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 name="Text Placeholder 4">
            <a:extLst>
              <a:ext uri="{FF2B5EF4-FFF2-40B4-BE49-F238E27FC236}">
                <a16:creationId xmlns:a16="http://schemas.microsoft.com/office/drawing/2014/main" id="{96B67A0C-E83F-A809-26E3-F4702F6894F8}"/>
              </a:ext>
            </a:extLst>
          </p:cNvPr>
          <p:cNvSpPr>
            <a:spLocks noGrp="1"/>
          </p:cNvSpPr>
          <p:nvPr>
            <p:custDataLst>
              <p:tags r:id="rId7"/>
            </p:custDataLst>
          </p:nvPr>
        </p:nvSpPr>
        <p:spPr bwMode="auto">
          <a:xfrm>
            <a:off x="3649663" y="2360128"/>
            <a:ext cx="307975"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22F84526-B004-4AD4-8EC9-C91498C1F749}" type="datetime'''''''''''''''''''F''''''''''''''''e''''''''''''''''''b'">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Feb</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2" name="Text Placeholder 4">
            <a:extLst>
              <a:ext uri="{FF2B5EF4-FFF2-40B4-BE49-F238E27FC236}">
                <a16:creationId xmlns:a16="http://schemas.microsoft.com/office/drawing/2014/main" id="{55000BEF-0938-E9E1-A73F-4F4F7516809C}"/>
              </a:ext>
            </a:extLst>
          </p:cNvPr>
          <p:cNvSpPr>
            <a:spLocks noGrp="1"/>
          </p:cNvSpPr>
          <p:nvPr>
            <p:custDataLst>
              <p:tags r:id="rId8"/>
            </p:custDataLst>
          </p:nvPr>
        </p:nvSpPr>
        <p:spPr bwMode="auto">
          <a:xfrm>
            <a:off x="3957638"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60A86C5-31B2-4253-9942-5CFF1E1DDE8D}" type="datetime'Ma''''''r'''''''''''''''''''''''''''''''''''''''''">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3" name="Text Placeholder 4">
            <a:extLst>
              <a:ext uri="{FF2B5EF4-FFF2-40B4-BE49-F238E27FC236}">
                <a16:creationId xmlns:a16="http://schemas.microsoft.com/office/drawing/2014/main" id="{62DF611C-0159-9AC2-269F-FBAE60D76535}"/>
              </a:ext>
            </a:extLst>
          </p:cNvPr>
          <p:cNvSpPr>
            <a:spLocks noGrp="1"/>
          </p:cNvSpPr>
          <p:nvPr>
            <p:custDataLst>
              <p:tags r:id="rId9"/>
            </p:custDataLst>
          </p:nvPr>
        </p:nvSpPr>
        <p:spPr bwMode="auto">
          <a:xfrm>
            <a:off x="4298950" y="2360128"/>
            <a:ext cx="331788"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D814F223-4033-483E-911A-42FACCD50564}" type="datetime'''''''''''''''A''p''''''''''''''''''''''''''''r'''''''">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Apr</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4" name="Text Placeholder 4">
            <a:extLst>
              <a:ext uri="{FF2B5EF4-FFF2-40B4-BE49-F238E27FC236}">
                <a16:creationId xmlns:a16="http://schemas.microsoft.com/office/drawing/2014/main" id="{3856CA98-A66F-2CF9-98DC-5D17E749332E}"/>
              </a:ext>
            </a:extLst>
          </p:cNvPr>
          <p:cNvSpPr>
            <a:spLocks noGrp="1"/>
          </p:cNvSpPr>
          <p:nvPr>
            <p:custDataLst>
              <p:tags r:id="rId10"/>
            </p:custDataLst>
          </p:nvPr>
        </p:nvSpPr>
        <p:spPr bwMode="auto">
          <a:xfrm>
            <a:off x="4630738"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94B3106-DD80-46D3-9348-587DAC0A0009}" type="datetime'''''''Ma''''''''''''''''''''''''''''''y'''''''''''''''''">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May</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5" name="Text Placeholder 4">
            <a:extLst>
              <a:ext uri="{FF2B5EF4-FFF2-40B4-BE49-F238E27FC236}">
                <a16:creationId xmlns:a16="http://schemas.microsoft.com/office/drawing/2014/main" id="{31048A52-01A4-D276-C4FE-3AB0404CAF57}"/>
              </a:ext>
            </a:extLst>
          </p:cNvPr>
          <p:cNvSpPr>
            <a:spLocks noGrp="1"/>
          </p:cNvSpPr>
          <p:nvPr>
            <p:custDataLst>
              <p:tags r:id="rId11"/>
            </p:custDataLst>
          </p:nvPr>
        </p:nvSpPr>
        <p:spPr bwMode="auto">
          <a:xfrm>
            <a:off x="4972050"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4E721101-1BD3-480A-BDC2-563DB9DB478E}" type="datetime'''''''''J''''''''''''''''u''''''''''''n'''''''''''''">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Jun</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6" name="Text Placeholder 4">
            <a:extLst>
              <a:ext uri="{FF2B5EF4-FFF2-40B4-BE49-F238E27FC236}">
                <a16:creationId xmlns:a16="http://schemas.microsoft.com/office/drawing/2014/main" id="{9FEA232F-B898-7414-11CF-81ED5695A38D}"/>
              </a:ext>
            </a:extLst>
          </p:cNvPr>
          <p:cNvSpPr>
            <a:spLocks noGrp="1"/>
          </p:cNvSpPr>
          <p:nvPr>
            <p:custDataLst>
              <p:tags r:id="rId12"/>
            </p:custDataLst>
          </p:nvPr>
        </p:nvSpPr>
        <p:spPr bwMode="auto">
          <a:xfrm>
            <a:off x="5302250"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14B6DAA-21F0-47EE-8896-4AF00EF8A123}" type="datetime'''J''''''''''''''''''''u''''''''''''l'''''">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Jul</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7" name="Text Placeholder 4">
            <a:extLst>
              <a:ext uri="{FF2B5EF4-FFF2-40B4-BE49-F238E27FC236}">
                <a16:creationId xmlns:a16="http://schemas.microsoft.com/office/drawing/2014/main" id="{9731823D-AF4D-3E7F-8293-F09CD41EBE66}"/>
              </a:ext>
            </a:extLst>
          </p:cNvPr>
          <p:cNvSpPr>
            <a:spLocks noGrp="1"/>
          </p:cNvSpPr>
          <p:nvPr>
            <p:custDataLst>
              <p:tags r:id="rId13"/>
            </p:custDataLst>
          </p:nvPr>
        </p:nvSpPr>
        <p:spPr bwMode="auto">
          <a:xfrm>
            <a:off x="5643563"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2BDA0DA-0AFB-4A1A-A5F7-96F383CF3108}" type="datetime'''''''''''''''''''''A''''''''''''''''''''''''ug'''''''''''">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Aug</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8" name="Text Placeholder 4">
            <a:extLst>
              <a:ext uri="{FF2B5EF4-FFF2-40B4-BE49-F238E27FC236}">
                <a16:creationId xmlns:a16="http://schemas.microsoft.com/office/drawing/2014/main" id="{B0FAF435-D490-42A5-48BF-F848567E30E6}"/>
              </a:ext>
            </a:extLst>
          </p:cNvPr>
          <p:cNvSpPr>
            <a:spLocks noGrp="1"/>
          </p:cNvSpPr>
          <p:nvPr>
            <p:custDataLst>
              <p:tags r:id="rId14"/>
            </p:custDataLst>
          </p:nvPr>
        </p:nvSpPr>
        <p:spPr bwMode="auto">
          <a:xfrm>
            <a:off x="5984875"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83ABCD04-0E70-4FB7-9A00-28F3AAC4FF20}" type="datetime'''S''''''''''''''''''''''''''''''''''''''''e''''''''''''p'''">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Sep</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9" name="Text Placeholder 4">
            <a:extLst>
              <a:ext uri="{FF2B5EF4-FFF2-40B4-BE49-F238E27FC236}">
                <a16:creationId xmlns:a16="http://schemas.microsoft.com/office/drawing/2014/main" id="{819E16B7-D7EA-496C-BE4E-6E4639499115}"/>
              </a:ext>
            </a:extLst>
          </p:cNvPr>
          <p:cNvSpPr>
            <a:spLocks noGrp="1"/>
          </p:cNvSpPr>
          <p:nvPr>
            <p:custDataLst>
              <p:tags r:id="rId15"/>
            </p:custDataLst>
          </p:nvPr>
        </p:nvSpPr>
        <p:spPr bwMode="auto">
          <a:xfrm>
            <a:off x="6315075"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24827B83-D2CC-41D4-B8AA-6F674691C009}" type="datetime'''''''''''''O''''''''''''''''''''''c''''''''t'''''''''''''">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Oct</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0" name="Text Placeholder 4">
            <a:extLst>
              <a:ext uri="{FF2B5EF4-FFF2-40B4-BE49-F238E27FC236}">
                <a16:creationId xmlns:a16="http://schemas.microsoft.com/office/drawing/2014/main" id="{A9D568EE-8ACC-F28D-DFC3-CD684E9148B6}"/>
              </a:ext>
            </a:extLst>
          </p:cNvPr>
          <p:cNvSpPr>
            <a:spLocks noGrp="1"/>
          </p:cNvSpPr>
          <p:nvPr>
            <p:custDataLst>
              <p:tags r:id="rId16"/>
            </p:custDataLst>
          </p:nvPr>
        </p:nvSpPr>
        <p:spPr bwMode="auto">
          <a:xfrm>
            <a:off x="6656388"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6D41038-6FA0-46B7-8149-626F2E2E1AF0}" type="datetime'''''''''''''N''''''''''''''''''''''''ov'''''''''''''''''">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1" name="Text Placeholder 4">
            <a:extLst>
              <a:ext uri="{FF2B5EF4-FFF2-40B4-BE49-F238E27FC236}">
                <a16:creationId xmlns:a16="http://schemas.microsoft.com/office/drawing/2014/main" id="{64FD2429-B4F9-66E7-5D1F-680680728F11}"/>
              </a:ext>
            </a:extLst>
          </p:cNvPr>
          <p:cNvSpPr>
            <a:spLocks noGrp="1"/>
          </p:cNvSpPr>
          <p:nvPr>
            <p:custDataLst>
              <p:tags r:id="rId17"/>
            </p:custDataLst>
          </p:nvPr>
        </p:nvSpPr>
        <p:spPr bwMode="auto">
          <a:xfrm>
            <a:off x="6986588"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64C0C99-173D-4805-B2A8-217C0E92F46A}" type="datetime'''''''''''''''''''''''''''D''e''''''''''c'''''''''">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2" name="Text Placeholder 4">
            <a:extLst>
              <a:ext uri="{FF2B5EF4-FFF2-40B4-BE49-F238E27FC236}">
                <a16:creationId xmlns:a16="http://schemas.microsoft.com/office/drawing/2014/main" id="{60152A49-9FBE-CCA1-3DDF-E456C0360F78}"/>
              </a:ext>
            </a:extLst>
          </p:cNvPr>
          <p:cNvSpPr>
            <a:spLocks noGrp="1"/>
          </p:cNvSpPr>
          <p:nvPr>
            <p:custDataLst>
              <p:tags r:id="rId18"/>
            </p:custDataLst>
          </p:nvPr>
        </p:nvSpPr>
        <p:spPr bwMode="auto">
          <a:xfrm>
            <a:off x="7327900"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DEDD811A-F708-4150-87EB-B64CFC430032}" type="datetime'''''J''''''''''''''''''''an'''''''''''''''''''''''''''">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Jan</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3" name="Text Placeholder 4">
            <a:extLst>
              <a:ext uri="{FF2B5EF4-FFF2-40B4-BE49-F238E27FC236}">
                <a16:creationId xmlns:a16="http://schemas.microsoft.com/office/drawing/2014/main" id="{3EFECEF8-8492-E5E6-2071-7B164C3B0B35}"/>
              </a:ext>
            </a:extLst>
          </p:cNvPr>
          <p:cNvSpPr>
            <a:spLocks noGrp="1"/>
          </p:cNvSpPr>
          <p:nvPr>
            <p:custDataLst>
              <p:tags r:id="rId19"/>
            </p:custDataLst>
          </p:nvPr>
        </p:nvSpPr>
        <p:spPr bwMode="auto">
          <a:xfrm>
            <a:off x="7669213" y="2360128"/>
            <a:ext cx="307975"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52C0B6D-3B24-4ED4-90BF-F632784BF89F}" type="datetime'''''''''''''''''''''''''''''''''''''''''''''''''''Fe''b'''">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Feb</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4" name="Text Placeholder 4">
            <a:extLst>
              <a:ext uri="{FF2B5EF4-FFF2-40B4-BE49-F238E27FC236}">
                <a16:creationId xmlns:a16="http://schemas.microsoft.com/office/drawing/2014/main" id="{6B872F9E-DC21-551C-0CAC-8E4309F3BA24}"/>
              </a:ext>
            </a:extLst>
          </p:cNvPr>
          <p:cNvSpPr>
            <a:spLocks noGrp="1"/>
          </p:cNvSpPr>
          <p:nvPr>
            <p:custDataLst>
              <p:tags r:id="rId20"/>
            </p:custDataLst>
          </p:nvPr>
        </p:nvSpPr>
        <p:spPr bwMode="auto">
          <a:xfrm>
            <a:off x="7977188"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F124270-C84B-4C0F-BE73-5B4C4472C306}" type="datetime'''''''''''''M''a''''''''''''r'''''''''''">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5" name="Text Placeholder 4">
            <a:extLst>
              <a:ext uri="{FF2B5EF4-FFF2-40B4-BE49-F238E27FC236}">
                <a16:creationId xmlns:a16="http://schemas.microsoft.com/office/drawing/2014/main" id="{85C26DFF-6307-4C18-CA8E-6798E4A4B204}"/>
              </a:ext>
            </a:extLst>
          </p:cNvPr>
          <p:cNvSpPr>
            <a:spLocks noGrp="1"/>
          </p:cNvSpPr>
          <p:nvPr>
            <p:custDataLst>
              <p:tags r:id="rId21"/>
            </p:custDataLst>
          </p:nvPr>
        </p:nvSpPr>
        <p:spPr bwMode="auto">
          <a:xfrm>
            <a:off x="8318500"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557991C-2599-4FAC-A42C-A47CE46E5D0B}" type="datetime'''A''''''''''p''''''''r'''''''">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Apr</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6" name="Text Placeholder 4">
            <a:extLst>
              <a:ext uri="{FF2B5EF4-FFF2-40B4-BE49-F238E27FC236}">
                <a16:creationId xmlns:a16="http://schemas.microsoft.com/office/drawing/2014/main" id="{654B07BA-342B-23A8-00B8-F9A40D2946C4}"/>
              </a:ext>
            </a:extLst>
          </p:cNvPr>
          <p:cNvSpPr>
            <a:spLocks noGrp="1"/>
          </p:cNvSpPr>
          <p:nvPr>
            <p:custDataLst>
              <p:tags r:id="rId22"/>
            </p:custDataLst>
          </p:nvPr>
        </p:nvSpPr>
        <p:spPr bwMode="auto">
          <a:xfrm>
            <a:off x="8648700" y="2360128"/>
            <a:ext cx="3429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DADA53F-9254-4E98-BD53-7CFDE599C7B5}" type="datetime'''''''''''''''''''''''''Ma''''''''''''''''''''''''''''''y'">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May</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7" name="Text Placeholder 4">
            <a:extLst>
              <a:ext uri="{FF2B5EF4-FFF2-40B4-BE49-F238E27FC236}">
                <a16:creationId xmlns:a16="http://schemas.microsoft.com/office/drawing/2014/main" id="{59050F77-214B-8385-3497-D49B2F12CDF4}"/>
              </a:ext>
            </a:extLst>
          </p:cNvPr>
          <p:cNvSpPr>
            <a:spLocks noGrp="1"/>
          </p:cNvSpPr>
          <p:nvPr>
            <p:custDataLst>
              <p:tags r:id="rId23"/>
            </p:custDataLst>
          </p:nvPr>
        </p:nvSpPr>
        <p:spPr bwMode="auto">
          <a:xfrm>
            <a:off x="8991600"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5FB0475-0AD4-4A1C-8BFF-71C7C4956433}" type="datetime'''''''''''''''''''''J''''''u''n'''''''''''''''''''''''''''">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Jun</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8" name="Text Placeholder 4">
            <a:extLst>
              <a:ext uri="{FF2B5EF4-FFF2-40B4-BE49-F238E27FC236}">
                <a16:creationId xmlns:a16="http://schemas.microsoft.com/office/drawing/2014/main" id="{7AEBEC79-5923-1D6B-855A-C58FB9508F89}"/>
              </a:ext>
            </a:extLst>
          </p:cNvPr>
          <p:cNvSpPr>
            <a:spLocks noGrp="1"/>
          </p:cNvSpPr>
          <p:nvPr>
            <p:custDataLst>
              <p:tags r:id="rId24"/>
            </p:custDataLst>
          </p:nvPr>
        </p:nvSpPr>
        <p:spPr bwMode="auto">
          <a:xfrm>
            <a:off x="9321800"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6115A33-112D-442E-8D7E-84E774B5F3A6}" type="datetime'''''''''''''''''''''''''''''''Ju''''''''''''''''''l'''''''''">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Jul</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29" name="Text Placeholder 4">
            <a:extLst>
              <a:ext uri="{FF2B5EF4-FFF2-40B4-BE49-F238E27FC236}">
                <a16:creationId xmlns:a16="http://schemas.microsoft.com/office/drawing/2014/main" id="{BB2C9F13-22AD-8A19-1EA5-EC57EE1C30AD}"/>
              </a:ext>
            </a:extLst>
          </p:cNvPr>
          <p:cNvSpPr>
            <a:spLocks noGrp="1"/>
          </p:cNvSpPr>
          <p:nvPr>
            <p:custDataLst>
              <p:tags r:id="rId25"/>
            </p:custDataLst>
          </p:nvPr>
        </p:nvSpPr>
        <p:spPr bwMode="auto">
          <a:xfrm>
            <a:off x="9663113"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466E6983-2003-4391-A0FF-4CB6996D9CB5}" type="datetime'''''''''''A''''''''''''u''''''''''g'''''''">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Aug</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30" name="Text Placeholder 4">
            <a:extLst>
              <a:ext uri="{FF2B5EF4-FFF2-40B4-BE49-F238E27FC236}">
                <a16:creationId xmlns:a16="http://schemas.microsoft.com/office/drawing/2014/main" id="{FA644B05-980D-B8D2-C7D2-187D6A5783B2}"/>
              </a:ext>
            </a:extLst>
          </p:cNvPr>
          <p:cNvSpPr>
            <a:spLocks noGrp="1"/>
          </p:cNvSpPr>
          <p:nvPr>
            <p:custDataLst>
              <p:tags r:id="rId26"/>
            </p:custDataLst>
          </p:nvPr>
        </p:nvSpPr>
        <p:spPr bwMode="auto">
          <a:xfrm>
            <a:off x="10004425"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E9B906B-5A6A-42AD-95F1-59C372852BD4}" type="datetime'''''''''''''''''''''''''''''''''''''''S''''''e''p'">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Sep</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31" name="Text Placeholder 4">
            <a:extLst>
              <a:ext uri="{FF2B5EF4-FFF2-40B4-BE49-F238E27FC236}">
                <a16:creationId xmlns:a16="http://schemas.microsoft.com/office/drawing/2014/main" id="{AC780F14-E4F5-2538-9D5B-95C501BEBE2F}"/>
              </a:ext>
            </a:extLst>
          </p:cNvPr>
          <p:cNvSpPr>
            <a:spLocks noGrp="1"/>
          </p:cNvSpPr>
          <p:nvPr>
            <p:custDataLst>
              <p:tags r:id="rId27"/>
            </p:custDataLst>
          </p:nvPr>
        </p:nvSpPr>
        <p:spPr bwMode="auto">
          <a:xfrm>
            <a:off x="10334625"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7F2C877-DF76-4F0C-A560-A18A6D44F4DE}" type="datetime'''''''''''''O''''''''''''''''''''c''''''''''''''''t'">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Oct</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32" name="Text Placeholder 4">
            <a:extLst>
              <a:ext uri="{FF2B5EF4-FFF2-40B4-BE49-F238E27FC236}">
                <a16:creationId xmlns:a16="http://schemas.microsoft.com/office/drawing/2014/main" id="{2061394C-2AE7-43E1-EA5F-3697E2AEE090}"/>
              </a:ext>
            </a:extLst>
          </p:cNvPr>
          <p:cNvSpPr>
            <a:spLocks noGrp="1"/>
          </p:cNvSpPr>
          <p:nvPr>
            <p:custDataLst>
              <p:tags r:id="rId28"/>
            </p:custDataLst>
          </p:nvPr>
        </p:nvSpPr>
        <p:spPr bwMode="auto">
          <a:xfrm>
            <a:off x="10675938" y="2360128"/>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4179385-E17E-4F6E-A53D-2D2BBEE936DC}" type="datetime'''''''''''''''''''''''N''''''''''''''''o''v'''''''''">
              <a:rPr kumimoji="0" lang="en-GB" altLang="en-US" sz="1000" b="1"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33" name="Text Placeholder 4">
            <a:extLst>
              <a:ext uri="{FF2B5EF4-FFF2-40B4-BE49-F238E27FC236}">
                <a16:creationId xmlns:a16="http://schemas.microsoft.com/office/drawing/2014/main" id="{B571F235-125E-B74C-B804-ED5504C2410D}"/>
              </a:ext>
            </a:extLst>
          </p:cNvPr>
          <p:cNvSpPr>
            <a:spLocks noGrp="1"/>
          </p:cNvSpPr>
          <p:nvPr>
            <p:custDataLst>
              <p:tags r:id="rId29"/>
            </p:custDataLst>
          </p:nvPr>
        </p:nvSpPr>
        <p:spPr bwMode="auto">
          <a:xfrm>
            <a:off x="11006138" y="2360128"/>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AABBD8B2-B3A8-4DB0-9048-8F0835CF500B}" type="datetime'''''''''''''''''''''D''''''''e''''''''''''''''''''c'''''''''">
              <a:rPr kumimoji="0" lang="en-GB" altLang="en-US" sz="1000" b="1" i="0" u="none" strike="noStrike" kern="1200" cap="none" spc="0" normalizeH="0" baseline="0" noProof="0" smtClean="0">
                <a:ln>
                  <a:noFill/>
                </a:ln>
                <a:solidFill>
                  <a:srgbClr val="001965"/>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1000" b="1"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sym typeface="+mn-lt"/>
            </a:endParaRPr>
          </a:p>
        </p:txBody>
      </p:sp>
      <p:cxnSp>
        <p:nvCxnSpPr>
          <p:cNvPr id="34" name="Straight Connector 33">
            <a:extLst>
              <a:ext uri="{FF2B5EF4-FFF2-40B4-BE49-F238E27FC236}">
                <a16:creationId xmlns:a16="http://schemas.microsoft.com/office/drawing/2014/main" id="{EBE81714-6340-3DC7-547B-6ED86D343534}"/>
              </a:ext>
            </a:extLst>
          </p:cNvPr>
          <p:cNvCxnSpPr/>
          <p:nvPr>
            <p:custDataLst>
              <p:tags r:id="rId30"/>
            </p:custDataLst>
          </p:nvPr>
        </p:nvCxnSpPr>
        <p:spPr bwMode="auto">
          <a:xfrm>
            <a:off x="7327900" y="2360128"/>
            <a:ext cx="4019550"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29B113-EAC9-1D53-1980-289EA879DCA1}"/>
              </a:ext>
            </a:extLst>
          </p:cNvPr>
          <p:cNvCxnSpPr/>
          <p:nvPr>
            <p:custDataLst>
              <p:tags r:id="rId31"/>
            </p:custDataLst>
          </p:nvPr>
        </p:nvCxnSpPr>
        <p:spPr bwMode="auto">
          <a:xfrm>
            <a:off x="2636838" y="2360128"/>
            <a:ext cx="615950"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97F804C-3BF7-02EA-1E8E-69ED4688A814}"/>
              </a:ext>
            </a:extLst>
          </p:cNvPr>
          <p:cNvCxnSpPr/>
          <p:nvPr>
            <p:custDataLst>
              <p:tags r:id="rId32"/>
            </p:custDataLst>
          </p:nvPr>
        </p:nvCxnSpPr>
        <p:spPr bwMode="auto">
          <a:xfrm>
            <a:off x="3308350" y="2360128"/>
            <a:ext cx="3963988"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1FF4CEF-ED18-0818-875B-ADA01B5A22AF}"/>
              </a:ext>
            </a:extLst>
          </p:cNvPr>
          <p:cNvCxnSpPr/>
          <p:nvPr>
            <p:custDataLst>
              <p:tags r:id="rId33"/>
            </p:custDataLst>
          </p:nvPr>
        </p:nvCxnSpPr>
        <p:spPr bwMode="auto">
          <a:xfrm>
            <a:off x="3957638"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FCE92FA-DEA0-DAC9-43D7-E3EBB98B68AB}"/>
              </a:ext>
            </a:extLst>
          </p:cNvPr>
          <p:cNvCxnSpPr/>
          <p:nvPr>
            <p:custDataLst>
              <p:tags r:id="rId34"/>
            </p:custDataLst>
          </p:nvPr>
        </p:nvCxnSpPr>
        <p:spPr bwMode="auto">
          <a:xfrm>
            <a:off x="7669213"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2241328-C75C-8D1F-78E2-0EF6B4748D6A}"/>
              </a:ext>
            </a:extLst>
          </p:cNvPr>
          <p:cNvCxnSpPr>
            <a:cxnSpLocks/>
          </p:cNvCxnSpPr>
          <p:nvPr>
            <p:custDataLst>
              <p:tags r:id="rId35"/>
            </p:custDataLst>
          </p:nvPr>
        </p:nvCxnSpPr>
        <p:spPr bwMode="auto">
          <a:xfrm flipH="1">
            <a:off x="2967037" y="2674002"/>
            <a:ext cx="1" cy="3151146"/>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BFF3DB8-F5A1-144E-DD3A-958D7E81FB5C}"/>
              </a:ext>
            </a:extLst>
          </p:cNvPr>
          <p:cNvCxnSpPr/>
          <p:nvPr>
            <p:custDataLst>
              <p:tags r:id="rId36"/>
            </p:custDataLst>
          </p:nvPr>
        </p:nvCxnSpPr>
        <p:spPr bwMode="auto">
          <a:xfrm>
            <a:off x="330835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AF40D74-7903-5A22-0574-568099299658}"/>
              </a:ext>
            </a:extLst>
          </p:cNvPr>
          <p:cNvCxnSpPr/>
          <p:nvPr>
            <p:custDataLst>
              <p:tags r:id="rId37"/>
            </p:custDataLst>
          </p:nvPr>
        </p:nvCxnSpPr>
        <p:spPr bwMode="auto">
          <a:xfrm>
            <a:off x="5643563"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EDEB4A-82F8-1973-C992-916C6A41D0E3}"/>
              </a:ext>
            </a:extLst>
          </p:cNvPr>
          <p:cNvCxnSpPr/>
          <p:nvPr>
            <p:custDataLst>
              <p:tags r:id="rId38"/>
            </p:custDataLst>
          </p:nvPr>
        </p:nvCxnSpPr>
        <p:spPr bwMode="auto">
          <a:xfrm>
            <a:off x="429895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FAC7D8-0276-D2E8-5C5D-9DE6DD0F0691}"/>
              </a:ext>
            </a:extLst>
          </p:cNvPr>
          <p:cNvCxnSpPr/>
          <p:nvPr>
            <p:custDataLst>
              <p:tags r:id="rId39"/>
            </p:custDataLst>
          </p:nvPr>
        </p:nvCxnSpPr>
        <p:spPr bwMode="auto">
          <a:xfrm>
            <a:off x="497205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4D157B-E6B2-DB5F-EFA6-EAEF3BA45EB8}"/>
              </a:ext>
            </a:extLst>
          </p:cNvPr>
          <p:cNvCxnSpPr/>
          <p:nvPr>
            <p:custDataLst>
              <p:tags r:id="rId40"/>
            </p:custDataLst>
          </p:nvPr>
        </p:nvCxnSpPr>
        <p:spPr bwMode="auto">
          <a:xfrm>
            <a:off x="732790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6CEDB22-5E02-C931-4BF7-62FAF6D79559}"/>
              </a:ext>
            </a:extLst>
          </p:cNvPr>
          <p:cNvCxnSpPr/>
          <p:nvPr>
            <p:custDataLst>
              <p:tags r:id="rId41"/>
            </p:custDataLst>
          </p:nvPr>
        </p:nvCxnSpPr>
        <p:spPr bwMode="auto">
          <a:xfrm>
            <a:off x="530225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7EE0623-2B10-64CB-0A36-F92BC89E96C6}"/>
              </a:ext>
            </a:extLst>
          </p:cNvPr>
          <p:cNvCxnSpPr/>
          <p:nvPr>
            <p:custDataLst>
              <p:tags r:id="rId42"/>
            </p:custDataLst>
          </p:nvPr>
        </p:nvCxnSpPr>
        <p:spPr bwMode="auto">
          <a:xfrm>
            <a:off x="5984875"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E6E5CD-B300-F392-8B8E-1BD07310F648}"/>
              </a:ext>
            </a:extLst>
          </p:cNvPr>
          <p:cNvCxnSpPr/>
          <p:nvPr>
            <p:custDataLst>
              <p:tags r:id="rId43"/>
            </p:custDataLst>
          </p:nvPr>
        </p:nvCxnSpPr>
        <p:spPr bwMode="auto">
          <a:xfrm>
            <a:off x="6315075"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88A2EC-F6EB-637B-E5BB-6D17EB2C5053}"/>
              </a:ext>
            </a:extLst>
          </p:cNvPr>
          <p:cNvCxnSpPr/>
          <p:nvPr>
            <p:custDataLst>
              <p:tags r:id="rId44"/>
            </p:custDataLst>
          </p:nvPr>
        </p:nvCxnSpPr>
        <p:spPr bwMode="auto">
          <a:xfrm>
            <a:off x="6656388"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9062E73-E71E-4848-A2A6-F18C175AD1DA}"/>
              </a:ext>
            </a:extLst>
          </p:cNvPr>
          <p:cNvCxnSpPr/>
          <p:nvPr>
            <p:custDataLst>
              <p:tags r:id="rId45"/>
            </p:custDataLst>
          </p:nvPr>
        </p:nvCxnSpPr>
        <p:spPr bwMode="auto">
          <a:xfrm>
            <a:off x="6986588"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8867B24-0FD5-77AB-FF45-28FB276951AC}"/>
              </a:ext>
            </a:extLst>
          </p:cNvPr>
          <p:cNvCxnSpPr/>
          <p:nvPr>
            <p:custDataLst>
              <p:tags r:id="rId46"/>
            </p:custDataLst>
          </p:nvPr>
        </p:nvCxnSpPr>
        <p:spPr bwMode="auto">
          <a:xfrm>
            <a:off x="7977188"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B381FF-6BFD-14CC-C55B-A311356AF0D1}"/>
              </a:ext>
            </a:extLst>
          </p:cNvPr>
          <p:cNvCxnSpPr/>
          <p:nvPr>
            <p:custDataLst>
              <p:tags r:id="rId47"/>
            </p:custDataLst>
          </p:nvPr>
        </p:nvCxnSpPr>
        <p:spPr bwMode="auto">
          <a:xfrm>
            <a:off x="831850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194C0B-884A-39B5-0DCE-FEB76C9EC894}"/>
              </a:ext>
            </a:extLst>
          </p:cNvPr>
          <p:cNvCxnSpPr/>
          <p:nvPr>
            <p:custDataLst>
              <p:tags r:id="rId48"/>
            </p:custDataLst>
          </p:nvPr>
        </p:nvCxnSpPr>
        <p:spPr bwMode="auto">
          <a:xfrm>
            <a:off x="864870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E5096E9-5F93-E8AC-0085-A6878D3FA270}"/>
              </a:ext>
            </a:extLst>
          </p:cNvPr>
          <p:cNvCxnSpPr/>
          <p:nvPr>
            <p:custDataLst>
              <p:tags r:id="rId49"/>
            </p:custDataLst>
          </p:nvPr>
        </p:nvCxnSpPr>
        <p:spPr bwMode="auto">
          <a:xfrm>
            <a:off x="899160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F310478-5C90-0607-5234-C5B4B867FE00}"/>
              </a:ext>
            </a:extLst>
          </p:cNvPr>
          <p:cNvCxnSpPr/>
          <p:nvPr>
            <p:custDataLst>
              <p:tags r:id="rId50"/>
            </p:custDataLst>
          </p:nvPr>
        </p:nvCxnSpPr>
        <p:spPr bwMode="auto">
          <a:xfrm>
            <a:off x="932180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A737E8D-04D0-ADA8-9D4B-D1FFE30DE6FA}"/>
              </a:ext>
            </a:extLst>
          </p:cNvPr>
          <p:cNvCxnSpPr/>
          <p:nvPr>
            <p:custDataLst>
              <p:tags r:id="rId51"/>
            </p:custDataLst>
          </p:nvPr>
        </p:nvCxnSpPr>
        <p:spPr bwMode="auto">
          <a:xfrm>
            <a:off x="9663113"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18EEB4C-70A7-7EA3-7BE9-3E052797713F}"/>
              </a:ext>
            </a:extLst>
          </p:cNvPr>
          <p:cNvCxnSpPr/>
          <p:nvPr>
            <p:custDataLst>
              <p:tags r:id="rId52"/>
            </p:custDataLst>
          </p:nvPr>
        </p:nvCxnSpPr>
        <p:spPr bwMode="auto">
          <a:xfrm>
            <a:off x="4630738"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8FEB9F0-03DB-C593-2B0B-25333688ABCF}"/>
              </a:ext>
            </a:extLst>
          </p:cNvPr>
          <p:cNvCxnSpPr/>
          <p:nvPr>
            <p:custDataLst>
              <p:tags r:id="rId53"/>
            </p:custDataLst>
          </p:nvPr>
        </p:nvCxnSpPr>
        <p:spPr bwMode="auto">
          <a:xfrm>
            <a:off x="10334625"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C91A9-513D-BD90-0880-130ED03E643C}"/>
              </a:ext>
            </a:extLst>
          </p:cNvPr>
          <p:cNvCxnSpPr/>
          <p:nvPr>
            <p:custDataLst>
              <p:tags r:id="rId54"/>
            </p:custDataLst>
          </p:nvPr>
        </p:nvCxnSpPr>
        <p:spPr bwMode="auto">
          <a:xfrm>
            <a:off x="10675938"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D47D1A-B757-8F1A-EB3E-92D7512180E8}"/>
              </a:ext>
            </a:extLst>
          </p:cNvPr>
          <p:cNvCxnSpPr/>
          <p:nvPr>
            <p:custDataLst>
              <p:tags r:id="rId55"/>
            </p:custDataLst>
          </p:nvPr>
        </p:nvCxnSpPr>
        <p:spPr bwMode="auto">
          <a:xfrm>
            <a:off x="11006138"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96FD7F-9678-BE84-928D-54C90EB9591B}"/>
              </a:ext>
            </a:extLst>
          </p:cNvPr>
          <p:cNvCxnSpPr>
            <a:cxnSpLocks/>
          </p:cNvCxnSpPr>
          <p:nvPr>
            <p:custDataLst>
              <p:tags r:id="rId56"/>
            </p:custDataLst>
          </p:nvPr>
        </p:nvCxnSpPr>
        <p:spPr bwMode="auto">
          <a:xfrm>
            <a:off x="2636838" y="2674002"/>
            <a:ext cx="0" cy="3151146"/>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01F48F4-1118-FE69-96C7-6A375EBC5725}"/>
              </a:ext>
            </a:extLst>
          </p:cNvPr>
          <p:cNvCxnSpPr/>
          <p:nvPr>
            <p:custDataLst>
              <p:tags r:id="rId57"/>
            </p:custDataLst>
          </p:nvPr>
        </p:nvCxnSpPr>
        <p:spPr bwMode="auto">
          <a:xfrm>
            <a:off x="11347450"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EA4E63C-B817-908A-524F-485404751F63}"/>
              </a:ext>
            </a:extLst>
          </p:cNvPr>
          <p:cNvCxnSpPr/>
          <p:nvPr>
            <p:custDataLst>
              <p:tags r:id="rId58"/>
            </p:custDataLst>
          </p:nvPr>
        </p:nvCxnSpPr>
        <p:spPr bwMode="auto">
          <a:xfrm>
            <a:off x="10004425"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41B14F9-EA7B-8D59-FC18-1CA86F2EE712}"/>
              </a:ext>
            </a:extLst>
          </p:cNvPr>
          <p:cNvCxnSpPr/>
          <p:nvPr>
            <p:custDataLst>
              <p:tags r:id="rId59"/>
            </p:custDataLst>
          </p:nvPr>
        </p:nvCxnSpPr>
        <p:spPr bwMode="auto">
          <a:xfrm>
            <a:off x="3649663" y="2674002"/>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071DB30-71E1-18D0-7928-79C8B18DEF5B}"/>
              </a:ext>
            </a:extLst>
          </p:cNvPr>
          <p:cNvCxnSpPr/>
          <p:nvPr>
            <p:custDataLst>
              <p:tags r:id="rId60"/>
            </p:custDataLst>
          </p:nvPr>
        </p:nvCxnSpPr>
        <p:spPr bwMode="auto">
          <a:xfrm>
            <a:off x="1468438" y="4340876"/>
            <a:ext cx="98790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1B4DB09-91F9-EE71-ED40-EA148CBD3913}"/>
              </a:ext>
            </a:extLst>
          </p:cNvPr>
          <p:cNvCxnSpPr/>
          <p:nvPr>
            <p:custDataLst>
              <p:tags r:id="rId61"/>
            </p:custDataLst>
          </p:nvPr>
        </p:nvCxnSpPr>
        <p:spPr bwMode="auto">
          <a:xfrm>
            <a:off x="1468438" y="3916220"/>
            <a:ext cx="98790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0BB1D42-2383-3522-31AE-44DE7161C70A}"/>
              </a:ext>
            </a:extLst>
          </p:cNvPr>
          <p:cNvCxnSpPr/>
          <p:nvPr>
            <p:custDataLst>
              <p:tags r:id="rId62"/>
            </p:custDataLst>
          </p:nvPr>
        </p:nvCxnSpPr>
        <p:spPr bwMode="auto">
          <a:xfrm>
            <a:off x="1468438" y="3066908"/>
            <a:ext cx="98790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1127FD3-62A5-9D6F-44EE-F1646E3E6C00}"/>
              </a:ext>
            </a:extLst>
          </p:cNvPr>
          <p:cNvCxnSpPr/>
          <p:nvPr>
            <p:custDataLst>
              <p:tags r:id="rId63"/>
            </p:custDataLst>
          </p:nvPr>
        </p:nvCxnSpPr>
        <p:spPr bwMode="auto">
          <a:xfrm>
            <a:off x="1468438" y="3491564"/>
            <a:ext cx="98790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2622BA9-676B-108C-247A-8B07D931E57A}"/>
              </a:ext>
            </a:extLst>
          </p:cNvPr>
          <p:cNvCxnSpPr/>
          <p:nvPr>
            <p:custDataLst>
              <p:tags r:id="rId64"/>
            </p:custDataLst>
          </p:nvPr>
        </p:nvCxnSpPr>
        <p:spPr bwMode="auto">
          <a:xfrm>
            <a:off x="1468438" y="4765532"/>
            <a:ext cx="98790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9D879C7-1EFD-A62B-DEB8-FC4BB696362C}"/>
              </a:ext>
            </a:extLst>
          </p:cNvPr>
          <p:cNvCxnSpPr/>
          <p:nvPr>
            <p:custDataLst>
              <p:tags r:id="rId65"/>
            </p:custDataLst>
          </p:nvPr>
        </p:nvCxnSpPr>
        <p:spPr bwMode="auto">
          <a:xfrm>
            <a:off x="1468438" y="5190190"/>
            <a:ext cx="9879013" cy="0"/>
          </a:xfrm>
          <a:prstGeom prst="line">
            <a:avLst/>
          </a:prstGeom>
          <a:ln w="1270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16607AA-0651-BE79-4003-8F58A5B4B835}"/>
              </a:ext>
            </a:extLst>
          </p:cNvPr>
          <p:cNvCxnSpPr/>
          <p:nvPr>
            <p:custDataLst>
              <p:tags r:id="rId66"/>
            </p:custDataLst>
          </p:nvPr>
        </p:nvCxnSpPr>
        <p:spPr bwMode="auto">
          <a:xfrm>
            <a:off x="1468438" y="5851272"/>
            <a:ext cx="9879013" cy="0"/>
          </a:xfrm>
          <a:prstGeom prst="line">
            <a:avLst/>
          </a:prstGeom>
          <a:ln w="190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226EA32-95C7-B399-49CF-D4271943BD70}"/>
              </a:ext>
            </a:extLst>
          </p:cNvPr>
          <p:cNvCxnSpPr>
            <a:cxnSpLocks/>
          </p:cNvCxnSpPr>
          <p:nvPr>
            <p:custDataLst>
              <p:tags r:id="rId67"/>
            </p:custDataLst>
          </p:nvPr>
        </p:nvCxnSpPr>
        <p:spPr bwMode="auto">
          <a:xfrm>
            <a:off x="1468438" y="2642252"/>
            <a:ext cx="9879013" cy="0"/>
          </a:xfrm>
          <a:prstGeom prst="line">
            <a:avLst/>
          </a:prstGeom>
          <a:ln w="190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Text Placeholder 4">
            <a:extLst>
              <a:ext uri="{FF2B5EF4-FFF2-40B4-BE49-F238E27FC236}">
                <a16:creationId xmlns:a16="http://schemas.microsoft.com/office/drawing/2014/main" id="{5206FB3F-DC72-01D0-D272-A9EBAE3B9E59}"/>
              </a:ext>
            </a:extLst>
          </p:cNvPr>
          <p:cNvSpPr>
            <a:spLocks noGrp="1"/>
          </p:cNvSpPr>
          <p:nvPr>
            <p:custDataLst>
              <p:tags r:id="rId68"/>
            </p:custDataLst>
          </p:nvPr>
        </p:nvSpPr>
        <p:spPr bwMode="auto">
          <a:xfrm>
            <a:off x="9694863" y="3581655"/>
            <a:ext cx="969963" cy="244475"/>
          </a:xfrm>
          <a:prstGeom prst="chevron">
            <a:avLst>
              <a:gd name="adj" fmla="val 18182"/>
            </a:avLst>
          </a:prstGeom>
          <a:solidFill>
            <a:srgbClr val="FFFFFF"/>
          </a:solidFill>
          <a:ln w="9525" algn="ctr">
            <a:solidFill>
              <a:schemeClr val="tx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76" name="Text Placeholder 4">
            <a:extLst>
              <a:ext uri="{FF2B5EF4-FFF2-40B4-BE49-F238E27FC236}">
                <a16:creationId xmlns:a16="http://schemas.microsoft.com/office/drawing/2014/main" id="{78B2806B-C259-8D66-D25E-3BC64359A8A6}"/>
              </a:ext>
            </a:extLst>
          </p:cNvPr>
          <p:cNvSpPr>
            <a:spLocks noGrp="1"/>
          </p:cNvSpPr>
          <p:nvPr>
            <p:custDataLst>
              <p:tags r:id="rId69"/>
            </p:custDataLst>
          </p:nvPr>
        </p:nvSpPr>
        <p:spPr bwMode="auto">
          <a:xfrm>
            <a:off x="7932738" y="3178582"/>
            <a:ext cx="1047750" cy="244475"/>
          </a:xfrm>
          <a:prstGeom prst="chevron">
            <a:avLst>
              <a:gd name="adj" fmla="val 18182"/>
            </a:avLst>
          </a:prstGeom>
          <a:solidFill>
            <a:schemeClr val="bg1"/>
          </a:solidFill>
          <a:ln w="9525" algn="ctr">
            <a:solidFill>
              <a:schemeClr val="tx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77" name="Text Placeholder 4">
            <a:extLst>
              <a:ext uri="{FF2B5EF4-FFF2-40B4-BE49-F238E27FC236}">
                <a16:creationId xmlns:a16="http://schemas.microsoft.com/office/drawing/2014/main" id="{866A43E7-E16A-D05E-59BE-A825DB4153DA}"/>
              </a:ext>
            </a:extLst>
          </p:cNvPr>
          <p:cNvSpPr>
            <a:spLocks noGrp="1"/>
          </p:cNvSpPr>
          <p:nvPr>
            <p:custDataLst>
              <p:tags r:id="rId70"/>
            </p:custDataLst>
          </p:nvPr>
        </p:nvSpPr>
        <p:spPr bwMode="auto">
          <a:xfrm>
            <a:off x="6534150" y="4430094"/>
            <a:ext cx="1036638" cy="244475"/>
          </a:xfrm>
          <a:prstGeom prst="chevron">
            <a:avLst>
              <a:gd name="adj" fmla="val 18182"/>
            </a:avLst>
          </a:prstGeom>
          <a:solidFill>
            <a:schemeClr val="bg1"/>
          </a:solid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78" name="Text Placeholder 4">
            <a:extLst>
              <a:ext uri="{FF2B5EF4-FFF2-40B4-BE49-F238E27FC236}">
                <a16:creationId xmlns:a16="http://schemas.microsoft.com/office/drawing/2014/main" id="{D7623DC2-F05C-48A2-0F5F-EA1F6FF5773B}"/>
              </a:ext>
            </a:extLst>
          </p:cNvPr>
          <p:cNvSpPr>
            <a:spLocks noGrp="1"/>
          </p:cNvSpPr>
          <p:nvPr>
            <p:custDataLst>
              <p:tags r:id="rId71"/>
            </p:custDataLst>
          </p:nvPr>
        </p:nvSpPr>
        <p:spPr bwMode="auto">
          <a:xfrm>
            <a:off x="5994400" y="4006311"/>
            <a:ext cx="1036638" cy="244475"/>
          </a:xfrm>
          <a:prstGeom prst="chevron">
            <a:avLst>
              <a:gd name="adj" fmla="val 18182"/>
            </a:avLst>
          </a:prstGeom>
          <a:solidFill>
            <a:schemeClr val="bg1"/>
          </a:solid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79" name="Text Placeholder 4">
            <a:extLst>
              <a:ext uri="{FF2B5EF4-FFF2-40B4-BE49-F238E27FC236}">
                <a16:creationId xmlns:a16="http://schemas.microsoft.com/office/drawing/2014/main" id="{E31D004D-4468-F321-5AE7-243FF41ABE9E}"/>
              </a:ext>
            </a:extLst>
          </p:cNvPr>
          <p:cNvSpPr>
            <a:spLocks noGrp="1"/>
          </p:cNvSpPr>
          <p:nvPr>
            <p:custDataLst>
              <p:tags r:id="rId72"/>
            </p:custDataLst>
          </p:nvPr>
        </p:nvSpPr>
        <p:spPr bwMode="auto">
          <a:xfrm>
            <a:off x="5257800" y="3581655"/>
            <a:ext cx="385763" cy="244475"/>
          </a:xfrm>
          <a:prstGeom prst="chevron">
            <a:avLst>
              <a:gd name="adj" fmla="val 18182"/>
            </a:avLst>
          </a:prstGeom>
          <a:solidFill>
            <a:srgbClr val="FFFFFF"/>
          </a:solidFill>
          <a:ln w="9525" algn="ctr">
            <a:solidFill>
              <a:schemeClr val="accent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0" name="Text Placeholder 4">
            <a:extLst>
              <a:ext uri="{FF2B5EF4-FFF2-40B4-BE49-F238E27FC236}">
                <a16:creationId xmlns:a16="http://schemas.microsoft.com/office/drawing/2014/main" id="{E11EB674-6A58-A29B-0DE0-1C81F25C064E}"/>
              </a:ext>
            </a:extLst>
          </p:cNvPr>
          <p:cNvSpPr>
            <a:spLocks noGrp="1"/>
          </p:cNvSpPr>
          <p:nvPr>
            <p:custDataLst>
              <p:tags r:id="rId73"/>
            </p:custDataLst>
          </p:nvPr>
        </p:nvSpPr>
        <p:spPr bwMode="auto">
          <a:xfrm>
            <a:off x="3924300" y="2732343"/>
            <a:ext cx="385763" cy="244475"/>
          </a:xfrm>
          <a:prstGeom prst="chevron">
            <a:avLst>
              <a:gd name="adj" fmla="val 18182"/>
            </a:avLst>
          </a:prstGeom>
          <a:solidFill>
            <a:schemeClr val="bg1"/>
          </a:solidFill>
          <a:ln w="9525" algn="ctr">
            <a:solidFill>
              <a:schemeClr val="tx2">
                <a:lumMod val="90000"/>
              </a:schemeClr>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1" name="Text Placeholder 4">
            <a:extLst>
              <a:ext uri="{FF2B5EF4-FFF2-40B4-BE49-F238E27FC236}">
                <a16:creationId xmlns:a16="http://schemas.microsoft.com/office/drawing/2014/main" id="{4C115061-F85A-4D54-C477-BC9A84AF54F5}"/>
              </a:ext>
            </a:extLst>
          </p:cNvPr>
          <p:cNvSpPr>
            <a:spLocks noGrp="1"/>
          </p:cNvSpPr>
          <p:nvPr>
            <p:custDataLst>
              <p:tags r:id="rId74"/>
            </p:custDataLst>
          </p:nvPr>
        </p:nvSpPr>
        <p:spPr bwMode="auto">
          <a:xfrm>
            <a:off x="9001125" y="4855624"/>
            <a:ext cx="947738" cy="244475"/>
          </a:xfrm>
          <a:prstGeom prst="chevron">
            <a:avLst>
              <a:gd name="adj" fmla="val 18182"/>
            </a:avLst>
          </a:prstGeom>
          <a:solidFill>
            <a:schemeClr val="bg1"/>
          </a:solid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2" name="Text Placeholder 4">
            <a:extLst>
              <a:ext uri="{FF2B5EF4-FFF2-40B4-BE49-F238E27FC236}">
                <a16:creationId xmlns:a16="http://schemas.microsoft.com/office/drawing/2014/main" id="{C8CEB8BB-EACB-3988-3D8D-578D46659C55}"/>
              </a:ext>
            </a:extLst>
          </p:cNvPr>
          <p:cNvSpPr>
            <a:spLocks noGrp="1"/>
          </p:cNvSpPr>
          <p:nvPr>
            <p:custDataLst>
              <p:tags r:id="rId75"/>
            </p:custDataLst>
          </p:nvPr>
        </p:nvSpPr>
        <p:spPr bwMode="auto">
          <a:xfrm>
            <a:off x="9353550" y="5302902"/>
            <a:ext cx="1387475" cy="244475"/>
          </a:xfrm>
          <a:prstGeom prst="homePlate">
            <a:avLst>
              <a:gd name="adj" fmla="val 18182"/>
            </a:avLst>
          </a:prstGeom>
          <a:solidFill>
            <a:schemeClr val="accent3"/>
          </a:solid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3" name="Text Placeholder 4">
            <a:extLst>
              <a:ext uri="{FF2B5EF4-FFF2-40B4-BE49-F238E27FC236}">
                <a16:creationId xmlns:a16="http://schemas.microsoft.com/office/drawing/2014/main" id="{43C5C236-7773-D584-7F14-EFE0454229DE}"/>
              </a:ext>
            </a:extLst>
          </p:cNvPr>
          <p:cNvSpPr>
            <a:spLocks noGrp="1"/>
          </p:cNvSpPr>
          <p:nvPr>
            <p:custDataLst>
              <p:tags r:id="rId76"/>
            </p:custDataLst>
          </p:nvPr>
        </p:nvSpPr>
        <p:spPr bwMode="auto">
          <a:xfrm>
            <a:off x="7227888" y="5302902"/>
            <a:ext cx="2049463" cy="244475"/>
          </a:xfrm>
          <a:prstGeom prst="chevron">
            <a:avLst>
              <a:gd name="adj" fmla="val 18182"/>
            </a:avLst>
          </a:prstGeom>
          <a:solidFill>
            <a:srgbClr val="FFFFFF"/>
          </a:solid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4" name="Text Placeholder 4">
            <a:extLst>
              <a:ext uri="{FF2B5EF4-FFF2-40B4-BE49-F238E27FC236}">
                <a16:creationId xmlns:a16="http://schemas.microsoft.com/office/drawing/2014/main" id="{37F43D70-6248-21B5-DC09-EB69E6DBA7B4}"/>
              </a:ext>
            </a:extLst>
          </p:cNvPr>
          <p:cNvSpPr>
            <a:spLocks noGrp="1"/>
          </p:cNvSpPr>
          <p:nvPr>
            <p:custDataLst>
              <p:tags r:id="rId77"/>
            </p:custDataLst>
          </p:nvPr>
        </p:nvSpPr>
        <p:spPr bwMode="gray">
          <a:xfrm>
            <a:off x="8648700" y="3577851"/>
            <a:ext cx="1090613" cy="244475"/>
          </a:xfrm>
          <a:prstGeom prst="homePlate">
            <a:avLst>
              <a:gd name="adj" fmla="val 18182"/>
            </a:avLst>
          </a:prstGeom>
          <a:solidFill>
            <a:schemeClr val="tx1"/>
          </a:solidFill>
          <a:ln w="9525" algn="ctr">
            <a:solidFill>
              <a:schemeClr val="tx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5" name="Text Placeholder 4">
            <a:extLst>
              <a:ext uri="{FF2B5EF4-FFF2-40B4-BE49-F238E27FC236}">
                <a16:creationId xmlns:a16="http://schemas.microsoft.com/office/drawing/2014/main" id="{2897273C-4F27-DBC0-8250-DE40B1161D5A}"/>
              </a:ext>
            </a:extLst>
          </p:cNvPr>
          <p:cNvSpPr>
            <a:spLocks noGrp="1"/>
          </p:cNvSpPr>
          <p:nvPr>
            <p:custDataLst>
              <p:tags r:id="rId78"/>
            </p:custDataLst>
          </p:nvPr>
        </p:nvSpPr>
        <p:spPr bwMode="auto">
          <a:xfrm>
            <a:off x="5345113" y="5302902"/>
            <a:ext cx="1927225" cy="244475"/>
          </a:xfrm>
          <a:prstGeom prst="homePlate">
            <a:avLst>
              <a:gd name="adj" fmla="val 18182"/>
            </a:avLst>
          </a:prstGeom>
          <a:solidFill>
            <a:schemeClr val="accent3"/>
          </a:solid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6" name="Text Placeholder 4">
            <a:extLst>
              <a:ext uri="{FF2B5EF4-FFF2-40B4-BE49-F238E27FC236}">
                <a16:creationId xmlns:a16="http://schemas.microsoft.com/office/drawing/2014/main" id="{8102AB99-F93F-F7A6-0246-1D6839638B8C}"/>
              </a:ext>
            </a:extLst>
          </p:cNvPr>
          <p:cNvSpPr>
            <a:spLocks noGrp="1"/>
          </p:cNvSpPr>
          <p:nvPr>
            <p:custDataLst>
              <p:tags r:id="rId79"/>
            </p:custDataLst>
          </p:nvPr>
        </p:nvSpPr>
        <p:spPr bwMode="gray">
          <a:xfrm>
            <a:off x="6999111" y="3178146"/>
            <a:ext cx="990600" cy="244475"/>
          </a:xfrm>
          <a:prstGeom prst="homePlate">
            <a:avLst>
              <a:gd name="adj" fmla="val 18182"/>
            </a:avLst>
          </a:prstGeom>
          <a:solidFill>
            <a:schemeClr val="tx1"/>
          </a:solidFill>
          <a:ln w="9525" algn="ctr">
            <a:solidFill>
              <a:schemeClr val="tx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7" name="Text Placeholder 4">
            <a:extLst>
              <a:ext uri="{FF2B5EF4-FFF2-40B4-BE49-F238E27FC236}">
                <a16:creationId xmlns:a16="http://schemas.microsoft.com/office/drawing/2014/main" id="{25674945-0C28-B5F5-9F43-3699D45F997D}"/>
              </a:ext>
            </a:extLst>
          </p:cNvPr>
          <p:cNvSpPr>
            <a:spLocks noGrp="1"/>
          </p:cNvSpPr>
          <p:nvPr>
            <p:custDataLst>
              <p:tags r:id="rId80"/>
            </p:custDataLst>
          </p:nvPr>
        </p:nvSpPr>
        <p:spPr bwMode="auto">
          <a:xfrm>
            <a:off x="4035425" y="5302902"/>
            <a:ext cx="1222375" cy="244475"/>
          </a:xfrm>
          <a:prstGeom prst="homePlate">
            <a:avLst>
              <a:gd name="adj" fmla="val 18182"/>
            </a:avLst>
          </a:prstGeom>
          <a:solidFill>
            <a:schemeClr val="accent3"/>
          </a:solid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8" name="Text Placeholder 4">
            <a:extLst>
              <a:ext uri="{FF2B5EF4-FFF2-40B4-BE49-F238E27FC236}">
                <a16:creationId xmlns:a16="http://schemas.microsoft.com/office/drawing/2014/main" id="{A51BCDEC-BE34-0F81-5937-DB534E2AFC79}"/>
              </a:ext>
            </a:extLst>
          </p:cNvPr>
          <p:cNvSpPr>
            <a:spLocks noGrp="1"/>
          </p:cNvSpPr>
          <p:nvPr>
            <p:custDataLst>
              <p:tags r:id="rId81"/>
            </p:custDataLst>
          </p:nvPr>
        </p:nvSpPr>
        <p:spPr bwMode="gray">
          <a:xfrm>
            <a:off x="4960938" y="4005875"/>
            <a:ext cx="1077913" cy="244475"/>
          </a:xfrm>
          <a:prstGeom prst="homePlate">
            <a:avLst>
              <a:gd name="adj" fmla="val 18182"/>
            </a:avLst>
          </a:prstGeom>
          <a:solidFill>
            <a:schemeClr val="accent2"/>
          </a:solidFill>
          <a:ln w="9525" algn="ctr">
            <a:solidFill>
              <a:schemeClr val="bg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89" name="Text Placeholder 4">
            <a:extLst>
              <a:ext uri="{FF2B5EF4-FFF2-40B4-BE49-F238E27FC236}">
                <a16:creationId xmlns:a16="http://schemas.microsoft.com/office/drawing/2014/main" id="{03DC9B18-3860-3679-20F6-427A01DEC8E0}"/>
              </a:ext>
            </a:extLst>
          </p:cNvPr>
          <p:cNvSpPr>
            <a:spLocks noGrp="1"/>
          </p:cNvSpPr>
          <p:nvPr>
            <p:custDataLst>
              <p:tags r:id="rId82"/>
            </p:custDataLst>
          </p:nvPr>
        </p:nvSpPr>
        <p:spPr bwMode="auto">
          <a:xfrm>
            <a:off x="2654301" y="2732343"/>
            <a:ext cx="1314449" cy="244475"/>
          </a:xfrm>
          <a:prstGeom prst="homePlate">
            <a:avLst>
              <a:gd name="adj" fmla="val 18182"/>
            </a:avLst>
          </a:prstGeom>
          <a:solidFill>
            <a:schemeClr val="tx2"/>
          </a:solidFill>
          <a:ln w="9525" algn="ctr">
            <a:solidFill>
              <a:schemeClr val="tx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90" name="Text Placeholder 4">
            <a:extLst>
              <a:ext uri="{FF2B5EF4-FFF2-40B4-BE49-F238E27FC236}">
                <a16:creationId xmlns:a16="http://schemas.microsoft.com/office/drawing/2014/main" id="{6CAFF9DB-7610-EBE7-DD1B-5559C6042486}"/>
              </a:ext>
            </a:extLst>
          </p:cNvPr>
          <p:cNvSpPr>
            <a:spLocks noGrp="1"/>
          </p:cNvSpPr>
          <p:nvPr>
            <p:custDataLst>
              <p:tags r:id="rId83"/>
            </p:custDataLst>
          </p:nvPr>
        </p:nvSpPr>
        <p:spPr bwMode="gray">
          <a:xfrm>
            <a:off x="7970223" y="4856061"/>
            <a:ext cx="1068388" cy="244475"/>
          </a:xfrm>
          <a:prstGeom prst="homePlate">
            <a:avLst>
              <a:gd name="adj" fmla="val 18182"/>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91" name="Text Placeholder 4">
            <a:extLst>
              <a:ext uri="{FF2B5EF4-FFF2-40B4-BE49-F238E27FC236}">
                <a16:creationId xmlns:a16="http://schemas.microsoft.com/office/drawing/2014/main" id="{FE2A4692-6C33-7777-13EF-2ED2199122CA}"/>
              </a:ext>
            </a:extLst>
          </p:cNvPr>
          <p:cNvSpPr>
            <a:spLocks noGrp="1"/>
          </p:cNvSpPr>
          <p:nvPr>
            <p:custDataLst>
              <p:tags r:id="rId84"/>
            </p:custDataLst>
          </p:nvPr>
        </p:nvSpPr>
        <p:spPr bwMode="gray">
          <a:xfrm>
            <a:off x="5521325" y="4430968"/>
            <a:ext cx="1057275" cy="244475"/>
          </a:xfrm>
          <a:prstGeom prst="homePlate">
            <a:avLst>
              <a:gd name="adj" fmla="val 18182"/>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92" name="Text Placeholder 4">
            <a:extLst>
              <a:ext uri="{FF2B5EF4-FFF2-40B4-BE49-F238E27FC236}">
                <a16:creationId xmlns:a16="http://schemas.microsoft.com/office/drawing/2014/main" id="{E39FD1F8-8849-02A8-31FE-78195401FCD9}"/>
              </a:ext>
            </a:extLst>
          </p:cNvPr>
          <p:cNvSpPr>
            <a:spLocks noGrp="1"/>
          </p:cNvSpPr>
          <p:nvPr>
            <p:custDataLst>
              <p:tags r:id="rId85"/>
            </p:custDataLst>
          </p:nvPr>
        </p:nvSpPr>
        <p:spPr bwMode="auto">
          <a:xfrm>
            <a:off x="2971006" y="5302902"/>
            <a:ext cx="990600" cy="244475"/>
          </a:xfrm>
          <a:prstGeom prst="homePlate">
            <a:avLst>
              <a:gd name="adj" fmla="val 18182"/>
            </a:avLst>
          </a:prstGeom>
          <a:solidFill>
            <a:schemeClr val="tx2"/>
          </a:solidFill>
          <a:ln w="9525" algn="ctr">
            <a:solidFill>
              <a:schemeClr val="tx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93" name="Text Placeholder 4">
            <a:extLst>
              <a:ext uri="{FF2B5EF4-FFF2-40B4-BE49-F238E27FC236}">
                <a16:creationId xmlns:a16="http://schemas.microsoft.com/office/drawing/2014/main" id="{B0D1A3DF-1DFD-CB2B-4816-633BBC757F9F}"/>
              </a:ext>
            </a:extLst>
          </p:cNvPr>
          <p:cNvSpPr>
            <a:spLocks noGrp="1"/>
          </p:cNvSpPr>
          <p:nvPr>
            <p:custDataLst>
              <p:tags r:id="rId86"/>
            </p:custDataLst>
          </p:nvPr>
        </p:nvSpPr>
        <p:spPr bwMode="gray">
          <a:xfrm>
            <a:off x="3649663" y="3178146"/>
            <a:ext cx="1001713" cy="244475"/>
          </a:xfrm>
          <a:prstGeom prst="homePlate">
            <a:avLst>
              <a:gd name="adj" fmla="val 18182"/>
            </a:avLst>
          </a:prstGeom>
          <a:solidFill>
            <a:schemeClr val="accent1"/>
          </a:solidFill>
          <a:ln w="9525" algn="ctr">
            <a:solidFill>
              <a:schemeClr val="bg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94" name="Text Placeholder 4">
            <a:extLst>
              <a:ext uri="{FF2B5EF4-FFF2-40B4-BE49-F238E27FC236}">
                <a16:creationId xmlns:a16="http://schemas.microsoft.com/office/drawing/2014/main" id="{5EC28897-6DFC-A425-98EC-29A2ADE713D4}"/>
              </a:ext>
            </a:extLst>
          </p:cNvPr>
          <p:cNvSpPr>
            <a:spLocks noGrp="1"/>
          </p:cNvSpPr>
          <p:nvPr>
            <p:custDataLst>
              <p:tags r:id="rId87"/>
            </p:custDataLst>
          </p:nvPr>
        </p:nvSpPr>
        <p:spPr bwMode="gray">
          <a:xfrm>
            <a:off x="4630738" y="3580903"/>
            <a:ext cx="671513" cy="244475"/>
          </a:xfrm>
          <a:prstGeom prst="homePlate">
            <a:avLst>
              <a:gd name="adj" fmla="val 18182"/>
            </a:avLst>
          </a:prstGeom>
          <a:solidFill>
            <a:schemeClr val="accent1"/>
          </a:solidFill>
          <a:ln w="9525" algn="ctr">
            <a:solidFill>
              <a:schemeClr val="accent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cxnSp>
        <p:nvCxnSpPr>
          <p:cNvPr id="95" name="Straight Connector 94">
            <a:extLst>
              <a:ext uri="{FF2B5EF4-FFF2-40B4-BE49-F238E27FC236}">
                <a16:creationId xmlns:a16="http://schemas.microsoft.com/office/drawing/2014/main" id="{121E889D-759B-0244-E14E-2872FFFE33F0}"/>
              </a:ext>
            </a:extLst>
          </p:cNvPr>
          <p:cNvCxnSpPr>
            <a:cxnSpLocks/>
          </p:cNvCxnSpPr>
          <p:nvPr>
            <p:custDataLst>
              <p:tags r:id="rId88"/>
            </p:custDataLst>
          </p:nvPr>
        </p:nvCxnSpPr>
        <p:spPr bwMode="gray">
          <a:xfrm>
            <a:off x="4651375" y="3300819"/>
            <a:ext cx="2335213" cy="0"/>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63EEC55-8081-F3F4-FBBB-7A39C3EE2703}"/>
              </a:ext>
            </a:extLst>
          </p:cNvPr>
          <p:cNvCxnSpPr>
            <a:cxnSpLocks/>
          </p:cNvCxnSpPr>
          <p:nvPr>
            <p:custDataLst>
              <p:tags r:id="rId89"/>
            </p:custDataLst>
          </p:nvPr>
        </p:nvCxnSpPr>
        <p:spPr bwMode="gray">
          <a:xfrm flipV="1">
            <a:off x="5643563" y="3703892"/>
            <a:ext cx="3005137" cy="1"/>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40DD66E-1132-09F7-F11A-80B074211ABD}"/>
              </a:ext>
            </a:extLst>
          </p:cNvPr>
          <p:cNvCxnSpPr>
            <a:cxnSpLocks/>
          </p:cNvCxnSpPr>
          <p:nvPr>
            <p:custDataLst>
              <p:tags r:id="rId90"/>
            </p:custDataLst>
          </p:nvPr>
        </p:nvCxnSpPr>
        <p:spPr bwMode="gray">
          <a:xfrm>
            <a:off x="2967038" y="4977861"/>
            <a:ext cx="5010150" cy="0"/>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3630E6-FF8B-89DA-E300-72BD4DC37BED}"/>
              </a:ext>
            </a:extLst>
          </p:cNvPr>
          <p:cNvCxnSpPr>
            <a:cxnSpLocks/>
          </p:cNvCxnSpPr>
          <p:nvPr>
            <p:custDataLst>
              <p:tags r:id="rId91"/>
            </p:custDataLst>
          </p:nvPr>
        </p:nvCxnSpPr>
        <p:spPr bwMode="gray">
          <a:xfrm>
            <a:off x="2967038" y="3703892"/>
            <a:ext cx="1663700" cy="0"/>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42DEA17-90CF-A7C8-1D27-295863BE3C62}"/>
              </a:ext>
            </a:extLst>
          </p:cNvPr>
          <p:cNvCxnSpPr>
            <a:cxnSpLocks/>
          </p:cNvCxnSpPr>
          <p:nvPr>
            <p:custDataLst>
              <p:tags r:id="rId92"/>
            </p:custDataLst>
          </p:nvPr>
        </p:nvCxnSpPr>
        <p:spPr bwMode="gray">
          <a:xfrm>
            <a:off x="2967038" y="4128548"/>
            <a:ext cx="1993900" cy="0"/>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6D6457A-6E2C-7E50-FADE-A77CB253BFB8}"/>
              </a:ext>
            </a:extLst>
          </p:cNvPr>
          <p:cNvCxnSpPr>
            <a:cxnSpLocks/>
          </p:cNvCxnSpPr>
          <p:nvPr>
            <p:custDataLst>
              <p:tags r:id="rId93"/>
            </p:custDataLst>
          </p:nvPr>
        </p:nvCxnSpPr>
        <p:spPr bwMode="gray">
          <a:xfrm>
            <a:off x="2967037" y="4552331"/>
            <a:ext cx="2554288" cy="0"/>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1FFF005-0F0B-E88A-14FC-C9B4545186C1}"/>
              </a:ext>
            </a:extLst>
          </p:cNvPr>
          <p:cNvCxnSpPr>
            <a:cxnSpLocks/>
          </p:cNvCxnSpPr>
          <p:nvPr>
            <p:custDataLst>
              <p:tags r:id="rId94"/>
            </p:custDataLst>
          </p:nvPr>
        </p:nvCxnSpPr>
        <p:spPr bwMode="gray">
          <a:xfrm>
            <a:off x="2967038" y="3300819"/>
            <a:ext cx="682625" cy="0"/>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Isosceles Triangle 53">
            <a:extLst>
              <a:ext uri="{FF2B5EF4-FFF2-40B4-BE49-F238E27FC236}">
                <a16:creationId xmlns:a16="http://schemas.microsoft.com/office/drawing/2014/main" id="{5C18EDD2-22DC-CF9B-7B99-761B86E1A7A9}"/>
              </a:ext>
            </a:extLst>
          </p:cNvPr>
          <p:cNvSpPr/>
          <p:nvPr>
            <p:custDataLst>
              <p:tags r:id="rId95"/>
            </p:custDataLst>
          </p:nvPr>
        </p:nvSpPr>
        <p:spPr bwMode="gray">
          <a:xfrm>
            <a:off x="9225884" y="5479028"/>
            <a:ext cx="127000" cy="127000"/>
          </a:xfrm>
          <a:prstGeom prst="triangle">
            <a:avLst/>
          </a:prstGeom>
          <a:solidFill>
            <a:schemeClr val="accent4"/>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05" name="Isosceles Triangle 51">
            <a:extLst>
              <a:ext uri="{FF2B5EF4-FFF2-40B4-BE49-F238E27FC236}">
                <a16:creationId xmlns:a16="http://schemas.microsoft.com/office/drawing/2014/main" id="{E4AF4F59-6510-689E-28F3-754D922EE1EC}"/>
              </a:ext>
            </a:extLst>
          </p:cNvPr>
          <p:cNvSpPr/>
          <p:nvPr>
            <p:custDataLst>
              <p:tags r:id="rId96"/>
            </p:custDataLst>
          </p:nvPr>
        </p:nvSpPr>
        <p:spPr bwMode="gray">
          <a:xfrm>
            <a:off x="5215413" y="5479028"/>
            <a:ext cx="127000" cy="127000"/>
          </a:xfrm>
          <a:prstGeom prst="triangle">
            <a:avLst/>
          </a:prstGeom>
          <a:solidFill>
            <a:schemeClr val="accent4"/>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06" name="Isosceles Triangle 50">
            <a:extLst>
              <a:ext uri="{FF2B5EF4-FFF2-40B4-BE49-F238E27FC236}">
                <a16:creationId xmlns:a16="http://schemas.microsoft.com/office/drawing/2014/main" id="{004480E0-6C2D-0AC5-C7AB-3931A28DDED1}"/>
              </a:ext>
            </a:extLst>
          </p:cNvPr>
          <p:cNvSpPr/>
          <p:nvPr>
            <p:custDataLst>
              <p:tags r:id="rId97"/>
            </p:custDataLst>
          </p:nvPr>
        </p:nvSpPr>
        <p:spPr bwMode="gray">
          <a:xfrm>
            <a:off x="3898619" y="5479028"/>
            <a:ext cx="127000" cy="127000"/>
          </a:xfrm>
          <a:prstGeom prst="triangle">
            <a:avLst/>
          </a:prstGeom>
          <a:solidFill>
            <a:schemeClr val="accent4"/>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09" name="Text Placeholder 2">
            <a:extLst>
              <a:ext uri="{FF2B5EF4-FFF2-40B4-BE49-F238E27FC236}">
                <a16:creationId xmlns:a16="http://schemas.microsoft.com/office/drawing/2014/main" id="{EF5B1B8F-2810-21E5-00CC-3C8168BD76A9}"/>
              </a:ext>
            </a:extLst>
          </p:cNvPr>
          <p:cNvSpPr>
            <a:spLocks noGrp="1"/>
          </p:cNvSpPr>
          <p:nvPr>
            <p:custDataLst>
              <p:tags r:id="rId98"/>
            </p:custDataLst>
          </p:nvPr>
        </p:nvSpPr>
        <p:spPr bwMode="auto">
          <a:xfrm>
            <a:off x="4766567" y="5628253"/>
            <a:ext cx="1024693" cy="122238"/>
          </a:xfrm>
          <a:prstGeom prst="rect">
            <a:avLst/>
          </a:prstGeom>
          <a:solidFill>
            <a:schemeClr val="lt1"/>
          </a:solidFill>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[Milestone/stage-gate]</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0" name="Text Placeholder 4">
            <a:extLst>
              <a:ext uri="{FF2B5EF4-FFF2-40B4-BE49-F238E27FC236}">
                <a16:creationId xmlns:a16="http://schemas.microsoft.com/office/drawing/2014/main" id="{761E96AF-B449-BEDF-6B39-9EFBE061004E}"/>
              </a:ext>
            </a:extLst>
          </p:cNvPr>
          <p:cNvSpPr>
            <a:spLocks noGrp="1"/>
          </p:cNvSpPr>
          <p:nvPr>
            <p:custDataLst>
              <p:tags r:id="rId99"/>
            </p:custDataLst>
          </p:nvPr>
        </p:nvSpPr>
        <p:spPr bwMode="auto">
          <a:xfrm>
            <a:off x="1468438" y="4052348"/>
            <a:ext cx="171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[Market/BU/team]</a:t>
            </a:r>
            <a:endPar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1" name="Text Placeholder 2">
            <a:extLst>
              <a:ext uri="{FF2B5EF4-FFF2-40B4-BE49-F238E27FC236}">
                <a16:creationId xmlns:a16="http://schemas.microsoft.com/office/drawing/2014/main" id="{9829CD5E-D84C-D395-F860-639A2693DBBB}"/>
              </a:ext>
            </a:extLst>
          </p:cNvPr>
          <p:cNvSpPr>
            <a:spLocks noGrp="1"/>
          </p:cNvSpPr>
          <p:nvPr>
            <p:custDataLst>
              <p:tags r:id="rId100"/>
            </p:custDataLst>
          </p:nvPr>
        </p:nvSpPr>
        <p:spPr bwMode="auto">
          <a:xfrm>
            <a:off x="8771865" y="5628253"/>
            <a:ext cx="1035039" cy="122238"/>
          </a:xfrm>
          <a:prstGeom prst="rect">
            <a:avLst/>
          </a:prstGeom>
          <a:solidFill>
            <a:schemeClr val="lt1"/>
          </a:solidFill>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[Milestone/stage-gate]</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2" name="Text Placeholder 4">
            <a:extLst>
              <a:ext uri="{FF2B5EF4-FFF2-40B4-BE49-F238E27FC236}">
                <a16:creationId xmlns:a16="http://schemas.microsoft.com/office/drawing/2014/main" id="{6D6DB23B-754F-BD1B-094F-B948F481F0A8}"/>
              </a:ext>
            </a:extLst>
          </p:cNvPr>
          <p:cNvSpPr>
            <a:spLocks noGrp="1"/>
          </p:cNvSpPr>
          <p:nvPr>
            <p:custDataLst>
              <p:tags r:id="rId101"/>
            </p:custDataLst>
          </p:nvPr>
        </p:nvSpPr>
        <p:spPr bwMode="auto">
          <a:xfrm>
            <a:off x="1468438" y="3203036"/>
            <a:ext cx="33337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[Market/BU/team]</a:t>
            </a:r>
            <a:endPar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3" name="Text Placeholder 4">
            <a:extLst>
              <a:ext uri="{FF2B5EF4-FFF2-40B4-BE49-F238E27FC236}">
                <a16:creationId xmlns:a16="http://schemas.microsoft.com/office/drawing/2014/main" id="{F3D976C1-19A1-4553-0F4F-8442D6C1B120}"/>
              </a:ext>
            </a:extLst>
          </p:cNvPr>
          <p:cNvSpPr>
            <a:spLocks noGrp="1"/>
          </p:cNvSpPr>
          <p:nvPr>
            <p:custDataLst>
              <p:tags r:id="rId102"/>
            </p:custDataLst>
          </p:nvPr>
        </p:nvSpPr>
        <p:spPr bwMode="auto">
          <a:xfrm>
            <a:off x="1468438" y="4825461"/>
            <a:ext cx="387350" cy="3048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[Market/BU/team]</a:t>
            </a:r>
            <a:endPar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4" name="Text Placeholder 4">
            <a:extLst>
              <a:ext uri="{FF2B5EF4-FFF2-40B4-BE49-F238E27FC236}">
                <a16:creationId xmlns:a16="http://schemas.microsoft.com/office/drawing/2014/main" id="{16170BDA-AD62-584F-B2BE-6AC90EF1F73E}"/>
              </a:ext>
            </a:extLst>
          </p:cNvPr>
          <p:cNvSpPr>
            <a:spLocks noGrp="1"/>
          </p:cNvSpPr>
          <p:nvPr>
            <p:custDataLst>
              <p:tags r:id="rId103"/>
            </p:custDataLst>
          </p:nvPr>
        </p:nvSpPr>
        <p:spPr bwMode="auto">
          <a:xfrm>
            <a:off x="1468438" y="2778380"/>
            <a:ext cx="11176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[Market/BU/team]</a:t>
            </a:r>
            <a:endPar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5" name="Text Placeholder 4">
            <a:extLst>
              <a:ext uri="{FF2B5EF4-FFF2-40B4-BE49-F238E27FC236}">
                <a16:creationId xmlns:a16="http://schemas.microsoft.com/office/drawing/2014/main" id="{C9F84789-DB7D-8B06-4442-CF662AB0D079}"/>
              </a:ext>
            </a:extLst>
          </p:cNvPr>
          <p:cNvSpPr>
            <a:spLocks noGrp="1"/>
          </p:cNvSpPr>
          <p:nvPr>
            <p:custDataLst>
              <p:tags r:id="rId104"/>
            </p:custDataLst>
          </p:nvPr>
        </p:nvSpPr>
        <p:spPr bwMode="auto">
          <a:xfrm>
            <a:off x="1468438" y="2391878"/>
            <a:ext cx="43021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3428B67-A41A-488D-B982-39A73CBBA816}" type="datetime'A''''''''''''ct''''''''ivi''''''''''''ty'''''''''''">
              <a:rPr kumimoji="0" lang="en-US" altLang="en-US" sz="10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Activity</a:t>
            </a:fld>
            <a:endPar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7" name="Text Placeholder 4">
            <a:extLst>
              <a:ext uri="{FF2B5EF4-FFF2-40B4-BE49-F238E27FC236}">
                <a16:creationId xmlns:a16="http://schemas.microsoft.com/office/drawing/2014/main" id="{BACED1F0-F353-C61D-CAA4-6BD1608ED899}"/>
              </a:ext>
            </a:extLst>
          </p:cNvPr>
          <p:cNvSpPr>
            <a:spLocks noGrp="1"/>
          </p:cNvSpPr>
          <p:nvPr>
            <p:custDataLst>
              <p:tags r:id="rId105"/>
            </p:custDataLst>
          </p:nvPr>
        </p:nvSpPr>
        <p:spPr bwMode="auto">
          <a:xfrm>
            <a:off x="1468438" y="3627692"/>
            <a:ext cx="4508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[Market/BU/team]</a:t>
            </a:r>
            <a:endPar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19" name="Text Placeholder 2">
            <a:extLst>
              <a:ext uri="{FF2B5EF4-FFF2-40B4-BE49-F238E27FC236}">
                <a16:creationId xmlns:a16="http://schemas.microsoft.com/office/drawing/2014/main" id="{C30CC58F-2264-80FE-BFFB-20B8E2DF480B}"/>
              </a:ext>
            </a:extLst>
          </p:cNvPr>
          <p:cNvSpPr>
            <a:spLocks noGrp="1"/>
          </p:cNvSpPr>
          <p:nvPr>
            <p:custDataLst>
              <p:tags r:id="rId106"/>
            </p:custDataLst>
          </p:nvPr>
        </p:nvSpPr>
        <p:spPr bwMode="auto">
          <a:xfrm>
            <a:off x="3433186" y="5628253"/>
            <a:ext cx="1057867" cy="106363"/>
          </a:xfrm>
          <a:prstGeom prst="rect">
            <a:avLst/>
          </a:prstGeom>
          <a:solidFill>
            <a:schemeClr val="lt1"/>
          </a:solidFill>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rPr>
              <a:t>[Milestone/stage-gate]</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20" name="Text Placeholder 4">
            <a:extLst>
              <a:ext uri="{FF2B5EF4-FFF2-40B4-BE49-F238E27FC236}">
                <a16:creationId xmlns:a16="http://schemas.microsoft.com/office/drawing/2014/main" id="{56A2AE65-0115-88CB-43B2-941AD7E03E08}"/>
              </a:ext>
            </a:extLst>
          </p:cNvPr>
          <p:cNvSpPr>
            <a:spLocks noGrp="1"/>
          </p:cNvSpPr>
          <p:nvPr>
            <p:custDataLst>
              <p:tags r:id="rId107"/>
            </p:custDataLst>
          </p:nvPr>
        </p:nvSpPr>
        <p:spPr bwMode="auto">
          <a:xfrm>
            <a:off x="1468438" y="4477004"/>
            <a:ext cx="5270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[Market/BU/team]</a:t>
            </a:r>
            <a:endPar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21" name="Text Placeholder 4">
            <a:extLst>
              <a:ext uri="{FF2B5EF4-FFF2-40B4-BE49-F238E27FC236}">
                <a16:creationId xmlns:a16="http://schemas.microsoft.com/office/drawing/2014/main" id="{E9BA0CA1-0353-8632-9F12-EB1B4553ABAC}"/>
              </a:ext>
            </a:extLst>
          </p:cNvPr>
          <p:cNvSpPr>
            <a:spLocks noGrp="1"/>
          </p:cNvSpPr>
          <p:nvPr>
            <p:custDataLst>
              <p:tags r:id="rId108"/>
            </p:custDataLst>
          </p:nvPr>
        </p:nvSpPr>
        <p:spPr bwMode="auto">
          <a:xfrm>
            <a:off x="1468438" y="5444531"/>
            <a:ext cx="41751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[Market/BU/team]</a:t>
            </a:r>
            <a:endPar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mn-lt"/>
            </a:endParaRPr>
          </a:p>
        </p:txBody>
      </p:sp>
      <p:sp>
        <p:nvSpPr>
          <p:cNvPr id="136" name="TextBox 135">
            <a:extLst>
              <a:ext uri="{FF2B5EF4-FFF2-40B4-BE49-F238E27FC236}">
                <a16:creationId xmlns:a16="http://schemas.microsoft.com/office/drawing/2014/main" id="{81491A37-523F-E913-595A-822734CC36A4}"/>
              </a:ext>
            </a:extLst>
          </p:cNvPr>
          <p:cNvSpPr txBox="1"/>
          <p:nvPr/>
        </p:nvSpPr>
        <p:spPr>
          <a:xfrm>
            <a:off x="2822992" y="2793025"/>
            <a:ext cx="977066"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rgbClr val="E7E6E6">
                    <a:lumMod val="10000"/>
                  </a:srgbClr>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37" name="TextBox 136">
            <a:extLst>
              <a:ext uri="{FF2B5EF4-FFF2-40B4-BE49-F238E27FC236}">
                <a16:creationId xmlns:a16="http://schemas.microsoft.com/office/drawing/2014/main" id="{CEAE312A-F5E6-0A05-0F4B-6D20728827CA}"/>
              </a:ext>
            </a:extLst>
          </p:cNvPr>
          <p:cNvSpPr txBox="1"/>
          <p:nvPr/>
        </p:nvSpPr>
        <p:spPr>
          <a:xfrm>
            <a:off x="3842931" y="3238828"/>
            <a:ext cx="615177"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a:t>
            </a:r>
          </a:p>
        </p:txBody>
      </p:sp>
      <p:sp>
        <p:nvSpPr>
          <p:cNvPr id="138" name="TextBox 137">
            <a:extLst>
              <a:ext uri="{FF2B5EF4-FFF2-40B4-BE49-F238E27FC236}">
                <a16:creationId xmlns:a16="http://schemas.microsoft.com/office/drawing/2014/main" id="{3EFCBE11-EF5B-DFC8-5395-D21EEE3B7529}"/>
              </a:ext>
            </a:extLst>
          </p:cNvPr>
          <p:cNvSpPr txBox="1"/>
          <p:nvPr/>
        </p:nvSpPr>
        <p:spPr>
          <a:xfrm>
            <a:off x="4708337" y="3641585"/>
            <a:ext cx="516315"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[Step]</a:t>
            </a:r>
          </a:p>
        </p:txBody>
      </p:sp>
      <p:sp>
        <p:nvSpPr>
          <p:cNvPr id="139" name="TextBox 138">
            <a:extLst>
              <a:ext uri="{FF2B5EF4-FFF2-40B4-BE49-F238E27FC236}">
                <a16:creationId xmlns:a16="http://schemas.microsoft.com/office/drawing/2014/main" id="{66D783DE-AF80-2499-1244-F1DDF48FC41B}"/>
              </a:ext>
            </a:extLst>
          </p:cNvPr>
          <p:cNvSpPr txBox="1"/>
          <p:nvPr/>
        </p:nvSpPr>
        <p:spPr>
          <a:xfrm>
            <a:off x="5033270" y="4066557"/>
            <a:ext cx="933249"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40" name="TextBox 139">
            <a:extLst>
              <a:ext uri="{FF2B5EF4-FFF2-40B4-BE49-F238E27FC236}">
                <a16:creationId xmlns:a16="http://schemas.microsoft.com/office/drawing/2014/main" id="{D27AB459-71E1-B154-3BAB-056F5DBEB615}"/>
              </a:ext>
            </a:extLst>
          </p:cNvPr>
          <p:cNvSpPr txBox="1"/>
          <p:nvPr/>
        </p:nvSpPr>
        <p:spPr>
          <a:xfrm>
            <a:off x="7020542" y="3238828"/>
            <a:ext cx="947739"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41" name="TextBox 140">
            <a:extLst>
              <a:ext uri="{FF2B5EF4-FFF2-40B4-BE49-F238E27FC236}">
                <a16:creationId xmlns:a16="http://schemas.microsoft.com/office/drawing/2014/main" id="{B4CB4A00-9C9F-C743-C184-80A2AEA3F73E}"/>
              </a:ext>
            </a:extLst>
          </p:cNvPr>
          <p:cNvSpPr txBox="1"/>
          <p:nvPr/>
        </p:nvSpPr>
        <p:spPr>
          <a:xfrm>
            <a:off x="8732857" y="3638533"/>
            <a:ext cx="922298"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42" name="TextBox 141">
            <a:extLst>
              <a:ext uri="{FF2B5EF4-FFF2-40B4-BE49-F238E27FC236}">
                <a16:creationId xmlns:a16="http://schemas.microsoft.com/office/drawing/2014/main" id="{AA9A1600-47B9-8C33-B6B8-D7A95754D168}"/>
              </a:ext>
            </a:extLst>
          </p:cNvPr>
          <p:cNvSpPr txBox="1"/>
          <p:nvPr/>
        </p:nvSpPr>
        <p:spPr>
          <a:xfrm>
            <a:off x="5580735" y="4491650"/>
            <a:ext cx="938455"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43" name="TextBox 142">
            <a:extLst>
              <a:ext uri="{FF2B5EF4-FFF2-40B4-BE49-F238E27FC236}">
                <a16:creationId xmlns:a16="http://schemas.microsoft.com/office/drawing/2014/main" id="{BB59B9B3-939D-B82C-EA17-63A84B8C9B3C}"/>
              </a:ext>
            </a:extLst>
          </p:cNvPr>
          <p:cNvSpPr txBox="1"/>
          <p:nvPr/>
        </p:nvSpPr>
        <p:spPr>
          <a:xfrm>
            <a:off x="8025984" y="4916743"/>
            <a:ext cx="956866"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49" name="TextBox 148">
            <a:extLst>
              <a:ext uri="{FF2B5EF4-FFF2-40B4-BE49-F238E27FC236}">
                <a16:creationId xmlns:a16="http://schemas.microsoft.com/office/drawing/2014/main" id="{AF9E6E71-51CF-F1AD-7C09-450AAF5F2EE9}"/>
              </a:ext>
            </a:extLst>
          </p:cNvPr>
          <p:cNvSpPr txBox="1"/>
          <p:nvPr/>
        </p:nvSpPr>
        <p:spPr>
          <a:xfrm>
            <a:off x="3028550" y="3238828"/>
            <a:ext cx="559600"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[Step]</a:t>
            </a:r>
          </a:p>
        </p:txBody>
      </p:sp>
      <p:sp>
        <p:nvSpPr>
          <p:cNvPr id="150" name="TextBox 149">
            <a:extLst>
              <a:ext uri="{FF2B5EF4-FFF2-40B4-BE49-F238E27FC236}">
                <a16:creationId xmlns:a16="http://schemas.microsoft.com/office/drawing/2014/main" id="{9E7B35B8-B40E-2BDA-8272-1F65C95C0C92}"/>
              </a:ext>
            </a:extLst>
          </p:cNvPr>
          <p:cNvSpPr txBox="1"/>
          <p:nvPr/>
        </p:nvSpPr>
        <p:spPr>
          <a:xfrm>
            <a:off x="3279162" y="3642337"/>
            <a:ext cx="1039452"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rgbClr val="E7E6E6">
                    <a:lumMod val="10000"/>
                  </a:srgbClr>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53" name="TextBox 152">
            <a:extLst>
              <a:ext uri="{FF2B5EF4-FFF2-40B4-BE49-F238E27FC236}">
                <a16:creationId xmlns:a16="http://schemas.microsoft.com/office/drawing/2014/main" id="{18E3B97D-5D77-56A8-C66B-F1178C495D13}"/>
              </a:ext>
            </a:extLst>
          </p:cNvPr>
          <p:cNvSpPr txBox="1"/>
          <p:nvPr/>
        </p:nvSpPr>
        <p:spPr>
          <a:xfrm>
            <a:off x="4883312" y="4916306"/>
            <a:ext cx="1177603"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rgbClr val="E7E6E6">
                    <a:lumMod val="10000"/>
                  </a:srgbClr>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54" name="TextBox 153">
            <a:extLst>
              <a:ext uri="{FF2B5EF4-FFF2-40B4-BE49-F238E27FC236}">
                <a16:creationId xmlns:a16="http://schemas.microsoft.com/office/drawing/2014/main" id="{4581374C-06E8-A1E4-7E96-9C96845B7C69}"/>
              </a:ext>
            </a:extLst>
          </p:cNvPr>
          <p:cNvSpPr txBox="1"/>
          <p:nvPr/>
        </p:nvSpPr>
        <p:spPr>
          <a:xfrm>
            <a:off x="2995613" y="5363592"/>
            <a:ext cx="941387"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rgbClr val="E7E6E6">
                    <a:lumMod val="10000"/>
                  </a:srgbClr>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55" name="TextBox 154">
            <a:extLst>
              <a:ext uri="{FF2B5EF4-FFF2-40B4-BE49-F238E27FC236}">
                <a16:creationId xmlns:a16="http://schemas.microsoft.com/office/drawing/2014/main" id="{BE1D3026-6973-0783-F70D-1A6E743E1509}"/>
              </a:ext>
            </a:extLst>
          </p:cNvPr>
          <p:cNvSpPr txBox="1"/>
          <p:nvPr/>
        </p:nvSpPr>
        <p:spPr>
          <a:xfrm>
            <a:off x="4184975" y="5363592"/>
            <a:ext cx="923275"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56" name="TextBox 155">
            <a:extLst>
              <a:ext uri="{FF2B5EF4-FFF2-40B4-BE49-F238E27FC236}">
                <a16:creationId xmlns:a16="http://schemas.microsoft.com/office/drawing/2014/main" id="{9C47BD8A-CC75-4E6A-404E-0B31C89102AE}"/>
              </a:ext>
            </a:extLst>
          </p:cNvPr>
          <p:cNvSpPr txBox="1"/>
          <p:nvPr/>
        </p:nvSpPr>
        <p:spPr>
          <a:xfrm>
            <a:off x="5555688" y="5363592"/>
            <a:ext cx="1506074" cy="123094"/>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57" name="TextBox 156">
            <a:extLst>
              <a:ext uri="{FF2B5EF4-FFF2-40B4-BE49-F238E27FC236}">
                <a16:creationId xmlns:a16="http://schemas.microsoft.com/office/drawing/2014/main" id="{AEA90C2B-BA9E-967C-F475-53754E601561}"/>
              </a:ext>
            </a:extLst>
          </p:cNvPr>
          <p:cNvSpPr txBox="1"/>
          <p:nvPr/>
        </p:nvSpPr>
        <p:spPr>
          <a:xfrm>
            <a:off x="9459979" y="5356511"/>
            <a:ext cx="1174616"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chemeClr val="bg1"/>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a:endParaRPr>
          </a:p>
        </p:txBody>
      </p:sp>
      <p:sp>
        <p:nvSpPr>
          <p:cNvPr id="158" name="Rectangle 157">
            <a:extLst>
              <a:ext uri="{FF2B5EF4-FFF2-40B4-BE49-F238E27FC236}">
                <a16:creationId xmlns:a16="http://schemas.microsoft.com/office/drawing/2014/main" id="{504CB394-1458-391A-0D1C-826CB367178D}"/>
              </a:ext>
            </a:extLst>
          </p:cNvPr>
          <p:cNvSpPr/>
          <p:nvPr/>
        </p:nvSpPr>
        <p:spPr>
          <a:xfrm>
            <a:off x="647700" y="2642252"/>
            <a:ext cx="769938" cy="123444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[Initiative 1]</a:t>
            </a:r>
          </a:p>
        </p:txBody>
      </p:sp>
      <p:sp>
        <p:nvSpPr>
          <p:cNvPr id="159" name="Rectangle 158">
            <a:extLst>
              <a:ext uri="{FF2B5EF4-FFF2-40B4-BE49-F238E27FC236}">
                <a16:creationId xmlns:a16="http://schemas.microsoft.com/office/drawing/2014/main" id="{CAA41FBB-95B4-7C6E-2562-47E683B47006}"/>
              </a:ext>
            </a:extLst>
          </p:cNvPr>
          <p:cNvSpPr/>
          <p:nvPr/>
        </p:nvSpPr>
        <p:spPr>
          <a:xfrm>
            <a:off x="647700" y="5220983"/>
            <a:ext cx="769938" cy="63028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[Initiative 3]</a:t>
            </a:r>
          </a:p>
        </p:txBody>
      </p:sp>
      <p:sp>
        <p:nvSpPr>
          <p:cNvPr id="171" name="RectangleLegend1">
            <a:extLst>
              <a:ext uri="{FF2B5EF4-FFF2-40B4-BE49-F238E27FC236}">
                <a16:creationId xmlns:a16="http://schemas.microsoft.com/office/drawing/2014/main" id="{414DE102-DB16-6BAD-7A28-55724D04833B}"/>
              </a:ext>
            </a:extLst>
          </p:cNvPr>
          <p:cNvSpPr/>
          <p:nvPr/>
        </p:nvSpPr>
        <p:spPr>
          <a:xfrm>
            <a:off x="6680037" y="1705353"/>
            <a:ext cx="172700" cy="17303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172" name="Legend1">
            <a:extLst>
              <a:ext uri="{FF2B5EF4-FFF2-40B4-BE49-F238E27FC236}">
                <a16:creationId xmlns:a16="http://schemas.microsoft.com/office/drawing/2014/main" id="{A1618C24-B66F-3CD0-DB67-1F342540EF8B}"/>
              </a:ext>
            </a:extLst>
          </p:cNvPr>
          <p:cNvSpPr txBox="1"/>
          <p:nvPr/>
        </p:nvSpPr>
        <p:spPr>
          <a:xfrm>
            <a:off x="6883448" y="1714928"/>
            <a:ext cx="713337" cy="153888"/>
          </a:xfrm>
          <a:prstGeom prst="rect">
            <a:avLst/>
          </a:prstGeom>
          <a:noFill/>
          <a:ln>
            <a:noFill/>
            <a:miter lim="800000"/>
          </a:ln>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kern="1200">
                <a:latin typeface="Arial" panose="020B0604020202020204" pitchFamily="34" charset="0"/>
                <a:ea typeface="+mn-ea"/>
                <a:cs typeface="Arial" panose="020B0604020202020204" pitchFamily="34" charset="0"/>
              </a:rPr>
              <a:t>[Step/phase]</a:t>
            </a: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169" name="RectangleLegend2">
            <a:extLst>
              <a:ext uri="{FF2B5EF4-FFF2-40B4-BE49-F238E27FC236}">
                <a16:creationId xmlns:a16="http://schemas.microsoft.com/office/drawing/2014/main" id="{5AF155DB-E561-3271-F173-3546AFB683A5}"/>
              </a:ext>
            </a:extLst>
          </p:cNvPr>
          <p:cNvSpPr/>
          <p:nvPr/>
        </p:nvSpPr>
        <p:spPr>
          <a:xfrm>
            <a:off x="7731979" y="1705353"/>
            <a:ext cx="172700" cy="173038"/>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170" name="Legend2">
            <a:extLst>
              <a:ext uri="{FF2B5EF4-FFF2-40B4-BE49-F238E27FC236}">
                <a16:creationId xmlns:a16="http://schemas.microsoft.com/office/drawing/2014/main" id="{34321756-7498-3C21-C00B-5A58B5506390}"/>
              </a:ext>
            </a:extLst>
          </p:cNvPr>
          <p:cNvSpPr txBox="1"/>
          <p:nvPr/>
        </p:nvSpPr>
        <p:spPr>
          <a:xfrm>
            <a:off x="7930767" y="1714928"/>
            <a:ext cx="713337" cy="153888"/>
          </a:xfrm>
          <a:prstGeom prst="rect">
            <a:avLst/>
          </a:prstGeom>
          <a:noFill/>
          <a:ln>
            <a:noFill/>
            <a:miter lim="800000"/>
          </a:ln>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kern="1200">
                <a:latin typeface="Arial" panose="020B0604020202020204" pitchFamily="34" charset="0"/>
                <a:ea typeface="+mn-ea"/>
                <a:cs typeface="Arial" panose="020B0604020202020204" pitchFamily="34" charset="0"/>
              </a:rPr>
              <a:t>[Step/phase]</a:t>
            </a: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167" name="RectangleLegend1">
            <a:extLst>
              <a:ext uri="{FF2B5EF4-FFF2-40B4-BE49-F238E27FC236}">
                <a16:creationId xmlns:a16="http://schemas.microsoft.com/office/drawing/2014/main" id="{54116DC4-273F-CD17-D8FC-5CFB297DEFFE}"/>
              </a:ext>
            </a:extLst>
          </p:cNvPr>
          <p:cNvSpPr/>
          <p:nvPr/>
        </p:nvSpPr>
        <p:spPr>
          <a:xfrm>
            <a:off x="5628095" y="1705353"/>
            <a:ext cx="172700" cy="173038"/>
          </a:xfrm>
          <a:prstGeom prst="rect">
            <a:avLst/>
          </a:prstGeom>
          <a:solidFill>
            <a:schemeClr val="tx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168" name="Legend1">
            <a:extLst>
              <a:ext uri="{FF2B5EF4-FFF2-40B4-BE49-F238E27FC236}">
                <a16:creationId xmlns:a16="http://schemas.microsoft.com/office/drawing/2014/main" id="{8603EE30-E34C-8893-D26F-8E99A0342BB3}"/>
              </a:ext>
            </a:extLst>
          </p:cNvPr>
          <p:cNvSpPr txBox="1"/>
          <p:nvPr/>
        </p:nvSpPr>
        <p:spPr>
          <a:xfrm>
            <a:off x="5836129" y="1714928"/>
            <a:ext cx="713337" cy="153888"/>
          </a:xfrm>
          <a:prstGeom prst="rect">
            <a:avLst/>
          </a:prstGeom>
          <a:noFill/>
          <a:ln>
            <a:noFill/>
            <a:miter lim="800000"/>
          </a:ln>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kern="1200">
                <a:latin typeface="Arial" panose="020B0604020202020204" pitchFamily="34" charset="0"/>
                <a:ea typeface="+mn-ea"/>
                <a:cs typeface="Arial" panose="020B0604020202020204" pitchFamily="34" charset="0"/>
              </a:rPr>
              <a:t>[Step/phase]</a:t>
            </a: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165" name="RectangleLegend2">
            <a:extLst>
              <a:ext uri="{FF2B5EF4-FFF2-40B4-BE49-F238E27FC236}">
                <a16:creationId xmlns:a16="http://schemas.microsoft.com/office/drawing/2014/main" id="{027B974A-4CC2-ACA9-F4F3-7D85629A9378}"/>
              </a:ext>
            </a:extLst>
          </p:cNvPr>
          <p:cNvSpPr/>
          <p:nvPr/>
        </p:nvSpPr>
        <p:spPr>
          <a:xfrm>
            <a:off x="8783921" y="1705353"/>
            <a:ext cx="172700" cy="173038"/>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166" name="Legend2">
            <a:extLst>
              <a:ext uri="{FF2B5EF4-FFF2-40B4-BE49-F238E27FC236}">
                <a16:creationId xmlns:a16="http://schemas.microsoft.com/office/drawing/2014/main" id="{63C4844D-7101-CD76-3312-C1C71B785CF0}"/>
              </a:ext>
            </a:extLst>
          </p:cNvPr>
          <p:cNvSpPr txBox="1"/>
          <p:nvPr/>
        </p:nvSpPr>
        <p:spPr>
          <a:xfrm>
            <a:off x="8978086" y="1714928"/>
            <a:ext cx="713337" cy="153888"/>
          </a:xfrm>
          <a:prstGeom prst="rect">
            <a:avLst/>
          </a:prstGeom>
          <a:noFill/>
          <a:ln>
            <a:noFill/>
            <a:miter lim="800000"/>
          </a:ln>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000" kern="1200">
                <a:latin typeface="Arial" panose="020B0604020202020204" pitchFamily="34" charset="0"/>
                <a:ea typeface="+mn-ea"/>
                <a:cs typeface="Arial" panose="020B0604020202020204" pitchFamily="34" charset="0"/>
              </a:rPr>
              <a:t>[Step/phase]</a:t>
            </a: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174" name="Isosceles Triangle 224">
            <a:extLst>
              <a:ext uri="{FF2B5EF4-FFF2-40B4-BE49-F238E27FC236}">
                <a16:creationId xmlns:a16="http://schemas.microsoft.com/office/drawing/2014/main" id="{FA4FB948-AA3F-5C61-FA0A-7819619E92F1}"/>
              </a:ext>
            </a:extLst>
          </p:cNvPr>
          <p:cNvSpPr/>
          <p:nvPr/>
        </p:nvSpPr>
        <p:spPr>
          <a:xfrm>
            <a:off x="9835864" y="1697416"/>
            <a:ext cx="220081" cy="188913"/>
          </a:xfrm>
          <a:prstGeom prst="triangl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8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75" name="TextBox 174">
            <a:extLst>
              <a:ext uri="{FF2B5EF4-FFF2-40B4-BE49-F238E27FC236}">
                <a16:creationId xmlns:a16="http://schemas.microsoft.com/office/drawing/2014/main" id="{70587F60-FD3C-CA90-5A6F-476C04FFC350}"/>
              </a:ext>
            </a:extLst>
          </p:cNvPr>
          <p:cNvSpPr txBox="1">
            <a:spLocks/>
          </p:cNvSpPr>
          <p:nvPr/>
        </p:nvSpPr>
        <p:spPr>
          <a:xfrm>
            <a:off x="10091285" y="1714928"/>
            <a:ext cx="1245534" cy="153888"/>
          </a:xfrm>
          <a:prstGeom prst="rect">
            <a:avLst/>
          </a:prstGeom>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[Milestone/stage gate]</a:t>
            </a:r>
          </a:p>
        </p:txBody>
      </p:sp>
      <p:sp>
        <p:nvSpPr>
          <p:cNvPr id="180" name="TextBox 179">
            <a:extLst>
              <a:ext uri="{FF2B5EF4-FFF2-40B4-BE49-F238E27FC236}">
                <a16:creationId xmlns:a16="http://schemas.microsoft.com/office/drawing/2014/main" id="{38B173C1-3069-26A5-EC96-CD76CBFA9599}"/>
              </a:ext>
            </a:extLst>
          </p:cNvPr>
          <p:cNvSpPr txBox="1"/>
          <p:nvPr/>
        </p:nvSpPr>
        <p:spPr>
          <a:xfrm>
            <a:off x="3655380" y="4491213"/>
            <a:ext cx="1177603"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rgbClr val="E7E6E6">
                    <a:lumMod val="10000"/>
                  </a:srgbClr>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83" name="TextBox 182">
            <a:extLst>
              <a:ext uri="{FF2B5EF4-FFF2-40B4-BE49-F238E27FC236}">
                <a16:creationId xmlns:a16="http://schemas.microsoft.com/office/drawing/2014/main" id="{89A4673C-A1DE-AF8D-2BE6-F99BCC4B76B1}"/>
              </a:ext>
            </a:extLst>
          </p:cNvPr>
          <p:cNvSpPr txBox="1"/>
          <p:nvPr/>
        </p:nvSpPr>
        <p:spPr>
          <a:xfrm>
            <a:off x="3537311" y="4066993"/>
            <a:ext cx="1039452"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rgbClr val="E7E6E6">
                    <a:lumMod val="10000"/>
                  </a:srgbClr>
                </a:solidFill>
                <a:latin typeface="Arial" panose="020B0604020202020204" pitchFamily="34" charset="0"/>
                <a:ea typeface="+mn-ea"/>
                <a:cs typeface="Arial" panose="020B0604020202020204" pitchFamily="34" charset="0"/>
              </a:rPr>
              <a:t>[Step/phase/activity]</a:t>
            </a:r>
            <a:endParaRPr kumimoji="0" lang="en-GB"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84" name="TextBox 183">
            <a:extLst>
              <a:ext uri="{FF2B5EF4-FFF2-40B4-BE49-F238E27FC236}">
                <a16:creationId xmlns:a16="http://schemas.microsoft.com/office/drawing/2014/main" id="{3C667261-7BE0-008E-5288-D5428DFE4316}"/>
              </a:ext>
            </a:extLst>
          </p:cNvPr>
          <p:cNvSpPr txBox="1">
            <a:spLocks/>
          </p:cNvSpPr>
          <p:nvPr/>
        </p:nvSpPr>
        <p:spPr>
          <a:xfrm>
            <a:off x="467805" y="1699539"/>
            <a:ext cx="1849945" cy="184666"/>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Preliminary roadmap:</a:t>
            </a:r>
          </a:p>
        </p:txBody>
      </p:sp>
      <p:sp>
        <p:nvSpPr>
          <p:cNvPr id="4" name="Google Shape;746;p20">
            <a:extLst>
              <a:ext uri="{FF2B5EF4-FFF2-40B4-BE49-F238E27FC236}">
                <a16:creationId xmlns:a16="http://schemas.microsoft.com/office/drawing/2014/main" id="{D2199097-0FB2-6CC5-70E0-8D53652004B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72" name="Rectangle 71">
            <a:extLst>
              <a:ext uri="{FF2B5EF4-FFF2-40B4-BE49-F238E27FC236}">
                <a16:creationId xmlns:a16="http://schemas.microsoft.com/office/drawing/2014/main" id="{9F40493D-4247-D794-0078-44B9F2BA5525}"/>
              </a:ext>
            </a:extLst>
          </p:cNvPr>
          <p:cNvSpPr/>
          <p:nvPr/>
        </p:nvSpPr>
        <p:spPr>
          <a:xfrm>
            <a:off x="647700" y="3931618"/>
            <a:ext cx="769938" cy="123444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[Initiative 2]</a:t>
            </a:r>
          </a:p>
        </p:txBody>
      </p:sp>
    </p:spTree>
    <p:extLst>
      <p:ext uri="{BB962C8B-B14F-4D97-AF65-F5344CB8AC3E}">
        <p14:creationId xmlns:p14="http://schemas.microsoft.com/office/powerpoint/2010/main" val="21589045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8EA50B-DE04-E189-E127-29ED24DB8EE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F24DAD8-0A8D-144F-AE7C-C0F3CF879725}" type="slidenum">
              <a:rPr kumimoji="0" lang="en-US"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116</a:t>
            </a:fld>
            <a:endParaRPr kumimoji="0" lang="en-US" sz="900" b="0" i="0" u="none" strike="noStrike" kern="0" cap="none" spc="0" normalizeH="0" baseline="0" noProof="0">
              <a:ln>
                <a:noFill/>
              </a:ln>
              <a:solidFill>
                <a:srgbClr val="062032"/>
              </a:solidFill>
              <a:effectLst/>
              <a:uLnTx/>
              <a:uFillTx/>
              <a:latin typeface="Arial" panose="020B0604020202020204" pitchFamily="34" charset="0"/>
              <a:cs typeface="Arial" panose="020B0604020202020204" pitchFamily="34" charset="0"/>
              <a:sym typeface="Arial"/>
            </a:endParaRPr>
          </a:p>
        </p:txBody>
      </p:sp>
      <p:sp>
        <p:nvSpPr>
          <p:cNvPr id="3" name="Title 2">
            <a:extLst>
              <a:ext uri="{FF2B5EF4-FFF2-40B4-BE49-F238E27FC236}">
                <a16:creationId xmlns:a16="http://schemas.microsoft.com/office/drawing/2014/main" id="{78185898-D3CF-307E-1FFB-1C69B3FE89E6}"/>
              </a:ext>
            </a:extLst>
          </p:cNvPr>
          <p:cNvSpPr>
            <a:spLocks noGrp="1"/>
          </p:cNvSpPr>
          <p:nvPr>
            <p:ph type="title"/>
          </p:nvPr>
        </p:nvSpPr>
        <p:spPr>
          <a:xfrm>
            <a:off x="467806" y="365126"/>
            <a:ext cx="11173331" cy="811212"/>
          </a:xfrm>
        </p:spPr>
        <p:txBody>
          <a:bodyPr/>
          <a:lstStyle/>
          <a:p>
            <a:r>
              <a:rPr lang="en-IN"/>
              <a:t>III. Capabilities of the core roles at [insert departments]</a:t>
            </a:r>
            <a:endParaRPr lang="en-US"/>
          </a:p>
        </p:txBody>
      </p:sp>
      <p:cxnSp>
        <p:nvCxnSpPr>
          <p:cNvPr id="4" name="Connector: Elbow 115">
            <a:extLst>
              <a:ext uri="{FF2B5EF4-FFF2-40B4-BE49-F238E27FC236}">
                <a16:creationId xmlns:a16="http://schemas.microsoft.com/office/drawing/2014/main" id="{6B04002B-D402-2A64-169B-942CB6DC3357}"/>
              </a:ext>
            </a:extLst>
          </p:cNvPr>
          <p:cNvCxnSpPr>
            <a:cxnSpLocks/>
          </p:cNvCxnSpPr>
          <p:nvPr/>
        </p:nvCxnSpPr>
        <p:spPr>
          <a:xfrm rot="5400000">
            <a:off x="3975713" y="539750"/>
            <a:ext cx="497367" cy="3743211"/>
          </a:xfrm>
          <a:prstGeom prst="bentConnector3">
            <a:avLst>
              <a:gd name="adj1" fmla="val 50000"/>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 name="Connector: Elbow 116">
            <a:extLst>
              <a:ext uri="{FF2B5EF4-FFF2-40B4-BE49-F238E27FC236}">
                <a16:creationId xmlns:a16="http://schemas.microsoft.com/office/drawing/2014/main" id="{A1B29BA7-6C05-8923-8C0D-DB1EFD6D060C}"/>
              </a:ext>
            </a:extLst>
          </p:cNvPr>
          <p:cNvCxnSpPr>
            <a:cxnSpLocks/>
            <a:endCxn id="18" idx="0"/>
          </p:cNvCxnSpPr>
          <p:nvPr/>
        </p:nvCxnSpPr>
        <p:spPr>
          <a:xfrm>
            <a:off x="6096001" y="2162672"/>
            <a:ext cx="0" cy="497367"/>
          </a:xfrm>
          <a:prstGeom prst="straightConnector1">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EDF14D9-9CFB-8D3E-CF30-9C9AE644D07B}"/>
              </a:ext>
            </a:extLst>
          </p:cNvPr>
          <p:cNvGrpSpPr/>
          <p:nvPr/>
        </p:nvGrpSpPr>
        <p:grpSpPr>
          <a:xfrm>
            <a:off x="5900476" y="1771623"/>
            <a:ext cx="391049" cy="391049"/>
            <a:chOff x="2772138" y="2480783"/>
            <a:chExt cx="372164" cy="372164"/>
          </a:xfrm>
          <a:solidFill>
            <a:schemeClr val="accent1"/>
          </a:solidFill>
        </p:grpSpPr>
        <p:sp>
          <p:nvSpPr>
            <p:cNvPr id="7" name="Oval 6">
              <a:extLst>
                <a:ext uri="{FF2B5EF4-FFF2-40B4-BE49-F238E27FC236}">
                  <a16:creationId xmlns:a16="http://schemas.microsoft.com/office/drawing/2014/main" id="{5402CAFA-FAE0-626C-2186-3D20E5212117}"/>
                </a:ext>
              </a:extLst>
            </p:cNvPr>
            <p:cNvSpPr/>
            <p:nvPr/>
          </p:nvSpPr>
          <p:spPr>
            <a:xfrm>
              <a:off x="2772138" y="2480783"/>
              <a:ext cx="372164" cy="372164"/>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8" name="CustomIcon">
              <a:extLst>
                <a:ext uri="{FF2B5EF4-FFF2-40B4-BE49-F238E27FC236}">
                  <a16:creationId xmlns:a16="http://schemas.microsoft.com/office/drawing/2014/main" id="{D099B3D9-53DB-D99D-F2A4-BB0041138BED}"/>
                </a:ext>
              </a:extLst>
            </p:cNvPr>
            <p:cNvPicPr>
              <a:picLocks noChangeAspect="1"/>
            </p:cNvPicPr>
            <p:nvPr>
              <p:custDataLst>
                <p:tags r:id="rId14"/>
              </p:custDataLst>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2838304" y="2546949"/>
              <a:ext cx="239830" cy="239830"/>
            </a:xfrm>
            <a:prstGeom prst="rect">
              <a:avLst/>
            </a:prstGeom>
          </p:spPr>
        </p:pic>
      </p:grpSp>
      <p:grpSp>
        <p:nvGrpSpPr>
          <p:cNvPr id="10" name="Group 9">
            <a:extLst>
              <a:ext uri="{FF2B5EF4-FFF2-40B4-BE49-F238E27FC236}">
                <a16:creationId xmlns:a16="http://schemas.microsoft.com/office/drawing/2014/main" id="{EF3BDDD8-BFE4-A6EB-8EEE-6E1C4904014D}"/>
              </a:ext>
            </a:extLst>
          </p:cNvPr>
          <p:cNvGrpSpPr/>
          <p:nvPr/>
        </p:nvGrpSpPr>
        <p:grpSpPr>
          <a:xfrm>
            <a:off x="2157264" y="2660039"/>
            <a:ext cx="391051" cy="391049"/>
            <a:chOff x="3487173" y="3335027"/>
            <a:chExt cx="372164" cy="372164"/>
          </a:xfrm>
          <a:solidFill>
            <a:schemeClr val="accent1"/>
          </a:solidFill>
        </p:grpSpPr>
        <p:sp>
          <p:nvSpPr>
            <p:cNvPr id="11" name="Oval 10">
              <a:extLst>
                <a:ext uri="{FF2B5EF4-FFF2-40B4-BE49-F238E27FC236}">
                  <a16:creationId xmlns:a16="http://schemas.microsoft.com/office/drawing/2014/main" id="{5C5B5E66-43B0-322C-C7EE-AC3944EC6133}"/>
                </a:ext>
              </a:extLst>
            </p:cNvPr>
            <p:cNvSpPr/>
            <p:nvPr/>
          </p:nvSpPr>
          <p:spPr>
            <a:xfrm>
              <a:off x="3487173" y="3335027"/>
              <a:ext cx="372164" cy="372164"/>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12" name="CustomIcon">
              <a:extLst>
                <a:ext uri="{FF2B5EF4-FFF2-40B4-BE49-F238E27FC236}">
                  <a16:creationId xmlns:a16="http://schemas.microsoft.com/office/drawing/2014/main" id="{267D8D1E-AD99-CB79-668C-6625B6893016}"/>
                </a:ext>
              </a:extLst>
            </p:cNvPr>
            <p:cNvPicPr>
              <a:picLocks noChangeAspect="1"/>
            </p:cNvPicPr>
            <p:nvPr>
              <p:custDataLst>
                <p:tags r:id="rId13"/>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3553340" y="3401193"/>
              <a:ext cx="239830" cy="239830"/>
            </a:xfrm>
            <a:prstGeom prst="rect">
              <a:avLst/>
            </a:prstGeom>
          </p:spPr>
        </p:pic>
      </p:grpSp>
      <p:grpSp>
        <p:nvGrpSpPr>
          <p:cNvPr id="13" name="Group 12">
            <a:extLst>
              <a:ext uri="{FF2B5EF4-FFF2-40B4-BE49-F238E27FC236}">
                <a16:creationId xmlns:a16="http://schemas.microsoft.com/office/drawing/2014/main" id="{C62435A6-267C-1847-EA1A-8A8F1FE7172F}"/>
              </a:ext>
            </a:extLst>
          </p:cNvPr>
          <p:cNvGrpSpPr/>
          <p:nvPr/>
        </p:nvGrpSpPr>
        <p:grpSpPr>
          <a:xfrm>
            <a:off x="2157264" y="4761668"/>
            <a:ext cx="391051" cy="391049"/>
            <a:chOff x="3487173" y="3335027"/>
            <a:chExt cx="372164" cy="372164"/>
          </a:xfrm>
          <a:solidFill>
            <a:schemeClr val="accent1"/>
          </a:solidFill>
        </p:grpSpPr>
        <p:sp>
          <p:nvSpPr>
            <p:cNvPr id="14" name="Oval 13">
              <a:extLst>
                <a:ext uri="{FF2B5EF4-FFF2-40B4-BE49-F238E27FC236}">
                  <a16:creationId xmlns:a16="http://schemas.microsoft.com/office/drawing/2014/main" id="{1F1322CE-434F-53BB-C54A-2F229C75ED18}"/>
                </a:ext>
              </a:extLst>
            </p:cNvPr>
            <p:cNvSpPr/>
            <p:nvPr/>
          </p:nvSpPr>
          <p:spPr>
            <a:xfrm>
              <a:off x="3487173" y="3335027"/>
              <a:ext cx="372164" cy="372164"/>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15" name="CustomIcon">
              <a:extLst>
                <a:ext uri="{FF2B5EF4-FFF2-40B4-BE49-F238E27FC236}">
                  <a16:creationId xmlns:a16="http://schemas.microsoft.com/office/drawing/2014/main" id="{923A184A-F62B-F848-AB0B-7B3F69948D00}"/>
                </a:ext>
              </a:extLst>
            </p:cNvPr>
            <p:cNvPicPr>
              <a:picLocks noChangeAspect="1"/>
            </p:cNvPicPr>
            <p:nvPr>
              <p:custDataLst>
                <p:tags r:id="rId12"/>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3553340" y="3401193"/>
              <a:ext cx="239830" cy="239830"/>
            </a:xfrm>
            <a:prstGeom prst="rect">
              <a:avLst/>
            </a:prstGeom>
          </p:spPr>
        </p:pic>
      </p:grpSp>
      <p:sp>
        <p:nvSpPr>
          <p:cNvPr id="16" name="Rectangle 15">
            <a:extLst>
              <a:ext uri="{FF2B5EF4-FFF2-40B4-BE49-F238E27FC236}">
                <a16:creationId xmlns:a16="http://schemas.microsoft.com/office/drawing/2014/main" id="{AC37EA7B-8D8C-E378-DF62-874067341EA5}"/>
              </a:ext>
            </a:extLst>
          </p:cNvPr>
          <p:cNvSpPr/>
          <p:nvPr/>
        </p:nvSpPr>
        <p:spPr>
          <a:xfrm>
            <a:off x="2604101" y="2732453"/>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18" name="Oval 17">
            <a:extLst>
              <a:ext uri="{FF2B5EF4-FFF2-40B4-BE49-F238E27FC236}">
                <a16:creationId xmlns:a16="http://schemas.microsoft.com/office/drawing/2014/main" id="{A0E24DF7-4F69-1624-DA7C-146FD717BB57}"/>
              </a:ext>
            </a:extLst>
          </p:cNvPr>
          <p:cNvSpPr>
            <a:spLocks/>
          </p:cNvSpPr>
          <p:nvPr/>
        </p:nvSpPr>
        <p:spPr>
          <a:xfrm>
            <a:off x="5900476" y="2660039"/>
            <a:ext cx="391049" cy="39104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20" name="Rectangle 19">
            <a:extLst>
              <a:ext uri="{FF2B5EF4-FFF2-40B4-BE49-F238E27FC236}">
                <a16:creationId xmlns:a16="http://schemas.microsoft.com/office/drawing/2014/main" id="{91869FC5-63E0-2BA8-3132-993E7CEBD5DA}"/>
              </a:ext>
            </a:extLst>
          </p:cNvPr>
          <p:cNvSpPr/>
          <p:nvPr/>
        </p:nvSpPr>
        <p:spPr>
          <a:xfrm>
            <a:off x="6350064" y="2732453"/>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22" name="Oval 21">
            <a:extLst>
              <a:ext uri="{FF2B5EF4-FFF2-40B4-BE49-F238E27FC236}">
                <a16:creationId xmlns:a16="http://schemas.microsoft.com/office/drawing/2014/main" id="{89B501E3-8398-E737-8C4B-8D5A0F7A5D49}"/>
              </a:ext>
            </a:extLst>
          </p:cNvPr>
          <p:cNvSpPr/>
          <p:nvPr/>
        </p:nvSpPr>
        <p:spPr bwMode="gray">
          <a:xfrm>
            <a:off x="9643686" y="2660039"/>
            <a:ext cx="391049" cy="39104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24" name="Rectangle 23">
            <a:extLst>
              <a:ext uri="{FF2B5EF4-FFF2-40B4-BE49-F238E27FC236}">
                <a16:creationId xmlns:a16="http://schemas.microsoft.com/office/drawing/2014/main" id="{D20D2395-8B68-31A6-B96D-5F9804819D0E}"/>
              </a:ext>
            </a:extLst>
          </p:cNvPr>
          <p:cNvSpPr/>
          <p:nvPr/>
        </p:nvSpPr>
        <p:spPr>
          <a:xfrm>
            <a:off x="10089802" y="2732453"/>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grpSp>
        <p:nvGrpSpPr>
          <p:cNvPr id="25" name="Group 24">
            <a:extLst>
              <a:ext uri="{FF2B5EF4-FFF2-40B4-BE49-F238E27FC236}">
                <a16:creationId xmlns:a16="http://schemas.microsoft.com/office/drawing/2014/main" id="{AB152CB9-90D9-AFA7-205E-4BB1A59430F0}"/>
              </a:ext>
            </a:extLst>
          </p:cNvPr>
          <p:cNvGrpSpPr>
            <a:grpSpLocks/>
          </p:cNvGrpSpPr>
          <p:nvPr/>
        </p:nvGrpSpPr>
        <p:grpSpPr>
          <a:xfrm>
            <a:off x="5900476" y="4764637"/>
            <a:ext cx="391049" cy="391049"/>
            <a:chOff x="3261095" y="2973737"/>
            <a:chExt cx="442182" cy="442182"/>
          </a:xfrm>
          <a:solidFill>
            <a:schemeClr val="accent1"/>
          </a:solidFill>
        </p:grpSpPr>
        <p:sp>
          <p:nvSpPr>
            <p:cNvPr id="26" name="Oval 25">
              <a:extLst>
                <a:ext uri="{FF2B5EF4-FFF2-40B4-BE49-F238E27FC236}">
                  <a16:creationId xmlns:a16="http://schemas.microsoft.com/office/drawing/2014/main" id="{0B15AEF0-B532-9BC1-71EB-0876263ABDE5}"/>
                </a:ext>
              </a:extLst>
            </p:cNvPr>
            <p:cNvSpPr/>
            <p:nvPr/>
          </p:nvSpPr>
          <p:spPr>
            <a:xfrm>
              <a:off x="3261095" y="2973737"/>
              <a:ext cx="442182" cy="442182"/>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27" name="CustomIcon">
              <a:extLst>
                <a:ext uri="{FF2B5EF4-FFF2-40B4-BE49-F238E27FC236}">
                  <a16:creationId xmlns:a16="http://schemas.microsoft.com/office/drawing/2014/main" id="{76763229-E80C-AE77-B78A-D87526B2FA09}"/>
                </a:ext>
              </a:extLst>
            </p:cNvPr>
            <p:cNvPicPr>
              <a:picLocks noChangeAspect="1"/>
            </p:cNvPicPr>
            <p:nvPr>
              <p:custDataLst>
                <p:tags r:id="rId11"/>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342948" y="3055591"/>
              <a:ext cx="276811" cy="276810"/>
            </a:xfrm>
            <a:prstGeom prst="rect">
              <a:avLst/>
            </a:prstGeom>
          </p:spPr>
        </p:pic>
      </p:grpSp>
      <p:sp>
        <p:nvSpPr>
          <p:cNvPr id="28" name="Rectangle 27">
            <a:extLst>
              <a:ext uri="{FF2B5EF4-FFF2-40B4-BE49-F238E27FC236}">
                <a16:creationId xmlns:a16="http://schemas.microsoft.com/office/drawing/2014/main" id="{9770D00B-6630-A856-668B-9DAE0CF6A049}"/>
              </a:ext>
            </a:extLst>
          </p:cNvPr>
          <p:cNvSpPr/>
          <p:nvPr/>
        </p:nvSpPr>
        <p:spPr>
          <a:xfrm>
            <a:off x="6350064" y="4837051"/>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29" name="Rectangle 28">
            <a:extLst>
              <a:ext uri="{FF2B5EF4-FFF2-40B4-BE49-F238E27FC236}">
                <a16:creationId xmlns:a16="http://schemas.microsoft.com/office/drawing/2014/main" id="{D936F65A-24C2-339B-92B8-B5A6622CAA08}"/>
              </a:ext>
            </a:extLst>
          </p:cNvPr>
          <p:cNvSpPr/>
          <p:nvPr/>
        </p:nvSpPr>
        <p:spPr>
          <a:xfrm>
            <a:off x="2604101" y="4837051"/>
            <a:ext cx="248786"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cxnSp>
        <p:nvCxnSpPr>
          <p:cNvPr id="30" name="Connector: Elbow 125">
            <a:extLst>
              <a:ext uri="{FF2B5EF4-FFF2-40B4-BE49-F238E27FC236}">
                <a16:creationId xmlns:a16="http://schemas.microsoft.com/office/drawing/2014/main" id="{F5A4CDB2-3089-D359-0B10-0F341114E5F2}"/>
              </a:ext>
            </a:extLst>
          </p:cNvPr>
          <p:cNvCxnSpPr>
            <a:cxnSpLocks/>
            <a:endCxn id="22" idx="0"/>
          </p:cNvCxnSpPr>
          <p:nvPr/>
        </p:nvCxnSpPr>
        <p:spPr>
          <a:xfrm rot="16200000" flipH="1">
            <a:off x="7718923" y="539750"/>
            <a:ext cx="497367" cy="3743210"/>
          </a:xfrm>
          <a:prstGeom prst="bentConnector3">
            <a:avLst>
              <a:gd name="adj1" fmla="val 50000"/>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EE9EA42-9FAF-1FE1-171D-1F08EC632767}"/>
              </a:ext>
            </a:extLst>
          </p:cNvPr>
          <p:cNvSpPr txBox="1">
            <a:spLocks/>
          </p:cNvSpPr>
          <p:nvPr>
            <p:custDataLst>
              <p:tags r:id="rId1"/>
            </p:custDataLst>
          </p:nvPr>
        </p:nvSpPr>
        <p:spPr>
          <a:xfrm>
            <a:off x="2736915" y="1504660"/>
            <a:ext cx="3054489" cy="282020"/>
          </a:xfrm>
          <a:prstGeom prst="rect">
            <a:avLst/>
          </a:prstGeom>
          <a:solidFill>
            <a:schemeClr val="accent1"/>
          </a:solidFill>
          <a:ln w="9525">
            <a:noFill/>
            <a:miter lim="800000"/>
            <a:headEnd/>
            <a:tailEnd/>
          </a:ln>
          <a:effectLst/>
        </p:spPr>
        <p:txBody>
          <a:bodyPr vert="horz" wrap="square" lIns="73152" tIns="73152" rIns="73152" bIns="73152" numCol="1" anchor="t" anchorCtr="0" compatLnSpc="1">
            <a:prstTxWarp prst="textNoShape">
              <a:avLst/>
            </a:prstTxWarp>
            <a:noAutofit/>
          </a:bodyPr>
          <a:lstStyle>
            <a:defPPr>
              <a:defRPr lang="en-US"/>
            </a:defPPr>
            <a:lvl1pPr marR="0" lvl="0" indent="0" algn="ctr" defTabSz="895350" fontAlgn="auto">
              <a:lnSpc>
                <a:spcPct val="100000"/>
              </a:lnSpc>
              <a:spcBef>
                <a:spcPts val="100"/>
              </a:spcBef>
              <a:spcAft>
                <a:spcPts val="0"/>
              </a:spcAft>
              <a:buClr>
                <a:srgbClr val="FFFFFF"/>
              </a:buClr>
              <a:buSzTx/>
              <a:buFontTx/>
              <a:buNone/>
              <a:tabLst/>
              <a:defRPr kumimoji="0" sz="1200" b="0" i="0" u="none" strike="noStrike" cap="none" spc="0" normalizeH="0" baseline="0">
                <a:ln>
                  <a:noFill/>
                </a:ln>
                <a:solidFill>
                  <a:srgbClr val="FFFFFF"/>
                </a:solidFill>
                <a:effectLst/>
                <a:uLnTx/>
                <a:uFillTx/>
                <a:latin typeface="Apis For Office"/>
              </a:defRPr>
            </a:lvl1pPr>
            <a:lvl2pPr marL="216000" lvl="1" indent="-216000" defTabSz="895350">
              <a:buClr>
                <a:schemeClr val="accent1"/>
              </a:buClr>
              <a:buSzPct val="100000"/>
              <a:buFont typeface="Wingdings 3" panose="05040102010807070707" pitchFamily="18" charset="2"/>
              <a:buChar char=""/>
              <a:defRPr sz="1600" baseline="0"/>
            </a:lvl2pPr>
            <a:lvl3pPr marL="432000" lvl="2" indent="-216000" defTabSz="895350">
              <a:buClr>
                <a:schemeClr val="tx1"/>
              </a:buClr>
              <a:buSzPct val="100000"/>
              <a:buFont typeface="Arial" panose="020B0604020202020204" pitchFamily="34" charset="0"/>
              <a:buChar char="•"/>
              <a:defRPr sz="1600" baseline="0"/>
            </a:lvl3pPr>
            <a:lvl4pPr marL="648000" lvl="3" indent="-216000" defTabSz="895350">
              <a:buClr>
                <a:schemeClr val="tx1"/>
              </a:buClr>
              <a:buSzPct val="100000"/>
              <a:buFont typeface="Arial" panose="020B0604020202020204" pitchFamily="34" charset="0"/>
              <a:buChar char="–"/>
              <a:defRPr sz="1600" baseline="0"/>
            </a:lvl4pPr>
            <a:lvl5pPr marL="864000" lvl="4" indent="-216000" defTabSz="895350">
              <a:buClr>
                <a:schemeClr val="tx1"/>
              </a:buClr>
              <a:buSzPct val="100000"/>
              <a:buFont typeface="Arial" panose="020B0604020202020204" pitchFamily="34" charset="0"/>
              <a:buChar char="○"/>
              <a:defRPr sz="1600" baseline="0"/>
            </a:lvl5pPr>
            <a:lvl6pPr marL="749808" indent="-130175" defTabSz="895350" fontAlgn="base">
              <a:spcBef>
                <a:spcPct val="0"/>
              </a:spcBef>
              <a:spcAft>
                <a:spcPct val="0"/>
              </a:spcAft>
              <a:buClr>
                <a:schemeClr val="tx2"/>
              </a:buClr>
              <a:buSzPct val="89000"/>
              <a:buFont typeface="Arial" charset="0"/>
              <a:buChar char="-"/>
              <a:defRPr sz="1600" baseline="0"/>
            </a:lvl6pPr>
            <a:lvl7pPr marL="749808" indent="-130175" defTabSz="895350" fontAlgn="base">
              <a:spcBef>
                <a:spcPct val="0"/>
              </a:spcBef>
              <a:spcAft>
                <a:spcPct val="0"/>
              </a:spcAft>
              <a:buClr>
                <a:schemeClr val="tx2"/>
              </a:buClr>
              <a:buSzPct val="89000"/>
              <a:buFont typeface="Arial" charset="0"/>
              <a:buChar char="-"/>
              <a:defRPr sz="1600" baseline="0"/>
            </a:lvl7pPr>
            <a:lvl8pPr marL="749808" indent="-130175" defTabSz="895350" fontAlgn="base">
              <a:spcBef>
                <a:spcPct val="0"/>
              </a:spcBef>
              <a:spcAft>
                <a:spcPct val="0"/>
              </a:spcAft>
              <a:buClr>
                <a:schemeClr val="tx2"/>
              </a:buClr>
              <a:buSzPct val="89000"/>
              <a:buFont typeface="Arial" charset="0"/>
              <a:buChar char="-"/>
              <a:defRPr sz="1600" baseline="0"/>
            </a:lvl8pPr>
            <a:lvl9pPr marL="749808" indent="-130175" defTabSz="895350" fontAlgn="base">
              <a:spcBef>
                <a:spcPct val="0"/>
              </a:spcBef>
              <a:spcAft>
                <a:spcPct val="0"/>
              </a:spcAft>
              <a:buClr>
                <a:schemeClr val="tx2"/>
              </a:buClr>
              <a:buSzPct val="89000"/>
              <a:buFont typeface="Arial" charset="0"/>
              <a:buChar char="-"/>
              <a:defRPr sz="1600" baseline="0"/>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Head of [insert]</a:t>
            </a:r>
          </a:p>
        </p:txBody>
      </p:sp>
      <p:sp>
        <p:nvSpPr>
          <p:cNvPr id="32" name="TextBox 31">
            <a:extLst>
              <a:ext uri="{FF2B5EF4-FFF2-40B4-BE49-F238E27FC236}">
                <a16:creationId xmlns:a16="http://schemas.microsoft.com/office/drawing/2014/main" id="{26648C03-DA03-A2B6-D1C5-A9CCD6ADCC0B}"/>
              </a:ext>
            </a:extLst>
          </p:cNvPr>
          <p:cNvSpPr txBox="1">
            <a:spLocks/>
          </p:cNvSpPr>
          <p:nvPr>
            <p:custDataLst>
              <p:tags r:id="rId2"/>
            </p:custDataLst>
          </p:nvPr>
        </p:nvSpPr>
        <p:spPr>
          <a:xfrm>
            <a:off x="648000" y="5211602"/>
            <a:ext cx="3409579" cy="307777"/>
          </a:xfrm>
          <a:prstGeom prst="rect">
            <a:avLst/>
          </a:prstGeom>
          <a:solidFill>
            <a:schemeClr val="accent1"/>
          </a:solidFill>
          <a:ln w="9525">
            <a:noFill/>
            <a:miter lim="800000"/>
            <a:headEnd/>
            <a:tailEnd/>
          </a:ln>
          <a:effectLst/>
        </p:spPr>
        <p:txBody>
          <a:bodyPr vert="horz" wrap="none" lIns="73152" tIns="73152" rIns="73152" bIns="73152" numCol="1" anchor="ctr" anchorCtr="0" compatLnSpc="1">
            <a:prstTxWarp prst="textNoShape">
              <a:avLst/>
            </a:prstTxWarp>
            <a:noAutofit/>
          </a:bodyPr>
          <a:lstStyle>
            <a:defPPr>
              <a:defRPr lang="en-US"/>
            </a:defPPr>
            <a:lvl1pPr marR="0" lvl="0" indent="0" algn="ctr" defTabSz="895350" fontAlgn="auto">
              <a:lnSpc>
                <a:spcPct val="100000"/>
              </a:lnSpc>
              <a:spcBef>
                <a:spcPts val="100"/>
              </a:spcBef>
              <a:spcAft>
                <a:spcPts val="0"/>
              </a:spcAft>
              <a:buClr>
                <a:srgbClr val="FFFFFF"/>
              </a:buClr>
              <a:buSzTx/>
              <a:buFontTx/>
              <a:buNone/>
              <a:tabLst/>
              <a:defRPr kumimoji="0" sz="1000" b="0" i="0" u="none" strike="noStrike" cap="none" spc="0" normalizeH="0" baseline="0">
                <a:ln>
                  <a:noFill/>
                </a:ln>
                <a:solidFill>
                  <a:srgbClr val="FFFFFF"/>
                </a:solidFill>
                <a:effectLst/>
                <a:uLnTx/>
                <a:uFillTx/>
                <a:latin typeface="Apis For Office"/>
              </a:defRPr>
            </a:lvl1pPr>
            <a:lvl2pPr marL="216000" lvl="1" indent="-216000" defTabSz="895350">
              <a:buClr>
                <a:schemeClr val="accent1"/>
              </a:buClr>
              <a:buSzPct val="100000"/>
              <a:buFont typeface="Wingdings 3" panose="05040102010807070707" pitchFamily="18" charset="2"/>
              <a:buChar char=""/>
              <a:defRPr sz="1600" baseline="0"/>
            </a:lvl2pPr>
            <a:lvl3pPr marL="432000" lvl="2" indent="-216000" defTabSz="895350">
              <a:buClr>
                <a:schemeClr val="tx1"/>
              </a:buClr>
              <a:buSzPct val="100000"/>
              <a:buFont typeface="Arial" panose="020B0604020202020204" pitchFamily="34" charset="0"/>
              <a:buChar char="•"/>
              <a:defRPr sz="1600" baseline="0"/>
            </a:lvl3pPr>
            <a:lvl4pPr marL="648000" lvl="3" indent="-216000" defTabSz="895350">
              <a:buClr>
                <a:schemeClr val="tx1"/>
              </a:buClr>
              <a:buSzPct val="100000"/>
              <a:buFont typeface="Arial" panose="020B0604020202020204" pitchFamily="34" charset="0"/>
              <a:buChar char="–"/>
              <a:defRPr sz="1600" baseline="0"/>
            </a:lvl4pPr>
            <a:lvl5pPr marL="864000" lvl="4" indent="-216000" defTabSz="895350">
              <a:buClr>
                <a:schemeClr val="tx1"/>
              </a:buClr>
              <a:buSzPct val="100000"/>
              <a:buFont typeface="Arial" panose="020B0604020202020204" pitchFamily="34" charset="0"/>
              <a:buChar char="○"/>
              <a:defRPr sz="1600" baseline="0"/>
            </a:lvl5pPr>
            <a:lvl6pPr marL="749808" indent="-130175" defTabSz="895350" fontAlgn="base">
              <a:spcBef>
                <a:spcPct val="0"/>
              </a:spcBef>
              <a:spcAft>
                <a:spcPct val="0"/>
              </a:spcAft>
              <a:buClr>
                <a:schemeClr val="tx2"/>
              </a:buClr>
              <a:buSzPct val="89000"/>
              <a:buFont typeface="Arial" charset="0"/>
              <a:buChar char="-"/>
              <a:defRPr sz="1600" baseline="0"/>
            </a:lvl6pPr>
            <a:lvl7pPr marL="749808" indent="-130175" defTabSz="895350" fontAlgn="base">
              <a:spcBef>
                <a:spcPct val="0"/>
              </a:spcBef>
              <a:spcAft>
                <a:spcPct val="0"/>
              </a:spcAft>
              <a:buClr>
                <a:schemeClr val="tx2"/>
              </a:buClr>
              <a:buSzPct val="89000"/>
              <a:buFont typeface="Arial" charset="0"/>
              <a:buChar char="-"/>
              <a:defRPr sz="1600" baseline="0"/>
            </a:lvl7pPr>
            <a:lvl8pPr marL="749808" indent="-130175" defTabSz="895350" fontAlgn="base">
              <a:spcBef>
                <a:spcPct val="0"/>
              </a:spcBef>
              <a:spcAft>
                <a:spcPct val="0"/>
              </a:spcAft>
              <a:buClr>
                <a:schemeClr val="tx2"/>
              </a:buClr>
              <a:buSzPct val="89000"/>
              <a:buFont typeface="Arial" charset="0"/>
              <a:buChar char="-"/>
              <a:defRPr sz="1600" baseline="0"/>
            </a:lvl8pPr>
            <a:lvl9pPr marL="749808" indent="-130175" defTabSz="895350" fontAlgn="base">
              <a:spcBef>
                <a:spcPct val="0"/>
              </a:spcBef>
              <a:spcAft>
                <a:spcPct val="0"/>
              </a:spcAft>
              <a:buClr>
                <a:schemeClr val="tx2"/>
              </a:buClr>
              <a:buSzPct val="89000"/>
              <a:buFont typeface="Arial" charset="0"/>
              <a:buChar char="-"/>
              <a:defRPr sz="1600" baseline="0"/>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3" name="TextBox 32">
            <a:extLst>
              <a:ext uri="{FF2B5EF4-FFF2-40B4-BE49-F238E27FC236}">
                <a16:creationId xmlns:a16="http://schemas.microsoft.com/office/drawing/2014/main" id="{EA5A0359-D5AF-8348-17A9-C32A6605315D}"/>
              </a:ext>
            </a:extLst>
          </p:cNvPr>
          <p:cNvSpPr txBox="1">
            <a:spLocks/>
          </p:cNvSpPr>
          <p:nvPr>
            <p:custDataLst>
              <p:tags r:id="rId3"/>
            </p:custDataLst>
          </p:nvPr>
        </p:nvSpPr>
        <p:spPr>
          <a:xfrm>
            <a:off x="4391211" y="5211602"/>
            <a:ext cx="3409579" cy="320601"/>
          </a:xfrm>
          <a:prstGeom prst="rect">
            <a:avLst/>
          </a:prstGeom>
          <a:solidFill>
            <a:schemeClr val="accent1"/>
          </a:solidFill>
          <a:ln w="9525">
            <a:noFill/>
            <a:miter lim="800000"/>
            <a:headEnd/>
            <a:tailEnd/>
          </a:ln>
          <a:effectLst/>
        </p:spPr>
        <p:txBody>
          <a:bodyPr vert="horz" wrap="none" lIns="73152" tIns="73152" rIns="73152" bIns="73152" numCol="1" anchor="ctr" anchorCtr="0" compatLnSpc="1">
            <a:prstTxWarp prst="textNoShape">
              <a:avLst/>
            </a:prstTxWarp>
            <a:noAutofit/>
          </a:bodyPr>
          <a:lstStyle>
            <a:defPPr>
              <a:defRPr lang="en-US"/>
            </a:defPPr>
            <a:lvl1pPr marR="0" lvl="0" indent="0" algn="ctr" defTabSz="895350" fontAlgn="auto">
              <a:lnSpc>
                <a:spcPct val="100000"/>
              </a:lnSpc>
              <a:spcBef>
                <a:spcPts val="100"/>
              </a:spcBef>
              <a:spcAft>
                <a:spcPts val="0"/>
              </a:spcAft>
              <a:buClr>
                <a:srgbClr val="FFFFFF"/>
              </a:buClr>
              <a:buSzTx/>
              <a:buFontTx/>
              <a:buNone/>
              <a:tabLst/>
              <a:defRPr kumimoji="0" sz="1000" b="0" i="0" u="none" strike="noStrike" cap="none" spc="0" normalizeH="0" baseline="0">
                <a:ln>
                  <a:noFill/>
                </a:ln>
                <a:solidFill>
                  <a:srgbClr val="FFFFFF"/>
                </a:solidFill>
                <a:effectLst/>
                <a:uLnTx/>
                <a:uFillTx/>
                <a:latin typeface="Apis For Office"/>
              </a:defRPr>
            </a:lvl1pPr>
            <a:lvl2pPr marL="216000" lvl="1" indent="-216000" defTabSz="895350">
              <a:buClr>
                <a:schemeClr val="accent1"/>
              </a:buClr>
              <a:buSzPct val="100000"/>
              <a:buFont typeface="Wingdings 3" panose="05040102010807070707" pitchFamily="18" charset="2"/>
              <a:buChar char=""/>
              <a:defRPr sz="1600" baseline="0"/>
            </a:lvl2pPr>
            <a:lvl3pPr marL="432000" lvl="2" indent="-216000" defTabSz="895350">
              <a:buClr>
                <a:schemeClr val="tx1"/>
              </a:buClr>
              <a:buSzPct val="100000"/>
              <a:buFont typeface="Arial" panose="020B0604020202020204" pitchFamily="34" charset="0"/>
              <a:buChar char="•"/>
              <a:defRPr sz="1600" baseline="0"/>
            </a:lvl3pPr>
            <a:lvl4pPr marL="648000" lvl="3" indent="-216000" defTabSz="895350">
              <a:buClr>
                <a:schemeClr val="tx1"/>
              </a:buClr>
              <a:buSzPct val="100000"/>
              <a:buFont typeface="Arial" panose="020B0604020202020204" pitchFamily="34" charset="0"/>
              <a:buChar char="–"/>
              <a:defRPr sz="1600" baseline="0"/>
            </a:lvl4pPr>
            <a:lvl5pPr marL="864000" lvl="4" indent="-216000" defTabSz="895350">
              <a:buClr>
                <a:schemeClr val="tx1"/>
              </a:buClr>
              <a:buSzPct val="100000"/>
              <a:buFont typeface="Arial" panose="020B0604020202020204" pitchFamily="34" charset="0"/>
              <a:buChar char="○"/>
              <a:defRPr sz="1600" baseline="0"/>
            </a:lvl5pPr>
            <a:lvl6pPr marL="749808" indent="-130175" defTabSz="895350" fontAlgn="base">
              <a:spcBef>
                <a:spcPct val="0"/>
              </a:spcBef>
              <a:spcAft>
                <a:spcPct val="0"/>
              </a:spcAft>
              <a:buClr>
                <a:schemeClr val="tx2"/>
              </a:buClr>
              <a:buSzPct val="89000"/>
              <a:buFont typeface="Arial" charset="0"/>
              <a:buChar char="-"/>
              <a:defRPr sz="1600" baseline="0"/>
            </a:lvl6pPr>
            <a:lvl7pPr marL="749808" indent="-130175" defTabSz="895350" fontAlgn="base">
              <a:spcBef>
                <a:spcPct val="0"/>
              </a:spcBef>
              <a:spcAft>
                <a:spcPct val="0"/>
              </a:spcAft>
              <a:buClr>
                <a:schemeClr val="tx2"/>
              </a:buClr>
              <a:buSzPct val="89000"/>
              <a:buFont typeface="Arial" charset="0"/>
              <a:buChar char="-"/>
              <a:defRPr sz="1600" baseline="0"/>
            </a:lvl7pPr>
            <a:lvl8pPr marL="749808" indent="-130175" defTabSz="895350" fontAlgn="base">
              <a:spcBef>
                <a:spcPct val="0"/>
              </a:spcBef>
              <a:spcAft>
                <a:spcPct val="0"/>
              </a:spcAft>
              <a:buClr>
                <a:schemeClr val="tx2"/>
              </a:buClr>
              <a:buSzPct val="89000"/>
              <a:buFont typeface="Arial" charset="0"/>
              <a:buChar char="-"/>
              <a:defRPr sz="1600" baseline="0"/>
            </a:lvl8pPr>
            <a:lvl9pPr marL="749808" indent="-130175" defTabSz="895350" fontAlgn="base">
              <a:spcBef>
                <a:spcPct val="0"/>
              </a:spcBef>
              <a:spcAft>
                <a:spcPct val="0"/>
              </a:spcAft>
              <a:buClr>
                <a:schemeClr val="tx2"/>
              </a:buClr>
              <a:buSzPct val="89000"/>
              <a:buFont typeface="Arial" charset="0"/>
              <a:buChar char="-"/>
              <a:defRPr sz="1600" baseline="0"/>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4" name="TextBox 33">
            <a:extLst>
              <a:ext uri="{FF2B5EF4-FFF2-40B4-BE49-F238E27FC236}">
                <a16:creationId xmlns:a16="http://schemas.microsoft.com/office/drawing/2014/main" id="{D226E322-ED14-4C88-BD96-67E67A043F50}"/>
              </a:ext>
            </a:extLst>
          </p:cNvPr>
          <p:cNvSpPr txBox="1">
            <a:spLocks/>
          </p:cNvSpPr>
          <p:nvPr>
            <p:custDataLst>
              <p:tags r:id="rId4"/>
            </p:custDataLst>
          </p:nvPr>
        </p:nvSpPr>
        <p:spPr>
          <a:xfrm>
            <a:off x="4391211" y="3092602"/>
            <a:ext cx="3409579" cy="430887"/>
          </a:xfrm>
          <a:prstGeom prst="rect">
            <a:avLst/>
          </a:prstGeom>
          <a:solidFill>
            <a:schemeClr val="accent1"/>
          </a:solidFill>
          <a:ln w="9525">
            <a:noFill/>
            <a:miter lim="800000"/>
            <a:headEnd/>
            <a:tailEnd/>
          </a:ln>
          <a:effectLst/>
        </p:spPr>
        <p:txBody>
          <a:bodyPr vert="horz" wrap="squar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5" name="TextBox 34">
            <a:extLst>
              <a:ext uri="{FF2B5EF4-FFF2-40B4-BE49-F238E27FC236}">
                <a16:creationId xmlns:a16="http://schemas.microsoft.com/office/drawing/2014/main" id="{B027B4A4-3093-5688-73A9-59937F1FC2DC}"/>
              </a:ext>
            </a:extLst>
          </p:cNvPr>
          <p:cNvSpPr txBox="1">
            <a:spLocks/>
          </p:cNvSpPr>
          <p:nvPr>
            <p:custDataLst>
              <p:tags r:id="rId5"/>
            </p:custDataLst>
          </p:nvPr>
        </p:nvSpPr>
        <p:spPr>
          <a:xfrm>
            <a:off x="648000" y="3092602"/>
            <a:ext cx="3409579" cy="430887"/>
          </a:xfrm>
          <a:prstGeom prst="rect">
            <a:avLst/>
          </a:prstGeom>
          <a:solidFill>
            <a:schemeClr val="accent1"/>
          </a:solidFill>
          <a:ln w="9525">
            <a:noFill/>
            <a:miter lim="800000"/>
            <a:headEnd/>
            <a:tailEnd/>
          </a:ln>
          <a:effectLst/>
        </p:spPr>
        <p:txBody>
          <a:bodyPr vert="horz" wrap="non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6" name="TextBox 35">
            <a:extLst>
              <a:ext uri="{FF2B5EF4-FFF2-40B4-BE49-F238E27FC236}">
                <a16:creationId xmlns:a16="http://schemas.microsoft.com/office/drawing/2014/main" id="{DA6F35C8-0EAE-0DD8-D14E-1125130D5CF6}"/>
              </a:ext>
            </a:extLst>
          </p:cNvPr>
          <p:cNvSpPr txBox="1">
            <a:spLocks/>
          </p:cNvSpPr>
          <p:nvPr>
            <p:custDataLst>
              <p:tags r:id="rId6"/>
            </p:custDataLst>
          </p:nvPr>
        </p:nvSpPr>
        <p:spPr>
          <a:xfrm>
            <a:off x="8134421" y="3104574"/>
            <a:ext cx="3409579" cy="430887"/>
          </a:xfrm>
          <a:prstGeom prst="rect">
            <a:avLst/>
          </a:prstGeom>
          <a:solidFill>
            <a:schemeClr val="accent1"/>
          </a:solidFill>
          <a:ln w="9525">
            <a:noFill/>
            <a:miter lim="800000"/>
            <a:headEnd/>
            <a:tailEnd/>
          </a:ln>
          <a:effectLst/>
        </p:spPr>
        <p:txBody>
          <a:bodyPr vert="horz" wrap="squar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8" name="Rectangle 37">
            <a:extLst>
              <a:ext uri="{FF2B5EF4-FFF2-40B4-BE49-F238E27FC236}">
                <a16:creationId xmlns:a16="http://schemas.microsoft.com/office/drawing/2014/main" id="{61578DBF-86DC-673C-6277-87AEAA83947C}"/>
              </a:ext>
            </a:extLst>
          </p:cNvPr>
          <p:cNvSpPr/>
          <p:nvPr/>
        </p:nvSpPr>
        <p:spPr>
          <a:xfrm>
            <a:off x="2736915" y="1786680"/>
            <a:ext cx="3054490" cy="5343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39" name="Rectangle 38">
            <a:extLst>
              <a:ext uri="{FF2B5EF4-FFF2-40B4-BE49-F238E27FC236}">
                <a16:creationId xmlns:a16="http://schemas.microsoft.com/office/drawing/2014/main" id="{0C270F98-D265-4023-DD12-B6BDD18D8D0F}"/>
              </a:ext>
            </a:extLst>
          </p:cNvPr>
          <p:cNvSpPr>
            <a:spLocks/>
          </p:cNvSpPr>
          <p:nvPr/>
        </p:nvSpPr>
        <p:spPr>
          <a:xfrm>
            <a:off x="8134421" y="3515765"/>
            <a:ext cx="3409579" cy="9960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40" name="Rectangle 39">
            <a:extLst>
              <a:ext uri="{FF2B5EF4-FFF2-40B4-BE49-F238E27FC236}">
                <a16:creationId xmlns:a16="http://schemas.microsoft.com/office/drawing/2014/main" id="{8AA7D8A4-05AB-DAED-7859-D403B9935543}"/>
              </a:ext>
            </a:extLst>
          </p:cNvPr>
          <p:cNvSpPr>
            <a:spLocks/>
          </p:cNvSpPr>
          <p:nvPr/>
        </p:nvSpPr>
        <p:spPr>
          <a:xfrm>
            <a:off x="4395075" y="3515766"/>
            <a:ext cx="3409579" cy="9960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41" name="Rectangle 40">
            <a:extLst>
              <a:ext uri="{FF2B5EF4-FFF2-40B4-BE49-F238E27FC236}">
                <a16:creationId xmlns:a16="http://schemas.microsoft.com/office/drawing/2014/main" id="{10B321A5-7601-2FD6-CF0E-0C7FB96D1ADE}"/>
              </a:ext>
            </a:extLst>
          </p:cNvPr>
          <p:cNvSpPr>
            <a:spLocks/>
          </p:cNvSpPr>
          <p:nvPr/>
        </p:nvSpPr>
        <p:spPr>
          <a:xfrm>
            <a:off x="655729" y="3515765"/>
            <a:ext cx="3409579" cy="9960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42" name="Rectangle 41">
            <a:extLst>
              <a:ext uri="{FF2B5EF4-FFF2-40B4-BE49-F238E27FC236}">
                <a16:creationId xmlns:a16="http://schemas.microsoft.com/office/drawing/2014/main" id="{D981DBCD-FA9B-F264-ECDA-BD94F73F38BA}"/>
              </a:ext>
            </a:extLst>
          </p:cNvPr>
          <p:cNvSpPr>
            <a:spLocks/>
          </p:cNvSpPr>
          <p:nvPr/>
        </p:nvSpPr>
        <p:spPr>
          <a:xfrm>
            <a:off x="4387497" y="5526930"/>
            <a:ext cx="3409579" cy="8549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sp>
        <p:nvSpPr>
          <p:cNvPr id="43" name="Rectangle 42">
            <a:extLst>
              <a:ext uri="{FF2B5EF4-FFF2-40B4-BE49-F238E27FC236}">
                <a16:creationId xmlns:a16="http://schemas.microsoft.com/office/drawing/2014/main" id="{15A99385-A75C-0246-C238-827E2D3F613E}"/>
              </a:ext>
            </a:extLst>
          </p:cNvPr>
          <p:cNvSpPr>
            <a:spLocks/>
          </p:cNvSpPr>
          <p:nvPr/>
        </p:nvSpPr>
        <p:spPr>
          <a:xfrm>
            <a:off x="655728" y="5521888"/>
            <a:ext cx="3409579" cy="848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[Description of role/capabilities needed]</a:t>
            </a:r>
          </a:p>
        </p:txBody>
      </p:sp>
      <p:cxnSp>
        <p:nvCxnSpPr>
          <p:cNvPr id="44" name="LineBasicDefault 29">
            <a:extLst>
              <a:ext uri="{FF2B5EF4-FFF2-40B4-BE49-F238E27FC236}">
                <a16:creationId xmlns:a16="http://schemas.microsoft.com/office/drawing/2014/main" id="{B0A74B96-CC01-41D7-9C6C-88DA7459AD7A}"/>
              </a:ext>
            </a:extLst>
          </p:cNvPr>
          <p:cNvCxnSpPr>
            <a:cxnSpLocks/>
          </p:cNvCxnSpPr>
          <p:nvPr>
            <p:custDataLst>
              <p:tags r:id="rId7"/>
            </p:custDataLst>
          </p:nvPr>
        </p:nvCxnSpPr>
        <p:spPr>
          <a:xfrm>
            <a:off x="648000" y="4585770"/>
            <a:ext cx="10896000" cy="0"/>
          </a:xfrm>
          <a:prstGeom prst="straightConnector1">
            <a:avLst/>
          </a:prstGeom>
          <a:ln w="63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Connector: Elbow 59">
            <a:extLst>
              <a:ext uri="{FF2B5EF4-FFF2-40B4-BE49-F238E27FC236}">
                <a16:creationId xmlns:a16="http://schemas.microsoft.com/office/drawing/2014/main" id="{3AABFD08-ADE9-74FE-F6E3-537D87DF4CB1}"/>
              </a:ext>
            </a:extLst>
          </p:cNvPr>
          <p:cNvCxnSpPr>
            <a:cxnSpLocks/>
            <a:endCxn id="48" idx="1"/>
          </p:cNvCxnSpPr>
          <p:nvPr/>
        </p:nvCxnSpPr>
        <p:spPr>
          <a:xfrm flipV="1">
            <a:off x="6291525" y="1967147"/>
            <a:ext cx="3970890" cy="1"/>
          </a:xfrm>
          <a:prstGeom prst="bentConnector3">
            <a:avLst>
              <a:gd name="adj1" fmla="val 50000"/>
            </a:avLst>
          </a:prstGeom>
          <a:ln w="6350">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606CE71-76C4-FA91-D63C-5E8FC7C33DC2}"/>
              </a:ext>
            </a:extLst>
          </p:cNvPr>
          <p:cNvSpPr txBox="1">
            <a:spLocks/>
          </p:cNvSpPr>
          <p:nvPr>
            <p:custDataLst>
              <p:tags r:id="rId8"/>
            </p:custDataLst>
          </p:nvPr>
        </p:nvSpPr>
        <p:spPr>
          <a:xfrm>
            <a:off x="10262415" y="1751703"/>
            <a:ext cx="1281585" cy="430887"/>
          </a:xfrm>
          <a:prstGeom prst="rect">
            <a:avLst/>
          </a:prstGeom>
          <a:solidFill>
            <a:schemeClr val="bg1">
              <a:lumMod val="95000"/>
            </a:schemeClr>
          </a:solidFill>
          <a:ln w="9525">
            <a:noFill/>
            <a:miter lim="800000"/>
            <a:headEnd/>
            <a:tailEnd/>
          </a:ln>
          <a:effectLst/>
        </p:spPr>
        <p:txBody>
          <a:bodyPr vert="horz" wrap="square" lIns="73152" tIns="73152" rIns="73152" bIns="73152" numCol="1" anchor="t"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Further support roles (next page)</a:t>
            </a:r>
          </a:p>
        </p:txBody>
      </p:sp>
      <p:grpSp>
        <p:nvGrpSpPr>
          <p:cNvPr id="49" name="Group 48">
            <a:extLst>
              <a:ext uri="{FF2B5EF4-FFF2-40B4-BE49-F238E27FC236}">
                <a16:creationId xmlns:a16="http://schemas.microsoft.com/office/drawing/2014/main" id="{FAE23625-362B-F15A-FBEE-D5D4CE44EB1B}"/>
              </a:ext>
            </a:extLst>
          </p:cNvPr>
          <p:cNvGrpSpPr/>
          <p:nvPr/>
        </p:nvGrpSpPr>
        <p:grpSpPr>
          <a:xfrm>
            <a:off x="10860438" y="1306338"/>
            <a:ext cx="780699" cy="153888"/>
            <a:chOff x="11039819" y="1391612"/>
            <a:chExt cx="780699" cy="153888"/>
          </a:xfrm>
        </p:grpSpPr>
        <p:sp>
          <p:nvSpPr>
            <p:cNvPr id="50" name="Rectangle 49">
              <a:extLst>
                <a:ext uri="{FF2B5EF4-FFF2-40B4-BE49-F238E27FC236}">
                  <a16:creationId xmlns:a16="http://schemas.microsoft.com/office/drawing/2014/main" id="{9A918190-5908-CDE5-CF59-AAB8A550B9A8}"/>
                </a:ext>
              </a:extLst>
            </p:cNvPr>
            <p:cNvSpPr/>
            <p:nvPr/>
          </p:nvSpPr>
          <p:spPr>
            <a:xfrm>
              <a:off x="11039819" y="1401684"/>
              <a:ext cx="179700" cy="13374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51" name="TextBox 50">
              <a:extLst>
                <a:ext uri="{FF2B5EF4-FFF2-40B4-BE49-F238E27FC236}">
                  <a16:creationId xmlns:a16="http://schemas.microsoft.com/office/drawing/2014/main" id="{20492492-15CD-3862-8885-A37626010FE1}"/>
                </a:ext>
              </a:extLst>
            </p:cNvPr>
            <p:cNvSpPr txBox="1">
              <a:spLocks/>
            </p:cNvSpPr>
            <p:nvPr/>
          </p:nvSpPr>
          <p:spPr>
            <a:xfrm>
              <a:off x="11267481" y="1391612"/>
              <a:ext cx="553037" cy="153888"/>
            </a:xfrm>
            <a:prstGeom prst="rect">
              <a:avLst/>
            </a:prstGeom>
          </p:spPr>
          <p:txBody>
            <a:bodyPr vert="horz" wrap="none" lIns="0" tIns="0" rIns="0" bIns="0" rtlCol="0">
              <a:spAutoFit/>
            </a:bodyPr>
            <a:lstStyle>
              <a:lvl1pPr marL="0" lvl="0" indent="0" defTabSz="895255" eaLnBrk="1" hangingPunct="1">
                <a:buClr>
                  <a:schemeClr val="tx2"/>
                </a:buClr>
                <a:defRPr baseline="0">
                  <a:latin typeface="+mn-lt"/>
                </a:defRPr>
              </a:lvl1pPr>
              <a:lvl2pPr marL="193655" indent="-192067" defTabSz="895255" eaLnBrk="1" hangingPunct="1">
                <a:buClr>
                  <a:schemeClr val="tx2"/>
                </a:buClr>
                <a:buSzPct val="125000"/>
                <a:buFont typeface="Arial" pitchFamily="34" charset="0"/>
                <a:buChar char="▪"/>
                <a:defRPr baseline="0">
                  <a:latin typeface="+mn-lt"/>
                </a:defRPr>
              </a:lvl2pPr>
              <a:lvl3pPr marL="457151" indent="-261910" defTabSz="895255" eaLnBrk="1" hangingPunct="1">
                <a:buClr>
                  <a:schemeClr val="tx2"/>
                </a:buClr>
                <a:buSzPct val="120000"/>
                <a:buFont typeface="Arial" charset="0"/>
                <a:buChar char="–"/>
                <a:defRPr baseline="0">
                  <a:latin typeface="+mn-lt"/>
                </a:defRPr>
              </a:lvl3pPr>
              <a:lvl4pPr marL="614298" indent="-155558" defTabSz="895255" eaLnBrk="1" hangingPunct="1">
                <a:buClr>
                  <a:schemeClr val="tx2"/>
                </a:buClr>
                <a:buSzPct val="100000"/>
                <a:buFont typeface="Arial" pitchFamily="34" charset="0"/>
                <a:buChar char="▫"/>
                <a:defRPr baseline="0">
                  <a:latin typeface="+mn-lt"/>
                </a:defRPr>
              </a:lvl4pPr>
              <a:lvl5pPr marL="749728" indent="-130162" defTabSz="895255" eaLnBrk="1" hangingPunct="1">
                <a:buClr>
                  <a:schemeClr val="tx2"/>
                </a:buClr>
                <a:buSzPct val="89000"/>
                <a:buFont typeface="Arial" charset="0"/>
                <a:buChar char="-"/>
                <a:defRPr baseline="0">
                  <a:latin typeface="+mn-lt"/>
                </a:defRPr>
              </a:lvl5pPr>
              <a:lvl6pPr marL="749728" indent="-130162" defTabSz="895255" fontAlgn="base">
                <a:spcBef>
                  <a:spcPct val="0"/>
                </a:spcBef>
                <a:spcAft>
                  <a:spcPct val="0"/>
                </a:spcAft>
                <a:buClr>
                  <a:schemeClr val="tx2"/>
                </a:buClr>
                <a:buSzPct val="89000"/>
                <a:buFont typeface="Arial" charset="0"/>
                <a:buChar char="-"/>
                <a:defRPr baseline="0">
                  <a:latin typeface="+mn-lt"/>
                </a:defRPr>
              </a:lvl6pPr>
              <a:lvl7pPr marL="749728" indent="-130162" defTabSz="895255" fontAlgn="base">
                <a:spcBef>
                  <a:spcPct val="0"/>
                </a:spcBef>
                <a:spcAft>
                  <a:spcPct val="0"/>
                </a:spcAft>
                <a:buClr>
                  <a:schemeClr val="tx2"/>
                </a:buClr>
                <a:buSzPct val="89000"/>
                <a:buFont typeface="Arial" charset="0"/>
                <a:buChar char="-"/>
                <a:defRPr baseline="0">
                  <a:latin typeface="+mn-lt"/>
                </a:defRPr>
              </a:lvl7pPr>
              <a:lvl8pPr marL="749728" indent="-130162" defTabSz="895255" fontAlgn="base">
                <a:spcBef>
                  <a:spcPct val="0"/>
                </a:spcBef>
                <a:spcAft>
                  <a:spcPct val="0"/>
                </a:spcAft>
                <a:buClr>
                  <a:schemeClr val="tx2"/>
                </a:buClr>
                <a:buSzPct val="89000"/>
                <a:buFont typeface="Arial" charset="0"/>
                <a:buChar char="-"/>
                <a:defRPr baseline="0">
                  <a:latin typeface="+mn-lt"/>
                </a:defRPr>
              </a:lvl8pPr>
              <a:lvl9pPr marL="749728" indent="-130162" defTabSz="895255" fontAlgn="base">
                <a:spcBef>
                  <a:spcPct val="0"/>
                </a:spcBef>
                <a:spcAft>
                  <a:spcPct val="0"/>
                </a:spcAft>
                <a:buClr>
                  <a:schemeClr val="tx2"/>
                </a:buClr>
                <a:buSzPct val="89000"/>
                <a:buFont typeface="Arial" charset="0"/>
                <a:buChar char="-"/>
                <a:defRPr baseline="0">
                  <a:latin typeface="+mn-lt"/>
                </a:defRPr>
              </a:lvl9pPr>
            </a:lstStyle>
            <a:p>
              <a:pPr marL="0" marR="0" lvl="0" indent="0" algn="l" defTabSz="895255" rtl="0" eaLnBrk="1" fontAlgn="base" latinLnBrk="0" hangingPunct="1">
                <a:lnSpc>
                  <a:spcPct val="100000"/>
                </a:lnSpc>
                <a:spcBef>
                  <a:spcPct val="0"/>
                </a:spcBef>
                <a:spcAft>
                  <a:spcPct val="0"/>
                </a:spcAft>
                <a:buClr>
                  <a:srgbClr val="002960"/>
                </a:buClr>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rPr>
                <a:t># of FTEs</a:t>
              </a:r>
            </a:p>
          </p:txBody>
        </p:sp>
      </p:grpSp>
      <p:sp>
        <p:nvSpPr>
          <p:cNvPr id="53" name="TextBox 52">
            <a:extLst>
              <a:ext uri="{FF2B5EF4-FFF2-40B4-BE49-F238E27FC236}">
                <a16:creationId xmlns:a16="http://schemas.microsoft.com/office/drawing/2014/main" id="{8250F889-F8D7-355C-FA00-9CBDECE1FC72}"/>
              </a:ext>
            </a:extLst>
          </p:cNvPr>
          <p:cNvSpPr txBox="1">
            <a:spLocks/>
          </p:cNvSpPr>
          <p:nvPr/>
        </p:nvSpPr>
        <p:spPr>
          <a:xfrm>
            <a:off x="467806" y="1358212"/>
            <a:ext cx="1326984" cy="369332"/>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[Team]</a:t>
            </a:r>
          </a:p>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~xx FTEs</a:t>
            </a:r>
          </a:p>
        </p:txBody>
      </p:sp>
      <p:pic>
        <p:nvPicPr>
          <p:cNvPr id="60" name="CustomIcon">
            <a:extLst>
              <a:ext uri="{FF2B5EF4-FFF2-40B4-BE49-F238E27FC236}">
                <a16:creationId xmlns:a16="http://schemas.microsoft.com/office/drawing/2014/main" id="{DB951943-979E-79D4-CF17-B86358CFA847}"/>
              </a:ext>
            </a:extLst>
          </p:cNvPr>
          <p:cNvPicPr>
            <a:picLocks noChangeAspect="1"/>
          </p:cNvPicPr>
          <p:nvPr>
            <p:custDataLst>
              <p:tags r:id="rId9"/>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987999" y="2747563"/>
            <a:ext cx="216002" cy="216000"/>
          </a:xfrm>
          <a:prstGeom prst="rect">
            <a:avLst/>
          </a:prstGeom>
        </p:spPr>
      </p:pic>
      <p:sp>
        <p:nvSpPr>
          <p:cNvPr id="9" name="Rectangle 8">
            <a:extLst>
              <a:ext uri="{FF2B5EF4-FFF2-40B4-BE49-F238E27FC236}">
                <a16:creationId xmlns:a16="http://schemas.microsoft.com/office/drawing/2014/main" id="{36B62160-5741-3A08-2FF4-1B25EDA99C2D}"/>
              </a:ext>
            </a:extLst>
          </p:cNvPr>
          <p:cNvSpPr/>
          <p:nvPr/>
        </p:nvSpPr>
        <p:spPr>
          <a:xfrm>
            <a:off x="6350064" y="1844037"/>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pic>
        <p:nvPicPr>
          <p:cNvPr id="66" name="CustomIcon">
            <a:extLst>
              <a:ext uri="{FF2B5EF4-FFF2-40B4-BE49-F238E27FC236}">
                <a16:creationId xmlns:a16="http://schemas.microsoft.com/office/drawing/2014/main" id="{584DEC25-12A2-51DC-E346-7842EF257434}"/>
              </a:ext>
            </a:extLst>
          </p:cNvPr>
          <p:cNvPicPr>
            <a:picLocks noChangeAspect="1"/>
          </p:cNvPicPr>
          <p:nvPr>
            <p:custDataLst>
              <p:tags r:id="rId10"/>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9731209" y="2747563"/>
            <a:ext cx="216002" cy="216000"/>
          </a:xfrm>
          <a:prstGeom prst="rect">
            <a:avLst/>
          </a:prstGeom>
        </p:spPr>
      </p:pic>
      <p:sp>
        <p:nvSpPr>
          <p:cNvPr id="17" name="Google Shape;746;p20">
            <a:extLst>
              <a:ext uri="{FF2B5EF4-FFF2-40B4-BE49-F238E27FC236}">
                <a16:creationId xmlns:a16="http://schemas.microsoft.com/office/drawing/2014/main" id="{2DA0C6B5-2952-8477-AB47-D17321F261F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24220378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991195-9710-1E72-CCF1-A012065F3747}"/>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F24DAD8-0A8D-144F-AE7C-C0F3CF879725}" type="slidenum">
              <a:rPr kumimoji="0" lang="en-US"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117</a:t>
            </a:fld>
            <a:endParaRPr kumimoji="0" lang="en-US" sz="900" b="0" i="0" u="none" strike="noStrike" kern="0" cap="none" spc="0" normalizeH="0" baseline="0" noProof="0">
              <a:ln>
                <a:noFill/>
              </a:ln>
              <a:solidFill>
                <a:srgbClr val="062032"/>
              </a:solidFill>
              <a:effectLst/>
              <a:uLnTx/>
              <a:uFillTx/>
              <a:latin typeface="Arial" panose="020B0604020202020204" pitchFamily="34" charset="0"/>
              <a:cs typeface="Arial" panose="020B0604020202020204" pitchFamily="34" charset="0"/>
              <a:sym typeface="Arial"/>
            </a:endParaRPr>
          </a:p>
        </p:txBody>
      </p:sp>
      <p:sp>
        <p:nvSpPr>
          <p:cNvPr id="3" name="Title 2">
            <a:extLst>
              <a:ext uri="{FF2B5EF4-FFF2-40B4-BE49-F238E27FC236}">
                <a16:creationId xmlns:a16="http://schemas.microsoft.com/office/drawing/2014/main" id="{4034B7F2-FDCC-7D22-C49E-F6DF4D48C4CB}"/>
              </a:ext>
            </a:extLst>
          </p:cNvPr>
          <p:cNvSpPr>
            <a:spLocks noGrp="1"/>
          </p:cNvSpPr>
          <p:nvPr>
            <p:ph type="title"/>
          </p:nvPr>
        </p:nvSpPr>
        <p:spPr>
          <a:xfrm>
            <a:off x="467806" y="365126"/>
            <a:ext cx="11173331" cy="811212"/>
          </a:xfrm>
        </p:spPr>
        <p:txBody>
          <a:bodyPr/>
          <a:lstStyle/>
          <a:p>
            <a:r>
              <a:rPr lang="en-IN"/>
              <a:t>III. Responsibilities of the support and optional roles</a:t>
            </a:r>
            <a:endParaRPr lang="en-US"/>
          </a:p>
        </p:txBody>
      </p:sp>
      <p:sp>
        <p:nvSpPr>
          <p:cNvPr id="4" name="Rectangle 3">
            <a:extLst>
              <a:ext uri="{FF2B5EF4-FFF2-40B4-BE49-F238E27FC236}">
                <a16:creationId xmlns:a16="http://schemas.microsoft.com/office/drawing/2014/main" id="{BBAFFF54-25A3-1E3E-7747-D0EB2BB54A89}"/>
              </a:ext>
            </a:extLst>
          </p:cNvPr>
          <p:cNvSpPr>
            <a:spLocks/>
          </p:cNvSpPr>
          <p:nvPr/>
        </p:nvSpPr>
        <p:spPr>
          <a:xfrm>
            <a:off x="648000" y="1306338"/>
            <a:ext cx="2627315" cy="5358282"/>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rgbClr val="E7E6E6">
                  <a:lumMod val="10000"/>
                </a:srgbClr>
              </a:solidFill>
              <a:effectLst/>
              <a:uLnTx/>
              <a:uFillTx/>
              <a:latin typeface="Arial"/>
              <a:ea typeface="+mn-ea"/>
              <a:cs typeface="+mn-cs"/>
              <a:sym typeface="Arial"/>
            </a:endParaRPr>
          </a:p>
        </p:txBody>
      </p:sp>
      <p:sp>
        <p:nvSpPr>
          <p:cNvPr id="5" name="TextBox 4">
            <a:extLst>
              <a:ext uri="{FF2B5EF4-FFF2-40B4-BE49-F238E27FC236}">
                <a16:creationId xmlns:a16="http://schemas.microsoft.com/office/drawing/2014/main" id="{DD1A01FE-54A2-CEC3-AC86-305AC02E095D}"/>
              </a:ext>
            </a:extLst>
          </p:cNvPr>
          <p:cNvSpPr txBox="1">
            <a:spLocks/>
          </p:cNvSpPr>
          <p:nvPr/>
        </p:nvSpPr>
        <p:spPr>
          <a:xfrm>
            <a:off x="648000" y="1347043"/>
            <a:ext cx="2462445" cy="369332"/>
          </a:xfrm>
          <a:prstGeom prst="rect">
            <a:avLst/>
          </a:prstGeom>
        </p:spPr>
        <p:txBody>
          <a:bodyPr vert="horz" wrap="square" lIns="9000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Shared resource pool </a:t>
            </a:r>
            <a:br>
              <a:rPr lang="en-US" sz="1200" kern="1200">
                <a:solidFill>
                  <a:srgbClr val="E7E6E6">
                    <a:lumMod val="10000"/>
                  </a:srgbClr>
                </a:solidFill>
                <a:ea typeface="+mn-ea"/>
                <a:cs typeface="Arial" panose="020B0604020202020204" pitchFamily="34" charset="0"/>
              </a:rPr>
            </a:b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a:t>
            </a:r>
            <a:r>
              <a:rPr lang="en-US" sz="1200" kern="1200">
                <a:solidFill>
                  <a:srgbClr val="E7E6E6">
                    <a:lumMod val="10000"/>
                  </a:srgbClr>
                </a:solidFill>
                <a:ea typeface="+mn-ea"/>
                <a:cs typeface="Arial" panose="020B0604020202020204" pitchFamily="34" charset="0"/>
              </a:rPr>
              <a:t>xx</a:t>
            </a: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 FTEs</a:t>
            </a:r>
          </a:p>
        </p:txBody>
      </p:sp>
      <p:sp>
        <p:nvSpPr>
          <p:cNvPr id="6" name="TextBox 5">
            <a:extLst>
              <a:ext uri="{FF2B5EF4-FFF2-40B4-BE49-F238E27FC236}">
                <a16:creationId xmlns:a16="http://schemas.microsoft.com/office/drawing/2014/main" id="{86EDD979-27E5-1258-5153-07C9E1077941}"/>
              </a:ext>
            </a:extLst>
          </p:cNvPr>
          <p:cNvSpPr txBox="1">
            <a:spLocks/>
          </p:cNvSpPr>
          <p:nvPr/>
        </p:nvSpPr>
        <p:spPr>
          <a:xfrm>
            <a:off x="648000" y="1849263"/>
            <a:ext cx="2462445" cy="184666"/>
          </a:xfrm>
          <a:prstGeom prst="rect">
            <a:avLst/>
          </a:prstGeom>
        </p:spPr>
        <p:txBody>
          <a:bodyPr vert="horz" wrap="square" lIns="9000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Required</a:t>
            </a:r>
          </a:p>
        </p:txBody>
      </p:sp>
      <p:sp>
        <p:nvSpPr>
          <p:cNvPr id="7" name="Rectangle 6">
            <a:extLst>
              <a:ext uri="{FF2B5EF4-FFF2-40B4-BE49-F238E27FC236}">
                <a16:creationId xmlns:a16="http://schemas.microsoft.com/office/drawing/2014/main" id="{A50FC3FB-B12F-0989-549A-072C87F55271}"/>
              </a:ext>
            </a:extLst>
          </p:cNvPr>
          <p:cNvSpPr>
            <a:spLocks/>
          </p:cNvSpPr>
          <p:nvPr/>
        </p:nvSpPr>
        <p:spPr>
          <a:xfrm>
            <a:off x="6192742" y="1306338"/>
            <a:ext cx="2627315" cy="5358282"/>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rgbClr val="E7E6E6">
                  <a:lumMod val="10000"/>
                </a:srgbClr>
              </a:solidFill>
              <a:effectLst/>
              <a:uLnTx/>
              <a:uFillTx/>
              <a:latin typeface="Arial"/>
              <a:ea typeface="+mn-ea"/>
              <a:cs typeface="+mn-cs"/>
              <a:sym typeface="Arial"/>
            </a:endParaRPr>
          </a:p>
        </p:txBody>
      </p:sp>
      <p:sp>
        <p:nvSpPr>
          <p:cNvPr id="8" name="TextBox 7">
            <a:extLst>
              <a:ext uri="{FF2B5EF4-FFF2-40B4-BE49-F238E27FC236}">
                <a16:creationId xmlns:a16="http://schemas.microsoft.com/office/drawing/2014/main" id="{85A2424D-75AE-F522-D01E-30178573BC42}"/>
              </a:ext>
            </a:extLst>
          </p:cNvPr>
          <p:cNvSpPr txBox="1">
            <a:spLocks/>
          </p:cNvSpPr>
          <p:nvPr/>
        </p:nvSpPr>
        <p:spPr>
          <a:xfrm>
            <a:off x="9048678" y="2126261"/>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9" name="Oval 8">
            <a:extLst>
              <a:ext uri="{FF2B5EF4-FFF2-40B4-BE49-F238E27FC236}">
                <a16:creationId xmlns:a16="http://schemas.microsoft.com/office/drawing/2014/main" id="{3E87F829-C6E9-9F9B-E1EE-FC3FFECE049B}"/>
              </a:ext>
            </a:extLst>
          </p:cNvPr>
          <p:cNvSpPr/>
          <p:nvPr/>
        </p:nvSpPr>
        <p:spPr bwMode="gray">
          <a:xfrm>
            <a:off x="6348484" y="2091918"/>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10" name="TextBox 9">
            <a:extLst>
              <a:ext uri="{FF2B5EF4-FFF2-40B4-BE49-F238E27FC236}">
                <a16:creationId xmlns:a16="http://schemas.microsoft.com/office/drawing/2014/main" id="{2DC3C672-E0ED-4110-99E9-D037CFF242F5}"/>
              </a:ext>
            </a:extLst>
          </p:cNvPr>
          <p:cNvSpPr txBox="1">
            <a:spLocks/>
          </p:cNvSpPr>
          <p:nvPr>
            <p:custDataLst>
              <p:tags r:id="rId1"/>
            </p:custDataLst>
          </p:nvPr>
        </p:nvSpPr>
        <p:spPr>
          <a:xfrm>
            <a:off x="7111923" y="2126261"/>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12" name="Rectangle 11">
            <a:extLst>
              <a:ext uri="{FF2B5EF4-FFF2-40B4-BE49-F238E27FC236}">
                <a16:creationId xmlns:a16="http://schemas.microsoft.com/office/drawing/2014/main" id="{B6EB2462-7303-2708-8EA9-DCD61B889C19}"/>
              </a:ext>
            </a:extLst>
          </p:cNvPr>
          <p:cNvSpPr>
            <a:spLocks/>
          </p:cNvSpPr>
          <p:nvPr/>
        </p:nvSpPr>
        <p:spPr>
          <a:xfrm>
            <a:off x="6673977" y="2095484"/>
            <a:ext cx="365805" cy="246221"/>
          </a:xfrm>
          <a:prstGeom prst="rect">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13" name="TextBox 12">
            <a:extLst>
              <a:ext uri="{FF2B5EF4-FFF2-40B4-BE49-F238E27FC236}">
                <a16:creationId xmlns:a16="http://schemas.microsoft.com/office/drawing/2014/main" id="{5A465FC4-3C87-26DD-B6DB-CBBAD8D69AE5}"/>
              </a:ext>
            </a:extLst>
          </p:cNvPr>
          <p:cNvSpPr txBox="1">
            <a:spLocks/>
          </p:cNvSpPr>
          <p:nvPr/>
        </p:nvSpPr>
        <p:spPr>
          <a:xfrm>
            <a:off x="9048678" y="2890514"/>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14" name="TextBox 13">
            <a:extLst>
              <a:ext uri="{FF2B5EF4-FFF2-40B4-BE49-F238E27FC236}">
                <a16:creationId xmlns:a16="http://schemas.microsoft.com/office/drawing/2014/main" id="{87B3BFAB-6D8C-ED20-D72F-9A7EAA421BDC}"/>
              </a:ext>
            </a:extLst>
          </p:cNvPr>
          <p:cNvSpPr txBox="1">
            <a:spLocks/>
          </p:cNvSpPr>
          <p:nvPr>
            <p:custDataLst>
              <p:tags r:id="rId2"/>
            </p:custDataLst>
          </p:nvPr>
        </p:nvSpPr>
        <p:spPr>
          <a:xfrm>
            <a:off x="7111923" y="2890514"/>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15" name="Oval 14">
            <a:extLst>
              <a:ext uri="{FF2B5EF4-FFF2-40B4-BE49-F238E27FC236}">
                <a16:creationId xmlns:a16="http://schemas.microsoft.com/office/drawing/2014/main" id="{BDDFA457-A5C4-0915-7B35-478C1A5A2680}"/>
              </a:ext>
            </a:extLst>
          </p:cNvPr>
          <p:cNvSpPr/>
          <p:nvPr/>
        </p:nvSpPr>
        <p:spPr bwMode="gray">
          <a:xfrm>
            <a:off x="6348484" y="2856171"/>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17" name="Rectangle 16">
            <a:extLst>
              <a:ext uri="{FF2B5EF4-FFF2-40B4-BE49-F238E27FC236}">
                <a16:creationId xmlns:a16="http://schemas.microsoft.com/office/drawing/2014/main" id="{231F3F1F-5933-187D-AEBF-3E45BCD336E1}"/>
              </a:ext>
            </a:extLst>
          </p:cNvPr>
          <p:cNvSpPr>
            <a:spLocks/>
          </p:cNvSpPr>
          <p:nvPr/>
        </p:nvSpPr>
        <p:spPr>
          <a:xfrm>
            <a:off x="6673977" y="2859737"/>
            <a:ext cx="365805" cy="246221"/>
          </a:xfrm>
          <a:prstGeom prst="rect">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18" name="TextBox 17">
            <a:extLst>
              <a:ext uri="{FF2B5EF4-FFF2-40B4-BE49-F238E27FC236}">
                <a16:creationId xmlns:a16="http://schemas.microsoft.com/office/drawing/2014/main" id="{2BF46157-13BF-76DD-56CE-5F64592E63CA}"/>
              </a:ext>
            </a:extLst>
          </p:cNvPr>
          <p:cNvSpPr txBox="1">
            <a:spLocks/>
          </p:cNvSpPr>
          <p:nvPr/>
        </p:nvSpPr>
        <p:spPr>
          <a:xfrm>
            <a:off x="9048678" y="383943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19" name="TextBox 18">
            <a:extLst>
              <a:ext uri="{FF2B5EF4-FFF2-40B4-BE49-F238E27FC236}">
                <a16:creationId xmlns:a16="http://schemas.microsoft.com/office/drawing/2014/main" id="{22C6FC9F-B6ED-79FC-8D85-629B90EEED31}"/>
              </a:ext>
            </a:extLst>
          </p:cNvPr>
          <p:cNvSpPr txBox="1">
            <a:spLocks/>
          </p:cNvSpPr>
          <p:nvPr>
            <p:custDataLst>
              <p:tags r:id="rId3"/>
            </p:custDataLst>
          </p:nvPr>
        </p:nvSpPr>
        <p:spPr>
          <a:xfrm>
            <a:off x="7111923" y="3839433"/>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20" name="Oval 19">
            <a:extLst>
              <a:ext uri="{FF2B5EF4-FFF2-40B4-BE49-F238E27FC236}">
                <a16:creationId xmlns:a16="http://schemas.microsoft.com/office/drawing/2014/main" id="{73499175-37A7-1855-3197-9AEC2FD3B93F}"/>
              </a:ext>
            </a:extLst>
          </p:cNvPr>
          <p:cNvSpPr/>
          <p:nvPr/>
        </p:nvSpPr>
        <p:spPr bwMode="gray">
          <a:xfrm>
            <a:off x="6348484" y="3805090"/>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22" name="Rectangle 21">
            <a:extLst>
              <a:ext uri="{FF2B5EF4-FFF2-40B4-BE49-F238E27FC236}">
                <a16:creationId xmlns:a16="http://schemas.microsoft.com/office/drawing/2014/main" id="{26E301CF-0E49-4FCE-B769-2C3B99A85033}"/>
              </a:ext>
            </a:extLst>
          </p:cNvPr>
          <p:cNvSpPr>
            <a:spLocks/>
          </p:cNvSpPr>
          <p:nvPr/>
        </p:nvSpPr>
        <p:spPr>
          <a:xfrm>
            <a:off x="6673977" y="3808656"/>
            <a:ext cx="365805" cy="246221"/>
          </a:xfrm>
          <a:prstGeom prst="rect">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23" name="TextBox 22">
            <a:extLst>
              <a:ext uri="{FF2B5EF4-FFF2-40B4-BE49-F238E27FC236}">
                <a16:creationId xmlns:a16="http://schemas.microsoft.com/office/drawing/2014/main" id="{8DC36D33-DB8B-C66F-FEC0-C28470EA70E0}"/>
              </a:ext>
            </a:extLst>
          </p:cNvPr>
          <p:cNvSpPr txBox="1">
            <a:spLocks/>
          </p:cNvSpPr>
          <p:nvPr/>
        </p:nvSpPr>
        <p:spPr>
          <a:xfrm>
            <a:off x="9048678" y="4603686"/>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24" name="TextBox 23">
            <a:extLst>
              <a:ext uri="{FF2B5EF4-FFF2-40B4-BE49-F238E27FC236}">
                <a16:creationId xmlns:a16="http://schemas.microsoft.com/office/drawing/2014/main" id="{0211D1BD-7130-28EE-3657-622AB692CAE1}"/>
              </a:ext>
            </a:extLst>
          </p:cNvPr>
          <p:cNvSpPr txBox="1">
            <a:spLocks/>
          </p:cNvSpPr>
          <p:nvPr>
            <p:custDataLst>
              <p:tags r:id="rId4"/>
            </p:custDataLst>
          </p:nvPr>
        </p:nvSpPr>
        <p:spPr>
          <a:xfrm>
            <a:off x="7111923" y="4603686"/>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25" name="Oval 24">
            <a:extLst>
              <a:ext uri="{FF2B5EF4-FFF2-40B4-BE49-F238E27FC236}">
                <a16:creationId xmlns:a16="http://schemas.microsoft.com/office/drawing/2014/main" id="{FF49315F-502A-802A-7A96-E2A9850E71FD}"/>
              </a:ext>
            </a:extLst>
          </p:cNvPr>
          <p:cNvSpPr/>
          <p:nvPr/>
        </p:nvSpPr>
        <p:spPr bwMode="gray">
          <a:xfrm>
            <a:off x="6348484" y="4569343"/>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27" name="Rectangle 26">
            <a:extLst>
              <a:ext uri="{FF2B5EF4-FFF2-40B4-BE49-F238E27FC236}">
                <a16:creationId xmlns:a16="http://schemas.microsoft.com/office/drawing/2014/main" id="{B68CC4F4-02B3-C064-C3CD-8B1C59C3279D}"/>
              </a:ext>
            </a:extLst>
          </p:cNvPr>
          <p:cNvSpPr>
            <a:spLocks/>
          </p:cNvSpPr>
          <p:nvPr/>
        </p:nvSpPr>
        <p:spPr>
          <a:xfrm>
            <a:off x="6673977" y="4572909"/>
            <a:ext cx="365805" cy="246221"/>
          </a:xfrm>
          <a:prstGeom prst="rect">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29" name="TextBox 28">
            <a:extLst>
              <a:ext uri="{FF2B5EF4-FFF2-40B4-BE49-F238E27FC236}">
                <a16:creationId xmlns:a16="http://schemas.microsoft.com/office/drawing/2014/main" id="{D15D763A-DCA0-7F90-46FD-90246BADD8CF}"/>
              </a:ext>
            </a:extLst>
          </p:cNvPr>
          <p:cNvSpPr txBox="1">
            <a:spLocks/>
          </p:cNvSpPr>
          <p:nvPr/>
        </p:nvSpPr>
        <p:spPr>
          <a:xfrm>
            <a:off x="9048678" y="551826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30" name="TextBox 29">
            <a:extLst>
              <a:ext uri="{FF2B5EF4-FFF2-40B4-BE49-F238E27FC236}">
                <a16:creationId xmlns:a16="http://schemas.microsoft.com/office/drawing/2014/main" id="{5213E060-B1FD-D91F-80F0-95D3F949EC66}"/>
              </a:ext>
            </a:extLst>
          </p:cNvPr>
          <p:cNvSpPr txBox="1">
            <a:spLocks/>
          </p:cNvSpPr>
          <p:nvPr>
            <p:custDataLst>
              <p:tags r:id="rId5"/>
            </p:custDataLst>
          </p:nvPr>
        </p:nvSpPr>
        <p:spPr>
          <a:xfrm>
            <a:off x="7111923" y="5518263"/>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31" name="Oval 30">
            <a:extLst>
              <a:ext uri="{FF2B5EF4-FFF2-40B4-BE49-F238E27FC236}">
                <a16:creationId xmlns:a16="http://schemas.microsoft.com/office/drawing/2014/main" id="{2D3E6387-1967-055C-C6E7-508F193E076F}"/>
              </a:ext>
            </a:extLst>
          </p:cNvPr>
          <p:cNvSpPr/>
          <p:nvPr/>
        </p:nvSpPr>
        <p:spPr bwMode="gray">
          <a:xfrm>
            <a:off x="6348484" y="5483920"/>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33" name="Rectangle 32">
            <a:extLst>
              <a:ext uri="{FF2B5EF4-FFF2-40B4-BE49-F238E27FC236}">
                <a16:creationId xmlns:a16="http://schemas.microsoft.com/office/drawing/2014/main" id="{34430C45-3836-1450-7F22-F348E1A3101C}"/>
              </a:ext>
            </a:extLst>
          </p:cNvPr>
          <p:cNvSpPr>
            <a:spLocks/>
          </p:cNvSpPr>
          <p:nvPr/>
        </p:nvSpPr>
        <p:spPr>
          <a:xfrm>
            <a:off x="6673977" y="5487486"/>
            <a:ext cx="365805" cy="246221"/>
          </a:xfrm>
          <a:prstGeom prst="rect">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34" name="TextBox 33">
            <a:extLst>
              <a:ext uri="{FF2B5EF4-FFF2-40B4-BE49-F238E27FC236}">
                <a16:creationId xmlns:a16="http://schemas.microsoft.com/office/drawing/2014/main" id="{CA2D4520-4C2C-C2AA-48B6-D87B7DC09F8D}"/>
              </a:ext>
            </a:extLst>
          </p:cNvPr>
          <p:cNvSpPr txBox="1">
            <a:spLocks/>
          </p:cNvSpPr>
          <p:nvPr/>
        </p:nvSpPr>
        <p:spPr>
          <a:xfrm>
            <a:off x="6192742" y="1849263"/>
            <a:ext cx="1948654" cy="184666"/>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Optional</a:t>
            </a:r>
          </a:p>
        </p:txBody>
      </p:sp>
      <p:sp>
        <p:nvSpPr>
          <p:cNvPr id="35" name="Rectangle 34">
            <a:extLst>
              <a:ext uri="{FF2B5EF4-FFF2-40B4-BE49-F238E27FC236}">
                <a16:creationId xmlns:a16="http://schemas.microsoft.com/office/drawing/2014/main" id="{AB36D585-08C8-2BC7-5F39-14238253F9A7}"/>
              </a:ext>
            </a:extLst>
          </p:cNvPr>
          <p:cNvSpPr>
            <a:spLocks/>
          </p:cNvSpPr>
          <p:nvPr/>
        </p:nvSpPr>
        <p:spPr>
          <a:xfrm>
            <a:off x="1079207" y="5132939"/>
            <a:ext cx="365805" cy="246221"/>
          </a:xfrm>
          <a:prstGeom prst="rect">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36" name="Oval 35">
            <a:extLst>
              <a:ext uri="{FF2B5EF4-FFF2-40B4-BE49-F238E27FC236}">
                <a16:creationId xmlns:a16="http://schemas.microsoft.com/office/drawing/2014/main" id="{FB0E3FCB-E6B4-1BA1-250D-898E129379C4}"/>
              </a:ext>
            </a:extLst>
          </p:cNvPr>
          <p:cNvSpPr/>
          <p:nvPr/>
        </p:nvSpPr>
        <p:spPr bwMode="gray">
          <a:xfrm>
            <a:off x="743326" y="5129373"/>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38" name="TextBox 37">
            <a:extLst>
              <a:ext uri="{FF2B5EF4-FFF2-40B4-BE49-F238E27FC236}">
                <a16:creationId xmlns:a16="http://schemas.microsoft.com/office/drawing/2014/main" id="{AF870719-096A-1A1D-2832-0C3C8D3CA619}"/>
              </a:ext>
            </a:extLst>
          </p:cNvPr>
          <p:cNvSpPr txBox="1">
            <a:spLocks/>
          </p:cNvSpPr>
          <p:nvPr>
            <p:custDataLst>
              <p:tags r:id="rId6"/>
            </p:custDataLst>
          </p:nvPr>
        </p:nvSpPr>
        <p:spPr>
          <a:xfrm>
            <a:off x="1506765" y="5163716"/>
            <a:ext cx="1721797"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39" name="TextBox 38">
            <a:extLst>
              <a:ext uri="{FF2B5EF4-FFF2-40B4-BE49-F238E27FC236}">
                <a16:creationId xmlns:a16="http://schemas.microsoft.com/office/drawing/2014/main" id="{BE6E583C-40C5-36C6-4D27-4F63ADF76D51}"/>
              </a:ext>
            </a:extLst>
          </p:cNvPr>
          <p:cNvSpPr txBox="1">
            <a:spLocks/>
          </p:cNvSpPr>
          <p:nvPr/>
        </p:nvSpPr>
        <p:spPr>
          <a:xfrm>
            <a:off x="3447440" y="507138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40" name="Oval 39">
            <a:extLst>
              <a:ext uri="{FF2B5EF4-FFF2-40B4-BE49-F238E27FC236}">
                <a16:creationId xmlns:a16="http://schemas.microsoft.com/office/drawing/2014/main" id="{191BBDCF-1555-893C-5EDB-1FD2AA2F50A7}"/>
              </a:ext>
            </a:extLst>
          </p:cNvPr>
          <p:cNvSpPr/>
          <p:nvPr/>
        </p:nvSpPr>
        <p:spPr bwMode="gray">
          <a:xfrm>
            <a:off x="743326" y="2091918"/>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41" name="TextBox 40">
            <a:extLst>
              <a:ext uri="{FF2B5EF4-FFF2-40B4-BE49-F238E27FC236}">
                <a16:creationId xmlns:a16="http://schemas.microsoft.com/office/drawing/2014/main" id="{B900B2C1-6A47-F4DA-82FA-1148761932E8}"/>
              </a:ext>
            </a:extLst>
          </p:cNvPr>
          <p:cNvSpPr txBox="1">
            <a:spLocks/>
          </p:cNvSpPr>
          <p:nvPr>
            <p:custDataLst>
              <p:tags r:id="rId7"/>
            </p:custDataLst>
          </p:nvPr>
        </p:nvSpPr>
        <p:spPr>
          <a:xfrm>
            <a:off x="1529557" y="2126261"/>
            <a:ext cx="172179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43" name="Rectangle 42">
            <a:extLst>
              <a:ext uri="{FF2B5EF4-FFF2-40B4-BE49-F238E27FC236}">
                <a16:creationId xmlns:a16="http://schemas.microsoft.com/office/drawing/2014/main" id="{1744F43C-07EA-22D7-211D-F149BF8EDF24}"/>
              </a:ext>
            </a:extLst>
          </p:cNvPr>
          <p:cNvSpPr>
            <a:spLocks/>
          </p:cNvSpPr>
          <p:nvPr/>
        </p:nvSpPr>
        <p:spPr>
          <a:xfrm>
            <a:off x="1079207" y="2095484"/>
            <a:ext cx="365805" cy="246221"/>
          </a:xfrm>
          <a:prstGeom prst="rect">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44" name="TextBox 43">
            <a:extLst>
              <a:ext uri="{FF2B5EF4-FFF2-40B4-BE49-F238E27FC236}">
                <a16:creationId xmlns:a16="http://schemas.microsoft.com/office/drawing/2014/main" id="{4FF91EE0-39FD-D4FC-5A97-C106FF91FBB8}"/>
              </a:ext>
            </a:extLst>
          </p:cNvPr>
          <p:cNvSpPr txBox="1">
            <a:spLocks/>
          </p:cNvSpPr>
          <p:nvPr/>
        </p:nvSpPr>
        <p:spPr>
          <a:xfrm>
            <a:off x="3447440" y="2126261"/>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45" name="TextBox 44">
            <a:extLst>
              <a:ext uri="{FF2B5EF4-FFF2-40B4-BE49-F238E27FC236}">
                <a16:creationId xmlns:a16="http://schemas.microsoft.com/office/drawing/2014/main" id="{47A3A648-F50A-36F8-21A5-B239C31E60B3}"/>
              </a:ext>
            </a:extLst>
          </p:cNvPr>
          <p:cNvSpPr txBox="1">
            <a:spLocks/>
          </p:cNvSpPr>
          <p:nvPr>
            <p:custDataLst>
              <p:tags r:id="rId8"/>
            </p:custDataLst>
          </p:nvPr>
        </p:nvSpPr>
        <p:spPr>
          <a:xfrm>
            <a:off x="1497022" y="3398956"/>
            <a:ext cx="172179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46" name="Rectangle 45">
            <a:extLst>
              <a:ext uri="{FF2B5EF4-FFF2-40B4-BE49-F238E27FC236}">
                <a16:creationId xmlns:a16="http://schemas.microsoft.com/office/drawing/2014/main" id="{EDD580E4-ABF5-8CC3-E7A4-3567C37EF247}"/>
              </a:ext>
            </a:extLst>
          </p:cNvPr>
          <p:cNvSpPr>
            <a:spLocks/>
          </p:cNvSpPr>
          <p:nvPr/>
        </p:nvSpPr>
        <p:spPr>
          <a:xfrm>
            <a:off x="1079207" y="3368179"/>
            <a:ext cx="365805" cy="246221"/>
          </a:xfrm>
          <a:prstGeom prst="rect">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47" name="Oval 46">
            <a:extLst>
              <a:ext uri="{FF2B5EF4-FFF2-40B4-BE49-F238E27FC236}">
                <a16:creationId xmlns:a16="http://schemas.microsoft.com/office/drawing/2014/main" id="{2E362240-5779-C844-6852-5D1D9FF89C5C}"/>
              </a:ext>
            </a:extLst>
          </p:cNvPr>
          <p:cNvSpPr/>
          <p:nvPr/>
        </p:nvSpPr>
        <p:spPr>
          <a:xfrm>
            <a:off x="743326" y="3364613"/>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E7E6E6">
                  <a:lumMod val="10000"/>
                </a:srgbClr>
              </a:solidFill>
              <a:effectLst/>
              <a:uLnTx/>
              <a:uFillTx/>
              <a:latin typeface="Arial"/>
              <a:ea typeface="+mn-ea"/>
              <a:cs typeface="+mn-cs"/>
              <a:sym typeface="Arial"/>
            </a:endParaRPr>
          </a:p>
        </p:txBody>
      </p:sp>
      <p:sp>
        <p:nvSpPr>
          <p:cNvPr id="49" name="TextBox 48">
            <a:extLst>
              <a:ext uri="{FF2B5EF4-FFF2-40B4-BE49-F238E27FC236}">
                <a16:creationId xmlns:a16="http://schemas.microsoft.com/office/drawing/2014/main" id="{B1E61E7E-CF72-58DB-6B8A-A452F940D2BE}"/>
              </a:ext>
            </a:extLst>
          </p:cNvPr>
          <p:cNvSpPr txBox="1">
            <a:spLocks/>
          </p:cNvSpPr>
          <p:nvPr/>
        </p:nvSpPr>
        <p:spPr>
          <a:xfrm>
            <a:off x="3447440" y="3302706"/>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50" name="TextBox 49">
            <a:extLst>
              <a:ext uri="{FF2B5EF4-FFF2-40B4-BE49-F238E27FC236}">
                <a16:creationId xmlns:a16="http://schemas.microsoft.com/office/drawing/2014/main" id="{DEEC3295-AEB5-C2C6-0C0D-1234EE87D1EC}"/>
              </a:ext>
            </a:extLst>
          </p:cNvPr>
          <p:cNvSpPr txBox="1">
            <a:spLocks/>
          </p:cNvSpPr>
          <p:nvPr>
            <p:custDataLst>
              <p:tags r:id="rId9"/>
            </p:custDataLst>
          </p:nvPr>
        </p:nvSpPr>
        <p:spPr>
          <a:xfrm>
            <a:off x="1506765" y="4167809"/>
            <a:ext cx="172179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rgbClr val="E7E6E6">
                    <a:lumMod val="10000"/>
                  </a:srgbClr>
                </a:solidFill>
                <a:effectLst/>
                <a:uLnTx/>
                <a:uFillTx/>
                <a:latin typeface="Arial"/>
                <a:ea typeface="+mn-ea"/>
                <a:cs typeface="Arial"/>
                <a:sym typeface="Arial"/>
              </a:rPr>
              <a:t>[Insert role]</a:t>
            </a:r>
          </a:p>
        </p:txBody>
      </p:sp>
      <p:sp>
        <p:nvSpPr>
          <p:cNvPr id="51" name="Oval 50">
            <a:extLst>
              <a:ext uri="{FF2B5EF4-FFF2-40B4-BE49-F238E27FC236}">
                <a16:creationId xmlns:a16="http://schemas.microsoft.com/office/drawing/2014/main" id="{8CC81051-2DA9-8AD1-4C85-83905DEC1DB8}"/>
              </a:ext>
            </a:extLst>
          </p:cNvPr>
          <p:cNvSpPr/>
          <p:nvPr/>
        </p:nvSpPr>
        <p:spPr bwMode="gray">
          <a:xfrm>
            <a:off x="743326" y="4133466"/>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endParaRPr>
          </a:p>
        </p:txBody>
      </p:sp>
      <p:sp>
        <p:nvSpPr>
          <p:cNvPr id="53" name="Rectangle 52">
            <a:extLst>
              <a:ext uri="{FF2B5EF4-FFF2-40B4-BE49-F238E27FC236}">
                <a16:creationId xmlns:a16="http://schemas.microsoft.com/office/drawing/2014/main" id="{B9413584-BDD5-2FF6-B7DF-8A9B417F77D8}"/>
              </a:ext>
            </a:extLst>
          </p:cNvPr>
          <p:cNvSpPr>
            <a:spLocks/>
          </p:cNvSpPr>
          <p:nvPr/>
        </p:nvSpPr>
        <p:spPr>
          <a:xfrm>
            <a:off x="1079207" y="4137032"/>
            <a:ext cx="365805" cy="246221"/>
          </a:xfrm>
          <a:prstGeom prst="rect">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Arial" panose="020B0604020202020204" pitchFamily="34" charset="0"/>
                <a:sym typeface="Arial" panose="020B0604020202020204" pitchFamily="34" charset="0"/>
              </a:rPr>
              <a:t>x</a:t>
            </a:r>
          </a:p>
        </p:txBody>
      </p:sp>
      <p:sp>
        <p:nvSpPr>
          <p:cNvPr id="54" name="TextBox 53">
            <a:extLst>
              <a:ext uri="{FF2B5EF4-FFF2-40B4-BE49-F238E27FC236}">
                <a16:creationId xmlns:a16="http://schemas.microsoft.com/office/drawing/2014/main" id="{ABA133A5-9411-AD90-124E-580EA2F23CB6}"/>
              </a:ext>
            </a:extLst>
          </p:cNvPr>
          <p:cNvSpPr txBox="1">
            <a:spLocks/>
          </p:cNvSpPr>
          <p:nvPr/>
        </p:nvSpPr>
        <p:spPr>
          <a:xfrm>
            <a:off x="3447440" y="4075476"/>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rgbClr val="061F32"/>
              </a:buClr>
              <a:buSzTx/>
              <a:buFont typeface="Arial" panose="020B0604020202020204" pitchFamily="34" charset="0"/>
              <a:buChar char="•"/>
              <a:tabLst/>
              <a:defRPr/>
            </a:pPr>
            <a:r>
              <a:rPr kumimoji="0" lang="en-US" sz="1200" b="0" i="0" u="none" strike="noStrike" kern="1200" cap="none" spc="-20" normalizeH="0" baseline="0" noProof="0">
                <a:ln>
                  <a:noFill/>
                </a:ln>
                <a:solidFill>
                  <a:srgbClr val="E7E6E6">
                    <a:lumMod val="10000"/>
                  </a:srgbClr>
                </a:solidFill>
                <a:effectLst/>
                <a:uLnTx/>
                <a:uFillTx/>
                <a:latin typeface="Arial"/>
                <a:ea typeface="+mn-ea"/>
                <a:cs typeface="Arial" panose="020B0604020202020204" pitchFamily="34" charset="0"/>
                <a:sym typeface="Arial"/>
              </a:rPr>
              <a:t>[Insert description]</a:t>
            </a:r>
          </a:p>
        </p:txBody>
      </p:sp>
      <p:sp>
        <p:nvSpPr>
          <p:cNvPr id="55" name="TextBox 54">
            <a:extLst>
              <a:ext uri="{FF2B5EF4-FFF2-40B4-BE49-F238E27FC236}">
                <a16:creationId xmlns:a16="http://schemas.microsoft.com/office/drawing/2014/main" id="{B47C253A-DFD1-8A8F-DF6B-C41008CB17AE}"/>
              </a:ext>
            </a:extLst>
          </p:cNvPr>
          <p:cNvSpPr txBox="1">
            <a:spLocks/>
          </p:cNvSpPr>
          <p:nvPr/>
        </p:nvSpPr>
        <p:spPr>
          <a:xfrm>
            <a:off x="3447440" y="184926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Responsibilities</a:t>
            </a:r>
          </a:p>
        </p:txBody>
      </p:sp>
      <p:sp>
        <p:nvSpPr>
          <p:cNvPr id="56" name="TextBox 55">
            <a:extLst>
              <a:ext uri="{FF2B5EF4-FFF2-40B4-BE49-F238E27FC236}">
                <a16:creationId xmlns:a16="http://schemas.microsoft.com/office/drawing/2014/main" id="{D2CC662F-19F3-6B19-746E-93F5DB2821D7}"/>
              </a:ext>
            </a:extLst>
          </p:cNvPr>
          <p:cNvSpPr txBox="1">
            <a:spLocks/>
          </p:cNvSpPr>
          <p:nvPr/>
        </p:nvSpPr>
        <p:spPr>
          <a:xfrm>
            <a:off x="9048678" y="184926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Responsibilities</a:t>
            </a:r>
          </a:p>
        </p:txBody>
      </p:sp>
      <p:cxnSp>
        <p:nvCxnSpPr>
          <p:cNvPr id="57" name="LineBasicDefault 17">
            <a:extLst>
              <a:ext uri="{FF2B5EF4-FFF2-40B4-BE49-F238E27FC236}">
                <a16:creationId xmlns:a16="http://schemas.microsoft.com/office/drawing/2014/main" id="{504715C3-BF8C-8E2E-493A-AD7FAB4A16B0}"/>
              </a:ext>
            </a:extLst>
          </p:cNvPr>
          <p:cNvCxnSpPr>
            <a:cxnSpLocks/>
          </p:cNvCxnSpPr>
          <p:nvPr>
            <p:custDataLst>
              <p:tags r:id="rId10"/>
            </p:custDataLst>
          </p:nvPr>
        </p:nvCxnSpPr>
        <p:spPr>
          <a:xfrm>
            <a:off x="743326" y="3158977"/>
            <a:ext cx="5199436" cy="0"/>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LineBasicDefault 17">
            <a:extLst>
              <a:ext uri="{FF2B5EF4-FFF2-40B4-BE49-F238E27FC236}">
                <a16:creationId xmlns:a16="http://schemas.microsoft.com/office/drawing/2014/main" id="{27D70578-4370-94DB-C708-F03E40667DCF}"/>
              </a:ext>
            </a:extLst>
          </p:cNvPr>
          <p:cNvCxnSpPr>
            <a:cxnSpLocks/>
          </p:cNvCxnSpPr>
          <p:nvPr>
            <p:custDataLst>
              <p:tags r:id="rId11"/>
            </p:custDataLst>
          </p:nvPr>
        </p:nvCxnSpPr>
        <p:spPr>
          <a:xfrm>
            <a:off x="743326" y="3966090"/>
            <a:ext cx="5199436" cy="0"/>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LineBasicDefault 17">
            <a:extLst>
              <a:ext uri="{FF2B5EF4-FFF2-40B4-BE49-F238E27FC236}">
                <a16:creationId xmlns:a16="http://schemas.microsoft.com/office/drawing/2014/main" id="{8C2968C9-F935-2C1F-4497-B02F36A9538B}"/>
              </a:ext>
            </a:extLst>
          </p:cNvPr>
          <p:cNvCxnSpPr>
            <a:cxnSpLocks/>
          </p:cNvCxnSpPr>
          <p:nvPr>
            <p:custDataLst>
              <p:tags r:id="rId12"/>
            </p:custDataLst>
          </p:nvPr>
        </p:nvCxnSpPr>
        <p:spPr>
          <a:xfrm>
            <a:off x="743326" y="4961998"/>
            <a:ext cx="5199436" cy="0"/>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LineBasicDefault 17">
            <a:extLst>
              <a:ext uri="{FF2B5EF4-FFF2-40B4-BE49-F238E27FC236}">
                <a16:creationId xmlns:a16="http://schemas.microsoft.com/office/drawing/2014/main" id="{FF4BF329-8D34-DEEB-FA35-537CC0EFD97C}"/>
              </a:ext>
            </a:extLst>
          </p:cNvPr>
          <p:cNvCxnSpPr>
            <a:cxnSpLocks/>
          </p:cNvCxnSpPr>
          <p:nvPr>
            <p:custDataLst>
              <p:tags r:id="rId13"/>
            </p:custDataLst>
          </p:nvPr>
        </p:nvCxnSpPr>
        <p:spPr>
          <a:xfrm>
            <a:off x="6348484" y="2787451"/>
            <a:ext cx="5195516" cy="0"/>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LineBasicDefault 17">
            <a:extLst>
              <a:ext uri="{FF2B5EF4-FFF2-40B4-BE49-F238E27FC236}">
                <a16:creationId xmlns:a16="http://schemas.microsoft.com/office/drawing/2014/main" id="{218E8DEE-62FE-BCD7-4153-34E0D80A7687}"/>
              </a:ext>
            </a:extLst>
          </p:cNvPr>
          <p:cNvCxnSpPr>
            <a:cxnSpLocks/>
          </p:cNvCxnSpPr>
          <p:nvPr>
            <p:custDataLst>
              <p:tags r:id="rId14"/>
            </p:custDataLst>
          </p:nvPr>
        </p:nvCxnSpPr>
        <p:spPr>
          <a:xfrm>
            <a:off x="6348484" y="3736370"/>
            <a:ext cx="5195516" cy="0"/>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LineBasicDefault 17">
            <a:extLst>
              <a:ext uri="{FF2B5EF4-FFF2-40B4-BE49-F238E27FC236}">
                <a16:creationId xmlns:a16="http://schemas.microsoft.com/office/drawing/2014/main" id="{6695DC65-49DF-361C-602D-BE07EC3DC31D}"/>
              </a:ext>
            </a:extLst>
          </p:cNvPr>
          <p:cNvCxnSpPr>
            <a:cxnSpLocks/>
          </p:cNvCxnSpPr>
          <p:nvPr>
            <p:custDataLst>
              <p:tags r:id="rId15"/>
            </p:custDataLst>
          </p:nvPr>
        </p:nvCxnSpPr>
        <p:spPr>
          <a:xfrm>
            <a:off x="6348484" y="4500623"/>
            <a:ext cx="5195516" cy="0"/>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LineBasicDefault 17">
            <a:extLst>
              <a:ext uri="{FF2B5EF4-FFF2-40B4-BE49-F238E27FC236}">
                <a16:creationId xmlns:a16="http://schemas.microsoft.com/office/drawing/2014/main" id="{633AB53B-C90E-D4CE-C6A5-0CD5E7E6CB49}"/>
              </a:ext>
            </a:extLst>
          </p:cNvPr>
          <p:cNvCxnSpPr>
            <a:cxnSpLocks/>
          </p:cNvCxnSpPr>
          <p:nvPr>
            <p:custDataLst>
              <p:tags r:id="rId16"/>
            </p:custDataLst>
          </p:nvPr>
        </p:nvCxnSpPr>
        <p:spPr>
          <a:xfrm>
            <a:off x="6348484" y="5449542"/>
            <a:ext cx="5195516" cy="0"/>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18CF816-1C17-0616-78FB-ABF8AE6DDAC8}"/>
              </a:ext>
            </a:extLst>
          </p:cNvPr>
          <p:cNvSpPr txBox="1">
            <a:spLocks/>
          </p:cNvSpPr>
          <p:nvPr/>
        </p:nvSpPr>
        <p:spPr>
          <a:xfrm>
            <a:off x="6192742" y="1347043"/>
            <a:ext cx="2462445" cy="369332"/>
          </a:xfrm>
          <a:prstGeom prst="rect">
            <a:avLst/>
          </a:prstGeom>
        </p:spPr>
        <p:txBody>
          <a:bodyPr vert="horz" wrap="square" lIns="9000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Shared resource pool </a:t>
            </a:r>
            <a:endParaRPr lang="en-US" sz="1200" kern="1200">
              <a:solidFill>
                <a:srgbClr val="E7E6E6">
                  <a:lumMod val="10000"/>
                </a:srgbClr>
              </a:solidFill>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rgbClr val="E7E6E6">
                    <a:lumMod val="10000"/>
                  </a:srgbClr>
                </a:solidFill>
                <a:effectLst/>
                <a:uLnTx/>
                <a:uFillTx/>
                <a:latin typeface="Arial"/>
                <a:ea typeface="+mn-ea"/>
                <a:cs typeface="Arial" panose="020B0604020202020204" pitchFamily="34" charset="0"/>
                <a:sym typeface="Arial"/>
              </a:rPr>
              <a:t>~xx FTEs</a:t>
            </a:r>
          </a:p>
        </p:txBody>
      </p:sp>
      <p:grpSp>
        <p:nvGrpSpPr>
          <p:cNvPr id="68" name="Group 67">
            <a:extLst>
              <a:ext uri="{FF2B5EF4-FFF2-40B4-BE49-F238E27FC236}">
                <a16:creationId xmlns:a16="http://schemas.microsoft.com/office/drawing/2014/main" id="{33CC1AD5-4EB2-4C80-C081-BAC590C8070C}"/>
              </a:ext>
            </a:extLst>
          </p:cNvPr>
          <p:cNvGrpSpPr/>
          <p:nvPr/>
        </p:nvGrpSpPr>
        <p:grpSpPr>
          <a:xfrm>
            <a:off x="10860438" y="1306338"/>
            <a:ext cx="780699" cy="153888"/>
            <a:chOff x="11039819" y="1391612"/>
            <a:chExt cx="780699" cy="153888"/>
          </a:xfrm>
        </p:grpSpPr>
        <p:sp>
          <p:nvSpPr>
            <p:cNvPr id="66" name="Rectangle 65">
              <a:extLst>
                <a:ext uri="{FF2B5EF4-FFF2-40B4-BE49-F238E27FC236}">
                  <a16:creationId xmlns:a16="http://schemas.microsoft.com/office/drawing/2014/main" id="{B1105E6F-1B06-4382-F872-8B5CDC345A7A}"/>
                </a:ext>
              </a:extLst>
            </p:cNvPr>
            <p:cNvSpPr/>
            <p:nvPr/>
          </p:nvSpPr>
          <p:spPr>
            <a:xfrm>
              <a:off x="11039819" y="1401684"/>
              <a:ext cx="179700" cy="13374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67" name="TextBox 66">
              <a:extLst>
                <a:ext uri="{FF2B5EF4-FFF2-40B4-BE49-F238E27FC236}">
                  <a16:creationId xmlns:a16="http://schemas.microsoft.com/office/drawing/2014/main" id="{22DA40D3-4052-8EEF-373F-673F1D56548D}"/>
                </a:ext>
              </a:extLst>
            </p:cNvPr>
            <p:cNvSpPr txBox="1">
              <a:spLocks/>
            </p:cNvSpPr>
            <p:nvPr/>
          </p:nvSpPr>
          <p:spPr>
            <a:xfrm>
              <a:off x="11267481" y="1391612"/>
              <a:ext cx="553037" cy="153888"/>
            </a:xfrm>
            <a:prstGeom prst="rect">
              <a:avLst/>
            </a:prstGeom>
          </p:spPr>
          <p:txBody>
            <a:bodyPr vert="horz" wrap="none" lIns="0" tIns="0" rIns="0" bIns="0" rtlCol="0">
              <a:spAutoFit/>
            </a:bodyPr>
            <a:lstStyle>
              <a:lvl1pPr marL="0" lvl="0" indent="0" defTabSz="895255" eaLnBrk="1" hangingPunct="1">
                <a:buClr>
                  <a:schemeClr val="tx2"/>
                </a:buClr>
                <a:defRPr baseline="0">
                  <a:latin typeface="+mn-lt"/>
                </a:defRPr>
              </a:lvl1pPr>
              <a:lvl2pPr marL="193655" indent="-192067" defTabSz="895255" eaLnBrk="1" hangingPunct="1">
                <a:buClr>
                  <a:schemeClr val="tx2"/>
                </a:buClr>
                <a:buSzPct val="125000"/>
                <a:buFont typeface="Arial" pitchFamily="34" charset="0"/>
                <a:buChar char="▪"/>
                <a:defRPr baseline="0">
                  <a:latin typeface="+mn-lt"/>
                </a:defRPr>
              </a:lvl2pPr>
              <a:lvl3pPr marL="457151" indent="-261910" defTabSz="895255" eaLnBrk="1" hangingPunct="1">
                <a:buClr>
                  <a:schemeClr val="tx2"/>
                </a:buClr>
                <a:buSzPct val="120000"/>
                <a:buFont typeface="Arial" charset="0"/>
                <a:buChar char="–"/>
                <a:defRPr baseline="0">
                  <a:latin typeface="+mn-lt"/>
                </a:defRPr>
              </a:lvl3pPr>
              <a:lvl4pPr marL="614298" indent="-155558" defTabSz="895255" eaLnBrk="1" hangingPunct="1">
                <a:buClr>
                  <a:schemeClr val="tx2"/>
                </a:buClr>
                <a:buSzPct val="100000"/>
                <a:buFont typeface="Arial" pitchFamily="34" charset="0"/>
                <a:buChar char="▫"/>
                <a:defRPr baseline="0">
                  <a:latin typeface="+mn-lt"/>
                </a:defRPr>
              </a:lvl4pPr>
              <a:lvl5pPr marL="749728" indent="-130162" defTabSz="895255" eaLnBrk="1" hangingPunct="1">
                <a:buClr>
                  <a:schemeClr val="tx2"/>
                </a:buClr>
                <a:buSzPct val="89000"/>
                <a:buFont typeface="Arial" charset="0"/>
                <a:buChar char="-"/>
                <a:defRPr baseline="0">
                  <a:latin typeface="+mn-lt"/>
                </a:defRPr>
              </a:lvl5pPr>
              <a:lvl6pPr marL="749728" indent="-130162" defTabSz="895255" fontAlgn="base">
                <a:spcBef>
                  <a:spcPct val="0"/>
                </a:spcBef>
                <a:spcAft>
                  <a:spcPct val="0"/>
                </a:spcAft>
                <a:buClr>
                  <a:schemeClr val="tx2"/>
                </a:buClr>
                <a:buSzPct val="89000"/>
                <a:buFont typeface="Arial" charset="0"/>
                <a:buChar char="-"/>
                <a:defRPr baseline="0">
                  <a:latin typeface="+mn-lt"/>
                </a:defRPr>
              </a:lvl6pPr>
              <a:lvl7pPr marL="749728" indent="-130162" defTabSz="895255" fontAlgn="base">
                <a:spcBef>
                  <a:spcPct val="0"/>
                </a:spcBef>
                <a:spcAft>
                  <a:spcPct val="0"/>
                </a:spcAft>
                <a:buClr>
                  <a:schemeClr val="tx2"/>
                </a:buClr>
                <a:buSzPct val="89000"/>
                <a:buFont typeface="Arial" charset="0"/>
                <a:buChar char="-"/>
                <a:defRPr baseline="0">
                  <a:latin typeface="+mn-lt"/>
                </a:defRPr>
              </a:lvl7pPr>
              <a:lvl8pPr marL="749728" indent="-130162" defTabSz="895255" fontAlgn="base">
                <a:spcBef>
                  <a:spcPct val="0"/>
                </a:spcBef>
                <a:spcAft>
                  <a:spcPct val="0"/>
                </a:spcAft>
                <a:buClr>
                  <a:schemeClr val="tx2"/>
                </a:buClr>
                <a:buSzPct val="89000"/>
                <a:buFont typeface="Arial" charset="0"/>
                <a:buChar char="-"/>
                <a:defRPr baseline="0">
                  <a:latin typeface="+mn-lt"/>
                </a:defRPr>
              </a:lvl8pPr>
              <a:lvl9pPr marL="749728" indent="-130162" defTabSz="895255" fontAlgn="base">
                <a:spcBef>
                  <a:spcPct val="0"/>
                </a:spcBef>
                <a:spcAft>
                  <a:spcPct val="0"/>
                </a:spcAft>
                <a:buClr>
                  <a:schemeClr val="tx2"/>
                </a:buClr>
                <a:buSzPct val="89000"/>
                <a:buFont typeface="Arial" charset="0"/>
                <a:buChar char="-"/>
                <a:defRPr baseline="0">
                  <a:latin typeface="+mn-lt"/>
                </a:defRPr>
              </a:lvl9pPr>
            </a:lstStyle>
            <a:p>
              <a:pPr marL="0" marR="0" lvl="0" indent="0" algn="l" defTabSz="895255" rtl="0" eaLnBrk="1" fontAlgn="base" latinLnBrk="0" hangingPunct="1">
                <a:lnSpc>
                  <a:spcPct val="100000"/>
                </a:lnSpc>
                <a:spcBef>
                  <a:spcPct val="0"/>
                </a:spcBef>
                <a:spcAft>
                  <a:spcPct val="0"/>
                </a:spcAft>
                <a:buClr>
                  <a:srgbClr val="002960"/>
                </a:buClr>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rPr>
                <a:t># of FTEs</a:t>
              </a:r>
            </a:p>
          </p:txBody>
        </p:sp>
      </p:grpSp>
      <p:pic>
        <p:nvPicPr>
          <p:cNvPr id="69" name="Picture 68">
            <a:extLst>
              <a:ext uri="{FF2B5EF4-FFF2-40B4-BE49-F238E27FC236}">
                <a16:creationId xmlns:a16="http://schemas.microsoft.com/office/drawing/2014/main" id="{83653684-6A37-9598-4C55-B4312865E972}"/>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403160" y="2146594"/>
            <a:ext cx="144000" cy="144000"/>
          </a:xfrm>
          <a:prstGeom prst="rect">
            <a:avLst/>
          </a:prstGeom>
        </p:spPr>
      </p:pic>
      <p:pic>
        <p:nvPicPr>
          <p:cNvPr id="70" name="Picture 69">
            <a:extLst>
              <a:ext uri="{FF2B5EF4-FFF2-40B4-BE49-F238E27FC236}">
                <a16:creationId xmlns:a16="http://schemas.microsoft.com/office/drawing/2014/main" id="{C3305464-D8FC-F0EC-B910-59294AB39858}"/>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6403160" y="3859766"/>
            <a:ext cx="144000" cy="144000"/>
          </a:xfrm>
          <a:prstGeom prst="rect">
            <a:avLst/>
          </a:prstGeom>
        </p:spPr>
      </p:pic>
      <p:pic>
        <p:nvPicPr>
          <p:cNvPr id="71" name="Picture 70">
            <a:extLst>
              <a:ext uri="{FF2B5EF4-FFF2-40B4-BE49-F238E27FC236}">
                <a16:creationId xmlns:a16="http://schemas.microsoft.com/office/drawing/2014/main" id="{48357F76-3659-8987-434C-8AB2A8DC22D9}"/>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403160" y="4624019"/>
            <a:ext cx="144000" cy="144000"/>
          </a:xfrm>
          <a:prstGeom prst="rect">
            <a:avLst/>
          </a:prstGeom>
        </p:spPr>
      </p:pic>
      <p:pic>
        <p:nvPicPr>
          <p:cNvPr id="72" name="Picture 71">
            <a:extLst>
              <a:ext uri="{FF2B5EF4-FFF2-40B4-BE49-F238E27FC236}">
                <a16:creationId xmlns:a16="http://schemas.microsoft.com/office/drawing/2014/main" id="{8EA2A584-80F9-A971-7938-695AB2D7285B}"/>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403160" y="5538596"/>
            <a:ext cx="144000" cy="144000"/>
          </a:xfrm>
          <a:prstGeom prst="rect">
            <a:avLst/>
          </a:prstGeom>
        </p:spPr>
      </p:pic>
      <p:pic>
        <p:nvPicPr>
          <p:cNvPr id="73" name="Picture 72">
            <a:extLst>
              <a:ext uri="{FF2B5EF4-FFF2-40B4-BE49-F238E27FC236}">
                <a16:creationId xmlns:a16="http://schemas.microsoft.com/office/drawing/2014/main" id="{EEB3C283-60E8-4966-A81A-626F20351E9F}"/>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403160" y="2910847"/>
            <a:ext cx="144000" cy="144000"/>
          </a:xfrm>
          <a:prstGeom prst="rect">
            <a:avLst/>
          </a:prstGeom>
        </p:spPr>
      </p:pic>
      <p:pic>
        <p:nvPicPr>
          <p:cNvPr id="74" name="CustomIcon">
            <a:extLst>
              <a:ext uri="{FF2B5EF4-FFF2-40B4-BE49-F238E27FC236}">
                <a16:creationId xmlns:a16="http://schemas.microsoft.com/office/drawing/2014/main" id="{FD98A586-0C75-9BE1-E3FC-1EC3B696A037}"/>
              </a:ext>
            </a:extLst>
          </p:cNvPr>
          <p:cNvPicPr>
            <a:picLocks/>
          </p:cNvPicPr>
          <p:nvPr>
            <p:custDataLst>
              <p:tags r:id="rId17"/>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790224" y="5176271"/>
            <a:ext cx="159557" cy="159556"/>
          </a:xfrm>
          <a:prstGeom prst="rect">
            <a:avLst/>
          </a:prstGeom>
        </p:spPr>
      </p:pic>
      <p:pic>
        <p:nvPicPr>
          <p:cNvPr id="75" name="CustomIcon">
            <a:extLst>
              <a:ext uri="{FF2B5EF4-FFF2-40B4-BE49-F238E27FC236}">
                <a16:creationId xmlns:a16="http://schemas.microsoft.com/office/drawing/2014/main" id="{14F25F9C-CDF4-CDC3-84DC-E447527EF968}"/>
              </a:ext>
            </a:extLst>
          </p:cNvPr>
          <p:cNvPicPr>
            <a:picLocks noChangeAspect="1"/>
          </p:cNvPicPr>
          <p:nvPr>
            <p:custDataLst>
              <p:tags r:id="rId18"/>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790802" y="2139394"/>
            <a:ext cx="158400" cy="158400"/>
          </a:xfrm>
          <a:prstGeom prst="rect">
            <a:avLst/>
          </a:prstGeom>
        </p:spPr>
      </p:pic>
      <p:pic>
        <p:nvPicPr>
          <p:cNvPr id="76" name="Picture 75">
            <a:extLst>
              <a:ext uri="{FF2B5EF4-FFF2-40B4-BE49-F238E27FC236}">
                <a16:creationId xmlns:a16="http://schemas.microsoft.com/office/drawing/2014/main" id="{9A00F663-5598-847D-30EF-9F5E2F496E1B}"/>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98002" y="4188142"/>
            <a:ext cx="144000" cy="144000"/>
          </a:xfrm>
          <a:prstGeom prst="rect">
            <a:avLst/>
          </a:prstGeom>
        </p:spPr>
      </p:pic>
      <p:pic>
        <p:nvPicPr>
          <p:cNvPr id="77" name="Picture 76">
            <a:extLst>
              <a:ext uri="{FF2B5EF4-FFF2-40B4-BE49-F238E27FC236}">
                <a16:creationId xmlns:a16="http://schemas.microsoft.com/office/drawing/2014/main" id="{84596DE3-F16F-69F8-A92B-A287E262F29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798002" y="3419289"/>
            <a:ext cx="144000" cy="144000"/>
          </a:xfrm>
          <a:prstGeom prst="rect">
            <a:avLst/>
          </a:prstGeom>
        </p:spPr>
      </p:pic>
    </p:spTree>
    <p:extLst>
      <p:ext uri="{BB962C8B-B14F-4D97-AF65-F5344CB8AC3E}">
        <p14:creationId xmlns:p14="http://schemas.microsoft.com/office/powerpoint/2010/main" val="2315399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ECDC83-2C3A-2CC3-50B1-9DC37BF1369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F24DAD8-0A8D-144F-AE7C-C0F3CF879725}" type="slidenum">
              <a:rPr kumimoji="0" lang="en-US"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118</a:t>
            </a:fld>
            <a:endParaRPr kumimoji="0" lang="en-US" sz="900" b="0" i="0" u="none" strike="noStrike" kern="0" cap="none" spc="0" normalizeH="0" baseline="0" noProof="0">
              <a:ln>
                <a:noFill/>
              </a:ln>
              <a:solidFill>
                <a:srgbClr val="062032"/>
              </a:solidFill>
              <a:effectLst/>
              <a:uLnTx/>
              <a:uFillTx/>
              <a:latin typeface="Arial" panose="020B0604020202020204" pitchFamily="34" charset="0"/>
              <a:cs typeface="Arial" panose="020B0604020202020204" pitchFamily="34" charset="0"/>
              <a:sym typeface="Arial"/>
            </a:endParaRPr>
          </a:p>
        </p:txBody>
      </p:sp>
      <p:sp>
        <p:nvSpPr>
          <p:cNvPr id="3" name="Title 2">
            <a:extLst>
              <a:ext uri="{FF2B5EF4-FFF2-40B4-BE49-F238E27FC236}">
                <a16:creationId xmlns:a16="http://schemas.microsoft.com/office/drawing/2014/main" id="{5E9BBCD9-DE7F-E3A9-EBBF-2F5309552218}"/>
              </a:ext>
            </a:extLst>
          </p:cNvPr>
          <p:cNvSpPr>
            <a:spLocks noGrp="1"/>
          </p:cNvSpPr>
          <p:nvPr>
            <p:ph type="title"/>
          </p:nvPr>
        </p:nvSpPr>
        <p:spPr>
          <a:xfrm>
            <a:off x="467806" y="365126"/>
            <a:ext cx="11173331" cy="811212"/>
          </a:xfrm>
        </p:spPr>
        <p:txBody>
          <a:bodyPr/>
          <a:lstStyle/>
          <a:p>
            <a:r>
              <a:rPr lang="en-IN"/>
              <a:t>IV. Possible organizational structure across [departments]</a:t>
            </a:r>
            <a:endParaRPr lang="en-US"/>
          </a:p>
        </p:txBody>
      </p:sp>
      <p:cxnSp>
        <p:nvCxnSpPr>
          <p:cNvPr id="4" name="Connector: Elbow 121">
            <a:extLst>
              <a:ext uri="{FF2B5EF4-FFF2-40B4-BE49-F238E27FC236}">
                <a16:creationId xmlns:a16="http://schemas.microsoft.com/office/drawing/2014/main" id="{86AD6E2D-AB20-F963-0C5E-37C2037D316B}"/>
              </a:ext>
            </a:extLst>
          </p:cNvPr>
          <p:cNvCxnSpPr>
            <a:cxnSpLocks/>
            <a:stCxn id="41" idx="6"/>
          </p:cNvCxnSpPr>
          <p:nvPr/>
        </p:nvCxnSpPr>
        <p:spPr>
          <a:xfrm flipV="1">
            <a:off x="4717972" y="2015585"/>
            <a:ext cx="4056532" cy="1158851"/>
          </a:xfrm>
          <a:prstGeom prst="bentConnector3">
            <a:avLst>
              <a:gd name="adj1" fmla="val 50823"/>
            </a:avLst>
          </a:prstGeom>
          <a:ln w="6350">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96F0CF6-AA77-C1EA-9833-DDBA2474A4C4}"/>
              </a:ext>
            </a:extLst>
          </p:cNvPr>
          <p:cNvSpPr/>
          <p:nvPr/>
        </p:nvSpPr>
        <p:spPr>
          <a:xfrm>
            <a:off x="7745226" y="1347344"/>
            <a:ext cx="179700" cy="13374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7" name="TextBox 6">
            <a:extLst>
              <a:ext uri="{FF2B5EF4-FFF2-40B4-BE49-F238E27FC236}">
                <a16:creationId xmlns:a16="http://schemas.microsoft.com/office/drawing/2014/main" id="{0A6E1A8B-28B3-66A8-76D1-0B86E9EEC4BB}"/>
              </a:ext>
            </a:extLst>
          </p:cNvPr>
          <p:cNvSpPr txBox="1">
            <a:spLocks/>
          </p:cNvSpPr>
          <p:nvPr/>
        </p:nvSpPr>
        <p:spPr>
          <a:xfrm>
            <a:off x="7972888" y="1337272"/>
            <a:ext cx="553037" cy="153888"/>
          </a:xfrm>
          <a:prstGeom prst="rect">
            <a:avLst/>
          </a:prstGeom>
        </p:spPr>
        <p:txBody>
          <a:bodyPr vert="horz" wrap="none" lIns="0" tIns="0" rIns="0" bIns="0" rtlCol="0">
            <a:spAutoFit/>
          </a:bodyPr>
          <a:lstStyle>
            <a:lvl1pPr marL="0" lvl="0" indent="0" defTabSz="895255" eaLnBrk="1" hangingPunct="1">
              <a:buClr>
                <a:schemeClr val="tx2"/>
              </a:buClr>
              <a:defRPr baseline="0">
                <a:latin typeface="+mn-lt"/>
              </a:defRPr>
            </a:lvl1pPr>
            <a:lvl2pPr marL="193655" indent="-192067" defTabSz="895255" eaLnBrk="1" hangingPunct="1">
              <a:buClr>
                <a:schemeClr val="tx2"/>
              </a:buClr>
              <a:buSzPct val="125000"/>
              <a:buFont typeface="Arial" pitchFamily="34" charset="0"/>
              <a:buChar char="▪"/>
              <a:defRPr baseline="0">
                <a:latin typeface="+mn-lt"/>
              </a:defRPr>
            </a:lvl2pPr>
            <a:lvl3pPr marL="457151" indent="-261910" defTabSz="895255" eaLnBrk="1" hangingPunct="1">
              <a:buClr>
                <a:schemeClr val="tx2"/>
              </a:buClr>
              <a:buSzPct val="120000"/>
              <a:buFont typeface="Arial" charset="0"/>
              <a:buChar char="–"/>
              <a:defRPr baseline="0">
                <a:latin typeface="+mn-lt"/>
              </a:defRPr>
            </a:lvl3pPr>
            <a:lvl4pPr marL="614298" indent="-155558" defTabSz="895255" eaLnBrk="1" hangingPunct="1">
              <a:buClr>
                <a:schemeClr val="tx2"/>
              </a:buClr>
              <a:buSzPct val="100000"/>
              <a:buFont typeface="Arial" pitchFamily="34" charset="0"/>
              <a:buChar char="▫"/>
              <a:defRPr baseline="0">
                <a:latin typeface="+mn-lt"/>
              </a:defRPr>
            </a:lvl4pPr>
            <a:lvl5pPr marL="749728" indent="-130162" defTabSz="895255" eaLnBrk="1" hangingPunct="1">
              <a:buClr>
                <a:schemeClr val="tx2"/>
              </a:buClr>
              <a:buSzPct val="89000"/>
              <a:buFont typeface="Arial" charset="0"/>
              <a:buChar char="-"/>
              <a:defRPr baseline="0">
                <a:latin typeface="+mn-lt"/>
              </a:defRPr>
            </a:lvl5pPr>
            <a:lvl6pPr marL="749728" indent="-130162" defTabSz="895255" fontAlgn="base">
              <a:spcBef>
                <a:spcPct val="0"/>
              </a:spcBef>
              <a:spcAft>
                <a:spcPct val="0"/>
              </a:spcAft>
              <a:buClr>
                <a:schemeClr val="tx2"/>
              </a:buClr>
              <a:buSzPct val="89000"/>
              <a:buFont typeface="Arial" charset="0"/>
              <a:buChar char="-"/>
              <a:defRPr baseline="0">
                <a:latin typeface="+mn-lt"/>
              </a:defRPr>
            </a:lvl6pPr>
            <a:lvl7pPr marL="749728" indent="-130162" defTabSz="895255" fontAlgn="base">
              <a:spcBef>
                <a:spcPct val="0"/>
              </a:spcBef>
              <a:spcAft>
                <a:spcPct val="0"/>
              </a:spcAft>
              <a:buClr>
                <a:schemeClr val="tx2"/>
              </a:buClr>
              <a:buSzPct val="89000"/>
              <a:buFont typeface="Arial" charset="0"/>
              <a:buChar char="-"/>
              <a:defRPr baseline="0">
                <a:latin typeface="+mn-lt"/>
              </a:defRPr>
            </a:lvl7pPr>
            <a:lvl8pPr marL="749728" indent="-130162" defTabSz="895255" fontAlgn="base">
              <a:spcBef>
                <a:spcPct val="0"/>
              </a:spcBef>
              <a:spcAft>
                <a:spcPct val="0"/>
              </a:spcAft>
              <a:buClr>
                <a:schemeClr val="tx2"/>
              </a:buClr>
              <a:buSzPct val="89000"/>
              <a:buFont typeface="Arial" charset="0"/>
              <a:buChar char="-"/>
              <a:defRPr baseline="0">
                <a:latin typeface="+mn-lt"/>
              </a:defRPr>
            </a:lvl8pPr>
            <a:lvl9pPr marL="749728" indent="-130162" defTabSz="895255" fontAlgn="base">
              <a:spcBef>
                <a:spcPct val="0"/>
              </a:spcBef>
              <a:spcAft>
                <a:spcPct val="0"/>
              </a:spcAft>
              <a:buClr>
                <a:schemeClr val="tx2"/>
              </a:buClr>
              <a:buSzPct val="89000"/>
              <a:buFont typeface="Arial" charset="0"/>
              <a:buChar char="-"/>
              <a:defRPr baseline="0">
                <a:latin typeface="+mn-lt"/>
              </a:defRPr>
            </a:lvl9pPr>
          </a:lstStyle>
          <a:p>
            <a:pPr marL="0" marR="0" lvl="0" indent="0" algn="l" defTabSz="895255" rtl="0" eaLnBrk="1" fontAlgn="base" latinLnBrk="0" hangingPunct="1">
              <a:lnSpc>
                <a:spcPct val="100000"/>
              </a:lnSpc>
              <a:spcBef>
                <a:spcPct val="0"/>
              </a:spcBef>
              <a:spcAft>
                <a:spcPct val="0"/>
              </a:spcAft>
              <a:buClr>
                <a:srgbClr val="002960"/>
              </a:buClr>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rPr>
              <a:t># of FTEs</a:t>
            </a:r>
          </a:p>
        </p:txBody>
      </p:sp>
      <p:cxnSp>
        <p:nvCxnSpPr>
          <p:cNvPr id="8" name="Connector: Elbow 115">
            <a:extLst>
              <a:ext uri="{FF2B5EF4-FFF2-40B4-BE49-F238E27FC236}">
                <a16:creationId xmlns:a16="http://schemas.microsoft.com/office/drawing/2014/main" id="{72808065-5844-FFAA-3CF5-2C368771C1E4}"/>
              </a:ext>
            </a:extLst>
          </p:cNvPr>
          <p:cNvCxnSpPr>
            <a:cxnSpLocks/>
          </p:cNvCxnSpPr>
          <p:nvPr/>
        </p:nvCxnSpPr>
        <p:spPr>
          <a:xfrm rot="5400000">
            <a:off x="2879731" y="1336194"/>
            <a:ext cx="985636" cy="2299799"/>
          </a:xfrm>
          <a:prstGeom prst="bentConnector3">
            <a:avLst>
              <a:gd name="adj1" fmla="val 50000"/>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 name="Connector: Elbow 116">
            <a:extLst>
              <a:ext uri="{FF2B5EF4-FFF2-40B4-BE49-F238E27FC236}">
                <a16:creationId xmlns:a16="http://schemas.microsoft.com/office/drawing/2014/main" id="{9A8543E1-EEBF-2FA9-01F4-274E9218526E}"/>
              </a:ext>
            </a:extLst>
          </p:cNvPr>
          <p:cNvCxnSpPr>
            <a:cxnSpLocks/>
            <a:endCxn id="15" idx="0"/>
          </p:cNvCxnSpPr>
          <p:nvPr/>
        </p:nvCxnSpPr>
        <p:spPr>
          <a:xfrm rot="16200000" flipH="1">
            <a:off x="5160862" y="1354860"/>
            <a:ext cx="985636" cy="2262465"/>
          </a:xfrm>
          <a:prstGeom prst="bentConnector3">
            <a:avLst>
              <a:gd name="adj1" fmla="val 50000"/>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7F43CA1-BA2A-0724-2B7A-F8558523638F}"/>
              </a:ext>
            </a:extLst>
          </p:cNvPr>
          <p:cNvSpPr txBox="1">
            <a:spLocks/>
          </p:cNvSpPr>
          <p:nvPr>
            <p:custDataLst>
              <p:tags r:id="rId1"/>
            </p:custDataLst>
          </p:nvPr>
        </p:nvSpPr>
        <p:spPr>
          <a:xfrm>
            <a:off x="3512112" y="1358212"/>
            <a:ext cx="1982691"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Head of [insert]</a:t>
            </a:r>
          </a:p>
        </p:txBody>
      </p:sp>
      <p:grpSp>
        <p:nvGrpSpPr>
          <p:cNvPr id="11" name="Group 10">
            <a:extLst>
              <a:ext uri="{FF2B5EF4-FFF2-40B4-BE49-F238E27FC236}">
                <a16:creationId xmlns:a16="http://schemas.microsoft.com/office/drawing/2014/main" id="{F1028EFB-084C-84DF-E989-9E0EA6BD3FA7}"/>
              </a:ext>
            </a:extLst>
          </p:cNvPr>
          <p:cNvGrpSpPr/>
          <p:nvPr/>
        </p:nvGrpSpPr>
        <p:grpSpPr>
          <a:xfrm>
            <a:off x="4326923" y="1602226"/>
            <a:ext cx="391049" cy="391049"/>
            <a:chOff x="2772138" y="2480783"/>
            <a:chExt cx="372164" cy="372164"/>
          </a:xfrm>
          <a:solidFill>
            <a:schemeClr val="accent1"/>
          </a:solidFill>
        </p:grpSpPr>
        <p:sp>
          <p:nvSpPr>
            <p:cNvPr id="12" name="Oval 11">
              <a:extLst>
                <a:ext uri="{FF2B5EF4-FFF2-40B4-BE49-F238E27FC236}">
                  <a16:creationId xmlns:a16="http://schemas.microsoft.com/office/drawing/2014/main" id="{4A644360-EFF2-2B56-C6C3-EA9ADD26D86E}"/>
                </a:ext>
              </a:extLst>
            </p:cNvPr>
            <p:cNvSpPr/>
            <p:nvPr/>
          </p:nvSpPr>
          <p:spPr>
            <a:xfrm>
              <a:off x="2772138" y="2480783"/>
              <a:ext cx="372164" cy="372164"/>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13" name="CustomIcon">
              <a:extLst>
                <a:ext uri="{FF2B5EF4-FFF2-40B4-BE49-F238E27FC236}">
                  <a16:creationId xmlns:a16="http://schemas.microsoft.com/office/drawing/2014/main" id="{A71BF539-A5A1-3E59-0866-E7D000225F77}"/>
                </a:ext>
              </a:extLst>
            </p:cNvPr>
            <p:cNvPicPr>
              <a:picLocks noChangeAspect="1"/>
            </p:cNvPicPr>
            <p:nvPr>
              <p:custDataLst>
                <p:tags r:id="rId25"/>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2838304" y="2546949"/>
              <a:ext cx="239830" cy="239830"/>
            </a:xfrm>
            <a:prstGeom prst="rect">
              <a:avLst/>
            </a:prstGeom>
          </p:spPr>
        </p:pic>
      </p:grpSp>
      <p:sp>
        <p:nvSpPr>
          <p:cNvPr id="15" name="Oval 14">
            <a:extLst>
              <a:ext uri="{FF2B5EF4-FFF2-40B4-BE49-F238E27FC236}">
                <a16:creationId xmlns:a16="http://schemas.microsoft.com/office/drawing/2014/main" id="{FBA80F4D-CAC2-AC6D-58D8-35275D21ECB1}"/>
              </a:ext>
            </a:extLst>
          </p:cNvPr>
          <p:cNvSpPr>
            <a:spLocks/>
          </p:cNvSpPr>
          <p:nvPr/>
        </p:nvSpPr>
        <p:spPr>
          <a:xfrm>
            <a:off x="6589388" y="2978911"/>
            <a:ext cx="391049" cy="39104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grpSp>
        <p:nvGrpSpPr>
          <p:cNvPr id="17" name="Group 16">
            <a:extLst>
              <a:ext uri="{FF2B5EF4-FFF2-40B4-BE49-F238E27FC236}">
                <a16:creationId xmlns:a16="http://schemas.microsoft.com/office/drawing/2014/main" id="{68C22B50-0577-9F3E-44F1-4576132A3193}"/>
              </a:ext>
            </a:extLst>
          </p:cNvPr>
          <p:cNvGrpSpPr/>
          <p:nvPr/>
        </p:nvGrpSpPr>
        <p:grpSpPr>
          <a:xfrm>
            <a:off x="2027123" y="2978911"/>
            <a:ext cx="391051" cy="391049"/>
            <a:chOff x="3487173" y="3335027"/>
            <a:chExt cx="372164" cy="372164"/>
          </a:xfrm>
          <a:solidFill>
            <a:schemeClr val="accent1"/>
          </a:solidFill>
        </p:grpSpPr>
        <p:sp>
          <p:nvSpPr>
            <p:cNvPr id="18" name="Oval 17">
              <a:extLst>
                <a:ext uri="{FF2B5EF4-FFF2-40B4-BE49-F238E27FC236}">
                  <a16:creationId xmlns:a16="http://schemas.microsoft.com/office/drawing/2014/main" id="{12E3AF55-EC4B-97AD-BF9F-9961CDAAC27C}"/>
                </a:ext>
              </a:extLst>
            </p:cNvPr>
            <p:cNvSpPr/>
            <p:nvPr/>
          </p:nvSpPr>
          <p:spPr>
            <a:xfrm>
              <a:off x="3487173" y="3335027"/>
              <a:ext cx="372164" cy="372164"/>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19" name="CustomIcon">
              <a:extLst>
                <a:ext uri="{FF2B5EF4-FFF2-40B4-BE49-F238E27FC236}">
                  <a16:creationId xmlns:a16="http://schemas.microsoft.com/office/drawing/2014/main" id="{48075EA5-7AF8-389D-BB4C-4AC640599A77}"/>
                </a:ext>
              </a:extLst>
            </p:cNvPr>
            <p:cNvPicPr>
              <a:picLocks noChangeAspect="1"/>
            </p:cNvPicPr>
            <p:nvPr>
              <p:custDataLst>
                <p:tags r:id="rId24"/>
              </p:custDataLst>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3553340" y="3401193"/>
              <a:ext cx="239830" cy="239830"/>
            </a:xfrm>
            <a:prstGeom prst="rect">
              <a:avLst/>
            </a:prstGeom>
          </p:spPr>
        </p:pic>
      </p:grpSp>
      <p:sp>
        <p:nvSpPr>
          <p:cNvPr id="20" name="Rectangle 19">
            <a:extLst>
              <a:ext uri="{FF2B5EF4-FFF2-40B4-BE49-F238E27FC236}">
                <a16:creationId xmlns:a16="http://schemas.microsoft.com/office/drawing/2014/main" id="{B414C4E2-A465-44A4-EC34-8D73B730936D}"/>
              </a:ext>
            </a:extLst>
          </p:cNvPr>
          <p:cNvSpPr/>
          <p:nvPr/>
        </p:nvSpPr>
        <p:spPr>
          <a:xfrm>
            <a:off x="567559" y="4983777"/>
            <a:ext cx="8044647" cy="1280637"/>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2" name="Oval 21">
            <a:extLst>
              <a:ext uri="{FF2B5EF4-FFF2-40B4-BE49-F238E27FC236}">
                <a16:creationId xmlns:a16="http://schemas.microsoft.com/office/drawing/2014/main" id="{EABA6030-A6B1-04B2-E096-30A8DC8FB8F5}"/>
              </a:ext>
            </a:extLst>
          </p:cNvPr>
          <p:cNvSpPr/>
          <p:nvPr/>
        </p:nvSpPr>
        <p:spPr>
          <a:xfrm>
            <a:off x="2017241" y="5156067"/>
            <a:ext cx="391051" cy="39104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pic>
        <p:nvPicPr>
          <p:cNvPr id="23" name="CustomIcon">
            <a:extLst>
              <a:ext uri="{FF2B5EF4-FFF2-40B4-BE49-F238E27FC236}">
                <a16:creationId xmlns:a16="http://schemas.microsoft.com/office/drawing/2014/main" id="{2EFEC320-A0F4-3496-DCE7-256F47286316}"/>
              </a:ext>
            </a:extLst>
          </p:cNvPr>
          <p:cNvPicPr>
            <a:picLocks noChangeAspect="1"/>
          </p:cNvPicPr>
          <p:nvPr>
            <p:custDataLst>
              <p:tags r:id="rId2"/>
            </p:custDataLst>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2086766" y="5225591"/>
            <a:ext cx="252001" cy="252000"/>
          </a:xfrm>
          <a:prstGeom prst="rect">
            <a:avLst/>
          </a:prstGeom>
        </p:spPr>
      </p:pic>
      <p:sp>
        <p:nvSpPr>
          <p:cNvPr id="24" name="TextBox 23">
            <a:extLst>
              <a:ext uri="{FF2B5EF4-FFF2-40B4-BE49-F238E27FC236}">
                <a16:creationId xmlns:a16="http://schemas.microsoft.com/office/drawing/2014/main" id="{4AF7DB6F-EDC8-F289-0A86-048F52216E4C}"/>
              </a:ext>
            </a:extLst>
          </p:cNvPr>
          <p:cNvSpPr txBox="1">
            <a:spLocks/>
          </p:cNvSpPr>
          <p:nvPr>
            <p:custDataLst>
              <p:tags r:id="rId3"/>
            </p:custDataLst>
          </p:nvPr>
        </p:nvSpPr>
        <p:spPr>
          <a:xfrm>
            <a:off x="1670116" y="5622824"/>
            <a:ext cx="1105063"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061F32"/>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[Insert role]</a:t>
            </a:r>
          </a:p>
        </p:txBody>
      </p:sp>
      <p:sp>
        <p:nvSpPr>
          <p:cNvPr id="25" name="TextBox 24">
            <a:extLst>
              <a:ext uri="{FF2B5EF4-FFF2-40B4-BE49-F238E27FC236}">
                <a16:creationId xmlns:a16="http://schemas.microsoft.com/office/drawing/2014/main" id="{49412640-1452-CB8E-CD07-F0DB6E5762E1}"/>
              </a:ext>
            </a:extLst>
          </p:cNvPr>
          <p:cNvSpPr txBox="1">
            <a:spLocks/>
          </p:cNvSpPr>
          <p:nvPr>
            <p:custDataLst>
              <p:tags r:id="rId4"/>
            </p:custDataLst>
          </p:nvPr>
        </p:nvSpPr>
        <p:spPr>
          <a:xfrm>
            <a:off x="5021991" y="5622824"/>
            <a:ext cx="769442" cy="18466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061F32"/>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[Insert role]</a:t>
            </a:r>
          </a:p>
        </p:txBody>
      </p:sp>
      <p:sp>
        <p:nvSpPr>
          <p:cNvPr id="27" name="Oval 26">
            <a:extLst>
              <a:ext uri="{FF2B5EF4-FFF2-40B4-BE49-F238E27FC236}">
                <a16:creationId xmlns:a16="http://schemas.microsoft.com/office/drawing/2014/main" id="{A8AF342F-D270-BDB5-1FAE-0B9A098C8EC8}"/>
              </a:ext>
            </a:extLst>
          </p:cNvPr>
          <p:cNvSpPr/>
          <p:nvPr/>
        </p:nvSpPr>
        <p:spPr>
          <a:xfrm>
            <a:off x="5225955" y="5156067"/>
            <a:ext cx="391049" cy="39104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cxnSp>
        <p:nvCxnSpPr>
          <p:cNvPr id="29" name="Straight Connector 28">
            <a:extLst>
              <a:ext uri="{FF2B5EF4-FFF2-40B4-BE49-F238E27FC236}">
                <a16:creationId xmlns:a16="http://schemas.microsoft.com/office/drawing/2014/main" id="{76B0DE9D-4E8E-3E9A-35B1-98B9D00654AF}"/>
              </a:ext>
            </a:extLst>
          </p:cNvPr>
          <p:cNvCxnSpPr>
            <a:cxnSpLocks/>
            <a:endCxn id="22" idx="0"/>
          </p:cNvCxnSpPr>
          <p:nvPr/>
        </p:nvCxnSpPr>
        <p:spPr>
          <a:xfrm flipH="1">
            <a:off x="2212767" y="3369960"/>
            <a:ext cx="9882" cy="1786107"/>
          </a:xfrm>
          <a:prstGeom prst="line">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C79AC98-57E9-4F82-D182-AA1489E78BBE}"/>
              </a:ext>
            </a:extLst>
          </p:cNvPr>
          <p:cNvCxnSpPr>
            <a:cxnSpLocks/>
            <a:stCxn id="15" idx="4"/>
          </p:cNvCxnSpPr>
          <p:nvPr/>
        </p:nvCxnSpPr>
        <p:spPr>
          <a:xfrm>
            <a:off x="6784913" y="3369960"/>
            <a:ext cx="0" cy="146658"/>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7A9E49-E297-AEE2-5627-CCC1346E576F}"/>
              </a:ext>
            </a:extLst>
          </p:cNvPr>
          <p:cNvCxnSpPr>
            <a:cxnSpLocks/>
            <a:endCxn id="41" idx="0"/>
          </p:cNvCxnSpPr>
          <p:nvPr/>
        </p:nvCxnSpPr>
        <p:spPr>
          <a:xfrm>
            <a:off x="4522448" y="1993275"/>
            <a:ext cx="0" cy="985636"/>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2838C7E-8D81-5AB7-3C85-EB16094142CD}"/>
              </a:ext>
            </a:extLst>
          </p:cNvPr>
          <p:cNvSpPr txBox="1">
            <a:spLocks/>
          </p:cNvSpPr>
          <p:nvPr>
            <p:custDataLst>
              <p:tags r:id="rId5"/>
            </p:custDataLst>
          </p:nvPr>
        </p:nvSpPr>
        <p:spPr>
          <a:xfrm>
            <a:off x="5839140" y="3411474"/>
            <a:ext cx="1906086" cy="699660"/>
          </a:xfrm>
          <a:prstGeom prst="rect">
            <a:avLst/>
          </a:prstGeom>
          <a:solidFill>
            <a:schemeClr val="accent1"/>
          </a:solidFill>
          <a:ln w="9525">
            <a:noFill/>
            <a:miter lim="800000"/>
            <a:headEnd/>
            <a:tailEnd/>
          </a:ln>
          <a:effectLst/>
        </p:spPr>
        <p:txBody>
          <a:bodyPr vert="horz" wrap="squar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3" name="TextBox 32">
            <a:extLst>
              <a:ext uri="{FF2B5EF4-FFF2-40B4-BE49-F238E27FC236}">
                <a16:creationId xmlns:a16="http://schemas.microsoft.com/office/drawing/2014/main" id="{E2B20A31-903C-8874-48DE-8F6AF31020ED}"/>
              </a:ext>
            </a:extLst>
          </p:cNvPr>
          <p:cNvSpPr txBox="1">
            <a:spLocks/>
          </p:cNvSpPr>
          <p:nvPr>
            <p:custDataLst>
              <p:tags r:id="rId6"/>
            </p:custDataLst>
          </p:nvPr>
        </p:nvSpPr>
        <p:spPr>
          <a:xfrm>
            <a:off x="861240" y="3411474"/>
            <a:ext cx="2699000" cy="699660"/>
          </a:xfrm>
          <a:prstGeom prst="rect">
            <a:avLst/>
          </a:prstGeom>
          <a:solidFill>
            <a:schemeClr val="accent1"/>
          </a:solidFill>
          <a:ln w="9525">
            <a:noFill/>
            <a:miter lim="800000"/>
            <a:headEnd/>
            <a:tailEnd/>
          </a:ln>
          <a:effectLst/>
        </p:spPr>
        <p:txBody>
          <a:bodyPr vert="horz" wrap="non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4" name="TextBox 33">
            <a:extLst>
              <a:ext uri="{FF2B5EF4-FFF2-40B4-BE49-F238E27FC236}">
                <a16:creationId xmlns:a16="http://schemas.microsoft.com/office/drawing/2014/main" id="{049A0615-0F29-8FC0-3C59-B9E7AA6CB595}"/>
              </a:ext>
            </a:extLst>
          </p:cNvPr>
          <p:cNvSpPr txBox="1">
            <a:spLocks/>
          </p:cNvSpPr>
          <p:nvPr>
            <p:custDataLst>
              <p:tags r:id="rId7"/>
            </p:custDataLst>
          </p:nvPr>
        </p:nvSpPr>
        <p:spPr>
          <a:xfrm>
            <a:off x="3769069" y="3411474"/>
            <a:ext cx="1637639" cy="699660"/>
          </a:xfrm>
          <a:prstGeom prst="rect">
            <a:avLst/>
          </a:prstGeom>
          <a:solidFill>
            <a:schemeClr val="accent1"/>
          </a:solidFill>
          <a:ln w="9525">
            <a:noFill/>
            <a:miter lim="800000"/>
            <a:headEnd/>
            <a:tailEnd/>
          </a:ln>
          <a:effectLst/>
        </p:spPr>
        <p:txBody>
          <a:bodyPr vert="horz" wrap="squar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35" name="TextBox 34">
            <a:extLst>
              <a:ext uri="{FF2B5EF4-FFF2-40B4-BE49-F238E27FC236}">
                <a16:creationId xmlns:a16="http://schemas.microsoft.com/office/drawing/2014/main" id="{C0A8261A-984C-888A-F14F-430A5CC1ADA2}"/>
              </a:ext>
            </a:extLst>
          </p:cNvPr>
          <p:cNvSpPr txBox="1">
            <a:spLocks/>
          </p:cNvSpPr>
          <p:nvPr/>
        </p:nvSpPr>
        <p:spPr>
          <a:xfrm>
            <a:off x="706772" y="5337318"/>
            <a:ext cx="1105062" cy="36933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[xx] team</a:t>
            </a:r>
            <a:b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b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~xx FTE</a:t>
            </a: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36" name="TextBox 35">
            <a:extLst>
              <a:ext uri="{FF2B5EF4-FFF2-40B4-BE49-F238E27FC236}">
                <a16:creationId xmlns:a16="http://schemas.microsoft.com/office/drawing/2014/main" id="{6A4A9876-CAC2-0F73-310B-DBCB58653514}"/>
              </a:ext>
            </a:extLst>
          </p:cNvPr>
          <p:cNvSpPr txBox="1">
            <a:spLocks/>
          </p:cNvSpPr>
          <p:nvPr/>
        </p:nvSpPr>
        <p:spPr>
          <a:xfrm>
            <a:off x="467806" y="1358212"/>
            <a:ext cx="1326984" cy="369332"/>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[xx] team</a:t>
            </a:r>
          </a:p>
          <a:p>
            <a:pPr marL="0" marR="0" lvl="0" indent="0" algn="l" defTabSz="914400" rtl="0" eaLnBrk="1" fontAlgn="auto" latinLnBrk="0" hangingPunct="1">
              <a:lnSpc>
                <a:spcPct val="100000"/>
              </a:lnSpc>
              <a:spcBef>
                <a:spcPts val="0"/>
              </a:spcBef>
              <a:spcAft>
                <a:spcPts val="0"/>
              </a:spcAft>
              <a:buClr>
                <a:srgbClr val="061F32"/>
              </a:buClr>
              <a:buSzPct val="100000"/>
              <a:buFont typeface="Segoe UI" panose="020B0502040204020203"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~xx FTEs</a:t>
            </a:r>
          </a:p>
        </p:txBody>
      </p:sp>
      <p:sp>
        <p:nvSpPr>
          <p:cNvPr id="37" name="Rectangle 36">
            <a:extLst>
              <a:ext uri="{FF2B5EF4-FFF2-40B4-BE49-F238E27FC236}">
                <a16:creationId xmlns:a16="http://schemas.microsoft.com/office/drawing/2014/main" id="{E720A037-F373-5027-F84D-8517BF4D2642}"/>
              </a:ext>
            </a:extLst>
          </p:cNvPr>
          <p:cNvSpPr/>
          <p:nvPr/>
        </p:nvSpPr>
        <p:spPr>
          <a:xfrm>
            <a:off x="8784331" y="1260372"/>
            <a:ext cx="2759669" cy="517042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38" name="TextBox 37">
            <a:extLst>
              <a:ext uri="{FF2B5EF4-FFF2-40B4-BE49-F238E27FC236}">
                <a16:creationId xmlns:a16="http://schemas.microsoft.com/office/drawing/2014/main" id="{8E7C7B03-609C-52A1-9E17-5C5333FEB131}"/>
              </a:ext>
            </a:extLst>
          </p:cNvPr>
          <p:cNvSpPr txBox="1">
            <a:spLocks/>
          </p:cNvSpPr>
          <p:nvPr/>
        </p:nvSpPr>
        <p:spPr>
          <a:xfrm>
            <a:off x="8916926" y="1358212"/>
            <a:ext cx="2627073" cy="36933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Shared resource pool</a:t>
            </a: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~xx FTEs</a:t>
            </a:r>
          </a:p>
        </p:txBody>
      </p:sp>
      <p:sp>
        <p:nvSpPr>
          <p:cNvPr id="41" name="Oval 40">
            <a:extLst>
              <a:ext uri="{FF2B5EF4-FFF2-40B4-BE49-F238E27FC236}">
                <a16:creationId xmlns:a16="http://schemas.microsoft.com/office/drawing/2014/main" id="{88E0BCFE-19DC-9220-6A48-5EC98DBD49F8}"/>
              </a:ext>
            </a:extLst>
          </p:cNvPr>
          <p:cNvSpPr/>
          <p:nvPr/>
        </p:nvSpPr>
        <p:spPr bwMode="gray">
          <a:xfrm>
            <a:off x="4326923" y="2978911"/>
            <a:ext cx="391049" cy="39104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43" name="Rectangle 42">
            <a:extLst>
              <a:ext uri="{FF2B5EF4-FFF2-40B4-BE49-F238E27FC236}">
                <a16:creationId xmlns:a16="http://schemas.microsoft.com/office/drawing/2014/main" id="{031ACDC9-AE33-21E4-6774-BF707D826154}"/>
              </a:ext>
            </a:extLst>
          </p:cNvPr>
          <p:cNvSpPr/>
          <p:nvPr/>
        </p:nvSpPr>
        <p:spPr>
          <a:xfrm>
            <a:off x="4756793" y="1674640"/>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4" name="Rectangle 43">
            <a:extLst>
              <a:ext uri="{FF2B5EF4-FFF2-40B4-BE49-F238E27FC236}">
                <a16:creationId xmlns:a16="http://schemas.microsoft.com/office/drawing/2014/main" id="{C91E22E4-5FB7-D123-99FE-5444D725DD70}"/>
              </a:ext>
            </a:extLst>
          </p:cNvPr>
          <p:cNvSpPr/>
          <p:nvPr/>
        </p:nvSpPr>
        <p:spPr>
          <a:xfrm>
            <a:off x="2455735" y="3051325"/>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5" name="Rectangle 44">
            <a:extLst>
              <a:ext uri="{FF2B5EF4-FFF2-40B4-BE49-F238E27FC236}">
                <a16:creationId xmlns:a16="http://schemas.microsoft.com/office/drawing/2014/main" id="{02753C35-5830-B9CE-8F78-6616EA6D0745}"/>
              </a:ext>
            </a:extLst>
          </p:cNvPr>
          <p:cNvSpPr/>
          <p:nvPr/>
        </p:nvSpPr>
        <p:spPr>
          <a:xfrm>
            <a:off x="4756793" y="3051325"/>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6" name="Rectangle 45">
            <a:extLst>
              <a:ext uri="{FF2B5EF4-FFF2-40B4-BE49-F238E27FC236}">
                <a16:creationId xmlns:a16="http://schemas.microsoft.com/office/drawing/2014/main" id="{78C3F080-D02F-2AB6-E496-4739ECEDE9DD}"/>
              </a:ext>
            </a:extLst>
          </p:cNvPr>
          <p:cNvSpPr/>
          <p:nvPr/>
        </p:nvSpPr>
        <p:spPr>
          <a:xfrm>
            <a:off x="7011890" y="3051325"/>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7" name="Rectangle 46">
            <a:extLst>
              <a:ext uri="{FF2B5EF4-FFF2-40B4-BE49-F238E27FC236}">
                <a16:creationId xmlns:a16="http://schemas.microsoft.com/office/drawing/2014/main" id="{CB597E75-A4DB-CF50-428A-74D89773E117}"/>
              </a:ext>
            </a:extLst>
          </p:cNvPr>
          <p:cNvSpPr/>
          <p:nvPr/>
        </p:nvSpPr>
        <p:spPr>
          <a:xfrm>
            <a:off x="5648285" y="5228481"/>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sp>
        <p:nvSpPr>
          <p:cNvPr id="48" name="Rectangle 47">
            <a:extLst>
              <a:ext uri="{FF2B5EF4-FFF2-40B4-BE49-F238E27FC236}">
                <a16:creationId xmlns:a16="http://schemas.microsoft.com/office/drawing/2014/main" id="{0498A6B4-6905-C86B-730A-F46DE03FAA86}"/>
              </a:ext>
            </a:extLst>
          </p:cNvPr>
          <p:cNvSpPr/>
          <p:nvPr/>
        </p:nvSpPr>
        <p:spPr>
          <a:xfrm>
            <a:off x="2455735" y="5228481"/>
            <a:ext cx="248786"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rgbClr val="FFFFFF"/>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x</a:t>
            </a:r>
          </a:p>
        </p:txBody>
      </p:sp>
      <p:cxnSp>
        <p:nvCxnSpPr>
          <p:cNvPr id="49" name="LineBasicImpact 22">
            <a:extLst>
              <a:ext uri="{FF2B5EF4-FFF2-40B4-BE49-F238E27FC236}">
                <a16:creationId xmlns:a16="http://schemas.microsoft.com/office/drawing/2014/main" id="{752EAA5C-E228-FDBE-2C2F-0D55715C26B7}"/>
              </a:ext>
            </a:extLst>
          </p:cNvPr>
          <p:cNvCxnSpPr>
            <a:cxnSpLocks/>
          </p:cNvCxnSpPr>
          <p:nvPr>
            <p:custDataLst>
              <p:tags r:id="rId8"/>
            </p:custDataLst>
          </p:nvPr>
        </p:nvCxnSpPr>
        <p:spPr>
          <a:xfrm>
            <a:off x="9052055" y="4072135"/>
            <a:ext cx="2244280" cy="0"/>
          </a:xfrm>
          <a:prstGeom prst="straightConnector1">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or: Elbow 168">
            <a:extLst>
              <a:ext uri="{FF2B5EF4-FFF2-40B4-BE49-F238E27FC236}">
                <a16:creationId xmlns:a16="http://schemas.microsoft.com/office/drawing/2014/main" id="{D16C2B24-8A2E-0BB2-6E47-447223FAFFDF}"/>
              </a:ext>
            </a:extLst>
          </p:cNvPr>
          <p:cNvCxnSpPr>
            <a:cxnSpLocks/>
            <a:stCxn id="32" idx="2"/>
            <a:endCxn id="37" idx="1"/>
          </p:cNvCxnSpPr>
          <p:nvPr/>
        </p:nvCxnSpPr>
        <p:spPr>
          <a:xfrm rot="5400000" flipH="1" flipV="1">
            <a:off x="7655483" y="2982286"/>
            <a:ext cx="265548" cy="1992148"/>
          </a:xfrm>
          <a:prstGeom prst="bentConnector4">
            <a:avLst>
              <a:gd name="adj1" fmla="val -86086"/>
              <a:gd name="adj2" fmla="val 73920"/>
            </a:avLst>
          </a:prstGeom>
          <a:ln w="6350">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51" name="Connector: Elbow 169">
            <a:extLst>
              <a:ext uri="{FF2B5EF4-FFF2-40B4-BE49-F238E27FC236}">
                <a16:creationId xmlns:a16="http://schemas.microsoft.com/office/drawing/2014/main" id="{60F5A912-A106-A4FA-BDCC-CAE192FBED7B}"/>
              </a:ext>
            </a:extLst>
          </p:cNvPr>
          <p:cNvCxnSpPr>
            <a:cxnSpLocks/>
            <a:stCxn id="32" idx="2"/>
            <a:endCxn id="27" idx="0"/>
          </p:cNvCxnSpPr>
          <p:nvPr/>
        </p:nvCxnSpPr>
        <p:spPr>
          <a:xfrm rot="5400000">
            <a:off x="5584366" y="3948249"/>
            <a:ext cx="1044933" cy="1370703"/>
          </a:xfrm>
          <a:prstGeom prst="bentConnector3">
            <a:avLst>
              <a:gd name="adj1" fmla="val 50000"/>
            </a:avLst>
          </a:prstGeom>
          <a:ln w="6350">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4E8327E-E01D-5021-C379-547624BCDBF8}"/>
              </a:ext>
            </a:extLst>
          </p:cNvPr>
          <p:cNvSpPr txBox="1">
            <a:spLocks/>
          </p:cNvSpPr>
          <p:nvPr/>
        </p:nvSpPr>
        <p:spPr>
          <a:xfrm>
            <a:off x="8916925" y="3853994"/>
            <a:ext cx="2627073" cy="18466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Optional</a:t>
            </a:r>
          </a:p>
        </p:txBody>
      </p:sp>
      <p:sp>
        <p:nvSpPr>
          <p:cNvPr id="53" name="TextBox 52">
            <a:extLst>
              <a:ext uri="{FF2B5EF4-FFF2-40B4-BE49-F238E27FC236}">
                <a16:creationId xmlns:a16="http://schemas.microsoft.com/office/drawing/2014/main" id="{8BA7DBF7-CCA0-63FA-26BD-88C6C1182181}"/>
              </a:ext>
            </a:extLst>
          </p:cNvPr>
          <p:cNvSpPr txBox="1">
            <a:spLocks/>
          </p:cNvSpPr>
          <p:nvPr/>
        </p:nvSpPr>
        <p:spPr>
          <a:xfrm>
            <a:off x="8916926" y="1842320"/>
            <a:ext cx="2627073" cy="18466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Required</a:t>
            </a:r>
          </a:p>
        </p:txBody>
      </p:sp>
      <p:sp>
        <p:nvSpPr>
          <p:cNvPr id="55" name="Oval 54">
            <a:extLst>
              <a:ext uri="{FF2B5EF4-FFF2-40B4-BE49-F238E27FC236}">
                <a16:creationId xmlns:a16="http://schemas.microsoft.com/office/drawing/2014/main" id="{AE7B37B8-BA62-8941-64D0-05790EC1FDDE}"/>
              </a:ext>
            </a:extLst>
          </p:cNvPr>
          <p:cNvSpPr/>
          <p:nvPr/>
        </p:nvSpPr>
        <p:spPr bwMode="gray">
          <a:xfrm>
            <a:off x="8916927" y="4155324"/>
            <a:ext cx="253353" cy="25335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7" name="Rectangle 56">
            <a:extLst>
              <a:ext uri="{FF2B5EF4-FFF2-40B4-BE49-F238E27FC236}">
                <a16:creationId xmlns:a16="http://schemas.microsoft.com/office/drawing/2014/main" id="{AEBCD54D-2CD1-1E3A-8D51-DA724E3319DA}"/>
              </a:ext>
            </a:extLst>
          </p:cNvPr>
          <p:cNvSpPr>
            <a:spLocks/>
          </p:cNvSpPr>
          <p:nvPr/>
        </p:nvSpPr>
        <p:spPr>
          <a:xfrm>
            <a:off x="9285506" y="4158890"/>
            <a:ext cx="365805" cy="246221"/>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58" name="TextBox 57">
            <a:extLst>
              <a:ext uri="{FF2B5EF4-FFF2-40B4-BE49-F238E27FC236}">
                <a16:creationId xmlns:a16="http://schemas.microsoft.com/office/drawing/2014/main" id="{F0256524-64F8-1ED9-6E2D-0AD4D6C46A21}"/>
              </a:ext>
            </a:extLst>
          </p:cNvPr>
          <p:cNvSpPr txBox="1">
            <a:spLocks/>
          </p:cNvSpPr>
          <p:nvPr>
            <p:custDataLst>
              <p:tags r:id="rId9"/>
            </p:custDataLst>
          </p:nvPr>
        </p:nvSpPr>
        <p:spPr>
          <a:xfrm>
            <a:off x="9773447" y="4205056"/>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60" name="Oval 59">
            <a:extLst>
              <a:ext uri="{FF2B5EF4-FFF2-40B4-BE49-F238E27FC236}">
                <a16:creationId xmlns:a16="http://schemas.microsoft.com/office/drawing/2014/main" id="{1B72CFD1-87A6-C44F-363B-2CB4913F6193}"/>
              </a:ext>
            </a:extLst>
          </p:cNvPr>
          <p:cNvSpPr/>
          <p:nvPr/>
        </p:nvSpPr>
        <p:spPr bwMode="gray">
          <a:xfrm>
            <a:off x="8916927" y="4491866"/>
            <a:ext cx="253353" cy="25335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62" name="Rectangle 61">
            <a:extLst>
              <a:ext uri="{FF2B5EF4-FFF2-40B4-BE49-F238E27FC236}">
                <a16:creationId xmlns:a16="http://schemas.microsoft.com/office/drawing/2014/main" id="{98B3E116-7878-387F-8755-6D10D45963ED}"/>
              </a:ext>
            </a:extLst>
          </p:cNvPr>
          <p:cNvSpPr>
            <a:spLocks/>
          </p:cNvSpPr>
          <p:nvPr/>
        </p:nvSpPr>
        <p:spPr>
          <a:xfrm>
            <a:off x="9285506" y="4495432"/>
            <a:ext cx="365805" cy="246221"/>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63" name="TextBox 62">
            <a:extLst>
              <a:ext uri="{FF2B5EF4-FFF2-40B4-BE49-F238E27FC236}">
                <a16:creationId xmlns:a16="http://schemas.microsoft.com/office/drawing/2014/main" id="{2267A3F9-3851-8752-4C98-94F4368D46C3}"/>
              </a:ext>
            </a:extLst>
          </p:cNvPr>
          <p:cNvSpPr txBox="1">
            <a:spLocks/>
          </p:cNvSpPr>
          <p:nvPr>
            <p:custDataLst>
              <p:tags r:id="rId10"/>
            </p:custDataLst>
          </p:nvPr>
        </p:nvSpPr>
        <p:spPr>
          <a:xfrm>
            <a:off x="9773447" y="4541598"/>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65" name="Oval 64">
            <a:extLst>
              <a:ext uri="{FF2B5EF4-FFF2-40B4-BE49-F238E27FC236}">
                <a16:creationId xmlns:a16="http://schemas.microsoft.com/office/drawing/2014/main" id="{923C7ED9-37B1-64CA-59A6-8E37FEB34308}"/>
              </a:ext>
            </a:extLst>
          </p:cNvPr>
          <p:cNvSpPr/>
          <p:nvPr/>
        </p:nvSpPr>
        <p:spPr bwMode="gray">
          <a:xfrm>
            <a:off x="8916927" y="4828408"/>
            <a:ext cx="253353" cy="25335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67" name="Rectangle 66">
            <a:extLst>
              <a:ext uri="{FF2B5EF4-FFF2-40B4-BE49-F238E27FC236}">
                <a16:creationId xmlns:a16="http://schemas.microsoft.com/office/drawing/2014/main" id="{04C2BFD9-7E38-043B-4357-7A3CC1FA4569}"/>
              </a:ext>
            </a:extLst>
          </p:cNvPr>
          <p:cNvSpPr>
            <a:spLocks/>
          </p:cNvSpPr>
          <p:nvPr/>
        </p:nvSpPr>
        <p:spPr>
          <a:xfrm>
            <a:off x="9285506" y="4831974"/>
            <a:ext cx="365805" cy="246221"/>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68" name="TextBox 67">
            <a:extLst>
              <a:ext uri="{FF2B5EF4-FFF2-40B4-BE49-F238E27FC236}">
                <a16:creationId xmlns:a16="http://schemas.microsoft.com/office/drawing/2014/main" id="{9D0D4B61-776A-9FBB-A9FF-8D565FB1CD57}"/>
              </a:ext>
            </a:extLst>
          </p:cNvPr>
          <p:cNvSpPr txBox="1">
            <a:spLocks/>
          </p:cNvSpPr>
          <p:nvPr>
            <p:custDataLst>
              <p:tags r:id="rId11"/>
            </p:custDataLst>
          </p:nvPr>
        </p:nvSpPr>
        <p:spPr>
          <a:xfrm>
            <a:off x="9773447" y="4878140"/>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70" name="Oval 69">
            <a:extLst>
              <a:ext uri="{FF2B5EF4-FFF2-40B4-BE49-F238E27FC236}">
                <a16:creationId xmlns:a16="http://schemas.microsoft.com/office/drawing/2014/main" id="{3176F746-EC28-DDCA-6BB5-734FC6B65C14}"/>
              </a:ext>
            </a:extLst>
          </p:cNvPr>
          <p:cNvSpPr/>
          <p:nvPr/>
        </p:nvSpPr>
        <p:spPr bwMode="gray">
          <a:xfrm>
            <a:off x="8916927" y="5164950"/>
            <a:ext cx="253353" cy="25335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72" name="Rectangle 71">
            <a:extLst>
              <a:ext uri="{FF2B5EF4-FFF2-40B4-BE49-F238E27FC236}">
                <a16:creationId xmlns:a16="http://schemas.microsoft.com/office/drawing/2014/main" id="{69D5FDDA-6F61-520E-686D-3DB67095A0D0}"/>
              </a:ext>
            </a:extLst>
          </p:cNvPr>
          <p:cNvSpPr>
            <a:spLocks/>
          </p:cNvSpPr>
          <p:nvPr/>
        </p:nvSpPr>
        <p:spPr>
          <a:xfrm>
            <a:off x="9285506" y="5168516"/>
            <a:ext cx="365805" cy="246221"/>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73" name="TextBox 72">
            <a:extLst>
              <a:ext uri="{FF2B5EF4-FFF2-40B4-BE49-F238E27FC236}">
                <a16:creationId xmlns:a16="http://schemas.microsoft.com/office/drawing/2014/main" id="{8E720919-56CA-EF8D-39C6-8FDE44A1FA91}"/>
              </a:ext>
            </a:extLst>
          </p:cNvPr>
          <p:cNvSpPr txBox="1">
            <a:spLocks/>
          </p:cNvSpPr>
          <p:nvPr>
            <p:custDataLst>
              <p:tags r:id="rId12"/>
            </p:custDataLst>
          </p:nvPr>
        </p:nvSpPr>
        <p:spPr>
          <a:xfrm>
            <a:off x="9773447" y="5214682"/>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75" name="Oval 74">
            <a:extLst>
              <a:ext uri="{FF2B5EF4-FFF2-40B4-BE49-F238E27FC236}">
                <a16:creationId xmlns:a16="http://schemas.microsoft.com/office/drawing/2014/main" id="{7384BFDF-C233-B116-B565-5E3246E4A532}"/>
              </a:ext>
            </a:extLst>
          </p:cNvPr>
          <p:cNvSpPr/>
          <p:nvPr/>
        </p:nvSpPr>
        <p:spPr bwMode="gray">
          <a:xfrm>
            <a:off x="8916927" y="5501492"/>
            <a:ext cx="253353" cy="25335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77" name="Rectangle 76">
            <a:extLst>
              <a:ext uri="{FF2B5EF4-FFF2-40B4-BE49-F238E27FC236}">
                <a16:creationId xmlns:a16="http://schemas.microsoft.com/office/drawing/2014/main" id="{5ED2081E-C20A-7E8D-41A9-FAC8CBBE7B1E}"/>
              </a:ext>
            </a:extLst>
          </p:cNvPr>
          <p:cNvSpPr>
            <a:spLocks/>
          </p:cNvSpPr>
          <p:nvPr/>
        </p:nvSpPr>
        <p:spPr>
          <a:xfrm>
            <a:off x="9285506" y="5505058"/>
            <a:ext cx="365805" cy="246221"/>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78" name="TextBox 77">
            <a:extLst>
              <a:ext uri="{FF2B5EF4-FFF2-40B4-BE49-F238E27FC236}">
                <a16:creationId xmlns:a16="http://schemas.microsoft.com/office/drawing/2014/main" id="{87FA6A99-D138-20C4-E3DE-FD393EEF29FC}"/>
              </a:ext>
            </a:extLst>
          </p:cNvPr>
          <p:cNvSpPr txBox="1">
            <a:spLocks/>
          </p:cNvSpPr>
          <p:nvPr>
            <p:custDataLst>
              <p:tags r:id="rId13"/>
            </p:custDataLst>
          </p:nvPr>
        </p:nvSpPr>
        <p:spPr>
          <a:xfrm>
            <a:off x="9773447" y="5551224"/>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80" name="Rectangle 79">
            <a:extLst>
              <a:ext uri="{FF2B5EF4-FFF2-40B4-BE49-F238E27FC236}">
                <a16:creationId xmlns:a16="http://schemas.microsoft.com/office/drawing/2014/main" id="{337B1903-AB26-CA04-7CE6-822F80BFAD6E}"/>
              </a:ext>
            </a:extLst>
          </p:cNvPr>
          <p:cNvSpPr>
            <a:spLocks/>
          </p:cNvSpPr>
          <p:nvPr/>
        </p:nvSpPr>
        <p:spPr>
          <a:xfrm>
            <a:off x="9285506" y="3413315"/>
            <a:ext cx="365805" cy="246221"/>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81" name="Oval 80">
            <a:extLst>
              <a:ext uri="{FF2B5EF4-FFF2-40B4-BE49-F238E27FC236}">
                <a16:creationId xmlns:a16="http://schemas.microsoft.com/office/drawing/2014/main" id="{26743886-61A2-E743-D208-1DA9C091A1F8}"/>
              </a:ext>
            </a:extLst>
          </p:cNvPr>
          <p:cNvSpPr/>
          <p:nvPr/>
        </p:nvSpPr>
        <p:spPr bwMode="gray">
          <a:xfrm>
            <a:off x="8916927" y="3409748"/>
            <a:ext cx="253353" cy="25335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pic>
        <p:nvPicPr>
          <p:cNvPr id="82" name="CustomIcon">
            <a:extLst>
              <a:ext uri="{FF2B5EF4-FFF2-40B4-BE49-F238E27FC236}">
                <a16:creationId xmlns:a16="http://schemas.microsoft.com/office/drawing/2014/main" id="{4A9961B1-0AC9-36BB-5EA3-9F2893996602}"/>
              </a:ext>
            </a:extLst>
          </p:cNvPr>
          <p:cNvPicPr>
            <a:picLocks/>
          </p:cNvPicPr>
          <p:nvPr>
            <p:custDataLst>
              <p:tags r:id="rId14"/>
            </p:custDataLst>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963825" y="3456647"/>
            <a:ext cx="159557" cy="159556"/>
          </a:xfrm>
          <a:prstGeom prst="rect">
            <a:avLst/>
          </a:prstGeom>
        </p:spPr>
      </p:pic>
      <p:sp>
        <p:nvSpPr>
          <p:cNvPr id="83" name="TextBox 82">
            <a:extLst>
              <a:ext uri="{FF2B5EF4-FFF2-40B4-BE49-F238E27FC236}">
                <a16:creationId xmlns:a16="http://schemas.microsoft.com/office/drawing/2014/main" id="{D91DBFA7-57A4-758D-61CE-422AE8FC9D94}"/>
              </a:ext>
            </a:extLst>
          </p:cNvPr>
          <p:cNvSpPr txBox="1">
            <a:spLocks/>
          </p:cNvSpPr>
          <p:nvPr>
            <p:custDataLst>
              <p:tags r:id="rId15"/>
            </p:custDataLst>
          </p:nvPr>
        </p:nvSpPr>
        <p:spPr>
          <a:xfrm>
            <a:off x="9773447" y="3459481"/>
            <a:ext cx="1628716" cy="1538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cxnSp>
        <p:nvCxnSpPr>
          <p:cNvPr id="85" name="LineBasicImpact 22">
            <a:extLst>
              <a:ext uri="{FF2B5EF4-FFF2-40B4-BE49-F238E27FC236}">
                <a16:creationId xmlns:a16="http://schemas.microsoft.com/office/drawing/2014/main" id="{246F37B1-266C-F7BB-3D84-2E485029B600}"/>
              </a:ext>
            </a:extLst>
          </p:cNvPr>
          <p:cNvCxnSpPr>
            <a:cxnSpLocks/>
          </p:cNvCxnSpPr>
          <p:nvPr>
            <p:custDataLst>
              <p:tags r:id="rId16"/>
            </p:custDataLst>
          </p:nvPr>
        </p:nvCxnSpPr>
        <p:spPr>
          <a:xfrm>
            <a:off x="9052055" y="2236852"/>
            <a:ext cx="2244280" cy="0"/>
          </a:xfrm>
          <a:prstGeom prst="straightConnector1">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C305CC10-F7B3-AC80-60D5-5433488236AE}"/>
              </a:ext>
            </a:extLst>
          </p:cNvPr>
          <p:cNvSpPr/>
          <p:nvPr/>
        </p:nvSpPr>
        <p:spPr bwMode="gray">
          <a:xfrm>
            <a:off x="8916927" y="2110175"/>
            <a:ext cx="253353" cy="25335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pic>
        <p:nvPicPr>
          <p:cNvPr id="87" name="CustomIcon">
            <a:extLst>
              <a:ext uri="{FF2B5EF4-FFF2-40B4-BE49-F238E27FC236}">
                <a16:creationId xmlns:a16="http://schemas.microsoft.com/office/drawing/2014/main" id="{178AE37C-91E2-ECD2-E97E-A2500B9DE734}"/>
              </a:ext>
            </a:extLst>
          </p:cNvPr>
          <p:cNvPicPr>
            <a:picLocks noChangeAspect="1"/>
          </p:cNvPicPr>
          <p:nvPr>
            <p:custDataLst>
              <p:tags r:id="rId17"/>
            </p:custDataLst>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964403" y="2157651"/>
            <a:ext cx="158400" cy="158400"/>
          </a:xfrm>
          <a:prstGeom prst="rect">
            <a:avLst/>
          </a:prstGeom>
        </p:spPr>
      </p:pic>
      <p:sp>
        <p:nvSpPr>
          <p:cNvPr id="88" name="Rectangle 87">
            <a:extLst>
              <a:ext uri="{FF2B5EF4-FFF2-40B4-BE49-F238E27FC236}">
                <a16:creationId xmlns:a16="http://schemas.microsoft.com/office/drawing/2014/main" id="{C83F3271-6571-8077-9D40-F9062C921F8D}"/>
              </a:ext>
            </a:extLst>
          </p:cNvPr>
          <p:cNvSpPr>
            <a:spLocks/>
          </p:cNvSpPr>
          <p:nvPr/>
        </p:nvSpPr>
        <p:spPr>
          <a:xfrm>
            <a:off x="9285506" y="2113742"/>
            <a:ext cx="365805" cy="246221"/>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89" name="TextBox 88">
            <a:extLst>
              <a:ext uri="{FF2B5EF4-FFF2-40B4-BE49-F238E27FC236}">
                <a16:creationId xmlns:a16="http://schemas.microsoft.com/office/drawing/2014/main" id="{EB519427-4511-1900-0E47-18B244E6478F}"/>
              </a:ext>
            </a:extLst>
          </p:cNvPr>
          <p:cNvSpPr txBox="1">
            <a:spLocks/>
          </p:cNvSpPr>
          <p:nvPr>
            <p:custDataLst>
              <p:tags r:id="rId18"/>
            </p:custDataLst>
          </p:nvPr>
        </p:nvSpPr>
        <p:spPr>
          <a:xfrm>
            <a:off x="9773447" y="2159908"/>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91" name="Oval 90">
            <a:extLst>
              <a:ext uri="{FF2B5EF4-FFF2-40B4-BE49-F238E27FC236}">
                <a16:creationId xmlns:a16="http://schemas.microsoft.com/office/drawing/2014/main" id="{AD9A0173-21D0-8EB4-4B61-A053E3832E68}"/>
              </a:ext>
            </a:extLst>
          </p:cNvPr>
          <p:cNvSpPr/>
          <p:nvPr/>
        </p:nvSpPr>
        <p:spPr bwMode="gray">
          <a:xfrm>
            <a:off x="8916927" y="2976557"/>
            <a:ext cx="253353" cy="25335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93" name="TextBox 92">
            <a:extLst>
              <a:ext uri="{FF2B5EF4-FFF2-40B4-BE49-F238E27FC236}">
                <a16:creationId xmlns:a16="http://schemas.microsoft.com/office/drawing/2014/main" id="{5B897772-FE79-109F-1C4C-BB70E8C7DF71}"/>
              </a:ext>
            </a:extLst>
          </p:cNvPr>
          <p:cNvSpPr txBox="1">
            <a:spLocks/>
          </p:cNvSpPr>
          <p:nvPr>
            <p:custDataLst>
              <p:tags r:id="rId19"/>
            </p:custDataLst>
          </p:nvPr>
        </p:nvSpPr>
        <p:spPr>
          <a:xfrm>
            <a:off x="9773447" y="3026290"/>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94" name="Rectangle 93">
            <a:extLst>
              <a:ext uri="{FF2B5EF4-FFF2-40B4-BE49-F238E27FC236}">
                <a16:creationId xmlns:a16="http://schemas.microsoft.com/office/drawing/2014/main" id="{01936441-72B2-6ED0-DE8A-7AA73FF51114}"/>
              </a:ext>
            </a:extLst>
          </p:cNvPr>
          <p:cNvSpPr>
            <a:spLocks/>
          </p:cNvSpPr>
          <p:nvPr/>
        </p:nvSpPr>
        <p:spPr>
          <a:xfrm>
            <a:off x="9285506" y="2980124"/>
            <a:ext cx="365805" cy="246221"/>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lang="en-US" sz="1000" kern="1200">
                <a:solidFill>
                  <a:srgbClr val="061F32"/>
                </a:solidFill>
                <a:latin typeface="Arial" panose="020B0604020202020204" pitchFamily="34" charset="0"/>
                <a:cs typeface="Arial" panose="020B0604020202020204" pitchFamily="34" charset="0"/>
                <a:sym typeface="Arial" panose="020B0604020202020204" pitchFamily="34" charset="0"/>
              </a:rPr>
              <a:t>xx</a:t>
            </a:r>
            <a:endPar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96" name="Rectangle 95">
            <a:extLst>
              <a:ext uri="{FF2B5EF4-FFF2-40B4-BE49-F238E27FC236}">
                <a16:creationId xmlns:a16="http://schemas.microsoft.com/office/drawing/2014/main" id="{0B32E42B-A958-BDA0-796F-B7415EB2A89F}"/>
              </a:ext>
            </a:extLst>
          </p:cNvPr>
          <p:cNvSpPr>
            <a:spLocks/>
          </p:cNvSpPr>
          <p:nvPr/>
        </p:nvSpPr>
        <p:spPr>
          <a:xfrm>
            <a:off x="9285506" y="2546933"/>
            <a:ext cx="365805" cy="246221"/>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rgbClr val="061F32"/>
              </a:buClr>
              <a:buSzTx/>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panose="020B0604020202020204" pitchFamily="34" charset="0"/>
              </a:rPr>
              <a:t>xx</a:t>
            </a:r>
          </a:p>
        </p:txBody>
      </p:sp>
      <p:sp>
        <p:nvSpPr>
          <p:cNvPr id="97" name="TextBox 96">
            <a:extLst>
              <a:ext uri="{FF2B5EF4-FFF2-40B4-BE49-F238E27FC236}">
                <a16:creationId xmlns:a16="http://schemas.microsoft.com/office/drawing/2014/main" id="{31D65412-F69F-C4AF-B4F3-C98E7A885453}"/>
              </a:ext>
            </a:extLst>
          </p:cNvPr>
          <p:cNvSpPr txBox="1">
            <a:spLocks/>
          </p:cNvSpPr>
          <p:nvPr>
            <p:custDataLst>
              <p:tags r:id="rId20"/>
            </p:custDataLst>
          </p:nvPr>
        </p:nvSpPr>
        <p:spPr>
          <a:xfrm>
            <a:off x="9773447" y="2593099"/>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[Insert role]</a:t>
            </a:r>
          </a:p>
        </p:txBody>
      </p:sp>
      <p:sp>
        <p:nvSpPr>
          <p:cNvPr id="98" name="Oval 97">
            <a:extLst>
              <a:ext uri="{FF2B5EF4-FFF2-40B4-BE49-F238E27FC236}">
                <a16:creationId xmlns:a16="http://schemas.microsoft.com/office/drawing/2014/main" id="{477E15C3-F551-EDF7-D3FC-3AA5E78DCC45}"/>
              </a:ext>
            </a:extLst>
          </p:cNvPr>
          <p:cNvSpPr/>
          <p:nvPr/>
        </p:nvSpPr>
        <p:spPr>
          <a:xfrm>
            <a:off x="8916927" y="2543366"/>
            <a:ext cx="253353" cy="25335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pic>
        <p:nvPicPr>
          <p:cNvPr id="21" name="CustomIcon">
            <a:extLst>
              <a:ext uri="{FF2B5EF4-FFF2-40B4-BE49-F238E27FC236}">
                <a16:creationId xmlns:a16="http://schemas.microsoft.com/office/drawing/2014/main" id="{2AAC82C8-3E45-2BCC-CF45-3CC1AAC3281C}"/>
              </a:ext>
            </a:extLst>
          </p:cNvPr>
          <p:cNvPicPr>
            <a:picLocks noChangeAspect="1"/>
          </p:cNvPicPr>
          <p:nvPr>
            <p:custDataLst>
              <p:tags r:id="rId21"/>
            </p:custDataLst>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4414447" y="3066435"/>
            <a:ext cx="216000" cy="216000"/>
          </a:xfrm>
          <a:prstGeom prst="rect">
            <a:avLst/>
          </a:prstGeom>
        </p:spPr>
      </p:pic>
      <p:pic>
        <p:nvPicPr>
          <p:cNvPr id="79" name="CustomIcon">
            <a:extLst>
              <a:ext uri="{FF2B5EF4-FFF2-40B4-BE49-F238E27FC236}">
                <a16:creationId xmlns:a16="http://schemas.microsoft.com/office/drawing/2014/main" id="{839A5DAD-357A-B2D2-1FAB-E4B6EB8D00A1}"/>
              </a:ext>
            </a:extLst>
          </p:cNvPr>
          <p:cNvPicPr>
            <a:picLocks noChangeAspect="1"/>
          </p:cNvPicPr>
          <p:nvPr>
            <p:custDataLst>
              <p:tags r:id="rId22"/>
            </p:custDataLst>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5313478" y="5243591"/>
            <a:ext cx="216002" cy="216000"/>
          </a:xfrm>
          <a:prstGeom prst="rect">
            <a:avLst/>
          </a:prstGeom>
        </p:spPr>
      </p:pic>
      <p:pic>
        <p:nvPicPr>
          <p:cNvPr id="84" name="Picture 83">
            <a:extLst>
              <a:ext uri="{FF2B5EF4-FFF2-40B4-BE49-F238E27FC236}">
                <a16:creationId xmlns:a16="http://schemas.microsoft.com/office/drawing/2014/main" id="{1754351C-3C84-2BAB-C942-018CE71538DA}"/>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8971603" y="3031233"/>
            <a:ext cx="144000" cy="144000"/>
          </a:xfrm>
          <a:prstGeom prst="rect">
            <a:avLst/>
          </a:prstGeom>
        </p:spPr>
      </p:pic>
      <p:pic>
        <p:nvPicPr>
          <p:cNvPr id="90" name="Picture 89">
            <a:extLst>
              <a:ext uri="{FF2B5EF4-FFF2-40B4-BE49-F238E27FC236}">
                <a16:creationId xmlns:a16="http://schemas.microsoft.com/office/drawing/2014/main" id="{4842AD2D-034E-AD17-F1D8-AA779B6C8371}"/>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8971603" y="4210000"/>
            <a:ext cx="144000" cy="144000"/>
          </a:xfrm>
          <a:prstGeom prst="rect">
            <a:avLst/>
          </a:prstGeom>
        </p:spPr>
      </p:pic>
      <p:pic>
        <p:nvPicPr>
          <p:cNvPr id="95" name="Picture 94">
            <a:extLst>
              <a:ext uri="{FF2B5EF4-FFF2-40B4-BE49-F238E27FC236}">
                <a16:creationId xmlns:a16="http://schemas.microsoft.com/office/drawing/2014/main" id="{5BBBE01D-889C-A800-56A4-097715877789}"/>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a:off x="8971603" y="4883084"/>
            <a:ext cx="144000" cy="144000"/>
          </a:xfrm>
          <a:prstGeom prst="rect">
            <a:avLst/>
          </a:prstGeom>
        </p:spPr>
      </p:pic>
      <p:pic>
        <p:nvPicPr>
          <p:cNvPr id="100" name="Picture 99">
            <a:extLst>
              <a:ext uri="{FF2B5EF4-FFF2-40B4-BE49-F238E27FC236}">
                <a16:creationId xmlns:a16="http://schemas.microsoft.com/office/drawing/2014/main" id="{88F75130-3FBA-B533-E887-BBE063B3C3A5}"/>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8971603" y="5219626"/>
            <a:ext cx="144000" cy="144000"/>
          </a:xfrm>
          <a:prstGeom prst="rect">
            <a:avLst/>
          </a:prstGeom>
        </p:spPr>
      </p:pic>
      <p:pic>
        <p:nvPicPr>
          <p:cNvPr id="103" name="Picture 102">
            <a:extLst>
              <a:ext uri="{FF2B5EF4-FFF2-40B4-BE49-F238E27FC236}">
                <a16:creationId xmlns:a16="http://schemas.microsoft.com/office/drawing/2014/main" id="{DFEA9892-9369-F26B-AD5C-495C2DFAD46B}"/>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8971603" y="5556168"/>
            <a:ext cx="144000" cy="144000"/>
          </a:xfrm>
          <a:prstGeom prst="rect">
            <a:avLst/>
          </a:prstGeom>
        </p:spPr>
      </p:pic>
      <p:pic>
        <p:nvPicPr>
          <p:cNvPr id="104" name="Picture 103">
            <a:extLst>
              <a:ext uri="{FF2B5EF4-FFF2-40B4-BE49-F238E27FC236}">
                <a16:creationId xmlns:a16="http://schemas.microsoft.com/office/drawing/2014/main" id="{9D4781CF-9E12-5213-0F62-CEBB6FEDAEB2}"/>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8971603" y="4546542"/>
            <a:ext cx="144000" cy="144000"/>
          </a:xfrm>
          <a:prstGeom prst="rect">
            <a:avLst/>
          </a:prstGeom>
        </p:spPr>
      </p:pic>
      <p:pic>
        <p:nvPicPr>
          <p:cNvPr id="105" name="Picture 104">
            <a:extLst>
              <a:ext uri="{FF2B5EF4-FFF2-40B4-BE49-F238E27FC236}">
                <a16:creationId xmlns:a16="http://schemas.microsoft.com/office/drawing/2014/main" id="{695A8332-CFB2-0FE5-A0FC-010FB718B77C}"/>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8971603" y="2598042"/>
            <a:ext cx="144000" cy="144000"/>
          </a:xfrm>
          <a:prstGeom prst="rect">
            <a:avLst/>
          </a:prstGeom>
        </p:spPr>
      </p:pic>
      <p:pic>
        <p:nvPicPr>
          <p:cNvPr id="106" name="CustomIcon">
            <a:extLst>
              <a:ext uri="{FF2B5EF4-FFF2-40B4-BE49-F238E27FC236}">
                <a16:creationId xmlns:a16="http://schemas.microsoft.com/office/drawing/2014/main" id="{07FD87CA-4FC5-463B-2B86-846C7E0FC2B7}"/>
              </a:ext>
            </a:extLst>
          </p:cNvPr>
          <p:cNvPicPr>
            <a:picLocks noChangeAspect="1"/>
          </p:cNvPicPr>
          <p:nvPr>
            <p:custDataLst>
              <p:tags r:id="rId23"/>
            </p:custDataLst>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6676911" y="3066435"/>
            <a:ext cx="216002" cy="216000"/>
          </a:xfrm>
          <a:prstGeom prst="rect">
            <a:avLst/>
          </a:prstGeom>
        </p:spPr>
      </p:pic>
      <p:sp>
        <p:nvSpPr>
          <p:cNvPr id="5" name="Google Shape;746;p20">
            <a:extLst>
              <a:ext uri="{FF2B5EF4-FFF2-40B4-BE49-F238E27FC236}">
                <a16:creationId xmlns:a16="http://schemas.microsoft.com/office/drawing/2014/main" id="{585B171B-6AE4-A5A1-16FA-F4127D94E07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41130619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E0B96B-ABA9-2063-28C7-8DEC8470034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F24DAD8-0A8D-144F-AE7C-C0F3CF879725}" type="slidenum">
              <a:rPr kumimoji="0" lang="en-US"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119</a:t>
            </a:fld>
            <a:endParaRPr kumimoji="0" lang="en-US" sz="900" b="0" i="0" u="none" strike="noStrike" kern="0" cap="none" spc="0" normalizeH="0" baseline="0" noProof="0">
              <a:ln>
                <a:noFill/>
              </a:ln>
              <a:solidFill>
                <a:srgbClr val="062032"/>
              </a:solidFill>
              <a:effectLst/>
              <a:uLnTx/>
              <a:uFillTx/>
              <a:latin typeface="Arial" panose="020B0604020202020204" pitchFamily="34" charset="0"/>
              <a:cs typeface="Arial" panose="020B0604020202020204" pitchFamily="34" charset="0"/>
              <a:sym typeface="Arial"/>
            </a:endParaRPr>
          </a:p>
        </p:txBody>
      </p:sp>
      <p:sp>
        <p:nvSpPr>
          <p:cNvPr id="3" name="Title 2">
            <a:extLst>
              <a:ext uri="{FF2B5EF4-FFF2-40B4-BE49-F238E27FC236}">
                <a16:creationId xmlns:a16="http://schemas.microsoft.com/office/drawing/2014/main" id="{196DD277-2AE3-912D-0779-6CE578C38ECA}"/>
              </a:ext>
            </a:extLst>
          </p:cNvPr>
          <p:cNvSpPr>
            <a:spLocks noGrp="1"/>
          </p:cNvSpPr>
          <p:nvPr>
            <p:ph type="title"/>
          </p:nvPr>
        </p:nvSpPr>
        <p:spPr>
          <a:xfrm>
            <a:off x="467806" y="365126"/>
            <a:ext cx="11173331" cy="811212"/>
          </a:xfrm>
        </p:spPr>
        <p:txBody>
          <a:bodyPr/>
          <a:lstStyle/>
          <a:p>
            <a:r>
              <a:rPr lang="en-US"/>
              <a:t>V. Implementation will be expected to roll out over the next xx [years/ months]</a:t>
            </a:r>
          </a:p>
        </p:txBody>
      </p:sp>
      <p:sp>
        <p:nvSpPr>
          <p:cNvPr id="4" name="Rectangle 3">
            <a:extLst>
              <a:ext uri="{FF2B5EF4-FFF2-40B4-BE49-F238E27FC236}">
                <a16:creationId xmlns:a16="http://schemas.microsoft.com/office/drawing/2014/main" id="{B584FBEE-45F4-A157-ED46-E9019E869F93}"/>
              </a:ext>
            </a:extLst>
          </p:cNvPr>
          <p:cNvSpPr/>
          <p:nvPr/>
        </p:nvSpPr>
        <p:spPr>
          <a:xfrm>
            <a:off x="3539172" y="3566718"/>
            <a:ext cx="93673" cy="131568"/>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cxnSp>
        <p:nvCxnSpPr>
          <p:cNvPr id="5" name="Straight Connector 4">
            <a:extLst>
              <a:ext uri="{FF2B5EF4-FFF2-40B4-BE49-F238E27FC236}">
                <a16:creationId xmlns:a16="http://schemas.microsoft.com/office/drawing/2014/main" id="{1C7318EC-9D91-983F-6F8D-3CA0AAC701F8}"/>
              </a:ext>
            </a:extLst>
          </p:cNvPr>
          <p:cNvCxnSpPr/>
          <p:nvPr>
            <p:custDataLst>
              <p:tags r:id="rId1"/>
            </p:custDataLst>
          </p:nvPr>
        </p:nvCxnSpPr>
        <p:spPr bwMode="auto">
          <a:xfrm>
            <a:off x="1535113" y="3988656"/>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DC32DF7-3BBC-9B9B-85E6-770970AE52C2}"/>
              </a:ext>
            </a:extLst>
          </p:cNvPr>
          <p:cNvCxnSpPr/>
          <p:nvPr>
            <p:custDataLst>
              <p:tags r:id="rId2"/>
            </p:custDataLst>
          </p:nvPr>
        </p:nvCxnSpPr>
        <p:spPr bwMode="auto">
          <a:xfrm>
            <a:off x="1535113" y="3779106"/>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3FB4772-7149-3709-8694-0F77748B955D}"/>
              </a:ext>
            </a:extLst>
          </p:cNvPr>
          <p:cNvCxnSpPr/>
          <p:nvPr>
            <p:custDataLst>
              <p:tags r:id="rId3"/>
            </p:custDataLst>
          </p:nvPr>
        </p:nvCxnSpPr>
        <p:spPr bwMode="auto">
          <a:xfrm>
            <a:off x="1535113" y="3571144"/>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39053A-DD5A-3A54-9786-34DA55EEFCC1}"/>
              </a:ext>
            </a:extLst>
          </p:cNvPr>
          <p:cNvCxnSpPr/>
          <p:nvPr>
            <p:custDataLst>
              <p:tags r:id="rId4"/>
            </p:custDataLst>
          </p:nvPr>
        </p:nvCxnSpPr>
        <p:spPr bwMode="auto">
          <a:xfrm>
            <a:off x="1535113" y="3361594"/>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DFBD5F7-1067-B9C3-5262-9782E0F2555B}"/>
              </a:ext>
            </a:extLst>
          </p:cNvPr>
          <p:cNvCxnSpPr/>
          <p:nvPr>
            <p:custDataLst>
              <p:tags r:id="rId5"/>
            </p:custDataLst>
          </p:nvPr>
        </p:nvCxnSpPr>
        <p:spPr bwMode="auto">
          <a:xfrm>
            <a:off x="1535113" y="3153631"/>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6F3D4E-A25C-6662-7780-DF34AA329CCB}"/>
              </a:ext>
            </a:extLst>
          </p:cNvPr>
          <p:cNvCxnSpPr/>
          <p:nvPr>
            <p:custDataLst>
              <p:tags r:id="rId6"/>
            </p:custDataLst>
          </p:nvPr>
        </p:nvCxnSpPr>
        <p:spPr bwMode="auto">
          <a:xfrm>
            <a:off x="1535113" y="2944081"/>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94099-76A5-2324-B605-108A7CDA608F}"/>
              </a:ext>
            </a:extLst>
          </p:cNvPr>
          <p:cNvCxnSpPr/>
          <p:nvPr>
            <p:custDataLst>
              <p:tags r:id="rId7"/>
            </p:custDataLst>
          </p:nvPr>
        </p:nvCxnSpPr>
        <p:spPr bwMode="auto">
          <a:xfrm>
            <a:off x="1535113" y="2734531"/>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33AB1ED-01A1-D509-32F4-A30008C334D7}"/>
              </a:ext>
            </a:extLst>
          </p:cNvPr>
          <p:cNvCxnSpPr/>
          <p:nvPr>
            <p:custDataLst>
              <p:tags r:id="rId8"/>
            </p:custDataLst>
          </p:nvPr>
        </p:nvCxnSpPr>
        <p:spPr bwMode="auto">
          <a:xfrm>
            <a:off x="1535113" y="2526569"/>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11CC328-DF4F-96EC-127E-403AF7FD487A}"/>
              </a:ext>
            </a:extLst>
          </p:cNvPr>
          <p:cNvCxnSpPr/>
          <p:nvPr>
            <p:custDataLst>
              <p:tags r:id="rId9"/>
            </p:custDataLst>
          </p:nvPr>
        </p:nvCxnSpPr>
        <p:spPr bwMode="auto">
          <a:xfrm>
            <a:off x="1535113" y="2145569"/>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4" name="Chart 13">
            <a:extLst>
              <a:ext uri="{FF2B5EF4-FFF2-40B4-BE49-F238E27FC236}">
                <a16:creationId xmlns:a16="http://schemas.microsoft.com/office/drawing/2014/main" id="{1A7E5E03-978C-F172-1CF1-F630432D7397}"/>
              </a:ext>
            </a:extLst>
          </p:cNvPr>
          <p:cNvGraphicFramePr/>
          <p:nvPr>
            <p:custDataLst>
              <p:tags r:id="rId10"/>
            </p:custDataLst>
          </p:nvPr>
        </p:nvGraphicFramePr>
        <p:xfrm>
          <a:off x="1452563" y="2063019"/>
          <a:ext cx="10406062" cy="2139950"/>
        </p:xfrm>
        <a:graphic>
          <a:graphicData uri="http://schemas.openxmlformats.org/drawingml/2006/chart">
            <c:chart xmlns:c="http://schemas.openxmlformats.org/drawingml/2006/chart" xmlns:r="http://schemas.openxmlformats.org/officeDocument/2006/relationships" r:id="rId37"/>
          </a:graphicData>
        </a:graphic>
      </p:graphicFrame>
      <p:sp useBgFill="1">
        <p:nvSpPr>
          <p:cNvPr id="15" name="Freeform: Shape 8">
            <a:extLst>
              <a:ext uri="{FF2B5EF4-FFF2-40B4-BE49-F238E27FC236}">
                <a16:creationId xmlns:a16="http://schemas.microsoft.com/office/drawing/2014/main" id="{A5A611E8-3B8F-270A-4FB2-7E9ACB206471}"/>
              </a:ext>
            </a:extLst>
          </p:cNvPr>
          <p:cNvSpPr/>
          <p:nvPr>
            <p:custDataLst>
              <p:tags r:id="rId11"/>
            </p:custDataLst>
          </p:nvPr>
        </p:nvSpPr>
        <p:spPr bwMode="auto">
          <a:xfrm>
            <a:off x="1462088" y="2261456"/>
            <a:ext cx="146051" cy="96839"/>
          </a:xfrm>
          <a:custGeom>
            <a:avLst/>
            <a:gdLst/>
            <a:ahLst/>
            <a:cxnLst/>
            <a:rect l="0" t="0" r="0" b="0"/>
            <a:pathLst>
              <a:path w="146051" h="96839">
                <a:moveTo>
                  <a:pt x="0" y="39688"/>
                </a:moveTo>
                <a:lnTo>
                  <a:pt x="146050" y="0"/>
                </a:lnTo>
                <a:lnTo>
                  <a:pt x="146050" y="57150"/>
                </a:lnTo>
                <a:lnTo>
                  <a:pt x="0" y="96838"/>
                </a:lnTo>
                <a:close/>
              </a:path>
            </a:pathLst>
          </a:custGeom>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useBgFill="1">
        <p:nvSpPr>
          <p:cNvPr id="16" name="Freeform: Shape 11">
            <a:extLst>
              <a:ext uri="{FF2B5EF4-FFF2-40B4-BE49-F238E27FC236}">
                <a16:creationId xmlns:a16="http://schemas.microsoft.com/office/drawing/2014/main" id="{E98856C3-B86D-9488-1C71-ADBDC335FD10}"/>
              </a:ext>
            </a:extLst>
          </p:cNvPr>
          <p:cNvSpPr/>
          <p:nvPr>
            <p:custDataLst>
              <p:tags r:id="rId12"/>
            </p:custDataLst>
          </p:nvPr>
        </p:nvSpPr>
        <p:spPr bwMode="auto">
          <a:xfrm>
            <a:off x="10485438" y="2269394"/>
            <a:ext cx="1320801" cy="79376"/>
          </a:xfrm>
          <a:custGeom>
            <a:avLst/>
            <a:gdLst/>
            <a:ahLst/>
            <a:cxnLst/>
            <a:rect l="0" t="0" r="0" b="0"/>
            <a:pathLst>
              <a:path w="1320801" h="79376">
                <a:moveTo>
                  <a:pt x="0" y="22225"/>
                </a:moveTo>
                <a:lnTo>
                  <a:pt x="82550" y="0"/>
                </a:lnTo>
                <a:lnTo>
                  <a:pt x="165100" y="22225"/>
                </a:lnTo>
                <a:lnTo>
                  <a:pt x="247650" y="0"/>
                </a:lnTo>
                <a:lnTo>
                  <a:pt x="330200" y="22225"/>
                </a:lnTo>
                <a:lnTo>
                  <a:pt x="412750" y="0"/>
                </a:lnTo>
                <a:lnTo>
                  <a:pt x="495300" y="22225"/>
                </a:lnTo>
                <a:lnTo>
                  <a:pt x="577850" y="0"/>
                </a:lnTo>
                <a:lnTo>
                  <a:pt x="660400" y="22225"/>
                </a:lnTo>
                <a:lnTo>
                  <a:pt x="742950" y="0"/>
                </a:lnTo>
                <a:lnTo>
                  <a:pt x="825500" y="22225"/>
                </a:lnTo>
                <a:lnTo>
                  <a:pt x="908050" y="0"/>
                </a:lnTo>
                <a:lnTo>
                  <a:pt x="990600" y="22225"/>
                </a:lnTo>
                <a:lnTo>
                  <a:pt x="1073150" y="0"/>
                </a:lnTo>
                <a:lnTo>
                  <a:pt x="1155700" y="22225"/>
                </a:lnTo>
                <a:lnTo>
                  <a:pt x="1238250" y="0"/>
                </a:lnTo>
                <a:lnTo>
                  <a:pt x="1320800" y="22225"/>
                </a:lnTo>
                <a:lnTo>
                  <a:pt x="1320800" y="79375"/>
                </a:lnTo>
                <a:lnTo>
                  <a:pt x="1238250" y="57150"/>
                </a:lnTo>
                <a:lnTo>
                  <a:pt x="1155700" y="79375"/>
                </a:lnTo>
                <a:lnTo>
                  <a:pt x="1073150" y="57150"/>
                </a:lnTo>
                <a:lnTo>
                  <a:pt x="990600" y="79375"/>
                </a:lnTo>
                <a:lnTo>
                  <a:pt x="908050" y="57150"/>
                </a:lnTo>
                <a:lnTo>
                  <a:pt x="825500" y="79375"/>
                </a:lnTo>
                <a:lnTo>
                  <a:pt x="742950" y="57150"/>
                </a:lnTo>
                <a:lnTo>
                  <a:pt x="660400" y="79375"/>
                </a:lnTo>
                <a:lnTo>
                  <a:pt x="577850" y="57150"/>
                </a:lnTo>
                <a:lnTo>
                  <a:pt x="495300" y="79375"/>
                </a:lnTo>
                <a:lnTo>
                  <a:pt x="412750" y="57150"/>
                </a:lnTo>
                <a:lnTo>
                  <a:pt x="330200" y="79375"/>
                </a:lnTo>
                <a:lnTo>
                  <a:pt x="247650" y="57150"/>
                </a:lnTo>
                <a:lnTo>
                  <a:pt x="165100" y="79375"/>
                </a:lnTo>
                <a:lnTo>
                  <a:pt x="82550" y="57150"/>
                </a:lnTo>
                <a:lnTo>
                  <a:pt x="0" y="79375"/>
                </a:lnTo>
                <a:close/>
              </a:path>
            </a:pathLst>
          </a:custGeom>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7" name="Freeform: Shape 4">
            <a:extLst>
              <a:ext uri="{FF2B5EF4-FFF2-40B4-BE49-F238E27FC236}">
                <a16:creationId xmlns:a16="http://schemas.microsoft.com/office/drawing/2014/main" id="{F021D09B-BEBF-D069-5086-8C93A4D5A0A2}"/>
              </a:ext>
            </a:extLst>
          </p:cNvPr>
          <p:cNvSpPr/>
          <p:nvPr>
            <p:custDataLst>
              <p:tags r:id="rId13"/>
            </p:custDataLst>
          </p:nvPr>
        </p:nvSpPr>
        <p:spPr bwMode="auto">
          <a:xfrm>
            <a:off x="1462088" y="2261456"/>
            <a:ext cx="146051" cy="39689"/>
          </a:xfrm>
          <a:custGeom>
            <a:avLst/>
            <a:gdLst/>
            <a:ahLst/>
            <a:cxnLst/>
            <a:rect l="0" t="0" r="0" b="0"/>
            <a:pathLst>
              <a:path w="146051" h="39689">
                <a:moveTo>
                  <a:pt x="0" y="39688"/>
                </a:moveTo>
                <a:lnTo>
                  <a:pt x="146050" y="0"/>
                </a:lnTo>
              </a:path>
            </a:pathLst>
          </a:cu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18" name="Freeform: Shape 5">
            <a:extLst>
              <a:ext uri="{FF2B5EF4-FFF2-40B4-BE49-F238E27FC236}">
                <a16:creationId xmlns:a16="http://schemas.microsoft.com/office/drawing/2014/main" id="{A5FCCC91-64E6-D073-0A69-CF18A9431EB8}"/>
              </a:ext>
            </a:extLst>
          </p:cNvPr>
          <p:cNvSpPr/>
          <p:nvPr>
            <p:custDataLst>
              <p:tags r:id="rId14"/>
            </p:custDataLst>
          </p:nvPr>
        </p:nvSpPr>
        <p:spPr bwMode="auto">
          <a:xfrm>
            <a:off x="1462088" y="2318606"/>
            <a:ext cx="146051" cy="39689"/>
          </a:xfrm>
          <a:custGeom>
            <a:avLst/>
            <a:gdLst/>
            <a:ahLst/>
            <a:cxnLst/>
            <a:rect l="0" t="0" r="0" b="0"/>
            <a:pathLst>
              <a:path w="146051" h="39689">
                <a:moveTo>
                  <a:pt x="0" y="39688"/>
                </a:moveTo>
                <a:lnTo>
                  <a:pt x="146050" y="0"/>
                </a:lnTo>
              </a:path>
            </a:pathLst>
          </a:cu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19" name="Freeform: Shape 9">
            <a:extLst>
              <a:ext uri="{FF2B5EF4-FFF2-40B4-BE49-F238E27FC236}">
                <a16:creationId xmlns:a16="http://schemas.microsoft.com/office/drawing/2014/main" id="{D33F40E0-454A-8A00-D729-422B37ED6FB5}"/>
              </a:ext>
            </a:extLst>
          </p:cNvPr>
          <p:cNvSpPr/>
          <p:nvPr>
            <p:custDataLst>
              <p:tags r:id="rId15"/>
            </p:custDataLst>
          </p:nvPr>
        </p:nvSpPr>
        <p:spPr bwMode="auto">
          <a:xfrm>
            <a:off x="10485438" y="2269394"/>
            <a:ext cx="1320801" cy="22226"/>
          </a:xfrm>
          <a:custGeom>
            <a:avLst/>
            <a:gdLst/>
            <a:ahLst/>
            <a:cxnLst/>
            <a:rect l="0" t="0" r="0" b="0"/>
            <a:pathLst>
              <a:path w="1320801" h="22226">
                <a:moveTo>
                  <a:pt x="0" y="22225"/>
                </a:moveTo>
                <a:lnTo>
                  <a:pt x="82550" y="0"/>
                </a:lnTo>
                <a:lnTo>
                  <a:pt x="165100" y="22225"/>
                </a:lnTo>
                <a:lnTo>
                  <a:pt x="247650" y="0"/>
                </a:lnTo>
                <a:lnTo>
                  <a:pt x="330200" y="22225"/>
                </a:lnTo>
                <a:lnTo>
                  <a:pt x="412750" y="0"/>
                </a:lnTo>
                <a:lnTo>
                  <a:pt x="495300" y="22225"/>
                </a:lnTo>
                <a:lnTo>
                  <a:pt x="577850" y="0"/>
                </a:lnTo>
                <a:lnTo>
                  <a:pt x="660400" y="22225"/>
                </a:lnTo>
                <a:lnTo>
                  <a:pt x="742950" y="0"/>
                </a:lnTo>
                <a:lnTo>
                  <a:pt x="825500" y="22225"/>
                </a:lnTo>
                <a:lnTo>
                  <a:pt x="908050" y="0"/>
                </a:lnTo>
                <a:lnTo>
                  <a:pt x="990600" y="22225"/>
                </a:lnTo>
                <a:lnTo>
                  <a:pt x="1073150" y="0"/>
                </a:lnTo>
                <a:lnTo>
                  <a:pt x="1155700" y="22225"/>
                </a:lnTo>
                <a:lnTo>
                  <a:pt x="1238250" y="0"/>
                </a:lnTo>
                <a:lnTo>
                  <a:pt x="1320800" y="22225"/>
                </a:lnTo>
              </a:path>
            </a:pathLst>
          </a:custGeom>
          <a:noFill/>
          <a:ln w="9525" cap="flat" cmpd="sng" algn="ctr">
            <a:solidFill>
              <a:schemeClr val="accent5"/>
            </a:solidFill>
            <a:prstDash val="solid"/>
            <a:miter lim="800000"/>
            <a:headEnd type="none" w="med" len="med"/>
            <a:tailEnd type="none" w="med" len="med"/>
          </a:ln>
          <a:extLst>
            <a:ext uri="{909E8E84-426E-40DD-AFC4-6F175D3DCCD1}">
              <a14:hiddenFill xmlns:a14="http://schemas.microsoft.com/office/drawing/2010/main">
                <a:solidFill>
                  <a:scrgbClr r="0" g="0" b="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20" name="Freeform: Shape 10">
            <a:extLst>
              <a:ext uri="{FF2B5EF4-FFF2-40B4-BE49-F238E27FC236}">
                <a16:creationId xmlns:a16="http://schemas.microsoft.com/office/drawing/2014/main" id="{5548D535-727C-FE23-632D-9CC9267B66F4}"/>
              </a:ext>
            </a:extLst>
          </p:cNvPr>
          <p:cNvSpPr/>
          <p:nvPr>
            <p:custDataLst>
              <p:tags r:id="rId16"/>
            </p:custDataLst>
          </p:nvPr>
        </p:nvSpPr>
        <p:spPr bwMode="auto">
          <a:xfrm>
            <a:off x="10485438" y="2326544"/>
            <a:ext cx="1320801" cy="22226"/>
          </a:xfrm>
          <a:custGeom>
            <a:avLst/>
            <a:gdLst/>
            <a:ahLst/>
            <a:cxnLst/>
            <a:rect l="0" t="0" r="0" b="0"/>
            <a:pathLst>
              <a:path w="1320801" h="22226">
                <a:moveTo>
                  <a:pt x="0" y="22225"/>
                </a:moveTo>
                <a:lnTo>
                  <a:pt x="82550" y="0"/>
                </a:lnTo>
                <a:lnTo>
                  <a:pt x="165100" y="22225"/>
                </a:lnTo>
                <a:lnTo>
                  <a:pt x="247650" y="0"/>
                </a:lnTo>
                <a:lnTo>
                  <a:pt x="330200" y="22225"/>
                </a:lnTo>
                <a:lnTo>
                  <a:pt x="412750" y="0"/>
                </a:lnTo>
                <a:lnTo>
                  <a:pt x="495300" y="22225"/>
                </a:lnTo>
                <a:lnTo>
                  <a:pt x="577850" y="0"/>
                </a:lnTo>
                <a:lnTo>
                  <a:pt x="660400" y="22225"/>
                </a:lnTo>
                <a:lnTo>
                  <a:pt x="742950" y="0"/>
                </a:lnTo>
                <a:lnTo>
                  <a:pt x="825500" y="22225"/>
                </a:lnTo>
                <a:lnTo>
                  <a:pt x="908050" y="0"/>
                </a:lnTo>
                <a:lnTo>
                  <a:pt x="990600" y="22225"/>
                </a:lnTo>
                <a:lnTo>
                  <a:pt x="1073150" y="0"/>
                </a:lnTo>
                <a:lnTo>
                  <a:pt x="1155700" y="22225"/>
                </a:lnTo>
                <a:lnTo>
                  <a:pt x="1238250" y="0"/>
                </a:lnTo>
                <a:lnTo>
                  <a:pt x="1320800" y="22225"/>
                </a:lnTo>
              </a:path>
            </a:pathLst>
          </a:custGeom>
          <a:noFill/>
          <a:ln w="9525" cap="flat" cmpd="sng" algn="ctr">
            <a:solidFill>
              <a:schemeClr val="accent5"/>
            </a:solidFill>
            <a:prstDash val="solid"/>
            <a:miter lim="800000"/>
            <a:headEnd type="none" w="med" len="med"/>
            <a:tailEnd type="none" w="med" len="med"/>
          </a:ln>
          <a:extLst>
            <a:ext uri="{909E8E84-426E-40DD-AFC4-6F175D3DCCD1}">
              <a14:hiddenFill xmlns:a14="http://schemas.microsoft.com/office/drawing/2010/main">
                <a:solidFill>
                  <a:scrgbClr r="0" g="0" b="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22" name="Text Placeholder 4">
            <a:extLst>
              <a:ext uri="{FF2B5EF4-FFF2-40B4-BE49-F238E27FC236}">
                <a16:creationId xmlns:a16="http://schemas.microsoft.com/office/drawing/2014/main" id="{C47F2ADE-4E07-9B92-0882-3229CE5BBFD1}"/>
              </a:ext>
            </a:extLst>
          </p:cNvPr>
          <p:cNvSpPr>
            <a:spLocks noGrp="1"/>
          </p:cNvSpPr>
          <p:nvPr>
            <p:custDataLst>
              <p:tags r:id="rId17"/>
            </p:custDataLst>
          </p:nvPr>
        </p:nvSpPr>
        <p:spPr bwMode="gray">
          <a:xfrm>
            <a:off x="8890000" y="3536219"/>
            <a:ext cx="153988" cy="212725"/>
          </a:xfrm>
          <a:prstGeom prst="rect">
            <a:avLst/>
          </a:prstGeom>
          <a:solidFill>
            <a:schemeClr val="bg2"/>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9C62FFE3-8989-451B-BE3A-1FA78410FC0B}" type="datetime'''''''''''''''''''''''''6'''''''''''">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6</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3" name="Text Placeholder 4">
            <a:extLst>
              <a:ext uri="{FF2B5EF4-FFF2-40B4-BE49-F238E27FC236}">
                <a16:creationId xmlns:a16="http://schemas.microsoft.com/office/drawing/2014/main" id="{36F79B35-6BEB-45EC-685C-FB5C87934B4F}"/>
              </a:ext>
            </a:extLst>
          </p:cNvPr>
          <p:cNvSpPr>
            <a:spLocks noGrp="1"/>
          </p:cNvSpPr>
          <p:nvPr>
            <p:custDataLst>
              <p:tags r:id="rId18"/>
            </p:custDataLst>
          </p:nvPr>
        </p:nvSpPr>
        <p:spPr bwMode="gray">
          <a:xfrm>
            <a:off x="6157913" y="3621944"/>
            <a:ext cx="153988" cy="212725"/>
          </a:xfrm>
          <a:prstGeom prst="rect">
            <a:avLst/>
          </a:prstGeom>
          <a:solidFill>
            <a:schemeClr val="bg2"/>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DE7CF164-57DF-4D5B-A94F-968C220425AB}" type="datetime'''''3'''''''">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3</a:t>
            </a:fld>
            <a:endPar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4" name="Text Placeholder 4">
            <a:extLst>
              <a:ext uri="{FF2B5EF4-FFF2-40B4-BE49-F238E27FC236}">
                <a16:creationId xmlns:a16="http://schemas.microsoft.com/office/drawing/2014/main" id="{735EBD0E-14B1-517D-8ED2-0E5C68BED8C4}"/>
              </a:ext>
            </a:extLst>
          </p:cNvPr>
          <p:cNvSpPr>
            <a:spLocks noGrp="1"/>
          </p:cNvSpPr>
          <p:nvPr>
            <p:custDataLst>
              <p:tags r:id="rId19"/>
            </p:custDataLst>
          </p:nvPr>
        </p:nvSpPr>
        <p:spPr bwMode="gray">
          <a:xfrm>
            <a:off x="6151563" y="3367944"/>
            <a:ext cx="153988" cy="212725"/>
          </a:xfrm>
          <a:prstGeom prst="rect">
            <a:avLst/>
          </a:prstGeom>
          <a:solidFill>
            <a:schemeClr val="accent2"/>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B50E1CF3-C914-4915-95CF-0BAEF48A7A81}" type="datetime'''''''''''''''''''''''9'''''''''''''''''''''''''''">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9</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5" name="Text Placeholder 4">
            <a:extLst>
              <a:ext uri="{FF2B5EF4-FFF2-40B4-BE49-F238E27FC236}">
                <a16:creationId xmlns:a16="http://schemas.microsoft.com/office/drawing/2014/main" id="{690EDC58-9AE7-05EE-EE35-281FB7C55421}"/>
              </a:ext>
            </a:extLst>
          </p:cNvPr>
          <p:cNvSpPr>
            <a:spLocks noGrp="1"/>
          </p:cNvSpPr>
          <p:nvPr>
            <p:custDataLst>
              <p:tags r:id="rId20"/>
            </p:custDataLst>
          </p:nvPr>
        </p:nvSpPr>
        <p:spPr bwMode="gray">
          <a:xfrm>
            <a:off x="3506787" y="3767994"/>
            <a:ext cx="153988" cy="212725"/>
          </a:xfrm>
          <a:prstGeom prst="rect">
            <a:avLst/>
          </a:prstGeom>
          <a:solidFill>
            <a:schemeClr val="bg2"/>
          </a:solidFill>
          <a:ln>
            <a:noFill/>
          </a:ln>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146A335B-1199-4438-A6DC-7A0CD7513B72}" type="datetime'''''''''''''''3'''''''''''''''''''''''''''''''">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ctr"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3</a:t>
            </a:fld>
            <a:endPar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6" name="Text Placeholder 4">
            <a:extLst>
              <a:ext uri="{FF2B5EF4-FFF2-40B4-BE49-F238E27FC236}">
                <a16:creationId xmlns:a16="http://schemas.microsoft.com/office/drawing/2014/main" id="{4E44FA67-12C2-CA99-7A7F-A1873A6EC44A}"/>
              </a:ext>
            </a:extLst>
          </p:cNvPr>
          <p:cNvSpPr>
            <a:spLocks noGrp="1"/>
          </p:cNvSpPr>
          <p:nvPr>
            <p:custDataLst>
              <p:tags r:id="rId21"/>
            </p:custDataLst>
          </p:nvPr>
        </p:nvSpPr>
        <p:spPr bwMode="gray">
          <a:xfrm>
            <a:off x="6148388" y="3893406"/>
            <a:ext cx="153988" cy="212725"/>
          </a:xfrm>
          <a:prstGeom prst="rect">
            <a:avLst/>
          </a:prstGeom>
          <a:solidFill>
            <a:schemeClr val="accent1"/>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47B9EAE5-BF37-4A33-97A3-1B8A0BAE7521}" type="datetime'''''''''''''''4'''''''''''''">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4</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7" name="Text Placeholder 4">
            <a:extLst>
              <a:ext uri="{FF2B5EF4-FFF2-40B4-BE49-F238E27FC236}">
                <a16:creationId xmlns:a16="http://schemas.microsoft.com/office/drawing/2014/main" id="{C7A0EC28-B216-CFE7-B397-CED6C1A21024}"/>
              </a:ext>
            </a:extLst>
          </p:cNvPr>
          <p:cNvSpPr>
            <a:spLocks noGrp="1"/>
          </p:cNvSpPr>
          <p:nvPr>
            <p:custDataLst>
              <p:tags r:id="rId22"/>
            </p:custDataLst>
          </p:nvPr>
        </p:nvSpPr>
        <p:spPr bwMode="gray">
          <a:xfrm>
            <a:off x="8826500" y="3126644"/>
            <a:ext cx="257175" cy="212725"/>
          </a:xfrm>
          <a:prstGeom prst="rect">
            <a:avLst/>
          </a:prstGeom>
          <a:solidFill>
            <a:schemeClr val="accent2"/>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7CB8C4DB-33D8-4905-9ABB-AC3CCE9A3252}" type="datetime'''''2''''''''''''''''''''''2'''''''">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22</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8" name="Text Placeholder 4">
            <a:extLst>
              <a:ext uri="{FF2B5EF4-FFF2-40B4-BE49-F238E27FC236}">
                <a16:creationId xmlns:a16="http://schemas.microsoft.com/office/drawing/2014/main" id="{F4C6B5B7-789E-A22A-B2A4-A47DD8334959}"/>
              </a:ext>
            </a:extLst>
          </p:cNvPr>
          <p:cNvSpPr>
            <a:spLocks noGrp="1"/>
          </p:cNvSpPr>
          <p:nvPr>
            <p:custDataLst>
              <p:tags r:id="rId23"/>
            </p:custDataLst>
          </p:nvPr>
        </p:nvSpPr>
        <p:spPr bwMode="gray">
          <a:xfrm>
            <a:off x="8870950" y="3783869"/>
            <a:ext cx="153988" cy="212725"/>
          </a:xfrm>
          <a:prstGeom prst="rect">
            <a:avLst/>
          </a:prstGeom>
          <a:solidFill>
            <a:schemeClr val="accent1"/>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F1300C57-EF69-4790-B925-D3FE2186F2E2}" type="datetime'''''''6'''''''''''''''''''''''''''''''''''''''''''">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6</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29" name="Text Placeholder 4">
            <a:extLst>
              <a:ext uri="{FF2B5EF4-FFF2-40B4-BE49-F238E27FC236}">
                <a16:creationId xmlns:a16="http://schemas.microsoft.com/office/drawing/2014/main" id="{A0AC75DE-43A3-D1E4-4FA1-D890EC7B704D}"/>
              </a:ext>
            </a:extLst>
          </p:cNvPr>
          <p:cNvSpPr>
            <a:spLocks noGrp="1"/>
          </p:cNvSpPr>
          <p:nvPr>
            <p:custDataLst>
              <p:tags r:id="rId24"/>
            </p:custDataLst>
          </p:nvPr>
        </p:nvSpPr>
        <p:spPr bwMode="gray">
          <a:xfrm>
            <a:off x="11512550" y="3483831"/>
            <a:ext cx="153988" cy="212725"/>
          </a:xfrm>
          <a:prstGeom prst="rect">
            <a:avLst/>
          </a:prstGeom>
          <a:solidFill>
            <a:schemeClr val="bg2"/>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1E76C4EA-2BB8-4837-A894-90D4657A5C1C}" type="datetime'''''''''''9'">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9</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30" name="Text Placeholder 4">
            <a:extLst>
              <a:ext uri="{FF2B5EF4-FFF2-40B4-BE49-F238E27FC236}">
                <a16:creationId xmlns:a16="http://schemas.microsoft.com/office/drawing/2014/main" id="{F4781EBD-A49A-6BA2-1B21-CE9E50979AED}"/>
              </a:ext>
            </a:extLst>
          </p:cNvPr>
          <p:cNvSpPr>
            <a:spLocks noGrp="1"/>
          </p:cNvSpPr>
          <p:nvPr>
            <p:custDataLst>
              <p:tags r:id="rId25"/>
            </p:custDataLst>
          </p:nvPr>
        </p:nvSpPr>
        <p:spPr bwMode="gray">
          <a:xfrm>
            <a:off x="11498263" y="3761644"/>
            <a:ext cx="153988" cy="212725"/>
          </a:xfrm>
          <a:prstGeom prst="rect">
            <a:avLst/>
          </a:prstGeom>
          <a:solidFill>
            <a:schemeClr val="accent1"/>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fld id="{8D9DDD64-BE13-4067-940A-E5B10559503F}" type="datetime'''''''''''''''''''''''8'''''''''''''''''''''''''''''">
              <a:rPr kumimoji="0" lang="en-GB" altLang="en-US" sz="1000" b="1"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61F32"/>
                </a:buClr>
                <a:buSzPct val="100000"/>
                <a:buFont typeface="Segoe UI" panose="020B0502040204020203" pitchFamily="34" charset="0"/>
                <a:buChar char="​"/>
                <a:tabLst/>
                <a:defRPr/>
              </a:pPr>
              <a:t>8</a:t>
            </a:fld>
            <a:endParaRPr kumimoji="0" lang="en-GB"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mn-lt"/>
            </a:endParaRPr>
          </a:p>
        </p:txBody>
      </p:sp>
      <p:sp>
        <p:nvSpPr>
          <p:cNvPr id="31" name="TextBox 30">
            <a:extLst>
              <a:ext uri="{FF2B5EF4-FFF2-40B4-BE49-F238E27FC236}">
                <a16:creationId xmlns:a16="http://schemas.microsoft.com/office/drawing/2014/main" id="{D09CFFBC-77D4-969F-0BF9-6B0644319BCE}"/>
              </a:ext>
            </a:extLst>
          </p:cNvPr>
          <p:cNvSpPr txBox="1">
            <a:spLocks/>
          </p:cNvSpPr>
          <p:nvPr/>
        </p:nvSpPr>
        <p:spPr>
          <a:xfrm>
            <a:off x="1533198" y="1975122"/>
            <a:ext cx="411972" cy="153888"/>
          </a:xfrm>
          <a:prstGeom prst="rect">
            <a:avLst/>
          </a:prstGeom>
          <a:noFill/>
          <a:ln w="19050" algn="ctr">
            <a:noFill/>
            <a:round/>
            <a:headEnd/>
            <a:tailEnd/>
          </a:ln>
          <a:effectLst/>
        </p:spPr>
        <p:txBody>
          <a:bodyPr vert="horz" wrap="none" lIns="0" tIns="0" rIns="0" bIns="0" numCol="1" anchor="ctr" anchorCtr="0" compatLnSpc="1">
            <a:prstTxWarp prst="textNoShape">
              <a:avLst/>
            </a:prstTxWarp>
            <a:sp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1219170" rtl="0" eaLnBrk="1" fontAlgn="base" latinLnBrk="0" hangingPunct="1">
              <a:lnSpc>
                <a:spcPct val="100000"/>
              </a:lnSpc>
              <a:spcBef>
                <a:spcPct val="0"/>
              </a:spcBef>
              <a:spcAft>
                <a:spcPct val="0"/>
              </a:spcAft>
              <a:buClr>
                <a:srgbClr val="000000"/>
              </a:buClr>
              <a:buSzTx/>
              <a:buFont typeface="Arial"/>
              <a:buNone/>
              <a:tabLst/>
              <a:defRPr/>
            </a:pPr>
            <a:r>
              <a:rPr kumimoji="0" lang="en-US" sz="1000" b="0" i="0" u="none" strike="noStrike" kern="0" cap="none" spc="0" normalizeH="0" baseline="0" noProof="0">
                <a:ln>
                  <a:noFill/>
                </a:ln>
                <a:solidFill>
                  <a:srgbClr val="FFFFFF">
                    <a:lumMod val="50000"/>
                  </a:srgbClr>
                </a:solidFill>
                <a:effectLst/>
                <a:uLnTx/>
                <a:uFillTx/>
                <a:latin typeface="Arial" panose="020B0604020202020204" pitchFamily="34" charset="0"/>
                <a:cs typeface="Arial" pitchFamily="34" charset="0"/>
                <a:sym typeface="Arial"/>
              </a:rPr>
              <a:t># FTEs</a:t>
            </a:r>
            <a:endParaRPr kumimoji="0" lang="en-US" sz="1000" b="0" i="0" u="none" strike="noStrike" kern="0" cap="none" spc="0" normalizeH="0" baseline="30000" noProof="0">
              <a:ln>
                <a:noFill/>
              </a:ln>
              <a:solidFill>
                <a:srgbClr val="FFFFFF">
                  <a:lumMod val="50000"/>
                </a:srgbClr>
              </a:solidFill>
              <a:effectLst/>
              <a:uLnTx/>
              <a:uFillTx/>
              <a:latin typeface="Arial" panose="020B0604020202020204" pitchFamily="34" charset="0"/>
              <a:cs typeface="Arial" pitchFamily="34" charset="0"/>
              <a:sym typeface="Arial"/>
            </a:endParaRPr>
          </a:p>
        </p:txBody>
      </p:sp>
      <p:sp>
        <p:nvSpPr>
          <p:cNvPr id="34" name="TextBox 33">
            <a:extLst>
              <a:ext uri="{FF2B5EF4-FFF2-40B4-BE49-F238E27FC236}">
                <a16:creationId xmlns:a16="http://schemas.microsoft.com/office/drawing/2014/main" id="{EE2D5A81-D288-D736-F2CD-7FBC65A8883B}"/>
              </a:ext>
            </a:extLst>
          </p:cNvPr>
          <p:cNvSpPr txBox="1">
            <a:spLocks/>
          </p:cNvSpPr>
          <p:nvPr/>
        </p:nvSpPr>
        <p:spPr>
          <a:xfrm>
            <a:off x="1628928" y="1632940"/>
            <a:ext cx="804243" cy="227013"/>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l" defTabSz="1219170" fontAlgn="base">
              <a:spcBef>
                <a:spcPct val="0"/>
              </a:spcBef>
              <a:spcAft>
                <a:spcPct val="0"/>
              </a:spcAft>
              <a:defRPr/>
            </a:pPr>
            <a:r>
              <a:rPr kumimoji="0" lang="en-US" sz="1000" b="1" i="0" u="none" strike="noStrike" kern="0" cap="none" spc="0" normalizeH="0" baseline="0" noProof="0">
                <a:ln>
                  <a:noFill/>
                </a:ln>
                <a:solidFill>
                  <a:srgbClr val="061F32"/>
                </a:solidFill>
                <a:effectLst/>
                <a:uLnTx/>
                <a:uFillTx/>
                <a:latin typeface="Arial" panose="020B0604020202020204" pitchFamily="34" charset="0"/>
                <a:cs typeface="Arial" pitchFamily="34" charset="0"/>
                <a:sym typeface="Arial"/>
              </a:rPr>
              <a:t>202x</a:t>
            </a:r>
          </a:p>
        </p:txBody>
      </p:sp>
      <p:sp>
        <p:nvSpPr>
          <p:cNvPr id="38" name="Line 9">
            <a:extLst>
              <a:ext uri="{FF2B5EF4-FFF2-40B4-BE49-F238E27FC236}">
                <a16:creationId xmlns:a16="http://schemas.microsoft.com/office/drawing/2014/main" id="{48467173-90F8-5D4F-BF23-CD8491ECE6A8}"/>
              </a:ext>
            </a:extLst>
          </p:cNvPr>
          <p:cNvSpPr>
            <a:spLocks noChangeShapeType="1"/>
          </p:cNvSpPr>
          <p:nvPr/>
        </p:nvSpPr>
        <p:spPr bwMode="gray">
          <a:xfrm flipH="1">
            <a:off x="3660775" y="2002442"/>
            <a:ext cx="0" cy="2139950"/>
          </a:xfrm>
          <a:prstGeom prst="line">
            <a:avLst/>
          </a:prstGeom>
          <a:noFill/>
          <a:ln w="12700" cap="flat" cmpd="sng" algn="ctr">
            <a:solidFill>
              <a:schemeClr val="tx1"/>
            </a:solidFill>
            <a:prstDash val="lgDash"/>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0" name="TextBox 39">
            <a:extLst>
              <a:ext uri="{FF2B5EF4-FFF2-40B4-BE49-F238E27FC236}">
                <a16:creationId xmlns:a16="http://schemas.microsoft.com/office/drawing/2014/main" id="{1754BFC8-D2CD-C3B2-60DF-027DC803A8E4}"/>
              </a:ext>
            </a:extLst>
          </p:cNvPr>
          <p:cNvSpPr txBox="1">
            <a:spLocks/>
          </p:cNvSpPr>
          <p:nvPr/>
        </p:nvSpPr>
        <p:spPr>
          <a:xfrm>
            <a:off x="467806" y="1969960"/>
            <a:ext cx="1093890" cy="99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t">
            <a:no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r>
              <a:rPr kumimoji="0" lang="en-US" sz="12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FTE needs: </a:t>
            </a:r>
            <a:endParaRPr kumimoji="0" lang="en-US" sz="12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42" name="Line 9">
            <a:extLst>
              <a:ext uri="{FF2B5EF4-FFF2-40B4-BE49-F238E27FC236}">
                <a16:creationId xmlns:a16="http://schemas.microsoft.com/office/drawing/2014/main" id="{84549813-3E06-17C4-20A5-2B70E4CD2F81}"/>
              </a:ext>
            </a:extLst>
          </p:cNvPr>
          <p:cNvSpPr>
            <a:spLocks noChangeShapeType="1"/>
          </p:cNvSpPr>
          <p:nvPr/>
        </p:nvSpPr>
        <p:spPr bwMode="gray">
          <a:xfrm>
            <a:off x="1533765" y="4238088"/>
            <a:ext cx="10300516" cy="0"/>
          </a:xfrm>
          <a:prstGeom prst="line">
            <a:avLst/>
          </a:prstGeom>
          <a:noFill/>
          <a:ln w="6350" cap="flat" cmpd="sng" algn="ctr">
            <a:solidFill>
              <a:schemeClr val="tx1"/>
            </a:solidFill>
            <a:prstDash val="solid"/>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3" name="Rectangle 42">
            <a:extLst>
              <a:ext uri="{FF2B5EF4-FFF2-40B4-BE49-F238E27FC236}">
                <a16:creationId xmlns:a16="http://schemas.microsoft.com/office/drawing/2014/main" id="{8C6C7E5D-FAB3-4845-18CA-6D43EA41DA35}"/>
              </a:ext>
            </a:extLst>
          </p:cNvPr>
          <p:cNvSpPr/>
          <p:nvPr>
            <p:custDataLst>
              <p:tags r:id="rId26"/>
            </p:custDataLst>
          </p:nvPr>
        </p:nvSpPr>
        <p:spPr bwMode="auto">
          <a:xfrm>
            <a:off x="11051404" y="1349411"/>
            <a:ext cx="109538" cy="109538"/>
          </a:xfrm>
          <a:prstGeom prst="rect">
            <a:avLst/>
          </a:prstGeom>
          <a:solidFill>
            <a:schemeClr val="tx2"/>
          </a:solidFill>
          <a:ln w="9525" cap="sq" algn="ctr">
            <a:solidFill>
              <a:schemeClr val="accent5"/>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4" name="Rectangle 43">
            <a:extLst>
              <a:ext uri="{FF2B5EF4-FFF2-40B4-BE49-F238E27FC236}">
                <a16:creationId xmlns:a16="http://schemas.microsoft.com/office/drawing/2014/main" id="{49EB7588-AC90-2767-0A4C-27CB9998970F}"/>
              </a:ext>
            </a:extLst>
          </p:cNvPr>
          <p:cNvSpPr/>
          <p:nvPr>
            <p:custDataLst>
              <p:tags r:id="rId27"/>
            </p:custDataLst>
          </p:nvPr>
        </p:nvSpPr>
        <p:spPr bwMode="auto">
          <a:xfrm>
            <a:off x="9851197" y="1349411"/>
            <a:ext cx="109538" cy="109538"/>
          </a:xfrm>
          <a:prstGeom prst="rect">
            <a:avLst/>
          </a:prstGeom>
          <a:solidFill>
            <a:schemeClr val="bg2"/>
          </a:solidFill>
          <a:ln w="9525"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5" name="Rectangle 44">
            <a:extLst>
              <a:ext uri="{FF2B5EF4-FFF2-40B4-BE49-F238E27FC236}">
                <a16:creationId xmlns:a16="http://schemas.microsoft.com/office/drawing/2014/main" id="{5ADA1D4C-69FD-083D-5FF9-1224B4B93A37}"/>
              </a:ext>
            </a:extLst>
          </p:cNvPr>
          <p:cNvSpPr/>
          <p:nvPr>
            <p:custDataLst>
              <p:tags r:id="rId28"/>
            </p:custDataLst>
          </p:nvPr>
        </p:nvSpPr>
        <p:spPr bwMode="auto">
          <a:xfrm>
            <a:off x="10451301" y="1349411"/>
            <a:ext cx="109538" cy="109538"/>
          </a:xfrm>
          <a:prstGeom prst="rect">
            <a:avLst/>
          </a:prstGeom>
          <a:solidFill>
            <a:schemeClr val="accent2"/>
          </a:solidFill>
          <a:ln w="9525"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6" name="Rectangle 45">
            <a:extLst>
              <a:ext uri="{FF2B5EF4-FFF2-40B4-BE49-F238E27FC236}">
                <a16:creationId xmlns:a16="http://schemas.microsoft.com/office/drawing/2014/main" id="{27516857-F99B-6DD1-4EED-171ED0320E05}"/>
              </a:ext>
            </a:extLst>
          </p:cNvPr>
          <p:cNvSpPr/>
          <p:nvPr>
            <p:custDataLst>
              <p:tags r:id="rId29"/>
            </p:custDataLst>
          </p:nvPr>
        </p:nvSpPr>
        <p:spPr bwMode="auto">
          <a:xfrm>
            <a:off x="9251093" y="1349411"/>
            <a:ext cx="109538" cy="109538"/>
          </a:xfrm>
          <a:prstGeom prst="rect">
            <a:avLst/>
          </a:prstGeom>
          <a:solidFill>
            <a:schemeClr val="accent1"/>
          </a:solidFill>
          <a:ln w="9525" cap="sq" algn="ctr">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7" name="Rectangle 46">
            <a:extLst>
              <a:ext uri="{FF2B5EF4-FFF2-40B4-BE49-F238E27FC236}">
                <a16:creationId xmlns:a16="http://schemas.microsoft.com/office/drawing/2014/main" id="{278BAAED-A9E6-68C9-5B31-BF42448DE9EC}"/>
              </a:ext>
            </a:extLst>
          </p:cNvPr>
          <p:cNvSpPr>
            <a:spLocks noGrp="1" noChangeArrowheads="1"/>
          </p:cNvSpPr>
          <p:nvPr>
            <p:custDataLst>
              <p:tags r:id="rId30"/>
            </p:custDataLst>
          </p:nvPr>
        </p:nvSpPr>
        <p:spPr bwMode="auto">
          <a:xfrm>
            <a:off x="11203790" y="1343061"/>
            <a:ext cx="402336"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buClr>
                <a:srgbClr val="E7E6E6"/>
              </a:buClr>
            </a:pPr>
            <a:r>
              <a:rPr kumimoji="0" lang="en-US" alt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[team]</a:t>
            </a:r>
            <a:endParaRPr kumimoji="0" 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mn-lt"/>
            </a:endParaRPr>
          </a:p>
        </p:txBody>
      </p:sp>
      <p:sp>
        <p:nvSpPr>
          <p:cNvPr id="48" name="Rectangle 47">
            <a:extLst>
              <a:ext uri="{FF2B5EF4-FFF2-40B4-BE49-F238E27FC236}">
                <a16:creationId xmlns:a16="http://schemas.microsoft.com/office/drawing/2014/main" id="{B43ADDC7-35E4-A32A-C866-1A1AEA29C7D6}"/>
              </a:ext>
            </a:extLst>
          </p:cNvPr>
          <p:cNvSpPr>
            <a:spLocks noGrp="1" noChangeArrowheads="1"/>
          </p:cNvSpPr>
          <p:nvPr>
            <p:custDataLst>
              <p:tags r:id="rId31"/>
            </p:custDataLst>
          </p:nvPr>
        </p:nvSpPr>
        <p:spPr bwMode="auto">
          <a:xfrm>
            <a:off x="10601861" y="1343061"/>
            <a:ext cx="402336"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marL="0" marR="0" lvl="0" indent="0" algn="l" defTabSz="895350" rtl="0" eaLnBrk="1" fontAlgn="base" latinLnBrk="0" hangingPunct="1">
              <a:lnSpc>
                <a:spcPct val="100000"/>
              </a:lnSpc>
              <a:spcBef>
                <a:spcPct val="0"/>
              </a:spcBef>
              <a:spcAft>
                <a:spcPct val="0"/>
              </a:spcAft>
              <a:buClr>
                <a:srgbClr val="E7E6E6"/>
              </a:buClr>
              <a:buSzTx/>
              <a:buFont typeface="Arial"/>
              <a:buNone/>
              <a:tabLst/>
              <a:defRPr/>
            </a:pPr>
            <a:r>
              <a:rPr kumimoji="0" lang="en-US" alt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[team]</a:t>
            </a:r>
            <a:endParaRPr kumimoji="0" 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mn-lt"/>
            </a:endParaRPr>
          </a:p>
        </p:txBody>
      </p:sp>
      <p:sp>
        <p:nvSpPr>
          <p:cNvPr id="49" name="Rectangle 48">
            <a:extLst>
              <a:ext uri="{FF2B5EF4-FFF2-40B4-BE49-F238E27FC236}">
                <a16:creationId xmlns:a16="http://schemas.microsoft.com/office/drawing/2014/main" id="{42281EA6-8164-8413-FA71-21300647B475}"/>
              </a:ext>
            </a:extLst>
          </p:cNvPr>
          <p:cNvSpPr>
            <a:spLocks noGrp="1" noChangeArrowheads="1"/>
          </p:cNvSpPr>
          <p:nvPr>
            <p:custDataLst>
              <p:tags r:id="rId32"/>
            </p:custDataLst>
          </p:nvPr>
        </p:nvSpPr>
        <p:spPr bwMode="auto">
          <a:xfrm>
            <a:off x="9999933" y="1343061"/>
            <a:ext cx="402336"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marL="0" marR="0" lvl="0" indent="0" algn="l" defTabSz="895350" rtl="0" eaLnBrk="1" fontAlgn="base" latinLnBrk="0" hangingPunct="1">
              <a:lnSpc>
                <a:spcPct val="100000"/>
              </a:lnSpc>
              <a:spcBef>
                <a:spcPct val="0"/>
              </a:spcBef>
              <a:spcAft>
                <a:spcPct val="0"/>
              </a:spcAft>
              <a:buClr>
                <a:srgbClr val="E7E6E6"/>
              </a:buClr>
              <a:buSzTx/>
              <a:buFont typeface="Arial"/>
              <a:buNone/>
              <a:tabLst/>
              <a:defRPr/>
            </a:pPr>
            <a:r>
              <a:rPr kumimoji="0" lang="en-US" alt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[team]</a:t>
            </a:r>
            <a:endParaRPr kumimoji="0" 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mn-lt"/>
            </a:endParaRPr>
          </a:p>
        </p:txBody>
      </p:sp>
      <p:sp>
        <p:nvSpPr>
          <p:cNvPr id="50" name="Rectangle 49">
            <a:extLst>
              <a:ext uri="{FF2B5EF4-FFF2-40B4-BE49-F238E27FC236}">
                <a16:creationId xmlns:a16="http://schemas.microsoft.com/office/drawing/2014/main" id="{979DFBF5-4BE7-4649-2DF4-282C11DAD80F}"/>
              </a:ext>
            </a:extLst>
          </p:cNvPr>
          <p:cNvSpPr>
            <a:spLocks noGrp="1" noChangeArrowheads="1"/>
          </p:cNvSpPr>
          <p:nvPr>
            <p:custDataLst>
              <p:tags r:id="rId33"/>
            </p:custDataLst>
          </p:nvPr>
        </p:nvSpPr>
        <p:spPr bwMode="auto">
          <a:xfrm>
            <a:off x="9395528" y="1343061"/>
            <a:ext cx="404813"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marL="0" marR="0" lvl="0" indent="0" algn="l" defTabSz="895350" rtl="0" eaLnBrk="1" fontAlgn="base" latinLnBrk="0" hangingPunct="1">
              <a:lnSpc>
                <a:spcPct val="100000"/>
              </a:lnSpc>
              <a:spcBef>
                <a:spcPct val="0"/>
              </a:spcBef>
              <a:spcAft>
                <a:spcPct val="0"/>
              </a:spcAft>
              <a:buClr>
                <a:srgbClr val="E7E6E6"/>
              </a:buClr>
              <a:buSzTx/>
              <a:buFont typeface="Arial"/>
              <a:buNone/>
              <a:tabLst/>
              <a:defRPr/>
            </a:pPr>
            <a:r>
              <a:rPr kumimoji="0" lang="en-US" alt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[team]</a:t>
            </a:r>
            <a:endParaRPr kumimoji="0" lang="en-US" sz="8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mn-lt"/>
            </a:endParaRPr>
          </a:p>
        </p:txBody>
      </p:sp>
      <p:sp>
        <p:nvSpPr>
          <p:cNvPr id="52" name="TextBox 51">
            <a:extLst>
              <a:ext uri="{FF2B5EF4-FFF2-40B4-BE49-F238E27FC236}">
                <a16:creationId xmlns:a16="http://schemas.microsoft.com/office/drawing/2014/main" id="{CE6ED414-6CD5-839A-7C85-FA6E2488885A}"/>
              </a:ext>
            </a:extLst>
          </p:cNvPr>
          <p:cNvSpPr txBox="1">
            <a:spLocks/>
          </p:cNvSpPr>
          <p:nvPr/>
        </p:nvSpPr>
        <p:spPr>
          <a:xfrm>
            <a:off x="482408" y="4450404"/>
            <a:ext cx="1093890" cy="17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ctr">
            <a:no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r>
              <a:rPr kumimoji="0" lang="en-US" sz="12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Stage gates:</a:t>
            </a:r>
            <a:endParaRPr kumimoji="0" lang="en-US" sz="1200" b="1" i="0" u="none" strike="noStrike" kern="0" cap="none" spc="0" normalizeH="0" baseline="3000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55" name="Isosceles Triangle 20">
            <a:extLst>
              <a:ext uri="{FF2B5EF4-FFF2-40B4-BE49-F238E27FC236}">
                <a16:creationId xmlns:a16="http://schemas.microsoft.com/office/drawing/2014/main" id="{16AAD1A1-B7A6-4ED6-5DCF-45B2DE5108AC}"/>
              </a:ext>
            </a:extLst>
          </p:cNvPr>
          <p:cNvSpPr/>
          <p:nvPr/>
        </p:nvSpPr>
        <p:spPr>
          <a:xfrm>
            <a:off x="3542292" y="4136325"/>
            <a:ext cx="236965" cy="174575"/>
          </a:xfrm>
          <a:prstGeom prst="triangl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6" name="Isosceles Triangle 648">
            <a:extLst>
              <a:ext uri="{FF2B5EF4-FFF2-40B4-BE49-F238E27FC236}">
                <a16:creationId xmlns:a16="http://schemas.microsoft.com/office/drawing/2014/main" id="{2D65C82C-53DC-5230-E1FD-06BFAA41BCEE}"/>
              </a:ext>
            </a:extLst>
          </p:cNvPr>
          <p:cNvSpPr/>
          <p:nvPr/>
        </p:nvSpPr>
        <p:spPr>
          <a:xfrm>
            <a:off x="6259818" y="4146539"/>
            <a:ext cx="236965" cy="174575"/>
          </a:xfrm>
          <a:prstGeom prst="triangl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7" name="Isosceles Triangle 649">
            <a:extLst>
              <a:ext uri="{FF2B5EF4-FFF2-40B4-BE49-F238E27FC236}">
                <a16:creationId xmlns:a16="http://schemas.microsoft.com/office/drawing/2014/main" id="{7ADE9729-C626-23AE-E83E-1A838AC0EB41}"/>
              </a:ext>
            </a:extLst>
          </p:cNvPr>
          <p:cNvSpPr/>
          <p:nvPr/>
        </p:nvSpPr>
        <p:spPr>
          <a:xfrm>
            <a:off x="8977343" y="4129809"/>
            <a:ext cx="236965" cy="174575"/>
          </a:xfrm>
          <a:prstGeom prst="triangl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8" name="TextBox 57">
            <a:extLst>
              <a:ext uri="{FF2B5EF4-FFF2-40B4-BE49-F238E27FC236}">
                <a16:creationId xmlns:a16="http://schemas.microsoft.com/office/drawing/2014/main" id="{65FC4C15-84D2-BCDF-BAE2-CEF98F1ABEB2}"/>
              </a:ext>
            </a:extLst>
          </p:cNvPr>
          <p:cNvSpPr txBox="1">
            <a:spLocks/>
          </p:cNvSpPr>
          <p:nvPr/>
        </p:nvSpPr>
        <p:spPr>
          <a:xfrm>
            <a:off x="2908095" y="4391789"/>
            <a:ext cx="2168711"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key activities and decision criteria]</a:t>
            </a:r>
          </a:p>
        </p:txBody>
      </p:sp>
      <p:sp>
        <p:nvSpPr>
          <p:cNvPr id="59" name="TextBox 58">
            <a:extLst>
              <a:ext uri="{FF2B5EF4-FFF2-40B4-BE49-F238E27FC236}">
                <a16:creationId xmlns:a16="http://schemas.microsoft.com/office/drawing/2014/main" id="{465B22C2-8BAE-D498-5F08-F1B20120C19D}"/>
              </a:ext>
            </a:extLst>
          </p:cNvPr>
          <p:cNvSpPr txBox="1">
            <a:spLocks/>
          </p:cNvSpPr>
          <p:nvPr/>
        </p:nvSpPr>
        <p:spPr>
          <a:xfrm>
            <a:off x="5793975" y="4391789"/>
            <a:ext cx="2613606"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key activities and decision criteria]</a:t>
            </a:r>
          </a:p>
        </p:txBody>
      </p:sp>
      <p:sp>
        <p:nvSpPr>
          <p:cNvPr id="60" name="TextBox 59">
            <a:extLst>
              <a:ext uri="{FF2B5EF4-FFF2-40B4-BE49-F238E27FC236}">
                <a16:creationId xmlns:a16="http://schemas.microsoft.com/office/drawing/2014/main" id="{FC79AF83-1476-7BFF-6494-4D2E84E14AA0}"/>
              </a:ext>
            </a:extLst>
          </p:cNvPr>
          <p:cNvSpPr txBox="1">
            <a:spLocks/>
          </p:cNvSpPr>
          <p:nvPr/>
        </p:nvSpPr>
        <p:spPr>
          <a:xfrm>
            <a:off x="9090648" y="4391789"/>
            <a:ext cx="2642814"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key activities and decision criteria]</a:t>
            </a:r>
          </a:p>
        </p:txBody>
      </p:sp>
      <p:sp>
        <p:nvSpPr>
          <p:cNvPr id="61" name="TextBox 60">
            <a:extLst>
              <a:ext uri="{FF2B5EF4-FFF2-40B4-BE49-F238E27FC236}">
                <a16:creationId xmlns:a16="http://schemas.microsoft.com/office/drawing/2014/main" id="{5FB24671-9110-B1A2-0EAF-3BCF96F45039}"/>
              </a:ext>
            </a:extLst>
          </p:cNvPr>
          <p:cNvSpPr txBox="1">
            <a:spLocks/>
          </p:cNvSpPr>
          <p:nvPr/>
        </p:nvSpPr>
        <p:spPr>
          <a:xfrm>
            <a:off x="1540249" y="4391789"/>
            <a:ext cx="1092708" cy="17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t">
            <a:sp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r>
              <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[Initiative]</a:t>
            </a:r>
          </a:p>
        </p:txBody>
      </p:sp>
      <p:sp>
        <p:nvSpPr>
          <p:cNvPr id="62" name="TextBox 61">
            <a:extLst>
              <a:ext uri="{FF2B5EF4-FFF2-40B4-BE49-F238E27FC236}">
                <a16:creationId xmlns:a16="http://schemas.microsoft.com/office/drawing/2014/main" id="{F6F317D1-0699-2A46-E7CA-84EAFDCD8EC6}"/>
              </a:ext>
            </a:extLst>
          </p:cNvPr>
          <p:cNvSpPr txBox="1">
            <a:spLocks/>
          </p:cNvSpPr>
          <p:nvPr/>
        </p:nvSpPr>
        <p:spPr>
          <a:xfrm>
            <a:off x="2875295" y="5477936"/>
            <a:ext cx="2244200"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key activities and decision criteria]</a:t>
            </a:r>
          </a:p>
        </p:txBody>
      </p:sp>
      <p:cxnSp>
        <p:nvCxnSpPr>
          <p:cNvPr id="63" name="LineContentSeparatorDefault 69">
            <a:extLst>
              <a:ext uri="{FF2B5EF4-FFF2-40B4-BE49-F238E27FC236}">
                <a16:creationId xmlns:a16="http://schemas.microsoft.com/office/drawing/2014/main" id="{79D58323-E83B-9054-7DB8-5FD79769B8DA}"/>
              </a:ext>
            </a:extLst>
          </p:cNvPr>
          <p:cNvCxnSpPr>
            <a:cxnSpLocks/>
          </p:cNvCxnSpPr>
          <p:nvPr>
            <p:custDataLst>
              <p:tags r:id="rId34"/>
            </p:custDataLst>
          </p:nvPr>
        </p:nvCxnSpPr>
        <p:spPr>
          <a:xfrm>
            <a:off x="1482531" y="5284213"/>
            <a:ext cx="10376094"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8398D0B-7464-F5B1-9CF9-19525FB50F1F}"/>
              </a:ext>
            </a:extLst>
          </p:cNvPr>
          <p:cNvSpPr txBox="1">
            <a:spLocks/>
          </p:cNvSpPr>
          <p:nvPr/>
        </p:nvSpPr>
        <p:spPr>
          <a:xfrm>
            <a:off x="6457344" y="1638496"/>
            <a:ext cx="2004712" cy="215900"/>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l" defTabSz="1219170" fontAlgn="base">
              <a:spcBef>
                <a:spcPct val="0"/>
              </a:spcBef>
              <a:spcAft>
                <a:spcPct val="0"/>
              </a:spcAft>
              <a:defRPr/>
            </a:pPr>
            <a:r>
              <a:rPr kumimoji="0" lang="en-US" sz="1000" b="1" i="0" u="none" strike="noStrike" kern="0" cap="none" spc="0" normalizeH="0" baseline="0" noProof="0">
                <a:ln>
                  <a:noFill/>
                </a:ln>
                <a:solidFill>
                  <a:srgbClr val="061F32"/>
                </a:solidFill>
                <a:effectLst/>
                <a:uLnTx/>
                <a:uFillTx/>
                <a:latin typeface="Arial" panose="020B0604020202020204" pitchFamily="34" charset="0"/>
                <a:cs typeface="Arial" pitchFamily="34" charset="0"/>
                <a:sym typeface="Arial"/>
              </a:rPr>
              <a:t>202x</a:t>
            </a:r>
          </a:p>
        </p:txBody>
      </p:sp>
      <p:sp>
        <p:nvSpPr>
          <p:cNvPr id="66" name="TextBox 65">
            <a:extLst>
              <a:ext uri="{FF2B5EF4-FFF2-40B4-BE49-F238E27FC236}">
                <a16:creationId xmlns:a16="http://schemas.microsoft.com/office/drawing/2014/main" id="{EE2FB379-57A9-A751-4735-CD75F6D81F0D}"/>
              </a:ext>
            </a:extLst>
          </p:cNvPr>
          <p:cNvSpPr txBox="1">
            <a:spLocks/>
          </p:cNvSpPr>
          <p:nvPr/>
        </p:nvSpPr>
        <p:spPr>
          <a:xfrm>
            <a:off x="5793975" y="5477936"/>
            <a:ext cx="2613606"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key activities and decision criteria]</a:t>
            </a:r>
          </a:p>
        </p:txBody>
      </p:sp>
      <p:sp>
        <p:nvSpPr>
          <p:cNvPr id="67" name="TextBox 66">
            <a:extLst>
              <a:ext uri="{FF2B5EF4-FFF2-40B4-BE49-F238E27FC236}">
                <a16:creationId xmlns:a16="http://schemas.microsoft.com/office/drawing/2014/main" id="{F84455E7-5E49-A5FA-4787-FBA71DEC7768}"/>
              </a:ext>
            </a:extLst>
          </p:cNvPr>
          <p:cNvSpPr txBox="1">
            <a:spLocks/>
          </p:cNvSpPr>
          <p:nvPr/>
        </p:nvSpPr>
        <p:spPr>
          <a:xfrm>
            <a:off x="9100980" y="5477936"/>
            <a:ext cx="2634713"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key activities and decision criteria]</a:t>
            </a:r>
          </a:p>
        </p:txBody>
      </p:sp>
      <p:sp>
        <p:nvSpPr>
          <p:cNvPr id="68" name="TextBox 67">
            <a:extLst>
              <a:ext uri="{FF2B5EF4-FFF2-40B4-BE49-F238E27FC236}">
                <a16:creationId xmlns:a16="http://schemas.microsoft.com/office/drawing/2014/main" id="{26A88616-0296-BE1F-7A95-FAC090E798B7}"/>
              </a:ext>
            </a:extLst>
          </p:cNvPr>
          <p:cNvSpPr txBox="1">
            <a:spLocks/>
          </p:cNvSpPr>
          <p:nvPr/>
        </p:nvSpPr>
        <p:spPr>
          <a:xfrm>
            <a:off x="1540249" y="5477936"/>
            <a:ext cx="1092708" cy="17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t">
            <a:sp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l" defTabSz="914400" rtl="0" eaLnBrk="1" fontAlgn="base" latinLnBrk="0" hangingPunct="1">
              <a:lnSpc>
                <a:spcPct val="100000"/>
              </a:lnSpc>
              <a:spcBef>
                <a:spcPct val="0"/>
              </a:spcBef>
              <a:spcAft>
                <a:spcPct val="0"/>
              </a:spcAft>
              <a:buClr>
                <a:srgbClr val="000000"/>
              </a:buClr>
              <a:buSzTx/>
              <a:buFont typeface="Arial"/>
              <a:buNone/>
              <a:tabLst/>
              <a:defRPr/>
            </a:pPr>
            <a:r>
              <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[Initiative]</a:t>
            </a:r>
          </a:p>
        </p:txBody>
      </p:sp>
      <p:sp>
        <p:nvSpPr>
          <p:cNvPr id="69" name="Line 9">
            <a:extLst>
              <a:ext uri="{FF2B5EF4-FFF2-40B4-BE49-F238E27FC236}">
                <a16:creationId xmlns:a16="http://schemas.microsoft.com/office/drawing/2014/main" id="{2653F6DD-05AB-92C6-3811-01CFE7A63184}"/>
              </a:ext>
            </a:extLst>
          </p:cNvPr>
          <p:cNvSpPr>
            <a:spLocks noChangeShapeType="1"/>
          </p:cNvSpPr>
          <p:nvPr/>
        </p:nvSpPr>
        <p:spPr bwMode="gray">
          <a:xfrm>
            <a:off x="1533765" y="1936066"/>
            <a:ext cx="10300516" cy="0"/>
          </a:xfrm>
          <a:prstGeom prst="line">
            <a:avLst/>
          </a:prstGeom>
          <a:noFill/>
          <a:ln w="6350" cap="flat" cmpd="sng" algn="ctr">
            <a:solidFill>
              <a:schemeClr val="tx1"/>
            </a:solidFill>
            <a:prstDash val="solid"/>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71" name="Isosceles Triangle 978">
            <a:extLst>
              <a:ext uri="{FF2B5EF4-FFF2-40B4-BE49-F238E27FC236}">
                <a16:creationId xmlns:a16="http://schemas.microsoft.com/office/drawing/2014/main" id="{316A813E-6DEF-9EB4-3C75-328D33D4680F}"/>
              </a:ext>
            </a:extLst>
          </p:cNvPr>
          <p:cNvSpPr/>
          <p:nvPr/>
        </p:nvSpPr>
        <p:spPr>
          <a:xfrm>
            <a:off x="7969303" y="1325599"/>
            <a:ext cx="182784" cy="157163"/>
          </a:xfrm>
          <a:prstGeom prst="triangl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72" name="TextBox 71">
            <a:extLst>
              <a:ext uri="{FF2B5EF4-FFF2-40B4-BE49-F238E27FC236}">
                <a16:creationId xmlns:a16="http://schemas.microsoft.com/office/drawing/2014/main" id="{4504820F-08B1-5989-B512-4F719580139F}"/>
              </a:ext>
            </a:extLst>
          </p:cNvPr>
          <p:cNvSpPr txBox="1">
            <a:spLocks/>
          </p:cNvSpPr>
          <p:nvPr/>
        </p:nvSpPr>
        <p:spPr>
          <a:xfrm>
            <a:off x="8199071" y="1296230"/>
            <a:ext cx="1032541" cy="215900"/>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1219170" rtl="0" eaLnBrk="1" fontAlgn="base" latinLnBrk="0" hangingPunct="1">
              <a:lnSpc>
                <a:spcPct val="100000"/>
              </a:lnSpc>
              <a:spcBef>
                <a:spcPct val="0"/>
              </a:spcBef>
              <a:spcAft>
                <a:spcPct val="0"/>
              </a:spcAft>
              <a:buClr>
                <a:srgbClr val="000000"/>
              </a:buClr>
              <a:buSzTx/>
              <a:buFont typeface="Arial"/>
              <a:buNone/>
              <a:tabLst/>
              <a:defRPr/>
            </a:pPr>
            <a:r>
              <a:rPr kumimoji="0" lang="en-US" sz="8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itchFamily="34" charset="0"/>
                <a:sym typeface="Arial"/>
              </a:rPr>
              <a:t>Decision stage gate</a:t>
            </a:r>
          </a:p>
        </p:txBody>
      </p:sp>
      <p:cxnSp>
        <p:nvCxnSpPr>
          <p:cNvPr id="73" name="Straight Connector 72">
            <a:extLst>
              <a:ext uri="{FF2B5EF4-FFF2-40B4-BE49-F238E27FC236}">
                <a16:creationId xmlns:a16="http://schemas.microsoft.com/office/drawing/2014/main" id="{6813EA7D-037E-A794-E807-F705D331B774}"/>
              </a:ext>
            </a:extLst>
          </p:cNvPr>
          <p:cNvCxnSpPr>
            <a:cxnSpLocks/>
          </p:cNvCxnSpPr>
          <p:nvPr/>
        </p:nvCxnSpPr>
        <p:spPr>
          <a:xfrm>
            <a:off x="6378300" y="1655747"/>
            <a:ext cx="0" cy="21394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AEFC7B-BE07-A220-E109-E5B418DB8324}"/>
              </a:ext>
            </a:extLst>
          </p:cNvPr>
          <p:cNvCxnSpPr>
            <a:cxnSpLocks/>
          </p:cNvCxnSpPr>
          <p:nvPr/>
        </p:nvCxnSpPr>
        <p:spPr>
          <a:xfrm>
            <a:off x="1540249" y="1639475"/>
            <a:ext cx="0" cy="21394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Isosceles Triangle 1247">
            <a:extLst>
              <a:ext uri="{FF2B5EF4-FFF2-40B4-BE49-F238E27FC236}">
                <a16:creationId xmlns:a16="http://schemas.microsoft.com/office/drawing/2014/main" id="{9E951579-94BA-425B-04B0-9774565C14AB}"/>
              </a:ext>
            </a:extLst>
          </p:cNvPr>
          <p:cNvSpPr/>
          <p:nvPr/>
        </p:nvSpPr>
        <p:spPr>
          <a:xfrm>
            <a:off x="3542292" y="5213013"/>
            <a:ext cx="236965" cy="174575"/>
          </a:xfrm>
          <a:prstGeom prst="triangl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76" name="Isosceles Triangle 1248">
            <a:extLst>
              <a:ext uri="{FF2B5EF4-FFF2-40B4-BE49-F238E27FC236}">
                <a16:creationId xmlns:a16="http://schemas.microsoft.com/office/drawing/2014/main" id="{46A447CD-31DE-1ACE-794F-4A9766F412E4}"/>
              </a:ext>
            </a:extLst>
          </p:cNvPr>
          <p:cNvSpPr/>
          <p:nvPr/>
        </p:nvSpPr>
        <p:spPr>
          <a:xfrm>
            <a:off x="6259818" y="5213013"/>
            <a:ext cx="236965" cy="174575"/>
          </a:xfrm>
          <a:prstGeom prst="triangl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77" name="Isosceles Triangle 1249">
            <a:extLst>
              <a:ext uri="{FF2B5EF4-FFF2-40B4-BE49-F238E27FC236}">
                <a16:creationId xmlns:a16="http://schemas.microsoft.com/office/drawing/2014/main" id="{E6F5C5FD-8792-2038-3894-1E28363EC2F5}"/>
              </a:ext>
            </a:extLst>
          </p:cNvPr>
          <p:cNvSpPr/>
          <p:nvPr/>
        </p:nvSpPr>
        <p:spPr>
          <a:xfrm>
            <a:off x="8977343" y="5213013"/>
            <a:ext cx="236965" cy="174575"/>
          </a:xfrm>
          <a:prstGeom prst="triangl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GB"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97" name="TextBox 96">
            <a:extLst>
              <a:ext uri="{FF2B5EF4-FFF2-40B4-BE49-F238E27FC236}">
                <a16:creationId xmlns:a16="http://schemas.microsoft.com/office/drawing/2014/main" id="{DB3C2E17-FE5F-F626-7536-576DCD90FC87}"/>
              </a:ext>
            </a:extLst>
          </p:cNvPr>
          <p:cNvSpPr txBox="1"/>
          <p:nvPr/>
        </p:nvSpPr>
        <p:spPr>
          <a:xfrm>
            <a:off x="2146893"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[Phase 1]</a:t>
            </a:r>
          </a:p>
        </p:txBody>
      </p:sp>
      <p:sp>
        <p:nvSpPr>
          <p:cNvPr id="98" name="TextBox 97">
            <a:extLst>
              <a:ext uri="{FF2B5EF4-FFF2-40B4-BE49-F238E27FC236}">
                <a16:creationId xmlns:a16="http://schemas.microsoft.com/office/drawing/2014/main" id="{71706C98-BED3-CE96-71E8-5A42AA82B456}"/>
              </a:ext>
            </a:extLst>
          </p:cNvPr>
          <p:cNvSpPr txBox="1"/>
          <p:nvPr/>
        </p:nvSpPr>
        <p:spPr>
          <a:xfrm>
            <a:off x="4729512"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[Phase 2]</a:t>
            </a:r>
          </a:p>
        </p:txBody>
      </p:sp>
      <p:sp>
        <p:nvSpPr>
          <p:cNvPr id="99" name="TextBox 98">
            <a:extLst>
              <a:ext uri="{FF2B5EF4-FFF2-40B4-BE49-F238E27FC236}">
                <a16:creationId xmlns:a16="http://schemas.microsoft.com/office/drawing/2014/main" id="{2A62AB15-D5D3-1D3B-FCB2-2C17F48EA8AA}"/>
              </a:ext>
            </a:extLst>
          </p:cNvPr>
          <p:cNvSpPr txBox="1"/>
          <p:nvPr/>
        </p:nvSpPr>
        <p:spPr>
          <a:xfrm>
            <a:off x="7447037"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[Phase 3]</a:t>
            </a:r>
          </a:p>
        </p:txBody>
      </p:sp>
      <p:sp>
        <p:nvSpPr>
          <p:cNvPr id="100" name="TextBox 99">
            <a:extLst>
              <a:ext uri="{FF2B5EF4-FFF2-40B4-BE49-F238E27FC236}">
                <a16:creationId xmlns:a16="http://schemas.microsoft.com/office/drawing/2014/main" id="{62001303-C01C-8AE1-C7C4-D336719A4496}"/>
              </a:ext>
            </a:extLst>
          </p:cNvPr>
          <p:cNvSpPr txBox="1"/>
          <p:nvPr/>
        </p:nvSpPr>
        <p:spPr>
          <a:xfrm>
            <a:off x="10291763"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GB"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[Phase x]</a:t>
            </a:r>
          </a:p>
        </p:txBody>
      </p:sp>
      <p:sp>
        <p:nvSpPr>
          <p:cNvPr id="101" name="TextBox 100">
            <a:extLst>
              <a:ext uri="{FF2B5EF4-FFF2-40B4-BE49-F238E27FC236}">
                <a16:creationId xmlns:a16="http://schemas.microsoft.com/office/drawing/2014/main" id="{13EBE374-0E18-7E7C-20AF-0A8FE1FC68C9}"/>
              </a:ext>
            </a:extLst>
          </p:cNvPr>
          <p:cNvSpPr txBox="1">
            <a:spLocks/>
          </p:cNvSpPr>
          <p:nvPr/>
        </p:nvSpPr>
        <p:spPr>
          <a:xfrm>
            <a:off x="9176461" y="1638496"/>
            <a:ext cx="2004712" cy="215900"/>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1219170" rtl="0" eaLnBrk="1" fontAlgn="base" latinLnBrk="0" hangingPunct="1">
              <a:lnSpc>
                <a:spcPct val="100000"/>
              </a:lnSpc>
              <a:spcBef>
                <a:spcPct val="0"/>
              </a:spcBef>
              <a:spcAft>
                <a:spcPct val="0"/>
              </a:spcAft>
              <a:buClr>
                <a:srgbClr val="000000"/>
              </a:buClr>
              <a:buSzTx/>
              <a:buFont typeface="Arial"/>
              <a:buNone/>
              <a:tabLst/>
              <a:defRPr/>
            </a:pPr>
            <a:r>
              <a:rPr kumimoji="0" lang="en-US" sz="1000" b="1" i="0" u="none" strike="noStrike" kern="0" cap="none" spc="0" normalizeH="0" baseline="0" noProof="0">
                <a:ln>
                  <a:noFill/>
                </a:ln>
                <a:solidFill>
                  <a:srgbClr val="061F32"/>
                </a:solidFill>
                <a:effectLst/>
                <a:uLnTx/>
                <a:uFillTx/>
                <a:latin typeface="Arial" panose="020B0604020202020204" pitchFamily="34" charset="0"/>
                <a:cs typeface="Arial" pitchFamily="34" charset="0"/>
                <a:sym typeface="Arial"/>
              </a:rPr>
              <a:t>202x</a:t>
            </a:r>
          </a:p>
        </p:txBody>
      </p:sp>
      <p:cxnSp>
        <p:nvCxnSpPr>
          <p:cNvPr id="102" name="Straight Connector 101">
            <a:extLst>
              <a:ext uri="{FF2B5EF4-FFF2-40B4-BE49-F238E27FC236}">
                <a16:creationId xmlns:a16="http://schemas.microsoft.com/office/drawing/2014/main" id="{0FFC483F-4ED9-E47D-080F-ED87D9556E7F}"/>
              </a:ext>
            </a:extLst>
          </p:cNvPr>
          <p:cNvCxnSpPr>
            <a:cxnSpLocks/>
          </p:cNvCxnSpPr>
          <p:nvPr/>
        </p:nvCxnSpPr>
        <p:spPr>
          <a:xfrm>
            <a:off x="9095825" y="1655747"/>
            <a:ext cx="0" cy="21394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Line 9">
            <a:extLst>
              <a:ext uri="{FF2B5EF4-FFF2-40B4-BE49-F238E27FC236}">
                <a16:creationId xmlns:a16="http://schemas.microsoft.com/office/drawing/2014/main" id="{FFA9EDF7-73FC-FC35-5CF5-7A8EEA526CB6}"/>
              </a:ext>
            </a:extLst>
          </p:cNvPr>
          <p:cNvSpPr>
            <a:spLocks noChangeShapeType="1"/>
          </p:cNvSpPr>
          <p:nvPr/>
        </p:nvSpPr>
        <p:spPr bwMode="gray">
          <a:xfrm flipH="1">
            <a:off x="6378300" y="2002442"/>
            <a:ext cx="0" cy="2139950"/>
          </a:xfrm>
          <a:prstGeom prst="line">
            <a:avLst/>
          </a:prstGeom>
          <a:noFill/>
          <a:ln w="12700" cap="flat" cmpd="sng" algn="ctr">
            <a:solidFill>
              <a:schemeClr val="tx1"/>
            </a:solidFill>
            <a:prstDash val="lgDash"/>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28" name="Line 9">
            <a:extLst>
              <a:ext uri="{FF2B5EF4-FFF2-40B4-BE49-F238E27FC236}">
                <a16:creationId xmlns:a16="http://schemas.microsoft.com/office/drawing/2014/main" id="{B0FA5066-3630-9930-AEF5-A8C5F2410E77}"/>
              </a:ext>
            </a:extLst>
          </p:cNvPr>
          <p:cNvSpPr>
            <a:spLocks noChangeShapeType="1"/>
          </p:cNvSpPr>
          <p:nvPr/>
        </p:nvSpPr>
        <p:spPr bwMode="gray">
          <a:xfrm flipH="1">
            <a:off x="9095825" y="2002442"/>
            <a:ext cx="0" cy="2139950"/>
          </a:xfrm>
          <a:prstGeom prst="line">
            <a:avLst/>
          </a:prstGeom>
          <a:noFill/>
          <a:ln w="12700" cap="flat" cmpd="sng" algn="ctr">
            <a:solidFill>
              <a:schemeClr val="tx1"/>
            </a:solidFill>
            <a:prstDash val="lgDash"/>
          </a:ln>
          <a:effectLst/>
        </p:spPr>
        <p:txBody>
          <a:bodyPr wrap="square">
            <a:noAutofit/>
          </a:bodyPr>
          <a:lstStyle/>
          <a:p>
            <a:pPr marL="171422" marR="0" lvl="0" indent="-171422" algn="l" defTabSz="91425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21" name="Google Shape;746;p20">
            <a:extLst>
              <a:ext uri="{FF2B5EF4-FFF2-40B4-BE49-F238E27FC236}">
                <a16:creationId xmlns:a16="http://schemas.microsoft.com/office/drawing/2014/main" id="{853408E9-4CE8-0641-356C-1482730A415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2271896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820D41-4F1E-1748-AF4D-1A4B48561C91}"/>
              </a:ext>
            </a:extLst>
          </p:cNvPr>
          <p:cNvSpPr>
            <a:spLocks noGrp="1"/>
          </p:cNvSpPr>
          <p:nvPr>
            <p:ph type="title"/>
          </p:nvPr>
        </p:nvSpPr>
        <p:spPr/>
        <p:txBody>
          <a:bodyPr/>
          <a:lstStyle/>
          <a:p>
            <a:r>
              <a:rPr lang="en-GB"/>
              <a:t>Executive summary</a:t>
            </a:r>
          </a:p>
        </p:txBody>
      </p:sp>
      <p:sp>
        <p:nvSpPr>
          <p:cNvPr id="6" name="Text Placeholder 5">
            <a:extLst>
              <a:ext uri="{FF2B5EF4-FFF2-40B4-BE49-F238E27FC236}">
                <a16:creationId xmlns:a16="http://schemas.microsoft.com/office/drawing/2014/main" id="{A0C517C3-80D2-5A4E-ABA8-45795EA49E1A}"/>
              </a:ext>
            </a:extLst>
          </p:cNvPr>
          <p:cNvSpPr>
            <a:spLocks noGrp="1"/>
          </p:cNvSpPr>
          <p:nvPr>
            <p:ph type="body" idx="1"/>
          </p:nvPr>
        </p:nvSpPr>
        <p:spPr/>
        <p:txBody>
          <a:bodyPr>
            <a:noAutofit/>
          </a:bodyPr>
          <a:lstStyle/>
          <a:p>
            <a:pPr marL="114300" indent="0">
              <a:buNone/>
            </a:pPr>
            <a:r>
              <a:rPr lang="en-GB" sz="1200"/>
              <a:t>[</a:t>
            </a:r>
            <a:r>
              <a:rPr lang="en-GB" sz="1200" b="1"/>
              <a:t>Key takeaway/conclusion in bold text]</a:t>
            </a:r>
          </a:p>
          <a:p>
            <a:r>
              <a:rPr lang="en-GB" sz="1200"/>
              <a:t>[Supporting arguments for key takeaway/conclusion in bullet points]</a:t>
            </a:r>
          </a:p>
          <a:p>
            <a:r>
              <a:rPr lang="en-GB" sz="1200"/>
              <a:t>[Supporting arguments for key takeaway/conclusion in bullet points]</a:t>
            </a:r>
          </a:p>
          <a:p>
            <a:r>
              <a:rPr lang="en-GB" sz="1200"/>
              <a:t>[Supporting arguments for key takeaway/conclusion in bullet points]</a:t>
            </a:r>
          </a:p>
          <a:p>
            <a:pPr marL="114300" indent="0">
              <a:buNone/>
            </a:pPr>
            <a:endParaRPr lang="en-GB" sz="1200"/>
          </a:p>
          <a:p>
            <a:pPr marL="114300" indent="0">
              <a:buNone/>
            </a:pPr>
            <a:r>
              <a:rPr lang="en-GB" sz="1200"/>
              <a:t>[</a:t>
            </a:r>
            <a:r>
              <a:rPr lang="en-GB" sz="1200" b="1"/>
              <a:t>Key takeaway/conclusion in bold text]</a:t>
            </a:r>
          </a:p>
          <a:p>
            <a:r>
              <a:rPr lang="en-GB" sz="1200"/>
              <a:t>[Supporting arguments for key takeaway/conclusion in bullet points]</a:t>
            </a:r>
          </a:p>
          <a:p>
            <a:r>
              <a:rPr lang="en-GB" sz="1200"/>
              <a:t>[Supporting arguments for key takeaway/conclusion in bullet points]</a:t>
            </a:r>
          </a:p>
          <a:p>
            <a:r>
              <a:rPr lang="en-GB" sz="1200"/>
              <a:t>[</a:t>
            </a:r>
            <a:r>
              <a:rPr lang="en-US" sz="1200"/>
              <a:t>Supporting</a:t>
            </a:r>
            <a:r>
              <a:rPr lang="en-GB" sz="1200"/>
              <a:t> arguments for key takeaway/conclusion in bullet points]</a:t>
            </a:r>
          </a:p>
          <a:p>
            <a:pPr marL="114300" indent="0">
              <a:buNone/>
            </a:pPr>
            <a:endParaRPr lang="en-GB" sz="1200"/>
          </a:p>
          <a:p>
            <a:pPr marL="114300" indent="0">
              <a:buNone/>
            </a:pPr>
            <a:r>
              <a:rPr lang="en-GB" sz="1200"/>
              <a:t>[</a:t>
            </a:r>
            <a:r>
              <a:rPr lang="en-GB" sz="1200" b="1"/>
              <a:t>Key takeaway/conclusion in bold text]</a:t>
            </a:r>
          </a:p>
          <a:p>
            <a:r>
              <a:rPr lang="en-GB" sz="1200"/>
              <a:t>[Supporting arguments for key takeaway/conclusion in bullet points]</a:t>
            </a:r>
          </a:p>
          <a:p>
            <a:r>
              <a:rPr lang="en-GB" sz="1200"/>
              <a:t>[Supporting arguments for key takeaway/conclusion in bullet points]</a:t>
            </a:r>
          </a:p>
          <a:p>
            <a:r>
              <a:rPr lang="en-GB" sz="1200"/>
              <a:t>[Supporting arguments for key takeaway/conclusion in bullet points]</a:t>
            </a:r>
          </a:p>
          <a:p>
            <a:endParaRPr lang="en-GB" sz="1200"/>
          </a:p>
          <a:p>
            <a:pPr marL="114300" indent="0">
              <a:buNone/>
            </a:pPr>
            <a:r>
              <a:rPr lang="en-GB" sz="1200"/>
              <a:t>[</a:t>
            </a:r>
            <a:r>
              <a:rPr lang="en-GB" sz="1200" b="1"/>
              <a:t>Final conclusion/recommendation in bold text]</a:t>
            </a:r>
            <a:endParaRPr lang="en-GB" sz="1200"/>
          </a:p>
        </p:txBody>
      </p:sp>
      <p:sp>
        <p:nvSpPr>
          <p:cNvPr id="3" name="Slide Number Placeholder 2">
            <a:extLst>
              <a:ext uri="{FF2B5EF4-FFF2-40B4-BE49-F238E27FC236}">
                <a16:creationId xmlns:a16="http://schemas.microsoft.com/office/drawing/2014/main" id="{1948BAED-6A8D-D148-BC3C-1E710F22A9DF}"/>
              </a:ext>
            </a:extLst>
          </p:cNvPr>
          <p:cNvSpPr>
            <a:spLocks noGrp="1"/>
          </p:cNvSpPr>
          <p:nvPr>
            <p:ph type="sldNum" idx="12"/>
          </p:nvPr>
        </p:nvSpPr>
        <p:spPr>
          <a:xfrm>
            <a:off x="11331616" y="6425800"/>
            <a:ext cx="369425" cy="365125"/>
          </a:xfrm>
        </p:spPr>
        <p:txBody>
          <a:bodyPr/>
          <a:lstStyle/>
          <a:p>
            <a:pPr marL="0" lvl="0" indent="0" algn="r" rtl="0">
              <a:spcBef>
                <a:spcPts val="0"/>
              </a:spcBef>
              <a:spcAft>
                <a:spcPts val="0"/>
              </a:spcAft>
              <a:buNone/>
            </a:pPr>
            <a:fld id="{00000000-1234-1234-1234-123412341234}" type="slidenum">
              <a:rPr lang="en-GB" smtClean="0"/>
              <a:t>12</a:t>
            </a:fld>
            <a:endParaRPr lang="en-GB"/>
          </a:p>
        </p:txBody>
      </p:sp>
      <p:sp>
        <p:nvSpPr>
          <p:cNvPr id="7" name="Rectangle 6">
            <a:extLst>
              <a:ext uri="{FF2B5EF4-FFF2-40B4-BE49-F238E27FC236}">
                <a16:creationId xmlns:a16="http://schemas.microsoft.com/office/drawing/2014/main" id="{BF1F33D7-0707-9B40-A438-19116400ECD3}"/>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2</a:t>
            </a:r>
          </a:p>
        </p:txBody>
      </p:sp>
    </p:spTree>
    <p:extLst>
      <p:ext uri="{BB962C8B-B14F-4D97-AF65-F5344CB8AC3E}">
        <p14:creationId xmlns:p14="http://schemas.microsoft.com/office/powerpoint/2010/main" val="40233706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 name="Google Shape;23;p40">
            <a:extLst>
              <a:ext uri="{FF2B5EF4-FFF2-40B4-BE49-F238E27FC236}">
                <a16:creationId xmlns:a16="http://schemas.microsoft.com/office/drawing/2014/main" id="{ED146124-AA30-1428-A45F-1792E468FF68}"/>
              </a:ext>
            </a:extLst>
          </p:cNvPr>
          <p:cNvSpPr txBox="1">
            <a:spLocks noGrp="1"/>
          </p:cNvSpPr>
          <p:nvPr>
            <p:ph type="sldNum" idx="12"/>
          </p:nvPr>
        </p:nvSpPr>
        <p:spPr>
          <a:xfrm>
            <a:off x="11259404" y="6425800"/>
            <a:ext cx="44163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120</a:t>
            </a:fld>
            <a:endParaRPr/>
          </a:p>
        </p:txBody>
      </p:sp>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415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2000"/>
              <a:buFont typeface="Arial"/>
              <a:buNone/>
            </a:pPr>
            <a:r>
              <a:rPr lang="da-DK" sz="2000" b="1" i="0" u="none" strike="noStrike" cap="none">
                <a:solidFill>
                  <a:schemeClr val="accent2"/>
                </a:solidFill>
                <a:latin typeface="Arial"/>
                <a:ea typeface="Arial"/>
                <a:cs typeface="Arial"/>
                <a:sym typeface="Arial"/>
              </a:rPr>
              <a:t>Case</a:t>
            </a:r>
            <a:endParaRPr lang="da-DK" sz="2000" b="1" i="0" u="none" strike="noStrike" cap="none">
              <a:solidFill>
                <a:schemeClr val="accent2"/>
              </a:solidFill>
              <a:latin typeface="Georgia"/>
              <a:ea typeface="Georgia"/>
              <a:cs typeface="Georgia"/>
              <a:sym typeface="Georgia"/>
            </a:endParaRPr>
          </a:p>
          <a:p>
            <a:pPr marL="0" marR="0" lvl="0" indent="0" algn="l" rtl="0">
              <a:lnSpc>
                <a:spcPct val="100000"/>
              </a:lnSpc>
              <a:spcBef>
                <a:spcPts val="600"/>
              </a:spcBef>
              <a:spcAft>
                <a:spcPts val="0"/>
              </a:spcAft>
              <a:buClr>
                <a:srgbClr val="171616"/>
              </a:buClr>
              <a:buSzPts val="3600"/>
              <a:buFont typeface="Georgia"/>
              <a:buNone/>
            </a:pPr>
            <a:r>
              <a:rPr lang="da-DK" sz="3600" b="1" i="0" u="none" strike="noStrike" cap="none">
                <a:solidFill>
                  <a:schemeClr val="bg1"/>
                </a:solidFill>
                <a:latin typeface="Georgia"/>
                <a:ea typeface="Georgia"/>
                <a:cs typeface="Georgia"/>
                <a:sym typeface="Georgia"/>
              </a:rPr>
              <a:t>Real-</a:t>
            </a:r>
            <a:r>
              <a:rPr lang="da-DK" sz="3600" b="1" i="0" u="none" strike="noStrike" cap="none" err="1">
                <a:solidFill>
                  <a:schemeClr val="bg1"/>
                </a:solidFill>
                <a:latin typeface="Georgia"/>
                <a:ea typeface="Georgia"/>
                <a:cs typeface="Georgia"/>
                <a:sym typeface="Georgia"/>
              </a:rPr>
              <a:t>life</a:t>
            </a:r>
            <a:r>
              <a:rPr lang="da-DK" sz="3600" b="1" i="0" u="none" strike="noStrike" cap="none">
                <a:solidFill>
                  <a:schemeClr val="bg1"/>
                </a:solidFill>
                <a:latin typeface="Georgia"/>
                <a:ea typeface="Georgia"/>
                <a:cs typeface="Georgia"/>
                <a:sym typeface="Georgia"/>
              </a:rPr>
              <a:t> </a:t>
            </a:r>
            <a:r>
              <a:rPr lang="da-DK" sz="3600" b="1" i="0" u="none" strike="noStrike" cap="none" err="1">
                <a:solidFill>
                  <a:schemeClr val="bg1"/>
                </a:solidFill>
                <a:latin typeface="Georgia"/>
                <a:ea typeface="Georgia"/>
                <a:cs typeface="Georgia"/>
                <a:sym typeface="Georgia"/>
              </a:rPr>
              <a:t>sanitized</a:t>
            </a:r>
            <a:r>
              <a:rPr lang="da-DK" sz="3600" b="1" i="0" u="none" strike="noStrike" cap="none">
                <a:solidFill>
                  <a:schemeClr val="bg1"/>
                </a:solidFill>
                <a:latin typeface="Georgia"/>
                <a:ea typeface="Georgia"/>
                <a:cs typeface="Georgia"/>
                <a:sym typeface="Georgia"/>
              </a:rPr>
              <a:t> </a:t>
            </a:r>
            <a:r>
              <a:rPr lang="da-DK" sz="3600" b="1" i="0" u="none" strike="noStrike" cap="none" err="1">
                <a:solidFill>
                  <a:schemeClr val="bg1"/>
                </a:solidFill>
                <a:latin typeface="Georgia"/>
                <a:ea typeface="Georgia"/>
                <a:cs typeface="Georgia"/>
                <a:sym typeface="Georgia"/>
              </a:rPr>
              <a:t>example</a:t>
            </a:r>
            <a:r>
              <a:rPr lang="da-DK" sz="3600" b="1" i="0" u="none" strike="noStrike" cap="none">
                <a:solidFill>
                  <a:schemeClr val="bg1"/>
                </a:solidFill>
                <a:latin typeface="Georgia"/>
                <a:ea typeface="Georgia"/>
                <a:cs typeface="Georgia"/>
                <a:sym typeface="Georgia"/>
              </a:rPr>
              <a:t> #1</a:t>
            </a:r>
          </a:p>
          <a:p>
            <a:pPr marL="0" marR="0" lvl="0" indent="0" algn="l" rtl="0">
              <a:lnSpc>
                <a:spcPct val="100000"/>
              </a:lnSpc>
              <a:spcBef>
                <a:spcPts val="600"/>
              </a:spcBef>
              <a:spcAft>
                <a:spcPts val="0"/>
              </a:spcAft>
              <a:buClr>
                <a:srgbClr val="171616"/>
              </a:buClr>
              <a:buSzPts val="3600"/>
              <a:buFont typeface="Georgia"/>
              <a:buNone/>
            </a:pPr>
            <a:r>
              <a:rPr lang="da-DK" sz="2000" b="1">
                <a:solidFill>
                  <a:schemeClr val="bg1"/>
                </a:solidFill>
                <a:latin typeface="Georgia"/>
                <a:sym typeface="Georgia"/>
              </a:rPr>
              <a:t>Growth </a:t>
            </a:r>
            <a:r>
              <a:rPr lang="da-DK" sz="2000" b="1" err="1">
                <a:solidFill>
                  <a:schemeClr val="bg1"/>
                </a:solidFill>
                <a:latin typeface="Georgia"/>
                <a:sym typeface="Georgia"/>
              </a:rPr>
              <a:t>strategy</a:t>
            </a:r>
            <a:r>
              <a:rPr lang="da-DK" sz="2000" b="1">
                <a:solidFill>
                  <a:schemeClr val="bg1"/>
                </a:solidFill>
                <a:latin typeface="Georgia"/>
                <a:sym typeface="Georgia"/>
              </a:rPr>
              <a:t> summary</a:t>
            </a:r>
            <a:endParaRPr lang="da-DK" sz="2000">
              <a:solidFill>
                <a:schemeClr val="bg1"/>
              </a:solidFill>
            </a:endParaRPr>
          </a:p>
        </p:txBody>
      </p:sp>
    </p:spTree>
    <p:extLst>
      <p:ext uri="{BB962C8B-B14F-4D97-AF65-F5344CB8AC3E}">
        <p14:creationId xmlns:p14="http://schemas.microsoft.com/office/powerpoint/2010/main" val="18117386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D3043CB-32F1-9B9D-7C18-EFDA47EE42F3}"/>
              </a:ext>
            </a:extLst>
          </p:cNvPr>
          <p:cNvGraphicFramePr>
            <a:graphicFrameLocks noChangeAspect="1"/>
          </p:cNvGraphicFramePr>
          <p:nvPr>
            <p:custDataLst>
              <p:tags r:id="rId1"/>
            </p:custDataLst>
            <p:extLst>
              <p:ext uri="{D42A27DB-BD31-4B8C-83A1-F6EECF244321}">
                <p14:modId xmlns:p14="http://schemas.microsoft.com/office/powerpoint/2010/main" val="14958079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Object 4" hidden="1">
                        <a:extLst>
                          <a:ext uri="{FF2B5EF4-FFF2-40B4-BE49-F238E27FC236}">
                            <a16:creationId xmlns:a16="http://schemas.microsoft.com/office/drawing/2014/main" id="{0D3043CB-32F1-9B9D-7C18-EFDA47EE42F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3" name="Picture 2" descr="A table with chairs around it&#10;&#10;Description automatically generated with medium confidence">
            <a:extLst>
              <a:ext uri="{FF2B5EF4-FFF2-40B4-BE49-F238E27FC236}">
                <a16:creationId xmlns:a16="http://schemas.microsoft.com/office/drawing/2014/main" id="{57B3D43C-4D64-8A55-3A95-ACD2549995B7}"/>
              </a:ext>
            </a:extLst>
          </p:cNvPr>
          <p:cNvPicPr>
            <a:picLocks noChangeAspect="1"/>
          </p:cNvPicPr>
          <p:nvPr/>
        </p:nvPicPr>
        <p:blipFill>
          <a:blip r:embed="rId6"/>
          <a:stretch>
            <a:fillRect/>
          </a:stretch>
        </p:blipFill>
        <p:spPr>
          <a:xfrm flipH="1">
            <a:off x="0" y="-401"/>
            <a:ext cx="12191290" cy="6858401"/>
          </a:xfrm>
          <a:prstGeom prst="rect">
            <a:avLst/>
          </a:prstGeom>
        </p:spPr>
      </p:pic>
      <p:sp>
        <p:nvSpPr>
          <p:cNvPr id="4" name="Oval 3">
            <a:extLst>
              <a:ext uri="{FF2B5EF4-FFF2-40B4-BE49-F238E27FC236}">
                <a16:creationId xmlns:a16="http://schemas.microsoft.com/office/drawing/2014/main" id="{48CCE9CC-6A83-1D4A-B142-6721F23511D2}"/>
              </a:ext>
            </a:extLst>
          </p:cNvPr>
          <p:cNvSpPr>
            <a:spLocks noChangeAspect="1"/>
          </p:cNvSpPr>
          <p:nvPr/>
        </p:nvSpPr>
        <p:spPr>
          <a:xfrm>
            <a:off x="9909544" y="5196904"/>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Logo sanitized</a:t>
            </a:r>
          </a:p>
        </p:txBody>
      </p:sp>
      <p:sp>
        <p:nvSpPr>
          <p:cNvPr id="6" name="Rectangle 5">
            <a:extLst>
              <a:ext uri="{FF2B5EF4-FFF2-40B4-BE49-F238E27FC236}">
                <a16:creationId xmlns:a16="http://schemas.microsoft.com/office/drawing/2014/main" id="{6E778F78-554F-4A12-3747-BD6441E8A46E}"/>
              </a:ext>
            </a:extLst>
          </p:cNvPr>
          <p:cNvSpPr/>
          <p:nvPr/>
        </p:nvSpPr>
        <p:spPr>
          <a:xfrm>
            <a:off x="0" y="-401"/>
            <a:ext cx="12192000" cy="6858401"/>
          </a:xfrm>
          <a:prstGeom prst="rect">
            <a:avLst/>
          </a:prstGeom>
          <a:gradFill>
            <a:gsLst>
              <a:gs pos="0">
                <a:schemeClr val="tx2">
                  <a:lumMod val="10000"/>
                </a:schemeClr>
              </a:gs>
              <a:gs pos="100000">
                <a:schemeClr val="tx1">
                  <a:alpha val="0"/>
                </a:schemeClr>
              </a:gs>
              <a:gs pos="0">
                <a:schemeClr val="tx2">
                  <a:lumMod val="10000"/>
                  <a:alpha val="31929"/>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Google Shape;187;p1"/>
          <p:cNvSpPr txBox="1"/>
          <p:nvPr/>
        </p:nvSpPr>
        <p:spPr>
          <a:xfrm>
            <a:off x="2521192" y="1553246"/>
            <a:ext cx="7388352" cy="120028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61F32"/>
              </a:buClr>
              <a:buSzPts val="4400"/>
              <a:buFont typeface="Georgia"/>
              <a:buNone/>
              <a:tabLst/>
              <a:defRPr/>
            </a:pPr>
            <a:r>
              <a:rPr kumimoji="0" lang="en-US" sz="4800" b="1" i="0" u="none" strike="noStrike" kern="0" cap="none" spc="0" normalizeH="0" baseline="0" noProof="0">
                <a:ln>
                  <a:noFill/>
                </a:ln>
                <a:solidFill>
                  <a:schemeClr val="bg1"/>
                </a:solidFill>
                <a:effectLst/>
                <a:uLnTx/>
                <a:uFillTx/>
                <a:latin typeface="Georgia"/>
                <a:ea typeface="Georgia"/>
                <a:cs typeface="Georgia"/>
                <a:sym typeface="Georgia"/>
              </a:rPr>
              <a:t>202x Growth Strategy</a:t>
            </a:r>
            <a:endParaRPr kumimoji="0" lang="en-US" sz="1600" b="0" i="0" u="none" strike="noStrike" kern="0" cap="none" spc="0" normalizeH="0" baseline="0" noProof="0">
              <a:ln>
                <a:noFill/>
              </a:ln>
              <a:solidFill>
                <a:schemeClr val="bg1"/>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61F32"/>
              </a:buClr>
              <a:buSzPts val="2000"/>
              <a:buFont typeface="Arial"/>
              <a:buNone/>
              <a:tabLst/>
              <a:defRPr/>
            </a:pPr>
            <a:r>
              <a:rPr kumimoji="0" lang="en-US" sz="2400" b="0" i="0" u="none" strike="noStrike" kern="0" cap="none" spc="0" normalizeH="0" baseline="0" noProof="0">
                <a:ln>
                  <a:noFill/>
                </a:ln>
                <a:solidFill>
                  <a:schemeClr val="bg1"/>
                </a:solidFill>
                <a:effectLst/>
                <a:uLnTx/>
                <a:uFillTx/>
                <a:latin typeface="Arial"/>
                <a:ea typeface="Arial"/>
                <a:cs typeface="Arial"/>
                <a:sym typeface="Arial"/>
              </a:rPr>
              <a:t>May 202x</a:t>
            </a:r>
            <a:endParaRPr kumimoji="0" lang="en-US" sz="1600" b="0" i="0" u="none" strike="noStrike" kern="0" cap="none" spc="0" normalizeH="0" baseline="0" noProof="0">
              <a:ln>
                <a:noFill/>
              </a:ln>
              <a:solidFill>
                <a:schemeClr val="bg1"/>
              </a:solidFill>
              <a:effectLst/>
              <a:uLnTx/>
              <a:uFillTx/>
              <a:latin typeface="Arial"/>
              <a:cs typeface="Arial"/>
              <a:sym typeface="Arial"/>
            </a:endParaRPr>
          </a:p>
        </p:txBody>
      </p:sp>
    </p:spTree>
    <p:extLst>
      <p:ext uri="{BB962C8B-B14F-4D97-AF65-F5344CB8AC3E}">
        <p14:creationId xmlns:p14="http://schemas.microsoft.com/office/powerpoint/2010/main" val="41029123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820D41-4F1E-1748-AF4D-1A4B48561C91}"/>
              </a:ext>
            </a:extLst>
          </p:cNvPr>
          <p:cNvSpPr>
            <a:spLocks noGrp="1"/>
          </p:cNvSpPr>
          <p:nvPr>
            <p:ph type="title"/>
          </p:nvPr>
        </p:nvSpPr>
        <p:spPr/>
        <p:txBody>
          <a:bodyPr>
            <a:normAutofit/>
          </a:bodyPr>
          <a:lstStyle/>
          <a:p>
            <a:pPr>
              <a:spcAft>
                <a:spcPts val="600"/>
              </a:spcAft>
            </a:pPr>
            <a:r>
              <a:rPr lang="en-GB"/>
              <a:t>We have a strong foundation with a clear growth path ahead</a:t>
            </a:r>
            <a:endParaRPr lang="en-GB" sz="1800"/>
          </a:p>
        </p:txBody>
      </p:sp>
      <p:sp>
        <p:nvSpPr>
          <p:cNvPr id="6" name="Text Placeholder 5">
            <a:extLst>
              <a:ext uri="{FF2B5EF4-FFF2-40B4-BE49-F238E27FC236}">
                <a16:creationId xmlns:a16="http://schemas.microsoft.com/office/drawing/2014/main" id="{A0C517C3-80D2-5A4E-ABA8-45795EA49E1A}"/>
              </a:ext>
            </a:extLst>
          </p:cNvPr>
          <p:cNvSpPr>
            <a:spLocks noGrp="1"/>
          </p:cNvSpPr>
          <p:nvPr>
            <p:ph type="body" idx="1"/>
          </p:nvPr>
        </p:nvSpPr>
        <p:spPr/>
        <p:txBody>
          <a:bodyPr>
            <a:noAutofit/>
          </a:bodyPr>
          <a:lstStyle/>
          <a:p>
            <a:pPr marL="114300" indent="0">
              <a:buNone/>
            </a:pPr>
            <a:r>
              <a:rPr lang="en-US" sz="1400" b="1">
                <a:solidFill>
                  <a:schemeClr val="tx2">
                    <a:lumMod val="10000"/>
                  </a:schemeClr>
                </a:solidFill>
              </a:rPr>
              <a:t>[Company] has a strong foundation to build on</a:t>
            </a:r>
          </a:p>
          <a:p>
            <a:r>
              <a:rPr lang="en-US" sz="1400">
                <a:solidFill>
                  <a:schemeClr val="tx2">
                    <a:lumMod val="10000"/>
                  </a:schemeClr>
                </a:solidFill>
              </a:rPr>
              <a:t>Several strongholds to build on including several #1 brands, high growth in [region], and a diverse and global talent pool</a:t>
            </a:r>
          </a:p>
          <a:p>
            <a:r>
              <a:rPr lang="en-US" sz="1400">
                <a:solidFill>
                  <a:schemeClr val="tx2">
                    <a:lumMod val="10000"/>
                  </a:schemeClr>
                </a:solidFill>
              </a:rPr>
              <a:t>Unique portfolio of strong brands that continue to be loved and grow</a:t>
            </a:r>
          </a:p>
          <a:p>
            <a:r>
              <a:rPr lang="en-US" sz="1400">
                <a:solidFill>
                  <a:schemeClr val="tx2">
                    <a:lumMod val="10000"/>
                  </a:schemeClr>
                </a:solidFill>
              </a:rPr>
              <a:t>Continued high growth in last four quarters…but with some differences across portfolio</a:t>
            </a:r>
            <a:br>
              <a:rPr lang="en-US" sz="1400">
                <a:solidFill>
                  <a:schemeClr val="tx2">
                    <a:lumMod val="10000"/>
                  </a:schemeClr>
                </a:solidFill>
              </a:rPr>
            </a:br>
            <a:endParaRPr lang="en-US" sz="1400">
              <a:solidFill>
                <a:schemeClr val="tx2">
                  <a:lumMod val="10000"/>
                </a:schemeClr>
              </a:solidFill>
            </a:endParaRPr>
          </a:p>
          <a:p>
            <a:pPr marL="114300" indent="0">
              <a:buNone/>
            </a:pPr>
            <a:r>
              <a:rPr lang="en-US" sz="1400" b="1">
                <a:solidFill>
                  <a:schemeClr val="tx2">
                    <a:lumMod val="10000"/>
                  </a:schemeClr>
                </a:solidFill>
              </a:rPr>
              <a:t>Recent solid performance only a first step in our growth journey</a:t>
            </a:r>
          </a:p>
          <a:p>
            <a:r>
              <a:rPr lang="en-US" sz="1400">
                <a:solidFill>
                  <a:schemeClr val="tx2">
                    <a:lumMod val="10000"/>
                  </a:schemeClr>
                </a:solidFill>
              </a:rPr>
              <a:t>Opportunity to strengthen existing brands and capture more market</a:t>
            </a:r>
            <a:br>
              <a:rPr lang="en-US" sz="1400" b="1">
                <a:solidFill>
                  <a:schemeClr val="tx2">
                    <a:lumMod val="10000"/>
                  </a:schemeClr>
                </a:solidFill>
              </a:rPr>
            </a:br>
            <a:endParaRPr lang="en-US" sz="1400" b="1">
              <a:solidFill>
                <a:schemeClr val="tx2">
                  <a:lumMod val="10000"/>
                </a:schemeClr>
              </a:solidFill>
            </a:endParaRPr>
          </a:p>
          <a:p>
            <a:pPr marL="114300" indent="0">
              <a:buNone/>
            </a:pPr>
            <a:r>
              <a:rPr lang="en-US" sz="1400" b="1">
                <a:solidFill>
                  <a:schemeClr val="tx2">
                    <a:lumMod val="10000"/>
                  </a:schemeClr>
                </a:solidFill>
              </a:rPr>
              <a:t>We will ensure long-term improvement through clear strategic focus and initiatives</a:t>
            </a:r>
          </a:p>
          <a:p>
            <a:r>
              <a:rPr lang="en-US" sz="1400">
                <a:solidFill>
                  <a:schemeClr val="tx2">
                    <a:lumMod val="10000"/>
                  </a:schemeClr>
                </a:solidFill>
              </a:rPr>
              <a:t>Focus on three strategic objectives; brands, channels, countries</a:t>
            </a:r>
          </a:p>
          <a:p>
            <a:r>
              <a:rPr lang="en-US" sz="1400">
                <a:solidFill>
                  <a:schemeClr val="tx2">
                    <a:lumMod val="10000"/>
                  </a:schemeClr>
                </a:solidFill>
              </a:rPr>
              <a:t>Two main initiatives underlying each objective</a:t>
            </a:r>
          </a:p>
          <a:p>
            <a:r>
              <a:rPr lang="en-US" sz="1400">
                <a:solidFill>
                  <a:schemeClr val="tx2">
                    <a:lumMod val="10000"/>
                  </a:schemeClr>
                </a:solidFill>
              </a:rPr>
              <a:t>Expected financial gain to be [sanitized] </a:t>
            </a:r>
            <a:r>
              <a:rPr lang="en-US" sz="1400" err="1">
                <a:solidFill>
                  <a:schemeClr val="tx2">
                    <a:lumMod val="10000"/>
                  </a:schemeClr>
                </a:solidFill>
              </a:rPr>
              <a:t>mEUR</a:t>
            </a:r>
            <a:r>
              <a:rPr lang="en-US" sz="1400">
                <a:solidFill>
                  <a:schemeClr val="tx2">
                    <a:lumMod val="10000"/>
                  </a:schemeClr>
                </a:solidFill>
              </a:rPr>
              <a:t> by 202x</a:t>
            </a:r>
            <a:br>
              <a:rPr lang="en-US" sz="1400" b="1">
                <a:solidFill>
                  <a:schemeClr val="tx2">
                    <a:lumMod val="10000"/>
                  </a:schemeClr>
                </a:solidFill>
              </a:rPr>
            </a:br>
            <a:endParaRPr lang="en-US" sz="1400" b="1">
              <a:solidFill>
                <a:schemeClr val="tx2">
                  <a:lumMod val="10000"/>
                </a:schemeClr>
              </a:solidFill>
            </a:endParaRPr>
          </a:p>
          <a:p>
            <a:pPr marL="114300" indent="0">
              <a:buNone/>
            </a:pPr>
            <a:r>
              <a:rPr lang="en-US" sz="1400" b="1">
                <a:solidFill>
                  <a:schemeClr val="tx2">
                    <a:lumMod val="10000"/>
                  </a:schemeClr>
                </a:solidFill>
              </a:rPr>
              <a:t>Our growth strategy addresses all the value creation levers while supported by key enablers</a:t>
            </a:r>
          </a:p>
          <a:p>
            <a:r>
              <a:rPr lang="en-US" sz="1400">
                <a:solidFill>
                  <a:schemeClr val="tx2">
                    <a:lumMod val="10000"/>
                  </a:schemeClr>
                </a:solidFill>
              </a:rPr>
              <a:t>Will continue to invest in key enablers of people, digital, innovation &amp; design, and sustainability</a:t>
            </a:r>
          </a:p>
        </p:txBody>
      </p:sp>
      <p:sp>
        <p:nvSpPr>
          <p:cNvPr id="3" name="Slide Number Placeholder 2">
            <a:extLst>
              <a:ext uri="{FF2B5EF4-FFF2-40B4-BE49-F238E27FC236}">
                <a16:creationId xmlns:a16="http://schemas.microsoft.com/office/drawing/2014/main" id="{1948BAED-6A8D-D148-BC3C-1E710F22A9DF}"/>
              </a:ext>
            </a:extLst>
          </p:cNvPr>
          <p:cNvSpPr>
            <a:spLocks noGrp="1"/>
          </p:cNvSpPr>
          <p:nvPr>
            <p:ph type="sldNum" idx="12"/>
          </p:nvPr>
        </p:nvSpPr>
        <p:spPr>
          <a:xfrm>
            <a:off x="11226800" y="6425800"/>
            <a:ext cx="474241" cy="365125"/>
          </a:xfrm>
        </p:spPr>
        <p:txBody>
          <a:bodyPr/>
          <a:lstStyle/>
          <a:p>
            <a:pPr marL="0" lvl="0" indent="0" algn="r" rtl="0">
              <a:spcBef>
                <a:spcPts val="0"/>
              </a:spcBef>
              <a:spcAft>
                <a:spcPts val="0"/>
              </a:spcAft>
              <a:buNone/>
            </a:pPr>
            <a:fld id="{00000000-1234-1234-1234-123412341234}" type="slidenum">
              <a:rPr lang="en-GB" smtClean="0"/>
              <a:t>122</a:t>
            </a:fld>
            <a:endParaRPr lang="en-GB"/>
          </a:p>
        </p:txBody>
      </p:sp>
      <p:sp>
        <p:nvSpPr>
          <p:cNvPr id="2" name="Rectangle 1">
            <a:extLst>
              <a:ext uri="{FF2B5EF4-FFF2-40B4-BE49-F238E27FC236}">
                <a16:creationId xmlns:a16="http://schemas.microsoft.com/office/drawing/2014/main" id="{E2569E86-C3D1-69E2-AF96-F63682C1D051}"/>
              </a:ext>
            </a:extLst>
          </p:cNvPr>
          <p:cNvSpPr/>
          <p:nvPr/>
        </p:nvSpPr>
        <p:spPr>
          <a:xfrm>
            <a:off x="0" y="0"/>
            <a:ext cx="2061029" cy="36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2">
                    <a:lumMod val="10000"/>
                  </a:schemeClr>
                </a:solidFill>
              </a:rPr>
              <a:t>Executive summary</a:t>
            </a:r>
          </a:p>
        </p:txBody>
      </p:sp>
      <p:sp>
        <p:nvSpPr>
          <p:cNvPr id="4" name="Google Shape;27;p41">
            <a:extLst>
              <a:ext uri="{FF2B5EF4-FFF2-40B4-BE49-F238E27FC236}">
                <a16:creationId xmlns:a16="http://schemas.microsoft.com/office/drawing/2014/main" id="{4B304A8B-DB39-24CC-8C17-C9E639C6AE54}"/>
              </a:ext>
            </a:extLst>
          </p:cNvPr>
          <p:cNvSpPr txBox="1"/>
          <p:nvPr/>
        </p:nvSpPr>
        <p:spPr>
          <a:xfrm>
            <a:off x="467806" y="6425800"/>
            <a:ext cx="3400661" cy="365125"/>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GB" sz="900" b="0" i="0" u="none" strike="noStrike" cap="none">
                <a:solidFill>
                  <a:schemeClr val="tx2">
                    <a:lumMod val="10000"/>
                  </a:schemeClr>
                </a:solidFill>
                <a:latin typeface="Arial"/>
                <a:ea typeface="Arial"/>
                <a:cs typeface="Arial"/>
                <a:sym typeface="Arial"/>
              </a:rPr>
              <a:t>May 202x</a:t>
            </a:r>
            <a:endParaRPr sz="900" b="0" i="0" u="none" strike="noStrike" cap="none">
              <a:solidFill>
                <a:schemeClr val="tx2">
                  <a:lumMod val="10000"/>
                </a:schemeClr>
              </a:solidFill>
              <a:latin typeface="Arial"/>
              <a:ea typeface="Arial"/>
              <a:cs typeface="Arial"/>
              <a:sym typeface="Arial"/>
            </a:endParaRPr>
          </a:p>
        </p:txBody>
      </p:sp>
    </p:spTree>
    <p:extLst>
      <p:ext uri="{BB962C8B-B14F-4D97-AF65-F5344CB8AC3E}">
        <p14:creationId xmlns:p14="http://schemas.microsoft.com/office/powerpoint/2010/main" val="27848790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20070A2-2D97-E068-EF63-A52397606B46}"/>
              </a:ext>
            </a:extLst>
          </p:cNvPr>
          <p:cNvGraphicFramePr>
            <a:graphicFrameLocks noChangeAspect="1"/>
          </p:cNvGraphicFramePr>
          <p:nvPr>
            <p:custDataLst>
              <p:tags r:id="rId1"/>
            </p:custDataLst>
            <p:extLst>
              <p:ext uri="{D42A27DB-BD31-4B8C-83A1-F6EECF244321}">
                <p14:modId xmlns:p14="http://schemas.microsoft.com/office/powerpoint/2010/main" val="390456399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120070A2-2D97-E068-EF63-A52397606B46}"/>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7" name="Picture Placeholder 6">
            <a:extLst>
              <a:ext uri="{FF2B5EF4-FFF2-40B4-BE49-F238E27FC236}">
                <a16:creationId xmlns:a16="http://schemas.microsoft.com/office/drawing/2014/main" id="{AB5B80F0-B0EF-E04F-A203-14AE091D6A82}"/>
              </a:ext>
            </a:extLst>
          </p:cNvPr>
          <p:cNvPicPr>
            <a:picLocks noGrp="1" noChangeAspect="1"/>
          </p:cNvPicPr>
          <p:nvPr>
            <p:ph type="pic" idx="2"/>
          </p:nvPr>
        </p:nvPicPr>
        <p:blipFill>
          <a:blip r:embed="rId6"/>
          <a:srcRect/>
          <a:stretch/>
        </p:blipFill>
        <p:spPr>
          <a:xfrm>
            <a:off x="0" y="0"/>
            <a:ext cx="12192000" cy="6858000"/>
          </a:xfrm>
        </p:spPr>
      </p:pic>
      <p:sp>
        <p:nvSpPr>
          <p:cNvPr id="5" name="Slide Number Placeholder 4">
            <a:extLst>
              <a:ext uri="{FF2B5EF4-FFF2-40B4-BE49-F238E27FC236}">
                <a16:creationId xmlns:a16="http://schemas.microsoft.com/office/drawing/2014/main" id="{62E531D6-4783-BC49-85EF-E244C7D20ACA}"/>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solidFill>
                  <a:schemeClr val="bg1"/>
                </a:solidFill>
              </a:rPr>
              <a:t>123</a:t>
            </a:fld>
            <a:endParaRPr lang="en-GB">
              <a:solidFill>
                <a:schemeClr val="bg1"/>
              </a:solidFill>
            </a:endParaRPr>
          </a:p>
        </p:txBody>
      </p:sp>
      <p:sp>
        <p:nvSpPr>
          <p:cNvPr id="8" name="Google Shape;27;p41">
            <a:extLst>
              <a:ext uri="{FF2B5EF4-FFF2-40B4-BE49-F238E27FC236}">
                <a16:creationId xmlns:a16="http://schemas.microsoft.com/office/drawing/2014/main" id="{4995E94F-C258-414B-A18B-6006AEF0DB98}"/>
              </a:ext>
            </a:extLst>
          </p:cNvPr>
          <p:cNvSpPr txBox="1"/>
          <p:nvPr/>
        </p:nvSpPr>
        <p:spPr>
          <a:xfrm>
            <a:off x="7763905" y="6425800"/>
            <a:ext cx="3400661"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GB" sz="900" b="0" i="0" u="none" strike="noStrike" cap="none">
                <a:solidFill>
                  <a:schemeClr val="bg1"/>
                </a:solidFill>
                <a:latin typeface="Arial"/>
                <a:ea typeface="Arial"/>
                <a:cs typeface="Arial"/>
                <a:sym typeface="Arial"/>
              </a:rPr>
              <a:t>Company Name</a:t>
            </a:r>
            <a:endParaRPr sz="900" b="0" i="0" u="none" strike="noStrike" cap="none">
              <a:solidFill>
                <a:schemeClr val="bg1"/>
              </a:solidFill>
              <a:latin typeface="Arial"/>
              <a:ea typeface="Arial"/>
              <a:cs typeface="Arial"/>
              <a:sym typeface="Arial"/>
            </a:endParaRPr>
          </a:p>
        </p:txBody>
      </p:sp>
      <p:sp>
        <p:nvSpPr>
          <p:cNvPr id="2" name="Title 1">
            <a:extLst>
              <a:ext uri="{FF2B5EF4-FFF2-40B4-BE49-F238E27FC236}">
                <a16:creationId xmlns:a16="http://schemas.microsoft.com/office/drawing/2014/main" id="{B5ED7F4E-E7A4-C843-870A-AF01864B5977}"/>
              </a:ext>
            </a:extLst>
          </p:cNvPr>
          <p:cNvSpPr>
            <a:spLocks noGrp="1"/>
          </p:cNvSpPr>
          <p:nvPr>
            <p:ph type="title"/>
          </p:nvPr>
        </p:nvSpPr>
        <p:spPr>
          <a:xfrm>
            <a:off x="689317" y="457200"/>
            <a:ext cx="3932237" cy="1600200"/>
          </a:xfrm>
        </p:spPr>
        <p:txBody>
          <a:bodyPr vert="horz"/>
          <a:lstStyle/>
          <a:p>
            <a:r>
              <a:rPr lang="en-US">
                <a:solidFill>
                  <a:schemeClr val="bg1"/>
                </a:solidFill>
              </a:rPr>
              <a:t>Strong foundation to build on</a:t>
            </a:r>
          </a:p>
        </p:txBody>
      </p:sp>
      <p:sp>
        <p:nvSpPr>
          <p:cNvPr id="9" name="Google Shape;27;p41">
            <a:extLst>
              <a:ext uri="{FF2B5EF4-FFF2-40B4-BE49-F238E27FC236}">
                <a16:creationId xmlns:a16="http://schemas.microsoft.com/office/drawing/2014/main" id="{2B4EB073-EE17-E44B-AD30-6BBBA78BFEAB}"/>
              </a:ext>
            </a:extLst>
          </p:cNvPr>
          <p:cNvSpPr txBox="1"/>
          <p:nvPr/>
        </p:nvSpPr>
        <p:spPr>
          <a:xfrm>
            <a:off x="467806" y="6425800"/>
            <a:ext cx="3400661" cy="365125"/>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GB" sz="900" b="0" i="0" u="none" strike="noStrike" cap="none">
                <a:solidFill>
                  <a:schemeClr val="bg1"/>
                </a:solidFill>
                <a:latin typeface="Arial"/>
                <a:ea typeface="Arial"/>
                <a:cs typeface="Arial"/>
                <a:sym typeface="Arial"/>
              </a:rPr>
              <a:t>May 202x</a:t>
            </a:r>
            <a:endParaRPr sz="900" b="0" i="0" u="none" strike="noStrike" cap="none">
              <a:solidFill>
                <a:schemeClr val="bg1"/>
              </a:solidFill>
              <a:latin typeface="Arial"/>
              <a:ea typeface="Arial"/>
              <a:cs typeface="Arial"/>
              <a:sym typeface="Arial"/>
            </a:endParaRPr>
          </a:p>
        </p:txBody>
      </p:sp>
    </p:spTree>
    <p:extLst>
      <p:ext uri="{BB962C8B-B14F-4D97-AF65-F5344CB8AC3E}">
        <p14:creationId xmlns:p14="http://schemas.microsoft.com/office/powerpoint/2010/main" val="30866439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DC9D9-7C75-7442-AE02-748727090474}"/>
              </a:ext>
            </a:extLst>
          </p:cNvPr>
          <p:cNvSpPr>
            <a:spLocks noGrp="1"/>
          </p:cNvSpPr>
          <p:nvPr>
            <p:ph type="title"/>
          </p:nvPr>
        </p:nvSpPr>
        <p:spPr/>
        <p:txBody>
          <a:bodyPr/>
          <a:lstStyle/>
          <a:p>
            <a:r>
              <a:rPr lang="en-US"/>
              <a:t>[Company] has several strongholds to build on…</a:t>
            </a:r>
          </a:p>
        </p:txBody>
      </p:sp>
      <p:sp>
        <p:nvSpPr>
          <p:cNvPr id="3" name="Slide Number Placeholder 2">
            <a:extLst>
              <a:ext uri="{FF2B5EF4-FFF2-40B4-BE49-F238E27FC236}">
                <a16:creationId xmlns:a16="http://schemas.microsoft.com/office/drawing/2014/main" id="{C8AC86EE-763E-1F4B-9616-8F26965B00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124</a:t>
            </a:fld>
            <a:endParaRPr lang="en-GB"/>
          </a:p>
        </p:txBody>
      </p:sp>
      <p:sp>
        <p:nvSpPr>
          <p:cNvPr id="10" name="Oval 9">
            <a:extLst>
              <a:ext uri="{FF2B5EF4-FFF2-40B4-BE49-F238E27FC236}">
                <a16:creationId xmlns:a16="http://schemas.microsoft.com/office/drawing/2014/main" id="{90DB8B84-9364-EA41-9417-1E5818DA4F26}"/>
              </a:ext>
            </a:extLst>
          </p:cNvPr>
          <p:cNvSpPr>
            <a:spLocks noChangeAspect="1"/>
          </p:cNvSpPr>
          <p:nvPr/>
        </p:nvSpPr>
        <p:spPr>
          <a:xfrm>
            <a:off x="1042899" y="1896916"/>
            <a:ext cx="1800000" cy="17964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~35%</a:t>
            </a:r>
          </a:p>
          <a:p>
            <a:pPr algn="ctr"/>
            <a:r>
              <a:rPr lang="en-US" sz="1200">
                <a:solidFill>
                  <a:schemeClr val="bg1"/>
                </a:solidFill>
              </a:rPr>
              <a:t>of Group sales from [country]</a:t>
            </a:r>
          </a:p>
        </p:txBody>
      </p:sp>
      <p:sp>
        <p:nvSpPr>
          <p:cNvPr id="11" name="Oval 10">
            <a:extLst>
              <a:ext uri="{FF2B5EF4-FFF2-40B4-BE49-F238E27FC236}">
                <a16:creationId xmlns:a16="http://schemas.microsoft.com/office/drawing/2014/main" id="{B893AF52-E19E-3F4F-842A-E817B15573E6}"/>
              </a:ext>
            </a:extLst>
          </p:cNvPr>
          <p:cNvSpPr>
            <a:spLocks noChangeAspect="1"/>
          </p:cNvSpPr>
          <p:nvPr/>
        </p:nvSpPr>
        <p:spPr>
          <a:xfrm>
            <a:off x="3789679" y="1896916"/>
            <a:ext cx="1800000" cy="17964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#1 </a:t>
            </a:r>
          </a:p>
          <a:p>
            <a:pPr algn="ctr"/>
            <a:r>
              <a:rPr lang="en-US" sz="1200">
                <a:solidFill>
                  <a:schemeClr val="bg1"/>
                </a:solidFill>
              </a:rPr>
              <a:t>furniture brand in the [country]</a:t>
            </a:r>
          </a:p>
        </p:txBody>
      </p:sp>
      <p:sp>
        <p:nvSpPr>
          <p:cNvPr id="12" name="Oval 11">
            <a:extLst>
              <a:ext uri="{FF2B5EF4-FFF2-40B4-BE49-F238E27FC236}">
                <a16:creationId xmlns:a16="http://schemas.microsoft.com/office/drawing/2014/main" id="{DFF1D6E2-CB43-8B4E-8CD0-1B8219F0AC02}"/>
              </a:ext>
            </a:extLst>
          </p:cNvPr>
          <p:cNvSpPr>
            <a:spLocks noChangeAspect="1"/>
          </p:cNvSpPr>
          <p:nvPr/>
        </p:nvSpPr>
        <p:spPr>
          <a:xfrm>
            <a:off x="6536459" y="1896916"/>
            <a:ext cx="1800000" cy="17964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600" b="1">
                <a:solidFill>
                  <a:schemeClr val="bg1"/>
                </a:solidFill>
              </a:rPr>
              <a:t>Strong and profitable local brands </a:t>
            </a:r>
            <a:r>
              <a:rPr lang="en-US" sz="1200">
                <a:solidFill>
                  <a:schemeClr val="bg1"/>
                </a:solidFill>
              </a:rPr>
              <a:t>in the […] market</a:t>
            </a:r>
          </a:p>
        </p:txBody>
      </p:sp>
      <p:sp>
        <p:nvSpPr>
          <p:cNvPr id="13" name="Oval 12">
            <a:extLst>
              <a:ext uri="{FF2B5EF4-FFF2-40B4-BE49-F238E27FC236}">
                <a16:creationId xmlns:a16="http://schemas.microsoft.com/office/drawing/2014/main" id="{66833BB4-A79B-B44B-A11D-657455C118BB}"/>
              </a:ext>
            </a:extLst>
          </p:cNvPr>
          <p:cNvSpPr>
            <a:spLocks noChangeAspect="1"/>
          </p:cNvSpPr>
          <p:nvPr/>
        </p:nvSpPr>
        <p:spPr>
          <a:xfrm>
            <a:off x="9283240" y="1896916"/>
            <a:ext cx="1800000" cy="17964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a:solidFill>
                  <a:schemeClr val="bg1"/>
                </a:solidFill>
              </a:rPr>
              <a:t>#2 </a:t>
            </a:r>
            <a:br>
              <a:rPr lang="en-US" sz="2400" b="1">
                <a:solidFill>
                  <a:schemeClr val="bg1"/>
                </a:solidFill>
              </a:rPr>
            </a:br>
            <a:r>
              <a:rPr lang="en-US" sz="1200">
                <a:solidFill>
                  <a:schemeClr val="bg1"/>
                </a:solidFill>
              </a:rPr>
              <a:t>brand in [region] in its category</a:t>
            </a:r>
          </a:p>
        </p:txBody>
      </p:sp>
      <p:sp>
        <p:nvSpPr>
          <p:cNvPr id="15" name="Oval 14">
            <a:extLst>
              <a:ext uri="{FF2B5EF4-FFF2-40B4-BE49-F238E27FC236}">
                <a16:creationId xmlns:a16="http://schemas.microsoft.com/office/drawing/2014/main" id="{B3C536A0-57C9-6048-B473-A27EBBA647B2}"/>
              </a:ext>
            </a:extLst>
          </p:cNvPr>
          <p:cNvSpPr>
            <a:spLocks noChangeAspect="1"/>
          </p:cNvSpPr>
          <p:nvPr/>
        </p:nvSpPr>
        <p:spPr>
          <a:xfrm>
            <a:off x="2416289" y="4070762"/>
            <a:ext cx="1800000" cy="17964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a:solidFill>
                  <a:schemeClr val="bg1"/>
                </a:solidFill>
              </a:rPr>
              <a:t>7x </a:t>
            </a:r>
            <a:br>
              <a:rPr lang="en-US" sz="2400" b="1">
                <a:solidFill>
                  <a:schemeClr val="bg1"/>
                </a:solidFill>
              </a:rPr>
            </a:br>
            <a:r>
              <a:rPr lang="en-US" sz="1200">
                <a:solidFill>
                  <a:schemeClr val="bg1"/>
                </a:solidFill>
              </a:rPr>
              <a:t>net sales growth in [region] last 5 </a:t>
            </a:r>
            <a:r>
              <a:rPr lang="en-US" sz="1200" err="1">
                <a:solidFill>
                  <a:schemeClr val="bg1"/>
                </a:solidFill>
              </a:rPr>
              <a:t>yrs</a:t>
            </a:r>
            <a:r>
              <a:rPr lang="en-US" sz="1200">
                <a:solidFill>
                  <a:schemeClr val="bg1"/>
                </a:solidFill>
              </a:rPr>
              <a:t> </a:t>
            </a:r>
          </a:p>
        </p:txBody>
      </p:sp>
      <p:sp>
        <p:nvSpPr>
          <p:cNvPr id="16" name="Oval 15">
            <a:extLst>
              <a:ext uri="{FF2B5EF4-FFF2-40B4-BE49-F238E27FC236}">
                <a16:creationId xmlns:a16="http://schemas.microsoft.com/office/drawing/2014/main" id="{39B7D5B6-A8DD-D449-A438-352934BD4177}"/>
              </a:ext>
            </a:extLst>
          </p:cNvPr>
          <p:cNvSpPr>
            <a:spLocks noChangeAspect="1"/>
          </p:cNvSpPr>
          <p:nvPr/>
        </p:nvSpPr>
        <p:spPr>
          <a:xfrm>
            <a:off x="5163069" y="4070762"/>
            <a:ext cx="1800000" cy="17964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2400" b="1">
                <a:solidFill>
                  <a:schemeClr val="bg1"/>
                </a:solidFill>
              </a:rPr>
              <a:t>1/3</a:t>
            </a:r>
            <a:br>
              <a:rPr lang="en-US" sz="1200">
                <a:solidFill>
                  <a:schemeClr val="bg1"/>
                </a:solidFill>
              </a:rPr>
            </a:br>
            <a:r>
              <a:rPr lang="en-US" sz="1200">
                <a:solidFill>
                  <a:schemeClr val="bg1"/>
                </a:solidFill>
              </a:rPr>
              <a:t>of sales from new […] channels</a:t>
            </a:r>
          </a:p>
        </p:txBody>
      </p:sp>
      <p:sp>
        <p:nvSpPr>
          <p:cNvPr id="17" name="Oval 16">
            <a:extLst>
              <a:ext uri="{FF2B5EF4-FFF2-40B4-BE49-F238E27FC236}">
                <a16:creationId xmlns:a16="http://schemas.microsoft.com/office/drawing/2014/main" id="{43560199-7A88-314F-A1D4-AC125DB8F15A}"/>
              </a:ext>
            </a:extLst>
          </p:cNvPr>
          <p:cNvSpPr>
            <a:spLocks noChangeAspect="1"/>
          </p:cNvSpPr>
          <p:nvPr/>
        </p:nvSpPr>
        <p:spPr>
          <a:xfrm>
            <a:off x="7909849" y="4070762"/>
            <a:ext cx="1800000" cy="17964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Diverse and global talent pool</a:t>
            </a:r>
          </a:p>
        </p:txBody>
      </p:sp>
      <p:sp>
        <p:nvSpPr>
          <p:cNvPr id="18" name="Google Shape;27;p41">
            <a:extLst>
              <a:ext uri="{FF2B5EF4-FFF2-40B4-BE49-F238E27FC236}">
                <a16:creationId xmlns:a16="http://schemas.microsoft.com/office/drawing/2014/main" id="{C5B5EB4E-E717-0F49-8B87-C9B3E121FC11}"/>
              </a:ext>
            </a:extLst>
          </p:cNvPr>
          <p:cNvSpPr txBox="1"/>
          <p:nvPr/>
        </p:nvSpPr>
        <p:spPr>
          <a:xfrm>
            <a:off x="467806" y="6425800"/>
            <a:ext cx="3400661" cy="365125"/>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GB" sz="900" b="0" i="0" u="none" strike="noStrike" cap="none">
                <a:solidFill>
                  <a:schemeClr val="tx2">
                    <a:lumMod val="10000"/>
                  </a:schemeClr>
                </a:solidFill>
                <a:latin typeface="Arial"/>
                <a:ea typeface="Arial"/>
                <a:cs typeface="Arial"/>
                <a:sym typeface="Arial"/>
              </a:rPr>
              <a:t>May 202x</a:t>
            </a:r>
            <a:endParaRPr sz="900" b="0" i="0" u="none" strike="noStrike" cap="none">
              <a:solidFill>
                <a:schemeClr val="tx2">
                  <a:lumMod val="10000"/>
                </a:schemeClr>
              </a:solidFill>
              <a:latin typeface="Arial"/>
              <a:ea typeface="Arial"/>
              <a:cs typeface="Arial"/>
              <a:sym typeface="Arial"/>
            </a:endParaRPr>
          </a:p>
        </p:txBody>
      </p:sp>
    </p:spTree>
    <p:extLst>
      <p:ext uri="{BB962C8B-B14F-4D97-AF65-F5344CB8AC3E}">
        <p14:creationId xmlns:p14="http://schemas.microsoft.com/office/powerpoint/2010/main" val="17234660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DC9D9-7C75-7442-AE02-748727090474}"/>
              </a:ext>
            </a:extLst>
          </p:cNvPr>
          <p:cNvSpPr>
            <a:spLocks noGrp="1"/>
          </p:cNvSpPr>
          <p:nvPr>
            <p:ph type="title"/>
          </p:nvPr>
        </p:nvSpPr>
        <p:spPr>
          <a:xfrm>
            <a:off x="467806" y="365126"/>
            <a:ext cx="11173331" cy="811212"/>
          </a:xfrm>
        </p:spPr>
        <p:txBody>
          <a:bodyPr/>
          <a:lstStyle/>
          <a:p>
            <a:r>
              <a:rPr lang="en-US"/>
              <a:t>…including a unique portfolio of beloved brands and iconic products</a:t>
            </a:r>
          </a:p>
        </p:txBody>
      </p:sp>
      <p:sp>
        <p:nvSpPr>
          <p:cNvPr id="3" name="Slide Number Placeholder 2">
            <a:extLst>
              <a:ext uri="{FF2B5EF4-FFF2-40B4-BE49-F238E27FC236}">
                <a16:creationId xmlns:a16="http://schemas.microsoft.com/office/drawing/2014/main" id="{C8AC86EE-763E-1F4B-9616-8F26965B00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125</a:t>
            </a:fld>
            <a:endParaRPr lang="en-GB"/>
          </a:p>
        </p:txBody>
      </p:sp>
      <p:sp>
        <p:nvSpPr>
          <p:cNvPr id="18" name="Google Shape;27;p41">
            <a:extLst>
              <a:ext uri="{FF2B5EF4-FFF2-40B4-BE49-F238E27FC236}">
                <a16:creationId xmlns:a16="http://schemas.microsoft.com/office/drawing/2014/main" id="{CD8FFD0B-8DA6-9D4A-92AA-7555C5D2C049}"/>
              </a:ext>
            </a:extLst>
          </p:cNvPr>
          <p:cNvSpPr txBox="1"/>
          <p:nvPr/>
        </p:nvSpPr>
        <p:spPr>
          <a:xfrm>
            <a:off x="467806" y="6425800"/>
            <a:ext cx="3400661" cy="365125"/>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GB" sz="900" b="0" i="0" u="none" strike="noStrike" cap="none">
                <a:solidFill>
                  <a:schemeClr val="tx2">
                    <a:lumMod val="10000"/>
                  </a:schemeClr>
                </a:solidFill>
                <a:latin typeface="Arial"/>
                <a:ea typeface="Arial"/>
                <a:cs typeface="Arial"/>
                <a:sym typeface="Arial"/>
              </a:rPr>
              <a:t>May 202x</a:t>
            </a:r>
            <a:endParaRPr sz="900" b="0" i="0" u="none" strike="noStrike" cap="none">
              <a:solidFill>
                <a:schemeClr val="tx2">
                  <a:lumMod val="10000"/>
                </a:schemeClr>
              </a:solidFill>
              <a:latin typeface="Arial"/>
              <a:ea typeface="Arial"/>
              <a:cs typeface="Arial"/>
              <a:sym typeface="Arial"/>
            </a:endParaRPr>
          </a:p>
        </p:txBody>
      </p:sp>
      <p:sp>
        <p:nvSpPr>
          <p:cNvPr id="5" name="TextBox 4">
            <a:extLst>
              <a:ext uri="{FF2B5EF4-FFF2-40B4-BE49-F238E27FC236}">
                <a16:creationId xmlns:a16="http://schemas.microsoft.com/office/drawing/2014/main" id="{27BCCB06-3B2C-CAE1-82CD-CD224099CE76}"/>
              </a:ext>
            </a:extLst>
          </p:cNvPr>
          <p:cNvSpPr txBox="1"/>
          <p:nvPr/>
        </p:nvSpPr>
        <p:spPr>
          <a:xfrm>
            <a:off x="809213" y="1748126"/>
            <a:ext cx="3282129" cy="338554"/>
          </a:xfrm>
          <a:prstGeom prst="rect">
            <a:avLst/>
          </a:prstGeom>
          <a:noFill/>
        </p:spPr>
        <p:txBody>
          <a:bodyPr wrap="square" rtlCol="0">
            <a:spAutoFit/>
          </a:bodyPr>
          <a:lstStyle/>
          <a:p>
            <a:pPr algn="ctr"/>
            <a:r>
              <a:rPr lang="en-US" sz="1600" b="1">
                <a:solidFill>
                  <a:schemeClr val="tx1"/>
                </a:solidFill>
              </a:rPr>
              <a:t>[Business area 1]</a:t>
            </a:r>
          </a:p>
        </p:txBody>
      </p:sp>
      <p:sp>
        <p:nvSpPr>
          <p:cNvPr id="6" name="TextBox 5">
            <a:extLst>
              <a:ext uri="{FF2B5EF4-FFF2-40B4-BE49-F238E27FC236}">
                <a16:creationId xmlns:a16="http://schemas.microsoft.com/office/drawing/2014/main" id="{26978741-E307-8DA1-5AD8-49BE7F30F11F}"/>
              </a:ext>
            </a:extLst>
          </p:cNvPr>
          <p:cNvSpPr txBox="1"/>
          <p:nvPr/>
        </p:nvSpPr>
        <p:spPr>
          <a:xfrm>
            <a:off x="4454936" y="1748126"/>
            <a:ext cx="3282129" cy="338554"/>
          </a:xfrm>
          <a:prstGeom prst="rect">
            <a:avLst/>
          </a:prstGeom>
          <a:noFill/>
        </p:spPr>
        <p:txBody>
          <a:bodyPr wrap="square" rtlCol="0">
            <a:spAutoFit/>
          </a:bodyPr>
          <a:lstStyle/>
          <a:p>
            <a:pPr algn="ctr"/>
            <a:r>
              <a:rPr lang="en-US" sz="1600" b="1">
                <a:solidFill>
                  <a:schemeClr val="tx1"/>
                </a:solidFill>
              </a:rPr>
              <a:t>[Business area 2]</a:t>
            </a:r>
          </a:p>
        </p:txBody>
      </p:sp>
      <p:sp>
        <p:nvSpPr>
          <p:cNvPr id="7" name="TextBox 6">
            <a:extLst>
              <a:ext uri="{FF2B5EF4-FFF2-40B4-BE49-F238E27FC236}">
                <a16:creationId xmlns:a16="http://schemas.microsoft.com/office/drawing/2014/main" id="{24C05616-52D3-675D-0900-396DBC9F378B}"/>
              </a:ext>
            </a:extLst>
          </p:cNvPr>
          <p:cNvSpPr txBox="1"/>
          <p:nvPr/>
        </p:nvSpPr>
        <p:spPr>
          <a:xfrm>
            <a:off x="8100658" y="1748126"/>
            <a:ext cx="3282129" cy="338554"/>
          </a:xfrm>
          <a:prstGeom prst="rect">
            <a:avLst/>
          </a:prstGeom>
          <a:noFill/>
        </p:spPr>
        <p:txBody>
          <a:bodyPr wrap="square" rtlCol="0">
            <a:spAutoFit/>
          </a:bodyPr>
          <a:lstStyle/>
          <a:p>
            <a:pPr algn="ctr"/>
            <a:r>
              <a:rPr lang="en-US" sz="1600" b="1">
                <a:solidFill>
                  <a:schemeClr val="tx1"/>
                </a:solidFill>
              </a:rPr>
              <a:t>[Business area 3]</a:t>
            </a:r>
          </a:p>
        </p:txBody>
      </p:sp>
      <p:cxnSp>
        <p:nvCxnSpPr>
          <p:cNvPr id="10" name="Straight Connector 9">
            <a:extLst>
              <a:ext uri="{FF2B5EF4-FFF2-40B4-BE49-F238E27FC236}">
                <a16:creationId xmlns:a16="http://schemas.microsoft.com/office/drawing/2014/main" id="{AFAE72AB-ABA5-3ADA-CBBF-7752D63D71C2}"/>
              </a:ext>
            </a:extLst>
          </p:cNvPr>
          <p:cNvCxnSpPr>
            <a:cxnSpLocks/>
          </p:cNvCxnSpPr>
          <p:nvPr/>
        </p:nvCxnSpPr>
        <p:spPr>
          <a:xfrm>
            <a:off x="4273139" y="1748126"/>
            <a:ext cx="0" cy="438346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FB9C0BA-2D50-5C76-5A83-A35392493404}"/>
              </a:ext>
            </a:extLst>
          </p:cNvPr>
          <p:cNvCxnSpPr>
            <a:cxnSpLocks/>
          </p:cNvCxnSpPr>
          <p:nvPr/>
        </p:nvCxnSpPr>
        <p:spPr>
          <a:xfrm>
            <a:off x="7918862" y="1748126"/>
            <a:ext cx="0" cy="438346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E6AE49F-50E8-3571-559A-1C89EB6DD11A}"/>
              </a:ext>
            </a:extLst>
          </p:cNvPr>
          <p:cNvSpPr>
            <a:spLocks noChangeAspect="1"/>
          </p:cNvSpPr>
          <p:nvPr/>
        </p:nvSpPr>
        <p:spPr>
          <a:xfrm>
            <a:off x="752047" y="2493852"/>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Brand logo sanitized</a:t>
            </a:r>
          </a:p>
        </p:txBody>
      </p:sp>
      <p:sp>
        <p:nvSpPr>
          <p:cNvPr id="13" name="Oval 12">
            <a:extLst>
              <a:ext uri="{FF2B5EF4-FFF2-40B4-BE49-F238E27FC236}">
                <a16:creationId xmlns:a16="http://schemas.microsoft.com/office/drawing/2014/main" id="{87E8F019-89E8-65F4-CCFD-2FF9A33839A1}"/>
              </a:ext>
            </a:extLst>
          </p:cNvPr>
          <p:cNvSpPr>
            <a:spLocks noChangeAspect="1"/>
          </p:cNvSpPr>
          <p:nvPr/>
        </p:nvSpPr>
        <p:spPr>
          <a:xfrm>
            <a:off x="2562241" y="2493852"/>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Brand logo sanitized</a:t>
            </a:r>
          </a:p>
        </p:txBody>
      </p:sp>
      <p:sp>
        <p:nvSpPr>
          <p:cNvPr id="15" name="Oval 14">
            <a:extLst>
              <a:ext uri="{FF2B5EF4-FFF2-40B4-BE49-F238E27FC236}">
                <a16:creationId xmlns:a16="http://schemas.microsoft.com/office/drawing/2014/main" id="{95047E47-08B4-8F9B-87E3-E0D509E5DA04}"/>
              </a:ext>
            </a:extLst>
          </p:cNvPr>
          <p:cNvSpPr>
            <a:spLocks noChangeAspect="1"/>
          </p:cNvSpPr>
          <p:nvPr/>
        </p:nvSpPr>
        <p:spPr>
          <a:xfrm>
            <a:off x="1657144" y="4355025"/>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Brand logo sanitized</a:t>
            </a:r>
          </a:p>
        </p:txBody>
      </p:sp>
      <p:sp>
        <p:nvSpPr>
          <p:cNvPr id="16" name="Oval 15">
            <a:extLst>
              <a:ext uri="{FF2B5EF4-FFF2-40B4-BE49-F238E27FC236}">
                <a16:creationId xmlns:a16="http://schemas.microsoft.com/office/drawing/2014/main" id="{8FFDE9B5-D7CF-1F3D-CC2E-EE3FCA6D4F42}"/>
              </a:ext>
            </a:extLst>
          </p:cNvPr>
          <p:cNvSpPr>
            <a:spLocks noChangeAspect="1"/>
          </p:cNvSpPr>
          <p:nvPr/>
        </p:nvSpPr>
        <p:spPr>
          <a:xfrm>
            <a:off x="4768380" y="2493852"/>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Brand logo sanitized</a:t>
            </a:r>
          </a:p>
        </p:txBody>
      </p:sp>
      <p:sp>
        <p:nvSpPr>
          <p:cNvPr id="17" name="Oval 16">
            <a:extLst>
              <a:ext uri="{FF2B5EF4-FFF2-40B4-BE49-F238E27FC236}">
                <a16:creationId xmlns:a16="http://schemas.microsoft.com/office/drawing/2014/main" id="{53639EE7-1DEF-D0ED-1623-AA9D16B92FD4}"/>
              </a:ext>
            </a:extLst>
          </p:cNvPr>
          <p:cNvSpPr>
            <a:spLocks noChangeAspect="1"/>
          </p:cNvSpPr>
          <p:nvPr/>
        </p:nvSpPr>
        <p:spPr>
          <a:xfrm>
            <a:off x="6339046" y="2493852"/>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Brand logo sanitized</a:t>
            </a:r>
          </a:p>
        </p:txBody>
      </p:sp>
      <p:sp>
        <p:nvSpPr>
          <p:cNvPr id="19" name="Oval 18">
            <a:extLst>
              <a:ext uri="{FF2B5EF4-FFF2-40B4-BE49-F238E27FC236}">
                <a16:creationId xmlns:a16="http://schemas.microsoft.com/office/drawing/2014/main" id="{EC74C936-8ADF-B59C-9C7B-C0CDE4965A5E}"/>
              </a:ext>
            </a:extLst>
          </p:cNvPr>
          <p:cNvSpPr>
            <a:spLocks noChangeAspect="1"/>
          </p:cNvSpPr>
          <p:nvPr/>
        </p:nvSpPr>
        <p:spPr>
          <a:xfrm>
            <a:off x="4768380" y="4740037"/>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Brand logo sanitized</a:t>
            </a:r>
          </a:p>
        </p:txBody>
      </p:sp>
      <p:sp>
        <p:nvSpPr>
          <p:cNvPr id="20" name="Oval 19">
            <a:extLst>
              <a:ext uri="{FF2B5EF4-FFF2-40B4-BE49-F238E27FC236}">
                <a16:creationId xmlns:a16="http://schemas.microsoft.com/office/drawing/2014/main" id="{AB04CA2C-CCA9-D7E6-5524-C7E3A16062AB}"/>
              </a:ext>
            </a:extLst>
          </p:cNvPr>
          <p:cNvSpPr>
            <a:spLocks noChangeAspect="1"/>
          </p:cNvSpPr>
          <p:nvPr/>
        </p:nvSpPr>
        <p:spPr>
          <a:xfrm>
            <a:off x="6339046" y="4740037"/>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Brand logo sanitized</a:t>
            </a:r>
          </a:p>
        </p:txBody>
      </p:sp>
      <p:sp>
        <p:nvSpPr>
          <p:cNvPr id="21" name="Oval 20">
            <a:extLst>
              <a:ext uri="{FF2B5EF4-FFF2-40B4-BE49-F238E27FC236}">
                <a16:creationId xmlns:a16="http://schemas.microsoft.com/office/drawing/2014/main" id="{3978EBE3-2466-04AD-82CB-AE9C3E5451D2}"/>
              </a:ext>
            </a:extLst>
          </p:cNvPr>
          <p:cNvSpPr>
            <a:spLocks noChangeAspect="1"/>
          </p:cNvSpPr>
          <p:nvPr/>
        </p:nvSpPr>
        <p:spPr>
          <a:xfrm>
            <a:off x="5553713" y="3616945"/>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Brand logo sanitized</a:t>
            </a:r>
          </a:p>
        </p:txBody>
      </p:sp>
      <p:sp>
        <p:nvSpPr>
          <p:cNvPr id="22" name="Oval 21">
            <a:extLst>
              <a:ext uri="{FF2B5EF4-FFF2-40B4-BE49-F238E27FC236}">
                <a16:creationId xmlns:a16="http://schemas.microsoft.com/office/drawing/2014/main" id="{A2A0F8A2-D9C7-5A69-20D9-1D40F6EF8D51}"/>
              </a:ext>
            </a:extLst>
          </p:cNvPr>
          <p:cNvSpPr>
            <a:spLocks noChangeAspect="1"/>
          </p:cNvSpPr>
          <p:nvPr/>
        </p:nvSpPr>
        <p:spPr>
          <a:xfrm>
            <a:off x="8404952" y="2493852"/>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Brand logo sanitized</a:t>
            </a:r>
          </a:p>
        </p:txBody>
      </p:sp>
      <p:sp>
        <p:nvSpPr>
          <p:cNvPr id="23" name="Oval 22">
            <a:extLst>
              <a:ext uri="{FF2B5EF4-FFF2-40B4-BE49-F238E27FC236}">
                <a16:creationId xmlns:a16="http://schemas.microsoft.com/office/drawing/2014/main" id="{BEA8B952-F692-828E-839F-A5E9FACC8A87}"/>
              </a:ext>
            </a:extLst>
          </p:cNvPr>
          <p:cNvSpPr>
            <a:spLocks noChangeAspect="1"/>
          </p:cNvSpPr>
          <p:nvPr/>
        </p:nvSpPr>
        <p:spPr>
          <a:xfrm>
            <a:off x="9975618" y="2493852"/>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Brand logo sanitized</a:t>
            </a:r>
          </a:p>
        </p:txBody>
      </p:sp>
      <p:sp>
        <p:nvSpPr>
          <p:cNvPr id="24" name="Oval 23">
            <a:extLst>
              <a:ext uri="{FF2B5EF4-FFF2-40B4-BE49-F238E27FC236}">
                <a16:creationId xmlns:a16="http://schemas.microsoft.com/office/drawing/2014/main" id="{F2480B1E-B5D5-9527-CFF3-3EB54195F9EA}"/>
              </a:ext>
            </a:extLst>
          </p:cNvPr>
          <p:cNvSpPr>
            <a:spLocks noChangeAspect="1"/>
          </p:cNvSpPr>
          <p:nvPr/>
        </p:nvSpPr>
        <p:spPr>
          <a:xfrm>
            <a:off x="8404952" y="4246741"/>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Brand logo sanitized</a:t>
            </a:r>
          </a:p>
        </p:txBody>
      </p:sp>
      <p:sp>
        <p:nvSpPr>
          <p:cNvPr id="25" name="Oval 24">
            <a:extLst>
              <a:ext uri="{FF2B5EF4-FFF2-40B4-BE49-F238E27FC236}">
                <a16:creationId xmlns:a16="http://schemas.microsoft.com/office/drawing/2014/main" id="{00553ACF-D42A-F0E0-A23F-C36C2B481E5F}"/>
              </a:ext>
            </a:extLst>
          </p:cNvPr>
          <p:cNvSpPr>
            <a:spLocks noChangeAspect="1"/>
          </p:cNvSpPr>
          <p:nvPr/>
        </p:nvSpPr>
        <p:spPr>
          <a:xfrm>
            <a:off x="9975618" y="4246741"/>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Brand logo sanitized</a:t>
            </a:r>
          </a:p>
        </p:txBody>
      </p:sp>
    </p:spTree>
    <p:extLst>
      <p:ext uri="{BB962C8B-B14F-4D97-AF65-F5344CB8AC3E}">
        <p14:creationId xmlns:p14="http://schemas.microsoft.com/office/powerpoint/2010/main" val="32130191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indoor, window, floor, chair&#10;&#10;Description automatically generated">
            <a:extLst>
              <a:ext uri="{FF2B5EF4-FFF2-40B4-BE49-F238E27FC236}">
                <a16:creationId xmlns:a16="http://schemas.microsoft.com/office/drawing/2014/main" id="{A6B732E5-035F-8A37-5ECF-43F87DC5595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42247" y="1640541"/>
            <a:ext cx="3065929" cy="1452285"/>
          </a:xfrm>
          <a:prstGeom prst="rect">
            <a:avLst/>
          </a:prstGeom>
        </p:spPr>
      </p:pic>
      <p:pic>
        <p:nvPicPr>
          <p:cNvPr id="34" name="Picture 33" descr="A picture containing tree, outdoor, chair, furniture&#10;&#10;Description automatically generated">
            <a:extLst>
              <a:ext uri="{FF2B5EF4-FFF2-40B4-BE49-F238E27FC236}">
                <a16:creationId xmlns:a16="http://schemas.microsoft.com/office/drawing/2014/main" id="{A22C168E-3562-B9AE-4B41-344B286C2E5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38678" y="1640541"/>
            <a:ext cx="3065929" cy="1452285"/>
          </a:xfrm>
          <a:prstGeom prst="rect">
            <a:avLst/>
          </a:prstGeom>
        </p:spPr>
      </p:pic>
      <p:pic>
        <p:nvPicPr>
          <p:cNvPr id="38" name="Picture 37" descr="A picture containing wall, indoor, ceramic ware, arranged&#10;&#10;Description automatically generated">
            <a:extLst>
              <a:ext uri="{FF2B5EF4-FFF2-40B4-BE49-F238E27FC236}">
                <a16:creationId xmlns:a16="http://schemas.microsoft.com/office/drawing/2014/main" id="{A1215EE3-2AC1-74E5-C9DF-08996BDA374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635109" y="1640540"/>
            <a:ext cx="3065928" cy="1452286"/>
          </a:xfrm>
          <a:prstGeom prst="rect">
            <a:avLst/>
          </a:prstGeom>
        </p:spPr>
      </p:pic>
      <p:sp>
        <p:nvSpPr>
          <p:cNvPr id="2" name="Title 1">
            <a:extLst>
              <a:ext uri="{FF2B5EF4-FFF2-40B4-BE49-F238E27FC236}">
                <a16:creationId xmlns:a16="http://schemas.microsoft.com/office/drawing/2014/main" id="{AC41C024-1423-CF4A-B0E4-45D935071D97}"/>
              </a:ext>
            </a:extLst>
          </p:cNvPr>
          <p:cNvSpPr>
            <a:spLocks noGrp="1"/>
          </p:cNvSpPr>
          <p:nvPr>
            <p:ph type="title"/>
          </p:nvPr>
        </p:nvSpPr>
        <p:spPr/>
        <p:txBody>
          <a:bodyPr/>
          <a:lstStyle/>
          <a:p>
            <a:r>
              <a:rPr lang="en-US"/>
              <a:t>Our BUs have shown strong momentum in the past four quarters…</a:t>
            </a:r>
          </a:p>
        </p:txBody>
      </p:sp>
      <p:sp>
        <p:nvSpPr>
          <p:cNvPr id="3" name="Slide Number Placeholder 2">
            <a:extLst>
              <a:ext uri="{FF2B5EF4-FFF2-40B4-BE49-F238E27FC236}">
                <a16:creationId xmlns:a16="http://schemas.microsoft.com/office/drawing/2014/main" id="{37020BDF-F35B-6F4B-B994-AC2AA33BDC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126</a:t>
            </a:fld>
            <a:endParaRPr lang="en-GB"/>
          </a:p>
        </p:txBody>
      </p:sp>
      <p:sp>
        <p:nvSpPr>
          <p:cNvPr id="5" name="Google Shape;27;p41">
            <a:extLst>
              <a:ext uri="{FF2B5EF4-FFF2-40B4-BE49-F238E27FC236}">
                <a16:creationId xmlns:a16="http://schemas.microsoft.com/office/drawing/2014/main" id="{8DA3D614-6698-0547-9ECF-C7D6E2AC9961}"/>
              </a:ext>
            </a:extLst>
          </p:cNvPr>
          <p:cNvSpPr txBox="1"/>
          <p:nvPr/>
        </p:nvSpPr>
        <p:spPr>
          <a:xfrm>
            <a:off x="467806" y="6425800"/>
            <a:ext cx="3400661" cy="365125"/>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GB" sz="900" b="0" i="0" u="none" strike="noStrike" cap="none">
                <a:solidFill>
                  <a:schemeClr val="tx2">
                    <a:lumMod val="10000"/>
                  </a:schemeClr>
                </a:solidFill>
                <a:latin typeface="Arial"/>
                <a:ea typeface="Arial"/>
                <a:cs typeface="Arial"/>
                <a:sym typeface="Arial"/>
              </a:rPr>
              <a:t>May 202x</a:t>
            </a:r>
          </a:p>
        </p:txBody>
      </p:sp>
      <p:sp>
        <p:nvSpPr>
          <p:cNvPr id="9" name="Rectangle 8">
            <a:extLst>
              <a:ext uri="{FF2B5EF4-FFF2-40B4-BE49-F238E27FC236}">
                <a16:creationId xmlns:a16="http://schemas.microsoft.com/office/drawing/2014/main" id="{C2FB4EBF-0A9D-1E04-F96B-61A355B82DA1}"/>
              </a:ext>
            </a:extLst>
          </p:cNvPr>
          <p:cNvSpPr/>
          <p:nvPr/>
        </p:nvSpPr>
        <p:spPr>
          <a:xfrm>
            <a:off x="467805" y="3801455"/>
            <a:ext cx="11233235" cy="11182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Key brands</a:t>
            </a:r>
          </a:p>
        </p:txBody>
      </p:sp>
      <p:sp>
        <p:nvSpPr>
          <p:cNvPr id="6" name="Rectangle 5">
            <a:extLst>
              <a:ext uri="{FF2B5EF4-FFF2-40B4-BE49-F238E27FC236}">
                <a16:creationId xmlns:a16="http://schemas.microsoft.com/office/drawing/2014/main" id="{C9557834-2551-2015-4242-95FECA1FDC38}"/>
              </a:ext>
            </a:extLst>
          </p:cNvPr>
          <p:cNvSpPr/>
          <p:nvPr/>
        </p:nvSpPr>
        <p:spPr>
          <a:xfrm>
            <a:off x="1842247" y="1640540"/>
            <a:ext cx="3065929" cy="42148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BF6229-0073-5771-A24C-364BC863B2B8}"/>
              </a:ext>
            </a:extLst>
          </p:cNvPr>
          <p:cNvSpPr/>
          <p:nvPr/>
        </p:nvSpPr>
        <p:spPr>
          <a:xfrm>
            <a:off x="5238679" y="1640540"/>
            <a:ext cx="3065929" cy="42148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15B5E9-9295-0248-E6F8-A537B71AF8FB}"/>
              </a:ext>
            </a:extLst>
          </p:cNvPr>
          <p:cNvSpPr/>
          <p:nvPr/>
        </p:nvSpPr>
        <p:spPr>
          <a:xfrm>
            <a:off x="8635112" y="1640540"/>
            <a:ext cx="3065929" cy="42148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839AC39-266F-A510-E50C-DD425E3E2F88}"/>
              </a:ext>
            </a:extLst>
          </p:cNvPr>
          <p:cNvSpPr/>
          <p:nvPr/>
        </p:nvSpPr>
        <p:spPr>
          <a:xfrm>
            <a:off x="467805" y="5044154"/>
            <a:ext cx="11233235" cy="811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Net sales </a:t>
            </a:r>
            <a:br>
              <a:rPr lang="en-US" b="1">
                <a:solidFill>
                  <a:schemeClr val="tx1"/>
                </a:solidFill>
              </a:rPr>
            </a:br>
            <a:r>
              <a:rPr lang="en-US" b="1">
                <a:solidFill>
                  <a:schemeClr val="tx1"/>
                </a:solidFill>
              </a:rPr>
              <a:t>growth (YoY)</a:t>
            </a:r>
          </a:p>
        </p:txBody>
      </p:sp>
      <p:sp>
        <p:nvSpPr>
          <p:cNvPr id="13" name="Rectangle 12">
            <a:extLst>
              <a:ext uri="{FF2B5EF4-FFF2-40B4-BE49-F238E27FC236}">
                <a16:creationId xmlns:a16="http://schemas.microsoft.com/office/drawing/2014/main" id="{B4951547-911E-680F-D0A5-A29EF0477722}"/>
              </a:ext>
            </a:extLst>
          </p:cNvPr>
          <p:cNvSpPr/>
          <p:nvPr/>
        </p:nvSpPr>
        <p:spPr>
          <a:xfrm>
            <a:off x="467805" y="1961077"/>
            <a:ext cx="11233235" cy="811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Business </a:t>
            </a:r>
            <a:br>
              <a:rPr lang="en-US" b="1">
                <a:solidFill>
                  <a:schemeClr val="tx1"/>
                </a:solidFill>
              </a:rPr>
            </a:br>
            <a:r>
              <a:rPr lang="en-US" b="1">
                <a:solidFill>
                  <a:schemeClr val="tx1"/>
                </a:solidFill>
              </a:rPr>
              <a:t>areas &amp; key </a:t>
            </a:r>
            <a:br>
              <a:rPr lang="en-US" b="1">
                <a:solidFill>
                  <a:schemeClr val="tx1"/>
                </a:solidFill>
              </a:rPr>
            </a:br>
            <a:r>
              <a:rPr lang="en-US" b="1">
                <a:solidFill>
                  <a:schemeClr val="tx1"/>
                </a:solidFill>
              </a:rPr>
              <a:t>categories</a:t>
            </a:r>
          </a:p>
        </p:txBody>
      </p:sp>
      <p:sp>
        <p:nvSpPr>
          <p:cNvPr id="14" name="Oval 13">
            <a:extLst>
              <a:ext uri="{FF2B5EF4-FFF2-40B4-BE49-F238E27FC236}">
                <a16:creationId xmlns:a16="http://schemas.microsoft.com/office/drawing/2014/main" id="{25DD4A2C-4B8C-5C73-4F54-8CB1010AA6DB}"/>
              </a:ext>
            </a:extLst>
          </p:cNvPr>
          <p:cNvSpPr>
            <a:spLocks noChangeAspect="1"/>
          </p:cNvSpPr>
          <p:nvPr/>
        </p:nvSpPr>
        <p:spPr>
          <a:xfrm>
            <a:off x="2528403" y="4044094"/>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15" name="Oval 14">
            <a:extLst>
              <a:ext uri="{FF2B5EF4-FFF2-40B4-BE49-F238E27FC236}">
                <a16:creationId xmlns:a16="http://schemas.microsoft.com/office/drawing/2014/main" id="{FB7F9693-660C-A50D-B868-F8A0CD0E5F7F}"/>
              </a:ext>
            </a:extLst>
          </p:cNvPr>
          <p:cNvSpPr>
            <a:spLocks noChangeAspect="1"/>
          </p:cNvSpPr>
          <p:nvPr/>
        </p:nvSpPr>
        <p:spPr>
          <a:xfrm>
            <a:off x="3526126" y="4044094"/>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17" name="Oval 16">
            <a:extLst>
              <a:ext uri="{FF2B5EF4-FFF2-40B4-BE49-F238E27FC236}">
                <a16:creationId xmlns:a16="http://schemas.microsoft.com/office/drawing/2014/main" id="{1A244575-81E3-BC8C-5A3A-B94A1594B58C}"/>
              </a:ext>
            </a:extLst>
          </p:cNvPr>
          <p:cNvSpPr>
            <a:spLocks noChangeAspect="1"/>
          </p:cNvSpPr>
          <p:nvPr/>
        </p:nvSpPr>
        <p:spPr>
          <a:xfrm>
            <a:off x="5492736" y="4044094"/>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18" name="Oval 17">
            <a:extLst>
              <a:ext uri="{FF2B5EF4-FFF2-40B4-BE49-F238E27FC236}">
                <a16:creationId xmlns:a16="http://schemas.microsoft.com/office/drawing/2014/main" id="{F7A342F6-B0D3-7981-5624-55A10B7A9984}"/>
              </a:ext>
            </a:extLst>
          </p:cNvPr>
          <p:cNvSpPr>
            <a:spLocks noChangeAspect="1"/>
          </p:cNvSpPr>
          <p:nvPr/>
        </p:nvSpPr>
        <p:spPr>
          <a:xfrm>
            <a:off x="6263444" y="4044094"/>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19" name="Oval 18">
            <a:extLst>
              <a:ext uri="{FF2B5EF4-FFF2-40B4-BE49-F238E27FC236}">
                <a16:creationId xmlns:a16="http://schemas.microsoft.com/office/drawing/2014/main" id="{E561912B-0493-E7BA-CC00-9BC3813FC3BA}"/>
              </a:ext>
            </a:extLst>
          </p:cNvPr>
          <p:cNvSpPr>
            <a:spLocks noChangeAspect="1"/>
          </p:cNvSpPr>
          <p:nvPr/>
        </p:nvSpPr>
        <p:spPr>
          <a:xfrm>
            <a:off x="7092998" y="4044094"/>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20" name="Oval 19">
            <a:extLst>
              <a:ext uri="{FF2B5EF4-FFF2-40B4-BE49-F238E27FC236}">
                <a16:creationId xmlns:a16="http://schemas.microsoft.com/office/drawing/2014/main" id="{B84BBC4B-974E-D723-C0E1-39314334C6E5}"/>
              </a:ext>
            </a:extLst>
          </p:cNvPr>
          <p:cNvSpPr>
            <a:spLocks noChangeAspect="1"/>
          </p:cNvSpPr>
          <p:nvPr/>
        </p:nvSpPr>
        <p:spPr>
          <a:xfrm>
            <a:off x="8892318" y="3868387"/>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21" name="Oval 20">
            <a:extLst>
              <a:ext uri="{FF2B5EF4-FFF2-40B4-BE49-F238E27FC236}">
                <a16:creationId xmlns:a16="http://schemas.microsoft.com/office/drawing/2014/main" id="{75094344-1B6E-6A0B-E8A7-2DB06F49696A}"/>
              </a:ext>
            </a:extLst>
          </p:cNvPr>
          <p:cNvSpPr>
            <a:spLocks noChangeAspect="1"/>
          </p:cNvSpPr>
          <p:nvPr/>
        </p:nvSpPr>
        <p:spPr>
          <a:xfrm>
            <a:off x="9550162" y="4232528"/>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22" name="Oval 21">
            <a:extLst>
              <a:ext uri="{FF2B5EF4-FFF2-40B4-BE49-F238E27FC236}">
                <a16:creationId xmlns:a16="http://schemas.microsoft.com/office/drawing/2014/main" id="{E8C7D5F0-8DFC-9858-BFE4-28AF7E76173B}"/>
              </a:ext>
            </a:extLst>
          </p:cNvPr>
          <p:cNvSpPr>
            <a:spLocks noChangeAspect="1"/>
          </p:cNvSpPr>
          <p:nvPr/>
        </p:nvSpPr>
        <p:spPr>
          <a:xfrm>
            <a:off x="10208006" y="3868387"/>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23" name="Oval 22">
            <a:extLst>
              <a:ext uri="{FF2B5EF4-FFF2-40B4-BE49-F238E27FC236}">
                <a16:creationId xmlns:a16="http://schemas.microsoft.com/office/drawing/2014/main" id="{B23661B8-38D7-B23E-E138-49B5F5320A98}"/>
              </a:ext>
            </a:extLst>
          </p:cNvPr>
          <p:cNvSpPr>
            <a:spLocks noChangeAspect="1"/>
          </p:cNvSpPr>
          <p:nvPr/>
        </p:nvSpPr>
        <p:spPr>
          <a:xfrm>
            <a:off x="10865851" y="4232528"/>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25" name="TextBox 24">
            <a:extLst>
              <a:ext uri="{FF2B5EF4-FFF2-40B4-BE49-F238E27FC236}">
                <a16:creationId xmlns:a16="http://schemas.microsoft.com/office/drawing/2014/main" id="{9F52FDA3-EDA2-D752-B3E2-F18E9C49D58D}"/>
              </a:ext>
            </a:extLst>
          </p:cNvPr>
          <p:cNvSpPr txBox="1"/>
          <p:nvPr/>
        </p:nvSpPr>
        <p:spPr>
          <a:xfrm>
            <a:off x="2803711" y="5280483"/>
            <a:ext cx="1143000" cy="338554"/>
          </a:xfrm>
          <a:prstGeom prst="rect">
            <a:avLst/>
          </a:prstGeom>
          <a:noFill/>
        </p:spPr>
        <p:txBody>
          <a:bodyPr wrap="square" rtlCol="0">
            <a:spAutoFit/>
          </a:bodyPr>
          <a:lstStyle/>
          <a:p>
            <a:pPr algn="ctr"/>
            <a:r>
              <a:rPr lang="en-US" sz="1600" b="1">
                <a:solidFill>
                  <a:schemeClr val="accent2"/>
                </a:solidFill>
              </a:rPr>
              <a:t>+17.8%</a:t>
            </a:r>
          </a:p>
        </p:txBody>
      </p:sp>
      <p:sp>
        <p:nvSpPr>
          <p:cNvPr id="26" name="TextBox 25">
            <a:extLst>
              <a:ext uri="{FF2B5EF4-FFF2-40B4-BE49-F238E27FC236}">
                <a16:creationId xmlns:a16="http://schemas.microsoft.com/office/drawing/2014/main" id="{142E719D-D438-E310-246D-B21C948E7B93}"/>
              </a:ext>
            </a:extLst>
          </p:cNvPr>
          <p:cNvSpPr txBox="1"/>
          <p:nvPr/>
        </p:nvSpPr>
        <p:spPr>
          <a:xfrm>
            <a:off x="6200143" y="5280483"/>
            <a:ext cx="1143000" cy="338554"/>
          </a:xfrm>
          <a:prstGeom prst="rect">
            <a:avLst/>
          </a:prstGeom>
          <a:noFill/>
        </p:spPr>
        <p:txBody>
          <a:bodyPr wrap="square" rtlCol="0">
            <a:spAutoFit/>
          </a:bodyPr>
          <a:lstStyle/>
          <a:p>
            <a:pPr algn="ctr"/>
            <a:r>
              <a:rPr lang="en-US" sz="1600" b="1">
                <a:solidFill>
                  <a:schemeClr val="accent2"/>
                </a:solidFill>
              </a:rPr>
              <a:t>+7.1%</a:t>
            </a:r>
          </a:p>
        </p:txBody>
      </p:sp>
      <p:sp>
        <p:nvSpPr>
          <p:cNvPr id="27" name="TextBox 26">
            <a:extLst>
              <a:ext uri="{FF2B5EF4-FFF2-40B4-BE49-F238E27FC236}">
                <a16:creationId xmlns:a16="http://schemas.microsoft.com/office/drawing/2014/main" id="{5E6F10AC-7BCD-CD95-D556-3B499DD5B6E5}"/>
              </a:ext>
            </a:extLst>
          </p:cNvPr>
          <p:cNvSpPr txBox="1"/>
          <p:nvPr/>
        </p:nvSpPr>
        <p:spPr>
          <a:xfrm>
            <a:off x="9596576" y="5280483"/>
            <a:ext cx="1143000" cy="338554"/>
          </a:xfrm>
          <a:prstGeom prst="rect">
            <a:avLst/>
          </a:prstGeom>
          <a:noFill/>
        </p:spPr>
        <p:txBody>
          <a:bodyPr wrap="square" rtlCol="0">
            <a:spAutoFit/>
          </a:bodyPr>
          <a:lstStyle/>
          <a:p>
            <a:pPr algn="ctr"/>
            <a:r>
              <a:rPr lang="en-US" sz="1600" b="1">
                <a:solidFill>
                  <a:schemeClr val="accent2"/>
                </a:solidFill>
              </a:rPr>
              <a:t>+4.3%</a:t>
            </a:r>
          </a:p>
        </p:txBody>
      </p:sp>
      <p:sp>
        <p:nvSpPr>
          <p:cNvPr id="28" name="TextBox 27">
            <a:extLst>
              <a:ext uri="{FF2B5EF4-FFF2-40B4-BE49-F238E27FC236}">
                <a16:creationId xmlns:a16="http://schemas.microsoft.com/office/drawing/2014/main" id="{2A1A31C5-6D8D-8C69-E129-E01B1CD0029E}"/>
              </a:ext>
            </a:extLst>
          </p:cNvPr>
          <p:cNvSpPr txBox="1"/>
          <p:nvPr/>
        </p:nvSpPr>
        <p:spPr>
          <a:xfrm>
            <a:off x="1935369" y="3214901"/>
            <a:ext cx="2879684" cy="307777"/>
          </a:xfrm>
          <a:prstGeom prst="rect">
            <a:avLst/>
          </a:prstGeom>
          <a:noFill/>
        </p:spPr>
        <p:txBody>
          <a:bodyPr wrap="square" rtlCol="0">
            <a:spAutoFit/>
          </a:bodyPr>
          <a:lstStyle/>
          <a:p>
            <a:pPr algn="ctr"/>
            <a:r>
              <a:rPr lang="en-US">
                <a:solidFill>
                  <a:schemeClr val="tx1"/>
                </a:solidFill>
              </a:rPr>
              <a:t>Furniture    Tableware</a:t>
            </a:r>
          </a:p>
        </p:txBody>
      </p:sp>
      <p:sp>
        <p:nvSpPr>
          <p:cNvPr id="29" name="TextBox 28">
            <a:extLst>
              <a:ext uri="{FF2B5EF4-FFF2-40B4-BE49-F238E27FC236}">
                <a16:creationId xmlns:a16="http://schemas.microsoft.com/office/drawing/2014/main" id="{70A77438-57E1-7D0F-5876-061443FD4E77}"/>
              </a:ext>
            </a:extLst>
          </p:cNvPr>
          <p:cNvSpPr txBox="1"/>
          <p:nvPr/>
        </p:nvSpPr>
        <p:spPr>
          <a:xfrm>
            <a:off x="5331801" y="3214901"/>
            <a:ext cx="2879684" cy="307777"/>
          </a:xfrm>
          <a:prstGeom prst="rect">
            <a:avLst/>
          </a:prstGeom>
          <a:noFill/>
        </p:spPr>
        <p:txBody>
          <a:bodyPr wrap="square" rtlCol="0">
            <a:spAutoFit/>
          </a:bodyPr>
          <a:lstStyle/>
          <a:p>
            <a:pPr algn="ctr"/>
            <a:r>
              <a:rPr lang="en-US">
                <a:solidFill>
                  <a:schemeClr val="tx1"/>
                </a:solidFill>
              </a:rPr>
              <a:t>Outdoor    DIY    Gardening</a:t>
            </a:r>
          </a:p>
        </p:txBody>
      </p:sp>
      <p:sp>
        <p:nvSpPr>
          <p:cNvPr id="30" name="TextBox 29">
            <a:extLst>
              <a:ext uri="{FF2B5EF4-FFF2-40B4-BE49-F238E27FC236}">
                <a16:creationId xmlns:a16="http://schemas.microsoft.com/office/drawing/2014/main" id="{A3C53D21-B341-E5F4-BB3C-E61AC364E011}"/>
              </a:ext>
            </a:extLst>
          </p:cNvPr>
          <p:cNvSpPr txBox="1"/>
          <p:nvPr/>
        </p:nvSpPr>
        <p:spPr>
          <a:xfrm>
            <a:off x="8728234" y="3214901"/>
            <a:ext cx="2879684" cy="307777"/>
          </a:xfrm>
          <a:prstGeom prst="rect">
            <a:avLst/>
          </a:prstGeom>
          <a:noFill/>
        </p:spPr>
        <p:txBody>
          <a:bodyPr wrap="square" rtlCol="0">
            <a:spAutoFit/>
          </a:bodyPr>
          <a:lstStyle/>
          <a:p>
            <a:pPr algn="ctr"/>
            <a:r>
              <a:rPr lang="en-US">
                <a:solidFill>
                  <a:schemeClr val="tx1"/>
                </a:solidFill>
              </a:rPr>
              <a:t>Accessories    Interior</a:t>
            </a:r>
          </a:p>
        </p:txBody>
      </p:sp>
      <p:sp>
        <p:nvSpPr>
          <p:cNvPr id="39" name="TextBox 38">
            <a:extLst>
              <a:ext uri="{FF2B5EF4-FFF2-40B4-BE49-F238E27FC236}">
                <a16:creationId xmlns:a16="http://schemas.microsoft.com/office/drawing/2014/main" id="{F32C6411-9F24-3663-588C-36BFB206CC01}"/>
              </a:ext>
            </a:extLst>
          </p:cNvPr>
          <p:cNvSpPr txBox="1"/>
          <p:nvPr/>
        </p:nvSpPr>
        <p:spPr>
          <a:xfrm>
            <a:off x="1842247" y="1683769"/>
            <a:ext cx="2915739" cy="307777"/>
          </a:xfrm>
          <a:prstGeom prst="rect">
            <a:avLst/>
          </a:prstGeom>
          <a:noFill/>
        </p:spPr>
        <p:txBody>
          <a:bodyPr wrap="square" rtlCol="0">
            <a:spAutoFit/>
          </a:bodyPr>
          <a:lstStyle/>
          <a:p>
            <a:r>
              <a:rPr lang="en-US" b="1">
                <a:solidFill>
                  <a:schemeClr val="bg1"/>
                </a:solidFill>
              </a:rPr>
              <a:t>[Business area 1]</a:t>
            </a:r>
          </a:p>
        </p:txBody>
      </p:sp>
      <p:sp>
        <p:nvSpPr>
          <p:cNvPr id="40" name="TextBox 39">
            <a:extLst>
              <a:ext uri="{FF2B5EF4-FFF2-40B4-BE49-F238E27FC236}">
                <a16:creationId xmlns:a16="http://schemas.microsoft.com/office/drawing/2014/main" id="{64FCFA18-A1DE-8745-EE96-728BE45E1F6F}"/>
              </a:ext>
            </a:extLst>
          </p:cNvPr>
          <p:cNvSpPr txBox="1"/>
          <p:nvPr/>
        </p:nvSpPr>
        <p:spPr>
          <a:xfrm>
            <a:off x="5238678" y="1683769"/>
            <a:ext cx="2915739" cy="307777"/>
          </a:xfrm>
          <a:prstGeom prst="rect">
            <a:avLst/>
          </a:prstGeom>
          <a:noFill/>
        </p:spPr>
        <p:txBody>
          <a:bodyPr wrap="square" rtlCol="0">
            <a:spAutoFit/>
          </a:bodyPr>
          <a:lstStyle/>
          <a:p>
            <a:r>
              <a:rPr lang="en-US" b="1">
                <a:solidFill>
                  <a:schemeClr val="bg1"/>
                </a:solidFill>
              </a:rPr>
              <a:t>[Business area 2]</a:t>
            </a:r>
          </a:p>
        </p:txBody>
      </p:sp>
      <p:sp>
        <p:nvSpPr>
          <p:cNvPr id="41" name="TextBox 40">
            <a:extLst>
              <a:ext uri="{FF2B5EF4-FFF2-40B4-BE49-F238E27FC236}">
                <a16:creationId xmlns:a16="http://schemas.microsoft.com/office/drawing/2014/main" id="{89906D4F-9862-6A31-9710-C79F070EDBD7}"/>
              </a:ext>
            </a:extLst>
          </p:cNvPr>
          <p:cNvSpPr txBox="1"/>
          <p:nvPr/>
        </p:nvSpPr>
        <p:spPr>
          <a:xfrm>
            <a:off x="8635112" y="1683769"/>
            <a:ext cx="2915739" cy="307777"/>
          </a:xfrm>
          <a:prstGeom prst="rect">
            <a:avLst/>
          </a:prstGeom>
          <a:noFill/>
        </p:spPr>
        <p:txBody>
          <a:bodyPr wrap="square" rtlCol="0">
            <a:spAutoFit/>
          </a:bodyPr>
          <a:lstStyle/>
          <a:p>
            <a:r>
              <a:rPr lang="en-US" b="1">
                <a:solidFill>
                  <a:schemeClr val="bg1"/>
                </a:solidFill>
              </a:rPr>
              <a:t>[Business area 3]</a:t>
            </a:r>
          </a:p>
        </p:txBody>
      </p:sp>
    </p:spTree>
    <p:extLst>
      <p:ext uri="{BB962C8B-B14F-4D97-AF65-F5344CB8AC3E}">
        <p14:creationId xmlns:p14="http://schemas.microsoft.com/office/powerpoint/2010/main" val="41299490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0DA8AE-D9FC-C908-41AD-4315122B5E8F}"/>
              </a:ext>
            </a:extLst>
          </p:cNvPr>
          <p:cNvSpPr/>
          <p:nvPr/>
        </p:nvSpPr>
        <p:spPr>
          <a:xfrm>
            <a:off x="1883679" y="3854824"/>
            <a:ext cx="4254993" cy="17955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tx2">
                  <a:lumMod val="10000"/>
                </a:schemeClr>
              </a:solidFill>
            </a:endParaRPr>
          </a:p>
        </p:txBody>
      </p:sp>
      <p:sp>
        <p:nvSpPr>
          <p:cNvPr id="8" name="Rectangle 7">
            <a:extLst>
              <a:ext uri="{FF2B5EF4-FFF2-40B4-BE49-F238E27FC236}">
                <a16:creationId xmlns:a16="http://schemas.microsoft.com/office/drawing/2014/main" id="{14445F32-E06E-CA1E-18A1-943EA6153618}"/>
              </a:ext>
            </a:extLst>
          </p:cNvPr>
          <p:cNvSpPr/>
          <p:nvPr/>
        </p:nvSpPr>
        <p:spPr>
          <a:xfrm>
            <a:off x="1883679" y="2034921"/>
            <a:ext cx="4254993" cy="179551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bg1"/>
              </a:solidFill>
            </a:endParaRPr>
          </a:p>
        </p:txBody>
      </p:sp>
      <p:sp>
        <p:nvSpPr>
          <p:cNvPr id="9" name="Rectangle 8">
            <a:extLst>
              <a:ext uri="{FF2B5EF4-FFF2-40B4-BE49-F238E27FC236}">
                <a16:creationId xmlns:a16="http://schemas.microsoft.com/office/drawing/2014/main" id="{6F1A2204-69B3-E0DD-158C-030838C3F2E9}"/>
              </a:ext>
            </a:extLst>
          </p:cNvPr>
          <p:cNvSpPr/>
          <p:nvPr/>
        </p:nvSpPr>
        <p:spPr>
          <a:xfrm>
            <a:off x="6162102" y="3854824"/>
            <a:ext cx="4254993" cy="179551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bg1"/>
              </a:solidFill>
            </a:endParaRPr>
          </a:p>
        </p:txBody>
      </p:sp>
      <p:sp>
        <p:nvSpPr>
          <p:cNvPr id="10" name="Rectangle 9">
            <a:extLst>
              <a:ext uri="{FF2B5EF4-FFF2-40B4-BE49-F238E27FC236}">
                <a16:creationId xmlns:a16="http://schemas.microsoft.com/office/drawing/2014/main" id="{A2757198-E02B-7125-2138-BC803FBD1011}"/>
              </a:ext>
            </a:extLst>
          </p:cNvPr>
          <p:cNvSpPr/>
          <p:nvPr/>
        </p:nvSpPr>
        <p:spPr>
          <a:xfrm>
            <a:off x="6162102" y="2034921"/>
            <a:ext cx="4254993" cy="179551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bg1"/>
              </a:solidFill>
            </a:endParaRPr>
          </a:p>
        </p:txBody>
      </p:sp>
      <p:sp>
        <p:nvSpPr>
          <p:cNvPr id="2" name="Title 1">
            <a:extLst>
              <a:ext uri="{FF2B5EF4-FFF2-40B4-BE49-F238E27FC236}">
                <a16:creationId xmlns:a16="http://schemas.microsoft.com/office/drawing/2014/main" id="{AC41C024-1423-CF4A-B0E4-45D935071D97}"/>
              </a:ext>
            </a:extLst>
          </p:cNvPr>
          <p:cNvSpPr>
            <a:spLocks noGrp="1"/>
          </p:cNvSpPr>
          <p:nvPr>
            <p:ph type="title"/>
          </p:nvPr>
        </p:nvSpPr>
        <p:spPr/>
        <p:txBody>
          <a:bodyPr/>
          <a:lstStyle/>
          <a:p>
            <a:r>
              <a:rPr lang="en-US"/>
              <a:t>…but there is also significant performance differences across our product portfolio</a:t>
            </a:r>
          </a:p>
        </p:txBody>
      </p:sp>
      <p:sp>
        <p:nvSpPr>
          <p:cNvPr id="3" name="Slide Number Placeholder 2">
            <a:extLst>
              <a:ext uri="{FF2B5EF4-FFF2-40B4-BE49-F238E27FC236}">
                <a16:creationId xmlns:a16="http://schemas.microsoft.com/office/drawing/2014/main" id="{37020BDF-F35B-6F4B-B994-AC2AA33BDC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127</a:t>
            </a:fld>
            <a:endParaRPr lang="en-GB"/>
          </a:p>
        </p:txBody>
      </p:sp>
      <p:sp>
        <p:nvSpPr>
          <p:cNvPr id="5" name="Google Shape;27;p41">
            <a:extLst>
              <a:ext uri="{FF2B5EF4-FFF2-40B4-BE49-F238E27FC236}">
                <a16:creationId xmlns:a16="http://schemas.microsoft.com/office/drawing/2014/main" id="{EA5D9927-5338-494E-A2E6-C509F161B70B}"/>
              </a:ext>
            </a:extLst>
          </p:cNvPr>
          <p:cNvSpPr txBox="1"/>
          <p:nvPr/>
        </p:nvSpPr>
        <p:spPr>
          <a:xfrm>
            <a:off x="467806" y="6425800"/>
            <a:ext cx="3400661" cy="365125"/>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GB" sz="900" b="0" i="0" u="none" strike="noStrike" cap="none">
                <a:solidFill>
                  <a:schemeClr val="tx2">
                    <a:lumMod val="10000"/>
                  </a:schemeClr>
                </a:solidFill>
                <a:latin typeface="Arial"/>
                <a:ea typeface="Arial"/>
                <a:cs typeface="Arial"/>
                <a:sym typeface="Arial"/>
              </a:rPr>
              <a:t>May 202x</a:t>
            </a:r>
            <a:endParaRPr sz="900" b="0" i="0" u="none" strike="noStrike" cap="none">
              <a:solidFill>
                <a:schemeClr val="tx2">
                  <a:lumMod val="10000"/>
                </a:schemeClr>
              </a:solidFill>
              <a:latin typeface="Arial"/>
              <a:ea typeface="Arial"/>
              <a:cs typeface="Arial"/>
              <a:sym typeface="Arial"/>
            </a:endParaRPr>
          </a:p>
        </p:txBody>
      </p:sp>
      <p:graphicFrame>
        <p:nvGraphicFramePr>
          <p:cNvPr id="11" name="Chart 10">
            <a:extLst>
              <a:ext uri="{FF2B5EF4-FFF2-40B4-BE49-F238E27FC236}">
                <a16:creationId xmlns:a16="http://schemas.microsoft.com/office/drawing/2014/main" id="{40993B6F-3C30-5B57-A438-D145D4AC792C}"/>
              </a:ext>
            </a:extLst>
          </p:cNvPr>
          <p:cNvGraphicFramePr/>
          <p:nvPr>
            <p:extLst>
              <p:ext uri="{D42A27DB-BD31-4B8C-83A1-F6EECF244321}">
                <p14:modId xmlns:p14="http://schemas.microsoft.com/office/powerpoint/2010/main" val="3842507455"/>
              </p:ext>
            </p:extLst>
          </p:nvPr>
        </p:nvGraphicFramePr>
        <p:xfrm>
          <a:off x="1488441" y="1879907"/>
          <a:ext cx="9215119" cy="4129447"/>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31EC3AD5-38B8-73D0-29C1-75A3C2E0E6EB}"/>
              </a:ext>
            </a:extLst>
          </p:cNvPr>
          <p:cNvSpPr txBox="1"/>
          <p:nvPr/>
        </p:nvSpPr>
        <p:spPr>
          <a:xfrm>
            <a:off x="3860926" y="6024015"/>
            <a:ext cx="4470149" cy="307777"/>
          </a:xfrm>
          <a:prstGeom prst="rect">
            <a:avLst/>
          </a:prstGeom>
          <a:noFill/>
        </p:spPr>
        <p:txBody>
          <a:bodyPr wrap="square" rtlCol="0">
            <a:spAutoFit/>
          </a:bodyPr>
          <a:lstStyle/>
          <a:p>
            <a:pPr algn="ctr"/>
            <a:r>
              <a:rPr lang="en-US" b="1"/>
              <a:t>Growth rate in net sales 201x – 202x, %</a:t>
            </a:r>
          </a:p>
        </p:txBody>
      </p:sp>
      <p:sp>
        <p:nvSpPr>
          <p:cNvPr id="15" name="TextBox 14">
            <a:extLst>
              <a:ext uri="{FF2B5EF4-FFF2-40B4-BE49-F238E27FC236}">
                <a16:creationId xmlns:a16="http://schemas.microsoft.com/office/drawing/2014/main" id="{CE6CC19D-E09E-9A6E-CF3A-8A70193E3689}"/>
              </a:ext>
            </a:extLst>
          </p:cNvPr>
          <p:cNvSpPr txBox="1"/>
          <p:nvPr/>
        </p:nvSpPr>
        <p:spPr>
          <a:xfrm>
            <a:off x="1488441" y="1539244"/>
            <a:ext cx="4470149" cy="307777"/>
          </a:xfrm>
          <a:prstGeom prst="rect">
            <a:avLst/>
          </a:prstGeom>
          <a:noFill/>
        </p:spPr>
        <p:txBody>
          <a:bodyPr wrap="square" rtlCol="0">
            <a:spAutoFit/>
          </a:bodyPr>
          <a:lstStyle/>
          <a:p>
            <a:r>
              <a:rPr lang="en-US" b="1"/>
              <a:t>Net sales 202x, </a:t>
            </a:r>
            <a:r>
              <a:rPr lang="en-US" b="1" err="1"/>
              <a:t>mEUR</a:t>
            </a:r>
            <a:endParaRPr lang="en-US" b="1"/>
          </a:p>
        </p:txBody>
      </p:sp>
      <p:sp>
        <p:nvSpPr>
          <p:cNvPr id="16" name="Oval 15">
            <a:extLst>
              <a:ext uri="{FF2B5EF4-FFF2-40B4-BE49-F238E27FC236}">
                <a16:creationId xmlns:a16="http://schemas.microsoft.com/office/drawing/2014/main" id="{C733A1A7-9920-2B4B-98E9-E7E86390B006}"/>
              </a:ext>
            </a:extLst>
          </p:cNvPr>
          <p:cNvSpPr>
            <a:spLocks noChangeAspect="1"/>
          </p:cNvSpPr>
          <p:nvPr/>
        </p:nvSpPr>
        <p:spPr>
          <a:xfrm>
            <a:off x="2299803" y="2097732"/>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17" name="Oval 16">
            <a:extLst>
              <a:ext uri="{FF2B5EF4-FFF2-40B4-BE49-F238E27FC236}">
                <a16:creationId xmlns:a16="http://schemas.microsoft.com/office/drawing/2014/main" id="{9BCC2123-0131-AA60-3C63-D373D828D095}"/>
              </a:ext>
            </a:extLst>
          </p:cNvPr>
          <p:cNvSpPr>
            <a:spLocks noChangeAspect="1"/>
          </p:cNvSpPr>
          <p:nvPr/>
        </p:nvSpPr>
        <p:spPr>
          <a:xfrm>
            <a:off x="4011175" y="3852088"/>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18" name="Oval 17">
            <a:extLst>
              <a:ext uri="{FF2B5EF4-FFF2-40B4-BE49-F238E27FC236}">
                <a16:creationId xmlns:a16="http://schemas.microsoft.com/office/drawing/2014/main" id="{4F907403-0AFF-1345-30F5-8DBB27617922}"/>
              </a:ext>
            </a:extLst>
          </p:cNvPr>
          <p:cNvSpPr>
            <a:spLocks noChangeAspect="1"/>
          </p:cNvSpPr>
          <p:nvPr/>
        </p:nvSpPr>
        <p:spPr>
          <a:xfrm>
            <a:off x="5039413" y="4025533"/>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19" name="Oval 18">
            <a:extLst>
              <a:ext uri="{FF2B5EF4-FFF2-40B4-BE49-F238E27FC236}">
                <a16:creationId xmlns:a16="http://schemas.microsoft.com/office/drawing/2014/main" id="{1837CD0C-2D50-32E8-0E2D-63C71BB45727}"/>
              </a:ext>
            </a:extLst>
          </p:cNvPr>
          <p:cNvSpPr>
            <a:spLocks noChangeAspect="1"/>
          </p:cNvSpPr>
          <p:nvPr/>
        </p:nvSpPr>
        <p:spPr>
          <a:xfrm>
            <a:off x="7231327" y="3483850"/>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20" name="Oval 19">
            <a:extLst>
              <a:ext uri="{FF2B5EF4-FFF2-40B4-BE49-F238E27FC236}">
                <a16:creationId xmlns:a16="http://schemas.microsoft.com/office/drawing/2014/main" id="{D4685951-EC0C-37F4-46BC-52E960492B16}"/>
              </a:ext>
            </a:extLst>
          </p:cNvPr>
          <p:cNvSpPr>
            <a:spLocks noChangeAspect="1"/>
          </p:cNvSpPr>
          <p:nvPr/>
        </p:nvSpPr>
        <p:spPr>
          <a:xfrm>
            <a:off x="8292625" y="4656577"/>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21" name="Oval 20">
            <a:extLst>
              <a:ext uri="{FF2B5EF4-FFF2-40B4-BE49-F238E27FC236}">
                <a16:creationId xmlns:a16="http://schemas.microsoft.com/office/drawing/2014/main" id="{5A49BC34-B8BF-2C8C-C05C-9BA52DB6D6B6}"/>
              </a:ext>
            </a:extLst>
          </p:cNvPr>
          <p:cNvSpPr>
            <a:spLocks noChangeAspect="1"/>
          </p:cNvSpPr>
          <p:nvPr/>
        </p:nvSpPr>
        <p:spPr>
          <a:xfrm>
            <a:off x="8721860" y="4519587"/>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22" name="Oval 21">
            <a:extLst>
              <a:ext uri="{FF2B5EF4-FFF2-40B4-BE49-F238E27FC236}">
                <a16:creationId xmlns:a16="http://schemas.microsoft.com/office/drawing/2014/main" id="{BF9D54E0-E08C-618B-9B64-77DE44436AC6}"/>
              </a:ext>
            </a:extLst>
          </p:cNvPr>
          <p:cNvSpPr>
            <a:spLocks noChangeAspect="1"/>
          </p:cNvSpPr>
          <p:nvPr/>
        </p:nvSpPr>
        <p:spPr>
          <a:xfrm>
            <a:off x="9151095" y="4973077"/>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23" name="Oval 22">
            <a:extLst>
              <a:ext uri="{FF2B5EF4-FFF2-40B4-BE49-F238E27FC236}">
                <a16:creationId xmlns:a16="http://schemas.microsoft.com/office/drawing/2014/main" id="{E9154392-F03B-5FF1-C905-FD149F453CD0}"/>
              </a:ext>
            </a:extLst>
          </p:cNvPr>
          <p:cNvSpPr>
            <a:spLocks noChangeAspect="1"/>
          </p:cNvSpPr>
          <p:nvPr/>
        </p:nvSpPr>
        <p:spPr>
          <a:xfrm>
            <a:off x="8721860" y="2493798"/>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24" name="Oval 23">
            <a:extLst>
              <a:ext uri="{FF2B5EF4-FFF2-40B4-BE49-F238E27FC236}">
                <a16:creationId xmlns:a16="http://schemas.microsoft.com/office/drawing/2014/main" id="{55307ED8-29F5-48A5-5917-35A587A45E11}"/>
              </a:ext>
            </a:extLst>
          </p:cNvPr>
          <p:cNvSpPr>
            <a:spLocks noChangeAspect="1"/>
          </p:cNvSpPr>
          <p:nvPr/>
        </p:nvSpPr>
        <p:spPr>
          <a:xfrm>
            <a:off x="7343125" y="2493798"/>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25" name="Oval 24">
            <a:extLst>
              <a:ext uri="{FF2B5EF4-FFF2-40B4-BE49-F238E27FC236}">
                <a16:creationId xmlns:a16="http://schemas.microsoft.com/office/drawing/2014/main" id="{9ACE38B7-CEB9-5DC1-8399-ED3F2A36803A}"/>
              </a:ext>
            </a:extLst>
          </p:cNvPr>
          <p:cNvSpPr>
            <a:spLocks noChangeAspect="1"/>
          </p:cNvSpPr>
          <p:nvPr/>
        </p:nvSpPr>
        <p:spPr>
          <a:xfrm>
            <a:off x="2446530" y="4721495"/>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26" name="Oval 25">
            <a:extLst>
              <a:ext uri="{FF2B5EF4-FFF2-40B4-BE49-F238E27FC236}">
                <a16:creationId xmlns:a16="http://schemas.microsoft.com/office/drawing/2014/main" id="{646F9FF1-1B01-B067-A7B4-08E88000592E}"/>
              </a:ext>
            </a:extLst>
          </p:cNvPr>
          <p:cNvSpPr>
            <a:spLocks noChangeAspect="1"/>
          </p:cNvSpPr>
          <p:nvPr/>
        </p:nvSpPr>
        <p:spPr>
          <a:xfrm>
            <a:off x="3673435" y="4699574"/>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27" name="Oval 26">
            <a:extLst>
              <a:ext uri="{FF2B5EF4-FFF2-40B4-BE49-F238E27FC236}">
                <a16:creationId xmlns:a16="http://schemas.microsoft.com/office/drawing/2014/main" id="{B09281E7-234B-164A-1146-BEDBD552A4DE}"/>
              </a:ext>
            </a:extLst>
          </p:cNvPr>
          <p:cNvSpPr>
            <a:spLocks noChangeAspect="1"/>
          </p:cNvSpPr>
          <p:nvPr/>
        </p:nvSpPr>
        <p:spPr>
          <a:xfrm>
            <a:off x="3126534" y="3970855"/>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29" name="Line Callout 1 28">
            <a:extLst>
              <a:ext uri="{FF2B5EF4-FFF2-40B4-BE49-F238E27FC236}">
                <a16:creationId xmlns:a16="http://schemas.microsoft.com/office/drawing/2014/main" id="{16819110-3487-43F6-DFA5-EA299DBD8E27}"/>
              </a:ext>
            </a:extLst>
          </p:cNvPr>
          <p:cNvSpPr/>
          <p:nvPr/>
        </p:nvSpPr>
        <p:spPr>
          <a:xfrm>
            <a:off x="8925625" y="1461736"/>
            <a:ext cx="2391380" cy="803457"/>
          </a:xfrm>
          <a:prstGeom prst="borderCallout1">
            <a:avLst>
              <a:gd name="adj1" fmla="val 53526"/>
              <a:gd name="adj2" fmla="val -494"/>
              <a:gd name="adj3" fmla="val 88221"/>
              <a:gd name="adj4" fmla="val -18450"/>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lumMod val="10000"/>
                  </a:schemeClr>
                </a:solidFill>
              </a:rPr>
              <a:t>High growth and profitability, attractive new opportunities</a:t>
            </a:r>
          </a:p>
        </p:txBody>
      </p:sp>
      <p:sp>
        <p:nvSpPr>
          <p:cNvPr id="30" name="Line Callout 1 29">
            <a:extLst>
              <a:ext uri="{FF2B5EF4-FFF2-40B4-BE49-F238E27FC236}">
                <a16:creationId xmlns:a16="http://schemas.microsoft.com/office/drawing/2014/main" id="{B90065A9-9434-789C-9B7A-547BC5B50531}"/>
              </a:ext>
            </a:extLst>
          </p:cNvPr>
          <p:cNvSpPr/>
          <p:nvPr/>
        </p:nvSpPr>
        <p:spPr>
          <a:xfrm>
            <a:off x="3322869" y="2874219"/>
            <a:ext cx="2391380" cy="803457"/>
          </a:xfrm>
          <a:prstGeom prst="borderCallout1">
            <a:avLst>
              <a:gd name="adj1" fmla="val 100946"/>
              <a:gd name="adj2" fmla="val 51020"/>
              <a:gd name="adj3" fmla="val 148286"/>
              <a:gd name="adj4" fmla="val 65991"/>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lumMod val="10000"/>
                  </a:schemeClr>
                </a:solidFill>
              </a:rPr>
              <a:t>Struggling brands, low growth and/or sales</a:t>
            </a:r>
          </a:p>
        </p:txBody>
      </p:sp>
    </p:spTree>
    <p:extLst>
      <p:ext uri="{BB962C8B-B14F-4D97-AF65-F5344CB8AC3E}">
        <p14:creationId xmlns:p14="http://schemas.microsoft.com/office/powerpoint/2010/main" val="9824186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C024-1423-CF4A-B0E4-45D935071D97}"/>
              </a:ext>
            </a:extLst>
          </p:cNvPr>
          <p:cNvSpPr>
            <a:spLocks noGrp="1"/>
          </p:cNvSpPr>
          <p:nvPr>
            <p:ph type="title"/>
          </p:nvPr>
        </p:nvSpPr>
        <p:spPr/>
        <p:txBody>
          <a:bodyPr/>
          <a:lstStyle/>
          <a:p>
            <a:r>
              <a:rPr lang="en-US"/>
              <a:t>The differences have resulted in muted total portfolio performance with improved profitability but continued growth issues</a:t>
            </a:r>
          </a:p>
        </p:txBody>
      </p:sp>
      <p:sp>
        <p:nvSpPr>
          <p:cNvPr id="3" name="Slide Number Placeholder 2">
            <a:extLst>
              <a:ext uri="{FF2B5EF4-FFF2-40B4-BE49-F238E27FC236}">
                <a16:creationId xmlns:a16="http://schemas.microsoft.com/office/drawing/2014/main" id="{37020BDF-F35B-6F4B-B994-AC2AA33BDC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128</a:t>
            </a:fld>
            <a:endParaRPr lang="en-GB"/>
          </a:p>
        </p:txBody>
      </p:sp>
      <p:sp>
        <p:nvSpPr>
          <p:cNvPr id="5" name="Google Shape;27;p41">
            <a:extLst>
              <a:ext uri="{FF2B5EF4-FFF2-40B4-BE49-F238E27FC236}">
                <a16:creationId xmlns:a16="http://schemas.microsoft.com/office/drawing/2014/main" id="{EA5D9927-5338-494E-A2E6-C509F161B70B}"/>
              </a:ext>
            </a:extLst>
          </p:cNvPr>
          <p:cNvSpPr txBox="1"/>
          <p:nvPr/>
        </p:nvSpPr>
        <p:spPr>
          <a:xfrm>
            <a:off x="467806" y="6425800"/>
            <a:ext cx="3400661" cy="365125"/>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GB" sz="900" b="0" i="0" u="none" strike="noStrike" cap="none">
                <a:solidFill>
                  <a:schemeClr val="tx2">
                    <a:lumMod val="10000"/>
                  </a:schemeClr>
                </a:solidFill>
                <a:latin typeface="Arial"/>
                <a:ea typeface="Arial"/>
                <a:cs typeface="Arial"/>
                <a:sym typeface="Arial"/>
              </a:rPr>
              <a:t>May 202x</a:t>
            </a:r>
            <a:endParaRPr sz="900" b="0" i="0" u="none" strike="noStrike" cap="none">
              <a:solidFill>
                <a:schemeClr val="tx2">
                  <a:lumMod val="10000"/>
                </a:schemeClr>
              </a:solidFill>
              <a:latin typeface="Arial"/>
              <a:ea typeface="Arial"/>
              <a:cs typeface="Arial"/>
              <a:sym typeface="Arial"/>
            </a:endParaRPr>
          </a:p>
        </p:txBody>
      </p:sp>
      <p:graphicFrame>
        <p:nvGraphicFramePr>
          <p:cNvPr id="4" name="Chart 3">
            <a:extLst>
              <a:ext uri="{FF2B5EF4-FFF2-40B4-BE49-F238E27FC236}">
                <a16:creationId xmlns:a16="http://schemas.microsoft.com/office/drawing/2014/main" id="{297C6C2D-E712-3B77-AB53-0514FA449F97}"/>
              </a:ext>
            </a:extLst>
          </p:cNvPr>
          <p:cNvGraphicFramePr/>
          <p:nvPr>
            <p:extLst>
              <p:ext uri="{D42A27DB-BD31-4B8C-83A1-F6EECF244321}">
                <p14:modId xmlns:p14="http://schemas.microsoft.com/office/powerpoint/2010/main" val="1512934696"/>
              </p:ext>
            </p:extLst>
          </p:nvPr>
        </p:nvGraphicFramePr>
        <p:xfrm>
          <a:off x="527712" y="1774209"/>
          <a:ext cx="11173330" cy="4364124"/>
        </p:xfrm>
        <a:graphic>
          <a:graphicData uri="http://schemas.openxmlformats.org/drawingml/2006/chart">
            <c:chart xmlns:c="http://schemas.openxmlformats.org/drawingml/2006/chart" xmlns:r="http://schemas.openxmlformats.org/officeDocument/2006/relationships" r:id="rId3"/>
          </a:graphicData>
        </a:graphic>
      </p:graphicFrame>
      <p:sp>
        <p:nvSpPr>
          <p:cNvPr id="8" name="Google Shape;711;p19">
            <a:extLst>
              <a:ext uri="{FF2B5EF4-FFF2-40B4-BE49-F238E27FC236}">
                <a16:creationId xmlns:a16="http://schemas.microsoft.com/office/drawing/2014/main" id="{2991D559-9E1C-BC32-A1FF-E6EC101873F4}"/>
              </a:ext>
            </a:extLst>
          </p:cNvPr>
          <p:cNvSpPr/>
          <p:nvPr/>
        </p:nvSpPr>
        <p:spPr>
          <a:xfrm>
            <a:off x="467806" y="1423476"/>
            <a:ext cx="619086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71616"/>
              </a:buClr>
              <a:buSzPts val="1400"/>
              <a:buFont typeface="Arial"/>
              <a:buNone/>
            </a:pPr>
            <a:r>
              <a:rPr lang="en-US" sz="1200" b="1" i="0" u="none" strike="noStrike" cap="none">
                <a:solidFill>
                  <a:srgbClr val="171616"/>
                </a:solidFill>
                <a:latin typeface="Arial"/>
                <a:ea typeface="Arial"/>
                <a:cs typeface="Arial"/>
                <a:sym typeface="Arial"/>
              </a:rPr>
              <a:t>Net sales, </a:t>
            </a:r>
            <a:r>
              <a:rPr lang="en-US" sz="1200" b="1" i="0" u="none" strike="noStrike" cap="none" err="1">
                <a:solidFill>
                  <a:srgbClr val="171616"/>
                </a:solidFill>
                <a:latin typeface="Arial"/>
                <a:ea typeface="Arial"/>
                <a:cs typeface="Arial"/>
                <a:sym typeface="Arial"/>
              </a:rPr>
              <a:t>mEUR</a:t>
            </a:r>
            <a:endParaRPr lang="en-US" sz="1200" b="1">
              <a:solidFill>
                <a:srgbClr val="171616"/>
              </a:solidFill>
              <a:latin typeface="Arial"/>
              <a:ea typeface="Arial"/>
              <a:cs typeface="Arial"/>
              <a:sym typeface="Arial"/>
            </a:endParaRPr>
          </a:p>
        </p:txBody>
      </p:sp>
      <p:sp>
        <p:nvSpPr>
          <p:cNvPr id="9" name="Google Shape;711;p19">
            <a:extLst>
              <a:ext uri="{FF2B5EF4-FFF2-40B4-BE49-F238E27FC236}">
                <a16:creationId xmlns:a16="http://schemas.microsoft.com/office/drawing/2014/main" id="{417CF6B5-1429-732B-F254-958DF3A7A92F}"/>
              </a:ext>
            </a:extLst>
          </p:cNvPr>
          <p:cNvSpPr/>
          <p:nvPr/>
        </p:nvSpPr>
        <p:spPr>
          <a:xfrm>
            <a:off x="5510180" y="1423476"/>
            <a:ext cx="6190862" cy="27695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71616"/>
              </a:buClr>
              <a:buSzPts val="1400"/>
              <a:buFont typeface="Arial"/>
              <a:buNone/>
            </a:pPr>
            <a:r>
              <a:rPr lang="en-US" sz="1200" b="1" i="0" u="none" strike="noStrike" cap="none">
                <a:solidFill>
                  <a:srgbClr val="171616"/>
                </a:solidFill>
                <a:latin typeface="Arial"/>
                <a:ea typeface="Arial"/>
                <a:cs typeface="Arial"/>
                <a:sym typeface="Arial"/>
              </a:rPr>
              <a:t>EBIT margin, %</a:t>
            </a:r>
            <a:endParaRPr lang="en-US" sz="1200" b="1">
              <a:solidFill>
                <a:srgbClr val="171616"/>
              </a:solidFill>
              <a:latin typeface="Arial"/>
              <a:ea typeface="Arial"/>
              <a:cs typeface="Arial"/>
              <a:sym typeface="Arial"/>
            </a:endParaRPr>
          </a:p>
        </p:txBody>
      </p:sp>
    </p:spTree>
    <p:extLst>
      <p:ext uri="{BB962C8B-B14F-4D97-AF65-F5344CB8AC3E}">
        <p14:creationId xmlns:p14="http://schemas.microsoft.com/office/powerpoint/2010/main" val="24463941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a:extLst>
              <a:ext uri="{FF2B5EF4-FFF2-40B4-BE49-F238E27FC236}">
                <a16:creationId xmlns:a16="http://schemas.microsoft.com/office/drawing/2014/main" id="{44ABCCE6-87B2-D4A3-35CB-9612F8DBAA47}"/>
              </a:ext>
            </a:extLst>
          </p:cNvPr>
          <p:cNvGraphicFramePr>
            <a:graphicFrameLocks noChangeAspect="1"/>
          </p:cNvGraphicFramePr>
          <p:nvPr>
            <p:custDataLst>
              <p:tags r:id="rId1"/>
            </p:custDataLst>
            <p:extLst>
              <p:ext uri="{D42A27DB-BD31-4B8C-83A1-F6EECF244321}">
                <p14:modId xmlns:p14="http://schemas.microsoft.com/office/powerpoint/2010/main" val="24665316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9" name="Object 18" hidden="1">
                        <a:extLst>
                          <a:ext uri="{FF2B5EF4-FFF2-40B4-BE49-F238E27FC236}">
                            <a16:creationId xmlns:a16="http://schemas.microsoft.com/office/drawing/2014/main" id="{44ABCCE6-87B2-D4A3-35CB-9612F8DBAA47}"/>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5" name="Picture 14" descr="A picture containing wall, indoor, window, furniture&#10;&#10;Description automatically generated">
            <a:extLst>
              <a:ext uri="{FF2B5EF4-FFF2-40B4-BE49-F238E27FC236}">
                <a16:creationId xmlns:a16="http://schemas.microsoft.com/office/drawing/2014/main" id="{5582D23D-9D08-32DF-2764-3AF64CD7E87A}"/>
              </a:ext>
            </a:extLst>
          </p:cNvPr>
          <p:cNvPicPr>
            <a:picLocks noChangeAspect="1"/>
          </p:cNvPicPr>
          <p:nvPr/>
        </p:nvPicPr>
        <p:blipFill>
          <a:blip r:embed="rId6"/>
          <a:stretch>
            <a:fillRect/>
          </a:stretch>
        </p:blipFill>
        <p:spPr>
          <a:xfrm>
            <a:off x="0" y="-401"/>
            <a:ext cx="12192000" cy="6858800"/>
          </a:xfrm>
          <a:prstGeom prst="rect">
            <a:avLst/>
          </a:prstGeom>
        </p:spPr>
      </p:pic>
      <p:sp>
        <p:nvSpPr>
          <p:cNvPr id="5" name="Slide Number Placeholder 4">
            <a:extLst>
              <a:ext uri="{FF2B5EF4-FFF2-40B4-BE49-F238E27FC236}">
                <a16:creationId xmlns:a16="http://schemas.microsoft.com/office/drawing/2014/main" id="{62E531D6-4783-BC49-85EF-E244C7D20ACA}"/>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solidFill>
                  <a:schemeClr val="tx2">
                    <a:lumMod val="10000"/>
                  </a:schemeClr>
                </a:solidFill>
              </a:rPr>
              <a:t>129</a:t>
            </a:fld>
            <a:endParaRPr lang="en-GB">
              <a:solidFill>
                <a:schemeClr val="tx2">
                  <a:lumMod val="10000"/>
                </a:schemeClr>
              </a:solidFill>
            </a:endParaRPr>
          </a:p>
        </p:txBody>
      </p:sp>
      <p:sp>
        <p:nvSpPr>
          <p:cNvPr id="8" name="Google Shape;27;p41">
            <a:extLst>
              <a:ext uri="{FF2B5EF4-FFF2-40B4-BE49-F238E27FC236}">
                <a16:creationId xmlns:a16="http://schemas.microsoft.com/office/drawing/2014/main" id="{4995E94F-C258-414B-A18B-6006AEF0DB98}"/>
              </a:ext>
            </a:extLst>
          </p:cNvPr>
          <p:cNvSpPr txBox="1"/>
          <p:nvPr/>
        </p:nvSpPr>
        <p:spPr>
          <a:xfrm>
            <a:off x="7763905" y="6425800"/>
            <a:ext cx="3400661"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GB" sz="900" b="0" i="0" u="none" strike="noStrike" cap="none">
                <a:solidFill>
                  <a:schemeClr val="tx2">
                    <a:lumMod val="10000"/>
                  </a:schemeClr>
                </a:solidFill>
                <a:latin typeface="Arial"/>
                <a:ea typeface="Arial"/>
                <a:cs typeface="Arial"/>
                <a:sym typeface="Arial"/>
              </a:rPr>
              <a:t>Company Name</a:t>
            </a:r>
            <a:endParaRPr lang="en-US" sz="900" b="0" i="0" u="none" strike="noStrike" cap="none">
              <a:solidFill>
                <a:schemeClr val="tx2">
                  <a:lumMod val="10000"/>
                </a:schemeClr>
              </a:solidFill>
              <a:latin typeface="Arial"/>
              <a:ea typeface="Arial"/>
              <a:cs typeface="Arial"/>
              <a:sym typeface="Arial"/>
            </a:endParaRPr>
          </a:p>
        </p:txBody>
      </p:sp>
      <p:sp>
        <p:nvSpPr>
          <p:cNvPr id="2" name="Title 1">
            <a:extLst>
              <a:ext uri="{FF2B5EF4-FFF2-40B4-BE49-F238E27FC236}">
                <a16:creationId xmlns:a16="http://schemas.microsoft.com/office/drawing/2014/main" id="{B5ED7F4E-E7A4-C843-870A-AF01864B5977}"/>
              </a:ext>
            </a:extLst>
          </p:cNvPr>
          <p:cNvSpPr>
            <a:spLocks noGrp="1"/>
          </p:cNvSpPr>
          <p:nvPr>
            <p:ph type="title"/>
          </p:nvPr>
        </p:nvSpPr>
        <p:spPr/>
        <p:txBody>
          <a:bodyPr vert="horz"/>
          <a:lstStyle/>
          <a:p>
            <a:r>
              <a:rPr lang="en-US">
                <a:solidFill>
                  <a:schemeClr val="tx2">
                    <a:lumMod val="10000"/>
                  </a:schemeClr>
                </a:solidFill>
              </a:rPr>
              <a:t>Clear growth path ahead</a:t>
            </a:r>
          </a:p>
        </p:txBody>
      </p:sp>
      <p:sp>
        <p:nvSpPr>
          <p:cNvPr id="9" name="Google Shape;27;p41">
            <a:extLst>
              <a:ext uri="{FF2B5EF4-FFF2-40B4-BE49-F238E27FC236}">
                <a16:creationId xmlns:a16="http://schemas.microsoft.com/office/drawing/2014/main" id="{2B4EB073-EE17-E44B-AD30-6BBBA78BFEAB}"/>
              </a:ext>
            </a:extLst>
          </p:cNvPr>
          <p:cNvSpPr txBox="1"/>
          <p:nvPr/>
        </p:nvSpPr>
        <p:spPr>
          <a:xfrm>
            <a:off x="467806" y="6425800"/>
            <a:ext cx="3400661" cy="365125"/>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GB" sz="900" b="0" i="0" u="none" strike="noStrike" cap="none">
                <a:solidFill>
                  <a:schemeClr val="tx2">
                    <a:lumMod val="10000"/>
                  </a:schemeClr>
                </a:solidFill>
                <a:latin typeface="Arial"/>
                <a:ea typeface="Arial"/>
                <a:cs typeface="Arial"/>
                <a:sym typeface="Arial"/>
              </a:rPr>
              <a:t>May 202x</a:t>
            </a:r>
            <a:endParaRPr lang="en-US" sz="900" b="0" i="0" u="none" strike="noStrike" cap="none">
              <a:solidFill>
                <a:schemeClr val="tx2">
                  <a:lumMod val="10000"/>
                </a:schemeClr>
              </a:solidFill>
              <a:latin typeface="Arial"/>
              <a:ea typeface="Arial"/>
              <a:cs typeface="Arial"/>
              <a:sym typeface="Arial"/>
            </a:endParaRPr>
          </a:p>
        </p:txBody>
      </p:sp>
    </p:spTree>
    <p:extLst>
      <p:ext uri="{BB962C8B-B14F-4D97-AF65-F5344CB8AC3E}">
        <p14:creationId xmlns:p14="http://schemas.microsoft.com/office/powerpoint/2010/main" val="1045573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
          <p:cNvSpPr txBox="1">
            <a:spLocks noGrp="1"/>
          </p:cNvSpPr>
          <p:nvPr>
            <p:ph type="title"/>
          </p:nvPr>
        </p:nvSpPr>
        <p:spPr>
          <a:xfrm>
            <a:off x="469838" y="1661489"/>
            <a:ext cx="3004599" cy="81121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US"/>
              <a:t>Content</a:t>
            </a:r>
          </a:p>
        </p:txBody>
      </p:sp>
      <p:sp>
        <p:nvSpPr>
          <p:cNvPr id="194" name="Google Shape;194;p2"/>
          <p:cNvSpPr txBox="1">
            <a:spLocks noGrp="1"/>
          </p:cNvSpPr>
          <p:nvPr>
            <p:ph type="body" idx="1"/>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accent1"/>
              </a:buClr>
              <a:buSzPts val="1500"/>
              <a:buFont typeface="Arial"/>
              <a:buAutoNum type="arabicPeriod"/>
            </a:pPr>
            <a:r>
              <a:rPr lang="en-US" sz="1500">
                <a:solidFill>
                  <a:schemeClr val="accent1"/>
                </a:solidFill>
              </a:rPr>
              <a:t>Strategy summary</a:t>
            </a:r>
            <a:endParaRPr lang="en-US"/>
          </a:p>
          <a:p>
            <a:pPr marL="342900" lvl="0" indent="-342900">
              <a:buClr>
                <a:schemeClr val="accent1"/>
              </a:buClr>
              <a:buSzPts val="1500"/>
              <a:buFont typeface="Arial"/>
              <a:buAutoNum type="arabicPeriod"/>
            </a:pPr>
            <a:r>
              <a:rPr lang="en-US" sz="1500">
                <a:solidFill>
                  <a:schemeClr val="accent1"/>
                </a:solidFill>
              </a:rPr>
              <a:t>Current situation/key figures</a:t>
            </a:r>
          </a:p>
          <a:p>
            <a:pPr marL="342900" indent="-342900">
              <a:buClr>
                <a:schemeClr val="accent1"/>
              </a:buClr>
              <a:buSzPts val="1500"/>
              <a:buFont typeface="Arial"/>
              <a:buAutoNum type="arabicPeriod"/>
            </a:pPr>
            <a:r>
              <a:rPr lang="en-US" sz="1500">
                <a:solidFill>
                  <a:schemeClr val="accent1"/>
                </a:solidFill>
              </a:rPr>
              <a:t>Purpose, vision, and goals</a:t>
            </a:r>
          </a:p>
          <a:p>
            <a:pPr marL="342900" lvl="0" indent="-342900" algn="l" rtl="0">
              <a:lnSpc>
                <a:spcPct val="150000"/>
              </a:lnSpc>
              <a:spcBef>
                <a:spcPts val="1000"/>
              </a:spcBef>
              <a:spcAft>
                <a:spcPts val="0"/>
              </a:spcAft>
              <a:buClr>
                <a:schemeClr val="accent1"/>
              </a:buClr>
              <a:buSzPts val="1500"/>
              <a:buFont typeface="Arial"/>
              <a:buAutoNum type="arabicPeriod"/>
            </a:pPr>
            <a:r>
              <a:rPr lang="en-US" sz="1500">
                <a:solidFill>
                  <a:schemeClr val="accent1"/>
                </a:solidFill>
              </a:rPr>
              <a:t>Strategic objectives and initiatives</a:t>
            </a:r>
          </a:p>
          <a:p>
            <a:pPr marL="342900" lvl="0" indent="-342900" algn="l" rtl="0">
              <a:lnSpc>
                <a:spcPct val="150000"/>
              </a:lnSpc>
              <a:spcBef>
                <a:spcPts val="1000"/>
              </a:spcBef>
              <a:spcAft>
                <a:spcPts val="0"/>
              </a:spcAft>
              <a:buClr>
                <a:schemeClr val="accent1"/>
              </a:buClr>
              <a:buSzPts val="1500"/>
              <a:buFont typeface="Arial"/>
              <a:buAutoNum type="arabicPeriod"/>
            </a:pPr>
            <a:r>
              <a:rPr lang="en-US" sz="1500">
                <a:solidFill>
                  <a:schemeClr val="accent1"/>
                </a:solidFill>
              </a:rPr>
              <a:t>Key enablers and foundation</a:t>
            </a:r>
          </a:p>
          <a:p>
            <a:pPr marL="342900" lvl="0" indent="-342900" algn="l" rtl="0">
              <a:lnSpc>
                <a:spcPct val="150000"/>
              </a:lnSpc>
              <a:spcBef>
                <a:spcPts val="1000"/>
              </a:spcBef>
              <a:spcAft>
                <a:spcPts val="0"/>
              </a:spcAft>
              <a:buClr>
                <a:schemeClr val="accent1"/>
              </a:buClr>
              <a:buSzPts val="1500"/>
              <a:buFont typeface="Arial"/>
              <a:buAutoNum type="arabicPeriod"/>
            </a:pPr>
            <a:r>
              <a:rPr lang="en-US" sz="1500">
                <a:solidFill>
                  <a:schemeClr val="accent1"/>
                </a:solidFill>
              </a:rPr>
              <a:t>Roadmap</a:t>
            </a:r>
            <a:endParaRPr lang="en-US"/>
          </a:p>
        </p:txBody>
      </p:sp>
      <p:sp>
        <p:nvSpPr>
          <p:cNvPr id="195" name="Google Shape;195;p2"/>
          <p:cNvSpPr/>
          <p:nvPr/>
        </p:nvSpPr>
        <p:spPr>
          <a:xfrm>
            <a:off x="4991582" y="1748329"/>
            <a:ext cx="324000" cy="324000"/>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a:solidFill>
                  <a:schemeClr val="lt1"/>
                </a:solidFill>
                <a:latin typeface="Arial"/>
                <a:ea typeface="Arial"/>
                <a:cs typeface="Arial"/>
                <a:sym typeface="Arial"/>
              </a:rPr>
              <a:t>1</a:t>
            </a:r>
            <a:endParaRPr/>
          </a:p>
        </p:txBody>
      </p:sp>
      <p:sp>
        <p:nvSpPr>
          <p:cNvPr id="196" name="Google Shape;196;p2"/>
          <p:cNvSpPr/>
          <p:nvPr/>
        </p:nvSpPr>
        <p:spPr>
          <a:xfrm>
            <a:off x="4991582" y="2215168"/>
            <a:ext cx="324000" cy="324000"/>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a:solidFill>
                  <a:schemeClr val="lt1"/>
                </a:solidFill>
                <a:latin typeface="Arial"/>
                <a:ea typeface="Arial"/>
                <a:cs typeface="Arial"/>
                <a:sym typeface="Arial"/>
              </a:rPr>
              <a:t>2</a:t>
            </a:r>
            <a:endParaRPr/>
          </a:p>
        </p:txBody>
      </p:sp>
      <p:sp>
        <p:nvSpPr>
          <p:cNvPr id="197" name="Google Shape;197;p2"/>
          <p:cNvSpPr/>
          <p:nvPr/>
        </p:nvSpPr>
        <p:spPr>
          <a:xfrm>
            <a:off x="4991582" y="2682007"/>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a:solidFill>
                  <a:schemeClr val="lt1"/>
                </a:solidFill>
                <a:latin typeface="Arial"/>
                <a:ea typeface="Arial"/>
                <a:cs typeface="Arial"/>
                <a:sym typeface="Arial"/>
              </a:rPr>
              <a:t>3</a:t>
            </a:r>
            <a:endParaRPr/>
          </a:p>
        </p:txBody>
      </p:sp>
      <p:sp>
        <p:nvSpPr>
          <p:cNvPr id="198" name="Google Shape;198;p2"/>
          <p:cNvSpPr/>
          <p:nvPr/>
        </p:nvSpPr>
        <p:spPr>
          <a:xfrm>
            <a:off x="4991582" y="3148846"/>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a:solidFill>
                  <a:schemeClr val="lt1"/>
                </a:solidFill>
                <a:latin typeface="Arial"/>
                <a:ea typeface="Arial"/>
                <a:cs typeface="Arial"/>
                <a:sym typeface="Arial"/>
              </a:rPr>
              <a:t>4</a:t>
            </a:r>
            <a:endParaRPr/>
          </a:p>
        </p:txBody>
      </p:sp>
      <p:sp>
        <p:nvSpPr>
          <p:cNvPr id="199" name="Google Shape;199;p2"/>
          <p:cNvSpPr/>
          <p:nvPr/>
        </p:nvSpPr>
        <p:spPr>
          <a:xfrm>
            <a:off x="4991582" y="3615685"/>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a:solidFill>
                  <a:schemeClr val="lt1"/>
                </a:solidFill>
                <a:latin typeface="Arial"/>
                <a:ea typeface="Arial"/>
                <a:cs typeface="Arial"/>
                <a:sym typeface="Arial"/>
              </a:rPr>
              <a:t>5</a:t>
            </a:r>
            <a:endParaRPr/>
          </a:p>
        </p:txBody>
      </p:sp>
      <p:sp>
        <p:nvSpPr>
          <p:cNvPr id="10" name="Google Shape;199;p2">
            <a:extLst>
              <a:ext uri="{FF2B5EF4-FFF2-40B4-BE49-F238E27FC236}">
                <a16:creationId xmlns:a16="http://schemas.microsoft.com/office/drawing/2014/main" id="{ECC4DE19-3818-D141-BE24-765A9967FB50}"/>
              </a:ext>
            </a:extLst>
          </p:cNvPr>
          <p:cNvSpPr/>
          <p:nvPr/>
        </p:nvSpPr>
        <p:spPr>
          <a:xfrm>
            <a:off x="4991582" y="4082524"/>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200" b="0" i="0" u="none" strike="noStrike" cap="none">
                <a:solidFill>
                  <a:schemeClr val="lt1"/>
                </a:solidFill>
                <a:latin typeface="Arial"/>
                <a:ea typeface="Arial"/>
                <a:cs typeface="Arial"/>
                <a:sym typeface="Arial"/>
              </a:rPr>
              <a:t>6</a:t>
            </a:r>
            <a:endParaRPr/>
          </a:p>
        </p:txBody>
      </p:sp>
      <p:sp>
        <p:nvSpPr>
          <p:cNvPr id="3" name="Rectangle 2">
            <a:extLst>
              <a:ext uri="{FF2B5EF4-FFF2-40B4-BE49-F238E27FC236}">
                <a16:creationId xmlns:a16="http://schemas.microsoft.com/office/drawing/2014/main" id="{2DA031BD-C2EB-694C-A262-2B306648730E}"/>
              </a:ext>
            </a:extLst>
          </p:cNvPr>
          <p:cNvSpPr/>
          <p:nvPr/>
        </p:nvSpPr>
        <p:spPr>
          <a:xfrm>
            <a:off x="9512968" y="0"/>
            <a:ext cx="2679032" cy="2072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err="1"/>
              <a:t>ConsultingToolkit</a:t>
            </a:r>
            <a:r>
              <a:rPr lang="en-US"/>
              <a:t> note:</a:t>
            </a:r>
          </a:p>
          <a:p>
            <a:endParaRPr lang="en-US"/>
          </a:p>
          <a:p>
            <a:r>
              <a:rPr lang="en-US"/>
              <a:t>This storyline and structure can work on an aggregated level (i.e. for the entire company) or you can choose to do it on a BU/product level and repeat the structure for each BU/product.</a:t>
            </a:r>
          </a:p>
        </p:txBody>
      </p:sp>
      <p:sp>
        <p:nvSpPr>
          <p:cNvPr id="11" name="Google Shape;23;p40">
            <a:extLst>
              <a:ext uri="{FF2B5EF4-FFF2-40B4-BE49-F238E27FC236}">
                <a16:creationId xmlns:a16="http://schemas.microsoft.com/office/drawing/2014/main" id="{184ED2FE-17D2-1340-8CEB-FC67D9A6F232}"/>
              </a:ext>
            </a:extLst>
          </p:cNvPr>
          <p:cNvSpPr txBox="1">
            <a:spLocks noGrp="1"/>
          </p:cNvSpPr>
          <p:nvPr>
            <p:ph type="sldNum" idx="12"/>
          </p:nvPr>
        </p:nvSpPr>
        <p:spPr>
          <a:xfrm>
            <a:off x="11331616" y="6425800"/>
            <a:ext cx="3694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13</a:t>
            </a:fld>
            <a:endParaRPr/>
          </a:p>
        </p:txBody>
      </p:sp>
    </p:spTree>
    <p:extLst>
      <p:ext uri="{BB962C8B-B14F-4D97-AF65-F5344CB8AC3E}">
        <p14:creationId xmlns:p14="http://schemas.microsoft.com/office/powerpoint/2010/main" val="36431949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B72C726E-74A1-F95C-1FBD-1797156E3599}"/>
              </a:ext>
            </a:extLst>
          </p:cNvPr>
          <p:cNvGraphicFramePr>
            <a:graphicFrameLocks noChangeAspect="1"/>
          </p:cNvGraphicFramePr>
          <p:nvPr>
            <p:custDataLst>
              <p:tags r:id="rId1"/>
            </p:custDataLst>
            <p:extLst>
              <p:ext uri="{D42A27DB-BD31-4B8C-83A1-F6EECF244321}">
                <p14:modId xmlns:p14="http://schemas.microsoft.com/office/powerpoint/2010/main" val="416451051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3" name="Object 12" hidden="1">
                        <a:extLst>
                          <a:ext uri="{FF2B5EF4-FFF2-40B4-BE49-F238E27FC236}">
                            <a16:creationId xmlns:a16="http://schemas.microsoft.com/office/drawing/2014/main" id="{B72C726E-74A1-F95C-1FBD-1797156E3599}"/>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3C4CF56-47C3-807B-3728-C1865780563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50862" y="1344269"/>
            <a:ext cx="11090275" cy="4917636"/>
          </a:xfrm>
          <a:prstGeom prst="rect">
            <a:avLst/>
          </a:prstGeom>
        </p:spPr>
      </p:pic>
      <p:sp>
        <p:nvSpPr>
          <p:cNvPr id="16" name="Rectangle 15">
            <a:extLst>
              <a:ext uri="{FF2B5EF4-FFF2-40B4-BE49-F238E27FC236}">
                <a16:creationId xmlns:a16="http://schemas.microsoft.com/office/drawing/2014/main" id="{182A280D-373B-75C4-0B83-665B5A5B6448}"/>
              </a:ext>
            </a:extLst>
          </p:cNvPr>
          <p:cNvSpPr/>
          <p:nvPr/>
        </p:nvSpPr>
        <p:spPr>
          <a:xfrm>
            <a:off x="550862" y="1344269"/>
            <a:ext cx="11090275" cy="4917636"/>
          </a:xfrm>
          <a:prstGeom prst="rect">
            <a:avLst/>
          </a:prstGeom>
          <a:solidFill>
            <a:schemeClr val="accent1">
              <a:alpha val="278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Title 1">
            <a:extLst>
              <a:ext uri="{FF2B5EF4-FFF2-40B4-BE49-F238E27FC236}">
                <a16:creationId xmlns:a16="http://schemas.microsoft.com/office/drawing/2014/main" id="{AC41C024-1423-CF4A-B0E4-45D935071D97}"/>
              </a:ext>
            </a:extLst>
          </p:cNvPr>
          <p:cNvSpPr>
            <a:spLocks noGrp="1"/>
          </p:cNvSpPr>
          <p:nvPr>
            <p:ph type="title"/>
          </p:nvPr>
        </p:nvSpPr>
        <p:spPr/>
        <p:txBody>
          <a:bodyPr vert="horz"/>
          <a:lstStyle/>
          <a:p>
            <a:r>
              <a:rPr lang="en-US"/>
              <a:t>There are several favorable consumer and market dynamics that can be utilized to create a clear growth path</a:t>
            </a:r>
          </a:p>
        </p:txBody>
      </p:sp>
      <p:sp>
        <p:nvSpPr>
          <p:cNvPr id="3" name="Slide Number Placeholder 2">
            <a:extLst>
              <a:ext uri="{FF2B5EF4-FFF2-40B4-BE49-F238E27FC236}">
                <a16:creationId xmlns:a16="http://schemas.microsoft.com/office/drawing/2014/main" id="{37020BDF-F35B-6F4B-B994-AC2AA33BDC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130</a:t>
            </a:fld>
            <a:endParaRPr lang="en-GB"/>
          </a:p>
        </p:txBody>
      </p:sp>
      <p:sp>
        <p:nvSpPr>
          <p:cNvPr id="5" name="Google Shape;27;p41">
            <a:extLst>
              <a:ext uri="{FF2B5EF4-FFF2-40B4-BE49-F238E27FC236}">
                <a16:creationId xmlns:a16="http://schemas.microsoft.com/office/drawing/2014/main" id="{EA5D9927-5338-494E-A2E6-C509F161B70B}"/>
              </a:ext>
            </a:extLst>
          </p:cNvPr>
          <p:cNvSpPr txBox="1"/>
          <p:nvPr/>
        </p:nvSpPr>
        <p:spPr>
          <a:xfrm>
            <a:off x="467806" y="6425800"/>
            <a:ext cx="3400661" cy="365125"/>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GB" sz="900" b="0" i="0" u="none" strike="noStrike" cap="none">
                <a:solidFill>
                  <a:schemeClr val="tx2">
                    <a:lumMod val="10000"/>
                  </a:schemeClr>
                </a:solidFill>
                <a:latin typeface="Arial"/>
                <a:ea typeface="Arial"/>
                <a:cs typeface="Arial"/>
                <a:sym typeface="Arial"/>
              </a:rPr>
              <a:t>May 202x</a:t>
            </a:r>
            <a:endParaRPr sz="900" b="0" i="0" u="none" strike="noStrike" cap="none">
              <a:solidFill>
                <a:schemeClr val="tx2">
                  <a:lumMod val="10000"/>
                </a:schemeClr>
              </a:solidFill>
              <a:latin typeface="Arial"/>
              <a:ea typeface="Arial"/>
              <a:cs typeface="Arial"/>
              <a:sym typeface="Arial"/>
            </a:endParaRPr>
          </a:p>
        </p:txBody>
      </p:sp>
      <p:sp>
        <p:nvSpPr>
          <p:cNvPr id="4" name="Oval 3">
            <a:extLst>
              <a:ext uri="{FF2B5EF4-FFF2-40B4-BE49-F238E27FC236}">
                <a16:creationId xmlns:a16="http://schemas.microsoft.com/office/drawing/2014/main" id="{D461D6BB-6BFC-5341-E8BA-BBF6F53963D8}"/>
              </a:ext>
            </a:extLst>
          </p:cNvPr>
          <p:cNvSpPr/>
          <p:nvPr/>
        </p:nvSpPr>
        <p:spPr>
          <a:xfrm>
            <a:off x="961533" y="3429000"/>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t>Power of brands</a:t>
            </a:r>
          </a:p>
        </p:txBody>
      </p:sp>
      <p:sp>
        <p:nvSpPr>
          <p:cNvPr id="6" name="Oval 5">
            <a:extLst>
              <a:ext uri="{FF2B5EF4-FFF2-40B4-BE49-F238E27FC236}">
                <a16:creationId xmlns:a16="http://schemas.microsoft.com/office/drawing/2014/main" id="{149A5BDF-EA44-27DC-3084-5AC5286943A2}"/>
              </a:ext>
            </a:extLst>
          </p:cNvPr>
          <p:cNvSpPr/>
          <p:nvPr/>
        </p:nvSpPr>
        <p:spPr>
          <a:xfrm>
            <a:off x="2750091" y="3429000"/>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t>Direct-to-consumer</a:t>
            </a:r>
          </a:p>
        </p:txBody>
      </p:sp>
      <p:sp>
        <p:nvSpPr>
          <p:cNvPr id="8" name="Oval 7">
            <a:extLst>
              <a:ext uri="{FF2B5EF4-FFF2-40B4-BE49-F238E27FC236}">
                <a16:creationId xmlns:a16="http://schemas.microsoft.com/office/drawing/2014/main" id="{43EB009D-F655-80AB-3F41-BC06B042435B}"/>
              </a:ext>
            </a:extLst>
          </p:cNvPr>
          <p:cNvSpPr/>
          <p:nvPr/>
        </p:nvSpPr>
        <p:spPr>
          <a:xfrm>
            <a:off x="4538649" y="3429000"/>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err="1"/>
              <a:t>Sustaina-bility</a:t>
            </a:r>
            <a:endParaRPr lang="en-US" sz="1200" b="1"/>
          </a:p>
        </p:txBody>
      </p:sp>
      <p:sp>
        <p:nvSpPr>
          <p:cNvPr id="9" name="Oval 8">
            <a:extLst>
              <a:ext uri="{FF2B5EF4-FFF2-40B4-BE49-F238E27FC236}">
                <a16:creationId xmlns:a16="http://schemas.microsoft.com/office/drawing/2014/main" id="{D0D05ADB-3470-EA66-0C96-A4CC5B6AEA86}"/>
              </a:ext>
            </a:extLst>
          </p:cNvPr>
          <p:cNvSpPr/>
          <p:nvPr/>
        </p:nvSpPr>
        <p:spPr>
          <a:xfrm>
            <a:off x="8193973" y="3429000"/>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t>[sanitized]</a:t>
            </a:r>
          </a:p>
        </p:txBody>
      </p:sp>
      <p:sp>
        <p:nvSpPr>
          <p:cNvPr id="10" name="Oval 9">
            <a:extLst>
              <a:ext uri="{FF2B5EF4-FFF2-40B4-BE49-F238E27FC236}">
                <a16:creationId xmlns:a16="http://schemas.microsoft.com/office/drawing/2014/main" id="{FE88DDCB-42F8-F216-6588-2DCC749FF8D1}"/>
              </a:ext>
            </a:extLst>
          </p:cNvPr>
          <p:cNvSpPr/>
          <p:nvPr/>
        </p:nvSpPr>
        <p:spPr>
          <a:xfrm>
            <a:off x="9855501" y="3429000"/>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a:t>[sanitized]</a:t>
            </a:r>
          </a:p>
        </p:txBody>
      </p:sp>
      <p:cxnSp>
        <p:nvCxnSpPr>
          <p:cNvPr id="14" name="Straight Connector 13">
            <a:extLst>
              <a:ext uri="{FF2B5EF4-FFF2-40B4-BE49-F238E27FC236}">
                <a16:creationId xmlns:a16="http://schemas.microsoft.com/office/drawing/2014/main" id="{0FEFD0BB-092A-FAB5-876E-F76E65D84EFA}"/>
              </a:ext>
            </a:extLst>
          </p:cNvPr>
          <p:cNvCxnSpPr>
            <a:cxnSpLocks/>
          </p:cNvCxnSpPr>
          <p:nvPr/>
        </p:nvCxnSpPr>
        <p:spPr>
          <a:xfrm>
            <a:off x="961533" y="3242378"/>
            <a:ext cx="465711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9C4760A-663A-8413-FF0C-751A422558A6}"/>
              </a:ext>
            </a:extLst>
          </p:cNvPr>
          <p:cNvCxnSpPr>
            <a:cxnSpLocks/>
          </p:cNvCxnSpPr>
          <p:nvPr/>
        </p:nvCxnSpPr>
        <p:spPr>
          <a:xfrm>
            <a:off x="8193973" y="3242378"/>
            <a:ext cx="2741528"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79CC15F-0B85-13AB-9411-3A0B4CFC9240}"/>
              </a:ext>
            </a:extLst>
          </p:cNvPr>
          <p:cNvSpPr txBox="1"/>
          <p:nvPr/>
        </p:nvSpPr>
        <p:spPr>
          <a:xfrm>
            <a:off x="1625600" y="2747623"/>
            <a:ext cx="3453049" cy="338554"/>
          </a:xfrm>
          <a:prstGeom prst="rect">
            <a:avLst/>
          </a:prstGeom>
          <a:noFill/>
        </p:spPr>
        <p:txBody>
          <a:bodyPr wrap="square" rtlCol="0">
            <a:spAutoFit/>
          </a:bodyPr>
          <a:lstStyle/>
          <a:p>
            <a:pPr algn="ctr"/>
            <a:r>
              <a:rPr lang="en-US" sz="1600" b="1">
                <a:solidFill>
                  <a:schemeClr val="bg1"/>
                </a:solidFill>
              </a:rPr>
              <a:t>Consumer behaviors</a:t>
            </a:r>
          </a:p>
        </p:txBody>
      </p:sp>
      <p:sp>
        <p:nvSpPr>
          <p:cNvPr id="19" name="TextBox 18">
            <a:extLst>
              <a:ext uri="{FF2B5EF4-FFF2-40B4-BE49-F238E27FC236}">
                <a16:creationId xmlns:a16="http://schemas.microsoft.com/office/drawing/2014/main" id="{CA33E662-7619-E576-B812-4EEC96612112}"/>
              </a:ext>
            </a:extLst>
          </p:cNvPr>
          <p:cNvSpPr txBox="1"/>
          <p:nvPr/>
        </p:nvSpPr>
        <p:spPr>
          <a:xfrm>
            <a:off x="7838213" y="2747623"/>
            <a:ext cx="3453049" cy="338554"/>
          </a:xfrm>
          <a:prstGeom prst="rect">
            <a:avLst/>
          </a:prstGeom>
          <a:noFill/>
        </p:spPr>
        <p:txBody>
          <a:bodyPr wrap="square" rtlCol="0">
            <a:spAutoFit/>
          </a:bodyPr>
          <a:lstStyle/>
          <a:p>
            <a:pPr algn="ctr"/>
            <a:r>
              <a:rPr lang="en-US" sz="1600" b="1">
                <a:solidFill>
                  <a:schemeClr val="bg1"/>
                </a:solidFill>
              </a:rPr>
              <a:t>Market dynamics</a:t>
            </a:r>
          </a:p>
        </p:txBody>
      </p:sp>
    </p:spTree>
    <p:extLst>
      <p:ext uri="{BB962C8B-B14F-4D97-AF65-F5344CB8AC3E}">
        <p14:creationId xmlns:p14="http://schemas.microsoft.com/office/powerpoint/2010/main" val="15088538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C024-1423-CF4A-B0E4-45D935071D97}"/>
              </a:ext>
            </a:extLst>
          </p:cNvPr>
          <p:cNvSpPr>
            <a:spLocks noGrp="1"/>
          </p:cNvSpPr>
          <p:nvPr>
            <p:ph type="title"/>
          </p:nvPr>
        </p:nvSpPr>
        <p:spPr/>
        <p:txBody>
          <a:bodyPr/>
          <a:lstStyle/>
          <a:p>
            <a:r>
              <a:rPr lang="en-US"/>
              <a:t>Our 202x Growth Strategy: Clear strategic focus and prioritized, impactful initiatives</a:t>
            </a:r>
          </a:p>
        </p:txBody>
      </p:sp>
      <p:sp>
        <p:nvSpPr>
          <p:cNvPr id="3" name="Slide Number Placeholder 2">
            <a:extLst>
              <a:ext uri="{FF2B5EF4-FFF2-40B4-BE49-F238E27FC236}">
                <a16:creationId xmlns:a16="http://schemas.microsoft.com/office/drawing/2014/main" id="{37020BDF-F35B-6F4B-B994-AC2AA33BDC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131</a:t>
            </a:fld>
            <a:endParaRPr lang="en-GB"/>
          </a:p>
        </p:txBody>
      </p:sp>
      <p:sp>
        <p:nvSpPr>
          <p:cNvPr id="5" name="Google Shape;27;p41">
            <a:extLst>
              <a:ext uri="{FF2B5EF4-FFF2-40B4-BE49-F238E27FC236}">
                <a16:creationId xmlns:a16="http://schemas.microsoft.com/office/drawing/2014/main" id="{EA5D9927-5338-494E-A2E6-C509F161B70B}"/>
              </a:ext>
            </a:extLst>
          </p:cNvPr>
          <p:cNvSpPr txBox="1"/>
          <p:nvPr/>
        </p:nvSpPr>
        <p:spPr>
          <a:xfrm>
            <a:off x="467806" y="6425800"/>
            <a:ext cx="3400661" cy="365125"/>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GB" sz="900" b="0" i="0" u="none" strike="noStrike" cap="none">
                <a:solidFill>
                  <a:schemeClr val="tx2">
                    <a:lumMod val="10000"/>
                  </a:schemeClr>
                </a:solidFill>
                <a:latin typeface="Arial"/>
                <a:ea typeface="Arial"/>
                <a:cs typeface="Arial"/>
                <a:sym typeface="Arial"/>
              </a:rPr>
              <a:t>May 202x</a:t>
            </a:r>
            <a:endParaRPr sz="900" b="0" i="0" u="none" strike="noStrike" cap="none">
              <a:solidFill>
                <a:schemeClr val="tx2">
                  <a:lumMod val="10000"/>
                </a:schemeClr>
              </a:solidFill>
              <a:latin typeface="Arial"/>
              <a:ea typeface="Arial"/>
              <a:cs typeface="Arial"/>
              <a:sym typeface="Arial"/>
            </a:endParaRPr>
          </a:p>
        </p:txBody>
      </p:sp>
      <p:sp>
        <p:nvSpPr>
          <p:cNvPr id="7" name="Google Shape;310;p6">
            <a:extLst>
              <a:ext uri="{FF2B5EF4-FFF2-40B4-BE49-F238E27FC236}">
                <a16:creationId xmlns:a16="http://schemas.microsoft.com/office/drawing/2014/main" id="{F16BEB3F-8DE4-0B97-451A-E415B6537021}"/>
              </a:ext>
            </a:extLst>
          </p:cNvPr>
          <p:cNvSpPr/>
          <p:nvPr/>
        </p:nvSpPr>
        <p:spPr>
          <a:xfrm>
            <a:off x="1102386" y="1883692"/>
            <a:ext cx="1943886" cy="8112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Objectives</a:t>
            </a:r>
            <a:endParaRPr lang="en-US" b="1"/>
          </a:p>
        </p:txBody>
      </p:sp>
      <p:sp>
        <p:nvSpPr>
          <p:cNvPr id="9" name="Google Shape;313;p6">
            <a:extLst>
              <a:ext uri="{FF2B5EF4-FFF2-40B4-BE49-F238E27FC236}">
                <a16:creationId xmlns:a16="http://schemas.microsoft.com/office/drawing/2014/main" id="{43706C6E-C0E4-F99E-146F-DBFA9CCBBBB4}"/>
              </a:ext>
            </a:extLst>
          </p:cNvPr>
          <p:cNvSpPr/>
          <p:nvPr/>
        </p:nvSpPr>
        <p:spPr>
          <a:xfrm>
            <a:off x="1102386" y="2844493"/>
            <a:ext cx="1943886" cy="1772995"/>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Strategic </a:t>
            </a:r>
            <a:br>
              <a:rPr lang="en-US" sz="1400" b="1">
                <a:solidFill>
                  <a:schemeClr val="lt1"/>
                </a:solidFill>
                <a:latin typeface="Arial"/>
                <a:ea typeface="Arial"/>
                <a:cs typeface="Arial"/>
                <a:sym typeface="Arial"/>
              </a:rPr>
            </a:br>
            <a:r>
              <a:rPr lang="en-US" sz="1400" b="1">
                <a:solidFill>
                  <a:schemeClr val="lt1"/>
                </a:solidFill>
                <a:latin typeface="Arial"/>
                <a:ea typeface="Arial"/>
                <a:cs typeface="Arial"/>
                <a:sym typeface="Arial"/>
              </a:rPr>
              <a:t>initiatives</a:t>
            </a:r>
            <a:endParaRPr lang="en-US" b="1"/>
          </a:p>
        </p:txBody>
      </p:sp>
      <p:sp>
        <p:nvSpPr>
          <p:cNvPr id="10" name="Google Shape;319;p6">
            <a:extLst>
              <a:ext uri="{FF2B5EF4-FFF2-40B4-BE49-F238E27FC236}">
                <a16:creationId xmlns:a16="http://schemas.microsoft.com/office/drawing/2014/main" id="{8346993C-5693-2DC8-7C6C-EF8479F0AD3B}"/>
              </a:ext>
            </a:extLst>
          </p:cNvPr>
          <p:cNvSpPr/>
          <p:nvPr/>
        </p:nvSpPr>
        <p:spPr>
          <a:xfrm>
            <a:off x="1102397" y="4767077"/>
            <a:ext cx="1943886" cy="1493896"/>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Enablers</a:t>
            </a:r>
            <a:endParaRPr lang="en-US" b="1"/>
          </a:p>
        </p:txBody>
      </p:sp>
      <p:sp>
        <p:nvSpPr>
          <p:cNvPr id="11" name="Google Shape;310;p6">
            <a:extLst>
              <a:ext uri="{FF2B5EF4-FFF2-40B4-BE49-F238E27FC236}">
                <a16:creationId xmlns:a16="http://schemas.microsoft.com/office/drawing/2014/main" id="{BEED4770-0F42-AAB7-D885-0B06A10EA443}"/>
              </a:ext>
            </a:extLst>
          </p:cNvPr>
          <p:cNvSpPr/>
          <p:nvPr/>
        </p:nvSpPr>
        <p:spPr>
          <a:xfrm>
            <a:off x="3252919" y="1883692"/>
            <a:ext cx="7836696" cy="8112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b="1">
              <a:solidFill>
                <a:schemeClr val="lt1"/>
              </a:solidFill>
            </a:endParaRPr>
          </a:p>
          <a:p>
            <a:pPr marL="0" marR="0" lvl="0" indent="0" algn="ctr" rtl="0">
              <a:spcBef>
                <a:spcPts val="0"/>
              </a:spcBef>
              <a:spcAft>
                <a:spcPts val="0"/>
              </a:spcAft>
              <a:buNone/>
            </a:pPr>
            <a:endParaRPr lang="en-US" b="1"/>
          </a:p>
        </p:txBody>
      </p:sp>
      <p:sp>
        <p:nvSpPr>
          <p:cNvPr id="12" name="Google Shape;313;p6">
            <a:extLst>
              <a:ext uri="{FF2B5EF4-FFF2-40B4-BE49-F238E27FC236}">
                <a16:creationId xmlns:a16="http://schemas.microsoft.com/office/drawing/2014/main" id="{755E0142-297E-574A-2AB5-F57DCAF6930C}"/>
              </a:ext>
            </a:extLst>
          </p:cNvPr>
          <p:cNvSpPr/>
          <p:nvPr/>
        </p:nvSpPr>
        <p:spPr>
          <a:xfrm>
            <a:off x="3252919" y="2863855"/>
            <a:ext cx="2436370" cy="81121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Focus on </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top brands</a:t>
            </a:r>
            <a:endParaRPr lang="en-US"/>
          </a:p>
        </p:txBody>
      </p:sp>
      <p:sp>
        <p:nvSpPr>
          <p:cNvPr id="13" name="Google Shape;313;p6">
            <a:extLst>
              <a:ext uri="{FF2B5EF4-FFF2-40B4-BE49-F238E27FC236}">
                <a16:creationId xmlns:a16="http://schemas.microsoft.com/office/drawing/2014/main" id="{8149F70F-4A56-4F57-8617-45AA68500E67}"/>
              </a:ext>
            </a:extLst>
          </p:cNvPr>
          <p:cNvSpPr/>
          <p:nvPr/>
        </p:nvSpPr>
        <p:spPr>
          <a:xfrm>
            <a:off x="5953081" y="2863855"/>
            <a:ext cx="2436370" cy="81121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Commercial</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excellence</a:t>
            </a:r>
            <a:endParaRPr lang="en-US"/>
          </a:p>
        </p:txBody>
      </p:sp>
      <p:sp>
        <p:nvSpPr>
          <p:cNvPr id="14" name="Google Shape;313;p6">
            <a:extLst>
              <a:ext uri="{FF2B5EF4-FFF2-40B4-BE49-F238E27FC236}">
                <a16:creationId xmlns:a16="http://schemas.microsoft.com/office/drawing/2014/main" id="{26677C31-7E1F-745A-9B43-C6158DC7BEA3}"/>
              </a:ext>
            </a:extLst>
          </p:cNvPr>
          <p:cNvSpPr/>
          <p:nvPr/>
        </p:nvSpPr>
        <p:spPr>
          <a:xfrm>
            <a:off x="8653245" y="2863855"/>
            <a:ext cx="2436370" cy="81121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[Country A]</a:t>
            </a:r>
            <a:endParaRPr lang="en-US"/>
          </a:p>
        </p:txBody>
      </p:sp>
      <p:sp>
        <p:nvSpPr>
          <p:cNvPr id="15" name="Google Shape;313;p6">
            <a:extLst>
              <a:ext uri="{FF2B5EF4-FFF2-40B4-BE49-F238E27FC236}">
                <a16:creationId xmlns:a16="http://schemas.microsoft.com/office/drawing/2014/main" id="{D0B626E9-7AE9-4939-BEA0-7B4CE0575D38}"/>
              </a:ext>
            </a:extLst>
          </p:cNvPr>
          <p:cNvSpPr/>
          <p:nvPr/>
        </p:nvSpPr>
        <p:spPr>
          <a:xfrm>
            <a:off x="3252919" y="3806276"/>
            <a:ext cx="2436370" cy="81121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Build narratives</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and stories</a:t>
            </a:r>
            <a:endParaRPr lang="en-US"/>
          </a:p>
        </p:txBody>
      </p:sp>
      <p:sp>
        <p:nvSpPr>
          <p:cNvPr id="16" name="Google Shape;313;p6">
            <a:extLst>
              <a:ext uri="{FF2B5EF4-FFF2-40B4-BE49-F238E27FC236}">
                <a16:creationId xmlns:a16="http://schemas.microsoft.com/office/drawing/2014/main" id="{8ADA9A8A-5A2D-ED4D-7BFD-63513C7B643B}"/>
              </a:ext>
            </a:extLst>
          </p:cNvPr>
          <p:cNvSpPr/>
          <p:nvPr/>
        </p:nvSpPr>
        <p:spPr>
          <a:xfrm>
            <a:off x="5953082" y="3806276"/>
            <a:ext cx="2436370" cy="81121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Direct-to-</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consumer</a:t>
            </a:r>
            <a:endParaRPr lang="en-US"/>
          </a:p>
        </p:txBody>
      </p:sp>
      <p:sp>
        <p:nvSpPr>
          <p:cNvPr id="17" name="Google Shape;313;p6">
            <a:extLst>
              <a:ext uri="{FF2B5EF4-FFF2-40B4-BE49-F238E27FC236}">
                <a16:creationId xmlns:a16="http://schemas.microsoft.com/office/drawing/2014/main" id="{0507913B-D1A6-003F-64A0-C0A2837C2A4D}"/>
              </a:ext>
            </a:extLst>
          </p:cNvPr>
          <p:cNvSpPr/>
          <p:nvPr/>
        </p:nvSpPr>
        <p:spPr>
          <a:xfrm>
            <a:off x="8653245" y="3806276"/>
            <a:ext cx="2436370" cy="81121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[Country B]</a:t>
            </a:r>
            <a:endParaRPr lang="en-US"/>
          </a:p>
        </p:txBody>
      </p:sp>
      <p:sp>
        <p:nvSpPr>
          <p:cNvPr id="18" name="Google Shape;319;p6">
            <a:extLst>
              <a:ext uri="{FF2B5EF4-FFF2-40B4-BE49-F238E27FC236}">
                <a16:creationId xmlns:a16="http://schemas.microsoft.com/office/drawing/2014/main" id="{95F1FDE9-2A71-4161-A1C6-B7908BFFD15C}"/>
              </a:ext>
            </a:extLst>
          </p:cNvPr>
          <p:cNvSpPr/>
          <p:nvPr/>
        </p:nvSpPr>
        <p:spPr>
          <a:xfrm>
            <a:off x="3252918" y="4767077"/>
            <a:ext cx="7836695" cy="324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People</a:t>
            </a:r>
            <a:endParaRPr lang="en-US"/>
          </a:p>
        </p:txBody>
      </p:sp>
      <p:sp>
        <p:nvSpPr>
          <p:cNvPr id="19" name="Google Shape;319;p6">
            <a:extLst>
              <a:ext uri="{FF2B5EF4-FFF2-40B4-BE49-F238E27FC236}">
                <a16:creationId xmlns:a16="http://schemas.microsoft.com/office/drawing/2014/main" id="{1BB3C649-22B6-FEA5-CB3D-16FEBAC5E0B7}"/>
              </a:ext>
            </a:extLst>
          </p:cNvPr>
          <p:cNvSpPr/>
          <p:nvPr/>
        </p:nvSpPr>
        <p:spPr>
          <a:xfrm>
            <a:off x="3252918" y="5157042"/>
            <a:ext cx="7836695" cy="324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Digital</a:t>
            </a:r>
            <a:endParaRPr lang="en-US"/>
          </a:p>
        </p:txBody>
      </p:sp>
      <p:sp>
        <p:nvSpPr>
          <p:cNvPr id="20" name="Google Shape;319;p6">
            <a:extLst>
              <a:ext uri="{FF2B5EF4-FFF2-40B4-BE49-F238E27FC236}">
                <a16:creationId xmlns:a16="http://schemas.microsoft.com/office/drawing/2014/main" id="{DF3D271C-A2D2-C5AF-42E3-3D8ECFD95382}"/>
              </a:ext>
            </a:extLst>
          </p:cNvPr>
          <p:cNvSpPr/>
          <p:nvPr/>
        </p:nvSpPr>
        <p:spPr>
          <a:xfrm>
            <a:off x="3252918" y="5547007"/>
            <a:ext cx="7836695" cy="324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lt1"/>
                </a:solidFill>
              </a:rPr>
              <a:t>I</a:t>
            </a:r>
            <a:r>
              <a:rPr lang="en-US" sz="1400">
                <a:solidFill>
                  <a:schemeClr val="lt1"/>
                </a:solidFill>
                <a:latin typeface="Arial"/>
                <a:ea typeface="Arial"/>
                <a:cs typeface="Arial"/>
                <a:sym typeface="Arial"/>
              </a:rPr>
              <a:t>nnovation &amp; Design</a:t>
            </a:r>
            <a:endParaRPr lang="en-US"/>
          </a:p>
        </p:txBody>
      </p:sp>
      <p:sp>
        <p:nvSpPr>
          <p:cNvPr id="21" name="Google Shape;319;p6">
            <a:extLst>
              <a:ext uri="{FF2B5EF4-FFF2-40B4-BE49-F238E27FC236}">
                <a16:creationId xmlns:a16="http://schemas.microsoft.com/office/drawing/2014/main" id="{4FAB9DCF-5494-79C1-F730-BA126F523673}"/>
              </a:ext>
            </a:extLst>
          </p:cNvPr>
          <p:cNvSpPr/>
          <p:nvPr/>
        </p:nvSpPr>
        <p:spPr>
          <a:xfrm>
            <a:off x="3252918" y="5936973"/>
            <a:ext cx="7836695" cy="324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Sustainability</a:t>
            </a:r>
            <a:endParaRPr lang="en-US"/>
          </a:p>
        </p:txBody>
      </p:sp>
      <p:sp>
        <p:nvSpPr>
          <p:cNvPr id="22" name="TextBox 21">
            <a:extLst>
              <a:ext uri="{FF2B5EF4-FFF2-40B4-BE49-F238E27FC236}">
                <a16:creationId xmlns:a16="http://schemas.microsoft.com/office/drawing/2014/main" id="{D68D77CB-3174-19BB-D62A-8690D7FE1B3E}"/>
              </a:ext>
            </a:extLst>
          </p:cNvPr>
          <p:cNvSpPr txBox="1"/>
          <p:nvPr/>
        </p:nvSpPr>
        <p:spPr>
          <a:xfrm>
            <a:off x="3455104" y="2230611"/>
            <a:ext cx="2032000" cy="307777"/>
          </a:xfrm>
          <a:prstGeom prst="rect">
            <a:avLst/>
          </a:prstGeom>
          <a:noFill/>
        </p:spPr>
        <p:txBody>
          <a:bodyPr wrap="square" rtlCol="0">
            <a:spAutoFit/>
          </a:bodyPr>
          <a:lstStyle/>
          <a:p>
            <a:pPr algn="ctr"/>
            <a:r>
              <a:rPr lang="en-US" b="1">
                <a:solidFill>
                  <a:schemeClr val="bg1"/>
                </a:solidFill>
              </a:rPr>
              <a:t>Brands</a:t>
            </a:r>
          </a:p>
        </p:txBody>
      </p:sp>
      <p:sp>
        <p:nvSpPr>
          <p:cNvPr id="23" name="TextBox 22">
            <a:extLst>
              <a:ext uri="{FF2B5EF4-FFF2-40B4-BE49-F238E27FC236}">
                <a16:creationId xmlns:a16="http://schemas.microsoft.com/office/drawing/2014/main" id="{E931B26D-4783-7F1A-73B5-2DBA8D116DF0}"/>
              </a:ext>
            </a:extLst>
          </p:cNvPr>
          <p:cNvSpPr txBox="1"/>
          <p:nvPr/>
        </p:nvSpPr>
        <p:spPr>
          <a:xfrm>
            <a:off x="6155267" y="2230611"/>
            <a:ext cx="2032000" cy="307777"/>
          </a:xfrm>
          <a:prstGeom prst="rect">
            <a:avLst/>
          </a:prstGeom>
          <a:noFill/>
        </p:spPr>
        <p:txBody>
          <a:bodyPr wrap="square" rtlCol="0">
            <a:spAutoFit/>
          </a:bodyPr>
          <a:lstStyle/>
          <a:p>
            <a:pPr algn="ctr"/>
            <a:r>
              <a:rPr lang="en-US" b="1">
                <a:solidFill>
                  <a:schemeClr val="bg1"/>
                </a:solidFill>
              </a:rPr>
              <a:t>Channels</a:t>
            </a:r>
          </a:p>
        </p:txBody>
      </p:sp>
      <p:sp>
        <p:nvSpPr>
          <p:cNvPr id="24" name="TextBox 23">
            <a:extLst>
              <a:ext uri="{FF2B5EF4-FFF2-40B4-BE49-F238E27FC236}">
                <a16:creationId xmlns:a16="http://schemas.microsoft.com/office/drawing/2014/main" id="{A48F1B20-71A9-E56F-625D-497EC3849896}"/>
              </a:ext>
            </a:extLst>
          </p:cNvPr>
          <p:cNvSpPr txBox="1"/>
          <p:nvPr/>
        </p:nvSpPr>
        <p:spPr>
          <a:xfrm>
            <a:off x="8855430" y="2230611"/>
            <a:ext cx="2032000" cy="307777"/>
          </a:xfrm>
          <a:prstGeom prst="rect">
            <a:avLst/>
          </a:prstGeom>
          <a:noFill/>
        </p:spPr>
        <p:txBody>
          <a:bodyPr wrap="square" rtlCol="0">
            <a:spAutoFit/>
          </a:bodyPr>
          <a:lstStyle/>
          <a:p>
            <a:pPr algn="ctr"/>
            <a:r>
              <a:rPr lang="en-US" b="1">
                <a:solidFill>
                  <a:schemeClr val="bg1"/>
                </a:solidFill>
              </a:rPr>
              <a:t>Countries</a:t>
            </a:r>
          </a:p>
        </p:txBody>
      </p:sp>
      <p:cxnSp>
        <p:nvCxnSpPr>
          <p:cNvPr id="29" name="Straight Connector 28">
            <a:extLst>
              <a:ext uri="{FF2B5EF4-FFF2-40B4-BE49-F238E27FC236}">
                <a16:creationId xmlns:a16="http://schemas.microsoft.com/office/drawing/2014/main" id="{840BFEF3-5696-F6F5-14E4-E3EC2F598BC8}"/>
              </a:ext>
            </a:extLst>
          </p:cNvPr>
          <p:cNvCxnSpPr>
            <a:cxnSpLocks/>
          </p:cNvCxnSpPr>
          <p:nvPr/>
        </p:nvCxnSpPr>
        <p:spPr>
          <a:xfrm>
            <a:off x="5821185" y="2863855"/>
            <a:ext cx="0" cy="175363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ED78857-83AA-596D-0EA5-EFEC70564C7E}"/>
              </a:ext>
            </a:extLst>
          </p:cNvPr>
          <p:cNvCxnSpPr>
            <a:cxnSpLocks/>
          </p:cNvCxnSpPr>
          <p:nvPr/>
        </p:nvCxnSpPr>
        <p:spPr>
          <a:xfrm>
            <a:off x="8521347" y="2863855"/>
            <a:ext cx="0" cy="175363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72BB9F55-7618-475D-7684-9FBD8218ADBC}"/>
              </a:ext>
            </a:extLst>
          </p:cNvPr>
          <p:cNvSpPr>
            <a:spLocks noChangeAspect="1"/>
          </p:cNvSpPr>
          <p:nvPr/>
        </p:nvSpPr>
        <p:spPr>
          <a:xfrm>
            <a:off x="4255104" y="1734103"/>
            <a:ext cx="432000" cy="43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t>A</a:t>
            </a:r>
          </a:p>
        </p:txBody>
      </p:sp>
      <p:sp>
        <p:nvSpPr>
          <p:cNvPr id="34" name="Oval 33">
            <a:extLst>
              <a:ext uri="{FF2B5EF4-FFF2-40B4-BE49-F238E27FC236}">
                <a16:creationId xmlns:a16="http://schemas.microsoft.com/office/drawing/2014/main" id="{BA5C2B10-CA1D-A6AD-2E94-E631B2DA5BE3}"/>
              </a:ext>
            </a:extLst>
          </p:cNvPr>
          <p:cNvSpPr>
            <a:spLocks noChangeAspect="1"/>
          </p:cNvSpPr>
          <p:nvPr/>
        </p:nvSpPr>
        <p:spPr>
          <a:xfrm>
            <a:off x="6955266" y="1734103"/>
            <a:ext cx="432000" cy="43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t>B</a:t>
            </a:r>
          </a:p>
        </p:txBody>
      </p:sp>
      <p:sp>
        <p:nvSpPr>
          <p:cNvPr id="35" name="Oval 34">
            <a:extLst>
              <a:ext uri="{FF2B5EF4-FFF2-40B4-BE49-F238E27FC236}">
                <a16:creationId xmlns:a16="http://schemas.microsoft.com/office/drawing/2014/main" id="{5670DC2B-12E5-AB04-4B6C-A5911A1F92D1}"/>
              </a:ext>
            </a:extLst>
          </p:cNvPr>
          <p:cNvSpPr>
            <a:spLocks noChangeAspect="1"/>
          </p:cNvSpPr>
          <p:nvPr/>
        </p:nvSpPr>
        <p:spPr>
          <a:xfrm>
            <a:off x="9655430" y="1734103"/>
            <a:ext cx="432000" cy="43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t>C</a:t>
            </a:r>
          </a:p>
        </p:txBody>
      </p:sp>
      <p:sp>
        <p:nvSpPr>
          <p:cNvPr id="36" name="TextBox 35">
            <a:extLst>
              <a:ext uri="{FF2B5EF4-FFF2-40B4-BE49-F238E27FC236}">
                <a16:creationId xmlns:a16="http://schemas.microsoft.com/office/drawing/2014/main" id="{CD17C179-5D97-4072-27AA-6AB5EDE5CFEE}"/>
              </a:ext>
            </a:extLst>
          </p:cNvPr>
          <p:cNvSpPr txBox="1"/>
          <p:nvPr/>
        </p:nvSpPr>
        <p:spPr>
          <a:xfrm>
            <a:off x="5379176" y="1385047"/>
            <a:ext cx="3584183" cy="307777"/>
          </a:xfrm>
          <a:prstGeom prst="rect">
            <a:avLst/>
          </a:prstGeom>
          <a:noFill/>
        </p:spPr>
        <p:txBody>
          <a:bodyPr wrap="square" rtlCol="0">
            <a:spAutoFit/>
          </a:bodyPr>
          <a:lstStyle/>
          <a:p>
            <a:pPr algn="ctr"/>
            <a:r>
              <a:rPr lang="en-US"/>
              <a:t>We focus on winning:</a:t>
            </a:r>
          </a:p>
        </p:txBody>
      </p:sp>
    </p:spTree>
    <p:extLst>
      <p:ext uri="{BB962C8B-B14F-4D97-AF65-F5344CB8AC3E}">
        <p14:creationId xmlns:p14="http://schemas.microsoft.com/office/powerpoint/2010/main" val="28266093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C024-1423-CF4A-B0E4-45D935071D97}"/>
              </a:ext>
            </a:extLst>
          </p:cNvPr>
          <p:cNvSpPr>
            <a:spLocks noGrp="1"/>
          </p:cNvSpPr>
          <p:nvPr>
            <p:ph type="title"/>
          </p:nvPr>
        </p:nvSpPr>
        <p:spPr/>
        <p:txBody>
          <a:bodyPr/>
          <a:lstStyle/>
          <a:p>
            <a:r>
              <a:rPr lang="en-US"/>
              <a:t>We will focus on our winning brands and either turnaround or close down our struggling brands </a:t>
            </a:r>
          </a:p>
        </p:txBody>
      </p:sp>
      <p:sp>
        <p:nvSpPr>
          <p:cNvPr id="3" name="Slide Number Placeholder 2">
            <a:extLst>
              <a:ext uri="{FF2B5EF4-FFF2-40B4-BE49-F238E27FC236}">
                <a16:creationId xmlns:a16="http://schemas.microsoft.com/office/drawing/2014/main" id="{37020BDF-F35B-6F4B-B994-AC2AA33BDC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132</a:t>
            </a:fld>
            <a:endParaRPr lang="en-GB"/>
          </a:p>
        </p:txBody>
      </p:sp>
      <p:sp>
        <p:nvSpPr>
          <p:cNvPr id="5" name="Google Shape;27;p41">
            <a:extLst>
              <a:ext uri="{FF2B5EF4-FFF2-40B4-BE49-F238E27FC236}">
                <a16:creationId xmlns:a16="http://schemas.microsoft.com/office/drawing/2014/main" id="{EA5D9927-5338-494E-A2E6-C509F161B70B}"/>
              </a:ext>
            </a:extLst>
          </p:cNvPr>
          <p:cNvSpPr txBox="1"/>
          <p:nvPr/>
        </p:nvSpPr>
        <p:spPr>
          <a:xfrm>
            <a:off x="467806" y="6425800"/>
            <a:ext cx="3400661" cy="365125"/>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GB" sz="900" b="0" i="0" u="none" strike="noStrike" cap="none">
                <a:solidFill>
                  <a:schemeClr val="tx2">
                    <a:lumMod val="10000"/>
                  </a:schemeClr>
                </a:solidFill>
                <a:latin typeface="Arial"/>
                <a:ea typeface="Arial"/>
                <a:cs typeface="Arial"/>
                <a:sym typeface="Arial"/>
              </a:rPr>
              <a:t>May 202x</a:t>
            </a:r>
            <a:endParaRPr sz="900" b="0" i="0" u="none" strike="noStrike" cap="none">
              <a:solidFill>
                <a:schemeClr val="tx2">
                  <a:lumMod val="10000"/>
                </a:schemeClr>
              </a:solidFill>
              <a:latin typeface="Arial"/>
              <a:ea typeface="Arial"/>
              <a:cs typeface="Arial"/>
              <a:sym typeface="Arial"/>
            </a:endParaRPr>
          </a:p>
        </p:txBody>
      </p:sp>
      <p:sp>
        <p:nvSpPr>
          <p:cNvPr id="4" name="Oval 3">
            <a:extLst>
              <a:ext uri="{FF2B5EF4-FFF2-40B4-BE49-F238E27FC236}">
                <a16:creationId xmlns:a16="http://schemas.microsoft.com/office/drawing/2014/main" id="{6A8B2A2A-13E0-3000-E807-050BFBCBD20C}"/>
              </a:ext>
            </a:extLst>
          </p:cNvPr>
          <p:cNvSpPr>
            <a:spLocks noChangeAspect="1"/>
          </p:cNvSpPr>
          <p:nvPr/>
        </p:nvSpPr>
        <p:spPr>
          <a:xfrm>
            <a:off x="0" y="0"/>
            <a:ext cx="432000" cy="43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t>A</a:t>
            </a:r>
          </a:p>
        </p:txBody>
      </p:sp>
      <p:sp>
        <p:nvSpPr>
          <p:cNvPr id="6" name="TextBox 5">
            <a:extLst>
              <a:ext uri="{FF2B5EF4-FFF2-40B4-BE49-F238E27FC236}">
                <a16:creationId xmlns:a16="http://schemas.microsoft.com/office/drawing/2014/main" id="{10330803-35FC-EC62-6CE8-F344E6D0B81C}"/>
              </a:ext>
            </a:extLst>
          </p:cNvPr>
          <p:cNvSpPr txBox="1"/>
          <p:nvPr/>
        </p:nvSpPr>
        <p:spPr>
          <a:xfrm>
            <a:off x="403413" y="62112"/>
            <a:ext cx="1452282" cy="307777"/>
          </a:xfrm>
          <a:prstGeom prst="rect">
            <a:avLst/>
          </a:prstGeom>
          <a:noFill/>
        </p:spPr>
        <p:txBody>
          <a:bodyPr wrap="square" rtlCol="0">
            <a:spAutoFit/>
          </a:bodyPr>
          <a:lstStyle/>
          <a:p>
            <a:r>
              <a:rPr lang="en-US" b="1">
                <a:solidFill>
                  <a:schemeClr val="tx1"/>
                </a:solidFill>
              </a:rPr>
              <a:t>Brands</a:t>
            </a:r>
          </a:p>
        </p:txBody>
      </p:sp>
      <p:sp>
        <p:nvSpPr>
          <p:cNvPr id="7" name="Rectangle 6">
            <a:extLst>
              <a:ext uri="{FF2B5EF4-FFF2-40B4-BE49-F238E27FC236}">
                <a16:creationId xmlns:a16="http://schemas.microsoft.com/office/drawing/2014/main" id="{153BB1F8-F0B8-3774-D16B-CE35A77D9A6C}"/>
              </a:ext>
            </a:extLst>
          </p:cNvPr>
          <p:cNvSpPr/>
          <p:nvPr/>
        </p:nvSpPr>
        <p:spPr>
          <a:xfrm>
            <a:off x="631626" y="1625960"/>
            <a:ext cx="1266865" cy="3012141"/>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2">
                    <a:lumMod val="10000"/>
                  </a:schemeClr>
                </a:solidFill>
              </a:rPr>
              <a:t>Winning brands</a:t>
            </a:r>
          </a:p>
        </p:txBody>
      </p:sp>
      <p:sp>
        <p:nvSpPr>
          <p:cNvPr id="8" name="Rectangle 7">
            <a:extLst>
              <a:ext uri="{FF2B5EF4-FFF2-40B4-BE49-F238E27FC236}">
                <a16:creationId xmlns:a16="http://schemas.microsoft.com/office/drawing/2014/main" id="{A6F4F7AB-00DB-99E3-2C1D-15BB39EF10F3}"/>
              </a:ext>
            </a:extLst>
          </p:cNvPr>
          <p:cNvSpPr/>
          <p:nvPr/>
        </p:nvSpPr>
        <p:spPr>
          <a:xfrm>
            <a:off x="631626" y="4800600"/>
            <a:ext cx="1266865" cy="1343571"/>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2">
                    <a:lumMod val="10000"/>
                  </a:schemeClr>
                </a:solidFill>
              </a:rPr>
              <a:t>Turnaround brands</a:t>
            </a:r>
          </a:p>
        </p:txBody>
      </p:sp>
      <p:sp>
        <p:nvSpPr>
          <p:cNvPr id="10" name="Rectangle 9">
            <a:extLst>
              <a:ext uri="{FF2B5EF4-FFF2-40B4-BE49-F238E27FC236}">
                <a16:creationId xmlns:a16="http://schemas.microsoft.com/office/drawing/2014/main" id="{CA025350-CF82-79B5-B32F-FF0E43629016}"/>
              </a:ext>
            </a:extLst>
          </p:cNvPr>
          <p:cNvSpPr/>
          <p:nvPr/>
        </p:nvSpPr>
        <p:spPr>
          <a:xfrm>
            <a:off x="2098117" y="1625959"/>
            <a:ext cx="9066449" cy="3012141"/>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2">
                  <a:lumMod val="10000"/>
                </a:schemeClr>
              </a:solidFill>
            </a:endParaRPr>
          </a:p>
        </p:txBody>
      </p:sp>
      <p:sp>
        <p:nvSpPr>
          <p:cNvPr id="11" name="Rectangle 10">
            <a:extLst>
              <a:ext uri="{FF2B5EF4-FFF2-40B4-BE49-F238E27FC236}">
                <a16:creationId xmlns:a16="http://schemas.microsoft.com/office/drawing/2014/main" id="{80290C8D-A014-3FB4-FD74-E020332AFE8A}"/>
              </a:ext>
            </a:extLst>
          </p:cNvPr>
          <p:cNvSpPr/>
          <p:nvPr/>
        </p:nvSpPr>
        <p:spPr>
          <a:xfrm>
            <a:off x="2098117" y="4800600"/>
            <a:ext cx="9066449" cy="1343571"/>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2">
                  <a:lumMod val="10000"/>
                </a:schemeClr>
              </a:solidFill>
            </a:endParaRPr>
          </a:p>
        </p:txBody>
      </p:sp>
      <p:sp>
        <p:nvSpPr>
          <p:cNvPr id="12" name="Oval 11">
            <a:extLst>
              <a:ext uri="{FF2B5EF4-FFF2-40B4-BE49-F238E27FC236}">
                <a16:creationId xmlns:a16="http://schemas.microsoft.com/office/drawing/2014/main" id="{9A95A9C2-A984-F063-B379-E7A73FE127BE}"/>
              </a:ext>
            </a:extLst>
          </p:cNvPr>
          <p:cNvSpPr>
            <a:spLocks noChangeAspect="1"/>
          </p:cNvSpPr>
          <p:nvPr/>
        </p:nvSpPr>
        <p:spPr>
          <a:xfrm>
            <a:off x="2703215" y="2148058"/>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13" name="Oval 12">
            <a:extLst>
              <a:ext uri="{FF2B5EF4-FFF2-40B4-BE49-F238E27FC236}">
                <a16:creationId xmlns:a16="http://schemas.microsoft.com/office/drawing/2014/main" id="{88BE10A0-2553-DCE9-C173-40B0335901AB}"/>
              </a:ext>
            </a:extLst>
          </p:cNvPr>
          <p:cNvSpPr>
            <a:spLocks noChangeAspect="1"/>
          </p:cNvSpPr>
          <p:nvPr/>
        </p:nvSpPr>
        <p:spPr>
          <a:xfrm>
            <a:off x="5012301" y="2148058"/>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14" name="Oval 13">
            <a:extLst>
              <a:ext uri="{FF2B5EF4-FFF2-40B4-BE49-F238E27FC236}">
                <a16:creationId xmlns:a16="http://schemas.microsoft.com/office/drawing/2014/main" id="{8919AE03-BD06-7002-3B8E-4DE274775CE2}"/>
              </a:ext>
            </a:extLst>
          </p:cNvPr>
          <p:cNvSpPr>
            <a:spLocks noChangeAspect="1"/>
          </p:cNvSpPr>
          <p:nvPr/>
        </p:nvSpPr>
        <p:spPr>
          <a:xfrm>
            <a:off x="7321387" y="2148058"/>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15" name="Oval 14">
            <a:extLst>
              <a:ext uri="{FF2B5EF4-FFF2-40B4-BE49-F238E27FC236}">
                <a16:creationId xmlns:a16="http://schemas.microsoft.com/office/drawing/2014/main" id="{D014F5C5-947F-36B8-DC80-EC4352C81BA0}"/>
              </a:ext>
            </a:extLst>
          </p:cNvPr>
          <p:cNvSpPr>
            <a:spLocks noChangeAspect="1"/>
          </p:cNvSpPr>
          <p:nvPr/>
        </p:nvSpPr>
        <p:spPr>
          <a:xfrm>
            <a:off x="6166844" y="3429000"/>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16" name="Oval 15">
            <a:extLst>
              <a:ext uri="{FF2B5EF4-FFF2-40B4-BE49-F238E27FC236}">
                <a16:creationId xmlns:a16="http://schemas.microsoft.com/office/drawing/2014/main" id="{A4B940DF-AE99-6958-5961-AB550B7ACA79}"/>
              </a:ext>
            </a:extLst>
          </p:cNvPr>
          <p:cNvSpPr>
            <a:spLocks noChangeAspect="1"/>
          </p:cNvSpPr>
          <p:nvPr/>
        </p:nvSpPr>
        <p:spPr>
          <a:xfrm>
            <a:off x="3857758" y="3429000"/>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17" name="Oval 16">
            <a:extLst>
              <a:ext uri="{FF2B5EF4-FFF2-40B4-BE49-F238E27FC236}">
                <a16:creationId xmlns:a16="http://schemas.microsoft.com/office/drawing/2014/main" id="{72EA2A11-5CB0-28FB-0A8E-DB4E7FE2695B}"/>
              </a:ext>
            </a:extLst>
          </p:cNvPr>
          <p:cNvSpPr>
            <a:spLocks noChangeAspect="1"/>
          </p:cNvSpPr>
          <p:nvPr/>
        </p:nvSpPr>
        <p:spPr>
          <a:xfrm>
            <a:off x="9630473" y="2148058"/>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18" name="Oval 17">
            <a:extLst>
              <a:ext uri="{FF2B5EF4-FFF2-40B4-BE49-F238E27FC236}">
                <a16:creationId xmlns:a16="http://schemas.microsoft.com/office/drawing/2014/main" id="{473C895F-0E1B-6840-00BB-143748B0FCA3}"/>
              </a:ext>
            </a:extLst>
          </p:cNvPr>
          <p:cNvSpPr>
            <a:spLocks noChangeAspect="1"/>
          </p:cNvSpPr>
          <p:nvPr/>
        </p:nvSpPr>
        <p:spPr>
          <a:xfrm>
            <a:off x="8475930" y="3429000"/>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19" name="TextBox 18">
            <a:extLst>
              <a:ext uri="{FF2B5EF4-FFF2-40B4-BE49-F238E27FC236}">
                <a16:creationId xmlns:a16="http://schemas.microsoft.com/office/drawing/2014/main" id="{64150186-F595-6EB6-21FA-14C288804277}"/>
              </a:ext>
            </a:extLst>
          </p:cNvPr>
          <p:cNvSpPr txBox="1"/>
          <p:nvPr/>
        </p:nvSpPr>
        <p:spPr>
          <a:xfrm>
            <a:off x="2275546" y="2867626"/>
            <a:ext cx="1488338" cy="276999"/>
          </a:xfrm>
          <a:prstGeom prst="rect">
            <a:avLst/>
          </a:prstGeom>
          <a:noFill/>
        </p:spPr>
        <p:txBody>
          <a:bodyPr wrap="square" rtlCol="0">
            <a:spAutoFit/>
          </a:bodyPr>
          <a:lstStyle/>
          <a:p>
            <a:pPr algn="ctr"/>
            <a:r>
              <a:rPr lang="en-US" sz="1200"/>
              <a:t>[Sanitized strategy]</a:t>
            </a:r>
          </a:p>
        </p:txBody>
      </p:sp>
      <p:sp>
        <p:nvSpPr>
          <p:cNvPr id="20" name="TextBox 19">
            <a:extLst>
              <a:ext uri="{FF2B5EF4-FFF2-40B4-BE49-F238E27FC236}">
                <a16:creationId xmlns:a16="http://schemas.microsoft.com/office/drawing/2014/main" id="{C733E4FD-C752-4E69-0592-C3DC814AF67B}"/>
              </a:ext>
            </a:extLst>
          </p:cNvPr>
          <p:cNvSpPr txBox="1"/>
          <p:nvPr/>
        </p:nvSpPr>
        <p:spPr>
          <a:xfrm>
            <a:off x="4584632" y="2867626"/>
            <a:ext cx="1488338" cy="276999"/>
          </a:xfrm>
          <a:prstGeom prst="rect">
            <a:avLst/>
          </a:prstGeom>
          <a:noFill/>
        </p:spPr>
        <p:txBody>
          <a:bodyPr wrap="square" rtlCol="0">
            <a:spAutoFit/>
          </a:bodyPr>
          <a:lstStyle/>
          <a:p>
            <a:pPr algn="ctr"/>
            <a:r>
              <a:rPr lang="en-US" sz="1200"/>
              <a:t>[Sanitized strategy]</a:t>
            </a:r>
          </a:p>
        </p:txBody>
      </p:sp>
      <p:sp>
        <p:nvSpPr>
          <p:cNvPr id="22" name="TextBox 21">
            <a:extLst>
              <a:ext uri="{FF2B5EF4-FFF2-40B4-BE49-F238E27FC236}">
                <a16:creationId xmlns:a16="http://schemas.microsoft.com/office/drawing/2014/main" id="{10FC4245-9E51-880E-05A2-51A00EC0264C}"/>
              </a:ext>
            </a:extLst>
          </p:cNvPr>
          <p:cNvSpPr txBox="1"/>
          <p:nvPr/>
        </p:nvSpPr>
        <p:spPr>
          <a:xfrm>
            <a:off x="6893718" y="2868123"/>
            <a:ext cx="1488338" cy="276999"/>
          </a:xfrm>
          <a:prstGeom prst="rect">
            <a:avLst/>
          </a:prstGeom>
          <a:noFill/>
        </p:spPr>
        <p:txBody>
          <a:bodyPr wrap="square" rtlCol="0">
            <a:spAutoFit/>
          </a:bodyPr>
          <a:lstStyle/>
          <a:p>
            <a:pPr algn="ctr"/>
            <a:r>
              <a:rPr lang="en-US" sz="1200"/>
              <a:t>[Sanitized strategy]</a:t>
            </a:r>
          </a:p>
        </p:txBody>
      </p:sp>
      <p:sp>
        <p:nvSpPr>
          <p:cNvPr id="23" name="TextBox 22">
            <a:extLst>
              <a:ext uri="{FF2B5EF4-FFF2-40B4-BE49-F238E27FC236}">
                <a16:creationId xmlns:a16="http://schemas.microsoft.com/office/drawing/2014/main" id="{C460A4A1-894D-2ECE-2F75-CFA41FE1C991}"/>
              </a:ext>
            </a:extLst>
          </p:cNvPr>
          <p:cNvSpPr txBox="1"/>
          <p:nvPr/>
        </p:nvSpPr>
        <p:spPr>
          <a:xfrm>
            <a:off x="9202804" y="2855030"/>
            <a:ext cx="1488338" cy="276999"/>
          </a:xfrm>
          <a:prstGeom prst="rect">
            <a:avLst/>
          </a:prstGeom>
          <a:noFill/>
        </p:spPr>
        <p:txBody>
          <a:bodyPr wrap="square" rtlCol="0">
            <a:spAutoFit/>
          </a:bodyPr>
          <a:lstStyle/>
          <a:p>
            <a:pPr algn="ctr"/>
            <a:r>
              <a:rPr lang="en-US" sz="1200"/>
              <a:t>[Sanitized strategy]</a:t>
            </a:r>
          </a:p>
        </p:txBody>
      </p:sp>
      <p:sp>
        <p:nvSpPr>
          <p:cNvPr id="24" name="TextBox 23">
            <a:extLst>
              <a:ext uri="{FF2B5EF4-FFF2-40B4-BE49-F238E27FC236}">
                <a16:creationId xmlns:a16="http://schemas.microsoft.com/office/drawing/2014/main" id="{C1437DAA-DE0D-EA48-76A5-C34AEDBBCF51}"/>
              </a:ext>
            </a:extLst>
          </p:cNvPr>
          <p:cNvSpPr txBox="1"/>
          <p:nvPr/>
        </p:nvSpPr>
        <p:spPr>
          <a:xfrm>
            <a:off x="8048261" y="4124088"/>
            <a:ext cx="1488338" cy="276999"/>
          </a:xfrm>
          <a:prstGeom prst="rect">
            <a:avLst/>
          </a:prstGeom>
          <a:noFill/>
        </p:spPr>
        <p:txBody>
          <a:bodyPr wrap="square" rtlCol="0">
            <a:spAutoFit/>
          </a:bodyPr>
          <a:lstStyle/>
          <a:p>
            <a:pPr algn="ctr"/>
            <a:r>
              <a:rPr lang="en-US" sz="1200"/>
              <a:t>[Sanitized strategy]</a:t>
            </a:r>
          </a:p>
        </p:txBody>
      </p:sp>
      <p:sp>
        <p:nvSpPr>
          <p:cNvPr id="25" name="TextBox 24">
            <a:extLst>
              <a:ext uri="{FF2B5EF4-FFF2-40B4-BE49-F238E27FC236}">
                <a16:creationId xmlns:a16="http://schemas.microsoft.com/office/drawing/2014/main" id="{E85E3441-8D85-4D09-03C7-3767ABBA2165}"/>
              </a:ext>
            </a:extLst>
          </p:cNvPr>
          <p:cNvSpPr txBox="1"/>
          <p:nvPr/>
        </p:nvSpPr>
        <p:spPr>
          <a:xfrm>
            <a:off x="5739175" y="4124088"/>
            <a:ext cx="1488338" cy="276999"/>
          </a:xfrm>
          <a:prstGeom prst="rect">
            <a:avLst/>
          </a:prstGeom>
          <a:noFill/>
        </p:spPr>
        <p:txBody>
          <a:bodyPr wrap="square" rtlCol="0">
            <a:spAutoFit/>
          </a:bodyPr>
          <a:lstStyle/>
          <a:p>
            <a:pPr algn="ctr"/>
            <a:r>
              <a:rPr lang="en-US" sz="1200"/>
              <a:t>[Sanitized strategy]</a:t>
            </a:r>
          </a:p>
        </p:txBody>
      </p:sp>
      <p:sp>
        <p:nvSpPr>
          <p:cNvPr id="26" name="TextBox 25">
            <a:extLst>
              <a:ext uri="{FF2B5EF4-FFF2-40B4-BE49-F238E27FC236}">
                <a16:creationId xmlns:a16="http://schemas.microsoft.com/office/drawing/2014/main" id="{DEA86314-080A-4683-4D33-407F7329F5B2}"/>
              </a:ext>
            </a:extLst>
          </p:cNvPr>
          <p:cNvSpPr txBox="1"/>
          <p:nvPr/>
        </p:nvSpPr>
        <p:spPr>
          <a:xfrm>
            <a:off x="3438657" y="4124088"/>
            <a:ext cx="1488338" cy="276999"/>
          </a:xfrm>
          <a:prstGeom prst="rect">
            <a:avLst/>
          </a:prstGeom>
          <a:noFill/>
        </p:spPr>
        <p:txBody>
          <a:bodyPr wrap="square" rtlCol="0">
            <a:spAutoFit/>
          </a:bodyPr>
          <a:lstStyle/>
          <a:p>
            <a:pPr algn="ctr"/>
            <a:r>
              <a:rPr lang="en-US" sz="1200"/>
              <a:t>[Sanitized strategy]</a:t>
            </a:r>
          </a:p>
        </p:txBody>
      </p:sp>
      <p:sp>
        <p:nvSpPr>
          <p:cNvPr id="27" name="Oval 26">
            <a:extLst>
              <a:ext uri="{FF2B5EF4-FFF2-40B4-BE49-F238E27FC236}">
                <a16:creationId xmlns:a16="http://schemas.microsoft.com/office/drawing/2014/main" id="{DD72C9C9-6407-244B-5CDD-3D76909FF196}"/>
              </a:ext>
            </a:extLst>
          </p:cNvPr>
          <p:cNvSpPr>
            <a:spLocks noChangeAspect="1"/>
          </p:cNvSpPr>
          <p:nvPr/>
        </p:nvSpPr>
        <p:spPr>
          <a:xfrm>
            <a:off x="2703215" y="5021699"/>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28" name="TextBox 27">
            <a:extLst>
              <a:ext uri="{FF2B5EF4-FFF2-40B4-BE49-F238E27FC236}">
                <a16:creationId xmlns:a16="http://schemas.microsoft.com/office/drawing/2014/main" id="{BE7F65C0-D0C3-80C9-F763-5B713595CA8D}"/>
              </a:ext>
            </a:extLst>
          </p:cNvPr>
          <p:cNvSpPr txBox="1"/>
          <p:nvPr/>
        </p:nvSpPr>
        <p:spPr>
          <a:xfrm>
            <a:off x="2275546" y="5741267"/>
            <a:ext cx="1488338" cy="276999"/>
          </a:xfrm>
          <a:prstGeom prst="rect">
            <a:avLst/>
          </a:prstGeom>
          <a:noFill/>
        </p:spPr>
        <p:txBody>
          <a:bodyPr wrap="square" rtlCol="0">
            <a:spAutoFit/>
          </a:bodyPr>
          <a:lstStyle/>
          <a:p>
            <a:pPr algn="ctr"/>
            <a:r>
              <a:rPr lang="en-US" sz="1200"/>
              <a:t>[Sanitized strategy]</a:t>
            </a:r>
          </a:p>
        </p:txBody>
      </p:sp>
      <p:sp>
        <p:nvSpPr>
          <p:cNvPr id="29" name="Oval 28">
            <a:extLst>
              <a:ext uri="{FF2B5EF4-FFF2-40B4-BE49-F238E27FC236}">
                <a16:creationId xmlns:a16="http://schemas.microsoft.com/office/drawing/2014/main" id="{CDB23E22-6A1B-088D-E486-60B5350D355B}"/>
              </a:ext>
            </a:extLst>
          </p:cNvPr>
          <p:cNvSpPr>
            <a:spLocks noChangeAspect="1"/>
          </p:cNvSpPr>
          <p:nvPr/>
        </p:nvSpPr>
        <p:spPr>
          <a:xfrm>
            <a:off x="4435029" y="5021699"/>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30" name="TextBox 29">
            <a:extLst>
              <a:ext uri="{FF2B5EF4-FFF2-40B4-BE49-F238E27FC236}">
                <a16:creationId xmlns:a16="http://schemas.microsoft.com/office/drawing/2014/main" id="{B63CB5C9-85B8-0206-CE4A-BFCF12C0D67A}"/>
              </a:ext>
            </a:extLst>
          </p:cNvPr>
          <p:cNvSpPr txBox="1"/>
          <p:nvPr/>
        </p:nvSpPr>
        <p:spPr>
          <a:xfrm>
            <a:off x="4007360" y="5741267"/>
            <a:ext cx="1488338" cy="276999"/>
          </a:xfrm>
          <a:prstGeom prst="rect">
            <a:avLst/>
          </a:prstGeom>
          <a:noFill/>
        </p:spPr>
        <p:txBody>
          <a:bodyPr wrap="square" rtlCol="0">
            <a:spAutoFit/>
          </a:bodyPr>
          <a:lstStyle/>
          <a:p>
            <a:pPr algn="ctr"/>
            <a:r>
              <a:rPr lang="en-US" sz="1200"/>
              <a:t>[Sanitized strategy]</a:t>
            </a:r>
          </a:p>
        </p:txBody>
      </p:sp>
      <p:sp>
        <p:nvSpPr>
          <p:cNvPr id="31" name="Oval 30">
            <a:extLst>
              <a:ext uri="{FF2B5EF4-FFF2-40B4-BE49-F238E27FC236}">
                <a16:creationId xmlns:a16="http://schemas.microsoft.com/office/drawing/2014/main" id="{D23E80EA-C19A-C790-B84E-0DD662F49D10}"/>
              </a:ext>
            </a:extLst>
          </p:cNvPr>
          <p:cNvSpPr>
            <a:spLocks noChangeAspect="1"/>
          </p:cNvSpPr>
          <p:nvPr/>
        </p:nvSpPr>
        <p:spPr>
          <a:xfrm>
            <a:off x="6166843" y="5021699"/>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32" name="TextBox 31">
            <a:extLst>
              <a:ext uri="{FF2B5EF4-FFF2-40B4-BE49-F238E27FC236}">
                <a16:creationId xmlns:a16="http://schemas.microsoft.com/office/drawing/2014/main" id="{61CD038A-6D5D-ACFF-270F-AF0D268F46FF}"/>
              </a:ext>
            </a:extLst>
          </p:cNvPr>
          <p:cNvSpPr txBox="1"/>
          <p:nvPr/>
        </p:nvSpPr>
        <p:spPr>
          <a:xfrm>
            <a:off x="5739174" y="5741267"/>
            <a:ext cx="1488338" cy="276999"/>
          </a:xfrm>
          <a:prstGeom prst="rect">
            <a:avLst/>
          </a:prstGeom>
          <a:noFill/>
        </p:spPr>
        <p:txBody>
          <a:bodyPr wrap="square" rtlCol="0">
            <a:spAutoFit/>
          </a:bodyPr>
          <a:lstStyle/>
          <a:p>
            <a:pPr algn="ctr"/>
            <a:r>
              <a:rPr lang="en-US" sz="1200"/>
              <a:t>[Sanitized strategy]</a:t>
            </a:r>
          </a:p>
        </p:txBody>
      </p:sp>
      <p:sp>
        <p:nvSpPr>
          <p:cNvPr id="33" name="Oval 32">
            <a:extLst>
              <a:ext uri="{FF2B5EF4-FFF2-40B4-BE49-F238E27FC236}">
                <a16:creationId xmlns:a16="http://schemas.microsoft.com/office/drawing/2014/main" id="{8AEF0C56-B2DA-5280-07A2-FBF1DF10D09D}"/>
              </a:ext>
            </a:extLst>
          </p:cNvPr>
          <p:cNvSpPr>
            <a:spLocks noChangeAspect="1"/>
          </p:cNvSpPr>
          <p:nvPr/>
        </p:nvSpPr>
        <p:spPr>
          <a:xfrm>
            <a:off x="7898658" y="5021699"/>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34" name="TextBox 33">
            <a:extLst>
              <a:ext uri="{FF2B5EF4-FFF2-40B4-BE49-F238E27FC236}">
                <a16:creationId xmlns:a16="http://schemas.microsoft.com/office/drawing/2014/main" id="{F75C0D44-59AB-A414-5AF6-46678614B143}"/>
              </a:ext>
            </a:extLst>
          </p:cNvPr>
          <p:cNvSpPr txBox="1"/>
          <p:nvPr/>
        </p:nvSpPr>
        <p:spPr>
          <a:xfrm>
            <a:off x="7470989" y="5741267"/>
            <a:ext cx="1488338" cy="276999"/>
          </a:xfrm>
          <a:prstGeom prst="rect">
            <a:avLst/>
          </a:prstGeom>
          <a:noFill/>
        </p:spPr>
        <p:txBody>
          <a:bodyPr wrap="square" rtlCol="0">
            <a:spAutoFit/>
          </a:bodyPr>
          <a:lstStyle/>
          <a:p>
            <a:pPr algn="ctr"/>
            <a:r>
              <a:rPr lang="en-US" sz="1200"/>
              <a:t>[Sanitized strategy]</a:t>
            </a:r>
          </a:p>
        </p:txBody>
      </p:sp>
      <p:sp>
        <p:nvSpPr>
          <p:cNvPr id="35" name="Oval 34">
            <a:extLst>
              <a:ext uri="{FF2B5EF4-FFF2-40B4-BE49-F238E27FC236}">
                <a16:creationId xmlns:a16="http://schemas.microsoft.com/office/drawing/2014/main" id="{FE0EE912-70AB-2363-29BF-A0E55812C13D}"/>
              </a:ext>
            </a:extLst>
          </p:cNvPr>
          <p:cNvSpPr>
            <a:spLocks noChangeAspect="1"/>
          </p:cNvSpPr>
          <p:nvPr/>
        </p:nvSpPr>
        <p:spPr>
          <a:xfrm>
            <a:off x="9630473" y="5021699"/>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tx1"/>
                </a:solidFill>
              </a:rPr>
              <a:t>Logo</a:t>
            </a:r>
          </a:p>
        </p:txBody>
      </p:sp>
      <p:sp>
        <p:nvSpPr>
          <p:cNvPr id="36" name="TextBox 35">
            <a:extLst>
              <a:ext uri="{FF2B5EF4-FFF2-40B4-BE49-F238E27FC236}">
                <a16:creationId xmlns:a16="http://schemas.microsoft.com/office/drawing/2014/main" id="{567B384C-F69C-ABFA-D07C-6B5F35A03EA9}"/>
              </a:ext>
            </a:extLst>
          </p:cNvPr>
          <p:cNvSpPr txBox="1"/>
          <p:nvPr/>
        </p:nvSpPr>
        <p:spPr>
          <a:xfrm>
            <a:off x="9202804" y="5741267"/>
            <a:ext cx="1488338" cy="276999"/>
          </a:xfrm>
          <a:prstGeom prst="rect">
            <a:avLst/>
          </a:prstGeom>
          <a:noFill/>
        </p:spPr>
        <p:txBody>
          <a:bodyPr wrap="square" rtlCol="0">
            <a:spAutoFit/>
          </a:bodyPr>
          <a:lstStyle/>
          <a:p>
            <a:pPr algn="ctr"/>
            <a:r>
              <a:rPr lang="en-US" sz="1200"/>
              <a:t>[Sanitized strategy]</a:t>
            </a:r>
          </a:p>
        </p:txBody>
      </p:sp>
    </p:spTree>
    <p:extLst>
      <p:ext uri="{BB962C8B-B14F-4D97-AF65-F5344CB8AC3E}">
        <p14:creationId xmlns:p14="http://schemas.microsoft.com/office/powerpoint/2010/main" val="1924891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C024-1423-CF4A-B0E4-45D935071D97}"/>
              </a:ext>
            </a:extLst>
          </p:cNvPr>
          <p:cNvSpPr>
            <a:spLocks noGrp="1"/>
          </p:cNvSpPr>
          <p:nvPr>
            <p:ph type="title"/>
          </p:nvPr>
        </p:nvSpPr>
        <p:spPr/>
        <p:txBody>
          <a:bodyPr/>
          <a:lstStyle/>
          <a:p>
            <a:r>
              <a:rPr lang="en-US"/>
              <a:t>[Brand A] will be our main focus and should continue to be our #1 brand</a:t>
            </a:r>
          </a:p>
        </p:txBody>
      </p:sp>
      <p:sp>
        <p:nvSpPr>
          <p:cNvPr id="14" name="Text Placeholder 13">
            <a:extLst>
              <a:ext uri="{FF2B5EF4-FFF2-40B4-BE49-F238E27FC236}">
                <a16:creationId xmlns:a16="http://schemas.microsoft.com/office/drawing/2014/main" id="{F40FFF7D-E689-F94D-82E6-9A3EC47A4B9B}"/>
              </a:ext>
            </a:extLst>
          </p:cNvPr>
          <p:cNvSpPr>
            <a:spLocks noGrp="1"/>
          </p:cNvSpPr>
          <p:nvPr>
            <p:ph type="body" idx="1"/>
          </p:nvPr>
        </p:nvSpPr>
        <p:spPr>
          <a:xfrm>
            <a:off x="838200" y="1825625"/>
            <a:ext cx="7277100" cy="4351338"/>
          </a:xfrm>
          <a:solidFill>
            <a:schemeClr val="tx2"/>
          </a:solidFill>
        </p:spPr>
        <p:txBody>
          <a:bodyPr>
            <a:normAutofit/>
          </a:bodyPr>
          <a:lstStyle/>
          <a:p>
            <a:r>
              <a:rPr lang="en-US" sz="1600"/>
              <a:t>Global brand with strong recognition</a:t>
            </a:r>
            <a:br>
              <a:rPr lang="en-US" sz="1600"/>
            </a:br>
            <a:endParaRPr lang="en-US" sz="1600"/>
          </a:p>
          <a:p>
            <a:r>
              <a:rPr lang="en-US" sz="1600"/>
              <a:t>Continued growth in sales in both retail and wholesale channels</a:t>
            </a:r>
            <a:br>
              <a:rPr lang="en-US" sz="1600"/>
            </a:br>
            <a:endParaRPr lang="en-US" sz="1600"/>
          </a:p>
          <a:p>
            <a:r>
              <a:rPr lang="en-US" sz="1600"/>
              <a:t>Strong historical performance</a:t>
            </a:r>
          </a:p>
          <a:p>
            <a:pPr lvl="1"/>
            <a:r>
              <a:rPr lang="en-US" sz="1400"/>
              <a:t>33% of [Company] net sales in 202x</a:t>
            </a:r>
          </a:p>
          <a:p>
            <a:pPr lvl="1"/>
            <a:r>
              <a:rPr lang="en-US" sz="1400"/>
              <a:t>18 ppt growth from 201x to 202x</a:t>
            </a:r>
          </a:p>
          <a:p>
            <a:pPr lvl="1"/>
            <a:r>
              <a:rPr lang="en-US" sz="1400"/>
              <a:t>Contributing 27% of net sales CAGR from 201x to 202x</a:t>
            </a:r>
          </a:p>
          <a:p>
            <a:pPr lvl="1"/>
            <a:endParaRPr lang="en-US" sz="1200"/>
          </a:p>
          <a:p>
            <a:r>
              <a:rPr lang="en-US" sz="1600"/>
              <a:t>Opportunity to expand to adjacent [categories] and utilize </a:t>
            </a:r>
            <a:br>
              <a:rPr lang="en-US" sz="1600"/>
            </a:br>
            <a:r>
              <a:rPr lang="en-US" sz="1600"/>
              <a:t>current strengths of quality, craftmanship, and design</a:t>
            </a:r>
            <a:br>
              <a:rPr lang="en-US" sz="1600"/>
            </a:br>
            <a:endParaRPr lang="en-US" sz="1600"/>
          </a:p>
          <a:p>
            <a:r>
              <a:rPr lang="en-US" sz="1600"/>
              <a:t>Additional low-hanging fruits around color and material </a:t>
            </a:r>
            <a:br>
              <a:rPr lang="en-US" sz="1600"/>
            </a:br>
            <a:r>
              <a:rPr lang="en-US" sz="1600"/>
              <a:t>expansion of current SKUs</a:t>
            </a:r>
          </a:p>
        </p:txBody>
      </p:sp>
      <p:sp>
        <p:nvSpPr>
          <p:cNvPr id="3" name="Slide Number Placeholder 2">
            <a:extLst>
              <a:ext uri="{FF2B5EF4-FFF2-40B4-BE49-F238E27FC236}">
                <a16:creationId xmlns:a16="http://schemas.microsoft.com/office/drawing/2014/main" id="{37020BDF-F35B-6F4B-B994-AC2AA33BDC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133</a:t>
            </a:fld>
            <a:endParaRPr lang="en-GB"/>
          </a:p>
        </p:txBody>
      </p:sp>
      <p:sp>
        <p:nvSpPr>
          <p:cNvPr id="5" name="Google Shape;27;p41">
            <a:extLst>
              <a:ext uri="{FF2B5EF4-FFF2-40B4-BE49-F238E27FC236}">
                <a16:creationId xmlns:a16="http://schemas.microsoft.com/office/drawing/2014/main" id="{EA5D9927-5338-494E-A2E6-C509F161B70B}"/>
              </a:ext>
            </a:extLst>
          </p:cNvPr>
          <p:cNvSpPr txBox="1"/>
          <p:nvPr/>
        </p:nvSpPr>
        <p:spPr>
          <a:xfrm>
            <a:off x="467806" y="6425800"/>
            <a:ext cx="3400661" cy="365125"/>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GB" sz="900" b="0" i="0" u="none" strike="noStrike" cap="none">
                <a:solidFill>
                  <a:schemeClr val="tx2">
                    <a:lumMod val="10000"/>
                  </a:schemeClr>
                </a:solidFill>
                <a:latin typeface="Arial"/>
                <a:ea typeface="Arial"/>
                <a:cs typeface="Arial"/>
                <a:sym typeface="Arial"/>
              </a:rPr>
              <a:t>May 202x</a:t>
            </a:r>
            <a:endParaRPr sz="900" b="0" i="0" u="none" strike="noStrike" cap="none">
              <a:solidFill>
                <a:schemeClr val="tx2">
                  <a:lumMod val="10000"/>
                </a:schemeClr>
              </a:solidFill>
              <a:latin typeface="Arial"/>
              <a:ea typeface="Arial"/>
              <a:cs typeface="Arial"/>
              <a:sym typeface="Arial"/>
            </a:endParaRPr>
          </a:p>
        </p:txBody>
      </p:sp>
      <p:pic>
        <p:nvPicPr>
          <p:cNvPr id="18" name="Picture 17" descr="A picture containing furniture, seat, chair&#10;&#10;Description automatically generated">
            <a:extLst>
              <a:ext uri="{FF2B5EF4-FFF2-40B4-BE49-F238E27FC236}">
                <a16:creationId xmlns:a16="http://schemas.microsoft.com/office/drawing/2014/main" id="{30EEEB02-AD69-5B4C-802E-FC21FF7B92B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52741" y="1607617"/>
            <a:ext cx="4001059" cy="4237205"/>
          </a:xfrm>
          <a:prstGeom prst="rect">
            <a:avLst/>
          </a:prstGeom>
        </p:spPr>
      </p:pic>
      <p:sp>
        <p:nvSpPr>
          <p:cNvPr id="4" name="Oval 3">
            <a:extLst>
              <a:ext uri="{FF2B5EF4-FFF2-40B4-BE49-F238E27FC236}">
                <a16:creationId xmlns:a16="http://schemas.microsoft.com/office/drawing/2014/main" id="{38D6A184-FFD1-0C91-F44C-EA9B2C85A563}"/>
              </a:ext>
            </a:extLst>
          </p:cNvPr>
          <p:cNvSpPr>
            <a:spLocks noChangeAspect="1"/>
          </p:cNvSpPr>
          <p:nvPr/>
        </p:nvSpPr>
        <p:spPr>
          <a:xfrm>
            <a:off x="0" y="0"/>
            <a:ext cx="432000" cy="43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t>A</a:t>
            </a:r>
          </a:p>
        </p:txBody>
      </p:sp>
      <p:sp>
        <p:nvSpPr>
          <p:cNvPr id="7" name="TextBox 6">
            <a:extLst>
              <a:ext uri="{FF2B5EF4-FFF2-40B4-BE49-F238E27FC236}">
                <a16:creationId xmlns:a16="http://schemas.microsoft.com/office/drawing/2014/main" id="{16B04021-30FD-811D-8212-7C804BA2CAF4}"/>
              </a:ext>
            </a:extLst>
          </p:cNvPr>
          <p:cNvSpPr txBox="1"/>
          <p:nvPr/>
        </p:nvSpPr>
        <p:spPr>
          <a:xfrm>
            <a:off x="403413" y="62112"/>
            <a:ext cx="1452282" cy="307777"/>
          </a:xfrm>
          <a:prstGeom prst="rect">
            <a:avLst/>
          </a:prstGeom>
          <a:noFill/>
        </p:spPr>
        <p:txBody>
          <a:bodyPr wrap="square" rtlCol="0">
            <a:spAutoFit/>
          </a:bodyPr>
          <a:lstStyle/>
          <a:p>
            <a:r>
              <a:rPr lang="en-US" b="1">
                <a:solidFill>
                  <a:schemeClr val="tx1"/>
                </a:solidFill>
              </a:rPr>
              <a:t>Brands</a:t>
            </a:r>
          </a:p>
        </p:txBody>
      </p:sp>
    </p:spTree>
    <p:extLst>
      <p:ext uri="{BB962C8B-B14F-4D97-AF65-F5344CB8AC3E}">
        <p14:creationId xmlns:p14="http://schemas.microsoft.com/office/powerpoint/2010/main" val="11743389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C024-1423-CF4A-B0E4-45D935071D97}"/>
              </a:ext>
            </a:extLst>
          </p:cNvPr>
          <p:cNvSpPr>
            <a:spLocks noGrp="1"/>
          </p:cNvSpPr>
          <p:nvPr>
            <p:ph type="title"/>
          </p:nvPr>
        </p:nvSpPr>
        <p:spPr/>
        <p:txBody>
          <a:bodyPr/>
          <a:lstStyle/>
          <a:p>
            <a:r>
              <a:rPr lang="en-US"/>
              <a:t>We are building winning brands through strong storytelling</a:t>
            </a:r>
          </a:p>
        </p:txBody>
      </p:sp>
      <p:sp>
        <p:nvSpPr>
          <p:cNvPr id="14" name="Text Placeholder 13">
            <a:extLst>
              <a:ext uri="{FF2B5EF4-FFF2-40B4-BE49-F238E27FC236}">
                <a16:creationId xmlns:a16="http://schemas.microsoft.com/office/drawing/2014/main" id="{F40FFF7D-E689-F94D-82E6-9A3EC47A4B9B}"/>
              </a:ext>
            </a:extLst>
          </p:cNvPr>
          <p:cNvSpPr>
            <a:spLocks noGrp="1"/>
          </p:cNvSpPr>
          <p:nvPr>
            <p:ph type="body" idx="1"/>
          </p:nvPr>
        </p:nvSpPr>
        <p:spPr>
          <a:xfrm>
            <a:off x="838200" y="1825625"/>
            <a:ext cx="7277100" cy="4351338"/>
          </a:xfrm>
          <a:solidFill>
            <a:schemeClr val="tx2"/>
          </a:solidFill>
        </p:spPr>
        <p:txBody>
          <a:bodyPr>
            <a:normAutofit/>
          </a:bodyPr>
          <a:lstStyle/>
          <a:p>
            <a:pPr marL="114300" indent="0">
              <a:buNone/>
            </a:pPr>
            <a:r>
              <a:rPr lang="en-US" sz="1600" b="1"/>
              <a:t>Case: [Sanitized product name]</a:t>
            </a:r>
            <a:br>
              <a:rPr lang="en-US" sz="1600" b="1"/>
            </a:br>
            <a:endParaRPr lang="en-US" sz="1600" b="1"/>
          </a:p>
          <a:p>
            <a:r>
              <a:rPr lang="en-US" sz="1600"/>
              <a:t>Story built up across Facebook, Instagram, TikTok over </a:t>
            </a:r>
            <a:br>
              <a:rPr lang="en-US" sz="1600"/>
            </a:br>
            <a:r>
              <a:rPr lang="en-US" sz="1600"/>
              <a:t>several months in bite-sized snippets</a:t>
            </a:r>
            <a:br>
              <a:rPr lang="en-US" sz="1600"/>
            </a:br>
            <a:endParaRPr lang="en-US" sz="1600"/>
          </a:p>
          <a:p>
            <a:r>
              <a:rPr lang="en-US" sz="1600"/>
              <a:t>Storytelling translated into collectibles and sold in “drops” </a:t>
            </a:r>
            <a:br>
              <a:rPr lang="en-US" sz="1600"/>
            </a:br>
            <a:r>
              <a:rPr lang="en-US" sz="1600"/>
              <a:t>with matching stories</a:t>
            </a:r>
            <a:br>
              <a:rPr lang="en-US" sz="1600"/>
            </a:br>
            <a:endParaRPr lang="en-US" sz="1600"/>
          </a:p>
          <a:p>
            <a:r>
              <a:rPr lang="en-US" sz="1600"/>
              <a:t>Current net sales over 40 million EUR</a:t>
            </a:r>
            <a:br>
              <a:rPr lang="en-US" sz="1600"/>
            </a:br>
            <a:endParaRPr lang="en-US" sz="1600"/>
          </a:p>
          <a:p>
            <a:r>
              <a:rPr lang="en-US" sz="1600"/>
              <a:t>Strategic partnership with [sanitized] enables global growth </a:t>
            </a:r>
            <a:br>
              <a:rPr lang="en-US" sz="1600"/>
            </a:br>
            <a:r>
              <a:rPr lang="en-US" sz="1600"/>
              <a:t>beyond stronghold in [sanitized]</a:t>
            </a:r>
          </a:p>
        </p:txBody>
      </p:sp>
      <p:sp>
        <p:nvSpPr>
          <p:cNvPr id="3" name="Slide Number Placeholder 2">
            <a:extLst>
              <a:ext uri="{FF2B5EF4-FFF2-40B4-BE49-F238E27FC236}">
                <a16:creationId xmlns:a16="http://schemas.microsoft.com/office/drawing/2014/main" id="{37020BDF-F35B-6F4B-B994-AC2AA33BDC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134</a:t>
            </a:fld>
            <a:endParaRPr lang="en-GB"/>
          </a:p>
        </p:txBody>
      </p:sp>
      <p:sp>
        <p:nvSpPr>
          <p:cNvPr id="5" name="Google Shape;27;p41">
            <a:extLst>
              <a:ext uri="{FF2B5EF4-FFF2-40B4-BE49-F238E27FC236}">
                <a16:creationId xmlns:a16="http://schemas.microsoft.com/office/drawing/2014/main" id="{EA5D9927-5338-494E-A2E6-C509F161B70B}"/>
              </a:ext>
            </a:extLst>
          </p:cNvPr>
          <p:cNvSpPr txBox="1"/>
          <p:nvPr/>
        </p:nvSpPr>
        <p:spPr>
          <a:xfrm>
            <a:off x="467806" y="6425800"/>
            <a:ext cx="3400661" cy="365125"/>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GB" sz="900" b="0" i="0" u="none" strike="noStrike" cap="none">
                <a:solidFill>
                  <a:schemeClr val="tx2">
                    <a:lumMod val="10000"/>
                  </a:schemeClr>
                </a:solidFill>
                <a:latin typeface="Arial"/>
                <a:ea typeface="Arial"/>
                <a:cs typeface="Arial"/>
                <a:sym typeface="Arial"/>
              </a:rPr>
              <a:t>May 202x</a:t>
            </a:r>
            <a:endParaRPr sz="900" b="0" i="0" u="none" strike="noStrike" cap="none">
              <a:solidFill>
                <a:schemeClr val="tx2">
                  <a:lumMod val="10000"/>
                </a:schemeClr>
              </a:solidFill>
              <a:latin typeface="Arial"/>
              <a:ea typeface="Arial"/>
              <a:cs typeface="Arial"/>
              <a:sym typeface="Arial"/>
            </a:endParaRPr>
          </a:p>
        </p:txBody>
      </p:sp>
      <p:sp>
        <p:nvSpPr>
          <p:cNvPr id="4" name="Oval 3">
            <a:extLst>
              <a:ext uri="{FF2B5EF4-FFF2-40B4-BE49-F238E27FC236}">
                <a16:creationId xmlns:a16="http://schemas.microsoft.com/office/drawing/2014/main" id="{38D6A184-FFD1-0C91-F44C-EA9B2C85A563}"/>
              </a:ext>
            </a:extLst>
          </p:cNvPr>
          <p:cNvSpPr>
            <a:spLocks noChangeAspect="1"/>
          </p:cNvSpPr>
          <p:nvPr/>
        </p:nvSpPr>
        <p:spPr>
          <a:xfrm>
            <a:off x="0" y="0"/>
            <a:ext cx="432000" cy="43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t>A</a:t>
            </a:r>
          </a:p>
        </p:txBody>
      </p:sp>
      <p:sp>
        <p:nvSpPr>
          <p:cNvPr id="7" name="TextBox 6">
            <a:extLst>
              <a:ext uri="{FF2B5EF4-FFF2-40B4-BE49-F238E27FC236}">
                <a16:creationId xmlns:a16="http://schemas.microsoft.com/office/drawing/2014/main" id="{16B04021-30FD-811D-8212-7C804BA2CAF4}"/>
              </a:ext>
            </a:extLst>
          </p:cNvPr>
          <p:cNvSpPr txBox="1"/>
          <p:nvPr/>
        </p:nvSpPr>
        <p:spPr>
          <a:xfrm>
            <a:off x="403413" y="62112"/>
            <a:ext cx="1452282" cy="307777"/>
          </a:xfrm>
          <a:prstGeom prst="rect">
            <a:avLst/>
          </a:prstGeom>
          <a:noFill/>
        </p:spPr>
        <p:txBody>
          <a:bodyPr wrap="square" rtlCol="0">
            <a:spAutoFit/>
          </a:bodyPr>
          <a:lstStyle/>
          <a:p>
            <a:r>
              <a:rPr lang="en-US" b="1">
                <a:solidFill>
                  <a:schemeClr val="tx1"/>
                </a:solidFill>
              </a:rPr>
              <a:t>Brands</a:t>
            </a:r>
          </a:p>
        </p:txBody>
      </p:sp>
      <p:pic>
        <p:nvPicPr>
          <p:cNvPr id="8" name="Picture 2" descr="How Brands and Creators are Using TikTok to Educate">
            <a:extLst>
              <a:ext uri="{FF2B5EF4-FFF2-40B4-BE49-F238E27FC236}">
                <a16:creationId xmlns:a16="http://schemas.microsoft.com/office/drawing/2014/main" id="{0D6DFFF7-1FAF-07B1-BF88-7CD8DE5D8005}"/>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352740" y="1607617"/>
            <a:ext cx="4001059" cy="4237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1808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C024-1423-CF4A-B0E4-45D935071D97}"/>
              </a:ext>
            </a:extLst>
          </p:cNvPr>
          <p:cNvSpPr>
            <a:spLocks noGrp="1"/>
          </p:cNvSpPr>
          <p:nvPr>
            <p:ph type="title"/>
          </p:nvPr>
        </p:nvSpPr>
        <p:spPr/>
        <p:txBody>
          <a:bodyPr/>
          <a:lstStyle/>
          <a:p>
            <a:r>
              <a:rPr lang="en-US"/>
              <a:t>We must strengthen our direct-to-consumer channel to address the needs of the modern consumer</a:t>
            </a:r>
          </a:p>
        </p:txBody>
      </p:sp>
      <p:sp>
        <p:nvSpPr>
          <p:cNvPr id="14" name="Text Placeholder 13">
            <a:extLst>
              <a:ext uri="{FF2B5EF4-FFF2-40B4-BE49-F238E27FC236}">
                <a16:creationId xmlns:a16="http://schemas.microsoft.com/office/drawing/2014/main" id="{F40FFF7D-E689-F94D-82E6-9A3EC47A4B9B}"/>
              </a:ext>
            </a:extLst>
          </p:cNvPr>
          <p:cNvSpPr>
            <a:spLocks noGrp="1"/>
          </p:cNvSpPr>
          <p:nvPr>
            <p:ph type="body" idx="1"/>
          </p:nvPr>
        </p:nvSpPr>
        <p:spPr>
          <a:xfrm>
            <a:off x="838200" y="1825625"/>
            <a:ext cx="7277100" cy="4351338"/>
          </a:xfrm>
          <a:solidFill>
            <a:schemeClr val="tx2"/>
          </a:solidFill>
        </p:spPr>
        <p:txBody>
          <a:bodyPr>
            <a:normAutofit/>
          </a:bodyPr>
          <a:lstStyle/>
          <a:p>
            <a:r>
              <a:rPr lang="en-US" sz="1600"/>
              <a:t>Win in the channel shift: focus on growing in the direct channel</a:t>
            </a:r>
            <a:br>
              <a:rPr lang="en-US" sz="1600"/>
            </a:br>
            <a:r>
              <a:rPr lang="en-US" sz="1600"/>
              <a:t>incl. ecommerce and own stores</a:t>
            </a:r>
            <a:br>
              <a:rPr lang="en-US" sz="1600"/>
            </a:br>
            <a:endParaRPr lang="en-US" sz="1600"/>
          </a:p>
          <a:p>
            <a:r>
              <a:rPr lang="en-US" sz="1600"/>
              <a:t>Invest significantly in digital organization and capabilities</a:t>
            </a:r>
            <a:br>
              <a:rPr lang="en-US" sz="1600"/>
            </a:br>
            <a:endParaRPr lang="en-US" sz="1600"/>
          </a:p>
          <a:p>
            <a:r>
              <a:rPr lang="en-US" sz="1600"/>
              <a:t>Optimize store presence incl. selected pop-up stores in key </a:t>
            </a:r>
            <a:br>
              <a:rPr lang="en-US" sz="1600"/>
            </a:br>
            <a:r>
              <a:rPr lang="en-US" sz="1600"/>
              <a:t>markets</a:t>
            </a:r>
            <a:br>
              <a:rPr lang="en-US" sz="1600"/>
            </a:br>
            <a:endParaRPr lang="en-US" sz="1600"/>
          </a:p>
          <a:p>
            <a:r>
              <a:rPr lang="en-US" sz="1600"/>
              <a:t>Build strategic brand partnerships with similar lifestyle brands </a:t>
            </a:r>
            <a:br>
              <a:rPr lang="en-US" sz="1600"/>
            </a:br>
            <a:r>
              <a:rPr lang="en-US" sz="1600"/>
              <a:t>to cross-sell and utilize overlapping customer groups</a:t>
            </a:r>
          </a:p>
        </p:txBody>
      </p:sp>
      <p:sp>
        <p:nvSpPr>
          <p:cNvPr id="3" name="Slide Number Placeholder 2">
            <a:extLst>
              <a:ext uri="{FF2B5EF4-FFF2-40B4-BE49-F238E27FC236}">
                <a16:creationId xmlns:a16="http://schemas.microsoft.com/office/drawing/2014/main" id="{37020BDF-F35B-6F4B-B994-AC2AA33BDC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135</a:t>
            </a:fld>
            <a:endParaRPr lang="en-GB"/>
          </a:p>
        </p:txBody>
      </p:sp>
      <p:sp>
        <p:nvSpPr>
          <p:cNvPr id="5" name="Google Shape;27;p41">
            <a:extLst>
              <a:ext uri="{FF2B5EF4-FFF2-40B4-BE49-F238E27FC236}">
                <a16:creationId xmlns:a16="http://schemas.microsoft.com/office/drawing/2014/main" id="{EA5D9927-5338-494E-A2E6-C509F161B70B}"/>
              </a:ext>
            </a:extLst>
          </p:cNvPr>
          <p:cNvSpPr txBox="1"/>
          <p:nvPr/>
        </p:nvSpPr>
        <p:spPr>
          <a:xfrm>
            <a:off x="467806" y="6425800"/>
            <a:ext cx="3400661" cy="365125"/>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GB" sz="900" b="0" i="0" u="none" strike="noStrike" cap="none">
                <a:solidFill>
                  <a:schemeClr val="tx2">
                    <a:lumMod val="10000"/>
                  </a:schemeClr>
                </a:solidFill>
                <a:latin typeface="Arial"/>
                <a:ea typeface="Arial"/>
                <a:cs typeface="Arial"/>
                <a:sym typeface="Arial"/>
              </a:rPr>
              <a:t>May 202x</a:t>
            </a:r>
            <a:endParaRPr sz="900" b="0" i="0" u="none" strike="noStrike" cap="none">
              <a:solidFill>
                <a:schemeClr val="tx2">
                  <a:lumMod val="10000"/>
                </a:schemeClr>
              </a:solidFill>
              <a:latin typeface="Arial"/>
              <a:ea typeface="Arial"/>
              <a:cs typeface="Arial"/>
              <a:sym typeface="Arial"/>
            </a:endParaRPr>
          </a:p>
        </p:txBody>
      </p:sp>
      <p:sp>
        <p:nvSpPr>
          <p:cNvPr id="4" name="Oval 3">
            <a:extLst>
              <a:ext uri="{FF2B5EF4-FFF2-40B4-BE49-F238E27FC236}">
                <a16:creationId xmlns:a16="http://schemas.microsoft.com/office/drawing/2014/main" id="{38D6A184-FFD1-0C91-F44C-EA9B2C85A563}"/>
              </a:ext>
            </a:extLst>
          </p:cNvPr>
          <p:cNvSpPr>
            <a:spLocks noChangeAspect="1"/>
          </p:cNvSpPr>
          <p:nvPr/>
        </p:nvSpPr>
        <p:spPr>
          <a:xfrm>
            <a:off x="0" y="0"/>
            <a:ext cx="432000" cy="43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t>B</a:t>
            </a:r>
          </a:p>
        </p:txBody>
      </p:sp>
      <p:sp>
        <p:nvSpPr>
          <p:cNvPr id="7" name="TextBox 6">
            <a:extLst>
              <a:ext uri="{FF2B5EF4-FFF2-40B4-BE49-F238E27FC236}">
                <a16:creationId xmlns:a16="http://schemas.microsoft.com/office/drawing/2014/main" id="{16B04021-30FD-811D-8212-7C804BA2CAF4}"/>
              </a:ext>
            </a:extLst>
          </p:cNvPr>
          <p:cNvSpPr txBox="1"/>
          <p:nvPr/>
        </p:nvSpPr>
        <p:spPr>
          <a:xfrm>
            <a:off x="403413" y="62112"/>
            <a:ext cx="1452282" cy="307777"/>
          </a:xfrm>
          <a:prstGeom prst="rect">
            <a:avLst/>
          </a:prstGeom>
          <a:noFill/>
        </p:spPr>
        <p:txBody>
          <a:bodyPr wrap="square" rtlCol="0">
            <a:spAutoFit/>
          </a:bodyPr>
          <a:lstStyle/>
          <a:p>
            <a:r>
              <a:rPr lang="en-US" b="1">
                <a:solidFill>
                  <a:schemeClr val="tx1"/>
                </a:solidFill>
              </a:rPr>
              <a:t>Channels</a:t>
            </a:r>
          </a:p>
        </p:txBody>
      </p:sp>
      <p:pic>
        <p:nvPicPr>
          <p:cNvPr id="9" name="Picture 8" descr="A person working on the computer&#10;&#10;Description automatically generated with medium confidence">
            <a:extLst>
              <a:ext uri="{FF2B5EF4-FFF2-40B4-BE49-F238E27FC236}">
                <a16:creationId xmlns:a16="http://schemas.microsoft.com/office/drawing/2014/main" id="{466D0BD0-D9EB-65D3-97AC-F8810FC4BA1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52740" y="1607616"/>
            <a:ext cx="4001059" cy="4237205"/>
          </a:xfrm>
          <a:prstGeom prst="rect">
            <a:avLst/>
          </a:prstGeom>
        </p:spPr>
      </p:pic>
    </p:spTree>
    <p:extLst>
      <p:ext uri="{BB962C8B-B14F-4D97-AF65-F5344CB8AC3E}">
        <p14:creationId xmlns:p14="http://schemas.microsoft.com/office/powerpoint/2010/main" val="16389598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C024-1423-CF4A-B0E4-45D935071D97}"/>
              </a:ext>
            </a:extLst>
          </p:cNvPr>
          <p:cNvSpPr>
            <a:spLocks noGrp="1"/>
          </p:cNvSpPr>
          <p:nvPr>
            <p:ph type="title"/>
          </p:nvPr>
        </p:nvSpPr>
        <p:spPr/>
        <p:txBody>
          <a:bodyPr/>
          <a:lstStyle/>
          <a:p>
            <a:r>
              <a:rPr lang="en-US"/>
              <a:t>Commercial excellence drives our performance improvement across all channels</a:t>
            </a:r>
          </a:p>
        </p:txBody>
      </p:sp>
      <p:sp>
        <p:nvSpPr>
          <p:cNvPr id="14" name="Text Placeholder 13">
            <a:extLst>
              <a:ext uri="{FF2B5EF4-FFF2-40B4-BE49-F238E27FC236}">
                <a16:creationId xmlns:a16="http://schemas.microsoft.com/office/drawing/2014/main" id="{F40FFF7D-E689-F94D-82E6-9A3EC47A4B9B}"/>
              </a:ext>
            </a:extLst>
          </p:cNvPr>
          <p:cNvSpPr>
            <a:spLocks noGrp="1"/>
          </p:cNvSpPr>
          <p:nvPr>
            <p:ph type="body" idx="1"/>
          </p:nvPr>
        </p:nvSpPr>
        <p:spPr>
          <a:xfrm>
            <a:off x="838200" y="1825625"/>
            <a:ext cx="7277100" cy="4351338"/>
          </a:xfrm>
          <a:solidFill>
            <a:schemeClr val="tx2"/>
          </a:solidFill>
        </p:spPr>
        <p:txBody>
          <a:bodyPr>
            <a:normAutofit/>
          </a:bodyPr>
          <a:lstStyle/>
          <a:p>
            <a:pPr marL="114300" indent="0">
              <a:buNone/>
            </a:pPr>
            <a:r>
              <a:rPr lang="en-US" sz="1600"/>
              <a:t>Examples of recent commercial excellence initiatives:</a:t>
            </a:r>
            <a:br>
              <a:rPr lang="en-US" sz="1600"/>
            </a:br>
            <a:endParaRPr lang="en-US" sz="1600"/>
          </a:p>
          <a:p>
            <a:r>
              <a:rPr lang="en-US" sz="1600"/>
              <a:t>Value-based pricing in core categories</a:t>
            </a:r>
            <a:br>
              <a:rPr lang="en-US" sz="1600"/>
            </a:br>
            <a:endParaRPr lang="en-US" sz="1600"/>
          </a:p>
          <a:p>
            <a:r>
              <a:rPr lang="en-US" sz="1600"/>
              <a:t>In-store optimization through increased data analytics</a:t>
            </a:r>
            <a:br>
              <a:rPr lang="en-US" sz="1600"/>
            </a:br>
            <a:endParaRPr lang="en-US" sz="1600"/>
          </a:p>
          <a:p>
            <a:r>
              <a:rPr lang="en-US" sz="1600"/>
              <a:t>Just-in-time delivery to physical locations</a:t>
            </a:r>
            <a:br>
              <a:rPr lang="en-US" sz="1600"/>
            </a:br>
            <a:endParaRPr lang="en-US" sz="1600"/>
          </a:p>
          <a:p>
            <a:r>
              <a:rPr lang="en-US" sz="1600"/>
              <a:t>AI/ML-based proof-of-concepts for real-time pricing of </a:t>
            </a:r>
            <a:br>
              <a:rPr lang="en-US" sz="1600"/>
            </a:br>
            <a:r>
              <a:rPr lang="en-US" sz="1600"/>
              <a:t>sales goods, both online and offline</a:t>
            </a:r>
            <a:br>
              <a:rPr lang="en-US" sz="1600"/>
            </a:br>
            <a:endParaRPr lang="en-US" sz="1600"/>
          </a:p>
          <a:p>
            <a:r>
              <a:rPr lang="en-US" sz="1600"/>
              <a:t>[sanitized]</a:t>
            </a:r>
          </a:p>
        </p:txBody>
      </p:sp>
      <p:sp>
        <p:nvSpPr>
          <p:cNvPr id="3" name="Slide Number Placeholder 2">
            <a:extLst>
              <a:ext uri="{FF2B5EF4-FFF2-40B4-BE49-F238E27FC236}">
                <a16:creationId xmlns:a16="http://schemas.microsoft.com/office/drawing/2014/main" id="{37020BDF-F35B-6F4B-B994-AC2AA33BDC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136</a:t>
            </a:fld>
            <a:endParaRPr lang="en-GB"/>
          </a:p>
        </p:txBody>
      </p:sp>
      <p:sp>
        <p:nvSpPr>
          <p:cNvPr id="5" name="Google Shape;27;p41">
            <a:extLst>
              <a:ext uri="{FF2B5EF4-FFF2-40B4-BE49-F238E27FC236}">
                <a16:creationId xmlns:a16="http://schemas.microsoft.com/office/drawing/2014/main" id="{EA5D9927-5338-494E-A2E6-C509F161B70B}"/>
              </a:ext>
            </a:extLst>
          </p:cNvPr>
          <p:cNvSpPr txBox="1"/>
          <p:nvPr/>
        </p:nvSpPr>
        <p:spPr>
          <a:xfrm>
            <a:off x="467806" y="6425800"/>
            <a:ext cx="3400661" cy="365125"/>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GB" sz="900" b="0" i="0" u="none" strike="noStrike" cap="none">
                <a:solidFill>
                  <a:schemeClr val="tx2">
                    <a:lumMod val="10000"/>
                  </a:schemeClr>
                </a:solidFill>
                <a:latin typeface="Arial"/>
                <a:ea typeface="Arial"/>
                <a:cs typeface="Arial"/>
                <a:sym typeface="Arial"/>
              </a:rPr>
              <a:t>May 202x</a:t>
            </a:r>
            <a:endParaRPr sz="900" b="0" i="0" u="none" strike="noStrike" cap="none">
              <a:solidFill>
                <a:schemeClr val="tx2">
                  <a:lumMod val="10000"/>
                </a:schemeClr>
              </a:solidFill>
              <a:latin typeface="Arial"/>
              <a:ea typeface="Arial"/>
              <a:cs typeface="Arial"/>
              <a:sym typeface="Arial"/>
            </a:endParaRPr>
          </a:p>
        </p:txBody>
      </p:sp>
      <p:sp>
        <p:nvSpPr>
          <p:cNvPr id="4" name="Oval 3">
            <a:extLst>
              <a:ext uri="{FF2B5EF4-FFF2-40B4-BE49-F238E27FC236}">
                <a16:creationId xmlns:a16="http://schemas.microsoft.com/office/drawing/2014/main" id="{38D6A184-FFD1-0C91-F44C-EA9B2C85A563}"/>
              </a:ext>
            </a:extLst>
          </p:cNvPr>
          <p:cNvSpPr>
            <a:spLocks noChangeAspect="1"/>
          </p:cNvSpPr>
          <p:nvPr/>
        </p:nvSpPr>
        <p:spPr>
          <a:xfrm>
            <a:off x="0" y="0"/>
            <a:ext cx="432000" cy="43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t>B</a:t>
            </a:r>
          </a:p>
        </p:txBody>
      </p:sp>
      <p:sp>
        <p:nvSpPr>
          <p:cNvPr id="7" name="TextBox 6">
            <a:extLst>
              <a:ext uri="{FF2B5EF4-FFF2-40B4-BE49-F238E27FC236}">
                <a16:creationId xmlns:a16="http://schemas.microsoft.com/office/drawing/2014/main" id="{16B04021-30FD-811D-8212-7C804BA2CAF4}"/>
              </a:ext>
            </a:extLst>
          </p:cNvPr>
          <p:cNvSpPr txBox="1"/>
          <p:nvPr/>
        </p:nvSpPr>
        <p:spPr>
          <a:xfrm>
            <a:off x="403413" y="62112"/>
            <a:ext cx="1452282" cy="307777"/>
          </a:xfrm>
          <a:prstGeom prst="rect">
            <a:avLst/>
          </a:prstGeom>
          <a:noFill/>
        </p:spPr>
        <p:txBody>
          <a:bodyPr wrap="square" rtlCol="0">
            <a:spAutoFit/>
          </a:bodyPr>
          <a:lstStyle/>
          <a:p>
            <a:r>
              <a:rPr lang="en-US" b="1">
                <a:solidFill>
                  <a:schemeClr val="tx1"/>
                </a:solidFill>
              </a:rPr>
              <a:t>Channels</a:t>
            </a:r>
          </a:p>
        </p:txBody>
      </p:sp>
      <p:pic>
        <p:nvPicPr>
          <p:cNvPr id="8" name="Picture 7" descr="A high angle view of a shopping mall&#10;&#10;Description automatically generated with medium confidence">
            <a:extLst>
              <a:ext uri="{FF2B5EF4-FFF2-40B4-BE49-F238E27FC236}">
                <a16:creationId xmlns:a16="http://schemas.microsoft.com/office/drawing/2014/main" id="{8141C6A6-6C74-A744-3AE0-62D70975676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52739" y="1607616"/>
            <a:ext cx="4001059" cy="4237205"/>
          </a:xfrm>
          <a:prstGeom prst="rect">
            <a:avLst/>
          </a:prstGeom>
        </p:spPr>
      </p:pic>
    </p:spTree>
    <p:extLst>
      <p:ext uri="{BB962C8B-B14F-4D97-AF65-F5344CB8AC3E}">
        <p14:creationId xmlns:p14="http://schemas.microsoft.com/office/powerpoint/2010/main" val="22630121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C024-1423-CF4A-B0E4-45D935071D97}"/>
              </a:ext>
            </a:extLst>
          </p:cNvPr>
          <p:cNvSpPr>
            <a:spLocks noGrp="1"/>
          </p:cNvSpPr>
          <p:nvPr>
            <p:ph type="title"/>
          </p:nvPr>
        </p:nvSpPr>
        <p:spPr/>
        <p:txBody>
          <a:bodyPr/>
          <a:lstStyle/>
          <a:p>
            <a:r>
              <a:rPr lang="en-US"/>
              <a:t>[Country A] continues to deliver a majority of our growth</a:t>
            </a:r>
          </a:p>
        </p:txBody>
      </p:sp>
      <p:sp>
        <p:nvSpPr>
          <p:cNvPr id="14" name="Text Placeholder 13">
            <a:extLst>
              <a:ext uri="{FF2B5EF4-FFF2-40B4-BE49-F238E27FC236}">
                <a16:creationId xmlns:a16="http://schemas.microsoft.com/office/drawing/2014/main" id="{F40FFF7D-E689-F94D-82E6-9A3EC47A4B9B}"/>
              </a:ext>
            </a:extLst>
          </p:cNvPr>
          <p:cNvSpPr>
            <a:spLocks noGrp="1"/>
          </p:cNvSpPr>
          <p:nvPr>
            <p:ph type="body" idx="1"/>
          </p:nvPr>
        </p:nvSpPr>
        <p:spPr>
          <a:xfrm>
            <a:off x="838200" y="1825625"/>
            <a:ext cx="7277100" cy="4351338"/>
          </a:xfrm>
          <a:solidFill>
            <a:schemeClr val="tx2"/>
          </a:solidFill>
        </p:spPr>
        <p:txBody>
          <a:bodyPr>
            <a:normAutofit/>
          </a:bodyPr>
          <a:lstStyle/>
          <a:p>
            <a:r>
              <a:rPr lang="en-US" sz="1600"/>
              <a:t>Favorable market dynamics</a:t>
            </a:r>
          </a:p>
          <a:p>
            <a:pPr lvl="1"/>
            <a:r>
              <a:rPr lang="en-US" sz="1400"/>
              <a:t>Demand driver for branded consumer products</a:t>
            </a:r>
          </a:p>
          <a:p>
            <a:pPr lvl="1"/>
            <a:r>
              <a:rPr lang="en-US" sz="1400"/>
              <a:t>Increased focus on quality</a:t>
            </a:r>
          </a:p>
          <a:p>
            <a:pPr lvl="1"/>
            <a:endParaRPr lang="en-US" sz="1400"/>
          </a:p>
          <a:p>
            <a:r>
              <a:rPr lang="en-US" sz="1600"/>
              <a:t>Strong platform with scale in place</a:t>
            </a:r>
          </a:p>
          <a:p>
            <a:pPr lvl="1"/>
            <a:r>
              <a:rPr lang="en-US" sz="1400"/>
              <a:t>[Brand] is leading furniture brand</a:t>
            </a:r>
          </a:p>
          <a:p>
            <a:pPr lvl="1"/>
            <a:r>
              <a:rPr lang="en-US" sz="1400"/>
              <a:t>Strong presence at key big-box retailers</a:t>
            </a:r>
          </a:p>
          <a:p>
            <a:pPr lvl="1"/>
            <a:r>
              <a:rPr lang="en-US" sz="1400"/>
              <a:t>Growing online presence on own and partner platforms</a:t>
            </a:r>
          </a:p>
          <a:p>
            <a:pPr lvl="1"/>
            <a:endParaRPr lang="en-US" sz="1400"/>
          </a:p>
          <a:p>
            <a:r>
              <a:rPr lang="en-US" sz="1600"/>
              <a:t>Further improvement in sight</a:t>
            </a:r>
          </a:p>
          <a:p>
            <a:pPr lvl="1"/>
            <a:r>
              <a:rPr lang="en-US" sz="1400"/>
              <a:t>Product portfolio not fully utilized</a:t>
            </a:r>
          </a:p>
          <a:p>
            <a:pPr lvl="1"/>
            <a:r>
              <a:rPr lang="en-US" sz="1400"/>
              <a:t>[Business area] with untapped potential</a:t>
            </a:r>
          </a:p>
          <a:p>
            <a:pPr lvl="1"/>
            <a:r>
              <a:rPr lang="en-US" sz="1400"/>
              <a:t>[Business area] turnaround well underway</a:t>
            </a:r>
          </a:p>
          <a:p>
            <a:pPr lvl="1"/>
            <a:endParaRPr lang="en-US" sz="1400"/>
          </a:p>
        </p:txBody>
      </p:sp>
      <p:sp>
        <p:nvSpPr>
          <p:cNvPr id="3" name="Slide Number Placeholder 2">
            <a:extLst>
              <a:ext uri="{FF2B5EF4-FFF2-40B4-BE49-F238E27FC236}">
                <a16:creationId xmlns:a16="http://schemas.microsoft.com/office/drawing/2014/main" id="{37020BDF-F35B-6F4B-B994-AC2AA33BDC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137</a:t>
            </a:fld>
            <a:endParaRPr lang="en-GB"/>
          </a:p>
        </p:txBody>
      </p:sp>
      <p:sp>
        <p:nvSpPr>
          <p:cNvPr id="5" name="Google Shape;27;p41">
            <a:extLst>
              <a:ext uri="{FF2B5EF4-FFF2-40B4-BE49-F238E27FC236}">
                <a16:creationId xmlns:a16="http://schemas.microsoft.com/office/drawing/2014/main" id="{EA5D9927-5338-494E-A2E6-C509F161B70B}"/>
              </a:ext>
            </a:extLst>
          </p:cNvPr>
          <p:cNvSpPr txBox="1"/>
          <p:nvPr/>
        </p:nvSpPr>
        <p:spPr>
          <a:xfrm>
            <a:off x="467806" y="6425800"/>
            <a:ext cx="3400661" cy="365125"/>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GB" sz="900" b="0" i="0" u="none" strike="noStrike" cap="none">
                <a:solidFill>
                  <a:schemeClr val="tx2">
                    <a:lumMod val="10000"/>
                  </a:schemeClr>
                </a:solidFill>
                <a:latin typeface="Arial"/>
                <a:ea typeface="Arial"/>
                <a:cs typeface="Arial"/>
                <a:sym typeface="Arial"/>
              </a:rPr>
              <a:t>May 202x</a:t>
            </a:r>
            <a:endParaRPr sz="900" b="0" i="0" u="none" strike="noStrike" cap="none">
              <a:solidFill>
                <a:schemeClr val="tx2">
                  <a:lumMod val="10000"/>
                </a:schemeClr>
              </a:solidFill>
              <a:latin typeface="Arial"/>
              <a:ea typeface="Arial"/>
              <a:cs typeface="Arial"/>
              <a:sym typeface="Arial"/>
            </a:endParaRPr>
          </a:p>
        </p:txBody>
      </p:sp>
      <p:sp>
        <p:nvSpPr>
          <p:cNvPr id="4" name="Oval 3">
            <a:extLst>
              <a:ext uri="{FF2B5EF4-FFF2-40B4-BE49-F238E27FC236}">
                <a16:creationId xmlns:a16="http://schemas.microsoft.com/office/drawing/2014/main" id="{38D6A184-FFD1-0C91-F44C-EA9B2C85A563}"/>
              </a:ext>
            </a:extLst>
          </p:cNvPr>
          <p:cNvSpPr>
            <a:spLocks noChangeAspect="1"/>
          </p:cNvSpPr>
          <p:nvPr/>
        </p:nvSpPr>
        <p:spPr>
          <a:xfrm>
            <a:off x="0" y="0"/>
            <a:ext cx="432000" cy="43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t>C</a:t>
            </a:r>
          </a:p>
        </p:txBody>
      </p:sp>
      <p:sp>
        <p:nvSpPr>
          <p:cNvPr id="7" name="TextBox 6">
            <a:extLst>
              <a:ext uri="{FF2B5EF4-FFF2-40B4-BE49-F238E27FC236}">
                <a16:creationId xmlns:a16="http://schemas.microsoft.com/office/drawing/2014/main" id="{16B04021-30FD-811D-8212-7C804BA2CAF4}"/>
              </a:ext>
            </a:extLst>
          </p:cNvPr>
          <p:cNvSpPr txBox="1"/>
          <p:nvPr/>
        </p:nvSpPr>
        <p:spPr>
          <a:xfrm>
            <a:off x="403413" y="62112"/>
            <a:ext cx="1452282" cy="307777"/>
          </a:xfrm>
          <a:prstGeom prst="rect">
            <a:avLst/>
          </a:prstGeom>
          <a:noFill/>
        </p:spPr>
        <p:txBody>
          <a:bodyPr wrap="square" rtlCol="0">
            <a:spAutoFit/>
          </a:bodyPr>
          <a:lstStyle/>
          <a:p>
            <a:r>
              <a:rPr lang="en-US" b="1">
                <a:solidFill>
                  <a:schemeClr val="tx1"/>
                </a:solidFill>
              </a:rPr>
              <a:t>Countries</a:t>
            </a:r>
          </a:p>
        </p:txBody>
      </p:sp>
      <p:sp>
        <p:nvSpPr>
          <p:cNvPr id="9" name="Rectangle 8">
            <a:extLst>
              <a:ext uri="{FF2B5EF4-FFF2-40B4-BE49-F238E27FC236}">
                <a16:creationId xmlns:a16="http://schemas.microsoft.com/office/drawing/2014/main" id="{8FB04865-D2A6-7069-DFDA-8BAF339FB973}"/>
              </a:ext>
            </a:extLst>
          </p:cNvPr>
          <p:cNvSpPr/>
          <p:nvPr/>
        </p:nvSpPr>
        <p:spPr>
          <a:xfrm>
            <a:off x="7352739" y="1607615"/>
            <a:ext cx="4001058" cy="42372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D57F10FF-831C-C602-3A8E-05981B1A0B5E}"/>
              </a:ext>
            </a:extLst>
          </p:cNvPr>
          <p:cNvGraphicFramePr/>
          <p:nvPr>
            <p:extLst>
              <p:ext uri="{D42A27DB-BD31-4B8C-83A1-F6EECF244321}">
                <p14:modId xmlns:p14="http://schemas.microsoft.com/office/powerpoint/2010/main" val="2283461254"/>
              </p:ext>
            </p:extLst>
          </p:nvPr>
        </p:nvGraphicFramePr>
        <p:xfrm>
          <a:off x="7512112" y="2075935"/>
          <a:ext cx="3682313" cy="3598839"/>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615941E3-9AA6-DD3C-029B-C52A6BFB55A6}"/>
              </a:ext>
            </a:extLst>
          </p:cNvPr>
          <p:cNvSpPr txBox="1"/>
          <p:nvPr/>
        </p:nvSpPr>
        <p:spPr>
          <a:xfrm>
            <a:off x="7512112" y="1757318"/>
            <a:ext cx="2162432" cy="276999"/>
          </a:xfrm>
          <a:prstGeom prst="rect">
            <a:avLst/>
          </a:prstGeom>
          <a:noFill/>
        </p:spPr>
        <p:txBody>
          <a:bodyPr wrap="square" rtlCol="0">
            <a:spAutoFit/>
          </a:bodyPr>
          <a:lstStyle/>
          <a:p>
            <a:r>
              <a:rPr lang="en-US" sz="1200" b="1"/>
              <a:t>Net sales, </a:t>
            </a:r>
            <a:r>
              <a:rPr lang="en-US" sz="1200" b="1" err="1"/>
              <a:t>mEUR</a:t>
            </a:r>
            <a:endParaRPr lang="en-US" sz="1200" b="1"/>
          </a:p>
        </p:txBody>
      </p:sp>
      <p:cxnSp>
        <p:nvCxnSpPr>
          <p:cNvPr id="13" name="Google Shape;477;p13">
            <a:extLst>
              <a:ext uri="{FF2B5EF4-FFF2-40B4-BE49-F238E27FC236}">
                <a16:creationId xmlns:a16="http://schemas.microsoft.com/office/drawing/2014/main" id="{1E13A374-6CE6-0235-BEB3-8198F98F41C0}"/>
              </a:ext>
            </a:extLst>
          </p:cNvPr>
          <p:cNvCxnSpPr>
            <a:cxnSpLocks/>
          </p:cNvCxnSpPr>
          <p:nvPr/>
        </p:nvCxnSpPr>
        <p:spPr>
          <a:xfrm flipV="1">
            <a:off x="8219383" y="2323070"/>
            <a:ext cx="2469212" cy="1105930"/>
          </a:xfrm>
          <a:prstGeom prst="straightConnector1">
            <a:avLst/>
          </a:prstGeom>
          <a:noFill/>
          <a:ln w="9525" cap="flat" cmpd="sng">
            <a:solidFill>
              <a:schemeClr val="dk1"/>
            </a:solidFill>
            <a:prstDash val="dash"/>
            <a:miter lim="800000"/>
            <a:headEnd type="none" w="sm" len="sm"/>
            <a:tailEnd type="triangle" w="med" len="med"/>
          </a:ln>
        </p:spPr>
      </p:cxnSp>
      <p:sp>
        <p:nvSpPr>
          <p:cNvPr id="15" name="Google Shape;479;p13">
            <a:extLst>
              <a:ext uri="{FF2B5EF4-FFF2-40B4-BE49-F238E27FC236}">
                <a16:creationId xmlns:a16="http://schemas.microsoft.com/office/drawing/2014/main" id="{4471A698-D8F6-7011-A975-CF51E43D75E9}"/>
              </a:ext>
            </a:extLst>
          </p:cNvPr>
          <p:cNvSpPr/>
          <p:nvPr/>
        </p:nvSpPr>
        <p:spPr>
          <a:xfrm>
            <a:off x="9086561" y="2730843"/>
            <a:ext cx="587983" cy="306054"/>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750"/>
              <a:buFont typeface="Arial"/>
              <a:buNone/>
            </a:pPr>
            <a:r>
              <a:rPr lang="en-GB" sz="1200" b="1" i="0">
                <a:solidFill>
                  <a:schemeClr val="dk1"/>
                </a:solidFill>
                <a:latin typeface="Arial"/>
                <a:ea typeface="Arial"/>
                <a:cs typeface="Arial"/>
                <a:sym typeface="Arial"/>
              </a:rPr>
              <a:t>14%</a:t>
            </a:r>
            <a:endParaRPr sz="1200"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34509552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C024-1423-CF4A-B0E4-45D935071D97}"/>
              </a:ext>
            </a:extLst>
          </p:cNvPr>
          <p:cNvSpPr>
            <a:spLocks noGrp="1"/>
          </p:cNvSpPr>
          <p:nvPr>
            <p:ph type="title"/>
          </p:nvPr>
        </p:nvSpPr>
        <p:spPr/>
        <p:txBody>
          <a:bodyPr/>
          <a:lstStyle/>
          <a:p>
            <a:r>
              <a:rPr lang="en-US"/>
              <a:t>We have a strong start in [Country B] with significant growth opportunities ahead</a:t>
            </a:r>
          </a:p>
        </p:txBody>
      </p:sp>
      <p:sp>
        <p:nvSpPr>
          <p:cNvPr id="14" name="Text Placeholder 13">
            <a:extLst>
              <a:ext uri="{FF2B5EF4-FFF2-40B4-BE49-F238E27FC236}">
                <a16:creationId xmlns:a16="http://schemas.microsoft.com/office/drawing/2014/main" id="{F40FFF7D-E689-F94D-82E6-9A3EC47A4B9B}"/>
              </a:ext>
            </a:extLst>
          </p:cNvPr>
          <p:cNvSpPr>
            <a:spLocks noGrp="1"/>
          </p:cNvSpPr>
          <p:nvPr>
            <p:ph type="body" idx="1"/>
          </p:nvPr>
        </p:nvSpPr>
        <p:spPr>
          <a:xfrm>
            <a:off x="838200" y="1825625"/>
            <a:ext cx="7277100" cy="4351338"/>
          </a:xfrm>
          <a:solidFill>
            <a:schemeClr val="tx2"/>
          </a:solidFill>
        </p:spPr>
        <p:txBody>
          <a:bodyPr>
            <a:normAutofit/>
          </a:bodyPr>
          <a:lstStyle/>
          <a:p>
            <a:r>
              <a:rPr lang="en-US" sz="1600"/>
              <a:t>Strong market demand</a:t>
            </a:r>
          </a:p>
          <a:p>
            <a:pPr lvl="1"/>
            <a:r>
              <a:rPr lang="en-US" sz="1400"/>
              <a:t>[sanitized]</a:t>
            </a:r>
          </a:p>
          <a:p>
            <a:pPr lvl="1"/>
            <a:endParaRPr lang="en-US" sz="1400"/>
          </a:p>
          <a:p>
            <a:r>
              <a:rPr lang="en-US" sz="1600"/>
              <a:t>Solid foundation and impressive track record</a:t>
            </a:r>
          </a:p>
          <a:p>
            <a:pPr lvl="1"/>
            <a:r>
              <a:rPr lang="en-US" sz="1400"/>
              <a:t>Stellar local team in place</a:t>
            </a:r>
          </a:p>
          <a:p>
            <a:pPr lvl="1"/>
            <a:r>
              <a:rPr lang="en-US" sz="1400"/>
              <a:t>50% net sales CAGR in past 5 years</a:t>
            </a:r>
          </a:p>
          <a:p>
            <a:pPr lvl="1"/>
            <a:r>
              <a:rPr lang="en-US" sz="1400"/>
              <a:t>51% of net sales through direct ecommerce</a:t>
            </a:r>
          </a:p>
          <a:p>
            <a:pPr lvl="1"/>
            <a:r>
              <a:rPr lang="en-US" sz="1400"/>
              <a:t>Growth driven by [sanitized]</a:t>
            </a:r>
          </a:p>
          <a:p>
            <a:pPr lvl="1"/>
            <a:endParaRPr lang="en-US" sz="1400"/>
          </a:p>
          <a:p>
            <a:r>
              <a:rPr lang="en-US" sz="1600"/>
              <a:t>Strong net sales growth opportunities</a:t>
            </a:r>
          </a:p>
          <a:p>
            <a:pPr lvl="1"/>
            <a:r>
              <a:rPr lang="en-US" sz="1400"/>
              <a:t>Continued leadership and growth with [brand]</a:t>
            </a:r>
          </a:p>
          <a:p>
            <a:pPr lvl="1"/>
            <a:r>
              <a:rPr lang="en-US" sz="1400"/>
              <a:t>Further opportunity to leverage other brands in </a:t>
            </a:r>
            <a:br>
              <a:rPr lang="en-US" sz="1400"/>
            </a:br>
            <a:r>
              <a:rPr lang="en-US" sz="1400"/>
              <a:t>portfolio e.g. [sanitized]</a:t>
            </a:r>
          </a:p>
          <a:p>
            <a:pPr lvl="1"/>
            <a:endParaRPr lang="en-US" sz="1400"/>
          </a:p>
        </p:txBody>
      </p:sp>
      <p:sp>
        <p:nvSpPr>
          <p:cNvPr id="3" name="Slide Number Placeholder 2">
            <a:extLst>
              <a:ext uri="{FF2B5EF4-FFF2-40B4-BE49-F238E27FC236}">
                <a16:creationId xmlns:a16="http://schemas.microsoft.com/office/drawing/2014/main" id="{37020BDF-F35B-6F4B-B994-AC2AA33BDC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138</a:t>
            </a:fld>
            <a:endParaRPr lang="en-GB"/>
          </a:p>
        </p:txBody>
      </p:sp>
      <p:sp>
        <p:nvSpPr>
          <p:cNvPr id="5" name="Google Shape;27;p41">
            <a:extLst>
              <a:ext uri="{FF2B5EF4-FFF2-40B4-BE49-F238E27FC236}">
                <a16:creationId xmlns:a16="http://schemas.microsoft.com/office/drawing/2014/main" id="{EA5D9927-5338-494E-A2E6-C509F161B70B}"/>
              </a:ext>
            </a:extLst>
          </p:cNvPr>
          <p:cNvSpPr txBox="1"/>
          <p:nvPr/>
        </p:nvSpPr>
        <p:spPr>
          <a:xfrm>
            <a:off x="467806" y="6425800"/>
            <a:ext cx="3400661" cy="365125"/>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GB" sz="900" b="0" i="0" u="none" strike="noStrike" cap="none">
                <a:solidFill>
                  <a:schemeClr val="tx2">
                    <a:lumMod val="10000"/>
                  </a:schemeClr>
                </a:solidFill>
                <a:latin typeface="Arial"/>
                <a:ea typeface="Arial"/>
                <a:cs typeface="Arial"/>
                <a:sym typeface="Arial"/>
              </a:rPr>
              <a:t>May 202x</a:t>
            </a:r>
            <a:endParaRPr sz="900" b="0" i="0" u="none" strike="noStrike" cap="none">
              <a:solidFill>
                <a:schemeClr val="tx2">
                  <a:lumMod val="10000"/>
                </a:schemeClr>
              </a:solidFill>
              <a:latin typeface="Arial"/>
              <a:ea typeface="Arial"/>
              <a:cs typeface="Arial"/>
              <a:sym typeface="Arial"/>
            </a:endParaRPr>
          </a:p>
        </p:txBody>
      </p:sp>
      <p:sp>
        <p:nvSpPr>
          <p:cNvPr id="4" name="Oval 3">
            <a:extLst>
              <a:ext uri="{FF2B5EF4-FFF2-40B4-BE49-F238E27FC236}">
                <a16:creationId xmlns:a16="http://schemas.microsoft.com/office/drawing/2014/main" id="{38D6A184-FFD1-0C91-F44C-EA9B2C85A563}"/>
              </a:ext>
            </a:extLst>
          </p:cNvPr>
          <p:cNvSpPr>
            <a:spLocks noChangeAspect="1"/>
          </p:cNvSpPr>
          <p:nvPr/>
        </p:nvSpPr>
        <p:spPr>
          <a:xfrm>
            <a:off x="0" y="0"/>
            <a:ext cx="432000" cy="43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t>C</a:t>
            </a:r>
          </a:p>
        </p:txBody>
      </p:sp>
      <p:sp>
        <p:nvSpPr>
          <p:cNvPr id="7" name="TextBox 6">
            <a:extLst>
              <a:ext uri="{FF2B5EF4-FFF2-40B4-BE49-F238E27FC236}">
                <a16:creationId xmlns:a16="http://schemas.microsoft.com/office/drawing/2014/main" id="{16B04021-30FD-811D-8212-7C804BA2CAF4}"/>
              </a:ext>
            </a:extLst>
          </p:cNvPr>
          <p:cNvSpPr txBox="1"/>
          <p:nvPr/>
        </p:nvSpPr>
        <p:spPr>
          <a:xfrm>
            <a:off x="403413" y="62112"/>
            <a:ext cx="1452282" cy="307777"/>
          </a:xfrm>
          <a:prstGeom prst="rect">
            <a:avLst/>
          </a:prstGeom>
          <a:noFill/>
        </p:spPr>
        <p:txBody>
          <a:bodyPr wrap="square" rtlCol="0">
            <a:spAutoFit/>
          </a:bodyPr>
          <a:lstStyle/>
          <a:p>
            <a:r>
              <a:rPr lang="en-US" b="1">
                <a:solidFill>
                  <a:schemeClr val="tx1"/>
                </a:solidFill>
              </a:rPr>
              <a:t>Countries</a:t>
            </a:r>
          </a:p>
        </p:txBody>
      </p:sp>
      <p:sp>
        <p:nvSpPr>
          <p:cNvPr id="9" name="Rectangle 8">
            <a:extLst>
              <a:ext uri="{FF2B5EF4-FFF2-40B4-BE49-F238E27FC236}">
                <a16:creationId xmlns:a16="http://schemas.microsoft.com/office/drawing/2014/main" id="{8FB04865-D2A6-7069-DFDA-8BAF339FB973}"/>
              </a:ext>
            </a:extLst>
          </p:cNvPr>
          <p:cNvSpPr/>
          <p:nvPr/>
        </p:nvSpPr>
        <p:spPr>
          <a:xfrm>
            <a:off x="7352739" y="1607615"/>
            <a:ext cx="4001058" cy="42372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D57F10FF-831C-C602-3A8E-05981B1A0B5E}"/>
              </a:ext>
            </a:extLst>
          </p:cNvPr>
          <p:cNvGraphicFramePr/>
          <p:nvPr>
            <p:extLst>
              <p:ext uri="{D42A27DB-BD31-4B8C-83A1-F6EECF244321}">
                <p14:modId xmlns:p14="http://schemas.microsoft.com/office/powerpoint/2010/main" val="4060288885"/>
              </p:ext>
            </p:extLst>
          </p:nvPr>
        </p:nvGraphicFramePr>
        <p:xfrm>
          <a:off x="7512112" y="2075935"/>
          <a:ext cx="3682313" cy="3598839"/>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615941E3-9AA6-DD3C-029B-C52A6BFB55A6}"/>
              </a:ext>
            </a:extLst>
          </p:cNvPr>
          <p:cNvSpPr txBox="1"/>
          <p:nvPr/>
        </p:nvSpPr>
        <p:spPr>
          <a:xfrm>
            <a:off x="7512112" y="1757318"/>
            <a:ext cx="2162432" cy="276999"/>
          </a:xfrm>
          <a:prstGeom prst="rect">
            <a:avLst/>
          </a:prstGeom>
          <a:noFill/>
        </p:spPr>
        <p:txBody>
          <a:bodyPr wrap="square" rtlCol="0">
            <a:spAutoFit/>
          </a:bodyPr>
          <a:lstStyle/>
          <a:p>
            <a:r>
              <a:rPr lang="en-US" sz="1200" b="1"/>
              <a:t>Net sales, </a:t>
            </a:r>
            <a:r>
              <a:rPr lang="en-US" sz="1200" b="1" err="1"/>
              <a:t>mEUR</a:t>
            </a:r>
            <a:endParaRPr lang="en-US" sz="1200" b="1"/>
          </a:p>
        </p:txBody>
      </p:sp>
      <p:cxnSp>
        <p:nvCxnSpPr>
          <p:cNvPr id="13" name="Google Shape;477;p13">
            <a:extLst>
              <a:ext uri="{FF2B5EF4-FFF2-40B4-BE49-F238E27FC236}">
                <a16:creationId xmlns:a16="http://schemas.microsoft.com/office/drawing/2014/main" id="{1E13A374-6CE6-0235-BEB3-8198F98F41C0}"/>
              </a:ext>
            </a:extLst>
          </p:cNvPr>
          <p:cNvCxnSpPr>
            <a:cxnSpLocks/>
          </p:cNvCxnSpPr>
          <p:nvPr/>
        </p:nvCxnSpPr>
        <p:spPr>
          <a:xfrm flipV="1">
            <a:off x="8115300" y="2323070"/>
            <a:ext cx="2573295" cy="2075935"/>
          </a:xfrm>
          <a:prstGeom prst="straightConnector1">
            <a:avLst/>
          </a:prstGeom>
          <a:noFill/>
          <a:ln w="9525" cap="flat" cmpd="sng">
            <a:solidFill>
              <a:schemeClr val="dk1"/>
            </a:solidFill>
            <a:prstDash val="dash"/>
            <a:miter lim="800000"/>
            <a:headEnd type="none" w="sm" len="sm"/>
            <a:tailEnd type="triangle" w="med" len="med"/>
          </a:ln>
        </p:spPr>
      </p:cxnSp>
      <p:sp>
        <p:nvSpPr>
          <p:cNvPr id="15" name="Google Shape;479;p13">
            <a:extLst>
              <a:ext uri="{FF2B5EF4-FFF2-40B4-BE49-F238E27FC236}">
                <a16:creationId xmlns:a16="http://schemas.microsoft.com/office/drawing/2014/main" id="{4471A698-D8F6-7011-A975-CF51E43D75E9}"/>
              </a:ext>
            </a:extLst>
          </p:cNvPr>
          <p:cNvSpPr/>
          <p:nvPr/>
        </p:nvSpPr>
        <p:spPr>
          <a:xfrm>
            <a:off x="9107955" y="3275973"/>
            <a:ext cx="587983" cy="306054"/>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750"/>
              <a:buFont typeface="Arial"/>
              <a:buNone/>
            </a:pPr>
            <a:r>
              <a:rPr lang="en-GB" sz="1200" b="1" i="0">
                <a:solidFill>
                  <a:schemeClr val="dk1"/>
                </a:solidFill>
                <a:latin typeface="Arial"/>
                <a:ea typeface="Arial"/>
                <a:cs typeface="Arial"/>
                <a:sym typeface="Arial"/>
              </a:rPr>
              <a:t>50%</a:t>
            </a:r>
            <a:endParaRPr sz="1200" b="1" i="0">
              <a:solidFill>
                <a:schemeClr val="dk1"/>
              </a:solidFill>
              <a:latin typeface="Arial"/>
              <a:ea typeface="Arial"/>
              <a:cs typeface="Arial"/>
              <a:sym typeface="Arial"/>
            </a:endParaRPr>
          </a:p>
        </p:txBody>
      </p:sp>
    </p:spTree>
    <p:extLst>
      <p:ext uri="{BB962C8B-B14F-4D97-AF65-F5344CB8AC3E}">
        <p14:creationId xmlns:p14="http://schemas.microsoft.com/office/powerpoint/2010/main" val="6456541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C024-1423-CF4A-B0E4-45D935071D97}"/>
              </a:ext>
            </a:extLst>
          </p:cNvPr>
          <p:cNvSpPr>
            <a:spLocks noGrp="1"/>
          </p:cNvSpPr>
          <p:nvPr>
            <p:ph type="title"/>
          </p:nvPr>
        </p:nvSpPr>
        <p:spPr/>
        <p:txBody>
          <a:bodyPr/>
          <a:lstStyle/>
          <a:p>
            <a:r>
              <a:rPr lang="en-US"/>
              <a:t>Underpinning our 202x Growth Strategy are our four key enablers that we will continue to invest in</a:t>
            </a:r>
          </a:p>
        </p:txBody>
      </p:sp>
      <p:sp>
        <p:nvSpPr>
          <p:cNvPr id="3" name="Slide Number Placeholder 2">
            <a:extLst>
              <a:ext uri="{FF2B5EF4-FFF2-40B4-BE49-F238E27FC236}">
                <a16:creationId xmlns:a16="http://schemas.microsoft.com/office/drawing/2014/main" id="{37020BDF-F35B-6F4B-B994-AC2AA33BDC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139</a:t>
            </a:fld>
            <a:endParaRPr lang="en-GB"/>
          </a:p>
        </p:txBody>
      </p:sp>
      <p:sp>
        <p:nvSpPr>
          <p:cNvPr id="5" name="Google Shape;27;p41">
            <a:extLst>
              <a:ext uri="{FF2B5EF4-FFF2-40B4-BE49-F238E27FC236}">
                <a16:creationId xmlns:a16="http://schemas.microsoft.com/office/drawing/2014/main" id="{EA5D9927-5338-494E-A2E6-C509F161B70B}"/>
              </a:ext>
            </a:extLst>
          </p:cNvPr>
          <p:cNvSpPr txBox="1"/>
          <p:nvPr/>
        </p:nvSpPr>
        <p:spPr>
          <a:xfrm>
            <a:off x="467806" y="6425800"/>
            <a:ext cx="3400661" cy="365125"/>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GB" sz="900" b="0" i="0" u="none" strike="noStrike" cap="none">
                <a:solidFill>
                  <a:schemeClr val="tx2">
                    <a:lumMod val="10000"/>
                  </a:schemeClr>
                </a:solidFill>
                <a:latin typeface="Arial"/>
                <a:ea typeface="Arial"/>
                <a:cs typeface="Arial"/>
                <a:sym typeface="Arial"/>
              </a:rPr>
              <a:t>May 202x</a:t>
            </a:r>
            <a:endParaRPr sz="900" b="0" i="0" u="none" strike="noStrike" cap="none">
              <a:solidFill>
                <a:schemeClr val="tx2">
                  <a:lumMod val="10000"/>
                </a:schemeClr>
              </a:solidFill>
              <a:latin typeface="Arial"/>
              <a:ea typeface="Arial"/>
              <a:cs typeface="Arial"/>
              <a:sym typeface="Arial"/>
            </a:endParaRPr>
          </a:p>
        </p:txBody>
      </p:sp>
      <p:sp>
        <p:nvSpPr>
          <p:cNvPr id="4" name="Google Shape;310;p6">
            <a:extLst>
              <a:ext uri="{FF2B5EF4-FFF2-40B4-BE49-F238E27FC236}">
                <a16:creationId xmlns:a16="http://schemas.microsoft.com/office/drawing/2014/main" id="{DDCD4A4A-1CFD-11F2-6766-B3E91DED6B49}"/>
              </a:ext>
            </a:extLst>
          </p:cNvPr>
          <p:cNvSpPr/>
          <p:nvPr/>
        </p:nvSpPr>
        <p:spPr>
          <a:xfrm>
            <a:off x="1102386" y="1883692"/>
            <a:ext cx="1943886" cy="8112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Objectives</a:t>
            </a:r>
            <a:endParaRPr lang="en-US" b="1"/>
          </a:p>
        </p:txBody>
      </p:sp>
      <p:sp>
        <p:nvSpPr>
          <p:cNvPr id="7" name="Google Shape;313;p6">
            <a:extLst>
              <a:ext uri="{FF2B5EF4-FFF2-40B4-BE49-F238E27FC236}">
                <a16:creationId xmlns:a16="http://schemas.microsoft.com/office/drawing/2014/main" id="{883BE48A-01BE-A483-4790-D3E8B9389F2A}"/>
              </a:ext>
            </a:extLst>
          </p:cNvPr>
          <p:cNvSpPr/>
          <p:nvPr/>
        </p:nvSpPr>
        <p:spPr>
          <a:xfrm>
            <a:off x="1102386" y="2844493"/>
            <a:ext cx="1943886" cy="1772995"/>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Strategic </a:t>
            </a:r>
            <a:br>
              <a:rPr lang="en-US" sz="1400" b="1">
                <a:solidFill>
                  <a:schemeClr val="lt1"/>
                </a:solidFill>
                <a:latin typeface="Arial"/>
                <a:ea typeface="Arial"/>
                <a:cs typeface="Arial"/>
                <a:sym typeface="Arial"/>
              </a:rPr>
            </a:br>
            <a:r>
              <a:rPr lang="en-US" sz="1400" b="1">
                <a:solidFill>
                  <a:schemeClr val="lt1"/>
                </a:solidFill>
                <a:latin typeface="Arial"/>
                <a:ea typeface="Arial"/>
                <a:cs typeface="Arial"/>
                <a:sym typeface="Arial"/>
              </a:rPr>
              <a:t>initiatives</a:t>
            </a:r>
            <a:endParaRPr lang="en-US" b="1"/>
          </a:p>
        </p:txBody>
      </p:sp>
      <p:sp>
        <p:nvSpPr>
          <p:cNvPr id="8" name="Google Shape;319;p6">
            <a:extLst>
              <a:ext uri="{FF2B5EF4-FFF2-40B4-BE49-F238E27FC236}">
                <a16:creationId xmlns:a16="http://schemas.microsoft.com/office/drawing/2014/main" id="{E8DEF34F-4749-D647-2596-7045B0E0A4B3}"/>
              </a:ext>
            </a:extLst>
          </p:cNvPr>
          <p:cNvSpPr/>
          <p:nvPr/>
        </p:nvSpPr>
        <p:spPr>
          <a:xfrm>
            <a:off x="1102397" y="4767077"/>
            <a:ext cx="1943886" cy="1493896"/>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Enablers</a:t>
            </a:r>
            <a:endParaRPr lang="en-US" b="1"/>
          </a:p>
        </p:txBody>
      </p:sp>
      <p:sp>
        <p:nvSpPr>
          <p:cNvPr id="9" name="Google Shape;310;p6">
            <a:extLst>
              <a:ext uri="{FF2B5EF4-FFF2-40B4-BE49-F238E27FC236}">
                <a16:creationId xmlns:a16="http://schemas.microsoft.com/office/drawing/2014/main" id="{81895EBE-B3A2-3E2A-A91A-F85B50EFE15D}"/>
              </a:ext>
            </a:extLst>
          </p:cNvPr>
          <p:cNvSpPr/>
          <p:nvPr/>
        </p:nvSpPr>
        <p:spPr>
          <a:xfrm>
            <a:off x="3252919" y="1883692"/>
            <a:ext cx="7836696" cy="8112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b="1">
              <a:solidFill>
                <a:schemeClr val="lt1"/>
              </a:solidFill>
            </a:endParaRPr>
          </a:p>
          <a:p>
            <a:pPr marL="0" marR="0" lvl="0" indent="0" algn="ctr" rtl="0">
              <a:spcBef>
                <a:spcPts val="0"/>
              </a:spcBef>
              <a:spcAft>
                <a:spcPts val="0"/>
              </a:spcAft>
              <a:buNone/>
            </a:pPr>
            <a:endParaRPr lang="en-US" b="1"/>
          </a:p>
        </p:txBody>
      </p:sp>
      <p:sp>
        <p:nvSpPr>
          <p:cNvPr id="10" name="Google Shape;313;p6">
            <a:extLst>
              <a:ext uri="{FF2B5EF4-FFF2-40B4-BE49-F238E27FC236}">
                <a16:creationId xmlns:a16="http://schemas.microsoft.com/office/drawing/2014/main" id="{808B00DC-AB18-36E7-0F4E-0B8C9F0DCB7A}"/>
              </a:ext>
            </a:extLst>
          </p:cNvPr>
          <p:cNvSpPr/>
          <p:nvPr/>
        </p:nvSpPr>
        <p:spPr>
          <a:xfrm>
            <a:off x="3252919" y="2863855"/>
            <a:ext cx="2436370" cy="81121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Focus on </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top brands</a:t>
            </a:r>
            <a:endParaRPr lang="en-US"/>
          </a:p>
        </p:txBody>
      </p:sp>
      <p:sp>
        <p:nvSpPr>
          <p:cNvPr id="11" name="Google Shape;313;p6">
            <a:extLst>
              <a:ext uri="{FF2B5EF4-FFF2-40B4-BE49-F238E27FC236}">
                <a16:creationId xmlns:a16="http://schemas.microsoft.com/office/drawing/2014/main" id="{274EF2CE-80DF-83C3-75E0-3EBF04F42B9B}"/>
              </a:ext>
            </a:extLst>
          </p:cNvPr>
          <p:cNvSpPr/>
          <p:nvPr/>
        </p:nvSpPr>
        <p:spPr>
          <a:xfrm>
            <a:off x="5953081" y="2863855"/>
            <a:ext cx="2436370" cy="81121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Commercial</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excellence</a:t>
            </a:r>
            <a:endParaRPr lang="en-US"/>
          </a:p>
        </p:txBody>
      </p:sp>
      <p:sp>
        <p:nvSpPr>
          <p:cNvPr id="12" name="Google Shape;313;p6">
            <a:extLst>
              <a:ext uri="{FF2B5EF4-FFF2-40B4-BE49-F238E27FC236}">
                <a16:creationId xmlns:a16="http://schemas.microsoft.com/office/drawing/2014/main" id="{D2FF414A-7EA1-9909-56C1-2E228E16556B}"/>
              </a:ext>
            </a:extLst>
          </p:cNvPr>
          <p:cNvSpPr/>
          <p:nvPr/>
        </p:nvSpPr>
        <p:spPr>
          <a:xfrm>
            <a:off x="8653245" y="2863855"/>
            <a:ext cx="2436370" cy="81121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[Country A]</a:t>
            </a:r>
            <a:endParaRPr lang="en-US"/>
          </a:p>
        </p:txBody>
      </p:sp>
      <p:sp>
        <p:nvSpPr>
          <p:cNvPr id="13" name="Google Shape;313;p6">
            <a:extLst>
              <a:ext uri="{FF2B5EF4-FFF2-40B4-BE49-F238E27FC236}">
                <a16:creationId xmlns:a16="http://schemas.microsoft.com/office/drawing/2014/main" id="{96B680B5-4597-16E6-41F7-B1A3B53324DC}"/>
              </a:ext>
            </a:extLst>
          </p:cNvPr>
          <p:cNvSpPr/>
          <p:nvPr/>
        </p:nvSpPr>
        <p:spPr>
          <a:xfrm>
            <a:off x="3252919" y="3806276"/>
            <a:ext cx="2436370" cy="81121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Build narratives</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and stories</a:t>
            </a:r>
            <a:endParaRPr lang="en-US"/>
          </a:p>
        </p:txBody>
      </p:sp>
      <p:sp>
        <p:nvSpPr>
          <p:cNvPr id="14" name="Google Shape;313;p6">
            <a:extLst>
              <a:ext uri="{FF2B5EF4-FFF2-40B4-BE49-F238E27FC236}">
                <a16:creationId xmlns:a16="http://schemas.microsoft.com/office/drawing/2014/main" id="{7B546455-2052-1E4C-5128-DD64DBDFF00E}"/>
              </a:ext>
            </a:extLst>
          </p:cNvPr>
          <p:cNvSpPr/>
          <p:nvPr/>
        </p:nvSpPr>
        <p:spPr>
          <a:xfrm>
            <a:off x="5953082" y="3806276"/>
            <a:ext cx="2436370" cy="81121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Direct-to-</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consumer</a:t>
            </a:r>
            <a:endParaRPr lang="en-US"/>
          </a:p>
        </p:txBody>
      </p:sp>
      <p:sp>
        <p:nvSpPr>
          <p:cNvPr id="15" name="Google Shape;313;p6">
            <a:extLst>
              <a:ext uri="{FF2B5EF4-FFF2-40B4-BE49-F238E27FC236}">
                <a16:creationId xmlns:a16="http://schemas.microsoft.com/office/drawing/2014/main" id="{95FB77AF-504C-A979-3BED-64F99EA0AE6C}"/>
              </a:ext>
            </a:extLst>
          </p:cNvPr>
          <p:cNvSpPr/>
          <p:nvPr/>
        </p:nvSpPr>
        <p:spPr>
          <a:xfrm>
            <a:off x="8653245" y="3806276"/>
            <a:ext cx="2436370" cy="81121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[Country B]</a:t>
            </a:r>
            <a:endParaRPr lang="en-US"/>
          </a:p>
        </p:txBody>
      </p:sp>
      <p:sp>
        <p:nvSpPr>
          <p:cNvPr id="16" name="Google Shape;319;p6">
            <a:extLst>
              <a:ext uri="{FF2B5EF4-FFF2-40B4-BE49-F238E27FC236}">
                <a16:creationId xmlns:a16="http://schemas.microsoft.com/office/drawing/2014/main" id="{37F9F1A5-6611-6735-F0C7-DECBCAD280CE}"/>
              </a:ext>
            </a:extLst>
          </p:cNvPr>
          <p:cNvSpPr/>
          <p:nvPr/>
        </p:nvSpPr>
        <p:spPr>
          <a:xfrm>
            <a:off x="3252918" y="4767077"/>
            <a:ext cx="7836695" cy="324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People</a:t>
            </a:r>
            <a:endParaRPr lang="en-US"/>
          </a:p>
        </p:txBody>
      </p:sp>
      <p:sp>
        <p:nvSpPr>
          <p:cNvPr id="17" name="Google Shape;319;p6">
            <a:extLst>
              <a:ext uri="{FF2B5EF4-FFF2-40B4-BE49-F238E27FC236}">
                <a16:creationId xmlns:a16="http://schemas.microsoft.com/office/drawing/2014/main" id="{25A96C8B-ED22-D19E-6FC6-1D93B5B8889C}"/>
              </a:ext>
            </a:extLst>
          </p:cNvPr>
          <p:cNvSpPr/>
          <p:nvPr/>
        </p:nvSpPr>
        <p:spPr>
          <a:xfrm>
            <a:off x="3252918" y="5157042"/>
            <a:ext cx="7836695" cy="324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Digital</a:t>
            </a:r>
            <a:endParaRPr lang="en-US"/>
          </a:p>
        </p:txBody>
      </p:sp>
      <p:sp>
        <p:nvSpPr>
          <p:cNvPr id="18" name="Google Shape;319;p6">
            <a:extLst>
              <a:ext uri="{FF2B5EF4-FFF2-40B4-BE49-F238E27FC236}">
                <a16:creationId xmlns:a16="http://schemas.microsoft.com/office/drawing/2014/main" id="{189C3C15-D065-A693-1334-775DAAC4984F}"/>
              </a:ext>
            </a:extLst>
          </p:cNvPr>
          <p:cNvSpPr/>
          <p:nvPr/>
        </p:nvSpPr>
        <p:spPr>
          <a:xfrm>
            <a:off x="3252918" y="5547007"/>
            <a:ext cx="7836695" cy="324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lt1"/>
                </a:solidFill>
              </a:rPr>
              <a:t>I</a:t>
            </a:r>
            <a:r>
              <a:rPr lang="en-US" sz="1400">
                <a:solidFill>
                  <a:schemeClr val="lt1"/>
                </a:solidFill>
                <a:latin typeface="Arial"/>
                <a:ea typeface="Arial"/>
                <a:cs typeface="Arial"/>
                <a:sym typeface="Arial"/>
              </a:rPr>
              <a:t>nnovation &amp; Design</a:t>
            </a:r>
            <a:endParaRPr lang="en-US"/>
          </a:p>
        </p:txBody>
      </p:sp>
      <p:sp>
        <p:nvSpPr>
          <p:cNvPr id="19" name="Google Shape;319;p6">
            <a:extLst>
              <a:ext uri="{FF2B5EF4-FFF2-40B4-BE49-F238E27FC236}">
                <a16:creationId xmlns:a16="http://schemas.microsoft.com/office/drawing/2014/main" id="{0D4C3541-BBF9-6D60-21A0-5EFE43FE5322}"/>
              </a:ext>
            </a:extLst>
          </p:cNvPr>
          <p:cNvSpPr/>
          <p:nvPr/>
        </p:nvSpPr>
        <p:spPr>
          <a:xfrm>
            <a:off x="3252918" y="5936973"/>
            <a:ext cx="7836695" cy="324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Sustainability</a:t>
            </a:r>
            <a:endParaRPr lang="en-US"/>
          </a:p>
        </p:txBody>
      </p:sp>
      <p:sp>
        <p:nvSpPr>
          <p:cNvPr id="20" name="TextBox 19">
            <a:extLst>
              <a:ext uri="{FF2B5EF4-FFF2-40B4-BE49-F238E27FC236}">
                <a16:creationId xmlns:a16="http://schemas.microsoft.com/office/drawing/2014/main" id="{D446D73C-EB5A-114C-5A2C-54A41F61B682}"/>
              </a:ext>
            </a:extLst>
          </p:cNvPr>
          <p:cNvSpPr txBox="1"/>
          <p:nvPr/>
        </p:nvSpPr>
        <p:spPr>
          <a:xfrm>
            <a:off x="3455104" y="2230611"/>
            <a:ext cx="2032000" cy="307777"/>
          </a:xfrm>
          <a:prstGeom prst="rect">
            <a:avLst/>
          </a:prstGeom>
          <a:noFill/>
        </p:spPr>
        <p:txBody>
          <a:bodyPr wrap="square" rtlCol="0">
            <a:spAutoFit/>
          </a:bodyPr>
          <a:lstStyle/>
          <a:p>
            <a:pPr algn="ctr"/>
            <a:r>
              <a:rPr lang="en-US" b="1">
                <a:solidFill>
                  <a:schemeClr val="bg1"/>
                </a:solidFill>
              </a:rPr>
              <a:t>Brands</a:t>
            </a:r>
          </a:p>
        </p:txBody>
      </p:sp>
      <p:sp>
        <p:nvSpPr>
          <p:cNvPr id="21" name="TextBox 20">
            <a:extLst>
              <a:ext uri="{FF2B5EF4-FFF2-40B4-BE49-F238E27FC236}">
                <a16:creationId xmlns:a16="http://schemas.microsoft.com/office/drawing/2014/main" id="{25694AC8-A366-CE9E-F333-CF6096AA8B90}"/>
              </a:ext>
            </a:extLst>
          </p:cNvPr>
          <p:cNvSpPr txBox="1"/>
          <p:nvPr/>
        </p:nvSpPr>
        <p:spPr>
          <a:xfrm>
            <a:off x="6155267" y="2230611"/>
            <a:ext cx="2032000" cy="307777"/>
          </a:xfrm>
          <a:prstGeom prst="rect">
            <a:avLst/>
          </a:prstGeom>
          <a:noFill/>
        </p:spPr>
        <p:txBody>
          <a:bodyPr wrap="square" rtlCol="0">
            <a:spAutoFit/>
          </a:bodyPr>
          <a:lstStyle/>
          <a:p>
            <a:pPr algn="ctr"/>
            <a:r>
              <a:rPr lang="en-US" b="1">
                <a:solidFill>
                  <a:schemeClr val="bg1"/>
                </a:solidFill>
              </a:rPr>
              <a:t>Channels</a:t>
            </a:r>
          </a:p>
        </p:txBody>
      </p:sp>
      <p:sp>
        <p:nvSpPr>
          <p:cNvPr id="22" name="TextBox 21">
            <a:extLst>
              <a:ext uri="{FF2B5EF4-FFF2-40B4-BE49-F238E27FC236}">
                <a16:creationId xmlns:a16="http://schemas.microsoft.com/office/drawing/2014/main" id="{79895875-9444-1604-A853-347EA4E15988}"/>
              </a:ext>
            </a:extLst>
          </p:cNvPr>
          <p:cNvSpPr txBox="1"/>
          <p:nvPr/>
        </p:nvSpPr>
        <p:spPr>
          <a:xfrm>
            <a:off x="8855430" y="2230611"/>
            <a:ext cx="2032000" cy="307777"/>
          </a:xfrm>
          <a:prstGeom prst="rect">
            <a:avLst/>
          </a:prstGeom>
          <a:noFill/>
        </p:spPr>
        <p:txBody>
          <a:bodyPr wrap="square" rtlCol="0">
            <a:spAutoFit/>
          </a:bodyPr>
          <a:lstStyle/>
          <a:p>
            <a:pPr algn="ctr"/>
            <a:r>
              <a:rPr lang="en-US" b="1">
                <a:solidFill>
                  <a:schemeClr val="bg1"/>
                </a:solidFill>
              </a:rPr>
              <a:t>Countries</a:t>
            </a:r>
          </a:p>
        </p:txBody>
      </p:sp>
      <p:cxnSp>
        <p:nvCxnSpPr>
          <p:cNvPr id="23" name="Straight Connector 22">
            <a:extLst>
              <a:ext uri="{FF2B5EF4-FFF2-40B4-BE49-F238E27FC236}">
                <a16:creationId xmlns:a16="http://schemas.microsoft.com/office/drawing/2014/main" id="{C4BDF284-851D-975C-03E9-B4A223425E78}"/>
              </a:ext>
            </a:extLst>
          </p:cNvPr>
          <p:cNvCxnSpPr>
            <a:cxnSpLocks/>
          </p:cNvCxnSpPr>
          <p:nvPr/>
        </p:nvCxnSpPr>
        <p:spPr>
          <a:xfrm>
            <a:off x="5821185" y="2863855"/>
            <a:ext cx="0" cy="175363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738598-E29D-99B0-73D9-23B5E3FB529F}"/>
              </a:ext>
            </a:extLst>
          </p:cNvPr>
          <p:cNvCxnSpPr>
            <a:cxnSpLocks/>
          </p:cNvCxnSpPr>
          <p:nvPr/>
        </p:nvCxnSpPr>
        <p:spPr>
          <a:xfrm>
            <a:off x="8521347" y="2863855"/>
            <a:ext cx="0" cy="175363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999AE341-4D6F-25A8-C562-9E1F95ACDA74}"/>
              </a:ext>
            </a:extLst>
          </p:cNvPr>
          <p:cNvSpPr>
            <a:spLocks noChangeAspect="1"/>
          </p:cNvSpPr>
          <p:nvPr/>
        </p:nvSpPr>
        <p:spPr>
          <a:xfrm>
            <a:off x="4255104" y="1734103"/>
            <a:ext cx="432000" cy="43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t>A</a:t>
            </a:r>
          </a:p>
        </p:txBody>
      </p:sp>
      <p:sp>
        <p:nvSpPr>
          <p:cNvPr id="26" name="Oval 25">
            <a:extLst>
              <a:ext uri="{FF2B5EF4-FFF2-40B4-BE49-F238E27FC236}">
                <a16:creationId xmlns:a16="http://schemas.microsoft.com/office/drawing/2014/main" id="{A32FB3D7-CF28-7451-2F17-D4DB1D28C6D4}"/>
              </a:ext>
            </a:extLst>
          </p:cNvPr>
          <p:cNvSpPr>
            <a:spLocks noChangeAspect="1"/>
          </p:cNvSpPr>
          <p:nvPr/>
        </p:nvSpPr>
        <p:spPr>
          <a:xfrm>
            <a:off x="6955266" y="1734103"/>
            <a:ext cx="432000" cy="43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t>B</a:t>
            </a:r>
          </a:p>
        </p:txBody>
      </p:sp>
      <p:sp>
        <p:nvSpPr>
          <p:cNvPr id="27" name="Oval 26">
            <a:extLst>
              <a:ext uri="{FF2B5EF4-FFF2-40B4-BE49-F238E27FC236}">
                <a16:creationId xmlns:a16="http://schemas.microsoft.com/office/drawing/2014/main" id="{AE92CDCF-4F29-3A89-9226-6C208E55AEE4}"/>
              </a:ext>
            </a:extLst>
          </p:cNvPr>
          <p:cNvSpPr>
            <a:spLocks noChangeAspect="1"/>
          </p:cNvSpPr>
          <p:nvPr/>
        </p:nvSpPr>
        <p:spPr>
          <a:xfrm>
            <a:off x="9655430" y="1734103"/>
            <a:ext cx="432000" cy="43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t>C</a:t>
            </a:r>
          </a:p>
        </p:txBody>
      </p:sp>
      <p:sp>
        <p:nvSpPr>
          <p:cNvPr id="28" name="TextBox 27">
            <a:extLst>
              <a:ext uri="{FF2B5EF4-FFF2-40B4-BE49-F238E27FC236}">
                <a16:creationId xmlns:a16="http://schemas.microsoft.com/office/drawing/2014/main" id="{80164F6B-2D66-136C-4A27-C5D3DBF51D61}"/>
              </a:ext>
            </a:extLst>
          </p:cNvPr>
          <p:cNvSpPr txBox="1"/>
          <p:nvPr/>
        </p:nvSpPr>
        <p:spPr>
          <a:xfrm>
            <a:off x="5379176" y="1385047"/>
            <a:ext cx="3584183" cy="307777"/>
          </a:xfrm>
          <a:prstGeom prst="rect">
            <a:avLst/>
          </a:prstGeom>
          <a:noFill/>
        </p:spPr>
        <p:txBody>
          <a:bodyPr wrap="square" rtlCol="0">
            <a:spAutoFit/>
          </a:bodyPr>
          <a:lstStyle/>
          <a:p>
            <a:pPr algn="ctr"/>
            <a:r>
              <a:rPr lang="en-US"/>
              <a:t>We focus on winning:</a:t>
            </a:r>
          </a:p>
        </p:txBody>
      </p:sp>
      <p:sp>
        <p:nvSpPr>
          <p:cNvPr id="29" name="Rectangle 28">
            <a:extLst>
              <a:ext uri="{FF2B5EF4-FFF2-40B4-BE49-F238E27FC236}">
                <a16:creationId xmlns:a16="http://schemas.microsoft.com/office/drawing/2014/main" id="{A198E895-A696-634D-AC13-14667925DCD2}"/>
              </a:ext>
            </a:extLst>
          </p:cNvPr>
          <p:cNvSpPr/>
          <p:nvPr/>
        </p:nvSpPr>
        <p:spPr>
          <a:xfrm>
            <a:off x="1035151" y="1385047"/>
            <a:ext cx="10206590" cy="33160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40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B91F1B-C254-C988-B15F-4F0F38CAA260}"/>
              </a:ext>
            </a:extLst>
          </p:cNvPr>
          <p:cNvGraphicFramePr>
            <a:graphicFrameLocks noChangeAspect="1"/>
          </p:cNvGraphicFramePr>
          <p:nvPr>
            <p:custDataLst>
              <p:tags r:id="rId1"/>
            </p:custDataLst>
            <p:extLst>
              <p:ext uri="{D42A27DB-BD31-4B8C-83A1-F6EECF244321}">
                <p14:modId xmlns:p14="http://schemas.microsoft.com/office/powerpoint/2010/main" val="361317879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FDB91F1B-C254-C988-B15F-4F0F38CAA26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F0F7FF12-8C46-3F4C-AF3C-C393D45CBDE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9" name="Title 1">
            <a:extLst>
              <a:ext uri="{FF2B5EF4-FFF2-40B4-BE49-F238E27FC236}">
                <a16:creationId xmlns:a16="http://schemas.microsoft.com/office/drawing/2014/main" id="{9B640F0C-5D83-E625-44EC-8975B5EA2560}"/>
              </a:ext>
            </a:extLst>
          </p:cNvPr>
          <p:cNvSpPr txBox="1">
            <a:spLocks/>
          </p:cNvSpPr>
          <p:nvPr/>
        </p:nvSpPr>
        <p:spPr>
          <a:xfrm>
            <a:off x="534725" y="1355453"/>
            <a:ext cx="5298916" cy="1437300"/>
          </a:xfrm>
          <a:prstGeom prst="rect">
            <a:avLst/>
          </a:prstGeom>
        </p:spPr>
        <p:txBody>
          <a:bodyPr vert="horz"/>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2"/>
              </a:buClr>
              <a:buSzPts val="2000"/>
            </a:pPr>
            <a:r>
              <a:rPr lang="en-GB" sz="4800" b="1">
                <a:solidFill>
                  <a:schemeClr val="tx1"/>
                </a:solidFill>
                <a:latin typeface="Georgia" panose="02040502050405020303" pitchFamily="18" charset="0"/>
              </a:rPr>
              <a:t>Strategy summary</a:t>
            </a:r>
            <a:endParaRPr lang="en-US" sz="4800" b="1">
              <a:solidFill>
                <a:schemeClr val="tx1"/>
              </a:solidFill>
              <a:latin typeface="Georgia" panose="02040502050405020303" pitchFamily="18" charset="0"/>
            </a:endParaRPr>
          </a:p>
        </p:txBody>
      </p:sp>
      <p:sp>
        <p:nvSpPr>
          <p:cNvPr id="10" name="Text Placeholder 2">
            <a:extLst>
              <a:ext uri="{FF2B5EF4-FFF2-40B4-BE49-F238E27FC236}">
                <a16:creationId xmlns:a16="http://schemas.microsoft.com/office/drawing/2014/main" id="{345960FC-11B2-A398-6102-D693F3DFFA61}"/>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a:solidFill>
                  <a:schemeClr val="tx1"/>
                </a:solidFill>
              </a:rPr>
              <a:t>01</a:t>
            </a:r>
          </a:p>
        </p:txBody>
      </p:sp>
    </p:spTree>
    <p:extLst>
      <p:ext uri="{BB962C8B-B14F-4D97-AF65-F5344CB8AC3E}">
        <p14:creationId xmlns:p14="http://schemas.microsoft.com/office/powerpoint/2010/main" val="193668349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itting at a table&#10;&#10;Description automatically generated with medium confidence">
            <a:extLst>
              <a:ext uri="{FF2B5EF4-FFF2-40B4-BE49-F238E27FC236}">
                <a16:creationId xmlns:a16="http://schemas.microsoft.com/office/drawing/2014/main" id="{697EAED7-337A-4D4B-B664-6A1A5B5DA04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7806" y="1878014"/>
            <a:ext cx="2664000" cy="2268000"/>
          </a:xfrm>
          <a:prstGeom prst="rect">
            <a:avLst/>
          </a:prstGeom>
        </p:spPr>
      </p:pic>
      <p:pic>
        <p:nvPicPr>
          <p:cNvPr id="13" name="Picture 12" descr="A picture containing indoor, colorful&#10;&#10;Description automatically generated">
            <a:extLst>
              <a:ext uri="{FF2B5EF4-FFF2-40B4-BE49-F238E27FC236}">
                <a16:creationId xmlns:a16="http://schemas.microsoft.com/office/drawing/2014/main" id="{3991DF44-454F-534D-8226-3E023FAB4CF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31497" y="1878015"/>
            <a:ext cx="2673197" cy="2268000"/>
          </a:xfrm>
          <a:prstGeom prst="rect">
            <a:avLst/>
          </a:prstGeom>
        </p:spPr>
      </p:pic>
      <p:pic>
        <p:nvPicPr>
          <p:cNvPr id="11" name="Picture 10" descr="A picture containing tree, outdoor, grass, forest&#10;&#10;Description automatically generated">
            <a:extLst>
              <a:ext uri="{FF2B5EF4-FFF2-40B4-BE49-F238E27FC236}">
                <a16:creationId xmlns:a16="http://schemas.microsoft.com/office/drawing/2014/main" id="{BEC37E6F-AB4F-5E4D-85EC-804BDDFB54D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967939" y="1878014"/>
            <a:ext cx="2673198" cy="2268000"/>
          </a:xfrm>
          <a:prstGeom prst="rect">
            <a:avLst/>
          </a:prstGeom>
        </p:spPr>
      </p:pic>
      <p:pic>
        <p:nvPicPr>
          <p:cNvPr id="9" name="Picture 8" descr="A picture containing text, person, computer, indoor&#10;&#10;Description automatically generated">
            <a:extLst>
              <a:ext uri="{FF2B5EF4-FFF2-40B4-BE49-F238E27FC236}">
                <a16:creationId xmlns:a16="http://schemas.microsoft.com/office/drawing/2014/main" id="{12785D8D-0B08-FB4D-8544-C56D8BC6663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304248" y="1878015"/>
            <a:ext cx="2664001" cy="2268000"/>
          </a:xfrm>
          <a:prstGeom prst="rect">
            <a:avLst/>
          </a:prstGeom>
        </p:spPr>
      </p:pic>
      <p:sp>
        <p:nvSpPr>
          <p:cNvPr id="2" name="Title 1">
            <a:extLst>
              <a:ext uri="{FF2B5EF4-FFF2-40B4-BE49-F238E27FC236}">
                <a16:creationId xmlns:a16="http://schemas.microsoft.com/office/drawing/2014/main" id="{AC41C024-1423-CF4A-B0E4-45D935071D97}"/>
              </a:ext>
            </a:extLst>
          </p:cNvPr>
          <p:cNvSpPr>
            <a:spLocks noGrp="1"/>
          </p:cNvSpPr>
          <p:nvPr>
            <p:ph type="title"/>
          </p:nvPr>
        </p:nvSpPr>
        <p:spPr>
          <a:xfrm>
            <a:off x="467806" y="365126"/>
            <a:ext cx="11173331" cy="811212"/>
          </a:xfrm>
        </p:spPr>
        <p:txBody>
          <a:bodyPr/>
          <a:lstStyle/>
          <a:p>
            <a:r>
              <a:rPr lang="en-US"/>
              <a:t>Our enablers for the future</a:t>
            </a:r>
          </a:p>
        </p:txBody>
      </p:sp>
      <p:sp>
        <p:nvSpPr>
          <p:cNvPr id="3" name="Slide Number Placeholder 2">
            <a:extLst>
              <a:ext uri="{FF2B5EF4-FFF2-40B4-BE49-F238E27FC236}">
                <a16:creationId xmlns:a16="http://schemas.microsoft.com/office/drawing/2014/main" id="{37020BDF-F35B-6F4B-B994-AC2AA33BDC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140</a:t>
            </a:fld>
            <a:endParaRPr lang="en-GB"/>
          </a:p>
        </p:txBody>
      </p:sp>
      <p:sp>
        <p:nvSpPr>
          <p:cNvPr id="5" name="Google Shape;27;p41">
            <a:extLst>
              <a:ext uri="{FF2B5EF4-FFF2-40B4-BE49-F238E27FC236}">
                <a16:creationId xmlns:a16="http://schemas.microsoft.com/office/drawing/2014/main" id="{EA5D9927-5338-494E-A2E6-C509F161B70B}"/>
              </a:ext>
            </a:extLst>
          </p:cNvPr>
          <p:cNvSpPr txBox="1"/>
          <p:nvPr/>
        </p:nvSpPr>
        <p:spPr>
          <a:xfrm>
            <a:off x="467806" y="6425800"/>
            <a:ext cx="3400661" cy="365125"/>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GB" sz="900" b="0" i="0" u="none" strike="noStrike" cap="none">
                <a:solidFill>
                  <a:schemeClr val="tx2">
                    <a:lumMod val="10000"/>
                  </a:schemeClr>
                </a:solidFill>
                <a:latin typeface="Arial"/>
                <a:ea typeface="Arial"/>
                <a:cs typeface="Arial"/>
                <a:sym typeface="Arial"/>
              </a:rPr>
              <a:t>May 202x</a:t>
            </a:r>
            <a:endParaRPr sz="900" b="0" i="0" u="none" strike="noStrike" cap="none">
              <a:solidFill>
                <a:schemeClr val="tx2">
                  <a:lumMod val="10000"/>
                </a:schemeClr>
              </a:solidFill>
              <a:latin typeface="Arial"/>
              <a:ea typeface="Arial"/>
              <a:cs typeface="Arial"/>
              <a:sym typeface="Arial"/>
            </a:endParaRPr>
          </a:p>
        </p:txBody>
      </p:sp>
      <p:sp>
        <p:nvSpPr>
          <p:cNvPr id="14" name="Google Shape;319;p6">
            <a:extLst>
              <a:ext uri="{FF2B5EF4-FFF2-40B4-BE49-F238E27FC236}">
                <a16:creationId xmlns:a16="http://schemas.microsoft.com/office/drawing/2014/main" id="{26D4F3AE-6AC7-B6E1-F6BC-17E76ACCCB13}"/>
              </a:ext>
            </a:extLst>
          </p:cNvPr>
          <p:cNvSpPr/>
          <p:nvPr/>
        </p:nvSpPr>
        <p:spPr>
          <a:xfrm>
            <a:off x="467807" y="4300051"/>
            <a:ext cx="2664000" cy="32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tx1"/>
                </a:solidFill>
                <a:latin typeface="Arial"/>
                <a:ea typeface="Arial"/>
                <a:cs typeface="Arial"/>
                <a:sym typeface="Arial"/>
              </a:rPr>
              <a:t>People</a:t>
            </a:r>
            <a:endParaRPr lang="en-US" b="1">
              <a:solidFill>
                <a:schemeClr val="tx1"/>
              </a:solidFill>
            </a:endParaRPr>
          </a:p>
        </p:txBody>
      </p:sp>
      <p:sp>
        <p:nvSpPr>
          <p:cNvPr id="15" name="Google Shape;319;p6">
            <a:extLst>
              <a:ext uri="{FF2B5EF4-FFF2-40B4-BE49-F238E27FC236}">
                <a16:creationId xmlns:a16="http://schemas.microsoft.com/office/drawing/2014/main" id="{BE8600F2-EF38-0B65-7166-B16E857D8477}"/>
              </a:ext>
            </a:extLst>
          </p:cNvPr>
          <p:cNvSpPr/>
          <p:nvPr/>
        </p:nvSpPr>
        <p:spPr>
          <a:xfrm>
            <a:off x="3304248" y="4300051"/>
            <a:ext cx="2664001" cy="32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tx1"/>
                </a:solidFill>
                <a:latin typeface="Arial"/>
                <a:ea typeface="Arial"/>
                <a:cs typeface="Arial"/>
                <a:sym typeface="Arial"/>
              </a:rPr>
              <a:t>Digital</a:t>
            </a:r>
            <a:endParaRPr lang="en-US" b="1">
              <a:solidFill>
                <a:schemeClr val="tx1"/>
              </a:solidFill>
            </a:endParaRPr>
          </a:p>
        </p:txBody>
      </p:sp>
      <p:sp>
        <p:nvSpPr>
          <p:cNvPr id="16" name="Google Shape;319;p6">
            <a:extLst>
              <a:ext uri="{FF2B5EF4-FFF2-40B4-BE49-F238E27FC236}">
                <a16:creationId xmlns:a16="http://schemas.microsoft.com/office/drawing/2014/main" id="{568EAD6B-B914-E5C7-8802-159F8C06854A}"/>
              </a:ext>
            </a:extLst>
          </p:cNvPr>
          <p:cNvSpPr/>
          <p:nvPr/>
        </p:nvSpPr>
        <p:spPr>
          <a:xfrm>
            <a:off x="6131497" y="4300051"/>
            <a:ext cx="2673197" cy="32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b="1">
                <a:solidFill>
                  <a:schemeClr val="tx1"/>
                </a:solidFill>
              </a:rPr>
              <a:t>I</a:t>
            </a:r>
            <a:r>
              <a:rPr lang="en-US" sz="1400" b="1">
                <a:solidFill>
                  <a:schemeClr val="tx1"/>
                </a:solidFill>
                <a:latin typeface="Arial"/>
                <a:ea typeface="Arial"/>
                <a:cs typeface="Arial"/>
                <a:sym typeface="Arial"/>
              </a:rPr>
              <a:t>nnovation &amp; Design</a:t>
            </a:r>
            <a:endParaRPr lang="en-US" b="1">
              <a:solidFill>
                <a:schemeClr val="tx1"/>
              </a:solidFill>
            </a:endParaRPr>
          </a:p>
        </p:txBody>
      </p:sp>
      <p:sp>
        <p:nvSpPr>
          <p:cNvPr id="17" name="Google Shape;319;p6">
            <a:extLst>
              <a:ext uri="{FF2B5EF4-FFF2-40B4-BE49-F238E27FC236}">
                <a16:creationId xmlns:a16="http://schemas.microsoft.com/office/drawing/2014/main" id="{80E34CA4-4966-D4C7-39E3-B3EE5B3C7CB2}"/>
              </a:ext>
            </a:extLst>
          </p:cNvPr>
          <p:cNvSpPr/>
          <p:nvPr/>
        </p:nvSpPr>
        <p:spPr>
          <a:xfrm>
            <a:off x="8967940" y="4300051"/>
            <a:ext cx="2673198" cy="32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tx1"/>
                </a:solidFill>
                <a:latin typeface="Arial"/>
                <a:ea typeface="Arial"/>
                <a:cs typeface="Arial"/>
                <a:sym typeface="Arial"/>
              </a:rPr>
              <a:t>Sustainability</a:t>
            </a:r>
            <a:endParaRPr lang="en-US" b="1">
              <a:solidFill>
                <a:schemeClr val="tx1"/>
              </a:solidFill>
            </a:endParaRPr>
          </a:p>
        </p:txBody>
      </p:sp>
      <p:sp>
        <p:nvSpPr>
          <p:cNvPr id="18" name="Google Shape;319;p6">
            <a:extLst>
              <a:ext uri="{FF2B5EF4-FFF2-40B4-BE49-F238E27FC236}">
                <a16:creationId xmlns:a16="http://schemas.microsoft.com/office/drawing/2014/main" id="{A770C90D-C439-774F-32E2-BBE3A9C095B4}"/>
              </a:ext>
            </a:extLst>
          </p:cNvPr>
          <p:cNvSpPr/>
          <p:nvPr/>
        </p:nvSpPr>
        <p:spPr>
          <a:xfrm>
            <a:off x="467806" y="4773066"/>
            <a:ext cx="2664000" cy="32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rPr>
              <a:t>[Sanitized description of activities]</a:t>
            </a:r>
          </a:p>
        </p:txBody>
      </p:sp>
      <p:sp>
        <p:nvSpPr>
          <p:cNvPr id="19" name="Google Shape;319;p6">
            <a:extLst>
              <a:ext uri="{FF2B5EF4-FFF2-40B4-BE49-F238E27FC236}">
                <a16:creationId xmlns:a16="http://schemas.microsoft.com/office/drawing/2014/main" id="{CFF5F9A4-3F1D-29F2-C828-3465812DD683}"/>
              </a:ext>
            </a:extLst>
          </p:cNvPr>
          <p:cNvSpPr/>
          <p:nvPr/>
        </p:nvSpPr>
        <p:spPr>
          <a:xfrm>
            <a:off x="3304247" y="4773066"/>
            <a:ext cx="2664001" cy="32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rPr>
              <a:t>[Sanitized description of activities]</a:t>
            </a:r>
          </a:p>
        </p:txBody>
      </p:sp>
      <p:sp>
        <p:nvSpPr>
          <p:cNvPr id="20" name="Google Shape;319;p6">
            <a:extLst>
              <a:ext uri="{FF2B5EF4-FFF2-40B4-BE49-F238E27FC236}">
                <a16:creationId xmlns:a16="http://schemas.microsoft.com/office/drawing/2014/main" id="{ADF6662F-75ED-73D5-D62A-E423EE6B422F}"/>
              </a:ext>
            </a:extLst>
          </p:cNvPr>
          <p:cNvSpPr/>
          <p:nvPr/>
        </p:nvSpPr>
        <p:spPr>
          <a:xfrm>
            <a:off x="6131496" y="4773066"/>
            <a:ext cx="2673197" cy="32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rPr>
              <a:t>[Sanitized description of activities]</a:t>
            </a:r>
          </a:p>
        </p:txBody>
      </p:sp>
      <p:sp>
        <p:nvSpPr>
          <p:cNvPr id="21" name="Google Shape;319;p6">
            <a:extLst>
              <a:ext uri="{FF2B5EF4-FFF2-40B4-BE49-F238E27FC236}">
                <a16:creationId xmlns:a16="http://schemas.microsoft.com/office/drawing/2014/main" id="{E2595E27-A570-FBEA-FE96-7A49F7DC9117}"/>
              </a:ext>
            </a:extLst>
          </p:cNvPr>
          <p:cNvSpPr/>
          <p:nvPr/>
        </p:nvSpPr>
        <p:spPr>
          <a:xfrm>
            <a:off x="8967939" y="4773066"/>
            <a:ext cx="2673198" cy="324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1"/>
                </a:solidFill>
              </a:rPr>
              <a:t>[Sanitized description of activities]</a:t>
            </a:r>
          </a:p>
        </p:txBody>
      </p:sp>
    </p:spTree>
    <p:extLst>
      <p:ext uri="{BB962C8B-B14F-4D97-AF65-F5344CB8AC3E}">
        <p14:creationId xmlns:p14="http://schemas.microsoft.com/office/powerpoint/2010/main" val="10149270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820D41-4F1E-1748-AF4D-1A4B48561C91}"/>
              </a:ext>
            </a:extLst>
          </p:cNvPr>
          <p:cNvSpPr>
            <a:spLocks noGrp="1"/>
          </p:cNvSpPr>
          <p:nvPr>
            <p:ph type="title"/>
          </p:nvPr>
        </p:nvSpPr>
        <p:spPr/>
        <p:txBody>
          <a:bodyPr/>
          <a:lstStyle/>
          <a:p>
            <a:r>
              <a:rPr lang="en-GB"/>
              <a:t>We have a strong foundation with a clear growth path ahead</a:t>
            </a:r>
          </a:p>
        </p:txBody>
      </p:sp>
      <p:sp>
        <p:nvSpPr>
          <p:cNvPr id="6" name="Text Placeholder 5">
            <a:extLst>
              <a:ext uri="{FF2B5EF4-FFF2-40B4-BE49-F238E27FC236}">
                <a16:creationId xmlns:a16="http://schemas.microsoft.com/office/drawing/2014/main" id="{A0C517C3-80D2-5A4E-ABA8-45795EA49E1A}"/>
              </a:ext>
            </a:extLst>
          </p:cNvPr>
          <p:cNvSpPr>
            <a:spLocks noGrp="1"/>
          </p:cNvSpPr>
          <p:nvPr>
            <p:ph type="body" idx="1"/>
          </p:nvPr>
        </p:nvSpPr>
        <p:spPr/>
        <p:txBody>
          <a:bodyPr>
            <a:noAutofit/>
          </a:bodyPr>
          <a:lstStyle/>
          <a:p>
            <a:pPr marL="114300" indent="0">
              <a:buNone/>
            </a:pPr>
            <a:r>
              <a:rPr lang="en-US" sz="1400" b="1">
                <a:solidFill>
                  <a:schemeClr val="tx2">
                    <a:lumMod val="10000"/>
                  </a:schemeClr>
                </a:solidFill>
              </a:rPr>
              <a:t>[Company] has a strong foundation to build on</a:t>
            </a:r>
          </a:p>
          <a:p>
            <a:r>
              <a:rPr lang="en-US" sz="1400">
                <a:solidFill>
                  <a:schemeClr val="tx2">
                    <a:lumMod val="10000"/>
                  </a:schemeClr>
                </a:solidFill>
              </a:rPr>
              <a:t>Several strongholds to build on including several #1 brands, high growth in [region], and a diverse and global talent pool</a:t>
            </a:r>
          </a:p>
          <a:p>
            <a:r>
              <a:rPr lang="en-US" sz="1400">
                <a:solidFill>
                  <a:schemeClr val="tx2">
                    <a:lumMod val="10000"/>
                  </a:schemeClr>
                </a:solidFill>
              </a:rPr>
              <a:t>Unique portfolio of strong brands that continue to be loved and grow</a:t>
            </a:r>
          </a:p>
          <a:p>
            <a:r>
              <a:rPr lang="en-US" sz="1400">
                <a:solidFill>
                  <a:schemeClr val="tx2">
                    <a:lumMod val="10000"/>
                  </a:schemeClr>
                </a:solidFill>
              </a:rPr>
              <a:t>Continued high growth in last four quarters…but with some differences across portfolio</a:t>
            </a:r>
            <a:br>
              <a:rPr lang="en-US" sz="1400">
                <a:solidFill>
                  <a:schemeClr val="tx2">
                    <a:lumMod val="10000"/>
                  </a:schemeClr>
                </a:solidFill>
              </a:rPr>
            </a:br>
            <a:endParaRPr lang="en-US" sz="1400">
              <a:solidFill>
                <a:schemeClr val="tx2">
                  <a:lumMod val="10000"/>
                </a:schemeClr>
              </a:solidFill>
            </a:endParaRPr>
          </a:p>
          <a:p>
            <a:pPr marL="114300" indent="0">
              <a:buNone/>
            </a:pPr>
            <a:r>
              <a:rPr lang="en-US" sz="1400" b="1">
                <a:solidFill>
                  <a:schemeClr val="tx2">
                    <a:lumMod val="10000"/>
                  </a:schemeClr>
                </a:solidFill>
              </a:rPr>
              <a:t>Recent solid performance only a first step in our growth journey</a:t>
            </a:r>
          </a:p>
          <a:p>
            <a:r>
              <a:rPr lang="en-US" sz="1400">
                <a:solidFill>
                  <a:schemeClr val="tx2">
                    <a:lumMod val="10000"/>
                  </a:schemeClr>
                </a:solidFill>
              </a:rPr>
              <a:t>Opportunity to strengthen existing brands and capture more market</a:t>
            </a:r>
            <a:br>
              <a:rPr lang="en-US" sz="1400" b="1">
                <a:solidFill>
                  <a:schemeClr val="tx2">
                    <a:lumMod val="10000"/>
                  </a:schemeClr>
                </a:solidFill>
              </a:rPr>
            </a:br>
            <a:endParaRPr lang="en-US" sz="1400" b="1">
              <a:solidFill>
                <a:schemeClr val="tx2">
                  <a:lumMod val="10000"/>
                </a:schemeClr>
              </a:solidFill>
            </a:endParaRPr>
          </a:p>
          <a:p>
            <a:pPr marL="114300" indent="0">
              <a:buNone/>
            </a:pPr>
            <a:r>
              <a:rPr lang="en-US" sz="1400" b="1">
                <a:solidFill>
                  <a:schemeClr val="tx2">
                    <a:lumMod val="10000"/>
                  </a:schemeClr>
                </a:solidFill>
              </a:rPr>
              <a:t>We will ensure long-term improvement through clear strategic focus and initiatives</a:t>
            </a:r>
          </a:p>
          <a:p>
            <a:r>
              <a:rPr lang="en-US" sz="1400">
                <a:solidFill>
                  <a:schemeClr val="tx2">
                    <a:lumMod val="10000"/>
                  </a:schemeClr>
                </a:solidFill>
              </a:rPr>
              <a:t>Focus on three strategic objectives; brands, channels, countries</a:t>
            </a:r>
          </a:p>
          <a:p>
            <a:r>
              <a:rPr lang="en-US" sz="1400">
                <a:solidFill>
                  <a:schemeClr val="tx2">
                    <a:lumMod val="10000"/>
                  </a:schemeClr>
                </a:solidFill>
              </a:rPr>
              <a:t>Two main initiatives underlying each objective</a:t>
            </a:r>
          </a:p>
          <a:p>
            <a:r>
              <a:rPr lang="en-US" sz="1400">
                <a:solidFill>
                  <a:schemeClr val="tx2">
                    <a:lumMod val="10000"/>
                  </a:schemeClr>
                </a:solidFill>
              </a:rPr>
              <a:t>Expected financial gain to be [sanitized] </a:t>
            </a:r>
            <a:r>
              <a:rPr lang="en-US" sz="1400" err="1">
                <a:solidFill>
                  <a:schemeClr val="tx2">
                    <a:lumMod val="10000"/>
                  </a:schemeClr>
                </a:solidFill>
              </a:rPr>
              <a:t>mEUR</a:t>
            </a:r>
            <a:r>
              <a:rPr lang="en-US" sz="1400">
                <a:solidFill>
                  <a:schemeClr val="tx2">
                    <a:lumMod val="10000"/>
                  </a:schemeClr>
                </a:solidFill>
              </a:rPr>
              <a:t> by 202x</a:t>
            </a:r>
            <a:br>
              <a:rPr lang="en-US" sz="1400" b="1">
                <a:solidFill>
                  <a:schemeClr val="tx2">
                    <a:lumMod val="10000"/>
                  </a:schemeClr>
                </a:solidFill>
              </a:rPr>
            </a:br>
            <a:endParaRPr lang="en-US" sz="1400" b="1">
              <a:solidFill>
                <a:schemeClr val="tx2">
                  <a:lumMod val="10000"/>
                </a:schemeClr>
              </a:solidFill>
            </a:endParaRPr>
          </a:p>
          <a:p>
            <a:pPr marL="114300" indent="0">
              <a:buNone/>
            </a:pPr>
            <a:r>
              <a:rPr lang="en-US" sz="1400" b="1">
                <a:solidFill>
                  <a:schemeClr val="tx2">
                    <a:lumMod val="10000"/>
                  </a:schemeClr>
                </a:solidFill>
              </a:rPr>
              <a:t>Our growth strategy addresses all the value creation levers while supported by key enablers</a:t>
            </a:r>
          </a:p>
          <a:p>
            <a:r>
              <a:rPr lang="en-US" sz="1400">
                <a:solidFill>
                  <a:schemeClr val="tx2">
                    <a:lumMod val="10000"/>
                  </a:schemeClr>
                </a:solidFill>
              </a:rPr>
              <a:t>Will continue to invest in key enablers of people, digital, innovation &amp; design, and sustainability</a:t>
            </a:r>
          </a:p>
        </p:txBody>
      </p:sp>
      <p:sp>
        <p:nvSpPr>
          <p:cNvPr id="3" name="Slide Number Placeholder 2">
            <a:extLst>
              <a:ext uri="{FF2B5EF4-FFF2-40B4-BE49-F238E27FC236}">
                <a16:creationId xmlns:a16="http://schemas.microsoft.com/office/drawing/2014/main" id="{1948BAED-6A8D-D148-BC3C-1E710F22A9DF}"/>
              </a:ext>
            </a:extLst>
          </p:cNvPr>
          <p:cNvSpPr>
            <a:spLocks noGrp="1"/>
          </p:cNvSpPr>
          <p:nvPr>
            <p:ph type="sldNum" idx="12"/>
          </p:nvPr>
        </p:nvSpPr>
        <p:spPr>
          <a:xfrm>
            <a:off x="11205030" y="6425800"/>
            <a:ext cx="496012" cy="365125"/>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141</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Rectangle 1">
            <a:extLst>
              <a:ext uri="{FF2B5EF4-FFF2-40B4-BE49-F238E27FC236}">
                <a16:creationId xmlns:a16="http://schemas.microsoft.com/office/drawing/2014/main" id="{82299F1C-2A0D-2D73-E350-197CE4D8BFCB}"/>
              </a:ext>
            </a:extLst>
          </p:cNvPr>
          <p:cNvSpPr/>
          <p:nvPr/>
        </p:nvSpPr>
        <p:spPr>
          <a:xfrm>
            <a:off x="0" y="0"/>
            <a:ext cx="2061029" cy="365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2">
                    <a:lumMod val="10000"/>
                  </a:schemeClr>
                </a:solidFill>
              </a:rPr>
              <a:t>Recap</a:t>
            </a:r>
          </a:p>
        </p:txBody>
      </p:sp>
      <p:sp>
        <p:nvSpPr>
          <p:cNvPr id="4" name="Google Shape;27;p41">
            <a:extLst>
              <a:ext uri="{FF2B5EF4-FFF2-40B4-BE49-F238E27FC236}">
                <a16:creationId xmlns:a16="http://schemas.microsoft.com/office/drawing/2014/main" id="{F2C5C5D3-E96B-D123-B74E-FC0E041D3313}"/>
              </a:ext>
            </a:extLst>
          </p:cNvPr>
          <p:cNvSpPr txBox="1"/>
          <p:nvPr/>
        </p:nvSpPr>
        <p:spPr>
          <a:xfrm>
            <a:off x="467806" y="6425800"/>
            <a:ext cx="3400661" cy="365125"/>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GB" sz="900" b="0" i="0" u="none" strike="noStrike" cap="none">
                <a:solidFill>
                  <a:schemeClr val="tx2">
                    <a:lumMod val="10000"/>
                  </a:schemeClr>
                </a:solidFill>
                <a:latin typeface="Arial"/>
                <a:ea typeface="Arial"/>
                <a:cs typeface="Arial"/>
                <a:sym typeface="Arial"/>
              </a:rPr>
              <a:t>May 202x</a:t>
            </a:r>
            <a:endParaRPr sz="900" b="0" i="0" u="none" strike="noStrike" cap="none">
              <a:solidFill>
                <a:schemeClr val="tx2">
                  <a:lumMod val="10000"/>
                </a:schemeClr>
              </a:solidFill>
              <a:latin typeface="Arial"/>
              <a:ea typeface="Arial"/>
              <a:cs typeface="Arial"/>
              <a:sym typeface="Arial"/>
            </a:endParaRPr>
          </a:p>
        </p:txBody>
      </p:sp>
    </p:spTree>
    <p:extLst>
      <p:ext uri="{BB962C8B-B14F-4D97-AF65-F5344CB8AC3E}">
        <p14:creationId xmlns:p14="http://schemas.microsoft.com/office/powerpoint/2010/main" val="31859196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 name="Google Shape;23;p40">
            <a:extLst>
              <a:ext uri="{FF2B5EF4-FFF2-40B4-BE49-F238E27FC236}">
                <a16:creationId xmlns:a16="http://schemas.microsoft.com/office/drawing/2014/main" id="{ED146124-AA30-1428-A45F-1792E468FF68}"/>
              </a:ext>
            </a:extLst>
          </p:cNvPr>
          <p:cNvSpPr txBox="1">
            <a:spLocks noGrp="1"/>
          </p:cNvSpPr>
          <p:nvPr>
            <p:ph type="sldNum" idx="12"/>
          </p:nvPr>
        </p:nvSpPr>
        <p:spPr>
          <a:xfrm>
            <a:off x="11259404" y="6425800"/>
            <a:ext cx="44163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142</a:t>
            </a:fld>
            <a:endParaRPr/>
          </a:p>
        </p:txBody>
      </p:sp>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415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2000"/>
              <a:buFont typeface="Arial"/>
              <a:buNone/>
            </a:pPr>
            <a:r>
              <a:rPr lang="da-DK" sz="2000" b="1" i="0" u="none" strike="noStrike" cap="none">
                <a:solidFill>
                  <a:schemeClr val="accent2"/>
                </a:solidFill>
                <a:latin typeface="Arial"/>
                <a:ea typeface="Arial"/>
                <a:cs typeface="Arial"/>
                <a:sym typeface="Arial"/>
              </a:rPr>
              <a:t>Case</a:t>
            </a:r>
            <a:endParaRPr lang="da-DK" sz="2000" b="1" i="0" u="none" strike="noStrike" cap="none">
              <a:solidFill>
                <a:schemeClr val="accent2"/>
              </a:solidFill>
              <a:latin typeface="Georgia"/>
              <a:ea typeface="Georgia"/>
              <a:cs typeface="Georgia"/>
              <a:sym typeface="Georgia"/>
            </a:endParaRPr>
          </a:p>
          <a:p>
            <a:pPr marL="0" marR="0" lvl="0" indent="0" algn="l" rtl="0">
              <a:lnSpc>
                <a:spcPct val="100000"/>
              </a:lnSpc>
              <a:spcBef>
                <a:spcPts val="600"/>
              </a:spcBef>
              <a:spcAft>
                <a:spcPts val="0"/>
              </a:spcAft>
              <a:buClr>
                <a:srgbClr val="171616"/>
              </a:buClr>
              <a:buSzPts val="3600"/>
              <a:buFont typeface="Georgia"/>
              <a:buNone/>
            </a:pPr>
            <a:r>
              <a:rPr lang="da-DK" sz="3600" b="1" i="0" u="none" strike="noStrike" cap="none">
                <a:solidFill>
                  <a:schemeClr val="bg1"/>
                </a:solidFill>
                <a:latin typeface="Georgia"/>
                <a:ea typeface="Georgia"/>
                <a:cs typeface="Georgia"/>
                <a:sym typeface="Georgia"/>
              </a:rPr>
              <a:t>Real-</a:t>
            </a:r>
            <a:r>
              <a:rPr lang="da-DK" sz="3600" b="1" i="0" u="none" strike="noStrike" cap="none" err="1">
                <a:solidFill>
                  <a:schemeClr val="bg1"/>
                </a:solidFill>
                <a:latin typeface="Georgia"/>
                <a:ea typeface="Georgia"/>
                <a:cs typeface="Georgia"/>
                <a:sym typeface="Georgia"/>
              </a:rPr>
              <a:t>life</a:t>
            </a:r>
            <a:r>
              <a:rPr lang="da-DK" sz="3600" b="1" i="0" u="none" strike="noStrike" cap="none">
                <a:solidFill>
                  <a:schemeClr val="bg1"/>
                </a:solidFill>
                <a:latin typeface="Georgia"/>
                <a:ea typeface="Georgia"/>
                <a:cs typeface="Georgia"/>
                <a:sym typeface="Georgia"/>
              </a:rPr>
              <a:t> </a:t>
            </a:r>
            <a:r>
              <a:rPr lang="da-DK" sz="3600" b="1" i="0" u="none" strike="noStrike" cap="none" err="1">
                <a:solidFill>
                  <a:schemeClr val="bg1"/>
                </a:solidFill>
                <a:latin typeface="Georgia"/>
                <a:ea typeface="Georgia"/>
                <a:cs typeface="Georgia"/>
                <a:sym typeface="Georgia"/>
              </a:rPr>
              <a:t>sanitized</a:t>
            </a:r>
            <a:r>
              <a:rPr lang="da-DK" sz="3600" b="1" i="0" u="none" strike="noStrike" cap="none">
                <a:solidFill>
                  <a:schemeClr val="bg1"/>
                </a:solidFill>
                <a:latin typeface="Georgia"/>
                <a:ea typeface="Georgia"/>
                <a:cs typeface="Georgia"/>
                <a:sym typeface="Georgia"/>
              </a:rPr>
              <a:t> </a:t>
            </a:r>
            <a:r>
              <a:rPr lang="da-DK" sz="3600" b="1" i="0" u="none" strike="noStrike" cap="none" err="1">
                <a:solidFill>
                  <a:schemeClr val="bg1"/>
                </a:solidFill>
                <a:latin typeface="Georgia"/>
                <a:ea typeface="Georgia"/>
                <a:cs typeface="Georgia"/>
                <a:sym typeface="Georgia"/>
              </a:rPr>
              <a:t>example</a:t>
            </a:r>
            <a:r>
              <a:rPr lang="da-DK" sz="3600" b="1" i="0" u="none" strike="noStrike" cap="none">
                <a:solidFill>
                  <a:schemeClr val="bg1"/>
                </a:solidFill>
                <a:latin typeface="Georgia"/>
                <a:ea typeface="Georgia"/>
                <a:cs typeface="Georgia"/>
                <a:sym typeface="Georgia"/>
              </a:rPr>
              <a:t> #2</a:t>
            </a:r>
          </a:p>
          <a:p>
            <a:pPr>
              <a:spcBef>
                <a:spcPts val="600"/>
              </a:spcBef>
              <a:buClr>
                <a:srgbClr val="171616"/>
              </a:buClr>
              <a:buSzPts val="3600"/>
            </a:pPr>
            <a:r>
              <a:rPr lang="en-GB" sz="2000" b="1">
                <a:solidFill>
                  <a:schemeClr val="bg1"/>
                </a:solidFill>
                <a:latin typeface="Georgia"/>
                <a:sym typeface="Georgia"/>
              </a:rPr>
              <a:t>Strategy overview</a:t>
            </a:r>
            <a:endParaRPr lang="en-GB" sz="2000">
              <a:solidFill>
                <a:schemeClr val="bg1"/>
              </a:solidFill>
            </a:endParaRPr>
          </a:p>
        </p:txBody>
      </p:sp>
    </p:spTree>
    <p:extLst>
      <p:ext uri="{BB962C8B-B14F-4D97-AF65-F5344CB8AC3E}">
        <p14:creationId xmlns:p14="http://schemas.microsoft.com/office/powerpoint/2010/main" val="7802792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1"/>
          <p:cNvPicPr preferRelativeResize="0">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91999" cy="6858000"/>
          </a:xfrm>
          <a:prstGeom prst="rect">
            <a:avLst/>
          </a:prstGeom>
          <a:noFill/>
          <a:ln>
            <a:noFill/>
          </a:ln>
        </p:spPr>
      </p:pic>
      <p:sp>
        <p:nvSpPr>
          <p:cNvPr id="2" name="Rectangle 1">
            <a:extLst>
              <a:ext uri="{FF2B5EF4-FFF2-40B4-BE49-F238E27FC236}">
                <a16:creationId xmlns:a16="http://schemas.microsoft.com/office/drawing/2014/main" id="{1845C55C-9AFF-BA12-3C21-12373BF84137}"/>
              </a:ext>
            </a:extLst>
          </p:cNvPr>
          <p:cNvSpPr/>
          <p:nvPr/>
        </p:nvSpPr>
        <p:spPr>
          <a:xfrm>
            <a:off x="0" y="0"/>
            <a:ext cx="12192000" cy="6858000"/>
          </a:xfrm>
          <a:prstGeom prst="rect">
            <a:avLst/>
          </a:prstGeom>
          <a:solidFill>
            <a:schemeClr val="tx2">
              <a:lumMod val="1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Google Shape;187;p1"/>
          <p:cNvSpPr txBox="1"/>
          <p:nvPr/>
        </p:nvSpPr>
        <p:spPr>
          <a:xfrm>
            <a:off x="1989806" y="2563304"/>
            <a:ext cx="8212388" cy="236983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61F32"/>
              </a:buClr>
              <a:buSzPts val="4400"/>
              <a:buFont typeface="Georgia"/>
              <a:buNone/>
              <a:tabLst/>
              <a:defRPr/>
            </a:pPr>
            <a:r>
              <a:rPr kumimoji="0" lang="en-US" sz="2000" b="1" i="0" u="none" strike="noStrike" kern="0" cap="none" spc="0" normalizeH="0" baseline="0" noProof="0">
                <a:ln>
                  <a:noFill/>
                </a:ln>
                <a:solidFill>
                  <a:schemeClr val="bg1"/>
                </a:solidFill>
                <a:effectLst/>
                <a:uLnTx/>
                <a:uFillTx/>
                <a:latin typeface="Arial" panose="020B0604020202020204" pitchFamily="34" charset="0"/>
                <a:ea typeface="Georgia"/>
                <a:cs typeface="Arial" panose="020B0604020202020204" pitchFamily="34" charset="0"/>
                <a:sym typeface="Georgia"/>
              </a:rPr>
              <a:t>Our 2025 Strategy</a:t>
            </a:r>
          </a:p>
          <a:p>
            <a:pPr marL="0" marR="0" lvl="0" indent="0" algn="ctr" defTabSz="914400" rtl="0" eaLnBrk="1" fontAlgn="auto" latinLnBrk="0" hangingPunct="1">
              <a:lnSpc>
                <a:spcPct val="100000"/>
              </a:lnSpc>
              <a:spcBef>
                <a:spcPts val="0"/>
              </a:spcBef>
              <a:spcAft>
                <a:spcPts val="0"/>
              </a:spcAft>
              <a:buClr>
                <a:srgbClr val="061F32"/>
              </a:buClr>
              <a:buSzPts val="4400"/>
              <a:buFont typeface="Georgia"/>
              <a:buNone/>
              <a:tabLst/>
              <a:defRPr/>
            </a:pPr>
            <a:r>
              <a:rPr kumimoji="0" lang="en-US" sz="4400" b="1" i="0" u="none" strike="noStrike" kern="0" cap="none" spc="0" normalizeH="0" baseline="0" noProof="0">
                <a:ln>
                  <a:noFill/>
                </a:ln>
                <a:solidFill>
                  <a:schemeClr val="bg1"/>
                </a:solidFill>
                <a:effectLst/>
                <a:uLnTx/>
                <a:uFillTx/>
                <a:latin typeface="Georgia"/>
                <a:ea typeface="Georgia"/>
                <a:cs typeface="Georgia"/>
                <a:sym typeface="Georgia"/>
              </a:rPr>
              <a:t>Strengthening the core, while embracing the future</a:t>
            </a:r>
            <a:br>
              <a:rPr kumimoji="0" lang="en-US" sz="2000" b="0" i="0" u="none" strike="noStrike" kern="0" cap="none" spc="0" normalizeH="0" baseline="0" noProof="0">
                <a:ln>
                  <a:noFill/>
                </a:ln>
                <a:solidFill>
                  <a:schemeClr val="bg1"/>
                </a:solidFill>
                <a:effectLst/>
                <a:uLnTx/>
                <a:uFillTx/>
                <a:latin typeface="Arial"/>
                <a:ea typeface="Arial"/>
                <a:cs typeface="Arial"/>
                <a:sym typeface="Arial"/>
              </a:rPr>
            </a:br>
            <a:br>
              <a:rPr kumimoji="0" lang="en-US" sz="2000" b="0" i="0" u="none" strike="noStrike" kern="0" cap="none" spc="0" normalizeH="0" baseline="0" noProof="0">
                <a:ln>
                  <a:noFill/>
                </a:ln>
                <a:solidFill>
                  <a:schemeClr val="bg1"/>
                </a:solidFill>
                <a:effectLst/>
                <a:uLnTx/>
                <a:uFillTx/>
                <a:latin typeface="Arial"/>
                <a:ea typeface="Arial"/>
                <a:cs typeface="Arial"/>
                <a:sym typeface="Arial"/>
              </a:rPr>
            </a:br>
            <a:r>
              <a:rPr kumimoji="0" lang="en-US" sz="2000" b="0" i="0" u="none" strike="noStrike" kern="0" cap="none" spc="0" normalizeH="0" baseline="0" noProof="0">
                <a:ln>
                  <a:noFill/>
                </a:ln>
                <a:solidFill>
                  <a:schemeClr val="bg1"/>
                </a:solidFill>
                <a:effectLst/>
                <a:uLnTx/>
                <a:uFillTx/>
                <a:latin typeface="Arial"/>
                <a:ea typeface="Arial"/>
                <a:cs typeface="Arial"/>
                <a:sym typeface="Arial"/>
              </a:rPr>
              <a:t>[Date]</a:t>
            </a:r>
            <a:endParaRPr kumimoji="0" lang="en-US" sz="1400" b="0" i="0" u="none" strike="noStrike" kern="0" cap="none" spc="0" normalizeH="0" baseline="0" noProof="0">
              <a:ln>
                <a:noFill/>
              </a:ln>
              <a:solidFill>
                <a:schemeClr val="bg1"/>
              </a:solidFill>
              <a:effectLst/>
              <a:uLnTx/>
              <a:uFillTx/>
              <a:latin typeface="Arial"/>
              <a:cs typeface="Arial"/>
              <a:sym typeface="Arial"/>
            </a:endParaRPr>
          </a:p>
        </p:txBody>
      </p:sp>
      <p:sp>
        <p:nvSpPr>
          <p:cNvPr id="4" name="Oval 3">
            <a:extLst>
              <a:ext uri="{FF2B5EF4-FFF2-40B4-BE49-F238E27FC236}">
                <a16:creationId xmlns:a16="http://schemas.microsoft.com/office/drawing/2014/main" id="{48CCE9CC-6A83-1D4A-B142-6721F23511D2}"/>
              </a:ext>
            </a:extLst>
          </p:cNvPr>
          <p:cNvSpPr>
            <a:spLocks noChangeAspect="1"/>
          </p:cNvSpPr>
          <p:nvPr/>
        </p:nvSpPr>
        <p:spPr>
          <a:xfrm>
            <a:off x="5466000" y="972634"/>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61F32"/>
                </a:solidFill>
                <a:effectLst/>
                <a:uLnTx/>
                <a:uFillTx/>
                <a:latin typeface="Arial"/>
                <a:ea typeface="+mn-ea"/>
                <a:cs typeface="+mn-cs"/>
                <a:sym typeface="Arial"/>
              </a:rPr>
              <a:t>Logo sanitized</a:t>
            </a:r>
          </a:p>
        </p:txBody>
      </p:sp>
    </p:spTree>
    <p:extLst>
      <p:ext uri="{BB962C8B-B14F-4D97-AF65-F5344CB8AC3E}">
        <p14:creationId xmlns:p14="http://schemas.microsoft.com/office/powerpoint/2010/main" val="30189848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
          <p:cNvSpPr txBox="1">
            <a:spLocks noGrp="1"/>
          </p:cNvSpPr>
          <p:nvPr>
            <p:ph type="title"/>
          </p:nvPr>
        </p:nvSpPr>
        <p:spPr>
          <a:xfrm>
            <a:off x="469838" y="1661489"/>
            <a:ext cx="3004599" cy="81121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US"/>
              <a:t>Content</a:t>
            </a:r>
          </a:p>
        </p:txBody>
      </p:sp>
      <p:sp>
        <p:nvSpPr>
          <p:cNvPr id="194" name="Google Shape;194;p2"/>
          <p:cNvSpPr txBox="1">
            <a:spLocks noGrp="1"/>
          </p:cNvSpPr>
          <p:nvPr>
            <p:ph type="body" idx="1"/>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accent1"/>
              </a:buClr>
              <a:buSzPts val="1500"/>
              <a:buFont typeface="Arial"/>
              <a:buAutoNum type="arabicPeriod"/>
            </a:pPr>
            <a:r>
              <a:rPr lang="en-US" sz="1500">
                <a:solidFill>
                  <a:schemeClr val="accent1"/>
                </a:solidFill>
              </a:rPr>
              <a:t>2020-2021 performance</a:t>
            </a:r>
          </a:p>
          <a:p>
            <a:pPr marL="342900" lvl="0" indent="-342900" algn="l" rtl="0">
              <a:lnSpc>
                <a:spcPct val="150000"/>
              </a:lnSpc>
              <a:spcBef>
                <a:spcPts val="1000"/>
              </a:spcBef>
              <a:spcAft>
                <a:spcPts val="0"/>
              </a:spcAft>
              <a:buClr>
                <a:schemeClr val="accent1"/>
              </a:buClr>
              <a:buSzPts val="1500"/>
              <a:buFont typeface="Arial"/>
              <a:buAutoNum type="arabicPeriod"/>
            </a:pPr>
            <a:r>
              <a:rPr lang="en-US" sz="1500">
                <a:solidFill>
                  <a:schemeClr val="accent1"/>
                </a:solidFill>
              </a:rPr>
              <a:t>2025 targets and strategic initiatives</a:t>
            </a:r>
          </a:p>
          <a:p>
            <a:pPr marL="800100" lvl="1" indent="-342900">
              <a:spcBef>
                <a:spcPts val="1000"/>
              </a:spcBef>
              <a:buClr>
                <a:schemeClr val="accent1"/>
              </a:buClr>
              <a:buSzPts val="1500"/>
              <a:buFont typeface="+mj-lt"/>
              <a:buAutoNum type="alphaLcPeriod"/>
            </a:pPr>
            <a:r>
              <a:rPr lang="en-US" sz="1500">
                <a:solidFill>
                  <a:schemeClr val="accent1"/>
                </a:solidFill>
              </a:rPr>
              <a:t>Claims excellence</a:t>
            </a:r>
          </a:p>
          <a:p>
            <a:pPr marL="800100" lvl="1" indent="-342900">
              <a:spcBef>
                <a:spcPts val="1000"/>
              </a:spcBef>
              <a:buClr>
                <a:schemeClr val="accent1"/>
              </a:buClr>
              <a:buSzPts val="1500"/>
              <a:buFont typeface="+mj-lt"/>
              <a:buAutoNum type="alphaLcPeriod"/>
            </a:pPr>
            <a:r>
              <a:rPr lang="en-US" sz="1500">
                <a:solidFill>
                  <a:schemeClr val="accent1"/>
                </a:solidFill>
              </a:rPr>
              <a:t>Digital empowerment of customers</a:t>
            </a:r>
          </a:p>
          <a:p>
            <a:pPr marL="800100" lvl="1" indent="-342900">
              <a:spcBef>
                <a:spcPts val="1000"/>
              </a:spcBef>
              <a:buClr>
                <a:schemeClr val="accent1"/>
              </a:buClr>
              <a:buSzPts val="1500"/>
              <a:buFont typeface="+mj-lt"/>
              <a:buAutoNum type="alphaLcPeriod"/>
            </a:pPr>
            <a:r>
              <a:rPr lang="en-US" sz="1500">
                <a:solidFill>
                  <a:schemeClr val="accent1"/>
                </a:solidFill>
              </a:rPr>
              <a:t>Product &amp; service innovation</a:t>
            </a:r>
          </a:p>
          <a:p>
            <a:pPr marL="800100" lvl="1" indent="-342900">
              <a:spcBef>
                <a:spcPts val="1000"/>
              </a:spcBef>
              <a:buClr>
                <a:schemeClr val="accent1"/>
              </a:buClr>
              <a:buSzPts val="1500"/>
              <a:buFont typeface="+mj-lt"/>
              <a:buAutoNum type="alphaLcPeriod"/>
            </a:pPr>
            <a:r>
              <a:rPr lang="en-US" sz="1500">
                <a:solidFill>
                  <a:schemeClr val="accent1"/>
                </a:solidFill>
              </a:rPr>
              <a:t>Distribution efficiency</a:t>
            </a:r>
          </a:p>
          <a:p>
            <a:pPr marL="342900" lvl="0" indent="-342900" algn="l" rtl="0">
              <a:lnSpc>
                <a:spcPct val="150000"/>
              </a:lnSpc>
              <a:spcBef>
                <a:spcPts val="1000"/>
              </a:spcBef>
              <a:spcAft>
                <a:spcPts val="0"/>
              </a:spcAft>
              <a:buClr>
                <a:schemeClr val="accent1"/>
              </a:buClr>
              <a:buSzPts val="1500"/>
              <a:buFont typeface="Arial"/>
              <a:buAutoNum type="arabicPeriod"/>
            </a:pPr>
            <a:r>
              <a:rPr lang="en-US" sz="1500">
                <a:solidFill>
                  <a:schemeClr val="accent1"/>
                </a:solidFill>
              </a:rPr>
              <a:t>Financial impact and roadmap</a:t>
            </a:r>
            <a:endParaRPr lang="en-US"/>
          </a:p>
        </p:txBody>
      </p:sp>
      <p:sp>
        <p:nvSpPr>
          <p:cNvPr id="195" name="Google Shape;195;p2"/>
          <p:cNvSpPr/>
          <p:nvPr/>
        </p:nvSpPr>
        <p:spPr>
          <a:xfrm>
            <a:off x="4991582" y="1748329"/>
            <a:ext cx="324000" cy="324000"/>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Arial"/>
                <a:cs typeface="Arial"/>
                <a:sym typeface="Arial"/>
              </a:rPr>
              <a:t>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196;p2"/>
          <p:cNvSpPr/>
          <p:nvPr/>
        </p:nvSpPr>
        <p:spPr>
          <a:xfrm>
            <a:off x="4991582" y="2215168"/>
            <a:ext cx="324000" cy="324000"/>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Arial"/>
                <a:cs typeface="Arial"/>
                <a:sym typeface="Arial"/>
              </a:rPr>
              <a:t>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197;p2"/>
          <p:cNvSpPr/>
          <p:nvPr/>
        </p:nvSpPr>
        <p:spPr>
          <a:xfrm>
            <a:off x="4991582" y="4562837"/>
            <a:ext cx="324000" cy="324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Arial"/>
                <a:cs typeface="Arial"/>
                <a:sym typeface="Arial"/>
              </a:rPr>
              <a:t>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3;p40">
            <a:extLst>
              <a:ext uri="{FF2B5EF4-FFF2-40B4-BE49-F238E27FC236}">
                <a16:creationId xmlns:a16="http://schemas.microsoft.com/office/drawing/2014/main" id="{184ED2FE-17D2-1340-8CEB-FC67D9A6F232}"/>
              </a:ext>
            </a:extLst>
          </p:cNvPr>
          <p:cNvSpPr txBox="1">
            <a:spLocks noGrp="1"/>
          </p:cNvSpPr>
          <p:nvPr>
            <p:ph type="sldNum" idx="12"/>
          </p:nvPr>
        </p:nvSpPr>
        <p:spPr>
          <a:xfrm>
            <a:off x="11167672" y="6425800"/>
            <a:ext cx="53336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144</a:t>
            </a:fld>
            <a:endParaRPr kumimoji="0"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Google Shape;197;p2">
            <a:extLst>
              <a:ext uri="{FF2B5EF4-FFF2-40B4-BE49-F238E27FC236}">
                <a16:creationId xmlns:a16="http://schemas.microsoft.com/office/drawing/2014/main" id="{650F5204-ED0E-2252-28AB-76C6FD6068EE}"/>
              </a:ext>
            </a:extLst>
          </p:cNvPr>
          <p:cNvSpPr/>
          <p:nvPr/>
        </p:nvSpPr>
        <p:spPr>
          <a:xfrm>
            <a:off x="5415830" y="2676372"/>
            <a:ext cx="324000" cy="324000"/>
          </a:xfrm>
          <a:prstGeom prst="ellipse">
            <a:avLst/>
          </a:prstGeom>
          <a:solidFill>
            <a:schemeClr val="tx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ysClr val="windowText" lastClr="000000"/>
                </a:solidFill>
                <a:effectLst/>
                <a:uLnTx/>
                <a:uFillTx/>
                <a:latin typeface="Arial"/>
                <a:ea typeface="Arial"/>
                <a:cs typeface="Arial"/>
                <a:sym typeface="Arial"/>
              </a:rPr>
              <a:t>a</a:t>
            </a:r>
            <a:endParaRPr kumimoji="0" lang="en-DK" sz="1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 name="Google Shape;197;p2">
            <a:extLst>
              <a:ext uri="{FF2B5EF4-FFF2-40B4-BE49-F238E27FC236}">
                <a16:creationId xmlns:a16="http://schemas.microsoft.com/office/drawing/2014/main" id="{0325EDCC-B579-4856-9186-AA60197DF76C}"/>
              </a:ext>
            </a:extLst>
          </p:cNvPr>
          <p:cNvSpPr/>
          <p:nvPr/>
        </p:nvSpPr>
        <p:spPr>
          <a:xfrm>
            <a:off x="5399630" y="3144432"/>
            <a:ext cx="356400" cy="324000"/>
          </a:xfrm>
          <a:prstGeom prst="ellipse">
            <a:avLst/>
          </a:prstGeom>
          <a:solidFill>
            <a:schemeClr val="tx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ysClr val="windowText" lastClr="000000"/>
                </a:solidFill>
                <a:effectLst/>
                <a:uLnTx/>
                <a:uFillTx/>
                <a:latin typeface="Arial"/>
                <a:ea typeface="Arial"/>
                <a:cs typeface="Arial"/>
                <a:sym typeface="Arial"/>
              </a:rPr>
              <a:t>b</a:t>
            </a:r>
            <a:endParaRPr kumimoji="0" lang="en-DK" sz="1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5" name="Google Shape;197;p2">
            <a:extLst>
              <a:ext uri="{FF2B5EF4-FFF2-40B4-BE49-F238E27FC236}">
                <a16:creationId xmlns:a16="http://schemas.microsoft.com/office/drawing/2014/main" id="{C1341207-6D7E-5DE8-6F7F-34BF900E50D2}"/>
              </a:ext>
            </a:extLst>
          </p:cNvPr>
          <p:cNvSpPr/>
          <p:nvPr/>
        </p:nvSpPr>
        <p:spPr>
          <a:xfrm>
            <a:off x="5399630" y="3612492"/>
            <a:ext cx="356400" cy="324000"/>
          </a:xfrm>
          <a:prstGeom prst="ellipse">
            <a:avLst/>
          </a:prstGeom>
          <a:solidFill>
            <a:schemeClr val="tx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200">
                <a:solidFill>
                  <a:sysClr val="windowText" lastClr="000000"/>
                </a:solidFill>
              </a:rPr>
              <a:t>c</a:t>
            </a:r>
            <a:endParaRPr kumimoji="0" lang="en-DK" sz="1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 name="Google Shape;197;p2">
            <a:extLst>
              <a:ext uri="{FF2B5EF4-FFF2-40B4-BE49-F238E27FC236}">
                <a16:creationId xmlns:a16="http://schemas.microsoft.com/office/drawing/2014/main" id="{9F55817C-B240-596C-560D-12485B8A0909}"/>
              </a:ext>
            </a:extLst>
          </p:cNvPr>
          <p:cNvSpPr/>
          <p:nvPr/>
        </p:nvSpPr>
        <p:spPr>
          <a:xfrm>
            <a:off x="5415830" y="4080553"/>
            <a:ext cx="324000" cy="324000"/>
          </a:xfrm>
          <a:prstGeom prst="ellipse">
            <a:avLst/>
          </a:prstGeom>
          <a:solidFill>
            <a:schemeClr val="tx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ysClr val="windowText" lastClr="000000"/>
                </a:solidFill>
                <a:effectLst/>
                <a:uLnTx/>
                <a:uFillTx/>
                <a:latin typeface="Arial"/>
                <a:ea typeface="Arial"/>
                <a:cs typeface="Arial"/>
                <a:sym typeface="Arial"/>
              </a:rPr>
              <a:t>d</a:t>
            </a:r>
            <a:endParaRPr kumimoji="0" lang="en-DK" sz="1400" b="0" i="0" u="none" strike="noStrike" kern="0" cap="none" spc="0" normalizeH="0" baseline="0" noProof="0">
              <a:ln>
                <a:noFill/>
              </a:ln>
              <a:solidFill>
                <a:sysClr val="windowText" lastClr="000000"/>
              </a:solidFill>
              <a:effectLst/>
              <a:uLnTx/>
              <a:uFillTx/>
              <a:latin typeface="Arial"/>
              <a:cs typeface="Arial"/>
              <a:sym typeface="Arial"/>
            </a:endParaRPr>
          </a:p>
        </p:txBody>
      </p:sp>
    </p:spTree>
    <p:extLst>
      <p:ext uri="{BB962C8B-B14F-4D97-AF65-F5344CB8AC3E}">
        <p14:creationId xmlns:p14="http://schemas.microsoft.com/office/powerpoint/2010/main" val="73495009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B91F1B-C254-C988-B15F-4F0F38CAA260}"/>
              </a:ext>
            </a:extLst>
          </p:cNvPr>
          <p:cNvGraphicFramePr>
            <a:graphicFrameLocks noChangeAspect="1"/>
          </p:cNvGraphicFramePr>
          <p:nvPr>
            <p:custDataLst>
              <p:tags r:id="rId1"/>
            </p:custDataLst>
            <p:extLst>
              <p:ext uri="{D42A27DB-BD31-4B8C-83A1-F6EECF244321}">
                <p14:modId xmlns:p14="http://schemas.microsoft.com/office/powerpoint/2010/main" val="26473012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FDB91F1B-C254-C988-B15F-4F0F38CAA26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F0F7FF12-8C46-3F4C-AF3C-C393D45CBDE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145</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9" name="Title 1">
            <a:extLst>
              <a:ext uri="{FF2B5EF4-FFF2-40B4-BE49-F238E27FC236}">
                <a16:creationId xmlns:a16="http://schemas.microsoft.com/office/drawing/2014/main" id="{9B640F0C-5D83-E625-44EC-8975B5EA2560}"/>
              </a:ext>
            </a:extLst>
          </p:cNvPr>
          <p:cNvSpPr txBox="1">
            <a:spLocks/>
          </p:cNvSpPr>
          <p:nvPr/>
        </p:nvSpPr>
        <p:spPr>
          <a:xfrm>
            <a:off x="534725" y="1355453"/>
            <a:ext cx="5298916" cy="1437300"/>
          </a:xfrm>
          <a:prstGeom prst="rect">
            <a:avLst/>
          </a:prstGeom>
        </p:spPr>
        <p:txBody>
          <a:bodyPr vert="horz"/>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2"/>
              </a:buClr>
              <a:buSzPts val="2000"/>
            </a:pPr>
            <a:r>
              <a:rPr lang="en-GB" sz="4800" b="1">
                <a:solidFill>
                  <a:schemeClr val="tx1"/>
                </a:solidFill>
                <a:latin typeface="Georgia" panose="02040502050405020303" pitchFamily="18" charset="0"/>
              </a:rPr>
              <a:t>2020-2021 performance</a:t>
            </a:r>
            <a:endParaRPr lang="en-US" sz="4800" b="1">
              <a:solidFill>
                <a:schemeClr val="tx1"/>
              </a:solidFill>
              <a:latin typeface="Georgia" panose="02040502050405020303" pitchFamily="18" charset="0"/>
            </a:endParaRPr>
          </a:p>
        </p:txBody>
      </p:sp>
      <p:sp>
        <p:nvSpPr>
          <p:cNvPr id="10" name="Text Placeholder 2">
            <a:extLst>
              <a:ext uri="{FF2B5EF4-FFF2-40B4-BE49-F238E27FC236}">
                <a16:creationId xmlns:a16="http://schemas.microsoft.com/office/drawing/2014/main" id="{345960FC-11B2-A398-6102-D693F3DFFA61}"/>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a:solidFill>
                  <a:schemeClr val="tx1"/>
                </a:solidFill>
              </a:rPr>
              <a:t>01</a:t>
            </a:r>
          </a:p>
        </p:txBody>
      </p:sp>
    </p:spTree>
    <p:extLst>
      <p:ext uri="{BB962C8B-B14F-4D97-AF65-F5344CB8AC3E}">
        <p14:creationId xmlns:p14="http://schemas.microsoft.com/office/powerpoint/2010/main" val="30755460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a:xfrm>
            <a:off x="467806" y="365126"/>
            <a:ext cx="11173331" cy="811212"/>
          </a:xfrm>
        </p:spPr>
        <p:txBody>
          <a:bodyPr/>
          <a:lstStyle/>
          <a:p>
            <a:r>
              <a:rPr lang="en-US">
                <a:solidFill>
                  <a:schemeClr val="bg2"/>
                </a:solidFill>
              </a:rPr>
              <a:t>Recap: </a:t>
            </a:r>
            <a:r>
              <a:rPr lang="en-US"/>
              <a:t>Delivering on 2020-2021 targets </a:t>
            </a:r>
          </a:p>
        </p:txBody>
      </p:sp>
      <p:sp>
        <p:nvSpPr>
          <p:cNvPr id="3" name="Slide Number Placeholder 2">
            <a:extLst>
              <a:ext uri="{FF2B5EF4-FFF2-40B4-BE49-F238E27FC236}">
                <a16:creationId xmlns:a16="http://schemas.microsoft.com/office/drawing/2014/main" id="{EF818FF8-B1CF-CAB3-F4D4-500CFA3F2B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146</a:t>
            </a:fld>
            <a:endParaRPr lang="en-GB"/>
          </a:p>
        </p:txBody>
      </p:sp>
      <p:graphicFrame>
        <p:nvGraphicFramePr>
          <p:cNvPr id="4" name="Table 4">
            <a:extLst>
              <a:ext uri="{FF2B5EF4-FFF2-40B4-BE49-F238E27FC236}">
                <a16:creationId xmlns:a16="http://schemas.microsoft.com/office/drawing/2014/main" id="{2041F702-BD1C-5BB3-2BBD-1FFF4F5160D3}"/>
              </a:ext>
            </a:extLst>
          </p:cNvPr>
          <p:cNvGraphicFramePr>
            <a:graphicFrameLocks noGrp="1"/>
          </p:cNvGraphicFramePr>
          <p:nvPr>
            <p:extLst>
              <p:ext uri="{D42A27DB-BD31-4B8C-83A1-F6EECF244321}">
                <p14:modId xmlns:p14="http://schemas.microsoft.com/office/powerpoint/2010/main" val="3991939951"/>
              </p:ext>
            </p:extLst>
          </p:nvPr>
        </p:nvGraphicFramePr>
        <p:xfrm>
          <a:off x="509334" y="1679035"/>
          <a:ext cx="11090275" cy="4554868"/>
        </p:xfrm>
        <a:graphic>
          <a:graphicData uri="http://schemas.openxmlformats.org/drawingml/2006/table">
            <a:tbl>
              <a:tblPr firstRow="1" bandRow="1">
                <a:tableStyleId>{13CE0595-0B00-448C-BB99-5609596045FD}</a:tableStyleId>
              </a:tblPr>
              <a:tblGrid>
                <a:gridCol w="1529328">
                  <a:extLst>
                    <a:ext uri="{9D8B030D-6E8A-4147-A177-3AD203B41FA5}">
                      <a16:colId xmlns:a16="http://schemas.microsoft.com/office/drawing/2014/main" val="1671348256"/>
                    </a:ext>
                  </a:extLst>
                </a:gridCol>
                <a:gridCol w="2906782">
                  <a:extLst>
                    <a:ext uri="{9D8B030D-6E8A-4147-A177-3AD203B41FA5}">
                      <a16:colId xmlns:a16="http://schemas.microsoft.com/office/drawing/2014/main" val="3433937100"/>
                    </a:ext>
                  </a:extLst>
                </a:gridCol>
                <a:gridCol w="2013014">
                  <a:extLst>
                    <a:ext uri="{9D8B030D-6E8A-4147-A177-3AD203B41FA5}">
                      <a16:colId xmlns:a16="http://schemas.microsoft.com/office/drawing/2014/main" val="3674175211"/>
                    </a:ext>
                  </a:extLst>
                </a:gridCol>
                <a:gridCol w="2013014">
                  <a:extLst>
                    <a:ext uri="{9D8B030D-6E8A-4147-A177-3AD203B41FA5}">
                      <a16:colId xmlns:a16="http://schemas.microsoft.com/office/drawing/2014/main" val="710266631"/>
                    </a:ext>
                  </a:extLst>
                </a:gridCol>
                <a:gridCol w="2628137">
                  <a:extLst>
                    <a:ext uri="{9D8B030D-6E8A-4147-A177-3AD203B41FA5}">
                      <a16:colId xmlns:a16="http://schemas.microsoft.com/office/drawing/2014/main" val="819017608"/>
                    </a:ext>
                  </a:extLst>
                </a:gridCol>
              </a:tblGrid>
              <a:tr h="546678">
                <a:tc>
                  <a:txBody>
                    <a:bodyPr/>
                    <a:lstStyle/>
                    <a:p>
                      <a:pPr algn="ctr"/>
                      <a:r>
                        <a:rPr lang="en-US"/>
                        <a:t>Category</a:t>
                      </a:r>
                    </a:p>
                  </a:txBody>
                  <a:tcPr anchor="ctr">
                    <a:lnR w="19050" cap="flat" cmpd="sng" algn="ctr">
                      <a:solidFill>
                        <a:schemeClr val="bg1"/>
                      </a:solidFill>
                      <a:prstDash val="solid"/>
                      <a:round/>
                      <a:headEnd type="none" w="med" len="med"/>
                      <a:tailEnd type="none" w="med" len="med"/>
                    </a:lnR>
                    <a:lnB w="12700" cap="flat" cmpd="sng" algn="ctr">
                      <a:solidFill>
                        <a:schemeClr val="tx1"/>
                      </a:solidFill>
                      <a:prstDash val="sysDash"/>
                      <a:round/>
                      <a:headEnd type="none" w="med" len="med"/>
                      <a:tailEnd type="none" w="med" len="med"/>
                    </a:lnB>
                  </a:tcPr>
                </a:tc>
                <a:tc>
                  <a:txBody>
                    <a:bodyPr/>
                    <a:lstStyle/>
                    <a:p>
                      <a:pPr algn="ctr"/>
                      <a:r>
                        <a:rPr lang="en-US"/>
                        <a:t>Key Performance Indicators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tx1"/>
                      </a:solidFill>
                      <a:prstDash val="sysDash"/>
                      <a:round/>
                      <a:headEnd type="none" w="med" len="med"/>
                      <a:tailEnd type="none" w="med" len="med"/>
                    </a:lnB>
                  </a:tcPr>
                </a:tc>
                <a:tc>
                  <a:txBody>
                    <a:bodyPr/>
                    <a:lstStyle/>
                    <a:p>
                      <a:pPr algn="ctr"/>
                      <a:r>
                        <a:rPr lang="en-US"/>
                        <a:t>Targets 2020-2021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tx1"/>
                      </a:solidFill>
                      <a:prstDash val="sysDash"/>
                      <a:round/>
                      <a:headEnd type="none" w="med" len="med"/>
                      <a:tailEnd type="none" w="med" len="med"/>
                    </a:lnB>
                  </a:tcPr>
                </a:tc>
                <a:tc>
                  <a:txBody>
                    <a:bodyPr/>
                    <a:lstStyle/>
                    <a:p>
                      <a:pPr algn="ctr"/>
                      <a:r>
                        <a:rPr lang="en-US"/>
                        <a:t>2021 Q1-Q3</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tx1"/>
                      </a:solidFill>
                      <a:prstDash val="sysDash"/>
                      <a:round/>
                      <a:headEnd type="none" w="med" len="med"/>
                      <a:tailEnd type="none" w="med" len="med"/>
                    </a:lnB>
                  </a:tcPr>
                </a:tc>
                <a:tc>
                  <a:txBody>
                    <a:bodyPr/>
                    <a:lstStyle/>
                    <a:p>
                      <a:pPr algn="ctr"/>
                      <a:r>
                        <a:rPr lang="en-US"/>
                        <a:t>Status</a:t>
                      </a:r>
                    </a:p>
                  </a:txBody>
                  <a:tcPr anchor="ctr">
                    <a:lnL w="19050" cap="flat" cmpd="sng" algn="ctr">
                      <a:solidFill>
                        <a:schemeClr val="bg1"/>
                      </a:solidFill>
                      <a:prstDash val="solid"/>
                      <a:round/>
                      <a:headEnd type="none" w="med" len="med"/>
                      <a:tailEnd type="none" w="med" len="med"/>
                    </a:lnL>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4001490682"/>
                  </a:ext>
                </a:extLst>
              </a:tr>
              <a:tr h="0">
                <a:tc rowSpan="4">
                  <a:txBody>
                    <a:bodyPr/>
                    <a:lstStyle/>
                    <a:p>
                      <a:pPr algn="ctr"/>
                      <a:r>
                        <a:rPr lang="en-US" b="1">
                          <a:solidFill>
                            <a:schemeClr val="tx2">
                              <a:lumMod val="10000"/>
                            </a:schemeClr>
                          </a:solidFill>
                        </a:rPr>
                        <a:t>Financials</a:t>
                      </a:r>
                    </a:p>
                  </a:txBody>
                  <a:tcPr marT="612000"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a:solidFill>
                            <a:schemeClr val="tx2">
                              <a:lumMod val="10000"/>
                            </a:schemeClr>
                          </a:solidFill>
                        </a:rPr>
                        <a:t>Combined ratio</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a:solidFill>
                            <a:schemeClr val="tx2">
                              <a:lumMod val="10000"/>
                            </a:schemeClr>
                          </a:solidFill>
                        </a:rPr>
                        <a:t>&lt; 89</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a:solidFill>
                            <a:schemeClr val="tx2">
                              <a:lumMod val="10000"/>
                            </a:schemeClr>
                          </a:solidFill>
                        </a:rPr>
                        <a:t>87.6</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r>
                        <a:rPr lang="en-US">
                          <a:solidFill>
                            <a:schemeClr val="tx2">
                              <a:lumMod val="10000"/>
                            </a:schemeClr>
                          </a:solidFill>
                        </a:rPr>
                        <a:t>Delivered as promised</a:t>
                      </a:r>
                    </a:p>
                  </a:txBody>
                  <a:tcPr anchor="ctr">
                    <a:lnL w="19050" cap="flat" cmpd="sng" algn="ctr">
                      <a:solidFill>
                        <a:schemeClr val="bg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330617082"/>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a:solidFill>
                            <a:schemeClr val="tx2">
                              <a:lumMod val="10000"/>
                            </a:schemeClr>
                          </a:solidFill>
                        </a:rPr>
                        <a:t>Expense ratio</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a:solidFill>
                            <a:schemeClr val="tx2">
                              <a:lumMod val="10000"/>
                            </a:schemeClr>
                          </a:solidFill>
                        </a:rPr>
                        <a:t>&lt; 15</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a:solidFill>
                            <a:schemeClr val="tx2">
                              <a:lumMod val="10000"/>
                            </a:schemeClr>
                          </a:solidFill>
                        </a:rPr>
                        <a:t>14.3</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r>
                        <a:rPr lang="en-US">
                          <a:solidFill>
                            <a:schemeClr val="tx2">
                              <a:lumMod val="10000"/>
                            </a:schemeClr>
                          </a:solidFill>
                        </a:rPr>
                        <a:t>Delivered as promised</a:t>
                      </a:r>
                    </a:p>
                  </a:txBody>
                  <a:tcPr anchor="ctr">
                    <a:lnL w="19050" cap="flat" cmpd="sng" algn="ctr">
                      <a:solidFill>
                        <a:schemeClr val="bg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386700658"/>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a:solidFill>
                            <a:schemeClr val="tx2">
                              <a:lumMod val="10000"/>
                            </a:schemeClr>
                          </a:solidFill>
                        </a:rPr>
                        <a:t>Return on equity</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a:solidFill>
                            <a:schemeClr val="tx2">
                              <a:lumMod val="10000"/>
                            </a:schemeClr>
                          </a:solidFill>
                        </a:rPr>
                        <a:t>&gt; 20%</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a:solidFill>
                            <a:schemeClr val="tx2">
                              <a:lumMod val="10000"/>
                            </a:schemeClr>
                          </a:solidFill>
                        </a:rPr>
                        <a:t>27.9%</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r>
                        <a:rPr lang="en-US">
                          <a:solidFill>
                            <a:schemeClr val="tx2">
                              <a:lumMod val="10000"/>
                            </a:schemeClr>
                          </a:solidFill>
                        </a:rPr>
                        <a:t>Delivered as promised</a:t>
                      </a:r>
                    </a:p>
                  </a:txBody>
                  <a:tcPr anchor="ctr">
                    <a:lnL w="19050" cap="flat" cmpd="sng" algn="ctr">
                      <a:solidFill>
                        <a:schemeClr val="bg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1765467490"/>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a:solidFill>
                            <a:schemeClr val="tx2">
                              <a:lumMod val="10000"/>
                            </a:schemeClr>
                          </a:solidFill>
                        </a:rPr>
                        <a:t>Efficiency program</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a:solidFill>
                            <a:schemeClr val="tx2">
                              <a:lumMod val="10000"/>
                            </a:schemeClr>
                          </a:solidFill>
                        </a:rPr>
                        <a:t>125 </a:t>
                      </a:r>
                      <a:r>
                        <a:rPr lang="en-US" err="1">
                          <a:solidFill>
                            <a:schemeClr val="tx2">
                              <a:lumMod val="10000"/>
                            </a:schemeClr>
                          </a:solidFill>
                        </a:rPr>
                        <a:t>mUSD</a:t>
                      </a:r>
                      <a:endParaRPr lang="en-US">
                        <a:solidFill>
                          <a:schemeClr val="tx2">
                            <a:lumMod val="10000"/>
                          </a:schemeClr>
                        </a:solidFill>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a:solidFill>
                            <a:schemeClr val="tx2">
                              <a:lumMod val="10000"/>
                            </a:schemeClr>
                          </a:solidFill>
                        </a:rPr>
                        <a:t>86.7 </a:t>
                      </a:r>
                      <a:r>
                        <a:rPr lang="en-US" err="1">
                          <a:solidFill>
                            <a:schemeClr val="tx2">
                              <a:lumMod val="10000"/>
                            </a:schemeClr>
                          </a:solidFill>
                        </a:rPr>
                        <a:t>mUSD</a:t>
                      </a:r>
                      <a:endParaRPr lang="en-US">
                        <a:solidFill>
                          <a:schemeClr val="tx2">
                            <a:lumMod val="10000"/>
                          </a:schemeClr>
                        </a:solidFill>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r>
                        <a:rPr lang="en-US">
                          <a:solidFill>
                            <a:schemeClr val="tx2">
                              <a:lumMod val="10000"/>
                            </a:schemeClr>
                          </a:solidFill>
                        </a:rPr>
                        <a:t>On schedule</a:t>
                      </a:r>
                    </a:p>
                  </a:txBody>
                  <a:tcPr anchor="ctr">
                    <a:lnL w="19050" cap="flat" cmpd="sng" algn="ctr">
                      <a:solidFill>
                        <a:schemeClr val="bg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250946735"/>
                  </a:ext>
                </a:extLst>
              </a:tr>
              <a:tr h="0">
                <a:tc rowSpan="3">
                  <a:txBody>
                    <a:bodyPr/>
                    <a:lstStyle/>
                    <a:p>
                      <a:pPr algn="ctr"/>
                      <a:r>
                        <a:rPr lang="en-US" b="1">
                          <a:solidFill>
                            <a:schemeClr val="tx2">
                              <a:lumMod val="10000"/>
                            </a:schemeClr>
                          </a:solidFill>
                        </a:rPr>
                        <a:t>Customers</a:t>
                      </a:r>
                    </a:p>
                  </a:txBody>
                  <a:tcPr marT="612000"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a:solidFill>
                            <a:schemeClr val="tx2">
                              <a:lumMod val="10000"/>
                            </a:schemeClr>
                          </a:solidFill>
                        </a:rPr>
                        <a:t>Net Promoter Score</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a:solidFill>
                            <a:schemeClr val="tx2">
                              <a:lumMod val="10000"/>
                            </a:schemeClr>
                          </a:solidFill>
                        </a:rPr>
                        <a:t>+80% (21)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a:solidFill>
                            <a:schemeClr val="tx2">
                              <a:lumMod val="10000"/>
                            </a:schemeClr>
                          </a:solidFill>
                        </a:rPr>
                        <a:t>22</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r>
                        <a:rPr lang="en-US">
                          <a:solidFill>
                            <a:schemeClr val="tx2">
                              <a:lumMod val="10000"/>
                            </a:schemeClr>
                          </a:solidFill>
                        </a:rPr>
                        <a:t>Delivered as promised</a:t>
                      </a:r>
                    </a:p>
                  </a:txBody>
                  <a:tcPr anchor="ctr">
                    <a:lnL w="19050" cap="flat" cmpd="sng" algn="ctr">
                      <a:solidFill>
                        <a:schemeClr val="bg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2999932327"/>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a:solidFill>
                            <a:schemeClr val="tx2">
                              <a:lumMod val="10000"/>
                            </a:schemeClr>
                          </a:solidFill>
                        </a:rPr>
                        <a:t>Acquisition rate</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a:solidFill>
                            <a:schemeClr val="tx2">
                              <a:lumMod val="10000"/>
                            </a:schemeClr>
                          </a:solidFill>
                        </a:rPr>
                        <a:t>+2 pp (12.8%)</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a:solidFill>
                            <a:schemeClr val="tx2">
                              <a:lumMod val="10000"/>
                            </a:schemeClr>
                          </a:solidFill>
                        </a:rPr>
                        <a:t>11.7%</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r>
                        <a:rPr lang="en-US">
                          <a:solidFill>
                            <a:schemeClr val="tx2">
                              <a:lumMod val="10000"/>
                            </a:schemeClr>
                          </a:solidFill>
                        </a:rPr>
                        <a:t>Partially delivered</a:t>
                      </a:r>
                    </a:p>
                  </a:txBody>
                  <a:tcPr anchor="ctr">
                    <a:lnL w="19050" cap="flat" cmpd="sng" algn="ctr">
                      <a:solidFill>
                        <a:schemeClr val="bg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318002764"/>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a:solidFill>
                            <a:schemeClr val="tx2">
                              <a:lumMod val="10000"/>
                            </a:schemeClr>
                          </a:solidFill>
                        </a:rPr>
                        <a:t>Churn rate</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a:solidFill>
                            <a:schemeClr val="tx2">
                              <a:lumMod val="10000"/>
                            </a:schemeClr>
                          </a:solidFill>
                        </a:rPr>
                        <a:t>-3 pp (7.2%)</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a:solidFill>
                            <a:schemeClr val="tx2">
                              <a:lumMod val="10000"/>
                            </a:schemeClr>
                          </a:solidFill>
                        </a:rPr>
                        <a:t>8.4%</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r>
                        <a:rPr lang="en-US">
                          <a:solidFill>
                            <a:schemeClr val="tx2">
                              <a:lumMod val="10000"/>
                            </a:schemeClr>
                          </a:solidFill>
                        </a:rPr>
                        <a:t>Partially delivered</a:t>
                      </a:r>
                    </a:p>
                  </a:txBody>
                  <a:tcPr anchor="ctr">
                    <a:lnL w="19050" cap="flat" cmpd="sng" algn="ctr">
                      <a:solidFill>
                        <a:schemeClr val="bg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169599004"/>
                  </a:ext>
                </a:extLst>
              </a:tr>
            </a:tbl>
          </a:graphicData>
        </a:graphic>
      </p:graphicFrame>
      <p:sp>
        <p:nvSpPr>
          <p:cNvPr id="7" name="Oval 6">
            <a:extLst>
              <a:ext uri="{FF2B5EF4-FFF2-40B4-BE49-F238E27FC236}">
                <a16:creationId xmlns:a16="http://schemas.microsoft.com/office/drawing/2014/main" id="{4D9FF77A-D91D-BE7C-9D55-04767980A47F}"/>
              </a:ext>
            </a:extLst>
          </p:cNvPr>
          <p:cNvSpPr/>
          <p:nvPr/>
        </p:nvSpPr>
        <p:spPr>
          <a:xfrm>
            <a:off x="11164566" y="2403363"/>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4D01FA4-D45B-22DE-6C14-5D8A9EDAE042}"/>
              </a:ext>
            </a:extLst>
          </p:cNvPr>
          <p:cNvSpPr/>
          <p:nvPr/>
        </p:nvSpPr>
        <p:spPr>
          <a:xfrm>
            <a:off x="11164566" y="2973774"/>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56102AE-EAAA-BFA7-F09B-6D3B11B6E943}"/>
              </a:ext>
            </a:extLst>
          </p:cNvPr>
          <p:cNvSpPr/>
          <p:nvPr/>
        </p:nvSpPr>
        <p:spPr>
          <a:xfrm>
            <a:off x="11164566" y="3544185"/>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BBC513E-9B16-351A-B913-AB919409C240}"/>
              </a:ext>
            </a:extLst>
          </p:cNvPr>
          <p:cNvSpPr/>
          <p:nvPr/>
        </p:nvSpPr>
        <p:spPr>
          <a:xfrm>
            <a:off x="11164566" y="4114596"/>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B6CABEA-E6C1-7866-0FF7-27C17334A39D}"/>
              </a:ext>
            </a:extLst>
          </p:cNvPr>
          <p:cNvSpPr/>
          <p:nvPr/>
        </p:nvSpPr>
        <p:spPr>
          <a:xfrm>
            <a:off x="11164566" y="5255418"/>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8CD2DBF-5451-9966-19CC-1EFAEC72D536}"/>
              </a:ext>
            </a:extLst>
          </p:cNvPr>
          <p:cNvSpPr/>
          <p:nvPr/>
        </p:nvSpPr>
        <p:spPr>
          <a:xfrm>
            <a:off x="11164566" y="5825827"/>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D830A5F-0E10-930C-DD95-E2B1159B0DCE}"/>
              </a:ext>
            </a:extLst>
          </p:cNvPr>
          <p:cNvSpPr/>
          <p:nvPr/>
        </p:nvSpPr>
        <p:spPr>
          <a:xfrm>
            <a:off x="11164566" y="4685007"/>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AE77C89-042D-689B-06E9-B34CA7114823}"/>
              </a:ext>
            </a:extLst>
          </p:cNvPr>
          <p:cNvPicPr>
            <a:picLocks noChangeAspect="1"/>
          </p:cNvPicPr>
          <p:nvPr/>
        </p:nvPicPr>
        <p:blipFill>
          <a:blip r:embed="rId3"/>
          <a:stretch>
            <a:fillRect/>
          </a:stretch>
        </p:blipFill>
        <p:spPr>
          <a:xfrm>
            <a:off x="991633" y="2884489"/>
            <a:ext cx="571500" cy="571500"/>
          </a:xfrm>
          <a:prstGeom prst="rect">
            <a:avLst/>
          </a:prstGeom>
        </p:spPr>
      </p:pic>
      <p:pic>
        <p:nvPicPr>
          <p:cNvPr id="17" name="Picture 16">
            <a:extLst>
              <a:ext uri="{FF2B5EF4-FFF2-40B4-BE49-F238E27FC236}">
                <a16:creationId xmlns:a16="http://schemas.microsoft.com/office/drawing/2014/main" id="{70DB9EB5-9802-8839-D4D2-DFD3C742AC03}"/>
              </a:ext>
            </a:extLst>
          </p:cNvPr>
          <p:cNvPicPr>
            <a:picLocks noChangeAspect="1"/>
          </p:cNvPicPr>
          <p:nvPr/>
        </p:nvPicPr>
        <p:blipFill>
          <a:blip r:embed="rId4"/>
          <a:stretch>
            <a:fillRect/>
          </a:stretch>
        </p:blipFill>
        <p:spPr>
          <a:xfrm>
            <a:off x="991633" y="4903260"/>
            <a:ext cx="571500" cy="571500"/>
          </a:xfrm>
          <a:prstGeom prst="rect">
            <a:avLst/>
          </a:prstGeom>
        </p:spPr>
      </p:pic>
      <p:sp>
        <p:nvSpPr>
          <p:cNvPr id="5" name="Google Shape;746;p20">
            <a:extLst>
              <a:ext uri="{FF2B5EF4-FFF2-40B4-BE49-F238E27FC236}">
                <a16:creationId xmlns:a16="http://schemas.microsoft.com/office/drawing/2014/main" id="{90F7FE51-4DD2-4FF9-A25A-85C81903B8D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12012162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a:xfrm>
            <a:off x="467806" y="365126"/>
            <a:ext cx="11173331" cy="811212"/>
          </a:xfrm>
        </p:spPr>
        <p:txBody>
          <a:bodyPr/>
          <a:lstStyle/>
          <a:p>
            <a:r>
              <a:rPr lang="en-US"/>
              <a:t>Solid performance across all core businesses except [sanitized]</a:t>
            </a:r>
          </a:p>
        </p:txBody>
      </p:sp>
      <p:sp>
        <p:nvSpPr>
          <p:cNvPr id="3" name="Slide Number Placeholder 2">
            <a:extLst>
              <a:ext uri="{FF2B5EF4-FFF2-40B4-BE49-F238E27FC236}">
                <a16:creationId xmlns:a16="http://schemas.microsoft.com/office/drawing/2014/main" id="{EF818FF8-B1CF-CAB3-F4D4-500CFA3F2B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147</a:t>
            </a:fld>
            <a:endParaRPr lang="en-GB"/>
          </a:p>
        </p:txBody>
      </p:sp>
      <p:cxnSp>
        <p:nvCxnSpPr>
          <p:cNvPr id="19" name="Straight Connector 18">
            <a:extLst>
              <a:ext uri="{FF2B5EF4-FFF2-40B4-BE49-F238E27FC236}">
                <a16:creationId xmlns:a16="http://schemas.microsoft.com/office/drawing/2014/main" id="{C10A6682-F9F3-55C7-8BA9-849CFDB67FEA}"/>
              </a:ext>
            </a:extLst>
          </p:cNvPr>
          <p:cNvCxnSpPr>
            <a:cxnSpLocks/>
          </p:cNvCxnSpPr>
          <p:nvPr/>
        </p:nvCxnSpPr>
        <p:spPr>
          <a:xfrm flipH="1">
            <a:off x="6096000" y="1506277"/>
            <a:ext cx="1" cy="47883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052D31E-6FE5-0D54-467D-722C3B1AF36F}"/>
              </a:ext>
            </a:extLst>
          </p:cNvPr>
          <p:cNvCxnSpPr>
            <a:cxnSpLocks/>
          </p:cNvCxnSpPr>
          <p:nvPr/>
        </p:nvCxnSpPr>
        <p:spPr>
          <a:xfrm flipH="1">
            <a:off x="671086" y="3900459"/>
            <a:ext cx="10849829" cy="0"/>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23" name="Chart 22">
            <a:extLst>
              <a:ext uri="{FF2B5EF4-FFF2-40B4-BE49-F238E27FC236}">
                <a16:creationId xmlns:a16="http://schemas.microsoft.com/office/drawing/2014/main" id="{597D895D-816D-3684-9072-9B9284B19FD5}"/>
              </a:ext>
            </a:extLst>
          </p:cNvPr>
          <p:cNvGraphicFramePr/>
          <p:nvPr>
            <p:extLst>
              <p:ext uri="{D42A27DB-BD31-4B8C-83A1-F6EECF244321}">
                <p14:modId xmlns:p14="http://schemas.microsoft.com/office/powerpoint/2010/main" val="1819132018"/>
              </p:ext>
            </p:extLst>
          </p:nvPr>
        </p:nvGraphicFramePr>
        <p:xfrm>
          <a:off x="671087" y="1959431"/>
          <a:ext cx="5278092" cy="1821053"/>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A79E6089-7034-5D40-D330-B97E0CEB2E77}"/>
              </a:ext>
            </a:extLst>
          </p:cNvPr>
          <p:cNvSpPr txBox="1"/>
          <p:nvPr/>
        </p:nvSpPr>
        <p:spPr>
          <a:xfrm>
            <a:off x="550861" y="1506277"/>
            <a:ext cx="3222761" cy="307777"/>
          </a:xfrm>
          <a:prstGeom prst="rect">
            <a:avLst/>
          </a:prstGeom>
          <a:noFill/>
        </p:spPr>
        <p:txBody>
          <a:bodyPr wrap="square" rtlCol="0">
            <a:spAutoFit/>
          </a:bodyPr>
          <a:lstStyle/>
          <a:p>
            <a:r>
              <a:rPr lang="en-US" b="1"/>
              <a:t>Premiums, </a:t>
            </a:r>
            <a:r>
              <a:rPr lang="en-US" b="1" err="1"/>
              <a:t>mUSD</a:t>
            </a:r>
            <a:r>
              <a:rPr lang="en-US" b="1"/>
              <a:t> – [sanitized BU]</a:t>
            </a:r>
          </a:p>
        </p:txBody>
      </p:sp>
      <p:graphicFrame>
        <p:nvGraphicFramePr>
          <p:cNvPr id="5" name="Chart 4">
            <a:extLst>
              <a:ext uri="{FF2B5EF4-FFF2-40B4-BE49-F238E27FC236}">
                <a16:creationId xmlns:a16="http://schemas.microsoft.com/office/drawing/2014/main" id="{8B291741-3DFF-2162-A1FD-09DAB25B2B81}"/>
              </a:ext>
            </a:extLst>
          </p:cNvPr>
          <p:cNvGraphicFramePr/>
          <p:nvPr>
            <p:extLst>
              <p:ext uri="{D42A27DB-BD31-4B8C-83A1-F6EECF244321}">
                <p14:modId xmlns:p14="http://schemas.microsoft.com/office/powerpoint/2010/main" val="1380311764"/>
              </p:ext>
            </p:extLst>
          </p:nvPr>
        </p:nvGraphicFramePr>
        <p:xfrm>
          <a:off x="6242823" y="1959431"/>
          <a:ext cx="5278092" cy="18210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8BE74DC0-96DA-C1D6-2845-A88577A5C129}"/>
              </a:ext>
            </a:extLst>
          </p:cNvPr>
          <p:cNvGraphicFramePr/>
          <p:nvPr>
            <p:extLst>
              <p:ext uri="{D42A27DB-BD31-4B8C-83A1-F6EECF244321}">
                <p14:modId xmlns:p14="http://schemas.microsoft.com/office/powerpoint/2010/main" val="2298764942"/>
              </p:ext>
            </p:extLst>
          </p:nvPr>
        </p:nvGraphicFramePr>
        <p:xfrm>
          <a:off x="671087" y="4473588"/>
          <a:ext cx="5278092" cy="182105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D7DDDDB7-4F41-95B9-21CC-B1729BE4153B}"/>
              </a:ext>
            </a:extLst>
          </p:cNvPr>
          <p:cNvGraphicFramePr/>
          <p:nvPr>
            <p:extLst>
              <p:ext uri="{D42A27DB-BD31-4B8C-83A1-F6EECF244321}">
                <p14:modId xmlns:p14="http://schemas.microsoft.com/office/powerpoint/2010/main" val="1995059121"/>
              </p:ext>
            </p:extLst>
          </p:nvPr>
        </p:nvGraphicFramePr>
        <p:xfrm>
          <a:off x="6242823" y="4473588"/>
          <a:ext cx="5278092" cy="1821053"/>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a:extLst>
              <a:ext uri="{FF2B5EF4-FFF2-40B4-BE49-F238E27FC236}">
                <a16:creationId xmlns:a16="http://schemas.microsoft.com/office/drawing/2014/main" id="{90D6B8FB-3E66-4512-9884-BB839AFE801D}"/>
              </a:ext>
            </a:extLst>
          </p:cNvPr>
          <p:cNvSpPr txBox="1"/>
          <p:nvPr/>
        </p:nvSpPr>
        <p:spPr>
          <a:xfrm>
            <a:off x="550862" y="4034599"/>
            <a:ext cx="3222760" cy="307777"/>
          </a:xfrm>
          <a:prstGeom prst="rect">
            <a:avLst/>
          </a:prstGeom>
          <a:noFill/>
        </p:spPr>
        <p:txBody>
          <a:bodyPr wrap="square" rtlCol="0">
            <a:spAutoFit/>
          </a:bodyPr>
          <a:lstStyle/>
          <a:p>
            <a:r>
              <a:rPr lang="en-US" b="1"/>
              <a:t>Premiums, </a:t>
            </a:r>
            <a:r>
              <a:rPr lang="en-US" b="1" err="1"/>
              <a:t>mUSD</a:t>
            </a:r>
            <a:r>
              <a:rPr lang="en-US" b="1"/>
              <a:t> – [sanitized BU]</a:t>
            </a:r>
          </a:p>
        </p:txBody>
      </p:sp>
      <p:sp>
        <p:nvSpPr>
          <p:cNvPr id="10" name="TextBox 9">
            <a:extLst>
              <a:ext uri="{FF2B5EF4-FFF2-40B4-BE49-F238E27FC236}">
                <a16:creationId xmlns:a16="http://schemas.microsoft.com/office/drawing/2014/main" id="{023FB159-6834-70EE-7F1C-CA70CCB276C1}"/>
              </a:ext>
            </a:extLst>
          </p:cNvPr>
          <p:cNvSpPr txBox="1"/>
          <p:nvPr/>
        </p:nvSpPr>
        <p:spPr>
          <a:xfrm>
            <a:off x="6242822" y="1506277"/>
            <a:ext cx="3277695" cy="307777"/>
          </a:xfrm>
          <a:prstGeom prst="rect">
            <a:avLst/>
          </a:prstGeom>
          <a:noFill/>
        </p:spPr>
        <p:txBody>
          <a:bodyPr wrap="square" rtlCol="0">
            <a:spAutoFit/>
          </a:bodyPr>
          <a:lstStyle/>
          <a:p>
            <a:r>
              <a:rPr lang="en-US" b="1"/>
              <a:t>Premiums, </a:t>
            </a:r>
            <a:r>
              <a:rPr lang="en-US" b="1" err="1"/>
              <a:t>mUSD</a:t>
            </a:r>
            <a:r>
              <a:rPr lang="en-US" b="1"/>
              <a:t> – [sanitized BU]</a:t>
            </a:r>
          </a:p>
        </p:txBody>
      </p:sp>
      <p:sp>
        <p:nvSpPr>
          <p:cNvPr id="11" name="TextBox 10">
            <a:extLst>
              <a:ext uri="{FF2B5EF4-FFF2-40B4-BE49-F238E27FC236}">
                <a16:creationId xmlns:a16="http://schemas.microsoft.com/office/drawing/2014/main" id="{46C909CF-1337-35B7-4EF0-C9927172563F}"/>
              </a:ext>
            </a:extLst>
          </p:cNvPr>
          <p:cNvSpPr txBox="1"/>
          <p:nvPr/>
        </p:nvSpPr>
        <p:spPr>
          <a:xfrm>
            <a:off x="6242823" y="4034599"/>
            <a:ext cx="3277691" cy="307777"/>
          </a:xfrm>
          <a:prstGeom prst="rect">
            <a:avLst/>
          </a:prstGeom>
          <a:noFill/>
        </p:spPr>
        <p:txBody>
          <a:bodyPr wrap="square" rtlCol="0">
            <a:spAutoFit/>
          </a:bodyPr>
          <a:lstStyle/>
          <a:p>
            <a:r>
              <a:rPr lang="en-US" b="1"/>
              <a:t>Premiums, </a:t>
            </a:r>
            <a:r>
              <a:rPr lang="en-US" b="1" err="1"/>
              <a:t>mUSD</a:t>
            </a:r>
            <a:r>
              <a:rPr lang="en-US" b="1"/>
              <a:t> – [sanitized BU]</a:t>
            </a:r>
          </a:p>
        </p:txBody>
      </p:sp>
      <p:graphicFrame>
        <p:nvGraphicFramePr>
          <p:cNvPr id="12" name="Chart 11">
            <a:extLst>
              <a:ext uri="{FF2B5EF4-FFF2-40B4-BE49-F238E27FC236}">
                <a16:creationId xmlns:a16="http://schemas.microsoft.com/office/drawing/2014/main" id="{A3BBAFB0-C991-CD0E-EB75-ADAFC7CE15F2}"/>
              </a:ext>
            </a:extLst>
          </p:cNvPr>
          <p:cNvGraphicFramePr/>
          <p:nvPr>
            <p:extLst>
              <p:ext uri="{D42A27DB-BD31-4B8C-83A1-F6EECF244321}">
                <p14:modId xmlns:p14="http://schemas.microsoft.com/office/powerpoint/2010/main" val="421363405"/>
              </p:ext>
            </p:extLst>
          </p:nvPr>
        </p:nvGraphicFramePr>
        <p:xfrm>
          <a:off x="5167491" y="1429989"/>
          <a:ext cx="781688" cy="68942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hart 12">
            <a:extLst>
              <a:ext uri="{FF2B5EF4-FFF2-40B4-BE49-F238E27FC236}">
                <a16:creationId xmlns:a16="http://schemas.microsoft.com/office/drawing/2014/main" id="{7D50C1E0-F992-5F0C-B3AA-BBB39E054EB1}"/>
              </a:ext>
            </a:extLst>
          </p:cNvPr>
          <p:cNvGraphicFramePr/>
          <p:nvPr>
            <p:extLst>
              <p:ext uri="{D42A27DB-BD31-4B8C-83A1-F6EECF244321}">
                <p14:modId xmlns:p14="http://schemas.microsoft.com/office/powerpoint/2010/main" val="416917699"/>
              </p:ext>
            </p:extLst>
          </p:nvPr>
        </p:nvGraphicFramePr>
        <p:xfrm>
          <a:off x="10739227" y="4015313"/>
          <a:ext cx="781688" cy="68942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4" name="Chart 13">
            <a:extLst>
              <a:ext uri="{FF2B5EF4-FFF2-40B4-BE49-F238E27FC236}">
                <a16:creationId xmlns:a16="http://schemas.microsoft.com/office/drawing/2014/main" id="{AF3C53D2-3245-8FA8-2B0A-7434FF14F8A9}"/>
              </a:ext>
            </a:extLst>
          </p:cNvPr>
          <p:cNvGraphicFramePr/>
          <p:nvPr>
            <p:extLst>
              <p:ext uri="{D42A27DB-BD31-4B8C-83A1-F6EECF244321}">
                <p14:modId xmlns:p14="http://schemas.microsoft.com/office/powerpoint/2010/main" val="2558374897"/>
              </p:ext>
            </p:extLst>
          </p:nvPr>
        </p:nvGraphicFramePr>
        <p:xfrm>
          <a:off x="5167491" y="4015313"/>
          <a:ext cx="781688" cy="68942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5" name="Chart 14">
            <a:extLst>
              <a:ext uri="{FF2B5EF4-FFF2-40B4-BE49-F238E27FC236}">
                <a16:creationId xmlns:a16="http://schemas.microsoft.com/office/drawing/2014/main" id="{5AB55884-02CE-B0CF-E352-0311DC6FF48A}"/>
              </a:ext>
            </a:extLst>
          </p:cNvPr>
          <p:cNvGraphicFramePr/>
          <p:nvPr>
            <p:extLst>
              <p:ext uri="{D42A27DB-BD31-4B8C-83A1-F6EECF244321}">
                <p14:modId xmlns:p14="http://schemas.microsoft.com/office/powerpoint/2010/main" val="2645738631"/>
              </p:ext>
            </p:extLst>
          </p:nvPr>
        </p:nvGraphicFramePr>
        <p:xfrm>
          <a:off x="10739227" y="1429989"/>
          <a:ext cx="781688" cy="689424"/>
        </p:xfrm>
        <a:graphic>
          <a:graphicData uri="http://schemas.openxmlformats.org/drawingml/2006/chart">
            <c:chart xmlns:c="http://schemas.openxmlformats.org/drawingml/2006/chart" xmlns:r="http://schemas.openxmlformats.org/officeDocument/2006/relationships" r:id="rId10"/>
          </a:graphicData>
        </a:graphic>
      </p:graphicFrame>
      <p:sp>
        <p:nvSpPr>
          <p:cNvPr id="16" name="TextBox 15">
            <a:extLst>
              <a:ext uri="{FF2B5EF4-FFF2-40B4-BE49-F238E27FC236}">
                <a16:creationId xmlns:a16="http://schemas.microsoft.com/office/drawing/2014/main" id="{FE795FCC-ACC2-C937-0903-9287E7A7735E}"/>
              </a:ext>
            </a:extLst>
          </p:cNvPr>
          <p:cNvSpPr txBox="1"/>
          <p:nvPr/>
        </p:nvSpPr>
        <p:spPr>
          <a:xfrm>
            <a:off x="4408310" y="1543869"/>
            <a:ext cx="917669" cy="461665"/>
          </a:xfrm>
          <a:prstGeom prst="rect">
            <a:avLst/>
          </a:prstGeom>
          <a:noFill/>
        </p:spPr>
        <p:txBody>
          <a:bodyPr wrap="square" rtlCol="0">
            <a:spAutoFit/>
          </a:bodyPr>
          <a:lstStyle/>
          <a:p>
            <a:pPr algn="r"/>
            <a:r>
              <a:rPr lang="en-US" sz="1200">
                <a:solidFill>
                  <a:schemeClr val="bg1">
                    <a:lumMod val="50000"/>
                  </a:schemeClr>
                </a:solidFill>
              </a:rPr>
              <a:t>43% of all premiums</a:t>
            </a:r>
          </a:p>
        </p:txBody>
      </p:sp>
      <p:sp>
        <p:nvSpPr>
          <p:cNvPr id="17" name="TextBox 16">
            <a:extLst>
              <a:ext uri="{FF2B5EF4-FFF2-40B4-BE49-F238E27FC236}">
                <a16:creationId xmlns:a16="http://schemas.microsoft.com/office/drawing/2014/main" id="{7905BAB3-83BC-D62E-2682-243A4EE9A2CE}"/>
              </a:ext>
            </a:extLst>
          </p:cNvPr>
          <p:cNvSpPr txBox="1"/>
          <p:nvPr/>
        </p:nvSpPr>
        <p:spPr>
          <a:xfrm>
            <a:off x="4408310" y="4129193"/>
            <a:ext cx="917669" cy="461665"/>
          </a:xfrm>
          <a:prstGeom prst="rect">
            <a:avLst/>
          </a:prstGeom>
          <a:noFill/>
        </p:spPr>
        <p:txBody>
          <a:bodyPr wrap="square" rtlCol="0">
            <a:spAutoFit/>
          </a:bodyPr>
          <a:lstStyle/>
          <a:p>
            <a:pPr algn="r"/>
            <a:r>
              <a:rPr lang="en-US" sz="1200">
                <a:solidFill>
                  <a:schemeClr val="bg1">
                    <a:lumMod val="50000"/>
                  </a:schemeClr>
                </a:solidFill>
              </a:rPr>
              <a:t>10% of all premiums</a:t>
            </a:r>
          </a:p>
        </p:txBody>
      </p:sp>
      <p:sp>
        <p:nvSpPr>
          <p:cNvPr id="18" name="TextBox 17">
            <a:extLst>
              <a:ext uri="{FF2B5EF4-FFF2-40B4-BE49-F238E27FC236}">
                <a16:creationId xmlns:a16="http://schemas.microsoft.com/office/drawing/2014/main" id="{55984A4B-D991-DED2-1732-7E73C256E7B8}"/>
              </a:ext>
            </a:extLst>
          </p:cNvPr>
          <p:cNvSpPr txBox="1"/>
          <p:nvPr/>
        </p:nvSpPr>
        <p:spPr>
          <a:xfrm>
            <a:off x="9968559" y="1543869"/>
            <a:ext cx="917669" cy="461665"/>
          </a:xfrm>
          <a:prstGeom prst="rect">
            <a:avLst/>
          </a:prstGeom>
          <a:noFill/>
        </p:spPr>
        <p:txBody>
          <a:bodyPr wrap="square" rtlCol="0">
            <a:spAutoFit/>
          </a:bodyPr>
          <a:lstStyle/>
          <a:p>
            <a:pPr algn="r"/>
            <a:r>
              <a:rPr lang="en-US" sz="1200">
                <a:solidFill>
                  <a:schemeClr val="bg1">
                    <a:lumMod val="50000"/>
                  </a:schemeClr>
                </a:solidFill>
              </a:rPr>
              <a:t>38% of all premiums</a:t>
            </a:r>
          </a:p>
        </p:txBody>
      </p:sp>
      <p:sp>
        <p:nvSpPr>
          <p:cNvPr id="21" name="TextBox 20">
            <a:extLst>
              <a:ext uri="{FF2B5EF4-FFF2-40B4-BE49-F238E27FC236}">
                <a16:creationId xmlns:a16="http://schemas.microsoft.com/office/drawing/2014/main" id="{94265B30-5B3C-B37B-6AE2-2ED41EE6EF12}"/>
              </a:ext>
            </a:extLst>
          </p:cNvPr>
          <p:cNvSpPr txBox="1"/>
          <p:nvPr/>
        </p:nvSpPr>
        <p:spPr>
          <a:xfrm>
            <a:off x="9968559" y="4129193"/>
            <a:ext cx="917669" cy="461665"/>
          </a:xfrm>
          <a:prstGeom prst="rect">
            <a:avLst/>
          </a:prstGeom>
          <a:noFill/>
        </p:spPr>
        <p:txBody>
          <a:bodyPr wrap="square" rtlCol="0">
            <a:spAutoFit/>
          </a:bodyPr>
          <a:lstStyle/>
          <a:p>
            <a:pPr algn="r"/>
            <a:r>
              <a:rPr lang="en-US" sz="1200">
                <a:solidFill>
                  <a:schemeClr val="bg1">
                    <a:lumMod val="50000"/>
                  </a:schemeClr>
                </a:solidFill>
              </a:rPr>
              <a:t>9% of all premiums</a:t>
            </a:r>
          </a:p>
        </p:txBody>
      </p:sp>
      <p:sp>
        <p:nvSpPr>
          <p:cNvPr id="6" name="Google Shape;746;p20">
            <a:extLst>
              <a:ext uri="{FF2B5EF4-FFF2-40B4-BE49-F238E27FC236}">
                <a16:creationId xmlns:a16="http://schemas.microsoft.com/office/drawing/2014/main" id="{633A4394-E39C-6133-64CB-957CAB89211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180435377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a:xfrm>
            <a:off x="467806" y="365126"/>
            <a:ext cx="11173331" cy="811212"/>
          </a:xfrm>
        </p:spPr>
        <p:txBody>
          <a:bodyPr/>
          <a:lstStyle/>
          <a:p>
            <a:r>
              <a:rPr lang="en-US"/>
              <a:t>Combined ratio continues to be strong across all units</a:t>
            </a:r>
          </a:p>
        </p:txBody>
      </p:sp>
      <p:sp>
        <p:nvSpPr>
          <p:cNvPr id="3" name="Slide Number Placeholder 2">
            <a:extLst>
              <a:ext uri="{FF2B5EF4-FFF2-40B4-BE49-F238E27FC236}">
                <a16:creationId xmlns:a16="http://schemas.microsoft.com/office/drawing/2014/main" id="{EF818FF8-B1CF-CAB3-F4D4-500CFA3F2B5A}"/>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148</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cxnSp>
        <p:nvCxnSpPr>
          <p:cNvPr id="19" name="Straight Connector 18">
            <a:extLst>
              <a:ext uri="{FF2B5EF4-FFF2-40B4-BE49-F238E27FC236}">
                <a16:creationId xmlns:a16="http://schemas.microsoft.com/office/drawing/2014/main" id="{C10A6682-F9F3-55C7-8BA9-849CFDB67FEA}"/>
              </a:ext>
            </a:extLst>
          </p:cNvPr>
          <p:cNvCxnSpPr>
            <a:cxnSpLocks/>
          </p:cNvCxnSpPr>
          <p:nvPr/>
        </p:nvCxnSpPr>
        <p:spPr>
          <a:xfrm flipH="1">
            <a:off x="6096000" y="1506277"/>
            <a:ext cx="1" cy="47883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052D31E-6FE5-0D54-467D-722C3B1AF36F}"/>
              </a:ext>
            </a:extLst>
          </p:cNvPr>
          <p:cNvCxnSpPr>
            <a:cxnSpLocks/>
          </p:cNvCxnSpPr>
          <p:nvPr/>
        </p:nvCxnSpPr>
        <p:spPr>
          <a:xfrm flipH="1">
            <a:off x="671086" y="3900459"/>
            <a:ext cx="10849829" cy="0"/>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23" name="Chart 22">
            <a:extLst>
              <a:ext uri="{FF2B5EF4-FFF2-40B4-BE49-F238E27FC236}">
                <a16:creationId xmlns:a16="http://schemas.microsoft.com/office/drawing/2014/main" id="{597D895D-816D-3684-9072-9B9284B19FD5}"/>
              </a:ext>
            </a:extLst>
          </p:cNvPr>
          <p:cNvGraphicFramePr/>
          <p:nvPr>
            <p:extLst>
              <p:ext uri="{D42A27DB-BD31-4B8C-83A1-F6EECF244321}">
                <p14:modId xmlns:p14="http://schemas.microsoft.com/office/powerpoint/2010/main" val="302417494"/>
              </p:ext>
            </p:extLst>
          </p:nvPr>
        </p:nvGraphicFramePr>
        <p:xfrm>
          <a:off x="671087" y="1959431"/>
          <a:ext cx="5278092" cy="1821053"/>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A79E6089-7034-5D40-D330-B97E0CEB2E77}"/>
              </a:ext>
            </a:extLst>
          </p:cNvPr>
          <p:cNvSpPr txBox="1"/>
          <p:nvPr/>
        </p:nvSpPr>
        <p:spPr>
          <a:xfrm>
            <a:off x="550862" y="1506277"/>
            <a:ext cx="266189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Combined ratio – [sanitized]</a:t>
            </a:r>
          </a:p>
        </p:txBody>
      </p:sp>
      <p:graphicFrame>
        <p:nvGraphicFramePr>
          <p:cNvPr id="5" name="Chart 4">
            <a:extLst>
              <a:ext uri="{FF2B5EF4-FFF2-40B4-BE49-F238E27FC236}">
                <a16:creationId xmlns:a16="http://schemas.microsoft.com/office/drawing/2014/main" id="{8B291741-3DFF-2162-A1FD-09DAB25B2B81}"/>
              </a:ext>
            </a:extLst>
          </p:cNvPr>
          <p:cNvGraphicFramePr/>
          <p:nvPr>
            <p:extLst>
              <p:ext uri="{D42A27DB-BD31-4B8C-83A1-F6EECF244321}">
                <p14:modId xmlns:p14="http://schemas.microsoft.com/office/powerpoint/2010/main" val="2110358439"/>
              </p:ext>
            </p:extLst>
          </p:nvPr>
        </p:nvGraphicFramePr>
        <p:xfrm>
          <a:off x="6242823" y="1959431"/>
          <a:ext cx="5278092" cy="18210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8BE74DC0-96DA-C1D6-2845-A88577A5C129}"/>
              </a:ext>
            </a:extLst>
          </p:cNvPr>
          <p:cNvGraphicFramePr/>
          <p:nvPr>
            <p:extLst>
              <p:ext uri="{D42A27DB-BD31-4B8C-83A1-F6EECF244321}">
                <p14:modId xmlns:p14="http://schemas.microsoft.com/office/powerpoint/2010/main" val="3008153743"/>
              </p:ext>
            </p:extLst>
          </p:nvPr>
        </p:nvGraphicFramePr>
        <p:xfrm>
          <a:off x="671087" y="4473588"/>
          <a:ext cx="5278092" cy="182105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D7DDDDB7-4F41-95B9-21CC-B1729BE4153B}"/>
              </a:ext>
            </a:extLst>
          </p:cNvPr>
          <p:cNvGraphicFramePr/>
          <p:nvPr>
            <p:extLst>
              <p:ext uri="{D42A27DB-BD31-4B8C-83A1-F6EECF244321}">
                <p14:modId xmlns:p14="http://schemas.microsoft.com/office/powerpoint/2010/main" val="3693663623"/>
              </p:ext>
            </p:extLst>
          </p:nvPr>
        </p:nvGraphicFramePr>
        <p:xfrm>
          <a:off x="6242823" y="4473588"/>
          <a:ext cx="5278092" cy="1821053"/>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a:extLst>
              <a:ext uri="{FF2B5EF4-FFF2-40B4-BE49-F238E27FC236}">
                <a16:creationId xmlns:a16="http://schemas.microsoft.com/office/drawing/2014/main" id="{90D6B8FB-3E66-4512-9884-BB839AFE801D}"/>
              </a:ext>
            </a:extLst>
          </p:cNvPr>
          <p:cNvSpPr txBox="1"/>
          <p:nvPr/>
        </p:nvSpPr>
        <p:spPr>
          <a:xfrm>
            <a:off x="550862" y="4034599"/>
            <a:ext cx="266189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Combined ratio – [sanitized]</a:t>
            </a:r>
          </a:p>
        </p:txBody>
      </p:sp>
      <p:sp>
        <p:nvSpPr>
          <p:cNvPr id="10" name="TextBox 9">
            <a:extLst>
              <a:ext uri="{FF2B5EF4-FFF2-40B4-BE49-F238E27FC236}">
                <a16:creationId xmlns:a16="http://schemas.microsoft.com/office/drawing/2014/main" id="{023FB159-6834-70EE-7F1C-CA70CCB276C1}"/>
              </a:ext>
            </a:extLst>
          </p:cNvPr>
          <p:cNvSpPr txBox="1"/>
          <p:nvPr/>
        </p:nvSpPr>
        <p:spPr>
          <a:xfrm>
            <a:off x="6242823" y="1506277"/>
            <a:ext cx="266189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Combined ratio – [sanitized]</a:t>
            </a:r>
          </a:p>
        </p:txBody>
      </p:sp>
      <p:sp>
        <p:nvSpPr>
          <p:cNvPr id="11" name="TextBox 10">
            <a:extLst>
              <a:ext uri="{FF2B5EF4-FFF2-40B4-BE49-F238E27FC236}">
                <a16:creationId xmlns:a16="http://schemas.microsoft.com/office/drawing/2014/main" id="{46C909CF-1337-35B7-4EF0-C9927172563F}"/>
              </a:ext>
            </a:extLst>
          </p:cNvPr>
          <p:cNvSpPr txBox="1"/>
          <p:nvPr/>
        </p:nvSpPr>
        <p:spPr>
          <a:xfrm>
            <a:off x="6242823" y="4034599"/>
            <a:ext cx="266189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Combined ratio – [sanitized]</a:t>
            </a:r>
          </a:p>
        </p:txBody>
      </p:sp>
      <p:graphicFrame>
        <p:nvGraphicFramePr>
          <p:cNvPr id="12" name="Chart 11">
            <a:extLst>
              <a:ext uri="{FF2B5EF4-FFF2-40B4-BE49-F238E27FC236}">
                <a16:creationId xmlns:a16="http://schemas.microsoft.com/office/drawing/2014/main" id="{A3BBAFB0-C991-CD0E-EB75-ADAFC7CE15F2}"/>
              </a:ext>
            </a:extLst>
          </p:cNvPr>
          <p:cNvGraphicFramePr/>
          <p:nvPr/>
        </p:nvGraphicFramePr>
        <p:xfrm>
          <a:off x="5167491" y="1429989"/>
          <a:ext cx="781688" cy="68942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hart 12">
            <a:extLst>
              <a:ext uri="{FF2B5EF4-FFF2-40B4-BE49-F238E27FC236}">
                <a16:creationId xmlns:a16="http://schemas.microsoft.com/office/drawing/2014/main" id="{7D50C1E0-F992-5F0C-B3AA-BBB39E054EB1}"/>
              </a:ext>
            </a:extLst>
          </p:cNvPr>
          <p:cNvGraphicFramePr/>
          <p:nvPr/>
        </p:nvGraphicFramePr>
        <p:xfrm>
          <a:off x="10739227" y="4015313"/>
          <a:ext cx="781688" cy="68942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4" name="Chart 13">
            <a:extLst>
              <a:ext uri="{FF2B5EF4-FFF2-40B4-BE49-F238E27FC236}">
                <a16:creationId xmlns:a16="http://schemas.microsoft.com/office/drawing/2014/main" id="{AF3C53D2-3245-8FA8-2B0A-7434FF14F8A9}"/>
              </a:ext>
            </a:extLst>
          </p:cNvPr>
          <p:cNvGraphicFramePr/>
          <p:nvPr/>
        </p:nvGraphicFramePr>
        <p:xfrm>
          <a:off x="5167491" y="4015313"/>
          <a:ext cx="781688" cy="68942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5" name="Chart 14">
            <a:extLst>
              <a:ext uri="{FF2B5EF4-FFF2-40B4-BE49-F238E27FC236}">
                <a16:creationId xmlns:a16="http://schemas.microsoft.com/office/drawing/2014/main" id="{5AB55884-02CE-B0CF-E352-0311DC6FF48A}"/>
              </a:ext>
            </a:extLst>
          </p:cNvPr>
          <p:cNvGraphicFramePr/>
          <p:nvPr/>
        </p:nvGraphicFramePr>
        <p:xfrm>
          <a:off x="10739227" y="1429989"/>
          <a:ext cx="781688" cy="689424"/>
        </p:xfrm>
        <a:graphic>
          <a:graphicData uri="http://schemas.openxmlformats.org/drawingml/2006/chart">
            <c:chart xmlns:c="http://schemas.openxmlformats.org/drawingml/2006/chart" xmlns:r="http://schemas.openxmlformats.org/officeDocument/2006/relationships" r:id="rId10"/>
          </a:graphicData>
        </a:graphic>
      </p:graphicFrame>
      <p:sp>
        <p:nvSpPr>
          <p:cNvPr id="16" name="TextBox 15">
            <a:extLst>
              <a:ext uri="{FF2B5EF4-FFF2-40B4-BE49-F238E27FC236}">
                <a16:creationId xmlns:a16="http://schemas.microsoft.com/office/drawing/2014/main" id="{FE795FCC-ACC2-C937-0903-9287E7A7735E}"/>
              </a:ext>
            </a:extLst>
          </p:cNvPr>
          <p:cNvSpPr txBox="1"/>
          <p:nvPr/>
        </p:nvSpPr>
        <p:spPr>
          <a:xfrm>
            <a:off x="4408310" y="1543869"/>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43% of all premiums</a:t>
            </a:r>
          </a:p>
        </p:txBody>
      </p:sp>
      <p:sp>
        <p:nvSpPr>
          <p:cNvPr id="17" name="TextBox 16">
            <a:extLst>
              <a:ext uri="{FF2B5EF4-FFF2-40B4-BE49-F238E27FC236}">
                <a16:creationId xmlns:a16="http://schemas.microsoft.com/office/drawing/2014/main" id="{7905BAB3-83BC-D62E-2682-243A4EE9A2CE}"/>
              </a:ext>
            </a:extLst>
          </p:cNvPr>
          <p:cNvSpPr txBox="1"/>
          <p:nvPr/>
        </p:nvSpPr>
        <p:spPr>
          <a:xfrm>
            <a:off x="4408310" y="4129193"/>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10% of all premiums</a:t>
            </a:r>
          </a:p>
        </p:txBody>
      </p:sp>
      <p:sp>
        <p:nvSpPr>
          <p:cNvPr id="18" name="TextBox 17">
            <a:extLst>
              <a:ext uri="{FF2B5EF4-FFF2-40B4-BE49-F238E27FC236}">
                <a16:creationId xmlns:a16="http://schemas.microsoft.com/office/drawing/2014/main" id="{55984A4B-D991-DED2-1732-7E73C256E7B8}"/>
              </a:ext>
            </a:extLst>
          </p:cNvPr>
          <p:cNvSpPr txBox="1"/>
          <p:nvPr/>
        </p:nvSpPr>
        <p:spPr>
          <a:xfrm>
            <a:off x="9968559" y="1543869"/>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38% of all premiums</a:t>
            </a:r>
          </a:p>
        </p:txBody>
      </p:sp>
      <p:sp>
        <p:nvSpPr>
          <p:cNvPr id="21" name="TextBox 20">
            <a:extLst>
              <a:ext uri="{FF2B5EF4-FFF2-40B4-BE49-F238E27FC236}">
                <a16:creationId xmlns:a16="http://schemas.microsoft.com/office/drawing/2014/main" id="{94265B30-5B3C-B37B-6AE2-2ED41EE6EF12}"/>
              </a:ext>
            </a:extLst>
          </p:cNvPr>
          <p:cNvSpPr txBox="1"/>
          <p:nvPr/>
        </p:nvSpPr>
        <p:spPr>
          <a:xfrm>
            <a:off x="9968559" y="4129193"/>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9% of all premiums</a:t>
            </a:r>
          </a:p>
        </p:txBody>
      </p:sp>
      <p:sp>
        <p:nvSpPr>
          <p:cNvPr id="6" name="Google Shape;746;p20">
            <a:extLst>
              <a:ext uri="{FF2B5EF4-FFF2-40B4-BE49-F238E27FC236}">
                <a16:creationId xmlns:a16="http://schemas.microsoft.com/office/drawing/2014/main" id="{D6B0D8AA-B0D0-706F-DD26-C4C754F066E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5923856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a:xfrm>
            <a:off x="467806" y="365126"/>
            <a:ext cx="11173331" cy="811212"/>
          </a:xfrm>
        </p:spPr>
        <p:txBody>
          <a:bodyPr/>
          <a:lstStyle/>
          <a:p>
            <a:r>
              <a:rPr lang="en-US"/>
              <a:t>We have achieved a world class expense ratio</a:t>
            </a:r>
          </a:p>
        </p:txBody>
      </p:sp>
      <p:sp>
        <p:nvSpPr>
          <p:cNvPr id="3" name="Slide Number Placeholder 2">
            <a:extLst>
              <a:ext uri="{FF2B5EF4-FFF2-40B4-BE49-F238E27FC236}">
                <a16:creationId xmlns:a16="http://schemas.microsoft.com/office/drawing/2014/main" id="{EF818FF8-B1CF-CAB3-F4D4-500CFA3F2B5A}"/>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149</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graphicFrame>
        <p:nvGraphicFramePr>
          <p:cNvPr id="5" name="Chart 4">
            <a:extLst>
              <a:ext uri="{FF2B5EF4-FFF2-40B4-BE49-F238E27FC236}">
                <a16:creationId xmlns:a16="http://schemas.microsoft.com/office/drawing/2014/main" id="{6AA170B6-CB70-DD8C-9819-F365761ACFC5}"/>
              </a:ext>
            </a:extLst>
          </p:cNvPr>
          <p:cNvGraphicFramePr/>
          <p:nvPr>
            <p:extLst>
              <p:ext uri="{D42A27DB-BD31-4B8C-83A1-F6EECF244321}">
                <p14:modId xmlns:p14="http://schemas.microsoft.com/office/powerpoint/2010/main" val="4203884980"/>
              </p:ext>
            </p:extLst>
          </p:nvPr>
        </p:nvGraphicFramePr>
        <p:xfrm>
          <a:off x="6513966" y="2331498"/>
          <a:ext cx="5127171" cy="38842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085CDB0B-2EF8-097E-D2DF-D57091E22F06}"/>
              </a:ext>
            </a:extLst>
          </p:cNvPr>
          <p:cNvGraphicFramePr/>
          <p:nvPr>
            <p:extLst>
              <p:ext uri="{D42A27DB-BD31-4B8C-83A1-F6EECF244321}">
                <p14:modId xmlns:p14="http://schemas.microsoft.com/office/powerpoint/2010/main" val="2768141407"/>
              </p:ext>
            </p:extLst>
          </p:nvPr>
        </p:nvGraphicFramePr>
        <p:xfrm>
          <a:off x="467806" y="2331498"/>
          <a:ext cx="5127171" cy="3884239"/>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DB109F93-1667-DCD8-54E9-D17DE51C1DA9}"/>
              </a:ext>
            </a:extLst>
          </p:cNvPr>
          <p:cNvSpPr txBox="1"/>
          <p:nvPr/>
        </p:nvSpPr>
        <p:spPr>
          <a:xfrm>
            <a:off x="467806" y="1460746"/>
            <a:ext cx="3712028" cy="307777"/>
          </a:xfrm>
          <a:prstGeom prst="rect">
            <a:avLst/>
          </a:prstGeom>
          <a:noFill/>
        </p:spPr>
        <p:txBody>
          <a:bodyPr wrap="square" rtlCol="0">
            <a:spAutoFit/>
          </a:bodyPr>
          <a:lstStyle/>
          <a:p>
            <a:r>
              <a:rPr lang="en-US" b="1">
                <a:solidFill>
                  <a:schemeClr val="bg1">
                    <a:lumMod val="50000"/>
                  </a:schemeClr>
                </a:solidFill>
              </a:rPr>
              <a:t>Combined ratio: Continuing to improve</a:t>
            </a:r>
          </a:p>
        </p:txBody>
      </p:sp>
      <p:sp>
        <p:nvSpPr>
          <p:cNvPr id="8" name="TextBox 7">
            <a:extLst>
              <a:ext uri="{FF2B5EF4-FFF2-40B4-BE49-F238E27FC236}">
                <a16:creationId xmlns:a16="http://schemas.microsoft.com/office/drawing/2014/main" id="{4F19E5A1-37D7-FD5D-27D9-10ABE0E47477}"/>
              </a:ext>
            </a:extLst>
          </p:cNvPr>
          <p:cNvSpPr txBox="1"/>
          <p:nvPr/>
        </p:nvSpPr>
        <p:spPr>
          <a:xfrm>
            <a:off x="6513966" y="1460746"/>
            <a:ext cx="3712028" cy="307777"/>
          </a:xfrm>
          <a:prstGeom prst="rect">
            <a:avLst/>
          </a:prstGeom>
          <a:noFill/>
        </p:spPr>
        <p:txBody>
          <a:bodyPr wrap="square" rtlCol="0">
            <a:spAutoFit/>
          </a:bodyPr>
          <a:lstStyle/>
          <a:p>
            <a:r>
              <a:rPr lang="en-US" b="1">
                <a:solidFill>
                  <a:schemeClr val="bg1">
                    <a:lumMod val="50000"/>
                  </a:schemeClr>
                </a:solidFill>
              </a:rPr>
              <a:t>Expense ratio: Best-in-class</a:t>
            </a:r>
          </a:p>
        </p:txBody>
      </p:sp>
      <p:cxnSp>
        <p:nvCxnSpPr>
          <p:cNvPr id="10" name="Straight Connector 9">
            <a:extLst>
              <a:ext uri="{FF2B5EF4-FFF2-40B4-BE49-F238E27FC236}">
                <a16:creationId xmlns:a16="http://schemas.microsoft.com/office/drawing/2014/main" id="{573037DD-92C0-FBF7-EAAC-E0C16899C0B8}"/>
              </a:ext>
            </a:extLst>
          </p:cNvPr>
          <p:cNvCxnSpPr>
            <a:cxnSpLocks/>
          </p:cNvCxnSpPr>
          <p:nvPr/>
        </p:nvCxnSpPr>
        <p:spPr>
          <a:xfrm>
            <a:off x="1121229" y="2331499"/>
            <a:ext cx="2667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7E173D7-EC58-373B-8CEB-22665405E7F3}"/>
              </a:ext>
            </a:extLst>
          </p:cNvPr>
          <p:cNvCxnSpPr>
            <a:cxnSpLocks/>
          </p:cNvCxnSpPr>
          <p:nvPr/>
        </p:nvCxnSpPr>
        <p:spPr>
          <a:xfrm>
            <a:off x="3940629" y="2331499"/>
            <a:ext cx="1469571"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7EA925-FAD3-9545-1830-9608DC24DA6E}"/>
              </a:ext>
            </a:extLst>
          </p:cNvPr>
          <p:cNvSpPr txBox="1"/>
          <p:nvPr/>
        </p:nvSpPr>
        <p:spPr>
          <a:xfrm>
            <a:off x="1240971" y="2052931"/>
            <a:ext cx="2427515" cy="276999"/>
          </a:xfrm>
          <a:prstGeom prst="rect">
            <a:avLst/>
          </a:prstGeom>
          <a:noFill/>
        </p:spPr>
        <p:txBody>
          <a:bodyPr wrap="square" rtlCol="0">
            <a:spAutoFit/>
          </a:bodyPr>
          <a:lstStyle/>
          <a:p>
            <a:pPr algn="ctr"/>
            <a:r>
              <a:rPr lang="en-US" sz="1200"/>
              <a:t>International peers</a:t>
            </a:r>
          </a:p>
        </p:txBody>
      </p:sp>
      <p:sp>
        <p:nvSpPr>
          <p:cNvPr id="14" name="TextBox 13">
            <a:extLst>
              <a:ext uri="{FF2B5EF4-FFF2-40B4-BE49-F238E27FC236}">
                <a16:creationId xmlns:a16="http://schemas.microsoft.com/office/drawing/2014/main" id="{42219D59-2B37-4B9B-C3FC-C55DB3F1BEFF}"/>
              </a:ext>
            </a:extLst>
          </p:cNvPr>
          <p:cNvSpPr txBox="1"/>
          <p:nvPr/>
        </p:nvSpPr>
        <p:spPr>
          <a:xfrm>
            <a:off x="3940629" y="2052931"/>
            <a:ext cx="1469571" cy="276999"/>
          </a:xfrm>
          <a:prstGeom prst="rect">
            <a:avLst/>
          </a:prstGeom>
          <a:noFill/>
        </p:spPr>
        <p:txBody>
          <a:bodyPr wrap="square" rtlCol="0">
            <a:spAutoFit/>
          </a:bodyPr>
          <a:lstStyle/>
          <a:p>
            <a:pPr algn="ctr"/>
            <a:r>
              <a:rPr lang="en-US" sz="1200"/>
              <a:t>Local peers</a:t>
            </a:r>
          </a:p>
        </p:txBody>
      </p:sp>
      <p:cxnSp>
        <p:nvCxnSpPr>
          <p:cNvPr id="15" name="Straight Connector 14">
            <a:extLst>
              <a:ext uri="{FF2B5EF4-FFF2-40B4-BE49-F238E27FC236}">
                <a16:creationId xmlns:a16="http://schemas.microsoft.com/office/drawing/2014/main" id="{CBA347E7-5BA2-63FA-0534-0734CF3515E6}"/>
              </a:ext>
            </a:extLst>
          </p:cNvPr>
          <p:cNvCxnSpPr>
            <a:cxnSpLocks/>
          </p:cNvCxnSpPr>
          <p:nvPr/>
        </p:nvCxnSpPr>
        <p:spPr>
          <a:xfrm>
            <a:off x="7141310" y="2331499"/>
            <a:ext cx="2667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BC017A-8DE7-8E1E-7C37-951A64FF309D}"/>
              </a:ext>
            </a:extLst>
          </p:cNvPr>
          <p:cNvCxnSpPr>
            <a:cxnSpLocks/>
          </p:cNvCxnSpPr>
          <p:nvPr/>
        </p:nvCxnSpPr>
        <p:spPr>
          <a:xfrm>
            <a:off x="9960710" y="2331499"/>
            <a:ext cx="1469571"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410AB2B-C10E-DAF8-EA15-8795E09F9428}"/>
              </a:ext>
            </a:extLst>
          </p:cNvPr>
          <p:cNvSpPr txBox="1"/>
          <p:nvPr/>
        </p:nvSpPr>
        <p:spPr>
          <a:xfrm>
            <a:off x="7261052" y="2052931"/>
            <a:ext cx="2427515" cy="276999"/>
          </a:xfrm>
          <a:prstGeom prst="rect">
            <a:avLst/>
          </a:prstGeom>
          <a:noFill/>
        </p:spPr>
        <p:txBody>
          <a:bodyPr wrap="square" rtlCol="0">
            <a:spAutoFit/>
          </a:bodyPr>
          <a:lstStyle/>
          <a:p>
            <a:pPr algn="ctr"/>
            <a:r>
              <a:rPr lang="en-US" sz="1200"/>
              <a:t>International peers</a:t>
            </a:r>
          </a:p>
        </p:txBody>
      </p:sp>
      <p:sp>
        <p:nvSpPr>
          <p:cNvPr id="18" name="TextBox 17">
            <a:extLst>
              <a:ext uri="{FF2B5EF4-FFF2-40B4-BE49-F238E27FC236}">
                <a16:creationId xmlns:a16="http://schemas.microsoft.com/office/drawing/2014/main" id="{A5808A54-CCE2-5779-9ADB-B2E441B941BE}"/>
              </a:ext>
            </a:extLst>
          </p:cNvPr>
          <p:cNvSpPr txBox="1"/>
          <p:nvPr/>
        </p:nvSpPr>
        <p:spPr>
          <a:xfrm>
            <a:off x="9960710" y="2052931"/>
            <a:ext cx="1469571" cy="276999"/>
          </a:xfrm>
          <a:prstGeom prst="rect">
            <a:avLst/>
          </a:prstGeom>
          <a:noFill/>
        </p:spPr>
        <p:txBody>
          <a:bodyPr wrap="square" rtlCol="0">
            <a:spAutoFit/>
          </a:bodyPr>
          <a:lstStyle/>
          <a:p>
            <a:pPr algn="ctr"/>
            <a:r>
              <a:rPr lang="en-US" sz="1200"/>
              <a:t>Local peers</a:t>
            </a:r>
          </a:p>
        </p:txBody>
      </p:sp>
      <p:sp>
        <p:nvSpPr>
          <p:cNvPr id="19" name="Rectangle 18">
            <a:extLst>
              <a:ext uri="{FF2B5EF4-FFF2-40B4-BE49-F238E27FC236}">
                <a16:creationId xmlns:a16="http://schemas.microsoft.com/office/drawing/2014/main" id="{687E9915-8D39-0520-157E-296695893AAE}"/>
              </a:ext>
            </a:extLst>
          </p:cNvPr>
          <p:cNvSpPr/>
          <p:nvPr/>
        </p:nvSpPr>
        <p:spPr>
          <a:xfrm>
            <a:off x="4952721" y="2710543"/>
            <a:ext cx="490137" cy="2013857"/>
          </a:xfrm>
          <a:prstGeom prst="rect">
            <a:avLst/>
          </a:prstGeom>
          <a:no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63FD7D-FF79-0058-0C65-9731596B3ED0}"/>
              </a:ext>
            </a:extLst>
          </p:cNvPr>
          <p:cNvSpPr/>
          <p:nvPr/>
        </p:nvSpPr>
        <p:spPr>
          <a:xfrm>
            <a:off x="10983688" y="2710543"/>
            <a:ext cx="490137" cy="2013857"/>
          </a:xfrm>
          <a:prstGeom prst="rect">
            <a:avLst/>
          </a:prstGeom>
          <a:no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746;p20">
            <a:extLst>
              <a:ext uri="{FF2B5EF4-FFF2-40B4-BE49-F238E27FC236}">
                <a16:creationId xmlns:a16="http://schemas.microsoft.com/office/drawing/2014/main" id="{01A5F2F1-0360-DD35-0E36-DA5535CD0D8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2009894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820D41-4F1E-1748-AF4D-1A4B48561C91}"/>
              </a:ext>
            </a:extLst>
          </p:cNvPr>
          <p:cNvSpPr>
            <a:spLocks noGrp="1"/>
          </p:cNvSpPr>
          <p:nvPr>
            <p:ph type="title"/>
          </p:nvPr>
        </p:nvSpPr>
        <p:spPr>
          <a:xfrm>
            <a:off x="467806" y="365126"/>
            <a:ext cx="11173331" cy="811212"/>
          </a:xfrm>
        </p:spPr>
        <p:txBody>
          <a:bodyPr/>
          <a:lstStyle/>
          <a:p>
            <a:r>
              <a:rPr lang="en-US"/>
              <a:t>202x strategy: [insert title/name of strategy, if applicable]</a:t>
            </a:r>
          </a:p>
        </p:txBody>
      </p:sp>
      <p:sp>
        <p:nvSpPr>
          <p:cNvPr id="3" name="Slide Number Placeholder 2">
            <a:extLst>
              <a:ext uri="{FF2B5EF4-FFF2-40B4-BE49-F238E27FC236}">
                <a16:creationId xmlns:a16="http://schemas.microsoft.com/office/drawing/2014/main" id="{1948BAED-6A8D-D148-BC3C-1E710F22A9DF}"/>
              </a:ext>
            </a:extLst>
          </p:cNvPr>
          <p:cNvSpPr>
            <a:spLocks noGrp="1"/>
          </p:cNvSpPr>
          <p:nvPr>
            <p:ph type="sldNum" idx="12"/>
          </p:nvPr>
        </p:nvSpPr>
        <p:spPr>
          <a:xfrm>
            <a:off x="11331616" y="6425800"/>
            <a:ext cx="369425" cy="365125"/>
          </a:xfrm>
        </p:spPr>
        <p:txBody>
          <a:bodyPr/>
          <a:lstStyle/>
          <a:p>
            <a:pPr marL="0" lvl="0" indent="0" algn="r" rtl="0">
              <a:spcBef>
                <a:spcPts val="0"/>
              </a:spcBef>
              <a:spcAft>
                <a:spcPts val="0"/>
              </a:spcAft>
              <a:buNone/>
            </a:pPr>
            <a:fld id="{00000000-1234-1234-1234-123412341234}" type="slidenum">
              <a:rPr lang="en-GB" smtClean="0"/>
              <a:t>15</a:t>
            </a:fld>
            <a:endParaRPr lang="en-GB"/>
          </a:p>
        </p:txBody>
      </p:sp>
      <p:sp>
        <p:nvSpPr>
          <p:cNvPr id="9" name="Google Shape;309;p6">
            <a:extLst>
              <a:ext uri="{FF2B5EF4-FFF2-40B4-BE49-F238E27FC236}">
                <a16:creationId xmlns:a16="http://schemas.microsoft.com/office/drawing/2014/main" id="{6C710809-E71E-4F41-BC1E-211CE36B540B}"/>
              </a:ext>
            </a:extLst>
          </p:cNvPr>
          <p:cNvSpPr/>
          <p:nvPr/>
        </p:nvSpPr>
        <p:spPr>
          <a:xfrm>
            <a:off x="985571" y="1390551"/>
            <a:ext cx="10137781" cy="811212"/>
          </a:xfrm>
          <a:prstGeom prst="triangle">
            <a:avLst>
              <a:gd name="adj" fmla="val 50000"/>
            </a:avLst>
          </a:prstGeom>
          <a:solidFill>
            <a:schemeClr val="dk1"/>
          </a:solidFill>
          <a:ln>
            <a:noFill/>
          </a:ln>
        </p:spPr>
        <p:txBody>
          <a:bodyPr spcFirstLastPara="1" wrap="square" lIns="91425" tIns="45700" rIns="91425" bIns="1800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[Insert purpose and/or vision]</a:t>
            </a:r>
            <a:endParaRPr lang="en-US"/>
          </a:p>
        </p:txBody>
      </p:sp>
      <p:sp>
        <p:nvSpPr>
          <p:cNvPr id="10" name="Google Shape;310;p6">
            <a:extLst>
              <a:ext uri="{FF2B5EF4-FFF2-40B4-BE49-F238E27FC236}">
                <a16:creationId xmlns:a16="http://schemas.microsoft.com/office/drawing/2014/main" id="{D441FF6D-61CD-6947-BDF1-886884436844}"/>
              </a:ext>
            </a:extLst>
          </p:cNvPr>
          <p:cNvSpPr/>
          <p:nvPr/>
        </p:nvSpPr>
        <p:spPr>
          <a:xfrm>
            <a:off x="985571" y="2329188"/>
            <a:ext cx="3312000" cy="7379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[Insert strategic objective #1] </a:t>
            </a:r>
            <a:endParaRPr lang="en-US"/>
          </a:p>
        </p:txBody>
      </p:sp>
      <p:sp>
        <p:nvSpPr>
          <p:cNvPr id="13" name="Google Shape;313;p6">
            <a:extLst>
              <a:ext uri="{FF2B5EF4-FFF2-40B4-BE49-F238E27FC236}">
                <a16:creationId xmlns:a16="http://schemas.microsoft.com/office/drawing/2014/main" id="{7B0B4401-BB1C-F448-8369-934ADC05C474}"/>
              </a:ext>
            </a:extLst>
          </p:cNvPr>
          <p:cNvSpPr/>
          <p:nvPr/>
        </p:nvSpPr>
        <p:spPr>
          <a:xfrm>
            <a:off x="985571" y="3193946"/>
            <a:ext cx="1003479" cy="12600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[Insert strategic initiative]</a:t>
            </a:r>
            <a:endParaRPr lang="en-US"/>
          </a:p>
        </p:txBody>
      </p:sp>
      <p:sp>
        <p:nvSpPr>
          <p:cNvPr id="14" name="Google Shape;314;p6">
            <a:extLst>
              <a:ext uri="{FF2B5EF4-FFF2-40B4-BE49-F238E27FC236}">
                <a16:creationId xmlns:a16="http://schemas.microsoft.com/office/drawing/2014/main" id="{E99CACA7-8133-464C-BC9B-2D102817BC3D}"/>
              </a:ext>
            </a:extLst>
          </p:cNvPr>
          <p:cNvSpPr/>
          <p:nvPr/>
        </p:nvSpPr>
        <p:spPr>
          <a:xfrm>
            <a:off x="2139832" y="3193946"/>
            <a:ext cx="1003479" cy="1260084"/>
          </a:xfrm>
          <a:prstGeom prst="rect">
            <a:avLst/>
          </a:prstGeom>
          <a:solidFill>
            <a:schemeClr val="dk2"/>
          </a:solidFill>
          <a:ln>
            <a:noFill/>
          </a:ln>
        </p:spPr>
        <p:txBody>
          <a:bodyPr spcFirstLastPara="1" wrap="square" lIns="91425" tIns="45700" rIns="91425" bIns="45700" anchor="ctr" anchorCtr="0">
            <a:noAutofit/>
          </a:bodyPr>
          <a:lstStyle/>
          <a:p>
            <a:pPr lvl="0" algn="ctr"/>
            <a:r>
              <a:rPr lang="en-US">
                <a:solidFill>
                  <a:schemeClr val="lt1"/>
                </a:solidFill>
              </a:rPr>
              <a:t>[Insert strategic initiative]</a:t>
            </a:r>
            <a:endParaRPr lang="en-US"/>
          </a:p>
        </p:txBody>
      </p:sp>
      <p:sp>
        <p:nvSpPr>
          <p:cNvPr id="15" name="Google Shape;315;p6">
            <a:extLst>
              <a:ext uri="{FF2B5EF4-FFF2-40B4-BE49-F238E27FC236}">
                <a16:creationId xmlns:a16="http://schemas.microsoft.com/office/drawing/2014/main" id="{AE6A5490-55E6-2144-86C1-903F8B9A89ED}"/>
              </a:ext>
            </a:extLst>
          </p:cNvPr>
          <p:cNvSpPr/>
          <p:nvPr/>
        </p:nvSpPr>
        <p:spPr>
          <a:xfrm>
            <a:off x="3294092" y="3193946"/>
            <a:ext cx="1003479" cy="1260084"/>
          </a:xfrm>
          <a:prstGeom prst="rect">
            <a:avLst/>
          </a:prstGeom>
          <a:solidFill>
            <a:schemeClr val="dk2"/>
          </a:solidFill>
          <a:ln>
            <a:noFill/>
          </a:ln>
        </p:spPr>
        <p:txBody>
          <a:bodyPr spcFirstLastPara="1" wrap="square" lIns="91425" tIns="45700" rIns="91425" bIns="45700" anchor="ctr" anchorCtr="0">
            <a:noAutofit/>
          </a:bodyPr>
          <a:lstStyle/>
          <a:p>
            <a:pPr lvl="0" algn="ctr"/>
            <a:r>
              <a:rPr lang="en-US">
                <a:solidFill>
                  <a:schemeClr val="lt1"/>
                </a:solidFill>
              </a:rPr>
              <a:t>[Insert strategic initiative]</a:t>
            </a:r>
            <a:endParaRPr lang="en-US"/>
          </a:p>
        </p:txBody>
      </p:sp>
      <p:sp>
        <p:nvSpPr>
          <p:cNvPr id="17" name="Google Shape;317;p6">
            <a:extLst>
              <a:ext uri="{FF2B5EF4-FFF2-40B4-BE49-F238E27FC236}">
                <a16:creationId xmlns:a16="http://schemas.microsoft.com/office/drawing/2014/main" id="{665F0712-BC21-B44C-89FF-AC1BB028856D}"/>
              </a:ext>
            </a:extLst>
          </p:cNvPr>
          <p:cNvSpPr/>
          <p:nvPr/>
        </p:nvSpPr>
        <p:spPr>
          <a:xfrm>
            <a:off x="985581" y="4581122"/>
            <a:ext cx="10137781" cy="39208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[Insert key enabler(s)]</a:t>
            </a:r>
            <a:endParaRPr lang="en-US"/>
          </a:p>
        </p:txBody>
      </p:sp>
      <p:sp>
        <p:nvSpPr>
          <p:cNvPr id="18" name="Google Shape;318;p6">
            <a:extLst>
              <a:ext uri="{FF2B5EF4-FFF2-40B4-BE49-F238E27FC236}">
                <a16:creationId xmlns:a16="http://schemas.microsoft.com/office/drawing/2014/main" id="{8BF3D183-A5A6-E640-B197-AE626EA5FE2D}"/>
              </a:ext>
            </a:extLst>
          </p:cNvPr>
          <p:cNvSpPr/>
          <p:nvPr/>
        </p:nvSpPr>
        <p:spPr>
          <a:xfrm>
            <a:off x="985581" y="5036754"/>
            <a:ext cx="10137781" cy="392086"/>
          </a:xfrm>
          <a:prstGeom prst="rect">
            <a:avLst/>
          </a:prstGeom>
          <a:solidFill>
            <a:schemeClr val="dk2"/>
          </a:solidFill>
          <a:ln>
            <a:noFill/>
          </a:ln>
        </p:spPr>
        <p:txBody>
          <a:bodyPr spcFirstLastPara="1" wrap="square" lIns="91425" tIns="45700" rIns="91425" bIns="45700" anchor="ctr" anchorCtr="0">
            <a:noAutofit/>
          </a:bodyPr>
          <a:lstStyle/>
          <a:p>
            <a:pPr lvl="0" algn="ctr"/>
            <a:r>
              <a:rPr lang="en-US">
                <a:solidFill>
                  <a:schemeClr val="lt1"/>
                </a:solidFill>
              </a:rPr>
              <a:t>[Insert key enabler(s)]</a:t>
            </a:r>
            <a:endParaRPr lang="en-US"/>
          </a:p>
        </p:txBody>
      </p:sp>
      <p:sp>
        <p:nvSpPr>
          <p:cNvPr id="19" name="Google Shape;319;p6">
            <a:extLst>
              <a:ext uri="{FF2B5EF4-FFF2-40B4-BE49-F238E27FC236}">
                <a16:creationId xmlns:a16="http://schemas.microsoft.com/office/drawing/2014/main" id="{EAE31164-0C65-8143-A790-6386E55CD844}"/>
              </a:ext>
            </a:extLst>
          </p:cNvPr>
          <p:cNvSpPr/>
          <p:nvPr/>
        </p:nvSpPr>
        <p:spPr>
          <a:xfrm>
            <a:off x="985581" y="5555931"/>
            <a:ext cx="10137781" cy="73866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[Insert description of other foundational elements, e.g. culture or people]</a:t>
            </a:r>
            <a:endParaRPr lang="en-US"/>
          </a:p>
        </p:txBody>
      </p:sp>
      <p:sp>
        <p:nvSpPr>
          <p:cNvPr id="27" name="Google Shape;310;p6">
            <a:extLst>
              <a:ext uri="{FF2B5EF4-FFF2-40B4-BE49-F238E27FC236}">
                <a16:creationId xmlns:a16="http://schemas.microsoft.com/office/drawing/2014/main" id="{C806A550-0D25-6B4D-A70A-AB622A325A85}"/>
              </a:ext>
            </a:extLst>
          </p:cNvPr>
          <p:cNvSpPr/>
          <p:nvPr/>
        </p:nvSpPr>
        <p:spPr>
          <a:xfrm>
            <a:off x="4398471" y="2329188"/>
            <a:ext cx="3312000" cy="7379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[Insert strategic objective #2] </a:t>
            </a:r>
            <a:endParaRPr lang="en-US"/>
          </a:p>
        </p:txBody>
      </p:sp>
      <p:sp>
        <p:nvSpPr>
          <p:cNvPr id="28" name="Google Shape;310;p6">
            <a:extLst>
              <a:ext uri="{FF2B5EF4-FFF2-40B4-BE49-F238E27FC236}">
                <a16:creationId xmlns:a16="http://schemas.microsoft.com/office/drawing/2014/main" id="{7763431B-435D-9E46-9272-7721175CBD98}"/>
              </a:ext>
            </a:extLst>
          </p:cNvPr>
          <p:cNvSpPr/>
          <p:nvPr/>
        </p:nvSpPr>
        <p:spPr>
          <a:xfrm>
            <a:off x="7811371" y="2329188"/>
            <a:ext cx="3312000" cy="7379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[Insert strategic objective #3] </a:t>
            </a:r>
            <a:endParaRPr lang="en-US"/>
          </a:p>
        </p:txBody>
      </p:sp>
      <p:sp>
        <p:nvSpPr>
          <p:cNvPr id="29" name="Google Shape;313;p6">
            <a:extLst>
              <a:ext uri="{FF2B5EF4-FFF2-40B4-BE49-F238E27FC236}">
                <a16:creationId xmlns:a16="http://schemas.microsoft.com/office/drawing/2014/main" id="{62D41472-1E99-EC4D-AE1E-684C214C69D8}"/>
              </a:ext>
            </a:extLst>
          </p:cNvPr>
          <p:cNvSpPr/>
          <p:nvPr/>
        </p:nvSpPr>
        <p:spPr>
          <a:xfrm>
            <a:off x="4403738" y="3193946"/>
            <a:ext cx="1003479" cy="12600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[Insert strategic initiative]</a:t>
            </a:r>
            <a:endParaRPr lang="en-US"/>
          </a:p>
        </p:txBody>
      </p:sp>
      <p:sp>
        <p:nvSpPr>
          <p:cNvPr id="30" name="Google Shape;314;p6">
            <a:extLst>
              <a:ext uri="{FF2B5EF4-FFF2-40B4-BE49-F238E27FC236}">
                <a16:creationId xmlns:a16="http://schemas.microsoft.com/office/drawing/2014/main" id="{85FA4EFE-B86C-F443-99DF-F75AB093DEC7}"/>
              </a:ext>
            </a:extLst>
          </p:cNvPr>
          <p:cNvSpPr/>
          <p:nvPr/>
        </p:nvSpPr>
        <p:spPr>
          <a:xfrm>
            <a:off x="5557999" y="3193946"/>
            <a:ext cx="1003479" cy="1260084"/>
          </a:xfrm>
          <a:prstGeom prst="rect">
            <a:avLst/>
          </a:prstGeom>
          <a:solidFill>
            <a:schemeClr val="dk2"/>
          </a:solidFill>
          <a:ln>
            <a:noFill/>
          </a:ln>
        </p:spPr>
        <p:txBody>
          <a:bodyPr spcFirstLastPara="1" wrap="square" lIns="91425" tIns="45700" rIns="91425" bIns="45700" anchor="ctr" anchorCtr="0">
            <a:noAutofit/>
          </a:bodyPr>
          <a:lstStyle/>
          <a:p>
            <a:pPr lvl="0" algn="ctr"/>
            <a:r>
              <a:rPr lang="en-US">
                <a:solidFill>
                  <a:schemeClr val="lt1"/>
                </a:solidFill>
              </a:rPr>
              <a:t>[Insert strategic initiative]</a:t>
            </a:r>
            <a:endParaRPr lang="en-US"/>
          </a:p>
        </p:txBody>
      </p:sp>
      <p:sp>
        <p:nvSpPr>
          <p:cNvPr id="31" name="Google Shape;315;p6">
            <a:extLst>
              <a:ext uri="{FF2B5EF4-FFF2-40B4-BE49-F238E27FC236}">
                <a16:creationId xmlns:a16="http://schemas.microsoft.com/office/drawing/2014/main" id="{CC508E07-B2EF-014B-A8C0-418BCC20656F}"/>
              </a:ext>
            </a:extLst>
          </p:cNvPr>
          <p:cNvSpPr/>
          <p:nvPr/>
        </p:nvSpPr>
        <p:spPr>
          <a:xfrm>
            <a:off x="6712259" y="3193946"/>
            <a:ext cx="1003479" cy="1260084"/>
          </a:xfrm>
          <a:prstGeom prst="rect">
            <a:avLst/>
          </a:prstGeom>
          <a:solidFill>
            <a:schemeClr val="dk2"/>
          </a:solidFill>
          <a:ln>
            <a:noFill/>
          </a:ln>
        </p:spPr>
        <p:txBody>
          <a:bodyPr spcFirstLastPara="1" wrap="square" lIns="91425" tIns="45700" rIns="91425" bIns="45700" anchor="ctr" anchorCtr="0">
            <a:noAutofit/>
          </a:bodyPr>
          <a:lstStyle/>
          <a:p>
            <a:pPr lvl="0" algn="ctr"/>
            <a:r>
              <a:rPr lang="en-US">
                <a:solidFill>
                  <a:schemeClr val="lt1"/>
                </a:solidFill>
              </a:rPr>
              <a:t>[Insert strategic initiative]</a:t>
            </a:r>
            <a:endParaRPr lang="en-US"/>
          </a:p>
        </p:txBody>
      </p:sp>
      <p:sp>
        <p:nvSpPr>
          <p:cNvPr id="32" name="Google Shape;313;p6">
            <a:extLst>
              <a:ext uri="{FF2B5EF4-FFF2-40B4-BE49-F238E27FC236}">
                <a16:creationId xmlns:a16="http://schemas.microsoft.com/office/drawing/2014/main" id="{803D2D3B-2B66-8849-B46A-A785935AD93E}"/>
              </a:ext>
            </a:extLst>
          </p:cNvPr>
          <p:cNvSpPr/>
          <p:nvPr/>
        </p:nvSpPr>
        <p:spPr>
          <a:xfrm>
            <a:off x="7811362" y="3193946"/>
            <a:ext cx="1003479" cy="12600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[Insert strategic initiative]</a:t>
            </a:r>
            <a:endParaRPr lang="en-US"/>
          </a:p>
        </p:txBody>
      </p:sp>
      <p:sp>
        <p:nvSpPr>
          <p:cNvPr id="33" name="Google Shape;314;p6">
            <a:extLst>
              <a:ext uri="{FF2B5EF4-FFF2-40B4-BE49-F238E27FC236}">
                <a16:creationId xmlns:a16="http://schemas.microsoft.com/office/drawing/2014/main" id="{9F829AD6-AEF0-0D4B-806F-049036D9E34C}"/>
              </a:ext>
            </a:extLst>
          </p:cNvPr>
          <p:cNvSpPr/>
          <p:nvPr/>
        </p:nvSpPr>
        <p:spPr>
          <a:xfrm>
            <a:off x="8965623" y="3193946"/>
            <a:ext cx="1003479" cy="1260084"/>
          </a:xfrm>
          <a:prstGeom prst="rect">
            <a:avLst/>
          </a:prstGeom>
          <a:solidFill>
            <a:schemeClr val="dk2"/>
          </a:solidFill>
          <a:ln>
            <a:noFill/>
          </a:ln>
        </p:spPr>
        <p:txBody>
          <a:bodyPr spcFirstLastPara="1" wrap="square" lIns="91425" tIns="45700" rIns="91425" bIns="45700" anchor="ctr" anchorCtr="0">
            <a:noAutofit/>
          </a:bodyPr>
          <a:lstStyle/>
          <a:p>
            <a:pPr lvl="0" algn="ctr"/>
            <a:r>
              <a:rPr lang="en-US">
                <a:solidFill>
                  <a:schemeClr val="lt1"/>
                </a:solidFill>
              </a:rPr>
              <a:t>[Insert strategic initiative]</a:t>
            </a:r>
            <a:endParaRPr lang="en-US"/>
          </a:p>
        </p:txBody>
      </p:sp>
      <p:sp>
        <p:nvSpPr>
          <p:cNvPr id="34" name="Google Shape;315;p6">
            <a:extLst>
              <a:ext uri="{FF2B5EF4-FFF2-40B4-BE49-F238E27FC236}">
                <a16:creationId xmlns:a16="http://schemas.microsoft.com/office/drawing/2014/main" id="{FDB96FD8-A5FF-EF45-8098-DB46BA1E0144}"/>
              </a:ext>
            </a:extLst>
          </p:cNvPr>
          <p:cNvSpPr/>
          <p:nvPr/>
        </p:nvSpPr>
        <p:spPr>
          <a:xfrm>
            <a:off x="10119883" y="3193946"/>
            <a:ext cx="1003479" cy="1260084"/>
          </a:xfrm>
          <a:prstGeom prst="rect">
            <a:avLst/>
          </a:prstGeom>
          <a:solidFill>
            <a:schemeClr val="dk2"/>
          </a:solidFill>
          <a:ln>
            <a:noFill/>
          </a:ln>
        </p:spPr>
        <p:txBody>
          <a:bodyPr spcFirstLastPara="1" wrap="square" lIns="91425" tIns="45700" rIns="91425" bIns="45700" anchor="ctr" anchorCtr="0">
            <a:noAutofit/>
          </a:bodyPr>
          <a:lstStyle/>
          <a:p>
            <a:pPr lvl="0" algn="ctr"/>
            <a:r>
              <a:rPr lang="en-US">
                <a:solidFill>
                  <a:schemeClr val="lt1"/>
                </a:solidFill>
              </a:rPr>
              <a:t>[Insert strategic initiative]</a:t>
            </a:r>
            <a:endParaRPr lang="en-US"/>
          </a:p>
        </p:txBody>
      </p:sp>
      <p:sp>
        <p:nvSpPr>
          <p:cNvPr id="35" name="Rectangle 34">
            <a:extLst>
              <a:ext uri="{FF2B5EF4-FFF2-40B4-BE49-F238E27FC236}">
                <a16:creationId xmlns:a16="http://schemas.microsoft.com/office/drawing/2014/main" id="{64D64FC3-2A9C-8B4C-80F1-59150BCC6ABE}"/>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1</a:t>
            </a:r>
          </a:p>
        </p:txBody>
      </p:sp>
    </p:spTree>
    <p:extLst>
      <p:ext uri="{BB962C8B-B14F-4D97-AF65-F5344CB8AC3E}">
        <p14:creationId xmlns:p14="http://schemas.microsoft.com/office/powerpoint/2010/main" val="202969382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a:xfrm>
            <a:off x="467806" y="365126"/>
            <a:ext cx="11173331" cy="811212"/>
          </a:xfrm>
        </p:spPr>
        <p:txBody>
          <a:bodyPr>
            <a:normAutofit/>
          </a:bodyPr>
          <a:lstStyle/>
          <a:p>
            <a:r>
              <a:rPr lang="en-US"/>
              <a:t>Analysis shows broader product portfolio has been key to continuing strong customer relationship and high NPS</a:t>
            </a:r>
          </a:p>
        </p:txBody>
      </p:sp>
      <p:sp>
        <p:nvSpPr>
          <p:cNvPr id="3" name="Slide Number Placeholder 2">
            <a:extLst>
              <a:ext uri="{FF2B5EF4-FFF2-40B4-BE49-F238E27FC236}">
                <a16:creationId xmlns:a16="http://schemas.microsoft.com/office/drawing/2014/main" id="{EF818FF8-B1CF-CAB3-F4D4-500CFA3F2B5A}"/>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150</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4" name="TextBox 3">
            <a:extLst>
              <a:ext uri="{FF2B5EF4-FFF2-40B4-BE49-F238E27FC236}">
                <a16:creationId xmlns:a16="http://schemas.microsoft.com/office/drawing/2014/main" id="{4621AD20-9E66-21E4-7AF1-9470C0382760}"/>
              </a:ext>
            </a:extLst>
          </p:cNvPr>
          <p:cNvSpPr txBox="1"/>
          <p:nvPr/>
        </p:nvSpPr>
        <p:spPr>
          <a:xfrm>
            <a:off x="467806" y="1690255"/>
            <a:ext cx="9130146" cy="523220"/>
          </a:xfrm>
          <a:prstGeom prst="rect">
            <a:avLst/>
          </a:prstGeom>
          <a:noFill/>
        </p:spPr>
        <p:txBody>
          <a:bodyPr wrap="square" rtlCol="0">
            <a:spAutoFit/>
          </a:bodyPr>
          <a:lstStyle/>
          <a:p>
            <a:r>
              <a:rPr lang="en-US" b="1"/>
              <a:t>Results of Project ”[sanitized]” show that a broader product portfolio leads to consistently higher NPS and a longer and more lucrative customer relationship:</a:t>
            </a:r>
          </a:p>
        </p:txBody>
      </p:sp>
      <p:sp>
        <p:nvSpPr>
          <p:cNvPr id="5" name="TextBox 4">
            <a:extLst>
              <a:ext uri="{FF2B5EF4-FFF2-40B4-BE49-F238E27FC236}">
                <a16:creationId xmlns:a16="http://schemas.microsoft.com/office/drawing/2014/main" id="{F902A1C8-FE07-E1C3-D3F5-5BB79B9857A8}"/>
              </a:ext>
            </a:extLst>
          </p:cNvPr>
          <p:cNvSpPr txBox="1"/>
          <p:nvPr/>
        </p:nvSpPr>
        <p:spPr>
          <a:xfrm>
            <a:off x="747620" y="2496150"/>
            <a:ext cx="2661288" cy="276999"/>
          </a:xfrm>
          <a:prstGeom prst="rect">
            <a:avLst/>
          </a:prstGeom>
          <a:noFill/>
        </p:spPr>
        <p:txBody>
          <a:bodyPr wrap="square" rtlCol="0">
            <a:spAutoFit/>
          </a:bodyPr>
          <a:lstStyle/>
          <a:p>
            <a:pPr algn="ctr"/>
            <a:r>
              <a:rPr lang="en-US" sz="1200" b="1">
                <a:solidFill>
                  <a:schemeClr val="bg1">
                    <a:lumMod val="50000"/>
                  </a:schemeClr>
                </a:solidFill>
              </a:rPr>
              <a:t>Net Promoter Score (NPS)</a:t>
            </a:r>
          </a:p>
        </p:txBody>
      </p:sp>
      <p:sp>
        <p:nvSpPr>
          <p:cNvPr id="7" name="TextBox 6">
            <a:extLst>
              <a:ext uri="{FF2B5EF4-FFF2-40B4-BE49-F238E27FC236}">
                <a16:creationId xmlns:a16="http://schemas.microsoft.com/office/drawing/2014/main" id="{6E68DA55-7C6A-016F-4BD9-F2F70869DEEE}"/>
              </a:ext>
            </a:extLst>
          </p:cNvPr>
          <p:cNvSpPr txBox="1"/>
          <p:nvPr/>
        </p:nvSpPr>
        <p:spPr>
          <a:xfrm>
            <a:off x="4578318" y="2496150"/>
            <a:ext cx="2661288" cy="276999"/>
          </a:xfrm>
          <a:prstGeom prst="rect">
            <a:avLst/>
          </a:prstGeom>
          <a:noFill/>
        </p:spPr>
        <p:txBody>
          <a:bodyPr wrap="square" rtlCol="0">
            <a:spAutoFit/>
          </a:bodyPr>
          <a:lstStyle/>
          <a:p>
            <a:pPr algn="ctr"/>
            <a:r>
              <a:rPr lang="en-US" sz="1200" b="1">
                <a:solidFill>
                  <a:schemeClr val="bg1">
                    <a:lumMod val="50000"/>
                  </a:schemeClr>
                </a:solidFill>
              </a:rPr>
              <a:t>Avg. customer lifetime (years)</a:t>
            </a:r>
          </a:p>
        </p:txBody>
      </p:sp>
      <p:sp>
        <p:nvSpPr>
          <p:cNvPr id="8" name="TextBox 7">
            <a:extLst>
              <a:ext uri="{FF2B5EF4-FFF2-40B4-BE49-F238E27FC236}">
                <a16:creationId xmlns:a16="http://schemas.microsoft.com/office/drawing/2014/main" id="{34D7AA7B-7062-88EA-4436-68FFC6074C33}"/>
              </a:ext>
            </a:extLst>
          </p:cNvPr>
          <p:cNvSpPr txBox="1"/>
          <p:nvPr/>
        </p:nvSpPr>
        <p:spPr>
          <a:xfrm>
            <a:off x="8409017" y="2496150"/>
            <a:ext cx="2661288" cy="276999"/>
          </a:xfrm>
          <a:prstGeom prst="rect">
            <a:avLst/>
          </a:prstGeom>
          <a:noFill/>
        </p:spPr>
        <p:txBody>
          <a:bodyPr wrap="square" rtlCol="0">
            <a:spAutoFit/>
          </a:bodyPr>
          <a:lstStyle/>
          <a:p>
            <a:pPr algn="ctr"/>
            <a:r>
              <a:rPr lang="en-US" sz="1200" b="1">
                <a:solidFill>
                  <a:schemeClr val="bg1">
                    <a:lumMod val="50000"/>
                  </a:schemeClr>
                </a:solidFill>
              </a:rPr>
              <a:t>Lifetime value (relative)</a:t>
            </a:r>
          </a:p>
        </p:txBody>
      </p:sp>
      <p:graphicFrame>
        <p:nvGraphicFramePr>
          <p:cNvPr id="9" name="Chart 8">
            <a:extLst>
              <a:ext uri="{FF2B5EF4-FFF2-40B4-BE49-F238E27FC236}">
                <a16:creationId xmlns:a16="http://schemas.microsoft.com/office/drawing/2014/main" id="{E3A1D591-DC52-ABD3-3796-25F6FB8A4E9D}"/>
              </a:ext>
            </a:extLst>
          </p:cNvPr>
          <p:cNvGraphicFramePr/>
          <p:nvPr>
            <p:extLst>
              <p:ext uri="{D42A27DB-BD31-4B8C-83A1-F6EECF244321}">
                <p14:modId xmlns:p14="http://schemas.microsoft.com/office/powerpoint/2010/main" val="2507589716"/>
              </p:ext>
            </p:extLst>
          </p:nvPr>
        </p:nvGraphicFramePr>
        <p:xfrm>
          <a:off x="467806" y="2944569"/>
          <a:ext cx="3220917" cy="199911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FCEA9DA4-FE1D-1676-341F-45BDFFC57233}"/>
              </a:ext>
            </a:extLst>
          </p:cNvPr>
          <p:cNvGraphicFramePr/>
          <p:nvPr>
            <p:extLst>
              <p:ext uri="{D42A27DB-BD31-4B8C-83A1-F6EECF244321}">
                <p14:modId xmlns:p14="http://schemas.microsoft.com/office/powerpoint/2010/main" val="459815606"/>
              </p:ext>
            </p:extLst>
          </p:nvPr>
        </p:nvGraphicFramePr>
        <p:xfrm>
          <a:off x="4298505" y="2944569"/>
          <a:ext cx="3220917" cy="199911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4CC87F29-0958-5A41-9FD1-06D3AB4CD1F0}"/>
              </a:ext>
            </a:extLst>
          </p:cNvPr>
          <p:cNvGraphicFramePr/>
          <p:nvPr>
            <p:extLst>
              <p:ext uri="{D42A27DB-BD31-4B8C-83A1-F6EECF244321}">
                <p14:modId xmlns:p14="http://schemas.microsoft.com/office/powerpoint/2010/main" val="552574814"/>
              </p:ext>
            </p:extLst>
          </p:nvPr>
        </p:nvGraphicFramePr>
        <p:xfrm>
          <a:off x="8129203" y="2944569"/>
          <a:ext cx="3220917" cy="1999116"/>
        </p:xfrm>
        <a:graphic>
          <a:graphicData uri="http://schemas.openxmlformats.org/drawingml/2006/chart">
            <c:chart xmlns:c="http://schemas.openxmlformats.org/drawingml/2006/chart" xmlns:r="http://schemas.openxmlformats.org/officeDocument/2006/relationships" r:id="rId5"/>
          </a:graphicData>
        </a:graphic>
      </p:graphicFrame>
      <p:sp>
        <p:nvSpPr>
          <p:cNvPr id="14" name="Rectangle 13">
            <a:extLst>
              <a:ext uri="{FF2B5EF4-FFF2-40B4-BE49-F238E27FC236}">
                <a16:creationId xmlns:a16="http://schemas.microsoft.com/office/drawing/2014/main" id="{A4F06097-DDE9-13EF-98B4-CA1557E30C35}"/>
              </a:ext>
            </a:extLst>
          </p:cNvPr>
          <p:cNvSpPr/>
          <p:nvPr/>
        </p:nvSpPr>
        <p:spPr>
          <a:xfrm>
            <a:off x="596305" y="5191276"/>
            <a:ext cx="2963917" cy="7567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A ≥3 product engagement correlates with a 4x NPS</a:t>
            </a:r>
          </a:p>
        </p:txBody>
      </p:sp>
      <p:sp>
        <p:nvSpPr>
          <p:cNvPr id="16" name="Rectangle 15">
            <a:extLst>
              <a:ext uri="{FF2B5EF4-FFF2-40B4-BE49-F238E27FC236}">
                <a16:creationId xmlns:a16="http://schemas.microsoft.com/office/drawing/2014/main" id="{72742CDA-EC89-189F-E6AE-F45836820E83}"/>
              </a:ext>
            </a:extLst>
          </p:cNvPr>
          <p:cNvSpPr/>
          <p:nvPr/>
        </p:nvSpPr>
        <p:spPr>
          <a:xfrm>
            <a:off x="4427004" y="5191276"/>
            <a:ext cx="2963917" cy="7567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A ≥3 product engagement increases customer lifetime by ~7x</a:t>
            </a:r>
          </a:p>
        </p:txBody>
      </p:sp>
      <p:sp>
        <p:nvSpPr>
          <p:cNvPr id="17" name="Rectangle 16">
            <a:extLst>
              <a:ext uri="{FF2B5EF4-FFF2-40B4-BE49-F238E27FC236}">
                <a16:creationId xmlns:a16="http://schemas.microsoft.com/office/drawing/2014/main" id="{1BB3ECD4-AA41-5BF3-3580-91A1A9238A00}"/>
              </a:ext>
            </a:extLst>
          </p:cNvPr>
          <p:cNvSpPr/>
          <p:nvPr/>
        </p:nvSpPr>
        <p:spPr>
          <a:xfrm>
            <a:off x="8257702" y="5191276"/>
            <a:ext cx="2963917" cy="7567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A ≥3 product engagement increases lifetime value by 14.3x</a:t>
            </a:r>
          </a:p>
        </p:txBody>
      </p:sp>
      <p:sp>
        <p:nvSpPr>
          <p:cNvPr id="6" name="Google Shape;746;p20">
            <a:extLst>
              <a:ext uri="{FF2B5EF4-FFF2-40B4-BE49-F238E27FC236}">
                <a16:creationId xmlns:a16="http://schemas.microsoft.com/office/drawing/2014/main" id="{CEEC043E-89B4-8ABB-46B7-C30827A8A8F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25213772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B91F1B-C254-C988-B15F-4F0F38CAA260}"/>
              </a:ext>
            </a:extLst>
          </p:cNvPr>
          <p:cNvGraphicFramePr>
            <a:graphicFrameLocks noChangeAspect="1"/>
          </p:cNvGraphicFramePr>
          <p:nvPr>
            <p:custDataLst>
              <p:tags r:id="rId1"/>
            </p:custDataLst>
            <p:extLst>
              <p:ext uri="{D42A27DB-BD31-4B8C-83A1-F6EECF244321}">
                <p14:modId xmlns:p14="http://schemas.microsoft.com/office/powerpoint/2010/main" val="37035697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FDB91F1B-C254-C988-B15F-4F0F38CAA26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F0F7FF12-8C46-3F4C-AF3C-C393D45CBDE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151</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9" name="Title 1">
            <a:extLst>
              <a:ext uri="{FF2B5EF4-FFF2-40B4-BE49-F238E27FC236}">
                <a16:creationId xmlns:a16="http://schemas.microsoft.com/office/drawing/2014/main" id="{9B640F0C-5D83-E625-44EC-8975B5EA2560}"/>
              </a:ext>
            </a:extLst>
          </p:cNvPr>
          <p:cNvSpPr txBox="1">
            <a:spLocks/>
          </p:cNvSpPr>
          <p:nvPr/>
        </p:nvSpPr>
        <p:spPr>
          <a:xfrm>
            <a:off x="534725" y="1355453"/>
            <a:ext cx="5298916" cy="1437300"/>
          </a:xfrm>
          <a:prstGeom prst="rect">
            <a:avLst/>
          </a:prstGeom>
        </p:spPr>
        <p:txBody>
          <a:bodyPr vert="horz"/>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2"/>
              </a:buClr>
              <a:buSzPts val="2000"/>
            </a:pPr>
            <a:r>
              <a:rPr lang="en-GB" sz="4800" b="1">
                <a:solidFill>
                  <a:schemeClr val="tx1"/>
                </a:solidFill>
                <a:latin typeface="Georgia" panose="02040502050405020303" pitchFamily="18" charset="0"/>
              </a:rPr>
              <a:t>2025 targets and strategic initiatives</a:t>
            </a:r>
            <a:endParaRPr lang="en-US" sz="4800" b="1">
              <a:solidFill>
                <a:schemeClr val="tx1"/>
              </a:solidFill>
              <a:latin typeface="Georgia" panose="02040502050405020303" pitchFamily="18" charset="0"/>
            </a:endParaRPr>
          </a:p>
        </p:txBody>
      </p:sp>
      <p:sp>
        <p:nvSpPr>
          <p:cNvPr id="10" name="Text Placeholder 2">
            <a:extLst>
              <a:ext uri="{FF2B5EF4-FFF2-40B4-BE49-F238E27FC236}">
                <a16:creationId xmlns:a16="http://schemas.microsoft.com/office/drawing/2014/main" id="{345960FC-11B2-A398-6102-D693F3DFFA61}"/>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a:solidFill>
                  <a:schemeClr val="tx1"/>
                </a:solidFill>
              </a:rPr>
              <a:t>02</a:t>
            </a:r>
          </a:p>
        </p:txBody>
      </p:sp>
    </p:spTree>
    <p:extLst>
      <p:ext uri="{BB962C8B-B14F-4D97-AF65-F5344CB8AC3E}">
        <p14:creationId xmlns:p14="http://schemas.microsoft.com/office/powerpoint/2010/main" val="13016184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820D41-4F1E-1748-AF4D-1A4B48561C91}"/>
              </a:ext>
            </a:extLst>
          </p:cNvPr>
          <p:cNvSpPr>
            <a:spLocks noGrp="1"/>
          </p:cNvSpPr>
          <p:nvPr>
            <p:ph type="title"/>
          </p:nvPr>
        </p:nvSpPr>
        <p:spPr>
          <a:xfrm>
            <a:off x="467806" y="365126"/>
            <a:ext cx="11173331" cy="811212"/>
          </a:xfrm>
        </p:spPr>
        <p:txBody>
          <a:bodyPr/>
          <a:lstStyle/>
          <a:p>
            <a:r>
              <a:rPr lang="en-US"/>
              <a:t>2025 strategy: Strengthening the core, while embracing the future</a:t>
            </a:r>
          </a:p>
        </p:txBody>
      </p:sp>
      <p:sp>
        <p:nvSpPr>
          <p:cNvPr id="3" name="Slide Number Placeholder 2">
            <a:extLst>
              <a:ext uri="{FF2B5EF4-FFF2-40B4-BE49-F238E27FC236}">
                <a16:creationId xmlns:a16="http://schemas.microsoft.com/office/drawing/2014/main" id="{1948BAED-6A8D-D148-BC3C-1E710F22A9DF}"/>
              </a:ext>
            </a:extLst>
          </p:cNvPr>
          <p:cNvSpPr>
            <a:spLocks noGrp="1"/>
          </p:cNvSpPr>
          <p:nvPr>
            <p:ph type="sldNum" idx="12"/>
          </p:nvPr>
        </p:nvSpPr>
        <p:spPr>
          <a:xfrm>
            <a:off x="11123352" y="6425800"/>
            <a:ext cx="577689" cy="365125"/>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152</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9" name="Google Shape;309;p6">
            <a:extLst>
              <a:ext uri="{FF2B5EF4-FFF2-40B4-BE49-F238E27FC236}">
                <a16:creationId xmlns:a16="http://schemas.microsoft.com/office/drawing/2014/main" id="{6C710809-E71E-4F41-BC1E-211CE36B540B}"/>
              </a:ext>
            </a:extLst>
          </p:cNvPr>
          <p:cNvSpPr/>
          <p:nvPr/>
        </p:nvSpPr>
        <p:spPr>
          <a:xfrm>
            <a:off x="985571" y="1390551"/>
            <a:ext cx="10137781" cy="602022"/>
          </a:xfrm>
          <a:prstGeom prst="triangle">
            <a:avLst>
              <a:gd name="adj" fmla="val 50000"/>
            </a:avLst>
          </a:prstGeom>
          <a:solidFill>
            <a:schemeClr val="tx1"/>
          </a:solidFill>
          <a:ln>
            <a:noFill/>
          </a:ln>
        </p:spPr>
        <p:txBody>
          <a:bodyPr spcFirstLastPara="1" wrap="square" lIns="91425" tIns="45700" rIns="91425" bIns="180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Arial"/>
                <a:cs typeface="Arial"/>
                <a:sym typeface="Arial"/>
              </a:rPr>
              <a:t>[sanitized purpose]</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310;p6">
            <a:extLst>
              <a:ext uri="{FF2B5EF4-FFF2-40B4-BE49-F238E27FC236}">
                <a16:creationId xmlns:a16="http://schemas.microsoft.com/office/drawing/2014/main" id="{D441FF6D-61CD-6947-BDF1-886884436844}"/>
              </a:ext>
            </a:extLst>
          </p:cNvPr>
          <p:cNvSpPr/>
          <p:nvPr/>
        </p:nvSpPr>
        <p:spPr>
          <a:xfrm>
            <a:off x="985571" y="2128208"/>
            <a:ext cx="4990930" cy="1613978"/>
          </a:xfrm>
          <a:prstGeom prst="rect">
            <a:avLst/>
          </a:prstGeom>
          <a:solidFill>
            <a:schemeClr val="dk1"/>
          </a:solidFill>
          <a:ln>
            <a:noFill/>
          </a:ln>
        </p:spPr>
        <p:txBody>
          <a:bodyPr spcFirstLastPara="1" wrap="square" lIns="182880" tIns="182880" rIns="182880" bIns="45700" anchor="t" anchorCtr="0">
            <a:noAutofit/>
          </a:bodyPr>
          <a:lstStyle/>
          <a:p>
            <a:pPr marL="0" marR="0" lvl="0" indent="0" algn="ctr" defTabSz="914400" rtl="0" eaLnBrk="1" fontAlgn="auto" latinLnBrk="0" hangingPunct="1">
              <a:lnSpc>
                <a:spcPct val="100000"/>
              </a:lnSpc>
              <a:spcBef>
                <a:spcPts val="0"/>
              </a:spcBef>
              <a:spcAft>
                <a:spcPts val="0"/>
              </a:spcAft>
              <a:buClr>
                <a:schemeClr val="bg1"/>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Arial"/>
                <a:cs typeface="Arial"/>
                <a:sym typeface="Arial"/>
              </a:rPr>
              <a:t>Financial targets 2025:</a:t>
            </a:r>
            <a:br>
              <a:rPr kumimoji="0" lang="en-US" sz="1400" b="1" i="0" u="none" strike="noStrike" kern="0" cap="none" spc="0" normalizeH="0" baseline="0" noProof="0">
                <a:ln>
                  <a:noFill/>
                </a:ln>
                <a:solidFill>
                  <a:srgbClr val="FFFFFF"/>
                </a:solidFill>
                <a:effectLst/>
                <a:uLnTx/>
                <a:uFillTx/>
                <a:latin typeface="Arial"/>
                <a:ea typeface="Arial"/>
                <a:cs typeface="Arial"/>
                <a:sym typeface="Arial"/>
              </a:rPr>
            </a:br>
            <a:endParaRPr kumimoji="0" lang="en-US" sz="1400" b="1" i="0" u="none" strike="noStrike" kern="0" cap="none" spc="0" normalizeH="0" baseline="0" noProof="0">
              <a:ln>
                <a:noFill/>
              </a:ln>
              <a:solidFill>
                <a:srgbClr val="FFFFFF"/>
              </a:solidFill>
              <a:effectLst/>
              <a:uLnTx/>
              <a:uFillTx/>
              <a:latin typeface="Arial"/>
              <a:ea typeface="Arial"/>
              <a:cs typeface="Arial"/>
              <a:sym typeface="Arial"/>
            </a:endParaRPr>
          </a:p>
          <a:p>
            <a:pPr marL="285750" marR="0" lvl="0" indent="-28575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a:cs typeface="Arial"/>
                <a:sym typeface="Arial"/>
              </a:rPr>
              <a:t>Technical result: 1.3 </a:t>
            </a:r>
            <a:r>
              <a:rPr kumimoji="0" lang="en-US" sz="1400" b="0" i="0" u="none" strike="noStrike" kern="0" cap="none" spc="0" normalizeH="0" baseline="0" noProof="0" err="1">
                <a:ln>
                  <a:noFill/>
                </a:ln>
                <a:solidFill>
                  <a:srgbClr val="FFFFFF"/>
                </a:solidFill>
                <a:effectLst/>
                <a:uLnTx/>
                <a:uFillTx/>
                <a:latin typeface="Arial"/>
                <a:cs typeface="Arial"/>
                <a:sym typeface="Arial"/>
              </a:rPr>
              <a:t>b</a:t>
            </a:r>
            <a:r>
              <a:rPr kumimoji="0" lang="en-US" sz="1400" b="0" i="0" u="none" strike="noStrike" kern="0" cap="none" spc="0" normalizeH="0" baseline="0" noProof="0" err="1">
                <a:ln>
                  <a:noFill/>
                </a:ln>
                <a:solidFill>
                  <a:schemeClr val="bg1"/>
                </a:solidFill>
                <a:effectLst/>
                <a:uLnTx/>
                <a:uFillTx/>
                <a:latin typeface="Arial"/>
                <a:cs typeface="Arial"/>
                <a:sym typeface="Arial"/>
              </a:rPr>
              <a:t>USD</a:t>
            </a:r>
            <a:endParaRPr kumimoji="0" lang="en-US" sz="1400" b="0" i="0" u="none" strike="noStrike" kern="0" cap="none" spc="0" normalizeH="0" baseline="0" noProof="0">
              <a:ln>
                <a:noFill/>
              </a:ln>
              <a:solidFill>
                <a:schemeClr val="bg1"/>
              </a:solidFill>
              <a:effectLst/>
              <a:uLnTx/>
              <a:uFillTx/>
              <a:latin typeface="Arial"/>
              <a:cs typeface="Arial"/>
              <a:sym typeface="Arial"/>
            </a:endParaRPr>
          </a:p>
          <a:p>
            <a:pPr marL="285750" marR="0" lvl="0" indent="-28575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a:solidFill>
                  <a:schemeClr val="bg1"/>
                </a:solidFill>
              </a:rPr>
              <a:t>Combined ratio: ≤ 86.5</a:t>
            </a:r>
          </a:p>
          <a:p>
            <a:pPr marL="285750" marR="0" lvl="0" indent="-28575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1400" b="0" i="0" u="none" strike="noStrike" kern="0" cap="none" spc="0" normalizeH="0" baseline="0" noProof="0">
                <a:ln>
                  <a:noFill/>
                </a:ln>
                <a:solidFill>
                  <a:schemeClr val="bg1"/>
                </a:solidFill>
                <a:effectLst/>
                <a:uLnTx/>
                <a:uFillTx/>
                <a:latin typeface="Arial"/>
                <a:cs typeface="Arial"/>
                <a:sym typeface="Arial"/>
              </a:rPr>
              <a:t>Expense ratio: ≤13.5</a:t>
            </a:r>
          </a:p>
          <a:p>
            <a:pPr marL="285750" marR="0" lvl="0" indent="-28575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a:solidFill>
                  <a:schemeClr val="bg1"/>
                </a:solidFill>
              </a:rPr>
              <a:t>Return on equity: ≥ 25%</a:t>
            </a:r>
          </a:p>
        </p:txBody>
      </p:sp>
      <p:sp>
        <p:nvSpPr>
          <p:cNvPr id="13" name="Google Shape;313;p6">
            <a:extLst>
              <a:ext uri="{FF2B5EF4-FFF2-40B4-BE49-F238E27FC236}">
                <a16:creationId xmlns:a16="http://schemas.microsoft.com/office/drawing/2014/main" id="{7B0B4401-BB1C-F448-8369-934ADC05C474}"/>
              </a:ext>
            </a:extLst>
          </p:cNvPr>
          <p:cNvSpPr/>
          <p:nvPr/>
        </p:nvSpPr>
        <p:spPr>
          <a:xfrm>
            <a:off x="985571" y="3877821"/>
            <a:ext cx="2417505" cy="1453992"/>
          </a:xfrm>
          <a:prstGeom prst="rect">
            <a:avLst/>
          </a:prstGeom>
          <a:solidFill>
            <a:schemeClr val="bg2"/>
          </a:solidFill>
          <a:ln>
            <a:noFill/>
          </a:ln>
        </p:spPr>
        <p:txBody>
          <a:bodyPr spcFirstLastPara="1" wrap="square" lIns="182880" tIns="182880" rIns="182880"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a:solidFill>
                  <a:srgbClr val="FFFFFF"/>
                </a:solidFill>
              </a:rPr>
              <a:t>Claims </a:t>
            </a:r>
            <a:br>
              <a:rPr lang="en-US" b="1">
                <a:solidFill>
                  <a:srgbClr val="FFFFFF"/>
                </a:solidFill>
              </a:rPr>
            </a:br>
            <a:r>
              <a:rPr lang="en-US" b="1">
                <a:solidFill>
                  <a:srgbClr val="FFFFFF"/>
                </a:solidFill>
              </a:rPr>
              <a:t>excellence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br>
              <a:rPr kumimoji="0" lang="en-US" sz="1400" i="0" u="none" strike="noStrike" kern="0" cap="none" spc="0" normalizeH="0" baseline="0" noProof="0">
                <a:ln>
                  <a:noFill/>
                </a:ln>
                <a:solidFill>
                  <a:srgbClr val="FFFFFF"/>
                </a:solidFill>
                <a:effectLst/>
                <a:uLnTx/>
                <a:uFillTx/>
                <a:latin typeface="Arial"/>
                <a:cs typeface="Arial"/>
                <a:sym typeface="Arial"/>
              </a:rPr>
            </a:br>
            <a:r>
              <a:rPr kumimoji="0" lang="en-US" sz="1400" i="0" u="none" strike="noStrike" kern="0" cap="none" spc="0" normalizeH="0" baseline="0" noProof="0">
                <a:ln>
                  <a:noFill/>
                </a:ln>
                <a:solidFill>
                  <a:srgbClr val="FFFFFF"/>
                </a:solidFill>
                <a:effectLst/>
                <a:uLnTx/>
                <a:uFillTx/>
                <a:latin typeface="Arial"/>
                <a:cs typeface="Arial"/>
                <a:sym typeface="Arial"/>
              </a:rPr>
              <a:t>200 </a:t>
            </a:r>
            <a:r>
              <a:rPr kumimoji="0" lang="en-US" sz="1400" i="0" u="none" strike="noStrike" kern="0" cap="none" spc="0" normalizeH="0" baseline="0" noProof="0" err="1">
                <a:ln>
                  <a:noFill/>
                </a:ln>
                <a:solidFill>
                  <a:srgbClr val="FFFFFF"/>
                </a:solidFill>
                <a:effectLst/>
                <a:uLnTx/>
                <a:uFillTx/>
                <a:latin typeface="Arial"/>
                <a:cs typeface="Arial"/>
                <a:sym typeface="Arial"/>
              </a:rPr>
              <a:t>mUSD</a:t>
            </a:r>
            <a:r>
              <a:rPr kumimoji="0" lang="en-US" sz="1400" i="0" u="none" strike="noStrike" kern="0" cap="none" spc="0" normalizeH="0" baseline="0" noProof="0">
                <a:ln>
                  <a:noFill/>
                </a:ln>
                <a:solidFill>
                  <a:srgbClr val="FFFFFF"/>
                </a:solidFill>
                <a:effectLst/>
                <a:uLnTx/>
                <a:uFillTx/>
                <a:latin typeface="Arial"/>
                <a:cs typeface="Arial"/>
                <a:sym typeface="Arial"/>
              </a:rPr>
              <a:t> in claims cost reduction</a:t>
            </a:r>
            <a:endParaRPr kumimoji="0" lang="en-US" sz="140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19;p6">
            <a:extLst>
              <a:ext uri="{FF2B5EF4-FFF2-40B4-BE49-F238E27FC236}">
                <a16:creationId xmlns:a16="http://schemas.microsoft.com/office/drawing/2014/main" id="{EAE31164-0C65-8143-A790-6386E55CD844}"/>
              </a:ext>
            </a:extLst>
          </p:cNvPr>
          <p:cNvSpPr/>
          <p:nvPr/>
        </p:nvSpPr>
        <p:spPr>
          <a:xfrm>
            <a:off x="985581" y="5467449"/>
            <a:ext cx="10137781" cy="817760"/>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chemeClr val="tx2">
                    <a:lumMod val="10000"/>
                  </a:schemeClr>
                </a:solidFill>
                <a:effectLst/>
                <a:uLnTx/>
                <a:uFillTx/>
                <a:latin typeface="Arial"/>
                <a:ea typeface="Arial"/>
                <a:cs typeface="Arial"/>
                <a:sym typeface="Arial"/>
              </a:rPr>
              <a:t>IT investment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b="1">
              <a:solidFill>
                <a:schemeClr val="tx2">
                  <a:lumMod val="10000"/>
                </a:schemeClr>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i="0" u="none" strike="noStrike" kern="0" cap="none" spc="0" normalizeH="0" baseline="0" noProof="0">
                <a:ln>
                  <a:noFill/>
                </a:ln>
                <a:solidFill>
                  <a:schemeClr val="tx2">
                    <a:lumMod val="10000"/>
                  </a:schemeClr>
                </a:solidFill>
                <a:effectLst/>
                <a:uLnTx/>
                <a:uFillTx/>
                <a:latin typeface="Arial"/>
                <a:cs typeface="Arial"/>
                <a:sym typeface="Arial"/>
              </a:rPr>
              <a:t>0.3 </a:t>
            </a:r>
            <a:r>
              <a:rPr kumimoji="0" lang="en-US" sz="1400" i="0" u="none" strike="noStrike" kern="0" cap="none" spc="0" normalizeH="0" baseline="0" noProof="0" err="1">
                <a:ln>
                  <a:noFill/>
                </a:ln>
                <a:solidFill>
                  <a:schemeClr val="tx2">
                    <a:lumMod val="10000"/>
                  </a:schemeClr>
                </a:solidFill>
                <a:effectLst/>
                <a:uLnTx/>
                <a:uFillTx/>
                <a:latin typeface="Arial"/>
                <a:cs typeface="Arial"/>
                <a:sym typeface="Arial"/>
              </a:rPr>
              <a:t>bUSD</a:t>
            </a:r>
            <a:r>
              <a:rPr kumimoji="0" lang="en-US" sz="1400" i="0" u="none" strike="noStrike" kern="0" cap="none" spc="0" normalizeH="0" baseline="0" noProof="0">
                <a:ln>
                  <a:noFill/>
                </a:ln>
                <a:solidFill>
                  <a:schemeClr val="tx2">
                    <a:lumMod val="10000"/>
                  </a:schemeClr>
                </a:solidFill>
                <a:effectLst/>
                <a:uLnTx/>
                <a:uFillTx/>
                <a:latin typeface="Arial"/>
                <a:cs typeface="Arial"/>
                <a:sym typeface="Arial"/>
              </a:rPr>
              <a:t> investment in IT 2023-2025: Infrastructure, digitalization, and data analytics</a:t>
            </a:r>
          </a:p>
        </p:txBody>
      </p:sp>
      <p:sp>
        <p:nvSpPr>
          <p:cNvPr id="28" name="Google Shape;310;p6">
            <a:extLst>
              <a:ext uri="{FF2B5EF4-FFF2-40B4-BE49-F238E27FC236}">
                <a16:creationId xmlns:a16="http://schemas.microsoft.com/office/drawing/2014/main" id="{7763431B-435D-9E46-9272-7721175CBD98}"/>
              </a:ext>
            </a:extLst>
          </p:cNvPr>
          <p:cNvSpPr/>
          <p:nvPr/>
        </p:nvSpPr>
        <p:spPr>
          <a:xfrm>
            <a:off x="6132421" y="2128208"/>
            <a:ext cx="4990950" cy="1613978"/>
          </a:xfrm>
          <a:prstGeom prst="rect">
            <a:avLst/>
          </a:prstGeom>
          <a:solidFill>
            <a:schemeClr val="dk1"/>
          </a:solidFill>
          <a:ln>
            <a:noFill/>
          </a:ln>
        </p:spPr>
        <p:txBody>
          <a:bodyPr spcFirstLastPara="1" wrap="square" lIns="182880" tIns="182880" rIns="182880" bIns="45700" anchor="t" anchorCtr="0">
            <a:noAutofit/>
          </a:bodyPr>
          <a:lstStyle/>
          <a:p>
            <a:pPr marR="0" lvl="0" algn="ctr" defTabSz="914400" rtl="0" eaLnBrk="1" fontAlgn="auto" latinLnBrk="0" hangingPunct="1">
              <a:lnSpc>
                <a:spcPct val="100000"/>
              </a:lnSpc>
              <a:spcBef>
                <a:spcPts val="0"/>
              </a:spcBef>
              <a:spcAft>
                <a:spcPts val="0"/>
              </a:spcAft>
              <a:buClr>
                <a:schemeClr val="bg1"/>
              </a:buClr>
              <a:buSzTx/>
              <a:tabLst/>
              <a:defRPr/>
            </a:pPr>
            <a:r>
              <a:rPr kumimoji="0" lang="en-US" sz="1400" b="1" i="0" u="none" strike="noStrike" kern="0" cap="none" spc="0" normalizeH="0" baseline="0" noProof="0">
                <a:ln>
                  <a:noFill/>
                </a:ln>
                <a:solidFill>
                  <a:srgbClr val="FFFFFF"/>
                </a:solidFill>
                <a:effectLst/>
                <a:uLnTx/>
                <a:uFillTx/>
                <a:latin typeface="Arial"/>
                <a:ea typeface="Arial"/>
                <a:cs typeface="Arial"/>
                <a:sym typeface="Arial"/>
              </a:rPr>
              <a:t>Customer targets 2025:</a:t>
            </a:r>
            <a:br>
              <a:rPr kumimoji="0" lang="en-US" sz="1400" b="1" i="0" u="none" strike="noStrike" kern="0" cap="none" spc="0" normalizeH="0" baseline="0" noProof="0">
                <a:ln>
                  <a:noFill/>
                </a:ln>
                <a:solidFill>
                  <a:srgbClr val="FFFFFF"/>
                </a:solidFill>
                <a:effectLst/>
                <a:uLnTx/>
                <a:uFillTx/>
                <a:latin typeface="Arial"/>
                <a:ea typeface="Arial"/>
                <a:cs typeface="Arial"/>
                <a:sym typeface="Arial"/>
              </a:rPr>
            </a:br>
            <a:endParaRPr kumimoji="0" lang="en-US" sz="1400" b="1" i="0" u="none" strike="noStrike" kern="0" cap="none" spc="0" normalizeH="0" baseline="0" noProof="0">
              <a:ln>
                <a:noFill/>
              </a:ln>
              <a:solidFill>
                <a:schemeClr val="bg1"/>
              </a:solidFill>
              <a:effectLst/>
              <a:uLnTx/>
              <a:uFillTx/>
              <a:latin typeface="Arial"/>
              <a:cs typeface="Arial"/>
              <a:sym typeface="Arial"/>
            </a:endParaRPr>
          </a:p>
          <a:p>
            <a:pPr marL="285750" marR="0" lvl="0" indent="-28575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a:solidFill>
                  <a:schemeClr val="bg1"/>
                </a:solidFill>
              </a:rPr>
              <a:t>NPS: 25</a:t>
            </a:r>
          </a:p>
          <a:p>
            <a:pPr marL="285750" marR="0" lvl="0" indent="-28575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1400" b="0" i="0" u="none" strike="noStrike" kern="0" cap="none" spc="0" normalizeH="0" baseline="0" noProof="0">
                <a:ln>
                  <a:noFill/>
                </a:ln>
                <a:solidFill>
                  <a:schemeClr val="bg1"/>
                </a:solidFill>
                <a:effectLst/>
                <a:uLnTx/>
                <a:uFillTx/>
                <a:latin typeface="Arial"/>
                <a:cs typeface="Arial"/>
                <a:sym typeface="Arial"/>
              </a:rPr>
              <a:t>Avg. # o</a:t>
            </a:r>
            <a:r>
              <a:rPr lang="en-US">
                <a:solidFill>
                  <a:schemeClr val="bg1"/>
                </a:solidFill>
              </a:rPr>
              <a:t>f products per customer: 3 (+15%)</a:t>
            </a:r>
            <a:endParaRPr kumimoji="0" lang="en-US" sz="1400" b="0" i="0" u="none" strike="noStrike" kern="0" cap="none" spc="0" normalizeH="0" baseline="0" noProof="0">
              <a:ln>
                <a:noFill/>
              </a:ln>
              <a:solidFill>
                <a:schemeClr val="bg1"/>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Google Shape;313;p6">
            <a:extLst>
              <a:ext uri="{FF2B5EF4-FFF2-40B4-BE49-F238E27FC236}">
                <a16:creationId xmlns:a16="http://schemas.microsoft.com/office/drawing/2014/main" id="{868DAEC2-BA6B-FCB0-5E4F-D4496E68FD2F}"/>
              </a:ext>
            </a:extLst>
          </p:cNvPr>
          <p:cNvSpPr/>
          <p:nvPr/>
        </p:nvSpPr>
        <p:spPr>
          <a:xfrm>
            <a:off x="3558996" y="3877821"/>
            <a:ext cx="2417505" cy="1453992"/>
          </a:xfrm>
          <a:prstGeom prst="rect">
            <a:avLst/>
          </a:prstGeom>
          <a:solidFill>
            <a:schemeClr val="bg2"/>
          </a:solidFill>
          <a:ln>
            <a:noFill/>
          </a:ln>
        </p:spPr>
        <p:txBody>
          <a:bodyPr spcFirstLastPara="1" wrap="square" lIns="182880" tIns="182880" rIns="182880"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a:solidFill>
                  <a:srgbClr val="FFFFFF"/>
                </a:solidFill>
              </a:rPr>
              <a:t>Digital empowerment of customers</a:t>
            </a:r>
            <a:br>
              <a:rPr lang="en-US" b="1">
                <a:solidFill>
                  <a:srgbClr val="FFFFFF"/>
                </a:solidFill>
              </a:rPr>
            </a:br>
            <a:endParaRPr lang="en-US" b="1">
              <a:solidFill>
                <a:srgbClr val="FFFFFF"/>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i="0" u="none" strike="noStrike" kern="0" cap="none" spc="0" normalizeH="0" baseline="0" noProof="0">
                <a:ln>
                  <a:noFill/>
                </a:ln>
                <a:solidFill>
                  <a:srgbClr val="FFFFFF"/>
                </a:solidFill>
                <a:effectLst/>
                <a:uLnTx/>
                <a:uFillTx/>
                <a:latin typeface="Arial"/>
                <a:cs typeface="Arial"/>
                <a:sym typeface="Arial"/>
              </a:rPr>
              <a:t>STP on claims: 50%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rgbClr val="FFFFFF"/>
                </a:solidFill>
              </a:rPr>
              <a:t>Self-service: 70%</a:t>
            </a:r>
            <a:endParaRPr kumimoji="0" lang="en-US" sz="140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313;p6">
            <a:extLst>
              <a:ext uri="{FF2B5EF4-FFF2-40B4-BE49-F238E27FC236}">
                <a16:creationId xmlns:a16="http://schemas.microsoft.com/office/drawing/2014/main" id="{823A401B-3A21-F102-DE82-392F98619C3A}"/>
              </a:ext>
            </a:extLst>
          </p:cNvPr>
          <p:cNvSpPr/>
          <p:nvPr/>
        </p:nvSpPr>
        <p:spPr>
          <a:xfrm>
            <a:off x="6132421" y="3877821"/>
            <a:ext cx="2417505" cy="1453992"/>
          </a:xfrm>
          <a:prstGeom prst="rect">
            <a:avLst/>
          </a:prstGeom>
          <a:solidFill>
            <a:schemeClr val="bg2"/>
          </a:solidFill>
          <a:ln>
            <a:noFill/>
          </a:ln>
        </p:spPr>
        <p:txBody>
          <a:bodyPr spcFirstLastPara="1" wrap="square" lIns="182880" tIns="182880" rIns="182880"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a:solidFill>
                  <a:srgbClr val="FFFFFF"/>
                </a:solidFill>
              </a:rPr>
              <a:t>Product &amp; service innovation</a:t>
            </a:r>
            <a:br>
              <a:rPr lang="en-US" b="1">
                <a:solidFill>
                  <a:srgbClr val="FFFFFF"/>
                </a:solidFill>
              </a:rPr>
            </a:br>
            <a:endParaRPr lang="en-US" b="1">
              <a:solidFill>
                <a:srgbClr val="FFFFFF"/>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i="0" u="none" strike="noStrike" kern="0" cap="none" spc="0" normalizeH="0" baseline="0" noProof="0">
                <a:ln>
                  <a:noFill/>
                </a:ln>
                <a:solidFill>
                  <a:srgbClr val="FFFFFF"/>
                </a:solidFill>
                <a:effectLst/>
                <a:uLnTx/>
                <a:uFillTx/>
                <a:latin typeface="Arial"/>
                <a:cs typeface="Arial"/>
                <a:sym typeface="Arial"/>
              </a:rPr>
              <a:t>+0.5 </a:t>
            </a:r>
            <a:r>
              <a:rPr kumimoji="0" lang="en-US" sz="1400" i="0" u="none" strike="noStrike" kern="0" cap="none" spc="0" normalizeH="0" baseline="0" noProof="0" err="1">
                <a:ln>
                  <a:noFill/>
                </a:ln>
                <a:solidFill>
                  <a:srgbClr val="FFFFFF"/>
                </a:solidFill>
                <a:effectLst/>
                <a:uLnTx/>
                <a:uFillTx/>
                <a:latin typeface="Arial"/>
                <a:cs typeface="Arial"/>
                <a:sym typeface="Arial"/>
              </a:rPr>
              <a:t>bUSD</a:t>
            </a:r>
            <a:r>
              <a:rPr kumimoji="0" lang="en-US" sz="1400" i="0" u="none" strike="noStrike" kern="0" cap="none" spc="0" normalizeH="0" baseline="0" noProof="0">
                <a:ln>
                  <a:noFill/>
                </a:ln>
                <a:solidFill>
                  <a:srgbClr val="FFFFFF"/>
                </a:solidFill>
                <a:effectLst/>
                <a:uLnTx/>
                <a:uFillTx/>
                <a:latin typeface="Arial"/>
                <a:cs typeface="Arial"/>
                <a:sym typeface="Arial"/>
              </a:rPr>
              <a:t> in new products by 2025</a:t>
            </a:r>
            <a:endParaRPr kumimoji="0" lang="en-US" sz="140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313;p6">
            <a:extLst>
              <a:ext uri="{FF2B5EF4-FFF2-40B4-BE49-F238E27FC236}">
                <a16:creationId xmlns:a16="http://schemas.microsoft.com/office/drawing/2014/main" id="{C3C31924-249F-D9D5-8173-53CA36573220}"/>
              </a:ext>
            </a:extLst>
          </p:cNvPr>
          <p:cNvSpPr/>
          <p:nvPr/>
        </p:nvSpPr>
        <p:spPr>
          <a:xfrm>
            <a:off x="8705847" y="3877821"/>
            <a:ext cx="2417505" cy="1453992"/>
          </a:xfrm>
          <a:prstGeom prst="rect">
            <a:avLst/>
          </a:prstGeom>
          <a:solidFill>
            <a:schemeClr val="bg2"/>
          </a:solidFill>
          <a:ln>
            <a:noFill/>
          </a:ln>
        </p:spPr>
        <p:txBody>
          <a:bodyPr spcFirstLastPara="1" wrap="square" lIns="182880" tIns="182880" rIns="182880"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a:solidFill>
                  <a:srgbClr val="FFFFFF"/>
                </a:solidFill>
              </a:rPr>
              <a:t>Distribution </a:t>
            </a:r>
            <a:br>
              <a:rPr lang="en-US" b="1">
                <a:solidFill>
                  <a:srgbClr val="FFFFFF"/>
                </a:solidFill>
              </a:rPr>
            </a:br>
            <a:r>
              <a:rPr lang="en-US" b="1">
                <a:solidFill>
                  <a:srgbClr val="FFFFFF"/>
                </a:solidFill>
              </a:rPr>
              <a:t>efficiency</a:t>
            </a:r>
            <a:br>
              <a:rPr lang="en-US" b="1">
                <a:solidFill>
                  <a:srgbClr val="FFFFFF"/>
                </a:solidFill>
              </a:rPr>
            </a:br>
            <a:endParaRPr lang="en-US" b="1">
              <a:solidFill>
                <a:srgbClr val="FFFFFF"/>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rgbClr val="FFFFFF"/>
                </a:solidFill>
              </a:rPr>
              <a:t>~90-100 </a:t>
            </a:r>
            <a:r>
              <a:rPr lang="en-US" err="1">
                <a:solidFill>
                  <a:srgbClr val="FFFFFF"/>
                </a:solidFill>
              </a:rPr>
              <a:t>mUSD</a:t>
            </a:r>
            <a:r>
              <a:rPr lang="en-US">
                <a:solidFill>
                  <a:srgbClr val="FFFFFF"/>
                </a:solidFill>
              </a:rPr>
              <a:t> in technical result impact</a:t>
            </a:r>
            <a:endParaRPr kumimoji="0" lang="en-US" sz="1400" i="0" u="none" strike="noStrike" kern="0" cap="none" spc="0" normalizeH="0" baseline="0" noProof="0">
              <a:ln>
                <a:noFill/>
              </a:ln>
              <a:solidFill>
                <a:srgbClr val="000000"/>
              </a:solidFill>
              <a:effectLst/>
              <a:uLnTx/>
              <a:uFillTx/>
              <a:latin typeface="Arial"/>
              <a:cs typeface="Arial"/>
              <a:sym typeface="Arial"/>
            </a:endParaRPr>
          </a:p>
        </p:txBody>
      </p:sp>
      <p:sp>
        <p:nvSpPr>
          <p:cNvPr id="16" name="Oval 15">
            <a:extLst>
              <a:ext uri="{FF2B5EF4-FFF2-40B4-BE49-F238E27FC236}">
                <a16:creationId xmlns:a16="http://schemas.microsoft.com/office/drawing/2014/main" id="{E59BB0A6-428B-1E3F-55A1-C6E2F0E99938}"/>
              </a:ext>
            </a:extLst>
          </p:cNvPr>
          <p:cNvSpPr/>
          <p:nvPr/>
        </p:nvSpPr>
        <p:spPr>
          <a:xfrm>
            <a:off x="829650" y="3788921"/>
            <a:ext cx="365760" cy="370329"/>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solidFill>
                  <a:schemeClr val="bg1"/>
                </a:solidFill>
              </a:rPr>
              <a:t>A</a:t>
            </a:r>
          </a:p>
        </p:txBody>
      </p:sp>
      <p:sp>
        <p:nvSpPr>
          <p:cNvPr id="20" name="Oval 19">
            <a:extLst>
              <a:ext uri="{FF2B5EF4-FFF2-40B4-BE49-F238E27FC236}">
                <a16:creationId xmlns:a16="http://schemas.microsoft.com/office/drawing/2014/main" id="{11C599BE-1D0E-D755-E9D1-2A7DEFE1AB2C}"/>
              </a:ext>
            </a:extLst>
          </p:cNvPr>
          <p:cNvSpPr/>
          <p:nvPr/>
        </p:nvSpPr>
        <p:spPr>
          <a:xfrm>
            <a:off x="5997614" y="3788921"/>
            <a:ext cx="365760" cy="370329"/>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solidFill>
                  <a:schemeClr val="bg1"/>
                </a:solidFill>
              </a:rPr>
              <a:t>C</a:t>
            </a:r>
          </a:p>
        </p:txBody>
      </p:sp>
      <p:sp>
        <p:nvSpPr>
          <p:cNvPr id="21" name="Oval 20">
            <a:extLst>
              <a:ext uri="{FF2B5EF4-FFF2-40B4-BE49-F238E27FC236}">
                <a16:creationId xmlns:a16="http://schemas.microsoft.com/office/drawing/2014/main" id="{10C7379F-63E9-39F1-D7D5-B73BA679FFED}"/>
              </a:ext>
            </a:extLst>
          </p:cNvPr>
          <p:cNvSpPr/>
          <p:nvPr/>
        </p:nvSpPr>
        <p:spPr>
          <a:xfrm>
            <a:off x="3413632" y="3788921"/>
            <a:ext cx="365760" cy="370329"/>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solidFill>
                  <a:schemeClr val="bg1"/>
                </a:solidFill>
              </a:rPr>
              <a:t>B</a:t>
            </a:r>
          </a:p>
        </p:txBody>
      </p:sp>
      <p:sp>
        <p:nvSpPr>
          <p:cNvPr id="22" name="Oval 21">
            <a:extLst>
              <a:ext uri="{FF2B5EF4-FFF2-40B4-BE49-F238E27FC236}">
                <a16:creationId xmlns:a16="http://schemas.microsoft.com/office/drawing/2014/main" id="{64E4744F-2F31-2F51-5BC9-E371D2570D93}"/>
              </a:ext>
            </a:extLst>
          </p:cNvPr>
          <p:cNvSpPr/>
          <p:nvPr/>
        </p:nvSpPr>
        <p:spPr>
          <a:xfrm>
            <a:off x="8581596" y="3788921"/>
            <a:ext cx="365760" cy="370329"/>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solidFill>
                  <a:schemeClr val="bg1"/>
                </a:solidFill>
              </a:rPr>
              <a:t>D</a:t>
            </a:r>
          </a:p>
        </p:txBody>
      </p:sp>
      <p:pic>
        <p:nvPicPr>
          <p:cNvPr id="25" name="Picture 24">
            <a:extLst>
              <a:ext uri="{FF2B5EF4-FFF2-40B4-BE49-F238E27FC236}">
                <a16:creationId xmlns:a16="http://schemas.microsoft.com/office/drawing/2014/main" id="{15D6C989-8BAF-AF8B-E9E0-2818108B46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497" y="2251082"/>
            <a:ext cx="327772" cy="327772"/>
          </a:xfrm>
          <a:prstGeom prst="rect">
            <a:avLst/>
          </a:prstGeom>
        </p:spPr>
      </p:pic>
      <p:pic>
        <p:nvPicPr>
          <p:cNvPr id="36" name="Picture 35">
            <a:extLst>
              <a:ext uri="{FF2B5EF4-FFF2-40B4-BE49-F238E27FC236}">
                <a16:creationId xmlns:a16="http://schemas.microsoft.com/office/drawing/2014/main" id="{E1222815-4C17-E378-DC18-7B508F4AE04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17654" y="2251082"/>
            <a:ext cx="329184" cy="329184"/>
          </a:xfrm>
          <a:prstGeom prst="rect">
            <a:avLst/>
          </a:prstGeom>
        </p:spPr>
      </p:pic>
      <p:sp>
        <p:nvSpPr>
          <p:cNvPr id="7" name="Google Shape;746;p20">
            <a:extLst>
              <a:ext uri="{FF2B5EF4-FFF2-40B4-BE49-F238E27FC236}">
                <a16:creationId xmlns:a16="http://schemas.microsoft.com/office/drawing/2014/main" id="{C5DB2E64-5140-9C9E-90B7-3E7BE0AFB0E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15706708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AB5B80F0-B0EF-E04F-A203-14AE091D6A82}"/>
              </a:ext>
            </a:extLst>
          </p:cNvPr>
          <p:cNvPicPr>
            <a:picLocks noGrp="1" noChangeAspect="1"/>
          </p:cNvPicPr>
          <p:nvPr>
            <p:ph type="pic" idx="2"/>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p:spPr>
      </p:pic>
      <p:sp>
        <p:nvSpPr>
          <p:cNvPr id="5" name="Slide Number Placeholder 4">
            <a:extLst>
              <a:ext uri="{FF2B5EF4-FFF2-40B4-BE49-F238E27FC236}">
                <a16:creationId xmlns:a16="http://schemas.microsoft.com/office/drawing/2014/main" id="{62E531D6-4783-BC49-85EF-E244C7D20ACA}"/>
              </a:ext>
            </a:extLst>
          </p:cNvPr>
          <p:cNvSpPr>
            <a:spLocks noGrp="1"/>
          </p:cNvSpPr>
          <p:nvPr>
            <p:ph type="sldNum" idx="12"/>
          </p:nvPr>
        </p:nvSpPr>
        <p:spPr>
          <a:xfrm>
            <a:off x="11242222" y="6425800"/>
            <a:ext cx="458820" cy="365125"/>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chemeClr val="tx2">
                    <a:lumMod val="10000"/>
                  </a:schemeClr>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153</a:t>
            </a:fld>
            <a:endParaRPr kumimoji="0" lang="en-GB" sz="900" b="0" i="0" u="none" strike="noStrike" kern="0" cap="none" spc="0" normalizeH="0" baseline="0" noProof="0">
              <a:ln>
                <a:noFill/>
              </a:ln>
              <a:solidFill>
                <a:schemeClr val="tx2">
                  <a:lumMod val="10000"/>
                </a:schemeClr>
              </a:solidFill>
              <a:effectLst/>
              <a:uLnTx/>
              <a:uFillTx/>
              <a:latin typeface="Arial"/>
              <a:cs typeface="Arial"/>
              <a:sym typeface="Arial"/>
            </a:endParaRPr>
          </a:p>
        </p:txBody>
      </p:sp>
      <p:sp>
        <p:nvSpPr>
          <p:cNvPr id="2" name="Title 1">
            <a:extLst>
              <a:ext uri="{FF2B5EF4-FFF2-40B4-BE49-F238E27FC236}">
                <a16:creationId xmlns:a16="http://schemas.microsoft.com/office/drawing/2014/main" id="{B5ED7F4E-E7A4-C843-870A-AF01864B5977}"/>
              </a:ext>
            </a:extLst>
          </p:cNvPr>
          <p:cNvSpPr>
            <a:spLocks noGrp="1"/>
          </p:cNvSpPr>
          <p:nvPr>
            <p:ph type="title"/>
          </p:nvPr>
        </p:nvSpPr>
        <p:spPr>
          <a:xfrm>
            <a:off x="839788" y="457200"/>
            <a:ext cx="6188541" cy="1600200"/>
          </a:xfrm>
        </p:spPr>
        <p:txBody>
          <a:bodyPr>
            <a:normAutofit/>
          </a:bodyPr>
          <a:lstStyle/>
          <a:p>
            <a:r>
              <a:rPr lang="en-US"/>
              <a:t>Introducing a new guiding purpose for [Company]</a:t>
            </a:r>
          </a:p>
        </p:txBody>
      </p:sp>
      <p:sp>
        <p:nvSpPr>
          <p:cNvPr id="4" name="Text Placeholder 3">
            <a:extLst>
              <a:ext uri="{FF2B5EF4-FFF2-40B4-BE49-F238E27FC236}">
                <a16:creationId xmlns:a16="http://schemas.microsoft.com/office/drawing/2014/main" id="{CF5EBDB1-22E2-D447-9A9F-F08A77FE96C2}"/>
              </a:ext>
            </a:extLst>
          </p:cNvPr>
          <p:cNvSpPr>
            <a:spLocks noGrp="1"/>
          </p:cNvSpPr>
          <p:nvPr>
            <p:ph type="body" idx="1"/>
          </p:nvPr>
        </p:nvSpPr>
        <p:spPr>
          <a:xfrm>
            <a:off x="607966" y="2057400"/>
            <a:ext cx="3932237" cy="3811588"/>
          </a:xfrm>
        </p:spPr>
        <p:txBody>
          <a:bodyPr/>
          <a:lstStyle/>
          <a:p>
            <a:r>
              <a:rPr lang="en-US"/>
              <a:t>[Sanitized purpose]</a:t>
            </a:r>
          </a:p>
        </p:txBody>
      </p:sp>
      <p:sp>
        <p:nvSpPr>
          <p:cNvPr id="8" name="Google Shape;27;p41">
            <a:extLst>
              <a:ext uri="{FF2B5EF4-FFF2-40B4-BE49-F238E27FC236}">
                <a16:creationId xmlns:a16="http://schemas.microsoft.com/office/drawing/2014/main" id="{4995E94F-C258-414B-A18B-6006AEF0DB98}"/>
              </a:ext>
            </a:extLst>
          </p:cNvPr>
          <p:cNvSpPr txBox="1"/>
          <p:nvPr/>
        </p:nvSpPr>
        <p:spPr>
          <a:xfrm>
            <a:off x="7763905" y="6425800"/>
            <a:ext cx="3400661"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chemeClr val="tx2">
                    <a:lumMod val="10000"/>
                  </a:schemeClr>
                </a:solidFill>
                <a:effectLst/>
                <a:uLnTx/>
                <a:uFillTx/>
                <a:latin typeface="Arial"/>
                <a:ea typeface="Arial"/>
                <a:cs typeface="Arial"/>
                <a:sym typeface="Arial"/>
              </a:rPr>
              <a:t>Company Name</a:t>
            </a:r>
            <a:endParaRPr kumimoji="0" sz="900" b="0" i="0" u="none" strike="noStrike" kern="0" cap="none" spc="0" normalizeH="0" baseline="0" noProof="0">
              <a:ln>
                <a:noFill/>
              </a:ln>
              <a:solidFill>
                <a:schemeClr val="tx2">
                  <a:lumMod val="10000"/>
                </a:schemeClr>
              </a:solidFill>
              <a:effectLst/>
              <a:uLnTx/>
              <a:uFillTx/>
              <a:latin typeface="Arial"/>
              <a:ea typeface="Arial"/>
              <a:cs typeface="Arial"/>
              <a:sym typeface="Arial"/>
            </a:endParaRPr>
          </a:p>
        </p:txBody>
      </p:sp>
    </p:spTree>
    <p:extLst>
      <p:ext uri="{BB962C8B-B14F-4D97-AF65-F5344CB8AC3E}">
        <p14:creationId xmlns:p14="http://schemas.microsoft.com/office/powerpoint/2010/main" val="15670900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t>We aim to continue strong growth trajectory</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154</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graphicFrame>
        <p:nvGraphicFramePr>
          <p:cNvPr id="2" name="Table 4">
            <a:extLst>
              <a:ext uri="{FF2B5EF4-FFF2-40B4-BE49-F238E27FC236}">
                <a16:creationId xmlns:a16="http://schemas.microsoft.com/office/drawing/2014/main" id="{52815447-FF1B-4778-402E-198F51D867BB}"/>
              </a:ext>
            </a:extLst>
          </p:cNvPr>
          <p:cNvGraphicFramePr>
            <a:graphicFrameLocks noGrp="1"/>
          </p:cNvGraphicFramePr>
          <p:nvPr>
            <p:extLst>
              <p:ext uri="{D42A27DB-BD31-4B8C-83A1-F6EECF244321}">
                <p14:modId xmlns:p14="http://schemas.microsoft.com/office/powerpoint/2010/main" val="710345042"/>
              </p:ext>
            </p:extLst>
          </p:nvPr>
        </p:nvGraphicFramePr>
        <p:xfrm>
          <a:off x="509334" y="1929407"/>
          <a:ext cx="5292752" cy="2491510"/>
        </p:xfrm>
        <a:graphic>
          <a:graphicData uri="http://schemas.openxmlformats.org/drawingml/2006/table">
            <a:tbl>
              <a:tblPr firstRow="1" bandRow="1">
                <a:tableStyleId>{13CE0595-0B00-448C-BB99-5609596045FD}</a:tableStyleId>
              </a:tblPr>
              <a:tblGrid>
                <a:gridCol w="2646376">
                  <a:extLst>
                    <a:ext uri="{9D8B030D-6E8A-4147-A177-3AD203B41FA5}">
                      <a16:colId xmlns:a16="http://schemas.microsoft.com/office/drawing/2014/main" val="3433937100"/>
                    </a:ext>
                  </a:extLst>
                </a:gridCol>
                <a:gridCol w="2646376">
                  <a:extLst>
                    <a:ext uri="{9D8B030D-6E8A-4147-A177-3AD203B41FA5}">
                      <a16:colId xmlns:a16="http://schemas.microsoft.com/office/drawing/2014/main" val="3674175211"/>
                    </a:ext>
                  </a:extLst>
                </a:gridCol>
              </a:tblGrid>
              <a:tr h="498302">
                <a:tc gridSpan="2">
                  <a:txBody>
                    <a:bodyPr/>
                    <a:lstStyle/>
                    <a:p>
                      <a:pPr algn="ctr"/>
                      <a:r>
                        <a:rPr lang="en-US"/>
                        <a:t>Financials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tx1"/>
                      </a:solidFill>
                      <a:prstDash val="sysDash"/>
                      <a:round/>
                      <a:headEnd type="none" w="med" len="med"/>
                      <a:tailEnd type="none" w="med" len="med"/>
                    </a:lnB>
                  </a:tcPr>
                </a:tc>
                <a:tc hMerge="1">
                  <a:txBody>
                    <a:bodyPr/>
                    <a:lstStyle/>
                    <a:p>
                      <a:pPr algn="ctr"/>
                      <a:r>
                        <a:rPr lang="en-US"/>
                        <a:t>Targets 2020-2021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4001490682"/>
                  </a:ext>
                </a:extLst>
              </a:tr>
              <a:tr h="498302">
                <a:tc>
                  <a:txBody>
                    <a:bodyPr/>
                    <a:lstStyle/>
                    <a:p>
                      <a:pPr algn="l"/>
                      <a:r>
                        <a:rPr lang="en-US">
                          <a:solidFill>
                            <a:schemeClr val="tx2">
                              <a:lumMod val="10000"/>
                            </a:schemeClr>
                          </a:solidFill>
                        </a:rPr>
                        <a:t>Technical result</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a:solidFill>
                            <a:schemeClr val="tx2">
                              <a:lumMod val="10000"/>
                            </a:schemeClr>
                          </a:solidFill>
                        </a:rPr>
                        <a:t>1.3 </a:t>
                      </a:r>
                      <a:r>
                        <a:rPr lang="en-US" err="1">
                          <a:solidFill>
                            <a:schemeClr val="tx2">
                              <a:lumMod val="10000"/>
                            </a:schemeClr>
                          </a:solidFill>
                        </a:rPr>
                        <a:t>bUSD</a:t>
                      </a:r>
                      <a:endParaRPr lang="en-US">
                        <a:solidFill>
                          <a:schemeClr val="tx2">
                            <a:lumMod val="10000"/>
                          </a:schemeClr>
                        </a:solidFill>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330617082"/>
                  </a:ext>
                </a:extLst>
              </a:tr>
              <a:tr h="498302">
                <a:tc>
                  <a:txBody>
                    <a:bodyPr/>
                    <a:lstStyle/>
                    <a:p>
                      <a:pPr algn="l"/>
                      <a:r>
                        <a:rPr lang="en-US">
                          <a:solidFill>
                            <a:schemeClr val="tx2">
                              <a:lumMod val="10000"/>
                            </a:schemeClr>
                          </a:solidFill>
                        </a:rPr>
                        <a:t>Combined ratio</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a:solidFill>
                            <a:schemeClr val="tx2">
                              <a:lumMod val="10000"/>
                            </a:schemeClr>
                          </a:solidFill>
                        </a:rPr>
                        <a:t>≤ 86.5</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386700658"/>
                  </a:ext>
                </a:extLst>
              </a:tr>
              <a:tr h="498302">
                <a:tc>
                  <a:txBody>
                    <a:bodyPr/>
                    <a:lstStyle/>
                    <a:p>
                      <a:pPr algn="l"/>
                      <a:r>
                        <a:rPr lang="en-US">
                          <a:solidFill>
                            <a:schemeClr val="tx2">
                              <a:lumMod val="10000"/>
                            </a:schemeClr>
                          </a:solidFill>
                        </a:rPr>
                        <a:t>Expense ratio</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a:solidFill>
                            <a:schemeClr val="tx2">
                              <a:lumMod val="10000"/>
                            </a:schemeClr>
                          </a:solidFill>
                        </a:rPr>
                        <a:t>≤ 13.5</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1765467490"/>
                  </a:ext>
                </a:extLst>
              </a:tr>
              <a:tr h="498302">
                <a:tc>
                  <a:txBody>
                    <a:bodyPr/>
                    <a:lstStyle/>
                    <a:p>
                      <a:pPr algn="l"/>
                      <a:r>
                        <a:rPr lang="en-US">
                          <a:solidFill>
                            <a:schemeClr val="tx2">
                              <a:lumMod val="10000"/>
                            </a:schemeClr>
                          </a:solidFill>
                        </a:rPr>
                        <a:t>Return on equity</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a:solidFill>
                            <a:schemeClr val="tx2">
                              <a:lumMod val="10000"/>
                            </a:schemeClr>
                          </a:solidFill>
                        </a:rPr>
                        <a:t>≥ 25%</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250946735"/>
                  </a:ext>
                </a:extLst>
              </a:tr>
            </a:tbl>
          </a:graphicData>
        </a:graphic>
      </p:graphicFrame>
      <p:graphicFrame>
        <p:nvGraphicFramePr>
          <p:cNvPr id="7" name="Table 4">
            <a:extLst>
              <a:ext uri="{FF2B5EF4-FFF2-40B4-BE49-F238E27FC236}">
                <a16:creationId xmlns:a16="http://schemas.microsoft.com/office/drawing/2014/main" id="{C73AB602-83A6-E78F-8E7D-7C49D9412304}"/>
              </a:ext>
            </a:extLst>
          </p:cNvPr>
          <p:cNvGraphicFramePr>
            <a:graphicFrameLocks noGrp="1"/>
          </p:cNvGraphicFramePr>
          <p:nvPr>
            <p:extLst>
              <p:ext uri="{D42A27DB-BD31-4B8C-83A1-F6EECF244321}">
                <p14:modId xmlns:p14="http://schemas.microsoft.com/office/powerpoint/2010/main" val="3886827797"/>
              </p:ext>
            </p:extLst>
          </p:nvPr>
        </p:nvGraphicFramePr>
        <p:xfrm>
          <a:off x="509334" y="4686278"/>
          <a:ext cx="5292752" cy="1514764"/>
        </p:xfrm>
        <a:graphic>
          <a:graphicData uri="http://schemas.openxmlformats.org/drawingml/2006/table">
            <a:tbl>
              <a:tblPr firstRow="1" bandRow="1">
                <a:tableStyleId>{13CE0595-0B00-448C-BB99-5609596045FD}</a:tableStyleId>
              </a:tblPr>
              <a:tblGrid>
                <a:gridCol w="2646376">
                  <a:extLst>
                    <a:ext uri="{9D8B030D-6E8A-4147-A177-3AD203B41FA5}">
                      <a16:colId xmlns:a16="http://schemas.microsoft.com/office/drawing/2014/main" val="3433937100"/>
                    </a:ext>
                  </a:extLst>
                </a:gridCol>
                <a:gridCol w="2646376">
                  <a:extLst>
                    <a:ext uri="{9D8B030D-6E8A-4147-A177-3AD203B41FA5}">
                      <a16:colId xmlns:a16="http://schemas.microsoft.com/office/drawing/2014/main" val="3674175211"/>
                    </a:ext>
                  </a:extLst>
                </a:gridCol>
              </a:tblGrid>
              <a:tr h="498302">
                <a:tc gridSpan="2">
                  <a:txBody>
                    <a:bodyPr/>
                    <a:lstStyle/>
                    <a:p>
                      <a:pPr algn="ctr"/>
                      <a:r>
                        <a:rPr lang="en-US"/>
                        <a:t>Customers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tx1"/>
                      </a:solidFill>
                      <a:prstDash val="sysDash"/>
                      <a:round/>
                      <a:headEnd type="none" w="med" len="med"/>
                      <a:tailEnd type="none" w="med" len="med"/>
                    </a:lnB>
                  </a:tcPr>
                </a:tc>
                <a:tc hMerge="1">
                  <a:txBody>
                    <a:bodyPr/>
                    <a:lstStyle/>
                    <a:p>
                      <a:pPr algn="ctr"/>
                      <a:r>
                        <a:rPr lang="en-US"/>
                        <a:t>Targets 2020-2021</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4001490682"/>
                  </a:ext>
                </a:extLst>
              </a:tr>
              <a:tr h="498302">
                <a:tc>
                  <a:txBody>
                    <a:bodyPr/>
                    <a:lstStyle/>
                    <a:p>
                      <a:pPr algn="l"/>
                      <a:r>
                        <a:rPr lang="en-US">
                          <a:solidFill>
                            <a:schemeClr val="tx2">
                              <a:lumMod val="10000"/>
                            </a:schemeClr>
                          </a:solidFill>
                        </a:rPr>
                        <a:t>NPS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a:solidFill>
                            <a:schemeClr val="tx2">
                              <a:lumMod val="10000"/>
                            </a:schemeClr>
                          </a:solidFill>
                        </a:rPr>
                        <a:t>25</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330617082"/>
                  </a:ext>
                </a:extLst>
              </a:tr>
              <a:tr h="498302">
                <a:tc>
                  <a:txBody>
                    <a:bodyPr/>
                    <a:lstStyle/>
                    <a:p>
                      <a:pPr algn="l"/>
                      <a:r>
                        <a:rPr lang="en-US">
                          <a:solidFill>
                            <a:schemeClr val="tx2">
                              <a:lumMod val="10000"/>
                            </a:schemeClr>
                          </a:solidFill>
                        </a:rPr>
                        <a:t>Avg. # of products per customer</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a:solidFill>
                            <a:schemeClr val="tx2">
                              <a:lumMod val="10000"/>
                            </a:schemeClr>
                          </a:solidFill>
                        </a:rPr>
                        <a:t>3 (+15%)</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386700658"/>
                  </a:ext>
                </a:extLst>
              </a:tr>
            </a:tbl>
          </a:graphicData>
        </a:graphic>
      </p:graphicFrame>
      <p:sp>
        <p:nvSpPr>
          <p:cNvPr id="8" name="TextBox 7">
            <a:extLst>
              <a:ext uri="{FF2B5EF4-FFF2-40B4-BE49-F238E27FC236}">
                <a16:creationId xmlns:a16="http://schemas.microsoft.com/office/drawing/2014/main" id="{C38E8FFA-1589-2F9E-9B1E-3E73E00BD4EB}"/>
              </a:ext>
            </a:extLst>
          </p:cNvPr>
          <p:cNvSpPr txBox="1"/>
          <p:nvPr/>
        </p:nvSpPr>
        <p:spPr>
          <a:xfrm>
            <a:off x="509334" y="1441699"/>
            <a:ext cx="5292752" cy="307777"/>
          </a:xfrm>
          <a:prstGeom prst="rect">
            <a:avLst/>
          </a:prstGeom>
          <a:solidFill>
            <a:schemeClr val="accent2"/>
          </a:solidFill>
        </p:spPr>
        <p:txBody>
          <a:bodyPr wrap="square" rtlCol="0">
            <a:spAutoFit/>
          </a:bodyPr>
          <a:lstStyle/>
          <a:p>
            <a:pPr algn="ctr"/>
            <a:r>
              <a:rPr lang="en-US" b="1">
                <a:solidFill>
                  <a:schemeClr val="bg1"/>
                </a:solidFill>
              </a:rPr>
              <a:t>Targets 2025</a:t>
            </a:r>
          </a:p>
        </p:txBody>
      </p:sp>
      <p:sp>
        <p:nvSpPr>
          <p:cNvPr id="9" name="TextBox 8">
            <a:extLst>
              <a:ext uri="{FF2B5EF4-FFF2-40B4-BE49-F238E27FC236}">
                <a16:creationId xmlns:a16="http://schemas.microsoft.com/office/drawing/2014/main" id="{FB63AE83-C126-71CA-5F47-F17BEA321401}"/>
              </a:ext>
            </a:extLst>
          </p:cNvPr>
          <p:cNvSpPr txBox="1"/>
          <p:nvPr/>
        </p:nvSpPr>
        <p:spPr>
          <a:xfrm>
            <a:off x="6348385" y="1441699"/>
            <a:ext cx="5292752" cy="307777"/>
          </a:xfrm>
          <a:prstGeom prst="rect">
            <a:avLst/>
          </a:prstGeom>
          <a:solidFill>
            <a:schemeClr val="accent2"/>
          </a:solidFill>
        </p:spPr>
        <p:txBody>
          <a:bodyPr wrap="square" rtlCol="0">
            <a:spAutoFit/>
          </a:bodyPr>
          <a:lstStyle/>
          <a:p>
            <a:pPr algn="ctr"/>
            <a:r>
              <a:rPr lang="en-US" b="1">
                <a:solidFill>
                  <a:schemeClr val="bg1"/>
                </a:solidFill>
              </a:rPr>
              <a:t>Target picture 2025</a:t>
            </a:r>
          </a:p>
        </p:txBody>
      </p:sp>
      <p:sp>
        <p:nvSpPr>
          <p:cNvPr id="10" name="Rectangle 9">
            <a:extLst>
              <a:ext uri="{FF2B5EF4-FFF2-40B4-BE49-F238E27FC236}">
                <a16:creationId xmlns:a16="http://schemas.microsoft.com/office/drawing/2014/main" id="{F38C4B56-78A7-F57B-49C4-AB11A842159B}"/>
              </a:ext>
            </a:extLst>
          </p:cNvPr>
          <p:cNvSpPr/>
          <p:nvPr/>
        </p:nvSpPr>
        <p:spPr>
          <a:xfrm>
            <a:off x="6348385" y="1929407"/>
            <a:ext cx="5292752" cy="4271635"/>
          </a:xfrm>
          <a:prstGeom prst="rect">
            <a:avLst/>
          </a:prstGeom>
          <a:solidFill>
            <a:schemeClr val="bg1"/>
          </a:solid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[Sanitized graph]</a:t>
            </a:r>
          </a:p>
        </p:txBody>
      </p:sp>
      <p:sp>
        <p:nvSpPr>
          <p:cNvPr id="3" name="Google Shape;746;p20">
            <a:extLst>
              <a:ext uri="{FF2B5EF4-FFF2-40B4-BE49-F238E27FC236}">
                <a16:creationId xmlns:a16="http://schemas.microsoft.com/office/drawing/2014/main" id="{2653E569-DF71-1724-930F-5E79316ABB9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320860211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a:xfrm>
            <a:off x="467806" y="365126"/>
            <a:ext cx="11173331" cy="811212"/>
          </a:xfrm>
        </p:spPr>
        <p:txBody>
          <a:bodyPr/>
          <a:lstStyle/>
          <a:p>
            <a:r>
              <a:rPr lang="en-US"/>
              <a:t>Targeting the highest technical result before run-off ever</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155</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TextBox 1">
            <a:extLst>
              <a:ext uri="{FF2B5EF4-FFF2-40B4-BE49-F238E27FC236}">
                <a16:creationId xmlns:a16="http://schemas.microsoft.com/office/drawing/2014/main" id="{3E8BE29D-FD2E-A6B7-B4A8-02C7C5249775}"/>
              </a:ext>
            </a:extLst>
          </p:cNvPr>
          <p:cNvSpPr txBox="1"/>
          <p:nvPr/>
        </p:nvSpPr>
        <p:spPr>
          <a:xfrm>
            <a:off x="467806" y="1597572"/>
            <a:ext cx="5709710" cy="307777"/>
          </a:xfrm>
          <a:prstGeom prst="rect">
            <a:avLst/>
          </a:prstGeom>
          <a:noFill/>
        </p:spPr>
        <p:txBody>
          <a:bodyPr wrap="square" rtlCol="0">
            <a:spAutoFit/>
          </a:bodyPr>
          <a:lstStyle/>
          <a:p>
            <a:r>
              <a:rPr lang="en-US" b="1"/>
              <a:t>Technical result: Historical performance vs. 2025 target (</a:t>
            </a:r>
            <a:r>
              <a:rPr lang="en-US" b="1" err="1"/>
              <a:t>mUSD</a:t>
            </a:r>
            <a:r>
              <a:rPr lang="en-US" b="1"/>
              <a:t>)</a:t>
            </a:r>
          </a:p>
        </p:txBody>
      </p:sp>
      <p:sp>
        <p:nvSpPr>
          <p:cNvPr id="3" name="TextBox 2">
            <a:extLst>
              <a:ext uri="{FF2B5EF4-FFF2-40B4-BE49-F238E27FC236}">
                <a16:creationId xmlns:a16="http://schemas.microsoft.com/office/drawing/2014/main" id="{7A64E067-C001-63EB-D6C0-2A145D91A6FA}"/>
              </a:ext>
            </a:extLst>
          </p:cNvPr>
          <p:cNvSpPr txBox="1"/>
          <p:nvPr/>
        </p:nvSpPr>
        <p:spPr>
          <a:xfrm>
            <a:off x="467806" y="3937110"/>
            <a:ext cx="8103477" cy="307777"/>
          </a:xfrm>
          <a:prstGeom prst="rect">
            <a:avLst/>
          </a:prstGeom>
          <a:noFill/>
        </p:spPr>
        <p:txBody>
          <a:bodyPr wrap="square" rtlCol="0">
            <a:spAutoFit/>
          </a:bodyPr>
          <a:lstStyle/>
          <a:p>
            <a:r>
              <a:rPr lang="en-US" b="1"/>
              <a:t>Run-off levels expected to return to normal with 6-7% run-off in most years going forward</a:t>
            </a:r>
          </a:p>
        </p:txBody>
      </p:sp>
      <p:graphicFrame>
        <p:nvGraphicFramePr>
          <p:cNvPr id="7" name="Chart 6">
            <a:extLst>
              <a:ext uri="{FF2B5EF4-FFF2-40B4-BE49-F238E27FC236}">
                <a16:creationId xmlns:a16="http://schemas.microsoft.com/office/drawing/2014/main" id="{012BB5E1-F7D6-7A26-7A90-C1E0F06F2A32}"/>
              </a:ext>
            </a:extLst>
          </p:cNvPr>
          <p:cNvGraphicFramePr/>
          <p:nvPr>
            <p:extLst>
              <p:ext uri="{D42A27DB-BD31-4B8C-83A1-F6EECF244321}">
                <p14:modId xmlns:p14="http://schemas.microsoft.com/office/powerpoint/2010/main" val="3315552204"/>
              </p:ext>
            </p:extLst>
          </p:nvPr>
        </p:nvGraphicFramePr>
        <p:xfrm>
          <a:off x="467806" y="4406046"/>
          <a:ext cx="8862960" cy="2086828"/>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79622A7C-FEE9-0C14-75E3-BB27E63DEF83}"/>
              </a:ext>
            </a:extLst>
          </p:cNvPr>
          <p:cNvSpPr txBox="1"/>
          <p:nvPr/>
        </p:nvSpPr>
        <p:spPr>
          <a:xfrm>
            <a:off x="9330766" y="4406046"/>
            <a:ext cx="2310371" cy="153888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200"/>
              <a:t>Run-off level historically between 6 and 7%</a:t>
            </a:r>
          </a:p>
          <a:p>
            <a:pPr marL="285750" indent="-285750">
              <a:spcAft>
                <a:spcPts val="600"/>
              </a:spcAft>
              <a:buFont typeface="Arial" panose="020B0604020202020204" pitchFamily="34" charset="0"/>
              <a:buChar char="•"/>
            </a:pPr>
            <a:r>
              <a:rPr lang="en-US" sz="1200"/>
              <a:t>Last three years with elevated levels due to [sanitized]</a:t>
            </a:r>
          </a:p>
          <a:p>
            <a:pPr marL="285750" indent="-285750">
              <a:spcAft>
                <a:spcPts val="600"/>
              </a:spcAft>
              <a:buFont typeface="Arial" panose="020B0604020202020204" pitchFamily="34" charset="0"/>
              <a:buChar char="•"/>
            </a:pPr>
            <a:r>
              <a:rPr lang="en-US" sz="1200"/>
              <a:t>Expected to return to 6-7% range from 2021 onward </a:t>
            </a:r>
          </a:p>
        </p:txBody>
      </p:sp>
      <p:sp>
        <p:nvSpPr>
          <p:cNvPr id="11" name="TextBox 10">
            <a:extLst>
              <a:ext uri="{FF2B5EF4-FFF2-40B4-BE49-F238E27FC236}">
                <a16:creationId xmlns:a16="http://schemas.microsoft.com/office/drawing/2014/main" id="{85F9D513-D0F2-2B91-DA59-F552931F3CBB}"/>
              </a:ext>
            </a:extLst>
          </p:cNvPr>
          <p:cNvSpPr txBox="1"/>
          <p:nvPr/>
        </p:nvSpPr>
        <p:spPr>
          <a:xfrm>
            <a:off x="9330765" y="1938762"/>
            <a:ext cx="2310371" cy="90794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200"/>
              <a:t>Highest technical result before run-off ever so far</a:t>
            </a:r>
          </a:p>
          <a:p>
            <a:pPr marL="285750" indent="-285750">
              <a:spcAft>
                <a:spcPts val="600"/>
              </a:spcAft>
              <a:buFont typeface="Arial" panose="020B0604020202020204" pitchFamily="34" charset="0"/>
              <a:buChar char="•"/>
            </a:pPr>
            <a:r>
              <a:rPr lang="en-US" sz="1200"/>
              <a:t>Expected to continue in 2021 onward</a:t>
            </a:r>
          </a:p>
        </p:txBody>
      </p:sp>
      <p:graphicFrame>
        <p:nvGraphicFramePr>
          <p:cNvPr id="13" name="Chart 12">
            <a:extLst>
              <a:ext uri="{FF2B5EF4-FFF2-40B4-BE49-F238E27FC236}">
                <a16:creationId xmlns:a16="http://schemas.microsoft.com/office/drawing/2014/main" id="{9108AFA7-743B-6FFB-BA73-926A544C5F09}"/>
              </a:ext>
            </a:extLst>
          </p:cNvPr>
          <p:cNvGraphicFramePr/>
          <p:nvPr>
            <p:extLst>
              <p:ext uri="{D42A27DB-BD31-4B8C-83A1-F6EECF244321}">
                <p14:modId xmlns:p14="http://schemas.microsoft.com/office/powerpoint/2010/main" val="1204869010"/>
              </p:ext>
            </p:extLst>
          </p:nvPr>
        </p:nvGraphicFramePr>
        <p:xfrm>
          <a:off x="550864" y="1938762"/>
          <a:ext cx="8779902" cy="1919339"/>
        </p:xfrm>
        <a:graphic>
          <a:graphicData uri="http://schemas.openxmlformats.org/drawingml/2006/chart">
            <c:chart xmlns:c="http://schemas.openxmlformats.org/drawingml/2006/chart" xmlns:r="http://schemas.openxmlformats.org/officeDocument/2006/relationships" r:id="rId4"/>
          </a:graphicData>
        </a:graphic>
      </p:graphicFrame>
      <p:cxnSp>
        <p:nvCxnSpPr>
          <p:cNvPr id="15" name="Straight Connector 14">
            <a:extLst>
              <a:ext uri="{FF2B5EF4-FFF2-40B4-BE49-F238E27FC236}">
                <a16:creationId xmlns:a16="http://schemas.microsoft.com/office/drawing/2014/main" id="{CFE9CC08-68ED-6A64-2440-E54544E709D2}"/>
              </a:ext>
            </a:extLst>
          </p:cNvPr>
          <p:cNvCxnSpPr/>
          <p:nvPr/>
        </p:nvCxnSpPr>
        <p:spPr>
          <a:xfrm>
            <a:off x="1030778" y="2610196"/>
            <a:ext cx="811322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 name="Google Shape;746;p20">
            <a:extLst>
              <a:ext uri="{FF2B5EF4-FFF2-40B4-BE49-F238E27FC236}">
                <a16:creationId xmlns:a16="http://schemas.microsoft.com/office/drawing/2014/main" id="{208BD29F-4742-6BD5-94E5-F93859391B0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4978907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t>Our 2025 strategic initiatives and key performance indicators</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156</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Google Shape;313;p6">
            <a:extLst>
              <a:ext uri="{FF2B5EF4-FFF2-40B4-BE49-F238E27FC236}">
                <a16:creationId xmlns:a16="http://schemas.microsoft.com/office/drawing/2014/main" id="{17620B71-1C9B-380D-9370-55831A22928F}"/>
              </a:ext>
            </a:extLst>
          </p:cNvPr>
          <p:cNvSpPr/>
          <p:nvPr/>
        </p:nvSpPr>
        <p:spPr>
          <a:xfrm>
            <a:off x="1583722" y="1636104"/>
            <a:ext cx="4459209" cy="1453992"/>
          </a:xfrm>
          <a:prstGeom prst="rect">
            <a:avLst/>
          </a:prstGeom>
          <a:solidFill>
            <a:schemeClr val="bg2"/>
          </a:solidFill>
          <a:ln>
            <a:noFill/>
          </a:ln>
        </p:spPr>
        <p:txBody>
          <a:bodyPr spcFirstLastPara="1" wrap="square" lIns="182880" tIns="91440" rIns="182880" bIns="9144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a:solidFill>
                  <a:srgbClr val="FFFFFF"/>
                </a:solidFill>
              </a:rPr>
              <a:t>Claims excellence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br>
              <a:rPr kumimoji="0" lang="en-US" sz="1400" i="0" u="none" strike="noStrike" kern="0" cap="none" spc="0" normalizeH="0" baseline="0" noProof="0">
                <a:ln>
                  <a:noFill/>
                </a:ln>
                <a:solidFill>
                  <a:srgbClr val="FFFFFF"/>
                </a:solidFill>
                <a:effectLst/>
                <a:uLnTx/>
                <a:uFillTx/>
                <a:latin typeface="Arial"/>
                <a:cs typeface="Arial"/>
                <a:sym typeface="Arial"/>
              </a:rPr>
            </a:br>
            <a:r>
              <a:rPr kumimoji="0" lang="en-US" sz="1400" i="0" u="none" strike="noStrike" kern="0" cap="none" spc="0" normalizeH="0" baseline="0" noProof="0">
                <a:ln>
                  <a:noFill/>
                </a:ln>
                <a:solidFill>
                  <a:srgbClr val="FFFFFF"/>
                </a:solidFill>
                <a:effectLst/>
                <a:uLnTx/>
                <a:uFillTx/>
                <a:latin typeface="Arial"/>
                <a:cs typeface="Arial"/>
                <a:sym typeface="Arial"/>
              </a:rPr>
              <a:t>KPI: 200 </a:t>
            </a:r>
            <a:r>
              <a:rPr kumimoji="0" lang="en-US" sz="1400" i="0" u="none" strike="noStrike" kern="0" cap="none" spc="0" normalizeH="0" baseline="0" noProof="0" err="1">
                <a:ln>
                  <a:noFill/>
                </a:ln>
                <a:solidFill>
                  <a:srgbClr val="FFFFFF"/>
                </a:solidFill>
                <a:effectLst/>
                <a:uLnTx/>
                <a:uFillTx/>
                <a:latin typeface="Arial"/>
                <a:cs typeface="Arial"/>
                <a:sym typeface="Arial"/>
              </a:rPr>
              <a:t>mUSD</a:t>
            </a:r>
            <a:r>
              <a:rPr kumimoji="0" lang="en-US" sz="1400" i="0" u="none" strike="noStrike" kern="0" cap="none" spc="0" normalizeH="0" baseline="0" noProof="0">
                <a:ln>
                  <a:noFill/>
                </a:ln>
                <a:solidFill>
                  <a:srgbClr val="FFFFFF"/>
                </a:solidFill>
                <a:effectLst/>
                <a:uLnTx/>
                <a:uFillTx/>
                <a:latin typeface="Arial"/>
                <a:cs typeface="Arial"/>
                <a:sym typeface="Arial"/>
              </a:rPr>
              <a:t> in claims cost reduction</a:t>
            </a:r>
            <a:endParaRPr kumimoji="0" lang="en-US" sz="140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319;p6">
            <a:extLst>
              <a:ext uri="{FF2B5EF4-FFF2-40B4-BE49-F238E27FC236}">
                <a16:creationId xmlns:a16="http://schemas.microsoft.com/office/drawing/2014/main" id="{ABA6DBA4-F8F3-51A6-61BF-7BF1BA1D88BF}"/>
              </a:ext>
            </a:extLst>
          </p:cNvPr>
          <p:cNvSpPr/>
          <p:nvPr/>
        </p:nvSpPr>
        <p:spPr>
          <a:xfrm>
            <a:off x="1583722" y="5422479"/>
            <a:ext cx="9180477" cy="817760"/>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chemeClr val="tx2">
                    <a:lumMod val="10000"/>
                  </a:schemeClr>
                </a:solidFill>
                <a:effectLst/>
                <a:uLnTx/>
                <a:uFillTx/>
                <a:latin typeface="Arial"/>
                <a:ea typeface="Arial"/>
                <a:cs typeface="Arial"/>
                <a:sym typeface="Arial"/>
              </a:rPr>
              <a:t>IT investment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b="1">
              <a:solidFill>
                <a:schemeClr val="tx2">
                  <a:lumMod val="10000"/>
                </a:schemeClr>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i="0" u="none" strike="noStrike" kern="0" cap="none" spc="0" normalizeH="0" baseline="0" noProof="0">
                <a:ln>
                  <a:noFill/>
                </a:ln>
                <a:solidFill>
                  <a:schemeClr val="tx2">
                    <a:lumMod val="10000"/>
                  </a:schemeClr>
                </a:solidFill>
                <a:effectLst/>
                <a:uLnTx/>
                <a:uFillTx/>
                <a:latin typeface="Arial"/>
                <a:cs typeface="Arial"/>
                <a:sym typeface="Arial"/>
              </a:rPr>
              <a:t>0.3 </a:t>
            </a:r>
            <a:r>
              <a:rPr kumimoji="0" lang="en-US" sz="1400" i="0" u="none" strike="noStrike" kern="0" cap="none" spc="0" normalizeH="0" baseline="0" noProof="0" err="1">
                <a:ln>
                  <a:noFill/>
                </a:ln>
                <a:solidFill>
                  <a:schemeClr val="tx2">
                    <a:lumMod val="10000"/>
                  </a:schemeClr>
                </a:solidFill>
                <a:effectLst/>
                <a:uLnTx/>
                <a:uFillTx/>
                <a:latin typeface="Arial"/>
                <a:cs typeface="Arial"/>
                <a:sym typeface="Arial"/>
              </a:rPr>
              <a:t>bUSD</a:t>
            </a:r>
            <a:r>
              <a:rPr kumimoji="0" lang="en-US" sz="1400" i="0" u="none" strike="noStrike" kern="0" cap="none" spc="0" normalizeH="0" baseline="0" noProof="0">
                <a:ln>
                  <a:noFill/>
                </a:ln>
                <a:solidFill>
                  <a:schemeClr val="tx2">
                    <a:lumMod val="10000"/>
                  </a:schemeClr>
                </a:solidFill>
                <a:effectLst/>
                <a:uLnTx/>
                <a:uFillTx/>
                <a:latin typeface="Arial"/>
                <a:cs typeface="Arial"/>
                <a:sym typeface="Arial"/>
              </a:rPr>
              <a:t> investment in IT 2023-2025: Infrastructure, digitalization, and data analytics</a:t>
            </a:r>
          </a:p>
        </p:txBody>
      </p:sp>
      <p:sp>
        <p:nvSpPr>
          <p:cNvPr id="7" name="Google Shape;313;p6">
            <a:extLst>
              <a:ext uri="{FF2B5EF4-FFF2-40B4-BE49-F238E27FC236}">
                <a16:creationId xmlns:a16="http://schemas.microsoft.com/office/drawing/2014/main" id="{A19AFA74-C34D-AF2E-97B1-A9E269D80BE7}"/>
              </a:ext>
            </a:extLst>
          </p:cNvPr>
          <p:cNvSpPr/>
          <p:nvPr/>
        </p:nvSpPr>
        <p:spPr>
          <a:xfrm>
            <a:off x="6304989" y="1636104"/>
            <a:ext cx="4459209" cy="1453992"/>
          </a:xfrm>
          <a:prstGeom prst="rect">
            <a:avLst/>
          </a:prstGeom>
          <a:solidFill>
            <a:schemeClr val="bg2"/>
          </a:solidFill>
          <a:ln>
            <a:noFill/>
          </a:ln>
        </p:spPr>
        <p:txBody>
          <a:bodyPr spcFirstLastPara="1" wrap="square" lIns="182880" tIns="91440" rIns="182880" bIns="9144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a:solidFill>
                  <a:srgbClr val="FFFFFF"/>
                </a:solidFill>
              </a:rPr>
              <a:t>Digital empowerment of customers</a:t>
            </a:r>
            <a:br>
              <a:rPr lang="en-US" sz="1600" b="1">
                <a:solidFill>
                  <a:srgbClr val="FFFFFF"/>
                </a:solidFill>
              </a:rPr>
            </a:br>
            <a:endParaRPr lang="en-US" sz="1600" b="1">
              <a:solidFill>
                <a:srgbClr val="FFFFFF"/>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i="0" u="none" strike="noStrike" kern="0" cap="none" spc="0" normalizeH="0" baseline="0" noProof="0">
                <a:ln>
                  <a:noFill/>
                </a:ln>
                <a:solidFill>
                  <a:srgbClr val="FFFFFF"/>
                </a:solidFill>
                <a:effectLst/>
                <a:uLnTx/>
                <a:uFillTx/>
                <a:latin typeface="Arial"/>
                <a:cs typeface="Arial"/>
                <a:sym typeface="Arial"/>
              </a:rPr>
              <a:t>KPI: STP level of 50% on all claims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rgbClr val="FFFFFF"/>
                </a:solidFill>
              </a:rPr>
              <a:t>KPI: Self-service level of 70% on all contacts</a:t>
            </a:r>
            <a:endParaRPr kumimoji="0" lang="en-US" sz="140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313;p6">
            <a:extLst>
              <a:ext uri="{FF2B5EF4-FFF2-40B4-BE49-F238E27FC236}">
                <a16:creationId xmlns:a16="http://schemas.microsoft.com/office/drawing/2014/main" id="{6DEFFD2F-0A87-9D2F-CDB0-A74D02340D0A}"/>
              </a:ext>
            </a:extLst>
          </p:cNvPr>
          <p:cNvSpPr/>
          <p:nvPr/>
        </p:nvSpPr>
        <p:spPr>
          <a:xfrm>
            <a:off x="1583722" y="3360889"/>
            <a:ext cx="4459209" cy="1453992"/>
          </a:xfrm>
          <a:prstGeom prst="rect">
            <a:avLst/>
          </a:prstGeom>
          <a:solidFill>
            <a:schemeClr val="bg2"/>
          </a:solidFill>
          <a:ln>
            <a:noFill/>
          </a:ln>
        </p:spPr>
        <p:txBody>
          <a:bodyPr spcFirstLastPara="1" wrap="square" lIns="182880" tIns="91440" rIns="182880" bIns="9144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a:solidFill>
                  <a:srgbClr val="FFFFFF"/>
                </a:solidFill>
              </a:rPr>
              <a:t>Product &amp; service innovation</a:t>
            </a:r>
            <a:br>
              <a:rPr lang="en-US" sz="1600" b="1">
                <a:solidFill>
                  <a:srgbClr val="FFFFFF"/>
                </a:solidFill>
              </a:rPr>
            </a:br>
            <a:endParaRPr lang="en-US" sz="1600" b="1">
              <a:solidFill>
                <a:srgbClr val="FFFFFF"/>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i="0" u="none" strike="noStrike" kern="0" cap="none" spc="0" normalizeH="0" baseline="0" noProof="0">
                <a:ln>
                  <a:noFill/>
                </a:ln>
                <a:solidFill>
                  <a:srgbClr val="FFFFFF"/>
                </a:solidFill>
                <a:effectLst/>
                <a:uLnTx/>
                <a:uFillTx/>
                <a:latin typeface="Arial"/>
                <a:cs typeface="Arial"/>
                <a:sym typeface="Arial"/>
              </a:rPr>
              <a:t>KPI: Portfolio of +0.5 </a:t>
            </a:r>
            <a:r>
              <a:rPr kumimoji="0" lang="en-US" sz="1400" i="0" u="none" strike="noStrike" kern="0" cap="none" spc="0" normalizeH="0" baseline="0" noProof="0" err="1">
                <a:ln>
                  <a:noFill/>
                </a:ln>
                <a:solidFill>
                  <a:srgbClr val="FFFFFF"/>
                </a:solidFill>
                <a:effectLst/>
                <a:uLnTx/>
                <a:uFillTx/>
                <a:latin typeface="Arial"/>
                <a:cs typeface="Arial"/>
                <a:sym typeface="Arial"/>
              </a:rPr>
              <a:t>bUSD</a:t>
            </a:r>
            <a:r>
              <a:rPr kumimoji="0" lang="en-US" sz="1400" i="0" u="none" strike="noStrike" kern="0" cap="none" spc="0" normalizeH="0" baseline="0" noProof="0">
                <a:ln>
                  <a:noFill/>
                </a:ln>
                <a:solidFill>
                  <a:srgbClr val="FFFFFF"/>
                </a:solidFill>
                <a:effectLst/>
                <a:uLnTx/>
                <a:uFillTx/>
                <a:latin typeface="Arial"/>
                <a:cs typeface="Arial"/>
                <a:sym typeface="Arial"/>
              </a:rPr>
              <a:t> from new products and services by 2025</a:t>
            </a:r>
            <a:endParaRPr kumimoji="0" lang="en-US" sz="140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313;p6">
            <a:extLst>
              <a:ext uri="{FF2B5EF4-FFF2-40B4-BE49-F238E27FC236}">
                <a16:creationId xmlns:a16="http://schemas.microsoft.com/office/drawing/2014/main" id="{C03065FC-B559-2042-6325-41956EAD650B}"/>
              </a:ext>
            </a:extLst>
          </p:cNvPr>
          <p:cNvSpPr/>
          <p:nvPr/>
        </p:nvSpPr>
        <p:spPr>
          <a:xfrm>
            <a:off x="6304990" y="3360889"/>
            <a:ext cx="4459208" cy="1453992"/>
          </a:xfrm>
          <a:prstGeom prst="rect">
            <a:avLst/>
          </a:prstGeom>
          <a:solidFill>
            <a:schemeClr val="bg2"/>
          </a:solidFill>
          <a:ln>
            <a:noFill/>
          </a:ln>
        </p:spPr>
        <p:txBody>
          <a:bodyPr spcFirstLastPara="1" wrap="square" lIns="182880" tIns="91440" rIns="182880" bIns="9144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a:solidFill>
                  <a:srgbClr val="FFFFFF"/>
                </a:solidFill>
              </a:rPr>
              <a:t>Distribution efficiency</a:t>
            </a:r>
            <a:br>
              <a:rPr lang="en-US" b="1">
                <a:solidFill>
                  <a:srgbClr val="FFFFFF"/>
                </a:solidFill>
              </a:rPr>
            </a:br>
            <a:endParaRPr lang="en-US" b="1">
              <a:solidFill>
                <a:srgbClr val="FFFFFF"/>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rgbClr val="FFFFFF"/>
                </a:solidFill>
              </a:rPr>
              <a:t>KPI: ~90-100 </a:t>
            </a:r>
            <a:r>
              <a:rPr lang="en-US" err="1">
                <a:solidFill>
                  <a:srgbClr val="FFFFFF"/>
                </a:solidFill>
              </a:rPr>
              <a:t>mUSD</a:t>
            </a:r>
            <a:r>
              <a:rPr lang="en-US">
                <a:solidFill>
                  <a:srgbClr val="FFFFFF"/>
                </a:solidFill>
              </a:rPr>
              <a:t> in technical result impact</a:t>
            </a:r>
            <a:endParaRPr kumimoji="0" lang="en-US" sz="1400" i="0" u="none" strike="noStrike" kern="0" cap="none" spc="0" normalizeH="0" baseline="0" noProof="0">
              <a:ln>
                <a:noFill/>
              </a:ln>
              <a:solidFill>
                <a:srgbClr val="000000"/>
              </a:solidFill>
              <a:effectLst/>
              <a:uLnTx/>
              <a:uFillTx/>
              <a:latin typeface="Arial"/>
              <a:cs typeface="Arial"/>
              <a:sym typeface="Arial"/>
            </a:endParaRPr>
          </a:p>
        </p:txBody>
      </p:sp>
      <p:sp>
        <p:nvSpPr>
          <p:cNvPr id="10" name="Oval 9">
            <a:extLst>
              <a:ext uri="{FF2B5EF4-FFF2-40B4-BE49-F238E27FC236}">
                <a16:creationId xmlns:a16="http://schemas.microsoft.com/office/drawing/2014/main" id="{1F52F0E3-F4EB-FB62-57A3-39B486157375}"/>
              </a:ext>
            </a:extLst>
          </p:cNvPr>
          <p:cNvSpPr/>
          <p:nvPr/>
        </p:nvSpPr>
        <p:spPr>
          <a:xfrm>
            <a:off x="1427801" y="1547204"/>
            <a:ext cx="365760" cy="370329"/>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solidFill>
                  <a:schemeClr val="bg1"/>
                </a:solidFill>
              </a:rPr>
              <a:t>A</a:t>
            </a:r>
          </a:p>
        </p:txBody>
      </p:sp>
      <p:sp>
        <p:nvSpPr>
          <p:cNvPr id="11" name="Oval 10">
            <a:extLst>
              <a:ext uri="{FF2B5EF4-FFF2-40B4-BE49-F238E27FC236}">
                <a16:creationId xmlns:a16="http://schemas.microsoft.com/office/drawing/2014/main" id="{D1961E3B-1E13-DE25-54BB-ADD020506FCD}"/>
              </a:ext>
            </a:extLst>
          </p:cNvPr>
          <p:cNvSpPr/>
          <p:nvPr/>
        </p:nvSpPr>
        <p:spPr>
          <a:xfrm>
            <a:off x="1427801" y="3271989"/>
            <a:ext cx="365760" cy="370329"/>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solidFill>
                  <a:schemeClr val="bg1"/>
                </a:solidFill>
              </a:rPr>
              <a:t>C</a:t>
            </a:r>
          </a:p>
        </p:txBody>
      </p:sp>
      <p:sp>
        <p:nvSpPr>
          <p:cNvPr id="12" name="Oval 11">
            <a:extLst>
              <a:ext uri="{FF2B5EF4-FFF2-40B4-BE49-F238E27FC236}">
                <a16:creationId xmlns:a16="http://schemas.microsoft.com/office/drawing/2014/main" id="{0110A1E4-0D82-6F80-5FCA-08DFB1B3E704}"/>
              </a:ext>
            </a:extLst>
          </p:cNvPr>
          <p:cNvSpPr/>
          <p:nvPr/>
        </p:nvSpPr>
        <p:spPr>
          <a:xfrm>
            <a:off x="6159625" y="1547204"/>
            <a:ext cx="365760" cy="370329"/>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solidFill>
                  <a:schemeClr val="bg1"/>
                </a:solidFill>
              </a:rPr>
              <a:t>B</a:t>
            </a:r>
          </a:p>
        </p:txBody>
      </p:sp>
      <p:sp>
        <p:nvSpPr>
          <p:cNvPr id="13" name="Oval 12">
            <a:extLst>
              <a:ext uri="{FF2B5EF4-FFF2-40B4-BE49-F238E27FC236}">
                <a16:creationId xmlns:a16="http://schemas.microsoft.com/office/drawing/2014/main" id="{3DC4E128-45CA-1C60-25BD-9CF618012C87}"/>
              </a:ext>
            </a:extLst>
          </p:cNvPr>
          <p:cNvSpPr/>
          <p:nvPr/>
        </p:nvSpPr>
        <p:spPr>
          <a:xfrm>
            <a:off x="6159625" y="3271989"/>
            <a:ext cx="365760" cy="370329"/>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solidFill>
                  <a:schemeClr val="bg1"/>
                </a:solidFill>
              </a:rPr>
              <a:t>D</a:t>
            </a:r>
          </a:p>
        </p:txBody>
      </p:sp>
      <p:grpSp>
        <p:nvGrpSpPr>
          <p:cNvPr id="18" name="Group 17">
            <a:extLst>
              <a:ext uri="{FF2B5EF4-FFF2-40B4-BE49-F238E27FC236}">
                <a16:creationId xmlns:a16="http://schemas.microsoft.com/office/drawing/2014/main" id="{38E0D4B7-880D-84C4-2DEB-300F1B38A29B}"/>
              </a:ext>
            </a:extLst>
          </p:cNvPr>
          <p:cNvGrpSpPr/>
          <p:nvPr/>
        </p:nvGrpSpPr>
        <p:grpSpPr>
          <a:xfrm>
            <a:off x="2054810" y="4892644"/>
            <a:ext cx="8238298" cy="425517"/>
            <a:chOff x="1613759" y="4937614"/>
            <a:chExt cx="8238298" cy="425517"/>
          </a:xfrm>
        </p:grpSpPr>
        <p:sp>
          <p:nvSpPr>
            <p:cNvPr id="14" name="Right Arrow 13">
              <a:extLst>
                <a:ext uri="{FF2B5EF4-FFF2-40B4-BE49-F238E27FC236}">
                  <a16:creationId xmlns:a16="http://schemas.microsoft.com/office/drawing/2014/main" id="{68630ADC-82E0-71A6-9A4C-5B1282FF8280}"/>
                </a:ext>
              </a:extLst>
            </p:cNvPr>
            <p:cNvSpPr/>
            <p:nvPr/>
          </p:nvSpPr>
          <p:spPr>
            <a:xfrm rot="16200000">
              <a:off x="1573260" y="4978113"/>
              <a:ext cx="425516" cy="34451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12063487-2600-EAD0-EE22-57F024BEDF10}"/>
                </a:ext>
              </a:extLst>
            </p:cNvPr>
            <p:cNvSpPr/>
            <p:nvPr/>
          </p:nvSpPr>
          <p:spPr>
            <a:xfrm rot="16200000">
              <a:off x="4849759" y="4978114"/>
              <a:ext cx="425516" cy="34451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E6B9BC3-50D5-66E8-E3C3-33111C5DC2C1}"/>
                </a:ext>
              </a:extLst>
            </p:cNvPr>
            <p:cNvSpPr/>
            <p:nvPr/>
          </p:nvSpPr>
          <p:spPr>
            <a:xfrm rot="16200000">
              <a:off x="6195228" y="4978114"/>
              <a:ext cx="425516" cy="34451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B8A3B731-BCB9-9235-432B-9CE95CECE7D6}"/>
                </a:ext>
              </a:extLst>
            </p:cNvPr>
            <p:cNvSpPr/>
            <p:nvPr/>
          </p:nvSpPr>
          <p:spPr>
            <a:xfrm rot="16200000">
              <a:off x="9467040" y="4978113"/>
              <a:ext cx="425516" cy="34451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Google Shape;746;p20">
            <a:extLst>
              <a:ext uri="{FF2B5EF4-FFF2-40B4-BE49-F238E27FC236}">
                <a16:creationId xmlns:a16="http://schemas.microsoft.com/office/drawing/2014/main" id="{501D8B44-FDE0-45B9-716D-0E2D399AB07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11903012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D11AB15-FA6E-EF85-948F-9DDFAFEB6CA5}"/>
              </a:ext>
            </a:extLst>
          </p:cNvPr>
          <p:cNvGraphicFramePr>
            <a:graphicFrameLocks noChangeAspect="1"/>
          </p:cNvGraphicFramePr>
          <p:nvPr>
            <p:custDataLst>
              <p:tags r:id="rId1"/>
            </p:custDataLst>
            <p:extLst>
              <p:ext uri="{D42A27DB-BD31-4B8C-83A1-F6EECF244321}">
                <p14:modId xmlns:p14="http://schemas.microsoft.com/office/powerpoint/2010/main" val="21972771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0D11AB15-FA6E-EF85-948F-9DDFAFEB6CA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DB4CE78B-46C4-B908-0694-9F096482E0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157</a:t>
            </a:fld>
            <a:endParaRPr lang="en-GB"/>
          </a:p>
        </p:txBody>
      </p:sp>
      <p:sp>
        <p:nvSpPr>
          <p:cNvPr id="6" name="Text Placeholder 2">
            <a:extLst>
              <a:ext uri="{FF2B5EF4-FFF2-40B4-BE49-F238E27FC236}">
                <a16:creationId xmlns:a16="http://schemas.microsoft.com/office/drawing/2014/main" id="{5218D761-1D29-7026-6EAE-0416A092FC30}"/>
              </a:ext>
            </a:extLst>
          </p:cNvPr>
          <p:cNvSpPr txBox="1">
            <a:spLocks/>
          </p:cNvSpPr>
          <p:nvPr/>
        </p:nvSpPr>
        <p:spPr>
          <a:xfrm>
            <a:off x="7044744" y="1516282"/>
            <a:ext cx="4623452" cy="449749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a:solidFill>
                  <a:schemeClr val="tx1"/>
                </a:solidFill>
              </a:rPr>
              <a:t>A</a:t>
            </a:r>
          </a:p>
        </p:txBody>
      </p:sp>
      <p:sp>
        <p:nvSpPr>
          <p:cNvPr id="7" name="Title 1">
            <a:extLst>
              <a:ext uri="{FF2B5EF4-FFF2-40B4-BE49-F238E27FC236}">
                <a16:creationId xmlns:a16="http://schemas.microsoft.com/office/drawing/2014/main" id="{73C9D1E2-1E55-2E8E-5741-299942BF8424}"/>
              </a:ext>
            </a:extLst>
          </p:cNvPr>
          <p:cNvSpPr txBox="1">
            <a:spLocks/>
          </p:cNvSpPr>
          <p:nvPr/>
        </p:nvSpPr>
        <p:spPr>
          <a:xfrm>
            <a:off x="534725" y="1343875"/>
            <a:ext cx="5209252" cy="1437300"/>
          </a:xfrm>
          <a:prstGeom prst="rect">
            <a:avLst/>
          </a:prstGeom>
          <a:noFill/>
          <a:ln>
            <a:noFill/>
          </a:ln>
        </p:spPr>
        <p:txBody>
          <a:bodyPr spcFirstLastPara="1" vert="horz" wrap="square" lIns="91425" tIns="45700" rIns="91425" bIns="457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800"/>
              <a:buFont typeface="Helvetica Neue"/>
              <a:buNone/>
              <a:defRPr sz="48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1200"/>
              </a:spcAft>
              <a:buClr>
                <a:srgbClr val="08A6F6"/>
              </a:buClr>
              <a:buSzPts val="2000"/>
              <a:buFont typeface="Arial"/>
              <a:buNone/>
              <a:tabLst/>
              <a:defRPr/>
            </a:pPr>
            <a:r>
              <a:rPr kumimoji="0" lang="en-US" sz="2000" b="1" i="0" u="none" strike="noStrike" kern="0" cap="none" spc="0" normalizeH="0" baseline="0" noProof="0">
                <a:ln>
                  <a:noFill/>
                </a:ln>
                <a:solidFill>
                  <a:srgbClr val="08A6F6"/>
                </a:solidFill>
                <a:effectLst/>
                <a:uLnTx/>
                <a:uFillTx/>
                <a:latin typeface="Arial"/>
                <a:cs typeface="Arial"/>
                <a:sym typeface="Arial"/>
              </a:rPr>
              <a:t>Strategic initiative:</a:t>
            </a:r>
            <a:br>
              <a:rPr kumimoji="0" lang="en-US" sz="3200" b="1" i="0" u="none" strike="noStrike" kern="0" cap="none" spc="0" normalizeH="0" baseline="0" noProof="0">
                <a:ln>
                  <a:noFill/>
                </a:ln>
                <a:solidFill>
                  <a:srgbClr val="08A6F6"/>
                </a:solidFill>
                <a:effectLst/>
                <a:uLnTx/>
                <a:uFillTx/>
                <a:latin typeface="Georgia"/>
                <a:sym typeface="Georgia"/>
              </a:rPr>
            </a:br>
            <a:r>
              <a:rPr kumimoji="0" lang="en-US" b="1" i="0" u="none" strike="noStrike" kern="0" cap="none" spc="0" normalizeH="0" baseline="0" noProof="0">
                <a:ln>
                  <a:noFill/>
                </a:ln>
                <a:solidFill>
                  <a:srgbClr val="171616"/>
                </a:solidFill>
                <a:effectLst/>
                <a:uLnTx/>
                <a:uFillTx/>
                <a:latin typeface="Georgia"/>
                <a:sym typeface="Georgia"/>
              </a:rPr>
              <a:t>Claims excellence</a:t>
            </a:r>
            <a:endParaRPr kumimoji="0" lang="en-US" sz="4800" b="1" i="0" u="none" strike="noStrike" kern="0" cap="none" spc="0" normalizeH="0" baseline="0" noProof="0">
              <a:ln>
                <a:noFill/>
              </a:ln>
              <a:solidFill>
                <a:srgbClr val="FFFFFF"/>
              </a:solidFill>
              <a:effectLst/>
              <a:uLnTx/>
              <a:uFillTx/>
              <a:latin typeface="Georgia"/>
              <a:sym typeface="Georgia"/>
            </a:endParaRPr>
          </a:p>
        </p:txBody>
      </p:sp>
    </p:spTree>
    <p:extLst>
      <p:ext uri="{BB962C8B-B14F-4D97-AF65-F5344CB8AC3E}">
        <p14:creationId xmlns:p14="http://schemas.microsoft.com/office/powerpoint/2010/main" val="422113906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a:xfrm>
            <a:off x="467806" y="365126"/>
            <a:ext cx="11173331" cy="811212"/>
          </a:xfrm>
        </p:spPr>
        <p:txBody>
          <a:bodyPr/>
          <a:lstStyle/>
          <a:p>
            <a:r>
              <a:rPr lang="en-US">
                <a:solidFill>
                  <a:schemeClr val="accent2"/>
                </a:solidFill>
              </a:rPr>
              <a:t>Why </a:t>
            </a:r>
            <a:r>
              <a:rPr lang="en-US"/>
              <a:t>is claims excellence important?</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158</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TextBox 1">
            <a:extLst>
              <a:ext uri="{FF2B5EF4-FFF2-40B4-BE49-F238E27FC236}">
                <a16:creationId xmlns:a16="http://schemas.microsoft.com/office/drawing/2014/main" id="{0EC5A476-6B43-4F25-5CA0-0E2EF55C58F1}"/>
              </a:ext>
            </a:extLst>
          </p:cNvPr>
          <p:cNvSpPr txBox="1"/>
          <p:nvPr/>
        </p:nvSpPr>
        <p:spPr>
          <a:xfrm>
            <a:off x="467806" y="1597572"/>
            <a:ext cx="5244662" cy="307777"/>
          </a:xfrm>
          <a:prstGeom prst="rect">
            <a:avLst/>
          </a:prstGeom>
          <a:noFill/>
        </p:spPr>
        <p:txBody>
          <a:bodyPr wrap="square" rtlCol="0">
            <a:spAutoFit/>
          </a:bodyPr>
          <a:lstStyle/>
          <a:p>
            <a:r>
              <a:rPr lang="en-US" b="1"/>
              <a:t>Targets the bulk of our margins</a:t>
            </a:r>
            <a:r>
              <a:rPr lang="en-US"/>
              <a:t> (2021 Q1-Q3)</a:t>
            </a:r>
          </a:p>
        </p:txBody>
      </p:sp>
      <p:sp>
        <p:nvSpPr>
          <p:cNvPr id="3" name="Rectangle 2">
            <a:extLst>
              <a:ext uri="{FF2B5EF4-FFF2-40B4-BE49-F238E27FC236}">
                <a16:creationId xmlns:a16="http://schemas.microsoft.com/office/drawing/2014/main" id="{99A6F4C0-AFE6-23C0-7EC0-8E0F41C49F1A}"/>
              </a:ext>
            </a:extLst>
          </p:cNvPr>
          <p:cNvSpPr/>
          <p:nvPr/>
        </p:nvSpPr>
        <p:spPr>
          <a:xfrm>
            <a:off x="467806" y="2091847"/>
            <a:ext cx="7974736" cy="9018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68.6%</a:t>
            </a:r>
          </a:p>
        </p:txBody>
      </p:sp>
      <p:sp>
        <p:nvSpPr>
          <p:cNvPr id="7" name="Rectangle 6">
            <a:extLst>
              <a:ext uri="{FF2B5EF4-FFF2-40B4-BE49-F238E27FC236}">
                <a16:creationId xmlns:a16="http://schemas.microsoft.com/office/drawing/2014/main" id="{2A30BB12-0153-DA4D-DF72-5D7E7A01CFFD}"/>
              </a:ext>
            </a:extLst>
          </p:cNvPr>
          <p:cNvSpPr/>
          <p:nvPr/>
        </p:nvSpPr>
        <p:spPr>
          <a:xfrm>
            <a:off x="8642959" y="2091847"/>
            <a:ext cx="2998178" cy="9018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14.3%</a:t>
            </a:r>
          </a:p>
        </p:txBody>
      </p:sp>
      <p:sp>
        <p:nvSpPr>
          <p:cNvPr id="9" name="Right Brace 8">
            <a:extLst>
              <a:ext uri="{FF2B5EF4-FFF2-40B4-BE49-F238E27FC236}">
                <a16:creationId xmlns:a16="http://schemas.microsoft.com/office/drawing/2014/main" id="{9A67CF52-BF81-3015-14AC-F7E449027FC7}"/>
              </a:ext>
            </a:extLst>
          </p:cNvPr>
          <p:cNvSpPr/>
          <p:nvPr/>
        </p:nvSpPr>
        <p:spPr>
          <a:xfrm rot="5400000">
            <a:off x="4359746" y="-729767"/>
            <a:ext cx="192024" cy="79735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7590CE22-0DAC-E197-6BFA-9B6FF4487D52}"/>
              </a:ext>
            </a:extLst>
          </p:cNvPr>
          <p:cNvSpPr/>
          <p:nvPr/>
        </p:nvSpPr>
        <p:spPr>
          <a:xfrm rot="5400000">
            <a:off x="10045509" y="1757401"/>
            <a:ext cx="192024" cy="29992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2CDA1C0-9B1F-BCF5-75E7-38BB27A6F365}"/>
              </a:ext>
            </a:extLst>
          </p:cNvPr>
          <p:cNvSpPr txBox="1"/>
          <p:nvPr/>
        </p:nvSpPr>
        <p:spPr>
          <a:xfrm>
            <a:off x="2524421" y="3443194"/>
            <a:ext cx="3861506" cy="276999"/>
          </a:xfrm>
          <a:prstGeom prst="rect">
            <a:avLst/>
          </a:prstGeom>
          <a:noFill/>
        </p:spPr>
        <p:txBody>
          <a:bodyPr wrap="square" rtlCol="0">
            <a:spAutoFit/>
          </a:bodyPr>
          <a:lstStyle/>
          <a:p>
            <a:pPr algn="ctr"/>
            <a:r>
              <a:rPr lang="en-US" sz="1200"/>
              <a:t>Claims ratio (2020 gross claims = [sanitized] </a:t>
            </a:r>
            <a:r>
              <a:rPr lang="en-US" sz="1200" err="1"/>
              <a:t>bUSD</a:t>
            </a:r>
            <a:r>
              <a:rPr lang="en-US" sz="1200"/>
              <a:t>)</a:t>
            </a:r>
          </a:p>
        </p:txBody>
      </p:sp>
      <p:sp>
        <p:nvSpPr>
          <p:cNvPr id="12" name="TextBox 11">
            <a:extLst>
              <a:ext uri="{FF2B5EF4-FFF2-40B4-BE49-F238E27FC236}">
                <a16:creationId xmlns:a16="http://schemas.microsoft.com/office/drawing/2014/main" id="{9571A409-B5E5-0D4E-6096-79D360447014}"/>
              </a:ext>
            </a:extLst>
          </p:cNvPr>
          <p:cNvSpPr txBox="1"/>
          <p:nvPr/>
        </p:nvSpPr>
        <p:spPr>
          <a:xfrm>
            <a:off x="8895566" y="3443194"/>
            <a:ext cx="2491909" cy="276999"/>
          </a:xfrm>
          <a:prstGeom prst="rect">
            <a:avLst/>
          </a:prstGeom>
          <a:noFill/>
        </p:spPr>
        <p:txBody>
          <a:bodyPr wrap="square" rtlCol="0">
            <a:spAutoFit/>
          </a:bodyPr>
          <a:lstStyle/>
          <a:p>
            <a:pPr algn="ctr"/>
            <a:r>
              <a:rPr lang="en-US" sz="1200"/>
              <a:t>Expense ratio</a:t>
            </a:r>
          </a:p>
        </p:txBody>
      </p:sp>
      <p:sp>
        <p:nvSpPr>
          <p:cNvPr id="13" name="TextBox 12">
            <a:extLst>
              <a:ext uri="{FF2B5EF4-FFF2-40B4-BE49-F238E27FC236}">
                <a16:creationId xmlns:a16="http://schemas.microsoft.com/office/drawing/2014/main" id="{B4FB0B25-4A8E-3922-F781-DB7A1A026BDF}"/>
              </a:ext>
            </a:extLst>
          </p:cNvPr>
          <p:cNvSpPr txBox="1"/>
          <p:nvPr/>
        </p:nvSpPr>
        <p:spPr>
          <a:xfrm>
            <a:off x="467806" y="4027598"/>
            <a:ext cx="5244662" cy="307777"/>
          </a:xfrm>
          <a:prstGeom prst="rect">
            <a:avLst/>
          </a:prstGeom>
          <a:noFill/>
        </p:spPr>
        <p:txBody>
          <a:bodyPr wrap="square" rtlCol="0">
            <a:spAutoFit/>
          </a:bodyPr>
          <a:lstStyle/>
          <a:p>
            <a:r>
              <a:rPr lang="en-US" b="1"/>
              <a:t>Allows us to better manage claims cost increases</a:t>
            </a:r>
            <a:endParaRPr lang="en-US"/>
          </a:p>
        </p:txBody>
      </p:sp>
      <p:sp>
        <p:nvSpPr>
          <p:cNvPr id="14" name="TextBox 13">
            <a:extLst>
              <a:ext uri="{FF2B5EF4-FFF2-40B4-BE49-F238E27FC236}">
                <a16:creationId xmlns:a16="http://schemas.microsoft.com/office/drawing/2014/main" id="{8695461F-8173-E5EA-2715-4748A6F85D3F}"/>
              </a:ext>
            </a:extLst>
          </p:cNvPr>
          <p:cNvSpPr txBox="1"/>
          <p:nvPr/>
        </p:nvSpPr>
        <p:spPr>
          <a:xfrm>
            <a:off x="6396475" y="4027598"/>
            <a:ext cx="5244662" cy="307777"/>
          </a:xfrm>
          <a:prstGeom prst="rect">
            <a:avLst/>
          </a:prstGeom>
          <a:noFill/>
        </p:spPr>
        <p:txBody>
          <a:bodyPr wrap="square" rtlCol="0">
            <a:spAutoFit/>
          </a:bodyPr>
          <a:lstStyle/>
          <a:p>
            <a:r>
              <a:rPr lang="en-US" b="1"/>
              <a:t>Creates economies of scale for us</a:t>
            </a:r>
            <a:endParaRPr lang="en-US"/>
          </a:p>
        </p:txBody>
      </p:sp>
      <p:graphicFrame>
        <p:nvGraphicFramePr>
          <p:cNvPr id="8" name="Chart 7">
            <a:extLst>
              <a:ext uri="{FF2B5EF4-FFF2-40B4-BE49-F238E27FC236}">
                <a16:creationId xmlns:a16="http://schemas.microsoft.com/office/drawing/2014/main" id="{DAEB320E-C45F-8996-CD92-5B85E120EA3F}"/>
              </a:ext>
            </a:extLst>
          </p:cNvPr>
          <p:cNvGraphicFramePr/>
          <p:nvPr>
            <p:extLst>
              <p:ext uri="{D42A27DB-BD31-4B8C-83A1-F6EECF244321}">
                <p14:modId xmlns:p14="http://schemas.microsoft.com/office/powerpoint/2010/main" val="830094371"/>
              </p:ext>
            </p:extLst>
          </p:nvPr>
        </p:nvGraphicFramePr>
        <p:xfrm>
          <a:off x="6396475" y="4573691"/>
          <a:ext cx="5244662" cy="1828129"/>
        </p:xfrm>
        <a:graphic>
          <a:graphicData uri="http://schemas.openxmlformats.org/drawingml/2006/chart">
            <c:chart xmlns:c="http://schemas.openxmlformats.org/drawingml/2006/chart" xmlns:r="http://schemas.openxmlformats.org/officeDocument/2006/relationships" r:id="rId3"/>
          </a:graphicData>
        </a:graphic>
      </p:graphicFrame>
      <p:sp>
        <p:nvSpPr>
          <p:cNvPr id="15" name="Google Shape;746;p20">
            <a:extLst>
              <a:ext uri="{FF2B5EF4-FFF2-40B4-BE49-F238E27FC236}">
                <a16:creationId xmlns:a16="http://schemas.microsoft.com/office/drawing/2014/main" id="{31386C7E-80F7-861F-8E9E-96537F8BC7F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18" name="TextBox 17">
            <a:extLst>
              <a:ext uri="{FF2B5EF4-FFF2-40B4-BE49-F238E27FC236}">
                <a16:creationId xmlns:a16="http://schemas.microsoft.com/office/drawing/2014/main" id="{16B6150A-ECF5-BE3C-372E-39FD38F23D63}"/>
              </a:ext>
            </a:extLst>
          </p:cNvPr>
          <p:cNvSpPr txBox="1"/>
          <p:nvPr/>
        </p:nvSpPr>
        <p:spPr>
          <a:xfrm>
            <a:off x="6396475" y="4314390"/>
            <a:ext cx="5244662" cy="276999"/>
          </a:xfrm>
          <a:prstGeom prst="rect">
            <a:avLst/>
          </a:prstGeom>
          <a:noFill/>
        </p:spPr>
        <p:txBody>
          <a:bodyPr wrap="square" rtlCol="0">
            <a:spAutoFit/>
          </a:bodyPr>
          <a:lstStyle/>
          <a:p>
            <a:r>
              <a:rPr lang="en-US" sz="1200">
                <a:solidFill>
                  <a:schemeClr val="bg1">
                    <a:lumMod val="50000"/>
                  </a:schemeClr>
                </a:solidFill>
              </a:rPr>
              <a:t>Avg. claims cost for [product], USD</a:t>
            </a:r>
          </a:p>
        </p:txBody>
      </p:sp>
      <p:cxnSp>
        <p:nvCxnSpPr>
          <p:cNvPr id="20" name="Straight Arrow Connector 19">
            <a:extLst>
              <a:ext uri="{FF2B5EF4-FFF2-40B4-BE49-F238E27FC236}">
                <a16:creationId xmlns:a16="http://schemas.microsoft.com/office/drawing/2014/main" id="{16B824F7-7BB2-D276-C751-0AECC5E97B61}"/>
              </a:ext>
            </a:extLst>
          </p:cNvPr>
          <p:cNvCxnSpPr>
            <a:cxnSpLocks/>
          </p:cNvCxnSpPr>
          <p:nvPr/>
        </p:nvCxnSpPr>
        <p:spPr>
          <a:xfrm>
            <a:off x="11164566" y="5058697"/>
            <a:ext cx="0" cy="339213"/>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5C04200-1C14-0E9F-BCF5-9F61A45F6A3F}"/>
              </a:ext>
            </a:extLst>
          </p:cNvPr>
          <p:cNvSpPr txBox="1"/>
          <p:nvPr/>
        </p:nvSpPr>
        <p:spPr>
          <a:xfrm>
            <a:off x="10267194" y="4526629"/>
            <a:ext cx="976029" cy="461665"/>
          </a:xfrm>
          <a:prstGeom prst="rect">
            <a:avLst/>
          </a:prstGeom>
          <a:noFill/>
        </p:spPr>
        <p:txBody>
          <a:bodyPr wrap="square" rtlCol="0">
            <a:spAutoFit/>
          </a:bodyPr>
          <a:lstStyle/>
          <a:p>
            <a:r>
              <a:rPr lang="en-US" sz="1200"/>
              <a:t>Efficiency advantage</a:t>
            </a:r>
          </a:p>
        </p:txBody>
      </p:sp>
      <p:sp>
        <p:nvSpPr>
          <p:cNvPr id="22" name="TextBox 21">
            <a:extLst>
              <a:ext uri="{FF2B5EF4-FFF2-40B4-BE49-F238E27FC236}">
                <a16:creationId xmlns:a16="http://schemas.microsoft.com/office/drawing/2014/main" id="{039BE448-643D-8043-3BCB-5B663EACD142}"/>
              </a:ext>
            </a:extLst>
          </p:cNvPr>
          <p:cNvSpPr txBox="1"/>
          <p:nvPr/>
        </p:nvSpPr>
        <p:spPr>
          <a:xfrm>
            <a:off x="467806" y="4314390"/>
            <a:ext cx="5244662" cy="276999"/>
          </a:xfrm>
          <a:prstGeom prst="rect">
            <a:avLst/>
          </a:prstGeom>
          <a:noFill/>
        </p:spPr>
        <p:txBody>
          <a:bodyPr wrap="square" rtlCol="0">
            <a:spAutoFit/>
          </a:bodyPr>
          <a:lstStyle/>
          <a:p>
            <a:r>
              <a:rPr lang="en-US" sz="1200">
                <a:solidFill>
                  <a:schemeClr val="bg1">
                    <a:lumMod val="50000"/>
                  </a:schemeClr>
                </a:solidFill>
              </a:rPr>
              <a:t>Example: Avg. claims cost for [product] in excellence POC and not in POC </a:t>
            </a:r>
          </a:p>
        </p:txBody>
      </p:sp>
      <p:graphicFrame>
        <p:nvGraphicFramePr>
          <p:cNvPr id="23" name="Chart 22">
            <a:extLst>
              <a:ext uri="{FF2B5EF4-FFF2-40B4-BE49-F238E27FC236}">
                <a16:creationId xmlns:a16="http://schemas.microsoft.com/office/drawing/2014/main" id="{9910C1F8-EE81-DEC3-FA1D-83CD7F37E859}"/>
              </a:ext>
            </a:extLst>
          </p:cNvPr>
          <p:cNvGraphicFramePr/>
          <p:nvPr>
            <p:extLst>
              <p:ext uri="{D42A27DB-BD31-4B8C-83A1-F6EECF244321}">
                <p14:modId xmlns:p14="http://schemas.microsoft.com/office/powerpoint/2010/main" val="1441305244"/>
              </p:ext>
            </p:extLst>
          </p:nvPr>
        </p:nvGraphicFramePr>
        <p:xfrm>
          <a:off x="467806" y="4642780"/>
          <a:ext cx="5530756" cy="1748295"/>
        </p:xfrm>
        <a:graphic>
          <a:graphicData uri="http://schemas.openxmlformats.org/drawingml/2006/chart">
            <c:chart xmlns:c="http://schemas.openxmlformats.org/drawingml/2006/chart" xmlns:r="http://schemas.openxmlformats.org/officeDocument/2006/relationships" r:id="rId4"/>
          </a:graphicData>
        </a:graphic>
      </p:graphicFrame>
      <p:sp>
        <p:nvSpPr>
          <p:cNvPr id="26" name="TextBox 25">
            <a:extLst>
              <a:ext uri="{FF2B5EF4-FFF2-40B4-BE49-F238E27FC236}">
                <a16:creationId xmlns:a16="http://schemas.microsoft.com/office/drawing/2014/main" id="{CBE7390D-094C-E97F-E703-CB6130166365}"/>
              </a:ext>
            </a:extLst>
          </p:cNvPr>
          <p:cNvSpPr txBox="1"/>
          <p:nvPr/>
        </p:nvSpPr>
        <p:spPr>
          <a:xfrm>
            <a:off x="1215106" y="4653716"/>
            <a:ext cx="1374473" cy="276999"/>
          </a:xfrm>
          <a:prstGeom prst="rect">
            <a:avLst/>
          </a:prstGeom>
          <a:noFill/>
        </p:spPr>
        <p:txBody>
          <a:bodyPr wrap="square" rtlCol="0">
            <a:spAutoFit/>
          </a:bodyPr>
          <a:lstStyle/>
          <a:p>
            <a:pPr algn="ctr"/>
            <a:r>
              <a:rPr lang="en-US" sz="1200"/>
              <a:t>[Product] in POC</a:t>
            </a:r>
          </a:p>
        </p:txBody>
      </p:sp>
      <p:sp>
        <p:nvSpPr>
          <p:cNvPr id="27" name="TextBox 26">
            <a:extLst>
              <a:ext uri="{FF2B5EF4-FFF2-40B4-BE49-F238E27FC236}">
                <a16:creationId xmlns:a16="http://schemas.microsoft.com/office/drawing/2014/main" id="{100F522F-6D8C-2A8D-844B-29B01A88DE6E}"/>
              </a:ext>
            </a:extLst>
          </p:cNvPr>
          <p:cNvSpPr txBox="1"/>
          <p:nvPr/>
        </p:nvSpPr>
        <p:spPr>
          <a:xfrm>
            <a:off x="3685306" y="4653716"/>
            <a:ext cx="1717853" cy="276999"/>
          </a:xfrm>
          <a:prstGeom prst="rect">
            <a:avLst/>
          </a:prstGeom>
          <a:noFill/>
        </p:spPr>
        <p:txBody>
          <a:bodyPr wrap="square" rtlCol="0">
            <a:spAutoFit/>
          </a:bodyPr>
          <a:lstStyle/>
          <a:p>
            <a:pPr algn="ctr"/>
            <a:r>
              <a:rPr lang="en-US" sz="1200"/>
              <a:t>[Product] not in POC</a:t>
            </a:r>
          </a:p>
        </p:txBody>
      </p:sp>
      <p:cxnSp>
        <p:nvCxnSpPr>
          <p:cNvPr id="31" name="Straight Connector 30">
            <a:extLst>
              <a:ext uri="{FF2B5EF4-FFF2-40B4-BE49-F238E27FC236}">
                <a16:creationId xmlns:a16="http://schemas.microsoft.com/office/drawing/2014/main" id="{EAAE86DE-AE6A-CA09-9345-04C72EE192FE}"/>
              </a:ext>
            </a:extLst>
          </p:cNvPr>
          <p:cNvCxnSpPr>
            <a:cxnSpLocks/>
          </p:cNvCxnSpPr>
          <p:nvPr/>
        </p:nvCxnSpPr>
        <p:spPr>
          <a:xfrm>
            <a:off x="1254125" y="5125369"/>
            <a:ext cx="1308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31FA80F-9C1F-BEB7-2D28-CFA557F1746E}"/>
              </a:ext>
            </a:extLst>
          </p:cNvPr>
          <p:cNvCxnSpPr>
            <a:cxnSpLocks/>
          </p:cNvCxnSpPr>
          <p:nvPr/>
        </p:nvCxnSpPr>
        <p:spPr>
          <a:xfrm>
            <a:off x="1254125" y="5125369"/>
            <a:ext cx="0" cy="272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E9E3C07-DC46-2D06-7019-43ACB130B97D}"/>
              </a:ext>
            </a:extLst>
          </p:cNvPr>
          <p:cNvCxnSpPr>
            <a:cxnSpLocks/>
          </p:cNvCxnSpPr>
          <p:nvPr/>
        </p:nvCxnSpPr>
        <p:spPr>
          <a:xfrm>
            <a:off x="2562225" y="5125369"/>
            <a:ext cx="0" cy="168327"/>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156BFF4-AB0D-A596-D391-6A52FE606453}"/>
              </a:ext>
            </a:extLst>
          </p:cNvPr>
          <p:cNvCxnSpPr>
            <a:cxnSpLocks/>
          </p:cNvCxnSpPr>
          <p:nvPr/>
        </p:nvCxnSpPr>
        <p:spPr>
          <a:xfrm>
            <a:off x="3890182" y="5125369"/>
            <a:ext cx="1308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B0B46BC-B3BE-2B4C-8A0C-B25EC1A9E947}"/>
              </a:ext>
            </a:extLst>
          </p:cNvPr>
          <p:cNvCxnSpPr>
            <a:cxnSpLocks/>
          </p:cNvCxnSpPr>
          <p:nvPr/>
        </p:nvCxnSpPr>
        <p:spPr>
          <a:xfrm>
            <a:off x="3890182" y="5125369"/>
            <a:ext cx="0" cy="3915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87233F-865E-E570-94A2-251E18EDFFBA}"/>
              </a:ext>
            </a:extLst>
          </p:cNvPr>
          <p:cNvCxnSpPr>
            <a:cxnSpLocks/>
          </p:cNvCxnSpPr>
          <p:nvPr/>
        </p:nvCxnSpPr>
        <p:spPr>
          <a:xfrm>
            <a:off x="5198282" y="5125369"/>
            <a:ext cx="0" cy="23410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372E01A-2B06-CAE2-09EC-2C6B359FE201}"/>
              </a:ext>
            </a:extLst>
          </p:cNvPr>
          <p:cNvSpPr/>
          <p:nvPr/>
        </p:nvSpPr>
        <p:spPr>
          <a:xfrm>
            <a:off x="1602419" y="5007153"/>
            <a:ext cx="599846" cy="2364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+14%</a:t>
            </a:r>
          </a:p>
        </p:txBody>
      </p:sp>
      <p:sp>
        <p:nvSpPr>
          <p:cNvPr id="29" name="Oval 28">
            <a:extLst>
              <a:ext uri="{FF2B5EF4-FFF2-40B4-BE49-F238E27FC236}">
                <a16:creationId xmlns:a16="http://schemas.microsoft.com/office/drawing/2014/main" id="{10B33520-685A-491E-BB55-0AF21706B85D}"/>
              </a:ext>
            </a:extLst>
          </p:cNvPr>
          <p:cNvSpPr/>
          <p:nvPr/>
        </p:nvSpPr>
        <p:spPr>
          <a:xfrm>
            <a:off x="4244309" y="5007153"/>
            <a:ext cx="599846" cy="2364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+36%</a:t>
            </a:r>
          </a:p>
        </p:txBody>
      </p:sp>
    </p:spTree>
    <p:extLst>
      <p:ext uri="{BB962C8B-B14F-4D97-AF65-F5344CB8AC3E}">
        <p14:creationId xmlns:p14="http://schemas.microsoft.com/office/powerpoint/2010/main" val="16215826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solidFill>
                  <a:schemeClr val="accent2"/>
                </a:solidFill>
              </a:rPr>
              <a:t>What</a:t>
            </a:r>
            <a:r>
              <a:rPr lang="en-US"/>
              <a:t> will improve claims excellence?</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159</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6477CAB-52D5-652B-8AED-C70549A2AD16}"/>
              </a:ext>
            </a:extLst>
          </p:cNvPr>
          <p:cNvSpPr txBox="1"/>
          <p:nvPr/>
        </p:nvSpPr>
        <p:spPr>
          <a:xfrm>
            <a:off x="467806" y="1597572"/>
            <a:ext cx="5244662" cy="307777"/>
          </a:xfrm>
          <a:prstGeom prst="rect">
            <a:avLst/>
          </a:prstGeom>
          <a:noFill/>
        </p:spPr>
        <p:txBody>
          <a:bodyPr wrap="square" rtlCol="0">
            <a:spAutoFit/>
          </a:bodyPr>
          <a:lstStyle/>
          <a:p>
            <a:r>
              <a:rPr lang="en-US" b="1"/>
              <a:t>New efficiency program 2025: 200 </a:t>
            </a:r>
            <a:r>
              <a:rPr lang="en-US" b="1" err="1"/>
              <a:t>mUSD</a:t>
            </a:r>
            <a:endParaRPr lang="en-US" b="1"/>
          </a:p>
        </p:txBody>
      </p:sp>
      <p:sp>
        <p:nvSpPr>
          <p:cNvPr id="6" name="Rectangle 5">
            <a:extLst>
              <a:ext uri="{FF2B5EF4-FFF2-40B4-BE49-F238E27FC236}">
                <a16:creationId xmlns:a16="http://schemas.microsoft.com/office/drawing/2014/main" id="{CEB18CF5-6857-4330-9CEB-6D5582D1F34E}"/>
              </a:ext>
            </a:extLst>
          </p:cNvPr>
          <p:cNvSpPr/>
          <p:nvPr/>
        </p:nvSpPr>
        <p:spPr>
          <a:xfrm>
            <a:off x="555489" y="2091847"/>
            <a:ext cx="2170643" cy="40459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200 </a:t>
            </a:r>
            <a:r>
              <a:rPr lang="en-US" b="1" err="1"/>
              <a:t>mUSD</a:t>
            </a:r>
            <a:endParaRPr lang="en-US" b="1"/>
          </a:p>
        </p:txBody>
      </p:sp>
      <p:sp>
        <p:nvSpPr>
          <p:cNvPr id="7" name="Rectangle 6">
            <a:extLst>
              <a:ext uri="{FF2B5EF4-FFF2-40B4-BE49-F238E27FC236}">
                <a16:creationId xmlns:a16="http://schemas.microsoft.com/office/drawing/2014/main" id="{3FDA21EE-6A0F-A467-DC00-B9439EF257B1}"/>
              </a:ext>
            </a:extLst>
          </p:cNvPr>
          <p:cNvSpPr/>
          <p:nvPr/>
        </p:nvSpPr>
        <p:spPr>
          <a:xfrm>
            <a:off x="3576260" y="2091846"/>
            <a:ext cx="2171395" cy="18162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50%</a:t>
            </a:r>
          </a:p>
        </p:txBody>
      </p:sp>
      <p:sp>
        <p:nvSpPr>
          <p:cNvPr id="8" name="Rectangle 7">
            <a:extLst>
              <a:ext uri="{FF2B5EF4-FFF2-40B4-BE49-F238E27FC236}">
                <a16:creationId xmlns:a16="http://schemas.microsoft.com/office/drawing/2014/main" id="{DC809139-5F81-7BBF-D9EB-E9BBEE6E6773}"/>
              </a:ext>
            </a:extLst>
          </p:cNvPr>
          <p:cNvSpPr/>
          <p:nvPr/>
        </p:nvSpPr>
        <p:spPr>
          <a:xfrm>
            <a:off x="3577012" y="4003265"/>
            <a:ext cx="2170643" cy="10196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25%</a:t>
            </a:r>
          </a:p>
        </p:txBody>
      </p:sp>
      <p:sp>
        <p:nvSpPr>
          <p:cNvPr id="9" name="Rectangle 8">
            <a:extLst>
              <a:ext uri="{FF2B5EF4-FFF2-40B4-BE49-F238E27FC236}">
                <a16:creationId xmlns:a16="http://schemas.microsoft.com/office/drawing/2014/main" id="{19797F84-60C5-07E8-E1ED-CA52651DCD38}"/>
              </a:ext>
            </a:extLst>
          </p:cNvPr>
          <p:cNvSpPr/>
          <p:nvPr/>
        </p:nvSpPr>
        <p:spPr>
          <a:xfrm>
            <a:off x="3577012" y="5118081"/>
            <a:ext cx="2170643" cy="1019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2">
                    <a:lumMod val="10000"/>
                  </a:schemeClr>
                </a:solidFill>
              </a:rPr>
              <a:t>25%</a:t>
            </a:r>
          </a:p>
        </p:txBody>
      </p:sp>
      <p:sp>
        <p:nvSpPr>
          <p:cNvPr id="10" name="Right Brace 9">
            <a:extLst>
              <a:ext uri="{FF2B5EF4-FFF2-40B4-BE49-F238E27FC236}">
                <a16:creationId xmlns:a16="http://schemas.microsoft.com/office/drawing/2014/main" id="{7F679263-C629-5F81-C19D-D31435AC9A3A}"/>
              </a:ext>
            </a:extLst>
          </p:cNvPr>
          <p:cNvSpPr/>
          <p:nvPr/>
        </p:nvSpPr>
        <p:spPr>
          <a:xfrm>
            <a:off x="3055184" y="2096105"/>
            <a:ext cx="192024" cy="40416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A04F66C-1D4F-33C2-00D1-6A43D5423656}"/>
              </a:ext>
            </a:extLst>
          </p:cNvPr>
          <p:cNvSpPr txBox="1"/>
          <p:nvPr/>
        </p:nvSpPr>
        <p:spPr>
          <a:xfrm>
            <a:off x="6076707" y="2630651"/>
            <a:ext cx="5636871" cy="738664"/>
          </a:xfrm>
          <a:prstGeom prst="rect">
            <a:avLst/>
          </a:prstGeom>
          <a:noFill/>
        </p:spPr>
        <p:txBody>
          <a:bodyPr wrap="square" rtlCol="0">
            <a:spAutoFit/>
          </a:bodyPr>
          <a:lstStyle/>
          <a:p>
            <a:r>
              <a:rPr lang="en-US" b="1">
                <a:solidFill>
                  <a:schemeClr val="accent2"/>
                </a:solidFill>
              </a:rPr>
              <a:t>Procurement:</a:t>
            </a:r>
          </a:p>
          <a:p>
            <a:endParaRPr lang="en-US" b="1"/>
          </a:p>
          <a:p>
            <a:r>
              <a:rPr lang="en-US"/>
              <a:t>Continuing to leverage scale advantages</a:t>
            </a:r>
          </a:p>
        </p:txBody>
      </p:sp>
      <p:sp>
        <p:nvSpPr>
          <p:cNvPr id="12" name="TextBox 11">
            <a:extLst>
              <a:ext uri="{FF2B5EF4-FFF2-40B4-BE49-F238E27FC236}">
                <a16:creationId xmlns:a16="http://schemas.microsoft.com/office/drawing/2014/main" id="{30F0FFB3-2999-0297-6DC6-D14F694C945D}"/>
              </a:ext>
            </a:extLst>
          </p:cNvPr>
          <p:cNvSpPr txBox="1"/>
          <p:nvPr/>
        </p:nvSpPr>
        <p:spPr>
          <a:xfrm>
            <a:off x="6076707" y="4143769"/>
            <a:ext cx="5636871" cy="738664"/>
          </a:xfrm>
          <a:prstGeom prst="rect">
            <a:avLst/>
          </a:prstGeom>
          <a:noFill/>
        </p:spPr>
        <p:txBody>
          <a:bodyPr wrap="square" rtlCol="0">
            <a:spAutoFit/>
          </a:bodyPr>
          <a:lstStyle/>
          <a:p>
            <a:r>
              <a:rPr lang="en-US" b="1">
                <a:solidFill>
                  <a:schemeClr val="bg2"/>
                </a:solidFill>
              </a:rPr>
              <a:t>Fraud:</a:t>
            </a:r>
          </a:p>
          <a:p>
            <a:endParaRPr lang="en-US" b="1"/>
          </a:p>
          <a:p>
            <a:r>
              <a:rPr lang="en-US"/>
              <a:t>Automating detection and expanding current best practices</a:t>
            </a:r>
          </a:p>
        </p:txBody>
      </p:sp>
      <p:sp>
        <p:nvSpPr>
          <p:cNvPr id="13" name="TextBox 12">
            <a:extLst>
              <a:ext uri="{FF2B5EF4-FFF2-40B4-BE49-F238E27FC236}">
                <a16:creationId xmlns:a16="http://schemas.microsoft.com/office/drawing/2014/main" id="{0BE846E8-FC7E-6619-61B5-4DA03A745380}"/>
              </a:ext>
            </a:extLst>
          </p:cNvPr>
          <p:cNvSpPr txBox="1"/>
          <p:nvPr/>
        </p:nvSpPr>
        <p:spPr>
          <a:xfrm>
            <a:off x="6076707" y="5258585"/>
            <a:ext cx="5636871" cy="738664"/>
          </a:xfrm>
          <a:prstGeom prst="rect">
            <a:avLst/>
          </a:prstGeom>
          <a:noFill/>
        </p:spPr>
        <p:txBody>
          <a:bodyPr wrap="square" rtlCol="0">
            <a:spAutoFit/>
          </a:bodyPr>
          <a:lstStyle/>
          <a:p>
            <a:r>
              <a:rPr lang="en-US" b="1">
                <a:solidFill>
                  <a:schemeClr val="bg1">
                    <a:lumMod val="50000"/>
                  </a:schemeClr>
                </a:solidFill>
              </a:rPr>
              <a:t>Steering and administration:</a:t>
            </a:r>
          </a:p>
          <a:p>
            <a:endParaRPr lang="en-US" b="1"/>
          </a:p>
          <a:p>
            <a:r>
              <a:rPr lang="en-US"/>
              <a:t>Stream-lined claims steering and administration of compensation</a:t>
            </a:r>
          </a:p>
        </p:txBody>
      </p:sp>
      <p:sp>
        <p:nvSpPr>
          <p:cNvPr id="3" name="Google Shape;746;p20">
            <a:extLst>
              <a:ext uri="{FF2B5EF4-FFF2-40B4-BE49-F238E27FC236}">
                <a16:creationId xmlns:a16="http://schemas.microsoft.com/office/drawing/2014/main" id="{D7EE1C27-65A1-5FFC-1FB4-E216A1B17FE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967863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F8FBD-819C-044E-8849-244B7C7170CA}"/>
              </a:ext>
            </a:extLst>
          </p:cNvPr>
          <p:cNvSpPr>
            <a:spLocks noGrp="1"/>
          </p:cNvSpPr>
          <p:nvPr>
            <p:ph type="title"/>
          </p:nvPr>
        </p:nvSpPr>
        <p:spPr>
          <a:xfrm>
            <a:off x="467806" y="365126"/>
            <a:ext cx="11173331" cy="811212"/>
          </a:xfrm>
        </p:spPr>
        <p:txBody>
          <a:bodyPr/>
          <a:lstStyle/>
          <a:p>
            <a:r>
              <a:rPr lang="en-US"/>
              <a:t>202x strategy: [insert title/name of strategy, if applicable]</a:t>
            </a:r>
          </a:p>
        </p:txBody>
      </p:sp>
      <p:sp>
        <p:nvSpPr>
          <p:cNvPr id="50" name="Rectangle 49">
            <a:extLst>
              <a:ext uri="{FF2B5EF4-FFF2-40B4-BE49-F238E27FC236}">
                <a16:creationId xmlns:a16="http://schemas.microsoft.com/office/drawing/2014/main" id="{0110F80E-A812-9D49-9809-3129DDC289DA}"/>
              </a:ext>
            </a:extLst>
          </p:cNvPr>
          <p:cNvSpPr/>
          <p:nvPr/>
        </p:nvSpPr>
        <p:spPr>
          <a:xfrm>
            <a:off x="618835" y="1598910"/>
            <a:ext cx="1116975" cy="990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FFFFFF"/>
                </a:solidFill>
                <a:effectLst/>
                <a:uLnTx/>
                <a:uFillTx/>
                <a:latin typeface="Arial" panose="020B0604020202020204"/>
                <a:ea typeface="+mn-ea"/>
                <a:cs typeface="+mn-cs"/>
              </a:rPr>
              <a:t>Why</a:t>
            </a:r>
          </a:p>
        </p:txBody>
      </p:sp>
      <p:sp>
        <p:nvSpPr>
          <p:cNvPr id="51" name="Rectangle 50">
            <a:extLst>
              <a:ext uri="{FF2B5EF4-FFF2-40B4-BE49-F238E27FC236}">
                <a16:creationId xmlns:a16="http://schemas.microsoft.com/office/drawing/2014/main" id="{39BFAA10-2C14-3A4D-8271-76A9EF206D13}"/>
              </a:ext>
            </a:extLst>
          </p:cNvPr>
          <p:cNvSpPr/>
          <p:nvPr/>
        </p:nvSpPr>
        <p:spPr>
          <a:xfrm>
            <a:off x="1735810" y="1598910"/>
            <a:ext cx="9837355" cy="990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400"/>
              </a:spcBef>
              <a:spcAft>
                <a:spcPts val="400"/>
              </a:spcAft>
              <a:buClrTx/>
              <a:buSzTx/>
              <a:buFontTx/>
              <a:buNone/>
              <a:tabLst/>
              <a:defRPr/>
            </a:pPr>
            <a:r>
              <a:rPr kumimoji="0" lang="en-US" b="1" i="0" u="none" strike="noStrike" kern="1200" cap="none" spc="0" normalizeH="0" baseline="0" noProof="0">
                <a:ln>
                  <a:noFill/>
                </a:ln>
                <a:solidFill>
                  <a:schemeClr val="tx1"/>
                </a:solidFill>
                <a:effectLst/>
                <a:uLnTx/>
                <a:uFillTx/>
                <a:ea typeface="+mn-ea"/>
                <a:cs typeface="+mn-cs"/>
              </a:rPr>
              <a:t>[Insert purpose or mission statement]</a:t>
            </a:r>
          </a:p>
        </p:txBody>
      </p:sp>
      <p:sp>
        <p:nvSpPr>
          <p:cNvPr id="54" name="Rectangle 53">
            <a:extLst>
              <a:ext uri="{FF2B5EF4-FFF2-40B4-BE49-F238E27FC236}">
                <a16:creationId xmlns:a16="http://schemas.microsoft.com/office/drawing/2014/main" id="{202F6CC5-7CE6-1E4B-AD63-19FB68D1C260}"/>
              </a:ext>
            </a:extLst>
          </p:cNvPr>
          <p:cNvSpPr/>
          <p:nvPr/>
        </p:nvSpPr>
        <p:spPr>
          <a:xfrm>
            <a:off x="618835" y="2736250"/>
            <a:ext cx="1116975" cy="990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FFFFFF"/>
                </a:solidFill>
                <a:effectLst/>
                <a:uLnTx/>
                <a:uFillTx/>
                <a:latin typeface="Arial" panose="020B0604020202020204"/>
                <a:ea typeface="+mn-ea"/>
                <a:cs typeface="+mn-cs"/>
              </a:rPr>
              <a:t>What</a:t>
            </a:r>
          </a:p>
        </p:txBody>
      </p:sp>
      <p:sp>
        <p:nvSpPr>
          <p:cNvPr id="55" name="Rectangle 54">
            <a:extLst>
              <a:ext uri="{FF2B5EF4-FFF2-40B4-BE49-F238E27FC236}">
                <a16:creationId xmlns:a16="http://schemas.microsoft.com/office/drawing/2014/main" id="{2450BED6-AB5C-9248-9252-7182739E96CF}"/>
              </a:ext>
            </a:extLst>
          </p:cNvPr>
          <p:cNvSpPr/>
          <p:nvPr/>
        </p:nvSpPr>
        <p:spPr>
          <a:xfrm>
            <a:off x="1735810" y="2736250"/>
            <a:ext cx="9837355" cy="990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0" algn="ctr">
              <a:spcBef>
                <a:spcPts val="400"/>
              </a:spcBef>
              <a:spcAft>
                <a:spcPts val="400"/>
              </a:spcAft>
              <a:buClrTx/>
              <a:defRPr/>
            </a:pPr>
            <a:r>
              <a:rPr lang="en-US" b="1" kern="1200">
                <a:solidFill>
                  <a:schemeClr val="tx1"/>
                </a:solidFill>
              </a:rPr>
              <a:t>[Insert vision statement]</a:t>
            </a:r>
          </a:p>
        </p:txBody>
      </p:sp>
      <p:sp>
        <p:nvSpPr>
          <p:cNvPr id="56" name="Rectangle 55">
            <a:extLst>
              <a:ext uri="{FF2B5EF4-FFF2-40B4-BE49-F238E27FC236}">
                <a16:creationId xmlns:a16="http://schemas.microsoft.com/office/drawing/2014/main" id="{86120F31-5002-C24C-BD54-37E6A5A8C614}"/>
              </a:ext>
            </a:extLst>
          </p:cNvPr>
          <p:cNvSpPr/>
          <p:nvPr/>
        </p:nvSpPr>
        <p:spPr>
          <a:xfrm>
            <a:off x="618835" y="4252804"/>
            <a:ext cx="1116975" cy="2138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FFFFFF"/>
                </a:solidFill>
                <a:effectLst/>
                <a:uLnTx/>
                <a:uFillTx/>
                <a:latin typeface="Arial" panose="020B0604020202020204"/>
                <a:ea typeface="+mn-ea"/>
                <a:cs typeface="+mn-cs"/>
              </a:rPr>
              <a:t>How</a:t>
            </a:r>
          </a:p>
        </p:txBody>
      </p:sp>
      <p:sp>
        <p:nvSpPr>
          <p:cNvPr id="71" name="Rectangle 70">
            <a:extLst>
              <a:ext uri="{FF2B5EF4-FFF2-40B4-BE49-F238E27FC236}">
                <a16:creationId xmlns:a16="http://schemas.microsoft.com/office/drawing/2014/main" id="{A6411257-4AA3-AA4F-8155-9553DFE94099}"/>
              </a:ext>
            </a:extLst>
          </p:cNvPr>
          <p:cNvSpPr/>
          <p:nvPr/>
        </p:nvSpPr>
        <p:spPr>
          <a:xfrm>
            <a:off x="1921791" y="4252804"/>
            <a:ext cx="3123568" cy="21383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400"/>
              </a:spcBef>
              <a:spcAft>
                <a:spcPts val="400"/>
              </a:spcAft>
              <a:buClrTx/>
              <a:buSzTx/>
              <a:buFontTx/>
              <a:buNone/>
              <a:tabLst/>
              <a:defRPr/>
            </a:pPr>
            <a:r>
              <a:rPr kumimoji="0" lang="en-US" b="1" i="0" u="none" strike="noStrike" kern="1200" cap="none" spc="0" normalizeH="0" baseline="0" noProof="0">
                <a:ln>
                  <a:noFill/>
                </a:ln>
                <a:solidFill>
                  <a:schemeClr val="tx1"/>
                </a:solidFill>
                <a:effectLst/>
                <a:uLnTx/>
                <a:uFillTx/>
                <a:ea typeface="+mn-ea"/>
                <a:cs typeface="+mn-cs"/>
              </a:rPr>
              <a:t>[Insert must-win battle #1]</a:t>
            </a:r>
          </a:p>
          <a:p>
            <a:pPr marL="0" marR="0" lvl="0" indent="0" algn="ctr" defTabSz="914400" rtl="0" eaLnBrk="1" fontAlgn="auto" latinLnBrk="0" hangingPunct="1">
              <a:lnSpc>
                <a:spcPct val="100000"/>
              </a:lnSpc>
              <a:spcBef>
                <a:spcPts val="400"/>
              </a:spcBef>
              <a:spcAft>
                <a:spcPts val="400"/>
              </a:spcAft>
              <a:buClrTx/>
              <a:buSzTx/>
              <a:buFontTx/>
              <a:buNone/>
              <a:tabLst/>
              <a:defRPr/>
            </a:pPr>
            <a:r>
              <a:rPr kumimoji="0" lang="en-US" b="0" i="0" u="none" strike="noStrike" kern="1200" cap="none" spc="0" normalizeH="0" baseline="0" noProof="0">
                <a:ln>
                  <a:noFill/>
                </a:ln>
                <a:solidFill>
                  <a:schemeClr val="tx1"/>
                </a:solidFill>
                <a:effectLst/>
                <a:uLnTx/>
                <a:uFillTx/>
                <a:ea typeface="+mn-ea"/>
                <a:cs typeface="+mn-cs"/>
              </a:rPr>
              <a:t>[Add description and/or </a:t>
            </a:r>
            <a:r>
              <a:rPr kumimoji="0" lang="en-US" b="0" i="0" u="none" strike="noStrike" kern="1200" cap="none" spc="0" normalizeH="0" baseline="0" noProof="0" err="1">
                <a:ln>
                  <a:noFill/>
                </a:ln>
                <a:solidFill>
                  <a:schemeClr val="tx1"/>
                </a:solidFill>
                <a:effectLst/>
                <a:uLnTx/>
                <a:uFillTx/>
                <a:ea typeface="+mn-ea"/>
                <a:cs typeface="+mn-cs"/>
              </a:rPr>
              <a:t>ke</a:t>
            </a:r>
            <a:r>
              <a:rPr lang="en-US" kern="1200">
                <a:solidFill>
                  <a:schemeClr val="tx1"/>
                </a:solidFill>
              </a:rPr>
              <a:t>y strategic initiatives]</a:t>
            </a:r>
            <a:endParaRPr kumimoji="0" lang="en-US" b="0" i="0" u="none" strike="noStrike" kern="1200" cap="none" spc="0" normalizeH="0" baseline="0" noProof="0">
              <a:ln>
                <a:noFill/>
              </a:ln>
              <a:solidFill>
                <a:schemeClr val="tx1"/>
              </a:solidFill>
              <a:effectLst/>
              <a:uLnTx/>
              <a:uFillTx/>
              <a:ea typeface="+mn-ea"/>
              <a:cs typeface="+mn-cs"/>
            </a:endParaRPr>
          </a:p>
        </p:txBody>
      </p:sp>
      <p:sp>
        <p:nvSpPr>
          <p:cNvPr id="72" name="Rectangle 71">
            <a:extLst>
              <a:ext uri="{FF2B5EF4-FFF2-40B4-BE49-F238E27FC236}">
                <a16:creationId xmlns:a16="http://schemas.microsoft.com/office/drawing/2014/main" id="{53C7990F-2178-914B-858A-DFD080E92928}"/>
              </a:ext>
            </a:extLst>
          </p:cNvPr>
          <p:cNvSpPr/>
          <p:nvPr/>
        </p:nvSpPr>
        <p:spPr>
          <a:xfrm>
            <a:off x="5184462" y="4252804"/>
            <a:ext cx="3124800" cy="21383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gn="ctr">
              <a:spcBef>
                <a:spcPts val="400"/>
              </a:spcBef>
              <a:spcAft>
                <a:spcPts val="400"/>
              </a:spcAft>
              <a:buClrTx/>
              <a:defRPr/>
            </a:pPr>
            <a:r>
              <a:rPr lang="en-US" b="1" kern="1200">
                <a:solidFill>
                  <a:schemeClr val="tx1"/>
                </a:solidFill>
              </a:rPr>
              <a:t>[Insert must-win battle #2]</a:t>
            </a:r>
          </a:p>
          <a:p>
            <a:pPr lvl="0" algn="ctr">
              <a:spcBef>
                <a:spcPts val="400"/>
              </a:spcBef>
              <a:spcAft>
                <a:spcPts val="400"/>
              </a:spcAft>
              <a:buClrTx/>
              <a:defRPr/>
            </a:pPr>
            <a:r>
              <a:rPr lang="en-US" kern="1200">
                <a:solidFill>
                  <a:schemeClr val="tx1"/>
                </a:solidFill>
              </a:rPr>
              <a:t>[Add description and/or key strategic initiatives]</a:t>
            </a:r>
          </a:p>
        </p:txBody>
      </p:sp>
      <p:sp>
        <p:nvSpPr>
          <p:cNvPr id="73" name="Rectangle 72">
            <a:extLst>
              <a:ext uri="{FF2B5EF4-FFF2-40B4-BE49-F238E27FC236}">
                <a16:creationId xmlns:a16="http://schemas.microsoft.com/office/drawing/2014/main" id="{05CA965D-FA1D-8A47-8A01-D93DF46C66C9}"/>
              </a:ext>
            </a:extLst>
          </p:cNvPr>
          <p:cNvSpPr/>
          <p:nvPr/>
        </p:nvSpPr>
        <p:spPr>
          <a:xfrm>
            <a:off x="8448365" y="4252804"/>
            <a:ext cx="3124800" cy="21383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lvl="0" algn="ctr">
              <a:spcBef>
                <a:spcPts val="400"/>
              </a:spcBef>
              <a:spcAft>
                <a:spcPts val="400"/>
              </a:spcAft>
              <a:buClrTx/>
              <a:defRPr/>
            </a:pPr>
            <a:r>
              <a:rPr lang="en-US" b="1" kern="1200">
                <a:solidFill>
                  <a:schemeClr val="tx1"/>
                </a:solidFill>
              </a:rPr>
              <a:t>[Insert must-win battle #3]</a:t>
            </a:r>
          </a:p>
          <a:p>
            <a:pPr lvl="0" algn="ctr">
              <a:spcBef>
                <a:spcPts val="400"/>
              </a:spcBef>
              <a:spcAft>
                <a:spcPts val="400"/>
              </a:spcAft>
              <a:buClrTx/>
              <a:defRPr/>
            </a:pPr>
            <a:r>
              <a:rPr lang="en-US" kern="1200">
                <a:solidFill>
                  <a:schemeClr val="tx1"/>
                </a:solidFill>
              </a:rPr>
              <a:t>[Add description and/or key strategic initiatives]</a:t>
            </a:r>
          </a:p>
        </p:txBody>
      </p:sp>
      <p:sp>
        <p:nvSpPr>
          <p:cNvPr id="3" name="Triangle 2">
            <a:extLst>
              <a:ext uri="{FF2B5EF4-FFF2-40B4-BE49-F238E27FC236}">
                <a16:creationId xmlns:a16="http://schemas.microsoft.com/office/drawing/2014/main" id="{0B9F4444-6EEA-9147-9E63-53E8EFB9CE19}"/>
              </a:ext>
            </a:extLst>
          </p:cNvPr>
          <p:cNvSpPr/>
          <p:nvPr/>
        </p:nvSpPr>
        <p:spPr>
          <a:xfrm>
            <a:off x="3003128" y="3873590"/>
            <a:ext cx="960895" cy="23247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iangle 73">
            <a:extLst>
              <a:ext uri="{FF2B5EF4-FFF2-40B4-BE49-F238E27FC236}">
                <a16:creationId xmlns:a16="http://schemas.microsoft.com/office/drawing/2014/main" id="{9D8BD485-889F-0F42-97C0-F33A62C219CD}"/>
              </a:ext>
            </a:extLst>
          </p:cNvPr>
          <p:cNvSpPr/>
          <p:nvPr/>
        </p:nvSpPr>
        <p:spPr>
          <a:xfrm>
            <a:off x="6266415" y="3873590"/>
            <a:ext cx="960895" cy="23247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riangle 74">
            <a:extLst>
              <a:ext uri="{FF2B5EF4-FFF2-40B4-BE49-F238E27FC236}">
                <a16:creationId xmlns:a16="http://schemas.microsoft.com/office/drawing/2014/main" id="{AAE2A9F4-5468-4241-815F-ECC8876E1B0D}"/>
              </a:ext>
            </a:extLst>
          </p:cNvPr>
          <p:cNvSpPr/>
          <p:nvPr/>
        </p:nvSpPr>
        <p:spPr>
          <a:xfrm>
            <a:off x="9530318" y="3873590"/>
            <a:ext cx="960895" cy="23247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076F2727-449C-7A44-A8C7-FBE090A36B87}"/>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2</a:t>
            </a:r>
          </a:p>
        </p:txBody>
      </p:sp>
      <p:sp>
        <p:nvSpPr>
          <p:cNvPr id="4" name="Google Shape;23;p40">
            <a:extLst>
              <a:ext uri="{FF2B5EF4-FFF2-40B4-BE49-F238E27FC236}">
                <a16:creationId xmlns:a16="http://schemas.microsoft.com/office/drawing/2014/main" id="{CBED37B8-F597-91A4-1EB0-DC5156A66172}"/>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16</a:t>
            </a:fld>
            <a:endParaRPr/>
          </a:p>
        </p:txBody>
      </p:sp>
    </p:spTree>
    <p:extLst>
      <p:ext uri="{BB962C8B-B14F-4D97-AF65-F5344CB8AC3E}">
        <p14:creationId xmlns:p14="http://schemas.microsoft.com/office/powerpoint/2010/main" val="221494068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solidFill>
                  <a:schemeClr val="accent2"/>
                </a:solidFill>
              </a:rPr>
              <a:t>How</a:t>
            </a:r>
            <a:r>
              <a:rPr lang="en-US"/>
              <a:t> procurement support claims excellence?</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160</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Google Shape;746;p20">
            <a:extLst>
              <a:ext uri="{FF2B5EF4-FFF2-40B4-BE49-F238E27FC236}">
                <a16:creationId xmlns:a16="http://schemas.microsoft.com/office/drawing/2014/main" id="{119CBC75-79A8-9E7D-598C-17597A57900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3" name="TextBox 2">
            <a:extLst>
              <a:ext uri="{FF2B5EF4-FFF2-40B4-BE49-F238E27FC236}">
                <a16:creationId xmlns:a16="http://schemas.microsoft.com/office/drawing/2014/main" id="{9AD49FB8-A764-E792-52F9-D63BF96815D7}"/>
              </a:ext>
            </a:extLst>
          </p:cNvPr>
          <p:cNvSpPr txBox="1"/>
          <p:nvPr/>
        </p:nvSpPr>
        <p:spPr>
          <a:xfrm>
            <a:off x="467805" y="1510450"/>
            <a:ext cx="4680029" cy="307777"/>
          </a:xfrm>
          <a:prstGeom prst="rect">
            <a:avLst/>
          </a:prstGeom>
          <a:noFill/>
        </p:spPr>
        <p:txBody>
          <a:bodyPr wrap="square" rtlCol="0">
            <a:spAutoFit/>
          </a:bodyPr>
          <a:lstStyle/>
          <a:p>
            <a:r>
              <a:rPr lang="en-US" b="1"/>
              <a:t>Concept: </a:t>
            </a:r>
            <a:r>
              <a:rPr lang="en-US"/>
              <a:t>Targeting unaddressed spend</a:t>
            </a:r>
          </a:p>
        </p:txBody>
      </p:sp>
      <p:sp>
        <p:nvSpPr>
          <p:cNvPr id="7" name="TextBox 6">
            <a:extLst>
              <a:ext uri="{FF2B5EF4-FFF2-40B4-BE49-F238E27FC236}">
                <a16:creationId xmlns:a16="http://schemas.microsoft.com/office/drawing/2014/main" id="{BFBE4BEC-CA0B-FD2A-0E06-A63FC0FE92E2}"/>
              </a:ext>
            </a:extLst>
          </p:cNvPr>
          <p:cNvSpPr txBox="1"/>
          <p:nvPr/>
        </p:nvSpPr>
        <p:spPr>
          <a:xfrm>
            <a:off x="6390741" y="1510450"/>
            <a:ext cx="4680029" cy="307777"/>
          </a:xfrm>
          <a:prstGeom prst="rect">
            <a:avLst/>
          </a:prstGeom>
          <a:noFill/>
        </p:spPr>
        <p:txBody>
          <a:bodyPr wrap="square" rtlCol="0">
            <a:spAutoFit/>
          </a:bodyPr>
          <a:lstStyle/>
          <a:p>
            <a:r>
              <a:rPr lang="en-US" b="1"/>
              <a:t>Data: </a:t>
            </a:r>
            <a:r>
              <a:rPr lang="en-US"/>
              <a:t>Savings of 135 </a:t>
            </a:r>
            <a:r>
              <a:rPr lang="en-US" err="1"/>
              <a:t>mUSD</a:t>
            </a:r>
            <a:r>
              <a:rPr lang="en-US"/>
              <a:t> already realized</a:t>
            </a:r>
          </a:p>
        </p:txBody>
      </p:sp>
      <p:sp>
        <p:nvSpPr>
          <p:cNvPr id="8" name="TextBox 7">
            <a:extLst>
              <a:ext uri="{FF2B5EF4-FFF2-40B4-BE49-F238E27FC236}">
                <a16:creationId xmlns:a16="http://schemas.microsoft.com/office/drawing/2014/main" id="{B909FF73-DA47-454E-576C-E75D22D68961}"/>
              </a:ext>
            </a:extLst>
          </p:cNvPr>
          <p:cNvSpPr txBox="1"/>
          <p:nvPr/>
        </p:nvSpPr>
        <p:spPr>
          <a:xfrm>
            <a:off x="467806" y="1852553"/>
            <a:ext cx="3676753" cy="276999"/>
          </a:xfrm>
          <a:prstGeom prst="rect">
            <a:avLst/>
          </a:prstGeom>
          <a:noFill/>
        </p:spPr>
        <p:txBody>
          <a:bodyPr wrap="square" rtlCol="0">
            <a:spAutoFit/>
          </a:bodyPr>
          <a:lstStyle/>
          <a:p>
            <a:r>
              <a:rPr lang="en-US" sz="1200">
                <a:solidFill>
                  <a:schemeClr val="bg1">
                    <a:lumMod val="50000"/>
                  </a:schemeClr>
                </a:solidFill>
              </a:rPr>
              <a:t>2015-2020: Harvesting low-hanging fruits</a:t>
            </a:r>
          </a:p>
        </p:txBody>
      </p:sp>
      <p:sp>
        <p:nvSpPr>
          <p:cNvPr id="9" name="Rectangle 8">
            <a:extLst>
              <a:ext uri="{FF2B5EF4-FFF2-40B4-BE49-F238E27FC236}">
                <a16:creationId xmlns:a16="http://schemas.microsoft.com/office/drawing/2014/main" id="{CAB670FB-D171-CA19-D8EA-E59040519AEF}"/>
              </a:ext>
            </a:extLst>
          </p:cNvPr>
          <p:cNvSpPr/>
          <p:nvPr/>
        </p:nvSpPr>
        <p:spPr>
          <a:xfrm>
            <a:off x="6390741" y="3931441"/>
            <a:ext cx="5172260" cy="23169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FA16228-39B2-8F54-95D6-5664A8AD8093}"/>
              </a:ext>
            </a:extLst>
          </p:cNvPr>
          <p:cNvSpPr txBox="1"/>
          <p:nvPr/>
        </p:nvSpPr>
        <p:spPr>
          <a:xfrm>
            <a:off x="6390740" y="3976411"/>
            <a:ext cx="4680029" cy="307777"/>
          </a:xfrm>
          <a:prstGeom prst="rect">
            <a:avLst/>
          </a:prstGeom>
          <a:noFill/>
        </p:spPr>
        <p:txBody>
          <a:bodyPr wrap="square" rtlCol="0">
            <a:spAutoFit/>
          </a:bodyPr>
          <a:lstStyle/>
          <a:p>
            <a:r>
              <a:rPr lang="en-US" b="1"/>
              <a:t>Potential: </a:t>
            </a:r>
            <a:r>
              <a:rPr lang="en-US"/>
              <a:t>Additional 100 </a:t>
            </a:r>
            <a:r>
              <a:rPr lang="en-US" err="1"/>
              <a:t>mUSD</a:t>
            </a:r>
            <a:r>
              <a:rPr lang="en-US"/>
              <a:t> of savings</a:t>
            </a:r>
          </a:p>
        </p:txBody>
      </p:sp>
      <p:pic>
        <p:nvPicPr>
          <p:cNvPr id="13" name="Picture 12">
            <a:extLst>
              <a:ext uri="{FF2B5EF4-FFF2-40B4-BE49-F238E27FC236}">
                <a16:creationId xmlns:a16="http://schemas.microsoft.com/office/drawing/2014/main" id="{A805DFC8-6196-0E0F-809A-CA59F847F282}"/>
              </a:ext>
            </a:extLst>
          </p:cNvPr>
          <p:cNvPicPr>
            <a:picLocks noChangeAspect="1"/>
          </p:cNvPicPr>
          <p:nvPr/>
        </p:nvPicPr>
        <p:blipFill>
          <a:blip r:embed="rId3"/>
          <a:stretch>
            <a:fillRect/>
          </a:stretch>
        </p:blipFill>
        <p:spPr>
          <a:xfrm>
            <a:off x="467805" y="2390610"/>
            <a:ext cx="1143000" cy="1143000"/>
          </a:xfrm>
          <a:prstGeom prst="rect">
            <a:avLst/>
          </a:prstGeom>
        </p:spPr>
      </p:pic>
      <p:pic>
        <p:nvPicPr>
          <p:cNvPr id="14" name="Picture 13">
            <a:extLst>
              <a:ext uri="{FF2B5EF4-FFF2-40B4-BE49-F238E27FC236}">
                <a16:creationId xmlns:a16="http://schemas.microsoft.com/office/drawing/2014/main" id="{2A34F279-1AFE-1C40-E51C-704E37AB1440}"/>
              </a:ext>
            </a:extLst>
          </p:cNvPr>
          <p:cNvPicPr>
            <a:picLocks noChangeAspect="1"/>
          </p:cNvPicPr>
          <p:nvPr/>
        </p:nvPicPr>
        <p:blipFill>
          <a:blip r:embed="rId3"/>
          <a:stretch>
            <a:fillRect/>
          </a:stretch>
        </p:blipFill>
        <p:spPr>
          <a:xfrm>
            <a:off x="467805" y="4785907"/>
            <a:ext cx="1143000" cy="1143000"/>
          </a:xfrm>
          <a:prstGeom prst="rect">
            <a:avLst/>
          </a:prstGeom>
        </p:spPr>
      </p:pic>
      <p:sp>
        <p:nvSpPr>
          <p:cNvPr id="15" name="TextBox 14">
            <a:extLst>
              <a:ext uri="{FF2B5EF4-FFF2-40B4-BE49-F238E27FC236}">
                <a16:creationId xmlns:a16="http://schemas.microsoft.com/office/drawing/2014/main" id="{3BECD184-A173-707C-0F4A-B2533FF7CB4A}"/>
              </a:ext>
            </a:extLst>
          </p:cNvPr>
          <p:cNvSpPr txBox="1"/>
          <p:nvPr/>
        </p:nvSpPr>
        <p:spPr>
          <a:xfrm>
            <a:off x="467806" y="4328654"/>
            <a:ext cx="3676753" cy="276999"/>
          </a:xfrm>
          <a:prstGeom prst="rect">
            <a:avLst/>
          </a:prstGeom>
          <a:noFill/>
        </p:spPr>
        <p:txBody>
          <a:bodyPr wrap="square" rtlCol="0">
            <a:spAutoFit/>
          </a:bodyPr>
          <a:lstStyle/>
          <a:p>
            <a:r>
              <a:rPr lang="en-US" sz="1200">
                <a:solidFill>
                  <a:schemeClr val="bg1">
                    <a:lumMod val="50000"/>
                  </a:schemeClr>
                </a:solidFill>
              </a:rPr>
              <a:t>2020-2025: Reaching for upper branches</a:t>
            </a:r>
          </a:p>
        </p:txBody>
      </p:sp>
      <p:sp>
        <p:nvSpPr>
          <p:cNvPr id="16" name="TextBox 15">
            <a:extLst>
              <a:ext uri="{FF2B5EF4-FFF2-40B4-BE49-F238E27FC236}">
                <a16:creationId xmlns:a16="http://schemas.microsoft.com/office/drawing/2014/main" id="{50F68C4A-5ED7-CE0C-D45B-5C518C8596F9}"/>
              </a:ext>
            </a:extLst>
          </p:cNvPr>
          <p:cNvSpPr txBox="1"/>
          <p:nvPr/>
        </p:nvSpPr>
        <p:spPr>
          <a:xfrm>
            <a:off x="1610805" y="2454279"/>
            <a:ext cx="3676753" cy="1015663"/>
          </a:xfrm>
          <a:prstGeom prst="rect">
            <a:avLst/>
          </a:prstGeom>
          <a:noFill/>
        </p:spPr>
        <p:txBody>
          <a:bodyPr wrap="square" rtlCol="0">
            <a:spAutoFit/>
          </a:bodyPr>
          <a:lstStyle/>
          <a:p>
            <a:pPr marL="171450" indent="-171450">
              <a:buFont typeface="Arial" panose="020B0604020202020204" pitchFamily="34" charset="0"/>
              <a:buChar char="•"/>
            </a:pPr>
            <a:r>
              <a:rPr lang="en-US" sz="1200">
                <a:solidFill>
                  <a:schemeClr val="tx2">
                    <a:lumMod val="10000"/>
                  </a:schemeClr>
                </a:solidFill>
              </a:rPr>
              <a:t>Renegotiating supplier network</a:t>
            </a:r>
            <a:br>
              <a:rPr lang="en-US" sz="1200">
                <a:solidFill>
                  <a:schemeClr val="tx2">
                    <a:lumMod val="10000"/>
                  </a:schemeClr>
                </a:solidFill>
              </a:rPr>
            </a:br>
            <a:endParaRPr lang="en-US" sz="1200">
              <a:solidFill>
                <a:schemeClr val="tx2">
                  <a:lumMod val="10000"/>
                </a:schemeClr>
              </a:solidFill>
            </a:endParaRPr>
          </a:p>
          <a:p>
            <a:pPr marL="171450" indent="-171450">
              <a:buFont typeface="Arial" panose="020B0604020202020204" pitchFamily="34" charset="0"/>
              <a:buChar char="•"/>
            </a:pPr>
            <a:r>
              <a:rPr lang="en-US" sz="1200">
                <a:solidFill>
                  <a:schemeClr val="tx2">
                    <a:lumMod val="10000"/>
                  </a:schemeClr>
                </a:solidFill>
              </a:rPr>
              <a:t>Outsourcing</a:t>
            </a:r>
            <a:br>
              <a:rPr lang="en-US" sz="1200">
                <a:solidFill>
                  <a:schemeClr val="tx2">
                    <a:lumMod val="10000"/>
                  </a:schemeClr>
                </a:solidFill>
              </a:rPr>
            </a:br>
            <a:endParaRPr lang="en-US" sz="1200">
              <a:solidFill>
                <a:schemeClr val="tx2">
                  <a:lumMod val="10000"/>
                </a:schemeClr>
              </a:solidFill>
            </a:endParaRPr>
          </a:p>
          <a:p>
            <a:pPr marL="171450" indent="-171450">
              <a:buFont typeface="Arial" panose="020B0604020202020204" pitchFamily="34" charset="0"/>
              <a:buChar char="•"/>
            </a:pPr>
            <a:r>
              <a:rPr lang="en-US" sz="1200">
                <a:solidFill>
                  <a:schemeClr val="tx2">
                    <a:lumMod val="10000"/>
                  </a:schemeClr>
                </a:solidFill>
              </a:rPr>
              <a:t>Streamlining processes</a:t>
            </a:r>
          </a:p>
        </p:txBody>
      </p:sp>
      <p:sp>
        <p:nvSpPr>
          <p:cNvPr id="17" name="TextBox 16">
            <a:extLst>
              <a:ext uri="{FF2B5EF4-FFF2-40B4-BE49-F238E27FC236}">
                <a16:creationId xmlns:a16="http://schemas.microsoft.com/office/drawing/2014/main" id="{D41C189B-E4EC-D718-5A06-5DB8837DA405}"/>
              </a:ext>
            </a:extLst>
          </p:cNvPr>
          <p:cNvSpPr txBox="1"/>
          <p:nvPr/>
        </p:nvSpPr>
        <p:spPr>
          <a:xfrm>
            <a:off x="1610805" y="4849576"/>
            <a:ext cx="3676753" cy="1015663"/>
          </a:xfrm>
          <a:prstGeom prst="rect">
            <a:avLst/>
          </a:prstGeom>
          <a:noFill/>
        </p:spPr>
        <p:txBody>
          <a:bodyPr wrap="square" rtlCol="0">
            <a:spAutoFit/>
          </a:bodyPr>
          <a:lstStyle/>
          <a:p>
            <a:pPr marL="171450" indent="-171450">
              <a:buFont typeface="Arial" panose="020B0604020202020204" pitchFamily="34" charset="0"/>
              <a:buChar char="•"/>
            </a:pPr>
            <a:r>
              <a:rPr lang="en-US" sz="1200">
                <a:solidFill>
                  <a:schemeClr val="tx2">
                    <a:lumMod val="10000"/>
                  </a:schemeClr>
                </a:solidFill>
              </a:rPr>
              <a:t>Further reducing number of suppliers</a:t>
            </a:r>
            <a:br>
              <a:rPr lang="en-US" sz="1200">
                <a:solidFill>
                  <a:schemeClr val="tx2">
                    <a:lumMod val="10000"/>
                  </a:schemeClr>
                </a:solidFill>
              </a:rPr>
            </a:br>
            <a:endParaRPr lang="en-US" sz="1200">
              <a:solidFill>
                <a:schemeClr val="tx2">
                  <a:lumMod val="10000"/>
                </a:schemeClr>
              </a:solidFill>
            </a:endParaRPr>
          </a:p>
          <a:p>
            <a:pPr marL="171450" indent="-171450">
              <a:buFont typeface="Arial" panose="020B0604020202020204" pitchFamily="34" charset="0"/>
              <a:buChar char="•"/>
            </a:pPr>
            <a:r>
              <a:rPr lang="en-US" sz="1200">
                <a:solidFill>
                  <a:schemeClr val="tx2">
                    <a:lumMod val="10000"/>
                  </a:schemeClr>
                </a:solidFill>
              </a:rPr>
              <a:t>Dynamically picking supplier</a:t>
            </a:r>
            <a:br>
              <a:rPr lang="en-US" sz="1200">
                <a:solidFill>
                  <a:schemeClr val="tx2">
                    <a:lumMod val="10000"/>
                  </a:schemeClr>
                </a:solidFill>
              </a:rPr>
            </a:br>
            <a:endParaRPr lang="en-US" sz="1200">
              <a:solidFill>
                <a:schemeClr val="tx2">
                  <a:lumMod val="10000"/>
                </a:schemeClr>
              </a:solidFill>
            </a:endParaRPr>
          </a:p>
          <a:p>
            <a:pPr marL="171450" indent="-171450">
              <a:buFont typeface="Arial" panose="020B0604020202020204" pitchFamily="34" charset="0"/>
              <a:buChar char="•"/>
            </a:pPr>
            <a:r>
              <a:rPr lang="en-US" sz="1200">
                <a:solidFill>
                  <a:schemeClr val="tx2">
                    <a:lumMod val="10000"/>
                  </a:schemeClr>
                </a:solidFill>
              </a:rPr>
              <a:t>Advanced analytics</a:t>
            </a:r>
          </a:p>
        </p:txBody>
      </p:sp>
      <p:sp>
        <p:nvSpPr>
          <p:cNvPr id="18" name="Oval 17">
            <a:extLst>
              <a:ext uri="{FF2B5EF4-FFF2-40B4-BE49-F238E27FC236}">
                <a16:creationId xmlns:a16="http://schemas.microsoft.com/office/drawing/2014/main" id="{1932DC2B-2864-449C-6D53-016F76B43285}"/>
              </a:ext>
            </a:extLst>
          </p:cNvPr>
          <p:cNvSpPr/>
          <p:nvPr/>
        </p:nvSpPr>
        <p:spPr>
          <a:xfrm>
            <a:off x="654761" y="3001944"/>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13384AB-FBDA-AC2A-DE9C-9C1D7EB9378C}"/>
              </a:ext>
            </a:extLst>
          </p:cNvPr>
          <p:cNvSpPr/>
          <p:nvPr/>
        </p:nvSpPr>
        <p:spPr>
          <a:xfrm>
            <a:off x="811183" y="3099403"/>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2DE868-2987-A1DC-E3EF-ACC680AF2162}"/>
              </a:ext>
            </a:extLst>
          </p:cNvPr>
          <p:cNvSpPr/>
          <p:nvPr/>
        </p:nvSpPr>
        <p:spPr>
          <a:xfrm>
            <a:off x="1106797" y="3030823"/>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5294128-CE82-5723-5807-8B23CE0C52E9}"/>
              </a:ext>
            </a:extLst>
          </p:cNvPr>
          <p:cNvSpPr/>
          <p:nvPr/>
        </p:nvSpPr>
        <p:spPr>
          <a:xfrm>
            <a:off x="1263219" y="3001944"/>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5BE95DF-C1F0-9DD1-38CE-4242E6B17D69}"/>
              </a:ext>
            </a:extLst>
          </p:cNvPr>
          <p:cNvSpPr/>
          <p:nvPr/>
        </p:nvSpPr>
        <p:spPr>
          <a:xfrm>
            <a:off x="742603" y="4966438"/>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1F8C965-9579-D8FF-516F-756AA1D1C578}"/>
              </a:ext>
            </a:extLst>
          </p:cNvPr>
          <p:cNvSpPr/>
          <p:nvPr/>
        </p:nvSpPr>
        <p:spPr>
          <a:xfrm>
            <a:off x="902145" y="4908357"/>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B738072-D9F5-5923-4150-AA26B0F3D2E5}"/>
              </a:ext>
            </a:extLst>
          </p:cNvPr>
          <p:cNvSpPr/>
          <p:nvPr/>
        </p:nvSpPr>
        <p:spPr>
          <a:xfrm>
            <a:off x="1142092" y="5006481"/>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AA3D4FE-4DBB-7B5B-E651-0A676AB3B0A0}"/>
              </a:ext>
            </a:extLst>
          </p:cNvPr>
          <p:cNvSpPr txBox="1"/>
          <p:nvPr/>
        </p:nvSpPr>
        <p:spPr>
          <a:xfrm>
            <a:off x="6479226" y="4328654"/>
            <a:ext cx="3676753" cy="276999"/>
          </a:xfrm>
          <a:prstGeom prst="rect">
            <a:avLst/>
          </a:prstGeom>
          <a:noFill/>
        </p:spPr>
        <p:txBody>
          <a:bodyPr wrap="square" rtlCol="0">
            <a:spAutoFit/>
          </a:bodyPr>
          <a:lstStyle/>
          <a:p>
            <a:r>
              <a:rPr lang="en-US" sz="1200">
                <a:solidFill>
                  <a:schemeClr val="bg1">
                    <a:lumMod val="50000"/>
                  </a:schemeClr>
                </a:solidFill>
              </a:rPr>
              <a:t>mUSD</a:t>
            </a:r>
          </a:p>
        </p:txBody>
      </p:sp>
      <mc:AlternateContent xmlns:mc="http://schemas.openxmlformats.org/markup-compatibility/2006">
        <mc:Choice xmlns:cx1="http://schemas.microsoft.com/office/drawing/2015/9/8/chartex" Requires="cx1">
          <p:graphicFrame>
            <p:nvGraphicFramePr>
              <p:cNvPr id="26" name="Chart 25">
                <a:extLst>
                  <a:ext uri="{FF2B5EF4-FFF2-40B4-BE49-F238E27FC236}">
                    <a16:creationId xmlns:a16="http://schemas.microsoft.com/office/drawing/2014/main" id="{884EF4F8-B09C-8414-9824-7161792AD5B1}"/>
                  </a:ext>
                </a:extLst>
              </p:cNvPr>
              <p:cNvGraphicFramePr/>
              <p:nvPr>
                <p:extLst>
                  <p:ext uri="{D42A27DB-BD31-4B8C-83A1-F6EECF244321}">
                    <p14:modId xmlns:p14="http://schemas.microsoft.com/office/powerpoint/2010/main" val="2208226146"/>
                  </p:ext>
                </p:extLst>
              </p:nvPr>
            </p:nvGraphicFramePr>
            <p:xfrm>
              <a:off x="6479226" y="4236439"/>
              <a:ext cx="5083774" cy="1901894"/>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26" name="Chart 25">
                <a:extLst>
                  <a:ext uri="{FF2B5EF4-FFF2-40B4-BE49-F238E27FC236}">
                    <a16:creationId xmlns:a16="http://schemas.microsoft.com/office/drawing/2014/main" id="{884EF4F8-B09C-8414-9824-7161792AD5B1}"/>
                  </a:ext>
                </a:extLst>
              </p:cNvPr>
              <p:cNvPicPr>
                <a:picLocks noGrp="1" noRot="1" noChangeAspect="1" noMove="1" noResize="1" noEditPoints="1" noAdjustHandles="1" noChangeArrowheads="1" noChangeShapeType="1"/>
              </p:cNvPicPr>
              <p:nvPr/>
            </p:nvPicPr>
            <p:blipFill>
              <a:blip r:embed="rId5"/>
              <a:stretch>
                <a:fillRect/>
              </a:stretch>
            </p:blipFill>
            <p:spPr>
              <a:xfrm>
                <a:off x="6479226" y="4236439"/>
                <a:ext cx="5083774" cy="1901894"/>
              </a:xfrm>
              <a:prstGeom prst="rect">
                <a:avLst/>
              </a:prstGeom>
            </p:spPr>
          </p:pic>
        </mc:Fallback>
      </mc:AlternateContent>
      <p:sp>
        <p:nvSpPr>
          <p:cNvPr id="28" name="Rectangle 27">
            <a:extLst>
              <a:ext uri="{FF2B5EF4-FFF2-40B4-BE49-F238E27FC236}">
                <a16:creationId xmlns:a16="http://schemas.microsoft.com/office/drawing/2014/main" id="{5738BD53-C8AC-C32E-7A33-90ACC6D0D411}"/>
              </a:ext>
            </a:extLst>
          </p:cNvPr>
          <p:cNvSpPr/>
          <p:nvPr/>
        </p:nvSpPr>
        <p:spPr>
          <a:xfrm>
            <a:off x="6553104" y="1862693"/>
            <a:ext cx="4847535" cy="1913115"/>
          </a:xfrm>
          <a:prstGeom prst="rect">
            <a:avLst/>
          </a:prstGeom>
          <a:solidFill>
            <a:schemeClr val="bg1"/>
          </a:solidFill>
          <a:ln w="158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[Sanitized infographic]</a:t>
            </a:r>
          </a:p>
        </p:txBody>
      </p:sp>
    </p:spTree>
    <p:extLst>
      <p:ext uri="{BB962C8B-B14F-4D97-AF65-F5344CB8AC3E}">
        <p14:creationId xmlns:p14="http://schemas.microsoft.com/office/powerpoint/2010/main" val="40885690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solidFill>
                  <a:schemeClr val="accent2"/>
                </a:solidFill>
              </a:rPr>
              <a:t>How</a:t>
            </a:r>
            <a:r>
              <a:rPr lang="en-US"/>
              <a:t> fraud and claims steering supports claims excellence?</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161</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cxnSp>
        <p:nvCxnSpPr>
          <p:cNvPr id="6" name="Straight Connector 5">
            <a:extLst>
              <a:ext uri="{FF2B5EF4-FFF2-40B4-BE49-F238E27FC236}">
                <a16:creationId xmlns:a16="http://schemas.microsoft.com/office/drawing/2014/main" id="{4DE2F85C-AA86-C2FF-891B-5442B3443231}"/>
              </a:ext>
            </a:extLst>
          </p:cNvPr>
          <p:cNvCxnSpPr>
            <a:cxnSpLocks/>
          </p:cNvCxnSpPr>
          <p:nvPr/>
        </p:nvCxnSpPr>
        <p:spPr>
          <a:xfrm>
            <a:off x="6096000" y="1690777"/>
            <a:ext cx="0" cy="4175185"/>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62D75BB-9EC4-D526-1DDE-004419E0B216}"/>
              </a:ext>
            </a:extLst>
          </p:cNvPr>
          <p:cNvSpPr txBox="1"/>
          <p:nvPr/>
        </p:nvSpPr>
        <p:spPr>
          <a:xfrm>
            <a:off x="467806" y="1597572"/>
            <a:ext cx="5244662" cy="307777"/>
          </a:xfrm>
          <a:prstGeom prst="rect">
            <a:avLst/>
          </a:prstGeom>
          <a:noFill/>
        </p:spPr>
        <p:txBody>
          <a:bodyPr wrap="square" rtlCol="0">
            <a:spAutoFit/>
          </a:bodyPr>
          <a:lstStyle/>
          <a:p>
            <a:r>
              <a:rPr lang="en-US" b="1"/>
              <a:t>Fraud</a:t>
            </a:r>
          </a:p>
        </p:txBody>
      </p:sp>
      <p:sp>
        <p:nvSpPr>
          <p:cNvPr id="9" name="TextBox 8">
            <a:extLst>
              <a:ext uri="{FF2B5EF4-FFF2-40B4-BE49-F238E27FC236}">
                <a16:creationId xmlns:a16="http://schemas.microsoft.com/office/drawing/2014/main" id="{2E388F7C-582D-D697-AAAD-0B9EE0D05F7E}"/>
              </a:ext>
            </a:extLst>
          </p:cNvPr>
          <p:cNvSpPr txBox="1"/>
          <p:nvPr/>
        </p:nvSpPr>
        <p:spPr>
          <a:xfrm>
            <a:off x="6479533" y="1592117"/>
            <a:ext cx="5244662" cy="307777"/>
          </a:xfrm>
          <a:prstGeom prst="rect">
            <a:avLst/>
          </a:prstGeom>
          <a:noFill/>
        </p:spPr>
        <p:txBody>
          <a:bodyPr wrap="square" rtlCol="0">
            <a:spAutoFit/>
          </a:bodyPr>
          <a:lstStyle/>
          <a:p>
            <a:r>
              <a:rPr lang="en-US" b="1"/>
              <a:t>Claims steering and administration</a:t>
            </a:r>
          </a:p>
        </p:txBody>
      </p:sp>
      <p:sp>
        <p:nvSpPr>
          <p:cNvPr id="10" name="TextBox 9">
            <a:extLst>
              <a:ext uri="{FF2B5EF4-FFF2-40B4-BE49-F238E27FC236}">
                <a16:creationId xmlns:a16="http://schemas.microsoft.com/office/drawing/2014/main" id="{1BF3B339-3B02-973A-0CA8-17B7B21C403E}"/>
              </a:ext>
            </a:extLst>
          </p:cNvPr>
          <p:cNvSpPr txBox="1"/>
          <p:nvPr/>
        </p:nvSpPr>
        <p:spPr>
          <a:xfrm>
            <a:off x="6479533" y="2071516"/>
            <a:ext cx="5244662" cy="2862322"/>
          </a:xfrm>
          <a:prstGeom prst="rect">
            <a:avLst/>
          </a:prstGeom>
          <a:noFill/>
        </p:spPr>
        <p:txBody>
          <a:bodyPr wrap="square" rtlCol="0">
            <a:spAutoFit/>
          </a:bodyPr>
          <a:lstStyle/>
          <a:p>
            <a:r>
              <a:rPr lang="en-US" sz="1200" b="1"/>
              <a:t>Concept: </a:t>
            </a:r>
            <a:r>
              <a:rPr lang="en-US" sz="1200"/>
              <a:t>More stream-lined steering of claims to [Company] partners for lower cost</a:t>
            </a:r>
          </a:p>
          <a:p>
            <a:endParaRPr lang="en-US" sz="1200"/>
          </a:p>
          <a:p>
            <a:r>
              <a:rPr lang="en-US" sz="1200" b="1"/>
              <a:t>Data: </a:t>
            </a:r>
            <a:r>
              <a:rPr lang="en-US" sz="1200"/>
              <a:t>[sanitized]</a:t>
            </a:r>
          </a:p>
          <a:p>
            <a:endParaRPr lang="en-US" sz="1200"/>
          </a:p>
          <a:p>
            <a:endParaRPr lang="en-US" sz="1200"/>
          </a:p>
          <a:p>
            <a:endParaRPr lang="en-US" sz="1200"/>
          </a:p>
          <a:p>
            <a:endParaRPr lang="en-US" sz="1200"/>
          </a:p>
          <a:p>
            <a:endParaRPr lang="en-US" sz="1200"/>
          </a:p>
          <a:p>
            <a:endParaRPr lang="en-US" sz="1200"/>
          </a:p>
          <a:p>
            <a:endParaRPr lang="en-US" sz="1200"/>
          </a:p>
          <a:p>
            <a:endParaRPr lang="en-US" sz="1200"/>
          </a:p>
          <a:p>
            <a:endParaRPr lang="en-US" sz="1200"/>
          </a:p>
          <a:p>
            <a:endParaRPr lang="en-US" sz="1200"/>
          </a:p>
          <a:p>
            <a:r>
              <a:rPr lang="en-US" sz="1200" b="1"/>
              <a:t>Potential: </a:t>
            </a:r>
            <a:r>
              <a:rPr lang="en-US" sz="1200"/>
              <a:t>Aim for 45-50 </a:t>
            </a:r>
            <a:r>
              <a:rPr lang="en-US" sz="1200" err="1"/>
              <a:t>mUSD</a:t>
            </a:r>
            <a:r>
              <a:rPr lang="en-US" sz="1200"/>
              <a:t> cost reductions by 2025</a:t>
            </a:r>
          </a:p>
        </p:txBody>
      </p:sp>
      <p:sp>
        <p:nvSpPr>
          <p:cNvPr id="11" name="TextBox 10">
            <a:extLst>
              <a:ext uri="{FF2B5EF4-FFF2-40B4-BE49-F238E27FC236}">
                <a16:creationId xmlns:a16="http://schemas.microsoft.com/office/drawing/2014/main" id="{8DF32D84-D5A9-F999-7C8E-4452B61796D2}"/>
              </a:ext>
            </a:extLst>
          </p:cNvPr>
          <p:cNvSpPr txBox="1"/>
          <p:nvPr/>
        </p:nvSpPr>
        <p:spPr>
          <a:xfrm>
            <a:off x="467806" y="2071516"/>
            <a:ext cx="5244662" cy="2862322"/>
          </a:xfrm>
          <a:prstGeom prst="rect">
            <a:avLst/>
          </a:prstGeom>
          <a:noFill/>
        </p:spPr>
        <p:txBody>
          <a:bodyPr wrap="square" rtlCol="0">
            <a:spAutoFit/>
          </a:bodyPr>
          <a:lstStyle/>
          <a:p>
            <a:r>
              <a:rPr lang="en-US" sz="1200" b="1"/>
              <a:t>Concept: </a:t>
            </a:r>
            <a:r>
              <a:rPr lang="en-US" sz="1200"/>
              <a:t>Automating detection and expanding current best practices to rest of teams</a:t>
            </a:r>
          </a:p>
          <a:p>
            <a:endParaRPr lang="en-US" sz="1200"/>
          </a:p>
          <a:p>
            <a:r>
              <a:rPr lang="en-US" sz="1200" b="1"/>
              <a:t>Data: </a:t>
            </a:r>
            <a:r>
              <a:rPr lang="en-US" sz="1200"/>
              <a:t>[sanitized]</a:t>
            </a:r>
          </a:p>
          <a:p>
            <a:endParaRPr lang="en-US" sz="1200"/>
          </a:p>
          <a:p>
            <a:endParaRPr lang="en-US" sz="1200"/>
          </a:p>
          <a:p>
            <a:endParaRPr lang="en-US" sz="1200"/>
          </a:p>
          <a:p>
            <a:endParaRPr lang="en-US" sz="1200"/>
          </a:p>
          <a:p>
            <a:endParaRPr lang="en-US" sz="1200"/>
          </a:p>
          <a:p>
            <a:endParaRPr lang="en-US" sz="1200"/>
          </a:p>
          <a:p>
            <a:endParaRPr lang="en-US" sz="1200"/>
          </a:p>
          <a:p>
            <a:endParaRPr lang="en-US" sz="1200"/>
          </a:p>
          <a:p>
            <a:endParaRPr lang="en-US" sz="1200"/>
          </a:p>
          <a:p>
            <a:endParaRPr lang="en-US" sz="1200" b="1"/>
          </a:p>
          <a:p>
            <a:r>
              <a:rPr lang="en-US" sz="1200" b="1"/>
              <a:t>Potential: </a:t>
            </a:r>
            <a:r>
              <a:rPr lang="en-US" sz="1200"/>
              <a:t>Aim for 3.1% detection level by 2025</a:t>
            </a:r>
          </a:p>
        </p:txBody>
      </p:sp>
      <p:pic>
        <p:nvPicPr>
          <p:cNvPr id="17" name="Picture 16">
            <a:extLst>
              <a:ext uri="{FF2B5EF4-FFF2-40B4-BE49-F238E27FC236}">
                <a16:creationId xmlns:a16="http://schemas.microsoft.com/office/drawing/2014/main" id="{595258EA-F89F-F389-27AE-8CD1973DEB22}"/>
              </a:ext>
            </a:extLst>
          </p:cNvPr>
          <p:cNvPicPr>
            <a:picLocks noChangeAspect="1"/>
          </p:cNvPicPr>
          <p:nvPr/>
        </p:nvPicPr>
        <p:blipFill>
          <a:blip r:embed="rId3">
            <a:duotone>
              <a:schemeClr val="accent2">
                <a:shade val="45000"/>
                <a:satMod val="135000"/>
              </a:schemeClr>
              <a:prstClr val="white"/>
            </a:duotone>
          </a:blip>
          <a:stretch>
            <a:fillRect/>
          </a:stretch>
        </p:blipFill>
        <p:spPr>
          <a:xfrm>
            <a:off x="552601" y="3065056"/>
            <a:ext cx="571500" cy="571500"/>
          </a:xfrm>
          <a:prstGeom prst="rect">
            <a:avLst/>
          </a:prstGeom>
          <a:solidFill>
            <a:schemeClr val="lt1"/>
          </a:solidFill>
        </p:spPr>
      </p:pic>
      <p:pic>
        <p:nvPicPr>
          <p:cNvPr id="18" name="Picture 17">
            <a:extLst>
              <a:ext uri="{FF2B5EF4-FFF2-40B4-BE49-F238E27FC236}">
                <a16:creationId xmlns:a16="http://schemas.microsoft.com/office/drawing/2014/main" id="{0182B856-1921-ECEA-95DC-65821E4903CD}"/>
              </a:ext>
            </a:extLst>
          </p:cNvPr>
          <p:cNvPicPr>
            <a:picLocks noChangeAspect="1"/>
          </p:cNvPicPr>
          <p:nvPr/>
        </p:nvPicPr>
        <p:blipFill>
          <a:blip r:embed="rId3">
            <a:duotone>
              <a:schemeClr val="accent2">
                <a:shade val="45000"/>
                <a:satMod val="135000"/>
              </a:schemeClr>
              <a:prstClr val="white"/>
            </a:duotone>
          </a:blip>
          <a:stretch>
            <a:fillRect/>
          </a:stretch>
        </p:blipFill>
        <p:spPr>
          <a:xfrm>
            <a:off x="1030325" y="3065056"/>
            <a:ext cx="571500" cy="571500"/>
          </a:xfrm>
          <a:prstGeom prst="rect">
            <a:avLst/>
          </a:prstGeom>
        </p:spPr>
      </p:pic>
      <p:pic>
        <p:nvPicPr>
          <p:cNvPr id="19" name="Picture 18">
            <a:extLst>
              <a:ext uri="{FF2B5EF4-FFF2-40B4-BE49-F238E27FC236}">
                <a16:creationId xmlns:a16="http://schemas.microsoft.com/office/drawing/2014/main" id="{92FAFB1B-6D40-F470-0FA2-5AD23F919CC9}"/>
              </a:ext>
            </a:extLst>
          </p:cNvPr>
          <p:cNvPicPr>
            <a:picLocks noChangeAspect="1"/>
          </p:cNvPicPr>
          <p:nvPr/>
        </p:nvPicPr>
        <p:blipFill>
          <a:blip r:embed="rId3">
            <a:duotone>
              <a:schemeClr val="accent2">
                <a:shade val="45000"/>
                <a:satMod val="135000"/>
              </a:schemeClr>
              <a:prstClr val="white"/>
            </a:duotone>
          </a:blip>
          <a:stretch>
            <a:fillRect/>
          </a:stretch>
        </p:blipFill>
        <p:spPr>
          <a:xfrm>
            <a:off x="1508049" y="3065056"/>
            <a:ext cx="571500" cy="571500"/>
          </a:xfrm>
          <a:prstGeom prst="rect">
            <a:avLst/>
          </a:prstGeom>
        </p:spPr>
      </p:pic>
      <p:pic>
        <p:nvPicPr>
          <p:cNvPr id="20" name="Picture 19">
            <a:extLst>
              <a:ext uri="{FF2B5EF4-FFF2-40B4-BE49-F238E27FC236}">
                <a16:creationId xmlns:a16="http://schemas.microsoft.com/office/drawing/2014/main" id="{B826C838-80B4-71C8-B36D-85BB0BA7ECF1}"/>
              </a:ext>
            </a:extLst>
          </p:cNvPr>
          <p:cNvPicPr>
            <a:picLocks noChangeAspect="1"/>
          </p:cNvPicPr>
          <p:nvPr/>
        </p:nvPicPr>
        <p:blipFill>
          <a:blip r:embed="rId3"/>
          <a:stretch>
            <a:fillRect/>
          </a:stretch>
        </p:blipFill>
        <p:spPr>
          <a:xfrm>
            <a:off x="1985773" y="3065056"/>
            <a:ext cx="571500" cy="571500"/>
          </a:xfrm>
          <a:prstGeom prst="rect">
            <a:avLst/>
          </a:prstGeom>
        </p:spPr>
      </p:pic>
      <p:pic>
        <p:nvPicPr>
          <p:cNvPr id="21" name="Picture 20">
            <a:extLst>
              <a:ext uri="{FF2B5EF4-FFF2-40B4-BE49-F238E27FC236}">
                <a16:creationId xmlns:a16="http://schemas.microsoft.com/office/drawing/2014/main" id="{8CA837D7-4701-58EC-5EDF-6AA77023B04B}"/>
              </a:ext>
            </a:extLst>
          </p:cNvPr>
          <p:cNvPicPr>
            <a:picLocks noChangeAspect="1"/>
          </p:cNvPicPr>
          <p:nvPr/>
        </p:nvPicPr>
        <p:blipFill>
          <a:blip r:embed="rId3"/>
          <a:stretch>
            <a:fillRect/>
          </a:stretch>
        </p:blipFill>
        <p:spPr>
          <a:xfrm>
            <a:off x="2463497" y="3065056"/>
            <a:ext cx="571500" cy="571500"/>
          </a:xfrm>
          <a:prstGeom prst="rect">
            <a:avLst/>
          </a:prstGeom>
        </p:spPr>
      </p:pic>
      <p:pic>
        <p:nvPicPr>
          <p:cNvPr id="22" name="Picture 21">
            <a:extLst>
              <a:ext uri="{FF2B5EF4-FFF2-40B4-BE49-F238E27FC236}">
                <a16:creationId xmlns:a16="http://schemas.microsoft.com/office/drawing/2014/main" id="{F6365BE9-6339-1501-8E75-1E376C2C9FD5}"/>
              </a:ext>
            </a:extLst>
          </p:cNvPr>
          <p:cNvPicPr>
            <a:picLocks noChangeAspect="1"/>
          </p:cNvPicPr>
          <p:nvPr/>
        </p:nvPicPr>
        <p:blipFill>
          <a:blip r:embed="rId3"/>
          <a:stretch>
            <a:fillRect/>
          </a:stretch>
        </p:blipFill>
        <p:spPr>
          <a:xfrm>
            <a:off x="2941221" y="3065056"/>
            <a:ext cx="571500" cy="571500"/>
          </a:xfrm>
          <a:prstGeom prst="rect">
            <a:avLst/>
          </a:prstGeom>
        </p:spPr>
      </p:pic>
      <p:pic>
        <p:nvPicPr>
          <p:cNvPr id="23" name="Picture 22">
            <a:extLst>
              <a:ext uri="{FF2B5EF4-FFF2-40B4-BE49-F238E27FC236}">
                <a16:creationId xmlns:a16="http://schemas.microsoft.com/office/drawing/2014/main" id="{F19500C6-34F9-9811-8419-C13F179F0EA1}"/>
              </a:ext>
            </a:extLst>
          </p:cNvPr>
          <p:cNvPicPr>
            <a:picLocks noChangeAspect="1"/>
          </p:cNvPicPr>
          <p:nvPr/>
        </p:nvPicPr>
        <p:blipFill>
          <a:blip r:embed="rId3"/>
          <a:stretch>
            <a:fillRect/>
          </a:stretch>
        </p:blipFill>
        <p:spPr>
          <a:xfrm>
            <a:off x="3418945" y="3065056"/>
            <a:ext cx="571500" cy="571500"/>
          </a:xfrm>
          <a:prstGeom prst="rect">
            <a:avLst/>
          </a:prstGeom>
        </p:spPr>
      </p:pic>
      <p:pic>
        <p:nvPicPr>
          <p:cNvPr id="24" name="Picture 23">
            <a:extLst>
              <a:ext uri="{FF2B5EF4-FFF2-40B4-BE49-F238E27FC236}">
                <a16:creationId xmlns:a16="http://schemas.microsoft.com/office/drawing/2014/main" id="{5BC1F6C0-A01A-2B84-9818-E0D2EA31BCBC}"/>
              </a:ext>
            </a:extLst>
          </p:cNvPr>
          <p:cNvPicPr>
            <a:picLocks noChangeAspect="1"/>
          </p:cNvPicPr>
          <p:nvPr/>
        </p:nvPicPr>
        <p:blipFill>
          <a:blip r:embed="rId3"/>
          <a:stretch>
            <a:fillRect/>
          </a:stretch>
        </p:blipFill>
        <p:spPr>
          <a:xfrm>
            <a:off x="3896669" y="3065056"/>
            <a:ext cx="571500" cy="571500"/>
          </a:xfrm>
          <a:prstGeom prst="rect">
            <a:avLst/>
          </a:prstGeom>
        </p:spPr>
      </p:pic>
      <p:pic>
        <p:nvPicPr>
          <p:cNvPr id="25" name="Picture 24">
            <a:extLst>
              <a:ext uri="{FF2B5EF4-FFF2-40B4-BE49-F238E27FC236}">
                <a16:creationId xmlns:a16="http://schemas.microsoft.com/office/drawing/2014/main" id="{84B8B4A9-A1EB-0462-75A1-FC5729335580}"/>
              </a:ext>
            </a:extLst>
          </p:cNvPr>
          <p:cNvPicPr>
            <a:picLocks noChangeAspect="1"/>
          </p:cNvPicPr>
          <p:nvPr/>
        </p:nvPicPr>
        <p:blipFill>
          <a:blip r:embed="rId3"/>
          <a:stretch>
            <a:fillRect/>
          </a:stretch>
        </p:blipFill>
        <p:spPr>
          <a:xfrm>
            <a:off x="4374393" y="3065056"/>
            <a:ext cx="571500" cy="571500"/>
          </a:xfrm>
          <a:prstGeom prst="rect">
            <a:avLst/>
          </a:prstGeom>
        </p:spPr>
      </p:pic>
      <p:pic>
        <p:nvPicPr>
          <p:cNvPr id="26" name="Picture 25">
            <a:extLst>
              <a:ext uri="{FF2B5EF4-FFF2-40B4-BE49-F238E27FC236}">
                <a16:creationId xmlns:a16="http://schemas.microsoft.com/office/drawing/2014/main" id="{D9D3783C-DC39-F0F4-D0CB-4FA4EFD44B9D}"/>
              </a:ext>
            </a:extLst>
          </p:cNvPr>
          <p:cNvPicPr>
            <a:picLocks noChangeAspect="1"/>
          </p:cNvPicPr>
          <p:nvPr/>
        </p:nvPicPr>
        <p:blipFill>
          <a:blip r:embed="rId3"/>
          <a:stretch>
            <a:fillRect/>
          </a:stretch>
        </p:blipFill>
        <p:spPr>
          <a:xfrm>
            <a:off x="4852120" y="3065056"/>
            <a:ext cx="571500" cy="571500"/>
          </a:xfrm>
          <a:prstGeom prst="rect">
            <a:avLst/>
          </a:prstGeom>
        </p:spPr>
      </p:pic>
      <p:sp>
        <p:nvSpPr>
          <p:cNvPr id="27" name="Right Brace 26">
            <a:extLst>
              <a:ext uri="{FF2B5EF4-FFF2-40B4-BE49-F238E27FC236}">
                <a16:creationId xmlns:a16="http://schemas.microsoft.com/office/drawing/2014/main" id="{1BEA6402-0433-2ED6-F796-5BBBC8814D6A}"/>
              </a:ext>
            </a:extLst>
          </p:cNvPr>
          <p:cNvSpPr/>
          <p:nvPr/>
        </p:nvSpPr>
        <p:spPr>
          <a:xfrm rot="5400000">
            <a:off x="1220063" y="3179906"/>
            <a:ext cx="192024" cy="130036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2107328B-028E-E7FB-203C-5310655BFF27}"/>
              </a:ext>
            </a:extLst>
          </p:cNvPr>
          <p:cNvSpPr txBox="1"/>
          <p:nvPr/>
        </p:nvSpPr>
        <p:spPr>
          <a:xfrm>
            <a:off x="552601" y="3967668"/>
            <a:ext cx="4498204" cy="461665"/>
          </a:xfrm>
          <a:prstGeom prst="rect">
            <a:avLst/>
          </a:prstGeom>
          <a:noFill/>
        </p:spPr>
        <p:txBody>
          <a:bodyPr wrap="square" rtlCol="0">
            <a:spAutoFit/>
          </a:bodyPr>
          <a:lstStyle/>
          <a:p>
            <a:r>
              <a:rPr lang="en-US" sz="1200" i="1"/>
              <a:t>Only ~30% of employees excel in fraud detection and they are on average </a:t>
            </a:r>
            <a:r>
              <a:rPr lang="en-US" sz="1200" i="1">
                <a:solidFill>
                  <a:schemeClr val="tx2">
                    <a:lumMod val="10000"/>
                  </a:schemeClr>
                </a:solidFill>
              </a:rPr>
              <a:t>[sanitized] ppt</a:t>
            </a:r>
            <a:r>
              <a:rPr lang="en-US" sz="1200" b="1" i="1">
                <a:solidFill>
                  <a:schemeClr val="accent2"/>
                </a:solidFill>
              </a:rPr>
              <a:t> </a:t>
            </a:r>
            <a:r>
              <a:rPr lang="en-US" sz="1200" i="1"/>
              <a:t>better at detecting fraud than the rest</a:t>
            </a:r>
          </a:p>
        </p:txBody>
      </p:sp>
      <p:graphicFrame>
        <p:nvGraphicFramePr>
          <p:cNvPr id="2" name="Chart 1">
            <a:extLst>
              <a:ext uri="{FF2B5EF4-FFF2-40B4-BE49-F238E27FC236}">
                <a16:creationId xmlns:a16="http://schemas.microsoft.com/office/drawing/2014/main" id="{2BCB9DEB-6D4C-09FF-B59D-8B49C7036BE1}"/>
              </a:ext>
            </a:extLst>
          </p:cNvPr>
          <p:cNvGraphicFramePr/>
          <p:nvPr>
            <p:extLst>
              <p:ext uri="{D42A27DB-BD31-4B8C-83A1-F6EECF244321}">
                <p14:modId xmlns:p14="http://schemas.microsoft.com/office/powerpoint/2010/main" val="4027085314"/>
              </p:ext>
            </p:extLst>
          </p:nvPr>
        </p:nvGraphicFramePr>
        <p:xfrm>
          <a:off x="552602" y="5118504"/>
          <a:ext cx="5159866" cy="1307295"/>
        </p:xfrm>
        <a:graphic>
          <a:graphicData uri="http://schemas.openxmlformats.org/drawingml/2006/chart">
            <c:chart xmlns:c="http://schemas.openxmlformats.org/drawingml/2006/chart" xmlns:r="http://schemas.openxmlformats.org/officeDocument/2006/relationships" r:id="rId4"/>
          </a:graphicData>
        </a:graphic>
      </p:graphicFrame>
      <p:cxnSp>
        <p:nvCxnSpPr>
          <p:cNvPr id="12" name="Straight Connector 11">
            <a:extLst>
              <a:ext uri="{FF2B5EF4-FFF2-40B4-BE49-F238E27FC236}">
                <a16:creationId xmlns:a16="http://schemas.microsoft.com/office/drawing/2014/main" id="{F94EDF51-7F1D-E4F6-3AC9-27C958347DC3}"/>
              </a:ext>
            </a:extLst>
          </p:cNvPr>
          <p:cNvCxnSpPr>
            <a:cxnSpLocks/>
          </p:cNvCxnSpPr>
          <p:nvPr/>
        </p:nvCxnSpPr>
        <p:spPr>
          <a:xfrm>
            <a:off x="529817" y="1955683"/>
            <a:ext cx="51206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7B2315-9DA6-EB1E-F84B-66088E78ABC9}"/>
              </a:ext>
            </a:extLst>
          </p:cNvPr>
          <p:cNvCxnSpPr>
            <a:cxnSpLocks/>
          </p:cNvCxnSpPr>
          <p:nvPr/>
        </p:nvCxnSpPr>
        <p:spPr>
          <a:xfrm>
            <a:off x="6541544" y="1955683"/>
            <a:ext cx="51206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5B6937B-9100-20CD-9E16-9E44A52A4AB6}"/>
              </a:ext>
            </a:extLst>
          </p:cNvPr>
          <p:cNvSpPr/>
          <p:nvPr/>
        </p:nvSpPr>
        <p:spPr>
          <a:xfrm>
            <a:off x="6745357" y="3434231"/>
            <a:ext cx="609600" cy="5922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t>Claim</a:t>
            </a:r>
          </a:p>
        </p:txBody>
      </p:sp>
      <p:sp>
        <p:nvSpPr>
          <p:cNvPr id="15" name="Rectangle 14">
            <a:extLst>
              <a:ext uri="{FF2B5EF4-FFF2-40B4-BE49-F238E27FC236}">
                <a16:creationId xmlns:a16="http://schemas.microsoft.com/office/drawing/2014/main" id="{CC171E6D-AB62-7648-49EB-74CB0DEA11A8}"/>
              </a:ext>
            </a:extLst>
          </p:cNvPr>
          <p:cNvSpPr/>
          <p:nvPr/>
        </p:nvSpPr>
        <p:spPr>
          <a:xfrm>
            <a:off x="7656455" y="3084649"/>
            <a:ext cx="967408" cy="5128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lumMod val="10000"/>
                  </a:schemeClr>
                </a:solidFill>
              </a:rPr>
              <a:t>Our partner</a:t>
            </a:r>
          </a:p>
        </p:txBody>
      </p:sp>
      <p:sp>
        <p:nvSpPr>
          <p:cNvPr id="16" name="Rectangle 15">
            <a:extLst>
              <a:ext uri="{FF2B5EF4-FFF2-40B4-BE49-F238E27FC236}">
                <a16:creationId xmlns:a16="http://schemas.microsoft.com/office/drawing/2014/main" id="{DDE2FF10-E016-4AD9-017E-2DFF5239EB8C}"/>
              </a:ext>
            </a:extLst>
          </p:cNvPr>
          <p:cNvSpPr/>
          <p:nvPr/>
        </p:nvSpPr>
        <p:spPr>
          <a:xfrm>
            <a:off x="8925361" y="3084649"/>
            <a:ext cx="967408" cy="5128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lumMod val="10000"/>
                  </a:schemeClr>
                </a:solidFill>
              </a:rPr>
              <a:t>Repair ~60% of claims</a:t>
            </a:r>
          </a:p>
        </p:txBody>
      </p:sp>
      <p:sp>
        <p:nvSpPr>
          <p:cNvPr id="28" name="Rectangle 27">
            <a:extLst>
              <a:ext uri="{FF2B5EF4-FFF2-40B4-BE49-F238E27FC236}">
                <a16:creationId xmlns:a16="http://schemas.microsoft.com/office/drawing/2014/main" id="{162FC591-6B62-76EB-19B9-4DD7147225A4}"/>
              </a:ext>
            </a:extLst>
          </p:cNvPr>
          <p:cNvSpPr/>
          <p:nvPr/>
        </p:nvSpPr>
        <p:spPr>
          <a:xfrm>
            <a:off x="10194267" y="3084649"/>
            <a:ext cx="967408" cy="51289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35% cheaper</a:t>
            </a:r>
          </a:p>
        </p:txBody>
      </p:sp>
      <p:sp>
        <p:nvSpPr>
          <p:cNvPr id="30" name="Rectangle 29">
            <a:extLst>
              <a:ext uri="{FF2B5EF4-FFF2-40B4-BE49-F238E27FC236}">
                <a16:creationId xmlns:a16="http://schemas.microsoft.com/office/drawing/2014/main" id="{CCD888F7-1CAF-BEBB-7E16-BC9E6F45D4B0}"/>
              </a:ext>
            </a:extLst>
          </p:cNvPr>
          <p:cNvSpPr/>
          <p:nvPr/>
        </p:nvSpPr>
        <p:spPr>
          <a:xfrm>
            <a:off x="7656455" y="3863166"/>
            <a:ext cx="967408" cy="512892"/>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lumMod val="10000"/>
                  </a:schemeClr>
                </a:solidFill>
              </a:rPr>
              <a:t>Local workshop</a:t>
            </a:r>
          </a:p>
        </p:txBody>
      </p:sp>
      <p:sp>
        <p:nvSpPr>
          <p:cNvPr id="31" name="Rectangle 30">
            <a:extLst>
              <a:ext uri="{FF2B5EF4-FFF2-40B4-BE49-F238E27FC236}">
                <a16:creationId xmlns:a16="http://schemas.microsoft.com/office/drawing/2014/main" id="{1C46718D-AE73-4D9F-7A7D-59F49C615981}"/>
              </a:ext>
            </a:extLst>
          </p:cNvPr>
          <p:cNvSpPr/>
          <p:nvPr/>
        </p:nvSpPr>
        <p:spPr>
          <a:xfrm>
            <a:off x="8925361" y="3863166"/>
            <a:ext cx="967408" cy="512892"/>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lumMod val="10000"/>
                  </a:schemeClr>
                </a:solidFill>
              </a:rPr>
              <a:t>Repair ~20% of claims</a:t>
            </a:r>
          </a:p>
        </p:txBody>
      </p:sp>
      <p:cxnSp>
        <p:nvCxnSpPr>
          <p:cNvPr id="33" name="Elbow Connector 32">
            <a:extLst>
              <a:ext uri="{FF2B5EF4-FFF2-40B4-BE49-F238E27FC236}">
                <a16:creationId xmlns:a16="http://schemas.microsoft.com/office/drawing/2014/main" id="{40500FF8-F3D9-DD68-2E2B-AC6E574A0BB3}"/>
              </a:ext>
            </a:extLst>
          </p:cNvPr>
          <p:cNvCxnSpPr>
            <a:cxnSpLocks/>
            <a:stCxn id="14" idx="6"/>
            <a:endCxn id="15" idx="1"/>
          </p:cNvCxnSpPr>
          <p:nvPr/>
        </p:nvCxnSpPr>
        <p:spPr>
          <a:xfrm flipV="1">
            <a:off x="7354957" y="3341095"/>
            <a:ext cx="301498" cy="3892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873885FE-0526-ABFF-B1DF-459FF2057806}"/>
              </a:ext>
            </a:extLst>
          </p:cNvPr>
          <p:cNvCxnSpPr>
            <a:cxnSpLocks/>
            <a:stCxn id="14" idx="6"/>
            <a:endCxn id="30" idx="1"/>
          </p:cNvCxnSpPr>
          <p:nvPr/>
        </p:nvCxnSpPr>
        <p:spPr>
          <a:xfrm>
            <a:off x="7354957" y="3730354"/>
            <a:ext cx="301498" cy="389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BD1BA57-07CA-A121-4B29-9D7EC59D6301}"/>
              </a:ext>
            </a:extLst>
          </p:cNvPr>
          <p:cNvCxnSpPr>
            <a:cxnSpLocks/>
            <a:stCxn id="15" idx="3"/>
            <a:endCxn id="16" idx="1"/>
          </p:cNvCxnSpPr>
          <p:nvPr/>
        </p:nvCxnSpPr>
        <p:spPr>
          <a:xfrm>
            <a:off x="8623863" y="3341095"/>
            <a:ext cx="3014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D328701-1A5F-5725-C74D-70A63D4B9E8D}"/>
              </a:ext>
            </a:extLst>
          </p:cNvPr>
          <p:cNvCxnSpPr>
            <a:cxnSpLocks/>
            <a:endCxn id="28" idx="1"/>
          </p:cNvCxnSpPr>
          <p:nvPr/>
        </p:nvCxnSpPr>
        <p:spPr>
          <a:xfrm>
            <a:off x="9892769" y="3341095"/>
            <a:ext cx="3014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86990CB-E421-B997-73A7-D10AEEF2FEF3}"/>
              </a:ext>
            </a:extLst>
          </p:cNvPr>
          <p:cNvCxnSpPr>
            <a:cxnSpLocks/>
            <a:stCxn id="30" idx="3"/>
            <a:endCxn id="31" idx="1"/>
          </p:cNvCxnSpPr>
          <p:nvPr/>
        </p:nvCxnSpPr>
        <p:spPr>
          <a:xfrm>
            <a:off x="8623863" y="4119612"/>
            <a:ext cx="3014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9" name="Chart 48">
            <a:extLst>
              <a:ext uri="{FF2B5EF4-FFF2-40B4-BE49-F238E27FC236}">
                <a16:creationId xmlns:a16="http://schemas.microsoft.com/office/drawing/2014/main" id="{7C9DBCD7-AC35-C8F4-7245-AE7D78538E71}"/>
              </a:ext>
            </a:extLst>
          </p:cNvPr>
          <p:cNvGraphicFramePr/>
          <p:nvPr>
            <p:extLst>
              <p:ext uri="{D42A27DB-BD31-4B8C-83A1-F6EECF244321}">
                <p14:modId xmlns:p14="http://schemas.microsoft.com/office/powerpoint/2010/main" val="4213571116"/>
              </p:ext>
            </p:extLst>
          </p:nvPr>
        </p:nvGraphicFramePr>
        <p:xfrm>
          <a:off x="6479533" y="5118504"/>
          <a:ext cx="5159866" cy="1307295"/>
        </p:xfrm>
        <a:graphic>
          <a:graphicData uri="http://schemas.openxmlformats.org/drawingml/2006/chart">
            <c:chart xmlns:c="http://schemas.openxmlformats.org/drawingml/2006/chart" xmlns:r="http://schemas.openxmlformats.org/officeDocument/2006/relationships" r:id="rId5"/>
          </a:graphicData>
        </a:graphic>
      </p:graphicFrame>
      <p:sp>
        <p:nvSpPr>
          <p:cNvPr id="3" name="Google Shape;746;p20">
            <a:extLst>
              <a:ext uri="{FF2B5EF4-FFF2-40B4-BE49-F238E27FC236}">
                <a16:creationId xmlns:a16="http://schemas.microsoft.com/office/drawing/2014/main" id="{15B418B3-1A00-A139-2E05-5487A66A805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53840031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D11AB15-FA6E-EF85-948F-9DDFAFEB6CA5}"/>
              </a:ext>
            </a:extLst>
          </p:cNvPr>
          <p:cNvGraphicFramePr>
            <a:graphicFrameLocks noChangeAspect="1"/>
          </p:cNvGraphicFramePr>
          <p:nvPr>
            <p:custDataLst>
              <p:tags r:id="rId1"/>
            </p:custDataLst>
            <p:extLst>
              <p:ext uri="{D42A27DB-BD31-4B8C-83A1-F6EECF244321}">
                <p14:modId xmlns:p14="http://schemas.microsoft.com/office/powerpoint/2010/main" val="113122172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0D11AB15-FA6E-EF85-948F-9DDFAFEB6CA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DB4CE78B-46C4-B908-0694-9F096482E06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162</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6" name="Text Placeholder 2">
            <a:extLst>
              <a:ext uri="{FF2B5EF4-FFF2-40B4-BE49-F238E27FC236}">
                <a16:creationId xmlns:a16="http://schemas.microsoft.com/office/drawing/2014/main" id="{5218D761-1D29-7026-6EAE-0416A092FC30}"/>
              </a:ext>
            </a:extLst>
          </p:cNvPr>
          <p:cNvSpPr txBox="1">
            <a:spLocks/>
          </p:cNvSpPr>
          <p:nvPr/>
        </p:nvSpPr>
        <p:spPr>
          <a:xfrm>
            <a:off x="7345686" y="1516282"/>
            <a:ext cx="4623452" cy="449749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GB" sz="41300">
                <a:solidFill>
                  <a:srgbClr val="061F32"/>
                </a:solidFill>
              </a:rPr>
              <a:t>B</a:t>
            </a:r>
            <a:endParaRPr kumimoji="0" lang="en-GB" sz="41300" b="0" i="0" u="none" strike="noStrike" kern="0" cap="none" spc="0" normalizeH="0" baseline="0" noProof="0">
              <a:ln>
                <a:noFill/>
              </a:ln>
              <a:solidFill>
                <a:srgbClr val="061F32"/>
              </a:solidFill>
              <a:effectLst/>
              <a:uLnTx/>
              <a:uFillTx/>
              <a:latin typeface="Arial"/>
              <a:cs typeface="Arial"/>
              <a:sym typeface="Arial"/>
            </a:endParaRPr>
          </a:p>
        </p:txBody>
      </p:sp>
      <p:sp>
        <p:nvSpPr>
          <p:cNvPr id="7" name="Title 1">
            <a:extLst>
              <a:ext uri="{FF2B5EF4-FFF2-40B4-BE49-F238E27FC236}">
                <a16:creationId xmlns:a16="http://schemas.microsoft.com/office/drawing/2014/main" id="{73C9D1E2-1E55-2E8E-5741-299942BF8424}"/>
              </a:ext>
            </a:extLst>
          </p:cNvPr>
          <p:cNvSpPr txBox="1">
            <a:spLocks/>
          </p:cNvSpPr>
          <p:nvPr/>
        </p:nvSpPr>
        <p:spPr>
          <a:xfrm>
            <a:off x="534724" y="1343875"/>
            <a:ext cx="5561275" cy="1437300"/>
          </a:xfrm>
          <a:prstGeom prst="rect">
            <a:avLst/>
          </a:prstGeom>
          <a:noFill/>
          <a:ln>
            <a:noFill/>
          </a:ln>
        </p:spPr>
        <p:txBody>
          <a:bodyPr spcFirstLastPara="1" vert="horz" wrap="square" lIns="91425" tIns="45700" rIns="91425" bIns="457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800"/>
              <a:buFont typeface="Helvetica Neue"/>
              <a:buNone/>
              <a:defRPr sz="48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1200"/>
              </a:spcAft>
              <a:buClr>
                <a:srgbClr val="08A6F6"/>
              </a:buClr>
              <a:buSzPts val="2000"/>
              <a:buFont typeface="Arial"/>
              <a:buNone/>
              <a:tabLst/>
              <a:defRPr/>
            </a:pPr>
            <a:r>
              <a:rPr kumimoji="0" lang="en-US" sz="2000" b="1" i="0" u="none" strike="noStrike" kern="0" cap="none" spc="0" normalizeH="0" baseline="0" noProof="0">
                <a:ln>
                  <a:noFill/>
                </a:ln>
                <a:solidFill>
                  <a:srgbClr val="08A6F6"/>
                </a:solidFill>
                <a:effectLst/>
                <a:uLnTx/>
                <a:uFillTx/>
                <a:latin typeface="Arial"/>
                <a:cs typeface="Arial"/>
                <a:sym typeface="Arial"/>
              </a:rPr>
              <a:t>Strategic initiative:</a:t>
            </a:r>
            <a:br>
              <a:rPr kumimoji="0" lang="en-US" sz="3200" b="1" i="0" u="none" strike="noStrike" kern="0" cap="none" spc="0" normalizeH="0" baseline="0" noProof="0">
                <a:ln>
                  <a:noFill/>
                </a:ln>
                <a:solidFill>
                  <a:srgbClr val="08A6F6"/>
                </a:solidFill>
                <a:effectLst/>
                <a:uLnTx/>
                <a:uFillTx/>
                <a:latin typeface="Georgia"/>
                <a:sym typeface="Georgia"/>
              </a:rPr>
            </a:br>
            <a:r>
              <a:rPr kumimoji="0" lang="en-US" b="1" i="0" u="none" strike="noStrike" kern="0" cap="none" spc="0" normalizeH="0" baseline="0" noProof="0">
                <a:ln>
                  <a:noFill/>
                </a:ln>
                <a:solidFill>
                  <a:srgbClr val="171616"/>
                </a:solidFill>
                <a:effectLst/>
                <a:uLnTx/>
                <a:uFillTx/>
                <a:latin typeface="Georgia"/>
                <a:sym typeface="Georgia"/>
              </a:rPr>
              <a:t>Digital empowerment </a:t>
            </a:r>
            <a:br>
              <a:rPr kumimoji="0" lang="en-US" b="1" i="0" u="none" strike="noStrike" kern="0" cap="none" spc="0" normalizeH="0" baseline="0" noProof="0">
                <a:ln>
                  <a:noFill/>
                </a:ln>
                <a:solidFill>
                  <a:srgbClr val="171616"/>
                </a:solidFill>
                <a:effectLst/>
                <a:uLnTx/>
                <a:uFillTx/>
                <a:latin typeface="Georgia"/>
                <a:sym typeface="Georgia"/>
              </a:rPr>
            </a:br>
            <a:r>
              <a:rPr kumimoji="0" lang="en-US" b="1" i="0" u="none" strike="noStrike" kern="0" cap="none" spc="0" normalizeH="0" baseline="0" noProof="0">
                <a:ln>
                  <a:noFill/>
                </a:ln>
                <a:solidFill>
                  <a:srgbClr val="171616"/>
                </a:solidFill>
                <a:effectLst/>
                <a:uLnTx/>
                <a:uFillTx/>
                <a:latin typeface="Georgia"/>
                <a:sym typeface="Georgia"/>
              </a:rPr>
              <a:t>of customers</a:t>
            </a:r>
            <a:endParaRPr kumimoji="0" lang="en-US" sz="4800" b="1" i="0" u="none" strike="noStrike" kern="0" cap="none" spc="0" normalizeH="0" baseline="0" noProof="0">
              <a:ln>
                <a:noFill/>
              </a:ln>
              <a:solidFill>
                <a:srgbClr val="FFFFFF"/>
              </a:solidFill>
              <a:effectLst/>
              <a:uLnTx/>
              <a:uFillTx/>
              <a:latin typeface="Georgia"/>
              <a:sym typeface="Georgia"/>
            </a:endParaRPr>
          </a:p>
        </p:txBody>
      </p:sp>
    </p:spTree>
    <p:extLst>
      <p:ext uri="{BB962C8B-B14F-4D97-AF65-F5344CB8AC3E}">
        <p14:creationId xmlns:p14="http://schemas.microsoft.com/office/powerpoint/2010/main" val="22911479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solidFill>
                  <a:schemeClr val="accent2"/>
                </a:solidFill>
              </a:rPr>
              <a:t>Why</a:t>
            </a:r>
            <a:r>
              <a:rPr lang="en-US">
                <a:solidFill>
                  <a:schemeClr val="bg2"/>
                </a:solidFill>
              </a:rPr>
              <a:t> </a:t>
            </a:r>
            <a:r>
              <a:rPr lang="en-US"/>
              <a:t>is digital customer empowerment important?</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163</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TextBox 1">
            <a:extLst>
              <a:ext uri="{FF2B5EF4-FFF2-40B4-BE49-F238E27FC236}">
                <a16:creationId xmlns:a16="http://schemas.microsoft.com/office/drawing/2014/main" id="{2E7EA8A8-4C13-502D-AFC8-3ABC3320D058}"/>
              </a:ext>
            </a:extLst>
          </p:cNvPr>
          <p:cNvSpPr txBox="1"/>
          <p:nvPr/>
        </p:nvSpPr>
        <p:spPr>
          <a:xfrm>
            <a:off x="467806" y="1510450"/>
            <a:ext cx="3265714" cy="307777"/>
          </a:xfrm>
          <a:prstGeom prst="rect">
            <a:avLst/>
          </a:prstGeom>
          <a:noFill/>
        </p:spPr>
        <p:txBody>
          <a:bodyPr wrap="square" rtlCol="0">
            <a:spAutoFit/>
          </a:bodyPr>
          <a:lstStyle/>
          <a:p>
            <a:r>
              <a:rPr lang="en-US" b="1"/>
              <a:t> Customers increasingly expect:</a:t>
            </a:r>
          </a:p>
        </p:txBody>
      </p:sp>
      <p:sp>
        <p:nvSpPr>
          <p:cNvPr id="3" name="Rounded Rectangle 2">
            <a:extLst>
              <a:ext uri="{FF2B5EF4-FFF2-40B4-BE49-F238E27FC236}">
                <a16:creationId xmlns:a16="http://schemas.microsoft.com/office/drawing/2014/main" id="{18635AE5-89B6-3087-9875-2CDCF448FDC6}"/>
              </a:ext>
            </a:extLst>
          </p:cNvPr>
          <p:cNvSpPr/>
          <p:nvPr/>
        </p:nvSpPr>
        <p:spPr>
          <a:xfrm>
            <a:off x="734460" y="2106618"/>
            <a:ext cx="2414178" cy="94372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Convenience</a:t>
            </a:r>
          </a:p>
        </p:txBody>
      </p:sp>
      <p:sp>
        <p:nvSpPr>
          <p:cNvPr id="7" name="Rounded Rectangle 6">
            <a:extLst>
              <a:ext uri="{FF2B5EF4-FFF2-40B4-BE49-F238E27FC236}">
                <a16:creationId xmlns:a16="http://schemas.microsoft.com/office/drawing/2014/main" id="{A41EA064-EDB0-97BE-FF4A-F1186CDC5543}"/>
              </a:ext>
            </a:extLst>
          </p:cNvPr>
          <p:cNvSpPr/>
          <p:nvPr/>
        </p:nvSpPr>
        <p:spPr>
          <a:xfrm>
            <a:off x="734460" y="3654543"/>
            <a:ext cx="2414178" cy="94372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Transparency</a:t>
            </a:r>
          </a:p>
        </p:txBody>
      </p:sp>
      <p:sp>
        <p:nvSpPr>
          <p:cNvPr id="8" name="Rounded Rectangle 7">
            <a:extLst>
              <a:ext uri="{FF2B5EF4-FFF2-40B4-BE49-F238E27FC236}">
                <a16:creationId xmlns:a16="http://schemas.microsoft.com/office/drawing/2014/main" id="{A7AA6CA5-EDCC-D63D-F03A-C75DBBDFF340}"/>
              </a:ext>
            </a:extLst>
          </p:cNvPr>
          <p:cNvSpPr/>
          <p:nvPr/>
        </p:nvSpPr>
        <p:spPr>
          <a:xfrm>
            <a:off x="734460" y="5208874"/>
            <a:ext cx="2414178" cy="94372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Empowerment</a:t>
            </a:r>
          </a:p>
        </p:txBody>
      </p:sp>
      <p:sp>
        <p:nvSpPr>
          <p:cNvPr id="10" name="TextBox 9">
            <a:extLst>
              <a:ext uri="{FF2B5EF4-FFF2-40B4-BE49-F238E27FC236}">
                <a16:creationId xmlns:a16="http://schemas.microsoft.com/office/drawing/2014/main" id="{439FCCE2-2F0B-27FB-974F-90996C39B6C4}"/>
              </a:ext>
            </a:extLst>
          </p:cNvPr>
          <p:cNvSpPr txBox="1"/>
          <p:nvPr/>
        </p:nvSpPr>
        <p:spPr>
          <a:xfrm>
            <a:off x="4065814" y="1510450"/>
            <a:ext cx="7433459" cy="307777"/>
          </a:xfrm>
          <a:prstGeom prst="rect">
            <a:avLst/>
          </a:prstGeom>
          <a:noFill/>
        </p:spPr>
        <p:txBody>
          <a:bodyPr wrap="square" rtlCol="0">
            <a:spAutoFit/>
          </a:bodyPr>
          <a:lstStyle/>
          <a:p>
            <a:r>
              <a:rPr lang="en-US" b="1"/>
              <a:t>This is also seen in growing interest in – and use of – our digital solutions:</a:t>
            </a:r>
          </a:p>
        </p:txBody>
      </p:sp>
      <p:sp>
        <p:nvSpPr>
          <p:cNvPr id="11" name="Rounded Rectangle 10">
            <a:extLst>
              <a:ext uri="{FF2B5EF4-FFF2-40B4-BE49-F238E27FC236}">
                <a16:creationId xmlns:a16="http://schemas.microsoft.com/office/drawing/2014/main" id="{55869CBF-F107-AF35-C8FC-F1BDBAD1EF48}"/>
              </a:ext>
            </a:extLst>
          </p:cNvPr>
          <p:cNvSpPr/>
          <p:nvPr/>
        </p:nvSpPr>
        <p:spPr>
          <a:xfrm>
            <a:off x="4143088" y="2106619"/>
            <a:ext cx="1502311" cy="943724"/>
          </a:xfrm>
          <a:prstGeom prst="round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solidFill>
                  <a:schemeClr val="tx2">
                    <a:lumMod val="10000"/>
                  </a:schemeClr>
                </a:solidFill>
              </a:rPr>
              <a:t>Logins </a:t>
            </a:r>
            <a:r>
              <a:rPr lang="en-US" err="1">
                <a:solidFill>
                  <a:schemeClr val="tx2">
                    <a:lumMod val="10000"/>
                  </a:schemeClr>
                </a:solidFill>
              </a:rPr>
              <a:t>MyPage</a:t>
            </a:r>
            <a:endParaRPr lang="en-US">
              <a:solidFill>
                <a:schemeClr val="tx2">
                  <a:lumMod val="10000"/>
                </a:schemeClr>
              </a:solidFill>
            </a:endParaRPr>
          </a:p>
          <a:p>
            <a:pPr algn="ctr"/>
            <a:r>
              <a:rPr lang="en-US" b="1">
                <a:solidFill>
                  <a:schemeClr val="tx2">
                    <a:lumMod val="10000"/>
                  </a:schemeClr>
                </a:solidFill>
              </a:rPr>
              <a:t>+40%</a:t>
            </a:r>
          </a:p>
        </p:txBody>
      </p:sp>
      <p:sp>
        <p:nvSpPr>
          <p:cNvPr id="12" name="Rounded Rectangle 11">
            <a:extLst>
              <a:ext uri="{FF2B5EF4-FFF2-40B4-BE49-F238E27FC236}">
                <a16:creationId xmlns:a16="http://schemas.microsoft.com/office/drawing/2014/main" id="{E3C688BD-71CE-CD58-8517-485BD63F19FB}"/>
              </a:ext>
            </a:extLst>
          </p:cNvPr>
          <p:cNvSpPr/>
          <p:nvPr/>
        </p:nvSpPr>
        <p:spPr>
          <a:xfrm>
            <a:off x="4143088" y="3657087"/>
            <a:ext cx="1502311" cy="943724"/>
          </a:xfrm>
          <a:prstGeom prst="round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solidFill>
                  <a:schemeClr val="tx2">
                    <a:lumMod val="10000"/>
                  </a:schemeClr>
                </a:solidFill>
              </a:rPr>
              <a:t>Online claims</a:t>
            </a:r>
          </a:p>
          <a:p>
            <a:pPr algn="ctr"/>
            <a:r>
              <a:rPr lang="en-US" b="1">
                <a:solidFill>
                  <a:schemeClr val="tx2">
                    <a:lumMod val="10000"/>
                  </a:schemeClr>
                </a:solidFill>
              </a:rPr>
              <a:t>+31%</a:t>
            </a:r>
          </a:p>
        </p:txBody>
      </p:sp>
      <p:sp>
        <p:nvSpPr>
          <p:cNvPr id="13" name="Rounded Rectangle 12">
            <a:extLst>
              <a:ext uri="{FF2B5EF4-FFF2-40B4-BE49-F238E27FC236}">
                <a16:creationId xmlns:a16="http://schemas.microsoft.com/office/drawing/2014/main" id="{E3615CA7-9D07-1EDA-CDF0-73CAD0E24A5F}"/>
              </a:ext>
            </a:extLst>
          </p:cNvPr>
          <p:cNvSpPr/>
          <p:nvPr/>
        </p:nvSpPr>
        <p:spPr>
          <a:xfrm>
            <a:off x="4143088" y="5207555"/>
            <a:ext cx="1502311" cy="946371"/>
          </a:xfrm>
          <a:prstGeom prst="round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solidFill>
                  <a:schemeClr val="tx2">
                    <a:lumMod val="10000"/>
                  </a:schemeClr>
                </a:solidFill>
              </a:rPr>
              <a:t>Digital contact</a:t>
            </a:r>
          </a:p>
          <a:p>
            <a:pPr algn="ctr"/>
            <a:r>
              <a:rPr lang="en-US" b="1">
                <a:solidFill>
                  <a:schemeClr val="tx2">
                    <a:lumMod val="10000"/>
                  </a:schemeClr>
                </a:solidFill>
              </a:rPr>
              <a:t>~65%</a:t>
            </a:r>
          </a:p>
        </p:txBody>
      </p:sp>
      <p:sp>
        <p:nvSpPr>
          <p:cNvPr id="15" name="Cross 14">
            <a:extLst>
              <a:ext uri="{FF2B5EF4-FFF2-40B4-BE49-F238E27FC236}">
                <a16:creationId xmlns:a16="http://schemas.microsoft.com/office/drawing/2014/main" id="{C49A2DBB-CA11-A352-167F-4B908625E7C5}"/>
              </a:ext>
            </a:extLst>
          </p:cNvPr>
          <p:cNvSpPr/>
          <p:nvPr/>
        </p:nvSpPr>
        <p:spPr>
          <a:xfrm>
            <a:off x="1804389" y="3215283"/>
            <a:ext cx="274320" cy="274320"/>
          </a:xfrm>
          <a:prstGeom prst="plus">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ross 15">
            <a:extLst>
              <a:ext uri="{FF2B5EF4-FFF2-40B4-BE49-F238E27FC236}">
                <a16:creationId xmlns:a16="http://schemas.microsoft.com/office/drawing/2014/main" id="{9E0A77EB-1378-0F65-0815-EBDEEAE7D3AC}"/>
              </a:ext>
            </a:extLst>
          </p:cNvPr>
          <p:cNvSpPr/>
          <p:nvPr/>
        </p:nvSpPr>
        <p:spPr>
          <a:xfrm>
            <a:off x="1804389" y="4766411"/>
            <a:ext cx="274320" cy="274320"/>
          </a:xfrm>
          <a:prstGeom prst="plus">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hart 18">
            <a:extLst>
              <a:ext uri="{FF2B5EF4-FFF2-40B4-BE49-F238E27FC236}">
                <a16:creationId xmlns:a16="http://schemas.microsoft.com/office/drawing/2014/main" id="{85333876-F8C0-FE00-1317-EB4524C87C04}"/>
              </a:ext>
            </a:extLst>
          </p:cNvPr>
          <p:cNvGraphicFramePr/>
          <p:nvPr>
            <p:extLst>
              <p:ext uri="{D42A27DB-BD31-4B8C-83A1-F6EECF244321}">
                <p14:modId xmlns:p14="http://schemas.microsoft.com/office/powerpoint/2010/main" val="2759609632"/>
              </p:ext>
            </p:extLst>
          </p:nvPr>
        </p:nvGraphicFramePr>
        <p:xfrm>
          <a:off x="5772151" y="5107637"/>
          <a:ext cx="5868986" cy="11462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19">
            <a:extLst>
              <a:ext uri="{FF2B5EF4-FFF2-40B4-BE49-F238E27FC236}">
                <a16:creationId xmlns:a16="http://schemas.microsoft.com/office/drawing/2014/main" id="{BCE57D20-915D-D97E-E672-2513CB3A1EC0}"/>
              </a:ext>
            </a:extLst>
          </p:cNvPr>
          <p:cNvGraphicFramePr/>
          <p:nvPr>
            <p:extLst>
              <p:ext uri="{D42A27DB-BD31-4B8C-83A1-F6EECF244321}">
                <p14:modId xmlns:p14="http://schemas.microsoft.com/office/powerpoint/2010/main" val="1731501423"/>
              </p:ext>
            </p:extLst>
          </p:nvPr>
        </p:nvGraphicFramePr>
        <p:xfrm>
          <a:off x="5772151" y="3556507"/>
          <a:ext cx="5868986" cy="114620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Chart 20">
            <a:extLst>
              <a:ext uri="{FF2B5EF4-FFF2-40B4-BE49-F238E27FC236}">
                <a16:creationId xmlns:a16="http://schemas.microsoft.com/office/drawing/2014/main" id="{47C5A828-C433-8629-AABF-3968B4782DC4}"/>
              </a:ext>
            </a:extLst>
          </p:cNvPr>
          <p:cNvGraphicFramePr/>
          <p:nvPr>
            <p:extLst>
              <p:ext uri="{D42A27DB-BD31-4B8C-83A1-F6EECF244321}">
                <p14:modId xmlns:p14="http://schemas.microsoft.com/office/powerpoint/2010/main" val="1561392362"/>
              </p:ext>
            </p:extLst>
          </p:nvPr>
        </p:nvGraphicFramePr>
        <p:xfrm>
          <a:off x="5772151" y="2005378"/>
          <a:ext cx="5868986" cy="1146206"/>
        </p:xfrm>
        <a:graphic>
          <a:graphicData uri="http://schemas.openxmlformats.org/drawingml/2006/chart">
            <c:chart xmlns:c="http://schemas.openxmlformats.org/drawingml/2006/chart" xmlns:r="http://schemas.openxmlformats.org/officeDocument/2006/relationships" r:id="rId5"/>
          </a:graphicData>
        </a:graphic>
      </p:graphicFrame>
      <p:grpSp>
        <p:nvGrpSpPr>
          <p:cNvPr id="23" name="Group 22">
            <a:extLst>
              <a:ext uri="{FF2B5EF4-FFF2-40B4-BE49-F238E27FC236}">
                <a16:creationId xmlns:a16="http://schemas.microsoft.com/office/drawing/2014/main" id="{72DD35E4-2601-6706-C7CA-7478A2B4FAC9}"/>
              </a:ext>
            </a:extLst>
          </p:cNvPr>
          <p:cNvGrpSpPr/>
          <p:nvPr/>
        </p:nvGrpSpPr>
        <p:grpSpPr>
          <a:xfrm>
            <a:off x="3440663" y="2202949"/>
            <a:ext cx="410399" cy="3852000"/>
            <a:chOff x="4052602" y="2068724"/>
            <a:chExt cx="410399" cy="3852000"/>
          </a:xfrm>
        </p:grpSpPr>
        <p:cxnSp>
          <p:nvCxnSpPr>
            <p:cNvPr id="24" name="Straight Connector 23">
              <a:extLst>
                <a:ext uri="{FF2B5EF4-FFF2-40B4-BE49-F238E27FC236}">
                  <a16:creationId xmlns:a16="http://schemas.microsoft.com/office/drawing/2014/main" id="{ED69F94A-B192-0CA4-7EF8-F42F3C4F5EC3}"/>
                </a:ext>
              </a:extLst>
            </p:cNvPr>
            <p:cNvCxnSpPr>
              <a:cxnSpLocks/>
            </p:cNvCxnSpPr>
            <p:nvPr/>
          </p:nvCxnSpPr>
          <p:spPr>
            <a:xfrm>
              <a:off x="4253828" y="2068724"/>
              <a:ext cx="0" cy="3852000"/>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243F1CAB-79E8-356F-D728-54E9C23F450D}"/>
                </a:ext>
              </a:extLst>
            </p:cNvPr>
            <p:cNvSpPr/>
            <p:nvPr/>
          </p:nvSpPr>
          <p:spPr>
            <a:xfrm>
              <a:off x="4052602" y="3788984"/>
              <a:ext cx="410399" cy="411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26" name="Triangle 25">
              <a:extLst>
                <a:ext uri="{FF2B5EF4-FFF2-40B4-BE49-F238E27FC236}">
                  <a16:creationId xmlns:a16="http://schemas.microsoft.com/office/drawing/2014/main" id="{2426AB07-E849-AA98-4AC7-E436C1F45127}"/>
                </a:ext>
              </a:extLst>
            </p:cNvPr>
            <p:cNvSpPr/>
            <p:nvPr/>
          </p:nvSpPr>
          <p:spPr>
            <a:xfrm rot="5400000">
              <a:off x="4127979" y="3919444"/>
              <a:ext cx="259644" cy="15056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27" name="Rectangle 26">
              <a:extLst>
                <a:ext uri="{FF2B5EF4-FFF2-40B4-BE49-F238E27FC236}">
                  <a16:creationId xmlns:a16="http://schemas.microsoft.com/office/drawing/2014/main" id="{765CD324-3DC8-80C5-4FDF-00B107C4232C}"/>
                </a:ext>
              </a:extLst>
            </p:cNvPr>
            <p:cNvSpPr/>
            <p:nvPr/>
          </p:nvSpPr>
          <p:spPr>
            <a:xfrm>
              <a:off x="4168409" y="3844462"/>
              <a:ext cx="46376" cy="30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6" name="Google Shape;746;p20">
            <a:extLst>
              <a:ext uri="{FF2B5EF4-FFF2-40B4-BE49-F238E27FC236}">
                <a16:creationId xmlns:a16="http://schemas.microsoft.com/office/drawing/2014/main" id="{5421E0B1-1089-5C68-E528-FF1A4C858F8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69440487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rc 21">
            <a:extLst>
              <a:ext uri="{FF2B5EF4-FFF2-40B4-BE49-F238E27FC236}">
                <a16:creationId xmlns:a16="http://schemas.microsoft.com/office/drawing/2014/main" id="{77350553-B0F1-9B0C-B055-54FED0431BDC}"/>
              </a:ext>
            </a:extLst>
          </p:cNvPr>
          <p:cNvSpPr/>
          <p:nvPr/>
        </p:nvSpPr>
        <p:spPr>
          <a:xfrm rot="16200000">
            <a:off x="1418190" y="4011711"/>
            <a:ext cx="2592863" cy="3949858"/>
          </a:xfrm>
          <a:prstGeom prst="arc">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BB91B09A-0B4B-856F-BAB0-36D95BD02515}"/>
              </a:ext>
            </a:extLst>
          </p:cNvPr>
          <p:cNvSpPr/>
          <p:nvPr/>
        </p:nvSpPr>
        <p:spPr>
          <a:xfrm rot="16200000">
            <a:off x="2971234" y="2706919"/>
            <a:ext cx="2592863" cy="3949858"/>
          </a:xfrm>
          <a:prstGeom prst="arc">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4C0E7886-B239-55C5-5883-FD9132B00B7B}"/>
              </a:ext>
            </a:extLst>
          </p:cNvPr>
          <p:cNvSpPr/>
          <p:nvPr/>
        </p:nvSpPr>
        <p:spPr>
          <a:xfrm rot="16200000">
            <a:off x="4524279" y="1416927"/>
            <a:ext cx="2592863" cy="3949858"/>
          </a:xfrm>
          <a:prstGeom prst="arc">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solidFill>
                  <a:schemeClr val="accent2"/>
                </a:solidFill>
              </a:rPr>
              <a:t>What</a:t>
            </a:r>
            <a:r>
              <a:rPr lang="en-US"/>
              <a:t> are we doing to empower our customers?</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164</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cxnSp>
        <p:nvCxnSpPr>
          <p:cNvPr id="7" name="Straight Arrow Connector 6">
            <a:extLst>
              <a:ext uri="{FF2B5EF4-FFF2-40B4-BE49-F238E27FC236}">
                <a16:creationId xmlns:a16="http://schemas.microsoft.com/office/drawing/2014/main" id="{039E9508-CF99-0EF2-BF6F-29F320CCB87D}"/>
              </a:ext>
            </a:extLst>
          </p:cNvPr>
          <p:cNvCxnSpPr>
            <a:cxnSpLocks/>
          </p:cNvCxnSpPr>
          <p:nvPr/>
        </p:nvCxnSpPr>
        <p:spPr>
          <a:xfrm flipV="1">
            <a:off x="615711" y="1983782"/>
            <a:ext cx="0" cy="409548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02EBEBC-F44E-7478-D0DF-7B06AA4E4368}"/>
              </a:ext>
            </a:extLst>
          </p:cNvPr>
          <p:cNvCxnSpPr>
            <a:cxnSpLocks/>
          </p:cNvCxnSpPr>
          <p:nvPr/>
        </p:nvCxnSpPr>
        <p:spPr>
          <a:xfrm>
            <a:off x="615711" y="6079262"/>
            <a:ext cx="5499279"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A53BCF-94DA-06A6-104B-BC70435BF923}"/>
              </a:ext>
            </a:extLst>
          </p:cNvPr>
          <p:cNvSpPr txBox="1"/>
          <p:nvPr/>
        </p:nvSpPr>
        <p:spPr>
          <a:xfrm>
            <a:off x="615711" y="1890794"/>
            <a:ext cx="1378039" cy="276999"/>
          </a:xfrm>
          <a:prstGeom prst="rect">
            <a:avLst/>
          </a:prstGeom>
          <a:noFill/>
        </p:spPr>
        <p:txBody>
          <a:bodyPr wrap="square" rtlCol="0">
            <a:spAutoFit/>
          </a:bodyPr>
          <a:lstStyle/>
          <a:p>
            <a:r>
              <a:rPr lang="en-US" sz="1200" i="1">
                <a:solidFill>
                  <a:schemeClr val="bg1">
                    <a:lumMod val="50000"/>
                  </a:schemeClr>
                </a:solidFill>
              </a:rPr>
              <a:t>Digitalization</a:t>
            </a:r>
          </a:p>
        </p:txBody>
      </p:sp>
      <p:sp>
        <p:nvSpPr>
          <p:cNvPr id="12" name="TextBox 11">
            <a:extLst>
              <a:ext uri="{FF2B5EF4-FFF2-40B4-BE49-F238E27FC236}">
                <a16:creationId xmlns:a16="http://schemas.microsoft.com/office/drawing/2014/main" id="{AAD71C2B-5651-5652-92B3-28660902EF7F}"/>
              </a:ext>
            </a:extLst>
          </p:cNvPr>
          <p:cNvSpPr txBox="1"/>
          <p:nvPr/>
        </p:nvSpPr>
        <p:spPr>
          <a:xfrm>
            <a:off x="4736951" y="6092141"/>
            <a:ext cx="1378039" cy="276999"/>
          </a:xfrm>
          <a:prstGeom prst="rect">
            <a:avLst/>
          </a:prstGeom>
          <a:noFill/>
        </p:spPr>
        <p:txBody>
          <a:bodyPr wrap="square" rtlCol="0">
            <a:spAutoFit/>
          </a:bodyPr>
          <a:lstStyle/>
          <a:p>
            <a:pPr algn="r"/>
            <a:r>
              <a:rPr lang="en-US" sz="1200" i="1">
                <a:solidFill>
                  <a:schemeClr val="bg1">
                    <a:lumMod val="50000"/>
                  </a:schemeClr>
                </a:solidFill>
              </a:rPr>
              <a:t>Time</a:t>
            </a:r>
          </a:p>
        </p:txBody>
      </p:sp>
      <p:sp>
        <p:nvSpPr>
          <p:cNvPr id="16" name="TextBox 15">
            <a:extLst>
              <a:ext uri="{FF2B5EF4-FFF2-40B4-BE49-F238E27FC236}">
                <a16:creationId xmlns:a16="http://schemas.microsoft.com/office/drawing/2014/main" id="{BC3AF523-4EAC-7E5D-2D01-C3B7F80D1B74}"/>
              </a:ext>
            </a:extLst>
          </p:cNvPr>
          <p:cNvSpPr txBox="1"/>
          <p:nvPr/>
        </p:nvSpPr>
        <p:spPr>
          <a:xfrm>
            <a:off x="467806" y="1510450"/>
            <a:ext cx="3265714" cy="307777"/>
          </a:xfrm>
          <a:prstGeom prst="rect">
            <a:avLst/>
          </a:prstGeom>
          <a:noFill/>
        </p:spPr>
        <p:txBody>
          <a:bodyPr wrap="square" rtlCol="0">
            <a:spAutoFit/>
          </a:bodyPr>
          <a:lstStyle/>
          <a:p>
            <a:r>
              <a:rPr lang="en-US" b="1"/>
              <a:t>Our digital journey</a:t>
            </a:r>
          </a:p>
        </p:txBody>
      </p:sp>
      <p:sp>
        <p:nvSpPr>
          <p:cNvPr id="17" name="TextBox 16">
            <a:extLst>
              <a:ext uri="{FF2B5EF4-FFF2-40B4-BE49-F238E27FC236}">
                <a16:creationId xmlns:a16="http://schemas.microsoft.com/office/drawing/2014/main" id="{C6DB5403-0276-709A-440F-A5958DB78453}"/>
              </a:ext>
            </a:extLst>
          </p:cNvPr>
          <p:cNvSpPr txBox="1"/>
          <p:nvPr/>
        </p:nvSpPr>
        <p:spPr>
          <a:xfrm>
            <a:off x="6695542" y="1510450"/>
            <a:ext cx="3265714" cy="307777"/>
          </a:xfrm>
          <a:prstGeom prst="rect">
            <a:avLst/>
          </a:prstGeom>
          <a:noFill/>
        </p:spPr>
        <p:txBody>
          <a:bodyPr wrap="square" rtlCol="0">
            <a:spAutoFit/>
          </a:bodyPr>
          <a:lstStyle/>
          <a:p>
            <a:r>
              <a:rPr lang="en-US" b="1"/>
              <a:t>Digital targets 2025</a:t>
            </a:r>
          </a:p>
        </p:txBody>
      </p:sp>
      <p:sp>
        <p:nvSpPr>
          <p:cNvPr id="18" name="Rounded Rectangle 17">
            <a:extLst>
              <a:ext uri="{FF2B5EF4-FFF2-40B4-BE49-F238E27FC236}">
                <a16:creationId xmlns:a16="http://schemas.microsoft.com/office/drawing/2014/main" id="{4825F02F-EEEA-F396-E168-AEC1C676E4B6}"/>
              </a:ext>
            </a:extLst>
          </p:cNvPr>
          <p:cNvSpPr/>
          <p:nvPr/>
        </p:nvSpPr>
        <p:spPr>
          <a:xfrm>
            <a:off x="6695542" y="2167793"/>
            <a:ext cx="4880741" cy="931868"/>
          </a:xfrm>
          <a:prstGeom prst="round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2"/>
                </a:solidFill>
              </a:rPr>
              <a:t>50% </a:t>
            </a:r>
            <a:r>
              <a:rPr lang="en-US">
                <a:solidFill>
                  <a:schemeClr val="tx2">
                    <a:lumMod val="10000"/>
                  </a:schemeClr>
                </a:solidFill>
              </a:rPr>
              <a:t>straight-through-processing (STP) on claims</a:t>
            </a:r>
          </a:p>
        </p:txBody>
      </p:sp>
      <p:sp>
        <p:nvSpPr>
          <p:cNvPr id="19" name="Rounded Rectangle 18">
            <a:extLst>
              <a:ext uri="{FF2B5EF4-FFF2-40B4-BE49-F238E27FC236}">
                <a16:creationId xmlns:a16="http://schemas.microsoft.com/office/drawing/2014/main" id="{63F5367D-4E42-8AE7-C17A-7866C196971B}"/>
              </a:ext>
            </a:extLst>
          </p:cNvPr>
          <p:cNvSpPr/>
          <p:nvPr/>
        </p:nvSpPr>
        <p:spPr>
          <a:xfrm>
            <a:off x="6695541" y="3357215"/>
            <a:ext cx="4880741" cy="931868"/>
          </a:xfrm>
          <a:prstGeom prst="round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2"/>
                </a:solidFill>
              </a:rPr>
              <a:t>70% </a:t>
            </a:r>
            <a:r>
              <a:rPr lang="en-US">
                <a:solidFill>
                  <a:schemeClr val="tx2">
                    <a:lumMod val="10000"/>
                  </a:schemeClr>
                </a:solidFill>
              </a:rPr>
              <a:t>self-service level on all contacts</a:t>
            </a:r>
          </a:p>
        </p:txBody>
      </p:sp>
      <p:sp>
        <p:nvSpPr>
          <p:cNvPr id="20" name="TextBox 19">
            <a:extLst>
              <a:ext uri="{FF2B5EF4-FFF2-40B4-BE49-F238E27FC236}">
                <a16:creationId xmlns:a16="http://schemas.microsoft.com/office/drawing/2014/main" id="{0C676AEB-65CD-C182-0894-959848E82CB2}"/>
              </a:ext>
            </a:extLst>
          </p:cNvPr>
          <p:cNvSpPr txBox="1"/>
          <p:nvPr/>
        </p:nvSpPr>
        <p:spPr>
          <a:xfrm>
            <a:off x="7503054" y="5069631"/>
            <a:ext cx="3265714" cy="892552"/>
          </a:xfrm>
          <a:prstGeom prst="rect">
            <a:avLst/>
          </a:prstGeom>
          <a:noFill/>
        </p:spPr>
        <p:txBody>
          <a:bodyPr wrap="square" rtlCol="0">
            <a:spAutoFit/>
          </a:bodyPr>
          <a:lstStyle/>
          <a:p>
            <a:pPr algn="ctr"/>
            <a:r>
              <a:rPr lang="en-US" b="1">
                <a:solidFill>
                  <a:schemeClr val="tx2">
                    <a:lumMod val="10000"/>
                  </a:schemeClr>
                </a:solidFill>
              </a:rPr>
              <a:t>Total financial benefit in 2025:</a:t>
            </a:r>
            <a:br>
              <a:rPr lang="en-US" b="1">
                <a:solidFill>
                  <a:schemeClr val="accent2"/>
                </a:solidFill>
              </a:rPr>
            </a:br>
            <a:br>
              <a:rPr lang="en-US" b="1">
                <a:solidFill>
                  <a:schemeClr val="accent2"/>
                </a:solidFill>
              </a:rPr>
            </a:br>
            <a:r>
              <a:rPr lang="en-US" sz="2400" b="1">
                <a:solidFill>
                  <a:schemeClr val="tx1"/>
                </a:solidFill>
              </a:rPr>
              <a:t>~70-75 </a:t>
            </a:r>
            <a:r>
              <a:rPr lang="en-US" sz="2400" b="1" err="1">
                <a:solidFill>
                  <a:schemeClr val="tx1"/>
                </a:solidFill>
              </a:rPr>
              <a:t>mUSD</a:t>
            </a:r>
            <a:endParaRPr lang="en-US" sz="2400" b="1">
              <a:solidFill>
                <a:schemeClr val="tx1"/>
              </a:solidFill>
            </a:endParaRPr>
          </a:p>
        </p:txBody>
      </p:sp>
      <p:sp>
        <p:nvSpPr>
          <p:cNvPr id="21" name="Triangle 20">
            <a:extLst>
              <a:ext uri="{FF2B5EF4-FFF2-40B4-BE49-F238E27FC236}">
                <a16:creationId xmlns:a16="http://schemas.microsoft.com/office/drawing/2014/main" id="{F8107823-009A-41B9-7B4C-4964737A0F79}"/>
              </a:ext>
            </a:extLst>
          </p:cNvPr>
          <p:cNvSpPr/>
          <p:nvPr/>
        </p:nvSpPr>
        <p:spPr>
          <a:xfrm rot="10800000">
            <a:off x="8328399" y="4546637"/>
            <a:ext cx="1575461" cy="26544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DF0C927-2306-7EBA-495D-DD1150B249CF}"/>
              </a:ext>
            </a:extLst>
          </p:cNvPr>
          <p:cNvSpPr txBox="1"/>
          <p:nvPr/>
        </p:nvSpPr>
        <p:spPr>
          <a:xfrm>
            <a:off x="3327235" y="2032674"/>
            <a:ext cx="1334426" cy="276999"/>
          </a:xfrm>
          <a:prstGeom prst="rect">
            <a:avLst/>
          </a:prstGeom>
          <a:noFill/>
        </p:spPr>
        <p:txBody>
          <a:bodyPr wrap="square" rtlCol="0">
            <a:spAutoFit/>
          </a:bodyPr>
          <a:lstStyle/>
          <a:p>
            <a:pPr algn="r"/>
            <a:r>
              <a:rPr lang="en-US" sz="1200" b="1"/>
              <a:t>2018-2021</a:t>
            </a:r>
          </a:p>
        </p:txBody>
      </p:sp>
      <p:sp>
        <p:nvSpPr>
          <p:cNvPr id="26" name="TextBox 25">
            <a:extLst>
              <a:ext uri="{FF2B5EF4-FFF2-40B4-BE49-F238E27FC236}">
                <a16:creationId xmlns:a16="http://schemas.microsoft.com/office/drawing/2014/main" id="{2A7B6034-08DA-6375-B988-294D12F2DC83}"/>
              </a:ext>
            </a:extLst>
          </p:cNvPr>
          <p:cNvSpPr txBox="1"/>
          <p:nvPr/>
        </p:nvSpPr>
        <p:spPr>
          <a:xfrm>
            <a:off x="2009583" y="3268723"/>
            <a:ext cx="1334426" cy="276999"/>
          </a:xfrm>
          <a:prstGeom prst="rect">
            <a:avLst/>
          </a:prstGeom>
          <a:noFill/>
        </p:spPr>
        <p:txBody>
          <a:bodyPr wrap="square" rtlCol="0">
            <a:spAutoFit/>
          </a:bodyPr>
          <a:lstStyle/>
          <a:p>
            <a:pPr algn="r"/>
            <a:r>
              <a:rPr lang="en-US" sz="1200" b="1"/>
              <a:t>2015-2017</a:t>
            </a:r>
          </a:p>
        </p:txBody>
      </p:sp>
      <p:sp>
        <p:nvSpPr>
          <p:cNvPr id="27" name="TextBox 26">
            <a:extLst>
              <a:ext uri="{FF2B5EF4-FFF2-40B4-BE49-F238E27FC236}">
                <a16:creationId xmlns:a16="http://schemas.microsoft.com/office/drawing/2014/main" id="{0093DD6D-6C7E-EFC2-1742-166944D2F622}"/>
              </a:ext>
            </a:extLst>
          </p:cNvPr>
          <p:cNvSpPr txBox="1"/>
          <p:nvPr/>
        </p:nvSpPr>
        <p:spPr>
          <a:xfrm>
            <a:off x="691931" y="4504772"/>
            <a:ext cx="1334426" cy="276999"/>
          </a:xfrm>
          <a:prstGeom prst="rect">
            <a:avLst/>
          </a:prstGeom>
          <a:noFill/>
        </p:spPr>
        <p:txBody>
          <a:bodyPr wrap="square" rtlCol="0">
            <a:spAutoFit/>
          </a:bodyPr>
          <a:lstStyle/>
          <a:p>
            <a:pPr algn="r"/>
            <a:r>
              <a:rPr lang="en-US" sz="1200" b="1"/>
              <a:t>2010-2015</a:t>
            </a:r>
          </a:p>
        </p:txBody>
      </p:sp>
      <p:sp>
        <p:nvSpPr>
          <p:cNvPr id="28" name="TextBox 27">
            <a:extLst>
              <a:ext uri="{FF2B5EF4-FFF2-40B4-BE49-F238E27FC236}">
                <a16:creationId xmlns:a16="http://schemas.microsoft.com/office/drawing/2014/main" id="{5276F92B-D16D-5086-14A6-0727F3E79F5A}"/>
              </a:ext>
            </a:extLst>
          </p:cNvPr>
          <p:cNvSpPr txBox="1"/>
          <p:nvPr/>
        </p:nvSpPr>
        <p:spPr>
          <a:xfrm>
            <a:off x="4267665" y="2570292"/>
            <a:ext cx="1827883" cy="646331"/>
          </a:xfrm>
          <a:prstGeom prst="rect">
            <a:avLst/>
          </a:prstGeom>
          <a:noFill/>
        </p:spPr>
        <p:txBody>
          <a:bodyPr wrap="square" rtlCol="0">
            <a:spAutoFit/>
          </a:bodyPr>
          <a:lstStyle/>
          <a:p>
            <a:pPr marL="171450" indent="-171450">
              <a:buFont typeface="Arial" panose="020B0604020202020204" pitchFamily="34" charset="0"/>
              <a:buChar char="•"/>
            </a:pPr>
            <a:r>
              <a:rPr lang="en-US" sz="1200"/>
              <a:t>STP</a:t>
            </a:r>
          </a:p>
          <a:p>
            <a:pPr marL="171450" indent="-171450">
              <a:buFont typeface="Arial" panose="020B0604020202020204" pitchFamily="34" charset="0"/>
              <a:buChar char="•"/>
            </a:pPr>
            <a:r>
              <a:rPr lang="en-US" sz="1200"/>
              <a:t>Automation / robotics</a:t>
            </a:r>
          </a:p>
          <a:p>
            <a:pPr marL="171450" indent="-171450">
              <a:buFont typeface="Arial" panose="020B0604020202020204" pitchFamily="34" charset="0"/>
              <a:buChar char="•"/>
            </a:pPr>
            <a:r>
              <a:rPr lang="en-US" sz="1200"/>
              <a:t>Self-service</a:t>
            </a:r>
          </a:p>
        </p:txBody>
      </p:sp>
      <p:sp>
        <p:nvSpPr>
          <p:cNvPr id="29" name="TextBox 28">
            <a:extLst>
              <a:ext uri="{FF2B5EF4-FFF2-40B4-BE49-F238E27FC236}">
                <a16:creationId xmlns:a16="http://schemas.microsoft.com/office/drawing/2014/main" id="{7032C0CD-A8C4-427E-CF42-7DFEE743B32D}"/>
              </a:ext>
            </a:extLst>
          </p:cNvPr>
          <p:cNvSpPr txBox="1"/>
          <p:nvPr/>
        </p:nvSpPr>
        <p:spPr>
          <a:xfrm>
            <a:off x="2727193" y="3925109"/>
            <a:ext cx="1827883" cy="646331"/>
          </a:xfrm>
          <a:prstGeom prst="rect">
            <a:avLst/>
          </a:prstGeom>
          <a:noFill/>
        </p:spPr>
        <p:txBody>
          <a:bodyPr wrap="square" rtlCol="0">
            <a:spAutoFit/>
          </a:bodyPr>
          <a:lstStyle/>
          <a:p>
            <a:pPr marL="171450" indent="-171450">
              <a:buFont typeface="Arial" panose="020B0604020202020204" pitchFamily="34" charset="0"/>
              <a:buChar char="•"/>
            </a:pPr>
            <a:r>
              <a:rPr lang="en-US" sz="1200"/>
              <a:t>Buy online</a:t>
            </a:r>
          </a:p>
          <a:p>
            <a:pPr marL="171450" indent="-171450">
              <a:buFont typeface="Arial" panose="020B0604020202020204" pitchFamily="34" charset="0"/>
              <a:buChar char="•"/>
            </a:pPr>
            <a:r>
              <a:rPr lang="en-US" sz="1200"/>
              <a:t>File claim online</a:t>
            </a:r>
          </a:p>
          <a:p>
            <a:pPr marL="171450" indent="-171450">
              <a:buFont typeface="Arial" panose="020B0604020202020204" pitchFamily="34" charset="0"/>
              <a:buChar char="•"/>
            </a:pPr>
            <a:r>
              <a:rPr lang="en-US" sz="1200"/>
              <a:t>Chatbot</a:t>
            </a:r>
          </a:p>
        </p:txBody>
      </p:sp>
      <p:sp>
        <p:nvSpPr>
          <p:cNvPr id="30" name="TextBox 29">
            <a:extLst>
              <a:ext uri="{FF2B5EF4-FFF2-40B4-BE49-F238E27FC236}">
                <a16:creationId xmlns:a16="http://schemas.microsoft.com/office/drawing/2014/main" id="{ED4B5436-6581-DABB-CA18-073FFCE18A4E}"/>
              </a:ext>
            </a:extLst>
          </p:cNvPr>
          <p:cNvSpPr txBox="1"/>
          <p:nvPr/>
        </p:nvSpPr>
        <p:spPr>
          <a:xfrm>
            <a:off x="1186721" y="5279926"/>
            <a:ext cx="1827883" cy="461665"/>
          </a:xfrm>
          <a:prstGeom prst="rect">
            <a:avLst/>
          </a:prstGeom>
          <a:noFill/>
        </p:spPr>
        <p:txBody>
          <a:bodyPr wrap="square" rtlCol="0">
            <a:spAutoFit/>
          </a:bodyPr>
          <a:lstStyle/>
          <a:p>
            <a:pPr marL="171450" indent="-171450">
              <a:buFont typeface="Arial" panose="020B0604020202020204" pitchFamily="34" charset="0"/>
              <a:buChar char="•"/>
            </a:pPr>
            <a:r>
              <a:rPr lang="en-US" sz="1200"/>
              <a:t>Search online</a:t>
            </a:r>
          </a:p>
          <a:p>
            <a:pPr marL="171450" indent="-171450">
              <a:buFont typeface="Arial" panose="020B0604020202020204" pitchFamily="34" charset="0"/>
              <a:buChar char="•"/>
            </a:pPr>
            <a:r>
              <a:rPr lang="en-US" sz="1200"/>
              <a:t>Quote online</a:t>
            </a:r>
          </a:p>
        </p:txBody>
      </p:sp>
      <p:sp>
        <p:nvSpPr>
          <p:cNvPr id="31" name="Right Brace 30">
            <a:extLst>
              <a:ext uri="{FF2B5EF4-FFF2-40B4-BE49-F238E27FC236}">
                <a16:creationId xmlns:a16="http://schemas.microsoft.com/office/drawing/2014/main" id="{83A5AA49-2C90-EE26-9495-1781D49A7000}"/>
              </a:ext>
            </a:extLst>
          </p:cNvPr>
          <p:cNvSpPr/>
          <p:nvPr/>
        </p:nvSpPr>
        <p:spPr>
          <a:xfrm>
            <a:off x="6204669" y="2116551"/>
            <a:ext cx="190875" cy="12688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Google Shape;746;p20">
            <a:extLst>
              <a:ext uri="{FF2B5EF4-FFF2-40B4-BE49-F238E27FC236}">
                <a16:creationId xmlns:a16="http://schemas.microsoft.com/office/drawing/2014/main" id="{0493A164-464C-DBD3-5B7C-9D70A5B69C2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44942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738FB92-CFB1-2E47-5917-69E9938EAEDF}"/>
              </a:ext>
            </a:extLst>
          </p:cNvPr>
          <p:cNvSpPr/>
          <p:nvPr/>
        </p:nvSpPr>
        <p:spPr>
          <a:xfrm>
            <a:off x="467806" y="3931441"/>
            <a:ext cx="5172260" cy="23169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a:xfrm>
            <a:off x="467806" y="365126"/>
            <a:ext cx="11173331" cy="811212"/>
          </a:xfrm>
        </p:spPr>
        <p:txBody>
          <a:bodyPr/>
          <a:lstStyle/>
          <a:p>
            <a:r>
              <a:rPr lang="en-US">
                <a:solidFill>
                  <a:schemeClr val="accent2"/>
                </a:solidFill>
              </a:rPr>
              <a:t>How</a:t>
            </a:r>
            <a:r>
              <a:rPr lang="en-US"/>
              <a:t> to work with straight-through-processing (STP)?</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165</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TextBox 1">
            <a:extLst>
              <a:ext uri="{FF2B5EF4-FFF2-40B4-BE49-F238E27FC236}">
                <a16:creationId xmlns:a16="http://schemas.microsoft.com/office/drawing/2014/main" id="{4E638E5E-944A-3D70-27B7-6E3C7CACDD32}"/>
              </a:ext>
            </a:extLst>
          </p:cNvPr>
          <p:cNvSpPr txBox="1"/>
          <p:nvPr/>
        </p:nvSpPr>
        <p:spPr>
          <a:xfrm>
            <a:off x="467806" y="1510450"/>
            <a:ext cx="4267480" cy="307777"/>
          </a:xfrm>
          <a:prstGeom prst="rect">
            <a:avLst/>
          </a:prstGeom>
          <a:noFill/>
        </p:spPr>
        <p:txBody>
          <a:bodyPr wrap="square" rtlCol="0">
            <a:spAutoFit/>
          </a:bodyPr>
          <a:lstStyle/>
          <a:p>
            <a:r>
              <a:rPr lang="en-US" b="1"/>
              <a:t>Concept: </a:t>
            </a:r>
            <a:r>
              <a:rPr lang="en-US"/>
              <a:t>STP if simple, automation if complex</a:t>
            </a:r>
          </a:p>
        </p:txBody>
      </p:sp>
      <p:sp>
        <p:nvSpPr>
          <p:cNvPr id="3" name="TextBox 2">
            <a:extLst>
              <a:ext uri="{FF2B5EF4-FFF2-40B4-BE49-F238E27FC236}">
                <a16:creationId xmlns:a16="http://schemas.microsoft.com/office/drawing/2014/main" id="{F01ED7DF-142E-75B0-5BB4-FF734756C79F}"/>
              </a:ext>
            </a:extLst>
          </p:cNvPr>
          <p:cNvSpPr txBox="1"/>
          <p:nvPr/>
        </p:nvSpPr>
        <p:spPr>
          <a:xfrm>
            <a:off x="6390741" y="1510450"/>
            <a:ext cx="4680029" cy="307777"/>
          </a:xfrm>
          <a:prstGeom prst="rect">
            <a:avLst/>
          </a:prstGeom>
          <a:noFill/>
        </p:spPr>
        <p:txBody>
          <a:bodyPr wrap="square" rtlCol="0">
            <a:spAutoFit/>
          </a:bodyPr>
          <a:lstStyle/>
          <a:p>
            <a:r>
              <a:rPr lang="en-US" b="1"/>
              <a:t>Data: </a:t>
            </a:r>
            <a:r>
              <a:rPr lang="en-US"/>
              <a:t>STP in [sanitized] (low complexity) </a:t>
            </a:r>
          </a:p>
        </p:txBody>
      </p:sp>
      <p:sp>
        <p:nvSpPr>
          <p:cNvPr id="6" name="TextBox 5">
            <a:extLst>
              <a:ext uri="{FF2B5EF4-FFF2-40B4-BE49-F238E27FC236}">
                <a16:creationId xmlns:a16="http://schemas.microsoft.com/office/drawing/2014/main" id="{154F1EE3-5ABD-9886-244F-BBE24FD92A06}"/>
              </a:ext>
            </a:extLst>
          </p:cNvPr>
          <p:cNvSpPr txBox="1"/>
          <p:nvPr/>
        </p:nvSpPr>
        <p:spPr>
          <a:xfrm>
            <a:off x="6390741" y="3976411"/>
            <a:ext cx="4680029" cy="307777"/>
          </a:xfrm>
          <a:prstGeom prst="rect">
            <a:avLst/>
          </a:prstGeom>
          <a:noFill/>
        </p:spPr>
        <p:txBody>
          <a:bodyPr wrap="square" rtlCol="0">
            <a:spAutoFit/>
          </a:bodyPr>
          <a:lstStyle/>
          <a:p>
            <a:r>
              <a:rPr lang="en-US" b="1"/>
              <a:t>Data: </a:t>
            </a:r>
            <a:r>
              <a:rPr lang="en-US"/>
              <a:t>Automation in [sanitized] (high complexity) </a:t>
            </a:r>
          </a:p>
        </p:txBody>
      </p:sp>
      <p:sp>
        <p:nvSpPr>
          <p:cNvPr id="7" name="TextBox 6">
            <a:extLst>
              <a:ext uri="{FF2B5EF4-FFF2-40B4-BE49-F238E27FC236}">
                <a16:creationId xmlns:a16="http://schemas.microsoft.com/office/drawing/2014/main" id="{76DD3F95-E409-159F-28DC-D1ED4C08F4BD}"/>
              </a:ext>
            </a:extLst>
          </p:cNvPr>
          <p:cNvSpPr txBox="1"/>
          <p:nvPr/>
        </p:nvSpPr>
        <p:spPr>
          <a:xfrm>
            <a:off x="467806" y="3976411"/>
            <a:ext cx="4267480" cy="307777"/>
          </a:xfrm>
          <a:prstGeom prst="rect">
            <a:avLst/>
          </a:prstGeom>
          <a:noFill/>
        </p:spPr>
        <p:txBody>
          <a:bodyPr wrap="square" rtlCol="0">
            <a:spAutoFit/>
          </a:bodyPr>
          <a:lstStyle/>
          <a:p>
            <a:r>
              <a:rPr lang="en-US" b="1"/>
              <a:t>Potential: </a:t>
            </a:r>
            <a:r>
              <a:rPr lang="en-US"/>
              <a:t>STP = 50% / ~45-55 </a:t>
            </a:r>
            <a:r>
              <a:rPr lang="en-US" err="1"/>
              <a:t>mUSD</a:t>
            </a:r>
            <a:r>
              <a:rPr lang="en-US"/>
              <a:t> by 2025</a:t>
            </a:r>
          </a:p>
        </p:txBody>
      </p:sp>
      <p:graphicFrame>
        <p:nvGraphicFramePr>
          <p:cNvPr id="10" name="Chart 9">
            <a:extLst>
              <a:ext uri="{FF2B5EF4-FFF2-40B4-BE49-F238E27FC236}">
                <a16:creationId xmlns:a16="http://schemas.microsoft.com/office/drawing/2014/main" id="{C03CFA6F-FE68-D03E-F513-8EAA28EB05F9}"/>
              </a:ext>
            </a:extLst>
          </p:cNvPr>
          <p:cNvGraphicFramePr/>
          <p:nvPr>
            <p:extLst>
              <p:ext uri="{D42A27DB-BD31-4B8C-83A1-F6EECF244321}">
                <p14:modId xmlns:p14="http://schemas.microsoft.com/office/powerpoint/2010/main" val="164856990"/>
              </p:ext>
            </p:extLst>
          </p:nvPr>
        </p:nvGraphicFramePr>
        <p:xfrm>
          <a:off x="467807" y="4284188"/>
          <a:ext cx="5172260" cy="18541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D51F6250-2BB5-DC69-5C2E-9B9101347229}"/>
              </a:ext>
            </a:extLst>
          </p:cNvPr>
          <p:cNvGraphicFramePr/>
          <p:nvPr>
            <p:extLst>
              <p:ext uri="{D42A27DB-BD31-4B8C-83A1-F6EECF244321}">
                <p14:modId xmlns:p14="http://schemas.microsoft.com/office/powerpoint/2010/main" val="1026968162"/>
              </p:ext>
            </p:extLst>
          </p:nvPr>
        </p:nvGraphicFramePr>
        <p:xfrm>
          <a:off x="467807" y="2256313"/>
          <a:ext cx="5172260" cy="1528080"/>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a:extLst>
              <a:ext uri="{FF2B5EF4-FFF2-40B4-BE49-F238E27FC236}">
                <a16:creationId xmlns:a16="http://schemas.microsoft.com/office/drawing/2014/main" id="{A04735A0-E39D-7C9C-3AA1-D9F94A3AEF89}"/>
              </a:ext>
            </a:extLst>
          </p:cNvPr>
          <p:cNvSpPr txBox="1"/>
          <p:nvPr/>
        </p:nvSpPr>
        <p:spPr>
          <a:xfrm>
            <a:off x="467806" y="1852553"/>
            <a:ext cx="3676753" cy="276999"/>
          </a:xfrm>
          <a:prstGeom prst="rect">
            <a:avLst/>
          </a:prstGeom>
          <a:noFill/>
        </p:spPr>
        <p:txBody>
          <a:bodyPr wrap="square" rtlCol="0">
            <a:spAutoFit/>
          </a:bodyPr>
          <a:lstStyle/>
          <a:p>
            <a:r>
              <a:rPr lang="en-US" sz="1200">
                <a:solidFill>
                  <a:schemeClr val="bg1">
                    <a:lumMod val="50000"/>
                  </a:schemeClr>
                </a:solidFill>
              </a:rPr>
              <a:t>Distribution of claims and handling costs</a:t>
            </a:r>
          </a:p>
        </p:txBody>
      </p:sp>
      <p:sp>
        <p:nvSpPr>
          <p:cNvPr id="14" name="TextBox 13">
            <a:extLst>
              <a:ext uri="{FF2B5EF4-FFF2-40B4-BE49-F238E27FC236}">
                <a16:creationId xmlns:a16="http://schemas.microsoft.com/office/drawing/2014/main" id="{25AF562C-95E3-EF02-E9BF-55CBFEDA73FA}"/>
              </a:ext>
            </a:extLst>
          </p:cNvPr>
          <p:cNvSpPr txBox="1"/>
          <p:nvPr/>
        </p:nvSpPr>
        <p:spPr>
          <a:xfrm>
            <a:off x="1379528" y="2133380"/>
            <a:ext cx="902524" cy="246221"/>
          </a:xfrm>
          <a:prstGeom prst="rect">
            <a:avLst/>
          </a:prstGeom>
          <a:noFill/>
        </p:spPr>
        <p:txBody>
          <a:bodyPr wrap="square" rtlCol="0">
            <a:spAutoFit/>
          </a:bodyPr>
          <a:lstStyle/>
          <a:p>
            <a:pPr algn="ctr"/>
            <a:r>
              <a:rPr lang="en-US" sz="1000" b="1"/>
              <a:t>~750k</a:t>
            </a:r>
          </a:p>
        </p:txBody>
      </p:sp>
      <p:sp>
        <p:nvSpPr>
          <p:cNvPr id="15" name="TextBox 14">
            <a:extLst>
              <a:ext uri="{FF2B5EF4-FFF2-40B4-BE49-F238E27FC236}">
                <a16:creationId xmlns:a16="http://schemas.microsoft.com/office/drawing/2014/main" id="{CE59CA24-962B-5E91-E296-1E8CBF91F66E}"/>
              </a:ext>
            </a:extLst>
          </p:cNvPr>
          <p:cNvSpPr txBox="1"/>
          <p:nvPr/>
        </p:nvSpPr>
        <p:spPr>
          <a:xfrm>
            <a:off x="3816252" y="2133380"/>
            <a:ext cx="902524" cy="246221"/>
          </a:xfrm>
          <a:prstGeom prst="rect">
            <a:avLst/>
          </a:prstGeom>
          <a:noFill/>
        </p:spPr>
        <p:txBody>
          <a:bodyPr wrap="square" rtlCol="0">
            <a:spAutoFit/>
          </a:bodyPr>
          <a:lstStyle/>
          <a:p>
            <a:pPr algn="ctr"/>
            <a:r>
              <a:rPr lang="en-US" sz="1000" b="1"/>
              <a:t>[sanitized]</a:t>
            </a:r>
          </a:p>
        </p:txBody>
      </p:sp>
      <p:sp>
        <p:nvSpPr>
          <p:cNvPr id="16" name="Pentagon 15">
            <a:extLst>
              <a:ext uri="{FF2B5EF4-FFF2-40B4-BE49-F238E27FC236}">
                <a16:creationId xmlns:a16="http://schemas.microsoft.com/office/drawing/2014/main" id="{64B0808F-B253-4CFE-C96F-F8B27C39DB06}"/>
              </a:ext>
            </a:extLst>
          </p:cNvPr>
          <p:cNvSpPr/>
          <p:nvPr/>
        </p:nvSpPr>
        <p:spPr>
          <a:xfrm>
            <a:off x="6441482" y="2744593"/>
            <a:ext cx="812758" cy="461248"/>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bg1"/>
                </a:solidFill>
              </a:rPr>
              <a:t>Notify</a:t>
            </a:r>
          </a:p>
        </p:txBody>
      </p:sp>
      <p:sp>
        <p:nvSpPr>
          <p:cNvPr id="17" name="Chevron 16">
            <a:extLst>
              <a:ext uri="{FF2B5EF4-FFF2-40B4-BE49-F238E27FC236}">
                <a16:creationId xmlns:a16="http://schemas.microsoft.com/office/drawing/2014/main" id="{1FA4EAE0-9906-7D3A-C5C2-A744EBAFED10}"/>
              </a:ext>
            </a:extLst>
          </p:cNvPr>
          <p:cNvSpPr/>
          <p:nvPr/>
        </p:nvSpPr>
        <p:spPr>
          <a:xfrm>
            <a:off x="7084223" y="2744593"/>
            <a:ext cx="1047396" cy="461116"/>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bg1"/>
                </a:solidFill>
              </a:rPr>
              <a:t>Coverage</a:t>
            </a:r>
          </a:p>
        </p:txBody>
      </p:sp>
      <p:sp>
        <p:nvSpPr>
          <p:cNvPr id="18" name="Chevron 17">
            <a:extLst>
              <a:ext uri="{FF2B5EF4-FFF2-40B4-BE49-F238E27FC236}">
                <a16:creationId xmlns:a16="http://schemas.microsoft.com/office/drawing/2014/main" id="{18D6F1FD-425A-6AFB-BD8C-AC08CB6FBC96}"/>
              </a:ext>
            </a:extLst>
          </p:cNvPr>
          <p:cNvSpPr/>
          <p:nvPr/>
        </p:nvSpPr>
        <p:spPr>
          <a:xfrm>
            <a:off x="7961602" y="2744593"/>
            <a:ext cx="1047396" cy="461116"/>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bg1"/>
                </a:solidFill>
              </a:rPr>
              <a:t>Estimate</a:t>
            </a:r>
          </a:p>
        </p:txBody>
      </p:sp>
      <p:sp>
        <p:nvSpPr>
          <p:cNvPr id="19" name="Chevron 18">
            <a:extLst>
              <a:ext uri="{FF2B5EF4-FFF2-40B4-BE49-F238E27FC236}">
                <a16:creationId xmlns:a16="http://schemas.microsoft.com/office/drawing/2014/main" id="{A8012F3B-4DCF-608D-7D1C-F98919BE939A}"/>
              </a:ext>
            </a:extLst>
          </p:cNvPr>
          <p:cNvSpPr/>
          <p:nvPr/>
        </p:nvSpPr>
        <p:spPr>
          <a:xfrm>
            <a:off x="8838981" y="2744593"/>
            <a:ext cx="1047396" cy="461116"/>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bg1"/>
                </a:solidFill>
              </a:rPr>
              <a:t>Payout</a:t>
            </a:r>
          </a:p>
        </p:txBody>
      </p:sp>
      <p:sp>
        <p:nvSpPr>
          <p:cNvPr id="20" name="Chevron 19">
            <a:extLst>
              <a:ext uri="{FF2B5EF4-FFF2-40B4-BE49-F238E27FC236}">
                <a16:creationId xmlns:a16="http://schemas.microsoft.com/office/drawing/2014/main" id="{F5DAE283-00FD-A709-29F3-D3535B8ECF88}"/>
              </a:ext>
            </a:extLst>
          </p:cNvPr>
          <p:cNvSpPr/>
          <p:nvPr/>
        </p:nvSpPr>
        <p:spPr>
          <a:xfrm>
            <a:off x="9716360" y="2744593"/>
            <a:ext cx="1047396" cy="461116"/>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bg1"/>
                </a:solidFill>
              </a:rPr>
              <a:t>Closing</a:t>
            </a:r>
          </a:p>
        </p:txBody>
      </p:sp>
      <p:sp>
        <p:nvSpPr>
          <p:cNvPr id="21" name="Chevron 20">
            <a:extLst>
              <a:ext uri="{FF2B5EF4-FFF2-40B4-BE49-F238E27FC236}">
                <a16:creationId xmlns:a16="http://schemas.microsoft.com/office/drawing/2014/main" id="{B61571A2-D483-5033-70C4-FBA2CFFA9C62}"/>
              </a:ext>
            </a:extLst>
          </p:cNvPr>
          <p:cNvSpPr/>
          <p:nvPr/>
        </p:nvSpPr>
        <p:spPr>
          <a:xfrm>
            <a:off x="10593741" y="2744593"/>
            <a:ext cx="1047396" cy="461116"/>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bg1"/>
                </a:solidFill>
              </a:rPr>
              <a:t>Recourse</a:t>
            </a:r>
          </a:p>
        </p:txBody>
      </p:sp>
      <p:sp>
        <p:nvSpPr>
          <p:cNvPr id="22" name="Right Brace 21">
            <a:extLst>
              <a:ext uri="{FF2B5EF4-FFF2-40B4-BE49-F238E27FC236}">
                <a16:creationId xmlns:a16="http://schemas.microsoft.com/office/drawing/2014/main" id="{4E4812EB-ECAA-812B-8D3B-BB70EF7E2C64}"/>
              </a:ext>
            </a:extLst>
          </p:cNvPr>
          <p:cNvSpPr/>
          <p:nvPr/>
        </p:nvSpPr>
        <p:spPr>
          <a:xfrm rot="5400000">
            <a:off x="8839729" y="943552"/>
            <a:ext cx="192024" cy="49885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6A3399DB-D0AF-81D3-43C9-F49521375F05}"/>
              </a:ext>
            </a:extLst>
          </p:cNvPr>
          <p:cNvSpPr txBox="1"/>
          <p:nvPr/>
        </p:nvSpPr>
        <p:spPr>
          <a:xfrm>
            <a:off x="7637318" y="3580668"/>
            <a:ext cx="2596846" cy="276999"/>
          </a:xfrm>
          <a:prstGeom prst="rect">
            <a:avLst/>
          </a:prstGeom>
          <a:noFill/>
        </p:spPr>
        <p:txBody>
          <a:bodyPr wrap="square" rtlCol="0">
            <a:spAutoFit/>
          </a:bodyPr>
          <a:lstStyle/>
          <a:p>
            <a:pPr algn="ctr"/>
            <a:r>
              <a:rPr lang="en-US" sz="1200"/>
              <a:t>Total automation = </a:t>
            </a:r>
            <a:r>
              <a:rPr lang="en-US" sz="1200" b="1"/>
              <a:t>34%</a:t>
            </a:r>
          </a:p>
        </p:txBody>
      </p:sp>
      <p:sp>
        <p:nvSpPr>
          <p:cNvPr id="24" name="Rectangle 23">
            <a:extLst>
              <a:ext uri="{FF2B5EF4-FFF2-40B4-BE49-F238E27FC236}">
                <a16:creationId xmlns:a16="http://schemas.microsoft.com/office/drawing/2014/main" id="{2C373B7D-89E7-C3D0-960E-5B0DE5457615}"/>
              </a:ext>
            </a:extLst>
          </p:cNvPr>
          <p:cNvSpPr/>
          <p:nvPr/>
        </p:nvSpPr>
        <p:spPr>
          <a:xfrm>
            <a:off x="6487502" y="2361528"/>
            <a:ext cx="488197" cy="2462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31%</a:t>
            </a:r>
          </a:p>
        </p:txBody>
      </p:sp>
      <p:sp>
        <p:nvSpPr>
          <p:cNvPr id="25" name="Rectangle 24">
            <a:extLst>
              <a:ext uri="{FF2B5EF4-FFF2-40B4-BE49-F238E27FC236}">
                <a16:creationId xmlns:a16="http://schemas.microsoft.com/office/drawing/2014/main" id="{894F00A6-5DFE-07F4-9901-2C2A62FC2D70}"/>
              </a:ext>
            </a:extLst>
          </p:cNvPr>
          <p:cNvSpPr/>
          <p:nvPr/>
        </p:nvSpPr>
        <p:spPr>
          <a:xfrm>
            <a:off x="7363823" y="2361528"/>
            <a:ext cx="488197" cy="2462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0%</a:t>
            </a:r>
          </a:p>
        </p:txBody>
      </p:sp>
      <p:sp>
        <p:nvSpPr>
          <p:cNvPr id="26" name="Rectangle 25">
            <a:extLst>
              <a:ext uri="{FF2B5EF4-FFF2-40B4-BE49-F238E27FC236}">
                <a16:creationId xmlns:a16="http://schemas.microsoft.com/office/drawing/2014/main" id="{85D97E3D-0D50-EFD6-C46D-0729D2A3D2B6}"/>
              </a:ext>
            </a:extLst>
          </p:cNvPr>
          <p:cNvSpPr/>
          <p:nvPr/>
        </p:nvSpPr>
        <p:spPr>
          <a:xfrm>
            <a:off x="8241203" y="2361528"/>
            <a:ext cx="488197" cy="2462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27%</a:t>
            </a:r>
          </a:p>
        </p:txBody>
      </p:sp>
      <p:sp>
        <p:nvSpPr>
          <p:cNvPr id="27" name="Rectangle 26">
            <a:extLst>
              <a:ext uri="{FF2B5EF4-FFF2-40B4-BE49-F238E27FC236}">
                <a16:creationId xmlns:a16="http://schemas.microsoft.com/office/drawing/2014/main" id="{4E5C8B00-BE17-EC2A-F71C-D5A02CE31C99}"/>
              </a:ext>
            </a:extLst>
          </p:cNvPr>
          <p:cNvSpPr/>
          <p:nvPr/>
        </p:nvSpPr>
        <p:spPr>
          <a:xfrm>
            <a:off x="9118583" y="2361528"/>
            <a:ext cx="488197" cy="2462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80%</a:t>
            </a:r>
          </a:p>
        </p:txBody>
      </p:sp>
      <p:sp>
        <p:nvSpPr>
          <p:cNvPr id="28" name="Rectangle 27">
            <a:extLst>
              <a:ext uri="{FF2B5EF4-FFF2-40B4-BE49-F238E27FC236}">
                <a16:creationId xmlns:a16="http://schemas.microsoft.com/office/drawing/2014/main" id="{040A1335-76C6-ED14-6C5E-882F92BAC415}"/>
              </a:ext>
            </a:extLst>
          </p:cNvPr>
          <p:cNvSpPr/>
          <p:nvPr/>
        </p:nvSpPr>
        <p:spPr>
          <a:xfrm>
            <a:off x="9995963" y="2361528"/>
            <a:ext cx="488197" cy="2462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80%</a:t>
            </a:r>
          </a:p>
        </p:txBody>
      </p:sp>
      <p:sp>
        <p:nvSpPr>
          <p:cNvPr id="29" name="Rectangle 28">
            <a:extLst>
              <a:ext uri="{FF2B5EF4-FFF2-40B4-BE49-F238E27FC236}">
                <a16:creationId xmlns:a16="http://schemas.microsoft.com/office/drawing/2014/main" id="{0654BFF3-8045-CE35-0DFB-48FA484C60CB}"/>
              </a:ext>
            </a:extLst>
          </p:cNvPr>
          <p:cNvSpPr/>
          <p:nvPr/>
        </p:nvSpPr>
        <p:spPr>
          <a:xfrm>
            <a:off x="10873341" y="2361528"/>
            <a:ext cx="488197" cy="2462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65%</a:t>
            </a:r>
          </a:p>
        </p:txBody>
      </p:sp>
      <p:sp>
        <p:nvSpPr>
          <p:cNvPr id="30" name="Rectangle 29">
            <a:extLst>
              <a:ext uri="{FF2B5EF4-FFF2-40B4-BE49-F238E27FC236}">
                <a16:creationId xmlns:a16="http://schemas.microsoft.com/office/drawing/2014/main" id="{51631F2F-5404-BE83-907A-ED711477AC09}"/>
              </a:ext>
            </a:extLst>
          </p:cNvPr>
          <p:cNvSpPr/>
          <p:nvPr/>
        </p:nvSpPr>
        <p:spPr>
          <a:xfrm>
            <a:off x="6485447" y="1849301"/>
            <a:ext cx="488197" cy="2462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xx</a:t>
            </a:r>
          </a:p>
        </p:txBody>
      </p:sp>
      <p:sp>
        <p:nvSpPr>
          <p:cNvPr id="31" name="TextBox 30">
            <a:extLst>
              <a:ext uri="{FF2B5EF4-FFF2-40B4-BE49-F238E27FC236}">
                <a16:creationId xmlns:a16="http://schemas.microsoft.com/office/drawing/2014/main" id="{EE7AB5F7-71D0-7B67-024C-5D779592AA3D}"/>
              </a:ext>
            </a:extLst>
          </p:cNvPr>
          <p:cNvSpPr txBox="1"/>
          <p:nvPr/>
        </p:nvSpPr>
        <p:spPr>
          <a:xfrm>
            <a:off x="6989735" y="1839733"/>
            <a:ext cx="1495565" cy="276999"/>
          </a:xfrm>
          <a:prstGeom prst="rect">
            <a:avLst/>
          </a:prstGeom>
          <a:noFill/>
        </p:spPr>
        <p:txBody>
          <a:bodyPr wrap="square" rtlCol="0" anchor="ctr">
            <a:spAutoFit/>
          </a:bodyPr>
          <a:lstStyle/>
          <a:p>
            <a:r>
              <a:rPr lang="en-US" sz="1200"/>
              <a:t>= automation level</a:t>
            </a:r>
          </a:p>
        </p:txBody>
      </p:sp>
      <p:graphicFrame>
        <p:nvGraphicFramePr>
          <p:cNvPr id="33" name="Chart 32">
            <a:extLst>
              <a:ext uri="{FF2B5EF4-FFF2-40B4-BE49-F238E27FC236}">
                <a16:creationId xmlns:a16="http://schemas.microsoft.com/office/drawing/2014/main" id="{ED05D9DC-1D81-726D-2979-150D077EF173}"/>
              </a:ext>
            </a:extLst>
          </p:cNvPr>
          <p:cNvGraphicFramePr/>
          <p:nvPr>
            <p:extLst>
              <p:ext uri="{D42A27DB-BD31-4B8C-83A1-F6EECF244321}">
                <p14:modId xmlns:p14="http://schemas.microsoft.com/office/powerpoint/2010/main" val="211381949"/>
              </p:ext>
            </p:extLst>
          </p:nvPr>
        </p:nvGraphicFramePr>
        <p:xfrm>
          <a:off x="6468876" y="4284187"/>
          <a:ext cx="5172260" cy="1854145"/>
        </p:xfrm>
        <a:graphic>
          <a:graphicData uri="http://schemas.openxmlformats.org/drawingml/2006/chart">
            <c:chart xmlns:c="http://schemas.openxmlformats.org/drawingml/2006/chart" xmlns:r="http://schemas.openxmlformats.org/officeDocument/2006/relationships" r:id="rId5"/>
          </a:graphicData>
        </a:graphic>
      </p:graphicFrame>
      <p:sp>
        <p:nvSpPr>
          <p:cNvPr id="34" name="Rectangle 33">
            <a:extLst>
              <a:ext uri="{FF2B5EF4-FFF2-40B4-BE49-F238E27FC236}">
                <a16:creationId xmlns:a16="http://schemas.microsoft.com/office/drawing/2014/main" id="{19BFA7C8-3498-75BB-4806-BCDF8FAC6072}"/>
              </a:ext>
            </a:extLst>
          </p:cNvPr>
          <p:cNvSpPr/>
          <p:nvPr/>
        </p:nvSpPr>
        <p:spPr>
          <a:xfrm>
            <a:off x="6472949" y="4410355"/>
            <a:ext cx="2158987" cy="5257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60% notification -&gt; 23% STP -&gt; 2.5 sec. handling time</a:t>
            </a:r>
          </a:p>
        </p:txBody>
      </p:sp>
      <p:sp>
        <p:nvSpPr>
          <p:cNvPr id="8" name="Google Shape;746;p20">
            <a:extLst>
              <a:ext uri="{FF2B5EF4-FFF2-40B4-BE49-F238E27FC236}">
                <a16:creationId xmlns:a16="http://schemas.microsoft.com/office/drawing/2014/main" id="{1045ACA6-3C50-CA02-6183-1971CC7F5CF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25633080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a:xfrm>
            <a:off x="467806" y="365126"/>
            <a:ext cx="11173331" cy="811212"/>
          </a:xfrm>
        </p:spPr>
        <p:txBody>
          <a:bodyPr/>
          <a:lstStyle/>
          <a:p>
            <a:r>
              <a:rPr lang="en-US">
                <a:solidFill>
                  <a:schemeClr val="accent2"/>
                </a:solidFill>
              </a:rPr>
              <a:t>How</a:t>
            </a:r>
            <a:r>
              <a:rPr lang="en-US"/>
              <a:t> to work with self-service?</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166</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6" name="TextBox 5">
            <a:extLst>
              <a:ext uri="{FF2B5EF4-FFF2-40B4-BE49-F238E27FC236}">
                <a16:creationId xmlns:a16="http://schemas.microsoft.com/office/drawing/2014/main" id="{46C2AB32-4806-8FDD-BE3E-CEEFCB7AFBA9}"/>
              </a:ext>
            </a:extLst>
          </p:cNvPr>
          <p:cNvSpPr txBox="1"/>
          <p:nvPr/>
        </p:nvSpPr>
        <p:spPr>
          <a:xfrm>
            <a:off x="467805" y="1510450"/>
            <a:ext cx="4680029" cy="307777"/>
          </a:xfrm>
          <a:prstGeom prst="rect">
            <a:avLst/>
          </a:prstGeom>
          <a:noFill/>
        </p:spPr>
        <p:txBody>
          <a:bodyPr wrap="square" rtlCol="0">
            <a:spAutoFit/>
          </a:bodyPr>
          <a:lstStyle/>
          <a:p>
            <a:r>
              <a:rPr lang="en-US" b="1"/>
              <a:t>Concept: </a:t>
            </a:r>
            <a:r>
              <a:rPr lang="en-US"/>
              <a:t>Empowerment + fewer non-value contacts</a:t>
            </a:r>
          </a:p>
        </p:txBody>
      </p:sp>
      <p:sp>
        <p:nvSpPr>
          <p:cNvPr id="7" name="TextBox 6">
            <a:extLst>
              <a:ext uri="{FF2B5EF4-FFF2-40B4-BE49-F238E27FC236}">
                <a16:creationId xmlns:a16="http://schemas.microsoft.com/office/drawing/2014/main" id="{8D9DEE95-B106-8890-A7EF-40F12DCE6E5D}"/>
              </a:ext>
            </a:extLst>
          </p:cNvPr>
          <p:cNvSpPr txBox="1"/>
          <p:nvPr/>
        </p:nvSpPr>
        <p:spPr>
          <a:xfrm>
            <a:off x="6390741" y="1510450"/>
            <a:ext cx="4680029" cy="307777"/>
          </a:xfrm>
          <a:prstGeom prst="rect">
            <a:avLst/>
          </a:prstGeom>
          <a:noFill/>
        </p:spPr>
        <p:txBody>
          <a:bodyPr wrap="square" rtlCol="0">
            <a:spAutoFit/>
          </a:bodyPr>
          <a:lstStyle/>
          <a:p>
            <a:r>
              <a:rPr lang="en-US" b="1"/>
              <a:t>Data: </a:t>
            </a:r>
            <a:r>
              <a:rPr lang="en-US" err="1"/>
              <a:t>MyPage</a:t>
            </a:r>
            <a:r>
              <a:rPr lang="en-US"/>
              <a:t> logins</a:t>
            </a:r>
          </a:p>
        </p:txBody>
      </p:sp>
      <p:sp>
        <p:nvSpPr>
          <p:cNvPr id="12" name="TextBox 11">
            <a:extLst>
              <a:ext uri="{FF2B5EF4-FFF2-40B4-BE49-F238E27FC236}">
                <a16:creationId xmlns:a16="http://schemas.microsoft.com/office/drawing/2014/main" id="{DD999AE2-E888-DAF1-B1E5-7D45768D84C5}"/>
              </a:ext>
            </a:extLst>
          </p:cNvPr>
          <p:cNvSpPr txBox="1"/>
          <p:nvPr/>
        </p:nvSpPr>
        <p:spPr>
          <a:xfrm>
            <a:off x="467806" y="1852553"/>
            <a:ext cx="3676753" cy="276999"/>
          </a:xfrm>
          <a:prstGeom prst="rect">
            <a:avLst/>
          </a:prstGeom>
          <a:noFill/>
        </p:spPr>
        <p:txBody>
          <a:bodyPr wrap="square" rtlCol="0">
            <a:spAutoFit/>
          </a:bodyPr>
          <a:lstStyle/>
          <a:p>
            <a:r>
              <a:rPr lang="en-US" sz="1200">
                <a:solidFill>
                  <a:schemeClr val="bg1">
                    <a:lumMod val="50000"/>
                  </a:schemeClr>
                </a:solidFill>
              </a:rPr>
              <a:t>Empowerment across functionalities:</a:t>
            </a:r>
          </a:p>
        </p:txBody>
      </p:sp>
      <p:sp>
        <p:nvSpPr>
          <p:cNvPr id="33" name="Rectangle 32">
            <a:extLst>
              <a:ext uri="{FF2B5EF4-FFF2-40B4-BE49-F238E27FC236}">
                <a16:creationId xmlns:a16="http://schemas.microsoft.com/office/drawing/2014/main" id="{FF4A41B5-5407-5900-AD57-F1AAE4A1D660}"/>
              </a:ext>
            </a:extLst>
          </p:cNvPr>
          <p:cNvSpPr/>
          <p:nvPr/>
        </p:nvSpPr>
        <p:spPr>
          <a:xfrm>
            <a:off x="6390741" y="3931441"/>
            <a:ext cx="5172260" cy="23169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A82B9A5-60B5-04CF-24B6-A8AE4E3F9D74}"/>
              </a:ext>
            </a:extLst>
          </p:cNvPr>
          <p:cNvSpPr txBox="1"/>
          <p:nvPr/>
        </p:nvSpPr>
        <p:spPr>
          <a:xfrm>
            <a:off x="6390740" y="3976411"/>
            <a:ext cx="4680029" cy="307777"/>
          </a:xfrm>
          <a:prstGeom prst="rect">
            <a:avLst/>
          </a:prstGeom>
          <a:noFill/>
        </p:spPr>
        <p:txBody>
          <a:bodyPr wrap="square" rtlCol="0">
            <a:spAutoFit/>
          </a:bodyPr>
          <a:lstStyle/>
          <a:p>
            <a:r>
              <a:rPr lang="en-US" b="1"/>
              <a:t>Potential: </a:t>
            </a:r>
            <a:r>
              <a:rPr lang="en-US"/>
              <a:t>Self-service = 70% / ~30-35 </a:t>
            </a:r>
            <a:r>
              <a:rPr lang="en-US" err="1"/>
              <a:t>mUSD</a:t>
            </a:r>
            <a:r>
              <a:rPr lang="en-US"/>
              <a:t> by 2025</a:t>
            </a:r>
          </a:p>
        </p:txBody>
      </p:sp>
      <p:graphicFrame>
        <p:nvGraphicFramePr>
          <p:cNvPr id="35" name="Chart 34">
            <a:extLst>
              <a:ext uri="{FF2B5EF4-FFF2-40B4-BE49-F238E27FC236}">
                <a16:creationId xmlns:a16="http://schemas.microsoft.com/office/drawing/2014/main" id="{2544D278-4CA5-C6B0-3409-61B647CF822E}"/>
              </a:ext>
            </a:extLst>
          </p:cNvPr>
          <p:cNvGraphicFramePr/>
          <p:nvPr>
            <p:extLst>
              <p:ext uri="{D42A27DB-BD31-4B8C-83A1-F6EECF244321}">
                <p14:modId xmlns:p14="http://schemas.microsoft.com/office/powerpoint/2010/main" val="3879848475"/>
              </p:ext>
            </p:extLst>
          </p:nvPr>
        </p:nvGraphicFramePr>
        <p:xfrm>
          <a:off x="6390742" y="4284188"/>
          <a:ext cx="5172260" cy="1854145"/>
        </p:xfrm>
        <a:graphic>
          <a:graphicData uri="http://schemas.openxmlformats.org/drawingml/2006/chart">
            <c:chart xmlns:c="http://schemas.openxmlformats.org/drawingml/2006/chart" xmlns:r="http://schemas.openxmlformats.org/officeDocument/2006/relationships" r:id="rId3"/>
          </a:graphicData>
        </a:graphic>
      </p:graphicFrame>
      <p:sp>
        <p:nvSpPr>
          <p:cNvPr id="37" name="Right Brace 36">
            <a:extLst>
              <a:ext uri="{FF2B5EF4-FFF2-40B4-BE49-F238E27FC236}">
                <a16:creationId xmlns:a16="http://schemas.microsoft.com/office/drawing/2014/main" id="{7CF7310D-343D-AA9E-A0ED-7E6CA3A0AD13}"/>
              </a:ext>
            </a:extLst>
          </p:cNvPr>
          <p:cNvSpPr/>
          <p:nvPr/>
        </p:nvSpPr>
        <p:spPr>
          <a:xfrm rot="5400000">
            <a:off x="2866052" y="1690854"/>
            <a:ext cx="192024" cy="49885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2E2FE008-E02F-1C4E-10F7-AB71B12D233B}"/>
              </a:ext>
            </a:extLst>
          </p:cNvPr>
          <p:cNvSpPr/>
          <p:nvPr/>
        </p:nvSpPr>
        <p:spPr>
          <a:xfrm>
            <a:off x="479291" y="2258401"/>
            <a:ext cx="1510375" cy="1673040"/>
          </a:xfrm>
          <a:prstGeom prst="round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algn="ctr">
              <a:spcAft>
                <a:spcPts val="600"/>
              </a:spcAft>
            </a:pPr>
            <a:r>
              <a:rPr lang="en-US" sz="1200" b="1">
                <a:solidFill>
                  <a:schemeClr val="tx2">
                    <a:lumMod val="10000"/>
                  </a:schemeClr>
                </a:solidFill>
              </a:rPr>
              <a:t>Sales</a:t>
            </a:r>
            <a:br>
              <a:rPr lang="en-US" sz="1200" b="1">
                <a:solidFill>
                  <a:schemeClr val="tx2">
                    <a:lumMod val="10000"/>
                  </a:schemeClr>
                </a:solidFill>
              </a:rPr>
            </a:br>
            <a:endParaRPr lang="en-US" sz="1200" b="1">
              <a:solidFill>
                <a:schemeClr val="tx2">
                  <a:lumMod val="10000"/>
                </a:schemeClr>
              </a:solidFill>
            </a:endParaRPr>
          </a:p>
          <a:p>
            <a:pPr algn="ctr">
              <a:spcAft>
                <a:spcPts val="600"/>
              </a:spcAft>
            </a:pPr>
            <a:endParaRPr lang="en-US" sz="1200" b="1">
              <a:solidFill>
                <a:schemeClr val="tx2">
                  <a:lumMod val="10000"/>
                </a:schemeClr>
              </a:solidFill>
            </a:endParaRPr>
          </a:p>
          <a:p>
            <a:pPr algn="ctr">
              <a:spcAft>
                <a:spcPts val="600"/>
              </a:spcAft>
            </a:pPr>
            <a:endParaRPr lang="en-US" sz="1200" b="1">
              <a:solidFill>
                <a:schemeClr val="tx2">
                  <a:lumMod val="10000"/>
                </a:schemeClr>
              </a:solidFill>
            </a:endParaRPr>
          </a:p>
          <a:p>
            <a:pPr marL="171450" indent="-171450">
              <a:spcAft>
                <a:spcPts val="600"/>
              </a:spcAft>
              <a:buFont typeface="Arial" panose="020B0604020202020204" pitchFamily="34" charset="0"/>
              <a:buChar char="•"/>
            </a:pPr>
            <a:r>
              <a:rPr lang="en-US" sz="1200">
                <a:solidFill>
                  <a:schemeClr val="tx2">
                    <a:lumMod val="10000"/>
                  </a:schemeClr>
                </a:solidFill>
              </a:rPr>
              <a:t>Online quotes</a:t>
            </a:r>
          </a:p>
          <a:p>
            <a:pPr marL="171450" indent="-171450">
              <a:spcAft>
                <a:spcPts val="600"/>
              </a:spcAft>
              <a:buFont typeface="Arial" panose="020B0604020202020204" pitchFamily="34" charset="0"/>
              <a:buChar char="•"/>
            </a:pPr>
            <a:r>
              <a:rPr lang="en-US" sz="1200">
                <a:solidFill>
                  <a:schemeClr val="tx2">
                    <a:lumMod val="10000"/>
                  </a:schemeClr>
                </a:solidFill>
              </a:rPr>
              <a:t>Common lingo</a:t>
            </a:r>
          </a:p>
        </p:txBody>
      </p:sp>
      <p:sp>
        <p:nvSpPr>
          <p:cNvPr id="40" name="Rounded Rectangle 39">
            <a:extLst>
              <a:ext uri="{FF2B5EF4-FFF2-40B4-BE49-F238E27FC236}">
                <a16:creationId xmlns:a16="http://schemas.microsoft.com/office/drawing/2014/main" id="{F2728655-FE22-D2AD-6384-B9336E73FF43}"/>
              </a:ext>
            </a:extLst>
          </p:cNvPr>
          <p:cNvSpPr/>
          <p:nvPr/>
        </p:nvSpPr>
        <p:spPr>
          <a:xfrm>
            <a:off x="2214235" y="2258401"/>
            <a:ext cx="1508760" cy="1673040"/>
          </a:xfrm>
          <a:prstGeom prst="round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algn="ctr">
              <a:spcAft>
                <a:spcPts val="600"/>
              </a:spcAft>
            </a:pPr>
            <a:r>
              <a:rPr lang="en-US" sz="1200" b="1">
                <a:solidFill>
                  <a:schemeClr val="tx2">
                    <a:lumMod val="10000"/>
                  </a:schemeClr>
                </a:solidFill>
              </a:rPr>
              <a:t>Service</a:t>
            </a:r>
            <a:br>
              <a:rPr lang="en-US" sz="1200" b="1">
                <a:solidFill>
                  <a:schemeClr val="tx2">
                    <a:lumMod val="10000"/>
                  </a:schemeClr>
                </a:solidFill>
              </a:rPr>
            </a:br>
            <a:endParaRPr lang="en-US" sz="1200" b="1">
              <a:solidFill>
                <a:schemeClr val="tx2">
                  <a:lumMod val="10000"/>
                </a:schemeClr>
              </a:solidFill>
            </a:endParaRPr>
          </a:p>
          <a:p>
            <a:pPr algn="ctr">
              <a:spcAft>
                <a:spcPts val="600"/>
              </a:spcAft>
            </a:pPr>
            <a:endParaRPr lang="en-US" sz="1200" b="1">
              <a:solidFill>
                <a:schemeClr val="tx2">
                  <a:lumMod val="10000"/>
                </a:schemeClr>
              </a:solidFill>
            </a:endParaRPr>
          </a:p>
          <a:p>
            <a:pPr algn="ctr">
              <a:spcAft>
                <a:spcPts val="600"/>
              </a:spcAft>
            </a:pPr>
            <a:endParaRPr lang="en-US" sz="1200" b="1">
              <a:solidFill>
                <a:schemeClr val="tx2">
                  <a:lumMod val="10000"/>
                </a:schemeClr>
              </a:solidFill>
            </a:endParaRPr>
          </a:p>
          <a:p>
            <a:pPr marL="171450" indent="-171450">
              <a:spcAft>
                <a:spcPts val="600"/>
              </a:spcAft>
              <a:buFont typeface="Arial" panose="020B0604020202020204" pitchFamily="34" charset="0"/>
              <a:buChar char="•"/>
            </a:pPr>
            <a:r>
              <a:rPr lang="en-US" sz="1200">
                <a:solidFill>
                  <a:schemeClr val="tx2">
                    <a:lumMod val="10000"/>
                  </a:schemeClr>
                </a:solidFill>
              </a:rPr>
              <a:t>Adjust coverage</a:t>
            </a:r>
          </a:p>
          <a:p>
            <a:pPr marL="171450" indent="-171450">
              <a:spcAft>
                <a:spcPts val="600"/>
              </a:spcAft>
              <a:buFont typeface="Arial" panose="020B0604020202020204" pitchFamily="34" charset="0"/>
              <a:buChar char="•"/>
            </a:pPr>
            <a:r>
              <a:rPr lang="en-US" sz="1200">
                <a:solidFill>
                  <a:schemeClr val="tx2">
                    <a:lumMod val="10000"/>
                  </a:schemeClr>
                </a:solidFill>
              </a:rPr>
              <a:t>Adjust risk</a:t>
            </a:r>
          </a:p>
        </p:txBody>
      </p:sp>
      <p:sp>
        <p:nvSpPr>
          <p:cNvPr id="41" name="Rounded Rectangle 40">
            <a:extLst>
              <a:ext uri="{FF2B5EF4-FFF2-40B4-BE49-F238E27FC236}">
                <a16:creationId xmlns:a16="http://schemas.microsoft.com/office/drawing/2014/main" id="{B5B6D722-F68B-0D34-B522-19E402EDD247}"/>
              </a:ext>
            </a:extLst>
          </p:cNvPr>
          <p:cNvSpPr/>
          <p:nvPr/>
        </p:nvSpPr>
        <p:spPr>
          <a:xfrm>
            <a:off x="3947564" y="2258401"/>
            <a:ext cx="1508760" cy="1673040"/>
          </a:xfrm>
          <a:prstGeom prst="round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0" rtlCol="0" anchor="ctr"/>
          <a:lstStyle/>
          <a:p>
            <a:pPr algn="ctr">
              <a:spcAft>
                <a:spcPts val="600"/>
              </a:spcAft>
            </a:pPr>
            <a:r>
              <a:rPr lang="en-US" sz="1200" b="1">
                <a:solidFill>
                  <a:schemeClr val="tx2">
                    <a:lumMod val="10000"/>
                  </a:schemeClr>
                </a:solidFill>
              </a:rPr>
              <a:t>Claims</a:t>
            </a:r>
            <a:br>
              <a:rPr lang="en-US" sz="1200" b="1">
                <a:solidFill>
                  <a:schemeClr val="tx2">
                    <a:lumMod val="10000"/>
                  </a:schemeClr>
                </a:solidFill>
              </a:rPr>
            </a:br>
            <a:endParaRPr lang="en-US" sz="1200" b="1">
              <a:solidFill>
                <a:schemeClr val="tx2">
                  <a:lumMod val="10000"/>
                </a:schemeClr>
              </a:solidFill>
            </a:endParaRPr>
          </a:p>
          <a:p>
            <a:pPr algn="ctr">
              <a:spcAft>
                <a:spcPts val="600"/>
              </a:spcAft>
            </a:pPr>
            <a:endParaRPr lang="en-US" sz="1200" b="1">
              <a:solidFill>
                <a:schemeClr val="tx2">
                  <a:lumMod val="10000"/>
                </a:schemeClr>
              </a:solidFill>
            </a:endParaRPr>
          </a:p>
          <a:p>
            <a:pPr algn="ctr">
              <a:spcAft>
                <a:spcPts val="600"/>
              </a:spcAft>
            </a:pPr>
            <a:endParaRPr lang="en-US" sz="1200" b="1">
              <a:solidFill>
                <a:schemeClr val="tx2">
                  <a:lumMod val="10000"/>
                </a:schemeClr>
              </a:solidFill>
            </a:endParaRPr>
          </a:p>
          <a:p>
            <a:pPr marL="171450" indent="-171450">
              <a:spcAft>
                <a:spcPts val="600"/>
              </a:spcAft>
              <a:buFont typeface="Arial" panose="020B0604020202020204" pitchFamily="34" charset="0"/>
              <a:buChar char="•"/>
            </a:pPr>
            <a:r>
              <a:rPr lang="en-US" sz="1200">
                <a:solidFill>
                  <a:schemeClr val="tx2">
                    <a:lumMod val="10000"/>
                  </a:schemeClr>
                </a:solidFill>
              </a:rPr>
              <a:t>Web claims</a:t>
            </a:r>
          </a:p>
          <a:p>
            <a:pPr marL="171450" indent="-171450">
              <a:spcAft>
                <a:spcPts val="600"/>
              </a:spcAft>
              <a:buFont typeface="Arial" panose="020B0604020202020204" pitchFamily="34" charset="0"/>
              <a:buChar char="•"/>
            </a:pPr>
            <a:r>
              <a:rPr lang="en-US" sz="1200">
                <a:solidFill>
                  <a:schemeClr val="tx2">
                    <a:lumMod val="10000"/>
                  </a:schemeClr>
                </a:solidFill>
              </a:rPr>
              <a:t>Status bar</a:t>
            </a:r>
          </a:p>
        </p:txBody>
      </p:sp>
      <p:pic>
        <p:nvPicPr>
          <p:cNvPr id="42" name="Picture 41">
            <a:extLst>
              <a:ext uri="{FF2B5EF4-FFF2-40B4-BE49-F238E27FC236}">
                <a16:creationId xmlns:a16="http://schemas.microsoft.com/office/drawing/2014/main" id="{E68347F7-F668-CB1D-BC19-2B501C8B9E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3310" y="2755183"/>
            <a:ext cx="402336" cy="402336"/>
          </a:xfrm>
          <a:prstGeom prst="rect">
            <a:avLst/>
          </a:prstGeom>
        </p:spPr>
      </p:pic>
      <p:pic>
        <p:nvPicPr>
          <p:cNvPr id="43" name="Picture 42">
            <a:extLst>
              <a:ext uri="{FF2B5EF4-FFF2-40B4-BE49-F238E27FC236}">
                <a16:creationId xmlns:a16="http://schemas.microsoft.com/office/drawing/2014/main" id="{286DF95C-FC7A-8F39-448B-8EC95EBBAB9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65324" y="2755183"/>
            <a:ext cx="402336" cy="402336"/>
          </a:xfrm>
          <a:prstGeom prst="rect">
            <a:avLst/>
          </a:prstGeom>
        </p:spPr>
      </p:pic>
      <p:pic>
        <p:nvPicPr>
          <p:cNvPr id="44" name="Picture 43">
            <a:extLst>
              <a:ext uri="{FF2B5EF4-FFF2-40B4-BE49-F238E27FC236}">
                <a16:creationId xmlns:a16="http://schemas.microsoft.com/office/drawing/2014/main" id="{EAA7B1B0-B0E6-2821-7172-0DC485CFA5E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98805" y="2755183"/>
            <a:ext cx="406279" cy="406279"/>
          </a:xfrm>
          <a:prstGeom prst="rect">
            <a:avLst/>
          </a:prstGeom>
        </p:spPr>
      </p:pic>
      <p:sp>
        <p:nvSpPr>
          <p:cNvPr id="45" name="Rectangle 44">
            <a:extLst>
              <a:ext uri="{FF2B5EF4-FFF2-40B4-BE49-F238E27FC236}">
                <a16:creationId xmlns:a16="http://schemas.microsoft.com/office/drawing/2014/main" id="{A019A3C9-2FCE-0327-9C4E-F78C1C4D0E28}"/>
              </a:ext>
            </a:extLst>
          </p:cNvPr>
          <p:cNvSpPr/>
          <p:nvPr/>
        </p:nvSpPr>
        <p:spPr>
          <a:xfrm>
            <a:off x="865188" y="5296126"/>
            <a:ext cx="1755319" cy="952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~60%</a:t>
            </a:r>
          </a:p>
        </p:txBody>
      </p:sp>
      <p:sp>
        <p:nvSpPr>
          <p:cNvPr id="46" name="Rectangle 45">
            <a:extLst>
              <a:ext uri="{FF2B5EF4-FFF2-40B4-BE49-F238E27FC236}">
                <a16:creationId xmlns:a16="http://schemas.microsoft.com/office/drawing/2014/main" id="{3A1070F4-2F7A-F432-96E3-842AEBC7AECB}"/>
              </a:ext>
            </a:extLst>
          </p:cNvPr>
          <p:cNvSpPr/>
          <p:nvPr/>
        </p:nvSpPr>
        <p:spPr>
          <a:xfrm>
            <a:off x="865188" y="4712790"/>
            <a:ext cx="1755319" cy="5939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2">
                    <a:lumMod val="10000"/>
                  </a:schemeClr>
                </a:solidFill>
              </a:rPr>
              <a:t>~40%</a:t>
            </a:r>
          </a:p>
        </p:txBody>
      </p:sp>
      <p:sp>
        <p:nvSpPr>
          <p:cNvPr id="47" name="TextBox 46">
            <a:extLst>
              <a:ext uri="{FF2B5EF4-FFF2-40B4-BE49-F238E27FC236}">
                <a16:creationId xmlns:a16="http://schemas.microsoft.com/office/drawing/2014/main" id="{3709431F-D919-801B-43E9-1A9AB144925A}"/>
              </a:ext>
            </a:extLst>
          </p:cNvPr>
          <p:cNvSpPr txBox="1"/>
          <p:nvPr/>
        </p:nvSpPr>
        <p:spPr>
          <a:xfrm>
            <a:off x="467806" y="4342647"/>
            <a:ext cx="3676753" cy="276999"/>
          </a:xfrm>
          <a:prstGeom prst="rect">
            <a:avLst/>
          </a:prstGeom>
          <a:noFill/>
        </p:spPr>
        <p:txBody>
          <a:bodyPr wrap="square" rtlCol="0">
            <a:spAutoFit/>
          </a:bodyPr>
          <a:lstStyle/>
          <a:p>
            <a:r>
              <a:rPr lang="en-US" sz="1200">
                <a:solidFill>
                  <a:schemeClr val="bg1">
                    <a:lumMod val="50000"/>
                  </a:schemeClr>
                </a:solidFill>
              </a:rPr>
              <a:t>Number of incoming contacts:</a:t>
            </a:r>
          </a:p>
        </p:txBody>
      </p:sp>
      <p:sp>
        <p:nvSpPr>
          <p:cNvPr id="49" name="TextBox 48">
            <a:extLst>
              <a:ext uri="{FF2B5EF4-FFF2-40B4-BE49-F238E27FC236}">
                <a16:creationId xmlns:a16="http://schemas.microsoft.com/office/drawing/2014/main" id="{5E3B580C-B6ED-D1BC-85B8-74FEA7BB90E9}"/>
              </a:ext>
            </a:extLst>
          </p:cNvPr>
          <p:cNvSpPr txBox="1"/>
          <p:nvPr/>
        </p:nvSpPr>
        <p:spPr>
          <a:xfrm>
            <a:off x="2807819" y="4778917"/>
            <a:ext cx="2795896" cy="461665"/>
          </a:xfrm>
          <a:prstGeom prst="rect">
            <a:avLst/>
          </a:prstGeom>
          <a:noFill/>
        </p:spPr>
        <p:txBody>
          <a:bodyPr wrap="square" rtlCol="0">
            <a:spAutoFit/>
          </a:bodyPr>
          <a:lstStyle/>
          <a:p>
            <a:r>
              <a:rPr lang="en-US" sz="1200">
                <a:solidFill>
                  <a:schemeClr val="tx2">
                    <a:lumMod val="10000"/>
                  </a:schemeClr>
                </a:solidFill>
              </a:rPr>
              <a:t>Non-value adding contacts e.g. status on claims or content of quote</a:t>
            </a:r>
          </a:p>
        </p:txBody>
      </p:sp>
      <p:sp>
        <p:nvSpPr>
          <p:cNvPr id="50" name="TextBox 49">
            <a:extLst>
              <a:ext uri="{FF2B5EF4-FFF2-40B4-BE49-F238E27FC236}">
                <a16:creationId xmlns:a16="http://schemas.microsoft.com/office/drawing/2014/main" id="{F0E4D130-2DAB-B5C9-B45D-3F7FCFBA1636}"/>
              </a:ext>
            </a:extLst>
          </p:cNvPr>
          <p:cNvSpPr txBox="1"/>
          <p:nvPr/>
        </p:nvSpPr>
        <p:spPr>
          <a:xfrm>
            <a:off x="2792256" y="5541431"/>
            <a:ext cx="2795896" cy="461665"/>
          </a:xfrm>
          <a:prstGeom prst="rect">
            <a:avLst/>
          </a:prstGeom>
          <a:noFill/>
        </p:spPr>
        <p:txBody>
          <a:bodyPr wrap="square" rtlCol="0">
            <a:spAutoFit/>
          </a:bodyPr>
          <a:lstStyle/>
          <a:p>
            <a:r>
              <a:rPr lang="en-US" sz="1200">
                <a:solidFill>
                  <a:schemeClr val="tx2">
                    <a:lumMod val="10000"/>
                  </a:schemeClr>
                </a:solidFill>
              </a:rPr>
              <a:t>Value adding contacts e.g. claims payout or start of coverage</a:t>
            </a:r>
          </a:p>
        </p:txBody>
      </p:sp>
      <p:graphicFrame>
        <p:nvGraphicFramePr>
          <p:cNvPr id="51" name="Chart 50">
            <a:extLst>
              <a:ext uri="{FF2B5EF4-FFF2-40B4-BE49-F238E27FC236}">
                <a16:creationId xmlns:a16="http://schemas.microsoft.com/office/drawing/2014/main" id="{483707F7-EACE-858D-024B-31B39FA9FA3E}"/>
              </a:ext>
            </a:extLst>
          </p:cNvPr>
          <p:cNvGraphicFramePr/>
          <p:nvPr>
            <p:extLst>
              <p:ext uri="{D42A27DB-BD31-4B8C-83A1-F6EECF244321}">
                <p14:modId xmlns:p14="http://schemas.microsoft.com/office/powerpoint/2010/main" val="3498808981"/>
              </p:ext>
            </p:extLst>
          </p:nvPr>
        </p:nvGraphicFramePr>
        <p:xfrm>
          <a:off x="6390739" y="2170974"/>
          <a:ext cx="5172261" cy="1473000"/>
        </p:xfrm>
        <a:graphic>
          <a:graphicData uri="http://schemas.openxmlformats.org/drawingml/2006/chart">
            <c:chart xmlns:c="http://schemas.openxmlformats.org/drawingml/2006/chart" xmlns:r="http://schemas.openxmlformats.org/officeDocument/2006/relationships" r:id="rId7"/>
          </a:graphicData>
        </a:graphic>
      </p:graphicFrame>
      <p:sp>
        <p:nvSpPr>
          <p:cNvPr id="52" name="TextBox 51">
            <a:extLst>
              <a:ext uri="{FF2B5EF4-FFF2-40B4-BE49-F238E27FC236}">
                <a16:creationId xmlns:a16="http://schemas.microsoft.com/office/drawing/2014/main" id="{B45F349E-BC5D-B9A1-17A4-2F86F1954331}"/>
              </a:ext>
            </a:extLst>
          </p:cNvPr>
          <p:cNvSpPr txBox="1"/>
          <p:nvPr/>
        </p:nvSpPr>
        <p:spPr>
          <a:xfrm>
            <a:off x="6390741" y="1852553"/>
            <a:ext cx="3676753" cy="276999"/>
          </a:xfrm>
          <a:prstGeom prst="rect">
            <a:avLst/>
          </a:prstGeom>
          <a:noFill/>
        </p:spPr>
        <p:txBody>
          <a:bodyPr wrap="square" rtlCol="0">
            <a:spAutoFit/>
          </a:bodyPr>
          <a:lstStyle/>
          <a:p>
            <a:r>
              <a:rPr lang="en-US" sz="1200">
                <a:solidFill>
                  <a:schemeClr val="bg1">
                    <a:lumMod val="50000"/>
                  </a:schemeClr>
                </a:solidFill>
              </a:rPr>
              <a:t># of logins:</a:t>
            </a:r>
          </a:p>
        </p:txBody>
      </p:sp>
      <p:cxnSp>
        <p:nvCxnSpPr>
          <p:cNvPr id="53" name="Straight Connector 52">
            <a:extLst>
              <a:ext uri="{FF2B5EF4-FFF2-40B4-BE49-F238E27FC236}">
                <a16:creationId xmlns:a16="http://schemas.microsoft.com/office/drawing/2014/main" id="{B6D3ECF1-F53E-DDD1-FE94-5A3AEF564E10}"/>
              </a:ext>
            </a:extLst>
          </p:cNvPr>
          <p:cNvCxnSpPr>
            <a:cxnSpLocks/>
          </p:cNvCxnSpPr>
          <p:nvPr/>
        </p:nvCxnSpPr>
        <p:spPr>
          <a:xfrm>
            <a:off x="7974041" y="2115885"/>
            <a:ext cx="2285642" cy="0"/>
          </a:xfrm>
          <a:prstGeom prst="line">
            <a:avLst/>
          </a:prstGeom>
          <a:ln>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0B59939-E31E-FF6B-2CE0-A0EB00FCA1D4}"/>
              </a:ext>
            </a:extLst>
          </p:cNvPr>
          <p:cNvCxnSpPr>
            <a:cxnSpLocks/>
          </p:cNvCxnSpPr>
          <p:nvPr/>
        </p:nvCxnSpPr>
        <p:spPr>
          <a:xfrm>
            <a:off x="7974041" y="2115885"/>
            <a:ext cx="0" cy="592809"/>
          </a:xfrm>
          <a:prstGeom prst="line">
            <a:avLst/>
          </a:prstGeom>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656C2C10-C113-FA9C-4F7B-AC8C07DD2D00}"/>
              </a:ext>
            </a:extLst>
          </p:cNvPr>
          <p:cNvSpPr/>
          <p:nvPr/>
        </p:nvSpPr>
        <p:spPr>
          <a:xfrm>
            <a:off x="8766423" y="1960017"/>
            <a:ext cx="700878" cy="3244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a:solidFill>
                  <a:sysClr val="windowText" lastClr="000000"/>
                </a:solidFill>
              </a:rPr>
              <a:t>+40%</a:t>
            </a:r>
          </a:p>
        </p:txBody>
      </p:sp>
      <p:cxnSp>
        <p:nvCxnSpPr>
          <p:cNvPr id="59" name="Straight Connector 58">
            <a:extLst>
              <a:ext uri="{FF2B5EF4-FFF2-40B4-BE49-F238E27FC236}">
                <a16:creationId xmlns:a16="http://schemas.microsoft.com/office/drawing/2014/main" id="{9BBC1361-04E7-5D0B-31E8-8C03C08DEBA1}"/>
              </a:ext>
            </a:extLst>
          </p:cNvPr>
          <p:cNvCxnSpPr>
            <a:cxnSpLocks/>
          </p:cNvCxnSpPr>
          <p:nvPr/>
        </p:nvCxnSpPr>
        <p:spPr>
          <a:xfrm>
            <a:off x="10259683" y="2115885"/>
            <a:ext cx="0" cy="296404"/>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Google Shape;746;p20">
            <a:extLst>
              <a:ext uri="{FF2B5EF4-FFF2-40B4-BE49-F238E27FC236}">
                <a16:creationId xmlns:a16="http://schemas.microsoft.com/office/drawing/2014/main" id="{E55D2E44-E414-9C0F-638C-F641E4DDEAD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291273470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D11AB15-FA6E-EF85-948F-9DDFAFEB6CA5}"/>
              </a:ext>
            </a:extLst>
          </p:cNvPr>
          <p:cNvGraphicFramePr>
            <a:graphicFrameLocks noChangeAspect="1"/>
          </p:cNvGraphicFramePr>
          <p:nvPr>
            <p:custDataLst>
              <p:tags r:id="rId1"/>
            </p:custDataLst>
            <p:extLst>
              <p:ext uri="{D42A27DB-BD31-4B8C-83A1-F6EECF244321}">
                <p14:modId xmlns:p14="http://schemas.microsoft.com/office/powerpoint/2010/main" val="29509352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0D11AB15-FA6E-EF85-948F-9DDFAFEB6CA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DB4CE78B-46C4-B908-0694-9F096482E06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167</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6" name="Text Placeholder 2">
            <a:extLst>
              <a:ext uri="{FF2B5EF4-FFF2-40B4-BE49-F238E27FC236}">
                <a16:creationId xmlns:a16="http://schemas.microsoft.com/office/drawing/2014/main" id="{5218D761-1D29-7026-6EAE-0416A092FC30}"/>
              </a:ext>
            </a:extLst>
          </p:cNvPr>
          <p:cNvSpPr txBox="1">
            <a:spLocks/>
          </p:cNvSpPr>
          <p:nvPr/>
        </p:nvSpPr>
        <p:spPr>
          <a:xfrm>
            <a:off x="7287814" y="1516282"/>
            <a:ext cx="4623452" cy="449749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1300" b="0" i="0" u="none" strike="noStrike" kern="0" cap="none" spc="0" normalizeH="0" baseline="0" noProof="0">
                <a:ln>
                  <a:noFill/>
                </a:ln>
                <a:solidFill>
                  <a:srgbClr val="061F32"/>
                </a:solidFill>
                <a:effectLst/>
                <a:uLnTx/>
                <a:uFillTx/>
                <a:latin typeface="Arial"/>
                <a:cs typeface="Arial"/>
                <a:sym typeface="Arial"/>
              </a:rPr>
              <a:t>C</a:t>
            </a:r>
          </a:p>
        </p:txBody>
      </p:sp>
      <p:sp>
        <p:nvSpPr>
          <p:cNvPr id="7" name="Title 1">
            <a:extLst>
              <a:ext uri="{FF2B5EF4-FFF2-40B4-BE49-F238E27FC236}">
                <a16:creationId xmlns:a16="http://schemas.microsoft.com/office/drawing/2014/main" id="{73C9D1E2-1E55-2E8E-5741-299942BF8424}"/>
              </a:ext>
            </a:extLst>
          </p:cNvPr>
          <p:cNvSpPr txBox="1">
            <a:spLocks/>
          </p:cNvSpPr>
          <p:nvPr/>
        </p:nvSpPr>
        <p:spPr>
          <a:xfrm>
            <a:off x="534724" y="1343875"/>
            <a:ext cx="5727180" cy="1437300"/>
          </a:xfrm>
          <a:prstGeom prst="rect">
            <a:avLst/>
          </a:prstGeom>
          <a:noFill/>
          <a:ln>
            <a:noFill/>
          </a:ln>
        </p:spPr>
        <p:txBody>
          <a:bodyPr spcFirstLastPara="1" vert="horz" wrap="square" lIns="91425" tIns="45700" rIns="91425" bIns="457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800"/>
              <a:buFont typeface="Helvetica Neue"/>
              <a:buNone/>
              <a:defRPr sz="48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1200"/>
              </a:spcAft>
              <a:buClr>
                <a:srgbClr val="08A6F6"/>
              </a:buClr>
              <a:buSzPts val="2000"/>
              <a:buFont typeface="Arial"/>
              <a:buNone/>
              <a:tabLst/>
              <a:defRPr/>
            </a:pPr>
            <a:r>
              <a:rPr kumimoji="0" lang="en-US" sz="2000" b="1" i="0" u="none" strike="noStrike" kern="0" cap="none" spc="0" normalizeH="0" baseline="0" noProof="0">
                <a:ln>
                  <a:noFill/>
                </a:ln>
                <a:solidFill>
                  <a:srgbClr val="08A6F6"/>
                </a:solidFill>
                <a:effectLst/>
                <a:uLnTx/>
                <a:uFillTx/>
                <a:latin typeface="Arial"/>
                <a:cs typeface="Arial"/>
                <a:sym typeface="Arial"/>
              </a:rPr>
              <a:t>Strategic initiative:</a:t>
            </a:r>
            <a:br>
              <a:rPr kumimoji="0" lang="en-US" sz="3200" b="1" i="0" u="none" strike="noStrike" kern="0" cap="none" spc="0" normalizeH="0" baseline="0" noProof="0">
                <a:ln>
                  <a:noFill/>
                </a:ln>
                <a:solidFill>
                  <a:srgbClr val="08A6F6"/>
                </a:solidFill>
                <a:effectLst/>
                <a:uLnTx/>
                <a:uFillTx/>
                <a:latin typeface="Georgia"/>
                <a:sym typeface="Georgia"/>
              </a:rPr>
            </a:br>
            <a:r>
              <a:rPr kumimoji="0" lang="en-US" b="1" i="0" u="none" strike="noStrike" kern="0" cap="none" spc="0" normalizeH="0" baseline="0" noProof="0">
                <a:ln>
                  <a:noFill/>
                </a:ln>
                <a:solidFill>
                  <a:srgbClr val="171616"/>
                </a:solidFill>
                <a:effectLst/>
                <a:uLnTx/>
                <a:uFillTx/>
                <a:latin typeface="Georgia"/>
                <a:sym typeface="Georgia"/>
              </a:rPr>
              <a:t>Product &amp; service innovation</a:t>
            </a:r>
            <a:endParaRPr kumimoji="0" lang="en-US" sz="4800" b="1" i="0" u="none" strike="noStrike" kern="0" cap="none" spc="0" normalizeH="0" baseline="0" noProof="0">
              <a:ln>
                <a:noFill/>
              </a:ln>
              <a:solidFill>
                <a:srgbClr val="FFFFFF"/>
              </a:solidFill>
              <a:effectLst/>
              <a:uLnTx/>
              <a:uFillTx/>
              <a:latin typeface="Georgia"/>
              <a:sym typeface="Georgia"/>
            </a:endParaRPr>
          </a:p>
        </p:txBody>
      </p:sp>
    </p:spTree>
    <p:extLst>
      <p:ext uri="{BB962C8B-B14F-4D97-AF65-F5344CB8AC3E}">
        <p14:creationId xmlns:p14="http://schemas.microsoft.com/office/powerpoint/2010/main" val="25134314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solidFill>
                  <a:schemeClr val="accent2"/>
                </a:solidFill>
              </a:rPr>
              <a:t>Why</a:t>
            </a:r>
            <a:r>
              <a:rPr lang="en-US">
                <a:solidFill>
                  <a:schemeClr val="bg2"/>
                </a:solidFill>
              </a:rPr>
              <a:t> </a:t>
            </a:r>
            <a:r>
              <a:rPr lang="en-US"/>
              <a:t>is product and service innovation important?</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168</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Google Shape;746;p20">
            <a:extLst>
              <a:ext uri="{FF2B5EF4-FFF2-40B4-BE49-F238E27FC236}">
                <a16:creationId xmlns:a16="http://schemas.microsoft.com/office/drawing/2014/main" id="{8711B6DD-2332-01DC-5601-EB4798F1B87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6" name="TextBox 5">
            <a:extLst>
              <a:ext uri="{FF2B5EF4-FFF2-40B4-BE49-F238E27FC236}">
                <a16:creationId xmlns:a16="http://schemas.microsoft.com/office/drawing/2014/main" id="{54074F51-49B7-A652-9391-EB9A1A30369B}"/>
              </a:ext>
            </a:extLst>
          </p:cNvPr>
          <p:cNvSpPr txBox="1"/>
          <p:nvPr/>
        </p:nvSpPr>
        <p:spPr>
          <a:xfrm>
            <a:off x="467806" y="1510450"/>
            <a:ext cx="4946904" cy="307777"/>
          </a:xfrm>
          <a:prstGeom prst="rect">
            <a:avLst/>
          </a:prstGeom>
          <a:noFill/>
        </p:spPr>
        <p:txBody>
          <a:bodyPr wrap="square" rtlCol="0">
            <a:spAutoFit/>
          </a:bodyPr>
          <a:lstStyle/>
          <a:p>
            <a:r>
              <a:rPr lang="en-US" b="1"/>
              <a:t>Transformation of our traditional risk pools…</a:t>
            </a:r>
          </a:p>
        </p:txBody>
      </p:sp>
      <p:sp>
        <p:nvSpPr>
          <p:cNvPr id="7" name="TextBox 6">
            <a:extLst>
              <a:ext uri="{FF2B5EF4-FFF2-40B4-BE49-F238E27FC236}">
                <a16:creationId xmlns:a16="http://schemas.microsoft.com/office/drawing/2014/main" id="{1FCC10D0-50C6-BE73-F57E-9DEAE5CA017D}"/>
              </a:ext>
            </a:extLst>
          </p:cNvPr>
          <p:cNvSpPr txBox="1"/>
          <p:nvPr/>
        </p:nvSpPr>
        <p:spPr>
          <a:xfrm>
            <a:off x="6695541" y="1510450"/>
            <a:ext cx="4945595" cy="307777"/>
          </a:xfrm>
          <a:prstGeom prst="rect">
            <a:avLst/>
          </a:prstGeom>
          <a:noFill/>
        </p:spPr>
        <p:txBody>
          <a:bodyPr wrap="square" rtlCol="0">
            <a:spAutoFit/>
          </a:bodyPr>
          <a:lstStyle/>
          <a:p>
            <a:r>
              <a:rPr lang="en-US" b="1"/>
              <a:t>…and emergence of new ones</a:t>
            </a:r>
          </a:p>
        </p:txBody>
      </p:sp>
      <p:sp>
        <p:nvSpPr>
          <p:cNvPr id="9" name="TextBox 8">
            <a:extLst>
              <a:ext uri="{FF2B5EF4-FFF2-40B4-BE49-F238E27FC236}">
                <a16:creationId xmlns:a16="http://schemas.microsoft.com/office/drawing/2014/main" id="{A8117BFA-6258-EF57-482C-AF48E5F6CAC7}"/>
              </a:ext>
            </a:extLst>
          </p:cNvPr>
          <p:cNvSpPr txBox="1"/>
          <p:nvPr/>
        </p:nvSpPr>
        <p:spPr>
          <a:xfrm>
            <a:off x="467806" y="1852553"/>
            <a:ext cx="4146235" cy="461665"/>
          </a:xfrm>
          <a:prstGeom prst="rect">
            <a:avLst/>
          </a:prstGeom>
          <a:noFill/>
        </p:spPr>
        <p:txBody>
          <a:bodyPr wrap="square" rtlCol="0">
            <a:spAutoFit/>
          </a:bodyPr>
          <a:lstStyle/>
          <a:p>
            <a:r>
              <a:rPr lang="en-US" sz="1200">
                <a:solidFill>
                  <a:schemeClr val="bg1">
                    <a:lumMod val="50000"/>
                  </a:schemeClr>
                </a:solidFill>
              </a:rPr>
              <a:t>Example: [Region] premium development 2012-2020</a:t>
            </a:r>
          </a:p>
          <a:p>
            <a:r>
              <a:rPr lang="en-US" sz="1200">
                <a:solidFill>
                  <a:schemeClr val="bg1">
                    <a:lumMod val="50000"/>
                  </a:schemeClr>
                </a:solidFill>
              </a:rPr>
              <a:t>(index = 100 in 2012)</a:t>
            </a:r>
          </a:p>
        </p:txBody>
      </p:sp>
      <p:sp>
        <p:nvSpPr>
          <p:cNvPr id="10" name="TextBox 9">
            <a:extLst>
              <a:ext uri="{FF2B5EF4-FFF2-40B4-BE49-F238E27FC236}">
                <a16:creationId xmlns:a16="http://schemas.microsoft.com/office/drawing/2014/main" id="{182534AF-2779-BE6E-7E57-98A1FC71F674}"/>
              </a:ext>
            </a:extLst>
          </p:cNvPr>
          <p:cNvSpPr txBox="1"/>
          <p:nvPr/>
        </p:nvSpPr>
        <p:spPr>
          <a:xfrm>
            <a:off x="6695541" y="1852553"/>
            <a:ext cx="4469025" cy="276999"/>
          </a:xfrm>
          <a:prstGeom prst="rect">
            <a:avLst/>
          </a:prstGeom>
          <a:noFill/>
        </p:spPr>
        <p:txBody>
          <a:bodyPr wrap="square" rtlCol="0">
            <a:spAutoFit/>
          </a:bodyPr>
          <a:lstStyle/>
          <a:p>
            <a:r>
              <a:rPr lang="en-US" sz="1200">
                <a:solidFill>
                  <a:schemeClr val="bg1">
                    <a:lumMod val="50000"/>
                  </a:schemeClr>
                </a:solidFill>
              </a:rPr>
              <a:t>Example: [Sanitized] market in [regions 1 and 2] 2012-2020</a:t>
            </a:r>
          </a:p>
        </p:txBody>
      </p:sp>
      <p:sp>
        <p:nvSpPr>
          <p:cNvPr id="11" name="TextBox 10">
            <a:extLst>
              <a:ext uri="{FF2B5EF4-FFF2-40B4-BE49-F238E27FC236}">
                <a16:creationId xmlns:a16="http://schemas.microsoft.com/office/drawing/2014/main" id="{A0C15F64-1955-1EE1-CBFF-A7CE5F71ACEB}"/>
              </a:ext>
            </a:extLst>
          </p:cNvPr>
          <p:cNvSpPr txBox="1"/>
          <p:nvPr/>
        </p:nvSpPr>
        <p:spPr>
          <a:xfrm>
            <a:off x="467806" y="4693853"/>
            <a:ext cx="4146235" cy="1323439"/>
          </a:xfrm>
          <a:prstGeom prst="rect">
            <a:avLst/>
          </a:prstGeom>
          <a:noFill/>
        </p:spPr>
        <p:txBody>
          <a:bodyPr wrap="square" rtlCol="0">
            <a:spAutoFit/>
          </a:bodyPr>
          <a:lstStyle/>
          <a:p>
            <a:pPr>
              <a:spcAft>
                <a:spcPts val="600"/>
              </a:spcAft>
            </a:pPr>
            <a:r>
              <a:rPr lang="en-US" sz="1200" b="1">
                <a:solidFill>
                  <a:schemeClr val="tx2">
                    <a:lumMod val="10000"/>
                  </a:schemeClr>
                </a:solidFill>
              </a:rPr>
              <a:t>Trends driving transformation:</a:t>
            </a:r>
          </a:p>
          <a:p>
            <a:pPr marL="171450" indent="-171450">
              <a:spcAft>
                <a:spcPts val="600"/>
              </a:spcAft>
              <a:buFont typeface="Arial" panose="020B0604020202020204" pitchFamily="34" charset="0"/>
              <a:buChar char="•"/>
            </a:pPr>
            <a:r>
              <a:rPr lang="en-US" sz="1200">
                <a:solidFill>
                  <a:schemeClr val="tx2">
                    <a:lumMod val="10000"/>
                  </a:schemeClr>
                </a:solidFill>
              </a:rPr>
              <a:t>Car: Safety, loss prevention, telematics, assisted driving</a:t>
            </a:r>
          </a:p>
          <a:p>
            <a:pPr marL="171450" indent="-171450">
              <a:spcAft>
                <a:spcPts val="600"/>
              </a:spcAft>
              <a:buFont typeface="Arial" panose="020B0604020202020204" pitchFamily="34" charset="0"/>
              <a:buChar char="•"/>
            </a:pPr>
            <a:r>
              <a:rPr lang="en-US" sz="1200">
                <a:solidFill>
                  <a:schemeClr val="tx2">
                    <a:lumMod val="10000"/>
                  </a:schemeClr>
                </a:solidFill>
              </a:rPr>
              <a:t>Home: Big data, IoT, demographic developments</a:t>
            </a:r>
          </a:p>
          <a:p>
            <a:pPr marL="171450" indent="-171450">
              <a:spcAft>
                <a:spcPts val="600"/>
              </a:spcAft>
              <a:buFont typeface="Arial" panose="020B0604020202020204" pitchFamily="34" charset="0"/>
              <a:buChar char="•"/>
            </a:pPr>
            <a:r>
              <a:rPr lang="en-US" sz="1200">
                <a:solidFill>
                  <a:schemeClr val="tx2">
                    <a:lumMod val="10000"/>
                  </a:schemeClr>
                </a:solidFill>
              </a:rPr>
              <a:t>Health: [sanitized]</a:t>
            </a:r>
          </a:p>
          <a:p>
            <a:pPr marL="171450" indent="-171450">
              <a:spcAft>
                <a:spcPts val="600"/>
              </a:spcAft>
              <a:buFont typeface="Arial" panose="020B0604020202020204" pitchFamily="34" charset="0"/>
              <a:buChar char="•"/>
            </a:pPr>
            <a:endParaRPr lang="en-US" sz="1200">
              <a:solidFill>
                <a:schemeClr val="tx2">
                  <a:lumMod val="10000"/>
                </a:schemeClr>
              </a:solidFill>
            </a:endParaRPr>
          </a:p>
        </p:txBody>
      </p:sp>
      <p:sp>
        <p:nvSpPr>
          <p:cNvPr id="12" name="TextBox 11">
            <a:extLst>
              <a:ext uri="{FF2B5EF4-FFF2-40B4-BE49-F238E27FC236}">
                <a16:creationId xmlns:a16="http://schemas.microsoft.com/office/drawing/2014/main" id="{0CB22558-34A7-0E1B-63A3-1F1E4B0F3CD7}"/>
              </a:ext>
            </a:extLst>
          </p:cNvPr>
          <p:cNvSpPr txBox="1"/>
          <p:nvPr/>
        </p:nvSpPr>
        <p:spPr>
          <a:xfrm>
            <a:off x="6695541" y="4693853"/>
            <a:ext cx="4146235" cy="276999"/>
          </a:xfrm>
          <a:prstGeom prst="rect">
            <a:avLst/>
          </a:prstGeom>
          <a:noFill/>
        </p:spPr>
        <p:txBody>
          <a:bodyPr wrap="square" rtlCol="0">
            <a:spAutoFit/>
          </a:bodyPr>
          <a:lstStyle/>
          <a:p>
            <a:r>
              <a:rPr lang="en-US" sz="1200">
                <a:solidFill>
                  <a:schemeClr val="bg1">
                    <a:lumMod val="50000"/>
                  </a:schemeClr>
                </a:solidFill>
              </a:rPr>
              <a:t>Avg. claims ration on [sanitized] 2018-2020</a:t>
            </a:r>
          </a:p>
        </p:txBody>
      </p:sp>
      <p:graphicFrame>
        <p:nvGraphicFramePr>
          <p:cNvPr id="13" name="Chart 12">
            <a:extLst>
              <a:ext uri="{FF2B5EF4-FFF2-40B4-BE49-F238E27FC236}">
                <a16:creationId xmlns:a16="http://schemas.microsoft.com/office/drawing/2014/main" id="{63FD1595-81A4-4D32-F8E4-2DD328AC8595}"/>
              </a:ext>
            </a:extLst>
          </p:cNvPr>
          <p:cNvGraphicFramePr/>
          <p:nvPr>
            <p:extLst>
              <p:ext uri="{D42A27DB-BD31-4B8C-83A1-F6EECF244321}">
                <p14:modId xmlns:p14="http://schemas.microsoft.com/office/powerpoint/2010/main" val="2437581600"/>
              </p:ext>
            </p:extLst>
          </p:nvPr>
        </p:nvGraphicFramePr>
        <p:xfrm>
          <a:off x="6694232" y="4981977"/>
          <a:ext cx="4946904" cy="14368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0F918699-0D2C-137D-AB1C-6D50CAE313B7}"/>
              </a:ext>
            </a:extLst>
          </p:cNvPr>
          <p:cNvGraphicFramePr/>
          <p:nvPr>
            <p:extLst>
              <p:ext uri="{D42A27DB-BD31-4B8C-83A1-F6EECF244321}">
                <p14:modId xmlns:p14="http://schemas.microsoft.com/office/powerpoint/2010/main" val="742938508"/>
              </p:ext>
            </p:extLst>
          </p:nvPr>
        </p:nvGraphicFramePr>
        <p:xfrm>
          <a:off x="467806" y="2357925"/>
          <a:ext cx="4595286" cy="21769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DB817F5C-7EAD-2CFC-C5AF-D8F45A6BD6E8}"/>
              </a:ext>
            </a:extLst>
          </p:cNvPr>
          <p:cNvGraphicFramePr/>
          <p:nvPr>
            <p:extLst>
              <p:ext uri="{D42A27DB-BD31-4B8C-83A1-F6EECF244321}">
                <p14:modId xmlns:p14="http://schemas.microsoft.com/office/powerpoint/2010/main" val="1698179577"/>
              </p:ext>
            </p:extLst>
          </p:nvPr>
        </p:nvGraphicFramePr>
        <p:xfrm>
          <a:off x="6695541" y="2357925"/>
          <a:ext cx="4595286" cy="21769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704862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solidFill>
                  <a:schemeClr val="accent2"/>
                </a:solidFill>
              </a:rPr>
              <a:t>What </a:t>
            </a:r>
            <a:r>
              <a:rPr lang="en-US"/>
              <a:t>will boost product and service innovation?</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169</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Google Shape;746;p20">
            <a:extLst>
              <a:ext uri="{FF2B5EF4-FFF2-40B4-BE49-F238E27FC236}">
                <a16:creationId xmlns:a16="http://schemas.microsoft.com/office/drawing/2014/main" id="{556AA38F-11B9-DA45-6468-AFABC65E26C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3" name="TextBox 2">
            <a:extLst>
              <a:ext uri="{FF2B5EF4-FFF2-40B4-BE49-F238E27FC236}">
                <a16:creationId xmlns:a16="http://schemas.microsoft.com/office/drawing/2014/main" id="{462FC48A-4333-1EF1-08A9-039B9D472A2B}"/>
              </a:ext>
            </a:extLst>
          </p:cNvPr>
          <p:cNvSpPr txBox="1"/>
          <p:nvPr/>
        </p:nvSpPr>
        <p:spPr>
          <a:xfrm>
            <a:off x="467806" y="1632879"/>
            <a:ext cx="3485072" cy="307777"/>
          </a:xfrm>
          <a:prstGeom prst="rect">
            <a:avLst/>
          </a:prstGeom>
          <a:noFill/>
        </p:spPr>
        <p:txBody>
          <a:bodyPr wrap="square" rtlCol="0">
            <a:spAutoFit/>
          </a:bodyPr>
          <a:lstStyle/>
          <a:p>
            <a:pPr algn="ctr"/>
            <a:r>
              <a:rPr lang="en-US" b="1"/>
              <a:t>Expanding existing business</a:t>
            </a:r>
          </a:p>
        </p:txBody>
      </p:sp>
      <p:sp>
        <p:nvSpPr>
          <p:cNvPr id="7" name="TextBox 6">
            <a:extLst>
              <a:ext uri="{FF2B5EF4-FFF2-40B4-BE49-F238E27FC236}">
                <a16:creationId xmlns:a16="http://schemas.microsoft.com/office/drawing/2014/main" id="{4160C7A7-8E4C-97DF-07C5-CF47F7FD3F17}"/>
              </a:ext>
            </a:extLst>
          </p:cNvPr>
          <p:cNvSpPr txBox="1"/>
          <p:nvPr/>
        </p:nvSpPr>
        <p:spPr>
          <a:xfrm>
            <a:off x="4311936" y="1632879"/>
            <a:ext cx="3485072" cy="307777"/>
          </a:xfrm>
          <a:prstGeom prst="rect">
            <a:avLst/>
          </a:prstGeom>
          <a:noFill/>
        </p:spPr>
        <p:txBody>
          <a:bodyPr wrap="square" rtlCol="0">
            <a:spAutoFit/>
          </a:bodyPr>
          <a:lstStyle/>
          <a:p>
            <a:pPr algn="ctr"/>
            <a:r>
              <a:rPr lang="en-US" b="1"/>
              <a:t>Developing new products</a:t>
            </a:r>
          </a:p>
        </p:txBody>
      </p:sp>
      <p:sp>
        <p:nvSpPr>
          <p:cNvPr id="8" name="TextBox 7">
            <a:extLst>
              <a:ext uri="{FF2B5EF4-FFF2-40B4-BE49-F238E27FC236}">
                <a16:creationId xmlns:a16="http://schemas.microsoft.com/office/drawing/2014/main" id="{56EB5381-A10E-3CFC-E035-02B6E6B02165}"/>
              </a:ext>
            </a:extLst>
          </p:cNvPr>
          <p:cNvSpPr txBox="1"/>
          <p:nvPr/>
        </p:nvSpPr>
        <p:spPr>
          <a:xfrm>
            <a:off x="8156065" y="1632879"/>
            <a:ext cx="3485072" cy="307777"/>
          </a:xfrm>
          <a:prstGeom prst="rect">
            <a:avLst/>
          </a:prstGeom>
          <a:noFill/>
        </p:spPr>
        <p:txBody>
          <a:bodyPr wrap="square" rtlCol="0">
            <a:spAutoFit/>
          </a:bodyPr>
          <a:lstStyle/>
          <a:p>
            <a:pPr algn="ctr"/>
            <a:r>
              <a:rPr lang="en-US" b="1"/>
              <a:t>Add-on services and features</a:t>
            </a:r>
          </a:p>
        </p:txBody>
      </p:sp>
      <p:cxnSp>
        <p:nvCxnSpPr>
          <p:cNvPr id="9" name="Straight Connector 8">
            <a:extLst>
              <a:ext uri="{FF2B5EF4-FFF2-40B4-BE49-F238E27FC236}">
                <a16:creationId xmlns:a16="http://schemas.microsoft.com/office/drawing/2014/main" id="{3C131C24-78B5-5376-6CCE-19AFB4E1C72B}"/>
              </a:ext>
            </a:extLst>
          </p:cNvPr>
          <p:cNvCxnSpPr>
            <a:cxnSpLocks/>
          </p:cNvCxnSpPr>
          <p:nvPr/>
        </p:nvCxnSpPr>
        <p:spPr>
          <a:xfrm>
            <a:off x="564422" y="1993791"/>
            <a:ext cx="32918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3C4CC7-4F56-A18F-2172-AF3AC74F9857}"/>
              </a:ext>
            </a:extLst>
          </p:cNvPr>
          <p:cNvCxnSpPr>
            <a:cxnSpLocks/>
          </p:cNvCxnSpPr>
          <p:nvPr/>
        </p:nvCxnSpPr>
        <p:spPr>
          <a:xfrm>
            <a:off x="4408552" y="1993791"/>
            <a:ext cx="32918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9FF258D-B38A-478E-197A-E3D773AE3644}"/>
              </a:ext>
            </a:extLst>
          </p:cNvPr>
          <p:cNvCxnSpPr>
            <a:cxnSpLocks/>
          </p:cNvCxnSpPr>
          <p:nvPr/>
        </p:nvCxnSpPr>
        <p:spPr>
          <a:xfrm>
            <a:off x="8252681" y="1993791"/>
            <a:ext cx="32918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93510BE-BCAA-6A98-D90B-EF9B3C6AF001}"/>
              </a:ext>
            </a:extLst>
          </p:cNvPr>
          <p:cNvSpPr>
            <a:spLocks noChangeAspect="1"/>
          </p:cNvSpPr>
          <p:nvPr/>
        </p:nvSpPr>
        <p:spPr>
          <a:xfrm>
            <a:off x="4586253" y="2195800"/>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1134F47-9443-2312-3B3C-41ED322B2CDD}"/>
              </a:ext>
            </a:extLst>
          </p:cNvPr>
          <p:cNvSpPr>
            <a:spLocks noChangeAspect="1"/>
          </p:cNvSpPr>
          <p:nvPr/>
        </p:nvSpPr>
        <p:spPr>
          <a:xfrm>
            <a:off x="4586253" y="3153764"/>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872C2A6-CB3D-5642-E32A-D51A6DC27C0C}"/>
              </a:ext>
            </a:extLst>
          </p:cNvPr>
          <p:cNvSpPr>
            <a:spLocks noChangeAspect="1"/>
          </p:cNvSpPr>
          <p:nvPr/>
        </p:nvSpPr>
        <p:spPr>
          <a:xfrm>
            <a:off x="5685876" y="2195800"/>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2B9B0A0-6907-FE5C-D090-371B5067AC57}"/>
              </a:ext>
            </a:extLst>
          </p:cNvPr>
          <p:cNvSpPr>
            <a:spLocks noChangeAspect="1"/>
          </p:cNvSpPr>
          <p:nvPr/>
        </p:nvSpPr>
        <p:spPr>
          <a:xfrm>
            <a:off x="6791190" y="2195800"/>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D4A5B4D-2318-A5DC-B2A4-EFB894B344F2}"/>
              </a:ext>
            </a:extLst>
          </p:cNvPr>
          <p:cNvSpPr>
            <a:spLocks noChangeAspect="1"/>
          </p:cNvSpPr>
          <p:nvPr/>
        </p:nvSpPr>
        <p:spPr>
          <a:xfrm>
            <a:off x="6791190" y="3153764"/>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66D34E6-6957-B5D0-FD23-E6B2058EE819}"/>
              </a:ext>
            </a:extLst>
          </p:cNvPr>
          <p:cNvSpPr>
            <a:spLocks noChangeAspect="1"/>
          </p:cNvSpPr>
          <p:nvPr/>
        </p:nvSpPr>
        <p:spPr>
          <a:xfrm>
            <a:off x="5685876" y="3153764"/>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DBF9ADAE-0206-DB7D-C418-5E005CE743F1}"/>
              </a:ext>
            </a:extLst>
          </p:cNvPr>
          <p:cNvSpPr/>
          <p:nvPr/>
        </p:nvSpPr>
        <p:spPr>
          <a:xfrm>
            <a:off x="2442214" y="2866500"/>
            <a:ext cx="599637" cy="28130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9A300AF2-5875-95CF-9937-796519C99842}"/>
              </a:ext>
            </a:extLst>
          </p:cNvPr>
          <p:cNvSpPr/>
          <p:nvPr/>
        </p:nvSpPr>
        <p:spPr>
          <a:xfrm rot="10800000">
            <a:off x="1399757" y="2866500"/>
            <a:ext cx="599637" cy="28130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DD1CEB8A-135A-2A57-918A-B639AB28CAEB}"/>
              </a:ext>
            </a:extLst>
          </p:cNvPr>
          <p:cNvSpPr/>
          <p:nvPr/>
        </p:nvSpPr>
        <p:spPr>
          <a:xfrm rot="16200000">
            <a:off x="1910524" y="2385296"/>
            <a:ext cx="599637" cy="28130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68E074C6-A2E6-A577-A008-DE322172D761}"/>
              </a:ext>
            </a:extLst>
          </p:cNvPr>
          <p:cNvSpPr/>
          <p:nvPr/>
        </p:nvSpPr>
        <p:spPr>
          <a:xfrm rot="5400000">
            <a:off x="1910524" y="3375198"/>
            <a:ext cx="599637" cy="28130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1C590D5-AC58-5522-6DF7-4FA1FED36B8C}"/>
              </a:ext>
            </a:extLst>
          </p:cNvPr>
          <p:cNvSpPr/>
          <p:nvPr/>
        </p:nvSpPr>
        <p:spPr>
          <a:xfrm>
            <a:off x="1798862" y="2595673"/>
            <a:ext cx="822960" cy="8229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39B89F7-0846-34C3-CCC6-154EBBB65C93}"/>
              </a:ext>
            </a:extLst>
          </p:cNvPr>
          <p:cNvSpPr/>
          <p:nvPr/>
        </p:nvSpPr>
        <p:spPr>
          <a:xfrm>
            <a:off x="8308464" y="2595673"/>
            <a:ext cx="822960" cy="822960"/>
          </a:xfrm>
          <a:prstGeom prst="ellipse">
            <a:avLst/>
          </a:prstGeom>
          <a:solidFill>
            <a:srgbClr val="061F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42D34B6-4718-4F03-1A33-B2D172058625}"/>
              </a:ext>
            </a:extLst>
          </p:cNvPr>
          <p:cNvSpPr>
            <a:spLocks noChangeAspect="1"/>
          </p:cNvSpPr>
          <p:nvPr/>
        </p:nvSpPr>
        <p:spPr>
          <a:xfrm>
            <a:off x="9905500" y="2311903"/>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0A35D09-E2E6-C5D7-A61A-64F3278138E9}"/>
              </a:ext>
            </a:extLst>
          </p:cNvPr>
          <p:cNvSpPr>
            <a:spLocks noChangeAspect="1"/>
          </p:cNvSpPr>
          <p:nvPr/>
        </p:nvSpPr>
        <p:spPr>
          <a:xfrm>
            <a:off x="9905500" y="3153764"/>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lus 25">
            <a:extLst>
              <a:ext uri="{FF2B5EF4-FFF2-40B4-BE49-F238E27FC236}">
                <a16:creationId xmlns:a16="http://schemas.microsoft.com/office/drawing/2014/main" id="{9D224F11-F33B-34B0-320B-DEBD231E34A8}"/>
              </a:ext>
            </a:extLst>
          </p:cNvPr>
          <p:cNvSpPr/>
          <p:nvPr/>
        </p:nvSpPr>
        <p:spPr>
          <a:xfrm>
            <a:off x="9381382" y="2825768"/>
            <a:ext cx="393394" cy="390264"/>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4DA7DCE4-7A05-E3CA-8166-27EF13FC121C}"/>
              </a:ext>
            </a:extLst>
          </p:cNvPr>
          <p:cNvSpPr txBox="1"/>
          <p:nvPr/>
        </p:nvSpPr>
        <p:spPr>
          <a:xfrm>
            <a:off x="10484739" y="2397197"/>
            <a:ext cx="1194943" cy="276999"/>
          </a:xfrm>
          <a:prstGeom prst="rect">
            <a:avLst/>
          </a:prstGeom>
          <a:noFill/>
        </p:spPr>
        <p:txBody>
          <a:bodyPr wrap="square" rtlCol="0">
            <a:spAutoFit/>
          </a:bodyPr>
          <a:lstStyle/>
          <a:p>
            <a:r>
              <a:rPr lang="en-US" sz="1200"/>
              <a:t>Services</a:t>
            </a:r>
          </a:p>
        </p:txBody>
      </p:sp>
      <p:sp>
        <p:nvSpPr>
          <p:cNvPr id="29" name="TextBox 28">
            <a:extLst>
              <a:ext uri="{FF2B5EF4-FFF2-40B4-BE49-F238E27FC236}">
                <a16:creationId xmlns:a16="http://schemas.microsoft.com/office/drawing/2014/main" id="{9CA4E3A3-7815-25C1-36B1-7EC9E2DA5AF8}"/>
              </a:ext>
            </a:extLst>
          </p:cNvPr>
          <p:cNvSpPr txBox="1"/>
          <p:nvPr/>
        </p:nvSpPr>
        <p:spPr>
          <a:xfrm>
            <a:off x="10484739" y="3274196"/>
            <a:ext cx="1194943" cy="276999"/>
          </a:xfrm>
          <a:prstGeom prst="rect">
            <a:avLst/>
          </a:prstGeom>
          <a:noFill/>
        </p:spPr>
        <p:txBody>
          <a:bodyPr wrap="square" rtlCol="0">
            <a:spAutoFit/>
          </a:bodyPr>
          <a:lstStyle/>
          <a:p>
            <a:r>
              <a:rPr lang="en-US" sz="1200"/>
              <a:t>Features</a:t>
            </a:r>
          </a:p>
        </p:txBody>
      </p:sp>
      <p:sp>
        <p:nvSpPr>
          <p:cNvPr id="30" name="TextBox 29">
            <a:extLst>
              <a:ext uri="{FF2B5EF4-FFF2-40B4-BE49-F238E27FC236}">
                <a16:creationId xmlns:a16="http://schemas.microsoft.com/office/drawing/2014/main" id="{3F9B33B8-4FCE-C258-CEA8-C9095C511381}"/>
              </a:ext>
            </a:extLst>
          </p:cNvPr>
          <p:cNvSpPr txBox="1"/>
          <p:nvPr/>
        </p:nvSpPr>
        <p:spPr>
          <a:xfrm>
            <a:off x="4525802" y="2744439"/>
            <a:ext cx="669542" cy="276999"/>
          </a:xfrm>
          <a:prstGeom prst="rect">
            <a:avLst/>
          </a:prstGeom>
          <a:noFill/>
        </p:spPr>
        <p:txBody>
          <a:bodyPr wrap="square" rtlCol="0">
            <a:spAutoFit/>
          </a:bodyPr>
          <a:lstStyle/>
          <a:p>
            <a:pPr algn="ctr"/>
            <a:r>
              <a:rPr lang="en-US" sz="1200"/>
              <a:t>Child</a:t>
            </a:r>
          </a:p>
        </p:txBody>
      </p:sp>
      <p:sp>
        <p:nvSpPr>
          <p:cNvPr id="31" name="TextBox 30">
            <a:extLst>
              <a:ext uri="{FF2B5EF4-FFF2-40B4-BE49-F238E27FC236}">
                <a16:creationId xmlns:a16="http://schemas.microsoft.com/office/drawing/2014/main" id="{B0D7414A-2E5B-1CFA-9D6C-99BB141548A2}"/>
              </a:ext>
            </a:extLst>
          </p:cNvPr>
          <p:cNvSpPr txBox="1"/>
          <p:nvPr/>
        </p:nvSpPr>
        <p:spPr>
          <a:xfrm>
            <a:off x="4525802" y="3730672"/>
            <a:ext cx="669542" cy="276999"/>
          </a:xfrm>
          <a:prstGeom prst="rect">
            <a:avLst/>
          </a:prstGeom>
          <a:noFill/>
        </p:spPr>
        <p:txBody>
          <a:bodyPr wrap="square" rtlCol="0">
            <a:spAutoFit/>
          </a:bodyPr>
          <a:lstStyle/>
          <a:p>
            <a:pPr algn="ctr"/>
            <a:r>
              <a:rPr lang="en-US" sz="1200"/>
              <a:t>Pet</a:t>
            </a:r>
          </a:p>
        </p:txBody>
      </p:sp>
      <p:sp>
        <p:nvSpPr>
          <p:cNvPr id="32" name="TextBox 31">
            <a:extLst>
              <a:ext uri="{FF2B5EF4-FFF2-40B4-BE49-F238E27FC236}">
                <a16:creationId xmlns:a16="http://schemas.microsoft.com/office/drawing/2014/main" id="{4ED1CB4C-C198-9233-E892-31FAB5F0FB75}"/>
              </a:ext>
            </a:extLst>
          </p:cNvPr>
          <p:cNvSpPr txBox="1"/>
          <p:nvPr/>
        </p:nvSpPr>
        <p:spPr>
          <a:xfrm>
            <a:off x="5625425" y="3730672"/>
            <a:ext cx="669542" cy="276999"/>
          </a:xfrm>
          <a:prstGeom prst="rect">
            <a:avLst/>
          </a:prstGeom>
          <a:noFill/>
        </p:spPr>
        <p:txBody>
          <a:bodyPr wrap="square" rtlCol="0">
            <a:spAutoFit/>
          </a:bodyPr>
          <a:lstStyle/>
          <a:p>
            <a:pPr algn="ctr"/>
            <a:r>
              <a:rPr lang="en-US" sz="1200"/>
              <a:t>Cyber</a:t>
            </a:r>
          </a:p>
        </p:txBody>
      </p:sp>
      <p:sp>
        <p:nvSpPr>
          <p:cNvPr id="33" name="TextBox 32">
            <a:extLst>
              <a:ext uri="{FF2B5EF4-FFF2-40B4-BE49-F238E27FC236}">
                <a16:creationId xmlns:a16="http://schemas.microsoft.com/office/drawing/2014/main" id="{275C8D4A-E784-5861-EBF1-ADA5FDA67D4B}"/>
              </a:ext>
            </a:extLst>
          </p:cNvPr>
          <p:cNvSpPr txBox="1"/>
          <p:nvPr/>
        </p:nvSpPr>
        <p:spPr>
          <a:xfrm>
            <a:off x="5625425" y="2744439"/>
            <a:ext cx="669542" cy="276999"/>
          </a:xfrm>
          <a:prstGeom prst="rect">
            <a:avLst/>
          </a:prstGeom>
          <a:noFill/>
        </p:spPr>
        <p:txBody>
          <a:bodyPr wrap="square" rtlCol="0">
            <a:spAutoFit/>
          </a:bodyPr>
          <a:lstStyle/>
          <a:p>
            <a:pPr algn="ctr"/>
            <a:r>
              <a:rPr lang="en-US" sz="1200"/>
              <a:t>Green</a:t>
            </a:r>
          </a:p>
        </p:txBody>
      </p:sp>
      <p:sp>
        <p:nvSpPr>
          <p:cNvPr id="34" name="TextBox 33">
            <a:extLst>
              <a:ext uri="{FF2B5EF4-FFF2-40B4-BE49-F238E27FC236}">
                <a16:creationId xmlns:a16="http://schemas.microsoft.com/office/drawing/2014/main" id="{B293A033-71E4-0A04-58AF-3BBE13214868}"/>
              </a:ext>
            </a:extLst>
          </p:cNvPr>
          <p:cNvSpPr txBox="1"/>
          <p:nvPr/>
        </p:nvSpPr>
        <p:spPr>
          <a:xfrm>
            <a:off x="6604485" y="2744439"/>
            <a:ext cx="922050" cy="276999"/>
          </a:xfrm>
          <a:prstGeom prst="rect">
            <a:avLst/>
          </a:prstGeom>
          <a:noFill/>
        </p:spPr>
        <p:txBody>
          <a:bodyPr wrap="square" rtlCol="0">
            <a:spAutoFit/>
          </a:bodyPr>
          <a:lstStyle/>
          <a:p>
            <a:pPr algn="ctr"/>
            <a:r>
              <a:rPr lang="en-US" sz="1200"/>
              <a:t>Health 2.0</a:t>
            </a:r>
          </a:p>
        </p:txBody>
      </p:sp>
      <p:sp>
        <p:nvSpPr>
          <p:cNvPr id="35" name="TextBox 34">
            <a:extLst>
              <a:ext uri="{FF2B5EF4-FFF2-40B4-BE49-F238E27FC236}">
                <a16:creationId xmlns:a16="http://schemas.microsoft.com/office/drawing/2014/main" id="{7B3C782B-1CF5-4C0A-8FA5-A3F0DE5A0523}"/>
              </a:ext>
            </a:extLst>
          </p:cNvPr>
          <p:cNvSpPr txBox="1"/>
          <p:nvPr/>
        </p:nvSpPr>
        <p:spPr>
          <a:xfrm>
            <a:off x="6604485" y="3730672"/>
            <a:ext cx="922050" cy="276999"/>
          </a:xfrm>
          <a:prstGeom prst="rect">
            <a:avLst/>
          </a:prstGeom>
          <a:noFill/>
        </p:spPr>
        <p:txBody>
          <a:bodyPr wrap="square" rtlCol="0">
            <a:spAutoFit/>
          </a:bodyPr>
          <a:lstStyle/>
          <a:p>
            <a:pPr algn="ctr"/>
            <a:r>
              <a:rPr lang="en-US" sz="1200"/>
              <a:t>…</a:t>
            </a:r>
          </a:p>
        </p:txBody>
      </p:sp>
      <p:cxnSp>
        <p:nvCxnSpPr>
          <p:cNvPr id="38" name="Straight Connector 37">
            <a:extLst>
              <a:ext uri="{FF2B5EF4-FFF2-40B4-BE49-F238E27FC236}">
                <a16:creationId xmlns:a16="http://schemas.microsoft.com/office/drawing/2014/main" id="{3D439578-40B1-BEED-4605-7F9A9CFC8E2E}"/>
              </a:ext>
            </a:extLst>
          </p:cNvPr>
          <p:cNvCxnSpPr>
            <a:cxnSpLocks/>
          </p:cNvCxnSpPr>
          <p:nvPr/>
        </p:nvCxnSpPr>
        <p:spPr>
          <a:xfrm flipH="1">
            <a:off x="581238" y="4430409"/>
            <a:ext cx="10963283"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667A0654-99D1-4B8C-621C-51C1C5304F77}"/>
              </a:ext>
            </a:extLst>
          </p:cNvPr>
          <p:cNvSpPr/>
          <p:nvPr/>
        </p:nvSpPr>
        <p:spPr>
          <a:xfrm rot="5400000">
            <a:off x="5849272" y="4224669"/>
            <a:ext cx="410399" cy="411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0" name="Triangle 39">
            <a:extLst>
              <a:ext uri="{FF2B5EF4-FFF2-40B4-BE49-F238E27FC236}">
                <a16:creationId xmlns:a16="http://schemas.microsoft.com/office/drawing/2014/main" id="{F39BD5F0-3526-D509-6AAA-C5B881402477}"/>
              </a:ext>
            </a:extLst>
          </p:cNvPr>
          <p:cNvSpPr/>
          <p:nvPr/>
        </p:nvSpPr>
        <p:spPr>
          <a:xfrm rot="10800000">
            <a:off x="5924650" y="4355129"/>
            <a:ext cx="259644" cy="15056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1" name="Rectangle 40">
            <a:extLst>
              <a:ext uri="{FF2B5EF4-FFF2-40B4-BE49-F238E27FC236}">
                <a16:creationId xmlns:a16="http://schemas.microsoft.com/office/drawing/2014/main" id="{5342EEAE-F68B-6D40-4962-F02434E66EF1}"/>
              </a:ext>
            </a:extLst>
          </p:cNvPr>
          <p:cNvSpPr/>
          <p:nvPr/>
        </p:nvSpPr>
        <p:spPr>
          <a:xfrm rot="5400000">
            <a:off x="6031283" y="4213942"/>
            <a:ext cx="46376" cy="30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4" name="TextBox 43">
            <a:extLst>
              <a:ext uri="{FF2B5EF4-FFF2-40B4-BE49-F238E27FC236}">
                <a16:creationId xmlns:a16="http://schemas.microsoft.com/office/drawing/2014/main" id="{5D8296D4-7486-A2A4-E4CB-A25B97B1C210}"/>
              </a:ext>
            </a:extLst>
          </p:cNvPr>
          <p:cNvSpPr txBox="1"/>
          <p:nvPr/>
        </p:nvSpPr>
        <p:spPr>
          <a:xfrm>
            <a:off x="564422" y="4638768"/>
            <a:ext cx="4049619" cy="461665"/>
          </a:xfrm>
          <a:prstGeom prst="rect">
            <a:avLst/>
          </a:prstGeom>
          <a:noFill/>
        </p:spPr>
        <p:txBody>
          <a:bodyPr wrap="square" rtlCol="0">
            <a:spAutoFit/>
          </a:bodyPr>
          <a:lstStyle/>
          <a:p>
            <a:r>
              <a:rPr lang="en-US" sz="1200" b="1">
                <a:solidFill>
                  <a:schemeClr val="tx2">
                    <a:lumMod val="10000"/>
                  </a:schemeClr>
                </a:solidFill>
              </a:rPr>
              <a:t>Substantial growth in new areas of product focus</a:t>
            </a:r>
          </a:p>
          <a:p>
            <a:r>
              <a:rPr lang="en-US" sz="1200">
                <a:solidFill>
                  <a:schemeClr val="bg1">
                    <a:lumMod val="50000"/>
                  </a:schemeClr>
                </a:solidFill>
              </a:rPr>
              <a:t>Index = 100 in 2018</a:t>
            </a:r>
          </a:p>
        </p:txBody>
      </p:sp>
      <p:sp>
        <p:nvSpPr>
          <p:cNvPr id="45" name="TextBox 44">
            <a:extLst>
              <a:ext uri="{FF2B5EF4-FFF2-40B4-BE49-F238E27FC236}">
                <a16:creationId xmlns:a16="http://schemas.microsoft.com/office/drawing/2014/main" id="{E832B2E6-E3F4-2948-F15D-83BA693AE5CF}"/>
              </a:ext>
            </a:extLst>
          </p:cNvPr>
          <p:cNvSpPr txBox="1"/>
          <p:nvPr/>
        </p:nvSpPr>
        <p:spPr>
          <a:xfrm>
            <a:off x="7032591" y="4638192"/>
            <a:ext cx="4594987" cy="276999"/>
          </a:xfrm>
          <a:prstGeom prst="rect">
            <a:avLst/>
          </a:prstGeom>
          <a:noFill/>
        </p:spPr>
        <p:txBody>
          <a:bodyPr wrap="square" rtlCol="0">
            <a:spAutoFit/>
          </a:bodyPr>
          <a:lstStyle/>
          <a:p>
            <a:r>
              <a:rPr lang="en-US" sz="1200" b="1">
                <a:solidFill>
                  <a:schemeClr val="tx2">
                    <a:lumMod val="10000"/>
                  </a:schemeClr>
                </a:solidFill>
              </a:rPr>
              <a:t>Potential: </a:t>
            </a:r>
            <a:r>
              <a:rPr lang="en-US" sz="1200">
                <a:solidFill>
                  <a:schemeClr val="tx2">
                    <a:lumMod val="10000"/>
                  </a:schemeClr>
                </a:solidFill>
              </a:rPr>
              <a:t>0.5 </a:t>
            </a:r>
            <a:r>
              <a:rPr lang="en-US" sz="1200" err="1">
                <a:solidFill>
                  <a:schemeClr val="tx2">
                    <a:lumMod val="10000"/>
                  </a:schemeClr>
                </a:solidFill>
              </a:rPr>
              <a:t>bUSD</a:t>
            </a:r>
            <a:r>
              <a:rPr lang="en-US" sz="1200">
                <a:solidFill>
                  <a:schemeClr val="tx2">
                    <a:lumMod val="10000"/>
                  </a:schemeClr>
                </a:solidFill>
              </a:rPr>
              <a:t> in new products and services by 2025</a:t>
            </a:r>
          </a:p>
        </p:txBody>
      </p:sp>
      <p:pic>
        <p:nvPicPr>
          <p:cNvPr id="36" name="Picture 35">
            <a:extLst>
              <a:ext uri="{FF2B5EF4-FFF2-40B4-BE49-F238E27FC236}">
                <a16:creationId xmlns:a16="http://schemas.microsoft.com/office/drawing/2014/main" id="{CFEACBC9-2979-B9D6-AFC6-C1702D6FA6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00553" y="3268064"/>
            <a:ext cx="320040" cy="320040"/>
          </a:xfrm>
          <a:prstGeom prst="rect">
            <a:avLst/>
          </a:prstGeom>
        </p:spPr>
      </p:pic>
      <p:pic>
        <p:nvPicPr>
          <p:cNvPr id="42" name="Picture 41">
            <a:extLst>
              <a:ext uri="{FF2B5EF4-FFF2-40B4-BE49-F238E27FC236}">
                <a16:creationId xmlns:a16="http://schemas.microsoft.com/office/drawing/2014/main" id="{8BDC5DCD-3F51-3A35-08EF-0C18C36B7A4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00176" y="3268064"/>
            <a:ext cx="320040" cy="320040"/>
          </a:xfrm>
          <a:prstGeom prst="rect">
            <a:avLst/>
          </a:prstGeom>
        </p:spPr>
      </p:pic>
      <p:pic>
        <p:nvPicPr>
          <p:cNvPr id="43" name="Picture 42">
            <a:extLst>
              <a:ext uri="{FF2B5EF4-FFF2-40B4-BE49-F238E27FC236}">
                <a16:creationId xmlns:a16="http://schemas.microsoft.com/office/drawing/2014/main" id="{E318EF7D-2184-AC10-3FF9-FF9D3477B55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5490" y="2310100"/>
            <a:ext cx="320040" cy="320040"/>
          </a:xfrm>
          <a:prstGeom prst="rect">
            <a:avLst/>
          </a:prstGeom>
        </p:spPr>
      </p:pic>
      <p:pic>
        <p:nvPicPr>
          <p:cNvPr id="46" name="Picture 45">
            <a:extLst>
              <a:ext uri="{FF2B5EF4-FFF2-40B4-BE49-F238E27FC236}">
                <a16:creationId xmlns:a16="http://schemas.microsoft.com/office/drawing/2014/main" id="{9054BE58-DA1E-2C28-EDA3-D0ADD7D869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00176" y="2310100"/>
            <a:ext cx="320040" cy="320040"/>
          </a:xfrm>
          <a:prstGeom prst="rect">
            <a:avLst/>
          </a:prstGeom>
        </p:spPr>
      </p:pic>
      <p:pic>
        <p:nvPicPr>
          <p:cNvPr id="47" name="Picture 46">
            <a:extLst>
              <a:ext uri="{FF2B5EF4-FFF2-40B4-BE49-F238E27FC236}">
                <a16:creationId xmlns:a16="http://schemas.microsoft.com/office/drawing/2014/main" id="{F13C1DD5-E1AF-3583-0AE4-B3C80F11D1C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00553" y="2310100"/>
            <a:ext cx="320040" cy="320040"/>
          </a:xfrm>
          <a:prstGeom prst="rect">
            <a:avLst/>
          </a:prstGeom>
        </p:spPr>
      </p:pic>
      <p:pic>
        <p:nvPicPr>
          <p:cNvPr id="49" name="Picture 48">
            <a:extLst>
              <a:ext uri="{FF2B5EF4-FFF2-40B4-BE49-F238E27FC236}">
                <a16:creationId xmlns:a16="http://schemas.microsoft.com/office/drawing/2014/main" id="{0FC7BCC5-A298-FADB-61FF-A67844CEDCE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019800" y="2426203"/>
            <a:ext cx="320040" cy="320040"/>
          </a:xfrm>
          <a:prstGeom prst="rect">
            <a:avLst/>
          </a:prstGeom>
        </p:spPr>
      </p:pic>
      <p:pic>
        <p:nvPicPr>
          <p:cNvPr id="50" name="Picture 49">
            <a:extLst>
              <a:ext uri="{FF2B5EF4-FFF2-40B4-BE49-F238E27FC236}">
                <a16:creationId xmlns:a16="http://schemas.microsoft.com/office/drawing/2014/main" id="{9ED590F3-1891-13FC-3A83-F13B0B6B821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019800" y="3268064"/>
            <a:ext cx="320040" cy="320040"/>
          </a:xfrm>
          <a:prstGeom prst="rect">
            <a:avLst/>
          </a:prstGeom>
        </p:spPr>
      </p:pic>
      <p:graphicFrame>
        <p:nvGraphicFramePr>
          <p:cNvPr id="51" name="Chart 50">
            <a:extLst>
              <a:ext uri="{FF2B5EF4-FFF2-40B4-BE49-F238E27FC236}">
                <a16:creationId xmlns:a16="http://schemas.microsoft.com/office/drawing/2014/main" id="{424F1ACD-02B4-2910-6E7A-6C565300989E}"/>
              </a:ext>
            </a:extLst>
          </p:cNvPr>
          <p:cNvGraphicFramePr/>
          <p:nvPr>
            <p:extLst>
              <p:ext uri="{D42A27DB-BD31-4B8C-83A1-F6EECF244321}">
                <p14:modId xmlns:p14="http://schemas.microsoft.com/office/powerpoint/2010/main" val="157950851"/>
              </p:ext>
            </p:extLst>
          </p:nvPr>
        </p:nvGraphicFramePr>
        <p:xfrm>
          <a:off x="564422" y="5119892"/>
          <a:ext cx="4936046" cy="1355727"/>
        </p:xfrm>
        <a:graphic>
          <a:graphicData uri="http://schemas.openxmlformats.org/drawingml/2006/chart">
            <c:chart xmlns:c="http://schemas.openxmlformats.org/drawingml/2006/chart" xmlns:r="http://schemas.openxmlformats.org/officeDocument/2006/relationships" r:id="rId10"/>
          </a:graphicData>
        </a:graphic>
      </p:graphicFrame>
      <p:sp>
        <p:nvSpPr>
          <p:cNvPr id="52" name="Rectangle 51">
            <a:extLst>
              <a:ext uri="{FF2B5EF4-FFF2-40B4-BE49-F238E27FC236}">
                <a16:creationId xmlns:a16="http://schemas.microsoft.com/office/drawing/2014/main" id="{F9352804-1059-A31A-93E5-B969A468ECC9}"/>
              </a:ext>
            </a:extLst>
          </p:cNvPr>
          <p:cNvSpPr/>
          <p:nvPr/>
        </p:nvSpPr>
        <p:spPr>
          <a:xfrm>
            <a:off x="7032591" y="4982103"/>
            <a:ext cx="4529633" cy="1293406"/>
          </a:xfrm>
          <a:prstGeom prst="rect">
            <a:avLst/>
          </a:prstGeom>
          <a:solidFill>
            <a:schemeClr val="bg1"/>
          </a:solidFill>
          <a:ln w="158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[Sanitized infographic]</a:t>
            </a:r>
          </a:p>
        </p:txBody>
      </p:sp>
    </p:spTree>
    <p:extLst>
      <p:ext uri="{BB962C8B-B14F-4D97-AF65-F5344CB8AC3E}">
        <p14:creationId xmlns:p14="http://schemas.microsoft.com/office/powerpoint/2010/main" val="3268000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F8FBD-819C-044E-8849-244B7C7170CA}"/>
              </a:ext>
            </a:extLst>
          </p:cNvPr>
          <p:cNvSpPr>
            <a:spLocks noGrp="1"/>
          </p:cNvSpPr>
          <p:nvPr>
            <p:ph type="title"/>
          </p:nvPr>
        </p:nvSpPr>
        <p:spPr/>
        <p:txBody>
          <a:bodyPr/>
          <a:lstStyle/>
          <a:p>
            <a:r>
              <a:rPr lang="en-US"/>
              <a:t>202x strategy: [insert title/name of strategy, if applicable]</a:t>
            </a:r>
          </a:p>
        </p:txBody>
      </p:sp>
      <p:sp>
        <p:nvSpPr>
          <p:cNvPr id="5" name="Rounded Rectangle 4">
            <a:extLst>
              <a:ext uri="{FF2B5EF4-FFF2-40B4-BE49-F238E27FC236}">
                <a16:creationId xmlns:a16="http://schemas.microsoft.com/office/drawing/2014/main" id="{AA3FCE70-2935-3A4C-AECD-0EF28ED03222}"/>
              </a:ext>
            </a:extLst>
          </p:cNvPr>
          <p:cNvSpPr/>
          <p:nvPr/>
        </p:nvSpPr>
        <p:spPr bwMode="auto">
          <a:xfrm>
            <a:off x="467806" y="1346533"/>
            <a:ext cx="11173331" cy="369971"/>
          </a:xfrm>
          <a:prstGeom prst="roundRect">
            <a:avLst/>
          </a:prstGeom>
          <a:solidFill>
            <a:schemeClr val="accent1"/>
          </a:solidFill>
          <a:ln w="19050" algn="ctr">
            <a:noFill/>
            <a:miter lim="800000"/>
            <a:headEnd/>
            <a:tailEnd/>
          </a:ln>
          <a:effectLst/>
        </p:spPr>
        <p:txBody>
          <a:bodyPr vert="horz" lIns="36000" tIns="36000" rIns="36000" bIns="36000" rtlCol="0" anchor="ctr" anchorCtr="1"/>
          <a:lstStyle/>
          <a:p>
            <a:pPr algn="ctr">
              <a:spcBef>
                <a:spcPct val="25000"/>
              </a:spcBef>
              <a:buSzPct val="85000"/>
            </a:pPr>
            <a:r>
              <a:rPr lang="en-US" sz="1200" b="1">
                <a:solidFill>
                  <a:schemeClr val="bg1"/>
                </a:solidFill>
                <a:latin typeface="+mn-lt"/>
              </a:rPr>
              <a:t>[Insert vision statement]</a:t>
            </a:r>
            <a:endParaRPr lang="en-US" sz="1200" i="1">
              <a:solidFill>
                <a:schemeClr val="bg1"/>
              </a:solidFill>
              <a:latin typeface="+mn-lt"/>
            </a:endParaRPr>
          </a:p>
        </p:txBody>
      </p:sp>
      <p:sp>
        <p:nvSpPr>
          <p:cNvPr id="12" name="Pentagon 11">
            <a:extLst>
              <a:ext uri="{FF2B5EF4-FFF2-40B4-BE49-F238E27FC236}">
                <a16:creationId xmlns:a16="http://schemas.microsoft.com/office/drawing/2014/main" id="{F1091D7F-8F98-0C4E-A4B0-35D4E0DAEBE4}"/>
              </a:ext>
            </a:extLst>
          </p:cNvPr>
          <p:cNvSpPr/>
          <p:nvPr/>
        </p:nvSpPr>
        <p:spPr bwMode="auto">
          <a:xfrm>
            <a:off x="467806" y="2199880"/>
            <a:ext cx="1031449" cy="974132"/>
          </a:xfrm>
          <a:prstGeom prst="homePlate">
            <a:avLst>
              <a:gd name="adj" fmla="val 22131"/>
            </a:avLst>
          </a:prstGeom>
          <a:noFill/>
          <a:ln w="19050" algn="ctr">
            <a:solidFill>
              <a:schemeClr val="accent1"/>
            </a:solidFill>
            <a:miter lim="800000"/>
            <a:headEnd/>
            <a:tailEnd/>
          </a:ln>
          <a:effectLst/>
        </p:spPr>
        <p:txBody>
          <a:bodyPr vert="horz" lIns="36000" tIns="36000" rIns="36000" bIns="36000" rtlCol="0" anchor="ctr" anchorCtr="1"/>
          <a:lstStyle/>
          <a:p>
            <a:pPr algn="ctr">
              <a:spcBef>
                <a:spcPct val="25000"/>
              </a:spcBef>
              <a:buSzPct val="85000"/>
            </a:pPr>
            <a:r>
              <a:rPr lang="en-US" sz="1200" b="1">
                <a:solidFill>
                  <a:srgbClr val="5484AC"/>
                </a:solidFill>
                <a:latin typeface="+mn-lt"/>
              </a:rPr>
              <a:t>[BU 1]</a:t>
            </a:r>
          </a:p>
        </p:txBody>
      </p:sp>
      <p:sp>
        <p:nvSpPr>
          <p:cNvPr id="15" name="Pentagon 14">
            <a:extLst>
              <a:ext uri="{FF2B5EF4-FFF2-40B4-BE49-F238E27FC236}">
                <a16:creationId xmlns:a16="http://schemas.microsoft.com/office/drawing/2014/main" id="{2CFE865A-85FF-A24A-A931-76774D0A09B3}"/>
              </a:ext>
            </a:extLst>
          </p:cNvPr>
          <p:cNvSpPr/>
          <p:nvPr/>
        </p:nvSpPr>
        <p:spPr bwMode="auto">
          <a:xfrm>
            <a:off x="467806" y="3270129"/>
            <a:ext cx="1031449" cy="974132"/>
          </a:xfrm>
          <a:prstGeom prst="homePlate">
            <a:avLst>
              <a:gd name="adj" fmla="val 22131"/>
            </a:avLst>
          </a:prstGeom>
          <a:noFill/>
          <a:ln w="19050" algn="ctr">
            <a:solidFill>
              <a:schemeClr val="accent1"/>
            </a:solidFill>
            <a:miter lim="800000"/>
            <a:headEnd/>
            <a:tailEnd/>
          </a:ln>
          <a:effectLst/>
        </p:spPr>
        <p:txBody>
          <a:bodyPr vert="horz" lIns="36000" tIns="36000" rIns="36000" bIns="36000" rtlCol="0" anchor="ctr" anchorCtr="1"/>
          <a:lstStyle/>
          <a:p>
            <a:pPr algn="ctr">
              <a:spcBef>
                <a:spcPct val="25000"/>
              </a:spcBef>
              <a:buSzPct val="85000"/>
            </a:pPr>
            <a:r>
              <a:rPr lang="en-US" sz="1200" b="1">
                <a:solidFill>
                  <a:srgbClr val="5484AC"/>
                </a:solidFill>
                <a:latin typeface="+mn-lt"/>
              </a:rPr>
              <a:t>[BU 2]</a:t>
            </a:r>
          </a:p>
        </p:txBody>
      </p:sp>
      <p:sp>
        <p:nvSpPr>
          <p:cNvPr id="16" name="Pentagon 15">
            <a:extLst>
              <a:ext uri="{FF2B5EF4-FFF2-40B4-BE49-F238E27FC236}">
                <a16:creationId xmlns:a16="http://schemas.microsoft.com/office/drawing/2014/main" id="{2F63C3DA-D060-1242-BE4E-D0400F42F44B}"/>
              </a:ext>
            </a:extLst>
          </p:cNvPr>
          <p:cNvSpPr/>
          <p:nvPr/>
        </p:nvSpPr>
        <p:spPr bwMode="auto">
          <a:xfrm>
            <a:off x="467806" y="5410626"/>
            <a:ext cx="1031449" cy="974132"/>
          </a:xfrm>
          <a:prstGeom prst="homePlate">
            <a:avLst>
              <a:gd name="adj" fmla="val 22131"/>
            </a:avLst>
          </a:prstGeom>
          <a:noFill/>
          <a:ln w="19050" algn="ctr">
            <a:solidFill>
              <a:schemeClr val="accent1"/>
            </a:solidFill>
            <a:miter lim="800000"/>
            <a:headEnd/>
            <a:tailEnd/>
          </a:ln>
          <a:effectLst/>
        </p:spPr>
        <p:txBody>
          <a:bodyPr vert="horz" lIns="36000" tIns="36000" rIns="36000" bIns="36000" rtlCol="0" anchor="ctr" anchorCtr="1"/>
          <a:lstStyle/>
          <a:p>
            <a:pPr algn="ctr">
              <a:spcBef>
                <a:spcPct val="25000"/>
              </a:spcBef>
              <a:buSzPct val="85000"/>
            </a:pPr>
            <a:r>
              <a:rPr lang="en-US" sz="1200" b="1">
                <a:solidFill>
                  <a:srgbClr val="5484AC"/>
                </a:solidFill>
                <a:latin typeface="+mn-lt"/>
              </a:rPr>
              <a:t>Enablers to succeed</a:t>
            </a:r>
          </a:p>
        </p:txBody>
      </p:sp>
      <p:sp>
        <p:nvSpPr>
          <p:cNvPr id="17" name="Pentagon 16">
            <a:extLst>
              <a:ext uri="{FF2B5EF4-FFF2-40B4-BE49-F238E27FC236}">
                <a16:creationId xmlns:a16="http://schemas.microsoft.com/office/drawing/2014/main" id="{8A215174-4A1E-EF47-931E-42C5C9A113C2}"/>
              </a:ext>
            </a:extLst>
          </p:cNvPr>
          <p:cNvSpPr/>
          <p:nvPr/>
        </p:nvSpPr>
        <p:spPr bwMode="auto">
          <a:xfrm>
            <a:off x="467806" y="4340378"/>
            <a:ext cx="1031449" cy="974132"/>
          </a:xfrm>
          <a:prstGeom prst="homePlate">
            <a:avLst>
              <a:gd name="adj" fmla="val 22131"/>
            </a:avLst>
          </a:prstGeom>
          <a:noFill/>
          <a:ln w="19050" algn="ctr">
            <a:solidFill>
              <a:schemeClr val="accent1"/>
            </a:solidFill>
            <a:miter lim="800000"/>
            <a:headEnd/>
            <a:tailEnd/>
          </a:ln>
          <a:effectLst/>
        </p:spPr>
        <p:txBody>
          <a:bodyPr vert="horz" lIns="36000" tIns="36000" rIns="36000" bIns="36000" rtlCol="0" anchor="ctr" anchorCtr="1"/>
          <a:lstStyle/>
          <a:p>
            <a:pPr algn="ctr">
              <a:spcBef>
                <a:spcPct val="25000"/>
              </a:spcBef>
              <a:buSzPct val="85000"/>
            </a:pPr>
            <a:r>
              <a:rPr lang="en-US" sz="1200" b="1">
                <a:solidFill>
                  <a:srgbClr val="5484AC"/>
                </a:solidFill>
                <a:latin typeface="+mn-lt"/>
              </a:rPr>
              <a:t>[BU 3]</a:t>
            </a:r>
          </a:p>
        </p:txBody>
      </p:sp>
      <p:sp>
        <p:nvSpPr>
          <p:cNvPr id="18" name="Rounded Rectangle 17">
            <a:extLst>
              <a:ext uri="{FF2B5EF4-FFF2-40B4-BE49-F238E27FC236}">
                <a16:creationId xmlns:a16="http://schemas.microsoft.com/office/drawing/2014/main" id="{16CC76F3-5FEF-2B44-AAFC-5E34A0ED6272}"/>
              </a:ext>
            </a:extLst>
          </p:cNvPr>
          <p:cNvSpPr/>
          <p:nvPr/>
        </p:nvSpPr>
        <p:spPr bwMode="auto">
          <a:xfrm>
            <a:off x="1707801" y="1773207"/>
            <a:ext cx="1800000" cy="369971"/>
          </a:xfrm>
          <a:prstGeom prst="roundRect">
            <a:avLst/>
          </a:prstGeom>
          <a:solidFill>
            <a:schemeClr val="bg2"/>
          </a:solidFill>
          <a:ln w="19050" algn="ctr">
            <a:noFill/>
            <a:miter lim="800000"/>
            <a:headEnd/>
            <a:tailEnd/>
          </a:ln>
          <a:effectLst/>
        </p:spPr>
        <p:txBody>
          <a:bodyPr vert="horz" lIns="36000" tIns="36000" rIns="36000" bIns="36000" rtlCol="0" anchor="ctr" anchorCtr="1"/>
          <a:lstStyle/>
          <a:p>
            <a:pPr algn="ctr">
              <a:spcBef>
                <a:spcPct val="25000"/>
              </a:spcBef>
              <a:buSzPct val="85000"/>
            </a:pPr>
            <a:r>
              <a:rPr lang="en-US" sz="1200" b="1">
                <a:solidFill>
                  <a:schemeClr val="bg1"/>
                </a:solidFill>
                <a:latin typeface="+mn-lt"/>
              </a:rPr>
              <a:t>[Geo/region 1]</a:t>
            </a:r>
            <a:endParaRPr lang="en-US" sz="1200" i="1">
              <a:solidFill>
                <a:schemeClr val="bg1"/>
              </a:solidFill>
              <a:latin typeface="+mn-lt"/>
            </a:endParaRPr>
          </a:p>
        </p:txBody>
      </p:sp>
      <p:sp>
        <p:nvSpPr>
          <p:cNvPr id="19" name="Rounded Rectangle 18">
            <a:extLst>
              <a:ext uri="{FF2B5EF4-FFF2-40B4-BE49-F238E27FC236}">
                <a16:creationId xmlns:a16="http://schemas.microsoft.com/office/drawing/2014/main" id="{A83E350E-2848-4F49-8C28-430CE85FBD80}"/>
              </a:ext>
            </a:extLst>
          </p:cNvPr>
          <p:cNvSpPr/>
          <p:nvPr/>
        </p:nvSpPr>
        <p:spPr bwMode="auto">
          <a:xfrm>
            <a:off x="3741135" y="1773207"/>
            <a:ext cx="1800000" cy="369971"/>
          </a:xfrm>
          <a:prstGeom prst="roundRect">
            <a:avLst/>
          </a:prstGeom>
          <a:solidFill>
            <a:schemeClr val="bg2"/>
          </a:solidFill>
          <a:ln w="19050" algn="ctr">
            <a:noFill/>
            <a:miter lim="800000"/>
            <a:headEnd/>
            <a:tailEnd/>
          </a:ln>
          <a:effectLst/>
        </p:spPr>
        <p:txBody>
          <a:bodyPr vert="horz" lIns="36000" tIns="36000" rIns="36000" bIns="36000" rtlCol="0" anchor="ctr" anchorCtr="1"/>
          <a:lstStyle/>
          <a:p>
            <a:pPr algn="ctr">
              <a:spcBef>
                <a:spcPct val="25000"/>
              </a:spcBef>
              <a:buSzPct val="85000"/>
            </a:pPr>
            <a:r>
              <a:rPr lang="en-US" sz="1200" b="1">
                <a:solidFill>
                  <a:schemeClr val="bg1"/>
                </a:solidFill>
                <a:latin typeface="+mn-lt"/>
              </a:rPr>
              <a:t>[Geo/region 2]</a:t>
            </a:r>
            <a:endParaRPr lang="en-US" sz="1200" i="1">
              <a:solidFill>
                <a:schemeClr val="bg1"/>
              </a:solidFill>
              <a:latin typeface="+mn-lt"/>
            </a:endParaRPr>
          </a:p>
        </p:txBody>
      </p:sp>
      <p:sp>
        <p:nvSpPr>
          <p:cNvPr id="20" name="Rounded Rectangle 19">
            <a:extLst>
              <a:ext uri="{FF2B5EF4-FFF2-40B4-BE49-F238E27FC236}">
                <a16:creationId xmlns:a16="http://schemas.microsoft.com/office/drawing/2014/main" id="{B54BCA7E-450F-F14F-BD3F-601D82D3F9A2}"/>
              </a:ext>
            </a:extLst>
          </p:cNvPr>
          <p:cNvSpPr/>
          <p:nvPr/>
        </p:nvSpPr>
        <p:spPr bwMode="auto">
          <a:xfrm>
            <a:off x="5774469" y="1773207"/>
            <a:ext cx="1800000" cy="369971"/>
          </a:xfrm>
          <a:prstGeom prst="roundRect">
            <a:avLst/>
          </a:prstGeom>
          <a:solidFill>
            <a:schemeClr val="bg2"/>
          </a:solidFill>
          <a:ln w="19050" algn="ctr">
            <a:noFill/>
            <a:miter lim="800000"/>
            <a:headEnd/>
            <a:tailEnd/>
          </a:ln>
          <a:effectLst/>
        </p:spPr>
        <p:txBody>
          <a:bodyPr vert="horz" lIns="36000" tIns="36000" rIns="36000" bIns="36000" rtlCol="0" anchor="ctr" anchorCtr="1"/>
          <a:lstStyle/>
          <a:p>
            <a:pPr algn="ctr">
              <a:spcBef>
                <a:spcPct val="25000"/>
              </a:spcBef>
              <a:buSzPct val="85000"/>
            </a:pPr>
            <a:r>
              <a:rPr lang="en-US" sz="1200" b="1">
                <a:solidFill>
                  <a:schemeClr val="bg1"/>
                </a:solidFill>
                <a:latin typeface="+mn-lt"/>
              </a:rPr>
              <a:t>[Geo/region 3]</a:t>
            </a:r>
            <a:endParaRPr lang="en-US" sz="1200" i="1">
              <a:solidFill>
                <a:schemeClr val="bg1"/>
              </a:solidFill>
              <a:latin typeface="+mn-lt"/>
            </a:endParaRPr>
          </a:p>
        </p:txBody>
      </p:sp>
      <p:sp>
        <p:nvSpPr>
          <p:cNvPr id="21" name="Rounded Rectangle 20">
            <a:extLst>
              <a:ext uri="{FF2B5EF4-FFF2-40B4-BE49-F238E27FC236}">
                <a16:creationId xmlns:a16="http://schemas.microsoft.com/office/drawing/2014/main" id="{BD5A8893-FA8A-9C47-A405-CA9214E64621}"/>
              </a:ext>
            </a:extLst>
          </p:cNvPr>
          <p:cNvSpPr/>
          <p:nvPr/>
        </p:nvSpPr>
        <p:spPr bwMode="auto">
          <a:xfrm>
            <a:off x="7807803" y="1773207"/>
            <a:ext cx="1800000" cy="369971"/>
          </a:xfrm>
          <a:prstGeom prst="roundRect">
            <a:avLst/>
          </a:prstGeom>
          <a:solidFill>
            <a:schemeClr val="bg2"/>
          </a:solidFill>
          <a:ln w="19050" algn="ctr">
            <a:noFill/>
            <a:miter lim="800000"/>
            <a:headEnd/>
            <a:tailEnd/>
          </a:ln>
          <a:effectLst/>
        </p:spPr>
        <p:txBody>
          <a:bodyPr vert="horz" lIns="36000" tIns="36000" rIns="36000" bIns="36000" rtlCol="0" anchor="ctr" anchorCtr="1"/>
          <a:lstStyle/>
          <a:p>
            <a:pPr algn="ctr">
              <a:spcBef>
                <a:spcPct val="25000"/>
              </a:spcBef>
              <a:buSzPct val="85000"/>
            </a:pPr>
            <a:r>
              <a:rPr lang="en-US" sz="1200" b="1">
                <a:solidFill>
                  <a:schemeClr val="bg1"/>
                </a:solidFill>
                <a:latin typeface="+mn-lt"/>
              </a:rPr>
              <a:t>[Geo/region 4]</a:t>
            </a:r>
            <a:endParaRPr lang="en-US" sz="1200" i="1">
              <a:solidFill>
                <a:schemeClr val="bg1"/>
              </a:solidFill>
              <a:latin typeface="+mn-lt"/>
            </a:endParaRPr>
          </a:p>
        </p:txBody>
      </p:sp>
      <p:sp>
        <p:nvSpPr>
          <p:cNvPr id="22" name="Rounded Rectangle 21">
            <a:extLst>
              <a:ext uri="{FF2B5EF4-FFF2-40B4-BE49-F238E27FC236}">
                <a16:creationId xmlns:a16="http://schemas.microsoft.com/office/drawing/2014/main" id="{6A76675C-3FB4-7643-9ED8-4342E56A82DA}"/>
              </a:ext>
            </a:extLst>
          </p:cNvPr>
          <p:cNvSpPr/>
          <p:nvPr/>
        </p:nvSpPr>
        <p:spPr bwMode="auto">
          <a:xfrm>
            <a:off x="9841137" y="1773207"/>
            <a:ext cx="1800000" cy="369971"/>
          </a:xfrm>
          <a:prstGeom prst="roundRect">
            <a:avLst/>
          </a:prstGeom>
          <a:solidFill>
            <a:schemeClr val="bg2"/>
          </a:solidFill>
          <a:ln w="19050" algn="ctr">
            <a:noFill/>
            <a:miter lim="800000"/>
            <a:headEnd/>
            <a:tailEnd/>
          </a:ln>
          <a:effectLst/>
        </p:spPr>
        <p:txBody>
          <a:bodyPr vert="horz" lIns="36000" tIns="36000" rIns="36000" bIns="36000" rtlCol="0" anchor="ctr" anchorCtr="1"/>
          <a:lstStyle/>
          <a:p>
            <a:pPr algn="ctr">
              <a:spcBef>
                <a:spcPct val="25000"/>
              </a:spcBef>
              <a:buSzPct val="85000"/>
            </a:pPr>
            <a:r>
              <a:rPr lang="en-US" sz="1200" b="1">
                <a:solidFill>
                  <a:schemeClr val="bg1"/>
                </a:solidFill>
                <a:latin typeface="+mn-lt"/>
              </a:rPr>
              <a:t>[Geo/region 5]</a:t>
            </a:r>
            <a:endParaRPr lang="en-US" sz="1200" i="1">
              <a:solidFill>
                <a:schemeClr val="bg1"/>
              </a:solidFill>
              <a:latin typeface="+mn-lt"/>
            </a:endParaRPr>
          </a:p>
        </p:txBody>
      </p:sp>
      <p:sp>
        <p:nvSpPr>
          <p:cNvPr id="23" name="Rounded Rectangle 22">
            <a:extLst>
              <a:ext uri="{FF2B5EF4-FFF2-40B4-BE49-F238E27FC236}">
                <a16:creationId xmlns:a16="http://schemas.microsoft.com/office/drawing/2014/main" id="{0B994DAE-4518-C44A-99C5-3F71944C5ABA}"/>
              </a:ext>
            </a:extLst>
          </p:cNvPr>
          <p:cNvSpPr/>
          <p:nvPr/>
        </p:nvSpPr>
        <p:spPr bwMode="auto">
          <a:xfrm>
            <a:off x="3741136" y="2143178"/>
            <a:ext cx="1800000" cy="4241580"/>
          </a:xfrm>
          <a:prstGeom prst="roundRect">
            <a:avLst>
              <a:gd name="adj" fmla="val 4616"/>
            </a:avLst>
          </a:prstGeom>
          <a:solidFill>
            <a:srgbClr val="B5C9D9">
              <a:alpha val="20000"/>
            </a:srgbClr>
          </a:solidFill>
          <a:ln w="3175" algn="ctr">
            <a:noFill/>
            <a:miter lim="800000"/>
            <a:headEnd/>
            <a:tailEnd/>
          </a:ln>
          <a:effectLst/>
        </p:spPr>
        <p:txBody>
          <a:bodyPr vert="horz" lIns="36000" tIns="36000" rIns="36000" bIns="36000" rtlCol="0" anchor="ctr" anchorCtr="1"/>
          <a:lstStyle/>
          <a:p>
            <a:pPr algn="ctr">
              <a:spcBef>
                <a:spcPct val="25000"/>
              </a:spcBef>
              <a:buSzPct val="85000"/>
            </a:pPr>
            <a:endParaRPr lang="en-US" sz="1200">
              <a:solidFill>
                <a:srgbClr val="FFFFFF"/>
              </a:solidFill>
              <a:latin typeface="+mn-lt"/>
            </a:endParaRPr>
          </a:p>
        </p:txBody>
      </p:sp>
      <p:sp>
        <p:nvSpPr>
          <p:cNvPr id="24" name="Rounded Rectangle 23">
            <a:extLst>
              <a:ext uri="{FF2B5EF4-FFF2-40B4-BE49-F238E27FC236}">
                <a16:creationId xmlns:a16="http://schemas.microsoft.com/office/drawing/2014/main" id="{62333CD8-CB90-794D-92A5-ED0D7EC4C78D}"/>
              </a:ext>
            </a:extLst>
          </p:cNvPr>
          <p:cNvSpPr/>
          <p:nvPr/>
        </p:nvSpPr>
        <p:spPr bwMode="auto">
          <a:xfrm>
            <a:off x="1707801" y="2143178"/>
            <a:ext cx="1800000" cy="4241580"/>
          </a:xfrm>
          <a:prstGeom prst="roundRect">
            <a:avLst>
              <a:gd name="adj" fmla="val 4616"/>
            </a:avLst>
          </a:prstGeom>
          <a:solidFill>
            <a:srgbClr val="B5C9D9">
              <a:alpha val="20000"/>
            </a:srgbClr>
          </a:solidFill>
          <a:ln w="3175" algn="ctr">
            <a:noFill/>
            <a:miter lim="800000"/>
            <a:headEnd/>
            <a:tailEnd/>
          </a:ln>
          <a:effectLst/>
        </p:spPr>
        <p:txBody>
          <a:bodyPr vert="horz" lIns="36000" tIns="36000" rIns="36000" bIns="36000" rtlCol="0" anchor="ctr" anchorCtr="1"/>
          <a:lstStyle/>
          <a:p>
            <a:pPr algn="ctr">
              <a:spcBef>
                <a:spcPct val="25000"/>
              </a:spcBef>
              <a:buSzPct val="85000"/>
            </a:pPr>
            <a:endParaRPr lang="en-US" sz="1200">
              <a:solidFill>
                <a:srgbClr val="FFFFFF"/>
              </a:solidFill>
              <a:latin typeface="+mn-lt"/>
            </a:endParaRPr>
          </a:p>
        </p:txBody>
      </p:sp>
      <p:sp>
        <p:nvSpPr>
          <p:cNvPr id="25" name="Rounded Rectangle 24">
            <a:extLst>
              <a:ext uri="{FF2B5EF4-FFF2-40B4-BE49-F238E27FC236}">
                <a16:creationId xmlns:a16="http://schemas.microsoft.com/office/drawing/2014/main" id="{9633B415-1993-E94E-A838-3B311B6E80A0}"/>
              </a:ext>
            </a:extLst>
          </p:cNvPr>
          <p:cNvSpPr/>
          <p:nvPr/>
        </p:nvSpPr>
        <p:spPr bwMode="auto">
          <a:xfrm>
            <a:off x="5774469" y="2143178"/>
            <a:ext cx="1800000" cy="4241580"/>
          </a:xfrm>
          <a:prstGeom prst="roundRect">
            <a:avLst>
              <a:gd name="adj" fmla="val 4616"/>
            </a:avLst>
          </a:prstGeom>
          <a:solidFill>
            <a:srgbClr val="B5C9D9">
              <a:alpha val="20000"/>
            </a:srgbClr>
          </a:solidFill>
          <a:ln w="3175" algn="ctr">
            <a:noFill/>
            <a:miter lim="800000"/>
            <a:headEnd/>
            <a:tailEnd/>
          </a:ln>
          <a:effectLst/>
        </p:spPr>
        <p:txBody>
          <a:bodyPr vert="horz" lIns="36000" tIns="36000" rIns="36000" bIns="36000" rtlCol="0" anchor="ctr" anchorCtr="1"/>
          <a:lstStyle/>
          <a:p>
            <a:pPr algn="ctr">
              <a:spcBef>
                <a:spcPct val="25000"/>
              </a:spcBef>
              <a:buSzPct val="85000"/>
            </a:pPr>
            <a:endParaRPr lang="en-US" sz="1200">
              <a:solidFill>
                <a:srgbClr val="FFFFFF"/>
              </a:solidFill>
              <a:latin typeface="+mn-lt"/>
            </a:endParaRPr>
          </a:p>
        </p:txBody>
      </p:sp>
      <p:sp>
        <p:nvSpPr>
          <p:cNvPr id="26" name="Rounded Rectangle 25">
            <a:extLst>
              <a:ext uri="{FF2B5EF4-FFF2-40B4-BE49-F238E27FC236}">
                <a16:creationId xmlns:a16="http://schemas.microsoft.com/office/drawing/2014/main" id="{AA2B3CCE-6F50-0243-9C6F-E2BB22C9A1C5}"/>
              </a:ext>
            </a:extLst>
          </p:cNvPr>
          <p:cNvSpPr/>
          <p:nvPr/>
        </p:nvSpPr>
        <p:spPr bwMode="auto">
          <a:xfrm>
            <a:off x="7807803" y="2143178"/>
            <a:ext cx="1800000" cy="4241580"/>
          </a:xfrm>
          <a:prstGeom prst="roundRect">
            <a:avLst>
              <a:gd name="adj" fmla="val 4616"/>
            </a:avLst>
          </a:prstGeom>
          <a:solidFill>
            <a:srgbClr val="B5C9D9">
              <a:alpha val="20000"/>
            </a:srgbClr>
          </a:solidFill>
          <a:ln w="3175" algn="ctr">
            <a:noFill/>
            <a:miter lim="800000"/>
            <a:headEnd/>
            <a:tailEnd/>
          </a:ln>
          <a:effectLst/>
        </p:spPr>
        <p:txBody>
          <a:bodyPr vert="horz" lIns="36000" tIns="36000" rIns="36000" bIns="36000" rtlCol="0" anchor="ctr" anchorCtr="1"/>
          <a:lstStyle/>
          <a:p>
            <a:pPr algn="ctr">
              <a:spcBef>
                <a:spcPct val="25000"/>
              </a:spcBef>
              <a:buSzPct val="85000"/>
            </a:pPr>
            <a:endParaRPr lang="en-US" sz="1200">
              <a:solidFill>
                <a:srgbClr val="FFFFFF"/>
              </a:solidFill>
              <a:latin typeface="+mn-lt"/>
            </a:endParaRPr>
          </a:p>
        </p:txBody>
      </p:sp>
      <p:sp>
        <p:nvSpPr>
          <p:cNvPr id="27" name="Rounded Rectangle 26">
            <a:extLst>
              <a:ext uri="{FF2B5EF4-FFF2-40B4-BE49-F238E27FC236}">
                <a16:creationId xmlns:a16="http://schemas.microsoft.com/office/drawing/2014/main" id="{8F2DCE72-A09F-EE4E-9C4E-CDA0E1B1EC37}"/>
              </a:ext>
            </a:extLst>
          </p:cNvPr>
          <p:cNvSpPr/>
          <p:nvPr/>
        </p:nvSpPr>
        <p:spPr bwMode="auto">
          <a:xfrm>
            <a:off x="9841137" y="2143178"/>
            <a:ext cx="1800000" cy="4241580"/>
          </a:xfrm>
          <a:prstGeom prst="roundRect">
            <a:avLst>
              <a:gd name="adj" fmla="val 4616"/>
            </a:avLst>
          </a:prstGeom>
          <a:solidFill>
            <a:srgbClr val="B5C9D9">
              <a:alpha val="20000"/>
            </a:srgbClr>
          </a:solidFill>
          <a:ln w="3175" algn="ctr">
            <a:noFill/>
            <a:miter lim="800000"/>
            <a:headEnd/>
            <a:tailEnd/>
          </a:ln>
          <a:effectLst/>
        </p:spPr>
        <p:txBody>
          <a:bodyPr vert="horz" lIns="36000" tIns="36000" rIns="36000" bIns="36000" rtlCol="0" anchor="ctr" anchorCtr="1"/>
          <a:lstStyle/>
          <a:p>
            <a:pPr algn="ctr">
              <a:spcBef>
                <a:spcPct val="25000"/>
              </a:spcBef>
              <a:buSzPct val="85000"/>
            </a:pPr>
            <a:endParaRPr lang="en-US" sz="1200">
              <a:solidFill>
                <a:srgbClr val="FFFFFF"/>
              </a:solidFill>
              <a:latin typeface="+mn-lt"/>
            </a:endParaRPr>
          </a:p>
        </p:txBody>
      </p:sp>
      <p:sp>
        <p:nvSpPr>
          <p:cNvPr id="29" name="Rounded Rectangle 28">
            <a:extLst>
              <a:ext uri="{FF2B5EF4-FFF2-40B4-BE49-F238E27FC236}">
                <a16:creationId xmlns:a16="http://schemas.microsoft.com/office/drawing/2014/main" id="{F356B4CC-4CE0-EE46-ACB4-4663A935D0B6}"/>
              </a:ext>
            </a:extLst>
          </p:cNvPr>
          <p:cNvSpPr/>
          <p:nvPr/>
        </p:nvSpPr>
        <p:spPr bwMode="auto">
          <a:xfrm>
            <a:off x="1707799" y="3270129"/>
            <a:ext cx="9933338" cy="253001"/>
          </a:xfrm>
          <a:prstGeom prst="roundRect">
            <a:avLst/>
          </a:prstGeom>
          <a:solidFill>
            <a:srgbClr val="B5C9D9">
              <a:alpha val="30000"/>
            </a:srgbClr>
          </a:solidFill>
          <a:ln w="3175" algn="ctr">
            <a:solidFill>
              <a:schemeClr val="accent1"/>
            </a:solidFill>
            <a:miter lim="800000"/>
            <a:headEnd/>
            <a:tailEnd/>
          </a:ln>
          <a:effectLst/>
        </p:spPr>
        <p:txBody>
          <a:bodyPr vert="horz" lIns="36000" tIns="36000" rIns="36000" bIns="36000" rtlCol="0" anchor="ctr" anchorCtr="1"/>
          <a:lstStyle/>
          <a:p>
            <a:pPr algn="ctr">
              <a:buSzPct val="85000"/>
            </a:pPr>
            <a:r>
              <a:rPr lang="en-US" sz="1000" b="1"/>
              <a:t>[Insert strategic initiative]</a:t>
            </a:r>
          </a:p>
        </p:txBody>
      </p:sp>
      <p:sp>
        <p:nvSpPr>
          <p:cNvPr id="30" name="Rounded Rectangle 29">
            <a:extLst>
              <a:ext uri="{FF2B5EF4-FFF2-40B4-BE49-F238E27FC236}">
                <a16:creationId xmlns:a16="http://schemas.microsoft.com/office/drawing/2014/main" id="{B1F2FCCD-B0DA-B44B-8A40-EA88ABC0E129}"/>
              </a:ext>
            </a:extLst>
          </p:cNvPr>
          <p:cNvSpPr/>
          <p:nvPr/>
        </p:nvSpPr>
        <p:spPr bwMode="auto">
          <a:xfrm>
            <a:off x="1707799" y="2199880"/>
            <a:ext cx="3833335" cy="251999"/>
          </a:xfrm>
          <a:prstGeom prst="roundRect">
            <a:avLst/>
          </a:prstGeom>
          <a:solidFill>
            <a:srgbClr val="B5C9D9">
              <a:alpha val="30000"/>
            </a:srgbClr>
          </a:solidFill>
          <a:ln w="3175" algn="ctr">
            <a:solidFill>
              <a:schemeClr val="accent1"/>
            </a:solidFill>
            <a:miter lim="800000"/>
            <a:headEnd/>
            <a:tailEnd/>
          </a:ln>
          <a:effectLst/>
        </p:spPr>
        <p:txBody>
          <a:bodyPr vert="horz" lIns="36000" tIns="36000" rIns="36000" bIns="36000" rtlCol="0" anchor="ctr" anchorCtr="1"/>
          <a:lstStyle/>
          <a:p>
            <a:pPr algn="ctr">
              <a:buSzPct val="85000"/>
            </a:pPr>
            <a:r>
              <a:rPr lang="en-US" sz="1000" b="1">
                <a:latin typeface="+mn-lt"/>
              </a:rPr>
              <a:t>[Insert strategic initiative]</a:t>
            </a:r>
          </a:p>
        </p:txBody>
      </p:sp>
      <p:sp>
        <p:nvSpPr>
          <p:cNvPr id="31" name="Rounded Rectangle 30">
            <a:extLst>
              <a:ext uri="{FF2B5EF4-FFF2-40B4-BE49-F238E27FC236}">
                <a16:creationId xmlns:a16="http://schemas.microsoft.com/office/drawing/2014/main" id="{2A505CD4-3274-AB4F-9F5E-FFB9D60E93CA}"/>
              </a:ext>
            </a:extLst>
          </p:cNvPr>
          <p:cNvSpPr/>
          <p:nvPr/>
        </p:nvSpPr>
        <p:spPr bwMode="auto">
          <a:xfrm>
            <a:off x="1707799" y="3631195"/>
            <a:ext cx="7900004" cy="253001"/>
          </a:xfrm>
          <a:prstGeom prst="roundRect">
            <a:avLst/>
          </a:prstGeom>
          <a:solidFill>
            <a:srgbClr val="B5C9D9">
              <a:alpha val="30000"/>
            </a:srgbClr>
          </a:solidFill>
          <a:ln w="3175" algn="ctr">
            <a:solidFill>
              <a:schemeClr val="accent1"/>
            </a:solidFill>
            <a:miter lim="800000"/>
            <a:headEnd/>
            <a:tailEnd/>
          </a:ln>
          <a:effectLst/>
        </p:spPr>
        <p:txBody>
          <a:bodyPr vert="horz" lIns="36000" tIns="36000" rIns="36000" bIns="36000" rtlCol="0" anchor="ctr" anchorCtr="1"/>
          <a:lstStyle/>
          <a:p>
            <a:pPr algn="ctr">
              <a:buSzPct val="85000"/>
            </a:pPr>
            <a:r>
              <a:rPr lang="en-US" sz="1000" b="1"/>
              <a:t>[Insert strategic initiative]</a:t>
            </a:r>
          </a:p>
        </p:txBody>
      </p:sp>
      <p:sp>
        <p:nvSpPr>
          <p:cNvPr id="32" name="Rounded Rectangle 31">
            <a:extLst>
              <a:ext uri="{FF2B5EF4-FFF2-40B4-BE49-F238E27FC236}">
                <a16:creationId xmlns:a16="http://schemas.microsoft.com/office/drawing/2014/main" id="{2DFA3496-3CE8-8047-A120-AD5A3D2A7E7D}"/>
              </a:ext>
            </a:extLst>
          </p:cNvPr>
          <p:cNvSpPr/>
          <p:nvPr/>
        </p:nvSpPr>
        <p:spPr bwMode="auto">
          <a:xfrm>
            <a:off x="1707799" y="2921011"/>
            <a:ext cx="1799999" cy="253001"/>
          </a:xfrm>
          <a:prstGeom prst="roundRect">
            <a:avLst/>
          </a:prstGeom>
          <a:solidFill>
            <a:srgbClr val="B5C9D9">
              <a:alpha val="30000"/>
            </a:srgbClr>
          </a:solidFill>
          <a:ln w="3175" algn="ctr">
            <a:solidFill>
              <a:schemeClr val="accent1"/>
            </a:solidFill>
            <a:miter lim="800000"/>
            <a:headEnd/>
            <a:tailEnd/>
          </a:ln>
          <a:effectLst/>
        </p:spPr>
        <p:txBody>
          <a:bodyPr vert="horz" lIns="36000" tIns="36000" rIns="36000" bIns="36000" rtlCol="0" anchor="ctr" anchorCtr="1"/>
          <a:lstStyle/>
          <a:p>
            <a:pPr algn="ctr">
              <a:buSzPct val="85000"/>
            </a:pPr>
            <a:r>
              <a:rPr lang="en-US" sz="1000" b="1">
                <a:latin typeface="+mn-lt"/>
              </a:rPr>
              <a:t>[Strategic initiative]</a:t>
            </a:r>
          </a:p>
        </p:txBody>
      </p:sp>
      <p:sp>
        <p:nvSpPr>
          <p:cNvPr id="33" name="Rounded Rectangle 32">
            <a:extLst>
              <a:ext uri="{FF2B5EF4-FFF2-40B4-BE49-F238E27FC236}">
                <a16:creationId xmlns:a16="http://schemas.microsoft.com/office/drawing/2014/main" id="{CF74A9B6-4171-9A47-BDF6-5F7E9CA4C291}"/>
              </a:ext>
            </a:extLst>
          </p:cNvPr>
          <p:cNvSpPr/>
          <p:nvPr/>
        </p:nvSpPr>
        <p:spPr bwMode="auto">
          <a:xfrm>
            <a:off x="1707799" y="5771191"/>
            <a:ext cx="9933337" cy="253002"/>
          </a:xfrm>
          <a:prstGeom prst="roundRect">
            <a:avLst/>
          </a:prstGeom>
          <a:solidFill>
            <a:schemeClr val="bg1"/>
          </a:solidFill>
          <a:ln w="3175" algn="ctr">
            <a:solidFill>
              <a:schemeClr val="accent1"/>
            </a:solidFill>
            <a:miter lim="800000"/>
            <a:headEnd/>
            <a:tailEnd/>
          </a:ln>
          <a:effectLst/>
        </p:spPr>
        <p:txBody>
          <a:bodyPr vert="horz" lIns="36000" tIns="36000" rIns="36000" bIns="36000" rtlCol="0" anchor="ctr" anchorCtr="1"/>
          <a:lstStyle/>
          <a:p>
            <a:pPr algn="ctr">
              <a:spcBef>
                <a:spcPct val="25000"/>
              </a:spcBef>
              <a:buSzPct val="85000"/>
            </a:pPr>
            <a:r>
              <a:rPr lang="en-US" sz="1000" b="1"/>
              <a:t>[Insert initiative(s) around enabler]</a:t>
            </a:r>
            <a:endParaRPr lang="en-US" sz="1000"/>
          </a:p>
        </p:txBody>
      </p:sp>
      <p:sp>
        <p:nvSpPr>
          <p:cNvPr id="34" name="Rounded Rectangle 33">
            <a:extLst>
              <a:ext uri="{FF2B5EF4-FFF2-40B4-BE49-F238E27FC236}">
                <a16:creationId xmlns:a16="http://schemas.microsoft.com/office/drawing/2014/main" id="{4B4506A9-D476-E94D-9F40-655CABE52329}"/>
              </a:ext>
            </a:extLst>
          </p:cNvPr>
          <p:cNvSpPr/>
          <p:nvPr/>
        </p:nvSpPr>
        <p:spPr bwMode="auto">
          <a:xfrm>
            <a:off x="1707799" y="6131756"/>
            <a:ext cx="9933336" cy="253002"/>
          </a:xfrm>
          <a:prstGeom prst="roundRect">
            <a:avLst/>
          </a:prstGeom>
          <a:solidFill>
            <a:schemeClr val="bg1"/>
          </a:solidFill>
          <a:ln w="3175" algn="ctr">
            <a:solidFill>
              <a:schemeClr val="accent1"/>
            </a:solidFill>
            <a:miter lim="800000"/>
            <a:headEnd/>
            <a:tailEnd/>
          </a:ln>
          <a:effectLst/>
        </p:spPr>
        <p:txBody>
          <a:bodyPr vert="horz" lIns="36000" tIns="36000" rIns="36000" bIns="36000" rtlCol="0" anchor="ctr" anchorCtr="1"/>
          <a:lstStyle/>
          <a:p>
            <a:pPr algn="ctr">
              <a:spcBef>
                <a:spcPct val="25000"/>
              </a:spcBef>
              <a:buSzPct val="85000"/>
            </a:pPr>
            <a:r>
              <a:rPr lang="en-US" sz="1000" b="1"/>
              <a:t>[Insert initiative(s) around enabler]</a:t>
            </a:r>
            <a:endParaRPr lang="en-US" sz="1000"/>
          </a:p>
        </p:txBody>
      </p:sp>
      <p:sp>
        <p:nvSpPr>
          <p:cNvPr id="35" name="Rounded Rectangle 34">
            <a:extLst>
              <a:ext uri="{FF2B5EF4-FFF2-40B4-BE49-F238E27FC236}">
                <a16:creationId xmlns:a16="http://schemas.microsoft.com/office/drawing/2014/main" id="{32B94FE8-4548-B14C-B43D-DF9B8C978E46}"/>
              </a:ext>
            </a:extLst>
          </p:cNvPr>
          <p:cNvSpPr/>
          <p:nvPr/>
        </p:nvSpPr>
        <p:spPr bwMode="auto">
          <a:xfrm>
            <a:off x="1707799" y="5410626"/>
            <a:ext cx="9933336" cy="253002"/>
          </a:xfrm>
          <a:prstGeom prst="roundRect">
            <a:avLst/>
          </a:prstGeom>
          <a:solidFill>
            <a:schemeClr val="bg1"/>
          </a:solidFill>
          <a:ln w="3175" algn="ctr">
            <a:solidFill>
              <a:schemeClr val="accent1"/>
            </a:solidFill>
            <a:miter lim="800000"/>
            <a:headEnd/>
            <a:tailEnd/>
          </a:ln>
          <a:effectLst/>
        </p:spPr>
        <p:txBody>
          <a:bodyPr vert="horz" lIns="36000" tIns="36000" rIns="36000" bIns="36000" rtlCol="0" anchor="ctr" anchorCtr="1"/>
          <a:lstStyle/>
          <a:p>
            <a:pPr algn="ctr">
              <a:spcBef>
                <a:spcPct val="25000"/>
              </a:spcBef>
              <a:buSzPct val="85000"/>
            </a:pPr>
            <a:r>
              <a:rPr lang="en-US" sz="1000" b="1">
                <a:latin typeface="+mn-lt"/>
              </a:rPr>
              <a:t>[Insert initiative(s) around enabler]</a:t>
            </a:r>
            <a:endParaRPr lang="en-US" sz="1000">
              <a:latin typeface="+mn-lt"/>
            </a:endParaRPr>
          </a:p>
        </p:txBody>
      </p:sp>
      <p:sp>
        <p:nvSpPr>
          <p:cNvPr id="36" name="Rounded Rectangle 35">
            <a:extLst>
              <a:ext uri="{FF2B5EF4-FFF2-40B4-BE49-F238E27FC236}">
                <a16:creationId xmlns:a16="http://schemas.microsoft.com/office/drawing/2014/main" id="{998AA4E1-1E1C-4B4A-8A0F-6E117040DE7A}"/>
              </a:ext>
            </a:extLst>
          </p:cNvPr>
          <p:cNvSpPr/>
          <p:nvPr/>
        </p:nvSpPr>
        <p:spPr bwMode="auto">
          <a:xfrm>
            <a:off x="1707799" y="2560445"/>
            <a:ext cx="3833335" cy="251999"/>
          </a:xfrm>
          <a:prstGeom prst="roundRect">
            <a:avLst/>
          </a:prstGeom>
          <a:solidFill>
            <a:srgbClr val="B5C9D9">
              <a:alpha val="30000"/>
            </a:srgbClr>
          </a:solidFill>
          <a:ln w="3175" algn="ctr">
            <a:solidFill>
              <a:schemeClr val="accent1"/>
            </a:solidFill>
            <a:miter lim="800000"/>
            <a:headEnd/>
            <a:tailEnd/>
          </a:ln>
          <a:effectLst/>
        </p:spPr>
        <p:txBody>
          <a:bodyPr vert="horz" lIns="36000" tIns="36000" rIns="36000" bIns="36000" rtlCol="0" anchor="ctr" anchorCtr="1"/>
          <a:lstStyle/>
          <a:p>
            <a:pPr algn="ctr">
              <a:buSzPct val="85000"/>
            </a:pPr>
            <a:r>
              <a:rPr lang="en-US" sz="1000" b="1">
                <a:latin typeface="+mn-lt"/>
              </a:rPr>
              <a:t>[Insert strategic initiative]</a:t>
            </a:r>
          </a:p>
        </p:txBody>
      </p:sp>
      <p:sp>
        <p:nvSpPr>
          <p:cNvPr id="37" name="Rounded Rectangle 36">
            <a:extLst>
              <a:ext uri="{FF2B5EF4-FFF2-40B4-BE49-F238E27FC236}">
                <a16:creationId xmlns:a16="http://schemas.microsoft.com/office/drawing/2014/main" id="{EA5ED9D7-8E9C-2344-8EFA-FED9FAD1E134}"/>
              </a:ext>
            </a:extLst>
          </p:cNvPr>
          <p:cNvSpPr/>
          <p:nvPr/>
        </p:nvSpPr>
        <p:spPr bwMode="auto">
          <a:xfrm>
            <a:off x="1707799" y="3992262"/>
            <a:ext cx="3833335" cy="251999"/>
          </a:xfrm>
          <a:prstGeom prst="roundRect">
            <a:avLst/>
          </a:prstGeom>
          <a:solidFill>
            <a:srgbClr val="B5C9D9">
              <a:alpha val="30000"/>
            </a:srgbClr>
          </a:solidFill>
          <a:ln w="3175" algn="ctr">
            <a:solidFill>
              <a:schemeClr val="accent1"/>
            </a:solidFill>
            <a:miter lim="800000"/>
            <a:headEnd/>
            <a:tailEnd/>
          </a:ln>
          <a:effectLst/>
        </p:spPr>
        <p:txBody>
          <a:bodyPr vert="horz" lIns="36000" tIns="36000" rIns="36000" bIns="36000" rtlCol="0" anchor="ctr" anchorCtr="1"/>
          <a:lstStyle/>
          <a:p>
            <a:pPr algn="ctr">
              <a:buSzPct val="85000"/>
            </a:pPr>
            <a:r>
              <a:rPr lang="en-US" sz="1000" b="1">
                <a:latin typeface="+mn-lt"/>
              </a:rPr>
              <a:t>[Insert strategic initiative]</a:t>
            </a:r>
          </a:p>
        </p:txBody>
      </p:sp>
      <p:sp>
        <p:nvSpPr>
          <p:cNvPr id="38" name="Rounded Rectangle 37">
            <a:extLst>
              <a:ext uri="{FF2B5EF4-FFF2-40B4-BE49-F238E27FC236}">
                <a16:creationId xmlns:a16="http://schemas.microsoft.com/office/drawing/2014/main" id="{4B1C6DBD-C0DA-5540-968D-B26EA58A3E25}"/>
              </a:ext>
            </a:extLst>
          </p:cNvPr>
          <p:cNvSpPr/>
          <p:nvPr/>
        </p:nvSpPr>
        <p:spPr bwMode="auto">
          <a:xfrm>
            <a:off x="7807802" y="3992262"/>
            <a:ext cx="3833335" cy="251999"/>
          </a:xfrm>
          <a:prstGeom prst="roundRect">
            <a:avLst/>
          </a:prstGeom>
          <a:solidFill>
            <a:srgbClr val="B5C9D9">
              <a:alpha val="30000"/>
            </a:srgbClr>
          </a:solidFill>
          <a:ln w="3175" algn="ctr">
            <a:solidFill>
              <a:schemeClr val="accent1"/>
            </a:solidFill>
            <a:miter lim="800000"/>
            <a:headEnd/>
            <a:tailEnd/>
          </a:ln>
          <a:effectLst/>
        </p:spPr>
        <p:txBody>
          <a:bodyPr vert="horz" lIns="36000" tIns="36000" rIns="36000" bIns="36000" rtlCol="0" anchor="ctr" anchorCtr="1"/>
          <a:lstStyle/>
          <a:p>
            <a:pPr algn="ctr">
              <a:buSzPct val="85000"/>
            </a:pPr>
            <a:r>
              <a:rPr lang="en-US" sz="1000" b="1">
                <a:latin typeface="+mn-lt"/>
              </a:rPr>
              <a:t>[Insert strategic initiative]</a:t>
            </a:r>
          </a:p>
        </p:txBody>
      </p:sp>
      <p:sp>
        <p:nvSpPr>
          <p:cNvPr id="39" name="Rounded Rectangle 38">
            <a:extLst>
              <a:ext uri="{FF2B5EF4-FFF2-40B4-BE49-F238E27FC236}">
                <a16:creationId xmlns:a16="http://schemas.microsoft.com/office/drawing/2014/main" id="{CDEBCC50-9660-5448-A310-CB4DDDECC56D}"/>
              </a:ext>
            </a:extLst>
          </p:cNvPr>
          <p:cNvSpPr/>
          <p:nvPr/>
        </p:nvSpPr>
        <p:spPr bwMode="auto">
          <a:xfrm>
            <a:off x="9841137" y="2560445"/>
            <a:ext cx="1799999" cy="253001"/>
          </a:xfrm>
          <a:prstGeom prst="roundRect">
            <a:avLst/>
          </a:prstGeom>
          <a:solidFill>
            <a:srgbClr val="B5C9D9">
              <a:alpha val="30000"/>
            </a:srgbClr>
          </a:solidFill>
          <a:ln w="3175" algn="ctr">
            <a:solidFill>
              <a:schemeClr val="accent1"/>
            </a:solidFill>
            <a:miter lim="800000"/>
            <a:headEnd/>
            <a:tailEnd/>
          </a:ln>
          <a:effectLst/>
        </p:spPr>
        <p:txBody>
          <a:bodyPr vert="horz" lIns="36000" tIns="36000" rIns="36000" bIns="36000" rtlCol="0" anchor="ctr" anchorCtr="1"/>
          <a:lstStyle/>
          <a:p>
            <a:pPr algn="ctr">
              <a:buSzPct val="85000"/>
            </a:pPr>
            <a:r>
              <a:rPr lang="en-US" sz="1000" b="1">
                <a:latin typeface="+mn-lt"/>
              </a:rPr>
              <a:t>[Strategic initiative]</a:t>
            </a:r>
          </a:p>
        </p:txBody>
      </p:sp>
      <p:sp>
        <p:nvSpPr>
          <p:cNvPr id="40" name="Rounded Rectangle 39">
            <a:extLst>
              <a:ext uri="{FF2B5EF4-FFF2-40B4-BE49-F238E27FC236}">
                <a16:creationId xmlns:a16="http://schemas.microsoft.com/office/drawing/2014/main" id="{AEDAE69F-1D45-584C-91C8-369D7B801261}"/>
              </a:ext>
            </a:extLst>
          </p:cNvPr>
          <p:cNvSpPr/>
          <p:nvPr/>
        </p:nvSpPr>
        <p:spPr bwMode="auto">
          <a:xfrm>
            <a:off x="9841137" y="2199880"/>
            <a:ext cx="1799999" cy="253001"/>
          </a:xfrm>
          <a:prstGeom prst="roundRect">
            <a:avLst/>
          </a:prstGeom>
          <a:solidFill>
            <a:srgbClr val="B5C9D9">
              <a:alpha val="30000"/>
            </a:srgbClr>
          </a:solidFill>
          <a:ln w="3175" algn="ctr">
            <a:solidFill>
              <a:schemeClr val="accent1"/>
            </a:solidFill>
            <a:miter lim="800000"/>
            <a:headEnd/>
            <a:tailEnd/>
          </a:ln>
          <a:effectLst/>
        </p:spPr>
        <p:txBody>
          <a:bodyPr vert="horz" lIns="36000" tIns="36000" rIns="36000" bIns="36000" rtlCol="0" anchor="ctr" anchorCtr="1"/>
          <a:lstStyle/>
          <a:p>
            <a:pPr algn="ctr">
              <a:buSzPct val="85000"/>
            </a:pPr>
            <a:r>
              <a:rPr lang="en-US" sz="1000" b="1">
                <a:latin typeface="+mn-lt"/>
              </a:rPr>
              <a:t>[Strategic initiative]</a:t>
            </a:r>
          </a:p>
        </p:txBody>
      </p:sp>
      <p:sp>
        <p:nvSpPr>
          <p:cNvPr id="41" name="Rounded Rectangle 40">
            <a:extLst>
              <a:ext uri="{FF2B5EF4-FFF2-40B4-BE49-F238E27FC236}">
                <a16:creationId xmlns:a16="http://schemas.microsoft.com/office/drawing/2014/main" id="{1A526701-2504-B14C-92DC-AA91944AFD21}"/>
              </a:ext>
            </a:extLst>
          </p:cNvPr>
          <p:cNvSpPr/>
          <p:nvPr/>
        </p:nvSpPr>
        <p:spPr bwMode="auto">
          <a:xfrm>
            <a:off x="1707799" y="4340378"/>
            <a:ext cx="7900004" cy="253001"/>
          </a:xfrm>
          <a:prstGeom prst="roundRect">
            <a:avLst/>
          </a:prstGeom>
          <a:solidFill>
            <a:srgbClr val="B5C9D9">
              <a:alpha val="30000"/>
            </a:srgbClr>
          </a:solidFill>
          <a:ln w="3175" algn="ctr">
            <a:solidFill>
              <a:schemeClr val="accent1"/>
            </a:solidFill>
            <a:miter lim="800000"/>
            <a:headEnd/>
            <a:tailEnd/>
          </a:ln>
          <a:effectLst/>
        </p:spPr>
        <p:txBody>
          <a:bodyPr vert="horz" lIns="36000" tIns="36000" rIns="36000" bIns="36000" rtlCol="0" anchor="ctr" anchorCtr="1"/>
          <a:lstStyle/>
          <a:p>
            <a:pPr algn="ctr">
              <a:buSzPct val="85000"/>
            </a:pPr>
            <a:r>
              <a:rPr lang="en-US" sz="1000" b="1"/>
              <a:t>[Insert strategic initiative]</a:t>
            </a:r>
          </a:p>
        </p:txBody>
      </p:sp>
      <p:sp>
        <p:nvSpPr>
          <p:cNvPr id="42" name="Rounded Rectangle 41">
            <a:extLst>
              <a:ext uri="{FF2B5EF4-FFF2-40B4-BE49-F238E27FC236}">
                <a16:creationId xmlns:a16="http://schemas.microsoft.com/office/drawing/2014/main" id="{6AED88A0-7C2C-F048-99CE-E1BF2A05E709}"/>
              </a:ext>
            </a:extLst>
          </p:cNvPr>
          <p:cNvSpPr/>
          <p:nvPr/>
        </p:nvSpPr>
        <p:spPr bwMode="auto">
          <a:xfrm>
            <a:off x="1707799" y="4700944"/>
            <a:ext cx="7900004" cy="253001"/>
          </a:xfrm>
          <a:prstGeom prst="roundRect">
            <a:avLst/>
          </a:prstGeom>
          <a:solidFill>
            <a:srgbClr val="B5C9D9">
              <a:alpha val="30000"/>
            </a:srgbClr>
          </a:solidFill>
          <a:ln w="3175" algn="ctr">
            <a:solidFill>
              <a:schemeClr val="accent1"/>
            </a:solidFill>
            <a:miter lim="800000"/>
            <a:headEnd/>
            <a:tailEnd/>
          </a:ln>
          <a:effectLst/>
        </p:spPr>
        <p:txBody>
          <a:bodyPr vert="horz" lIns="36000" tIns="36000" rIns="36000" bIns="36000" rtlCol="0" anchor="ctr" anchorCtr="1"/>
          <a:lstStyle/>
          <a:p>
            <a:pPr algn="ctr">
              <a:buSzPct val="85000"/>
            </a:pPr>
            <a:r>
              <a:rPr lang="en-US" sz="1000" b="1"/>
              <a:t>[Insert strategic initiative]</a:t>
            </a:r>
          </a:p>
        </p:txBody>
      </p:sp>
      <p:sp>
        <p:nvSpPr>
          <p:cNvPr id="43" name="Rectangle 42">
            <a:extLst>
              <a:ext uri="{FF2B5EF4-FFF2-40B4-BE49-F238E27FC236}">
                <a16:creationId xmlns:a16="http://schemas.microsoft.com/office/drawing/2014/main" id="{A874882C-FCD5-8949-9B0F-35E6ADD7F93C}"/>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Version 3</a:t>
            </a:r>
          </a:p>
        </p:txBody>
      </p:sp>
      <p:sp>
        <p:nvSpPr>
          <p:cNvPr id="3" name="Google Shape;23;p40">
            <a:extLst>
              <a:ext uri="{FF2B5EF4-FFF2-40B4-BE49-F238E27FC236}">
                <a16:creationId xmlns:a16="http://schemas.microsoft.com/office/drawing/2014/main" id="{4E68FB39-7E0B-AB5B-9DCE-E698A39003AC}"/>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17</a:t>
            </a:fld>
            <a:endParaRPr/>
          </a:p>
        </p:txBody>
      </p:sp>
    </p:spTree>
    <p:extLst>
      <p:ext uri="{BB962C8B-B14F-4D97-AF65-F5344CB8AC3E}">
        <p14:creationId xmlns:p14="http://schemas.microsoft.com/office/powerpoint/2010/main" val="319983564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solidFill>
                  <a:schemeClr val="accent2"/>
                </a:solidFill>
              </a:rPr>
              <a:t>How </a:t>
            </a:r>
            <a:r>
              <a:rPr lang="en-US"/>
              <a:t>to expand existing business?</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170</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Rectangle 1">
            <a:extLst>
              <a:ext uri="{FF2B5EF4-FFF2-40B4-BE49-F238E27FC236}">
                <a16:creationId xmlns:a16="http://schemas.microsoft.com/office/drawing/2014/main" id="{FD17A524-B5DB-00CE-B286-CED14A538806}"/>
              </a:ext>
            </a:extLst>
          </p:cNvPr>
          <p:cNvSpPr/>
          <p:nvPr/>
        </p:nvSpPr>
        <p:spPr>
          <a:xfrm>
            <a:off x="467806" y="3931441"/>
            <a:ext cx="5172260" cy="23169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6960644-71C1-95EE-A2F8-30D5D0F996DF}"/>
              </a:ext>
            </a:extLst>
          </p:cNvPr>
          <p:cNvSpPr txBox="1"/>
          <p:nvPr/>
        </p:nvSpPr>
        <p:spPr>
          <a:xfrm>
            <a:off x="467806" y="1510450"/>
            <a:ext cx="4267480" cy="307777"/>
          </a:xfrm>
          <a:prstGeom prst="rect">
            <a:avLst/>
          </a:prstGeom>
          <a:noFill/>
        </p:spPr>
        <p:txBody>
          <a:bodyPr wrap="square" rtlCol="0">
            <a:spAutoFit/>
          </a:bodyPr>
          <a:lstStyle/>
          <a:p>
            <a:r>
              <a:rPr lang="en-US" b="1"/>
              <a:t>Concept: </a:t>
            </a:r>
            <a:r>
              <a:rPr lang="en-US"/>
              <a:t>Expanding [sanitized] to more regions</a:t>
            </a:r>
          </a:p>
        </p:txBody>
      </p:sp>
      <p:sp>
        <p:nvSpPr>
          <p:cNvPr id="7" name="TextBox 6">
            <a:extLst>
              <a:ext uri="{FF2B5EF4-FFF2-40B4-BE49-F238E27FC236}">
                <a16:creationId xmlns:a16="http://schemas.microsoft.com/office/drawing/2014/main" id="{E672F87B-986C-14A4-0A41-89D2078EFE36}"/>
              </a:ext>
            </a:extLst>
          </p:cNvPr>
          <p:cNvSpPr txBox="1"/>
          <p:nvPr/>
        </p:nvSpPr>
        <p:spPr>
          <a:xfrm>
            <a:off x="6390741" y="1510450"/>
            <a:ext cx="4680029" cy="307777"/>
          </a:xfrm>
          <a:prstGeom prst="rect">
            <a:avLst/>
          </a:prstGeom>
          <a:noFill/>
        </p:spPr>
        <p:txBody>
          <a:bodyPr wrap="square" rtlCol="0">
            <a:spAutoFit/>
          </a:bodyPr>
          <a:lstStyle/>
          <a:p>
            <a:r>
              <a:rPr lang="en-US" b="1"/>
              <a:t>Data: </a:t>
            </a:r>
            <a:r>
              <a:rPr lang="en-US"/>
              <a:t>Cost ratio benchmark (2020)</a:t>
            </a:r>
          </a:p>
        </p:txBody>
      </p:sp>
      <p:sp>
        <p:nvSpPr>
          <p:cNvPr id="8" name="TextBox 7">
            <a:extLst>
              <a:ext uri="{FF2B5EF4-FFF2-40B4-BE49-F238E27FC236}">
                <a16:creationId xmlns:a16="http://schemas.microsoft.com/office/drawing/2014/main" id="{D6C340EC-2CE4-E939-567C-655EB765C21E}"/>
              </a:ext>
            </a:extLst>
          </p:cNvPr>
          <p:cNvSpPr txBox="1"/>
          <p:nvPr/>
        </p:nvSpPr>
        <p:spPr>
          <a:xfrm>
            <a:off x="6390741" y="3976411"/>
            <a:ext cx="4680029" cy="307777"/>
          </a:xfrm>
          <a:prstGeom prst="rect">
            <a:avLst/>
          </a:prstGeom>
          <a:noFill/>
        </p:spPr>
        <p:txBody>
          <a:bodyPr wrap="square" rtlCol="0">
            <a:spAutoFit/>
          </a:bodyPr>
          <a:lstStyle/>
          <a:p>
            <a:r>
              <a:rPr lang="en-US" b="1"/>
              <a:t>Data: </a:t>
            </a:r>
            <a:r>
              <a:rPr lang="en-US"/>
              <a:t>Market characteristics in [sanitized]</a:t>
            </a:r>
          </a:p>
        </p:txBody>
      </p:sp>
      <p:sp>
        <p:nvSpPr>
          <p:cNvPr id="9" name="TextBox 8">
            <a:extLst>
              <a:ext uri="{FF2B5EF4-FFF2-40B4-BE49-F238E27FC236}">
                <a16:creationId xmlns:a16="http://schemas.microsoft.com/office/drawing/2014/main" id="{6D2A7D38-E43A-4580-86DE-A5DC28825A7E}"/>
              </a:ext>
            </a:extLst>
          </p:cNvPr>
          <p:cNvSpPr txBox="1"/>
          <p:nvPr/>
        </p:nvSpPr>
        <p:spPr>
          <a:xfrm>
            <a:off x="467806" y="3976411"/>
            <a:ext cx="4267480" cy="307777"/>
          </a:xfrm>
          <a:prstGeom prst="rect">
            <a:avLst/>
          </a:prstGeom>
          <a:noFill/>
        </p:spPr>
        <p:txBody>
          <a:bodyPr wrap="square" rtlCol="0">
            <a:spAutoFit/>
          </a:bodyPr>
          <a:lstStyle/>
          <a:p>
            <a:r>
              <a:rPr lang="en-US" b="1"/>
              <a:t>Potential: </a:t>
            </a:r>
            <a:r>
              <a:rPr lang="en-US"/>
              <a:t>Topline growth of 15% in 2025</a:t>
            </a:r>
          </a:p>
        </p:txBody>
      </p:sp>
      <p:graphicFrame>
        <p:nvGraphicFramePr>
          <p:cNvPr id="10" name="Chart 9">
            <a:extLst>
              <a:ext uri="{FF2B5EF4-FFF2-40B4-BE49-F238E27FC236}">
                <a16:creationId xmlns:a16="http://schemas.microsoft.com/office/drawing/2014/main" id="{26CC268F-D3DD-85B4-B928-96DB6CB8549D}"/>
              </a:ext>
            </a:extLst>
          </p:cNvPr>
          <p:cNvGraphicFramePr/>
          <p:nvPr>
            <p:extLst>
              <p:ext uri="{D42A27DB-BD31-4B8C-83A1-F6EECF244321}">
                <p14:modId xmlns:p14="http://schemas.microsoft.com/office/powerpoint/2010/main" val="2815631577"/>
              </p:ext>
            </p:extLst>
          </p:nvPr>
        </p:nvGraphicFramePr>
        <p:xfrm>
          <a:off x="538717" y="4329158"/>
          <a:ext cx="4947244" cy="180917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5985ECD4-679C-672E-581D-BD228F2D2BEF}"/>
              </a:ext>
            </a:extLst>
          </p:cNvPr>
          <p:cNvSpPr txBox="1"/>
          <p:nvPr/>
        </p:nvSpPr>
        <p:spPr>
          <a:xfrm>
            <a:off x="467806" y="1852553"/>
            <a:ext cx="5172260" cy="1015663"/>
          </a:xfrm>
          <a:prstGeom prst="rect">
            <a:avLst/>
          </a:prstGeom>
          <a:noFill/>
        </p:spPr>
        <p:txBody>
          <a:bodyPr wrap="square" rtlCol="0">
            <a:spAutoFit/>
          </a:bodyPr>
          <a:lstStyle/>
          <a:p>
            <a:r>
              <a:rPr lang="en-US" sz="1200">
                <a:solidFill>
                  <a:schemeClr val="tx2">
                    <a:lumMod val="10000"/>
                  </a:schemeClr>
                </a:solidFill>
              </a:rPr>
              <a:t>Currently been running a [sanitized] POC in [region] to:</a:t>
            </a:r>
          </a:p>
          <a:p>
            <a:pPr marL="171450" indent="-171450">
              <a:buFont typeface="Arial" panose="020B0604020202020204" pitchFamily="34" charset="0"/>
              <a:buChar char="•"/>
            </a:pPr>
            <a:r>
              <a:rPr lang="en-US" sz="1200">
                <a:solidFill>
                  <a:schemeClr val="tx2">
                    <a:lumMod val="10000"/>
                  </a:schemeClr>
                </a:solidFill>
              </a:rPr>
              <a:t>[sanitized description]</a:t>
            </a:r>
          </a:p>
          <a:p>
            <a:pPr marL="171450" indent="-171450">
              <a:buFont typeface="Arial" panose="020B0604020202020204" pitchFamily="34" charset="0"/>
              <a:buChar char="•"/>
            </a:pPr>
            <a:r>
              <a:rPr lang="en-US" sz="1200">
                <a:solidFill>
                  <a:schemeClr val="tx2">
                    <a:lumMod val="10000"/>
                  </a:schemeClr>
                </a:solidFill>
              </a:rPr>
              <a:t>…</a:t>
            </a:r>
          </a:p>
          <a:p>
            <a:pPr marL="171450" indent="-171450">
              <a:buFont typeface="Arial" panose="020B0604020202020204" pitchFamily="34" charset="0"/>
              <a:buChar char="•"/>
            </a:pPr>
            <a:endParaRPr lang="en-US" sz="1200">
              <a:solidFill>
                <a:schemeClr val="tx2">
                  <a:lumMod val="10000"/>
                </a:schemeClr>
              </a:solidFill>
            </a:endParaRPr>
          </a:p>
          <a:p>
            <a:endParaRPr lang="en-US" sz="1200">
              <a:solidFill>
                <a:schemeClr val="tx2">
                  <a:lumMod val="10000"/>
                </a:schemeClr>
              </a:solidFill>
            </a:endParaRPr>
          </a:p>
        </p:txBody>
      </p:sp>
      <p:sp>
        <p:nvSpPr>
          <p:cNvPr id="33" name="TextBox 32">
            <a:extLst>
              <a:ext uri="{FF2B5EF4-FFF2-40B4-BE49-F238E27FC236}">
                <a16:creationId xmlns:a16="http://schemas.microsoft.com/office/drawing/2014/main" id="{550DE0E1-FB9C-A16C-43AB-1B8B2A97EC7C}"/>
              </a:ext>
            </a:extLst>
          </p:cNvPr>
          <p:cNvSpPr txBox="1"/>
          <p:nvPr/>
        </p:nvSpPr>
        <p:spPr>
          <a:xfrm>
            <a:off x="6390741" y="4406332"/>
            <a:ext cx="2902549" cy="1754326"/>
          </a:xfrm>
          <a:prstGeom prst="rect">
            <a:avLst/>
          </a:prstGeom>
          <a:noFill/>
        </p:spPr>
        <p:txBody>
          <a:bodyPr wrap="square" rtlCol="0">
            <a:spAutoFit/>
          </a:bodyPr>
          <a:lstStyle/>
          <a:p>
            <a:pPr marL="171450" indent="-171450">
              <a:buFont typeface="Arial" panose="020B0604020202020204" pitchFamily="34" charset="0"/>
              <a:buChar char="•"/>
            </a:pPr>
            <a:r>
              <a:rPr lang="en-US" sz="1200">
                <a:solidFill>
                  <a:schemeClr val="tx2">
                    <a:lumMod val="10000"/>
                  </a:schemeClr>
                </a:solidFill>
              </a:rPr>
              <a:t>Expense ratio: 31</a:t>
            </a:r>
            <a:br>
              <a:rPr lang="en-US" sz="1200">
                <a:solidFill>
                  <a:schemeClr val="tx2">
                    <a:lumMod val="10000"/>
                  </a:schemeClr>
                </a:solidFill>
              </a:rPr>
            </a:br>
            <a:endParaRPr lang="en-US" sz="1200">
              <a:solidFill>
                <a:schemeClr val="tx2">
                  <a:lumMod val="10000"/>
                </a:schemeClr>
              </a:solidFill>
            </a:endParaRPr>
          </a:p>
          <a:p>
            <a:pPr marL="171450" indent="-171450">
              <a:buFont typeface="Arial" panose="020B0604020202020204" pitchFamily="34" charset="0"/>
              <a:buChar char="•"/>
            </a:pPr>
            <a:r>
              <a:rPr lang="en-US" sz="1200">
                <a:solidFill>
                  <a:schemeClr val="tx2">
                    <a:lumMod val="10000"/>
                  </a:schemeClr>
                </a:solidFill>
              </a:rPr>
              <a:t>Claims ratio: 42</a:t>
            </a:r>
            <a:br>
              <a:rPr lang="en-US" sz="1200">
                <a:solidFill>
                  <a:schemeClr val="tx2">
                    <a:lumMod val="10000"/>
                  </a:schemeClr>
                </a:solidFill>
              </a:rPr>
            </a:br>
            <a:endParaRPr lang="en-US" sz="1200">
              <a:solidFill>
                <a:schemeClr val="tx2">
                  <a:lumMod val="10000"/>
                </a:schemeClr>
              </a:solidFill>
            </a:endParaRPr>
          </a:p>
          <a:p>
            <a:pPr marL="171450" indent="-171450">
              <a:buFont typeface="Arial" panose="020B0604020202020204" pitchFamily="34" charset="0"/>
              <a:buChar char="•"/>
            </a:pPr>
            <a:r>
              <a:rPr lang="en-US" sz="1200">
                <a:solidFill>
                  <a:schemeClr val="tx2">
                    <a:lumMod val="10000"/>
                  </a:schemeClr>
                </a:solidFill>
              </a:rPr>
              <a:t>Average price twice as high as [sanitized]</a:t>
            </a:r>
            <a:br>
              <a:rPr lang="en-US" sz="1200">
                <a:solidFill>
                  <a:schemeClr val="tx2">
                    <a:lumMod val="10000"/>
                  </a:schemeClr>
                </a:solidFill>
              </a:rPr>
            </a:br>
            <a:endParaRPr lang="en-US" sz="1200">
              <a:solidFill>
                <a:schemeClr val="tx2">
                  <a:lumMod val="10000"/>
                </a:schemeClr>
              </a:solidFill>
            </a:endParaRPr>
          </a:p>
          <a:p>
            <a:pPr marL="171450" indent="-171450">
              <a:buFont typeface="Arial" panose="020B0604020202020204" pitchFamily="34" charset="0"/>
              <a:buChar char="•"/>
            </a:pPr>
            <a:r>
              <a:rPr lang="en-US" sz="1200">
                <a:solidFill>
                  <a:schemeClr val="tx2">
                    <a:lumMod val="10000"/>
                  </a:schemeClr>
                </a:solidFill>
              </a:rPr>
              <a:t>Banks to face increasing capital requirements</a:t>
            </a:r>
          </a:p>
        </p:txBody>
      </p:sp>
      <p:sp>
        <p:nvSpPr>
          <p:cNvPr id="34" name="Rectangle 33">
            <a:extLst>
              <a:ext uri="{FF2B5EF4-FFF2-40B4-BE49-F238E27FC236}">
                <a16:creationId xmlns:a16="http://schemas.microsoft.com/office/drawing/2014/main" id="{B0580F5C-8A1F-3169-B5BA-5B1325D6608C}"/>
              </a:ext>
            </a:extLst>
          </p:cNvPr>
          <p:cNvSpPr/>
          <p:nvPr/>
        </p:nvSpPr>
        <p:spPr>
          <a:xfrm>
            <a:off x="9291463" y="4406332"/>
            <a:ext cx="2088445" cy="1754326"/>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[Sanitized map]</a:t>
            </a:r>
          </a:p>
        </p:txBody>
      </p:sp>
      <p:sp>
        <p:nvSpPr>
          <p:cNvPr id="11" name="Google Shape;746;p20">
            <a:extLst>
              <a:ext uri="{FF2B5EF4-FFF2-40B4-BE49-F238E27FC236}">
                <a16:creationId xmlns:a16="http://schemas.microsoft.com/office/drawing/2014/main" id="{7566F762-6CB7-278B-12BB-435BB4F6204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13" name="TextBox 12">
            <a:extLst>
              <a:ext uri="{FF2B5EF4-FFF2-40B4-BE49-F238E27FC236}">
                <a16:creationId xmlns:a16="http://schemas.microsoft.com/office/drawing/2014/main" id="{7F6DC2D2-E5B7-7FB1-3F40-944E23394645}"/>
              </a:ext>
            </a:extLst>
          </p:cNvPr>
          <p:cNvSpPr txBox="1"/>
          <p:nvPr/>
        </p:nvSpPr>
        <p:spPr>
          <a:xfrm>
            <a:off x="902442" y="2731751"/>
            <a:ext cx="947715" cy="830997"/>
          </a:xfrm>
          <a:prstGeom prst="rect">
            <a:avLst/>
          </a:prstGeom>
          <a:noFill/>
        </p:spPr>
        <p:txBody>
          <a:bodyPr wrap="square" rtlCol="0">
            <a:spAutoFit/>
          </a:bodyPr>
          <a:lstStyle/>
          <a:p>
            <a:pPr algn="ctr"/>
            <a:r>
              <a:rPr lang="en-US" sz="2400" b="1"/>
              <a:t>7.2</a:t>
            </a:r>
          </a:p>
          <a:p>
            <a:pPr algn="ctr"/>
            <a:r>
              <a:rPr lang="en-US" sz="1200"/>
              <a:t>Expense ratio</a:t>
            </a:r>
          </a:p>
        </p:txBody>
      </p:sp>
      <p:sp>
        <p:nvSpPr>
          <p:cNvPr id="14" name="TextBox 13">
            <a:extLst>
              <a:ext uri="{FF2B5EF4-FFF2-40B4-BE49-F238E27FC236}">
                <a16:creationId xmlns:a16="http://schemas.microsoft.com/office/drawing/2014/main" id="{9F97127A-87EC-CB48-BB6C-58BE4AC51483}"/>
              </a:ext>
            </a:extLst>
          </p:cNvPr>
          <p:cNvSpPr txBox="1"/>
          <p:nvPr/>
        </p:nvSpPr>
        <p:spPr>
          <a:xfrm>
            <a:off x="2329460" y="2731751"/>
            <a:ext cx="947715" cy="830997"/>
          </a:xfrm>
          <a:prstGeom prst="rect">
            <a:avLst/>
          </a:prstGeom>
          <a:noFill/>
        </p:spPr>
        <p:txBody>
          <a:bodyPr wrap="square" rtlCol="0">
            <a:spAutoFit/>
          </a:bodyPr>
          <a:lstStyle/>
          <a:p>
            <a:pPr algn="ctr"/>
            <a:r>
              <a:rPr lang="en-US" sz="2400" b="1"/>
              <a:t>57</a:t>
            </a:r>
          </a:p>
          <a:p>
            <a:pPr algn="ctr"/>
            <a:r>
              <a:rPr lang="en-US" sz="1200"/>
              <a:t>Combined ration</a:t>
            </a:r>
          </a:p>
        </p:txBody>
      </p:sp>
      <p:sp>
        <p:nvSpPr>
          <p:cNvPr id="15" name="TextBox 14">
            <a:extLst>
              <a:ext uri="{FF2B5EF4-FFF2-40B4-BE49-F238E27FC236}">
                <a16:creationId xmlns:a16="http://schemas.microsoft.com/office/drawing/2014/main" id="{31F5870B-6BB4-8C3F-B2C4-E4A9A7868506}"/>
              </a:ext>
            </a:extLst>
          </p:cNvPr>
          <p:cNvSpPr txBox="1"/>
          <p:nvPr/>
        </p:nvSpPr>
        <p:spPr>
          <a:xfrm>
            <a:off x="3674074" y="2731751"/>
            <a:ext cx="1074059" cy="830997"/>
          </a:xfrm>
          <a:prstGeom prst="rect">
            <a:avLst/>
          </a:prstGeom>
          <a:noFill/>
        </p:spPr>
        <p:txBody>
          <a:bodyPr wrap="square" rtlCol="0">
            <a:spAutoFit/>
          </a:bodyPr>
          <a:lstStyle/>
          <a:p>
            <a:pPr algn="ctr"/>
            <a:r>
              <a:rPr lang="en-US" sz="2400" b="1"/>
              <a:t>35</a:t>
            </a:r>
          </a:p>
          <a:p>
            <a:pPr algn="ctr"/>
            <a:r>
              <a:rPr lang="en-US" sz="1200"/>
              <a:t>Net promoter score</a:t>
            </a:r>
          </a:p>
        </p:txBody>
      </p:sp>
      <p:graphicFrame>
        <p:nvGraphicFramePr>
          <p:cNvPr id="16" name="Chart 15">
            <a:extLst>
              <a:ext uri="{FF2B5EF4-FFF2-40B4-BE49-F238E27FC236}">
                <a16:creationId xmlns:a16="http://schemas.microsoft.com/office/drawing/2014/main" id="{F85536D9-A94F-6ABA-AEE3-47DF5A155C60}"/>
              </a:ext>
            </a:extLst>
          </p:cNvPr>
          <p:cNvGraphicFramePr/>
          <p:nvPr>
            <p:extLst>
              <p:ext uri="{D42A27DB-BD31-4B8C-83A1-F6EECF244321}">
                <p14:modId xmlns:p14="http://schemas.microsoft.com/office/powerpoint/2010/main" val="1435949071"/>
              </p:ext>
            </p:extLst>
          </p:nvPr>
        </p:nvGraphicFramePr>
        <p:xfrm>
          <a:off x="6551935" y="1991893"/>
          <a:ext cx="4836513" cy="18091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143585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solidFill>
                  <a:schemeClr val="accent2"/>
                </a:solidFill>
              </a:rPr>
              <a:t>How </a:t>
            </a:r>
            <a:r>
              <a:rPr lang="en-US"/>
              <a:t>to add new products and services?</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171</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cxnSp>
        <p:nvCxnSpPr>
          <p:cNvPr id="2" name="Straight Connector 1">
            <a:extLst>
              <a:ext uri="{FF2B5EF4-FFF2-40B4-BE49-F238E27FC236}">
                <a16:creationId xmlns:a16="http://schemas.microsoft.com/office/drawing/2014/main" id="{B043842F-A913-186A-FAB4-BFE4B96A51BD}"/>
              </a:ext>
            </a:extLst>
          </p:cNvPr>
          <p:cNvCxnSpPr>
            <a:cxnSpLocks/>
          </p:cNvCxnSpPr>
          <p:nvPr/>
        </p:nvCxnSpPr>
        <p:spPr>
          <a:xfrm>
            <a:off x="6096000" y="1690777"/>
            <a:ext cx="0" cy="4175185"/>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F6A9DFD-7E9F-2444-C496-BA060AB13FA5}"/>
              </a:ext>
            </a:extLst>
          </p:cNvPr>
          <p:cNvSpPr txBox="1"/>
          <p:nvPr/>
        </p:nvSpPr>
        <p:spPr>
          <a:xfrm>
            <a:off x="467806" y="1597572"/>
            <a:ext cx="5244662" cy="307777"/>
          </a:xfrm>
          <a:prstGeom prst="rect">
            <a:avLst/>
          </a:prstGeom>
          <a:noFill/>
        </p:spPr>
        <p:txBody>
          <a:bodyPr wrap="square" rtlCol="0">
            <a:spAutoFit/>
          </a:bodyPr>
          <a:lstStyle/>
          <a:p>
            <a:r>
              <a:rPr lang="en-US" b="1"/>
              <a:t>[Sanitized BU 1]</a:t>
            </a:r>
          </a:p>
        </p:txBody>
      </p:sp>
      <p:sp>
        <p:nvSpPr>
          <p:cNvPr id="7" name="TextBox 6">
            <a:extLst>
              <a:ext uri="{FF2B5EF4-FFF2-40B4-BE49-F238E27FC236}">
                <a16:creationId xmlns:a16="http://schemas.microsoft.com/office/drawing/2014/main" id="{4BF7D20C-4E65-1837-5150-F05D35BC242C}"/>
              </a:ext>
            </a:extLst>
          </p:cNvPr>
          <p:cNvSpPr txBox="1"/>
          <p:nvPr/>
        </p:nvSpPr>
        <p:spPr>
          <a:xfrm>
            <a:off x="6479533" y="1592117"/>
            <a:ext cx="5244662" cy="307777"/>
          </a:xfrm>
          <a:prstGeom prst="rect">
            <a:avLst/>
          </a:prstGeom>
          <a:noFill/>
        </p:spPr>
        <p:txBody>
          <a:bodyPr wrap="square" rtlCol="0">
            <a:spAutoFit/>
          </a:bodyPr>
          <a:lstStyle/>
          <a:p>
            <a:r>
              <a:rPr lang="en-US" b="1"/>
              <a:t>[Sanitized BU 2]</a:t>
            </a:r>
          </a:p>
        </p:txBody>
      </p:sp>
      <p:sp>
        <p:nvSpPr>
          <p:cNvPr id="8" name="TextBox 7">
            <a:extLst>
              <a:ext uri="{FF2B5EF4-FFF2-40B4-BE49-F238E27FC236}">
                <a16:creationId xmlns:a16="http://schemas.microsoft.com/office/drawing/2014/main" id="{5A5A086D-2D96-FE18-B5E1-50A166A6EDB1}"/>
              </a:ext>
            </a:extLst>
          </p:cNvPr>
          <p:cNvSpPr txBox="1"/>
          <p:nvPr/>
        </p:nvSpPr>
        <p:spPr>
          <a:xfrm>
            <a:off x="6479533" y="2071516"/>
            <a:ext cx="5244662" cy="2862322"/>
          </a:xfrm>
          <a:prstGeom prst="rect">
            <a:avLst/>
          </a:prstGeom>
          <a:noFill/>
        </p:spPr>
        <p:txBody>
          <a:bodyPr wrap="square" rtlCol="0">
            <a:spAutoFit/>
          </a:bodyPr>
          <a:lstStyle/>
          <a:p>
            <a:r>
              <a:rPr lang="en-US" sz="1200" b="1"/>
              <a:t>Concept: </a:t>
            </a:r>
            <a:r>
              <a:rPr lang="en-US" sz="1200"/>
              <a:t>[sanitized product] sold in [sanitized] partner locations in connection with purchases of [sanitized]</a:t>
            </a:r>
          </a:p>
          <a:p>
            <a:endParaRPr lang="en-US" sz="1200"/>
          </a:p>
          <a:p>
            <a:r>
              <a:rPr lang="en-US" sz="1200" b="1"/>
              <a:t>Data: </a:t>
            </a:r>
            <a:r>
              <a:rPr lang="en-US" sz="1200"/>
              <a:t>Number of policies sold since launch of [sanitized]</a:t>
            </a:r>
          </a:p>
          <a:p>
            <a:endParaRPr lang="en-US" sz="1200"/>
          </a:p>
          <a:p>
            <a:endParaRPr lang="en-US" sz="1200"/>
          </a:p>
          <a:p>
            <a:endParaRPr lang="en-US" sz="1200"/>
          </a:p>
          <a:p>
            <a:endParaRPr lang="en-US" sz="1200"/>
          </a:p>
          <a:p>
            <a:endParaRPr lang="en-US" sz="1200"/>
          </a:p>
          <a:p>
            <a:endParaRPr lang="en-US" sz="1200"/>
          </a:p>
          <a:p>
            <a:endParaRPr lang="en-US" sz="1200"/>
          </a:p>
          <a:p>
            <a:endParaRPr lang="en-US" sz="1200"/>
          </a:p>
          <a:p>
            <a:endParaRPr lang="en-US" sz="1200"/>
          </a:p>
          <a:p>
            <a:endParaRPr lang="en-US" sz="1200"/>
          </a:p>
          <a:p>
            <a:r>
              <a:rPr lang="en-US" sz="1200" b="1"/>
              <a:t>Potential: </a:t>
            </a:r>
            <a:r>
              <a:rPr lang="en-US" sz="1200"/>
              <a:t>Portfolio of 120 </a:t>
            </a:r>
            <a:r>
              <a:rPr lang="en-US" sz="1200" err="1"/>
              <a:t>mUSD</a:t>
            </a:r>
            <a:r>
              <a:rPr lang="en-US" sz="1200"/>
              <a:t> in 2025</a:t>
            </a:r>
          </a:p>
        </p:txBody>
      </p:sp>
      <p:sp>
        <p:nvSpPr>
          <p:cNvPr id="9" name="TextBox 8">
            <a:extLst>
              <a:ext uri="{FF2B5EF4-FFF2-40B4-BE49-F238E27FC236}">
                <a16:creationId xmlns:a16="http://schemas.microsoft.com/office/drawing/2014/main" id="{4E1FA95B-FCD2-B32F-96A9-0B660C50DF84}"/>
              </a:ext>
            </a:extLst>
          </p:cNvPr>
          <p:cNvSpPr txBox="1"/>
          <p:nvPr/>
        </p:nvSpPr>
        <p:spPr>
          <a:xfrm>
            <a:off x="467806" y="2071516"/>
            <a:ext cx="5244662" cy="2862322"/>
          </a:xfrm>
          <a:prstGeom prst="rect">
            <a:avLst/>
          </a:prstGeom>
          <a:noFill/>
        </p:spPr>
        <p:txBody>
          <a:bodyPr wrap="square" rtlCol="0">
            <a:spAutoFit/>
          </a:bodyPr>
          <a:lstStyle/>
          <a:p>
            <a:r>
              <a:rPr lang="en-US" sz="1200" b="1"/>
              <a:t>Concept: </a:t>
            </a:r>
            <a:r>
              <a:rPr lang="en-US" sz="1200"/>
              <a:t>[sanitized] insurance packages targeting [sanitized] in three categories; minimum, basic, full</a:t>
            </a:r>
          </a:p>
          <a:p>
            <a:endParaRPr lang="en-US" sz="1200"/>
          </a:p>
          <a:p>
            <a:r>
              <a:rPr lang="en-US" sz="1200" b="1"/>
              <a:t>Data: </a:t>
            </a:r>
            <a:r>
              <a:rPr lang="en-US" sz="1200"/>
              <a:t>Number of policies sold since launch of [sanitized]</a:t>
            </a:r>
          </a:p>
          <a:p>
            <a:endParaRPr lang="en-US" sz="1200"/>
          </a:p>
          <a:p>
            <a:endParaRPr lang="en-US" sz="1200"/>
          </a:p>
          <a:p>
            <a:endParaRPr lang="en-US" sz="1200"/>
          </a:p>
          <a:p>
            <a:endParaRPr lang="en-US" sz="1200"/>
          </a:p>
          <a:p>
            <a:endParaRPr lang="en-US" sz="1200"/>
          </a:p>
          <a:p>
            <a:endParaRPr lang="en-US" sz="1200"/>
          </a:p>
          <a:p>
            <a:endParaRPr lang="en-US" sz="1200"/>
          </a:p>
          <a:p>
            <a:endParaRPr lang="en-US" sz="1200"/>
          </a:p>
          <a:p>
            <a:endParaRPr lang="en-US" sz="1200"/>
          </a:p>
          <a:p>
            <a:endParaRPr lang="en-US" sz="1200" b="1"/>
          </a:p>
          <a:p>
            <a:r>
              <a:rPr lang="en-US" sz="1200" b="1"/>
              <a:t>Potential: </a:t>
            </a:r>
            <a:r>
              <a:rPr lang="en-US" sz="1200"/>
              <a:t>Portfolio of 36 </a:t>
            </a:r>
            <a:r>
              <a:rPr lang="en-US" sz="1200" err="1"/>
              <a:t>mUSD</a:t>
            </a:r>
            <a:r>
              <a:rPr lang="en-US" sz="1200"/>
              <a:t> in 2025</a:t>
            </a:r>
          </a:p>
        </p:txBody>
      </p:sp>
      <p:graphicFrame>
        <p:nvGraphicFramePr>
          <p:cNvPr id="22" name="Chart 21">
            <a:extLst>
              <a:ext uri="{FF2B5EF4-FFF2-40B4-BE49-F238E27FC236}">
                <a16:creationId xmlns:a16="http://schemas.microsoft.com/office/drawing/2014/main" id="{46695130-0AA6-91E5-D634-27D0517C54A8}"/>
              </a:ext>
            </a:extLst>
          </p:cNvPr>
          <p:cNvGraphicFramePr/>
          <p:nvPr>
            <p:extLst>
              <p:ext uri="{D42A27DB-BD31-4B8C-83A1-F6EECF244321}">
                <p14:modId xmlns:p14="http://schemas.microsoft.com/office/powerpoint/2010/main" val="966902923"/>
              </p:ext>
            </p:extLst>
          </p:nvPr>
        </p:nvGraphicFramePr>
        <p:xfrm>
          <a:off x="552602" y="4983365"/>
          <a:ext cx="5159866" cy="1411805"/>
        </p:xfrm>
        <a:graphic>
          <a:graphicData uri="http://schemas.openxmlformats.org/drawingml/2006/chart">
            <c:chart xmlns:c="http://schemas.openxmlformats.org/drawingml/2006/chart" xmlns:r="http://schemas.openxmlformats.org/officeDocument/2006/relationships" r:id="rId3"/>
          </a:graphicData>
        </a:graphic>
      </p:graphicFrame>
      <p:cxnSp>
        <p:nvCxnSpPr>
          <p:cNvPr id="23" name="Straight Connector 22">
            <a:extLst>
              <a:ext uri="{FF2B5EF4-FFF2-40B4-BE49-F238E27FC236}">
                <a16:creationId xmlns:a16="http://schemas.microsoft.com/office/drawing/2014/main" id="{D3EE7730-6CE9-64BB-EC1B-3A9263C8481D}"/>
              </a:ext>
            </a:extLst>
          </p:cNvPr>
          <p:cNvCxnSpPr>
            <a:cxnSpLocks/>
          </p:cNvCxnSpPr>
          <p:nvPr/>
        </p:nvCxnSpPr>
        <p:spPr>
          <a:xfrm>
            <a:off x="529817" y="1955683"/>
            <a:ext cx="51206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6462E8-CA73-82B4-EEE0-7738F5D1FA4E}"/>
              </a:ext>
            </a:extLst>
          </p:cNvPr>
          <p:cNvCxnSpPr>
            <a:cxnSpLocks/>
          </p:cNvCxnSpPr>
          <p:nvPr/>
        </p:nvCxnSpPr>
        <p:spPr>
          <a:xfrm>
            <a:off x="6541544" y="1955683"/>
            <a:ext cx="51206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7" name="Chart 36">
            <a:extLst>
              <a:ext uri="{FF2B5EF4-FFF2-40B4-BE49-F238E27FC236}">
                <a16:creationId xmlns:a16="http://schemas.microsoft.com/office/drawing/2014/main" id="{3E6BD796-7B1C-E7BB-9F65-DD3707EA8846}"/>
              </a:ext>
            </a:extLst>
          </p:cNvPr>
          <p:cNvGraphicFramePr/>
          <p:nvPr>
            <p:extLst>
              <p:ext uri="{D42A27DB-BD31-4B8C-83A1-F6EECF244321}">
                <p14:modId xmlns:p14="http://schemas.microsoft.com/office/powerpoint/2010/main" val="238442217"/>
              </p:ext>
            </p:extLst>
          </p:nvPr>
        </p:nvGraphicFramePr>
        <p:xfrm>
          <a:off x="552602" y="2986091"/>
          <a:ext cx="5159866" cy="151174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AEBED834-7F2F-20BE-EC47-8446B097D782}"/>
              </a:ext>
            </a:extLst>
          </p:cNvPr>
          <p:cNvGraphicFramePr/>
          <p:nvPr>
            <p:extLst>
              <p:ext uri="{D42A27DB-BD31-4B8C-83A1-F6EECF244321}">
                <p14:modId xmlns:p14="http://schemas.microsoft.com/office/powerpoint/2010/main" val="3936844954"/>
              </p:ext>
            </p:extLst>
          </p:nvPr>
        </p:nvGraphicFramePr>
        <p:xfrm>
          <a:off x="6479533" y="2986091"/>
          <a:ext cx="5159866" cy="1511742"/>
        </p:xfrm>
        <a:graphic>
          <a:graphicData uri="http://schemas.openxmlformats.org/drawingml/2006/chart">
            <c:chart xmlns:c="http://schemas.openxmlformats.org/drawingml/2006/chart" xmlns:r="http://schemas.openxmlformats.org/officeDocument/2006/relationships" r:id="rId5"/>
          </a:graphicData>
        </a:graphic>
      </p:graphicFrame>
      <p:sp>
        <p:nvSpPr>
          <p:cNvPr id="17" name="Google Shape;746;p20">
            <a:extLst>
              <a:ext uri="{FF2B5EF4-FFF2-40B4-BE49-F238E27FC236}">
                <a16:creationId xmlns:a16="http://schemas.microsoft.com/office/drawing/2014/main" id="{63207B8B-882B-9490-BD80-1885372AD06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cxnSp>
        <p:nvCxnSpPr>
          <p:cNvPr id="12" name="Straight Arrow Connector 11">
            <a:extLst>
              <a:ext uri="{FF2B5EF4-FFF2-40B4-BE49-F238E27FC236}">
                <a16:creationId xmlns:a16="http://schemas.microsoft.com/office/drawing/2014/main" id="{B9C2258C-DFBA-C32D-3A34-EA95EB3032A6}"/>
              </a:ext>
            </a:extLst>
          </p:cNvPr>
          <p:cNvCxnSpPr>
            <a:cxnSpLocks/>
          </p:cNvCxnSpPr>
          <p:nvPr/>
        </p:nvCxnSpPr>
        <p:spPr>
          <a:xfrm flipV="1">
            <a:off x="7010400" y="3069580"/>
            <a:ext cx="4017818" cy="729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55E1690-FE28-E6AC-E955-BA1540F41952}"/>
              </a:ext>
            </a:extLst>
          </p:cNvPr>
          <p:cNvSpPr/>
          <p:nvPr/>
        </p:nvSpPr>
        <p:spPr>
          <a:xfrm>
            <a:off x="8739426" y="3291840"/>
            <a:ext cx="64008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rPr>
              <a:t>117%</a:t>
            </a:r>
          </a:p>
        </p:txBody>
      </p:sp>
      <p:sp>
        <p:nvSpPr>
          <p:cNvPr id="18" name="TextBox 17">
            <a:extLst>
              <a:ext uri="{FF2B5EF4-FFF2-40B4-BE49-F238E27FC236}">
                <a16:creationId xmlns:a16="http://schemas.microsoft.com/office/drawing/2014/main" id="{30CD9934-E852-9ED0-DFDE-4F1EE23E89BC}"/>
              </a:ext>
            </a:extLst>
          </p:cNvPr>
          <p:cNvSpPr txBox="1"/>
          <p:nvPr/>
        </p:nvSpPr>
        <p:spPr>
          <a:xfrm>
            <a:off x="467806" y="4830961"/>
            <a:ext cx="938741" cy="276999"/>
          </a:xfrm>
          <a:prstGeom prst="rect">
            <a:avLst/>
          </a:prstGeom>
          <a:noFill/>
        </p:spPr>
        <p:txBody>
          <a:bodyPr wrap="square" rtlCol="0">
            <a:spAutoFit/>
          </a:bodyPr>
          <a:lstStyle/>
          <a:p>
            <a:r>
              <a:rPr lang="en-US" sz="1200" err="1">
                <a:solidFill>
                  <a:schemeClr val="bg1">
                    <a:lumMod val="50000"/>
                  </a:schemeClr>
                </a:solidFill>
              </a:rPr>
              <a:t>mUSD</a:t>
            </a:r>
            <a:endParaRPr lang="en-US" sz="1200">
              <a:solidFill>
                <a:schemeClr val="bg1">
                  <a:lumMod val="50000"/>
                </a:schemeClr>
              </a:solidFill>
            </a:endParaRPr>
          </a:p>
        </p:txBody>
      </p:sp>
      <p:sp>
        <p:nvSpPr>
          <p:cNvPr id="19" name="TextBox 18">
            <a:extLst>
              <a:ext uri="{FF2B5EF4-FFF2-40B4-BE49-F238E27FC236}">
                <a16:creationId xmlns:a16="http://schemas.microsoft.com/office/drawing/2014/main" id="{E18545CF-2427-BD4A-A2F1-830095922C18}"/>
              </a:ext>
            </a:extLst>
          </p:cNvPr>
          <p:cNvSpPr txBox="1"/>
          <p:nvPr/>
        </p:nvSpPr>
        <p:spPr>
          <a:xfrm>
            <a:off x="6479533" y="4830961"/>
            <a:ext cx="938741" cy="276999"/>
          </a:xfrm>
          <a:prstGeom prst="rect">
            <a:avLst/>
          </a:prstGeom>
          <a:noFill/>
        </p:spPr>
        <p:txBody>
          <a:bodyPr wrap="square" rtlCol="0">
            <a:spAutoFit/>
          </a:bodyPr>
          <a:lstStyle/>
          <a:p>
            <a:r>
              <a:rPr lang="en-US" sz="1200" err="1">
                <a:solidFill>
                  <a:schemeClr val="bg1">
                    <a:lumMod val="50000"/>
                  </a:schemeClr>
                </a:solidFill>
              </a:rPr>
              <a:t>mUSD</a:t>
            </a:r>
            <a:endParaRPr lang="en-US" sz="1200">
              <a:solidFill>
                <a:schemeClr val="bg1">
                  <a:lumMod val="50000"/>
                </a:schemeClr>
              </a:solidFill>
            </a:endParaRPr>
          </a:p>
        </p:txBody>
      </p:sp>
      <p:graphicFrame>
        <p:nvGraphicFramePr>
          <p:cNvPr id="20" name="Chart 19">
            <a:extLst>
              <a:ext uri="{FF2B5EF4-FFF2-40B4-BE49-F238E27FC236}">
                <a16:creationId xmlns:a16="http://schemas.microsoft.com/office/drawing/2014/main" id="{E5AB799E-080B-F6AA-6CB9-277B49510A38}"/>
              </a:ext>
            </a:extLst>
          </p:cNvPr>
          <p:cNvGraphicFramePr/>
          <p:nvPr>
            <p:extLst>
              <p:ext uri="{D42A27DB-BD31-4B8C-83A1-F6EECF244321}">
                <p14:modId xmlns:p14="http://schemas.microsoft.com/office/powerpoint/2010/main" val="3925595651"/>
              </p:ext>
            </p:extLst>
          </p:nvPr>
        </p:nvGraphicFramePr>
        <p:xfrm>
          <a:off x="6564329" y="4883429"/>
          <a:ext cx="5159866" cy="151174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94222956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D11AB15-FA6E-EF85-948F-9DDFAFEB6CA5}"/>
              </a:ext>
            </a:extLst>
          </p:cNvPr>
          <p:cNvGraphicFramePr>
            <a:graphicFrameLocks noChangeAspect="1"/>
          </p:cNvGraphicFramePr>
          <p:nvPr>
            <p:custDataLst>
              <p:tags r:id="rId1"/>
            </p:custDataLst>
            <p:extLst>
              <p:ext uri="{D42A27DB-BD31-4B8C-83A1-F6EECF244321}">
                <p14:modId xmlns:p14="http://schemas.microsoft.com/office/powerpoint/2010/main" val="123873318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0D11AB15-FA6E-EF85-948F-9DDFAFEB6CA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DB4CE78B-46C4-B908-0694-9F096482E06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172</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6" name="Text Placeholder 2">
            <a:extLst>
              <a:ext uri="{FF2B5EF4-FFF2-40B4-BE49-F238E27FC236}">
                <a16:creationId xmlns:a16="http://schemas.microsoft.com/office/drawing/2014/main" id="{5218D761-1D29-7026-6EAE-0416A092FC30}"/>
              </a:ext>
            </a:extLst>
          </p:cNvPr>
          <p:cNvSpPr txBox="1">
            <a:spLocks/>
          </p:cNvSpPr>
          <p:nvPr/>
        </p:nvSpPr>
        <p:spPr>
          <a:xfrm>
            <a:off x="7322540" y="1516282"/>
            <a:ext cx="4623452" cy="449749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1300" b="0" i="0" u="none" strike="noStrike" kern="0" cap="none" spc="0" normalizeH="0" baseline="0" noProof="0">
                <a:ln>
                  <a:noFill/>
                </a:ln>
                <a:solidFill>
                  <a:srgbClr val="061F32"/>
                </a:solidFill>
                <a:effectLst/>
                <a:uLnTx/>
                <a:uFillTx/>
                <a:latin typeface="Arial"/>
                <a:cs typeface="Arial"/>
                <a:sym typeface="Arial"/>
              </a:rPr>
              <a:t>D</a:t>
            </a:r>
          </a:p>
        </p:txBody>
      </p:sp>
      <p:sp>
        <p:nvSpPr>
          <p:cNvPr id="7" name="Title 1">
            <a:extLst>
              <a:ext uri="{FF2B5EF4-FFF2-40B4-BE49-F238E27FC236}">
                <a16:creationId xmlns:a16="http://schemas.microsoft.com/office/drawing/2014/main" id="{73C9D1E2-1E55-2E8E-5741-299942BF8424}"/>
              </a:ext>
            </a:extLst>
          </p:cNvPr>
          <p:cNvSpPr txBox="1">
            <a:spLocks/>
          </p:cNvSpPr>
          <p:nvPr/>
        </p:nvSpPr>
        <p:spPr>
          <a:xfrm>
            <a:off x="534724" y="1343875"/>
            <a:ext cx="5561275" cy="1437300"/>
          </a:xfrm>
          <a:prstGeom prst="rect">
            <a:avLst/>
          </a:prstGeom>
          <a:noFill/>
          <a:ln>
            <a:noFill/>
          </a:ln>
        </p:spPr>
        <p:txBody>
          <a:bodyPr spcFirstLastPara="1" vert="horz" wrap="square" lIns="91425" tIns="45700" rIns="91425" bIns="457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800"/>
              <a:buFont typeface="Helvetica Neue"/>
              <a:buNone/>
              <a:defRPr sz="48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500" b="1"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1200"/>
              </a:spcAft>
              <a:buClr>
                <a:srgbClr val="08A6F6"/>
              </a:buClr>
              <a:buSzPts val="2000"/>
              <a:buFont typeface="Arial"/>
              <a:buNone/>
              <a:tabLst/>
              <a:defRPr/>
            </a:pPr>
            <a:r>
              <a:rPr kumimoji="0" lang="en-US" sz="2000" b="1" i="0" u="none" strike="noStrike" kern="0" cap="none" spc="0" normalizeH="0" baseline="0" noProof="0">
                <a:ln>
                  <a:noFill/>
                </a:ln>
                <a:solidFill>
                  <a:srgbClr val="08A6F6"/>
                </a:solidFill>
                <a:effectLst/>
                <a:uLnTx/>
                <a:uFillTx/>
                <a:latin typeface="Arial"/>
                <a:cs typeface="Arial"/>
                <a:sym typeface="Arial"/>
              </a:rPr>
              <a:t>Strategic initiative:</a:t>
            </a:r>
            <a:br>
              <a:rPr kumimoji="0" lang="en-US" sz="3200" b="1" i="0" u="none" strike="noStrike" kern="0" cap="none" spc="0" normalizeH="0" baseline="0" noProof="0">
                <a:ln>
                  <a:noFill/>
                </a:ln>
                <a:solidFill>
                  <a:srgbClr val="08A6F6"/>
                </a:solidFill>
                <a:effectLst/>
                <a:uLnTx/>
                <a:uFillTx/>
                <a:latin typeface="Georgia"/>
                <a:sym typeface="Georgia"/>
              </a:rPr>
            </a:br>
            <a:r>
              <a:rPr kumimoji="0" lang="en-US" b="1" i="0" u="none" strike="noStrike" kern="0" cap="none" spc="0" normalizeH="0" baseline="0" noProof="0">
                <a:ln>
                  <a:noFill/>
                </a:ln>
                <a:solidFill>
                  <a:srgbClr val="171616"/>
                </a:solidFill>
                <a:effectLst/>
                <a:uLnTx/>
                <a:uFillTx/>
                <a:latin typeface="Georgia"/>
                <a:sym typeface="Georgia"/>
              </a:rPr>
              <a:t>Distribution </a:t>
            </a:r>
            <a:br>
              <a:rPr kumimoji="0" lang="en-US" b="1" i="0" u="none" strike="noStrike" kern="0" cap="none" spc="0" normalizeH="0" baseline="0" noProof="0">
                <a:ln>
                  <a:noFill/>
                </a:ln>
                <a:solidFill>
                  <a:srgbClr val="171616"/>
                </a:solidFill>
                <a:effectLst/>
                <a:uLnTx/>
                <a:uFillTx/>
                <a:latin typeface="Georgia"/>
                <a:sym typeface="Georgia"/>
              </a:rPr>
            </a:br>
            <a:r>
              <a:rPr kumimoji="0" lang="en-US" b="1" i="0" u="none" strike="noStrike" kern="0" cap="none" spc="0" normalizeH="0" baseline="0" noProof="0">
                <a:ln>
                  <a:noFill/>
                </a:ln>
                <a:solidFill>
                  <a:srgbClr val="171616"/>
                </a:solidFill>
                <a:effectLst/>
                <a:uLnTx/>
                <a:uFillTx/>
                <a:latin typeface="Georgia"/>
                <a:sym typeface="Georgia"/>
              </a:rPr>
              <a:t>efficiency</a:t>
            </a:r>
            <a:endParaRPr kumimoji="0" lang="en-US" sz="4800" b="1" i="0" u="none" strike="noStrike" kern="0" cap="none" spc="0" normalizeH="0" baseline="0" noProof="0">
              <a:ln>
                <a:noFill/>
              </a:ln>
              <a:solidFill>
                <a:srgbClr val="FFFFFF"/>
              </a:solidFill>
              <a:effectLst/>
              <a:uLnTx/>
              <a:uFillTx/>
              <a:latin typeface="Georgia"/>
              <a:sym typeface="Georgia"/>
            </a:endParaRPr>
          </a:p>
        </p:txBody>
      </p:sp>
    </p:spTree>
    <p:extLst>
      <p:ext uri="{BB962C8B-B14F-4D97-AF65-F5344CB8AC3E}">
        <p14:creationId xmlns:p14="http://schemas.microsoft.com/office/powerpoint/2010/main" val="42385438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a:xfrm>
            <a:off x="467806" y="365126"/>
            <a:ext cx="11173331" cy="811212"/>
          </a:xfrm>
        </p:spPr>
        <p:txBody>
          <a:bodyPr/>
          <a:lstStyle/>
          <a:p>
            <a:r>
              <a:rPr lang="en-US">
                <a:solidFill>
                  <a:schemeClr val="accent2"/>
                </a:solidFill>
              </a:rPr>
              <a:t>Why</a:t>
            </a:r>
            <a:r>
              <a:rPr lang="en-US">
                <a:solidFill>
                  <a:schemeClr val="bg2"/>
                </a:solidFill>
              </a:rPr>
              <a:t> </a:t>
            </a:r>
            <a:r>
              <a:rPr lang="en-US"/>
              <a:t>is distribution efficiency important?</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173</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Google Shape;746;p20">
            <a:extLst>
              <a:ext uri="{FF2B5EF4-FFF2-40B4-BE49-F238E27FC236}">
                <a16:creationId xmlns:a16="http://schemas.microsoft.com/office/drawing/2014/main" id="{FCF03D51-CE36-BBDE-1C04-3ED347D3626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19" name="TextBox 18">
            <a:extLst>
              <a:ext uri="{FF2B5EF4-FFF2-40B4-BE49-F238E27FC236}">
                <a16:creationId xmlns:a16="http://schemas.microsoft.com/office/drawing/2014/main" id="{4A4AE888-8E0A-5B59-D184-85DEE567B664}"/>
              </a:ext>
            </a:extLst>
          </p:cNvPr>
          <p:cNvSpPr txBox="1"/>
          <p:nvPr/>
        </p:nvSpPr>
        <p:spPr>
          <a:xfrm>
            <a:off x="467806" y="1781769"/>
            <a:ext cx="3692213" cy="523220"/>
          </a:xfrm>
          <a:prstGeom prst="rect">
            <a:avLst/>
          </a:prstGeom>
          <a:noFill/>
        </p:spPr>
        <p:txBody>
          <a:bodyPr wrap="square" rtlCol="0">
            <a:spAutoFit/>
          </a:bodyPr>
          <a:lstStyle/>
          <a:p>
            <a:pPr algn="ctr"/>
            <a:r>
              <a:rPr lang="en-US" b="1"/>
              <a:t>Distribution costs account for </a:t>
            </a:r>
            <a:br>
              <a:rPr lang="en-US" b="1"/>
            </a:br>
            <a:r>
              <a:rPr lang="en-US" b="1"/>
              <a:t>half our total costs</a:t>
            </a:r>
            <a:endParaRPr lang="en-US"/>
          </a:p>
        </p:txBody>
      </p:sp>
      <p:sp>
        <p:nvSpPr>
          <p:cNvPr id="20" name="TextBox 19">
            <a:extLst>
              <a:ext uri="{FF2B5EF4-FFF2-40B4-BE49-F238E27FC236}">
                <a16:creationId xmlns:a16="http://schemas.microsoft.com/office/drawing/2014/main" id="{2205C34E-22A8-274C-0E25-D56BFE06FBAA}"/>
              </a:ext>
            </a:extLst>
          </p:cNvPr>
          <p:cNvSpPr txBox="1"/>
          <p:nvPr/>
        </p:nvSpPr>
        <p:spPr>
          <a:xfrm>
            <a:off x="4208365" y="1781769"/>
            <a:ext cx="3692213" cy="523220"/>
          </a:xfrm>
          <a:prstGeom prst="rect">
            <a:avLst/>
          </a:prstGeom>
          <a:noFill/>
        </p:spPr>
        <p:txBody>
          <a:bodyPr wrap="square" rtlCol="0">
            <a:spAutoFit/>
          </a:bodyPr>
          <a:lstStyle/>
          <a:p>
            <a:pPr algn="ctr"/>
            <a:r>
              <a:rPr lang="en-US" b="1"/>
              <a:t>Distribution costs have not improved nearly as much as claims costs</a:t>
            </a:r>
            <a:endParaRPr lang="en-US"/>
          </a:p>
        </p:txBody>
      </p:sp>
      <p:sp>
        <p:nvSpPr>
          <p:cNvPr id="21" name="TextBox 20">
            <a:extLst>
              <a:ext uri="{FF2B5EF4-FFF2-40B4-BE49-F238E27FC236}">
                <a16:creationId xmlns:a16="http://schemas.microsoft.com/office/drawing/2014/main" id="{028E78F1-DF34-EF09-6E01-929AE22B3C16}"/>
              </a:ext>
            </a:extLst>
          </p:cNvPr>
          <p:cNvSpPr txBox="1"/>
          <p:nvPr/>
        </p:nvSpPr>
        <p:spPr>
          <a:xfrm>
            <a:off x="7948924" y="1781769"/>
            <a:ext cx="3692213" cy="523220"/>
          </a:xfrm>
          <a:prstGeom prst="rect">
            <a:avLst/>
          </a:prstGeom>
          <a:noFill/>
        </p:spPr>
        <p:txBody>
          <a:bodyPr wrap="square" rtlCol="0">
            <a:spAutoFit/>
          </a:bodyPr>
          <a:lstStyle/>
          <a:p>
            <a:pPr algn="ctr"/>
            <a:r>
              <a:rPr lang="en-US" b="1"/>
              <a:t>We are already well under way and this is a continuation of our efforts</a:t>
            </a:r>
            <a:endParaRPr lang="en-US"/>
          </a:p>
        </p:txBody>
      </p:sp>
      <p:cxnSp>
        <p:nvCxnSpPr>
          <p:cNvPr id="23" name="Straight Arrow Connector 22">
            <a:extLst>
              <a:ext uri="{FF2B5EF4-FFF2-40B4-BE49-F238E27FC236}">
                <a16:creationId xmlns:a16="http://schemas.microsoft.com/office/drawing/2014/main" id="{1000E975-9597-988D-8263-53A549355AB8}"/>
              </a:ext>
            </a:extLst>
          </p:cNvPr>
          <p:cNvCxnSpPr>
            <a:cxnSpLocks/>
          </p:cNvCxnSpPr>
          <p:nvPr/>
        </p:nvCxnSpPr>
        <p:spPr>
          <a:xfrm>
            <a:off x="8529320" y="2551883"/>
            <a:ext cx="0" cy="3370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24834B8-D499-8B44-13E1-B0A0007A7A42}"/>
              </a:ext>
            </a:extLst>
          </p:cNvPr>
          <p:cNvSpPr/>
          <p:nvPr/>
        </p:nvSpPr>
        <p:spPr>
          <a:xfrm>
            <a:off x="8483600" y="2996233"/>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263D4A9-B7FE-56EC-E6DE-BE9704F7749E}"/>
              </a:ext>
            </a:extLst>
          </p:cNvPr>
          <p:cNvSpPr/>
          <p:nvPr/>
        </p:nvSpPr>
        <p:spPr>
          <a:xfrm>
            <a:off x="8483600" y="4085883"/>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DBC6665-1CE6-BA8A-1A47-187297C5339C}"/>
              </a:ext>
            </a:extLst>
          </p:cNvPr>
          <p:cNvSpPr/>
          <p:nvPr/>
        </p:nvSpPr>
        <p:spPr>
          <a:xfrm>
            <a:off x="8483600" y="5175533"/>
            <a:ext cx="91440" cy="9144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9765CF0-77D7-67C5-1540-3F34534D3914}"/>
              </a:ext>
            </a:extLst>
          </p:cNvPr>
          <p:cNvSpPr txBox="1"/>
          <p:nvPr/>
        </p:nvSpPr>
        <p:spPr>
          <a:xfrm>
            <a:off x="8624491" y="2810673"/>
            <a:ext cx="3020365" cy="461665"/>
          </a:xfrm>
          <a:prstGeom prst="rect">
            <a:avLst/>
          </a:prstGeom>
          <a:noFill/>
        </p:spPr>
        <p:txBody>
          <a:bodyPr wrap="square" rtlCol="0">
            <a:spAutoFit/>
          </a:bodyPr>
          <a:lstStyle/>
          <a:p>
            <a:r>
              <a:rPr lang="en-US" sz="1200" b="1"/>
              <a:t>Wave 1: </a:t>
            </a:r>
            <a:r>
              <a:rPr lang="en-US" sz="1200"/>
              <a:t>Simplifying shop setup, cutting locations, reorganizing sales teams</a:t>
            </a:r>
            <a:endParaRPr lang="en-US" sz="1200" b="1"/>
          </a:p>
        </p:txBody>
      </p:sp>
      <p:sp>
        <p:nvSpPr>
          <p:cNvPr id="29" name="TextBox 28">
            <a:extLst>
              <a:ext uri="{FF2B5EF4-FFF2-40B4-BE49-F238E27FC236}">
                <a16:creationId xmlns:a16="http://schemas.microsoft.com/office/drawing/2014/main" id="{7BB17689-CB3B-6363-B818-987867F8FF45}"/>
              </a:ext>
            </a:extLst>
          </p:cNvPr>
          <p:cNvSpPr txBox="1"/>
          <p:nvPr/>
        </p:nvSpPr>
        <p:spPr>
          <a:xfrm>
            <a:off x="8624491" y="3900546"/>
            <a:ext cx="3020365" cy="461665"/>
          </a:xfrm>
          <a:prstGeom prst="rect">
            <a:avLst/>
          </a:prstGeom>
          <a:noFill/>
        </p:spPr>
        <p:txBody>
          <a:bodyPr wrap="square" rtlCol="0">
            <a:spAutoFit/>
          </a:bodyPr>
          <a:lstStyle/>
          <a:p>
            <a:r>
              <a:rPr lang="en-US" sz="1200" b="1"/>
              <a:t>Wave 2: </a:t>
            </a:r>
            <a:r>
              <a:rPr lang="en-US" sz="1200"/>
              <a:t>Bringing down overhead costs, leaner processes</a:t>
            </a:r>
            <a:endParaRPr lang="en-US" sz="1200" b="1"/>
          </a:p>
        </p:txBody>
      </p:sp>
      <p:sp>
        <p:nvSpPr>
          <p:cNvPr id="30" name="TextBox 29">
            <a:extLst>
              <a:ext uri="{FF2B5EF4-FFF2-40B4-BE49-F238E27FC236}">
                <a16:creationId xmlns:a16="http://schemas.microsoft.com/office/drawing/2014/main" id="{883E621F-BA5B-D3EA-2E98-E34BBF5A87D8}"/>
              </a:ext>
            </a:extLst>
          </p:cNvPr>
          <p:cNvSpPr txBox="1"/>
          <p:nvPr/>
        </p:nvSpPr>
        <p:spPr>
          <a:xfrm>
            <a:off x="8624491" y="4990420"/>
            <a:ext cx="3020365" cy="461665"/>
          </a:xfrm>
          <a:prstGeom prst="rect">
            <a:avLst/>
          </a:prstGeom>
          <a:noFill/>
        </p:spPr>
        <p:txBody>
          <a:bodyPr wrap="square" rtlCol="0">
            <a:spAutoFit/>
          </a:bodyPr>
          <a:lstStyle/>
          <a:p>
            <a:r>
              <a:rPr lang="en-US" sz="1200" b="1">
                <a:solidFill>
                  <a:schemeClr val="accent2"/>
                </a:solidFill>
              </a:rPr>
              <a:t>Now: </a:t>
            </a:r>
            <a:r>
              <a:rPr lang="en-US" sz="1200"/>
              <a:t>Leveraging technology, simplifying products, exploring new channels</a:t>
            </a:r>
            <a:endParaRPr lang="en-US" sz="1200" b="1"/>
          </a:p>
        </p:txBody>
      </p:sp>
      <p:graphicFrame>
        <p:nvGraphicFramePr>
          <p:cNvPr id="31" name="Chart 30">
            <a:extLst>
              <a:ext uri="{FF2B5EF4-FFF2-40B4-BE49-F238E27FC236}">
                <a16:creationId xmlns:a16="http://schemas.microsoft.com/office/drawing/2014/main" id="{D1AB5E4B-0D76-B481-94AC-07FCC595FA8A}"/>
              </a:ext>
            </a:extLst>
          </p:cNvPr>
          <p:cNvGraphicFramePr/>
          <p:nvPr>
            <p:extLst>
              <p:ext uri="{D42A27DB-BD31-4B8C-83A1-F6EECF244321}">
                <p14:modId xmlns:p14="http://schemas.microsoft.com/office/powerpoint/2010/main" val="1741636997"/>
              </p:ext>
            </p:extLst>
          </p:nvPr>
        </p:nvGraphicFramePr>
        <p:xfrm>
          <a:off x="965364" y="2621768"/>
          <a:ext cx="2697096" cy="311878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Chart 31">
            <a:extLst>
              <a:ext uri="{FF2B5EF4-FFF2-40B4-BE49-F238E27FC236}">
                <a16:creationId xmlns:a16="http://schemas.microsoft.com/office/drawing/2014/main" id="{0E223953-E2A4-7286-20B3-9706F308AEA4}"/>
              </a:ext>
            </a:extLst>
          </p:cNvPr>
          <p:cNvGraphicFramePr/>
          <p:nvPr>
            <p:extLst>
              <p:ext uri="{D42A27DB-BD31-4B8C-83A1-F6EECF244321}">
                <p14:modId xmlns:p14="http://schemas.microsoft.com/office/powerpoint/2010/main" val="2546364309"/>
              </p:ext>
            </p:extLst>
          </p:nvPr>
        </p:nvGraphicFramePr>
        <p:xfrm>
          <a:off x="4160019" y="2894151"/>
          <a:ext cx="3740553" cy="3118782"/>
        </p:xfrm>
        <a:graphic>
          <a:graphicData uri="http://schemas.openxmlformats.org/drawingml/2006/chart">
            <c:chart xmlns:c="http://schemas.openxmlformats.org/drawingml/2006/chart" xmlns:r="http://schemas.openxmlformats.org/officeDocument/2006/relationships" r:id="rId4"/>
          </a:graphicData>
        </a:graphic>
      </p:graphicFrame>
      <p:sp>
        <p:nvSpPr>
          <p:cNvPr id="34" name="TextBox 33">
            <a:extLst>
              <a:ext uri="{FF2B5EF4-FFF2-40B4-BE49-F238E27FC236}">
                <a16:creationId xmlns:a16="http://schemas.microsoft.com/office/drawing/2014/main" id="{1D149AE4-13EB-EE39-1E71-C9F923ADF3C6}"/>
              </a:ext>
            </a:extLst>
          </p:cNvPr>
          <p:cNvSpPr txBox="1"/>
          <p:nvPr/>
        </p:nvSpPr>
        <p:spPr>
          <a:xfrm>
            <a:off x="4208365" y="2512280"/>
            <a:ext cx="2398141" cy="276999"/>
          </a:xfrm>
          <a:prstGeom prst="rect">
            <a:avLst/>
          </a:prstGeom>
          <a:noFill/>
        </p:spPr>
        <p:txBody>
          <a:bodyPr wrap="square" rtlCol="0">
            <a:spAutoFit/>
          </a:bodyPr>
          <a:lstStyle/>
          <a:p>
            <a:r>
              <a:rPr lang="en-US" sz="1200">
                <a:solidFill>
                  <a:schemeClr val="bg1">
                    <a:lumMod val="50000"/>
                  </a:schemeClr>
                </a:solidFill>
              </a:rPr>
              <a:t>Costs index (2015 = 100)</a:t>
            </a:r>
          </a:p>
        </p:txBody>
      </p:sp>
      <p:sp>
        <p:nvSpPr>
          <p:cNvPr id="35" name="TextBox 34">
            <a:extLst>
              <a:ext uri="{FF2B5EF4-FFF2-40B4-BE49-F238E27FC236}">
                <a16:creationId xmlns:a16="http://schemas.microsoft.com/office/drawing/2014/main" id="{7561590B-F601-FDEE-F967-2E7470391A51}"/>
              </a:ext>
            </a:extLst>
          </p:cNvPr>
          <p:cNvSpPr txBox="1"/>
          <p:nvPr/>
        </p:nvSpPr>
        <p:spPr>
          <a:xfrm>
            <a:off x="965364" y="2512280"/>
            <a:ext cx="2398141" cy="276999"/>
          </a:xfrm>
          <a:prstGeom prst="rect">
            <a:avLst/>
          </a:prstGeom>
          <a:noFill/>
        </p:spPr>
        <p:txBody>
          <a:bodyPr wrap="square" rtlCol="0">
            <a:spAutoFit/>
          </a:bodyPr>
          <a:lstStyle/>
          <a:p>
            <a:r>
              <a:rPr lang="en-US" sz="1200">
                <a:solidFill>
                  <a:schemeClr val="bg1">
                    <a:lumMod val="50000"/>
                  </a:schemeClr>
                </a:solidFill>
              </a:rPr>
              <a:t>Cost split as % of total</a:t>
            </a:r>
          </a:p>
        </p:txBody>
      </p:sp>
    </p:spTree>
    <p:extLst>
      <p:ext uri="{BB962C8B-B14F-4D97-AF65-F5344CB8AC3E}">
        <p14:creationId xmlns:p14="http://schemas.microsoft.com/office/powerpoint/2010/main" val="861934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a:xfrm>
            <a:off x="467806" y="365126"/>
            <a:ext cx="11173331" cy="811212"/>
          </a:xfrm>
        </p:spPr>
        <p:txBody>
          <a:bodyPr/>
          <a:lstStyle/>
          <a:p>
            <a:r>
              <a:rPr lang="en-US">
                <a:solidFill>
                  <a:schemeClr val="accent2"/>
                </a:solidFill>
              </a:rPr>
              <a:t>What </a:t>
            </a:r>
            <a:r>
              <a:rPr lang="en-US"/>
              <a:t>will increase distribution efficiency?</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174</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894AE63-9A43-F542-6B78-9FA8ED9C4182}"/>
              </a:ext>
            </a:extLst>
          </p:cNvPr>
          <p:cNvSpPr txBox="1"/>
          <p:nvPr/>
        </p:nvSpPr>
        <p:spPr>
          <a:xfrm>
            <a:off x="467806" y="1632879"/>
            <a:ext cx="3485072" cy="307777"/>
          </a:xfrm>
          <a:prstGeom prst="rect">
            <a:avLst/>
          </a:prstGeom>
          <a:noFill/>
        </p:spPr>
        <p:txBody>
          <a:bodyPr wrap="square" rtlCol="0">
            <a:spAutoFit/>
          </a:bodyPr>
          <a:lstStyle/>
          <a:p>
            <a:pPr algn="ctr"/>
            <a:r>
              <a:rPr lang="en-US" b="1"/>
              <a:t>Focus areas</a:t>
            </a:r>
          </a:p>
        </p:txBody>
      </p:sp>
      <p:sp>
        <p:nvSpPr>
          <p:cNvPr id="6" name="TextBox 5">
            <a:extLst>
              <a:ext uri="{FF2B5EF4-FFF2-40B4-BE49-F238E27FC236}">
                <a16:creationId xmlns:a16="http://schemas.microsoft.com/office/drawing/2014/main" id="{ECF6E312-E1A9-F751-3E61-9E3ECF991027}"/>
              </a:ext>
            </a:extLst>
          </p:cNvPr>
          <p:cNvSpPr txBox="1"/>
          <p:nvPr/>
        </p:nvSpPr>
        <p:spPr>
          <a:xfrm>
            <a:off x="4055450" y="1632879"/>
            <a:ext cx="3485072" cy="307777"/>
          </a:xfrm>
          <a:prstGeom prst="rect">
            <a:avLst/>
          </a:prstGeom>
          <a:noFill/>
        </p:spPr>
        <p:txBody>
          <a:bodyPr wrap="square" rtlCol="0">
            <a:spAutoFit/>
          </a:bodyPr>
          <a:lstStyle/>
          <a:p>
            <a:pPr algn="ctr"/>
            <a:r>
              <a:rPr lang="en-US" b="1"/>
              <a:t>Examples of levers</a:t>
            </a:r>
          </a:p>
        </p:txBody>
      </p:sp>
      <p:sp>
        <p:nvSpPr>
          <p:cNvPr id="7" name="TextBox 6">
            <a:extLst>
              <a:ext uri="{FF2B5EF4-FFF2-40B4-BE49-F238E27FC236}">
                <a16:creationId xmlns:a16="http://schemas.microsoft.com/office/drawing/2014/main" id="{2D7503E0-43E6-DFD6-E9DF-A048071372CA}"/>
              </a:ext>
            </a:extLst>
          </p:cNvPr>
          <p:cNvSpPr txBox="1"/>
          <p:nvPr/>
        </p:nvSpPr>
        <p:spPr>
          <a:xfrm>
            <a:off x="8156065" y="1632879"/>
            <a:ext cx="3485072" cy="307777"/>
          </a:xfrm>
          <a:prstGeom prst="rect">
            <a:avLst/>
          </a:prstGeom>
          <a:noFill/>
        </p:spPr>
        <p:txBody>
          <a:bodyPr wrap="square" rtlCol="0">
            <a:spAutoFit/>
          </a:bodyPr>
          <a:lstStyle/>
          <a:p>
            <a:pPr algn="ctr"/>
            <a:r>
              <a:rPr lang="en-US" b="1"/>
              <a:t>Target 2025</a:t>
            </a:r>
          </a:p>
        </p:txBody>
      </p:sp>
      <p:grpSp>
        <p:nvGrpSpPr>
          <p:cNvPr id="8" name="Group 7">
            <a:extLst>
              <a:ext uri="{FF2B5EF4-FFF2-40B4-BE49-F238E27FC236}">
                <a16:creationId xmlns:a16="http://schemas.microsoft.com/office/drawing/2014/main" id="{2D74E32F-5D9E-FF51-BB81-723D8A036DDA}"/>
              </a:ext>
            </a:extLst>
          </p:cNvPr>
          <p:cNvGrpSpPr/>
          <p:nvPr/>
        </p:nvGrpSpPr>
        <p:grpSpPr>
          <a:xfrm>
            <a:off x="7643094" y="2079386"/>
            <a:ext cx="410399" cy="3852000"/>
            <a:chOff x="4052602" y="2068724"/>
            <a:chExt cx="410399" cy="3852000"/>
          </a:xfrm>
        </p:grpSpPr>
        <p:cxnSp>
          <p:nvCxnSpPr>
            <p:cNvPr id="9" name="Straight Connector 8">
              <a:extLst>
                <a:ext uri="{FF2B5EF4-FFF2-40B4-BE49-F238E27FC236}">
                  <a16:creationId xmlns:a16="http://schemas.microsoft.com/office/drawing/2014/main" id="{9F9FB64D-055D-1FC4-180A-A9444C17D3A7}"/>
                </a:ext>
              </a:extLst>
            </p:cNvPr>
            <p:cNvCxnSpPr>
              <a:cxnSpLocks/>
            </p:cNvCxnSpPr>
            <p:nvPr/>
          </p:nvCxnSpPr>
          <p:spPr>
            <a:xfrm>
              <a:off x="4253828" y="2068724"/>
              <a:ext cx="0" cy="38520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900CD85-5FFF-A0AF-45BC-2D6E57D88590}"/>
                </a:ext>
              </a:extLst>
            </p:cNvPr>
            <p:cNvSpPr/>
            <p:nvPr/>
          </p:nvSpPr>
          <p:spPr>
            <a:xfrm>
              <a:off x="4052602" y="3788984"/>
              <a:ext cx="410399" cy="411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1" name="Triangle 10">
              <a:extLst>
                <a:ext uri="{FF2B5EF4-FFF2-40B4-BE49-F238E27FC236}">
                  <a16:creationId xmlns:a16="http://schemas.microsoft.com/office/drawing/2014/main" id="{13947248-CFF5-A041-6668-F7B234E1FF7D}"/>
                </a:ext>
              </a:extLst>
            </p:cNvPr>
            <p:cNvSpPr/>
            <p:nvPr/>
          </p:nvSpPr>
          <p:spPr>
            <a:xfrm rot="5400000">
              <a:off x="4127979" y="3919444"/>
              <a:ext cx="259644" cy="15056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2" name="Rectangle 11">
              <a:extLst>
                <a:ext uri="{FF2B5EF4-FFF2-40B4-BE49-F238E27FC236}">
                  <a16:creationId xmlns:a16="http://schemas.microsoft.com/office/drawing/2014/main" id="{D2180B75-6167-7A62-E20B-43EC854A728D}"/>
                </a:ext>
              </a:extLst>
            </p:cNvPr>
            <p:cNvSpPr/>
            <p:nvPr/>
          </p:nvSpPr>
          <p:spPr>
            <a:xfrm>
              <a:off x="4168409" y="3844462"/>
              <a:ext cx="46376" cy="30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grpSp>
      <p:cxnSp>
        <p:nvCxnSpPr>
          <p:cNvPr id="14" name="Straight Connector 13">
            <a:extLst>
              <a:ext uri="{FF2B5EF4-FFF2-40B4-BE49-F238E27FC236}">
                <a16:creationId xmlns:a16="http://schemas.microsoft.com/office/drawing/2014/main" id="{39AEDE23-3C22-7268-C9E0-E541E4DCF492}"/>
              </a:ext>
            </a:extLst>
          </p:cNvPr>
          <p:cNvCxnSpPr>
            <a:cxnSpLocks/>
          </p:cNvCxnSpPr>
          <p:nvPr/>
        </p:nvCxnSpPr>
        <p:spPr>
          <a:xfrm>
            <a:off x="564422" y="1993791"/>
            <a:ext cx="32918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B2C8F7-CEAA-790C-4CAE-AA1E88226829}"/>
              </a:ext>
            </a:extLst>
          </p:cNvPr>
          <p:cNvCxnSpPr>
            <a:cxnSpLocks/>
          </p:cNvCxnSpPr>
          <p:nvPr/>
        </p:nvCxnSpPr>
        <p:spPr>
          <a:xfrm>
            <a:off x="4152066" y="1993791"/>
            <a:ext cx="32918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7F4DE8-0FFA-651A-D305-A4903036AD74}"/>
              </a:ext>
            </a:extLst>
          </p:cNvPr>
          <p:cNvCxnSpPr>
            <a:cxnSpLocks/>
          </p:cNvCxnSpPr>
          <p:nvPr/>
        </p:nvCxnSpPr>
        <p:spPr>
          <a:xfrm>
            <a:off x="8252681" y="1993791"/>
            <a:ext cx="32918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E593AEE-26C0-AAA6-517C-AB704152FE34}"/>
              </a:ext>
            </a:extLst>
          </p:cNvPr>
          <p:cNvSpPr txBox="1"/>
          <p:nvPr/>
        </p:nvSpPr>
        <p:spPr>
          <a:xfrm>
            <a:off x="4152066" y="2394206"/>
            <a:ext cx="3283894" cy="646331"/>
          </a:xfrm>
          <a:prstGeom prst="rect">
            <a:avLst/>
          </a:prstGeom>
          <a:noFill/>
        </p:spPr>
        <p:txBody>
          <a:bodyPr wrap="square" rtlCol="0">
            <a:spAutoFit/>
          </a:bodyPr>
          <a:lstStyle/>
          <a:p>
            <a:pPr marL="171450" indent="-171450">
              <a:buFont typeface="Arial" panose="020B0604020202020204" pitchFamily="34" charset="0"/>
              <a:buChar char="•"/>
            </a:pPr>
            <a:r>
              <a:rPr lang="en-US" sz="1200"/>
              <a:t>Digital integration to partners</a:t>
            </a:r>
          </a:p>
          <a:p>
            <a:pPr marL="171450" indent="-171450">
              <a:buFont typeface="Arial" panose="020B0604020202020204" pitchFamily="34" charset="0"/>
              <a:buChar char="•"/>
            </a:pPr>
            <a:r>
              <a:rPr lang="en-US" sz="1200"/>
              <a:t>Analytics</a:t>
            </a:r>
          </a:p>
          <a:p>
            <a:pPr marL="171450" indent="-171450">
              <a:buFont typeface="Arial" panose="020B0604020202020204" pitchFamily="34" charset="0"/>
              <a:buChar char="•"/>
            </a:pPr>
            <a:r>
              <a:rPr lang="en-US" sz="1200"/>
              <a:t>Robotics</a:t>
            </a:r>
          </a:p>
        </p:txBody>
      </p:sp>
      <p:sp>
        <p:nvSpPr>
          <p:cNvPr id="18" name="TextBox 17">
            <a:extLst>
              <a:ext uri="{FF2B5EF4-FFF2-40B4-BE49-F238E27FC236}">
                <a16:creationId xmlns:a16="http://schemas.microsoft.com/office/drawing/2014/main" id="{12E04553-F852-D9D4-2B8F-016F743B2CCD}"/>
              </a:ext>
            </a:extLst>
          </p:cNvPr>
          <p:cNvSpPr txBox="1"/>
          <p:nvPr/>
        </p:nvSpPr>
        <p:spPr>
          <a:xfrm>
            <a:off x="4152066" y="3848788"/>
            <a:ext cx="3283894" cy="646331"/>
          </a:xfrm>
          <a:prstGeom prst="rect">
            <a:avLst/>
          </a:prstGeom>
          <a:noFill/>
        </p:spPr>
        <p:txBody>
          <a:bodyPr wrap="square" rtlCol="0">
            <a:spAutoFit/>
          </a:bodyPr>
          <a:lstStyle/>
          <a:p>
            <a:pPr marL="171450" indent="-171450">
              <a:buFont typeface="Arial" panose="020B0604020202020204" pitchFamily="34" charset="0"/>
              <a:buChar char="•"/>
            </a:pPr>
            <a:r>
              <a:rPr lang="en-US" sz="1200"/>
              <a:t>Product bundling (or unbundling)</a:t>
            </a:r>
          </a:p>
          <a:p>
            <a:pPr marL="171450" indent="-171450">
              <a:buFont typeface="Arial" panose="020B0604020202020204" pitchFamily="34" charset="0"/>
              <a:buChar char="•"/>
            </a:pPr>
            <a:r>
              <a:rPr lang="en-US" sz="1200"/>
              <a:t>Pay-as-you-go</a:t>
            </a:r>
          </a:p>
          <a:p>
            <a:pPr marL="171450" indent="-171450">
              <a:buFont typeface="Arial" panose="020B0604020202020204" pitchFamily="34" charset="0"/>
              <a:buChar char="•"/>
            </a:pPr>
            <a:r>
              <a:rPr lang="en-US" sz="1200"/>
              <a:t>Slimmed down portfolio</a:t>
            </a:r>
          </a:p>
        </p:txBody>
      </p:sp>
      <p:sp>
        <p:nvSpPr>
          <p:cNvPr id="19" name="TextBox 18">
            <a:extLst>
              <a:ext uri="{FF2B5EF4-FFF2-40B4-BE49-F238E27FC236}">
                <a16:creationId xmlns:a16="http://schemas.microsoft.com/office/drawing/2014/main" id="{59E6FEB5-37FB-4F83-1A03-0B10772CE406}"/>
              </a:ext>
            </a:extLst>
          </p:cNvPr>
          <p:cNvSpPr txBox="1"/>
          <p:nvPr/>
        </p:nvSpPr>
        <p:spPr>
          <a:xfrm>
            <a:off x="4152066" y="5303370"/>
            <a:ext cx="3283894" cy="646331"/>
          </a:xfrm>
          <a:prstGeom prst="rect">
            <a:avLst/>
          </a:prstGeom>
          <a:noFill/>
        </p:spPr>
        <p:txBody>
          <a:bodyPr wrap="square" rtlCol="0">
            <a:spAutoFit/>
          </a:bodyPr>
          <a:lstStyle/>
          <a:p>
            <a:pPr marL="171450" indent="-171450">
              <a:buFont typeface="Arial" panose="020B0604020202020204" pitchFamily="34" charset="0"/>
              <a:buChar char="•"/>
            </a:pPr>
            <a:r>
              <a:rPr lang="en-US" sz="1200"/>
              <a:t>Integrating claims and sales</a:t>
            </a:r>
          </a:p>
          <a:p>
            <a:pPr marL="171450" indent="-171450">
              <a:buFont typeface="Arial" panose="020B0604020202020204" pitchFamily="34" charset="0"/>
              <a:buChar char="•"/>
            </a:pPr>
            <a:r>
              <a:rPr lang="en-US" sz="1200"/>
              <a:t>Online</a:t>
            </a:r>
          </a:p>
          <a:p>
            <a:pPr marL="171450" indent="-171450">
              <a:buFont typeface="Arial" panose="020B0604020202020204" pitchFamily="34" charset="0"/>
              <a:buChar char="•"/>
            </a:pPr>
            <a:r>
              <a:rPr lang="en-US" sz="1200"/>
              <a:t>Embedded insurance</a:t>
            </a:r>
          </a:p>
        </p:txBody>
      </p:sp>
      <p:sp>
        <p:nvSpPr>
          <p:cNvPr id="20" name="TextBox 19">
            <a:extLst>
              <a:ext uri="{FF2B5EF4-FFF2-40B4-BE49-F238E27FC236}">
                <a16:creationId xmlns:a16="http://schemas.microsoft.com/office/drawing/2014/main" id="{FE5548BC-D134-FB27-AFC3-1CE7C3438121}"/>
              </a:ext>
            </a:extLst>
          </p:cNvPr>
          <p:cNvSpPr txBox="1"/>
          <p:nvPr/>
        </p:nvSpPr>
        <p:spPr>
          <a:xfrm>
            <a:off x="1594517" y="2486539"/>
            <a:ext cx="2261745" cy="461665"/>
          </a:xfrm>
          <a:prstGeom prst="rect">
            <a:avLst/>
          </a:prstGeom>
          <a:noFill/>
        </p:spPr>
        <p:txBody>
          <a:bodyPr wrap="square" rtlCol="0">
            <a:spAutoFit/>
          </a:bodyPr>
          <a:lstStyle/>
          <a:p>
            <a:r>
              <a:rPr lang="en-US" sz="1200" b="1"/>
              <a:t>Technology-driven efficiency gains</a:t>
            </a:r>
          </a:p>
        </p:txBody>
      </p:sp>
      <p:sp>
        <p:nvSpPr>
          <p:cNvPr id="21" name="TextBox 20">
            <a:extLst>
              <a:ext uri="{FF2B5EF4-FFF2-40B4-BE49-F238E27FC236}">
                <a16:creationId xmlns:a16="http://schemas.microsoft.com/office/drawing/2014/main" id="{377EE345-A942-C7A3-94AE-714CAAF9B405}"/>
              </a:ext>
            </a:extLst>
          </p:cNvPr>
          <p:cNvSpPr txBox="1"/>
          <p:nvPr/>
        </p:nvSpPr>
        <p:spPr>
          <a:xfrm>
            <a:off x="1594517" y="3941121"/>
            <a:ext cx="2261745" cy="461665"/>
          </a:xfrm>
          <a:prstGeom prst="rect">
            <a:avLst/>
          </a:prstGeom>
          <a:noFill/>
        </p:spPr>
        <p:txBody>
          <a:bodyPr wrap="square" rtlCol="0">
            <a:spAutoFit/>
          </a:bodyPr>
          <a:lstStyle/>
          <a:p>
            <a:r>
              <a:rPr lang="en-US" sz="1200" b="1"/>
              <a:t>Product </a:t>
            </a:r>
            <a:br>
              <a:rPr lang="en-US" sz="1200" b="1"/>
            </a:br>
            <a:r>
              <a:rPr lang="en-US" sz="1200" b="1"/>
              <a:t>simplification</a:t>
            </a:r>
          </a:p>
        </p:txBody>
      </p:sp>
      <p:sp>
        <p:nvSpPr>
          <p:cNvPr id="22" name="TextBox 21">
            <a:extLst>
              <a:ext uri="{FF2B5EF4-FFF2-40B4-BE49-F238E27FC236}">
                <a16:creationId xmlns:a16="http://schemas.microsoft.com/office/drawing/2014/main" id="{09E7F2AE-1027-CE82-8348-53013EFEEA9D}"/>
              </a:ext>
            </a:extLst>
          </p:cNvPr>
          <p:cNvSpPr txBox="1"/>
          <p:nvPr/>
        </p:nvSpPr>
        <p:spPr>
          <a:xfrm>
            <a:off x="1594517" y="5395703"/>
            <a:ext cx="2261745" cy="461665"/>
          </a:xfrm>
          <a:prstGeom prst="rect">
            <a:avLst/>
          </a:prstGeom>
          <a:noFill/>
        </p:spPr>
        <p:txBody>
          <a:bodyPr wrap="square" rtlCol="0">
            <a:spAutoFit/>
          </a:bodyPr>
          <a:lstStyle/>
          <a:p>
            <a:r>
              <a:rPr lang="en-US" sz="1200" b="1"/>
              <a:t>Exploring new channels </a:t>
            </a:r>
            <a:br>
              <a:rPr lang="en-US" sz="1200" b="1"/>
            </a:br>
            <a:r>
              <a:rPr lang="en-US" sz="1200" b="1"/>
              <a:t>and sales methods</a:t>
            </a:r>
          </a:p>
        </p:txBody>
      </p:sp>
      <p:graphicFrame>
        <p:nvGraphicFramePr>
          <p:cNvPr id="23" name="Chart 22">
            <a:extLst>
              <a:ext uri="{FF2B5EF4-FFF2-40B4-BE49-F238E27FC236}">
                <a16:creationId xmlns:a16="http://schemas.microsoft.com/office/drawing/2014/main" id="{28A8E063-A661-77FC-559C-A6100AD97672}"/>
              </a:ext>
            </a:extLst>
          </p:cNvPr>
          <p:cNvGraphicFramePr/>
          <p:nvPr>
            <p:extLst>
              <p:ext uri="{D42A27DB-BD31-4B8C-83A1-F6EECF244321}">
                <p14:modId xmlns:p14="http://schemas.microsoft.com/office/powerpoint/2010/main" val="3190793690"/>
              </p:ext>
            </p:extLst>
          </p:nvPr>
        </p:nvGraphicFramePr>
        <p:xfrm>
          <a:off x="8455737" y="2743209"/>
          <a:ext cx="2977042" cy="3526958"/>
        </p:xfrm>
        <a:graphic>
          <a:graphicData uri="http://schemas.openxmlformats.org/drawingml/2006/chart">
            <c:chart xmlns:c="http://schemas.openxmlformats.org/drawingml/2006/chart" xmlns:r="http://schemas.openxmlformats.org/officeDocument/2006/relationships" r:id="rId3"/>
          </a:graphicData>
        </a:graphic>
      </p:graphicFrame>
      <p:sp>
        <p:nvSpPr>
          <p:cNvPr id="24" name="TextBox 23">
            <a:extLst>
              <a:ext uri="{FF2B5EF4-FFF2-40B4-BE49-F238E27FC236}">
                <a16:creationId xmlns:a16="http://schemas.microsoft.com/office/drawing/2014/main" id="{BFD01EB8-A495-BAD7-313D-C464F06FDA0E}"/>
              </a:ext>
            </a:extLst>
          </p:cNvPr>
          <p:cNvSpPr txBox="1"/>
          <p:nvPr/>
        </p:nvSpPr>
        <p:spPr>
          <a:xfrm>
            <a:off x="8767729" y="2394206"/>
            <a:ext cx="2261745" cy="461665"/>
          </a:xfrm>
          <a:prstGeom prst="rect">
            <a:avLst/>
          </a:prstGeom>
          <a:noFill/>
        </p:spPr>
        <p:txBody>
          <a:bodyPr wrap="square" rtlCol="0">
            <a:spAutoFit/>
          </a:bodyPr>
          <a:lstStyle/>
          <a:p>
            <a:pPr algn="ctr"/>
            <a:r>
              <a:rPr lang="en-US" sz="1200" b="1"/>
              <a:t>~90-100 </a:t>
            </a:r>
            <a:r>
              <a:rPr lang="en-US" sz="1200" b="1" err="1"/>
              <a:t>mUSD</a:t>
            </a:r>
            <a:r>
              <a:rPr lang="en-US" sz="1200" b="1"/>
              <a:t> in technical result impact</a:t>
            </a:r>
          </a:p>
        </p:txBody>
      </p:sp>
      <p:pic>
        <p:nvPicPr>
          <p:cNvPr id="25" name="Picture 24">
            <a:extLst>
              <a:ext uri="{FF2B5EF4-FFF2-40B4-BE49-F238E27FC236}">
                <a16:creationId xmlns:a16="http://schemas.microsoft.com/office/drawing/2014/main" id="{045F1332-205D-2F71-8141-FD17D18BFF71}"/>
              </a:ext>
            </a:extLst>
          </p:cNvPr>
          <p:cNvPicPr>
            <a:picLocks noChangeAspect="1"/>
          </p:cNvPicPr>
          <p:nvPr/>
        </p:nvPicPr>
        <p:blipFill>
          <a:blip r:embed="rId4"/>
          <a:stretch>
            <a:fillRect/>
          </a:stretch>
        </p:blipFill>
        <p:spPr>
          <a:xfrm>
            <a:off x="798879" y="5340785"/>
            <a:ext cx="571500" cy="571500"/>
          </a:xfrm>
          <a:prstGeom prst="rect">
            <a:avLst/>
          </a:prstGeom>
        </p:spPr>
      </p:pic>
      <p:pic>
        <p:nvPicPr>
          <p:cNvPr id="26" name="Picture 25">
            <a:extLst>
              <a:ext uri="{FF2B5EF4-FFF2-40B4-BE49-F238E27FC236}">
                <a16:creationId xmlns:a16="http://schemas.microsoft.com/office/drawing/2014/main" id="{D0B0DE73-1309-709E-6E8B-349047DA69B0}"/>
              </a:ext>
            </a:extLst>
          </p:cNvPr>
          <p:cNvPicPr>
            <a:picLocks noChangeAspect="1"/>
          </p:cNvPicPr>
          <p:nvPr/>
        </p:nvPicPr>
        <p:blipFill>
          <a:blip r:embed="rId5"/>
          <a:stretch>
            <a:fillRect/>
          </a:stretch>
        </p:blipFill>
        <p:spPr>
          <a:xfrm>
            <a:off x="798879" y="2431621"/>
            <a:ext cx="571500" cy="571500"/>
          </a:xfrm>
          <a:prstGeom prst="rect">
            <a:avLst/>
          </a:prstGeom>
        </p:spPr>
      </p:pic>
      <p:pic>
        <p:nvPicPr>
          <p:cNvPr id="27" name="Picture 26">
            <a:extLst>
              <a:ext uri="{FF2B5EF4-FFF2-40B4-BE49-F238E27FC236}">
                <a16:creationId xmlns:a16="http://schemas.microsoft.com/office/drawing/2014/main" id="{931443A1-4D18-8977-9993-298F39CFE37C}"/>
              </a:ext>
            </a:extLst>
          </p:cNvPr>
          <p:cNvPicPr>
            <a:picLocks noChangeAspect="1"/>
          </p:cNvPicPr>
          <p:nvPr/>
        </p:nvPicPr>
        <p:blipFill>
          <a:blip r:embed="rId6"/>
          <a:stretch>
            <a:fillRect/>
          </a:stretch>
        </p:blipFill>
        <p:spPr>
          <a:xfrm>
            <a:off x="798879" y="3886203"/>
            <a:ext cx="571500" cy="571500"/>
          </a:xfrm>
          <a:prstGeom prst="rect">
            <a:avLst/>
          </a:prstGeom>
        </p:spPr>
      </p:pic>
      <p:sp>
        <p:nvSpPr>
          <p:cNvPr id="3" name="Google Shape;746;p20">
            <a:extLst>
              <a:ext uri="{FF2B5EF4-FFF2-40B4-BE49-F238E27FC236}">
                <a16:creationId xmlns:a16="http://schemas.microsoft.com/office/drawing/2014/main" id="{D627C1C6-8B81-6A9A-EAA8-811971D74B2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441769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solidFill>
                  <a:schemeClr val="accent2"/>
                </a:solidFill>
              </a:rPr>
              <a:t>How </a:t>
            </a:r>
            <a:r>
              <a:rPr lang="en-US"/>
              <a:t>to boost efficiency through technology?</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175</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Google Shape;746;p20">
            <a:extLst>
              <a:ext uri="{FF2B5EF4-FFF2-40B4-BE49-F238E27FC236}">
                <a16:creationId xmlns:a16="http://schemas.microsoft.com/office/drawing/2014/main" id="{29C70E8B-4559-7BDB-EEBA-77E2ABB502C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3" name="TextBox 2">
            <a:extLst>
              <a:ext uri="{FF2B5EF4-FFF2-40B4-BE49-F238E27FC236}">
                <a16:creationId xmlns:a16="http://schemas.microsoft.com/office/drawing/2014/main" id="{95058A09-8E2B-4911-93F4-E931FE9BB090}"/>
              </a:ext>
            </a:extLst>
          </p:cNvPr>
          <p:cNvSpPr txBox="1"/>
          <p:nvPr/>
        </p:nvSpPr>
        <p:spPr>
          <a:xfrm>
            <a:off x="467805" y="1510450"/>
            <a:ext cx="4680029" cy="523220"/>
          </a:xfrm>
          <a:prstGeom prst="rect">
            <a:avLst/>
          </a:prstGeom>
          <a:noFill/>
        </p:spPr>
        <p:txBody>
          <a:bodyPr wrap="square" rtlCol="0">
            <a:spAutoFit/>
          </a:bodyPr>
          <a:lstStyle/>
          <a:p>
            <a:r>
              <a:rPr lang="en-US" b="1"/>
              <a:t>Concept: </a:t>
            </a:r>
            <a:r>
              <a:rPr lang="en-US"/>
              <a:t>Moving from push to pull distribution through digital integration to our partner network</a:t>
            </a:r>
          </a:p>
        </p:txBody>
      </p:sp>
      <p:sp>
        <p:nvSpPr>
          <p:cNvPr id="7" name="TextBox 6">
            <a:extLst>
              <a:ext uri="{FF2B5EF4-FFF2-40B4-BE49-F238E27FC236}">
                <a16:creationId xmlns:a16="http://schemas.microsoft.com/office/drawing/2014/main" id="{C25A55B9-6D66-AC00-3194-11E4D564ED79}"/>
              </a:ext>
            </a:extLst>
          </p:cNvPr>
          <p:cNvSpPr txBox="1"/>
          <p:nvPr/>
        </p:nvSpPr>
        <p:spPr>
          <a:xfrm>
            <a:off x="6390741" y="1510450"/>
            <a:ext cx="4680029" cy="523220"/>
          </a:xfrm>
          <a:prstGeom prst="rect">
            <a:avLst/>
          </a:prstGeom>
          <a:noFill/>
        </p:spPr>
        <p:txBody>
          <a:bodyPr wrap="square" rtlCol="0">
            <a:spAutoFit/>
          </a:bodyPr>
          <a:lstStyle/>
          <a:p>
            <a:r>
              <a:rPr lang="en-US" b="1"/>
              <a:t>Data: </a:t>
            </a:r>
            <a:r>
              <a:rPr lang="en-US"/>
              <a:t>Market case in [sanitized] shows 11 ppt increase in pull distribution in first year alone</a:t>
            </a:r>
          </a:p>
        </p:txBody>
      </p:sp>
      <p:sp>
        <p:nvSpPr>
          <p:cNvPr id="8" name="TextBox 7">
            <a:extLst>
              <a:ext uri="{FF2B5EF4-FFF2-40B4-BE49-F238E27FC236}">
                <a16:creationId xmlns:a16="http://schemas.microsoft.com/office/drawing/2014/main" id="{903628C5-ECCF-26A6-3CAC-CFEFEEE3A09C}"/>
              </a:ext>
            </a:extLst>
          </p:cNvPr>
          <p:cNvSpPr txBox="1"/>
          <p:nvPr/>
        </p:nvSpPr>
        <p:spPr>
          <a:xfrm>
            <a:off x="467806" y="2045187"/>
            <a:ext cx="4471658" cy="461665"/>
          </a:xfrm>
          <a:prstGeom prst="rect">
            <a:avLst/>
          </a:prstGeom>
          <a:noFill/>
        </p:spPr>
        <p:txBody>
          <a:bodyPr wrap="square" rtlCol="0">
            <a:spAutoFit/>
          </a:bodyPr>
          <a:lstStyle/>
          <a:p>
            <a:r>
              <a:rPr lang="en-US" sz="1200">
                <a:solidFill>
                  <a:schemeClr val="bg1">
                    <a:lumMod val="50000"/>
                  </a:schemeClr>
                </a:solidFill>
              </a:rPr>
              <a:t>Utilize partners’ customer relationships to leverage digital sales and expand reach in cost-effective manner for both parties:</a:t>
            </a:r>
          </a:p>
        </p:txBody>
      </p:sp>
      <p:sp>
        <p:nvSpPr>
          <p:cNvPr id="9" name="Rectangle 8">
            <a:extLst>
              <a:ext uri="{FF2B5EF4-FFF2-40B4-BE49-F238E27FC236}">
                <a16:creationId xmlns:a16="http://schemas.microsoft.com/office/drawing/2014/main" id="{77A59CAE-E6CB-4448-C204-0B90E18F74F3}"/>
              </a:ext>
            </a:extLst>
          </p:cNvPr>
          <p:cNvSpPr/>
          <p:nvPr/>
        </p:nvSpPr>
        <p:spPr>
          <a:xfrm>
            <a:off x="6390741" y="3931441"/>
            <a:ext cx="5172260" cy="23169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4E2A892-6E3B-128A-A5A6-CE2B7078BE3E}"/>
              </a:ext>
            </a:extLst>
          </p:cNvPr>
          <p:cNvSpPr txBox="1"/>
          <p:nvPr/>
        </p:nvSpPr>
        <p:spPr>
          <a:xfrm>
            <a:off x="6390740" y="3976411"/>
            <a:ext cx="4680029" cy="307777"/>
          </a:xfrm>
          <a:prstGeom prst="rect">
            <a:avLst/>
          </a:prstGeom>
          <a:noFill/>
        </p:spPr>
        <p:txBody>
          <a:bodyPr wrap="square" rtlCol="0">
            <a:spAutoFit/>
          </a:bodyPr>
          <a:lstStyle/>
          <a:p>
            <a:r>
              <a:rPr lang="en-US" b="1"/>
              <a:t>Potential: </a:t>
            </a:r>
            <a:r>
              <a:rPr lang="en-US"/>
              <a:t>Market case in [sanitized]</a:t>
            </a:r>
          </a:p>
        </p:txBody>
      </p:sp>
      <p:graphicFrame>
        <p:nvGraphicFramePr>
          <p:cNvPr id="11" name="Chart 10">
            <a:extLst>
              <a:ext uri="{FF2B5EF4-FFF2-40B4-BE49-F238E27FC236}">
                <a16:creationId xmlns:a16="http://schemas.microsoft.com/office/drawing/2014/main" id="{AEA96758-F891-763B-E8EE-07A9843FBBB0}"/>
              </a:ext>
            </a:extLst>
          </p:cNvPr>
          <p:cNvGraphicFramePr/>
          <p:nvPr>
            <p:extLst>
              <p:ext uri="{D42A27DB-BD31-4B8C-83A1-F6EECF244321}">
                <p14:modId xmlns:p14="http://schemas.microsoft.com/office/powerpoint/2010/main" val="1430705574"/>
              </p:ext>
            </p:extLst>
          </p:nvPr>
        </p:nvGraphicFramePr>
        <p:xfrm>
          <a:off x="8290288" y="4648452"/>
          <a:ext cx="3272714" cy="1489881"/>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8B88CECE-2704-95A6-4975-6B84124415A3}"/>
              </a:ext>
            </a:extLst>
          </p:cNvPr>
          <p:cNvSpPr txBox="1"/>
          <p:nvPr/>
        </p:nvSpPr>
        <p:spPr>
          <a:xfrm>
            <a:off x="6390740" y="4295705"/>
            <a:ext cx="1643884" cy="276999"/>
          </a:xfrm>
          <a:prstGeom prst="rect">
            <a:avLst/>
          </a:prstGeom>
          <a:noFill/>
        </p:spPr>
        <p:txBody>
          <a:bodyPr wrap="square" rtlCol="0">
            <a:spAutoFit/>
          </a:bodyPr>
          <a:lstStyle/>
          <a:p>
            <a:r>
              <a:rPr lang="en-US" sz="1200">
                <a:solidFill>
                  <a:schemeClr val="bg1">
                    <a:lumMod val="50000"/>
                  </a:schemeClr>
                </a:solidFill>
              </a:rPr>
              <a:t>Distribution costs, %</a:t>
            </a:r>
          </a:p>
        </p:txBody>
      </p:sp>
      <p:sp>
        <p:nvSpPr>
          <p:cNvPr id="13" name="TextBox 12">
            <a:extLst>
              <a:ext uri="{FF2B5EF4-FFF2-40B4-BE49-F238E27FC236}">
                <a16:creationId xmlns:a16="http://schemas.microsoft.com/office/drawing/2014/main" id="{3DF128FE-9C1C-CD86-7A85-51BD4BB2BA8C}"/>
              </a:ext>
            </a:extLst>
          </p:cNvPr>
          <p:cNvSpPr txBox="1"/>
          <p:nvPr/>
        </p:nvSpPr>
        <p:spPr>
          <a:xfrm>
            <a:off x="8290288" y="4295705"/>
            <a:ext cx="3017049" cy="276999"/>
          </a:xfrm>
          <a:prstGeom prst="rect">
            <a:avLst/>
          </a:prstGeom>
          <a:noFill/>
        </p:spPr>
        <p:txBody>
          <a:bodyPr wrap="square" rtlCol="0">
            <a:spAutoFit/>
          </a:bodyPr>
          <a:lstStyle/>
          <a:p>
            <a:r>
              <a:rPr lang="en-US" sz="1200">
                <a:solidFill>
                  <a:schemeClr val="bg1">
                    <a:lumMod val="50000"/>
                  </a:schemeClr>
                </a:solidFill>
              </a:rPr>
              <a:t>Technical results impact (delta), </a:t>
            </a:r>
            <a:r>
              <a:rPr lang="en-US" sz="1200" err="1">
                <a:solidFill>
                  <a:schemeClr val="bg1">
                    <a:lumMod val="50000"/>
                  </a:schemeClr>
                </a:solidFill>
              </a:rPr>
              <a:t>mUSD</a:t>
            </a:r>
            <a:endParaRPr lang="en-US" sz="1200">
              <a:solidFill>
                <a:schemeClr val="bg1">
                  <a:lumMod val="50000"/>
                </a:schemeClr>
              </a:solidFill>
            </a:endParaRPr>
          </a:p>
        </p:txBody>
      </p:sp>
      <p:sp>
        <p:nvSpPr>
          <p:cNvPr id="14" name="Right Brace 13">
            <a:extLst>
              <a:ext uri="{FF2B5EF4-FFF2-40B4-BE49-F238E27FC236}">
                <a16:creationId xmlns:a16="http://schemas.microsoft.com/office/drawing/2014/main" id="{59537DB6-A40E-6B5E-747A-DDF65917DE33}"/>
              </a:ext>
            </a:extLst>
          </p:cNvPr>
          <p:cNvSpPr/>
          <p:nvPr/>
        </p:nvSpPr>
        <p:spPr>
          <a:xfrm>
            <a:off x="8134983" y="4629451"/>
            <a:ext cx="139220" cy="12430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5" name="Chart 14">
            <a:extLst>
              <a:ext uri="{FF2B5EF4-FFF2-40B4-BE49-F238E27FC236}">
                <a16:creationId xmlns:a16="http://schemas.microsoft.com/office/drawing/2014/main" id="{B28CCF56-2351-3D6B-13CE-2C922DD90B67}"/>
              </a:ext>
            </a:extLst>
          </p:cNvPr>
          <p:cNvGraphicFramePr/>
          <p:nvPr>
            <p:extLst>
              <p:ext uri="{D42A27DB-BD31-4B8C-83A1-F6EECF244321}">
                <p14:modId xmlns:p14="http://schemas.microsoft.com/office/powerpoint/2010/main" val="1210469635"/>
              </p:ext>
            </p:extLst>
          </p:nvPr>
        </p:nvGraphicFramePr>
        <p:xfrm>
          <a:off x="6390738" y="4636096"/>
          <a:ext cx="1744245" cy="1489881"/>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Box 15">
            <a:extLst>
              <a:ext uri="{FF2B5EF4-FFF2-40B4-BE49-F238E27FC236}">
                <a16:creationId xmlns:a16="http://schemas.microsoft.com/office/drawing/2014/main" id="{A667E1E7-E962-5F2E-8449-FD4D06242C8B}"/>
              </a:ext>
            </a:extLst>
          </p:cNvPr>
          <p:cNvSpPr txBox="1"/>
          <p:nvPr/>
        </p:nvSpPr>
        <p:spPr>
          <a:xfrm>
            <a:off x="6390741" y="2045187"/>
            <a:ext cx="1643884" cy="276999"/>
          </a:xfrm>
          <a:prstGeom prst="rect">
            <a:avLst/>
          </a:prstGeom>
          <a:noFill/>
        </p:spPr>
        <p:txBody>
          <a:bodyPr wrap="square" rtlCol="0">
            <a:spAutoFit/>
          </a:bodyPr>
          <a:lstStyle/>
          <a:p>
            <a:r>
              <a:rPr lang="en-US" sz="1200">
                <a:solidFill>
                  <a:schemeClr val="bg1">
                    <a:lumMod val="50000"/>
                  </a:schemeClr>
                </a:solidFill>
              </a:rPr>
              <a:t>Distribution costs, %</a:t>
            </a:r>
          </a:p>
        </p:txBody>
      </p:sp>
      <p:graphicFrame>
        <p:nvGraphicFramePr>
          <p:cNvPr id="17" name="Chart 16">
            <a:extLst>
              <a:ext uri="{FF2B5EF4-FFF2-40B4-BE49-F238E27FC236}">
                <a16:creationId xmlns:a16="http://schemas.microsoft.com/office/drawing/2014/main" id="{0FF28875-46E4-9676-32A4-6A49C4CEE465}"/>
              </a:ext>
            </a:extLst>
          </p:cNvPr>
          <p:cNvGraphicFramePr/>
          <p:nvPr>
            <p:extLst>
              <p:ext uri="{D42A27DB-BD31-4B8C-83A1-F6EECF244321}">
                <p14:modId xmlns:p14="http://schemas.microsoft.com/office/powerpoint/2010/main" val="3725648117"/>
              </p:ext>
            </p:extLst>
          </p:nvPr>
        </p:nvGraphicFramePr>
        <p:xfrm>
          <a:off x="6529958" y="2599771"/>
          <a:ext cx="4923289" cy="1255702"/>
        </p:xfrm>
        <a:graphic>
          <a:graphicData uri="http://schemas.openxmlformats.org/drawingml/2006/chart">
            <c:chart xmlns:c="http://schemas.openxmlformats.org/drawingml/2006/chart" xmlns:r="http://schemas.openxmlformats.org/officeDocument/2006/relationships" r:id="rId5"/>
          </a:graphicData>
        </a:graphic>
      </p:graphicFrame>
      <p:cxnSp>
        <p:nvCxnSpPr>
          <p:cNvPr id="19" name="Straight Connector 18">
            <a:extLst>
              <a:ext uri="{FF2B5EF4-FFF2-40B4-BE49-F238E27FC236}">
                <a16:creationId xmlns:a16="http://schemas.microsoft.com/office/drawing/2014/main" id="{3F9FCB35-1CF2-8FD8-7E8B-74719998815A}"/>
              </a:ext>
            </a:extLst>
          </p:cNvPr>
          <p:cNvCxnSpPr>
            <a:cxnSpLocks/>
          </p:cNvCxnSpPr>
          <p:nvPr/>
        </p:nvCxnSpPr>
        <p:spPr>
          <a:xfrm flipV="1">
            <a:off x="7930715" y="2462775"/>
            <a:ext cx="0" cy="297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98E5DB-B237-C285-054B-1306D4A9A99A}"/>
              </a:ext>
            </a:extLst>
          </p:cNvPr>
          <p:cNvCxnSpPr>
            <a:cxnSpLocks/>
          </p:cNvCxnSpPr>
          <p:nvPr/>
        </p:nvCxnSpPr>
        <p:spPr>
          <a:xfrm flipV="1">
            <a:off x="10001970" y="2462775"/>
            <a:ext cx="0" cy="136996"/>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3A22DE-5BFD-2ECF-DB93-AB682BC651C2}"/>
              </a:ext>
            </a:extLst>
          </p:cNvPr>
          <p:cNvCxnSpPr>
            <a:cxnSpLocks/>
          </p:cNvCxnSpPr>
          <p:nvPr/>
        </p:nvCxnSpPr>
        <p:spPr>
          <a:xfrm flipH="1">
            <a:off x="7930715" y="2457096"/>
            <a:ext cx="2071255"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428010F-27CA-FF8D-89C3-E69177D0CC0F}"/>
              </a:ext>
            </a:extLst>
          </p:cNvPr>
          <p:cNvSpPr/>
          <p:nvPr/>
        </p:nvSpPr>
        <p:spPr>
          <a:xfrm>
            <a:off x="8673529" y="2379401"/>
            <a:ext cx="585626" cy="169524"/>
          </a:xfrm>
          <a:prstGeom prst="rect">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a:solidFill>
                  <a:schemeClr val="tx2">
                    <a:lumMod val="10000"/>
                  </a:schemeClr>
                </a:solidFill>
              </a:rPr>
              <a:t>+11 ppt</a:t>
            </a:r>
          </a:p>
        </p:txBody>
      </p:sp>
      <p:sp>
        <p:nvSpPr>
          <p:cNvPr id="26" name="Rectangle 25">
            <a:extLst>
              <a:ext uri="{FF2B5EF4-FFF2-40B4-BE49-F238E27FC236}">
                <a16:creationId xmlns:a16="http://schemas.microsoft.com/office/drawing/2014/main" id="{6E94709D-FBD9-AA0E-A4F2-D6EE8F5204A6}"/>
              </a:ext>
            </a:extLst>
          </p:cNvPr>
          <p:cNvSpPr/>
          <p:nvPr/>
        </p:nvSpPr>
        <p:spPr>
          <a:xfrm>
            <a:off x="1111902" y="2777464"/>
            <a:ext cx="1219200" cy="672821"/>
          </a:xfrm>
          <a:prstGeom prst="rect">
            <a:avLst/>
          </a:prstGeom>
          <a:solidFill>
            <a:schemeClr val="bg1"/>
          </a:solidFill>
          <a:ln w="158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[Company logo]</a:t>
            </a:r>
          </a:p>
        </p:txBody>
      </p:sp>
      <p:sp>
        <p:nvSpPr>
          <p:cNvPr id="27" name="Rectangle 26">
            <a:extLst>
              <a:ext uri="{FF2B5EF4-FFF2-40B4-BE49-F238E27FC236}">
                <a16:creationId xmlns:a16="http://schemas.microsoft.com/office/drawing/2014/main" id="{C2A90BDE-BF26-95AE-5A44-575C5FCDA56A}"/>
              </a:ext>
            </a:extLst>
          </p:cNvPr>
          <p:cNvSpPr/>
          <p:nvPr/>
        </p:nvSpPr>
        <p:spPr>
          <a:xfrm>
            <a:off x="1111902" y="5212084"/>
            <a:ext cx="1219200" cy="6728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Partner</a:t>
            </a:r>
          </a:p>
        </p:txBody>
      </p:sp>
      <p:sp>
        <p:nvSpPr>
          <p:cNvPr id="28" name="Triangle 27">
            <a:extLst>
              <a:ext uri="{FF2B5EF4-FFF2-40B4-BE49-F238E27FC236}">
                <a16:creationId xmlns:a16="http://schemas.microsoft.com/office/drawing/2014/main" id="{A2D51FC3-B80F-4354-A74D-F81267236BE6}"/>
              </a:ext>
            </a:extLst>
          </p:cNvPr>
          <p:cNvSpPr/>
          <p:nvPr/>
        </p:nvSpPr>
        <p:spPr>
          <a:xfrm rot="10800000">
            <a:off x="1322011" y="3599813"/>
            <a:ext cx="798981" cy="27482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a:extLst>
              <a:ext uri="{FF2B5EF4-FFF2-40B4-BE49-F238E27FC236}">
                <a16:creationId xmlns:a16="http://schemas.microsoft.com/office/drawing/2014/main" id="{FF75DFC1-0C49-00EF-EA70-5A7206E855CD}"/>
              </a:ext>
            </a:extLst>
          </p:cNvPr>
          <p:cNvSpPr/>
          <p:nvPr/>
        </p:nvSpPr>
        <p:spPr>
          <a:xfrm>
            <a:off x="1322010" y="4789927"/>
            <a:ext cx="798981" cy="27482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07A65AA-15E1-EB64-ACE2-24C407CB1C6F}"/>
              </a:ext>
            </a:extLst>
          </p:cNvPr>
          <p:cNvSpPr txBox="1"/>
          <p:nvPr/>
        </p:nvSpPr>
        <p:spPr>
          <a:xfrm>
            <a:off x="1179633" y="4100352"/>
            <a:ext cx="1083733" cy="461665"/>
          </a:xfrm>
          <a:prstGeom prst="rect">
            <a:avLst/>
          </a:prstGeom>
          <a:noFill/>
        </p:spPr>
        <p:txBody>
          <a:bodyPr wrap="square" rtlCol="0" anchor="ctr">
            <a:spAutoFit/>
          </a:bodyPr>
          <a:lstStyle/>
          <a:p>
            <a:pPr algn="ctr"/>
            <a:r>
              <a:rPr lang="en-US" sz="1200" b="1"/>
              <a:t>Digital </a:t>
            </a:r>
            <a:br>
              <a:rPr lang="en-US" sz="1200" b="1"/>
            </a:br>
            <a:r>
              <a:rPr lang="en-US" sz="1200" b="1"/>
              <a:t>integration</a:t>
            </a:r>
          </a:p>
        </p:txBody>
      </p:sp>
      <p:sp>
        <p:nvSpPr>
          <p:cNvPr id="31" name="TextBox 30">
            <a:extLst>
              <a:ext uri="{FF2B5EF4-FFF2-40B4-BE49-F238E27FC236}">
                <a16:creationId xmlns:a16="http://schemas.microsoft.com/office/drawing/2014/main" id="{69F79A6C-213F-36A9-98FE-7163B6E0DF32}"/>
              </a:ext>
            </a:extLst>
          </p:cNvPr>
          <p:cNvSpPr txBox="1"/>
          <p:nvPr/>
        </p:nvSpPr>
        <p:spPr>
          <a:xfrm>
            <a:off x="2511869" y="2772360"/>
            <a:ext cx="2635965" cy="646331"/>
          </a:xfrm>
          <a:prstGeom prst="rect">
            <a:avLst/>
          </a:prstGeom>
          <a:noFill/>
        </p:spPr>
        <p:txBody>
          <a:bodyPr wrap="square" rtlCol="0" anchor="t">
            <a:spAutoFit/>
          </a:bodyPr>
          <a:lstStyle/>
          <a:p>
            <a:pPr marL="171450" indent="-171450">
              <a:buFont typeface="Arial" panose="020B0604020202020204" pitchFamily="34" charset="0"/>
              <a:buChar char="•"/>
            </a:pPr>
            <a:r>
              <a:rPr lang="en-US" sz="1200"/>
              <a:t>Direct integration of prices, claims handling, add-on services</a:t>
            </a:r>
          </a:p>
          <a:p>
            <a:pPr marL="171450" indent="-171450">
              <a:buFont typeface="Arial" panose="020B0604020202020204" pitchFamily="34" charset="0"/>
              <a:buChar char="•"/>
            </a:pPr>
            <a:r>
              <a:rPr lang="en-US" sz="1200"/>
              <a:t>[sanitized]</a:t>
            </a:r>
          </a:p>
        </p:txBody>
      </p:sp>
      <p:sp>
        <p:nvSpPr>
          <p:cNvPr id="32" name="TextBox 31">
            <a:extLst>
              <a:ext uri="{FF2B5EF4-FFF2-40B4-BE49-F238E27FC236}">
                <a16:creationId xmlns:a16="http://schemas.microsoft.com/office/drawing/2014/main" id="{9CBFDCDB-CC1D-18BA-3EEF-DEFD1A3FE78B}"/>
              </a:ext>
            </a:extLst>
          </p:cNvPr>
          <p:cNvSpPr txBox="1"/>
          <p:nvPr/>
        </p:nvSpPr>
        <p:spPr>
          <a:xfrm>
            <a:off x="2511869" y="5212084"/>
            <a:ext cx="2635965" cy="646331"/>
          </a:xfrm>
          <a:prstGeom prst="rect">
            <a:avLst/>
          </a:prstGeom>
          <a:noFill/>
        </p:spPr>
        <p:txBody>
          <a:bodyPr wrap="square" rtlCol="0" anchor="t">
            <a:spAutoFit/>
          </a:bodyPr>
          <a:lstStyle/>
          <a:p>
            <a:pPr marL="171450" indent="-171450">
              <a:buFont typeface="Arial" panose="020B0604020202020204" pitchFamily="34" charset="0"/>
              <a:buChar char="•"/>
            </a:pPr>
            <a:r>
              <a:rPr lang="en-US" sz="1200"/>
              <a:t>Broad range of online offers and services</a:t>
            </a:r>
          </a:p>
          <a:p>
            <a:pPr marL="171450" indent="-171450">
              <a:buFont typeface="Arial" panose="020B0604020202020204" pitchFamily="34" charset="0"/>
              <a:buChar char="•"/>
            </a:pPr>
            <a:r>
              <a:rPr lang="en-US" sz="1200"/>
              <a:t>Unbiased advisor</a:t>
            </a:r>
          </a:p>
        </p:txBody>
      </p:sp>
      <p:sp>
        <p:nvSpPr>
          <p:cNvPr id="33" name="TextBox 32">
            <a:extLst>
              <a:ext uri="{FF2B5EF4-FFF2-40B4-BE49-F238E27FC236}">
                <a16:creationId xmlns:a16="http://schemas.microsoft.com/office/drawing/2014/main" id="{785C4002-1DD0-85F6-2396-695B894E7753}"/>
              </a:ext>
            </a:extLst>
          </p:cNvPr>
          <p:cNvSpPr txBox="1"/>
          <p:nvPr/>
        </p:nvSpPr>
        <p:spPr>
          <a:xfrm>
            <a:off x="2511869" y="3915686"/>
            <a:ext cx="2635965" cy="830997"/>
          </a:xfrm>
          <a:prstGeom prst="rect">
            <a:avLst/>
          </a:prstGeom>
          <a:noFill/>
        </p:spPr>
        <p:txBody>
          <a:bodyPr wrap="square" rtlCol="0" anchor="t">
            <a:spAutoFit/>
          </a:bodyPr>
          <a:lstStyle/>
          <a:p>
            <a:pPr marL="171450" indent="-171450">
              <a:buFont typeface="Arial" panose="020B0604020202020204" pitchFamily="34" charset="0"/>
              <a:buChar char="•"/>
            </a:pPr>
            <a:r>
              <a:rPr lang="en-US" sz="1200"/>
              <a:t>API-based integration for seamless experience</a:t>
            </a:r>
          </a:p>
          <a:p>
            <a:pPr marL="171450" indent="-171450">
              <a:buFont typeface="Arial" panose="020B0604020202020204" pitchFamily="34" charset="0"/>
              <a:buChar char="•"/>
            </a:pPr>
            <a:r>
              <a:rPr lang="en-US" sz="1200"/>
              <a:t>White label solution for e.g. onboarding of new customers</a:t>
            </a:r>
          </a:p>
        </p:txBody>
      </p:sp>
    </p:spTree>
    <p:extLst>
      <p:ext uri="{BB962C8B-B14F-4D97-AF65-F5344CB8AC3E}">
        <p14:creationId xmlns:p14="http://schemas.microsoft.com/office/powerpoint/2010/main" val="39332231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solidFill>
                  <a:schemeClr val="accent2"/>
                </a:solidFill>
              </a:rPr>
              <a:t>How </a:t>
            </a:r>
            <a:r>
              <a:rPr lang="en-US"/>
              <a:t>to simplify products and explore new channels?</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176</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cxnSp>
        <p:nvCxnSpPr>
          <p:cNvPr id="2" name="Straight Connector 1">
            <a:extLst>
              <a:ext uri="{FF2B5EF4-FFF2-40B4-BE49-F238E27FC236}">
                <a16:creationId xmlns:a16="http://schemas.microsoft.com/office/drawing/2014/main" id="{8C72D48E-6C03-8364-DCD8-545D299D68FF}"/>
              </a:ext>
            </a:extLst>
          </p:cNvPr>
          <p:cNvCxnSpPr>
            <a:cxnSpLocks/>
          </p:cNvCxnSpPr>
          <p:nvPr/>
        </p:nvCxnSpPr>
        <p:spPr>
          <a:xfrm>
            <a:off x="6096000" y="1690777"/>
            <a:ext cx="0" cy="4175185"/>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338A60E-FBC2-496F-E75D-62754C4D573E}"/>
              </a:ext>
            </a:extLst>
          </p:cNvPr>
          <p:cNvSpPr txBox="1"/>
          <p:nvPr/>
        </p:nvSpPr>
        <p:spPr>
          <a:xfrm>
            <a:off x="467806" y="1597572"/>
            <a:ext cx="5244662" cy="307777"/>
          </a:xfrm>
          <a:prstGeom prst="rect">
            <a:avLst/>
          </a:prstGeom>
          <a:noFill/>
        </p:spPr>
        <p:txBody>
          <a:bodyPr wrap="square" rtlCol="0">
            <a:spAutoFit/>
          </a:bodyPr>
          <a:lstStyle/>
          <a:p>
            <a:r>
              <a:rPr lang="en-US" b="1"/>
              <a:t>Product simplification</a:t>
            </a:r>
          </a:p>
        </p:txBody>
      </p:sp>
      <p:sp>
        <p:nvSpPr>
          <p:cNvPr id="7" name="TextBox 6">
            <a:extLst>
              <a:ext uri="{FF2B5EF4-FFF2-40B4-BE49-F238E27FC236}">
                <a16:creationId xmlns:a16="http://schemas.microsoft.com/office/drawing/2014/main" id="{AB03EF8B-4270-C6C5-3ED2-6DCAFBEC70BD}"/>
              </a:ext>
            </a:extLst>
          </p:cNvPr>
          <p:cNvSpPr txBox="1"/>
          <p:nvPr/>
        </p:nvSpPr>
        <p:spPr>
          <a:xfrm>
            <a:off x="6479533" y="1592117"/>
            <a:ext cx="5244662" cy="307777"/>
          </a:xfrm>
          <a:prstGeom prst="rect">
            <a:avLst/>
          </a:prstGeom>
          <a:noFill/>
        </p:spPr>
        <p:txBody>
          <a:bodyPr wrap="square" rtlCol="0">
            <a:spAutoFit/>
          </a:bodyPr>
          <a:lstStyle/>
          <a:p>
            <a:r>
              <a:rPr lang="en-US" sz="1400" b="1"/>
              <a:t>Exploring new channels and sales methods</a:t>
            </a:r>
          </a:p>
        </p:txBody>
      </p:sp>
      <p:sp>
        <p:nvSpPr>
          <p:cNvPr id="8" name="TextBox 7">
            <a:extLst>
              <a:ext uri="{FF2B5EF4-FFF2-40B4-BE49-F238E27FC236}">
                <a16:creationId xmlns:a16="http://schemas.microsoft.com/office/drawing/2014/main" id="{1B9791B9-1059-246A-E633-2D1C33550FC8}"/>
              </a:ext>
            </a:extLst>
          </p:cNvPr>
          <p:cNvSpPr txBox="1"/>
          <p:nvPr/>
        </p:nvSpPr>
        <p:spPr>
          <a:xfrm>
            <a:off x="6479533" y="2071516"/>
            <a:ext cx="5244662" cy="2862322"/>
          </a:xfrm>
          <a:prstGeom prst="rect">
            <a:avLst/>
          </a:prstGeom>
          <a:noFill/>
        </p:spPr>
        <p:txBody>
          <a:bodyPr wrap="square" rtlCol="0">
            <a:spAutoFit/>
          </a:bodyPr>
          <a:lstStyle/>
          <a:p>
            <a:r>
              <a:rPr lang="en-US" sz="1200" b="1"/>
              <a:t>Concept: </a:t>
            </a:r>
            <a:r>
              <a:rPr lang="en-US" sz="1200"/>
              <a:t>Integrating sales and claims to better manage low complexity claims and improve customer experience and win-back</a:t>
            </a:r>
            <a:br>
              <a:rPr lang="en-US" sz="1200" b="1"/>
            </a:br>
            <a:endParaRPr lang="en-US" sz="1200"/>
          </a:p>
          <a:p>
            <a:r>
              <a:rPr lang="en-US" sz="1200" b="1"/>
              <a:t>Data: </a:t>
            </a:r>
            <a:r>
              <a:rPr lang="en-US" sz="1200"/>
              <a:t>Win-rates improved [sanitized] ppt on average for [sanitized] POC</a:t>
            </a:r>
          </a:p>
          <a:p>
            <a:endParaRPr lang="en-US" sz="1200"/>
          </a:p>
          <a:p>
            <a:endParaRPr lang="en-US" sz="1200"/>
          </a:p>
          <a:p>
            <a:endParaRPr lang="en-US" sz="1200"/>
          </a:p>
          <a:p>
            <a:endParaRPr lang="en-US" sz="1200"/>
          </a:p>
          <a:p>
            <a:endParaRPr lang="en-US" sz="1200"/>
          </a:p>
          <a:p>
            <a:endParaRPr lang="en-US" sz="1200"/>
          </a:p>
          <a:p>
            <a:endParaRPr lang="en-US" sz="1200"/>
          </a:p>
          <a:p>
            <a:endParaRPr lang="en-US" sz="1200"/>
          </a:p>
          <a:p>
            <a:endParaRPr lang="en-US" sz="1200"/>
          </a:p>
          <a:p>
            <a:endParaRPr lang="en-US" sz="1200"/>
          </a:p>
          <a:p>
            <a:r>
              <a:rPr lang="en-US" sz="1200" b="1"/>
              <a:t>Potential: </a:t>
            </a:r>
            <a:r>
              <a:rPr lang="en-US" sz="1200"/>
              <a:t>Technical result impact in 2025 of 20-25 </a:t>
            </a:r>
            <a:r>
              <a:rPr lang="en-US" sz="1200" err="1"/>
              <a:t>mUSD</a:t>
            </a:r>
            <a:endParaRPr lang="en-US" sz="1200"/>
          </a:p>
        </p:txBody>
      </p:sp>
      <p:sp>
        <p:nvSpPr>
          <p:cNvPr id="9" name="TextBox 8">
            <a:extLst>
              <a:ext uri="{FF2B5EF4-FFF2-40B4-BE49-F238E27FC236}">
                <a16:creationId xmlns:a16="http://schemas.microsoft.com/office/drawing/2014/main" id="{96B51DD9-7714-B3DB-F9C2-8480499D8340}"/>
              </a:ext>
            </a:extLst>
          </p:cNvPr>
          <p:cNvSpPr txBox="1"/>
          <p:nvPr/>
        </p:nvSpPr>
        <p:spPr>
          <a:xfrm>
            <a:off x="467806" y="2071516"/>
            <a:ext cx="5244662" cy="2862322"/>
          </a:xfrm>
          <a:prstGeom prst="rect">
            <a:avLst/>
          </a:prstGeom>
          <a:noFill/>
        </p:spPr>
        <p:txBody>
          <a:bodyPr wrap="square" rtlCol="0">
            <a:spAutoFit/>
          </a:bodyPr>
          <a:lstStyle/>
          <a:p>
            <a:r>
              <a:rPr lang="en-US" sz="1200" b="1"/>
              <a:t>Concept: </a:t>
            </a:r>
            <a:r>
              <a:rPr lang="en-US" sz="1200"/>
              <a:t>Bundle products in more intuitive packages for different segments based on analysis of current cross-over purchases</a:t>
            </a:r>
          </a:p>
          <a:p>
            <a:endParaRPr lang="en-US" sz="1200"/>
          </a:p>
          <a:p>
            <a:r>
              <a:rPr lang="en-US" sz="1200" b="1"/>
              <a:t>Data: </a:t>
            </a:r>
            <a:r>
              <a:rPr lang="en-US" sz="1200"/>
              <a:t>Increase in avg. number of products sold in POC</a:t>
            </a:r>
          </a:p>
          <a:p>
            <a:endParaRPr lang="en-US" sz="1200"/>
          </a:p>
          <a:p>
            <a:endParaRPr lang="en-US" sz="1200"/>
          </a:p>
          <a:p>
            <a:endParaRPr lang="en-US" sz="1200"/>
          </a:p>
          <a:p>
            <a:endParaRPr lang="en-US" sz="1200"/>
          </a:p>
          <a:p>
            <a:endParaRPr lang="en-US" sz="1200"/>
          </a:p>
          <a:p>
            <a:endParaRPr lang="en-US" sz="1200"/>
          </a:p>
          <a:p>
            <a:endParaRPr lang="en-US" sz="1200"/>
          </a:p>
          <a:p>
            <a:endParaRPr lang="en-US" sz="1200"/>
          </a:p>
          <a:p>
            <a:endParaRPr lang="en-US" sz="1200"/>
          </a:p>
          <a:p>
            <a:endParaRPr lang="en-US" sz="1200" b="1"/>
          </a:p>
          <a:p>
            <a:r>
              <a:rPr lang="en-US" sz="1200" b="1"/>
              <a:t>Potential: </a:t>
            </a:r>
            <a:r>
              <a:rPr lang="en-US" sz="1200"/>
              <a:t>Technical result impact in 2025 of 30-32 </a:t>
            </a:r>
            <a:r>
              <a:rPr lang="en-US" sz="1200" err="1"/>
              <a:t>mUSD</a:t>
            </a:r>
            <a:endParaRPr lang="en-US" sz="1200"/>
          </a:p>
        </p:txBody>
      </p:sp>
      <p:graphicFrame>
        <p:nvGraphicFramePr>
          <p:cNvPr id="10" name="Chart 9">
            <a:extLst>
              <a:ext uri="{FF2B5EF4-FFF2-40B4-BE49-F238E27FC236}">
                <a16:creationId xmlns:a16="http://schemas.microsoft.com/office/drawing/2014/main" id="{F28763EC-7E79-5EC3-C220-DA8B9BB0508A}"/>
              </a:ext>
            </a:extLst>
          </p:cNvPr>
          <p:cNvGraphicFramePr/>
          <p:nvPr>
            <p:extLst>
              <p:ext uri="{D42A27DB-BD31-4B8C-83A1-F6EECF244321}">
                <p14:modId xmlns:p14="http://schemas.microsoft.com/office/powerpoint/2010/main" val="945740904"/>
              </p:ext>
            </p:extLst>
          </p:nvPr>
        </p:nvGraphicFramePr>
        <p:xfrm>
          <a:off x="552602" y="5118504"/>
          <a:ext cx="5159866" cy="1307295"/>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Straight Connector 10">
            <a:extLst>
              <a:ext uri="{FF2B5EF4-FFF2-40B4-BE49-F238E27FC236}">
                <a16:creationId xmlns:a16="http://schemas.microsoft.com/office/drawing/2014/main" id="{EE9DBCA5-42F1-C3D0-69CD-4517B414BC5F}"/>
              </a:ext>
            </a:extLst>
          </p:cNvPr>
          <p:cNvCxnSpPr>
            <a:cxnSpLocks/>
          </p:cNvCxnSpPr>
          <p:nvPr/>
        </p:nvCxnSpPr>
        <p:spPr>
          <a:xfrm>
            <a:off x="529817" y="1955683"/>
            <a:ext cx="51206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058C74-72E6-4DA5-B58E-7D053AA05A01}"/>
              </a:ext>
            </a:extLst>
          </p:cNvPr>
          <p:cNvCxnSpPr>
            <a:cxnSpLocks/>
          </p:cNvCxnSpPr>
          <p:nvPr/>
        </p:nvCxnSpPr>
        <p:spPr>
          <a:xfrm>
            <a:off x="6541544" y="1955683"/>
            <a:ext cx="51206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Chart 12">
            <a:extLst>
              <a:ext uri="{FF2B5EF4-FFF2-40B4-BE49-F238E27FC236}">
                <a16:creationId xmlns:a16="http://schemas.microsoft.com/office/drawing/2014/main" id="{BA7241ED-626F-E300-6A00-5069FD88587D}"/>
              </a:ext>
            </a:extLst>
          </p:cNvPr>
          <p:cNvGraphicFramePr/>
          <p:nvPr>
            <p:extLst>
              <p:ext uri="{D42A27DB-BD31-4B8C-83A1-F6EECF244321}">
                <p14:modId xmlns:p14="http://schemas.microsoft.com/office/powerpoint/2010/main" val="1357358111"/>
              </p:ext>
            </p:extLst>
          </p:nvPr>
        </p:nvGraphicFramePr>
        <p:xfrm>
          <a:off x="6479533" y="5118504"/>
          <a:ext cx="5159866" cy="1307295"/>
        </p:xfrm>
        <a:graphic>
          <a:graphicData uri="http://schemas.openxmlformats.org/drawingml/2006/chart">
            <c:chart xmlns:c="http://schemas.openxmlformats.org/drawingml/2006/chart" xmlns:r="http://schemas.openxmlformats.org/officeDocument/2006/relationships" r:id="rId4"/>
          </a:graphicData>
        </a:graphic>
      </p:graphicFrame>
      <p:sp>
        <p:nvSpPr>
          <p:cNvPr id="14" name="Google Shape;746;p20">
            <a:extLst>
              <a:ext uri="{FF2B5EF4-FFF2-40B4-BE49-F238E27FC236}">
                <a16:creationId xmlns:a16="http://schemas.microsoft.com/office/drawing/2014/main" id="{1D4CBA92-6363-733D-63A2-4848EF06293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graphicFrame>
        <p:nvGraphicFramePr>
          <p:cNvPr id="15" name="Chart 14">
            <a:extLst>
              <a:ext uri="{FF2B5EF4-FFF2-40B4-BE49-F238E27FC236}">
                <a16:creationId xmlns:a16="http://schemas.microsoft.com/office/drawing/2014/main" id="{4685BE4E-2B9C-D549-BBBE-3188F6BC931A}"/>
              </a:ext>
            </a:extLst>
          </p:cNvPr>
          <p:cNvGraphicFramePr/>
          <p:nvPr>
            <p:extLst>
              <p:ext uri="{D42A27DB-BD31-4B8C-83A1-F6EECF244321}">
                <p14:modId xmlns:p14="http://schemas.microsoft.com/office/powerpoint/2010/main" val="1616999135"/>
              </p:ext>
            </p:extLst>
          </p:nvPr>
        </p:nvGraphicFramePr>
        <p:xfrm>
          <a:off x="467805" y="3036863"/>
          <a:ext cx="5244655" cy="1657970"/>
        </p:xfrm>
        <a:graphic>
          <a:graphicData uri="http://schemas.openxmlformats.org/drawingml/2006/chart">
            <c:chart xmlns:c="http://schemas.openxmlformats.org/drawingml/2006/chart" xmlns:r="http://schemas.openxmlformats.org/officeDocument/2006/relationships" r:id="rId5"/>
          </a:graphicData>
        </a:graphic>
      </p:graphicFrame>
      <p:cxnSp>
        <p:nvCxnSpPr>
          <p:cNvPr id="17" name="Straight Connector 16">
            <a:extLst>
              <a:ext uri="{FF2B5EF4-FFF2-40B4-BE49-F238E27FC236}">
                <a16:creationId xmlns:a16="http://schemas.microsoft.com/office/drawing/2014/main" id="{FE574D66-1FE5-3D0C-14B8-D23F108B03F4}"/>
              </a:ext>
            </a:extLst>
          </p:cNvPr>
          <p:cNvCxnSpPr>
            <a:cxnSpLocks/>
          </p:cNvCxnSpPr>
          <p:nvPr/>
        </p:nvCxnSpPr>
        <p:spPr>
          <a:xfrm flipV="1">
            <a:off x="1202901" y="3036863"/>
            <a:ext cx="0" cy="293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21E1CB-A56C-B3E3-DEC4-C983472B3BEE}"/>
              </a:ext>
            </a:extLst>
          </p:cNvPr>
          <p:cNvCxnSpPr>
            <a:cxnSpLocks/>
          </p:cNvCxnSpPr>
          <p:nvPr/>
        </p:nvCxnSpPr>
        <p:spPr>
          <a:xfrm flipV="1">
            <a:off x="1673141" y="3036863"/>
            <a:ext cx="0" cy="141586"/>
          </a:xfrm>
          <a:prstGeom prst="line">
            <a:avLst/>
          </a:prstGeom>
          <a:ln>
            <a:headEnd type="triangle"/>
            <a:tailEnd w="med"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3054F50-9741-BCC9-D560-E422C1DDEBA6}"/>
              </a:ext>
            </a:extLst>
          </p:cNvPr>
          <p:cNvCxnSpPr>
            <a:cxnSpLocks/>
          </p:cNvCxnSpPr>
          <p:nvPr/>
        </p:nvCxnSpPr>
        <p:spPr>
          <a:xfrm flipH="1">
            <a:off x="1202901" y="3036863"/>
            <a:ext cx="4702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96BDE9-4414-FF81-FC21-534CAB45A068}"/>
              </a:ext>
            </a:extLst>
          </p:cNvPr>
          <p:cNvCxnSpPr>
            <a:cxnSpLocks/>
          </p:cNvCxnSpPr>
          <p:nvPr/>
        </p:nvCxnSpPr>
        <p:spPr>
          <a:xfrm flipV="1">
            <a:off x="2851592" y="3330034"/>
            <a:ext cx="0" cy="293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61CAA41-BD58-F854-B927-FF1C0FD8D3F7}"/>
              </a:ext>
            </a:extLst>
          </p:cNvPr>
          <p:cNvCxnSpPr>
            <a:cxnSpLocks/>
          </p:cNvCxnSpPr>
          <p:nvPr/>
        </p:nvCxnSpPr>
        <p:spPr>
          <a:xfrm flipV="1">
            <a:off x="3321832" y="3330034"/>
            <a:ext cx="0" cy="201706"/>
          </a:xfrm>
          <a:prstGeom prst="line">
            <a:avLst/>
          </a:prstGeom>
          <a:ln>
            <a:headEnd type="triangle"/>
            <a:tailEnd w="med"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16DD711-224F-9EA7-E8BB-C15E0A92DED3}"/>
              </a:ext>
            </a:extLst>
          </p:cNvPr>
          <p:cNvCxnSpPr>
            <a:cxnSpLocks/>
          </p:cNvCxnSpPr>
          <p:nvPr/>
        </p:nvCxnSpPr>
        <p:spPr>
          <a:xfrm flipH="1">
            <a:off x="2851592" y="3330034"/>
            <a:ext cx="4702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38B42DC-7EF2-2587-99AF-AF696A6F54DF}"/>
              </a:ext>
            </a:extLst>
          </p:cNvPr>
          <p:cNvCxnSpPr>
            <a:cxnSpLocks/>
          </p:cNvCxnSpPr>
          <p:nvPr/>
        </p:nvCxnSpPr>
        <p:spPr>
          <a:xfrm flipV="1">
            <a:off x="4505172" y="3267281"/>
            <a:ext cx="0" cy="293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600C9EF-98B5-D2C8-FF3F-33E6164F37E3}"/>
              </a:ext>
            </a:extLst>
          </p:cNvPr>
          <p:cNvCxnSpPr>
            <a:cxnSpLocks/>
          </p:cNvCxnSpPr>
          <p:nvPr/>
        </p:nvCxnSpPr>
        <p:spPr>
          <a:xfrm flipV="1">
            <a:off x="4975412" y="3267281"/>
            <a:ext cx="0" cy="204339"/>
          </a:xfrm>
          <a:prstGeom prst="line">
            <a:avLst/>
          </a:prstGeom>
          <a:ln>
            <a:headEnd type="triangle"/>
            <a:tailEnd w="med"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AA3239-BD35-CB9F-9B58-1F01C2E00057}"/>
              </a:ext>
            </a:extLst>
          </p:cNvPr>
          <p:cNvCxnSpPr>
            <a:cxnSpLocks/>
          </p:cNvCxnSpPr>
          <p:nvPr/>
        </p:nvCxnSpPr>
        <p:spPr>
          <a:xfrm flipH="1">
            <a:off x="4505172" y="3267281"/>
            <a:ext cx="47024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51CC9A8-99AE-5CC8-CAFF-E5A6851A6438}"/>
              </a:ext>
            </a:extLst>
          </p:cNvPr>
          <p:cNvSpPr/>
          <p:nvPr/>
        </p:nvSpPr>
        <p:spPr>
          <a:xfrm>
            <a:off x="1269322" y="2954902"/>
            <a:ext cx="337399" cy="163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a:solidFill>
                  <a:schemeClr val="bg1"/>
                </a:solidFill>
              </a:rPr>
              <a:t>39%</a:t>
            </a:r>
          </a:p>
        </p:txBody>
      </p:sp>
      <p:sp>
        <p:nvSpPr>
          <p:cNvPr id="33" name="Rectangle 32">
            <a:extLst>
              <a:ext uri="{FF2B5EF4-FFF2-40B4-BE49-F238E27FC236}">
                <a16:creationId xmlns:a16="http://schemas.microsoft.com/office/drawing/2014/main" id="{E4D1497B-30EC-11C8-93E5-5D33E52AC302}"/>
              </a:ext>
            </a:extLst>
          </p:cNvPr>
          <p:cNvSpPr/>
          <p:nvPr/>
        </p:nvSpPr>
        <p:spPr>
          <a:xfrm>
            <a:off x="2918013" y="3231757"/>
            <a:ext cx="337399" cy="163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a:solidFill>
                  <a:schemeClr val="bg1"/>
                </a:solidFill>
              </a:rPr>
              <a:t>58%</a:t>
            </a:r>
          </a:p>
        </p:txBody>
      </p:sp>
      <p:sp>
        <p:nvSpPr>
          <p:cNvPr id="34" name="Rectangle 33">
            <a:extLst>
              <a:ext uri="{FF2B5EF4-FFF2-40B4-BE49-F238E27FC236}">
                <a16:creationId xmlns:a16="http://schemas.microsoft.com/office/drawing/2014/main" id="{B5A51EEC-8378-28CF-89F7-F078929BA39B}"/>
              </a:ext>
            </a:extLst>
          </p:cNvPr>
          <p:cNvSpPr/>
          <p:nvPr/>
        </p:nvSpPr>
        <p:spPr>
          <a:xfrm>
            <a:off x="4570813" y="3177920"/>
            <a:ext cx="337399" cy="163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a:solidFill>
                  <a:schemeClr val="bg1"/>
                </a:solidFill>
              </a:rPr>
              <a:t>31%</a:t>
            </a:r>
          </a:p>
        </p:txBody>
      </p:sp>
      <p:sp>
        <p:nvSpPr>
          <p:cNvPr id="35" name="TextBox 34">
            <a:extLst>
              <a:ext uri="{FF2B5EF4-FFF2-40B4-BE49-F238E27FC236}">
                <a16:creationId xmlns:a16="http://schemas.microsoft.com/office/drawing/2014/main" id="{5B9B968F-9956-7F08-E370-36BDF454ACA9}"/>
              </a:ext>
            </a:extLst>
          </p:cNvPr>
          <p:cNvSpPr txBox="1"/>
          <p:nvPr/>
        </p:nvSpPr>
        <p:spPr>
          <a:xfrm>
            <a:off x="467806" y="4830961"/>
            <a:ext cx="938741" cy="276999"/>
          </a:xfrm>
          <a:prstGeom prst="rect">
            <a:avLst/>
          </a:prstGeom>
          <a:noFill/>
        </p:spPr>
        <p:txBody>
          <a:bodyPr wrap="square" rtlCol="0">
            <a:spAutoFit/>
          </a:bodyPr>
          <a:lstStyle/>
          <a:p>
            <a:r>
              <a:rPr lang="en-US" sz="1200" err="1">
                <a:solidFill>
                  <a:schemeClr val="bg1">
                    <a:lumMod val="50000"/>
                  </a:schemeClr>
                </a:solidFill>
              </a:rPr>
              <a:t>mUSD</a:t>
            </a:r>
            <a:endParaRPr lang="en-US" sz="1200">
              <a:solidFill>
                <a:schemeClr val="bg1">
                  <a:lumMod val="50000"/>
                </a:schemeClr>
              </a:solidFill>
            </a:endParaRPr>
          </a:p>
        </p:txBody>
      </p:sp>
      <p:graphicFrame>
        <p:nvGraphicFramePr>
          <p:cNvPr id="36" name="Chart 35">
            <a:extLst>
              <a:ext uri="{FF2B5EF4-FFF2-40B4-BE49-F238E27FC236}">
                <a16:creationId xmlns:a16="http://schemas.microsoft.com/office/drawing/2014/main" id="{D3A0D9CE-2C65-7988-A921-4DBBD0F5C950}"/>
              </a:ext>
            </a:extLst>
          </p:cNvPr>
          <p:cNvGraphicFramePr/>
          <p:nvPr>
            <p:extLst>
              <p:ext uri="{D42A27DB-BD31-4B8C-83A1-F6EECF244321}">
                <p14:modId xmlns:p14="http://schemas.microsoft.com/office/powerpoint/2010/main" val="1284045361"/>
              </p:ext>
            </p:extLst>
          </p:nvPr>
        </p:nvGraphicFramePr>
        <p:xfrm>
          <a:off x="6554681" y="2932462"/>
          <a:ext cx="5182651" cy="179100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542255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B91F1B-C254-C988-B15F-4F0F38CAA260}"/>
              </a:ext>
            </a:extLst>
          </p:cNvPr>
          <p:cNvGraphicFramePr>
            <a:graphicFrameLocks noChangeAspect="1"/>
          </p:cNvGraphicFramePr>
          <p:nvPr>
            <p:custDataLst>
              <p:tags r:id="rId1"/>
            </p:custDataLst>
            <p:extLst>
              <p:ext uri="{D42A27DB-BD31-4B8C-83A1-F6EECF244321}">
                <p14:modId xmlns:p14="http://schemas.microsoft.com/office/powerpoint/2010/main" val="178742616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FDB91F1B-C254-C988-B15F-4F0F38CAA26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F0F7FF12-8C46-3F4C-AF3C-C393D45CBDE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177</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9" name="Title 1">
            <a:extLst>
              <a:ext uri="{FF2B5EF4-FFF2-40B4-BE49-F238E27FC236}">
                <a16:creationId xmlns:a16="http://schemas.microsoft.com/office/drawing/2014/main" id="{9B640F0C-5D83-E625-44EC-8975B5EA2560}"/>
              </a:ext>
            </a:extLst>
          </p:cNvPr>
          <p:cNvSpPr txBox="1">
            <a:spLocks/>
          </p:cNvSpPr>
          <p:nvPr/>
        </p:nvSpPr>
        <p:spPr>
          <a:xfrm>
            <a:off x="534725" y="1355453"/>
            <a:ext cx="5298916" cy="1437300"/>
          </a:xfrm>
          <a:prstGeom prst="rect">
            <a:avLst/>
          </a:prstGeom>
        </p:spPr>
        <p:txBody>
          <a:bodyPr vert="horz"/>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2"/>
              </a:buClr>
              <a:buSzPts val="2000"/>
            </a:pPr>
            <a:r>
              <a:rPr lang="en-GB" sz="4800" b="1">
                <a:solidFill>
                  <a:schemeClr val="tx1"/>
                </a:solidFill>
                <a:latin typeface="Georgia" panose="02040502050405020303" pitchFamily="18" charset="0"/>
              </a:rPr>
              <a:t>Financial impact and roadmap</a:t>
            </a:r>
            <a:endParaRPr lang="en-US" sz="4800" b="1">
              <a:solidFill>
                <a:schemeClr val="tx1"/>
              </a:solidFill>
              <a:latin typeface="Georgia" panose="02040502050405020303" pitchFamily="18" charset="0"/>
            </a:endParaRPr>
          </a:p>
        </p:txBody>
      </p:sp>
      <p:sp>
        <p:nvSpPr>
          <p:cNvPr id="10" name="Text Placeholder 2">
            <a:extLst>
              <a:ext uri="{FF2B5EF4-FFF2-40B4-BE49-F238E27FC236}">
                <a16:creationId xmlns:a16="http://schemas.microsoft.com/office/drawing/2014/main" id="{345960FC-11B2-A398-6102-D693F3DFFA61}"/>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a:solidFill>
                  <a:schemeClr val="tx1"/>
                </a:solidFill>
              </a:rPr>
              <a:t>03</a:t>
            </a:r>
          </a:p>
        </p:txBody>
      </p:sp>
    </p:spTree>
    <p:extLst>
      <p:ext uri="{BB962C8B-B14F-4D97-AF65-F5344CB8AC3E}">
        <p14:creationId xmlns:p14="http://schemas.microsoft.com/office/powerpoint/2010/main" val="302230298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8" name="Google Shape;718;p20"/>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GB"/>
              <a:t>We expect a total of 450-465 </a:t>
            </a:r>
            <a:r>
              <a:rPr lang="en-GB" err="1"/>
              <a:t>mUSD</a:t>
            </a:r>
            <a:r>
              <a:rPr lang="en-GB"/>
              <a:t> from these strategic initiatives</a:t>
            </a:r>
            <a:endParaRPr/>
          </a:p>
        </p:txBody>
      </p:sp>
      <p:sp>
        <p:nvSpPr>
          <p:cNvPr id="742" name="Google Shape;742;p20"/>
          <p:cNvSpPr/>
          <p:nvPr/>
        </p:nvSpPr>
        <p:spPr>
          <a:xfrm>
            <a:off x="467806" y="1368884"/>
            <a:ext cx="5809008" cy="52318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171616"/>
              </a:buClr>
              <a:buSzPts val="1400"/>
              <a:buFont typeface="Arial"/>
              <a:buNone/>
              <a:tabLst/>
              <a:defRPr/>
            </a:pPr>
            <a:r>
              <a:rPr lang="da-DK" b="1">
                <a:solidFill>
                  <a:srgbClr val="171616"/>
                </a:solidFill>
              </a:rPr>
              <a:t>Total </a:t>
            </a:r>
            <a:r>
              <a:rPr lang="da-DK" b="1" err="1">
                <a:solidFill>
                  <a:srgbClr val="171616"/>
                </a:solidFill>
              </a:rPr>
              <a:t>expected</a:t>
            </a:r>
            <a:r>
              <a:rPr lang="da-DK" b="1">
                <a:solidFill>
                  <a:srgbClr val="171616"/>
                </a:solidFill>
              </a:rPr>
              <a:t> </a:t>
            </a:r>
            <a:r>
              <a:rPr lang="da-DK" b="1" err="1">
                <a:solidFill>
                  <a:srgbClr val="171616"/>
                </a:solidFill>
              </a:rPr>
              <a:t>financial</a:t>
            </a:r>
            <a:r>
              <a:rPr lang="da-DK" b="1">
                <a:solidFill>
                  <a:srgbClr val="171616"/>
                </a:solidFill>
              </a:rPr>
              <a:t> </a:t>
            </a:r>
            <a:r>
              <a:rPr lang="da-DK" b="1" err="1">
                <a:solidFill>
                  <a:srgbClr val="171616"/>
                </a:solidFill>
              </a:rPr>
              <a:t>impact</a:t>
            </a:r>
            <a:r>
              <a:rPr lang="da-DK" b="1">
                <a:solidFill>
                  <a:srgbClr val="171616"/>
                </a:solidFill>
              </a:rPr>
              <a:t> of </a:t>
            </a:r>
            <a:r>
              <a:rPr lang="da-DK" b="1" err="1">
                <a:solidFill>
                  <a:srgbClr val="171616"/>
                </a:solidFill>
              </a:rPr>
              <a:t>strategic</a:t>
            </a:r>
            <a:r>
              <a:rPr lang="da-DK" b="1">
                <a:solidFill>
                  <a:srgbClr val="171616"/>
                </a:solidFill>
              </a:rPr>
              <a:t> </a:t>
            </a:r>
            <a:r>
              <a:rPr lang="da-DK" b="1" err="1">
                <a:solidFill>
                  <a:srgbClr val="171616"/>
                </a:solidFill>
              </a:rPr>
              <a:t>initiatives</a:t>
            </a:r>
            <a:endParaRPr kumimoji="0" sz="1400" b="1" i="0" u="none" strike="noStrike" kern="0" cap="none" spc="0" normalizeH="0" baseline="0" noProof="0">
              <a:ln>
                <a:noFill/>
              </a:ln>
              <a:solidFill>
                <a:srgbClr val="171616"/>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err="1">
                <a:ln>
                  <a:noFill/>
                </a:ln>
                <a:solidFill>
                  <a:srgbClr val="7F7F7F"/>
                </a:solidFill>
                <a:effectLst/>
                <a:uLnTx/>
                <a:uFillTx/>
                <a:latin typeface="Arial"/>
                <a:ea typeface="Arial"/>
                <a:cs typeface="Arial"/>
                <a:sym typeface="Arial"/>
              </a:rPr>
              <a:t>mUSD</a:t>
            </a:r>
            <a:endParaRPr kumimoji="0" sz="1400" b="0" i="0" u="none" strike="noStrike" kern="0" cap="none" spc="0" normalizeH="0" baseline="0" noProof="0">
              <a:ln>
                <a:noFill/>
              </a:ln>
              <a:solidFill>
                <a:srgbClr val="171616"/>
              </a:solidFill>
              <a:effectLst/>
              <a:uLnTx/>
              <a:uFillTx/>
              <a:latin typeface="Arial"/>
              <a:ea typeface="Arial"/>
              <a:cs typeface="Arial"/>
              <a:sym typeface="Arial"/>
            </a:endParaRPr>
          </a:p>
        </p:txBody>
      </p:sp>
      <p:sp>
        <p:nvSpPr>
          <p:cNvPr id="746" name="Google Shape;746;p20"/>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mc:AlternateContent xmlns:mc="http://schemas.openxmlformats.org/markup-compatibility/2006">
        <mc:Choice xmlns:cx1="http://schemas.microsoft.com/office/drawing/2015/9/8/chartex" Requires="cx1">
          <p:graphicFrame>
            <p:nvGraphicFramePr>
              <p:cNvPr id="3" name="Chart 2">
                <a:extLst>
                  <a:ext uri="{FF2B5EF4-FFF2-40B4-BE49-F238E27FC236}">
                    <a16:creationId xmlns:a16="http://schemas.microsoft.com/office/drawing/2014/main" id="{82AF77FD-6A3D-A856-25A7-BEC5D772507C}"/>
                  </a:ext>
                </a:extLst>
              </p:cNvPr>
              <p:cNvGraphicFramePr/>
              <p:nvPr>
                <p:extLst>
                  <p:ext uri="{D42A27DB-BD31-4B8C-83A1-F6EECF244321}">
                    <p14:modId xmlns:p14="http://schemas.microsoft.com/office/powerpoint/2010/main" val="1700718196"/>
                  </p:ext>
                </p:extLst>
              </p:nvPr>
            </p:nvGraphicFramePr>
            <p:xfrm>
              <a:off x="550863" y="2084610"/>
              <a:ext cx="11090273" cy="4053723"/>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3" name="Chart 2">
                <a:extLst>
                  <a:ext uri="{FF2B5EF4-FFF2-40B4-BE49-F238E27FC236}">
                    <a16:creationId xmlns:a16="http://schemas.microsoft.com/office/drawing/2014/main" id="{82AF77FD-6A3D-A856-25A7-BEC5D772507C}"/>
                  </a:ext>
                </a:extLst>
              </p:cNvPr>
              <p:cNvPicPr>
                <a:picLocks noGrp="1" noRot="1" noChangeAspect="1" noMove="1" noResize="1" noEditPoints="1" noAdjustHandles="1" noChangeArrowheads="1" noChangeShapeType="1"/>
              </p:cNvPicPr>
              <p:nvPr/>
            </p:nvPicPr>
            <p:blipFill>
              <a:blip r:embed="rId4"/>
              <a:stretch>
                <a:fillRect/>
              </a:stretch>
            </p:blipFill>
            <p:spPr>
              <a:xfrm>
                <a:off x="550863" y="2084610"/>
                <a:ext cx="11090273" cy="4053723"/>
              </a:xfrm>
              <a:prstGeom prst="rect">
                <a:avLst/>
              </a:prstGeom>
            </p:spPr>
          </p:pic>
        </mc:Fallback>
      </mc:AlternateContent>
      <p:sp>
        <p:nvSpPr>
          <p:cNvPr id="2" name="Slide Number Placeholder 2">
            <a:extLst>
              <a:ext uri="{FF2B5EF4-FFF2-40B4-BE49-F238E27FC236}">
                <a16:creationId xmlns:a16="http://schemas.microsoft.com/office/drawing/2014/main" id="{DDA87E2D-890D-12DD-1FF4-414EAA471B49}"/>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178</a:t>
            </a:fld>
            <a:endParaRPr lang="en-GB"/>
          </a:p>
        </p:txBody>
      </p:sp>
    </p:spTree>
    <p:extLst>
      <p:ext uri="{BB962C8B-B14F-4D97-AF65-F5344CB8AC3E}">
        <p14:creationId xmlns:p14="http://schemas.microsoft.com/office/powerpoint/2010/main" val="67300175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2ACF-CC9A-91B7-EAA9-ED511E47E771}"/>
              </a:ext>
            </a:extLst>
          </p:cNvPr>
          <p:cNvSpPr>
            <a:spLocks noGrp="1"/>
          </p:cNvSpPr>
          <p:nvPr>
            <p:ph type="title"/>
          </p:nvPr>
        </p:nvSpPr>
        <p:spPr/>
        <p:txBody>
          <a:bodyPr/>
          <a:lstStyle/>
          <a:p>
            <a:r>
              <a:rPr lang="en-US"/>
              <a:t>We plan to roll out the initiatives over next three years</a:t>
            </a:r>
          </a:p>
        </p:txBody>
      </p:sp>
      <p:sp>
        <p:nvSpPr>
          <p:cNvPr id="3" name="Slide Number Placeholder 2">
            <a:extLst>
              <a:ext uri="{FF2B5EF4-FFF2-40B4-BE49-F238E27FC236}">
                <a16:creationId xmlns:a16="http://schemas.microsoft.com/office/drawing/2014/main" id="{D244F664-3BF2-8E55-892A-7448BBEA9E5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179</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31" name="Pentagon 30">
            <a:extLst>
              <a:ext uri="{FF2B5EF4-FFF2-40B4-BE49-F238E27FC236}">
                <a16:creationId xmlns:a16="http://schemas.microsoft.com/office/drawing/2014/main" id="{849A2685-991B-D36C-8F45-DED6561AB4FF}"/>
              </a:ext>
            </a:extLst>
          </p:cNvPr>
          <p:cNvSpPr/>
          <p:nvPr/>
        </p:nvSpPr>
        <p:spPr>
          <a:xfrm>
            <a:off x="1200541" y="2064118"/>
            <a:ext cx="3563997" cy="828000"/>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bg1"/>
                </a:solidFill>
                <a:effectLst/>
                <a:uLnTx/>
                <a:uFillTx/>
                <a:latin typeface="Arial"/>
                <a:ea typeface="+mn-ea"/>
                <a:cs typeface="+mn-cs"/>
                <a:sym typeface="Arial"/>
              </a:rPr>
              <a:t>Roll-out procurement playbook to all BUs; Establish </a:t>
            </a:r>
            <a:r>
              <a:rPr kumimoji="0" lang="en-GB" sz="1200" b="0" i="0" u="none" strike="noStrike" kern="0" cap="none" spc="0" normalizeH="0" baseline="0" noProof="0" err="1">
                <a:ln>
                  <a:noFill/>
                </a:ln>
                <a:solidFill>
                  <a:schemeClr val="bg1"/>
                </a:solidFill>
                <a:effectLst/>
                <a:uLnTx/>
                <a:uFillTx/>
                <a:latin typeface="Arial"/>
                <a:ea typeface="+mn-ea"/>
                <a:cs typeface="+mn-cs"/>
                <a:sym typeface="Arial"/>
              </a:rPr>
              <a:t>center</a:t>
            </a:r>
            <a:r>
              <a:rPr kumimoji="0" lang="en-GB" sz="1200" b="0" i="0" u="none" strike="noStrike" kern="0" cap="none" spc="0" normalizeH="0" baseline="0" noProof="0">
                <a:ln>
                  <a:noFill/>
                </a:ln>
                <a:solidFill>
                  <a:schemeClr val="bg1"/>
                </a:solidFill>
                <a:effectLst/>
                <a:uLnTx/>
                <a:uFillTx/>
                <a:latin typeface="Arial"/>
                <a:ea typeface="+mn-ea"/>
                <a:cs typeface="+mn-cs"/>
                <a:sym typeface="Arial"/>
              </a:rPr>
              <a:t> of </a:t>
            </a:r>
            <a:r>
              <a:rPr kumimoji="0" lang="en-GB" sz="1200" b="0" i="0" u="none" strike="noStrike" kern="0" cap="none" spc="0" normalizeH="0" baseline="0" noProof="0" err="1">
                <a:ln>
                  <a:noFill/>
                </a:ln>
                <a:solidFill>
                  <a:schemeClr val="bg1"/>
                </a:solidFill>
                <a:effectLst/>
                <a:uLnTx/>
                <a:uFillTx/>
                <a:latin typeface="Arial"/>
                <a:ea typeface="+mn-ea"/>
                <a:cs typeface="+mn-cs"/>
                <a:sym typeface="Arial"/>
              </a:rPr>
              <a:t>excellen</a:t>
            </a:r>
            <a:r>
              <a:rPr lang="en-GB" sz="1200" err="1">
                <a:solidFill>
                  <a:schemeClr val="bg1"/>
                </a:solidFill>
                <a:latin typeface="Arial"/>
              </a:rPr>
              <a:t>ce</a:t>
            </a:r>
            <a:endParaRPr kumimoji="0" lang="en-GB" sz="1200" b="0" i="0" u="none" strike="noStrike" kern="0" cap="none" spc="0" normalizeH="0" baseline="0" noProof="0">
              <a:ln>
                <a:noFill/>
              </a:ln>
              <a:solidFill>
                <a:schemeClr val="bg1"/>
              </a:solidFill>
              <a:effectLst/>
              <a:uLnTx/>
              <a:uFillTx/>
              <a:latin typeface="Arial"/>
              <a:ea typeface="+mn-ea"/>
              <a:cs typeface="+mn-cs"/>
              <a:sym typeface="Arial"/>
            </a:endParaRPr>
          </a:p>
        </p:txBody>
      </p:sp>
      <p:sp>
        <p:nvSpPr>
          <p:cNvPr id="32" name="Pentagon 31">
            <a:extLst>
              <a:ext uri="{FF2B5EF4-FFF2-40B4-BE49-F238E27FC236}">
                <a16:creationId xmlns:a16="http://schemas.microsoft.com/office/drawing/2014/main" id="{74F36DF1-ADC9-FCDC-D582-2D30060A38E4}"/>
              </a:ext>
            </a:extLst>
          </p:cNvPr>
          <p:cNvSpPr/>
          <p:nvPr/>
        </p:nvSpPr>
        <p:spPr>
          <a:xfrm>
            <a:off x="1200540" y="3079282"/>
            <a:ext cx="3563997" cy="828000"/>
          </a:xfrm>
          <a:prstGeom prst="homePlate">
            <a:avLst/>
          </a:prstGeom>
          <a:solidFill>
            <a:schemeClr val="bg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bg1"/>
                </a:solidFill>
                <a:effectLst/>
                <a:uLnTx/>
                <a:uFillTx/>
                <a:latin typeface="Arial"/>
                <a:ea typeface="+mn-ea"/>
                <a:cs typeface="+mn-cs"/>
                <a:sym typeface="Arial"/>
              </a:rPr>
              <a:t>Implement suggested STP and self-service initiatives; Set up data and analytics hub</a:t>
            </a:r>
          </a:p>
        </p:txBody>
      </p:sp>
      <p:sp>
        <p:nvSpPr>
          <p:cNvPr id="33" name="Pentagon 32">
            <a:extLst>
              <a:ext uri="{FF2B5EF4-FFF2-40B4-BE49-F238E27FC236}">
                <a16:creationId xmlns:a16="http://schemas.microsoft.com/office/drawing/2014/main" id="{6233F724-5AAD-0AB4-D1DD-E2B7547FA8C4}"/>
              </a:ext>
            </a:extLst>
          </p:cNvPr>
          <p:cNvSpPr/>
          <p:nvPr/>
        </p:nvSpPr>
        <p:spPr>
          <a:xfrm>
            <a:off x="1200538" y="4094728"/>
            <a:ext cx="3563997" cy="828000"/>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bg1"/>
                </a:solidFill>
                <a:effectLst/>
                <a:uLnTx/>
                <a:uFillTx/>
                <a:latin typeface="Arial"/>
                <a:ea typeface="+mn-ea"/>
                <a:cs typeface="+mn-cs"/>
                <a:sym typeface="Arial"/>
              </a:rPr>
              <a:t>Start POC in [region]; Roll-out new products to broader market</a:t>
            </a:r>
          </a:p>
        </p:txBody>
      </p:sp>
      <p:sp>
        <p:nvSpPr>
          <p:cNvPr id="34" name="Pentagon 6">
            <a:extLst>
              <a:ext uri="{FF2B5EF4-FFF2-40B4-BE49-F238E27FC236}">
                <a16:creationId xmlns:a16="http://schemas.microsoft.com/office/drawing/2014/main" id="{9E8A94F4-E9B0-0067-6D36-A9D40B0F0338}"/>
              </a:ext>
            </a:extLst>
          </p:cNvPr>
          <p:cNvSpPr/>
          <p:nvPr/>
        </p:nvSpPr>
        <p:spPr>
          <a:xfrm>
            <a:off x="1200537" y="5071738"/>
            <a:ext cx="3563997" cy="828000"/>
          </a:xfrm>
          <a:prstGeom prst="homePlate">
            <a:avLst/>
          </a:prstGeom>
          <a:solidFill>
            <a:schemeClr val="bg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bg1"/>
                </a:solidFill>
                <a:effectLst/>
                <a:uLnTx/>
                <a:uFillTx/>
                <a:latin typeface="Arial"/>
                <a:ea typeface="+mn-ea"/>
                <a:cs typeface="+mn-cs"/>
                <a:sym typeface="Arial"/>
              </a:rPr>
              <a:t>Expand digital integrations to all partners; Finalize current POCs and record results; Plan roll</a:t>
            </a:r>
            <a:r>
              <a:rPr lang="en-GB" sz="1200">
                <a:solidFill>
                  <a:schemeClr val="bg1"/>
                </a:solidFill>
                <a:latin typeface="Arial"/>
              </a:rPr>
              <a:t>-out to broader region</a:t>
            </a:r>
            <a:endParaRPr kumimoji="0" lang="en-GB" sz="1200" b="0" i="0" u="none" strike="noStrike" kern="0" cap="none" spc="0" normalizeH="0" baseline="0" noProof="0">
              <a:ln>
                <a:noFill/>
              </a:ln>
              <a:solidFill>
                <a:schemeClr val="bg1"/>
              </a:solidFill>
              <a:effectLst/>
              <a:uLnTx/>
              <a:uFillTx/>
              <a:latin typeface="Arial"/>
              <a:ea typeface="+mn-ea"/>
              <a:cs typeface="+mn-cs"/>
              <a:sym typeface="Arial"/>
            </a:endParaRPr>
          </a:p>
        </p:txBody>
      </p:sp>
      <p:sp>
        <p:nvSpPr>
          <p:cNvPr id="35" name="Pentagon 1">
            <a:extLst>
              <a:ext uri="{FF2B5EF4-FFF2-40B4-BE49-F238E27FC236}">
                <a16:creationId xmlns:a16="http://schemas.microsoft.com/office/drawing/2014/main" id="{3254BE6E-4D2F-A008-9DA7-F88179DA6A1C}"/>
              </a:ext>
            </a:extLst>
          </p:cNvPr>
          <p:cNvSpPr/>
          <p:nvPr/>
        </p:nvSpPr>
        <p:spPr>
          <a:xfrm>
            <a:off x="4416306" y="2064118"/>
            <a:ext cx="3671998" cy="828000"/>
          </a:xfrm>
          <a:prstGeom prst="chevron">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bg1"/>
                </a:solidFill>
                <a:effectLst/>
                <a:uLnTx/>
                <a:uFillTx/>
                <a:latin typeface="Arial"/>
                <a:ea typeface="+mn-ea"/>
                <a:cs typeface="+mn-cs"/>
                <a:sym typeface="Arial"/>
              </a:rPr>
              <a:t>Set up excellence training program; Implement cockpit for data handling</a:t>
            </a:r>
          </a:p>
        </p:txBody>
      </p:sp>
      <p:sp>
        <p:nvSpPr>
          <p:cNvPr id="36" name="Pentagon 5">
            <a:extLst>
              <a:ext uri="{FF2B5EF4-FFF2-40B4-BE49-F238E27FC236}">
                <a16:creationId xmlns:a16="http://schemas.microsoft.com/office/drawing/2014/main" id="{6037E970-FFBC-2FCE-5C3A-27D25EF7FCAC}"/>
              </a:ext>
            </a:extLst>
          </p:cNvPr>
          <p:cNvSpPr/>
          <p:nvPr/>
        </p:nvSpPr>
        <p:spPr>
          <a:xfrm>
            <a:off x="4416305" y="3079282"/>
            <a:ext cx="3671998" cy="828000"/>
          </a:xfrm>
          <a:prstGeom prst="chevron">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Iterate and refine digital initiatives; Identify short list of conversion improvements using new data</a:t>
            </a:r>
          </a:p>
        </p:txBody>
      </p:sp>
      <p:sp>
        <p:nvSpPr>
          <p:cNvPr id="37" name="Pentagon 6">
            <a:extLst>
              <a:ext uri="{FF2B5EF4-FFF2-40B4-BE49-F238E27FC236}">
                <a16:creationId xmlns:a16="http://schemas.microsoft.com/office/drawing/2014/main" id="{FD5D33B3-AFDD-CF4E-CB7F-41EADF85FD95}"/>
              </a:ext>
            </a:extLst>
          </p:cNvPr>
          <p:cNvSpPr/>
          <p:nvPr/>
        </p:nvSpPr>
        <p:spPr>
          <a:xfrm>
            <a:off x="4416304" y="4094728"/>
            <a:ext cx="3671998" cy="828000"/>
          </a:xfrm>
          <a:prstGeom prst="chevron">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Expand POC if results are good; Propose and test new products similar to [sanitized] within [BU]</a:t>
            </a:r>
          </a:p>
        </p:txBody>
      </p:sp>
      <p:sp>
        <p:nvSpPr>
          <p:cNvPr id="38" name="Pentagon 6">
            <a:extLst>
              <a:ext uri="{FF2B5EF4-FFF2-40B4-BE49-F238E27FC236}">
                <a16:creationId xmlns:a16="http://schemas.microsoft.com/office/drawing/2014/main" id="{42DDF3BB-DC82-52B5-4E46-8AFBD6223E0B}"/>
              </a:ext>
            </a:extLst>
          </p:cNvPr>
          <p:cNvSpPr/>
          <p:nvPr/>
        </p:nvSpPr>
        <p:spPr>
          <a:xfrm>
            <a:off x="4416302" y="5071738"/>
            <a:ext cx="3671998" cy="828000"/>
          </a:xfrm>
          <a:prstGeom prst="chevron">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bg1"/>
                </a:solidFill>
                <a:effectLst/>
                <a:uLnTx/>
                <a:uFillTx/>
                <a:latin typeface="Arial"/>
                <a:ea typeface="+mn-ea"/>
                <a:cs typeface="+mn-cs"/>
                <a:sym typeface="Arial"/>
              </a:rPr>
              <a:t>Refine digital integrations; Roll-out POC concepts to full market (sequentially)</a:t>
            </a:r>
          </a:p>
        </p:txBody>
      </p:sp>
      <p:sp>
        <p:nvSpPr>
          <p:cNvPr id="39" name="Pentagon 5">
            <a:extLst>
              <a:ext uri="{FF2B5EF4-FFF2-40B4-BE49-F238E27FC236}">
                <a16:creationId xmlns:a16="http://schemas.microsoft.com/office/drawing/2014/main" id="{4560299C-9BDA-A47E-3FDE-BBDD7D479415}"/>
              </a:ext>
            </a:extLst>
          </p:cNvPr>
          <p:cNvSpPr/>
          <p:nvPr/>
        </p:nvSpPr>
        <p:spPr>
          <a:xfrm>
            <a:off x="7724734" y="4094728"/>
            <a:ext cx="3671998" cy="82800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Embed product and service innovation across all BUs</a:t>
            </a:r>
          </a:p>
        </p:txBody>
      </p:sp>
      <p:sp>
        <p:nvSpPr>
          <p:cNvPr id="40" name="Pentagon 5">
            <a:extLst>
              <a:ext uri="{FF2B5EF4-FFF2-40B4-BE49-F238E27FC236}">
                <a16:creationId xmlns:a16="http://schemas.microsoft.com/office/drawing/2014/main" id="{942BB2F0-65B7-DE67-0000-5A45DDDE6E0F}"/>
              </a:ext>
            </a:extLst>
          </p:cNvPr>
          <p:cNvSpPr/>
          <p:nvPr/>
        </p:nvSpPr>
        <p:spPr>
          <a:xfrm>
            <a:off x="7724734" y="3078667"/>
            <a:ext cx="3671998" cy="82800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Lay out roadmap for further improvements; Begin implementation</a:t>
            </a:r>
          </a:p>
        </p:txBody>
      </p:sp>
      <p:sp>
        <p:nvSpPr>
          <p:cNvPr id="41" name="Pentagon 5">
            <a:extLst>
              <a:ext uri="{FF2B5EF4-FFF2-40B4-BE49-F238E27FC236}">
                <a16:creationId xmlns:a16="http://schemas.microsoft.com/office/drawing/2014/main" id="{D072C25B-F587-9E06-6E74-419A61EE6730}"/>
              </a:ext>
            </a:extLst>
          </p:cNvPr>
          <p:cNvSpPr/>
          <p:nvPr/>
        </p:nvSpPr>
        <p:spPr>
          <a:xfrm>
            <a:off x="7724734" y="5067137"/>
            <a:ext cx="3671998" cy="828000"/>
          </a:xfrm>
          <a:prstGeom prst="chevron">
            <a:avLst/>
          </a:prstGeom>
          <a:solidFill>
            <a:schemeClr val="tx2"/>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200">
                <a:solidFill>
                  <a:schemeClr val="tx2">
                    <a:lumMod val="10000"/>
                  </a:schemeClr>
                </a:solidFill>
                <a:latin typeface="Arial"/>
              </a:rPr>
              <a:t>Review and update digital roadmap; Plan and prioritize new POCs within simplification and sales </a:t>
            </a:r>
            <a:endPar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endParaRPr>
          </a:p>
        </p:txBody>
      </p:sp>
      <p:sp>
        <p:nvSpPr>
          <p:cNvPr id="48" name="Pentagon 5">
            <a:extLst>
              <a:ext uri="{FF2B5EF4-FFF2-40B4-BE49-F238E27FC236}">
                <a16:creationId xmlns:a16="http://schemas.microsoft.com/office/drawing/2014/main" id="{46D2B304-FD98-6DC4-A209-68C7C6F4951A}"/>
              </a:ext>
            </a:extLst>
          </p:cNvPr>
          <p:cNvSpPr/>
          <p:nvPr/>
        </p:nvSpPr>
        <p:spPr>
          <a:xfrm>
            <a:off x="7714198" y="2068887"/>
            <a:ext cx="3671998" cy="82800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chemeClr val="tx2">
                    <a:lumMod val="10000"/>
                  </a:schemeClr>
                </a:solidFill>
                <a:effectLst/>
                <a:uLnTx/>
                <a:uFillTx/>
                <a:latin typeface="Arial"/>
                <a:ea typeface="+mn-ea"/>
                <a:cs typeface="+mn-cs"/>
                <a:sym typeface="Arial"/>
              </a:rPr>
              <a:t>Follow-up and refine claims processes across BUs; Continue small POCs</a:t>
            </a:r>
          </a:p>
        </p:txBody>
      </p:sp>
      <p:sp>
        <p:nvSpPr>
          <p:cNvPr id="5" name="Google Shape;746;p20">
            <a:extLst>
              <a:ext uri="{FF2B5EF4-FFF2-40B4-BE49-F238E27FC236}">
                <a16:creationId xmlns:a16="http://schemas.microsoft.com/office/drawing/2014/main" id="{1A176D30-7ED6-AE80-ED78-EC1144C0244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4" name="TextBox 3">
            <a:extLst>
              <a:ext uri="{FF2B5EF4-FFF2-40B4-BE49-F238E27FC236}">
                <a16:creationId xmlns:a16="http://schemas.microsoft.com/office/drawing/2014/main" id="{AAFD47C2-A9C3-09A0-7486-C4B7A0D1F002}"/>
              </a:ext>
            </a:extLst>
          </p:cNvPr>
          <p:cNvSpPr txBox="1"/>
          <p:nvPr/>
        </p:nvSpPr>
        <p:spPr>
          <a:xfrm>
            <a:off x="1192893" y="1530442"/>
            <a:ext cx="3095870" cy="307777"/>
          </a:xfrm>
          <a:prstGeom prst="rect">
            <a:avLst/>
          </a:prstGeom>
          <a:noFill/>
        </p:spPr>
        <p:txBody>
          <a:bodyPr wrap="square" rtlCol="0">
            <a:spAutoFit/>
          </a:bodyPr>
          <a:lstStyle/>
          <a:p>
            <a:r>
              <a:rPr lang="en-US" b="1"/>
              <a:t>2022</a:t>
            </a:r>
          </a:p>
        </p:txBody>
      </p:sp>
      <p:cxnSp>
        <p:nvCxnSpPr>
          <p:cNvPr id="6" name="Straight Connector 5">
            <a:extLst>
              <a:ext uri="{FF2B5EF4-FFF2-40B4-BE49-F238E27FC236}">
                <a16:creationId xmlns:a16="http://schemas.microsoft.com/office/drawing/2014/main" id="{9678426D-F32A-0D5D-8FA6-6C5D7AA56E12}"/>
              </a:ext>
            </a:extLst>
          </p:cNvPr>
          <p:cNvCxnSpPr>
            <a:cxnSpLocks/>
          </p:cNvCxnSpPr>
          <p:nvPr/>
        </p:nvCxnSpPr>
        <p:spPr>
          <a:xfrm>
            <a:off x="1254904" y="1888553"/>
            <a:ext cx="30958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F00EB6-3E23-6878-C73C-8CA2175FB90C}"/>
              </a:ext>
            </a:extLst>
          </p:cNvPr>
          <p:cNvCxnSpPr>
            <a:cxnSpLocks/>
          </p:cNvCxnSpPr>
          <p:nvPr/>
        </p:nvCxnSpPr>
        <p:spPr>
          <a:xfrm>
            <a:off x="7714198" y="1888553"/>
            <a:ext cx="325860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FA3402D-B7B3-0EF0-DB18-1C072667FD54}"/>
              </a:ext>
            </a:extLst>
          </p:cNvPr>
          <p:cNvCxnSpPr>
            <a:cxnSpLocks/>
          </p:cNvCxnSpPr>
          <p:nvPr/>
        </p:nvCxnSpPr>
        <p:spPr>
          <a:xfrm>
            <a:off x="4403185" y="1888553"/>
            <a:ext cx="325860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556E76C-37F1-BC2B-8206-5123FB5D0226}"/>
              </a:ext>
            </a:extLst>
          </p:cNvPr>
          <p:cNvSpPr txBox="1"/>
          <p:nvPr/>
        </p:nvSpPr>
        <p:spPr>
          <a:xfrm>
            <a:off x="4453546" y="1530442"/>
            <a:ext cx="3095870" cy="307777"/>
          </a:xfrm>
          <a:prstGeom prst="rect">
            <a:avLst/>
          </a:prstGeom>
          <a:noFill/>
        </p:spPr>
        <p:txBody>
          <a:bodyPr wrap="square" rtlCol="0">
            <a:spAutoFit/>
          </a:bodyPr>
          <a:lstStyle/>
          <a:p>
            <a:r>
              <a:rPr lang="en-US" b="1"/>
              <a:t>2023</a:t>
            </a:r>
          </a:p>
        </p:txBody>
      </p:sp>
      <p:sp>
        <p:nvSpPr>
          <p:cNvPr id="13" name="TextBox 12">
            <a:extLst>
              <a:ext uri="{FF2B5EF4-FFF2-40B4-BE49-F238E27FC236}">
                <a16:creationId xmlns:a16="http://schemas.microsoft.com/office/drawing/2014/main" id="{E2260A1D-5ACB-38F6-A8C2-C8DCA14A8A07}"/>
              </a:ext>
            </a:extLst>
          </p:cNvPr>
          <p:cNvSpPr txBox="1"/>
          <p:nvPr/>
        </p:nvSpPr>
        <p:spPr>
          <a:xfrm>
            <a:off x="7714198" y="1530442"/>
            <a:ext cx="3095870" cy="307777"/>
          </a:xfrm>
          <a:prstGeom prst="rect">
            <a:avLst/>
          </a:prstGeom>
          <a:noFill/>
        </p:spPr>
        <p:txBody>
          <a:bodyPr wrap="square" rtlCol="0">
            <a:spAutoFit/>
          </a:bodyPr>
          <a:lstStyle/>
          <a:p>
            <a:r>
              <a:rPr lang="en-US" b="1"/>
              <a:t>2024 onward</a:t>
            </a:r>
          </a:p>
        </p:txBody>
      </p:sp>
      <p:sp>
        <p:nvSpPr>
          <p:cNvPr id="14" name="Oval 13">
            <a:extLst>
              <a:ext uri="{FF2B5EF4-FFF2-40B4-BE49-F238E27FC236}">
                <a16:creationId xmlns:a16="http://schemas.microsoft.com/office/drawing/2014/main" id="{B7B3F41C-3C4E-29C8-B314-C680A425FCB2}"/>
              </a:ext>
            </a:extLst>
          </p:cNvPr>
          <p:cNvSpPr>
            <a:spLocks noChangeAspect="1"/>
          </p:cNvSpPr>
          <p:nvPr/>
        </p:nvSpPr>
        <p:spPr>
          <a:xfrm>
            <a:off x="610331" y="2249518"/>
            <a:ext cx="451559" cy="4572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solidFill>
                  <a:schemeClr val="bg1"/>
                </a:solidFill>
              </a:rPr>
              <a:t>A</a:t>
            </a:r>
          </a:p>
        </p:txBody>
      </p:sp>
      <p:sp>
        <p:nvSpPr>
          <p:cNvPr id="15" name="Oval 14">
            <a:extLst>
              <a:ext uri="{FF2B5EF4-FFF2-40B4-BE49-F238E27FC236}">
                <a16:creationId xmlns:a16="http://schemas.microsoft.com/office/drawing/2014/main" id="{8F937196-6528-968F-CDDB-7EAB4DA56B23}"/>
              </a:ext>
            </a:extLst>
          </p:cNvPr>
          <p:cNvSpPr>
            <a:spLocks noChangeAspect="1"/>
          </p:cNvSpPr>
          <p:nvPr/>
        </p:nvSpPr>
        <p:spPr>
          <a:xfrm>
            <a:off x="610331" y="4280128"/>
            <a:ext cx="451559" cy="4572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solidFill>
                  <a:schemeClr val="bg1"/>
                </a:solidFill>
              </a:rPr>
              <a:t>C</a:t>
            </a:r>
          </a:p>
        </p:txBody>
      </p:sp>
      <p:sp>
        <p:nvSpPr>
          <p:cNvPr id="16" name="Oval 15">
            <a:extLst>
              <a:ext uri="{FF2B5EF4-FFF2-40B4-BE49-F238E27FC236}">
                <a16:creationId xmlns:a16="http://schemas.microsoft.com/office/drawing/2014/main" id="{434085A3-1B3C-1564-6D49-4D4B7240D864}"/>
              </a:ext>
            </a:extLst>
          </p:cNvPr>
          <p:cNvSpPr>
            <a:spLocks noChangeAspect="1"/>
          </p:cNvSpPr>
          <p:nvPr/>
        </p:nvSpPr>
        <p:spPr>
          <a:xfrm>
            <a:off x="610331" y="3264682"/>
            <a:ext cx="451559" cy="4572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solidFill>
                  <a:schemeClr val="bg1"/>
                </a:solidFill>
              </a:rPr>
              <a:t>B</a:t>
            </a:r>
          </a:p>
        </p:txBody>
      </p:sp>
      <p:sp>
        <p:nvSpPr>
          <p:cNvPr id="17" name="Oval 16">
            <a:extLst>
              <a:ext uri="{FF2B5EF4-FFF2-40B4-BE49-F238E27FC236}">
                <a16:creationId xmlns:a16="http://schemas.microsoft.com/office/drawing/2014/main" id="{69EF8FBE-52E0-D6C6-ACE4-D8CAAF90CF38}"/>
              </a:ext>
            </a:extLst>
          </p:cNvPr>
          <p:cNvSpPr>
            <a:spLocks noChangeAspect="1"/>
          </p:cNvSpPr>
          <p:nvPr/>
        </p:nvSpPr>
        <p:spPr>
          <a:xfrm>
            <a:off x="610331" y="5257138"/>
            <a:ext cx="451559" cy="4572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solidFill>
                  <a:schemeClr val="bg1"/>
                </a:solidFill>
              </a:rPr>
              <a:t>D</a:t>
            </a:r>
          </a:p>
        </p:txBody>
      </p:sp>
    </p:spTree>
    <p:extLst>
      <p:ext uri="{BB962C8B-B14F-4D97-AF65-F5344CB8AC3E}">
        <p14:creationId xmlns:p14="http://schemas.microsoft.com/office/powerpoint/2010/main" val="3295237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F8FBD-819C-044E-8849-244B7C7170CA}"/>
              </a:ext>
            </a:extLst>
          </p:cNvPr>
          <p:cNvSpPr>
            <a:spLocks noGrp="1"/>
          </p:cNvSpPr>
          <p:nvPr>
            <p:ph type="title"/>
          </p:nvPr>
        </p:nvSpPr>
        <p:spPr>
          <a:xfrm>
            <a:off x="467806" y="365126"/>
            <a:ext cx="11173331" cy="811212"/>
          </a:xfrm>
        </p:spPr>
        <p:txBody>
          <a:bodyPr/>
          <a:lstStyle/>
          <a:p>
            <a:r>
              <a:rPr lang="en-US"/>
              <a:t>202x strategy: [insert title/name of strategy, if applicable]</a:t>
            </a:r>
          </a:p>
        </p:txBody>
      </p:sp>
      <p:sp>
        <p:nvSpPr>
          <p:cNvPr id="46" name="Rectangle 45">
            <a:extLst>
              <a:ext uri="{FF2B5EF4-FFF2-40B4-BE49-F238E27FC236}">
                <a16:creationId xmlns:a16="http://schemas.microsoft.com/office/drawing/2014/main" id="{B58848A5-D072-E543-9F2E-A9C2E0E2F342}"/>
              </a:ext>
            </a:extLst>
          </p:cNvPr>
          <p:cNvSpPr/>
          <p:nvPr/>
        </p:nvSpPr>
        <p:spPr>
          <a:xfrm>
            <a:off x="2925641" y="1799972"/>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defTabSz="914400" rtl="0" eaLnBrk="1" fontAlgn="auto" latinLnBrk="0" hangingPunct="1">
              <a:lnSpc>
                <a:spcPct val="100000"/>
              </a:lnSpc>
              <a:spcBef>
                <a:spcPts val="200"/>
              </a:spcBef>
              <a:spcAft>
                <a:spcPts val="200"/>
              </a:spcAft>
              <a:buClrTx/>
              <a:buSzTx/>
              <a:tabLst/>
              <a:defRPr/>
            </a:pPr>
            <a:r>
              <a:rPr kumimoji="0" lang="en-US" sz="1200" i="0" u="none" strike="noStrike" kern="1200" cap="none" spc="0" normalizeH="0" baseline="0">
                <a:ln>
                  <a:noFill/>
                </a:ln>
                <a:solidFill>
                  <a:schemeClr val="tx1"/>
                </a:solidFill>
                <a:effectLst/>
                <a:uLnTx/>
                <a:uFillTx/>
                <a:latin typeface="Arial" panose="020B0604020202020204"/>
                <a:ea typeface="+mn-ea"/>
                <a:cs typeface="+mn-cs"/>
              </a:rPr>
              <a:t>[Insert strategic initiative]</a:t>
            </a:r>
          </a:p>
        </p:txBody>
      </p:sp>
      <p:sp>
        <p:nvSpPr>
          <p:cNvPr id="47" name="Rectangle 46">
            <a:extLst>
              <a:ext uri="{FF2B5EF4-FFF2-40B4-BE49-F238E27FC236}">
                <a16:creationId xmlns:a16="http://schemas.microsoft.com/office/drawing/2014/main" id="{4B39F6C9-C1CE-0E43-9E97-48FD400FB2F8}"/>
              </a:ext>
            </a:extLst>
          </p:cNvPr>
          <p:cNvSpPr/>
          <p:nvPr/>
        </p:nvSpPr>
        <p:spPr>
          <a:xfrm>
            <a:off x="2925641" y="1380023"/>
            <a:ext cx="325485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a:ln>
                  <a:noFill/>
                </a:ln>
                <a:solidFill>
                  <a:schemeClr val="tx1"/>
                </a:solidFill>
                <a:effectLst/>
                <a:uLnTx/>
                <a:uFillTx/>
                <a:latin typeface="Arial" panose="020B0604020202020204"/>
                <a:ea typeface="+mn-ea"/>
                <a:cs typeface="+mn-cs"/>
              </a:rPr>
              <a:t>Strategic Initiatives</a:t>
            </a:r>
          </a:p>
        </p:txBody>
      </p:sp>
      <p:sp>
        <p:nvSpPr>
          <p:cNvPr id="48" name="Rectangle 47">
            <a:extLst>
              <a:ext uri="{FF2B5EF4-FFF2-40B4-BE49-F238E27FC236}">
                <a16:creationId xmlns:a16="http://schemas.microsoft.com/office/drawing/2014/main" id="{0B194C3F-9E65-104B-956B-0CDDF724BABB}"/>
              </a:ext>
            </a:extLst>
          </p:cNvPr>
          <p:cNvSpPr/>
          <p:nvPr/>
        </p:nvSpPr>
        <p:spPr>
          <a:xfrm>
            <a:off x="6322053" y="1380023"/>
            <a:ext cx="325448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a:ln>
                  <a:noFill/>
                </a:ln>
                <a:solidFill>
                  <a:schemeClr val="tx1"/>
                </a:solidFill>
                <a:effectLst/>
                <a:uLnTx/>
                <a:uFillTx/>
                <a:latin typeface="Arial" panose="020B0604020202020204"/>
                <a:ea typeface="+mn-ea"/>
                <a:cs typeface="+mn-cs"/>
              </a:rPr>
              <a:t>Key Performance Indicators</a:t>
            </a:r>
          </a:p>
        </p:txBody>
      </p:sp>
      <p:sp>
        <p:nvSpPr>
          <p:cNvPr id="52" name="Rectangle 51">
            <a:extLst>
              <a:ext uri="{FF2B5EF4-FFF2-40B4-BE49-F238E27FC236}">
                <a16:creationId xmlns:a16="http://schemas.microsoft.com/office/drawing/2014/main" id="{B9FFBF96-8445-A748-A110-1CE757B47E1E}"/>
              </a:ext>
            </a:extLst>
          </p:cNvPr>
          <p:cNvSpPr/>
          <p:nvPr/>
        </p:nvSpPr>
        <p:spPr>
          <a:xfrm>
            <a:off x="6322053" y="1799972"/>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defTabSz="914400" rtl="0" eaLnBrk="1" fontAlgn="auto" latinLnBrk="0" hangingPunct="1">
              <a:lnSpc>
                <a:spcPct val="100000"/>
              </a:lnSpc>
              <a:spcBef>
                <a:spcPts val="200"/>
              </a:spcBef>
              <a:spcAft>
                <a:spcPts val="200"/>
              </a:spcAft>
              <a:buClrTx/>
              <a:buSzTx/>
              <a:tabLst/>
              <a:defRPr/>
            </a:pPr>
            <a:r>
              <a:rPr lang="en-US" sz="1200" kern="1200">
                <a:solidFill>
                  <a:schemeClr val="tx1"/>
                </a:solidFill>
                <a:latin typeface="Arial" panose="020B0604020202020204"/>
              </a:rPr>
              <a:t>[Insert associated KPI(s)] </a:t>
            </a:r>
            <a:endParaRPr kumimoji="0" lang="en-US" sz="1200" i="0" u="none" strike="noStrike" kern="1200" cap="none" spc="0" normalizeH="0" baseline="0">
              <a:ln>
                <a:noFill/>
              </a:ln>
              <a:solidFill>
                <a:schemeClr val="tx1"/>
              </a:solidFill>
              <a:effectLst/>
              <a:uLnTx/>
              <a:uFillTx/>
              <a:latin typeface="Arial" panose="020B0604020202020204"/>
              <a:ea typeface="+mn-ea"/>
              <a:cs typeface="+mn-cs"/>
            </a:endParaRPr>
          </a:p>
        </p:txBody>
      </p:sp>
      <p:sp>
        <p:nvSpPr>
          <p:cNvPr id="53" name="Rectangle 52">
            <a:extLst>
              <a:ext uri="{FF2B5EF4-FFF2-40B4-BE49-F238E27FC236}">
                <a16:creationId xmlns:a16="http://schemas.microsoft.com/office/drawing/2014/main" id="{C1543A87-D1E9-8C46-8836-CEB061BE933B}"/>
              </a:ext>
            </a:extLst>
          </p:cNvPr>
          <p:cNvSpPr/>
          <p:nvPr/>
        </p:nvSpPr>
        <p:spPr>
          <a:xfrm>
            <a:off x="9718093" y="1380023"/>
            <a:ext cx="186601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a:ln>
                  <a:noFill/>
                </a:ln>
                <a:solidFill>
                  <a:schemeClr val="tx1"/>
                </a:solidFill>
                <a:effectLst/>
                <a:uLnTx/>
                <a:uFillTx/>
                <a:latin typeface="Arial" panose="020B0604020202020204"/>
                <a:ea typeface="+mn-ea"/>
                <a:cs typeface="+mn-cs"/>
              </a:rPr>
              <a:t>Targets</a:t>
            </a:r>
          </a:p>
        </p:txBody>
      </p:sp>
      <p:sp>
        <p:nvSpPr>
          <p:cNvPr id="57" name="Rectangle 56">
            <a:extLst>
              <a:ext uri="{FF2B5EF4-FFF2-40B4-BE49-F238E27FC236}">
                <a16:creationId xmlns:a16="http://schemas.microsoft.com/office/drawing/2014/main" id="{5710AF79-15DA-C446-BA4C-FFE5C28FC02C}"/>
              </a:ext>
            </a:extLst>
          </p:cNvPr>
          <p:cNvSpPr/>
          <p:nvPr/>
        </p:nvSpPr>
        <p:spPr>
          <a:xfrm>
            <a:off x="9718093" y="1799972"/>
            <a:ext cx="1866013"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200"/>
              </a:spcBef>
              <a:spcAft>
                <a:spcPts val="200"/>
              </a:spcAft>
              <a:buClrTx/>
              <a:buSzTx/>
              <a:buFontTx/>
              <a:buNone/>
              <a:tabLst/>
              <a:defRPr/>
            </a:pPr>
            <a:r>
              <a:rPr kumimoji="0" lang="en-US" sz="1200" i="0" u="none" strike="noStrike" kern="1200" cap="none" spc="0" normalizeH="0" baseline="0">
                <a:ln>
                  <a:noFill/>
                </a:ln>
                <a:solidFill>
                  <a:schemeClr val="tx1"/>
                </a:solidFill>
                <a:effectLst/>
                <a:uLnTx/>
                <a:uFillTx/>
                <a:latin typeface="Arial" panose="020B0604020202020204"/>
                <a:ea typeface="+mn-ea"/>
                <a:cs typeface="+mn-cs"/>
              </a:rPr>
              <a:t>[Insert target/goal]</a:t>
            </a:r>
          </a:p>
        </p:txBody>
      </p:sp>
      <p:sp>
        <p:nvSpPr>
          <p:cNvPr id="58" name="Rectangle 57">
            <a:extLst>
              <a:ext uri="{FF2B5EF4-FFF2-40B4-BE49-F238E27FC236}">
                <a16:creationId xmlns:a16="http://schemas.microsoft.com/office/drawing/2014/main" id="{04481A53-7CAC-3B42-8745-39068143F1C6}"/>
              </a:ext>
            </a:extLst>
          </p:cNvPr>
          <p:cNvSpPr/>
          <p:nvPr/>
        </p:nvSpPr>
        <p:spPr>
          <a:xfrm>
            <a:off x="467806" y="1799972"/>
            <a:ext cx="2316282" cy="10504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a:ln>
                  <a:noFill/>
                </a:ln>
                <a:solidFill>
                  <a:srgbClr val="FFFFFF"/>
                </a:solidFill>
                <a:effectLst/>
                <a:uLnTx/>
                <a:uFillTx/>
                <a:latin typeface="Arial" panose="020B0604020202020204"/>
                <a:ea typeface="+mn-ea"/>
                <a:cs typeface="+mn-cs"/>
              </a:rPr>
              <a:t>[Insert dimension </a:t>
            </a:r>
            <a:br>
              <a:rPr kumimoji="0" lang="en-US" b="1" i="0" u="none" strike="noStrike" kern="1200" cap="none" spc="0" normalizeH="0" baseline="0">
                <a:ln>
                  <a:noFill/>
                </a:ln>
                <a:solidFill>
                  <a:srgbClr val="FFFFFF"/>
                </a:solidFill>
                <a:effectLst/>
                <a:uLnTx/>
                <a:uFillTx/>
                <a:latin typeface="Arial" panose="020B0604020202020204"/>
                <a:ea typeface="+mn-ea"/>
                <a:cs typeface="+mn-cs"/>
              </a:rPr>
            </a:br>
            <a:r>
              <a:rPr kumimoji="0" lang="en-US" b="1" i="0" u="none" strike="noStrike" kern="1200" cap="none" spc="0" normalizeH="0" baseline="0">
                <a:ln>
                  <a:noFill/>
                </a:ln>
                <a:solidFill>
                  <a:srgbClr val="FFFFFF"/>
                </a:solidFill>
                <a:effectLst/>
                <a:uLnTx/>
                <a:uFillTx/>
                <a:latin typeface="Arial" panose="020B0604020202020204"/>
                <a:ea typeface="+mn-ea"/>
                <a:cs typeface="+mn-cs"/>
              </a:rPr>
              <a:t>e.g. internal processes, or business unit]</a:t>
            </a:r>
          </a:p>
        </p:txBody>
      </p:sp>
      <p:sp>
        <p:nvSpPr>
          <p:cNvPr id="59" name="Rectangle 58">
            <a:extLst>
              <a:ext uri="{FF2B5EF4-FFF2-40B4-BE49-F238E27FC236}">
                <a16:creationId xmlns:a16="http://schemas.microsoft.com/office/drawing/2014/main" id="{732B50B4-E219-2F46-A4C1-F56A8F159B6F}"/>
              </a:ext>
            </a:extLst>
          </p:cNvPr>
          <p:cNvSpPr/>
          <p:nvPr/>
        </p:nvSpPr>
        <p:spPr>
          <a:xfrm>
            <a:off x="467806" y="1380023"/>
            <a:ext cx="231628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a:ln>
                  <a:noFill/>
                </a:ln>
                <a:solidFill>
                  <a:schemeClr val="tx1"/>
                </a:solidFill>
                <a:effectLst/>
                <a:uLnTx/>
                <a:uFillTx/>
                <a:latin typeface="Arial" panose="020B0604020202020204"/>
                <a:ea typeface="+mn-ea"/>
                <a:cs typeface="+mn-cs"/>
              </a:rPr>
              <a:t>[Dimension/BU]</a:t>
            </a:r>
          </a:p>
        </p:txBody>
      </p:sp>
      <p:sp>
        <p:nvSpPr>
          <p:cNvPr id="60" name="Rectangle 59">
            <a:extLst>
              <a:ext uri="{FF2B5EF4-FFF2-40B4-BE49-F238E27FC236}">
                <a16:creationId xmlns:a16="http://schemas.microsoft.com/office/drawing/2014/main" id="{AA286984-77A1-FE4D-9F59-2CD5CD90FAF7}"/>
              </a:ext>
            </a:extLst>
          </p:cNvPr>
          <p:cNvSpPr/>
          <p:nvPr/>
        </p:nvSpPr>
        <p:spPr>
          <a:xfrm>
            <a:off x="467806" y="2955384"/>
            <a:ext cx="2316282" cy="10504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a:ln>
                  <a:noFill/>
                </a:ln>
                <a:solidFill>
                  <a:srgbClr val="FFFFFF"/>
                </a:solidFill>
                <a:effectLst/>
                <a:uLnTx/>
                <a:uFillTx/>
                <a:latin typeface="Arial" panose="020B0604020202020204"/>
                <a:ea typeface="+mn-ea"/>
                <a:cs typeface="+mn-cs"/>
              </a:rPr>
              <a:t>[Dimension/BU]</a:t>
            </a:r>
          </a:p>
        </p:txBody>
      </p:sp>
      <p:sp>
        <p:nvSpPr>
          <p:cNvPr id="61" name="Rectangle 60">
            <a:extLst>
              <a:ext uri="{FF2B5EF4-FFF2-40B4-BE49-F238E27FC236}">
                <a16:creationId xmlns:a16="http://schemas.microsoft.com/office/drawing/2014/main" id="{FB975113-5F72-0A48-828D-7570ED4B922D}"/>
              </a:ext>
            </a:extLst>
          </p:cNvPr>
          <p:cNvSpPr/>
          <p:nvPr/>
        </p:nvSpPr>
        <p:spPr>
          <a:xfrm>
            <a:off x="467806" y="4110796"/>
            <a:ext cx="2316282" cy="10504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ClrTx/>
              <a:defRPr/>
            </a:pPr>
            <a:r>
              <a:rPr lang="en-US" b="1" kern="1200">
                <a:solidFill>
                  <a:srgbClr val="FFFFFF"/>
                </a:solidFill>
              </a:rPr>
              <a:t>[Dimension/BU]</a:t>
            </a:r>
          </a:p>
        </p:txBody>
      </p:sp>
      <p:sp>
        <p:nvSpPr>
          <p:cNvPr id="62" name="Rectangle 61">
            <a:extLst>
              <a:ext uri="{FF2B5EF4-FFF2-40B4-BE49-F238E27FC236}">
                <a16:creationId xmlns:a16="http://schemas.microsoft.com/office/drawing/2014/main" id="{15133B1C-2E1F-1343-9645-613CC784DB70}"/>
              </a:ext>
            </a:extLst>
          </p:cNvPr>
          <p:cNvSpPr/>
          <p:nvPr/>
        </p:nvSpPr>
        <p:spPr>
          <a:xfrm>
            <a:off x="467806" y="5266210"/>
            <a:ext cx="2316282" cy="10504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ClrTx/>
              <a:defRPr/>
            </a:pPr>
            <a:r>
              <a:rPr lang="en-US" b="1" kern="1200">
                <a:solidFill>
                  <a:srgbClr val="FFFFFF"/>
                </a:solidFill>
              </a:rPr>
              <a:t>[Dimension/BU]</a:t>
            </a:r>
          </a:p>
        </p:txBody>
      </p:sp>
      <p:sp>
        <p:nvSpPr>
          <p:cNvPr id="63" name="Rectangle 62">
            <a:extLst>
              <a:ext uri="{FF2B5EF4-FFF2-40B4-BE49-F238E27FC236}">
                <a16:creationId xmlns:a16="http://schemas.microsoft.com/office/drawing/2014/main" id="{85565E6E-2BC5-F547-80A4-3140E682C9CD}"/>
              </a:ext>
            </a:extLst>
          </p:cNvPr>
          <p:cNvSpPr/>
          <p:nvPr/>
        </p:nvSpPr>
        <p:spPr>
          <a:xfrm>
            <a:off x="2925641" y="2171295"/>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defTabSz="914400" rtl="0" eaLnBrk="1" fontAlgn="auto" latinLnBrk="0" hangingPunct="1">
              <a:lnSpc>
                <a:spcPct val="100000"/>
              </a:lnSpc>
              <a:spcBef>
                <a:spcPts val="200"/>
              </a:spcBef>
              <a:spcAft>
                <a:spcPts val="200"/>
              </a:spcAft>
              <a:buClrTx/>
              <a:buSzTx/>
              <a:tabLst/>
              <a:defRPr/>
            </a:pPr>
            <a:r>
              <a:rPr kumimoji="0" lang="en-US" sz="1200" i="0" u="none" strike="noStrike" kern="1200" cap="none" spc="0" normalizeH="0" baseline="0">
                <a:ln>
                  <a:noFill/>
                </a:ln>
                <a:solidFill>
                  <a:schemeClr val="tx1"/>
                </a:solidFill>
                <a:effectLst/>
                <a:uLnTx/>
                <a:uFillTx/>
                <a:latin typeface="Arial" panose="020B0604020202020204"/>
                <a:ea typeface="+mn-ea"/>
                <a:cs typeface="+mn-cs"/>
              </a:rPr>
              <a:t>[Insert strategic initiative]</a:t>
            </a:r>
          </a:p>
        </p:txBody>
      </p:sp>
      <p:sp>
        <p:nvSpPr>
          <p:cNvPr id="64" name="Rectangle 63">
            <a:extLst>
              <a:ext uri="{FF2B5EF4-FFF2-40B4-BE49-F238E27FC236}">
                <a16:creationId xmlns:a16="http://schemas.microsoft.com/office/drawing/2014/main" id="{9C5972EE-CAE4-ED43-B3B2-2090628E7B8E}"/>
              </a:ext>
            </a:extLst>
          </p:cNvPr>
          <p:cNvSpPr/>
          <p:nvPr/>
        </p:nvSpPr>
        <p:spPr>
          <a:xfrm>
            <a:off x="6322053" y="2171295"/>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200"/>
              </a:spcBef>
              <a:spcAft>
                <a:spcPts val="200"/>
              </a:spcAft>
              <a:buClrTx/>
              <a:defRPr/>
            </a:pPr>
            <a:r>
              <a:rPr lang="en-US" sz="1200" kern="1200">
                <a:solidFill>
                  <a:schemeClr val="tx1"/>
                </a:solidFill>
              </a:rPr>
              <a:t>[Insert associated KPI(s)] </a:t>
            </a:r>
          </a:p>
        </p:txBody>
      </p:sp>
      <p:sp>
        <p:nvSpPr>
          <p:cNvPr id="65" name="Rectangle 64">
            <a:extLst>
              <a:ext uri="{FF2B5EF4-FFF2-40B4-BE49-F238E27FC236}">
                <a16:creationId xmlns:a16="http://schemas.microsoft.com/office/drawing/2014/main" id="{8D141AD9-B061-BD40-9D94-6E4E03E4C06E}"/>
              </a:ext>
            </a:extLst>
          </p:cNvPr>
          <p:cNvSpPr/>
          <p:nvPr/>
        </p:nvSpPr>
        <p:spPr>
          <a:xfrm>
            <a:off x="9718093" y="2171295"/>
            <a:ext cx="1866013"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200"/>
              </a:spcBef>
              <a:spcAft>
                <a:spcPts val="200"/>
              </a:spcAft>
              <a:buClrTx/>
              <a:defRPr/>
            </a:pPr>
            <a:r>
              <a:rPr lang="en-US" sz="1200" kern="1200">
                <a:solidFill>
                  <a:schemeClr val="tx1"/>
                </a:solidFill>
              </a:rPr>
              <a:t>[Insert target/goal]</a:t>
            </a:r>
          </a:p>
        </p:txBody>
      </p:sp>
      <p:sp>
        <p:nvSpPr>
          <p:cNvPr id="66" name="Rectangle 65">
            <a:extLst>
              <a:ext uri="{FF2B5EF4-FFF2-40B4-BE49-F238E27FC236}">
                <a16:creationId xmlns:a16="http://schemas.microsoft.com/office/drawing/2014/main" id="{565280C7-3460-D34C-B741-DC466061D27E}"/>
              </a:ext>
            </a:extLst>
          </p:cNvPr>
          <p:cNvSpPr/>
          <p:nvPr/>
        </p:nvSpPr>
        <p:spPr>
          <a:xfrm>
            <a:off x="2925641" y="2542617"/>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defTabSz="914400" rtl="0" eaLnBrk="1" fontAlgn="auto" latinLnBrk="0" hangingPunct="1">
              <a:lnSpc>
                <a:spcPct val="100000"/>
              </a:lnSpc>
              <a:spcBef>
                <a:spcPts val="200"/>
              </a:spcBef>
              <a:spcAft>
                <a:spcPts val="200"/>
              </a:spcAft>
              <a:buClrTx/>
              <a:buSzTx/>
              <a:tabLst/>
              <a:defRPr/>
            </a:pPr>
            <a:r>
              <a:rPr kumimoji="0" lang="en-US" sz="1200" i="0" u="none" strike="noStrike" kern="1200" cap="none" spc="0" normalizeH="0" baseline="0">
                <a:ln>
                  <a:noFill/>
                </a:ln>
                <a:solidFill>
                  <a:schemeClr val="tx1"/>
                </a:solidFill>
                <a:effectLst/>
                <a:uLnTx/>
                <a:uFillTx/>
                <a:latin typeface="Arial" panose="020B0604020202020204"/>
                <a:ea typeface="+mn-ea"/>
                <a:cs typeface="+mn-cs"/>
              </a:rPr>
              <a:t>[Insert strategic initiative]</a:t>
            </a:r>
          </a:p>
        </p:txBody>
      </p:sp>
      <p:sp>
        <p:nvSpPr>
          <p:cNvPr id="67" name="Rectangle 66">
            <a:extLst>
              <a:ext uri="{FF2B5EF4-FFF2-40B4-BE49-F238E27FC236}">
                <a16:creationId xmlns:a16="http://schemas.microsoft.com/office/drawing/2014/main" id="{E3DA147A-2424-A746-8B85-F7D4EE69B489}"/>
              </a:ext>
            </a:extLst>
          </p:cNvPr>
          <p:cNvSpPr/>
          <p:nvPr/>
        </p:nvSpPr>
        <p:spPr>
          <a:xfrm>
            <a:off x="6322053" y="2542617"/>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200"/>
              </a:spcBef>
              <a:spcAft>
                <a:spcPts val="200"/>
              </a:spcAft>
              <a:buClrTx/>
              <a:defRPr/>
            </a:pPr>
            <a:r>
              <a:rPr lang="en-US" sz="1200" kern="1200">
                <a:solidFill>
                  <a:schemeClr val="tx1"/>
                </a:solidFill>
              </a:rPr>
              <a:t>[Insert associated KPI(s)] </a:t>
            </a:r>
          </a:p>
        </p:txBody>
      </p:sp>
      <p:sp>
        <p:nvSpPr>
          <p:cNvPr id="68" name="Rectangle 67">
            <a:extLst>
              <a:ext uri="{FF2B5EF4-FFF2-40B4-BE49-F238E27FC236}">
                <a16:creationId xmlns:a16="http://schemas.microsoft.com/office/drawing/2014/main" id="{2C0486E4-14AA-DF4F-85F7-D2E44BF66BB3}"/>
              </a:ext>
            </a:extLst>
          </p:cNvPr>
          <p:cNvSpPr/>
          <p:nvPr/>
        </p:nvSpPr>
        <p:spPr>
          <a:xfrm>
            <a:off x="9718093" y="2542617"/>
            <a:ext cx="1866013"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200"/>
              </a:spcBef>
              <a:spcAft>
                <a:spcPts val="200"/>
              </a:spcAft>
              <a:buClrTx/>
              <a:defRPr/>
            </a:pPr>
            <a:r>
              <a:rPr lang="en-US" sz="1200" kern="1200">
                <a:solidFill>
                  <a:schemeClr val="tx1"/>
                </a:solidFill>
              </a:rPr>
              <a:t>[Insert target/goal]</a:t>
            </a:r>
          </a:p>
        </p:txBody>
      </p:sp>
      <p:cxnSp>
        <p:nvCxnSpPr>
          <p:cNvPr id="4" name="Straight Connector 3">
            <a:extLst>
              <a:ext uri="{FF2B5EF4-FFF2-40B4-BE49-F238E27FC236}">
                <a16:creationId xmlns:a16="http://schemas.microsoft.com/office/drawing/2014/main" id="{32149925-39EA-0845-8CAD-18F606C32E2F}"/>
              </a:ext>
            </a:extLst>
          </p:cNvPr>
          <p:cNvCxnSpPr>
            <a:cxnSpLocks/>
          </p:cNvCxnSpPr>
          <p:nvPr/>
        </p:nvCxnSpPr>
        <p:spPr>
          <a:xfrm>
            <a:off x="467806" y="2902889"/>
            <a:ext cx="1117333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3BF3397-B87D-734E-960D-FCB03C0F414A}"/>
              </a:ext>
            </a:extLst>
          </p:cNvPr>
          <p:cNvCxnSpPr>
            <a:cxnSpLocks/>
          </p:cNvCxnSpPr>
          <p:nvPr/>
        </p:nvCxnSpPr>
        <p:spPr>
          <a:xfrm>
            <a:off x="467806" y="5213713"/>
            <a:ext cx="1117333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6EBD5F7-CE80-6F4F-9646-6BAADCC89813}"/>
              </a:ext>
            </a:extLst>
          </p:cNvPr>
          <p:cNvCxnSpPr>
            <a:cxnSpLocks/>
          </p:cNvCxnSpPr>
          <p:nvPr/>
        </p:nvCxnSpPr>
        <p:spPr>
          <a:xfrm>
            <a:off x="467806" y="4058301"/>
            <a:ext cx="1117333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D4833D78-BCB1-6845-AEB3-459AA675A53E}"/>
              </a:ext>
            </a:extLst>
          </p:cNvPr>
          <p:cNvSpPr/>
          <p:nvPr/>
        </p:nvSpPr>
        <p:spPr>
          <a:xfrm>
            <a:off x="2925641" y="2955383"/>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defTabSz="914400" rtl="0" eaLnBrk="1" fontAlgn="auto" latinLnBrk="0" hangingPunct="1">
              <a:lnSpc>
                <a:spcPct val="100000"/>
              </a:lnSpc>
              <a:spcBef>
                <a:spcPts val="200"/>
              </a:spcBef>
              <a:spcAft>
                <a:spcPts val="200"/>
              </a:spcAft>
              <a:buClrTx/>
              <a:buSzTx/>
              <a:tabLst/>
              <a:defRPr/>
            </a:pPr>
            <a:r>
              <a:rPr kumimoji="0" lang="en-US" sz="1200" i="0" u="none" strike="noStrike" kern="1200" cap="none" spc="0" normalizeH="0" baseline="0">
                <a:ln>
                  <a:noFill/>
                </a:ln>
                <a:solidFill>
                  <a:schemeClr val="tx1"/>
                </a:solidFill>
                <a:effectLst/>
                <a:uLnTx/>
                <a:uFillTx/>
                <a:latin typeface="Arial" panose="020B0604020202020204"/>
                <a:ea typeface="+mn-ea"/>
                <a:cs typeface="+mn-cs"/>
              </a:rPr>
              <a:t>[Insert strategic initiative]</a:t>
            </a:r>
          </a:p>
        </p:txBody>
      </p:sp>
      <p:sp>
        <p:nvSpPr>
          <p:cNvPr id="81" name="Rectangle 80">
            <a:extLst>
              <a:ext uri="{FF2B5EF4-FFF2-40B4-BE49-F238E27FC236}">
                <a16:creationId xmlns:a16="http://schemas.microsoft.com/office/drawing/2014/main" id="{D46AA782-EB30-B444-A291-86742D1B8AC5}"/>
              </a:ext>
            </a:extLst>
          </p:cNvPr>
          <p:cNvSpPr/>
          <p:nvPr/>
        </p:nvSpPr>
        <p:spPr>
          <a:xfrm>
            <a:off x="6322053" y="2955383"/>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defTabSz="914400" rtl="0" eaLnBrk="1" fontAlgn="auto" latinLnBrk="0" hangingPunct="1">
              <a:lnSpc>
                <a:spcPct val="100000"/>
              </a:lnSpc>
              <a:spcBef>
                <a:spcPts val="200"/>
              </a:spcBef>
              <a:spcAft>
                <a:spcPts val="200"/>
              </a:spcAft>
              <a:buClrTx/>
              <a:buSzTx/>
              <a:tabLst/>
              <a:defRPr/>
            </a:pPr>
            <a:r>
              <a:rPr lang="en-US" sz="1200" kern="1200">
                <a:solidFill>
                  <a:schemeClr val="tx1"/>
                </a:solidFill>
                <a:latin typeface="Arial" panose="020B0604020202020204"/>
              </a:rPr>
              <a:t>[Insert associated KPI(s)] </a:t>
            </a:r>
            <a:endParaRPr kumimoji="0" lang="en-US" sz="1200" i="0" u="none" strike="noStrike" kern="1200" cap="none" spc="0" normalizeH="0" baseline="0">
              <a:ln>
                <a:noFill/>
              </a:ln>
              <a:solidFill>
                <a:schemeClr val="tx1"/>
              </a:solidFill>
              <a:effectLst/>
              <a:uLnTx/>
              <a:uFillTx/>
              <a:latin typeface="Arial" panose="020B0604020202020204"/>
              <a:ea typeface="+mn-ea"/>
              <a:cs typeface="+mn-cs"/>
            </a:endParaRPr>
          </a:p>
        </p:txBody>
      </p:sp>
      <p:sp>
        <p:nvSpPr>
          <p:cNvPr id="82" name="Rectangle 81">
            <a:extLst>
              <a:ext uri="{FF2B5EF4-FFF2-40B4-BE49-F238E27FC236}">
                <a16:creationId xmlns:a16="http://schemas.microsoft.com/office/drawing/2014/main" id="{2E40791D-CFF9-B044-9A87-641CDD067CCB}"/>
              </a:ext>
            </a:extLst>
          </p:cNvPr>
          <p:cNvSpPr/>
          <p:nvPr/>
        </p:nvSpPr>
        <p:spPr>
          <a:xfrm>
            <a:off x="9718093" y="2955383"/>
            <a:ext cx="1866013"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200"/>
              </a:spcBef>
              <a:spcAft>
                <a:spcPts val="200"/>
              </a:spcAft>
              <a:buClrTx/>
              <a:buSzTx/>
              <a:buFontTx/>
              <a:buNone/>
              <a:tabLst/>
              <a:defRPr/>
            </a:pPr>
            <a:r>
              <a:rPr kumimoji="0" lang="en-US" sz="1200" i="0" u="none" strike="noStrike" kern="1200" cap="none" spc="0" normalizeH="0" baseline="0">
                <a:ln>
                  <a:noFill/>
                </a:ln>
                <a:solidFill>
                  <a:schemeClr val="tx1"/>
                </a:solidFill>
                <a:effectLst/>
                <a:uLnTx/>
                <a:uFillTx/>
                <a:latin typeface="Arial" panose="020B0604020202020204"/>
                <a:ea typeface="+mn-ea"/>
                <a:cs typeface="+mn-cs"/>
              </a:rPr>
              <a:t>[Insert target/goal]</a:t>
            </a:r>
          </a:p>
        </p:txBody>
      </p:sp>
      <p:sp>
        <p:nvSpPr>
          <p:cNvPr id="83" name="Rectangle 82">
            <a:extLst>
              <a:ext uri="{FF2B5EF4-FFF2-40B4-BE49-F238E27FC236}">
                <a16:creationId xmlns:a16="http://schemas.microsoft.com/office/drawing/2014/main" id="{F8ABBB8A-0DF5-A340-BCC5-807FCCF5BDD7}"/>
              </a:ext>
            </a:extLst>
          </p:cNvPr>
          <p:cNvSpPr/>
          <p:nvPr/>
        </p:nvSpPr>
        <p:spPr>
          <a:xfrm>
            <a:off x="2925641" y="3326706"/>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defTabSz="914400" rtl="0" eaLnBrk="1" fontAlgn="auto" latinLnBrk="0" hangingPunct="1">
              <a:lnSpc>
                <a:spcPct val="100000"/>
              </a:lnSpc>
              <a:spcBef>
                <a:spcPts val="200"/>
              </a:spcBef>
              <a:spcAft>
                <a:spcPts val="200"/>
              </a:spcAft>
              <a:buClrTx/>
              <a:buSzTx/>
              <a:tabLst/>
              <a:defRPr/>
            </a:pPr>
            <a:r>
              <a:rPr kumimoji="0" lang="en-US" sz="1200" i="0" u="none" strike="noStrike" kern="1200" cap="none" spc="0" normalizeH="0" baseline="0">
                <a:ln>
                  <a:noFill/>
                </a:ln>
                <a:solidFill>
                  <a:schemeClr val="tx1"/>
                </a:solidFill>
                <a:effectLst/>
                <a:uLnTx/>
                <a:uFillTx/>
                <a:latin typeface="Arial" panose="020B0604020202020204"/>
                <a:ea typeface="+mn-ea"/>
                <a:cs typeface="+mn-cs"/>
              </a:rPr>
              <a:t>[Insert strategic initiative]</a:t>
            </a:r>
          </a:p>
        </p:txBody>
      </p:sp>
      <p:sp>
        <p:nvSpPr>
          <p:cNvPr id="84" name="Rectangle 83">
            <a:extLst>
              <a:ext uri="{FF2B5EF4-FFF2-40B4-BE49-F238E27FC236}">
                <a16:creationId xmlns:a16="http://schemas.microsoft.com/office/drawing/2014/main" id="{C1C8F353-730C-554F-A27D-31CEE2D59793}"/>
              </a:ext>
            </a:extLst>
          </p:cNvPr>
          <p:cNvSpPr/>
          <p:nvPr/>
        </p:nvSpPr>
        <p:spPr>
          <a:xfrm>
            <a:off x="6322053" y="3326706"/>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200"/>
              </a:spcBef>
              <a:spcAft>
                <a:spcPts val="200"/>
              </a:spcAft>
              <a:buClrTx/>
              <a:defRPr/>
            </a:pPr>
            <a:r>
              <a:rPr lang="en-US" sz="1200" kern="1200">
                <a:solidFill>
                  <a:schemeClr val="tx1"/>
                </a:solidFill>
              </a:rPr>
              <a:t>[Insert associated KPI(s)] </a:t>
            </a:r>
          </a:p>
        </p:txBody>
      </p:sp>
      <p:sp>
        <p:nvSpPr>
          <p:cNvPr id="85" name="Rectangle 84">
            <a:extLst>
              <a:ext uri="{FF2B5EF4-FFF2-40B4-BE49-F238E27FC236}">
                <a16:creationId xmlns:a16="http://schemas.microsoft.com/office/drawing/2014/main" id="{6817CDEC-64B3-5E45-9CC8-4F6A821AFECA}"/>
              </a:ext>
            </a:extLst>
          </p:cNvPr>
          <p:cNvSpPr/>
          <p:nvPr/>
        </p:nvSpPr>
        <p:spPr>
          <a:xfrm>
            <a:off x="9718093" y="3326706"/>
            <a:ext cx="1866013"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200"/>
              </a:spcBef>
              <a:spcAft>
                <a:spcPts val="200"/>
              </a:spcAft>
              <a:buClrTx/>
              <a:defRPr/>
            </a:pPr>
            <a:r>
              <a:rPr lang="en-US" sz="1200" kern="1200">
                <a:solidFill>
                  <a:schemeClr val="tx1"/>
                </a:solidFill>
              </a:rPr>
              <a:t>[Insert target/goal]</a:t>
            </a:r>
          </a:p>
        </p:txBody>
      </p:sp>
      <p:sp>
        <p:nvSpPr>
          <p:cNvPr id="86" name="Rectangle 85">
            <a:extLst>
              <a:ext uri="{FF2B5EF4-FFF2-40B4-BE49-F238E27FC236}">
                <a16:creationId xmlns:a16="http://schemas.microsoft.com/office/drawing/2014/main" id="{C6D54FE9-E8B1-864B-ADDA-6CBA79357B7C}"/>
              </a:ext>
            </a:extLst>
          </p:cNvPr>
          <p:cNvSpPr/>
          <p:nvPr/>
        </p:nvSpPr>
        <p:spPr>
          <a:xfrm>
            <a:off x="2925641" y="3698029"/>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defTabSz="914400" rtl="0" eaLnBrk="1" fontAlgn="auto" latinLnBrk="0" hangingPunct="1">
              <a:lnSpc>
                <a:spcPct val="100000"/>
              </a:lnSpc>
              <a:spcBef>
                <a:spcPts val="200"/>
              </a:spcBef>
              <a:spcAft>
                <a:spcPts val="200"/>
              </a:spcAft>
              <a:buClrTx/>
              <a:buSzTx/>
              <a:tabLst/>
              <a:defRPr/>
            </a:pPr>
            <a:r>
              <a:rPr kumimoji="0" lang="en-US" sz="1200" i="0" u="none" strike="noStrike" kern="1200" cap="none" spc="0" normalizeH="0" baseline="0">
                <a:ln>
                  <a:noFill/>
                </a:ln>
                <a:solidFill>
                  <a:schemeClr val="tx1"/>
                </a:solidFill>
                <a:effectLst/>
                <a:uLnTx/>
                <a:uFillTx/>
                <a:latin typeface="Arial" panose="020B0604020202020204"/>
                <a:ea typeface="+mn-ea"/>
                <a:cs typeface="+mn-cs"/>
              </a:rPr>
              <a:t>[Insert strategic initiative]</a:t>
            </a:r>
          </a:p>
        </p:txBody>
      </p:sp>
      <p:sp>
        <p:nvSpPr>
          <p:cNvPr id="87" name="Rectangle 86">
            <a:extLst>
              <a:ext uri="{FF2B5EF4-FFF2-40B4-BE49-F238E27FC236}">
                <a16:creationId xmlns:a16="http://schemas.microsoft.com/office/drawing/2014/main" id="{3D2D636A-A9D0-EC48-8D58-826848857972}"/>
              </a:ext>
            </a:extLst>
          </p:cNvPr>
          <p:cNvSpPr/>
          <p:nvPr/>
        </p:nvSpPr>
        <p:spPr>
          <a:xfrm>
            <a:off x="6322053" y="3698029"/>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200"/>
              </a:spcBef>
              <a:spcAft>
                <a:spcPts val="200"/>
              </a:spcAft>
              <a:buClrTx/>
              <a:defRPr/>
            </a:pPr>
            <a:r>
              <a:rPr lang="en-US" sz="1200" kern="1200">
                <a:solidFill>
                  <a:schemeClr val="tx1"/>
                </a:solidFill>
              </a:rPr>
              <a:t>[Insert associated KPI(s)] </a:t>
            </a:r>
          </a:p>
        </p:txBody>
      </p:sp>
      <p:sp>
        <p:nvSpPr>
          <p:cNvPr id="88" name="Rectangle 87">
            <a:extLst>
              <a:ext uri="{FF2B5EF4-FFF2-40B4-BE49-F238E27FC236}">
                <a16:creationId xmlns:a16="http://schemas.microsoft.com/office/drawing/2014/main" id="{BE63BE91-6789-3847-8F6D-89FD512FD6FB}"/>
              </a:ext>
            </a:extLst>
          </p:cNvPr>
          <p:cNvSpPr/>
          <p:nvPr/>
        </p:nvSpPr>
        <p:spPr>
          <a:xfrm>
            <a:off x="9718093" y="3698029"/>
            <a:ext cx="1866013"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200"/>
              </a:spcBef>
              <a:spcAft>
                <a:spcPts val="200"/>
              </a:spcAft>
              <a:buClrTx/>
              <a:defRPr/>
            </a:pPr>
            <a:r>
              <a:rPr lang="en-US" sz="1200" kern="1200">
                <a:solidFill>
                  <a:schemeClr val="tx1"/>
                </a:solidFill>
              </a:rPr>
              <a:t>[Insert target/goal]</a:t>
            </a:r>
          </a:p>
        </p:txBody>
      </p:sp>
      <p:sp>
        <p:nvSpPr>
          <p:cNvPr id="89" name="Rectangle 88">
            <a:extLst>
              <a:ext uri="{FF2B5EF4-FFF2-40B4-BE49-F238E27FC236}">
                <a16:creationId xmlns:a16="http://schemas.microsoft.com/office/drawing/2014/main" id="{6583DDE0-E86B-8343-B6A0-52DF0B21527C}"/>
              </a:ext>
            </a:extLst>
          </p:cNvPr>
          <p:cNvSpPr/>
          <p:nvPr/>
        </p:nvSpPr>
        <p:spPr>
          <a:xfrm>
            <a:off x="2925641" y="4110796"/>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defTabSz="914400" rtl="0" eaLnBrk="1" fontAlgn="auto" latinLnBrk="0" hangingPunct="1">
              <a:lnSpc>
                <a:spcPct val="100000"/>
              </a:lnSpc>
              <a:spcBef>
                <a:spcPts val="200"/>
              </a:spcBef>
              <a:spcAft>
                <a:spcPts val="200"/>
              </a:spcAft>
              <a:buClrTx/>
              <a:buSzTx/>
              <a:tabLst/>
              <a:defRPr/>
            </a:pPr>
            <a:r>
              <a:rPr kumimoji="0" lang="en-US" sz="1200" i="0" u="none" strike="noStrike" kern="1200" cap="none" spc="0" normalizeH="0" baseline="0">
                <a:ln>
                  <a:noFill/>
                </a:ln>
                <a:solidFill>
                  <a:schemeClr val="tx1"/>
                </a:solidFill>
                <a:effectLst/>
                <a:uLnTx/>
                <a:uFillTx/>
                <a:latin typeface="Arial" panose="020B0604020202020204"/>
                <a:ea typeface="+mn-ea"/>
                <a:cs typeface="+mn-cs"/>
              </a:rPr>
              <a:t>[Insert strategic initiative]</a:t>
            </a:r>
          </a:p>
        </p:txBody>
      </p:sp>
      <p:sp>
        <p:nvSpPr>
          <p:cNvPr id="90" name="Rectangle 89">
            <a:extLst>
              <a:ext uri="{FF2B5EF4-FFF2-40B4-BE49-F238E27FC236}">
                <a16:creationId xmlns:a16="http://schemas.microsoft.com/office/drawing/2014/main" id="{CDEB788C-180B-8648-B655-2ACB5287BBA0}"/>
              </a:ext>
            </a:extLst>
          </p:cNvPr>
          <p:cNvSpPr/>
          <p:nvPr/>
        </p:nvSpPr>
        <p:spPr>
          <a:xfrm>
            <a:off x="6322053" y="4110796"/>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defTabSz="914400" rtl="0" eaLnBrk="1" fontAlgn="auto" latinLnBrk="0" hangingPunct="1">
              <a:lnSpc>
                <a:spcPct val="100000"/>
              </a:lnSpc>
              <a:spcBef>
                <a:spcPts val="200"/>
              </a:spcBef>
              <a:spcAft>
                <a:spcPts val="200"/>
              </a:spcAft>
              <a:buClrTx/>
              <a:buSzTx/>
              <a:tabLst/>
              <a:defRPr/>
            </a:pPr>
            <a:r>
              <a:rPr lang="en-US" sz="1200" kern="1200">
                <a:solidFill>
                  <a:schemeClr val="tx1"/>
                </a:solidFill>
                <a:latin typeface="Arial" panose="020B0604020202020204"/>
              </a:rPr>
              <a:t>[Insert associated KPI(s)] </a:t>
            </a:r>
            <a:endParaRPr kumimoji="0" lang="en-US" sz="1200" i="0" u="none" strike="noStrike" kern="1200" cap="none" spc="0" normalizeH="0" baseline="0">
              <a:ln>
                <a:noFill/>
              </a:ln>
              <a:solidFill>
                <a:schemeClr val="tx1"/>
              </a:solidFill>
              <a:effectLst/>
              <a:uLnTx/>
              <a:uFillTx/>
              <a:latin typeface="Arial" panose="020B0604020202020204"/>
              <a:ea typeface="+mn-ea"/>
              <a:cs typeface="+mn-cs"/>
            </a:endParaRPr>
          </a:p>
        </p:txBody>
      </p:sp>
      <p:sp>
        <p:nvSpPr>
          <p:cNvPr id="91" name="Rectangle 90">
            <a:extLst>
              <a:ext uri="{FF2B5EF4-FFF2-40B4-BE49-F238E27FC236}">
                <a16:creationId xmlns:a16="http://schemas.microsoft.com/office/drawing/2014/main" id="{44EE832B-3563-9940-889D-F172103513C4}"/>
              </a:ext>
            </a:extLst>
          </p:cNvPr>
          <p:cNvSpPr/>
          <p:nvPr/>
        </p:nvSpPr>
        <p:spPr>
          <a:xfrm>
            <a:off x="9718093" y="4110796"/>
            <a:ext cx="1866013"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200"/>
              </a:spcBef>
              <a:spcAft>
                <a:spcPts val="200"/>
              </a:spcAft>
              <a:buClrTx/>
              <a:buSzTx/>
              <a:buFontTx/>
              <a:buNone/>
              <a:tabLst/>
              <a:defRPr/>
            </a:pPr>
            <a:r>
              <a:rPr kumimoji="0" lang="en-US" sz="1200" i="0" u="none" strike="noStrike" kern="1200" cap="none" spc="0" normalizeH="0" baseline="0">
                <a:ln>
                  <a:noFill/>
                </a:ln>
                <a:solidFill>
                  <a:schemeClr val="tx1"/>
                </a:solidFill>
                <a:effectLst/>
                <a:uLnTx/>
                <a:uFillTx/>
                <a:latin typeface="Arial" panose="020B0604020202020204"/>
                <a:ea typeface="+mn-ea"/>
                <a:cs typeface="+mn-cs"/>
              </a:rPr>
              <a:t>[Insert target/goal]</a:t>
            </a:r>
          </a:p>
        </p:txBody>
      </p:sp>
      <p:sp>
        <p:nvSpPr>
          <p:cNvPr id="92" name="Rectangle 91">
            <a:extLst>
              <a:ext uri="{FF2B5EF4-FFF2-40B4-BE49-F238E27FC236}">
                <a16:creationId xmlns:a16="http://schemas.microsoft.com/office/drawing/2014/main" id="{383B33D6-2B5A-114D-9DC6-1D7979A8DE11}"/>
              </a:ext>
            </a:extLst>
          </p:cNvPr>
          <p:cNvSpPr/>
          <p:nvPr/>
        </p:nvSpPr>
        <p:spPr>
          <a:xfrm>
            <a:off x="2925641" y="4482119"/>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defTabSz="914400" rtl="0" eaLnBrk="1" fontAlgn="auto" latinLnBrk="0" hangingPunct="1">
              <a:lnSpc>
                <a:spcPct val="100000"/>
              </a:lnSpc>
              <a:spcBef>
                <a:spcPts val="200"/>
              </a:spcBef>
              <a:spcAft>
                <a:spcPts val="200"/>
              </a:spcAft>
              <a:buClrTx/>
              <a:buSzTx/>
              <a:tabLst/>
              <a:defRPr/>
            </a:pPr>
            <a:r>
              <a:rPr kumimoji="0" lang="en-US" sz="1200" i="0" u="none" strike="noStrike" kern="1200" cap="none" spc="0" normalizeH="0" baseline="0">
                <a:ln>
                  <a:noFill/>
                </a:ln>
                <a:solidFill>
                  <a:schemeClr val="tx1"/>
                </a:solidFill>
                <a:effectLst/>
                <a:uLnTx/>
                <a:uFillTx/>
                <a:latin typeface="Arial" panose="020B0604020202020204"/>
                <a:ea typeface="+mn-ea"/>
                <a:cs typeface="+mn-cs"/>
              </a:rPr>
              <a:t>[Insert strategic initiative]</a:t>
            </a:r>
          </a:p>
        </p:txBody>
      </p:sp>
      <p:sp>
        <p:nvSpPr>
          <p:cNvPr id="93" name="Rectangle 92">
            <a:extLst>
              <a:ext uri="{FF2B5EF4-FFF2-40B4-BE49-F238E27FC236}">
                <a16:creationId xmlns:a16="http://schemas.microsoft.com/office/drawing/2014/main" id="{C420FD2F-79BB-714C-81A1-FB4C3DE47898}"/>
              </a:ext>
            </a:extLst>
          </p:cNvPr>
          <p:cNvSpPr/>
          <p:nvPr/>
        </p:nvSpPr>
        <p:spPr>
          <a:xfrm>
            <a:off x="6322053" y="4482119"/>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200"/>
              </a:spcBef>
              <a:spcAft>
                <a:spcPts val="200"/>
              </a:spcAft>
              <a:buClrTx/>
              <a:defRPr/>
            </a:pPr>
            <a:r>
              <a:rPr lang="en-US" sz="1200" kern="1200">
                <a:solidFill>
                  <a:schemeClr val="tx1"/>
                </a:solidFill>
              </a:rPr>
              <a:t>[Insert associated KPI(s)] </a:t>
            </a:r>
          </a:p>
        </p:txBody>
      </p:sp>
      <p:sp>
        <p:nvSpPr>
          <p:cNvPr id="94" name="Rectangle 93">
            <a:extLst>
              <a:ext uri="{FF2B5EF4-FFF2-40B4-BE49-F238E27FC236}">
                <a16:creationId xmlns:a16="http://schemas.microsoft.com/office/drawing/2014/main" id="{022D35CF-D918-EB4D-B3AB-4CE5D2B455E0}"/>
              </a:ext>
            </a:extLst>
          </p:cNvPr>
          <p:cNvSpPr/>
          <p:nvPr/>
        </p:nvSpPr>
        <p:spPr>
          <a:xfrm>
            <a:off x="9718093" y="4482119"/>
            <a:ext cx="1866013"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200"/>
              </a:spcBef>
              <a:spcAft>
                <a:spcPts val="200"/>
              </a:spcAft>
              <a:buClrTx/>
              <a:defRPr/>
            </a:pPr>
            <a:r>
              <a:rPr lang="en-US" sz="1200" kern="1200">
                <a:solidFill>
                  <a:schemeClr val="tx1"/>
                </a:solidFill>
              </a:rPr>
              <a:t>[Insert target/goal]</a:t>
            </a:r>
          </a:p>
        </p:txBody>
      </p:sp>
      <p:sp>
        <p:nvSpPr>
          <p:cNvPr id="95" name="Rectangle 94">
            <a:extLst>
              <a:ext uri="{FF2B5EF4-FFF2-40B4-BE49-F238E27FC236}">
                <a16:creationId xmlns:a16="http://schemas.microsoft.com/office/drawing/2014/main" id="{1AB1B0B3-A549-9242-B337-C995B8628FCC}"/>
              </a:ext>
            </a:extLst>
          </p:cNvPr>
          <p:cNvSpPr/>
          <p:nvPr/>
        </p:nvSpPr>
        <p:spPr>
          <a:xfrm>
            <a:off x="2925641" y="4853441"/>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defTabSz="914400" rtl="0" eaLnBrk="1" fontAlgn="auto" latinLnBrk="0" hangingPunct="1">
              <a:lnSpc>
                <a:spcPct val="100000"/>
              </a:lnSpc>
              <a:spcBef>
                <a:spcPts val="200"/>
              </a:spcBef>
              <a:spcAft>
                <a:spcPts val="200"/>
              </a:spcAft>
              <a:buClrTx/>
              <a:buSzTx/>
              <a:tabLst/>
              <a:defRPr/>
            </a:pPr>
            <a:r>
              <a:rPr kumimoji="0" lang="en-US" sz="1200" i="0" u="none" strike="noStrike" kern="1200" cap="none" spc="0" normalizeH="0" baseline="0">
                <a:ln>
                  <a:noFill/>
                </a:ln>
                <a:solidFill>
                  <a:schemeClr val="tx1"/>
                </a:solidFill>
                <a:effectLst/>
                <a:uLnTx/>
                <a:uFillTx/>
                <a:latin typeface="Arial" panose="020B0604020202020204"/>
                <a:ea typeface="+mn-ea"/>
                <a:cs typeface="+mn-cs"/>
              </a:rPr>
              <a:t>[Insert strategic initiative]</a:t>
            </a:r>
          </a:p>
        </p:txBody>
      </p:sp>
      <p:sp>
        <p:nvSpPr>
          <p:cNvPr id="96" name="Rectangle 95">
            <a:extLst>
              <a:ext uri="{FF2B5EF4-FFF2-40B4-BE49-F238E27FC236}">
                <a16:creationId xmlns:a16="http://schemas.microsoft.com/office/drawing/2014/main" id="{EF2F4DFF-4757-EB42-A692-710446D764AD}"/>
              </a:ext>
            </a:extLst>
          </p:cNvPr>
          <p:cNvSpPr/>
          <p:nvPr/>
        </p:nvSpPr>
        <p:spPr>
          <a:xfrm>
            <a:off x="6322053" y="4853441"/>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200"/>
              </a:spcBef>
              <a:spcAft>
                <a:spcPts val="200"/>
              </a:spcAft>
              <a:buClrTx/>
              <a:defRPr/>
            </a:pPr>
            <a:r>
              <a:rPr lang="en-US" sz="1200" kern="1200">
                <a:solidFill>
                  <a:schemeClr val="tx1"/>
                </a:solidFill>
              </a:rPr>
              <a:t>[Insert associated KPI(s)] </a:t>
            </a:r>
          </a:p>
        </p:txBody>
      </p:sp>
      <p:sp>
        <p:nvSpPr>
          <p:cNvPr id="97" name="Rectangle 96">
            <a:extLst>
              <a:ext uri="{FF2B5EF4-FFF2-40B4-BE49-F238E27FC236}">
                <a16:creationId xmlns:a16="http://schemas.microsoft.com/office/drawing/2014/main" id="{5EE2288B-3E79-BF49-8285-BA101DDF6BED}"/>
              </a:ext>
            </a:extLst>
          </p:cNvPr>
          <p:cNvSpPr/>
          <p:nvPr/>
        </p:nvSpPr>
        <p:spPr>
          <a:xfrm>
            <a:off x="9718093" y="4853441"/>
            <a:ext cx="1866013"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200"/>
              </a:spcBef>
              <a:spcAft>
                <a:spcPts val="200"/>
              </a:spcAft>
              <a:buClrTx/>
              <a:defRPr/>
            </a:pPr>
            <a:r>
              <a:rPr lang="en-US" sz="1200" kern="1200">
                <a:solidFill>
                  <a:schemeClr val="tx1"/>
                </a:solidFill>
              </a:rPr>
              <a:t>[Insert target/goal]</a:t>
            </a:r>
          </a:p>
        </p:txBody>
      </p:sp>
      <p:sp>
        <p:nvSpPr>
          <p:cNvPr id="98" name="Rectangle 97">
            <a:extLst>
              <a:ext uri="{FF2B5EF4-FFF2-40B4-BE49-F238E27FC236}">
                <a16:creationId xmlns:a16="http://schemas.microsoft.com/office/drawing/2014/main" id="{6EF35784-D988-3643-BD8D-92DF8FB8EAE3}"/>
              </a:ext>
            </a:extLst>
          </p:cNvPr>
          <p:cNvSpPr/>
          <p:nvPr/>
        </p:nvSpPr>
        <p:spPr>
          <a:xfrm>
            <a:off x="2925641" y="5266210"/>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defTabSz="914400" rtl="0" eaLnBrk="1" fontAlgn="auto" latinLnBrk="0" hangingPunct="1">
              <a:lnSpc>
                <a:spcPct val="100000"/>
              </a:lnSpc>
              <a:spcBef>
                <a:spcPts val="200"/>
              </a:spcBef>
              <a:spcAft>
                <a:spcPts val="200"/>
              </a:spcAft>
              <a:buClrTx/>
              <a:buSzTx/>
              <a:tabLst/>
              <a:defRPr/>
            </a:pPr>
            <a:r>
              <a:rPr kumimoji="0" lang="en-US" sz="1200" i="0" u="none" strike="noStrike" kern="1200" cap="none" spc="0" normalizeH="0" baseline="0">
                <a:ln>
                  <a:noFill/>
                </a:ln>
                <a:solidFill>
                  <a:schemeClr val="tx1"/>
                </a:solidFill>
                <a:effectLst/>
                <a:uLnTx/>
                <a:uFillTx/>
                <a:latin typeface="Arial" panose="020B0604020202020204"/>
                <a:ea typeface="+mn-ea"/>
                <a:cs typeface="+mn-cs"/>
              </a:rPr>
              <a:t>[Insert strategic initiative]</a:t>
            </a:r>
          </a:p>
        </p:txBody>
      </p:sp>
      <p:sp>
        <p:nvSpPr>
          <p:cNvPr id="99" name="Rectangle 98">
            <a:extLst>
              <a:ext uri="{FF2B5EF4-FFF2-40B4-BE49-F238E27FC236}">
                <a16:creationId xmlns:a16="http://schemas.microsoft.com/office/drawing/2014/main" id="{D32A66A2-CAA5-BD4B-8B0C-0A501EA04E45}"/>
              </a:ext>
            </a:extLst>
          </p:cNvPr>
          <p:cNvSpPr/>
          <p:nvPr/>
        </p:nvSpPr>
        <p:spPr>
          <a:xfrm>
            <a:off x="6322053" y="5266210"/>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defTabSz="914400" rtl="0" eaLnBrk="1" fontAlgn="auto" latinLnBrk="0" hangingPunct="1">
              <a:lnSpc>
                <a:spcPct val="100000"/>
              </a:lnSpc>
              <a:spcBef>
                <a:spcPts val="200"/>
              </a:spcBef>
              <a:spcAft>
                <a:spcPts val="200"/>
              </a:spcAft>
              <a:buClrTx/>
              <a:buSzTx/>
              <a:tabLst/>
              <a:defRPr/>
            </a:pPr>
            <a:r>
              <a:rPr lang="en-US" sz="1200" kern="1200">
                <a:solidFill>
                  <a:schemeClr val="tx1"/>
                </a:solidFill>
                <a:latin typeface="Arial" panose="020B0604020202020204"/>
              </a:rPr>
              <a:t>[Insert associated KPI(s)] </a:t>
            </a:r>
            <a:endParaRPr kumimoji="0" lang="en-US" sz="1200" i="0" u="none" strike="noStrike" kern="1200" cap="none" spc="0" normalizeH="0" baseline="0">
              <a:ln>
                <a:noFill/>
              </a:ln>
              <a:solidFill>
                <a:schemeClr val="tx1"/>
              </a:solidFill>
              <a:effectLst/>
              <a:uLnTx/>
              <a:uFillTx/>
              <a:latin typeface="Arial" panose="020B0604020202020204"/>
              <a:ea typeface="+mn-ea"/>
              <a:cs typeface="+mn-cs"/>
            </a:endParaRPr>
          </a:p>
        </p:txBody>
      </p:sp>
      <p:sp>
        <p:nvSpPr>
          <p:cNvPr id="100" name="Rectangle 99">
            <a:extLst>
              <a:ext uri="{FF2B5EF4-FFF2-40B4-BE49-F238E27FC236}">
                <a16:creationId xmlns:a16="http://schemas.microsoft.com/office/drawing/2014/main" id="{DF0A8587-B1D1-194B-8EE9-56C56F38C648}"/>
              </a:ext>
            </a:extLst>
          </p:cNvPr>
          <p:cNvSpPr/>
          <p:nvPr/>
        </p:nvSpPr>
        <p:spPr>
          <a:xfrm>
            <a:off x="9718093" y="5266210"/>
            <a:ext cx="1866013"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200"/>
              </a:spcBef>
              <a:spcAft>
                <a:spcPts val="200"/>
              </a:spcAft>
              <a:buClrTx/>
              <a:buSzTx/>
              <a:buFontTx/>
              <a:buNone/>
              <a:tabLst/>
              <a:defRPr/>
            </a:pPr>
            <a:r>
              <a:rPr kumimoji="0" lang="en-US" sz="1200" i="0" u="none" strike="noStrike" kern="1200" cap="none" spc="0" normalizeH="0" baseline="0">
                <a:ln>
                  <a:noFill/>
                </a:ln>
                <a:solidFill>
                  <a:schemeClr val="tx1"/>
                </a:solidFill>
                <a:effectLst/>
                <a:uLnTx/>
                <a:uFillTx/>
                <a:latin typeface="Arial" panose="020B0604020202020204"/>
                <a:ea typeface="+mn-ea"/>
                <a:cs typeface="+mn-cs"/>
              </a:rPr>
              <a:t>[Insert target/goal]</a:t>
            </a:r>
          </a:p>
        </p:txBody>
      </p:sp>
      <p:sp>
        <p:nvSpPr>
          <p:cNvPr id="101" name="Rectangle 100">
            <a:extLst>
              <a:ext uri="{FF2B5EF4-FFF2-40B4-BE49-F238E27FC236}">
                <a16:creationId xmlns:a16="http://schemas.microsoft.com/office/drawing/2014/main" id="{17CD8C95-A23C-9044-B539-57AB398E81E3}"/>
              </a:ext>
            </a:extLst>
          </p:cNvPr>
          <p:cNvSpPr/>
          <p:nvPr/>
        </p:nvSpPr>
        <p:spPr>
          <a:xfrm>
            <a:off x="2925641" y="5637533"/>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defTabSz="914400" rtl="0" eaLnBrk="1" fontAlgn="auto" latinLnBrk="0" hangingPunct="1">
              <a:lnSpc>
                <a:spcPct val="100000"/>
              </a:lnSpc>
              <a:spcBef>
                <a:spcPts val="200"/>
              </a:spcBef>
              <a:spcAft>
                <a:spcPts val="200"/>
              </a:spcAft>
              <a:buClrTx/>
              <a:buSzTx/>
              <a:tabLst/>
              <a:defRPr/>
            </a:pPr>
            <a:r>
              <a:rPr kumimoji="0" lang="en-US" sz="1200" i="0" u="none" strike="noStrike" kern="1200" cap="none" spc="0" normalizeH="0" baseline="0">
                <a:ln>
                  <a:noFill/>
                </a:ln>
                <a:solidFill>
                  <a:schemeClr val="tx1"/>
                </a:solidFill>
                <a:effectLst/>
                <a:uLnTx/>
                <a:uFillTx/>
                <a:latin typeface="Arial" panose="020B0604020202020204"/>
                <a:ea typeface="+mn-ea"/>
                <a:cs typeface="+mn-cs"/>
              </a:rPr>
              <a:t>[Insert strategic initiative]</a:t>
            </a:r>
          </a:p>
        </p:txBody>
      </p:sp>
      <p:sp>
        <p:nvSpPr>
          <p:cNvPr id="102" name="Rectangle 101">
            <a:extLst>
              <a:ext uri="{FF2B5EF4-FFF2-40B4-BE49-F238E27FC236}">
                <a16:creationId xmlns:a16="http://schemas.microsoft.com/office/drawing/2014/main" id="{CDA997C2-3606-0343-8DAD-502FBE77CF04}"/>
              </a:ext>
            </a:extLst>
          </p:cNvPr>
          <p:cNvSpPr/>
          <p:nvPr/>
        </p:nvSpPr>
        <p:spPr>
          <a:xfrm>
            <a:off x="6322053" y="5637533"/>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200"/>
              </a:spcBef>
              <a:spcAft>
                <a:spcPts val="200"/>
              </a:spcAft>
              <a:buClrTx/>
              <a:defRPr/>
            </a:pPr>
            <a:r>
              <a:rPr lang="en-US" sz="1200" kern="1200">
                <a:solidFill>
                  <a:schemeClr val="tx1"/>
                </a:solidFill>
              </a:rPr>
              <a:t>[Insert associated KPI(s)] </a:t>
            </a:r>
          </a:p>
        </p:txBody>
      </p:sp>
      <p:sp>
        <p:nvSpPr>
          <p:cNvPr id="103" name="Rectangle 102">
            <a:extLst>
              <a:ext uri="{FF2B5EF4-FFF2-40B4-BE49-F238E27FC236}">
                <a16:creationId xmlns:a16="http://schemas.microsoft.com/office/drawing/2014/main" id="{E52B2771-48DE-404E-9194-E4EFE6EBA5B2}"/>
              </a:ext>
            </a:extLst>
          </p:cNvPr>
          <p:cNvSpPr/>
          <p:nvPr/>
        </p:nvSpPr>
        <p:spPr>
          <a:xfrm>
            <a:off x="9718093" y="5637533"/>
            <a:ext cx="1866013"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200"/>
              </a:spcBef>
              <a:spcAft>
                <a:spcPts val="200"/>
              </a:spcAft>
              <a:buClrTx/>
              <a:defRPr/>
            </a:pPr>
            <a:r>
              <a:rPr lang="en-US" sz="1200" kern="1200">
                <a:solidFill>
                  <a:schemeClr val="tx1"/>
                </a:solidFill>
              </a:rPr>
              <a:t>[Insert target/goal]</a:t>
            </a:r>
          </a:p>
        </p:txBody>
      </p:sp>
      <p:sp>
        <p:nvSpPr>
          <p:cNvPr id="104" name="Rectangle 103">
            <a:extLst>
              <a:ext uri="{FF2B5EF4-FFF2-40B4-BE49-F238E27FC236}">
                <a16:creationId xmlns:a16="http://schemas.microsoft.com/office/drawing/2014/main" id="{94401F36-89A2-D741-BF95-6FAE686D2393}"/>
              </a:ext>
            </a:extLst>
          </p:cNvPr>
          <p:cNvSpPr/>
          <p:nvPr/>
        </p:nvSpPr>
        <p:spPr>
          <a:xfrm>
            <a:off x="2925641" y="6008855"/>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defTabSz="914400" rtl="0" eaLnBrk="1" fontAlgn="auto" latinLnBrk="0" hangingPunct="1">
              <a:lnSpc>
                <a:spcPct val="100000"/>
              </a:lnSpc>
              <a:spcBef>
                <a:spcPts val="200"/>
              </a:spcBef>
              <a:spcAft>
                <a:spcPts val="200"/>
              </a:spcAft>
              <a:buClrTx/>
              <a:buSzTx/>
              <a:tabLst/>
              <a:defRPr/>
            </a:pPr>
            <a:r>
              <a:rPr kumimoji="0" lang="en-US" sz="1200" i="0" u="none" strike="noStrike" kern="1200" cap="none" spc="0" normalizeH="0" baseline="0">
                <a:ln>
                  <a:noFill/>
                </a:ln>
                <a:solidFill>
                  <a:schemeClr val="tx1"/>
                </a:solidFill>
                <a:effectLst/>
                <a:uLnTx/>
                <a:uFillTx/>
                <a:latin typeface="Arial" panose="020B0604020202020204"/>
                <a:ea typeface="+mn-ea"/>
                <a:cs typeface="+mn-cs"/>
              </a:rPr>
              <a:t>[Insert strategic initiative]</a:t>
            </a:r>
          </a:p>
        </p:txBody>
      </p:sp>
      <p:sp>
        <p:nvSpPr>
          <p:cNvPr id="105" name="Rectangle 104">
            <a:extLst>
              <a:ext uri="{FF2B5EF4-FFF2-40B4-BE49-F238E27FC236}">
                <a16:creationId xmlns:a16="http://schemas.microsoft.com/office/drawing/2014/main" id="{03A0240D-D877-4F43-9753-6AF115588C11}"/>
              </a:ext>
            </a:extLst>
          </p:cNvPr>
          <p:cNvSpPr/>
          <p:nvPr/>
        </p:nvSpPr>
        <p:spPr>
          <a:xfrm>
            <a:off x="6322053" y="6008855"/>
            <a:ext cx="3254487"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200"/>
              </a:spcBef>
              <a:spcAft>
                <a:spcPts val="200"/>
              </a:spcAft>
              <a:buClrTx/>
              <a:defRPr/>
            </a:pPr>
            <a:r>
              <a:rPr lang="en-US" sz="1200" kern="1200">
                <a:solidFill>
                  <a:schemeClr val="tx1"/>
                </a:solidFill>
              </a:rPr>
              <a:t>[Insert associated KPI(s)] </a:t>
            </a:r>
          </a:p>
        </p:txBody>
      </p:sp>
      <p:sp>
        <p:nvSpPr>
          <p:cNvPr id="106" name="Rectangle 105">
            <a:extLst>
              <a:ext uri="{FF2B5EF4-FFF2-40B4-BE49-F238E27FC236}">
                <a16:creationId xmlns:a16="http://schemas.microsoft.com/office/drawing/2014/main" id="{2CE27962-167F-1942-8F03-B2544774D454}"/>
              </a:ext>
            </a:extLst>
          </p:cNvPr>
          <p:cNvSpPr/>
          <p:nvPr/>
        </p:nvSpPr>
        <p:spPr>
          <a:xfrm>
            <a:off x="9718093" y="6008855"/>
            <a:ext cx="1866013" cy="30777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200"/>
              </a:spcBef>
              <a:spcAft>
                <a:spcPts val="200"/>
              </a:spcAft>
              <a:buClrTx/>
              <a:defRPr/>
            </a:pPr>
            <a:r>
              <a:rPr lang="en-US" sz="1200" kern="1200">
                <a:solidFill>
                  <a:schemeClr val="tx1"/>
                </a:solidFill>
              </a:rPr>
              <a:t>[Insert target/goal]</a:t>
            </a:r>
          </a:p>
        </p:txBody>
      </p:sp>
      <p:sp>
        <p:nvSpPr>
          <p:cNvPr id="107" name="Rectangle 106">
            <a:extLst>
              <a:ext uri="{FF2B5EF4-FFF2-40B4-BE49-F238E27FC236}">
                <a16:creationId xmlns:a16="http://schemas.microsoft.com/office/drawing/2014/main" id="{F9544CAD-ADCC-704F-A49C-EAE8513E0F5F}"/>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Version 4</a:t>
            </a:r>
          </a:p>
        </p:txBody>
      </p:sp>
      <p:sp>
        <p:nvSpPr>
          <p:cNvPr id="3" name="Google Shape;23;p40">
            <a:extLst>
              <a:ext uri="{FF2B5EF4-FFF2-40B4-BE49-F238E27FC236}">
                <a16:creationId xmlns:a16="http://schemas.microsoft.com/office/drawing/2014/main" id="{95EB1DA7-A3F0-0347-2B4C-9A4BD3FC6927}"/>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18</a:t>
            </a:fld>
            <a:endParaRPr/>
          </a:p>
        </p:txBody>
      </p:sp>
    </p:spTree>
    <p:extLst>
      <p:ext uri="{BB962C8B-B14F-4D97-AF65-F5344CB8AC3E}">
        <p14:creationId xmlns:p14="http://schemas.microsoft.com/office/powerpoint/2010/main" val="164790461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820D41-4F1E-1748-AF4D-1A4B48561C91}"/>
              </a:ext>
            </a:extLst>
          </p:cNvPr>
          <p:cNvSpPr>
            <a:spLocks noGrp="1"/>
          </p:cNvSpPr>
          <p:nvPr>
            <p:ph type="title"/>
          </p:nvPr>
        </p:nvSpPr>
        <p:spPr>
          <a:xfrm>
            <a:off x="467806" y="365126"/>
            <a:ext cx="11173331" cy="811212"/>
          </a:xfrm>
        </p:spPr>
        <p:txBody>
          <a:bodyPr/>
          <a:lstStyle/>
          <a:p>
            <a:r>
              <a:rPr lang="en-US"/>
              <a:t>2025 strategy: Strengthening the core, while embracing the future</a:t>
            </a:r>
          </a:p>
        </p:txBody>
      </p:sp>
      <p:sp>
        <p:nvSpPr>
          <p:cNvPr id="3" name="Slide Number Placeholder 2">
            <a:extLst>
              <a:ext uri="{FF2B5EF4-FFF2-40B4-BE49-F238E27FC236}">
                <a16:creationId xmlns:a16="http://schemas.microsoft.com/office/drawing/2014/main" id="{1948BAED-6A8D-D148-BC3C-1E710F22A9DF}"/>
              </a:ext>
            </a:extLst>
          </p:cNvPr>
          <p:cNvSpPr>
            <a:spLocks noGrp="1"/>
          </p:cNvSpPr>
          <p:nvPr>
            <p:ph type="sldNum" idx="12"/>
          </p:nvPr>
        </p:nvSpPr>
        <p:spPr>
          <a:xfrm>
            <a:off x="11123352" y="6425800"/>
            <a:ext cx="577689" cy="365125"/>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180</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9" name="Google Shape;309;p6">
            <a:extLst>
              <a:ext uri="{FF2B5EF4-FFF2-40B4-BE49-F238E27FC236}">
                <a16:creationId xmlns:a16="http://schemas.microsoft.com/office/drawing/2014/main" id="{6C710809-E71E-4F41-BC1E-211CE36B540B}"/>
              </a:ext>
            </a:extLst>
          </p:cNvPr>
          <p:cNvSpPr/>
          <p:nvPr/>
        </p:nvSpPr>
        <p:spPr>
          <a:xfrm>
            <a:off x="985571" y="1390551"/>
            <a:ext cx="10137781" cy="602022"/>
          </a:xfrm>
          <a:prstGeom prst="triangle">
            <a:avLst>
              <a:gd name="adj" fmla="val 50000"/>
            </a:avLst>
          </a:prstGeom>
          <a:solidFill>
            <a:schemeClr val="tx1"/>
          </a:solidFill>
          <a:ln>
            <a:noFill/>
          </a:ln>
        </p:spPr>
        <p:txBody>
          <a:bodyPr spcFirstLastPara="1" wrap="square" lIns="91425" tIns="45700" rIns="91425" bIns="180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Arial"/>
                <a:cs typeface="Arial"/>
                <a:sym typeface="Arial"/>
              </a:rPr>
              <a:t>[sanitized purpose]</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310;p6">
            <a:extLst>
              <a:ext uri="{FF2B5EF4-FFF2-40B4-BE49-F238E27FC236}">
                <a16:creationId xmlns:a16="http://schemas.microsoft.com/office/drawing/2014/main" id="{D441FF6D-61CD-6947-BDF1-886884436844}"/>
              </a:ext>
            </a:extLst>
          </p:cNvPr>
          <p:cNvSpPr/>
          <p:nvPr/>
        </p:nvSpPr>
        <p:spPr>
          <a:xfrm>
            <a:off x="985571" y="2128208"/>
            <a:ext cx="4990930" cy="1613978"/>
          </a:xfrm>
          <a:prstGeom prst="rect">
            <a:avLst/>
          </a:prstGeom>
          <a:solidFill>
            <a:schemeClr val="dk1"/>
          </a:solidFill>
          <a:ln>
            <a:noFill/>
          </a:ln>
        </p:spPr>
        <p:txBody>
          <a:bodyPr spcFirstLastPara="1" wrap="square" lIns="182880" tIns="182880" rIns="182880" bIns="45700" anchor="t" anchorCtr="0">
            <a:noAutofit/>
          </a:bodyPr>
          <a:lstStyle/>
          <a:p>
            <a:pPr marL="0" marR="0" lvl="0" indent="0" algn="ctr" defTabSz="914400" rtl="0" eaLnBrk="1" fontAlgn="auto" latinLnBrk="0" hangingPunct="1">
              <a:lnSpc>
                <a:spcPct val="100000"/>
              </a:lnSpc>
              <a:spcBef>
                <a:spcPts val="0"/>
              </a:spcBef>
              <a:spcAft>
                <a:spcPts val="0"/>
              </a:spcAft>
              <a:buClr>
                <a:schemeClr val="bg1"/>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Arial"/>
                <a:cs typeface="Arial"/>
                <a:sym typeface="Arial"/>
              </a:rPr>
              <a:t>Financial targets 2025:</a:t>
            </a:r>
            <a:br>
              <a:rPr kumimoji="0" lang="en-US" sz="1400" b="1" i="0" u="none" strike="noStrike" kern="0" cap="none" spc="0" normalizeH="0" baseline="0" noProof="0">
                <a:ln>
                  <a:noFill/>
                </a:ln>
                <a:solidFill>
                  <a:srgbClr val="FFFFFF"/>
                </a:solidFill>
                <a:effectLst/>
                <a:uLnTx/>
                <a:uFillTx/>
                <a:latin typeface="Arial"/>
                <a:ea typeface="Arial"/>
                <a:cs typeface="Arial"/>
                <a:sym typeface="Arial"/>
              </a:rPr>
            </a:br>
            <a:endParaRPr kumimoji="0" lang="en-US" sz="1400" b="1" i="0" u="none" strike="noStrike" kern="0" cap="none" spc="0" normalizeH="0" baseline="0" noProof="0">
              <a:ln>
                <a:noFill/>
              </a:ln>
              <a:solidFill>
                <a:srgbClr val="FFFFFF"/>
              </a:solidFill>
              <a:effectLst/>
              <a:uLnTx/>
              <a:uFillTx/>
              <a:latin typeface="Arial"/>
              <a:ea typeface="Arial"/>
              <a:cs typeface="Arial"/>
              <a:sym typeface="Arial"/>
            </a:endParaRPr>
          </a:p>
          <a:p>
            <a:pPr marL="285750" marR="0" lvl="0" indent="-28575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Arial"/>
                <a:cs typeface="Arial"/>
                <a:sym typeface="Arial"/>
              </a:rPr>
              <a:t>Technical result: 1.3 </a:t>
            </a:r>
            <a:r>
              <a:rPr kumimoji="0" lang="en-US" sz="1400" b="0" i="0" u="none" strike="noStrike" kern="0" cap="none" spc="0" normalizeH="0" baseline="0" noProof="0" err="1">
                <a:ln>
                  <a:noFill/>
                </a:ln>
                <a:solidFill>
                  <a:srgbClr val="FFFFFF"/>
                </a:solidFill>
                <a:effectLst/>
                <a:uLnTx/>
                <a:uFillTx/>
                <a:latin typeface="Arial"/>
                <a:cs typeface="Arial"/>
                <a:sym typeface="Arial"/>
              </a:rPr>
              <a:t>b</a:t>
            </a:r>
            <a:r>
              <a:rPr kumimoji="0" lang="en-US" sz="1400" b="0" i="0" u="none" strike="noStrike" kern="0" cap="none" spc="0" normalizeH="0" baseline="0" noProof="0" err="1">
                <a:ln>
                  <a:noFill/>
                </a:ln>
                <a:solidFill>
                  <a:schemeClr val="bg1"/>
                </a:solidFill>
                <a:effectLst/>
                <a:uLnTx/>
                <a:uFillTx/>
                <a:latin typeface="Arial"/>
                <a:cs typeface="Arial"/>
                <a:sym typeface="Arial"/>
              </a:rPr>
              <a:t>USD</a:t>
            </a:r>
            <a:endParaRPr kumimoji="0" lang="en-US" sz="1400" b="0" i="0" u="none" strike="noStrike" kern="0" cap="none" spc="0" normalizeH="0" baseline="0" noProof="0">
              <a:ln>
                <a:noFill/>
              </a:ln>
              <a:solidFill>
                <a:schemeClr val="bg1"/>
              </a:solidFill>
              <a:effectLst/>
              <a:uLnTx/>
              <a:uFillTx/>
              <a:latin typeface="Arial"/>
              <a:cs typeface="Arial"/>
              <a:sym typeface="Arial"/>
            </a:endParaRPr>
          </a:p>
          <a:p>
            <a:pPr marL="285750" marR="0" lvl="0" indent="-28575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a:solidFill>
                  <a:schemeClr val="bg1"/>
                </a:solidFill>
              </a:rPr>
              <a:t>Combined ratio: ≤ 86.5</a:t>
            </a:r>
          </a:p>
          <a:p>
            <a:pPr marL="285750" marR="0" lvl="0" indent="-28575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1400" b="0" i="0" u="none" strike="noStrike" kern="0" cap="none" spc="0" normalizeH="0" baseline="0" noProof="0">
                <a:ln>
                  <a:noFill/>
                </a:ln>
                <a:solidFill>
                  <a:schemeClr val="bg1"/>
                </a:solidFill>
                <a:effectLst/>
                <a:uLnTx/>
                <a:uFillTx/>
                <a:latin typeface="Arial"/>
                <a:cs typeface="Arial"/>
                <a:sym typeface="Arial"/>
              </a:rPr>
              <a:t>Expense ratio: ≤13.5</a:t>
            </a:r>
          </a:p>
          <a:p>
            <a:pPr marL="285750" marR="0" lvl="0" indent="-28575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a:solidFill>
                  <a:schemeClr val="bg1"/>
                </a:solidFill>
              </a:rPr>
              <a:t>Return on equity: ≥ 25%</a:t>
            </a:r>
          </a:p>
        </p:txBody>
      </p:sp>
      <p:sp>
        <p:nvSpPr>
          <p:cNvPr id="13" name="Google Shape;313;p6">
            <a:extLst>
              <a:ext uri="{FF2B5EF4-FFF2-40B4-BE49-F238E27FC236}">
                <a16:creationId xmlns:a16="http://schemas.microsoft.com/office/drawing/2014/main" id="{7B0B4401-BB1C-F448-8369-934ADC05C474}"/>
              </a:ext>
            </a:extLst>
          </p:cNvPr>
          <p:cNvSpPr/>
          <p:nvPr/>
        </p:nvSpPr>
        <p:spPr>
          <a:xfrm>
            <a:off x="985571" y="3877821"/>
            <a:ext cx="2417505" cy="1453992"/>
          </a:xfrm>
          <a:prstGeom prst="rect">
            <a:avLst/>
          </a:prstGeom>
          <a:solidFill>
            <a:schemeClr val="bg2"/>
          </a:solidFill>
          <a:ln>
            <a:noFill/>
          </a:ln>
        </p:spPr>
        <p:txBody>
          <a:bodyPr spcFirstLastPara="1" wrap="square" lIns="182880" tIns="182880" rIns="182880"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a:solidFill>
                  <a:srgbClr val="FFFFFF"/>
                </a:solidFill>
              </a:rPr>
              <a:t>Claims </a:t>
            </a:r>
            <a:br>
              <a:rPr lang="en-US" b="1">
                <a:solidFill>
                  <a:srgbClr val="FFFFFF"/>
                </a:solidFill>
              </a:rPr>
            </a:br>
            <a:r>
              <a:rPr lang="en-US" b="1">
                <a:solidFill>
                  <a:srgbClr val="FFFFFF"/>
                </a:solidFill>
              </a:rPr>
              <a:t>excellence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br>
              <a:rPr kumimoji="0" lang="en-US" sz="1400" i="0" u="none" strike="noStrike" kern="0" cap="none" spc="0" normalizeH="0" baseline="0" noProof="0">
                <a:ln>
                  <a:noFill/>
                </a:ln>
                <a:solidFill>
                  <a:srgbClr val="FFFFFF"/>
                </a:solidFill>
                <a:effectLst/>
                <a:uLnTx/>
                <a:uFillTx/>
                <a:latin typeface="Arial"/>
                <a:cs typeface="Arial"/>
                <a:sym typeface="Arial"/>
              </a:rPr>
            </a:br>
            <a:r>
              <a:rPr kumimoji="0" lang="en-US" sz="1400" i="0" u="none" strike="noStrike" kern="0" cap="none" spc="0" normalizeH="0" baseline="0" noProof="0">
                <a:ln>
                  <a:noFill/>
                </a:ln>
                <a:solidFill>
                  <a:srgbClr val="FFFFFF"/>
                </a:solidFill>
                <a:effectLst/>
                <a:uLnTx/>
                <a:uFillTx/>
                <a:latin typeface="Arial"/>
                <a:cs typeface="Arial"/>
                <a:sym typeface="Arial"/>
              </a:rPr>
              <a:t>200 </a:t>
            </a:r>
            <a:r>
              <a:rPr kumimoji="0" lang="en-US" sz="1400" i="0" u="none" strike="noStrike" kern="0" cap="none" spc="0" normalizeH="0" baseline="0" noProof="0" err="1">
                <a:ln>
                  <a:noFill/>
                </a:ln>
                <a:solidFill>
                  <a:srgbClr val="FFFFFF"/>
                </a:solidFill>
                <a:effectLst/>
                <a:uLnTx/>
                <a:uFillTx/>
                <a:latin typeface="Arial"/>
                <a:cs typeface="Arial"/>
                <a:sym typeface="Arial"/>
              </a:rPr>
              <a:t>mUSD</a:t>
            </a:r>
            <a:r>
              <a:rPr kumimoji="0" lang="en-US" sz="1400" i="0" u="none" strike="noStrike" kern="0" cap="none" spc="0" normalizeH="0" baseline="0" noProof="0">
                <a:ln>
                  <a:noFill/>
                </a:ln>
                <a:solidFill>
                  <a:srgbClr val="FFFFFF"/>
                </a:solidFill>
                <a:effectLst/>
                <a:uLnTx/>
                <a:uFillTx/>
                <a:latin typeface="Arial"/>
                <a:cs typeface="Arial"/>
                <a:sym typeface="Arial"/>
              </a:rPr>
              <a:t> in claims cost reduction</a:t>
            </a:r>
            <a:endParaRPr kumimoji="0" lang="en-US" sz="140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319;p6">
            <a:extLst>
              <a:ext uri="{FF2B5EF4-FFF2-40B4-BE49-F238E27FC236}">
                <a16:creationId xmlns:a16="http://schemas.microsoft.com/office/drawing/2014/main" id="{EAE31164-0C65-8143-A790-6386E55CD844}"/>
              </a:ext>
            </a:extLst>
          </p:cNvPr>
          <p:cNvSpPr/>
          <p:nvPr/>
        </p:nvSpPr>
        <p:spPr>
          <a:xfrm>
            <a:off x="985581" y="5467449"/>
            <a:ext cx="10137781" cy="817760"/>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chemeClr val="tx2">
                    <a:lumMod val="10000"/>
                  </a:schemeClr>
                </a:solidFill>
                <a:effectLst/>
                <a:uLnTx/>
                <a:uFillTx/>
                <a:latin typeface="Arial"/>
                <a:ea typeface="Arial"/>
                <a:cs typeface="Arial"/>
                <a:sym typeface="Arial"/>
              </a:rPr>
              <a:t>IT investment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b="1">
              <a:solidFill>
                <a:schemeClr val="tx2">
                  <a:lumMod val="10000"/>
                </a:schemeClr>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i="0" u="none" strike="noStrike" kern="0" cap="none" spc="0" normalizeH="0" baseline="0" noProof="0">
                <a:ln>
                  <a:noFill/>
                </a:ln>
                <a:solidFill>
                  <a:schemeClr val="tx2">
                    <a:lumMod val="10000"/>
                  </a:schemeClr>
                </a:solidFill>
                <a:effectLst/>
                <a:uLnTx/>
                <a:uFillTx/>
                <a:latin typeface="Arial"/>
                <a:cs typeface="Arial"/>
                <a:sym typeface="Arial"/>
              </a:rPr>
              <a:t>0.3 </a:t>
            </a:r>
            <a:r>
              <a:rPr kumimoji="0" lang="en-US" sz="1400" i="0" u="none" strike="noStrike" kern="0" cap="none" spc="0" normalizeH="0" baseline="0" noProof="0" err="1">
                <a:ln>
                  <a:noFill/>
                </a:ln>
                <a:solidFill>
                  <a:schemeClr val="tx2">
                    <a:lumMod val="10000"/>
                  </a:schemeClr>
                </a:solidFill>
                <a:effectLst/>
                <a:uLnTx/>
                <a:uFillTx/>
                <a:latin typeface="Arial"/>
                <a:cs typeface="Arial"/>
                <a:sym typeface="Arial"/>
              </a:rPr>
              <a:t>bUSD</a:t>
            </a:r>
            <a:r>
              <a:rPr kumimoji="0" lang="en-US" sz="1400" i="0" u="none" strike="noStrike" kern="0" cap="none" spc="0" normalizeH="0" baseline="0" noProof="0">
                <a:ln>
                  <a:noFill/>
                </a:ln>
                <a:solidFill>
                  <a:schemeClr val="tx2">
                    <a:lumMod val="10000"/>
                  </a:schemeClr>
                </a:solidFill>
                <a:effectLst/>
                <a:uLnTx/>
                <a:uFillTx/>
                <a:latin typeface="Arial"/>
                <a:cs typeface="Arial"/>
                <a:sym typeface="Arial"/>
              </a:rPr>
              <a:t> investment in IT 2023-2025: Infrastructure, digitalization, and data analytics</a:t>
            </a:r>
          </a:p>
        </p:txBody>
      </p:sp>
      <p:sp>
        <p:nvSpPr>
          <p:cNvPr id="28" name="Google Shape;310;p6">
            <a:extLst>
              <a:ext uri="{FF2B5EF4-FFF2-40B4-BE49-F238E27FC236}">
                <a16:creationId xmlns:a16="http://schemas.microsoft.com/office/drawing/2014/main" id="{7763431B-435D-9E46-9272-7721175CBD98}"/>
              </a:ext>
            </a:extLst>
          </p:cNvPr>
          <p:cNvSpPr/>
          <p:nvPr/>
        </p:nvSpPr>
        <p:spPr>
          <a:xfrm>
            <a:off x="6132421" y="2128208"/>
            <a:ext cx="4990950" cy="1613978"/>
          </a:xfrm>
          <a:prstGeom prst="rect">
            <a:avLst/>
          </a:prstGeom>
          <a:solidFill>
            <a:schemeClr val="dk1"/>
          </a:solidFill>
          <a:ln>
            <a:noFill/>
          </a:ln>
        </p:spPr>
        <p:txBody>
          <a:bodyPr spcFirstLastPara="1" wrap="square" lIns="182880" tIns="182880" rIns="182880" bIns="45700" anchor="t" anchorCtr="0">
            <a:noAutofit/>
          </a:bodyPr>
          <a:lstStyle/>
          <a:p>
            <a:pPr marR="0" lvl="0" algn="ctr" defTabSz="914400" rtl="0" eaLnBrk="1" fontAlgn="auto" latinLnBrk="0" hangingPunct="1">
              <a:lnSpc>
                <a:spcPct val="100000"/>
              </a:lnSpc>
              <a:spcBef>
                <a:spcPts val="0"/>
              </a:spcBef>
              <a:spcAft>
                <a:spcPts val="0"/>
              </a:spcAft>
              <a:buClr>
                <a:schemeClr val="bg1"/>
              </a:buClr>
              <a:buSzTx/>
              <a:tabLst/>
              <a:defRPr/>
            </a:pPr>
            <a:r>
              <a:rPr kumimoji="0" lang="en-US" sz="1400" b="1" i="0" u="none" strike="noStrike" kern="0" cap="none" spc="0" normalizeH="0" baseline="0" noProof="0">
                <a:ln>
                  <a:noFill/>
                </a:ln>
                <a:solidFill>
                  <a:srgbClr val="FFFFFF"/>
                </a:solidFill>
                <a:effectLst/>
                <a:uLnTx/>
                <a:uFillTx/>
                <a:latin typeface="Arial"/>
                <a:ea typeface="Arial"/>
                <a:cs typeface="Arial"/>
                <a:sym typeface="Arial"/>
              </a:rPr>
              <a:t>Customer targets 2025:</a:t>
            </a:r>
            <a:br>
              <a:rPr kumimoji="0" lang="en-US" sz="1400" b="1" i="0" u="none" strike="noStrike" kern="0" cap="none" spc="0" normalizeH="0" baseline="0" noProof="0">
                <a:ln>
                  <a:noFill/>
                </a:ln>
                <a:solidFill>
                  <a:srgbClr val="FFFFFF"/>
                </a:solidFill>
                <a:effectLst/>
                <a:uLnTx/>
                <a:uFillTx/>
                <a:latin typeface="Arial"/>
                <a:ea typeface="Arial"/>
                <a:cs typeface="Arial"/>
                <a:sym typeface="Arial"/>
              </a:rPr>
            </a:br>
            <a:endParaRPr kumimoji="0" lang="en-US" sz="1400" b="1" i="0" u="none" strike="noStrike" kern="0" cap="none" spc="0" normalizeH="0" baseline="0" noProof="0">
              <a:ln>
                <a:noFill/>
              </a:ln>
              <a:solidFill>
                <a:schemeClr val="bg1"/>
              </a:solidFill>
              <a:effectLst/>
              <a:uLnTx/>
              <a:uFillTx/>
              <a:latin typeface="Arial"/>
              <a:cs typeface="Arial"/>
              <a:sym typeface="Arial"/>
            </a:endParaRPr>
          </a:p>
          <a:p>
            <a:pPr marL="285750" marR="0" lvl="0" indent="-28575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lang="en-US">
                <a:solidFill>
                  <a:schemeClr val="bg1"/>
                </a:solidFill>
              </a:rPr>
              <a:t>NPS: 25</a:t>
            </a:r>
          </a:p>
          <a:p>
            <a:pPr marL="285750" marR="0" lvl="0" indent="-285750" defTabSz="914400" rtl="0" eaLnBrk="1" fontAlgn="auto" latinLnBrk="0" hangingPunct="1">
              <a:lnSpc>
                <a:spcPct val="100000"/>
              </a:lnSpc>
              <a:spcBef>
                <a:spcPts val="0"/>
              </a:spcBef>
              <a:spcAft>
                <a:spcPts val="0"/>
              </a:spcAft>
              <a:buClr>
                <a:schemeClr val="bg1"/>
              </a:buClr>
              <a:buSzTx/>
              <a:buFont typeface="Arial" panose="020B0604020202020204" pitchFamily="34" charset="0"/>
              <a:buChar char="•"/>
              <a:tabLst/>
              <a:defRPr/>
            </a:pPr>
            <a:r>
              <a:rPr kumimoji="0" lang="en-US" sz="1400" b="0" i="0" u="none" strike="noStrike" kern="0" cap="none" spc="0" normalizeH="0" baseline="0" noProof="0">
                <a:ln>
                  <a:noFill/>
                </a:ln>
                <a:solidFill>
                  <a:schemeClr val="bg1"/>
                </a:solidFill>
                <a:effectLst/>
                <a:uLnTx/>
                <a:uFillTx/>
                <a:latin typeface="Arial"/>
                <a:cs typeface="Arial"/>
                <a:sym typeface="Arial"/>
              </a:rPr>
              <a:t>Avg. # o</a:t>
            </a:r>
            <a:r>
              <a:rPr lang="en-US">
                <a:solidFill>
                  <a:schemeClr val="bg1"/>
                </a:solidFill>
              </a:rPr>
              <a:t>f products per customer: 3 (+15%)</a:t>
            </a:r>
            <a:endParaRPr kumimoji="0" lang="en-US" sz="1400" b="0" i="0" u="none" strike="noStrike" kern="0" cap="none" spc="0" normalizeH="0" baseline="0" noProof="0">
              <a:ln>
                <a:noFill/>
              </a:ln>
              <a:solidFill>
                <a:schemeClr val="bg1"/>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Google Shape;313;p6">
            <a:extLst>
              <a:ext uri="{FF2B5EF4-FFF2-40B4-BE49-F238E27FC236}">
                <a16:creationId xmlns:a16="http://schemas.microsoft.com/office/drawing/2014/main" id="{868DAEC2-BA6B-FCB0-5E4F-D4496E68FD2F}"/>
              </a:ext>
            </a:extLst>
          </p:cNvPr>
          <p:cNvSpPr/>
          <p:nvPr/>
        </p:nvSpPr>
        <p:spPr>
          <a:xfrm>
            <a:off x="3558996" y="3877821"/>
            <a:ext cx="2417505" cy="1453992"/>
          </a:xfrm>
          <a:prstGeom prst="rect">
            <a:avLst/>
          </a:prstGeom>
          <a:solidFill>
            <a:schemeClr val="bg2"/>
          </a:solidFill>
          <a:ln>
            <a:noFill/>
          </a:ln>
        </p:spPr>
        <p:txBody>
          <a:bodyPr spcFirstLastPara="1" wrap="square" lIns="182880" tIns="182880" rIns="182880"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a:solidFill>
                  <a:srgbClr val="FFFFFF"/>
                </a:solidFill>
              </a:rPr>
              <a:t>Digital empowerment of customers</a:t>
            </a:r>
            <a:br>
              <a:rPr lang="en-US" b="1">
                <a:solidFill>
                  <a:srgbClr val="FFFFFF"/>
                </a:solidFill>
              </a:rPr>
            </a:br>
            <a:endParaRPr lang="en-US" b="1">
              <a:solidFill>
                <a:srgbClr val="FFFFFF"/>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i="0" u="none" strike="noStrike" kern="0" cap="none" spc="0" normalizeH="0" baseline="0" noProof="0">
                <a:ln>
                  <a:noFill/>
                </a:ln>
                <a:solidFill>
                  <a:srgbClr val="FFFFFF"/>
                </a:solidFill>
                <a:effectLst/>
                <a:uLnTx/>
                <a:uFillTx/>
                <a:latin typeface="Arial"/>
                <a:cs typeface="Arial"/>
                <a:sym typeface="Arial"/>
              </a:rPr>
              <a:t>STP on claims: 50%</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rgbClr val="FFFFFF"/>
                </a:solidFill>
              </a:rPr>
              <a:t>Self-service: 70%</a:t>
            </a:r>
            <a:endParaRPr kumimoji="0" lang="en-US" sz="140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313;p6">
            <a:extLst>
              <a:ext uri="{FF2B5EF4-FFF2-40B4-BE49-F238E27FC236}">
                <a16:creationId xmlns:a16="http://schemas.microsoft.com/office/drawing/2014/main" id="{823A401B-3A21-F102-DE82-392F98619C3A}"/>
              </a:ext>
            </a:extLst>
          </p:cNvPr>
          <p:cNvSpPr/>
          <p:nvPr/>
        </p:nvSpPr>
        <p:spPr>
          <a:xfrm>
            <a:off x="6132421" y="3877821"/>
            <a:ext cx="2417505" cy="1453992"/>
          </a:xfrm>
          <a:prstGeom prst="rect">
            <a:avLst/>
          </a:prstGeom>
          <a:solidFill>
            <a:schemeClr val="bg2"/>
          </a:solidFill>
          <a:ln>
            <a:noFill/>
          </a:ln>
        </p:spPr>
        <p:txBody>
          <a:bodyPr spcFirstLastPara="1" wrap="square" lIns="182880" tIns="182880" rIns="182880"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a:solidFill>
                  <a:srgbClr val="FFFFFF"/>
                </a:solidFill>
              </a:rPr>
              <a:t>Product &amp; service innovation</a:t>
            </a:r>
            <a:br>
              <a:rPr lang="en-US" b="1">
                <a:solidFill>
                  <a:srgbClr val="FFFFFF"/>
                </a:solidFill>
              </a:rPr>
            </a:br>
            <a:endParaRPr lang="en-US" b="1">
              <a:solidFill>
                <a:srgbClr val="FFFFFF"/>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i="0" u="none" strike="noStrike" kern="0" cap="none" spc="0" normalizeH="0" baseline="0" noProof="0">
                <a:ln>
                  <a:noFill/>
                </a:ln>
                <a:solidFill>
                  <a:srgbClr val="FFFFFF"/>
                </a:solidFill>
                <a:effectLst/>
                <a:uLnTx/>
                <a:uFillTx/>
                <a:latin typeface="Arial"/>
                <a:cs typeface="Arial"/>
                <a:sym typeface="Arial"/>
              </a:rPr>
              <a:t>+0.5 </a:t>
            </a:r>
            <a:r>
              <a:rPr kumimoji="0" lang="en-US" sz="1400" i="0" u="none" strike="noStrike" kern="0" cap="none" spc="0" normalizeH="0" baseline="0" noProof="0" err="1">
                <a:ln>
                  <a:noFill/>
                </a:ln>
                <a:solidFill>
                  <a:srgbClr val="FFFFFF"/>
                </a:solidFill>
                <a:effectLst/>
                <a:uLnTx/>
                <a:uFillTx/>
                <a:latin typeface="Arial"/>
                <a:cs typeface="Arial"/>
                <a:sym typeface="Arial"/>
              </a:rPr>
              <a:t>bUSD</a:t>
            </a:r>
            <a:r>
              <a:rPr kumimoji="0" lang="en-US" sz="1400" i="0" u="none" strike="noStrike" kern="0" cap="none" spc="0" normalizeH="0" baseline="0" noProof="0">
                <a:ln>
                  <a:noFill/>
                </a:ln>
                <a:solidFill>
                  <a:srgbClr val="FFFFFF"/>
                </a:solidFill>
                <a:effectLst/>
                <a:uLnTx/>
                <a:uFillTx/>
                <a:latin typeface="Arial"/>
                <a:cs typeface="Arial"/>
                <a:sym typeface="Arial"/>
              </a:rPr>
              <a:t> in new products by 2025</a:t>
            </a:r>
            <a:endParaRPr kumimoji="0" lang="en-US" sz="140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313;p6">
            <a:extLst>
              <a:ext uri="{FF2B5EF4-FFF2-40B4-BE49-F238E27FC236}">
                <a16:creationId xmlns:a16="http://schemas.microsoft.com/office/drawing/2014/main" id="{C3C31924-249F-D9D5-8173-53CA36573220}"/>
              </a:ext>
            </a:extLst>
          </p:cNvPr>
          <p:cNvSpPr/>
          <p:nvPr/>
        </p:nvSpPr>
        <p:spPr>
          <a:xfrm>
            <a:off x="8705847" y="3877821"/>
            <a:ext cx="2417505" cy="1453992"/>
          </a:xfrm>
          <a:prstGeom prst="rect">
            <a:avLst/>
          </a:prstGeom>
          <a:solidFill>
            <a:schemeClr val="bg2"/>
          </a:solidFill>
          <a:ln>
            <a:noFill/>
          </a:ln>
        </p:spPr>
        <p:txBody>
          <a:bodyPr spcFirstLastPara="1" wrap="square" lIns="182880" tIns="182880" rIns="182880"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a:solidFill>
                  <a:srgbClr val="FFFFFF"/>
                </a:solidFill>
              </a:rPr>
              <a:t>Distribution </a:t>
            </a:r>
            <a:br>
              <a:rPr lang="en-US" b="1">
                <a:solidFill>
                  <a:srgbClr val="FFFFFF"/>
                </a:solidFill>
              </a:rPr>
            </a:br>
            <a:r>
              <a:rPr lang="en-US" b="1">
                <a:solidFill>
                  <a:srgbClr val="FFFFFF"/>
                </a:solidFill>
              </a:rPr>
              <a:t>efficiency</a:t>
            </a:r>
            <a:br>
              <a:rPr lang="en-US" b="1">
                <a:solidFill>
                  <a:srgbClr val="FFFFFF"/>
                </a:solidFill>
              </a:rPr>
            </a:br>
            <a:endParaRPr lang="en-US" b="1">
              <a:solidFill>
                <a:srgbClr val="FFFFFF"/>
              </a:solidFil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rgbClr val="FFFFFF"/>
                </a:solidFill>
              </a:rPr>
              <a:t>~90-100 </a:t>
            </a:r>
            <a:r>
              <a:rPr lang="en-US" err="1">
                <a:solidFill>
                  <a:srgbClr val="FFFFFF"/>
                </a:solidFill>
              </a:rPr>
              <a:t>mUSD</a:t>
            </a:r>
            <a:r>
              <a:rPr lang="en-US">
                <a:solidFill>
                  <a:srgbClr val="FFFFFF"/>
                </a:solidFill>
              </a:rPr>
              <a:t> in technical result impact</a:t>
            </a:r>
            <a:endParaRPr kumimoji="0" lang="en-US" sz="1400" i="0" u="none" strike="noStrike" kern="0" cap="none" spc="0" normalizeH="0" baseline="0" noProof="0">
              <a:ln>
                <a:noFill/>
              </a:ln>
              <a:solidFill>
                <a:srgbClr val="000000"/>
              </a:solidFill>
              <a:effectLst/>
              <a:uLnTx/>
              <a:uFillTx/>
              <a:latin typeface="Arial"/>
              <a:cs typeface="Arial"/>
              <a:sym typeface="Arial"/>
            </a:endParaRPr>
          </a:p>
        </p:txBody>
      </p:sp>
      <p:sp>
        <p:nvSpPr>
          <p:cNvPr id="16" name="Oval 15">
            <a:extLst>
              <a:ext uri="{FF2B5EF4-FFF2-40B4-BE49-F238E27FC236}">
                <a16:creationId xmlns:a16="http://schemas.microsoft.com/office/drawing/2014/main" id="{E59BB0A6-428B-1E3F-55A1-C6E2F0E99938}"/>
              </a:ext>
            </a:extLst>
          </p:cNvPr>
          <p:cNvSpPr/>
          <p:nvPr/>
        </p:nvSpPr>
        <p:spPr>
          <a:xfrm>
            <a:off x="829650" y="3788921"/>
            <a:ext cx="365760" cy="370329"/>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solidFill>
                  <a:schemeClr val="bg1"/>
                </a:solidFill>
              </a:rPr>
              <a:t>A</a:t>
            </a:r>
          </a:p>
        </p:txBody>
      </p:sp>
      <p:sp>
        <p:nvSpPr>
          <p:cNvPr id="20" name="Oval 19">
            <a:extLst>
              <a:ext uri="{FF2B5EF4-FFF2-40B4-BE49-F238E27FC236}">
                <a16:creationId xmlns:a16="http://schemas.microsoft.com/office/drawing/2014/main" id="{11C599BE-1D0E-D755-E9D1-2A7DEFE1AB2C}"/>
              </a:ext>
            </a:extLst>
          </p:cNvPr>
          <p:cNvSpPr/>
          <p:nvPr/>
        </p:nvSpPr>
        <p:spPr>
          <a:xfrm>
            <a:off x="5997614" y="3788921"/>
            <a:ext cx="365760" cy="370329"/>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solidFill>
                  <a:schemeClr val="bg1"/>
                </a:solidFill>
              </a:rPr>
              <a:t>C</a:t>
            </a:r>
          </a:p>
        </p:txBody>
      </p:sp>
      <p:sp>
        <p:nvSpPr>
          <p:cNvPr id="21" name="Oval 20">
            <a:extLst>
              <a:ext uri="{FF2B5EF4-FFF2-40B4-BE49-F238E27FC236}">
                <a16:creationId xmlns:a16="http://schemas.microsoft.com/office/drawing/2014/main" id="{10C7379F-63E9-39F1-D7D5-B73BA679FFED}"/>
              </a:ext>
            </a:extLst>
          </p:cNvPr>
          <p:cNvSpPr/>
          <p:nvPr/>
        </p:nvSpPr>
        <p:spPr>
          <a:xfrm>
            <a:off x="3413632" y="3788921"/>
            <a:ext cx="365760" cy="370329"/>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solidFill>
                  <a:schemeClr val="bg1"/>
                </a:solidFill>
              </a:rPr>
              <a:t>B</a:t>
            </a:r>
          </a:p>
        </p:txBody>
      </p:sp>
      <p:sp>
        <p:nvSpPr>
          <p:cNvPr id="22" name="Oval 21">
            <a:extLst>
              <a:ext uri="{FF2B5EF4-FFF2-40B4-BE49-F238E27FC236}">
                <a16:creationId xmlns:a16="http://schemas.microsoft.com/office/drawing/2014/main" id="{64E4744F-2F31-2F51-5BC9-E371D2570D93}"/>
              </a:ext>
            </a:extLst>
          </p:cNvPr>
          <p:cNvSpPr/>
          <p:nvPr/>
        </p:nvSpPr>
        <p:spPr>
          <a:xfrm>
            <a:off x="8581596" y="3788921"/>
            <a:ext cx="365760" cy="370329"/>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a:solidFill>
                  <a:schemeClr val="bg1"/>
                </a:solidFill>
              </a:rPr>
              <a:t>D</a:t>
            </a:r>
          </a:p>
        </p:txBody>
      </p:sp>
      <p:pic>
        <p:nvPicPr>
          <p:cNvPr id="25" name="Picture 24">
            <a:extLst>
              <a:ext uri="{FF2B5EF4-FFF2-40B4-BE49-F238E27FC236}">
                <a16:creationId xmlns:a16="http://schemas.microsoft.com/office/drawing/2014/main" id="{15D6C989-8BAF-AF8B-E9E0-2818108B46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497" y="2251082"/>
            <a:ext cx="327772" cy="327772"/>
          </a:xfrm>
          <a:prstGeom prst="rect">
            <a:avLst/>
          </a:prstGeom>
        </p:spPr>
      </p:pic>
      <p:pic>
        <p:nvPicPr>
          <p:cNvPr id="36" name="Picture 35">
            <a:extLst>
              <a:ext uri="{FF2B5EF4-FFF2-40B4-BE49-F238E27FC236}">
                <a16:creationId xmlns:a16="http://schemas.microsoft.com/office/drawing/2014/main" id="{E1222815-4C17-E378-DC18-7B508F4AE04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17654" y="2251082"/>
            <a:ext cx="329184" cy="329184"/>
          </a:xfrm>
          <a:prstGeom prst="rect">
            <a:avLst/>
          </a:prstGeom>
        </p:spPr>
      </p:pic>
      <p:sp>
        <p:nvSpPr>
          <p:cNvPr id="7" name="Google Shape;746;p20">
            <a:extLst>
              <a:ext uri="{FF2B5EF4-FFF2-40B4-BE49-F238E27FC236}">
                <a16:creationId xmlns:a16="http://schemas.microsoft.com/office/drawing/2014/main" id="{E42513B6-DF4C-66BC-BEFB-6E2EF3F34C3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37935281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 name="Google Shape;23;p40">
            <a:extLst>
              <a:ext uri="{FF2B5EF4-FFF2-40B4-BE49-F238E27FC236}">
                <a16:creationId xmlns:a16="http://schemas.microsoft.com/office/drawing/2014/main" id="{ED146124-AA30-1428-A45F-1792E468FF68}"/>
              </a:ext>
            </a:extLst>
          </p:cNvPr>
          <p:cNvSpPr txBox="1">
            <a:spLocks noGrp="1"/>
          </p:cNvSpPr>
          <p:nvPr>
            <p:ph type="sldNum" idx="12"/>
          </p:nvPr>
        </p:nvSpPr>
        <p:spPr>
          <a:xfrm>
            <a:off x="11121082" y="6425800"/>
            <a:ext cx="57996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181</a:t>
            </a:fld>
            <a:endParaRPr/>
          </a:p>
        </p:txBody>
      </p:sp>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4157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da-DK" sz="2000" b="1" i="0" u="none" strike="noStrike" kern="0" cap="none" spc="0" normalizeH="0" baseline="0" noProof="0">
                <a:ln>
                  <a:noFill/>
                </a:ln>
                <a:solidFill>
                  <a:srgbClr val="08A6F6"/>
                </a:solidFill>
                <a:effectLst/>
                <a:uLnTx/>
                <a:uFillTx/>
                <a:latin typeface="Arial"/>
                <a:ea typeface="Arial"/>
                <a:cs typeface="Arial"/>
                <a:sym typeface="Arial"/>
              </a:rPr>
              <a:t>Case</a:t>
            </a:r>
            <a:endParaRPr kumimoji="0" lang="da-DK" sz="2000" b="1" i="0" u="none" strike="noStrike" kern="0" cap="none" spc="0" normalizeH="0" baseline="0" noProof="0">
              <a:ln>
                <a:noFill/>
              </a:ln>
              <a:solidFill>
                <a:srgbClr val="08A6F6"/>
              </a:solidFill>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da-DK" sz="3600" b="1" i="0" u="none" strike="noStrike" kern="0" cap="none" spc="0" normalizeH="0" baseline="0" noProof="0">
                <a:ln>
                  <a:noFill/>
                </a:ln>
                <a:solidFill>
                  <a:schemeClr val="bg1"/>
                </a:solidFill>
                <a:effectLst/>
                <a:uLnTx/>
                <a:uFillTx/>
                <a:latin typeface="Georgia"/>
                <a:ea typeface="Georgia"/>
                <a:cs typeface="Georgia"/>
                <a:sym typeface="Georgia"/>
              </a:rPr>
              <a:t>Real-</a:t>
            </a:r>
            <a:r>
              <a:rPr kumimoji="0" lang="da-DK" sz="3600" b="1" i="0" u="none" strike="noStrike" kern="0" cap="none" spc="0" normalizeH="0" baseline="0" noProof="0" err="1">
                <a:ln>
                  <a:noFill/>
                </a:ln>
                <a:solidFill>
                  <a:schemeClr val="bg1"/>
                </a:solidFill>
                <a:effectLst/>
                <a:uLnTx/>
                <a:uFillTx/>
                <a:latin typeface="Georgia"/>
                <a:ea typeface="Georgia"/>
                <a:cs typeface="Georgia"/>
                <a:sym typeface="Georgia"/>
              </a:rPr>
              <a:t>life</a:t>
            </a:r>
            <a:r>
              <a:rPr kumimoji="0" lang="da-DK" sz="3600" b="1" i="0" u="none" strike="noStrike" kern="0" cap="none" spc="0" normalizeH="0" baseline="0" noProof="0">
                <a:ln>
                  <a:noFill/>
                </a:ln>
                <a:solidFill>
                  <a:schemeClr val="bg1"/>
                </a:solidFill>
                <a:effectLst/>
                <a:uLnTx/>
                <a:uFillTx/>
                <a:latin typeface="Georgia"/>
                <a:ea typeface="Georgia"/>
                <a:cs typeface="Georgia"/>
                <a:sym typeface="Georgia"/>
              </a:rPr>
              <a:t> </a:t>
            </a:r>
            <a:r>
              <a:rPr kumimoji="0" lang="da-DK" sz="3600" b="1" i="0" u="none" strike="noStrike" kern="0" cap="none" spc="0" normalizeH="0" baseline="0" noProof="0" err="1">
                <a:ln>
                  <a:noFill/>
                </a:ln>
                <a:solidFill>
                  <a:schemeClr val="bg1"/>
                </a:solidFill>
                <a:effectLst/>
                <a:uLnTx/>
                <a:uFillTx/>
                <a:latin typeface="Georgia"/>
                <a:ea typeface="Georgia"/>
                <a:cs typeface="Georgia"/>
                <a:sym typeface="Georgia"/>
              </a:rPr>
              <a:t>sanitized</a:t>
            </a:r>
            <a:r>
              <a:rPr kumimoji="0" lang="da-DK" sz="3600" b="1" i="0" u="none" strike="noStrike" kern="0" cap="none" spc="0" normalizeH="0" baseline="0" noProof="0">
                <a:ln>
                  <a:noFill/>
                </a:ln>
                <a:solidFill>
                  <a:schemeClr val="bg1"/>
                </a:solidFill>
                <a:effectLst/>
                <a:uLnTx/>
                <a:uFillTx/>
                <a:latin typeface="Georgia"/>
                <a:ea typeface="Georgia"/>
                <a:cs typeface="Georgia"/>
                <a:sym typeface="Georgia"/>
              </a:rPr>
              <a:t> </a:t>
            </a:r>
            <a:r>
              <a:rPr kumimoji="0" lang="da-DK" sz="3600" b="1" i="0" u="none" strike="noStrike" kern="0" cap="none" spc="0" normalizeH="0" baseline="0" noProof="0" err="1">
                <a:ln>
                  <a:noFill/>
                </a:ln>
                <a:solidFill>
                  <a:schemeClr val="bg1"/>
                </a:solidFill>
                <a:effectLst/>
                <a:uLnTx/>
                <a:uFillTx/>
                <a:latin typeface="Georgia"/>
                <a:ea typeface="Georgia"/>
                <a:cs typeface="Georgia"/>
                <a:sym typeface="Georgia"/>
              </a:rPr>
              <a:t>example</a:t>
            </a:r>
            <a:r>
              <a:rPr kumimoji="0" lang="da-DK" sz="3600" b="1" i="0" u="none" strike="noStrike" kern="0" cap="none" spc="0" normalizeH="0" baseline="0" noProof="0">
                <a:ln>
                  <a:noFill/>
                </a:ln>
                <a:solidFill>
                  <a:schemeClr val="bg1"/>
                </a:solidFill>
                <a:effectLst/>
                <a:uLnTx/>
                <a:uFillTx/>
                <a:latin typeface="Georgia"/>
                <a:ea typeface="Georgia"/>
                <a:cs typeface="Georgia"/>
                <a:sym typeface="Georgia"/>
              </a:rPr>
              <a:t> #3</a:t>
            </a:r>
          </a:p>
          <a:p>
            <a:pPr marL="0" marR="0" lvl="0" indent="0" algn="l" defTabSz="914400" rtl="0" eaLnBrk="1" fontAlgn="auto" latinLnBrk="0" hangingPunct="1">
              <a:lnSpc>
                <a:spcPct val="100000"/>
              </a:lnSpc>
              <a:spcBef>
                <a:spcPts val="600"/>
              </a:spcBef>
              <a:spcAft>
                <a:spcPts val="0"/>
              </a:spcAft>
              <a:buClr>
                <a:srgbClr val="171616"/>
              </a:buClr>
              <a:buSzPts val="3600"/>
              <a:buFont typeface="Arial"/>
              <a:buNone/>
              <a:tabLst/>
              <a:defRPr/>
            </a:pPr>
            <a:r>
              <a:rPr kumimoji="0" lang="da-DK" sz="2000" b="1" i="0" u="none" strike="noStrike" kern="0" cap="none" spc="0" normalizeH="0" baseline="0" noProof="0" err="1">
                <a:ln>
                  <a:noFill/>
                </a:ln>
                <a:solidFill>
                  <a:schemeClr val="bg1"/>
                </a:solidFill>
                <a:effectLst/>
                <a:uLnTx/>
                <a:uFillTx/>
                <a:latin typeface="Georgia"/>
                <a:cs typeface="Arial"/>
                <a:sym typeface="Georgia"/>
              </a:rPr>
              <a:t>Strategy</a:t>
            </a:r>
            <a:r>
              <a:rPr kumimoji="0" lang="da-DK" sz="2000" b="1" i="0" u="none" strike="noStrike" kern="0" cap="none" spc="0" normalizeH="0" baseline="0" noProof="0">
                <a:ln>
                  <a:noFill/>
                </a:ln>
                <a:solidFill>
                  <a:schemeClr val="bg1"/>
                </a:solidFill>
                <a:effectLst/>
                <a:uLnTx/>
                <a:uFillTx/>
                <a:latin typeface="Georgia"/>
                <a:cs typeface="Arial"/>
                <a:sym typeface="Georgia"/>
              </a:rPr>
              <a:t> for a </a:t>
            </a:r>
            <a:r>
              <a:rPr kumimoji="0" lang="da-DK" sz="2000" b="1" i="0" u="none" strike="noStrike" kern="0" cap="none" spc="0" normalizeH="0" baseline="0" noProof="0" err="1">
                <a:ln>
                  <a:noFill/>
                </a:ln>
                <a:solidFill>
                  <a:schemeClr val="bg1"/>
                </a:solidFill>
                <a:effectLst/>
                <a:uLnTx/>
                <a:uFillTx/>
                <a:latin typeface="Georgia"/>
                <a:cs typeface="Arial"/>
                <a:sym typeface="Georgia"/>
              </a:rPr>
              <a:t>specific</a:t>
            </a:r>
            <a:r>
              <a:rPr kumimoji="0" lang="da-DK" sz="2000" b="1" i="0" u="none" strike="noStrike" kern="0" cap="none" spc="0" normalizeH="0" baseline="0" noProof="0">
                <a:ln>
                  <a:noFill/>
                </a:ln>
                <a:solidFill>
                  <a:schemeClr val="bg1"/>
                </a:solidFill>
                <a:effectLst/>
                <a:uLnTx/>
                <a:uFillTx/>
                <a:latin typeface="Georgia"/>
                <a:cs typeface="Arial"/>
                <a:sym typeface="Georgia"/>
              </a:rPr>
              <a:t> country in the Group</a:t>
            </a:r>
            <a:endParaRPr kumimoji="0" lang="da-DK" sz="2000" b="0" i="0" u="none" strike="noStrike" kern="0" cap="none" spc="0" normalizeH="0" baseline="0" noProof="0">
              <a:ln>
                <a:noFill/>
              </a:ln>
              <a:solidFill>
                <a:schemeClr val="bg1"/>
              </a:solidFill>
              <a:effectLst/>
              <a:uLnTx/>
              <a:uFillTx/>
              <a:latin typeface="Arial"/>
              <a:cs typeface="Arial"/>
              <a:sym typeface="Arial"/>
            </a:endParaRPr>
          </a:p>
        </p:txBody>
      </p:sp>
    </p:spTree>
    <p:extLst>
      <p:ext uri="{BB962C8B-B14F-4D97-AF65-F5344CB8AC3E}">
        <p14:creationId xmlns:p14="http://schemas.microsoft.com/office/powerpoint/2010/main" val="350814536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AD93-D1F4-79A6-5C82-5C02D8B72AA6}"/>
              </a:ext>
            </a:extLst>
          </p:cNvPr>
          <p:cNvSpPr>
            <a:spLocks noGrp="1"/>
          </p:cNvSpPr>
          <p:nvPr>
            <p:ph type="title"/>
          </p:nvPr>
        </p:nvSpPr>
        <p:spPr>
          <a:xfrm>
            <a:off x="467806" y="365126"/>
            <a:ext cx="11173331" cy="811212"/>
          </a:xfrm>
        </p:spPr>
        <p:txBody>
          <a:bodyPr/>
          <a:lstStyle/>
          <a:p>
            <a:r>
              <a:rPr lang="en-US"/>
              <a:t>[Country] strategy overview</a:t>
            </a:r>
          </a:p>
        </p:txBody>
      </p:sp>
      <p:sp>
        <p:nvSpPr>
          <p:cNvPr id="3" name="Slide Number Placeholder 2">
            <a:extLst>
              <a:ext uri="{FF2B5EF4-FFF2-40B4-BE49-F238E27FC236}">
                <a16:creationId xmlns:a16="http://schemas.microsoft.com/office/drawing/2014/main" id="{BF2D2444-7EB6-9799-8063-F9F0237C814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182</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4" name="Pentagon 3">
            <a:extLst>
              <a:ext uri="{FF2B5EF4-FFF2-40B4-BE49-F238E27FC236}">
                <a16:creationId xmlns:a16="http://schemas.microsoft.com/office/drawing/2014/main" id="{BA12B7C1-5C76-19BB-7B3A-8E4941B9C285}"/>
              </a:ext>
            </a:extLst>
          </p:cNvPr>
          <p:cNvSpPr/>
          <p:nvPr/>
        </p:nvSpPr>
        <p:spPr bwMode="auto">
          <a:xfrm>
            <a:off x="467806" y="1414028"/>
            <a:ext cx="1411794" cy="2334476"/>
          </a:xfrm>
          <a:prstGeom prst="homePlate">
            <a:avLst>
              <a:gd name="adj" fmla="val 22131"/>
            </a:avLst>
          </a:prstGeom>
          <a:solidFill>
            <a:schemeClr val="tx2"/>
          </a:solidFill>
          <a:ln w="19050"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1"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rPr>
              <a:t>Our </a:t>
            </a:r>
            <a:br>
              <a:rPr kumimoji="0" lang="en-US" sz="1200" b="1"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rPr>
            </a:br>
            <a:r>
              <a:rPr kumimoji="0" lang="en-US" sz="1200" b="1"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rPr>
              <a:t>starting point</a:t>
            </a:r>
          </a:p>
        </p:txBody>
      </p:sp>
      <p:sp>
        <p:nvSpPr>
          <p:cNvPr id="5" name="Pentagon 4">
            <a:extLst>
              <a:ext uri="{FF2B5EF4-FFF2-40B4-BE49-F238E27FC236}">
                <a16:creationId xmlns:a16="http://schemas.microsoft.com/office/drawing/2014/main" id="{9E17FFC2-D965-84F3-E6BA-767B4A2C5937}"/>
              </a:ext>
            </a:extLst>
          </p:cNvPr>
          <p:cNvSpPr/>
          <p:nvPr/>
        </p:nvSpPr>
        <p:spPr bwMode="auto">
          <a:xfrm>
            <a:off x="467806" y="3828171"/>
            <a:ext cx="1411794" cy="2499604"/>
          </a:xfrm>
          <a:prstGeom prst="homePlate">
            <a:avLst>
              <a:gd name="adj" fmla="val 22131"/>
            </a:avLst>
          </a:prstGeom>
          <a:solidFill>
            <a:schemeClr val="tx1"/>
          </a:solidFill>
          <a:ln w="19050" algn="ctr">
            <a:noFill/>
            <a:miter lim="800000"/>
            <a:headEnd/>
            <a:tailEnd/>
          </a:ln>
          <a:effectLst/>
        </p:spPr>
        <p:txBody>
          <a:bodyPr vert="horz" lIns="0" tIns="36000" rIns="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Strategic </a:t>
            </a:r>
            <a:br>
              <a:rPr kumimoji="0" lang="en-US" sz="12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br>
            <a:r>
              <a:rPr kumimoji="0" lang="en-US" sz="12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recommend-dations</a:t>
            </a:r>
          </a:p>
        </p:txBody>
      </p:sp>
      <p:sp>
        <p:nvSpPr>
          <p:cNvPr id="6" name="Rectangle 5">
            <a:extLst>
              <a:ext uri="{FF2B5EF4-FFF2-40B4-BE49-F238E27FC236}">
                <a16:creationId xmlns:a16="http://schemas.microsoft.com/office/drawing/2014/main" id="{2B293031-4A7B-2BB8-5D23-1F02DEE0E4C9}"/>
              </a:ext>
            </a:extLst>
          </p:cNvPr>
          <p:cNvSpPr/>
          <p:nvPr/>
        </p:nvSpPr>
        <p:spPr bwMode="auto">
          <a:xfrm>
            <a:off x="4596352" y="1414028"/>
            <a:ext cx="2185200" cy="289659"/>
          </a:xfrm>
          <a:prstGeom prst="rect">
            <a:avLst/>
          </a:prstGeom>
          <a:solidFill>
            <a:schemeClr val="tx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ts val="0"/>
              </a:spcBef>
              <a:spcAft>
                <a:spcPts val="0"/>
              </a:spcAft>
              <a:buClr>
                <a:srgbClr val="000000"/>
              </a:buClr>
              <a:buSzPct val="85000"/>
              <a:buFont typeface="Arial"/>
              <a:buNone/>
              <a:tabLst/>
              <a:defRPr/>
            </a:pPr>
            <a:r>
              <a:rPr kumimoji="0" lang="en-US" sz="1000" b="1"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rPr>
              <a:t>Customer portfolio</a:t>
            </a:r>
          </a:p>
        </p:txBody>
      </p:sp>
      <p:sp>
        <p:nvSpPr>
          <p:cNvPr id="7" name="Rectangle 6">
            <a:extLst>
              <a:ext uri="{FF2B5EF4-FFF2-40B4-BE49-F238E27FC236}">
                <a16:creationId xmlns:a16="http://schemas.microsoft.com/office/drawing/2014/main" id="{AD4E2DD3-3AFC-EEEC-AA2F-1C8CE3175A14}"/>
              </a:ext>
            </a:extLst>
          </p:cNvPr>
          <p:cNvSpPr/>
          <p:nvPr/>
        </p:nvSpPr>
        <p:spPr bwMode="auto">
          <a:xfrm>
            <a:off x="7026144" y="1414028"/>
            <a:ext cx="2185200" cy="289659"/>
          </a:xfrm>
          <a:prstGeom prst="rect">
            <a:avLst/>
          </a:prstGeom>
          <a:solidFill>
            <a:schemeClr val="tx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ts val="0"/>
              </a:spcBef>
              <a:spcAft>
                <a:spcPts val="0"/>
              </a:spcAft>
              <a:buClr>
                <a:srgbClr val="000000"/>
              </a:buClr>
              <a:buSzPct val="85000"/>
              <a:buFont typeface="Arial"/>
              <a:buNone/>
              <a:tabLst/>
              <a:defRPr/>
            </a:pPr>
            <a:r>
              <a:rPr kumimoji="0" lang="en-US" sz="1000" b="1"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rPr>
              <a:t>Competitive situation</a:t>
            </a:r>
          </a:p>
        </p:txBody>
      </p:sp>
      <p:sp>
        <p:nvSpPr>
          <p:cNvPr id="8" name="Rectangle 7">
            <a:extLst>
              <a:ext uri="{FF2B5EF4-FFF2-40B4-BE49-F238E27FC236}">
                <a16:creationId xmlns:a16="http://schemas.microsoft.com/office/drawing/2014/main" id="{38D107C3-3ADB-EB7C-1286-30029EDAE8F2}"/>
              </a:ext>
            </a:extLst>
          </p:cNvPr>
          <p:cNvSpPr/>
          <p:nvPr/>
        </p:nvSpPr>
        <p:spPr bwMode="auto">
          <a:xfrm>
            <a:off x="2164139" y="3828171"/>
            <a:ext cx="5917415" cy="289659"/>
          </a:xfrm>
          <a:prstGeom prst="rect">
            <a:avLst/>
          </a:prstGeom>
          <a:solidFill>
            <a:schemeClr val="tx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ts val="0"/>
              </a:spcBef>
              <a:spcAft>
                <a:spcPts val="0"/>
              </a:spcAft>
              <a:buClr>
                <a:srgbClr val="000000"/>
              </a:buClr>
              <a:buSzPct val="85000"/>
              <a:buFont typeface="Arial"/>
              <a:buNone/>
              <a:tabLst/>
              <a:defRPr/>
            </a:pPr>
            <a:r>
              <a:rPr kumimoji="0" lang="en-US" sz="10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Strategic initiatives  </a:t>
            </a:r>
          </a:p>
        </p:txBody>
      </p:sp>
      <p:sp>
        <p:nvSpPr>
          <p:cNvPr id="9" name="Rectangle 8">
            <a:extLst>
              <a:ext uri="{FF2B5EF4-FFF2-40B4-BE49-F238E27FC236}">
                <a16:creationId xmlns:a16="http://schemas.microsoft.com/office/drawing/2014/main" id="{16FD1DBC-47ED-D896-6AB0-F1B1A5E12D2B}"/>
              </a:ext>
            </a:extLst>
          </p:cNvPr>
          <p:cNvSpPr/>
          <p:nvPr/>
        </p:nvSpPr>
        <p:spPr bwMode="auto">
          <a:xfrm>
            <a:off x="8290560" y="3828171"/>
            <a:ext cx="3350576" cy="289658"/>
          </a:xfrm>
          <a:prstGeom prst="rect">
            <a:avLst/>
          </a:prstGeom>
          <a:solidFill>
            <a:schemeClr val="tx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ts val="0"/>
              </a:spcBef>
              <a:spcAft>
                <a:spcPts val="0"/>
              </a:spcAft>
              <a:buClr>
                <a:srgbClr val="000000"/>
              </a:buClr>
              <a:buSzPct val="85000"/>
              <a:buFont typeface="Arial"/>
              <a:buNone/>
              <a:tabLst/>
              <a:defRPr/>
            </a:pPr>
            <a:r>
              <a:rPr kumimoji="0" lang="en-US" sz="10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People and system requirements</a:t>
            </a:r>
          </a:p>
        </p:txBody>
      </p:sp>
      <p:sp>
        <p:nvSpPr>
          <p:cNvPr id="10" name="Rectangle 9">
            <a:extLst>
              <a:ext uri="{FF2B5EF4-FFF2-40B4-BE49-F238E27FC236}">
                <a16:creationId xmlns:a16="http://schemas.microsoft.com/office/drawing/2014/main" id="{E8811856-63E6-0C7E-FE9F-05F65D7EADDB}"/>
              </a:ext>
            </a:extLst>
          </p:cNvPr>
          <p:cNvSpPr/>
          <p:nvPr/>
        </p:nvSpPr>
        <p:spPr bwMode="auto">
          <a:xfrm>
            <a:off x="2164139" y="1414028"/>
            <a:ext cx="2187621" cy="289659"/>
          </a:xfrm>
          <a:prstGeom prst="rect">
            <a:avLst/>
          </a:prstGeom>
          <a:solidFill>
            <a:schemeClr val="tx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ts val="0"/>
              </a:spcBef>
              <a:spcAft>
                <a:spcPts val="0"/>
              </a:spcAft>
              <a:buClr>
                <a:srgbClr val="000000"/>
              </a:buClr>
              <a:buSzPct val="85000"/>
              <a:buFont typeface="Arial"/>
              <a:buNone/>
              <a:tabLst/>
              <a:defRPr/>
            </a:pPr>
            <a:r>
              <a:rPr kumimoji="0" lang="en-US" sz="1000" b="1"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rPr>
              <a:t>Market size and growth  outlook </a:t>
            </a:r>
          </a:p>
        </p:txBody>
      </p:sp>
      <p:sp>
        <p:nvSpPr>
          <p:cNvPr id="11" name="Rectangle 10">
            <a:extLst>
              <a:ext uri="{FF2B5EF4-FFF2-40B4-BE49-F238E27FC236}">
                <a16:creationId xmlns:a16="http://schemas.microsoft.com/office/drawing/2014/main" id="{C62639E2-D1F7-C20A-2A7B-43BFE2835BC6}"/>
              </a:ext>
            </a:extLst>
          </p:cNvPr>
          <p:cNvSpPr/>
          <p:nvPr/>
        </p:nvSpPr>
        <p:spPr bwMode="auto">
          <a:xfrm>
            <a:off x="9455937" y="1414028"/>
            <a:ext cx="2185200" cy="289659"/>
          </a:xfrm>
          <a:prstGeom prst="rect">
            <a:avLst/>
          </a:prstGeom>
          <a:solidFill>
            <a:schemeClr val="tx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ts val="0"/>
              </a:spcBef>
              <a:spcAft>
                <a:spcPts val="0"/>
              </a:spcAft>
              <a:buClr>
                <a:srgbClr val="000000"/>
              </a:buClr>
              <a:buSzPct val="85000"/>
              <a:buFont typeface="Arial"/>
              <a:buNone/>
              <a:tabLst/>
              <a:defRPr/>
            </a:pPr>
            <a:r>
              <a:rPr kumimoji="0" lang="en-US" sz="1000" b="1"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rPr>
              <a:t>Financial performance </a:t>
            </a:r>
          </a:p>
        </p:txBody>
      </p:sp>
      <p:sp>
        <p:nvSpPr>
          <p:cNvPr id="12" name="TextColumnContent">
            <a:extLst>
              <a:ext uri="{FF2B5EF4-FFF2-40B4-BE49-F238E27FC236}">
                <a16:creationId xmlns:a16="http://schemas.microsoft.com/office/drawing/2014/main" id="{5238EE8A-EC50-42FF-BAD3-18DF332051D3}"/>
              </a:ext>
            </a:extLst>
          </p:cNvPr>
          <p:cNvSpPr>
            <a:spLocks noChangeArrowheads="1"/>
          </p:cNvSpPr>
          <p:nvPr/>
        </p:nvSpPr>
        <p:spPr bwMode="gray">
          <a:xfrm>
            <a:off x="2164139" y="1703686"/>
            <a:ext cx="2187621" cy="1838049"/>
          </a:xfrm>
          <a:prstGeom prst="rect">
            <a:avLst/>
          </a:prstGeom>
          <a:noFill/>
          <a:ln w="9525" algn="ctr">
            <a:noFill/>
            <a:miter lim="800000"/>
            <a:headEnd type="none" w="lg" len="lg"/>
            <a:tailEnd type="none" w="lg" len="lg"/>
          </a:ln>
          <a:effectLst/>
        </p:spPr>
        <p:txBody>
          <a:bodyPr tIns="91440" bIns="91440"/>
          <a:lstStyle/>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rial"/>
              </a:rPr>
              <a:t>DtC</a:t>
            </a: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percentage: ~48%</a:t>
            </a: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Market is estimated to be 1.4 </a:t>
            </a:r>
            <a:r>
              <a:rPr kumimoji="0" lang="en-US" sz="1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rial"/>
              </a:rPr>
              <a:t>bUSD</a:t>
            </a: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in 202x</a:t>
            </a: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[sanitized]: 27%</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[sanitized]: 73%</a:t>
            </a:r>
          </a:p>
          <a:p>
            <a:pPr marL="0" marR="0" lvl="0" indent="0" algn="l" defTabSz="914400" rtl="0" eaLnBrk="1" fontAlgn="auto" latinLnBrk="0" hangingPunct="1">
              <a:lnSpc>
                <a:spcPct val="100000"/>
              </a:lnSpc>
              <a:spcBef>
                <a:spcPts val="0"/>
              </a:spcBef>
              <a:spcAft>
                <a:spcPts val="0"/>
              </a:spcAft>
              <a:buClr>
                <a:srgbClr val="000000"/>
              </a:buClr>
              <a:buSzPct val="100000"/>
              <a:buFont typeface=""/>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Pct val="100000"/>
              <a:buFont typeface=""/>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Market expected to grow 5.1% p.a. Underlying drivers are: </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Increased car ownership</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[sanitized]</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[sanitized]</a:t>
            </a: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3" name="TextColumnContent">
            <a:extLst>
              <a:ext uri="{FF2B5EF4-FFF2-40B4-BE49-F238E27FC236}">
                <a16:creationId xmlns:a16="http://schemas.microsoft.com/office/drawing/2014/main" id="{07E9F587-1577-6200-769B-46E18B95E03C}"/>
              </a:ext>
            </a:extLst>
          </p:cNvPr>
          <p:cNvSpPr>
            <a:spLocks noChangeArrowheads="1"/>
          </p:cNvSpPr>
          <p:nvPr/>
        </p:nvSpPr>
        <p:spPr bwMode="gray">
          <a:xfrm>
            <a:off x="4591508" y="1703686"/>
            <a:ext cx="2187622" cy="1838049"/>
          </a:xfrm>
          <a:prstGeom prst="rect">
            <a:avLst/>
          </a:prstGeom>
          <a:noFill/>
          <a:ln w="9525" algn="ctr">
            <a:noFill/>
            <a:miter lim="800000"/>
            <a:headEnd type="none" w="lg" len="lg"/>
            <a:tailEnd type="none" w="lg" len="lg"/>
          </a:ln>
          <a:effectLst/>
        </p:spPr>
        <p:txBody>
          <a:bodyPr tIns="91440" bIns="91440"/>
          <a:lstStyle/>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[Company] is very strong consumer brand in [country]:</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92% awareness, 39% high trust</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rial"/>
              </a:rPr>
              <a:t>DtC</a:t>
            </a: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portfolio under pressure: </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Significant decline in recruitment</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Churn rates stable around 15% since 201x, but a few red flags are present</a:t>
            </a: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4" name="TextColumnContent">
            <a:extLst>
              <a:ext uri="{FF2B5EF4-FFF2-40B4-BE49-F238E27FC236}">
                <a16:creationId xmlns:a16="http://schemas.microsoft.com/office/drawing/2014/main" id="{C05FCAA0-A891-0E86-C5B5-2E000CCE7870}"/>
              </a:ext>
            </a:extLst>
          </p:cNvPr>
          <p:cNvSpPr>
            <a:spLocks noChangeArrowheads="1"/>
          </p:cNvSpPr>
          <p:nvPr/>
        </p:nvSpPr>
        <p:spPr bwMode="gray">
          <a:xfrm>
            <a:off x="2164139" y="4126137"/>
            <a:ext cx="5917415" cy="2094624"/>
          </a:xfrm>
          <a:prstGeom prst="rect">
            <a:avLst/>
          </a:prstGeom>
          <a:noFill/>
          <a:ln w="9525" algn="ctr">
            <a:noFill/>
            <a:miter lim="800000"/>
            <a:headEnd type="none" w="lg" len="lg"/>
            <a:tailEnd type="none" w="lg" len="lg"/>
          </a:ln>
          <a:effectLst/>
        </p:spPr>
        <p:txBody>
          <a:bodyPr tIns="91440" bIns="91440"/>
          <a:lstStyle/>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Customer segmentation: </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Today:</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No consumer segmentation in place and very limited recruitment efforts</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Going forward:</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4 distinct consumer segments to be targeted with specific segment strategies for brand message, sales channels/marketing, and product/price offerings</a:t>
            </a: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Segment strategies:</a:t>
            </a: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Branding: </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Pursue an overall premium brand positioning, however with distinct value proposition towards target customer segments</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Channels: </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Differentiate use of sales channels according to segment preferences</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Offering: </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Provide a clearly differentiated product offering to increase value perception</a:t>
            </a: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b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b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Efficient churn management</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Today</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Limited efforts in place and lack of analytical foundation</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Going Forward</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11 initiatives identified to initiate; getting analytics in place is 1st priority</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5" name="TextColumnContent">
            <a:extLst>
              <a:ext uri="{FF2B5EF4-FFF2-40B4-BE49-F238E27FC236}">
                <a16:creationId xmlns:a16="http://schemas.microsoft.com/office/drawing/2014/main" id="{C256582F-8D5C-DE8F-7E8D-266A880039BC}"/>
              </a:ext>
            </a:extLst>
          </p:cNvPr>
          <p:cNvSpPr>
            <a:spLocks noChangeArrowheads="1"/>
          </p:cNvSpPr>
          <p:nvPr/>
        </p:nvSpPr>
        <p:spPr bwMode="gray">
          <a:xfrm>
            <a:off x="8290559" y="4126137"/>
            <a:ext cx="3350576" cy="2094624"/>
          </a:xfrm>
          <a:prstGeom prst="rect">
            <a:avLst/>
          </a:prstGeom>
          <a:noFill/>
          <a:ln w="9525" algn="ctr">
            <a:noFill/>
            <a:miter lim="800000"/>
            <a:headEnd type="none" w="lg" len="lg"/>
            <a:tailEnd type="none" w="lg" len="lg"/>
          </a:ln>
          <a:effectLst/>
        </p:spPr>
        <p:txBody>
          <a:bodyPr tIns="91440" bIns="91440"/>
          <a:lstStyle/>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rial"/>
              </a:rPr>
              <a:t>DtC</a:t>
            </a: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capabilities: </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Heavy </a:t>
            </a:r>
            <a:r>
              <a:rPr kumimoji="0" lang="en-US" sz="1000" b="0"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rial"/>
              </a:rPr>
              <a:t>DtC</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competencies required to lift suggested strategy</a:t>
            </a: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Innovation capabilities:</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Need of dedicated innovation team to really lift business development to new level</a:t>
            </a: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Current systems</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Systems are putting a strain on BI resources and limit delivery speed on simple requests (historical revenue/EBITA per product group still a black box)</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Specific system requirements for new initiatives to be investigated further in August</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6" name="TextColumnContent">
            <a:extLst>
              <a:ext uri="{FF2B5EF4-FFF2-40B4-BE49-F238E27FC236}">
                <a16:creationId xmlns:a16="http://schemas.microsoft.com/office/drawing/2014/main" id="{0B11A167-6C6D-F445-0159-A29B5EC63636}"/>
              </a:ext>
            </a:extLst>
          </p:cNvPr>
          <p:cNvSpPr>
            <a:spLocks noChangeArrowheads="1"/>
          </p:cNvSpPr>
          <p:nvPr/>
        </p:nvSpPr>
        <p:spPr bwMode="gray">
          <a:xfrm>
            <a:off x="7023724" y="1703687"/>
            <a:ext cx="2185200" cy="1725314"/>
          </a:xfrm>
          <a:prstGeom prst="rect">
            <a:avLst/>
          </a:prstGeom>
          <a:noFill/>
          <a:ln w="9525" algn="ctr">
            <a:noFill/>
            <a:miter lim="800000"/>
            <a:headEnd type="none" w="lg" len="lg"/>
            <a:tailEnd type="none" w="lg" len="lg"/>
          </a:ln>
          <a:effectLst/>
        </p:spPr>
        <p:txBody>
          <a:bodyPr tIns="91440" rIns="72000" bIns="91440"/>
          <a:lstStyle/>
          <a:p>
            <a:pPr marL="0" marR="0" lvl="0" indent="0" algn="l" defTabSz="914400" rtl="0" eaLnBrk="1" fontAlgn="auto" latinLnBrk="0" hangingPunct="1">
              <a:lnSpc>
                <a:spcPct val="100000"/>
              </a:lnSpc>
              <a:spcBef>
                <a:spcPts val="0"/>
              </a:spcBef>
              <a:spcAft>
                <a:spcPts val="0"/>
              </a:spcAft>
              <a:buClr>
                <a:srgbClr val="000000"/>
              </a:buClr>
              <a:buSzPct val="100000"/>
              <a:buFont typeface=""/>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Main competitor continues to be [competitors]</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47% of consumers prefer [sanitized]</a:t>
            </a: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Consumers experience little difference to [product] and the offering from [sanitized]</a:t>
            </a: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288925" marR="0" lvl="1" indent="-174625" algn="l" defTabSz="914400" rtl="0" eaLnBrk="1" fontAlgn="auto" latinLnBrk="0" hangingPunct="1">
              <a:lnSpc>
                <a:spcPct val="100000"/>
              </a:lnSpc>
              <a:spcBef>
                <a:spcPts val="0"/>
              </a:spcBef>
              <a:spcAft>
                <a:spcPts val="0"/>
              </a:spcAft>
              <a:buClr>
                <a:srgbClr val="177B57"/>
              </a:buClr>
              <a:buSzPct val="100000"/>
              <a:buFont typeface="Arial"/>
              <a:buChar char="•"/>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Pct val="100000"/>
              <a:buFont typeface=""/>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[Company] needs to differentiate its offering to effectively compete with the [sanitized] channels</a:t>
            </a: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7" name="TextColumnContent">
            <a:extLst>
              <a:ext uri="{FF2B5EF4-FFF2-40B4-BE49-F238E27FC236}">
                <a16:creationId xmlns:a16="http://schemas.microsoft.com/office/drawing/2014/main" id="{C676FFD3-7A1A-AC7C-9AA0-174744F9BF3E}"/>
              </a:ext>
            </a:extLst>
          </p:cNvPr>
          <p:cNvSpPr>
            <a:spLocks noChangeArrowheads="1"/>
          </p:cNvSpPr>
          <p:nvPr/>
        </p:nvSpPr>
        <p:spPr bwMode="gray">
          <a:xfrm>
            <a:off x="9453516" y="1703686"/>
            <a:ext cx="2187621" cy="1838049"/>
          </a:xfrm>
          <a:prstGeom prst="rect">
            <a:avLst/>
          </a:prstGeom>
          <a:noFill/>
          <a:ln w="9525" algn="ctr">
            <a:noFill/>
            <a:miter lim="800000"/>
            <a:headEnd type="none" w="lg" len="lg"/>
            <a:tailEnd type="none" w="lg" len="lg"/>
          </a:ln>
          <a:effectLst/>
        </p:spPr>
        <p:txBody>
          <a:bodyPr tIns="91440" bIns="91440"/>
          <a:lstStyle/>
          <a:p>
            <a:pPr marL="0" marR="0" lvl="0" indent="0" algn="l" defTabSz="914400" rtl="0" eaLnBrk="1" fontAlgn="auto" latinLnBrk="0" hangingPunct="1">
              <a:lnSpc>
                <a:spcPct val="100000"/>
              </a:lnSpc>
              <a:spcBef>
                <a:spcPts val="0"/>
              </a:spcBef>
              <a:spcAft>
                <a:spcPts val="0"/>
              </a:spcAft>
              <a:buClr>
                <a:srgbClr val="000000"/>
              </a:buClr>
              <a:buSzPct val="100000"/>
              <a:buFont typeface=""/>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[Product] contributes 44% of total revenue, but 82% of EBIT</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Total revenue of </a:t>
            </a:r>
            <a:r>
              <a:rPr lang="en-US" sz="1000">
                <a:latin typeface="Arial" panose="020B0604020202020204" pitchFamily="34" charset="0"/>
                <a:cs typeface="Arial" panose="020B0604020202020204" pitchFamily="34" charset="0"/>
              </a:rPr>
              <a:t>357 </a:t>
            </a:r>
            <a:r>
              <a:rPr lang="en-US" sz="1000" err="1">
                <a:latin typeface="Arial" panose="020B0604020202020204" pitchFamily="34" charset="0"/>
                <a:cs typeface="Arial" panose="020B0604020202020204" pitchFamily="34" charset="0"/>
              </a:rPr>
              <a:t>mUSD</a:t>
            </a: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EBITA in 202x 127 </a:t>
            </a:r>
            <a:r>
              <a:rPr kumimoji="0" lang="en-US" sz="1000" b="0"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rial"/>
              </a:rPr>
              <a:t>mUSD</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up from </a:t>
            </a:r>
            <a:r>
              <a:rPr lang="en-US" sz="1000">
                <a:latin typeface="Arial" panose="020B0604020202020204" pitchFamily="34" charset="0"/>
                <a:cs typeface="Arial" panose="020B0604020202020204" pitchFamily="34" charset="0"/>
              </a:rPr>
              <a:t>[sanitized]</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a:t>
            </a:r>
            <a:r>
              <a:rPr kumimoji="0" lang="en-US" sz="1000" b="0"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rial"/>
              </a:rPr>
              <a:t>mUSD</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in 201x</a:t>
            </a:r>
          </a:p>
          <a:p>
            <a:pPr marL="288925" marR="0" lvl="1" indent="-174625" algn="l" defTabSz="914400" rtl="0" eaLnBrk="1" fontAlgn="auto" latinLnBrk="0" hangingPunct="1">
              <a:lnSpc>
                <a:spcPct val="100000"/>
              </a:lnSpc>
              <a:spcBef>
                <a:spcPts val="0"/>
              </a:spcBef>
              <a:spcAft>
                <a:spcPts val="0"/>
              </a:spcAft>
              <a:buClr>
                <a:srgbClr val="177B57"/>
              </a:buClr>
              <a:buSzPct val="100000"/>
              <a:buFont typeface="Arial"/>
              <a:buChar char="•"/>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However, [product] business</a:t>
            </a: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in decline</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Recruitment in decline</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rial"/>
              </a:rPr>
              <a:t>DtC</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portfolio is getting older</a:t>
            </a: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209596956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C0D2-00F0-EBC4-BFEA-2CEA9B70D285}"/>
              </a:ext>
            </a:extLst>
          </p:cNvPr>
          <p:cNvSpPr>
            <a:spLocks noGrp="1"/>
          </p:cNvSpPr>
          <p:nvPr>
            <p:ph type="title"/>
          </p:nvPr>
        </p:nvSpPr>
        <p:spPr>
          <a:xfrm>
            <a:off x="467806" y="365126"/>
            <a:ext cx="11173331" cy="811212"/>
          </a:xfrm>
        </p:spPr>
        <p:txBody>
          <a:bodyPr/>
          <a:lstStyle/>
          <a:p>
            <a:r>
              <a:rPr lang="en-US"/>
              <a:t>Strategic initiatives will kick in sequentially the 5 coming years</a:t>
            </a:r>
          </a:p>
        </p:txBody>
      </p:sp>
      <p:sp>
        <p:nvSpPr>
          <p:cNvPr id="3" name="Slide Number Placeholder 2">
            <a:extLst>
              <a:ext uri="{FF2B5EF4-FFF2-40B4-BE49-F238E27FC236}">
                <a16:creationId xmlns:a16="http://schemas.microsoft.com/office/drawing/2014/main" id="{E6145CCF-D88E-6786-F71B-21648BFC25F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183</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E37ECF79-7441-8A8A-5EBE-EB33A2E8036D}"/>
              </a:ext>
            </a:extLst>
          </p:cNvPr>
          <p:cNvSpPr/>
          <p:nvPr/>
        </p:nvSpPr>
        <p:spPr bwMode="auto">
          <a:xfrm>
            <a:off x="586332" y="4514850"/>
            <a:ext cx="1605435" cy="289118"/>
          </a:xfrm>
          <a:prstGeom prst="rect">
            <a:avLst/>
          </a:prstGeom>
          <a:solidFill>
            <a:schemeClr val="tx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1" i="0" u="none" strike="noStrike" kern="0" cap="none" spc="0" normalizeH="0" baseline="0" noProof="0">
                <a:ln>
                  <a:noFill/>
                </a:ln>
                <a:solidFill>
                  <a:srgbClr val="FFFFFF"/>
                </a:solidFill>
                <a:effectLst/>
                <a:uLnTx/>
                <a:uFillTx/>
                <a:latin typeface="Arial"/>
                <a:cs typeface="Arial"/>
                <a:sym typeface="Arial"/>
              </a:rPr>
              <a:t>Segmentation</a:t>
            </a:r>
          </a:p>
        </p:txBody>
      </p:sp>
      <p:sp>
        <p:nvSpPr>
          <p:cNvPr id="5" name="Rectangle 4">
            <a:extLst>
              <a:ext uri="{FF2B5EF4-FFF2-40B4-BE49-F238E27FC236}">
                <a16:creationId xmlns:a16="http://schemas.microsoft.com/office/drawing/2014/main" id="{A94F2F14-C852-A3B1-D309-9A48910AACDE}"/>
              </a:ext>
            </a:extLst>
          </p:cNvPr>
          <p:cNvSpPr/>
          <p:nvPr/>
        </p:nvSpPr>
        <p:spPr bwMode="auto">
          <a:xfrm>
            <a:off x="3943350" y="4514850"/>
            <a:ext cx="4834889" cy="289118"/>
          </a:xfrm>
          <a:prstGeom prst="rect">
            <a:avLst/>
          </a:prstGeom>
          <a:solidFill>
            <a:srgbClr val="E2E2E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Customer segmentation 1.0</a:t>
            </a:r>
          </a:p>
        </p:txBody>
      </p:sp>
      <p:sp>
        <p:nvSpPr>
          <p:cNvPr id="6" name="Rectangle 5">
            <a:extLst>
              <a:ext uri="{FF2B5EF4-FFF2-40B4-BE49-F238E27FC236}">
                <a16:creationId xmlns:a16="http://schemas.microsoft.com/office/drawing/2014/main" id="{9649A613-6FB3-A853-18F3-A8B60041AEC6}"/>
              </a:ext>
            </a:extLst>
          </p:cNvPr>
          <p:cNvSpPr/>
          <p:nvPr/>
        </p:nvSpPr>
        <p:spPr bwMode="auto">
          <a:xfrm>
            <a:off x="8866968" y="4514850"/>
            <a:ext cx="2685693" cy="289118"/>
          </a:xfrm>
          <a:prstGeom prst="rect">
            <a:avLst/>
          </a:prstGeom>
          <a:solidFill>
            <a:srgbClr val="E2E2E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Re-evaluate segmentation</a:t>
            </a:r>
          </a:p>
        </p:txBody>
      </p:sp>
      <p:sp>
        <p:nvSpPr>
          <p:cNvPr id="7" name="Rectangle 6">
            <a:extLst>
              <a:ext uri="{FF2B5EF4-FFF2-40B4-BE49-F238E27FC236}">
                <a16:creationId xmlns:a16="http://schemas.microsoft.com/office/drawing/2014/main" id="{85AE32C9-E639-BF15-B88B-4BA34EEE350F}"/>
              </a:ext>
            </a:extLst>
          </p:cNvPr>
          <p:cNvSpPr/>
          <p:nvPr/>
        </p:nvSpPr>
        <p:spPr bwMode="auto">
          <a:xfrm>
            <a:off x="3943350" y="4889623"/>
            <a:ext cx="3351529" cy="291600"/>
          </a:xfrm>
          <a:prstGeom prst="rect">
            <a:avLst/>
          </a:prstGeom>
          <a:solidFill>
            <a:srgbClr val="E2E2E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Develop brand strategy</a:t>
            </a:r>
          </a:p>
        </p:txBody>
      </p:sp>
      <p:sp>
        <p:nvSpPr>
          <p:cNvPr id="8" name="Rectangle 7">
            <a:extLst>
              <a:ext uri="{FF2B5EF4-FFF2-40B4-BE49-F238E27FC236}">
                <a16:creationId xmlns:a16="http://schemas.microsoft.com/office/drawing/2014/main" id="{24B1AEA7-748A-E1B9-13A8-FD53775B9041}"/>
              </a:ext>
            </a:extLst>
          </p:cNvPr>
          <p:cNvSpPr/>
          <p:nvPr/>
        </p:nvSpPr>
        <p:spPr bwMode="auto">
          <a:xfrm>
            <a:off x="7397683" y="4889623"/>
            <a:ext cx="4154978" cy="291600"/>
          </a:xfrm>
          <a:prstGeom prst="rect">
            <a:avLst/>
          </a:prstGeom>
          <a:solidFill>
            <a:srgbClr val="E2E2E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Deliver on premium brand promise</a:t>
            </a:r>
          </a:p>
        </p:txBody>
      </p:sp>
      <p:sp>
        <p:nvSpPr>
          <p:cNvPr id="9" name="Rectangle 8">
            <a:extLst>
              <a:ext uri="{FF2B5EF4-FFF2-40B4-BE49-F238E27FC236}">
                <a16:creationId xmlns:a16="http://schemas.microsoft.com/office/drawing/2014/main" id="{44E3597F-877E-04A1-45D5-4DE8E7340A06}"/>
              </a:ext>
            </a:extLst>
          </p:cNvPr>
          <p:cNvSpPr/>
          <p:nvPr/>
        </p:nvSpPr>
        <p:spPr bwMode="auto">
          <a:xfrm>
            <a:off x="3943351" y="5266878"/>
            <a:ext cx="3351529" cy="291600"/>
          </a:xfrm>
          <a:prstGeom prst="rect">
            <a:avLst/>
          </a:prstGeom>
          <a:solidFill>
            <a:srgbClr val="E2E2E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Sales channel optimization</a:t>
            </a:r>
          </a:p>
        </p:txBody>
      </p:sp>
      <p:sp>
        <p:nvSpPr>
          <p:cNvPr id="10" name="Rectangle 9">
            <a:extLst>
              <a:ext uri="{FF2B5EF4-FFF2-40B4-BE49-F238E27FC236}">
                <a16:creationId xmlns:a16="http://schemas.microsoft.com/office/drawing/2014/main" id="{F15D7A7F-4907-6E7F-DF1A-A64075134754}"/>
              </a:ext>
            </a:extLst>
          </p:cNvPr>
          <p:cNvSpPr/>
          <p:nvPr/>
        </p:nvSpPr>
        <p:spPr bwMode="auto">
          <a:xfrm>
            <a:off x="7397682" y="5266878"/>
            <a:ext cx="4154977" cy="291600"/>
          </a:xfrm>
          <a:prstGeom prst="rect">
            <a:avLst/>
          </a:prstGeom>
          <a:solidFill>
            <a:srgbClr val="E2E2E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Enter new partnerships</a:t>
            </a:r>
          </a:p>
        </p:txBody>
      </p:sp>
      <p:sp>
        <p:nvSpPr>
          <p:cNvPr id="11" name="Rectangle 10">
            <a:extLst>
              <a:ext uri="{FF2B5EF4-FFF2-40B4-BE49-F238E27FC236}">
                <a16:creationId xmlns:a16="http://schemas.microsoft.com/office/drawing/2014/main" id="{3BF4ECDF-9AF4-66E6-4B3F-5FCE4EECA5DA}"/>
              </a:ext>
            </a:extLst>
          </p:cNvPr>
          <p:cNvSpPr/>
          <p:nvPr/>
        </p:nvSpPr>
        <p:spPr bwMode="auto">
          <a:xfrm>
            <a:off x="2474260" y="5644133"/>
            <a:ext cx="4820620" cy="291600"/>
          </a:xfrm>
          <a:prstGeom prst="rect">
            <a:avLst/>
          </a:prstGeom>
          <a:solidFill>
            <a:srgbClr val="E2E2E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Develop/launch [product] incl. test pilot</a:t>
            </a:r>
          </a:p>
        </p:txBody>
      </p:sp>
      <p:sp>
        <p:nvSpPr>
          <p:cNvPr id="12" name="Rectangle 11">
            <a:extLst>
              <a:ext uri="{FF2B5EF4-FFF2-40B4-BE49-F238E27FC236}">
                <a16:creationId xmlns:a16="http://schemas.microsoft.com/office/drawing/2014/main" id="{F841FA70-3499-F4D6-59B5-481AC695EBFB}"/>
              </a:ext>
            </a:extLst>
          </p:cNvPr>
          <p:cNvSpPr/>
          <p:nvPr/>
        </p:nvSpPr>
        <p:spPr bwMode="auto">
          <a:xfrm>
            <a:off x="7397683" y="5644133"/>
            <a:ext cx="4154976" cy="291600"/>
          </a:xfrm>
          <a:prstGeom prst="rect">
            <a:avLst/>
          </a:prstGeom>
          <a:solidFill>
            <a:srgbClr val="E2E2E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Introduce [product] concept</a:t>
            </a:r>
          </a:p>
        </p:txBody>
      </p:sp>
      <p:sp>
        <p:nvSpPr>
          <p:cNvPr id="13" name="Rectangle 12">
            <a:extLst>
              <a:ext uri="{FF2B5EF4-FFF2-40B4-BE49-F238E27FC236}">
                <a16:creationId xmlns:a16="http://schemas.microsoft.com/office/drawing/2014/main" id="{96D5FA54-7435-059A-28BE-77636BD4F9D0}"/>
              </a:ext>
            </a:extLst>
          </p:cNvPr>
          <p:cNvSpPr/>
          <p:nvPr/>
        </p:nvSpPr>
        <p:spPr bwMode="auto">
          <a:xfrm>
            <a:off x="3943352" y="6021387"/>
            <a:ext cx="1634488" cy="291600"/>
          </a:xfrm>
          <a:prstGeom prst="rect">
            <a:avLst/>
          </a:prstGeom>
          <a:solidFill>
            <a:srgbClr val="E2E2E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Churn analytics </a:t>
            </a:r>
          </a:p>
        </p:txBody>
      </p:sp>
      <p:sp>
        <p:nvSpPr>
          <p:cNvPr id="14" name="Rectangle 13">
            <a:extLst>
              <a:ext uri="{FF2B5EF4-FFF2-40B4-BE49-F238E27FC236}">
                <a16:creationId xmlns:a16="http://schemas.microsoft.com/office/drawing/2014/main" id="{49EBAB14-AC58-056D-3F29-457E7BC4C1C9}"/>
              </a:ext>
            </a:extLst>
          </p:cNvPr>
          <p:cNvSpPr/>
          <p:nvPr/>
        </p:nvSpPr>
        <p:spPr bwMode="auto">
          <a:xfrm>
            <a:off x="5669279" y="6021387"/>
            <a:ext cx="5883380" cy="291600"/>
          </a:xfrm>
          <a:prstGeom prst="rect">
            <a:avLst/>
          </a:prstGeom>
          <a:solidFill>
            <a:srgbClr val="E2E2E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Efficient pro-active/reactive churn mgmt targeted at segments</a:t>
            </a:r>
          </a:p>
        </p:txBody>
      </p:sp>
      <p:sp>
        <p:nvSpPr>
          <p:cNvPr id="15" name="Rectangle 14">
            <a:extLst>
              <a:ext uri="{FF2B5EF4-FFF2-40B4-BE49-F238E27FC236}">
                <a16:creationId xmlns:a16="http://schemas.microsoft.com/office/drawing/2014/main" id="{6CAAFF14-BE71-57C7-AE40-5CF4D06C56AE}"/>
              </a:ext>
            </a:extLst>
          </p:cNvPr>
          <p:cNvSpPr/>
          <p:nvPr/>
        </p:nvSpPr>
        <p:spPr bwMode="auto">
          <a:xfrm>
            <a:off x="586332" y="4891484"/>
            <a:ext cx="1605435" cy="289118"/>
          </a:xfrm>
          <a:prstGeom prst="rect">
            <a:avLst/>
          </a:prstGeom>
          <a:solidFill>
            <a:schemeClr val="tx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1" i="0" u="none" strike="noStrike" kern="0" cap="none" spc="0" normalizeH="0" baseline="0" noProof="0">
                <a:ln>
                  <a:noFill/>
                </a:ln>
                <a:solidFill>
                  <a:srgbClr val="FFFFFF"/>
                </a:solidFill>
                <a:effectLst/>
                <a:uLnTx/>
                <a:uFillTx/>
                <a:latin typeface="Arial"/>
                <a:cs typeface="Arial"/>
                <a:sym typeface="Arial"/>
              </a:rPr>
              <a:t>Branding</a:t>
            </a:r>
          </a:p>
        </p:txBody>
      </p:sp>
      <p:sp>
        <p:nvSpPr>
          <p:cNvPr id="16" name="Rectangle 15">
            <a:extLst>
              <a:ext uri="{FF2B5EF4-FFF2-40B4-BE49-F238E27FC236}">
                <a16:creationId xmlns:a16="http://schemas.microsoft.com/office/drawing/2014/main" id="{3BF7C7A1-5DD4-2945-88F4-DAE512109646}"/>
              </a:ext>
            </a:extLst>
          </p:cNvPr>
          <p:cNvSpPr/>
          <p:nvPr/>
        </p:nvSpPr>
        <p:spPr bwMode="auto">
          <a:xfrm>
            <a:off x="586332" y="5268118"/>
            <a:ext cx="1605435" cy="289118"/>
          </a:xfrm>
          <a:prstGeom prst="rect">
            <a:avLst/>
          </a:prstGeom>
          <a:solidFill>
            <a:schemeClr val="tx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1" i="0" u="none" strike="noStrike" kern="0" cap="none" spc="0" normalizeH="0" baseline="0" noProof="0">
                <a:ln>
                  <a:noFill/>
                </a:ln>
                <a:solidFill>
                  <a:srgbClr val="FFFFFF"/>
                </a:solidFill>
                <a:effectLst/>
                <a:uLnTx/>
                <a:uFillTx/>
                <a:latin typeface="Arial"/>
                <a:cs typeface="Arial"/>
                <a:sym typeface="Arial"/>
              </a:rPr>
              <a:t>Sales channels</a:t>
            </a:r>
          </a:p>
        </p:txBody>
      </p:sp>
      <p:sp>
        <p:nvSpPr>
          <p:cNvPr id="17" name="Rectangle 16">
            <a:extLst>
              <a:ext uri="{FF2B5EF4-FFF2-40B4-BE49-F238E27FC236}">
                <a16:creationId xmlns:a16="http://schemas.microsoft.com/office/drawing/2014/main" id="{3BBF534E-FEE4-EE75-F0F6-DD8DF4055529}"/>
              </a:ext>
            </a:extLst>
          </p:cNvPr>
          <p:cNvSpPr/>
          <p:nvPr/>
        </p:nvSpPr>
        <p:spPr bwMode="auto">
          <a:xfrm>
            <a:off x="586332" y="5644752"/>
            <a:ext cx="1605435" cy="289118"/>
          </a:xfrm>
          <a:prstGeom prst="rect">
            <a:avLst/>
          </a:prstGeom>
          <a:solidFill>
            <a:schemeClr val="tx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1" i="0" u="none" strike="noStrike" kern="0" cap="none" spc="0" normalizeH="0" baseline="0" noProof="0">
                <a:ln>
                  <a:noFill/>
                </a:ln>
                <a:solidFill>
                  <a:srgbClr val="FFFFFF"/>
                </a:solidFill>
                <a:effectLst/>
                <a:uLnTx/>
                <a:uFillTx/>
                <a:latin typeface="Arial"/>
                <a:cs typeface="Arial"/>
                <a:sym typeface="Arial"/>
              </a:rPr>
              <a:t>Products/pricing</a:t>
            </a:r>
          </a:p>
        </p:txBody>
      </p:sp>
      <p:sp>
        <p:nvSpPr>
          <p:cNvPr id="18" name="Rectangle 17">
            <a:extLst>
              <a:ext uri="{FF2B5EF4-FFF2-40B4-BE49-F238E27FC236}">
                <a16:creationId xmlns:a16="http://schemas.microsoft.com/office/drawing/2014/main" id="{06F6FB74-3885-302E-5570-FBFBEDDAAB3E}"/>
              </a:ext>
            </a:extLst>
          </p:cNvPr>
          <p:cNvSpPr/>
          <p:nvPr/>
        </p:nvSpPr>
        <p:spPr bwMode="auto">
          <a:xfrm>
            <a:off x="586332" y="6021387"/>
            <a:ext cx="1605435" cy="289118"/>
          </a:xfrm>
          <a:prstGeom prst="rect">
            <a:avLst/>
          </a:prstGeom>
          <a:solidFill>
            <a:schemeClr val="tx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1" i="0" u="none" strike="noStrike" kern="0" cap="none" spc="0" normalizeH="0" baseline="0" noProof="0">
                <a:ln>
                  <a:noFill/>
                </a:ln>
                <a:solidFill>
                  <a:srgbClr val="FFFFFF"/>
                </a:solidFill>
                <a:effectLst/>
                <a:uLnTx/>
                <a:uFillTx/>
                <a:latin typeface="Arial"/>
                <a:cs typeface="Arial"/>
                <a:sym typeface="Arial"/>
              </a:rPr>
              <a:t>Churn mgmt</a:t>
            </a:r>
          </a:p>
        </p:txBody>
      </p:sp>
      <p:sp>
        <p:nvSpPr>
          <p:cNvPr id="19" name="Rectangle 18">
            <a:extLst>
              <a:ext uri="{FF2B5EF4-FFF2-40B4-BE49-F238E27FC236}">
                <a16:creationId xmlns:a16="http://schemas.microsoft.com/office/drawing/2014/main" id="{34B9371D-A71E-7A02-0499-0589834A5C80}"/>
              </a:ext>
            </a:extLst>
          </p:cNvPr>
          <p:cNvSpPr/>
          <p:nvPr/>
        </p:nvSpPr>
        <p:spPr bwMode="auto">
          <a:xfrm>
            <a:off x="2474259" y="4038600"/>
            <a:ext cx="9078403" cy="289118"/>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1" i="0" u="none" strike="noStrike" kern="0" cap="none" spc="0" normalizeH="0" baseline="0" noProof="0">
                <a:ln>
                  <a:noFill/>
                </a:ln>
                <a:solidFill>
                  <a:srgbClr val="000000"/>
                </a:solidFill>
                <a:effectLst/>
                <a:uLnTx/>
                <a:uFillTx/>
                <a:latin typeface="Arial"/>
                <a:cs typeface="Arial"/>
                <a:sym typeface="Arial"/>
              </a:rPr>
              <a:t>Timing of strategic initiatives</a:t>
            </a:r>
          </a:p>
        </p:txBody>
      </p:sp>
      <p:graphicFrame>
        <p:nvGraphicFramePr>
          <p:cNvPr id="20" name="Chart 19">
            <a:extLst>
              <a:ext uri="{FF2B5EF4-FFF2-40B4-BE49-F238E27FC236}">
                <a16:creationId xmlns:a16="http://schemas.microsoft.com/office/drawing/2014/main" id="{5116BD60-CC24-C8FE-4DC8-FED43404F965}"/>
              </a:ext>
            </a:extLst>
          </p:cNvPr>
          <p:cNvGraphicFramePr/>
          <p:nvPr>
            <p:extLst>
              <p:ext uri="{D42A27DB-BD31-4B8C-83A1-F6EECF244321}">
                <p14:modId xmlns:p14="http://schemas.microsoft.com/office/powerpoint/2010/main" val="3345453941"/>
              </p:ext>
            </p:extLst>
          </p:nvPr>
        </p:nvGraphicFramePr>
        <p:xfrm>
          <a:off x="2031999" y="1758758"/>
          <a:ext cx="9609137" cy="2172481"/>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8E5AC5FA-238A-0168-301C-A777AEDA4C17}"/>
              </a:ext>
            </a:extLst>
          </p:cNvPr>
          <p:cNvSpPr txBox="1"/>
          <p:nvPr/>
        </p:nvSpPr>
        <p:spPr>
          <a:xfrm>
            <a:off x="2031998" y="1414914"/>
            <a:ext cx="363728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a:cs typeface="Arial"/>
                <a:sym typeface="Arial"/>
              </a:rPr>
              <a:t>Expected revenue from initiatives, </a:t>
            </a:r>
            <a:r>
              <a:rPr kumimoji="0" lang="en-US" sz="1200" b="1" i="0" u="none" strike="noStrike" kern="0" cap="none" spc="0" normalizeH="0" baseline="0" noProof="0" err="1">
                <a:ln>
                  <a:noFill/>
                </a:ln>
                <a:solidFill>
                  <a:srgbClr val="000000"/>
                </a:solidFill>
                <a:effectLst/>
                <a:uLnTx/>
                <a:uFillTx/>
                <a:latin typeface="Arial"/>
                <a:cs typeface="Arial"/>
                <a:sym typeface="Arial"/>
              </a:rPr>
              <a:t>mUSD</a:t>
            </a:r>
            <a:endParaRPr kumimoji="0" lang="en-US" sz="1200" b="1" i="0" u="none" strike="noStrike" kern="0" cap="none" spc="0" normalizeH="0" baseline="0" noProof="0">
              <a:ln>
                <a:noFill/>
              </a:ln>
              <a:solidFill>
                <a:srgbClr val="000000"/>
              </a:solidFill>
              <a:effectLst/>
              <a:uLnTx/>
              <a:uFillTx/>
              <a:latin typeface="Arial"/>
              <a:cs typeface="Arial"/>
              <a:sym typeface="Arial"/>
            </a:endParaRPr>
          </a:p>
        </p:txBody>
      </p:sp>
      <p:sp>
        <p:nvSpPr>
          <p:cNvPr id="23" name="Oval 22">
            <a:extLst>
              <a:ext uri="{FF2B5EF4-FFF2-40B4-BE49-F238E27FC236}">
                <a16:creationId xmlns:a16="http://schemas.microsoft.com/office/drawing/2014/main" id="{90D1CD6E-9C44-219D-6B6F-81D6458AF9B6}"/>
              </a:ext>
            </a:extLst>
          </p:cNvPr>
          <p:cNvSpPr/>
          <p:nvPr/>
        </p:nvSpPr>
        <p:spPr>
          <a:xfrm>
            <a:off x="467806" y="4528009"/>
            <a:ext cx="261609" cy="262800"/>
          </a:xfrm>
          <a:prstGeom prst="ellipse">
            <a:avLst/>
          </a:prstGeom>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A</a:t>
            </a:r>
          </a:p>
        </p:txBody>
      </p:sp>
      <p:sp>
        <p:nvSpPr>
          <p:cNvPr id="24" name="Oval 23">
            <a:extLst>
              <a:ext uri="{FF2B5EF4-FFF2-40B4-BE49-F238E27FC236}">
                <a16:creationId xmlns:a16="http://schemas.microsoft.com/office/drawing/2014/main" id="{DE591B42-DCD6-82BD-A4A6-F50C1FCF1F3D}"/>
              </a:ext>
            </a:extLst>
          </p:cNvPr>
          <p:cNvSpPr/>
          <p:nvPr/>
        </p:nvSpPr>
        <p:spPr>
          <a:xfrm>
            <a:off x="467806" y="4904643"/>
            <a:ext cx="261609" cy="262800"/>
          </a:xfrm>
          <a:prstGeom prst="ellipse">
            <a:avLst/>
          </a:prstGeom>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B</a:t>
            </a:r>
          </a:p>
        </p:txBody>
      </p:sp>
      <p:sp>
        <p:nvSpPr>
          <p:cNvPr id="25" name="Oval 24">
            <a:extLst>
              <a:ext uri="{FF2B5EF4-FFF2-40B4-BE49-F238E27FC236}">
                <a16:creationId xmlns:a16="http://schemas.microsoft.com/office/drawing/2014/main" id="{398CAD7E-64F4-31B4-BD6D-E250EA6435A0}"/>
              </a:ext>
            </a:extLst>
          </p:cNvPr>
          <p:cNvSpPr/>
          <p:nvPr/>
        </p:nvSpPr>
        <p:spPr>
          <a:xfrm>
            <a:off x="467806" y="5281277"/>
            <a:ext cx="261609" cy="262800"/>
          </a:xfrm>
          <a:prstGeom prst="ellipse">
            <a:avLst/>
          </a:prstGeom>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C</a:t>
            </a:r>
          </a:p>
        </p:txBody>
      </p:sp>
      <p:sp>
        <p:nvSpPr>
          <p:cNvPr id="26" name="Oval 25">
            <a:extLst>
              <a:ext uri="{FF2B5EF4-FFF2-40B4-BE49-F238E27FC236}">
                <a16:creationId xmlns:a16="http://schemas.microsoft.com/office/drawing/2014/main" id="{04DA3E29-77F6-9AC1-2DAB-E8F43814996B}"/>
              </a:ext>
            </a:extLst>
          </p:cNvPr>
          <p:cNvSpPr/>
          <p:nvPr/>
        </p:nvSpPr>
        <p:spPr>
          <a:xfrm>
            <a:off x="467806" y="5657911"/>
            <a:ext cx="261609" cy="262800"/>
          </a:xfrm>
          <a:prstGeom prst="ellipse">
            <a:avLst/>
          </a:prstGeom>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D</a:t>
            </a:r>
          </a:p>
        </p:txBody>
      </p:sp>
      <p:sp>
        <p:nvSpPr>
          <p:cNvPr id="27" name="Oval 26">
            <a:extLst>
              <a:ext uri="{FF2B5EF4-FFF2-40B4-BE49-F238E27FC236}">
                <a16:creationId xmlns:a16="http://schemas.microsoft.com/office/drawing/2014/main" id="{BAB89E1B-468D-D3D5-D7DA-7C1523EE568A}"/>
              </a:ext>
            </a:extLst>
          </p:cNvPr>
          <p:cNvSpPr/>
          <p:nvPr/>
        </p:nvSpPr>
        <p:spPr>
          <a:xfrm>
            <a:off x="467806" y="6034546"/>
            <a:ext cx="261609" cy="262800"/>
          </a:xfrm>
          <a:prstGeom prst="ellipse">
            <a:avLst/>
          </a:prstGeom>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E</a:t>
            </a:r>
          </a:p>
        </p:txBody>
      </p:sp>
      <p:sp>
        <p:nvSpPr>
          <p:cNvPr id="28" name="Rectangle 27">
            <a:extLst>
              <a:ext uri="{FF2B5EF4-FFF2-40B4-BE49-F238E27FC236}">
                <a16:creationId xmlns:a16="http://schemas.microsoft.com/office/drawing/2014/main" id="{2DAAF445-C2E8-CCF5-D34E-ED36D0606CFA}"/>
              </a:ext>
            </a:extLst>
          </p:cNvPr>
          <p:cNvSpPr/>
          <p:nvPr/>
        </p:nvSpPr>
        <p:spPr bwMode="auto">
          <a:xfrm>
            <a:off x="586332" y="4041954"/>
            <a:ext cx="1605435" cy="289118"/>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1" i="0" u="none" strike="noStrike" kern="0" cap="none" spc="0" normalizeH="0" baseline="0" noProof="0">
                <a:ln>
                  <a:noFill/>
                </a:ln>
                <a:solidFill>
                  <a:srgbClr val="000000"/>
                </a:solidFill>
                <a:effectLst/>
                <a:uLnTx/>
                <a:uFillTx/>
                <a:latin typeface="Arial"/>
                <a:cs typeface="Arial"/>
                <a:sym typeface="Arial"/>
              </a:rPr>
              <a:t>Strategic initiatives:</a:t>
            </a:r>
          </a:p>
        </p:txBody>
      </p:sp>
    </p:spTree>
    <p:extLst>
      <p:ext uri="{BB962C8B-B14F-4D97-AF65-F5344CB8AC3E}">
        <p14:creationId xmlns:p14="http://schemas.microsoft.com/office/powerpoint/2010/main" val="26531929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hart 20">
            <a:extLst>
              <a:ext uri="{FF2B5EF4-FFF2-40B4-BE49-F238E27FC236}">
                <a16:creationId xmlns:a16="http://schemas.microsoft.com/office/drawing/2014/main" id="{E90D6CCE-41B7-342F-4E95-401D93091524}"/>
              </a:ext>
            </a:extLst>
          </p:cNvPr>
          <p:cNvGraphicFramePr/>
          <p:nvPr>
            <p:extLst>
              <p:ext uri="{D42A27DB-BD31-4B8C-83A1-F6EECF244321}">
                <p14:modId xmlns:p14="http://schemas.microsoft.com/office/powerpoint/2010/main" val="3289499355"/>
              </p:ext>
            </p:extLst>
          </p:nvPr>
        </p:nvGraphicFramePr>
        <p:xfrm>
          <a:off x="921352" y="4157162"/>
          <a:ext cx="8472030" cy="2118635"/>
        </p:xfrm>
        <a:graphic>
          <a:graphicData uri="http://schemas.openxmlformats.org/drawingml/2006/chart">
            <c:chart xmlns:c="http://schemas.openxmlformats.org/drawingml/2006/chart" xmlns:r="http://schemas.openxmlformats.org/officeDocument/2006/relationships" r:id="rId13"/>
          </a:graphicData>
        </a:graphic>
      </p:graphicFrame>
      <p:sp>
        <p:nvSpPr>
          <p:cNvPr id="2" name="Title 1">
            <a:extLst>
              <a:ext uri="{FF2B5EF4-FFF2-40B4-BE49-F238E27FC236}">
                <a16:creationId xmlns:a16="http://schemas.microsoft.com/office/drawing/2014/main" id="{51B4B348-5BEF-C83E-04F1-2037A60FB7A7}"/>
              </a:ext>
            </a:extLst>
          </p:cNvPr>
          <p:cNvSpPr>
            <a:spLocks noGrp="1"/>
          </p:cNvSpPr>
          <p:nvPr>
            <p:ph type="title"/>
          </p:nvPr>
        </p:nvSpPr>
        <p:spPr>
          <a:xfrm>
            <a:off x="467806" y="365126"/>
            <a:ext cx="11173331" cy="811212"/>
          </a:xfrm>
        </p:spPr>
        <p:txBody>
          <a:bodyPr/>
          <a:lstStyle/>
          <a:p>
            <a:r>
              <a:rPr lang="en-US"/>
              <a:t>[Product] market in [country] is estimated to be 907 </a:t>
            </a:r>
            <a:r>
              <a:rPr lang="en-US" err="1"/>
              <a:t>mUSD</a:t>
            </a:r>
            <a:r>
              <a:rPr lang="en-US"/>
              <a:t> with 5.1% growth p.a. but with </a:t>
            </a:r>
            <a:r>
              <a:rPr lang="en-US" err="1"/>
              <a:t>DtC</a:t>
            </a:r>
            <a:r>
              <a:rPr lang="en-US"/>
              <a:t> segment in decline</a:t>
            </a:r>
            <a:endParaRPr lang="en-US" sz="1800" b="0"/>
          </a:p>
        </p:txBody>
      </p:sp>
      <p:sp>
        <p:nvSpPr>
          <p:cNvPr id="3" name="Slide Number Placeholder 2">
            <a:extLst>
              <a:ext uri="{FF2B5EF4-FFF2-40B4-BE49-F238E27FC236}">
                <a16:creationId xmlns:a16="http://schemas.microsoft.com/office/drawing/2014/main" id="{127858BE-8FE8-EF2B-78BF-3CE8CCBDEE25}"/>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184</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9D98F447-7D19-B066-2BDC-FDB31F686719}"/>
              </a:ext>
            </a:extLst>
          </p:cNvPr>
          <p:cNvSpPr/>
          <p:nvPr/>
        </p:nvSpPr>
        <p:spPr bwMode="auto">
          <a:xfrm>
            <a:off x="0" y="0"/>
            <a:ext cx="23082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algn="l"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000" b="1" i="0" u="none" strike="noStrike" kern="0" cap="none" spc="0" normalizeH="0" baseline="0" noProof="0">
                <a:ln>
                  <a:noFill/>
                </a:ln>
                <a:solidFill>
                  <a:srgbClr val="FFFFFF"/>
                </a:solidFill>
                <a:effectLst/>
                <a:uLnTx/>
                <a:uFillTx/>
                <a:latin typeface="Arial"/>
                <a:cs typeface="Arial"/>
                <a:sym typeface="Arial"/>
              </a:rPr>
              <a:t>Market size and growth outlook </a:t>
            </a:r>
          </a:p>
        </p:txBody>
      </p:sp>
      <p:sp>
        <p:nvSpPr>
          <p:cNvPr id="108" name="Rectangle 107">
            <a:extLst>
              <a:ext uri="{FF2B5EF4-FFF2-40B4-BE49-F238E27FC236}">
                <a16:creationId xmlns:a16="http://schemas.microsoft.com/office/drawing/2014/main" id="{C9E31B10-5661-8EDA-478B-138C2AAE9428}"/>
              </a:ext>
            </a:extLst>
          </p:cNvPr>
          <p:cNvSpPr/>
          <p:nvPr/>
        </p:nvSpPr>
        <p:spPr bwMode="auto">
          <a:xfrm rot="16200000">
            <a:off x="-482024" y="2336777"/>
            <a:ext cx="2361047" cy="306002"/>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1" i="0" u="none" strike="noStrike" kern="0" cap="none" spc="0" normalizeH="0" baseline="0" noProof="0">
                <a:ln>
                  <a:noFill/>
                </a:ln>
                <a:solidFill>
                  <a:srgbClr val="FFFFFF"/>
                </a:solidFill>
                <a:effectLst/>
                <a:uLnTx/>
                <a:uFillTx/>
                <a:latin typeface="Arial"/>
                <a:cs typeface="Arial"/>
                <a:sym typeface="Arial"/>
              </a:rPr>
              <a:t>Value</a:t>
            </a:r>
          </a:p>
        </p:txBody>
      </p:sp>
      <p:sp>
        <p:nvSpPr>
          <p:cNvPr id="192" name="Google Shape;746;p20">
            <a:extLst>
              <a:ext uri="{FF2B5EF4-FFF2-40B4-BE49-F238E27FC236}">
                <a16:creationId xmlns:a16="http://schemas.microsoft.com/office/drawing/2014/main" id="{1736E61C-2C4C-F48C-9521-680FFDC9015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5" name="Rectangle 4">
            <a:extLst>
              <a:ext uri="{FF2B5EF4-FFF2-40B4-BE49-F238E27FC236}">
                <a16:creationId xmlns:a16="http://schemas.microsoft.com/office/drawing/2014/main" id="{F6B7E971-A6E6-F2E9-2592-9ACFD1E4FBBE}"/>
              </a:ext>
            </a:extLst>
          </p:cNvPr>
          <p:cNvSpPr/>
          <p:nvPr/>
        </p:nvSpPr>
        <p:spPr bwMode="auto">
          <a:xfrm rot="16200000">
            <a:off x="-482024" y="4942874"/>
            <a:ext cx="2361047" cy="306002"/>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1" i="0" u="none" strike="noStrike" kern="0" cap="none" spc="0" normalizeH="0" baseline="0" noProof="0">
                <a:ln>
                  <a:noFill/>
                </a:ln>
                <a:solidFill>
                  <a:srgbClr val="FFFFFF"/>
                </a:solidFill>
                <a:effectLst/>
                <a:uLnTx/>
                <a:uFillTx/>
                <a:latin typeface="Arial"/>
                <a:cs typeface="Arial"/>
                <a:sym typeface="Arial"/>
              </a:rPr>
              <a:t>Volume</a:t>
            </a:r>
          </a:p>
        </p:txBody>
      </p:sp>
      <p:graphicFrame>
        <p:nvGraphicFramePr>
          <p:cNvPr id="195" name="Chart 194">
            <a:extLst>
              <a:ext uri="{FF2B5EF4-FFF2-40B4-BE49-F238E27FC236}">
                <a16:creationId xmlns:a16="http://schemas.microsoft.com/office/drawing/2014/main" id="{1306C3B3-4851-373B-6748-FD3997DD3B7A}"/>
              </a:ext>
            </a:extLst>
          </p:cNvPr>
          <p:cNvGraphicFramePr/>
          <p:nvPr>
            <p:extLst>
              <p:ext uri="{D42A27DB-BD31-4B8C-83A1-F6EECF244321}">
                <p14:modId xmlns:p14="http://schemas.microsoft.com/office/powerpoint/2010/main" val="480367183"/>
              </p:ext>
            </p:extLst>
          </p:nvPr>
        </p:nvGraphicFramePr>
        <p:xfrm>
          <a:off x="921352" y="1564365"/>
          <a:ext cx="8472030" cy="2118635"/>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02" name="table_type_name">
            <a:extLst>
              <a:ext uri="{FF2B5EF4-FFF2-40B4-BE49-F238E27FC236}">
                <a16:creationId xmlns:a16="http://schemas.microsoft.com/office/drawing/2014/main" id="{92912368-25FB-F694-C0B9-7B74E3179E6E}"/>
              </a:ext>
            </a:extLst>
          </p:cNvPr>
          <p:cNvGraphicFramePr>
            <a:graphicFrameLocks noGrp="1"/>
          </p:cNvGraphicFramePr>
          <p:nvPr>
            <p:extLst>
              <p:ext uri="{D42A27DB-BD31-4B8C-83A1-F6EECF244321}">
                <p14:modId xmlns:p14="http://schemas.microsoft.com/office/powerpoint/2010/main" val="374003621"/>
              </p:ext>
            </p:extLst>
          </p:nvPr>
        </p:nvGraphicFramePr>
        <p:xfrm>
          <a:off x="9273654" y="1564365"/>
          <a:ext cx="2327621" cy="1806500"/>
        </p:xfrm>
        <a:graphic>
          <a:graphicData uri="http://schemas.openxmlformats.org/drawingml/2006/table">
            <a:tbl>
              <a:tblPr/>
              <a:tblGrid>
                <a:gridCol w="1078173">
                  <a:extLst>
                    <a:ext uri="{9D8B030D-6E8A-4147-A177-3AD203B41FA5}">
                      <a16:colId xmlns:a16="http://schemas.microsoft.com/office/drawing/2014/main" val="2134733341"/>
                    </a:ext>
                  </a:extLst>
                </a:gridCol>
                <a:gridCol w="624724">
                  <a:extLst>
                    <a:ext uri="{9D8B030D-6E8A-4147-A177-3AD203B41FA5}">
                      <a16:colId xmlns:a16="http://schemas.microsoft.com/office/drawing/2014/main" val="20001"/>
                    </a:ext>
                  </a:extLst>
                </a:gridCol>
                <a:gridCol w="624724">
                  <a:extLst>
                    <a:ext uri="{9D8B030D-6E8A-4147-A177-3AD203B41FA5}">
                      <a16:colId xmlns:a16="http://schemas.microsoft.com/office/drawing/2014/main" val="20002"/>
                    </a:ext>
                  </a:extLst>
                </a:gridCol>
              </a:tblGrid>
              <a:tr h="360185">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b" horzOverflow="overflow">
                    <a:lnL>
                      <a:noFill/>
                    </a:lnL>
                    <a:lnR>
                      <a:noFill/>
                    </a:lnR>
                    <a:lnT cap="flat">
                      <a:noFill/>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chemeClr val="accent1"/>
                          </a:solidFill>
                          <a:effectLst/>
                          <a:uLnTx/>
                          <a:uFillTx/>
                          <a:latin typeface="Arial" panose="020B0604020202020204" pitchFamily="34" charset="0"/>
                          <a:ea typeface="+mn-ea"/>
                          <a:cs typeface="Arial" panose="020B0604020202020204" pitchFamily="34" charset="0"/>
                        </a:rPr>
                        <a:t>CAGR '09-'13</a:t>
                      </a:r>
                    </a:p>
                  </a:txBody>
                  <a:tcPr marL="0" marR="0" marT="0" marB="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chemeClr val="accent1"/>
                          </a:solidFill>
                          <a:effectLst/>
                          <a:uLnTx/>
                          <a:uFillTx/>
                          <a:latin typeface="Arial" panose="020B0604020202020204" pitchFamily="34" charset="0"/>
                          <a:ea typeface="+mn-ea"/>
                          <a:cs typeface="Arial" panose="020B0604020202020204" pitchFamily="34" charset="0"/>
                        </a:rPr>
                        <a:t>CAGR '13-'20</a:t>
                      </a:r>
                    </a:p>
                  </a:txBody>
                  <a:tcPr marL="0" marR="0" marT="0" marB="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185">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200" b="0">
                          <a:latin typeface="Arial" panose="020B0604020202020204" pitchFamily="34" charset="0"/>
                          <a:ea typeface="+mn-ea"/>
                          <a:cs typeface="Arial" panose="020B0604020202020204" pitchFamily="34" charset="0"/>
                        </a:rPr>
                        <a:t>Product type 4</a:t>
                      </a:r>
                    </a:p>
                  </a:txBody>
                  <a:tcPr marL="0" marR="0" marT="0" marB="0" anchor="ctr">
                    <a:lnL cap="flat">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algn="ctr" fontAlgn="b"/>
                      <a:r>
                        <a:rPr lang="en-US" sz="1200" b="0" i="0" u="none" strike="noStrike">
                          <a:solidFill>
                            <a:srgbClr val="000000"/>
                          </a:solidFill>
                          <a:latin typeface="Arial" panose="020B0604020202020204" pitchFamily="34" charset="0"/>
                          <a:cs typeface="Arial" panose="020B0604020202020204" pitchFamily="34" charset="0"/>
                        </a:rPr>
                        <a:t>-1.5%</a:t>
                      </a:r>
                    </a:p>
                  </a:txBody>
                  <a:tcPr marL="0" marR="0" marT="0" marB="0" anchor="ctr">
                    <a:lnL cap="flat">
                      <a:noFill/>
                    </a:lnL>
                    <a:lnR>
                      <a:noFill/>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algn="ctr" fontAlgn="b"/>
                      <a:r>
                        <a:rPr lang="en-US" sz="1200" b="0" i="0" u="none" strike="noStrike">
                          <a:solidFill>
                            <a:srgbClr val="000000"/>
                          </a:solidFill>
                          <a:latin typeface="Arial" panose="020B0604020202020204" pitchFamily="34" charset="0"/>
                          <a:cs typeface="Arial" panose="020B0604020202020204" pitchFamily="34" charset="0"/>
                        </a:rPr>
                        <a:t>3.9%</a:t>
                      </a:r>
                    </a:p>
                  </a:txBody>
                  <a:tcPr marL="0" marR="0" marT="0" marB="0" anchor="ctr">
                    <a:lnL>
                      <a:noFill/>
                    </a:lnL>
                    <a:lnR>
                      <a:noFill/>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185">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200" b="0">
                          <a:latin typeface="Arial" panose="020B0604020202020204" pitchFamily="34" charset="0"/>
                          <a:ea typeface="+mn-ea"/>
                          <a:cs typeface="Arial" panose="020B0604020202020204" pitchFamily="34" charset="0"/>
                        </a:rPr>
                        <a:t>Product type 3</a:t>
                      </a:r>
                    </a:p>
                  </a:txBody>
                  <a:tcPr marL="0" marR="0" marT="0" marB="0" anchor="ctr">
                    <a:lnL cap="flat">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algn="ctr" fontAlgn="b"/>
                      <a:r>
                        <a:rPr lang="en-US" sz="1200" b="0" i="0" u="none" strike="noStrike">
                          <a:solidFill>
                            <a:srgbClr val="000000"/>
                          </a:solidFill>
                          <a:latin typeface="Arial" panose="020B0604020202020204" pitchFamily="34" charset="0"/>
                          <a:cs typeface="Arial" panose="020B0604020202020204" pitchFamily="34" charset="0"/>
                        </a:rPr>
                        <a:t>7.0%</a:t>
                      </a:r>
                    </a:p>
                  </a:txBody>
                  <a:tcPr marL="0" marR="0" marT="0" marB="0" anchor="ctr">
                    <a:lnL cap="flat">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algn="ctr" fontAlgn="b"/>
                      <a:r>
                        <a:rPr lang="en-US" sz="1200" b="0" i="0" u="none" strike="noStrike">
                          <a:solidFill>
                            <a:srgbClr val="000000"/>
                          </a:solidFill>
                          <a:latin typeface="Arial" panose="020B0604020202020204" pitchFamily="34" charset="0"/>
                          <a:cs typeface="Arial" panose="020B0604020202020204" pitchFamily="34" charset="0"/>
                        </a:rPr>
                        <a:t>5.1%</a:t>
                      </a:r>
                    </a:p>
                  </a:txBody>
                  <a:tcPr marL="0" marR="0" marT="0" marB="0"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185">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200" b="0">
                          <a:latin typeface="Arial" panose="020B0604020202020204" pitchFamily="34" charset="0"/>
                          <a:ea typeface="+mn-ea"/>
                          <a:cs typeface="Arial" panose="020B0604020202020204" pitchFamily="34" charset="0"/>
                        </a:rPr>
                        <a:t>Product type 2</a:t>
                      </a:r>
                    </a:p>
                  </a:txBody>
                  <a:tcPr marL="0" marR="0" marT="0" marB="0" anchor="ctr">
                    <a:lnL cap="flat">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algn="ctr" fontAlgn="b"/>
                      <a:r>
                        <a:rPr lang="en-US" sz="1200" b="0" i="0" u="none" strike="noStrike">
                          <a:solidFill>
                            <a:srgbClr val="000000"/>
                          </a:solidFill>
                          <a:latin typeface="Arial" panose="020B0604020202020204" pitchFamily="34" charset="0"/>
                          <a:cs typeface="Arial" panose="020B0604020202020204" pitchFamily="34" charset="0"/>
                        </a:rPr>
                        <a:t>9.5%</a:t>
                      </a:r>
                    </a:p>
                  </a:txBody>
                  <a:tcPr marL="0" marR="0" marT="0" marB="0" anchor="ctr">
                    <a:lnL cap="flat">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algn="ctr" fontAlgn="b"/>
                      <a:r>
                        <a:rPr lang="en-US" sz="1200" b="0" i="0" u="none" strike="noStrike">
                          <a:solidFill>
                            <a:srgbClr val="000000"/>
                          </a:solidFill>
                          <a:latin typeface="Arial" panose="020B0604020202020204" pitchFamily="34" charset="0"/>
                          <a:cs typeface="Arial" panose="020B0604020202020204" pitchFamily="34" charset="0"/>
                        </a:rPr>
                        <a:t>7.3%</a:t>
                      </a:r>
                    </a:p>
                  </a:txBody>
                  <a:tcPr marL="0" marR="0" marT="0" marB="0"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185">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200" b="0">
                          <a:latin typeface="Arial" panose="020B0604020202020204" pitchFamily="34" charset="0"/>
                          <a:ea typeface="+mn-ea"/>
                          <a:cs typeface="Arial" panose="020B0604020202020204" pitchFamily="34" charset="0"/>
                        </a:rPr>
                        <a:t>Product type 1</a:t>
                      </a:r>
                    </a:p>
                  </a:txBody>
                  <a:tcPr marL="0" marR="0" marT="0" marB="0" anchor="ctr">
                    <a:lnL>
                      <a:noFill/>
                    </a:lnL>
                    <a:lnR>
                      <a:noFill/>
                    </a:lnR>
                    <a:lnT w="19050" cap="flat" cmpd="sng" algn="ctr">
                      <a:noFill/>
                      <a:prstDash val="solid"/>
                      <a:round/>
                      <a:headEnd type="none" w="med" len="med"/>
                      <a:tailEnd type="none" w="med" len="med"/>
                    </a:lnT>
                    <a:lnB cap="flat">
                      <a:noFill/>
                    </a:lnB>
                    <a:lnTlToBr>
                      <a:noFill/>
                    </a:lnTlToBr>
                    <a:lnBlToTr>
                      <a:noFill/>
                    </a:lnBlToTr>
                    <a:noFill/>
                  </a:tcPr>
                </a:tc>
                <a:tc>
                  <a:txBody>
                    <a:bodyPr/>
                    <a:lstStyle/>
                    <a:p>
                      <a:pPr algn="ctr" fontAlgn="b"/>
                      <a:r>
                        <a:rPr lang="en-US" sz="1200" b="0" i="0" u="none" strike="noStrike">
                          <a:solidFill>
                            <a:srgbClr val="000000"/>
                          </a:solidFill>
                          <a:latin typeface="Arial" panose="020B0604020202020204" pitchFamily="34" charset="0"/>
                          <a:cs typeface="Arial" panose="020B0604020202020204" pitchFamily="34" charset="0"/>
                        </a:rPr>
                        <a:t>-3.2%</a:t>
                      </a:r>
                    </a:p>
                  </a:txBody>
                  <a:tcPr marL="0" marR="0" marT="0" marB="0" anchor="ctr">
                    <a:lnL>
                      <a:noFill/>
                    </a:lnL>
                    <a:lnR>
                      <a:noFill/>
                    </a:lnR>
                    <a:lnT w="19050" cap="flat" cmpd="sng" algn="ctr">
                      <a:noFill/>
                      <a:prstDash val="solid"/>
                      <a:round/>
                      <a:headEnd type="none" w="med" len="med"/>
                      <a:tailEnd type="none" w="med" len="med"/>
                    </a:lnT>
                    <a:lnB cap="flat">
                      <a:noFill/>
                    </a:lnB>
                    <a:lnTlToBr>
                      <a:noFill/>
                    </a:lnTlToBr>
                    <a:lnBlToTr>
                      <a:noFill/>
                    </a:lnBlToTr>
                    <a:noFill/>
                  </a:tcPr>
                </a:tc>
                <a:tc>
                  <a:txBody>
                    <a:bodyPr/>
                    <a:lstStyle/>
                    <a:p>
                      <a:pPr algn="ctr" fontAlgn="b"/>
                      <a:r>
                        <a:rPr lang="en-US" sz="1200" b="0" i="0" u="none" strike="noStrike">
                          <a:solidFill>
                            <a:srgbClr val="000000"/>
                          </a:solidFill>
                          <a:latin typeface="Arial" panose="020B0604020202020204" pitchFamily="34" charset="0"/>
                          <a:cs typeface="Arial" panose="020B0604020202020204" pitchFamily="34" charset="0"/>
                        </a:rPr>
                        <a:t>-1.4%</a:t>
                      </a:r>
                    </a:p>
                  </a:txBody>
                  <a:tcPr marL="0" marR="0" marT="0" marB="0"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03" name="Rectangle 13">
            <a:extLst>
              <a:ext uri="{FF2B5EF4-FFF2-40B4-BE49-F238E27FC236}">
                <a16:creationId xmlns:a16="http://schemas.microsoft.com/office/drawing/2014/main" id="{412D1E94-6A93-4D39-21E8-77E8E9C1A367}"/>
              </a:ext>
            </a:extLst>
          </p:cNvPr>
          <p:cNvSpPr>
            <a:spLocks noChangeArrowheads="1"/>
          </p:cNvSpPr>
          <p:nvPr>
            <p:custDataLst>
              <p:tags r:id="rId1"/>
            </p:custDataLst>
          </p:nvPr>
        </p:nvSpPr>
        <p:spPr bwMode="gray">
          <a:xfrm>
            <a:off x="996599" y="1309254"/>
            <a:ext cx="1377950" cy="182562"/>
          </a:xfrm>
          <a:prstGeom prst="rect">
            <a:avLst/>
          </a:prstGeom>
          <a:noFill/>
          <a:ln w="9525" algn="ctr">
            <a:noFill/>
            <a:miter lim="800000"/>
            <a:headEnd/>
            <a:tailEnd/>
          </a:ln>
        </p:spPr>
        <p:txBody>
          <a:bodyPr wrap="none" lIns="0" tIns="0" rIns="0" bIns="0" anchor="b"/>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u="none" strike="noStrike" kern="0" cap="none" spc="0" normalizeH="0" baseline="0" noProof="0">
                <a:ln>
                  <a:noFill/>
                </a:ln>
                <a:solidFill>
                  <a:srgbClr val="000000"/>
                </a:solidFill>
                <a:effectLst/>
                <a:uLnTx/>
                <a:uFillTx/>
                <a:latin typeface="Arial" panose="020B0604020202020204" pitchFamily="34" charset="0"/>
                <a:cs typeface="Arial"/>
                <a:sym typeface="Ubuntu"/>
              </a:rPr>
              <a:t>Sales, M [currency]</a:t>
            </a:r>
          </a:p>
        </p:txBody>
      </p:sp>
      <p:sp>
        <p:nvSpPr>
          <p:cNvPr id="208" name="Rectangle 13">
            <a:extLst>
              <a:ext uri="{FF2B5EF4-FFF2-40B4-BE49-F238E27FC236}">
                <a16:creationId xmlns:a16="http://schemas.microsoft.com/office/drawing/2014/main" id="{4E40816D-7D23-AC54-7701-14862CDA6D7D}"/>
              </a:ext>
            </a:extLst>
          </p:cNvPr>
          <p:cNvSpPr>
            <a:spLocks noChangeArrowheads="1"/>
          </p:cNvSpPr>
          <p:nvPr>
            <p:custDataLst>
              <p:tags r:id="rId2"/>
            </p:custDataLst>
          </p:nvPr>
        </p:nvSpPr>
        <p:spPr bwMode="gray">
          <a:xfrm>
            <a:off x="996599" y="3915351"/>
            <a:ext cx="1377950" cy="182562"/>
          </a:xfrm>
          <a:prstGeom prst="rect">
            <a:avLst/>
          </a:prstGeom>
          <a:noFill/>
          <a:ln w="9525" algn="ctr">
            <a:noFill/>
            <a:miter lim="800000"/>
            <a:headEnd/>
            <a:tailEnd/>
          </a:ln>
        </p:spPr>
        <p:txBody>
          <a:bodyPr wrap="none" lIns="0" tIns="0" rIns="0" bIns="0" anchor="b"/>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u="none" strike="noStrike" kern="0" cap="none" spc="0" normalizeH="0" baseline="0" noProof="0">
                <a:ln>
                  <a:noFill/>
                </a:ln>
                <a:solidFill>
                  <a:srgbClr val="000000"/>
                </a:solidFill>
                <a:effectLst/>
                <a:uLnTx/>
                <a:uFillTx/>
                <a:latin typeface="Arial" panose="020B0604020202020204" pitchFamily="34" charset="0"/>
                <a:cs typeface="Arial"/>
                <a:sym typeface="Ubuntu"/>
              </a:rPr>
              <a:t>Number of [products sold], </a:t>
            </a:r>
            <a:r>
              <a:rPr lang="en-US" sz="1200">
                <a:latin typeface="Arial" panose="020B0604020202020204" pitchFamily="34" charset="0"/>
                <a:sym typeface="Ubuntu"/>
              </a:rPr>
              <a:t>000’s</a:t>
            </a:r>
            <a:r>
              <a:rPr kumimoji="0" lang="en-US" sz="1200" u="none" strike="noStrike" kern="0" cap="none" spc="0" normalizeH="0" baseline="0" noProof="0">
                <a:ln>
                  <a:noFill/>
                </a:ln>
                <a:solidFill>
                  <a:srgbClr val="000000"/>
                </a:solidFill>
                <a:effectLst/>
                <a:uLnTx/>
                <a:uFillTx/>
                <a:latin typeface="Arial" panose="020B0604020202020204" pitchFamily="34" charset="0"/>
                <a:cs typeface="Arial"/>
                <a:sym typeface="Ubuntu"/>
              </a:rPr>
              <a:t> units</a:t>
            </a:r>
          </a:p>
        </p:txBody>
      </p:sp>
      <p:cxnSp>
        <p:nvCxnSpPr>
          <p:cNvPr id="209" name="Straight Connector 208">
            <a:extLst>
              <a:ext uri="{FF2B5EF4-FFF2-40B4-BE49-F238E27FC236}">
                <a16:creationId xmlns:a16="http://schemas.microsoft.com/office/drawing/2014/main" id="{37E71A5C-1589-3903-418A-07A61340A705}"/>
              </a:ext>
            </a:extLst>
          </p:cNvPr>
          <p:cNvCxnSpPr>
            <a:cxnSpLocks/>
          </p:cNvCxnSpPr>
          <p:nvPr>
            <p:custDataLst>
              <p:tags r:id="rId3"/>
            </p:custDataLst>
          </p:nvPr>
        </p:nvCxnSpPr>
        <p:spPr bwMode="gray">
          <a:xfrm flipV="1">
            <a:off x="1615155" y="2089568"/>
            <a:ext cx="2715688" cy="385881"/>
          </a:xfrm>
          <a:prstGeom prst="line">
            <a:avLst/>
          </a:prstGeom>
          <a:ln w="6350">
            <a:solidFill>
              <a:schemeClr val="tx1"/>
            </a:solidFill>
            <a:headEnd type="none"/>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72DBAAB7-A0CF-7129-5BA7-F773B8D9E9FE}"/>
              </a:ext>
            </a:extLst>
          </p:cNvPr>
          <p:cNvCxnSpPr>
            <a:cxnSpLocks/>
          </p:cNvCxnSpPr>
          <p:nvPr>
            <p:custDataLst>
              <p:tags r:id="rId4"/>
            </p:custDataLst>
          </p:nvPr>
        </p:nvCxnSpPr>
        <p:spPr bwMode="gray">
          <a:xfrm flipV="1">
            <a:off x="4330843" y="1755299"/>
            <a:ext cx="4637724" cy="341113"/>
          </a:xfrm>
          <a:prstGeom prst="line">
            <a:avLst/>
          </a:prstGeom>
          <a:ln w="6350">
            <a:solidFill>
              <a:schemeClr val="tx1"/>
            </a:solidFill>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212" name="Text Placeholder 10">
            <a:extLst>
              <a:ext uri="{FF2B5EF4-FFF2-40B4-BE49-F238E27FC236}">
                <a16:creationId xmlns:a16="http://schemas.microsoft.com/office/drawing/2014/main" id="{3A51FC21-F73B-C871-7B0D-10218D4F8AFD}"/>
              </a:ext>
            </a:extLst>
          </p:cNvPr>
          <p:cNvSpPr>
            <a:spLocks noGrp="1"/>
          </p:cNvSpPr>
          <p:nvPr>
            <p:custDataLst>
              <p:tags r:id="rId5"/>
            </p:custDataLst>
          </p:nvPr>
        </p:nvSpPr>
        <p:spPr bwMode="gray">
          <a:xfrm>
            <a:off x="6435725" y="1833086"/>
            <a:ext cx="406400" cy="215900"/>
          </a:xfrm>
          <a:prstGeom prst="ellipse">
            <a:avLst/>
          </a:prstGeom>
          <a:solidFill>
            <a:schemeClr val="accent2"/>
          </a:solidFill>
          <a:ln w="9525">
            <a:noFill/>
          </a:ln>
          <a:effectLst/>
        </p:spPr>
        <p:txBody>
          <a:bodyPr wrap="none" lIns="0" tIns="0" rIns="0" bIns="0" anchor="ctr" anchorCtr="0">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Arial"/>
                <a:ea typeface="Verdana"/>
                <a:cs typeface="Verdana"/>
                <a:sym typeface="Ubuntu"/>
              </a:rPr>
              <a:t>5.1%</a:t>
            </a:r>
            <a:endParaRPr kumimoji="0" lang="en-US" sz="1000" b="0" u="none" strike="noStrike" kern="0" cap="none" spc="0" normalizeH="0" baseline="0" noProof="0">
              <a:ln>
                <a:noFill/>
              </a:ln>
              <a:solidFill>
                <a:srgbClr val="FFFFFF"/>
              </a:solidFill>
              <a:effectLst/>
              <a:uLnTx/>
              <a:uFillTx/>
              <a:latin typeface="Arial" panose="020B0604020202020204" pitchFamily="34" charset="0"/>
              <a:ea typeface="Verdana"/>
              <a:cs typeface="Verdana"/>
              <a:sym typeface="Ubuntu"/>
            </a:endParaRPr>
          </a:p>
        </p:txBody>
      </p:sp>
      <p:sp>
        <p:nvSpPr>
          <p:cNvPr id="220" name="Text Placeholder 10">
            <a:extLst>
              <a:ext uri="{FF2B5EF4-FFF2-40B4-BE49-F238E27FC236}">
                <a16:creationId xmlns:a16="http://schemas.microsoft.com/office/drawing/2014/main" id="{2FE54C55-D928-5D24-FE14-BFC863952993}"/>
              </a:ext>
            </a:extLst>
          </p:cNvPr>
          <p:cNvSpPr>
            <a:spLocks noGrp="1"/>
          </p:cNvSpPr>
          <p:nvPr>
            <p:custDataLst>
              <p:tags r:id="rId6"/>
            </p:custDataLst>
          </p:nvPr>
        </p:nvSpPr>
        <p:spPr bwMode="gray">
          <a:xfrm>
            <a:off x="2632075" y="2163376"/>
            <a:ext cx="406400" cy="215900"/>
          </a:xfrm>
          <a:prstGeom prst="ellipse">
            <a:avLst/>
          </a:prstGeom>
          <a:solidFill>
            <a:schemeClr val="accent2"/>
          </a:solidFill>
          <a:ln w="9525">
            <a:noFill/>
          </a:ln>
          <a:effectLst/>
        </p:spPr>
        <p:txBody>
          <a:bodyPr wrap="none" lIns="0" tIns="0" rIns="0" bIns="0" anchor="ctr" anchorCtr="0">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Arial"/>
                <a:ea typeface="Verdana"/>
                <a:cs typeface="Verdana"/>
                <a:sym typeface="Ubuntu"/>
              </a:rPr>
              <a:t>6.1%</a:t>
            </a:r>
            <a:endParaRPr kumimoji="0" lang="en-US" sz="1000" b="0" u="none" strike="noStrike" kern="0" cap="none" spc="0" normalizeH="0" baseline="0" noProof="0">
              <a:ln>
                <a:noFill/>
              </a:ln>
              <a:solidFill>
                <a:srgbClr val="FFFFFF"/>
              </a:solidFill>
              <a:effectLst/>
              <a:uLnTx/>
              <a:uFillTx/>
              <a:latin typeface="Arial" panose="020B0604020202020204" pitchFamily="34" charset="0"/>
              <a:ea typeface="Verdana"/>
              <a:cs typeface="Verdana"/>
              <a:sym typeface="Ubuntu"/>
            </a:endParaRPr>
          </a:p>
        </p:txBody>
      </p:sp>
      <p:graphicFrame>
        <p:nvGraphicFramePr>
          <p:cNvPr id="222" name="table_type_name">
            <a:extLst>
              <a:ext uri="{FF2B5EF4-FFF2-40B4-BE49-F238E27FC236}">
                <a16:creationId xmlns:a16="http://schemas.microsoft.com/office/drawing/2014/main" id="{A3A4F5D9-2B71-4873-0E15-7B1400FC2D04}"/>
              </a:ext>
            </a:extLst>
          </p:cNvPr>
          <p:cNvGraphicFramePr>
            <a:graphicFrameLocks noGrp="1"/>
          </p:cNvGraphicFramePr>
          <p:nvPr>
            <p:extLst>
              <p:ext uri="{D42A27DB-BD31-4B8C-83A1-F6EECF244321}">
                <p14:modId xmlns:p14="http://schemas.microsoft.com/office/powerpoint/2010/main" val="2318032169"/>
              </p:ext>
            </p:extLst>
          </p:nvPr>
        </p:nvGraphicFramePr>
        <p:xfrm>
          <a:off x="9348901" y="4157162"/>
          <a:ext cx="2327621" cy="1806500"/>
        </p:xfrm>
        <a:graphic>
          <a:graphicData uri="http://schemas.openxmlformats.org/drawingml/2006/table">
            <a:tbl>
              <a:tblPr/>
              <a:tblGrid>
                <a:gridCol w="1078173">
                  <a:extLst>
                    <a:ext uri="{9D8B030D-6E8A-4147-A177-3AD203B41FA5}">
                      <a16:colId xmlns:a16="http://schemas.microsoft.com/office/drawing/2014/main" val="2134733341"/>
                    </a:ext>
                  </a:extLst>
                </a:gridCol>
                <a:gridCol w="624724">
                  <a:extLst>
                    <a:ext uri="{9D8B030D-6E8A-4147-A177-3AD203B41FA5}">
                      <a16:colId xmlns:a16="http://schemas.microsoft.com/office/drawing/2014/main" val="20001"/>
                    </a:ext>
                  </a:extLst>
                </a:gridCol>
                <a:gridCol w="624724">
                  <a:extLst>
                    <a:ext uri="{9D8B030D-6E8A-4147-A177-3AD203B41FA5}">
                      <a16:colId xmlns:a16="http://schemas.microsoft.com/office/drawing/2014/main" val="20002"/>
                    </a:ext>
                  </a:extLst>
                </a:gridCol>
              </a:tblGrid>
              <a:tr h="360185">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0" marR="0" marT="0" marB="0" anchor="b" horzOverflow="overflow">
                    <a:lnL>
                      <a:noFill/>
                    </a:lnL>
                    <a:lnR>
                      <a:noFill/>
                    </a:lnR>
                    <a:lnT cap="flat">
                      <a:noFill/>
                    </a:lnT>
                    <a:lnB w="190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chemeClr val="accent1"/>
                          </a:solidFill>
                          <a:effectLst/>
                          <a:uLnTx/>
                          <a:uFillTx/>
                          <a:latin typeface="Arial" panose="020B0604020202020204" pitchFamily="34" charset="0"/>
                          <a:ea typeface="+mn-ea"/>
                          <a:cs typeface="Arial" panose="020B0604020202020204" pitchFamily="34" charset="0"/>
                        </a:rPr>
                        <a:t>CAGR '09-'13</a:t>
                      </a:r>
                    </a:p>
                  </a:txBody>
                  <a:tcPr marL="0" marR="0" marT="0" marB="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chemeClr val="accent1"/>
                          </a:solidFill>
                          <a:effectLst/>
                          <a:uLnTx/>
                          <a:uFillTx/>
                          <a:latin typeface="Arial" panose="020B0604020202020204" pitchFamily="34" charset="0"/>
                          <a:ea typeface="+mn-ea"/>
                          <a:cs typeface="Arial" panose="020B0604020202020204" pitchFamily="34" charset="0"/>
                        </a:rPr>
                        <a:t>CAGR '13-'20</a:t>
                      </a:r>
                    </a:p>
                  </a:txBody>
                  <a:tcPr marL="0" marR="0" marT="0" marB="0" anchor="b"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185">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200" b="0">
                          <a:latin typeface="Arial" panose="020B0604020202020204" pitchFamily="34" charset="0"/>
                          <a:ea typeface="+mn-ea"/>
                          <a:cs typeface="Arial" panose="020B0604020202020204" pitchFamily="34" charset="0"/>
                        </a:rPr>
                        <a:t>Product type 4</a:t>
                      </a:r>
                    </a:p>
                  </a:txBody>
                  <a:tcPr marL="0" marR="0" marT="0" marB="0" anchor="ctr">
                    <a:lnL cap="flat">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algn="ctr" fontAlgn="b"/>
                      <a:r>
                        <a:rPr lang="nb-NO" sz="1200" b="0" i="0" u="none" strike="noStrike">
                          <a:solidFill>
                            <a:srgbClr val="000000"/>
                          </a:solidFill>
                          <a:latin typeface="Arial" panose="020B0604020202020204" pitchFamily="34" charset="0"/>
                          <a:cs typeface="Arial" panose="020B0604020202020204" pitchFamily="34" charset="0"/>
                        </a:rPr>
                        <a:t>-3.6%</a:t>
                      </a:r>
                    </a:p>
                  </a:txBody>
                  <a:tcPr marL="0" marR="0" marT="0" marB="0" anchor="ctr">
                    <a:lnL cap="flat">
                      <a:noFill/>
                    </a:lnL>
                    <a:lnR>
                      <a:noFill/>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algn="ctr" fontAlgn="b"/>
                      <a:r>
                        <a:rPr lang="nb-NO" sz="1200" b="0" i="0" u="none" strike="noStrike">
                          <a:solidFill>
                            <a:srgbClr val="000000"/>
                          </a:solidFill>
                          <a:latin typeface="Arial" panose="020B0604020202020204" pitchFamily="34" charset="0"/>
                          <a:cs typeface="Arial" panose="020B0604020202020204" pitchFamily="34" charset="0"/>
                        </a:rPr>
                        <a:t>-2.6%</a:t>
                      </a:r>
                    </a:p>
                  </a:txBody>
                  <a:tcPr marL="0" marR="0" marT="0" marB="0" anchor="ctr">
                    <a:lnL>
                      <a:noFill/>
                    </a:lnL>
                    <a:lnR>
                      <a:noFill/>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185">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200" b="0">
                          <a:latin typeface="Arial" panose="020B0604020202020204" pitchFamily="34" charset="0"/>
                          <a:ea typeface="+mn-ea"/>
                          <a:cs typeface="Arial" panose="020B0604020202020204" pitchFamily="34" charset="0"/>
                        </a:rPr>
                        <a:t>Product type 3</a:t>
                      </a:r>
                    </a:p>
                  </a:txBody>
                  <a:tcPr marL="0" marR="0" marT="0" marB="0" anchor="ctr">
                    <a:lnL cap="flat">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algn="ctr" fontAlgn="b"/>
                      <a:r>
                        <a:rPr lang="nb-NO" sz="1200" b="0" i="0" u="none" strike="noStrike">
                          <a:solidFill>
                            <a:srgbClr val="000000"/>
                          </a:solidFill>
                          <a:latin typeface="Arial" panose="020B0604020202020204" pitchFamily="34" charset="0"/>
                          <a:cs typeface="Arial" panose="020B0604020202020204" pitchFamily="34" charset="0"/>
                        </a:rPr>
                        <a:t>5.2%</a:t>
                      </a:r>
                    </a:p>
                  </a:txBody>
                  <a:tcPr marL="0" marR="0" marT="0" marB="0" anchor="ctr">
                    <a:lnL cap="flat">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algn="ctr" fontAlgn="b"/>
                      <a:r>
                        <a:rPr lang="nb-NO" sz="1200" b="0" i="0" u="none" strike="noStrike">
                          <a:solidFill>
                            <a:srgbClr val="000000"/>
                          </a:solidFill>
                          <a:latin typeface="Arial" panose="020B0604020202020204" pitchFamily="34" charset="0"/>
                          <a:cs typeface="Arial" panose="020B0604020202020204" pitchFamily="34" charset="0"/>
                        </a:rPr>
                        <a:t>3.2%</a:t>
                      </a:r>
                    </a:p>
                  </a:txBody>
                  <a:tcPr marL="0" marR="0" marT="0" marB="0"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185">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200" b="0">
                          <a:latin typeface="Arial" panose="020B0604020202020204" pitchFamily="34" charset="0"/>
                          <a:ea typeface="+mn-ea"/>
                          <a:cs typeface="Arial" panose="020B0604020202020204" pitchFamily="34" charset="0"/>
                        </a:rPr>
                        <a:t>Product type 2</a:t>
                      </a:r>
                    </a:p>
                  </a:txBody>
                  <a:tcPr marL="0" marR="0" marT="0" marB="0" anchor="ctr">
                    <a:lnL cap="flat">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algn="ctr" fontAlgn="b"/>
                      <a:r>
                        <a:rPr lang="nb-NO" sz="1200" b="0" i="0" u="none" strike="noStrike">
                          <a:solidFill>
                            <a:srgbClr val="000000"/>
                          </a:solidFill>
                          <a:latin typeface="Arial" panose="020B0604020202020204" pitchFamily="34" charset="0"/>
                          <a:cs typeface="Arial" panose="020B0604020202020204" pitchFamily="34" charset="0"/>
                        </a:rPr>
                        <a:t>-5.0%</a:t>
                      </a:r>
                    </a:p>
                  </a:txBody>
                  <a:tcPr marL="0" marR="0" marT="0" marB="0" anchor="ctr">
                    <a:lnL cap="flat">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tc>
                  <a:txBody>
                    <a:bodyPr/>
                    <a:lstStyle/>
                    <a:p>
                      <a:pPr algn="ctr" fontAlgn="b"/>
                      <a:r>
                        <a:rPr lang="nb-NO" sz="1200" b="0" i="0" u="none" strike="noStrike">
                          <a:solidFill>
                            <a:srgbClr val="000000"/>
                          </a:solidFill>
                          <a:latin typeface="Arial" panose="020B0604020202020204" pitchFamily="34" charset="0"/>
                          <a:cs typeface="Arial" panose="020B0604020202020204" pitchFamily="34" charset="0"/>
                        </a:rPr>
                        <a:t>-2.6%</a:t>
                      </a:r>
                    </a:p>
                  </a:txBody>
                  <a:tcPr marL="0" marR="0" marT="0" marB="0"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0185">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200" b="0">
                          <a:latin typeface="Arial" panose="020B0604020202020204" pitchFamily="34" charset="0"/>
                          <a:ea typeface="+mn-ea"/>
                          <a:cs typeface="Arial" panose="020B0604020202020204" pitchFamily="34" charset="0"/>
                        </a:rPr>
                        <a:t>Product type 1</a:t>
                      </a:r>
                    </a:p>
                  </a:txBody>
                  <a:tcPr marL="0" marR="0" marT="0" marB="0" anchor="ctr">
                    <a:lnL>
                      <a:noFill/>
                    </a:lnL>
                    <a:lnR>
                      <a:noFill/>
                    </a:lnR>
                    <a:lnT w="19050" cap="flat" cmpd="sng" algn="ctr">
                      <a:noFill/>
                      <a:prstDash val="solid"/>
                      <a:round/>
                      <a:headEnd type="none" w="med" len="med"/>
                      <a:tailEnd type="none" w="med" len="med"/>
                    </a:lnT>
                    <a:lnB cap="flat">
                      <a:noFill/>
                    </a:lnB>
                    <a:lnTlToBr>
                      <a:noFill/>
                    </a:lnTlToBr>
                    <a:lnBlToTr>
                      <a:noFill/>
                    </a:lnBlToTr>
                    <a:noFill/>
                  </a:tcPr>
                </a:tc>
                <a:tc>
                  <a:txBody>
                    <a:bodyPr/>
                    <a:lstStyle/>
                    <a:p>
                      <a:pPr algn="ctr" fontAlgn="b"/>
                      <a:r>
                        <a:rPr lang="nb-NO" sz="1200" b="0" i="0" u="none" strike="noStrike">
                          <a:solidFill>
                            <a:srgbClr val="000000"/>
                          </a:solidFill>
                          <a:latin typeface="Arial" panose="020B0604020202020204" pitchFamily="34" charset="0"/>
                          <a:cs typeface="Arial" panose="020B0604020202020204" pitchFamily="34" charset="0"/>
                        </a:rPr>
                        <a:t>-3.6%</a:t>
                      </a:r>
                    </a:p>
                  </a:txBody>
                  <a:tcPr marL="0" marR="0" marT="0" marB="0" anchor="ctr">
                    <a:lnL>
                      <a:noFill/>
                    </a:lnL>
                    <a:lnR>
                      <a:noFill/>
                    </a:lnR>
                    <a:lnT w="19050" cap="flat" cmpd="sng" algn="ctr">
                      <a:noFill/>
                      <a:prstDash val="solid"/>
                      <a:round/>
                      <a:headEnd type="none" w="med" len="med"/>
                      <a:tailEnd type="none" w="med" len="med"/>
                    </a:lnT>
                    <a:lnB cap="flat">
                      <a:noFill/>
                    </a:lnB>
                    <a:lnTlToBr>
                      <a:noFill/>
                    </a:lnTlToBr>
                    <a:lnBlToTr>
                      <a:noFill/>
                    </a:lnBlToTr>
                    <a:noFill/>
                  </a:tcPr>
                </a:tc>
                <a:tc>
                  <a:txBody>
                    <a:bodyPr/>
                    <a:lstStyle/>
                    <a:p>
                      <a:pPr algn="ctr" fontAlgn="b"/>
                      <a:r>
                        <a:rPr lang="nb-NO" sz="1200" b="0" i="0" u="none" strike="noStrike">
                          <a:solidFill>
                            <a:srgbClr val="000000"/>
                          </a:solidFill>
                          <a:latin typeface="Arial" panose="020B0604020202020204" pitchFamily="34" charset="0"/>
                          <a:cs typeface="Arial" panose="020B0604020202020204" pitchFamily="34" charset="0"/>
                        </a:rPr>
                        <a:t>2.6%</a:t>
                      </a:r>
                    </a:p>
                  </a:txBody>
                  <a:tcPr marL="0" marR="0" marT="0" marB="0"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223" name="Straight Connector 222">
            <a:extLst>
              <a:ext uri="{FF2B5EF4-FFF2-40B4-BE49-F238E27FC236}">
                <a16:creationId xmlns:a16="http://schemas.microsoft.com/office/drawing/2014/main" id="{396BE121-20C1-B48C-6807-1A1E45F37CE3}"/>
              </a:ext>
            </a:extLst>
          </p:cNvPr>
          <p:cNvCxnSpPr>
            <a:cxnSpLocks/>
          </p:cNvCxnSpPr>
          <p:nvPr>
            <p:custDataLst>
              <p:tags r:id="rId7"/>
            </p:custDataLst>
          </p:nvPr>
        </p:nvCxnSpPr>
        <p:spPr bwMode="gray">
          <a:xfrm flipV="1">
            <a:off x="1724526" y="4546008"/>
            <a:ext cx="2681564" cy="71712"/>
          </a:xfrm>
          <a:prstGeom prst="line">
            <a:avLst/>
          </a:prstGeom>
          <a:ln w="6350">
            <a:solidFill>
              <a:schemeClr val="tx1"/>
            </a:solidFill>
            <a:headEnd type="none"/>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59586BF-783F-A405-55C5-1E4D38307BF4}"/>
              </a:ext>
            </a:extLst>
          </p:cNvPr>
          <p:cNvCxnSpPr>
            <a:cxnSpLocks/>
          </p:cNvCxnSpPr>
          <p:nvPr>
            <p:custDataLst>
              <p:tags r:id="rId8"/>
            </p:custDataLst>
          </p:nvPr>
        </p:nvCxnSpPr>
        <p:spPr bwMode="gray">
          <a:xfrm flipV="1">
            <a:off x="4406090" y="4332054"/>
            <a:ext cx="4637724" cy="219313"/>
          </a:xfrm>
          <a:prstGeom prst="line">
            <a:avLst/>
          </a:prstGeom>
          <a:ln w="6350">
            <a:solidFill>
              <a:schemeClr val="tx1"/>
            </a:solidFill>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225" name="Text Placeholder 10">
            <a:extLst>
              <a:ext uri="{FF2B5EF4-FFF2-40B4-BE49-F238E27FC236}">
                <a16:creationId xmlns:a16="http://schemas.microsoft.com/office/drawing/2014/main" id="{0D8CBCB8-ECD0-2915-F9B8-21F5CD14D7B4}"/>
              </a:ext>
            </a:extLst>
          </p:cNvPr>
          <p:cNvSpPr>
            <a:spLocks noGrp="1"/>
          </p:cNvSpPr>
          <p:nvPr>
            <p:custDataLst>
              <p:tags r:id="rId9"/>
            </p:custDataLst>
          </p:nvPr>
        </p:nvSpPr>
        <p:spPr bwMode="gray">
          <a:xfrm>
            <a:off x="6510972" y="4321610"/>
            <a:ext cx="406400" cy="215900"/>
          </a:xfrm>
          <a:prstGeom prst="ellipse">
            <a:avLst/>
          </a:prstGeom>
          <a:solidFill>
            <a:schemeClr val="accent2"/>
          </a:solidFill>
          <a:ln w="9525">
            <a:noFill/>
          </a:ln>
          <a:effectLst/>
        </p:spPr>
        <p:txBody>
          <a:bodyPr wrap="none" lIns="0" tIns="0" rIns="0" bIns="0" anchor="ctr" anchorCtr="0">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Arial"/>
                <a:ea typeface="Verdana"/>
                <a:cs typeface="Verdana"/>
                <a:sym typeface="Ubuntu"/>
              </a:rPr>
              <a:t>2.0%</a:t>
            </a:r>
            <a:endParaRPr kumimoji="0" lang="en-US" sz="1000" b="0" u="none" strike="noStrike" kern="0" cap="none" spc="0" normalizeH="0" baseline="0" noProof="0">
              <a:ln>
                <a:noFill/>
              </a:ln>
              <a:solidFill>
                <a:srgbClr val="FFFFFF"/>
              </a:solidFill>
              <a:effectLst/>
              <a:uLnTx/>
              <a:uFillTx/>
              <a:latin typeface="Arial" panose="020B0604020202020204" pitchFamily="34" charset="0"/>
              <a:ea typeface="Verdana"/>
              <a:cs typeface="Verdana"/>
              <a:sym typeface="Ubuntu"/>
            </a:endParaRPr>
          </a:p>
        </p:txBody>
      </p:sp>
      <p:sp>
        <p:nvSpPr>
          <p:cNvPr id="226" name="Text Placeholder 10">
            <a:extLst>
              <a:ext uri="{FF2B5EF4-FFF2-40B4-BE49-F238E27FC236}">
                <a16:creationId xmlns:a16="http://schemas.microsoft.com/office/drawing/2014/main" id="{124B15DE-864A-8A24-4494-7425DB0A0584}"/>
              </a:ext>
            </a:extLst>
          </p:cNvPr>
          <p:cNvSpPr>
            <a:spLocks noGrp="1"/>
          </p:cNvSpPr>
          <p:nvPr>
            <p:custDataLst>
              <p:tags r:id="rId10"/>
            </p:custDataLst>
          </p:nvPr>
        </p:nvSpPr>
        <p:spPr bwMode="gray">
          <a:xfrm>
            <a:off x="2726503" y="4459459"/>
            <a:ext cx="406400" cy="215900"/>
          </a:xfrm>
          <a:prstGeom prst="ellipse">
            <a:avLst/>
          </a:prstGeom>
          <a:solidFill>
            <a:schemeClr val="accent2"/>
          </a:solidFill>
          <a:ln w="9525">
            <a:noFill/>
          </a:ln>
          <a:effectLst/>
        </p:spPr>
        <p:txBody>
          <a:bodyPr wrap="none" lIns="0" tIns="0" rIns="0" bIns="0" anchor="ctr" anchorCtr="0">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Arial"/>
                <a:ea typeface="Verdana"/>
                <a:cs typeface="Verdana"/>
                <a:sym typeface="Ubuntu"/>
              </a:rPr>
              <a:t>1.4%</a:t>
            </a:r>
            <a:endParaRPr kumimoji="0" lang="en-US" sz="1000" b="0" u="none" strike="noStrike" kern="0" cap="none" spc="0" normalizeH="0" baseline="0" noProof="0">
              <a:ln>
                <a:noFill/>
              </a:ln>
              <a:solidFill>
                <a:srgbClr val="FFFFFF"/>
              </a:solidFill>
              <a:effectLst/>
              <a:uLnTx/>
              <a:uFillTx/>
              <a:latin typeface="Arial" panose="020B0604020202020204" pitchFamily="34" charset="0"/>
              <a:ea typeface="Verdana"/>
              <a:cs typeface="Verdana"/>
              <a:sym typeface="Ubuntu"/>
            </a:endParaRPr>
          </a:p>
        </p:txBody>
      </p:sp>
    </p:spTree>
    <p:extLst>
      <p:ext uri="{BB962C8B-B14F-4D97-AF65-F5344CB8AC3E}">
        <p14:creationId xmlns:p14="http://schemas.microsoft.com/office/powerpoint/2010/main" val="29643096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30264-F5D7-8101-D7A3-ED19CA5DAE03}"/>
              </a:ext>
            </a:extLst>
          </p:cNvPr>
          <p:cNvSpPr>
            <a:spLocks noGrp="1"/>
          </p:cNvSpPr>
          <p:nvPr>
            <p:ph type="title"/>
          </p:nvPr>
        </p:nvSpPr>
        <p:spPr/>
        <p:txBody>
          <a:bodyPr/>
          <a:lstStyle/>
          <a:p>
            <a:r>
              <a:rPr lang="en-US"/>
              <a:t>Base and conservative case indicate </a:t>
            </a:r>
            <a:r>
              <a:rPr lang="en-US" err="1"/>
              <a:t>DtC</a:t>
            </a:r>
            <a:r>
              <a:rPr lang="en-US"/>
              <a:t> market of 29-36 </a:t>
            </a:r>
            <a:r>
              <a:rPr lang="en-US" err="1"/>
              <a:t>mUSD</a:t>
            </a:r>
            <a:r>
              <a:rPr lang="en-US"/>
              <a:t> in year 202x [sanitized]</a:t>
            </a:r>
          </a:p>
        </p:txBody>
      </p:sp>
      <p:graphicFrame>
        <p:nvGraphicFramePr>
          <p:cNvPr id="4" name="table_type_name">
            <a:extLst>
              <a:ext uri="{FF2B5EF4-FFF2-40B4-BE49-F238E27FC236}">
                <a16:creationId xmlns:a16="http://schemas.microsoft.com/office/drawing/2014/main" id="{A78B94F5-9BF2-C97A-6758-79CA03656EEC}"/>
              </a:ext>
            </a:extLst>
          </p:cNvPr>
          <p:cNvGraphicFramePr>
            <a:graphicFrameLocks noGrp="1"/>
          </p:cNvGraphicFramePr>
          <p:nvPr>
            <p:extLst>
              <p:ext uri="{D42A27DB-BD31-4B8C-83A1-F6EECF244321}">
                <p14:modId xmlns:p14="http://schemas.microsoft.com/office/powerpoint/2010/main" val="27099499"/>
              </p:ext>
            </p:extLst>
          </p:nvPr>
        </p:nvGraphicFramePr>
        <p:xfrm>
          <a:off x="778933" y="2184400"/>
          <a:ext cx="10532534" cy="4045709"/>
        </p:xfrm>
        <a:graphic>
          <a:graphicData uri="http://schemas.openxmlformats.org/drawingml/2006/table">
            <a:tbl>
              <a:tblPr bandRow="1">
                <a:tableStyleId>{EB344D84-9AFB-497E-A393-DC336BA19D2E}</a:tableStyleId>
              </a:tblPr>
              <a:tblGrid>
                <a:gridCol w="520409">
                  <a:extLst>
                    <a:ext uri="{9D8B030D-6E8A-4147-A177-3AD203B41FA5}">
                      <a16:colId xmlns:a16="http://schemas.microsoft.com/office/drawing/2014/main" val="20000"/>
                    </a:ext>
                  </a:extLst>
                </a:gridCol>
                <a:gridCol w="3236082">
                  <a:extLst>
                    <a:ext uri="{9D8B030D-6E8A-4147-A177-3AD203B41FA5}">
                      <a16:colId xmlns:a16="http://schemas.microsoft.com/office/drawing/2014/main" val="20001"/>
                    </a:ext>
                  </a:extLst>
                </a:gridCol>
                <a:gridCol w="3243072">
                  <a:extLst>
                    <a:ext uri="{9D8B030D-6E8A-4147-A177-3AD203B41FA5}">
                      <a16:colId xmlns:a16="http://schemas.microsoft.com/office/drawing/2014/main" val="20002"/>
                    </a:ext>
                  </a:extLst>
                </a:gridCol>
                <a:gridCol w="3532971">
                  <a:extLst>
                    <a:ext uri="{9D8B030D-6E8A-4147-A177-3AD203B41FA5}">
                      <a16:colId xmlns:a16="http://schemas.microsoft.com/office/drawing/2014/main" val="20003"/>
                    </a:ext>
                  </a:extLst>
                </a:gridCol>
              </a:tblGrid>
              <a:tr h="2097070">
                <a:tc>
                  <a:txBody>
                    <a:bodyPr/>
                    <a:lstStyle/>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r>
                        <a:rPr kumimoji="0" lang="en-US" sz="1400"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Base case</a:t>
                      </a:r>
                    </a:p>
                  </a:txBody>
                  <a:tcPr marL="45720" marR="45720" vert="vert270" anchor="ctr" horzOverflow="overflow">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288925" marR="0" lvl="1" indent="-174625" algn="l" defTabSz="914400" rtl="0" eaLnBrk="1" fontAlgn="base" latinLnBrk="0" hangingPunct="1">
                        <a:lnSpc>
                          <a:spcPct val="100000"/>
                        </a:lnSpc>
                        <a:spcBef>
                          <a:spcPct val="0"/>
                        </a:spcBef>
                        <a:spcAft>
                          <a:spcPct val="0"/>
                        </a:spcAft>
                        <a:buClr>
                          <a:srgbClr val="000000"/>
                        </a:buClr>
                        <a:buSzTx/>
                        <a:buFontTx/>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Keep current market churn rate at 13.5%</a:t>
                      </a:r>
                      <a:b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b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88925" marR="0" lvl="1" indent="-174625" algn="l" defTabSz="914400" rtl="0" eaLnBrk="1" fontAlgn="base" latinLnBrk="0" hangingPunct="1">
                        <a:lnSpc>
                          <a:spcPct val="100000"/>
                        </a:lnSpc>
                        <a:spcBef>
                          <a:spcPct val="0"/>
                        </a:spcBef>
                        <a:spcAft>
                          <a:spcPct val="0"/>
                        </a:spcAft>
                        <a:buClr>
                          <a:srgbClr val="000000"/>
                        </a:buClr>
                        <a:buSzTx/>
                        <a:buFontTx/>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Customer acquisition at [sanitized] – increasing with growth of [sanitized]</a:t>
                      </a:r>
                    </a:p>
                  </a:txBody>
                  <a:tcPr marL="45720" marR="45720" marT="1080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8925" marR="0" lvl="1" indent="-174625" algn="l" defTabSz="914400" rtl="0" eaLnBrk="1" fontAlgn="base" latinLnBrk="0" hangingPunct="1">
                        <a:lnSpc>
                          <a:spcPct val="100000"/>
                        </a:lnSpc>
                        <a:spcBef>
                          <a:spcPct val="0"/>
                        </a:spcBef>
                        <a:spcAft>
                          <a:spcPct val="0"/>
                        </a:spcAft>
                        <a:buClr>
                          <a:srgbClr val="000000"/>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No of [sanitized] covered</a:t>
                      </a:r>
                    </a:p>
                  </a:txBody>
                  <a:tcPr marL="45720" marR="45720" marT="1080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8925" marR="0" lvl="1" indent="-174625" algn="l" defTabSz="914400" rtl="0" eaLnBrk="1" fontAlgn="base" latinLnBrk="0" hangingPunct="1">
                        <a:lnSpc>
                          <a:spcPct val="100000"/>
                        </a:lnSpc>
                        <a:spcBef>
                          <a:spcPct val="0"/>
                        </a:spcBef>
                        <a:spcAft>
                          <a:spcPct val="0"/>
                        </a:spcAft>
                        <a:buClr>
                          <a:srgbClr val="000000"/>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Market value (</a:t>
                      </a:r>
                      <a:r>
                        <a:rPr kumimoji="0" lang="en-US"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mUSD</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a:txBody>
                  <a:tcPr marL="45720" marR="45720" marT="108000" horzOverflow="overflow">
                    <a:lnL w="762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948639">
                <a:tc>
                  <a:txBody>
                    <a:bodyPr/>
                    <a:lstStyle/>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r>
                        <a:rPr kumimoji="0" lang="en-US" sz="1400"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Conservative case</a:t>
                      </a:r>
                    </a:p>
                  </a:txBody>
                  <a:tcPr marL="45720" marR="45720" vert="vert270" anchor="ctr" horzOverflow="overflow">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288925" marR="0" lvl="1" indent="-174625" algn="l" defTabSz="914400" rtl="0" eaLnBrk="1" fontAlgn="base" latinLnBrk="0" hangingPunct="1">
                        <a:lnSpc>
                          <a:spcPct val="100000"/>
                        </a:lnSpc>
                        <a:spcBef>
                          <a:spcPct val="0"/>
                        </a:spcBef>
                        <a:spcAft>
                          <a:spcPct val="0"/>
                        </a:spcAft>
                        <a:buClr>
                          <a:srgbClr val="000000"/>
                        </a:buClr>
                        <a:buSzTx/>
                        <a:buFontTx/>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Churn rates increasing from 13.5% today to 20% in [sanitized]</a:t>
                      </a:r>
                      <a:b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b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88925" marR="0" lvl="1" indent="-174625" algn="l" defTabSz="914400" rtl="0" eaLnBrk="1" fontAlgn="base" latinLnBrk="0" hangingPunct="1">
                        <a:lnSpc>
                          <a:spcPct val="100000"/>
                        </a:lnSpc>
                        <a:spcBef>
                          <a:spcPct val="0"/>
                        </a:spcBef>
                        <a:spcAft>
                          <a:spcPct val="0"/>
                        </a:spcAft>
                        <a:buClr>
                          <a:srgbClr val="000000"/>
                        </a:buClr>
                        <a:buSzTx/>
                        <a:buFontTx/>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Customer acquisition at [sanitized] – increasing with growth of [sanitized]</a:t>
                      </a:r>
                    </a:p>
                    <a:p>
                      <a:pPr marL="288925" marR="0" lvl="1" indent="-174625" algn="l" defTabSz="914400" rtl="0" eaLnBrk="1" fontAlgn="base" latinLnBrk="0" hangingPunct="1">
                        <a:lnSpc>
                          <a:spcPct val="100000"/>
                        </a:lnSpc>
                        <a:spcBef>
                          <a:spcPct val="0"/>
                        </a:spcBef>
                        <a:spcAft>
                          <a:spcPct val="0"/>
                        </a:spcAft>
                        <a:buClr>
                          <a:srgbClr val="000000"/>
                        </a:buClr>
                        <a:buSzTx/>
                        <a:buFontTx/>
                        <a:buChar char="•"/>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288925" marR="0" lvl="1" indent="-174625" algn="l" defTabSz="914400" rtl="0" eaLnBrk="1" fontAlgn="base" latinLnBrk="0" hangingPunct="1">
                        <a:lnSpc>
                          <a:spcPct val="100000"/>
                        </a:lnSpc>
                        <a:spcBef>
                          <a:spcPct val="0"/>
                        </a:spcBef>
                        <a:spcAft>
                          <a:spcPct val="0"/>
                        </a:spcAft>
                        <a:buClr>
                          <a:srgbClr val="000000"/>
                        </a:buClr>
                        <a:buSzTx/>
                        <a:buFontTx/>
                        <a:buChar char="•"/>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marL="45720" marR="45720" marT="1080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8925" marR="0" lvl="1" indent="-174625" algn="l" defTabSz="914400" rtl="0" eaLnBrk="1" fontAlgn="base" latinLnBrk="0" hangingPunct="1">
                        <a:lnSpc>
                          <a:spcPct val="100000"/>
                        </a:lnSpc>
                        <a:spcBef>
                          <a:spcPct val="0"/>
                        </a:spcBef>
                        <a:spcAft>
                          <a:spcPct val="0"/>
                        </a:spcAft>
                        <a:buClr>
                          <a:srgbClr val="000000"/>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No of [sanitized] covered</a:t>
                      </a:r>
                    </a:p>
                  </a:txBody>
                  <a:tcPr marL="45720" marR="45720" marT="1080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8925" marR="0" lvl="1" indent="-174625" algn="l" defTabSz="914400" rtl="0" eaLnBrk="1" fontAlgn="base" latinLnBrk="0" hangingPunct="1">
                        <a:lnSpc>
                          <a:spcPct val="100000"/>
                        </a:lnSpc>
                        <a:spcBef>
                          <a:spcPct val="0"/>
                        </a:spcBef>
                        <a:spcAft>
                          <a:spcPct val="0"/>
                        </a:spcAft>
                        <a:buClr>
                          <a:srgbClr val="000000"/>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Market value (</a:t>
                      </a:r>
                      <a:r>
                        <a:rPr kumimoji="0" lang="en-US" sz="1200" b="0" i="0" u="none" strike="noStrike" kern="1200" cap="none" spc="0" normalizeH="0" baseline="0" noProof="0" err="1">
                          <a:ln>
                            <a:noFill/>
                          </a:ln>
                          <a:solidFill>
                            <a:srgbClr val="000000"/>
                          </a:solidFill>
                          <a:effectLst/>
                          <a:uLnTx/>
                          <a:uFillTx/>
                          <a:latin typeface="Arial" panose="020B0604020202020204" pitchFamily="34" charset="0"/>
                          <a:ea typeface="+mn-ea"/>
                          <a:cs typeface="Arial" panose="020B0604020202020204" pitchFamily="34" charset="0"/>
                        </a:rPr>
                        <a:t>mUSD</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a:txBody>
                  <a:tcPr marL="45720" marR="45720" marT="108000" horzOverflow="overflow">
                    <a:lnL w="762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5" name="ColumnHeader">
            <a:extLst>
              <a:ext uri="{FF2B5EF4-FFF2-40B4-BE49-F238E27FC236}">
                <a16:creationId xmlns:a16="http://schemas.microsoft.com/office/drawing/2014/main" id="{66045101-1533-8478-F54A-0265D935F09A}"/>
              </a:ext>
            </a:extLst>
          </p:cNvPr>
          <p:cNvSpPr>
            <a:spLocks noChangeArrowheads="1"/>
          </p:cNvSpPr>
          <p:nvPr/>
        </p:nvSpPr>
        <p:spPr bwMode="gray">
          <a:xfrm>
            <a:off x="1504509" y="1595824"/>
            <a:ext cx="2860158" cy="400110"/>
          </a:xfrm>
          <a:prstGeom prst="rect">
            <a:avLst/>
          </a:prstGeom>
          <a:solidFill>
            <a:schemeClr val="bg1"/>
          </a:solidFill>
          <a:ln w="9525" algn="ctr">
            <a:noFill/>
            <a:miter lim="800000"/>
            <a:headEnd type="none" w="lg" len="lg"/>
            <a:tailEnd type="none" w="lg" len="lg"/>
          </a:ln>
          <a:effectLst/>
        </p:spPr>
        <p:txBody>
          <a:bodyPr wrap="square" tIns="91440" bIns="91440" anchor="b">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Main assumptions</a:t>
            </a:r>
          </a:p>
        </p:txBody>
      </p:sp>
      <p:sp>
        <p:nvSpPr>
          <p:cNvPr id="6" name="ColumnHeader">
            <a:extLst>
              <a:ext uri="{FF2B5EF4-FFF2-40B4-BE49-F238E27FC236}">
                <a16:creationId xmlns:a16="http://schemas.microsoft.com/office/drawing/2014/main" id="{C8BE20CA-F04E-BB50-E10A-385D0DA526A1}"/>
              </a:ext>
            </a:extLst>
          </p:cNvPr>
          <p:cNvSpPr>
            <a:spLocks noChangeArrowheads="1"/>
          </p:cNvSpPr>
          <p:nvPr/>
        </p:nvSpPr>
        <p:spPr bwMode="gray">
          <a:xfrm>
            <a:off x="4717490" y="1595824"/>
            <a:ext cx="2860158" cy="400110"/>
          </a:xfrm>
          <a:prstGeom prst="rect">
            <a:avLst/>
          </a:prstGeom>
          <a:solidFill>
            <a:schemeClr val="bg1"/>
          </a:solidFill>
          <a:ln w="9525" algn="ctr">
            <a:noFill/>
            <a:miter lim="800000"/>
            <a:headEnd type="none" w="lg" len="lg"/>
            <a:tailEnd type="none" w="lg" len="lg"/>
          </a:ln>
          <a:effectLst/>
        </p:spPr>
        <p:txBody>
          <a:bodyPr wrap="square" tIns="91440" bIns="91440" anchor="b">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err="1">
                <a:ln>
                  <a:noFill/>
                </a:ln>
                <a:solidFill>
                  <a:srgbClr val="000000"/>
                </a:solidFill>
                <a:effectLst/>
                <a:uLnTx/>
                <a:uFillTx/>
                <a:latin typeface="Arial"/>
                <a:cs typeface="Arial"/>
                <a:sym typeface="Arial"/>
              </a:rPr>
              <a:t>DtC</a:t>
            </a:r>
            <a:r>
              <a:rPr kumimoji="0" lang="en-US" sz="1400" b="1" i="0" u="none" strike="noStrike" kern="0" cap="none" spc="0" normalizeH="0" baseline="0" noProof="0">
                <a:ln>
                  <a:noFill/>
                </a:ln>
                <a:solidFill>
                  <a:srgbClr val="000000"/>
                </a:solidFill>
                <a:effectLst/>
                <a:uLnTx/>
                <a:uFillTx/>
                <a:latin typeface="Arial"/>
                <a:cs typeface="Arial"/>
                <a:sym typeface="Arial"/>
              </a:rPr>
              <a:t> volume</a:t>
            </a:r>
          </a:p>
        </p:txBody>
      </p:sp>
      <p:sp>
        <p:nvSpPr>
          <p:cNvPr id="7" name="ColumnHeader">
            <a:extLst>
              <a:ext uri="{FF2B5EF4-FFF2-40B4-BE49-F238E27FC236}">
                <a16:creationId xmlns:a16="http://schemas.microsoft.com/office/drawing/2014/main" id="{DA9E7FE8-FE81-43B6-8A70-357A4AB4711B}"/>
              </a:ext>
            </a:extLst>
          </p:cNvPr>
          <p:cNvSpPr>
            <a:spLocks noChangeArrowheads="1"/>
          </p:cNvSpPr>
          <p:nvPr/>
        </p:nvSpPr>
        <p:spPr bwMode="gray">
          <a:xfrm>
            <a:off x="7930471" y="1595824"/>
            <a:ext cx="2860158" cy="400110"/>
          </a:xfrm>
          <a:prstGeom prst="rect">
            <a:avLst/>
          </a:prstGeom>
          <a:solidFill>
            <a:schemeClr val="bg1"/>
          </a:solidFill>
          <a:ln w="9525" algn="ctr">
            <a:noFill/>
            <a:miter lim="800000"/>
            <a:headEnd type="none" w="lg" len="lg"/>
            <a:tailEnd type="none" w="lg" len="lg"/>
          </a:ln>
          <a:effectLst/>
        </p:spPr>
        <p:txBody>
          <a:bodyPr wrap="square" tIns="91440" bIns="91440" anchor="b">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err="1">
                <a:ln>
                  <a:noFill/>
                </a:ln>
                <a:solidFill>
                  <a:srgbClr val="000000"/>
                </a:solidFill>
                <a:effectLst/>
                <a:uLnTx/>
                <a:uFillTx/>
                <a:latin typeface="Arial"/>
                <a:cs typeface="Arial"/>
                <a:sym typeface="Arial"/>
              </a:rPr>
              <a:t>DtC</a:t>
            </a:r>
            <a:r>
              <a:rPr kumimoji="0" lang="en-US" sz="1400" b="1" i="0" u="none" strike="noStrike" kern="0" cap="none" spc="0" normalizeH="0" baseline="0" noProof="0">
                <a:ln>
                  <a:noFill/>
                </a:ln>
                <a:solidFill>
                  <a:srgbClr val="000000"/>
                </a:solidFill>
                <a:effectLst/>
                <a:uLnTx/>
                <a:uFillTx/>
                <a:latin typeface="Arial"/>
                <a:cs typeface="Arial"/>
                <a:sym typeface="Arial"/>
              </a:rPr>
              <a:t> value</a:t>
            </a:r>
          </a:p>
        </p:txBody>
      </p:sp>
      <p:cxnSp>
        <p:nvCxnSpPr>
          <p:cNvPr id="9" name="Straight Connector 8">
            <a:extLst>
              <a:ext uri="{FF2B5EF4-FFF2-40B4-BE49-F238E27FC236}">
                <a16:creationId xmlns:a16="http://schemas.microsoft.com/office/drawing/2014/main" id="{E1A4333A-536C-F3A5-E38E-EC586BFADEE7}"/>
              </a:ext>
            </a:extLst>
          </p:cNvPr>
          <p:cNvCxnSpPr>
            <a:cxnSpLocks/>
          </p:cNvCxnSpPr>
          <p:nvPr/>
        </p:nvCxnSpPr>
        <p:spPr>
          <a:xfrm>
            <a:off x="1504509" y="1995934"/>
            <a:ext cx="2860158"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5E57B1-0535-A664-1E79-4301B073423D}"/>
              </a:ext>
            </a:extLst>
          </p:cNvPr>
          <p:cNvCxnSpPr>
            <a:cxnSpLocks/>
          </p:cNvCxnSpPr>
          <p:nvPr/>
        </p:nvCxnSpPr>
        <p:spPr>
          <a:xfrm>
            <a:off x="4717490" y="1995934"/>
            <a:ext cx="2860158"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D8020D-59C1-E971-08E5-3F16AD60D3CF}"/>
              </a:ext>
            </a:extLst>
          </p:cNvPr>
          <p:cNvCxnSpPr>
            <a:cxnSpLocks/>
          </p:cNvCxnSpPr>
          <p:nvPr/>
        </p:nvCxnSpPr>
        <p:spPr>
          <a:xfrm>
            <a:off x="7930471" y="1995934"/>
            <a:ext cx="2860158"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3DCBA9E-D75A-D6C0-C10B-A792EF966EA5}"/>
              </a:ext>
            </a:extLst>
          </p:cNvPr>
          <p:cNvCxnSpPr>
            <a:cxnSpLocks/>
          </p:cNvCxnSpPr>
          <p:nvPr/>
        </p:nvCxnSpPr>
        <p:spPr>
          <a:xfrm>
            <a:off x="1504509" y="4288858"/>
            <a:ext cx="928612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23" name="Chart 22">
            <a:extLst>
              <a:ext uri="{FF2B5EF4-FFF2-40B4-BE49-F238E27FC236}">
                <a16:creationId xmlns:a16="http://schemas.microsoft.com/office/drawing/2014/main" id="{7C402A9A-41B0-66A0-05F5-5E30FDCC7E91}"/>
              </a:ext>
            </a:extLst>
          </p:cNvPr>
          <p:cNvGraphicFramePr/>
          <p:nvPr>
            <p:extLst>
              <p:ext uri="{D42A27DB-BD31-4B8C-83A1-F6EECF244321}">
                <p14:modId xmlns:p14="http://schemas.microsoft.com/office/powerpoint/2010/main" val="378891690"/>
              </p:ext>
            </p:extLst>
          </p:nvPr>
        </p:nvGraphicFramePr>
        <p:xfrm>
          <a:off x="4717490" y="2849558"/>
          <a:ext cx="2860158" cy="1378336"/>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4" name="Chart 23">
            <a:extLst>
              <a:ext uri="{FF2B5EF4-FFF2-40B4-BE49-F238E27FC236}">
                <a16:creationId xmlns:a16="http://schemas.microsoft.com/office/drawing/2014/main" id="{5A7B6430-ACB6-FEBB-0F58-3C95DE68F0AA}"/>
              </a:ext>
            </a:extLst>
          </p:cNvPr>
          <p:cNvGraphicFramePr/>
          <p:nvPr>
            <p:extLst>
              <p:ext uri="{D42A27DB-BD31-4B8C-83A1-F6EECF244321}">
                <p14:modId xmlns:p14="http://schemas.microsoft.com/office/powerpoint/2010/main" val="3546343760"/>
              </p:ext>
            </p:extLst>
          </p:nvPr>
        </p:nvGraphicFramePr>
        <p:xfrm>
          <a:off x="4717490" y="4851773"/>
          <a:ext cx="2860158" cy="1378336"/>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5" name="Chart 24">
            <a:extLst>
              <a:ext uri="{FF2B5EF4-FFF2-40B4-BE49-F238E27FC236}">
                <a16:creationId xmlns:a16="http://schemas.microsoft.com/office/drawing/2014/main" id="{C0FA6A7A-239C-CF38-EFAD-0FFB484FBC55}"/>
              </a:ext>
            </a:extLst>
          </p:cNvPr>
          <p:cNvGraphicFramePr/>
          <p:nvPr>
            <p:extLst>
              <p:ext uri="{D42A27DB-BD31-4B8C-83A1-F6EECF244321}">
                <p14:modId xmlns:p14="http://schemas.microsoft.com/office/powerpoint/2010/main" val="2142763489"/>
              </p:ext>
            </p:extLst>
          </p:nvPr>
        </p:nvGraphicFramePr>
        <p:xfrm>
          <a:off x="7930471" y="2558848"/>
          <a:ext cx="2860158" cy="1669046"/>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6" name="Chart 25">
            <a:extLst>
              <a:ext uri="{FF2B5EF4-FFF2-40B4-BE49-F238E27FC236}">
                <a16:creationId xmlns:a16="http://schemas.microsoft.com/office/drawing/2014/main" id="{FC3FBE7D-9C26-1558-97E0-C2A4DCDC58E8}"/>
              </a:ext>
            </a:extLst>
          </p:cNvPr>
          <p:cNvGraphicFramePr/>
          <p:nvPr>
            <p:extLst>
              <p:ext uri="{D42A27DB-BD31-4B8C-83A1-F6EECF244321}">
                <p14:modId xmlns:p14="http://schemas.microsoft.com/office/powerpoint/2010/main" val="1825917393"/>
              </p:ext>
            </p:extLst>
          </p:nvPr>
        </p:nvGraphicFramePr>
        <p:xfrm>
          <a:off x="7930471" y="4602342"/>
          <a:ext cx="2860158" cy="1627767"/>
        </p:xfrm>
        <a:graphic>
          <a:graphicData uri="http://schemas.openxmlformats.org/drawingml/2006/chart">
            <c:chart xmlns:c="http://schemas.openxmlformats.org/drawingml/2006/chart" xmlns:r="http://schemas.openxmlformats.org/officeDocument/2006/relationships" r:id="rId14"/>
          </a:graphicData>
        </a:graphic>
      </p:graphicFrame>
      <p:cxnSp>
        <p:nvCxnSpPr>
          <p:cNvPr id="27" name="Straight Connector 26">
            <a:extLst>
              <a:ext uri="{FF2B5EF4-FFF2-40B4-BE49-F238E27FC236}">
                <a16:creationId xmlns:a16="http://schemas.microsoft.com/office/drawing/2014/main" id="{8F665422-F467-8295-C340-5EE4A7A4547D}"/>
              </a:ext>
            </a:extLst>
          </p:cNvPr>
          <p:cNvCxnSpPr>
            <a:cxnSpLocks/>
          </p:cNvCxnSpPr>
          <p:nvPr>
            <p:custDataLst>
              <p:tags r:id="rId1"/>
            </p:custDataLst>
          </p:nvPr>
        </p:nvCxnSpPr>
        <p:spPr bwMode="gray">
          <a:xfrm>
            <a:off x="5498592" y="2692209"/>
            <a:ext cx="1267968" cy="215900"/>
          </a:xfrm>
          <a:prstGeom prst="line">
            <a:avLst/>
          </a:prstGeom>
          <a:ln w="9525">
            <a:solidFill>
              <a:schemeClr val="tx1"/>
            </a:solidFill>
            <a:prstDash val="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28" name="Text Placeholder 15">
            <a:extLst>
              <a:ext uri="{FF2B5EF4-FFF2-40B4-BE49-F238E27FC236}">
                <a16:creationId xmlns:a16="http://schemas.microsoft.com/office/drawing/2014/main" id="{91584DF4-F7A4-9BDA-6E7C-D3A21740556F}"/>
              </a:ext>
            </a:extLst>
          </p:cNvPr>
          <p:cNvSpPr>
            <a:spLocks noGrp="1"/>
          </p:cNvSpPr>
          <p:nvPr>
            <p:custDataLst>
              <p:tags r:id="rId2"/>
            </p:custDataLst>
          </p:nvPr>
        </p:nvSpPr>
        <p:spPr bwMode="gray">
          <a:xfrm>
            <a:off x="5779008" y="2655629"/>
            <a:ext cx="617029" cy="245114"/>
          </a:xfrm>
          <a:prstGeom prst="ellipse">
            <a:avLst/>
          </a:prstGeom>
          <a:solidFill>
            <a:schemeClr val="tx2"/>
          </a:solidFill>
          <a:ln w="9525">
            <a:noFill/>
          </a:ln>
          <a:effectLst/>
        </p:spPr>
        <p:txBody>
          <a:bodyPr wrap="none" lIns="0" tIns="0" rIns="0" bIns="0" anchor="ctr" anchorCtr="0">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E7E6E6">
                    <a:lumMod val="10000"/>
                  </a:srgbClr>
                </a:solidFill>
                <a:effectLst/>
                <a:uLnTx/>
                <a:uFillTx/>
                <a:latin typeface="Arial"/>
                <a:ea typeface="Verdana"/>
                <a:cs typeface="Verdana"/>
                <a:sym typeface="Ubuntu"/>
              </a:rPr>
              <a:t>-2.6%</a:t>
            </a:r>
            <a:endParaRPr kumimoji="0" lang="en-US" sz="1200" b="0" i="0" u="none" strike="noStrike" kern="0" cap="none" spc="0" normalizeH="0" baseline="0" noProof="0">
              <a:ln>
                <a:noFill/>
              </a:ln>
              <a:solidFill>
                <a:srgbClr val="E7E6E6">
                  <a:lumMod val="10000"/>
                </a:srgbClr>
              </a:solidFill>
              <a:effectLst/>
              <a:uLnTx/>
              <a:uFillTx/>
              <a:latin typeface="Arial"/>
              <a:ea typeface="Verdana"/>
              <a:cs typeface="Verdana"/>
              <a:sym typeface="+mn-lt"/>
            </a:endParaRPr>
          </a:p>
        </p:txBody>
      </p:sp>
      <p:cxnSp>
        <p:nvCxnSpPr>
          <p:cNvPr id="37" name="Straight Connector 36">
            <a:extLst>
              <a:ext uri="{FF2B5EF4-FFF2-40B4-BE49-F238E27FC236}">
                <a16:creationId xmlns:a16="http://schemas.microsoft.com/office/drawing/2014/main" id="{CE46164D-BCE5-562E-D070-E56703282FA0}"/>
              </a:ext>
            </a:extLst>
          </p:cNvPr>
          <p:cNvCxnSpPr>
            <a:cxnSpLocks/>
          </p:cNvCxnSpPr>
          <p:nvPr>
            <p:custDataLst>
              <p:tags r:id="rId3"/>
            </p:custDataLst>
          </p:nvPr>
        </p:nvCxnSpPr>
        <p:spPr bwMode="gray">
          <a:xfrm>
            <a:off x="5478595" y="4765791"/>
            <a:ext cx="1287965" cy="287031"/>
          </a:xfrm>
          <a:prstGeom prst="line">
            <a:avLst/>
          </a:prstGeom>
          <a:ln w="9525">
            <a:solidFill>
              <a:schemeClr val="tx1"/>
            </a:solidFill>
            <a:prstDash val="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38" name="Text Placeholder 15">
            <a:extLst>
              <a:ext uri="{FF2B5EF4-FFF2-40B4-BE49-F238E27FC236}">
                <a16:creationId xmlns:a16="http://schemas.microsoft.com/office/drawing/2014/main" id="{C0801C95-7972-5AC1-7132-A4E42071A632}"/>
              </a:ext>
            </a:extLst>
          </p:cNvPr>
          <p:cNvSpPr>
            <a:spLocks noGrp="1"/>
          </p:cNvSpPr>
          <p:nvPr>
            <p:custDataLst>
              <p:tags r:id="rId4"/>
            </p:custDataLst>
          </p:nvPr>
        </p:nvSpPr>
        <p:spPr bwMode="gray">
          <a:xfrm>
            <a:off x="5787485" y="4795306"/>
            <a:ext cx="617029" cy="245114"/>
          </a:xfrm>
          <a:prstGeom prst="ellipse">
            <a:avLst/>
          </a:prstGeom>
          <a:solidFill>
            <a:schemeClr val="tx2"/>
          </a:solidFill>
          <a:ln w="9525">
            <a:noFill/>
          </a:ln>
          <a:effectLst/>
        </p:spPr>
        <p:txBody>
          <a:bodyPr wrap="none" lIns="0" tIns="0" rIns="0" bIns="0" anchor="ctr" anchorCtr="0">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E7E6E6">
                    <a:lumMod val="10000"/>
                  </a:srgbClr>
                </a:solidFill>
                <a:effectLst/>
                <a:uLnTx/>
                <a:uFillTx/>
                <a:latin typeface="Arial"/>
                <a:ea typeface="Verdana"/>
                <a:cs typeface="Verdana"/>
                <a:sym typeface="Ubuntu"/>
              </a:rPr>
              <a:t>-5.4%</a:t>
            </a:r>
            <a:endParaRPr kumimoji="0" lang="en-US" sz="1200" b="0" i="0" u="none" strike="noStrike" kern="0" cap="none" spc="0" normalizeH="0" baseline="0" noProof="0">
              <a:ln>
                <a:noFill/>
              </a:ln>
              <a:solidFill>
                <a:srgbClr val="E7E6E6">
                  <a:lumMod val="10000"/>
                </a:srgbClr>
              </a:solidFill>
              <a:effectLst/>
              <a:uLnTx/>
              <a:uFillTx/>
              <a:latin typeface="Arial"/>
              <a:ea typeface="Verdana"/>
              <a:cs typeface="Verdana"/>
              <a:sym typeface="+mn-lt"/>
            </a:endParaRPr>
          </a:p>
        </p:txBody>
      </p:sp>
      <p:cxnSp>
        <p:nvCxnSpPr>
          <p:cNvPr id="42" name="Straight Connector 41">
            <a:extLst>
              <a:ext uri="{FF2B5EF4-FFF2-40B4-BE49-F238E27FC236}">
                <a16:creationId xmlns:a16="http://schemas.microsoft.com/office/drawing/2014/main" id="{FB65EBEB-5F10-41BE-3FA4-AE6B2CB4D27E}"/>
              </a:ext>
            </a:extLst>
          </p:cNvPr>
          <p:cNvCxnSpPr>
            <a:cxnSpLocks/>
          </p:cNvCxnSpPr>
          <p:nvPr>
            <p:custDataLst>
              <p:tags r:id="rId5"/>
            </p:custDataLst>
          </p:nvPr>
        </p:nvCxnSpPr>
        <p:spPr bwMode="gray">
          <a:xfrm>
            <a:off x="8738151" y="2538072"/>
            <a:ext cx="1297858" cy="310922"/>
          </a:xfrm>
          <a:prstGeom prst="line">
            <a:avLst/>
          </a:prstGeom>
          <a:ln w="9525">
            <a:solidFill>
              <a:schemeClr val="tx1"/>
            </a:solidFill>
            <a:prstDash val="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43" name="Text Placeholder 15">
            <a:extLst>
              <a:ext uri="{FF2B5EF4-FFF2-40B4-BE49-F238E27FC236}">
                <a16:creationId xmlns:a16="http://schemas.microsoft.com/office/drawing/2014/main" id="{665A395C-23C2-77B9-5804-C9C2AFC05696}"/>
              </a:ext>
            </a:extLst>
          </p:cNvPr>
          <p:cNvSpPr>
            <a:spLocks noGrp="1"/>
          </p:cNvSpPr>
          <p:nvPr>
            <p:custDataLst>
              <p:tags r:id="rId6"/>
            </p:custDataLst>
          </p:nvPr>
        </p:nvSpPr>
        <p:spPr bwMode="gray">
          <a:xfrm>
            <a:off x="9112082" y="2538072"/>
            <a:ext cx="617029" cy="245114"/>
          </a:xfrm>
          <a:prstGeom prst="ellipse">
            <a:avLst/>
          </a:prstGeom>
          <a:solidFill>
            <a:schemeClr val="tx1"/>
          </a:solidFill>
          <a:ln w="9525">
            <a:noFill/>
          </a:ln>
          <a:effectLst/>
        </p:spPr>
        <p:txBody>
          <a:bodyPr wrap="none" lIns="0" tIns="0" rIns="0" bIns="0" anchor="ctr" anchorCtr="0">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Verdana"/>
                <a:cs typeface="Verdana"/>
                <a:sym typeface="Ubuntu"/>
              </a:rPr>
              <a:t>-30%</a:t>
            </a:r>
            <a:endParaRPr kumimoji="0" lang="en-US" sz="1200" b="0" i="0" u="none" strike="noStrike" kern="0" cap="none" spc="0" normalizeH="0" baseline="0" noProof="0">
              <a:ln>
                <a:noFill/>
              </a:ln>
              <a:solidFill>
                <a:srgbClr val="FFFFFF"/>
              </a:solidFill>
              <a:effectLst/>
              <a:uLnTx/>
              <a:uFillTx/>
              <a:latin typeface="Arial"/>
              <a:ea typeface="Verdana"/>
              <a:cs typeface="Verdana"/>
              <a:sym typeface="+mn-lt"/>
            </a:endParaRPr>
          </a:p>
        </p:txBody>
      </p:sp>
      <p:cxnSp>
        <p:nvCxnSpPr>
          <p:cNvPr id="47" name="Straight Connector 46">
            <a:extLst>
              <a:ext uri="{FF2B5EF4-FFF2-40B4-BE49-F238E27FC236}">
                <a16:creationId xmlns:a16="http://schemas.microsoft.com/office/drawing/2014/main" id="{F4C06CC2-B2D4-45E7-EE07-8485218F1EE5}"/>
              </a:ext>
            </a:extLst>
          </p:cNvPr>
          <p:cNvCxnSpPr>
            <a:cxnSpLocks/>
          </p:cNvCxnSpPr>
          <p:nvPr>
            <p:custDataLst>
              <p:tags r:id="rId7"/>
            </p:custDataLst>
          </p:nvPr>
        </p:nvCxnSpPr>
        <p:spPr bwMode="gray">
          <a:xfrm>
            <a:off x="8738151" y="4653859"/>
            <a:ext cx="1297858" cy="242227"/>
          </a:xfrm>
          <a:prstGeom prst="line">
            <a:avLst/>
          </a:prstGeom>
          <a:ln w="9525">
            <a:solidFill>
              <a:schemeClr val="tx1"/>
            </a:solidFill>
            <a:prstDash val="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48" name="Text Placeholder 15">
            <a:extLst>
              <a:ext uri="{FF2B5EF4-FFF2-40B4-BE49-F238E27FC236}">
                <a16:creationId xmlns:a16="http://schemas.microsoft.com/office/drawing/2014/main" id="{4C4D1D89-F1AC-796F-8DD6-74C9AE3266A6}"/>
              </a:ext>
            </a:extLst>
          </p:cNvPr>
          <p:cNvSpPr>
            <a:spLocks noGrp="1"/>
          </p:cNvSpPr>
          <p:nvPr>
            <p:custDataLst>
              <p:tags r:id="rId8"/>
            </p:custDataLst>
          </p:nvPr>
        </p:nvSpPr>
        <p:spPr bwMode="gray">
          <a:xfrm>
            <a:off x="9068196" y="4643234"/>
            <a:ext cx="617029" cy="245114"/>
          </a:xfrm>
          <a:prstGeom prst="ellipse">
            <a:avLst/>
          </a:prstGeom>
          <a:solidFill>
            <a:schemeClr val="tx1"/>
          </a:solidFill>
          <a:ln w="9525">
            <a:noFill/>
          </a:ln>
          <a:effectLst/>
        </p:spPr>
        <p:txBody>
          <a:bodyPr wrap="none" lIns="0" tIns="0" rIns="0" bIns="0" anchor="ctr" anchorCtr="0">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Verdana"/>
                <a:cs typeface="Verdana"/>
                <a:sym typeface="Ubuntu"/>
              </a:rPr>
              <a:t>-33%</a:t>
            </a:r>
            <a:endParaRPr kumimoji="0" lang="en-US" sz="1200" b="0" i="0" u="none" strike="noStrike" kern="0" cap="none" spc="0" normalizeH="0" baseline="0" noProof="0">
              <a:ln>
                <a:noFill/>
              </a:ln>
              <a:solidFill>
                <a:srgbClr val="FFFFFF"/>
              </a:solidFill>
              <a:effectLst/>
              <a:uLnTx/>
              <a:uFillTx/>
              <a:latin typeface="Arial"/>
              <a:ea typeface="Verdana"/>
              <a:cs typeface="Verdana"/>
              <a:sym typeface="+mn-lt"/>
            </a:endParaRPr>
          </a:p>
        </p:txBody>
      </p:sp>
      <p:sp>
        <p:nvSpPr>
          <p:cNvPr id="13" name="Slide Number Placeholder 6">
            <a:extLst>
              <a:ext uri="{FF2B5EF4-FFF2-40B4-BE49-F238E27FC236}">
                <a16:creationId xmlns:a16="http://schemas.microsoft.com/office/drawing/2014/main" id="{FCFD1A58-5660-0CA1-D72D-29B82029C222}"/>
              </a:ext>
            </a:extLst>
          </p:cNvPr>
          <p:cNvSpPr>
            <a:spLocks noGrp="1"/>
          </p:cNvSpPr>
          <p:nvPr>
            <p:ph type="sldNum" sz="quarter" idx="12"/>
          </p:nvPr>
        </p:nvSpPr>
        <p:spPr>
          <a:xfrm>
            <a:off x="11164566" y="6425800"/>
            <a:ext cx="536475" cy="365125"/>
          </a:xfrm>
        </p:spPr>
        <p:txBody>
          <a:bodyPr/>
          <a:lstStyle>
            <a:lvl1pPr>
              <a:defRPr b="0" i="0">
                <a:latin typeface="Arial" panose="020B0604020202020204" pitchFamily="34" charset="0"/>
                <a:cs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F24DAD8-0A8D-144F-AE7C-C0F3CF879725}" type="slidenum">
              <a:rPr kumimoji="0" lang="en-US" sz="900" b="0" i="0" u="none" strike="noStrike" kern="0" cap="none" spc="0" normalizeH="0" baseline="0" noProof="0" smtClean="0">
                <a:ln>
                  <a:noFill/>
                </a:ln>
                <a:solidFill>
                  <a:srgbClr val="062032"/>
                </a:solidFill>
                <a:effectLst/>
                <a:uLnTx/>
                <a:uFillTx/>
                <a:latin typeface="Arial" panose="020B0604020202020204" pitchFamily="34" charset="0"/>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185</a:t>
            </a:fld>
            <a:endParaRPr kumimoji="0" lang="en-US" sz="900" b="0" i="0" u="none" strike="noStrike" kern="0" cap="none" spc="0" normalizeH="0" baseline="0" noProof="0">
              <a:ln>
                <a:noFill/>
              </a:ln>
              <a:solidFill>
                <a:srgbClr val="062032"/>
              </a:solidFill>
              <a:effectLst/>
              <a:uLnTx/>
              <a:uFillTx/>
              <a:latin typeface="Arial" panose="020B0604020202020204" pitchFamily="34" charset="0"/>
              <a:cs typeface="Arial" panose="020B0604020202020204" pitchFamily="34" charset="0"/>
              <a:sym typeface="Arial"/>
            </a:endParaRPr>
          </a:p>
        </p:txBody>
      </p:sp>
      <p:sp>
        <p:nvSpPr>
          <p:cNvPr id="3" name="Rectangle 2">
            <a:extLst>
              <a:ext uri="{FF2B5EF4-FFF2-40B4-BE49-F238E27FC236}">
                <a16:creationId xmlns:a16="http://schemas.microsoft.com/office/drawing/2014/main" id="{23ADF2CC-C631-70E9-2F69-A629EBB4DBB8}"/>
              </a:ext>
            </a:extLst>
          </p:cNvPr>
          <p:cNvSpPr/>
          <p:nvPr/>
        </p:nvSpPr>
        <p:spPr bwMode="auto">
          <a:xfrm>
            <a:off x="0" y="0"/>
            <a:ext cx="23082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algn="l"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000" b="1" i="0" u="none" strike="noStrike" kern="0" cap="none" spc="0" normalizeH="0" baseline="0" noProof="0">
                <a:ln>
                  <a:noFill/>
                </a:ln>
                <a:solidFill>
                  <a:srgbClr val="FFFFFF"/>
                </a:solidFill>
                <a:effectLst/>
                <a:uLnTx/>
                <a:uFillTx/>
                <a:latin typeface="Arial"/>
                <a:cs typeface="Arial"/>
                <a:sym typeface="Arial"/>
              </a:rPr>
              <a:t>Market size and growth outlook </a:t>
            </a:r>
          </a:p>
        </p:txBody>
      </p:sp>
      <p:sp>
        <p:nvSpPr>
          <p:cNvPr id="8" name="Google Shape;746;p20">
            <a:extLst>
              <a:ext uri="{FF2B5EF4-FFF2-40B4-BE49-F238E27FC236}">
                <a16:creationId xmlns:a16="http://schemas.microsoft.com/office/drawing/2014/main" id="{03F97401-CDCA-15C0-6763-901285EFE9B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121833448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6ADA6-1A8C-2AFB-394E-6D5BAA2E2451}"/>
              </a:ext>
            </a:extLst>
          </p:cNvPr>
          <p:cNvSpPr>
            <a:spLocks noGrp="1"/>
          </p:cNvSpPr>
          <p:nvPr>
            <p:ph type="title"/>
          </p:nvPr>
        </p:nvSpPr>
        <p:spPr>
          <a:xfrm>
            <a:off x="467806" y="365126"/>
            <a:ext cx="11173331" cy="811212"/>
          </a:xfrm>
        </p:spPr>
        <p:txBody>
          <a:bodyPr>
            <a:normAutofit fontScale="90000"/>
          </a:bodyPr>
          <a:lstStyle/>
          <a:p>
            <a:r>
              <a:rPr kumimoji="0" lang="en-US" sz="2800" b="1" i="0" u="none" strike="noStrike" kern="0" cap="none" spc="0" normalizeH="0" baseline="0" noProof="0">
                <a:ln>
                  <a:noFill/>
                </a:ln>
                <a:solidFill>
                  <a:srgbClr val="171616"/>
                </a:solidFill>
                <a:effectLst/>
                <a:uLnTx/>
                <a:uFillTx/>
                <a:latin typeface="Georgia"/>
                <a:sym typeface="Georgia"/>
              </a:rPr>
              <a:t>[Brand] is uniquely positioned among [sanitized] consumers</a:t>
            </a:r>
            <a:br>
              <a:rPr kumimoji="0" lang="en-US" sz="2800" b="0" i="0" u="none" strike="noStrike" kern="0" cap="none" spc="0" normalizeH="0" baseline="0" noProof="0">
                <a:ln>
                  <a:noFill/>
                </a:ln>
                <a:solidFill>
                  <a:srgbClr val="171616"/>
                </a:solidFill>
                <a:effectLst/>
                <a:uLnTx/>
                <a:uFillTx/>
                <a:latin typeface="Georgia"/>
                <a:sym typeface="Georgia"/>
              </a:rPr>
            </a:br>
            <a:r>
              <a:rPr kumimoji="0" lang="en-US" sz="1800" b="0" i="0" u="none" strike="noStrike" kern="0" cap="none" spc="0" normalizeH="0" baseline="0" noProof="0">
                <a:ln>
                  <a:noFill/>
                </a:ln>
                <a:solidFill>
                  <a:srgbClr val="171616"/>
                </a:solidFill>
                <a:effectLst/>
                <a:uLnTx/>
                <a:uFillTx/>
                <a:latin typeface="Georgia"/>
                <a:sym typeface="Georgia"/>
              </a:rPr>
              <a:t>Brand is built on the backbone of a strong and unique [sanitized] business </a:t>
            </a:r>
            <a:endParaRPr lang="en-US"/>
          </a:p>
        </p:txBody>
      </p:sp>
      <p:sp>
        <p:nvSpPr>
          <p:cNvPr id="3" name="Slide Number Placeholder 2">
            <a:extLst>
              <a:ext uri="{FF2B5EF4-FFF2-40B4-BE49-F238E27FC236}">
                <a16:creationId xmlns:a16="http://schemas.microsoft.com/office/drawing/2014/main" id="{E2B9FE47-D0D8-3195-7545-2819CBF15AB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186</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6" name="Text Placeholder 147">
            <a:extLst>
              <a:ext uri="{FF2B5EF4-FFF2-40B4-BE49-F238E27FC236}">
                <a16:creationId xmlns:a16="http://schemas.microsoft.com/office/drawing/2014/main" id="{845E9EBB-29AA-D055-81BD-5B16F5D60116}"/>
              </a:ext>
            </a:extLst>
          </p:cNvPr>
          <p:cNvSpPr>
            <a:spLocks noGrp="1"/>
          </p:cNvSpPr>
          <p:nvPr>
            <p:custDataLst>
              <p:tags r:id="rId1"/>
            </p:custDataLst>
          </p:nvPr>
        </p:nvSpPr>
        <p:spPr bwMode="gray">
          <a:xfrm>
            <a:off x="467806" y="2236190"/>
            <a:ext cx="2547237" cy="630000"/>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61F32"/>
                </a:solidFill>
                <a:effectLst/>
                <a:uLnTx/>
                <a:uFillTx/>
                <a:latin typeface="Arial"/>
                <a:ea typeface="Verdana"/>
                <a:cs typeface="Verdana"/>
                <a:sym typeface="+mn-lt"/>
              </a:rPr>
              <a:t>Share of respondents recognizing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61F32"/>
                </a:solidFill>
                <a:effectLst/>
                <a:uLnTx/>
                <a:uFillTx/>
                <a:latin typeface="Arial"/>
                <a:ea typeface="Verdana"/>
                <a:cs typeface="Verdana"/>
                <a:sym typeface="+mn-lt"/>
              </a:rPr>
              <a:t>each brand/channel as a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61F32"/>
                </a:solidFill>
                <a:effectLst/>
                <a:uLnTx/>
                <a:uFillTx/>
                <a:latin typeface="Arial"/>
                <a:ea typeface="Verdana"/>
                <a:cs typeface="Verdana"/>
                <a:sym typeface="+mn-lt"/>
              </a:rPr>
              <a:t>[sanitized] supplier (%)</a:t>
            </a:r>
          </a:p>
        </p:txBody>
      </p:sp>
      <p:sp>
        <p:nvSpPr>
          <p:cNvPr id="8" name="Rectangle 7">
            <a:extLst>
              <a:ext uri="{FF2B5EF4-FFF2-40B4-BE49-F238E27FC236}">
                <a16:creationId xmlns:a16="http://schemas.microsoft.com/office/drawing/2014/main" id="{69982D3B-1760-B785-F8CD-77BC1480E0BC}"/>
              </a:ext>
            </a:extLst>
          </p:cNvPr>
          <p:cNvSpPr/>
          <p:nvPr>
            <p:custDataLst>
              <p:tags r:id="rId2"/>
            </p:custDataLst>
          </p:nvPr>
        </p:nvSpPr>
        <p:spPr bwMode="gray">
          <a:xfrm>
            <a:off x="8524200" y="5996283"/>
            <a:ext cx="179388" cy="152399"/>
          </a:xfrm>
          <a:prstGeom prst="rect">
            <a:avLst/>
          </a:prstGeom>
          <a:solidFill>
            <a:schemeClr val="tx2">
              <a:lumMod val="75000"/>
            </a:schemeClr>
          </a:solidFill>
          <a:ln w="952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endParaRPr kumimoji="0" lang="da-DK" sz="1200" b="0"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endParaRPr>
          </a:p>
        </p:txBody>
      </p:sp>
      <p:sp>
        <p:nvSpPr>
          <p:cNvPr id="9" name="Rectangle 8">
            <a:extLst>
              <a:ext uri="{FF2B5EF4-FFF2-40B4-BE49-F238E27FC236}">
                <a16:creationId xmlns:a16="http://schemas.microsoft.com/office/drawing/2014/main" id="{8EF0247E-EF45-7864-2342-77DB0B7EAFFB}"/>
              </a:ext>
            </a:extLst>
          </p:cNvPr>
          <p:cNvSpPr/>
          <p:nvPr>
            <p:custDataLst>
              <p:tags r:id="rId3"/>
            </p:custDataLst>
          </p:nvPr>
        </p:nvSpPr>
        <p:spPr bwMode="gray">
          <a:xfrm>
            <a:off x="7090798" y="5995082"/>
            <a:ext cx="179388" cy="154800"/>
          </a:xfrm>
          <a:prstGeom prst="rect">
            <a:avLst/>
          </a:prstGeom>
          <a:solidFill>
            <a:schemeClr val="tx2"/>
          </a:solidFill>
          <a:ln w="952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endParaRPr kumimoji="0" lang="sv-SE" sz="1200" b="0"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endParaRPr>
          </a:p>
        </p:txBody>
      </p:sp>
      <p:sp>
        <p:nvSpPr>
          <p:cNvPr id="10" name="Rectangle 9">
            <a:extLst>
              <a:ext uri="{FF2B5EF4-FFF2-40B4-BE49-F238E27FC236}">
                <a16:creationId xmlns:a16="http://schemas.microsoft.com/office/drawing/2014/main" id="{336B3A84-CCE6-BCF8-32A9-919557FAC301}"/>
              </a:ext>
            </a:extLst>
          </p:cNvPr>
          <p:cNvSpPr/>
          <p:nvPr>
            <p:custDataLst>
              <p:tags r:id="rId4"/>
            </p:custDataLst>
          </p:nvPr>
        </p:nvSpPr>
        <p:spPr bwMode="gray">
          <a:xfrm>
            <a:off x="5657396" y="5995082"/>
            <a:ext cx="179388" cy="154800"/>
          </a:xfrm>
          <a:prstGeom prst="rect">
            <a:avLst/>
          </a:prstGeom>
          <a:solidFill>
            <a:schemeClr val="bg2"/>
          </a:solidFill>
          <a:ln w="952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endParaRPr kumimoji="0" lang="da-DK" sz="1200" b="0"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endParaRPr>
          </a:p>
        </p:txBody>
      </p:sp>
      <p:sp>
        <p:nvSpPr>
          <p:cNvPr id="11" name="Rectangle 10">
            <a:extLst>
              <a:ext uri="{FF2B5EF4-FFF2-40B4-BE49-F238E27FC236}">
                <a16:creationId xmlns:a16="http://schemas.microsoft.com/office/drawing/2014/main" id="{68D2B2DA-07EA-8ED4-4DA0-E4C27BB12346}"/>
              </a:ext>
            </a:extLst>
          </p:cNvPr>
          <p:cNvSpPr/>
          <p:nvPr>
            <p:custDataLst>
              <p:tags r:id="rId5"/>
            </p:custDataLst>
          </p:nvPr>
        </p:nvSpPr>
        <p:spPr bwMode="gray">
          <a:xfrm>
            <a:off x="4223995" y="5995082"/>
            <a:ext cx="179387" cy="154800"/>
          </a:xfrm>
          <a:prstGeom prst="rect">
            <a:avLst/>
          </a:prstGeom>
          <a:solidFill>
            <a:schemeClr val="tx1"/>
          </a:solidFill>
          <a:ln w="952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endParaRPr kumimoji="0" lang="sv-SE" sz="1200" b="0"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endParaRPr>
          </a:p>
        </p:txBody>
      </p:sp>
      <p:sp>
        <p:nvSpPr>
          <p:cNvPr id="12" name="Rectangle 11">
            <a:extLst>
              <a:ext uri="{FF2B5EF4-FFF2-40B4-BE49-F238E27FC236}">
                <a16:creationId xmlns:a16="http://schemas.microsoft.com/office/drawing/2014/main" id="{BFA94223-C9B4-93AA-95EF-2009AC57ACD7}"/>
              </a:ext>
            </a:extLst>
          </p:cNvPr>
          <p:cNvSpPr/>
          <p:nvPr>
            <p:custDataLst>
              <p:tags r:id="rId6"/>
            </p:custDataLst>
          </p:nvPr>
        </p:nvSpPr>
        <p:spPr bwMode="gray">
          <a:xfrm>
            <a:off x="2790594" y="5995082"/>
            <a:ext cx="179387" cy="154800"/>
          </a:xfrm>
          <a:prstGeom prst="rect">
            <a:avLst/>
          </a:prstGeom>
          <a:solidFill>
            <a:schemeClr val="accent2"/>
          </a:solidFill>
          <a:ln w="952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endParaRPr kumimoji="0" lang="sv-SE" sz="1200" b="0"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endParaRPr>
          </a:p>
        </p:txBody>
      </p:sp>
      <p:sp>
        <p:nvSpPr>
          <p:cNvPr id="13" name="Text Placeholder 508">
            <a:extLst>
              <a:ext uri="{FF2B5EF4-FFF2-40B4-BE49-F238E27FC236}">
                <a16:creationId xmlns:a16="http://schemas.microsoft.com/office/drawing/2014/main" id="{DABC3640-96E9-5BE4-A368-31854EE0A19A}"/>
              </a:ext>
            </a:extLst>
          </p:cNvPr>
          <p:cNvSpPr>
            <a:spLocks noGrp="1"/>
          </p:cNvSpPr>
          <p:nvPr>
            <p:custDataLst>
              <p:tags r:id="rId7"/>
            </p:custDataLst>
          </p:nvPr>
        </p:nvSpPr>
        <p:spPr bwMode="gray">
          <a:xfrm>
            <a:off x="8748478" y="5996282"/>
            <a:ext cx="893996" cy="152400"/>
          </a:xfrm>
          <a:prstGeom prst="rect">
            <a:avLst/>
          </a:prstGeom>
          <a:no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61F32"/>
                </a:solidFill>
                <a:effectLst/>
                <a:uLnTx/>
                <a:uFillTx/>
                <a:latin typeface="Arial" panose="020B0604020202020204" pitchFamily="34" charset="0"/>
                <a:ea typeface="Verdana"/>
                <a:cs typeface="Arial" panose="020B0604020202020204" pitchFamily="34" charset="0"/>
                <a:sym typeface="Ubuntu"/>
              </a:rPr>
              <a:t>Competitor 4</a:t>
            </a:r>
          </a:p>
        </p:txBody>
      </p:sp>
      <p:sp>
        <p:nvSpPr>
          <p:cNvPr id="17" name="Text Placeholder 153">
            <a:extLst>
              <a:ext uri="{FF2B5EF4-FFF2-40B4-BE49-F238E27FC236}">
                <a16:creationId xmlns:a16="http://schemas.microsoft.com/office/drawing/2014/main" id="{3F72EB34-9ED2-E8C0-8878-CA3A8C1B914D}"/>
              </a:ext>
            </a:extLst>
          </p:cNvPr>
          <p:cNvSpPr>
            <a:spLocks noGrp="1"/>
          </p:cNvSpPr>
          <p:nvPr>
            <p:custDataLst>
              <p:tags r:id="rId8"/>
            </p:custDataLst>
          </p:nvPr>
        </p:nvSpPr>
        <p:spPr bwMode="gray">
          <a:xfrm>
            <a:off x="3016603" y="5996282"/>
            <a:ext cx="650455" cy="152400"/>
          </a:xfrm>
          <a:prstGeom prst="rect">
            <a:avLst/>
          </a:prstGeom>
          <a:no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61F32"/>
                </a:solidFill>
                <a:effectLst/>
                <a:uLnTx/>
                <a:uFillTx/>
                <a:latin typeface="Arial" panose="020B0604020202020204" pitchFamily="34" charset="0"/>
                <a:ea typeface="Verdana"/>
                <a:cs typeface="Arial" panose="020B0604020202020204" pitchFamily="34" charset="0"/>
                <a:sym typeface="Ubuntu"/>
              </a:rPr>
              <a:t>Company</a:t>
            </a:r>
          </a:p>
        </p:txBody>
      </p:sp>
      <p:sp>
        <p:nvSpPr>
          <p:cNvPr id="22" name="Text Placeholder 147">
            <a:extLst>
              <a:ext uri="{FF2B5EF4-FFF2-40B4-BE49-F238E27FC236}">
                <a16:creationId xmlns:a16="http://schemas.microsoft.com/office/drawing/2014/main" id="{94448DE2-6ED5-C287-3954-D040030A71B5}"/>
              </a:ext>
            </a:extLst>
          </p:cNvPr>
          <p:cNvSpPr>
            <a:spLocks noGrp="1"/>
          </p:cNvSpPr>
          <p:nvPr>
            <p:custDataLst>
              <p:tags r:id="rId9"/>
            </p:custDataLst>
          </p:nvPr>
        </p:nvSpPr>
        <p:spPr bwMode="gray">
          <a:xfrm>
            <a:off x="3343169" y="2236191"/>
            <a:ext cx="2547239" cy="628547"/>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61F32"/>
                </a:solidFill>
                <a:effectLst/>
                <a:uLnTx/>
                <a:uFillTx/>
                <a:latin typeface="Arial"/>
                <a:ea typeface="Verdana"/>
                <a:cs typeface="Verdana"/>
                <a:sym typeface="+mn-lt"/>
              </a:rPr>
              <a:t>Share of respondents claiming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61F32"/>
                </a:solidFill>
                <a:effectLst/>
                <a:uLnTx/>
                <a:uFillTx/>
                <a:latin typeface="Arial"/>
                <a:ea typeface="Verdana"/>
                <a:cs typeface="Verdana"/>
                <a:sym typeface="+mn-lt"/>
              </a:rPr>
              <a:t>to have high or very high trust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61F32"/>
                </a:solidFill>
                <a:effectLst/>
                <a:uLnTx/>
                <a:uFillTx/>
                <a:latin typeface="Arial"/>
                <a:ea typeface="Verdana"/>
                <a:cs typeface="Verdana"/>
                <a:sym typeface="+mn-lt"/>
              </a:rPr>
              <a:t>in [sanitized] supplier%</a:t>
            </a:r>
          </a:p>
        </p:txBody>
      </p:sp>
      <p:sp>
        <p:nvSpPr>
          <p:cNvPr id="25" name="Text Placeholder 147">
            <a:extLst>
              <a:ext uri="{FF2B5EF4-FFF2-40B4-BE49-F238E27FC236}">
                <a16:creationId xmlns:a16="http://schemas.microsoft.com/office/drawing/2014/main" id="{C6D001D3-5C1D-5D66-0ABA-EE2B7875EE2A}"/>
              </a:ext>
            </a:extLst>
          </p:cNvPr>
          <p:cNvSpPr>
            <a:spLocks noGrp="1"/>
          </p:cNvSpPr>
          <p:nvPr>
            <p:custDataLst>
              <p:tags r:id="rId10"/>
            </p:custDataLst>
          </p:nvPr>
        </p:nvSpPr>
        <p:spPr bwMode="gray">
          <a:xfrm>
            <a:off x="6218533" y="2236190"/>
            <a:ext cx="2547242" cy="630000"/>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61F32"/>
                </a:solidFill>
                <a:effectLst/>
                <a:uLnTx/>
                <a:uFillTx/>
                <a:latin typeface="Arial"/>
                <a:ea typeface="Verdana"/>
                <a:cs typeface="Verdana"/>
                <a:sym typeface="+mn-lt"/>
              </a:rPr>
              <a:t>Share of respondents satisfied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61F32"/>
                </a:solidFill>
                <a:effectLst/>
                <a:uLnTx/>
                <a:uFillTx/>
                <a:latin typeface="Arial"/>
                <a:ea typeface="Verdana"/>
                <a:cs typeface="Verdana"/>
                <a:sym typeface="+mn-lt"/>
              </a:rPr>
              <a:t>or very satisfied (%)</a:t>
            </a:r>
          </a:p>
        </p:txBody>
      </p:sp>
      <p:sp>
        <p:nvSpPr>
          <p:cNvPr id="31" name="ColumnHeader">
            <a:extLst>
              <a:ext uri="{FF2B5EF4-FFF2-40B4-BE49-F238E27FC236}">
                <a16:creationId xmlns:a16="http://schemas.microsoft.com/office/drawing/2014/main" id="{A25EC131-40CB-5E5F-231B-A1E5CAC1C11F}"/>
              </a:ext>
            </a:extLst>
          </p:cNvPr>
          <p:cNvSpPr>
            <a:spLocks noChangeArrowheads="1"/>
          </p:cNvSpPr>
          <p:nvPr/>
        </p:nvSpPr>
        <p:spPr bwMode="gray">
          <a:xfrm>
            <a:off x="467807" y="1668309"/>
            <a:ext cx="2547242" cy="430887"/>
          </a:xfrm>
          <a:prstGeom prst="rect">
            <a:avLst/>
          </a:prstGeom>
          <a:noFill/>
          <a:ln w="9525" algn="ctr">
            <a:noFill/>
            <a:miter lim="800000"/>
            <a:headEnd type="none" w="lg" len="lg"/>
            <a:tailEnd type="none" w="lg" len="lg"/>
          </a:ln>
          <a:effectLst/>
        </p:spPr>
        <p:txBody>
          <a:bodyPr wrap="square" tIns="91440" bIns="91440" anchor="b">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061F32"/>
                </a:solidFill>
                <a:effectLst/>
                <a:uLnTx/>
                <a:uFillTx/>
                <a:latin typeface="Arial"/>
                <a:cs typeface="Arial"/>
                <a:sym typeface="Arial"/>
              </a:rPr>
              <a:t>Awareness</a:t>
            </a:r>
          </a:p>
        </p:txBody>
      </p:sp>
      <p:sp>
        <p:nvSpPr>
          <p:cNvPr id="32" name="ColumnHeader">
            <a:extLst>
              <a:ext uri="{FF2B5EF4-FFF2-40B4-BE49-F238E27FC236}">
                <a16:creationId xmlns:a16="http://schemas.microsoft.com/office/drawing/2014/main" id="{A050FC0E-22A2-A955-B427-06B7B6172EA3}"/>
              </a:ext>
            </a:extLst>
          </p:cNvPr>
          <p:cNvSpPr>
            <a:spLocks noChangeArrowheads="1"/>
          </p:cNvSpPr>
          <p:nvPr/>
        </p:nvSpPr>
        <p:spPr bwMode="gray">
          <a:xfrm>
            <a:off x="3343170" y="1668309"/>
            <a:ext cx="2547242" cy="430887"/>
          </a:xfrm>
          <a:prstGeom prst="rect">
            <a:avLst/>
          </a:prstGeom>
          <a:noFill/>
          <a:ln w="9525" algn="ctr">
            <a:noFill/>
            <a:miter lim="800000"/>
            <a:headEnd type="none" w="lg" len="lg"/>
            <a:tailEnd type="none" w="lg" len="lg"/>
          </a:ln>
          <a:effectLst/>
        </p:spPr>
        <p:txBody>
          <a:bodyPr wrap="square" tIns="91440" bIns="91440" anchor="b">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061F32"/>
                </a:solidFill>
                <a:effectLst/>
                <a:uLnTx/>
                <a:uFillTx/>
                <a:latin typeface="Arial"/>
                <a:cs typeface="Arial"/>
                <a:sym typeface="Arial"/>
              </a:rPr>
              <a:t>Trust</a:t>
            </a:r>
          </a:p>
        </p:txBody>
      </p:sp>
      <p:sp>
        <p:nvSpPr>
          <p:cNvPr id="33" name="ColumnHeader">
            <a:extLst>
              <a:ext uri="{FF2B5EF4-FFF2-40B4-BE49-F238E27FC236}">
                <a16:creationId xmlns:a16="http://schemas.microsoft.com/office/drawing/2014/main" id="{1CA0E1EB-ED9E-290B-74C6-BB9D38BB7022}"/>
              </a:ext>
            </a:extLst>
          </p:cNvPr>
          <p:cNvSpPr>
            <a:spLocks noChangeArrowheads="1"/>
          </p:cNvSpPr>
          <p:nvPr/>
        </p:nvSpPr>
        <p:spPr bwMode="gray">
          <a:xfrm>
            <a:off x="6218533" y="1668309"/>
            <a:ext cx="2547242" cy="430887"/>
          </a:xfrm>
          <a:prstGeom prst="rect">
            <a:avLst/>
          </a:prstGeom>
          <a:noFill/>
          <a:ln w="9525" algn="ctr">
            <a:noFill/>
            <a:miter lim="800000"/>
            <a:headEnd type="none" w="lg" len="lg"/>
            <a:tailEnd type="none" w="lg" len="lg"/>
          </a:ln>
          <a:effectLst/>
        </p:spPr>
        <p:txBody>
          <a:bodyPr wrap="square" tIns="91440" bIns="91440" anchor="b">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061F32"/>
                </a:solidFill>
                <a:effectLst/>
                <a:uLnTx/>
                <a:uFillTx/>
                <a:latin typeface="Arial"/>
                <a:cs typeface="Arial"/>
                <a:sym typeface="Arial"/>
              </a:rPr>
              <a:t>Satisfaction</a:t>
            </a:r>
          </a:p>
        </p:txBody>
      </p:sp>
      <p:sp>
        <p:nvSpPr>
          <p:cNvPr id="34" name="ColumnHeader">
            <a:extLst>
              <a:ext uri="{FF2B5EF4-FFF2-40B4-BE49-F238E27FC236}">
                <a16:creationId xmlns:a16="http://schemas.microsoft.com/office/drawing/2014/main" id="{0D9D0E5A-FD6A-515C-2625-3AB80055ED7D}"/>
              </a:ext>
            </a:extLst>
          </p:cNvPr>
          <p:cNvSpPr>
            <a:spLocks noChangeArrowheads="1"/>
          </p:cNvSpPr>
          <p:nvPr/>
        </p:nvSpPr>
        <p:spPr bwMode="gray">
          <a:xfrm>
            <a:off x="9093895" y="1668309"/>
            <a:ext cx="2547242" cy="430887"/>
          </a:xfrm>
          <a:prstGeom prst="rect">
            <a:avLst/>
          </a:prstGeom>
          <a:noFill/>
          <a:ln w="9525" algn="ctr">
            <a:noFill/>
            <a:miter lim="800000"/>
            <a:headEnd type="none" w="lg" len="lg"/>
            <a:tailEnd type="none" w="lg" len="lg"/>
          </a:ln>
          <a:effectLst/>
        </p:spPr>
        <p:txBody>
          <a:bodyPr wrap="square" tIns="91440" bIns="91440" anchor="b">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061F32"/>
                </a:solidFill>
                <a:effectLst/>
                <a:uLnTx/>
                <a:uFillTx/>
                <a:latin typeface="Arial"/>
                <a:cs typeface="Arial"/>
                <a:sym typeface="Arial"/>
              </a:rPr>
              <a:t>Loyalty</a:t>
            </a:r>
          </a:p>
        </p:txBody>
      </p:sp>
      <p:sp>
        <p:nvSpPr>
          <p:cNvPr id="38" name="Text Placeholder 147">
            <a:extLst>
              <a:ext uri="{FF2B5EF4-FFF2-40B4-BE49-F238E27FC236}">
                <a16:creationId xmlns:a16="http://schemas.microsoft.com/office/drawing/2014/main" id="{D3EB895A-FE49-A245-1265-2F8D761EF597}"/>
              </a:ext>
            </a:extLst>
          </p:cNvPr>
          <p:cNvSpPr>
            <a:spLocks noGrp="1"/>
          </p:cNvSpPr>
          <p:nvPr>
            <p:custDataLst>
              <p:tags r:id="rId11"/>
            </p:custDataLst>
          </p:nvPr>
        </p:nvSpPr>
        <p:spPr bwMode="gray">
          <a:xfrm>
            <a:off x="9093895" y="2236192"/>
            <a:ext cx="2547242" cy="630000"/>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61F32"/>
                </a:solidFill>
                <a:effectLst/>
                <a:uLnTx/>
                <a:uFillTx/>
                <a:latin typeface="Arial"/>
                <a:ea typeface="Verdana"/>
                <a:cs typeface="Verdana"/>
                <a:sym typeface="+mn-lt"/>
              </a:rPr>
              <a:t>Share of respondents not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61F32"/>
                </a:solidFill>
                <a:effectLst/>
                <a:uLnTx/>
                <a:uFillTx/>
                <a:latin typeface="Arial"/>
                <a:ea typeface="Verdana"/>
                <a:cs typeface="Verdana"/>
                <a:sym typeface="+mn-lt"/>
              </a:rPr>
              <a:t>considering to switch/cancel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61F32"/>
                </a:solidFill>
                <a:effectLst/>
                <a:uLnTx/>
                <a:uFillTx/>
                <a:latin typeface="Arial"/>
                <a:ea typeface="Verdana"/>
                <a:cs typeface="Verdana"/>
                <a:sym typeface="+mn-lt"/>
              </a:rPr>
              <a:t>subscription (%)</a:t>
            </a:r>
          </a:p>
        </p:txBody>
      </p:sp>
      <p:sp>
        <p:nvSpPr>
          <p:cNvPr id="47" name="Google Shape;746;p20">
            <a:extLst>
              <a:ext uri="{FF2B5EF4-FFF2-40B4-BE49-F238E27FC236}">
                <a16:creationId xmlns:a16="http://schemas.microsoft.com/office/drawing/2014/main" id="{C5B926AC-CB75-CCDC-2836-D028A17F9D0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Customer survey among [sanitized] customers</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cxnSp>
        <p:nvCxnSpPr>
          <p:cNvPr id="55" name="Straight Connector 54">
            <a:extLst>
              <a:ext uri="{FF2B5EF4-FFF2-40B4-BE49-F238E27FC236}">
                <a16:creationId xmlns:a16="http://schemas.microsoft.com/office/drawing/2014/main" id="{1A9B9066-3A76-05BD-8DB1-C8C06FE6114F}"/>
              </a:ext>
            </a:extLst>
          </p:cNvPr>
          <p:cNvCxnSpPr>
            <a:cxnSpLocks/>
          </p:cNvCxnSpPr>
          <p:nvPr/>
        </p:nvCxnSpPr>
        <p:spPr>
          <a:xfrm>
            <a:off x="467807" y="2099196"/>
            <a:ext cx="254724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C6C3390-2977-54D1-34F3-AE44AA85B88E}"/>
              </a:ext>
            </a:extLst>
          </p:cNvPr>
          <p:cNvCxnSpPr>
            <a:cxnSpLocks/>
          </p:cNvCxnSpPr>
          <p:nvPr/>
        </p:nvCxnSpPr>
        <p:spPr>
          <a:xfrm>
            <a:off x="3343170" y="2099196"/>
            <a:ext cx="254724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C7A352C-EE30-34BE-8C06-BF78478CDC33}"/>
              </a:ext>
            </a:extLst>
          </p:cNvPr>
          <p:cNvCxnSpPr>
            <a:cxnSpLocks/>
          </p:cNvCxnSpPr>
          <p:nvPr/>
        </p:nvCxnSpPr>
        <p:spPr>
          <a:xfrm>
            <a:off x="6218533" y="2099196"/>
            <a:ext cx="254724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B53E002-E917-9A34-9BFE-99840CB0215C}"/>
              </a:ext>
            </a:extLst>
          </p:cNvPr>
          <p:cNvCxnSpPr>
            <a:cxnSpLocks/>
          </p:cNvCxnSpPr>
          <p:nvPr/>
        </p:nvCxnSpPr>
        <p:spPr>
          <a:xfrm>
            <a:off x="9093895" y="2099196"/>
            <a:ext cx="2547242" cy="0"/>
          </a:xfrm>
          <a:prstGeom prst="line">
            <a:avLst/>
          </a:prstGeom>
          <a:ln w="15875"/>
        </p:spPr>
        <p:style>
          <a:lnRef idx="1">
            <a:schemeClr val="accent1"/>
          </a:lnRef>
          <a:fillRef idx="0">
            <a:schemeClr val="accent1"/>
          </a:fillRef>
          <a:effectRef idx="0">
            <a:schemeClr val="accent1"/>
          </a:effectRef>
          <a:fontRef idx="minor">
            <a:schemeClr val="tx1"/>
          </a:fontRef>
        </p:style>
      </p:cxnSp>
      <p:graphicFrame>
        <p:nvGraphicFramePr>
          <p:cNvPr id="60" name="Chart 59">
            <a:extLst>
              <a:ext uri="{FF2B5EF4-FFF2-40B4-BE49-F238E27FC236}">
                <a16:creationId xmlns:a16="http://schemas.microsoft.com/office/drawing/2014/main" id="{FC1E9E20-D727-1AAB-6F18-1AB0AC3C6B0D}"/>
              </a:ext>
            </a:extLst>
          </p:cNvPr>
          <p:cNvGraphicFramePr/>
          <p:nvPr>
            <p:extLst>
              <p:ext uri="{D42A27DB-BD31-4B8C-83A1-F6EECF244321}">
                <p14:modId xmlns:p14="http://schemas.microsoft.com/office/powerpoint/2010/main" val="2508466207"/>
              </p:ext>
            </p:extLst>
          </p:nvPr>
        </p:nvGraphicFramePr>
        <p:xfrm>
          <a:off x="467805" y="3098654"/>
          <a:ext cx="2553073" cy="2919022"/>
        </p:xfrm>
        <a:graphic>
          <a:graphicData uri="http://schemas.openxmlformats.org/drawingml/2006/chart">
            <c:chart xmlns:c="http://schemas.openxmlformats.org/drawingml/2006/chart" xmlns:r="http://schemas.openxmlformats.org/officeDocument/2006/relationships" r:id="rId17"/>
          </a:graphicData>
        </a:graphic>
      </p:graphicFrame>
      <p:sp>
        <p:nvSpPr>
          <p:cNvPr id="61" name="Text Placeholder 508">
            <a:extLst>
              <a:ext uri="{FF2B5EF4-FFF2-40B4-BE49-F238E27FC236}">
                <a16:creationId xmlns:a16="http://schemas.microsoft.com/office/drawing/2014/main" id="{AE59FD3B-14B3-E5E1-1AD0-D83AD7D8B2C4}"/>
              </a:ext>
            </a:extLst>
          </p:cNvPr>
          <p:cNvSpPr>
            <a:spLocks noGrp="1"/>
          </p:cNvSpPr>
          <p:nvPr>
            <p:custDataLst>
              <p:tags r:id="rId12"/>
            </p:custDataLst>
          </p:nvPr>
        </p:nvSpPr>
        <p:spPr bwMode="gray">
          <a:xfrm>
            <a:off x="7320029" y="5996282"/>
            <a:ext cx="893996" cy="152400"/>
          </a:xfrm>
          <a:prstGeom prst="rect">
            <a:avLst/>
          </a:prstGeom>
          <a:no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61F32"/>
                </a:solidFill>
                <a:effectLst/>
                <a:uLnTx/>
                <a:uFillTx/>
                <a:latin typeface="Arial" panose="020B0604020202020204" pitchFamily="34" charset="0"/>
                <a:ea typeface="Verdana"/>
                <a:cs typeface="Arial" panose="020B0604020202020204" pitchFamily="34" charset="0"/>
                <a:sym typeface="Ubuntu"/>
              </a:rPr>
              <a:t>Competitor 3</a:t>
            </a:r>
          </a:p>
        </p:txBody>
      </p:sp>
      <p:sp>
        <p:nvSpPr>
          <p:cNvPr id="62" name="Text Placeholder 508">
            <a:extLst>
              <a:ext uri="{FF2B5EF4-FFF2-40B4-BE49-F238E27FC236}">
                <a16:creationId xmlns:a16="http://schemas.microsoft.com/office/drawing/2014/main" id="{0DEDE551-16F8-CBA2-FE9A-9DFDD389ECF0}"/>
              </a:ext>
            </a:extLst>
          </p:cNvPr>
          <p:cNvSpPr>
            <a:spLocks noGrp="1"/>
          </p:cNvSpPr>
          <p:nvPr>
            <p:custDataLst>
              <p:tags r:id="rId13"/>
            </p:custDataLst>
          </p:nvPr>
        </p:nvSpPr>
        <p:spPr bwMode="gray">
          <a:xfrm>
            <a:off x="5883939" y="5996282"/>
            <a:ext cx="893996" cy="152400"/>
          </a:xfrm>
          <a:prstGeom prst="rect">
            <a:avLst/>
          </a:prstGeom>
          <a:no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61F32"/>
                </a:solidFill>
                <a:effectLst/>
                <a:uLnTx/>
                <a:uFillTx/>
                <a:latin typeface="Arial" panose="020B0604020202020204" pitchFamily="34" charset="0"/>
                <a:ea typeface="Verdana"/>
                <a:cs typeface="Arial" panose="020B0604020202020204" pitchFamily="34" charset="0"/>
                <a:sym typeface="Ubuntu"/>
              </a:rPr>
              <a:t>Competitor 2</a:t>
            </a:r>
          </a:p>
        </p:txBody>
      </p:sp>
      <p:sp>
        <p:nvSpPr>
          <p:cNvPr id="64" name="Text Placeholder 508">
            <a:extLst>
              <a:ext uri="{FF2B5EF4-FFF2-40B4-BE49-F238E27FC236}">
                <a16:creationId xmlns:a16="http://schemas.microsoft.com/office/drawing/2014/main" id="{83893EA9-6891-7B39-CA2B-C0A27A326A6F}"/>
              </a:ext>
            </a:extLst>
          </p:cNvPr>
          <p:cNvSpPr>
            <a:spLocks noGrp="1"/>
          </p:cNvSpPr>
          <p:nvPr>
            <p:custDataLst>
              <p:tags r:id="rId14"/>
            </p:custDataLst>
          </p:nvPr>
        </p:nvSpPr>
        <p:spPr bwMode="gray">
          <a:xfrm>
            <a:off x="4447849" y="5996282"/>
            <a:ext cx="893996" cy="152400"/>
          </a:xfrm>
          <a:prstGeom prst="rect">
            <a:avLst/>
          </a:prstGeom>
          <a:no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61F32"/>
                </a:solidFill>
                <a:effectLst/>
                <a:uLnTx/>
                <a:uFillTx/>
                <a:latin typeface="Arial" panose="020B0604020202020204" pitchFamily="34" charset="0"/>
                <a:ea typeface="Verdana"/>
                <a:cs typeface="Arial" panose="020B0604020202020204" pitchFamily="34" charset="0"/>
                <a:sym typeface="Ubuntu"/>
              </a:rPr>
              <a:t>Competitor 1</a:t>
            </a:r>
          </a:p>
        </p:txBody>
      </p:sp>
      <p:graphicFrame>
        <p:nvGraphicFramePr>
          <p:cNvPr id="65" name="Chart 64">
            <a:extLst>
              <a:ext uri="{FF2B5EF4-FFF2-40B4-BE49-F238E27FC236}">
                <a16:creationId xmlns:a16="http://schemas.microsoft.com/office/drawing/2014/main" id="{F0FD7FD9-A60C-C869-CF8B-AF6CA164C2AC}"/>
              </a:ext>
            </a:extLst>
          </p:cNvPr>
          <p:cNvGraphicFramePr/>
          <p:nvPr/>
        </p:nvGraphicFramePr>
        <p:xfrm>
          <a:off x="3341225" y="3098654"/>
          <a:ext cx="2553073" cy="2919022"/>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66" name="Chart 65">
            <a:extLst>
              <a:ext uri="{FF2B5EF4-FFF2-40B4-BE49-F238E27FC236}">
                <a16:creationId xmlns:a16="http://schemas.microsoft.com/office/drawing/2014/main" id="{BB7203E7-C53A-D776-240B-71533D7620D1}"/>
              </a:ext>
            </a:extLst>
          </p:cNvPr>
          <p:cNvGraphicFramePr/>
          <p:nvPr/>
        </p:nvGraphicFramePr>
        <p:xfrm>
          <a:off x="6214645" y="3098654"/>
          <a:ext cx="2553073" cy="2919022"/>
        </p:xfrm>
        <a:graphic>
          <a:graphicData uri="http://schemas.openxmlformats.org/drawingml/2006/chart">
            <c:chart xmlns:c="http://schemas.openxmlformats.org/drawingml/2006/chart" xmlns:r="http://schemas.openxmlformats.org/officeDocument/2006/relationships" r:id="rId19"/>
          </a:graphicData>
        </a:graphic>
      </p:graphicFrame>
      <p:graphicFrame>
        <p:nvGraphicFramePr>
          <p:cNvPr id="67" name="Chart 66">
            <a:extLst>
              <a:ext uri="{FF2B5EF4-FFF2-40B4-BE49-F238E27FC236}">
                <a16:creationId xmlns:a16="http://schemas.microsoft.com/office/drawing/2014/main" id="{D6991D8E-0DB7-63E0-20BB-5E26625C9EFF}"/>
              </a:ext>
            </a:extLst>
          </p:cNvPr>
          <p:cNvGraphicFramePr/>
          <p:nvPr/>
        </p:nvGraphicFramePr>
        <p:xfrm>
          <a:off x="9088064" y="3098654"/>
          <a:ext cx="2553073" cy="2919022"/>
        </p:xfrm>
        <a:graphic>
          <a:graphicData uri="http://schemas.openxmlformats.org/drawingml/2006/chart">
            <c:chart xmlns:c="http://schemas.openxmlformats.org/drawingml/2006/chart" xmlns:r="http://schemas.openxmlformats.org/officeDocument/2006/relationships" r:id="rId20"/>
          </a:graphicData>
        </a:graphic>
      </p:graphicFrame>
      <p:cxnSp>
        <p:nvCxnSpPr>
          <p:cNvPr id="80" name="Straight Connector 79">
            <a:extLst>
              <a:ext uri="{FF2B5EF4-FFF2-40B4-BE49-F238E27FC236}">
                <a16:creationId xmlns:a16="http://schemas.microsoft.com/office/drawing/2014/main" id="{F81E8121-DC4C-5ACE-B054-77E6B0112A11}"/>
              </a:ext>
            </a:extLst>
          </p:cNvPr>
          <p:cNvCxnSpPr/>
          <p:nvPr/>
        </p:nvCxnSpPr>
        <p:spPr>
          <a:xfrm flipV="1">
            <a:off x="1350498" y="3098653"/>
            <a:ext cx="0" cy="370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DC1F984-EBBB-1F8C-8090-BB17F911E165}"/>
              </a:ext>
            </a:extLst>
          </p:cNvPr>
          <p:cNvCxnSpPr>
            <a:cxnSpLocks/>
          </p:cNvCxnSpPr>
          <p:nvPr/>
        </p:nvCxnSpPr>
        <p:spPr>
          <a:xfrm flipH="1">
            <a:off x="1350498" y="3098652"/>
            <a:ext cx="116295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F7D3C7C-304F-9B19-3B12-69C21567A4B5}"/>
              </a:ext>
            </a:extLst>
          </p:cNvPr>
          <p:cNvCxnSpPr>
            <a:cxnSpLocks/>
          </p:cNvCxnSpPr>
          <p:nvPr/>
        </p:nvCxnSpPr>
        <p:spPr>
          <a:xfrm flipH="1">
            <a:off x="2509767" y="3097200"/>
            <a:ext cx="3684" cy="110668"/>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A345A23-16AE-1EBB-A37A-5A710A3B83A5}"/>
              </a:ext>
            </a:extLst>
          </p:cNvPr>
          <p:cNvSpPr txBox="1"/>
          <p:nvPr/>
        </p:nvSpPr>
        <p:spPr>
          <a:xfrm>
            <a:off x="467805" y="1347284"/>
            <a:ext cx="31992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Results of customer survey:</a:t>
            </a:r>
          </a:p>
        </p:txBody>
      </p:sp>
      <p:sp>
        <p:nvSpPr>
          <p:cNvPr id="5" name="Rectangle 4">
            <a:extLst>
              <a:ext uri="{FF2B5EF4-FFF2-40B4-BE49-F238E27FC236}">
                <a16:creationId xmlns:a16="http://schemas.microsoft.com/office/drawing/2014/main" id="{EB822A44-95FB-B19C-A6C2-474C6C7A61D8}"/>
              </a:ext>
            </a:extLst>
          </p:cNvPr>
          <p:cNvSpPr/>
          <p:nvPr/>
        </p:nvSpPr>
        <p:spPr bwMode="auto">
          <a:xfrm>
            <a:off x="0" y="0"/>
            <a:ext cx="23082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algn="l"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000" b="1" i="0" u="none" strike="noStrike" kern="0" cap="none" spc="0" normalizeH="0" baseline="0" noProof="0">
                <a:ln>
                  <a:noFill/>
                </a:ln>
                <a:solidFill>
                  <a:srgbClr val="FFFFFF"/>
                </a:solidFill>
                <a:effectLst/>
                <a:uLnTx/>
                <a:uFillTx/>
                <a:latin typeface="Arial"/>
                <a:cs typeface="Arial"/>
                <a:sym typeface="Arial"/>
              </a:rPr>
              <a:t>Customer portfolio</a:t>
            </a:r>
          </a:p>
        </p:txBody>
      </p:sp>
    </p:spTree>
    <p:extLst>
      <p:ext uri="{BB962C8B-B14F-4D97-AF65-F5344CB8AC3E}">
        <p14:creationId xmlns:p14="http://schemas.microsoft.com/office/powerpoint/2010/main" val="346534533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6ADA6-1A8C-2AFB-394E-6D5BAA2E2451}"/>
              </a:ext>
            </a:extLst>
          </p:cNvPr>
          <p:cNvSpPr>
            <a:spLocks noGrp="1"/>
          </p:cNvSpPr>
          <p:nvPr>
            <p:ph type="title"/>
          </p:nvPr>
        </p:nvSpPr>
        <p:spPr>
          <a:xfrm>
            <a:off x="467806" y="365126"/>
            <a:ext cx="11173331" cy="811212"/>
          </a:xfrm>
        </p:spPr>
        <p:txBody>
          <a:bodyPr>
            <a:normAutofit fontScale="90000"/>
          </a:bodyPr>
          <a:lstStyle/>
          <a:p>
            <a:r>
              <a:rPr kumimoji="0" lang="en-US" sz="2800" b="1" i="0" u="none" strike="noStrike" kern="0" cap="none" spc="0" normalizeH="0" baseline="0" noProof="0">
                <a:ln>
                  <a:noFill/>
                </a:ln>
                <a:solidFill>
                  <a:srgbClr val="171616"/>
                </a:solidFill>
                <a:effectLst/>
                <a:uLnTx/>
                <a:uFillTx/>
                <a:latin typeface="Georgia"/>
                <a:sym typeface="Georgia"/>
              </a:rPr>
              <a:t>However, [Company]’s </a:t>
            </a:r>
            <a:r>
              <a:rPr kumimoji="0" lang="en-US" sz="2800" b="1" i="0" u="none" strike="noStrike" kern="0" cap="none" spc="0" normalizeH="0" baseline="0" noProof="0" err="1">
                <a:ln>
                  <a:noFill/>
                </a:ln>
                <a:solidFill>
                  <a:srgbClr val="171616"/>
                </a:solidFill>
                <a:effectLst/>
                <a:uLnTx/>
                <a:uFillTx/>
                <a:latin typeface="Georgia"/>
                <a:sym typeface="Georgia"/>
              </a:rPr>
              <a:t>DtC</a:t>
            </a:r>
            <a:r>
              <a:rPr kumimoji="0" lang="en-US" sz="2800" b="1" i="0" u="none" strike="noStrike" kern="0" cap="none" spc="0" normalizeH="0" baseline="0" noProof="0">
                <a:ln>
                  <a:noFill/>
                </a:ln>
                <a:solidFill>
                  <a:srgbClr val="171616"/>
                </a:solidFill>
                <a:effectLst/>
                <a:uLnTx/>
                <a:uFillTx/>
                <a:latin typeface="Georgia"/>
                <a:sym typeface="Georgia"/>
              </a:rPr>
              <a:t> portfolio is under pressure – especially due to severely declining acquisition rates</a:t>
            </a:r>
            <a:endParaRPr lang="en-US"/>
          </a:p>
        </p:txBody>
      </p:sp>
      <p:sp>
        <p:nvSpPr>
          <p:cNvPr id="3" name="Slide Number Placeholder 2">
            <a:extLst>
              <a:ext uri="{FF2B5EF4-FFF2-40B4-BE49-F238E27FC236}">
                <a16:creationId xmlns:a16="http://schemas.microsoft.com/office/drawing/2014/main" id="{E2B9FE47-D0D8-3195-7545-2819CBF15AB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187</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47" name="Google Shape;746;p20">
            <a:extLst>
              <a:ext uri="{FF2B5EF4-FFF2-40B4-BE49-F238E27FC236}">
                <a16:creationId xmlns:a16="http://schemas.microsoft.com/office/drawing/2014/main" id="{C5B926AC-CB75-CCDC-2836-D028A17F9D0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5" name="Rectangle 4">
            <a:extLst>
              <a:ext uri="{FF2B5EF4-FFF2-40B4-BE49-F238E27FC236}">
                <a16:creationId xmlns:a16="http://schemas.microsoft.com/office/drawing/2014/main" id="{EB822A44-95FB-B19C-A6C2-474C6C7A61D8}"/>
              </a:ext>
            </a:extLst>
          </p:cNvPr>
          <p:cNvSpPr/>
          <p:nvPr/>
        </p:nvSpPr>
        <p:spPr bwMode="auto">
          <a:xfrm>
            <a:off x="0" y="0"/>
            <a:ext cx="23082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algn="l"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000" b="1" i="0" u="none" strike="noStrike" kern="0" cap="none" spc="0" normalizeH="0" baseline="0" noProof="0">
                <a:ln>
                  <a:noFill/>
                </a:ln>
                <a:solidFill>
                  <a:srgbClr val="FFFFFF"/>
                </a:solidFill>
                <a:effectLst/>
                <a:uLnTx/>
                <a:uFillTx/>
                <a:latin typeface="Arial"/>
                <a:cs typeface="Arial"/>
                <a:sym typeface="Arial"/>
              </a:rPr>
              <a:t>Customer portfolio</a:t>
            </a:r>
          </a:p>
        </p:txBody>
      </p:sp>
      <p:sp>
        <p:nvSpPr>
          <p:cNvPr id="4" name="ColumnHeader">
            <a:extLst>
              <a:ext uri="{FF2B5EF4-FFF2-40B4-BE49-F238E27FC236}">
                <a16:creationId xmlns:a16="http://schemas.microsoft.com/office/drawing/2014/main" id="{876BE47F-B94A-71D5-D39A-6D6236A0C944}"/>
              </a:ext>
            </a:extLst>
          </p:cNvPr>
          <p:cNvSpPr>
            <a:spLocks noChangeArrowheads="1"/>
          </p:cNvSpPr>
          <p:nvPr/>
        </p:nvSpPr>
        <p:spPr bwMode="gray">
          <a:xfrm>
            <a:off x="763099" y="1530753"/>
            <a:ext cx="5227216" cy="615553"/>
          </a:xfrm>
          <a:prstGeom prst="rect">
            <a:avLst/>
          </a:prstGeom>
          <a:solidFill>
            <a:schemeClr val="bg1"/>
          </a:solidFill>
          <a:ln w="9525" algn="ctr">
            <a:noFill/>
            <a:miter lim="800000"/>
            <a:headEnd type="none" w="lg" len="lg"/>
            <a:tailEnd type="none" w="lg" len="lg"/>
          </a:ln>
          <a:effectLst/>
        </p:spPr>
        <p:txBody>
          <a:bodyPr wrap="square" tIns="91440" bIns="91440" anchor="b">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Declining customer acquisition rates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from 10-11% before 2015 to &lt;10% from 2015 onward</a:t>
            </a:r>
          </a:p>
        </p:txBody>
      </p:sp>
      <p:cxnSp>
        <p:nvCxnSpPr>
          <p:cNvPr id="14" name="Straight Connector 13">
            <a:extLst>
              <a:ext uri="{FF2B5EF4-FFF2-40B4-BE49-F238E27FC236}">
                <a16:creationId xmlns:a16="http://schemas.microsoft.com/office/drawing/2014/main" id="{14AF26C9-9E3E-90A2-812A-29554FA7CB3E}"/>
              </a:ext>
            </a:extLst>
          </p:cNvPr>
          <p:cNvCxnSpPr>
            <a:cxnSpLocks/>
          </p:cNvCxnSpPr>
          <p:nvPr/>
        </p:nvCxnSpPr>
        <p:spPr>
          <a:xfrm>
            <a:off x="763099" y="2146306"/>
            <a:ext cx="5230172" cy="0"/>
          </a:xfrm>
          <a:prstGeom prst="line">
            <a:avLst/>
          </a:prstGeom>
          <a:ln w="15875"/>
        </p:spPr>
        <p:style>
          <a:lnRef idx="1">
            <a:schemeClr val="accent1"/>
          </a:lnRef>
          <a:fillRef idx="0">
            <a:schemeClr val="accent1"/>
          </a:fillRef>
          <a:effectRef idx="0">
            <a:schemeClr val="accent1"/>
          </a:effectRef>
          <a:fontRef idx="minor">
            <a:schemeClr val="tx1"/>
          </a:fontRef>
        </p:style>
      </p:cxnSp>
      <p:graphicFrame>
        <p:nvGraphicFramePr>
          <p:cNvPr id="24" name="Chart 23">
            <a:extLst>
              <a:ext uri="{FF2B5EF4-FFF2-40B4-BE49-F238E27FC236}">
                <a16:creationId xmlns:a16="http://schemas.microsoft.com/office/drawing/2014/main" id="{59991F49-34BD-C91B-8BAF-C4997E61FCE7}"/>
              </a:ext>
            </a:extLst>
          </p:cNvPr>
          <p:cNvGraphicFramePr/>
          <p:nvPr>
            <p:extLst>
              <p:ext uri="{D42A27DB-BD31-4B8C-83A1-F6EECF244321}">
                <p14:modId xmlns:p14="http://schemas.microsoft.com/office/powerpoint/2010/main" val="3325495312"/>
              </p:ext>
            </p:extLst>
          </p:nvPr>
        </p:nvGraphicFramePr>
        <p:xfrm>
          <a:off x="763099" y="2551698"/>
          <a:ext cx="5227216" cy="2785886"/>
        </p:xfrm>
        <a:graphic>
          <a:graphicData uri="http://schemas.openxmlformats.org/drawingml/2006/chart">
            <c:chart xmlns:c="http://schemas.openxmlformats.org/drawingml/2006/chart" xmlns:r="http://schemas.openxmlformats.org/officeDocument/2006/relationships" r:id="rId3"/>
          </a:graphicData>
        </a:graphic>
      </p:graphicFrame>
      <p:sp>
        <p:nvSpPr>
          <p:cNvPr id="26" name="TextBox 25">
            <a:extLst>
              <a:ext uri="{FF2B5EF4-FFF2-40B4-BE49-F238E27FC236}">
                <a16:creationId xmlns:a16="http://schemas.microsoft.com/office/drawing/2014/main" id="{B2E41FF9-3538-14DE-57F2-6882042170F6}"/>
              </a:ext>
            </a:extLst>
          </p:cNvPr>
          <p:cNvSpPr txBox="1"/>
          <p:nvPr/>
        </p:nvSpPr>
        <p:spPr>
          <a:xfrm>
            <a:off x="763098" y="2257524"/>
            <a:ext cx="2089009" cy="276999"/>
          </a:xfrm>
          <a:prstGeom prst="rect">
            <a:avLst/>
          </a:prstGeom>
          <a:noFill/>
        </p:spPr>
        <p:txBody>
          <a:bodyPr wrap="square" rtlCol="0">
            <a:spAutoFit/>
          </a:bodyPr>
          <a:lstStyle/>
          <a:p>
            <a:r>
              <a:rPr lang="en-US" sz="1200">
                <a:solidFill>
                  <a:schemeClr val="bg1">
                    <a:lumMod val="50000"/>
                  </a:schemeClr>
                </a:solidFill>
              </a:rPr>
              <a:t>New subscriptions (‘000s)</a:t>
            </a:r>
          </a:p>
        </p:txBody>
      </p:sp>
      <p:sp>
        <p:nvSpPr>
          <p:cNvPr id="9" name="Oval 8">
            <a:extLst>
              <a:ext uri="{FF2B5EF4-FFF2-40B4-BE49-F238E27FC236}">
                <a16:creationId xmlns:a16="http://schemas.microsoft.com/office/drawing/2014/main" id="{B5E86ACE-DC92-4953-2697-89D5C4381E53}"/>
              </a:ext>
            </a:extLst>
          </p:cNvPr>
          <p:cNvSpPr/>
          <p:nvPr/>
        </p:nvSpPr>
        <p:spPr>
          <a:xfrm>
            <a:off x="1161447" y="5819794"/>
            <a:ext cx="432000" cy="319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10.6</a:t>
            </a:r>
          </a:p>
        </p:txBody>
      </p:sp>
      <p:sp>
        <p:nvSpPr>
          <p:cNvPr id="20" name="Oval 19">
            <a:extLst>
              <a:ext uri="{FF2B5EF4-FFF2-40B4-BE49-F238E27FC236}">
                <a16:creationId xmlns:a16="http://schemas.microsoft.com/office/drawing/2014/main" id="{E76116E0-A811-E9C9-A6EB-27D01F3A2F8C}"/>
              </a:ext>
            </a:extLst>
          </p:cNvPr>
          <p:cNvSpPr/>
          <p:nvPr/>
        </p:nvSpPr>
        <p:spPr>
          <a:xfrm>
            <a:off x="1631809" y="5819794"/>
            <a:ext cx="432000" cy="319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11.5</a:t>
            </a:r>
          </a:p>
        </p:txBody>
      </p:sp>
      <p:sp>
        <p:nvSpPr>
          <p:cNvPr id="22" name="Oval 21">
            <a:extLst>
              <a:ext uri="{FF2B5EF4-FFF2-40B4-BE49-F238E27FC236}">
                <a16:creationId xmlns:a16="http://schemas.microsoft.com/office/drawing/2014/main" id="{09141FC2-0809-C263-E73A-953640FFD187}"/>
              </a:ext>
            </a:extLst>
          </p:cNvPr>
          <p:cNvSpPr/>
          <p:nvPr/>
        </p:nvSpPr>
        <p:spPr>
          <a:xfrm>
            <a:off x="2102171" y="5819794"/>
            <a:ext cx="432000" cy="319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10.4</a:t>
            </a:r>
          </a:p>
        </p:txBody>
      </p:sp>
      <p:sp>
        <p:nvSpPr>
          <p:cNvPr id="27" name="Oval 26">
            <a:extLst>
              <a:ext uri="{FF2B5EF4-FFF2-40B4-BE49-F238E27FC236}">
                <a16:creationId xmlns:a16="http://schemas.microsoft.com/office/drawing/2014/main" id="{19B006C2-56D3-9E05-69DE-721D3F151D69}"/>
              </a:ext>
            </a:extLst>
          </p:cNvPr>
          <p:cNvSpPr/>
          <p:nvPr/>
        </p:nvSpPr>
        <p:spPr>
          <a:xfrm>
            <a:off x="3042895" y="5819794"/>
            <a:ext cx="432000" cy="319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9.5</a:t>
            </a:r>
          </a:p>
        </p:txBody>
      </p:sp>
      <p:sp>
        <p:nvSpPr>
          <p:cNvPr id="28" name="Oval 27">
            <a:extLst>
              <a:ext uri="{FF2B5EF4-FFF2-40B4-BE49-F238E27FC236}">
                <a16:creationId xmlns:a16="http://schemas.microsoft.com/office/drawing/2014/main" id="{9B37B59A-DBD3-24FD-D0DE-4FCA3068F57C}"/>
              </a:ext>
            </a:extLst>
          </p:cNvPr>
          <p:cNvSpPr/>
          <p:nvPr/>
        </p:nvSpPr>
        <p:spPr>
          <a:xfrm>
            <a:off x="3513257" y="5819794"/>
            <a:ext cx="432000" cy="319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9.1</a:t>
            </a:r>
          </a:p>
        </p:txBody>
      </p:sp>
      <p:sp>
        <p:nvSpPr>
          <p:cNvPr id="29" name="Oval 28">
            <a:extLst>
              <a:ext uri="{FF2B5EF4-FFF2-40B4-BE49-F238E27FC236}">
                <a16:creationId xmlns:a16="http://schemas.microsoft.com/office/drawing/2014/main" id="{0BAF20A9-2475-45F8-1BE1-18D3C51F39F7}"/>
              </a:ext>
            </a:extLst>
          </p:cNvPr>
          <p:cNvSpPr/>
          <p:nvPr/>
        </p:nvSpPr>
        <p:spPr>
          <a:xfrm>
            <a:off x="3983619" y="5819794"/>
            <a:ext cx="432000" cy="319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7.2</a:t>
            </a:r>
          </a:p>
        </p:txBody>
      </p:sp>
      <p:sp>
        <p:nvSpPr>
          <p:cNvPr id="30" name="Oval 29">
            <a:extLst>
              <a:ext uri="{FF2B5EF4-FFF2-40B4-BE49-F238E27FC236}">
                <a16:creationId xmlns:a16="http://schemas.microsoft.com/office/drawing/2014/main" id="{A0B37D36-6EE3-7302-1086-C4995388073F}"/>
              </a:ext>
            </a:extLst>
          </p:cNvPr>
          <p:cNvSpPr/>
          <p:nvPr/>
        </p:nvSpPr>
        <p:spPr>
          <a:xfrm>
            <a:off x="4453981" y="5819794"/>
            <a:ext cx="432000" cy="319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7.6</a:t>
            </a:r>
          </a:p>
        </p:txBody>
      </p:sp>
      <p:sp>
        <p:nvSpPr>
          <p:cNvPr id="31" name="Oval 30">
            <a:extLst>
              <a:ext uri="{FF2B5EF4-FFF2-40B4-BE49-F238E27FC236}">
                <a16:creationId xmlns:a16="http://schemas.microsoft.com/office/drawing/2014/main" id="{EB0EB88D-7239-3336-E400-7329533310E1}"/>
              </a:ext>
            </a:extLst>
          </p:cNvPr>
          <p:cNvSpPr/>
          <p:nvPr/>
        </p:nvSpPr>
        <p:spPr>
          <a:xfrm>
            <a:off x="4924343" y="5819794"/>
            <a:ext cx="432000" cy="319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6.0</a:t>
            </a:r>
          </a:p>
        </p:txBody>
      </p:sp>
      <p:sp>
        <p:nvSpPr>
          <p:cNvPr id="32" name="Oval 31">
            <a:extLst>
              <a:ext uri="{FF2B5EF4-FFF2-40B4-BE49-F238E27FC236}">
                <a16:creationId xmlns:a16="http://schemas.microsoft.com/office/drawing/2014/main" id="{B17E49B7-189D-DFDF-1A14-412F79290470}"/>
              </a:ext>
            </a:extLst>
          </p:cNvPr>
          <p:cNvSpPr/>
          <p:nvPr/>
        </p:nvSpPr>
        <p:spPr>
          <a:xfrm>
            <a:off x="5394705" y="5819794"/>
            <a:ext cx="432000" cy="319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9.0</a:t>
            </a:r>
          </a:p>
        </p:txBody>
      </p:sp>
      <p:sp>
        <p:nvSpPr>
          <p:cNvPr id="36" name="ColumnHeader">
            <a:extLst>
              <a:ext uri="{FF2B5EF4-FFF2-40B4-BE49-F238E27FC236}">
                <a16:creationId xmlns:a16="http://schemas.microsoft.com/office/drawing/2014/main" id="{EB14519F-58ED-8743-EB8A-C877C99D0C5C}"/>
              </a:ext>
            </a:extLst>
          </p:cNvPr>
          <p:cNvSpPr>
            <a:spLocks noChangeArrowheads="1"/>
          </p:cNvSpPr>
          <p:nvPr/>
        </p:nvSpPr>
        <p:spPr bwMode="gray">
          <a:xfrm>
            <a:off x="6365298" y="1746196"/>
            <a:ext cx="5227216" cy="400110"/>
          </a:xfrm>
          <a:prstGeom prst="rect">
            <a:avLst/>
          </a:prstGeom>
          <a:solidFill>
            <a:schemeClr val="bg1"/>
          </a:solidFill>
          <a:ln w="9525" algn="ctr">
            <a:noFill/>
            <a:miter lim="800000"/>
            <a:headEnd type="none" w="lg" len="lg"/>
            <a:tailEnd type="none" w="lg" len="lg"/>
          </a:ln>
          <a:effectLst/>
        </p:spPr>
        <p:txBody>
          <a:bodyPr wrap="square" tIns="91440" bIns="91440" anchor="b">
            <a:spAutoFit/>
          </a:bodyPr>
          <a:lstStyle/>
          <a:p>
            <a:pPr algn="ctr" fontAlgn="base">
              <a:spcBef>
                <a:spcPct val="0"/>
              </a:spcBef>
              <a:spcAft>
                <a:spcPct val="0"/>
              </a:spcAft>
              <a:buClrTx/>
            </a:pPr>
            <a:r>
              <a:rPr lang="en-US" b="1" kern="1200">
                <a:latin typeface="Arial" panose="020B0604020202020204" pitchFamily="34" charset="0"/>
                <a:ea typeface="+mn-ea"/>
                <a:cs typeface="Arial" panose="020B0604020202020204" pitchFamily="34" charset="0"/>
              </a:rPr>
              <a:t>Since 2014 churn rates have been stable around ~15%</a:t>
            </a:r>
          </a:p>
        </p:txBody>
      </p:sp>
      <p:cxnSp>
        <p:nvCxnSpPr>
          <p:cNvPr id="37" name="Straight Connector 36">
            <a:extLst>
              <a:ext uri="{FF2B5EF4-FFF2-40B4-BE49-F238E27FC236}">
                <a16:creationId xmlns:a16="http://schemas.microsoft.com/office/drawing/2014/main" id="{2C15C27B-74C7-9B5A-8DAC-1C4ADC804E2C}"/>
              </a:ext>
            </a:extLst>
          </p:cNvPr>
          <p:cNvCxnSpPr>
            <a:cxnSpLocks/>
          </p:cNvCxnSpPr>
          <p:nvPr/>
        </p:nvCxnSpPr>
        <p:spPr>
          <a:xfrm>
            <a:off x="6365298" y="2146306"/>
            <a:ext cx="5230172" cy="0"/>
          </a:xfrm>
          <a:prstGeom prst="line">
            <a:avLst/>
          </a:prstGeom>
          <a:ln w="15875"/>
        </p:spPr>
        <p:style>
          <a:lnRef idx="1">
            <a:schemeClr val="accent1"/>
          </a:lnRef>
          <a:fillRef idx="0">
            <a:schemeClr val="accent1"/>
          </a:fillRef>
          <a:effectRef idx="0">
            <a:schemeClr val="accent1"/>
          </a:effectRef>
          <a:fontRef idx="minor">
            <a:schemeClr val="tx1"/>
          </a:fontRef>
        </p:style>
      </p:cxnSp>
      <p:graphicFrame>
        <p:nvGraphicFramePr>
          <p:cNvPr id="38" name="Chart 37">
            <a:extLst>
              <a:ext uri="{FF2B5EF4-FFF2-40B4-BE49-F238E27FC236}">
                <a16:creationId xmlns:a16="http://schemas.microsoft.com/office/drawing/2014/main" id="{2285EBFB-E233-963B-C846-942B03F36CA9}"/>
              </a:ext>
            </a:extLst>
          </p:cNvPr>
          <p:cNvGraphicFramePr/>
          <p:nvPr>
            <p:extLst>
              <p:ext uri="{D42A27DB-BD31-4B8C-83A1-F6EECF244321}">
                <p14:modId xmlns:p14="http://schemas.microsoft.com/office/powerpoint/2010/main" val="1394114477"/>
              </p:ext>
            </p:extLst>
          </p:nvPr>
        </p:nvGraphicFramePr>
        <p:xfrm>
          <a:off x="6365298" y="2551698"/>
          <a:ext cx="5227216" cy="2785886"/>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38">
            <a:extLst>
              <a:ext uri="{FF2B5EF4-FFF2-40B4-BE49-F238E27FC236}">
                <a16:creationId xmlns:a16="http://schemas.microsoft.com/office/drawing/2014/main" id="{5608014E-5766-5AB4-2A84-0E99DAF76637}"/>
              </a:ext>
            </a:extLst>
          </p:cNvPr>
          <p:cNvSpPr txBox="1"/>
          <p:nvPr/>
        </p:nvSpPr>
        <p:spPr>
          <a:xfrm>
            <a:off x="6365297" y="2257524"/>
            <a:ext cx="2279797" cy="276999"/>
          </a:xfrm>
          <a:prstGeom prst="rect">
            <a:avLst/>
          </a:prstGeom>
          <a:noFill/>
        </p:spPr>
        <p:txBody>
          <a:bodyPr wrap="square" rtlCol="0">
            <a:spAutoFit/>
          </a:bodyPr>
          <a:lstStyle/>
          <a:p>
            <a:r>
              <a:rPr lang="en-US" sz="1200">
                <a:solidFill>
                  <a:schemeClr val="bg1">
                    <a:lumMod val="50000"/>
                  </a:schemeClr>
                </a:solidFill>
              </a:rPr>
              <a:t>Churned subscriptions (‘000s)</a:t>
            </a:r>
          </a:p>
        </p:txBody>
      </p:sp>
      <p:sp>
        <p:nvSpPr>
          <p:cNvPr id="40" name="TextBox 39">
            <a:extLst>
              <a:ext uri="{FF2B5EF4-FFF2-40B4-BE49-F238E27FC236}">
                <a16:creationId xmlns:a16="http://schemas.microsoft.com/office/drawing/2014/main" id="{83CFCDC4-EBF0-82B7-A5FC-1B2FC11BB545}"/>
              </a:ext>
            </a:extLst>
          </p:cNvPr>
          <p:cNvSpPr txBox="1"/>
          <p:nvPr/>
        </p:nvSpPr>
        <p:spPr>
          <a:xfrm>
            <a:off x="6365297" y="5407922"/>
            <a:ext cx="4323298" cy="276999"/>
          </a:xfrm>
          <a:prstGeom prst="rect">
            <a:avLst/>
          </a:prstGeom>
          <a:noFill/>
        </p:spPr>
        <p:txBody>
          <a:bodyPr wrap="square" rtlCol="0">
            <a:spAutoFit/>
          </a:bodyPr>
          <a:lstStyle/>
          <a:p>
            <a:r>
              <a:rPr lang="en-US" sz="1200">
                <a:solidFill>
                  <a:schemeClr val="bg1">
                    <a:lumMod val="50000"/>
                  </a:schemeClr>
                </a:solidFill>
              </a:rPr>
              <a:t>Churn rate (on base of total subscriptions) year-on-year (%)</a:t>
            </a:r>
          </a:p>
        </p:txBody>
      </p:sp>
      <p:sp>
        <p:nvSpPr>
          <p:cNvPr id="41" name="Oval 40">
            <a:extLst>
              <a:ext uri="{FF2B5EF4-FFF2-40B4-BE49-F238E27FC236}">
                <a16:creationId xmlns:a16="http://schemas.microsoft.com/office/drawing/2014/main" id="{44DEDF78-5307-31EF-5251-00F20A191CDF}"/>
              </a:ext>
            </a:extLst>
          </p:cNvPr>
          <p:cNvSpPr/>
          <p:nvPr/>
        </p:nvSpPr>
        <p:spPr>
          <a:xfrm>
            <a:off x="6763646" y="5819794"/>
            <a:ext cx="432000" cy="31986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12.9</a:t>
            </a:r>
          </a:p>
        </p:txBody>
      </p:sp>
      <p:sp>
        <p:nvSpPr>
          <p:cNvPr id="42" name="Oval 41">
            <a:extLst>
              <a:ext uri="{FF2B5EF4-FFF2-40B4-BE49-F238E27FC236}">
                <a16:creationId xmlns:a16="http://schemas.microsoft.com/office/drawing/2014/main" id="{61253C15-4CCE-63AA-56BB-041E859C8820}"/>
              </a:ext>
            </a:extLst>
          </p:cNvPr>
          <p:cNvSpPr/>
          <p:nvPr/>
        </p:nvSpPr>
        <p:spPr>
          <a:xfrm>
            <a:off x="7234008" y="5819794"/>
            <a:ext cx="432000" cy="31986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13.0</a:t>
            </a:r>
          </a:p>
        </p:txBody>
      </p:sp>
      <p:sp>
        <p:nvSpPr>
          <p:cNvPr id="43" name="Oval 42">
            <a:extLst>
              <a:ext uri="{FF2B5EF4-FFF2-40B4-BE49-F238E27FC236}">
                <a16:creationId xmlns:a16="http://schemas.microsoft.com/office/drawing/2014/main" id="{5A7EAA79-D27D-6069-FE8A-077B8CEDDCC0}"/>
              </a:ext>
            </a:extLst>
          </p:cNvPr>
          <p:cNvSpPr/>
          <p:nvPr/>
        </p:nvSpPr>
        <p:spPr>
          <a:xfrm>
            <a:off x="7704370" y="5819794"/>
            <a:ext cx="432000" cy="31986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13.9</a:t>
            </a:r>
          </a:p>
        </p:txBody>
      </p:sp>
      <p:sp>
        <p:nvSpPr>
          <p:cNvPr id="44" name="Oval 43">
            <a:extLst>
              <a:ext uri="{FF2B5EF4-FFF2-40B4-BE49-F238E27FC236}">
                <a16:creationId xmlns:a16="http://schemas.microsoft.com/office/drawing/2014/main" id="{8DCC98A4-01A5-ABEE-3A40-0B2062DEB6B0}"/>
              </a:ext>
            </a:extLst>
          </p:cNvPr>
          <p:cNvSpPr/>
          <p:nvPr/>
        </p:nvSpPr>
        <p:spPr>
          <a:xfrm>
            <a:off x="8174732" y="5819794"/>
            <a:ext cx="432000" cy="31986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15.5</a:t>
            </a:r>
          </a:p>
        </p:txBody>
      </p:sp>
      <p:sp>
        <p:nvSpPr>
          <p:cNvPr id="45" name="Oval 44">
            <a:extLst>
              <a:ext uri="{FF2B5EF4-FFF2-40B4-BE49-F238E27FC236}">
                <a16:creationId xmlns:a16="http://schemas.microsoft.com/office/drawing/2014/main" id="{7BB2004B-44F3-AA5E-CECE-FCF3AD29557B}"/>
              </a:ext>
            </a:extLst>
          </p:cNvPr>
          <p:cNvSpPr/>
          <p:nvPr/>
        </p:nvSpPr>
        <p:spPr>
          <a:xfrm>
            <a:off x="8645094" y="5819794"/>
            <a:ext cx="432000" cy="31986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15.3</a:t>
            </a:r>
          </a:p>
        </p:txBody>
      </p:sp>
      <p:sp>
        <p:nvSpPr>
          <p:cNvPr id="46" name="Oval 45">
            <a:extLst>
              <a:ext uri="{FF2B5EF4-FFF2-40B4-BE49-F238E27FC236}">
                <a16:creationId xmlns:a16="http://schemas.microsoft.com/office/drawing/2014/main" id="{ACD4FED8-B53B-9604-6CC5-EBC129CF53F8}"/>
              </a:ext>
            </a:extLst>
          </p:cNvPr>
          <p:cNvSpPr/>
          <p:nvPr/>
        </p:nvSpPr>
        <p:spPr>
          <a:xfrm>
            <a:off x="9115456" y="5819794"/>
            <a:ext cx="432000" cy="31986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15.7</a:t>
            </a:r>
          </a:p>
        </p:txBody>
      </p:sp>
      <p:sp>
        <p:nvSpPr>
          <p:cNvPr id="48" name="Oval 47">
            <a:extLst>
              <a:ext uri="{FF2B5EF4-FFF2-40B4-BE49-F238E27FC236}">
                <a16:creationId xmlns:a16="http://schemas.microsoft.com/office/drawing/2014/main" id="{66672FBD-D50D-F082-6785-24765E1C94D5}"/>
              </a:ext>
            </a:extLst>
          </p:cNvPr>
          <p:cNvSpPr/>
          <p:nvPr/>
        </p:nvSpPr>
        <p:spPr>
          <a:xfrm>
            <a:off x="9585818" y="5819794"/>
            <a:ext cx="432000" cy="31986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15.9</a:t>
            </a:r>
          </a:p>
        </p:txBody>
      </p:sp>
      <p:sp>
        <p:nvSpPr>
          <p:cNvPr id="49" name="Oval 48">
            <a:extLst>
              <a:ext uri="{FF2B5EF4-FFF2-40B4-BE49-F238E27FC236}">
                <a16:creationId xmlns:a16="http://schemas.microsoft.com/office/drawing/2014/main" id="{0F182CA3-187D-1394-0509-0F8DD5DFA1E4}"/>
              </a:ext>
            </a:extLst>
          </p:cNvPr>
          <p:cNvSpPr/>
          <p:nvPr/>
        </p:nvSpPr>
        <p:spPr>
          <a:xfrm>
            <a:off x="10056180" y="5819794"/>
            <a:ext cx="432000" cy="31986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15.6</a:t>
            </a:r>
          </a:p>
        </p:txBody>
      </p:sp>
      <p:sp>
        <p:nvSpPr>
          <p:cNvPr id="50" name="Oval 49">
            <a:extLst>
              <a:ext uri="{FF2B5EF4-FFF2-40B4-BE49-F238E27FC236}">
                <a16:creationId xmlns:a16="http://schemas.microsoft.com/office/drawing/2014/main" id="{E6F7E1A0-6C48-BC59-91DF-FDA76300F281}"/>
              </a:ext>
            </a:extLst>
          </p:cNvPr>
          <p:cNvSpPr/>
          <p:nvPr/>
        </p:nvSpPr>
        <p:spPr>
          <a:xfrm>
            <a:off x="10526542" y="5819794"/>
            <a:ext cx="432000" cy="31986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14.3</a:t>
            </a:r>
          </a:p>
        </p:txBody>
      </p:sp>
      <p:sp>
        <p:nvSpPr>
          <p:cNvPr id="51" name="Oval 50">
            <a:extLst>
              <a:ext uri="{FF2B5EF4-FFF2-40B4-BE49-F238E27FC236}">
                <a16:creationId xmlns:a16="http://schemas.microsoft.com/office/drawing/2014/main" id="{7354655C-11E2-C38D-A0B4-0F1CE6AE3D9A}"/>
              </a:ext>
            </a:extLst>
          </p:cNvPr>
          <p:cNvSpPr/>
          <p:nvPr/>
        </p:nvSpPr>
        <p:spPr>
          <a:xfrm>
            <a:off x="10996904" y="5819794"/>
            <a:ext cx="432000" cy="31986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15.4</a:t>
            </a:r>
          </a:p>
        </p:txBody>
      </p:sp>
      <p:sp>
        <p:nvSpPr>
          <p:cNvPr id="52" name="Rectangle 51">
            <a:extLst>
              <a:ext uri="{FF2B5EF4-FFF2-40B4-BE49-F238E27FC236}">
                <a16:creationId xmlns:a16="http://schemas.microsoft.com/office/drawing/2014/main" id="{E58C3DF5-EC76-572A-CBA5-46E6A731C22B}"/>
              </a:ext>
            </a:extLst>
          </p:cNvPr>
          <p:cNvSpPr/>
          <p:nvPr/>
        </p:nvSpPr>
        <p:spPr>
          <a:xfrm>
            <a:off x="3017956" y="2551698"/>
            <a:ext cx="2867455" cy="373789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389F2EC-BBAA-7432-96B8-880BF3370AA5}"/>
              </a:ext>
            </a:extLst>
          </p:cNvPr>
          <p:cNvSpPr txBox="1"/>
          <p:nvPr/>
        </p:nvSpPr>
        <p:spPr>
          <a:xfrm>
            <a:off x="763098" y="5407922"/>
            <a:ext cx="2421386" cy="276999"/>
          </a:xfrm>
          <a:prstGeom prst="rect">
            <a:avLst/>
          </a:prstGeom>
          <a:solidFill>
            <a:schemeClr val="lt1"/>
          </a:solidFill>
        </p:spPr>
        <p:txBody>
          <a:bodyPr wrap="square" rtlCol="0">
            <a:spAutoFit/>
          </a:bodyPr>
          <a:lstStyle/>
          <a:p>
            <a:r>
              <a:rPr lang="en-US" sz="1200">
                <a:solidFill>
                  <a:schemeClr val="bg1">
                    <a:lumMod val="50000"/>
                  </a:schemeClr>
                </a:solidFill>
              </a:rPr>
              <a:t>Acquisition rate year-on-year (%)</a:t>
            </a:r>
          </a:p>
        </p:txBody>
      </p:sp>
      <p:sp>
        <p:nvSpPr>
          <p:cNvPr id="25" name="Oval 24">
            <a:extLst>
              <a:ext uri="{FF2B5EF4-FFF2-40B4-BE49-F238E27FC236}">
                <a16:creationId xmlns:a16="http://schemas.microsoft.com/office/drawing/2014/main" id="{9B3B2AB5-DC68-B597-D58A-7B2ABAE42B78}"/>
              </a:ext>
            </a:extLst>
          </p:cNvPr>
          <p:cNvSpPr/>
          <p:nvPr/>
        </p:nvSpPr>
        <p:spPr>
          <a:xfrm>
            <a:off x="2572533" y="5819794"/>
            <a:ext cx="432000" cy="31986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11.4</a:t>
            </a:r>
          </a:p>
        </p:txBody>
      </p:sp>
    </p:spTree>
    <p:extLst>
      <p:ext uri="{BB962C8B-B14F-4D97-AF65-F5344CB8AC3E}">
        <p14:creationId xmlns:p14="http://schemas.microsoft.com/office/powerpoint/2010/main" val="77326501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hape, radar chart&#10;&#10;Description automatically generated">
            <a:extLst>
              <a:ext uri="{FF2B5EF4-FFF2-40B4-BE49-F238E27FC236}">
                <a16:creationId xmlns:a16="http://schemas.microsoft.com/office/drawing/2014/main" id="{55C17E8F-45D7-DEB0-361C-46910204DC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9800" y="1009840"/>
            <a:ext cx="7772400" cy="5383748"/>
          </a:xfrm>
          <a:prstGeom prst="rect">
            <a:avLst/>
          </a:prstGeom>
        </p:spPr>
      </p:pic>
      <p:sp>
        <p:nvSpPr>
          <p:cNvPr id="2" name="Title 1">
            <a:extLst>
              <a:ext uri="{FF2B5EF4-FFF2-40B4-BE49-F238E27FC236}">
                <a16:creationId xmlns:a16="http://schemas.microsoft.com/office/drawing/2014/main" id="{C0C6ADA6-1A8C-2AFB-394E-6D5BAA2E2451}"/>
              </a:ext>
            </a:extLst>
          </p:cNvPr>
          <p:cNvSpPr>
            <a:spLocks noGrp="1"/>
          </p:cNvSpPr>
          <p:nvPr>
            <p:ph type="title"/>
          </p:nvPr>
        </p:nvSpPr>
        <p:spPr>
          <a:xfrm>
            <a:off x="467806" y="365126"/>
            <a:ext cx="11173331" cy="811212"/>
          </a:xfrm>
        </p:spPr>
        <p:txBody>
          <a:bodyPr>
            <a:normAutofit fontScale="90000"/>
          </a:bodyPr>
          <a:lstStyle/>
          <a:p>
            <a:r>
              <a:rPr kumimoji="0" lang="en-US" sz="2800" b="1" i="0" u="none" strike="noStrike" kern="0" cap="none" spc="0" normalizeH="0" baseline="0" noProof="0">
                <a:ln>
                  <a:noFill/>
                </a:ln>
                <a:solidFill>
                  <a:srgbClr val="171616"/>
                </a:solidFill>
                <a:effectLst/>
                <a:uLnTx/>
                <a:uFillTx/>
                <a:latin typeface="Georgia"/>
                <a:sym typeface="Georgia"/>
              </a:rPr>
              <a:t>[Brand]'s offering is perceived marginally better than competitors on key brand drivers but with clear price disadvantage</a:t>
            </a:r>
            <a:endParaRPr lang="en-US"/>
          </a:p>
        </p:txBody>
      </p:sp>
      <p:sp>
        <p:nvSpPr>
          <p:cNvPr id="3" name="Slide Number Placeholder 2">
            <a:extLst>
              <a:ext uri="{FF2B5EF4-FFF2-40B4-BE49-F238E27FC236}">
                <a16:creationId xmlns:a16="http://schemas.microsoft.com/office/drawing/2014/main" id="{E2B9FE47-D0D8-3195-7545-2819CBF15AB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188</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47" name="Google Shape;746;p20">
            <a:extLst>
              <a:ext uri="{FF2B5EF4-FFF2-40B4-BE49-F238E27FC236}">
                <a16:creationId xmlns:a16="http://schemas.microsoft.com/office/drawing/2014/main" id="{C5B926AC-CB75-CCDC-2836-D028A17F9D0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5" name="Rectangle 4">
            <a:extLst>
              <a:ext uri="{FF2B5EF4-FFF2-40B4-BE49-F238E27FC236}">
                <a16:creationId xmlns:a16="http://schemas.microsoft.com/office/drawing/2014/main" id="{EB822A44-95FB-B19C-A6C2-474C6C7A61D8}"/>
              </a:ext>
            </a:extLst>
          </p:cNvPr>
          <p:cNvSpPr/>
          <p:nvPr/>
        </p:nvSpPr>
        <p:spPr bwMode="auto">
          <a:xfrm>
            <a:off x="0" y="0"/>
            <a:ext cx="23082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algn="l"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000" b="1" i="0" u="none" strike="noStrike" kern="0" cap="none" spc="0" normalizeH="0" baseline="0" noProof="0">
                <a:ln>
                  <a:noFill/>
                </a:ln>
                <a:solidFill>
                  <a:srgbClr val="FFFFFF"/>
                </a:solidFill>
                <a:effectLst/>
                <a:uLnTx/>
                <a:uFillTx/>
                <a:latin typeface="Arial"/>
                <a:cs typeface="Arial"/>
                <a:sym typeface="Arial"/>
              </a:rPr>
              <a:t>Competitive situation</a:t>
            </a:r>
          </a:p>
        </p:txBody>
      </p:sp>
      <p:sp>
        <p:nvSpPr>
          <p:cNvPr id="7" name="TextBox 1">
            <a:extLst>
              <a:ext uri="{FF2B5EF4-FFF2-40B4-BE49-F238E27FC236}">
                <a16:creationId xmlns:a16="http://schemas.microsoft.com/office/drawing/2014/main" id="{85E60DCD-CE1E-892B-3429-39D66F049E7C}"/>
              </a:ext>
            </a:extLst>
          </p:cNvPr>
          <p:cNvSpPr txBox="1"/>
          <p:nvPr/>
        </p:nvSpPr>
        <p:spPr>
          <a:xfrm>
            <a:off x="5219702" y="1595489"/>
            <a:ext cx="1865376" cy="46329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a:t>…has good prices</a:t>
            </a:r>
          </a:p>
        </p:txBody>
      </p:sp>
      <p:sp>
        <p:nvSpPr>
          <p:cNvPr id="10" name="TextBox 1">
            <a:extLst>
              <a:ext uri="{FF2B5EF4-FFF2-40B4-BE49-F238E27FC236}">
                <a16:creationId xmlns:a16="http://schemas.microsoft.com/office/drawing/2014/main" id="{ED3BC511-32A8-460D-B08F-56214A84A054}"/>
              </a:ext>
            </a:extLst>
          </p:cNvPr>
          <p:cNvSpPr txBox="1"/>
          <p:nvPr/>
        </p:nvSpPr>
        <p:spPr>
          <a:xfrm>
            <a:off x="7900003" y="3045221"/>
            <a:ext cx="2147157" cy="46329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a:t>…has good customer service</a:t>
            </a:r>
          </a:p>
        </p:txBody>
      </p:sp>
      <p:sp>
        <p:nvSpPr>
          <p:cNvPr id="11" name="TextBox 1">
            <a:extLst>
              <a:ext uri="{FF2B5EF4-FFF2-40B4-BE49-F238E27FC236}">
                <a16:creationId xmlns:a16="http://schemas.microsoft.com/office/drawing/2014/main" id="{7E74893B-9C3A-A533-18A2-67678804AF0E}"/>
              </a:ext>
            </a:extLst>
          </p:cNvPr>
          <p:cNvSpPr txBox="1"/>
          <p:nvPr/>
        </p:nvSpPr>
        <p:spPr>
          <a:xfrm>
            <a:off x="7063834" y="5537146"/>
            <a:ext cx="2147157" cy="46329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a:t>…is trustworthy / respectable</a:t>
            </a:r>
          </a:p>
        </p:txBody>
      </p:sp>
      <p:sp>
        <p:nvSpPr>
          <p:cNvPr id="12" name="TextBox 1">
            <a:extLst>
              <a:ext uri="{FF2B5EF4-FFF2-40B4-BE49-F238E27FC236}">
                <a16:creationId xmlns:a16="http://schemas.microsoft.com/office/drawing/2014/main" id="{5AE41982-278A-AE1E-B4B4-D344D236FA0A}"/>
              </a:ext>
            </a:extLst>
          </p:cNvPr>
          <p:cNvSpPr txBox="1"/>
          <p:nvPr/>
        </p:nvSpPr>
        <p:spPr>
          <a:xfrm>
            <a:off x="2906693" y="5537146"/>
            <a:ext cx="2147157" cy="46329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a:t>…is a good place to get advice</a:t>
            </a:r>
          </a:p>
        </p:txBody>
      </p:sp>
      <p:sp>
        <p:nvSpPr>
          <p:cNvPr id="13" name="TextBox 1">
            <a:extLst>
              <a:ext uri="{FF2B5EF4-FFF2-40B4-BE49-F238E27FC236}">
                <a16:creationId xmlns:a16="http://schemas.microsoft.com/office/drawing/2014/main" id="{51BAFF0F-56AD-3825-535F-30B83D5C5EC5}"/>
              </a:ext>
            </a:extLst>
          </p:cNvPr>
          <p:cNvSpPr txBox="1"/>
          <p:nvPr/>
        </p:nvSpPr>
        <p:spPr>
          <a:xfrm>
            <a:off x="2273175" y="3045221"/>
            <a:ext cx="2147157" cy="46329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400"/>
              <a:t>…is accessible and available</a:t>
            </a:r>
          </a:p>
        </p:txBody>
      </p:sp>
      <p:cxnSp>
        <p:nvCxnSpPr>
          <p:cNvPr id="16" name="Straight Connector 15">
            <a:extLst>
              <a:ext uri="{FF2B5EF4-FFF2-40B4-BE49-F238E27FC236}">
                <a16:creationId xmlns:a16="http://schemas.microsoft.com/office/drawing/2014/main" id="{3393E643-BCCF-0E67-F9AD-4280641F1ABF}"/>
              </a:ext>
            </a:extLst>
          </p:cNvPr>
          <p:cNvCxnSpPr>
            <a:cxnSpLocks/>
          </p:cNvCxnSpPr>
          <p:nvPr/>
        </p:nvCxnSpPr>
        <p:spPr>
          <a:xfrm>
            <a:off x="9150028" y="1801670"/>
            <a:ext cx="323850" cy="0"/>
          </a:xfrm>
          <a:prstGeom prst="line">
            <a:avLst/>
          </a:prstGeom>
          <a:ln w="38100">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DB00970-9E7E-E031-7911-0F68B63F7026}"/>
              </a:ext>
            </a:extLst>
          </p:cNvPr>
          <p:cNvSpPr txBox="1"/>
          <p:nvPr/>
        </p:nvSpPr>
        <p:spPr bwMode="gray">
          <a:xfrm>
            <a:off x="9511978" y="1657597"/>
            <a:ext cx="1652588" cy="288147"/>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fontAlgn="base">
              <a:spcBef>
                <a:spcPct val="0"/>
              </a:spcBef>
              <a:spcAft>
                <a:spcPct val="0"/>
              </a:spcAft>
              <a:buClrTx/>
            </a:pPr>
            <a:r>
              <a:rPr lang="en-US" kern="1200">
                <a:latin typeface="Arial" panose="020B0604020202020204" pitchFamily="34" charset="0"/>
                <a:ea typeface="+mn-ea"/>
                <a:cs typeface="Arial" panose="020B0604020202020204" pitchFamily="34" charset="0"/>
              </a:rPr>
              <a:t>Competitors</a:t>
            </a:r>
          </a:p>
        </p:txBody>
      </p:sp>
      <p:cxnSp>
        <p:nvCxnSpPr>
          <p:cNvPr id="18" name="Straight Connector 17">
            <a:extLst>
              <a:ext uri="{FF2B5EF4-FFF2-40B4-BE49-F238E27FC236}">
                <a16:creationId xmlns:a16="http://schemas.microsoft.com/office/drawing/2014/main" id="{E7258C6A-1996-CC7A-7CA2-B7D924D6C7CA}"/>
              </a:ext>
            </a:extLst>
          </p:cNvPr>
          <p:cNvCxnSpPr>
            <a:cxnSpLocks/>
          </p:cNvCxnSpPr>
          <p:nvPr/>
        </p:nvCxnSpPr>
        <p:spPr>
          <a:xfrm>
            <a:off x="9150028" y="2138263"/>
            <a:ext cx="323850" cy="0"/>
          </a:xfrm>
          <a:prstGeom prst="line">
            <a:avLst/>
          </a:prstGeom>
          <a:ln w="38100">
            <a:solidFill>
              <a:schemeClr val="accent2"/>
            </a:solidFill>
            <a:tailEnd type="non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1902E48-E0AB-5388-3BEE-83613DC9A586}"/>
              </a:ext>
            </a:extLst>
          </p:cNvPr>
          <p:cNvSpPr txBox="1"/>
          <p:nvPr/>
        </p:nvSpPr>
        <p:spPr bwMode="gray">
          <a:xfrm>
            <a:off x="9511978" y="1994190"/>
            <a:ext cx="1652588" cy="288147"/>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fontAlgn="base">
              <a:spcBef>
                <a:spcPct val="0"/>
              </a:spcBef>
              <a:spcAft>
                <a:spcPct val="0"/>
              </a:spcAft>
              <a:buClrTx/>
            </a:pPr>
            <a:r>
              <a:rPr lang="en-US" kern="1200">
                <a:latin typeface="Arial" panose="020B0604020202020204" pitchFamily="34" charset="0"/>
                <a:ea typeface="+mn-ea"/>
                <a:cs typeface="Arial" panose="020B0604020202020204" pitchFamily="34" charset="0"/>
              </a:rPr>
              <a:t>[Brand]</a:t>
            </a:r>
          </a:p>
        </p:txBody>
      </p:sp>
      <p:sp>
        <p:nvSpPr>
          <p:cNvPr id="21" name="TextBox 20">
            <a:extLst>
              <a:ext uri="{FF2B5EF4-FFF2-40B4-BE49-F238E27FC236}">
                <a16:creationId xmlns:a16="http://schemas.microsoft.com/office/drawing/2014/main" id="{1A5E70A5-914F-CFF1-B9D2-2799A36061FE}"/>
              </a:ext>
            </a:extLst>
          </p:cNvPr>
          <p:cNvSpPr txBox="1"/>
          <p:nvPr/>
        </p:nvSpPr>
        <p:spPr>
          <a:xfrm>
            <a:off x="467805" y="1347284"/>
            <a:ext cx="31992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Results of customer survey:</a:t>
            </a:r>
          </a:p>
        </p:txBody>
      </p:sp>
    </p:spTree>
    <p:extLst>
      <p:ext uri="{BB962C8B-B14F-4D97-AF65-F5344CB8AC3E}">
        <p14:creationId xmlns:p14="http://schemas.microsoft.com/office/powerpoint/2010/main" val="36386149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6ADA6-1A8C-2AFB-394E-6D5BAA2E2451}"/>
              </a:ext>
            </a:extLst>
          </p:cNvPr>
          <p:cNvSpPr>
            <a:spLocks noGrp="1"/>
          </p:cNvSpPr>
          <p:nvPr>
            <p:ph type="title"/>
          </p:nvPr>
        </p:nvSpPr>
        <p:spPr>
          <a:xfrm>
            <a:off x="467806" y="365126"/>
            <a:ext cx="11173331" cy="811212"/>
          </a:xfrm>
        </p:spPr>
        <p:txBody>
          <a:bodyPr>
            <a:normAutofit/>
          </a:bodyPr>
          <a:lstStyle/>
          <a:p>
            <a:r>
              <a:rPr lang="en-US"/>
              <a:t>Protecting the [sanitized] product portfolio is key as it contributes with 82% of total EBITA in 2020 (41 </a:t>
            </a:r>
            <a:r>
              <a:rPr lang="en-US" err="1"/>
              <a:t>mUSD</a:t>
            </a:r>
            <a:r>
              <a:rPr lang="en-US"/>
              <a:t>)</a:t>
            </a:r>
          </a:p>
        </p:txBody>
      </p:sp>
      <p:sp>
        <p:nvSpPr>
          <p:cNvPr id="3" name="Slide Number Placeholder 2">
            <a:extLst>
              <a:ext uri="{FF2B5EF4-FFF2-40B4-BE49-F238E27FC236}">
                <a16:creationId xmlns:a16="http://schemas.microsoft.com/office/drawing/2014/main" id="{E2B9FE47-D0D8-3195-7545-2819CBF15AB3}"/>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189</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47" name="Google Shape;746;p20">
            <a:extLst>
              <a:ext uri="{FF2B5EF4-FFF2-40B4-BE49-F238E27FC236}">
                <a16:creationId xmlns:a16="http://schemas.microsoft.com/office/drawing/2014/main" id="{C5B926AC-CB75-CCDC-2836-D028A17F9D0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5" name="Rectangle 4">
            <a:extLst>
              <a:ext uri="{FF2B5EF4-FFF2-40B4-BE49-F238E27FC236}">
                <a16:creationId xmlns:a16="http://schemas.microsoft.com/office/drawing/2014/main" id="{EB822A44-95FB-B19C-A6C2-474C6C7A61D8}"/>
              </a:ext>
            </a:extLst>
          </p:cNvPr>
          <p:cNvSpPr/>
          <p:nvPr/>
        </p:nvSpPr>
        <p:spPr bwMode="auto">
          <a:xfrm>
            <a:off x="0" y="0"/>
            <a:ext cx="23082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algn="l"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000" b="1" i="0" u="none" strike="noStrike" kern="0" cap="none" spc="0" normalizeH="0" baseline="0" noProof="0">
                <a:ln>
                  <a:noFill/>
                </a:ln>
                <a:solidFill>
                  <a:srgbClr val="FFFFFF"/>
                </a:solidFill>
                <a:effectLst/>
                <a:uLnTx/>
                <a:uFillTx/>
                <a:latin typeface="Arial"/>
                <a:cs typeface="Arial"/>
                <a:sym typeface="Arial"/>
              </a:rPr>
              <a:t>Financial performance</a:t>
            </a:r>
          </a:p>
        </p:txBody>
      </p:sp>
      <p:graphicFrame>
        <p:nvGraphicFramePr>
          <p:cNvPr id="4" name="Chart 3">
            <a:extLst>
              <a:ext uri="{FF2B5EF4-FFF2-40B4-BE49-F238E27FC236}">
                <a16:creationId xmlns:a16="http://schemas.microsoft.com/office/drawing/2014/main" id="{531594C9-2688-D90B-280C-9933BB6B156C}"/>
              </a:ext>
            </a:extLst>
          </p:cNvPr>
          <p:cNvGraphicFramePr/>
          <p:nvPr>
            <p:extLst>
              <p:ext uri="{D42A27DB-BD31-4B8C-83A1-F6EECF244321}">
                <p14:modId xmlns:p14="http://schemas.microsoft.com/office/powerpoint/2010/main" val="2363498105"/>
              </p:ext>
            </p:extLst>
          </p:nvPr>
        </p:nvGraphicFramePr>
        <p:xfrm>
          <a:off x="1010925" y="2500721"/>
          <a:ext cx="3580301" cy="3603516"/>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D91A6620-7D5D-69DA-F42B-A65929C3B2FB}"/>
              </a:ext>
            </a:extLst>
          </p:cNvPr>
          <p:cNvSpPr txBox="1"/>
          <p:nvPr/>
        </p:nvSpPr>
        <p:spPr>
          <a:xfrm>
            <a:off x="4033325" y="5008845"/>
            <a:ext cx="1468581" cy="276999"/>
          </a:xfrm>
          <a:prstGeom prst="rect">
            <a:avLst/>
          </a:prstGeom>
          <a:noFill/>
        </p:spPr>
        <p:txBody>
          <a:bodyPr wrap="square" rtlCol="0">
            <a:spAutoFit/>
          </a:bodyPr>
          <a:lstStyle/>
          <a:p>
            <a:r>
              <a:rPr lang="en-US" sz="1200"/>
              <a:t>Product line 1</a:t>
            </a:r>
          </a:p>
        </p:txBody>
      </p:sp>
      <p:sp>
        <p:nvSpPr>
          <p:cNvPr id="14" name="TextBox 13">
            <a:extLst>
              <a:ext uri="{FF2B5EF4-FFF2-40B4-BE49-F238E27FC236}">
                <a16:creationId xmlns:a16="http://schemas.microsoft.com/office/drawing/2014/main" id="{174A5D85-4DD3-20F1-0965-10F02D7C3EAB}"/>
              </a:ext>
            </a:extLst>
          </p:cNvPr>
          <p:cNvSpPr txBox="1"/>
          <p:nvPr/>
        </p:nvSpPr>
        <p:spPr>
          <a:xfrm>
            <a:off x="4033325" y="4084880"/>
            <a:ext cx="1468581" cy="276999"/>
          </a:xfrm>
          <a:prstGeom prst="rect">
            <a:avLst/>
          </a:prstGeom>
          <a:noFill/>
        </p:spPr>
        <p:txBody>
          <a:bodyPr wrap="square" rtlCol="0">
            <a:spAutoFit/>
          </a:bodyPr>
          <a:lstStyle/>
          <a:p>
            <a:r>
              <a:rPr lang="en-US" sz="1200"/>
              <a:t>Product line 2</a:t>
            </a:r>
          </a:p>
        </p:txBody>
      </p:sp>
      <p:sp>
        <p:nvSpPr>
          <p:cNvPr id="20" name="TextBox 19">
            <a:extLst>
              <a:ext uri="{FF2B5EF4-FFF2-40B4-BE49-F238E27FC236}">
                <a16:creationId xmlns:a16="http://schemas.microsoft.com/office/drawing/2014/main" id="{8C80B110-F63B-A841-AE8D-CFFA39206B2C}"/>
              </a:ext>
            </a:extLst>
          </p:cNvPr>
          <p:cNvSpPr txBox="1"/>
          <p:nvPr/>
        </p:nvSpPr>
        <p:spPr>
          <a:xfrm>
            <a:off x="4033325" y="3506707"/>
            <a:ext cx="1468581" cy="276999"/>
          </a:xfrm>
          <a:prstGeom prst="rect">
            <a:avLst/>
          </a:prstGeom>
          <a:noFill/>
        </p:spPr>
        <p:txBody>
          <a:bodyPr wrap="square" rtlCol="0">
            <a:spAutoFit/>
          </a:bodyPr>
          <a:lstStyle/>
          <a:p>
            <a:r>
              <a:rPr lang="en-US" sz="1200"/>
              <a:t>Product line 3</a:t>
            </a:r>
          </a:p>
        </p:txBody>
      </p:sp>
      <p:sp>
        <p:nvSpPr>
          <p:cNvPr id="23" name="TextBox 22">
            <a:extLst>
              <a:ext uri="{FF2B5EF4-FFF2-40B4-BE49-F238E27FC236}">
                <a16:creationId xmlns:a16="http://schemas.microsoft.com/office/drawing/2014/main" id="{FA8C5DA3-5827-4978-E8B6-72946B1F6912}"/>
              </a:ext>
            </a:extLst>
          </p:cNvPr>
          <p:cNvSpPr txBox="1"/>
          <p:nvPr/>
        </p:nvSpPr>
        <p:spPr>
          <a:xfrm>
            <a:off x="4033325" y="3180123"/>
            <a:ext cx="1468581" cy="276999"/>
          </a:xfrm>
          <a:prstGeom prst="rect">
            <a:avLst/>
          </a:prstGeom>
          <a:noFill/>
        </p:spPr>
        <p:txBody>
          <a:bodyPr wrap="square" rtlCol="0">
            <a:spAutoFit/>
          </a:bodyPr>
          <a:lstStyle/>
          <a:p>
            <a:r>
              <a:rPr lang="en-US" sz="1200"/>
              <a:t>Product line 4</a:t>
            </a:r>
          </a:p>
        </p:txBody>
      </p:sp>
      <p:sp>
        <p:nvSpPr>
          <p:cNvPr id="24" name="TextBox 23">
            <a:extLst>
              <a:ext uri="{FF2B5EF4-FFF2-40B4-BE49-F238E27FC236}">
                <a16:creationId xmlns:a16="http://schemas.microsoft.com/office/drawing/2014/main" id="{E8089D9F-3346-D3A2-FE1E-977293DCBF8E}"/>
              </a:ext>
            </a:extLst>
          </p:cNvPr>
          <p:cNvSpPr txBox="1"/>
          <p:nvPr/>
        </p:nvSpPr>
        <p:spPr>
          <a:xfrm>
            <a:off x="4033325" y="3041623"/>
            <a:ext cx="1468581" cy="276999"/>
          </a:xfrm>
          <a:prstGeom prst="rect">
            <a:avLst/>
          </a:prstGeom>
          <a:noFill/>
        </p:spPr>
        <p:txBody>
          <a:bodyPr wrap="square" rtlCol="0">
            <a:spAutoFit/>
          </a:bodyPr>
          <a:lstStyle/>
          <a:p>
            <a:r>
              <a:rPr lang="en-US" sz="1200"/>
              <a:t>Product line 5</a:t>
            </a:r>
          </a:p>
        </p:txBody>
      </p:sp>
      <p:sp>
        <p:nvSpPr>
          <p:cNvPr id="25" name="TextBox 24">
            <a:extLst>
              <a:ext uri="{FF2B5EF4-FFF2-40B4-BE49-F238E27FC236}">
                <a16:creationId xmlns:a16="http://schemas.microsoft.com/office/drawing/2014/main" id="{632AF35C-8921-D1CB-DCA3-F34A92D02A8B}"/>
              </a:ext>
            </a:extLst>
          </p:cNvPr>
          <p:cNvSpPr txBox="1"/>
          <p:nvPr/>
        </p:nvSpPr>
        <p:spPr>
          <a:xfrm>
            <a:off x="4033325" y="2915829"/>
            <a:ext cx="1468581" cy="276999"/>
          </a:xfrm>
          <a:prstGeom prst="rect">
            <a:avLst/>
          </a:prstGeom>
          <a:noFill/>
        </p:spPr>
        <p:txBody>
          <a:bodyPr wrap="square" rtlCol="0">
            <a:spAutoFit/>
          </a:bodyPr>
          <a:lstStyle/>
          <a:p>
            <a:r>
              <a:rPr lang="en-US" sz="1200"/>
              <a:t>Other products</a:t>
            </a:r>
          </a:p>
        </p:txBody>
      </p:sp>
      <p:sp>
        <p:nvSpPr>
          <p:cNvPr id="26" name="ColumnHeader">
            <a:extLst>
              <a:ext uri="{FF2B5EF4-FFF2-40B4-BE49-F238E27FC236}">
                <a16:creationId xmlns:a16="http://schemas.microsoft.com/office/drawing/2014/main" id="{9106FE42-43D6-384C-02BD-05CCEC22C235}"/>
              </a:ext>
            </a:extLst>
          </p:cNvPr>
          <p:cNvSpPr>
            <a:spLocks noChangeArrowheads="1"/>
          </p:cNvSpPr>
          <p:nvPr/>
        </p:nvSpPr>
        <p:spPr bwMode="gray">
          <a:xfrm>
            <a:off x="1010925" y="1530753"/>
            <a:ext cx="4490981" cy="615553"/>
          </a:xfrm>
          <a:prstGeom prst="rect">
            <a:avLst/>
          </a:prstGeom>
          <a:solidFill>
            <a:schemeClr val="bg1"/>
          </a:solidFill>
          <a:ln w="9525" algn="ctr">
            <a:noFill/>
            <a:miter lim="800000"/>
            <a:headEnd type="none" w="lg" len="lg"/>
            <a:tailEnd type="none" w="lg" len="lg"/>
          </a:ln>
          <a:effectLst/>
        </p:spPr>
        <p:txBody>
          <a:bodyPr wrap="square" tIns="91440" bIns="91440" anchor="b">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[Sanitized] product portfolio constitutes </a:t>
            </a:r>
            <a:br>
              <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br>
            <a:r>
              <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44% of total revenue… </a:t>
            </a:r>
          </a:p>
        </p:txBody>
      </p:sp>
      <p:cxnSp>
        <p:nvCxnSpPr>
          <p:cNvPr id="27" name="Straight Connector 26">
            <a:extLst>
              <a:ext uri="{FF2B5EF4-FFF2-40B4-BE49-F238E27FC236}">
                <a16:creationId xmlns:a16="http://schemas.microsoft.com/office/drawing/2014/main" id="{F7FC7BCE-8E77-8492-5200-92C702FF9E26}"/>
              </a:ext>
            </a:extLst>
          </p:cNvPr>
          <p:cNvCxnSpPr>
            <a:cxnSpLocks/>
          </p:cNvCxnSpPr>
          <p:nvPr/>
        </p:nvCxnSpPr>
        <p:spPr>
          <a:xfrm>
            <a:off x="1010925" y="2146306"/>
            <a:ext cx="4493521"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8" name="ColumnHeader">
            <a:extLst>
              <a:ext uri="{FF2B5EF4-FFF2-40B4-BE49-F238E27FC236}">
                <a16:creationId xmlns:a16="http://schemas.microsoft.com/office/drawing/2014/main" id="{306F0C36-FC22-9444-8497-282F01454873}"/>
              </a:ext>
            </a:extLst>
          </p:cNvPr>
          <p:cNvSpPr>
            <a:spLocks noChangeArrowheads="1"/>
          </p:cNvSpPr>
          <p:nvPr/>
        </p:nvSpPr>
        <p:spPr bwMode="gray">
          <a:xfrm>
            <a:off x="6613124" y="1530753"/>
            <a:ext cx="4490981" cy="615553"/>
          </a:xfrm>
          <a:prstGeom prst="rect">
            <a:avLst/>
          </a:prstGeom>
          <a:solidFill>
            <a:schemeClr val="bg1"/>
          </a:solidFill>
          <a:ln w="9525" algn="ctr">
            <a:noFill/>
            <a:miter lim="800000"/>
            <a:headEnd type="none" w="lg" len="lg"/>
            <a:tailEnd type="none" w="lg" len="lg"/>
          </a:ln>
          <a:effectLst/>
        </p:spPr>
        <p:txBody>
          <a:bodyPr wrap="square" tIns="91440" bIns="91440" anchor="b">
            <a:spAutoFit/>
          </a:bodyPr>
          <a:lstStyle/>
          <a:p>
            <a:pPr algn="ctr" fontAlgn="base">
              <a:spcBef>
                <a:spcPct val="0"/>
              </a:spcBef>
              <a:spcAft>
                <a:spcPct val="0"/>
              </a:spcAft>
              <a:buClrTx/>
            </a:pPr>
            <a:r>
              <a:rPr lang="en-US" b="1" kern="1200">
                <a:latin typeface="Arial" panose="020B0604020202020204" pitchFamily="34" charset="0"/>
                <a:ea typeface="+mn-ea"/>
                <a:cs typeface="Arial" panose="020B0604020202020204" pitchFamily="34" charset="0"/>
              </a:rPr>
              <a:t>…82% of total EBITA mainly due to high-margin </a:t>
            </a:r>
            <a:br>
              <a:rPr lang="en-US" b="1" kern="1200">
                <a:latin typeface="Arial" panose="020B0604020202020204" pitchFamily="34" charset="0"/>
                <a:ea typeface="+mn-ea"/>
                <a:cs typeface="Arial" panose="020B0604020202020204" pitchFamily="34" charset="0"/>
              </a:rPr>
            </a:br>
            <a:r>
              <a:rPr lang="en-US" b="1" kern="1200">
                <a:latin typeface="Arial" panose="020B0604020202020204" pitchFamily="34" charset="0"/>
                <a:ea typeface="+mn-ea"/>
                <a:cs typeface="Arial" panose="020B0604020202020204" pitchFamily="34" charset="0"/>
              </a:rPr>
              <a:t>products in the [sanitized] category</a:t>
            </a:r>
          </a:p>
        </p:txBody>
      </p:sp>
      <p:cxnSp>
        <p:nvCxnSpPr>
          <p:cNvPr id="29" name="Straight Connector 28">
            <a:extLst>
              <a:ext uri="{FF2B5EF4-FFF2-40B4-BE49-F238E27FC236}">
                <a16:creationId xmlns:a16="http://schemas.microsoft.com/office/drawing/2014/main" id="{F41B5332-0CE0-848F-3E8D-4949E0DFE8FB}"/>
              </a:ext>
            </a:extLst>
          </p:cNvPr>
          <p:cNvCxnSpPr>
            <a:cxnSpLocks/>
          </p:cNvCxnSpPr>
          <p:nvPr/>
        </p:nvCxnSpPr>
        <p:spPr>
          <a:xfrm>
            <a:off x="6613124" y="2146306"/>
            <a:ext cx="4493521"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A43ADDD-A25C-1A66-AED9-ECF2A7F0925A}"/>
              </a:ext>
            </a:extLst>
          </p:cNvPr>
          <p:cNvSpPr txBox="1"/>
          <p:nvPr/>
        </p:nvSpPr>
        <p:spPr>
          <a:xfrm>
            <a:off x="1010925" y="2217337"/>
            <a:ext cx="2145201" cy="276999"/>
          </a:xfrm>
          <a:prstGeom prst="rect">
            <a:avLst/>
          </a:prstGeom>
          <a:noFill/>
        </p:spPr>
        <p:txBody>
          <a:bodyPr wrap="square" rtlCol="0">
            <a:spAutoFit/>
          </a:bodyPr>
          <a:lstStyle/>
          <a:p>
            <a:r>
              <a:rPr lang="en-US" sz="1200">
                <a:solidFill>
                  <a:schemeClr val="bg2">
                    <a:lumMod val="50000"/>
                  </a:schemeClr>
                </a:solidFill>
              </a:rPr>
              <a:t>Revenue, </a:t>
            </a:r>
            <a:r>
              <a:rPr lang="en-US" sz="1200" err="1">
                <a:solidFill>
                  <a:schemeClr val="bg2">
                    <a:lumMod val="50000"/>
                  </a:schemeClr>
                </a:solidFill>
              </a:rPr>
              <a:t>mUSD</a:t>
            </a:r>
            <a:endParaRPr lang="en-US" sz="1200">
              <a:solidFill>
                <a:schemeClr val="bg2">
                  <a:lumMod val="50000"/>
                </a:schemeClr>
              </a:solidFill>
            </a:endParaRPr>
          </a:p>
        </p:txBody>
      </p:sp>
      <p:graphicFrame>
        <p:nvGraphicFramePr>
          <p:cNvPr id="6" name="Chart 5">
            <a:extLst>
              <a:ext uri="{FF2B5EF4-FFF2-40B4-BE49-F238E27FC236}">
                <a16:creationId xmlns:a16="http://schemas.microsoft.com/office/drawing/2014/main" id="{51129682-C441-B849-FD34-2D5D2C6581A9}"/>
              </a:ext>
            </a:extLst>
          </p:cNvPr>
          <p:cNvGraphicFramePr/>
          <p:nvPr>
            <p:extLst>
              <p:ext uri="{D42A27DB-BD31-4B8C-83A1-F6EECF244321}">
                <p14:modId xmlns:p14="http://schemas.microsoft.com/office/powerpoint/2010/main" val="78068467"/>
              </p:ext>
            </p:extLst>
          </p:nvPr>
        </p:nvGraphicFramePr>
        <p:xfrm>
          <a:off x="6613124" y="2500721"/>
          <a:ext cx="3580301" cy="3603516"/>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BF9A70C2-F555-D97C-EDC6-CDE9694F6D9D}"/>
              </a:ext>
            </a:extLst>
          </p:cNvPr>
          <p:cNvSpPr txBox="1"/>
          <p:nvPr/>
        </p:nvSpPr>
        <p:spPr>
          <a:xfrm>
            <a:off x="9712494" y="4477487"/>
            <a:ext cx="1468581" cy="276999"/>
          </a:xfrm>
          <a:prstGeom prst="rect">
            <a:avLst/>
          </a:prstGeom>
          <a:noFill/>
        </p:spPr>
        <p:txBody>
          <a:bodyPr wrap="square" rtlCol="0">
            <a:spAutoFit/>
          </a:bodyPr>
          <a:lstStyle/>
          <a:p>
            <a:r>
              <a:rPr lang="en-US" sz="1200"/>
              <a:t>Product line 1</a:t>
            </a:r>
          </a:p>
        </p:txBody>
      </p:sp>
      <p:sp>
        <p:nvSpPr>
          <p:cNvPr id="8" name="TextBox 7">
            <a:extLst>
              <a:ext uri="{FF2B5EF4-FFF2-40B4-BE49-F238E27FC236}">
                <a16:creationId xmlns:a16="http://schemas.microsoft.com/office/drawing/2014/main" id="{CC970F80-C27A-C3D7-E504-CBCA624C84AC}"/>
              </a:ext>
            </a:extLst>
          </p:cNvPr>
          <p:cNvSpPr txBox="1"/>
          <p:nvPr/>
        </p:nvSpPr>
        <p:spPr>
          <a:xfrm>
            <a:off x="9712494" y="3602133"/>
            <a:ext cx="1468581" cy="276999"/>
          </a:xfrm>
          <a:prstGeom prst="rect">
            <a:avLst/>
          </a:prstGeom>
          <a:noFill/>
        </p:spPr>
        <p:txBody>
          <a:bodyPr wrap="square" rtlCol="0">
            <a:spAutoFit/>
          </a:bodyPr>
          <a:lstStyle/>
          <a:p>
            <a:r>
              <a:rPr lang="en-US" sz="1200"/>
              <a:t>Product line 2</a:t>
            </a:r>
          </a:p>
        </p:txBody>
      </p:sp>
      <p:sp>
        <p:nvSpPr>
          <p:cNvPr id="12" name="TextBox 11">
            <a:extLst>
              <a:ext uri="{FF2B5EF4-FFF2-40B4-BE49-F238E27FC236}">
                <a16:creationId xmlns:a16="http://schemas.microsoft.com/office/drawing/2014/main" id="{1D24DDD5-C177-93D6-09A4-DA75021CF299}"/>
              </a:ext>
            </a:extLst>
          </p:cNvPr>
          <p:cNvSpPr txBox="1"/>
          <p:nvPr/>
        </p:nvSpPr>
        <p:spPr>
          <a:xfrm>
            <a:off x="9712494" y="3302259"/>
            <a:ext cx="1468581" cy="276999"/>
          </a:xfrm>
          <a:prstGeom prst="rect">
            <a:avLst/>
          </a:prstGeom>
          <a:noFill/>
        </p:spPr>
        <p:txBody>
          <a:bodyPr wrap="square" rtlCol="0">
            <a:spAutoFit/>
          </a:bodyPr>
          <a:lstStyle/>
          <a:p>
            <a:r>
              <a:rPr lang="en-US" sz="1200"/>
              <a:t>Product line 3</a:t>
            </a:r>
          </a:p>
        </p:txBody>
      </p:sp>
      <p:sp>
        <p:nvSpPr>
          <p:cNvPr id="13" name="TextBox 12">
            <a:extLst>
              <a:ext uri="{FF2B5EF4-FFF2-40B4-BE49-F238E27FC236}">
                <a16:creationId xmlns:a16="http://schemas.microsoft.com/office/drawing/2014/main" id="{226439C8-BE8A-8DA0-14C9-BDC2E7C55609}"/>
              </a:ext>
            </a:extLst>
          </p:cNvPr>
          <p:cNvSpPr txBox="1"/>
          <p:nvPr/>
        </p:nvSpPr>
        <p:spPr>
          <a:xfrm>
            <a:off x="9712494" y="3107659"/>
            <a:ext cx="1468581" cy="276999"/>
          </a:xfrm>
          <a:prstGeom prst="rect">
            <a:avLst/>
          </a:prstGeom>
          <a:noFill/>
        </p:spPr>
        <p:txBody>
          <a:bodyPr wrap="square" rtlCol="0">
            <a:spAutoFit/>
          </a:bodyPr>
          <a:lstStyle/>
          <a:p>
            <a:r>
              <a:rPr lang="en-US" sz="1200"/>
              <a:t>Product line 4</a:t>
            </a:r>
          </a:p>
        </p:txBody>
      </p:sp>
      <p:sp>
        <p:nvSpPr>
          <p:cNvPr id="15" name="TextBox 14">
            <a:extLst>
              <a:ext uri="{FF2B5EF4-FFF2-40B4-BE49-F238E27FC236}">
                <a16:creationId xmlns:a16="http://schemas.microsoft.com/office/drawing/2014/main" id="{7DD78B40-6B90-1773-1B4D-1FD60835171C}"/>
              </a:ext>
            </a:extLst>
          </p:cNvPr>
          <p:cNvSpPr txBox="1"/>
          <p:nvPr/>
        </p:nvSpPr>
        <p:spPr>
          <a:xfrm>
            <a:off x="9712494" y="2923231"/>
            <a:ext cx="1468581" cy="276999"/>
          </a:xfrm>
          <a:prstGeom prst="rect">
            <a:avLst/>
          </a:prstGeom>
          <a:noFill/>
        </p:spPr>
        <p:txBody>
          <a:bodyPr wrap="square" rtlCol="0">
            <a:spAutoFit/>
          </a:bodyPr>
          <a:lstStyle/>
          <a:p>
            <a:r>
              <a:rPr lang="en-US" sz="1200"/>
              <a:t>Product line 5</a:t>
            </a:r>
          </a:p>
        </p:txBody>
      </p:sp>
      <p:sp>
        <p:nvSpPr>
          <p:cNvPr id="16" name="TextBox 15">
            <a:extLst>
              <a:ext uri="{FF2B5EF4-FFF2-40B4-BE49-F238E27FC236}">
                <a16:creationId xmlns:a16="http://schemas.microsoft.com/office/drawing/2014/main" id="{F3937862-089D-F8FF-356B-F4830442978B}"/>
              </a:ext>
            </a:extLst>
          </p:cNvPr>
          <p:cNvSpPr txBox="1"/>
          <p:nvPr/>
        </p:nvSpPr>
        <p:spPr>
          <a:xfrm>
            <a:off x="9712495" y="2685149"/>
            <a:ext cx="1468581" cy="276999"/>
          </a:xfrm>
          <a:prstGeom prst="rect">
            <a:avLst/>
          </a:prstGeom>
          <a:noFill/>
        </p:spPr>
        <p:txBody>
          <a:bodyPr wrap="square" rtlCol="0">
            <a:spAutoFit/>
          </a:bodyPr>
          <a:lstStyle/>
          <a:p>
            <a:r>
              <a:rPr lang="en-US" sz="1200"/>
              <a:t>Other products</a:t>
            </a:r>
          </a:p>
        </p:txBody>
      </p:sp>
      <p:sp>
        <p:nvSpPr>
          <p:cNvPr id="22" name="Rectangle 21">
            <a:extLst>
              <a:ext uri="{FF2B5EF4-FFF2-40B4-BE49-F238E27FC236}">
                <a16:creationId xmlns:a16="http://schemas.microsoft.com/office/drawing/2014/main" id="{6A892E57-536B-3903-21A0-E36530FFD0E4}"/>
              </a:ext>
            </a:extLst>
          </p:cNvPr>
          <p:cNvSpPr/>
          <p:nvPr/>
        </p:nvSpPr>
        <p:spPr>
          <a:xfrm>
            <a:off x="2494226" y="4929509"/>
            <a:ext cx="2648733" cy="435670"/>
          </a:xfrm>
          <a:prstGeom prst="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4E29D3E-D0F0-91D6-E8CC-97C898DE29D7}"/>
              </a:ext>
            </a:extLst>
          </p:cNvPr>
          <p:cNvSpPr/>
          <p:nvPr/>
        </p:nvSpPr>
        <p:spPr>
          <a:xfrm>
            <a:off x="8133910" y="4398151"/>
            <a:ext cx="2648733" cy="435670"/>
          </a:xfrm>
          <a:prstGeom prst="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ine Callout 1 32">
            <a:extLst>
              <a:ext uri="{FF2B5EF4-FFF2-40B4-BE49-F238E27FC236}">
                <a16:creationId xmlns:a16="http://schemas.microsoft.com/office/drawing/2014/main" id="{1A5B53B2-3833-96D6-6162-5410C0907B10}"/>
              </a:ext>
            </a:extLst>
          </p:cNvPr>
          <p:cNvSpPr/>
          <p:nvPr/>
        </p:nvSpPr>
        <p:spPr>
          <a:xfrm>
            <a:off x="9756387" y="5196148"/>
            <a:ext cx="1548256" cy="803457"/>
          </a:xfrm>
          <a:prstGeom prst="borderCallout1">
            <a:avLst>
              <a:gd name="adj1" fmla="val 83"/>
              <a:gd name="adj2" fmla="val 49287"/>
              <a:gd name="adj3" fmla="val -55997"/>
              <a:gd name="adj4" fmla="val 23454"/>
            </a:avLst>
          </a:prstGeom>
          <a:solidFill>
            <a:srgbClr val="E7E6E6"/>
          </a:solidFill>
          <a:ln w="12700" cap="flat" cmpd="sng" algn="ctr">
            <a:solidFill>
              <a:srgbClr val="061F32"/>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7E6E6">
                    <a:lumMod val="10000"/>
                  </a:srgbClr>
                </a:solidFill>
                <a:effectLst/>
                <a:uLnTx/>
                <a:uFillTx/>
                <a:latin typeface="Arial"/>
                <a:ea typeface="+mn-ea"/>
                <a:cs typeface="+mn-cs"/>
              </a:rPr>
              <a:t>Product margins: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E7E6E6">
                    <a:lumMod val="10000"/>
                  </a:srgbClr>
                </a:solidFill>
                <a:ea typeface="+mn-ea"/>
                <a:cs typeface="+mn-cs"/>
              </a:rPr>
              <a:t>[sanitized]</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E7E6E6">
                    <a:lumMod val="10000"/>
                  </a:srgbClr>
                </a:solidFill>
                <a:ea typeface="+mn-ea"/>
                <a:cs typeface="+mn-cs"/>
              </a:rPr>
              <a:t>[sanitized]</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E7E6E6">
                    <a:lumMod val="10000"/>
                  </a:srgbClr>
                </a:solidFill>
                <a:effectLst/>
                <a:uLnTx/>
                <a:uFillTx/>
                <a:latin typeface="Arial"/>
                <a:ea typeface="+mn-ea"/>
                <a:cs typeface="+mn-cs"/>
              </a:rPr>
              <a:t>[sanitized]</a:t>
            </a:r>
          </a:p>
        </p:txBody>
      </p:sp>
    </p:spTree>
    <p:extLst>
      <p:ext uri="{BB962C8B-B14F-4D97-AF65-F5344CB8AC3E}">
        <p14:creationId xmlns:p14="http://schemas.microsoft.com/office/powerpoint/2010/main" val="2763526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[Company’s] right to win </a:t>
            </a:r>
            <a:r>
              <a:rPr lang="en-GB" err="1"/>
              <a:t>centers</a:t>
            </a:r>
            <a:r>
              <a:rPr lang="en-GB"/>
              <a:t> around three key strategic pillars</a:t>
            </a:r>
            <a:endParaRPr lang="en-DK"/>
          </a:p>
        </p:txBody>
      </p:sp>
      <p:sp>
        <p:nvSpPr>
          <p:cNvPr id="39" name="Footer Placeholder 2">
            <a:extLst>
              <a:ext uri="{FF2B5EF4-FFF2-40B4-BE49-F238E27FC236}">
                <a16:creationId xmlns:a16="http://schemas.microsoft.com/office/drawing/2014/main" id="{42429766-FECD-8E4A-B393-4C37D21717E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E5879B90-B394-264D-A9A4-AFA2655752C8}"/>
              </a:ext>
            </a:extLst>
          </p:cNvPr>
          <p:cNvSpPr/>
          <p:nvPr/>
        </p:nvSpPr>
        <p:spPr>
          <a:xfrm>
            <a:off x="1112382" y="4012965"/>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61F32"/>
                </a:solidFill>
                <a:effectLst/>
                <a:uLnTx/>
                <a:uFillTx/>
                <a:latin typeface="Arial" panose="020B0604020202020204"/>
                <a:ea typeface="+mn-ea"/>
                <a:cs typeface="+mn-cs"/>
              </a:rPr>
              <a:t>[Strategic pillar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61F32"/>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[Short description of must-win battle/strategic pillar. Ideally kept at 3-4 four lines of text]</a:t>
            </a:r>
          </a:p>
        </p:txBody>
      </p:sp>
      <p:sp>
        <p:nvSpPr>
          <p:cNvPr id="41" name="Rectangle 40">
            <a:extLst>
              <a:ext uri="{FF2B5EF4-FFF2-40B4-BE49-F238E27FC236}">
                <a16:creationId xmlns:a16="http://schemas.microsoft.com/office/drawing/2014/main" id="{2319B209-6BEC-C240-B81E-F0F8237BD514}"/>
              </a:ext>
            </a:extLst>
          </p:cNvPr>
          <p:cNvSpPr/>
          <p:nvPr/>
        </p:nvSpPr>
        <p:spPr>
          <a:xfrm>
            <a:off x="4756268" y="4012965"/>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61F32"/>
                </a:solidFill>
                <a:effectLst/>
                <a:uLnTx/>
                <a:uFillTx/>
                <a:latin typeface="Arial" panose="020B0604020202020204"/>
                <a:ea typeface="+mn-ea"/>
                <a:cs typeface="+mn-cs"/>
              </a:rPr>
              <a:t>[Strategic pillar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61F32"/>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[Short description of must-win battle/strategic pillar. Ideally kept at 3-4 four lines of text]</a:t>
            </a:r>
          </a:p>
        </p:txBody>
      </p:sp>
      <p:sp>
        <p:nvSpPr>
          <p:cNvPr id="42" name="Rectangle 41">
            <a:extLst>
              <a:ext uri="{FF2B5EF4-FFF2-40B4-BE49-F238E27FC236}">
                <a16:creationId xmlns:a16="http://schemas.microsoft.com/office/drawing/2014/main" id="{4B6E2693-5D2B-E348-84B3-4E2A8EED6436}"/>
              </a:ext>
            </a:extLst>
          </p:cNvPr>
          <p:cNvSpPr/>
          <p:nvPr/>
        </p:nvSpPr>
        <p:spPr>
          <a:xfrm>
            <a:off x="8400154" y="4012965"/>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61F32"/>
                </a:solidFill>
                <a:effectLst/>
                <a:uLnTx/>
                <a:uFillTx/>
                <a:latin typeface="Arial" panose="020B0604020202020204"/>
                <a:ea typeface="+mn-ea"/>
                <a:cs typeface="+mn-cs"/>
              </a:rPr>
              <a:t>[Strategic pillar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61F32"/>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[Short description of must-win battle/strategic pillar. Ideally kept at 3-4 four lines of text]</a:t>
            </a:r>
          </a:p>
        </p:txBody>
      </p:sp>
      <p:sp>
        <p:nvSpPr>
          <p:cNvPr id="43" name="Oval 42">
            <a:extLst>
              <a:ext uri="{FF2B5EF4-FFF2-40B4-BE49-F238E27FC236}">
                <a16:creationId xmlns:a16="http://schemas.microsoft.com/office/drawing/2014/main" id="{FC47664F-B1EA-DA46-B633-60042D41A20F}"/>
              </a:ext>
            </a:extLst>
          </p:cNvPr>
          <p:cNvSpPr>
            <a:spLocks noChangeAspect="1"/>
          </p:cNvSpPr>
          <p:nvPr/>
        </p:nvSpPr>
        <p:spPr>
          <a:xfrm>
            <a:off x="1780585" y="2386994"/>
            <a:ext cx="1260000" cy="12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Oval 43">
            <a:extLst>
              <a:ext uri="{FF2B5EF4-FFF2-40B4-BE49-F238E27FC236}">
                <a16:creationId xmlns:a16="http://schemas.microsoft.com/office/drawing/2014/main" id="{F35E1A02-74DC-C54B-B04E-9E6F6C69D1E0}"/>
              </a:ext>
            </a:extLst>
          </p:cNvPr>
          <p:cNvSpPr>
            <a:spLocks noChangeAspect="1"/>
          </p:cNvSpPr>
          <p:nvPr/>
        </p:nvSpPr>
        <p:spPr>
          <a:xfrm>
            <a:off x="5424471" y="2386994"/>
            <a:ext cx="1260000" cy="12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Oval 44">
            <a:extLst>
              <a:ext uri="{FF2B5EF4-FFF2-40B4-BE49-F238E27FC236}">
                <a16:creationId xmlns:a16="http://schemas.microsoft.com/office/drawing/2014/main" id="{4D608764-C16E-9C45-AE7F-702C61403095}"/>
              </a:ext>
            </a:extLst>
          </p:cNvPr>
          <p:cNvSpPr>
            <a:spLocks noChangeAspect="1"/>
          </p:cNvSpPr>
          <p:nvPr/>
        </p:nvSpPr>
        <p:spPr>
          <a:xfrm>
            <a:off x="9068357" y="2386994"/>
            <a:ext cx="1260000" cy="12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46" name="Picture 45">
            <a:extLst>
              <a:ext uri="{FF2B5EF4-FFF2-40B4-BE49-F238E27FC236}">
                <a16:creationId xmlns:a16="http://schemas.microsoft.com/office/drawing/2014/main" id="{595C7617-1826-1549-9DBB-32AAD2345D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51002" y="2713525"/>
            <a:ext cx="606938" cy="606938"/>
          </a:xfrm>
          <a:prstGeom prst="rect">
            <a:avLst/>
          </a:prstGeom>
        </p:spPr>
      </p:pic>
      <p:pic>
        <p:nvPicPr>
          <p:cNvPr id="47" name="Picture 46">
            <a:extLst>
              <a:ext uri="{FF2B5EF4-FFF2-40B4-BE49-F238E27FC236}">
                <a16:creationId xmlns:a16="http://schemas.microsoft.com/office/drawing/2014/main" id="{54B2ECCA-C40A-B64C-BAE2-5AC31F5503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06385" y="2712794"/>
            <a:ext cx="608400" cy="608400"/>
          </a:xfrm>
          <a:prstGeom prst="rect">
            <a:avLst/>
          </a:prstGeom>
        </p:spPr>
      </p:pic>
      <p:pic>
        <p:nvPicPr>
          <p:cNvPr id="48" name="Picture 47">
            <a:extLst>
              <a:ext uri="{FF2B5EF4-FFF2-40B4-BE49-F238E27FC236}">
                <a16:creationId xmlns:a16="http://schemas.microsoft.com/office/drawing/2014/main" id="{67D59927-8770-CE4A-9255-D9C42097E4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94157" y="2712794"/>
            <a:ext cx="608400" cy="608400"/>
          </a:xfrm>
          <a:prstGeom prst="rect">
            <a:avLst/>
          </a:prstGeom>
        </p:spPr>
      </p:pic>
      <p:sp>
        <p:nvSpPr>
          <p:cNvPr id="3" name="Google Shape;23;p40">
            <a:extLst>
              <a:ext uri="{FF2B5EF4-FFF2-40B4-BE49-F238E27FC236}">
                <a16:creationId xmlns:a16="http://schemas.microsoft.com/office/drawing/2014/main" id="{B64188AF-7AEA-A4DF-CD4D-E054554F6C7C}"/>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19</a:t>
            </a:fld>
            <a:endParaRPr/>
          </a:p>
        </p:txBody>
      </p:sp>
    </p:spTree>
    <p:extLst>
      <p:ext uri="{BB962C8B-B14F-4D97-AF65-F5344CB8AC3E}">
        <p14:creationId xmlns:p14="http://schemas.microsoft.com/office/powerpoint/2010/main" val="388301076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A502F6-0ECE-FBB2-E8D8-489E10AC0132}"/>
              </a:ext>
            </a:extLst>
          </p:cNvPr>
          <p:cNvSpPr>
            <a:spLocks noGrp="1"/>
          </p:cNvSpPr>
          <p:nvPr>
            <p:ph type="title"/>
          </p:nvPr>
        </p:nvSpPr>
        <p:spPr/>
        <p:txBody>
          <a:bodyPr/>
          <a:lstStyle/>
          <a:p>
            <a:r>
              <a:rPr lang="en-US">
                <a:solidFill>
                  <a:schemeClr val="bg2"/>
                </a:solidFill>
              </a:rPr>
              <a:t>Fixing the core: </a:t>
            </a:r>
            <a:r>
              <a:rPr lang="en-US"/>
              <a:t>Three main strategic objectives to ensure </a:t>
            </a:r>
            <a:r>
              <a:rPr lang="en-US" err="1"/>
              <a:t>DtC</a:t>
            </a:r>
            <a:r>
              <a:rPr lang="en-US"/>
              <a:t> portfolio is protected going forward</a:t>
            </a:r>
          </a:p>
        </p:txBody>
      </p:sp>
      <p:sp>
        <p:nvSpPr>
          <p:cNvPr id="5" name="Rectangle 4">
            <a:extLst>
              <a:ext uri="{FF2B5EF4-FFF2-40B4-BE49-F238E27FC236}">
                <a16:creationId xmlns:a16="http://schemas.microsoft.com/office/drawing/2014/main" id="{C1B79DAA-3C07-80DE-9A6E-B7A9FC3981F2}"/>
              </a:ext>
            </a:extLst>
          </p:cNvPr>
          <p:cNvSpPr/>
          <p:nvPr/>
        </p:nvSpPr>
        <p:spPr bwMode="auto">
          <a:xfrm>
            <a:off x="892450" y="2673672"/>
            <a:ext cx="2903815" cy="1695734"/>
          </a:xfrm>
          <a:prstGeom prst="rect">
            <a:avLst/>
          </a:prstGeom>
          <a:noFill/>
          <a:ln w="12700" algn="ctr">
            <a:solidFill>
              <a:schemeClr val="tx1"/>
            </a:solidFill>
            <a:prstDash val="dash"/>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8" name="Oval 7">
            <a:extLst>
              <a:ext uri="{FF2B5EF4-FFF2-40B4-BE49-F238E27FC236}">
                <a16:creationId xmlns:a16="http://schemas.microsoft.com/office/drawing/2014/main" id="{4F9E31BD-2BA8-2AC9-E17B-2E0E3AD6A175}"/>
              </a:ext>
            </a:extLst>
          </p:cNvPr>
          <p:cNvSpPr/>
          <p:nvPr/>
        </p:nvSpPr>
        <p:spPr bwMode="auto">
          <a:xfrm>
            <a:off x="4546036" y="2413413"/>
            <a:ext cx="2975681" cy="2082976"/>
          </a:xfrm>
          <a:prstGeom prst="ellipse">
            <a:avLst/>
          </a:prstGeom>
          <a:solidFill>
            <a:schemeClr val="accent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400" b="1" i="0" u="none" strike="noStrike" kern="0" cap="none" spc="0" normalizeH="0" baseline="0" noProof="0" err="1">
                <a:ln>
                  <a:noFill/>
                </a:ln>
                <a:solidFill>
                  <a:srgbClr val="FFFFFF"/>
                </a:solidFill>
                <a:effectLst/>
                <a:uLnTx/>
                <a:uFillTx/>
                <a:latin typeface="Arial" panose="020B0604020202020204" pitchFamily="34" charset="0"/>
                <a:cs typeface="Arial" panose="020B0604020202020204" pitchFamily="34" charset="0"/>
                <a:sym typeface="Arial"/>
              </a:rPr>
              <a:t>DtC</a:t>
            </a:r>
            <a:r>
              <a:rPr kumimoji="0" lang="en-US" sz="14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 portfolio</a:t>
            </a:r>
          </a:p>
        </p:txBody>
      </p:sp>
      <p:sp>
        <p:nvSpPr>
          <p:cNvPr id="16" name="AutoShape 2">
            <a:extLst>
              <a:ext uri="{FF2B5EF4-FFF2-40B4-BE49-F238E27FC236}">
                <a16:creationId xmlns:a16="http://schemas.microsoft.com/office/drawing/2014/main" id="{99EFDBCE-0FBB-741D-75DD-B6A4E053F9BB}"/>
              </a:ext>
            </a:extLst>
          </p:cNvPr>
          <p:cNvSpPr>
            <a:spLocks noChangeArrowheads="1"/>
          </p:cNvSpPr>
          <p:nvPr/>
        </p:nvSpPr>
        <p:spPr bwMode="gray">
          <a:xfrm>
            <a:off x="3888245" y="3201266"/>
            <a:ext cx="565811" cy="507271"/>
          </a:xfrm>
          <a:prstGeom prst="rightArrow">
            <a:avLst>
              <a:gd name="adj1" fmla="val 50000"/>
              <a:gd name="adj2" fmla="val 32292"/>
            </a:avLst>
          </a:prstGeom>
          <a:solidFill>
            <a:schemeClr val="bg2"/>
          </a:solidFill>
          <a:ln w="9525"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Ubuntu"/>
            </a:endParaRPr>
          </a:p>
        </p:txBody>
      </p:sp>
      <p:sp>
        <p:nvSpPr>
          <p:cNvPr id="17" name="TextBox 16">
            <a:extLst>
              <a:ext uri="{FF2B5EF4-FFF2-40B4-BE49-F238E27FC236}">
                <a16:creationId xmlns:a16="http://schemas.microsoft.com/office/drawing/2014/main" id="{396A1F38-32BE-42F9-9755-239B0EE40154}"/>
              </a:ext>
            </a:extLst>
          </p:cNvPr>
          <p:cNvSpPr txBox="1"/>
          <p:nvPr/>
        </p:nvSpPr>
        <p:spPr bwMode="gray">
          <a:xfrm>
            <a:off x="1610712" y="2755477"/>
            <a:ext cx="1467290" cy="257369"/>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New customers</a:t>
            </a:r>
          </a:p>
        </p:txBody>
      </p:sp>
      <p:sp>
        <p:nvSpPr>
          <p:cNvPr id="18" name="Rectangle 17">
            <a:extLst>
              <a:ext uri="{FF2B5EF4-FFF2-40B4-BE49-F238E27FC236}">
                <a16:creationId xmlns:a16="http://schemas.microsoft.com/office/drawing/2014/main" id="{F6B8F097-97F5-6019-8652-F5EDE01354BE}"/>
              </a:ext>
            </a:extLst>
          </p:cNvPr>
          <p:cNvSpPr/>
          <p:nvPr/>
        </p:nvSpPr>
        <p:spPr bwMode="auto">
          <a:xfrm>
            <a:off x="989159" y="2083293"/>
            <a:ext cx="2710397" cy="511297"/>
          </a:xfrm>
          <a:prstGeom prst="rect">
            <a:avLst/>
          </a:prstGeom>
          <a:noFill/>
          <a:ln w="3175" algn="ctr">
            <a:solidFill>
              <a:schemeClr val="bg1"/>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Customer acquisition strategy and management</a:t>
            </a:r>
          </a:p>
        </p:txBody>
      </p:sp>
      <p:sp>
        <p:nvSpPr>
          <p:cNvPr id="20" name="Rectangle 19">
            <a:extLst>
              <a:ext uri="{FF2B5EF4-FFF2-40B4-BE49-F238E27FC236}">
                <a16:creationId xmlns:a16="http://schemas.microsoft.com/office/drawing/2014/main" id="{5BE5AB85-8137-46A4-E0B5-D5A94F6A3E10}"/>
              </a:ext>
            </a:extLst>
          </p:cNvPr>
          <p:cNvSpPr/>
          <p:nvPr/>
        </p:nvSpPr>
        <p:spPr bwMode="auto">
          <a:xfrm>
            <a:off x="8367614" y="2083390"/>
            <a:ext cx="2711560" cy="511200"/>
          </a:xfrm>
          <a:prstGeom prst="rect">
            <a:avLst/>
          </a:prstGeom>
          <a:noFill/>
          <a:ln w="3175" algn="ctr">
            <a:solidFill>
              <a:schemeClr val="bg1"/>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Customer retention management</a:t>
            </a:r>
          </a:p>
        </p:txBody>
      </p:sp>
      <p:sp>
        <p:nvSpPr>
          <p:cNvPr id="22" name="Rectangle 17">
            <a:extLst>
              <a:ext uri="{FF2B5EF4-FFF2-40B4-BE49-F238E27FC236}">
                <a16:creationId xmlns:a16="http://schemas.microsoft.com/office/drawing/2014/main" id="{ED5C0FF7-11CC-E91A-DF57-1B39A3885A04}"/>
              </a:ext>
            </a:extLst>
          </p:cNvPr>
          <p:cNvSpPr>
            <a:spLocks noChangeArrowheads="1"/>
          </p:cNvSpPr>
          <p:nvPr/>
        </p:nvSpPr>
        <p:spPr bwMode="auto">
          <a:xfrm>
            <a:off x="892450" y="5251372"/>
            <a:ext cx="10282852" cy="761461"/>
          </a:xfrm>
          <a:prstGeom prst="rect">
            <a:avLst/>
          </a:prstGeom>
          <a:solidFill>
            <a:schemeClr val="tx2">
              <a:lumMod val="90000"/>
            </a:schemeClr>
          </a:solidFill>
          <a:ln w="9525" algn="ctr">
            <a:noFill/>
            <a:miter lim="800000"/>
            <a:headEnd type="none" w="lg" len="lg"/>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Organizational and structural enablers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Enable the organization to achieve levers 1 and 2</a:t>
            </a:r>
          </a:p>
        </p:txBody>
      </p:sp>
      <p:sp>
        <p:nvSpPr>
          <p:cNvPr id="26" name="TextBox 25">
            <a:extLst>
              <a:ext uri="{FF2B5EF4-FFF2-40B4-BE49-F238E27FC236}">
                <a16:creationId xmlns:a16="http://schemas.microsoft.com/office/drawing/2014/main" id="{CE97A4B5-B479-A8F1-265B-797E4FB60AE2}"/>
              </a:ext>
            </a:extLst>
          </p:cNvPr>
          <p:cNvSpPr txBox="1"/>
          <p:nvPr/>
        </p:nvSpPr>
        <p:spPr bwMode="gray">
          <a:xfrm>
            <a:off x="8855474" y="2755477"/>
            <a:ext cx="1735841" cy="257369"/>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Churned customers</a:t>
            </a:r>
          </a:p>
        </p:txBody>
      </p:sp>
      <p:sp>
        <p:nvSpPr>
          <p:cNvPr id="27" name="Rectangle 26">
            <a:extLst>
              <a:ext uri="{FF2B5EF4-FFF2-40B4-BE49-F238E27FC236}">
                <a16:creationId xmlns:a16="http://schemas.microsoft.com/office/drawing/2014/main" id="{E6171BC8-B33A-B614-44D3-AF8AAE170D6F}"/>
              </a:ext>
            </a:extLst>
          </p:cNvPr>
          <p:cNvSpPr/>
          <p:nvPr/>
        </p:nvSpPr>
        <p:spPr bwMode="auto">
          <a:xfrm>
            <a:off x="8271487" y="2673672"/>
            <a:ext cx="2903815" cy="1695734"/>
          </a:xfrm>
          <a:prstGeom prst="rect">
            <a:avLst/>
          </a:prstGeom>
          <a:noFill/>
          <a:ln w="12700" algn="ctr">
            <a:solidFill>
              <a:schemeClr val="tx1"/>
            </a:solidFill>
            <a:prstDash val="dash"/>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28" name="AutoShape 2">
            <a:extLst>
              <a:ext uri="{FF2B5EF4-FFF2-40B4-BE49-F238E27FC236}">
                <a16:creationId xmlns:a16="http://schemas.microsoft.com/office/drawing/2014/main" id="{70CAFE1D-5068-4B89-5B13-D576CA33F9AF}"/>
              </a:ext>
            </a:extLst>
          </p:cNvPr>
          <p:cNvSpPr>
            <a:spLocks noChangeArrowheads="1"/>
          </p:cNvSpPr>
          <p:nvPr/>
        </p:nvSpPr>
        <p:spPr bwMode="gray">
          <a:xfrm>
            <a:off x="7613697" y="3201266"/>
            <a:ext cx="565811" cy="507271"/>
          </a:xfrm>
          <a:prstGeom prst="rightArrow">
            <a:avLst>
              <a:gd name="adj1" fmla="val 50000"/>
              <a:gd name="adj2" fmla="val 32292"/>
            </a:avLst>
          </a:prstGeom>
          <a:solidFill>
            <a:schemeClr val="bg2"/>
          </a:solidFill>
          <a:ln w="9525"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Ubuntu"/>
            </a:endParaRPr>
          </a:p>
        </p:txBody>
      </p:sp>
      <p:sp>
        <p:nvSpPr>
          <p:cNvPr id="29" name="AutoShape 2">
            <a:extLst>
              <a:ext uri="{FF2B5EF4-FFF2-40B4-BE49-F238E27FC236}">
                <a16:creationId xmlns:a16="http://schemas.microsoft.com/office/drawing/2014/main" id="{042E867C-0567-C15F-71CA-C5F01BE1A89E}"/>
              </a:ext>
            </a:extLst>
          </p:cNvPr>
          <p:cNvSpPr>
            <a:spLocks noChangeArrowheads="1"/>
          </p:cNvSpPr>
          <p:nvPr/>
        </p:nvSpPr>
        <p:spPr bwMode="gray">
          <a:xfrm rot="16200000">
            <a:off x="2061452" y="4595246"/>
            <a:ext cx="565811" cy="507271"/>
          </a:xfrm>
          <a:prstGeom prst="rightArrow">
            <a:avLst>
              <a:gd name="adj1" fmla="val 50000"/>
              <a:gd name="adj2" fmla="val 32292"/>
            </a:avLst>
          </a:prstGeom>
          <a:solidFill>
            <a:schemeClr val="tx2">
              <a:lumMod val="90000"/>
            </a:schemeClr>
          </a:solidFill>
          <a:ln w="9525"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Ubuntu"/>
            </a:endParaRPr>
          </a:p>
        </p:txBody>
      </p:sp>
      <p:sp>
        <p:nvSpPr>
          <p:cNvPr id="30" name="AutoShape 2">
            <a:extLst>
              <a:ext uri="{FF2B5EF4-FFF2-40B4-BE49-F238E27FC236}">
                <a16:creationId xmlns:a16="http://schemas.microsoft.com/office/drawing/2014/main" id="{C661369D-CB65-ED6E-ECF3-9DBFF1A05B90}"/>
              </a:ext>
            </a:extLst>
          </p:cNvPr>
          <p:cNvSpPr>
            <a:spLocks noChangeArrowheads="1"/>
          </p:cNvSpPr>
          <p:nvPr/>
        </p:nvSpPr>
        <p:spPr bwMode="gray">
          <a:xfrm rot="16200000">
            <a:off x="9440489" y="4595246"/>
            <a:ext cx="565811" cy="507271"/>
          </a:xfrm>
          <a:prstGeom prst="rightArrow">
            <a:avLst>
              <a:gd name="adj1" fmla="val 50000"/>
              <a:gd name="adj2" fmla="val 32292"/>
            </a:avLst>
          </a:prstGeom>
          <a:solidFill>
            <a:schemeClr val="tx2">
              <a:lumMod val="90000"/>
            </a:schemeClr>
          </a:solidFill>
          <a:ln w="9525"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Ubuntu"/>
            </a:endParaRPr>
          </a:p>
        </p:txBody>
      </p:sp>
      <p:sp>
        <p:nvSpPr>
          <p:cNvPr id="31" name="TextBox 30">
            <a:extLst>
              <a:ext uri="{FF2B5EF4-FFF2-40B4-BE49-F238E27FC236}">
                <a16:creationId xmlns:a16="http://schemas.microsoft.com/office/drawing/2014/main" id="{5D43F992-3C5D-9AD9-B48A-A8535B86B526}"/>
              </a:ext>
            </a:extLst>
          </p:cNvPr>
          <p:cNvSpPr txBox="1"/>
          <p:nvPr/>
        </p:nvSpPr>
        <p:spPr bwMode="gray">
          <a:xfrm>
            <a:off x="952088" y="3106912"/>
            <a:ext cx="2807106" cy="1149921"/>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Increase the number of customers by:</a:t>
            </a:r>
          </a:p>
          <a:p>
            <a:pPr marL="171450" marR="0" lvl="0" indent="-171450"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Focusing on strengthening differentiated, premium brand position</a:t>
            </a:r>
          </a:p>
          <a:p>
            <a:pPr marL="171450" marR="0" lvl="0" indent="-171450"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Utilizing customer segment strategy in sales channels and product mix</a:t>
            </a:r>
          </a:p>
        </p:txBody>
      </p:sp>
      <p:sp>
        <p:nvSpPr>
          <p:cNvPr id="32" name="TextBox 31">
            <a:extLst>
              <a:ext uri="{FF2B5EF4-FFF2-40B4-BE49-F238E27FC236}">
                <a16:creationId xmlns:a16="http://schemas.microsoft.com/office/drawing/2014/main" id="{8CF87E14-4CB6-A984-5C38-9482AE246E9F}"/>
              </a:ext>
            </a:extLst>
          </p:cNvPr>
          <p:cNvSpPr txBox="1"/>
          <p:nvPr/>
        </p:nvSpPr>
        <p:spPr bwMode="gray">
          <a:xfrm>
            <a:off x="8367614" y="3160096"/>
            <a:ext cx="2711559" cy="703645"/>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Reduce customer churn by:</a:t>
            </a:r>
          </a:p>
          <a:p>
            <a:pPr marL="171450" marR="0" lvl="0" indent="-171450"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Implementing new, data-driven churn management process</a:t>
            </a:r>
          </a:p>
        </p:txBody>
      </p:sp>
      <p:sp>
        <p:nvSpPr>
          <p:cNvPr id="19" name="Oval 3">
            <a:extLst>
              <a:ext uri="{FF2B5EF4-FFF2-40B4-BE49-F238E27FC236}">
                <a16:creationId xmlns:a16="http://schemas.microsoft.com/office/drawing/2014/main" id="{C410AD8A-B76E-A895-0853-8E892B494E54}"/>
              </a:ext>
            </a:extLst>
          </p:cNvPr>
          <p:cNvSpPr>
            <a:spLocks noChangeArrowheads="1"/>
          </p:cNvSpPr>
          <p:nvPr/>
        </p:nvSpPr>
        <p:spPr bwMode="gray">
          <a:xfrm>
            <a:off x="2182357" y="1728280"/>
            <a:ext cx="324000" cy="324000"/>
          </a:xfrm>
          <a:prstGeom prst="ellipse">
            <a:avLst/>
          </a:prstGeom>
          <a:solidFill>
            <a:schemeClr val="accent2"/>
          </a:solidFill>
          <a:ln w="9525" algn="ctr">
            <a:solidFill>
              <a:schemeClr val="bg1"/>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1</a:t>
            </a:r>
          </a:p>
        </p:txBody>
      </p:sp>
      <p:sp>
        <p:nvSpPr>
          <p:cNvPr id="21" name="Oval 3">
            <a:extLst>
              <a:ext uri="{FF2B5EF4-FFF2-40B4-BE49-F238E27FC236}">
                <a16:creationId xmlns:a16="http://schemas.microsoft.com/office/drawing/2014/main" id="{99AFD045-2769-B9FE-5F53-BBE2A194FCE0}"/>
              </a:ext>
            </a:extLst>
          </p:cNvPr>
          <p:cNvSpPr>
            <a:spLocks noChangeArrowheads="1"/>
          </p:cNvSpPr>
          <p:nvPr/>
        </p:nvSpPr>
        <p:spPr bwMode="gray">
          <a:xfrm>
            <a:off x="9561394" y="1728280"/>
            <a:ext cx="324000" cy="324000"/>
          </a:xfrm>
          <a:prstGeom prst="ellipse">
            <a:avLst/>
          </a:prstGeom>
          <a:solidFill>
            <a:schemeClr val="accent2"/>
          </a:solidFill>
          <a:ln w="9525" algn="ctr">
            <a:solidFill>
              <a:schemeClr val="bg1"/>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2</a:t>
            </a:r>
          </a:p>
        </p:txBody>
      </p:sp>
      <p:sp>
        <p:nvSpPr>
          <p:cNvPr id="23" name="Oval 3">
            <a:extLst>
              <a:ext uri="{FF2B5EF4-FFF2-40B4-BE49-F238E27FC236}">
                <a16:creationId xmlns:a16="http://schemas.microsoft.com/office/drawing/2014/main" id="{A08AC029-2E46-B164-960F-5EC8B8A76F88}"/>
              </a:ext>
            </a:extLst>
          </p:cNvPr>
          <p:cNvSpPr>
            <a:spLocks noChangeArrowheads="1"/>
          </p:cNvSpPr>
          <p:nvPr/>
        </p:nvSpPr>
        <p:spPr bwMode="gray">
          <a:xfrm>
            <a:off x="3888245" y="5470102"/>
            <a:ext cx="324000" cy="324000"/>
          </a:xfrm>
          <a:prstGeom prst="ellipse">
            <a:avLst/>
          </a:prstGeom>
          <a:solidFill>
            <a:schemeClr val="accent2"/>
          </a:solidFill>
          <a:ln w="9525" algn="ctr">
            <a:solidFill>
              <a:schemeClr val="bg1"/>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3</a:t>
            </a:r>
          </a:p>
        </p:txBody>
      </p:sp>
      <p:sp>
        <p:nvSpPr>
          <p:cNvPr id="6" name="Slide Number Placeholder 4">
            <a:extLst>
              <a:ext uri="{FF2B5EF4-FFF2-40B4-BE49-F238E27FC236}">
                <a16:creationId xmlns:a16="http://schemas.microsoft.com/office/drawing/2014/main" id="{2F411FEE-93EB-2133-B75A-8534E8C006E4}"/>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44546A">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190</a:t>
            </a:fld>
            <a:endParaRPr kumimoji="0" lang="en-DK" sz="900" b="0" i="0" u="none" strike="noStrike" kern="1200" cap="none" spc="0" normalizeH="0" baseline="0" noProof="0">
              <a:ln>
                <a:noFill/>
              </a:ln>
              <a:solidFill>
                <a:srgbClr val="44546A">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 name="Footer Placeholder 2">
            <a:extLst>
              <a:ext uri="{FF2B5EF4-FFF2-40B4-BE49-F238E27FC236}">
                <a16:creationId xmlns:a16="http://schemas.microsoft.com/office/drawing/2014/main" id="{5231C870-3752-AEE6-3665-BEFBFCCEFD2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Team analysis</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361211603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A502F6-0ECE-FBB2-E8D8-489E10AC0132}"/>
              </a:ext>
            </a:extLst>
          </p:cNvPr>
          <p:cNvSpPr>
            <a:spLocks noGrp="1"/>
          </p:cNvSpPr>
          <p:nvPr>
            <p:ph type="title"/>
          </p:nvPr>
        </p:nvSpPr>
        <p:spPr/>
        <p:txBody>
          <a:bodyPr/>
          <a:lstStyle/>
          <a:p>
            <a:r>
              <a:rPr lang="en-US">
                <a:solidFill>
                  <a:schemeClr val="bg2"/>
                </a:solidFill>
              </a:rPr>
              <a:t>Fixing the core: </a:t>
            </a:r>
            <a:r>
              <a:rPr lang="en-US"/>
              <a:t>Three main strategic objectives to ensure </a:t>
            </a:r>
            <a:r>
              <a:rPr lang="en-US" err="1"/>
              <a:t>DtC</a:t>
            </a:r>
            <a:r>
              <a:rPr lang="en-US"/>
              <a:t> portfolio is protected going forward</a:t>
            </a:r>
          </a:p>
        </p:txBody>
      </p:sp>
      <p:sp>
        <p:nvSpPr>
          <p:cNvPr id="8" name="Oval 7">
            <a:extLst>
              <a:ext uri="{FF2B5EF4-FFF2-40B4-BE49-F238E27FC236}">
                <a16:creationId xmlns:a16="http://schemas.microsoft.com/office/drawing/2014/main" id="{4F9E31BD-2BA8-2AC9-E17B-2E0E3AD6A175}"/>
              </a:ext>
            </a:extLst>
          </p:cNvPr>
          <p:cNvSpPr/>
          <p:nvPr/>
        </p:nvSpPr>
        <p:spPr bwMode="auto">
          <a:xfrm>
            <a:off x="4546036" y="2413413"/>
            <a:ext cx="2975681" cy="2082976"/>
          </a:xfrm>
          <a:prstGeom prst="ellipse">
            <a:avLst/>
          </a:prstGeom>
          <a:solidFill>
            <a:schemeClr val="accent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400" b="1" i="0" u="none" strike="noStrike" kern="0" cap="none" spc="0" normalizeH="0" baseline="0" noProof="0" err="1">
                <a:ln>
                  <a:noFill/>
                </a:ln>
                <a:solidFill>
                  <a:srgbClr val="FFFFFF"/>
                </a:solidFill>
                <a:effectLst/>
                <a:uLnTx/>
                <a:uFillTx/>
                <a:latin typeface="Arial" panose="020B0604020202020204" pitchFamily="34" charset="0"/>
                <a:cs typeface="Arial" panose="020B0604020202020204" pitchFamily="34" charset="0"/>
                <a:sym typeface="Arial"/>
              </a:rPr>
              <a:t>DtC</a:t>
            </a:r>
            <a:r>
              <a:rPr kumimoji="0" lang="en-US" sz="14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 portfolio</a:t>
            </a:r>
          </a:p>
        </p:txBody>
      </p:sp>
      <p:sp>
        <p:nvSpPr>
          <p:cNvPr id="16" name="AutoShape 2">
            <a:extLst>
              <a:ext uri="{FF2B5EF4-FFF2-40B4-BE49-F238E27FC236}">
                <a16:creationId xmlns:a16="http://schemas.microsoft.com/office/drawing/2014/main" id="{99EFDBCE-0FBB-741D-75DD-B6A4E053F9BB}"/>
              </a:ext>
            </a:extLst>
          </p:cNvPr>
          <p:cNvSpPr>
            <a:spLocks noChangeArrowheads="1"/>
          </p:cNvSpPr>
          <p:nvPr/>
        </p:nvSpPr>
        <p:spPr bwMode="gray">
          <a:xfrm>
            <a:off x="3888245" y="3201266"/>
            <a:ext cx="565811" cy="507271"/>
          </a:xfrm>
          <a:prstGeom prst="rightArrow">
            <a:avLst>
              <a:gd name="adj1" fmla="val 50000"/>
              <a:gd name="adj2" fmla="val 32292"/>
            </a:avLst>
          </a:prstGeom>
          <a:solidFill>
            <a:schemeClr val="bg2"/>
          </a:solidFill>
          <a:ln w="9525"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Ubuntu"/>
            </a:endParaRPr>
          </a:p>
        </p:txBody>
      </p:sp>
      <p:sp>
        <p:nvSpPr>
          <p:cNvPr id="20" name="Rectangle 19">
            <a:extLst>
              <a:ext uri="{FF2B5EF4-FFF2-40B4-BE49-F238E27FC236}">
                <a16:creationId xmlns:a16="http://schemas.microsoft.com/office/drawing/2014/main" id="{5BE5AB85-8137-46A4-E0B5-D5A94F6A3E10}"/>
              </a:ext>
            </a:extLst>
          </p:cNvPr>
          <p:cNvSpPr/>
          <p:nvPr/>
        </p:nvSpPr>
        <p:spPr bwMode="auto">
          <a:xfrm>
            <a:off x="8367614" y="2083390"/>
            <a:ext cx="2711560" cy="511200"/>
          </a:xfrm>
          <a:prstGeom prst="rect">
            <a:avLst/>
          </a:prstGeom>
          <a:noFill/>
          <a:ln w="3175" algn="ctr">
            <a:solidFill>
              <a:schemeClr val="bg1"/>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Customer retention management</a:t>
            </a:r>
          </a:p>
        </p:txBody>
      </p:sp>
      <p:sp>
        <p:nvSpPr>
          <p:cNvPr id="22" name="Rectangle 17">
            <a:extLst>
              <a:ext uri="{FF2B5EF4-FFF2-40B4-BE49-F238E27FC236}">
                <a16:creationId xmlns:a16="http://schemas.microsoft.com/office/drawing/2014/main" id="{ED5C0FF7-11CC-E91A-DF57-1B39A3885A04}"/>
              </a:ext>
            </a:extLst>
          </p:cNvPr>
          <p:cNvSpPr>
            <a:spLocks noChangeArrowheads="1"/>
          </p:cNvSpPr>
          <p:nvPr/>
        </p:nvSpPr>
        <p:spPr bwMode="auto">
          <a:xfrm>
            <a:off x="892450" y="5251372"/>
            <a:ext cx="10282852" cy="761461"/>
          </a:xfrm>
          <a:prstGeom prst="rect">
            <a:avLst/>
          </a:prstGeom>
          <a:solidFill>
            <a:schemeClr val="tx2">
              <a:lumMod val="90000"/>
            </a:schemeClr>
          </a:solidFill>
          <a:ln w="9525" algn="ctr">
            <a:noFill/>
            <a:miter lim="800000"/>
            <a:headEnd type="none" w="lg" len="lg"/>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Organizational and structural enablers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Enable the organization to achieve levers 1 and 2</a:t>
            </a:r>
          </a:p>
        </p:txBody>
      </p:sp>
      <p:sp>
        <p:nvSpPr>
          <p:cNvPr id="26" name="TextBox 25">
            <a:extLst>
              <a:ext uri="{FF2B5EF4-FFF2-40B4-BE49-F238E27FC236}">
                <a16:creationId xmlns:a16="http://schemas.microsoft.com/office/drawing/2014/main" id="{CE97A4B5-B479-A8F1-265B-797E4FB60AE2}"/>
              </a:ext>
            </a:extLst>
          </p:cNvPr>
          <p:cNvSpPr txBox="1"/>
          <p:nvPr/>
        </p:nvSpPr>
        <p:spPr bwMode="gray">
          <a:xfrm>
            <a:off x="8855474" y="2755477"/>
            <a:ext cx="1735841" cy="257369"/>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Churned customers</a:t>
            </a:r>
          </a:p>
        </p:txBody>
      </p:sp>
      <p:sp>
        <p:nvSpPr>
          <p:cNvPr id="27" name="Rectangle 26">
            <a:extLst>
              <a:ext uri="{FF2B5EF4-FFF2-40B4-BE49-F238E27FC236}">
                <a16:creationId xmlns:a16="http://schemas.microsoft.com/office/drawing/2014/main" id="{E6171BC8-B33A-B614-44D3-AF8AAE170D6F}"/>
              </a:ext>
            </a:extLst>
          </p:cNvPr>
          <p:cNvSpPr/>
          <p:nvPr/>
        </p:nvSpPr>
        <p:spPr bwMode="auto">
          <a:xfrm>
            <a:off x="8271487" y="2673672"/>
            <a:ext cx="2903815" cy="1695734"/>
          </a:xfrm>
          <a:prstGeom prst="rect">
            <a:avLst/>
          </a:prstGeom>
          <a:noFill/>
          <a:ln w="12700" algn="ctr">
            <a:solidFill>
              <a:schemeClr val="tx1"/>
            </a:solidFill>
            <a:prstDash val="dash"/>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28" name="AutoShape 2">
            <a:extLst>
              <a:ext uri="{FF2B5EF4-FFF2-40B4-BE49-F238E27FC236}">
                <a16:creationId xmlns:a16="http://schemas.microsoft.com/office/drawing/2014/main" id="{70CAFE1D-5068-4B89-5B13-D576CA33F9AF}"/>
              </a:ext>
            </a:extLst>
          </p:cNvPr>
          <p:cNvSpPr>
            <a:spLocks noChangeArrowheads="1"/>
          </p:cNvSpPr>
          <p:nvPr/>
        </p:nvSpPr>
        <p:spPr bwMode="gray">
          <a:xfrm>
            <a:off x="7613697" y="3201266"/>
            <a:ext cx="565811" cy="507271"/>
          </a:xfrm>
          <a:prstGeom prst="rightArrow">
            <a:avLst>
              <a:gd name="adj1" fmla="val 50000"/>
              <a:gd name="adj2" fmla="val 32292"/>
            </a:avLst>
          </a:prstGeom>
          <a:solidFill>
            <a:schemeClr val="bg2"/>
          </a:solidFill>
          <a:ln w="9525"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Ubuntu"/>
            </a:endParaRPr>
          </a:p>
        </p:txBody>
      </p:sp>
      <p:sp>
        <p:nvSpPr>
          <p:cNvPr id="29" name="AutoShape 2">
            <a:extLst>
              <a:ext uri="{FF2B5EF4-FFF2-40B4-BE49-F238E27FC236}">
                <a16:creationId xmlns:a16="http://schemas.microsoft.com/office/drawing/2014/main" id="{042E867C-0567-C15F-71CA-C5F01BE1A89E}"/>
              </a:ext>
            </a:extLst>
          </p:cNvPr>
          <p:cNvSpPr>
            <a:spLocks noChangeArrowheads="1"/>
          </p:cNvSpPr>
          <p:nvPr/>
        </p:nvSpPr>
        <p:spPr bwMode="gray">
          <a:xfrm rot="16200000">
            <a:off x="2061452" y="4595246"/>
            <a:ext cx="565811" cy="507271"/>
          </a:xfrm>
          <a:prstGeom prst="rightArrow">
            <a:avLst>
              <a:gd name="adj1" fmla="val 50000"/>
              <a:gd name="adj2" fmla="val 32292"/>
            </a:avLst>
          </a:prstGeom>
          <a:solidFill>
            <a:schemeClr val="tx2">
              <a:lumMod val="90000"/>
            </a:schemeClr>
          </a:solidFill>
          <a:ln w="9525"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Ubuntu"/>
            </a:endParaRPr>
          </a:p>
        </p:txBody>
      </p:sp>
      <p:sp>
        <p:nvSpPr>
          <p:cNvPr id="30" name="AutoShape 2">
            <a:extLst>
              <a:ext uri="{FF2B5EF4-FFF2-40B4-BE49-F238E27FC236}">
                <a16:creationId xmlns:a16="http://schemas.microsoft.com/office/drawing/2014/main" id="{C661369D-CB65-ED6E-ECF3-9DBFF1A05B90}"/>
              </a:ext>
            </a:extLst>
          </p:cNvPr>
          <p:cNvSpPr>
            <a:spLocks noChangeArrowheads="1"/>
          </p:cNvSpPr>
          <p:nvPr/>
        </p:nvSpPr>
        <p:spPr bwMode="gray">
          <a:xfrm rot="16200000">
            <a:off x="9440489" y="4595246"/>
            <a:ext cx="565811" cy="507271"/>
          </a:xfrm>
          <a:prstGeom prst="rightArrow">
            <a:avLst>
              <a:gd name="adj1" fmla="val 50000"/>
              <a:gd name="adj2" fmla="val 32292"/>
            </a:avLst>
          </a:prstGeom>
          <a:solidFill>
            <a:schemeClr val="tx2">
              <a:lumMod val="90000"/>
            </a:schemeClr>
          </a:solidFill>
          <a:ln w="9525"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Ubuntu"/>
            </a:endParaRPr>
          </a:p>
        </p:txBody>
      </p:sp>
      <p:sp>
        <p:nvSpPr>
          <p:cNvPr id="32" name="TextBox 31">
            <a:extLst>
              <a:ext uri="{FF2B5EF4-FFF2-40B4-BE49-F238E27FC236}">
                <a16:creationId xmlns:a16="http://schemas.microsoft.com/office/drawing/2014/main" id="{8CF87E14-4CB6-A984-5C38-9482AE246E9F}"/>
              </a:ext>
            </a:extLst>
          </p:cNvPr>
          <p:cNvSpPr txBox="1"/>
          <p:nvPr/>
        </p:nvSpPr>
        <p:spPr bwMode="gray">
          <a:xfrm>
            <a:off x="8367614" y="3160096"/>
            <a:ext cx="2711559" cy="703645"/>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Reduce customer churn by:</a:t>
            </a:r>
          </a:p>
          <a:p>
            <a:pPr marL="171450" marR="0" lvl="0" indent="-171450"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Implementing new, data-driven churn management process</a:t>
            </a:r>
          </a:p>
        </p:txBody>
      </p:sp>
      <p:sp>
        <p:nvSpPr>
          <p:cNvPr id="21" name="Oval 3">
            <a:extLst>
              <a:ext uri="{FF2B5EF4-FFF2-40B4-BE49-F238E27FC236}">
                <a16:creationId xmlns:a16="http://schemas.microsoft.com/office/drawing/2014/main" id="{99AFD045-2769-B9FE-5F53-BBE2A194FCE0}"/>
              </a:ext>
            </a:extLst>
          </p:cNvPr>
          <p:cNvSpPr>
            <a:spLocks noChangeArrowheads="1"/>
          </p:cNvSpPr>
          <p:nvPr/>
        </p:nvSpPr>
        <p:spPr bwMode="gray">
          <a:xfrm>
            <a:off x="9561394" y="1728280"/>
            <a:ext cx="324000" cy="324000"/>
          </a:xfrm>
          <a:prstGeom prst="ellipse">
            <a:avLst/>
          </a:prstGeom>
          <a:solidFill>
            <a:schemeClr val="accent2"/>
          </a:solidFill>
          <a:ln w="9525" algn="ctr">
            <a:solidFill>
              <a:schemeClr val="bg1"/>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2</a:t>
            </a:r>
          </a:p>
        </p:txBody>
      </p:sp>
      <p:sp>
        <p:nvSpPr>
          <p:cNvPr id="23" name="Oval 3">
            <a:extLst>
              <a:ext uri="{FF2B5EF4-FFF2-40B4-BE49-F238E27FC236}">
                <a16:creationId xmlns:a16="http://schemas.microsoft.com/office/drawing/2014/main" id="{A08AC029-2E46-B164-960F-5EC8B8A76F88}"/>
              </a:ext>
            </a:extLst>
          </p:cNvPr>
          <p:cNvSpPr>
            <a:spLocks noChangeArrowheads="1"/>
          </p:cNvSpPr>
          <p:nvPr/>
        </p:nvSpPr>
        <p:spPr bwMode="gray">
          <a:xfrm>
            <a:off x="3888245" y="5470102"/>
            <a:ext cx="324000" cy="324000"/>
          </a:xfrm>
          <a:prstGeom prst="ellipse">
            <a:avLst/>
          </a:prstGeom>
          <a:solidFill>
            <a:schemeClr val="accent2"/>
          </a:solidFill>
          <a:ln w="9525" algn="ctr">
            <a:solidFill>
              <a:schemeClr val="bg1"/>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3</a:t>
            </a:r>
          </a:p>
        </p:txBody>
      </p:sp>
      <p:sp>
        <p:nvSpPr>
          <p:cNvPr id="6" name="Slide Number Placeholder 4">
            <a:extLst>
              <a:ext uri="{FF2B5EF4-FFF2-40B4-BE49-F238E27FC236}">
                <a16:creationId xmlns:a16="http://schemas.microsoft.com/office/drawing/2014/main" id="{2F411FEE-93EB-2133-B75A-8534E8C006E4}"/>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44546A">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191</a:t>
            </a:fld>
            <a:endParaRPr kumimoji="0" lang="en-DK" sz="900" b="0" i="0" u="none" strike="noStrike" kern="1200" cap="none" spc="0" normalizeH="0" baseline="0" noProof="0">
              <a:ln>
                <a:noFill/>
              </a:ln>
              <a:solidFill>
                <a:srgbClr val="44546A">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 name="Footer Placeholder 2">
            <a:extLst>
              <a:ext uri="{FF2B5EF4-FFF2-40B4-BE49-F238E27FC236}">
                <a16:creationId xmlns:a16="http://schemas.microsoft.com/office/drawing/2014/main" id="{5231C870-3752-AEE6-3665-BEFBFCCEFD2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Team analysis</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4" name="Rectangle 3">
            <a:extLst>
              <a:ext uri="{FF2B5EF4-FFF2-40B4-BE49-F238E27FC236}">
                <a16:creationId xmlns:a16="http://schemas.microsoft.com/office/drawing/2014/main" id="{D9484513-B5E5-9F32-63DB-FEEC6CA560D4}"/>
              </a:ext>
            </a:extLst>
          </p:cNvPr>
          <p:cNvSpPr/>
          <p:nvPr/>
        </p:nvSpPr>
        <p:spPr>
          <a:xfrm>
            <a:off x="556054" y="1685185"/>
            <a:ext cx="10743496" cy="442538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1B79DAA-3C07-80DE-9A6E-B7A9FC3981F2}"/>
              </a:ext>
            </a:extLst>
          </p:cNvPr>
          <p:cNvSpPr/>
          <p:nvPr/>
        </p:nvSpPr>
        <p:spPr bwMode="auto">
          <a:xfrm>
            <a:off x="892450" y="2673672"/>
            <a:ext cx="2903815" cy="1695734"/>
          </a:xfrm>
          <a:prstGeom prst="rect">
            <a:avLst/>
          </a:prstGeom>
          <a:noFill/>
          <a:ln w="12700" algn="ctr">
            <a:solidFill>
              <a:schemeClr val="tx1"/>
            </a:solidFill>
            <a:prstDash val="dash"/>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7" name="TextBox 16">
            <a:extLst>
              <a:ext uri="{FF2B5EF4-FFF2-40B4-BE49-F238E27FC236}">
                <a16:creationId xmlns:a16="http://schemas.microsoft.com/office/drawing/2014/main" id="{396A1F38-32BE-42F9-9755-239B0EE40154}"/>
              </a:ext>
            </a:extLst>
          </p:cNvPr>
          <p:cNvSpPr txBox="1"/>
          <p:nvPr/>
        </p:nvSpPr>
        <p:spPr bwMode="gray">
          <a:xfrm>
            <a:off x="1610712" y="2755477"/>
            <a:ext cx="1467290" cy="257369"/>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New customers</a:t>
            </a:r>
          </a:p>
        </p:txBody>
      </p:sp>
      <p:sp>
        <p:nvSpPr>
          <p:cNvPr id="18" name="Rectangle 17">
            <a:extLst>
              <a:ext uri="{FF2B5EF4-FFF2-40B4-BE49-F238E27FC236}">
                <a16:creationId xmlns:a16="http://schemas.microsoft.com/office/drawing/2014/main" id="{F6B8F097-97F5-6019-8652-F5EDE01354BE}"/>
              </a:ext>
            </a:extLst>
          </p:cNvPr>
          <p:cNvSpPr/>
          <p:nvPr/>
        </p:nvSpPr>
        <p:spPr bwMode="auto">
          <a:xfrm>
            <a:off x="989159" y="2083293"/>
            <a:ext cx="2710397" cy="511297"/>
          </a:xfrm>
          <a:prstGeom prst="rect">
            <a:avLst/>
          </a:prstGeom>
          <a:noFill/>
          <a:ln w="3175" algn="ctr">
            <a:solidFill>
              <a:schemeClr val="bg1"/>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Customer acquisition strategy and management</a:t>
            </a:r>
          </a:p>
        </p:txBody>
      </p:sp>
      <p:sp>
        <p:nvSpPr>
          <p:cNvPr id="31" name="TextBox 30">
            <a:extLst>
              <a:ext uri="{FF2B5EF4-FFF2-40B4-BE49-F238E27FC236}">
                <a16:creationId xmlns:a16="http://schemas.microsoft.com/office/drawing/2014/main" id="{5D43F992-3C5D-9AD9-B48A-A8535B86B526}"/>
              </a:ext>
            </a:extLst>
          </p:cNvPr>
          <p:cNvSpPr txBox="1"/>
          <p:nvPr/>
        </p:nvSpPr>
        <p:spPr bwMode="gray">
          <a:xfrm>
            <a:off x="952088" y="3106912"/>
            <a:ext cx="2807106" cy="1149921"/>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Increase the number of customers by:</a:t>
            </a:r>
          </a:p>
          <a:p>
            <a:pPr marL="171450" marR="0" lvl="0" indent="-171450"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Focusing on strengthening differentiated, premium brand position</a:t>
            </a:r>
          </a:p>
          <a:p>
            <a:pPr marL="171450" marR="0" lvl="0" indent="-171450"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Utilizing customer segment strategy in sales channels and product mix</a:t>
            </a:r>
          </a:p>
        </p:txBody>
      </p:sp>
      <p:sp>
        <p:nvSpPr>
          <p:cNvPr id="19" name="Oval 3">
            <a:extLst>
              <a:ext uri="{FF2B5EF4-FFF2-40B4-BE49-F238E27FC236}">
                <a16:creationId xmlns:a16="http://schemas.microsoft.com/office/drawing/2014/main" id="{C410AD8A-B76E-A895-0853-8E892B494E54}"/>
              </a:ext>
            </a:extLst>
          </p:cNvPr>
          <p:cNvSpPr>
            <a:spLocks noChangeArrowheads="1"/>
          </p:cNvSpPr>
          <p:nvPr/>
        </p:nvSpPr>
        <p:spPr bwMode="gray">
          <a:xfrm>
            <a:off x="2182357" y="1728280"/>
            <a:ext cx="324000" cy="324000"/>
          </a:xfrm>
          <a:prstGeom prst="ellipse">
            <a:avLst/>
          </a:prstGeom>
          <a:solidFill>
            <a:schemeClr val="accent2"/>
          </a:solidFill>
          <a:ln w="9525" algn="ctr">
            <a:solidFill>
              <a:schemeClr val="bg1"/>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1</a:t>
            </a:r>
          </a:p>
        </p:txBody>
      </p:sp>
    </p:spTree>
    <p:extLst>
      <p:ext uri="{BB962C8B-B14F-4D97-AF65-F5344CB8AC3E}">
        <p14:creationId xmlns:p14="http://schemas.microsoft.com/office/powerpoint/2010/main" val="104379811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E0097-4D9E-9D55-4E1A-46D22C1A68D3}"/>
              </a:ext>
            </a:extLst>
          </p:cNvPr>
          <p:cNvSpPr>
            <a:spLocks noGrp="1"/>
          </p:cNvSpPr>
          <p:nvPr>
            <p:ph type="title"/>
          </p:nvPr>
        </p:nvSpPr>
        <p:spPr/>
        <p:txBody>
          <a:bodyPr lIns="324000"/>
          <a:lstStyle/>
          <a:p>
            <a:r>
              <a:rPr lang="en-US"/>
              <a:t>Efficient customer recruiting strategy is based on thorough customer segmentation and three basic strategic pillars</a:t>
            </a:r>
          </a:p>
        </p:txBody>
      </p:sp>
      <p:sp>
        <p:nvSpPr>
          <p:cNvPr id="14" name="AutoShape 19">
            <a:extLst>
              <a:ext uri="{FF2B5EF4-FFF2-40B4-BE49-F238E27FC236}">
                <a16:creationId xmlns:a16="http://schemas.microsoft.com/office/drawing/2014/main" id="{B72AB4D0-09B6-89AF-E910-A166C817D323}"/>
              </a:ext>
            </a:extLst>
          </p:cNvPr>
          <p:cNvSpPr>
            <a:spLocks noChangeArrowheads="1"/>
          </p:cNvSpPr>
          <p:nvPr/>
        </p:nvSpPr>
        <p:spPr bwMode="auto">
          <a:xfrm rot="10800000">
            <a:off x="2247900" y="3099252"/>
            <a:ext cx="7696200" cy="296915"/>
          </a:xfrm>
          <a:prstGeom prst="triangle">
            <a:avLst>
              <a:gd name="adj" fmla="val 50125"/>
            </a:avLst>
          </a:prstGeom>
          <a:solidFill>
            <a:schemeClr val="bg2"/>
          </a:solidFill>
          <a:ln w="9525" algn="ctr">
            <a:noFill/>
            <a:miter lim="800000"/>
            <a:headEnd type="none" w="lg" len="lg"/>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Rectangle 13">
            <a:extLst>
              <a:ext uri="{FF2B5EF4-FFF2-40B4-BE49-F238E27FC236}">
                <a16:creationId xmlns:a16="http://schemas.microsoft.com/office/drawing/2014/main" id="{44E17E8D-3E68-680A-CBDA-30C7B85B8E2D}"/>
              </a:ext>
            </a:extLst>
          </p:cNvPr>
          <p:cNvSpPr>
            <a:spLocks noChangeArrowheads="1"/>
          </p:cNvSpPr>
          <p:nvPr/>
        </p:nvSpPr>
        <p:spPr bwMode="auto">
          <a:xfrm>
            <a:off x="2247901" y="1557850"/>
            <a:ext cx="7696199" cy="457565"/>
          </a:xfrm>
          <a:prstGeom prst="rect">
            <a:avLst/>
          </a:prstGeom>
          <a:solidFill>
            <a:schemeClr val="tx1"/>
          </a:solidFill>
          <a:ln w="9525" algn="ctr">
            <a:solidFill>
              <a:srgbClr val="79A2B3"/>
            </a:solidFill>
            <a:miter lim="800000"/>
            <a:headEnd type="none" w="lg" len="lg"/>
            <a:tailEnd type="none" w="lg" len="lg"/>
          </a:ln>
        </p:spPr>
        <p:txBody>
          <a:bodyPr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a:ln>
                  <a:noFill/>
                </a:ln>
                <a:solidFill>
                  <a:schemeClr val="bg1"/>
                </a:solidFill>
                <a:effectLst/>
                <a:uLnTx/>
                <a:uFillTx/>
                <a:latin typeface="Arial"/>
                <a:cs typeface="Arial"/>
                <a:sym typeface="Arial"/>
              </a:rPr>
              <a:t>Customer segmentation </a:t>
            </a:r>
          </a:p>
        </p:txBody>
      </p:sp>
      <p:sp>
        <p:nvSpPr>
          <p:cNvPr id="17" name="Rectangle 49">
            <a:extLst>
              <a:ext uri="{FF2B5EF4-FFF2-40B4-BE49-F238E27FC236}">
                <a16:creationId xmlns:a16="http://schemas.microsoft.com/office/drawing/2014/main" id="{2EA4DB9D-9704-39DD-CA4E-575C3C64A867}"/>
              </a:ext>
            </a:extLst>
          </p:cNvPr>
          <p:cNvSpPr>
            <a:spLocks noChangeArrowheads="1"/>
          </p:cNvSpPr>
          <p:nvPr/>
        </p:nvSpPr>
        <p:spPr bwMode="gray">
          <a:xfrm>
            <a:off x="2247899" y="2047341"/>
            <a:ext cx="7696199" cy="408286"/>
          </a:xfrm>
          <a:prstGeom prst="rect">
            <a:avLst/>
          </a:prstGeom>
          <a:noFill/>
          <a:ln w="9525" algn="ctr">
            <a:noFill/>
            <a:round/>
            <a:headEnd/>
            <a:tailEnd/>
          </a:ln>
        </p:spPr>
        <p:txBody>
          <a:bodyPr lIns="36000" tIns="36000" rIns="36000" bIns="0" anchor="t"/>
          <a:lstStyle/>
          <a:p>
            <a:pPr marL="171450" marR="0" lvl="0" indent="-171450" defTabSz="91440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Analyze data to understand customer segments</a:t>
            </a:r>
          </a:p>
          <a:p>
            <a:pPr marL="171450" marR="0" lvl="0" indent="-171450" defTabSz="91440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Create clear target audiences based on segmentation</a:t>
            </a:r>
          </a:p>
          <a:p>
            <a:pPr marL="171450" marR="0" lvl="0" indent="-171450" defTabSz="91440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defRPr/>
            </a:pPr>
            <a:r>
              <a:rPr lang="en-US" sz="1200"/>
              <a:t>Actively use these audiences in all other strategic initiatives</a:t>
            </a:r>
            <a:endParaRPr kumimoji="0" lang="en-US" sz="1200" b="0" i="0" u="none" strike="noStrike" kern="0" cap="none" spc="0" normalizeH="0" baseline="0" noProof="0">
              <a:ln>
                <a:noFill/>
              </a:ln>
              <a:solidFill>
                <a:srgbClr val="000000"/>
              </a:solidFill>
              <a:effectLst/>
              <a:uLnTx/>
              <a:uFillTx/>
              <a:latin typeface="Arial"/>
              <a:cs typeface="Arial"/>
              <a:sym typeface="Arial"/>
            </a:endParaRPr>
          </a:p>
        </p:txBody>
      </p:sp>
      <p:sp>
        <p:nvSpPr>
          <p:cNvPr id="21" name="TextBox 51">
            <a:extLst>
              <a:ext uri="{FF2B5EF4-FFF2-40B4-BE49-F238E27FC236}">
                <a16:creationId xmlns:a16="http://schemas.microsoft.com/office/drawing/2014/main" id="{3F78F4DA-4B0A-3664-C9D4-E5FA1E7E8259}"/>
              </a:ext>
            </a:extLst>
          </p:cNvPr>
          <p:cNvSpPr txBox="1">
            <a:spLocks noChangeArrowheads="1"/>
          </p:cNvSpPr>
          <p:nvPr/>
        </p:nvSpPr>
        <p:spPr bwMode="auto">
          <a:xfrm>
            <a:off x="8244773" y="4192540"/>
            <a:ext cx="3110779" cy="1431161"/>
          </a:xfrm>
          <a:prstGeom prst="rect">
            <a:avLst/>
          </a:prstGeom>
          <a:noFill/>
          <a:ln w="9525">
            <a:noFill/>
            <a:miter lim="800000"/>
            <a:headEnd/>
            <a:tailEnd/>
          </a:ln>
        </p:spPr>
        <p:txBody>
          <a:bodyPr wrap="square">
            <a:spAutoFit/>
          </a:bodyPr>
          <a:lstStyle/>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Focus on specific product offerings to increase customer lifetime value</a:t>
            </a:r>
          </a:p>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Increase customer awareness through increasing number of touch points</a:t>
            </a:r>
          </a:p>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Bundling of offerings</a:t>
            </a:r>
          </a:p>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Differentiated price/payment offerings</a:t>
            </a:r>
          </a:p>
        </p:txBody>
      </p:sp>
      <p:sp>
        <p:nvSpPr>
          <p:cNvPr id="20" name="Rectangle 17">
            <a:extLst>
              <a:ext uri="{FF2B5EF4-FFF2-40B4-BE49-F238E27FC236}">
                <a16:creationId xmlns:a16="http://schemas.microsoft.com/office/drawing/2014/main" id="{DBE4ADC2-CCEF-71AA-95B5-9607B462248E}"/>
              </a:ext>
            </a:extLst>
          </p:cNvPr>
          <p:cNvSpPr>
            <a:spLocks noChangeArrowheads="1"/>
          </p:cNvSpPr>
          <p:nvPr/>
        </p:nvSpPr>
        <p:spPr bwMode="auto">
          <a:xfrm>
            <a:off x="852332" y="3724884"/>
            <a:ext cx="3110400" cy="457200"/>
          </a:xfrm>
          <a:prstGeom prst="rect">
            <a:avLst/>
          </a:prstGeom>
          <a:solidFill>
            <a:schemeClr val="tx1"/>
          </a:solidFill>
          <a:ln w="9525" algn="ctr">
            <a:noFill/>
            <a:miter lim="800000"/>
            <a:headEnd type="none" w="lg" len="lg"/>
            <a:tailEnd type="none" w="lg" len="lg"/>
          </a:ln>
        </p:spPr>
        <p:txBody>
          <a:bodyPr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a:ln>
                  <a:noFill/>
                </a:ln>
                <a:solidFill>
                  <a:srgbClr val="FFFFFF"/>
                </a:solidFill>
                <a:effectLst/>
                <a:uLnTx/>
                <a:uFillTx/>
                <a:latin typeface="Arial"/>
                <a:cs typeface="Arial"/>
                <a:sym typeface="Arial"/>
              </a:rPr>
              <a:t>Brand message</a:t>
            </a:r>
          </a:p>
        </p:txBody>
      </p:sp>
      <p:sp>
        <p:nvSpPr>
          <p:cNvPr id="22" name="Rectangle 17">
            <a:extLst>
              <a:ext uri="{FF2B5EF4-FFF2-40B4-BE49-F238E27FC236}">
                <a16:creationId xmlns:a16="http://schemas.microsoft.com/office/drawing/2014/main" id="{A1FAABD0-880D-D6E2-1C0C-2CCD0BC6F7FA}"/>
              </a:ext>
            </a:extLst>
          </p:cNvPr>
          <p:cNvSpPr>
            <a:spLocks noChangeArrowheads="1"/>
          </p:cNvSpPr>
          <p:nvPr/>
        </p:nvSpPr>
        <p:spPr bwMode="auto">
          <a:xfrm>
            <a:off x="4540610" y="3724884"/>
            <a:ext cx="3110400" cy="457200"/>
          </a:xfrm>
          <a:prstGeom prst="rect">
            <a:avLst/>
          </a:prstGeom>
          <a:solidFill>
            <a:schemeClr val="tx1"/>
          </a:solidFill>
          <a:ln w="9525" algn="ctr">
            <a:noFill/>
            <a:miter lim="800000"/>
            <a:headEnd type="none" w="lg" len="lg"/>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a:ln>
                  <a:noFill/>
                </a:ln>
                <a:solidFill>
                  <a:srgbClr val="FFFFFF"/>
                </a:solidFill>
                <a:effectLst/>
                <a:uLnTx/>
                <a:uFillTx/>
                <a:latin typeface="Arial"/>
                <a:cs typeface="Arial"/>
                <a:sym typeface="Arial"/>
              </a:rPr>
              <a:t>Sales channels/marketing</a:t>
            </a:r>
          </a:p>
        </p:txBody>
      </p:sp>
      <p:sp>
        <p:nvSpPr>
          <p:cNvPr id="23" name="Rectangle 17">
            <a:extLst>
              <a:ext uri="{FF2B5EF4-FFF2-40B4-BE49-F238E27FC236}">
                <a16:creationId xmlns:a16="http://schemas.microsoft.com/office/drawing/2014/main" id="{F66BD7FF-8476-CBED-92F2-50328B7B6A04}"/>
              </a:ext>
            </a:extLst>
          </p:cNvPr>
          <p:cNvSpPr>
            <a:spLocks noChangeArrowheads="1"/>
          </p:cNvSpPr>
          <p:nvPr/>
        </p:nvSpPr>
        <p:spPr bwMode="auto">
          <a:xfrm>
            <a:off x="8228889" y="3724884"/>
            <a:ext cx="3110779" cy="457200"/>
          </a:xfrm>
          <a:prstGeom prst="rect">
            <a:avLst/>
          </a:prstGeom>
          <a:solidFill>
            <a:schemeClr val="tx1"/>
          </a:solidFill>
          <a:ln w="9525" algn="ctr">
            <a:noFill/>
            <a:miter lim="800000"/>
            <a:headEnd type="none" w="lg" len="lg"/>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a:ln>
                  <a:noFill/>
                </a:ln>
                <a:solidFill>
                  <a:srgbClr val="FFFFFF"/>
                </a:solidFill>
                <a:effectLst/>
                <a:uLnTx/>
                <a:uFillTx/>
                <a:latin typeface="Arial"/>
                <a:cs typeface="Arial"/>
                <a:sym typeface="Arial"/>
              </a:rPr>
              <a:t>Product offerings</a:t>
            </a:r>
            <a:r>
              <a:rPr lang="en-US" b="1">
                <a:solidFill>
                  <a:srgbClr val="FFFFFF"/>
                </a:solidFill>
              </a:rPr>
              <a:t>/</a:t>
            </a:r>
            <a:r>
              <a:rPr kumimoji="0" lang="en-US" b="1" i="0" u="none" strike="noStrike" kern="0" cap="none" spc="0" normalizeH="0" baseline="0" noProof="0">
                <a:ln>
                  <a:noFill/>
                </a:ln>
                <a:solidFill>
                  <a:srgbClr val="FFFFFF"/>
                </a:solidFill>
                <a:effectLst/>
                <a:uLnTx/>
                <a:uFillTx/>
                <a:latin typeface="Arial"/>
                <a:cs typeface="Arial"/>
                <a:sym typeface="Arial"/>
              </a:rPr>
              <a:t>pricing</a:t>
            </a:r>
          </a:p>
        </p:txBody>
      </p:sp>
      <p:sp>
        <p:nvSpPr>
          <p:cNvPr id="24" name="TextBox 53">
            <a:extLst>
              <a:ext uri="{FF2B5EF4-FFF2-40B4-BE49-F238E27FC236}">
                <a16:creationId xmlns:a16="http://schemas.microsoft.com/office/drawing/2014/main" id="{DF29CBBD-0B15-7D8F-8A02-7A6C40A60352}"/>
              </a:ext>
            </a:extLst>
          </p:cNvPr>
          <p:cNvSpPr txBox="1">
            <a:spLocks noChangeArrowheads="1"/>
          </p:cNvSpPr>
          <p:nvPr/>
        </p:nvSpPr>
        <p:spPr bwMode="auto">
          <a:xfrm>
            <a:off x="852332" y="4192540"/>
            <a:ext cx="3110400" cy="1354217"/>
          </a:xfrm>
          <a:prstGeom prst="rect">
            <a:avLst/>
          </a:prstGeom>
          <a:noFill/>
          <a:ln w="9525">
            <a:noFill/>
            <a:miter lim="800000"/>
            <a:headEnd/>
            <a:tailEnd/>
          </a:ln>
        </p:spPr>
        <p:txBody>
          <a:bodyPr wrap="square">
            <a:spAutoFit/>
          </a:bodyPr>
          <a:lstStyle/>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Map current brand position to customer segment needs</a:t>
            </a:r>
          </a:p>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Focus on building right message around brand strength</a:t>
            </a:r>
          </a:p>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Refresh brand so that it appears innovative and desirable</a:t>
            </a:r>
          </a:p>
        </p:txBody>
      </p:sp>
      <p:sp>
        <p:nvSpPr>
          <p:cNvPr id="25" name="TextBox 54">
            <a:extLst>
              <a:ext uri="{FF2B5EF4-FFF2-40B4-BE49-F238E27FC236}">
                <a16:creationId xmlns:a16="http://schemas.microsoft.com/office/drawing/2014/main" id="{387CB3F9-6C50-E90F-007C-C3C9E067994F}"/>
              </a:ext>
            </a:extLst>
          </p:cNvPr>
          <p:cNvSpPr txBox="1">
            <a:spLocks noChangeArrowheads="1"/>
          </p:cNvSpPr>
          <p:nvPr/>
        </p:nvSpPr>
        <p:spPr bwMode="auto">
          <a:xfrm>
            <a:off x="4540610" y="4192540"/>
            <a:ext cx="3110400" cy="2062103"/>
          </a:xfrm>
          <a:prstGeom prst="rect">
            <a:avLst/>
          </a:prstGeom>
          <a:noFill/>
          <a:ln w="9525">
            <a:noFill/>
            <a:miter lim="800000"/>
            <a:headEnd/>
            <a:tailEnd/>
          </a:ln>
        </p:spPr>
        <p:txBody>
          <a:bodyPr wrap="square">
            <a:spAutoFit/>
          </a:bodyPr>
          <a:lstStyle/>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Apply tactical "push" sales channels (telemarketing, direct mail) to targeted customer segments</a:t>
            </a:r>
          </a:p>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Optimize "pull" sales channels (online) </a:t>
            </a:r>
          </a:p>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Identify relevant partnerships to promote sales</a:t>
            </a:r>
          </a:p>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Differentiated marketing approaches to target segments</a:t>
            </a:r>
          </a:p>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Optimize ROMI/marketing channel</a:t>
            </a:r>
          </a:p>
        </p:txBody>
      </p:sp>
      <p:sp>
        <p:nvSpPr>
          <p:cNvPr id="5" name="Slide Number Placeholder 4">
            <a:extLst>
              <a:ext uri="{FF2B5EF4-FFF2-40B4-BE49-F238E27FC236}">
                <a16:creationId xmlns:a16="http://schemas.microsoft.com/office/drawing/2014/main" id="{019083A9-D71F-A637-CF60-83A533816AEE}"/>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44546A">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192</a:t>
            </a:fld>
            <a:endParaRPr kumimoji="0" lang="en-DK" sz="900" b="0" i="0" u="none" strike="noStrike" kern="1200" cap="none" spc="0" normalizeH="0" baseline="0" noProof="0">
              <a:ln>
                <a:noFill/>
              </a:ln>
              <a:solidFill>
                <a:srgbClr val="44546A">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3" name="Oval 2">
            <a:extLst>
              <a:ext uri="{FF2B5EF4-FFF2-40B4-BE49-F238E27FC236}">
                <a16:creationId xmlns:a16="http://schemas.microsoft.com/office/drawing/2014/main" id="{1AC2F595-4DF7-F324-E6DC-6243AA5878B2}"/>
              </a:ext>
            </a:extLst>
          </p:cNvPr>
          <p:cNvSpPr>
            <a:spLocks noChangeAspect="1"/>
          </p:cNvSpPr>
          <p:nvPr/>
        </p:nvSpPr>
        <p:spPr>
          <a:xfrm>
            <a:off x="388863" y="441478"/>
            <a:ext cx="324000" cy="32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sym typeface="Arial"/>
              </a:rPr>
              <a:t>1</a:t>
            </a:r>
          </a:p>
        </p:txBody>
      </p:sp>
      <p:sp>
        <p:nvSpPr>
          <p:cNvPr id="4" name="Rectangle 3">
            <a:extLst>
              <a:ext uri="{FF2B5EF4-FFF2-40B4-BE49-F238E27FC236}">
                <a16:creationId xmlns:a16="http://schemas.microsoft.com/office/drawing/2014/main" id="{06BCE070-21E8-7903-0E8F-8576F1CE5BDB}"/>
              </a:ext>
            </a:extLst>
          </p:cNvPr>
          <p:cNvSpPr/>
          <p:nvPr/>
        </p:nvSpPr>
        <p:spPr bwMode="auto">
          <a:xfrm>
            <a:off x="0" y="0"/>
            <a:ext cx="23082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algn="l"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000" b="1" i="0" u="none" strike="noStrike" kern="0" cap="none" spc="0" normalizeH="0" baseline="0" noProof="0">
                <a:ln>
                  <a:noFill/>
                </a:ln>
                <a:solidFill>
                  <a:srgbClr val="FFFFFF"/>
                </a:solidFill>
                <a:effectLst/>
                <a:uLnTx/>
                <a:uFillTx/>
                <a:latin typeface="Arial"/>
                <a:cs typeface="Arial"/>
                <a:sym typeface="Arial"/>
              </a:rPr>
              <a:t>Strategic recommendation</a:t>
            </a:r>
          </a:p>
        </p:txBody>
      </p:sp>
      <p:sp>
        <p:nvSpPr>
          <p:cNvPr id="11" name="Oval 10">
            <a:extLst>
              <a:ext uri="{FF2B5EF4-FFF2-40B4-BE49-F238E27FC236}">
                <a16:creationId xmlns:a16="http://schemas.microsoft.com/office/drawing/2014/main" id="{297A0418-2A8E-3213-5E94-B82B11FAF123}"/>
              </a:ext>
            </a:extLst>
          </p:cNvPr>
          <p:cNvSpPr/>
          <p:nvPr/>
        </p:nvSpPr>
        <p:spPr>
          <a:xfrm>
            <a:off x="2117095" y="1655232"/>
            <a:ext cx="261609" cy="262800"/>
          </a:xfrm>
          <a:prstGeom prst="ellipse">
            <a:avLst/>
          </a:prstGeom>
          <a:solidFill>
            <a:schemeClr val="accent2"/>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A</a:t>
            </a:r>
          </a:p>
        </p:txBody>
      </p:sp>
      <p:sp>
        <p:nvSpPr>
          <p:cNvPr id="12" name="Oval 11">
            <a:extLst>
              <a:ext uri="{FF2B5EF4-FFF2-40B4-BE49-F238E27FC236}">
                <a16:creationId xmlns:a16="http://schemas.microsoft.com/office/drawing/2014/main" id="{CBB1BAD1-9770-0B44-8C58-793F29301164}"/>
              </a:ext>
            </a:extLst>
          </p:cNvPr>
          <p:cNvSpPr/>
          <p:nvPr/>
        </p:nvSpPr>
        <p:spPr>
          <a:xfrm>
            <a:off x="722731" y="3814015"/>
            <a:ext cx="261609" cy="262800"/>
          </a:xfrm>
          <a:prstGeom prst="ellipse">
            <a:avLst/>
          </a:prstGeom>
          <a:solidFill>
            <a:schemeClr val="accent2"/>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B</a:t>
            </a:r>
          </a:p>
        </p:txBody>
      </p:sp>
      <p:sp>
        <p:nvSpPr>
          <p:cNvPr id="13" name="Oval 12">
            <a:extLst>
              <a:ext uri="{FF2B5EF4-FFF2-40B4-BE49-F238E27FC236}">
                <a16:creationId xmlns:a16="http://schemas.microsoft.com/office/drawing/2014/main" id="{2B8D5DD2-5268-CBC7-25DD-CD97425A77D6}"/>
              </a:ext>
            </a:extLst>
          </p:cNvPr>
          <p:cNvSpPr/>
          <p:nvPr/>
        </p:nvSpPr>
        <p:spPr>
          <a:xfrm>
            <a:off x="4409805" y="3824972"/>
            <a:ext cx="261609" cy="262800"/>
          </a:xfrm>
          <a:prstGeom prst="ellipse">
            <a:avLst/>
          </a:prstGeom>
          <a:solidFill>
            <a:schemeClr val="accent2"/>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C</a:t>
            </a:r>
          </a:p>
        </p:txBody>
      </p:sp>
      <p:sp>
        <p:nvSpPr>
          <p:cNvPr id="26" name="Oval 25">
            <a:extLst>
              <a:ext uri="{FF2B5EF4-FFF2-40B4-BE49-F238E27FC236}">
                <a16:creationId xmlns:a16="http://schemas.microsoft.com/office/drawing/2014/main" id="{AA7040AB-4997-F1AC-979E-9966004330F8}"/>
              </a:ext>
            </a:extLst>
          </p:cNvPr>
          <p:cNvSpPr/>
          <p:nvPr/>
        </p:nvSpPr>
        <p:spPr>
          <a:xfrm>
            <a:off x="8098083" y="3822084"/>
            <a:ext cx="261609" cy="262800"/>
          </a:xfrm>
          <a:prstGeom prst="ellipse">
            <a:avLst/>
          </a:prstGeom>
          <a:solidFill>
            <a:schemeClr val="accent2"/>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D</a:t>
            </a:r>
          </a:p>
        </p:txBody>
      </p:sp>
    </p:spTree>
    <p:extLst>
      <p:ext uri="{BB962C8B-B14F-4D97-AF65-F5344CB8AC3E}">
        <p14:creationId xmlns:p14="http://schemas.microsoft.com/office/powerpoint/2010/main" val="17396023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E0097-4D9E-9D55-4E1A-46D22C1A68D3}"/>
              </a:ext>
            </a:extLst>
          </p:cNvPr>
          <p:cNvSpPr>
            <a:spLocks noGrp="1"/>
          </p:cNvSpPr>
          <p:nvPr>
            <p:ph type="title"/>
          </p:nvPr>
        </p:nvSpPr>
        <p:spPr/>
        <p:txBody>
          <a:bodyPr lIns="72000"/>
          <a:lstStyle/>
          <a:p>
            <a:r>
              <a:rPr lang="en-US">
                <a:solidFill>
                  <a:schemeClr val="bg2"/>
                </a:solidFill>
              </a:rPr>
              <a:t>Strategic initiative A: </a:t>
            </a:r>
            <a:r>
              <a:rPr lang="en-US"/>
              <a:t>Segmentation</a:t>
            </a:r>
          </a:p>
        </p:txBody>
      </p:sp>
      <p:sp>
        <p:nvSpPr>
          <p:cNvPr id="14" name="AutoShape 19">
            <a:extLst>
              <a:ext uri="{FF2B5EF4-FFF2-40B4-BE49-F238E27FC236}">
                <a16:creationId xmlns:a16="http://schemas.microsoft.com/office/drawing/2014/main" id="{B72AB4D0-09B6-89AF-E910-A166C817D323}"/>
              </a:ext>
            </a:extLst>
          </p:cNvPr>
          <p:cNvSpPr>
            <a:spLocks noChangeArrowheads="1"/>
          </p:cNvSpPr>
          <p:nvPr/>
        </p:nvSpPr>
        <p:spPr bwMode="auto">
          <a:xfrm rot="10800000">
            <a:off x="2247900" y="3099252"/>
            <a:ext cx="7696200" cy="296915"/>
          </a:xfrm>
          <a:prstGeom prst="triangle">
            <a:avLst>
              <a:gd name="adj" fmla="val 50125"/>
            </a:avLst>
          </a:prstGeom>
          <a:solidFill>
            <a:schemeClr val="bg2"/>
          </a:solidFill>
          <a:ln w="9525" algn="ctr">
            <a:noFill/>
            <a:miter lim="800000"/>
            <a:headEnd type="none" w="lg" len="lg"/>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TextBox 51">
            <a:extLst>
              <a:ext uri="{FF2B5EF4-FFF2-40B4-BE49-F238E27FC236}">
                <a16:creationId xmlns:a16="http://schemas.microsoft.com/office/drawing/2014/main" id="{3F78F4DA-4B0A-3664-C9D4-E5FA1E7E8259}"/>
              </a:ext>
            </a:extLst>
          </p:cNvPr>
          <p:cNvSpPr txBox="1">
            <a:spLocks noChangeArrowheads="1"/>
          </p:cNvSpPr>
          <p:nvPr/>
        </p:nvSpPr>
        <p:spPr bwMode="auto">
          <a:xfrm>
            <a:off x="8244773" y="4192540"/>
            <a:ext cx="3110779" cy="1431161"/>
          </a:xfrm>
          <a:prstGeom prst="rect">
            <a:avLst/>
          </a:prstGeom>
          <a:noFill/>
          <a:ln w="9525">
            <a:noFill/>
            <a:miter lim="800000"/>
            <a:headEnd/>
            <a:tailEnd/>
          </a:ln>
        </p:spPr>
        <p:txBody>
          <a:bodyPr wrap="square">
            <a:spAutoFit/>
          </a:bodyPr>
          <a:lstStyle/>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Focus on specific product offerings to increase customer lifetime value</a:t>
            </a:r>
          </a:p>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Increase customer awareness through increasing number of touch points</a:t>
            </a:r>
          </a:p>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Bundling of offerings</a:t>
            </a:r>
          </a:p>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Differentiated price/payment offerings</a:t>
            </a:r>
          </a:p>
        </p:txBody>
      </p:sp>
      <p:sp>
        <p:nvSpPr>
          <p:cNvPr id="20" name="Rectangle 17">
            <a:extLst>
              <a:ext uri="{FF2B5EF4-FFF2-40B4-BE49-F238E27FC236}">
                <a16:creationId xmlns:a16="http://schemas.microsoft.com/office/drawing/2014/main" id="{DBE4ADC2-CCEF-71AA-95B5-9607B462248E}"/>
              </a:ext>
            </a:extLst>
          </p:cNvPr>
          <p:cNvSpPr>
            <a:spLocks noChangeArrowheads="1"/>
          </p:cNvSpPr>
          <p:nvPr/>
        </p:nvSpPr>
        <p:spPr bwMode="auto">
          <a:xfrm>
            <a:off x="852332" y="3724884"/>
            <a:ext cx="3110400" cy="457200"/>
          </a:xfrm>
          <a:prstGeom prst="rect">
            <a:avLst/>
          </a:prstGeom>
          <a:solidFill>
            <a:schemeClr val="tx1"/>
          </a:solidFill>
          <a:ln w="9525" algn="ctr">
            <a:noFill/>
            <a:miter lim="800000"/>
            <a:headEnd type="none" w="lg" len="lg"/>
            <a:tailEnd type="none" w="lg" len="lg"/>
          </a:ln>
        </p:spPr>
        <p:txBody>
          <a:bodyPr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a:ln>
                  <a:noFill/>
                </a:ln>
                <a:solidFill>
                  <a:srgbClr val="FFFFFF"/>
                </a:solidFill>
                <a:effectLst/>
                <a:uLnTx/>
                <a:uFillTx/>
                <a:latin typeface="Arial"/>
                <a:cs typeface="Arial"/>
                <a:sym typeface="Arial"/>
              </a:rPr>
              <a:t>Brand message</a:t>
            </a:r>
          </a:p>
        </p:txBody>
      </p:sp>
      <p:sp>
        <p:nvSpPr>
          <p:cNvPr id="22" name="Rectangle 17">
            <a:extLst>
              <a:ext uri="{FF2B5EF4-FFF2-40B4-BE49-F238E27FC236}">
                <a16:creationId xmlns:a16="http://schemas.microsoft.com/office/drawing/2014/main" id="{A1FAABD0-880D-D6E2-1C0C-2CCD0BC6F7FA}"/>
              </a:ext>
            </a:extLst>
          </p:cNvPr>
          <p:cNvSpPr>
            <a:spLocks noChangeArrowheads="1"/>
          </p:cNvSpPr>
          <p:nvPr/>
        </p:nvSpPr>
        <p:spPr bwMode="auto">
          <a:xfrm>
            <a:off x="4540610" y="3724884"/>
            <a:ext cx="3110400" cy="457200"/>
          </a:xfrm>
          <a:prstGeom prst="rect">
            <a:avLst/>
          </a:prstGeom>
          <a:solidFill>
            <a:schemeClr val="tx1"/>
          </a:solidFill>
          <a:ln w="9525" algn="ctr">
            <a:noFill/>
            <a:miter lim="800000"/>
            <a:headEnd type="none" w="lg" len="lg"/>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a:ln>
                  <a:noFill/>
                </a:ln>
                <a:solidFill>
                  <a:srgbClr val="FFFFFF"/>
                </a:solidFill>
                <a:effectLst/>
                <a:uLnTx/>
                <a:uFillTx/>
                <a:latin typeface="Arial"/>
                <a:cs typeface="Arial"/>
                <a:sym typeface="Arial"/>
              </a:rPr>
              <a:t>Sales channels/marketing</a:t>
            </a:r>
          </a:p>
        </p:txBody>
      </p:sp>
      <p:sp>
        <p:nvSpPr>
          <p:cNvPr id="23" name="Rectangle 17">
            <a:extLst>
              <a:ext uri="{FF2B5EF4-FFF2-40B4-BE49-F238E27FC236}">
                <a16:creationId xmlns:a16="http://schemas.microsoft.com/office/drawing/2014/main" id="{F66BD7FF-8476-CBED-92F2-50328B7B6A04}"/>
              </a:ext>
            </a:extLst>
          </p:cNvPr>
          <p:cNvSpPr>
            <a:spLocks noChangeArrowheads="1"/>
          </p:cNvSpPr>
          <p:nvPr/>
        </p:nvSpPr>
        <p:spPr bwMode="auto">
          <a:xfrm>
            <a:off x="8228889" y="3724884"/>
            <a:ext cx="3110779" cy="457200"/>
          </a:xfrm>
          <a:prstGeom prst="rect">
            <a:avLst/>
          </a:prstGeom>
          <a:solidFill>
            <a:schemeClr val="tx1"/>
          </a:solidFill>
          <a:ln w="9525" algn="ctr">
            <a:noFill/>
            <a:miter lim="800000"/>
            <a:headEnd type="none" w="lg" len="lg"/>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a:ln>
                  <a:noFill/>
                </a:ln>
                <a:solidFill>
                  <a:srgbClr val="FFFFFF"/>
                </a:solidFill>
                <a:effectLst/>
                <a:uLnTx/>
                <a:uFillTx/>
                <a:latin typeface="Arial"/>
                <a:cs typeface="Arial"/>
                <a:sym typeface="Arial"/>
              </a:rPr>
              <a:t>Product offerings</a:t>
            </a:r>
            <a:r>
              <a:rPr lang="en-US" b="1">
                <a:solidFill>
                  <a:srgbClr val="FFFFFF"/>
                </a:solidFill>
              </a:rPr>
              <a:t>/</a:t>
            </a:r>
            <a:r>
              <a:rPr kumimoji="0" lang="en-US" b="1" i="0" u="none" strike="noStrike" kern="0" cap="none" spc="0" normalizeH="0" baseline="0" noProof="0">
                <a:ln>
                  <a:noFill/>
                </a:ln>
                <a:solidFill>
                  <a:srgbClr val="FFFFFF"/>
                </a:solidFill>
                <a:effectLst/>
                <a:uLnTx/>
                <a:uFillTx/>
                <a:latin typeface="Arial"/>
                <a:cs typeface="Arial"/>
                <a:sym typeface="Arial"/>
              </a:rPr>
              <a:t>pricing</a:t>
            </a:r>
          </a:p>
        </p:txBody>
      </p:sp>
      <p:sp>
        <p:nvSpPr>
          <p:cNvPr id="24" name="TextBox 53">
            <a:extLst>
              <a:ext uri="{FF2B5EF4-FFF2-40B4-BE49-F238E27FC236}">
                <a16:creationId xmlns:a16="http://schemas.microsoft.com/office/drawing/2014/main" id="{DF29CBBD-0B15-7D8F-8A02-7A6C40A60352}"/>
              </a:ext>
            </a:extLst>
          </p:cNvPr>
          <p:cNvSpPr txBox="1">
            <a:spLocks noChangeArrowheads="1"/>
          </p:cNvSpPr>
          <p:nvPr/>
        </p:nvSpPr>
        <p:spPr bwMode="auto">
          <a:xfrm>
            <a:off x="852332" y="4192540"/>
            <a:ext cx="3110400" cy="1354217"/>
          </a:xfrm>
          <a:prstGeom prst="rect">
            <a:avLst/>
          </a:prstGeom>
          <a:noFill/>
          <a:ln w="9525">
            <a:noFill/>
            <a:miter lim="800000"/>
            <a:headEnd/>
            <a:tailEnd/>
          </a:ln>
        </p:spPr>
        <p:txBody>
          <a:bodyPr wrap="square">
            <a:spAutoFit/>
          </a:bodyPr>
          <a:lstStyle/>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Map current brand position to customer segment needs</a:t>
            </a:r>
          </a:p>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Focus on building right message around brand strength</a:t>
            </a:r>
          </a:p>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Refresh brand so that it appears innovative and desirable</a:t>
            </a:r>
          </a:p>
        </p:txBody>
      </p:sp>
      <p:sp>
        <p:nvSpPr>
          <p:cNvPr id="25" name="TextBox 54">
            <a:extLst>
              <a:ext uri="{FF2B5EF4-FFF2-40B4-BE49-F238E27FC236}">
                <a16:creationId xmlns:a16="http://schemas.microsoft.com/office/drawing/2014/main" id="{387CB3F9-6C50-E90F-007C-C3C9E067994F}"/>
              </a:ext>
            </a:extLst>
          </p:cNvPr>
          <p:cNvSpPr txBox="1">
            <a:spLocks noChangeArrowheads="1"/>
          </p:cNvSpPr>
          <p:nvPr/>
        </p:nvSpPr>
        <p:spPr bwMode="auto">
          <a:xfrm>
            <a:off x="4540610" y="4192540"/>
            <a:ext cx="3110400" cy="2062103"/>
          </a:xfrm>
          <a:prstGeom prst="rect">
            <a:avLst/>
          </a:prstGeom>
          <a:noFill/>
          <a:ln w="9525">
            <a:noFill/>
            <a:miter lim="800000"/>
            <a:headEnd/>
            <a:tailEnd/>
          </a:ln>
        </p:spPr>
        <p:txBody>
          <a:bodyPr wrap="square">
            <a:spAutoFit/>
          </a:bodyPr>
          <a:lstStyle/>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Apply tactical "push" sales channels (telemarketing, direct mail) to targeted customer segments</a:t>
            </a:r>
          </a:p>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Optimize "pull" sales channels (online) </a:t>
            </a:r>
          </a:p>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Identify relevant partnerships to promote sales</a:t>
            </a:r>
          </a:p>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Differentiated marketing approaches to target segments</a:t>
            </a:r>
          </a:p>
          <a:p>
            <a:pPr marL="285750" marR="0" lvl="1" indent="-171450" algn="l" defTabSz="914400" rtl="0" eaLnBrk="1" fontAlgn="auto" latinLnBrk="0" hangingPunct="1">
              <a:lnSpc>
                <a:spcPct val="100000"/>
              </a:lnSpc>
              <a:spcBef>
                <a:spcPts val="0"/>
              </a:spcBef>
              <a:spcAft>
                <a:spcPts val="600"/>
              </a:spcAft>
              <a:buClr>
                <a:schemeClr val="tx1"/>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Optimize ROMI/marketing channel</a:t>
            </a:r>
          </a:p>
        </p:txBody>
      </p:sp>
      <p:sp>
        <p:nvSpPr>
          <p:cNvPr id="5" name="Slide Number Placeholder 4">
            <a:extLst>
              <a:ext uri="{FF2B5EF4-FFF2-40B4-BE49-F238E27FC236}">
                <a16:creationId xmlns:a16="http://schemas.microsoft.com/office/drawing/2014/main" id="{019083A9-D71F-A637-CF60-83A533816AEE}"/>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44546A">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193</a:t>
            </a:fld>
            <a:endParaRPr kumimoji="0" lang="en-DK" sz="900" b="0" i="0" u="none" strike="noStrike" kern="1200" cap="none" spc="0" normalizeH="0" baseline="0" noProof="0">
              <a:ln>
                <a:noFill/>
              </a:ln>
              <a:solidFill>
                <a:srgbClr val="44546A">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2" name="Oval 11">
            <a:extLst>
              <a:ext uri="{FF2B5EF4-FFF2-40B4-BE49-F238E27FC236}">
                <a16:creationId xmlns:a16="http://schemas.microsoft.com/office/drawing/2014/main" id="{CBB1BAD1-9770-0B44-8C58-793F29301164}"/>
              </a:ext>
            </a:extLst>
          </p:cNvPr>
          <p:cNvSpPr/>
          <p:nvPr/>
        </p:nvSpPr>
        <p:spPr>
          <a:xfrm>
            <a:off x="722731" y="3814015"/>
            <a:ext cx="261609" cy="262800"/>
          </a:xfrm>
          <a:prstGeom prst="ellipse">
            <a:avLst/>
          </a:prstGeom>
          <a:solidFill>
            <a:schemeClr val="accent2"/>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B</a:t>
            </a:r>
          </a:p>
        </p:txBody>
      </p:sp>
      <p:sp>
        <p:nvSpPr>
          <p:cNvPr id="13" name="Oval 12">
            <a:extLst>
              <a:ext uri="{FF2B5EF4-FFF2-40B4-BE49-F238E27FC236}">
                <a16:creationId xmlns:a16="http://schemas.microsoft.com/office/drawing/2014/main" id="{2B8D5DD2-5268-CBC7-25DD-CD97425A77D6}"/>
              </a:ext>
            </a:extLst>
          </p:cNvPr>
          <p:cNvSpPr/>
          <p:nvPr/>
        </p:nvSpPr>
        <p:spPr>
          <a:xfrm>
            <a:off x="4409805" y="3824972"/>
            <a:ext cx="261609" cy="262800"/>
          </a:xfrm>
          <a:prstGeom prst="ellipse">
            <a:avLst/>
          </a:prstGeom>
          <a:solidFill>
            <a:schemeClr val="accent2"/>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C</a:t>
            </a:r>
          </a:p>
        </p:txBody>
      </p:sp>
      <p:sp>
        <p:nvSpPr>
          <p:cNvPr id="26" name="Oval 25">
            <a:extLst>
              <a:ext uri="{FF2B5EF4-FFF2-40B4-BE49-F238E27FC236}">
                <a16:creationId xmlns:a16="http://schemas.microsoft.com/office/drawing/2014/main" id="{AA7040AB-4997-F1AC-979E-9966004330F8}"/>
              </a:ext>
            </a:extLst>
          </p:cNvPr>
          <p:cNvSpPr/>
          <p:nvPr/>
        </p:nvSpPr>
        <p:spPr>
          <a:xfrm>
            <a:off x="8098083" y="3822084"/>
            <a:ext cx="261609" cy="262800"/>
          </a:xfrm>
          <a:prstGeom prst="ellipse">
            <a:avLst/>
          </a:prstGeom>
          <a:solidFill>
            <a:schemeClr val="accent2"/>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D</a:t>
            </a:r>
          </a:p>
        </p:txBody>
      </p:sp>
      <p:sp>
        <p:nvSpPr>
          <p:cNvPr id="6" name="Rectangle 5">
            <a:extLst>
              <a:ext uri="{FF2B5EF4-FFF2-40B4-BE49-F238E27FC236}">
                <a16:creationId xmlns:a16="http://schemas.microsoft.com/office/drawing/2014/main" id="{93C7338B-0B49-83EC-DF63-E43CCDBD7FF3}"/>
              </a:ext>
            </a:extLst>
          </p:cNvPr>
          <p:cNvSpPr/>
          <p:nvPr/>
        </p:nvSpPr>
        <p:spPr>
          <a:xfrm>
            <a:off x="0" y="1311243"/>
            <a:ext cx="12192000" cy="511455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6E94D77-6FB1-CA48-50E9-E0FEC10FD6F8}"/>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latin typeface="Arial"/>
                <a:ea typeface="+mn-ea"/>
                <a:cs typeface="Arial"/>
                <a:sym typeface="Arial"/>
              </a:rPr>
              <a:t>Strategic initiative: Segmentation</a:t>
            </a:r>
          </a:p>
        </p:txBody>
      </p:sp>
      <p:sp>
        <p:nvSpPr>
          <p:cNvPr id="8" name="Oval 7">
            <a:extLst>
              <a:ext uri="{FF2B5EF4-FFF2-40B4-BE49-F238E27FC236}">
                <a16:creationId xmlns:a16="http://schemas.microsoft.com/office/drawing/2014/main" id="{ACA7C29F-122C-F566-92C0-A7F39B9787A5}"/>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A</a:t>
            </a:r>
          </a:p>
        </p:txBody>
      </p:sp>
      <p:sp>
        <p:nvSpPr>
          <p:cNvPr id="16" name="Rectangle 13">
            <a:extLst>
              <a:ext uri="{FF2B5EF4-FFF2-40B4-BE49-F238E27FC236}">
                <a16:creationId xmlns:a16="http://schemas.microsoft.com/office/drawing/2014/main" id="{44E17E8D-3E68-680A-CBDA-30C7B85B8E2D}"/>
              </a:ext>
            </a:extLst>
          </p:cNvPr>
          <p:cNvSpPr>
            <a:spLocks noChangeArrowheads="1"/>
          </p:cNvSpPr>
          <p:nvPr/>
        </p:nvSpPr>
        <p:spPr bwMode="auto">
          <a:xfrm>
            <a:off x="2247901" y="1557850"/>
            <a:ext cx="7696199" cy="457565"/>
          </a:xfrm>
          <a:prstGeom prst="rect">
            <a:avLst/>
          </a:prstGeom>
          <a:solidFill>
            <a:schemeClr val="tx1"/>
          </a:solidFill>
          <a:ln w="9525" algn="ctr">
            <a:solidFill>
              <a:srgbClr val="79A2B3"/>
            </a:solidFill>
            <a:miter lim="800000"/>
            <a:headEnd type="none" w="lg" len="lg"/>
            <a:tailEnd type="none" w="lg" len="lg"/>
          </a:ln>
        </p:spPr>
        <p:txBody>
          <a:bodyPr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a:ln>
                  <a:noFill/>
                </a:ln>
                <a:solidFill>
                  <a:schemeClr val="bg1"/>
                </a:solidFill>
                <a:effectLst/>
                <a:uLnTx/>
                <a:uFillTx/>
                <a:latin typeface="Arial"/>
                <a:cs typeface="Arial"/>
                <a:sym typeface="Arial"/>
              </a:rPr>
              <a:t>Customer segmentation </a:t>
            </a:r>
          </a:p>
        </p:txBody>
      </p:sp>
      <p:sp>
        <p:nvSpPr>
          <p:cNvPr id="17" name="Rectangle 49">
            <a:extLst>
              <a:ext uri="{FF2B5EF4-FFF2-40B4-BE49-F238E27FC236}">
                <a16:creationId xmlns:a16="http://schemas.microsoft.com/office/drawing/2014/main" id="{2EA4DB9D-9704-39DD-CA4E-575C3C64A867}"/>
              </a:ext>
            </a:extLst>
          </p:cNvPr>
          <p:cNvSpPr>
            <a:spLocks noChangeArrowheads="1"/>
          </p:cNvSpPr>
          <p:nvPr/>
        </p:nvSpPr>
        <p:spPr bwMode="gray">
          <a:xfrm>
            <a:off x="2247899" y="2047341"/>
            <a:ext cx="7696199" cy="408286"/>
          </a:xfrm>
          <a:prstGeom prst="rect">
            <a:avLst/>
          </a:prstGeom>
          <a:noFill/>
          <a:ln w="9525" algn="ctr">
            <a:noFill/>
            <a:round/>
            <a:headEnd/>
            <a:tailEnd/>
          </a:ln>
        </p:spPr>
        <p:txBody>
          <a:bodyPr lIns="36000" tIns="36000" rIns="36000" bIns="0" anchor="t"/>
          <a:lstStyle/>
          <a:p>
            <a:pPr marL="171450" marR="0" lvl="0" indent="-171450" defTabSz="91440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Analyze data to understand customer segments</a:t>
            </a:r>
          </a:p>
          <a:p>
            <a:pPr marL="171450" marR="0" lvl="0" indent="-171450" defTabSz="91440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Create clear target audiences based on segmentation</a:t>
            </a:r>
          </a:p>
          <a:p>
            <a:pPr marL="171450" marR="0" lvl="0" indent="-171450" defTabSz="91440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defRPr/>
            </a:pPr>
            <a:r>
              <a:rPr lang="en-US" sz="1200"/>
              <a:t>Actively use these audiences in all other strategic initiatives</a:t>
            </a:r>
            <a:endParaRPr kumimoji="0" lang="en-US" sz="1200" b="0" i="0" u="none" strike="noStrike" kern="0" cap="none" spc="0" normalizeH="0" baseline="0" noProof="0">
              <a:ln>
                <a:noFill/>
              </a:ln>
              <a:solidFill>
                <a:srgbClr val="000000"/>
              </a:solidFill>
              <a:effectLst/>
              <a:uLnTx/>
              <a:uFillTx/>
              <a:latin typeface="Arial"/>
              <a:cs typeface="Arial"/>
              <a:sym typeface="Arial"/>
            </a:endParaRPr>
          </a:p>
        </p:txBody>
      </p:sp>
      <p:sp>
        <p:nvSpPr>
          <p:cNvPr id="11" name="Oval 10">
            <a:extLst>
              <a:ext uri="{FF2B5EF4-FFF2-40B4-BE49-F238E27FC236}">
                <a16:creationId xmlns:a16="http://schemas.microsoft.com/office/drawing/2014/main" id="{297A0418-2A8E-3213-5E94-B82B11FAF123}"/>
              </a:ext>
            </a:extLst>
          </p:cNvPr>
          <p:cNvSpPr/>
          <p:nvPr/>
        </p:nvSpPr>
        <p:spPr>
          <a:xfrm>
            <a:off x="2117095" y="1655232"/>
            <a:ext cx="261609" cy="262800"/>
          </a:xfrm>
          <a:prstGeom prst="ellipse">
            <a:avLst/>
          </a:prstGeom>
          <a:solidFill>
            <a:schemeClr val="accent2"/>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A</a:t>
            </a:r>
          </a:p>
        </p:txBody>
      </p:sp>
    </p:spTree>
    <p:extLst>
      <p:ext uri="{BB962C8B-B14F-4D97-AF65-F5344CB8AC3E}">
        <p14:creationId xmlns:p14="http://schemas.microsoft.com/office/powerpoint/2010/main" val="19283319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lIns="72000"/>
          <a:lstStyle/>
          <a:p>
            <a:r>
              <a:rPr lang="en-GB"/>
              <a:t>Segmentation analysis has resulted in four distinct and operational customer segments</a:t>
            </a:r>
          </a:p>
        </p:txBody>
      </p:sp>
      <p:sp>
        <p:nvSpPr>
          <p:cNvPr id="28" name="Footer Placeholder 2">
            <a:extLst>
              <a:ext uri="{FF2B5EF4-FFF2-40B4-BE49-F238E27FC236}">
                <a16:creationId xmlns:a16="http://schemas.microsoft.com/office/drawing/2014/main" id="{88CB6CE4-15FA-8C47-A3C6-0583C857E01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Team analysis</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3" name="Rectangle 2">
            <a:extLst>
              <a:ext uri="{FF2B5EF4-FFF2-40B4-BE49-F238E27FC236}">
                <a16:creationId xmlns:a16="http://schemas.microsoft.com/office/drawing/2014/main" id="{169269C6-B2B0-BD4A-9300-50189A7034FA}"/>
              </a:ext>
            </a:extLst>
          </p:cNvPr>
          <p:cNvSpPr/>
          <p:nvPr/>
        </p:nvSpPr>
        <p:spPr>
          <a:xfrm>
            <a:off x="467805" y="2071701"/>
            <a:ext cx="3600000" cy="3963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Market survey </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conducted and used as data foundation for segmentation analysis</a:t>
            </a:r>
          </a:p>
          <a:p>
            <a:pPr marL="288925" marR="0" lvl="1" indent="-174625" algn="l" defTabSz="914400" rtl="0" eaLnBrk="1" fontAlgn="auto" latinLnBrk="0" hangingPunct="1">
              <a:lnSpc>
                <a:spcPct val="100000"/>
              </a:lnSpc>
              <a:spcBef>
                <a:spcPts val="0"/>
              </a:spcBef>
              <a:spcAft>
                <a:spcPts val="0"/>
              </a:spcAft>
              <a:buClr>
                <a:srgbClr val="000000"/>
              </a:buClr>
              <a:buSzPct val="100000"/>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Segmentation designed to be operational </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with distinctive segments for targeted prospecting</a:t>
            </a:r>
          </a:p>
          <a:p>
            <a:pPr marL="288925" marR="0" lvl="1" indent="-174625" algn="l" defTabSz="914400" rtl="0" eaLnBrk="1" fontAlgn="auto" latinLnBrk="0" hangingPunct="1">
              <a:lnSpc>
                <a:spcPct val="100000"/>
              </a:lnSpc>
              <a:spcBef>
                <a:spcPts val="0"/>
              </a:spcBef>
              <a:spcAft>
                <a:spcPts val="0"/>
              </a:spcAft>
              <a:buClr>
                <a:srgbClr val="000000"/>
              </a:buClr>
              <a:buSzPct val="100000"/>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Set of </a:t>
            </a: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four distinct consumer needs</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 identified:</a:t>
            </a:r>
          </a:p>
          <a:p>
            <a:pPr marL="117475" marR="0" lvl="1"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Performance</a:t>
            </a:r>
          </a:p>
          <a:p>
            <a:pPr marL="117475" marR="0" lvl="1"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High engagement</a:t>
            </a:r>
          </a:p>
          <a:p>
            <a:pPr marL="117475" marR="0" lvl="1"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Convenience</a:t>
            </a:r>
          </a:p>
          <a:p>
            <a:pPr marL="117475" marR="0" lvl="1"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Security and empathy</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Consumer needs </a:t>
            </a: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overlaid with selected</a:t>
            </a:r>
            <a:r>
              <a:rPr kumimoji="0" lang="en-US" sz="1200" b="1" i="0" u="none" strike="noStrike" kern="1200" cap="none" spc="0" normalizeH="0" baseline="30000" noProof="0">
                <a:ln>
                  <a:noFill/>
                </a:ln>
                <a:solidFill>
                  <a:srgbClr val="000000"/>
                </a:solidFill>
                <a:effectLst/>
                <a:uLnTx/>
                <a:uFillTx/>
                <a:latin typeface="Arial" panose="020B0604020202020204" pitchFamily="34" charset="0"/>
                <a:ea typeface="+mn-ea"/>
                <a:cs typeface="Arial" panose="020B0604020202020204" pitchFamily="34" charset="0"/>
                <a:sym typeface="Arial"/>
              </a:rPr>
              <a:t>1</a:t>
            </a: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 demographic variables </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based on statistical significance:</a:t>
            </a:r>
          </a:p>
          <a:p>
            <a:pPr marL="174625" marR="0" lvl="1" indent="-22860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Age</a:t>
            </a:r>
          </a:p>
          <a:p>
            <a:pPr marL="174625" marR="0" lvl="1" indent="-22860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Gender</a:t>
            </a:r>
          </a:p>
          <a:p>
            <a:pPr marL="174625" marR="0" lvl="1" indent="-22860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Population density</a:t>
            </a:r>
          </a:p>
          <a:p>
            <a:pPr marL="174625" marR="0" lvl="1" indent="-22860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Segmentation is not static</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 and should be revised and updated continually</a:t>
            </a: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7" name="TextBox 6">
            <a:extLst>
              <a:ext uri="{FF2B5EF4-FFF2-40B4-BE49-F238E27FC236}">
                <a16:creationId xmlns:a16="http://schemas.microsoft.com/office/drawing/2014/main" id="{0AABDE23-03CE-5541-8247-4ED77944F0E2}"/>
              </a:ext>
            </a:extLst>
          </p:cNvPr>
          <p:cNvSpPr txBox="1"/>
          <p:nvPr/>
        </p:nvSpPr>
        <p:spPr>
          <a:xfrm>
            <a:off x="467805" y="1659750"/>
            <a:ext cx="185195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Methodology</a:t>
            </a:r>
          </a:p>
        </p:txBody>
      </p:sp>
      <p:sp>
        <p:nvSpPr>
          <p:cNvPr id="36" name="TextBox 35">
            <a:extLst>
              <a:ext uri="{FF2B5EF4-FFF2-40B4-BE49-F238E27FC236}">
                <a16:creationId xmlns:a16="http://schemas.microsoft.com/office/drawing/2014/main" id="{968D0E3B-2D8C-314F-90E0-18B45F107FB3}"/>
              </a:ext>
            </a:extLst>
          </p:cNvPr>
          <p:cNvSpPr txBox="1"/>
          <p:nvPr/>
        </p:nvSpPr>
        <p:spPr>
          <a:xfrm>
            <a:off x="4537126" y="1659750"/>
            <a:ext cx="310954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Customer segments</a:t>
            </a:r>
          </a:p>
        </p:txBody>
      </p:sp>
      <p:sp>
        <p:nvSpPr>
          <p:cNvPr id="8" name="Rectangle 7">
            <a:extLst>
              <a:ext uri="{FF2B5EF4-FFF2-40B4-BE49-F238E27FC236}">
                <a16:creationId xmlns:a16="http://schemas.microsoft.com/office/drawing/2014/main" id="{AD9B1CD2-5D37-1347-93E7-282A85BB5DCA}"/>
              </a:ext>
            </a:extLst>
          </p:cNvPr>
          <p:cNvSpPr/>
          <p:nvPr/>
        </p:nvSpPr>
        <p:spPr>
          <a:xfrm>
            <a:off x="4537126" y="2266253"/>
            <a:ext cx="3407784" cy="17258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rtlCol="0" anchor="t"/>
          <a:lstStyle/>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fld id="{DB660346-FABD-4831-9BB3-BC6C94F1AC33}" type="datetime'Y''''''''''''o''''''ung ''''c''''''o''nvenie''nce'''''''''''">
              <a:rPr kumimoji="0" lang="en-US" sz="1400" b="1" i="0" u="none" strike="noStrike" kern="1200" cap="none" spc="0" normalizeH="0" baseline="0" noProof="0" smtClean="0">
                <a:ln>
                  <a:noFill/>
                </a:ln>
                <a:solidFill>
                  <a:srgbClr val="08A6F6"/>
                </a:solidFill>
                <a:effectLst/>
                <a:uLnTx/>
                <a:uFillTx/>
                <a:latin typeface="Arial" panose="020B0604020202020204"/>
                <a:ea typeface="+mn-ea"/>
                <a:cs typeface="+mn-cs"/>
                <a:sym typeface="Arial"/>
              </a:rPr>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t>Young convenience</a:t>
            </a:fld>
            <a:endParaRPr kumimoji="0" lang="en-US" sz="1400" b="1" i="0" u="none" strike="noStrike" kern="1200" cap="none" spc="0" normalizeH="0" baseline="0" noProof="0">
              <a:ln>
                <a:noFill/>
              </a:ln>
              <a:solidFill>
                <a:srgbClr val="08A6F6"/>
              </a:solidFill>
              <a:effectLst/>
              <a:uLnTx/>
              <a:uFillTx/>
              <a:latin typeface="Arial" panose="020B0604020202020204"/>
              <a:ea typeface="+mn-ea"/>
              <a:cs typeface="+mn-cs"/>
              <a:sym typeface="Arial"/>
            </a:endParaRPr>
          </a:p>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endParaRPr kumimoji="0" lang="en-US" sz="12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endParaRPr>
          </a:p>
          <a:p>
            <a:pPr marL="285750" marR="0" lvl="1" indent="-17145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&lt; 36 years, primarily 22-32 </a:t>
            </a:r>
            <a:r>
              <a:rPr kumimoji="0" lang="en-US" sz="1200" b="0" i="0" u="none" strike="noStrike" kern="1200" cap="none" spc="0" normalizeH="0" baseline="0" noProof="0" err="1">
                <a:ln>
                  <a:noFill/>
                </a:ln>
                <a:solidFill>
                  <a:srgbClr val="061F32"/>
                </a:solidFill>
                <a:effectLst/>
                <a:uLnTx/>
                <a:uFillTx/>
                <a:latin typeface="Arial" panose="020B0604020202020204" pitchFamily="34" charset="0"/>
                <a:ea typeface="+mn-ea"/>
                <a:cs typeface="Arial" panose="020B0604020202020204" pitchFamily="34" charset="0"/>
                <a:sym typeface="Arial"/>
              </a:rPr>
              <a:t>yo</a:t>
            </a: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 </a:t>
            </a:r>
            <a:b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b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mixed gender, living in urban areas</a:t>
            </a:r>
          </a:p>
          <a:p>
            <a:pPr marL="285750" marR="0" lvl="1" indent="-17145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Strong need for convenience (minimum hassle, recommended by relatives/friends, wish to cover several product needs)</a:t>
            </a:r>
          </a:p>
        </p:txBody>
      </p:sp>
      <p:sp>
        <p:nvSpPr>
          <p:cNvPr id="46" name="Rectangle 45">
            <a:extLst>
              <a:ext uri="{FF2B5EF4-FFF2-40B4-BE49-F238E27FC236}">
                <a16:creationId xmlns:a16="http://schemas.microsoft.com/office/drawing/2014/main" id="{9B7134D9-256F-3744-9573-C31B8D601C32}"/>
              </a:ext>
            </a:extLst>
          </p:cNvPr>
          <p:cNvSpPr/>
          <p:nvPr/>
        </p:nvSpPr>
        <p:spPr>
          <a:xfrm>
            <a:off x="8233353" y="2266253"/>
            <a:ext cx="3407784" cy="17258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1400" b="1" i="0" u="none" strike="noStrike" kern="1200" cap="none" spc="0" normalizeH="0" baseline="0" noProof="0">
                <a:ln>
                  <a:noFill/>
                </a:ln>
                <a:solidFill>
                  <a:srgbClr val="08A6F6"/>
                </a:solidFill>
                <a:effectLst/>
                <a:uLnTx/>
                <a:uFillTx/>
                <a:latin typeface="Arial" panose="020B0604020202020204"/>
                <a:ea typeface="+mn-ea"/>
                <a:cs typeface="+mn-cs"/>
                <a:sym typeface="Arial"/>
              </a:rPr>
              <a:t>Family security</a:t>
            </a:r>
          </a:p>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endParaRPr kumimoji="0" lang="en-US" sz="12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endParaRPr>
          </a:p>
          <a:p>
            <a:pPr marL="285750" marR="0" lvl="1" indent="-17145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Females, 26-55 </a:t>
            </a:r>
            <a:r>
              <a:rPr kumimoji="0" lang="en-US" sz="1200" b="0" i="0" u="none" strike="noStrike" kern="1200" cap="none" spc="0" normalizeH="0" baseline="0" noProof="0" err="1">
                <a:ln>
                  <a:noFill/>
                </a:ln>
                <a:solidFill>
                  <a:srgbClr val="061F32"/>
                </a:solidFill>
                <a:effectLst/>
                <a:uLnTx/>
                <a:uFillTx/>
                <a:latin typeface="Arial" panose="020B0604020202020204" pitchFamily="34" charset="0"/>
                <a:ea typeface="+mn-ea"/>
                <a:cs typeface="Arial" panose="020B0604020202020204" pitchFamily="34" charset="0"/>
                <a:sym typeface="Arial"/>
              </a:rPr>
              <a:t>yo</a:t>
            </a:r>
            <a:endPar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a:p>
            <a:pPr marL="285750" marR="0" lvl="1" indent="-17145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Main concern is family and close relations, values stability and secure product</a:t>
            </a:r>
          </a:p>
          <a:p>
            <a:pPr marL="285750" marR="0" lvl="1" indent="-17145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Fairly disengaged and relies on advice from friends and family</a:t>
            </a:r>
          </a:p>
          <a:p>
            <a:pPr marL="285750" marR="0" lvl="1" indent="-17145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endPar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47" name="Rectangle 46">
            <a:extLst>
              <a:ext uri="{FF2B5EF4-FFF2-40B4-BE49-F238E27FC236}">
                <a16:creationId xmlns:a16="http://schemas.microsoft.com/office/drawing/2014/main" id="{455B2936-B102-CC40-AEC7-6CAFDF04F07E}"/>
              </a:ext>
            </a:extLst>
          </p:cNvPr>
          <p:cNvSpPr/>
          <p:nvPr/>
        </p:nvSpPr>
        <p:spPr>
          <a:xfrm>
            <a:off x="4537126" y="4309139"/>
            <a:ext cx="3407784" cy="17258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1400" b="1" i="0" u="none" strike="noStrike" kern="1200" cap="none" spc="0" normalizeH="0" baseline="0" noProof="0">
                <a:ln>
                  <a:noFill/>
                </a:ln>
                <a:solidFill>
                  <a:srgbClr val="08A6F6"/>
                </a:solidFill>
                <a:effectLst/>
                <a:uLnTx/>
                <a:uFillTx/>
                <a:latin typeface="Arial" panose="020B0604020202020204"/>
                <a:ea typeface="+mn-ea"/>
                <a:cs typeface="+mn-cs"/>
                <a:sym typeface="Arial"/>
              </a:rPr>
              <a:t>Optimizers</a:t>
            </a:r>
          </a:p>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endParaRPr kumimoji="0" lang="en-US" sz="12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endParaRPr>
          </a:p>
          <a:p>
            <a:pPr marL="285750" marR="0" lvl="1" indent="-17145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Males, 26-65 </a:t>
            </a:r>
            <a:r>
              <a:rPr kumimoji="0" lang="en-US" sz="1200" b="0" i="0" u="none" strike="noStrike" kern="1200" cap="none" spc="0" normalizeH="0" baseline="0" noProof="0" err="1">
                <a:ln>
                  <a:noFill/>
                </a:ln>
                <a:solidFill>
                  <a:srgbClr val="061F32"/>
                </a:solidFill>
                <a:effectLst/>
                <a:uLnTx/>
                <a:uFillTx/>
                <a:latin typeface="Arial" panose="020B0604020202020204" pitchFamily="34" charset="0"/>
                <a:ea typeface="+mn-ea"/>
                <a:cs typeface="Arial" panose="020B0604020202020204" pitchFamily="34" charset="0"/>
                <a:sym typeface="Arial"/>
              </a:rPr>
              <a:t>yo</a:t>
            </a:r>
            <a:endPar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a:p>
            <a:pPr marL="285750" marR="0" lvl="1" indent="-17145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Values performance over security; relies primarily on own research to make choice</a:t>
            </a:r>
          </a:p>
          <a:p>
            <a:pPr marL="285750" marR="0" lvl="1" indent="-17145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More likely to switch compared to the security-focused segments</a:t>
            </a:r>
          </a:p>
          <a:p>
            <a:pPr marL="285750" marR="0" lvl="1" indent="-17145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endPar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48" name="Rectangle 47">
            <a:extLst>
              <a:ext uri="{FF2B5EF4-FFF2-40B4-BE49-F238E27FC236}">
                <a16:creationId xmlns:a16="http://schemas.microsoft.com/office/drawing/2014/main" id="{03225D7F-760B-C24D-8ABA-3472B403D41F}"/>
              </a:ext>
            </a:extLst>
          </p:cNvPr>
          <p:cNvSpPr/>
          <p:nvPr/>
        </p:nvSpPr>
        <p:spPr>
          <a:xfrm>
            <a:off x="8233353" y="4309139"/>
            <a:ext cx="3407784" cy="17258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1400" b="1" i="0" u="none" strike="noStrike" kern="1200" cap="none" spc="0" normalizeH="0" baseline="0" noProof="0">
                <a:ln>
                  <a:noFill/>
                </a:ln>
                <a:solidFill>
                  <a:srgbClr val="08A6F6"/>
                </a:solidFill>
                <a:effectLst/>
                <a:uLnTx/>
                <a:uFillTx/>
                <a:latin typeface="Arial" panose="020B0604020202020204"/>
                <a:ea typeface="+mn-ea"/>
                <a:cs typeface="+mn-cs"/>
                <a:sym typeface="Arial"/>
              </a:rPr>
              <a:t>Loyalists</a:t>
            </a:r>
          </a:p>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endParaRPr kumimoji="0" lang="en-US" sz="12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endParaRPr>
          </a:p>
          <a:p>
            <a:pPr marL="285750" marR="0" lvl="1" indent="-17145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Males &gt;65 </a:t>
            </a:r>
            <a:r>
              <a:rPr kumimoji="0" lang="en-US" sz="1200" b="0" i="0" u="none" strike="noStrike" kern="1200" cap="none" spc="0" normalizeH="0" baseline="0" noProof="0" err="1">
                <a:ln>
                  <a:noFill/>
                </a:ln>
                <a:solidFill>
                  <a:srgbClr val="061F32"/>
                </a:solidFill>
                <a:effectLst/>
                <a:uLnTx/>
                <a:uFillTx/>
                <a:latin typeface="Arial" panose="020B0604020202020204" pitchFamily="34" charset="0"/>
                <a:ea typeface="+mn-ea"/>
                <a:cs typeface="Arial" panose="020B0604020202020204" pitchFamily="34" charset="0"/>
                <a:sym typeface="Arial"/>
              </a:rPr>
              <a:t>yo</a:t>
            </a: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 females &gt;55 </a:t>
            </a:r>
            <a:r>
              <a:rPr kumimoji="0" lang="en-US" sz="1200" b="0" i="0" u="none" strike="noStrike" kern="1200" cap="none" spc="0" normalizeH="0" baseline="0" noProof="0" err="1">
                <a:ln>
                  <a:noFill/>
                </a:ln>
                <a:solidFill>
                  <a:srgbClr val="061F32"/>
                </a:solidFill>
                <a:effectLst/>
                <a:uLnTx/>
                <a:uFillTx/>
                <a:latin typeface="Arial" panose="020B0604020202020204" pitchFamily="34" charset="0"/>
                <a:ea typeface="+mn-ea"/>
                <a:cs typeface="Arial" panose="020B0604020202020204" pitchFamily="34" charset="0"/>
                <a:sym typeface="Arial"/>
              </a:rPr>
              <a:t>yo</a:t>
            </a:r>
            <a:endPar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a:p>
            <a:pPr marL="285750" marR="0" lvl="1" indent="-17145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Main concern is simple and secure product that is easy to use</a:t>
            </a:r>
          </a:p>
          <a:p>
            <a:pPr marL="285750" marR="0" lvl="1" indent="-17145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Heavy users of the direct channel; lower risk of switching</a:t>
            </a:r>
          </a:p>
          <a:p>
            <a:pPr marL="285750" marR="0" lvl="1" indent="-17145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endPar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grpSp>
        <p:nvGrpSpPr>
          <p:cNvPr id="9" name="Group 8">
            <a:extLst>
              <a:ext uri="{FF2B5EF4-FFF2-40B4-BE49-F238E27FC236}">
                <a16:creationId xmlns:a16="http://schemas.microsoft.com/office/drawing/2014/main" id="{B2916AC6-431D-0B42-853A-E6B816B780B7}"/>
              </a:ext>
            </a:extLst>
          </p:cNvPr>
          <p:cNvGrpSpPr/>
          <p:nvPr/>
        </p:nvGrpSpPr>
        <p:grpSpPr>
          <a:xfrm>
            <a:off x="4089665" y="2224618"/>
            <a:ext cx="410399" cy="3852000"/>
            <a:chOff x="4052602" y="2068724"/>
            <a:chExt cx="410399" cy="3852000"/>
          </a:xfrm>
        </p:grpSpPr>
        <p:cxnSp>
          <p:nvCxnSpPr>
            <p:cNvPr id="5" name="Straight Connector 4">
              <a:extLst>
                <a:ext uri="{FF2B5EF4-FFF2-40B4-BE49-F238E27FC236}">
                  <a16:creationId xmlns:a16="http://schemas.microsoft.com/office/drawing/2014/main" id="{0AACA847-DFC3-F64A-AC20-E6F8ADF7D921}"/>
                </a:ext>
              </a:extLst>
            </p:cNvPr>
            <p:cNvCxnSpPr>
              <a:cxnSpLocks/>
            </p:cNvCxnSpPr>
            <p:nvPr/>
          </p:nvCxnSpPr>
          <p:spPr>
            <a:xfrm>
              <a:off x="4253828" y="2068724"/>
              <a:ext cx="0" cy="3852000"/>
            </a:xfrm>
            <a:prstGeom prst="line">
              <a:avLst/>
            </a:prstGeom>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A79B3C04-24B6-624E-BC91-6C9CF2823E57}"/>
                </a:ext>
              </a:extLst>
            </p:cNvPr>
            <p:cNvSpPr/>
            <p:nvPr/>
          </p:nvSpPr>
          <p:spPr>
            <a:xfrm>
              <a:off x="4052602" y="3788984"/>
              <a:ext cx="410399" cy="411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50" name="Triangle 49">
              <a:extLst>
                <a:ext uri="{FF2B5EF4-FFF2-40B4-BE49-F238E27FC236}">
                  <a16:creationId xmlns:a16="http://schemas.microsoft.com/office/drawing/2014/main" id="{BC16222A-DCE2-1346-9DE6-4DB876C02930}"/>
                </a:ext>
              </a:extLst>
            </p:cNvPr>
            <p:cNvSpPr/>
            <p:nvPr/>
          </p:nvSpPr>
          <p:spPr>
            <a:xfrm rot="5400000">
              <a:off x="4127979" y="3919444"/>
              <a:ext cx="259644" cy="15056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51" name="Rectangle 50">
              <a:extLst>
                <a:ext uri="{FF2B5EF4-FFF2-40B4-BE49-F238E27FC236}">
                  <a16:creationId xmlns:a16="http://schemas.microsoft.com/office/drawing/2014/main" id="{5FA15AB2-32A1-074C-9A05-F7AA5C232F7C}"/>
                </a:ext>
              </a:extLst>
            </p:cNvPr>
            <p:cNvSpPr/>
            <p:nvPr/>
          </p:nvSpPr>
          <p:spPr>
            <a:xfrm>
              <a:off x="4168409" y="3844462"/>
              <a:ext cx="46376" cy="30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52" name="Footer Placeholder 2">
            <a:extLst>
              <a:ext uri="{FF2B5EF4-FFF2-40B4-BE49-F238E27FC236}">
                <a16:creationId xmlns:a16="http://schemas.microsoft.com/office/drawing/2014/main" id="{BDEC5211-67DC-AB4C-AD0D-20150C0238C1}"/>
              </a:ext>
            </a:extLst>
          </p:cNvPr>
          <p:cNvSpPr txBox="1">
            <a:spLocks/>
          </p:cNvSpPr>
          <p:nvPr/>
        </p:nvSpPr>
        <p:spPr>
          <a:xfrm>
            <a:off x="467806" y="6127919"/>
            <a:ext cx="9393824"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Footnote: 1. Many other demographic variables tested, but not found statistically significant (e.g. income level, employment level, geographical region, # of children) </a:t>
            </a:r>
          </a:p>
        </p:txBody>
      </p:sp>
      <p:cxnSp>
        <p:nvCxnSpPr>
          <p:cNvPr id="11" name="Straight Connector 10">
            <a:extLst>
              <a:ext uri="{FF2B5EF4-FFF2-40B4-BE49-F238E27FC236}">
                <a16:creationId xmlns:a16="http://schemas.microsoft.com/office/drawing/2014/main" id="{E7029628-495E-1B46-9B00-B03DAAA028D6}"/>
              </a:ext>
            </a:extLst>
          </p:cNvPr>
          <p:cNvCxnSpPr>
            <a:cxnSpLocks/>
          </p:cNvCxnSpPr>
          <p:nvPr/>
        </p:nvCxnSpPr>
        <p:spPr>
          <a:xfrm>
            <a:off x="467805" y="1990677"/>
            <a:ext cx="358479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CAA0F32-93E8-EA41-AFCD-C0556C28FBF8}"/>
              </a:ext>
            </a:extLst>
          </p:cNvPr>
          <p:cNvCxnSpPr>
            <a:cxnSpLocks/>
          </p:cNvCxnSpPr>
          <p:nvPr/>
        </p:nvCxnSpPr>
        <p:spPr>
          <a:xfrm>
            <a:off x="4537126" y="1990677"/>
            <a:ext cx="710401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41314" name="Picture 2" descr="Young mother with her one years old little son dressed in pajamas are  posing. Mom with son taking selfie on her smartphone or action camera in  the bedroom. Selective focus. Casual lifestyle">
            <a:extLst>
              <a:ext uri="{FF2B5EF4-FFF2-40B4-BE49-F238E27FC236}">
                <a16:creationId xmlns:a16="http://schemas.microsoft.com/office/drawing/2014/main" id="{05F5FAEA-5E13-C543-84F8-26278837149D}"/>
              </a:ext>
            </a:extLst>
          </p:cNvPr>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705359" y="2097794"/>
            <a:ext cx="1080000" cy="756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1316" name="Picture 4" descr="51,142 Old Man Face Stock Photos, Pictures &amp; Royalty-Free Images - iStock">
            <a:extLst>
              <a:ext uri="{FF2B5EF4-FFF2-40B4-BE49-F238E27FC236}">
                <a16:creationId xmlns:a16="http://schemas.microsoft.com/office/drawing/2014/main" id="{AA04306E-5550-6F48-BA42-6CAC4B45D73B}"/>
              </a:ext>
            </a:extLst>
          </p:cNvPr>
          <p:cNvPicPr>
            <a:picLocks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0705359" y="4150618"/>
            <a:ext cx="1080000" cy="756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1318" name="Picture 6" descr="59,316 Suit And Tie Stock Photos, Pictures &amp; Royalty-Free Images - iStock">
            <a:extLst>
              <a:ext uri="{FF2B5EF4-FFF2-40B4-BE49-F238E27FC236}">
                <a16:creationId xmlns:a16="http://schemas.microsoft.com/office/drawing/2014/main" id="{D8C55F1C-B0D1-9D47-A080-3C5EF3E7C0D6}"/>
              </a:ext>
            </a:extLst>
          </p:cNvPr>
          <p:cNvPicPr>
            <a:picLocks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009131" y="4150618"/>
            <a:ext cx="1080000" cy="756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1322" name="Picture 10" descr="6,167,395 Woman Portrait Stock Photos, Pictures &amp; Royalty-Free Images -  iStock">
            <a:extLst>
              <a:ext uri="{FF2B5EF4-FFF2-40B4-BE49-F238E27FC236}">
                <a16:creationId xmlns:a16="http://schemas.microsoft.com/office/drawing/2014/main" id="{712F913B-9CFA-CD4D-B33C-281D5FBDAD5D}"/>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6996810" y="2096915"/>
            <a:ext cx="1092321" cy="756879"/>
          </a:xfrm>
          <a:prstGeom prst="rect">
            <a:avLst/>
          </a:prstGeom>
          <a:noFill/>
          <a:ln w="6350">
            <a:noFill/>
            <a:prstDash val="dash"/>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EF39853F-8B5E-5743-9198-16FA1833CB5E}"/>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3" name="Slide Number Placeholder 4">
            <a:extLst>
              <a:ext uri="{FF2B5EF4-FFF2-40B4-BE49-F238E27FC236}">
                <a16:creationId xmlns:a16="http://schemas.microsoft.com/office/drawing/2014/main" id="{173E6267-80A9-E43F-AF98-B73DFC614E18}"/>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194</a:t>
            </a:fld>
            <a:endParaRPr kumimoji="0" lang="en-DK"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0" name="Rectangle 9">
            <a:extLst>
              <a:ext uri="{FF2B5EF4-FFF2-40B4-BE49-F238E27FC236}">
                <a16:creationId xmlns:a16="http://schemas.microsoft.com/office/drawing/2014/main" id="{9BEF927F-4AB5-29BA-675D-8FF38A18843E}"/>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latin typeface="Arial"/>
                <a:ea typeface="+mn-ea"/>
                <a:cs typeface="Arial"/>
                <a:sym typeface="Arial"/>
              </a:rPr>
              <a:t>Strategic initiative: Segmentation</a:t>
            </a:r>
          </a:p>
        </p:txBody>
      </p:sp>
      <p:sp>
        <p:nvSpPr>
          <p:cNvPr id="6" name="Oval 5">
            <a:extLst>
              <a:ext uri="{FF2B5EF4-FFF2-40B4-BE49-F238E27FC236}">
                <a16:creationId xmlns:a16="http://schemas.microsoft.com/office/drawing/2014/main" id="{494AC060-732F-8540-3C95-DAA6226EEC36}"/>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A</a:t>
            </a:r>
          </a:p>
        </p:txBody>
      </p:sp>
    </p:spTree>
    <p:extLst>
      <p:ext uri="{BB962C8B-B14F-4D97-AF65-F5344CB8AC3E}">
        <p14:creationId xmlns:p14="http://schemas.microsoft.com/office/powerpoint/2010/main" val="16850310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D459FB77-8A54-184E-BCF9-4182F7543794}"/>
              </a:ext>
            </a:extLst>
          </p:cNvPr>
          <p:cNvGraphicFramePr/>
          <p:nvPr/>
        </p:nvGraphicFramePr>
        <p:xfrm>
          <a:off x="1699375" y="2019108"/>
          <a:ext cx="9885489" cy="3080095"/>
        </p:xfrm>
        <a:graphic>
          <a:graphicData uri="http://schemas.openxmlformats.org/drawingml/2006/chart">
            <c:chart xmlns:c="http://schemas.openxmlformats.org/drawingml/2006/chart" xmlns:r="http://schemas.openxmlformats.org/officeDocument/2006/relationships" r:id="rId21"/>
          </a:graphicData>
        </a:graphic>
      </p:graphicFrame>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a:t>[Company] has lower share of Young Convenience and Family Security segments relative to market</a:t>
            </a:r>
          </a:p>
        </p:txBody>
      </p:sp>
      <p:sp>
        <p:nvSpPr>
          <p:cNvPr id="28" name="Footer Placeholder 2">
            <a:extLst>
              <a:ext uri="{FF2B5EF4-FFF2-40B4-BE49-F238E27FC236}">
                <a16:creationId xmlns:a16="http://schemas.microsoft.com/office/drawing/2014/main" id="{88CB6CE4-15FA-8C47-A3C6-0583C857E01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Team analysis; Market reports</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10" name="TextBox 9">
            <a:extLst>
              <a:ext uri="{FF2B5EF4-FFF2-40B4-BE49-F238E27FC236}">
                <a16:creationId xmlns:a16="http://schemas.microsoft.com/office/drawing/2014/main" id="{CE1C8169-40EF-CF4A-AF7D-83B6887CF032}"/>
              </a:ext>
            </a:extLst>
          </p:cNvPr>
          <p:cNvSpPr txBox="1"/>
          <p:nvPr/>
        </p:nvSpPr>
        <p:spPr>
          <a:xfrm>
            <a:off x="467805" y="5118133"/>
            <a:ext cx="20534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61F32"/>
                </a:solidFill>
                <a:effectLst/>
                <a:uLnTx/>
                <a:uFillTx/>
                <a:latin typeface="Arial" panose="020B0604020202020204"/>
                <a:ea typeface="+mn-ea"/>
                <a:cs typeface="Arial"/>
                <a:sym typeface="Arial"/>
              </a:rPr>
              <a:t>Segment size </a:t>
            </a:r>
            <a:br>
              <a:rPr kumimoji="0" lang="en-GB" sz="1200" b="1" i="0" u="none" strike="noStrike" kern="1200" cap="none" spc="0" normalizeH="0" baseline="0" noProof="0">
                <a:ln>
                  <a:noFill/>
                </a:ln>
                <a:solidFill>
                  <a:srgbClr val="061F32"/>
                </a:solidFill>
                <a:effectLst/>
                <a:uLnTx/>
                <a:uFillTx/>
                <a:latin typeface="Arial" panose="020B0604020202020204"/>
                <a:ea typeface="+mn-ea"/>
                <a:cs typeface="Arial"/>
                <a:sym typeface="Arial"/>
              </a:rPr>
            </a:br>
            <a:r>
              <a:rPr kumimoji="0" lang="en-GB" sz="1200" b="1" i="0" u="none" strike="noStrike" kern="1200" cap="none" spc="0" normalizeH="0" baseline="0" noProof="0">
                <a:ln>
                  <a:noFill/>
                </a:ln>
                <a:solidFill>
                  <a:srgbClr val="061F32"/>
                </a:solidFill>
                <a:effectLst/>
                <a:uLnTx/>
                <a:uFillTx/>
                <a:latin typeface="Arial" panose="020B0604020202020204"/>
                <a:ea typeface="+mn-ea"/>
                <a:cs typeface="Arial"/>
                <a:sym typeface="Arial"/>
              </a:rPr>
              <a:t>(% of total):</a:t>
            </a:r>
          </a:p>
        </p:txBody>
      </p:sp>
      <p:sp>
        <p:nvSpPr>
          <p:cNvPr id="11" name="TextBox 10">
            <a:extLst>
              <a:ext uri="{FF2B5EF4-FFF2-40B4-BE49-F238E27FC236}">
                <a16:creationId xmlns:a16="http://schemas.microsoft.com/office/drawing/2014/main" id="{70143FD1-18BA-004E-8B32-9AC64DB9B883}"/>
              </a:ext>
            </a:extLst>
          </p:cNvPr>
          <p:cNvSpPr txBox="1"/>
          <p:nvPr/>
        </p:nvSpPr>
        <p:spPr>
          <a:xfrm>
            <a:off x="467804" y="5597406"/>
            <a:ext cx="16142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61F32"/>
                </a:solidFill>
                <a:effectLst/>
                <a:uLnTx/>
                <a:uFillTx/>
                <a:latin typeface="Arial" panose="020B0604020202020204"/>
                <a:ea typeface="+mn-ea"/>
                <a:cs typeface="Arial"/>
                <a:sym typeface="Arial"/>
              </a:rPr>
              <a:t>[Company] distribution (%):</a:t>
            </a:r>
          </a:p>
        </p:txBody>
      </p:sp>
      <p:sp>
        <p:nvSpPr>
          <p:cNvPr id="12" name="TextBox 11">
            <a:extLst>
              <a:ext uri="{FF2B5EF4-FFF2-40B4-BE49-F238E27FC236}">
                <a16:creationId xmlns:a16="http://schemas.microsoft.com/office/drawing/2014/main" id="{0B5B5A34-1905-E247-8D55-947576539360}"/>
              </a:ext>
            </a:extLst>
          </p:cNvPr>
          <p:cNvSpPr txBox="1"/>
          <p:nvPr/>
        </p:nvSpPr>
        <p:spPr>
          <a:xfrm>
            <a:off x="7371172" y="5225855"/>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22%</a:t>
            </a:r>
          </a:p>
        </p:txBody>
      </p:sp>
      <p:sp>
        <p:nvSpPr>
          <p:cNvPr id="13" name="TextBox 12">
            <a:extLst>
              <a:ext uri="{FF2B5EF4-FFF2-40B4-BE49-F238E27FC236}">
                <a16:creationId xmlns:a16="http://schemas.microsoft.com/office/drawing/2014/main" id="{1BDFE023-B4A2-0C4B-99D8-F65AAD732CC6}"/>
              </a:ext>
            </a:extLst>
          </p:cNvPr>
          <p:cNvSpPr txBox="1"/>
          <p:nvPr/>
        </p:nvSpPr>
        <p:spPr>
          <a:xfrm>
            <a:off x="7371172" y="5705128"/>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31%</a:t>
            </a:r>
          </a:p>
        </p:txBody>
      </p:sp>
      <p:sp>
        <p:nvSpPr>
          <p:cNvPr id="16" name="Rectangle 15">
            <a:extLst>
              <a:ext uri="{FF2B5EF4-FFF2-40B4-BE49-F238E27FC236}">
                <a16:creationId xmlns:a16="http://schemas.microsoft.com/office/drawing/2014/main" id="{354A25C8-5BE9-1D48-A7F1-56988ACF253C}"/>
              </a:ext>
            </a:extLst>
          </p:cNvPr>
          <p:cNvSpPr/>
          <p:nvPr/>
        </p:nvSpPr>
        <p:spPr>
          <a:xfrm>
            <a:off x="467806" y="1368884"/>
            <a:ext cx="4839786"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sym typeface="Arial"/>
              </a:rPr>
              <a:t>Share of customer segments compared to competitors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Share of segment (%)</a:t>
            </a:r>
            <a:endParaRPr kumimoji="0" lang="en-US" sz="1400" b="0" i="0" u="none" strike="noStrike" kern="1200" cap="none" spc="0" normalizeH="0" baseline="0" noProof="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sym typeface="Arial"/>
            </a:endParaRPr>
          </a:p>
        </p:txBody>
      </p:sp>
      <p:sp>
        <p:nvSpPr>
          <p:cNvPr id="17" name="Rectangle 16">
            <a:extLst>
              <a:ext uri="{FF2B5EF4-FFF2-40B4-BE49-F238E27FC236}">
                <a16:creationId xmlns:a16="http://schemas.microsoft.com/office/drawing/2014/main" id="{6E4D5D25-14DB-FC4E-B758-D8C03DFC1719}"/>
              </a:ext>
            </a:extLst>
          </p:cNvPr>
          <p:cNvSpPr/>
          <p:nvPr>
            <p:custDataLst>
              <p:tags r:id="rId1"/>
            </p:custDataLst>
          </p:nvPr>
        </p:nvSpPr>
        <p:spPr bwMode="gray">
          <a:xfrm>
            <a:off x="10372015" y="2000248"/>
            <a:ext cx="179387" cy="133350"/>
          </a:xfrm>
          <a:prstGeom prst="rect">
            <a:avLst/>
          </a:prstGeom>
          <a:solidFill>
            <a:schemeClr val="bg1">
              <a:lumMod val="50000"/>
            </a:schemeClr>
          </a:solidFill>
          <a:ln w="952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18" name="Rectangle 17">
            <a:extLst>
              <a:ext uri="{FF2B5EF4-FFF2-40B4-BE49-F238E27FC236}">
                <a16:creationId xmlns:a16="http://schemas.microsoft.com/office/drawing/2014/main" id="{3E128719-B77A-D04F-84CC-B8A1D8711347}"/>
              </a:ext>
            </a:extLst>
          </p:cNvPr>
          <p:cNvSpPr/>
          <p:nvPr>
            <p:custDataLst>
              <p:tags r:id="rId2"/>
            </p:custDataLst>
          </p:nvPr>
        </p:nvSpPr>
        <p:spPr bwMode="gray">
          <a:xfrm>
            <a:off x="10372015" y="1777998"/>
            <a:ext cx="179387" cy="133350"/>
          </a:xfrm>
          <a:prstGeom prst="rect">
            <a:avLst/>
          </a:prstGeom>
          <a:solidFill>
            <a:schemeClr val="tx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
        <p:nvSpPr>
          <p:cNvPr id="20" name="Rectangle 19">
            <a:extLst>
              <a:ext uri="{FF2B5EF4-FFF2-40B4-BE49-F238E27FC236}">
                <a16:creationId xmlns:a16="http://schemas.microsoft.com/office/drawing/2014/main" id="{5C4F2280-152C-DB42-8344-C61A0FA5BD71}"/>
              </a:ext>
            </a:extLst>
          </p:cNvPr>
          <p:cNvSpPr/>
          <p:nvPr>
            <p:custDataLst>
              <p:tags r:id="rId3"/>
            </p:custDataLst>
          </p:nvPr>
        </p:nvSpPr>
        <p:spPr bwMode="gray">
          <a:xfrm>
            <a:off x="10372015" y="1555748"/>
            <a:ext cx="179387" cy="133350"/>
          </a:xfrm>
          <a:prstGeom prst="rect">
            <a:avLst/>
          </a:prstGeom>
          <a:solidFill>
            <a:schemeClr val="accent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
        <p:nvSpPr>
          <p:cNvPr id="21" name="Rectangle 20">
            <a:extLst>
              <a:ext uri="{FF2B5EF4-FFF2-40B4-BE49-F238E27FC236}">
                <a16:creationId xmlns:a16="http://schemas.microsoft.com/office/drawing/2014/main" id="{1459C9D5-D425-784B-84F2-7A9A29BC880C}"/>
              </a:ext>
            </a:extLst>
          </p:cNvPr>
          <p:cNvSpPr/>
          <p:nvPr>
            <p:custDataLst>
              <p:tags r:id="rId4"/>
            </p:custDataLst>
          </p:nvPr>
        </p:nvSpPr>
        <p:spPr bwMode="gray">
          <a:xfrm>
            <a:off x="10372015" y="2222498"/>
            <a:ext cx="179387" cy="133350"/>
          </a:xfrm>
          <a:prstGeom prst="rect">
            <a:avLst/>
          </a:prstGeom>
          <a:solidFill>
            <a:schemeClr val="bg2"/>
          </a:solidFill>
          <a:ln w="952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22" name="Rectangle 21">
            <a:extLst>
              <a:ext uri="{FF2B5EF4-FFF2-40B4-BE49-F238E27FC236}">
                <a16:creationId xmlns:a16="http://schemas.microsoft.com/office/drawing/2014/main" id="{04443EA2-411B-314A-961C-4CE6A6C791F9}"/>
              </a:ext>
            </a:extLst>
          </p:cNvPr>
          <p:cNvSpPr/>
          <p:nvPr>
            <p:custDataLst>
              <p:tags r:id="rId5"/>
            </p:custDataLst>
          </p:nvPr>
        </p:nvSpPr>
        <p:spPr bwMode="gray">
          <a:xfrm>
            <a:off x="10372015" y="2444748"/>
            <a:ext cx="179387" cy="133350"/>
          </a:xfrm>
          <a:prstGeom prst="rect">
            <a:avLst/>
          </a:prstGeom>
          <a:solidFill>
            <a:schemeClr val="tx1"/>
          </a:solidFill>
          <a:ln w="952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24" name="Text Placeholder 11">
            <a:extLst>
              <a:ext uri="{FF2B5EF4-FFF2-40B4-BE49-F238E27FC236}">
                <a16:creationId xmlns:a16="http://schemas.microsoft.com/office/drawing/2014/main" id="{161A679B-3366-0649-806C-3564AE2051BB}"/>
              </a:ext>
            </a:extLst>
          </p:cNvPr>
          <p:cNvSpPr>
            <a:spLocks noGrp="1"/>
          </p:cNvSpPr>
          <p:nvPr>
            <p:custDataLst>
              <p:tags r:id="rId6"/>
            </p:custDataLst>
          </p:nvPr>
        </p:nvSpPr>
        <p:spPr bwMode="gray">
          <a:xfrm>
            <a:off x="10602203" y="1990723"/>
            <a:ext cx="276225" cy="152400"/>
          </a:xfrm>
          <a:prstGeom prst="rect">
            <a:avLst/>
          </a:prstGeom>
          <a:no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a:ea typeface="Verdana"/>
                <a:cs typeface="Arial"/>
                <a:sym typeface="Arial"/>
              </a:rPr>
              <a:t>[Competitor 2]</a:t>
            </a:r>
          </a:p>
        </p:txBody>
      </p:sp>
      <p:sp>
        <p:nvSpPr>
          <p:cNvPr id="25" name="Text Placeholder 23">
            <a:extLst>
              <a:ext uri="{FF2B5EF4-FFF2-40B4-BE49-F238E27FC236}">
                <a16:creationId xmlns:a16="http://schemas.microsoft.com/office/drawing/2014/main" id="{60AB8D44-89EB-D140-9C37-AE940400608C}"/>
              </a:ext>
            </a:extLst>
          </p:cNvPr>
          <p:cNvSpPr>
            <a:spLocks noGrp="1"/>
          </p:cNvSpPr>
          <p:nvPr>
            <p:custDataLst>
              <p:tags r:id="rId7"/>
            </p:custDataLst>
          </p:nvPr>
        </p:nvSpPr>
        <p:spPr bwMode="gray">
          <a:xfrm>
            <a:off x="10602200" y="1546223"/>
            <a:ext cx="303212" cy="152400"/>
          </a:xfrm>
          <a:prstGeom prst="rect">
            <a:avLst/>
          </a:prstGeom>
          <a:noFill/>
          <a:effectLst/>
        </p:spPr>
        <p:txBody>
          <a:bodyPr wrap="none" lIns="0" tIns="0" rIns="0" bIns="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a:ea typeface="+mn-ea"/>
                <a:cs typeface="Arial"/>
                <a:sym typeface="Arial"/>
              </a:rPr>
              <a:t>[Company]</a:t>
            </a:r>
          </a:p>
        </p:txBody>
      </p:sp>
      <p:sp>
        <p:nvSpPr>
          <p:cNvPr id="27" name="Text Placeholder 25">
            <a:extLst>
              <a:ext uri="{FF2B5EF4-FFF2-40B4-BE49-F238E27FC236}">
                <a16:creationId xmlns:a16="http://schemas.microsoft.com/office/drawing/2014/main" id="{AB7C9302-601A-5745-A90E-A65379144E6F}"/>
              </a:ext>
            </a:extLst>
          </p:cNvPr>
          <p:cNvSpPr>
            <a:spLocks noGrp="1"/>
          </p:cNvSpPr>
          <p:nvPr>
            <p:custDataLst>
              <p:tags r:id="rId8"/>
            </p:custDataLst>
          </p:nvPr>
        </p:nvSpPr>
        <p:spPr bwMode="gray">
          <a:xfrm>
            <a:off x="10602202" y="1768473"/>
            <a:ext cx="477837" cy="152400"/>
          </a:xfrm>
          <a:prstGeom prst="rect">
            <a:avLst/>
          </a:prstGeom>
          <a:noFill/>
          <a:effectLst/>
        </p:spPr>
        <p:txBody>
          <a:bodyPr wrap="none" lIns="0" tIns="0" rIns="0" bIns="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a:ea typeface="+mn-ea"/>
                <a:cs typeface="Arial"/>
                <a:sym typeface="Arial"/>
              </a:rPr>
              <a:t>[Competitor 1]</a:t>
            </a:r>
          </a:p>
        </p:txBody>
      </p:sp>
      <p:sp>
        <p:nvSpPr>
          <p:cNvPr id="29" name="Text Placeholder 2">
            <a:extLst>
              <a:ext uri="{FF2B5EF4-FFF2-40B4-BE49-F238E27FC236}">
                <a16:creationId xmlns:a16="http://schemas.microsoft.com/office/drawing/2014/main" id="{641DB4F0-26B5-A145-BE53-020C189B1CF2}"/>
              </a:ext>
            </a:extLst>
          </p:cNvPr>
          <p:cNvSpPr>
            <a:spLocks noGrp="1"/>
          </p:cNvSpPr>
          <p:nvPr>
            <p:custDataLst>
              <p:tags r:id="rId9"/>
            </p:custDataLst>
          </p:nvPr>
        </p:nvSpPr>
        <p:spPr bwMode="gray">
          <a:xfrm>
            <a:off x="10602202" y="2212973"/>
            <a:ext cx="554037" cy="152400"/>
          </a:xfrm>
          <a:prstGeom prst="rect">
            <a:avLst/>
          </a:prstGeom>
          <a:no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a:ea typeface="Verdana"/>
                <a:cs typeface="Arial"/>
                <a:sym typeface="Arial"/>
              </a:rPr>
              <a:t>[Competitor 3]</a:t>
            </a:r>
          </a:p>
        </p:txBody>
      </p:sp>
      <p:sp>
        <p:nvSpPr>
          <p:cNvPr id="30" name="Text Placeholder 3">
            <a:extLst>
              <a:ext uri="{FF2B5EF4-FFF2-40B4-BE49-F238E27FC236}">
                <a16:creationId xmlns:a16="http://schemas.microsoft.com/office/drawing/2014/main" id="{0A9E078C-D4C9-9044-A222-61EB57520EE0}"/>
              </a:ext>
            </a:extLst>
          </p:cNvPr>
          <p:cNvSpPr>
            <a:spLocks noGrp="1"/>
          </p:cNvSpPr>
          <p:nvPr>
            <p:custDataLst>
              <p:tags r:id="rId10"/>
            </p:custDataLst>
          </p:nvPr>
        </p:nvSpPr>
        <p:spPr bwMode="gray">
          <a:xfrm>
            <a:off x="10602201" y="2435223"/>
            <a:ext cx="430212" cy="152400"/>
          </a:xfrm>
          <a:prstGeom prst="rect">
            <a:avLst/>
          </a:prstGeom>
          <a:no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a:ea typeface="Verdana"/>
                <a:cs typeface="Arial"/>
                <a:sym typeface="Arial"/>
              </a:rPr>
              <a:t>[Competitor 4]</a:t>
            </a:r>
          </a:p>
        </p:txBody>
      </p:sp>
      <p:sp>
        <p:nvSpPr>
          <p:cNvPr id="39" name="TextBox 38">
            <a:extLst>
              <a:ext uri="{FF2B5EF4-FFF2-40B4-BE49-F238E27FC236}">
                <a16:creationId xmlns:a16="http://schemas.microsoft.com/office/drawing/2014/main" id="{8BC347C8-0CA5-AA49-82EB-290FBE1D6023}"/>
              </a:ext>
            </a:extLst>
          </p:cNvPr>
          <p:cNvSpPr txBox="1"/>
          <p:nvPr/>
        </p:nvSpPr>
        <p:spPr>
          <a:xfrm>
            <a:off x="2715278" y="5225855"/>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21%</a:t>
            </a:r>
          </a:p>
        </p:txBody>
      </p:sp>
      <p:sp>
        <p:nvSpPr>
          <p:cNvPr id="40" name="TextBox 39">
            <a:extLst>
              <a:ext uri="{FF2B5EF4-FFF2-40B4-BE49-F238E27FC236}">
                <a16:creationId xmlns:a16="http://schemas.microsoft.com/office/drawing/2014/main" id="{7B648258-DD07-8E4B-A90A-71761095CD60}"/>
              </a:ext>
            </a:extLst>
          </p:cNvPr>
          <p:cNvSpPr txBox="1"/>
          <p:nvPr/>
        </p:nvSpPr>
        <p:spPr>
          <a:xfrm>
            <a:off x="2715278" y="5705128"/>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14%</a:t>
            </a:r>
          </a:p>
        </p:txBody>
      </p:sp>
      <p:sp>
        <p:nvSpPr>
          <p:cNvPr id="41" name="TextBox 40">
            <a:extLst>
              <a:ext uri="{FF2B5EF4-FFF2-40B4-BE49-F238E27FC236}">
                <a16:creationId xmlns:a16="http://schemas.microsoft.com/office/drawing/2014/main" id="{41C6C295-98CF-6449-B52B-ADC6E8C2C249}"/>
              </a:ext>
            </a:extLst>
          </p:cNvPr>
          <p:cNvSpPr txBox="1"/>
          <p:nvPr/>
        </p:nvSpPr>
        <p:spPr>
          <a:xfrm>
            <a:off x="5043225" y="5225855"/>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28%</a:t>
            </a:r>
          </a:p>
        </p:txBody>
      </p:sp>
      <p:sp>
        <p:nvSpPr>
          <p:cNvPr id="42" name="TextBox 41">
            <a:extLst>
              <a:ext uri="{FF2B5EF4-FFF2-40B4-BE49-F238E27FC236}">
                <a16:creationId xmlns:a16="http://schemas.microsoft.com/office/drawing/2014/main" id="{01A64CEC-A525-6649-8207-1350D301BE19}"/>
              </a:ext>
            </a:extLst>
          </p:cNvPr>
          <p:cNvSpPr txBox="1"/>
          <p:nvPr/>
        </p:nvSpPr>
        <p:spPr>
          <a:xfrm>
            <a:off x="5043225" y="5705128"/>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10%</a:t>
            </a:r>
          </a:p>
        </p:txBody>
      </p:sp>
      <p:sp>
        <p:nvSpPr>
          <p:cNvPr id="44" name="TextBox 43">
            <a:extLst>
              <a:ext uri="{FF2B5EF4-FFF2-40B4-BE49-F238E27FC236}">
                <a16:creationId xmlns:a16="http://schemas.microsoft.com/office/drawing/2014/main" id="{D48A31A6-202E-B541-A31F-1F1BEFCE37F6}"/>
              </a:ext>
            </a:extLst>
          </p:cNvPr>
          <p:cNvSpPr txBox="1"/>
          <p:nvPr/>
        </p:nvSpPr>
        <p:spPr>
          <a:xfrm>
            <a:off x="9699118" y="5225855"/>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29%</a:t>
            </a:r>
          </a:p>
        </p:txBody>
      </p:sp>
      <p:sp>
        <p:nvSpPr>
          <p:cNvPr id="45" name="TextBox 44">
            <a:extLst>
              <a:ext uri="{FF2B5EF4-FFF2-40B4-BE49-F238E27FC236}">
                <a16:creationId xmlns:a16="http://schemas.microsoft.com/office/drawing/2014/main" id="{8570356F-ABA0-6443-95C4-BEEEB5E56169}"/>
              </a:ext>
            </a:extLst>
          </p:cNvPr>
          <p:cNvSpPr txBox="1"/>
          <p:nvPr/>
        </p:nvSpPr>
        <p:spPr>
          <a:xfrm>
            <a:off x="9699118" y="5705128"/>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45%</a:t>
            </a:r>
          </a:p>
        </p:txBody>
      </p:sp>
      <p:sp>
        <p:nvSpPr>
          <p:cNvPr id="6" name="Rectangle 5">
            <a:extLst>
              <a:ext uri="{FF2B5EF4-FFF2-40B4-BE49-F238E27FC236}">
                <a16:creationId xmlns:a16="http://schemas.microsoft.com/office/drawing/2014/main" id="{142A884E-3CDD-264E-9CC9-D9EEC490AB9C}"/>
              </a:ext>
            </a:extLst>
          </p:cNvPr>
          <p:cNvSpPr/>
          <p:nvPr/>
        </p:nvSpPr>
        <p:spPr>
          <a:xfrm>
            <a:off x="2715278" y="5116811"/>
            <a:ext cx="3498379" cy="942260"/>
          </a:xfrm>
          <a:prstGeom prst="rect">
            <a:avLst/>
          </a:prstGeom>
          <a:no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cxnSp>
        <p:nvCxnSpPr>
          <p:cNvPr id="46" name="Straight Connector 45">
            <a:extLst>
              <a:ext uri="{FF2B5EF4-FFF2-40B4-BE49-F238E27FC236}">
                <a16:creationId xmlns:a16="http://schemas.microsoft.com/office/drawing/2014/main" id="{63739D44-623C-CB4F-B7C4-F7EE995E3808}"/>
              </a:ext>
            </a:extLst>
          </p:cNvPr>
          <p:cNvCxnSpPr>
            <a:cxnSpLocks/>
          </p:cNvCxnSpPr>
          <p:nvPr>
            <p:custDataLst>
              <p:tags r:id="rId11"/>
            </p:custDataLst>
          </p:nvPr>
        </p:nvCxnSpPr>
        <p:spPr bwMode="gray">
          <a:xfrm>
            <a:off x="2526403" y="2795239"/>
            <a:ext cx="1438406" cy="0"/>
          </a:xfrm>
          <a:prstGeom prst="line">
            <a:avLst/>
          </a:prstGeom>
          <a:ln w="9525">
            <a:solidFill>
              <a:schemeClr val="accent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F016053-FC56-2848-A5BE-582E77178CE0}"/>
              </a:ext>
            </a:extLst>
          </p:cNvPr>
          <p:cNvCxnSpPr>
            <a:cxnSpLocks/>
          </p:cNvCxnSpPr>
          <p:nvPr>
            <p:custDataLst>
              <p:tags r:id="rId12"/>
            </p:custDataLst>
          </p:nvPr>
        </p:nvCxnSpPr>
        <p:spPr bwMode="gray">
          <a:xfrm flipV="1">
            <a:off x="2526403" y="2795239"/>
            <a:ext cx="0" cy="991928"/>
          </a:xfrm>
          <a:prstGeom prst="line">
            <a:avLst/>
          </a:prstGeom>
          <a:ln w="9525">
            <a:solidFill>
              <a:schemeClr val="accent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DF2923-00F9-2348-A0FA-5DC6D939E50F}"/>
              </a:ext>
            </a:extLst>
          </p:cNvPr>
          <p:cNvCxnSpPr>
            <a:cxnSpLocks/>
          </p:cNvCxnSpPr>
          <p:nvPr>
            <p:custDataLst>
              <p:tags r:id="rId13"/>
            </p:custDataLst>
          </p:nvPr>
        </p:nvCxnSpPr>
        <p:spPr bwMode="gray">
          <a:xfrm>
            <a:off x="3964809" y="2795239"/>
            <a:ext cx="0" cy="203200"/>
          </a:xfrm>
          <a:prstGeom prst="line">
            <a:avLst/>
          </a:prstGeom>
          <a:ln w="9525">
            <a:solidFill>
              <a:schemeClr val="accent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49" name="Text Placeholder 17">
            <a:extLst>
              <a:ext uri="{FF2B5EF4-FFF2-40B4-BE49-F238E27FC236}">
                <a16:creationId xmlns:a16="http://schemas.microsoft.com/office/drawing/2014/main" id="{308DBE58-4D98-C94A-93CE-44EB4E1A529B}"/>
              </a:ext>
            </a:extLst>
          </p:cNvPr>
          <p:cNvSpPr>
            <a:spLocks noGrp="1"/>
          </p:cNvSpPr>
          <p:nvPr>
            <p:custDataLst>
              <p:tags r:id="rId14"/>
            </p:custDataLst>
          </p:nvPr>
        </p:nvSpPr>
        <p:spPr bwMode="gray">
          <a:xfrm>
            <a:off x="2946997" y="2645839"/>
            <a:ext cx="655200" cy="298800"/>
          </a:xfrm>
          <a:prstGeom prst="ellipse">
            <a:avLst/>
          </a:prstGeom>
          <a:solidFill>
            <a:schemeClr val="accent4"/>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Verdana"/>
                <a:cs typeface="Arial"/>
                <a:sym typeface="Arial"/>
              </a:rPr>
              <a:t>+25 ppt</a:t>
            </a:r>
          </a:p>
        </p:txBody>
      </p:sp>
      <p:cxnSp>
        <p:nvCxnSpPr>
          <p:cNvPr id="52" name="Straight Connector 51">
            <a:extLst>
              <a:ext uri="{FF2B5EF4-FFF2-40B4-BE49-F238E27FC236}">
                <a16:creationId xmlns:a16="http://schemas.microsoft.com/office/drawing/2014/main" id="{6C804FFE-AAB8-CF46-B217-45CF9FC25DEC}"/>
              </a:ext>
            </a:extLst>
          </p:cNvPr>
          <p:cNvCxnSpPr>
            <a:cxnSpLocks/>
          </p:cNvCxnSpPr>
          <p:nvPr>
            <p:custDataLst>
              <p:tags r:id="rId15"/>
            </p:custDataLst>
          </p:nvPr>
        </p:nvCxnSpPr>
        <p:spPr bwMode="gray">
          <a:xfrm>
            <a:off x="4849818" y="2419210"/>
            <a:ext cx="1438406" cy="0"/>
          </a:xfrm>
          <a:prstGeom prst="line">
            <a:avLst/>
          </a:prstGeom>
          <a:ln w="9525">
            <a:solidFill>
              <a:schemeClr val="accent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38A8A19-843E-784E-9A30-8118FB984484}"/>
              </a:ext>
            </a:extLst>
          </p:cNvPr>
          <p:cNvCxnSpPr>
            <a:cxnSpLocks/>
          </p:cNvCxnSpPr>
          <p:nvPr>
            <p:custDataLst>
              <p:tags r:id="rId16"/>
            </p:custDataLst>
          </p:nvPr>
        </p:nvCxnSpPr>
        <p:spPr bwMode="gray">
          <a:xfrm flipV="1">
            <a:off x="4849818" y="2419211"/>
            <a:ext cx="0" cy="1490002"/>
          </a:xfrm>
          <a:prstGeom prst="line">
            <a:avLst/>
          </a:prstGeom>
          <a:ln w="9525">
            <a:solidFill>
              <a:schemeClr val="accent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FE3DF08-C4FF-3E4F-90FC-C659BFD4B7BB}"/>
              </a:ext>
            </a:extLst>
          </p:cNvPr>
          <p:cNvCxnSpPr>
            <a:cxnSpLocks/>
          </p:cNvCxnSpPr>
          <p:nvPr>
            <p:custDataLst>
              <p:tags r:id="rId17"/>
            </p:custDataLst>
          </p:nvPr>
        </p:nvCxnSpPr>
        <p:spPr bwMode="gray">
          <a:xfrm>
            <a:off x="6288224" y="2419210"/>
            <a:ext cx="0" cy="203200"/>
          </a:xfrm>
          <a:prstGeom prst="line">
            <a:avLst/>
          </a:prstGeom>
          <a:ln w="9525">
            <a:solidFill>
              <a:schemeClr val="accent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55" name="Text Placeholder 17">
            <a:extLst>
              <a:ext uri="{FF2B5EF4-FFF2-40B4-BE49-F238E27FC236}">
                <a16:creationId xmlns:a16="http://schemas.microsoft.com/office/drawing/2014/main" id="{F26136CA-2DDC-BE45-84D8-EB695E5513C3}"/>
              </a:ext>
            </a:extLst>
          </p:cNvPr>
          <p:cNvSpPr>
            <a:spLocks noGrp="1"/>
          </p:cNvSpPr>
          <p:nvPr>
            <p:custDataLst>
              <p:tags r:id="rId18"/>
            </p:custDataLst>
          </p:nvPr>
        </p:nvSpPr>
        <p:spPr bwMode="gray">
          <a:xfrm>
            <a:off x="5241421" y="2269810"/>
            <a:ext cx="655200" cy="298800"/>
          </a:xfrm>
          <a:prstGeom prst="ellipse">
            <a:avLst/>
          </a:prstGeom>
          <a:solidFill>
            <a:schemeClr val="accent4"/>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Verdana"/>
                <a:cs typeface="Arial"/>
                <a:sym typeface="Arial"/>
              </a:rPr>
              <a:t>+40 ppt</a:t>
            </a:r>
          </a:p>
        </p:txBody>
      </p:sp>
      <p:sp>
        <p:nvSpPr>
          <p:cNvPr id="7" name="Rectangle 6">
            <a:extLst>
              <a:ext uri="{FF2B5EF4-FFF2-40B4-BE49-F238E27FC236}">
                <a16:creationId xmlns:a16="http://schemas.microsoft.com/office/drawing/2014/main" id="{9C483E3C-3B27-A588-3918-583290D28924}"/>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latin typeface="Arial"/>
                <a:ea typeface="+mn-ea"/>
                <a:cs typeface="Arial"/>
                <a:sym typeface="Arial"/>
              </a:rPr>
              <a:t>Strategic initiative: Segmentation</a:t>
            </a:r>
          </a:p>
        </p:txBody>
      </p:sp>
      <p:sp>
        <p:nvSpPr>
          <p:cNvPr id="8" name="Oval 7">
            <a:extLst>
              <a:ext uri="{FF2B5EF4-FFF2-40B4-BE49-F238E27FC236}">
                <a16:creationId xmlns:a16="http://schemas.microsoft.com/office/drawing/2014/main" id="{5E940DEE-D661-8713-4129-A8DB0C1137BE}"/>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A</a:t>
            </a:r>
          </a:p>
        </p:txBody>
      </p:sp>
      <p:sp>
        <p:nvSpPr>
          <p:cNvPr id="3" name="Slide Number Placeholder 2">
            <a:extLst>
              <a:ext uri="{FF2B5EF4-FFF2-40B4-BE49-F238E27FC236}">
                <a16:creationId xmlns:a16="http://schemas.microsoft.com/office/drawing/2014/main" id="{7432C8AC-B6AB-E762-EE65-A492418B0029}"/>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195</a:t>
            </a:fld>
            <a:endParaRPr lang="en-GB"/>
          </a:p>
        </p:txBody>
      </p:sp>
    </p:spTree>
    <p:extLst>
      <p:ext uri="{BB962C8B-B14F-4D97-AF65-F5344CB8AC3E}">
        <p14:creationId xmlns:p14="http://schemas.microsoft.com/office/powerpoint/2010/main" val="207832902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a:t>Customer segmentation implementation plan</a:t>
            </a:r>
          </a:p>
        </p:txBody>
      </p:sp>
      <p:sp>
        <p:nvSpPr>
          <p:cNvPr id="28" name="Footer Placeholder 2">
            <a:extLst>
              <a:ext uri="{FF2B5EF4-FFF2-40B4-BE49-F238E27FC236}">
                <a16:creationId xmlns:a16="http://schemas.microsoft.com/office/drawing/2014/main" id="{88CB6CE4-15FA-8C47-A3C6-0583C857E01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Team analysis</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27" name="Rectangle 26">
            <a:extLst>
              <a:ext uri="{FF2B5EF4-FFF2-40B4-BE49-F238E27FC236}">
                <a16:creationId xmlns:a16="http://schemas.microsoft.com/office/drawing/2014/main" id="{EF39853F-8B5E-5743-9198-16FA1833CB5E}"/>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3" name="Slide Number Placeholder 4">
            <a:extLst>
              <a:ext uri="{FF2B5EF4-FFF2-40B4-BE49-F238E27FC236}">
                <a16:creationId xmlns:a16="http://schemas.microsoft.com/office/drawing/2014/main" id="{173E6267-80A9-E43F-AF98-B73DFC614E18}"/>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196</a:t>
            </a:fld>
            <a:endParaRPr kumimoji="0" lang="en-DK"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0" name="Rectangle 9">
            <a:extLst>
              <a:ext uri="{FF2B5EF4-FFF2-40B4-BE49-F238E27FC236}">
                <a16:creationId xmlns:a16="http://schemas.microsoft.com/office/drawing/2014/main" id="{9BEF927F-4AB5-29BA-675D-8FF38A18843E}"/>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latin typeface="Arial"/>
                <a:ea typeface="+mn-ea"/>
                <a:cs typeface="Arial"/>
                <a:sym typeface="Arial"/>
              </a:rPr>
              <a:t>Strategic initiative: Segmentation</a:t>
            </a:r>
          </a:p>
        </p:txBody>
      </p:sp>
      <p:sp>
        <p:nvSpPr>
          <p:cNvPr id="6" name="Oval 5">
            <a:extLst>
              <a:ext uri="{FF2B5EF4-FFF2-40B4-BE49-F238E27FC236}">
                <a16:creationId xmlns:a16="http://schemas.microsoft.com/office/drawing/2014/main" id="{494AC060-732F-8540-3C95-DAA6226EEC36}"/>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A</a:t>
            </a:r>
          </a:p>
        </p:txBody>
      </p:sp>
      <p:sp>
        <p:nvSpPr>
          <p:cNvPr id="16" name="Rectangle 2">
            <a:extLst>
              <a:ext uri="{FF2B5EF4-FFF2-40B4-BE49-F238E27FC236}">
                <a16:creationId xmlns:a16="http://schemas.microsoft.com/office/drawing/2014/main" id="{4834B176-4D7F-501F-26E2-A151014AFC91}"/>
              </a:ext>
            </a:extLst>
          </p:cNvPr>
          <p:cNvSpPr>
            <a:spLocks noChangeArrowheads="1"/>
          </p:cNvSpPr>
          <p:nvPr/>
        </p:nvSpPr>
        <p:spPr bwMode="gray">
          <a:xfrm>
            <a:off x="467805" y="1341269"/>
            <a:ext cx="2520000" cy="337100"/>
          </a:xfrm>
          <a:prstGeom prst="rect">
            <a:avLst/>
          </a:prstGeom>
          <a:noFill/>
          <a:ln w="9525">
            <a:noFill/>
            <a:miter lim="800000"/>
            <a:headEnd/>
            <a:tailEnd/>
          </a:ln>
          <a:effectLst/>
        </p:spPr>
        <p:txBody>
          <a:bodyPr wrap="square" tIns="91440" bIns="90000" anchor="ctr">
            <a:spAutoFit/>
          </a:bodyPr>
          <a:lstStyle/>
          <a:p>
            <a:pPr algn="ctr" fontAlgn="base">
              <a:spcBef>
                <a:spcPct val="0"/>
              </a:spcBef>
              <a:spcAft>
                <a:spcPct val="0"/>
              </a:spcAft>
              <a:buClrTx/>
            </a:pPr>
            <a:r>
              <a:rPr lang="en-US" sz="1000" b="1" kern="1200">
                <a:solidFill>
                  <a:schemeClr val="tx1"/>
                </a:solidFill>
                <a:latin typeface="Arial" panose="020B0604020202020204" pitchFamily="34" charset="0"/>
                <a:ea typeface="+mn-ea"/>
                <a:cs typeface="Arial" panose="020B0604020202020204" pitchFamily="34" charset="0"/>
                <a:sym typeface="Calibri"/>
              </a:rPr>
              <a:t>About</a:t>
            </a:r>
          </a:p>
        </p:txBody>
      </p:sp>
      <p:sp>
        <p:nvSpPr>
          <p:cNvPr id="17" name="Rectangle 2">
            <a:extLst>
              <a:ext uri="{FF2B5EF4-FFF2-40B4-BE49-F238E27FC236}">
                <a16:creationId xmlns:a16="http://schemas.microsoft.com/office/drawing/2014/main" id="{4C1617E3-03E0-2693-1FB0-4D832037A0B2}"/>
              </a:ext>
            </a:extLst>
          </p:cNvPr>
          <p:cNvSpPr>
            <a:spLocks noChangeArrowheads="1"/>
          </p:cNvSpPr>
          <p:nvPr/>
        </p:nvSpPr>
        <p:spPr bwMode="gray">
          <a:xfrm>
            <a:off x="3281902" y="1341269"/>
            <a:ext cx="2520000" cy="337100"/>
          </a:xfrm>
          <a:prstGeom prst="rect">
            <a:avLst/>
          </a:prstGeom>
          <a:noFill/>
          <a:ln w="9525">
            <a:noFill/>
            <a:miter lim="800000"/>
            <a:headEnd/>
            <a:tailEnd/>
          </a:ln>
          <a:effectLst/>
        </p:spPr>
        <p:txBody>
          <a:bodyPr wrap="square" tIns="91440" bIns="90000" anchor="ctr">
            <a:spAutoFit/>
          </a:bodyPr>
          <a:lstStyle/>
          <a:p>
            <a:pPr algn="ctr" fontAlgn="base">
              <a:spcBef>
                <a:spcPct val="0"/>
              </a:spcBef>
              <a:spcAft>
                <a:spcPct val="0"/>
              </a:spcAft>
              <a:buClrTx/>
            </a:pPr>
            <a:r>
              <a:rPr lang="en-US" sz="1000" b="1" kern="1200">
                <a:solidFill>
                  <a:schemeClr val="tx1"/>
                </a:solidFill>
                <a:latin typeface="Arial" panose="020B0604020202020204" pitchFamily="34" charset="0"/>
                <a:ea typeface="+mn-ea"/>
                <a:cs typeface="Arial" panose="020B0604020202020204" pitchFamily="34" charset="0"/>
                <a:sym typeface="Calibri"/>
              </a:rPr>
              <a:t>Objective</a:t>
            </a:r>
          </a:p>
        </p:txBody>
      </p:sp>
      <p:sp>
        <p:nvSpPr>
          <p:cNvPr id="18" name="Rectangle 17">
            <a:extLst>
              <a:ext uri="{FF2B5EF4-FFF2-40B4-BE49-F238E27FC236}">
                <a16:creationId xmlns:a16="http://schemas.microsoft.com/office/drawing/2014/main" id="{9C4C0CE9-5CDA-5FFB-D72B-EF27BFD9A398}"/>
              </a:ext>
            </a:extLst>
          </p:cNvPr>
          <p:cNvSpPr/>
          <p:nvPr/>
        </p:nvSpPr>
        <p:spPr>
          <a:xfrm>
            <a:off x="467805" y="1721289"/>
            <a:ext cx="2520000" cy="900000"/>
          </a:xfrm>
          <a:prstGeom prst="rect">
            <a:avLst/>
          </a:prstGeom>
          <a:noFill/>
          <a:ln w="9525" algn="ctr">
            <a:noFill/>
            <a:miter lim="800000"/>
            <a:headEnd type="none" w="lg" len="lg"/>
            <a:tailEnd type="none" w="lg" len="lg"/>
          </a:ln>
        </p:spPr>
        <p:txBody>
          <a:bodyPr lIns="90000" tIns="89999" rIns="90000" bIns="89999"/>
          <a:lstStyle/>
          <a:p>
            <a:pPr fontAlgn="base">
              <a:spcBef>
                <a:spcPct val="0"/>
              </a:spcBef>
              <a:spcAft>
                <a:spcPct val="0"/>
              </a:spcAft>
              <a:buClr>
                <a:srgbClr val="177B57"/>
              </a:buClr>
              <a:buSzPct val="100000"/>
            </a:pPr>
            <a:r>
              <a:rPr lang="en-US" sz="800" b="1" kern="1200">
                <a:solidFill>
                  <a:schemeClr val="bg2">
                    <a:lumMod val="10000"/>
                  </a:schemeClr>
                </a:solidFill>
                <a:latin typeface="Arial" panose="020B0604020202020204" pitchFamily="34" charset="0"/>
                <a:ea typeface="+mn-ea"/>
                <a:cs typeface="Arial" panose="020B0604020202020204" pitchFamily="34" charset="0"/>
              </a:rPr>
              <a:t>Program owner: </a:t>
            </a:r>
            <a:r>
              <a:rPr lang="en-US" sz="800" kern="1200">
                <a:solidFill>
                  <a:schemeClr val="bg2">
                    <a:lumMod val="10000"/>
                  </a:schemeClr>
                </a:solidFill>
                <a:latin typeface="Arial" panose="020B0604020202020204" pitchFamily="34" charset="0"/>
                <a:ea typeface="+mn-ea"/>
                <a:cs typeface="Arial" panose="020B0604020202020204" pitchFamily="34" charset="0"/>
              </a:rPr>
              <a:t> [sanitized]</a:t>
            </a:r>
          </a:p>
          <a:p>
            <a:pPr fontAlgn="base">
              <a:spcBef>
                <a:spcPct val="0"/>
              </a:spcBef>
              <a:spcAft>
                <a:spcPct val="0"/>
              </a:spcAft>
              <a:buClr>
                <a:srgbClr val="177B57"/>
              </a:buClr>
              <a:buSzPct val="100000"/>
            </a:pPr>
            <a:r>
              <a:rPr lang="en-US" sz="800" b="1" kern="1200">
                <a:solidFill>
                  <a:schemeClr val="bg2">
                    <a:lumMod val="10000"/>
                  </a:schemeClr>
                </a:solidFill>
                <a:latin typeface="Arial" panose="020B0604020202020204" pitchFamily="34" charset="0"/>
                <a:ea typeface="+mn-ea"/>
                <a:cs typeface="Arial" panose="020B0604020202020204" pitchFamily="34" charset="0"/>
              </a:rPr>
              <a:t>Senior liaison: </a:t>
            </a:r>
            <a:r>
              <a:rPr lang="en-US" sz="800" kern="1200">
                <a:solidFill>
                  <a:schemeClr val="bg2">
                    <a:lumMod val="10000"/>
                  </a:schemeClr>
                </a:solidFill>
                <a:latin typeface="Arial" panose="020B0604020202020204" pitchFamily="34" charset="0"/>
                <a:ea typeface="+mn-ea"/>
                <a:cs typeface="Arial" panose="020B0604020202020204" pitchFamily="34" charset="0"/>
              </a:rPr>
              <a:t>[sanitized]</a:t>
            </a:r>
          </a:p>
          <a:p>
            <a:pPr fontAlgn="base">
              <a:spcBef>
                <a:spcPct val="0"/>
              </a:spcBef>
              <a:spcAft>
                <a:spcPct val="0"/>
              </a:spcAft>
              <a:buClr>
                <a:srgbClr val="177B57"/>
              </a:buClr>
              <a:buSzPct val="100000"/>
            </a:pPr>
            <a:r>
              <a:rPr lang="en-US" sz="800" b="1" kern="1200">
                <a:solidFill>
                  <a:schemeClr val="bg2">
                    <a:lumMod val="10000"/>
                  </a:schemeClr>
                </a:solidFill>
                <a:latin typeface="Arial" panose="020B0604020202020204" pitchFamily="34" charset="0"/>
                <a:ea typeface="+mn-ea"/>
                <a:cs typeface="Arial" panose="020B0604020202020204" pitchFamily="34" charset="0"/>
              </a:rPr>
              <a:t>Responsible manager</a:t>
            </a:r>
            <a:r>
              <a:rPr lang="en-US" sz="800" kern="1200">
                <a:solidFill>
                  <a:schemeClr val="bg2">
                    <a:lumMod val="10000"/>
                  </a:schemeClr>
                </a:solidFill>
                <a:latin typeface="Arial" panose="020B0604020202020204" pitchFamily="34" charset="0"/>
                <a:ea typeface="+mn-ea"/>
                <a:cs typeface="Arial" panose="020B0604020202020204" pitchFamily="34" charset="0"/>
              </a:rPr>
              <a:t>: [sanitized]</a:t>
            </a:r>
          </a:p>
          <a:p>
            <a:pPr fontAlgn="base">
              <a:spcBef>
                <a:spcPct val="0"/>
              </a:spcBef>
              <a:spcAft>
                <a:spcPct val="0"/>
              </a:spcAft>
              <a:buClr>
                <a:srgbClr val="177B57"/>
              </a:buClr>
              <a:buSzPct val="100000"/>
            </a:pPr>
            <a:r>
              <a:rPr lang="en-US" sz="800" b="1" kern="1200">
                <a:solidFill>
                  <a:schemeClr val="bg2">
                    <a:lumMod val="10000"/>
                  </a:schemeClr>
                </a:solidFill>
                <a:latin typeface="Arial" panose="020B0604020202020204" pitchFamily="34" charset="0"/>
                <a:ea typeface="+mn-ea"/>
                <a:cs typeface="Arial" panose="020B0604020202020204" pitchFamily="34" charset="0"/>
              </a:rPr>
              <a:t>Expected duration:</a:t>
            </a:r>
            <a:r>
              <a:rPr lang="en-US" sz="800" kern="1200">
                <a:solidFill>
                  <a:schemeClr val="bg2">
                    <a:lumMod val="10000"/>
                  </a:schemeClr>
                </a:solidFill>
                <a:latin typeface="Arial" panose="020B0604020202020204" pitchFamily="34" charset="0"/>
                <a:ea typeface="+mn-ea"/>
                <a:cs typeface="Arial" panose="020B0604020202020204" pitchFamily="34" charset="0"/>
              </a:rPr>
              <a:t> 8-9 months</a:t>
            </a:r>
          </a:p>
        </p:txBody>
      </p:sp>
      <p:sp>
        <p:nvSpPr>
          <p:cNvPr id="19" name="Rectangle 18">
            <a:extLst>
              <a:ext uri="{FF2B5EF4-FFF2-40B4-BE49-F238E27FC236}">
                <a16:creationId xmlns:a16="http://schemas.microsoft.com/office/drawing/2014/main" id="{57513F12-EBBB-51EA-C059-1083661D8017}"/>
              </a:ext>
            </a:extLst>
          </p:cNvPr>
          <p:cNvSpPr/>
          <p:nvPr/>
        </p:nvSpPr>
        <p:spPr>
          <a:xfrm>
            <a:off x="3281902" y="1721288"/>
            <a:ext cx="2520000" cy="900000"/>
          </a:xfrm>
          <a:prstGeom prst="rect">
            <a:avLst/>
          </a:prstGeom>
          <a:noFill/>
          <a:ln w="9525" algn="ctr">
            <a:noFill/>
            <a:miter lim="800000"/>
            <a:headEnd type="none" w="lg" len="lg"/>
            <a:tailEnd type="none" w="lg" len="lg"/>
          </a:ln>
        </p:spPr>
        <p:txBody>
          <a:bodyPr lIns="90000" tIns="89999" rIns="90000" bIns="89999"/>
          <a:lstStyle/>
          <a:p>
            <a:pPr fontAlgn="base">
              <a:spcBef>
                <a:spcPct val="0"/>
              </a:spcBef>
              <a:spcAft>
                <a:spcPct val="0"/>
              </a:spcAft>
              <a:buClr>
                <a:srgbClr val="177B57"/>
              </a:buClr>
              <a:buSzPct val="100000"/>
            </a:pPr>
            <a:r>
              <a:rPr lang="en-US" sz="800" kern="1200">
                <a:solidFill>
                  <a:schemeClr val="bg2">
                    <a:lumMod val="10000"/>
                  </a:schemeClr>
                </a:solidFill>
                <a:latin typeface="Arial" panose="020B0604020202020204" pitchFamily="34" charset="0"/>
                <a:ea typeface="+mn-ea"/>
                <a:cs typeface="Arial" panose="020B0604020202020204" pitchFamily="34" charset="0"/>
              </a:rPr>
              <a:t>Implement a new market driven customer segmentation that will provide the foundation for more targeted and relevant offerings</a:t>
            </a:r>
          </a:p>
        </p:txBody>
      </p:sp>
      <p:cxnSp>
        <p:nvCxnSpPr>
          <p:cNvPr id="20" name="Straight Connector 19">
            <a:extLst>
              <a:ext uri="{FF2B5EF4-FFF2-40B4-BE49-F238E27FC236}">
                <a16:creationId xmlns:a16="http://schemas.microsoft.com/office/drawing/2014/main" id="{6E378A3E-FD49-2373-5B47-60D9190D0510}"/>
              </a:ext>
            </a:extLst>
          </p:cNvPr>
          <p:cNvCxnSpPr>
            <a:cxnSpLocks/>
          </p:cNvCxnSpPr>
          <p:nvPr/>
        </p:nvCxnSpPr>
        <p:spPr>
          <a:xfrm>
            <a:off x="557805" y="1693758"/>
            <a:ext cx="2340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11F061-6604-76DC-733C-4A82557D9BA3}"/>
              </a:ext>
            </a:extLst>
          </p:cNvPr>
          <p:cNvCxnSpPr>
            <a:cxnSpLocks/>
          </p:cNvCxnSpPr>
          <p:nvPr/>
        </p:nvCxnSpPr>
        <p:spPr>
          <a:xfrm>
            <a:off x="3371902" y="1693758"/>
            <a:ext cx="2340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960ECD5-7A3F-2049-95DD-01ADF85D80EA}"/>
              </a:ext>
            </a:extLst>
          </p:cNvPr>
          <p:cNvSpPr/>
          <p:nvPr/>
        </p:nvSpPr>
        <p:spPr>
          <a:xfrm>
            <a:off x="467802" y="2708237"/>
            <a:ext cx="5334090" cy="1651382"/>
          </a:xfrm>
          <a:prstGeom prst="rect">
            <a:avLst/>
          </a:prstGeom>
          <a:solidFill>
            <a:schemeClr val="bg1"/>
          </a:solidFill>
          <a:ln w="9525" algn="ctr">
            <a:solidFill>
              <a:schemeClr val="bg1"/>
            </a:solidFill>
            <a:miter lim="800000"/>
            <a:headEnd type="none" w="lg" len="lg"/>
            <a:tailEnd type="none" w="lg" len="lg"/>
          </a:ln>
        </p:spPr>
        <p:txBody>
          <a:bodyPr lIns="90000" tIns="89999" rIns="90000" bIns="89999"/>
          <a:lstStyle/>
          <a:p>
            <a:pPr fontAlgn="base">
              <a:buClr>
                <a:srgbClr val="5A0E13"/>
              </a:buClr>
              <a:buSzPct val="100000"/>
            </a:pPr>
            <a:r>
              <a:rPr lang="en-US" sz="800" b="1" kern="1200">
                <a:solidFill>
                  <a:schemeClr val="bg2">
                    <a:lumMod val="10000"/>
                  </a:schemeClr>
                </a:solidFill>
                <a:latin typeface="Arial" panose="020B0604020202020204" pitchFamily="34" charset="0"/>
                <a:ea typeface="+mn-ea"/>
                <a:cs typeface="Arial" panose="020B0604020202020204" pitchFamily="34" charset="0"/>
              </a:rPr>
              <a:t>Context for the </a:t>
            </a: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initiative</a:t>
            </a:r>
            <a:endParaRPr lang="en-US" sz="800" b="1" kern="1200">
              <a:solidFill>
                <a:schemeClr val="bg2">
                  <a:lumMod val="10000"/>
                </a:schemeClr>
              </a:solidFill>
              <a:latin typeface="Arial" panose="020B0604020202020204" pitchFamily="34" charset="0"/>
              <a:ea typeface="+mn-ea"/>
              <a:cs typeface="Arial" panose="020B0604020202020204" pitchFamily="34" charset="0"/>
            </a:endParaRPr>
          </a:p>
          <a:p>
            <a:pPr marL="288925" lvl="1" indent="-174625" fontAlgn="base">
              <a:buSzPct val="100000"/>
              <a:buFont typeface="Ubuntu"/>
              <a:buChar char="•"/>
            </a:pPr>
            <a:r>
              <a:rPr lang="en-US" sz="800" kern="1200" err="1">
                <a:solidFill>
                  <a:schemeClr val="bg2">
                    <a:lumMod val="10000"/>
                  </a:schemeClr>
                </a:solidFill>
                <a:latin typeface="Arial" panose="020B0604020202020204" pitchFamily="34" charset="0"/>
                <a:ea typeface="+mn-ea"/>
                <a:cs typeface="Arial" panose="020B0604020202020204" pitchFamily="34" charset="0"/>
              </a:rPr>
              <a:t>DtC</a:t>
            </a:r>
            <a:r>
              <a:rPr lang="en-US" sz="800" kern="1200">
                <a:solidFill>
                  <a:schemeClr val="bg2">
                    <a:lumMod val="10000"/>
                  </a:schemeClr>
                </a:solidFill>
                <a:latin typeface="Arial" panose="020B0604020202020204" pitchFamily="34" charset="0"/>
                <a:ea typeface="+mn-ea"/>
                <a:cs typeface="Arial" panose="020B0604020202020204" pitchFamily="34" charset="0"/>
              </a:rPr>
              <a:t> portfolio is severely challenged, mainly due to pressure from [sanitized] channels.</a:t>
            </a:r>
          </a:p>
          <a:p>
            <a:pPr marL="288925" lvl="1" indent="-174625" fontAlgn="base">
              <a:buSzPct val="100000"/>
              <a:buFont typeface="Ubuntu"/>
              <a:buChar char="•"/>
            </a:pPr>
            <a:r>
              <a:rPr lang="en-US" sz="800" kern="1200">
                <a:solidFill>
                  <a:schemeClr val="bg2">
                    <a:lumMod val="10000"/>
                  </a:schemeClr>
                </a:solidFill>
                <a:latin typeface="Arial" panose="020B0604020202020204" pitchFamily="34" charset="0"/>
                <a:ea typeface="+mn-ea"/>
                <a:cs typeface="Arial" panose="020B0604020202020204" pitchFamily="34" charset="0"/>
              </a:rPr>
              <a:t>[Product] is more or less commodity product due to little/no differentiation in offerings.</a:t>
            </a:r>
          </a:p>
          <a:p>
            <a:pPr marL="288925" lvl="1" indent="-174625" fontAlgn="base">
              <a:buSzPct val="100000"/>
              <a:buFont typeface="Ubuntu"/>
              <a:buChar char="•"/>
            </a:pPr>
            <a:r>
              <a:rPr lang="en-US" sz="800" kern="1200">
                <a:solidFill>
                  <a:schemeClr val="bg2">
                    <a:lumMod val="10000"/>
                  </a:schemeClr>
                </a:solidFill>
                <a:latin typeface="Arial" panose="020B0604020202020204" pitchFamily="34" charset="0"/>
                <a:ea typeface="+mn-ea"/>
                <a:cs typeface="Arial" panose="020B0604020202020204" pitchFamily="34" charset="0"/>
              </a:rPr>
              <a:t>Currently no/very limited use of customer segmentation. Product offerings, sales approach, and retention mechanisms are not differentiated towards customers, nor aligned to market needs.</a:t>
            </a:r>
            <a:br>
              <a:rPr lang="en-US" sz="800" kern="1200">
                <a:solidFill>
                  <a:schemeClr val="bg2">
                    <a:lumMod val="10000"/>
                  </a:schemeClr>
                </a:solidFill>
                <a:latin typeface="Arial" panose="020B0604020202020204" pitchFamily="34" charset="0"/>
                <a:ea typeface="+mn-ea"/>
                <a:cs typeface="Arial" panose="020B0604020202020204" pitchFamily="34" charset="0"/>
              </a:rPr>
            </a:br>
            <a:endParaRPr lang="en-US" sz="800" kern="1200">
              <a:solidFill>
                <a:schemeClr val="bg2">
                  <a:lumMod val="10000"/>
                </a:schemeClr>
              </a:solidFill>
              <a:latin typeface="Arial" panose="020B0604020202020204" pitchFamily="34" charset="0"/>
              <a:ea typeface="+mn-ea"/>
              <a:cs typeface="Arial" panose="020B0604020202020204" pitchFamily="34" charset="0"/>
            </a:endParaRPr>
          </a:p>
          <a:p>
            <a:pPr fontAlgn="base">
              <a:buClr>
                <a:srgbClr val="5A0E13"/>
              </a:buClr>
              <a:buSzPct val="100000"/>
            </a:pPr>
            <a:r>
              <a:rPr lang="en-US" sz="800" b="1" kern="1200">
                <a:solidFill>
                  <a:srgbClr val="E7E6E6">
                    <a:lumMod val="10000"/>
                  </a:srgbClr>
                </a:solidFill>
                <a:latin typeface="Arial" panose="020B0604020202020204" pitchFamily="34" charset="0"/>
                <a:ea typeface="+mn-ea"/>
                <a:cs typeface="Arial" panose="020B0604020202020204" pitchFamily="34" charset="0"/>
              </a:rPr>
              <a:t>I</a:t>
            </a:r>
            <a:r>
              <a:rPr kumimoji="0" lang="en-US" sz="800" b="1"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nitiative</a:t>
            </a:r>
            <a:r>
              <a:rPr lang="en-US" sz="800" b="1" kern="1200">
                <a:solidFill>
                  <a:schemeClr val="bg2">
                    <a:lumMod val="10000"/>
                  </a:schemeClr>
                </a:solidFill>
                <a:latin typeface="Arial" panose="020B0604020202020204" pitchFamily="34" charset="0"/>
                <a:ea typeface="+mn-ea"/>
                <a:cs typeface="Arial" panose="020B0604020202020204" pitchFamily="34" charset="0"/>
              </a:rPr>
              <a:t> value creation </a:t>
            </a:r>
          </a:p>
          <a:p>
            <a:pPr marL="288925" lvl="1" indent="-174625" fontAlgn="base">
              <a:buSzPct val="100000"/>
              <a:buFont typeface="Ubuntu"/>
              <a:buChar char="•"/>
            </a:pPr>
            <a:r>
              <a:rPr lang="en-US" sz="800" kern="1200">
                <a:solidFill>
                  <a:schemeClr val="bg2">
                    <a:lumMod val="10000"/>
                  </a:schemeClr>
                </a:solidFill>
                <a:latin typeface="Arial" panose="020B0604020202020204" pitchFamily="34" charset="0"/>
                <a:ea typeface="+mn-ea"/>
                <a:cs typeface="Arial" panose="020B0604020202020204" pitchFamily="34" charset="0"/>
              </a:rPr>
              <a:t>Use segments to target each customer with products and promotions based on their needs (e.g. low price youth subscription for “Young convenience”).</a:t>
            </a:r>
          </a:p>
          <a:p>
            <a:pPr marL="288925" lvl="1" indent="-174625" fontAlgn="base">
              <a:buSzPct val="100000"/>
              <a:buFont typeface="Ubuntu"/>
              <a:buChar char="•"/>
            </a:pPr>
            <a:r>
              <a:rPr lang="en-US" sz="800" kern="1200">
                <a:solidFill>
                  <a:schemeClr val="bg2">
                    <a:lumMod val="10000"/>
                  </a:schemeClr>
                </a:solidFill>
                <a:latin typeface="Arial" panose="020B0604020202020204" pitchFamily="34" charset="0"/>
                <a:ea typeface="+mn-ea"/>
                <a:cs typeface="Arial" panose="020B0604020202020204" pitchFamily="34" charset="0"/>
              </a:rPr>
              <a:t>Address customers through optimal sales channels to increase sales.</a:t>
            </a:r>
          </a:p>
          <a:p>
            <a:pPr marL="288925" lvl="1" indent="-174625" fontAlgn="base">
              <a:buSzPct val="100000"/>
              <a:buFont typeface="Ubuntu"/>
              <a:buChar char="•"/>
            </a:pPr>
            <a:r>
              <a:rPr lang="en-US" sz="800" kern="1200">
                <a:solidFill>
                  <a:schemeClr val="bg2">
                    <a:lumMod val="10000"/>
                  </a:schemeClr>
                </a:solidFill>
                <a:latin typeface="Arial" panose="020B0604020202020204" pitchFamily="34" charset="0"/>
                <a:ea typeface="+mn-ea"/>
                <a:cs typeface="Arial" panose="020B0604020202020204" pitchFamily="34" charset="0"/>
              </a:rPr>
              <a:t>Differentiated offering could entail expanding [product] offering from an ”[sanitized]" to a "daily service product" – which would increase awareness of value in offering and potentially reduce churn.</a:t>
            </a:r>
          </a:p>
        </p:txBody>
      </p:sp>
      <p:sp>
        <p:nvSpPr>
          <p:cNvPr id="23" name="Rectangle 2">
            <a:extLst>
              <a:ext uri="{FF2B5EF4-FFF2-40B4-BE49-F238E27FC236}">
                <a16:creationId xmlns:a16="http://schemas.microsoft.com/office/drawing/2014/main" id="{6F425A3B-24E9-C94E-4041-C91130D0F444}"/>
              </a:ext>
            </a:extLst>
          </p:cNvPr>
          <p:cNvSpPr>
            <a:spLocks noChangeArrowheads="1"/>
          </p:cNvSpPr>
          <p:nvPr/>
        </p:nvSpPr>
        <p:spPr bwMode="gray">
          <a:xfrm>
            <a:off x="467802" y="2412941"/>
            <a:ext cx="5334090" cy="337100"/>
          </a:xfrm>
          <a:prstGeom prst="rect">
            <a:avLst/>
          </a:prstGeom>
          <a:noFill/>
          <a:ln w="9525">
            <a:noFill/>
            <a:miter lim="800000"/>
            <a:headEnd/>
            <a:tailEnd/>
          </a:ln>
          <a:effectLst>
            <a:outerShdw dist="25400" dir="5400000" sx="99000" sy="99000" algn="ctr" rotWithShape="0">
              <a:schemeClr val="tx2"/>
            </a:outerShdw>
          </a:effectLst>
        </p:spPr>
        <p:txBody>
          <a:bodyPr wrap="square" tIns="91440" bIns="90000" anchor="b">
            <a:spAutoFit/>
          </a:bodyPr>
          <a:lstStyle/>
          <a:p>
            <a:pPr algn="ctr" fontAlgn="base">
              <a:spcBef>
                <a:spcPct val="0"/>
              </a:spcBef>
              <a:spcAft>
                <a:spcPct val="0"/>
              </a:spcAft>
              <a:buClrTx/>
            </a:pPr>
            <a:r>
              <a:rPr lang="en-US" sz="1000" b="1" kern="1200">
                <a:solidFill>
                  <a:schemeClr val="tx1"/>
                </a:solidFill>
                <a:latin typeface="Arial" panose="020B0604020202020204" pitchFamily="34" charset="0"/>
                <a:ea typeface="+mn-ea"/>
                <a:cs typeface="Arial" panose="020B0604020202020204" pitchFamily="34" charset="0"/>
                <a:sym typeface="Calibri"/>
              </a:rPr>
              <a:t>Initiative overview</a:t>
            </a:r>
          </a:p>
        </p:txBody>
      </p:sp>
      <p:cxnSp>
        <p:nvCxnSpPr>
          <p:cNvPr id="26" name="Straight Connector 25">
            <a:extLst>
              <a:ext uri="{FF2B5EF4-FFF2-40B4-BE49-F238E27FC236}">
                <a16:creationId xmlns:a16="http://schemas.microsoft.com/office/drawing/2014/main" id="{C36DFA6D-BC18-4E39-CB4C-79327AB06E70}"/>
              </a:ext>
            </a:extLst>
          </p:cNvPr>
          <p:cNvCxnSpPr>
            <a:cxnSpLocks/>
          </p:cNvCxnSpPr>
          <p:nvPr/>
        </p:nvCxnSpPr>
        <p:spPr>
          <a:xfrm>
            <a:off x="560847" y="275004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2">
            <a:extLst>
              <a:ext uri="{FF2B5EF4-FFF2-40B4-BE49-F238E27FC236}">
                <a16:creationId xmlns:a16="http://schemas.microsoft.com/office/drawing/2014/main" id="{FCE65DDE-C9BD-6894-D7A5-DAC7FAF5A08B}"/>
              </a:ext>
            </a:extLst>
          </p:cNvPr>
          <p:cNvSpPr>
            <a:spLocks noChangeArrowheads="1"/>
          </p:cNvSpPr>
          <p:nvPr/>
        </p:nvSpPr>
        <p:spPr bwMode="gray">
          <a:xfrm>
            <a:off x="467802" y="4306321"/>
            <a:ext cx="5334090" cy="337100"/>
          </a:xfrm>
          <a:prstGeom prst="rect">
            <a:avLst/>
          </a:prstGeom>
          <a:noFill/>
          <a:ln w="9525">
            <a:noFill/>
            <a:miter lim="800000"/>
            <a:headEnd/>
            <a:tailEnd/>
          </a:ln>
          <a:effectLst>
            <a:outerShdw dist="25400" dir="5400000" sx="99000" sy="99000" algn="ctr" rotWithShape="0">
              <a:schemeClr val="tx2"/>
            </a:outerShdw>
          </a:effectLst>
        </p:spPr>
        <p:txBody>
          <a:bodyPr wrap="square" tIns="91440" bIns="90000" anchor="b">
            <a:spAutoFit/>
          </a:bodyPr>
          <a:lstStyle/>
          <a:p>
            <a:pPr algn="ctr" fontAlgn="base">
              <a:spcBef>
                <a:spcPct val="0"/>
              </a:spcBef>
              <a:spcAft>
                <a:spcPct val="0"/>
              </a:spcAft>
              <a:buClrTx/>
            </a:pPr>
            <a:r>
              <a:rPr lang="en-US" sz="1000" b="1" kern="1200">
                <a:solidFill>
                  <a:schemeClr val="tx1"/>
                </a:solidFill>
                <a:latin typeface="Arial" panose="020B0604020202020204" pitchFamily="34" charset="0"/>
                <a:ea typeface="+mn-ea"/>
                <a:cs typeface="Arial" panose="020B0604020202020204" pitchFamily="34" charset="0"/>
                <a:sym typeface="Calibri"/>
              </a:rPr>
              <a:t>Sub-initiatives</a:t>
            </a:r>
          </a:p>
        </p:txBody>
      </p:sp>
      <p:cxnSp>
        <p:nvCxnSpPr>
          <p:cNvPr id="32" name="Straight Connector 31">
            <a:extLst>
              <a:ext uri="{FF2B5EF4-FFF2-40B4-BE49-F238E27FC236}">
                <a16:creationId xmlns:a16="http://schemas.microsoft.com/office/drawing/2014/main" id="{137D920C-6202-ABB9-A177-B2A55A2FE4C0}"/>
              </a:ext>
            </a:extLst>
          </p:cNvPr>
          <p:cNvCxnSpPr>
            <a:cxnSpLocks/>
          </p:cNvCxnSpPr>
          <p:nvPr/>
        </p:nvCxnSpPr>
        <p:spPr>
          <a:xfrm>
            <a:off x="560847" y="464342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3" name="Table 33">
            <a:extLst>
              <a:ext uri="{FF2B5EF4-FFF2-40B4-BE49-F238E27FC236}">
                <a16:creationId xmlns:a16="http://schemas.microsoft.com/office/drawing/2014/main" id="{B39BBCAE-79C7-F3B3-6FCC-D5FAC9E31B65}"/>
              </a:ext>
            </a:extLst>
          </p:cNvPr>
          <p:cNvGraphicFramePr>
            <a:graphicFrameLocks noGrp="1"/>
          </p:cNvGraphicFramePr>
          <p:nvPr>
            <p:extLst>
              <p:ext uri="{D42A27DB-BD31-4B8C-83A1-F6EECF244321}">
                <p14:modId xmlns:p14="http://schemas.microsoft.com/office/powerpoint/2010/main" val="3955467990"/>
              </p:ext>
            </p:extLst>
          </p:nvPr>
        </p:nvGraphicFramePr>
        <p:xfrm>
          <a:off x="557806" y="4673548"/>
          <a:ext cx="5148000" cy="1706880"/>
        </p:xfrm>
        <a:graphic>
          <a:graphicData uri="http://schemas.openxmlformats.org/drawingml/2006/table">
            <a:tbl>
              <a:tblPr firstRow="1" bandRow="1">
                <a:tableStyleId>{13CE0595-0B00-448C-BB99-5609596045FD}</a:tableStyleId>
              </a:tblPr>
              <a:tblGrid>
                <a:gridCol w="403972">
                  <a:extLst>
                    <a:ext uri="{9D8B030D-6E8A-4147-A177-3AD203B41FA5}">
                      <a16:colId xmlns:a16="http://schemas.microsoft.com/office/drawing/2014/main" val="470460442"/>
                    </a:ext>
                  </a:extLst>
                </a:gridCol>
                <a:gridCol w="3028028">
                  <a:extLst>
                    <a:ext uri="{9D8B030D-6E8A-4147-A177-3AD203B41FA5}">
                      <a16:colId xmlns:a16="http://schemas.microsoft.com/office/drawing/2014/main" val="2265604082"/>
                    </a:ext>
                  </a:extLst>
                </a:gridCol>
                <a:gridCol w="1716000">
                  <a:extLst>
                    <a:ext uri="{9D8B030D-6E8A-4147-A177-3AD203B41FA5}">
                      <a16:colId xmlns:a16="http://schemas.microsoft.com/office/drawing/2014/main" val="3710834502"/>
                    </a:ext>
                  </a:extLst>
                </a:gridCol>
              </a:tblGrid>
              <a:tr h="177478">
                <a:tc gridSpan="2">
                  <a:txBody>
                    <a:bodyPr/>
                    <a:lstStyle/>
                    <a:p>
                      <a:r>
                        <a:rPr lang="en-US" sz="800"/>
                        <a:t>Initiative</a:t>
                      </a:r>
                    </a:p>
                  </a:txBody>
                  <a:tcPr marL="72000"/>
                </a:tc>
                <a:tc hMerge="1">
                  <a:txBody>
                    <a:bodyPr/>
                    <a:lstStyle/>
                    <a:p>
                      <a:endParaRPr lang="en-US" sz="800"/>
                    </a:p>
                  </a:txBody>
                  <a:tcPr/>
                </a:tc>
                <a:tc>
                  <a:txBody>
                    <a:bodyPr/>
                    <a:lstStyle/>
                    <a:p>
                      <a:r>
                        <a:rPr lang="en-US" sz="800"/>
                        <a:t>Manager</a:t>
                      </a:r>
                    </a:p>
                  </a:txBody>
                  <a:tcPr marL="36000"/>
                </a:tc>
                <a:extLst>
                  <a:ext uri="{0D108BD9-81ED-4DB2-BD59-A6C34878D82A}">
                    <a16:rowId xmlns:a16="http://schemas.microsoft.com/office/drawing/2014/main" val="2784042414"/>
                  </a:ext>
                </a:extLst>
              </a:tr>
              <a:tr h="177478">
                <a:tc>
                  <a:txBody>
                    <a:bodyPr/>
                    <a:lstStyle/>
                    <a:p>
                      <a:r>
                        <a:rPr lang="en-US" sz="800"/>
                        <a:t>A.1</a:t>
                      </a:r>
                    </a:p>
                  </a:txBody>
                  <a:tcPr marL="72000">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a:ln>
                            <a:noFill/>
                          </a:ln>
                          <a:solidFill>
                            <a:srgbClr val="000000"/>
                          </a:solidFill>
                          <a:effectLst/>
                          <a:uLnTx/>
                          <a:uFillTx/>
                          <a:latin typeface="+mn-lt"/>
                          <a:ea typeface="+mn-ea"/>
                          <a:cs typeface="+mn-cs"/>
                        </a:rPr>
                        <a:t>Update customer data with needed info e.g. age, gender</a:t>
                      </a:r>
                    </a:p>
                  </a:txBody>
                  <a:tcPr marL="36000" marR="45720" marT="36000" marB="36000" anchor="ctr">
                    <a:lnB w="6350" cap="flat" cmpd="sng" algn="ctr">
                      <a:solidFill>
                        <a:schemeClr val="tx1"/>
                      </a:solidFill>
                      <a:prstDash val="sysDash"/>
                      <a:round/>
                      <a:headEnd type="none" w="med" len="med"/>
                      <a:tailEnd type="none" w="med" len="med"/>
                    </a:lnB>
                    <a:noFill/>
                  </a:tcPr>
                </a:tc>
                <a:tc>
                  <a:txBody>
                    <a:bodyPr/>
                    <a:lstStyle/>
                    <a:p>
                      <a:r>
                        <a:rPr lang="en-US" sz="800"/>
                        <a:t>[sanitized]</a:t>
                      </a:r>
                    </a:p>
                  </a:txBody>
                  <a:tcPr marL="36000">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0820279"/>
                  </a:ext>
                </a:extLst>
              </a:tr>
              <a:tr h="177478">
                <a:tc>
                  <a:txBody>
                    <a:bodyPr/>
                    <a:lstStyle/>
                    <a:p>
                      <a:r>
                        <a:rPr lang="en-US" sz="800"/>
                        <a:t>A.2</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Implement segmentation codes in customer database</a:t>
                      </a:r>
                      <a:r>
                        <a:rPr kumimoji="0" lang="da-DK" sz="800" b="0" i="0" u="none" strike="noStrike" kern="1200" cap="none" spc="0" normalizeH="0" baseline="0" noProof="0">
                          <a:ln>
                            <a:noFill/>
                          </a:ln>
                          <a:solidFill>
                            <a:srgbClr val="000000"/>
                          </a:solidFill>
                          <a:effectLst/>
                          <a:uLnTx/>
                          <a:uFillTx/>
                          <a:latin typeface="+mn-lt"/>
                          <a:ea typeface="+mn-ea"/>
                          <a:cs typeface="+mn-cs"/>
                        </a:rPr>
                        <a:t>s </a:t>
                      </a:r>
                      <a:endParaRPr kumimoji="0" lang="en-US" sz="800" b="0" i="0" u="none" strike="noStrike" kern="1200" cap="none" spc="0" normalizeH="0" baseline="0">
                        <a:ln>
                          <a:noFill/>
                        </a:ln>
                        <a:solidFill>
                          <a:srgbClr val="000000"/>
                        </a:solidFill>
                        <a:effectLst/>
                        <a:uLnTx/>
                        <a:uFillTx/>
                        <a:latin typeface="+mn-lt"/>
                        <a:ea typeface="+mn-ea"/>
                        <a:cs typeface="+mn-cs"/>
                      </a:endParaRP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866001107"/>
                  </a:ext>
                </a:extLst>
              </a:tr>
              <a:tr h="177478">
                <a:tc>
                  <a:txBody>
                    <a:bodyPr/>
                    <a:lstStyle/>
                    <a:p>
                      <a:r>
                        <a:rPr lang="en-US" sz="800"/>
                        <a:t>A.3</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Develop tools for internal use of segmentation</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66388218"/>
                  </a:ext>
                </a:extLst>
              </a:tr>
              <a:tr h="177478">
                <a:tc>
                  <a:txBody>
                    <a:bodyPr/>
                    <a:lstStyle/>
                    <a:p>
                      <a:r>
                        <a:rPr lang="en-US" sz="800"/>
                        <a:t>A.4</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da-DK" sz="800" b="0" i="0" u="none" strike="noStrike" kern="1200" cap="none" spc="0" normalizeH="0" baseline="0" noProof="0" err="1">
                          <a:ln>
                            <a:noFill/>
                          </a:ln>
                          <a:solidFill>
                            <a:srgbClr val="000000"/>
                          </a:solidFill>
                          <a:effectLst/>
                          <a:uLnTx/>
                          <a:uFillTx/>
                          <a:latin typeface="+mn-lt"/>
                          <a:ea typeface="+mn-ea"/>
                          <a:cs typeface="+mn-cs"/>
                        </a:rPr>
                        <a:t>Internal</a:t>
                      </a:r>
                      <a:r>
                        <a:rPr kumimoji="0" lang="da-DK" sz="800" b="0" i="0" u="none" strike="noStrike" kern="1200" cap="none" spc="0" normalizeH="0" baseline="0" noProof="0">
                          <a:ln>
                            <a:noFill/>
                          </a:ln>
                          <a:solidFill>
                            <a:srgbClr val="000000"/>
                          </a:solidFill>
                          <a:effectLst/>
                          <a:uLnTx/>
                          <a:uFillTx/>
                          <a:latin typeface="+mn-lt"/>
                          <a:ea typeface="+mn-ea"/>
                          <a:cs typeface="+mn-cs"/>
                        </a:rPr>
                        <a:t> marketing </a:t>
                      </a:r>
                      <a:r>
                        <a:rPr kumimoji="0" lang="da-DK" sz="800" b="0" i="0" u="none" strike="noStrike" kern="1200" cap="none" spc="0" normalizeH="0" baseline="0" noProof="0" err="1">
                          <a:ln>
                            <a:noFill/>
                          </a:ln>
                          <a:solidFill>
                            <a:srgbClr val="000000"/>
                          </a:solidFill>
                          <a:effectLst/>
                          <a:uLnTx/>
                          <a:uFillTx/>
                          <a:latin typeface="+mn-lt"/>
                          <a:ea typeface="+mn-ea"/>
                          <a:cs typeface="+mn-cs"/>
                        </a:rPr>
                        <a:t>campaign</a:t>
                      </a:r>
                      <a:r>
                        <a:rPr kumimoji="0" lang="da-DK" sz="800" b="0" i="0" u="none" strike="noStrike" kern="1200" cap="none" spc="0" normalizeH="0" baseline="0" noProof="0">
                          <a:ln>
                            <a:noFill/>
                          </a:ln>
                          <a:solidFill>
                            <a:srgbClr val="000000"/>
                          </a:solidFill>
                          <a:effectLst/>
                          <a:uLnTx/>
                          <a:uFillTx/>
                          <a:latin typeface="+mn-lt"/>
                          <a:ea typeface="+mn-ea"/>
                          <a:cs typeface="+mn-cs"/>
                        </a:rPr>
                        <a:t> (posters, sales </a:t>
                      </a:r>
                      <a:r>
                        <a:rPr kumimoji="0" lang="da-DK" sz="800" b="0" i="0" u="none" strike="noStrike" kern="1200" cap="none" spc="0" normalizeH="0" baseline="0" noProof="0" err="1">
                          <a:ln>
                            <a:noFill/>
                          </a:ln>
                          <a:solidFill>
                            <a:srgbClr val="000000"/>
                          </a:solidFill>
                          <a:effectLst/>
                          <a:uLnTx/>
                          <a:uFillTx/>
                          <a:latin typeface="+mn-lt"/>
                          <a:ea typeface="+mn-ea"/>
                          <a:cs typeface="+mn-cs"/>
                        </a:rPr>
                        <a:t>academy</a:t>
                      </a:r>
                      <a:r>
                        <a:rPr kumimoji="0" lang="da-DK" sz="800" b="0" i="0" u="none" strike="noStrike" kern="1200" cap="none" spc="0" normalizeH="0" baseline="0" noProof="0">
                          <a:ln>
                            <a:noFill/>
                          </a:ln>
                          <a:solidFill>
                            <a:srgbClr val="000000"/>
                          </a:solidFill>
                          <a:effectLst/>
                          <a:uLnTx/>
                          <a:uFillTx/>
                          <a:latin typeface="+mn-lt"/>
                          <a:ea typeface="+mn-ea"/>
                          <a:cs typeface="+mn-cs"/>
                        </a:rPr>
                        <a:t>…)</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21899295"/>
                  </a:ext>
                </a:extLst>
              </a:tr>
              <a:tr h="177478">
                <a:tc>
                  <a:txBody>
                    <a:bodyPr/>
                    <a:lstStyle/>
                    <a:p>
                      <a:r>
                        <a:rPr lang="en-US" sz="800"/>
                        <a:t>A.5</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Implement segmentation model in marketing activities</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34558171"/>
                  </a:ext>
                </a:extLst>
              </a:tr>
              <a:tr h="177478">
                <a:tc>
                  <a:txBody>
                    <a:bodyPr/>
                    <a:lstStyle/>
                    <a:p>
                      <a:r>
                        <a:rPr lang="en-US" sz="800"/>
                        <a:t>A.6</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Develop campaign material for acquisition based on segments </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45135660"/>
                  </a:ext>
                </a:extLst>
              </a:tr>
              <a:tr h="177478">
                <a:tc>
                  <a:txBody>
                    <a:bodyPr/>
                    <a:lstStyle/>
                    <a:p>
                      <a:r>
                        <a:rPr lang="en-US" sz="800"/>
                        <a:t>A.7</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Arial"/>
                          <a:cs typeface="Arial"/>
                        </a:rPr>
                        <a:t>Measure impact of segmentation</a:t>
                      </a:r>
                    </a:p>
                  </a:txBody>
                  <a:tcPr marL="36000" marR="46800" marT="36000" marB="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221559709"/>
                  </a:ext>
                </a:extLst>
              </a:tr>
            </a:tbl>
          </a:graphicData>
        </a:graphic>
      </p:graphicFrame>
      <p:cxnSp>
        <p:nvCxnSpPr>
          <p:cNvPr id="34" name="Straight Connector 33">
            <a:extLst>
              <a:ext uri="{FF2B5EF4-FFF2-40B4-BE49-F238E27FC236}">
                <a16:creationId xmlns:a16="http://schemas.microsoft.com/office/drawing/2014/main" id="{0BDFE819-89AA-A2F8-45A5-F7B49F7AA65F}"/>
              </a:ext>
            </a:extLst>
          </p:cNvPr>
          <p:cNvCxnSpPr>
            <a:cxnSpLocks/>
          </p:cNvCxnSpPr>
          <p:nvPr/>
        </p:nvCxnSpPr>
        <p:spPr>
          <a:xfrm>
            <a:off x="6480844" y="464342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571579F-069A-E203-C33D-068AF610D83C}"/>
              </a:ext>
            </a:extLst>
          </p:cNvPr>
          <p:cNvSpPr/>
          <p:nvPr/>
        </p:nvSpPr>
        <p:spPr>
          <a:xfrm>
            <a:off x="7179114" y="4673548"/>
            <a:ext cx="4449731" cy="540000"/>
          </a:xfrm>
          <a:prstGeom prst="rect">
            <a:avLst/>
          </a:prstGeom>
          <a:noFill/>
          <a:ln w="9525" algn="ctr">
            <a:noFill/>
            <a:miter lim="800000"/>
            <a:headEnd type="none" w="lg" len="lg"/>
            <a:tailEnd type="none" w="lg" len="lg"/>
          </a:ln>
        </p:spPr>
        <p:txBody>
          <a:bodyPr lIns="0" tIns="36000" rIns="0" bIns="36000" anchor="ctr"/>
          <a:lstStyle/>
          <a:p>
            <a:pPr marL="285750" lvl="1" indent="-171450" fontAlgn="base">
              <a:buSzPct val="100000"/>
              <a:buFont typeface="Arial" panose="020B0604020202020204" pitchFamily="34" charset="0"/>
              <a:buChar char="•"/>
            </a:pPr>
            <a:r>
              <a:rPr lang="en-US" sz="800" kern="1200">
                <a:latin typeface="Arial" panose="020B0604020202020204" pitchFamily="34" charset="0"/>
                <a:ea typeface="+mn-ea"/>
                <a:cs typeface="Arial" panose="020B0604020202020204" pitchFamily="34" charset="0"/>
              </a:rPr>
              <a:t>Product not perceived differentiated enough compared to [sanitized]</a:t>
            </a:r>
          </a:p>
          <a:p>
            <a:pPr marL="285750" lvl="1" indent="-171450" fontAlgn="base">
              <a:buSzPct val="100000"/>
              <a:buFont typeface="Arial" panose="020B0604020202020204" pitchFamily="34" charset="0"/>
              <a:buChar char="•"/>
            </a:pPr>
            <a:r>
              <a:rPr lang="en-US" sz="800" kern="1200">
                <a:latin typeface="Arial" panose="020B0604020202020204" pitchFamily="34" charset="0"/>
                <a:ea typeface="+mn-ea"/>
                <a:cs typeface="Arial" panose="020B0604020202020204" pitchFamily="34" charset="0"/>
              </a:rPr>
              <a:t>Lack of analytic capacity to implement and develop program</a:t>
            </a:r>
          </a:p>
          <a:p>
            <a:pPr marL="285750" lvl="1" indent="-171450" fontAlgn="base">
              <a:buSzPct val="100000"/>
              <a:buFont typeface="Arial" panose="020B0604020202020204" pitchFamily="34" charset="0"/>
              <a:buChar char="•"/>
            </a:pPr>
            <a:r>
              <a:rPr lang="en-US" sz="800" kern="1200">
                <a:latin typeface="Arial" panose="020B0604020202020204" pitchFamily="34" charset="0"/>
                <a:ea typeface="+mn-ea"/>
                <a:cs typeface="Arial" panose="020B0604020202020204" pitchFamily="34" charset="0"/>
              </a:rPr>
              <a:t>Lack of resources</a:t>
            </a:r>
          </a:p>
          <a:p>
            <a:pPr marL="285750" lvl="1" indent="-171450" fontAlgn="base">
              <a:buSzPct val="100000"/>
              <a:buFont typeface="Arial" panose="020B0604020202020204" pitchFamily="34" charset="0"/>
              <a:buChar char="•"/>
            </a:pPr>
            <a:r>
              <a:rPr lang="en-US" sz="800" kern="1200">
                <a:latin typeface="Arial" panose="020B0604020202020204" pitchFamily="34" charset="0"/>
                <a:ea typeface="+mn-ea"/>
                <a:cs typeface="Arial" panose="020B0604020202020204" pitchFamily="34" charset="0"/>
              </a:rPr>
              <a:t>Postponement of launch of new online platform</a:t>
            </a:r>
          </a:p>
        </p:txBody>
      </p:sp>
      <p:sp>
        <p:nvSpPr>
          <p:cNvPr id="38" name="Rectangle 37">
            <a:extLst>
              <a:ext uri="{FF2B5EF4-FFF2-40B4-BE49-F238E27FC236}">
                <a16:creationId xmlns:a16="http://schemas.microsoft.com/office/drawing/2014/main" id="{A4B6D4C5-95C4-8499-3BAD-9D58EACBC37A}"/>
              </a:ext>
            </a:extLst>
          </p:cNvPr>
          <p:cNvSpPr/>
          <p:nvPr/>
        </p:nvSpPr>
        <p:spPr>
          <a:xfrm>
            <a:off x="7179112" y="5840428"/>
            <a:ext cx="4449733" cy="540000"/>
          </a:xfrm>
          <a:prstGeom prst="rect">
            <a:avLst/>
          </a:prstGeom>
          <a:noFill/>
          <a:ln w="9525" algn="ctr">
            <a:noFill/>
            <a:miter lim="800000"/>
            <a:headEnd type="none" w="lg" len="lg"/>
            <a:tailEnd type="none" w="lg" len="lg"/>
          </a:ln>
        </p:spPr>
        <p:txBody>
          <a:bodyPr wrap="square" lIns="0" tIns="36000" rIns="0" bIns="36000" anchor="ctr"/>
          <a:lstStyle/>
          <a:p>
            <a:pPr marL="288925" lvl="1" indent="-174625" fontAlgn="base">
              <a:buSzPct val="100000"/>
              <a:buFont typeface="Ubuntu"/>
              <a:buChar char="•"/>
            </a:pPr>
            <a:r>
              <a:rPr lang="en-US" sz="800" kern="1200">
                <a:latin typeface="Arial" panose="020B0604020202020204" pitchFamily="34" charset="0"/>
                <a:ea typeface="+mn-ea"/>
                <a:cs typeface="Arial" panose="020B0604020202020204" pitchFamily="34" charset="0"/>
              </a:rPr>
              <a:t>Enrich customer data with segmentation code + data needed (age, gender…)</a:t>
            </a:r>
          </a:p>
          <a:p>
            <a:pPr marL="288925" lvl="1" indent="-174625" fontAlgn="base">
              <a:buSzPct val="100000"/>
              <a:buFont typeface="Ubuntu"/>
              <a:buChar char="•"/>
            </a:pPr>
            <a:r>
              <a:rPr lang="en-US" sz="800" kern="1200">
                <a:latin typeface="Arial" panose="020B0604020202020204" pitchFamily="34" charset="0"/>
                <a:ea typeface="+mn-ea"/>
                <a:cs typeface="Arial" panose="020B0604020202020204" pitchFamily="34" charset="0"/>
              </a:rPr>
              <a:t>Implement in database</a:t>
            </a:r>
          </a:p>
          <a:p>
            <a:pPr marL="288925" lvl="1" indent="-174625" fontAlgn="base">
              <a:buSzPct val="100000"/>
              <a:buFont typeface="Ubuntu"/>
              <a:buChar char="•"/>
            </a:pPr>
            <a:r>
              <a:rPr lang="en-US" sz="800" kern="1200">
                <a:latin typeface="Arial" panose="020B0604020202020204" pitchFamily="34" charset="0"/>
                <a:ea typeface="+mn-ea"/>
                <a:cs typeface="Arial" panose="020B0604020202020204" pitchFamily="34" charset="0"/>
              </a:rPr>
              <a:t>Roll out in organization</a:t>
            </a:r>
          </a:p>
          <a:p>
            <a:pPr marL="288925" lvl="1" indent="-174625" fontAlgn="base">
              <a:buSzPct val="100000"/>
              <a:buFont typeface="Ubuntu"/>
              <a:buChar char="•"/>
            </a:pPr>
            <a:r>
              <a:rPr lang="en-US" sz="800" kern="1200">
                <a:latin typeface="Arial" panose="020B0604020202020204" pitchFamily="34" charset="0"/>
                <a:ea typeface="+mn-ea"/>
                <a:cs typeface="Arial" panose="020B0604020202020204" pitchFamily="34" charset="0"/>
              </a:rPr>
              <a:t>Develop communication towards segments</a:t>
            </a:r>
          </a:p>
        </p:txBody>
      </p:sp>
      <p:sp>
        <p:nvSpPr>
          <p:cNvPr id="42" name="Rectangle 41">
            <a:extLst>
              <a:ext uri="{FF2B5EF4-FFF2-40B4-BE49-F238E27FC236}">
                <a16:creationId xmlns:a16="http://schemas.microsoft.com/office/drawing/2014/main" id="{1355E21E-5BC4-4691-14EB-21999D8FB8FE}"/>
              </a:ext>
            </a:extLst>
          </p:cNvPr>
          <p:cNvSpPr/>
          <p:nvPr/>
        </p:nvSpPr>
        <p:spPr>
          <a:xfrm>
            <a:off x="7179112" y="5256988"/>
            <a:ext cx="4449733" cy="540000"/>
          </a:xfrm>
          <a:prstGeom prst="rect">
            <a:avLst/>
          </a:prstGeom>
          <a:noFill/>
          <a:ln w="9525" algn="ctr">
            <a:noFill/>
            <a:miter lim="800000"/>
            <a:headEnd type="none" w="lg" len="lg"/>
            <a:tailEnd type="none" w="lg" len="lg"/>
          </a:ln>
        </p:spPr>
        <p:txBody>
          <a:bodyPr wrap="square" lIns="0" tIns="36000" rIns="0" bIns="36000" anchor="ctr"/>
          <a:lstStyle/>
          <a:p>
            <a:pPr marL="288925" lvl="1" indent="-174625" fontAlgn="base">
              <a:buSzPct val="100000"/>
              <a:buFont typeface="Ubuntu"/>
              <a:buChar char="•"/>
            </a:pPr>
            <a:r>
              <a:rPr lang="en-US" sz="800" kern="1200">
                <a:solidFill>
                  <a:schemeClr val="bg2">
                    <a:lumMod val="10000"/>
                  </a:schemeClr>
                </a:solidFill>
                <a:latin typeface="Arial" panose="020B0604020202020204" pitchFamily="34" charset="0"/>
                <a:ea typeface="+mn-ea"/>
                <a:cs typeface="Arial" panose="020B0604020202020204" pitchFamily="34" charset="0"/>
              </a:rPr>
              <a:t>People: 1.5 new FTE: a) analyst (1 to be shared with churn initiative), b) CRM segmentation project manager. Insights in a) analytics, b) project management + CRM</a:t>
            </a:r>
          </a:p>
          <a:p>
            <a:pPr marL="288925" lvl="1" indent="-174625" fontAlgn="base">
              <a:buSzPct val="100000"/>
              <a:buFont typeface="Ubuntu"/>
              <a:buChar char="•"/>
            </a:pPr>
            <a:r>
              <a:rPr lang="en-US" sz="800" kern="1200">
                <a:solidFill>
                  <a:schemeClr val="bg2">
                    <a:lumMod val="10000"/>
                  </a:schemeClr>
                </a:solidFill>
                <a:latin typeface="Arial" panose="020B0604020202020204" pitchFamily="34" charset="0"/>
                <a:ea typeface="+mn-ea"/>
                <a:cs typeface="Arial" panose="020B0604020202020204" pitchFamily="34" charset="0"/>
              </a:rPr>
              <a:t>Systems: New website, marketing automation (part of digital WS)</a:t>
            </a:r>
          </a:p>
          <a:p>
            <a:pPr marL="288925" lvl="1" indent="-174625" fontAlgn="base">
              <a:buSzPct val="100000"/>
              <a:buFont typeface="Ubuntu"/>
              <a:buChar char="•"/>
            </a:pPr>
            <a:r>
              <a:rPr lang="en-US" sz="800" kern="1200">
                <a:solidFill>
                  <a:schemeClr val="bg2">
                    <a:lumMod val="10000"/>
                  </a:schemeClr>
                </a:solidFill>
                <a:latin typeface="Arial" panose="020B0604020202020204" pitchFamily="34" charset="0"/>
                <a:ea typeface="+mn-ea"/>
                <a:cs typeface="Arial" panose="020B0604020202020204" pitchFamily="34" charset="0"/>
              </a:rPr>
              <a:t>Org. setup: Project team across sales, marketing and product management</a:t>
            </a:r>
          </a:p>
        </p:txBody>
      </p:sp>
      <p:sp>
        <p:nvSpPr>
          <p:cNvPr id="43" name="Rectangle 42">
            <a:extLst>
              <a:ext uri="{FF2B5EF4-FFF2-40B4-BE49-F238E27FC236}">
                <a16:creationId xmlns:a16="http://schemas.microsoft.com/office/drawing/2014/main" id="{25EF824D-AD96-0E8B-640C-F139FCFC3CCE}"/>
              </a:ext>
            </a:extLst>
          </p:cNvPr>
          <p:cNvSpPr/>
          <p:nvPr/>
        </p:nvSpPr>
        <p:spPr>
          <a:xfrm>
            <a:off x="6480098" y="4673548"/>
            <a:ext cx="698997"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Risk</a:t>
            </a:r>
          </a:p>
        </p:txBody>
      </p:sp>
      <p:sp>
        <p:nvSpPr>
          <p:cNvPr id="44" name="Rectangle 43">
            <a:extLst>
              <a:ext uri="{FF2B5EF4-FFF2-40B4-BE49-F238E27FC236}">
                <a16:creationId xmlns:a16="http://schemas.microsoft.com/office/drawing/2014/main" id="{437FCB67-C078-A1BB-3B11-9050F403AC37}"/>
              </a:ext>
            </a:extLst>
          </p:cNvPr>
          <p:cNvSpPr/>
          <p:nvPr/>
        </p:nvSpPr>
        <p:spPr>
          <a:xfrm>
            <a:off x="6477411" y="5256988"/>
            <a:ext cx="698997"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Require-</a:t>
            </a:r>
            <a:r>
              <a:rPr lang="en-US" sz="800" b="1" err="1"/>
              <a:t>ments</a:t>
            </a:r>
            <a:endParaRPr lang="en-US" sz="800" b="1"/>
          </a:p>
        </p:txBody>
      </p:sp>
      <p:sp>
        <p:nvSpPr>
          <p:cNvPr id="45" name="Rectangle 44">
            <a:extLst>
              <a:ext uri="{FF2B5EF4-FFF2-40B4-BE49-F238E27FC236}">
                <a16:creationId xmlns:a16="http://schemas.microsoft.com/office/drawing/2014/main" id="{E999634D-4F47-5409-CA7C-91DDE9D2129A}"/>
              </a:ext>
            </a:extLst>
          </p:cNvPr>
          <p:cNvSpPr/>
          <p:nvPr/>
        </p:nvSpPr>
        <p:spPr>
          <a:xfrm>
            <a:off x="6477411" y="5840428"/>
            <a:ext cx="698997"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Next </a:t>
            </a:r>
            <a:br>
              <a:rPr lang="en-US" sz="800" b="1"/>
            </a:br>
            <a:r>
              <a:rPr lang="en-US" sz="800" b="1"/>
              <a:t>steps</a:t>
            </a:r>
          </a:p>
        </p:txBody>
      </p:sp>
      <p:cxnSp>
        <p:nvCxnSpPr>
          <p:cNvPr id="54" name="Straight Connector 53">
            <a:extLst>
              <a:ext uri="{FF2B5EF4-FFF2-40B4-BE49-F238E27FC236}">
                <a16:creationId xmlns:a16="http://schemas.microsoft.com/office/drawing/2014/main" id="{6D7C96BC-FC0A-FA9B-CE89-2B2CD5865A39}"/>
              </a:ext>
            </a:extLst>
          </p:cNvPr>
          <p:cNvCxnSpPr>
            <a:cxnSpLocks/>
          </p:cNvCxnSpPr>
          <p:nvPr/>
        </p:nvCxnSpPr>
        <p:spPr>
          <a:xfrm>
            <a:off x="6480844" y="1693758"/>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2">
            <a:extLst>
              <a:ext uri="{FF2B5EF4-FFF2-40B4-BE49-F238E27FC236}">
                <a16:creationId xmlns:a16="http://schemas.microsoft.com/office/drawing/2014/main" id="{133F1977-FC47-E941-CC71-B2B46E319E2E}"/>
              </a:ext>
            </a:extLst>
          </p:cNvPr>
          <p:cNvSpPr>
            <a:spLocks noChangeArrowheads="1"/>
          </p:cNvSpPr>
          <p:nvPr/>
        </p:nvSpPr>
        <p:spPr bwMode="gray">
          <a:xfrm>
            <a:off x="6480846" y="1341269"/>
            <a:ext cx="5147997" cy="337100"/>
          </a:xfrm>
          <a:prstGeom prst="rect">
            <a:avLst/>
          </a:prstGeom>
          <a:noFill/>
          <a:ln w="9525">
            <a:noFill/>
            <a:miter lim="800000"/>
            <a:headEnd/>
            <a:tailEnd/>
          </a:ln>
          <a:effectLst/>
        </p:spPr>
        <p:txBody>
          <a:bodyPr wrap="square" tIns="91440" bIns="90000" anchor="ctr">
            <a:spAutoFit/>
          </a:bodyPr>
          <a:lstStyle/>
          <a:p>
            <a:pPr algn="ctr" fontAlgn="base">
              <a:spcBef>
                <a:spcPct val="0"/>
              </a:spcBef>
              <a:spcAft>
                <a:spcPct val="0"/>
              </a:spcAft>
              <a:buClrTx/>
            </a:pPr>
            <a:r>
              <a:rPr lang="en-US" sz="1000" b="1" kern="1200">
                <a:solidFill>
                  <a:schemeClr val="tx1"/>
                </a:solidFill>
                <a:latin typeface="Arial" panose="020B0604020202020204" pitchFamily="34" charset="0"/>
                <a:ea typeface="+mn-ea"/>
                <a:cs typeface="Arial" panose="020B0604020202020204" pitchFamily="34" charset="0"/>
                <a:sym typeface="Calibri"/>
              </a:rPr>
              <a:t>Timing of highlighted milestones</a:t>
            </a:r>
          </a:p>
        </p:txBody>
      </p:sp>
      <p:graphicFrame>
        <p:nvGraphicFramePr>
          <p:cNvPr id="56" name="Table 55">
            <a:extLst>
              <a:ext uri="{FF2B5EF4-FFF2-40B4-BE49-F238E27FC236}">
                <a16:creationId xmlns:a16="http://schemas.microsoft.com/office/drawing/2014/main" id="{C189E7CF-5ADD-4523-6041-A74C77CA080C}"/>
              </a:ext>
            </a:extLst>
          </p:cNvPr>
          <p:cNvGraphicFramePr>
            <a:graphicFrameLocks noGrp="1"/>
          </p:cNvGraphicFramePr>
          <p:nvPr>
            <p:extLst>
              <p:ext uri="{D42A27DB-BD31-4B8C-83A1-F6EECF244321}">
                <p14:modId xmlns:p14="http://schemas.microsoft.com/office/powerpoint/2010/main" val="3046868516"/>
              </p:ext>
            </p:extLst>
          </p:nvPr>
        </p:nvGraphicFramePr>
        <p:xfrm>
          <a:off x="6486195" y="2022912"/>
          <a:ext cx="5139210" cy="645600"/>
        </p:xfrm>
        <a:graphic>
          <a:graphicData uri="http://schemas.openxmlformats.org/drawingml/2006/table">
            <a:tbl>
              <a:tblPr firstRow="1" bandRow="1">
                <a:tableStyleId>{5C22544A-7EE6-4342-B048-85BDC9FD1C3A}</a:tableStyleId>
              </a:tblPr>
              <a:tblGrid>
                <a:gridCol w="1713070">
                  <a:extLst>
                    <a:ext uri="{9D8B030D-6E8A-4147-A177-3AD203B41FA5}">
                      <a16:colId xmlns:a16="http://schemas.microsoft.com/office/drawing/2014/main" val="20000"/>
                    </a:ext>
                  </a:extLst>
                </a:gridCol>
                <a:gridCol w="1713070">
                  <a:extLst>
                    <a:ext uri="{9D8B030D-6E8A-4147-A177-3AD203B41FA5}">
                      <a16:colId xmlns:a16="http://schemas.microsoft.com/office/drawing/2014/main" val="20001"/>
                    </a:ext>
                  </a:extLst>
                </a:gridCol>
                <a:gridCol w="1713070">
                  <a:extLst>
                    <a:ext uri="{9D8B030D-6E8A-4147-A177-3AD203B41FA5}">
                      <a16:colId xmlns:a16="http://schemas.microsoft.com/office/drawing/2014/main" val="20002"/>
                    </a:ext>
                  </a:extLst>
                </a:gridCol>
              </a:tblGrid>
              <a:tr h="153068">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a:solidFill>
                            <a:schemeClr val="tx1"/>
                          </a:solidFill>
                          <a:latin typeface="Arial" panose="020B0604020202020204" pitchFamily="34" charset="0"/>
                          <a:cs typeface="Arial" panose="020B0604020202020204" pitchFamily="34" charset="0"/>
                        </a:rPr>
                        <a:t>Implement segmentation in customer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a:solidFill>
                            <a:schemeClr val="tx1"/>
                          </a:solidFill>
                          <a:latin typeface="Arial" panose="020B0604020202020204" pitchFamily="34" charset="0"/>
                          <a:cs typeface="Arial" panose="020B0604020202020204" pitchFamily="34" charset="0"/>
                        </a:rPr>
                        <a:t>Internal</a:t>
                      </a:r>
                      <a:r>
                        <a:rPr lang="en-US" sz="800" b="0" baseline="0">
                          <a:solidFill>
                            <a:schemeClr val="tx1"/>
                          </a:solidFill>
                          <a:latin typeface="Arial" panose="020B0604020202020204" pitchFamily="34" charset="0"/>
                          <a:cs typeface="Arial" panose="020B0604020202020204" pitchFamily="34" charset="0"/>
                        </a:rPr>
                        <a:t> marketing campaign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baseline="0">
                          <a:solidFill>
                            <a:schemeClr val="tx1"/>
                          </a:solidFill>
                          <a:latin typeface="Arial" panose="020B0604020202020204" pitchFamily="34" charset="0"/>
                          <a:cs typeface="Arial" panose="020B0604020202020204" pitchFamily="34" charset="0"/>
                        </a:rPr>
                        <a:t>Campaign material for acquisition campaigns</a:t>
                      </a:r>
                    </a:p>
                  </a:txBody>
                  <a:tcPr marL="36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US" sz="800" b="0" baseline="0">
                          <a:solidFill>
                            <a:schemeClr val="tx1"/>
                          </a:solidFill>
                          <a:latin typeface="Arial" panose="020B0604020202020204" pitchFamily="34" charset="0"/>
                          <a:cs typeface="Arial" panose="020B0604020202020204" pitchFamily="34" charset="0"/>
                        </a:rPr>
                        <a:t>Dialogue program for existing customers</a:t>
                      </a:r>
                    </a:p>
                    <a:p>
                      <a:pPr marL="171450" indent="-171450" algn="l">
                        <a:buFont typeface="Arial" panose="020B0604020202020204" pitchFamily="34" charset="0"/>
                        <a:buChar char="•"/>
                      </a:pPr>
                      <a:r>
                        <a:rPr lang="en-US" sz="800" b="0" baseline="0">
                          <a:solidFill>
                            <a:schemeClr val="tx1"/>
                          </a:solidFill>
                          <a:latin typeface="Arial" panose="020B0604020202020204" pitchFamily="34" charset="0"/>
                          <a:cs typeface="Arial" panose="020B0604020202020204" pitchFamily="34" charset="0"/>
                        </a:rPr>
                        <a:t>Online communication based on segments</a:t>
                      </a:r>
                    </a:p>
                  </a:txBody>
                  <a:tcPr marL="36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US" sz="800" b="0">
                          <a:solidFill>
                            <a:schemeClr val="tx1"/>
                          </a:solidFill>
                          <a:latin typeface="Arial" panose="020B0604020202020204" pitchFamily="34" charset="0"/>
                          <a:cs typeface="Arial" panose="020B0604020202020204" pitchFamily="34" charset="0"/>
                        </a:rPr>
                        <a:t>Marketing automation</a:t>
                      </a:r>
                    </a:p>
                    <a:p>
                      <a:pPr algn="l"/>
                      <a:endParaRPr lang="en-US" sz="800" b="0">
                        <a:solidFill>
                          <a:schemeClr val="tx1"/>
                        </a:solidFill>
                        <a:latin typeface="Arial" panose="020B0604020202020204" pitchFamily="34" charset="0"/>
                        <a:cs typeface="Arial" panose="020B0604020202020204" pitchFamily="34" charset="0"/>
                      </a:endParaRPr>
                    </a:p>
                  </a:txBody>
                  <a:tcPr marL="36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7" name="AutoShape 2">
            <a:extLst>
              <a:ext uri="{FF2B5EF4-FFF2-40B4-BE49-F238E27FC236}">
                <a16:creationId xmlns:a16="http://schemas.microsoft.com/office/drawing/2014/main" id="{9BC310B1-09D4-BBCC-41A0-3D594459DDF6}"/>
              </a:ext>
            </a:extLst>
          </p:cNvPr>
          <p:cNvSpPr>
            <a:spLocks noChangeArrowheads="1"/>
          </p:cNvSpPr>
          <p:nvPr/>
        </p:nvSpPr>
        <p:spPr bwMode="gray">
          <a:xfrm>
            <a:off x="6477410" y="1803218"/>
            <a:ext cx="1702965" cy="166686"/>
          </a:xfrm>
          <a:prstGeom prst="homePlate">
            <a:avLst>
              <a:gd name="adj" fmla="val 28025"/>
            </a:avLst>
          </a:prstGeom>
          <a:solidFill>
            <a:schemeClr val="accent2"/>
          </a:solidFill>
          <a:ln w="9525" algn="ctr">
            <a:noFill/>
            <a:miter lim="800000"/>
            <a:headEnd/>
            <a:tailEnd/>
          </a:ln>
        </p:spPr>
        <p:txBody>
          <a:bodyPr lIns="0" tIns="89999" rIns="0" bIns="89999" anchor="ctr"/>
          <a:lstStyle/>
          <a:p>
            <a:pPr algn="ctr" eaLnBrk="0" fontAlgn="base" hangingPunct="0">
              <a:spcBef>
                <a:spcPct val="0"/>
              </a:spcBef>
              <a:spcAft>
                <a:spcPct val="0"/>
              </a:spcAft>
              <a:buClrTx/>
            </a:pPr>
            <a:r>
              <a:rPr lang="en-US" sz="800" b="1" kern="1200">
                <a:solidFill>
                  <a:srgbClr val="FFFFFF"/>
                </a:solidFill>
                <a:latin typeface="Arial" panose="020B0604020202020204" pitchFamily="34" charset="0"/>
                <a:ea typeface="+mn-ea"/>
                <a:cs typeface="Arial" panose="020B0604020202020204" pitchFamily="34" charset="0"/>
                <a:sym typeface="Calibri"/>
              </a:rPr>
              <a:t>2020-2021</a:t>
            </a:r>
          </a:p>
        </p:txBody>
      </p:sp>
      <p:sp>
        <p:nvSpPr>
          <p:cNvPr id="58" name="AutoShape 3">
            <a:extLst>
              <a:ext uri="{FF2B5EF4-FFF2-40B4-BE49-F238E27FC236}">
                <a16:creationId xmlns:a16="http://schemas.microsoft.com/office/drawing/2014/main" id="{AE33B4A4-F51F-DC3C-2F8A-0FA5C0EA5E11}"/>
              </a:ext>
            </a:extLst>
          </p:cNvPr>
          <p:cNvSpPr>
            <a:spLocks noChangeArrowheads="1"/>
          </p:cNvSpPr>
          <p:nvPr/>
        </p:nvSpPr>
        <p:spPr bwMode="gray">
          <a:xfrm>
            <a:off x="8200371" y="1803218"/>
            <a:ext cx="1702075" cy="166686"/>
          </a:xfrm>
          <a:prstGeom prst="chevron">
            <a:avLst>
              <a:gd name="adj" fmla="val 27720"/>
            </a:avLst>
          </a:prstGeom>
          <a:solidFill>
            <a:schemeClr val="accent2"/>
          </a:solidFill>
          <a:ln w="9525" algn="ctr">
            <a:noFill/>
            <a:miter lim="800000"/>
            <a:headEnd/>
            <a:tailEnd/>
          </a:ln>
        </p:spPr>
        <p:txBody>
          <a:bodyPr lIns="0" tIns="89999" rIns="0" bIns="89999" anchor="ctr"/>
          <a:lstStyle/>
          <a:p>
            <a:pPr algn="ctr" eaLnBrk="0" fontAlgn="base" hangingPunct="0">
              <a:spcBef>
                <a:spcPct val="0"/>
              </a:spcBef>
              <a:spcAft>
                <a:spcPct val="0"/>
              </a:spcAft>
              <a:buClrTx/>
            </a:pPr>
            <a:r>
              <a:rPr lang="en-US" sz="800" b="1" kern="1200">
                <a:solidFill>
                  <a:srgbClr val="FFFFFF"/>
                </a:solidFill>
                <a:latin typeface="Arial" panose="020B0604020202020204" pitchFamily="34" charset="0"/>
                <a:ea typeface="+mn-ea"/>
                <a:cs typeface="Arial" panose="020B0604020202020204" pitchFamily="34" charset="0"/>
                <a:sym typeface="Calibri"/>
              </a:rPr>
              <a:t>2022-2025</a:t>
            </a:r>
            <a:endParaRPr lang="en-US" sz="800" i="1" kern="1200">
              <a:solidFill>
                <a:srgbClr val="FFFFFF"/>
              </a:solidFill>
              <a:latin typeface="Arial" panose="020B0604020202020204" pitchFamily="34" charset="0"/>
              <a:ea typeface="+mn-ea"/>
              <a:cs typeface="Arial" panose="020B0604020202020204" pitchFamily="34" charset="0"/>
              <a:sym typeface="Calibri"/>
            </a:endParaRPr>
          </a:p>
        </p:txBody>
      </p:sp>
      <p:sp>
        <p:nvSpPr>
          <p:cNvPr id="59" name="AutoShape 4">
            <a:extLst>
              <a:ext uri="{FF2B5EF4-FFF2-40B4-BE49-F238E27FC236}">
                <a16:creationId xmlns:a16="http://schemas.microsoft.com/office/drawing/2014/main" id="{5478ACF2-FED6-0023-DBFB-F3F5BA2F673C}"/>
              </a:ext>
            </a:extLst>
          </p:cNvPr>
          <p:cNvSpPr>
            <a:spLocks noChangeArrowheads="1"/>
          </p:cNvSpPr>
          <p:nvPr/>
        </p:nvSpPr>
        <p:spPr bwMode="gray">
          <a:xfrm>
            <a:off x="9922443" y="1803218"/>
            <a:ext cx="1702964" cy="166686"/>
          </a:xfrm>
          <a:prstGeom prst="chevron">
            <a:avLst>
              <a:gd name="adj" fmla="val 27734"/>
            </a:avLst>
          </a:prstGeom>
          <a:solidFill>
            <a:schemeClr val="accent2"/>
          </a:solidFill>
          <a:ln w="9525" algn="ctr">
            <a:noFill/>
            <a:miter lim="800000"/>
            <a:headEnd/>
            <a:tailEnd/>
          </a:ln>
        </p:spPr>
        <p:txBody>
          <a:bodyPr lIns="0" tIns="89999" rIns="0" bIns="89999" anchor="ctr"/>
          <a:lstStyle/>
          <a:p>
            <a:pPr algn="ctr" eaLnBrk="0" fontAlgn="base" hangingPunct="0">
              <a:spcBef>
                <a:spcPct val="0"/>
              </a:spcBef>
              <a:spcAft>
                <a:spcPct val="0"/>
              </a:spcAft>
              <a:buClrTx/>
            </a:pPr>
            <a:r>
              <a:rPr lang="en-US" sz="800" b="1" kern="1200">
                <a:solidFill>
                  <a:srgbClr val="FFFFFF"/>
                </a:solidFill>
                <a:latin typeface="Arial" panose="020B0604020202020204" pitchFamily="34" charset="0"/>
                <a:ea typeface="+mn-ea"/>
                <a:cs typeface="Arial" panose="020B0604020202020204" pitchFamily="34" charset="0"/>
                <a:sym typeface="Calibri"/>
              </a:rPr>
              <a:t>Beyond 2025</a:t>
            </a:r>
            <a:endParaRPr lang="en-US" sz="800" i="1" kern="1200">
              <a:solidFill>
                <a:srgbClr val="FFFFFF"/>
              </a:solidFill>
              <a:latin typeface="Arial" panose="020B0604020202020204" pitchFamily="34" charset="0"/>
              <a:ea typeface="+mn-ea"/>
              <a:cs typeface="Arial" panose="020B0604020202020204" pitchFamily="34" charset="0"/>
              <a:sym typeface="Calibri"/>
            </a:endParaRPr>
          </a:p>
        </p:txBody>
      </p:sp>
      <p:cxnSp>
        <p:nvCxnSpPr>
          <p:cNvPr id="60" name="Straight Connector 59">
            <a:extLst>
              <a:ext uri="{FF2B5EF4-FFF2-40B4-BE49-F238E27FC236}">
                <a16:creationId xmlns:a16="http://schemas.microsoft.com/office/drawing/2014/main" id="{D1954A59-5070-A109-281A-C06F72DDF485}"/>
              </a:ext>
            </a:extLst>
          </p:cNvPr>
          <p:cNvCxnSpPr>
            <a:cxnSpLocks/>
          </p:cNvCxnSpPr>
          <p:nvPr/>
        </p:nvCxnSpPr>
        <p:spPr>
          <a:xfrm>
            <a:off x="6480844" y="3102530"/>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2">
            <a:extLst>
              <a:ext uri="{FF2B5EF4-FFF2-40B4-BE49-F238E27FC236}">
                <a16:creationId xmlns:a16="http://schemas.microsoft.com/office/drawing/2014/main" id="{AC0D592A-7991-0B91-2FC4-21CD84EFFFFF}"/>
              </a:ext>
            </a:extLst>
          </p:cNvPr>
          <p:cNvSpPr>
            <a:spLocks noChangeArrowheads="1"/>
          </p:cNvSpPr>
          <p:nvPr/>
        </p:nvSpPr>
        <p:spPr bwMode="gray">
          <a:xfrm>
            <a:off x="6480846" y="2750041"/>
            <a:ext cx="5147997" cy="337100"/>
          </a:xfrm>
          <a:prstGeom prst="rect">
            <a:avLst/>
          </a:prstGeom>
          <a:noFill/>
          <a:ln w="9525">
            <a:noFill/>
            <a:miter lim="800000"/>
            <a:headEnd/>
            <a:tailEnd/>
          </a:ln>
          <a:effectLst/>
        </p:spPr>
        <p:txBody>
          <a:bodyPr wrap="square" tIns="91440" bIns="90000" anchor="ctr">
            <a:spAutoFit/>
          </a:bodyPr>
          <a:lstStyle/>
          <a:p>
            <a:pPr algn="ctr" fontAlgn="base">
              <a:spcBef>
                <a:spcPct val="0"/>
              </a:spcBef>
              <a:spcAft>
                <a:spcPct val="0"/>
              </a:spcAft>
              <a:buClrTx/>
            </a:pPr>
            <a:r>
              <a:rPr lang="en-US" sz="1000" b="1" kern="1200">
                <a:solidFill>
                  <a:schemeClr val="tx1"/>
                </a:solidFill>
                <a:latin typeface="Arial" panose="020B0604020202020204" pitchFamily="34" charset="0"/>
                <a:ea typeface="+mn-ea"/>
                <a:cs typeface="Arial" panose="020B0604020202020204" pitchFamily="34" charset="0"/>
                <a:sym typeface="Calibri"/>
              </a:rPr>
              <a:t>Success KPIs</a:t>
            </a:r>
          </a:p>
        </p:txBody>
      </p:sp>
      <p:graphicFrame>
        <p:nvGraphicFramePr>
          <p:cNvPr id="62" name="Table 33">
            <a:extLst>
              <a:ext uri="{FF2B5EF4-FFF2-40B4-BE49-F238E27FC236}">
                <a16:creationId xmlns:a16="http://schemas.microsoft.com/office/drawing/2014/main" id="{8817BDF6-6F27-271B-CAC7-718207A17A63}"/>
              </a:ext>
            </a:extLst>
          </p:cNvPr>
          <p:cNvGraphicFramePr>
            <a:graphicFrameLocks noGrp="1"/>
          </p:cNvGraphicFramePr>
          <p:nvPr>
            <p:extLst>
              <p:ext uri="{D42A27DB-BD31-4B8C-83A1-F6EECF244321}">
                <p14:modId xmlns:p14="http://schemas.microsoft.com/office/powerpoint/2010/main" val="431010242"/>
              </p:ext>
            </p:extLst>
          </p:nvPr>
        </p:nvGraphicFramePr>
        <p:xfrm>
          <a:off x="6477405" y="3138283"/>
          <a:ext cx="5148002" cy="1280160"/>
        </p:xfrm>
        <a:graphic>
          <a:graphicData uri="http://schemas.openxmlformats.org/drawingml/2006/table">
            <a:tbl>
              <a:tblPr firstRow="1" bandRow="1">
                <a:tableStyleId>{13CE0595-0B00-448C-BB99-5609596045FD}</a:tableStyleId>
              </a:tblPr>
              <a:tblGrid>
                <a:gridCol w="2826744">
                  <a:extLst>
                    <a:ext uri="{9D8B030D-6E8A-4147-A177-3AD203B41FA5}">
                      <a16:colId xmlns:a16="http://schemas.microsoft.com/office/drawing/2014/main" val="470460442"/>
                    </a:ext>
                  </a:extLst>
                </a:gridCol>
                <a:gridCol w="1160629">
                  <a:extLst>
                    <a:ext uri="{9D8B030D-6E8A-4147-A177-3AD203B41FA5}">
                      <a16:colId xmlns:a16="http://schemas.microsoft.com/office/drawing/2014/main" val="2265604082"/>
                    </a:ext>
                  </a:extLst>
                </a:gridCol>
                <a:gridCol w="1160629">
                  <a:extLst>
                    <a:ext uri="{9D8B030D-6E8A-4147-A177-3AD203B41FA5}">
                      <a16:colId xmlns:a16="http://schemas.microsoft.com/office/drawing/2014/main" val="3710834502"/>
                    </a:ext>
                  </a:extLst>
                </a:gridCol>
              </a:tblGrid>
              <a:tr h="213360">
                <a:tc>
                  <a:txBody>
                    <a:bodyPr/>
                    <a:lstStyle/>
                    <a:p>
                      <a:r>
                        <a:rPr lang="en-US" sz="800"/>
                        <a:t>KPI</a:t>
                      </a:r>
                    </a:p>
                  </a:txBody>
                  <a:tcPr marL="72000"/>
                </a:tc>
                <a:tc>
                  <a:txBody>
                    <a:bodyPr/>
                    <a:lstStyle/>
                    <a:p>
                      <a:r>
                        <a:rPr lang="en-US" sz="800"/>
                        <a:t>Target</a:t>
                      </a:r>
                    </a:p>
                  </a:txBody>
                  <a:tcPr marL="36000"/>
                </a:tc>
                <a:tc>
                  <a:txBody>
                    <a:bodyPr/>
                    <a:lstStyle/>
                    <a:p>
                      <a:r>
                        <a:rPr lang="en-US" sz="800"/>
                        <a:t>By</a:t>
                      </a:r>
                    </a:p>
                  </a:txBody>
                  <a:tcPr marL="36000"/>
                </a:tc>
                <a:extLst>
                  <a:ext uri="{0D108BD9-81ED-4DB2-BD59-A6C34878D82A}">
                    <a16:rowId xmlns:a16="http://schemas.microsoft.com/office/drawing/2014/main" val="2784042414"/>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Calibri"/>
                        </a:rPr>
                        <a:t>Segment-code in customers- and lead database</a:t>
                      </a:r>
                    </a:p>
                  </a:txBody>
                  <a:tcPr marL="72000" marR="36000" marT="18000" marB="18000" anchor="ctr">
                    <a:lnB w="6350" cap="flat" cmpd="sng" algn="ctr">
                      <a:solidFill>
                        <a:schemeClr val="tx1"/>
                      </a:solidFill>
                      <a:prstDash val="sysDash"/>
                      <a:round/>
                      <a:headEnd type="none" w="med" len="med"/>
                      <a:tailEnd type="none" w="med" len="med"/>
                    </a:lnB>
                    <a:noFill/>
                  </a:tcPr>
                </a:tc>
                <a:tc>
                  <a:txBody>
                    <a:bodyPr/>
                    <a:lstStyle/>
                    <a:p>
                      <a:r>
                        <a:rPr lang="en-US" sz="800"/>
                        <a:t>[sanitized]</a:t>
                      </a:r>
                    </a:p>
                  </a:txBody>
                  <a:tcPr marL="36000">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Feb 2021</a:t>
                      </a:r>
                    </a:p>
                  </a:txBody>
                  <a:tcPr marL="36000" marR="45720" marT="36000" marB="36000" anchor="ctr">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0820279"/>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Calibri"/>
                        </a:rPr>
                        <a:t>Segments implemented in outbound campaigns</a:t>
                      </a:r>
                    </a:p>
                  </a:txBody>
                  <a:tcPr marL="72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Q1 2021</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866001107"/>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Calibri"/>
                        </a:rPr>
                        <a:t>Increase market share of “Young convenience”</a:t>
                      </a:r>
                    </a:p>
                  </a:txBody>
                  <a:tcPr marL="72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2023</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66388218"/>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Calibri"/>
                        </a:rPr>
                        <a:t>Increase market share of “Family security”</a:t>
                      </a:r>
                    </a:p>
                  </a:txBody>
                  <a:tcPr marL="72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2023</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21899295"/>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Calibri"/>
                        </a:rPr>
                        <a:t>Increase acquisition of [product] customers </a:t>
                      </a:r>
                    </a:p>
                  </a:txBody>
                  <a:tcPr marL="72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2024/2025</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34558171"/>
                  </a:ext>
                </a:extLst>
              </a:tr>
            </a:tbl>
          </a:graphicData>
        </a:graphic>
      </p:graphicFrame>
      <p:cxnSp>
        <p:nvCxnSpPr>
          <p:cNvPr id="63" name="Straight Connector 62">
            <a:extLst>
              <a:ext uri="{FF2B5EF4-FFF2-40B4-BE49-F238E27FC236}">
                <a16:creationId xmlns:a16="http://schemas.microsoft.com/office/drawing/2014/main" id="{B4C43500-4F54-F4CC-2CFD-2A18D7958A81}"/>
              </a:ext>
            </a:extLst>
          </p:cNvPr>
          <p:cNvCxnSpPr>
            <a:cxnSpLocks/>
          </p:cNvCxnSpPr>
          <p:nvPr/>
        </p:nvCxnSpPr>
        <p:spPr>
          <a:xfrm>
            <a:off x="6096000" y="1325880"/>
            <a:ext cx="0" cy="506519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08668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E0097-4D9E-9D55-4E1A-46D22C1A68D3}"/>
              </a:ext>
            </a:extLst>
          </p:cNvPr>
          <p:cNvSpPr>
            <a:spLocks noGrp="1"/>
          </p:cNvSpPr>
          <p:nvPr>
            <p:ph type="title"/>
          </p:nvPr>
        </p:nvSpPr>
        <p:spPr/>
        <p:txBody>
          <a:bodyPr lIns="72000"/>
          <a:lstStyle/>
          <a:p>
            <a:r>
              <a:rPr lang="en-US">
                <a:solidFill>
                  <a:schemeClr val="bg2"/>
                </a:solidFill>
              </a:rPr>
              <a:t>Strategic initiative B: </a:t>
            </a:r>
            <a:r>
              <a:rPr lang="en-US"/>
              <a:t>Branding</a:t>
            </a:r>
          </a:p>
        </p:txBody>
      </p:sp>
      <p:sp>
        <p:nvSpPr>
          <p:cNvPr id="14" name="AutoShape 19">
            <a:extLst>
              <a:ext uri="{FF2B5EF4-FFF2-40B4-BE49-F238E27FC236}">
                <a16:creationId xmlns:a16="http://schemas.microsoft.com/office/drawing/2014/main" id="{B72AB4D0-09B6-89AF-E910-A166C817D323}"/>
              </a:ext>
            </a:extLst>
          </p:cNvPr>
          <p:cNvSpPr>
            <a:spLocks noChangeArrowheads="1"/>
          </p:cNvSpPr>
          <p:nvPr/>
        </p:nvSpPr>
        <p:spPr bwMode="auto">
          <a:xfrm rot="10800000">
            <a:off x="2247900" y="3099252"/>
            <a:ext cx="7696200" cy="296915"/>
          </a:xfrm>
          <a:prstGeom prst="triangle">
            <a:avLst>
              <a:gd name="adj" fmla="val 50125"/>
            </a:avLst>
          </a:prstGeom>
          <a:solidFill>
            <a:schemeClr val="bg2"/>
          </a:solidFill>
          <a:ln w="9525" algn="ctr">
            <a:noFill/>
            <a:miter lim="800000"/>
            <a:headEnd type="none" w="lg" len="lg"/>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TextBox 51">
            <a:extLst>
              <a:ext uri="{FF2B5EF4-FFF2-40B4-BE49-F238E27FC236}">
                <a16:creationId xmlns:a16="http://schemas.microsoft.com/office/drawing/2014/main" id="{3F78F4DA-4B0A-3664-C9D4-E5FA1E7E8259}"/>
              </a:ext>
            </a:extLst>
          </p:cNvPr>
          <p:cNvSpPr txBox="1">
            <a:spLocks noChangeArrowheads="1"/>
          </p:cNvSpPr>
          <p:nvPr/>
        </p:nvSpPr>
        <p:spPr bwMode="auto">
          <a:xfrm>
            <a:off x="8244773" y="4192540"/>
            <a:ext cx="3110779" cy="1431161"/>
          </a:xfrm>
          <a:prstGeom prst="rect">
            <a:avLst/>
          </a:prstGeom>
          <a:noFill/>
          <a:ln w="9525">
            <a:noFill/>
            <a:miter lim="800000"/>
            <a:headEnd/>
            <a:tailEnd/>
          </a:ln>
        </p:spPr>
        <p:txBody>
          <a:bodyPr wrap="square">
            <a:spAutoFit/>
          </a:bodyPr>
          <a:lstStyle/>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Focus on specific product offerings to increase customer lifetime value</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Increase customer awareness through increasing number of touch points</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Bundling of offerings</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Differentiated price/payment offerings</a:t>
            </a:r>
          </a:p>
        </p:txBody>
      </p:sp>
      <p:sp>
        <p:nvSpPr>
          <p:cNvPr id="22" name="Rectangle 17">
            <a:extLst>
              <a:ext uri="{FF2B5EF4-FFF2-40B4-BE49-F238E27FC236}">
                <a16:creationId xmlns:a16="http://schemas.microsoft.com/office/drawing/2014/main" id="{A1FAABD0-880D-D6E2-1C0C-2CCD0BC6F7FA}"/>
              </a:ext>
            </a:extLst>
          </p:cNvPr>
          <p:cNvSpPr>
            <a:spLocks noChangeArrowheads="1"/>
          </p:cNvSpPr>
          <p:nvPr/>
        </p:nvSpPr>
        <p:spPr bwMode="auto">
          <a:xfrm>
            <a:off x="4540610" y="3724884"/>
            <a:ext cx="3110400" cy="457200"/>
          </a:xfrm>
          <a:prstGeom prst="rect">
            <a:avLst/>
          </a:prstGeom>
          <a:solidFill>
            <a:schemeClr val="tx1"/>
          </a:solidFill>
          <a:ln w="9525" algn="ctr">
            <a:noFill/>
            <a:miter lim="800000"/>
            <a:headEnd type="none" w="lg" len="lg"/>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Sales channels/marketing</a:t>
            </a:r>
          </a:p>
        </p:txBody>
      </p:sp>
      <p:sp>
        <p:nvSpPr>
          <p:cNvPr id="23" name="Rectangle 17">
            <a:extLst>
              <a:ext uri="{FF2B5EF4-FFF2-40B4-BE49-F238E27FC236}">
                <a16:creationId xmlns:a16="http://schemas.microsoft.com/office/drawing/2014/main" id="{F66BD7FF-8476-CBED-92F2-50328B7B6A04}"/>
              </a:ext>
            </a:extLst>
          </p:cNvPr>
          <p:cNvSpPr>
            <a:spLocks noChangeArrowheads="1"/>
          </p:cNvSpPr>
          <p:nvPr/>
        </p:nvSpPr>
        <p:spPr bwMode="auto">
          <a:xfrm>
            <a:off x="8228889" y="3724884"/>
            <a:ext cx="3110779" cy="457200"/>
          </a:xfrm>
          <a:prstGeom prst="rect">
            <a:avLst/>
          </a:prstGeom>
          <a:solidFill>
            <a:schemeClr val="tx1"/>
          </a:solidFill>
          <a:ln w="9525" algn="ctr">
            <a:noFill/>
            <a:miter lim="800000"/>
            <a:headEnd type="none" w="lg" len="lg"/>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Product offerings/pricing</a:t>
            </a:r>
          </a:p>
        </p:txBody>
      </p:sp>
      <p:sp>
        <p:nvSpPr>
          <p:cNvPr id="25" name="TextBox 54">
            <a:extLst>
              <a:ext uri="{FF2B5EF4-FFF2-40B4-BE49-F238E27FC236}">
                <a16:creationId xmlns:a16="http://schemas.microsoft.com/office/drawing/2014/main" id="{387CB3F9-6C50-E90F-007C-C3C9E067994F}"/>
              </a:ext>
            </a:extLst>
          </p:cNvPr>
          <p:cNvSpPr txBox="1">
            <a:spLocks noChangeArrowheads="1"/>
          </p:cNvSpPr>
          <p:nvPr/>
        </p:nvSpPr>
        <p:spPr bwMode="auto">
          <a:xfrm>
            <a:off x="4540610" y="4192540"/>
            <a:ext cx="3110400" cy="2062103"/>
          </a:xfrm>
          <a:prstGeom prst="rect">
            <a:avLst/>
          </a:prstGeom>
          <a:noFill/>
          <a:ln w="9525">
            <a:noFill/>
            <a:miter lim="800000"/>
            <a:headEnd/>
            <a:tailEnd/>
          </a:ln>
        </p:spPr>
        <p:txBody>
          <a:bodyPr wrap="square">
            <a:spAutoFit/>
          </a:bodyPr>
          <a:lstStyle/>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Apply tactical "push" sales channels (telemarketing, direct mail) to targeted customer segments</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Optimize "pull" sales channels (online) </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Identify relevant partnerships to promote sales</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Differentiated marketing approaches to target segments</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Optimize ROMI/marketing channel</a:t>
            </a:r>
          </a:p>
        </p:txBody>
      </p:sp>
      <p:sp>
        <p:nvSpPr>
          <p:cNvPr id="5" name="Slide Number Placeholder 4">
            <a:extLst>
              <a:ext uri="{FF2B5EF4-FFF2-40B4-BE49-F238E27FC236}">
                <a16:creationId xmlns:a16="http://schemas.microsoft.com/office/drawing/2014/main" id="{019083A9-D71F-A637-CF60-83A533816AEE}"/>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44546A">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197</a:t>
            </a:fld>
            <a:endParaRPr kumimoji="0" lang="en-DK" sz="900" b="0" i="0" u="none" strike="noStrike" kern="1200" cap="none" spc="0" normalizeH="0" baseline="0" noProof="0">
              <a:ln>
                <a:noFill/>
              </a:ln>
              <a:solidFill>
                <a:srgbClr val="44546A">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3" name="Oval 12">
            <a:extLst>
              <a:ext uri="{FF2B5EF4-FFF2-40B4-BE49-F238E27FC236}">
                <a16:creationId xmlns:a16="http://schemas.microsoft.com/office/drawing/2014/main" id="{2B8D5DD2-5268-CBC7-25DD-CD97425A77D6}"/>
              </a:ext>
            </a:extLst>
          </p:cNvPr>
          <p:cNvSpPr/>
          <p:nvPr/>
        </p:nvSpPr>
        <p:spPr>
          <a:xfrm>
            <a:off x="4409805" y="3824972"/>
            <a:ext cx="261609" cy="262800"/>
          </a:xfrm>
          <a:prstGeom prst="ellipse">
            <a:avLst/>
          </a:prstGeom>
          <a:solidFill>
            <a:schemeClr val="accent2"/>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C</a:t>
            </a:r>
          </a:p>
        </p:txBody>
      </p:sp>
      <p:sp>
        <p:nvSpPr>
          <p:cNvPr id="26" name="Oval 25">
            <a:extLst>
              <a:ext uri="{FF2B5EF4-FFF2-40B4-BE49-F238E27FC236}">
                <a16:creationId xmlns:a16="http://schemas.microsoft.com/office/drawing/2014/main" id="{AA7040AB-4997-F1AC-979E-9966004330F8}"/>
              </a:ext>
            </a:extLst>
          </p:cNvPr>
          <p:cNvSpPr/>
          <p:nvPr/>
        </p:nvSpPr>
        <p:spPr>
          <a:xfrm>
            <a:off x="8098083" y="3822084"/>
            <a:ext cx="261609" cy="262800"/>
          </a:xfrm>
          <a:prstGeom prst="ellipse">
            <a:avLst/>
          </a:prstGeom>
          <a:solidFill>
            <a:schemeClr val="accent2"/>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D</a:t>
            </a:r>
          </a:p>
        </p:txBody>
      </p:sp>
      <p:sp>
        <p:nvSpPr>
          <p:cNvPr id="7" name="Rectangle 6">
            <a:extLst>
              <a:ext uri="{FF2B5EF4-FFF2-40B4-BE49-F238E27FC236}">
                <a16:creationId xmlns:a16="http://schemas.microsoft.com/office/drawing/2014/main" id="{06E94D77-6FB1-CA48-50E9-E0FEC10FD6F8}"/>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a:sym typeface="Arial"/>
              </a:rPr>
              <a:t>Strategic initiative: Branding</a:t>
            </a:r>
          </a:p>
        </p:txBody>
      </p:sp>
      <p:sp>
        <p:nvSpPr>
          <p:cNvPr id="8" name="Oval 7">
            <a:extLst>
              <a:ext uri="{FF2B5EF4-FFF2-40B4-BE49-F238E27FC236}">
                <a16:creationId xmlns:a16="http://schemas.microsoft.com/office/drawing/2014/main" id="{ACA7C29F-122C-F566-92C0-A7F39B9787A5}"/>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B</a:t>
            </a:r>
          </a:p>
        </p:txBody>
      </p:sp>
      <p:sp>
        <p:nvSpPr>
          <p:cNvPr id="16" name="Rectangle 13">
            <a:extLst>
              <a:ext uri="{FF2B5EF4-FFF2-40B4-BE49-F238E27FC236}">
                <a16:creationId xmlns:a16="http://schemas.microsoft.com/office/drawing/2014/main" id="{44E17E8D-3E68-680A-CBDA-30C7B85B8E2D}"/>
              </a:ext>
            </a:extLst>
          </p:cNvPr>
          <p:cNvSpPr>
            <a:spLocks noChangeArrowheads="1"/>
          </p:cNvSpPr>
          <p:nvPr/>
        </p:nvSpPr>
        <p:spPr bwMode="auto">
          <a:xfrm>
            <a:off x="2247901" y="1557850"/>
            <a:ext cx="7696199" cy="457565"/>
          </a:xfrm>
          <a:prstGeom prst="rect">
            <a:avLst/>
          </a:prstGeom>
          <a:solidFill>
            <a:schemeClr val="tx1"/>
          </a:solidFill>
          <a:ln w="9525" algn="ctr">
            <a:solidFill>
              <a:srgbClr val="79A2B3"/>
            </a:solidFill>
            <a:miter lim="800000"/>
            <a:headEnd type="none" w="lg" len="lg"/>
            <a:tailEnd type="none" w="lg" len="lg"/>
          </a:ln>
        </p:spPr>
        <p:txBody>
          <a:bodyPr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Customer segmentation </a:t>
            </a:r>
          </a:p>
        </p:txBody>
      </p:sp>
      <p:sp>
        <p:nvSpPr>
          <p:cNvPr id="17" name="Rectangle 49">
            <a:extLst>
              <a:ext uri="{FF2B5EF4-FFF2-40B4-BE49-F238E27FC236}">
                <a16:creationId xmlns:a16="http://schemas.microsoft.com/office/drawing/2014/main" id="{2EA4DB9D-9704-39DD-CA4E-575C3C64A867}"/>
              </a:ext>
            </a:extLst>
          </p:cNvPr>
          <p:cNvSpPr>
            <a:spLocks noChangeArrowheads="1"/>
          </p:cNvSpPr>
          <p:nvPr/>
        </p:nvSpPr>
        <p:spPr bwMode="gray">
          <a:xfrm>
            <a:off x="2247899" y="2047341"/>
            <a:ext cx="7696199" cy="408286"/>
          </a:xfrm>
          <a:prstGeom prst="rect">
            <a:avLst/>
          </a:prstGeom>
          <a:noFill/>
          <a:ln w="9525" algn="ctr">
            <a:noFill/>
            <a:round/>
            <a:headEnd/>
            <a:tailEnd/>
          </a:ln>
        </p:spPr>
        <p:txBody>
          <a:bodyPr lIns="36000" tIns="36000" rIns="36000" bIns="0" anchor="t"/>
          <a:lstStyle/>
          <a:p>
            <a:pPr marL="171450" marR="0" lvl="0" indent="-171450" algn="l" defTabSz="914400" rtl="0" eaLnBrk="1" fontAlgn="auto"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Analyze data to understand customer segments</a:t>
            </a:r>
          </a:p>
          <a:p>
            <a:pPr marL="171450" marR="0" lvl="0" indent="-171450" algn="l" defTabSz="914400" rtl="0" eaLnBrk="1" fontAlgn="auto"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Create clear target audiences based on segmentation</a:t>
            </a:r>
          </a:p>
          <a:p>
            <a:pPr marL="171450" marR="0" lvl="0" indent="-171450" algn="l" defTabSz="914400" rtl="0" eaLnBrk="1" fontAlgn="auto"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Actively use these audiences in all other strategic initiatives</a:t>
            </a:r>
          </a:p>
        </p:txBody>
      </p:sp>
      <p:sp>
        <p:nvSpPr>
          <p:cNvPr id="11" name="Oval 10">
            <a:extLst>
              <a:ext uri="{FF2B5EF4-FFF2-40B4-BE49-F238E27FC236}">
                <a16:creationId xmlns:a16="http://schemas.microsoft.com/office/drawing/2014/main" id="{297A0418-2A8E-3213-5E94-B82B11FAF123}"/>
              </a:ext>
            </a:extLst>
          </p:cNvPr>
          <p:cNvSpPr/>
          <p:nvPr/>
        </p:nvSpPr>
        <p:spPr>
          <a:xfrm>
            <a:off x="2117095" y="1655232"/>
            <a:ext cx="261609" cy="262800"/>
          </a:xfrm>
          <a:prstGeom prst="ellipse">
            <a:avLst/>
          </a:prstGeom>
          <a:solidFill>
            <a:schemeClr val="accent2"/>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A</a:t>
            </a:r>
          </a:p>
        </p:txBody>
      </p:sp>
      <p:sp>
        <p:nvSpPr>
          <p:cNvPr id="6" name="Rectangle 5">
            <a:extLst>
              <a:ext uri="{FF2B5EF4-FFF2-40B4-BE49-F238E27FC236}">
                <a16:creationId xmlns:a16="http://schemas.microsoft.com/office/drawing/2014/main" id="{93C7338B-0B49-83EC-DF63-E43CCDBD7FF3}"/>
              </a:ext>
            </a:extLst>
          </p:cNvPr>
          <p:cNvSpPr/>
          <p:nvPr/>
        </p:nvSpPr>
        <p:spPr>
          <a:xfrm>
            <a:off x="0" y="1322361"/>
            <a:ext cx="12192000" cy="493228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0" name="Rectangle 17">
            <a:extLst>
              <a:ext uri="{FF2B5EF4-FFF2-40B4-BE49-F238E27FC236}">
                <a16:creationId xmlns:a16="http://schemas.microsoft.com/office/drawing/2014/main" id="{DBE4ADC2-CCEF-71AA-95B5-9607B462248E}"/>
              </a:ext>
            </a:extLst>
          </p:cNvPr>
          <p:cNvSpPr>
            <a:spLocks noChangeArrowheads="1"/>
          </p:cNvSpPr>
          <p:nvPr/>
        </p:nvSpPr>
        <p:spPr bwMode="auto">
          <a:xfrm>
            <a:off x="852332" y="3724884"/>
            <a:ext cx="3110400" cy="457200"/>
          </a:xfrm>
          <a:prstGeom prst="rect">
            <a:avLst/>
          </a:prstGeom>
          <a:solidFill>
            <a:schemeClr val="tx1"/>
          </a:solidFill>
          <a:ln w="9525" algn="ctr">
            <a:noFill/>
            <a:miter lim="800000"/>
            <a:headEnd type="none" w="lg" len="lg"/>
            <a:tailEnd type="none" w="lg" len="lg"/>
          </a:ln>
        </p:spPr>
        <p:txBody>
          <a:bodyPr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Brand message</a:t>
            </a:r>
          </a:p>
        </p:txBody>
      </p:sp>
      <p:sp>
        <p:nvSpPr>
          <p:cNvPr id="24" name="TextBox 53">
            <a:extLst>
              <a:ext uri="{FF2B5EF4-FFF2-40B4-BE49-F238E27FC236}">
                <a16:creationId xmlns:a16="http://schemas.microsoft.com/office/drawing/2014/main" id="{DF29CBBD-0B15-7D8F-8A02-7A6C40A60352}"/>
              </a:ext>
            </a:extLst>
          </p:cNvPr>
          <p:cNvSpPr txBox="1">
            <a:spLocks noChangeArrowheads="1"/>
          </p:cNvSpPr>
          <p:nvPr/>
        </p:nvSpPr>
        <p:spPr bwMode="auto">
          <a:xfrm>
            <a:off x="852332" y="4192540"/>
            <a:ext cx="3110400" cy="1354217"/>
          </a:xfrm>
          <a:prstGeom prst="rect">
            <a:avLst/>
          </a:prstGeom>
          <a:noFill/>
          <a:ln w="9525">
            <a:noFill/>
            <a:miter lim="800000"/>
            <a:headEnd/>
            <a:tailEnd/>
          </a:ln>
        </p:spPr>
        <p:txBody>
          <a:bodyPr wrap="square">
            <a:spAutoFit/>
          </a:bodyPr>
          <a:lstStyle/>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Map current brand position to customer segment needs</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Focus on building right message around brand strength</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Refresh brand so that it appears innovative and desirable</a:t>
            </a:r>
          </a:p>
        </p:txBody>
      </p:sp>
      <p:sp>
        <p:nvSpPr>
          <p:cNvPr id="12" name="Oval 11">
            <a:extLst>
              <a:ext uri="{FF2B5EF4-FFF2-40B4-BE49-F238E27FC236}">
                <a16:creationId xmlns:a16="http://schemas.microsoft.com/office/drawing/2014/main" id="{CBB1BAD1-9770-0B44-8C58-793F29301164}"/>
              </a:ext>
            </a:extLst>
          </p:cNvPr>
          <p:cNvSpPr/>
          <p:nvPr/>
        </p:nvSpPr>
        <p:spPr>
          <a:xfrm>
            <a:off x="722731" y="3814015"/>
            <a:ext cx="261609" cy="262800"/>
          </a:xfrm>
          <a:prstGeom prst="ellipse">
            <a:avLst/>
          </a:prstGeom>
          <a:solidFill>
            <a:schemeClr val="accent2"/>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B</a:t>
            </a:r>
          </a:p>
        </p:txBody>
      </p:sp>
    </p:spTree>
    <p:extLst>
      <p:ext uri="{BB962C8B-B14F-4D97-AF65-F5344CB8AC3E}">
        <p14:creationId xmlns:p14="http://schemas.microsoft.com/office/powerpoint/2010/main" val="223931077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a:t>With a truly </a:t>
            </a:r>
            <a:r>
              <a:rPr lang="en-GB">
                <a:solidFill>
                  <a:schemeClr val="bg2"/>
                </a:solidFill>
              </a:rPr>
              <a:t>premium brand offering/message</a:t>
            </a:r>
            <a:r>
              <a:rPr lang="en-GB"/>
              <a:t>, [Company] could differentiate from low price competitors</a:t>
            </a:r>
          </a:p>
        </p:txBody>
      </p:sp>
      <p:sp>
        <p:nvSpPr>
          <p:cNvPr id="28" name="Footer Placeholder 2">
            <a:extLst>
              <a:ext uri="{FF2B5EF4-FFF2-40B4-BE49-F238E27FC236}">
                <a16:creationId xmlns:a16="http://schemas.microsoft.com/office/drawing/2014/main" id="{88CB6CE4-15FA-8C47-A3C6-0583C857E01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Team analysis</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27" name="Rectangle 26">
            <a:extLst>
              <a:ext uri="{FF2B5EF4-FFF2-40B4-BE49-F238E27FC236}">
                <a16:creationId xmlns:a16="http://schemas.microsoft.com/office/drawing/2014/main" id="{EF39853F-8B5E-5743-9198-16FA1833CB5E}"/>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3" name="Slide Number Placeholder 4">
            <a:extLst>
              <a:ext uri="{FF2B5EF4-FFF2-40B4-BE49-F238E27FC236}">
                <a16:creationId xmlns:a16="http://schemas.microsoft.com/office/drawing/2014/main" id="{173E6267-80A9-E43F-AF98-B73DFC614E18}"/>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198</a:t>
            </a:fld>
            <a:endParaRPr kumimoji="0" lang="en-DK"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0" name="Rectangle 9">
            <a:extLst>
              <a:ext uri="{FF2B5EF4-FFF2-40B4-BE49-F238E27FC236}">
                <a16:creationId xmlns:a16="http://schemas.microsoft.com/office/drawing/2014/main" id="{9BEF927F-4AB5-29BA-675D-8FF38A18843E}"/>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latin typeface="Arial"/>
                <a:ea typeface="+mn-ea"/>
                <a:cs typeface="Arial"/>
                <a:sym typeface="Arial"/>
              </a:rPr>
              <a:t>Strategic initiative: </a:t>
            </a:r>
            <a:r>
              <a:rPr lang="en-GB" sz="1000" b="1" kern="1200">
                <a:solidFill>
                  <a:schemeClr val="bg1"/>
                </a:solidFill>
                <a:ea typeface="+mn-ea"/>
              </a:rPr>
              <a:t>Branding</a:t>
            </a:r>
            <a:endParaRPr kumimoji="0" lang="en-GB" sz="1000" b="1" i="0" u="none" strike="noStrike" kern="1200" cap="none" spc="0" normalizeH="0" baseline="0" noProof="0">
              <a:ln>
                <a:noFill/>
              </a:ln>
              <a:solidFill>
                <a:schemeClr val="bg1"/>
              </a:solidFill>
              <a:effectLst/>
              <a:uLnTx/>
              <a:uFillTx/>
              <a:latin typeface="Arial"/>
              <a:ea typeface="+mn-ea"/>
              <a:cs typeface="Arial"/>
              <a:sym typeface="Arial"/>
            </a:endParaRPr>
          </a:p>
        </p:txBody>
      </p:sp>
      <p:sp>
        <p:nvSpPr>
          <p:cNvPr id="6" name="Oval 5">
            <a:extLst>
              <a:ext uri="{FF2B5EF4-FFF2-40B4-BE49-F238E27FC236}">
                <a16:creationId xmlns:a16="http://schemas.microsoft.com/office/drawing/2014/main" id="{494AC060-732F-8540-3C95-DAA6226EEC36}"/>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B</a:t>
            </a:r>
          </a:p>
        </p:txBody>
      </p:sp>
      <p:sp>
        <p:nvSpPr>
          <p:cNvPr id="3" name="TextBox 2">
            <a:extLst>
              <a:ext uri="{FF2B5EF4-FFF2-40B4-BE49-F238E27FC236}">
                <a16:creationId xmlns:a16="http://schemas.microsoft.com/office/drawing/2014/main" id="{D61773D8-6F34-F33E-3BC3-91956BF2F1F3}"/>
              </a:ext>
            </a:extLst>
          </p:cNvPr>
          <p:cNvSpPr txBox="1"/>
          <p:nvPr/>
        </p:nvSpPr>
        <p:spPr>
          <a:xfrm>
            <a:off x="509334" y="1659750"/>
            <a:ext cx="4941079" cy="360850"/>
          </a:xfrm>
          <a:prstGeom prst="rect">
            <a:avLst/>
          </a:prstGeom>
          <a:noFill/>
        </p:spPr>
        <p:txBody>
          <a:bodyPr wrap="square" tIns="72000" bIns="72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Main insights from analysis</a:t>
            </a:r>
          </a:p>
        </p:txBody>
      </p:sp>
      <p:sp>
        <p:nvSpPr>
          <p:cNvPr id="4" name="TextBox 3">
            <a:extLst>
              <a:ext uri="{FF2B5EF4-FFF2-40B4-BE49-F238E27FC236}">
                <a16:creationId xmlns:a16="http://schemas.microsoft.com/office/drawing/2014/main" id="{3C8C23A6-2C21-F68E-E405-7E0B9375CAD7}"/>
              </a:ext>
            </a:extLst>
          </p:cNvPr>
          <p:cNvSpPr txBox="1"/>
          <p:nvPr/>
        </p:nvSpPr>
        <p:spPr>
          <a:xfrm>
            <a:off x="6741587" y="1659750"/>
            <a:ext cx="4941079" cy="360850"/>
          </a:xfrm>
          <a:prstGeom prst="rect">
            <a:avLst/>
          </a:prstGeom>
          <a:noFill/>
        </p:spPr>
        <p:txBody>
          <a:bodyPr wrap="square" tIns="72000" bIns="72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Targeted brand messages towards segments</a:t>
            </a:r>
          </a:p>
        </p:txBody>
      </p:sp>
      <p:cxnSp>
        <p:nvCxnSpPr>
          <p:cNvPr id="5" name="Straight Connector 4">
            <a:extLst>
              <a:ext uri="{FF2B5EF4-FFF2-40B4-BE49-F238E27FC236}">
                <a16:creationId xmlns:a16="http://schemas.microsoft.com/office/drawing/2014/main" id="{1B99D6C2-BC56-7490-B651-94B19E7B33A8}"/>
              </a:ext>
            </a:extLst>
          </p:cNvPr>
          <p:cNvCxnSpPr>
            <a:cxnSpLocks/>
          </p:cNvCxnSpPr>
          <p:nvPr/>
        </p:nvCxnSpPr>
        <p:spPr>
          <a:xfrm>
            <a:off x="511213" y="2020600"/>
            <a:ext cx="4939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ABE12D6-1827-E0BD-F9C6-5413EB2B3BF6}"/>
              </a:ext>
            </a:extLst>
          </p:cNvPr>
          <p:cNvCxnSpPr>
            <a:cxnSpLocks/>
          </p:cNvCxnSpPr>
          <p:nvPr/>
        </p:nvCxnSpPr>
        <p:spPr>
          <a:xfrm>
            <a:off x="6743466" y="2020600"/>
            <a:ext cx="4939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32A2333-2CE1-0E19-0E79-8D495CE0A6DF}"/>
              </a:ext>
            </a:extLst>
          </p:cNvPr>
          <p:cNvGrpSpPr/>
          <p:nvPr/>
        </p:nvGrpSpPr>
        <p:grpSpPr>
          <a:xfrm>
            <a:off x="5891740" y="2224618"/>
            <a:ext cx="410399" cy="3852000"/>
            <a:chOff x="4052602" y="2068724"/>
            <a:chExt cx="410399" cy="3852000"/>
          </a:xfrm>
        </p:grpSpPr>
        <p:cxnSp>
          <p:nvCxnSpPr>
            <p:cNvPr id="9" name="Straight Connector 8">
              <a:extLst>
                <a:ext uri="{FF2B5EF4-FFF2-40B4-BE49-F238E27FC236}">
                  <a16:creationId xmlns:a16="http://schemas.microsoft.com/office/drawing/2014/main" id="{E0BB2C1E-25AA-A633-F647-8A78B9B832FD}"/>
                </a:ext>
              </a:extLst>
            </p:cNvPr>
            <p:cNvCxnSpPr>
              <a:cxnSpLocks/>
            </p:cNvCxnSpPr>
            <p:nvPr/>
          </p:nvCxnSpPr>
          <p:spPr>
            <a:xfrm>
              <a:off x="4253828" y="2068724"/>
              <a:ext cx="0" cy="38520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033521F-6663-714C-517E-E36820CC638B}"/>
                </a:ext>
              </a:extLst>
            </p:cNvPr>
            <p:cNvSpPr/>
            <p:nvPr/>
          </p:nvSpPr>
          <p:spPr>
            <a:xfrm>
              <a:off x="4052602" y="3788984"/>
              <a:ext cx="410399" cy="411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2" name="Triangle 11">
              <a:extLst>
                <a:ext uri="{FF2B5EF4-FFF2-40B4-BE49-F238E27FC236}">
                  <a16:creationId xmlns:a16="http://schemas.microsoft.com/office/drawing/2014/main" id="{4899BA74-9CF8-90D9-E717-5E8C442CD783}"/>
                </a:ext>
              </a:extLst>
            </p:cNvPr>
            <p:cNvSpPr/>
            <p:nvPr/>
          </p:nvSpPr>
          <p:spPr>
            <a:xfrm rot="5400000">
              <a:off x="4127979" y="3919444"/>
              <a:ext cx="259644" cy="15056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4" name="Rectangle 13">
              <a:extLst>
                <a:ext uri="{FF2B5EF4-FFF2-40B4-BE49-F238E27FC236}">
                  <a16:creationId xmlns:a16="http://schemas.microsoft.com/office/drawing/2014/main" id="{9EBBEF18-9B6B-080C-7A45-B79EA66C4388}"/>
                </a:ext>
              </a:extLst>
            </p:cNvPr>
            <p:cNvSpPr/>
            <p:nvPr/>
          </p:nvSpPr>
          <p:spPr>
            <a:xfrm>
              <a:off x="4168409" y="3844462"/>
              <a:ext cx="46376" cy="30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29" name="Rectangle 28">
            <a:extLst>
              <a:ext uri="{FF2B5EF4-FFF2-40B4-BE49-F238E27FC236}">
                <a16:creationId xmlns:a16="http://schemas.microsoft.com/office/drawing/2014/main" id="{C45EE6BD-2BEE-01D3-6AC6-C6447E56F0E3}"/>
              </a:ext>
            </a:extLst>
          </p:cNvPr>
          <p:cNvSpPr/>
          <p:nvPr/>
        </p:nvSpPr>
        <p:spPr bwMode="auto">
          <a:xfrm rot="953326">
            <a:off x="10199906" y="1447204"/>
            <a:ext cx="1704463" cy="330026"/>
          </a:xfrm>
          <a:prstGeom prst="rect">
            <a:avLst/>
          </a:prstGeom>
          <a:solidFill>
            <a:schemeClr val="bg2"/>
          </a:solidFill>
          <a:ln w="9525" algn="ctr">
            <a:noFill/>
            <a:miter lim="800000"/>
            <a:headEnd type="none" w="lg" len="lg"/>
            <a:tailEnd type="none" w="lg" len="lg"/>
          </a:ln>
        </p:spPr>
        <p:txBody>
          <a:bodyPr anchor="ctr" anchorCtr="1"/>
          <a:lstStyle/>
          <a:p>
            <a:pPr algn="ctr" fontAlgn="base">
              <a:spcBef>
                <a:spcPct val="0"/>
              </a:spcBef>
              <a:spcAft>
                <a:spcPct val="0"/>
              </a:spcAft>
              <a:buClrTx/>
              <a:buSzPct val="85000"/>
            </a:pPr>
            <a:r>
              <a:rPr lang="en-US" sz="1200" kern="1200">
                <a:solidFill>
                  <a:schemeClr val="bg1"/>
                </a:solidFill>
                <a:latin typeface="Arial" panose="020B0604020202020204" pitchFamily="34" charset="0"/>
                <a:ea typeface="+mn-ea"/>
                <a:cs typeface="Arial" panose="020B0604020202020204" pitchFamily="34" charset="0"/>
              </a:rPr>
              <a:t>Very initial ideas</a:t>
            </a:r>
          </a:p>
        </p:txBody>
      </p:sp>
      <p:sp>
        <p:nvSpPr>
          <p:cNvPr id="30" name="Rectangle 29">
            <a:extLst>
              <a:ext uri="{FF2B5EF4-FFF2-40B4-BE49-F238E27FC236}">
                <a16:creationId xmlns:a16="http://schemas.microsoft.com/office/drawing/2014/main" id="{8B1116E7-9255-07B4-F262-894BE90B69A2}"/>
              </a:ext>
            </a:extLst>
          </p:cNvPr>
          <p:cNvSpPr/>
          <p:nvPr/>
        </p:nvSpPr>
        <p:spPr>
          <a:xfrm>
            <a:off x="6741586" y="2148563"/>
            <a:ext cx="4899547" cy="9456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rtlCol="0" anchor="t"/>
          <a:lstStyle/>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fld id="{DB660346-FABD-4831-9BB3-BC6C94F1AC33}" type="datetime'Y''''''''''''o''''''ung ''''c''''''o''nvenie''nce'''''''''''">
              <a:rPr kumimoji="0" lang="en-US" sz="1200" b="1" i="0" u="none" strike="noStrike" kern="1200" cap="none" spc="0" normalizeH="0" baseline="0" noProof="0" smtClean="0">
                <a:ln>
                  <a:noFill/>
                </a:ln>
                <a:solidFill>
                  <a:srgbClr val="08A6F6"/>
                </a:solidFill>
                <a:effectLst/>
                <a:uLnTx/>
                <a:uFillTx/>
                <a:latin typeface="Arial" panose="020B0604020202020204"/>
                <a:ea typeface="+mn-ea"/>
                <a:cs typeface="+mn-cs"/>
                <a:sym typeface="Arial"/>
              </a:rPr>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t>Young convenience</a:t>
            </a:fld>
            <a:r>
              <a:rPr lang="en-US" sz="1200" b="1" kern="1200">
                <a:solidFill>
                  <a:srgbClr val="08A6F6"/>
                </a:solidFill>
                <a:latin typeface="Arial" panose="020B0604020202020204"/>
              </a:rPr>
              <a:t> </a:t>
            </a:r>
            <a:r>
              <a:rPr lang="en-US" sz="1200" b="1" kern="1200">
                <a:solidFill>
                  <a:schemeClr val="bg2">
                    <a:lumMod val="10000"/>
                  </a:schemeClr>
                </a:solidFill>
                <a:latin typeface="Arial" panose="020B0604020202020204"/>
              </a:rPr>
              <a:t>-</a:t>
            </a:r>
            <a:r>
              <a:rPr lang="en-US" sz="1200" kern="1200">
                <a:solidFill>
                  <a:schemeClr val="bg2">
                    <a:lumMod val="10000"/>
                  </a:schemeClr>
                </a:solidFill>
                <a:latin typeface="Arial" panose="020B0604020202020204"/>
              </a:rPr>
              <a:t> f</a:t>
            </a:r>
            <a:r>
              <a:rPr kumimoji="0" lang="en-US" sz="1200" i="0" u="none" strike="noStrike" kern="1200" cap="none" spc="0" normalizeH="0" baseline="0" noProof="0" err="1">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Arial"/>
              </a:rPr>
              <a:t>ocus</a:t>
            </a:r>
            <a:r>
              <a:rPr kumimoji="0" lang="en-US" sz="120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Arial"/>
              </a:rPr>
              <a:t> brand message on:</a:t>
            </a:r>
          </a:p>
          <a:p>
            <a:pPr marL="285750" marR="0" lvl="1" indent="-171450" algn="l" defTabSz="914400" rtl="0" eaLnBrk="1" fontAlgn="auto" latinLnBrk="0" hangingPunct="1">
              <a:lnSpc>
                <a:spcPct val="100000"/>
              </a:lnSpc>
              <a:spcBef>
                <a:spcPts val="0"/>
              </a:spcBef>
              <a:buClr>
                <a:srgbClr val="000000"/>
              </a:buClr>
              <a:buSzPct val="100000"/>
              <a:buFont typeface="Arial" panose="020B0604020202020204" pitchFamily="34" charset="0"/>
              <a:buChar char="•"/>
              <a:tabLst/>
              <a:defRPr/>
            </a:pPr>
            <a:r>
              <a:rPr kumimoji="0" lang="en-US" sz="120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Easy to understand</a:t>
            </a:r>
          </a:p>
          <a:p>
            <a:pPr marL="285750" marR="0" lvl="1" indent="-171450" algn="l" defTabSz="914400" rtl="0" eaLnBrk="1" fontAlgn="auto" latinLnBrk="0" hangingPunct="1">
              <a:lnSpc>
                <a:spcPct val="100000"/>
              </a:lnSpc>
              <a:spcBef>
                <a:spcPts val="0"/>
              </a:spcBef>
              <a:buClr>
                <a:srgbClr val="000000"/>
              </a:buClr>
              <a:buSzPct val="100000"/>
              <a:buFont typeface="Arial" panose="020B0604020202020204" pitchFamily="34" charset="0"/>
              <a:buChar char="•"/>
              <a:tabLst/>
              <a:defRPr/>
            </a:pPr>
            <a:r>
              <a:rPr kumimoji="0" lang="en-US" sz="120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Easy to purchase</a:t>
            </a:r>
          </a:p>
          <a:p>
            <a:pPr marL="285750" marR="0" lvl="1" indent="-171450" algn="l" defTabSz="914400" rtl="0" eaLnBrk="1" fontAlgn="auto" latinLnBrk="0" hangingPunct="1">
              <a:lnSpc>
                <a:spcPct val="100000"/>
              </a:lnSpc>
              <a:spcBef>
                <a:spcPts val="0"/>
              </a:spcBef>
              <a:buClr>
                <a:srgbClr val="000000"/>
              </a:buClr>
              <a:buSzPct val="100000"/>
              <a:buFont typeface="Arial" panose="020B0604020202020204" pitchFamily="34" charset="0"/>
              <a:buChar char="•"/>
              <a:tabLst/>
              <a:defRPr/>
            </a:pPr>
            <a:r>
              <a:rPr kumimoji="0" lang="en-US" sz="120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Easy to pay (good price)</a:t>
            </a:r>
          </a:p>
        </p:txBody>
      </p:sp>
      <p:sp>
        <p:nvSpPr>
          <p:cNvPr id="35" name="Rectangle 34">
            <a:extLst>
              <a:ext uri="{FF2B5EF4-FFF2-40B4-BE49-F238E27FC236}">
                <a16:creationId xmlns:a16="http://schemas.microsoft.com/office/drawing/2014/main" id="{F85E82D4-B3C4-32CB-C9EC-2948AFD6C88E}"/>
              </a:ext>
            </a:extLst>
          </p:cNvPr>
          <p:cNvSpPr/>
          <p:nvPr/>
        </p:nvSpPr>
        <p:spPr>
          <a:xfrm>
            <a:off x="6741586" y="3195738"/>
            <a:ext cx="4899547" cy="9456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rtlCol="0" anchor="t"/>
          <a:lstStyle/>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1200" b="1" i="0" u="none" strike="noStrike" kern="1200" cap="none" spc="0" normalizeH="0" baseline="0" noProof="0">
                <a:ln>
                  <a:noFill/>
                </a:ln>
                <a:solidFill>
                  <a:srgbClr val="08A6F6"/>
                </a:solidFill>
                <a:effectLst/>
                <a:uLnTx/>
                <a:uFillTx/>
                <a:latin typeface="Arial" panose="020B0604020202020204"/>
                <a:ea typeface="+mn-ea"/>
                <a:cs typeface="+mn-cs"/>
                <a:sym typeface="Arial"/>
              </a:rPr>
              <a:t>Family security</a:t>
            </a:r>
            <a:r>
              <a:rPr lang="en-US" sz="1200" b="1" kern="1200">
                <a:solidFill>
                  <a:srgbClr val="08A6F6"/>
                </a:solidFill>
                <a:latin typeface="Arial" panose="020B0604020202020204"/>
              </a:rPr>
              <a:t> </a:t>
            </a:r>
            <a:r>
              <a:rPr lang="en-US" sz="1200" b="1" kern="1200">
                <a:solidFill>
                  <a:schemeClr val="bg2">
                    <a:lumMod val="10000"/>
                  </a:schemeClr>
                </a:solidFill>
                <a:latin typeface="Arial" panose="020B0604020202020204"/>
              </a:rPr>
              <a:t>-</a:t>
            </a:r>
            <a:r>
              <a:rPr lang="en-US" sz="1200" kern="1200">
                <a:solidFill>
                  <a:schemeClr val="bg2">
                    <a:lumMod val="10000"/>
                  </a:schemeClr>
                </a:solidFill>
                <a:latin typeface="Arial" panose="020B0604020202020204"/>
              </a:rPr>
              <a:t> f</a:t>
            </a:r>
            <a:r>
              <a:rPr kumimoji="0" lang="en-US" sz="1200" i="0" u="none" strike="noStrike" kern="1200" cap="none" spc="0" normalizeH="0" baseline="0" noProof="0" err="1">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Arial"/>
              </a:rPr>
              <a:t>ocus</a:t>
            </a:r>
            <a:r>
              <a:rPr kumimoji="0" lang="en-US" sz="120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Arial"/>
              </a:rPr>
              <a:t> brand message on:</a:t>
            </a:r>
          </a:p>
          <a:p>
            <a:pPr marL="285750" marR="0" lvl="1" indent="-171450" algn="l" defTabSz="914400" rtl="0" eaLnBrk="1" fontAlgn="auto" latinLnBrk="0" hangingPunct="1">
              <a:lnSpc>
                <a:spcPct val="100000"/>
              </a:lnSpc>
              <a:spcBef>
                <a:spcPts val="0"/>
              </a:spcBef>
              <a:buClr>
                <a:srgbClr val="000000"/>
              </a:buClr>
              <a:buSzPct val="100000"/>
              <a:buFont typeface="Arial" panose="020B0604020202020204" pitchFamily="34" charset="0"/>
              <a:buChar char="•"/>
              <a:tabLst/>
              <a:defRPr/>
            </a:pPr>
            <a:r>
              <a:rPr kumimoji="0" lang="en-US" sz="120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Care for your family</a:t>
            </a:r>
          </a:p>
          <a:p>
            <a:pPr marL="285750" marR="0" lvl="1" indent="-171450" algn="l" defTabSz="914400" rtl="0" eaLnBrk="1" fontAlgn="auto" latinLnBrk="0" hangingPunct="1">
              <a:lnSpc>
                <a:spcPct val="100000"/>
              </a:lnSpc>
              <a:spcBef>
                <a:spcPts val="0"/>
              </a:spcBef>
              <a:buClr>
                <a:srgbClr val="000000"/>
              </a:buClr>
              <a:buSzPct val="100000"/>
              <a:buFont typeface="Arial" panose="020B0604020202020204" pitchFamily="34" charset="0"/>
              <a:buChar char="•"/>
              <a:tabLst/>
              <a:defRPr/>
            </a:pPr>
            <a:r>
              <a:rPr kumimoji="0" lang="en-US" sz="120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Make your day easier</a:t>
            </a:r>
          </a:p>
          <a:p>
            <a:pPr marL="285750" marR="0" lvl="1" indent="-171450" algn="l" defTabSz="914400" rtl="0" eaLnBrk="1" fontAlgn="auto" latinLnBrk="0" hangingPunct="1">
              <a:lnSpc>
                <a:spcPct val="100000"/>
              </a:lnSpc>
              <a:spcBef>
                <a:spcPts val="0"/>
              </a:spcBef>
              <a:buClr>
                <a:srgbClr val="000000"/>
              </a:buClr>
              <a:buSzPct val="100000"/>
              <a:buFont typeface="Arial" panose="020B0604020202020204" pitchFamily="34" charset="0"/>
              <a:buChar char="•"/>
              <a:tabLst/>
              <a:defRPr/>
            </a:pPr>
            <a:r>
              <a:rPr kumimoji="0" lang="en-US" sz="120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Easy to purchase </a:t>
            </a:r>
          </a:p>
        </p:txBody>
      </p:sp>
      <p:sp>
        <p:nvSpPr>
          <p:cNvPr id="36" name="Rectangle 35">
            <a:extLst>
              <a:ext uri="{FF2B5EF4-FFF2-40B4-BE49-F238E27FC236}">
                <a16:creationId xmlns:a16="http://schemas.microsoft.com/office/drawing/2014/main" id="{63971872-CF6A-59C9-9AF6-0DFABCF61B1D}"/>
              </a:ext>
            </a:extLst>
          </p:cNvPr>
          <p:cNvSpPr/>
          <p:nvPr/>
        </p:nvSpPr>
        <p:spPr>
          <a:xfrm>
            <a:off x="6741586" y="4242913"/>
            <a:ext cx="4899547" cy="9456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rtlCol="0" anchor="t"/>
          <a:lstStyle/>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1200" b="1" i="0" u="none" strike="noStrike" kern="1200" cap="none" spc="0" normalizeH="0" baseline="0" noProof="0">
                <a:ln>
                  <a:noFill/>
                </a:ln>
                <a:solidFill>
                  <a:srgbClr val="08A6F6"/>
                </a:solidFill>
                <a:effectLst/>
                <a:uLnTx/>
                <a:uFillTx/>
                <a:latin typeface="Arial" panose="020B0604020202020204"/>
                <a:ea typeface="+mn-ea"/>
                <a:cs typeface="+mn-cs"/>
                <a:sym typeface="Arial"/>
              </a:rPr>
              <a:t>Optimizers</a:t>
            </a:r>
            <a:r>
              <a:rPr lang="en-US" sz="1200" b="1" kern="1200">
                <a:solidFill>
                  <a:srgbClr val="08A6F6"/>
                </a:solidFill>
                <a:latin typeface="Arial" panose="020B0604020202020204"/>
              </a:rPr>
              <a:t> </a:t>
            </a:r>
            <a:r>
              <a:rPr lang="en-US" sz="1200" b="1" kern="1200">
                <a:solidFill>
                  <a:schemeClr val="bg2">
                    <a:lumMod val="10000"/>
                  </a:schemeClr>
                </a:solidFill>
                <a:latin typeface="Arial" panose="020B0604020202020204"/>
              </a:rPr>
              <a:t>-</a:t>
            </a:r>
            <a:r>
              <a:rPr lang="en-US" sz="1200" kern="1200">
                <a:solidFill>
                  <a:schemeClr val="bg2">
                    <a:lumMod val="10000"/>
                  </a:schemeClr>
                </a:solidFill>
                <a:latin typeface="Arial" panose="020B0604020202020204"/>
              </a:rPr>
              <a:t> f</a:t>
            </a:r>
            <a:r>
              <a:rPr kumimoji="0" lang="en-US" sz="1200" i="0" u="none" strike="noStrike" kern="1200" cap="none" spc="0" normalizeH="0" baseline="0" noProof="0" err="1">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Arial"/>
              </a:rPr>
              <a:t>ocus</a:t>
            </a:r>
            <a:r>
              <a:rPr kumimoji="0" lang="en-US" sz="120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Arial"/>
              </a:rPr>
              <a:t> brand message on:</a:t>
            </a:r>
          </a:p>
          <a:p>
            <a:pPr marL="285750" marR="0" lvl="1" indent="-171450" algn="l" defTabSz="914400" rtl="0" eaLnBrk="1" fontAlgn="auto" latinLnBrk="0" hangingPunct="1">
              <a:lnSpc>
                <a:spcPct val="100000"/>
              </a:lnSpc>
              <a:spcBef>
                <a:spcPts val="0"/>
              </a:spcBef>
              <a:buClr>
                <a:srgbClr val="000000"/>
              </a:buClr>
              <a:buSzPct val="100000"/>
              <a:buFont typeface="Arial" panose="020B0604020202020204" pitchFamily="34" charset="0"/>
              <a:buChar char="•"/>
              <a:tabLst/>
              <a:defRPr/>
            </a:pPr>
            <a:r>
              <a:rPr kumimoji="0" lang="en-US" sz="120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Trust our capabilities</a:t>
            </a:r>
          </a:p>
          <a:p>
            <a:pPr marL="285750" marR="0" lvl="1" indent="-171450" algn="l" defTabSz="914400" rtl="0" eaLnBrk="1" fontAlgn="auto" latinLnBrk="0" hangingPunct="1">
              <a:lnSpc>
                <a:spcPct val="100000"/>
              </a:lnSpc>
              <a:spcBef>
                <a:spcPts val="0"/>
              </a:spcBef>
              <a:buClr>
                <a:srgbClr val="000000"/>
              </a:buClr>
              <a:buSzPct val="100000"/>
              <a:buFont typeface="Arial" panose="020B0604020202020204" pitchFamily="34" charset="0"/>
              <a:buChar char="•"/>
              <a:tabLst/>
              <a:defRPr/>
            </a:pPr>
            <a:r>
              <a:rPr kumimoji="0" lang="en-US" sz="120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No time to waste/no hassle</a:t>
            </a:r>
          </a:p>
          <a:p>
            <a:pPr marL="285750" marR="0" lvl="1" indent="-171450" algn="l" defTabSz="914400" rtl="0" eaLnBrk="1" fontAlgn="auto" latinLnBrk="0" hangingPunct="1">
              <a:lnSpc>
                <a:spcPct val="100000"/>
              </a:lnSpc>
              <a:spcBef>
                <a:spcPts val="0"/>
              </a:spcBef>
              <a:buClr>
                <a:srgbClr val="000000"/>
              </a:buClr>
              <a:buSzPct val="100000"/>
              <a:buFont typeface="Arial" panose="020B0604020202020204" pitchFamily="34" charset="0"/>
              <a:buChar char="•"/>
              <a:tabLst/>
              <a:defRPr/>
            </a:pPr>
            <a:r>
              <a:rPr kumimoji="0" lang="en-US" sz="120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Customized for your needs</a:t>
            </a:r>
          </a:p>
        </p:txBody>
      </p:sp>
      <p:sp>
        <p:nvSpPr>
          <p:cNvPr id="39" name="Rectangle 38">
            <a:extLst>
              <a:ext uri="{FF2B5EF4-FFF2-40B4-BE49-F238E27FC236}">
                <a16:creationId xmlns:a16="http://schemas.microsoft.com/office/drawing/2014/main" id="{9B762581-32AE-C3FD-0A89-AD1E65E36F35}"/>
              </a:ext>
            </a:extLst>
          </p:cNvPr>
          <p:cNvSpPr/>
          <p:nvPr/>
        </p:nvSpPr>
        <p:spPr>
          <a:xfrm>
            <a:off x="6741586" y="5290088"/>
            <a:ext cx="4899547" cy="9456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rtlCol="0" anchor="t"/>
          <a:lstStyle/>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1200" b="1" i="0" u="none" strike="noStrike" kern="1200" cap="none" spc="0" normalizeH="0" baseline="0" noProof="0">
                <a:ln>
                  <a:noFill/>
                </a:ln>
                <a:solidFill>
                  <a:srgbClr val="08A6F6"/>
                </a:solidFill>
                <a:effectLst/>
                <a:uLnTx/>
                <a:uFillTx/>
                <a:latin typeface="Arial" panose="020B0604020202020204"/>
                <a:ea typeface="+mn-ea"/>
                <a:cs typeface="+mn-cs"/>
                <a:sym typeface="Arial"/>
              </a:rPr>
              <a:t>Loyalists</a:t>
            </a:r>
            <a:r>
              <a:rPr lang="en-US" sz="1200" b="1" kern="1200">
                <a:solidFill>
                  <a:srgbClr val="08A6F6"/>
                </a:solidFill>
                <a:latin typeface="Arial" panose="020B0604020202020204"/>
              </a:rPr>
              <a:t> </a:t>
            </a:r>
            <a:r>
              <a:rPr lang="en-US" sz="1200" b="1" kern="1200">
                <a:solidFill>
                  <a:schemeClr val="bg2">
                    <a:lumMod val="10000"/>
                  </a:schemeClr>
                </a:solidFill>
                <a:latin typeface="Arial" panose="020B0604020202020204"/>
              </a:rPr>
              <a:t>-</a:t>
            </a:r>
            <a:r>
              <a:rPr lang="en-US" sz="1200" kern="1200">
                <a:solidFill>
                  <a:schemeClr val="bg2">
                    <a:lumMod val="10000"/>
                  </a:schemeClr>
                </a:solidFill>
                <a:latin typeface="Arial" panose="020B0604020202020204"/>
              </a:rPr>
              <a:t> f</a:t>
            </a:r>
            <a:r>
              <a:rPr kumimoji="0" lang="en-US" sz="1200" i="0" u="none" strike="noStrike" kern="1200" cap="none" spc="0" normalizeH="0" baseline="0" noProof="0" err="1">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Arial"/>
              </a:rPr>
              <a:t>ocus</a:t>
            </a:r>
            <a:r>
              <a:rPr kumimoji="0" lang="en-US" sz="120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Arial"/>
              </a:rPr>
              <a:t> brand message on:</a:t>
            </a:r>
          </a:p>
          <a:p>
            <a:pPr marL="285750" marR="0" lvl="1" indent="-171450" algn="l" defTabSz="914400" rtl="0" eaLnBrk="1" fontAlgn="auto" latinLnBrk="0" hangingPunct="1">
              <a:lnSpc>
                <a:spcPct val="100000"/>
              </a:lnSpc>
              <a:spcBef>
                <a:spcPts val="0"/>
              </a:spcBef>
              <a:buClr>
                <a:srgbClr val="000000"/>
              </a:buClr>
              <a:buSzPct val="100000"/>
              <a:buFont typeface="Arial" panose="020B0604020202020204" pitchFamily="34" charset="0"/>
              <a:buChar char="•"/>
              <a:tabLst/>
              <a:defRPr/>
            </a:pPr>
            <a:r>
              <a:rPr kumimoji="0" lang="en-US" sz="120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Care for you</a:t>
            </a:r>
          </a:p>
          <a:p>
            <a:pPr marL="285750" marR="0" lvl="1" indent="-171450" algn="l" defTabSz="914400" rtl="0" eaLnBrk="1" fontAlgn="auto" latinLnBrk="0" hangingPunct="1">
              <a:lnSpc>
                <a:spcPct val="100000"/>
              </a:lnSpc>
              <a:spcBef>
                <a:spcPts val="0"/>
              </a:spcBef>
              <a:buClr>
                <a:srgbClr val="000000"/>
              </a:buClr>
              <a:buSzPct val="100000"/>
              <a:buFont typeface="Arial" panose="020B0604020202020204" pitchFamily="34" charset="0"/>
              <a:buChar char="•"/>
              <a:tabLst/>
              <a:defRPr/>
            </a:pPr>
            <a:r>
              <a:rPr lang="en-US" sz="1200" kern="1200">
                <a:solidFill>
                  <a:srgbClr val="061F32"/>
                </a:solidFill>
                <a:latin typeface="Arial" panose="020B0604020202020204" pitchFamily="34" charset="0"/>
                <a:cs typeface="Arial" panose="020B0604020202020204" pitchFamily="34" charset="0"/>
              </a:rPr>
              <a:t>Ease your mind</a:t>
            </a:r>
            <a:endParaRPr kumimoji="0" lang="en-US" sz="120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a:p>
            <a:pPr marL="285750" marR="0" lvl="1" indent="-171450" algn="l" defTabSz="914400" rtl="0" eaLnBrk="1" fontAlgn="auto" latinLnBrk="0" hangingPunct="1">
              <a:lnSpc>
                <a:spcPct val="100000"/>
              </a:lnSpc>
              <a:spcBef>
                <a:spcPts val="0"/>
              </a:spcBef>
              <a:buClr>
                <a:srgbClr val="000000"/>
              </a:buClr>
              <a:buSzPct val="100000"/>
              <a:buFont typeface="Arial" panose="020B0604020202020204" pitchFamily="34" charset="0"/>
              <a:buChar char="•"/>
              <a:tabLst/>
              <a:defRPr/>
            </a:pPr>
            <a:r>
              <a:rPr kumimoji="0" lang="en-US" sz="120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Easy to purchase</a:t>
            </a:r>
          </a:p>
        </p:txBody>
      </p:sp>
      <p:pic>
        <p:nvPicPr>
          <p:cNvPr id="40" name="Picture 2" descr="Young mother with her one years old little son dressed in pajamas are  posing. Mom with son taking selfie on her smartphone or action camera in  the bedroom. Selective focus. Casual lifestyle">
            <a:extLst>
              <a:ext uri="{FF2B5EF4-FFF2-40B4-BE49-F238E27FC236}">
                <a16:creationId xmlns:a16="http://schemas.microsoft.com/office/drawing/2014/main" id="{172871DF-B742-B1DA-C78D-59BCB416FE2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19241" y="3157645"/>
            <a:ext cx="759094" cy="5313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 name="Picture 4" descr="51,142 Old Man Face Stock Photos, Pictures &amp; Royalty-Free Images - iStock">
            <a:extLst>
              <a:ext uri="{FF2B5EF4-FFF2-40B4-BE49-F238E27FC236}">
                <a16:creationId xmlns:a16="http://schemas.microsoft.com/office/drawing/2014/main" id="{51821641-BC9D-5D4F-50C8-BD1B5C9BDD6F}"/>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0919241" y="5255363"/>
            <a:ext cx="759094" cy="5313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6" name="Picture 6" descr="59,316 Suit And Tie Stock Photos, Pictures &amp; Royalty-Free Images - iStock">
            <a:extLst>
              <a:ext uri="{FF2B5EF4-FFF2-40B4-BE49-F238E27FC236}">
                <a16:creationId xmlns:a16="http://schemas.microsoft.com/office/drawing/2014/main" id="{1A1A2E1D-2AED-AFBC-28E5-13EF52E48222}"/>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0919241" y="4206504"/>
            <a:ext cx="759094" cy="5313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7" name="Picture 10" descr="6,167,395 Woman Portrait Stock Photos, Pictures &amp; Royalty-Free Images -  iStock">
            <a:extLst>
              <a:ext uri="{FF2B5EF4-FFF2-40B4-BE49-F238E27FC236}">
                <a16:creationId xmlns:a16="http://schemas.microsoft.com/office/drawing/2014/main" id="{8C98A6D5-4272-82D6-B404-75A82A7945C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10919241" y="2108168"/>
            <a:ext cx="767755" cy="531984"/>
          </a:xfrm>
          <a:prstGeom prst="rect">
            <a:avLst/>
          </a:prstGeom>
          <a:noFill/>
          <a:ln w="6350">
            <a:noFill/>
            <a:prstDash val="dash"/>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8B240059-DA79-1CC8-D7C8-6A19C41AA2D1}"/>
              </a:ext>
            </a:extLst>
          </p:cNvPr>
          <p:cNvSpPr txBox="1"/>
          <p:nvPr/>
        </p:nvSpPr>
        <p:spPr>
          <a:xfrm>
            <a:off x="509334" y="2148562"/>
            <a:ext cx="4941079" cy="4087129"/>
          </a:xfrm>
          <a:prstGeom prst="rect">
            <a:avLst/>
          </a:prstGeom>
          <a:noFill/>
        </p:spPr>
        <p:txBody>
          <a:bodyPr wrap="square" tIns="72000" bIns="72000" rtlCol="0">
            <a:noAutofit/>
          </a:bodyPr>
          <a:lstStyle/>
          <a:p>
            <a:pPr fontAlgn="base">
              <a:buClr>
                <a:srgbClr val="5A0E13"/>
              </a:buClr>
              <a:buSzPct val="100000"/>
            </a:pPr>
            <a:r>
              <a:rPr lang="en-US" sz="1200" b="1" kern="1200">
                <a:solidFill>
                  <a:schemeClr val="bg2">
                    <a:lumMod val="10000"/>
                  </a:schemeClr>
                </a:solidFill>
                <a:latin typeface="Arial" panose="020B0604020202020204" pitchFamily="34" charset="0"/>
                <a:ea typeface="+mn-ea"/>
                <a:cs typeface="Arial" panose="020B0604020202020204" pitchFamily="34" charset="0"/>
              </a:rPr>
              <a:t>[Company] carries a unique brand perception among [sanitized] consumers</a:t>
            </a:r>
          </a:p>
          <a:p>
            <a:pPr marL="171450" indent="-171450" fontAlgn="base">
              <a:buClr>
                <a:srgbClr val="5A0E13"/>
              </a:buClr>
              <a:buSzPct val="100000"/>
              <a:buFont typeface="Arial" panose="020B0604020202020204" pitchFamily="34" charset="0"/>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Leverage the value of this umbrella – but also make sure to target the message more clearly towards target segments.</a:t>
            </a:r>
            <a:endParaRPr lang="en-US" sz="1200" b="1" kern="1200">
              <a:solidFill>
                <a:schemeClr val="bg2">
                  <a:lumMod val="10000"/>
                </a:schemeClr>
              </a:solidFill>
              <a:latin typeface="Arial" panose="020B0604020202020204" pitchFamily="34" charset="0"/>
              <a:ea typeface="+mn-ea"/>
              <a:cs typeface="Arial" panose="020B0604020202020204" pitchFamily="34" charset="0"/>
            </a:endParaRPr>
          </a:p>
          <a:p>
            <a:pPr marL="171450" indent="-171450" fontAlgn="base">
              <a:buClr>
                <a:srgbClr val="5A0E13"/>
              </a:buClr>
              <a:buSzPct val="100000"/>
              <a:buFont typeface="Arial" panose="020B0604020202020204" pitchFamily="34" charset="0"/>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Evidence from customer survey show a much stronger affiliation among older segments compared to younger segments, which is aligned with today's market shares (30% of Loyalists vs. 21% of Young convenience)</a:t>
            </a:r>
          </a:p>
          <a:p>
            <a:pPr fontAlgn="base">
              <a:buClr>
                <a:srgbClr val="5A0E13"/>
              </a:buClr>
              <a:buSzPct val="100000"/>
            </a:pPr>
            <a:endParaRPr lang="en-US" sz="1200" b="1" kern="1200">
              <a:solidFill>
                <a:schemeClr val="bg2">
                  <a:lumMod val="10000"/>
                </a:schemeClr>
              </a:solidFill>
              <a:latin typeface="Arial" panose="020B0604020202020204" pitchFamily="34" charset="0"/>
              <a:ea typeface="+mn-ea"/>
              <a:cs typeface="Arial" panose="020B0604020202020204" pitchFamily="34" charset="0"/>
            </a:endParaRPr>
          </a:p>
          <a:p>
            <a:pPr fontAlgn="base">
              <a:buClr>
                <a:srgbClr val="5A0E13"/>
              </a:buClr>
              <a:buSzPct val="100000"/>
            </a:pPr>
            <a:r>
              <a:rPr lang="en-US" sz="1200" b="1" kern="1200">
                <a:solidFill>
                  <a:schemeClr val="bg2">
                    <a:lumMod val="10000"/>
                  </a:schemeClr>
                </a:solidFill>
                <a:latin typeface="Arial" panose="020B0604020202020204" pitchFamily="34" charset="0"/>
                <a:ea typeface="+mn-ea"/>
                <a:cs typeface="Arial" panose="020B0604020202020204" pitchFamily="34" charset="0"/>
              </a:rPr>
              <a:t>Opportunity for [Company] to establish footprint as a premium product - but offerings need to justify higher price point</a:t>
            </a:r>
          </a:p>
          <a:p>
            <a:pPr marL="171450" indent="-171450" fontAlgn="base">
              <a:buClr>
                <a:srgbClr val="5A0E13"/>
              </a:buClr>
              <a:buSzPct val="100000"/>
              <a:buFont typeface="Arial" panose="020B0604020202020204" pitchFamily="34" charset="0"/>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[Product] is perceived as a "low involvement" product and competitors brand the offering as a commodity</a:t>
            </a:r>
            <a:endParaRPr lang="en-US" sz="1200" b="1" kern="1200">
              <a:solidFill>
                <a:schemeClr val="bg2">
                  <a:lumMod val="10000"/>
                </a:schemeClr>
              </a:solidFill>
              <a:latin typeface="Arial" panose="020B0604020202020204" pitchFamily="34" charset="0"/>
              <a:ea typeface="+mn-ea"/>
              <a:cs typeface="Arial" panose="020B0604020202020204" pitchFamily="34" charset="0"/>
            </a:endParaRPr>
          </a:p>
          <a:p>
            <a:pPr marL="171450" indent="-171450" fontAlgn="base">
              <a:buClr>
                <a:srgbClr val="5A0E13"/>
              </a:buClr>
              <a:buSzPct val="100000"/>
              <a:buFont typeface="Arial" panose="020B0604020202020204" pitchFamily="34" charset="0"/>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To become perceived as a premium brand product/service offering need to live up to the brand promise – today [Company] only performs marginally better than [competitor] on key metrics</a:t>
            </a:r>
          </a:p>
          <a:p>
            <a:pPr marL="171450" indent="-171450" fontAlgn="base">
              <a:buClr>
                <a:srgbClr val="5A0E13"/>
              </a:buClr>
              <a:buSzPct val="100000"/>
              <a:buFont typeface="Arial" panose="020B0604020202020204" pitchFamily="34" charset="0"/>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By building a brand ladder, [Company] will be able identify key brand drivers and performance metrics that will be required to position [Company] in the premium space</a:t>
            </a:r>
          </a:p>
          <a:p>
            <a:pPr fontAlgn="base">
              <a:buClr>
                <a:srgbClr val="5A0E13"/>
              </a:buClr>
              <a:buSzPct val="100000"/>
            </a:pPr>
            <a:endParaRPr lang="en-US" sz="1200" b="1" kern="1200">
              <a:solidFill>
                <a:schemeClr val="bg2">
                  <a:lumMod val="10000"/>
                </a:schemeClr>
              </a:solidFill>
              <a:latin typeface="Arial" panose="020B0604020202020204" pitchFamily="34" charset="0"/>
              <a:ea typeface="+mn-ea"/>
              <a:cs typeface="Arial" panose="020B0604020202020204" pitchFamily="34" charset="0"/>
            </a:endParaRPr>
          </a:p>
          <a:p>
            <a:pPr fontAlgn="base">
              <a:buClr>
                <a:srgbClr val="5A0E13"/>
              </a:buClr>
              <a:buSzPct val="100000"/>
            </a:pPr>
            <a:r>
              <a:rPr lang="en-US" sz="1200" b="1" kern="1200">
                <a:solidFill>
                  <a:schemeClr val="bg2">
                    <a:lumMod val="10000"/>
                  </a:schemeClr>
                </a:solidFill>
                <a:latin typeface="Arial" panose="020B0604020202020204" pitchFamily="34" charset="0"/>
                <a:ea typeface="+mn-ea"/>
                <a:cs typeface="Arial" panose="020B0604020202020204" pitchFamily="34" charset="0"/>
              </a:rPr>
              <a:t>Brand drivers and performance metrics should be aligned to target customer segments’ value proposition</a:t>
            </a:r>
            <a:endParaRPr lang="en-US" sz="1200" kern="1200">
              <a:solidFill>
                <a:schemeClr val="bg2">
                  <a:lumMod val="10000"/>
                </a:schemeClr>
              </a:solidFill>
              <a:latin typeface="Arial" panose="020B0604020202020204" pitchFamily="34" charset="0"/>
              <a:ea typeface="+mn-ea"/>
              <a:cs typeface="Arial" panose="020B0604020202020204" pitchFamily="34" charset="0"/>
            </a:endParaRPr>
          </a:p>
          <a:p>
            <a:pPr marL="288925" lvl="1" indent="-174625" fontAlgn="base">
              <a:buSzPct val="100000"/>
              <a:buFont typeface="Ubuntu"/>
              <a:buChar char="•"/>
            </a:pPr>
            <a:endParaRPr lang="en-US" sz="1200" kern="1200">
              <a:solidFill>
                <a:schemeClr val="bg2">
                  <a:lumMod val="10000"/>
                </a:schemeClr>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9747090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normAutofit fontScale="90000"/>
          </a:bodyPr>
          <a:lstStyle/>
          <a:p>
            <a:r>
              <a:rPr lang="en-GB"/>
              <a:t>Evidence from customer surveys emphasize stronger brand affiliation among older segments, but still high trust among the young</a:t>
            </a:r>
          </a:p>
        </p:txBody>
      </p:sp>
      <p:sp>
        <p:nvSpPr>
          <p:cNvPr id="28" name="Footer Placeholder 2">
            <a:extLst>
              <a:ext uri="{FF2B5EF4-FFF2-40B4-BE49-F238E27FC236}">
                <a16:creationId xmlns:a16="http://schemas.microsoft.com/office/drawing/2014/main" id="{88CB6CE4-15FA-8C47-A3C6-0583C857E01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Arial"/>
              </a:rPr>
              <a:t>Source: [sanitized]</a:t>
            </a:r>
            <a:endParaRPr kumimoji="0" lang="en-DK" sz="9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Arial"/>
            </a:endParaRPr>
          </a:p>
        </p:txBody>
      </p:sp>
      <p:sp>
        <p:nvSpPr>
          <p:cNvPr id="27" name="Rectangle 26">
            <a:extLst>
              <a:ext uri="{FF2B5EF4-FFF2-40B4-BE49-F238E27FC236}">
                <a16:creationId xmlns:a16="http://schemas.microsoft.com/office/drawing/2014/main" id="{EF39853F-8B5E-5743-9198-16FA1833CB5E}"/>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3" name="Slide Number Placeholder 4">
            <a:extLst>
              <a:ext uri="{FF2B5EF4-FFF2-40B4-BE49-F238E27FC236}">
                <a16:creationId xmlns:a16="http://schemas.microsoft.com/office/drawing/2014/main" id="{173E6267-80A9-E43F-AF98-B73DFC614E18}"/>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199</a:t>
            </a:fld>
            <a:endParaRPr kumimoji="0" lang="en-DK"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0" name="Rectangle 9">
            <a:extLst>
              <a:ext uri="{FF2B5EF4-FFF2-40B4-BE49-F238E27FC236}">
                <a16:creationId xmlns:a16="http://schemas.microsoft.com/office/drawing/2014/main" id="{9BEF927F-4AB5-29BA-675D-8FF38A18843E}"/>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latin typeface="Arial"/>
                <a:ea typeface="+mn-ea"/>
                <a:cs typeface="Arial"/>
                <a:sym typeface="Arial"/>
              </a:rPr>
              <a:t>Strategic initiative: </a:t>
            </a:r>
            <a:r>
              <a:rPr lang="en-GB" sz="1000" b="1" kern="1200">
                <a:solidFill>
                  <a:schemeClr val="bg1"/>
                </a:solidFill>
                <a:ea typeface="+mn-ea"/>
              </a:rPr>
              <a:t>Branding</a:t>
            </a:r>
            <a:endParaRPr kumimoji="0" lang="en-GB" sz="1000" b="1" i="0" u="none" strike="noStrike" kern="1200" cap="none" spc="0" normalizeH="0" baseline="0" noProof="0">
              <a:ln>
                <a:noFill/>
              </a:ln>
              <a:solidFill>
                <a:schemeClr val="bg1"/>
              </a:solidFill>
              <a:effectLst/>
              <a:uLnTx/>
              <a:uFillTx/>
              <a:latin typeface="Arial"/>
              <a:ea typeface="+mn-ea"/>
              <a:cs typeface="Arial"/>
              <a:sym typeface="Arial"/>
            </a:endParaRPr>
          </a:p>
        </p:txBody>
      </p:sp>
      <p:sp>
        <p:nvSpPr>
          <p:cNvPr id="6" name="Oval 5">
            <a:extLst>
              <a:ext uri="{FF2B5EF4-FFF2-40B4-BE49-F238E27FC236}">
                <a16:creationId xmlns:a16="http://schemas.microsoft.com/office/drawing/2014/main" id="{494AC060-732F-8540-3C95-DAA6226EEC36}"/>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B</a:t>
            </a:r>
          </a:p>
        </p:txBody>
      </p:sp>
      <p:sp>
        <p:nvSpPr>
          <p:cNvPr id="15" name="ColumnHeader">
            <a:extLst>
              <a:ext uri="{FF2B5EF4-FFF2-40B4-BE49-F238E27FC236}">
                <a16:creationId xmlns:a16="http://schemas.microsoft.com/office/drawing/2014/main" id="{9A25EBD1-5E4F-F7CE-53B9-83D8264E34DF}"/>
              </a:ext>
            </a:extLst>
          </p:cNvPr>
          <p:cNvSpPr>
            <a:spLocks noChangeArrowheads="1"/>
          </p:cNvSpPr>
          <p:nvPr/>
        </p:nvSpPr>
        <p:spPr bwMode="gray">
          <a:xfrm>
            <a:off x="2082264" y="1617219"/>
            <a:ext cx="2070671" cy="400110"/>
          </a:xfrm>
          <a:prstGeom prst="rect">
            <a:avLst/>
          </a:prstGeom>
          <a:noFill/>
          <a:ln w="9525" algn="ctr">
            <a:noFill/>
            <a:miter lim="800000"/>
            <a:headEnd type="none" w="lg" len="lg"/>
            <a:tailEnd type="none" w="lg" len="lg"/>
          </a:ln>
          <a:effectLst/>
        </p:spPr>
        <p:txBody>
          <a:bodyPr wrap="square" tIns="91440" bIns="91440" anchor="b">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a:ln>
                  <a:noFill/>
                </a:ln>
                <a:solidFill>
                  <a:srgbClr val="061F32"/>
                </a:solidFill>
                <a:effectLst/>
                <a:uLnTx/>
                <a:uFillTx/>
                <a:latin typeface="Arial"/>
                <a:cs typeface="Arial"/>
                <a:sym typeface="Arial"/>
              </a:rPr>
              <a:t>Young convenience</a:t>
            </a:r>
          </a:p>
        </p:txBody>
      </p:sp>
      <p:sp>
        <p:nvSpPr>
          <p:cNvPr id="16" name="ColumnHeader">
            <a:extLst>
              <a:ext uri="{FF2B5EF4-FFF2-40B4-BE49-F238E27FC236}">
                <a16:creationId xmlns:a16="http://schemas.microsoft.com/office/drawing/2014/main" id="{67B84E95-B9C4-8BAF-BF8B-6E2CD8149991}"/>
              </a:ext>
            </a:extLst>
          </p:cNvPr>
          <p:cNvSpPr>
            <a:spLocks noChangeArrowheads="1"/>
          </p:cNvSpPr>
          <p:nvPr/>
        </p:nvSpPr>
        <p:spPr bwMode="gray">
          <a:xfrm>
            <a:off x="4467474" y="1617219"/>
            <a:ext cx="2070671" cy="400110"/>
          </a:xfrm>
          <a:prstGeom prst="rect">
            <a:avLst/>
          </a:prstGeom>
          <a:noFill/>
          <a:ln w="9525" algn="ctr">
            <a:noFill/>
            <a:miter lim="800000"/>
            <a:headEnd type="none" w="lg" len="lg"/>
            <a:tailEnd type="none" w="lg" len="lg"/>
          </a:ln>
          <a:effectLst/>
        </p:spPr>
        <p:txBody>
          <a:bodyPr wrap="square" tIns="91440" bIns="91440" anchor="b">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a:ln>
                  <a:noFill/>
                </a:ln>
                <a:solidFill>
                  <a:srgbClr val="061F32"/>
                </a:solidFill>
                <a:effectLst/>
                <a:uLnTx/>
                <a:uFillTx/>
                <a:latin typeface="Arial"/>
                <a:cs typeface="Arial"/>
                <a:sym typeface="Arial"/>
              </a:rPr>
              <a:t>Family security</a:t>
            </a:r>
          </a:p>
        </p:txBody>
      </p:sp>
      <p:sp>
        <p:nvSpPr>
          <p:cNvPr id="17" name="ColumnHeader">
            <a:extLst>
              <a:ext uri="{FF2B5EF4-FFF2-40B4-BE49-F238E27FC236}">
                <a16:creationId xmlns:a16="http://schemas.microsoft.com/office/drawing/2014/main" id="{F65177C5-7E1E-75A8-4DE2-83F82E30CF7A}"/>
              </a:ext>
            </a:extLst>
          </p:cNvPr>
          <p:cNvSpPr>
            <a:spLocks noChangeArrowheads="1"/>
          </p:cNvSpPr>
          <p:nvPr/>
        </p:nvSpPr>
        <p:spPr bwMode="gray">
          <a:xfrm>
            <a:off x="6852684" y="1617219"/>
            <a:ext cx="2070671" cy="400110"/>
          </a:xfrm>
          <a:prstGeom prst="rect">
            <a:avLst/>
          </a:prstGeom>
          <a:noFill/>
          <a:ln w="9525" algn="ctr">
            <a:noFill/>
            <a:miter lim="800000"/>
            <a:headEnd type="none" w="lg" len="lg"/>
            <a:tailEnd type="none" w="lg" len="lg"/>
          </a:ln>
          <a:effectLst/>
        </p:spPr>
        <p:txBody>
          <a:bodyPr wrap="square" tIns="91440" bIns="91440" anchor="b">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a:ln>
                  <a:noFill/>
                </a:ln>
                <a:solidFill>
                  <a:srgbClr val="061F32"/>
                </a:solidFill>
                <a:effectLst/>
                <a:uLnTx/>
                <a:uFillTx/>
                <a:latin typeface="Arial"/>
                <a:cs typeface="Arial"/>
                <a:sym typeface="Arial"/>
              </a:rPr>
              <a:t>Optimizers</a:t>
            </a:r>
          </a:p>
        </p:txBody>
      </p:sp>
      <p:sp>
        <p:nvSpPr>
          <p:cNvPr id="18" name="ColumnHeader">
            <a:extLst>
              <a:ext uri="{FF2B5EF4-FFF2-40B4-BE49-F238E27FC236}">
                <a16:creationId xmlns:a16="http://schemas.microsoft.com/office/drawing/2014/main" id="{CA7EB497-67B7-8758-A126-0F2CBCE82F1D}"/>
              </a:ext>
            </a:extLst>
          </p:cNvPr>
          <p:cNvSpPr>
            <a:spLocks noChangeArrowheads="1"/>
          </p:cNvSpPr>
          <p:nvPr/>
        </p:nvSpPr>
        <p:spPr bwMode="gray">
          <a:xfrm>
            <a:off x="9237893" y="1617219"/>
            <a:ext cx="2070671" cy="400110"/>
          </a:xfrm>
          <a:prstGeom prst="rect">
            <a:avLst/>
          </a:prstGeom>
          <a:noFill/>
          <a:ln w="9525" algn="ctr">
            <a:noFill/>
            <a:miter lim="800000"/>
            <a:headEnd type="none" w="lg" len="lg"/>
            <a:tailEnd type="none" w="lg" len="lg"/>
          </a:ln>
          <a:effectLst/>
        </p:spPr>
        <p:txBody>
          <a:bodyPr wrap="square" tIns="91440" bIns="91440" anchor="b">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a:ln>
                  <a:noFill/>
                </a:ln>
                <a:solidFill>
                  <a:srgbClr val="061F32"/>
                </a:solidFill>
                <a:effectLst/>
                <a:uLnTx/>
                <a:uFillTx/>
                <a:latin typeface="Arial"/>
                <a:cs typeface="Arial"/>
                <a:sym typeface="Arial"/>
              </a:rPr>
              <a:t>Loyalists</a:t>
            </a:r>
          </a:p>
        </p:txBody>
      </p:sp>
      <p:cxnSp>
        <p:nvCxnSpPr>
          <p:cNvPr id="19" name="Straight Connector 18">
            <a:extLst>
              <a:ext uri="{FF2B5EF4-FFF2-40B4-BE49-F238E27FC236}">
                <a16:creationId xmlns:a16="http://schemas.microsoft.com/office/drawing/2014/main" id="{13ADAE4C-7A32-1B15-7BFA-8050D0F067AF}"/>
              </a:ext>
            </a:extLst>
          </p:cNvPr>
          <p:cNvCxnSpPr>
            <a:cxnSpLocks/>
          </p:cNvCxnSpPr>
          <p:nvPr/>
        </p:nvCxnSpPr>
        <p:spPr>
          <a:xfrm>
            <a:off x="2075735" y="2017329"/>
            <a:ext cx="20772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E5F4168-EC66-5CBA-F8E4-0961A2103305}"/>
              </a:ext>
            </a:extLst>
          </p:cNvPr>
          <p:cNvSpPr txBox="1"/>
          <p:nvPr/>
        </p:nvSpPr>
        <p:spPr>
          <a:xfrm>
            <a:off x="467805" y="2137669"/>
            <a:ext cx="6288595" cy="461665"/>
          </a:xfrm>
          <a:prstGeom prst="rect">
            <a:avLst/>
          </a:prstGeom>
          <a:solidFill>
            <a:schemeClr val="bg1"/>
          </a:solidFill>
          <a:ln>
            <a:solidFill>
              <a:schemeClr val="tx1"/>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i="0" u="none" strike="noStrike" kern="0" cap="none" spc="0" normalizeH="0" baseline="0" noProof="0">
                <a:ln>
                  <a:noFill/>
                </a:ln>
                <a:solidFill>
                  <a:schemeClr val="bg2">
                    <a:lumMod val="10000"/>
                  </a:schemeClr>
                </a:solidFill>
                <a:effectLst/>
                <a:uLnTx/>
                <a:uFillTx/>
                <a:latin typeface="Arial"/>
                <a:cs typeface="Arial"/>
                <a:sym typeface="Arial"/>
              </a:rPr>
              <a:t>"Which of the following statements best describes how likely, or unlikely, you are to consider each of these providers the next time you need [sanitized]? "</a:t>
            </a:r>
          </a:p>
        </p:txBody>
      </p:sp>
      <p:cxnSp>
        <p:nvCxnSpPr>
          <p:cNvPr id="21" name="Straight Connector 20">
            <a:extLst>
              <a:ext uri="{FF2B5EF4-FFF2-40B4-BE49-F238E27FC236}">
                <a16:creationId xmlns:a16="http://schemas.microsoft.com/office/drawing/2014/main" id="{04A973B7-DB43-91CE-76D2-A308FCDA153F}"/>
              </a:ext>
            </a:extLst>
          </p:cNvPr>
          <p:cNvCxnSpPr>
            <a:cxnSpLocks/>
          </p:cNvCxnSpPr>
          <p:nvPr/>
        </p:nvCxnSpPr>
        <p:spPr>
          <a:xfrm>
            <a:off x="4460945" y="2017329"/>
            <a:ext cx="20772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264DF2-EF62-0770-968C-0FA1241EC2D4}"/>
              </a:ext>
            </a:extLst>
          </p:cNvPr>
          <p:cNvCxnSpPr>
            <a:cxnSpLocks/>
          </p:cNvCxnSpPr>
          <p:nvPr/>
        </p:nvCxnSpPr>
        <p:spPr>
          <a:xfrm>
            <a:off x="6846155" y="2017329"/>
            <a:ext cx="20772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6AE5E9A-ACB3-9457-17D2-E78654E414FA}"/>
              </a:ext>
            </a:extLst>
          </p:cNvPr>
          <p:cNvCxnSpPr>
            <a:cxnSpLocks/>
          </p:cNvCxnSpPr>
          <p:nvPr/>
        </p:nvCxnSpPr>
        <p:spPr>
          <a:xfrm>
            <a:off x="9231364" y="2017329"/>
            <a:ext cx="2077200" cy="0"/>
          </a:xfrm>
          <a:prstGeom prst="line">
            <a:avLst/>
          </a:prstGeom>
          <a:ln w="15875"/>
        </p:spPr>
        <p:style>
          <a:lnRef idx="1">
            <a:schemeClr val="accent1"/>
          </a:lnRef>
          <a:fillRef idx="0">
            <a:schemeClr val="accent1"/>
          </a:fillRef>
          <a:effectRef idx="0">
            <a:schemeClr val="accent1"/>
          </a:effectRef>
          <a:fontRef idx="minor">
            <a:schemeClr val="tx1"/>
          </a:fontRef>
        </p:style>
      </p:cxnSp>
      <p:graphicFrame>
        <p:nvGraphicFramePr>
          <p:cNvPr id="25" name="Chart 24">
            <a:extLst>
              <a:ext uri="{FF2B5EF4-FFF2-40B4-BE49-F238E27FC236}">
                <a16:creationId xmlns:a16="http://schemas.microsoft.com/office/drawing/2014/main" id="{5E533D3F-E427-5D47-5B75-78E8B39D7F1A}"/>
              </a:ext>
            </a:extLst>
          </p:cNvPr>
          <p:cNvGraphicFramePr/>
          <p:nvPr>
            <p:extLst>
              <p:ext uri="{D42A27DB-BD31-4B8C-83A1-F6EECF244321}">
                <p14:modId xmlns:p14="http://schemas.microsoft.com/office/powerpoint/2010/main" val="4012658570"/>
              </p:ext>
            </p:extLst>
          </p:nvPr>
        </p:nvGraphicFramePr>
        <p:xfrm>
          <a:off x="467805" y="2597784"/>
          <a:ext cx="3685130" cy="166620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 name="Chart 2">
            <a:extLst>
              <a:ext uri="{FF2B5EF4-FFF2-40B4-BE49-F238E27FC236}">
                <a16:creationId xmlns:a16="http://schemas.microsoft.com/office/drawing/2014/main" id="{A5DB1B76-D167-3215-8249-7B68BD789B14}"/>
              </a:ext>
            </a:extLst>
          </p:cNvPr>
          <p:cNvGraphicFramePr/>
          <p:nvPr>
            <p:extLst>
              <p:ext uri="{D42A27DB-BD31-4B8C-83A1-F6EECF244321}">
                <p14:modId xmlns:p14="http://schemas.microsoft.com/office/powerpoint/2010/main" val="152263049"/>
              </p:ext>
            </p:extLst>
          </p:nvPr>
        </p:nvGraphicFramePr>
        <p:xfrm>
          <a:off x="8972550" y="2597785"/>
          <a:ext cx="2336013" cy="16662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 name="Chart 4">
            <a:extLst>
              <a:ext uri="{FF2B5EF4-FFF2-40B4-BE49-F238E27FC236}">
                <a16:creationId xmlns:a16="http://schemas.microsoft.com/office/drawing/2014/main" id="{AD195BB6-092B-8949-B34A-5C2D6FBA8F1F}"/>
              </a:ext>
            </a:extLst>
          </p:cNvPr>
          <p:cNvGraphicFramePr/>
          <p:nvPr>
            <p:extLst>
              <p:ext uri="{D42A27DB-BD31-4B8C-83A1-F6EECF244321}">
                <p14:modId xmlns:p14="http://schemas.microsoft.com/office/powerpoint/2010/main" val="820658346"/>
              </p:ext>
            </p:extLst>
          </p:nvPr>
        </p:nvGraphicFramePr>
        <p:xfrm>
          <a:off x="6587342" y="2597785"/>
          <a:ext cx="2336013" cy="16662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 name="Chart 6">
            <a:extLst>
              <a:ext uri="{FF2B5EF4-FFF2-40B4-BE49-F238E27FC236}">
                <a16:creationId xmlns:a16="http://schemas.microsoft.com/office/drawing/2014/main" id="{C8AA2085-6CBF-4C32-858B-53C59239751F}"/>
              </a:ext>
            </a:extLst>
          </p:cNvPr>
          <p:cNvGraphicFramePr/>
          <p:nvPr>
            <p:extLst>
              <p:ext uri="{D42A27DB-BD31-4B8C-83A1-F6EECF244321}">
                <p14:modId xmlns:p14="http://schemas.microsoft.com/office/powerpoint/2010/main" val="404845625"/>
              </p:ext>
            </p:extLst>
          </p:nvPr>
        </p:nvGraphicFramePr>
        <p:xfrm>
          <a:off x="4202130" y="2597785"/>
          <a:ext cx="2336013" cy="1666200"/>
        </p:xfrm>
        <a:graphic>
          <a:graphicData uri="http://schemas.openxmlformats.org/drawingml/2006/chart">
            <c:chart xmlns:c="http://schemas.openxmlformats.org/drawingml/2006/chart" xmlns:r="http://schemas.openxmlformats.org/officeDocument/2006/relationships" r:id="rId10"/>
          </a:graphicData>
        </a:graphic>
      </p:graphicFrame>
      <p:sp>
        <p:nvSpPr>
          <p:cNvPr id="8" name="TextBox 7">
            <a:extLst>
              <a:ext uri="{FF2B5EF4-FFF2-40B4-BE49-F238E27FC236}">
                <a16:creationId xmlns:a16="http://schemas.microsoft.com/office/drawing/2014/main" id="{C8414B60-2A10-C547-89FB-194931FFDC45}"/>
              </a:ext>
            </a:extLst>
          </p:cNvPr>
          <p:cNvSpPr txBox="1"/>
          <p:nvPr/>
        </p:nvSpPr>
        <p:spPr>
          <a:xfrm>
            <a:off x="467805" y="4424762"/>
            <a:ext cx="6288595" cy="276999"/>
          </a:xfrm>
          <a:prstGeom prst="rect">
            <a:avLst/>
          </a:prstGeom>
          <a:solidFill>
            <a:schemeClr val="bg1"/>
          </a:solidFill>
          <a:ln>
            <a:solidFill>
              <a:schemeClr val="tx1"/>
            </a:solidFill>
            <a:prstDash val="dash"/>
          </a:ln>
        </p:spPr>
        <p:txBody>
          <a:bodyPr wrap="square" rtlCol="0">
            <a:spAutoFit/>
          </a:bodyPr>
          <a:lstStyle/>
          <a:p>
            <a:pPr fontAlgn="base">
              <a:spcBef>
                <a:spcPct val="25000"/>
              </a:spcBef>
              <a:spcAft>
                <a:spcPct val="0"/>
              </a:spcAft>
              <a:buClrTx/>
              <a:buSzPct val="85000"/>
            </a:pPr>
            <a:r>
              <a:rPr lang="en-US" sz="1200" kern="1200">
                <a:latin typeface="Arial" panose="020B0604020202020204" pitchFamily="34" charset="0"/>
                <a:ea typeface="+mn-ea"/>
                <a:cs typeface="Arial" panose="020B0604020202020204" pitchFamily="34" charset="0"/>
              </a:rPr>
              <a:t>"Do you agree that [Company]/[Competitor] has a trustworthy brand heritage?"</a:t>
            </a:r>
          </a:p>
        </p:txBody>
      </p:sp>
      <p:graphicFrame>
        <p:nvGraphicFramePr>
          <p:cNvPr id="9" name="Chart 8">
            <a:extLst>
              <a:ext uri="{FF2B5EF4-FFF2-40B4-BE49-F238E27FC236}">
                <a16:creationId xmlns:a16="http://schemas.microsoft.com/office/drawing/2014/main" id="{6400B0C5-C51F-4650-54C6-4625E012F5FD}"/>
              </a:ext>
            </a:extLst>
          </p:cNvPr>
          <p:cNvGraphicFramePr/>
          <p:nvPr>
            <p:extLst>
              <p:ext uri="{D42A27DB-BD31-4B8C-83A1-F6EECF244321}">
                <p14:modId xmlns:p14="http://schemas.microsoft.com/office/powerpoint/2010/main" val="4204398984"/>
              </p:ext>
            </p:extLst>
          </p:nvPr>
        </p:nvGraphicFramePr>
        <p:xfrm>
          <a:off x="467805" y="4748520"/>
          <a:ext cx="3685130" cy="16632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1" name="Chart 10">
            <a:extLst>
              <a:ext uri="{FF2B5EF4-FFF2-40B4-BE49-F238E27FC236}">
                <a16:creationId xmlns:a16="http://schemas.microsoft.com/office/drawing/2014/main" id="{C6A3CB07-8C48-877C-0468-7A74121EE3F7}"/>
              </a:ext>
            </a:extLst>
          </p:cNvPr>
          <p:cNvGraphicFramePr/>
          <p:nvPr>
            <p:extLst>
              <p:ext uri="{D42A27DB-BD31-4B8C-83A1-F6EECF244321}">
                <p14:modId xmlns:p14="http://schemas.microsoft.com/office/powerpoint/2010/main" val="180887395"/>
              </p:ext>
            </p:extLst>
          </p:nvPr>
        </p:nvGraphicFramePr>
        <p:xfrm>
          <a:off x="8972550" y="4748521"/>
          <a:ext cx="2336013" cy="16632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12" name="Chart 11">
            <a:extLst>
              <a:ext uri="{FF2B5EF4-FFF2-40B4-BE49-F238E27FC236}">
                <a16:creationId xmlns:a16="http://schemas.microsoft.com/office/drawing/2014/main" id="{22EBCF35-A313-746D-9CD0-C64AB3D8D278}"/>
              </a:ext>
            </a:extLst>
          </p:cNvPr>
          <p:cNvGraphicFramePr/>
          <p:nvPr>
            <p:extLst>
              <p:ext uri="{D42A27DB-BD31-4B8C-83A1-F6EECF244321}">
                <p14:modId xmlns:p14="http://schemas.microsoft.com/office/powerpoint/2010/main" val="3684825565"/>
              </p:ext>
            </p:extLst>
          </p:nvPr>
        </p:nvGraphicFramePr>
        <p:xfrm>
          <a:off x="6587342" y="4748521"/>
          <a:ext cx="2336013" cy="16632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4" name="Chart 13">
            <a:extLst>
              <a:ext uri="{FF2B5EF4-FFF2-40B4-BE49-F238E27FC236}">
                <a16:creationId xmlns:a16="http://schemas.microsoft.com/office/drawing/2014/main" id="{C43785FD-762C-557A-8D61-BD71148736C3}"/>
              </a:ext>
            </a:extLst>
          </p:cNvPr>
          <p:cNvGraphicFramePr/>
          <p:nvPr>
            <p:extLst>
              <p:ext uri="{D42A27DB-BD31-4B8C-83A1-F6EECF244321}">
                <p14:modId xmlns:p14="http://schemas.microsoft.com/office/powerpoint/2010/main" val="2206691780"/>
              </p:ext>
            </p:extLst>
          </p:nvPr>
        </p:nvGraphicFramePr>
        <p:xfrm>
          <a:off x="4202130" y="4748521"/>
          <a:ext cx="2336013" cy="1663200"/>
        </p:xfrm>
        <a:graphic>
          <a:graphicData uri="http://schemas.openxmlformats.org/drawingml/2006/chart">
            <c:chart xmlns:c="http://schemas.openxmlformats.org/drawingml/2006/chart" xmlns:r="http://schemas.openxmlformats.org/officeDocument/2006/relationships" r:id="rId14"/>
          </a:graphicData>
        </a:graphic>
      </p:graphicFrame>
      <p:cxnSp>
        <p:nvCxnSpPr>
          <p:cNvPr id="24" name="Straight Connector 23">
            <a:extLst>
              <a:ext uri="{FF2B5EF4-FFF2-40B4-BE49-F238E27FC236}">
                <a16:creationId xmlns:a16="http://schemas.microsoft.com/office/drawing/2014/main" id="{BB19C826-6ECE-3F75-4BA2-9833394ACAFE}"/>
              </a:ext>
            </a:extLst>
          </p:cNvPr>
          <p:cNvCxnSpPr>
            <a:cxnSpLocks/>
          </p:cNvCxnSpPr>
          <p:nvPr/>
        </p:nvCxnSpPr>
        <p:spPr>
          <a:xfrm>
            <a:off x="467805" y="2975772"/>
            <a:ext cx="1087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0C3C1EB-11A4-3A86-EADD-A6F9ABCEDF9C}"/>
              </a:ext>
            </a:extLst>
          </p:cNvPr>
          <p:cNvCxnSpPr>
            <a:cxnSpLocks/>
          </p:cNvCxnSpPr>
          <p:nvPr/>
        </p:nvCxnSpPr>
        <p:spPr>
          <a:xfrm>
            <a:off x="467805" y="3279235"/>
            <a:ext cx="1087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FA1701F-139F-7159-73A2-62737E04F3CF}"/>
              </a:ext>
            </a:extLst>
          </p:cNvPr>
          <p:cNvCxnSpPr>
            <a:cxnSpLocks/>
          </p:cNvCxnSpPr>
          <p:nvPr/>
        </p:nvCxnSpPr>
        <p:spPr>
          <a:xfrm>
            <a:off x="467805" y="3582698"/>
            <a:ext cx="1087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CF189E8-19F7-32AF-85F6-7040B856F6AA}"/>
              </a:ext>
            </a:extLst>
          </p:cNvPr>
          <p:cNvCxnSpPr>
            <a:cxnSpLocks/>
          </p:cNvCxnSpPr>
          <p:nvPr/>
        </p:nvCxnSpPr>
        <p:spPr>
          <a:xfrm>
            <a:off x="467805" y="3886161"/>
            <a:ext cx="1087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3752933-BE5C-472E-745C-E48547039E8D}"/>
              </a:ext>
            </a:extLst>
          </p:cNvPr>
          <p:cNvCxnSpPr>
            <a:cxnSpLocks/>
          </p:cNvCxnSpPr>
          <p:nvPr/>
        </p:nvCxnSpPr>
        <p:spPr>
          <a:xfrm>
            <a:off x="467805" y="5130593"/>
            <a:ext cx="1087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00FC9EC-A46D-86A7-ACAC-D7B560733ABB}"/>
              </a:ext>
            </a:extLst>
          </p:cNvPr>
          <p:cNvCxnSpPr>
            <a:cxnSpLocks/>
          </p:cNvCxnSpPr>
          <p:nvPr/>
        </p:nvCxnSpPr>
        <p:spPr>
          <a:xfrm>
            <a:off x="467805" y="5434056"/>
            <a:ext cx="1087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CD9907-F070-3834-83A0-8C8B343236E0}"/>
              </a:ext>
            </a:extLst>
          </p:cNvPr>
          <p:cNvCxnSpPr>
            <a:cxnSpLocks/>
          </p:cNvCxnSpPr>
          <p:nvPr/>
        </p:nvCxnSpPr>
        <p:spPr>
          <a:xfrm>
            <a:off x="467805" y="5737519"/>
            <a:ext cx="1087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F7704DF-4E45-1FC5-0875-954FC9CCE65E}"/>
              </a:ext>
            </a:extLst>
          </p:cNvPr>
          <p:cNvCxnSpPr>
            <a:cxnSpLocks/>
          </p:cNvCxnSpPr>
          <p:nvPr/>
        </p:nvCxnSpPr>
        <p:spPr>
          <a:xfrm>
            <a:off x="467805" y="6040982"/>
            <a:ext cx="1087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5B8420F7-CDA7-C4CE-ABC5-0468C11C8944}"/>
              </a:ext>
            </a:extLst>
          </p:cNvPr>
          <p:cNvSpPr/>
          <p:nvPr>
            <p:custDataLst>
              <p:tags r:id="rId1"/>
            </p:custDataLst>
          </p:nvPr>
        </p:nvSpPr>
        <p:spPr bwMode="gray">
          <a:xfrm>
            <a:off x="1583789" y="1436154"/>
            <a:ext cx="179388" cy="133350"/>
          </a:xfrm>
          <a:prstGeom prst="rect">
            <a:avLst/>
          </a:prstGeom>
          <a:solidFill>
            <a:schemeClr val="tx1"/>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base">
              <a:spcBef>
                <a:spcPct val="0"/>
              </a:spcBef>
              <a:spcAft>
                <a:spcPct val="0"/>
              </a:spcAft>
              <a:buClrTx/>
            </a:pPr>
            <a:endParaRPr lang="en-US" sz="900" kern="1200">
              <a:solidFill>
                <a:srgbClr val="000000"/>
              </a:solidFill>
              <a:latin typeface="Arial" pitchFamily="34" charset="0"/>
              <a:cs typeface="Arial" pitchFamily="34" charset="0"/>
            </a:endParaRPr>
          </a:p>
        </p:txBody>
      </p:sp>
      <p:sp>
        <p:nvSpPr>
          <p:cNvPr id="35" name="Rectangle 34">
            <a:extLst>
              <a:ext uri="{FF2B5EF4-FFF2-40B4-BE49-F238E27FC236}">
                <a16:creationId xmlns:a16="http://schemas.microsoft.com/office/drawing/2014/main" id="{3ABFAE18-7BD0-027C-7218-DB4EC9C4BE47}"/>
              </a:ext>
            </a:extLst>
          </p:cNvPr>
          <p:cNvSpPr/>
          <p:nvPr>
            <p:custDataLst>
              <p:tags r:id="rId2"/>
            </p:custDataLst>
          </p:nvPr>
        </p:nvSpPr>
        <p:spPr bwMode="gray">
          <a:xfrm>
            <a:off x="569645" y="1436154"/>
            <a:ext cx="179388" cy="133350"/>
          </a:xfrm>
          <a:prstGeom prst="rect">
            <a:avLst/>
          </a:prstGeom>
          <a:solidFill>
            <a:schemeClr val="accent2"/>
          </a:solidFill>
          <a:ln w="9525">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base">
              <a:spcBef>
                <a:spcPct val="0"/>
              </a:spcBef>
              <a:spcAft>
                <a:spcPct val="0"/>
              </a:spcAft>
              <a:buClrTx/>
            </a:pPr>
            <a:endParaRPr lang="en-US" sz="900" kern="1200">
              <a:solidFill>
                <a:srgbClr val="000000"/>
              </a:solidFill>
              <a:latin typeface="Arial" pitchFamily="34" charset="0"/>
              <a:cs typeface="Arial" pitchFamily="34" charset="0"/>
            </a:endParaRPr>
          </a:p>
        </p:txBody>
      </p:sp>
      <p:sp>
        <p:nvSpPr>
          <p:cNvPr id="36" name="Text Placeholder 25">
            <a:extLst>
              <a:ext uri="{FF2B5EF4-FFF2-40B4-BE49-F238E27FC236}">
                <a16:creationId xmlns:a16="http://schemas.microsoft.com/office/drawing/2014/main" id="{34F96D41-168F-2146-7DCB-A5D1E6EA35A7}"/>
              </a:ext>
            </a:extLst>
          </p:cNvPr>
          <p:cNvSpPr>
            <a:spLocks noGrp="1"/>
          </p:cNvSpPr>
          <p:nvPr>
            <p:custDataLst>
              <p:tags r:id="rId3"/>
            </p:custDataLst>
          </p:nvPr>
        </p:nvSpPr>
        <p:spPr bwMode="auto">
          <a:xfrm>
            <a:off x="1813976" y="1426629"/>
            <a:ext cx="268288" cy="152400"/>
          </a:xfrm>
          <a:prstGeom prst="rect">
            <a:avLst/>
          </a:prstGeom>
          <a:noFill/>
          <a:effectLst/>
        </p:spPr>
        <p:txBody>
          <a:bodyPr vert="horz" wrap="none" lIns="0" tIns="0" rIns="0" bIns="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Bef>
                <a:spcPct val="0"/>
              </a:spcBef>
              <a:spcAft>
                <a:spcPct val="0"/>
              </a:spcAft>
              <a:buClrTx/>
            </a:pPr>
            <a:r>
              <a:rPr lang="en-US" sz="900" b="0">
                <a:solidFill>
                  <a:srgbClr val="000000"/>
                </a:solidFill>
                <a:latin typeface="Arial"/>
                <a:cs typeface="Arial"/>
              </a:rPr>
              <a:t>[Competitor]</a:t>
            </a:r>
          </a:p>
        </p:txBody>
      </p:sp>
      <p:sp>
        <p:nvSpPr>
          <p:cNvPr id="37" name="Text Placeholder 23">
            <a:extLst>
              <a:ext uri="{FF2B5EF4-FFF2-40B4-BE49-F238E27FC236}">
                <a16:creationId xmlns:a16="http://schemas.microsoft.com/office/drawing/2014/main" id="{80720074-AE4B-FD0C-B9C0-C4D9DE6542FA}"/>
              </a:ext>
            </a:extLst>
          </p:cNvPr>
          <p:cNvSpPr>
            <a:spLocks noGrp="1"/>
          </p:cNvSpPr>
          <p:nvPr>
            <p:custDataLst>
              <p:tags r:id="rId4"/>
            </p:custDataLst>
          </p:nvPr>
        </p:nvSpPr>
        <p:spPr bwMode="auto">
          <a:xfrm>
            <a:off x="799833" y="1426629"/>
            <a:ext cx="303213" cy="152400"/>
          </a:xfrm>
          <a:prstGeom prst="rect">
            <a:avLst/>
          </a:prstGeom>
          <a:noFill/>
          <a:effectLst/>
        </p:spPr>
        <p:txBody>
          <a:bodyPr vert="horz" wrap="none" lIns="0" tIns="0" rIns="0" bIns="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Bef>
                <a:spcPct val="0"/>
              </a:spcBef>
              <a:spcAft>
                <a:spcPct val="0"/>
              </a:spcAft>
              <a:buClrTx/>
            </a:pPr>
            <a:r>
              <a:rPr lang="en-US" sz="900" b="0">
                <a:solidFill>
                  <a:srgbClr val="000000"/>
                </a:solidFill>
                <a:latin typeface="Arial"/>
                <a:cs typeface="Arial"/>
              </a:rPr>
              <a:t>[Company]</a:t>
            </a:r>
          </a:p>
        </p:txBody>
      </p:sp>
    </p:spTree>
    <p:extLst>
      <p:ext uri="{BB962C8B-B14F-4D97-AF65-F5344CB8AC3E}">
        <p14:creationId xmlns:p14="http://schemas.microsoft.com/office/powerpoint/2010/main" val="3581792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US"/>
              <a:t>Objectives of this template</a:t>
            </a:r>
          </a:p>
        </p:txBody>
      </p:sp>
      <p:sp>
        <p:nvSpPr>
          <p:cNvPr id="244" name="Google Shape;244;p5"/>
          <p:cNvSpPr txBox="1"/>
          <p:nvPr/>
        </p:nvSpPr>
        <p:spPr>
          <a:xfrm>
            <a:off x="467805" y="1473242"/>
            <a:ext cx="1117333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u="none" strike="noStrike" cap="none">
                <a:solidFill>
                  <a:schemeClr val="tx2">
                    <a:lumMod val="10000"/>
                  </a:schemeClr>
                </a:solidFill>
                <a:latin typeface="Arial"/>
                <a:ea typeface="Arial"/>
                <a:cs typeface="Arial"/>
                <a:sym typeface="Arial"/>
              </a:rPr>
              <a:t>The Business Strategy template includes a fully structured storyline complete with ready-to-use slides, as well as frameworks, tools, tutorials, real-life examples, and best practices to help you:</a:t>
            </a:r>
            <a:endParaRPr lang="en-US">
              <a:solidFill>
                <a:schemeClr val="tx2">
                  <a:lumMod val="10000"/>
                </a:schemeClr>
              </a:solidFill>
            </a:endParaRPr>
          </a:p>
        </p:txBody>
      </p:sp>
      <p:sp>
        <p:nvSpPr>
          <p:cNvPr id="245" name="Google Shape;245;p5"/>
          <p:cNvSpPr txBox="1"/>
          <p:nvPr/>
        </p:nvSpPr>
        <p:spPr>
          <a:xfrm>
            <a:off x="857250" y="2225717"/>
            <a:ext cx="1078388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tx2">
                    <a:lumMod val="10000"/>
                  </a:schemeClr>
                </a:solidFill>
                <a:latin typeface="Arial"/>
                <a:ea typeface="Arial"/>
                <a:cs typeface="Arial"/>
                <a:sym typeface="Arial"/>
              </a:rPr>
              <a:t>Create and present a complete, cohesive, well-structured strategy</a:t>
            </a:r>
            <a:endParaRPr lang="en-US">
              <a:solidFill>
                <a:schemeClr val="tx2">
                  <a:lumMod val="10000"/>
                </a:schemeClr>
              </a:solidFill>
            </a:endParaRPr>
          </a:p>
        </p:txBody>
      </p:sp>
      <p:sp>
        <p:nvSpPr>
          <p:cNvPr id="246" name="Google Shape;246;p5"/>
          <p:cNvSpPr txBox="1"/>
          <p:nvPr/>
        </p:nvSpPr>
        <p:spPr>
          <a:xfrm>
            <a:off x="857250" y="3337774"/>
            <a:ext cx="1078388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tx2">
                    <a:lumMod val="10000"/>
                  </a:schemeClr>
                </a:solidFill>
                <a:latin typeface="Arial"/>
                <a:ea typeface="Arial"/>
                <a:cs typeface="Arial"/>
                <a:sym typeface="Arial"/>
              </a:rPr>
              <a:t>Formulate your organization’s purpose and vision in clear, concise formats</a:t>
            </a:r>
            <a:endParaRPr lang="en-US">
              <a:solidFill>
                <a:schemeClr val="tx2">
                  <a:lumMod val="10000"/>
                </a:schemeClr>
              </a:solidFill>
            </a:endParaRPr>
          </a:p>
        </p:txBody>
      </p:sp>
      <p:sp>
        <p:nvSpPr>
          <p:cNvPr id="247" name="Google Shape;247;p5"/>
          <p:cNvSpPr txBox="1"/>
          <p:nvPr/>
        </p:nvSpPr>
        <p:spPr>
          <a:xfrm>
            <a:off x="857250" y="2674024"/>
            <a:ext cx="1078388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tx2">
                    <a:lumMod val="10000"/>
                  </a:schemeClr>
                </a:solidFill>
                <a:latin typeface="Arial"/>
                <a:ea typeface="Arial"/>
                <a:cs typeface="Arial"/>
                <a:sym typeface="Arial"/>
              </a:rPr>
              <a:t>Analyze your current position and starting point to build your future strategy on incl. current market dynamics, customer segments, customer behavior, internal performance and more</a:t>
            </a:r>
            <a:endParaRPr lang="en-US">
              <a:solidFill>
                <a:schemeClr val="tx2">
                  <a:lumMod val="10000"/>
                </a:schemeClr>
              </a:solidFill>
            </a:endParaRPr>
          </a:p>
        </p:txBody>
      </p:sp>
      <p:sp>
        <p:nvSpPr>
          <p:cNvPr id="248" name="Google Shape;248;p5"/>
          <p:cNvSpPr txBox="1"/>
          <p:nvPr/>
        </p:nvSpPr>
        <p:spPr>
          <a:xfrm>
            <a:off x="857250" y="4449831"/>
            <a:ext cx="1078388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tx2">
                    <a:lumMod val="10000"/>
                  </a:schemeClr>
                </a:solidFill>
                <a:latin typeface="Arial"/>
                <a:ea typeface="Arial"/>
                <a:cs typeface="Arial"/>
                <a:sym typeface="Arial"/>
              </a:rPr>
              <a:t>Construct tangible, measurable, specific goals for your organization at all levels from overarching vision to individual business units, teams, and time frames</a:t>
            </a:r>
            <a:endParaRPr lang="en-US">
              <a:solidFill>
                <a:schemeClr val="tx2">
                  <a:lumMod val="10000"/>
                </a:schemeClr>
              </a:solidFill>
            </a:endParaRPr>
          </a:p>
        </p:txBody>
      </p:sp>
      <p:sp>
        <p:nvSpPr>
          <p:cNvPr id="249" name="Google Shape;249;p5"/>
          <p:cNvSpPr txBox="1"/>
          <p:nvPr/>
        </p:nvSpPr>
        <p:spPr>
          <a:xfrm>
            <a:off x="857250" y="5113581"/>
            <a:ext cx="1078388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tx2">
                    <a:lumMod val="10000"/>
                  </a:schemeClr>
                </a:solidFill>
                <a:latin typeface="Arial"/>
                <a:ea typeface="Arial"/>
                <a:cs typeface="Arial"/>
                <a:sym typeface="Arial"/>
              </a:rPr>
              <a:t>Design specific strategic initiatives linked to measurable goals that align with your organization’s strategic choices</a:t>
            </a:r>
            <a:endParaRPr lang="en-US">
              <a:solidFill>
                <a:schemeClr val="tx2">
                  <a:lumMod val="10000"/>
                </a:schemeClr>
              </a:solidFill>
            </a:endParaRPr>
          </a:p>
        </p:txBody>
      </p:sp>
      <p:sp>
        <p:nvSpPr>
          <p:cNvPr id="250" name="Google Shape;250;p5"/>
          <p:cNvSpPr/>
          <p:nvPr/>
        </p:nvSpPr>
        <p:spPr>
          <a:xfrm rot="5400000">
            <a:off x="580556" y="2289605"/>
            <a:ext cx="269094" cy="18000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1" name="Google Shape;251;p5"/>
          <p:cNvSpPr/>
          <p:nvPr/>
        </p:nvSpPr>
        <p:spPr>
          <a:xfrm rot="5400000">
            <a:off x="580556" y="2845634"/>
            <a:ext cx="269094" cy="18000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2" name="Google Shape;252;p5"/>
          <p:cNvSpPr/>
          <p:nvPr/>
        </p:nvSpPr>
        <p:spPr>
          <a:xfrm rot="5400000">
            <a:off x="580556" y="3401662"/>
            <a:ext cx="269094" cy="18000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3" name="Google Shape;253;p5"/>
          <p:cNvSpPr/>
          <p:nvPr/>
        </p:nvSpPr>
        <p:spPr>
          <a:xfrm rot="5400000">
            <a:off x="580556" y="3957691"/>
            <a:ext cx="269094" cy="18000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4" name="Google Shape;254;p5"/>
          <p:cNvSpPr/>
          <p:nvPr/>
        </p:nvSpPr>
        <p:spPr>
          <a:xfrm rot="5400000">
            <a:off x="580556" y="5178510"/>
            <a:ext cx="269094" cy="18000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5" name="Google Shape;255;p5"/>
          <p:cNvSpPr/>
          <p:nvPr/>
        </p:nvSpPr>
        <p:spPr>
          <a:xfrm rot="5400000">
            <a:off x="580556" y="5739154"/>
            <a:ext cx="269094" cy="18000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8" name="Google Shape;258;p5"/>
          <p:cNvSpPr txBox="1"/>
          <p:nvPr/>
        </p:nvSpPr>
        <p:spPr>
          <a:xfrm>
            <a:off x="857250" y="3786081"/>
            <a:ext cx="1078388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tx2">
                    <a:lumMod val="10000"/>
                  </a:schemeClr>
                </a:solidFill>
                <a:latin typeface="Arial"/>
                <a:ea typeface="Arial"/>
                <a:cs typeface="Arial"/>
                <a:sym typeface="Arial"/>
              </a:rPr>
              <a:t>Formulate your organization’s strategic choices and priorities that will guide everything from strategic initiatives to day-to-day decision making</a:t>
            </a:r>
            <a:endParaRPr lang="en-US">
              <a:solidFill>
                <a:schemeClr val="tx2">
                  <a:lumMod val="10000"/>
                </a:schemeClr>
              </a:solidFill>
            </a:endParaRPr>
          </a:p>
        </p:txBody>
      </p:sp>
      <p:sp>
        <p:nvSpPr>
          <p:cNvPr id="259" name="Google Shape;259;p5"/>
          <p:cNvSpPr txBox="1"/>
          <p:nvPr/>
        </p:nvSpPr>
        <p:spPr>
          <a:xfrm>
            <a:off x="857250" y="5561890"/>
            <a:ext cx="1078388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tx2">
                    <a:lumMod val="10000"/>
                  </a:schemeClr>
                </a:solidFill>
                <a:latin typeface="Arial"/>
                <a:ea typeface="Arial"/>
                <a:cs typeface="Arial"/>
                <a:sym typeface="Arial"/>
              </a:rPr>
              <a:t>Understand core enablers and foundational elements in your organization and analyze your status quo and what must be done to support and grow these to achieve your strategic goals</a:t>
            </a:r>
            <a:endParaRPr lang="en-US">
              <a:solidFill>
                <a:schemeClr val="tx2">
                  <a:lumMod val="10000"/>
                </a:schemeClr>
              </a:solidFill>
            </a:endParaRPr>
          </a:p>
        </p:txBody>
      </p:sp>
      <p:sp>
        <p:nvSpPr>
          <p:cNvPr id="260" name="Google Shape;260;p5"/>
          <p:cNvSpPr/>
          <p:nvPr/>
        </p:nvSpPr>
        <p:spPr>
          <a:xfrm rot="5400000">
            <a:off x="580556" y="4621441"/>
            <a:ext cx="269094" cy="180000"/>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 name="Google Shape;23;p40">
            <a:extLst>
              <a:ext uri="{FF2B5EF4-FFF2-40B4-BE49-F238E27FC236}">
                <a16:creationId xmlns:a16="http://schemas.microsoft.com/office/drawing/2014/main" id="{DE16E34A-2EA0-3571-C43E-FE5573D7A5F6}"/>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Underlying the three strategic pillars are [xx] initiatives</a:t>
            </a:r>
            <a:endParaRPr lang="en-DK"/>
          </a:p>
        </p:txBody>
      </p:sp>
      <p:sp>
        <p:nvSpPr>
          <p:cNvPr id="19" name="Footer Placeholder 2">
            <a:extLst>
              <a:ext uri="{FF2B5EF4-FFF2-40B4-BE49-F238E27FC236}">
                <a16:creationId xmlns:a16="http://schemas.microsoft.com/office/drawing/2014/main" id="{A95A2F9B-4169-8B43-BE77-CB9BBCEEC64E}"/>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20" name="Rectangle 19">
            <a:extLst>
              <a:ext uri="{FF2B5EF4-FFF2-40B4-BE49-F238E27FC236}">
                <a16:creationId xmlns:a16="http://schemas.microsoft.com/office/drawing/2014/main" id="{D081F908-4B8C-F049-BBC7-7968AE98C33A}"/>
              </a:ext>
            </a:extLst>
          </p:cNvPr>
          <p:cNvSpPr/>
          <p:nvPr/>
        </p:nvSpPr>
        <p:spPr>
          <a:xfrm>
            <a:off x="1112382" y="3562388"/>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61F32"/>
                </a:solidFill>
                <a:effectLst/>
                <a:uLnTx/>
                <a:uFillTx/>
                <a:latin typeface="Arial" panose="020B0604020202020204"/>
                <a:ea typeface="+mn-ea"/>
                <a:cs typeface="+mn-cs"/>
              </a:rPr>
              <a:t>[Strategic pillar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21" name="Rectangle 20">
            <a:extLst>
              <a:ext uri="{FF2B5EF4-FFF2-40B4-BE49-F238E27FC236}">
                <a16:creationId xmlns:a16="http://schemas.microsoft.com/office/drawing/2014/main" id="{03E83C57-9EF1-214B-8711-82985535F391}"/>
              </a:ext>
            </a:extLst>
          </p:cNvPr>
          <p:cNvSpPr/>
          <p:nvPr/>
        </p:nvSpPr>
        <p:spPr>
          <a:xfrm>
            <a:off x="4756268" y="3562388"/>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61F32"/>
                </a:solidFill>
                <a:effectLst/>
                <a:uLnTx/>
                <a:uFillTx/>
                <a:latin typeface="Arial" panose="020B0604020202020204"/>
                <a:ea typeface="+mn-ea"/>
                <a:cs typeface="+mn-cs"/>
              </a:rPr>
              <a:t>[Strategic pillar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61F32"/>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774DBD47-4D51-2D4E-825F-F249008E3F13}"/>
              </a:ext>
            </a:extLst>
          </p:cNvPr>
          <p:cNvSpPr/>
          <p:nvPr/>
        </p:nvSpPr>
        <p:spPr>
          <a:xfrm>
            <a:off x="8400154" y="3562388"/>
            <a:ext cx="2596406" cy="17238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61F32"/>
                </a:solidFill>
                <a:effectLst/>
                <a:uLnTx/>
                <a:uFillTx/>
                <a:latin typeface="Arial" panose="020B0604020202020204"/>
                <a:ea typeface="+mn-ea"/>
                <a:cs typeface="+mn-cs"/>
              </a:rPr>
              <a:t>[Strategic pillar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61F32"/>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39" name="Oval 38">
            <a:extLst>
              <a:ext uri="{FF2B5EF4-FFF2-40B4-BE49-F238E27FC236}">
                <a16:creationId xmlns:a16="http://schemas.microsoft.com/office/drawing/2014/main" id="{CC2EC4D2-A67D-1A46-ACB8-87A3C6773F1D}"/>
              </a:ext>
            </a:extLst>
          </p:cNvPr>
          <p:cNvSpPr>
            <a:spLocks noChangeAspect="1"/>
          </p:cNvSpPr>
          <p:nvPr/>
        </p:nvSpPr>
        <p:spPr>
          <a:xfrm>
            <a:off x="1780585" y="1936417"/>
            <a:ext cx="1260000" cy="12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Oval 39">
            <a:extLst>
              <a:ext uri="{FF2B5EF4-FFF2-40B4-BE49-F238E27FC236}">
                <a16:creationId xmlns:a16="http://schemas.microsoft.com/office/drawing/2014/main" id="{C87AF6BC-7C0C-8142-AE67-0E12DD440A41}"/>
              </a:ext>
            </a:extLst>
          </p:cNvPr>
          <p:cNvSpPr>
            <a:spLocks noChangeAspect="1"/>
          </p:cNvSpPr>
          <p:nvPr/>
        </p:nvSpPr>
        <p:spPr>
          <a:xfrm>
            <a:off x="5424471" y="1936417"/>
            <a:ext cx="1260000" cy="12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Oval 40">
            <a:extLst>
              <a:ext uri="{FF2B5EF4-FFF2-40B4-BE49-F238E27FC236}">
                <a16:creationId xmlns:a16="http://schemas.microsoft.com/office/drawing/2014/main" id="{CA291605-013F-504B-B63C-C044B2D75B45}"/>
              </a:ext>
            </a:extLst>
          </p:cNvPr>
          <p:cNvSpPr>
            <a:spLocks noChangeAspect="1"/>
          </p:cNvSpPr>
          <p:nvPr/>
        </p:nvSpPr>
        <p:spPr>
          <a:xfrm>
            <a:off x="9068357" y="1936417"/>
            <a:ext cx="1260000" cy="126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42" name="Picture 41">
            <a:extLst>
              <a:ext uri="{FF2B5EF4-FFF2-40B4-BE49-F238E27FC236}">
                <a16:creationId xmlns:a16="http://schemas.microsoft.com/office/drawing/2014/main" id="{AF9C7920-D614-DC4E-9626-40A9C3598D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51002" y="2262948"/>
            <a:ext cx="606938" cy="606938"/>
          </a:xfrm>
          <a:prstGeom prst="rect">
            <a:avLst/>
          </a:prstGeom>
        </p:spPr>
      </p:pic>
      <p:pic>
        <p:nvPicPr>
          <p:cNvPr id="43" name="Picture 42">
            <a:extLst>
              <a:ext uri="{FF2B5EF4-FFF2-40B4-BE49-F238E27FC236}">
                <a16:creationId xmlns:a16="http://schemas.microsoft.com/office/drawing/2014/main" id="{01A98285-648B-2041-9047-56967A377C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06385" y="2262217"/>
            <a:ext cx="608400" cy="608400"/>
          </a:xfrm>
          <a:prstGeom prst="rect">
            <a:avLst/>
          </a:prstGeom>
        </p:spPr>
      </p:pic>
      <p:pic>
        <p:nvPicPr>
          <p:cNvPr id="44" name="Picture 43">
            <a:extLst>
              <a:ext uri="{FF2B5EF4-FFF2-40B4-BE49-F238E27FC236}">
                <a16:creationId xmlns:a16="http://schemas.microsoft.com/office/drawing/2014/main" id="{4BACE878-7CA7-0947-9C9E-61B1B47E09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94157" y="2262217"/>
            <a:ext cx="608400" cy="608400"/>
          </a:xfrm>
          <a:prstGeom prst="rect">
            <a:avLst/>
          </a:prstGeom>
        </p:spPr>
      </p:pic>
      <p:cxnSp>
        <p:nvCxnSpPr>
          <p:cNvPr id="45" name="Straight Connector 44">
            <a:extLst>
              <a:ext uri="{FF2B5EF4-FFF2-40B4-BE49-F238E27FC236}">
                <a16:creationId xmlns:a16="http://schemas.microsoft.com/office/drawing/2014/main" id="{4FAC6AA4-F00C-E545-97F4-E7FB08FBF3E3}"/>
              </a:ext>
            </a:extLst>
          </p:cNvPr>
          <p:cNvCxnSpPr>
            <a:cxnSpLocks/>
          </p:cNvCxnSpPr>
          <p:nvPr/>
        </p:nvCxnSpPr>
        <p:spPr>
          <a:xfrm>
            <a:off x="4232528" y="1960154"/>
            <a:ext cx="0" cy="385200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25F33D0-5F34-1A40-8E6E-12E1A8AEB9A7}"/>
              </a:ext>
            </a:extLst>
          </p:cNvPr>
          <p:cNvCxnSpPr>
            <a:cxnSpLocks/>
          </p:cNvCxnSpPr>
          <p:nvPr/>
        </p:nvCxnSpPr>
        <p:spPr>
          <a:xfrm>
            <a:off x="7876414" y="1960154"/>
            <a:ext cx="0" cy="3852000"/>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F40B5C65-B26A-2745-B187-8D8F7EF9E0E4}"/>
              </a:ext>
            </a:extLst>
          </p:cNvPr>
          <p:cNvSpPr>
            <a:spLocks noChangeAspect="1"/>
          </p:cNvSpPr>
          <p:nvPr/>
        </p:nvSpPr>
        <p:spPr>
          <a:xfrm>
            <a:off x="688512" y="4044897"/>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1</a:t>
            </a:r>
          </a:p>
        </p:txBody>
      </p:sp>
      <p:sp>
        <p:nvSpPr>
          <p:cNvPr id="47" name="Oval 46">
            <a:extLst>
              <a:ext uri="{FF2B5EF4-FFF2-40B4-BE49-F238E27FC236}">
                <a16:creationId xmlns:a16="http://schemas.microsoft.com/office/drawing/2014/main" id="{6DAA55B8-6D81-6E49-998F-E6EE6E4EB550}"/>
              </a:ext>
            </a:extLst>
          </p:cNvPr>
          <p:cNvSpPr>
            <a:spLocks noChangeAspect="1"/>
          </p:cNvSpPr>
          <p:nvPr/>
        </p:nvSpPr>
        <p:spPr>
          <a:xfrm>
            <a:off x="688512" y="4446871"/>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2</a:t>
            </a:r>
          </a:p>
        </p:txBody>
      </p:sp>
      <p:sp>
        <p:nvSpPr>
          <p:cNvPr id="48" name="Oval 47">
            <a:extLst>
              <a:ext uri="{FF2B5EF4-FFF2-40B4-BE49-F238E27FC236}">
                <a16:creationId xmlns:a16="http://schemas.microsoft.com/office/drawing/2014/main" id="{FE787D11-FA1B-054B-9E4E-65A2433A9AB6}"/>
              </a:ext>
            </a:extLst>
          </p:cNvPr>
          <p:cNvSpPr>
            <a:spLocks noChangeAspect="1"/>
          </p:cNvSpPr>
          <p:nvPr/>
        </p:nvSpPr>
        <p:spPr>
          <a:xfrm>
            <a:off x="688512" y="4848564"/>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3</a:t>
            </a:r>
          </a:p>
        </p:txBody>
      </p:sp>
      <p:sp>
        <p:nvSpPr>
          <p:cNvPr id="49" name="Oval 48">
            <a:extLst>
              <a:ext uri="{FF2B5EF4-FFF2-40B4-BE49-F238E27FC236}">
                <a16:creationId xmlns:a16="http://schemas.microsoft.com/office/drawing/2014/main" id="{C60E6777-C3AC-3444-9EF1-1E5802D4CD36}"/>
              </a:ext>
            </a:extLst>
          </p:cNvPr>
          <p:cNvSpPr>
            <a:spLocks noChangeAspect="1"/>
          </p:cNvSpPr>
          <p:nvPr/>
        </p:nvSpPr>
        <p:spPr>
          <a:xfrm>
            <a:off x="688512" y="525025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4</a:t>
            </a:r>
          </a:p>
        </p:txBody>
      </p:sp>
      <p:sp>
        <p:nvSpPr>
          <p:cNvPr id="50" name="Oval 49">
            <a:extLst>
              <a:ext uri="{FF2B5EF4-FFF2-40B4-BE49-F238E27FC236}">
                <a16:creationId xmlns:a16="http://schemas.microsoft.com/office/drawing/2014/main" id="{F5CBE149-1C8C-F049-A4FE-B00D985A9122}"/>
              </a:ext>
            </a:extLst>
          </p:cNvPr>
          <p:cNvSpPr>
            <a:spLocks noChangeAspect="1"/>
          </p:cNvSpPr>
          <p:nvPr/>
        </p:nvSpPr>
        <p:spPr>
          <a:xfrm>
            <a:off x="688512" y="5651950"/>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5</a:t>
            </a:r>
          </a:p>
        </p:txBody>
      </p:sp>
      <p:sp>
        <p:nvSpPr>
          <p:cNvPr id="51" name="Oval 50">
            <a:extLst>
              <a:ext uri="{FF2B5EF4-FFF2-40B4-BE49-F238E27FC236}">
                <a16:creationId xmlns:a16="http://schemas.microsoft.com/office/drawing/2014/main" id="{89728AFE-B115-4B49-B0CE-D68429B15EB3}"/>
              </a:ext>
            </a:extLst>
          </p:cNvPr>
          <p:cNvSpPr>
            <a:spLocks noChangeAspect="1"/>
          </p:cNvSpPr>
          <p:nvPr/>
        </p:nvSpPr>
        <p:spPr>
          <a:xfrm>
            <a:off x="688512" y="6053644"/>
            <a:ext cx="288000" cy="28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6</a:t>
            </a:r>
          </a:p>
        </p:txBody>
      </p:sp>
      <p:sp>
        <p:nvSpPr>
          <p:cNvPr id="52" name="Oval 51">
            <a:extLst>
              <a:ext uri="{FF2B5EF4-FFF2-40B4-BE49-F238E27FC236}">
                <a16:creationId xmlns:a16="http://schemas.microsoft.com/office/drawing/2014/main" id="{421E00EC-85B1-1D4F-A244-13E11E4E9C6C}"/>
              </a:ext>
            </a:extLst>
          </p:cNvPr>
          <p:cNvSpPr>
            <a:spLocks noChangeAspect="1"/>
          </p:cNvSpPr>
          <p:nvPr/>
        </p:nvSpPr>
        <p:spPr>
          <a:xfrm>
            <a:off x="4467567" y="4044897"/>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7</a:t>
            </a:r>
          </a:p>
        </p:txBody>
      </p:sp>
      <p:sp>
        <p:nvSpPr>
          <p:cNvPr id="53" name="Oval 52">
            <a:extLst>
              <a:ext uri="{FF2B5EF4-FFF2-40B4-BE49-F238E27FC236}">
                <a16:creationId xmlns:a16="http://schemas.microsoft.com/office/drawing/2014/main" id="{DB942548-084F-E74B-BC6C-4E237B081E7B}"/>
              </a:ext>
            </a:extLst>
          </p:cNvPr>
          <p:cNvSpPr>
            <a:spLocks noChangeAspect="1"/>
          </p:cNvSpPr>
          <p:nvPr/>
        </p:nvSpPr>
        <p:spPr>
          <a:xfrm>
            <a:off x="4467567" y="4446871"/>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8</a:t>
            </a:r>
          </a:p>
        </p:txBody>
      </p:sp>
      <p:sp>
        <p:nvSpPr>
          <p:cNvPr id="54" name="Oval 53">
            <a:extLst>
              <a:ext uri="{FF2B5EF4-FFF2-40B4-BE49-F238E27FC236}">
                <a16:creationId xmlns:a16="http://schemas.microsoft.com/office/drawing/2014/main" id="{61930355-A6F7-BC4D-90D3-9675166B8BC1}"/>
              </a:ext>
            </a:extLst>
          </p:cNvPr>
          <p:cNvSpPr>
            <a:spLocks noChangeAspect="1"/>
          </p:cNvSpPr>
          <p:nvPr/>
        </p:nvSpPr>
        <p:spPr>
          <a:xfrm>
            <a:off x="4467567" y="4848564"/>
            <a:ext cx="288000" cy="28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9</a:t>
            </a:r>
          </a:p>
        </p:txBody>
      </p:sp>
      <p:sp>
        <p:nvSpPr>
          <p:cNvPr id="55" name="Oval 54">
            <a:extLst>
              <a:ext uri="{FF2B5EF4-FFF2-40B4-BE49-F238E27FC236}">
                <a16:creationId xmlns:a16="http://schemas.microsoft.com/office/drawing/2014/main" id="{50AF7492-BAC5-7B47-9E9D-7DFC1D42FDBF}"/>
              </a:ext>
            </a:extLst>
          </p:cNvPr>
          <p:cNvSpPr>
            <a:spLocks noChangeAspect="1"/>
          </p:cNvSpPr>
          <p:nvPr/>
        </p:nvSpPr>
        <p:spPr>
          <a:xfrm>
            <a:off x="4467567" y="5250257"/>
            <a:ext cx="288000" cy="28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10</a:t>
            </a:r>
          </a:p>
        </p:txBody>
      </p:sp>
      <p:sp>
        <p:nvSpPr>
          <p:cNvPr id="58" name="Oval 57">
            <a:extLst>
              <a:ext uri="{FF2B5EF4-FFF2-40B4-BE49-F238E27FC236}">
                <a16:creationId xmlns:a16="http://schemas.microsoft.com/office/drawing/2014/main" id="{55D61C58-19FC-2C42-A5E1-CC361F4D20C2}"/>
              </a:ext>
            </a:extLst>
          </p:cNvPr>
          <p:cNvSpPr>
            <a:spLocks noChangeAspect="1"/>
          </p:cNvSpPr>
          <p:nvPr/>
        </p:nvSpPr>
        <p:spPr>
          <a:xfrm>
            <a:off x="8111452" y="4044897"/>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11</a:t>
            </a:r>
          </a:p>
        </p:txBody>
      </p:sp>
      <p:sp>
        <p:nvSpPr>
          <p:cNvPr id="59" name="Oval 58">
            <a:extLst>
              <a:ext uri="{FF2B5EF4-FFF2-40B4-BE49-F238E27FC236}">
                <a16:creationId xmlns:a16="http://schemas.microsoft.com/office/drawing/2014/main" id="{25F31D9F-7EC4-AC44-AD5B-6D449B153512}"/>
              </a:ext>
            </a:extLst>
          </p:cNvPr>
          <p:cNvSpPr>
            <a:spLocks noChangeAspect="1"/>
          </p:cNvSpPr>
          <p:nvPr/>
        </p:nvSpPr>
        <p:spPr>
          <a:xfrm>
            <a:off x="8111452" y="4446590"/>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12</a:t>
            </a:r>
          </a:p>
        </p:txBody>
      </p:sp>
      <p:sp>
        <p:nvSpPr>
          <p:cNvPr id="60" name="Oval 59">
            <a:extLst>
              <a:ext uri="{FF2B5EF4-FFF2-40B4-BE49-F238E27FC236}">
                <a16:creationId xmlns:a16="http://schemas.microsoft.com/office/drawing/2014/main" id="{2F7734A9-A484-554E-88C6-1502D1CBF0DE}"/>
              </a:ext>
            </a:extLst>
          </p:cNvPr>
          <p:cNvSpPr>
            <a:spLocks noChangeAspect="1"/>
          </p:cNvSpPr>
          <p:nvPr/>
        </p:nvSpPr>
        <p:spPr>
          <a:xfrm>
            <a:off x="8111452" y="4848283"/>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13</a:t>
            </a:r>
          </a:p>
        </p:txBody>
      </p:sp>
      <p:sp>
        <p:nvSpPr>
          <p:cNvPr id="61" name="Oval 60">
            <a:extLst>
              <a:ext uri="{FF2B5EF4-FFF2-40B4-BE49-F238E27FC236}">
                <a16:creationId xmlns:a16="http://schemas.microsoft.com/office/drawing/2014/main" id="{97F92139-A324-7E41-8F1A-B0139EF48F97}"/>
              </a:ext>
            </a:extLst>
          </p:cNvPr>
          <p:cNvSpPr>
            <a:spLocks noChangeAspect="1"/>
          </p:cNvSpPr>
          <p:nvPr/>
        </p:nvSpPr>
        <p:spPr>
          <a:xfrm>
            <a:off x="8111452" y="5249976"/>
            <a:ext cx="288000" cy="28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14</a:t>
            </a:r>
          </a:p>
        </p:txBody>
      </p:sp>
      <p:sp>
        <p:nvSpPr>
          <p:cNvPr id="62" name="Oval 61">
            <a:extLst>
              <a:ext uri="{FF2B5EF4-FFF2-40B4-BE49-F238E27FC236}">
                <a16:creationId xmlns:a16="http://schemas.microsoft.com/office/drawing/2014/main" id="{D53C5BA7-98BF-684F-A4C8-D33946B995C6}"/>
              </a:ext>
            </a:extLst>
          </p:cNvPr>
          <p:cNvSpPr>
            <a:spLocks noChangeAspect="1"/>
          </p:cNvSpPr>
          <p:nvPr/>
        </p:nvSpPr>
        <p:spPr>
          <a:xfrm>
            <a:off x="8111452" y="5651669"/>
            <a:ext cx="288000" cy="28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15</a:t>
            </a:r>
          </a:p>
        </p:txBody>
      </p:sp>
      <p:sp>
        <p:nvSpPr>
          <p:cNvPr id="64" name="TextBox 63">
            <a:extLst>
              <a:ext uri="{FF2B5EF4-FFF2-40B4-BE49-F238E27FC236}">
                <a16:creationId xmlns:a16="http://schemas.microsoft.com/office/drawing/2014/main" id="{62F689E3-C3AC-BC4B-8563-1EF09532B562}"/>
              </a:ext>
            </a:extLst>
          </p:cNvPr>
          <p:cNvSpPr txBox="1"/>
          <p:nvPr/>
        </p:nvSpPr>
        <p:spPr>
          <a:xfrm>
            <a:off x="976514" y="4034866"/>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1]</a:t>
            </a:r>
          </a:p>
        </p:txBody>
      </p:sp>
      <p:sp>
        <p:nvSpPr>
          <p:cNvPr id="65" name="TextBox 64">
            <a:extLst>
              <a:ext uri="{FF2B5EF4-FFF2-40B4-BE49-F238E27FC236}">
                <a16:creationId xmlns:a16="http://schemas.microsoft.com/office/drawing/2014/main" id="{84DDDD69-5C28-4A4B-B8E7-748A983D97F6}"/>
              </a:ext>
            </a:extLst>
          </p:cNvPr>
          <p:cNvSpPr txBox="1"/>
          <p:nvPr/>
        </p:nvSpPr>
        <p:spPr>
          <a:xfrm>
            <a:off x="976514" y="4436339"/>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2]</a:t>
            </a:r>
          </a:p>
        </p:txBody>
      </p:sp>
      <p:sp>
        <p:nvSpPr>
          <p:cNvPr id="66" name="TextBox 65">
            <a:extLst>
              <a:ext uri="{FF2B5EF4-FFF2-40B4-BE49-F238E27FC236}">
                <a16:creationId xmlns:a16="http://schemas.microsoft.com/office/drawing/2014/main" id="{64C2E751-6705-EA42-9E78-92D8EFBE2FF2}"/>
              </a:ext>
            </a:extLst>
          </p:cNvPr>
          <p:cNvSpPr txBox="1"/>
          <p:nvPr/>
        </p:nvSpPr>
        <p:spPr>
          <a:xfrm>
            <a:off x="976514" y="4837812"/>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3]</a:t>
            </a:r>
          </a:p>
        </p:txBody>
      </p:sp>
      <p:sp>
        <p:nvSpPr>
          <p:cNvPr id="67" name="TextBox 66">
            <a:extLst>
              <a:ext uri="{FF2B5EF4-FFF2-40B4-BE49-F238E27FC236}">
                <a16:creationId xmlns:a16="http://schemas.microsoft.com/office/drawing/2014/main" id="{7DBD2345-ACEC-1049-A2F6-4EFBC1F6559F}"/>
              </a:ext>
            </a:extLst>
          </p:cNvPr>
          <p:cNvSpPr txBox="1"/>
          <p:nvPr/>
        </p:nvSpPr>
        <p:spPr>
          <a:xfrm>
            <a:off x="976514" y="5239285"/>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4]</a:t>
            </a:r>
          </a:p>
        </p:txBody>
      </p:sp>
      <p:sp>
        <p:nvSpPr>
          <p:cNvPr id="68" name="TextBox 67">
            <a:extLst>
              <a:ext uri="{FF2B5EF4-FFF2-40B4-BE49-F238E27FC236}">
                <a16:creationId xmlns:a16="http://schemas.microsoft.com/office/drawing/2014/main" id="{5CCD43C2-F02B-CE43-9F19-855B19CC21CC}"/>
              </a:ext>
            </a:extLst>
          </p:cNvPr>
          <p:cNvSpPr txBox="1"/>
          <p:nvPr/>
        </p:nvSpPr>
        <p:spPr>
          <a:xfrm>
            <a:off x="976514" y="5640758"/>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5]</a:t>
            </a:r>
          </a:p>
        </p:txBody>
      </p:sp>
      <p:sp>
        <p:nvSpPr>
          <p:cNvPr id="69" name="TextBox 68">
            <a:extLst>
              <a:ext uri="{FF2B5EF4-FFF2-40B4-BE49-F238E27FC236}">
                <a16:creationId xmlns:a16="http://schemas.microsoft.com/office/drawing/2014/main" id="{3828A3AB-24D3-4E4F-9C9B-9D2962C3A8CE}"/>
              </a:ext>
            </a:extLst>
          </p:cNvPr>
          <p:cNvSpPr txBox="1"/>
          <p:nvPr/>
        </p:nvSpPr>
        <p:spPr>
          <a:xfrm>
            <a:off x="976514" y="6042230"/>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6]</a:t>
            </a:r>
          </a:p>
        </p:txBody>
      </p:sp>
      <p:sp>
        <p:nvSpPr>
          <p:cNvPr id="70" name="TextBox 69">
            <a:extLst>
              <a:ext uri="{FF2B5EF4-FFF2-40B4-BE49-F238E27FC236}">
                <a16:creationId xmlns:a16="http://schemas.microsoft.com/office/drawing/2014/main" id="{9B4B0EE6-1828-EE4F-9FEF-64C426B66F70}"/>
              </a:ext>
            </a:extLst>
          </p:cNvPr>
          <p:cNvSpPr txBox="1"/>
          <p:nvPr/>
        </p:nvSpPr>
        <p:spPr>
          <a:xfrm>
            <a:off x="4752494" y="4034866"/>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7]</a:t>
            </a:r>
          </a:p>
        </p:txBody>
      </p:sp>
      <p:sp>
        <p:nvSpPr>
          <p:cNvPr id="71" name="TextBox 70">
            <a:extLst>
              <a:ext uri="{FF2B5EF4-FFF2-40B4-BE49-F238E27FC236}">
                <a16:creationId xmlns:a16="http://schemas.microsoft.com/office/drawing/2014/main" id="{7B3B27A6-6CA9-524E-86A0-F86B7998803D}"/>
              </a:ext>
            </a:extLst>
          </p:cNvPr>
          <p:cNvSpPr txBox="1"/>
          <p:nvPr/>
        </p:nvSpPr>
        <p:spPr>
          <a:xfrm>
            <a:off x="4752494" y="4421323"/>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8]</a:t>
            </a:r>
          </a:p>
        </p:txBody>
      </p:sp>
      <p:sp>
        <p:nvSpPr>
          <p:cNvPr id="72" name="TextBox 71">
            <a:extLst>
              <a:ext uri="{FF2B5EF4-FFF2-40B4-BE49-F238E27FC236}">
                <a16:creationId xmlns:a16="http://schemas.microsoft.com/office/drawing/2014/main" id="{0B9D05C9-B1F2-1847-B79C-8B23862F7893}"/>
              </a:ext>
            </a:extLst>
          </p:cNvPr>
          <p:cNvSpPr txBox="1"/>
          <p:nvPr/>
        </p:nvSpPr>
        <p:spPr>
          <a:xfrm>
            <a:off x="4752494" y="4822796"/>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9]</a:t>
            </a:r>
          </a:p>
        </p:txBody>
      </p:sp>
      <p:sp>
        <p:nvSpPr>
          <p:cNvPr id="73" name="TextBox 72">
            <a:extLst>
              <a:ext uri="{FF2B5EF4-FFF2-40B4-BE49-F238E27FC236}">
                <a16:creationId xmlns:a16="http://schemas.microsoft.com/office/drawing/2014/main" id="{ECA36FA3-5E22-2C42-8A8E-0E7A05B3C72F}"/>
              </a:ext>
            </a:extLst>
          </p:cNvPr>
          <p:cNvSpPr txBox="1"/>
          <p:nvPr/>
        </p:nvSpPr>
        <p:spPr>
          <a:xfrm>
            <a:off x="4752494" y="5239285"/>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10]</a:t>
            </a:r>
          </a:p>
        </p:txBody>
      </p:sp>
      <p:sp>
        <p:nvSpPr>
          <p:cNvPr id="74" name="TextBox 73">
            <a:extLst>
              <a:ext uri="{FF2B5EF4-FFF2-40B4-BE49-F238E27FC236}">
                <a16:creationId xmlns:a16="http://schemas.microsoft.com/office/drawing/2014/main" id="{29E698F2-9FE8-6344-9279-965C92AE8540}"/>
              </a:ext>
            </a:extLst>
          </p:cNvPr>
          <p:cNvSpPr txBox="1"/>
          <p:nvPr/>
        </p:nvSpPr>
        <p:spPr>
          <a:xfrm>
            <a:off x="8399452" y="4034866"/>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11]</a:t>
            </a:r>
          </a:p>
        </p:txBody>
      </p:sp>
      <p:sp>
        <p:nvSpPr>
          <p:cNvPr id="75" name="TextBox 74">
            <a:extLst>
              <a:ext uri="{FF2B5EF4-FFF2-40B4-BE49-F238E27FC236}">
                <a16:creationId xmlns:a16="http://schemas.microsoft.com/office/drawing/2014/main" id="{97545679-43DB-FC48-8A8E-7AA2E2FB254E}"/>
              </a:ext>
            </a:extLst>
          </p:cNvPr>
          <p:cNvSpPr txBox="1"/>
          <p:nvPr/>
        </p:nvSpPr>
        <p:spPr>
          <a:xfrm>
            <a:off x="8399452" y="4421323"/>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12]</a:t>
            </a:r>
          </a:p>
        </p:txBody>
      </p:sp>
      <p:sp>
        <p:nvSpPr>
          <p:cNvPr id="76" name="TextBox 75">
            <a:extLst>
              <a:ext uri="{FF2B5EF4-FFF2-40B4-BE49-F238E27FC236}">
                <a16:creationId xmlns:a16="http://schemas.microsoft.com/office/drawing/2014/main" id="{9D35E1B2-27AB-B347-B892-DD668B93AC21}"/>
              </a:ext>
            </a:extLst>
          </p:cNvPr>
          <p:cNvSpPr txBox="1"/>
          <p:nvPr/>
        </p:nvSpPr>
        <p:spPr>
          <a:xfrm>
            <a:off x="8399452" y="4822796"/>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13]</a:t>
            </a:r>
          </a:p>
        </p:txBody>
      </p:sp>
      <p:sp>
        <p:nvSpPr>
          <p:cNvPr id="77" name="TextBox 76">
            <a:extLst>
              <a:ext uri="{FF2B5EF4-FFF2-40B4-BE49-F238E27FC236}">
                <a16:creationId xmlns:a16="http://schemas.microsoft.com/office/drawing/2014/main" id="{D1CBF8DE-ACC1-5E4F-AD85-1F30B5B39911}"/>
              </a:ext>
            </a:extLst>
          </p:cNvPr>
          <p:cNvSpPr txBox="1"/>
          <p:nvPr/>
        </p:nvSpPr>
        <p:spPr>
          <a:xfrm>
            <a:off x="8399452" y="5239285"/>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14]</a:t>
            </a:r>
          </a:p>
        </p:txBody>
      </p:sp>
      <p:sp>
        <p:nvSpPr>
          <p:cNvPr id="78" name="TextBox 77">
            <a:extLst>
              <a:ext uri="{FF2B5EF4-FFF2-40B4-BE49-F238E27FC236}">
                <a16:creationId xmlns:a16="http://schemas.microsoft.com/office/drawing/2014/main" id="{4DB274F7-242C-8144-9619-CF4DEABC3308}"/>
              </a:ext>
            </a:extLst>
          </p:cNvPr>
          <p:cNvSpPr txBox="1"/>
          <p:nvPr/>
        </p:nvSpPr>
        <p:spPr>
          <a:xfrm>
            <a:off x="8399452" y="5640758"/>
            <a:ext cx="302097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[Initiative 15]</a:t>
            </a:r>
          </a:p>
        </p:txBody>
      </p:sp>
      <p:sp>
        <p:nvSpPr>
          <p:cNvPr id="79" name="Oval 78">
            <a:extLst>
              <a:ext uri="{FF2B5EF4-FFF2-40B4-BE49-F238E27FC236}">
                <a16:creationId xmlns:a16="http://schemas.microsoft.com/office/drawing/2014/main" id="{4EADEA78-E965-254B-AEE4-6EA326CC1672}"/>
              </a:ext>
            </a:extLst>
          </p:cNvPr>
          <p:cNvSpPr>
            <a:spLocks noChangeAspect="1"/>
          </p:cNvSpPr>
          <p:nvPr/>
        </p:nvSpPr>
        <p:spPr>
          <a:xfrm>
            <a:off x="7437844" y="1338857"/>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Oval 79">
            <a:extLst>
              <a:ext uri="{FF2B5EF4-FFF2-40B4-BE49-F238E27FC236}">
                <a16:creationId xmlns:a16="http://schemas.microsoft.com/office/drawing/2014/main" id="{E12DE894-38C1-5B40-89E0-640BE7D245CA}"/>
              </a:ext>
            </a:extLst>
          </p:cNvPr>
          <p:cNvSpPr>
            <a:spLocks noChangeAspect="1"/>
          </p:cNvSpPr>
          <p:nvPr/>
        </p:nvSpPr>
        <p:spPr>
          <a:xfrm>
            <a:off x="8945008" y="1338857"/>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Oval 80">
            <a:extLst>
              <a:ext uri="{FF2B5EF4-FFF2-40B4-BE49-F238E27FC236}">
                <a16:creationId xmlns:a16="http://schemas.microsoft.com/office/drawing/2014/main" id="{DB637A40-79DB-1642-877A-3C8C57D495F9}"/>
              </a:ext>
            </a:extLst>
          </p:cNvPr>
          <p:cNvSpPr>
            <a:spLocks noChangeAspect="1"/>
          </p:cNvSpPr>
          <p:nvPr/>
        </p:nvSpPr>
        <p:spPr>
          <a:xfrm>
            <a:off x="10452171" y="1338857"/>
            <a:ext cx="288000" cy="28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 name="TextBox 81">
            <a:extLst>
              <a:ext uri="{FF2B5EF4-FFF2-40B4-BE49-F238E27FC236}">
                <a16:creationId xmlns:a16="http://schemas.microsoft.com/office/drawing/2014/main" id="{1A7EE8B8-2285-044B-92E6-3184B2ECE827}"/>
              </a:ext>
            </a:extLst>
          </p:cNvPr>
          <p:cNvSpPr txBox="1"/>
          <p:nvPr/>
        </p:nvSpPr>
        <p:spPr>
          <a:xfrm>
            <a:off x="7717214" y="1328969"/>
            <a:ext cx="11055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[BU 1]</a:t>
            </a:r>
          </a:p>
        </p:txBody>
      </p:sp>
      <p:sp>
        <p:nvSpPr>
          <p:cNvPr id="83" name="TextBox 82">
            <a:extLst>
              <a:ext uri="{FF2B5EF4-FFF2-40B4-BE49-F238E27FC236}">
                <a16:creationId xmlns:a16="http://schemas.microsoft.com/office/drawing/2014/main" id="{B427286D-03B2-6741-B886-E5DF1F7B26EC}"/>
              </a:ext>
            </a:extLst>
          </p:cNvPr>
          <p:cNvSpPr txBox="1"/>
          <p:nvPr/>
        </p:nvSpPr>
        <p:spPr>
          <a:xfrm>
            <a:off x="9224377" y="1328969"/>
            <a:ext cx="11055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[BU 2]</a:t>
            </a:r>
          </a:p>
        </p:txBody>
      </p:sp>
      <p:sp>
        <p:nvSpPr>
          <p:cNvPr id="84" name="TextBox 83">
            <a:extLst>
              <a:ext uri="{FF2B5EF4-FFF2-40B4-BE49-F238E27FC236}">
                <a16:creationId xmlns:a16="http://schemas.microsoft.com/office/drawing/2014/main" id="{5BCC64E6-4610-F247-A4CB-9DFD94BC4B7A}"/>
              </a:ext>
            </a:extLst>
          </p:cNvPr>
          <p:cNvSpPr txBox="1"/>
          <p:nvPr/>
        </p:nvSpPr>
        <p:spPr>
          <a:xfrm>
            <a:off x="10732676" y="1328969"/>
            <a:ext cx="11055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[BU 3]</a:t>
            </a:r>
          </a:p>
        </p:txBody>
      </p:sp>
      <p:sp>
        <p:nvSpPr>
          <p:cNvPr id="4" name="Google Shape;23;p40">
            <a:extLst>
              <a:ext uri="{FF2B5EF4-FFF2-40B4-BE49-F238E27FC236}">
                <a16:creationId xmlns:a16="http://schemas.microsoft.com/office/drawing/2014/main" id="{78E98218-2673-3991-80DC-60005FE7C2A7}"/>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20</a:t>
            </a:fld>
            <a:endParaRPr/>
          </a:p>
        </p:txBody>
      </p:sp>
    </p:spTree>
    <p:extLst>
      <p:ext uri="{BB962C8B-B14F-4D97-AF65-F5344CB8AC3E}">
        <p14:creationId xmlns:p14="http://schemas.microsoft.com/office/powerpoint/2010/main" val="329447752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F96E-E346-9469-4087-A1FAAF72722D}"/>
              </a:ext>
            </a:extLst>
          </p:cNvPr>
          <p:cNvSpPr>
            <a:spLocks noGrp="1"/>
          </p:cNvSpPr>
          <p:nvPr>
            <p:ph type="title"/>
          </p:nvPr>
        </p:nvSpPr>
        <p:spPr/>
        <p:txBody>
          <a:bodyPr>
            <a:normAutofit/>
          </a:bodyPr>
          <a:lstStyle/>
          <a:p>
            <a:r>
              <a:rPr lang="en-US"/>
              <a:t>[Company] could distinguish from competitors as the only real "premium" player, but it requires a truly distinguished offering</a:t>
            </a:r>
          </a:p>
        </p:txBody>
      </p:sp>
      <p:sp>
        <p:nvSpPr>
          <p:cNvPr id="6" name="Rectangle 12">
            <a:extLst>
              <a:ext uri="{FF2B5EF4-FFF2-40B4-BE49-F238E27FC236}">
                <a16:creationId xmlns:a16="http://schemas.microsoft.com/office/drawing/2014/main" id="{E4D5E529-DF4B-5B4A-280A-9DE6A2B7CB36}"/>
              </a:ext>
            </a:extLst>
          </p:cNvPr>
          <p:cNvSpPr>
            <a:spLocks noChangeArrowheads="1"/>
          </p:cNvSpPr>
          <p:nvPr/>
        </p:nvSpPr>
        <p:spPr bwMode="gray">
          <a:xfrm>
            <a:off x="467806" y="1369903"/>
            <a:ext cx="3263554" cy="369332"/>
          </a:xfrm>
          <a:prstGeom prst="rect">
            <a:avLst/>
          </a:prstGeom>
          <a:solidFill>
            <a:schemeClr val="bg1"/>
          </a:solidFill>
          <a:ln w="9525" algn="ctr">
            <a:noFill/>
            <a:miter lim="800000"/>
            <a:headEnd type="none" w="lg" len="lg"/>
            <a:tailEnd type="none" w="lg" len="lg"/>
          </a:ln>
          <a:effectLst/>
        </p:spPr>
        <p:txBody>
          <a:bodyPr wrap="square" tIns="91440" bIns="91440" anchor="b">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i="0" u="none" strike="noStrike" kern="0" cap="none" spc="0" normalizeH="0" baseline="0" noProof="0">
                <a:ln>
                  <a:noFill/>
                </a:ln>
                <a:solidFill>
                  <a:srgbClr val="000000"/>
                </a:solidFill>
                <a:effectLst/>
                <a:uLnTx/>
                <a:uFillTx/>
                <a:latin typeface="Arial" panose="020B0604020202020204"/>
                <a:ea typeface="Gulim" pitchFamily="34" charset="-127"/>
                <a:cs typeface="Arial"/>
                <a:sym typeface="Arial"/>
              </a:rPr>
              <a:t>Brand perception:</a:t>
            </a:r>
          </a:p>
        </p:txBody>
      </p:sp>
      <p:sp>
        <p:nvSpPr>
          <p:cNvPr id="27" name="Rectangle 26">
            <a:extLst>
              <a:ext uri="{FF2B5EF4-FFF2-40B4-BE49-F238E27FC236}">
                <a16:creationId xmlns:a16="http://schemas.microsoft.com/office/drawing/2014/main" id="{BD839CF2-62CA-7F66-77A0-5E074FED9609}"/>
              </a:ext>
            </a:extLst>
          </p:cNvPr>
          <p:cNvSpPr/>
          <p:nvPr/>
        </p:nvSpPr>
        <p:spPr>
          <a:xfrm>
            <a:off x="6191745" y="2147888"/>
            <a:ext cx="4305768" cy="18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9A52263-5D87-1C86-573D-AFEBB7B78310}"/>
              </a:ext>
            </a:extLst>
          </p:cNvPr>
          <p:cNvSpPr/>
          <p:nvPr/>
        </p:nvSpPr>
        <p:spPr>
          <a:xfrm>
            <a:off x="1858338" y="2147888"/>
            <a:ext cx="4305768" cy="18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97D9D8C-B56F-1B96-D621-1F4B6C8943BF}"/>
              </a:ext>
            </a:extLst>
          </p:cNvPr>
          <p:cNvSpPr/>
          <p:nvPr/>
        </p:nvSpPr>
        <p:spPr>
          <a:xfrm>
            <a:off x="6191745" y="4033500"/>
            <a:ext cx="4305768" cy="18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1A016BE-DA79-DA81-9584-5AA561C7E3B8}"/>
              </a:ext>
            </a:extLst>
          </p:cNvPr>
          <p:cNvSpPr/>
          <p:nvPr/>
        </p:nvSpPr>
        <p:spPr>
          <a:xfrm>
            <a:off x="1858338" y="4033500"/>
            <a:ext cx="4305768" cy="18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ine 5">
            <a:extLst>
              <a:ext uri="{FF2B5EF4-FFF2-40B4-BE49-F238E27FC236}">
                <a16:creationId xmlns:a16="http://schemas.microsoft.com/office/drawing/2014/main" id="{BE6AFE3B-F10A-3586-ED24-BE287179AEDD}"/>
              </a:ext>
            </a:extLst>
          </p:cNvPr>
          <p:cNvSpPr>
            <a:spLocks noChangeShapeType="1"/>
          </p:cNvSpPr>
          <p:nvPr/>
        </p:nvSpPr>
        <p:spPr bwMode="auto">
          <a:xfrm flipH="1">
            <a:off x="6170250" y="2147888"/>
            <a:ext cx="10747" cy="3757612"/>
          </a:xfrm>
          <a:prstGeom prst="line">
            <a:avLst/>
          </a:prstGeom>
          <a:noFill/>
          <a:ln w="19050">
            <a:solidFill>
              <a:schemeClr val="tx1"/>
            </a:solidFill>
            <a:round/>
            <a:headEnd type="none" w="lg" len="lg"/>
            <a:tailEnd type="none" w="lg" len="lg"/>
          </a:ln>
          <a:effectLst/>
        </p:spPr>
        <p:txBody>
          <a:bodyPr wrap="none" tIns="91440" bIns="9144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panose="020B0604020202020204"/>
              <a:cs typeface="Arial"/>
              <a:sym typeface="Arial"/>
            </a:endParaRPr>
          </a:p>
        </p:txBody>
      </p:sp>
      <p:sp>
        <p:nvSpPr>
          <p:cNvPr id="5" name="Line 6">
            <a:extLst>
              <a:ext uri="{FF2B5EF4-FFF2-40B4-BE49-F238E27FC236}">
                <a16:creationId xmlns:a16="http://schemas.microsoft.com/office/drawing/2014/main" id="{0F303AB6-1934-4F27-E1C7-600AD015B40B}"/>
              </a:ext>
            </a:extLst>
          </p:cNvPr>
          <p:cNvSpPr>
            <a:spLocks noChangeShapeType="1"/>
          </p:cNvSpPr>
          <p:nvPr/>
        </p:nvSpPr>
        <p:spPr bwMode="auto">
          <a:xfrm rot="5400000" flipH="1">
            <a:off x="6177926" y="-292894"/>
            <a:ext cx="0" cy="8639175"/>
          </a:xfrm>
          <a:prstGeom prst="line">
            <a:avLst/>
          </a:prstGeom>
          <a:noFill/>
          <a:ln w="19050">
            <a:solidFill>
              <a:schemeClr val="tx1"/>
            </a:solidFill>
            <a:round/>
            <a:headEnd type="none" w="lg" len="lg"/>
            <a:tailEnd type="none" w="lg" len="lg"/>
          </a:ln>
          <a:effectLst/>
        </p:spPr>
        <p:txBody>
          <a:bodyPr wrap="none" tIns="91440" bIns="9144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panose="020B0604020202020204"/>
              <a:cs typeface="Arial"/>
              <a:sym typeface="Arial"/>
            </a:endParaRPr>
          </a:p>
        </p:txBody>
      </p:sp>
      <p:sp>
        <p:nvSpPr>
          <p:cNvPr id="11" name="Text Box 47">
            <a:extLst>
              <a:ext uri="{FF2B5EF4-FFF2-40B4-BE49-F238E27FC236}">
                <a16:creationId xmlns:a16="http://schemas.microsoft.com/office/drawing/2014/main" id="{7EA3F0BA-CF3A-90A4-C328-36F057A7B640}"/>
              </a:ext>
            </a:extLst>
          </p:cNvPr>
          <p:cNvSpPr txBox="1">
            <a:spLocks noChangeArrowheads="1"/>
          </p:cNvSpPr>
          <p:nvPr/>
        </p:nvSpPr>
        <p:spPr bwMode="auto">
          <a:xfrm>
            <a:off x="990315" y="3842028"/>
            <a:ext cx="873957" cy="369332"/>
          </a:xfrm>
          <a:prstGeom prst="rect">
            <a:avLst/>
          </a:prstGeom>
          <a:noFill/>
          <a:ln w="9525" algn="ctr">
            <a:noFill/>
            <a:miter lim="800000"/>
            <a:headEnd type="none" w="lg" len="lg"/>
            <a:tailEnd type="none" w="lg" len="lg"/>
          </a:ln>
          <a:effectLst/>
        </p:spPr>
        <p:txBody>
          <a:bodyPr wrap="none" tIns="91440" bIns="9144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a:t>High price</a:t>
            </a:r>
            <a:endParaRPr kumimoji="0" lang="en-US" sz="1200" b="0" i="0" u="none" strike="noStrike" kern="0" cap="none" spc="0" normalizeH="0" baseline="0" noProof="0">
              <a:ln>
                <a:noFill/>
              </a:ln>
              <a:solidFill>
                <a:srgbClr val="000000"/>
              </a:solidFill>
              <a:effectLst/>
              <a:uLnTx/>
              <a:uFillTx/>
              <a:latin typeface="Arial" panose="020B0604020202020204"/>
              <a:cs typeface="Arial"/>
              <a:sym typeface="Arial"/>
            </a:endParaRPr>
          </a:p>
        </p:txBody>
      </p:sp>
      <p:sp>
        <p:nvSpPr>
          <p:cNvPr id="12" name="Text Box 48">
            <a:extLst>
              <a:ext uri="{FF2B5EF4-FFF2-40B4-BE49-F238E27FC236}">
                <a16:creationId xmlns:a16="http://schemas.microsoft.com/office/drawing/2014/main" id="{F3E7BD68-5274-B8A3-0D36-FCB23E9B5FBE}"/>
              </a:ext>
            </a:extLst>
          </p:cNvPr>
          <p:cNvSpPr txBox="1">
            <a:spLocks noChangeArrowheads="1"/>
          </p:cNvSpPr>
          <p:nvPr/>
        </p:nvSpPr>
        <p:spPr bwMode="auto">
          <a:xfrm>
            <a:off x="5829495" y="1803400"/>
            <a:ext cx="728084" cy="369332"/>
          </a:xfrm>
          <a:prstGeom prst="rect">
            <a:avLst/>
          </a:prstGeom>
          <a:noFill/>
          <a:ln w="9525" algn="ctr">
            <a:noFill/>
            <a:miter lim="800000"/>
            <a:headEnd type="none" w="lg" len="lg"/>
            <a:tailEnd type="none" w="lg" len="lg"/>
          </a:ln>
          <a:effectLst/>
        </p:spPr>
        <p:txBody>
          <a:bodyPr wrap="none" tIns="91440" bIns="9144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a:cs typeface="Arial"/>
                <a:sym typeface="Arial"/>
              </a:rPr>
              <a:t>Trusted</a:t>
            </a:r>
          </a:p>
        </p:txBody>
      </p:sp>
      <p:sp>
        <p:nvSpPr>
          <p:cNvPr id="13" name="Text Box 49">
            <a:extLst>
              <a:ext uri="{FF2B5EF4-FFF2-40B4-BE49-F238E27FC236}">
                <a16:creationId xmlns:a16="http://schemas.microsoft.com/office/drawing/2014/main" id="{C7D5ABE0-6659-F450-7C9E-8B86ED4BA58F}"/>
              </a:ext>
            </a:extLst>
          </p:cNvPr>
          <p:cNvSpPr txBox="1">
            <a:spLocks noChangeArrowheads="1"/>
          </p:cNvSpPr>
          <p:nvPr/>
        </p:nvSpPr>
        <p:spPr bwMode="auto">
          <a:xfrm>
            <a:off x="5753296" y="5872163"/>
            <a:ext cx="873957" cy="369332"/>
          </a:xfrm>
          <a:prstGeom prst="rect">
            <a:avLst/>
          </a:prstGeom>
          <a:noFill/>
          <a:ln w="9525" algn="ctr">
            <a:noFill/>
            <a:miter lim="800000"/>
            <a:headEnd type="none" w="lg" len="lg"/>
            <a:tailEnd type="none" w="lg" len="lg"/>
          </a:ln>
          <a:effectLst/>
        </p:spPr>
        <p:txBody>
          <a:bodyPr wrap="none" tIns="91440" bIns="9144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a:cs typeface="Arial"/>
                <a:sym typeface="Arial"/>
              </a:rPr>
              <a:t>Unfamiliar</a:t>
            </a:r>
          </a:p>
        </p:txBody>
      </p:sp>
      <p:sp>
        <p:nvSpPr>
          <p:cNvPr id="14" name="Text Box 50">
            <a:extLst>
              <a:ext uri="{FF2B5EF4-FFF2-40B4-BE49-F238E27FC236}">
                <a16:creationId xmlns:a16="http://schemas.microsoft.com/office/drawing/2014/main" id="{E6EBD0B7-E7E0-0DCA-6464-E1DB45675414}"/>
              </a:ext>
            </a:extLst>
          </p:cNvPr>
          <p:cNvSpPr txBox="1">
            <a:spLocks noChangeArrowheads="1"/>
          </p:cNvSpPr>
          <p:nvPr/>
        </p:nvSpPr>
        <p:spPr bwMode="auto">
          <a:xfrm>
            <a:off x="10469919" y="3842028"/>
            <a:ext cx="840295" cy="369332"/>
          </a:xfrm>
          <a:prstGeom prst="rect">
            <a:avLst/>
          </a:prstGeom>
          <a:noFill/>
          <a:ln w="9525" algn="ctr">
            <a:noFill/>
            <a:miter lim="800000"/>
            <a:headEnd type="none" w="lg" len="lg"/>
            <a:tailEnd type="none" w="lg" len="lg"/>
          </a:ln>
          <a:effectLst/>
        </p:spPr>
        <p:txBody>
          <a:bodyPr wrap="none" tIns="91440" bIns="9144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a:cs typeface="Arial"/>
                <a:sym typeface="Arial"/>
              </a:rPr>
              <a:t>Low price</a:t>
            </a:r>
          </a:p>
        </p:txBody>
      </p:sp>
      <p:sp>
        <p:nvSpPr>
          <p:cNvPr id="16" name="TextBox 15">
            <a:extLst>
              <a:ext uri="{FF2B5EF4-FFF2-40B4-BE49-F238E27FC236}">
                <a16:creationId xmlns:a16="http://schemas.microsoft.com/office/drawing/2014/main" id="{DC34F31D-033B-BB44-6206-B003AC4B03D3}"/>
              </a:ext>
            </a:extLst>
          </p:cNvPr>
          <p:cNvSpPr txBox="1"/>
          <p:nvPr/>
        </p:nvSpPr>
        <p:spPr bwMode="gray">
          <a:xfrm>
            <a:off x="1858338" y="2147888"/>
            <a:ext cx="1385888" cy="330072"/>
          </a:xfrm>
          <a:prstGeom prst="rect">
            <a:avLst/>
          </a:prstGeom>
          <a:noFill/>
          <a:ln w="9525">
            <a:noFill/>
            <a:miter lim="800000"/>
            <a:headEnd/>
            <a:tailEnd/>
          </a:ln>
        </p:spPr>
        <p:txBody>
          <a:bodyPr vert="horz" wrap="square" lIns="108000" tIns="72000" rIns="108000" bIns="7200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chemeClr val="tx2">
                    <a:lumMod val="10000"/>
                  </a:schemeClr>
                </a:solidFill>
                <a:effectLst/>
                <a:uLnTx/>
                <a:uFillTx/>
                <a:latin typeface="Arial" panose="020B0604020202020204"/>
                <a:cs typeface="Arial"/>
                <a:sym typeface="Arial"/>
              </a:rPr>
              <a:t>Premium</a:t>
            </a:r>
          </a:p>
        </p:txBody>
      </p:sp>
      <p:sp>
        <p:nvSpPr>
          <p:cNvPr id="17" name="TextBox 16">
            <a:extLst>
              <a:ext uri="{FF2B5EF4-FFF2-40B4-BE49-F238E27FC236}">
                <a16:creationId xmlns:a16="http://schemas.microsoft.com/office/drawing/2014/main" id="{4A433396-8E41-97FD-D82F-CD23810BD20F}"/>
              </a:ext>
            </a:extLst>
          </p:cNvPr>
          <p:cNvSpPr txBox="1"/>
          <p:nvPr/>
        </p:nvSpPr>
        <p:spPr bwMode="gray">
          <a:xfrm>
            <a:off x="1858338" y="5575428"/>
            <a:ext cx="1385888" cy="330072"/>
          </a:xfrm>
          <a:prstGeom prst="rect">
            <a:avLst/>
          </a:prstGeom>
          <a:noFill/>
          <a:ln w="9525">
            <a:noFill/>
            <a:miter lim="800000"/>
            <a:headEnd/>
            <a:tailEnd/>
          </a:ln>
        </p:spPr>
        <p:txBody>
          <a:bodyPr vert="horz" wrap="square" lIns="108000" tIns="72000" rIns="108000" bIns="7200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chemeClr val="tx2">
                    <a:lumMod val="10000"/>
                  </a:schemeClr>
                </a:solidFill>
                <a:effectLst/>
                <a:uLnTx/>
                <a:uFillTx/>
                <a:latin typeface="Arial" panose="020B0604020202020204"/>
                <a:cs typeface="Arial"/>
                <a:sym typeface="Arial"/>
              </a:rPr>
              <a:t>Fashionable</a:t>
            </a:r>
          </a:p>
        </p:txBody>
      </p:sp>
      <p:sp>
        <p:nvSpPr>
          <p:cNvPr id="18" name="TextBox 17">
            <a:extLst>
              <a:ext uri="{FF2B5EF4-FFF2-40B4-BE49-F238E27FC236}">
                <a16:creationId xmlns:a16="http://schemas.microsoft.com/office/drawing/2014/main" id="{BF2BEEA4-0D3B-700F-1B7C-F3BC2D50924F}"/>
              </a:ext>
            </a:extLst>
          </p:cNvPr>
          <p:cNvSpPr txBox="1"/>
          <p:nvPr/>
        </p:nvSpPr>
        <p:spPr bwMode="gray">
          <a:xfrm>
            <a:off x="8847041" y="5575428"/>
            <a:ext cx="1650472" cy="330072"/>
          </a:xfrm>
          <a:prstGeom prst="rect">
            <a:avLst/>
          </a:prstGeom>
          <a:noFill/>
          <a:ln w="9525">
            <a:noFill/>
            <a:miter lim="800000"/>
            <a:headEnd/>
            <a:tailEnd/>
          </a:ln>
        </p:spPr>
        <p:txBody>
          <a:bodyPr vert="horz" wrap="square" lIns="108000" tIns="72000" rIns="108000" bIns="72000" numCol="1" rtlCol="0" anchor="t" anchorCtr="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chemeClr val="tx2">
                    <a:lumMod val="10000"/>
                  </a:schemeClr>
                </a:solidFill>
                <a:effectLst/>
                <a:uLnTx/>
                <a:uFillTx/>
                <a:latin typeface="Arial" panose="020B0604020202020204"/>
                <a:cs typeface="Arial"/>
                <a:sym typeface="Arial"/>
              </a:rPr>
              <a:t>Commodity</a:t>
            </a:r>
          </a:p>
        </p:txBody>
      </p:sp>
      <p:sp>
        <p:nvSpPr>
          <p:cNvPr id="19" name="TextBox 18">
            <a:extLst>
              <a:ext uri="{FF2B5EF4-FFF2-40B4-BE49-F238E27FC236}">
                <a16:creationId xmlns:a16="http://schemas.microsoft.com/office/drawing/2014/main" id="{D647FAD6-AB79-B416-E78B-F118C5D2961F}"/>
              </a:ext>
            </a:extLst>
          </p:cNvPr>
          <p:cNvSpPr txBox="1"/>
          <p:nvPr/>
        </p:nvSpPr>
        <p:spPr bwMode="gray">
          <a:xfrm>
            <a:off x="9111625" y="2147888"/>
            <a:ext cx="1385888" cy="330072"/>
          </a:xfrm>
          <a:prstGeom prst="rect">
            <a:avLst/>
          </a:prstGeom>
          <a:noFill/>
          <a:ln w="9525">
            <a:noFill/>
            <a:miter lim="800000"/>
            <a:headEnd/>
            <a:tailEnd/>
          </a:ln>
        </p:spPr>
        <p:txBody>
          <a:bodyPr vert="horz" wrap="square" lIns="108000" tIns="72000" rIns="108000" bIns="72000" numCol="1" rtlCol="0" anchor="t" anchorCtr="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chemeClr val="tx2">
                    <a:lumMod val="10000"/>
                  </a:schemeClr>
                </a:solidFill>
                <a:effectLst/>
                <a:uLnTx/>
                <a:uFillTx/>
                <a:latin typeface="Arial" panose="020B0604020202020204"/>
                <a:cs typeface="Arial"/>
                <a:sym typeface="Arial"/>
              </a:rPr>
              <a:t>Familiarity</a:t>
            </a:r>
          </a:p>
        </p:txBody>
      </p:sp>
      <p:sp>
        <p:nvSpPr>
          <p:cNvPr id="29" name="Rectangle 28">
            <a:extLst>
              <a:ext uri="{FF2B5EF4-FFF2-40B4-BE49-F238E27FC236}">
                <a16:creationId xmlns:a16="http://schemas.microsoft.com/office/drawing/2014/main" id="{F5807C72-0586-1C88-614F-D135AAF819AD}"/>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latin typeface="Arial"/>
                <a:ea typeface="+mn-ea"/>
                <a:cs typeface="Arial"/>
                <a:sym typeface="Arial"/>
              </a:rPr>
              <a:t>Strategic initiative: Branding</a:t>
            </a:r>
          </a:p>
        </p:txBody>
      </p:sp>
      <p:sp>
        <p:nvSpPr>
          <p:cNvPr id="30" name="Oval 29">
            <a:extLst>
              <a:ext uri="{FF2B5EF4-FFF2-40B4-BE49-F238E27FC236}">
                <a16:creationId xmlns:a16="http://schemas.microsoft.com/office/drawing/2014/main" id="{4053D711-2E7C-286A-A801-45E249366C4E}"/>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B</a:t>
            </a:r>
          </a:p>
        </p:txBody>
      </p:sp>
      <p:sp>
        <p:nvSpPr>
          <p:cNvPr id="34" name="Oval 33">
            <a:extLst>
              <a:ext uri="{FF2B5EF4-FFF2-40B4-BE49-F238E27FC236}">
                <a16:creationId xmlns:a16="http://schemas.microsoft.com/office/drawing/2014/main" id="{610460D1-72B6-3D5B-C945-6700848D2190}"/>
              </a:ext>
            </a:extLst>
          </p:cNvPr>
          <p:cNvSpPr>
            <a:spLocks noChangeAspect="1"/>
          </p:cNvSpPr>
          <p:nvPr/>
        </p:nvSpPr>
        <p:spPr>
          <a:xfrm>
            <a:off x="6891569" y="4364376"/>
            <a:ext cx="633000" cy="633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bg1"/>
                </a:solidFill>
              </a:rPr>
              <a:t>Logo</a:t>
            </a:r>
          </a:p>
        </p:txBody>
      </p:sp>
      <p:sp>
        <p:nvSpPr>
          <p:cNvPr id="35" name="Oval 34">
            <a:extLst>
              <a:ext uri="{FF2B5EF4-FFF2-40B4-BE49-F238E27FC236}">
                <a16:creationId xmlns:a16="http://schemas.microsoft.com/office/drawing/2014/main" id="{317B79A6-2B26-11F9-B78E-2C52AE4548C7}"/>
              </a:ext>
            </a:extLst>
          </p:cNvPr>
          <p:cNvSpPr>
            <a:spLocks noChangeAspect="1"/>
          </p:cNvSpPr>
          <p:nvPr/>
        </p:nvSpPr>
        <p:spPr>
          <a:xfrm>
            <a:off x="2732295" y="3578360"/>
            <a:ext cx="633000" cy="633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bg1"/>
                </a:solidFill>
              </a:rPr>
              <a:t>Logo</a:t>
            </a:r>
          </a:p>
        </p:txBody>
      </p:sp>
      <p:sp>
        <p:nvSpPr>
          <p:cNvPr id="36" name="Oval 35">
            <a:extLst>
              <a:ext uri="{FF2B5EF4-FFF2-40B4-BE49-F238E27FC236}">
                <a16:creationId xmlns:a16="http://schemas.microsoft.com/office/drawing/2014/main" id="{D0878D6A-40FD-1791-8A18-FFBC5BDF801B}"/>
              </a:ext>
            </a:extLst>
          </p:cNvPr>
          <p:cNvSpPr>
            <a:spLocks noChangeAspect="1"/>
          </p:cNvSpPr>
          <p:nvPr/>
        </p:nvSpPr>
        <p:spPr>
          <a:xfrm>
            <a:off x="9197894" y="2932069"/>
            <a:ext cx="633000" cy="633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bg1"/>
                </a:solidFill>
              </a:rPr>
              <a:t>Logo</a:t>
            </a:r>
          </a:p>
        </p:txBody>
      </p:sp>
      <p:sp>
        <p:nvSpPr>
          <p:cNvPr id="37" name="Oval 36">
            <a:extLst>
              <a:ext uri="{FF2B5EF4-FFF2-40B4-BE49-F238E27FC236}">
                <a16:creationId xmlns:a16="http://schemas.microsoft.com/office/drawing/2014/main" id="{00D9D636-F351-EEDC-3B24-8033C15CDAAF}"/>
              </a:ext>
            </a:extLst>
          </p:cNvPr>
          <p:cNvSpPr>
            <a:spLocks noChangeAspect="1"/>
          </p:cNvSpPr>
          <p:nvPr/>
        </p:nvSpPr>
        <p:spPr>
          <a:xfrm>
            <a:off x="8096269" y="3289957"/>
            <a:ext cx="633000" cy="633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bg1"/>
                </a:solidFill>
              </a:rPr>
              <a:t>Logo</a:t>
            </a:r>
          </a:p>
        </p:txBody>
      </p:sp>
      <p:sp>
        <p:nvSpPr>
          <p:cNvPr id="38" name="Oval 37">
            <a:extLst>
              <a:ext uri="{FF2B5EF4-FFF2-40B4-BE49-F238E27FC236}">
                <a16:creationId xmlns:a16="http://schemas.microsoft.com/office/drawing/2014/main" id="{23D09EC7-F62F-9474-968D-A43E3C544E14}"/>
              </a:ext>
            </a:extLst>
          </p:cNvPr>
          <p:cNvSpPr>
            <a:spLocks/>
          </p:cNvSpPr>
          <p:nvPr/>
        </p:nvSpPr>
        <p:spPr>
          <a:xfrm>
            <a:off x="7002569" y="2746361"/>
            <a:ext cx="1044000" cy="79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1"/>
                </a:solidFill>
              </a:rPr>
              <a:t>[Company]</a:t>
            </a:r>
          </a:p>
        </p:txBody>
      </p:sp>
      <p:sp>
        <p:nvSpPr>
          <p:cNvPr id="39" name="Oval 38">
            <a:extLst>
              <a:ext uri="{FF2B5EF4-FFF2-40B4-BE49-F238E27FC236}">
                <a16:creationId xmlns:a16="http://schemas.microsoft.com/office/drawing/2014/main" id="{2772AAB9-0EC8-D87F-7ED9-E8BD09B1F3C0}"/>
              </a:ext>
            </a:extLst>
          </p:cNvPr>
          <p:cNvSpPr>
            <a:spLocks noChangeAspect="1"/>
          </p:cNvSpPr>
          <p:nvPr/>
        </p:nvSpPr>
        <p:spPr>
          <a:xfrm>
            <a:off x="5503511" y="4097644"/>
            <a:ext cx="633000" cy="633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bg1"/>
                </a:solidFill>
              </a:rPr>
              <a:t>Logo</a:t>
            </a:r>
          </a:p>
        </p:txBody>
      </p:sp>
      <p:sp>
        <p:nvSpPr>
          <p:cNvPr id="40" name="Oval 39">
            <a:extLst>
              <a:ext uri="{FF2B5EF4-FFF2-40B4-BE49-F238E27FC236}">
                <a16:creationId xmlns:a16="http://schemas.microsoft.com/office/drawing/2014/main" id="{081BE16D-C4B0-8AB4-92FA-933E7F6F9EBB}"/>
              </a:ext>
            </a:extLst>
          </p:cNvPr>
          <p:cNvSpPr>
            <a:spLocks noChangeAspect="1"/>
          </p:cNvSpPr>
          <p:nvPr/>
        </p:nvSpPr>
        <p:spPr>
          <a:xfrm>
            <a:off x="8450386" y="4327776"/>
            <a:ext cx="633000" cy="633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bg1"/>
                </a:solidFill>
              </a:rPr>
              <a:t>Logo</a:t>
            </a:r>
          </a:p>
        </p:txBody>
      </p:sp>
      <p:sp>
        <p:nvSpPr>
          <p:cNvPr id="41" name="Oval 40">
            <a:extLst>
              <a:ext uri="{FF2B5EF4-FFF2-40B4-BE49-F238E27FC236}">
                <a16:creationId xmlns:a16="http://schemas.microsoft.com/office/drawing/2014/main" id="{EDE366E4-694B-23E4-2F55-3C9773756008}"/>
              </a:ext>
            </a:extLst>
          </p:cNvPr>
          <p:cNvSpPr>
            <a:spLocks noChangeAspect="1"/>
          </p:cNvSpPr>
          <p:nvPr/>
        </p:nvSpPr>
        <p:spPr>
          <a:xfrm>
            <a:off x="7750894" y="4969500"/>
            <a:ext cx="633000" cy="633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bg1"/>
                </a:solidFill>
              </a:rPr>
              <a:t>Logo</a:t>
            </a:r>
          </a:p>
        </p:txBody>
      </p:sp>
      <p:sp>
        <p:nvSpPr>
          <p:cNvPr id="43" name="Oval 42">
            <a:extLst>
              <a:ext uri="{FF2B5EF4-FFF2-40B4-BE49-F238E27FC236}">
                <a16:creationId xmlns:a16="http://schemas.microsoft.com/office/drawing/2014/main" id="{DE70708A-B3CF-5E04-CA6E-BC1E1EF6C29D}"/>
              </a:ext>
            </a:extLst>
          </p:cNvPr>
          <p:cNvSpPr>
            <a:spLocks/>
          </p:cNvSpPr>
          <p:nvPr/>
        </p:nvSpPr>
        <p:spPr>
          <a:xfrm>
            <a:off x="3996420" y="2452340"/>
            <a:ext cx="1044000" cy="79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tx1"/>
                </a:solidFill>
              </a:rPr>
              <a:t>[Company]</a:t>
            </a:r>
          </a:p>
        </p:txBody>
      </p:sp>
      <p:sp>
        <p:nvSpPr>
          <p:cNvPr id="44" name="Right Arrow 43">
            <a:extLst>
              <a:ext uri="{FF2B5EF4-FFF2-40B4-BE49-F238E27FC236}">
                <a16:creationId xmlns:a16="http://schemas.microsoft.com/office/drawing/2014/main" id="{7E54CF69-3156-E617-00E4-A4EA3ED828BC}"/>
              </a:ext>
            </a:extLst>
          </p:cNvPr>
          <p:cNvSpPr/>
          <p:nvPr/>
        </p:nvSpPr>
        <p:spPr>
          <a:xfrm rot="11118589">
            <a:off x="5051608" y="2827022"/>
            <a:ext cx="1932037" cy="28393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Line Callout 1 45">
            <a:extLst>
              <a:ext uri="{FF2B5EF4-FFF2-40B4-BE49-F238E27FC236}">
                <a16:creationId xmlns:a16="http://schemas.microsoft.com/office/drawing/2014/main" id="{36DF8E8B-DB58-AF27-C37C-A458CBEE965A}"/>
              </a:ext>
            </a:extLst>
          </p:cNvPr>
          <p:cNvSpPr/>
          <p:nvPr/>
        </p:nvSpPr>
        <p:spPr>
          <a:xfrm>
            <a:off x="7253240" y="1770660"/>
            <a:ext cx="1944654" cy="803457"/>
          </a:xfrm>
          <a:prstGeom prst="borderCallout1">
            <a:avLst>
              <a:gd name="adj1" fmla="val 100096"/>
              <a:gd name="adj2" fmla="val 40738"/>
              <a:gd name="adj3" fmla="val 130372"/>
              <a:gd name="adj4" fmla="val 29229"/>
            </a:avLst>
          </a:prstGeom>
          <a:solidFill>
            <a:srgbClr val="E7E6E6"/>
          </a:solidFill>
          <a:ln w="12700" cap="flat" cmpd="sng" algn="ctr">
            <a:solidFill>
              <a:srgbClr val="061F3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7E6E6">
                    <a:lumMod val="10000"/>
                  </a:srgbClr>
                </a:solidFill>
                <a:effectLst/>
                <a:uLnTx/>
                <a:uFillTx/>
                <a:latin typeface="Arial"/>
                <a:ea typeface="+mn-ea"/>
                <a:cs typeface="+mn-cs"/>
              </a:rPr>
              <a:t>Today: [sanitized]</a:t>
            </a:r>
          </a:p>
        </p:txBody>
      </p:sp>
      <p:sp>
        <p:nvSpPr>
          <p:cNvPr id="47" name="Oval 46">
            <a:extLst>
              <a:ext uri="{FF2B5EF4-FFF2-40B4-BE49-F238E27FC236}">
                <a16:creationId xmlns:a16="http://schemas.microsoft.com/office/drawing/2014/main" id="{F9AA82B3-6FD8-D1A8-CEC3-0505DA4BC9C6}"/>
              </a:ext>
            </a:extLst>
          </p:cNvPr>
          <p:cNvSpPr>
            <a:spLocks noChangeAspect="1"/>
          </p:cNvSpPr>
          <p:nvPr/>
        </p:nvSpPr>
        <p:spPr>
          <a:xfrm>
            <a:off x="3679920" y="4339669"/>
            <a:ext cx="633000" cy="633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bg1"/>
                </a:solidFill>
              </a:rPr>
              <a:t>Logo</a:t>
            </a:r>
          </a:p>
        </p:txBody>
      </p:sp>
      <p:sp>
        <p:nvSpPr>
          <p:cNvPr id="49" name="Line Callout 1 48">
            <a:extLst>
              <a:ext uri="{FF2B5EF4-FFF2-40B4-BE49-F238E27FC236}">
                <a16:creationId xmlns:a16="http://schemas.microsoft.com/office/drawing/2014/main" id="{E24F1476-DF12-1E17-E2DB-2A581330CE44}"/>
              </a:ext>
            </a:extLst>
          </p:cNvPr>
          <p:cNvSpPr/>
          <p:nvPr/>
        </p:nvSpPr>
        <p:spPr>
          <a:xfrm>
            <a:off x="2871590" y="1509467"/>
            <a:ext cx="1944654" cy="803457"/>
          </a:xfrm>
          <a:prstGeom prst="borderCallout1">
            <a:avLst>
              <a:gd name="adj1" fmla="val 100096"/>
              <a:gd name="adj2" fmla="val 40738"/>
              <a:gd name="adj3" fmla="val 135408"/>
              <a:gd name="adj4" fmla="val 63351"/>
            </a:avLst>
          </a:prstGeom>
          <a:solidFill>
            <a:srgbClr val="E7E6E6"/>
          </a:solidFill>
          <a:ln w="12700" cap="flat" cmpd="sng" algn="ctr">
            <a:solidFill>
              <a:srgbClr val="061F3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7E6E6">
                    <a:lumMod val="10000"/>
                  </a:srgbClr>
                </a:solidFill>
                <a:effectLst/>
                <a:uLnTx/>
                <a:uFillTx/>
                <a:latin typeface="Arial"/>
                <a:ea typeface="+mn-ea"/>
                <a:cs typeface="+mn-cs"/>
              </a:rPr>
              <a:t>Future: [sanitized]</a:t>
            </a:r>
          </a:p>
        </p:txBody>
      </p:sp>
      <p:sp>
        <p:nvSpPr>
          <p:cNvPr id="3" name="Slide Number Placeholder 2">
            <a:extLst>
              <a:ext uri="{FF2B5EF4-FFF2-40B4-BE49-F238E27FC236}">
                <a16:creationId xmlns:a16="http://schemas.microsoft.com/office/drawing/2014/main" id="{3E541F42-36B8-6252-19AA-0A707BE70E7D}"/>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200</a:t>
            </a:fld>
            <a:endParaRPr lang="en-GB"/>
          </a:p>
        </p:txBody>
      </p:sp>
    </p:spTree>
    <p:extLst>
      <p:ext uri="{BB962C8B-B14F-4D97-AF65-F5344CB8AC3E}">
        <p14:creationId xmlns:p14="http://schemas.microsoft.com/office/powerpoint/2010/main" val="44326538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a:t>Branding implementation plan</a:t>
            </a:r>
          </a:p>
        </p:txBody>
      </p:sp>
      <p:sp>
        <p:nvSpPr>
          <p:cNvPr id="28" name="Footer Placeholder 2">
            <a:extLst>
              <a:ext uri="{FF2B5EF4-FFF2-40B4-BE49-F238E27FC236}">
                <a16:creationId xmlns:a16="http://schemas.microsoft.com/office/drawing/2014/main" id="{88CB6CE4-15FA-8C47-A3C6-0583C857E01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Team analysis</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27" name="Rectangle 26">
            <a:extLst>
              <a:ext uri="{FF2B5EF4-FFF2-40B4-BE49-F238E27FC236}">
                <a16:creationId xmlns:a16="http://schemas.microsoft.com/office/drawing/2014/main" id="{EF39853F-8B5E-5743-9198-16FA1833CB5E}"/>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3" name="Slide Number Placeholder 4">
            <a:extLst>
              <a:ext uri="{FF2B5EF4-FFF2-40B4-BE49-F238E27FC236}">
                <a16:creationId xmlns:a16="http://schemas.microsoft.com/office/drawing/2014/main" id="{173E6267-80A9-E43F-AF98-B73DFC614E18}"/>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201</a:t>
            </a:fld>
            <a:endParaRPr kumimoji="0" lang="en-DK"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0" name="Rectangle 9">
            <a:extLst>
              <a:ext uri="{FF2B5EF4-FFF2-40B4-BE49-F238E27FC236}">
                <a16:creationId xmlns:a16="http://schemas.microsoft.com/office/drawing/2014/main" id="{9BEF927F-4AB5-29BA-675D-8FF38A18843E}"/>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a:sym typeface="Arial"/>
              </a:rPr>
              <a:t>Strategic initiative: Branding</a:t>
            </a:r>
          </a:p>
        </p:txBody>
      </p:sp>
      <p:sp>
        <p:nvSpPr>
          <p:cNvPr id="6" name="Oval 5">
            <a:extLst>
              <a:ext uri="{FF2B5EF4-FFF2-40B4-BE49-F238E27FC236}">
                <a16:creationId xmlns:a16="http://schemas.microsoft.com/office/drawing/2014/main" id="{494AC060-732F-8540-3C95-DAA6226EEC36}"/>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B</a:t>
            </a:r>
          </a:p>
        </p:txBody>
      </p:sp>
      <p:cxnSp>
        <p:nvCxnSpPr>
          <p:cNvPr id="4" name="Straight Connector 3">
            <a:extLst>
              <a:ext uri="{FF2B5EF4-FFF2-40B4-BE49-F238E27FC236}">
                <a16:creationId xmlns:a16="http://schemas.microsoft.com/office/drawing/2014/main" id="{CC8D2709-DF67-55AD-68A8-4D6D8D0501DB}"/>
              </a:ext>
            </a:extLst>
          </p:cNvPr>
          <p:cNvCxnSpPr>
            <a:cxnSpLocks/>
          </p:cNvCxnSpPr>
          <p:nvPr/>
        </p:nvCxnSpPr>
        <p:spPr>
          <a:xfrm>
            <a:off x="6096000" y="1325880"/>
            <a:ext cx="0" cy="506519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2">
            <a:extLst>
              <a:ext uri="{FF2B5EF4-FFF2-40B4-BE49-F238E27FC236}">
                <a16:creationId xmlns:a16="http://schemas.microsoft.com/office/drawing/2014/main" id="{4834B176-4D7F-501F-26E2-A151014AFC91}"/>
              </a:ext>
            </a:extLst>
          </p:cNvPr>
          <p:cNvSpPr>
            <a:spLocks noChangeArrowheads="1"/>
          </p:cNvSpPr>
          <p:nvPr/>
        </p:nvSpPr>
        <p:spPr bwMode="gray">
          <a:xfrm>
            <a:off x="467805" y="1341269"/>
            <a:ext cx="2520000"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About</a:t>
            </a:r>
          </a:p>
        </p:txBody>
      </p:sp>
      <p:sp>
        <p:nvSpPr>
          <p:cNvPr id="17" name="Rectangle 2">
            <a:extLst>
              <a:ext uri="{FF2B5EF4-FFF2-40B4-BE49-F238E27FC236}">
                <a16:creationId xmlns:a16="http://schemas.microsoft.com/office/drawing/2014/main" id="{4C1617E3-03E0-2693-1FB0-4D832037A0B2}"/>
              </a:ext>
            </a:extLst>
          </p:cNvPr>
          <p:cNvSpPr>
            <a:spLocks noChangeArrowheads="1"/>
          </p:cNvSpPr>
          <p:nvPr/>
        </p:nvSpPr>
        <p:spPr bwMode="gray">
          <a:xfrm>
            <a:off x="3281902" y="1341269"/>
            <a:ext cx="2520000"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Objective</a:t>
            </a:r>
          </a:p>
        </p:txBody>
      </p:sp>
      <p:sp>
        <p:nvSpPr>
          <p:cNvPr id="18" name="Rectangle 17">
            <a:extLst>
              <a:ext uri="{FF2B5EF4-FFF2-40B4-BE49-F238E27FC236}">
                <a16:creationId xmlns:a16="http://schemas.microsoft.com/office/drawing/2014/main" id="{9C4C0CE9-5CDA-5FFB-D72B-EF27BFD9A398}"/>
              </a:ext>
            </a:extLst>
          </p:cNvPr>
          <p:cNvSpPr/>
          <p:nvPr/>
        </p:nvSpPr>
        <p:spPr>
          <a:xfrm>
            <a:off x="467805" y="1721289"/>
            <a:ext cx="2520000" cy="900000"/>
          </a:xfrm>
          <a:prstGeom prst="rect">
            <a:avLst/>
          </a:prstGeom>
          <a:noFill/>
          <a:ln w="9525" algn="ctr">
            <a:no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Program owner: </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[sanitized]</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Senior liaison: </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[sanitized]</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Responsible manager</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[sanitized]</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Expected duration:</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a:t>
            </a:r>
            <a:r>
              <a:rPr lang="en-US" sz="800" kern="1200">
                <a:solidFill>
                  <a:srgbClr val="E7E6E6">
                    <a:lumMod val="10000"/>
                  </a:srgbClr>
                </a:solidFill>
                <a:latin typeface="Arial" panose="020B0604020202020204" pitchFamily="34" charset="0"/>
                <a:ea typeface="+mn-ea"/>
                <a:cs typeface="Arial" panose="020B0604020202020204" pitchFamily="34" charset="0"/>
              </a:rPr>
              <a:t>4-6</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months</a:t>
            </a:r>
          </a:p>
        </p:txBody>
      </p:sp>
      <p:sp>
        <p:nvSpPr>
          <p:cNvPr id="19" name="Rectangle 18">
            <a:extLst>
              <a:ext uri="{FF2B5EF4-FFF2-40B4-BE49-F238E27FC236}">
                <a16:creationId xmlns:a16="http://schemas.microsoft.com/office/drawing/2014/main" id="{57513F12-EBBB-51EA-C059-1083661D8017}"/>
              </a:ext>
            </a:extLst>
          </p:cNvPr>
          <p:cNvSpPr/>
          <p:nvPr/>
        </p:nvSpPr>
        <p:spPr>
          <a:xfrm>
            <a:off x="3281902" y="1721288"/>
            <a:ext cx="2520000" cy="900000"/>
          </a:xfrm>
          <a:prstGeom prst="rect">
            <a:avLst/>
          </a:prstGeom>
          <a:noFill/>
          <a:ln w="9525" algn="ctr">
            <a:noFill/>
            <a:miter lim="800000"/>
            <a:headEnd type="none" w="lg" len="lg"/>
            <a:tailEnd type="none" w="lg" len="lg"/>
          </a:ln>
        </p:spPr>
        <p:txBody>
          <a:bodyPr lIns="90000" tIns="89999" rIns="90000" bIns="89999"/>
          <a:lstStyle/>
          <a:p>
            <a:pPr fontAlgn="base">
              <a:spcBef>
                <a:spcPct val="0"/>
              </a:spcBef>
              <a:spcAft>
                <a:spcPct val="0"/>
              </a:spcAft>
              <a:buClr>
                <a:srgbClr val="177B57"/>
              </a:buClr>
              <a:buSzPct val="100000"/>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Increase brand perception and establish [brand] as a "premium brand”.</a:t>
            </a:r>
          </a:p>
        </p:txBody>
      </p:sp>
      <p:cxnSp>
        <p:nvCxnSpPr>
          <p:cNvPr id="20" name="Straight Connector 19">
            <a:extLst>
              <a:ext uri="{FF2B5EF4-FFF2-40B4-BE49-F238E27FC236}">
                <a16:creationId xmlns:a16="http://schemas.microsoft.com/office/drawing/2014/main" id="{6E378A3E-FD49-2373-5B47-60D9190D0510}"/>
              </a:ext>
            </a:extLst>
          </p:cNvPr>
          <p:cNvCxnSpPr>
            <a:cxnSpLocks/>
          </p:cNvCxnSpPr>
          <p:nvPr/>
        </p:nvCxnSpPr>
        <p:spPr>
          <a:xfrm>
            <a:off x="557805" y="1693758"/>
            <a:ext cx="2340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11F061-6604-76DC-733C-4A82557D9BA3}"/>
              </a:ext>
            </a:extLst>
          </p:cNvPr>
          <p:cNvCxnSpPr>
            <a:cxnSpLocks/>
          </p:cNvCxnSpPr>
          <p:nvPr/>
        </p:nvCxnSpPr>
        <p:spPr>
          <a:xfrm>
            <a:off x="3371902" y="1693758"/>
            <a:ext cx="2340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960ECD5-7A3F-2049-95DD-01ADF85D80EA}"/>
              </a:ext>
            </a:extLst>
          </p:cNvPr>
          <p:cNvSpPr/>
          <p:nvPr/>
        </p:nvSpPr>
        <p:spPr>
          <a:xfrm>
            <a:off x="467802" y="2708237"/>
            <a:ext cx="5334090" cy="1651382"/>
          </a:xfrm>
          <a:prstGeom prst="rect">
            <a:avLst/>
          </a:prstGeom>
          <a:solidFill>
            <a:schemeClr val="bg1"/>
          </a:solidFill>
          <a:ln w="9525" algn="ctr">
            <a:solidFill>
              <a:schemeClr val="bg1"/>
            </a:solid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ts val="0"/>
              </a:spcBef>
              <a:spcAft>
                <a:spcPts val="0"/>
              </a:spcAft>
              <a:buClr>
                <a:srgbClr val="5A0E13"/>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Context for the initiative</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[Company] has been "resting" on a strong brand name for too long.</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Customers are fairly disengaged in the buying process of [product] and find it convenient to accept offer from [sanitized].</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[Product] is more or less a commodity product due to little/no differentiation.</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Challenging for [Company] to recruit younger price-sensitive segments.</a:t>
            </a:r>
            <a:b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br>
            <a:endPar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base" latinLnBrk="0" hangingPunct="1">
              <a:lnSpc>
                <a:spcPct val="100000"/>
              </a:lnSpc>
              <a:spcBef>
                <a:spcPts val="0"/>
              </a:spcBef>
              <a:spcAft>
                <a:spcPts val="0"/>
              </a:spcAft>
              <a:buClr>
                <a:srgbClr val="5A0E13"/>
              </a:buClr>
              <a:buSzPct val="100000"/>
              <a:buFont typeface="Arial"/>
              <a:buNone/>
              <a:tabLst/>
              <a:defRPr/>
            </a:pPr>
            <a:r>
              <a:rPr lang="en-US" sz="800" b="1" kern="1200">
                <a:solidFill>
                  <a:srgbClr val="E7E6E6">
                    <a:lumMod val="10000"/>
                  </a:srgbClr>
                </a:solidFill>
                <a:latin typeface="Arial" panose="020B0604020202020204" pitchFamily="34" charset="0"/>
                <a:ea typeface="+mn-ea"/>
                <a:cs typeface="Arial" panose="020B0604020202020204" pitchFamily="34" charset="0"/>
              </a:rPr>
              <a:t>I</a:t>
            </a:r>
            <a:r>
              <a:rPr kumimoji="0" lang="en-US" sz="800" b="1"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nitiative</a:t>
            </a: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value creation </a:t>
            </a:r>
          </a:p>
          <a:p>
            <a:pPr marL="288925" lvl="1" indent="-174625" fontAlgn="base">
              <a:buSzPct val="100000"/>
              <a:buFont typeface="Ubuntu"/>
              <a:buChar char="•"/>
            </a:pPr>
            <a:r>
              <a:rPr lang="en-US" sz="800" kern="1200">
                <a:solidFill>
                  <a:schemeClr val="bg2">
                    <a:lumMod val="10000"/>
                  </a:schemeClr>
                </a:solidFill>
                <a:latin typeface="Arial" panose="020B0604020202020204" pitchFamily="34" charset="0"/>
                <a:ea typeface="+mn-ea"/>
                <a:cs typeface="Arial" panose="020B0604020202020204" pitchFamily="34" charset="0"/>
              </a:rPr>
              <a:t>Enable us to maintain a higher price and acquire more new customers.</a:t>
            </a:r>
          </a:p>
          <a:p>
            <a:pPr marL="288925" lvl="1" indent="-174625" fontAlgn="base">
              <a:buSzPct val="100000"/>
              <a:buFont typeface="Ubuntu"/>
              <a:buChar char="•"/>
            </a:pPr>
            <a:r>
              <a:rPr lang="en-US" sz="800" kern="1200">
                <a:solidFill>
                  <a:schemeClr val="bg2">
                    <a:lumMod val="10000"/>
                  </a:schemeClr>
                </a:solidFill>
                <a:latin typeface="Arial" panose="020B0604020202020204" pitchFamily="34" charset="0"/>
                <a:ea typeface="+mn-ea"/>
                <a:cs typeface="Arial" panose="020B0604020202020204" pitchFamily="34" charset="0"/>
              </a:rPr>
              <a:t>Improve brand messaging and brand preference.</a:t>
            </a:r>
          </a:p>
          <a:p>
            <a:pPr marL="288925" lvl="1" indent="-174625" fontAlgn="base">
              <a:buSzPct val="100000"/>
              <a:buFont typeface="Ubuntu"/>
              <a:buChar char="•"/>
            </a:pPr>
            <a:r>
              <a:rPr lang="en-US" sz="800" kern="1200">
                <a:solidFill>
                  <a:schemeClr val="bg2">
                    <a:lumMod val="10000"/>
                  </a:schemeClr>
                </a:solidFill>
                <a:latin typeface="Arial" panose="020B0604020202020204" pitchFamily="34" charset="0"/>
                <a:ea typeface="+mn-ea"/>
                <a:cs typeface="Arial" panose="020B0604020202020204" pitchFamily="34" charset="0"/>
              </a:rPr>
              <a:t>Recruit more new customers especially from segments “Young convenience” and “Family security” over a period of 3-5 years</a:t>
            </a:r>
          </a:p>
        </p:txBody>
      </p:sp>
      <p:sp>
        <p:nvSpPr>
          <p:cNvPr id="23" name="Rectangle 2">
            <a:extLst>
              <a:ext uri="{FF2B5EF4-FFF2-40B4-BE49-F238E27FC236}">
                <a16:creationId xmlns:a16="http://schemas.microsoft.com/office/drawing/2014/main" id="{6F425A3B-24E9-C94E-4041-C91130D0F444}"/>
              </a:ext>
            </a:extLst>
          </p:cNvPr>
          <p:cNvSpPr>
            <a:spLocks noChangeArrowheads="1"/>
          </p:cNvSpPr>
          <p:nvPr/>
        </p:nvSpPr>
        <p:spPr bwMode="gray">
          <a:xfrm>
            <a:off x="467802" y="2412941"/>
            <a:ext cx="5334090" cy="337100"/>
          </a:xfrm>
          <a:prstGeom prst="rect">
            <a:avLst/>
          </a:prstGeom>
          <a:noFill/>
          <a:ln w="9525">
            <a:noFill/>
            <a:miter lim="800000"/>
            <a:headEnd/>
            <a:tailEnd/>
          </a:ln>
          <a:effectLst>
            <a:outerShdw dist="25400" dir="5400000" sx="99000" sy="99000" algn="ctr" rotWithShape="0">
              <a:schemeClr val="tx2"/>
            </a:outerShdw>
          </a:effectLst>
        </p:spPr>
        <p:txBody>
          <a:bodyPr wrap="square" tIns="91440" bIns="90000" anchor="b">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Initiative overview</a:t>
            </a:r>
          </a:p>
        </p:txBody>
      </p:sp>
      <p:cxnSp>
        <p:nvCxnSpPr>
          <p:cNvPr id="26" name="Straight Connector 25">
            <a:extLst>
              <a:ext uri="{FF2B5EF4-FFF2-40B4-BE49-F238E27FC236}">
                <a16:creationId xmlns:a16="http://schemas.microsoft.com/office/drawing/2014/main" id="{C36DFA6D-BC18-4E39-CB4C-79327AB06E70}"/>
              </a:ext>
            </a:extLst>
          </p:cNvPr>
          <p:cNvCxnSpPr>
            <a:cxnSpLocks/>
          </p:cNvCxnSpPr>
          <p:nvPr/>
        </p:nvCxnSpPr>
        <p:spPr>
          <a:xfrm>
            <a:off x="560847" y="275004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2">
            <a:extLst>
              <a:ext uri="{FF2B5EF4-FFF2-40B4-BE49-F238E27FC236}">
                <a16:creationId xmlns:a16="http://schemas.microsoft.com/office/drawing/2014/main" id="{FCE65DDE-C9BD-6894-D7A5-DAC7FAF5A08B}"/>
              </a:ext>
            </a:extLst>
          </p:cNvPr>
          <p:cNvSpPr>
            <a:spLocks noChangeArrowheads="1"/>
          </p:cNvSpPr>
          <p:nvPr/>
        </p:nvSpPr>
        <p:spPr bwMode="gray">
          <a:xfrm>
            <a:off x="467802" y="4306321"/>
            <a:ext cx="5334090" cy="337100"/>
          </a:xfrm>
          <a:prstGeom prst="rect">
            <a:avLst/>
          </a:prstGeom>
          <a:noFill/>
          <a:ln w="9525">
            <a:noFill/>
            <a:miter lim="800000"/>
            <a:headEnd/>
            <a:tailEnd/>
          </a:ln>
          <a:effectLst>
            <a:outerShdw dist="25400" dir="5400000" sx="99000" sy="99000" algn="ctr" rotWithShape="0">
              <a:schemeClr val="tx2"/>
            </a:outerShdw>
          </a:effectLst>
        </p:spPr>
        <p:txBody>
          <a:bodyPr wrap="square" tIns="91440" bIns="90000" anchor="b">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Sub-initiatives</a:t>
            </a:r>
          </a:p>
        </p:txBody>
      </p:sp>
      <p:cxnSp>
        <p:nvCxnSpPr>
          <p:cNvPr id="32" name="Straight Connector 31">
            <a:extLst>
              <a:ext uri="{FF2B5EF4-FFF2-40B4-BE49-F238E27FC236}">
                <a16:creationId xmlns:a16="http://schemas.microsoft.com/office/drawing/2014/main" id="{137D920C-6202-ABB9-A177-B2A55A2FE4C0}"/>
              </a:ext>
            </a:extLst>
          </p:cNvPr>
          <p:cNvCxnSpPr>
            <a:cxnSpLocks/>
          </p:cNvCxnSpPr>
          <p:nvPr/>
        </p:nvCxnSpPr>
        <p:spPr>
          <a:xfrm>
            <a:off x="560847" y="464342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3" name="Table 33">
            <a:extLst>
              <a:ext uri="{FF2B5EF4-FFF2-40B4-BE49-F238E27FC236}">
                <a16:creationId xmlns:a16="http://schemas.microsoft.com/office/drawing/2014/main" id="{B39BBCAE-79C7-F3B3-6FCC-D5FAC9E31B65}"/>
              </a:ext>
            </a:extLst>
          </p:cNvPr>
          <p:cNvGraphicFramePr>
            <a:graphicFrameLocks noGrp="1"/>
          </p:cNvGraphicFramePr>
          <p:nvPr>
            <p:extLst>
              <p:ext uri="{D42A27DB-BD31-4B8C-83A1-F6EECF244321}">
                <p14:modId xmlns:p14="http://schemas.microsoft.com/office/powerpoint/2010/main" val="519940008"/>
              </p:ext>
            </p:extLst>
          </p:nvPr>
        </p:nvGraphicFramePr>
        <p:xfrm>
          <a:off x="557806" y="4673548"/>
          <a:ext cx="5148000" cy="1706880"/>
        </p:xfrm>
        <a:graphic>
          <a:graphicData uri="http://schemas.openxmlformats.org/drawingml/2006/table">
            <a:tbl>
              <a:tblPr firstRow="1" bandRow="1">
                <a:tableStyleId>{13CE0595-0B00-448C-BB99-5609596045FD}</a:tableStyleId>
              </a:tblPr>
              <a:tblGrid>
                <a:gridCol w="403972">
                  <a:extLst>
                    <a:ext uri="{9D8B030D-6E8A-4147-A177-3AD203B41FA5}">
                      <a16:colId xmlns:a16="http://schemas.microsoft.com/office/drawing/2014/main" val="470460442"/>
                    </a:ext>
                  </a:extLst>
                </a:gridCol>
                <a:gridCol w="3028028">
                  <a:extLst>
                    <a:ext uri="{9D8B030D-6E8A-4147-A177-3AD203B41FA5}">
                      <a16:colId xmlns:a16="http://schemas.microsoft.com/office/drawing/2014/main" val="2265604082"/>
                    </a:ext>
                  </a:extLst>
                </a:gridCol>
                <a:gridCol w="1716000">
                  <a:extLst>
                    <a:ext uri="{9D8B030D-6E8A-4147-A177-3AD203B41FA5}">
                      <a16:colId xmlns:a16="http://schemas.microsoft.com/office/drawing/2014/main" val="3710834502"/>
                    </a:ext>
                  </a:extLst>
                </a:gridCol>
              </a:tblGrid>
              <a:tr h="177478">
                <a:tc gridSpan="2">
                  <a:txBody>
                    <a:bodyPr/>
                    <a:lstStyle/>
                    <a:p>
                      <a:r>
                        <a:rPr lang="en-US" sz="800"/>
                        <a:t>Initiative</a:t>
                      </a:r>
                    </a:p>
                  </a:txBody>
                  <a:tcPr marL="72000"/>
                </a:tc>
                <a:tc hMerge="1">
                  <a:txBody>
                    <a:bodyPr/>
                    <a:lstStyle/>
                    <a:p>
                      <a:endParaRPr lang="en-US" sz="800"/>
                    </a:p>
                  </a:txBody>
                  <a:tcPr/>
                </a:tc>
                <a:tc>
                  <a:txBody>
                    <a:bodyPr/>
                    <a:lstStyle/>
                    <a:p>
                      <a:r>
                        <a:rPr lang="en-US" sz="800"/>
                        <a:t>Manager</a:t>
                      </a:r>
                    </a:p>
                  </a:txBody>
                  <a:tcPr marL="36000"/>
                </a:tc>
                <a:extLst>
                  <a:ext uri="{0D108BD9-81ED-4DB2-BD59-A6C34878D82A}">
                    <a16:rowId xmlns:a16="http://schemas.microsoft.com/office/drawing/2014/main" val="2784042414"/>
                  </a:ext>
                </a:extLst>
              </a:tr>
              <a:tr h="177478">
                <a:tc>
                  <a:txBody>
                    <a:bodyPr/>
                    <a:lstStyle/>
                    <a:p>
                      <a:r>
                        <a:rPr lang="en-US" sz="800"/>
                        <a:t>B.1</a:t>
                      </a:r>
                    </a:p>
                  </a:txBody>
                  <a:tcPr marL="72000">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lang="en-US" sz="800" b="0" i="0" kern="1200" noProof="0">
                          <a:solidFill>
                            <a:schemeClr val="bg2">
                              <a:lumMod val="10000"/>
                            </a:schemeClr>
                          </a:solidFill>
                          <a:latin typeface="+mn-lt"/>
                          <a:ea typeface="+mn-ea"/>
                          <a:cs typeface="+mn-cs"/>
                        </a:rPr>
                        <a:t>Appoint third party partner to work with brand platform</a:t>
                      </a:r>
                    </a:p>
                  </a:txBody>
                  <a:tcPr marL="36000" marR="0" marT="0" marB="0" anchor="ctr">
                    <a:lnB w="6350" cap="flat" cmpd="sng" algn="ctr">
                      <a:solidFill>
                        <a:schemeClr val="tx1"/>
                      </a:solidFill>
                      <a:prstDash val="sysDash"/>
                      <a:round/>
                      <a:headEnd type="none" w="med" len="med"/>
                      <a:tailEnd type="none" w="med" len="med"/>
                    </a:lnB>
                    <a:noFill/>
                  </a:tcPr>
                </a:tc>
                <a:tc>
                  <a:txBody>
                    <a:bodyPr/>
                    <a:lstStyle/>
                    <a:p>
                      <a:r>
                        <a:rPr lang="en-US" sz="800"/>
                        <a:t>[sanitized]</a:t>
                      </a:r>
                    </a:p>
                  </a:txBody>
                  <a:tcPr marL="36000">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0820279"/>
                  </a:ext>
                </a:extLst>
              </a:tr>
              <a:tr h="177478">
                <a:tc>
                  <a:txBody>
                    <a:bodyPr/>
                    <a:lstStyle/>
                    <a:p>
                      <a:r>
                        <a:rPr lang="en-US" sz="800"/>
                        <a:t>B.2</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kern="1200">
                          <a:solidFill>
                            <a:schemeClr val="bg2">
                              <a:lumMod val="10000"/>
                            </a:schemeClr>
                          </a:solidFill>
                          <a:latin typeface="+mn-lt"/>
                          <a:ea typeface="+mn-ea"/>
                          <a:cs typeface="+mn-cs"/>
                        </a:rPr>
                        <a:t>Develop brand strategy and story telling for [brand]</a:t>
                      </a:r>
                    </a:p>
                  </a:txBody>
                  <a:tcPr marL="36000" marR="0" marT="0" marB="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866001107"/>
                  </a:ext>
                </a:extLst>
              </a:tr>
              <a:tr h="177478">
                <a:tc>
                  <a:txBody>
                    <a:bodyPr/>
                    <a:lstStyle/>
                    <a:p>
                      <a:r>
                        <a:rPr lang="en-US" sz="800"/>
                        <a:t>B.3</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algn="l" fontAlgn="b"/>
                      <a:r>
                        <a:rPr lang="en-US" sz="800" b="0" i="0" kern="1200">
                          <a:solidFill>
                            <a:schemeClr val="bg2">
                              <a:lumMod val="10000"/>
                            </a:schemeClr>
                          </a:solidFill>
                          <a:latin typeface="+mn-lt"/>
                          <a:ea typeface="+mn-ea"/>
                          <a:cs typeface="+mn-cs"/>
                        </a:rPr>
                        <a:t>Develop positioning and brand strategy</a:t>
                      </a:r>
                    </a:p>
                  </a:txBody>
                  <a:tcPr marL="36000" marR="0" marT="0" marB="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66388218"/>
                  </a:ext>
                </a:extLst>
              </a:tr>
              <a:tr h="177478">
                <a:tc>
                  <a:txBody>
                    <a:bodyPr/>
                    <a:lstStyle/>
                    <a:p>
                      <a:r>
                        <a:rPr lang="en-US" sz="800"/>
                        <a:t>B.4</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algn="l" fontAlgn="b"/>
                      <a:r>
                        <a:rPr lang="en-US" sz="800" b="0" i="0" u="none" strike="noStrike">
                          <a:solidFill>
                            <a:schemeClr val="bg2">
                              <a:lumMod val="10000"/>
                            </a:schemeClr>
                          </a:solidFill>
                          <a:latin typeface="+mn-lt"/>
                        </a:rPr>
                        <a:t>Identify brand KPIs</a:t>
                      </a:r>
                    </a:p>
                  </a:txBody>
                  <a:tcPr marL="36000" marR="0" marT="0" marB="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21899295"/>
                  </a:ext>
                </a:extLst>
              </a:tr>
              <a:tr h="177478">
                <a:tc>
                  <a:txBody>
                    <a:bodyPr/>
                    <a:lstStyle/>
                    <a:p>
                      <a:r>
                        <a:rPr lang="en-US" sz="800"/>
                        <a:t>B.5</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kern="1200">
                          <a:solidFill>
                            <a:schemeClr val="tx1"/>
                          </a:solidFill>
                          <a:latin typeface="Arial"/>
                          <a:ea typeface="Arial"/>
                          <a:cs typeface="Arial"/>
                        </a:rPr>
                        <a:t>Develop communication guidelines and positioning</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34558171"/>
                  </a:ext>
                </a:extLst>
              </a:tr>
              <a:tr h="177478">
                <a:tc>
                  <a:txBody>
                    <a:bodyPr/>
                    <a:lstStyle/>
                    <a:p>
                      <a:r>
                        <a:rPr lang="en-US" sz="800"/>
                        <a:t>B.6</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800" b="0" i="0" kern="1200" noProof="0">
                          <a:solidFill>
                            <a:schemeClr val="bg2">
                              <a:lumMod val="10000"/>
                            </a:schemeClr>
                          </a:solidFill>
                          <a:latin typeface="+mn-lt"/>
                          <a:ea typeface="+mn-ea"/>
                          <a:cs typeface="+mn-cs"/>
                        </a:rPr>
                        <a:t>Implement BAV (Brand Asset Valuator)</a:t>
                      </a:r>
                      <a:endParaRPr lang="en-US" sz="800" b="0" i="0" kern="1200">
                        <a:solidFill>
                          <a:schemeClr val="bg2">
                            <a:lumMod val="10000"/>
                          </a:schemeClr>
                        </a:solidFill>
                        <a:latin typeface="+mn-lt"/>
                        <a:ea typeface="+mn-ea"/>
                        <a:cs typeface="+mn-cs"/>
                      </a:endParaRPr>
                    </a:p>
                  </a:txBody>
                  <a:tcPr marL="36000" marR="0" marT="0" marB="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45135660"/>
                  </a:ext>
                </a:extLst>
              </a:tr>
              <a:tr h="177478">
                <a:tc>
                  <a:txBody>
                    <a:bodyPr/>
                    <a:lstStyle/>
                    <a:p>
                      <a:r>
                        <a:rPr lang="en-US" sz="800"/>
                        <a:t>B.7</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algn="l" fontAlgn="b"/>
                      <a:r>
                        <a:rPr lang="en-US" sz="800" b="0" i="0" u="none" strike="noStrike">
                          <a:solidFill>
                            <a:schemeClr val="bg2">
                              <a:lumMod val="10000"/>
                            </a:schemeClr>
                          </a:solidFill>
                          <a:latin typeface="+mn-lt"/>
                        </a:rPr>
                        <a:t>Customer Experience Management (CEM)</a:t>
                      </a:r>
                    </a:p>
                  </a:txBody>
                  <a:tcPr marL="36000" marR="0" marT="0" marB="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221559709"/>
                  </a:ext>
                </a:extLst>
              </a:tr>
            </a:tbl>
          </a:graphicData>
        </a:graphic>
      </p:graphicFrame>
      <p:cxnSp>
        <p:nvCxnSpPr>
          <p:cNvPr id="34" name="Straight Connector 33">
            <a:extLst>
              <a:ext uri="{FF2B5EF4-FFF2-40B4-BE49-F238E27FC236}">
                <a16:creationId xmlns:a16="http://schemas.microsoft.com/office/drawing/2014/main" id="{0BDFE819-89AA-A2F8-45A5-F7B49F7AA65F}"/>
              </a:ext>
            </a:extLst>
          </p:cNvPr>
          <p:cNvCxnSpPr>
            <a:cxnSpLocks/>
          </p:cNvCxnSpPr>
          <p:nvPr/>
        </p:nvCxnSpPr>
        <p:spPr>
          <a:xfrm>
            <a:off x="6480844" y="464342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571579F-069A-E203-C33D-068AF610D83C}"/>
              </a:ext>
            </a:extLst>
          </p:cNvPr>
          <p:cNvSpPr/>
          <p:nvPr/>
        </p:nvSpPr>
        <p:spPr>
          <a:xfrm>
            <a:off x="7179114" y="4673548"/>
            <a:ext cx="4449731" cy="540000"/>
          </a:xfrm>
          <a:prstGeom prst="rect">
            <a:avLst/>
          </a:prstGeom>
          <a:noFill/>
          <a:ln w="9525" algn="ctr">
            <a:noFill/>
            <a:miter lim="800000"/>
            <a:headEnd type="none" w="lg" len="lg"/>
            <a:tailEnd type="none" w="lg" len="lg"/>
          </a:ln>
        </p:spPr>
        <p:txBody>
          <a:bodyPr lIns="0" tIns="36000" rIns="0" bIns="36000" anchor="ctr"/>
          <a:lstStyle/>
          <a:p>
            <a:pPr marL="285750" marR="0" lvl="1" indent="-171450" algn="l" defTabSz="914400" rtl="0" eaLnBrk="1" fontAlgn="base"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Product not perceived differentiated enough compared to [sanitized]</a:t>
            </a:r>
          </a:p>
          <a:p>
            <a:pPr marL="285750" marR="0" lvl="1" indent="-171450" algn="l" defTabSz="914400" rtl="0" eaLnBrk="1" fontAlgn="base"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Pressure from partners to offer improved [product] to [sanitized] market</a:t>
            </a:r>
          </a:p>
          <a:p>
            <a:pPr marL="285750" marR="0" lvl="1" indent="-171450" algn="l" defTabSz="914400" rtl="0" eaLnBrk="1" fontAlgn="base"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Customer demand lower than expected by market research / higher price sensitivity</a:t>
            </a:r>
          </a:p>
        </p:txBody>
      </p:sp>
      <p:sp>
        <p:nvSpPr>
          <p:cNvPr id="38" name="Rectangle 37">
            <a:extLst>
              <a:ext uri="{FF2B5EF4-FFF2-40B4-BE49-F238E27FC236}">
                <a16:creationId xmlns:a16="http://schemas.microsoft.com/office/drawing/2014/main" id="{A4B6D4C5-95C4-8499-3BAD-9D58EACBC37A}"/>
              </a:ext>
            </a:extLst>
          </p:cNvPr>
          <p:cNvSpPr/>
          <p:nvPr/>
        </p:nvSpPr>
        <p:spPr>
          <a:xfrm>
            <a:off x="7179112" y="5840428"/>
            <a:ext cx="4449733" cy="540000"/>
          </a:xfrm>
          <a:prstGeom prst="rect">
            <a:avLst/>
          </a:prstGeom>
          <a:noFill/>
          <a:ln w="9525" algn="ctr">
            <a:noFill/>
            <a:miter lim="800000"/>
            <a:headEnd type="none" w="lg" len="lg"/>
            <a:tailEnd type="none" w="lg" len="lg"/>
          </a:ln>
        </p:spPr>
        <p:txBody>
          <a:bodyPr wrap="square" lIns="0" tIns="36000" rIns="0" bIns="36000" anchor="ctr"/>
          <a:lstStyle/>
          <a:p>
            <a:pPr marL="288925" lvl="1" indent="-174625" fontAlgn="base">
              <a:buSzPct val="100000"/>
              <a:buFont typeface="Ubuntu"/>
              <a:buChar char="•"/>
            </a:pPr>
            <a:r>
              <a:rPr lang="en-US" sz="800" kern="1200">
                <a:solidFill>
                  <a:schemeClr val="bg2">
                    <a:lumMod val="10000"/>
                  </a:schemeClr>
                </a:solidFill>
                <a:latin typeface="Arial" panose="020B0604020202020204" pitchFamily="34" charset="0"/>
                <a:ea typeface="+mn-ea"/>
                <a:cs typeface="Arial" panose="020B0604020202020204" pitchFamily="34" charset="0"/>
              </a:rPr>
              <a:t>Finalize brand position process</a:t>
            </a:r>
          </a:p>
          <a:p>
            <a:pPr marL="288925" lvl="1" indent="-174625" fontAlgn="base">
              <a:buSzPct val="100000"/>
              <a:buFont typeface="Ubuntu"/>
              <a:buChar char="•"/>
            </a:pPr>
            <a:r>
              <a:rPr lang="en-US" sz="800" kern="1200">
                <a:solidFill>
                  <a:schemeClr val="bg2">
                    <a:lumMod val="10000"/>
                  </a:schemeClr>
                </a:solidFill>
                <a:latin typeface="Arial" panose="020B0604020202020204" pitchFamily="34" charset="0"/>
                <a:ea typeface="+mn-ea"/>
                <a:cs typeface="Arial" panose="020B0604020202020204" pitchFamily="34" charset="0"/>
              </a:rPr>
              <a:t>Implementation of brand implications throughout [Company]</a:t>
            </a:r>
          </a:p>
        </p:txBody>
      </p:sp>
      <p:sp>
        <p:nvSpPr>
          <p:cNvPr id="42" name="Rectangle 41">
            <a:extLst>
              <a:ext uri="{FF2B5EF4-FFF2-40B4-BE49-F238E27FC236}">
                <a16:creationId xmlns:a16="http://schemas.microsoft.com/office/drawing/2014/main" id="{1355E21E-5BC4-4691-14EB-21999D8FB8FE}"/>
              </a:ext>
            </a:extLst>
          </p:cNvPr>
          <p:cNvSpPr/>
          <p:nvPr/>
        </p:nvSpPr>
        <p:spPr>
          <a:xfrm>
            <a:off x="7179112" y="5256988"/>
            <a:ext cx="4449733" cy="540000"/>
          </a:xfrm>
          <a:prstGeom prst="rect">
            <a:avLst/>
          </a:prstGeom>
          <a:noFill/>
          <a:ln w="9525" algn="ctr">
            <a:noFill/>
            <a:miter lim="800000"/>
            <a:headEnd type="none" w="lg" len="lg"/>
            <a:tailEnd type="none" w="lg" len="lg"/>
          </a:ln>
        </p:spPr>
        <p:txBody>
          <a:bodyPr wrap="square" lIns="0" tIns="36000" rIns="0" bIns="36000" anchor="ctr"/>
          <a:lstStyle/>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People: [sanitized] mgmt. team + Group Brand. All departments with customer touch points. External agency / strategic partner.</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Capabilities: Insights in </a:t>
            </a:r>
            <a:r>
              <a:rPr kumimoji="0" lang="en-US" sz="8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DtC</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branding, business, and market trends.</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Budget for more branding and CEM: [sanitized]</a:t>
            </a:r>
          </a:p>
        </p:txBody>
      </p:sp>
      <p:sp>
        <p:nvSpPr>
          <p:cNvPr id="43" name="Rectangle 42">
            <a:extLst>
              <a:ext uri="{FF2B5EF4-FFF2-40B4-BE49-F238E27FC236}">
                <a16:creationId xmlns:a16="http://schemas.microsoft.com/office/drawing/2014/main" id="{25EF824D-AD96-0E8B-640C-F139FCFC3CCE}"/>
              </a:ext>
            </a:extLst>
          </p:cNvPr>
          <p:cNvSpPr/>
          <p:nvPr/>
        </p:nvSpPr>
        <p:spPr>
          <a:xfrm>
            <a:off x="6480098" y="4673548"/>
            <a:ext cx="698997"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Risk</a:t>
            </a:r>
          </a:p>
        </p:txBody>
      </p:sp>
      <p:sp>
        <p:nvSpPr>
          <p:cNvPr id="44" name="Rectangle 43">
            <a:extLst>
              <a:ext uri="{FF2B5EF4-FFF2-40B4-BE49-F238E27FC236}">
                <a16:creationId xmlns:a16="http://schemas.microsoft.com/office/drawing/2014/main" id="{437FCB67-C078-A1BB-3B11-9050F403AC37}"/>
              </a:ext>
            </a:extLst>
          </p:cNvPr>
          <p:cNvSpPr/>
          <p:nvPr/>
        </p:nvSpPr>
        <p:spPr>
          <a:xfrm>
            <a:off x="6477411" y="5256988"/>
            <a:ext cx="698997"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Require-</a:t>
            </a:r>
            <a:r>
              <a:rPr kumimoji="0" lang="en-US" sz="800" b="1" i="0" u="none" strike="noStrike" kern="0" cap="none" spc="0" normalizeH="0" baseline="0" noProof="0" err="1">
                <a:ln>
                  <a:noFill/>
                </a:ln>
                <a:solidFill>
                  <a:srgbClr val="FFFFFF"/>
                </a:solidFill>
                <a:effectLst/>
                <a:uLnTx/>
                <a:uFillTx/>
                <a:latin typeface="Arial" panose="020B0604020202020204"/>
                <a:ea typeface="+mn-ea"/>
                <a:cs typeface="+mn-cs"/>
                <a:sym typeface="Arial"/>
              </a:rPr>
              <a:t>ments</a:t>
            </a:r>
            <a:endPar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5" name="Rectangle 44">
            <a:extLst>
              <a:ext uri="{FF2B5EF4-FFF2-40B4-BE49-F238E27FC236}">
                <a16:creationId xmlns:a16="http://schemas.microsoft.com/office/drawing/2014/main" id="{E999634D-4F47-5409-CA7C-91DDE9D2129A}"/>
              </a:ext>
            </a:extLst>
          </p:cNvPr>
          <p:cNvSpPr/>
          <p:nvPr/>
        </p:nvSpPr>
        <p:spPr>
          <a:xfrm>
            <a:off x="6477411" y="5840428"/>
            <a:ext cx="698997"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Next </a:t>
            </a:r>
            <a:b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b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steps</a:t>
            </a:r>
          </a:p>
        </p:txBody>
      </p:sp>
      <p:cxnSp>
        <p:nvCxnSpPr>
          <p:cNvPr id="54" name="Straight Connector 53">
            <a:extLst>
              <a:ext uri="{FF2B5EF4-FFF2-40B4-BE49-F238E27FC236}">
                <a16:creationId xmlns:a16="http://schemas.microsoft.com/office/drawing/2014/main" id="{6D7C96BC-FC0A-FA9B-CE89-2B2CD5865A39}"/>
              </a:ext>
            </a:extLst>
          </p:cNvPr>
          <p:cNvCxnSpPr>
            <a:cxnSpLocks/>
          </p:cNvCxnSpPr>
          <p:nvPr/>
        </p:nvCxnSpPr>
        <p:spPr>
          <a:xfrm>
            <a:off x="6480844" y="1693758"/>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2">
            <a:extLst>
              <a:ext uri="{FF2B5EF4-FFF2-40B4-BE49-F238E27FC236}">
                <a16:creationId xmlns:a16="http://schemas.microsoft.com/office/drawing/2014/main" id="{133F1977-FC47-E941-CC71-B2B46E319E2E}"/>
              </a:ext>
            </a:extLst>
          </p:cNvPr>
          <p:cNvSpPr>
            <a:spLocks noChangeArrowheads="1"/>
          </p:cNvSpPr>
          <p:nvPr/>
        </p:nvSpPr>
        <p:spPr bwMode="gray">
          <a:xfrm>
            <a:off x="6480846" y="1341269"/>
            <a:ext cx="5147997"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Timing of highlighted milestones</a:t>
            </a:r>
          </a:p>
        </p:txBody>
      </p:sp>
      <p:graphicFrame>
        <p:nvGraphicFramePr>
          <p:cNvPr id="56" name="Table 55">
            <a:extLst>
              <a:ext uri="{FF2B5EF4-FFF2-40B4-BE49-F238E27FC236}">
                <a16:creationId xmlns:a16="http://schemas.microsoft.com/office/drawing/2014/main" id="{C189E7CF-5ADD-4523-6041-A74C77CA080C}"/>
              </a:ext>
            </a:extLst>
          </p:cNvPr>
          <p:cNvGraphicFramePr>
            <a:graphicFrameLocks noGrp="1"/>
          </p:cNvGraphicFramePr>
          <p:nvPr>
            <p:extLst>
              <p:ext uri="{D42A27DB-BD31-4B8C-83A1-F6EECF244321}">
                <p14:modId xmlns:p14="http://schemas.microsoft.com/office/powerpoint/2010/main" val="684986689"/>
              </p:ext>
            </p:extLst>
          </p:nvPr>
        </p:nvGraphicFramePr>
        <p:xfrm>
          <a:off x="6486195" y="2022912"/>
          <a:ext cx="5139210" cy="645600"/>
        </p:xfrm>
        <a:graphic>
          <a:graphicData uri="http://schemas.openxmlformats.org/drawingml/2006/table">
            <a:tbl>
              <a:tblPr firstRow="1" bandRow="1">
                <a:tableStyleId>{5C22544A-7EE6-4342-B048-85BDC9FD1C3A}</a:tableStyleId>
              </a:tblPr>
              <a:tblGrid>
                <a:gridCol w="1713070">
                  <a:extLst>
                    <a:ext uri="{9D8B030D-6E8A-4147-A177-3AD203B41FA5}">
                      <a16:colId xmlns:a16="http://schemas.microsoft.com/office/drawing/2014/main" val="20000"/>
                    </a:ext>
                  </a:extLst>
                </a:gridCol>
                <a:gridCol w="1713070">
                  <a:extLst>
                    <a:ext uri="{9D8B030D-6E8A-4147-A177-3AD203B41FA5}">
                      <a16:colId xmlns:a16="http://schemas.microsoft.com/office/drawing/2014/main" val="20001"/>
                    </a:ext>
                  </a:extLst>
                </a:gridCol>
                <a:gridCol w="1713070">
                  <a:extLst>
                    <a:ext uri="{9D8B030D-6E8A-4147-A177-3AD203B41FA5}">
                      <a16:colId xmlns:a16="http://schemas.microsoft.com/office/drawing/2014/main" val="20002"/>
                    </a:ext>
                  </a:extLst>
                </a:gridCol>
              </a:tblGrid>
              <a:tr h="153068">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a:solidFill>
                            <a:schemeClr val="bg2">
                              <a:lumMod val="10000"/>
                            </a:schemeClr>
                          </a:solidFill>
                          <a:latin typeface="+mn-lt"/>
                        </a:rPr>
                        <a:t>Select third party partner</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baseline="0">
                          <a:solidFill>
                            <a:schemeClr val="bg2">
                              <a:lumMod val="10000"/>
                            </a:schemeClr>
                          </a:solidFill>
                          <a:latin typeface="+mn-lt"/>
                        </a:rPr>
                        <a:t>Develop and implement brand platform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baseline="0">
                          <a:solidFill>
                            <a:schemeClr val="bg2">
                              <a:lumMod val="10000"/>
                            </a:schemeClr>
                          </a:solidFill>
                          <a:latin typeface="+mn-lt"/>
                        </a:rPr>
                        <a:t>First measure BAV</a:t>
                      </a:r>
                      <a:endParaRPr lang="en-US" sz="800" b="0">
                        <a:solidFill>
                          <a:schemeClr val="bg2">
                            <a:lumMod val="10000"/>
                          </a:schemeClr>
                        </a:solidFill>
                        <a:latin typeface="+mn-lt"/>
                      </a:endParaRPr>
                    </a:p>
                  </a:txBody>
                  <a:tcPr marL="90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US" sz="800" b="0">
                          <a:solidFill>
                            <a:schemeClr val="bg2">
                              <a:lumMod val="10000"/>
                            </a:schemeClr>
                          </a:solidFill>
                          <a:latin typeface="+mn-lt"/>
                        </a:rPr>
                        <a:t>Exploitation</a:t>
                      </a:r>
                      <a:r>
                        <a:rPr lang="en-US" sz="800" b="0" baseline="0">
                          <a:solidFill>
                            <a:schemeClr val="bg2">
                              <a:lumMod val="10000"/>
                            </a:schemeClr>
                          </a:solidFill>
                          <a:latin typeface="+mn-lt"/>
                        </a:rPr>
                        <a:t> social media and content strategy </a:t>
                      </a:r>
                      <a:r>
                        <a:rPr lang="en-US" sz="800" b="0" i="1" baseline="0">
                          <a:solidFill>
                            <a:schemeClr val="bg2">
                              <a:lumMod val="10000"/>
                            </a:schemeClr>
                          </a:solidFill>
                          <a:latin typeface="+mn-lt"/>
                        </a:rPr>
                        <a:t>(part of digital strategy)</a:t>
                      </a:r>
                    </a:p>
                    <a:p>
                      <a:pPr marL="171450" indent="-171450" algn="l">
                        <a:buFont typeface="Arial" panose="020B0604020202020204" pitchFamily="34" charset="0"/>
                        <a:buChar char="•"/>
                      </a:pPr>
                      <a:r>
                        <a:rPr kumimoji="0" lang="en-US" sz="800" b="0" i="0" u="none" strike="noStrike" kern="1200" cap="none" spc="0" normalizeH="0" baseline="0" noProof="0">
                          <a:ln>
                            <a:noFill/>
                          </a:ln>
                          <a:solidFill>
                            <a:schemeClr val="bg2">
                              <a:lumMod val="10000"/>
                            </a:schemeClr>
                          </a:solidFill>
                          <a:effectLst/>
                          <a:uLnTx/>
                          <a:uFillTx/>
                          <a:latin typeface="+mn-lt"/>
                          <a:ea typeface="+mn-ea"/>
                          <a:cs typeface="+mn-cs"/>
                          <a:sym typeface="Calibri"/>
                        </a:rPr>
                        <a:t>Implement brand actions</a:t>
                      </a:r>
                      <a:br>
                        <a:rPr kumimoji="0" lang="en-US" sz="800" b="0" i="0" u="none" strike="noStrike" kern="1200" cap="none" spc="0" normalizeH="0" baseline="0" noProof="0">
                          <a:ln>
                            <a:noFill/>
                          </a:ln>
                          <a:solidFill>
                            <a:schemeClr val="bg2">
                              <a:lumMod val="10000"/>
                            </a:schemeClr>
                          </a:solidFill>
                          <a:effectLst/>
                          <a:uLnTx/>
                          <a:uFillTx/>
                          <a:latin typeface="+mn-lt"/>
                          <a:ea typeface="+mn-ea"/>
                          <a:cs typeface="+mn-cs"/>
                          <a:sym typeface="Calibri"/>
                        </a:rPr>
                      </a:br>
                      <a:endParaRPr kumimoji="0" lang="en-US" sz="800" b="0" i="0" u="none" strike="noStrike" kern="1200" cap="none" spc="0" normalizeH="0" baseline="0" noProof="0">
                        <a:ln>
                          <a:noFill/>
                        </a:ln>
                        <a:solidFill>
                          <a:schemeClr val="bg2">
                            <a:lumMod val="10000"/>
                          </a:schemeClr>
                        </a:solidFill>
                        <a:effectLst/>
                        <a:uLnTx/>
                        <a:uFillTx/>
                        <a:latin typeface="+mn-lt"/>
                        <a:ea typeface="+mn-ea"/>
                        <a:cs typeface="+mn-cs"/>
                        <a:sym typeface="Calibri"/>
                      </a:endParaRPr>
                    </a:p>
                  </a:txBody>
                  <a:tcPr marL="90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800" b="0">
                        <a:solidFill>
                          <a:schemeClr val="tx1"/>
                        </a:solidFill>
                        <a:latin typeface="Arial" panose="020B0604020202020204" pitchFamily="34" charset="0"/>
                        <a:cs typeface="Arial" panose="020B0604020202020204" pitchFamily="34" charset="0"/>
                      </a:endParaRPr>
                    </a:p>
                  </a:txBody>
                  <a:tcPr marL="36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7" name="AutoShape 2">
            <a:extLst>
              <a:ext uri="{FF2B5EF4-FFF2-40B4-BE49-F238E27FC236}">
                <a16:creationId xmlns:a16="http://schemas.microsoft.com/office/drawing/2014/main" id="{9BC310B1-09D4-BBCC-41A0-3D594459DDF6}"/>
              </a:ext>
            </a:extLst>
          </p:cNvPr>
          <p:cNvSpPr>
            <a:spLocks noChangeArrowheads="1"/>
          </p:cNvSpPr>
          <p:nvPr/>
        </p:nvSpPr>
        <p:spPr bwMode="gray">
          <a:xfrm>
            <a:off x="6477410" y="1803218"/>
            <a:ext cx="1702965" cy="166686"/>
          </a:xfrm>
          <a:prstGeom prst="homePlate">
            <a:avLst>
              <a:gd name="adj" fmla="val 28025"/>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2020-2021</a:t>
            </a:r>
          </a:p>
        </p:txBody>
      </p:sp>
      <p:sp>
        <p:nvSpPr>
          <p:cNvPr id="58" name="AutoShape 3">
            <a:extLst>
              <a:ext uri="{FF2B5EF4-FFF2-40B4-BE49-F238E27FC236}">
                <a16:creationId xmlns:a16="http://schemas.microsoft.com/office/drawing/2014/main" id="{AE33B4A4-F51F-DC3C-2F8A-0FA5C0EA5E11}"/>
              </a:ext>
            </a:extLst>
          </p:cNvPr>
          <p:cNvSpPr>
            <a:spLocks noChangeArrowheads="1"/>
          </p:cNvSpPr>
          <p:nvPr/>
        </p:nvSpPr>
        <p:spPr bwMode="gray">
          <a:xfrm>
            <a:off x="8200371" y="1803218"/>
            <a:ext cx="1702075" cy="166686"/>
          </a:xfrm>
          <a:prstGeom prst="chevron">
            <a:avLst>
              <a:gd name="adj" fmla="val 27720"/>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2022-2025</a:t>
            </a:r>
            <a:endParaRPr kumimoji="0" lang="en-US" sz="800" b="0" i="1"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endParaRPr>
          </a:p>
        </p:txBody>
      </p:sp>
      <p:sp>
        <p:nvSpPr>
          <p:cNvPr id="59" name="AutoShape 4">
            <a:extLst>
              <a:ext uri="{FF2B5EF4-FFF2-40B4-BE49-F238E27FC236}">
                <a16:creationId xmlns:a16="http://schemas.microsoft.com/office/drawing/2014/main" id="{5478ACF2-FED6-0023-DBFB-F3F5BA2F673C}"/>
              </a:ext>
            </a:extLst>
          </p:cNvPr>
          <p:cNvSpPr>
            <a:spLocks noChangeArrowheads="1"/>
          </p:cNvSpPr>
          <p:nvPr/>
        </p:nvSpPr>
        <p:spPr bwMode="gray">
          <a:xfrm>
            <a:off x="9922443" y="1803218"/>
            <a:ext cx="1702964" cy="166686"/>
          </a:xfrm>
          <a:prstGeom prst="chevron">
            <a:avLst>
              <a:gd name="adj" fmla="val 27734"/>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Beyond 2025</a:t>
            </a:r>
            <a:endParaRPr kumimoji="0" lang="en-US" sz="800" b="0" i="1"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endParaRPr>
          </a:p>
        </p:txBody>
      </p:sp>
      <p:cxnSp>
        <p:nvCxnSpPr>
          <p:cNvPr id="60" name="Straight Connector 59">
            <a:extLst>
              <a:ext uri="{FF2B5EF4-FFF2-40B4-BE49-F238E27FC236}">
                <a16:creationId xmlns:a16="http://schemas.microsoft.com/office/drawing/2014/main" id="{D1954A59-5070-A109-281A-C06F72DDF485}"/>
              </a:ext>
            </a:extLst>
          </p:cNvPr>
          <p:cNvCxnSpPr>
            <a:cxnSpLocks/>
          </p:cNvCxnSpPr>
          <p:nvPr/>
        </p:nvCxnSpPr>
        <p:spPr>
          <a:xfrm>
            <a:off x="6480844" y="3102530"/>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2">
            <a:extLst>
              <a:ext uri="{FF2B5EF4-FFF2-40B4-BE49-F238E27FC236}">
                <a16:creationId xmlns:a16="http://schemas.microsoft.com/office/drawing/2014/main" id="{AC0D592A-7991-0B91-2FC4-21CD84EFFFFF}"/>
              </a:ext>
            </a:extLst>
          </p:cNvPr>
          <p:cNvSpPr>
            <a:spLocks noChangeArrowheads="1"/>
          </p:cNvSpPr>
          <p:nvPr/>
        </p:nvSpPr>
        <p:spPr bwMode="gray">
          <a:xfrm>
            <a:off x="6480846" y="2750041"/>
            <a:ext cx="5147997"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Success KPIs</a:t>
            </a:r>
          </a:p>
        </p:txBody>
      </p:sp>
      <p:graphicFrame>
        <p:nvGraphicFramePr>
          <p:cNvPr id="62" name="Table 33">
            <a:extLst>
              <a:ext uri="{FF2B5EF4-FFF2-40B4-BE49-F238E27FC236}">
                <a16:creationId xmlns:a16="http://schemas.microsoft.com/office/drawing/2014/main" id="{8817BDF6-6F27-271B-CAC7-718207A17A63}"/>
              </a:ext>
            </a:extLst>
          </p:cNvPr>
          <p:cNvGraphicFramePr>
            <a:graphicFrameLocks noGrp="1"/>
          </p:cNvGraphicFramePr>
          <p:nvPr>
            <p:extLst>
              <p:ext uri="{D42A27DB-BD31-4B8C-83A1-F6EECF244321}">
                <p14:modId xmlns:p14="http://schemas.microsoft.com/office/powerpoint/2010/main" val="726375865"/>
              </p:ext>
            </p:extLst>
          </p:nvPr>
        </p:nvGraphicFramePr>
        <p:xfrm>
          <a:off x="6477405" y="3138283"/>
          <a:ext cx="5148002" cy="1202400"/>
        </p:xfrm>
        <a:graphic>
          <a:graphicData uri="http://schemas.openxmlformats.org/drawingml/2006/table">
            <a:tbl>
              <a:tblPr firstRow="1" bandRow="1">
                <a:tableStyleId>{13CE0595-0B00-448C-BB99-5609596045FD}</a:tableStyleId>
              </a:tblPr>
              <a:tblGrid>
                <a:gridCol w="2826744">
                  <a:extLst>
                    <a:ext uri="{9D8B030D-6E8A-4147-A177-3AD203B41FA5}">
                      <a16:colId xmlns:a16="http://schemas.microsoft.com/office/drawing/2014/main" val="470460442"/>
                    </a:ext>
                  </a:extLst>
                </a:gridCol>
                <a:gridCol w="1160629">
                  <a:extLst>
                    <a:ext uri="{9D8B030D-6E8A-4147-A177-3AD203B41FA5}">
                      <a16:colId xmlns:a16="http://schemas.microsoft.com/office/drawing/2014/main" val="2265604082"/>
                    </a:ext>
                  </a:extLst>
                </a:gridCol>
                <a:gridCol w="1160629">
                  <a:extLst>
                    <a:ext uri="{9D8B030D-6E8A-4147-A177-3AD203B41FA5}">
                      <a16:colId xmlns:a16="http://schemas.microsoft.com/office/drawing/2014/main" val="3710834502"/>
                    </a:ext>
                  </a:extLst>
                </a:gridCol>
              </a:tblGrid>
              <a:tr h="213360">
                <a:tc>
                  <a:txBody>
                    <a:bodyPr/>
                    <a:lstStyle/>
                    <a:p>
                      <a:r>
                        <a:rPr lang="en-US" sz="800"/>
                        <a:t>KPI</a:t>
                      </a:r>
                    </a:p>
                  </a:txBody>
                  <a:tcPr/>
                </a:tc>
                <a:tc>
                  <a:txBody>
                    <a:bodyPr/>
                    <a:lstStyle/>
                    <a:p>
                      <a:r>
                        <a:rPr lang="en-US" sz="800"/>
                        <a:t>Target</a:t>
                      </a:r>
                    </a:p>
                  </a:txBody>
                  <a:tcPr/>
                </a:tc>
                <a:tc>
                  <a:txBody>
                    <a:bodyPr/>
                    <a:lstStyle/>
                    <a:p>
                      <a:r>
                        <a:rPr lang="en-US" sz="800"/>
                        <a:t>By</a:t>
                      </a:r>
                    </a:p>
                  </a:txBody>
                  <a:tcPr/>
                </a:tc>
                <a:extLst>
                  <a:ext uri="{0D108BD9-81ED-4DB2-BD59-A6C34878D82A}">
                    <a16:rowId xmlns:a16="http://schemas.microsoft.com/office/drawing/2014/main" val="2784042414"/>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Tx/>
                        <a:buNone/>
                        <a:tabLst/>
                        <a:defRPr/>
                      </a:pPr>
                      <a:r>
                        <a:rPr kumimoji="0" lang="en-US" sz="800" b="0" i="0" u="none" strike="noStrike" kern="1200" cap="none" spc="0" normalizeH="0" baseline="0" noProof="0">
                          <a:ln>
                            <a:noFill/>
                          </a:ln>
                          <a:solidFill>
                            <a:schemeClr val="bg2">
                              <a:lumMod val="10000"/>
                            </a:schemeClr>
                          </a:solidFill>
                          <a:effectLst/>
                          <a:uLnTx/>
                          <a:uFillTx/>
                          <a:latin typeface="+mn-lt"/>
                          <a:ea typeface="+mn-ea"/>
                          <a:cs typeface="+mn-cs"/>
                          <a:sym typeface="Calibri"/>
                        </a:rPr>
                        <a:t>Improve brand position [product 1] (BAV)</a:t>
                      </a:r>
                    </a:p>
                  </a:txBody>
                  <a:tcPr marL="108000" marR="36000" marT="18000" marB="18000" anchor="ctr">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baseline="0" noProof="0">
                          <a:solidFill>
                            <a:schemeClr val="bg2">
                              <a:lumMod val="10000"/>
                            </a:schemeClr>
                          </a:solidFill>
                          <a:latin typeface="+mn-lt"/>
                          <a:ea typeface="+mn-ea"/>
                          <a:cs typeface="+mn-cs"/>
                          <a:sym typeface="Calibri"/>
                        </a:rPr>
                        <a:t>TBD</a:t>
                      </a:r>
                    </a:p>
                  </a:txBody>
                  <a:tcPr marL="36000" marT="36000" marB="36000" anchor="ctr">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2023</a:t>
                      </a:r>
                    </a:p>
                  </a:txBody>
                  <a:tcPr marL="36000" marR="45720" marT="36000" marB="36000" anchor="ctr">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0820279"/>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Tx/>
                        <a:buNone/>
                        <a:tabLst/>
                        <a:defRPr/>
                      </a:pPr>
                      <a:r>
                        <a:rPr kumimoji="0" lang="en-US" sz="800" b="0" i="0" u="none" strike="noStrike" kern="1200" cap="none" spc="0" normalizeH="0" baseline="0" noProof="0">
                          <a:ln>
                            <a:noFill/>
                          </a:ln>
                          <a:solidFill>
                            <a:schemeClr val="bg2">
                              <a:lumMod val="10000"/>
                            </a:schemeClr>
                          </a:solidFill>
                          <a:effectLst/>
                          <a:uLnTx/>
                          <a:uFillTx/>
                          <a:latin typeface="+mn-lt"/>
                          <a:ea typeface="+mn-ea"/>
                          <a:cs typeface="+mn-cs"/>
                          <a:sym typeface="Calibri"/>
                        </a:rPr>
                        <a:t>Improve brand preference [product 2]</a:t>
                      </a:r>
                    </a:p>
                  </a:txBody>
                  <a:tcPr marL="108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baseline="0" noProof="0">
                          <a:solidFill>
                            <a:schemeClr val="bg2">
                              <a:lumMod val="10000"/>
                            </a:schemeClr>
                          </a:solidFill>
                          <a:latin typeface="+mn-lt"/>
                          <a:ea typeface="+mn-ea"/>
                          <a:cs typeface="+mn-cs"/>
                          <a:sym typeface="Calibri"/>
                        </a:rPr>
                        <a:t>23 %</a:t>
                      </a:r>
                    </a:p>
                  </a:txBody>
                  <a:tcPr marL="3600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2023</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866001107"/>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Tx/>
                        <a:buNone/>
                        <a:tabLst/>
                        <a:defRPr/>
                      </a:pPr>
                      <a:r>
                        <a:rPr kumimoji="0" lang="en-US" sz="800" b="0" i="0" u="none" strike="noStrike" kern="1200" cap="none" spc="0" normalizeH="0" baseline="0" noProof="0">
                          <a:ln>
                            <a:noFill/>
                          </a:ln>
                          <a:solidFill>
                            <a:schemeClr val="bg2">
                              <a:lumMod val="10000"/>
                            </a:schemeClr>
                          </a:solidFill>
                          <a:effectLst/>
                          <a:uLnTx/>
                          <a:uFillTx/>
                          <a:latin typeface="+mn-lt"/>
                          <a:ea typeface="+mn-ea"/>
                          <a:cs typeface="+mn-cs"/>
                          <a:sym typeface="Calibri"/>
                        </a:rPr>
                        <a:t>Implement brand actions throughout [Company]</a:t>
                      </a:r>
                    </a:p>
                  </a:txBody>
                  <a:tcPr marL="108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baseline="0" noProof="0">
                          <a:solidFill>
                            <a:schemeClr val="bg2">
                              <a:lumMod val="10000"/>
                            </a:schemeClr>
                          </a:solidFill>
                          <a:latin typeface="+mn-lt"/>
                          <a:ea typeface="+mn-ea"/>
                          <a:cs typeface="+mn-cs"/>
                          <a:sym typeface="Calibri"/>
                        </a:rPr>
                        <a:t>-</a:t>
                      </a:r>
                    </a:p>
                  </a:txBody>
                  <a:tcPr marL="3600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Q2 2021</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66388218"/>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Tx/>
                        <a:buNone/>
                        <a:tabLst/>
                        <a:defRPr/>
                      </a:pPr>
                      <a:r>
                        <a:rPr kumimoji="0" lang="en-US" sz="800" b="0" i="0" u="none" strike="noStrike" kern="1200" cap="none" spc="0" normalizeH="0" baseline="0" noProof="0">
                          <a:ln>
                            <a:noFill/>
                          </a:ln>
                          <a:solidFill>
                            <a:schemeClr val="bg2">
                              <a:lumMod val="10000"/>
                            </a:schemeClr>
                          </a:solidFill>
                          <a:effectLst/>
                          <a:uLnTx/>
                          <a:uFillTx/>
                          <a:latin typeface="+mn-lt"/>
                          <a:ea typeface="+mn-ea"/>
                          <a:cs typeface="+mn-cs"/>
                          <a:sym typeface="Calibri"/>
                        </a:rPr>
                        <a:t>KPIs CEM</a:t>
                      </a:r>
                    </a:p>
                  </a:txBody>
                  <a:tcPr marL="108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baseline="0" noProof="0">
                          <a:solidFill>
                            <a:schemeClr val="bg2">
                              <a:lumMod val="10000"/>
                            </a:schemeClr>
                          </a:solidFill>
                          <a:latin typeface="+mn-lt"/>
                          <a:ea typeface="+mn-ea"/>
                          <a:cs typeface="+mn-cs"/>
                          <a:sym typeface="Calibri"/>
                        </a:rPr>
                        <a:t>TBD</a:t>
                      </a:r>
                    </a:p>
                  </a:txBody>
                  <a:tcPr marL="3600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TBD</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21899295"/>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Tx/>
                        <a:buNone/>
                        <a:tabLst/>
                        <a:defRPr/>
                      </a:pPr>
                      <a:endParaRPr kumimoji="0" lang="en-US" sz="800" b="0" i="0" u="none" strike="noStrike" kern="1200" cap="none" spc="0" normalizeH="0" baseline="0" noProof="0">
                        <a:ln>
                          <a:noFill/>
                        </a:ln>
                        <a:solidFill>
                          <a:schemeClr val="bg2">
                            <a:lumMod val="10000"/>
                          </a:schemeClr>
                        </a:solidFill>
                        <a:effectLst/>
                        <a:uLnTx/>
                        <a:uFillTx/>
                        <a:latin typeface="+mn-lt"/>
                        <a:ea typeface="+mn-ea"/>
                        <a:cs typeface="+mn-cs"/>
                        <a:sym typeface="Calibri"/>
                      </a:endParaRPr>
                    </a:p>
                  </a:txBody>
                  <a:tcPr marL="108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baseline="0" noProof="0">
                        <a:solidFill>
                          <a:schemeClr val="bg2">
                            <a:lumMod val="10000"/>
                          </a:schemeClr>
                        </a:solidFill>
                        <a:latin typeface="+mn-lt"/>
                        <a:ea typeface="+mn-ea"/>
                        <a:cs typeface="+mn-cs"/>
                        <a:sym typeface="Calibri"/>
                      </a:endParaRPr>
                    </a:p>
                  </a:txBody>
                  <a:tcPr marL="3600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34558171"/>
                  </a:ext>
                </a:extLst>
              </a:tr>
            </a:tbl>
          </a:graphicData>
        </a:graphic>
      </p:graphicFrame>
    </p:spTree>
    <p:extLst>
      <p:ext uri="{BB962C8B-B14F-4D97-AF65-F5344CB8AC3E}">
        <p14:creationId xmlns:p14="http://schemas.microsoft.com/office/powerpoint/2010/main" val="74993931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E0097-4D9E-9D55-4E1A-46D22C1A68D3}"/>
              </a:ext>
            </a:extLst>
          </p:cNvPr>
          <p:cNvSpPr>
            <a:spLocks noGrp="1"/>
          </p:cNvSpPr>
          <p:nvPr>
            <p:ph type="title"/>
          </p:nvPr>
        </p:nvSpPr>
        <p:spPr/>
        <p:txBody>
          <a:bodyPr lIns="72000"/>
          <a:lstStyle/>
          <a:p>
            <a:r>
              <a:rPr lang="en-US">
                <a:solidFill>
                  <a:schemeClr val="bg2"/>
                </a:solidFill>
              </a:rPr>
              <a:t>Strategic initiative C: </a:t>
            </a:r>
            <a:r>
              <a:rPr lang="en-US"/>
              <a:t>Sales channels</a:t>
            </a:r>
          </a:p>
        </p:txBody>
      </p:sp>
      <p:sp>
        <p:nvSpPr>
          <p:cNvPr id="14" name="AutoShape 19">
            <a:extLst>
              <a:ext uri="{FF2B5EF4-FFF2-40B4-BE49-F238E27FC236}">
                <a16:creationId xmlns:a16="http://schemas.microsoft.com/office/drawing/2014/main" id="{B72AB4D0-09B6-89AF-E910-A166C817D323}"/>
              </a:ext>
            </a:extLst>
          </p:cNvPr>
          <p:cNvSpPr>
            <a:spLocks noChangeArrowheads="1"/>
          </p:cNvSpPr>
          <p:nvPr/>
        </p:nvSpPr>
        <p:spPr bwMode="auto">
          <a:xfrm rot="10800000">
            <a:off x="2247900" y="3099252"/>
            <a:ext cx="7696200" cy="296915"/>
          </a:xfrm>
          <a:prstGeom prst="triangle">
            <a:avLst>
              <a:gd name="adj" fmla="val 50125"/>
            </a:avLst>
          </a:prstGeom>
          <a:solidFill>
            <a:schemeClr val="bg2"/>
          </a:solidFill>
          <a:ln w="9525" algn="ctr">
            <a:noFill/>
            <a:miter lim="800000"/>
            <a:headEnd type="none" w="lg" len="lg"/>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TextBox 51">
            <a:extLst>
              <a:ext uri="{FF2B5EF4-FFF2-40B4-BE49-F238E27FC236}">
                <a16:creationId xmlns:a16="http://schemas.microsoft.com/office/drawing/2014/main" id="{3F78F4DA-4B0A-3664-C9D4-E5FA1E7E8259}"/>
              </a:ext>
            </a:extLst>
          </p:cNvPr>
          <p:cNvSpPr txBox="1">
            <a:spLocks noChangeArrowheads="1"/>
          </p:cNvSpPr>
          <p:nvPr/>
        </p:nvSpPr>
        <p:spPr bwMode="auto">
          <a:xfrm>
            <a:off x="8244773" y="4192540"/>
            <a:ext cx="3110779" cy="1431161"/>
          </a:xfrm>
          <a:prstGeom prst="rect">
            <a:avLst/>
          </a:prstGeom>
          <a:noFill/>
          <a:ln w="9525">
            <a:noFill/>
            <a:miter lim="800000"/>
            <a:headEnd/>
            <a:tailEnd/>
          </a:ln>
        </p:spPr>
        <p:txBody>
          <a:bodyPr wrap="square">
            <a:spAutoFit/>
          </a:bodyPr>
          <a:lstStyle/>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Focus on specific product offerings to increase customer lifetime value</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Increase customer awareness through increasing number of touch points</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Bundling of offerings</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Differentiated price/payment offerings</a:t>
            </a:r>
          </a:p>
        </p:txBody>
      </p:sp>
      <p:sp>
        <p:nvSpPr>
          <p:cNvPr id="23" name="Rectangle 17">
            <a:extLst>
              <a:ext uri="{FF2B5EF4-FFF2-40B4-BE49-F238E27FC236}">
                <a16:creationId xmlns:a16="http://schemas.microsoft.com/office/drawing/2014/main" id="{F66BD7FF-8476-CBED-92F2-50328B7B6A04}"/>
              </a:ext>
            </a:extLst>
          </p:cNvPr>
          <p:cNvSpPr>
            <a:spLocks noChangeArrowheads="1"/>
          </p:cNvSpPr>
          <p:nvPr/>
        </p:nvSpPr>
        <p:spPr bwMode="auto">
          <a:xfrm>
            <a:off x="8228889" y="3724884"/>
            <a:ext cx="3110779" cy="457200"/>
          </a:xfrm>
          <a:prstGeom prst="rect">
            <a:avLst/>
          </a:prstGeom>
          <a:solidFill>
            <a:schemeClr val="tx1"/>
          </a:solidFill>
          <a:ln w="9525" algn="ctr">
            <a:noFill/>
            <a:miter lim="800000"/>
            <a:headEnd type="none" w="lg" len="lg"/>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Product offerings/pricing</a:t>
            </a:r>
          </a:p>
        </p:txBody>
      </p:sp>
      <p:sp>
        <p:nvSpPr>
          <p:cNvPr id="5" name="Slide Number Placeholder 4">
            <a:extLst>
              <a:ext uri="{FF2B5EF4-FFF2-40B4-BE49-F238E27FC236}">
                <a16:creationId xmlns:a16="http://schemas.microsoft.com/office/drawing/2014/main" id="{019083A9-D71F-A637-CF60-83A533816AEE}"/>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44546A">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202</a:t>
            </a:fld>
            <a:endParaRPr kumimoji="0" lang="en-DK" sz="900" b="0" i="0" u="none" strike="noStrike" kern="1200" cap="none" spc="0" normalizeH="0" baseline="0" noProof="0">
              <a:ln>
                <a:noFill/>
              </a:ln>
              <a:solidFill>
                <a:srgbClr val="44546A">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6" name="Oval 25">
            <a:extLst>
              <a:ext uri="{FF2B5EF4-FFF2-40B4-BE49-F238E27FC236}">
                <a16:creationId xmlns:a16="http://schemas.microsoft.com/office/drawing/2014/main" id="{AA7040AB-4997-F1AC-979E-9966004330F8}"/>
              </a:ext>
            </a:extLst>
          </p:cNvPr>
          <p:cNvSpPr/>
          <p:nvPr/>
        </p:nvSpPr>
        <p:spPr>
          <a:xfrm>
            <a:off x="8098083" y="3822084"/>
            <a:ext cx="261609" cy="262800"/>
          </a:xfrm>
          <a:prstGeom prst="ellipse">
            <a:avLst/>
          </a:prstGeom>
          <a:solidFill>
            <a:schemeClr val="accent2"/>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D</a:t>
            </a:r>
          </a:p>
        </p:txBody>
      </p:sp>
      <p:sp>
        <p:nvSpPr>
          <p:cNvPr id="7" name="Rectangle 6">
            <a:extLst>
              <a:ext uri="{FF2B5EF4-FFF2-40B4-BE49-F238E27FC236}">
                <a16:creationId xmlns:a16="http://schemas.microsoft.com/office/drawing/2014/main" id="{06E94D77-6FB1-CA48-50E9-E0FEC10FD6F8}"/>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a:sym typeface="Arial"/>
              </a:rPr>
              <a:t>Strategic initiative: Sales channels</a:t>
            </a:r>
          </a:p>
        </p:txBody>
      </p:sp>
      <p:sp>
        <p:nvSpPr>
          <p:cNvPr id="8" name="Oval 7">
            <a:extLst>
              <a:ext uri="{FF2B5EF4-FFF2-40B4-BE49-F238E27FC236}">
                <a16:creationId xmlns:a16="http://schemas.microsoft.com/office/drawing/2014/main" id="{ACA7C29F-122C-F566-92C0-A7F39B9787A5}"/>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C</a:t>
            </a:r>
          </a:p>
        </p:txBody>
      </p:sp>
      <p:sp>
        <p:nvSpPr>
          <p:cNvPr id="16" name="Rectangle 13">
            <a:extLst>
              <a:ext uri="{FF2B5EF4-FFF2-40B4-BE49-F238E27FC236}">
                <a16:creationId xmlns:a16="http://schemas.microsoft.com/office/drawing/2014/main" id="{44E17E8D-3E68-680A-CBDA-30C7B85B8E2D}"/>
              </a:ext>
            </a:extLst>
          </p:cNvPr>
          <p:cNvSpPr>
            <a:spLocks noChangeArrowheads="1"/>
          </p:cNvSpPr>
          <p:nvPr/>
        </p:nvSpPr>
        <p:spPr bwMode="auto">
          <a:xfrm>
            <a:off x="2247901" y="1557850"/>
            <a:ext cx="7696199" cy="457565"/>
          </a:xfrm>
          <a:prstGeom prst="rect">
            <a:avLst/>
          </a:prstGeom>
          <a:solidFill>
            <a:schemeClr val="tx1"/>
          </a:solidFill>
          <a:ln w="9525" algn="ctr">
            <a:solidFill>
              <a:srgbClr val="79A2B3"/>
            </a:solidFill>
            <a:miter lim="800000"/>
            <a:headEnd type="none" w="lg" len="lg"/>
            <a:tailEnd type="none" w="lg" len="lg"/>
          </a:ln>
        </p:spPr>
        <p:txBody>
          <a:bodyPr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Customer segmentation </a:t>
            </a:r>
          </a:p>
        </p:txBody>
      </p:sp>
      <p:sp>
        <p:nvSpPr>
          <p:cNvPr id="17" name="Rectangle 49">
            <a:extLst>
              <a:ext uri="{FF2B5EF4-FFF2-40B4-BE49-F238E27FC236}">
                <a16:creationId xmlns:a16="http://schemas.microsoft.com/office/drawing/2014/main" id="{2EA4DB9D-9704-39DD-CA4E-575C3C64A867}"/>
              </a:ext>
            </a:extLst>
          </p:cNvPr>
          <p:cNvSpPr>
            <a:spLocks noChangeArrowheads="1"/>
          </p:cNvSpPr>
          <p:nvPr/>
        </p:nvSpPr>
        <p:spPr bwMode="gray">
          <a:xfrm>
            <a:off x="2247899" y="2047341"/>
            <a:ext cx="7696199" cy="408286"/>
          </a:xfrm>
          <a:prstGeom prst="rect">
            <a:avLst/>
          </a:prstGeom>
          <a:noFill/>
          <a:ln w="9525" algn="ctr">
            <a:noFill/>
            <a:round/>
            <a:headEnd/>
            <a:tailEnd/>
          </a:ln>
        </p:spPr>
        <p:txBody>
          <a:bodyPr lIns="36000" tIns="36000" rIns="36000" bIns="0" anchor="t"/>
          <a:lstStyle/>
          <a:p>
            <a:pPr marL="171450" marR="0" lvl="0" indent="-171450" algn="l" defTabSz="914400" rtl="0" eaLnBrk="1" fontAlgn="auto"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Analyze data to understand customer segments</a:t>
            </a:r>
          </a:p>
          <a:p>
            <a:pPr marL="171450" marR="0" lvl="0" indent="-171450" algn="l" defTabSz="914400" rtl="0" eaLnBrk="1" fontAlgn="auto"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Create clear target audiences based on segmentation</a:t>
            </a:r>
          </a:p>
          <a:p>
            <a:pPr marL="171450" marR="0" lvl="0" indent="-171450" algn="l" defTabSz="914400" rtl="0" eaLnBrk="1" fontAlgn="auto"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Actively use these audiences in all other strategic initiatives</a:t>
            </a:r>
          </a:p>
        </p:txBody>
      </p:sp>
      <p:sp>
        <p:nvSpPr>
          <p:cNvPr id="11" name="Oval 10">
            <a:extLst>
              <a:ext uri="{FF2B5EF4-FFF2-40B4-BE49-F238E27FC236}">
                <a16:creationId xmlns:a16="http://schemas.microsoft.com/office/drawing/2014/main" id="{297A0418-2A8E-3213-5E94-B82B11FAF123}"/>
              </a:ext>
            </a:extLst>
          </p:cNvPr>
          <p:cNvSpPr/>
          <p:nvPr/>
        </p:nvSpPr>
        <p:spPr>
          <a:xfrm>
            <a:off x="2117095" y="1655232"/>
            <a:ext cx="261609" cy="262800"/>
          </a:xfrm>
          <a:prstGeom prst="ellipse">
            <a:avLst/>
          </a:prstGeom>
          <a:solidFill>
            <a:schemeClr val="accent2"/>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A</a:t>
            </a:r>
          </a:p>
        </p:txBody>
      </p:sp>
      <p:sp>
        <p:nvSpPr>
          <p:cNvPr id="20" name="Rectangle 17">
            <a:extLst>
              <a:ext uri="{FF2B5EF4-FFF2-40B4-BE49-F238E27FC236}">
                <a16:creationId xmlns:a16="http://schemas.microsoft.com/office/drawing/2014/main" id="{DBE4ADC2-CCEF-71AA-95B5-9607B462248E}"/>
              </a:ext>
            </a:extLst>
          </p:cNvPr>
          <p:cNvSpPr>
            <a:spLocks noChangeArrowheads="1"/>
          </p:cNvSpPr>
          <p:nvPr/>
        </p:nvSpPr>
        <p:spPr bwMode="auto">
          <a:xfrm>
            <a:off x="852332" y="3724884"/>
            <a:ext cx="3110400" cy="457200"/>
          </a:xfrm>
          <a:prstGeom prst="rect">
            <a:avLst/>
          </a:prstGeom>
          <a:solidFill>
            <a:schemeClr val="tx1"/>
          </a:solidFill>
          <a:ln w="9525" algn="ctr">
            <a:noFill/>
            <a:miter lim="800000"/>
            <a:headEnd type="none" w="lg" len="lg"/>
            <a:tailEnd type="none" w="lg" len="lg"/>
          </a:ln>
        </p:spPr>
        <p:txBody>
          <a:bodyPr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Brand message</a:t>
            </a:r>
          </a:p>
        </p:txBody>
      </p:sp>
      <p:sp>
        <p:nvSpPr>
          <p:cNvPr id="24" name="TextBox 53">
            <a:extLst>
              <a:ext uri="{FF2B5EF4-FFF2-40B4-BE49-F238E27FC236}">
                <a16:creationId xmlns:a16="http://schemas.microsoft.com/office/drawing/2014/main" id="{DF29CBBD-0B15-7D8F-8A02-7A6C40A60352}"/>
              </a:ext>
            </a:extLst>
          </p:cNvPr>
          <p:cNvSpPr txBox="1">
            <a:spLocks noChangeArrowheads="1"/>
          </p:cNvSpPr>
          <p:nvPr/>
        </p:nvSpPr>
        <p:spPr bwMode="auto">
          <a:xfrm>
            <a:off x="852332" y="4192540"/>
            <a:ext cx="3110400" cy="1354217"/>
          </a:xfrm>
          <a:prstGeom prst="rect">
            <a:avLst/>
          </a:prstGeom>
          <a:noFill/>
          <a:ln w="9525">
            <a:noFill/>
            <a:miter lim="800000"/>
            <a:headEnd/>
            <a:tailEnd/>
          </a:ln>
        </p:spPr>
        <p:txBody>
          <a:bodyPr wrap="square">
            <a:spAutoFit/>
          </a:bodyPr>
          <a:lstStyle/>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Map current brand position to customer segment needs</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Focus on building right message around brand strength</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Refresh brand so that it appears innovative and desirable</a:t>
            </a:r>
          </a:p>
        </p:txBody>
      </p:sp>
      <p:sp>
        <p:nvSpPr>
          <p:cNvPr id="12" name="Oval 11">
            <a:extLst>
              <a:ext uri="{FF2B5EF4-FFF2-40B4-BE49-F238E27FC236}">
                <a16:creationId xmlns:a16="http://schemas.microsoft.com/office/drawing/2014/main" id="{CBB1BAD1-9770-0B44-8C58-793F29301164}"/>
              </a:ext>
            </a:extLst>
          </p:cNvPr>
          <p:cNvSpPr/>
          <p:nvPr/>
        </p:nvSpPr>
        <p:spPr>
          <a:xfrm>
            <a:off x="722731" y="3814015"/>
            <a:ext cx="261609" cy="262800"/>
          </a:xfrm>
          <a:prstGeom prst="ellipse">
            <a:avLst/>
          </a:prstGeom>
          <a:solidFill>
            <a:schemeClr val="accent2"/>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B</a:t>
            </a:r>
          </a:p>
        </p:txBody>
      </p:sp>
      <p:sp>
        <p:nvSpPr>
          <p:cNvPr id="6" name="Rectangle 5">
            <a:extLst>
              <a:ext uri="{FF2B5EF4-FFF2-40B4-BE49-F238E27FC236}">
                <a16:creationId xmlns:a16="http://schemas.microsoft.com/office/drawing/2014/main" id="{93C7338B-0B49-83EC-DF63-E43CCDBD7FF3}"/>
              </a:ext>
            </a:extLst>
          </p:cNvPr>
          <p:cNvSpPr/>
          <p:nvPr/>
        </p:nvSpPr>
        <p:spPr>
          <a:xfrm>
            <a:off x="0" y="1322361"/>
            <a:ext cx="12192000" cy="493228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2" name="Rectangle 17">
            <a:extLst>
              <a:ext uri="{FF2B5EF4-FFF2-40B4-BE49-F238E27FC236}">
                <a16:creationId xmlns:a16="http://schemas.microsoft.com/office/drawing/2014/main" id="{A1FAABD0-880D-D6E2-1C0C-2CCD0BC6F7FA}"/>
              </a:ext>
            </a:extLst>
          </p:cNvPr>
          <p:cNvSpPr>
            <a:spLocks noChangeArrowheads="1"/>
          </p:cNvSpPr>
          <p:nvPr/>
        </p:nvSpPr>
        <p:spPr bwMode="auto">
          <a:xfrm>
            <a:off x="4540610" y="3724884"/>
            <a:ext cx="3110400" cy="457200"/>
          </a:xfrm>
          <a:prstGeom prst="rect">
            <a:avLst/>
          </a:prstGeom>
          <a:solidFill>
            <a:schemeClr val="tx1"/>
          </a:solidFill>
          <a:ln w="9525" algn="ctr">
            <a:noFill/>
            <a:miter lim="800000"/>
            <a:headEnd type="none" w="lg" len="lg"/>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Sales channels/marketing</a:t>
            </a:r>
          </a:p>
        </p:txBody>
      </p:sp>
      <p:sp>
        <p:nvSpPr>
          <p:cNvPr id="25" name="TextBox 54">
            <a:extLst>
              <a:ext uri="{FF2B5EF4-FFF2-40B4-BE49-F238E27FC236}">
                <a16:creationId xmlns:a16="http://schemas.microsoft.com/office/drawing/2014/main" id="{387CB3F9-6C50-E90F-007C-C3C9E067994F}"/>
              </a:ext>
            </a:extLst>
          </p:cNvPr>
          <p:cNvSpPr txBox="1">
            <a:spLocks noChangeArrowheads="1"/>
          </p:cNvSpPr>
          <p:nvPr/>
        </p:nvSpPr>
        <p:spPr bwMode="auto">
          <a:xfrm>
            <a:off x="4540610" y="4192540"/>
            <a:ext cx="3110400" cy="2062103"/>
          </a:xfrm>
          <a:prstGeom prst="rect">
            <a:avLst/>
          </a:prstGeom>
          <a:noFill/>
          <a:ln w="9525">
            <a:noFill/>
            <a:miter lim="800000"/>
            <a:headEnd/>
            <a:tailEnd/>
          </a:ln>
        </p:spPr>
        <p:txBody>
          <a:bodyPr wrap="square">
            <a:spAutoFit/>
          </a:bodyPr>
          <a:lstStyle/>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Apply tactical "push" sales channels (telemarketing, direct mail) to targeted customer segments</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Optimize "pull" sales channels (online) </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Identify relevant partnerships to promote sales</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Differentiated marketing approaches to target segments</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Optimize ROMI/marketing channel</a:t>
            </a:r>
          </a:p>
        </p:txBody>
      </p:sp>
      <p:sp>
        <p:nvSpPr>
          <p:cNvPr id="13" name="Oval 12">
            <a:extLst>
              <a:ext uri="{FF2B5EF4-FFF2-40B4-BE49-F238E27FC236}">
                <a16:creationId xmlns:a16="http://schemas.microsoft.com/office/drawing/2014/main" id="{2B8D5DD2-5268-CBC7-25DD-CD97425A77D6}"/>
              </a:ext>
            </a:extLst>
          </p:cNvPr>
          <p:cNvSpPr/>
          <p:nvPr/>
        </p:nvSpPr>
        <p:spPr>
          <a:xfrm>
            <a:off x="4409805" y="3824972"/>
            <a:ext cx="261609" cy="262800"/>
          </a:xfrm>
          <a:prstGeom prst="ellipse">
            <a:avLst/>
          </a:prstGeom>
          <a:solidFill>
            <a:schemeClr val="accent2"/>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C</a:t>
            </a:r>
          </a:p>
        </p:txBody>
      </p:sp>
    </p:spTree>
    <p:extLst>
      <p:ext uri="{BB962C8B-B14F-4D97-AF65-F5344CB8AC3E}">
        <p14:creationId xmlns:p14="http://schemas.microsoft.com/office/powerpoint/2010/main" val="27172531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US"/>
              <a:t>New segmentation has several implications for </a:t>
            </a:r>
            <a:r>
              <a:rPr lang="en-US">
                <a:solidFill>
                  <a:schemeClr val="bg2"/>
                </a:solidFill>
              </a:rPr>
              <a:t>sales channel strategy</a:t>
            </a:r>
            <a:endParaRPr lang="en-GB">
              <a:solidFill>
                <a:schemeClr val="bg2"/>
              </a:solidFill>
            </a:endParaRPr>
          </a:p>
        </p:txBody>
      </p:sp>
      <p:sp>
        <p:nvSpPr>
          <p:cNvPr id="28" name="Footer Placeholder 2">
            <a:extLst>
              <a:ext uri="{FF2B5EF4-FFF2-40B4-BE49-F238E27FC236}">
                <a16:creationId xmlns:a16="http://schemas.microsoft.com/office/drawing/2014/main" id="{88CB6CE4-15FA-8C47-A3C6-0583C857E01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Team analysis</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27" name="Rectangle 26">
            <a:extLst>
              <a:ext uri="{FF2B5EF4-FFF2-40B4-BE49-F238E27FC236}">
                <a16:creationId xmlns:a16="http://schemas.microsoft.com/office/drawing/2014/main" id="{EF39853F-8B5E-5743-9198-16FA1833CB5E}"/>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3" name="Slide Number Placeholder 4">
            <a:extLst>
              <a:ext uri="{FF2B5EF4-FFF2-40B4-BE49-F238E27FC236}">
                <a16:creationId xmlns:a16="http://schemas.microsoft.com/office/drawing/2014/main" id="{173E6267-80A9-E43F-AF98-B73DFC614E18}"/>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203</a:t>
            </a:fld>
            <a:endParaRPr kumimoji="0" lang="en-DK"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0" name="Rectangle 9">
            <a:extLst>
              <a:ext uri="{FF2B5EF4-FFF2-40B4-BE49-F238E27FC236}">
                <a16:creationId xmlns:a16="http://schemas.microsoft.com/office/drawing/2014/main" id="{9BEF927F-4AB5-29BA-675D-8FF38A18843E}"/>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a:sym typeface="Arial"/>
              </a:rPr>
              <a:t>Strategic initiative: Sales channels</a:t>
            </a:r>
          </a:p>
        </p:txBody>
      </p:sp>
      <p:sp>
        <p:nvSpPr>
          <p:cNvPr id="6" name="Oval 5">
            <a:extLst>
              <a:ext uri="{FF2B5EF4-FFF2-40B4-BE49-F238E27FC236}">
                <a16:creationId xmlns:a16="http://schemas.microsoft.com/office/drawing/2014/main" id="{494AC060-732F-8540-3C95-DAA6226EEC36}"/>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C</a:t>
            </a:r>
          </a:p>
        </p:txBody>
      </p:sp>
      <p:sp>
        <p:nvSpPr>
          <p:cNvPr id="3" name="TextBox 2">
            <a:extLst>
              <a:ext uri="{FF2B5EF4-FFF2-40B4-BE49-F238E27FC236}">
                <a16:creationId xmlns:a16="http://schemas.microsoft.com/office/drawing/2014/main" id="{D61773D8-6F34-F33E-3BC3-91956BF2F1F3}"/>
              </a:ext>
            </a:extLst>
          </p:cNvPr>
          <p:cNvSpPr txBox="1"/>
          <p:nvPr/>
        </p:nvSpPr>
        <p:spPr>
          <a:xfrm>
            <a:off x="509334" y="1659750"/>
            <a:ext cx="4941079" cy="360850"/>
          </a:xfrm>
          <a:prstGeom prst="rect">
            <a:avLst/>
          </a:prstGeom>
          <a:noFill/>
        </p:spPr>
        <p:txBody>
          <a:bodyPr wrap="square" tIns="72000" bIns="72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Main insights from analysis</a:t>
            </a:r>
          </a:p>
        </p:txBody>
      </p:sp>
      <p:sp>
        <p:nvSpPr>
          <p:cNvPr id="4" name="TextBox 3">
            <a:extLst>
              <a:ext uri="{FF2B5EF4-FFF2-40B4-BE49-F238E27FC236}">
                <a16:creationId xmlns:a16="http://schemas.microsoft.com/office/drawing/2014/main" id="{3C8C23A6-2C21-F68E-E405-7E0B9375CAD7}"/>
              </a:ext>
            </a:extLst>
          </p:cNvPr>
          <p:cNvSpPr txBox="1"/>
          <p:nvPr/>
        </p:nvSpPr>
        <p:spPr>
          <a:xfrm>
            <a:off x="6741587" y="1659750"/>
            <a:ext cx="4941079" cy="360850"/>
          </a:xfrm>
          <a:prstGeom prst="rect">
            <a:avLst/>
          </a:prstGeom>
          <a:noFill/>
        </p:spPr>
        <p:txBody>
          <a:bodyPr wrap="square" tIns="72000" bIns="72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Ideas to consider for </a:t>
            </a:r>
            <a:r>
              <a:rPr kumimoji="0" lang="en-GB" sz="1400" b="1" i="0" u="none" strike="noStrike" kern="1200" cap="none" spc="0" normalizeH="0" baseline="0" noProof="0" err="1">
                <a:ln>
                  <a:noFill/>
                </a:ln>
                <a:solidFill>
                  <a:srgbClr val="061F32"/>
                </a:solidFill>
                <a:effectLst/>
                <a:uLnTx/>
                <a:uFillTx/>
                <a:latin typeface="Arial" panose="020B0604020202020204"/>
                <a:ea typeface="+mn-ea"/>
                <a:cs typeface="Arial"/>
                <a:sym typeface="Arial"/>
              </a:rPr>
              <a:t>eac</a:t>
            </a:r>
            <a:r>
              <a:rPr lang="en-GB" b="1" kern="1200">
                <a:solidFill>
                  <a:srgbClr val="061F32"/>
                </a:solidFill>
                <a:ea typeface="+mn-ea"/>
              </a:rPr>
              <a:t>h segment</a:t>
            </a:r>
            <a:endParaRPr kumimoji="0" lang="en-GB" sz="1400" b="1"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cxnSp>
        <p:nvCxnSpPr>
          <p:cNvPr id="5" name="Straight Connector 4">
            <a:extLst>
              <a:ext uri="{FF2B5EF4-FFF2-40B4-BE49-F238E27FC236}">
                <a16:creationId xmlns:a16="http://schemas.microsoft.com/office/drawing/2014/main" id="{1B99D6C2-BC56-7490-B651-94B19E7B33A8}"/>
              </a:ext>
            </a:extLst>
          </p:cNvPr>
          <p:cNvCxnSpPr>
            <a:cxnSpLocks/>
          </p:cNvCxnSpPr>
          <p:nvPr/>
        </p:nvCxnSpPr>
        <p:spPr>
          <a:xfrm>
            <a:off x="511213" y="2020600"/>
            <a:ext cx="4939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ABE12D6-1827-E0BD-F9C6-5413EB2B3BF6}"/>
              </a:ext>
            </a:extLst>
          </p:cNvPr>
          <p:cNvCxnSpPr>
            <a:cxnSpLocks/>
          </p:cNvCxnSpPr>
          <p:nvPr/>
        </p:nvCxnSpPr>
        <p:spPr>
          <a:xfrm>
            <a:off x="6743466" y="2020600"/>
            <a:ext cx="4939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32A2333-2CE1-0E19-0E79-8D495CE0A6DF}"/>
              </a:ext>
            </a:extLst>
          </p:cNvPr>
          <p:cNvGrpSpPr/>
          <p:nvPr/>
        </p:nvGrpSpPr>
        <p:grpSpPr>
          <a:xfrm>
            <a:off x="5891740" y="2224618"/>
            <a:ext cx="410399" cy="3852000"/>
            <a:chOff x="4052602" y="2068724"/>
            <a:chExt cx="410399" cy="3852000"/>
          </a:xfrm>
        </p:grpSpPr>
        <p:cxnSp>
          <p:nvCxnSpPr>
            <p:cNvPr id="9" name="Straight Connector 8">
              <a:extLst>
                <a:ext uri="{FF2B5EF4-FFF2-40B4-BE49-F238E27FC236}">
                  <a16:creationId xmlns:a16="http://schemas.microsoft.com/office/drawing/2014/main" id="{E0BB2C1E-25AA-A633-F647-8A78B9B832FD}"/>
                </a:ext>
              </a:extLst>
            </p:cNvPr>
            <p:cNvCxnSpPr>
              <a:cxnSpLocks/>
            </p:cNvCxnSpPr>
            <p:nvPr/>
          </p:nvCxnSpPr>
          <p:spPr>
            <a:xfrm>
              <a:off x="4253828" y="2068724"/>
              <a:ext cx="0" cy="38520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033521F-6663-714C-517E-E36820CC638B}"/>
                </a:ext>
              </a:extLst>
            </p:cNvPr>
            <p:cNvSpPr/>
            <p:nvPr/>
          </p:nvSpPr>
          <p:spPr>
            <a:xfrm>
              <a:off x="4052602" y="3788984"/>
              <a:ext cx="410399" cy="411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2" name="Triangle 11">
              <a:extLst>
                <a:ext uri="{FF2B5EF4-FFF2-40B4-BE49-F238E27FC236}">
                  <a16:creationId xmlns:a16="http://schemas.microsoft.com/office/drawing/2014/main" id="{4899BA74-9CF8-90D9-E717-5E8C442CD783}"/>
                </a:ext>
              </a:extLst>
            </p:cNvPr>
            <p:cNvSpPr/>
            <p:nvPr/>
          </p:nvSpPr>
          <p:spPr>
            <a:xfrm rot="5400000">
              <a:off x="4127979" y="3919444"/>
              <a:ext cx="259644" cy="15056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4" name="Rectangle 13">
              <a:extLst>
                <a:ext uri="{FF2B5EF4-FFF2-40B4-BE49-F238E27FC236}">
                  <a16:creationId xmlns:a16="http://schemas.microsoft.com/office/drawing/2014/main" id="{9EBBEF18-9B6B-080C-7A45-B79EA66C4388}"/>
                </a:ext>
              </a:extLst>
            </p:cNvPr>
            <p:cNvSpPr/>
            <p:nvPr/>
          </p:nvSpPr>
          <p:spPr>
            <a:xfrm>
              <a:off x="4168409" y="3844462"/>
              <a:ext cx="46376" cy="30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30" name="Rectangle 29">
            <a:extLst>
              <a:ext uri="{FF2B5EF4-FFF2-40B4-BE49-F238E27FC236}">
                <a16:creationId xmlns:a16="http://schemas.microsoft.com/office/drawing/2014/main" id="{8B1116E7-9255-07B4-F262-894BE90B69A2}"/>
              </a:ext>
            </a:extLst>
          </p:cNvPr>
          <p:cNvSpPr/>
          <p:nvPr/>
        </p:nvSpPr>
        <p:spPr>
          <a:xfrm>
            <a:off x="6741586" y="2148563"/>
            <a:ext cx="4899547" cy="9456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rIns="36000" rtlCol="0" anchor="t"/>
          <a:lstStyle/>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fld id="{DB660346-FABD-4831-9BB3-BC6C94F1AC33}" type="datetime'Y''''''''''''o''''''ung ''''c''''''o''nvenie''nce'''''''''''">
              <a:rPr kumimoji="0" lang="en-US" sz="1200" b="1" i="0" u="none" strike="noStrike" kern="1200" cap="none" spc="0" normalizeH="0" baseline="0" noProof="0" smtClean="0">
                <a:ln>
                  <a:noFill/>
                </a:ln>
                <a:solidFill>
                  <a:srgbClr val="08A6F6"/>
                </a:solidFill>
                <a:effectLst/>
                <a:uLnTx/>
                <a:uFillTx/>
                <a:latin typeface="Arial" panose="020B0604020202020204"/>
                <a:ea typeface="+mn-ea"/>
                <a:cs typeface="+mn-cs"/>
                <a:sym typeface="Arial"/>
              </a:rPr>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t>Young convenience</a:t>
            </a:fld>
            <a:r>
              <a:rPr kumimoji="0" lang="en-US" sz="1200" b="1" i="0" u="none" strike="noStrike" kern="1200" cap="none" spc="0" normalizeH="0" baseline="0" noProof="0">
                <a:ln>
                  <a:noFill/>
                </a:ln>
                <a:solidFill>
                  <a:srgbClr val="08A6F6"/>
                </a:solidFill>
                <a:effectLst/>
                <a:uLnTx/>
                <a:uFillTx/>
                <a:latin typeface="Arial" panose="020B0604020202020204"/>
                <a:ea typeface="+mn-ea"/>
                <a:cs typeface="+mn-cs"/>
                <a:sym typeface="Arial"/>
              </a:rPr>
              <a:t> </a:t>
            </a:r>
            <a:r>
              <a:rPr kumimoji="0" lang="en-US" sz="1200" i="0" u="none" strike="noStrike" kern="1200" cap="none" spc="0" normalizeH="0" baseline="0" noProof="0">
                <a:ln>
                  <a:noFill/>
                </a:ln>
                <a:solidFill>
                  <a:schemeClr val="bg2">
                    <a:lumMod val="10000"/>
                  </a:schemeClr>
                </a:solidFill>
                <a:effectLst/>
                <a:uLnTx/>
                <a:uFillTx/>
                <a:latin typeface="Arial" panose="020B0604020202020204"/>
                <a:ea typeface="+mn-ea"/>
                <a:cs typeface="+mn-cs"/>
                <a:sym typeface="Arial"/>
              </a:rPr>
              <a:t>– digital-first, easy</a:t>
            </a:r>
            <a:endParaRPr kumimoji="0" lang="en-US" sz="100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Arial"/>
            </a:endParaRPr>
          </a:p>
          <a:p>
            <a:pPr marL="285750" marR="0" lvl="1"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lang="en-US" sz="1000" kern="1200">
                <a:solidFill>
                  <a:schemeClr val="bg2">
                    <a:lumMod val="10000"/>
                  </a:schemeClr>
                </a:solidFill>
                <a:latin typeface="Arial" panose="020B0604020202020204" pitchFamily="34" charset="0"/>
                <a:cs typeface="Arial" panose="020B0604020202020204" pitchFamily="34" charset="0"/>
              </a:rPr>
              <a:t>Make website easy to navigate, and direct to the right pages</a:t>
            </a:r>
          </a:p>
          <a:p>
            <a:pPr marL="288925" lvl="1" indent="-174625" fontAlgn="base">
              <a:buSzPct val="100000"/>
              <a:buFont typeface="Ubuntu"/>
              <a:buChar char="•"/>
            </a:pPr>
            <a:r>
              <a:rPr lang="en-US" sz="1000" kern="1200">
                <a:solidFill>
                  <a:schemeClr val="bg2">
                    <a:lumMod val="10000"/>
                  </a:schemeClr>
                </a:solidFill>
                <a:latin typeface="Arial" panose="020B0604020202020204" pitchFamily="34" charset="0"/>
                <a:cs typeface="Arial" panose="020B0604020202020204" pitchFamily="34" charset="0"/>
              </a:rPr>
              <a:t>Promote sales via "word-of-mouth" sales channel by offering </a:t>
            </a:r>
            <a:br>
              <a:rPr lang="en-US" sz="1000" kern="1200">
                <a:solidFill>
                  <a:schemeClr val="bg2">
                    <a:lumMod val="10000"/>
                  </a:schemeClr>
                </a:solidFill>
                <a:latin typeface="Arial" panose="020B0604020202020204" pitchFamily="34" charset="0"/>
                <a:cs typeface="Arial" panose="020B0604020202020204" pitchFamily="34" charset="0"/>
              </a:rPr>
            </a:br>
            <a:r>
              <a:rPr lang="en-US" sz="1000" kern="1200">
                <a:solidFill>
                  <a:schemeClr val="bg2">
                    <a:lumMod val="10000"/>
                  </a:schemeClr>
                </a:solidFill>
                <a:latin typeface="Arial" panose="020B0604020202020204" pitchFamily="34" charset="0"/>
                <a:cs typeface="Arial" panose="020B0604020202020204" pitchFamily="34" charset="0"/>
              </a:rPr>
              <a:t>e.g. "tell a friend and get 3 months free"</a:t>
            </a:r>
          </a:p>
          <a:p>
            <a:pPr marL="288925" lvl="1" indent="-174625" fontAlgn="base">
              <a:buSzPct val="100000"/>
              <a:buFont typeface="Ubuntu"/>
              <a:buChar char="•"/>
            </a:pPr>
            <a:r>
              <a:rPr lang="en-US" sz="1000" kern="1200">
                <a:solidFill>
                  <a:schemeClr val="bg2">
                    <a:lumMod val="10000"/>
                  </a:schemeClr>
                </a:solidFill>
                <a:latin typeface="Arial" panose="020B0604020202020204" pitchFamily="34" charset="0"/>
                <a:cs typeface="Arial" panose="020B0604020202020204" pitchFamily="34" charset="0"/>
              </a:rPr>
              <a:t>Create awareness though partnerships</a:t>
            </a:r>
          </a:p>
        </p:txBody>
      </p:sp>
      <p:sp>
        <p:nvSpPr>
          <p:cNvPr id="35" name="Rectangle 34">
            <a:extLst>
              <a:ext uri="{FF2B5EF4-FFF2-40B4-BE49-F238E27FC236}">
                <a16:creationId xmlns:a16="http://schemas.microsoft.com/office/drawing/2014/main" id="{F85E82D4-B3C4-32CB-C9EC-2948AFD6C88E}"/>
              </a:ext>
            </a:extLst>
          </p:cNvPr>
          <p:cNvSpPr/>
          <p:nvPr/>
        </p:nvSpPr>
        <p:spPr>
          <a:xfrm>
            <a:off x="6741586" y="3195738"/>
            <a:ext cx="4899547" cy="9456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rtlCol="0" anchor="t"/>
          <a:lstStyle/>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1200" b="1" i="0" u="none" strike="noStrike" kern="1200" cap="none" spc="0" normalizeH="0" baseline="0" noProof="0">
                <a:ln>
                  <a:noFill/>
                </a:ln>
                <a:solidFill>
                  <a:srgbClr val="08A6F6"/>
                </a:solidFill>
                <a:effectLst/>
                <a:uLnTx/>
                <a:uFillTx/>
                <a:latin typeface="Arial" panose="020B0604020202020204"/>
                <a:ea typeface="+mn-ea"/>
                <a:cs typeface="+mn-cs"/>
                <a:sym typeface="Arial"/>
              </a:rPr>
              <a:t>Family security </a:t>
            </a:r>
            <a:r>
              <a:rPr kumimoji="0" lang="en-US" sz="1200" i="0" u="none" strike="noStrike" kern="1200" cap="none" spc="0" normalizeH="0" baseline="0" noProof="0">
                <a:ln>
                  <a:noFill/>
                </a:ln>
                <a:solidFill>
                  <a:srgbClr val="E7E6E6">
                    <a:lumMod val="10000"/>
                  </a:srgbClr>
                </a:solidFill>
                <a:effectLst/>
                <a:uLnTx/>
                <a:uFillTx/>
                <a:latin typeface="Arial" panose="020B0604020202020204"/>
                <a:ea typeface="+mn-ea"/>
                <a:cs typeface="+mn-cs"/>
                <a:sym typeface="Arial"/>
              </a:rPr>
              <a:t>– personal contact</a:t>
            </a:r>
            <a:endParaRPr kumimoji="0" lang="en-US" sz="120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288925" lvl="1" indent="-174625" fontAlgn="base">
              <a:buSzPct val="100000"/>
              <a:buFont typeface="Ubuntu"/>
              <a:buChar char="•"/>
            </a:pPr>
            <a:r>
              <a:rPr lang="en-US" sz="1000" kern="1200">
                <a:solidFill>
                  <a:schemeClr val="bg2">
                    <a:lumMod val="10000"/>
                  </a:schemeClr>
                </a:solidFill>
                <a:latin typeface="Arial" panose="020B0604020202020204" pitchFamily="34" charset="0"/>
                <a:cs typeface="Arial" panose="020B0604020202020204" pitchFamily="34" charset="0"/>
              </a:rPr>
              <a:t>Promote sales via phone, and be more active in pursuing leads </a:t>
            </a:r>
            <a:br>
              <a:rPr lang="en-US" sz="1000" kern="1200">
                <a:solidFill>
                  <a:schemeClr val="bg2">
                    <a:lumMod val="10000"/>
                  </a:schemeClr>
                </a:solidFill>
                <a:latin typeface="Arial" panose="020B0604020202020204" pitchFamily="34" charset="0"/>
                <a:cs typeface="Arial" panose="020B0604020202020204" pitchFamily="34" charset="0"/>
              </a:rPr>
            </a:br>
            <a:r>
              <a:rPr lang="en-US" sz="1000" kern="1200">
                <a:solidFill>
                  <a:schemeClr val="bg2">
                    <a:lumMod val="10000"/>
                  </a:schemeClr>
                </a:solidFill>
                <a:latin typeface="Arial" panose="020B0604020202020204" pitchFamily="34" charset="0"/>
                <a:cs typeface="Arial" panose="020B0604020202020204" pitchFamily="34" charset="0"/>
              </a:rPr>
              <a:t>with [sanitized] and through social media</a:t>
            </a:r>
          </a:p>
          <a:p>
            <a:pPr marL="288925" lvl="1" indent="-174625" fontAlgn="base">
              <a:buSzPct val="100000"/>
              <a:buFont typeface="Ubuntu"/>
              <a:buChar char="•"/>
            </a:pPr>
            <a:r>
              <a:rPr lang="en-US" sz="1000" kern="1200">
                <a:solidFill>
                  <a:schemeClr val="bg2">
                    <a:lumMod val="10000"/>
                  </a:schemeClr>
                </a:solidFill>
                <a:latin typeface="Arial" panose="020B0604020202020204" pitchFamily="34" charset="0"/>
                <a:cs typeface="Arial" panose="020B0604020202020204" pitchFamily="34" charset="0"/>
              </a:rPr>
              <a:t>Establish partnership with e.g. [sanitized partner] to make sales as convenient as possible</a:t>
            </a:r>
          </a:p>
          <a:p>
            <a:pPr marL="285750" marR="0" lvl="1"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endPar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36" name="Rectangle 35">
            <a:extLst>
              <a:ext uri="{FF2B5EF4-FFF2-40B4-BE49-F238E27FC236}">
                <a16:creationId xmlns:a16="http://schemas.microsoft.com/office/drawing/2014/main" id="{63971872-CF6A-59C9-9AF6-0DFABCF61B1D}"/>
              </a:ext>
            </a:extLst>
          </p:cNvPr>
          <p:cNvSpPr/>
          <p:nvPr/>
        </p:nvSpPr>
        <p:spPr>
          <a:xfrm>
            <a:off x="6741586" y="4242913"/>
            <a:ext cx="4899547" cy="9456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rtlCol="0" anchor="t"/>
          <a:lstStyle/>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1200" b="1" i="0" u="none" strike="noStrike" kern="1200" cap="none" spc="0" normalizeH="0" baseline="0" noProof="0">
                <a:ln>
                  <a:noFill/>
                </a:ln>
                <a:solidFill>
                  <a:srgbClr val="08A6F6"/>
                </a:solidFill>
                <a:effectLst/>
                <a:uLnTx/>
                <a:uFillTx/>
                <a:latin typeface="Arial" panose="020B0604020202020204"/>
                <a:ea typeface="+mn-ea"/>
                <a:cs typeface="+mn-cs"/>
                <a:sym typeface="Arial"/>
              </a:rPr>
              <a:t>Optimizers </a:t>
            </a:r>
            <a:r>
              <a:rPr kumimoji="0" lang="en-US" sz="1200" i="0" u="none" strike="noStrike" kern="1200" cap="none" spc="0" normalizeH="0" baseline="0" noProof="0">
                <a:ln>
                  <a:noFill/>
                </a:ln>
                <a:solidFill>
                  <a:srgbClr val="E7E6E6">
                    <a:lumMod val="10000"/>
                  </a:srgbClr>
                </a:solidFill>
                <a:effectLst/>
                <a:uLnTx/>
                <a:uFillTx/>
                <a:latin typeface="Arial" panose="020B0604020202020204"/>
                <a:ea typeface="+mn-ea"/>
                <a:cs typeface="+mn-cs"/>
                <a:sym typeface="Arial"/>
              </a:rPr>
              <a:t>– signal expertise</a:t>
            </a:r>
            <a:endParaRPr kumimoji="0" lang="en-US" sz="120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288925" lvl="1" indent="-174625" fontAlgn="base">
              <a:buSzPct val="100000"/>
              <a:buFont typeface="Ubuntu"/>
              <a:buChar char="•"/>
            </a:pPr>
            <a:r>
              <a:rPr lang="en-US" sz="1000" kern="1200">
                <a:solidFill>
                  <a:schemeClr val="bg2">
                    <a:lumMod val="10000"/>
                  </a:schemeClr>
                </a:solidFill>
                <a:latin typeface="Arial" panose="020B0604020202020204" pitchFamily="34" charset="0"/>
                <a:cs typeface="Arial" panose="020B0604020202020204" pitchFamily="34" charset="0"/>
              </a:rPr>
              <a:t>Improve website to signal segment needs</a:t>
            </a:r>
          </a:p>
          <a:p>
            <a:pPr marL="288925" lvl="1" indent="-174625" fontAlgn="base">
              <a:buSzPct val="100000"/>
              <a:buFont typeface="Ubuntu"/>
              <a:buChar char="•"/>
            </a:pPr>
            <a:r>
              <a:rPr lang="en-US" sz="1000" kern="1200">
                <a:solidFill>
                  <a:schemeClr val="bg2">
                    <a:lumMod val="10000"/>
                  </a:schemeClr>
                </a:solidFill>
                <a:latin typeface="Arial" panose="020B0604020202020204" pitchFamily="34" charset="0"/>
                <a:cs typeface="Arial" panose="020B0604020202020204" pitchFamily="34" charset="0"/>
              </a:rPr>
              <a:t>Promote sales via cross-offer contracts</a:t>
            </a:r>
          </a:p>
          <a:p>
            <a:pPr marL="288925" lvl="1" indent="-174625" fontAlgn="base">
              <a:buSzPct val="100000"/>
              <a:buFont typeface="Ubuntu"/>
              <a:buChar char="•"/>
            </a:pPr>
            <a:r>
              <a:rPr lang="en-US" sz="1000" kern="1200">
                <a:solidFill>
                  <a:schemeClr val="bg2">
                    <a:lumMod val="10000"/>
                  </a:schemeClr>
                </a:solidFill>
                <a:latin typeface="Arial" panose="020B0604020202020204" pitchFamily="34" charset="0"/>
                <a:cs typeface="Arial" panose="020B0604020202020204" pitchFamily="34" charset="0"/>
              </a:rPr>
              <a:t>Invite to knowledge and thought leadership events</a:t>
            </a:r>
          </a:p>
        </p:txBody>
      </p:sp>
      <p:sp>
        <p:nvSpPr>
          <p:cNvPr id="39" name="Rectangle 38">
            <a:extLst>
              <a:ext uri="{FF2B5EF4-FFF2-40B4-BE49-F238E27FC236}">
                <a16:creationId xmlns:a16="http://schemas.microsoft.com/office/drawing/2014/main" id="{9B762581-32AE-C3FD-0A89-AD1E65E36F35}"/>
              </a:ext>
            </a:extLst>
          </p:cNvPr>
          <p:cNvSpPr/>
          <p:nvPr/>
        </p:nvSpPr>
        <p:spPr>
          <a:xfrm>
            <a:off x="6741586" y="5290088"/>
            <a:ext cx="4899547" cy="9456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rtlCol="0" anchor="t"/>
          <a:lstStyle/>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1200" b="1" i="0" u="none" strike="noStrike" kern="1200" cap="none" spc="0" normalizeH="0" baseline="0" noProof="0">
                <a:ln>
                  <a:noFill/>
                </a:ln>
                <a:solidFill>
                  <a:srgbClr val="08A6F6"/>
                </a:solidFill>
                <a:effectLst/>
                <a:uLnTx/>
                <a:uFillTx/>
                <a:latin typeface="Arial" panose="020B0604020202020204"/>
                <a:ea typeface="+mn-ea"/>
                <a:cs typeface="+mn-cs"/>
                <a:sym typeface="Arial"/>
              </a:rPr>
              <a:t>Loyalists </a:t>
            </a:r>
            <a:r>
              <a:rPr kumimoji="0" lang="en-US" sz="1200" i="0" u="none" strike="noStrike" kern="1200" cap="none" spc="0" normalizeH="0" baseline="0" noProof="0">
                <a:ln>
                  <a:noFill/>
                </a:ln>
                <a:solidFill>
                  <a:srgbClr val="E7E6E6">
                    <a:lumMod val="10000"/>
                  </a:srgbClr>
                </a:solidFill>
                <a:effectLst/>
                <a:uLnTx/>
                <a:uFillTx/>
                <a:latin typeface="Arial" panose="020B0604020202020204"/>
                <a:ea typeface="+mn-ea"/>
                <a:cs typeface="+mn-cs"/>
                <a:sym typeface="Arial"/>
              </a:rPr>
              <a:t>– personal contact</a:t>
            </a:r>
            <a:endParaRPr kumimoji="0" lang="en-US" sz="120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288925" lvl="1" indent="-174625" fontAlgn="base">
              <a:buSzPct val="100000"/>
              <a:buFont typeface="Ubuntu"/>
              <a:buChar char="•"/>
            </a:pPr>
            <a:r>
              <a:rPr lang="en-US" sz="1000" kern="1200">
                <a:solidFill>
                  <a:schemeClr val="bg2">
                    <a:lumMod val="10000"/>
                  </a:schemeClr>
                </a:solidFill>
                <a:latin typeface="Arial" panose="020B0604020202020204" pitchFamily="34" charset="0"/>
                <a:cs typeface="Arial" panose="020B0604020202020204" pitchFamily="34" charset="0"/>
              </a:rPr>
              <a:t>Promote sales via phone, and be more active in pursuing leads </a:t>
            </a:r>
            <a:br>
              <a:rPr lang="en-US" sz="1000" kern="1200">
                <a:solidFill>
                  <a:schemeClr val="bg2">
                    <a:lumMod val="10000"/>
                  </a:schemeClr>
                </a:solidFill>
                <a:latin typeface="Arial" panose="020B0604020202020204" pitchFamily="34" charset="0"/>
                <a:cs typeface="Arial" panose="020B0604020202020204" pitchFamily="34" charset="0"/>
              </a:rPr>
            </a:br>
            <a:r>
              <a:rPr lang="en-US" sz="1000" kern="1200">
                <a:solidFill>
                  <a:schemeClr val="bg2">
                    <a:lumMod val="10000"/>
                  </a:schemeClr>
                </a:solidFill>
                <a:latin typeface="Arial" panose="020B0604020202020204" pitchFamily="34" charset="0"/>
                <a:cs typeface="Arial" panose="020B0604020202020204" pitchFamily="34" charset="0"/>
              </a:rPr>
              <a:t>with [sanitized] for this segment</a:t>
            </a:r>
          </a:p>
          <a:p>
            <a:pPr marL="288925" lvl="1" indent="-174625" fontAlgn="base">
              <a:buSzPct val="100000"/>
              <a:buFont typeface="Ubuntu"/>
              <a:buChar char="•"/>
            </a:pPr>
            <a:r>
              <a:rPr lang="en-US" sz="1000" kern="1200">
                <a:solidFill>
                  <a:schemeClr val="bg2">
                    <a:lumMod val="10000"/>
                  </a:schemeClr>
                </a:solidFill>
                <a:latin typeface="Arial" panose="020B0604020202020204" pitchFamily="34" charset="0"/>
                <a:cs typeface="Arial" panose="020B0604020202020204" pitchFamily="34" charset="0"/>
              </a:rPr>
              <a:t>Consider partnership with [sanitized]</a:t>
            </a:r>
            <a:endParaRPr kumimoji="0" lang="en-US" sz="1000" b="0" i="0" u="none" strike="noStrike" kern="120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sym typeface="Arial"/>
            </a:endParaRPr>
          </a:p>
        </p:txBody>
      </p:sp>
      <p:pic>
        <p:nvPicPr>
          <p:cNvPr id="40" name="Picture 2" descr="Young mother with her one years old little son dressed in pajamas are  posing. Mom with son taking selfie on her smartphone or action camera in  the bedroom. Selective focus. Casual lifestyle">
            <a:extLst>
              <a:ext uri="{FF2B5EF4-FFF2-40B4-BE49-F238E27FC236}">
                <a16:creationId xmlns:a16="http://schemas.microsoft.com/office/drawing/2014/main" id="{172871DF-B742-B1DA-C78D-59BCB416FE2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919241" y="3157645"/>
            <a:ext cx="759094" cy="5313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 name="Picture 4" descr="51,142 Old Man Face Stock Photos, Pictures &amp; Royalty-Free Images - iStock">
            <a:extLst>
              <a:ext uri="{FF2B5EF4-FFF2-40B4-BE49-F238E27FC236}">
                <a16:creationId xmlns:a16="http://schemas.microsoft.com/office/drawing/2014/main" id="{51821641-BC9D-5D4F-50C8-BD1B5C9BDD6F}"/>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0919241" y="5255363"/>
            <a:ext cx="759094" cy="5313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6" name="Picture 6" descr="59,316 Suit And Tie Stock Photos, Pictures &amp; Royalty-Free Images - iStock">
            <a:extLst>
              <a:ext uri="{FF2B5EF4-FFF2-40B4-BE49-F238E27FC236}">
                <a16:creationId xmlns:a16="http://schemas.microsoft.com/office/drawing/2014/main" id="{1A1A2E1D-2AED-AFBC-28E5-13EF52E48222}"/>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0919241" y="4206504"/>
            <a:ext cx="759094" cy="5313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7" name="Picture 10" descr="6,167,395 Woman Portrait Stock Photos, Pictures &amp; Royalty-Free Images -  iStock">
            <a:extLst>
              <a:ext uri="{FF2B5EF4-FFF2-40B4-BE49-F238E27FC236}">
                <a16:creationId xmlns:a16="http://schemas.microsoft.com/office/drawing/2014/main" id="{8C98A6D5-4272-82D6-B404-75A82A7945C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10919241" y="2108168"/>
            <a:ext cx="767755" cy="531984"/>
          </a:xfrm>
          <a:prstGeom prst="rect">
            <a:avLst/>
          </a:prstGeom>
          <a:noFill/>
          <a:ln w="6350">
            <a:noFill/>
            <a:prstDash val="dash"/>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8B240059-DA79-1CC8-D7C8-6A19C41AA2D1}"/>
              </a:ext>
            </a:extLst>
          </p:cNvPr>
          <p:cNvSpPr txBox="1"/>
          <p:nvPr/>
        </p:nvSpPr>
        <p:spPr>
          <a:xfrm>
            <a:off x="509334" y="2148562"/>
            <a:ext cx="4941079" cy="4087129"/>
          </a:xfrm>
          <a:prstGeom prst="rect">
            <a:avLst/>
          </a:prstGeom>
          <a:noFill/>
        </p:spPr>
        <p:txBody>
          <a:bodyPr wrap="square" tIns="72000" bIns="72000" rtlCol="0">
            <a:noAutofit/>
          </a:bodyPr>
          <a:lstStyle/>
          <a:p>
            <a:pPr fontAlgn="base">
              <a:buClr>
                <a:srgbClr val="5A0E13"/>
              </a:buClr>
              <a:buSzPct val="100000"/>
            </a:pPr>
            <a:r>
              <a:rPr lang="en-US" sz="1200" b="1" kern="1200">
                <a:solidFill>
                  <a:schemeClr val="bg2">
                    <a:lumMod val="10000"/>
                  </a:schemeClr>
                </a:solidFill>
                <a:latin typeface="Arial" panose="020B0604020202020204" pitchFamily="34" charset="0"/>
                <a:ea typeface="+mn-ea"/>
                <a:cs typeface="Arial" panose="020B0604020202020204" pitchFamily="34" charset="0"/>
              </a:rPr>
              <a:t>Current sales channels use limited targeting of specific segments and </a:t>
            </a:r>
            <a:r>
              <a:rPr lang="en-US" sz="1200" b="1" kern="1200" err="1">
                <a:solidFill>
                  <a:schemeClr val="bg2">
                    <a:lumMod val="10000"/>
                  </a:schemeClr>
                </a:solidFill>
                <a:latin typeface="Arial" panose="020B0604020202020204" pitchFamily="34" charset="0"/>
                <a:ea typeface="+mn-ea"/>
                <a:cs typeface="Arial" panose="020B0604020202020204" pitchFamily="34" charset="0"/>
              </a:rPr>
              <a:t>DtC</a:t>
            </a:r>
            <a:r>
              <a:rPr lang="en-US" sz="1200" b="1" kern="1200">
                <a:solidFill>
                  <a:schemeClr val="bg2">
                    <a:lumMod val="10000"/>
                  </a:schemeClr>
                </a:solidFill>
                <a:latin typeface="Arial" panose="020B0604020202020204" pitchFamily="34" charset="0"/>
                <a:ea typeface="+mn-ea"/>
                <a:cs typeface="Arial" panose="020B0604020202020204" pitchFamily="34" charset="0"/>
              </a:rPr>
              <a:t> has not been high priority</a:t>
            </a:r>
          </a:p>
          <a:p>
            <a:pPr marL="288925" lvl="1" indent="-174625" fontAlgn="base">
              <a:buSzPct val="100000"/>
              <a:buFont typeface="Ubuntu"/>
              <a:buChar char="•"/>
            </a:pPr>
            <a:r>
              <a:rPr lang="en-US" sz="1200" kern="1200" err="1">
                <a:solidFill>
                  <a:schemeClr val="bg2">
                    <a:lumMod val="10000"/>
                  </a:schemeClr>
                </a:solidFill>
                <a:latin typeface="Arial" panose="020B0604020202020204" pitchFamily="34" charset="0"/>
                <a:ea typeface="+mn-ea"/>
                <a:cs typeface="Arial" panose="020B0604020202020204" pitchFamily="34" charset="0"/>
              </a:rPr>
              <a:t>DtC</a:t>
            </a:r>
            <a:r>
              <a:rPr lang="en-US" sz="1200" kern="1200">
                <a:solidFill>
                  <a:schemeClr val="bg2">
                    <a:lumMod val="10000"/>
                  </a:schemeClr>
                </a:solidFill>
                <a:latin typeface="Arial" panose="020B0604020202020204" pitchFamily="34" charset="0"/>
                <a:ea typeface="+mn-ea"/>
                <a:cs typeface="Arial" panose="020B0604020202020204" pitchFamily="34" charset="0"/>
              </a:rPr>
              <a:t> only 0.5% new sales in outbound, with declining hit rate and few campaigns</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[Product] focus on online channel, but with few leads turned into customers (~6%)</a:t>
            </a:r>
          </a:p>
          <a:p>
            <a:pPr fontAlgn="base">
              <a:buClr>
                <a:srgbClr val="5A0E13"/>
              </a:buClr>
              <a:buSzPct val="100000"/>
            </a:pPr>
            <a:endParaRPr lang="en-US" sz="1200" b="1" kern="1200">
              <a:solidFill>
                <a:schemeClr val="bg2">
                  <a:lumMod val="10000"/>
                </a:schemeClr>
              </a:solidFill>
              <a:latin typeface="Arial" panose="020B0604020202020204" pitchFamily="34" charset="0"/>
              <a:ea typeface="+mn-ea"/>
              <a:cs typeface="Arial" panose="020B0604020202020204" pitchFamily="34" charset="0"/>
            </a:endParaRPr>
          </a:p>
          <a:p>
            <a:pPr fontAlgn="base">
              <a:buClr>
                <a:srgbClr val="5A0E13"/>
              </a:buClr>
              <a:buSzPct val="100000"/>
            </a:pPr>
            <a:r>
              <a:rPr lang="en-US" sz="1200" b="1" kern="1200">
                <a:solidFill>
                  <a:schemeClr val="bg2">
                    <a:lumMod val="10000"/>
                  </a:schemeClr>
                </a:solidFill>
                <a:latin typeface="Arial" panose="020B0604020202020204" pitchFamily="34" charset="0"/>
                <a:ea typeface="+mn-ea"/>
                <a:cs typeface="Arial" panose="020B0604020202020204" pitchFamily="34" charset="0"/>
              </a:rPr>
              <a:t>Understanding customers' initial point of contact with [product] can give inspiration to new sales channels /partnerships</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Contact points: [sanitized]</a:t>
            </a:r>
          </a:p>
          <a:p>
            <a:pPr marL="288925" lvl="1" indent="-174625" fontAlgn="base">
              <a:buSzPct val="100000"/>
              <a:buFont typeface="Ubuntu"/>
              <a:buChar char="•"/>
            </a:pPr>
            <a:endParaRPr lang="en-US" sz="1200" kern="1200">
              <a:solidFill>
                <a:schemeClr val="bg2">
                  <a:lumMod val="10000"/>
                </a:schemeClr>
              </a:solidFill>
              <a:latin typeface="Arial" panose="020B0604020202020204" pitchFamily="34" charset="0"/>
              <a:ea typeface="+mn-ea"/>
              <a:cs typeface="Arial" panose="020B0604020202020204" pitchFamily="34" charset="0"/>
            </a:endParaRPr>
          </a:p>
          <a:p>
            <a:pPr fontAlgn="base">
              <a:buClr>
                <a:srgbClr val="5A0E13"/>
              </a:buClr>
              <a:buSzPct val="100000"/>
            </a:pPr>
            <a:r>
              <a:rPr lang="en-US" sz="1200" b="1" kern="1200">
                <a:solidFill>
                  <a:schemeClr val="bg2">
                    <a:lumMod val="10000"/>
                  </a:schemeClr>
                </a:solidFill>
                <a:latin typeface="Arial" panose="020B0604020202020204" pitchFamily="34" charset="0"/>
                <a:ea typeface="+mn-ea"/>
                <a:cs typeface="Arial" panose="020B0604020202020204" pitchFamily="34" charset="0"/>
              </a:rPr>
              <a:t>Key decision parameters should drive how each segment is messaged to and approached</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Convenience is the strongest decision parameter across all segments</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Other preferences vary by segment, e.g. Loyalists value brand</a:t>
            </a:r>
          </a:p>
          <a:p>
            <a:pPr marL="288925" lvl="1" indent="-174625" fontAlgn="base">
              <a:buSzPct val="100000"/>
              <a:buFont typeface="Ubuntu"/>
              <a:buChar char="•"/>
            </a:pPr>
            <a:endParaRPr lang="en-US" sz="1200" kern="1200">
              <a:solidFill>
                <a:schemeClr val="bg2">
                  <a:lumMod val="10000"/>
                </a:schemeClr>
              </a:solidFill>
              <a:latin typeface="Arial" panose="020B0604020202020204" pitchFamily="34" charset="0"/>
              <a:ea typeface="+mn-ea"/>
              <a:cs typeface="Arial" panose="020B0604020202020204" pitchFamily="34" charset="0"/>
            </a:endParaRPr>
          </a:p>
          <a:p>
            <a:pPr fontAlgn="base">
              <a:buClr>
                <a:srgbClr val="5A0E13"/>
              </a:buClr>
              <a:buSzPct val="100000"/>
            </a:pPr>
            <a:r>
              <a:rPr lang="en-US" sz="1200" b="1" kern="1200">
                <a:solidFill>
                  <a:schemeClr val="bg2">
                    <a:lumMod val="10000"/>
                  </a:schemeClr>
                </a:solidFill>
                <a:latin typeface="Arial" panose="020B0604020202020204" pitchFamily="34" charset="0"/>
                <a:ea typeface="+mn-ea"/>
                <a:cs typeface="Arial" panose="020B0604020202020204" pitchFamily="34" charset="0"/>
              </a:rPr>
              <a:t>Segments’ preferred purchasing channel key for segment strategy</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50% buy directly through [sanitized] (of which 70% did no or little research)</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17% of Young convenience buy through [sanitized] websites</a:t>
            </a:r>
          </a:p>
        </p:txBody>
      </p:sp>
    </p:spTree>
    <p:extLst>
      <p:ext uri="{BB962C8B-B14F-4D97-AF65-F5344CB8AC3E}">
        <p14:creationId xmlns:p14="http://schemas.microsoft.com/office/powerpoint/2010/main" val="36795551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19E8A-3FBD-47EC-6030-2DEABA0F3951}"/>
              </a:ext>
            </a:extLst>
          </p:cNvPr>
          <p:cNvSpPr>
            <a:spLocks noGrp="1"/>
          </p:cNvSpPr>
          <p:nvPr>
            <p:ph type="title"/>
          </p:nvPr>
        </p:nvSpPr>
        <p:spPr/>
        <p:txBody>
          <a:bodyPr>
            <a:normAutofit fontScale="90000"/>
          </a:bodyPr>
          <a:lstStyle/>
          <a:p>
            <a:r>
              <a:rPr lang="en-US">
                <a:solidFill>
                  <a:schemeClr val="bg2"/>
                </a:solidFill>
              </a:rPr>
              <a:t>Targeting by channel: </a:t>
            </a:r>
            <a:r>
              <a:rPr lang="en-US"/>
              <a:t>When buying a product, customers tend to act based on particular set of needs and behaviors that vary by segment</a:t>
            </a:r>
          </a:p>
        </p:txBody>
      </p:sp>
      <p:sp>
        <p:nvSpPr>
          <p:cNvPr id="3" name="FlowTriangle">
            <a:extLst>
              <a:ext uri="{FF2B5EF4-FFF2-40B4-BE49-F238E27FC236}">
                <a16:creationId xmlns:a16="http://schemas.microsoft.com/office/drawing/2014/main" id="{5DF7B206-23D3-5953-F540-DCE62282AF19}"/>
              </a:ext>
            </a:extLst>
          </p:cNvPr>
          <p:cNvSpPr>
            <a:spLocks noChangeArrowheads="1"/>
          </p:cNvSpPr>
          <p:nvPr/>
        </p:nvSpPr>
        <p:spPr bwMode="gray">
          <a:xfrm rot="10800000">
            <a:off x="4464050" y="2168907"/>
            <a:ext cx="3263900" cy="266700"/>
          </a:xfrm>
          <a:prstGeom prst="triangle">
            <a:avLst>
              <a:gd name="adj" fmla="val 50000"/>
            </a:avLst>
          </a:prstGeom>
          <a:solidFill>
            <a:srgbClr val="B2B2B2"/>
          </a:solidFill>
          <a:ln w="9525" algn="ctr">
            <a:solidFill>
              <a:srgbClr val="B2B2B2"/>
            </a:solidFill>
            <a:miter lim="800000"/>
            <a:headEnd/>
            <a:tailEnd/>
          </a:ln>
        </p:spPr>
        <p:txBody>
          <a:bodyPr rot="10800000" vert="eaVert" wrap="none"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panose="020B0604020202020204"/>
              <a:cs typeface="Arial"/>
              <a:sym typeface="Arial"/>
            </a:endParaRPr>
          </a:p>
        </p:txBody>
      </p:sp>
      <p:sp>
        <p:nvSpPr>
          <p:cNvPr id="4" name="Rectangle 3">
            <a:extLst>
              <a:ext uri="{FF2B5EF4-FFF2-40B4-BE49-F238E27FC236}">
                <a16:creationId xmlns:a16="http://schemas.microsoft.com/office/drawing/2014/main" id="{2517B684-266F-BA6E-23CE-F4DCAE24DC50}"/>
              </a:ext>
            </a:extLst>
          </p:cNvPr>
          <p:cNvSpPr/>
          <p:nvPr/>
        </p:nvSpPr>
        <p:spPr bwMode="auto">
          <a:xfrm>
            <a:off x="2705100" y="1597983"/>
            <a:ext cx="6781800" cy="419099"/>
          </a:xfrm>
          <a:prstGeom prst="rect">
            <a:avLst/>
          </a:prstGeom>
          <a:solidFill>
            <a:schemeClr val="bg2"/>
          </a:solidFill>
          <a:ln w="3175" algn="ctr">
            <a:solidFill>
              <a:schemeClr val="bg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400" b="1" i="0" u="none" strike="noStrike" kern="0" cap="none" spc="0" normalizeH="0" baseline="0" noProof="0">
                <a:ln>
                  <a:noFill/>
                </a:ln>
                <a:solidFill>
                  <a:srgbClr val="FFFFFF"/>
                </a:solidFill>
                <a:effectLst/>
                <a:uLnTx/>
                <a:uFillTx/>
                <a:latin typeface="Arial" panose="020B0604020202020204"/>
                <a:cs typeface="Arial"/>
                <a:sym typeface="Arial"/>
              </a:rPr>
              <a:t>Customer segmentation</a:t>
            </a:r>
          </a:p>
        </p:txBody>
      </p:sp>
      <p:sp>
        <p:nvSpPr>
          <p:cNvPr id="21" name="FlowTriangle">
            <a:extLst>
              <a:ext uri="{FF2B5EF4-FFF2-40B4-BE49-F238E27FC236}">
                <a16:creationId xmlns:a16="http://schemas.microsoft.com/office/drawing/2014/main" id="{B6ECB369-E3B7-562F-B772-95B1142775EE}"/>
              </a:ext>
            </a:extLst>
          </p:cNvPr>
          <p:cNvSpPr>
            <a:spLocks noChangeArrowheads="1"/>
          </p:cNvSpPr>
          <p:nvPr/>
        </p:nvSpPr>
        <p:spPr bwMode="gray">
          <a:xfrm rot="10800000">
            <a:off x="4464050" y="5276341"/>
            <a:ext cx="3263900" cy="266700"/>
          </a:xfrm>
          <a:prstGeom prst="triangle">
            <a:avLst>
              <a:gd name="adj" fmla="val 50000"/>
            </a:avLst>
          </a:prstGeom>
          <a:solidFill>
            <a:srgbClr val="B2B2B2"/>
          </a:solidFill>
          <a:ln w="9525" algn="ctr">
            <a:solidFill>
              <a:srgbClr val="B2B2B2"/>
            </a:solidFill>
            <a:miter lim="800000"/>
            <a:headEnd/>
            <a:tailEnd/>
          </a:ln>
        </p:spPr>
        <p:txBody>
          <a:bodyPr rot="10800000" vert="eaVert" wrap="none"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panose="020B0604020202020204"/>
              <a:cs typeface="Arial"/>
              <a:sym typeface="Arial"/>
            </a:endParaRPr>
          </a:p>
        </p:txBody>
      </p:sp>
      <p:sp>
        <p:nvSpPr>
          <p:cNvPr id="22" name="Rectangle 21">
            <a:extLst>
              <a:ext uri="{FF2B5EF4-FFF2-40B4-BE49-F238E27FC236}">
                <a16:creationId xmlns:a16="http://schemas.microsoft.com/office/drawing/2014/main" id="{FD12595F-4ADC-B143-8E49-0347FBA50E4B}"/>
              </a:ext>
            </a:extLst>
          </p:cNvPr>
          <p:cNvSpPr/>
          <p:nvPr/>
        </p:nvSpPr>
        <p:spPr bwMode="auto">
          <a:xfrm>
            <a:off x="2705100" y="5694866"/>
            <a:ext cx="6781800" cy="419098"/>
          </a:xfrm>
          <a:prstGeom prst="rect">
            <a:avLst/>
          </a:prstGeom>
          <a:solidFill>
            <a:schemeClr val="bg2"/>
          </a:solidFill>
          <a:ln w="3175" algn="ctr">
            <a:solidFill>
              <a:schemeClr val="bg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400" b="1" i="0" u="none" strike="noStrike" kern="0" cap="none" spc="0" normalizeH="0" baseline="0" noProof="0">
                <a:ln>
                  <a:noFill/>
                </a:ln>
                <a:solidFill>
                  <a:srgbClr val="FFFFFF"/>
                </a:solidFill>
                <a:effectLst/>
                <a:uLnTx/>
                <a:uFillTx/>
                <a:latin typeface="Arial" panose="020B0604020202020204"/>
                <a:cs typeface="Arial"/>
                <a:sym typeface="Arial"/>
              </a:rPr>
              <a:t>Preferred channels</a:t>
            </a:r>
          </a:p>
        </p:txBody>
      </p:sp>
      <p:sp>
        <p:nvSpPr>
          <p:cNvPr id="6" name="TextColumnContent">
            <a:extLst>
              <a:ext uri="{FF2B5EF4-FFF2-40B4-BE49-F238E27FC236}">
                <a16:creationId xmlns:a16="http://schemas.microsoft.com/office/drawing/2014/main" id="{4F9B442F-D00A-710E-B0A4-8D14903BB2E9}"/>
              </a:ext>
            </a:extLst>
          </p:cNvPr>
          <p:cNvSpPr>
            <a:spLocks noChangeArrowheads="1"/>
          </p:cNvSpPr>
          <p:nvPr/>
        </p:nvSpPr>
        <p:spPr bwMode="gray">
          <a:xfrm>
            <a:off x="999939" y="3498222"/>
            <a:ext cx="2304000" cy="1541963"/>
          </a:xfrm>
          <a:prstGeom prst="rect">
            <a:avLst/>
          </a:prstGeom>
          <a:noFill/>
          <a:ln w="9525" algn="ctr">
            <a:noFill/>
            <a:miter lim="800000"/>
            <a:headEnd type="none" w="lg" len="lg"/>
            <a:tailEnd type="none" w="lg" len="lg"/>
          </a:ln>
          <a:effectLst/>
        </p:spPr>
        <p:txBody>
          <a:bodyPr tIns="91440" bIns="91440"/>
          <a:lstStyle/>
          <a:p>
            <a:pPr marL="0" marR="0" lvl="0" indent="0" algn="l" defTabSz="914400" rtl="0" eaLnBrk="1" fontAlgn="auto" latinLnBrk="0" hangingPunct="1">
              <a:lnSpc>
                <a:spcPct val="100000"/>
              </a:lnSpc>
              <a:spcBef>
                <a:spcPts val="0"/>
              </a:spcBef>
              <a:spcAft>
                <a:spcPts val="0"/>
              </a:spcAft>
              <a:buClr>
                <a:srgbClr val="44546A"/>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Point in time when costumers think of purchasing [sanitized] product.</a:t>
            </a: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This is an important dimension as [product] generally is a low-awareness product.</a:t>
            </a:r>
          </a:p>
          <a:p>
            <a:pPr marL="0" marR="0" lvl="0" indent="0" algn="l" defTabSz="914400" rtl="0" eaLnBrk="1" fontAlgn="auto" latinLnBrk="0" hangingPunct="1">
              <a:lnSpc>
                <a:spcPct val="100000"/>
              </a:lnSpc>
              <a:spcBef>
                <a:spcPts val="0"/>
              </a:spcBef>
              <a:spcAft>
                <a:spcPts val="0"/>
              </a:spcAft>
              <a:buClr>
                <a:srgbClr val="44546A"/>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7" name="ColumnHeader">
            <a:extLst>
              <a:ext uri="{FF2B5EF4-FFF2-40B4-BE49-F238E27FC236}">
                <a16:creationId xmlns:a16="http://schemas.microsoft.com/office/drawing/2014/main" id="{DD6A070D-74B6-8700-296D-F05E70563632}"/>
              </a:ext>
            </a:extLst>
          </p:cNvPr>
          <p:cNvSpPr>
            <a:spLocks noChangeArrowheads="1"/>
          </p:cNvSpPr>
          <p:nvPr/>
        </p:nvSpPr>
        <p:spPr bwMode="gray">
          <a:xfrm>
            <a:off x="999939" y="3098112"/>
            <a:ext cx="2304000" cy="400110"/>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bg2"/>
            </a:outerShdw>
          </a:effectLst>
        </p:spPr>
        <p:txBody>
          <a:bodyPr wrap="square" tIns="91440" bIns="91440" anchor="b">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Timing (top of mind)</a:t>
            </a:r>
          </a:p>
        </p:txBody>
      </p:sp>
      <p:sp>
        <p:nvSpPr>
          <p:cNvPr id="8" name="Oval invers 1">
            <a:extLst>
              <a:ext uri="{FF2B5EF4-FFF2-40B4-BE49-F238E27FC236}">
                <a16:creationId xmlns:a16="http://schemas.microsoft.com/office/drawing/2014/main" id="{A5EBB49F-D4A5-622A-8BB6-CA9E20CBF9C4}"/>
              </a:ext>
            </a:extLst>
          </p:cNvPr>
          <p:cNvSpPr>
            <a:spLocks noChangeArrowheads="1"/>
          </p:cNvSpPr>
          <p:nvPr/>
        </p:nvSpPr>
        <p:spPr bwMode="gray">
          <a:xfrm>
            <a:off x="2027831" y="2728004"/>
            <a:ext cx="324000" cy="324000"/>
          </a:xfrm>
          <a:prstGeom prst="ellipse">
            <a:avLst/>
          </a:prstGeom>
          <a:solidFill>
            <a:schemeClr val="accent2"/>
          </a:solidFill>
          <a:ln w="15875" algn="ctr">
            <a:solidFill>
              <a:schemeClr val="accent2"/>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Ubuntu"/>
              </a:rPr>
              <a:t>a</a:t>
            </a:r>
          </a:p>
        </p:txBody>
      </p:sp>
      <p:sp>
        <p:nvSpPr>
          <p:cNvPr id="10" name="TextColumnContent">
            <a:extLst>
              <a:ext uri="{FF2B5EF4-FFF2-40B4-BE49-F238E27FC236}">
                <a16:creationId xmlns:a16="http://schemas.microsoft.com/office/drawing/2014/main" id="{D4C87E80-12A2-2F06-AED8-224D7E840D7E}"/>
              </a:ext>
            </a:extLst>
          </p:cNvPr>
          <p:cNvSpPr>
            <a:spLocks noChangeArrowheads="1"/>
          </p:cNvSpPr>
          <p:nvPr/>
        </p:nvSpPr>
        <p:spPr bwMode="gray">
          <a:xfrm>
            <a:off x="3619551" y="3498222"/>
            <a:ext cx="2304000" cy="1541963"/>
          </a:xfrm>
          <a:prstGeom prst="rect">
            <a:avLst/>
          </a:prstGeom>
          <a:noFill/>
          <a:ln w="9525" algn="ctr">
            <a:noFill/>
            <a:miter lim="800000"/>
            <a:headEnd type="none" w="lg" len="lg"/>
            <a:tailEnd type="none" w="lg" len="lg"/>
          </a:ln>
          <a:effectLst/>
        </p:spPr>
        <p:txBody>
          <a:bodyPr tIns="91440" bIns="91440"/>
          <a:lstStyle/>
          <a:p>
            <a:pPr marL="0" marR="0" lvl="0" indent="0" algn="l" defTabSz="914400" rtl="0" eaLnBrk="1" fontAlgn="auto" latinLnBrk="0" hangingPunct="1">
              <a:lnSpc>
                <a:spcPct val="100000"/>
              </a:lnSpc>
              <a:spcBef>
                <a:spcPts val="0"/>
              </a:spcBef>
              <a:spcAft>
                <a:spcPts val="0"/>
              </a:spcAft>
              <a:buClr>
                <a:srgbClr val="44546A"/>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The key behaviors that dictate why a particular product is chosen. These are parameters such as "I choose my product based on pure convenience" or "...based on great features”.</a:t>
            </a:r>
          </a:p>
        </p:txBody>
      </p:sp>
      <p:sp>
        <p:nvSpPr>
          <p:cNvPr id="11" name="ColumnHeader">
            <a:extLst>
              <a:ext uri="{FF2B5EF4-FFF2-40B4-BE49-F238E27FC236}">
                <a16:creationId xmlns:a16="http://schemas.microsoft.com/office/drawing/2014/main" id="{3BE51A4B-07FA-5EC6-4D66-74DC27D12F37}"/>
              </a:ext>
            </a:extLst>
          </p:cNvPr>
          <p:cNvSpPr>
            <a:spLocks noChangeArrowheads="1"/>
          </p:cNvSpPr>
          <p:nvPr/>
        </p:nvSpPr>
        <p:spPr bwMode="gray">
          <a:xfrm>
            <a:off x="3619551" y="2968926"/>
            <a:ext cx="2304000" cy="529296"/>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bg2"/>
            </a:outerShdw>
          </a:effectLst>
        </p:spPr>
        <p:txBody>
          <a:bodyPr wrap="square" tIns="91440" bIns="91440" anchor="b">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Key decision parameters</a:t>
            </a:r>
          </a:p>
        </p:txBody>
      </p:sp>
      <p:sp>
        <p:nvSpPr>
          <p:cNvPr id="14" name="TextColumnContent">
            <a:extLst>
              <a:ext uri="{FF2B5EF4-FFF2-40B4-BE49-F238E27FC236}">
                <a16:creationId xmlns:a16="http://schemas.microsoft.com/office/drawing/2014/main" id="{D84953AB-615E-9D51-135B-2C84EAEBC69B}"/>
              </a:ext>
            </a:extLst>
          </p:cNvPr>
          <p:cNvSpPr>
            <a:spLocks noChangeArrowheads="1"/>
          </p:cNvSpPr>
          <p:nvPr/>
        </p:nvSpPr>
        <p:spPr bwMode="gray">
          <a:xfrm>
            <a:off x="6239163" y="3498222"/>
            <a:ext cx="2304000" cy="1541963"/>
          </a:xfrm>
          <a:prstGeom prst="rect">
            <a:avLst/>
          </a:prstGeom>
          <a:noFill/>
          <a:ln w="9525" algn="ctr">
            <a:noFill/>
            <a:miter lim="800000"/>
            <a:headEnd type="none" w="lg" len="lg"/>
            <a:tailEnd type="none" w="lg" len="lg"/>
          </a:ln>
          <a:effectLst/>
        </p:spPr>
        <p:txBody>
          <a:bodyPr tIns="91440" bIns="91440"/>
          <a:lstStyle/>
          <a:p>
            <a:pPr marL="0" marR="0" lvl="0" indent="0" algn="l" defTabSz="914400" rtl="0" eaLnBrk="1" fontAlgn="auto" latinLnBrk="0" hangingPunct="1">
              <a:lnSpc>
                <a:spcPct val="100000"/>
              </a:lnSpc>
              <a:spcBef>
                <a:spcPts val="0"/>
              </a:spcBef>
              <a:spcAft>
                <a:spcPts val="0"/>
              </a:spcAft>
              <a:buClr>
                <a:srgbClr val="44546A"/>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A customer's preferred information sources range from asking family and friends to online research or direct contact to the [provider].</a:t>
            </a:r>
          </a:p>
          <a:p>
            <a:pPr marL="0" marR="0" lvl="0" indent="0" algn="l" defTabSz="914400" rtl="0" eaLnBrk="1" fontAlgn="auto" latinLnBrk="0" hangingPunct="1">
              <a:lnSpc>
                <a:spcPct val="100000"/>
              </a:lnSpc>
              <a:spcBef>
                <a:spcPts val="0"/>
              </a:spcBef>
              <a:spcAft>
                <a:spcPts val="0"/>
              </a:spcAft>
              <a:buClr>
                <a:srgbClr val="44546A"/>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It is key to reach the customers in the channels that they use.</a:t>
            </a:r>
          </a:p>
        </p:txBody>
      </p:sp>
      <p:sp>
        <p:nvSpPr>
          <p:cNvPr id="15" name="ColumnHeader">
            <a:extLst>
              <a:ext uri="{FF2B5EF4-FFF2-40B4-BE49-F238E27FC236}">
                <a16:creationId xmlns:a16="http://schemas.microsoft.com/office/drawing/2014/main" id="{18A07A42-8B32-B305-FC01-FAFBE2A9A4E2}"/>
              </a:ext>
            </a:extLst>
          </p:cNvPr>
          <p:cNvSpPr>
            <a:spLocks noChangeArrowheads="1"/>
          </p:cNvSpPr>
          <p:nvPr/>
        </p:nvSpPr>
        <p:spPr bwMode="gray">
          <a:xfrm>
            <a:off x="6239163" y="2968926"/>
            <a:ext cx="2304000" cy="529296"/>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bg2"/>
            </a:outerShdw>
          </a:effectLst>
        </p:spPr>
        <p:txBody>
          <a:bodyPr wrap="square" tIns="91440" bIns="91440" anchor="b">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Information channel</a:t>
            </a:r>
          </a:p>
        </p:txBody>
      </p:sp>
      <p:sp>
        <p:nvSpPr>
          <p:cNvPr id="18" name="TextColumnContent">
            <a:extLst>
              <a:ext uri="{FF2B5EF4-FFF2-40B4-BE49-F238E27FC236}">
                <a16:creationId xmlns:a16="http://schemas.microsoft.com/office/drawing/2014/main" id="{1CB59FDD-999C-B013-14F2-F9B8844DE5B8}"/>
              </a:ext>
            </a:extLst>
          </p:cNvPr>
          <p:cNvSpPr>
            <a:spLocks noChangeArrowheads="1"/>
          </p:cNvSpPr>
          <p:nvPr/>
        </p:nvSpPr>
        <p:spPr bwMode="gray">
          <a:xfrm>
            <a:off x="8858776" y="3498222"/>
            <a:ext cx="2304000" cy="1541963"/>
          </a:xfrm>
          <a:prstGeom prst="rect">
            <a:avLst/>
          </a:prstGeom>
          <a:noFill/>
          <a:ln w="9525" algn="ctr">
            <a:noFill/>
            <a:miter lim="800000"/>
            <a:headEnd type="none" w="lg" len="lg"/>
            <a:tailEnd type="none" w="lg" len="lg"/>
          </a:ln>
          <a:effectLst/>
        </p:spPr>
        <p:txBody>
          <a:bodyPr tIns="91440" bIns="91440"/>
          <a:lstStyle/>
          <a:p>
            <a:pPr marL="0" marR="0" lvl="0" indent="0" algn="l" defTabSz="914400" rtl="0" eaLnBrk="1" fontAlgn="auto" latinLnBrk="0" hangingPunct="1">
              <a:lnSpc>
                <a:spcPct val="100000"/>
              </a:lnSpc>
              <a:spcBef>
                <a:spcPts val="0"/>
              </a:spcBef>
              <a:spcAft>
                <a:spcPts val="0"/>
              </a:spcAft>
              <a:buClr>
                <a:srgbClr val="44546A"/>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The channel through which the actual purchase takes place. </a:t>
            </a:r>
            <a:b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b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It is important to either be present here or (if unavailable) to be able to change customer behavior towards an alternate channel.</a:t>
            </a:r>
          </a:p>
        </p:txBody>
      </p:sp>
      <p:sp>
        <p:nvSpPr>
          <p:cNvPr id="19" name="ColumnHeader">
            <a:extLst>
              <a:ext uri="{FF2B5EF4-FFF2-40B4-BE49-F238E27FC236}">
                <a16:creationId xmlns:a16="http://schemas.microsoft.com/office/drawing/2014/main" id="{A3CDA59D-43B2-90B8-7A42-4DDBE2FADE1B}"/>
              </a:ext>
            </a:extLst>
          </p:cNvPr>
          <p:cNvSpPr>
            <a:spLocks noChangeArrowheads="1"/>
          </p:cNvSpPr>
          <p:nvPr/>
        </p:nvSpPr>
        <p:spPr bwMode="gray">
          <a:xfrm>
            <a:off x="8858776" y="2968926"/>
            <a:ext cx="2304000" cy="529296"/>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bg2"/>
            </a:outerShdw>
          </a:effectLst>
        </p:spPr>
        <p:txBody>
          <a:bodyPr wrap="square" tIns="91440" bIns="91440" anchor="b">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Purchasing channel</a:t>
            </a:r>
          </a:p>
        </p:txBody>
      </p:sp>
      <p:sp>
        <p:nvSpPr>
          <p:cNvPr id="23" name="Rectangle 22">
            <a:extLst>
              <a:ext uri="{FF2B5EF4-FFF2-40B4-BE49-F238E27FC236}">
                <a16:creationId xmlns:a16="http://schemas.microsoft.com/office/drawing/2014/main" id="{154E6D2E-7FE4-D7DE-69DB-77873B2966FF}"/>
              </a:ext>
            </a:extLst>
          </p:cNvPr>
          <p:cNvSpPr/>
          <p:nvPr/>
        </p:nvSpPr>
        <p:spPr bwMode="auto">
          <a:xfrm>
            <a:off x="778701" y="2587432"/>
            <a:ext cx="10634597" cy="2537084"/>
          </a:xfrm>
          <a:prstGeom prst="rect">
            <a:avLst/>
          </a:prstGeom>
          <a:noFill/>
          <a:ln w="3175" algn="ctr">
            <a:solidFill>
              <a:schemeClr val="bg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endParaRPr kumimoji="0" lang="en-US" sz="1000" b="0" i="0" u="none" strike="noStrike" kern="0" cap="none" spc="0" normalizeH="0" baseline="0" noProof="0">
              <a:ln>
                <a:noFill/>
              </a:ln>
              <a:solidFill>
                <a:srgbClr val="000000"/>
              </a:solidFill>
              <a:effectLst/>
              <a:uLnTx/>
              <a:uFillTx/>
              <a:latin typeface="Arial" panose="020B0604020202020204"/>
              <a:cs typeface="Arial"/>
              <a:sym typeface="Arial"/>
            </a:endParaRPr>
          </a:p>
        </p:txBody>
      </p:sp>
      <p:sp>
        <p:nvSpPr>
          <p:cNvPr id="25" name="Rectangle 24">
            <a:extLst>
              <a:ext uri="{FF2B5EF4-FFF2-40B4-BE49-F238E27FC236}">
                <a16:creationId xmlns:a16="http://schemas.microsoft.com/office/drawing/2014/main" id="{0762AFAA-BC78-A02C-E61E-1217CD976B66}"/>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latin typeface="Arial"/>
                <a:ea typeface="+mn-ea"/>
                <a:cs typeface="Arial"/>
                <a:sym typeface="Arial"/>
              </a:rPr>
              <a:t>Strategic initiative: Sales channels</a:t>
            </a:r>
          </a:p>
        </p:txBody>
      </p:sp>
      <p:sp>
        <p:nvSpPr>
          <p:cNvPr id="26" name="Oval 25">
            <a:extLst>
              <a:ext uri="{FF2B5EF4-FFF2-40B4-BE49-F238E27FC236}">
                <a16:creationId xmlns:a16="http://schemas.microsoft.com/office/drawing/2014/main" id="{5DF1220F-F9E0-460E-2F14-0F5181B1A186}"/>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C</a:t>
            </a:r>
          </a:p>
        </p:txBody>
      </p:sp>
      <p:sp>
        <p:nvSpPr>
          <p:cNvPr id="27" name="Oval invers 1">
            <a:extLst>
              <a:ext uri="{FF2B5EF4-FFF2-40B4-BE49-F238E27FC236}">
                <a16:creationId xmlns:a16="http://schemas.microsoft.com/office/drawing/2014/main" id="{5D1560C2-B10E-F257-7B3F-8CD2AEDCC021}"/>
              </a:ext>
            </a:extLst>
          </p:cNvPr>
          <p:cNvSpPr>
            <a:spLocks noChangeArrowheads="1"/>
          </p:cNvSpPr>
          <p:nvPr/>
        </p:nvSpPr>
        <p:spPr bwMode="gray">
          <a:xfrm>
            <a:off x="4609551" y="2728004"/>
            <a:ext cx="324000" cy="324000"/>
          </a:xfrm>
          <a:prstGeom prst="ellipse">
            <a:avLst/>
          </a:prstGeom>
          <a:solidFill>
            <a:schemeClr val="accent2"/>
          </a:solidFill>
          <a:ln w="15875" algn="ctr">
            <a:solidFill>
              <a:schemeClr val="accent2"/>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Ubuntu"/>
              </a:rPr>
              <a:t>a</a:t>
            </a:r>
          </a:p>
        </p:txBody>
      </p:sp>
      <p:sp>
        <p:nvSpPr>
          <p:cNvPr id="28" name="Oval invers 1">
            <a:extLst>
              <a:ext uri="{FF2B5EF4-FFF2-40B4-BE49-F238E27FC236}">
                <a16:creationId xmlns:a16="http://schemas.microsoft.com/office/drawing/2014/main" id="{8E5EB781-0825-E175-2886-97BB3D7BD566}"/>
              </a:ext>
            </a:extLst>
          </p:cNvPr>
          <p:cNvSpPr>
            <a:spLocks noChangeArrowheads="1"/>
          </p:cNvSpPr>
          <p:nvPr/>
        </p:nvSpPr>
        <p:spPr bwMode="gray">
          <a:xfrm>
            <a:off x="7229163" y="2728004"/>
            <a:ext cx="324000" cy="324000"/>
          </a:xfrm>
          <a:prstGeom prst="ellipse">
            <a:avLst/>
          </a:prstGeom>
          <a:solidFill>
            <a:schemeClr val="accent2"/>
          </a:solidFill>
          <a:ln w="15875" algn="ctr">
            <a:solidFill>
              <a:schemeClr val="accent2"/>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Ubuntu"/>
              </a:rPr>
              <a:t>a</a:t>
            </a:r>
          </a:p>
        </p:txBody>
      </p:sp>
      <p:sp>
        <p:nvSpPr>
          <p:cNvPr id="29" name="Oval invers 1">
            <a:extLst>
              <a:ext uri="{FF2B5EF4-FFF2-40B4-BE49-F238E27FC236}">
                <a16:creationId xmlns:a16="http://schemas.microsoft.com/office/drawing/2014/main" id="{04D954BC-16C8-8895-7F35-3F1F3DBDE82E}"/>
              </a:ext>
            </a:extLst>
          </p:cNvPr>
          <p:cNvSpPr>
            <a:spLocks noChangeArrowheads="1"/>
          </p:cNvSpPr>
          <p:nvPr/>
        </p:nvSpPr>
        <p:spPr bwMode="gray">
          <a:xfrm>
            <a:off x="9848776" y="2728004"/>
            <a:ext cx="324000" cy="324000"/>
          </a:xfrm>
          <a:prstGeom prst="ellipse">
            <a:avLst/>
          </a:prstGeom>
          <a:solidFill>
            <a:schemeClr val="accent2"/>
          </a:solidFill>
          <a:ln w="15875" algn="ctr">
            <a:solidFill>
              <a:schemeClr val="accent2"/>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Ubuntu"/>
              </a:rPr>
              <a:t>a</a:t>
            </a:r>
          </a:p>
        </p:txBody>
      </p:sp>
      <p:sp>
        <p:nvSpPr>
          <p:cNvPr id="30" name="Footer Placeholder 2">
            <a:extLst>
              <a:ext uri="{FF2B5EF4-FFF2-40B4-BE49-F238E27FC236}">
                <a16:creationId xmlns:a16="http://schemas.microsoft.com/office/drawing/2014/main" id="{A19167EC-95A2-D9BE-8FFF-56A5744AFE60}"/>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5" name="Slide Number Placeholder 2">
            <a:extLst>
              <a:ext uri="{FF2B5EF4-FFF2-40B4-BE49-F238E27FC236}">
                <a16:creationId xmlns:a16="http://schemas.microsoft.com/office/drawing/2014/main" id="{9D34B172-2347-593E-F32B-1B1752258B8D}"/>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204</a:t>
            </a:fld>
            <a:endParaRPr lang="en-GB"/>
          </a:p>
        </p:txBody>
      </p:sp>
    </p:spTree>
    <p:extLst>
      <p:ext uri="{BB962C8B-B14F-4D97-AF65-F5344CB8AC3E}">
        <p14:creationId xmlns:p14="http://schemas.microsoft.com/office/powerpoint/2010/main" val="4873880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19E8A-3FBD-47EC-6030-2DEABA0F3951}"/>
              </a:ext>
            </a:extLst>
          </p:cNvPr>
          <p:cNvSpPr>
            <a:spLocks noGrp="1"/>
          </p:cNvSpPr>
          <p:nvPr>
            <p:ph type="title"/>
          </p:nvPr>
        </p:nvSpPr>
        <p:spPr/>
        <p:txBody>
          <a:bodyPr>
            <a:normAutofit/>
          </a:bodyPr>
          <a:lstStyle/>
          <a:p>
            <a:r>
              <a:rPr lang="en-US"/>
              <a:t>Suggested sales channel interventions to re-direct customers to us</a:t>
            </a:r>
            <a:br>
              <a:rPr lang="en-US"/>
            </a:br>
            <a:r>
              <a:rPr lang="en-US" sz="1800" b="0">
                <a:solidFill>
                  <a:srgbClr val="000000"/>
                </a:solidFill>
              </a:rPr>
              <a:t>I) Optimize existing sales channels and II) Step change through partnerships</a:t>
            </a:r>
            <a:endParaRPr lang="en-US" sz="1800"/>
          </a:p>
        </p:txBody>
      </p:sp>
      <p:sp>
        <p:nvSpPr>
          <p:cNvPr id="25" name="Rectangle 24">
            <a:extLst>
              <a:ext uri="{FF2B5EF4-FFF2-40B4-BE49-F238E27FC236}">
                <a16:creationId xmlns:a16="http://schemas.microsoft.com/office/drawing/2014/main" id="{0762AFAA-BC78-A02C-E61E-1217CD976B66}"/>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a:sym typeface="Arial"/>
              </a:rPr>
              <a:t>Strategic initiative: Sales channels</a:t>
            </a:r>
          </a:p>
        </p:txBody>
      </p:sp>
      <p:sp>
        <p:nvSpPr>
          <p:cNvPr id="26" name="Oval 25">
            <a:extLst>
              <a:ext uri="{FF2B5EF4-FFF2-40B4-BE49-F238E27FC236}">
                <a16:creationId xmlns:a16="http://schemas.microsoft.com/office/drawing/2014/main" id="{5DF1220F-F9E0-460E-2F14-0F5181B1A186}"/>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C</a:t>
            </a:r>
          </a:p>
        </p:txBody>
      </p:sp>
      <p:sp>
        <p:nvSpPr>
          <p:cNvPr id="5" name="Footer Placeholder 2">
            <a:extLst>
              <a:ext uri="{FF2B5EF4-FFF2-40B4-BE49-F238E27FC236}">
                <a16:creationId xmlns:a16="http://schemas.microsoft.com/office/drawing/2014/main" id="{B2774AEE-A2F7-D83A-E4A9-F59FB45BBACA}"/>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9" name="ColumnHeader">
            <a:extLst>
              <a:ext uri="{FF2B5EF4-FFF2-40B4-BE49-F238E27FC236}">
                <a16:creationId xmlns:a16="http://schemas.microsoft.com/office/drawing/2014/main" id="{9E0EA0E3-F0B7-D598-5B64-FA0B242A0525}"/>
              </a:ext>
            </a:extLst>
          </p:cNvPr>
          <p:cNvSpPr>
            <a:spLocks noChangeArrowheads="1"/>
          </p:cNvSpPr>
          <p:nvPr/>
        </p:nvSpPr>
        <p:spPr bwMode="gray">
          <a:xfrm>
            <a:off x="592429" y="1853446"/>
            <a:ext cx="2693382" cy="369332"/>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bg2"/>
            </a:outerShdw>
          </a:effectLst>
        </p:spPr>
        <p:txBody>
          <a:bodyPr wrap="square" tIns="91440" bIns="91440" anchor="b">
            <a:spAutoFit/>
          </a:bodyPr>
          <a:lstStyle/>
          <a:p>
            <a:pPr algn="ctr" fontAlgn="base">
              <a:spcBef>
                <a:spcPct val="0"/>
              </a:spcBef>
              <a:spcAft>
                <a:spcPct val="0"/>
              </a:spcAft>
              <a:buClrTx/>
            </a:pPr>
            <a:r>
              <a:rPr lang="en-US" sz="1200" b="1" kern="1200">
                <a:solidFill>
                  <a:schemeClr val="bg2">
                    <a:lumMod val="10000"/>
                  </a:schemeClr>
                </a:solidFill>
                <a:latin typeface="Arial" panose="020B0604020202020204" pitchFamily="34" charset="0"/>
                <a:ea typeface="+mn-ea"/>
                <a:cs typeface="Arial" panose="020B0604020202020204" pitchFamily="34" charset="0"/>
              </a:rPr>
              <a:t>Segment</a:t>
            </a:r>
          </a:p>
        </p:txBody>
      </p:sp>
      <p:graphicFrame>
        <p:nvGraphicFramePr>
          <p:cNvPr id="12" name="Table 11">
            <a:extLst>
              <a:ext uri="{FF2B5EF4-FFF2-40B4-BE49-F238E27FC236}">
                <a16:creationId xmlns:a16="http://schemas.microsoft.com/office/drawing/2014/main" id="{0BC6CF80-E944-FB18-F1E8-976F6AC5C01A}"/>
              </a:ext>
            </a:extLst>
          </p:cNvPr>
          <p:cNvGraphicFramePr>
            <a:graphicFrameLocks noGrp="1"/>
          </p:cNvGraphicFramePr>
          <p:nvPr>
            <p:extLst>
              <p:ext uri="{D42A27DB-BD31-4B8C-83A1-F6EECF244321}">
                <p14:modId xmlns:p14="http://schemas.microsoft.com/office/powerpoint/2010/main" val="2976721360"/>
              </p:ext>
            </p:extLst>
          </p:nvPr>
        </p:nvGraphicFramePr>
        <p:xfrm>
          <a:off x="592428" y="2251363"/>
          <a:ext cx="10973226" cy="3947160"/>
        </p:xfrm>
        <a:graphic>
          <a:graphicData uri="http://schemas.openxmlformats.org/drawingml/2006/table">
            <a:tbl>
              <a:tblPr firstRow="1" bandRow="1">
                <a:tableStyleId>{2D5ABB26-0587-4C30-8999-92F81FD0307C}</a:tableStyleId>
              </a:tblPr>
              <a:tblGrid>
                <a:gridCol w="2815006">
                  <a:extLst>
                    <a:ext uri="{9D8B030D-6E8A-4147-A177-3AD203B41FA5}">
                      <a16:colId xmlns:a16="http://schemas.microsoft.com/office/drawing/2014/main" val="20000"/>
                    </a:ext>
                  </a:extLst>
                </a:gridCol>
                <a:gridCol w="4169023">
                  <a:extLst>
                    <a:ext uri="{9D8B030D-6E8A-4147-A177-3AD203B41FA5}">
                      <a16:colId xmlns:a16="http://schemas.microsoft.com/office/drawing/2014/main" val="20001"/>
                    </a:ext>
                  </a:extLst>
                </a:gridCol>
                <a:gridCol w="3989197">
                  <a:extLst>
                    <a:ext uri="{9D8B030D-6E8A-4147-A177-3AD203B41FA5}">
                      <a16:colId xmlns:a16="http://schemas.microsoft.com/office/drawing/2014/main" val="20002"/>
                    </a:ext>
                  </a:extLst>
                </a:gridCol>
              </a:tblGrid>
              <a:tr h="370840">
                <a:tc>
                  <a:txBody>
                    <a:bodyPr/>
                    <a:lstStyle/>
                    <a:p>
                      <a:pPr algn="l"/>
                      <a:r>
                        <a:rPr lang="en-US" sz="1200" b="1">
                          <a:solidFill>
                            <a:schemeClr val="accent2"/>
                          </a:solidFill>
                        </a:rPr>
                        <a:t>Young convenience</a:t>
                      </a:r>
                    </a:p>
                  </a:txBody>
                  <a:tcPr anchor="ctr">
                    <a:lnB w="6350" cap="flat" cmpd="sng" algn="ctr">
                      <a:solidFill>
                        <a:schemeClr val="tx1"/>
                      </a:solidFill>
                      <a:prstDash val="sysDash"/>
                      <a:round/>
                      <a:headEnd type="none" w="med" len="med"/>
                      <a:tailEnd type="none" w="med" len="med"/>
                    </a:lnB>
                    <a:solidFill>
                      <a:schemeClr val="tx2"/>
                    </a:solidFill>
                  </a:tcPr>
                </a:tc>
                <a:tc>
                  <a:txBody>
                    <a:bodyPr/>
                    <a:lstStyle/>
                    <a:p>
                      <a:pPr>
                        <a:spcBef>
                          <a:spcPts val="0"/>
                        </a:spcBef>
                        <a:spcAft>
                          <a:spcPts val="0"/>
                        </a:spcAft>
                        <a:buClr>
                          <a:srgbClr val="5A0E13"/>
                        </a:buClr>
                        <a:buSzPct val="100000"/>
                        <a:buFont typeface=""/>
                      </a:pPr>
                      <a:r>
                        <a:rPr lang="en-US" sz="1000" b="1">
                          <a:solidFill>
                            <a:schemeClr val="bg2">
                              <a:lumMod val="10000"/>
                            </a:schemeClr>
                          </a:solidFill>
                          <a:latin typeface="+mn-lt"/>
                        </a:rPr>
                        <a:t>Optimize website</a:t>
                      </a:r>
                    </a:p>
                    <a:p>
                      <a:pPr marL="288925" lvl="1" indent="-174625">
                        <a:spcBef>
                          <a:spcPts val="0"/>
                        </a:spcBef>
                        <a:spcAft>
                          <a:spcPts val="600"/>
                        </a:spcAft>
                        <a:buClr>
                          <a:srgbClr val="000000"/>
                        </a:buClr>
                        <a:buSzPct val="100000"/>
                        <a:buFont typeface="Ubuntu"/>
                        <a:buChar char="•"/>
                      </a:pPr>
                      <a:r>
                        <a:rPr lang="en-US" sz="1000">
                          <a:solidFill>
                            <a:schemeClr val="bg2">
                              <a:lumMod val="10000"/>
                            </a:schemeClr>
                          </a:solidFill>
                          <a:latin typeface="+mn-lt"/>
                        </a:rPr>
                        <a:t>Direct traffic by segment, e.g. like [sanitized example]</a:t>
                      </a:r>
                    </a:p>
                    <a:p>
                      <a:pPr>
                        <a:spcBef>
                          <a:spcPts val="0"/>
                        </a:spcBef>
                        <a:spcAft>
                          <a:spcPts val="0"/>
                        </a:spcAft>
                        <a:buClr>
                          <a:srgbClr val="5A0E13"/>
                        </a:buClr>
                        <a:buSzPct val="100000"/>
                        <a:buFont typeface=""/>
                      </a:pPr>
                      <a:r>
                        <a:rPr lang="en-US" sz="1000" b="1">
                          <a:solidFill>
                            <a:schemeClr val="bg2">
                              <a:lumMod val="10000"/>
                            </a:schemeClr>
                          </a:solidFill>
                          <a:latin typeface="+mn-lt"/>
                        </a:rPr>
                        <a:t>Leverage people references as channel </a:t>
                      </a:r>
                    </a:p>
                    <a:p>
                      <a:pPr marL="288925" lvl="1" indent="-174625">
                        <a:spcBef>
                          <a:spcPts val="0"/>
                        </a:spcBef>
                        <a:spcAft>
                          <a:spcPts val="0"/>
                        </a:spcAft>
                        <a:buClr>
                          <a:srgbClr val="000000"/>
                        </a:buClr>
                        <a:buSzPct val="100000"/>
                        <a:buFont typeface="Ubuntu"/>
                        <a:buChar char="•"/>
                      </a:pPr>
                      <a:r>
                        <a:rPr lang="en-US" sz="1000">
                          <a:solidFill>
                            <a:schemeClr val="bg2">
                              <a:lumMod val="10000"/>
                            </a:schemeClr>
                          </a:solidFill>
                          <a:latin typeface="+mn-lt"/>
                        </a:rPr>
                        <a:t>e.g. ”Tell a friend and get 3 months free</a:t>
                      </a:r>
                    </a:p>
                  </a:txBody>
                  <a:tcPr>
                    <a:lnB w="6350" cap="flat" cmpd="sng" algn="ctr">
                      <a:solidFill>
                        <a:schemeClr val="tx1"/>
                      </a:solidFill>
                      <a:prstDash val="sysDash"/>
                      <a:round/>
                      <a:headEnd type="none" w="med" len="med"/>
                      <a:tailEnd type="none" w="med" len="med"/>
                    </a:lnB>
                    <a:solidFill>
                      <a:schemeClr val="tx2"/>
                    </a:solidFill>
                  </a:tcPr>
                </a:tc>
                <a:tc>
                  <a:txBody>
                    <a:bodyPr/>
                    <a:lstStyle/>
                    <a:p>
                      <a:pPr>
                        <a:buClr>
                          <a:schemeClr val="tx2"/>
                        </a:buClr>
                      </a:pPr>
                      <a:r>
                        <a:rPr lang="en-US" sz="1000" b="1">
                          <a:solidFill>
                            <a:schemeClr val="bg2">
                              <a:lumMod val="10000"/>
                            </a:schemeClr>
                          </a:solidFill>
                          <a:latin typeface="+mn-lt"/>
                        </a:rPr>
                        <a:t>[Sanitized]</a:t>
                      </a:r>
                    </a:p>
                    <a:p>
                      <a:pPr marL="288925" lvl="1" indent="-174625">
                        <a:spcBef>
                          <a:spcPts val="0"/>
                        </a:spcBef>
                        <a:spcAft>
                          <a:spcPts val="0"/>
                        </a:spcAft>
                        <a:buClr>
                          <a:srgbClr val="000000"/>
                        </a:buClr>
                        <a:buSzPct val="100000"/>
                        <a:buFont typeface="Ubuntu"/>
                        <a:buChar char="•"/>
                      </a:pPr>
                      <a:r>
                        <a:rPr lang="en-US" sz="1000">
                          <a:solidFill>
                            <a:schemeClr val="bg2">
                              <a:lumMod val="10000"/>
                            </a:schemeClr>
                          </a:solidFill>
                          <a:latin typeface="+mn-lt"/>
                        </a:rPr>
                        <a:t>Offer [sanitized] to</a:t>
                      </a:r>
                      <a:r>
                        <a:rPr lang="en-US" sz="1000" baseline="0">
                          <a:solidFill>
                            <a:schemeClr val="bg2">
                              <a:lumMod val="10000"/>
                            </a:schemeClr>
                          </a:solidFill>
                          <a:latin typeface="+mn-lt"/>
                        </a:rPr>
                        <a:t> create awareness about [product]</a:t>
                      </a:r>
                      <a:endParaRPr lang="en-US" sz="1000">
                        <a:solidFill>
                          <a:schemeClr val="bg2">
                            <a:lumMod val="10000"/>
                          </a:schemeClr>
                        </a:solidFill>
                        <a:latin typeface="+mn-lt"/>
                      </a:endParaRPr>
                    </a:p>
                    <a:p>
                      <a:pPr>
                        <a:buClr>
                          <a:schemeClr val="tx2"/>
                        </a:buClr>
                      </a:pPr>
                      <a:br>
                        <a:rPr lang="en-US" sz="1000" b="1">
                          <a:solidFill>
                            <a:schemeClr val="bg2">
                              <a:lumMod val="10000"/>
                            </a:schemeClr>
                          </a:solidFill>
                          <a:latin typeface="+mn-lt"/>
                        </a:rPr>
                      </a:br>
                      <a:r>
                        <a:rPr lang="en-US" sz="1000" b="1">
                          <a:solidFill>
                            <a:schemeClr val="bg2">
                              <a:lumMod val="10000"/>
                            </a:schemeClr>
                          </a:solidFill>
                          <a:latin typeface="+mn-lt"/>
                        </a:rPr>
                        <a:t>[Sanitized]</a:t>
                      </a:r>
                    </a:p>
                    <a:p>
                      <a:pPr marL="288925" lvl="1" indent="-174625">
                        <a:spcBef>
                          <a:spcPts val="0"/>
                        </a:spcBef>
                        <a:spcAft>
                          <a:spcPts val="0"/>
                        </a:spcAft>
                        <a:buClr>
                          <a:srgbClr val="000000"/>
                        </a:buClr>
                        <a:buSzPct val="100000"/>
                        <a:buFont typeface="Ubuntu"/>
                        <a:buChar char="•"/>
                      </a:pPr>
                      <a:r>
                        <a:rPr lang="en-US" sz="1000">
                          <a:solidFill>
                            <a:schemeClr val="bg2">
                              <a:lumMod val="10000"/>
                            </a:schemeClr>
                          </a:solidFill>
                          <a:latin typeface="+mn-lt"/>
                        </a:rPr>
                        <a:t>Partnership similar to [sanitized], which pushes [product] together with [sanitized] (re-seller)</a:t>
                      </a:r>
                    </a:p>
                  </a:txBody>
                  <a:tcPr>
                    <a:lnB w="6350" cap="flat" cmpd="sng" algn="ctr">
                      <a:solidFill>
                        <a:schemeClr val="tx1"/>
                      </a:solidFill>
                      <a:prstDash val="sysDash"/>
                      <a:round/>
                      <a:headEnd type="none" w="med" len="med"/>
                      <a:tailEnd type="none" w="med" len="med"/>
                    </a:lnB>
                    <a:solidFill>
                      <a:schemeClr val="tx2"/>
                    </a:solidFill>
                  </a:tcPr>
                </a:tc>
                <a:extLst>
                  <a:ext uri="{0D108BD9-81ED-4DB2-BD59-A6C34878D82A}">
                    <a16:rowId xmlns:a16="http://schemas.microsoft.com/office/drawing/2014/main" val="10000"/>
                  </a:ext>
                </a:extLst>
              </a:tr>
              <a:tr h="370840">
                <a:tc>
                  <a:txBody>
                    <a:bodyPr/>
                    <a:lstStyle/>
                    <a:p>
                      <a:pPr algn="l"/>
                      <a:r>
                        <a:rPr lang="en-US" sz="1200" b="1">
                          <a:solidFill>
                            <a:schemeClr val="accent2"/>
                          </a:solidFill>
                        </a:rPr>
                        <a:t>Family security</a:t>
                      </a:r>
                    </a:p>
                  </a:txBody>
                  <a:tcPr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a:buClr>
                          <a:schemeClr val="tx2"/>
                        </a:buClr>
                      </a:pPr>
                      <a:r>
                        <a:rPr lang="en-US" sz="1000" b="1">
                          <a:solidFill>
                            <a:schemeClr val="bg2">
                              <a:lumMod val="10000"/>
                            </a:schemeClr>
                          </a:solidFill>
                          <a:latin typeface="+mn-lt"/>
                        </a:rPr>
                        <a:t>Prioritize telemarketing leads</a:t>
                      </a:r>
                    </a:p>
                    <a:p>
                      <a:pPr marL="288925" lvl="1" indent="-174625">
                        <a:spcBef>
                          <a:spcPts val="0"/>
                        </a:spcBef>
                        <a:spcAft>
                          <a:spcPts val="600"/>
                        </a:spcAft>
                        <a:buClr>
                          <a:srgbClr val="000000"/>
                        </a:buClr>
                        <a:buSzPct val="100000"/>
                        <a:buFont typeface="Ubuntu"/>
                        <a:buChar char="•"/>
                      </a:pPr>
                      <a:r>
                        <a:rPr lang="en-US" sz="1000">
                          <a:solidFill>
                            <a:schemeClr val="bg2">
                              <a:lumMod val="10000"/>
                            </a:schemeClr>
                          </a:solidFill>
                          <a:latin typeface="+mn-lt"/>
                        </a:rPr>
                        <a:t>Segment prefers personal contact and make most of their purchases on the phone – so should be top priority for [sanitized]</a:t>
                      </a:r>
                    </a:p>
                    <a:p>
                      <a:pPr>
                        <a:spcBef>
                          <a:spcPts val="0"/>
                        </a:spcBef>
                        <a:spcAft>
                          <a:spcPts val="0"/>
                        </a:spcAft>
                        <a:buClr>
                          <a:srgbClr val="5A0E13"/>
                        </a:buClr>
                        <a:buSzPct val="100000"/>
                        <a:buFont typeface=""/>
                      </a:pPr>
                      <a:r>
                        <a:rPr lang="en-US" sz="1000" b="1">
                          <a:solidFill>
                            <a:schemeClr val="bg2">
                              <a:lumMod val="10000"/>
                            </a:schemeClr>
                          </a:solidFill>
                          <a:latin typeface="+mn-lt"/>
                        </a:rPr>
                        <a:t>Leverage people references as channel </a:t>
                      </a:r>
                    </a:p>
                    <a:p>
                      <a:pPr marL="288925" lvl="1" indent="-174625">
                        <a:spcBef>
                          <a:spcPts val="0"/>
                        </a:spcBef>
                        <a:spcAft>
                          <a:spcPts val="600"/>
                        </a:spcAft>
                        <a:buClr>
                          <a:srgbClr val="000000"/>
                        </a:buClr>
                        <a:buSzPct val="100000"/>
                        <a:buFont typeface="Ubuntu"/>
                        <a:buChar char="•"/>
                      </a:pPr>
                      <a:r>
                        <a:rPr lang="en-US" sz="1000">
                          <a:solidFill>
                            <a:schemeClr val="bg2">
                              <a:lumMod val="10000"/>
                            </a:schemeClr>
                          </a:solidFill>
                          <a:latin typeface="+mn-lt"/>
                        </a:rPr>
                        <a:t>e.g. ”Tell a friend and get 3 months free"</a:t>
                      </a:r>
                    </a:p>
                    <a:p>
                      <a:pPr>
                        <a:buClr>
                          <a:schemeClr val="tx2"/>
                        </a:buClr>
                      </a:pPr>
                      <a:r>
                        <a:rPr lang="en-US" sz="1000" b="1">
                          <a:solidFill>
                            <a:schemeClr val="bg2">
                              <a:lumMod val="10000"/>
                            </a:schemeClr>
                          </a:solidFill>
                          <a:latin typeface="+mn-lt"/>
                        </a:rPr>
                        <a:t>Social media</a:t>
                      </a:r>
                    </a:p>
                    <a:p>
                      <a:pPr marL="288925" lvl="1" indent="-174625">
                        <a:spcBef>
                          <a:spcPts val="0"/>
                        </a:spcBef>
                        <a:spcAft>
                          <a:spcPts val="0"/>
                        </a:spcAft>
                        <a:buClr>
                          <a:srgbClr val="000000"/>
                        </a:buClr>
                        <a:buSzPct val="100000"/>
                        <a:buFont typeface="Ubuntu"/>
                        <a:buChar char="•"/>
                      </a:pPr>
                      <a:r>
                        <a:rPr lang="en-US" sz="1000">
                          <a:solidFill>
                            <a:schemeClr val="bg2">
                              <a:lumMod val="10000"/>
                            </a:schemeClr>
                          </a:solidFill>
                          <a:latin typeface="+mn-lt"/>
                        </a:rPr>
                        <a:t>Increase presence</a:t>
                      </a:r>
                    </a:p>
                  </a:txBody>
                  <a:tcP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tc>
                  <a:txBody>
                    <a:bodyPr/>
                    <a:lstStyle/>
                    <a:p>
                      <a:pPr>
                        <a:buClr>
                          <a:schemeClr val="tx2"/>
                        </a:buClr>
                      </a:pPr>
                      <a:r>
                        <a:rPr lang="en-US" sz="1000" b="1">
                          <a:solidFill>
                            <a:schemeClr val="bg2">
                              <a:lumMod val="10000"/>
                            </a:schemeClr>
                          </a:solidFill>
                          <a:latin typeface="+mn-lt"/>
                        </a:rPr>
                        <a:t>[Sanitized]</a:t>
                      </a:r>
                    </a:p>
                    <a:p>
                      <a:pPr marL="288925" lvl="1" indent="-174625">
                        <a:spcBef>
                          <a:spcPts val="0"/>
                        </a:spcBef>
                        <a:spcAft>
                          <a:spcPts val="0"/>
                        </a:spcAft>
                        <a:buClr>
                          <a:srgbClr val="000000"/>
                        </a:buClr>
                        <a:buSzPct val="100000"/>
                        <a:buFont typeface="Ubuntu"/>
                        <a:buChar char="•"/>
                      </a:pPr>
                      <a:r>
                        <a:rPr lang="en-US" sz="1000">
                          <a:solidFill>
                            <a:schemeClr val="bg2">
                              <a:lumMod val="10000"/>
                            </a:schemeClr>
                          </a:solidFill>
                          <a:latin typeface="+mn-lt"/>
                        </a:rPr>
                        <a:t>Partnership similar to [sanitized], which pushes [product] together with [sanitized] (re-seller)</a:t>
                      </a:r>
                    </a:p>
                    <a:p>
                      <a:endParaRPr lang="en-US" sz="1000">
                        <a:solidFill>
                          <a:schemeClr val="bg2">
                            <a:lumMod val="10000"/>
                          </a:schemeClr>
                        </a:solidFill>
                      </a:endParaRPr>
                    </a:p>
                  </a:txBody>
                  <a:tcP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l"/>
                      <a:r>
                        <a:rPr lang="en-US" sz="1200" b="1">
                          <a:solidFill>
                            <a:schemeClr val="accent2"/>
                          </a:solidFill>
                        </a:rPr>
                        <a:t>Active performance</a:t>
                      </a:r>
                    </a:p>
                  </a:txBody>
                  <a:tcPr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tx2"/>
                    </a:solidFill>
                  </a:tcPr>
                </a:tc>
                <a:tc>
                  <a:txBody>
                    <a:bodyPr/>
                    <a:lstStyle/>
                    <a:p>
                      <a:pPr>
                        <a:buClr>
                          <a:schemeClr val="tx2"/>
                        </a:buClr>
                      </a:pPr>
                      <a:r>
                        <a:rPr lang="en-US" sz="1000" b="1">
                          <a:solidFill>
                            <a:schemeClr val="bg2">
                              <a:lumMod val="10000"/>
                            </a:schemeClr>
                          </a:solidFill>
                          <a:latin typeface="+mn-lt"/>
                        </a:rPr>
                        <a:t>[Sanitized] magazines</a:t>
                      </a:r>
                    </a:p>
                    <a:p>
                      <a:pPr marL="288925" lvl="1" indent="-174625">
                        <a:spcBef>
                          <a:spcPts val="0"/>
                        </a:spcBef>
                        <a:spcAft>
                          <a:spcPts val="600"/>
                        </a:spcAft>
                        <a:buClr>
                          <a:srgbClr val="000000"/>
                        </a:buClr>
                        <a:buSzPct val="100000"/>
                        <a:buFont typeface="Ubuntu"/>
                        <a:buChar char="•"/>
                      </a:pPr>
                      <a:r>
                        <a:rPr lang="en-US" sz="1000">
                          <a:solidFill>
                            <a:schemeClr val="bg2">
                              <a:lumMod val="10000"/>
                            </a:schemeClr>
                          </a:solidFill>
                          <a:latin typeface="+mn-lt"/>
                        </a:rPr>
                        <a:t>Marketing through trusted "expert" magazines, with focus on high performance</a:t>
                      </a:r>
                    </a:p>
                    <a:p>
                      <a:pPr>
                        <a:buClr>
                          <a:schemeClr val="tx2"/>
                        </a:buClr>
                      </a:pPr>
                      <a:r>
                        <a:rPr lang="en-US" sz="1000" b="1">
                          <a:solidFill>
                            <a:schemeClr val="bg2">
                              <a:lumMod val="10000"/>
                            </a:schemeClr>
                          </a:solidFill>
                          <a:latin typeface="+mn-lt"/>
                        </a:rPr>
                        <a:t>Optimize website</a:t>
                      </a:r>
                    </a:p>
                    <a:p>
                      <a:pPr marL="288925" lvl="1" indent="-174625">
                        <a:spcBef>
                          <a:spcPts val="0"/>
                        </a:spcBef>
                        <a:spcAft>
                          <a:spcPts val="0"/>
                        </a:spcAft>
                        <a:buClr>
                          <a:srgbClr val="000000"/>
                        </a:buClr>
                        <a:buSzPct val="100000"/>
                        <a:buFont typeface="Ubuntu"/>
                        <a:buChar char="•"/>
                      </a:pPr>
                      <a:r>
                        <a:rPr lang="en-US" sz="1000">
                          <a:solidFill>
                            <a:schemeClr val="bg2">
                              <a:lumMod val="10000"/>
                            </a:schemeClr>
                          </a:solidFill>
                          <a:latin typeface="+mn-lt"/>
                        </a:rPr>
                        <a:t>Direct traffic by segment needs, e.g. ”[sanitized]”</a:t>
                      </a:r>
                    </a:p>
                  </a:txBody>
                  <a:tcP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tx2"/>
                    </a:solidFill>
                  </a:tcPr>
                </a:tc>
                <a:tc>
                  <a:txBody>
                    <a:bodyPr/>
                    <a:lstStyle/>
                    <a:p>
                      <a:pPr>
                        <a:buClr>
                          <a:schemeClr val="tx2"/>
                        </a:buClr>
                      </a:pPr>
                      <a:r>
                        <a:rPr lang="en-US" sz="1000" b="1">
                          <a:solidFill>
                            <a:schemeClr val="bg2">
                              <a:lumMod val="10000"/>
                            </a:schemeClr>
                          </a:solidFill>
                          <a:latin typeface="+mn-lt"/>
                        </a:rPr>
                        <a:t>[Sanitized]</a:t>
                      </a:r>
                    </a:p>
                    <a:p>
                      <a:pPr marL="288925" lvl="1" indent="-174625">
                        <a:spcBef>
                          <a:spcPts val="0"/>
                        </a:spcBef>
                        <a:spcAft>
                          <a:spcPts val="0"/>
                        </a:spcAft>
                        <a:buClr>
                          <a:srgbClr val="000000"/>
                        </a:buClr>
                        <a:buSzPct val="100000"/>
                        <a:buFont typeface="Ubuntu"/>
                        <a:buChar char="•"/>
                      </a:pPr>
                      <a:r>
                        <a:rPr lang="en-US" sz="1000">
                          <a:solidFill>
                            <a:schemeClr val="bg2">
                              <a:lumMod val="10000"/>
                            </a:schemeClr>
                          </a:solidFill>
                          <a:latin typeface="+mn-lt"/>
                        </a:rPr>
                        <a:t>Partnership similar to [sanitized], which pushes [product] together with [sanitized] (re-seller)</a:t>
                      </a:r>
                    </a:p>
                  </a:txBody>
                  <a:tcP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solidFill>
                      <a:schemeClr val="tx2"/>
                    </a:solidFill>
                  </a:tcPr>
                </a:tc>
                <a:extLst>
                  <a:ext uri="{0D108BD9-81ED-4DB2-BD59-A6C34878D82A}">
                    <a16:rowId xmlns:a16="http://schemas.microsoft.com/office/drawing/2014/main" val="10002"/>
                  </a:ext>
                </a:extLst>
              </a:tr>
              <a:tr h="370840">
                <a:tc>
                  <a:txBody>
                    <a:bodyPr/>
                    <a:lstStyle/>
                    <a:p>
                      <a:pPr algn="l"/>
                      <a:r>
                        <a:rPr lang="en-US" sz="1200" b="1">
                          <a:solidFill>
                            <a:schemeClr val="accent2"/>
                          </a:solidFill>
                        </a:rPr>
                        <a:t>Loyal security</a:t>
                      </a:r>
                    </a:p>
                  </a:txBody>
                  <a:tcPr anchor="ctr">
                    <a:lnT w="6350" cap="flat" cmpd="sng" algn="ctr">
                      <a:solidFill>
                        <a:schemeClr val="tx1"/>
                      </a:solidFill>
                      <a:prstDash val="sysDash"/>
                      <a:round/>
                      <a:headEnd type="none" w="med" len="med"/>
                      <a:tailEnd type="none" w="med" len="med"/>
                    </a:lnT>
                    <a:solidFill>
                      <a:schemeClr val="bg1"/>
                    </a:solidFill>
                  </a:tcPr>
                </a:tc>
                <a:tc>
                  <a:txBody>
                    <a:bodyPr/>
                    <a:lstStyle/>
                    <a:p>
                      <a:pPr>
                        <a:buClr>
                          <a:schemeClr val="tx2"/>
                        </a:buClr>
                      </a:pPr>
                      <a:r>
                        <a:rPr lang="en-US" sz="1000" b="1" kern="1200">
                          <a:solidFill>
                            <a:schemeClr val="bg2">
                              <a:lumMod val="10000"/>
                            </a:schemeClr>
                          </a:solidFill>
                          <a:latin typeface="+mn-lt"/>
                          <a:ea typeface="+mn-ea"/>
                          <a:cs typeface="+mn-cs"/>
                        </a:rPr>
                        <a:t>Prioritize telemarketing leads</a:t>
                      </a:r>
                    </a:p>
                    <a:p>
                      <a:pPr marL="288925" lvl="1" indent="-174625">
                        <a:spcBef>
                          <a:spcPts val="0"/>
                        </a:spcBef>
                        <a:spcAft>
                          <a:spcPts val="0"/>
                        </a:spcAft>
                        <a:buClr>
                          <a:srgbClr val="000000"/>
                        </a:buClr>
                        <a:buSzPct val="100000"/>
                        <a:buFont typeface="Ubuntu"/>
                        <a:buChar char="•"/>
                      </a:pPr>
                      <a:r>
                        <a:rPr lang="en-US" sz="1000" kern="1200">
                          <a:solidFill>
                            <a:schemeClr val="bg2">
                              <a:lumMod val="10000"/>
                            </a:schemeClr>
                          </a:solidFill>
                          <a:latin typeface="+mn-lt"/>
                          <a:ea typeface="+mn-ea"/>
                          <a:cs typeface="+mn-cs"/>
                        </a:rPr>
                        <a:t>Segment prefers personal contact and make most of their purchases on the phone</a:t>
                      </a:r>
                      <a:r>
                        <a:rPr lang="en-US" sz="1000" kern="1200" baseline="0">
                          <a:solidFill>
                            <a:schemeClr val="bg2">
                              <a:lumMod val="10000"/>
                            </a:schemeClr>
                          </a:solidFill>
                          <a:latin typeface="+mn-lt"/>
                          <a:ea typeface="+mn-ea"/>
                          <a:cs typeface="+mn-cs"/>
                        </a:rPr>
                        <a:t> –</a:t>
                      </a:r>
                      <a:r>
                        <a:rPr lang="en-US" sz="1000" kern="1200">
                          <a:solidFill>
                            <a:schemeClr val="bg2">
                              <a:lumMod val="10000"/>
                            </a:schemeClr>
                          </a:solidFill>
                          <a:latin typeface="+mn-lt"/>
                          <a:ea typeface="+mn-ea"/>
                          <a:cs typeface="+mn-cs"/>
                        </a:rPr>
                        <a:t> so should be top priority for [sanitized]</a:t>
                      </a:r>
                    </a:p>
                    <a:p>
                      <a:endParaRPr lang="en-US" sz="1000">
                        <a:solidFill>
                          <a:schemeClr val="bg2">
                            <a:lumMod val="10000"/>
                          </a:schemeClr>
                        </a:solidFill>
                      </a:endParaRPr>
                    </a:p>
                  </a:txBody>
                  <a:tcPr>
                    <a:lnT w="6350" cap="flat" cmpd="sng" algn="ctr">
                      <a:solidFill>
                        <a:schemeClr val="tx1"/>
                      </a:solidFill>
                      <a:prstDash val="sysDash"/>
                      <a:round/>
                      <a:headEnd type="none" w="med" len="med"/>
                      <a:tailEnd type="none" w="med" len="med"/>
                    </a:lnT>
                    <a:solidFill>
                      <a:schemeClr val="bg1"/>
                    </a:solidFill>
                  </a:tcPr>
                </a:tc>
                <a:tc>
                  <a:txBody>
                    <a:bodyPr/>
                    <a:lstStyle/>
                    <a:p>
                      <a:pPr>
                        <a:buClr>
                          <a:schemeClr val="tx2"/>
                        </a:buClr>
                      </a:pPr>
                      <a:r>
                        <a:rPr lang="en-US" sz="1000" b="1">
                          <a:solidFill>
                            <a:schemeClr val="bg2">
                              <a:lumMod val="10000"/>
                            </a:schemeClr>
                          </a:solidFill>
                          <a:latin typeface="+mn-lt"/>
                        </a:rPr>
                        <a:t>[Sanitized]</a:t>
                      </a:r>
                    </a:p>
                    <a:p>
                      <a:pPr marL="288925" marR="0" lvl="1" indent="-174625" algn="l" defTabSz="914400" rtl="0" eaLnBrk="1" fontAlgn="base" latinLnBrk="0" hangingPunct="1">
                        <a:lnSpc>
                          <a:spcPct val="100000"/>
                        </a:lnSpc>
                        <a:spcBef>
                          <a:spcPct val="0"/>
                        </a:spcBef>
                        <a:spcAft>
                          <a:spcPct val="0"/>
                        </a:spcAft>
                        <a:buClr>
                          <a:srgbClr val="000000"/>
                        </a:buClr>
                        <a:buSzTx/>
                        <a:buFontTx/>
                        <a:buChar char="•"/>
                        <a:tabLst/>
                        <a:defRPr/>
                      </a:pPr>
                      <a:r>
                        <a:rPr kumimoji="0" lang="en-US" sz="1000" b="0" i="0" u="none" strike="noStrike" kern="1200" cap="none" spc="0" normalizeH="0" baseline="0" noProof="0">
                          <a:ln>
                            <a:noFill/>
                          </a:ln>
                          <a:solidFill>
                            <a:schemeClr val="bg2">
                              <a:lumMod val="10000"/>
                            </a:schemeClr>
                          </a:solidFill>
                          <a:effectLst/>
                          <a:uLnTx/>
                          <a:uFillTx/>
                          <a:latin typeface="+mn-lt"/>
                          <a:ea typeface="+mn-ea"/>
                          <a:cs typeface="+mn-cs"/>
                        </a:rPr>
                        <a:t>Partnership to create awareness about how a membership will establish more security when [sanitized]</a:t>
                      </a:r>
                    </a:p>
                    <a:p>
                      <a:endParaRPr lang="en-US" sz="1000">
                        <a:solidFill>
                          <a:schemeClr val="bg2">
                            <a:lumMod val="10000"/>
                          </a:schemeClr>
                        </a:solidFill>
                      </a:endParaRPr>
                    </a:p>
                  </a:txBody>
                  <a:tcPr>
                    <a:lnT w="6350" cap="flat" cmpd="sng" algn="ctr">
                      <a:solidFill>
                        <a:schemeClr val="tx1"/>
                      </a:solidFill>
                      <a:prstDash val="sysDash"/>
                      <a:round/>
                      <a:headEnd type="none" w="med" len="med"/>
                      <a:tailEnd type="none" w="med" len="med"/>
                    </a:lnT>
                    <a:solidFill>
                      <a:schemeClr val="bg1"/>
                    </a:solidFill>
                  </a:tcPr>
                </a:tc>
                <a:extLst>
                  <a:ext uri="{0D108BD9-81ED-4DB2-BD59-A6C34878D82A}">
                    <a16:rowId xmlns:a16="http://schemas.microsoft.com/office/drawing/2014/main" val="10003"/>
                  </a:ext>
                </a:extLst>
              </a:tr>
            </a:tbl>
          </a:graphicData>
        </a:graphic>
      </p:graphicFrame>
      <p:sp>
        <p:nvSpPr>
          <p:cNvPr id="24" name="ColumnHeader">
            <a:extLst>
              <a:ext uri="{FF2B5EF4-FFF2-40B4-BE49-F238E27FC236}">
                <a16:creationId xmlns:a16="http://schemas.microsoft.com/office/drawing/2014/main" id="{DF2D2A2A-57EC-9631-EEEC-4FF45EE84F02}"/>
              </a:ext>
            </a:extLst>
          </p:cNvPr>
          <p:cNvSpPr>
            <a:spLocks noChangeArrowheads="1"/>
          </p:cNvSpPr>
          <p:nvPr/>
        </p:nvSpPr>
        <p:spPr bwMode="gray">
          <a:xfrm>
            <a:off x="3442964" y="1853447"/>
            <a:ext cx="3976340" cy="369332"/>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bg2"/>
            </a:outerShdw>
          </a:effectLst>
        </p:spPr>
        <p:txBody>
          <a:bodyPr wrap="square" tIns="91440" bIns="91440" anchor="b">
            <a:spAutoFit/>
          </a:bodyPr>
          <a:lstStyle/>
          <a:p>
            <a:pPr algn="ctr" fontAlgn="base">
              <a:spcBef>
                <a:spcPct val="0"/>
              </a:spcBef>
              <a:spcAft>
                <a:spcPct val="0"/>
              </a:spcAft>
              <a:buClrTx/>
            </a:pPr>
            <a:r>
              <a:rPr lang="en-US" sz="1200" b="1" kern="1200">
                <a:solidFill>
                  <a:schemeClr val="bg2">
                    <a:lumMod val="10000"/>
                  </a:schemeClr>
                </a:solidFill>
                <a:latin typeface="Arial" panose="020B0604020202020204" pitchFamily="34" charset="0"/>
                <a:ea typeface="+mn-ea"/>
                <a:cs typeface="Arial" panose="020B0604020202020204" pitchFamily="34" charset="0"/>
              </a:rPr>
              <a:t>Optimization opportunities of current/new channels</a:t>
            </a:r>
          </a:p>
        </p:txBody>
      </p:sp>
      <p:sp>
        <p:nvSpPr>
          <p:cNvPr id="30" name="ColumnHeader">
            <a:extLst>
              <a:ext uri="{FF2B5EF4-FFF2-40B4-BE49-F238E27FC236}">
                <a16:creationId xmlns:a16="http://schemas.microsoft.com/office/drawing/2014/main" id="{EC8A2A0E-459E-F4B4-66E4-4B51C64D4CD5}"/>
              </a:ext>
            </a:extLst>
          </p:cNvPr>
          <p:cNvSpPr>
            <a:spLocks noChangeArrowheads="1"/>
          </p:cNvSpPr>
          <p:nvPr/>
        </p:nvSpPr>
        <p:spPr bwMode="gray">
          <a:xfrm>
            <a:off x="7576458" y="1668781"/>
            <a:ext cx="3976341" cy="553998"/>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bg2"/>
            </a:outerShdw>
          </a:effectLst>
        </p:spPr>
        <p:txBody>
          <a:bodyPr wrap="square" tIns="91440" bIns="91440" anchor="b">
            <a:spAutoFit/>
          </a:bodyPr>
          <a:lstStyle/>
          <a:p>
            <a:pPr algn="ctr" fontAlgn="base">
              <a:spcBef>
                <a:spcPct val="0"/>
              </a:spcBef>
              <a:spcAft>
                <a:spcPct val="0"/>
              </a:spcAft>
              <a:buClrTx/>
            </a:pPr>
            <a:r>
              <a:rPr lang="en-US" sz="1200" b="1" kern="1200">
                <a:solidFill>
                  <a:schemeClr val="bg2">
                    <a:lumMod val="10000"/>
                  </a:schemeClr>
                </a:solidFill>
                <a:latin typeface="Arial" panose="020B0604020202020204" pitchFamily="34" charset="0"/>
                <a:ea typeface="+mn-ea"/>
                <a:cs typeface="Arial" panose="020B0604020202020204" pitchFamily="34" charset="0"/>
              </a:rPr>
              <a:t>Step change: </a:t>
            </a:r>
          </a:p>
          <a:p>
            <a:pPr algn="ctr" fontAlgn="base">
              <a:spcBef>
                <a:spcPct val="0"/>
              </a:spcBef>
              <a:spcAft>
                <a:spcPct val="0"/>
              </a:spcAft>
              <a:buClrTx/>
            </a:pPr>
            <a:r>
              <a:rPr lang="en-US" sz="1200" b="1" kern="1200">
                <a:solidFill>
                  <a:schemeClr val="bg2">
                    <a:lumMod val="10000"/>
                  </a:schemeClr>
                </a:solidFill>
                <a:latin typeface="Arial" panose="020B0604020202020204" pitchFamily="34" charset="0"/>
                <a:ea typeface="+mn-ea"/>
                <a:cs typeface="Arial" panose="020B0604020202020204" pitchFamily="34" charset="0"/>
              </a:rPr>
              <a:t>Potential partnerships</a:t>
            </a:r>
          </a:p>
        </p:txBody>
      </p:sp>
      <p:pic>
        <p:nvPicPr>
          <p:cNvPr id="32" name="Picture 10" descr="6,167,395 Woman Portrait Stock Photos, Pictures &amp; Royalty-Free Images -  iStock">
            <a:extLst>
              <a:ext uri="{FF2B5EF4-FFF2-40B4-BE49-F238E27FC236}">
                <a16:creationId xmlns:a16="http://schemas.microsoft.com/office/drawing/2014/main" id="{2B89B256-CA27-1939-5763-9C41D5B89E3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500725" y="2509362"/>
            <a:ext cx="720000" cy="498894"/>
          </a:xfrm>
          <a:prstGeom prst="rect">
            <a:avLst/>
          </a:prstGeom>
          <a:noFill/>
          <a:ln w="6350">
            <a:noFill/>
            <a:prstDash val="dash"/>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3" name="Picture 2" descr="Young mother with her one years old little son dressed in pajamas are  posing. Mom with son taking selfie on her smartphone or action camera in  the bedroom. Selective focus. Casual lifestyle">
            <a:extLst>
              <a:ext uri="{FF2B5EF4-FFF2-40B4-BE49-F238E27FC236}">
                <a16:creationId xmlns:a16="http://schemas.microsoft.com/office/drawing/2014/main" id="{9141C901-9FD6-BA01-4934-948D5639ABD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00725" y="3651825"/>
            <a:ext cx="720000" cy="504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4" name="Picture 6" descr="59,316 Suit And Tie Stock Photos, Pictures &amp; Royalty-Free Images - iStock">
            <a:extLst>
              <a:ext uri="{FF2B5EF4-FFF2-40B4-BE49-F238E27FC236}">
                <a16:creationId xmlns:a16="http://schemas.microsoft.com/office/drawing/2014/main" id="{AE88A92D-F2B4-EABC-4DD7-08809B578C34}"/>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2500725" y="4780820"/>
            <a:ext cx="720000" cy="504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5" name="Picture 4" descr="51,142 Old Man Face Stock Photos, Pictures &amp; Royalty-Free Images - iStock">
            <a:extLst>
              <a:ext uri="{FF2B5EF4-FFF2-40B4-BE49-F238E27FC236}">
                <a16:creationId xmlns:a16="http://schemas.microsoft.com/office/drawing/2014/main" id="{47917C20-6FD5-3C4D-8BE9-E820D8E026B8}"/>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2500725" y="5610703"/>
            <a:ext cx="720000" cy="504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521B6DD-6DE4-9BB7-E6AC-89A703B99AAD}"/>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205</a:t>
            </a:fld>
            <a:endParaRPr lang="en-GB"/>
          </a:p>
        </p:txBody>
      </p:sp>
    </p:spTree>
    <p:extLst>
      <p:ext uri="{BB962C8B-B14F-4D97-AF65-F5344CB8AC3E}">
        <p14:creationId xmlns:p14="http://schemas.microsoft.com/office/powerpoint/2010/main" val="132663482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19E8A-3FBD-47EC-6030-2DEABA0F3951}"/>
              </a:ext>
            </a:extLst>
          </p:cNvPr>
          <p:cNvSpPr>
            <a:spLocks noGrp="1"/>
          </p:cNvSpPr>
          <p:nvPr>
            <p:ph type="title"/>
          </p:nvPr>
        </p:nvSpPr>
        <p:spPr/>
        <p:txBody>
          <a:bodyPr>
            <a:noAutofit/>
          </a:bodyPr>
          <a:lstStyle/>
          <a:p>
            <a:r>
              <a:rPr lang="en-US"/>
              <a:t>Telemarketing limitations not considered major issue in future</a:t>
            </a:r>
            <a:br>
              <a:rPr lang="en-US"/>
            </a:br>
            <a:r>
              <a:rPr lang="en-US" sz="1600" b="0"/>
              <a:t>Focus on professionalizing approach and optimizing channel mix</a:t>
            </a:r>
            <a:endParaRPr lang="en-US" sz="1600"/>
          </a:p>
        </p:txBody>
      </p:sp>
      <p:sp>
        <p:nvSpPr>
          <p:cNvPr id="25" name="Rectangle 24">
            <a:extLst>
              <a:ext uri="{FF2B5EF4-FFF2-40B4-BE49-F238E27FC236}">
                <a16:creationId xmlns:a16="http://schemas.microsoft.com/office/drawing/2014/main" id="{0762AFAA-BC78-A02C-E61E-1217CD976B66}"/>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a:sym typeface="Arial"/>
              </a:rPr>
              <a:t>Strategic initiative: Sales channels</a:t>
            </a:r>
          </a:p>
        </p:txBody>
      </p:sp>
      <p:sp>
        <p:nvSpPr>
          <p:cNvPr id="26" name="Oval 25">
            <a:extLst>
              <a:ext uri="{FF2B5EF4-FFF2-40B4-BE49-F238E27FC236}">
                <a16:creationId xmlns:a16="http://schemas.microsoft.com/office/drawing/2014/main" id="{5DF1220F-F9E0-460E-2F14-0F5181B1A186}"/>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C</a:t>
            </a:r>
          </a:p>
        </p:txBody>
      </p:sp>
      <p:sp>
        <p:nvSpPr>
          <p:cNvPr id="5" name="Footer Placeholder 2">
            <a:extLst>
              <a:ext uri="{FF2B5EF4-FFF2-40B4-BE49-F238E27FC236}">
                <a16:creationId xmlns:a16="http://schemas.microsoft.com/office/drawing/2014/main" id="{B2774AEE-A2F7-D83A-E4A9-F59FB45BBACA}"/>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3" name="TextColumnContent">
            <a:extLst>
              <a:ext uri="{FF2B5EF4-FFF2-40B4-BE49-F238E27FC236}">
                <a16:creationId xmlns:a16="http://schemas.microsoft.com/office/drawing/2014/main" id="{84FACB51-D10D-B1F0-4778-40956B7659E8}"/>
              </a:ext>
            </a:extLst>
          </p:cNvPr>
          <p:cNvSpPr>
            <a:spLocks noChangeArrowheads="1"/>
          </p:cNvSpPr>
          <p:nvPr/>
        </p:nvSpPr>
        <p:spPr bwMode="gray">
          <a:xfrm>
            <a:off x="838200" y="2332037"/>
            <a:ext cx="3193923" cy="3467100"/>
          </a:xfrm>
          <a:prstGeom prst="rect">
            <a:avLst/>
          </a:prstGeom>
          <a:solidFill>
            <a:schemeClr val="bg1">
              <a:lumMod val="95000"/>
            </a:schemeClr>
          </a:solidFill>
          <a:ln w="9525" algn="ctr">
            <a:noFill/>
            <a:miter lim="800000"/>
            <a:headEnd type="none" w="lg" len="lg"/>
            <a:tailEnd type="none" w="lg" len="lg"/>
          </a:ln>
          <a:effectLst/>
        </p:spPr>
        <p:txBody>
          <a:bodyPr tIns="91440" bIns="91440"/>
          <a:lstStyle/>
          <a:p>
            <a:pPr fontAlgn="base">
              <a:spcBef>
                <a:spcPct val="0"/>
              </a:spcBef>
              <a:spcAft>
                <a:spcPct val="0"/>
              </a:spcAft>
              <a:buClr>
                <a:srgbClr val="5A0E13"/>
              </a:buClr>
            </a:pPr>
            <a:r>
              <a:rPr lang="en-GB" sz="1200" b="1" kern="1200">
                <a:latin typeface="Arial" panose="020B0604020202020204" pitchFamily="34" charset="0"/>
                <a:ea typeface="+mn-ea"/>
                <a:cs typeface="Arial" panose="020B0604020202020204" pitchFamily="34" charset="0"/>
              </a:rPr>
              <a:t>Telemarketing limitation issues will be reduced as new sales channels will come more into play</a:t>
            </a:r>
          </a:p>
          <a:p>
            <a:pPr marL="288925" lvl="1" indent="-174625" fontAlgn="base">
              <a:buSzPct val="100000"/>
              <a:buFont typeface="Ubuntu"/>
              <a:buChar char="•"/>
            </a:pPr>
            <a:r>
              <a:rPr lang="en-GB" sz="1200" kern="1200">
                <a:latin typeface="Arial" panose="020B0604020202020204" pitchFamily="34" charset="0"/>
                <a:ea typeface="+mn-ea"/>
                <a:cs typeface="Arial" panose="020B0604020202020204" pitchFamily="34" charset="0"/>
              </a:rPr>
              <a:t>Multichannel strategy increases potential number of touch points with consumers, and reduces need for direct TM comm., e.g.</a:t>
            </a:r>
          </a:p>
          <a:p>
            <a:pPr marL="569913" lvl="2" indent="-166688" fontAlgn="base">
              <a:buSzPct val="100000"/>
              <a:buFont typeface="Arial"/>
              <a:buChar char="–"/>
            </a:pPr>
            <a:r>
              <a:rPr lang="en-GB" sz="1200" kern="1200">
                <a:latin typeface="Arial" panose="020B0604020202020204" pitchFamily="34" charset="0"/>
                <a:ea typeface="+mn-ea"/>
                <a:cs typeface="Arial" panose="020B0604020202020204" pitchFamily="34" charset="0"/>
              </a:rPr>
              <a:t>Website</a:t>
            </a:r>
          </a:p>
          <a:p>
            <a:pPr marL="569913" lvl="2" indent="-166688" fontAlgn="base">
              <a:buSzPct val="100000"/>
              <a:buFont typeface="Arial"/>
              <a:buChar char="–"/>
            </a:pPr>
            <a:r>
              <a:rPr lang="en-GB" sz="1200" kern="1200">
                <a:latin typeface="Arial" panose="020B0604020202020204" pitchFamily="34" charset="0"/>
                <a:ea typeface="+mn-ea"/>
                <a:cs typeface="Arial" panose="020B0604020202020204" pitchFamily="34" charset="0"/>
              </a:rPr>
              <a:t>Social media</a:t>
            </a:r>
          </a:p>
          <a:p>
            <a:pPr marL="569913" lvl="2" indent="-166688" fontAlgn="base">
              <a:buSzPct val="100000"/>
              <a:buFont typeface="Arial"/>
              <a:buChar char="–"/>
            </a:pPr>
            <a:r>
              <a:rPr lang="en-GB" sz="1200" kern="1200">
                <a:latin typeface="Arial" panose="020B0604020202020204" pitchFamily="34" charset="0"/>
                <a:ea typeface="+mn-ea"/>
                <a:cs typeface="Arial" panose="020B0604020202020204" pitchFamily="34" charset="0"/>
              </a:rPr>
              <a:t>Magazine</a:t>
            </a:r>
          </a:p>
          <a:p>
            <a:pPr marL="569913" lvl="2" indent="-166688" fontAlgn="base">
              <a:buSzPct val="100000"/>
              <a:buFont typeface="Arial"/>
              <a:buChar char="–"/>
            </a:pPr>
            <a:endParaRPr lang="en-GB" sz="1200" kern="1200">
              <a:latin typeface="Arial" panose="020B0604020202020204" pitchFamily="34" charset="0"/>
              <a:ea typeface="+mn-ea"/>
              <a:cs typeface="Arial" panose="020B0604020202020204" pitchFamily="34" charset="0"/>
            </a:endParaRPr>
          </a:p>
          <a:p>
            <a:pPr fontAlgn="base">
              <a:buClr>
                <a:srgbClr val="5A0E13"/>
              </a:buClr>
              <a:buSzPct val="100000"/>
            </a:pPr>
            <a:r>
              <a:rPr lang="en-GB" sz="1200" b="1" kern="1200">
                <a:latin typeface="Arial" panose="020B0604020202020204" pitchFamily="34" charset="0"/>
                <a:ea typeface="+mn-ea"/>
                <a:cs typeface="Arial" panose="020B0604020202020204" pitchFamily="34" charset="0"/>
              </a:rPr>
              <a:t>Max. number of calls via TM depends on the marketing message</a:t>
            </a:r>
          </a:p>
          <a:p>
            <a:pPr marL="288925" lvl="1" indent="-174625" fontAlgn="base">
              <a:buSzPct val="100000"/>
              <a:buFont typeface="Ubuntu"/>
              <a:buChar char="•"/>
            </a:pPr>
            <a:r>
              <a:rPr lang="en-GB" sz="1200" kern="1200">
                <a:latin typeface="Arial" panose="020B0604020202020204" pitchFamily="34" charset="0"/>
                <a:ea typeface="+mn-ea"/>
                <a:cs typeface="Arial" panose="020B0604020202020204" pitchFamily="34" charset="0"/>
              </a:rPr>
              <a:t>If the marketing message is structured in the right way each customer can take more calls without hitting the threshold</a:t>
            </a:r>
            <a:endParaRPr lang="en-GB" sz="1200" b="1" kern="1200">
              <a:latin typeface="Arial" panose="020B0604020202020204" pitchFamily="34" charset="0"/>
              <a:ea typeface="+mn-ea"/>
              <a:cs typeface="Arial" panose="020B0604020202020204" pitchFamily="34" charset="0"/>
            </a:endParaRPr>
          </a:p>
          <a:p>
            <a:pPr marL="569913" lvl="2" indent="-166688" fontAlgn="base">
              <a:buSzPct val="100000"/>
              <a:buFont typeface="Arial"/>
              <a:buChar char="–"/>
            </a:pPr>
            <a:endParaRPr lang="en-GB" sz="1200" kern="1200">
              <a:latin typeface="Arial" panose="020B0604020202020204" pitchFamily="34" charset="0"/>
              <a:ea typeface="+mn-ea"/>
              <a:cs typeface="Arial" panose="020B0604020202020204" pitchFamily="34" charset="0"/>
            </a:endParaRPr>
          </a:p>
          <a:p>
            <a:pPr marL="569913" lvl="2" indent="-166688" fontAlgn="base">
              <a:buSzPct val="100000"/>
              <a:buFont typeface="Arial"/>
              <a:buChar char="–"/>
            </a:pPr>
            <a:endParaRPr lang="en-GB" sz="1200" kern="1200">
              <a:latin typeface="Arial" panose="020B0604020202020204" pitchFamily="34" charset="0"/>
              <a:ea typeface="+mn-ea"/>
              <a:cs typeface="Arial" panose="020B0604020202020204" pitchFamily="34" charset="0"/>
            </a:endParaRPr>
          </a:p>
        </p:txBody>
      </p:sp>
      <p:sp>
        <p:nvSpPr>
          <p:cNvPr id="4" name="TextColumnContent">
            <a:extLst>
              <a:ext uri="{FF2B5EF4-FFF2-40B4-BE49-F238E27FC236}">
                <a16:creationId xmlns:a16="http://schemas.microsoft.com/office/drawing/2014/main" id="{5D925BD2-6948-3974-E68E-BC40A4BCF08C}"/>
              </a:ext>
            </a:extLst>
          </p:cNvPr>
          <p:cNvSpPr>
            <a:spLocks noChangeArrowheads="1"/>
          </p:cNvSpPr>
          <p:nvPr/>
        </p:nvSpPr>
        <p:spPr bwMode="gray">
          <a:xfrm>
            <a:off x="4499035" y="2332037"/>
            <a:ext cx="3193923" cy="3467100"/>
          </a:xfrm>
          <a:prstGeom prst="rect">
            <a:avLst/>
          </a:prstGeom>
          <a:solidFill>
            <a:schemeClr val="bg1">
              <a:lumMod val="95000"/>
            </a:schemeClr>
          </a:solidFill>
          <a:ln w="9525" algn="ctr">
            <a:noFill/>
            <a:miter lim="800000"/>
            <a:headEnd type="none" w="lg" len="lg"/>
            <a:tailEnd type="none" w="lg" len="lg"/>
          </a:ln>
          <a:effectLst/>
        </p:spPr>
        <p:txBody>
          <a:bodyPr tIns="91440" bIns="91440"/>
          <a:lstStyle/>
          <a:p>
            <a:pPr fontAlgn="base">
              <a:buClr>
                <a:srgbClr val="5A0E13"/>
              </a:buClr>
              <a:buSzPct val="100000"/>
            </a:pPr>
            <a:r>
              <a:rPr lang="en-GB" sz="1200" b="1" kern="1200">
                <a:latin typeface="Arial" panose="020B0604020202020204" pitchFamily="34" charset="0"/>
                <a:ea typeface="+mn-ea"/>
                <a:cs typeface="Arial" panose="020B0604020202020204" pitchFamily="34" charset="0"/>
              </a:rPr>
              <a:t>Structured approach needed to avoid calling twice with similar/same selling points</a:t>
            </a:r>
          </a:p>
          <a:p>
            <a:pPr fontAlgn="base">
              <a:buClr>
                <a:srgbClr val="5A0E13"/>
              </a:buClr>
              <a:buSzPct val="100000"/>
            </a:pPr>
            <a:endParaRPr lang="en-GB" sz="1200" b="1" kern="1200">
              <a:latin typeface="Arial" panose="020B0604020202020204" pitchFamily="34" charset="0"/>
              <a:ea typeface="+mn-ea"/>
              <a:cs typeface="Arial" panose="020B0604020202020204" pitchFamily="34" charset="0"/>
            </a:endParaRPr>
          </a:p>
          <a:p>
            <a:pPr fontAlgn="base">
              <a:buClr>
                <a:srgbClr val="5A0E13"/>
              </a:buClr>
              <a:buSzPct val="100000"/>
            </a:pPr>
            <a:r>
              <a:rPr lang="en-GB" sz="1200" b="1" kern="1200">
                <a:latin typeface="Arial" panose="020B0604020202020204" pitchFamily="34" charset="0"/>
                <a:ea typeface="+mn-ea"/>
                <a:cs typeface="Arial" panose="020B0604020202020204" pitchFamily="34" charset="0"/>
              </a:rPr>
              <a:t>Higher call frequency for previous customers to increase hit rates</a:t>
            </a:r>
          </a:p>
          <a:p>
            <a:pPr marL="288925" lvl="1" indent="-174625" fontAlgn="base">
              <a:buSzPct val="100000"/>
              <a:buFont typeface="Ubuntu"/>
              <a:buChar char="•"/>
            </a:pPr>
            <a:r>
              <a:rPr lang="en-GB" sz="1200" kern="1200">
                <a:latin typeface="Arial" panose="020B0604020202020204" pitchFamily="34" charset="0"/>
                <a:ea typeface="+mn-ea"/>
                <a:cs typeface="Arial" panose="020B0604020202020204" pitchFamily="34" charset="0"/>
              </a:rPr>
              <a:t>[sanitized]</a:t>
            </a:r>
          </a:p>
          <a:p>
            <a:pPr marL="288925" lvl="1" indent="-174625" fontAlgn="base">
              <a:buSzPct val="100000"/>
            </a:pPr>
            <a:endParaRPr lang="en-GB" sz="1200" kern="1200">
              <a:latin typeface="Arial" panose="020B0604020202020204" pitchFamily="34" charset="0"/>
              <a:ea typeface="+mn-ea"/>
              <a:cs typeface="Arial" panose="020B0604020202020204" pitchFamily="34" charset="0"/>
            </a:endParaRPr>
          </a:p>
          <a:p>
            <a:pPr fontAlgn="base">
              <a:buClr>
                <a:srgbClr val="5A0E13"/>
              </a:buClr>
              <a:buSzPct val="100000"/>
            </a:pPr>
            <a:r>
              <a:rPr lang="en-GB" sz="1200" b="1" kern="1200">
                <a:latin typeface="Arial" panose="020B0604020202020204" pitchFamily="34" charset="0"/>
                <a:ea typeface="+mn-ea"/>
                <a:cs typeface="Arial" panose="020B0604020202020204" pitchFamily="34" charset="0"/>
              </a:rPr>
              <a:t>Consumer focus (</a:t>
            </a:r>
            <a:r>
              <a:rPr lang="en-GB" sz="1200" b="1" kern="1200" err="1">
                <a:latin typeface="Arial" panose="020B0604020202020204" pitchFamily="34" charset="0"/>
                <a:ea typeface="+mn-ea"/>
                <a:cs typeface="Arial" panose="020B0604020202020204" pitchFamily="34" charset="0"/>
              </a:rPr>
              <a:t>vs</a:t>
            </a:r>
            <a:r>
              <a:rPr lang="en-GB" sz="1200" b="1" kern="1200">
                <a:latin typeface="Arial" panose="020B0604020202020204" pitchFamily="34" charset="0"/>
                <a:ea typeface="+mn-ea"/>
                <a:cs typeface="Arial" panose="020B0604020202020204" pitchFamily="34" charset="0"/>
              </a:rPr>
              <a:t> product) can limit need for several calls to same consumer</a:t>
            </a:r>
          </a:p>
          <a:p>
            <a:pPr marL="288925" lvl="1" indent="-174625" fontAlgn="base">
              <a:buSzPct val="100000"/>
              <a:buFont typeface="Ubuntu"/>
              <a:buChar char="•"/>
            </a:pPr>
            <a:r>
              <a:rPr lang="en-GB" sz="1200" kern="1200">
                <a:latin typeface="Arial" panose="020B0604020202020204" pitchFamily="34" charset="0"/>
                <a:ea typeface="+mn-ea"/>
                <a:cs typeface="Arial" panose="020B0604020202020204" pitchFamily="34" charset="0"/>
              </a:rPr>
              <a:t>Understand customer needs better (through segmentation)</a:t>
            </a:r>
          </a:p>
          <a:p>
            <a:pPr marL="288925" lvl="1" indent="-174625" fontAlgn="base">
              <a:buSzPct val="100000"/>
              <a:buFont typeface="Ubuntu"/>
              <a:buChar char="•"/>
            </a:pPr>
            <a:r>
              <a:rPr lang="en-GB" sz="1200" kern="1200">
                <a:latin typeface="Arial" panose="020B0604020202020204" pitchFamily="34" charset="0"/>
                <a:ea typeface="+mn-ea"/>
                <a:cs typeface="Arial" panose="020B0604020202020204" pitchFamily="34" charset="0"/>
              </a:rPr>
              <a:t>Push all relevant products in same call</a:t>
            </a:r>
          </a:p>
          <a:p>
            <a:pPr marL="288925" lvl="1" indent="-174625" fontAlgn="base">
              <a:buSzPct val="100000"/>
              <a:buFont typeface="Ubuntu"/>
              <a:buChar char="•"/>
            </a:pPr>
            <a:r>
              <a:rPr lang="en-GB" sz="1200" kern="1200">
                <a:latin typeface="Arial" panose="020B0604020202020204" pitchFamily="34" charset="0"/>
                <a:ea typeface="+mn-ea"/>
                <a:cs typeface="Arial" panose="020B0604020202020204" pitchFamily="34" charset="0"/>
              </a:rPr>
              <a:t>Centralized sales organization or alignment between sales reps required</a:t>
            </a:r>
          </a:p>
        </p:txBody>
      </p:sp>
      <p:sp>
        <p:nvSpPr>
          <p:cNvPr id="6" name="TextColumnContent">
            <a:extLst>
              <a:ext uri="{FF2B5EF4-FFF2-40B4-BE49-F238E27FC236}">
                <a16:creationId xmlns:a16="http://schemas.microsoft.com/office/drawing/2014/main" id="{48C71B63-4258-BC21-B295-DE911031801E}"/>
              </a:ext>
            </a:extLst>
          </p:cNvPr>
          <p:cNvSpPr>
            <a:spLocks noChangeArrowheads="1"/>
          </p:cNvSpPr>
          <p:nvPr/>
        </p:nvSpPr>
        <p:spPr bwMode="gray">
          <a:xfrm>
            <a:off x="8159870" y="2332037"/>
            <a:ext cx="3193922" cy="3467100"/>
          </a:xfrm>
          <a:prstGeom prst="rect">
            <a:avLst/>
          </a:prstGeom>
          <a:solidFill>
            <a:schemeClr val="bg1">
              <a:lumMod val="95000"/>
            </a:schemeClr>
          </a:solidFill>
          <a:ln w="9525" algn="ctr">
            <a:noFill/>
            <a:miter lim="800000"/>
            <a:headEnd type="none" w="lg" len="lg"/>
            <a:tailEnd type="none" w="lg" len="lg"/>
          </a:ln>
          <a:effectLst/>
        </p:spPr>
        <p:txBody>
          <a:bodyPr tIns="91440" bIns="91440"/>
          <a:lstStyle/>
          <a:p>
            <a:pPr fontAlgn="base">
              <a:spcBef>
                <a:spcPct val="0"/>
              </a:spcBef>
              <a:spcAft>
                <a:spcPct val="0"/>
              </a:spcAft>
              <a:buClr>
                <a:srgbClr val="5A0E13"/>
              </a:buClr>
            </a:pPr>
            <a:r>
              <a:rPr lang="en-GB" sz="1200" b="1" kern="1200">
                <a:latin typeface="Arial" panose="020B0604020202020204" pitchFamily="34" charset="0"/>
                <a:ea typeface="+mn-ea"/>
                <a:cs typeface="Arial" panose="020B0604020202020204" pitchFamily="34" charset="0"/>
              </a:rPr>
              <a:t>Cost per sale and retention and analyses needed to prioritize between TM leads</a:t>
            </a:r>
          </a:p>
          <a:p>
            <a:pPr marL="288925" lvl="1" indent="-174625" fontAlgn="base">
              <a:buSzPct val="100000"/>
              <a:buFont typeface="Ubuntu"/>
              <a:buChar char="•"/>
            </a:pPr>
            <a:r>
              <a:rPr lang="en-GB" sz="1200" kern="1200">
                <a:latin typeface="Arial" panose="020B0604020202020204" pitchFamily="34" charset="0"/>
                <a:ea typeface="+mn-ea"/>
                <a:cs typeface="Arial" panose="020B0604020202020204" pitchFamily="34" charset="0"/>
              </a:rPr>
              <a:t>Relevant analyses include:</a:t>
            </a:r>
          </a:p>
          <a:p>
            <a:pPr marL="569913" lvl="2" indent="-166688" fontAlgn="base">
              <a:buSzPct val="100000"/>
              <a:buFont typeface="Arial"/>
              <a:buChar char="–"/>
            </a:pPr>
            <a:r>
              <a:rPr lang="en-GB" sz="1200" kern="1200">
                <a:latin typeface="Arial" panose="020B0604020202020204" pitchFamily="34" charset="0"/>
                <a:ea typeface="+mn-ea"/>
                <a:cs typeface="Arial" panose="020B0604020202020204" pitchFamily="34" charset="0"/>
              </a:rPr>
              <a:t>Cost competitiveness per channel (costs per sale) across segments and products</a:t>
            </a:r>
          </a:p>
          <a:p>
            <a:pPr marL="569913" lvl="2" indent="-166688" fontAlgn="base">
              <a:buSzPct val="100000"/>
              <a:buFont typeface="Arial"/>
              <a:buChar char="–"/>
            </a:pPr>
            <a:r>
              <a:rPr lang="en-GB" sz="1200" kern="1200">
                <a:latin typeface="Arial" panose="020B0604020202020204" pitchFamily="34" charset="0"/>
                <a:ea typeface="+mn-ea"/>
                <a:cs typeface="Arial" panose="020B0604020202020204" pitchFamily="34" charset="0"/>
              </a:rPr>
              <a:t>Churn rate dependency on number of outbound calls</a:t>
            </a:r>
          </a:p>
          <a:p>
            <a:pPr marL="569913" lvl="2" indent="-166688" fontAlgn="base">
              <a:buSzPct val="100000"/>
              <a:buFont typeface="Arial"/>
              <a:buChar char="–"/>
            </a:pPr>
            <a:endParaRPr lang="en-GB" sz="1200" kern="1200">
              <a:latin typeface="Arial" panose="020B0604020202020204" pitchFamily="34" charset="0"/>
              <a:ea typeface="+mn-ea"/>
              <a:cs typeface="Arial" panose="020B0604020202020204" pitchFamily="34" charset="0"/>
            </a:endParaRPr>
          </a:p>
          <a:p>
            <a:pPr marL="288925" lvl="1" indent="-174625" fontAlgn="base">
              <a:buSzPct val="100000"/>
              <a:buFont typeface="Ubuntu"/>
              <a:buChar char="•"/>
            </a:pPr>
            <a:r>
              <a:rPr lang="en-GB" sz="1200" kern="1200">
                <a:latin typeface="Arial" panose="020B0604020202020204" pitchFamily="34" charset="0"/>
                <a:ea typeface="+mn-ea"/>
                <a:cs typeface="Arial" panose="020B0604020202020204" pitchFamily="34" charset="0"/>
              </a:rPr>
              <a:t>See example from [sanitized]:</a:t>
            </a:r>
          </a:p>
          <a:p>
            <a:pPr marL="569913" lvl="2" indent="-166688" fontAlgn="base">
              <a:buSzPct val="100000"/>
              <a:buFont typeface="Arial"/>
              <a:buChar char="–"/>
            </a:pPr>
            <a:endParaRPr lang="en-GB" sz="1200" kern="1200">
              <a:latin typeface="Arial" panose="020B0604020202020204" pitchFamily="34" charset="0"/>
              <a:ea typeface="+mn-ea"/>
              <a:cs typeface="Arial" panose="020B0604020202020204" pitchFamily="34" charset="0"/>
            </a:endParaRPr>
          </a:p>
        </p:txBody>
      </p:sp>
      <p:sp>
        <p:nvSpPr>
          <p:cNvPr id="7" name="ColumnHeader">
            <a:extLst>
              <a:ext uri="{FF2B5EF4-FFF2-40B4-BE49-F238E27FC236}">
                <a16:creationId xmlns:a16="http://schemas.microsoft.com/office/drawing/2014/main" id="{33F7A22A-929D-9897-7494-A73B2EB8123C}"/>
              </a:ext>
            </a:extLst>
          </p:cNvPr>
          <p:cNvSpPr>
            <a:spLocks noChangeArrowheads="1"/>
          </p:cNvSpPr>
          <p:nvPr/>
        </p:nvSpPr>
        <p:spPr bwMode="gray">
          <a:xfrm>
            <a:off x="838200" y="1716484"/>
            <a:ext cx="3193914" cy="615553"/>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wrap="square" tIns="91440" bIns="91440" anchor="b">
            <a:spAutoFit/>
          </a:bodyPr>
          <a:lstStyle/>
          <a:p>
            <a:pPr algn="ctr" fontAlgn="base">
              <a:spcBef>
                <a:spcPct val="0"/>
              </a:spcBef>
              <a:spcAft>
                <a:spcPct val="0"/>
              </a:spcAft>
              <a:buClrTx/>
            </a:pPr>
            <a:r>
              <a:rPr lang="en-GB" b="1" kern="1200">
                <a:latin typeface="Arial" panose="020B0604020202020204" pitchFamily="34" charset="0"/>
                <a:ea typeface="+mn-ea"/>
                <a:cs typeface="Arial" panose="020B0604020202020204" pitchFamily="34" charset="0"/>
              </a:rPr>
              <a:t>Telemarketing limitations less critical going forward</a:t>
            </a:r>
          </a:p>
        </p:txBody>
      </p:sp>
      <p:sp>
        <p:nvSpPr>
          <p:cNvPr id="8" name="ColumnHeader">
            <a:extLst>
              <a:ext uri="{FF2B5EF4-FFF2-40B4-BE49-F238E27FC236}">
                <a16:creationId xmlns:a16="http://schemas.microsoft.com/office/drawing/2014/main" id="{67D962EF-043F-9776-B463-5F2EA6CB7DE6}"/>
              </a:ext>
            </a:extLst>
          </p:cNvPr>
          <p:cNvSpPr>
            <a:spLocks noChangeArrowheads="1"/>
          </p:cNvSpPr>
          <p:nvPr/>
        </p:nvSpPr>
        <p:spPr bwMode="gray">
          <a:xfrm>
            <a:off x="4499029" y="1716484"/>
            <a:ext cx="3193929" cy="615553"/>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wrap="square" tIns="91440" bIns="91440" anchor="b">
            <a:spAutoFit/>
          </a:bodyPr>
          <a:lstStyle/>
          <a:p>
            <a:pPr algn="ctr" fontAlgn="base">
              <a:spcBef>
                <a:spcPct val="0"/>
              </a:spcBef>
              <a:spcAft>
                <a:spcPct val="0"/>
              </a:spcAft>
              <a:buClrTx/>
            </a:pPr>
            <a:r>
              <a:rPr lang="en-GB" b="1" kern="1200">
                <a:latin typeface="Arial" panose="020B0604020202020204" pitchFamily="34" charset="0"/>
                <a:ea typeface="+mn-ea"/>
                <a:cs typeface="Arial" panose="020B0604020202020204" pitchFamily="34" charset="0"/>
              </a:rPr>
              <a:t>Structured TM approach more important than cold call threshold</a:t>
            </a:r>
          </a:p>
        </p:txBody>
      </p:sp>
      <p:sp>
        <p:nvSpPr>
          <p:cNvPr id="10" name="ColumnHeader">
            <a:extLst>
              <a:ext uri="{FF2B5EF4-FFF2-40B4-BE49-F238E27FC236}">
                <a16:creationId xmlns:a16="http://schemas.microsoft.com/office/drawing/2014/main" id="{334C83DA-F706-C22A-A568-91E83799435C}"/>
              </a:ext>
            </a:extLst>
          </p:cNvPr>
          <p:cNvSpPr>
            <a:spLocks noChangeArrowheads="1"/>
          </p:cNvSpPr>
          <p:nvPr/>
        </p:nvSpPr>
        <p:spPr bwMode="gray">
          <a:xfrm>
            <a:off x="8159868" y="1716484"/>
            <a:ext cx="3193923" cy="615553"/>
          </a:xfrm>
          <a:prstGeom prst="rect">
            <a:avLst/>
          </a:prstGeom>
          <a:solidFill>
            <a:schemeClr val="bg1"/>
          </a:solidFill>
          <a:ln w="9525" algn="ctr">
            <a:noFill/>
            <a:miter lim="800000"/>
            <a:headEnd type="none" w="lg" len="lg"/>
            <a:tailEnd type="none" w="lg" len="lg"/>
          </a:ln>
          <a:effectLst>
            <a:outerShdw dist="25400" dir="5400000" sx="99000" sy="99000" algn="ctr" rotWithShape="0">
              <a:schemeClr val="tx2"/>
            </a:outerShdw>
          </a:effectLst>
        </p:spPr>
        <p:txBody>
          <a:bodyPr wrap="square" tIns="91440" bIns="91440" anchor="b">
            <a:spAutoFit/>
          </a:bodyPr>
          <a:lstStyle/>
          <a:p>
            <a:pPr algn="ctr" fontAlgn="base">
              <a:spcBef>
                <a:spcPct val="0"/>
              </a:spcBef>
              <a:spcAft>
                <a:spcPct val="0"/>
              </a:spcAft>
              <a:buClrTx/>
            </a:pPr>
            <a:r>
              <a:rPr lang="en-GB" b="1" kern="1200">
                <a:latin typeface="Arial" panose="020B0604020202020204" pitchFamily="34" charset="0"/>
                <a:ea typeface="+mn-ea"/>
                <a:cs typeface="Arial" panose="020B0604020202020204" pitchFamily="34" charset="0"/>
              </a:rPr>
              <a:t>Analysis needed to prioritize calls across products and segments</a:t>
            </a:r>
          </a:p>
        </p:txBody>
      </p:sp>
      <p:sp>
        <p:nvSpPr>
          <p:cNvPr id="18" name="Rectangle 17">
            <a:extLst>
              <a:ext uri="{FF2B5EF4-FFF2-40B4-BE49-F238E27FC236}">
                <a16:creationId xmlns:a16="http://schemas.microsoft.com/office/drawing/2014/main" id="{CAB3CF8F-9DB8-4B60-7A1B-410664497AAA}"/>
              </a:ext>
            </a:extLst>
          </p:cNvPr>
          <p:cNvSpPr/>
          <p:nvPr/>
        </p:nvSpPr>
        <p:spPr>
          <a:xfrm>
            <a:off x="8283429" y="4377406"/>
            <a:ext cx="1467554" cy="99377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Sanitized screenshot</a:t>
            </a:r>
          </a:p>
        </p:txBody>
      </p:sp>
      <p:sp>
        <p:nvSpPr>
          <p:cNvPr id="19" name="Rectangle 18">
            <a:extLst>
              <a:ext uri="{FF2B5EF4-FFF2-40B4-BE49-F238E27FC236}">
                <a16:creationId xmlns:a16="http://schemas.microsoft.com/office/drawing/2014/main" id="{9069FD9C-E53C-7ACF-41BB-674984B923B2}"/>
              </a:ext>
            </a:extLst>
          </p:cNvPr>
          <p:cNvSpPr/>
          <p:nvPr/>
        </p:nvSpPr>
        <p:spPr>
          <a:xfrm>
            <a:off x="9023054" y="4526798"/>
            <a:ext cx="1467554" cy="99377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Sanitized screenshot</a:t>
            </a:r>
          </a:p>
        </p:txBody>
      </p:sp>
      <p:sp>
        <p:nvSpPr>
          <p:cNvPr id="20" name="Rectangle 19">
            <a:extLst>
              <a:ext uri="{FF2B5EF4-FFF2-40B4-BE49-F238E27FC236}">
                <a16:creationId xmlns:a16="http://schemas.microsoft.com/office/drawing/2014/main" id="{8C76FB6A-4497-5E14-57B9-0ABE9AE10874}"/>
              </a:ext>
            </a:extLst>
          </p:cNvPr>
          <p:cNvSpPr/>
          <p:nvPr/>
        </p:nvSpPr>
        <p:spPr>
          <a:xfrm>
            <a:off x="9762679" y="4676190"/>
            <a:ext cx="1467554" cy="99377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Sanitized screenshot</a:t>
            </a:r>
          </a:p>
        </p:txBody>
      </p:sp>
      <p:sp>
        <p:nvSpPr>
          <p:cNvPr id="9" name="Slide Number Placeholder 2">
            <a:extLst>
              <a:ext uri="{FF2B5EF4-FFF2-40B4-BE49-F238E27FC236}">
                <a16:creationId xmlns:a16="http://schemas.microsoft.com/office/drawing/2014/main" id="{DBF6DB78-83A0-B9A2-E9FB-41BBD9C8DDE9}"/>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206</a:t>
            </a:fld>
            <a:endParaRPr lang="en-GB"/>
          </a:p>
        </p:txBody>
      </p:sp>
    </p:spTree>
    <p:extLst>
      <p:ext uri="{BB962C8B-B14F-4D97-AF65-F5344CB8AC3E}">
        <p14:creationId xmlns:p14="http://schemas.microsoft.com/office/powerpoint/2010/main" val="42325933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19E8A-3FBD-47EC-6030-2DEABA0F3951}"/>
              </a:ext>
            </a:extLst>
          </p:cNvPr>
          <p:cNvSpPr>
            <a:spLocks noGrp="1"/>
          </p:cNvSpPr>
          <p:nvPr>
            <p:ph type="title"/>
          </p:nvPr>
        </p:nvSpPr>
        <p:spPr/>
        <p:txBody>
          <a:bodyPr>
            <a:noAutofit/>
          </a:bodyPr>
          <a:lstStyle/>
          <a:p>
            <a:r>
              <a:rPr lang="en-US"/>
              <a:t>Developing [sanitized] partnership in [market] could drive 12.5 </a:t>
            </a:r>
            <a:r>
              <a:rPr lang="en-US" err="1"/>
              <a:t>mUSD</a:t>
            </a:r>
            <a:r>
              <a:rPr lang="en-US"/>
              <a:t> in revenue and 4 </a:t>
            </a:r>
            <a:r>
              <a:rPr lang="en-US" err="1"/>
              <a:t>mUSD</a:t>
            </a:r>
            <a:r>
              <a:rPr lang="en-US"/>
              <a:t> in EBITA in 2022</a:t>
            </a:r>
            <a:endParaRPr lang="en-US" sz="1600"/>
          </a:p>
        </p:txBody>
      </p:sp>
      <p:sp>
        <p:nvSpPr>
          <p:cNvPr id="25" name="Rectangle 24">
            <a:extLst>
              <a:ext uri="{FF2B5EF4-FFF2-40B4-BE49-F238E27FC236}">
                <a16:creationId xmlns:a16="http://schemas.microsoft.com/office/drawing/2014/main" id="{0762AFAA-BC78-A02C-E61E-1217CD976B66}"/>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a:sym typeface="Arial"/>
              </a:rPr>
              <a:t>Strategic initiative: Sales channels</a:t>
            </a:r>
          </a:p>
        </p:txBody>
      </p:sp>
      <p:sp>
        <p:nvSpPr>
          <p:cNvPr id="26" name="Oval 25">
            <a:extLst>
              <a:ext uri="{FF2B5EF4-FFF2-40B4-BE49-F238E27FC236}">
                <a16:creationId xmlns:a16="http://schemas.microsoft.com/office/drawing/2014/main" id="{5DF1220F-F9E0-460E-2F14-0F5181B1A186}"/>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C</a:t>
            </a:r>
          </a:p>
        </p:txBody>
      </p:sp>
      <p:sp>
        <p:nvSpPr>
          <p:cNvPr id="5" name="Footer Placeholder 2">
            <a:extLst>
              <a:ext uri="{FF2B5EF4-FFF2-40B4-BE49-F238E27FC236}">
                <a16:creationId xmlns:a16="http://schemas.microsoft.com/office/drawing/2014/main" id="{B2774AEE-A2F7-D83A-E4A9-F59FB45BBACA}"/>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47" name="Rectangle 4">
            <a:extLst>
              <a:ext uri="{FF2B5EF4-FFF2-40B4-BE49-F238E27FC236}">
                <a16:creationId xmlns:a16="http://schemas.microsoft.com/office/drawing/2014/main" id="{92325574-B1E5-53E4-E8E1-32060C10B4BF}"/>
              </a:ext>
            </a:extLst>
          </p:cNvPr>
          <p:cNvSpPr>
            <a:spLocks noChangeArrowheads="1"/>
          </p:cNvSpPr>
          <p:nvPr/>
        </p:nvSpPr>
        <p:spPr bwMode="gray">
          <a:xfrm>
            <a:off x="472251" y="1365476"/>
            <a:ext cx="426376" cy="1105181"/>
          </a:xfrm>
          <a:prstGeom prst="rect">
            <a:avLst/>
          </a:prstGeom>
          <a:solidFill>
            <a:srgbClr val="44546A"/>
          </a:solidFill>
          <a:ln w="9525" cap="flat" cmpd="sng" algn="ctr">
            <a:no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marL="0" marR="0" lvl="0" indent="0" algn="ctr" defTabSz="1069975"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cs typeface="Times New Roman" pitchFamily="18" charset="0"/>
              </a:rPr>
              <a:t>Description</a:t>
            </a:r>
          </a:p>
        </p:txBody>
      </p:sp>
      <p:sp>
        <p:nvSpPr>
          <p:cNvPr id="48" name="Rectangle 47">
            <a:extLst>
              <a:ext uri="{FF2B5EF4-FFF2-40B4-BE49-F238E27FC236}">
                <a16:creationId xmlns:a16="http://schemas.microsoft.com/office/drawing/2014/main" id="{5B80508F-4EFD-D41C-5F73-EA4FCB21C71F}"/>
              </a:ext>
            </a:extLst>
          </p:cNvPr>
          <p:cNvSpPr>
            <a:spLocks noChangeArrowheads="1"/>
          </p:cNvSpPr>
          <p:nvPr/>
        </p:nvSpPr>
        <p:spPr bwMode="gray">
          <a:xfrm>
            <a:off x="898627" y="1365476"/>
            <a:ext cx="4860211" cy="1105181"/>
          </a:xfrm>
          <a:prstGeom prst="rect">
            <a:avLst/>
          </a:prstGeom>
          <a:solidFill>
            <a:schemeClr val="bg1">
              <a:lumMod val="95000"/>
            </a:schemeClr>
          </a:solidFill>
          <a:ln w="9525" algn="ctr">
            <a:noFill/>
            <a:miter lim="800000"/>
            <a:headEnd type="none" w="lg" len="lg"/>
            <a:tailEnd type="none" w="lg" len="lg"/>
          </a:ln>
        </p:spPr>
        <p:txBody>
          <a:bodyPr tIns="91440" bIns="91440" anchor="t" anchorCtr="0"/>
          <a:lstStyle/>
          <a:p>
            <a:pPr marL="0" marR="0" lvl="0" indent="0" defTabSz="914400" eaLnBrk="1" fontAlgn="auto" latinLnBrk="0" hangingPunct="1">
              <a:lnSpc>
                <a:spcPct val="100000"/>
              </a:lnSpc>
              <a:spcBef>
                <a:spcPts val="0"/>
              </a:spcBef>
              <a:spcAft>
                <a:spcPts val="0"/>
              </a:spcAft>
              <a:buClrTx/>
              <a:buSzPct val="100000"/>
              <a:buFont typeface=""/>
              <a:buNone/>
              <a:tabLst/>
              <a:defRPr/>
            </a:pPr>
            <a:r>
              <a:rPr kumimoji="0" lang="en-US" sz="1000" b="1"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Establish reseller agreements with [sanitized] to offer [product] at discounted price (first year) to their [sanitized] customers</a:t>
            </a:r>
          </a:p>
        </p:txBody>
      </p:sp>
      <p:sp>
        <p:nvSpPr>
          <p:cNvPr id="49" name="Rectangle 4">
            <a:extLst>
              <a:ext uri="{FF2B5EF4-FFF2-40B4-BE49-F238E27FC236}">
                <a16:creationId xmlns:a16="http://schemas.microsoft.com/office/drawing/2014/main" id="{A148250B-3E87-52CE-712E-A628DDC34E07}"/>
              </a:ext>
            </a:extLst>
          </p:cNvPr>
          <p:cNvSpPr>
            <a:spLocks noChangeArrowheads="1"/>
          </p:cNvSpPr>
          <p:nvPr/>
        </p:nvSpPr>
        <p:spPr bwMode="gray">
          <a:xfrm rot="5400000">
            <a:off x="6125049" y="1635476"/>
            <a:ext cx="720000" cy="950361"/>
          </a:xfrm>
          <a:prstGeom prst="rect">
            <a:avLst/>
          </a:prstGeom>
          <a:solidFill>
            <a:srgbClr val="44546A"/>
          </a:solidFill>
          <a:ln w="9525" cap="flat" cmpd="sng" algn="ctr">
            <a:no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marL="0" marR="0" lvl="0" indent="0" algn="ctr" defTabSz="1069975"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cs typeface="Times New Roman" pitchFamily="18" charset="0"/>
              </a:rPr>
              <a:t>Impact </a:t>
            </a:r>
          </a:p>
        </p:txBody>
      </p:sp>
      <p:sp>
        <p:nvSpPr>
          <p:cNvPr id="50" name="Rectangle 49">
            <a:extLst>
              <a:ext uri="{FF2B5EF4-FFF2-40B4-BE49-F238E27FC236}">
                <a16:creationId xmlns:a16="http://schemas.microsoft.com/office/drawing/2014/main" id="{2959D273-5DF0-E32A-8D64-FD02A83DE60A}"/>
              </a:ext>
            </a:extLst>
          </p:cNvPr>
          <p:cNvSpPr>
            <a:spLocks noChangeArrowheads="1"/>
          </p:cNvSpPr>
          <p:nvPr/>
        </p:nvSpPr>
        <p:spPr bwMode="gray">
          <a:xfrm>
            <a:off x="6960230" y="1750657"/>
            <a:ext cx="4627030" cy="720000"/>
          </a:xfrm>
          <a:prstGeom prst="rect">
            <a:avLst/>
          </a:prstGeom>
          <a:solidFill>
            <a:schemeClr val="bg1">
              <a:lumMod val="95000"/>
            </a:schemeClr>
          </a:solidFill>
          <a:ln w="9525" algn="ctr">
            <a:noFill/>
            <a:miter lim="800000"/>
            <a:headEnd type="none" w="lg" len="lg"/>
            <a:tailEnd type="none" w="lg" len="lg"/>
          </a:ln>
        </p:spPr>
        <p:txBody>
          <a:bodyPr tIns="91440" bIns="91440" anchor="ctr" anchorCtr="0"/>
          <a:lstStyle/>
          <a:p>
            <a:pPr marL="177800" marR="0" lvl="0" indent="-17780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Revenue: 	+12.5 </a:t>
            </a:r>
            <a:r>
              <a:rPr kumimoji="0" lang="en-US" sz="1000" b="1" i="0" u="none" strike="noStrike" kern="0" cap="none" spc="0" normalizeH="0" baseline="0" noProof="0" err="1">
                <a:ln>
                  <a:noFill/>
                </a:ln>
                <a:solidFill>
                  <a:schemeClr val="bg2">
                    <a:lumMod val="10000"/>
                  </a:schemeClr>
                </a:solidFill>
                <a:effectLst/>
                <a:uLnTx/>
                <a:uFillTx/>
                <a:latin typeface="Arial" panose="020B0604020202020204" pitchFamily="34" charset="0"/>
                <a:cs typeface="Arial" panose="020B0604020202020204" pitchFamily="34" charset="0"/>
              </a:rPr>
              <a:t>mUSD</a:t>
            </a:r>
            <a:r>
              <a:rPr kumimoji="0" lang="en-US" sz="1000" b="1"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 </a:t>
            </a:r>
          </a:p>
          <a:p>
            <a:pPr marL="177800" marR="0" lvl="0" indent="-17780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EBITA:      	+4 </a:t>
            </a:r>
            <a:r>
              <a:rPr kumimoji="0" lang="en-US" sz="1000" b="1" i="0" u="none" strike="noStrike" kern="0" cap="none" spc="0" normalizeH="0" baseline="0" noProof="0" err="1">
                <a:ln>
                  <a:noFill/>
                </a:ln>
                <a:solidFill>
                  <a:schemeClr val="bg2">
                    <a:lumMod val="10000"/>
                  </a:schemeClr>
                </a:solidFill>
                <a:effectLst/>
                <a:uLnTx/>
                <a:uFillTx/>
                <a:latin typeface="Arial" panose="020B0604020202020204" pitchFamily="34" charset="0"/>
                <a:cs typeface="Arial" panose="020B0604020202020204" pitchFamily="34" charset="0"/>
              </a:rPr>
              <a:t>mUSD</a:t>
            </a:r>
            <a:endParaRPr kumimoji="0" lang="en-US" sz="1000" b="1"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endParaRPr>
          </a:p>
          <a:p>
            <a:pPr marL="177800" marR="0" lvl="0" indent="-17780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NPV:        	+5.1 </a:t>
            </a:r>
            <a:r>
              <a:rPr kumimoji="0" lang="en-US" sz="1000" b="1" i="0" u="none" strike="noStrike" kern="0" cap="none" spc="0" normalizeH="0" baseline="0" noProof="0" err="1">
                <a:ln>
                  <a:noFill/>
                </a:ln>
                <a:solidFill>
                  <a:schemeClr val="bg2">
                    <a:lumMod val="10000"/>
                  </a:schemeClr>
                </a:solidFill>
                <a:effectLst/>
                <a:uLnTx/>
                <a:uFillTx/>
                <a:latin typeface="Arial" panose="020B0604020202020204" pitchFamily="34" charset="0"/>
                <a:cs typeface="Arial" panose="020B0604020202020204" pitchFamily="34" charset="0"/>
              </a:rPr>
              <a:t>mUSD</a:t>
            </a:r>
            <a:endParaRPr kumimoji="0" lang="en-US" sz="1000" b="1"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endParaRPr>
          </a:p>
          <a:p>
            <a:pPr marL="177800" marR="0" lvl="0" indent="-17780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CAPEX:       	-</a:t>
            </a:r>
          </a:p>
        </p:txBody>
      </p:sp>
      <p:sp>
        <p:nvSpPr>
          <p:cNvPr id="51" name="Rectangle 4">
            <a:extLst>
              <a:ext uri="{FF2B5EF4-FFF2-40B4-BE49-F238E27FC236}">
                <a16:creationId xmlns:a16="http://schemas.microsoft.com/office/drawing/2014/main" id="{633EE9D8-3111-0D98-C1F3-4606CD3A42AE}"/>
              </a:ext>
            </a:extLst>
          </p:cNvPr>
          <p:cNvSpPr>
            <a:spLocks noChangeArrowheads="1"/>
          </p:cNvSpPr>
          <p:nvPr/>
        </p:nvSpPr>
        <p:spPr bwMode="gray">
          <a:xfrm rot="5400000">
            <a:off x="6341643" y="1033703"/>
            <a:ext cx="286813" cy="950360"/>
          </a:xfrm>
          <a:prstGeom prst="rect">
            <a:avLst/>
          </a:prstGeom>
          <a:solidFill>
            <a:srgbClr val="44546A"/>
          </a:solidFill>
          <a:ln w="9525" cap="flat" cmpd="sng" algn="ctr">
            <a:noFill/>
            <a:prstDash val="solid"/>
            <a:round/>
            <a:headEnd type="none" w="med" len="med"/>
            <a:tailEnd type="none" w="med" len="med"/>
          </a:ln>
          <a:effectLst/>
        </p:spPr>
        <p:txBody>
          <a:bodyPr vert="vert270" wrap="none" lIns="91440" tIns="45720" rIns="91440" bIns="45720" numCol="1" rtlCol="0" anchor="ctr" anchorCtr="0" compatLnSpc="1">
            <a:prstTxWarp prst="textNoShape">
              <a:avLst/>
            </a:prstTxWarp>
          </a:bodyPr>
          <a:lstStyle/>
          <a:p>
            <a:pPr marL="0" marR="0" lvl="0" indent="0" algn="ctr" defTabSz="1069975"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cs typeface="Times New Roman" pitchFamily="18" charset="0"/>
              </a:rPr>
              <a:t>Owner</a:t>
            </a:r>
          </a:p>
        </p:txBody>
      </p:sp>
      <p:sp>
        <p:nvSpPr>
          <p:cNvPr id="52" name="Rectangle 51">
            <a:extLst>
              <a:ext uri="{FF2B5EF4-FFF2-40B4-BE49-F238E27FC236}">
                <a16:creationId xmlns:a16="http://schemas.microsoft.com/office/drawing/2014/main" id="{6AF2C257-C928-1089-A97F-3C73E38E9F90}"/>
              </a:ext>
            </a:extLst>
          </p:cNvPr>
          <p:cNvSpPr>
            <a:spLocks noChangeArrowheads="1"/>
          </p:cNvSpPr>
          <p:nvPr/>
        </p:nvSpPr>
        <p:spPr bwMode="gray">
          <a:xfrm>
            <a:off x="6960230" y="1365476"/>
            <a:ext cx="4627029" cy="286810"/>
          </a:xfrm>
          <a:prstGeom prst="rect">
            <a:avLst/>
          </a:prstGeom>
          <a:solidFill>
            <a:schemeClr val="bg1">
              <a:lumMod val="95000"/>
            </a:schemeClr>
          </a:solidFill>
          <a:ln w="9525" algn="ctr">
            <a:noFill/>
            <a:miter lim="800000"/>
            <a:headEnd type="none" w="lg" len="lg"/>
            <a:tailEnd type="none" w="lg" len="lg"/>
          </a:ln>
        </p:spPr>
        <p:txBody>
          <a:bodyPr tIns="91440" bIns="91440" anchor="ctr" anchorCtr="0"/>
          <a:lstStyle/>
          <a:p>
            <a:pPr marL="0" marR="0" lvl="0" indent="0" defTabSz="914400" eaLnBrk="1" fontAlgn="auto" latinLnBrk="0" hangingPunct="1">
              <a:lnSpc>
                <a:spcPct val="100000"/>
              </a:lnSpc>
              <a:spcBef>
                <a:spcPts val="0"/>
              </a:spcBef>
              <a:spcAft>
                <a:spcPts val="0"/>
              </a:spcAft>
              <a:buClrTx/>
              <a:buSzPct val="100000"/>
              <a:buFont typeface=""/>
              <a:buNone/>
              <a:tabLst/>
              <a:defRPr/>
            </a:pPr>
            <a:r>
              <a:rPr kumimoji="0" lang="en-US" sz="1000" b="1"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[Sanitized]</a:t>
            </a:r>
            <a:endParaRPr kumimoji="0" lang="en-US" sz="1000" b="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endParaRPr>
          </a:p>
        </p:txBody>
      </p:sp>
      <p:sp>
        <p:nvSpPr>
          <p:cNvPr id="53" name="Rectangle 4">
            <a:extLst>
              <a:ext uri="{FF2B5EF4-FFF2-40B4-BE49-F238E27FC236}">
                <a16:creationId xmlns:a16="http://schemas.microsoft.com/office/drawing/2014/main" id="{E3120ACA-2E1B-6874-771F-6F98BD01238E}"/>
              </a:ext>
            </a:extLst>
          </p:cNvPr>
          <p:cNvSpPr>
            <a:spLocks noChangeArrowheads="1"/>
          </p:cNvSpPr>
          <p:nvPr/>
        </p:nvSpPr>
        <p:spPr bwMode="gray">
          <a:xfrm>
            <a:off x="467806" y="2647571"/>
            <a:ext cx="2528918" cy="355173"/>
          </a:xfrm>
          <a:prstGeom prst="rect">
            <a:avLst/>
          </a:prstGeom>
          <a:solidFill>
            <a:srgbClr val="44546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1069975"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cs typeface="Times New Roman" pitchFamily="18" charset="0"/>
              </a:rPr>
              <a:t>Target customers</a:t>
            </a:r>
          </a:p>
        </p:txBody>
      </p:sp>
      <p:sp>
        <p:nvSpPr>
          <p:cNvPr id="54" name="Rectangle 4">
            <a:extLst>
              <a:ext uri="{FF2B5EF4-FFF2-40B4-BE49-F238E27FC236}">
                <a16:creationId xmlns:a16="http://schemas.microsoft.com/office/drawing/2014/main" id="{0E1FCF9C-7E6C-0E82-A19E-E3F8A1671409}"/>
              </a:ext>
            </a:extLst>
          </p:cNvPr>
          <p:cNvSpPr>
            <a:spLocks noChangeArrowheads="1"/>
          </p:cNvSpPr>
          <p:nvPr/>
        </p:nvSpPr>
        <p:spPr bwMode="gray">
          <a:xfrm>
            <a:off x="3238837" y="2647571"/>
            <a:ext cx="4653131" cy="355173"/>
          </a:xfrm>
          <a:prstGeom prst="rect">
            <a:avLst/>
          </a:prstGeom>
          <a:solidFill>
            <a:srgbClr val="44546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1069975"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cs typeface="Times New Roman" pitchFamily="18" charset="0"/>
              </a:rPr>
              <a:t>Value proposition</a:t>
            </a:r>
          </a:p>
        </p:txBody>
      </p:sp>
      <p:sp>
        <p:nvSpPr>
          <p:cNvPr id="55" name="Rectangle 4">
            <a:extLst>
              <a:ext uri="{FF2B5EF4-FFF2-40B4-BE49-F238E27FC236}">
                <a16:creationId xmlns:a16="http://schemas.microsoft.com/office/drawing/2014/main" id="{22F14407-E8F6-8DDD-F14D-EB1B0D01F8B4}"/>
              </a:ext>
            </a:extLst>
          </p:cNvPr>
          <p:cNvSpPr>
            <a:spLocks noChangeArrowheads="1"/>
          </p:cNvSpPr>
          <p:nvPr/>
        </p:nvSpPr>
        <p:spPr bwMode="gray">
          <a:xfrm>
            <a:off x="8149137" y="2647571"/>
            <a:ext cx="3491999" cy="355173"/>
          </a:xfrm>
          <a:prstGeom prst="rect">
            <a:avLst/>
          </a:prstGeom>
          <a:solidFill>
            <a:srgbClr val="44546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1069975"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cs typeface="Times New Roman" pitchFamily="18" charset="0"/>
              </a:rPr>
              <a:t>Revenue/cost model</a:t>
            </a:r>
          </a:p>
        </p:txBody>
      </p:sp>
      <p:sp>
        <p:nvSpPr>
          <p:cNvPr id="56" name="Rectangle 55">
            <a:extLst>
              <a:ext uri="{FF2B5EF4-FFF2-40B4-BE49-F238E27FC236}">
                <a16:creationId xmlns:a16="http://schemas.microsoft.com/office/drawing/2014/main" id="{C2A54F9F-C2C3-3C50-C3DD-C920F074CE01}"/>
              </a:ext>
            </a:extLst>
          </p:cNvPr>
          <p:cNvSpPr>
            <a:spLocks noChangeArrowheads="1"/>
          </p:cNvSpPr>
          <p:nvPr/>
        </p:nvSpPr>
        <p:spPr bwMode="gray">
          <a:xfrm>
            <a:off x="467806" y="3020714"/>
            <a:ext cx="2520000" cy="1394315"/>
          </a:xfrm>
          <a:prstGeom prst="rect">
            <a:avLst/>
          </a:prstGeom>
          <a:solidFill>
            <a:schemeClr val="bg1">
              <a:lumMod val="95000"/>
            </a:schemeClr>
          </a:solidFill>
          <a:ln w="9525" algn="ctr">
            <a:noFill/>
            <a:miter lim="800000"/>
            <a:headEnd type="none" w="lg" len="lg"/>
            <a:tailEnd type="none" w="lg" len="lg"/>
          </a:ln>
        </p:spPr>
        <p:txBody>
          <a:bodyPr tIns="36000" bIns="91440" anchor="t" anchorCtr="0"/>
          <a:lstStyle/>
          <a:p>
            <a:pPr marL="171450" marR="0" lvl="0"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tab pos="3225800" algn="l"/>
              </a:tabLst>
              <a:defRPr/>
            </a:pPr>
            <a:r>
              <a:rPr kumimoji="0" lang="en-US" sz="1000" b="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sym typeface="Arial"/>
              </a:rPr>
              <a:t>[Sanitized]</a:t>
            </a:r>
          </a:p>
          <a:p>
            <a:pPr marL="171450" marR="0" lvl="0"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tab pos="3225800" algn="l"/>
              </a:tabLst>
              <a:defRPr/>
            </a:pPr>
            <a:endParaRPr kumimoji="0" lang="en-US" sz="1000" b="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tab pos="3225800" algn="l"/>
              </a:tabLst>
              <a:defRPr/>
            </a:pPr>
            <a:r>
              <a:rPr kumimoji="0" lang="en-US" sz="1000" b="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sym typeface="Arial"/>
              </a:rPr>
              <a:t>[Sanitized]</a:t>
            </a:r>
          </a:p>
          <a:p>
            <a:pPr marL="171450" marR="0" lvl="0"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tab pos="3225800" algn="l"/>
              </a:tabLst>
              <a:defRPr/>
            </a:pPr>
            <a:endParaRPr kumimoji="0" lang="en-US" sz="1000" b="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sym typeface="Arial"/>
            </a:endParaRPr>
          </a:p>
        </p:txBody>
      </p:sp>
      <p:sp>
        <p:nvSpPr>
          <p:cNvPr id="57" name="Rectangle 56">
            <a:extLst>
              <a:ext uri="{FF2B5EF4-FFF2-40B4-BE49-F238E27FC236}">
                <a16:creationId xmlns:a16="http://schemas.microsoft.com/office/drawing/2014/main" id="{0FB5E889-58D1-6D7A-172F-18E40607304F}"/>
              </a:ext>
            </a:extLst>
          </p:cNvPr>
          <p:cNvSpPr>
            <a:spLocks noChangeArrowheads="1"/>
          </p:cNvSpPr>
          <p:nvPr/>
        </p:nvSpPr>
        <p:spPr bwMode="gray">
          <a:xfrm>
            <a:off x="3238837" y="3020714"/>
            <a:ext cx="4653131" cy="1394316"/>
          </a:xfrm>
          <a:prstGeom prst="rect">
            <a:avLst/>
          </a:prstGeom>
          <a:solidFill>
            <a:schemeClr val="bg1">
              <a:lumMod val="95000"/>
            </a:schemeClr>
          </a:solidFill>
          <a:ln w="9525" algn="ctr">
            <a:noFill/>
            <a:miter lim="800000"/>
            <a:headEnd type="none" w="lg" len="lg"/>
            <a:tailEnd type="none" w="lg" len="lg"/>
          </a:ln>
        </p:spPr>
        <p:txBody>
          <a:bodyPr tIns="36000" bIns="91440" anchor="t" anchorCtr="0"/>
          <a:lstStyle/>
          <a:p>
            <a:pPr marL="0" marR="0" lvl="0" indent="0" defTabSz="914400" eaLnBrk="1" fontAlgn="auto" latinLnBrk="0" hangingPunct="1">
              <a:lnSpc>
                <a:spcPct val="100000"/>
              </a:lnSpc>
              <a:spcBef>
                <a:spcPts val="0"/>
              </a:spcBef>
              <a:spcAft>
                <a:spcPts val="0"/>
              </a:spcAft>
              <a:buClrTx/>
              <a:buSzPct val="100000"/>
              <a:buFont typeface=""/>
              <a:buNone/>
              <a:tabLst>
                <a:tab pos="3225800" algn="l"/>
              </a:tabLst>
              <a:defRPr/>
            </a:pPr>
            <a:r>
              <a:rPr kumimoji="0" lang="en-US" sz="1000" b="1"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For Partner:</a:t>
            </a:r>
          </a:p>
          <a:p>
            <a:pPr marL="171450" marR="0" lvl="0" indent="-171450" defTabSz="914400" eaLnBrk="1" fontAlgn="auto" latinLnBrk="0" hangingPunct="1">
              <a:lnSpc>
                <a:spcPct val="100000"/>
              </a:lnSpc>
              <a:spcBef>
                <a:spcPts val="0"/>
              </a:spcBef>
              <a:spcAft>
                <a:spcPts val="0"/>
              </a:spcAft>
              <a:buClrTx/>
              <a:buSzPct val="100000"/>
              <a:buFont typeface="Arial" panose="020B0604020202020204" pitchFamily="34" charset="0"/>
              <a:buChar char="•"/>
              <a:tabLst>
                <a:tab pos="3225800" algn="l"/>
              </a:tabLst>
              <a:defRPr/>
            </a:pPr>
            <a:r>
              <a:rPr kumimoji="0" lang="en-US" sz="100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Improve value proposition towards their customers by providing a good offer for something they need</a:t>
            </a:r>
          </a:p>
          <a:p>
            <a:pPr marL="171450" marR="0" lvl="0" indent="-171450" defTabSz="914400" eaLnBrk="1" fontAlgn="auto" latinLnBrk="0" hangingPunct="1">
              <a:lnSpc>
                <a:spcPct val="100000"/>
              </a:lnSpc>
              <a:spcBef>
                <a:spcPts val="0"/>
              </a:spcBef>
              <a:spcAft>
                <a:spcPts val="0"/>
              </a:spcAft>
              <a:buClrTx/>
              <a:buSzPct val="100000"/>
              <a:buFont typeface="Arial" panose="020B0604020202020204" pitchFamily="34" charset="0"/>
              <a:buChar char="•"/>
              <a:tabLst>
                <a:tab pos="3225800" algn="l"/>
              </a:tabLst>
              <a:defRPr/>
            </a:pPr>
            <a:r>
              <a:rPr kumimoji="0" lang="en-US" sz="100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Potential to differentiate themselves from other [sanitized]</a:t>
            </a:r>
          </a:p>
          <a:p>
            <a:pPr marL="171450" marR="0" lvl="0" indent="-171450" defTabSz="914400" eaLnBrk="1" fontAlgn="auto" latinLnBrk="0" hangingPunct="1">
              <a:lnSpc>
                <a:spcPct val="100000"/>
              </a:lnSpc>
              <a:spcBef>
                <a:spcPts val="0"/>
              </a:spcBef>
              <a:spcAft>
                <a:spcPts val="0"/>
              </a:spcAft>
              <a:buClrTx/>
              <a:buSzPct val="100000"/>
              <a:buFont typeface="Arial" panose="020B0604020202020204" pitchFamily="34" charset="0"/>
              <a:buChar char="•"/>
              <a:tabLst>
                <a:tab pos="3225800" algn="l"/>
              </a:tabLst>
              <a:defRPr/>
            </a:pPr>
            <a:r>
              <a:rPr kumimoji="0" lang="en-US" sz="100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Association with highly trusted [Company] brand</a:t>
            </a:r>
          </a:p>
          <a:p>
            <a:pPr marL="0" marR="0" lvl="0" indent="0" defTabSz="914400" eaLnBrk="1" fontAlgn="auto" latinLnBrk="0" hangingPunct="1">
              <a:lnSpc>
                <a:spcPct val="100000"/>
              </a:lnSpc>
              <a:spcBef>
                <a:spcPts val="0"/>
              </a:spcBef>
              <a:spcAft>
                <a:spcPts val="0"/>
              </a:spcAft>
              <a:buClrTx/>
              <a:buSzPct val="100000"/>
              <a:buFont typeface=""/>
              <a:buNone/>
              <a:tabLst>
                <a:tab pos="3225800" algn="l"/>
              </a:tabLst>
              <a:defRPr/>
            </a:pPr>
            <a:endParaRPr kumimoji="0" lang="en-US" sz="1000" b="1"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Pct val="100000"/>
              <a:buFont typeface=""/>
              <a:buNone/>
              <a:tabLst>
                <a:tab pos="3225800" algn="l"/>
              </a:tabLst>
              <a:defRPr/>
            </a:pPr>
            <a:r>
              <a:rPr kumimoji="0" lang="en-US" sz="1000" b="1"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For end customer:</a:t>
            </a:r>
          </a:p>
          <a:p>
            <a:pPr marL="171450" marR="0" lvl="0" indent="-171450" defTabSz="914400" eaLnBrk="1" fontAlgn="auto" latinLnBrk="0" hangingPunct="1">
              <a:lnSpc>
                <a:spcPct val="100000"/>
              </a:lnSpc>
              <a:spcBef>
                <a:spcPts val="0"/>
              </a:spcBef>
              <a:spcAft>
                <a:spcPts val="0"/>
              </a:spcAft>
              <a:buClrTx/>
              <a:buSzPct val="100000"/>
              <a:buFont typeface="Arial" panose="020B0604020202020204" pitchFamily="34" charset="0"/>
              <a:buChar char="•"/>
              <a:tabLst>
                <a:tab pos="3225800" algn="l"/>
              </a:tabLst>
              <a:defRPr/>
            </a:pPr>
            <a:r>
              <a:rPr kumimoji="0" lang="en-US" sz="100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First year discount</a:t>
            </a:r>
          </a:p>
        </p:txBody>
      </p:sp>
      <p:sp>
        <p:nvSpPr>
          <p:cNvPr id="58" name="Rectangle 57">
            <a:extLst>
              <a:ext uri="{FF2B5EF4-FFF2-40B4-BE49-F238E27FC236}">
                <a16:creationId xmlns:a16="http://schemas.microsoft.com/office/drawing/2014/main" id="{A19B0C11-E173-EABC-D7A0-361B3951AA6B}"/>
              </a:ext>
            </a:extLst>
          </p:cNvPr>
          <p:cNvSpPr>
            <a:spLocks noChangeArrowheads="1"/>
          </p:cNvSpPr>
          <p:nvPr/>
        </p:nvSpPr>
        <p:spPr bwMode="gray">
          <a:xfrm>
            <a:off x="8149137" y="3020714"/>
            <a:ext cx="3492000" cy="1394316"/>
          </a:xfrm>
          <a:prstGeom prst="rect">
            <a:avLst/>
          </a:prstGeom>
          <a:solidFill>
            <a:schemeClr val="bg1">
              <a:lumMod val="95000"/>
            </a:schemeClr>
          </a:solidFill>
          <a:ln w="9525" algn="ctr">
            <a:noFill/>
            <a:miter lim="800000"/>
            <a:headEnd type="none" w="lg" len="lg"/>
            <a:tailEnd type="none" w="lg" len="lg"/>
          </a:ln>
        </p:spPr>
        <p:txBody>
          <a:bodyPr tIns="36000" bIns="91440" anchor="t" anchorCtr="0"/>
          <a:lstStyle/>
          <a:p>
            <a:pPr marL="0" marR="0" lvl="0" indent="0" defTabSz="914400" eaLnBrk="1" fontAlgn="auto" latinLnBrk="0" hangingPunct="1">
              <a:lnSpc>
                <a:spcPct val="100000"/>
              </a:lnSpc>
              <a:spcBef>
                <a:spcPts val="0"/>
              </a:spcBef>
              <a:spcAft>
                <a:spcPts val="0"/>
              </a:spcAft>
              <a:buClrTx/>
              <a:buSzPct val="100000"/>
              <a:buFont typeface=""/>
              <a:buNone/>
              <a:tabLst>
                <a:tab pos="3225800" algn="l"/>
              </a:tabLst>
              <a:defRPr/>
            </a:pPr>
            <a:r>
              <a:rPr kumimoji="0" lang="en-US" sz="1000" b="1"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Revenue model</a:t>
            </a:r>
            <a:endParaRPr kumimoji="0" lang="en-US" sz="1000" b="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endParaRPr>
          </a:p>
          <a:p>
            <a:pPr marL="171450" marR="0" lvl="0" indent="-171450" defTabSz="914400" eaLnBrk="1" fontAlgn="auto" latinLnBrk="0" hangingPunct="1">
              <a:lnSpc>
                <a:spcPct val="100000"/>
              </a:lnSpc>
              <a:spcBef>
                <a:spcPts val="0"/>
              </a:spcBef>
              <a:spcAft>
                <a:spcPts val="0"/>
              </a:spcAft>
              <a:buClrTx/>
              <a:buSzPct val="100000"/>
              <a:buFont typeface="Arial" panose="020B0604020202020204" pitchFamily="34" charset="0"/>
              <a:buChar char="•"/>
              <a:tabLst>
                <a:tab pos="3225800" algn="l"/>
              </a:tabLst>
              <a:defRPr/>
            </a:pPr>
            <a:r>
              <a:rPr kumimoji="0" lang="en-US" sz="1000" b="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Customer pays a discounted subscription for [product] Subscription increases to [sanitized]/year after first year</a:t>
            </a:r>
          </a:p>
          <a:p>
            <a:pPr marL="0" marR="0" lvl="0" indent="0" defTabSz="914400" eaLnBrk="1" fontAlgn="auto" latinLnBrk="0" hangingPunct="1">
              <a:lnSpc>
                <a:spcPct val="100000"/>
              </a:lnSpc>
              <a:spcBef>
                <a:spcPts val="0"/>
              </a:spcBef>
              <a:spcAft>
                <a:spcPts val="0"/>
              </a:spcAft>
              <a:buClrTx/>
              <a:buSzPct val="100000"/>
              <a:buFont typeface=""/>
              <a:buNone/>
              <a:tabLst>
                <a:tab pos="3225800" algn="l"/>
              </a:tabLst>
              <a:defRPr/>
            </a:pPr>
            <a:endParaRPr kumimoji="0" lang="en-US" sz="1000" b="1"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Pct val="100000"/>
              <a:buFont typeface=""/>
              <a:buNone/>
              <a:tabLst>
                <a:tab pos="3225800" algn="l"/>
              </a:tabLst>
              <a:defRPr/>
            </a:pPr>
            <a:r>
              <a:rPr kumimoji="0" lang="en-US" sz="1000" b="1"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Cost model</a:t>
            </a:r>
          </a:p>
          <a:p>
            <a:pPr marL="171450" marR="0" lvl="0" indent="-171450" defTabSz="914400" eaLnBrk="1" fontAlgn="auto" latinLnBrk="0" hangingPunct="1">
              <a:lnSpc>
                <a:spcPct val="100000"/>
              </a:lnSpc>
              <a:spcBef>
                <a:spcPts val="0"/>
              </a:spcBef>
              <a:spcAft>
                <a:spcPts val="0"/>
              </a:spcAft>
              <a:buClrTx/>
              <a:buSzPct val="100000"/>
              <a:buFont typeface="Arial" panose="020B0604020202020204" pitchFamily="34" charset="0"/>
              <a:buChar char="•"/>
              <a:tabLst>
                <a:tab pos="3225800" algn="l"/>
              </a:tabLst>
              <a:defRPr/>
            </a:pPr>
            <a:r>
              <a:rPr kumimoji="0" lang="en-US" sz="1000" b="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No acquisition cost (marketing, sales </a:t>
            </a:r>
            <a:r>
              <a:rPr kumimoji="0" lang="en-US" sz="1000" b="0" i="0" u="none" strike="noStrike" kern="0" cap="none" spc="0" normalizeH="0" baseline="0" noProof="0" err="1">
                <a:ln>
                  <a:noFill/>
                </a:ln>
                <a:solidFill>
                  <a:schemeClr val="bg2">
                    <a:lumMod val="10000"/>
                  </a:schemeClr>
                </a:solidFill>
                <a:effectLst/>
                <a:uLnTx/>
                <a:uFillTx/>
                <a:latin typeface="Arial" panose="020B0604020202020204" pitchFamily="34" charset="0"/>
                <a:cs typeface="Arial" panose="020B0604020202020204" pitchFamily="34" charset="0"/>
              </a:rPr>
              <a:t>etc</a:t>
            </a:r>
            <a:r>
              <a:rPr kumimoji="0" lang="en-US" sz="1000" b="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a:t>
            </a:r>
          </a:p>
          <a:p>
            <a:pPr marL="171450" marR="0" lvl="0" indent="-171450" defTabSz="914400" eaLnBrk="1" fontAlgn="auto" latinLnBrk="0" hangingPunct="1">
              <a:lnSpc>
                <a:spcPct val="100000"/>
              </a:lnSpc>
              <a:spcBef>
                <a:spcPts val="0"/>
              </a:spcBef>
              <a:spcAft>
                <a:spcPts val="0"/>
              </a:spcAft>
              <a:buClrTx/>
              <a:buSzPct val="100000"/>
              <a:buFont typeface="Arial" panose="020B0604020202020204" pitchFamily="34" charset="0"/>
              <a:buChar char="•"/>
              <a:tabLst>
                <a:tab pos="3225800" algn="l"/>
              </a:tabLst>
              <a:defRPr/>
            </a:pPr>
            <a:r>
              <a:rPr kumimoji="0" lang="en-US" sz="1000" b="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Low margin first year due to ~40% discount</a:t>
            </a:r>
          </a:p>
          <a:p>
            <a:pPr marL="171450" marR="0" lvl="0" indent="-171450" defTabSz="914400" eaLnBrk="1" fontAlgn="auto" latinLnBrk="0" hangingPunct="1">
              <a:lnSpc>
                <a:spcPct val="100000"/>
              </a:lnSpc>
              <a:spcBef>
                <a:spcPts val="0"/>
              </a:spcBef>
              <a:spcAft>
                <a:spcPts val="0"/>
              </a:spcAft>
              <a:buClrTx/>
              <a:buSzPct val="100000"/>
              <a:buFont typeface="Arial" panose="020B0604020202020204" pitchFamily="34" charset="0"/>
              <a:buChar char="•"/>
              <a:tabLst>
                <a:tab pos="3225800" algn="l"/>
              </a:tabLst>
              <a:defRPr/>
            </a:pPr>
            <a:r>
              <a:rPr kumimoji="0" lang="en-US" sz="1000" b="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25% [sanitized] resource required</a:t>
            </a:r>
          </a:p>
        </p:txBody>
      </p:sp>
      <p:sp>
        <p:nvSpPr>
          <p:cNvPr id="59" name="Rectangle 58">
            <a:extLst>
              <a:ext uri="{FF2B5EF4-FFF2-40B4-BE49-F238E27FC236}">
                <a16:creationId xmlns:a16="http://schemas.microsoft.com/office/drawing/2014/main" id="{18555F64-68DB-5E39-F2F7-141D5F77BDC0}"/>
              </a:ext>
            </a:extLst>
          </p:cNvPr>
          <p:cNvSpPr>
            <a:spLocks noChangeArrowheads="1"/>
          </p:cNvSpPr>
          <p:nvPr/>
        </p:nvSpPr>
        <p:spPr bwMode="gray">
          <a:xfrm>
            <a:off x="8149137" y="4949426"/>
            <a:ext cx="3492000" cy="260350"/>
          </a:xfrm>
          <a:prstGeom prst="rect">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69975" fontAlgn="base">
              <a:spcBef>
                <a:spcPct val="0"/>
              </a:spcBef>
              <a:spcAft>
                <a:spcPct val="0"/>
              </a:spcAft>
              <a:defRPr/>
            </a:pPr>
            <a:endParaRPr lang="en-US" sz="1200" b="1">
              <a:cs typeface="Times New Roman" pitchFamily="18" charset="0"/>
            </a:endParaRPr>
          </a:p>
        </p:txBody>
      </p:sp>
      <p:sp>
        <p:nvSpPr>
          <p:cNvPr id="60" name="Rectangle 4">
            <a:extLst>
              <a:ext uri="{FF2B5EF4-FFF2-40B4-BE49-F238E27FC236}">
                <a16:creationId xmlns:a16="http://schemas.microsoft.com/office/drawing/2014/main" id="{4BFBAB92-D516-E2D4-9D63-C3F3C21A3CA2}"/>
              </a:ext>
            </a:extLst>
          </p:cNvPr>
          <p:cNvSpPr>
            <a:spLocks noChangeArrowheads="1"/>
          </p:cNvSpPr>
          <p:nvPr/>
        </p:nvSpPr>
        <p:spPr bwMode="gray">
          <a:xfrm>
            <a:off x="467809" y="4591150"/>
            <a:ext cx="3488100" cy="355173"/>
          </a:xfrm>
          <a:prstGeom prst="rect">
            <a:avLst/>
          </a:prstGeom>
          <a:solidFill>
            <a:srgbClr val="44546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1069975"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cs typeface="Times New Roman" pitchFamily="18" charset="0"/>
              </a:rPr>
              <a:t>Key risks</a:t>
            </a:r>
          </a:p>
        </p:txBody>
      </p:sp>
      <p:sp>
        <p:nvSpPr>
          <p:cNvPr id="61" name="Rectangle 60">
            <a:extLst>
              <a:ext uri="{FF2B5EF4-FFF2-40B4-BE49-F238E27FC236}">
                <a16:creationId xmlns:a16="http://schemas.microsoft.com/office/drawing/2014/main" id="{574E46F4-5CD6-E078-4BCC-901230463033}"/>
              </a:ext>
            </a:extLst>
          </p:cNvPr>
          <p:cNvSpPr>
            <a:spLocks noChangeArrowheads="1"/>
          </p:cNvSpPr>
          <p:nvPr/>
        </p:nvSpPr>
        <p:spPr bwMode="gray">
          <a:xfrm>
            <a:off x="467806" y="5204834"/>
            <a:ext cx="3492000" cy="1134689"/>
          </a:xfrm>
          <a:prstGeom prst="rect">
            <a:avLst/>
          </a:prstGeom>
          <a:solidFill>
            <a:schemeClr val="bg1">
              <a:lumMod val="95000"/>
            </a:schemeClr>
          </a:solidFill>
          <a:ln w="9525" algn="ctr">
            <a:noFill/>
            <a:miter lim="800000"/>
            <a:headEnd type="none" w="lg" len="lg"/>
            <a:tailEnd type="none" w="lg" len="lg"/>
          </a:ln>
        </p:spPr>
        <p:txBody>
          <a:bodyPr tIns="36000" bIns="91440" anchor="t" anchorCtr="0"/>
          <a:lstStyle/>
          <a:p>
            <a:pPr marL="171450" marR="0" lvl="0"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tab pos="3225800" algn="l"/>
              </a:tabLst>
              <a:defRPr/>
            </a:pPr>
            <a:r>
              <a:rPr kumimoji="0" lang="en-US" sz="1000" b="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sym typeface="Arial"/>
              </a:rPr>
              <a:t>Upset current insurance partners</a:t>
            </a:r>
            <a:br>
              <a:rPr kumimoji="0" lang="en-US" sz="1000" b="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sym typeface="Arial"/>
              </a:rPr>
            </a:br>
            <a:endParaRPr kumimoji="0" lang="en-US" sz="1000" b="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tab pos="3225800" algn="l"/>
              </a:tabLst>
              <a:defRPr/>
            </a:pPr>
            <a:r>
              <a:rPr lang="en-US" sz="1000">
                <a:solidFill>
                  <a:schemeClr val="bg2">
                    <a:lumMod val="10000"/>
                  </a:schemeClr>
                </a:solidFill>
                <a:latin typeface="Arial" panose="020B0604020202020204" pitchFamily="34" charset="0"/>
                <a:cs typeface="Arial" panose="020B0604020202020204" pitchFamily="34" charset="0"/>
              </a:rPr>
              <a:t>[Sanitized] relations are too strong for some partners</a:t>
            </a:r>
            <a:br>
              <a:rPr lang="en-US" sz="1000">
                <a:solidFill>
                  <a:schemeClr val="bg2">
                    <a:lumMod val="10000"/>
                  </a:schemeClr>
                </a:solidFill>
                <a:latin typeface="Arial" panose="020B0604020202020204" pitchFamily="34" charset="0"/>
                <a:cs typeface="Arial" panose="020B0604020202020204" pitchFamily="34" charset="0"/>
              </a:rPr>
            </a:br>
            <a:endParaRPr lang="en-US" sz="1000">
              <a:solidFill>
                <a:schemeClr val="bg2">
                  <a:lumMod val="10000"/>
                </a:schemeClr>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tab pos="3225800" algn="l"/>
              </a:tabLst>
              <a:defRPr/>
            </a:pPr>
            <a:r>
              <a:rPr kumimoji="0" lang="en-US" sz="1000" b="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sym typeface="Arial"/>
              </a:rPr>
              <a:t>Reduces premium brand image</a:t>
            </a:r>
          </a:p>
        </p:txBody>
      </p:sp>
      <p:sp>
        <p:nvSpPr>
          <p:cNvPr id="68" name="Rectangle 4">
            <a:extLst>
              <a:ext uri="{FF2B5EF4-FFF2-40B4-BE49-F238E27FC236}">
                <a16:creationId xmlns:a16="http://schemas.microsoft.com/office/drawing/2014/main" id="{971F3697-EB18-B98E-CEAC-EB87B3314B42}"/>
              </a:ext>
            </a:extLst>
          </p:cNvPr>
          <p:cNvSpPr>
            <a:spLocks noChangeArrowheads="1"/>
          </p:cNvSpPr>
          <p:nvPr/>
        </p:nvSpPr>
        <p:spPr bwMode="gray">
          <a:xfrm>
            <a:off x="8149137" y="4591150"/>
            <a:ext cx="3492000" cy="355173"/>
          </a:xfrm>
          <a:prstGeom prst="rect">
            <a:avLst/>
          </a:prstGeom>
          <a:solidFill>
            <a:srgbClr val="44546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1069975"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cs typeface="Times New Roman" pitchFamily="18" charset="0"/>
              </a:rPr>
              <a:t>Impact on operating model</a:t>
            </a:r>
          </a:p>
        </p:txBody>
      </p:sp>
      <p:sp>
        <p:nvSpPr>
          <p:cNvPr id="69" name="Rectangle 68">
            <a:extLst>
              <a:ext uri="{FF2B5EF4-FFF2-40B4-BE49-F238E27FC236}">
                <a16:creationId xmlns:a16="http://schemas.microsoft.com/office/drawing/2014/main" id="{1187BFCB-58C1-678D-75CB-930488FBD947}"/>
              </a:ext>
            </a:extLst>
          </p:cNvPr>
          <p:cNvSpPr>
            <a:spLocks noChangeArrowheads="1"/>
          </p:cNvSpPr>
          <p:nvPr/>
        </p:nvSpPr>
        <p:spPr bwMode="gray">
          <a:xfrm>
            <a:off x="8149137" y="5212878"/>
            <a:ext cx="3492000" cy="1126644"/>
          </a:xfrm>
          <a:prstGeom prst="rect">
            <a:avLst/>
          </a:prstGeom>
          <a:solidFill>
            <a:schemeClr val="bg1">
              <a:lumMod val="95000"/>
            </a:schemeClr>
          </a:solidFill>
          <a:ln w="9525" algn="ctr">
            <a:noFill/>
            <a:miter lim="800000"/>
            <a:headEnd type="none" w="lg" len="lg"/>
            <a:tailEnd type="none" w="lg" len="lg"/>
          </a:ln>
        </p:spPr>
        <p:txBody>
          <a:bodyPr tIns="36000" bIns="91440" anchor="t" anchorCtr="0"/>
          <a:lstStyle/>
          <a:p>
            <a:pPr marL="171450" marR="0" lvl="0" indent="-171450" defTabSz="914400" eaLnBrk="1" fontAlgn="auto" latinLnBrk="0" hangingPunct="1">
              <a:lnSpc>
                <a:spcPct val="100000"/>
              </a:lnSpc>
              <a:spcBef>
                <a:spcPts val="0"/>
              </a:spcBef>
              <a:spcAft>
                <a:spcPts val="0"/>
              </a:spcAft>
              <a:buClrTx/>
              <a:buSzPct val="100000"/>
              <a:buFont typeface="Arial" panose="020B0604020202020204" pitchFamily="34" charset="0"/>
              <a:buChar char="•"/>
              <a:tabLst>
                <a:tab pos="3225800" algn="l"/>
              </a:tabLst>
              <a:defRPr/>
            </a:pPr>
            <a:r>
              <a:rPr kumimoji="0" lang="en-US" sz="1000" b="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Can be handled through partnership team</a:t>
            </a:r>
          </a:p>
        </p:txBody>
      </p:sp>
      <p:sp>
        <p:nvSpPr>
          <p:cNvPr id="70" name="Rectangle 4">
            <a:extLst>
              <a:ext uri="{FF2B5EF4-FFF2-40B4-BE49-F238E27FC236}">
                <a16:creationId xmlns:a16="http://schemas.microsoft.com/office/drawing/2014/main" id="{82EF1721-5F02-C254-BDD4-4FD2294B87B3}"/>
              </a:ext>
            </a:extLst>
          </p:cNvPr>
          <p:cNvSpPr>
            <a:spLocks noChangeArrowheads="1"/>
          </p:cNvSpPr>
          <p:nvPr/>
        </p:nvSpPr>
        <p:spPr bwMode="gray">
          <a:xfrm>
            <a:off x="4306520" y="4591150"/>
            <a:ext cx="3488100" cy="355173"/>
          </a:xfrm>
          <a:prstGeom prst="rect">
            <a:avLst/>
          </a:prstGeom>
          <a:solidFill>
            <a:srgbClr val="44546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1069975"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FFFFFF"/>
                </a:solidFill>
                <a:effectLst/>
                <a:uLnTx/>
                <a:uFillTx/>
                <a:cs typeface="Times New Roman" pitchFamily="18" charset="0"/>
              </a:rPr>
              <a:t>Suggested implementation (pilot)</a:t>
            </a:r>
          </a:p>
        </p:txBody>
      </p:sp>
      <p:sp>
        <p:nvSpPr>
          <p:cNvPr id="71" name="Rectangle 70">
            <a:extLst>
              <a:ext uri="{FF2B5EF4-FFF2-40B4-BE49-F238E27FC236}">
                <a16:creationId xmlns:a16="http://schemas.microsoft.com/office/drawing/2014/main" id="{CA913BA2-37F0-A2C8-672E-7D475F395FEF}"/>
              </a:ext>
            </a:extLst>
          </p:cNvPr>
          <p:cNvSpPr>
            <a:spLocks noChangeArrowheads="1"/>
          </p:cNvSpPr>
          <p:nvPr/>
        </p:nvSpPr>
        <p:spPr bwMode="gray">
          <a:xfrm>
            <a:off x="4310422" y="4946323"/>
            <a:ext cx="3488099" cy="1393200"/>
          </a:xfrm>
          <a:prstGeom prst="rect">
            <a:avLst/>
          </a:prstGeom>
          <a:solidFill>
            <a:schemeClr val="bg1">
              <a:lumMod val="95000"/>
            </a:schemeClr>
          </a:solidFill>
          <a:ln w="9525" algn="ctr">
            <a:noFill/>
            <a:miter lim="800000"/>
            <a:headEnd type="none" w="lg" len="lg"/>
            <a:tailEnd type="none" w="lg" len="lg"/>
          </a:ln>
        </p:spPr>
        <p:txBody>
          <a:bodyPr tIns="36000" bIns="91440" anchor="t" anchorCtr="0"/>
          <a:lstStyle/>
          <a:p>
            <a:pPr marL="171450" marR="0" lvl="0" indent="-171450" defTabSz="914400" eaLnBrk="1" fontAlgn="auto" latinLnBrk="0" hangingPunct="1">
              <a:lnSpc>
                <a:spcPct val="100000"/>
              </a:lnSpc>
              <a:spcBef>
                <a:spcPts val="0"/>
              </a:spcBef>
              <a:spcAft>
                <a:spcPts val="0"/>
              </a:spcAft>
              <a:buClrTx/>
              <a:buSzPct val="100000"/>
              <a:buFont typeface="Arial" panose="020B0604020202020204" pitchFamily="34" charset="0"/>
              <a:buChar char="•"/>
              <a:tabLst>
                <a:tab pos="3225800" algn="l"/>
              </a:tabLst>
              <a:defRPr/>
            </a:pPr>
            <a:r>
              <a:rPr kumimoji="0" lang="en-US" sz="100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Identify short list of relevant partners</a:t>
            </a:r>
          </a:p>
          <a:p>
            <a:pPr marL="171450" marR="0" lvl="0" indent="-171450" defTabSz="914400" eaLnBrk="1" fontAlgn="auto" latinLnBrk="0" hangingPunct="1">
              <a:lnSpc>
                <a:spcPct val="100000"/>
              </a:lnSpc>
              <a:spcBef>
                <a:spcPts val="0"/>
              </a:spcBef>
              <a:spcAft>
                <a:spcPts val="0"/>
              </a:spcAft>
              <a:buClrTx/>
              <a:buSzPct val="100000"/>
              <a:buFont typeface="Arial" panose="020B0604020202020204" pitchFamily="34" charset="0"/>
              <a:buChar char="•"/>
              <a:tabLst>
                <a:tab pos="3225800" algn="l"/>
              </a:tabLst>
              <a:defRPr/>
            </a:pPr>
            <a:r>
              <a:rPr kumimoji="0" lang="en-US" sz="100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Develop clear value proposition for partners</a:t>
            </a:r>
          </a:p>
          <a:p>
            <a:pPr marL="171450" marR="0" lvl="0" indent="-171450" defTabSz="914400" eaLnBrk="1" fontAlgn="auto" latinLnBrk="0" hangingPunct="1">
              <a:lnSpc>
                <a:spcPct val="100000"/>
              </a:lnSpc>
              <a:spcBef>
                <a:spcPts val="0"/>
              </a:spcBef>
              <a:spcAft>
                <a:spcPts val="0"/>
              </a:spcAft>
              <a:buClrTx/>
              <a:buSzPct val="100000"/>
              <a:buFont typeface="Arial" panose="020B0604020202020204" pitchFamily="34" charset="0"/>
              <a:buChar char="•"/>
              <a:tabLst>
                <a:tab pos="3225800" algn="l"/>
              </a:tabLst>
              <a:defRPr/>
            </a:pPr>
            <a:r>
              <a:rPr kumimoji="0" lang="en-US" sz="100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Negotiate deals</a:t>
            </a:r>
          </a:p>
          <a:p>
            <a:pPr marL="171450" marR="0" lvl="0" indent="-171450" defTabSz="914400" eaLnBrk="1" fontAlgn="auto" latinLnBrk="0" hangingPunct="1">
              <a:lnSpc>
                <a:spcPct val="100000"/>
              </a:lnSpc>
              <a:spcBef>
                <a:spcPts val="0"/>
              </a:spcBef>
              <a:spcAft>
                <a:spcPts val="0"/>
              </a:spcAft>
              <a:buClrTx/>
              <a:buSzPct val="100000"/>
              <a:buFont typeface="Arial" panose="020B0604020202020204" pitchFamily="34" charset="0"/>
              <a:buChar char="•"/>
              <a:tabLst>
                <a:tab pos="3225800" algn="l"/>
              </a:tabLst>
              <a:defRPr/>
            </a:pPr>
            <a:r>
              <a:rPr kumimoji="0" lang="en-US" sz="1000" i="0" u="none" strike="noStrike" kern="0" cap="none" spc="0" normalizeH="0" baseline="0" noProof="0">
                <a:ln>
                  <a:noFill/>
                </a:ln>
                <a:solidFill>
                  <a:schemeClr val="bg2">
                    <a:lumMod val="10000"/>
                  </a:schemeClr>
                </a:solidFill>
                <a:effectLst/>
                <a:uLnTx/>
                <a:uFillTx/>
                <a:latin typeface="Arial" panose="020B0604020202020204" pitchFamily="34" charset="0"/>
                <a:cs typeface="Arial" panose="020B0604020202020204" pitchFamily="34" charset="0"/>
              </a:rPr>
              <a:t>Establish first partnership</a:t>
            </a:r>
          </a:p>
        </p:txBody>
      </p:sp>
      <p:sp>
        <p:nvSpPr>
          <p:cNvPr id="72" name="Rectangle 71">
            <a:extLst>
              <a:ext uri="{FF2B5EF4-FFF2-40B4-BE49-F238E27FC236}">
                <a16:creationId xmlns:a16="http://schemas.microsoft.com/office/drawing/2014/main" id="{A066E8BD-6CA8-9453-03B9-FA2718D7ECFF}"/>
              </a:ext>
            </a:extLst>
          </p:cNvPr>
          <p:cNvSpPr>
            <a:spLocks noChangeArrowheads="1"/>
          </p:cNvSpPr>
          <p:nvPr/>
        </p:nvSpPr>
        <p:spPr bwMode="gray">
          <a:xfrm>
            <a:off x="467806" y="4944978"/>
            <a:ext cx="3488098" cy="261200"/>
          </a:xfrm>
          <a:prstGeom prst="rect">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69975" fontAlgn="base">
              <a:spcBef>
                <a:spcPct val="0"/>
              </a:spcBef>
              <a:spcAft>
                <a:spcPct val="0"/>
              </a:spcAft>
              <a:defRPr/>
            </a:pPr>
            <a:endParaRPr lang="en-US" sz="1200" b="1">
              <a:cs typeface="Times New Roman" pitchFamily="18" charset="0"/>
            </a:endParaRPr>
          </a:p>
        </p:txBody>
      </p:sp>
      <p:grpSp>
        <p:nvGrpSpPr>
          <p:cNvPr id="79" name="Group 78">
            <a:extLst>
              <a:ext uri="{FF2B5EF4-FFF2-40B4-BE49-F238E27FC236}">
                <a16:creationId xmlns:a16="http://schemas.microsoft.com/office/drawing/2014/main" id="{29591F05-13E2-2817-C72A-B308B46D4E27}"/>
              </a:ext>
            </a:extLst>
          </p:cNvPr>
          <p:cNvGrpSpPr/>
          <p:nvPr/>
        </p:nvGrpSpPr>
        <p:grpSpPr>
          <a:xfrm>
            <a:off x="467806" y="4945191"/>
            <a:ext cx="3140119" cy="260775"/>
            <a:chOff x="467806" y="4945191"/>
            <a:chExt cx="3140119" cy="260775"/>
          </a:xfrm>
        </p:grpSpPr>
        <p:sp>
          <p:nvSpPr>
            <p:cNvPr id="73" name="Oval 72">
              <a:extLst>
                <a:ext uri="{FF2B5EF4-FFF2-40B4-BE49-F238E27FC236}">
                  <a16:creationId xmlns:a16="http://schemas.microsoft.com/office/drawing/2014/main" id="{A345BD0D-FE54-9FD1-69F4-5253D631A43D}"/>
                </a:ext>
              </a:extLst>
            </p:cNvPr>
            <p:cNvSpPr/>
            <p:nvPr/>
          </p:nvSpPr>
          <p:spPr>
            <a:xfrm>
              <a:off x="2287829" y="4985578"/>
              <a:ext cx="180000" cy="180000"/>
            </a:xfrm>
            <a:prstGeom prst="ellipse">
              <a:avLst/>
            </a:prstGeom>
            <a:solidFill>
              <a:schemeClr val="accent4"/>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E2E2E2"/>
                </a:solidFill>
                <a:effectLst/>
                <a:uLnTx/>
                <a:uFillTx/>
                <a:latin typeface="Arial"/>
                <a:ea typeface="+mn-ea"/>
                <a:cs typeface="+mn-cs"/>
              </a:endParaRPr>
            </a:p>
          </p:txBody>
        </p:sp>
        <p:sp>
          <p:nvSpPr>
            <p:cNvPr id="74" name="Rectangle 73">
              <a:extLst>
                <a:ext uri="{FF2B5EF4-FFF2-40B4-BE49-F238E27FC236}">
                  <a16:creationId xmlns:a16="http://schemas.microsoft.com/office/drawing/2014/main" id="{74DCDCAA-2019-D6FC-49F0-FD54B3307880}"/>
                </a:ext>
              </a:extLst>
            </p:cNvPr>
            <p:cNvSpPr/>
            <p:nvPr/>
          </p:nvSpPr>
          <p:spPr>
            <a:xfrm>
              <a:off x="2755946" y="4945191"/>
              <a:ext cx="684000" cy="260775"/>
            </a:xfrm>
            <a:prstGeom prst="rect">
              <a:avLst/>
            </a:prstGeom>
            <a:noFill/>
            <a:ln w="9525" cap="flat" cmpd="sng" algn="ctr">
              <a:noFill/>
              <a:prstDash val="solid"/>
            </a:ln>
            <a:effectLst/>
          </p:spPr>
          <p:txBody>
            <a:bodyPr tIns="90000" bIns="90000" rtlCol="0" anchor="ctr" anchorCtr="0"/>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2">
                      <a:lumMod val="10000"/>
                    </a:schemeClr>
                  </a:solidFill>
                  <a:effectLst/>
                  <a:uLnTx/>
                  <a:uFillTx/>
                  <a:latin typeface="Arial"/>
                  <a:ea typeface="+mn-ea"/>
                  <a:cs typeface="+mn-cs"/>
                </a:rPr>
                <a:t>High</a:t>
              </a:r>
            </a:p>
          </p:txBody>
        </p:sp>
        <p:sp>
          <p:nvSpPr>
            <p:cNvPr id="75" name="Oval 74">
              <a:extLst>
                <a:ext uri="{FF2B5EF4-FFF2-40B4-BE49-F238E27FC236}">
                  <a16:creationId xmlns:a16="http://schemas.microsoft.com/office/drawing/2014/main" id="{4A862DD2-EECC-9E9B-E0B2-D71F5F9DC4AC}"/>
                </a:ext>
              </a:extLst>
            </p:cNvPr>
            <p:cNvSpPr/>
            <p:nvPr/>
          </p:nvSpPr>
          <p:spPr>
            <a:xfrm>
              <a:off x="1149315" y="4985578"/>
              <a:ext cx="180000" cy="180000"/>
            </a:xfrm>
            <a:prstGeom prst="ellipse">
              <a:avLst/>
            </a:prstGeom>
            <a:solidFill>
              <a:schemeClr val="bg1"/>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C41300"/>
                </a:solidFill>
                <a:effectLst/>
                <a:uLnTx/>
                <a:uFillTx/>
                <a:latin typeface="Arial"/>
                <a:ea typeface="+mn-ea"/>
                <a:cs typeface="+mn-cs"/>
              </a:endParaRPr>
            </a:p>
          </p:txBody>
        </p:sp>
        <p:sp>
          <p:nvSpPr>
            <p:cNvPr id="76" name="Rectangle 75">
              <a:extLst>
                <a:ext uri="{FF2B5EF4-FFF2-40B4-BE49-F238E27FC236}">
                  <a16:creationId xmlns:a16="http://schemas.microsoft.com/office/drawing/2014/main" id="{03E65E3A-5706-802E-AE34-6A4C9676C895}"/>
                </a:ext>
              </a:extLst>
            </p:cNvPr>
            <p:cNvSpPr/>
            <p:nvPr/>
          </p:nvSpPr>
          <p:spPr>
            <a:xfrm>
              <a:off x="1611876" y="4951401"/>
              <a:ext cx="684000" cy="248355"/>
            </a:xfrm>
            <a:prstGeom prst="rect">
              <a:avLst/>
            </a:prstGeom>
            <a:noFill/>
            <a:ln w="9525" cap="flat" cmpd="sng" algn="ctr">
              <a:noFill/>
              <a:prstDash val="solid"/>
            </a:ln>
            <a:effectLst/>
          </p:spPr>
          <p:txBody>
            <a:bodyPr tIns="90000" bIns="90000" rtlCol="0" anchor="ctr" anchorCtr="0"/>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2">
                      <a:lumMod val="10000"/>
                    </a:schemeClr>
                  </a:solidFill>
                  <a:effectLst/>
                  <a:uLnTx/>
                  <a:uFillTx/>
                  <a:latin typeface="Arial"/>
                  <a:ea typeface="+mn-ea"/>
                  <a:cs typeface="+mn-cs"/>
                </a:rPr>
                <a:t>Medium</a:t>
              </a:r>
            </a:p>
          </p:txBody>
        </p:sp>
        <p:sp>
          <p:nvSpPr>
            <p:cNvPr id="77" name="Oval 76">
              <a:extLst>
                <a:ext uri="{FF2B5EF4-FFF2-40B4-BE49-F238E27FC236}">
                  <a16:creationId xmlns:a16="http://schemas.microsoft.com/office/drawing/2014/main" id="{CC5FD767-D2EF-268B-BAD6-BF0FD484755E}"/>
                </a:ext>
              </a:extLst>
            </p:cNvPr>
            <p:cNvSpPr/>
            <p:nvPr/>
          </p:nvSpPr>
          <p:spPr>
            <a:xfrm>
              <a:off x="3427925" y="4985578"/>
              <a:ext cx="180000" cy="180000"/>
            </a:xfrm>
            <a:prstGeom prst="ellipse">
              <a:avLst/>
            </a:prstGeom>
            <a:solidFill>
              <a:srgbClr val="FFFFFF"/>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E2E2E2"/>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83F90380-F6D2-AAC9-1047-53D0CFC89D88}"/>
                </a:ext>
              </a:extLst>
            </p:cNvPr>
            <p:cNvSpPr/>
            <p:nvPr/>
          </p:nvSpPr>
          <p:spPr>
            <a:xfrm>
              <a:off x="467806" y="4951401"/>
              <a:ext cx="684000" cy="248355"/>
            </a:xfrm>
            <a:prstGeom prst="rect">
              <a:avLst/>
            </a:prstGeom>
            <a:noFill/>
            <a:ln w="9525" cap="flat" cmpd="sng" algn="ctr">
              <a:noFill/>
              <a:prstDash val="solid"/>
            </a:ln>
            <a:effectLst/>
          </p:spPr>
          <p:txBody>
            <a:bodyPr tIns="90000" bIns="90000" rtlCol="0" anchor="ctr" anchorCtr="0"/>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2">
                      <a:lumMod val="10000"/>
                    </a:schemeClr>
                  </a:solidFill>
                  <a:effectLst/>
                  <a:uLnTx/>
                  <a:uFillTx/>
                  <a:latin typeface="Arial"/>
                  <a:ea typeface="+mn-ea"/>
                  <a:cs typeface="+mn-cs"/>
                </a:rPr>
                <a:t>Low</a:t>
              </a:r>
            </a:p>
          </p:txBody>
        </p:sp>
      </p:grpSp>
      <p:grpSp>
        <p:nvGrpSpPr>
          <p:cNvPr id="80" name="Group 79">
            <a:extLst>
              <a:ext uri="{FF2B5EF4-FFF2-40B4-BE49-F238E27FC236}">
                <a16:creationId xmlns:a16="http://schemas.microsoft.com/office/drawing/2014/main" id="{E1A5F23A-C70E-0ED4-DA4F-6B29902FF3AD}"/>
              </a:ext>
            </a:extLst>
          </p:cNvPr>
          <p:cNvGrpSpPr/>
          <p:nvPr/>
        </p:nvGrpSpPr>
        <p:grpSpPr>
          <a:xfrm>
            <a:off x="8149137" y="4945191"/>
            <a:ext cx="3140119" cy="260775"/>
            <a:chOff x="467806" y="4945191"/>
            <a:chExt cx="3140119" cy="260775"/>
          </a:xfrm>
        </p:grpSpPr>
        <p:sp>
          <p:nvSpPr>
            <p:cNvPr id="81" name="Oval 80">
              <a:extLst>
                <a:ext uri="{FF2B5EF4-FFF2-40B4-BE49-F238E27FC236}">
                  <a16:creationId xmlns:a16="http://schemas.microsoft.com/office/drawing/2014/main" id="{0D43DC88-687E-84BF-01C1-5998D69A6011}"/>
                </a:ext>
              </a:extLst>
            </p:cNvPr>
            <p:cNvSpPr/>
            <p:nvPr/>
          </p:nvSpPr>
          <p:spPr>
            <a:xfrm>
              <a:off x="2287829" y="4985578"/>
              <a:ext cx="180000" cy="180000"/>
            </a:xfrm>
            <a:prstGeom prst="ellipse">
              <a:avLst/>
            </a:prstGeom>
            <a:solidFill>
              <a:srgbClr val="FFFFFF"/>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E2E2E2"/>
                </a:solidFill>
                <a:effectLst/>
                <a:uLnTx/>
                <a:uFillTx/>
                <a:latin typeface="Arial"/>
                <a:ea typeface="+mn-ea"/>
                <a:cs typeface="+mn-cs"/>
              </a:endParaRPr>
            </a:p>
          </p:txBody>
        </p:sp>
        <p:sp>
          <p:nvSpPr>
            <p:cNvPr id="82" name="Rectangle 81">
              <a:extLst>
                <a:ext uri="{FF2B5EF4-FFF2-40B4-BE49-F238E27FC236}">
                  <a16:creationId xmlns:a16="http://schemas.microsoft.com/office/drawing/2014/main" id="{7D56723F-3ABC-AFDA-96AC-D52BA4D6E336}"/>
                </a:ext>
              </a:extLst>
            </p:cNvPr>
            <p:cNvSpPr/>
            <p:nvPr/>
          </p:nvSpPr>
          <p:spPr>
            <a:xfrm>
              <a:off x="2755946" y="4945191"/>
              <a:ext cx="684000" cy="260775"/>
            </a:xfrm>
            <a:prstGeom prst="rect">
              <a:avLst/>
            </a:prstGeom>
            <a:noFill/>
            <a:ln w="9525" cap="flat" cmpd="sng" algn="ctr">
              <a:noFill/>
              <a:prstDash val="solid"/>
            </a:ln>
            <a:effectLst/>
          </p:spPr>
          <p:txBody>
            <a:bodyPr tIns="90000" bIns="90000" rtlCol="0" anchor="ctr" anchorCtr="0"/>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2">
                      <a:lumMod val="10000"/>
                    </a:schemeClr>
                  </a:solidFill>
                  <a:effectLst/>
                  <a:uLnTx/>
                  <a:uFillTx/>
                  <a:latin typeface="Arial"/>
                  <a:ea typeface="+mn-ea"/>
                  <a:cs typeface="+mn-cs"/>
                </a:rPr>
                <a:t>High</a:t>
              </a:r>
            </a:p>
          </p:txBody>
        </p:sp>
        <p:sp>
          <p:nvSpPr>
            <p:cNvPr id="83" name="Oval 82">
              <a:extLst>
                <a:ext uri="{FF2B5EF4-FFF2-40B4-BE49-F238E27FC236}">
                  <a16:creationId xmlns:a16="http://schemas.microsoft.com/office/drawing/2014/main" id="{5A8356EB-FCDE-B2F4-4DD3-61691E677479}"/>
                </a:ext>
              </a:extLst>
            </p:cNvPr>
            <p:cNvSpPr/>
            <p:nvPr/>
          </p:nvSpPr>
          <p:spPr>
            <a:xfrm>
              <a:off x="1149315" y="4985578"/>
              <a:ext cx="180000" cy="180000"/>
            </a:xfrm>
            <a:prstGeom prst="ellipse">
              <a:avLst/>
            </a:prstGeom>
            <a:solidFill>
              <a:schemeClr val="accent6"/>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C41300"/>
                </a:solidFill>
                <a:effectLst/>
                <a:uLnTx/>
                <a:uFillTx/>
                <a:latin typeface="Arial"/>
                <a:ea typeface="+mn-ea"/>
                <a:cs typeface="+mn-cs"/>
              </a:endParaRPr>
            </a:p>
          </p:txBody>
        </p:sp>
        <p:sp>
          <p:nvSpPr>
            <p:cNvPr id="84" name="Rectangle 83">
              <a:extLst>
                <a:ext uri="{FF2B5EF4-FFF2-40B4-BE49-F238E27FC236}">
                  <a16:creationId xmlns:a16="http://schemas.microsoft.com/office/drawing/2014/main" id="{F5624155-15C5-9A93-BF75-EF530310C13B}"/>
                </a:ext>
              </a:extLst>
            </p:cNvPr>
            <p:cNvSpPr/>
            <p:nvPr/>
          </p:nvSpPr>
          <p:spPr>
            <a:xfrm>
              <a:off x="1611876" y="4951401"/>
              <a:ext cx="684000" cy="248355"/>
            </a:xfrm>
            <a:prstGeom prst="rect">
              <a:avLst/>
            </a:prstGeom>
            <a:noFill/>
            <a:ln w="9525" cap="flat" cmpd="sng" algn="ctr">
              <a:noFill/>
              <a:prstDash val="solid"/>
            </a:ln>
            <a:effectLst/>
          </p:spPr>
          <p:txBody>
            <a:bodyPr tIns="90000" bIns="90000" rtlCol="0" anchor="ctr" anchorCtr="0"/>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2">
                      <a:lumMod val="10000"/>
                    </a:schemeClr>
                  </a:solidFill>
                  <a:effectLst/>
                  <a:uLnTx/>
                  <a:uFillTx/>
                  <a:latin typeface="Arial"/>
                  <a:ea typeface="+mn-ea"/>
                  <a:cs typeface="+mn-cs"/>
                </a:rPr>
                <a:t>Medium</a:t>
              </a:r>
            </a:p>
          </p:txBody>
        </p:sp>
        <p:sp>
          <p:nvSpPr>
            <p:cNvPr id="85" name="Oval 84">
              <a:extLst>
                <a:ext uri="{FF2B5EF4-FFF2-40B4-BE49-F238E27FC236}">
                  <a16:creationId xmlns:a16="http://schemas.microsoft.com/office/drawing/2014/main" id="{2DB7E4B7-9429-2D64-0229-5716998EAD60}"/>
                </a:ext>
              </a:extLst>
            </p:cNvPr>
            <p:cNvSpPr/>
            <p:nvPr/>
          </p:nvSpPr>
          <p:spPr>
            <a:xfrm>
              <a:off x="3427925" y="4985578"/>
              <a:ext cx="180000" cy="180000"/>
            </a:xfrm>
            <a:prstGeom prst="ellipse">
              <a:avLst/>
            </a:prstGeom>
            <a:solidFill>
              <a:srgbClr val="FFFFFF"/>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E2E2E2"/>
                </a:solidFill>
                <a:effectLst/>
                <a:uLnTx/>
                <a:uFillTx/>
                <a:latin typeface="Arial"/>
                <a:ea typeface="+mn-ea"/>
                <a:cs typeface="+mn-cs"/>
              </a:endParaRPr>
            </a:p>
          </p:txBody>
        </p:sp>
        <p:sp>
          <p:nvSpPr>
            <p:cNvPr id="86" name="Rectangle 85">
              <a:extLst>
                <a:ext uri="{FF2B5EF4-FFF2-40B4-BE49-F238E27FC236}">
                  <a16:creationId xmlns:a16="http://schemas.microsoft.com/office/drawing/2014/main" id="{ED6B1DC6-22CA-4E2F-E1B9-9B4AB64926F7}"/>
                </a:ext>
              </a:extLst>
            </p:cNvPr>
            <p:cNvSpPr/>
            <p:nvPr/>
          </p:nvSpPr>
          <p:spPr>
            <a:xfrm>
              <a:off x="467806" y="4951401"/>
              <a:ext cx="684000" cy="248355"/>
            </a:xfrm>
            <a:prstGeom prst="rect">
              <a:avLst/>
            </a:prstGeom>
            <a:noFill/>
            <a:ln w="9525" cap="flat" cmpd="sng" algn="ctr">
              <a:noFill/>
              <a:prstDash val="solid"/>
            </a:ln>
            <a:effectLst/>
          </p:spPr>
          <p:txBody>
            <a:bodyPr tIns="90000" bIns="90000" rtlCol="0" anchor="ctr" anchorCtr="0"/>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chemeClr val="bg2">
                      <a:lumMod val="10000"/>
                    </a:schemeClr>
                  </a:solidFill>
                  <a:effectLst/>
                  <a:uLnTx/>
                  <a:uFillTx/>
                  <a:latin typeface="Arial"/>
                  <a:ea typeface="+mn-ea"/>
                  <a:cs typeface="+mn-cs"/>
                </a:rPr>
                <a:t>Low</a:t>
              </a:r>
            </a:p>
          </p:txBody>
        </p:sp>
      </p:grpSp>
      <p:sp>
        <p:nvSpPr>
          <p:cNvPr id="3" name="Slide Number Placeholder 2">
            <a:extLst>
              <a:ext uri="{FF2B5EF4-FFF2-40B4-BE49-F238E27FC236}">
                <a16:creationId xmlns:a16="http://schemas.microsoft.com/office/drawing/2014/main" id="{17437DBB-D917-C03C-F1F3-2A23D7C94AFE}"/>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207</a:t>
            </a:fld>
            <a:endParaRPr lang="en-GB"/>
          </a:p>
        </p:txBody>
      </p:sp>
    </p:spTree>
    <p:extLst>
      <p:ext uri="{BB962C8B-B14F-4D97-AF65-F5344CB8AC3E}">
        <p14:creationId xmlns:p14="http://schemas.microsoft.com/office/powerpoint/2010/main" val="112535417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a:t>Sales channels implementation plan</a:t>
            </a:r>
          </a:p>
        </p:txBody>
      </p:sp>
      <p:sp>
        <p:nvSpPr>
          <p:cNvPr id="28" name="Footer Placeholder 2">
            <a:extLst>
              <a:ext uri="{FF2B5EF4-FFF2-40B4-BE49-F238E27FC236}">
                <a16:creationId xmlns:a16="http://schemas.microsoft.com/office/drawing/2014/main" id="{88CB6CE4-15FA-8C47-A3C6-0583C857E01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Team analysis</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27" name="Rectangle 26">
            <a:extLst>
              <a:ext uri="{FF2B5EF4-FFF2-40B4-BE49-F238E27FC236}">
                <a16:creationId xmlns:a16="http://schemas.microsoft.com/office/drawing/2014/main" id="{EF39853F-8B5E-5743-9198-16FA1833CB5E}"/>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3" name="Slide Number Placeholder 4">
            <a:extLst>
              <a:ext uri="{FF2B5EF4-FFF2-40B4-BE49-F238E27FC236}">
                <a16:creationId xmlns:a16="http://schemas.microsoft.com/office/drawing/2014/main" id="{173E6267-80A9-E43F-AF98-B73DFC614E18}"/>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208</a:t>
            </a:fld>
            <a:endParaRPr kumimoji="0" lang="en-DK"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cxnSp>
        <p:nvCxnSpPr>
          <p:cNvPr id="4" name="Straight Connector 3">
            <a:extLst>
              <a:ext uri="{FF2B5EF4-FFF2-40B4-BE49-F238E27FC236}">
                <a16:creationId xmlns:a16="http://schemas.microsoft.com/office/drawing/2014/main" id="{CC8D2709-DF67-55AD-68A8-4D6D8D0501DB}"/>
              </a:ext>
            </a:extLst>
          </p:cNvPr>
          <p:cNvCxnSpPr>
            <a:cxnSpLocks/>
          </p:cNvCxnSpPr>
          <p:nvPr/>
        </p:nvCxnSpPr>
        <p:spPr>
          <a:xfrm>
            <a:off x="6096000" y="1325880"/>
            <a:ext cx="0" cy="506519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2">
            <a:extLst>
              <a:ext uri="{FF2B5EF4-FFF2-40B4-BE49-F238E27FC236}">
                <a16:creationId xmlns:a16="http://schemas.microsoft.com/office/drawing/2014/main" id="{4834B176-4D7F-501F-26E2-A151014AFC91}"/>
              </a:ext>
            </a:extLst>
          </p:cNvPr>
          <p:cNvSpPr>
            <a:spLocks noChangeArrowheads="1"/>
          </p:cNvSpPr>
          <p:nvPr/>
        </p:nvSpPr>
        <p:spPr bwMode="gray">
          <a:xfrm>
            <a:off x="467805" y="1341269"/>
            <a:ext cx="2520000"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About</a:t>
            </a:r>
          </a:p>
        </p:txBody>
      </p:sp>
      <p:sp>
        <p:nvSpPr>
          <p:cNvPr id="17" name="Rectangle 2">
            <a:extLst>
              <a:ext uri="{FF2B5EF4-FFF2-40B4-BE49-F238E27FC236}">
                <a16:creationId xmlns:a16="http://schemas.microsoft.com/office/drawing/2014/main" id="{4C1617E3-03E0-2693-1FB0-4D832037A0B2}"/>
              </a:ext>
            </a:extLst>
          </p:cNvPr>
          <p:cNvSpPr>
            <a:spLocks noChangeArrowheads="1"/>
          </p:cNvSpPr>
          <p:nvPr/>
        </p:nvSpPr>
        <p:spPr bwMode="gray">
          <a:xfrm>
            <a:off x="3281902" y="1341269"/>
            <a:ext cx="2520000"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Objective</a:t>
            </a:r>
          </a:p>
        </p:txBody>
      </p:sp>
      <p:sp>
        <p:nvSpPr>
          <p:cNvPr id="18" name="Rectangle 17">
            <a:extLst>
              <a:ext uri="{FF2B5EF4-FFF2-40B4-BE49-F238E27FC236}">
                <a16:creationId xmlns:a16="http://schemas.microsoft.com/office/drawing/2014/main" id="{9C4C0CE9-5CDA-5FFB-D72B-EF27BFD9A398}"/>
              </a:ext>
            </a:extLst>
          </p:cNvPr>
          <p:cNvSpPr/>
          <p:nvPr/>
        </p:nvSpPr>
        <p:spPr>
          <a:xfrm>
            <a:off x="467805" y="1721289"/>
            <a:ext cx="2520000" cy="900000"/>
          </a:xfrm>
          <a:prstGeom prst="rect">
            <a:avLst/>
          </a:prstGeom>
          <a:noFill/>
          <a:ln w="9525" algn="ctr">
            <a:no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Program owner: </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[sanitized]</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Senior liaison: </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[sanitized]</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Responsible manager</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[sanitized]</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Expected duration:</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6 months</a:t>
            </a:r>
          </a:p>
        </p:txBody>
      </p:sp>
      <p:sp>
        <p:nvSpPr>
          <p:cNvPr id="19" name="Rectangle 18">
            <a:extLst>
              <a:ext uri="{FF2B5EF4-FFF2-40B4-BE49-F238E27FC236}">
                <a16:creationId xmlns:a16="http://schemas.microsoft.com/office/drawing/2014/main" id="{57513F12-EBBB-51EA-C059-1083661D8017}"/>
              </a:ext>
            </a:extLst>
          </p:cNvPr>
          <p:cNvSpPr/>
          <p:nvPr/>
        </p:nvSpPr>
        <p:spPr>
          <a:xfrm>
            <a:off x="3281902" y="1721288"/>
            <a:ext cx="2520000" cy="900000"/>
          </a:xfrm>
          <a:prstGeom prst="rect">
            <a:avLst/>
          </a:prstGeom>
          <a:noFill/>
          <a:ln w="9525" algn="ctr">
            <a:no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Differentiate use of sales channels towards target customer segments.</a:t>
            </a:r>
          </a:p>
        </p:txBody>
      </p:sp>
      <p:cxnSp>
        <p:nvCxnSpPr>
          <p:cNvPr id="20" name="Straight Connector 19">
            <a:extLst>
              <a:ext uri="{FF2B5EF4-FFF2-40B4-BE49-F238E27FC236}">
                <a16:creationId xmlns:a16="http://schemas.microsoft.com/office/drawing/2014/main" id="{6E378A3E-FD49-2373-5B47-60D9190D0510}"/>
              </a:ext>
            </a:extLst>
          </p:cNvPr>
          <p:cNvCxnSpPr>
            <a:cxnSpLocks/>
          </p:cNvCxnSpPr>
          <p:nvPr/>
        </p:nvCxnSpPr>
        <p:spPr>
          <a:xfrm>
            <a:off x="557805" y="1693758"/>
            <a:ext cx="2340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11F061-6604-76DC-733C-4A82557D9BA3}"/>
              </a:ext>
            </a:extLst>
          </p:cNvPr>
          <p:cNvCxnSpPr>
            <a:cxnSpLocks/>
          </p:cNvCxnSpPr>
          <p:nvPr/>
        </p:nvCxnSpPr>
        <p:spPr>
          <a:xfrm>
            <a:off x="3371902" y="1693758"/>
            <a:ext cx="2340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960ECD5-7A3F-2049-95DD-01ADF85D80EA}"/>
              </a:ext>
            </a:extLst>
          </p:cNvPr>
          <p:cNvSpPr/>
          <p:nvPr/>
        </p:nvSpPr>
        <p:spPr>
          <a:xfrm>
            <a:off x="467802" y="2708237"/>
            <a:ext cx="5334090" cy="1651382"/>
          </a:xfrm>
          <a:prstGeom prst="rect">
            <a:avLst/>
          </a:prstGeom>
          <a:solidFill>
            <a:schemeClr val="bg1"/>
          </a:solidFill>
          <a:ln w="9525" algn="ctr">
            <a:solidFill>
              <a:schemeClr val="bg1"/>
            </a:solid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ts val="0"/>
              </a:spcBef>
              <a:spcAft>
                <a:spcPts val="0"/>
              </a:spcAft>
              <a:buClr>
                <a:srgbClr val="5A0E13"/>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Context for the initiative</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Significant pressure from [competitors] who offer [product] at approx. half the price or even for free and are usually 'initial point of contact' for new customers.</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Customers are fairly disengaged in the buying process of [product] and find it convenient to accept offer from [sanitized].</a:t>
            </a:r>
            <a:b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br>
            <a:endPar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base" latinLnBrk="0" hangingPunct="1">
              <a:lnSpc>
                <a:spcPct val="100000"/>
              </a:lnSpc>
              <a:spcBef>
                <a:spcPts val="0"/>
              </a:spcBef>
              <a:spcAft>
                <a:spcPts val="0"/>
              </a:spcAft>
              <a:buClr>
                <a:srgbClr val="5A0E13"/>
              </a:buClr>
              <a:buSzPct val="100000"/>
              <a:buFont typeface="Arial"/>
              <a:buNone/>
              <a:tabLst/>
              <a:defRPr/>
            </a:pPr>
            <a:r>
              <a:rPr lang="en-US" sz="800" b="1" kern="1200">
                <a:solidFill>
                  <a:srgbClr val="E7E6E6">
                    <a:lumMod val="10000"/>
                  </a:srgbClr>
                </a:solidFill>
                <a:latin typeface="Arial" panose="020B0604020202020204" pitchFamily="34" charset="0"/>
                <a:ea typeface="+mn-ea"/>
                <a:cs typeface="Arial" panose="020B0604020202020204" pitchFamily="34" charset="0"/>
              </a:rPr>
              <a:t>I</a:t>
            </a:r>
            <a:r>
              <a:rPr kumimoji="0" lang="en-US" sz="800" b="1"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nitiative</a:t>
            </a: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value creation </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Identify opportunities to channel customers to become "initial point of contact", e.g. through new partnerships.</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Address customers through optimal sales channels based on their segments.</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Optimize channel rentability through CAC/CLV measure rather than only ROMI (marketing spend).</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Sales channel initiative dependent on segmentation and brand initiatives.</a:t>
            </a:r>
          </a:p>
        </p:txBody>
      </p:sp>
      <p:sp>
        <p:nvSpPr>
          <p:cNvPr id="23" name="Rectangle 2">
            <a:extLst>
              <a:ext uri="{FF2B5EF4-FFF2-40B4-BE49-F238E27FC236}">
                <a16:creationId xmlns:a16="http://schemas.microsoft.com/office/drawing/2014/main" id="{6F425A3B-24E9-C94E-4041-C91130D0F444}"/>
              </a:ext>
            </a:extLst>
          </p:cNvPr>
          <p:cNvSpPr>
            <a:spLocks noChangeArrowheads="1"/>
          </p:cNvSpPr>
          <p:nvPr/>
        </p:nvSpPr>
        <p:spPr bwMode="gray">
          <a:xfrm>
            <a:off x="467802" y="2412941"/>
            <a:ext cx="5334090" cy="337100"/>
          </a:xfrm>
          <a:prstGeom prst="rect">
            <a:avLst/>
          </a:prstGeom>
          <a:noFill/>
          <a:ln w="9525">
            <a:noFill/>
            <a:miter lim="800000"/>
            <a:headEnd/>
            <a:tailEnd/>
          </a:ln>
          <a:effectLst>
            <a:outerShdw dist="25400" dir="5400000" sx="99000" sy="99000" algn="ctr" rotWithShape="0">
              <a:schemeClr val="tx2"/>
            </a:outerShdw>
          </a:effectLst>
        </p:spPr>
        <p:txBody>
          <a:bodyPr wrap="square" tIns="91440" bIns="90000" anchor="b">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Initiative overview</a:t>
            </a:r>
          </a:p>
        </p:txBody>
      </p:sp>
      <p:cxnSp>
        <p:nvCxnSpPr>
          <p:cNvPr id="26" name="Straight Connector 25">
            <a:extLst>
              <a:ext uri="{FF2B5EF4-FFF2-40B4-BE49-F238E27FC236}">
                <a16:creationId xmlns:a16="http://schemas.microsoft.com/office/drawing/2014/main" id="{C36DFA6D-BC18-4E39-CB4C-79327AB06E70}"/>
              </a:ext>
            </a:extLst>
          </p:cNvPr>
          <p:cNvCxnSpPr>
            <a:cxnSpLocks/>
          </p:cNvCxnSpPr>
          <p:nvPr/>
        </p:nvCxnSpPr>
        <p:spPr>
          <a:xfrm>
            <a:off x="560847" y="275004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2">
            <a:extLst>
              <a:ext uri="{FF2B5EF4-FFF2-40B4-BE49-F238E27FC236}">
                <a16:creationId xmlns:a16="http://schemas.microsoft.com/office/drawing/2014/main" id="{FCE65DDE-C9BD-6894-D7A5-DAC7FAF5A08B}"/>
              </a:ext>
            </a:extLst>
          </p:cNvPr>
          <p:cNvSpPr>
            <a:spLocks noChangeArrowheads="1"/>
          </p:cNvSpPr>
          <p:nvPr/>
        </p:nvSpPr>
        <p:spPr bwMode="gray">
          <a:xfrm>
            <a:off x="467802" y="4306321"/>
            <a:ext cx="5334090" cy="337100"/>
          </a:xfrm>
          <a:prstGeom prst="rect">
            <a:avLst/>
          </a:prstGeom>
          <a:noFill/>
          <a:ln w="9525">
            <a:noFill/>
            <a:miter lim="800000"/>
            <a:headEnd/>
            <a:tailEnd/>
          </a:ln>
          <a:effectLst>
            <a:outerShdw dist="25400" dir="5400000" sx="99000" sy="99000" algn="ctr" rotWithShape="0">
              <a:schemeClr val="tx2"/>
            </a:outerShdw>
          </a:effectLst>
        </p:spPr>
        <p:txBody>
          <a:bodyPr wrap="square" tIns="91440" bIns="90000" anchor="b">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Sub-initiatives</a:t>
            </a:r>
          </a:p>
        </p:txBody>
      </p:sp>
      <p:cxnSp>
        <p:nvCxnSpPr>
          <p:cNvPr id="32" name="Straight Connector 31">
            <a:extLst>
              <a:ext uri="{FF2B5EF4-FFF2-40B4-BE49-F238E27FC236}">
                <a16:creationId xmlns:a16="http://schemas.microsoft.com/office/drawing/2014/main" id="{137D920C-6202-ABB9-A177-B2A55A2FE4C0}"/>
              </a:ext>
            </a:extLst>
          </p:cNvPr>
          <p:cNvCxnSpPr>
            <a:cxnSpLocks/>
          </p:cNvCxnSpPr>
          <p:nvPr/>
        </p:nvCxnSpPr>
        <p:spPr>
          <a:xfrm>
            <a:off x="560847" y="464342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3" name="Table 33">
            <a:extLst>
              <a:ext uri="{FF2B5EF4-FFF2-40B4-BE49-F238E27FC236}">
                <a16:creationId xmlns:a16="http://schemas.microsoft.com/office/drawing/2014/main" id="{B39BBCAE-79C7-F3B3-6FCC-D5FAC9E31B65}"/>
              </a:ext>
            </a:extLst>
          </p:cNvPr>
          <p:cNvGraphicFramePr>
            <a:graphicFrameLocks noGrp="1"/>
          </p:cNvGraphicFramePr>
          <p:nvPr>
            <p:extLst>
              <p:ext uri="{D42A27DB-BD31-4B8C-83A1-F6EECF244321}">
                <p14:modId xmlns:p14="http://schemas.microsoft.com/office/powerpoint/2010/main" val="2224101485"/>
              </p:ext>
            </p:extLst>
          </p:nvPr>
        </p:nvGraphicFramePr>
        <p:xfrm>
          <a:off x="557806" y="4673548"/>
          <a:ext cx="5148000" cy="1706880"/>
        </p:xfrm>
        <a:graphic>
          <a:graphicData uri="http://schemas.openxmlformats.org/drawingml/2006/table">
            <a:tbl>
              <a:tblPr firstRow="1" bandRow="1">
                <a:tableStyleId>{13CE0595-0B00-448C-BB99-5609596045FD}</a:tableStyleId>
              </a:tblPr>
              <a:tblGrid>
                <a:gridCol w="403972">
                  <a:extLst>
                    <a:ext uri="{9D8B030D-6E8A-4147-A177-3AD203B41FA5}">
                      <a16:colId xmlns:a16="http://schemas.microsoft.com/office/drawing/2014/main" val="470460442"/>
                    </a:ext>
                  </a:extLst>
                </a:gridCol>
                <a:gridCol w="3028028">
                  <a:extLst>
                    <a:ext uri="{9D8B030D-6E8A-4147-A177-3AD203B41FA5}">
                      <a16:colId xmlns:a16="http://schemas.microsoft.com/office/drawing/2014/main" val="2265604082"/>
                    </a:ext>
                  </a:extLst>
                </a:gridCol>
                <a:gridCol w="1716000">
                  <a:extLst>
                    <a:ext uri="{9D8B030D-6E8A-4147-A177-3AD203B41FA5}">
                      <a16:colId xmlns:a16="http://schemas.microsoft.com/office/drawing/2014/main" val="3710834502"/>
                    </a:ext>
                  </a:extLst>
                </a:gridCol>
              </a:tblGrid>
              <a:tr h="177478">
                <a:tc gridSpan="2">
                  <a:txBody>
                    <a:bodyPr/>
                    <a:lstStyle/>
                    <a:p>
                      <a:r>
                        <a:rPr lang="en-US" sz="800"/>
                        <a:t>Initiative</a:t>
                      </a:r>
                    </a:p>
                  </a:txBody>
                  <a:tcPr marL="72000"/>
                </a:tc>
                <a:tc hMerge="1">
                  <a:txBody>
                    <a:bodyPr/>
                    <a:lstStyle/>
                    <a:p>
                      <a:endParaRPr lang="en-US" sz="800"/>
                    </a:p>
                  </a:txBody>
                  <a:tcPr/>
                </a:tc>
                <a:tc>
                  <a:txBody>
                    <a:bodyPr/>
                    <a:lstStyle/>
                    <a:p>
                      <a:r>
                        <a:rPr lang="en-US" sz="800"/>
                        <a:t>Manager</a:t>
                      </a:r>
                    </a:p>
                  </a:txBody>
                  <a:tcPr marL="36000"/>
                </a:tc>
                <a:extLst>
                  <a:ext uri="{0D108BD9-81ED-4DB2-BD59-A6C34878D82A}">
                    <a16:rowId xmlns:a16="http://schemas.microsoft.com/office/drawing/2014/main" val="2784042414"/>
                  </a:ext>
                </a:extLst>
              </a:tr>
              <a:tr h="177478">
                <a:tc>
                  <a:txBody>
                    <a:bodyPr/>
                    <a:lstStyle/>
                    <a:p>
                      <a:r>
                        <a:rPr lang="en-US" sz="800"/>
                        <a:t>C.1</a:t>
                      </a:r>
                    </a:p>
                  </a:txBody>
                  <a:tcPr marL="72000">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u="none" strike="noStrike" kern="1200">
                          <a:solidFill>
                            <a:schemeClr val="tx1"/>
                          </a:solidFill>
                          <a:latin typeface="+mn-lt"/>
                          <a:ea typeface="+mn-ea"/>
                          <a:cs typeface="+mn-cs"/>
                        </a:rPr>
                        <a:t>Use identified segments in media- and channel planning </a:t>
                      </a:r>
                    </a:p>
                  </a:txBody>
                  <a:tcPr marL="36000" marR="0" marT="0" marB="0" anchor="ctr">
                    <a:lnB w="6350" cap="flat" cmpd="sng" algn="ctr">
                      <a:solidFill>
                        <a:schemeClr val="tx1"/>
                      </a:solidFill>
                      <a:prstDash val="sysDash"/>
                      <a:round/>
                      <a:headEnd type="none" w="med" len="med"/>
                      <a:tailEnd type="none" w="med" len="med"/>
                    </a:lnB>
                    <a:noFill/>
                  </a:tcPr>
                </a:tc>
                <a:tc>
                  <a:txBody>
                    <a:bodyPr/>
                    <a:lstStyle/>
                    <a:p>
                      <a:r>
                        <a:rPr lang="en-US" sz="800"/>
                        <a:t>[sanitized]</a:t>
                      </a:r>
                    </a:p>
                  </a:txBody>
                  <a:tcPr marL="36000">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0820279"/>
                  </a:ext>
                </a:extLst>
              </a:tr>
              <a:tr h="177478">
                <a:tc>
                  <a:txBody>
                    <a:bodyPr/>
                    <a:lstStyle/>
                    <a:p>
                      <a:r>
                        <a:rPr lang="en-US" sz="800"/>
                        <a:t>C.2</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u="none" strike="noStrike" kern="1200" noProof="0">
                          <a:solidFill>
                            <a:schemeClr val="tx1"/>
                          </a:solidFill>
                          <a:latin typeface="+mn-lt"/>
                          <a:ea typeface="+mn-ea"/>
                          <a:cs typeface="+mn-cs"/>
                        </a:rPr>
                        <a:t>Implement segmentation in current lead program</a:t>
                      </a:r>
                    </a:p>
                  </a:txBody>
                  <a:tcPr marL="36000" marR="0" marT="0" marB="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866001107"/>
                  </a:ext>
                </a:extLst>
              </a:tr>
              <a:tr h="177478">
                <a:tc>
                  <a:txBody>
                    <a:bodyPr/>
                    <a:lstStyle/>
                    <a:p>
                      <a:r>
                        <a:rPr lang="en-US" sz="800"/>
                        <a:t>C.3</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u="none" strike="noStrike" kern="1200" noProof="0">
                          <a:solidFill>
                            <a:schemeClr val="tx1"/>
                          </a:solidFill>
                          <a:latin typeface="+mn-lt"/>
                          <a:ea typeface="+mn-ea"/>
                          <a:cs typeface="+mn-cs"/>
                        </a:rPr>
                        <a:t>CLV based evaluation channels efficiency</a:t>
                      </a:r>
                    </a:p>
                  </a:txBody>
                  <a:tcPr marL="36000" marR="0" marT="0" marB="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66388218"/>
                  </a:ext>
                </a:extLst>
              </a:tr>
              <a:tr h="177478">
                <a:tc>
                  <a:txBody>
                    <a:bodyPr/>
                    <a:lstStyle/>
                    <a:p>
                      <a:r>
                        <a:rPr lang="en-US" sz="800"/>
                        <a:t>C.4</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Change from product focus to customer focus – sales team</a:t>
                      </a:r>
                    </a:p>
                  </a:txBody>
                  <a:tcPr marL="36000" marR="0" marT="0" marB="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21899295"/>
                  </a:ext>
                </a:extLst>
              </a:tr>
              <a:tr h="177478">
                <a:tc>
                  <a:txBody>
                    <a:bodyPr/>
                    <a:lstStyle/>
                    <a:p>
                      <a:r>
                        <a:rPr lang="en-US" sz="800"/>
                        <a:t>C.5</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Review and adjust contact rules</a:t>
                      </a:r>
                    </a:p>
                  </a:txBody>
                  <a:tcPr marL="36000" marR="0" marT="0" marB="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34558171"/>
                  </a:ext>
                </a:extLst>
              </a:tr>
              <a:tr h="177478">
                <a:tc>
                  <a:txBody>
                    <a:bodyPr/>
                    <a:lstStyle/>
                    <a:p>
                      <a:r>
                        <a:rPr lang="en-US" sz="800"/>
                        <a:t>C.6</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Review use of touch points</a:t>
                      </a:r>
                    </a:p>
                  </a:txBody>
                  <a:tcPr marL="36000" marR="0" marT="0" marB="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45135660"/>
                  </a:ext>
                </a:extLst>
              </a:tr>
              <a:tr h="177478">
                <a:tc>
                  <a:txBody>
                    <a:bodyPr/>
                    <a:lstStyle/>
                    <a:p>
                      <a:r>
                        <a:rPr lang="en-US" sz="800"/>
                        <a:t>C.7</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Implement segments in all campaigns</a:t>
                      </a:r>
                    </a:p>
                  </a:txBody>
                  <a:tcPr marL="36000" marR="0" marT="0" marB="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221559709"/>
                  </a:ext>
                </a:extLst>
              </a:tr>
            </a:tbl>
          </a:graphicData>
        </a:graphic>
      </p:graphicFrame>
      <p:cxnSp>
        <p:nvCxnSpPr>
          <p:cNvPr id="34" name="Straight Connector 33">
            <a:extLst>
              <a:ext uri="{FF2B5EF4-FFF2-40B4-BE49-F238E27FC236}">
                <a16:creationId xmlns:a16="http://schemas.microsoft.com/office/drawing/2014/main" id="{0BDFE819-89AA-A2F8-45A5-F7B49F7AA65F}"/>
              </a:ext>
            </a:extLst>
          </p:cNvPr>
          <p:cNvCxnSpPr>
            <a:cxnSpLocks/>
          </p:cNvCxnSpPr>
          <p:nvPr/>
        </p:nvCxnSpPr>
        <p:spPr>
          <a:xfrm>
            <a:off x="6480844" y="464342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571579F-069A-E203-C33D-068AF610D83C}"/>
              </a:ext>
            </a:extLst>
          </p:cNvPr>
          <p:cNvSpPr/>
          <p:nvPr/>
        </p:nvSpPr>
        <p:spPr>
          <a:xfrm>
            <a:off x="7179114" y="4673548"/>
            <a:ext cx="4449731" cy="540000"/>
          </a:xfrm>
          <a:prstGeom prst="rect">
            <a:avLst/>
          </a:prstGeom>
          <a:noFill/>
          <a:ln w="9525" algn="ctr">
            <a:noFill/>
            <a:miter lim="800000"/>
            <a:headEnd type="none" w="lg" len="lg"/>
            <a:tailEnd type="none" w="lg" len="lg"/>
          </a:ln>
        </p:spPr>
        <p:txBody>
          <a:bodyPr lIns="0" tIns="36000" rIns="0" bIns="36000" anchor="ctr"/>
          <a:lstStyle/>
          <a:p>
            <a:pPr marL="285750" marR="0" lvl="1" indent="-171450" algn="l" defTabSz="914400" rtl="0" eaLnBrk="1" fontAlgn="base"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Customer demand lower than expected by market research</a:t>
            </a:r>
          </a:p>
        </p:txBody>
      </p:sp>
      <p:sp>
        <p:nvSpPr>
          <p:cNvPr id="38" name="Rectangle 37">
            <a:extLst>
              <a:ext uri="{FF2B5EF4-FFF2-40B4-BE49-F238E27FC236}">
                <a16:creationId xmlns:a16="http://schemas.microsoft.com/office/drawing/2014/main" id="{A4B6D4C5-95C4-8499-3BAD-9D58EACBC37A}"/>
              </a:ext>
            </a:extLst>
          </p:cNvPr>
          <p:cNvSpPr/>
          <p:nvPr/>
        </p:nvSpPr>
        <p:spPr>
          <a:xfrm>
            <a:off x="7179112" y="5840428"/>
            <a:ext cx="4449733" cy="540000"/>
          </a:xfrm>
          <a:prstGeom prst="rect">
            <a:avLst/>
          </a:prstGeom>
          <a:noFill/>
          <a:ln w="9525" algn="ctr">
            <a:noFill/>
            <a:miter lim="800000"/>
            <a:headEnd type="none" w="lg" len="lg"/>
            <a:tailEnd type="none" w="lg" len="lg"/>
          </a:ln>
        </p:spPr>
        <p:txBody>
          <a:bodyPr wrap="square" lIns="0" tIns="36000" rIns="0" bIns="36000" anchor="ctr"/>
          <a:lstStyle/>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Start implementation of segments</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lang="en-US" sz="800" kern="1200">
                <a:solidFill>
                  <a:srgbClr val="E7E6E6">
                    <a:lumMod val="10000"/>
                  </a:srgbClr>
                </a:solidFill>
                <a:latin typeface="Arial" panose="020B0604020202020204" pitchFamily="34" charset="0"/>
                <a:ea typeface="+mn-ea"/>
                <a:cs typeface="Arial" panose="020B0604020202020204" pitchFamily="34" charset="0"/>
              </a:rPr>
              <a:t>Review progress</a:t>
            </a:r>
            <a:endPar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42" name="Rectangle 41">
            <a:extLst>
              <a:ext uri="{FF2B5EF4-FFF2-40B4-BE49-F238E27FC236}">
                <a16:creationId xmlns:a16="http://schemas.microsoft.com/office/drawing/2014/main" id="{1355E21E-5BC4-4691-14EB-21999D8FB8FE}"/>
              </a:ext>
            </a:extLst>
          </p:cNvPr>
          <p:cNvSpPr/>
          <p:nvPr/>
        </p:nvSpPr>
        <p:spPr>
          <a:xfrm>
            <a:off x="7179112" y="5256988"/>
            <a:ext cx="4449733" cy="540000"/>
          </a:xfrm>
          <a:prstGeom prst="rect">
            <a:avLst/>
          </a:prstGeom>
          <a:noFill/>
          <a:ln w="9525" algn="ctr">
            <a:noFill/>
            <a:miter lim="800000"/>
            <a:headEnd type="none" w="lg" len="lg"/>
            <a:tailEnd type="none" w="lg" len="lg"/>
          </a:ln>
        </p:spPr>
        <p:txBody>
          <a:bodyPr wrap="square" lIns="0" tIns="36000" rIns="0" bIns="36000" anchor="ctr"/>
          <a:lstStyle/>
          <a:p>
            <a:pPr marL="288925" lvl="1" indent="-174625" fontAlgn="base">
              <a:buSzPct val="100000"/>
              <a:buFont typeface="Ubuntu"/>
              <a:buChar char="•"/>
            </a:pPr>
            <a:r>
              <a:rPr lang="en-US" sz="800" kern="1200">
                <a:latin typeface="Arial" panose="020B0604020202020204" pitchFamily="34" charset="0"/>
                <a:ea typeface="+mn-ea"/>
                <a:cs typeface="Arial" panose="020B0604020202020204" pitchFamily="34" charset="0"/>
              </a:rPr>
              <a:t>People: Marketing, PM, sales, campaign management. </a:t>
            </a:r>
          </a:p>
          <a:p>
            <a:pPr marL="288925" lvl="1" indent="-174625" fontAlgn="base">
              <a:buSzPct val="100000"/>
              <a:buFont typeface="Ubuntu"/>
              <a:buChar char="•"/>
            </a:pPr>
            <a:r>
              <a:rPr lang="en-US" sz="800" kern="1200">
                <a:latin typeface="Arial" panose="020B0604020202020204" pitchFamily="34" charset="0"/>
                <a:ea typeface="+mn-ea"/>
                <a:cs typeface="Arial" panose="020B0604020202020204" pitchFamily="34" charset="0"/>
              </a:rPr>
              <a:t>Capabilities: Insights in a) analytics, b) project management + CRM</a:t>
            </a:r>
          </a:p>
          <a:p>
            <a:pPr marL="288925" lvl="1" indent="-174625" fontAlgn="base">
              <a:buSzPct val="100000"/>
              <a:buFont typeface="Ubuntu"/>
              <a:buChar char="•"/>
            </a:pPr>
            <a:r>
              <a:rPr lang="en-US" sz="800" kern="1200">
                <a:latin typeface="Arial" panose="020B0604020202020204" pitchFamily="34" charset="0"/>
                <a:ea typeface="+mn-ea"/>
                <a:cs typeface="Arial" panose="020B0604020202020204" pitchFamily="34" charset="0"/>
              </a:rPr>
              <a:t>Systems: New website</a:t>
            </a:r>
          </a:p>
          <a:p>
            <a:pPr marL="288925" lvl="1" indent="-174625" fontAlgn="base">
              <a:buSzPct val="100000"/>
              <a:buFont typeface="Ubuntu"/>
              <a:buChar char="•"/>
            </a:pPr>
            <a:r>
              <a:rPr lang="en-US" sz="800" kern="1200">
                <a:latin typeface="Arial" panose="020B0604020202020204" pitchFamily="34" charset="0"/>
                <a:ea typeface="+mn-ea"/>
                <a:cs typeface="Arial" panose="020B0604020202020204" pitchFamily="34" charset="0"/>
              </a:rPr>
              <a:t>Org. setup: Project team across marketing and product management</a:t>
            </a:r>
            <a:endPar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43" name="Rectangle 42">
            <a:extLst>
              <a:ext uri="{FF2B5EF4-FFF2-40B4-BE49-F238E27FC236}">
                <a16:creationId xmlns:a16="http://schemas.microsoft.com/office/drawing/2014/main" id="{25EF824D-AD96-0E8B-640C-F139FCFC3CCE}"/>
              </a:ext>
            </a:extLst>
          </p:cNvPr>
          <p:cNvSpPr/>
          <p:nvPr/>
        </p:nvSpPr>
        <p:spPr>
          <a:xfrm>
            <a:off x="6480098" y="4673548"/>
            <a:ext cx="698997"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Risk</a:t>
            </a:r>
          </a:p>
        </p:txBody>
      </p:sp>
      <p:sp>
        <p:nvSpPr>
          <p:cNvPr id="44" name="Rectangle 43">
            <a:extLst>
              <a:ext uri="{FF2B5EF4-FFF2-40B4-BE49-F238E27FC236}">
                <a16:creationId xmlns:a16="http://schemas.microsoft.com/office/drawing/2014/main" id="{437FCB67-C078-A1BB-3B11-9050F403AC37}"/>
              </a:ext>
            </a:extLst>
          </p:cNvPr>
          <p:cNvSpPr/>
          <p:nvPr/>
        </p:nvSpPr>
        <p:spPr>
          <a:xfrm>
            <a:off x="6477411" y="5256988"/>
            <a:ext cx="698997"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Require-</a:t>
            </a:r>
            <a:r>
              <a:rPr kumimoji="0" lang="en-US" sz="800" b="1" i="0" u="none" strike="noStrike" kern="0" cap="none" spc="0" normalizeH="0" baseline="0" noProof="0" err="1">
                <a:ln>
                  <a:noFill/>
                </a:ln>
                <a:solidFill>
                  <a:srgbClr val="FFFFFF"/>
                </a:solidFill>
                <a:effectLst/>
                <a:uLnTx/>
                <a:uFillTx/>
                <a:latin typeface="Arial" panose="020B0604020202020204"/>
                <a:ea typeface="+mn-ea"/>
                <a:cs typeface="+mn-cs"/>
                <a:sym typeface="Arial"/>
              </a:rPr>
              <a:t>ments</a:t>
            </a:r>
            <a:endPar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5" name="Rectangle 44">
            <a:extLst>
              <a:ext uri="{FF2B5EF4-FFF2-40B4-BE49-F238E27FC236}">
                <a16:creationId xmlns:a16="http://schemas.microsoft.com/office/drawing/2014/main" id="{E999634D-4F47-5409-CA7C-91DDE9D2129A}"/>
              </a:ext>
            </a:extLst>
          </p:cNvPr>
          <p:cNvSpPr/>
          <p:nvPr/>
        </p:nvSpPr>
        <p:spPr>
          <a:xfrm>
            <a:off x="6477411" y="5840428"/>
            <a:ext cx="698997"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Next </a:t>
            </a:r>
            <a:b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b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steps</a:t>
            </a:r>
          </a:p>
        </p:txBody>
      </p:sp>
      <p:cxnSp>
        <p:nvCxnSpPr>
          <p:cNvPr id="54" name="Straight Connector 53">
            <a:extLst>
              <a:ext uri="{FF2B5EF4-FFF2-40B4-BE49-F238E27FC236}">
                <a16:creationId xmlns:a16="http://schemas.microsoft.com/office/drawing/2014/main" id="{6D7C96BC-FC0A-FA9B-CE89-2B2CD5865A39}"/>
              </a:ext>
            </a:extLst>
          </p:cNvPr>
          <p:cNvCxnSpPr>
            <a:cxnSpLocks/>
          </p:cNvCxnSpPr>
          <p:nvPr/>
        </p:nvCxnSpPr>
        <p:spPr>
          <a:xfrm>
            <a:off x="6480844" y="1693758"/>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2">
            <a:extLst>
              <a:ext uri="{FF2B5EF4-FFF2-40B4-BE49-F238E27FC236}">
                <a16:creationId xmlns:a16="http://schemas.microsoft.com/office/drawing/2014/main" id="{133F1977-FC47-E941-CC71-B2B46E319E2E}"/>
              </a:ext>
            </a:extLst>
          </p:cNvPr>
          <p:cNvSpPr>
            <a:spLocks noChangeArrowheads="1"/>
          </p:cNvSpPr>
          <p:nvPr/>
        </p:nvSpPr>
        <p:spPr bwMode="gray">
          <a:xfrm>
            <a:off x="6480846" y="1341269"/>
            <a:ext cx="5147997"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Timing of highlighted milestones</a:t>
            </a:r>
          </a:p>
        </p:txBody>
      </p:sp>
      <p:graphicFrame>
        <p:nvGraphicFramePr>
          <p:cNvPr id="56" name="Table 55">
            <a:extLst>
              <a:ext uri="{FF2B5EF4-FFF2-40B4-BE49-F238E27FC236}">
                <a16:creationId xmlns:a16="http://schemas.microsoft.com/office/drawing/2014/main" id="{C189E7CF-5ADD-4523-6041-A74C77CA080C}"/>
              </a:ext>
            </a:extLst>
          </p:cNvPr>
          <p:cNvGraphicFramePr>
            <a:graphicFrameLocks noGrp="1"/>
          </p:cNvGraphicFramePr>
          <p:nvPr>
            <p:extLst>
              <p:ext uri="{D42A27DB-BD31-4B8C-83A1-F6EECF244321}">
                <p14:modId xmlns:p14="http://schemas.microsoft.com/office/powerpoint/2010/main" val="491344205"/>
              </p:ext>
            </p:extLst>
          </p:nvPr>
        </p:nvGraphicFramePr>
        <p:xfrm>
          <a:off x="6486195" y="2022912"/>
          <a:ext cx="5139210" cy="523680"/>
        </p:xfrm>
        <a:graphic>
          <a:graphicData uri="http://schemas.openxmlformats.org/drawingml/2006/table">
            <a:tbl>
              <a:tblPr firstRow="1" bandRow="1">
                <a:tableStyleId>{5C22544A-7EE6-4342-B048-85BDC9FD1C3A}</a:tableStyleId>
              </a:tblPr>
              <a:tblGrid>
                <a:gridCol w="1713070">
                  <a:extLst>
                    <a:ext uri="{9D8B030D-6E8A-4147-A177-3AD203B41FA5}">
                      <a16:colId xmlns:a16="http://schemas.microsoft.com/office/drawing/2014/main" val="20000"/>
                    </a:ext>
                  </a:extLst>
                </a:gridCol>
                <a:gridCol w="1713070">
                  <a:extLst>
                    <a:ext uri="{9D8B030D-6E8A-4147-A177-3AD203B41FA5}">
                      <a16:colId xmlns:a16="http://schemas.microsoft.com/office/drawing/2014/main" val="20001"/>
                    </a:ext>
                  </a:extLst>
                </a:gridCol>
                <a:gridCol w="1713070">
                  <a:extLst>
                    <a:ext uri="{9D8B030D-6E8A-4147-A177-3AD203B41FA5}">
                      <a16:colId xmlns:a16="http://schemas.microsoft.com/office/drawing/2014/main" val="20002"/>
                    </a:ext>
                  </a:extLst>
                </a:gridCol>
              </a:tblGrid>
              <a:tr h="153068">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baseline="0">
                          <a:solidFill>
                            <a:schemeClr val="tx1"/>
                          </a:solidFill>
                          <a:latin typeface="Arial" panose="020B0604020202020204" pitchFamily="34" charset="0"/>
                          <a:cs typeface="Arial" panose="020B0604020202020204" pitchFamily="34" charset="0"/>
                        </a:rPr>
                        <a:t>Customer-oriented sales</a:t>
                      </a:r>
                    </a:p>
                  </a:txBody>
                  <a:tcPr marL="90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US" sz="800" b="0" baseline="0">
                          <a:solidFill>
                            <a:schemeClr val="tx1"/>
                          </a:solidFill>
                          <a:latin typeface="Arial" panose="020B0604020202020204" pitchFamily="34" charset="0"/>
                          <a:cs typeface="Arial" panose="020B0604020202020204" pitchFamily="34" charset="0"/>
                        </a:rPr>
                        <a:t>CLV calculation</a:t>
                      </a:r>
                    </a:p>
                    <a:p>
                      <a:pPr marL="171450" indent="-171450" algn="l">
                        <a:buFont typeface="Arial" panose="020B0604020202020204" pitchFamily="34" charset="0"/>
                        <a:buChar char="•"/>
                      </a:pPr>
                      <a:r>
                        <a:rPr lang="en-US" sz="800" b="0" baseline="0">
                          <a:solidFill>
                            <a:schemeClr val="tx1"/>
                          </a:solidFill>
                          <a:latin typeface="Arial" panose="020B0604020202020204" pitchFamily="34" charset="0"/>
                          <a:cs typeface="Arial" panose="020B0604020202020204" pitchFamily="34" charset="0"/>
                        </a:rPr>
                        <a:t>Review and adjust contact rules</a:t>
                      </a:r>
                    </a:p>
                    <a:p>
                      <a:pPr marL="171450" indent="-171450" algn="l">
                        <a:buFont typeface="Arial" panose="020B0604020202020204" pitchFamily="34" charset="0"/>
                        <a:buChar char="•"/>
                      </a:pPr>
                      <a:r>
                        <a:rPr lang="en-US" sz="800" b="0" baseline="0">
                          <a:solidFill>
                            <a:schemeClr val="tx1"/>
                          </a:solidFill>
                          <a:latin typeface="Arial" panose="020B0604020202020204" pitchFamily="34" charset="0"/>
                          <a:cs typeface="Arial" panose="020B0604020202020204" pitchFamily="34" charset="0"/>
                        </a:rPr>
                        <a:t>New partnerships</a:t>
                      </a:r>
                    </a:p>
                  </a:txBody>
                  <a:tcPr marL="90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800" b="0">
                        <a:solidFill>
                          <a:schemeClr val="tx1"/>
                        </a:solidFill>
                        <a:latin typeface="Arial" panose="020B0604020202020204" pitchFamily="34" charset="0"/>
                        <a:cs typeface="Arial" panose="020B0604020202020204" pitchFamily="34" charset="0"/>
                      </a:endParaRPr>
                    </a:p>
                  </a:txBody>
                  <a:tcPr marL="36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7" name="AutoShape 2">
            <a:extLst>
              <a:ext uri="{FF2B5EF4-FFF2-40B4-BE49-F238E27FC236}">
                <a16:creationId xmlns:a16="http://schemas.microsoft.com/office/drawing/2014/main" id="{9BC310B1-09D4-BBCC-41A0-3D594459DDF6}"/>
              </a:ext>
            </a:extLst>
          </p:cNvPr>
          <p:cNvSpPr>
            <a:spLocks noChangeArrowheads="1"/>
          </p:cNvSpPr>
          <p:nvPr/>
        </p:nvSpPr>
        <p:spPr bwMode="gray">
          <a:xfrm>
            <a:off x="6477410" y="1803218"/>
            <a:ext cx="1702965" cy="166686"/>
          </a:xfrm>
          <a:prstGeom prst="homePlate">
            <a:avLst>
              <a:gd name="adj" fmla="val 28025"/>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2020-2021</a:t>
            </a:r>
          </a:p>
        </p:txBody>
      </p:sp>
      <p:sp>
        <p:nvSpPr>
          <p:cNvPr id="58" name="AutoShape 3">
            <a:extLst>
              <a:ext uri="{FF2B5EF4-FFF2-40B4-BE49-F238E27FC236}">
                <a16:creationId xmlns:a16="http://schemas.microsoft.com/office/drawing/2014/main" id="{AE33B4A4-F51F-DC3C-2F8A-0FA5C0EA5E11}"/>
              </a:ext>
            </a:extLst>
          </p:cNvPr>
          <p:cNvSpPr>
            <a:spLocks noChangeArrowheads="1"/>
          </p:cNvSpPr>
          <p:nvPr/>
        </p:nvSpPr>
        <p:spPr bwMode="gray">
          <a:xfrm>
            <a:off x="8200371" y="1803218"/>
            <a:ext cx="1702075" cy="166686"/>
          </a:xfrm>
          <a:prstGeom prst="chevron">
            <a:avLst>
              <a:gd name="adj" fmla="val 27720"/>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2022-2025</a:t>
            </a:r>
            <a:endParaRPr kumimoji="0" lang="en-US" sz="800" b="0" i="1"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endParaRPr>
          </a:p>
        </p:txBody>
      </p:sp>
      <p:sp>
        <p:nvSpPr>
          <p:cNvPr id="59" name="AutoShape 4">
            <a:extLst>
              <a:ext uri="{FF2B5EF4-FFF2-40B4-BE49-F238E27FC236}">
                <a16:creationId xmlns:a16="http://schemas.microsoft.com/office/drawing/2014/main" id="{5478ACF2-FED6-0023-DBFB-F3F5BA2F673C}"/>
              </a:ext>
            </a:extLst>
          </p:cNvPr>
          <p:cNvSpPr>
            <a:spLocks noChangeArrowheads="1"/>
          </p:cNvSpPr>
          <p:nvPr/>
        </p:nvSpPr>
        <p:spPr bwMode="gray">
          <a:xfrm>
            <a:off x="9922443" y="1803218"/>
            <a:ext cx="1702964" cy="166686"/>
          </a:xfrm>
          <a:prstGeom prst="chevron">
            <a:avLst>
              <a:gd name="adj" fmla="val 27734"/>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Beyond 2025</a:t>
            </a:r>
            <a:endParaRPr kumimoji="0" lang="en-US" sz="800" b="0" i="1"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endParaRPr>
          </a:p>
        </p:txBody>
      </p:sp>
      <p:cxnSp>
        <p:nvCxnSpPr>
          <p:cNvPr id="60" name="Straight Connector 59">
            <a:extLst>
              <a:ext uri="{FF2B5EF4-FFF2-40B4-BE49-F238E27FC236}">
                <a16:creationId xmlns:a16="http://schemas.microsoft.com/office/drawing/2014/main" id="{D1954A59-5070-A109-281A-C06F72DDF485}"/>
              </a:ext>
            </a:extLst>
          </p:cNvPr>
          <p:cNvCxnSpPr>
            <a:cxnSpLocks/>
          </p:cNvCxnSpPr>
          <p:nvPr/>
        </p:nvCxnSpPr>
        <p:spPr>
          <a:xfrm>
            <a:off x="6480844" y="3102530"/>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2">
            <a:extLst>
              <a:ext uri="{FF2B5EF4-FFF2-40B4-BE49-F238E27FC236}">
                <a16:creationId xmlns:a16="http://schemas.microsoft.com/office/drawing/2014/main" id="{AC0D592A-7991-0B91-2FC4-21CD84EFFFFF}"/>
              </a:ext>
            </a:extLst>
          </p:cNvPr>
          <p:cNvSpPr>
            <a:spLocks noChangeArrowheads="1"/>
          </p:cNvSpPr>
          <p:nvPr/>
        </p:nvSpPr>
        <p:spPr bwMode="gray">
          <a:xfrm>
            <a:off x="6480846" y="2750041"/>
            <a:ext cx="5147997"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Success KPIs</a:t>
            </a:r>
          </a:p>
        </p:txBody>
      </p:sp>
      <p:graphicFrame>
        <p:nvGraphicFramePr>
          <p:cNvPr id="62" name="Table 33">
            <a:extLst>
              <a:ext uri="{FF2B5EF4-FFF2-40B4-BE49-F238E27FC236}">
                <a16:creationId xmlns:a16="http://schemas.microsoft.com/office/drawing/2014/main" id="{8817BDF6-6F27-271B-CAC7-718207A17A63}"/>
              </a:ext>
            </a:extLst>
          </p:cNvPr>
          <p:cNvGraphicFramePr>
            <a:graphicFrameLocks noGrp="1"/>
          </p:cNvGraphicFramePr>
          <p:nvPr>
            <p:extLst>
              <p:ext uri="{D42A27DB-BD31-4B8C-83A1-F6EECF244321}">
                <p14:modId xmlns:p14="http://schemas.microsoft.com/office/powerpoint/2010/main" val="940789448"/>
              </p:ext>
            </p:extLst>
          </p:nvPr>
        </p:nvGraphicFramePr>
        <p:xfrm>
          <a:off x="6477405" y="3138283"/>
          <a:ext cx="5148002" cy="1202400"/>
        </p:xfrm>
        <a:graphic>
          <a:graphicData uri="http://schemas.openxmlformats.org/drawingml/2006/table">
            <a:tbl>
              <a:tblPr firstRow="1" bandRow="1">
                <a:tableStyleId>{13CE0595-0B00-448C-BB99-5609596045FD}</a:tableStyleId>
              </a:tblPr>
              <a:tblGrid>
                <a:gridCol w="2826744">
                  <a:extLst>
                    <a:ext uri="{9D8B030D-6E8A-4147-A177-3AD203B41FA5}">
                      <a16:colId xmlns:a16="http://schemas.microsoft.com/office/drawing/2014/main" val="470460442"/>
                    </a:ext>
                  </a:extLst>
                </a:gridCol>
                <a:gridCol w="1160629">
                  <a:extLst>
                    <a:ext uri="{9D8B030D-6E8A-4147-A177-3AD203B41FA5}">
                      <a16:colId xmlns:a16="http://schemas.microsoft.com/office/drawing/2014/main" val="2265604082"/>
                    </a:ext>
                  </a:extLst>
                </a:gridCol>
                <a:gridCol w="1160629">
                  <a:extLst>
                    <a:ext uri="{9D8B030D-6E8A-4147-A177-3AD203B41FA5}">
                      <a16:colId xmlns:a16="http://schemas.microsoft.com/office/drawing/2014/main" val="3710834502"/>
                    </a:ext>
                  </a:extLst>
                </a:gridCol>
              </a:tblGrid>
              <a:tr h="213360">
                <a:tc>
                  <a:txBody>
                    <a:bodyPr/>
                    <a:lstStyle/>
                    <a:p>
                      <a:r>
                        <a:rPr lang="en-US" sz="800"/>
                        <a:t>KPI</a:t>
                      </a:r>
                    </a:p>
                  </a:txBody>
                  <a:tcPr/>
                </a:tc>
                <a:tc>
                  <a:txBody>
                    <a:bodyPr/>
                    <a:lstStyle/>
                    <a:p>
                      <a:r>
                        <a:rPr lang="en-US" sz="800"/>
                        <a:t>Target</a:t>
                      </a:r>
                    </a:p>
                  </a:txBody>
                  <a:tcPr/>
                </a:tc>
                <a:tc>
                  <a:txBody>
                    <a:bodyPr/>
                    <a:lstStyle/>
                    <a:p>
                      <a:r>
                        <a:rPr lang="en-US" sz="800"/>
                        <a:t>By</a:t>
                      </a:r>
                    </a:p>
                  </a:txBody>
                  <a:tcPr/>
                </a:tc>
                <a:extLst>
                  <a:ext uri="{0D108BD9-81ED-4DB2-BD59-A6C34878D82A}">
                    <a16:rowId xmlns:a16="http://schemas.microsoft.com/office/drawing/2014/main" val="2784042414"/>
                  </a:ext>
                </a:extLst>
              </a:tr>
              <a:tr h="177478">
                <a:tc>
                  <a:txBody>
                    <a:bodyPr/>
                    <a:lstStyle/>
                    <a:p>
                      <a:pPr marL="285750" marR="0" lvl="1" indent="-171450" algn="l" defTabSz="914400" rtl="0" eaLnBrk="1" fontAlgn="auto" latinLnBrk="0" hangingPunct="1">
                        <a:lnSpc>
                          <a:spcPct val="100000"/>
                        </a:lnSpc>
                        <a:spcBef>
                          <a:spcPts val="0"/>
                        </a:spcBef>
                        <a:spcAft>
                          <a:spcPts val="0"/>
                        </a:spcAft>
                        <a:buClr>
                          <a:srgbClr val="F47B39"/>
                        </a:buClr>
                        <a:buSzPct val="100000"/>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Calibri"/>
                        </a:rPr>
                        <a:t>Cooperation with key partners</a:t>
                      </a:r>
                    </a:p>
                  </a:txBody>
                  <a:tcPr marL="0" marR="36000" marT="18000" marB="18000" anchor="ctr">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a:ea typeface="+mn-ea"/>
                          <a:cs typeface="Arial"/>
                          <a:sym typeface="Calibri"/>
                        </a:rPr>
                        <a:t>-</a:t>
                      </a:r>
                      <a:endParaRPr lang="en-US" sz="800" kern="1200" baseline="0" noProof="0">
                        <a:solidFill>
                          <a:schemeClr val="bg2">
                            <a:lumMod val="10000"/>
                          </a:schemeClr>
                        </a:solidFill>
                        <a:latin typeface="+mn-lt"/>
                        <a:ea typeface="+mn-ea"/>
                        <a:cs typeface="+mn-cs"/>
                        <a:sym typeface="Calibri"/>
                      </a:endParaRPr>
                    </a:p>
                  </a:txBody>
                  <a:tcPr marL="36000" marT="36000" marB="36000" anchor="ctr">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Q4 2020</a:t>
                      </a:r>
                    </a:p>
                  </a:txBody>
                  <a:tcPr marL="36000" marR="45720" marT="36000" marB="36000" anchor="ctr">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0820279"/>
                  </a:ext>
                </a:extLst>
              </a:tr>
              <a:tr h="177478">
                <a:tc>
                  <a:txBody>
                    <a:bodyPr/>
                    <a:lstStyle/>
                    <a:p>
                      <a:pPr marL="285750" marR="0" lvl="1" indent="-171450" algn="l" defTabSz="914400" rtl="0" eaLnBrk="1" fontAlgn="auto" latinLnBrk="0" hangingPunct="1">
                        <a:lnSpc>
                          <a:spcPct val="100000"/>
                        </a:lnSpc>
                        <a:spcBef>
                          <a:spcPts val="0"/>
                        </a:spcBef>
                        <a:spcAft>
                          <a:spcPts val="0"/>
                        </a:spcAft>
                        <a:buClr>
                          <a:srgbClr val="F47B39"/>
                        </a:buClr>
                        <a:buSzPct val="100000"/>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Calibri"/>
                        </a:rPr>
                        <a:t>New corporate partnerships with potential partners</a:t>
                      </a:r>
                    </a:p>
                  </a:txBody>
                  <a:tcPr marL="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a:ea typeface="+mn-ea"/>
                          <a:cs typeface="Arial"/>
                          <a:sym typeface="Calibri"/>
                        </a:rPr>
                        <a:t>-</a:t>
                      </a:r>
                      <a:endParaRPr lang="en-US" sz="800" kern="1200" baseline="0" noProof="0">
                        <a:solidFill>
                          <a:schemeClr val="bg2">
                            <a:lumMod val="10000"/>
                          </a:schemeClr>
                        </a:solidFill>
                        <a:latin typeface="+mn-lt"/>
                        <a:ea typeface="+mn-ea"/>
                        <a:cs typeface="+mn-cs"/>
                        <a:sym typeface="Calibri"/>
                      </a:endParaRPr>
                    </a:p>
                  </a:txBody>
                  <a:tcPr marL="3600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Q2 2021</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866001107"/>
                  </a:ext>
                </a:extLst>
              </a:tr>
              <a:tr h="177478">
                <a:tc>
                  <a:txBody>
                    <a:bodyPr/>
                    <a:lstStyle/>
                    <a:p>
                      <a:pPr marL="285750" marR="0" lvl="1" indent="-171450" algn="l" defTabSz="914400" rtl="0" eaLnBrk="1" fontAlgn="auto" latinLnBrk="0" hangingPunct="1">
                        <a:lnSpc>
                          <a:spcPct val="100000"/>
                        </a:lnSpc>
                        <a:spcBef>
                          <a:spcPts val="0"/>
                        </a:spcBef>
                        <a:spcAft>
                          <a:spcPts val="0"/>
                        </a:spcAft>
                        <a:buClr>
                          <a:srgbClr val="F47B39"/>
                        </a:buClr>
                        <a:buSzPct val="100000"/>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Calibri"/>
                        </a:rPr>
                        <a:t>Segments implemented in outbound campaigns</a:t>
                      </a:r>
                    </a:p>
                  </a:txBody>
                  <a:tcPr marL="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a:ea typeface="+mn-ea"/>
                          <a:cs typeface="Arial"/>
                          <a:sym typeface="Calibri"/>
                        </a:rPr>
                        <a:t>-</a:t>
                      </a:r>
                      <a:endParaRPr lang="en-US" sz="800" kern="1200" baseline="0" noProof="0">
                        <a:solidFill>
                          <a:schemeClr val="bg2">
                            <a:lumMod val="10000"/>
                          </a:schemeClr>
                        </a:solidFill>
                        <a:latin typeface="+mn-lt"/>
                        <a:ea typeface="+mn-ea"/>
                        <a:cs typeface="+mn-cs"/>
                        <a:sym typeface="Calibri"/>
                      </a:endParaRPr>
                    </a:p>
                  </a:txBody>
                  <a:tcPr marL="3600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Q2 2021</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66388218"/>
                  </a:ext>
                </a:extLst>
              </a:tr>
              <a:tr h="177478">
                <a:tc>
                  <a:txBody>
                    <a:bodyPr/>
                    <a:lstStyle/>
                    <a:p>
                      <a:pPr marL="285750" marR="0" lvl="1" indent="-171450" algn="l" defTabSz="914400" rtl="0" eaLnBrk="1" fontAlgn="auto" latinLnBrk="0" hangingPunct="1">
                        <a:lnSpc>
                          <a:spcPct val="100000"/>
                        </a:lnSpc>
                        <a:spcBef>
                          <a:spcPts val="0"/>
                        </a:spcBef>
                        <a:spcAft>
                          <a:spcPts val="0"/>
                        </a:spcAft>
                        <a:buClr>
                          <a:srgbClr val="F47B39"/>
                        </a:buClr>
                        <a:buSzPct val="100000"/>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Calibri"/>
                        </a:rPr>
                        <a:t>Implement CLV measurements</a:t>
                      </a:r>
                    </a:p>
                  </a:txBody>
                  <a:tcPr marL="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a:ea typeface="+mn-ea"/>
                          <a:cs typeface="Arial"/>
                          <a:sym typeface="Calibri"/>
                        </a:rPr>
                        <a:t>-</a:t>
                      </a:r>
                      <a:endParaRPr lang="en-US" sz="800" kern="1200" baseline="0" noProof="0">
                        <a:solidFill>
                          <a:schemeClr val="bg2">
                            <a:lumMod val="10000"/>
                          </a:schemeClr>
                        </a:solidFill>
                        <a:latin typeface="+mn-lt"/>
                        <a:ea typeface="+mn-ea"/>
                        <a:cs typeface="+mn-cs"/>
                        <a:sym typeface="Calibri"/>
                      </a:endParaRPr>
                    </a:p>
                  </a:txBody>
                  <a:tcPr marL="3600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Mid 2021</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21899295"/>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Tx/>
                        <a:buNone/>
                        <a:tabLst/>
                        <a:defRPr/>
                      </a:pPr>
                      <a:endParaRPr kumimoji="0" lang="en-US" sz="800" b="0" i="0" u="none" strike="noStrike" kern="1200" cap="none" spc="0" normalizeH="0" baseline="0" noProof="0">
                        <a:ln>
                          <a:noFill/>
                        </a:ln>
                        <a:solidFill>
                          <a:schemeClr val="bg2">
                            <a:lumMod val="10000"/>
                          </a:schemeClr>
                        </a:solidFill>
                        <a:effectLst/>
                        <a:uLnTx/>
                        <a:uFillTx/>
                        <a:latin typeface="+mn-lt"/>
                        <a:ea typeface="+mn-ea"/>
                        <a:cs typeface="+mn-cs"/>
                        <a:sym typeface="Calibri"/>
                      </a:endParaRPr>
                    </a:p>
                  </a:txBody>
                  <a:tcPr marL="108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baseline="0" noProof="0">
                        <a:solidFill>
                          <a:schemeClr val="bg2">
                            <a:lumMod val="10000"/>
                          </a:schemeClr>
                        </a:solidFill>
                        <a:latin typeface="+mn-lt"/>
                        <a:ea typeface="+mn-ea"/>
                        <a:cs typeface="+mn-cs"/>
                        <a:sym typeface="Calibri"/>
                      </a:endParaRPr>
                    </a:p>
                  </a:txBody>
                  <a:tcPr marL="3600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34558171"/>
                  </a:ext>
                </a:extLst>
              </a:tr>
            </a:tbl>
          </a:graphicData>
        </a:graphic>
      </p:graphicFrame>
      <p:sp>
        <p:nvSpPr>
          <p:cNvPr id="3" name="Rectangle 2">
            <a:extLst>
              <a:ext uri="{FF2B5EF4-FFF2-40B4-BE49-F238E27FC236}">
                <a16:creationId xmlns:a16="http://schemas.microsoft.com/office/drawing/2014/main" id="{9EBBF5EA-3F9A-25C9-E93E-1974AB877A40}"/>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latin typeface="Arial"/>
                <a:ea typeface="+mn-ea"/>
                <a:cs typeface="Arial"/>
                <a:sym typeface="Arial"/>
              </a:rPr>
              <a:t>Strategic initiative: Sales channels</a:t>
            </a:r>
          </a:p>
        </p:txBody>
      </p:sp>
      <p:sp>
        <p:nvSpPr>
          <p:cNvPr id="5" name="Oval 4">
            <a:extLst>
              <a:ext uri="{FF2B5EF4-FFF2-40B4-BE49-F238E27FC236}">
                <a16:creationId xmlns:a16="http://schemas.microsoft.com/office/drawing/2014/main" id="{56985866-FC0A-B2D4-F25B-9C06088A462B}"/>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C</a:t>
            </a:r>
          </a:p>
        </p:txBody>
      </p:sp>
    </p:spTree>
    <p:extLst>
      <p:ext uri="{BB962C8B-B14F-4D97-AF65-F5344CB8AC3E}">
        <p14:creationId xmlns:p14="http://schemas.microsoft.com/office/powerpoint/2010/main" val="28666414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17">
            <a:extLst>
              <a:ext uri="{FF2B5EF4-FFF2-40B4-BE49-F238E27FC236}">
                <a16:creationId xmlns:a16="http://schemas.microsoft.com/office/drawing/2014/main" id="{A1FAABD0-880D-D6E2-1C0C-2CCD0BC6F7FA}"/>
              </a:ext>
            </a:extLst>
          </p:cNvPr>
          <p:cNvSpPr>
            <a:spLocks noChangeArrowheads="1"/>
          </p:cNvSpPr>
          <p:nvPr/>
        </p:nvSpPr>
        <p:spPr bwMode="auto">
          <a:xfrm>
            <a:off x="4540610" y="3724884"/>
            <a:ext cx="3110400" cy="457200"/>
          </a:xfrm>
          <a:prstGeom prst="rect">
            <a:avLst/>
          </a:prstGeom>
          <a:solidFill>
            <a:schemeClr val="tx1"/>
          </a:solidFill>
          <a:ln w="9525" algn="ctr">
            <a:noFill/>
            <a:miter lim="800000"/>
            <a:headEnd type="none" w="lg" len="lg"/>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Sales channels/marketing</a:t>
            </a:r>
          </a:p>
        </p:txBody>
      </p:sp>
      <p:sp>
        <p:nvSpPr>
          <p:cNvPr id="25" name="TextBox 54">
            <a:extLst>
              <a:ext uri="{FF2B5EF4-FFF2-40B4-BE49-F238E27FC236}">
                <a16:creationId xmlns:a16="http://schemas.microsoft.com/office/drawing/2014/main" id="{387CB3F9-6C50-E90F-007C-C3C9E067994F}"/>
              </a:ext>
            </a:extLst>
          </p:cNvPr>
          <p:cNvSpPr txBox="1">
            <a:spLocks noChangeArrowheads="1"/>
          </p:cNvSpPr>
          <p:nvPr/>
        </p:nvSpPr>
        <p:spPr bwMode="auto">
          <a:xfrm>
            <a:off x="4540610" y="4192540"/>
            <a:ext cx="3110400" cy="2062103"/>
          </a:xfrm>
          <a:prstGeom prst="rect">
            <a:avLst/>
          </a:prstGeom>
          <a:noFill/>
          <a:ln w="9525">
            <a:noFill/>
            <a:miter lim="800000"/>
            <a:headEnd/>
            <a:tailEnd/>
          </a:ln>
        </p:spPr>
        <p:txBody>
          <a:bodyPr wrap="square">
            <a:spAutoFit/>
          </a:bodyPr>
          <a:lstStyle/>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Apply tactical "push" sales channels (telemarketing, direct mail) to targeted customer segments</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Optimize "pull" sales channels (online) </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Identify relevant partnerships to promote sales</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Differentiated marketing approaches to target segments</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Optimize ROMI/marketing channel</a:t>
            </a:r>
          </a:p>
        </p:txBody>
      </p:sp>
      <p:sp>
        <p:nvSpPr>
          <p:cNvPr id="13" name="Oval 12">
            <a:extLst>
              <a:ext uri="{FF2B5EF4-FFF2-40B4-BE49-F238E27FC236}">
                <a16:creationId xmlns:a16="http://schemas.microsoft.com/office/drawing/2014/main" id="{2B8D5DD2-5268-CBC7-25DD-CD97425A77D6}"/>
              </a:ext>
            </a:extLst>
          </p:cNvPr>
          <p:cNvSpPr/>
          <p:nvPr/>
        </p:nvSpPr>
        <p:spPr>
          <a:xfrm>
            <a:off x="4409805" y="3824972"/>
            <a:ext cx="261609" cy="262800"/>
          </a:xfrm>
          <a:prstGeom prst="ellipse">
            <a:avLst/>
          </a:prstGeom>
          <a:solidFill>
            <a:schemeClr val="accent2"/>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C</a:t>
            </a:r>
          </a:p>
        </p:txBody>
      </p:sp>
      <p:sp>
        <p:nvSpPr>
          <p:cNvPr id="2" name="Title 1">
            <a:extLst>
              <a:ext uri="{FF2B5EF4-FFF2-40B4-BE49-F238E27FC236}">
                <a16:creationId xmlns:a16="http://schemas.microsoft.com/office/drawing/2014/main" id="{397E0097-4D9E-9D55-4E1A-46D22C1A68D3}"/>
              </a:ext>
            </a:extLst>
          </p:cNvPr>
          <p:cNvSpPr>
            <a:spLocks noGrp="1"/>
          </p:cNvSpPr>
          <p:nvPr>
            <p:ph type="title"/>
          </p:nvPr>
        </p:nvSpPr>
        <p:spPr/>
        <p:txBody>
          <a:bodyPr lIns="72000"/>
          <a:lstStyle/>
          <a:p>
            <a:r>
              <a:rPr lang="en-US">
                <a:solidFill>
                  <a:schemeClr val="bg2"/>
                </a:solidFill>
              </a:rPr>
              <a:t>Strategic initiative D: </a:t>
            </a:r>
            <a:r>
              <a:rPr lang="en-US"/>
              <a:t>Products/pricing</a:t>
            </a:r>
          </a:p>
        </p:txBody>
      </p:sp>
      <p:sp>
        <p:nvSpPr>
          <p:cNvPr id="14" name="AutoShape 19">
            <a:extLst>
              <a:ext uri="{FF2B5EF4-FFF2-40B4-BE49-F238E27FC236}">
                <a16:creationId xmlns:a16="http://schemas.microsoft.com/office/drawing/2014/main" id="{B72AB4D0-09B6-89AF-E910-A166C817D323}"/>
              </a:ext>
            </a:extLst>
          </p:cNvPr>
          <p:cNvSpPr>
            <a:spLocks noChangeArrowheads="1"/>
          </p:cNvSpPr>
          <p:nvPr/>
        </p:nvSpPr>
        <p:spPr bwMode="auto">
          <a:xfrm rot="10800000">
            <a:off x="2247900" y="3099252"/>
            <a:ext cx="7696200" cy="296915"/>
          </a:xfrm>
          <a:prstGeom prst="triangle">
            <a:avLst>
              <a:gd name="adj" fmla="val 50125"/>
            </a:avLst>
          </a:prstGeom>
          <a:solidFill>
            <a:schemeClr val="bg2"/>
          </a:solidFill>
          <a:ln w="9525" algn="ctr">
            <a:noFill/>
            <a:miter lim="800000"/>
            <a:headEnd type="none" w="lg" len="lg"/>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Slide Number Placeholder 4">
            <a:extLst>
              <a:ext uri="{FF2B5EF4-FFF2-40B4-BE49-F238E27FC236}">
                <a16:creationId xmlns:a16="http://schemas.microsoft.com/office/drawing/2014/main" id="{019083A9-D71F-A637-CF60-83A533816AEE}"/>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44546A">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209</a:t>
            </a:fld>
            <a:endParaRPr kumimoji="0" lang="en-DK" sz="900" b="0" i="0" u="none" strike="noStrike" kern="1200" cap="none" spc="0" normalizeH="0" baseline="0" noProof="0">
              <a:ln>
                <a:noFill/>
              </a:ln>
              <a:solidFill>
                <a:srgbClr val="44546A">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6" name="Rectangle 13">
            <a:extLst>
              <a:ext uri="{FF2B5EF4-FFF2-40B4-BE49-F238E27FC236}">
                <a16:creationId xmlns:a16="http://schemas.microsoft.com/office/drawing/2014/main" id="{44E17E8D-3E68-680A-CBDA-30C7B85B8E2D}"/>
              </a:ext>
            </a:extLst>
          </p:cNvPr>
          <p:cNvSpPr>
            <a:spLocks noChangeArrowheads="1"/>
          </p:cNvSpPr>
          <p:nvPr/>
        </p:nvSpPr>
        <p:spPr bwMode="auto">
          <a:xfrm>
            <a:off x="2247901" y="1557850"/>
            <a:ext cx="7696199" cy="457565"/>
          </a:xfrm>
          <a:prstGeom prst="rect">
            <a:avLst/>
          </a:prstGeom>
          <a:solidFill>
            <a:schemeClr val="tx1"/>
          </a:solidFill>
          <a:ln w="9525" algn="ctr">
            <a:solidFill>
              <a:srgbClr val="79A2B3"/>
            </a:solidFill>
            <a:miter lim="800000"/>
            <a:headEnd type="none" w="lg" len="lg"/>
            <a:tailEnd type="none" w="lg" len="lg"/>
          </a:ln>
        </p:spPr>
        <p:txBody>
          <a:bodyPr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Customer segmentation </a:t>
            </a:r>
          </a:p>
        </p:txBody>
      </p:sp>
      <p:sp>
        <p:nvSpPr>
          <p:cNvPr id="17" name="Rectangle 49">
            <a:extLst>
              <a:ext uri="{FF2B5EF4-FFF2-40B4-BE49-F238E27FC236}">
                <a16:creationId xmlns:a16="http://schemas.microsoft.com/office/drawing/2014/main" id="{2EA4DB9D-9704-39DD-CA4E-575C3C64A867}"/>
              </a:ext>
            </a:extLst>
          </p:cNvPr>
          <p:cNvSpPr>
            <a:spLocks noChangeArrowheads="1"/>
          </p:cNvSpPr>
          <p:nvPr/>
        </p:nvSpPr>
        <p:spPr bwMode="gray">
          <a:xfrm>
            <a:off x="2247899" y="2047341"/>
            <a:ext cx="7696199" cy="408286"/>
          </a:xfrm>
          <a:prstGeom prst="rect">
            <a:avLst/>
          </a:prstGeom>
          <a:noFill/>
          <a:ln w="9525" algn="ctr">
            <a:noFill/>
            <a:round/>
            <a:headEnd/>
            <a:tailEnd/>
          </a:ln>
        </p:spPr>
        <p:txBody>
          <a:bodyPr lIns="36000" tIns="36000" rIns="36000" bIns="0" anchor="t"/>
          <a:lstStyle/>
          <a:p>
            <a:pPr marL="171450" marR="0" lvl="0" indent="-171450" algn="l" defTabSz="914400" rtl="0" eaLnBrk="1" fontAlgn="auto"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Analyze data to understand customer segments</a:t>
            </a:r>
          </a:p>
          <a:p>
            <a:pPr marL="171450" marR="0" lvl="0" indent="-171450" algn="l" defTabSz="914400" rtl="0" eaLnBrk="1" fontAlgn="auto"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Create clear target audiences based on segmentation</a:t>
            </a:r>
          </a:p>
          <a:p>
            <a:pPr marL="171450" marR="0" lvl="0" indent="-171450" algn="l" defTabSz="914400" rtl="0" eaLnBrk="1" fontAlgn="auto" latinLnBrk="0" hangingPunct="1">
              <a:lnSpc>
                <a:spcPct val="100000"/>
              </a:lnSpc>
              <a:spcBef>
                <a:spcPts val="0"/>
              </a:spcBef>
              <a:spcAft>
                <a:spcPts val="600"/>
              </a:spcAft>
              <a:buClr>
                <a:srgbClr val="061F32"/>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Actively use these audiences in all other strategic initiatives</a:t>
            </a:r>
          </a:p>
        </p:txBody>
      </p:sp>
      <p:sp>
        <p:nvSpPr>
          <p:cNvPr id="11" name="Oval 10">
            <a:extLst>
              <a:ext uri="{FF2B5EF4-FFF2-40B4-BE49-F238E27FC236}">
                <a16:creationId xmlns:a16="http://schemas.microsoft.com/office/drawing/2014/main" id="{297A0418-2A8E-3213-5E94-B82B11FAF123}"/>
              </a:ext>
            </a:extLst>
          </p:cNvPr>
          <p:cNvSpPr/>
          <p:nvPr/>
        </p:nvSpPr>
        <p:spPr>
          <a:xfrm>
            <a:off x="2117095" y="1655232"/>
            <a:ext cx="261609" cy="262800"/>
          </a:xfrm>
          <a:prstGeom prst="ellipse">
            <a:avLst/>
          </a:prstGeom>
          <a:solidFill>
            <a:schemeClr val="accent2"/>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A</a:t>
            </a:r>
          </a:p>
        </p:txBody>
      </p:sp>
      <p:sp>
        <p:nvSpPr>
          <p:cNvPr id="20" name="Rectangle 17">
            <a:extLst>
              <a:ext uri="{FF2B5EF4-FFF2-40B4-BE49-F238E27FC236}">
                <a16:creationId xmlns:a16="http://schemas.microsoft.com/office/drawing/2014/main" id="{DBE4ADC2-CCEF-71AA-95B5-9607B462248E}"/>
              </a:ext>
            </a:extLst>
          </p:cNvPr>
          <p:cNvSpPr>
            <a:spLocks noChangeArrowheads="1"/>
          </p:cNvSpPr>
          <p:nvPr/>
        </p:nvSpPr>
        <p:spPr bwMode="auto">
          <a:xfrm>
            <a:off x="852332" y="3724884"/>
            <a:ext cx="3110400" cy="457200"/>
          </a:xfrm>
          <a:prstGeom prst="rect">
            <a:avLst/>
          </a:prstGeom>
          <a:solidFill>
            <a:schemeClr val="tx1"/>
          </a:solidFill>
          <a:ln w="9525" algn="ctr">
            <a:noFill/>
            <a:miter lim="800000"/>
            <a:headEnd type="none" w="lg" len="lg"/>
            <a:tailEnd type="none" w="lg" len="lg"/>
          </a:ln>
        </p:spPr>
        <p:txBody>
          <a:bodyPr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Brand message</a:t>
            </a:r>
          </a:p>
        </p:txBody>
      </p:sp>
      <p:sp>
        <p:nvSpPr>
          <p:cNvPr id="24" name="TextBox 53">
            <a:extLst>
              <a:ext uri="{FF2B5EF4-FFF2-40B4-BE49-F238E27FC236}">
                <a16:creationId xmlns:a16="http://schemas.microsoft.com/office/drawing/2014/main" id="{DF29CBBD-0B15-7D8F-8A02-7A6C40A60352}"/>
              </a:ext>
            </a:extLst>
          </p:cNvPr>
          <p:cNvSpPr txBox="1">
            <a:spLocks noChangeArrowheads="1"/>
          </p:cNvSpPr>
          <p:nvPr/>
        </p:nvSpPr>
        <p:spPr bwMode="auto">
          <a:xfrm>
            <a:off x="852332" y="4192540"/>
            <a:ext cx="3110400" cy="1354217"/>
          </a:xfrm>
          <a:prstGeom prst="rect">
            <a:avLst/>
          </a:prstGeom>
          <a:noFill/>
          <a:ln w="9525">
            <a:noFill/>
            <a:miter lim="800000"/>
            <a:headEnd/>
            <a:tailEnd/>
          </a:ln>
        </p:spPr>
        <p:txBody>
          <a:bodyPr wrap="square">
            <a:spAutoFit/>
          </a:bodyPr>
          <a:lstStyle/>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Map current brand position to customer segment needs</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Focus on building right message around brand strength</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Refresh brand so that it appears innovative and desirable</a:t>
            </a:r>
          </a:p>
        </p:txBody>
      </p:sp>
      <p:sp>
        <p:nvSpPr>
          <p:cNvPr id="12" name="Oval 11">
            <a:extLst>
              <a:ext uri="{FF2B5EF4-FFF2-40B4-BE49-F238E27FC236}">
                <a16:creationId xmlns:a16="http://schemas.microsoft.com/office/drawing/2014/main" id="{CBB1BAD1-9770-0B44-8C58-793F29301164}"/>
              </a:ext>
            </a:extLst>
          </p:cNvPr>
          <p:cNvSpPr/>
          <p:nvPr/>
        </p:nvSpPr>
        <p:spPr>
          <a:xfrm>
            <a:off x="722731" y="3814015"/>
            <a:ext cx="261609" cy="262800"/>
          </a:xfrm>
          <a:prstGeom prst="ellipse">
            <a:avLst/>
          </a:prstGeom>
          <a:solidFill>
            <a:schemeClr val="accent2"/>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B</a:t>
            </a:r>
          </a:p>
        </p:txBody>
      </p:sp>
      <p:sp>
        <p:nvSpPr>
          <p:cNvPr id="6" name="Rectangle 5">
            <a:extLst>
              <a:ext uri="{FF2B5EF4-FFF2-40B4-BE49-F238E27FC236}">
                <a16:creationId xmlns:a16="http://schemas.microsoft.com/office/drawing/2014/main" id="{93C7338B-0B49-83EC-DF63-E43CCDBD7FF3}"/>
              </a:ext>
            </a:extLst>
          </p:cNvPr>
          <p:cNvSpPr/>
          <p:nvPr/>
        </p:nvSpPr>
        <p:spPr>
          <a:xfrm>
            <a:off x="0" y="1322361"/>
            <a:ext cx="12192000" cy="493228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1" name="TextBox 51">
            <a:extLst>
              <a:ext uri="{FF2B5EF4-FFF2-40B4-BE49-F238E27FC236}">
                <a16:creationId xmlns:a16="http://schemas.microsoft.com/office/drawing/2014/main" id="{3F78F4DA-4B0A-3664-C9D4-E5FA1E7E8259}"/>
              </a:ext>
            </a:extLst>
          </p:cNvPr>
          <p:cNvSpPr txBox="1">
            <a:spLocks noChangeArrowheads="1"/>
          </p:cNvSpPr>
          <p:nvPr/>
        </p:nvSpPr>
        <p:spPr bwMode="auto">
          <a:xfrm>
            <a:off x="8244773" y="4192540"/>
            <a:ext cx="3110779" cy="1431161"/>
          </a:xfrm>
          <a:prstGeom prst="rect">
            <a:avLst/>
          </a:prstGeom>
          <a:noFill/>
          <a:ln w="9525">
            <a:noFill/>
            <a:miter lim="800000"/>
            <a:headEnd/>
            <a:tailEnd/>
          </a:ln>
        </p:spPr>
        <p:txBody>
          <a:bodyPr wrap="square">
            <a:spAutoFit/>
          </a:bodyPr>
          <a:lstStyle/>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Focus on specific product offerings to increase customer lifetime value</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Increase customer awareness through increasing number of touch points</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Bundling of offerings</a:t>
            </a:r>
          </a:p>
          <a:p>
            <a:pPr marL="285750" marR="0" lvl="1" indent="-171450" algn="l" defTabSz="914400" rtl="0" eaLnBrk="1" fontAlgn="auto" latinLnBrk="0" hangingPunct="1">
              <a:lnSpc>
                <a:spcPct val="100000"/>
              </a:lnSpc>
              <a:spcBef>
                <a:spcPts val="0"/>
              </a:spcBef>
              <a:spcAft>
                <a:spcPts val="600"/>
              </a:spcAft>
              <a:buClr>
                <a:srgbClr val="061F32"/>
              </a:buClr>
              <a:buSzPct val="100000"/>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Differentiated price/payment offerings</a:t>
            </a:r>
          </a:p>
        </p:txBody>
      </p:sp>
      <p:sp>
        <p:nvSpPr>
          <p:cNvPr id="23" name="Rectangle 17">
            <a:extLst>
              <a:ext uri="{FF2B5EF4-FFF2-40B4-BE49-F238E27FC236}">
                <a16:creationId xmlns:a16="http://schemas.microsoft.com/office/drawing/2014/main" id="{F66BD7FF-8476-CBED-92F2-50328B7B6A04}"/>
              </a:ext>
            </a:extLst>
          </p:cNvPr>
          <p:cNvSpPr>
            <a:spLocks noChangeArrowheads="1"/>
          </p:cNvSpPr>
          <p:nvPr/>
        </p:nvSpPr>
        <p:spPr bwMode="auto">
          <a:xfrm>
            <a:off x="8228889" y="3724884"/>
            <a:ext cx="3110779" cy="457200"/>
          </a:xfrm>
          <a:prstGeom prst="rect">
            <a:avLst/>
          </a:prstGeom>
          <a:solidFill>
            <a:schemeClr val="tx1"/>
          </a:solidFill>
          <a:ln w="9525" algn="ctr">
            <a:noFill/>
            <a:miter lim="800000"/>
            <a:headEnd type="none" w="lg" len="lg"/>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Product offerings/pricing</a:t>
            </a:r>
          </a:p>
        </p:txBody>
      </p:sp>
      <p:sp>
        <p:nvSpPr>
          <p:cNvPr id="26" name="Oval 25">
            <a:extLst>
              <a:ext uri="{FF2B5EF4-FFF2-40B4-BE49-F238E27FC236}">
                <a16:creationId xmlns:a16="http://schemas.microsoft.com/office/drawing/2014/main" id="{AA7040AB-4997-F1AC-979E-9966004330F8}"/>
              </a:ext>
            </a:extLst>
          </p:cNvPr>
          <p:cNvSpPr/>
          <p:nvPr/>
        </p:nvSpPr>
        <p:spPr>
          <a:xfrm>
            <a:off x="8098083" y="3822084"/>
            <a:ext cx="261609" cy="262800"/>
          </a:xfrm>
          <a:prstGeom prst="ellipse">
            <a:avLst/>
          </a:prstGeom>
          <a:solidFill>
            <a:schemeClr val="accent2"/>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D</a:t>
            </a:r>
          </a:p>
        </p:txBody>
      </p:sp>
      <p:sp>
        <p:nvSpPr>
          <p:cNvPr id="3" name="Rectangle 2">
            <a:extLst>
              <a:ext uri="{FF2B5EF4-FFF2-40B4-BE49-F238E27FC236}">
                <a16:creationId xmlns:a16="http://schemas.microsoft.com/office/drawing/2014/main" id="{D4CEEEEE-9037-2AD6-1030-BD396C7CFA70}"/>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108000" tIns="36000" rIns="0" bIns="36000" rtlCol="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a:sym typeface="Arial"/>
              </a:rPr>
              <a:t>Strategic initiative: Products/pricing</a:t>
            </a:r>
          </a:p>
        </p:txBody>
      </p:sp>
      <p:sp>
        <p:nvSpPr>
          <p:cNvPr id="4" name="Oval 3">
            <a:extLst>
              <a:ext uri="{FF2B5EF4-FFF2-40B4-BE49-F238E27FC236}">
                <a16:creationId xmlns:a16="http://schemas.microsoft.com/office/drawing/2014/main" id="{33389E13-39C4-FCC4-180D-27E96F737FE1}"/>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D</a:t>
            </a:r>
          </a:p>
        </p:txBody>
      </p:sp>
    </p:spTree>
    <p:extLst>
      <p:ext uri="{BB962C8B-B14F-4D97-AF65-F5344CB8AC3E}">
        <p14:creationId xmlns:p14="http://schemas.microsoft.com/office/powerpoint/2010/main" val="2354297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normAutofit/>
          </a:bodyPr>
          <a:lstStyle/>
          <a:p>
            <a:r>
              <a:rPr lang="en-GB"/>
              <a:t>Each initiative has been assessed based on strategic value and potential EBITDA contribution in 202x</a:t>
            </a:r>
            <a:endParaRPr lang="en-DK"/>
          </a:p>
        </p:txBody>
      </p:sp>
      <p:sp>
        <p:nvSpPr>
          <p:cNvPr id="4" name="Footer Placeholder 2">
            <a:extLst>
              <a:ext uri="{FF2B5EF4-FFF2-40B4-BE49-F238E27FC236}">
                <a16:creationId xmlns:a16="http://schemas.microsoft.com/office/drawing/2014/main" id="{B3DC28F4-93C0-B34E-9C3C-1D3747A70B11}"/>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3" name="Rectangle 2">
            <a:extLst>
              <a:ext uri="{FF2B5EF4-FFF2-40B4-BE49-F238E27FC236}">
                <a16:creationId xmlns:a16="http://schemas.microsoft.com/office/drawing/2014/main" id="{6DA5E362-C7EE-5046-B221-A01DAE340FBB}"/>
              </a:ext>
            </a:extLst>
          </p:cNvPr>
          <p:cNvSpPr/>
          <p:nvPr/>
        </p:nvSpPr>
        <p:spPr>
          <a:xfrm>
            <a:off x="998766" y="1920240"/>
            <a:ext cx="10642371" cy="40718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Oval 5">
            <a:extLst>
              <a:ext uri="{FF2B5EF4-FFF2-40B4-BE49-F238E27FC236}">
                <a16:creationId xmlns:a16="http://schemas.microsoft.com/office/drawing/2014/main" id="{18BAEA17-5260-D245-A32C-30393B1D14B3}"/>
              </a:ext>
            </a:extLst>
          </p:cNvPr>
          <p:cNvSpPr>
            <a:spLocks noChangeAspect="1"/>
          </p:cNvSpPr>
          <p:nvPr/>
        </p:nvSpPr>
        <p:spPr>
          <a:xfrm>
            <a:off x="7459027" y="1374902"/>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Oval 6">
            <a:extLst>
              <a:ext uri="{FF2B5EF4-FFF2-40B4-BE49-F238E27FC236}">
                <a16:creationId xmlns:a16="http://schemas.microsoft.com/office/drawing/2014/main" id="{104CA1E6-EC8A-CC4C-97B6-A403ACD02F16}"/>
              </a:ext>
            </a:extLst>
          </p:cNvPr>
          <p:cNvSpPr>
            <a:spLocks noChangeAspect="1"/>
          </p:cNvSpPr>
          <p:nvPr/>
        </p:nvSpPr>
        <p:spPr>
          <a:xfrm>
            <a:off x="8966191" y="1374902"/>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Oval 7">
            <a:extLst>
              <a:ext uri="{FF2B5EF4-FFF2-40B4-BE49-F238E27FC236}">
                <a16:creationId xmlns:a16="http://schemas.microsoft.com/office/drawing/2014/main" id="{35FBE9FF-31AD-1E41-83C0-A8C138AAC3D1}"/>
              </a:ext>
            </a:extLst>
          </p:cNvPr>
          <p:cNvSpPr>
            <a:spLocks noChangeAspect="1"/>
          </p:cNvSpPr>
          <p:nvPr/>
        </p:nvSpPr>
        <p:spPr>
          <a:xfrm>
            <a:off x="10473354" y="1374902"/>
            <a:ext cx="288000" cy="28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A2D93091-DA24-FE40-B3F3-02C1222CACF6}"/>
              </a:ext>
            </a:extLst>
          </p:cNvPr>
          <p:cNvSpPr txBox="1"/>
          <p:nvPr/>
        </p:nvSpPr>
        <p:spPr>
          <a:xfrm>
            <a:off x="7738397" y="1365014"/>
            <a:ext cx="11055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[BU 1]</a:t>
            </a:r>
          </a:p>
        </p:txBody>
      </p:sp>
      <p:sp>
        <p:nvSpPr>
          <p:cNvPr id="10" name="TextBox 9">
            <a:extLst>
              <a:ext uri="{FF2B5EF4-FFF2-40B4-BE49-F238E27FC236}">
                <a16:creationId xmlns:a16="http://schemas.microsoft.com/office/drawing/2014/main" id="{DADF82BA-9152-2C43-9279-526671748D4E}"/>
              </a:ext>
            </a:extLst>
          </p:cNvPr>
          <p:cNvSpPr txBox="1"/>
          <p:nvPr/>
        </p:nvSpPr>
        <p:spPr>
          <a:xfrm>
            <a:off x="9245560" y="1365014"/>
            <a:ext cx="11055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[BU 2]</a:t>
            </a:r>
          </a:p>
        </p:txBody>
      </p:sp>
      <p:sp>
        <p:nvSpPr>
          <p:cNvPr id="11" name="TextBox 10">
            <a:extLst>
              <a:ext uri="{FF2B5EF4-FFF2-40B4-BE49-F238E27FC236}">
                <a16:creationId xmlns:a16="http://schemas.microsoft.com/office/drawing/2014/main" id="{7665BF91-EEB1-6646-977C-DF2006D3627D}"/>
              </a:ext>
            </a:extLst>
          </p:cNvPr>
          <p:cNvSpPr txBox="1"/>
          <p:nvPr/>
        </p:nvSpPr>
        <p:spPr>
          <a:xfrm>
            <a:off x="10753859" y="1365014"/>
            <a:ext cx="11055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61F32"/>
                </a:solidFill>
                <a:effectLst/>
                <a:uLnTx/>
                <a:uFillTx/>
                <a:latin typeface="Arial" panose="020B0604020202020204"/>
                <a:ea typeface="+mn-ea"/>
                <a:cs typeface="+mn-cs"/>
              </a:rPr>
              <a:t>[BU 3]</a:t>
            </a:r>
          </a:p>
        </p:txBody>
      </p:sp>
      <p:cxnSp>
        <p:nvCxnSpPr>
          <p:cNvPr id="12" name="Straight Arrow Connector 11">
            <a:extLst>
              <a:ext uri="{FF2B5EF4-FFF2-40B4-BE49-F238E27FC236}">
                <a16:creationId xmlns:a16="http://schemas.microsoft.com/office/drawing/2014/main" id="{FFD6EDCD-1B5F-8646-AE25-A71BED10F449}"/>
              </a:ext>
            </a:extLst>
          </p:cNvPr>
          <p:cNvCxnSpPr>
            <a:cxnSpLocks/>
          </p:cNvCxnSpPr>
          <p:nvPr/>
        </p:nvCxnSpPr>
        <p:spPr>
          <a:xfrm>
            <a:off x="998766" y="5992130"/>
            <a:ext cx="106423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A54B8BD-08BA-1A4D-9C07-F8EC68CE8788}"/>
              </a:ext>
            </a:extLst>
          </p:cNvPr>
          <p:cNvCxnSpPr>
            <a:cxnSpLocks/>
          </p:cNvCxnSpPr>
          <p:nvPr/>
        </p:nvCxnSpPr>
        <p:spPr>
          <a:xfrm flipV="1">
            <a:off x="998766" y="1920240"/>
            <a:ext cx="0" cy="4071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1C1925A-B4E7-DB41-BAE2-939DC48B6252}"/>
              </a:ext>
            </a:extLst>
          </p:cNvPr>
          <p:cNvSpPr txBox="1"/>
          <p:nvPr/>
        </p:nvSpPr>
        <p:spPr>
          <a:xfrm rot="16200000">
            <a:off x="-437913" y="3699189"/>
            <a:ext cx="227161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panose="020B0604020202020204"/>
                <a:ea typeface="+mn-ea"/>
                <a:cs typeface="+mn-cs"/>
              </a:rPr>
              <a:t>Strategic value to Group</a:t>
            </a:r>
            <a:endParaRPr kumimoji="0" lang="en-GB"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TextBox 18">
            <a:extLst>
              <a:ext uri="{FF2B5EF4-FFF2-40B4-BE49-F238E27FC236}">
                <a16:creationId xmlns:a16="http://schemas.microsoft.com/office/drawing/2014/main" id="{F5E0B8C3-834F-F245-B4E0-2AE41810CB60}"/>
              </a:ext>
            </a:extLst>
          </p:cNvPr>
          <p:cNvSpPr txBox="1"/>
          <p:nvPr/>
        </p:nvSpPr>
        <p:spPr>
          <a:xfrm>
            <a:off x="3661446" y="6064502"/>
            <a:ext cx="5557686" cy="3180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Arial" panose="020B0604020202020204"/>
                <a:ea typeface="+mn-ea"/>
                <a:cs typeface="+mn-cs"/>
              </a:rPr>
              <a:t>Potential EBITDA contribution</a:t>
            </a:r>
          </a:p>
        </p:txBody>
      </p:sp>
      <p:sp>
        <p:nvSpPr>
          <p:cNvPr id="17" name="TextBox 16">
            <a:extLst>
              <a:ext uri="{FF2B5EF4-FFF2-40B4-BE49-F238E27FC236}">
                <a16:creationId xmlns:a16="http://schemas.microsoft.com/office/drawing/2014/main" id="{EB7B52CA-0E9A-EE4B-B96B-2E0A9B6B7D27}"/>
              </a:ext>
            </a:extLst>
          </p:cNvPr>
          <p:cNvSpPr txBox="1"/>
          <p:nvPr/>
        </p:nvSpPr>
        <p:spPr>
          <a:xfrm>
            <a:off x="350531" y="1920240"/>
            <a:ext cx="648236"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High</a:t>
            </a:r>
          </a:p>
        </p:txBody>
      </p:sp>
      <p:sp>
        <p:nvSpPr>
          <p:cNvPr id="21" name="TextBox 20">
            <a:extLst>
              <a:ext uri="{FF2B5EF4-FFF2-40B4-BE49-F238E27FC236}">
                <a16:creationId xmlns:a16="http://schemas.microsoft.com/office/drawing/2014/main" id="{FDDE6261-3146-AC40-83A0-D9622ACFC06D}"/>
              </a:ext>
            </a:extLst>
          </p:cNvPr>
          <p:cNvSpPr txBox="1"/>
          <p:nvPr/>
        </p:nvSpPr>
        <p:spPr>
          <a:xfrm>
            <a:off x="350529" y="5684353"/>
            <a:ext cx="648236"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Low</a:t>
            </a:r>
          </a:p>
        </p:txBody>
      </p:sp>
      <p:sp>
        <p:nvSpPr>
          <p:cNvPr id="22" name="TextBox 21">
            <a:extLst>
              <a:ext uri="{FF2B5EF4-FFF2-40B4-BE49-F238E27FC236}">
                <a16:creationId xmlns:a16="http://schemas.microsoft.com/office/drawing/2014/main" id="{8585639B-7FD6-1241-9FF2-2592E63FAE23}"/>
              </a:ext>
            </a:extLst>
          </p:cNvPr>
          <p:cNvSpPr txBox="1"/>
          <p:nvPr/>
        </p:nvSpPr>
        <p:spPr>
          <a:xfrm>
            <a:off x="998765" y="6069663"/>
            <a:ext cx="120744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0 [currency]</a:t>
            </a:r>
          </a:p>
        </p:txBody>
      </p:sp>
      <p:sp>
        <p:nvSpPr>
          <p:cNvPr id="24" name="TextBox 23">
            <a:extLst>
              <a:ext uri="{FF2B5EF4-FFF2-40B4-BE49-F238E27FC236}">
                <a16:creationId xmlns:a16="http://schemas.microsoft.com/office/drawing/2014/main" id="{545F8091-A4B7-2C4F-8297-7C6DDA98FCA0}"/>
              </a:ext>
            </a:extLst>
          </p:cNvPr>
          <p:cNvSpPr txBox="1"/>
          <p:nvPr/>
        </p:nvSpPr>
        <p:spPr>
          <a:xfrm>
            <a:off x="8074961" y="6069663"/>
            <a:ext cx="120744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15 M</a:t>
            </a:r>
          </a:p>
        </p:txBody>
      </p:sp>
      <p:sp>
        <p:nvSpPr>
          <p:cNvPr id="25" name="TextBox 24">
            <a:extLst>
              <a:ext uri="{FF2B5EF4-FFF2-40B4-BE49-F238E27FC236}">
                <a16:creationId xmlns:a16="http://schemas.microsoft.com/office/drawing/2014/main" id="{7808F647-4DEA-2049-8FA3-5272DC623CE0}"/>
              </a:ext>
            </a:extLst>
          </p:cNvPr>
          <p:cNvSpPr txBox="1"/>
          <p:nvPr/>
        </p:nvSpPr>
        <p:spPr>
          <a:xfrm>
            <a:off x="10433692" y="6069663"/>
            <a:ext cx="1207445"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20 M</a:t>
            </a:r>
          </a:p>
        </p:txBody>
      </p:sp>
      <p:sp>
        <p:nvSpPr>
          <p:cNvPr id="26" name="TextBox 25">
            <a:extLst>
              <a:ext uri="{FF2B5EF4-FFF2-40B4-BE49-F238E27FC236}">
                <a16:creationId xmlns:a16="http://schemas.microsoft.com/office/drawing/2014/main" id="{236A0C70-A562-544C-980A-E0145D740969}"/>
              </a:ext>
            </a:extLst>
          </p:cNvPr>
          <p:cNvSpPr txBox="1"/>
          <p:nvPr/>
        </p:nvSpPr>
        <p:spPr>
          <a:xfrm>
            <a:off x="3357497" y="6069663"/>
            <a:ext cx="120744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5 M</a:t>
            </a:r>
          </a:p>
        </p:txBody>
      </p:sp>
      <p:sp>
        <p:nvSpPr>
          <p:cNvPr id="34" name="Oval 33">
            <a:extLst>
              <a:ext uri="{FF2B5EF4-FFF2-40B4-BE49-F238E27FC236}">
                <a16:creationId xmlns:a16="http://schemas.microsoft.com/office/drawing/2014/main" id="{158D4139-2C3C-B248-8E24-CE96859D8703}"/>
              </a:ext>
            </a:extLst>
          </p:cNvPr>
          <p:cNvSpPr>
            <a:spLocks noChangeAspect="1"/>
          </p:cNvSpPr>
          <p:nvPr/>
        </p:nvSpPr>
        <p:spPr>
          <a:xfrm rot="195966">
            <a:off x="1458487" y="4004840"/>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1</a:t>
            </a:r>
          </a:p>
        </p:txBody>
      </p:sp>
      <p:sp>
        <p:nvSpPr>
          <p:cNvPr id="35" name="Oval 34">
            <a:extLst>
              <a:ext uri="{FF2B5EF4-FFF2-40B4-BE49-F238E27FC236}">
                <a16:creationId xmlns:a16="http://schemas.microsoft.com/office/drawing/2014/main" id="{A6B7EC2F-B31B-5240-B48F-980630A1AADA}"/>
              </a:ext>
            </a:extLst>
          </p:cNvPr>
          <p:cNvSpPr>
            <a:spLocks noChangeAspect="1"/>
          </p:cNvSpPr>
          <p:nvPr/>
        </p:nvSpPr>
        <p:spPr>
          <a:xfrm rot="195966">
            <a:off x="5910471" y="5132702"/>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2</a:t>
            </a:r>
          </a:p>
        </p:txBody>
      </p:sp>
      <p:sp>
        <p:nvSpPr>
          <p:cNvPr id="36" name="Oval 35">
            <a:extLst>
              <a:ext uri="{FF2B5EF4-FFF2-40B4-BE49-F238E27FC236}">
                <a16:creationId xmlns:a16="http://schemas.microsoft.com/office/drawing/2014/main" id="{28816982-1968-CD41-98E4-69B5F5924AC8}"/>
              </a:ext>
            </a:extLst>
          </p:cNvPr>
          <p:cNvSpPr>
            <a:spLocks noChangeAspect="1"/>
          </p:cNvSpPr>
          <p:nvPr/>
        </p:nvSpPr>
        <p:spPr>
          <a:xfrm rot="195966">
            <a:off x="2654472" y="3936697"/>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3</a:t>
            </a:r>
          </a:p>
        </p:txBody>
      </p:sp>
      <p:sp>
        <p:nvSpPr>
          <p:cNvPr id="37" name="Oval 36">
            <a:extLst>
              <a:ext uri="{FF2B5EF4-FFF2-40B4-BE49-F238E27FC236}">
                <a16:creationId xmlns:a16="http://schemas.microsoft.com/office/drawing/2014/main" id="{7C3B7AEC-DE73-6242-B134-94BD73660416}"/>
              </a:ext>
            </a:extLst>
          </p:cNvPr>
          <p:cNvSpPr>
            <a:spLocks noChangeAspect="1"/>
          </p:cNvSpPr>
          <p:nvPr/>
        </p:nvSpPr>
        <p:spPr>
          <a:xfrm rot="195966">
            <a:off x="1748716" y="5370092"/>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4</a:t>
            </a:r>
          </a:p>
        </p:txBody>
      </p:sp>
      <p:sp>
        <p:nvSpPr>
          <p:cNvPr id="38" name="Oval 37">
            <a:extLst>
              <a:ext uri="{FF2B5EF4-FFF2-40B4-BE49-F238E27FC236}">
                <a16:creationId xmlns:a16="http://schemas.microsoft.com/office/drawing/2014/main" id="{AA614608-33D3-7944-9839-ECCE31AC9D20}"/>
              </a:ext>
            </a:extLst>
          </p:cNvPr>
          <p:cNvSpPr>
            <a:spLocks noChangeAspect="1"/>
          </p:cNvSpPr>
          <p:nvPr/>
        </p:nvSpPr>
        <p:spPr>
          <a:xfrm rot="195966">
            <a:off x="7573213" y="3758644"/>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5</a:t>
            </a:r>
          </a:p>
        </p:txBody>
      </p:sp>
      <p:sp>
        <p:nvSpPr>
          <p:cNvPr id="39" name="Oval 38">
            <a:extLst>
              <a:ext uri="{FF2B5EF4-FFF2-40B4-BE49-F238E27FC236}">
                <a16:creationId xmlns:a16="http://schemas.microsoft.com/office/drawing/2014/main" id="{F3332FD0-F4D3-714C-98E4-F423D9872ABC}"/>
              </a:ext>
            </a:extLst>
          </p:cNvPr>
          <p:cNvSpPr>
            <a:spLocks noChangeAspect="1"/>
          </p:cNvSpPr>
          <p:nvPr/>
        </p:nvSpPr>
        <p:spPr>
          <a:xfrm rot="195966">
            <a:off x="5362579" y="5449186"/>
            <a:ext cx="288000" cy="28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6</a:t>
            </a:r>
          </a:p>
        </p:txBody>
      </p:sp>
      <p:sp>
        <p:nvSpPr>
          <p:cNvPr id="40" name="Oval 39">
            <a:extLst>
              <a:ext uri="{FF2B5EF4-FFF2-40B4-BE49-F238E27FC236}">
                <a16:creationId xmlns:a16="http://schemas.microsoft.com/office/drawing/2014/main" id="{CFBE99EA-BEB4-7D43-8982-D073E1CA47B2}"/>
              </a:ext>
            </a:extLst>
          </p:cNvPr>
          <p:cNvSpPr>
            <a:spLocks noChangeAspect="1"/>
          </p:cNvSpPr>
          <p:nvPr/>
        </p:nvSpPr>
        <p:spPr>
          <a:xfrm>
            <a:off x="5740969" y="2656786"/>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7</a:t>
            </a:r>
          </a:p>
        </p:txBody>
      </p:sp>
      <p:sp>
        <p:nvSpPr>
          <p:cNvPr id="41" name="Oval 40">
            <a:extLst>
              <a:ext uri="{FF2B5EF4-FFF2-40B4-BE49-F238E27FC236}">
                <a16:creationId xmlns:a16="http://schemas.microsoft.com/office/drawing/2014/main" id="{733153F8-2397-DA41-967E-16D9B810E69E}"/>
              </a:ext>
            </a:extLst>
          </p:cNvPr>
          <p:cNvSpPr>
            <a:spLocks noChangeAspect="1"/>
          </p:cNvSpPr>
          <p:nvPr/>
        </p:nvSpPr>
        <p:spPr>
          <a:xfrm>
            <a:off x="8994406" y="5008704"/>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8</a:t>
            </a:r>
          </a:p>
        </p:txBody>
      </p:sp>
      <p:sp>
        <p:nvSpPr>
          <p:cNvPr id="42" name="Oval 41">
            <a:extLst>
              <a:ext uri="{FF2B5EF4-FFF2-40B4-BE49-F238E27FC236}">
                <a16:creationId xmlns:a16="http://schemas.microsoft.com/office/drawing/2014/main" id="{8AA628AE-DD5F-2244-9991-D4000DFD8A8B}"/>
              </a:ext>
            </a:extLst>
          </p:cNvPr>
          <p:cNvSpPr>
            <a:spLocks noChangeAspect="1"/>
          </p:cNvSpPr>
          <p:nvPr/>
        </p:nvSpPr>
        <p:spPr>
          <a:xfrm>
            <a:off x="3915506" y="4521939"/>
            <a:ext cx="288000" cy="28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9</a:t>
            </a:r>
          </a:p>
        </p:txBody>
      </p:sp>
      <p:sp>
        <p:nvSpPr>
          <p:cNvPr id="43" name="Oval 42">
            <a:extLst>
              <a:ext uri="{FF2B5EF4-FFF2-40B4-BE49-F238E27FC236}">
                <a16:creationId xmlns:a16="http://schemas.microsoft.com/office/drawing/2014/main" id="{B02BD051-A6AF-B34C-B903-2499C81E0216}"/>
              </a:ext>
            </a:extLst>
          </p:cNvPr>
          <p:cNvSpPr>
            <a:spLocks noChangeAspect="1"/>
          </p:cNvSpPr>
          <p:nvPr/>
        </p:nvSpPr>
        <p:spPr>
          <a:xfrm>
            <a:off x="7315027" y="2974414"/>
            <a:ext cx="288000" cy="28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10</a:t>
            </a:r>
          </a:p>
        </p:txBody>
      </p:sp>
      <p:sp>
        <p:nvSpPr>
          <p:cNvPr id="44" name="Oval 43">
            <a:extLst>
              <a:ext uri="{FF2B5EF4-FFF2-40B4-BE49-F238E27FC236}">
                <a16:creationId xmlns:a16="http://schemas.microsoft.com/office/drawing/2014/main" id="{9A1F775B-DB77-504F-B6AF-2F6F5FE25C27}"/>
              </a:ext>
            </a:extLst>
          </p:cNvPr>
          <p:cNvSpPr>
            <a:spLocks noChangeAspect="1"/>
          </p:cNvSpPr>
          <p:nvPr/>
        </p:nvSpPr>
        <p:spPr>
          <a:xfrm>
            <a:off x="3757589" y="5062584"/>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11</a:t>
            </a:r>
          </a:p>
        </p:txBody>
      </p:sp>
      <p:sp>
        <p:nvSpPr>
          <p:cNvPr id="45" name="Oval 44">
            <a:extLst>
              <a:ext uri="{FF2B5EF4-FFF2-40B4-BE49-F238E27FC236}">
                <a16:creationId xmlns:a16="http://schemas.microsoft.com/office/drawing/2014/main" id="{E6AC1179-9A92-1D48-9283-C34DA77CFE66}"/>
              </a:ext>
            </a:extLst>
          </p:cNvPr>
          <p:cNvSpPr>
            <a:spLocks noChangeAspect="1"/>
          </p:cNvSpPr>
          <p:nvPr/>
        </p:nvSpPr>
        <p:spPr>
          <a:xfrm>
            <a:off x="3502281" y="2277988"/>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12</a:t>
            </a:r>
          </a:p>
        </p:txBody>
      </p:sp>
      <p:sp>
        <p:nvSpPr>
          <p:cNvPr id="46" name="Oval 45">
            <a:extLst>
              <a:ext uri="{FF2B5EF4-FFF2-40B4-BE49-F238E27FC236}">
                <a16:creationId xmlns:a16="http://schemas.microsoft.com/office/drawing/2014/main" id="{B6C221C4-97CB-194B-A054-50A5A39F3B26}"/>
              </a:ext>
            </a:extLst>
          </p:cNvPr>
          <p:cNvSpPr>
            <a:spLocks noChangeAspect="1"/>
          </p:cNvSpPr>
          <p:nvPr/>
        </p:nvSpPr>
        <p:spPr>
          <a:xfrm>
            <a:off x="5263286" y="3708869"/>
            <a:ext cx="288000" cy="28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13</a:t>
            </a:r>
          </a:p>
        </p:txBody>
      </p:sp>
      <p:sp>
        <p:nvSpPr>
          <p:cNvPr id="47" name="Oval 46">
            <a:extLst>
              <a:ext uri="{FF2B5EF4-FFF2-40B4-BE49-F238E27FC236}">
                <a16:creationId xmlns:a16="http://schemas.microsoft.com/office/drawing/2014/main" id="{35E06875-6D18-2348-AC3F-4B1C2CB93CE7}"/>
              </a:ext>
            </a:extLst>
          </p:cNvPr>
          <p:cNvSpPr>
            <a:spLocks noChangeAspect="1"/>
          </p:cNvSpPr>
          <p:nvPr/>
        </p:nvSpPr>
        <p:spPr>
          <a:xfrm>
            <a:off x="9349968" y="4796451"/>
            <a:ext cx="288000" cy="28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14</a:t>
            </a:r>
          </a:p>
        </p:txBody>
      </p:sp>
      <p:sp>
        <p:nvSpPr>
          <p:cNvPr id="48" name="Oval 47">
            <a:extLst>
              <a:ext uri="{FF2B5EF4-FFF2-40B4-BE49-F238E27FC236}">
                <a16:creationId xmlns:a16="http://schemas.microsoft.com/office/drawing/2014/main" id="{3522FD01-DC67-D24F-918F-60470061E983}"/>
              </a:ext>
            </a:extLst>
          </p:cNvPr>
          <p:cNvSpPr>
            <a:spLocks noChangeAspect="1"/>
          </p:cNvSpPr>
          <p:nvPr/>
        </p:nvSpPr>
        <p:spPr>
          <a:xfrm>
            <a:off x="7666169" y="3286261"/>
            <a:ext cx="288000" cy="288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15</a:t>
            </a:r>
          </a:p>
        </p:txBody>
      </p:sp>
      <p:sp>
        <p:nvSpPr>
          <p:cNvPr id="122" name="Rectangle 121">
            <a:extLst>
              <a:ext uri="{FF2B5EF4-FFF2-40B4-BE49-F238E27FC236}">
                <a16:creationId xmlns:a16="http://schemas.microsoft.com/office/drawing/2014/main" id="{C136BB40-5391-1A4A-87E9-5473CDC72FBF}"/>
              </a:ext>
            </a:extLst>
          </p:cNvPr>
          <p:cNvSpPr/>
          <p:nvPr/>
        </p:nvSpPr>
        <p:spPr>
          <a:xfrm>
            <a:off x="467806" y="1368884"/>
            <a:ext cx="6190862" cy="30777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Strategic initiatives ranked by strategic value and EBITDA contribution</a:t>
            </a:r>
          </a:p>
        </p:txBody>
      </p:sp>
      <p:sp>
        <p:nvSpPr>
          <p:cNvPr id="5" name="Google Shape;23;p40">
            <a:extLst>
              <a:ext uri="{FF2B5EF4-FFF2-40B4-BE49-F238E27FC236}">
                <a16:creationId xmlns:a16="http://schemas.microsoft.com/office/drawing/2014/main" id="{729F79AB-3505-8678-2B66-FBE67FCE8BFE}"/>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21</a:t>
            </a:fld>
            <a:endParaRPr/>
          </a:p>
        </p:txBody>
      </p:sp>
    </p:spTree>
    <p:extLst>
      <p:ext uri="{BB962C8B-B14F-4D97-AF65-F5344CB8AC3E}">
        <p14:creationId xmlns:p14="http://schemas.microsoft.com/office/powerpoint/2010/main" val="54390720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US"/>
              <a:t>New segmentation has several implications for </a:t>
            </a:r>
            <a:r>
              <a:rPr lang="en-US">
                <a:solidFill>
                  <a:schemeClr val="bg2"/>
                </a:solidFill>
              </a:rPr>
              <a:t>product offerings/pricing</a:t>
            </a:r>
            <a:endParaRPr lang="en-GB">
              <a:solidFill>
                <a:schemeClr val="bg2"/>
              </a:solidFill>
            </a:endParaRPr>
          </a:p>
        </p:txBody>
      </p:sp>
      <p:sp>
        <p:nvSpPr>
          <p:cNvPr id="28" name="Footer Placeholder 2">
            <a:extLst>
              <a:ext uri="{FF2B5EF4-FFF2-40B4-BE49-F238E27FC236}">
                <a16:creationId xmlns:a16="http://schemas.microsoft.com/office/drawing/2014/main" id="{88CB6CE4-15FA-8C47-A3C6-0583C857E01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Team analysis</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27" name="Rectangle 26">
            <a:extLst>
              <a:ext uri="{FF2B5EF4-FFF2-40B4-BE49-F238E27FC236}">
                <a16:creationId xmlns:a16="http://schemas.microsoft.com/office/drawing/2014/main" id="{EF39853F-8B5E-5743-9198-16FA1833CB5E}"/>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3" name="Slide Number Placeholder 4">
            <a:extLst>
              <a:ext uri="{FF2B5EF4-FFF2-40B4-BE49-F238E27FC236}">
                <a16:creationId xmlns:a16="http://schemas.microsoft.com/office/drawing/2014/main" id="{173E6267-80A9-E43F-AF98-B73DFC614E18}"/>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210</a:t>
            </a:fld>
            <a:endParaRPr kumimoji="0" lang="en-DK"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3" name="TextBox 2">
            <a:extLst>
              <a:ext uri="{FF2B5EF4-FFF2-40B4-BE49-F238E27FC236}">
                <a16:creationId xmlns:a16="http://schemas.microsoft.com/office/drawing/2014/main" id="{D61773D8-6F34-F33E-3BC3-91956BF2F1F3}"/>
              </a:ext>
            </a:extLst>
          </p:cNvPr>
          <p:cNvSpPr txBox="1"/>
          <p:nvPr/>
        </p:nvSpPr>
        <p:spPr>
          <a:xfrm>
            <a:off x="509334" y="1659750"/>
            <a:ext cx="4941079" cy="360850"/>
          </a:xfrm>
          <a:prstGeom prst="rect">
            <a:avLst/>
          </a:prstGeom>
          <a:noFill/>
        </p:spPr>
        <p:txBody>
          <a:bodyPr wrap="square" tIns="72000" bIns="72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Main insights from analysis</a:t>
            </a:r>
          </a:p>
        </p:txBody>
      </p:sp>
      <p:sp>
        <p:nvSpPr>
          <p:cNvPr id="4" name="TextBox 3">
            <a:extLst>
              <a:ext uri="{FF2B5EF4-FFF2-40B4-BE49-F238E27FC236}">
                <a16:creationId xmlns:a16="http://schemas.microsoft.com/office/drawing/2014/main" id="{3C8C23A6-2C21-F68E-E405-7E0B9375CAD7}"/>
              </a:ext>
            </a:extLst>
          </p:cNvPr>
          <p:cNvSpPr txBox="1"/>
          <p:nvPr/>
        </p:nvSpPr>
        <p:spPr>
          <a:xfrm>
            <a:off x="6741587" y="1659750"/>
            <a:ext cx="4941079" cy="360850"/>
          </a:xfrm>
          <a:prstGeom prst="rect">
            <a:avLst/>
          </a:prstGeom>
          <a:noFill/>
        </p:spPr>
        <p:txBody>
          <a:bodyPr wrap="square" tIns="72000" bIns="72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Initial ideas for “[name]” concept offering</a:t>
            </a:r>
          </a:p>
        </p:txBody>
      </p:sp>
      <p:cxnSp>
        <p:nvCxnSpPr>
          <p:cNvPr id="5" name="Straight Connector 4">
            <a:extLst>
              <a:ext uri="{FF2B5EF4-FFF2-40B4-BE49-F238E27FC236}">
                <a16:creationId xmlns:a16="http://schemas.microsoft.com/office/drawing/2014/main" id="{1B99D6C2-BC56-7490-B651-94B19E7B33A8}"/>
              </a:ext>
            </a:extLst>
          </p:cNvPr>
          <p:cNvCxnSpPr>
            <a:cxnSpLocks/>
          </p:cNvCxnSpPr>
          <p:nvPr/>
        </p:nvCxnSpPr>
        <p:spPr>
          <a:xfrm>
            <a:off x="511213" y="2020600"/>
            <a:ext cx="4939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ABE12D6-1827-E0BD-F9C6-5413EB2B3BF6}"/>
              </a:ext>
            </a:extLst>
          </p:cNvPr>
          <p:cNvCxnSpPr>
            <a:cxnSpLocks/>
          </p:cNvCxnSpPr>
          <p:nvPr/>
        </p:nvCxnSpPr>
        <p:spPr>
          <a:xfrm>
            <a:off x="6743466" y="2020600"/>
            <a:ext cx="4939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32A2333-2CE1-0E19-0E79-8D495CE0A6DF}"/>
              </a:ext>
            </a:extLst>
          </p:cNvPr>
          <p:cNvGrpSpPr/>
          <p:nvPr/>
        </p:nvGrpSpPr>
        <p:grpSpPr>
          <a:xfrm>
            <a:off x="5891740" y="2224618"/>
            <a:ext cx="410399" cy="3852000"/>
            <a:chOff x="4052602" y="2068724"/>
            <a:chExt cx="410399" cy="3852000"/>
          </a:xfrm>
        </p:grpSpPr>
        <p:cxnSp>
          <p:nvCxnSpPr>
            <p:cNvPr id="9" name="Straight Connector 8">
              <a:extLst>
                <a:ext uri="{FF2B5EF4-FFF2-40B4-BE49-F238E27FC236}">
                  <a16:creationId xmlns:a16="http://schemas.microsoft.com/office/drawing/2014/main" id="{E0BB2C1E-25AA-A633-F647-8A78B9B832FD}"/>
                </a:ext>
              </a:extLst>
            </p:cNvPr>
            <p:cNvCxnSpPr>
              <a:cxnSpLocks/>
            </p:cNvCxnSpPr>
            <p:nvPr/>
          </p:nvCxnSpPr>
          <p:spPr>
            <a:xfrm>
              <a:off x="4253828" y="2068724"/>
              <a:ext cx="0" cy="38520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033521F-6663-714C-517E-E36820CC638B}"/>
                </a:ext>
              </a:extLst>
            </p:cNvPr>
            <p:cNvSpPr/>
            <p:nvPr/>
          </p:nvSpPr>
          <p:spPr>
            <a:xfrm>
              <a:off x="4052602" y="3788984"/>
              <a:ext cx="410399" cy="411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2" name="Triangle 11">
              <a:extLst>
                <a:ext uri="{FF2B5EF4-FFF2-40B4-BE49-F238E27FC236}">
                  <a16:creationId xmlns:a16="http://schemas.microsoft.com/office/drawing/2014/main" id="{4899BA74-9CF8-90D9-E717-5E8C442CD783}"/>
                </a:ext>
              </a:extLst>
            </p:cNvPr>
            <p:cNvSpPr/>
            <p:nvPr/>
          </p:nvSpPr>
          <p:spPr>
            <a:xfrm rot="5400000">
              <a:off x="4127979" y="3919444"/>
              <a:ext cx="259644" cy="15056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4" name="Rectangle 13">
              <a:extLst>
                <a:ext uri="{FF2B5EF4-FFF2-40B4-BE49-F238E27FC236}">
                  <a16:creationId xmlns:a16="http://schemas.microsoft.com/office/drawing/2014/main" id="{9EBBEF18-9B6B-080C-7A45-B79EA66C4388}"/>
                </a:ext>
              </a:extLst>
            </p:cNvPr>
            <p:cNvSpPr/>
            <p:nvPr/>
          </p:nvSpPr>
          <p:spPr>
            <a:xfrm>
              <a:off x="4168409" y="3844462"/>
              <a:ext cx="46376" cy="30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48" name="TextBox 47">
            <a:extLst>
              <a:ext uri="{FF2B5EF4-FFF2-40B4-BE49-F238E27FC236}">
                <a16:creationId xmlns:a16="http://schemas.microsoft.com/office/drawing/2014/main" id="{8B240059-DA79-1CC8-D7C8-6A19C41AA2D1}"/>
              </a:ext>
            </a:extLst>
          </p:cNvPr>
          <p:cNvSpPr txBox="1"/>
          <p:nvPr/>
        </p:nvSpPr>
        <p:spPr>
          <a:xfrm>
            <a:off x="509334" y="2148562"/>
            <a:ext cx="4941079" cy="4087129"/>
          </a:xfrm>
          <a:prstGeom prst="rect">
            <a:avLst/>
          </a:prstGeom>
          <a:noFill/>
        </p:spPr>
        <p:txBody>
          <a:bodyPr wrap="square" tIns="72000" bIns="72000" rtlCol="0">
            <a:noAutofit/>
          </a:bodyPr>
          <a:lstStyle/>
          <a:p>
            <a:pPr fontAlgn="base">
              <a:buClr>
                <a:srgbClr val="5A0E13"/>
              </a:buClr>
              <a:buSzPct val="100000"/>
            </a:pPr>
            <a:r>
              <a:rPr lang="en-US" sz="1200" b="1" kern="1200">
                <a:solidFill>
                  <a:schemeClr val="bg2">
                    <a:lumMod val="10000"/>
                  </a:schemeClr>
                </a:solidFill>
                <a:latin typeface="Arial" panose="020B0604020202020204" pitchFamily="34" charset="0"/>
                <a:ea typeface="+mn-ea"/>
                <a:cs typeface="Arial" panose="020B0604020202020204" pitchFamily="34" charset="0"/>
              </a:rPr>
              <a:t>We see potential to improve [Company]’s product offering</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As [product] is low involvement product we need to reach customers at initial point of contact</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[Product] offering is not targeting specific segments</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Comparison with international providers shows potential to add new features</a:t>
            </a:r>
          </a:p>
          <a:p>
            <a:pPr marL="288925" lvl="1" indent="-174625" fontAlgn="base">
              <a:buSzPct val="100000"/>
              <a:buFont typeface="Ubuntu"/>
              <a:buChar char="•"/>
            </a:pPr>
            <a:endParaRPr lang="en-US" sz="1200" kern="1200">
              <a:solidFill>
                <a:schemeClr val="bg2">
                  <a:lumMod val="10000"/>
                </a:schemeClr>
              </a:solidFill>
              <a:latin typeface="Arial" panose="020B0604020202020204" pitchFamily="34" charset="0"/>
              <a:ea typeface="+mn-ea"/>
              <a:cs typeface="Arial" panose="020B0604020202020204" pitchFamily="34" charset="0"/>
            </a:endParaRPr>
          </a:p>
          <a:p>
            <a:pPr fontAlgn="base">
              <a:buClr>
                <a:srgbClr val="5A0E13"/>
              </a:buClr>
              <a:buSzPct val="100000"/>
            </a:pPr>
            <a:r>
              <a:rPr lang="en-US" sz="1200" b="1" kern="1200">
                <a:solidFill>
                  <a:schemeClr val="bg2">
                    <a:lumMod val="10000"/>
                  </a:schemeClr>
                </a:solidFill>
                <a:latin typeface="Arial" panose="020B0604020202020204" pitchFamily="34" charset="0"/>
                <a:ea typeface="+mn-ea"/>
                <a:cs typeface="Arial" panose="020B0604020202020204" pitchFamily="34" charset="0"/>
              </a:rPr>
              <a:t>We recommend investigating ”[name]" concept with 4-5 product bundles targeting different consumer segments</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We need to differentiate to "earn" a premium price</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[Brand] has a unique position in US compared to other products</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Customers open to buy several products from providers</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Tendency for premium providers to bundle</a:t>
            </a:r>
          </a:p>
          <a:p>
            <a:pPr marL="288925" lvl="1" indent="-174625" fontAlgn="base">
              <a:buSzPct val="100000"/>
              <a:buFont typeface="Ubuntu"/>
              <a:buChar char="•"/>
            </a:pPr>
            <a:endParaRPr lang="en-US" sz="1200" kern="1200">
              <a:solidFill>
                <a:schemeClr val="bg2">
                  <a:lumMod val="10000"/>
                </a:schemeClr>
              </a:solidFill>
              <a:latin typeface="Arial" panose="020B0604020202020204" pitchFamily="34" charset="0"/>
              <a:ea typeface="+mn-ea"/>
              <a:cs typeface="Arial" panose="020B0604020202020204" pitchFamily="34" charset="0"/>
            </a:endParaRPr>
          </a:p>
          <a:p>
            <a:pPr fontAlgn="base">
              <a:buClr>
                <a:srgbClr val="5A0E13"/>
              </a:buClr>
              <a:buSzPct val="100000"/>
            </a:pPr>
            <a:r>
              <a:rPr lang="en-US" sz="1200" b="1" kern="1200">
                <a:solidFill>
                  <a:schemeClr val="bg2">
                    <a:lumMod val="10000"/>
                  </a:schemeClr>
                </a:solidFill>
                <a:latin typeface="Arial" panose="020B0604020202020204" pitchFamily="34" charset="0"/>
                <a:ea typeface="+mn-ea"/>
                <a:cs typeface="Arial" panose="020B0604020202020204" pitchFamily="34" charset="0"/>
              </a:rPr>
              <a:t>Potential to optimize pricing strategy by segment going forward</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Opportunity to e.g. offer bundling discounts, differentiated entry price across customer segments etc.</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To be investigated when new concepts are developed</a:t>
            </a:r>
            <a:endParaRPr lang="en-US" sz="1200" b="1" kern="1200">
              <a:solidFill>
                <a:schemeClr val="bg2">
                  <a:lumMod val="10000"/>
                </a:schemeClr>
              </a:solidFill>
              <a:latin typeface="Arial" panose="020B0604020202020204" pitchFamily="34" charset="0"/>
              <a:ea typeface="+mn-ea"/>
              <a:cs typeface="Arial" panose="020B0604020202020204" pitchFamily="34" charset="0"/>
            </a:endParaRPr>
          </a:p>
          <a:p>
            <a:pPr fontAlgn="base">
              <a:buClr>
                <a:srgbClr val="5A0E13"/>
              </a:buClr>
              <a:buSzPct val="100000"/>
            </a:pPr>
            <a:endParaRPr lang="en-US" sz="1200" b="1" kern="1200">
              <a:solidFill>
                <a:schemeClr val="bg2">
                  <a:lumMod val="10000"/>
                </a:schemeClr>
              </a:solidFill>
              <a:latin typeface="Arial" panose="020B0604020202020204" pitchFamily="34" charset="0"/>
              <a:ea typeface="+mn-ea"/>
              <a:cs typeface="Arial" panose="020B0604020202020204" pitchFamily="34" charset="0"/>
            </a:endParaRPr>
          </a:p>
          <a:p>
            <a:pPr fontAlgn="base">
              <a:buClr>
                <a:srgbClr val="5A0E13"/>
              </a:buClr>
              <a:buSzPct val="100000"/>
            </a:pPr>
            <a:endParaRPr lang="en-US" sz="1200" b="1" kern="1200">
              <a:solidFill>
                <a:schemeClr val="bg2">
                  <a:lumMod val="10000"/>
                </a:schemeClr>
              </a:solidFill>
              <a:latin typeface="Arial" panose="020B0604020202020204" pitchFamily="34" charset="0"/>
              <a:ea typeface="+mn-ea"/>
              <a:cs typeface="Arial" panose="020B0604020202020204" pitchFamily="34" charset="0"/>
            </a:endParaRPr>
          </a:p>
          <a:p>
            <a:pPr fontAlgn="base">
              <a:buClr>
                <a:srgbClr val="5A0E13"/>
              </a:buClr>
              <a:buSzPct val="100000"/>
            </a:pPr>
            <a:endParaRPr lang="en-US" sz="1200" b="1" kern="1200">
              <a:solidFill>
                <a:schemeClr val="bg2">
                  <a:lumMod val="10000"/>
                </a:schemeClr>
              </a:solidFill>
              <a:latin typeface="Arial" panose="020B0604020202020204" pitchFamily="34" charset="0"/>
              <a:ea typeface="+mn-ea"/>
              <a:cs typeface="Arial" panose="020B0604020202020204" pitchFamily="34" charset="0"/>
            </a:endParaRPr>
          </a:p>
          <a:p>
            <a:pPr marL="288925" lvl="1" indent="-174625" fontAlgn="base">
              <a:buSzPct val="100000"/>
              <a:buFont typeface="Ubuntu"/>
              <a:buChar char="•"/>
            </a:pPr>
            <a:endParaRPr lang="en-US" sz="1200" kern="1200">
              <a:solidFill>
                <a:schemeClr val="bg2">
                  <a:lumMod val="10000"/>
                </a:schemeClr>
              </a:solidFill>
              <a:latin typeface="Arial" panose="020B0604020202020204" pitchFamily="34" charset="0"/>
              <a:ea typeface="+mn-ea"/>
              <a:cs typeface="Arial" panose="020B0604020202020204" pitchFamily="34" charset="0"/>
            </a:endParaRPr>
          </a:p>
          <a:p>
            <a:pPr marL="288925" lvl="1" indent="-174625" fontAlgn="base">
              <a:buSzPct val="100000"/>
              <a:buFont typeface="Ubuntu"/>
              <a:buChar char="•"/>
            </a:pPr>
            <a:endParaRPr lang="en-US" sz="1200" kern="1200">
              <a:solidFill>
                <a:schemeClr val="bg2">
                  <a:lumMod val="10000"/>
                </a:schemeClr>
              </a:solidFill>
              <a:latin typeface="Arial" panose="020B0604020202020204" pitchFamily="34" charset="0"/>
              <a:ea typeface="+mn-ea"/>
              <a:cs typeface="Arial" panose="020B0604020202020204" pitchFamily="34" charset="0"/>
            </a:endParaRPr>
          </a:p>
          <a:p>
            <a:pPr marL="288925" lvl="1" indent="-174625" fontAlgn="base">
              <a:buSzPct val="100000"/>
              <a:buFont typeface="Ubuntu"/>
              <a:buChar char="•"/>
            </a:pPr>
            <a:endParaRPr lang="en-US" sz="1200" kern="1200">
              <a:solidFill>
                <a:schemeClr val="bg2">
                  <a:lumMod val="10000"/>
                </a:schemeClr>
              </a:solidFill>
              <a:latin typeface="Arial" panose="020B0604020202020204" pitchFamily="34" charset="0"/>
              <a:ea typeface="+mn-ea"/>
              <a:cs typeface="Arial" panose="020B0604020202020204" pitchFamily="34" charset="0"/>
            </a:endParaRPr>
          </a:p>
          <a:p>
            <a:pPr fontAlgn="base">
              <a:buClr>
                <a:srgbClr val="5A0E13"/>
              </a:buClr>
              <a:buSzPct val="100000"/>
            </a:pPr>
            <a:endParaRPr lang="en-US" sz="1200" b="1" kern="1200">
              <a:solidFill>
                <a:schemeClr val="bg2">
                  <a:lumMod val="10000"/>
                </a:schemeClr>
              </a:solidFill>
              <a:latin typeface="Arial" panose="020B0604020202020204" pitchFamily="34" charset="0"/>
              <a:ea typeface="+mn-ea"/>
              <a:cs typeface="Arial" panose="020B0604020202020204" pitchFamily="34" charset="0"/>
            </a:endParaRPr>
          </a:p>
          <a:p>
            <a:pPr fontAlgn="base">
              <a:buClr>
                <a:srgbClr val="5A0E13"/>
              </a:buClr>
              <a:buSzPct val="100000"/>
            </a:pPr>
            <a:endParaRPr lang="en-US" sz="1200" kern="1200">
              <a:solidFill>
                <a:schemeClr val="bg2">
                  <a:lumMod val="10000"/>
                </a:schemeClr>
              </a:solidFill>
              <a:latin typeface="Arial" panose="020B0604020202020204" pitchFamily="34" charset="0"/>
              <a:ea typeface="+mn-ea"/>
              <a:cs typeface="Arial" panose="020B0604020202020204" pitchFamily="34" charset="0"/>
            </a:endParaRPr>
          </a:p>
          <a:p>
            <a:pPr fontAlgn="base">
              <a:buClr>
                <a:srgbClr val="5A0E13"/>
              </a:buClr>
              <a:buSzPct val="100000"/>
            </a:pPr>
            <a:endParaRPr lang="en-US" sz="1200" kern="1200">
              <a:solidFill>
                <a:schemeClr val="bg2">
                  <a:lumMod val="10000"/>
                </a:schemeClr>
              </a:solidFill>
              <a:latin typeface="Arial" panose="020B0604020202020204" pitchFamily="34" charset="0"/>
              <a:ea typeface="+mn-ea"/>
              <a:cs typeface="Arial" panose="020B0604020202020204" pitchFamily="34" charset="0"/>
            </a:endParaRPr>
          </a:p>
        </p:txBody>
      </p:sp>
      <p:sp>
        <p:nvSpPr>
          <p:cNvPr id="15" name="Rectangle 14">
            <a:extLst>
              <a:ext uri="{FF2B5EF4-FFF2-40B4-BE49-F238E27FC236}">
                <a16:creationId xmlns:a16="http://schemas.microsoft.com/office/drawing/2014/main" id="{F6E95DB1-2323-73B8-77A8-D862D4D8854C}"/>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108000" tIns="36000" rIns="0" bIns="36000" rtlCol="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a:sym typeface="Arial"/>
              </a:rPr>
              <a:t>Strategic initiative: Products/pricing</a:t>
            </a:r>
          </a:p>
        </p:txBody>
      </p:sp>
      <p:sp>
        <p:nvSpPr>
          <p:cNvPr id="16" name="Oval 15">
            <a:extLst>
              <a:ext uri="{FF2B5EF4-FFF2-40B4-BE49-F238E27FC236}">
                <a16:creationId xmlns:a16="http://schemas.microsoft.com/office/drawing/2014/main" id="{D31E3FB2-BA1C-E7B5-701E-CBE764CC2104}"/>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D</a:t>
            </a:r>
          </a:p>
        </p:txBody>
      </p:sp>
      <p:sp>
        <p:nvSpPr>
          <p:cNvPr id="18" name="Rounded Rectangle 17">
            <a:extLst>
              <a:ext uri="{FF2B5EF4-FFF2-40B4-BE49-F238E27FC236}">
                <a16:creationId xmlns:a16="http://schemas.microsoft.com/office/drawing/2014/main" id="{7EEF3A86-A6C1-598D-4422-38DB29A7A21F}"/>
              </a:ext>
            </a:extLst>
          </p:cNvPr>
          <p:cNvSpPr/>
          <p:nvPr/>
        </p:nvSpPr>
        <p:spPr bwMode="auto">
          <a:xfrm rot="16200000">
            <a:off x="8855997" y="12614"/>
            <a:ext cx="703851" cy="4949490"/>
          </a:xfrm>
          <a:prstGeom prst="roundRect">
            <a:avLst/>
          </a:prstGeom>
          <a:solidFill>
            <a:schemeClr val="bg1">
              <a:lumMod val="95000"/>
            </a:schemeClr>
          </a:solidFill>
          <a:ln w="3175" algn="ctr">
            <a:noFill/>
            <a:miter lim="800000"/>
            <a:headEnd/>
            <a:tailEnd/>
          </a:ln>
          <a:effectLst/>
        </p:spPr>
        <p:txBody>
          <a:bodyPr vert="horz" lIns="0" tIns="36000" rIns="0" bIns="36000" rtlCol="0" anchor="b" anchorCtr="1"/>
          <a:lstStyle/>
          <a:p>
            <a:pPr algn="ctr" fontAlgn="base">
              <a:spcBef>
                <a:spcPct val="25000"/>
              </a:spcBef>
              <a:spcAft>
                <a:spcPct val="0"/>
              </a:spcAft>
              <a:buClrTx/>
              <a:buSzPct val="85000"/>
            </a:pPr>
            <a:endParaRPr lang="en-US" sz="1200" b="1" kern="1200">
              <a:solidFill>
                <a:srgbClr val="FFFFFF"/>
              </a:solidFill>
              <a:latin typeface="Arial" panose="020B0604020202020204" pitchFamily="34" charset="0"/>
              <a:ea typeface="+mn-ea"/>
              <a:cs typeface="Arial" panose="020B0604020202020204" pitchFamily="34" charset="0"/>
            </a:endParaRPr>
          </a:p>
          <a:p>
            <a:pPr algn="ctr" fontAlgn="base">
              <a:spcBef>
                <a:spcPct val="25000"/>
              </a:spcBef>
              <a:spcAft>
                <a:spcPct val="0"/>
              </a:spcAft>
              <a:buClrTx/>
              <a:buSzPct val="85000"/>
            </a:pPr>
            <a:endParaRPr lang="en-US" sz="1200" b="1" kern="1200">
              <a:solidFill>
                <a:srgbClr val="FFFFFF"/>
              </a:solidFill>
              <a:latin typeface="Arial" panose="020B0604020202020204" pitchFamily="34" charset="0"/>
              <a:ea typeface="+mn-ea"/>
              <a:cs typeface="Arial" panose="020B0604020202020204" pitchFamily="34" charset="0"/>
            </a:endParaRPr>
          </a:p>
          <a:p>
            <a:pPr algn="ctr" fontAlgn="base">
              <a:buClr>
                <a:srgbClr val="5A0E13"/>
              </a:buClr>
              <a:buSzPct val="100000"/>
            </a:pPr>
            <a:endParaRPr lang="en-US" sz="1200" b="1" kern="1200">
              <a:latin typeface="Arial" panose="020B0604020202020204" pitchFamily="34" charset="0"/>
              <a:ea typeface="+mn-ea"/>
              <a:cs typeface="Arial" panose="020B0604020202020204" pitchFamily="34" charset="0"/>
            </a:endParaRPr>
          </a:p>
          <a:p>
            <a:pPr marL="288925" lvl="1" indent="-174625" fontAlgn="base">
              <a:spcBef>
                <a:spcPct val="0"/>
              </a:spcBef>
              <a:spcAft>
                <a:spcPct val="0"/>
              </a:spcAft>
              <a:buFontTx/>
              <a:buChar char="•"/>
              <a:defRPr/>
            </a:pPr>
            <a:endParaRPr lang="en-US" sz="1200" kern="1200">
              <a:latin typeface="Arial" panose="020B0604020202020204" pitchFamily="34" charset="0"/>
              <a:ea typeface="+mn-ea"/>
              <a:cs typeface="Arial" panose="020B0604020202020204" pitchFamily="34" charset="0"/>
            </a:endParaRPr>
          </a:p>
          <a:p>
            <a:pPr marL="288925" lvl="1" indent="-174625" algn="ctr" fontAlgn="base">
              <a:buSzPct val="100000"/>
              <a:buFont typeface="Ubuntu"/>
              <a:buChar char="•"/>
            </a:pPr>
            <a:endParaRPr lang="en-US" sz="1200" kern="1200">
              <a:latin typeface="Arial" panose="020B0604020202020204" pitchFamily="34" charset="0"/>
              <a:ea typeface="+mn-ea"/>
              <a:cs typeface="Arial" panose="020B0604020202020204" pitchFamily="34" charset="0"/>
            </a:endParaRPr>
          </a:p>
        </p:txBody>
      </p:sp>
      <p:sp>
        <p:nvSpPr>
          <p:cNvPr id="19" name="Rectangle 18">
            <a:extLst>
              <a:ext uri="{FF2B5EF4-FFF2-40B4-BE49-F238E27FC236}">
                <a16:creationId xmlns:a16="http://schemas.microsoft.com/office/drawing/2014/main" id="{3E3E3958-2CF2-4094-4895-18E677D41452}"/>
              </a:ext>
            </a:extLst>
          </p:cNvPr>
          <p:cNvSpPr/>
          <p:nvPr/>
        </p:nvSpPr>
        <p:spPr>
          <a:xfrm>
            <a:off x="6757107" y="2488987"/>
            <a:ext cx="1214588" cy="350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2"/>
                </a:solidFill>
              </a:rPr>
              <a:t>“[Concept 1]”</a:t>
            </a:r>
          </a:p>
        </p:txBody>
      </p:sp>
      <p:pic>
        <p:nvPicPr>
          <p:cNvPr id="20" name="Picture 10" descr="6,167,395 Woman Portrait Stock Photos, Pictures &amp; Royalty-Free Images -  iStock">
            <a:extLst>
              <a:ext uri="{FF2B5EF4-FFF2-40B4-BE49-F238E27FC236}">
                <a16:creationId xmlns:a16="http://schemas.microsoft.com/office/drawing/2014/main" id="{D05DDA2B-9D72-7CB8-FF73-23C02A6F381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184401" y="2239877"/>
            <a:ext cx="360000" cy="249447"/>
          </a:xfrm>
          <a:prstGeom prst="rect">
            <a:avLst/>
          </a:prstGeom>
          <a:noFill/>
          <a:ln w="6350">
            <a:noFill/>
            <a:prstDash val="dash"/>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2" name="Rounded Rectangle 21">
            <a:extLst>
              <a:ext uri="{FF2B5EF4-FFF2-40B4-BE49-F238E27FC236}">
                <a16:creationId xmlns:a16="http://schemas.microsoft.com/office/drawing/2014/main" id="{8170BD6B-B201-3FFA-656B-8174526E16DC}"/>
              </a:ext>
            </a:extLst>
          </p:cNvPr>
          <p:cNvSpPr/>
          <p:nvPr/>
        </p:nvSpPr>
        <p:spPr bwMode="auto">
          <a:xfrm rot="16200000">
            <a:off x="8855997" y="821946"/>
            <a:ext cx="703851" cy="4949490"/>
          </a:xfrm>
          <a:prstGeom prst="roundRect">
            <a:avLst/>
          </a:prstGeom>
          <a:solidFill>
            <a:schemeClr val="bg1">
              <a:lumMod val="95000"/>
            </a:schemeClr>
          </a:solidFill>
          <a:ln w="3175" algn="ctr">
            <a:noFill/>
            <a:miter lim="800000"/>
            <a:headEnd/>
            <a:tailEnd/>
          </a:ln>
          <a:effectLst/>
        </p:spPr>
        <p:txBody>
          <a:bodyPr vert="horz" lIns="0" tIns="36000" rIns="0" bIns="36000" rtlCol="0" anchor="b" anchorCtr="1"/>
          <a:lstStyle/>
          <a:p>
            <a:pPr algn="ctr" fontAlgn="base">
              <a:spcBef>
                <a:spcPct val="25000"/>
              </a:spcBef>
              <a:spcAft>
                <a:spcPct val="0"/>
              </a:spcAft>
              <a:buClrTx/>
              <a:buSzPct val="85000"/>
            </a:pPr>
            <a:endParaRPr lang="en-US" sz="1200" b="1" kern="1200">
              <a:solidFill>
                <a:srgbClr val="FFFFFF"/>
              </a:solidFill>
              <a:latin typeface="Arial" panose="020B0604020202020204" pitchFamily="34" charset="0"/>
              <a:ea typeface="+mn-ea"/>
              <a:cs typeface="Arial" panose="020B0604020202020204" pitchFamily="34" charset="0"/>
            </a:endParaRPr>
          </a:p>
          <a:p>
            <a:pPr algn="ctr" fontAlgn="base">
              <a:spcBef>
                <a:spcPct val="25000"/>
              </a:spcBef>
              <a:spcAft>
                <a:spcPct val="0"/>
              </a:spcAft>
              <a:buClrTx/>
              <a:buSzPct val="85000"/>
            </a:pPr>
            <a:endParaRPr lang="en-US" sz="1200" b="1" kern="1200">
              <a:solidFill>
                <a:srgbClr val="FFFFFF"/>
              </a:solidFill>
              <a:latin typeface="Arial" panose="020B0604020202020204" pitchFamily="34" charset="0"/>
              <a:ea typeface="+mn-ea"/>
              <a:cs typeface="Arial" panose="020B0604020202020204" pitchFamily="34" charset="0"/>
            </a:endParaRPr>
          </a:p>
          <a:p>
            <a:pPr algn="ctr" fontAlgn="base">
              <a:buClr>
                <a:srgbClr val="5A0E13"/>
              </a:buClr>
              <a:buSzPct val="100000"/>
            </a:pPr>
            <a:endParaRPr lang="en-US" sz="1200" b="1" kern="1200">
              <a:latin typeface="Arial" panose="020B0604020202020204" pitchFamily="34" charset="0"/>
              <a:ea typeface="+mn-ea"/>
              <a:cs typeface="Arial" panose="020B0604020202020204" pitchFamily="34" charset="0"/>
            </a:endParaRPr>
          </a:p>
          <a:p>
            <a:pPr marL="288925" lvl="1" indent="-174625" fontAlgn="base">
              <a:spcBef>
                <a:spcPct val="0"/>
              </a:spcBef>
              <a:spcAft>
                <a:spcPct val="0"/>
              </a:spcAft>
              <a:buFontTx/>
              <a:buChar char="•"/>
              <a:defRPr/>
            </a:pPr>
            <a:endParaRPr lang="en-US" sz="1200" kern="1200">
              <a:latin typeface="Arial" panose="020B0604020202020204" pitchFamily="34" charset="0"/>
              <a:ea typeface="+mn-ea"/>
              <a:cs typeface="Arial" panose="020B0604020202020204" pitchFamily="34" charset="0"/>
            </a:endParaRPr>
          </a:p>
          <a:p>
            <a:pPr marL="288925" lvl="1" indent="-174625" algn="ctr" fontAlgn="base">
              <a:buSzPct val="100000"/>
              <a:buFont typeface="Ubuntu"/>
              <a:buChar char="•"/>
            </a:pPr>
            <a:endParaRPr lang="en-US" sz="1200" kern="1200">
              <a:latin typeface="Arial" panose="020B0604020202020204" pitchFamily="34" charset="0"/>
              <a:ea typeface="+mn-ea"/>
              <a:cs typeface="Arial" panose="020B0604020202020204" pitchFamily="34" charset="0"/>
            </a:endParaRPr>
          </a:p>
        </p:txBody>
      </p:sp>
      <p:sp>
        <p:nvSpPr>
          <p:cNvPr id="23" name="Rounded Rectangle 22">
            <a:extLst>
              <a:ext uri="{FF2B5EF4-FFF2-40B4-BE49-F238E27FC236}">
                <a16:creationId xmlns:a16="http://schemas.microsoft.com/office/drawing/2014/main" id="{67AB17D1-989A-1470-7B1D-548A8A7B0DC2}"/>
              </a:ext>
            </a:extLst>
          </p:cNvPr>
          <p:cNvSpPr/>
          <p:nvPr/>
        </p:nvSpPr>
        <p:spPr bwMode="auto">
          <a:xfrm rot="16200000">
            <a:off x="8855996" y="1631279"/>
            <a:ext cx="703853" cy="4949490"/>
          </a:xfrm>
          <a:prstGeom prst="roundRect">
            <a:avLst/>
          </a:prstGeom>
          <a:solidFill>
            <a:schemeClr val="bg1">
              <a:lumMod val="95000"/>
            </a:schemeClr>
          </a:solidFill>
          <a:ln w="3175" algn="ctr">
            <a:noFill/>
            <a:miter lim="800000"/>
            <a:headEnd/>
            <a:tailEnd/>
          </a:ln>
          <a:effectLst/>
        </p:spPr>
        <p:txBody>
          <a:bodyPr vert="horz" lIns="0" tIns="36000" rIns="0" bIns="36000" rtlCol="0" anchor="b" anchorCtr="1"/>
          <a:lstStyle/>
          <a:p>
            <a:pPr algn="ctr" fontAlgn="base">
              <a:spcBef>
                <a:spcPct val="25000"/>
              </a:spcBef>
              <a:spcAft>
                <a:spcPct val="0"/>
              </a:spcAft>
              <a:buClrTx/>
              <a:buSzPct val="85000"/>
            </a:pPr>
            <a:endParaRPr lang="en-US" sz="1200" b="1" kern="1200">
              <a:solidFill>
                <a:srgbClr val="FFFFFF"/>
              </a:solidFill>
              <a:latin typeface="Arial" panose="020B0604020202020204" pitchFamily="34" charset="0"/>
              <a:ea typeface="+mn-ea"/>
              <a:cs typeface="Arial" panose="020B0604020202020204" pitchFamily="34" charset="0"/>
            </a:endParaRPr>
          </a:p>
          <a:p>
            <a:pPr algn="ctr" fontAlgn="base">
              <a:spcBef>
                <a:spcPct val="25000"/>
              </a:spcBef>
              <a:spcAft>
                <a:spcPct val="0"/>
              </a:spcAft>
              <a:buClrTx/>
              <a:buSzPct val="85000"/>
            </a:pPr>
            <a:endParaRPr lang="en-US" sz="1200" b="1" kern="1200">
              <a:solidFill>
                <a:srgbClr val="FFFFFF"/>
              </a:solidFill>
              <a:latin typeface="Arial" panose="020B0604020202020204" pitchFamily="34" charset="0"/>
              <a:ea typeface="+mn-ea"/>
              <a:cs typeface="Arial" panose="020B0604020202020204" pitchFamily="34" charset="0"/>
            </a:endParaRPr>
          </a:p>
          <a:p>
            <a:pPr algn="ctr" fontAlgn="base">
              <a:buClr>
                <a:srgbClr val="5A0E13"/>
              </a:buClr>
              <a:buSzPct val="100000"/>
            </a:pPr>
            <a:endParaRPr lang="en-US" sz="1200" b="1" kern="1200">
              <a:latin typeface="Arial" panose="020B0604020202020204" pitchFamily="34" charset="0"/>
              <a:ea typeface="+mn-ea"/>
              <a:cs typeface="Arial" panose="020B0604020202020204" pitchFamily="34" charset="0"/>
            </a:endParaRPr>
          </a:p>
          <a:p>
            <a:pPr marL="288925" lvl="1" indent="-174625" fontAlgn="base">
              <a:spcBef>
                <a:spcPct val="0"/>
              </a:spcBef>
              <a:spcAft>
                <a:spcPct val="0"/>
              </a:spcAft>
              <a:buFontTx/>
              <a:buChar char="•"/>
              <a:defRPr/>
            </a:pPr>
            <a:endParaRPr lang="en-US" sz="1200" kern="1200">
              <a:latin typeface="Arial" panose="020B0604020202020204" pitchFamily="34" charset="0"/>
              <a:ea typeface="+mn-ea"/>
              <a:cs typeface="Arial" panose="020B0604020202020204" pitchFamily="34" charset="0"/>
            </a:endParaRPr>
          </a:p>
          <a:p>
            <a:pPr marL="288925" lvl="1" indent="-174625" algn="ctr" fontAlgn="base">
              <a:buSzPct val="100000"/>
              <a:buFont typeface="Ubuntu"/>
              <a:buChar char="•"/>
            </a:pPr>
            <a:endParaRPr lang="en-US" sz="1200" kern="1200">
              <a:latin typeface="Arial" panose="020B0604020202020204" pitchFamily="34" charset="0"/>
              <a:ea typeface="+mn-ea"/>
              <a:cs typeface="Arial" panose="020B0604020202020204" pitchFamily="34" charset="0"/>
            </a:endParaRPr>
          </a:p>
        </p:txBody>
      </p:sp>
      <p:sp>
        <p:nvSpPr>
          <p:cNvPr id="24" name="Rounded Rectangle 23">
            <a:extLst>
              <a:ext uri="{FF2B5EF4-FFF2-40B4-BE49-F238E27FC236}">
                <a16:creationId xmlns:a16="http://schemas.microsoft.com/office/drawing/2014/main" id="{15E71B0F-23D7-55F1-5B7C-C82A5A911588}"/>
              </a:ext>
            </a:extLst>
          </p:cNvPr>
          <p:cNvSpPr/>
          <p:nvPr/>
        </p:nvSpPr>
        <p:spPr bwMode="auto">
          <a:xfrm rot="16200000">
            <a:off x="8855996" y="2440613"/>
            <a:ext cx="703853" cy="4949490"/>
          </a:xfrm>
          <a:prstGeom prst="roundRect">
            <a:avLst/>
          </a:prstGeom>
          <a:solidFill>
            <a:schemeClr val="bg1">
              <a:lumMod val="95000"/>
            </a:schemeClr>
          </a:solidFill>
          <a:ln w="3175" algn="ctr">
            <a:noFill/>
            <a:miter lim="800000"/>
            <a:headEnd/>
            <a:tailEnd/>
          </a:ln>
          <a:effectLst/>
        </p:spPr>
        <p:txBody>
          <a:bodyPr vert="horz" lIns="0" tIns="36000" rIns="0" bIns="36000" rtlCol="0" anchor="b" anchorCtr="1"/>
          <a:lstStyle/>
          <a:p>
            <a:pPr algn="ctr" fontAlgn="base">
              <a:spcBef>
                <a:spcPct val="25000"/>
              </a:spcBef>
              <a:spcAft>
                <a:spcPct val="0"/>
              </a:spcAft>
              <a:buClrTx/>
              <a:buSzPct val="85000"/>
            </a:pPr>
            <a:endParaRPr lang="en-US" sz="1200" b="1" kern="1200">
              <a:solidFill>
                <a:srgbClr val="FFFFFF"/>
              </a:solidFill>
              <a:latin typeface="Arial" panose="020B0604020202020204" pitchFamily="34" charset="0"/>
              <a:ea typeface="+mn-ea"/>
              <a:cs typeface="Arial" panose="020B0604020202020204" pitchFamily="34" charset="0"/>
            </a:endParaRPr>
          </a:p>
          <a:p>
            <a:pPr algn="ctr" fontAlgn="base">
              <a:spcBef>
                <a:spcPct val="25000"/>
              </a:spcBef>
              <a:spcAft>
                <a:spcPct val="0"/>
              </a:spcAft>
              <a:buClrTx/>
              <a:buSzPct val="85000"/>
            </a:pPr>
            <a:endParaRPr lang="en-US" sz="1200" b="1" kern="1200">
              <a:solidFill>
                <a:srgbClr val="FFFFFF"/>
              </a:solidFill>
              <a:latin typeface="Arial" panose="020B0604020202020204" pitchFamily="34" charset="0"/>
              <a:ea typeface="+mn-ea"/>
              <a:cs typeface="Arial" panose="020B0604020202020204" pitchFamily="34" charset="0"/>
            </a:endParaRPr>
          </a:p>
          <a:p>
            <a:pPr algn="ctr" fontAlgn="base">
              <a:buClr>
                <a:srgbClr val="5A0E13"/>
              </a:buClr>
              <a:buSzPct val="100000"/>
            </a:pPr>
            <a:endParaRPr lang="en-US" sz="1200" b="1" kern="1200">
              <a:latin typeface="Arial" panose="020B0604020202020204" pitchFamily="34" charset="0"/>
              <a:ea typeface="+mn-ea"/>
              <a:cs typeface="Arial" panose="020B0604020202020204" pitchFamily="34" charset="0"/>
            </a:endParaRPr>
          </a:p>
          <a:p>
            <a:pPr marL="288925" lvl="1" indent="-174625" fontAlgn="base">
              <a:spcBef>
                <a:spcPct val="0"/>
              </a:spcBef>
              <a:spcAft>
                <a:spcPct val="0"/>
              </a:spcAft>
              <a:buFontTx/>
              <a:buChar char="•"/>
              <a:defRPr/>
            </a:pPr>
            <a:endParaRPr lang="en-US" sz="1200" kern="1200">
              <a:latin typeface="Arial" panose="020B0604020202020204" pitchFamily="34" charset="0"/>
              <a:ea typeface="+mn-ea"/>
              <a:cs typeface="Arial" panose="020B0604020202020204" pitchFamily="34" charset="0"/>
            </a:endParaRPr>
          </a:p>
          <a:p>
            <a:pPr marL="288925" lvl="1" indent="-174625" algn="ctr" fontAlgn="base">
              <a:buSzPct val="100000"/>
              <a:buFont typeface="Ubuntu"/>
              <a:buChar char="•"/>
            </a:pPr>
            <a:endParaRPr lang="en-US" sz="1200" kern="1200">
              <a:latin typeface="Arial" panose="020B0604020202020204" pitchFamily="34" charset="0"/>
              <a:ea typeface="+mn-ea"/>
              <a:cs typeface="Arial" panose="020B0604020202020204" pitchFamily="34" charset="0"/>
            </a:endParaRPr>
          </a:p>
        </p:txBody>
      </p:sp>
      <p:sp>
        <p:nvSpPr>
          <p:cNvPr id="25" name="Rounded Rectangle 24">
            <a:extLst>
              <a:ext uri="{FF2B5EF4-FFF2-40B4-BE49-F238E27FC236}">
                <a16:creationId xmlns:a16="http://schemas.microsoft.com/office/drawing/2014/main" id="{AD07924A-A451-0FD4-AC1D-D6946CFF1965}"/>
              </a:ext>
            </a:extLst>
          </p:cNvPr>
          <p:cNvSpPr/>
          <p:nvPr/>
        </p:nvSpPr>
        <p:spPr bwMode="auto">
          <a:xfrm rot="16200000">
            <a:off x="8855996" y="3249946"/>
            <a:ext cx="703853" cy="4949490"/>
          </a:xfrm>
          <a:prstGeom prst="roundRect">
            <a:avLst/>
          </a:prstGeom>
          <a:solidFill>
            <a:schemeClr val="bg1">
              <a:lumMod val="95000"/>
            </a:schemeClr>
          </a:solidFill>
          <a:ln w="3175" algn="ctr">
            <a:noFill/>
            <a:miter lim="800000"/>
            <a:headEnd/>
            <a:tailEnd/>
          </a:ln>
          <a:effectLst/>
        </p:spPr>
        <p:txBody>
          <a:bodyPr vert="horz" lIns="0" tIns="36000" rIns="0" bIns="36000" rtlCol="0" anchor="b" anchorCtr="1"/>
          <a:lstStyle/>
          <a:p>
            <a:pPr algn="ctr" fontAlgn="base">
              <a:spcBef>
                <a:spcPct val="25000"/>
              </a:spcBef>
              <a:spcAft>
                <a:spcPct val="0"/>
              </a:spcAft>
              <a:buClrTx/>
              <a:buSzPct val="85000"/>
            </a:pPr>
            <a:endParaRPr lang="en-US" sz="1200" b="1" kern="1200">
              <a:solidFill>
                <a:srgbClr val="FFFFFF"/>
              </a:solidFill>
              <a:latin typeface="Arial" panose="020B0604020202020204" pitchFamily="34" charset="0"/>
              <a:ea typeface="+mn-ea"/>
              <a:cs typeface="Arial" panose="020B0604020202020204" pitchFamily="34" charset="0"/>
            </a:endParaRPr>
          </a:p>
          <a:p>
            <a:pPr algn="ctr" fontAlgn="base">
              <a:spcBef>
                <a:spcPct val="25000"/>
              </a:spcBef>
              <a:spcAft>
                <a:spcPct val="0"/>
              </a:spcAft>
              <a:buClrTx/>
              <a:buSzPct val="85000"/>
            </a:pPr>
            <a:endParaRPr lang="en-US" sz="1200" b="1" kern="1200">
              <a:solidFill>
                <a:srgbClr val="FFFFFF"/>
              </a:solidFill>
              <a:latin typeface="Arial" panose="020B0604020202020204" pitchFamily="34" charset="0"/>
              <a:ea typeface="+mn-ea"/>
              <a:cs typeface="Arial" panose="020B0604020202020204" pitchFamily="34" charset="0"/>
            </a:endParaRPr>
          </a:p>
          <a:p>
            <a:pPr algn="ctr" fontAlgn="base">
              <a:buClr>
                <a:srgbClr val="5A0E13"/>
              </a:buClr>
              <a:buSzPct val="100000"/>
            </a:pPr>
            <a:endParaRPr lang="en-US" sz="1200" b="1" kern="1200">
              <a:latin typeface="Arial" panose="020B0604020202020204" pitchFamily="34" charset="0"/>
              <a:ea typeface="+mn-ea"/>
              <a:cs typeface="Arial" panose="020B0604020202020204" pitchFamily="34" charset="0"/>
            </a:endParaRPr>
          </a:p>
          <a:p>
            <a:pPr marL="288925" lvl="1" indent="-174625" fontAlgn="base">
              <a:spcBef>
                <a:spcPct val="0"/>
              </a:spcBef>
              <a:spcAft>
                <a:spcPct val="0"/>
              </a:spcAft>
              <a:buFontTx/>
              <a:buChar char="•"/>
              <a:defRPr/>
            </a:pPr>
            <a:endParaRPr lang="en-US" sz="1200" kern="1200">
              <a:latin typeface="Arial" panose="020B0604020202020204" pitchFamily="34" charset="0"/>
              <a:ea typeface="+mn-ea"/>
              <a:cs typeface="Arial" panose="020B0604020202020204" pitchFamily="34" charset="0"/>
            </a:endParaRPr>
          </a:p>
          <a:p>
            <a:pPr marL="288925" lvl="1" indent="-174625" algn="ctr" fontAlgn="base">
              <a:buSzPct val="100000"/>
              <a:buFont typeface="Ubuntu"/>
              <a:buChar char="•"/>
            </a:pPr>
            <a:endParaRPr lang="en-US" sz="1200" kern="1200">
              <a:latin typeface="Arial" panose="020B0604020202020204" pitchFamily="34" charset="0"/>
              <a:ea typeface="+mn-ea"/>
              <a:cs typeface="Arial" panose="020B0604020202020204" pitchFamily="34" charset="0"/>
            </a:endParaRPr>
          </a:p>
        </p:txBody>
      </p:sp>
      <p:sp>
        <p:nvSpPr>
          <p:cNvPr id="26" name="Rectangle 25">
            <a:extLst>
              <a:ext uri="{FF2B5EF4-FFF2-40B4-BE49-F238E27FC236}">
                <a16:creationId xmlns:a16="http://schemas.microsoft.com/office/drawing/2014/main" id="{8CB0E5D4-CC8A-319B-846E-9653BDB00114}"/>
              </a:ext>
            </a:extLst>
          </p:cNvPr>
          <p:cNvSpPr/>
          <p:nvPr/>
        </p:nvSpPr>
        <p:spPr>
          <a:xfrm>
            <a:off x="6757107" y="3298320"/>
            <a:ext cx="1214588" cy="350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2"/>
                </a:solidFill>
              </a:rPr>
              <a:t>“[Concept 2]”</a:t>
            </a:r>
          </a:p>
        </p:txBody>
      </p:sp>
      <p:sp>
        <p:nvSpPr>
          <p:cNvPr id="32" name="Rectangle 31">
            <a:extLst>
              <a:ext uri="{FF2B5EF4-FFF2-40B4-BE49-F238E27FC236}">
                <a16:creationId xmlns:a16="http://schemas.microsoft.com/office/drawing/2014/main" id="{075845E9-7405-DAF1-1ABE-5706BDA30234}"/>
              </a:ext>
            </a:extLst>
          </p:cNvPr>
          <p:cNvSpPr/>
          <p:nvPr/>
        </p:nvSpPr>
        <p:spPr>
          <a:xfrm>
            <a:off x="6757107" y="4107653"/>
            <a:ext cx="1214588" cy="350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2"/>
                </a:solidFill>
              </a:rPr>
              <a:t>“[Concept 3]”</a:t>
            </a:r>
          </a:p>
        </p:txBody>
      </p:sp>
      <p:sp>
        <p:nvSpPr>
          <p:cNvPr id="34" name="Rectangle 33">
            <a:extLst>
              <a:ext uri="{FF2B5EF4-FFF2-40B4-BE49-F238E27FC236}">
                <a16:creationId xmlns:a16="http://schemas.microsoft.com/office/drawing/2014/main" id="{51D35481-82FE-B3A2-ED40-E2248F2105CB}"/>
              </a:ext>
            </a:extLst>
          </p:cNvPr>
          <p:cNvSpPr/>
          <p:nvPr/>
        </p:nvSpPr>
        <p:spPr>
          <a:xfrm>
            <a:off x="6757107" y="4916986"/>
            <a:ext cx="1214588" cy="350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2"/>
                </a:solidFill>
              </a:rPr>
              <a:t>“[Concept 4]”</a:t>
            </a:r>
          </a:p>
        </p:txBody>
      </p:sp>
      <p:sp>
        <p:nvSpPr>
          <p:cNvPr id="38" name="Rectangle 37">
            <a:extLst>
              <a:ext uri="{FF2B5EF4-FFF2-40B4-BE49-F238E27FC236}">
                <a16:creationId xmlns:a16="http://schemas.microsoft.com/office/drawing/2014/main" id="{7DB0E22E-87B9-FE08-847D-2A6BF71490F3}"/>
              </a:ext>
            </a:extLst>
          </p:cNvPr>
          <p:cNvSpPr/>
          <p:nvPr/>
        </p:nvSpPr>
        <p:spPr>
          <a:xfrm>
            <a:off x="6757107" y="5726320"/>
            <a:ext cx="1214588" cy="350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2"/>
                </a:solidFill>
              </a:rPr>
              <a:t>“[Concept 5]”</a:t>
            </a:r>
          </a:p>
        </p:txBody>
      </p:sp>
      <p:pic>
        <p:nvPicPr>
          <p:cNvPr id="43" name="Picture 2" descr="Young mother with her one years old little son dressed in pajamas are  posing. Mom with son taking selfie on her smartphone or action camera in  the bedroom. Selective focus. Casual lifestyle">
            <a:extLst>
              <a:ext uri="{FF2B5EF4-FFF2-40B4-BE49-F238E27FC236}">
                <a16:creationId xmlns:a16="http://schemas.microsoft.com/office/drawing/2014/main" id="{7154B54A-1E06-97BD-3E37-1871EF2C9C5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184401" y="3043890"/>
            <a:ext cx="360000" cy="252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4" name="Picture 6" descr="59,316 Suit And Tie Stock Photos, Pictures &amp; Royalty-Free Images - iStock">
            <a:extLst>
              <a:ext uri="{FF2B5EF4-FFF2-40B4-BE49-F238E27FC236}">
                <a16:creationId xmlns:a16="http://schemas.microsoft.com/office/drawing/2014/main" id="{74566171-B2CD-04B0-E312-2747D78D019C}"/>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184401" y="3850456"/>
            <a:ext cx="360000" cy="252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5" name="Picture 4" descr="51,142 Old Man Face Stock Photos, Pictures &amp; Royalty-Free Images - iStock">
            <a:extLst>
              <a:ext uri="{FF2B5EF4-FFF2-40B4-BE49-F238E27FC236}">
                <a16:creationId xmlns:a16="http://schemas.microsoft.com/office/drawing/2014/main" id="{69665B59-D2BD-55CA-B0D4-4A8BAEE3A634}"/>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184401" y="5463590"/>
            <a:ext cx="360000" cy="252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8C05129B-0DFB-5515-7EEB-B83B54B05492}"/>
              </a:ext>
            </a:extLst>
          </p:cNvPr>
          <p:cNvGrpSpPr/>
          <p:nvPr/>
        </p:nvGrpSpPr>
        <p:grpSpPr>
          <a:xfrm>
            <a:off x="6967443" y="4657022"/>
            <a:ext cx="793917" cy="252000"/>
            <a:chOff x="7184401" y="4657022"/>
            <a:chExt cx="793917" cy="252000"/>
          </a:xfrm>
        </p:grpSpPr>
        <p:pic>
          <p:nvPicPr>
            <p:cNvPr id="49" name="Picture 2" descr="Young mother with her one years old little son dressed in pajamas are  posing. Mom with son taking selfie on her smartphone or action camera in  the bedroom. Selective focus. Casual lifestyle">
              <a:extLst>
                <a:ext uri="{FF2B5EF4-FFF2-40B4-BE49-F238E27FC236}">
                  <a16:creationId xmlns:a16="http://schemas.microsoft.com/office/drawing/2014/main" id="{071378C1-492C-2AC8-30E8-D77C94A2248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184401" y="4657022"/>
              <a:ext cx="360000" cy="252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0" name="Picture 4" descr="51,142 Old Man Face Stock Photos, Pictures &amp; Royalty-Free Images - iStock">
              <a:extLst>
                <a:ext uri="{FF2B5EF4-FFF2-40B4-BE49-F238E27FC236}">
                  <a16:creationId xmlns:a16="http://schemas.microsoft.com/office/drawing/2014/main" id="{138B9D72-75C6-6039-82FC-2CF6AA6E8FDC}"/>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618318" y="4657022"/>
              <a:ext cx="360000" cy="252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5DA18AA5-1846-D42E-3E50-FC97C71A49BB}"/>
              </a:ext>
            </a:extLst>
          </p:cNvPr>
          <p:cNvSpPr/>
          <p:nvPr/>
        </p:nvSpPr>
        <p:spPr>
          <a:xfrm>
            <a:off x="7971695" y="2148562"/>
            <a:ext cx="3729346" cy="3928056"/>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Sanitized descriptions</a:t>
            </a:r>
          </a:p>
        </p:txBody>
      </p:sp>
    </p:spTree>
    <p:extLst>
      <p:ext uri="{BB962C8B-B14F-4D97-AF65-F5344CB8AC3E}">
        <p14:creationId xmlns:p14="http://schemas.microsoft.com/office/powerpoint/2010/main" val="200389015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normAutofit/>
          </a:bodyPr>
          <a:lstStyle/>
          <a:p>
            <a:r>
              <a:rPr lang="en-US"/>
              <a:t>The suggested “[name]” Concept</a:t>
            </a:r>
            <a:br>
              <a:rPr lang="en-US"/>
            </a:br>
            <a:r>
              <a:rPr lang="en-US" sz="1800" b="0"/>
              <a:t>Leveraging [Brand]’s unique product portfolio to create high value/relevant packages</a:t>
            </a:r>
            <a:endParaRPr lang="en-GB" sz="1800" b="0">
              <a:solidFill>
                <a:schemeClr val="tx2"/>
              </a:solidFill>
            </a:endParaRPr>
          </a:p>
        </p:txBody>
      </p:sp>
      <p:sp>
        <p:nvSpPr>
          <p:cNvPr id="28" name="Footer Placeholder 2">
            <a:extLst>
              <a:ext uri="{FF2B5EF4-FFF2-40B4-BE49-F238E27FC236}">
                <a16:creationId xmlns:a16="http://schemas.microsoft.com/office/drawing/2014/main" id="{88CB6CE4-15FA-8C47-A3C6-0583C857E01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Arial"/>
              </a:rPr>
              <a:t>Source: [sanitized]</a:t>
            </a:r>
            <a:endParaRPr kumimoji="0" lang="en-DK" sz="9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Arial"/>
            </a:endParaRPr>
          </a:p>
        </p:txBody>
      </p:sp>
      <p:sp>
        <p:nvSpPr>
          <p:cNvPr id="27" name="Rectangle 26">
            <a:extLst>
              <a:ext uri="{FF2B5EF4-FFF2-40B4-BE49-F238E27FC236}">
                <a16:creationId xmlns:a16="http://schemas.microsoft.com/office/drawing/2014/main" id="{EF39853F-8B5E-5743-9198-16FA1833CB5E}"/>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3" name="Slide Number Placeholder 4">
            <a:extLst>
              <a:ext uri="{FF2B5EF4-FFF2-40B4-BE49-F238E27FC236}">
                <a16:creationId xmlns:a16="http://schemas.microsoft.com/office/drawing/2014/main" id="{173E6267-80A9-E43F-AF98-B73DFC614E18}"/>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211</a:t>
            </a:fld>
            <a:endParaRPr kumimoji="0" lang="en-DK"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5" name="Rectangle 14">
            <a:extLst>
              <a:ext uri="{FF2B5EF4-FFF2-40B4-BE49-F238E27FC236}">
                <a16:creationId xmlns:a16="http://schemas.microsoft.com/office/drawing/2014/main" id="{F6E95DB1-2323-73B8-77A8-D862D4D8854C}"/>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108000" tIns="36000" rIns="0" bIns="36000" rtlCol="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a:sym typeface="Arial"/>
              </a:rPr>
              <a:t>Strategic initiative: Products/pricing</a:t>
            </a:r>
          </a:p>
        </p:txBody>
      </p:sp>
      <p:sp>
        <p:nvSpPr>
          <p:cNvPr id="16" name="Oval 15">
            <a:extLst>
              <a:ext uri="{FF2B5EF4-FFF2-40B4-BE49-F238E27FC236}">
                <a16:creationId xmlns:a16="http://schemas.microsoft.com/office/drawing/2014/main" id="{D31E3FB2-BA1C-E7B5-701E-CBE764CC2104}"/>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D</a:t>
            </a:r>
          </a:p>
        </p:txBody>
      </p:sp>
      <p:sp>
        <p:nvSpPr>
          <p:cNvPr id="6" name="Rectangle 5">
            <a:extLst>
              <a:ext uri="{FF2B5EF4-FFF2-40B4-BE49-F238E27FC236}">
                <a16:creationId xmlns:a16="http://schemas.microsoft.com/office/drawing/2014/main" id="{8004BDC3-93EB-3A4D-092C-C60CDB5FBC4D}"/>
              </a:ext>
            </a:extLst>
          </p:cNvPr>
          <p:cNvSpPr/>
          <p:nvPr/>
        </p:nvSpPr>
        <p:spPr bwMode="auto">
          <a:xfrm>
            <a:off x="510471" y="3860479"/>
            <a:ext cx="11088000" cy="1142631"/>
          </a:xfrm>
          <a:prstGeom prst="rect">
            <a:avLst/>
          </a:prstGeom>
          <a:noFill/>
          <a:ln w="3175" algn="ctr">
            <a:solidFill>
              <a:schemeClr val="tx1"/>
            </a:solidFill>
            <a:miter lim="800000"/>
            <a:headEnd/>
            <a:tailEnd/>
          </a:ln>
          <a:effectLst/>
        </p:spPr>
        <p:txBody>
          <a:bodyPr vert="horz" lIns="36000" tIns="36000" rIns="36000" bIns="36000" rtlCol="0" anchor="ctr" anchorCtr="1"/>
          <a:lstStyle/>
          <a:p>
            <a:pPr fontAlgn="base">
              <a:spcBef>
                <a:spcPct val="25000"/>
              </a:spcBef>
              <a:spcAft>
                <a:spcPct val="0"/>
              </a:spcAft>
              <a:buClrTx/>
              <a:buSzPct val="85000"/>
            </a:pPr>
            <a:endParaRPr lang="da-DK" sz="1200" kern="1200">
              <a:latin typeface="Arial" panose="020B0604020202020204" pitchFamily="34" charset="0"/>
              <a:ea typeface="+mn-ea"/>
              <a:cs typeface="Arial" panose="020B0604020202020204" pitchFamily="34" charset="0"/>
            </a:endParaRPr>
          </a:p>
        </p:txBody>
      </p:sp>
      <p:sp>
        <p:nvSpPr>
          <p:cNvPr id="10" name="Rectangle 9">
            <a:extLst>
              <a:ext uri="{FF2B5EF4-FFF2-40B4-BE49-F238E27FC236}">
                <a16:creationId xmlns:a16="http://schemas.microsoft.com/office/drawing/2014/main" id="{50BBFB30-5F75-1A02-E942-8749B1FE7A84}"/>
              </a:ext>
            </a:extLst>
          </p:cNvPr>
          <p:cNvSpPr/>
          <p:nvPr/>
        </p:nvSpPr>
        <p:spPr bwMode="auto">
          <a:xfrm>
            <a:off x="510471" y="5155510"/>
            <a:ext cx="11088000" cy="1142631"/>
          </a:xfrm>
          <a:prstGeom prst="rect">
            <a:avLst/>
          </a:prstGeom>
          <a:noFill/>
          <a:ln w="3175" algn="ctr">
            <a:solidFill>
              <a:schemeClr val="tx1"/>
            </a:solidFill>
            <a:miter lim="800000"/>
            <a:headEnd/>
            <a:tailEnd/>
          </a:ln>
          <a:effectLst/>
        </p:spPr>
        <p:txBody>
          <a:bodyPr vert="horz" lIns="36000" tIns="36000" rIns="36000" bIns="36000" rtlCol="0" anchor="ctr" anchorCtr="1"/>
          <a:lstStyle/>
          <a:p>
            <a:pPr fontAlgn="base">
              <a:spcBef>
                <a:spcPct val="25000"/>
              </a:spcBef>
              <a:spcAft>
                <a:spcPct val="0"/>
              </a:spcAft>
              <a:buClrTx/>
              <a:buSzPct val="85000"/>
            </a:pPr>
            <a:endParaRPr lang="da-DK" sz="1200" kern="1200">
              <a:latin typeface="Arial" panose="020B0604020202020204" pitchFamily="34" charset="0"/>
              <a:ea typeface="+mn-ea"/>
              <a:cs typeface="Arial" panose="020B0604020202020204" pitchFamily="34" charset="0"/>
            </a:endParaRPr>
          </a:p>
        </p:txBody>
      </p:sp>
      <p:sp>
        <p:nvSpPr>
          <p:cNvPr id="18" name="Rectangle 17">
            <a:extLst>
              <a:ext uri="{FF2B5EF4-FFF2-40B4-BE49-F238E27FC236}">
                <a16:creationId xmlns:a16="http://schemas.microsoft.com/office/drawing/2014/main" id="{39EE2A0D-266C-11B1-EBC4-BC809A27AC0A}"/>
              </a:ext>
            </a:extLst>
          </p:cNvPr>
          <p:cNvSpPr/>
          <p:nvPr/>
        </p:nvSpPr>
        <p:spPr bwMode="auto">
          <a:xfrm>
            <a:off x="510471" y="2565448"/>
            <a:ext cx="11088000" cy="1142631"/>
          </a:xfrm>
          <a:prstGeom prst="rect">
            <a:avLst/>
          </a:prstGeom>
          <a:noFill/>
          <a:ln w="3175" algn="ctr">
            <a:solidFill>
              <a:schemeClr val="tx1"/>
            </a:solidFill>
            <a:miter lim="800000"/>
            <a:headEnd/>
            <a:tailEnd/>
          </a:ln>
          <a:effectLst/>
        </p:spPr>
        <p:txBody>
          <a:bodyPr vert="horz" lIns="36000" tIns="36000" rIns="36000" bIns="36000" rtlCol="0" anchor="ctr" anchorCtr="1"/>
          <a:lstStyle/>
          <a:p>
            <a:pPr fontAlgn="base">
              <a:spcBef>
                <a:spcPct val="25000"/>
              </a:spcBef>
              <a:spcAft>
                <a:spcPct val="0"/>
              </a:spcAft>
              <a:buClrTx/>
              <a:buSzPct val="85000"/>
            </a:pPr>
            <a:endParaRPr lang="da-DK" sz="1200" kern="1200">
              <a:latin typeface="Arial" panose="020B0604020202020204" pitchFamily="34" charset="0"/>
              <a:ea typeface="+mn-ea"/>
              <a:cs typeface="Arial" panose="020B0604020202020204" pitchFamily="34" charset="0"/>
            </a:endParaRPr>
          </a:p>
        </p:txBody>
      </p:sp>
      <p:sp>
        <p:nvSpPr>
          <p:cNvPr id="19" name="TextBox 18">
            <a:extLst>
              <a:ext uri="{FF2B5EF4-FFF2-40B4-BE49-F238E27FC236}">
                <a16:creationId xmlns:a16="http://schemas.microsoft.com/office/drawing/2014/main" id="{711D7D8A-8A7E-88AC-FC44-E3D10FBF928C}"/>
              </a:ext>
            </a:extLst>
          </p:cNvPr>
          <p:cNvSpPr txBox="1"/>
          <p:nvPr/>
        </p:nvSpPr>
        <p:spPr bwMode="gray">
          <a:xfrm>
            <a:off x="594039" y="2954823"/>
            <a:ext cx="1252775" cy="442035"/>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fontAlgn="base">
              <a:spcBef>
                <a:spcPct val="0"/>
              </a:spcBef>
              <a:spcAft>
                <a:spcPct val="0"/>
              </a:spcAft>
              <a:buClrTx/>
            </a:pPr>
            <a:r>
              <a:rPr lang="en-US" sz="1200" b="1" kern="1200">
                <a:solidFill>
                  <a:schemeClr val="tx1"/>
                </a:solidFill>
                <a:latin typeface="Arial" panose="020B0604020202020204" pitchFamily="34" charset="0"/>
                <a:ea typeface="+mn-ea"/>
                <a:cs typeface="Arial" panose="020B0604020202020204" pitchFamily="34" charset="0"/>
              </a:rPr>
              <a:t>Target </a:t>
            </a:r>
          </a:p>
          <a:p>
            <a:pPr fontAlgn="base">
              <a:spcBef>
                <a:spcPct val="0"/>
              </a:spcBef>
              <a:spcAft>
                <a:spcPct val="0"/>
              </a:spcAft>
              <a:buClrTx/>
            </a:pPr>
            <a:r>
              <a:rPr lang="en-US" sz="1200" b="1" kern="1200">
                <a:solidFill>
                  <a:schemeClr val="tx1"/>
                </a:solidFill>
                <a:latin typeface="Arial" panose="020B0604020202020204" pitchFamily="34" charset="0"/>
                <a:ea typeface="+mn-ea"/>
                <a:cs typeface="Arial" panose="020B0604020202020204" pitchFamily="34" charset="0"/>
              </a:rPr>
              <a:t>customers</a:t>
            </a:r>
          </a:p>
        </p:txBody>
      </p:sp>
      <p:sp>
        <p:nvSpPr>
          <p:cNvPr id="20" name="TextBox 19">
            <a:extLst>
              <a:ext uri="{FF2B5EF4-FFF2-40B4-BE49-F238E27FC236}">
                <a16:creationId xmlns:a16="http://schemas.microsoft.com/office/drawing/2014/main" id="{F1E7A2E3-5859-DDE8-C549-8FB9FA8B3395}"/>
              </a:ext>
            </a:extLst>
          </p:cNvPr>
          <p:cNvSpPr txBox="1"/>
          <p:nvPr/>
        </p:nvSpPr>
        <p:spPr bwMode="gray">
          <a:xfrm>
            <a:off x="594039" y="4210777"/>
            <a:ext cx="1252775" cy="442035"/>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fontAlgn="base">
              <a:spcBef>
                <a:spcPct val="0"/>
              </a:spcBef>
              <a:spcAft>
                <a:spcPct val="0"/>
              </a:spcAft>
              <a:buClrTx/>
            </a:pPr>
            <a:r>
              <a:rPr lang="en-US" sz="1200" b="1" kern="1200">
                <a:solidFill>
                  <a:schemeClr val="tx1"/>
                </a:solidFill>
                <a:latin typeface="Arial" panose="020B0604020202020204" pitchFamily="34" charset="0"/>
                <a:ea typeface="+mn-ea"/>
                <a:cs typeface="Arial" panose="020B0604020202020204" pitchFamily="34" charset="0"/>
              </a:rPr>
              <a:t>Existing products</a:t>
            </a:r>
          </a:p>
        </p:txBody>
      </p:sp>
      <p:sp>
        <p:nvSpPr>
          <p:cNvPr id="21" name="TextBox 20">
            <a:extLst>
              <a:ext uri="{FF2B5EF4-FFF2-40B4-BE49-F238E27FC236}">
                <a16:creationId xmlns:a16="http://schemas.microsoft.com/office/drawing/2014/main" id="{ACEAA872-5F9F-5B69-F146-58D3305F7BF9}"/>
              </a:ext>
            </a:extLst>
          </p:cNvPr>
          <p:cNvSpPr txBox="1"/>
          <p:nvPr/>
        </p:nvSpPr>
        <p:spPr bwMode="gray">
          <a:xfrm>
            <a:off x="594039" y="5505808"/>
            <a:ext cx="1252775" cy="442035"/>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fontAlgn="base">
              <a:spcBef>
                <a:spcPct val="0"/>
              </a:spcBef>
              <a:spcAft>
                <a:spcPct val="0"/>
              </a:spcAft>
              <a:buClrTx/>
            </a:pPr>
            <a:r>
              <a:rPr lang="en-US" sz="1200" b="1" kern="1200">
                <a:solidFill>
                  <a:schemeClr val="tx1"/>
                </a:solidFill>
                <a:latin typeface="Arial" panose="020B0604020202020204" pitchFamily="34" charset="0"/>
                <a:ea typeface="+mn-ea"/>
                <a:cs typeface="Arial" panose="020B0604020202020204" pitchFamily="34" charset="0"/>
              </a:rPr>
              <a:t>New</a:t>
            </a:r>
          </a:p>
          <a:p>
            <a:pPr fontAlgn="base">
              <a:spcBef>
                <a:spcPct val="0"/>
              </a:spcBef>
              <a:spcAft>
                <a:spcPct val="0"/>
              </a:spcAft>
              <a:buClrTx/>
            </a:pPr>
            <a:r>
              <a:rPr lang="en-US" sz="1200" b="1" kern="1200">
                <a:solidFill>
                  <a:schemeClr val="tx1"/>
                </a:solidFill>
                <a:latin typeface="Arial" panose="020B0604020202020204" pitchFamily="34" charset="0"/>
                <a:ea typeface="+mn-ea"/>
                <a:cs typeface="Arial" panose="020B0604020202020204" pitchFamily="34" charset="0"/>
              </a:rPr>
              <a:t>products</a:t>
            </a:r>
          </a:p>
        </p:txBody>
      </p:sp>
      <p:sp>
        <p:nvSpPr>
          <p:cNvPr id="22" name="Rounded Rectangle 21">
            <a:extLst>
              <a:ext uri="{FF2B5EF4-FFF2-40B4-BE49-F238E27FC236}">
                <a16:creationId xmlns:a16="http://schemas.microsoft.com/office/drawing/2014/main" id="{D24FC4ED-111E-FCE7-A653-6B5E2BC197DC}"/>
              </a:ext>
            </a:extLst>
          </p:cNvPr>
          <p:cNvSpPr/>
          <p:nvPr/>
        </p:nvSpPr>
        <p:spPr bwMode="auto">
          <a:xfrm>
            <a:off x="3722177" y="1918846"/>
            <a:ext cx="1827525" cy="4393582"/>
          </a:xfrm>
          <a:prstGeom prst="roundRect">
            <a:avLst/>
          </a:prstGeom>
          <a:solidFill>
            <a:schemeClr val="bg1">
              <a:lumMod val="95000"/>
            </a:schemeClr>
          </a:solidFill>
          <a:ln w="3175" algn="ctr">
            <a:noFill/>
            <a:miter lim="800000"/>
            <a:headEnd/>
            <a:tailEnd/>
          </a:ln>
          <a:effectLst/>
        </p:spPr>
        <p:txBody>
          <a:bodyPr vert="horz" lIns="0" tIns="36000" rIns="0" bIns="36000" rtlCol="0" anchor="b" anchorCtr="1"/>
          <a:lstStyle/>
          <a:p>
            <a:pPr algn="ctr" fontAlgn="base">
              <a:spcBef>
                <a:spcPct val="25000"/>
              </a:spcBef>
              <a:spcAft>
                <a:spcPct val="0"/>
              </a:spcAft>
              <a:buClrTx/>
              <a:buSzPct val="85000"/>
            </a:pPr>
            <a:endParaRPr lang="en-US" sz="1200" b="1" kern="1200">
              <a:solidFill>
                <a:srgbClr val="FFFFFF"/>
              </a:solidFill>
              <a:latin typeface="Arial" panose="020B0604020202020204" pitchFamily="34" charset="0"/>
              <a:ea typeface="+mn-ea"/>
              <a:cs typeface="Arial" panose="020B0604020202020204" pitchFamily="34" charset="0"/>
            </a:endParaRPr>
          </a:p>
          <a:p>
            <a:pPr algn="ctr" fontAlgn="base">
              <a:spcBef>
                <a:spcPct val="25000"/>
              </a:spcBef>
              <a:spcAft>
                <a:spcPct val="0"/>
              </a:spcAft>
              <a:buClrTx/>
              <a:buSzPct val="85000"/>
            </a:pPr>
            <a:endParaRPr lang="en-US" sz="1200" b="1" kern="1200">
              <a:solidFill>
                <a:srgbClr val="FFFFFF"/>
              </a:solidFill>
              <a:latin typeface="Arial" panose="020B0604020202020204" pitchFamily="34" charset="0"/>
              <a:ea typeface="+mn-ea"/>
              <a:cs typeface="Arial" panose="020B0604020202020204" pitchFamily="34" charset="0"/>
            </a:endParaRPr>
          </a:p>
          <a:p>
            <a:pPr algn="ctr" fontAlgn="base">
              <a:buClr>
                <a:srgbClr val="5A0E13"/>
              </a:buClr>
              <a:buSzPct val="100000"/>
            </a:pPr>
            <a:endParaRPr lang="en-US" sz="1200" b="1" kern="1200">
              <a:latin typeface="Arial" panose="020B0604020202020204" pitchFamily="34" charset="0"/>
              <a:ea typeface="+mn-ea"/>
              <a:cs typeface="Arial" panose="020B0604020202020204" pitchFamily="34" charset="0"/>
            </a:endParaRPr>
          </a:p>
          <a:p>
            <a:pPr marL="288925" lvl="1" indent="-174625" fontAlgn="base">
              <a:spcBef>
                <a:spcPct val="0"/>
              </a:spcBef>
              <a:spcAft>
                <a:spcPct val="0"/>
              </a:spcAft>
              <a:buFontTx/>
              <a:buChar char="•"/>
              <a:defRPr/>
            </a:pPr>
            <a:endParaRPr lang="en-US" sz="1200" kern="1200">
              <a:latin typeface="Arial" panose="020B0604020202020204" pitchFamily="34" charset="0"/>
              <a:ea typeface="+mn-ea"/>
              <a:cs typeface="Arial" panose="020B0604020202020204" pitchFamily="34" charset="0"/>
            </a:endParaRPr>
          </a:p>
          <a:p>
            <a:pPr marL="288925" lvl="1" indent="-174625" algn="ctr" fontAlgn="base">
              <a:buSzPct val="100000"/>
              <a:buFont typeface="Ubuntu"/>
              <a:buChar char="•"/>
            </a:pPr>
            <a:endParaRPr lang="en-US" sz="1200" kern="1200">
              <a:latin typeface="Arial" panose="020B0604020202020204" pitchFamily="34" charset="0"/>
              <a:ea typeface="+mn-ea"/>
              <a:cs typeface="Arial" panose="020B0604020202020204" pitchFamily="34" charset="0"/>
            </a:endParaRPr>
          </a:p>
          <a:p>
            <a:pPr marL="288925" lvl="1" indent="-174625" algn="ctr" fontAlgn="base">
              <a:buSzPct val="100000"/>
              <a:buFont typeface="Ubuntu"/>
              <a:buChar char="•"/>
            </a:pPr>
            <a:endParaRPr lang="en-US" sz="1200" kern="1200">
              <a:latin typeface="Arial" panose="020B0604020202020204" pitchFamily="34" charset="0"/>
              <a:ea typeface="+mn-ea"/>
              <a:cs typeface="Arial" panose="020B0604020202020204" pitchFamily="34" charset="0"/>
            </a:endParaRPr>
          </a:p>
          <a:p>
            <a:pPr marL="288925" lvl="1" indent="-174625" algn="ctr" fontAlgn="base">
              <a:buSzPct val="100000"/>
              <a:buFont typeface="Ubuntu"/>
              <a:buChar char="•"/>
            </a:pPr>
            <a:endParaRPr lang="en-US" sz="1200" kern="1200">
              <a:latin typeface="Arial" panose="020B0604020202020204" pitchFamily="34" charset="0"/>
              <a:ea typeface="+mn-ea"/>
              <a:cs typeface="Arial" panose="020B0604020202020204" pitchFamily="34" charset="0"/>
            </a:endParaRPr>
          </a:p>
        </p:txBody>
      </p:sp>
      <p:sp>
        <p:nvSpPr>
          <p:cNvPr id="23" name="Rounded Rectangle 22">
            <a:extLst>
              <a:ext uri="{FF2B5EF4-FFF2-40B4-BE49-F238E27FC236}">
                <a16:creationId xmlns:a16="http://schemas.microsoft.com/office/drawing/2014/main" id="{7CD7A7A5-589F-E737-D6DA-457FE10533C6}"/>
              </a:ext>
            </a:extLst>
          </p:cNvPr>
          <p:cNvSpPr/>
          <p:nvPr/>
        </p:nvSpPr>
        <p:spPr bwMode="auto">
          <a:xfrm>
            <a:off x="5694767" y="1918846"/>
            <a:ext cx="1827525" cy="4393582"/>
          </a:xfrm>
          <a:prstGeom prst="roundRect">
            <a:avLst/>
          </a:prstGeom>
          <a:solidFill>
            <a:schemeClr val="bg1">
              <a:lumMod val="95000"/>
            </a:schemeClr>
          </a:solidFill>
          <a:ln w="3175" algn="ctr">
            <a:noFill/>
            <a:miter lim="800000"/>
            <a:headEnd/>
            <a:tailEnd/>
          </a:ln>
          <a:effectLst/>
        </p:spPr>
        <p:txBody>
          <a:bodyPr vert="horz" lIns="0" tIns="36000" rIns="0" bIns="36000" rtlCol="0" anchor="b" anchorCtr="1"/>
          <a:lstStyle/>
          <a:p>
            <a:pPr algn="ctr" fontAlgn="base">
              <a:spcBef>
                <a:spcPct val="25000"/>
              </a:spcBef>
              <a:spcAft>
                <a:spcPct val="0"/>
              </a:spcAft>
              <a:buClrTx/>
              <a:buSzPct val="85000"/>
            </a:pPr>
            <a:endParaRPr lang="en-US" sz="1200" b="1" kern="1200">
              <a:solidFill>
                <a:srgbClr val="FFFFFF"/>
              </a:solidFill>
              <a:latin typeface="Arial" panose="020B0604020202020204" pitchFamily="34" charset="0"/>
              <a:ea typeface="+mn-ea"/>
              <a:cs typeface="Arial" panose="020B0604020202020204" pitchFamily="34" charset="0"/>
            </a:endParaRPr>
          </a:p>
          <a:p>
            <a:pPr algn="ctr" fontAlgn="base">
              <a:spcBef>
                <a:spcPct val="25000"/>
              </a:spcBef>
              <a:spcAft>
                <a:spcPct val="0"/>
              </a:spcAft>
              <a:buClrTx/>
              <a:buSzPct val="85000"/>
            </a:pPr>
            <a:endParaRPr lang="en-US" sz="1200" b="1" kern="1200">
              <a:solidFill>
                <a:srgbClr val="FFFFFF"/>
              </a:solidFill>
              <a:latin typeface="Arial" panose="020B0604020202020204" pitchFamily="34" charset="0"/>
              <a:ea typeface="+mn-ea"/>
              <a:cs typeface="Arial" panose="020B0604020202020204" pitchFamily="34" charset="0"/>
            </a:endParaRPr>
          </a:p>
          <a:p>
            <a:pPr algn="ctr" fontAlgn="base">
              <a:buClr>
                <a:srgbClr val="5A0E13"/>
              </a:buClr>
              <a:buSzPct val="100000"/>
            </a:pPr>
            <a:endParaRPr lang="en-US" sz="1200" b="1" kern="1200">
              <a:latin typeface="Arial" panose="020B0604020202020204" pitchFamily="34" charset="0"/>
              <a:ea typeface="+mn-ea"/>
              <a:cs typeface="Arial" panose="020B0604020202020204" pitchFamily="34" charset="0"/>
            </a:endParaRPr>
          </a:p>
          <a:p>
            <a:pPr marL="288925" lvl="1" indent="-174625" fontAlgn="base">
              <a:spcBef>
                <a:spcPct val="0"/>
              </a:spcBef>
              <a:spcAft>
                <a:spcPct val="0"/>
              </a:spcAft>
              <a:buFontTx/>
              <a:buChar char="•"/>
              <a:defRPr/>
            </a:pPr>
            <a:endParaRPr lang="en-US" sz="1200" kern="1200">
              <a:latin typeface="Arial" panose="020B0604020202020204" pitchFamily="34" charset="0"/>
              <a:ea typeface="+mn-ea"/>
              <a:cs typeface="Arial" panose="020B0604020202020204" pitchFamily="34" charset="0"/>
            </a:endParaRPr>
          </a:p>
          <a:p>
            <a:pPr marL="288925" lvl="1" indent="-174625" algn="ctr" fontAlgn="base">
              <a:buSzPct val="100000"/>
              <a:buFont typeface="Ubuntu"/>
              <a:buChar char="•"/>
            </a:pPr>
            <a:endParaRPr lang="en-US" sz="1200" kern="1200">
              <a:latin typeface="Arial" panose="020B0604020202020204" pitchFamily="34" charset="0"/>
              <a:ea typeface="+mn-ea"/>
              <a:cs typeface="Arial" panose="020B0604020202020204" pitchFamily="34" charset="0"/>
            </a:endParaRPr>
          </a:p>
        </p:txBody>
      </p:sp>
      <p:sp>
        <p:nvSpPr>
          <p:cNvPr id="24" name="Rounded Rectangle 23">
            <a:extLst>
              <a:ext uri="{FF2B5EF4-FFF2-40B4-BE49-F238E27FC236}">
                <a16:creationId xmlns:a16="http://schemas.microsoft.com/office/drawing/2014/main" id="{D0A1D5AB-7310-BCCC-6759-0CD0DEBDEA7F}"/>
              </a:ext>
            </a:extLst>
          </p:cNvPr>
          <p:cNvSpPr/>
          <p:nvPr/>
        </p:nvSpPr>
        <p:spPr bwMode="auto">
          <a:xfrm>
            <a:off x="7667357" y="1918846"/>
            <a:ext cx="1827525" cy="4393582"/>
          </a:xfrm>
          <a:prstGeom prst="roundRect">
            <a:avLst/>
          </a:prstGeom>
          <a:solidFill>
            <a:schemeClr val="bg1">
              <a:lumMod val="95000"/>
            </a:schemeClr>
          </a:solidFill>
          <a:ln w="3175" algn="ctr">
            <a:noFill/>
            <a:miter lim="800000"/>
            <a:headEnd/>
            <a:tailEnd/>
          </a:ln>
          <a:effectLst/>
        </p:spPr>
        <p:txBody>
          <a:bodyPr vert="horz" lIns="0" tIns="36000" rIns="0" bIns="36000" rtlCol="0" anchor="b" anchorCtr="1"/>
          <a:lstStyle/>
          <a:p>
            <a:pPr marL="288925" lvl="1" indent="-174625" fontAlgn="base">
              <a:spcBef>
                <a:spcPct val="0"/>
              </a:spcBef>
              <a:spcAft>
                <a:spcPct val="0"/>
              </a:spcAft>
              <a:buFontTx/>
              <a:buChar char="•"/>
              <a:defRPr/>
            </a:pPr>
            <a:endParaRPr lang="en-US" sz="1200" kern="1200">
              <a:latin typeface="Arial" panose="020B0604020202020204" pitchFamily="34" charset="0"/>
              <a:ea typeface="+mn-ea"/>
              <a:cs typeface="Arial" panose="020B0604020202020204" pitchFamily="34" charset="0"/>
            </a:endParaRPr>
          </a:p>
          <a:p>
            <a:pPr marL="288925" lvl="1" indent="-174625" fontAlgn="base">
              <a:spcBef>
                <a:spcPct val="0"/>
              </a:spcBef>
              <a:spcAft>
                <a:spcPct val="0"/>
              </a:spcAft>
              <a:buFontTx/>
              <a:buChar char="•"/>
              <a:defRPr/>
            </a:pPr>
            <a:endParaRPr lang="en-US" sz="1200" kern="1200">
              <a:latin typeface="Arial" panose="020B0604020202020204" pitchFamily="34" charset="0"/>
              <a:ea typeface="+mn-ea"/>
              <a:cs typeface="Arial" panose="020B0604020202020204" pitchFamily="34" charset="0"/>
            </a:endParaRPr>
          </a:p>
          <a:p>
            <a:pPr marL="288925" lvl="1" indent="-174625" fontAlgn="base">
              <a:spcBef>
                <a:spcPct val="0"/>
              </a:spcBef>
              <a:spcAft>
                <a:spcPct val="0"/>
              </a:spcAft>
              <a:buFontTx/>
              <a:buChar char="•"/>
              <a:defRPr/>
            </a:pPr>
            <a:endParaRPr lang="en-US" sz="1200" kern="1200">
              <a:latin typeface="Arial" panose="020B0604020202020204" pitchFamily="34" charset="0"/>
              <a:ea typeface="+mn-ea"/>
              <a:cs typeface="Arial" panose="020B0604020202020204" pitchFamily="34" charset="0"/>
            </a:endParaRPr>
          </a:p>
          <a:p>
            <a:pPr marL="288925" lvl="1" indent="-174625" fontAlgn="base">
              <a:spcBef>
                <a:spcPct val="0"/>
              </a:spcBef>
              <a:spcAft>
                <a:spcPct val="0"/>
              </a:spcAft>
              <a:buFontTx/>
              <a:buChar char="•"/>
              <a:defRPr/>
            </a:pPr>
            <a:endParaRPr lang="en-US" sz="1200" kern="1200">
              <a:latin typeface="Arial" panose="020B0604020202020204" pitchFamily="34" charset="0"/>
              <a:ea typeface="+mn-ea"/>
              <a:cs typeface="Arial" panose="020B0604020202020204" pitchFamily="34" charset="0"/>
            </a:endParaRPr>
          </a:p>
          <a:p>
            <a:pPr marL="288925" lvl="1" indent="-174625" algn="ctr" fontAlgn="base">
              <a:buSzPct val="100000"/>
              <a:buFont typeface="Ubuntu"/>
              <a:buChar char="•"/>
            </a:pPr>
            <a:endParaRPr lang="en-US" sz="1200" kern="1200">
              <a:latin typeface="Arial" panose="020B0604020202020204" pitchFamily="34" charset="0"/>
              <a:ea typeface="+mn-ea"/>
              <a:cs typeface="Arial" panose="020B0604020202020204" pitchFamily="34" charset="0"/>
            </a:endParaRPr>
          </a:p>
          <a:p>
            <a:pPr marL="288925" lvl="1" indent="-174625" algn="ctr" fontAlgn="base">
              <a:buSzPct val="100000"/>
              <a:buFont typeface="Ubuntu"/>
              <a:buChar char="•"/>
            </a:pPr>
            <a:endParaRPr lang="en-US" sz="1200" kern="1200">
              <a:latin typeface="Arial" panose="020B0604020202020204" pitchFamily="34" charset="0"/>
              <a:ea typeface="+mn-ea"/>
              <a:cs typeface="Arial" panose="020B0604020202020204" pitchFamily="34" charset="0"/>
            </a:endParaRPr>
          </a:p>
        </p:txBody>
      </p:sp>
      <p:sp>
        <p:nvSpPr>
          <p:cNvPr id="25" name="Rounded Rectangle 24">
            <a:extLst>
              <a:ext uri="{FF2B5EF4-FFF2-40B4-BE49-F238E27FC236}">
                <a16:creationId xmlns:a16="http://schemas.microsoft.com/office/drawing/2014/main" id="{84595950-F606-3AF6-7627-D6C3F5FCC688}"/>
              </a:ext>
            </a:extLst>
          </p:cNvPr>
          <p:cNvSpPr/>
          <p:nvPr/>
        </p:nvSpPr>
        <p:spPr bwMode="auto">
          <a:xfrm>
            <a:off x="9639947" y="1918846"/>
            <a:ext cx="1827525" cy="4393582"/>
          </a:xfrm>
          <a:prstGeom prst="roundRect">
            <a:avLst/>
          </a:prstGeom>
          <a:solidFill>
            <a:schemeClr val="bg1">
              <a:lumMod val="95000"/>
            </a:schemeClr>
          </a:solidFill>
          <a:ln w="3175" algn="ctr">
            <a:noFill/>
            <a:miter lim="800000"/>
            <a:headEnd/>
            <a:tailEnd/>
          </a:ln>
          <a:effectLst/>
        </p:spPr>
        <p:txBody>
          <a:bodyPr vert="horz" lIns="0" tIns="36000" rIns="0" bIns="36000" rtlCol="0" anchor="b" anchorCtr="1"/>
          <a:lstStyle/>
          <a:p>
            <a:pPr algn="ctr" fontAlgn="base">
              <a:spcBef>
                <a:spcPct val="25000"/>
              </a:spcBef>
              <a:spcAft>
                <a:spcPct val="0"/>
              </a:spcAft>
              <a:buClrTx/>
              <a:buSzPct val="85000"/>
            </a:pPr>
            <a:endParaRPr lang="en-US" sz="1200" b="1" kern="1200">
              <a:solidFill>
                <a:srgbClr val="FFFFFF"/>
              </a:solidFill>
              <a:latin typeface="Arial" panose="020B0604020202020204" pitchFamily="34" charset="0"/>
              <a:ea typeface="+mn-ea"/>
              <a:cs typeface="Arial" panose="020B0604020202020204" pitchFamily="34" charset="0"/>
            </a:endParaRPr>
          </a:p>
          <a:p>
            <a:pPr algn="ctr" fontAlgn="base">
              <a:spcBef>
                <a:spcPct val="25000"/>
              </a:spcBef>
              <a:spcAft>
                <a:spcPct val="0"/>
              </a:spcAft>
              <a:buClrTx/>
              <a:buSzPct val="85000"/>
            </a:pPr>
            <a:endParaRPr lang="en-US" sz="1200" b="1" kern="1200">
              <a:solidFill>
                <a:srgbClr val="FFFFFF"/>
              </a:solidFill>
              <a:latin typeface="Arial" panose="020B0604020202020204" pitchFamily="34" charset="0"/>
              <a:ea typeface="+mn-ea"/>
              <a:cs typeface="Arial" panose="020B0604020202020204" pitchFamily="34" charset="0"/>
            </a:endParaRPr>
          </a:p>
          <a:p>
            <a:pPr marL="288925" lvl="1" indent="-174625" algn="ctr" fontAlgn="base">
              <a:buSzPct val="100000"/>
              <a:buFont typeface="Ubuntu"/>
              <a:buChar char="•"/>
            </a:pPr>
            <a:endParaRPr lang="en-US" sz="1200" kern="1200">
              <a:latin typeface="Arial" panose="020B0604020202020204" pitchFamily="34" charset="0"/>
              <a:ea typeface="+mn-ea"/>
              <a:cs typeface="Arial" panose="020B0604020202020204" pitchFamily="34" charset="0"/>
            </a:endParaRPr>
          </a:p>
          <a:p>
            <a:pPr marL="288925" lvl="1" indent="-174625" algn="ctr" fontAlgn="base">
              <a:buSzPct val="100000"/>
              <a:buFont typeface="Ubuntu"/>
              <a:buChar char="•"/>
            </a:pPr>
            <a:endParaRPr lang="en-US" sz="1200" kern="1200">
              <a:latin typeface="Arial" panose="020B0604020202020204" pitchFamily="34" charset="0"/>
              <a:ea typeface="+mn-ea"/>
              <a:cs typeface="Arial" panose="020B0604020202020204" pitchFamily="34" charset="0"/>
            </a:endParaRPr>
          </a:p>
          <a:p>
            <a:pPr marL="288925" lvl="1" indent="-174625" algn="ctr" fontAlgn="base">
              <a:buSzPct val="100000"/>
              <a:buFont typeface="Ubuntu"/>
              <a:buChar char="•"/>
            </a:pPr>
            <a:endParaRPr lang="en-US" sz="1200" kern="1200">
              <a:latin typeface="Arial" panose="020B0604020202020204" pitchFamily="34" charset="0"/>
              <a:ea typeface="+mn-ea"/>
              <a:cs typeface="Arial" panose="020B0604020202020204" pitchFamily="34" charset="0"/>
            </a:endParaRPr>
          </a:p>
        </p:txBody>
      </p:sp>
      <p:sp>
        <p:nvSpPr>
          <p:cNvPr id="26" name="Rounded Rectangle 25">
            <a:extLst>
              <a:ext uri="{FF2B5EF4-FFF2-40B4-BE49-F238E27FC236}">
                <a16:creationId xmlns:a16="http://schemas.microsoft.com/office/drawing/2014/main" id="{22294BA7-31DF-4B30-19E2-423F953A890A}"/>
              </a:ext>
            </a:extLst>
          </p:cNvPr>
          <p:cNvSpPr/>
          <p:nvPr/>
        </p:nvSpPr>
        <p:spPr bwMode="auto">
          <a:xfrm>
            <a:off x="1749587" y="1918846"/>
            <a:ext cx="1827525" cy="4393582"/>
          </a:xfrm>
          <a:prstGeom prst="roundRect">
            <a:avLst/>
          </a:prstGeom>
          <a:solidFill>
            <a:schemeClr val="bg1">
              <a:lumMod val="95000"/>
            </a:schemeClr>
          </a:solidFill>
          <a:ln w="3175" algn="ctr">
            <a:noFill/>
            <a:miter lim="800000"/>
            <a:headEnd/>
            <a:tailEnd/>
          </a:ln>
          <a:effectLst/>
        </p:spPr>
        <p:txBody>
          <a:bodyPr vert="horz" lIns="0" tIns="36000" rIns="0" bIns="36000" rtlCol="0" anchor="b" anchorCtr="1"/>
          <a:lstStyle/>
          <a:p>
            <a:pPr algn="ctr" fontAlgn="base">
              <a:spcBef>
                <a:spcPct val="25000"/>
              </a:spcBef>
              <a:spcAft>
                <a:spcPct val="0"/>
              </a:spcAft>
              <a:buClrTx/>
              <a:buSzPct val="85000"/>
            </a:pPr>
            <a:endParaRPr lang="en-US" sz="1200" b="1" kern="1200">
              <a:solidFill>
                <a:srgbClr val="FFFFFF"/>
              </a:solidFill>
              <a:latin typeface="Arial" panose="020B0604020202020204" pitchFamily="34" charset="0"/>
              <a:ea typeface="+mn-ea"/>
              <a:cs typeface="Arial" panose="020B0604020202020204" pitchFamily="34" charset="0"/>
            </a:endParaRPr>
          </a:p>
          <a:p>
            <a:pPr algn="ctr" fontAlgn="base">
              <a:spcBef>
                <a:spcPct val="25000"/>
              </a:spcBef>
              <a:spcAft>
                <a:spcPct val="0"/>
              </a:spcAft>
              <a:buClrTx/>
              <a:buSzPct val="85000"/>
            </a:pPr>
            <a:endParaRPr lang="en-US" sz="1200" b="1" kern="1200">
              <a:solidFill>
                <a:srgbClr val="FFFFFF"/>
              </a:solidFill>
              <a:latin typeface="Arial" panose="020B0604020202020204" pitchFamily="34" charset="0"/>
              <a:ea typeface="+mn-ea"/>
              <a:cs typeface="Arial" panose="020B0604020202020204" pitchFamily="34" charset="0"/>
            </a:endParaRPr>
          </a:p>
          <a:p>
            <a:pPr algn="ctr" fontAlgn="base">
              <a:buClr>
                <a:srgbClr val="5A0E13"/>
              </a:buClr>
              <a:buSzPct val="100000"/>
            </a:pPr>
            <a:endParaRPr lang="en-US" sz="1200" b="1" kern="1200">
              <a:latin typeface="Arial" panose="020B0604020202020204" pitchFamily="34" charset="0"/>
              <a:ea typeface="+mn-ea"/>
              <a:cs typeface="Arial" panose="020B0604020202020204" pitchFamily="34" charset="0"/>
            </a:endParaRPr>
          </a:p>
          <a:p>
            <a:pPr marL="288925" lvl="1" indent="-174625" fontAlgn="base">
              <a:spcBef>
                <a:spcPct val="0"/>
              </a:spcBef>
              <a:spcAft>
                <a:spcPct val="0"/>
              </a:spcAft>
              <a:buFontTx/>
              <a:buChar char="•"/>
              <a:defRPr/>
            </a:pPr>
            <a:endParaRPr lang="en-US" sz="1200" kern="1200">
              <a:latin typeface="Arial" panose="020B0604020202020204" pitchFamily="34" charset="0"/>
              <a:ea typeface="+mn-ea"/>
              <a:cs typeface="Arial" panose="020B0604020202020204" pitchFamily="34" charset="0"/>
            </a:endParaRPr>
          </a:p>
          <a:p>
            <a:pPr marL="288925" lvl="1" indent="-174625" algn="ctr" fontAlgn="base">
              <a:buSzPct val="100000"/>
              <a:buFont typeface="Ubuntu"/>
              <a:buChar char="•"/>
            </a:pPr>
            <a:endParaRPr lang="en-US" sz="1200" kern="1200">
              <a:latin typeface="Arial" panose="020B0604020202020204" pitchFamily="34" charset="0"/>
              <a:ea typeface="+mn-ea"/>
              <a:cs typeface="Arial" panose="020B0604020202020204" pitchFamily="34" charset="0"/>
            </a:endParaRPr>
          </a:p>
        </p:txBody>
      </p:sp>
      <p:sp>
        <p:nvSpPr>
          <p:cNvPr id="29" name="TextBox 28">
            <a:extLst>
              <a:ext uri="{FF2B5EF4-FFF2-40B4-BE49-F238E27FC236}">
                <a16:creationId xmlns:a16="http://schemas.microsoft.com/office/drawing/2014/main" id="{85AE1AF9-68CC-A81B-279C-46B9478D941A}"/>
              </a:ext>
            </a:extLst>
          </p:cNvPr>
          <p:cNvSpPr txBox="1"/>
          <p:nvPr/>
        </p:nvSpPr>
        <p:spPr bwMode="gray">
          <a:xfrm>
            <a:off x="2036962" y="3171795"/>
            <a:ext cx="1252775" cy="442035"/>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spAutoFit/>
          </a:bodyPr>
          <a:lstStyle/>
          <a:p>
            <a:pPr algn="ctr" fontAlgn="base">
              <a:spcBef>
                <a:spcPct val="0"/>
              </a:spcBef>
              <a:spcAft>
                <a:spcPct val="0"/>
              </a:spcAft>
              <a:buClrTx/>
            </a:pPr>
            <a:r>
              <a:rPr lang="en-US" sz="1200" kern="1200">
                <a:solidFill>
                  <a:schemeClr val="tx1"/>
                </a:solidFill>
                <a:latin typeface="Arial" panose="020B0604020202020204" pitchFamily="34" charset="0"/>
                <a:ea typeface="+mn-ea"/>
                <a:cs typeface="Arial" panose="020B0604020202020204" pitchFamily="34" charset="0"/>
              </a:rPr>
              <a:t>Young convenience</a:t>
            </a:r>
          </a:p>
        </p:txBody>
      </p:sp>
      <p:sp>
        <p:nvSpPr>
          <p:cNvPr id="30" name="TextBox 29">
            <a:extLst>
              <a:ext uri="{FF2B5EF4-FFF2-40B4-BE49-F238E27FC236}">
                <a16:creationId xmlns:a16="http://schemas.microsoft.com/office/drawing/2014/main" id="{2E86DFEA-2738-1140-BBBD-A69FFB42AA32}"/>
              </a:ext>
            </a:extLst>
          </p:cNvPr>
          <p:cNvSpPr txBox="1"/>
          <p:nvPr/>
        </p:nvSpPr>
        <p:spPr bwMode="gray">
          <a:xfrm>
            <a:off x="4009551" y="3171795"/>
            <a:ext cx="1252775" cy="442035"/>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spAutoFit/>
          </a:bodyPr>
          <a:lstStyle/>
          <a:p>
            <a:pPr algn="ctr" fontAlgn="base">
              <a:spcBef>
                <a:spcPct val="0"/>
              </a:spcBef>
              <a:spcAft>
                <a:spcPct val="0"/>
              </a:spcAft>
              <a:buClrTx/>
            </a:pPr>
            <a:r>
              <a:rPr lang="en-US" sz="1200" kern="1200">
                <a:solidFill>
                  <a:schemeClr val="tx1"/>
                </a:solidFill>
                <a:latin typeface="Arial" panose="020B0604020202020204" pitchFamily="34" charset="0"/>
                <a:ea typeface="+mn-ea"/>
                <a:cs typeface="Arial" panose="020B0604020202020204" pitchFamily="34" charset="0"/>
              </a:rPr>
              <a:t>Family </a:t>
            </a:r>
            <a:br>
              <a:rPr lang="en-US" sz="1200" kern="1200">
                <a:solidFill>
                  <a:schemeClr val="tx1"/>
                </a:solidFill>
                <a:latin typeface="Arial" panose="020B0604020202020204" pitchFamily="34" charset="0"/>
                <a:ea typeface="+mn-ea"/>
                <a:cs typeface="Arial" panose="020B0604020202020204" pitchFamily="34" charset="0"/>
              </a:rPr>
            </a:br>
            <a:r>
              <a:rPr lang="en-US" sz="1200" kern="1200">
                <a:solidFill>
                  <a:schemeClr val="tx1"/>
                </a:solidFill>
                <a:latin typeface="Arial" panose="020B0604020202020204" pitchFamily="34" charset="0"/>
                <a:ea typeface="+mn-ea"/>
                <a:cs typeface="Arial" panose="020B0604020202020204" pitchFamily="34" charset="0"/>
              </a:rPr>
              <a:t>security</a:t>
            </a:r>
          </a:p>
        </p:txBody>
      </p:sp>
      <p:sp>
        <p:nvSpPr>
          <p:cNvPr id="31" name="TextBox 30">
            <a:extLst>
              <a:ext uri="{FF2B5EF4-FFF2-40B4-BE49-F238E27FC236}">
                <a16:creationId xmlns:a16="http://schemas.microsoft.com/office/drawing/2014/main" id="{8A3F27F8-2B0C-756B-DBE7-8DAF4C528AE2}"/>
              </a:ext>
            </a:extLst>
          </p:cNvPr>
          <p:cNvSpPr txBox="1"/>
          <p:nvPr/>
        </p:nvSpPr>
        <p:spPr bwMode="gray">
          <a:xfrm>
            <a:off x="5982142" y="3171795"/>
            <a:ext cx="1252775" cy="257369"/>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spAutoFit/>
          </a:bodyPr>
          <a:lstStyle/>
          <a:p>
            <a:pPr algn="ctr" fontAlgn="base">
              <a:spcBef>
                <a:spcPct val="0"/>
              </a:spcBef>
              <a:spcAft>
                <a:spcPct val="0"/>
              </a:spcAft>
              <a:buClrTx/>
            </a:pPr>
            <a:r>
              <a:rPr lang="en-US" sz="1200" kern="1200">
                <a:solidFill>
                  <a:schemeClr val="tx1"/>
                </a:solidFill>
                <a:latin typeface="Arial" panose="020B0604020202020204" pitchFamily="34" charset="0"/>
                <a:ea typeface="+mn-ea"/>
                <a:cs typeface="Arial" panose="020B0604020202020204" pitchFamily="34" charset="0"/>
              </a:rPr>
              <a:t>Optimizers</a:t>
            </a:r>
          </a:p>
        </p:txBody>
      </p:sp>
      <p:sp>
        <p:nvSpPr>
          <p:cNvPr id="32" name="TextBox 31">
            <a:extLst>
              <a:ext uri="{FF2B5EF4-FFF2-40B4-BE49-F238E27FC236}">
                <a16:creationId xmlns:a16="http://schemas.microsoft.com/office/drawing/2014/main" id="{6180CEB4-7E22-6578-4F79-76EB445D19D5}"/>
              </a:ext>
            </a:extLst>
          </p:cNvPr>
          <p:cNvSpPr txBox="1"/>
          <p:nvPr/>
        </p:nvSpPr>
        <p:spPr bwMode="gray">
          <a:xfrm>
            <a:off x="7954732" y="3171795"/>
            <a:ext cx="1252775" cy="442035"/>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spAutoFit/>
          </a:bodyPr>
          <a:lstStyle/>
          <a:p>
            <a:pPr algn="ctr" fontAlgn="base">
              <a:spcBef>
                <a:spcPct val="0"/>
              </a:spcBef>
              <a:spcAft>
                <a:spcPct val="0"/>
              </a:spcAft>
              <a:buClrTx/>
            </a:pPr>
            <a:r>
              <a:rPr lang="en-US" sz="1200" kern="1200">
                <a:solidFill>
                  <a:schemeClr val="tx1"/>
                </a:solidFill>
                <a:latin typeface="Arial" panose="020B0604020202020204" pitchFamily="34" charset="0"/>
                <a:ea typeface="+mn-ea"/>
                <a:cs typeface="Arial" panose="020B0604020202020204" pitchFamily="34" charset="0"/>
              </a:rPr>
              <a:t>Family security + Loyalists</a:t>
            </a:r>
          </a:p>
        </p:txBody>
      </p:sp>
      <p:sp>
        <p:nvSpPr>
          <p:cNvPr id="33" name="TextBox 32">
            <a:extLst>
              <a:ext uri="{FF2B5EF4-FFF2-40B4-BE49-F238E27FC236}">
                <a16:creationId xmlns:a16="http://schemas.microsoft.com/office/drawing/2014/main" id="{92373E1E-D39E-2C1C-EF7D-02393BF892C4}"/>
              </a:ext>
            </a:extLst>
          </p:cNvPr>
          <p:cNvSpPr txBox="1"/>
          <p:nvPr/>
        </p:nvSpPr>
        <p:spPr bwMode="gray">
          <a:xfrm>
            <a:off x="9927322" y="3171795"/>
            <a:ext cx="1252775" cy="257369"/>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spAutoFit/>
          </a:bodyPr>
          <a:lstStyle/>
          <a:p>
            <a:pPr algn="ctr" fontAlgn="base">
              <a:spcBef>
                <a:spcPct val="0"/>
              </a:spcBef>
              <a:spcAft>
                <a:spcPct val="0"/>
              </a:spcAft>
              <a:buClrTx/>
            </a:pPr>
            <a:r>
              <a:rPr lang="en-US" sz="1200" kern="1200">
                <a:solidFill>
                  <a:schemeClr val="tx1"/>
                </a:solidFill>
                <a:latin typeface="Arial" panose="020B0604020202020204" pitchFamily="34" charset="0"/>
                <a:ea typeface="+mn-ea"/>
                <a:cs typeface="Arial" panose="020B0604020202020204" pitchFamily="34" charset="0"/>
              </a:rPr>
              <a:t>Loyalists</a:t>
            </a:r>
          </a:p>
        </p:txBody>
      </p:sp>
      <p:sp>
        <p:nvSpPr>
          <p:cNvPr id="35" name="TextBox 34">
            <a:extLst>
              <a:ext uri="{FF2B5EF4-FFF2-40B4-BE49-F238E27FC236}">
                <a16:creationId xmlns:a16="http://schemas.microsoft.com/office/drawing/2014/main" id="{81FC5259-54EF-0BF8-9D63-3B6C3478F3D6}"/>
              </a:ext>
            </a:extLst>
          </p:cNvPr>
          <p:cNvSpPr txBox="1"/>
          <p:nvPr/>
        </p:nvSpPr>
        <p:spPr bwMode="gray">
          <a:xfrm>
            <a:off x="1846814" y="5413475"/>
            <a:ext cx="1595323" cy="626701"/>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spAutoFit/>
          </a:bodyPr>
          <a:lstStyle/>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[Sanitized descriptions of new product ideas]</a:t>
            </a:r>
          </a:p>
        </p:txBody>
      </p:sp>
      <p:sp>
        <p:nvSpPr>
          <p:cNvPr id="36" name="TextBox 35">
            <a:extLst>
              <a:ext uri="{FF2B5EF4-FFF2-40B4-BE49-F238E27FC236}">
                <a16:creationId xmlns:a16="http://schemas.microsoft.com/office/drawing/2014/main" id="{E15D918D-603F-4279-D9EA-E7EEF853B4B9}"/>
              </a:ext>
            </a:extLst>
          </p:cNvPr>
          <p:cNvSpPr txBox="1"/>
          <p:nvPr/>
        </p:nvSpPr>
        <p:spPr bwMode="gray">
          <a:xfrm>
            <a:off x="3838278" y="5413475"/>
            <a:ext cx="1595323" cy="626701"/>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spAutoFit/>
          </a:bodyPr>
          <a:lstStyle/>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[Sanitized descriptions of new product ideas]</a:t>
            </a:r>
          </a:p>
        </p:txBody>
      </p:sp>
      <p:sp>
        <p:nvSpPr>
          <p:cNvPr id="37" name="TextBox 36">
            <a:extLst>
              <a:ext uri="{FF2B5EF4-FFF2-40B4-BE49-F238E27FC236}">
                <a16:creationId xmlns:a16="http://schemas.microsoft.com/office/drawing/2014/main" id="{E0C0CCDF-09B0-1E8E-8A7F-A1F9AA729DA8}"/>
              </a:ext>
            </a:extLst>
          </p:cNvPr>
          <p:cNvSpPr txBox="1"/>
          <p:nvPr/>
        </p:nvSpPr>
        <p:spPr bwMode="gray">
          <a:xfrm>
            <a:off x="5810868" y="5413475"/>
            <a:ext cx="1595323" cy="626701"/>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spAutoFit/>
          </a:bodyPr>
          <a:lstStyle/>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[Sanitized descriptions of new product ideas]</a:t>
            </a:r>
          </a:p>
        </p:txBody>
      </p:sp>
      <p:sp>
        <p:nvSpPr>
          <p:cNvPr id="38" name="TextBox 37">
            <a:extLst>
              <a:ext uri="{FF2B5EF4-FFF2-40B4-BE49-F238E27FC236}">
                <a16:creationId xmlns:a16="http://schemas.microsoft.com/office/drawing/2014/main" id="{D6648C71-BB94-6790-F3AF-8DD2E4969812}"/>
              </a:ext>
            </a:extLst>
          </p:cNvPr>
          <p:cNvSpPr txBox="1"/>
          <p:nvPr/>
        </p:nvSpPr>
        <p:spPr bwMode="gray">
          <a:xfrm>
            <a:off x="7783458" y="5413475"/>
            <a:ext cx="1595323" cy="626701"/>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spAutoFit/>
          </a:bodyPr>
          <a:lstStyle/>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[Sanitized descriptions of new product ideas]</a:t>
            </a:r>
          </a:p>
        </p:txBody>
      </p:sp>
      <p:sp>
        <p:nvSpPr>
          <p:cNvPr id="39" name="TextBox 38">
            <a:extLst>
              <a:ext uri="{FF2B5EF4-FFF2-40B4-BE49-F238E27FC236}">
                <a16:creationId xmlns:a16="http://schemas.microsoft.com/office/drawing/2014/main" id="{7C9074E9-EA37-D2B0-BDA1-AF0E9E535AB5}"/>
              </a:ext>
            </a:extLst>
          </p:cNvPr>
          <p:cNvSpPr txBox="1"/>
          <p:nvPr/>
        </p:nvSpPr>
        <p:spPr bwMode="gray">
          <a:xfrm>
            <a:off x="9756048" y="5413475"/>
            <a:ext cx="1595323" cy="626701"/>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spAutoFit/>
          </a:bodyPr>
          <a:lstStyle/>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[Sanitized descriptions of new product ideas]</a:t>
            </a:r>
          </a:p>
        </p:txBody>
      </p:sp>
      <p:sp>
        <p:nvSpPr>
          <p:cNvPr id="40" name="TextBox 39">
            <a:extLst>
              <a:ext uri="{FF2B5EF4-FFF2-40B4-BE49-F238E27FC236}">
                <a16:creationId xmlns:a16="http://schemas.microsoft.com/office/drawing/2014/main" id="{CBB7E06B-8DD8-6C4B-48C8-3182A7458B7D}"/>
              </a:ext>
            </a:extLst>
          </p:cNvPr>
          <p:cNvSpPr txBox="1"/>
          <p:nvPr/>
        </p:nvSpPr>
        <p:spPr bwMode="gray">
          <a:xfrm>
            <a:off x="1865688" y="4026111"/>
            <a:ext cx="1595323" cy="811367"/>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spAutoFit/>
          </a:bodyPr>
          <a:lstStyle/>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[Product 1]</a:t>
            </a:r>
          </a:p>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[Product 2]</a:t>
            </a:r>
          </a:p>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[Product 3]</a:t>
            </a:r>
          </a:p>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[Product 4]</a:t>
            </a:r>
          </a:p>
        </p:txBody>
      </p:sp>
      <p:sp>
        <p:nvSpPr>
          <p:cNvPr id="42" name="TextBox 41">
            <a:extLst>
              <a:ext uri="{FF2B5EF4-FFF2-40B4-BE49-F238E27FC236}">
                <a16:creationId xmlns:a16="http://schemas.microsoft.com/office/drawing/2014/main" id="{61DD35C7-0106-DB6F-F47D-5F829F91E95A}"/>
              </a:ext>
            </a:extLst>
          </p:cNvPr>
          <p:cNvSpPr txBox="1"/>
          <p:nvPr/>
        </p:nvSpPr>
        <p:spPr bwMode="gray">
          <a:xfrm>
            <a:off x="3838278" y="4118444"/>
            <a:ext cx="1595323" cy="626701"/>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spAutoFit/>
          </a:bodyPr>
          <a:lstStyle/>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[Product 1]</a:t>
            </a:r>
          </a:p>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[Product 2]</a:t>
            </a:r>
          </a:p>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[Product 3]</a:t>
            </a:r>
          </a:p>
        </p:txBody>
      </p:sp>
      <p:sp>
        <p:nvSpPr>
          <p:cNvPr id="43" name="TextBox 42">
            <a:extLst>
              <a:ext uri="{FF2B5EF4-FFF2-40B4-BE49-F238E27FC236}">
                <a16:creationId xmlns:a16="http://schemas.microsoft.com/office/drawing/2014/main" id="{85A7FF00-E19B-77C6-B860-B6ADEF8481EC}"/>
              </a:ext>
            </a:extLst>
          </p:cNvPr>
          <p:cNvSpPr txBox="1"/>
          <p:nvPr/>
        </p:nvSpPr>
        <p:spPr bwMode="gray">
          <a:xfrm>
            <a:off x="5810868" y="3933778"/>
            <a:ext cx="1595323" cy="996033"/>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spAutoFit/>
          </a:bodyPr>
          <a:lstStyle/>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[Product 1]</a:t>
            </a:r>
          </a:p>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[Product 2]</a:t>
            </a:r>
          </a:p>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[Product 3]</a:t>
            </a:r>
          </a:p>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[Product 4]</a:t>
            </a:r>
          </a:p>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[Product 5]</a:t>
            </a:r>
          </a:p>
        </p:txBody>
      </p:sp>
      <p:sp>
        <p:nvSpPr>
          <p:cNvPr id="44" name="TextBox 43">
            <a:extLst>
              <a:ext uri="{FF2B5EF4-FFF2-40B4-BE49-F238E27FC236}">
                <a16:creationId xmlns:a16="http://schemas.microsoft.com/office/drawing/2014/main" id="{60857774-28EF-D55E-58FC-865F662F1443}"/>
              </a:ext>
            </a:extLst>
          </p:cNvPr>
          <p:cNvSpPr txBox="1"/>
          <p:nvPr/>
        </p:nvSpPr>
        <p:spPr bwMode="gray">
          <a:xfrm>
            <a:off x="7783458" y="4026111"/>
            <a:ext cx="1595323" cy="811367"/>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spAutoFit/>
          </a:bodyPr>
          <a:lstStyle/>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[Product 1]</a:t>
            </a:r>
          </a:p>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[Product 2]</a:t>
            </a:r>
          </a:p>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[Product 3]</a:t>
            </a:r>
          </a:p>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[Product 4]</a:t>
            </a:r>
          </a:p>
        </p:txBody>
      </p:sp>
      <p:sp>
        <p:nvSpPr>
          <p:cNvPr id="45" name="TextBox 44">
            <a:extLst>
              <a:ext uri="{FF2B5EF4-FFF2-40B4-BE49-F238E27FC236}">
                <a16:creationId xmlns:a16="http://schemas.microsoft.com/office/drawing/2014/main" id="{DF7BEA75-39EC-3A24-C80B-4B2E65B28119}"/>
              </a:ext>
            </a:extLst>
          </p:cNvPr>
          <p:cNvSpPr txBox="1"/>
          <p:nvPr/>
        </p:nvSpPr>
        <p:spPr bwMode="gray">
          <a:xfrm>
            <a:off x="9756048" y="4210777"/>
            <a:ext cx="1595323" cy="442035"/>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spAutoFit/>
          </a:bodyPr>
          <a:lstStyle/>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[Product 1]</a:t>
            </a:r>
          </a:p>
          <a:p>
            <a:pPr marL="171450" indent="-171450" fontAlgn="base">
              <a:spcBef>
                <a:spcPct val="0"/>
              </a:spcBef>
              <a:spcAft>
                <a:spcPct val="0"/>
              </a:spcAft>
              <a:buClrTx/>
              <a:buFont typeface="Arial" panose="020B0604020202020204" pitchFamily="34" charset="0"/>
              <a:buChar char="•"/>
            </a:pPr>
            <a:r>
              <a:rPr lang="en-US" sz="1200" kern="1200">
                <a:solidFill>
                  <a:schemeClr val="tx1"/>
                </a:solidFill>
                <a:latin typeface="Arial" panose="020B0604020202020204" pitchFamily="34" charset="0"/>
                <a:ea typeface="+mn-ea"/>
                <a:cs typeface="Arial" panose="020B0604020202020204" pitchFamily="34" charset="0"/>
              </a:rPr>
              <a:t>[Product 2]</a:t>
            </a:r>
          </a:p>
        </p:txBody>
      </p:sp>
      <p:sp>
        <p:nvSpPr>
          <p:cNvPr id="46" name="Rectangle 45">
            <a:extLst>
              <a:ext uri="{FF2B5EF4-FFF2-40B4-BE49-F238E27FC236}">
                <a16:creationId xmlns:a16="http://schemas.microsoft.com/office/drawing/2014/main" id="{A99DF104-0ECE-BEAB-6E21-75384F141F7E}"/>
              </a:ext>
            </a:extLst>
          </p:cNvPr>
          <p:cNvSpPr/>
          <p:nvPr/>
        </p:nvSpPr>
        <p:spPr>
          <a:xfrm>
            <a:off x="1875125" y="2073806"/>
            <a:ext cx="1576449" cy="350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2"/>
                </a:solidFill>
              </a:rPr>
              <a:t>“[Concept 1]”</a:t>
            </a:r>
          </a:p>
        </p:txBody>
      </p:sp>
      <p:pic>
        <p:nvPicPr>
          <p:cNvPr id="47" name="Picture 2" descr="Young mother with her one years old little son dressed in pajamas are  posing. Mom with son taking selfie on her smartphone or action camera in  the bedroom. Selective focus. Casual lifestyle">
            <a:extLst>
              <a:ext uri="{FF2B5EF4-FFF2-40B4-BE49-F238E27FC236}">
                <a16:creationId xmlns:a16="http://schemas.microsoft.com/office/drawing/2014/main" id="{6744BC3C-C003-873A-F245-08D77578E9E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77739" y="2643218"/>
            <a:ext cx="716400" cy="50148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9" name="Picture 4" descr="51,142 Old Man Face Stock Photos, Pictures &amp; Royalty-Free Images - iStock">
            <a:extLst>
              <a:ext uri="{FF2B5EF4-FFF2-40B4-BE49-F238E27FC236}">
                <a16:creationId xmlns:a16="http://schemas.microsoft.com/office/drawing/2014/main" id="{081469A3-6BA5-8B29-5F4C-DB6F8A4FC37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0195509" y="2643218"/>
            <a:ext cx="716400" cy="50148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0" name="Picture 6" descr="59,316 Suit And Tie Stock Photos, Pictures &amp; Royalty-Free Images - iStock">
            <a:extLst>
              <a:ext uri="{FF2B5EF4-FFF2-40B4-BE49-F238E27FC236}">
                <a16:creationId xmlns:a16="http://schemas.microsoft.com/office/drawing/2014/main" id="{BB179DF0-71F0-59D6-D246-32C8F15F6A2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250329" y="2643218"/>
            <a:ext cx="716400" cy="50148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 name="Picture 10" descr="6,167,395 Woman Portrait Stock Photos, Pictures &amp; Royalty-Free Images -  iStock">
            <a:extLst>
              <a:ext uri="{FF2B5EF4-FFF2-40B4-BE49-F238E27FC236}">
                <a16:creationId xmlns:a16="http://schemas.microsoft.com/office/drawing/2014/main" id="{C5DA25FE-E13F-7D7B-B3B5-8C711DE13A54}"/>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2305794" y="2643218"/>
            <a:ext cx="715111" cy="495507"/>
          </a:xfrm>
          <a:prstGeom prst="rect">
            <a:avLst/>
          </a:prstGeom>
          <a:noFill/>
          <a:ln w="6350">
            <a:noFill/>
            <a:prstDash val="dash"/>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2" descr="Young mother with her one years old little son dressed in pajamas are  posing. Mom with son taking selfie on her smartphone or action camera in  the bedroom. Selective focus. Casual lifestyle">
            <a:extLst>
              <a:ext uri="{FF2B5EF4-FFF2-40B4-BE49-F238E27FC236}">
                <a16:creationId xmlns:a16="http://schemas.microsoft.com/office/drawing/2014/main" id="{F7BD0984-2695-7142-6AA6-2E7A5E55407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28453" y="2643218"/>
            <a:ext cx="716400" cy="50148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3" name="Picture 4" descr="51,142 Old Man Face Stock Photos, Pictures &amp; Royalty-Free Images - iStock">
            <a:extLst>
              <a:ext uri="{FF2B5EF4-FFF2-40B4-BE49-F238E27FC236}">
                <a16:creationId xmlns:a16="http://schemas.microsoft.com/office/drawing/2014/main" id="{70A97748-FC0C-1566-FD15-A1887E5D8DAF}"/>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617385" y="2643218"/>
            <a:ext cx="716400" cy="50148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942EC22D-4C37-B508-351A-B56F09A42187}"/>
              </a:ext>
            </a:extLst>
          </p:cNvPr>
          <p:cNvSpPr/>
          <p:nvPr/>
        </p:nvSpPr>
        <p:spPr>
          <a:xfrm>
            <a:off x="3847715" y="2073806"/>
            <a:ext cx="1576449" cy="350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2"/>
                </a:solidFill>
              </a:rPr>
              <a:t>“[Concept 2]”</a:t>
            </a:r>
          </a:p>
        </p:txBody>
      </p:sp>
      <p:sp>
        <p:nvSpPr>
          <p:cNvPr id="56" name="Rectangle 55">
            <a:extLst>
              <a:ext uri="{FF2B5EF4-FFF2-40B4-BE49-F238E27FC236}">
                <a16:creationId xmlns:a16="http://schemas.microsoft.com/office/drawing/2014/main" id="{F1A965D1-2DB5-D54B-2CD2-64FABF8D948E}"/>
              </a:ext>
            </a:extLst>
          </p:cNvPr>
          <p:cNvSpPr/>
          <p:nvPr/>
        </p:nvSpPr>
        <p:spPr>
          <a:xfrm>
            <a:off x="5820305" y="2073806"/>
            <a:ext cx="1576449" cy="350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2"/>
                </a:solidFill>
              </a:rPr>
              <a:t>“[Concept 3]”</a:t>
            </a:r>
          </a:p>
        </p:txBody>
      </p:sp>
      <p:sp>
        <p:nvSpPr>
          <p:cNvPr id="57" name="Rectangle 56">
            <a:extLst>
              <a:ext uri="{FF2B5EF4-FFF2-40B4-BE49-F238E27FC236}">
                <a16:creationId xmlns:a16="http://schemas.microsoft.com/office/drawing/2014/main" id="{B0F0F1AB-7D38-BE82-A28B-1C7A52EB8B59}"/>
              </a:ext>
            </a:extLst>
          </p:cNvPr>
          <p:cNvSpPr/>
          <p:nvPr/>
        </p:nvSpPr>
        <p:spPr>
          <a:xfrm>
            <a:off x="7792895" y="2073806"/>
            <a:ext cx="1576449" cy="350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2"/>
                </a:solidFill>
              </a:rPr>
              <a:t>“[Concept 4]”</a:t>
            </a:r>
          </a:p>
        </p:txBody>
      </p:sp>
      <p:sp>
        <p:nvSpPr>
          <p:cNvPr id="58" name="Rectangle 57">
            <a:extLst>
              <a:ext uri="{FF2B5EF4-FFF2-40B4-BE49-F238E27FC236}">
                <a16:creationId xmlns:a16="http://schemas.microsoft.com/office/drawing/2014/main" id="{1A609145-59F0-8C71-7BAC-C75C828F320C}"/>
              </a:ext>
            </a:extLst>
          </p:cNvPr>
          <p:cNvSpPr/>
          <p:nvPr/>
        </p:nvSpPr>
        <p:spPr>
          <a:xfrm>
            <a:off x="9765485" y="2073806"/>
            <a:ext cx="1576449" cy="350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2"/>
                </a:solidFill>
              </a:rPr>
              <a:t>“[Concept 5]”</a:t>
            </a:r>
          </a:p>
        </p:txBody>
      </p:sp>
      <p:sp>
        <p:nvSpPr>
          <p:cNvPr id="59" name="Right Bracket 58">
            <a:extLst>
              <a:ext uri="{FF2B5EF4-FFF2-40B4-BE49-F238E27FC236}">
                <a16:creationId xmlns:a16="http://schemas.microsoft.com/office/drawing/2014/main" id="{DDE0AA25-D133-F6F4-E328-8BCF9D025A64}"/>
              </a:ext>
            </a:extLst>
          </p:cNvPr>
          <p:cNvSpPr/>
          <p:nvPr/>
        </p:nvSpPr>
        <p:spPr>
          <a:xfrm rot="16200000">
            <a:off x="6542268" y="-3065932"/>
            <a:ext cx="132522" cy="9717885"/>
          </a:xfrm>
          <a:prstGeom prst="rightBracket">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Rectangle 59">
            <a:extLst>
              <a:ext uri="{FF2B5EF4-FFF2-40B4-BE49-F238E27FC236}">
                <a16:creationId xmlns:a16="http://schemas.microsoft.com/office/drawing/2014/main" id="{C97540AA-6E1A-C9D1-B47B-50C0C5B50A86}"/>
              </a:ext>
            </a:extLst>
          </p:cNvPr>
          <p:cNvSpPr/>
          <p:nvPr/>
        </p:nvSpPr>
        <p:spPr>
          <a:xfrm>
            <a:off x="5594420" y="1286865"/>
            <a:ext cx="2028219" cy="350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lang="en-US" b="1">
                <a:solidFill>
                  <a:schemeClr val="accent2"/>
                </a:solidFill>
              </a:rPr>
              <a:t>“[name]” Concept</a:t>
            </a:r>
          </a:p>
        </p:txBody>
      </p:sp>
      <p:cxnSp>
        <p:nvCxnSpPr>
          <p:cNvPr id="62" name="Straight Connector 61">
            <a:extLst>
              <a:ext uri="{FF2B5EF4-FFF2-40B4-BE49-F238E27FC236}">
                <a16:creationId xmlns:a16="http://schemas.microsoft.com/office/drawing/2014/main" id="{FA11B507-6825-1E7F-274F-6F17F26DBF27}"/>
              </a:ext>
            </a:extLst>
          </p:cNvPr>
          <p:cNvCxnSpPr>
            <a:stCxn id="59" idx="2"/>
            <a:endCxn id="60" idx="2"/>
          </p:cNvCxnSpPr>
          <p:nvPr/>
        </p:nvCxnSpPr>
        <p:spPr>
          <a:xfrm flipV="1">
            <a:off x="6608530" y="1637163"/>
            <a:ext cx="0" cy="895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43DBDCD-38D6-229D-853B-DB3D9E7D4301}"/>
              </a:ext>
            </a:extLst>
          </p:cNvPr>
          <p:cNvSpPr/>
          <p:nvPr/>
        </p:nvSpPr>
        <p:spPr bwMode="auto">
          <a:xfrm rot="953326">
            <a:off x="10199906" y="1447204"/>
            <a:ext cx="1704463" cy="330026"/>
          </a:xfrm>
          <a:prstGeom prst="rect">
            <a:avLst/>
          </a:prstGeom>
          <a:solidFill>
            <a:schemeClr val="bg2"/>
          </a:solidFill>
          <a:ln w="9525" algn="ctr">
            <a:noFill/>
            <a:miter lim="800000"/>
            <a:headEnd type="none" w="lg" len="lg"/>
            <a:tailEnd type="none" w="lg" len="lg"/>
          </a:ln>
        </p:spPr>
        <p:txBody>
          <a:bodyPr anchor="ctr" anchorCtr="1"/>
          <a:lstStyle/>
          <a:p>
            <a:pPr algn="ctr" fontAlgn="base">
              <a:spcBef>
                <a:spcPct val="0"/>
              </a:spcBef>
              <a:spcAft>
                <a:spcPct val="0"/>
              </a:spcAft>
              <a:buClrTx/>
              <a:buSzPct val="85000"/>
            </a:pPr>
            <a:r>
              <a:rPr lang="en-US" sz="1200" kern="1200">
                <a:solidFill>
                  <a:schemeClr val="bg1"/>
                </a:solidFill>
                <a:latin typeface="Arial" panose="020B0604020202020204" pitchFamily="34" charset="0"/>
                <a:ea typeface="+mn-ea"/>
                <a:cs typeface="Arial" panose="020B0604020202020204" pitchFamily="34" charset="0"/>
              </a:rPr>
              <a:t>Subject to refinement</a:t>
            </a:r>
          </a:p>
        </p:txBody>
      </p:sp>
    </p:spTree>
    <p:extLst>
      <p:ext uri="{BB962C8B-B14F-4D97-AF65-F5344CB8AC3E}">
        <p14:creationId xmlns:p14="http://schemas.microsoft.com/office/powerpoint/2010/main" val="223418590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normAutofit/>
          </a:bodyPr>
          <a:lstStyle/>
          <a:p>
            <a:r>
              <a:rPr lang="en-US"/>
              <a:t>Customer product portfolio can help identify segment preferences and bundle potential</a:t>
            </a:r>
            <a:endParaRPr lang="en-GB" sz="1600" b="0"/>
          </a:p>
        </p:txBody>
      </p:sp>
      <p:sp>
        <p:nvSpPr>
          <p:cNvPr id="28" name="Footer Placeholder 2">
            <a:extLst>
              <a:ext uri="{FF2B5EF4-FFF2-40B4-BE49-F238E27FC236}">
                <a16:creationId xmlns:a16="http://schemas.microsoft.com/office/drawing/2014/main" id="{88CB6CE4-15FA-8C47-A3C6-0583C857E01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Arial"/>
              </a:rPr>
              <a:t>Source: [sanitized]</a:t>
            </a:r>
            <a:endParaRPr kumimoji="0" lang="en-DK" sz="9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Arial"/>
            </a:endParaRPr>
          </a:p>
        </p:txBody>
      </p:sp>
      <p:sp>
        <p:nvSpPr>
          <p:cNvPr id="27" name="Rectangle 26">
            <a:extLst>
              <a:ext uri="{FF2B5EF4-FFF2-40B4-BE49-F238E27FC236}">
                <a16:creationId xmlns:a16="http://schemas.microsoft.com/office/drawing/2014/main" id="{EF39853F-8B5E-5743-9198-16FA1833CB5E}"/>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3" name="Slide Number Placeholder 4">
            <a:extLst>
              <a:ext uri="{FF2B5EF4-FFF2-40B4-BE49-F238E27FC236}">
                <a16:creationId xmlns:a16="http://schemas.microsoft.com/office/drawing/2014/main" id="{173E6267-80A9-E43F-AF98-B73DFC614E18}"/>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212</a:t>
            </a:fld>
            <a:endParaRPr kumimoji="0" lang="en-DK"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0" name="Rectangle 9">
            <a:extLst>
              <a:ext uri="{FF2B5EF4-FFF2-40B4-BE49-F238E27FC236}">
                <a16:creationId xmlns:a16="http://schemas.microsoft.com/office/drawing/2014/main" id="{9BEF927F-4AB5-29BA-675D-8FF38A18843E}"/>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108000" tIns="36000" rIns="0" bIns="36000" rtlCol="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a:sym typeface="Arial"/>
              </a:rPr>
              <a:t>Strategic initiative: Products/pricing</a:t>
            </a:r>
          </a:p>
        </p:txBody>
      </p:sp>
      <p:sp>
        <p:nvSpPr>
          <p:cNvPr id="6" name="Oval 5">
            <a:extLst>
              <a:ext uri="{FF2B5EF4-FFF2-40B4-BE49-F238E27FC236}">
                <a16:creationId xmlns:a16="http://schemas.microsoft.com/office/drawing/2014/main" id="{494AC060-732F-8540-3C95-DAA6226EEC36}"/>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D</a:t>
            </a:r>
          </a:p>
        </p:txBody>
      </p:sp>
      <p:sp>
        <p:nvSpPr>
          <p:cNvPr id="5" name="Google Shape;538;p14">
            <a:extLst>
              <a:ext uri="{FF2B5EF4-FFF2-40B4-BE49-F238E27FC236}">
                <a16:creationId xmlns:a16="http://schemas.microsoft.com/office/drawing/2014/main" id="{F0E910B0-9583-9FF1-47C4-F23B78A4CC6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chemeClr val="bg2">
                    <a:lumMod val="10000"/>
                  </a:schemeClr>
                </a:solidFill>
                <a:latin typeface="Arial" panose="020B0604020202020204" pitchFamily="34" charset="0"/>
                <a:cs typeface="Arial" panose="020B0604020202020204" pitchFamily="34" charset="0"/>
                <a:sym typeface="Arial"/>
              </a:rPr>
              <a:t>Footnote: </a:t>
            </a:r>
            <a:r>
              <a:rPr lang="en-US" sz="900" kern="1200">
                <a:solidFill>
                  <a:schemeClr val="bg2">
                    <a:lumMod val="10000"/>
                  </a:schemeClr>
                </a:solidFill>
                <a:latin typeface="Arial" panose="020B0604020202020204" pitchFamily="34" charset="0"/>
                <a:ea typeface="+mn-ea"/>
                <a:cs typeface="Arial" panose="020B0604020202020204" pitchFamily="34" charset="0"/>
              </a:rPr>
              <a:t>Question: "Which other products do you buy from your current [sanitized]?"</a:t>
            </a:r>
            <a:endParaRPr sz="900">
              <a:solidFill>
                <a:schemeClr val="bg2">
                  <a:lumMod val="10000"/>
                </a:schemeClr>
              </a:solidFill>
              <a:latin typeface="Arial" panose="020B0604020202020204" pitchFamily="34" charset="0"/>
              <a:cs typeface="Arial" panose="020B0604020202020204" pitchFamily="34" charset="0"/>
              <a:sym typeface="Arial"/>
            </a:endParaRPr>
          </a:p>
        </p:txBody>
      </p:sp>
      <p:sp>
        <p:nvSpPr>
          <p:cNvPr id="7" name="ColumnHeader">
            <a:extLst>
              <a:ext uri="{FF2B5EF4-FFF2-40B4-BE49-F238E27FC236}">
                <a16:creationId xmlns:a16="http://schemas.microsoft.com/office/drawing/2014/main" id="{6ABF051F-4B79-2CAE-5942-F0BE34946249}"/>
              </a:ext>
            </a:extLst>
          </p:cNvPr>
          <p:cNvSpPr>
            <a:spLocks noChangeArrowheads="1"/>
          </p:cNvSpPr>
          <p:nvPr/>
        </p:nvSpPr>
        <p:spPr bwMode="gray">
          <a:xfrm>
            <a:off x="2082264" y="1699086"/>
            <a:ext cx="2070671" cy="400110"/>
          </a:xfrm>
          <a:prstGeom prst="rect">
            <a:avLst/>
          </a:prstGeom>
          <a:noFill/>
          <a:ln w="9525" algn="ctr">
            <a:noFill/>
            <a:miter lim="800000"/>
            <a:headEnd type="none" w="lg" len="lg"/>
            <a:tailEnd type="none" w="lg" len="lg"/>
          </a:ln>
          <a:effectLst/>
        </p:spPr>
        <p:txBody>
          <a:bodyPr wrap="square" tIns="91440" bIns="91440" anchor="b">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a:ln>
                  <a:noFill/>
                </a:ln>
                <a:solidFill>
                  <a:srgbClr val="061F32"/>
                </a:solidFill>
                <a:effectLst/>
                <a:uLnTx/>
                <a:uFillTx/>
                <a:latin typeface="Arial"/>
                <a:cs typeface="Arial"/>
                <a:sym typeface="Arial"/>
              </a:rPr>
              <a:t>Young convenience</a:t>
            </a:r>
          </a:p>
        </p:txBody>
      </p:sp>
      <p:sp>
        <p:nvSpPr>
          <p:cNvPr id="8" name="ColumnHeader">
            <a:extLst>
              <a:ext uri="{FF2B5EF4-FFF2-40B4-BE49-F238E27FC236}">
                <a16:creationId xmlns:a16="http://schemas.microsoft.com/office/drawing/2014/main" id="{B19B9862-F27B-DA29-8EC3-CEC703D4B942}"/>
              </a:ext>
            </a:extLst>
          </p:cNvPr>
          <p:cNvSpPr>
            <a:spLocks noChangeArrowheads="1"/>
          </p:cNvSpPr>
          <p:nvPr/>
        </p:nvSpPr>
        <p:spPr bwMode="gray">
          <a:xfrm>
            <a:off x="4467474" y="1699086"/>
            <a:ext cx="2070671" cy="400110"/>
          </a:xfrm>
          <a:prstGeom prst="rect">
            <a:avLst/>
          </a:prstGeom>
          <a:noFill/>
          <a:ln w="9525" algn="ctr">
            <a:noFill/>
            <a:miter lim="800000"/>
            <a:headEnd type="none" w="lg" len="lg"/>
            <a:tailEnd type="none" w="lg" len="lg"/>
          </a:ln>
          <a:effectLst/>
        </p:spPr>
        <p:txBody>
          <a:bodyPr wrap="square" tIns="91440" bIns="91440" anchor="b">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a:ln>
                  <a:noFill/>
                </a:ln>
                <a:solidFill>
                  <a:srgbClr val="061F32"/>
                </a:solidFill>
                <a:effectLst/>
                <a:uLnTx/>
                <a:uFillTx/>
                <a:latin typeface="Arial"/>
                <a:cs typeface="Arial"/>
                <a:sym typeface="Arial"/>
              </a:rPr>
              <a:t>Family security</a:t>
            </a:r>
          </a:p>
        </p:txBody>
      </p:sp>
      <p:sp>
        <p:nvSpPr>
          <p:cNvPr id="9" name="ColumnHeader">
            <a:extLst>
              <a:ext uri="{FF2B5EF4-FFF2-40B4-BE49-F238E27FC236}">
                <a16:creationId xmlns:a16="http://schemas.microsoft.com/office/drawing/2014/main" id="{71ECDF75-656B-DAAD-A529-B34C73F50A1F}"/>
              </a:ext>
            </a:extLst>
          </p:cNvPr>
          <p:cNvSpPr>
            <a:spLocks noChangeArrowheads="1"/>
          </p:cNvSpPr>
          <p:nvPr/>
        </p:nvSpPr>
        <p:spPr bwMode="gray">
          <a:xfrm>
            <a:off x="6852684" y="1699086"/>
            <a:ext cx="2070671" cy="400110"/>
          </a:xfrm>
          <a:prstGeom prst="rect">
            <a:avLst/>
          </a:prstGeom>
          <a:noFill/>
          <a:ln w="9525" algn="ctr">
            <a:noFill/>
            <a:miter lim="800000"/>
            <a:headEnd type="none" w="lg" len="lg"/>
            <a:tailEnd type="none" w="lg" len="lg"/>
          </a:ln>
          <a:effectLst/>
        </p:spPr>
        <p:txBody>
          <a:bodyPr wrap="square" tIns="91440" bIns="91440" anchor="b">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a:ln>
                  <a:noFill/>
                </a:ln>
                <a:solidFill>
                  <a:srgbClr val="061F32"/>
                </a:solidFill>
                <a:effectLst/>
                <a:uLnTx/>
                <a:uFillTx/>
                <a:latin typeface="Arial"/>
                <a:cs typeface="Arial"/>
                <a:sym typeface="Arial"/>
              </a:rPr>
              <a:t>Optimizers</a:t>
            </a:r>
          </a:p>
        </p:txBody>
      </p:sp>
      <p:sp>
        <p:nvSpPr>
          <p:cNvPr id="12" name="ColumnHeader">
            <a:extLst>
              <a:ext uri="{FF2B5EF4-FFF2-40B4-BE49-F238E27FC236}">
                <a16:creationId xmlns:a16="http://schemas.microsoft.com/office/drawing/2014/main" id="{5AD50E19-7ACF-3308-FE21-7A4A38CC4FD8}"/>
              </a:ext>
            </a:extLst>
          </p:cNvPr>
          <p:cNvSpPr>
            <a:spLocks noChangeArrowheads="1"/>
          </p:cNvSpPr>
          <p:nvPr/>
        </p:nvSpPr>
        <p:spPr bwMode="gray">
          <a:xfrm>
            <a:off x="9237893" y="1699086"/>
            <a:ext cx="2070671" cy="400110"/>
          </a:xfrm>
          <a:prstGeom prst="rect">
            <a:avLst/>
          </a:prstGeom>
          <a:noFill/>
          <a:ln w="9525" algn="ctr">
            <a:noFill/>
            <a:miter lim="800000"/>
            <a:headEnd type="none" w="lg" len="lg"/>
            <a:tailEnd type="none" w="lg" len="lg"/>
          </a:ln>
          <a:effectLst/>
        </p:spPr>
        <p:txBody>
          <a:bodyPr wrap="square" tIns="91440" bIns="91440" anchor="b">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b="1" i="0" u="none" strike="noStrike" kern="0" cap="none" spc="0" normalizeH="0" baseline="0" noProof="0">
                <a:ln>
                  <a:noFill/>
                </a:ln>
                <a:solidFill>
                  <a:srgbClr val="061F32"/>
                </a:solidFill>
                <a:effectLst/>
                <a:uLnTx/>
                <a:uFillTx/>
                <a:latin typeface="Arial"/>
                <a:cs typeface="Arial"/>
                <a:sym typeface="Arial"/>
              </a:rPr>
              <a:t>Loyalists</a:t>
            </a:r>
          </a:p>
        </p:txBody>
      </p:sp>
      <p:cxnSp>
        <p:nvCxnSpPr>
          <p:cNvPr id="14" name="Straight Connector 13">
            <a:extLst>
              <a:ext uri="{FF2B5EF4-FFF2-40B4-BE49-F238E27FC236}">
                <a16:creationId xmlns:a16="http://schemas.microsoft.com/office/drawing/2014/main" id="{652EEAAB-FABF-70D5-C748-4285471C72F6}"/>
              </a:ext>
            </a:extLst>
          </p:cNvPr>
          <p:cNvCxnSpPr>
            <a:cxnSpLocks/>
          </p:cNvCxnSpPr>
          <p:nvPr/>
        </p:nvCxnSpPr>
        <p:spPr>
          <a:xfrm>
            <a:off x="2075735" y="2099196"/>
            <a:ext cx="20772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62CDDF2-9E4F-ED70-BFDC-BB8D6E25FD5D}"/>
              </a:ext>
            </a:extLst>
          </p:cNvPr>
          <p:cNvSpPr txBox="1"/>
          <p:nvPr/>
        </p:nvSpPr>
        <p:spPr>
          <a:xfrm>
            <a:off x="467805" y="1347284"/>
            <a:ext cx="31992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Results of customer survey:</a:t>
            </a:r>
          </a:p>
        </p:txBody>
      </p:sp>
      <p:cxnSp>
        <p:nvCxnSpPr>
          <p:cNvPr id="30" name="Straight Connector 29">
            <a:extLst>
              <a:ext uri="{FF2B5EF4-FFF2-40B4-BE49-F238E27FC236}">
                <a16:creationId xmlns:a16="http://schemas.microsoft.com/office/drawing/2014/main" id="{57BA4F31-AE9D-E456-1BBA-119256357D5C}"/>
              </a:ext>
            </a:extLst>
          </p:cNvPr>
          <p:cNvCxnSpPr>
            <a:cxnSpLocks/>
          </p:cNvCxnSpPr>
          <p:nvPr/>
        </p:nvCxnSpPr>
        <p:spPr>
          <a:xfrm>
            <a:off x="4460945" y="2099196"/>
            <a:ext cx="20772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7FA85D1-F30C-C0C5-4112-05D471713A6C}"/>
              </a:ext>
            </a:extLst>
          </p:cNvPr>
          <p:cNvCxnSpPr>
            <a:cxnSpLocks/>
          </p:cNvCxnSpPr>
          <p:nvPr/>
        </p:nvCxnSpPr>
        <p:spPr>
          <a:xfrm>
            <a:off x="6846155" y="2099196"/>
            <a:ext cx="20772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2F228A-0FAA-BC4A-FEBF-3A23BFFA4537}"/>
              </a:ext>
            </a:extLst>
          </p:cNvPr>
          <p:cNvCxnSpPr>
            <a:cxnSpLocks/>
          </p:cNvCxnSpPr>
          <p:nvPr/>
        </p:nvCxnSpPr>
        <p:spPr>
          <a:xfrm>
            <a:off x="9231364" y="2099196"/>
            <a:ext cx="2077200" cy="0"/>
          </a:xfrm>
          <a:prstGeom prst="line">
            <a:avLst/>
          </a:prstGeom>
          <a:ln w="15875"/>
        </p:spPr>
        <p:style>
          <a:lnRef idx="1">
            <a:schemeClr val="accent1"/>
          </a:lnRef>
          <a:fillRef idx="0">
            <a:schemeClr val="accent1"/>
          </a:fillRef>
          <a:effectRef idx="0">
            <a:schemeClr val="accent1"/>
          </a:effectRef>
          <a:fontRef idx="minor">
            <a:schemeClr val="tx1"/>
          </a:fontRef>
        </p:style>
      </p:cxnSp>
      <p:graphicFrame>
        <p:nvGraphicFramePr>
          <p:cNvPr id="47" name="Chart 46">
            <a:extLst>
              <a:ext uri="{FF2B5EF4-FFF2-40B4-BE49-F238E27FC236}">
                <a16:creationId xmlns:a16="http://schemas.microsoft.com/office/drawing/2014/main" id="{CA053FC4-6CC1-3A91-F604-E838DAE8FB4D}"/>
              </a:ext>
            </a:extLst>
          </p:cNvPr>
          <p:cNvGraphicFramePr/>
          <p:nvPr>
            <p:extLst>
              <p:ext uri="{D42A27DB-BD31-4B8C-83A1-F6EECF244321}">
                <p14:modId xmlns:p14="http://schemas.microsoft.com/office/powerpoint/2010/main" val="904597795"/>
              </p:ext>
            </p:extLst>
          </p:nvPr>
        </p:nvGraphicFramePr>
        <p:xfrm>
          <a:off x="4247840" y="2173999"/>
          <a:ext cx="2290306" cy="36907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2" name="Chart 51">
            <a:extLst>
              <a:ext uri="{FF2B5EF4-FFF2-40B4-BE49-F238E27FC236}">
                <a16:creationId xmlns:a16="http://schemas.microsoft.com/office/drawing/2014/main" id="{FA04CFAF-C406-F72B-2BED-9FD664988B11}"/>
              </a:ext>
            </a:extLst>
          </p:cNvPr>
          <p:cNvGraphicFramePr/>
          <p:nvPr>
            <p:extLst>
              <p:ext uri="{D42A27DB-BD31-4B8C-83A1-F6EECF244321}">
                <p14:modId xmlns:p14="http://schemas.microsoft.com/office/powerpoint/2010/main" val="2851316360"/>
              </p:ext>
            </p:extLst>
          </p:nvPr>
        </p:nvGraphicFramePr>
        <p:xfrm>
          <a:off x="865777" y="2173999"/>
          <a:ext cx="3287157" cy="36907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3" name="Chart 52">
            <a:extLst>
              <a:ext uri="{FF2B5EF4-FFF2-40B4-BE49-F238E27FC236}">
                <a16:creationId xmlns:a16="http://schemas.microsoft.com/office/drawing/2014/main" id="{E9850298-E776-0A24-EB8E-3ABCCCDB39B1}"/>
              </a:ext>
            </a:extLst>
          </p:cNvPr>
          <p:cNvGraphicFramePr/>
          <p:nvPr>
            <p:extLst>
              <p:ext uri="{D42A27DB-BD31-4B8C-83A1-F6EECF244321}">
                <p14:modId xmlns:p14="http://schemas.microsoft.com/office/powerpoint/2010/main" val="1937239693"/>
              </p:ext>
            </p:extLst>
          </p:nvPr>
        </p:nvGraphicFramePr>
        <p:xfrm>
          <a:off x="6633049" y="2173999"/>
          <a:ext cx="2290306" cy="36907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7" name="Chart 56">
            <a:extLst>
              <a:ext uri="{FF2B5EF4-FFF2-40B4-BE49-F238E27FC236}">
                <a16:creationId xmlns:a16="http://schemas.microsoft.com/office/drawing/2014/main" id="{65131F9B-CF30-7E41-1142-4BCE7DB6EC27}"/>
              </a:ext>
            </a:extLst>
          </p:cNvPr>
          <p:cNvGraphicFramePr/>
          <p:nvPr>
            <p:extLst>
              <p:ext uri="{D42A27DB-BD31-4B8C-83A1-F6EECF244321}">
                <p14:modId xmlns:p14="http://schemas.microsoft.com/office/powerpoint/2010/main" val="767164285"/>
              </p:ext>
            </p:extLst>
          </p:nvPr>
        </p:nvGraphicFramePr>
        <p:xfrm>
          <a:off x="9018258" y="2173999"/>
          <a:ext cx="2290306" cy="3690760"/>
        </p:xfrm>
        <a:graphic>
          <a:graphicData uri="http://schemas.openxmlformats.org/drawingml/2006/chart">
            <c:chart xmlns:c="http://schemas.openxmlformats.org/drawingml/2006/chart" xmlns:r="http://schemas.openxmlformats.org/officeDocument/2006/relationships" r:id="rId6"/>
          </a:graphicData>
        </a:graphic>
      </p:graphicFrame>
      <p:sp>
        <p:nvSpPr>
          <p:cNvPr id="59" name="Rectangular Callout 58">
            <a:extLst>
              <a:ext uri="{FF2B5EF4-FFF2-40B4-BE49-F238E27FC236}">
                <a16:creationId xmlns:a16="http://schemas.microsoft.com/office/drawing/2014/main" id="{89A712C7-7D0D-35BE-AEC0-7F943D75527D}"/>
              </a:ext>
            </a:extLst>
          </p:cNvPr>
          <p:cNvSpPr/>
          <p:nvPr/>
        </p:nvSpPr>
        <p:spPr bwMode="auto">
          <a:xfrm>
            <a:off x="3086044" y="4229170"/>
            <a:ext cx="1253067" cy="811212"/>
          </a:xfrm>
          <a:prstGeom prst="wedgeRectCallout">
            <a:avLst>
              <a:gd name="adj1" fmla="val -55169"/>
              <a:gd name="adj2" fmla="val 90387"/>
            </a:avLst>
          </a:prstGeom>
          <a:solidFill>
            <a:schemeClr val="tx2"/>
          </a:solidFill>
          <a:ln w="3175" algn="ctr">
            <a:noFill/>
            <a:miter lim="800000"/>
            <a:headEnd/>
            <a:tailEnd/>
          </a:ln>
          <a:effectLst/>
        </p:spPr>
        <p:txBody>
          <a:bodyPr vert="horz" lIns="36000" tIns="36000" rIns="36000" bIns="36000" rtlCol="0" anchor="ctr" anchorCtr="1"/>
          <a:lstStyle/>
          <a:p>
            <a:pPr algn="ctr" fontAlgn="base">
              <a:spcBef>
                <a:spcPct val="25000"/>
              </a:spcBef>
              <a:spcAft>
                <a:spcPct val="0"/>
              </a:spcAft>
              <a:buClrTx/>
              <a:buSzPct val="85000"/>
            </a:pPr>
            <a:r>
              <a:rPr lang="en-US" sz="1200" kern="1200">
                <a:latin typeface="Arial" panose="020B0604020202020204" pitchFamily="34" charset="0"/>
                <a:ea typeface="+mn-ea"/>
                <a:cs typeface="Arial" panose="020B0604020202020204" pitchFamily="34" charset="0"/>
              </a:rPr>
              <a:t>Young/Family segments hold less products</a:t>
            </a:r>
          </a:p>
        </p:txBody>
      </p:sp>
      <p:sp>
        <p:nvSpPr>
          <p:cNvPr id="60" name="Rectangular Callout 59">
            <a:extLst>
              <a:ext uri="{FF2B5EF4-FFF2-40B4-BE49-F238E27FC236}">
                <a16:creationId xmlns:a16="http://schemas.microsoft.com/office/drawing/2014/main" id="{99E26610-C2DD-FABE-638E-47090E2B3868}"/>
              </a:ext>
            </a:extLst>
          </p:cNvPr>
          <p:cNvSpPr/>
          <p:nvPr/>
        </p:nvSpPr>
        <p:spPr bwMode="auto">
          <a:xfrm>
            <a:off x="10195890" y="3647904"/>
            <a:ext cx="1610029" cy="742950"/>
          </a:xfrm>
          <a:prstGeom prst="wedgeRectCallout">
            <a:avLst>
              <a:gd name="adj1" fmla="val -65690"/>
              <a:gd name="adj2" fmla="val 98192"/>
            </a:avLst>
          </a:prstGeom>
          <a:solidFill>
            <a:schemeClr val="tx2"/>
          </a:solidFill>
          <a:ln w="3175" algn="ctr">
            <a:noFill/>
            <a:miter lim="800000"/>
            <a:headEnd/>
            <a:tailEnd/>
          </a:ln>
          <a:effectLst/>
        </p:spPr>
        <p:txBody>
          <a:bodyPr vert="horz" lIns="36000" tIns="36000" rIns="36000" bIns="36000" rtlCol="0" anchor="ctr" anchorCtr="1"/>
          <a:lstStyle/>
          <a:p>
            <a:pPr algn="ctr" fontAlgn="base">
              <a:spcBef>
                <a:spcPct val="25000"/>
              </a:spcBef>
              <a:spcAft>
                <a:spcPct val="0"/>
              </a:spcAft>
              <a:buClrTx/>
              <a:buSzPct val="85000"/>
            </a:pPr>
            <a:r>
              <a:rPr lang="en-US" sz="1200" kern="1200">
                <a:latin typeface="Arial" panose="020B0604020202020204" pitchFamily="34" charset="0"/>
                <a:ea typeface="+mn-ea"/>
                <a:cs typeface="Arial" panose="020B0604020202020204" pitchFamily="34" charset="0"/>
              </a:rPr>
              <a:t>Optimizer/Loyalist success with </a:t>
            </a:r>
            <a:br>
              <a:rPr lang="en-US" sz="1200" kern="1200">
                <a:latin typeface="Arial" panose="020B0604020202020204" pitchFamily="34" charset="0"/>
                <a:ea typeface="+mn-ea"/>
                <a:cs typeface="Arial" panose="020B0604020202020204" pitchFamily="34" charset="0"/>
              </a:rPr>
            </a:br>
            <a:r>
              <a:rPr lang="en-US" sz="1200" kern="1200">
                <a:latin typeface="Arial" panose="020B0604020202020204" pitchFamily="34" charset="0"/>
                <a:ea typeface="+mn-ea"/>
                <a:cs typeface="Arial" panose="020B0604020202020204" pitchFamily="34" charset="0"/>
              </a:rPr>
              <a:t>[product type 10]</a:t>
            </a:r>
          </a:p>
        </p:txBody>
      </p:sp>
    </p:spTree>
    <p:extLst>
      <p:ext uri="{BB962C8B-B14F-4D97-AF65-F5344CB8AC3E}">
        <p14:creationId xmlns:p14="http://schemas.microsoft.com/office/powerpoint/2010/main" val="285658133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normAutofit fontScale="90000"/>
          </a:bodyPr>
          <a:lstStyle/>
          <a:p>
            <a:r>
              <a:rPr lang="en-US">
                <a:solidFill>
                  <a:srgbClr val="000000"/>
                </a:solidFill>
              </a:rPr>
              <a:t>Global consumer trends can translate into highly innovative product opportunities to make the offerings even more distinguished</a:t>
            </a:r>
            <a:endParaRPr lang="en-GB" sz="1600" b="0"/>
          </a:p>
        </p:txBody>
      </p:sp>
      <p:sp>
        <p:nvSpPr>
          <p:cNvPr id="28" name="Footer Placeholder 2">
            <a:extLst>
              <a:ext uri="{FF2B5EF4-FFF2-40B4-BE49-F238E27FC236}">
                <a16:creationId xmlns:a16="http://schemas.microsoft.com/office/drawing/2014/main" id="{88CB6CE4-15FA-8C47-A3C6-0583C857E01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27" name="Rectangle 26">
            <a:extLst>
              <a:ext uri="{FF2B5EF4-FFF2-40B4-BE49-F238E27FC236}">
                <a16:creationId xmlns:a16="http://schemas.microsoft.com/office/drawing/2014/main" id="{EF39853F-8B5E-5743-9198-16FA1833CB5E}"/>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3" name="Slide Number Placeholder 4">
            <a:extLst>
              <a:ext uri="{FF2B5EF4-FFF2-40B4-BE49-F238E27FC236}">
                <a16:creationId xmlns:a16="http://schemas.microsoft.com/office/drawing/2014/main" id="{173E6267-80A9-E43F-AF98-B73DFC614E18}"/>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213</a:t>
            </a:fld>
            <a:endParaRPr kumimoji="0" lang="en-DK"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0" name="Rectangle 9">
            <a:extLst>
              <a:ext uri="{FF2B5EF4-FFF2-40B4-BE49-F238E27FC236}">
                <a16:creationId xmlns:a16="http://schemas.microsoft.com/office/drawing/2014/main" id="{9BEF927F-4AB5-29BA-675D-8FF38A18843E}"/>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108000" tIns="36000" rIns="0" bIns="36000" rtlCol="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a:sym typeface="Arial"/>
              </a:rPr>
              <a:t>Strategic initiative: Products/pricing</a:t>
            </a:r>
          </a:p>
        </p:txBody>
      </p:sp>
      <p:sp>
        <p:nvSpPr>
          <p:cNvPr id="6" name="Oval 5">
            <a:extLst>
              <a:ext uri="{FF2B5EF4-FFF2-40B4-BE49-F238E27FC236}">
                <a16:creationId xmlns:a16="http://schemas.microsoft.com/office/drawing/2014/main" id="{494AC060-732F-8540-3C95-DAA6226EEC36}"/>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D</a:t>
            </a:r>
          </a:p>
        </p:txBody>
      </p:sp>
      <p:sp>
        <p:nvSpPr>
          <p:cNvPr id="3" name="AutoShape 2">
            <a:extLst>
              <a:ext uri="{FF2B5EF4-FFF2-40B4-BE49-F238E27FC236}">
                <a16:creationId xmlns:a16="http://schemas.microsoft.com/office/drawing/2014/main" id="{6C30C3B1-8ADC-DDCB-8237-B728719A3AFE}"/>
              </a:ext>
            </a:extLst>
          </p:cNvPr>
          <p:cNvSpPr>
            <a:spLocks noChangeArrowheads="1"/>
          </p:cNvSpPr>
          <p:nvPr/>
        </p:nvSpPr>
        <p:spPr bwMode="gray">
          <a:xfrm>
            <a:off x="762000" y="1728123"/>
            <a:ext cx="3086100" cy="457200"/>
          </a:xfrm>
          <a:prstGeom prst="homePlate">
            <a:avLst>
              <a:gd name="adj" fmla="val 28961"/>
            </a:avLst>
          </a:prstGeom>
          <a:solidFill>
            <a:schemeClr val="bg2"/>
          </a:solidFill>
          <a:ln w="9525" algn="ctr">
            <a:solidFill>
              <a:schemeClr val="tx2"/>
            </a:solidFill>
            <a:miter lim="800000"/>
            <a:headEnd/>
            <a:tailEnd/>
          </a:ln>
        </p:spPr>
        <p:txBody>
          <a:bodyPr lIns="182880" tIns="91440" bIns="91440" anchor="ctr"/>
          <a:lstStyle/>
          <a:p>
            <a:pPr algn="ctr" fontAlgn="base">
              <a:spcBef>
                <a:spcPct val="0"/>
              </a:spcBef>
              <a:spcAft>
                <a:spcPct val="0"/>
              </a:spcAft>
              <a:buClrTx/>
            </a:pPr>
            <a:r>
              <a:rPr lang="en-US" b="1" kern="1200">
                <a:solidFill>
                  <a:srgbClr val="FFFFFF"/>
                </a:solidFill>
                <a:latin typeface="Arial" panose="020B0604020202020204" pitchFamily="34" charset="0"/>
                <a:ea typeface="+mn-ea"/>
                <a:cs typeface="Arial" panose="020B0604020202020204" pitchFamily="34" charset="0"/>
              </a:rPr>
              <a:t>Global trends</a:t>
            </a:r>
          </a:p>
        </p:txBody>
      </p:sp>
      <p:sp>
        <p:nvSpPr>
          <p:cNvPr id="4" name="AutoShape 3">
            <a:extLst>
              <a:ext uri="{FF2B5EF4-FFF2-40B4-BE49-F238E27FC236}">
                <a16:creationId xmlns:a16="http://schemas.microsoft.com/office/drawing/2014/main" id="{DB0F00C8-2409-85ED-3E64-BB22619CA627}"/>
              </a:ext>
            </a:extLst>
          </p:cNvPr>
          <p:cNvSpPr>
            <a:spLocks noChangeArrowheads="1"/>
          </p:cNvSpPr>
          <p:nvPr/>
        </p:nvSpPr>
        <p:spPr bwMode="gray">
          <a:xfrm>
            <a:off x="4557288" y="1728123"/>
            <a:ext cx="6525557" cy="457200"/>
          </a:xfrm>
          <a:prstGeom prst="chevron">
            <a:avLst>
              <a:gd name="adj" fmla="val 28646"/>
            </a:avLst>
          </a:prstGeom>
          <a:solidFill>
            <a:schemeClr val="bg2"/>
          </a:solidFill>
          <a:ln w="9525" algn="ctr">
            <a:solidFill>
              <a:schemeClr val="tx2"/>
            </a:solidFill>
            <a:miter lim="800000"/>
            <a:headEnd/>
            <a:tailEnd/>
          </a:ln>
        </p:spPr>
        <p:txBody>
          <a:bodyPr lIns="182880" tIns="91440" bIns="91440" anchor="ctr"/>
          <a:lstStyle/>
          <a:p>
            <a:pPr algn="ctr" fontAlgn="base">
              <a:spcBef>
                <a:spcPct val="0"/>
              </a:spcBef>
              <a:spcAft>
                <a:spcPct val="0"/>
              </a:spcAft>
              <a:buClrTx/>
            </a:pPr>
            <a:r>
              <a:rPr lang="en-US" b="1" kern="1200">
                <a:solidFill>
                  <a:srgbClr val="FFFFFF"/>
                </a:solidFill>
                <a:latin typeface="Arial" panose="020B0604020202020204" pitchFamily="34" charset="0"/>
                <a:ea typeface="+mn-ea"/>
                <a:cs typeface="Arial" panose="020B0604020202020204" pitchFamily="34" charset="0"/>
              </a:rPr>
              <a:t>Examples of growth opportunity areas</a:t>
            </a:r>
          </a:p>
        </p:txBody>
      </p:sp>
      <p:sp>
        <p:nvSpPr>
          <p:cNvPr id="16" name="Rectangle 15">
            <a:extLst>
              <a:ext uri="{FF2B5EF4-FFF2-40B4-BE49-F238E27FC236}">
                <a16:creationId xmlns:a16="http://schemas.microsoft.com/office/drawing/2014/main" id="{9DA62F8F-6A59-C8EC-E072-F405D297182F}"/>
              </a:ext>
            </a:extLst>
          </p:cNvPr>
          <p:cNvSpPr/>
          <p:nvPr/>
        </p:nvSpPr>
        <p:spPr>
          <a:xfrm>
            <a:off x="762000" y="2310034"/>
            <a:ext cx="2933699" cy="45720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base">
              <a:spcBef>
                <a:spcPct val="0"/>
              </a:spcBef>
              <a:spcAft>
                <a:spcPct val="0"/>
              </a:spcAft>
              <a:buSzPct val="100000"/>
            </a:pPr>
            <a:r>
              <a:rPr lang="en-US" sz="1200" b="1" kern="1200">
                <a:solidFill>
                  <a:srgbClr val="FFFFFF"/>
                </a:solidFill>
                <a:latin typeface="Arial" panose="020B0604020202020204" pitchFamily="34" charset="0"/>
                <a:cs typeface="Arial" panose="020B0604020202020204" pitchFamily="34" charset="0"/>
              </a:rPr>
              <a:t>Demographic shifts</a:t>
            </a:r>
            <a:endParaRPr lang="en-US" sz="1200" kern="1200">
              <a:solidFill>
                <a:srgbClr val="FFFFFF"/>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9C6CE4F-81EC-812C-D9DC-5AADA4A457F6}"/>
              </a:ext>
            </a:extLst>
          </p:cNvPr>
          <p:cNvSpPr/>
          <p:nvPr/>
        </p:nvSpPr>
        <p:spPr>
          <a:xfrm>
            <a:off x="762000" y="2891945"/>
            <a:ext cx="2933699" cy="45720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base">
              <a:spcBef>
                <a:spcPct val="0"/>
              </a:spcBef>
              <a:spcAft>
                <a:spcPct val="0"/>
              </a:spcAft>
              <a:buSzPct val="100000"/>
            </a:pPr>
            <a:r>
              <a:rPr lang="en-US" sz="1200" b="1" kern="1200">
                <a:solidFill>
                  <a:srgbClr val="FFFFFF"/>
                </a:solidFill>
                <a:latin typeface="Arial" panose="020B0604020202020204" pitchFamily="34" charset="0"/>
                <a:cs typeface="Arial" panose="020B0604020202020204" pitchFamily="34" charset="0"/>
              </a:rPr>
              <a:t>Consumer shifts</a:t>
            </a:r>
            <a:endParaRPr lang="en-US" sz="1200" b="1" kern="1200">
              <a:solidFill>
                <a:srgbClr val="0000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66D97249-08C2-F816-76B3-7BAEE70B6CC0}"/>
              </a:ext>
            </a:extLst>
          </p:cNvPr>
          <p:cNvSpPr/>
          <p:nvPr/>
        </p:nvSpPr>
        <p:spPr>
          <a:xfrm>
            <a:off x="762000" y="5219589"/>
            <a:ext cx="2933699" cy="457200"/>
          </a:xfrm>
          <a:prstGeom prst="rect">
            <a:avLst/>
          </a:prstGeom>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base">
              <a:spcBef>
                <a:spcPct val="0"/>
              </a:spcBef>
              <a:spcAft>
                <a:spcPct val="0"/>
              </a:spcAft>
              <a:buSzPct val="100000"/>
            </a:pPr>
            <a:r>
              <a:rPr lang="en-US" sz="1200" b="1" kern="1200">
                <a:solidFill>
                  <a:srgbClr val="FFFFFF"/>
                </a:solidFill>
                <a:latin typeface="Arial" panose="020B0604020202020204" pitchFamily="34" charset="0"/>
                <a:cs typeface="Arial" panose="020B0604020202020204" pitchFamily="34" charset="0"/>
              </a:rPr>
              <a:t>Home health applications</a:t>
            </a:r>
            <a:endParaRPr lang="en-US" sz="1200" b="1" kern="1200">
              <a:solidFill>
                <a:srgbClr val="00000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6D3668E1-B2C2-BED0-CF34-98EBB185E6CE}"/>
              </a:ext>
            </a:extLst>
          </p:cNvPr>
          <p:cNvSpPr/>
          <p:nvPr/>
        </p:nvSpPr>
        <p:spPr>
          <a:xfrm>
            <a:off x="762000" y="4637678"/>
            <a:ext cx="2933699" cy="45720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base">
              <a:spcBef>
                <a:spcPct val="0"/>
              </a:spcBef>
              <a:spcAft>
                <a:spcPct val="0"/>
              </a:spcAft>
              <a:buSzPct val="100000"/>
            </a:pPr>
            <a:r>
              <a:rPr lang="en-US" sz="1200" b="1" kern="1200">
                <a:solidFill>
                  <a:srgbClr val="FFFFFF"/>
                </a:solidFill>
                <a:latin typeface="Arial" panose="020B0604020202020204" pitchFamily="34" charset="0"/>
                <a:cs typeface="Arial" panose="020B0604020202020204" pitchFamily="34" charset="0"/>
              </a:rPr>
              <a:t>New risk and security concerns</a:t>
            </a:r>
            <a:endParaRPr lang="en-US" sz="1200" b="1" kern="1200">
              <a:solidFill>
                <a:srgbClr val="00000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1948F088-97A8-0765-6DCB-B00CDB6860AE}"/>
              </a:ext>
            </a:extLst>
          </p:cNvPr>
          <p:cNvSpPr/>
          <p:nvPr/>
        </p:nvSpPr>
        <p:spPr>
          <a:xfrm>
            <a:off x="762000" y="3473856"/>
            <a:ext cx="2933699" cy="45720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base">
              <a:spcBef>
                <a:spcPct val="0"/>
              </a:spcBef>
              <a:spcAft>
                <a:spcPct val="0"/>
              </a:spcAft>
              <a:buSzPct val="100000"/>
            </a:pPr>
            <a:r>
              <a:rPr lang="en-US" sz="1200" b="1" kern="1200">
                <a:solidFill>
                  <a:srgbClr val="FFFFFF"/>
                </a:solidFill>
                <a:latin typeface="Arial" panose="020B0604020202020204" pitchFamily="34" charset="0"/>
                <a:cs typeface="Arial" panose="020B0604020202020204" pitchFamily="34" charset="0"/>
              </a:rPr>
              <a:t>Mobility shifts</a:t>
            </a:r>
            <a:endParaRPr lang="en-US" sz="1200" b="1" kern="1200">
              <a:solidFill>
                <a:srgbClr val="00000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313DB29-1C59-1FE0-8619-D87A036C4600}"/>
              </a:ext>
            </a:extLst>
          </p:cNvPr>
          <p:cNvSpPr/>
          <p:nvPr/>
        </p:nvSpPr>
        <p:spPr>
          <a:xfrm>
            <a:off x="762000" y="4055767"/>
            <a:ext cx="2933699" cy="45720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base">
              <a:spcBef>
                <a:spcPct val="0"/>
              </a:spcBef>
              <a:spcAft>
                <a:spcPct val="0"/>
              </a:spcAft>
              <a:buSzPct val="100000"/>
            </a:pPr>
            <a:r>
              <a:rPr lang="en-US" sz="1200" b="1" kern="1200">
                <a:solidFill>
                  <a:srgbClr val="FFFFFF"/>
                </a:solidFill>
                <a:latin typeface="Arial" panose="020B0604020202020204" pitchFamily="34" charset="0"/>
                <a:cs typeface="Arial" panose="020B0604020202020204" pitchFamily="34" charset="0"/>
              </a:rPr>
              <a:t>Technology shifts</a:t>
            </a:r>
            <a:endParaRPr lang="en-US" sz="1200" b="1" kern="1200">
              <a:solidFill>
                <a:srgbClr val="000000"/>
              </a:solidFill>
              <a:latin typeface="Arial" panose="020B0604020202020204" pitchFamily="34" charset="0"/>
              <a:cs typeface="Arial" panose="020B0604020202020204" pitchFamily="34" charset="0"/>
            </a:endParaRPr>
          </a:p>
        </p:txBody>
      </p:sp>
      <p:cxnSp>
        <p:nvCxnSpPr>
          <p:cNvPr id="22" name="Straight Connector 21">
            <a:extLst>
              <a:ext uri="{FF2B5EF4-FFF2-40B4-BE49-F238E27FC236}">
                <a16:creationId xmlns:a16="http://schemas.microsoft.com/office/drawing/2014/main" id="{AD60ED29-7652-BDF3-4C39-5AD270A66403}"/>
              </a:ext>
            </a:extLst>
          </p:cNvPr>
          <p:cNvCxnSpPr>
            <a:cxnSpLocks/>
          </p:cNvCxnSpPr>
          <p:nvPr/>
        </p:nvCxnSpPr>
        <p:spPr>
          <a:xfrm>
            <a:off x="762001" y="4575323"/>
            <a:ext cx="10296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C50C00-C9B7-F9BC-B1E0-E0253F447DB5}"/>
              </a:ext>
            </a:extLst>
          </p:cNvPr>
          <p:cNvCxnSpPr/>
          <p:nvPr/>
        </p:nvCxnSpPr>
        <p:spPr>
          <a:xfrm>
            <a:off x="769661" y="2829589"/>
            <a:ext cx="10296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D2D0F5-FD43-6722-08E5-AEFB28999DC3}"/>
              </a:ext>
            </a:extLst>
          </p:cNvPr>
          <p:cNvCxnSpPr/>
          <p:nvPr/>
        </p:nvCxnSpPr>
        <p:spPr>
          <a:xfrm>
            <a:off x="786846" y="2247678"/>
            <a:ext cx="10296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A1ADF12-8422-5966-68DB-65890986E8CA}"/>
              </a:ext>
            </a:extLst>
          </p:cNvPr>
          <p:cNvCxnSpPr/>
          <p:nvPr/>
        </p:nvCxnSpPr>
        <p:spPr>
          <a:xfrm>
            <a:off x="760413" y="5157234"/>
            <a:ext cx="10296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E315B67-1CDC-4DA2-4872-FA0E27724835}"/>
              </a:ext>
            </a:extLst>
          </p:cNvPr>
          <p:cNvCxnSpPr/>
          <p:nvPr/>
        </p:nvCxnSpPr>
        <p:spPr>
          <a:xfrm>
            <a:off x="753030" y="5739145"/>
            <a:ext cx="10296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A65624D-4D38-8A87-894C-DF889E3CB969}"/>
              </a:ext>
            </a:extLst>
          </p:cNvPr>
          <p:cNvSpPr/>
          <p:nvPr/>
        </p:nvSpPr>
        <p:spPr>
          <a:xfrm>
            <a:off x="762000" y="5801501"/>
            <a:ext cx="2933699" cy="45720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fontAlgn="base">
              <a:spcBef>
                <a:spcPct val="0"/>
              </a:spcBef>
              <a:spcAft>
                <a:spcPct val="0"/>
              </a:spcAft>
              <a:buSzPct val="100000"/>
            </a:pPr>
            <a:r>
              <a:rPr lang="en-US" sz="1200" b="1" kern="1200">
                <a:solidFill>
                  <a:srgbClr val="FFFFFF"/>
                </a:solidFill>
                <a:latin typeface="Arial" panose="020B0604020202020204" pitchFamily="34" charset="0"/>
                <a:cs typeface="Arial" panose="020B0604020202020204" pitchFamily="34" charset="0"/>
              </a:rPr>
              <a:t>Smart world</a:t>
            </a:r>
            <a:endParaRPr lang="en-US" sz="1200" b="1" kern="1200">
              <a:solidFill>
                <a:srgbClr val="000000"/>
              </a:solidFill>
              <a:latin typeface="Arial" panose="020B0604020202020204" pitchFamily="34" charset="0"/>
              <a:cs typeface="Arial" panose="020B0604020202020204" pitchFamily="34" charset="0"/>
            </a:endParaRPr>
          </a:p>
        </p:txBody>
      </p:sp>
      <p:cxnSp>
        <p:nvCxnSpPr>
          <p:cNvPr id="34" name="Straight Connector 33">
            <a:extLst>
              <a:ext uri="{FF2B5EF4-FFF2-40B4-BE49-F238E27FC236}">
                <a16:creationId xmlns:a16="http://schemas.microsoft.com/office/drawing/2014/main" id="{E95FA182-4863-D5EB-8C8C-078AD6A15E95}"/>
              </a:ext>
            </a:extLst>
          </p:cNvPr>
          <p:cNvCxnSpPr/>
          <p:nvPr/>
        </p:nvCxnSpPr>
        <p:spPr>
          <a:xfrm>
            <a:off x="769661" y="3411500"/>
            <a:ext cx="10296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131536-D612-E4E0-8559-D4AA399AD79E}"/>
              </a:ext>
            </a:extLst>
          </p:cNvPr>
          <p:cNvCxnSpPr/>
          <p:nvPr/>
        </p:nvCxnSpPr>
        <p:spPr>
          <a:xfrm>
            <a:off x="753030" y="6319036"/>
            <a:ext cx="10296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52209B6-B0B4-6D77-B3AA-E76C62340E2D}"/>
              </a:ext>
            </a:extLst>
          </p:cNvPr>
          <p:cNvCxnSpPr>
            <a:cxnSpLocks/>
          </p:cNvCxnSpPr>
          <p:nvPr/>
        </p:nvCxnSpPr>
        <p:spPr>
          <a:xfrm>
            <a:off x="762001" y="3993411"/>
            <a:ext cx="10296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FlowTriangle">
            <a:extLst>
              <a:ext uri="{FF2B5EF4-FFF2-40B4-BE49-F238E27FC236}">
                <a16:creationId xmlns:a16="http://schemas.microsoft.com/office/drawing/2014/main" id="{409FDC92-9BC6-A018-E413-B68D9D167781}"/>
              </a:ext>
            </a:extLst>
          </p:cNvPr>
          <p:cNvSpPr>
            <a:spLocks noChangeArrowheads="1"/>
          </p:cNvSpPr>
          <p:nvPr/>
        </p:nvSpPr>
        <p:spPr bwMode="gray">
          <a:xfrm rot="5400000">
            <a:off x="2167014" y="4150010"/>
            <a:ext cx="4071359" cy="266700"/>
          </a:xfrm>
          <a:prstGeom prst="triangle">
            <a:avLst>
              <a:gd name="adj" fmla="val 50000"/>
            </a:avLst>
          </a:prstGeom>
          <a:solidFill>
            <a:schemeClr val="accent2"/>
          </a:solidFill>
          <a:ln w="9525" algn="ctr">
            <a:noFill/>
            <a:miter lim="800000"/>
            <a:headEnd/>
            <a:tailEnd/>
          </a:ln>
        </p:spPr>
        <p:txBody>
          <a:bodyPr rot="10800000" vert="eaVert" wrap="none" anchor="ctr"/>
          <a:lstStyle/>
          <a:p>
            <a:pPr algn="ctr" fontAlgn="base">
              <a:spcBef>
                <a:spcPct val="0"/>
              </a:spcBef>
              <a:spcAft>
                <a:spcPct val="0"/>
              </a:spcAft>
              <a:buClrTx/>
            </a:pPr>
            <a:endParaRPr lang="en-US" b="1" kern="1200">
              <a:latin typeface="Arial" panose="020B0604020202020204" pitchFamily="34" charset="0"/>
              <a:ea typeface="+mn-ea"/>
              <a:cs typeface="Arial" panose="020B0604020202020204" pitchFamily="34" charset="0"/>
            </a:endParaRPr>
          </a:p>
        </p:txBody>
      </p:sp>
      <p:sp>
        <p:nvSpPr>
          <p:cNvPr id="38" name="Oval 37">
            <a:extLst>
              <a:ext uri="{FF2B5EF4-FFF2-40B4-BE49-F238E27FC236}">
                <a16:creationId xmlns:a16="http://schemas.microsoft.com/office/drawing/2014/main" id="{B0380551-E44F-CD86-8D84-942C6639AD63}"/>
              </a:ext>
            </a:extLst>
          </p:cNvPr>
          <p:cNvSpPr/>
          <p:nvPr/>
        </p:nvSpPr>
        <p:spPr bwMode="auto">
          <a:xfrm>
            <a:off x="7258305" y="3325600"/>
            <a:ext cx="1752709" cy="772136"/>
          </a:xfrm>
          <a:prstGeom prst="ellipse">
            <a:avLst/>
          </a:prstGeom>
          <a:solidFill>
            <a:schemeClr val="tx2"/>
          </a:solidFill>
          <a:ln w="3175" algn="ctr">
            <a:noFill/>
            <a:miter lim="800000"/>
            <a:headEnd/>
            <a:tailEnd/>
          </a:ln>
          <a:effectLst/>
        </p:spPr>
        <p:txBody>
          <a:bodyPr vert="horz" lIns="0" tIns="36000" rIns="0" bIns="36000" rtlCol="0" anchor="ctr" anchorCtr="1"/>
          <a:lstStyle/>
          <a:p>
            <a:pPr algn="ctr" fontAlgn="base">
              <a:spcBef>
                <a:spcPct val="25000"/>
              </a:spcBef>
              <a:spcAft>
                <a:spcPct val="0"/>
              </a:spcAft>
              <a:buClrTx/>
              <a:buSzPct val="85000"/>
            </a:pPr>
            <a:r>
              <a:rPr lang="en-US" sz="1000" b="1" kern="1200">
                <a:latin typeface="Arial" panose="020B0604020202020204" pitchFamily="34" charset="0"/>
                <a:ea typeface="+mn-ea"/>
                <a:cs typeface="Arial" panose="020B0604020202020204" pitchFamily="34" charset="0"/>
              </a:rPr>
              <a:t>Telematics</a:t>
            </a:r>
          </a:p>
          <a:p>
            <a:pPr algn="ctr" fontAlgn="base">
              <a:spcBef>
                <a:spcPct val="25000"/>
              </a:spcBef>
              <a:spcAft>
                <a:spcPct val="0"/>
              </a:spcAft>
              <a:buClrTx/>
              <a:buSzPct val="85000"/>
            </a:pPr>
            <a:r>
              <a:rPr lang="en-US" sz="1000" kern="1200">
                <a:latin typeface="Arial" panose="020B0604020202020204" pitchFamily="34" charset="0"/>
                <a:ea typeface="+mn-ea"/>
                <a:cs typeface="Arial" panose="020B0604020202020204" pitchFamily="34" charset="0"/>
              </a:rPr>
              <a:t>[Sanitized]</a:t>
            </a:r>
          </a:p>
        </p:txBody>
      </p:sp>
      <p:sp>
        <p:nvSpPr>
          <p:cNvPr id="42" name="Oval 41">
            <a:extLst>
              <a:ext uri="{FF2B5EF4-FFF2-40B4-BE49-F238E27FC236}">
                <a16:creationId xmlns:a16="http://schemas.microsoft.com/office/drawing/2014/main" id="{DC46E04E-9611-453C-4C3D-6394DEE5DF7D}"/>
              </a:ext>
            </a:extLst>
          </p:cNvPr>
          <p:cNvSpPr/>
          <p:nvPr/>
        </p:nvSpPr>
        <p:spPr bwMode="auto">
          <a:xfrm>
            <a:off x="4590365" y="4541798"/>
            <a:ext cx="2331417" cy="1279400"/>
          </a:xfrm>
          <a:prstGeom prst="ellipse">
            <a:avLst/>
          </a:prstGeom>
          <a:solidFill>
            <a:schemeClr val="tx2"/>
          </a:solidFill>
          <a:ln w="3175" algn="ctr">
            <a:noFill/>
            <a:miter lim="800000"/>
            <a:headEnd/>
            <a:tailEnd/>
          </a:ln>
          <a:effectLst/>
        </p:spPr>
        <p:txBody>
          <a:bodyPr vert="horz" lIns="0" tIns="36000" rIns="0" bIns="36000" rtlCol="0" anchor="ctr" anchorCtr="1"/>
          <a:lstStyle/>
          <a:p>
            <a:pPr algn="ctr" fontAlgn="base">
              <a:spcBef>
                <a:spcPct val="25000"/>
              </a:spcBef>
              <a:spcAft>
                <a:spcPct val="0"/>
              </a:spcAft>
              <a:buClrTx/>
              <a:buSzPct val="85000"/>
            </a:pPr>
            <a:r>
              <a:rPr lang="en-US" sz="1000" b="1" kern="1200">
                <a:latin typeface="Arial" panose="020B0604020202020204" pitchFamily="34" charset="0"/>
                <a:ea typeface="+mn-ea"/>
                <a:cs typeface="Arial" panose="020B0604020202020204" pitchFamily="34" charset="0"/>
              </a:rPr>
              <a:t>Integrated smart home alarm solution</a:t>
            </a:r>
          </a:p>
          <a:p>
            <a:pPr algn="ctr" fontAlgn="base">
              <a:spcBef>
                <a:spcPct val="25000"/>
              </a:spcBef>
              <a:spcAft>
                <a:spcPct val="0"/>
              </a:spcAft>
              <a:buClrTx/>
              <a:buSzPct val="85000"/>
            </a:pPr>
            <a:r>
              <a:rPr lang="en-US" sz="1000" kern="1200">
                <a:latin typeface="Arial" panose="020B0604020202020204" pitchFamily="34" charset="0"/>
                <a:ea typeface="+mn-ea"/>
                <a:cs typeface="Arial" panose="020B0604020202020204" pitchFamily="34" charset="0"/>
              </a:rPr>
              <a:t>(fire, burglary, flooding, emergency, etc.)</a:t>
            </a:r>
          </a:p>
        </p:txBody>
      </p:sp>
      <p:sp>
        <p:nvSpPr>
          <p:cNvPr id="43" name="Oval 42">
            <a:extLst>
              <a:ext uri="{FF2B5EF4-FFF2-40B4-BE49-F238E27FC236}">
                <a16:creationId xmlns:a16="http://schemas.microsoft.com/office/drawing/2014/main" id="{461191C4-CD7C-7BC3-02D0-964DD864A037}"/>
              </a:ext>
            </a:extLst>
          </p:cNvPr>
          <p:cNvSpPr/>
          <p:nvPr/>
        </p:nvSpPr>
        <p:spPr bwMode="auto">
          <a:xfrm>
            <a:off x="8580740" y="5207003"/>
            <a:ext cx="2249521" cy="1093894"/>
          </a:xfrm>
          <a:prstGeom prst="ellipse">
            <a:avLst/>
          </a:prstGeom>
          <a:solidFill>
            <a:schemeClr val="tx2"/>
          </a:solidFill>
          <a:ln w="3175" algn="ctr">
            <a:noFill/>
            <a:miter lim="800000"/>
            <a:headEnd/>
            <a:tailEnd/>
          </a:ln>
          <a:effectLst/>
        </p:spPr>
        <p:txBody>
          <a:bodyPr vert="horz" lIns="0" tIns="36000" rIns="0" bIns="36000" rtlCol="0" anchor="ctr" anchorCtr="1"/>
          <a:lstStyle/>
          <a:p>
            <a:pPr algn="ctr" fontAlgn="base">
              <a:spcBef>
                <a:spcPct val="25000"/>
              </a:spcBef>
              <a:spcAft>
                <a:spcPct val="0"/>
              </a:spcAft>
              <a:buClrTx/>
              <a:buSzPct val="85000"/>
            </a:pPr>
            <a:r>
              <a:rPr lang="en-US" sz="1000" b="1" kern="1200">
                <a:latin typeface="Arial" panose="020B0604020202020204" pitchFamily="34" charset="0"/>
                <a:ea typeface="+mn-ea"/>
                <a:cs typeface="Arial" panose="020B0604020202020204" pitchFamily="34" charset="0"/>
              </a:rPr>
              <a:t>Independent living</a:t>
            </a:r>
          </a:p>
          <a:p>
            <a:pPr algn="ctr" fontAlgn="base">
              <a:spcBef>
                <a:spcPct val="25000"/>
              </a:spcBef>
              <a:spcAft>
                <a:spcPct val="0"/>
              </a:spcAft>
              <a:buClrTx/>
              <a:buSzPct val="85000"/>
            </a:pPr>
            <a:r>
              <a:rPr lang="en-US" sz="1000" kern="1200">
                <a:latin typeface="Arial" panose="020B0604020202020204" pitchFamily="34" charset="0"/>
                <a:ea typeface="+mn-ea"/>
                <a:cs typeface="Arial" panose="020B0604020202020204" pitchFamily="34" charset="0"/>
              </a:rPr>
              <a:t>(appliances for elder/disabled at home, e.g. remote monitoring)</a:t>
            </a:r>
          </a:p>
        </p:txBody>
      </p:sp>
      <p:sp>
        <p:nvSpPr>
          <p:cNvPr id="44" name="Oval 43">
            <a:extLst>
              <a:ext uri="{FF2B5EF4-FFF2-40B4-BE49-F238E27FC236}">
                <a16:creationId xmlns:a16="http://schemas.microsoft.com/office/drawing/2014/main" id="{86F6B7ED-2517-73F5-0E48-C3E20482DCD4}"/>
              </a:ext>
            </a:extLst>
          </p:cNvPr>
          <p:cNvSpPr/>
          <p:nvPr/>
        </p:nvSpPr>
        <p:spPr bwMode="auto">
          <a:xfrm>
            <a:off x="4697741" y="3048525"/>
            <a:ext cx="1949281" cy="1441560"/>
          </a:xfrm>
          <a:prstGeom prst="ellipse">
            <a:avLst/>
          </a:prstGeom>
          <a:solidFill>
            <a:schemeClr val="tx2"/>
          </a:solidFill>
          <a:ln w="3175" algn="ctr">
            <a:noFill/>
            <a:miter lim="800000"/>
            <a:headEnd/>
            <a:tailEnd/>
          </a:ln>
          <a:effectLst/>
        </p:spPr>
        <p:txBody>
          <a:bodyPr vert="horz" lIns="0" tIns="36000" rIns="0" bIns="36000" rtlCol="0" anchor="ctr" anchorCtr="1"/>
          <a:lstStyle/>
          <a:p>
            <a:pPr algn="ctr" fontAlgn="base">
              <a:spcBef>
                <a:spcPct val="25000"/>
              </a:spcBef>
              <a:spcAft>
                <a:spcPct val="0"/>
              </a:spcAft>
              <a:buClrTx/>
              <a:buSzPct val="85000"/>
            </a:pPr>
            <a:r>
              <a:rPr lang="en-US" sz="1000" b="1" kern="1200">
                <a:latin typeface="Arial" panose="020B0604020202020204" pitchFamily="34" charset="0"/>
                <a:ea typeface="+mn-ea"/>
                <a:cs typeface="Arial" panose="020B0604020202020204" pitchFamily="34" charset="0"/>
              </a:rPr>
              <a:t>Alternative vehicles</a:t>
            </a:r>
          </a:p>
          <a:p>
            <a:pPr algn="ctr" fontAlgn="base">
              <a:spcBef>
                <a:spcPct val="25000"/>
              </a:spcBef>
              <a:spcAft>
                <a:spcPct val="0"/>
              </a:spcAft>
              <a:buClrTx/>
              <a:buSzPct val="85000"/>
            </a:pPr>
            <a:r>
              <a:rPr lang="en-US" sz="1000" kern="1200">
                <a:latin typeface="Arial" panose="020B0604020202020204" pitchFamily="34" charset="0"/>
                <a:ea typeface="+mn-ea"/>
                <a:cs typeface="Arial" panose="020B0604020202020204" pitchFamily="34" charset="0"/>
              </a:rPr>
              <a:t>(e.g. electric/hybrid car home refueling or infrastructure, bike offerings)</a:t>
            </a:r>
          </a:p>
        </p:txBody>
      </p:sp>
      <p:sp>
        <p:nvSpPr>
          <p:cNvPr id="45" name="Oval 44">
            <a:extLst>
              <a:ext uri="{FF2B5EF4-FFF2-40B4-BE49-F238E27FC236}">
                <a16:creationId xmlns:a16="http://schemas.microsoft.com/office/drawing/2014/main" id="{1ED59A73-1EBB-3DB0-6407-DCD9E3B6E436}"/>
              </a:ext>
            </a:extLst>
          </p:cNvPr>
          <p:cNvSpPr/>
          <p:nvPr/>
        </p:nvSpPr>
        <p:spPr bwMode="auto">
          <a:xfrm>
            <a:off x="5302407" y="2305336"/>
            <a:ext cx="3083668" cy="744497"/>
          </a:xfrm>
          <a:prstGeom prst="ellipse">
            <a:avLst/>
          </a:prstGeom>
          <a:solidFill>
            <a:schemeClr val="tx2"/>
          </a:solidFill>
          <a:ln w="3175" algn="ctr">
            <a:noFill/>
            <a:miter lim="800000"/>
            <a:headEnd/>
            <a:tailEnd/>
          </a:ln>
          <a:effectLst/>
        </p:spPr>
        <p:txBody>
          <a:bodyPr vert="horz" lIns="0" tIns="36000" rIns="0" bIns="36000" rtlCol="0" anchor="ctr" anchorCtr="1"/>
          <a:lstStyle/>
          <a:p>
            <a:pPr algn="ctr" fontAlgn="base">
              <a:spcBef>
                <a:spcPct val="25000"/>
              </a:spcBef>
              <a:spcAft>
                <a:spcPct val="0"/>
              </a:spcAft>
              <a:buClrTx/>
              <a:buSzPct val="85000"/>
            </a:pPr>
            <a:r>
              <a:rPr lang="en-US" sz="1000" b="1" kern="1200">
                <a:latin typeface="Arial" panose="020B0604020202020204" pitchFamily="34" charset="0"/>
                <a:ea typeface="+mn-ea"/>
                <a:cs typeface="Arial" panose="020B0604020202020204" pitchFamily="34" charset="0"/>
              </a:rPr>
              <a:t>Trading up/convenience offerings</a:t>
            </a:r>
          </a:p>
          <a:p>
            <a:pPr algn="ctr" fontAlgn="base">
              <a:spcBef>
                <a:spcPct val="25000"/>
              </a:spcBef>
              <a:spcAft>
                <a:spcPct val="0"/>
              </a:spcAft>
              <a:buClrTx/>
              <a:buSzPct val="85000"/>
            </a:pPr>
            <a:r>
              <a:rPr lang="en-US" sz="1000" kern="1200">
                <a:latin typeface="Arial" panose="020B0604020202020204" pitchFamily="34" charset="0"/>
                <a:ea typeface="+mn-ea"/>
                <a:cs typeface="Arial" panose="020B0604020202020204" pitchFamily="34" charset="0"/>
              </a:rPr>
              <a:t>(e.g. [sanitized], concierge help, one-stop-shop concept)</a:t>
            </a:r>
          </a:p>
        </p:txBody>
      </p:sp>
      <p:sp>
        <p:nvSpPr>
          <p:cNvPr id="50" name="Oval 49">
            <a:extLst>
              <a:ext uri="{FF2B5EF4-FFF2-40B4-BE49-F238E27FC236}">
                <a16:creationId xmlns:a16="http://schemas.microsoft.com/office/drawing/2014/main" id="{5FEBA5A9-0805-EDBE-E3EC-82BC11BA4032}"/>
              </a:ext>
            </a:extLst>
          </p:cNvPr>
          <p:cNvSpPr/>
          <p:nvPr/>
        </p:nvSpPr>
        <p:spPr bwMode="auto">
          <a:xfrm>
            <a:off x="8924363" y="2620323"/>
            <a:ext cx="1949281" cy="649303"/>
          </a:xfrm>
          <a:prstGeom prst="ellipse">
            <a:avLst/>
          </a:prstGeom>
          <a:solidFill>
            <a:schemeClr val="tx2"/>
          </a:solidFill>
          <a:ln w="3175" algn="ctr">
            <a:noFill/>
            <a:miter lim="800000"/>
            <a:headEnd/>
            <a:tailEnd/>
          </a:ln>
          <a:effectLst/>
        </p:spPr>
        <p:txBody>
          <a:bodyPr vert="horz" lIns="0" tIns="36000" rIns="0" bIns="36000" rtlCol="0" anchor="ctr" anchorCtr="1"/>
          <a:lstStyle/>
          <a:p>
            <a:pPr algn="ctr" fontAlgn="base">
              <a:spcBef>
                <a:spcPct val="25000"/>
              </a:spcBef>
              <a:spcAft>
                <a:spcPct val="0"/>
              </a:spcAft>
              <a:buClrTx/>
              <a:buSzPct val="85000"/>
            </a:pPr>
            <a:r>
              <a:rPr lang="en-US" sz="1000" b="1" kern="1200">
                <a:latin typeface="Arial" panose="020B0604020202020204" pitchFamily="34" charset="0"/>
                <a:ea typeface="+mn-ea"/>
                <a:cs typeface="Arial" panose="020B0604020202020204" pitchFamily="34" charset="0"/>
              </a:rPr>
              <a:t>Travel advice</a:t>
            </a:r>
          </a:p>
          <a:p>
            <a:pPr algn="ctr" fontAlgn="base">
              <a:spcBef>
                <a:spcPct val="25000"/>
              </a:spcBef>
              <a:spcAft>
                <a:spcPct val="0"/>
              </a:spcAft>
              <a:buClrTx/>
              <a:buSzPct val="85000"/>
            </a:pPr>
            <a:r>
              <a:rPr lang="en-US" sz="1000" kern="1200">
                <a:latin typeface="Arial" panose="020B0604020202020204" pitchFamily="34" charset="0"/>
                <a:ea typeface="+mn-ea"/>
                <a:cs typeface="Arial" panose="020B0604020202020204" pitchFamily="34" charset="0"/>
              </a:rPr>
              <a:t>(e.g.  custom maps)</a:t>
            </a:r>
          </a:p>
        </p:txBody>
      </p:sp>
      <p:sp>
        <p:nvSpPr>
          <p:cNvPr id="51" name="Oval 50">
            <a:extLst>
              <a:ext uri="{FF2B5EF4-FFF2-40B4-BE49-F238E27FC236}">
                <a16:creationId xmlns:a16="http://schemas.microsoft.com/office/drawing/2014/main" id="{6424FD49-2009-F00F-35B6-28B048B64105}"/>
              </a:ext>
            </a:extLst>
          </p:cNvPr>
          <p:cNvSpPr/>
          <p:nvPr/>
        </p:nvSpPr>
        <p:spPr bwMode="auto">
          <a:xfrm>
            <a:off x="9377321" y="3826313"/>
            <a:ext cx="1514902" cy="991647"/>
          </a:xfrm>
          <a:prstGeom prst="ellipse">
            <a:avLst/>
          </a:prstGeom>
          <a:solidFill>
            <a:schemeClr val="tx2"/>
          </a:solidFill>
          <a:ln w="3175" algn="ctr">
            <a:noFill/>
            <a:miter lim="800000"/>
            <a:headEnd/>
            <a:tailEnd/>
          </a:ln>
          <a:effectLst/>
        </p:spPr>
        <p:txBody>
          <a:bodyPr vert="horz" lIns="0" tIns="36000" rIns="0" bIns="36000" rtlCol="0" anchor="ctr" anchorCtr="1"/>
          <a:lstStyle/>
          <a:p>
            <a:pPr algn="ctr" fontAlgn="base">
              <a:spcBef>
                <a:spcPct val="25000"/>
              </a:spcBef>
              <a:spcAft>
                <a:spcPct val="0"/>
              </a:spcAft>
              <a:buClrTx/>
              <a:buSzPct val="85000"/>
            </a:pPr>
            <a:r>
              <a:rPr lang="en-US" sz="1000" b="1" kern="1200">
                <a:latin typeface="Arial" panose="020B0604020202020204" pitchFamily="34" charset="0"/>
                <a:ea typeface="+mn-ea"/>
                <a:cs typeface="Arial" panose="020B0604020202020204" pitchFamily="34" charset="0"/>
              </a:rPr>
              <a:t>Big data</a:t>
            </a:r>
          </a:p>
          <a:p>
            <a:pPr algn="ctr" fontAlgn="base">
              <a:spcBef>
                <a:spcPct val="25000"/>
              </a:spcBef>
              <a:spcAft>
                <a:spcPct val="0"/>
              </a:spcAft>
              <a:buClrTx/>
              <a:buSzPct val="85000"/>
            </a:pPr>
            <a:r>
              <a:rPr lang="en-US" sz="1000" kern="1200">
                <a:latin typeface="Arial" panose="020B0604020202020204" pitchFamily="34" charset="0"/>
                <a:ea typeface="+mn-ea"/>
                <a:cs typeface="Arial" panose="020B0604020202020204" pitchFamily="34" charset="0"/>
              </a:rPr>
              <a:t>(own the data linked to telematics)</a:t>
            </a:r>
          </a:p>
        </p:txBody>
      </p:sp>
      <p:sp>
        <p:nvSpPr>
          <p:cNvPr id="54" name="Oval 53">
            <a:extLst>
              <a:ext uri="{FF2B5EF4-FFF2-40B4-BE49-F238E27FC236}">
                <a16:creationId xmlns:a16="http://schemas.microsoft.com/office/drawing/2014/main" id="{6823D1AD-A6B6-B419-C40A-8475B0756B09}"/>
              </a:ext>
            </a:extLst>
          </p:cNvPr>
          <p:cNvSpPr/>
          <p:nvPr/>
        </p:nvSpPr>
        <p:spPr bwMode="auto">
          <a:xfrm>
            <a:off x="7058352" y="4344092"/>
            <a:ext cx="1752709" cy="772136"/>
          </a:xfrm>
          <a:prstGeom prst="ellipse">
            <a:avLst/>
          </a:prstGeom>
          <a:solidFill>
            <a:schemeClr val="tx2"/>
          </a:solidFill>
          <a:ln w="3175" algn="ctr">
            <a:noFill/>
            <a:miter lim="800000"/>
            <a:headEnd/>
            <a:tailEnd/>
          </a:ln>
          <a:effectLst/>
        </p:spPr>
        <p:txBody>
          <a:bodyPr vert="horz" lIns="0" tIns="36000" rIns="0" bIns="36000" rtlCol="0" anchor="ctr" anchorCtr="1"/>
          <a:lstStyle/>
          <a:p>
            <a:pPr algn="ctr" fontAlgn="base">
              <a:spcBef>
                <a:spcPct val="25000"/>
              </a:spcBef>
              <a:spcAft>
                <a:spcPct val="0"/>
              </a:spcAft>
              <a:buClrTx/>
              <a:buSzPct val="85000"/>
            </a:pPr>
            <a:r>
              <a:rPr lang="en-US" sz="1000" b="1" kern="1200">
                <a:latin typeface="Arial" panose="020B0604020202020204" pitchFamily="34" charset="0"/>
                <a:ea typeface="+mn-ea"/>
                <a:cs typeface="Arial" panose="020B0604020202020204" pitchFamily="34" charset="0"/>
              </a:rPr>
              <a:t>[Sanitized]</a:t>
            </a:r>
            <a:endParaRPr lang="en-US" sz="1000" kern="1200">
              <a:latin typeface="Arial" panose="020B0604020202020204" pitchFamily="34" charset="0"/>
              <a:ea typeface="+mn-ea"/>
              <a:cs typeface="Arial" panose="020B0604020202020204" pitchFamily="34" charset="0"/>
            </a:endParaRPr>
          </a:p>
        </p:txBody>
      </p:sp>
      <p:sp>
        <p:nvSpPr>
          <p:cNvPr id="55" name="Oval 54">
            <a:extLst>
              <a:ext uri="{FF2B5EF4-FFF2-40B4-BE49-F238E27FC236}">
                <a16:creationId xmlns:a16="http://schemas.microsoft.com/office/drawing/2014/main" id="{C888B756-826D-639A-50ED-B57F769639F3}"/>
              </a:ext>
            </a:extLst>
          </p:cNvPr>
          <p:cNvSpPr/>
          <p:nvPr/>
        </p:nvSpPr>
        <p:spPr bwMode="auto">
          <a:xfrm>
            <a:off x="6716744" y="5627328"/>
            <a:ext cx="1514902" cy="756084"/>
          </a:xfrm>
          <a:prstGeom prst="ellipse">
            <a:avLst/>
          </a:prstGeom>
          <a:solidFill>
            <a:schemeClr val="tx2"/>
          </a:solidFill>
          <a:ln w="3175" algn="ctr">
            <a:noFill/>
            <a:miter lim="800000"/>
            <a:headEnd/>
            <a:tailEnd/>
          </a:ln>
          <a:effectLst/>
        </p:spPr>
        <p:txBody>
          <a:bodyPr vert="horz" lIns="0" tIns="36000" rIns="0" bIns="36000" rtlCol="0" anchor="ctr" anchorCtr="1"/>
          <a:lstStyle/>
          <a:p>
            <a:pPr algn="ctr" fontAlgn="base">
              <a:spcBef>
                <a:spcPct val="25000"/>
              </a:spcBef>
              <a:spcAft>
                <a:spcPct val="0"/>
              </a:spcAft>
              <a:buClrTx/>
              <a:buSzPct val="85000"/>
            </a:pPr>
            <a:r>
              <a:rPr lang="en-US" sz="1000" b="1" kern="1200">
                <a:latin typeface="Arial" panose="020B0604020202020204" pitchFamily="34" charset="0"/>
                <a:ea typeface="+mn-ea"/>
                <a:cs typeface="Arial" panose="020B0604020202020204" pitchFamily="34" charset="0"/>
              </a:rPr>
              <a:t>Smart home</a:t>
            </a:r>
          </a:p>
          <a:p>
            <a:pPr algn="ctr" fontAlgn="base">
              <a:spcBef>
                <a:spcPct val="25000"/>
              </a:spcBef>
              <a:spcAft>
                <a:spcPct val="0"/>
              </a:spcAft>
              <a:buClrTx/>
              <a:buSzPct val="85000"/>
            </a:pPr>
            <a:r>
              <a:rPr lang="en-US" sz="1000" kern="1200">
                <a:latin typeface="Arial" panose="020B0604020202020204" pitchFamily="34" charset="0"/>
                <a:ea typeface="+mn-ea"/>
                <a:cs typeface="Arial" panose="020B0604020202020204" pitchFamily="34" charset="0"/>
              </a:rPr>
              <a:t>(utility control, monitoring, etc.)</a:t>
            </a:r>
          </a:p>
        </p:txBody>
      </p:sp>
    </p:spTree>
    <p:extLst>
      <p:ext uri="{BB962C8B-B14F-4D97-AF65-F5344CB8AC3E}">
        <p14:creationId xmlns:p14="http://schemas.microsoft.com/office/powerpoint/2010/main" val="251789291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US"/>
              <a:t>Potential future pricing strategies should be segment specific</a:t>
            </a:r>
            <a:br>
              <a:rPr lang="en-US"/>
            </a:br>
            <a:r>
              <a:rPr lang="en-US" sz="1600" b="0"/>
              <a:t>Note: To be aligned with [Company] management before further investigation</a:t>
            </a:r>
            <a:endParaRPr lang="en-GB" sz="1600" b="0"/>
          </a:p>
        </p:txBody>
      </p:sp>
      <p:sp>
        <p:nvSpPr>
          <p:cNvPr id="28" name="Footer Placeholder 2">
            <a:extLst>
              <a:ext uri="{FF2B5EF4-FFF2-40B4-BE49-F238E27FC236}">
                <a16:creationId xmlns:a16="http://schemas.microsoft.com/office/drawing/2014/main" id="{88CB6CE4-15FA-8C47-A3C6-0583C857E01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27" name="Rectangle 26">
            <a:extLst>
              <a:ext uri="{FF2B5EF4-FFF2-40B4-BE49-F238E27FC236}">
                <a16:creationId xmlns:a16="http://schemas.microsoft.com/office/drawing/2014/main" id="{EF39853F-8B5E-5743-9198-16FA1833CB5E}"/>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3" name="Slide Number Placeholder 4">
            <a:extLst>
              <a:ext uri="{FF2B5EF4-FFF2-40B4-BE49-F238E27FC236}">
                <a16:creationId xmlns:a16="http://schemas.microsoft.com/office/drawing/2014/main" id="{173E6267-80A9-E43F-AF98-B73DFC614E18}"/>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214</a:t>
            </a:fld>
            <a:endParaRPr kumimoji="0" lang="en-DK"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0" name="Rectangle 9">
            <a:extLst>
              <a:ext uri="{FF2B5EF4-FFF2-40B4-BE49-F238E27FC236}">
                <a16:creationId xmlns:a16="http://schemas.microsoft.com/office/drawing/2014/main" id="{9BEF927F-4AB5-29BA-675D-8FF38A18843E}"/>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108000" tIns="36000" rIns="0" bIns="36000" rtlCol="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a:sym typeface="Arial"/>
              </a:rPr>
              <a:t>Strategic initiative: Products/pricing</a:t>
            </a:r>
          </a:p>
        </p:txBody>
      </p:sp>
      <p:sp>
        <p:nvSpPr>
          <p:cNvPr id="6" name="Oval 5">
            <a:extLst>
              <a:ext uri="{FF2B5EF4-FFF2-40B4-BE49-F238E27FC236}">
                <a16:creationId xmlns:a16="http://schemas.microsoft.com/office/drawing/2014/main" id="{494AC060-732F-8540-3C95-DAA6226EEC36}"/>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D</a:t>
            </a:r>
          </a:p>
        </p:txBody>
      </p:sp>
      <p:sp>
        <p:nvSpPr>
          <p:cNvPr id="12" name="Rectangle 11">
            <a:extLst>
              <a:ext uri="{FF2B5EF4-FFF2-40B4-BE49-F238E27FC236}">
                <a16:creationId xmlns:a16="http://schemas.microsoft.com/office/drawing/2014/main" id="{1AAC4A6E-7062-42AF-ECCF-589ACF198F95}"/>
              </a:ext>
            </a:extLst>
          </p:cNvPr>
          <p:cNvSpPr/>
          <p:nvPr/>
        </p:nvSpPr>
        <p:spPr>
          <a:xfrm>
            <a:off x="2830917" y="1800942"/>
            <a:ext cx="1888120" cy="10385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b"/>
          <a:lstStyle/>
          <a:p>
            <a:pPr algn="ctr"/>
            <a:r>
              <a:rPr lang="en-US" sz="1200" b="1">
                <a:solidFill>
                  <a:schemeClr val="accent2"/>
                </a:solidFill>
              </a:rPr>
              <a:t>Young convenience</a:t>
            </a:r>
          </a:p>
        </p:txBody>
      </p:sp>
      <p:sp>
        <p:nvSpPr>
          <p:cNvPr id="14" name="Rectangle 13">
            <a:extLst>
              <a:ext uri="{FF2B5EF4-FFF2-40B4-BE49-F238E27FC236}">
                <a16:creationId xmlns:a16="http://schemas.microsoft.com/office/drawing/2014/main" id="{0EE33BB9-A497-851B-4E5D-783123D14946}"/>
              </a:ext>
            </a:extLst>
          </p:cNvPr>
          <p:cNvSpPr/>
          <p:nvPr/>
        </p:nvSpPr>
        <p:spPr>
          <a:xfrm>
            <a:off x="4972109" y="1800942"/>
            <a:ext cx="1888120" cy="10385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b"/>
          <a:lstStyle/>
          <a:p>
            <a:pPr algn="ctr"/>
            <a:r>
              <a:rPr lang="en-US" sz="1200" b="1">
                <a:solidFill>
                  <a:schemeClr val="accent2"/>
                </a:solidFill>
              </a:rPr>
              <a:t>Family security</a:t>
            </a:r>
          </a:p>
        </p:txBody>
      </p:sp>
      <p:sp>
        <p:nvSpPr>
          <p:cNvPr id="15" name="Rectangle 14">
            <a:extLst>
              <a:ext uri="{FF2B5EF4-FFF2-40B4-BE49-F238E27FC236}">
                <a16:creationId xmlns:a16="http://schemas.microsoft.com/office/drawing/2014/main" id="{5D542316-1A26-1B1C-9417-C33B48F9B56D}"/>
              </a:ext>
            </a:extLst>
          </p:cNvPr>
          <p:cNvSpPr/>
          <p:nvPr/>
        </p:nvSpPr>
        <p:spPr>
          <a:xfrm>
            <a:off x="7113301" y="1800942"/>
            <a:ext cx="1888120" cy="10385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b"/>
          <a:lstStyle/>
          <a:p>
            <a:pPr algn="ctr"/>
            <a:r>
              <a:rPr lang="en-US" sz="1200" b="1">
                <a:solidFill>
                  <a:schemeClr val="accent2"/>
                </a:solidFill>
              </a:rPr>
              <a:t>Optimizers</a:t>
            </a:r>
          </a:p>
        </p:txBody>
      </p:sp>
      <p:sp>
        <p:nvSpPr>
          <p:cNvPr id="24" name="Rectangle 23">
            <a:extLst>
              <a:ext uri="{FF2B5EF4-FFF2-40B4-BE49-F238E27FC236}">
                <a16:creationId xmlns:a16="http://schemas.microsoft.com/office/drawing/2014/main" id="{1ED65AE9-8A3B-656D-EC60-9B252738F5C0}"/>
              </a:ext>
            </a:extLst>
          </p:cNvPr>
          <p:cNvSpPr/>
          <p:nvPr/>
        </p:nvSpPr>
        <p:spPr>
          <a:xfrm>
            <a:off x="9254494" y="1800942"/>
            <a:ext cx="1888120" cy="10385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b"/>
          <a:lstStyle/>
          <a:p>
            <a:pPr algn="ctr"/>
            <a:r>
              <a:rPr lang="en-US" sz="1200" b="1">
                <a:solidFill>
                  <a:schemeClr val="accent2"/>
                </a:solidFill>
              </a:rPr>
              <a:t>Loyalists</a:t>
            </a:r>
          </a:p>
        </p:txBody>
      </p:sp>
      <p:pic>
        <p:nvPicPr>
          <p:cNvPr id="5" name="Picture 2" descr="Young mother with her one years old little son dressed in pajamas are  posing. Mom with son taking selfie on her smartphone or action camera in  the bedroom. Selective focus. Casual lifestyle">
            <a:extLst>
              <a:ext uri="{FF2B5EF4-FFF2-40B4-BE49-F238E27FC236}">
                <a16:creationId xmlns:a16="http://schemas.microsoft.com/office/drawing/2014/main" id="{79DADF9F-324C-C258-9F70-4245FEF6517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36622" y="1941526"/>
            <a:ext cx="759094" cy="5313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4" descr="51,142 Old Man Face Stock Photos, Pictures &amp; Royalty-Free Images - iStock">
            <a:extLst>
              <a:ext uri="{FF2B5EF4-FFF2-40B4-BE49-F238E27FC236}">
                <a16:creationId xmlns:a16="http://schemas.microsoft.com/office/drawing/2014/main" id="{20A68C25-EEF4-6FB9-9C6D-8CC8AA3D3B6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9819007" y="1941526"/>
            <a:ext cx="759094" cy="5313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6" descr="59,316 Suit And Tie Stock Photos, Pictures &amp; Royalty-Free Images - iStock">
            <a:extLst>
              <a:ext uri="{FF2B5EF4-FFF2-40B4-BE49-F238E27FC236}">
                <a16:creationId xmlns:a16="http://schemas.microsoft.com/office/drawing/2014/main" id="{AC8834CF-1478-E18E-72B7-D8398C3344C2}"/>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677814" y="1941526"/>
            <a:ext cx="759094" cy="53136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10" descr="6,167,395 Woman Portrait Stock Photos, Pictures &amp; Royalty-Free Images -  iStock">
            <a:extLst>
              <a:ext uri="{FF2B5EF4-FFF2-40B4-BE49-F238E27FC236}">
                <a16:creationId xmlns:a16="http://schemas.microsoft.com/office/drawing/2014/main" id="{4F6E7DBD-280F-8D52-0F2C-F81F8BD752BE}"/>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3391100" y="1941526"/>
            <a:ext cx="767755" cy="531984"/>
          </a:xfrm>
          <a:prstGeom prst="rect">
            <a:avLst/>
          </a:prstGeom>
          <a:noFill/>
          <a:ln w="6350">
            <a:noFill/>
            <a:prstDash val="dash"/>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77075EAD-DED5-6594-D9CC-041745F8F739}"/>
              </a:ext>
            </a:extLst>
          </p:cNvPr>
          <p:cNvSpPr/>
          <p:nvPr/>
        </p:nvSpPr>
        <p:spPr bwMode="auto">
          <a:xfrm>
            <a:off x="2830918" y="2967736"/>
            <a:ext cx="8311696" cy="382137"/>
          </a:xfrm>
          <a:prstGeom prst="rect">
            <a:avLst/>
          </a:prstGeom>
          <a:solidFill>
            <a:srgbClr val="FFFFFF"/>
          </a:solidFill>
          <a:ln w="3175" algn="ctr">
            <a:solidFill>
              <a:srgbClr val="808080"/>
            </a:solidFill>
            <a:miter lim="800000"/>
            <a:headEnd/>
            <a:tailEnd/>
          </a:ln>
          <a:effectLst/>
        </p:spPr>
        <p:txBody>
          <a:bodyPr vert="horz" lIns="36000" tIns="36000" rIns="36000" bIns="36000" rtlCol="0" anchor="ctr" anchorCtr="1"/>
          <a:lstStyle/>
          <a:p>
            <a:pPr algn="ctr" fontAlgn="base">
              <a:spcBef>
                <a:spcPct val="25000"/>
              </a:spcBef>
              <a:spcAft>
                <a:spcPct val="0"/>
              </a:spcAft>
              <a:buClrTx/>
              <a:buSzPct val="85000"/>
            </a:pPr>
            <a:r>
              <a:rPr lang="en-US" sz="1200" kern="1200">
                <a:solidFill>
                  <a:schemeClr val="bg2">
                    <a:lumMod val="10000"/>
                  </a:schemeClr>
                </a:solidFill>
                <a:latin typeface="Arial" panose="020B0604020202020204" pitchFamily="34" charset="0"/>
                <a:ea typeface="+mn-ea"/>
                <a:cs typeface="Arial" panose="020B0604020202020204" pitchFamily="34" charset="0"/>
              </a:rPr>
              <a:t>Specific bundles (packages) targeted towards segments with discounts compared to "single product purchase"</a:t>
            </a:r>
          </a:p>
        </p:txBody>
      </p:sp>
      <p:sp>
        <p:nvSpPr>
          <p:cNvPr id="29" name="Rectangle 28">
            <a:extLst>
              <a:ext uri="{FF2B5EF4-FFF2-40B4-BE49-F238E27FC236}">
                <a16:creationId xmlns:a16="http://schemas.microsoft.com/office/drawing/2014/main" id="{C8D558A0-4381-2DAE-23B7-0D87C16CCD84}"/>
              </a:ext>
            </a:extLst>
          </p:cNvPr>
          <p:cNvSpPr/>
          <p:nvPr/>
        </p:nvSpPr>
        <p:spPr bwMode="auto">
          <a:xfrm>
            <a:off x="2830917" y="3478156"/>
            <a:ext cx="1888120" cy="1200993"/>
          </a:xfrm>
          <a:prstGeom prst="rect">
            <a:avLst/>
          </a:prstGeom>
          <a:solidFill>
            <a:srgbClr val="FFFFFF"/>
          </a:solidFill>
          <a:ln w="3175" algn="ctr">
            <a:solidFill>
              <a:srgbClr val="808080"/>
            </a:solidFill>
            <a:miter lim="800000"/>
            <a:headEnd/>
            <a:tailEnd/>
          </a:ln>
          <a:effectLst/>
        </p:spPr>
        <p:txBody>
          <a:bodyPr vert="horz" lIns="36000" tIns="72000" rIns="36000" bIns="72000" rtlCol="0" anchor="t" anchorCtr="1"/>
          <a:lstStyle/>
          <a:p>
            <a:pPr algn="ctr" fontAlgn="base">
              <a:spcAft>
                <a:spcPct val="0"/>
              </a:spcAft>
              <a:buClrTx/>
              <a:buSzPct val="85000"/>
            </a:pPr>
            <a:r>
              <a:rPr lang="en-US" sz="1200" b="1" kern="1200">
                <a:solidFill>
                  <a:schemeClr val="bg2">
                    <a:lumMod val="10000"/>
                  </a:schemeClr>
                </a:solidFill>
                <a:latin typeface="Arial" panose="020B0604020202020204" pitchFamily="34" charset="0"/>
                <a:ea typeface="+mn-ea"/>
                <a:cs typeface="Arial" panose="020B0604020202020204" pitchFamily="34" charset="0"/>
              </a:rPr>
              <a:t>Most price sensitive segment</a:t>
            </a:r>
            <a:br>
              <a:rPr lang="en-US" sz="1200" b="1" kern="1200">
                <a:solidFill>
                  <a:schemeClr val="bg2">
                    <a:lumMod val="10000"/>
                  </a:schemeClr>
                </a:solidFill>
                <a:latin typeface="Arial" panose="020B0604020202020204" pitchFamily="34" charset="0"/>
                <a:ea typeface="+mn-ea"/>
                <a:cs typeface="Arial" panose="020B0604020202020204" pitchFamily="34" charset="0"/>
              </a:rPr>
            </a:br>
            <a:endParaRPr lang="en-US" sz="1200" b="1" kern="1200">
              <a:solidFill>
                <a:schemeClr val="bg2">
                  <a:lumMod val="10000"/>
                </a:schemeClr>
              </a:solidFill>
              <a:latin typeface="Arial" panose="020B0604020202020204" pitchFamily="34" charset="0"/>
              <a:ea typeface="+mn-ea"/>
              <a:cs typeface="Arial" panose="020B0604020202020204" pitchFamily="34" charset="0"/>
            </a:endParaRPr>
          </a:p>
          <a:p>
            <a:pPr algn="ctr" fontAlgn="base">
              <a:spcAft>
                <a:spcPct val="0"/>
              </a:spcAft>
              <a:buClrTx/>
              <a:buSzPct val="85000"/>
            </a:pPr>
            <a:r>
              <a:rPr lang="en-US" sz="1200" kern="1200">
                <a:solidFill>
                  <a:schemeClr val="bg2">
                    <a:lumMod val="10000"/>
                  </a:schemeClr>
                </a:solidFill>
                <a:latin typeface="Arial" panose="020B0604020202020204" pitchFamily="34" charset="0"/>
                <a:ea typeface="+mn-ea"/>
                <a:cs typeface="Arial" panose="020B0604020202020204" pitchFamily="34" charset="0"/>
              </a:rPr>
              <a:t>Offer "entry-price</a:t>
            </a:r>
            <a:br>
              <a:rPr lang="en-US" sz="1200" kern="1200">
                <a:solidFill>
                  <a:schemeClr val="bg2">
                    <a:lumMod val="10000"/>
                  </a:schemeClr>
                </a:solidFill>
                <a:latin typeface="Arial" panose="020B0604020202020204" pitchFamily="34" charset="0"/>
                <a:ea typeface="+mn-ea"/>
                <a:cs typeface="Arial" panose="020B0604020202020204" pitchFamily="34" charset="0"/>
              </a:rPr>
            </a:br>
            <a:r>
              <a:rPr lang="en-US" sz="1200" kern="1200">
                <a:solidFill>
                  <a:schemeClr val="bg2">
                    <a:lumMod val="10000"/>
                  </a:schemeClr>
                </a:solidFill>
                <a:latin typeface="Arial" panose="020B0604020202020204" pitchFamily="34" charset="0"/>
                <a:ea typeface="+mn-ea"/>
                <a:cs typeface="Arial" panose="020B0604020202020204" pitchFamily="34" charset="0"/>
              </a:rPr>
              <a:t>package” e.g. for students/below 25 years</a:t>
            </a:r>
          </a:p>
        </p:txBody>
      </p:sp>
      <p:sp>
        <p:nvSpPr>
          <p:cNvPr id="30" name="Rectangle 29">
            <a:extLst>
              <a:ext uri="{FF2B5EF4-FFF2-40B4-BE49-F238E27FC236}">
                <a16:creationId xmlns:a16="http://schemas.microsoft.com/office/drawing/2014/main" id="{8B3F1200-42FA-0B75-E191-3C5622F23F55}"/>
              </a:ext>
            </a:extLst>
          </p:cNvPr>
          <p:cNvSpPr/>
          <p:nvPr/>
        </p:nvSpPr>
        <p:spPr bwMode="auto">
          <a:xfrm>
            <a:off x="7113302" y="3478156"/>
            <a:ext cx="1888120" cy="1200993"/>
          </a:xfrm>
          <a:prstGeom prst="rect">
            <a:avLst/>
          </a:prstGeom>
          <a:solidFill>
            <a:srgbClr val="FFFFFF"/>
          </a:solidFill>
          <a:ln w="3175" algn="ctr">
            <a:solidFill>
              <a:srgbClr val="808080"/>
            </a:solidFill>
            <a:miter lim="800000"/>
            <a:headEnd/>
            <a:tailEnd/>
          </a:ln>
          <a:effectLst/>
        </p:spPr>
        <p:txBody>
          <a:bodyPr vert="horz" lIns="36000" tIns="72000" rIns="36000" bIns="72000" rtlCol="0" anchor="t" anchorCtr="1"/>
          <a:lstStyle/>
          <a:p>
            <a:pPr algn="ctr" fontAlgn="base">
              <a:spcAft>
                <a:spcPct val="0"/>
              </a:spcAft>
              <a:buClrTx/>
              <a:buSzPct val="85000"/>
            </a:pPr>
            <a:r>
              <a:rPr lang="en-US" sz="1200" b="1" kern="1200">
                <a:solidFill>
                  <a:schemeClr val="bg2">
                    <a:lumMod val="10000"/>
                  </a:schemeClr>
                </a:solidFill>
                <a:latin typeface="Arial" panose="020B0604020202020204" pitchFamily="34" charset="0"/>
                <a:ea typeface="+mn-ea"/>
                <a:cs typeface="Arial" panose="020B0604020202020204" pitchFamily="34" charset="0"/>
              </a:rPr>
              <a:t>Low price sensitivity</a:t>
            </a:r>
          </a:p>
          <a:p>
            <a:pPr algn="ctr" fontAlgn="base">
              <a:spcAft>
                <a:spcPct val="0"/>
              </a:spcAft>
              <a:buClrTx/>
              <a:buSzPct val="85000"/>
            </a:pPr>
            <a:r>
              <a:rPr lang="en-US" sz="1200" b="1" kern="1200">
                <a:solidFill>
                  <a:schemeClr val="bg2">
                    <a:lumMod val="10000"/>
                  </a:schemeClr>
                </a:solidFill>
                <a:latin typeface="Arial" panose="020B0604020202020204" pitchFamily="34" charset="0"/>
                <a:ea typeface="+mn-ea"/>
                <a:cs typeface="Arial" panose="020B0604020202020204" pitchFamily="34" charset="0"/>
              </a:rPr>
              <a:t>segment</a:t>
            </a:r>
            <a:br>
              <a:rPr lang="en-US" sz="1200" b="1" kern="1200">
                <a:solidFill>
                  <a:schemeClr val="bg2">
                    <a:lumMod val="10000"/>
                  </a:schemeClr>
                </a:solidFill>
                <a:latin typeface="Arial" panose="020B0604020202020204" pitchFamily="34" charset="0"/>
                <a:ea typeface="+mn-ea"/>
                <a:cs typeface="Arial" panose="020B0604020202020204" pitchFamily="34" charset="0"/>
              </a:rPr>
            </a:br>
            <a:endParaRPr lang="en-US" sz="1200" b="1" kern="1200">
              <a:solidFill>
                <a:schemeClr val="bg2">
                  <a:lumMod val="10000"/>
                </a:schemeClr>
              </a:solidFill>
              <a:latin typeface="Arial" panose="020B0604020202020204" pitchFamily="34" charset="0"/>
              <a:ea typeface="+mn-ea"/>
              <a:cs typeface="Arial" panose="020B0604020202020204" pitchFamily="34" charset="0"/>
            </a:endParaRPr>
          </a:p>
          <a:p>
            <a:pPr algn="ctr" fontAlgn="base">
              <a:spcAft>
                <a:spcPct val="0"/>
              </a:spcAft>
              <a:buClrTx/>
              <a:buSzPct val="85000"/>
            </a:pPr>
            <a:r>
              <a:rPr lang="en-US" sz="1200" kern="1200">
                <a:solidFill>
                  <a:schemeClr val="bg2">
                    <a:lumMod val="10000"/>
                  </a:schemeClr>
                </a:solidFill>
                <a:latin typeface="Arial" panose="020B0604020202020204" pitchFamily="34" charset="0"/>
                <a:ea typeface="+mn-ea"/>
                <a:cs typeface="Arial" panose="020B0604020202020204" pitchFamily="34" charset="0"/>
              </a:rPr>
              <a:t>High value product offerings with less focus on price</a:t>
            </a:r>
          </a:p>
        </p:txBody>
      </p:sp>
      <p:sp>
        <p:nvSpPr>
          <p:cNvPr id="35" name="Rectangle 34">
            <a:extLst>
              <a:ext uri="{FF2B5EF4-FFF2-40B4-BE49-F238E27FC236}">
                <a16:creationId xmlns:a16="http://schemas.microsoft.com/office/drawing/2014/main" id="{40E7683D-05D1-B640-9BBD-E15616334135}"/>
              </a:ext>
            </a:extLst>
          </p:cNvPr>
          <p:cNvSpPr/>
          <p:nvPr/>
        </p:nvSpPr>
        <p:spPr bwMode="auto">
          <a:xfrm>
            <a:off x="7113301" y="4807432"/>
            <a:ext cx="4029311" cy="382137"/>
          </a:xfrm>
          <a:prstGeom prst="rect">
            <a:avLst/>
          </a:prstGeom>
          <a:solidFill>
            <a:srgbClr val="FFFFFF"/>
          </a:solidFill>
          <a:ln w="3175" algn="ctr">
            <a:solidFill>
              <a:srgbClr val="808080"/>
            </a:solidFill>
            <a:miter lim="800000"/>
            <a:headEnd/>
            <a:tailEnd/>
          </a:ln>
          <a:effectLst/>
        </p:spPr>
        <p:txBody>
          <a:bodyPr vert="horz" lIns="36000" tIns="36000" rIns="36000" bIns="36000" rtlCol="0" anchor="ctr" anchorCtr="1"/>
          <a:lstStyle/>
          <a:p>
            <a:pPr algn="ctr" fontAlgn="base">
              <a:spcBef>
                <a:spcPct val="25000"/>
              </a:spcBef>
              <a:spcAft>
                <a:spcPct val="0"/>
              </a:spcAft>
              <a:buClrTx/>
              <a:buSzPct val="85000"/>
            </a:pPr>
            <a:r>
              <a:rPr lang="en-US" sz="1200" kern="1200">
                <a:solidFill>
                  <a:schemeClr val="bg2">
                    <a:lumMod val="10000"/>
                  </a:schemeClr>
                </a:solidFill>
                <a:latin typeface="Arial" panose="020B0604020202020204" pitchFamily="34" charset="0"/>
                <a:ea typeface="+mn-ea"/>
                <a:cs typeface="Arial" panose="020B0604020202020204" pitchFamily="34" charset="0"/>
              </a:rPr>
              <a:t>High price increases</a:t>
            </a:r>
          </a:p>
        </p:txBody>
      </p:sp>
      <p:sp>
        <p:nvSpPr>
          <p:cNvPr id="36" name="Rectangle 35">
            <a:extLst>
              <a:ext uri="{FF2B5EF4-FFF2-40B4-BE49-F238E27FC236}">
                <a16:creationId xmlns:a16="http://schemas.microsoft.com/office/drawing/2014/main" id="{69E4A280-589F-6D3F-906E-5AD55DC7689B}"/>
              </a:ext>
            </a:extLst>
          </p:cNvPr>
          <p:cNvSpPr/>
          <p:nvPr/>
        </p:nvSpPr>
        <p:spPr bwMode="auto">
          <a:xfrm>
            <a:off x="4972110" y="4807432"/>
            <a:ext cx="1888120" cy="382137"/>
          </a:xfrm>
          <a:prstGeom prst="rect">
            <a:avLst/>
          </a:prstGeom>
          <a:solidFill>
            <a:srgbClr val="FFFFFF"/>
          </a:solidFill>
          <a:ln w="3175" algn="ctr">
            <a:solidFill>
              <a:srgbClr val="808080"/>
            </a:solidFill>
            <a:miter lim="800000"/>
            <a:headEnd/>
            <a:tailEnd/>
          </a:ln>
          <a:effectLst/>
        </p:spPr>
        <p:txBody>
          <a:bodyPr vert="horz" lIns="36000" tIns="36000" rIns="36000" bIns="36000" rtlCol="0" anchor="ctr" anchorCtr="1"/>
          <a:lstStyle/>
          <a:p>
            <a:pPr algn="ctr" fontAlgn="base">
              <a:spcBef>
                <a:spcPct val="25000"/>
              </a:spcBef>
              <a:spcAft>
                <a:spcPct val="0"/>
              </a:spcAft>
              <a:buClrTx/>
              <a:buSzPct val="85000"/>
            </a:pPr>
            <a:r>
              <a:rPr lang="en-US" sz="1200" kern="1200">
                <a:solidFill>
                  <a:schemeClr val="bg2">
                    <a:lumMod val="10000"/>
                  </a:schemeClr>
                </a:solidFill>
                <a:latin typeface="Arial" panose="020B0604020202020204" pitchFamily="34" charset="0"/>
                <a:ea typeface="+mn-ea"/>
                <a:cs typeface="Arial" panose="020B0604020202020204" pitchFamily="34" charset="0"/>
              </a:rPr>
              <a:t>Medium price increases</a:t>
            </a:r>
          </a:p>
        </p:txBody>
      </p:sp>
      <p:sp>
        <p:nvSpPr>
          <p:cNvPr id="39" name="Rectangle 38">
            <a:extLst>
              <a:ext uri="{FF2B5EF4-FFF2-40B4-BE49-F238E27FC236}">
                <a16:creationId xmlns:a16="http://schemas.microsoft.com/office/drawing/2014/main" id="{705213FA-34CA-EF5C-B8A9-C816804425DA}"/>
              </a:ext>
            </a:extLst>
          </p:cNvPr>
          <p:cNvSpPr/>
          <p:nvPr/>
        </p:nvSpPr>
        <p:spPr bwMode="auto">
          <a:xfrm>
            <a:off x="2830918" y="4807432"/>
            <a:ext cx="1888119" cy="382137"/>
          </a:xfrm>
          <a:prstGeom prst="rect">
            <a:avLst/>
          </a:prstGeom>
          <a:solidFill>
            <a:srgbClr val="FFFFFF"/>
          </a:solidFill>
          <a:ln w="3175" algn="ctr">
            <a:solidFill>
              <a:srgbClr val="808080"/>
            </a:solidFill>
            <a:miter lim="800000"/>
            <a:headEnd/>
            <a:tailEnd/>
          </a:ln>
          <a:effectLst/>
        </p:spPr>
        <p:txBody>
          <a:bodyPr vert="horz" lIns="36000" tIns="36000" rIns="36000" bIns="36000" rtlCol="0" anchor="ctr" anchorCtr="1"/>
          <a:lstStyle/>
          <a:p>
            <a:pPr algn="ctr" fontAlgn="base">
              <a:spcBef>
                <a:spcPct val="25000"/>
              </a:spcBef>
              <a:spcAft>
                <a:spcPct val="0"/>
              </a:spcAft>
              <a:buClrTx/>
              <a:buSzPct val="85000"/>
            </a:pPr>
            <a:r>
              <a:rPr lang="en-US" sz="1200" kern="1200">
                <a:solidFill>
                  <a:schemeClr val="bg2">
                    <a:lumMod val="10000"/>
                  </a:schemeClr>
                </a:solidFill>
                <a:latin typeface="Arial" panose="020B0604020202020204" pitchFamily="34" charset="0"/>
                <a:ea typeface="+mn-ea"/>
                <a:cs typeface="Arial" panose="020B0604020202020204" pitchFamily="34" charset="0"/>
              </a:rPr>
              <a:t>Low/no price increases</a:t>
            </a:r>
          </a:p>
        </p:txBody>
      </p:sp>
      <p:sp>
        <p:nvSpPr>
          <p:cNvPr id="40" name="Rectangle 39">
            <a:extLst>
              <a:ext uri="{FF2B5EF4-FFF2-40B4-BE49-F238E27FC236}">
                <a16:creationId xmlns:a16="http://schemas.microsoft.com/office/drawing/2014/main" id="{2CAC1D90-42C9-7DC3-B218-9512D6B52AA2}"/>
              </a:ext>
            </a:extLst>
          </p:cNvPr>
          <p:cNvSpPr/>
          <p:nvPr/>
        </p:nvSpPr>
        <p:spPr bwMode="auto">
          <a:xfrm>
            <a:off x="4972110" y="3478156"/>
            <a:ext cx="1888120" cy="1200993"/>
          </a:xfrm>
          <a:prstGeom prst="rect">
            <a:avLst/>
          </a:prstGeom>
          <a:solidFill>
            <a:srgbClr val="FFFFFF"/>
          </a:solidFill>
          <a:ln w="3175" algn="ctr">
            <a:solidFill>
              <a:srgbClr val="808080"/>
            </a:solidFill>
            <a:miter lim="800000"/>
            <a:headEnd/>
            <a:tailEnd/>
          </a:ln>
          <a:effectLst/>
        </p:spPr>
        <p:txBody>
          <a:bodyPr vert="horz" lIns="36000" tIns="72000" rIns="36000" bIns="72000" rtlCol="0" anchor="t" anchorCtr="1"/>
          <a:lstStyle/>
          <a:p>
            <a:pPr algn="ctr" fontAlgn="base">
              <a:spcAft>
                <a:spcPct val="0"/>
              </a:spcAft>
              <a:buClrTx/>
              <a:buSzPct val="85000"/>
            </a:pPr>
            <a:r>
              <a:rPr lang="en-US" sz="1200" b="1" kern="1200">
                <a:solidFill>
                  <a:schemeClr val="bg2">
                    <a:lumMod val="10000"/>
                  </a:schemeClr>
                </a:solidFill>
                <a:latin typeface="Arial" panose="020B0604020202020204" pitchFamily="34" charset="0"/>
                <a:ea typeface="+mn-ea"/>
                <a:cs typeface="Arial" panose="020B0604020202020204" pitchFamily="34" charset="0"/>
              </a:rPr>
              <a:t>Fairly price sensitive segment</a:t>
            </a:r>
            <a:br>
              <a:rPr lang="en-US" sz="1200" b="1" kern="1200">
                <a:solidFill>
                  <a:schemeClr val="bg2">
                    <a:lumMod val="10000"/>
                  </a:schemeClr>
                </a:solidFill>
                <a:latin typeface="Arial" panose="020B0604020202020204" pitchFamily="34" charset="0"/>
                <a:ea typeface="+mn-ea"/>
                <a:cs typeface="Arial" panose="020B0604020202020204" pitchFamily="34" charset="0"/>
              </a:rPr>
            </a:br>
            <a:endParaRPr lang="en-US" sz="1200" b="1" kern="1200">
              <a:solidFill>
                <a:schemeClr val="bg2">
                  <a:lumMod val="10000"/>
                </a:schemeClr>
              </a:solidFill>
              <a:latin typeface="Arial" panose="020B0604020202020204" pitchFamily="34" charset="0"/>
              <a:ea typeface="+mn-ea"/>
              <a:cs typeface="Arial" panose="020B0604020202020204" pitchFamily="34" charset="0"/>
            </a:endParaRPr>
          </a:p>
          <a:p>
            <a:pPr algn="ctr" fontAlgn="base">
              <a:spcAft>
                <a:spcPct val="0"/>
              </a:spcAft>
              <a:buClrTx/>
              <a:buSzPct val="85000"/>
            </a:pPr>
            <a:r>
              <a:rPr lang="en-US" sz="1200" kern="1200">
                <a:solidFill>
                  <a:schemeClr val="bg2">
                    <a:lumMod val="10000"/>
                  </a:schemeClr>
                </a:solidFill>
                <a:latin typeface="Arial" panose="020B0604020202020204" pitchFamily="34" charset="0"/>
                <a:ea typeface="+mn-ea"/>
                <a:cs typeface="Arial" panose="020B0604020202020204" pitchFamily="34" charset="0"/>
              </a:rPr>
              <a:t>Offer "value-for-money" package without while maintaining premium feel</a:t>
            </a:r>
          </a:p>
        </p:txBody>
      </p:sp>
      <p:sp>
        <p:nvSpPr>
          <p:cNvPr id="41" name="Rectangle 40">
            <a:extLst>
              <a:ext uri="{FF2B5EF4-FFF2-40B4-BE49-F238E27FC236}">
                <a16:creationId xmlns:a16="http://schemas.microsoft.com/office/drawing/2014/main" id="{2458BF88-FCE4-FEEA-1193-515B28633E05}"/>
              </a:ext>
            </a:extLst>
          </p:cNvPr>
          <p:cNvSpPr/>
          <p:nvPr/>
        </p:nvSpPr>
        <p:spPr bwMode="auto">
          <a:xfrm>
            <a:off x="9254493" y="3478156"/>
            <a:ext cx="1888119" cy="1200993"/>
          </a:xfrm>
          <a:prstGeom prst="rect">
            <a:avLst/>
          </a:prstGeom>
          <a:solidFill>
            <a:srgbClr val="FFFFFF"/>
          </a:solidFill>
          <a:ln w="3175" algn="ctr">
            <a:solidFill>
              <a:srgbClr val="808080"/>
            </a:solidFill>
            <a:miter lim="800000"/>
            <a:headEnd/>
            <a:tailEnd/>
          </a:ln>
          <a:effectLst/>
        </p:spPr>
        <p:txBody>
          <a:bodyPr vert="horz" lIns="36000" tIns="72000" rIns="36000" bIns="72000" rtlCol="0" anchor="t" anchorCtr="1"/>
          <a:lstStyle/>
          <a:p>
            <a:pPr algn="ctr" fontAlgn="base">
              <a:spcAft>
                <a:spcPct val="0"/>
              </a:spcAft>
              <a:buClrTx/>
              <a:buSzPct val="85000"/>
            </a:pPr>
            <a:r>
              <a:rPr lang="en-US" sz="1200" b="1" kern="1200">
                <a:solidFill>
                  <a:schemeClr val="bg2">
                    <a:lumMod val="10000"/>
                  </a:schemeClr>
                </a:solidFill>
                <a:latin typeface="Arial" panose="020B0604020202020204" pitchFamily="34" charset="0"/>
                <a:ea typeface="+mn-ea"/>
                <a:cs typeface="Arial" panose="020B0604020202020204" pitchFamily="34" charset="0"/>
              </a:rPr>
              <a:t>Low price sensitivity</a:t>
            </a:r>
          </a:p>
          <a:p>
            <a:pPr algn="ctr" fontAlgn="base">
              <a:spcAft>
                <a:spcPct val="0"/>
              </a:spcAft>
              <a:buClrTx/>
              <a:buSzPct val="85000"/>
            </a:pPr>
            <a:r>
              <a:rPr lang="en-US" sz="1200" b="1" kern="1200">
                <a:solidFill>
                  <a:schemeClr val="bg2">
                    <a:lumMod val="10000"/>
                  </a:schemeClr>
                </a:solidFill>
                <a:latin typeface="Arial" panose="020B0604020202020204" pitchFamily="34" charset="0"/>
                <a:ea typeface="+mn-ea"/>
                <a:cs typeface="Arial" panose="020B0604020202020204" pitchFamily="34" charset="0"/>
              </a:rPr>
              <a:t>segment</a:t>
            </a:r>
            <a:br>
              <a:rPr lang="en-US" sz="1200" b="1" kern="1200">
                <a:solidFill>
                  <a:schemeClr val="bg2">
                    <a:lumMod val="10000"/>
                  </a:schemeClr>
                </a:solidFill>
                <a:latin typeface="Arial" panose="020B0604020202020204" pitchFamily="34" charset="0"/>
                <a:ea typeface="+mn-ea"/>
                <a:cs typeface="Arial" panose="020B0604020202020204" pitchFamily="34" charset="0"/>
              </a:rPr>
            </a:br>
            <a:endParaRPr lang="en-US" sz="1200" b="1" kern="1200">
              <a:solidFill>
                <a:schemeClr val="bg2">
                  <a:lumMod val="10000"/>
                </a:schemeClr>
              </a:solidFill>
              <a:latin typeface="Arial" panose="020B0604020202020204" pitchFamily="34" charset="0"/>
              <a:ea typeface="+mn-ea"/>
              <a:cs typeface="Arial" panose="020B0604020202020204" pitchFamily="34" charset="0"/>
            </a:endParaRPr>
          </a:p>
          <a:p>
            <a:pPr algn="ctr" fontAlgn="base">
              <a:spcAft>
                <a:spcPct val="0"/>
              </a:spcAft>
              <a:buClrTx/>
              <a:buSzPct val="85000"/>
            </a:pPr>
            <a:r>
              <a:rPr lang="en-US" sz="1200" kern="1200">
                <a:solidFill>
                  <a:schemeClr val="bg2">
                    <a:lumMod val="10000"/>
                  </a:schemeClr>
                </a:solidFill>
                <a:latin typeface="Arial" panose="020B0604020202020204" pitchFamily="34" charset="0"/>
                <a:ea typeface="+mn-ea"/>
                <a:cs typeface="Arial" panose="020B0604020202020204" pitchFamily="34" charset="0"/>
              </a:rPr>
              <a:t>Offer "full service package" at high price</a:t>
            </a:r>
          </a:p>
        </p:txBody>
      </p:sp>
      <p:sp>
        <p:nvSpPr>
          <p:cNvPr id="46" name="Rectangle 45">
            <a:extLst>
              <a:ext uri="{FF2B5EF4-FFF2-40B4-BE49-F238E27FC236}">
                <a16:creationId xmlns:a16="http://schemas.microsoft.com/office/drawing/2014/main" id="{0E87E346-4560-83CB-F16B-E38EE74DFCBA}"/>
              </a:ext>
            </a:extLst>
          </p:cNvPr>
          <p:cNvSpPr/>
          <p:nvPr/>
        </p:nvSpPr>
        <p:spPr bwMode="auto">
          <a:xfrm>
            <a:off x="9254493" y="5317852"/>
            <a:ext cx="1888119" cy="742384"/>
          </a:xfrm>
          <a:prstGeom prst="rect">
            <a:avLst/>
          </a:prstGeom>
          <a:solidFill>
            <a:srgbClr val="FFFFFF"/>
          </a:solidFill>
          <a:ln w="3175" algn="ctr">
            <a:solidFill>
              <a:srgbClr val="808080"/>
            </a:solidFill>
            <a:miter lim="800000"/>
            <a:headEnd/>
            <a:tailEnd/>
          </a:ln>
          <a:effectLst/>
        </p:spPr>
        <p:txBody>
          <a:bodyPr vert="horz" lIns="36000" tIns="36000" rIns="36000" bIns="36000" rtlCol="0" anchor="ctr" anchorCtr="1"/>
          <a:lstStyle/>
          <a:p>
            <a:pPr algn="ctr" fontAlgn="base">
              <a:spcBef>
                <a:spcPct val="0"/>
              </a:spcBef>
              <a:spcAft>
                <a:spcPct val="0"/>
              </a:spcAft>
              <a:buClr>
                <a:srgbClr val="5A0E13"/>
              </a:buClr>
              <a:defRPr/>
            </a:pPr>
            <a:r>
              <a:rPr lang="en-US" sz="1200" i="1" kern="1200">
                <a:solidFill>
                  <a:schemeClr val="bg2">
                    <a:lumMod val="10000"/>
                  </a:schemeClr>
                </a:solidFill>
                <a:latin typeface="Arial" panose="020B0604020202020204" pitchFamily="34" charset="0"/>
                <a:ea typeface="+mn-ea"/>
                <a:cs typeface="Arial" panose="020B0604020202020204" pitchFamily="34" charset="0"/>
              </a:rPr>
              <a:t>TBD</a:t>
            </a:r>
          </a:p>
        </p:txBody>
      </p:sp>
      <p:sp>
        <p:nvSpPr>
          <p:cNvPr id="47" name="Rectangle 46">
            <a:extLst>
              <a:ext uri="{FF2B5EF4-FFF2-40B4-BE49-F238E27FC236}">
                <a16:creationId xmlns:a16="http://schemas.microsoft.com/office/drawing/2014/main" id="{E04BBCEA-8AD1-E7D8-A42D-447FC76F066A}"/>
              </a:ext>
            </a:extLst>
          </p:cNvPr>
          <p:cNvSpPr/>
          <p:nvPr/>
        </p:nvSpPr>
        <p:spPr bwMode="auto">
          <a:xfrm>
            <a:off x="7113301" y="5317852"/>
            <a:ext cx="1888121" cy="742384"/>
          </a:xfrm>
          <a:prstGeom prst="rect">
            <a:avLst/>
          </a:prstGeom>
          <a:solidFill>
            <a:srgbClr val="FFFFFF"/>
          </a:solidFill>
          <a:ln w="3175" algn="ctr">
            <a:solidFill>
              <a:srgbClr val="808080"/>
            </a:solidFill>
            <a:miter lim="800000"/>
            <a:headEnd/>
            <a:tailEnd/>
          </a:ln>
          <a:effectLst/>
        </p:spPr>
        <p:txBody>
          <a:bodyPr vert="horz" lIns="36000" tIns="36000" rIns="36000" bIns="36000" rtlCol="0" anchor="ctr" anchorCtr="1"/>
          <a:lstStyle/>
          <a:p>
            <a:pPr algn="ctr" fontAlgn="base">
              <a:spcBef>
                <a:spcPct val="0"/>
              </a:spcBef>
              <a:spcAft>
                <a:spcPct val="0"/>
              </a:spcAft>
              <a:buClr>
                <a:srgbClr val="5A0E13"/>
              </a:buClr>
              <a:defRPr/>
            </a:pPr>
            <a:r>
              <a:rPr lang="en-US" sz="1200" b="1" kern="1200">
                <a:solidFill>
                  <a:schemeClr val="bg2">
                    <a:lumMod val="10000"/>
                  </a:schemeClr>
                </a:solidFill>
                <a:latin typeface="Arial" panose="020B0604020202020204" pitchFamily="34" charset="0"/>
                <a:ea typeface="+mn-ea"/>
                <a:cs typeface="Arial" panose="020B0604020202020204" pitchFamily="34" charset="0"/>
              </a:rPr>
              <a:t>Special discounts for additional [sanitized]</a:t>
            </a:r>
          </a:p>
        </p:txBody>
      </p:sp>
      <p:sp>
        <p:nvSpPr>
          <p:cNvPr id="48" name="Rectangle 47">
            <a:extLst>
              <a:ext uri="{FF2B5EF4-FFF2-40B4-BE49-F238E27FC236}">
                <a16:creationId xmlns:a16="http://schemas.microsoft.com/office/drawing/2014/main" id="{927F1D56-4B7C-578E-CC29-FB2C36672793}"/>
              </a:ext>
            </a:extLst>
          </p:cNvPr>
          <p:cNvSpPr/>
          <p:nvPr/>
        </p:nvSpPr>
        <p:spPr bwMode="auto">
          <a:xfrm>
            <a:off x="4972110" y="5317852"/>
            <a:ext cx="1888120" cy="742384"/>
          </a:xfrm>
          <a:prstGeom prst="rect">
            <a:avLst/>
          </a:prstGeom>
          <a:solidFill>
            <a:srgbClr val="FFFFFF"/>
          </a:solidFill>
          <a:ln w="3175" algn="ctr">
            <a:solidFill>
              <a:srgbClr val="808080"/>
            </a:solidFill>
            <a:miter lim="800000"/>
            <a:headEnd/>
            <a:tailEnd/>
          </a:ln>
          <a:effectLst/>
        </p:spPr>
        <p:txBody>
          <a:bodyPr vert="horz" lIns="36000" tIns="36000" rIns="36000" bIns="36000" rtlCol="0" anchor="ctr" anchorCtr="1"/>
          <a:lstStyle/>
          <a:p>
            <a:pPr algn="ctr" fontAlgn="base">
              <a:spcBef>
                <a:spcPct val="0"/>
              </a:spcBef>
              <a:spcAft>
                <a:spcPct val="0"/>
              </a:spcAft>
              <a:buClr>
                <a:srgbClr val="5A0E13"/>
              </a:buClr>
              <a:defRPr/>
            </a:pPr>
            <a:r>
              <a:rPr lang="en-US" sz="1200" i="1" kern="1200">
                <a:solidFill>
                  <a:schemeClr val="bg2">
                    <a:lumMod val="10000"/>
                  </a:schemeClr>
                </a:solidFill>
                <a:latin typeface="Arial" panose="020B0604020202020204" pitchFamily="34" charset="0"/>
                <a:ea typeface="+mn-ea"/>
                <a:cs typeface="Arial" panose="020B0604020202020204" pitchFamily="34" charset="0"/>
              </a:rPr>
              <a:t>TBD</a:t>
            </a:r>
          </a:p>
        </p:txBody>
      </p:sp>
      <p:sp>
        <p:nvSpPr>
          <p:cNvPr id="49" name="Rectangle 48">
            <a:extLst>
              <a:ext uri="{FF2B5EF4-FFF2-40B4-BE49-F238E27FC236}">
                <a16:creationId xmlns:a16="http://schemas.microsoft.com/office/drawing/2014/main" id="{F727C765-DD7E-301E-CFED-996170BD228E}"/>
              </a:ext>
            </a:extLst>
          </p:cNvPr>
          <p:cNvSpPr/>
          <p:nvPr/>
        </p:nvSpPr>
        <p:spPr bwMode="auto">
          <a:xfrm>
            <a:off x="2830918" y="5317852"/>
            <a:ext cx="1888120" cy="742384"/>
          </a:xfrm>
          <a:prstGeom prst="rect">
            <a:avLst/>
          </a:prstGeom>
          <a:solidFill>
            <a:srgbClr val="FFFFFF"/>
          </a:solidFill>
          <a:ln w="3175" algn="ctr">
            <a:solidFill>
              <a:srgbClr val="808080"/>
            </a:solidFill>
            <a:miter lim="800000"/>
            <a:headEnd/>
            <a:tailEnd/>
          </a:ln>
          <a:effectLst/>
        </p:spPr>
        <p:txBody>
          <a:bodyPr vert="horz" lIns="36000" tIns="36000" rIns="36000" bIns="36000" rtlCol="0" anchor="ctr" anchorCtr="1"/>
          <a:lstStyle/>
          <a:p>
            <a:pPr algn="ctr" fontAlgn="base">
              <a:spcBef>
                <a:spcPct val="0"/>
              </a:spcBef>
              <a:spcAft>
                <a:spcPct val="0"/>
              </a:spcAft>
              <a:buClr>
                <a:srgbClr val="5A0E13"/>
              </a:buClr>
              <a:defRPr/>
            </a:pPr>
            <a:r>
              <a:rPr lang="en-US" sz="1200" i="1" kern="1200">
                <a:solidFill>
                  <a:schemeClr val="bg2">
                    <a:lumMod val="10000"/>
                  </a:schemeClr>
                </a:solidFill>
                <a:latin typeface="Arial" panose="020B0604020202020204" pitchFamily="34" charset="0"/>
                <a:ea typeface="+mn-ea"/>
                <a:cs typeface="Arial" panose="020B0604020202020204" pitchFamily="34" charset="0"/>
              </a:rPr>
              <a:t>TBD</a:t>
            </a:r>
          </a:p>
        </p:txBody>
      </p:sp>
      <p:sp>
        <p:nvSpPr>
          <p:cNvPr id="52" name="TextBox 51">
            <a:extLst>
              <a:ext uri="{FF2B5EF4-FFF2-40B4-BE49-F238E27FC236}">
                <a16:creationId xmlns:a16="http://schemas.microsoft.com/office/drawing/2014/main" id="{8EDF98D6-14C8-6884-82A1-079692F8C81E}"/>
              </a:ext>
            </a:extLst>
          </p:cNvPr>
          <p:cNvSpPr txBox="1"/>
          <p:nvPr/>
        </p:nvSpPr>
        <p:spPr>
          <a:xfrm>
            <a:off x="1001259" y="2990428"/>
            <a:ext cx="1829658" cy="27699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chemeClr val="tx1"/>
                </a:solidFill>
                <a:effectLst/>
                <a:uLnTx/>
                <a:uFillTx/>
                <a:latin typeface="+mn-lt"/>
                <a:ea typeface="+mn-ea"/>
                <a:cs typeface="+mn-cs"/>
              </a:rPr>
              <a:t>Bundling discounts</a:t>
            </a:r>
          </a:p>
        </p:txBody>
      </p:sp>
      <p:sp>
        <p:nvSpPr>
          <p:cNvPr id="53" name="TextBox 52">
            <a:extLst>
              <a:ext uri="{FF2B5EF4-FFF2-40B4-BE49-F238E27FC236}">
                <a16:creationId xmlns:a16="http://schemas.microsoft.com/office/drawing/2014/main" id="{5C9C63D8-9E9C-D923-DDF9-5712CA82C9B0}"/>
              </a:ext>
            </a:extLst>
          </p:cNvPr>
          <p:cNvSpPr txBox="1"/>
          <p:nvPr/>
        </p:nvSpPr>
        <p:spPr>
          <a:xfrm>
            <a:off x="1001259" y="3847820"/>
            <a:ext cx="1829658" cy="461665"/>
          </a:xfrm>
          <a:prstGeom prst="rect">
            <a:avLst/>
          </a:prstGeom>
          <a:noFill/>
        </p:spPr>
        <p:txBody>
          <a:bodyPr wrap="square" anchor="ctr">
            <a:spAutoFit/>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chemeClr val="tx1"/>
                </a:solidFill>
                <a:effectLst/>
                <a:uLnTx/>
                <a:uFillTx/>
                <a:latin typeface="+mn-lt"/>
                <a:ea typeface="+mn-ea"/>
                <a:cs typeface="+mn-cs"/>
              </a:rPr>
              <a:t>Entry price differentiation</a:t>
            </a:r>
          </a:p>
        </p:txBody>
      </p:sp>
      <p:sp>
        <p:nvSpPr>
          <p:cNvPr id="63" name="TextBox 62">
            <a:extLst>
              <a:ext uri="{FF2B5EF4-FFF2-40B4-BE49-F238E27FC236}">
                <a16:creationId xmlns:a16="http://schemas.microsoft.com/office/drawing/2014/main" id="{0A662BA1-96EB-E7E4-40E9-B7FEE35F7D0A}"/>
              </a:ext>
            </a:extLst>
          </p:cNvPr>
          <p:cNvSpPr txBox="1"/>
          <p:nvPr/>
        </p:nvSpPr>
        <p:spPr>
          <a:xfrm>
            <a:off x="1001259" y="4767668"/>
            <a:ext cx="1829658" cy="46166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chemeClr val="tx1"/>
                </a:solidFill>
                <a:effectLst/>
                <a:uLnTx/>
                <a:uFillTx/>
                <a:latin typeface="+mn-lt"/>
                <a:ea typeface="+mn-ea"/>
                <a:cs typeface="+mn-cs"/>
              </a:rPr>
              <a:t>Price increase differentiation</a:t>
            </a:r>
          </a:p>
        </p:txBody>
      </p:sp>
      <p:sp>
        <p:nvSpPr>
          <p:cNvPr id="64" name="TextBox 63">
            <a:extLst>
              <a:ext uri="{FF2B5EF4-FFF2-40B4-BE49-F238E27FC236}">
                <a16:creationId xmlns:a16="http://schemas.microsoft.com/office/drawing/2014/main" id="{A88CC8D3-B2C2-C892-3742-ECC5D42B9799}"/>
              </a:ext>
            </a:extLst>
          </p:cNvPr>
          <p:cNvSpPr txBox="1"/>
          <p:nvPr/>
        </p:nvSpPr>
        <p:spPr>
          <a:xfrm>
            <a:off x="1001259" y="5458212"/>
            <a:ext cx="1829658" cy="46166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chemeClr val="tx1"/>
                </a:solidFill>
                <a:effectLst/>
                <a:uLnTx/>
                <a:uFillTx/>
                <a:latin typeface="+mn-lt"/>
                <a:ea typeface="+mn-ea"/>
                <a:cs typeface="+mn-cs"/>
              </a:rPr>
              <a:t>Other price/discount initiatives</a:t>
            </a:r>
          </a:p>
        </p:txBody>
      </p:sp>
      <p:cxnSp>
        <p:nvCxnSpPr>
          <p:cNvPr id="66" name="Straight Connector 65">
            <a:extLst>
              <a:ext uri="{FF2B5EF4-FFF2-40B4-BE49-F238E27FC236}">
                <a16:creationId xmlns:a16="http://schemas.microsoft.com/office/drawing/2014/main" id="{268B37DE-51D2-4554-1809-E0FFC645C639}"/>
              </a:ext>
            </a:extLst>
          </p:cNvPr>
          <p:cNvCxnSpPr>
            <a:cxnSpLocks/>
          </p:cNvCxnSpPr>
          <p:nvPr/>
        </p:nvCxnSpPr>
        <p:spPr>
          <a:xfrm>
            <a:off x="1049387" y="2888656"/>
            <a:ext cx="10141355" cy="2987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5F48F9F-DAFE-4956-36DC-2C405589007F}"/>
              </a:ext>
            </a:extLst>
          </p:cNvPr>
          <p:cNvCxnSpPr>
            <a:cxnSpLocks/>
          </p:cNvCxnSpPr>
          <p:nvPr/>
        </p:nvCxnSpPr>
        <p:spPr>
          <a:xfrm>
            <a:off x="1049387" y="3399076"/>
            <a:ext cx="10141355" cy="2987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9A470A-875A-B0D3-AEFE-8229288D20AD}"/>
              </a:ext>
            </a:extLst>
          </p:cNvPr>
          <p:cNvCxnSpPr>
            <a:cxnSpLocks/>
          </p:cNvCxnSpPr>
          <p:nvPr/>
        </p:nvCxnSpPr>
        <p:spPr>
          <a:xfrm>
            <a:off x="1049387" y="4728352"/>
            <a:ext cx="10141355" cy="2987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5947E00-D35C-549D-D3B3-06587C5B5AC3}"/>
              </a:ext>
            </a:extLst>
          </p:cNvPr>
          <p:cNvCxnSpPr>
            <a:cxnSpLocks/>
          </p:cNvCxnSpPr>
          <p:nvPr/>
        </p:nvCxnSpPr>
        <p:spPr>
          <a:xfrm>
            <a:off x="1049387" y="5238772"/>
            <a:ext cx="10141355" cy="2987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350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a:t>Products/pricing implementation plan</a:t>
            </a:r>
          </a:p>
        </p:txBody>
      </p:sp>
      <p:sp>
        <p:nvSpPr>
          <p:cNvPr id="28" name="Footer Placeholder 2">
            <a:extLst>
              <a:ext uri="{FF2B5EF4-FFF2-40B4-BE49-F238E27FC236}">
                <a16:creationId xmlns:a16="http://schemas.microsoft.com/office/drawing/2014/main" id="{88CB6CE4-15FA-8C47-A3C6-0583C857E01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Team analysis</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27" name="Rectangle 26">
            <a:extLst>
              <a:ext uri="{FF2B5EF4-FFF2-40B4-BE49-F238E27FC236}">
                <a16:creationId xmlns:a16="http://schemas.microsoft.com/office/drawing/2014/main" id="{EF39853F-8B5E-5743-9198-16FA1833CB5E}"/>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3" name="Slide Number Placeholder 4">
            <a:extLst>
              <a:ext uri="{FF2B5EF4-FFF2-40B4-BE49-F238E27FC236}">
                <a16:creationId xmlns:a16="http://schemas.microsoft.com/office/drawing/2014/main" id="{173E6267-80A9-E43F-AF98-B73DFC614E18}"/>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215</a:t>
            </a:fld>
            <a:endParaRPr kumimoji="0" lang="en-DK"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0" name="Rectangle 9">
            <a:extLst>
              <a:ext uri="{FF2B5EF4-FFF2-40B4-BE49-F238E27FC236}">
                <a16:creationId xmlns:a16="http://schemas.microsoft.com/office/drawing/2014/main" id="{9BEF927F-4AB5-29BA-675D-8FF38A18843E}"/>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108000" tIns="36000" rIns="0" bIns="36000" rtlCol="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a:sym typeface="Arial"/>
              </a:rPr>
              <a:t>Strategic initiative: Products/pricing</a:t>
            </a:r>
          </a:p>
        </p:txBody>
      </p:sp>
      <p:sp>
        <p:nvSpPr>
          <p:cNvPr id="6" name="Oval 5">
            <a:extLst>
              <a:ext uri="{FF2B5EF4-FFF2-40B4-BE49-F238E27FC236}">
                <a16:creationId xmlns:a16="http://schemas.microsoft.com/office/drawing/2014/main" id="{494AC060-732F-8540-3C95-DAA6226EEC36}"/>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D</a:t>
            </a:r>
          </a:p>
        </p:txBody>
      </p:sp>
      <p:cxnSp>
        <p:nvCxnSpPr>
          <p:cNvPr id="4" name="Straight Connector 3">
            <a:extLst>
              <a:ext uri="{FF2B5EF4-FFF2-40B4-BE49-F238E27FC236}">
                <a16:creationId xmlns:a16="http://schemas.microsoft.com/office/drawing/2014/main" id="{CC8D2709-DF67-55AD-68A8-4D6D8D0501DB}"/>
              </a:ext>
            </a:extLst>
          </p:cNvPr>
          <p:cNvCxnSpPr>
            <a:cxnSpLocks/>
          </p:cNvCxnSpPr>
          <p:nvPr/>
        </p:nvCxnSpPr>
        <p:spPr>
          <a:xfrm>
            <a:off x="6096000" y="1325880"/>
            <a:ext cx="0" cy="506519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2">
            <a:extLst>
              <a:ext uri="{FF2B5EF4-FFF2-40B4-BE49-F238E27FC236}">
                <a16:creationId xmlns:a16="http://schemas.microsoft.com/office/drawing/2014/main" id="{4834B176-4D7F-501F-26E2-A151014AFC91}"/>
              </a:ext>
            </a:extLst>
          </p:cNvPr>
          <p:cNvSpPr>
            <a:spLocks noChangeArrowheads="1"/>
          </p:cNvSpPr>
          <p:nvPr/>
        </p:nvSpPr>
        <p:spPr bwMode="gray">
          <a:xfrm>
            <a:off x="467805" y="1341269"/>
            <a:ext cx="2520000"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About</a:t>
            </a:r>
          </a:p>
        </p:txBody>
      </p:sp>
      <p:sp>
        <p:nvSpPr>
          <p:cNvPr id="17" name="Rectangle 2">
            <a:extLst>
              <a:ext uri="{FF2B5EF4-FFF2-40B4-BE49-F238E27FC236}">
                <a16:creationId xmlns:a16="http://schemas.microsoft.com/office/drawing/2014/main" id="{4C1617E3-03E0-2693-1FB0-4D832037A0B2}"/>
              </a:ext>
            </a:extLst>
          </p:cNvPr>
          <p:cNvSpPr>
            <a:spLocks noChangeArrowheads="1"/>
          </p:cNvSpPr>
          <p:nvPr/>
        </p:nvSpPr>
        <p:spPr bwMode="gray">
          <a:xfrm>
            <a:off x="3281902" y="1341269"/>
            <a:ext cx="2520000"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Objective</a:t>
            </a:r>
          </a:p>
        </p:txBody>
      </p:sp>
      <p:sp>
        <p:nvSpPr>
          <p:cNvPr id="18" name="Rectangle 17">
            <a:extLst>
              <a:ext uri="{FF2B5EF4-FFF2-40B4-BE49-F238E27FC236}">
                <a16:creationId xmlns:a16="http://schemas.microsoft.com/office/drawing/2014/main" id="{9C4C0CE9-5CDA-5FFB-D72B-EF27BFD9A398}"/>
              </a:ext>
            </a:extLst>
          </p:cNvPr>
          <p:cNvSpPr/>
          <p:nvPr/>
        </p:nvSpPr>
        <p:spPr>
          <a:xfrm>
            <a:off x="467805" y="1721289"/>
            <a:ext cx="2520000" cy="900000"/>
          </a:xfrm>
          <a:prstGeom prst="rect">
            <a:avLst/>
          </a:prstGeom>
          <a:noFill/>
          <a:ln w="9525" algn="ctr">
            <a:no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Program owner: </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[sanitized]</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Senior liaison: </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[sanitized]</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Responsible manager</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[sanitized]</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Expected duration:</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18-24 months</a:t>
            </a:r>
          </a:p>
        </p:txBody>
      </p:sp>
      <p:sp>
        <p:nvSpPr>
          <p:cNvPr id="19" name="Rectangle 18">
            <a:extLst>
              <a:ext uri="{FF2B5EF4-FFF2-40B4-BE49-F238E27FC236}">
                <a16:creationId xmlns:a16="http://schemas.microsoft.com/office/drawing/2014/main" id="{57513F12-EBBB-51EA-C059-1083661D8017}"/>
              </a:ext>
            </a:extLst>
          </p:cNvPr>
          <p:cNvSpPr/>
          <p:nvPr/>
        </p:nvSpPr>
        <p:spPr>
          <a:xfrm>
            <a:off x="3281902" y="1721288"/>
            <a:ext cx="2520000" cy="900000"/>
          </a:xfrm>
          <a:prstGeom prst="rect">
            <a:avLst/>
          </a:prstGeom>
          <a:noFill/>
          <a:ln w="9525" algn="ctr">
            <a:no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Launch high-potential new concepts and bundles  aimed at the new customer segments leveraging the [sanitized] brand position and improved basic products.</a:t>
            </a:r>
          </a:p>
        </p:txBody>
      </p:sp>
      <p:cxnSp>
        <p:nvCxnSpPr>
          <p:cNvPr id="20" name="Straight Connector 19">
            <a:extLst>
              <a:ext uri="{FF2B5EF4-FFF2-40B4-BE49-F238E27FC236}">
                <a16:creationId xmlns:a16="http://schemas.microsoft.com/office/drawing/2014/main" id="{6E378A3E-FD49-2373-5B47-60D9190D0510}"/>
              </a:ext>
            </a:extLst>
          </p:cNvPr>
          <p:cNvCxnSpPr>
            <a:cxnSpLocks/>
          </p:cNvCxnSpPr>
          <p:nvPr/>
        </p:nvCxnSpPr>
        <p:spPr>
          <a:xfrm>
            <a:off x="557805" y="1693758"/>
            <a:ext cx="2340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11F061-6604-76DC-733C-4A82557D9BA3}"/>
              </a:ext>
            </a:extLst>
          </p:cNvPr>
          <p:cNvCxnSpPr>
            <a:cxnSpLocks/>
          </p:cNvCxnSpPr>
          <p:nvPr/>
        </p:nvCxnSpPr>
        <p:spPr>
          <a:xfrm>
            <a:off x="3371902" y="1693758"/>
            <a:ext cx="2340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960ECD5-7A3F-2049-95DD-01ADF85D80EA}"/>
              </a:ext>
            </a:extLst>
          </p:cNvPr>
          <p:cNvSpPr/>
          <p:nvPr/>
        </p:nvSpPr>
        <p:spPr>
          <a:xfrm>
            <a:off x="467802" y="2708237"/>
            <a:ext cx="5334090" cy="1651382"/>
          </a:xfrm>
          <a:prstGeom prst="rect">
            <a:avLst/>
          </a:prstGeom>
          <a:solidFill>
            <a:schemeClr val="bg1"/>
          </a:solidFill>
          <a:ln w="9525" algn="ctr">
            <a:solidFill>
              <a:schemeClr val="bg1"/>
            </a:solid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ts val="0"/>
              </a:spcBef>
              <a:spcAft>
                <a:spcPts val="0"/>
              </a:spcAft>
              <a:buClr>
                <a:srgbClr val="5A0E13"/>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Context for the initiative</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Brand position less clear across main products, especially among younger segments.</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Increased competition in market space from [sanitized] companies.</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Main products challenged in marketplace due to premium pricing and lack of differentiation from customer perspective. </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Difficult to achieve profitable sales across main product portfolio without segmentation and market position.</a:t>
            </a:r>
            <a:b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br>
            <a:endPar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base" latinLnBrk="0" hangingPunct="1">
              <a:lnSpc>
                <a:spcPct val="100000"/>
              </a:lnSpc>
              <a:spcBef>
                <a:spcPts val="0"/>
              </a:spcBef>
              <a:spcAft>
                <a:spcPts val="0"/>
              </a:spcAft>
              <a:buClr>
                <a:srgbClr val="5A0E13"/>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Initiative value creation </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Launch high-potential concepts and bundles providing [Company] sustainable competitive advantage.</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Increase  new customer intake with same marketing investment and lower churn out due to increasing product differentiation and being more targeted in the respective customer segments.</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Higher ARPU as the new concept/bundles constitutes more revenue generating units.</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Increasing number of younger customers will strengthen life-time value of portfolio.</a:t>
            </a:r>
          </a:p>
        </p:txBody>
      </p:sp>
      <p:sp>
        <p:nvSpPr>
          <p:cNvPr id="23" name="Rectangle 2">
            <a:extLst>
              <a:ext uri="{FF2B5EF4-FFF2-40B4-BE49-F238E27FC236}">
                <a16:creationId xmlns:a16="http://schemas.microsoft.com/office/drawing/2014/main" id="{6F425A3B-24E9-C94E-4041-C91130D0F444}"/>
              </a:ext>
            </a:extLst>
          </p:cNvPr>
          <p:cNvSpPr>
            <a:spLocks noChangeArrowheads="1"/>
          </p:cNvSpPr>
          <p:nvPr/>
        </p:nvSpPr>
        <p:spPr bwMode="gray">
          <a:xfrm>
            <a:off x="467802" y="2412941"/>
            <a:ext cx="5334090" cy="337100"/>
          </a:xfrm>
          <a:prstGeom prst="rect">
            <a:avLst/>
          </a:prstGeom>
          <a:noFill/>
          <a:ln w="9525">
            <a:noFill/>
            <a:miter lim="800000"/>
            <a:headEnd/>
            <a:tailEnd/>
          </a:ln>
          <a:effectLst>
            <a:outerShdw dist="25400" dir="5400000" sx="99000" sy="99000" algn="ctr" rotWithShape="0">
              <a:schemeClr val="tx2"/>
            </a:outerShdw>
          </a:effectLst>
        </p:spPr>
        <p:txBody>
          <a:bodyPr wrap="square" tIns="91440" bIns="90000" anchor="b">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Initiative overview</a:t>
            </a:r>
          </a:p>
        </p:txBody>
      </p:sp>
      <p:cxnSp>
        <p:nvCxnSpPr>
          <p:cNvPr id="26" name="Straight Connector 25">
            <a:extLst>
              <a:ext uri="{FF2B5EF4-FFF2-40B4-BE49-F238E27FC236}">
                <a16:creationId xmlns:a16="http://schemas.microsoft.com/office/drawing/2014/main" id="{C36DFA6D-BC18-4E39-CB4C-79327AB06E70}"/>
              </a:ext>
            </a:extLst>
          </p:cNvPr>
          <p:cNvCxnSpPr>
            <a:cxnSpLocks/>
          </p:cNvCxnSpPr>
          <p:nvPr/>
        </p:nvCxnSpPr>
        <p:spPr>
          <a:xfrm>
            <a:off x="560847" y="275004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2">
            <a:extLst>
              <a:ext uri="{FF2B5EF4-FFF2-40B4-BE49-F238E27FC236}">
                <a16:creationId xmlns:a16="http://schemas.microsoft.com/office/drawing/2014/main" id="{FCE65DDE-C9BD-6894-D7A5-DAC7FAF5A08B}"/>
              </a:ext>
            </a:extLst>
          </p:cNvPr>
          <p:cNvSpPr>
            <a:spLocks noChangeArrowheads="1"/>
          </p:cNvSpPr>
          <p:nvPr/>
        </p:nvSpPr>
        <p:spPr bwMode="gray">
          <a:xfrm>
            <a:off x="467802" y="4306321"/>
            <a:ext cx="5334090" cy="337100"/>
          </a:xfrm>
          <a:prstGeom prst="rect">
            <a:avLst/>
          </a:prstGeom>
          <a:noFill/>
          <a:ln w="9525">
            <a:noFill/>
            <a:miter lim="800000"/>
            <a:headEnd/>
            <a:tailEnd/>
          </a:ln>
          <a:effectLst>
            <a:outerShdw dist="25400" dir="5400000" sx="99000" sy="99000" algn="ctr" rotWithShape="0">
              <a:schemeClr val="tx2"/>
            </a:outerShdw>
          </a:effectLst>
        </p:spPr>
        <p:txBody>
          <a:bodyPr wrap="square" tIns="91440" bIns="90000" anchor="b">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Sub-initiatives</a:t>
            </a:r>
          </a:p>
        </p:txBody>
      </p:sp>
      <p:cxnSp>
        <p:nvCxnSpPr>
          <p:cNvPr id="32" name="Straight Connector 31">
            <a:extLst>
              <a:ext uri="{FF2B5EF4-FFF2-40B4-BE49-F238E27FC236}">
                <a16:creationId xmlns:a16="http://schemas.microsoft.com/office/drawing/2014/main" id="{137D920C-6202-ABB9-A177-B2A55A2FE4C0}"/>
              </a:ext>
            </a:extLst>
          </p:cNvPr>
          <p:cNvCxnSpPr>
            <a:cxnSpLocks/>
          </p:cNvCxnSpPr>
          <p:nvPr/>
        </p:nvCxnSpPr>
        <p:spPr>
          <a:xfrm>
            <a:off x="560847" y="464342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3" name="Table 33">
            <a:extLst>
              <a:ext uri="{FF2B5EF4-FFF2-40B4-BE49-F238E27FC236}">
                <a16:creationId xmlns:a16="http://schemas.microsoft.com/office/drawing/2014/main" id="{B39BBCAE-79C7-F3B3-6FCC-D5FAC9E31B65}"/>
              </a:ext>
            </a:extLst>
          </p:cNvPr>
          <p:cNvGraphicFramePr>
            <a:graphicFrameLocks noGrp="1"/>
          </p:cNvGraphicFramePr>
          <p:nvPr>
            <p:extLst>
              <p:ext uri="{D42A27DB-BD31-4B8C-83A1-F6EECF244321}">
                <p14:modId xmlns:p14="http://schemas.microsoft.com/office/powerpoint/2010/main" val="3383235283"/>
              </p:ext>
            </p:extLst>
          </p:nvPr>
        </p:nvGraphicFramePr>
        <p:xfrm>
          <a:off x="557806" y="4673548"/>
          <a:ext cx="5148000" cy="1706880"/>
        </p:xfrm>
        <a:graphic>
          <a:graphicData uri="http://schemas.openxmlformats.org/drawingml/2006/table">
            <a:tbl>
              <a:tblPr firstRow="1" bandRow="1">
                <a:tableStyleId>{13CE0595-0B00-448C-BB99-5609596045FD}</a:tableStyleId>
              </a:tblPr>
              <a:tblGrid>
                <a:gridCol w="403972">
                  <a:extLst>
                    <a:ext uri="{9D8B030D-6E8A-4147-A177-3AD203B41FA5}">
                      <a16:colId xmlns:a16="http://schemas.microsoft.com/office/drawing/2014/main" val="470460442"/>
                    </a:ext>
                  </a:extLst>
                </a:gridCol>
                <a:gridCol w="3028028">
                  <a:extLst>
                    <a:ext uri="{9D8B030D-6E8A-4147-A177-3AD203B41FA5}">
                      <a16:colId xmlns:a16="http://schemas.microsoft.com/office/drawing/2014/main" val="2265604082"/>
                    </a:ext>
                  </a:extLst>
                </a:gridCol>
                <a:gridCol w="1716000">
                  <a:extLst>
                    <a:ext uri="{9D8B030D-6E8A-4147-A177-3AD203B41FA5}">
                      <a16:colId xmlns:a16="http://schemas.microsoft.com/office/drawing/2014/main" val="3710834502"/>
                    </a:ext>
                  </a:extLst>
                </a:gridCol>
              </a:tblGrid>
              <a:tr h="177478">
                <a:tc gridSpan="2">
                  <a:txBody>
                    <a:bodyPr/>
                    <a:lstStyle/>
                    <a:p>
                      <a:r>
                        <a:rPr lang="en-US" sz="800"/>
                        <a:t>Initiative</a:t>
                      </a:r>
                    </a:p>
                  </a:txBody>
                  <a:tcPr marL="72000"/>
                </a:tc>
                <a:tc hMerge="1">
                  <a:txBody>
                    <a:bodyPr/>
                    <a:lstStyle/>
                    <a:p>
                      <a:endParaRPr lang="en-US" sz="800"/>
                    </a:p>
                  </a:txBody>
                  <a:tcPr/>
                </a:tc>
                <a:tc>
                  <a:txBody>
                    <a:bodyPr/>
                    <a:lstStyle/>
                    <a:p>
                      <a:r>
                        <a:rPr lang="en-US" sz="800"/>
                        <a:t>Manager</a:t>
                      </a:r>
                    </a:p>
                  </a:txBody>
                  <a:tcPr marL="36000"/>
                </a:tc>
                <a:extLst>
                  <a:ext uri="{0D108BD9-81ED-4DB2-BD59-A6C34878D82A}">
                    <a16:rowId xmlns:a16="http://schemas.microsoft.com/office/drawing/2014/main" val="2784042414"/>
                  </a:ext>
                </a:extLst>
              </a:tr>
              <a:tr h="177478">
                <a:tc>
                  <a:txBody>
                    <a:bodyPr/>
                    <a:lstStyle/>
                    <a:p>
                      <a:r>
                        <a:rPr lang="en-US" sz="800"/>
                        <a:t>D.1</a:t>
                      </a:r>
                    </a:p>
                  </a:txBody>
                  <a:tcPr marL="72000">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Appoint new Product Manager</a:t>
                      </a:r>
                    </a:p>
                  </a:txBody>
                  <a:tcPr marL="45720" marR="45720" marT="36000" marB="36000" anchor="ctr">
                    <a:lnB w="6350" cap="flat" cmpd="sng" algn="ctr">
                      <a:solidFill>
                        <a:schemeClr val="tx1"/>
                      </a:solidFill>
                      <a:prstDash val="sysDash"/>
                      <a:round/>
                      <a:headEnd type="none" w="med" len="med"/>
                      <a:tailEnd type="none" w="med" len="med"/>
                    </a:lnB>
                    <a:noFill/>
                  </a:tcPr>
                </a:tc>
                <a:tc>
                  <a:txBody>
                    <a:bodyPr/>
                    <a:lstStyle/>
                    <a:p>
                      <a:r>
                        <a:rPr lang="en-US" sz="800"/>
                        <a:t>[sanitized]</a:t>
                      </a:r>
                    </a:p>
                  </a:txBody>
                  <a:tcPr marL="36000">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0820279"/>
                  </a:ext>
                </a:extLst>
              </a:tr>
              <a:tr h="177478">
                <a:tc>
                  <a:txBody>
                    <a:bodyPr/>
                    <a:lstStyle/>
                    <a:p>
                      <a:r>
                        <a:rPr lang="en-US" sz="800"/>
                        <a:t>D.2</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Develop [concept] value proposition</a:t>
                      </a:r>
                    </a:p>
                  </a:txBody>
                  <a:tcPr marL="4572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866001107"/>
                  </a:ext>
                </a:extLst>
              </a:tr>
              <a:tr h="177478">
                <a:tc>
                  <a:txBody>
                    <a:bodyPr/>
                    <a:lstStyle/>
                    <a:p>
                      <a:r>
                        <a:rPr lang="en-US" sz="800"/>
                        <a:t>D.3</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Detail the [concept]</a:t>
                      </a:r>
                    </a:p>
                  </a:txBody>
                  <a:tcPr marL="4572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66388218"/>
                  </a:ext>
                </a:extLst>
              </a:tr>
              <a:tr h="177478">
                <a:tc>
                  <a:txBody>
                    <a:bodyPr/>
                    <a:lstStyle/>
                    <a:p>
                      <a:r>
                        <a:rPr lang="en-US" sz="800"/>
                        <a:t>D.4</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Beta-testing of new concept</a:t>
                      </a:r>
                    </a:p>
                  </a:txBody>
                  <a:tcPr marL="4572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21899295"/>
                  </a:ext>
                </a:extLst>
              </a:tr>
              <a:tr h="177478">
                <a:tc>
                  <a:txBody>
                    <a:bodyPr/>
                    <a:lstStyle/>
                    <a:p>
                      <a:r>
                        <a:rPr lang="en-US" sz="800"/>
                        <a:t>D.5</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Finalize [concept] and product bundles</a:t>
                      </a:r>
                    </a:p>
                  </a:txBody>
                  <a:tcPr marL="4572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34558171"/>
                  </a:ext>
                </a:extLst>
              </a:tr>
              <a:tr h="177478">
                <a:tc>
                  <a:txBody>
                    <a:bodyPr/>
                    <a:lstStyle/>
                    <a:p>
                      <a:r>
                        <a:rPr lang="en-US" sz="800"/>
                        <a:t>D.6</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Prepare for and launch of new concept</a:t>
                      </a:r>
                    </a:p>
                  </a:txBody>
                  <a:tcPr marL="4572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45135660"/>
                  </a:ext>
                </a:extLst>
              </a:tr>
              <a:tr h="177478">
                <a:tc>
                  <a:txBody>
                    <a:bodyPr/>
                    <a:lstStyle/>
                    <a:p>
                      <a:r>
                        <a:rPr lang="en-US" sz="800"/>
                        <a:t>D.7</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800" b="0" i="0" u="none" strike="noStrike" kern="1200" cap="none" spc="0" normalizeH="0" baseline="0" noProof="0">
                          <a:ln>
                            <a:noFill/>
                          </a:ln>
                          <a:solidFill>
                            <a:srgbClr val="000000"/>
                          </a:solidFill>
                          <a:effectLst/>
                          <a:uLnTx/>
                          <a:uFillTx/>
                          <a:latin typeface="Arial"/>
                          <a:ea typeface="Arial"/>
                          <a:cs typeface="Arial"/>
                        </a:rPr>
                        <a:t>Establish setup for continuous improvement/concept development</a:t>
                      </a:r>
                    </a:p>
                  </a:txBody>
                  <a:tcPr marL="36000" marR="0" marT="0" marB="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221559709"/>
                  </a:ext>
                </a:extLst>
              </a:tr>
            </a:tbl>
          </a:graphicData>
        </a:graphic>
      </p:graphicFrame>
      <p:cxnSp>
        <p:nvCxnSpPr>
          <p:cNvPr id="34" name="Straight Connector 33">
            <a:extLst>
              <a:ext uri="{FF2B5EF4-FFF2-40B4-BE49-F238E27FC236}">
                <a16:creationId xmlns:a16="http://schemas.microsoft.com/office/drawing/2014/main" id="{0BDFE819-89AA-A2F8-45A5-F7B49F7AA65F}"/>
              </a:ext>
            </a:extLst>
          </p:cNvPr>
          <p:cNvCxnSpPr>
            <a:cxnSpLocks/>
          </p:cNvCxnSpPr>
          <p:nvPr/>
        </p:nvCxnSpPr>
        <p:spPr>
          <a:xfrm>
            <a:off x="6480844" y="464342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571579F-069A-E203-C33D-068AF610D83C}"/>
              </a:ext>
            </a:extLst>
          </p:cNvPr>
          <p:cNvSpPr/>
          <p:nvPr/>
        </p:nvSpPr>
        <p:spPr>
          <a:xfrm>
            <a:off x="7179114" y="4673548"/>
            <a:ext cx="4449731" cy="540000"/>
          </a:xfrm>
          <a:prstGeom prst="rect">
            <a:avLst/>
          </a:prstGeom>
          <a:noFill/>
          <a:ln w="9525" algn="ctr">
            <a:noFill/>
            <a:miter lim="800000"/>
            <a:headEnd type="none" w="lg" len="lg"/>
            <a:tailEnd type="none" w="lg" len="lg"/>
          </a:ln>
        </p:spPr>
        <p:txBody>
          <a:bodyPr lIns="0" tIns="36000" rIns="0" bIns="36000" anchor="ctr"/>
          <a:lstStyle/>
          <a:p>
            <a:pPr marL="288925" lvl="1" indent="-174625" fontAlgn="base">
              <a:buSzPct val="100000"/>
              <a:buFont typeface="Ubuntu"/>
              <a:buChar char="•"/>
            </a:pPr>
            <a:r>
              <a:rPr lang="en-US" sz="800" kern="1200">
                <a:latin typeface="Arial" panose="020B0604020202020204" pitchFamily="34" charset="0"/>
                <a:ea typeface="+mn-ea"/>
                <a:cs typeface="Arial" panose="020B0604020202020204" pitchFamily="34" charset="0"/>
              </a:rPr>
              <a:t>Lack of strength in the [concept] brand position for [Company]</a:t>
            </a:r>
          </a:p>
          <a:p>
            <a:pPr marL="288925" lvl="1" indent="-174625" fontAlgn="base">
              <a:buSzPct val="100000"/>
              <a:buFont typeface="Ubuntu"/>
              <a:buChar char="•"/>
            </a:pPr>
            <a:r>
              <a:rPr lang="en-US" sz="800" kern="1200">
                <a:latin typeface="Arial" panose="020B0604020202020204" pitchFamily="34" charset="0"/>
                <a:ea typeface="+mn-ea"/>
                <a:cs typeface="Arial" panose="020B0604020202020204" pitchFamily="34" charset="0"/>
              </a:rPr>
              <a:t>Lack of FTE resources - or of sufficient analytical and marketeer skills</a:t>
            </a:r>
          </a:p>
          <a:p>
            <a:pPr marL="288925" lvl="1" indent="-174625" fontAlgn="base">
              <a:buSzPct val="100000"/>
              <a:buFont typeface="Ubuntu"/>
              <a:buChar char="•"/>
            </a:pPr>
            <a:r>
              <a:rPr lang="en-US" sz="800" kern="1200">
                <a:latin typeface="Arial" panose="020B0604020202020204" pitchFamily="34" charset="0"/>
                <a:ea typeface="+mn-ea"/>
                <a:cs typeface="Arial" panose="020B0604020202020204" pitchFamily="34" charset="0"/>
              </a:rPr>
              <a:t>Unforeseen IT challenges or dependencies</a:t>
            </a:r>
          </a:p>
          <a:p>
            <a:pPr marL="288925" lvl="1" indent="-174625" fontAlgn="base">
              <a:buSzPct val="100000"/>
              <a:buFont typeface="Ubuntu"/>
              <a:buChar char="•"/>
            </a:pPr>
            <a:r>
              <a:rPr lang="en-US" sz="800" kern="1200">
                <a:latin typeface="Arial" panose="020B0604020202020204" pitchFamily="34" charset="0"/>
                <a:ea typeface="+mn-ea"/>
                <a:cs typeface="Arial" panose="020B0604020202020204" pitchFamily="34" charset="0"/>
              </a:rPr>
              <a:t>Customer demand lower than expected by market research</a:t>
            </a:r>
          </a:p>
        </p:txBody>
      </p:sp>
      <p:sp>
        <p:nvSpPr>
          <p:cNvPr id="38" name="Rectangle 37">
            <a:extLst>
              <a:ext uri="{FF2B5EF4-FFF2-40B4-BE49-F238E27FC236}">
                <a16:creationId xmlns:a16="http://schemas.microsoft.com/office/drawing/2014/main" id="{A4B6D4C5-95C4-8499-3BAD-9D58EACBC37A}"/>
              </a:ext>
            </a:extLst>
          </p:cNvPr>
          <p:cNvSpPr/>
          <p:nvPr/>
        </p:nvSpPr>
        <p:spPr>
          <a:xfrm>
            <a:off x="7179112" y="5840428"/>
            <a:ext cx="4449733" cy="540000"/>
          </a:xfrm>
          <a:prstGeom prst="rect">
            <a:avLst/>
          </a:prstGeom>
          <a:noFill/>
          <a:ln w="9525" algn="ctr">
            <a:noFill/>
            <a:miter lim="800000"/>
            <a:headEnd type="none" w="lg" len="lg"/>
            <a:tailEnd type="none" w="lg" len="lg"/>
          </a:ln>
        </p:spPr>
        <p:txBody>
          <a:bodyPr wrap="square" lIns="0" tIns="36000" rIns="0" bIns="36000" anchor="ctr"/>
          <a:lstStyle/>
          <a:p>
            <a:pPr marL="288925" lvl="1" indent="-174625" fontAlgn="base">
              <a:buSzPct val="100000"/>
              <a:buFont typeface="Ubuntu"/>
              <a:buChar char="•"/>
            </a:pPr>
            <a:r>
              <a:rPr lang="en-US" sz="800" kern="1200">
                <a:latin typeface="Arial" panose="020B0604020202020204" pitchFamily="34" charset="0"/>
                <a:ea typeface="+mn-ea"/>
                <a:cs typeface="Arial" panose="020B0604020202020204" pitchFamily="34" charset="0"/>
              </a:rPr>
              <a:t>Staffing </a:t>
            </a:r>
          </a:p>
          <a:p>
            <a:pPr marL="288925" lvl="1" indent="-174625" fontAlgn="base">
              <a:buSzPct val="100000"/>
              <a:buFont typeface="Ubuntu"/>
              <a:buChar char="•"/>
            </a:pPr>
            <a:r>
              <a:rPr lang="en-US" sz="800" kern="1200">
                <a:latin typeface="Arial" panose="020B0604020202020204" pitchFamily="34" charset="0"/>
                <a:ea typeface="+mn-ea"/>
                <a:cs typeface="Arial" panose="020B0604020202020204" pitchFamily="34" charset="0"/>
              </a:rPr>
              <a:t>Develop concept and value proposition</a:t>
            </a:r>
          </a:p>
          <a:p>
            <a:pPr marL="288925" lvl="1" indent="-174625" fontAlgn="base">
              <a:buSzPct val="100000"/>
              <a:buFont typeface="Ubuntu"/>
              <a:buChar char="•"/>
            </a:pPr>
            <a:r>
              <a:rPr lang="en-US" sz="800" kern="1200">
                <a:latin typeface="Arial" panose="020B0604020202020204" pitchFamily="34" charset="0"/>
                <a:ea typeface="+mn-ea"/>
                <a:cs typeface="Arial" panose="020B0604020202020204" pitchFamily="34" charset="0"/>
              </a:rPr>
              <a:t>Initiate product holding overview of installed base and determine product bundles</a:t>
            </a:r>
          </a:p>
          <a:p>
            <a:pPr marL="288925" lvl="1" indent="-174625" fontAlgn="base">
              <a:buSzPct val="100000"/>
              <a:buFont typeface="Ubuntu"/>
              <a:buChar char="•"/>
            </a:pPr>
            <a:r>
              <a:rPr lang="en-US" sz="800" kern="1200">
                <a:latin typeface="Arial" panose="020B0604020202020204" pitchFamily="34" charset="0"/>
                <a:ea typeface="+mn-ea"/>
                <a:cs typeface="Arial" panose="020B0604020202020204" pitchFamily="34" charset="0"/>
              </a:rPr>
              <a:t>Initiate market research</a:t>
            </a:r>
          </a:p>
        </p:txBody>
      </p:sp>
      <p:sp>
        <p:nvSpPr>
          <p:cNvPr id="42" name="Rectangle 41">
            <a:extLst>
              <a:ext uri="{FF2B5EF4-FFF2-40B4-BE49-F238E27FC236}">
                <a16:creationId xmlns:a16="http://schemas.microsoft.com/office/drawing/2014/main" id="{1355E21E-5BC4-4691-14EB-21999D8FB8FE}"/>
              </a:ext>
            </a:extLst>
          </p:cNvPr>
          <p:cNvSpPr/>
          <p:nvPr/>
        </p:nvSpPr>
        <p:spPr>
          <a:xfrm>
            <a:off x="7179112" y="5256988"/>
            <a:ext cx="4449733" cy="540000"/>
          </a:xfrm>
          <a:prstGeom prst="rect">
            <a:avLst/>
          </a:prstGeom>
          <a:noFill/>
          <a:ln w="9525" algn="ctr">
            <a:noFill/>
            <a:miter lim="800000"/>
            <a:headEnd type="none" w="lg" len="lg"/>
            <a:tailEnd type="none" w="lg" len="lg"/>
          </a:ln>
        </p:spPr>
        <p:txBody>
          <a:bodyPr wrap="square" lIns="0" tIns="36000" rIns="0" bIns="36000" anchor="ctr"/>
          <a:lstStyle/>
          <a:p>
            <a:pPr marL="288925" lvl="1" indent="-174625" fontAlgn="base">
              <a:buSzPct val="100000"/>
              <a:buFont typeface="Ubuntu"/>
              <a:buChar char="•"/>
            </a:pPr>
            <a:r>
              <a:rPr lang="en-US" sz="800" kern="1200">
                <a:latin typeface="Arial" panose="020B0604020202020204" pitchFamily="34" charset="0"/>
                <a:ea typeface="+mn-ea"/>
                <a:cs typeface="Arial" panose="020B0604020202020204" pitchFamily="34" charset="0"/>
              </a:rPr>
              <a:t>Product Manager FTE with strong analytical and retail capabilities in PM</a:t>
            </a:r>
          </a:p>
          <a:p>
            <a:pPr marL="288925" lvl="1" indent="-174625" fontAlgn="base">
              <a:buSzPct val="100000"/>
              <a:buFont typeface="Ubuntu"/>
              <a:buChar char="•"/>
            </a:pPr>
            <a:r>
              <a:rPr lang="en-US" sz="800" kern="1200">
                <a:latin typeface="Arial" panose="020B0604020202020204" pitchFamily="34" charset="0"/>
                <a:ea typeface="+mn-ea"/>
                <a:cs typeface="Arial" panose="020B0604020202020204" pitchFamily="34" charset="0"/>
              </a:rPr>
              <a:t>Access to BI resources to analyze product holding of installed base</a:t>
            </a:r>
          </a:p>
          <a:p>
            <a:pPr marL="288925" lvl="1" indent="-174625" fontAlgn="base">
              <a:buSzPct val="100000"/>
              <a:buFont typeface="Ubuntu"/>
              <a:buChar char="•"/>
            </a:pPr>
            <a:r>
              <a:rPr lang="en-US" sz="800" kern="1200">
                <a:latin typeface="Arial" panose="020B0604020202020204" pitchFamily="34" charset="0"/>
                <a:ea typeface="+mn-ea"/>
                <a:cs typeface="Arial" panose="020B0604020202020204" pitchFamily="34" charset="0"/>
              </a:rPr>
              <a:t>Budget for significant market analysis activities</a:t>
            </a:r>
          </a:p>
          <a:p>
            <a:pPr marL="288925" lvl="1" indent="-174625" fontAlgn="base">
              <a:buSzPct val="100000"/>
              <a:buFont typeface="Ubuntu"/>
              <a:buChar char="•"/>
            </a:pPr>
            <a:r>
              <a:rPr lang="en-US" sz="800" kern="1200">
                <a:latin typeface="Arial" panose="020B0604020202020204" pitchFamily="34" charset="0"/>
                <a:ea typeface="+mn-ea"/>
                <a:cs typeface="Arial" panose="020B0604020202020204" pitchFamily="34" charset="0"/>
              </a:rPr>
              <a:t>Normal resource allocation according to formal project development process</a:t>
            </a:r>
          </a:p>
        </p:txBody>
      </p:sp>
      <p:sp>
        <p:nvSpPr>
          <p:cNvPr id="43" name="Rectangle 42">
            <a:extLst>
              <a:ext uri="{FF2B5EF4-FFF2-40B4-BE49-F238E27FC236}">
                <a16:creationId xmlns:a16="http://schemas.microsoft.com/office/drawing/2014/main" id="{25EF824D-AD96-0E8B-640C-F139FCFC3CCE}"/>
              </a:ext>
            </a:extLst>
          </p:cNvPr>
          <p:cNvSpPr/>
          <p:nvPr/>
        </p:nvSpPr>
        <p:spPr>
          <a:xfrm>
            <a:off x="6480098" y="4673548"/>
            <a:ext cx="698997"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Risk</a:t>
            </a:r>
          </a:p>
        </p:txBody>
      </p:sp>
      <p:sp>
        <p:nvSpPr>
          <p:cNvPr id="44" name="Rectangle 43">
            <a:extLst>
              <a:ext uri="{FF2B5EF4-FFF2-40B4-BE49-F238E27FC236}">
                <a16:creationId xmlns:a16="http://schemas.microsoft.com/office/drawing/2014/main" id="{437FCB67-C078-A1BB-3B11-9050F403AC37}"/>
              </a:ext>
            </a:extLst>
          </p:cNvPr>
          <p:cNvSpPr/>
          <p:nvPr/>
        </p:nvSpPr>
        <p:spPr>
          <a:xfrm>
            <a:off x="6477411" y="5256988"/>
            <a:ext cx="698997"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Require-</a:t>
            </a:r>
            <a:r>
              <a:rPr kumimoji="0" lang="en-US" sz="800" b="1" i="0" u="none" strike="noStrike" kern="0" cap="none" spc="0" normalizeH="0" baseline="0" noProof="0" err="1">
                <a:ln>
                  <a:noFill/>
                </a:ln>
                <a:solidFill>
                  <a:srgbClr val="FFFFFF"/>
                </a:solidFill>
                <a:effectLst/>
                <a:uLnTx/>
                <a:uFillTx/>
                <a:latin typeface="Arial" panose="020B0604020202020204"/>
                <a:ea typeface="+mn-ea"/>
                <a:cs typeface="+mn-cs"/>
                <a:sym typeface="Arial"/>
              </a:rPr>
              <a:t>ments</a:t>
            </a:r>
            <a:endPar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5" name="Rectangle 44">
            <a:extLst>
              <a:ext uri="{FF2B5EF4-FFF2-40B4-BE49-F238E27FC236}">
                <a16:creationId xmlns:a16="http://schemas.microsoft.com/office/drawing/2014/main" id="{E999634D-4F47-5409-CA7C-91DDE9D2129A}"/>
              </a:ext>
            </a:extLst>
          </p:cNvPr>
          <p:cNvSpPr/>
          <p:nvPr/>
        </p:nvSpPr>
        <p:spPr>
          <a:xfrm>
            <a:off x="6477411" y="5840428"/>
            <a:ext cx="698997"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Next </a:t>
            </a:r>
            <a:b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b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steps</a:t>
            </a:r>
          </a:p>
        </p:txBody>
      </p:sp>
      <p:cxnSp>
        <p:nvCxnSpPr>
          <p:cNvPr id="54" name="Straight Connector 53">
            <a:extLst>
              <a:ext uri="{FF2B5EF4-FFF2-40B4-BE49-F238E27FC236}">
                <a16:creationId xmlns:a16="http://schemas.microsoft.com/office/drawing/2014/main" id="{6D7C96BC-FC0A-FA9B-CE89-2B2CD5865A39}"/>
              </a:ext>
            </a:extLst>
          </p:cNvPr>
          <p:cNvCxnSpPr>
            <a:cxnSpLocks/>
          </p:cNvCxnSpPr>
          <p:nvPr/>
        </p:nvCxnSpPr>
        <p:spPr>
          <a:xfrm>
            <a:off x="6480844" y="1693758"/>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2">
            <a:extLst>
              <a:ext uri="{FF2B5EF4-FFF2-40B4-BE49-F238E27FC236}">
                <a16:creationId xmlns:a16="http://schemas.microsoft.com/office/drawing/2014/main" id="{133F1977-FC47-E941-CC71-B2B46E319E2E}"/>
              </a:ext>
            </a:extLst>
          </p:cNvPr>
          <p:cNvSpPr>
            <a:spLocks noChangeArrowheads="1"/>
          </p:cNvSpPr>
          <p:nvPr/>
        </p:nvSpPr>
        <p:spPr bwMode="gray">
          <a:xfrm>
            <a:off x="6480846" y="1341269"/>
            <a:ext cx="5147997"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Timing of highlighted milestones</a:t>
            </a:r>
          </a:p>
        </p:txBody>
      </p:sp>
      <p:graphicFrame>
        <p:nvGraphicFramePr>
          <p:cNvPr id="56" name="Table 55">
            <a:extLst>
              <a:ext uri="{FF2B5EF4-FFF2-40B4-BE49-F238E27FC236}">
                <a16:creationId xmlns:a16="http://schemas.microsoft.com/office/drawing/2014/main" id="{C189E7CF-5ADD-4523-6041-A74C77CA080C}"/>
              </a:ext>
            </a:extLst>
          </p:cNvPr>
          <p:cNvGraphicFramePr>
            <a:graphicFrameLocks noGrp="1"/>
          </p:cNvGraphicFramePr>
          <p:nvPr>
            <p:extLst>
              <p:ext uri="{D42A27DB-BD31-4B8C-83A1-F6EECF244321}">
                <p14:modId xmlns:p14="http://schemas.microsoft.com/office/powerpoint/2010/main" val="4044690795"/>
              </p:ext>
            </p:extLst>
          </p:nvPr>
        </p:nvGraphicFramePr>
        <p:xfrm>
          <a:off x="6486195" y="2022912"/>
          <a:ext cx="5139210" cy="645600"/>
        </p:xfrm>
        <a:graphic>
          <a:graphicData uri="http://schemas.openxmlformats.org/drawingml/2006/table">
            <a:tbl>
              <a:tblPr firstRow="1" bandRow="1">
                <a:tableStyleId>{5C22544A-7EE6-4342-B048-85BDC9FD1C3A}</a:tableStyleId>
              </a:tblPr>
              <a:tblGrid>
                <a:gridCol w="1713070">
                  <a:extLst>
                    <a:ext uri="{9D8B030D-6E8A-4147-A177-3AD203B41FA5}">
                      <a16:colId xmlns:a16="http://schemas.microsoft.com/office/drawing/2014/main" val="20000"/>
                    </a:ext>
                  </a:extLst>
                </a:gridCol>
                <a:gridCol w="1713070">
                  <a:extLst>
                    <a:ext uri="{9D8B030D-6E8A-4147-A177-3AD203B41FA5}">
                      <a16:colId xmlns:a16="http://schemas.microsoft.com/office/drawing/2014/main" val="20001"/>
                    </a:ext>
                  </a:extLst>
                </a:gridCol>
                <a:gridCol w="1713070">
                  <a:extLst>
                    <a:ext uri="{9D8B030D-6E8A-4147-A177-3AD203B41FA5}">
                      <a16:colId xmlns:a16="http://schemas.microsoft.com/office/drawing/2014/main" val="20002"/>
                    </a:ext>
                  </a:extLst>
                </a:gridCol>
              </a:tblGrid>
              <a:tr h="153068">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a:solidFill>
                            <a:schemeClr val="tx1"/>
                          </a:solidFill>
                          <a:latin typeface="+mn-lt"/>
                        </a:rPr>
                        <a:t>Staffing finalized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a:solidFill>
                            <a:schemeClr val="tx1"/>
                          </a:solidFill>
                          <a:latin typeface="+mn-lt"/>
                        </a:rPr>
                        <a:t>Concepts and bundles defined and detailed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a:solidFill>
                            <a:schemeClr val="tx1"/>
                          </a:solidFill>
                          <a:latin typeface="+mn-lt"/>
                        </a:rPr>
                        <a:t>Beta testing executed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800" b="0">
                        <a:solidFill>
                          <a:schemeClr val="tx1"/>
                        </a:solidFill>
                        <a:latin typeface="+mn-lt"/>
                      </a:endParaRPr>
                    </a:p>
                  </a:txBody>
                  <a:tcPr marL="90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a:solidFill>
                            <a:schemeClr val="tx1"/>
                          </a:solidFill>
                          <a:latin typeface="+mn-lt"/>
                        </a:rPr>
                        <a:t>Organization mobilized</a:t>
                      </a:r>
                    </a:p>
                    <a:p>
                      <a:pPr marL="171450" indent="-171450" algn="l">
                        <a:buFont typeface="Arial" panose="020B0604020202020204" pitchFamily="34" charset="0"/>
                        <a:buChar char="•"/>
                      </a:pPr>
                      <a:r>
                        <a:rPr lang="en-US" sz="800" b="0">
                          <a:solidFill>
                            <a:schemeClr val="tx1"/>
                          </a:solidFill>
                          <a:latin typeface="+mn-lt"/>
                        </a:rPr>
                        <a:t>Market launched</a:t>
                      </a:r>
                    </a:p>
                  </a:txBody>
                  <a:tcPr marL="90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lang="en-US" sz="800" b="0">
                          <a:solidFill>
                            <a:schemeClr val="tx1"/>
                          </a:solidFill>
                          <a:latin typeface="+mn-lt"/>
                        </a:rPr>
                        <a:t>New products and concepts developed</a:t>
                      </a:r>
                    </a:p>
                  </a:txBody>
                  <a:tcPr marL="90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7" name="AutoShape 2">
            <a:extLst>
              <a:ext uri="{FF2B5EF4-FFF2-40B4-BE49-F238E27FC236}">
                <a16:creationId xmlns:a16="http://schemas.microsoft.com/office/drawing/2014/main" id="{9BC310B1-09D4-BBCC-41A0-3D594459DDF6}"/>
              </a:ext>
            </a:extLst>
          </p:cNvPr>
          <p:cNvSpPr>
            <a:spLocks noChangeArrowheads="1"/>
          </p:cNvSpPr>
          <p:nvPr/>
        </p:nvSpPr>
        <p:spPr bwMode="gray">
          <a:xfrm>
            <a:off x="6477410" y="1803218"/>
            <a:ext cx="1702965" cy="166686"/>
          </a:xfrm>
          <a:prstGeom prst="homePlate">
            <a:avLst>
              <a:gd name="adj" fmla="val 28025"/>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2020-2021</a:t>
            </a:r>
          </a:p>
        </p:txBody>
      </p:sp>
      <p:sp>
        <p:nvSpPr>
          <p:cNvPr id="58" name="AutoShape 3">
            <a:extLst>
              <a:ext uri="{FF2B5EF4-FFF2-40B4-BE49-F238E27FC236}">
                <a16:creationId xmlns:a16="http://schemas.microsoft.com/office/drawing/2014/main" id="{AE33B4A4-F51F-DC3C-2F8A-0FA5C0EA5E11}"/>
              </a:ext>
            </a:extLst>
          </p:cNvPr>
          <p:cNvSpPr>
            <a:spLocks noChangeArrowheads="1"/>
          </p:cNvSpPr>
          <p:nvPr/>
        </p:nvSpPr>
        <p:spPr bwMode="gray">
          <a:xfrm>
            <a:off x="8200371" y="1803218"/>
            <a:ext cx="1702075" cy="166686"/>
          </a:xfrm>
          <a:prstGeom prst="chevron">
            <a:avLst>
              <a:gd name="adj" fmla="val 27720"/>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2022-2025</a:t>
            </a:r>
            <a:endParaRPr kumimoji="0" lang="en-US" sz="800" b="0" i="1"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endParaRPr>
          </a:p>
        </p:txBody>
      </p:sp>
      <p:sp>
        <p:nvSpPr>
          <p:cNvPr id="59" name="AutoShape 4">
            <a:extLst>
              <a:ext uri="{FF2B5EF4-FFF2-40B4-BE49-F238E27FC236}">
                <a16:creationId xmlns:a16="http://schemas.microsoft.com/office/drawing/2014/main" id="{5478ACF2-FED6-0023-DBFB-F3F5BA2F673C}"/>
              </a:ext>
            </a:extLst>
          </p:cNvPr>
          <p:cNvSpPr>
            <a:spLocks noChangeArrowheads="1"/>
          </p:cNvSpPr>
          <p:nvPr/>
        </p:nvSpPr>
        <p:spPr bwMode="gray">
          <a:xfrm>
            <a:off x="9922443" y="1803218"/>
            <a:ext cx="1702964" cy="166686"/>
          </a:xfrm>
          <a:prstGeom prst="chevron">
            <a:avLst>
              <a:gd name="adj" fmla="val 27734"/>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Beyond 2025</a:t>
            </a:r>
            <a:endParaRPr kumimoji="0" lang="en-US" sz="800" b="0" i="1"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endParaRPr>
          </a:p>
        </p:txBody>
      </p:sp>
      <p:cxnSp>
        <p:nvCxnSpPr>
          <p:cNvPr id="60" name="Straight Connector 59">
            <a:extLst>
              <a:ext uri="{FF2B5EF4-FFF2-40B4-BE49-F238E27FC236}">
                <a16:creationId xmlns:a16="http://schemas.microsoft.com/office/drawing/2014/main" id="{D1954A59-5070-A109-281A-C06F72DDF485}"/>
              </a:ext>
            </a:extLst>
          </p:cNvPr>
          <p:cNvCxnSpPr>
            <a:cxnSpLocks/>
          </p:cNvCxnSpPr>
          <p:nvPr/>
        </p:nvCxnSpPr>
        <p:spPr>
          <a:xfrm>
            <a:off x="6480844" y="3102530"/>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2">
            <a:extLst>
              <a:ext uri="{FF2B5EF4-FFF2-40B4-BE49-F238E27FC236}">
                <a16:creationId xmlns:a16="http://schemas.microsoft.com/office/drawing/2014/main" id="{AC0D592A-7991-0B91-2FC4-21CD84EFFFFF}"/>
              </a:ext>
            </a:extLst>
          </p:cNvPr>
          <p:cNvSpPr>
            <a:spLocks noChangeArrowheads="1"/>
          </p:cNvSpPr>
          <p:nvPr/>
        </p:nvSpPr>
        <p:spPr bwMode="gray">
          <a:xfrm>
            <a:off x="6480846" y="2750041"/>
            <a:ext cx="5147997"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Success KPIs</a:t>
            </a:r>
          </a:p>
        </p:txBody>
      </p:sp>
      <p:graphicFrame>
        <p:nvGraphicFramePr>
          <p:cNvPr id="62" name="Table 33">
            <a:extLst>
              <a:ext uri="{FF2B5EF4-FFF2-40B4-BE49-F238E27FC236}">
                <a16:creationId xmlns:a16="http://schemas.microsoft.com/office/drawing/2014/main" id="{8817BDF6-6F27-271B-CAC7-718207A17A63}"/>
              </a:ext>
            </a:extLst>
          </p:cNvPr>
          <p:cNvGraphicFramePr>
            <a:graphicFrameLocks noGrp="1"/>
          </p:cNvGraphicFramePr>
          <p:nvPr>
            <p:extLst>
              <p:ext uri="{D42A27DB-BD31-4B8C-83A1-F6EECF244321}">
                <p14:modId xmlns:p14="http://schemas.microsoft.com/office/powerpoint/2010/main" val="2384304861"/>
              </p:ext>
            </p:extLst>
          </p:nvPr>
        </p:nvGraphicFramePr>
        <p:xfrm>
          <a:off x="6477405" y="3138283"/>
          <a:ext cx="5148002" cy="1202400"/>
        </p:xfrm>
        <a:graphic>
          <a:graphicData uri="http://schemas.openxmlformats.org/drawingml/2006/table">
            <a:tbl>
              <a:tblPr firstRow="1" bandRow="1">
                <a:tableStyleId>{13CE0595-0B00-448C-BB99-5609596045FD}</a:tableStyleId>
              </a:tblPr>
              <a:tblGrid>
                <a:gridCol w="2826744">
                  <a:extLst>
                    <a:ext uri="{9D8B030D-6E8A-4147-A177-3AD203B41FA5}">
                      <a16:colId xmlns:a16="http://schemas.microsoft.com/office/drawing/2014/main" val="470460442"/>
                    </a:ext>
                  </a:extLst>
                </a:gridCol>
                <a:gridCol w="1160629">
                  <a:extLst>
                    <a:ext uri="{9D8B030D-6E8A-4147-A177-3AD203B41FA5}">
                      <a16:colId xmlns:a16="http://schemas.microsoft.com/office/drawing/2014/main" val="2265604082"/>
                    </a:ext>
                  </a:extLst>
                </a:gridCol>
                <a:gridCol w="1160629">
                  <a:extLst>
                    <a:ext uri="{9D8B030D-6E8A-4147-A177-3AD203B41FA5}">
                      <a16:colId xmlns:a16="http://schemas.microsoft.com/office/drawing/2014/main" val="3710834502"/>
                    </a:ext>
                  </a:extLst>
                </a:gridCol>
              </a:tblGrid>
              <a:tr h="213360">
                <a:tc>
                  <a:txBody>
                    <a:bodyPr/>
                    <a:lstStyle/>
                    <a:p>
                      <a:r>
                        <a:rPr lang="en-US" sz="800"/>
                        <a:t>KPI</a:t>
                      </a:r>
                    </a:p>
                  </a:txBody>
                  <a:tcPr/>
                </a:tc>
                <a:tc>
                  <a:txBody>
                    <a:bodyPr/>
                    <a:lstStyle/>
                    <a:p>
                      <a:r>
                        <a:rPr lang="en-US" sz="800"/>
                        <a:t>Target</a:t>
                      </a:r>
                    </a:p>
                  </a:txBody>
                  <a:tcPr/>
                </a:tc>
                <a:tc>
                  <a:txBody>
                    <a:bodyPr/>
                    <a:lstStyle/>
                    <a:p>
                      <a:r>
                        <a:rPr lang="en-US" sz="800"/>
                        <a:t>By</a:t>
                      </a:r>
                    </a:p>
                  </a:txBody>
                  <a:tcPr/>
                </a:tc>
                <a:extLst>
                  <a:ext uri="{0D108BD9-81ED-4DB2-BD59-A6C34878D82A}">
                    <a16:rowId xmlns:a16="http://schemas.microsoft.com/office/drawing/2014/main" val="2784042414"/>
                  </a:ext>
                </a:extLst>
              </a:tr>
              <a:tr h="177478">
                <a:tc>
                  <a:txBody>
                    <a:bodyPr/>
                    <a:lstStyle/>
                    <a:p>
                      <a:pPr marL="285750" marR="0" lvl="1" indent="-171450" algn="l" defTabSz="914400" rtl="0" eaLnBrk="1" fontAlgn="auto" latinLnBrk="0" hangingPunct="1">
                        <a:lnSpc>
                          <a:spcPct val="100000"/>
                        </a:lnSpc>
                        <a:spcBef>
                          <a:spcPts val="0"/>
                        </a:spcBef>
                        <a:spcAft>
                          <a:spcPts val="0"/>
                        </a:spcAft>
                        <a:buClr>
                          <a:srgbClr val="F47B39"/>
                        </a:buClr>
                        <a:buSzPct val="100000"/>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Calibri"/>
                        </a:rPr>
                        <a:t>Customer perception in research</a:t>
                      </a:r>
                    </a:p>
                  </a:txBody>
                  <a:tcPr marL="36000" marR="36000" marT="18000" marB="18000" anchor="ctr">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baseline="0" noProof="0">
                          <a:solidFill>
                            <a:schemeClr val="tx1"/>
                          </a:solidFill>
                          <a:latin typeface="Arial" panose="020B0604020202020204" pitchFamily="34" charset="0"/>
                          <a:ea typeface="+mn-ea"/>
                          <a:cs typeface="Arial" panose="020B0604020202020204" pitchFamily="34" charset="0"/>
                          <a:sym typeface="Calibri"/>
                        </a:rPr>
                        <a:t>TBD</a:t>
                      </a:r>
                    </a:p>
                  </a:txBody>
                  <a:tcPr marT="36000" marB="36000" anchor="ctr">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a:t>
                      </a:r>
                    </a:p>
                  </a:txBody>
                  <a:tcPr marL="36000" marR="45720" marT="36000" marB="36000" anchor="ctr">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0820279"/>
                  </a:ext>
                </a:extLst>
              </a:tr>
              <a:tr h="177478">
                <a:tc>
                  <a:txBody>
                    <a:bodyPr/>
                    <a:lstStyle/>
                    <a:p>
                      <a:pPr marL="285750" marR="0" lvl="1" indent="-171450" algn="l" defTabSz="914400" rtl="0" eaLnBrk="1" fontAlgn="auto" latinLnBrk="0" hangingPunct="1">
                        <a:lnSpc>
                          <a:spcPct val="100000"/>
                        </a:lnSpc>
                        <a:spcBef>
                          <a:spcPts val="0"/>
                        </a:spcBef>
                        <a:spcAft>
                          <a:spcPts val="0"/>
                        </a:spcAft>
                        <a:buClr>
                          <a:srgbClr val="F47B39"/>
                        </a:buClr>
                        <a:buSzPct val="100000"/>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Calibri"/>
                        </a:rPr>
                        <a:t>Timely project execution and launch</a:t>
                      </a:r>
                    </a:p>
                  </a:txBody>
                  <a:tcPr marL="36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baseline="0" noProof="0">
                          <a:solidFill>
                            <a:schemeClr val="tx1"/>
                          </a:solidFill>
                          <a:latin typeface="Arial" panose="020B0604020202020204" pitchFamily="34" charset="0"/>
                          <a:ea typeface="+mn-ea"/>
                          <a:cs typeface="Arial" panose="020B0604020202020204" pitchFamily="34" charset="0"/>
                          <a:sym typeface="Calibri"/>
                        </a:rPr>
                        <a:t>-</a:t>
                      </a:r>
                    </a:p>
                  </a:txBody>
                  <a:tcPr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2021/2022</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866001107"/>
                  </a:ext>
                </a:extLst>
              </a:tr>
              <a:tr h="177478">
                <a:tc>
                  <a:txBody>
                    <a:bodyPr/>
                    <a:lstStyle/>
                    <a:p>
                      <a:pPr marL="285750" marR="0" lvl="1" indent="-171450" algn="l" defTabSz="914400" rtl="0" eaLnBrk="1" fontAlgn="auto" latinLnBrk="0" hangingPunct="1">
                        <a:lnSpc>
                          <a:spcPct val="100000"/>
                        </a:lnSpc>
                        <a:spcBef>
                          <a:spcPts val="0"/>
                        </a:spcBef>
                        <a:spcAft>
                          <a:spcPts val="0"/>
                        </a:spcAft>
                        <a:buClr>
                          <a:srgbClr val="F47B39"/>
                        </a:buClr>
                        <a:buSzPct val="100000"/>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Calibri"/>
                        </a:rPr>
                        <a:t>No of customers on [new concept]</a:t>
                      </a:r>
                    </a:p>
                  </a:txBody>
                  <a:tcPr marL="36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baseline="0" noProof="0">
                          <a:solidFill>
                            <a:schemeClr val="tx1"/>
                          </a:solidFill>
                          <a:latin typeface="Arial" panose="020B0604020202020204" pitchFamily="34" charset="0"/>
                          <a:ea typeface="+mn-ea"/>
                          <a:cs typeface="Arial" panose="020B0604020202020204" pitchFamily="34" charset="0"/>
                          <a:sym typeface="Calibri"/>
                        </a:rPr>
                        <a:t>[sanitized]</a:t>
                      </a:r>
                    </a:p>
                  </a:txBody>
                  <a:tcPr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2025</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66388218"/>
                  </a:ext>
                </a:extLst>
              </a:tr>
              <a:tr h="177478">
                <a:tc>
                  <a:txBody>
                    <a:bodyPr/>
                    <a:lstStyle/>
                    <a:p>
                      <a:pPr marL="285750" marR="0" lvl="1" indent="-171450" algn="l" defTabSz="914400" rtl="0" eaLnBrk="1" fontAlgn="auto" latinLnBrk="0" hangingPunct="1">
                        <a:lnSpc>
                          <a:spcPct val="100000"/>
                        </a:lnSpc>
                        <a:spcBef>
                          <a:spcPts val="0"/>
                        </a:spcBef>
                        <a:spcAft>
                          <a:spcPts val="0"/>
                        </a:spcAft>
                        <a:buClr>
                          <a:srgbClr val="F47B39"/>
                        </a:buClr>
                        <a:buSzPct val="100000"/>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Calibri"/>
                        </a:rPr>
                        <a:t>Awareness in all segments</a:t>
                      </a:r>
                    </a:p>
                  </a:txBody>
                  <a:tcPr marL="36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baseline="0" noProof="0">
                          <a:solidFill>
                            <a:schemeClr val="tx1"/>
                          </a:solidFill>
                          <a:latin typeface="Arial" panose="020B0604020202020204" pitchFamily="34" charset="0"/>
                          <a:ea typeface="+mn-ea"/>
                          <a:cs typeface="Arial" panose="020B0604020202020204" pitchFamily="34" charset="0"/>
                          <a:sym typeface="Calibri"/>
                        </a:rPr>
                        <a:t>TBD</a:t>
                      </a:r>
                    </a:p>
                  </a:txBody>
                  <a:tcPr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Ongoing</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21899295"/>
                  </a:ext>
                </a:extLst>
              </a:tr>
              <a:tr h="177478">
                <a:tc>
                  <a:txBody>
                    <a:bodyPr/>
                    <a:lstStyle/>
                    <a:p>
                      <a:pPr marL="285750" marR="0" lvl="1" indent="-171450" algn="l" defTabSz="914400" rtl="0" eaLnBrk="1" fontAlgn="auto" latinLnBrk="0" hangingPunct="1">
                        <a:lnSpc>
                          <a:spcPct val="100000"/>
                        </a:lnSpc>
                        <a:spcBef>
                          <a:spcPts val="0"/>
                        </a:spcBef>
                        <a:spcAft>
                          <a:spcPts val="0"/>
                        </a:spcAft>
                        <a:buClr>
                          <a:srgbClr val="F47B39"/>
                        </a:buClr>
                        <a:buSzPct val="100000"/>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sym typeface="Calibri"/>
                        </a:rPr>
                        <a:t>Increased ARPU</a:t>
                      </a:r>
                    </a:p>
                  </a:txBody>
                  <a:tcPr marL="36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baseline="0" noProof="0">
                          <a:solidFill>
                            <a:schemeClr val="tx1"/>
                          </a:solidFill>
                          <a:latin typeface="Arial" panose="020B0604020202020204" pitchFamily="34" charset="0"/>
                          <a:ea typeface="+mn-ea"/>
                          <a:cs typeface="Arial" panose="020B0604020202020204" pitchFamily="34" charset="0"/>
                          <a:sym typeface="Calibri"/>
                        </a:rPr>
                        <a:t>[sanitized]</a:t>
                      </a:r>
                    </a:p>
                  </a:txBody>
                  <a:tcPr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2025</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34558171"/>
                  </a:ext>
                </a:extLst>
              </a:tr>
            </a:tbl>
          </a:graphicData>
        </a:graphic>
      </p:graphicFrame>
    </p:spTree>
    <p:extLst>
      <p:ext uri="{BB962C8B-B14F-4D97-AF65-F5344CB8AC3E}">
        <p14:creationId xmlns:p14="http://schemas.microsoft.com/office/powerpoint/2010/main" val="40536872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
            <a:extLst>
              <a:ext uri="{FF2B5EF4-FFF2-40B4-BE49-F238E27FC236}">
                <a16:creationId xmlns:a16="http://schemas.microsoft.com/office/drawing/2014/main" id="{99EFDBCE-0FBB-741D-75DD-B6A4E053F9BB}"/>
              </a:ext>
            </a:extLst>
          </p:cNvPr>
          <p:cNvSpPr>
            <a:spLocks noChangeArrowheads="1"/>
          </p:cNvSpPr>
          <p:nvPr/>
        </p:nvSpPr>
        <p:spPr bwMode="gray">
          <a:xfrm>
            <a:off x="3888245" y="3201266"/>
            <a:ext cx="565811" cy="507271"/>
          </a:xfrm>
          <a:prstGeom prst="rightArrow">
            <a:avLst>
              <a:gd name="adj1" fmla="val 50000"/>
              <a:gd name="adj2" fmla="val 32292"/>
            </a:avLst>
          </a:prstGeom>
          <a:solidFill>
            <a:schemeClr val="bg2"/>
          </a:solidFill>
          <a:ln w="9525"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Ubuntu"/>
            </a:endParaRPr>
          </a:p>
        </p:txBody>
      </p:sp>
      <p:sp>
        <p:nvSpPr>
          <p:cNvPr id="5" name="Rectangle 4">
            <a:extLst>
              <a:ext uri="{FF2B5EF4-FFF2-40B4-BE49-F238E27FC236}">
                <a16:creationId xmlns:a16="http://schemas.microsoft.com/office/drawing/2014/main" id="{C1B79DAA-3C07-80DE-9A6E-B7A9FC3981F2}"/>
              </a:ext>
            </a:extLst>
          </p:cNvPr>
          <p:cNvSpPr/>
          <p:nvPr/>
        </p:nvSpPr>
        <p:spPr bwMode="auto">
          <a:xfrm>
            <a:off x="892450" y="2673672"/>
            <a:ext cx="2903815" cy="1695734"/>
          </a:xfrm>
          <a:prstGeom prst="rect">
            <a:avLst/>
          </a:prstGeom>
          <a:noFill/>
          <a:ln w="12700" algn="ctr">
            <a:solidFill>
              <a:schemeClr val="tx1"/>
            </a:solidFill>
            <a:prstDash val="dash"/>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7" name="TextBox 16">
            <a:extLst>
              <a:ext uri="{FF2B5EF4-FFF2-40B4-BE49-F238E27FC236}">
                <a16:creationId xmlns:a16="http://schemas.microsoft.com/office/drawing/2014/main" id="{396A1F38-32BE-42F9-9755-239B0EE40154}"/>
              </a:ext>
            </a:extLst>
          </p:cNvPr>
          <p:cNvSpPr txBox="1"/>
          <p:nvPr/>
        </p:nvSpPr>
        <p:spPr bwMode="gray">
          <a:xfrm>
            <a:off x="1610712" y="2755477"/>
            <a:ext cx="1467290" cy="257369"/>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New customers</a:t>
            </a:r>
          </a:p>
        </p:txBody>
      </p:sp>
      <p:sp>
        <p:nvSpPr>
          <p:cNvPr id="18" name="Rectangle 17">
            <a:extLst>
              <a:ext uri="{FF2B5EF4-FFF2-40B4-BE49-F238E27FC236}">
                <a16:creationId xmlns:a16="http://schemas.microsoft.com/office/drawing/2014/main" id="{F6B8F097-97F5-6019-8652-F5EDE01354BE}"/>
              </a:ext>
            </a:extLst>
          </p:cNvPr>
          <p:cNvSpPr/>
          <p:nvPr/>
        </p:nvSpPr>
        <p:spPr bwMode="auto">
          <a:xfrm>
            <a:off x="989159" y="2083293"/>
            <a:ext cx="2710397" cy="511297"/>
          </a:xfrm>
          <a:prstGeom prst="rect">
            <a:avLst/>
          </a:prstGeom>
          <a:noFill/>
          <a:ln w="3175" algn="ctr">
            <a:solidFill>
              <a:schemeClr val="bg1"/>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Customer acquisition strategy and management</a:t>
            </a:r>
          </a:p>
        </p:txBody>
      </p:sp>
      <p:sp>
        <p:nvSpPr>
          <p:cNvPr id="31" name="TextBox 30">
            <a:extLst>
              <a:ext uri="{FF2B5EF4-FFF2-40B4-BE49-F238E27FC236}">
                <a16:creationId xmlns:a16="http://schemas.microsoft.com/office/drawing/2014/main" id="{5D43F992-3C5D-9AD9-B48A-A8535B86B526}"/>
              </a:ext>
            </a:extLst>
          </p:cNvPr>
          <p:cNvSpPr txBox="1"/>
          <p:nvPr/>
        </p:nvSpPr>
        <p:spPr bwMode="gray">
          <a:xfrm>
            <a:off x="952088" y="3106912"/>
            <a:ext cx="2807106" cy="1149921"/>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Increase the number of customers by:</a:t>
            </a:r>
          </a:p>
          <a:p>
            <a:pPr marL="171450" marR="0" lvl="0" indent="-171450"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Focusing on strengthening differentiated, premium brand position</a:t>
            </a:r>
          </a:p>
          <a:p>
            <a:pPr marL="171450" marR="0" lvl="0" indent="-171450"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Utilizing customer segment strategy in sales channels and product mix</a:t>
            </a:r>
          </a:p>
        </p:txBody>
      </p:sp>
      <p:sp>
        <p:nvSpPr>
          <p:cNvPr id="19" name="Oval 3">
            <a:extLst>
              <a:ext uri="{FF2B5EF4-FFF2-40B4-BE49-F238E27FC236}">
                <a16:creationId xmlns:a16="http://schemas.microsoft.com/office/drawing/2014/main" id="{C410AD8A-B76E-A895-0853-8E892B494E54}"/>
              </a:ext>
            </a:extLst>
          </p:cNvPr>
          <p:cNvSpPr>
            <a:spLocks noChangeArrowheads="1"/>
          </p:cNvSpPr>
          <p:nvPr/>
        </p:nvSpPr>
        <p:spPr bwMode="gray">
          <a:xfrm>
            <a:off x="2182357" y="1728280"/>
            <a:ext cx="324000" cy="324000"/>
          </a:xfrm>
          <a:prstGeom prst="ellipse">
            <a:avLst/>
          </a:prstGeom>
          <a:solidFill>
            <a:schemeClr val="accent2"/>
          </a:solidFill>
          <a:ln w="9525" algn="ctr">
            <a:solidFill>
              <a:schemeClr val="bg1"/>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1</a:t>
            </a:r>
          </a:p>
        </p:txBody>
      </p:sp>
      <p:sp>
        <p:nvSpPr>
          <p:cNvPr id="3" name="Title 2">
            <a:extLst>
              <a:ext uri="{FF2B5EF4-FFF2-40B4-BE49-F238E27FC236}">
                <a16:creationId xmlns:a16="http://schemas.microsoft.com/office/drawing/2014/main" id="{1CA502F6-0ECE-FBB2-E8D8-489E10AC0132}"/>
              </a:ext>
            </a:extLst>
          </p:cNvPr>
          <p:cNvSpPr>
            <a:spLocks noGrp="1"/>
          </p:cNvSpPr>
          <p:nvPr>
            <p:ph type="title"/>
          </p:nvPr>
        </p:nvSpPr>
        <p:spPr/>
        <p:txBody>
          <a:bodyPr/>
          <a:lstStyle/>
          <a:p>
            <a:r>
              <a:rPr lang="en-US">
                <a:solidFill>
                  <a:schemeClr val="bg2"/>
                </a:solidFill>
              </a:rPr>
              <a:t>Fixing the core: </a:t>
            </a:r>
            <a:r>
              <a:rPr lang="en-US"/>
              <a:t>Three main strategic objectives to ensure </a:t>
            </a:r>
            <a:r>
              <a:rPr lang="en-US" err="1"/>
              <a:t>DtC</a:t>
            </a:r>
            <a:r>
              <a:rPr lang="en-US"/>
              <a:t> portfolio is protected going forward</a:t>
            </a:r>
          </a:p>
        </p:txBody>
      </p:sp>
      <p:sp>
        <p:nvSpPr>
          <p:cNvPr id="8" name="Oval 7">
            <a:extLst>
              <a:ext uri="{FF2B5EF4-FFF2-40B4-BE49-F238E27FC236}">
                <a16:creationId xmlns:a16="http://schemas.microsoft.com/office/drawing/2014/main" id="{4F9E31BD-2BA8-2AC9-E17B-2E0E3AD6A175}"/>
              </a:ext>
            </a:extLst>
          </p:cNvPr>
          <p:cNvSpPr/>
          <p:nvPr/>
        </p:nvSpPr>
        <p:spPr bwMode="auto">
          <a:xfrm>
            <a:off x="4546036" y="2413413"/>
            <a:ext cx="2975681" cy="2082976"/>
          </a:xfrm>
          <a:prstGeom prst="ellipse">
            <a:avLst/>
          </a:prstGeom>
          <a:solidFill>
            <a:schemeClr val="accent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400" b="1" i="0" u="none" strike="noStrike" kern="0" cap="none" spc="0" normalizeH="0" baseline="0" noProof="0" err="1">
                <a:ln>
                  <a:noFill/>
                </a:ln>
                <a:solidFill>
                  <a:srgbClr val="FFFFFF"/>
                </a:solidFill>
                <a:effectLst/>
                <a:uLnTx/>
                <a:uFillTx/>
                <a:latin typeface="Arial" panose="020B0604020202020204" pitchFamily="34" charset="0"/>
                <a:cs typeface="Arial" panose="020B0604020202020204" pitchFamily="34" charset="0"/>
                <a:sym typeface="Arial"/>
              </a:rPr>
              <a:t>DtC</a:t>
            </a:r>
            <a:r>
              <a:rPr kumimoji="0" lang="en-US" sz="14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 portfolio</a:t>
            </a:r>
          </a:p>
        </p:txBody>
      </p:sp>
      <p:sp>
        <p:nvSpPr>
          <p:cNvPr id="22" name="Rectangle 17">
            <a:extLst>
              <a:ext uri="{FF2B5EF4-FFF2-40B4-BE49-F238E27FC236}">
                <a16:creationId xmlns:a16="http://schemas.microsoft.com/office/drawing/2014/main" id="{ED5C0FF7-11CC-E91A-DF57-1B39A3885A04}"/>
              </a:ext>
            </a:extLst>
          </p:cNvPr>
          <p:cNvSpPr>
            <a:spLocks noChangeArrowheads="1"/>
          </p:cNvSpPr>
          <p:nvPr/>
        </p:nvSpPr>
        <p:spPr bwMode="auto">
          <a:xfrm>
            <a:off x="892450" y="5251372"/>
            <a:ext cx="10282852" cy="761461"/>
          </a:xfrm>
          <a:prstGeom prst="rect">
            <a:avLst/>
          </a:prstGeom>
          <a:solidFill>
            <a:schemeClr val="tx2">
              <a:lumMod val="90000"/>
            </a:schemeClr>
          </a:solidFill>
          <a:ln w="9525" algn="ctr">
            <a:noFill/>
            <a:miter lim="800000"/>
            <a:headEnd type="none" w="lg" len="lg"/>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Organizational and structural enablers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Enable the organization to achieve levers 1 and 2</a:t>
            </a:r>
          </a:p>
        </p:txBody>
      </p:sp>
      <p:sp>
        <p:nvSpPr>
          <p:cNvPr id="28" name="AutoShape 2">
            <a:extLst>
              <a:ext uri="{FF2B5EF4-FFF2-40B4-BE49-F238E27FC236}">
                <a16:creationId xmlns:a16="http://schemas.microsoft.com/office/drawing/2014/main" id="{70CAFE1D-5068-4B89-5B13-D576CA33F9AF}"/>
              </a:ext>
            </a:extLst>
          </p:cNvPr>
          <p:cNvSpPr>
            <a:spLocks noChangeArrowheads="1"/>
          </p:cNvSpPr>
          <p:nvPr/>
        </p:nvSpPr>
        <p:spPr bwMode="gray">
          <a:xfrm>
            <a:off x="7613697" y="3201266"/>
            <a:ext cx="565811" cy="507271"/>
          </a:xfrm>
          <a:prstGeom prst="rightArrow">
            <a:avLst>
              <a:gd name="adj1" fmla="val 50000"/>
              <a:gd name="adj2" fmla="val 32292"/>
            </a:avLst>
          </a:prstGeom>
          <a:solidFill>
            <a:schemeClr val="bg2"/>
          </a:solidFill>
          <a:ln w="9525"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Ubuntu"/>
            </a:endParaRPr>
          </a:p>
        </p:txBody>
      </p:sp>
      <p:sp>
        <p:nvSpPr>
          <p:cNvPr id="29" name="AutoShape 2">
            <a:extLst>
              <a:ext uri="{FF2B5EF4-FFF2-40B4-BE49-F238E27FC236}">
                <a16:creationId xmlns:a16="http://schemas.microsoft.com/office/drawing/2014/main" id="{042E867C-0567-C15F-71CA-C5F01BE1A89E}"/>
              </a:ext>
            </a:extLst>
          </p:cNvPr>
          <p:cNvSpPr>
            <a:spLocks noChangeArrowheads="1"/>
          </p:cNvSpPr>
          <p:nvPr/>
        </p:nvSpPr>
        <p:spPr bwMode="gray">
          <a:xfrm rot="16200000">
            <a:off x="2061452" y="4595246"/>
            <a:ext cx="565811" cy="507271"/>
          </a:xfrm>
          <a:prstGeom prst="rightArrow">
            <a:avLst>
              <a:gd name="adj1" fmla="val 50000"/>
              <a:gd name="adj2" fmla="val 32292"/>
            </a:avLst>
          </a:prstGeom>
          <a:solidFill>
            <a:schemeClr val="tx2">
              <a:lumMod val="90000"/>
            </a:schemeClr>
          </a:solidFill>
          <a:ln w="9525"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Ubuntu"/>
            </a:endParaRPr>
          </a:p>
        </p:txBody>
      </p:sp>
      <p:sp>
        <p:nvSpPr>
          <p:cNvPr id="30" name="AutoShape 2">
            <a:extLst>
              <a:ext uri="{FF2B5EF4-FFF2-40B4-BE49-F238E27FC236}">
                <a16:creationId xmlns:a16="http://schemas.microsoft.com/office/drawing/2014/main" id="{C661369D-CB65-ED6E-ECF3-9DBFF1A05B90}"/>
              </a:ext>
            </a:extLst>
          </p:cNvPr>
          <p:cNvSpPr>
            <a:spLocks noChangeArrowheads="1"/>
          </p:cNvSpPr>
          <p:nvPr/>
        </p:nvSpPr>
        <p:spPr bwMode="gray">
          <a:xfrm rot="16200000">
            <a:off x="9440489" y="4595246"/>
            <a:ext cx="565811" cy="507271"/>
          </a:xfrm>
          <a:prstGeom prst="rightArrow">
            <a:avLst>
              <a:gd name="adj1" fmla="val 50000"/>
              <a:gd name="adj2" fmla="val 32292"/>
            </a:avLst>
          </a:prstGeom>
          <a:solidFill>
            <a:schemeClr val="tx2">
              <a:lumMod val="90000"/>
            </a:schemeClr>
          </a:solidFill>
          <a:ln w="9525"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Ubuntu"/>
            </a:endParaRPr>
          </a:p>
        </p:txBody>
      </p:sp>
      <p:sp>
        <p:nvSpPr>
          <p:cNvPr id="23" name="Oval 3">
            <a:extLst>
              <a:ext uri="{FF2B5EF4-FFF2-40B4-BE49-F238E27FC236}">
                <a16:creationId xmlns:a16="http://schemas.microsoft.com/office/drawing/2014/main" id="{A08AC029-2E46-B164-960F-5EC8B8A76F88}"/>
              </a:ext>
            </a:extLst>
          </p:cNvPr>
          <p:cNvSpPr>
            <a:spLocks noChangeArrowheads="1"/>
          </p:cNvSpPr>
          <p:nvPr/>
        </p:nvSpPr>
        <p:spPr bwMode="gray">
          <a:xfrm>
            <a:off x="3888245" y="5470102"/>
            <a:ext cx="324000" cy="324000"/>
          </a:xfrm>
          <a:prstGeom prst="ellipse">
            <a:avLst/>
          </a:prstGeom>
          <a:solidFill>
            <a:schemeClr val="accent2"/>
          </a:solidFill>
          <a:ln w="9525" algn="ctr">
            <a:solidFill>
              <a:schemeClr val="bg1"/>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3</a:t>
            </a:r>
          </a:p>
        </p:txBody>
      </p:sp>
      <p:sp>
        <p:nvSpPr>
          <p:cNvPr id="6" name="Slide Number Placeholder 4">
            <a:extLst>
              <a:ext uri="{FF2B5EF4-FFF2-40B4-BE49-F238E27FC236}">
                <a16:creationId xmlns:a16="http://schemas.microsoft.com/office/drawing/2014/main" id="{2F411FEE-93EB-2133-B75A-8534E8C006E4}"/>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44546A">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216</a:t>
            </a:fld>
            <a:endParaRPr kumimoji="0" lang="en-DK" sz="900" b="0" i="0" u="none" strike="noStrike" kern="1200" cap="none" spc="0" normalizeH="0" baseline="0" noProof="0">
              <a:ln>
                <a:noFill/>
              </a:ln>
              <a:solidFill>
                <a:srgbClr val="44546A">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 name="Footer Placeholder 2">
            <a:extLst>
              <a:ext uri="{FF2B5EF4-FFF2-40B4-BE49-F238E27FC236}">
                <a16:creationId xmlns:a16="http://schemas.microsoft.com/office/drawing/2014/main" id="{5231C870-3752-AEE6-3665-BEFBFCCEFD2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Team analysis</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4" name="Rectangle 3">
            <a:extLst>
              <a:ext uri="{FF2B5EF4-FFF2-40B4-BE49-F238E27FC236}">
                <a16:creationId xmlns:a16="http://schemas.microsoft.com/office/drawing/2014/main" id="{D9484513-B5E5-9F32-63DB-FEEC6CA560D4}"/>
              </a:ext>
            </a:extLst>
          </p:cNvPr>
          <p:cNvSpPr/>
          <p:nvPr/>
        </p:nvSpPr>
        <p:spPr>
          <a:xfrm>
            <a:off x="556054" y="1685185"/>
            <a:ext cx="10743496" cy="442538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0" name="Rectangle 19">
            <a:extLst>
              <a:ext uri="{FF2B5EF4-FFF2-40B4-BE49-F238E27FC236}">
                <a16:creationId xmlns:a16="http://schemas.microsoft.com/office/drawing/2014/main" id="{5BE5AB85-8137-46A4-E0B5-D5A94F6A3E10}"/>
              </a:ext>
            </a:extLst>
          </p:cNvPr>
          <p:cNvSpPr/>
          <p:nvPr/>
        </p:nvSpPr>
        <p:spPr bwMode="auto">
          <a:xfrm>
            <a:off x="8367614" y="2083390"/>
            <a:ext cx="2711560" cy="511200"/>
          </a:xfrm>
          <a:prstGeom prst="rect">
            <a:avLst/>
          </a:prstGeom>
          <a:noFill/>
          <a:ln w="3175" algn="ctr">
            <a:solidFill>
              <a:schemeClr val="bg1"/>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Customer retention management</a:t>
            </a:r>
          </a:p>
        </p:txBody>
      </p:sp>
      <p:sp>
        <p:nvSpPr>
          <p:cNvPr id="26" name="TextBox 25">
            <a:extLst>
              <a:ext uri="{FF2B5EF4-FFF2-40B4-BE49-F238E27FC236}">
                <a16:creationId xmlns:a16="http://schemas.microsoft.com/office/drawing/2014/main" id="{CE97A4B5-B479-A8F1-265B-797E4FB60AE2}"/>
              </a:ext>
            </a:extLst>
          </p:cNvPr>
          <p:cNvSpPr txBox="1"/>
          <p:nvPr/>
        </p:nvSpPr>
        <p:spPr bwMode="gray">
          <a:xfrm>
            <a:off x="8855474" y="2755477"/>
            <a:ext cx="1735841" cy="257369"/>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Churned customers</a:t>
            </a:r>
          </a:p>
        </p:txBody>
      </p:sp>
      <p:sp>
        <p:nvSpPr>
          <p:cNvPr id="27" name="Rectangle 26">
            <a:extLst>
              <a:ext uri="{FF2B5EF4-FFF2-40B4-BE49-F238E27FC236}">
                <a16:creationId xmlns:a16="http://schemas.microsoft.com/office/drawing/2014/main" id="{E6171BC8-B33A-B614-44D3-AF8AAE170D6F}"/>
              </a:ext>
            </a:extLst>
          </p:cNvPr>
          <p:cNvSpPr/>
          <p:nvPr/>
        </p:nvSpPr>
        <p:spPr bwMode="auto">
          <a:xfrm>
            <a:off x="8271487" y="2673672"/>
            <a:ext cx="2903815" cy="1695734"/>
          </a:xfrm>
          <a:prstGeom prst="rect">
            <a:avLst/>
          </a:prstGeom>
          <a:noFill/>
          <a:ln w="12700" algn="ctr">
            <a:solidFill>
              <a:schemeClr val="tx1"/>
            </a:solidFill>
            <a:prstDash val="dash"/>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2" name="TextBox 31">
            <a:extLst>
              <a:ext uri="{FF2B5EF4-FFF2-40B4-BE49-F238E27FC236}">
                <a16:creationId xmlns:a16="http://schemas.microsoft.com/office/drawing/2014/main" id="{8CF87E14-4CB6-A984-5C38-9482AE246E9F}"/>
              </a:ext>
            </a:extLst>
          </p:cNvPr>
          <p:cNvSpPr txBox="1"/>
          <p:nvPr/>
        </p:nvSpPr>
        <p:spPr bwMode="gray">
          <a:xfrm>
            <a:off x="8367614" y="3160096"/>
            <a:ext cx="2711559" cy="703645"/>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Reduce customer churn by:</a:t>
            </a:r>
          </a:p>
          <a:p>
            <a:pPr marL="171450" marR="0" lvl="0" indent="-171450"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Implementing new, data-driven churn management process</a:t>
            </a:r>
          </a:p>
        </p:txBody>
      </p:sp>
      <p:sp>
        <p:nvSpPr>
          <p:cNvPr id="21" name="Oval 3">
            <a:extLst>
              <a:ext uri="{FF2B5EF4-FFF2-40B4-BE49-F238E27FC236}">
                <a16:creationId xmlns:a16="http://schemas.microsoft.com/office/drawing/2014/main" id="{99AFD045-2769-B9FE-5F53-BBE2A194FCE0}"/>
              </a:ext>
            </a:extLst>
          </p:cNvPr>
          <p:cNvSpPr>
            <a:spLocks noChangeArrowheads="1"/>
          </p:cNvSpPr>
          <p:nvPr/>
        </p:nvSpPr>
        <p:spPr bwMode="gray">
          <a:xfrm>
            <a:off x="9561394" y="1728280"/>
            <a:ext cx="324000" cy="324000"/>
          </a:xfrm>
          <a:prstGeom prst="ellipse">
            <a:avLst/>
          </a:prstGeom>
          <a:solidFill>
            <a:schemeClr val="accent2"/>
          </a:solidFill>
          <a:ln w="9525" algn="ctr">
            <a:solidFill>
              <a:schemeClr val="bg1"/>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2</a:t>
            </a:r>
          </a:p>
        </p:txBody>
      </p:sp>
    </p:spTree>
    <p:extLst>
      <p:ext uri="{BB962C8B-B14F-4D97-AF65-F5344CB8AC3E}">
        <p14:creationId xmlns:p14="http://schemas.microsoft.com/office/powerpoint/2010/main" val="15430486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lIns="324000"/>
          <a:lstStyle/>
          <a:p>
            <a:r>
              <a:rPr lang="en-GB"/>
              <a:t>A holistic approach is required for effective churn management</a:t>
            </a:r>
          </a:p>
        </p:txBody>
      </p:sp>
      <p:sp>
        <p:nvSpPr>
          <p:cNvPr id="26" name="Oval 25">
            <a:extLst>
              <a:ext uri="{FF2B5EF4-FFF2-40B4-BE49-F238E27FC236}">
                <a16:creationId xmlns:a16="http://schemas.microsoft.com/office/drawing/2014/main" id="{BBE768FA-217B-5444-AF69-F5B5F259CB81}"/>
              </a:ext>
            </a:extLst>
          </p:cNvPr>
          <p:cNvSpPr>
            <a:spLocks noChangeAspect="1"/>
          </p:cNvSpPr>
          <p:nvPr/>
        </p:nvSpPr>
        <p:spPr>
          <a:xfrm>
            <a:off x="388863" y="596458"/>
            <a:ext cx="324000" cy="32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sym typeface="Arial"/>
              </a:rPr>
              <a:t>2</a:t>
            </a:r>
          </a:p>
        </p:txBody>
      </p:sp>
      <p:sp>
        <p:nvSpPr>
          <p:cNvPr id="22" name="Rectangle 4">
            <a:extLst>
              <a:ext uri="{FF2B5EF4-FFF2-40B4-BE49-F238E27FC236}">
                <a16:creationId xmlns:a16="http://schemas.microsoft.com/office/drawing/2014/main" id="{7B06D472-3FFB-194A-9BD1-66CB46A03912}"/>
              </a:ext>
            </a:extLst>
          </p:cNvPr>
          <p:cNvSpPr>
            <a:spLocks noChangeArrowheads="1"/>
          </p:cNvSpPr>
          <p:nvPr/>
        </p:nvSpPr>
        <p:spPr bwMode="auto">
          <a:xfrm>
            <a:off x="467807" y="1602600"/>
            <a:ext cx="2159484" cy="936000"/>
          </a:xfrm>
          <a:prstGeom prst="rect">
            <a:avLst/>
          </a:prstGeom>
          <a:solidFill>
            <a:schemeClr val="bg2"/>
          </a:solidFill>
          <a:ln w="38100" algn="ctr">
            <a:noFill/>
            <a:miter lim="800000"/>
            <a:headEnd/>
            <a:tailEnd/>
          </a:ln>
        </p:spPr>
        <p:txBody>
          <a:bodyPr lIns="91440" tIns="91440" bIns="91440" anchor="ctr" anchorCtr="1"/>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Analytics/ enablers</a:t>
            </a:r>
          </a:p>
        </p:txBody>
      </p:sp>
      <p:sp>
        <p:nvSpPr>
          <p:cNvPr id="23" name="Rectangle 4">
            <a:extLst>
              <a:ext uri="{FF2B5EF4-FFF2-40B4-BE49-F238E27FC236}">
                <a16:creationId xmlns:a16="http://schemas.microsoft.com/office/drawing/2014/main" id="{E5CFD1A9-F6A2-2941-BD2B-5C3E1271E532}"/>
              </a:ext>
            </a:extLst>
          </p:cNvPr>
          <p:cNvSpPr>
            <a:spLocks noChangeArrowheads="1"/>
          </p:cNvSpPr>
          <p:nvPr/>
        </p:nvSpPr>
        <p:spPr bwMode="auto">
          <a:xfrm>
            <a:off x="467806" y="2651971"/>
            <a:ext cx="2159485" cy="2578689"/>
          </a:xfrm>
          <a:prstGeom prst="rect">
            <a:avLst/>
          </a:prstGeom>
          <a:solidFill>
            <a:schemeClr val="accent2"/>
          </a:solidFill>
          <a:ln w="9525" algn="ctr">
            <a:noFill/>
            <a:miter lim="800000"/>
            <a:headEnd type="none" w="lg" len="lg"/>
            <a:tailEnd type="none" w="lg" len="lg"/>
          </a:ln>
        </p:spPr>
        <p:txBody>
          <a:bodyPr wrap="square" lIns="91440" tIns="91440" bIns="9144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Execution levers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(not exhaustive)</a:t>
            </a:r>
          </a:p>
        </p:txBody>
      </p:sp>
      <p:sp>
        <p:nvSpPr>
          <p:cNvPr id="24" name="Rectangle 4">
            <a:extLst>
              <a:ext uri="{FF2B5EF4-FFF2-40B4-BE49-F238E27FC236}">
                <a16:creationId xmlns:a16="http://schemas.microsoft.com/office/drawing/2014/main" id="{CA00801C-3546-CE4F-9742-710BBE2D0841}"/>
              </a:ext>
            </a:extLst>
          </p:cNvPr>
          <p:cNvSpPr>
            <a:spLocks noChangeArrowheads="1"/>
          </p:cNvSpPr>
          <p:nvPr/>
        </p:nvSpPr>
        <p:spPr bwMode="auto">
          <a:xfrm>
            <a:off x="467806" y="5344031"/>
            <a:ext cx="2159485" cy="936000"/>
          </a:xfrm>
          <a:prstGeom prst="rect">
            <a:avLst/>
          </a:prstGeom>
          <a:solidFill>
            <a:schemeClr val="bg1">
              <a:lumMod val="75000"/>
            </a:schemeClr>
          </a:solidFill>
          <a:ln w="38100" algn="ctr">
            <a:noFill/>
            <a:miter lim="800000"/>
            <a:headEnd/>
            <a:tailEnd/>
          </a:ln>
        </p:spPr>
        <p:txBody>
          <a:bodyPr lIns="91440" tIns="91440" bIns="91440" anchor="ctr" anchorCtr="1"/>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Platforms</a:t>
            </a:r>
          </a:p>
        </p:txBody>
      </p:sp>
      <p:sp>
        <p:nvSpPr>
          <p:cNvPr id="27" name="AutoShape 29">
            <a:extLst>
              <a:ext uri="{FF2B5EF4-FFF2-40B4-BE49-F238E27FC236}">
                <a16:creationId xmlns:a16="http://schemas.microsoft.com/office/drawing/2014/main" id="{F9CF273F-5AAC-E34B-B233-D8EEA6A5A462}"/>
              </a:ext>
            </a:extLst>
          </p:cNvPr>
          <p:cNvSpPr>
            <a:spLocks noChangeArrowheads="1"/>
          </p:cNvSpPr>
          <p:nvPr/>
        </p:nvSpPr>
        <p:spPr bwMode="auto">
          <a:xfrm rot="16200000">
            <a:off x="6752468" y="1450674"/>
            <a:ext cx="936000" cy="8722715"/>
          </a:xfrm>
          <a:prstGeom prst="homePlate">
            <a:avLst>
              <a:gd name="adj" fmla="val 39075"/>
            </a:avLst>
          </a:prstGeom>
          <a:solidFill>
            <a:schemeClr val="bg1">
              <a:lumMod val="75000"/>
              <a:alpha val="26000"/>
            </a:schemeClr>
          </a:solidFill>
          <a:ln w="9525" algn="ctr">
            <a:solidFill>
              <a:srgbClr val="E2E2E2"/>
            </a:solidFill>
            <a:miter lim="800000"/>
            <a:headEnd type="none" w="lg" len="lg"/>
            <a:tailEnd type="none" w="lg" len="lg"/>
          </a:ln>
        </p:spPr>
        <p:txBody>
          <a:bodyPr rot="10800000" vert="vert" wrap="none" lIns="36000" tIns="72000" rIns="108000" bIns="9144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Arial"/>
                <a:sym typeface="Arial"/>
              </a:rPr>
              <a:t> </a:t>
            </a:r>
          </a:p>
        </p:txBody>
      </p:sp>
      <p:sp>
        <p:nvSpPr>
          <p:cNvPr id="29" name="AutoShape 9">
            <a:extLst>
              <a:ext uri="{FF2B5EF4-FFF2-40B4-BE49-F238E27FC236}">
                <a16:creationId xmlns:a16="http://schemas.microsoft.com/office/drawing/2014/main" id="{B881175F-BF07-E642-8B89-571AB52DB172}"/>
              </a:ext>
            </a:extLst>
          </p:cNvPr>
          <p:cNvSpPr>
            <a:spLocks noChangeArrowheads="1"/>
          </p:cNvSpPr>
          <p:nvPr/>
        </p:nvSpPr>
        <p:spPr bwMode="auto">
          <a:xfrm>
            <a:off x="8758440" y="5777911"/>
            <a:ext cx="2592000" cy="430945"/>
          </a:xfrm>
          <a:prstGeom prst="rect">
            <a:avLst/>
          </a:prstGeom>
          <a:solidFill>
            <a:schemeClr val="bg1">
              <a:lumMod val="75000"/>
            </a:schemeClr>
          </a:solidFill>
          <a:ln w="38100" algn="ctr">
            <a:noFill/>
            <a:prstDash val="solid"/>
            <a:miter lim="800000"/>
            <a:headEnd/>
            <a:tailEnd/>
          </a:ln>
        </p:spPr>
        <p:txBody>
          <a:bodyPr lIns="182880" tIns="91440" bIns="91440" anchor="ctr" anchorCtr="1"/>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Organization</a:t>
            </a:r>
          </a:p>
        </p:txBody>
      </p:sp>
      <p:sp>
        <p:nvSpPr>
          <p:cNvPr id="30" name="AutoShape 10">
            <a:extLst>
              <a:ext uri="{FF2B5EF4-FFF2-40B4-BE49-F238E27FC236}">
                <a16:creationId xmlns:a16="http://schemas.microsoft.com/office/drawing/2014/main" id="{A37E4FC1-8C10-7647-9E2F-C856C080D41A}"/>
              </a:ext>
            </a:extLst>
          </p:cNvPr>
          <p:cNvSpPr>
            <a:spLocks noChangeArrowheads="1"/>
          </p:cNvSpPr>
          <p:nvPr/>
        </p:nvSpPr>
        <p:spPr bwMode="auto">
          <a:xfrm>
            <a:off x="6078803" y="5777913"/>
            <a:ext cx="2592000" cy="430945"/>
          </a:xfrm>
          <a:prstGeom prst="rect">
            <a:avLst/>
          </a:prstGeom>
          <a:solidFill>
            <a:schemeClr val="bg1">
              <a:lumMod val="75000"/>
            </a:schemeClr>
          </a:solidFill>
          <a:ln w="38100" algn="ctr">
            <a:noFill/>
            <a:prstDash val="solid"/>
            <a:miter lim="800000"/>
            <a:headEnd/>
            <a:tailEnd/>
          </a:ln>
        </p:spPr>
        <p:txBody>
          <a:bodyPr lIns="182880" tIns="91440" bIns="91440" anchor="ctr" anchorCtr="1"/>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KPIs and incentives</a:t>
            </a:r>
          </a:p>
        </p:txBody>
      </p:sp>
      <p:sp>
        <p:nvSpPr>
          <p:cNvPr id="33" name="AutoShape 11">
            <a:extLst>
              <a:ext uri="{FF2B5EF4-FFF2-40B4-BE49-F238E27FC236}">
                <a16:creationId xmlns:a16="http://schemas.microsoft.com/office/drawing/2014/main" id="{DDB69758-B81C-144A-8DBE-5344F4F2323E}"/>
              </a:ext>
            </a:extLst>
          </p:cNvPr>
          <p:cNvSpPr>
            <a:spLocks noChangeArrowheads="1"/>
          </p:cNvSpPr>
          <p:nvPr/>
        </p:nvSpPr>
        <p:spPr bwMode="auto">
          <a:xfrm>
            <a:off x="3399165" y="5777912"/>
            <a:ext cx="2592000" cy="432000"/>
          </a:xfrm>
          <a:prstGeom prst="rect">
            <a:avLst/>
          </a:prstGeom>
          <a:solidFill>
            <a:schemeClr val="bg1">
              <a:lumMod val="75000"/>
            </a:schemeClr>
          </a:solidFill>
          <a:ln w="38100" algn="ctr">
            <a:noFill/>
            <a:prstDash val="solid"/>
            <a:miter lim="800000"/>
            <a:headEnd/>
            <a:tailEnd/>
          </a:ln>
        </p:spPr>
        <p:txBody>
          <a:bodyPr lIns="182880" tIns="91440" bIns="91440" anchor="ctr" anchorCtr="1"/>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IT systems</a:t>
            </a:r>
          </a:p>
        </p:txBody>
      </p:sp>
      <p:sp>
        <p:nvSpPr>
          <p:cNvPr id="34" name="AutoShape 29">
            <a:extLst>
              <a:ext uri="{FF2B5EF4-FFF2-40B4-BE49-F238E27FC236}">
                <a16:creationId xmlns:a16="http://schemas.microsoft.com/office/drawing/2014/main" id="{9F5CCE98-AB46-394B-92B3-38EC4B561909}"/>
              </a:ext>
            </a:extLst>
          </p:cNvPr>
          <p:cNvSpPr>
            <a:spLocks noChangeArrowheads="1"/>
          </p:cNvSpPr>
          <p:nvPr/>
        </p:nvSpPr>
        <p:spPr bwMode="auto">
          <a:xfrm rot="5400000">
            <a:off x="6750817" y="-2290757"/>
            <a:ext cx="936000" cy="8722715"/>
          </a:xfrm>
          <a:prstGeom prst="homePlate">
            <a:avLst>
              <a:gd name="adj" fmla="val 39075"/>
            </a:avLst>
          </a:prstGeom>
          <a:solidFill>
            <a:schemeClr val="bg2">
              <a:alpha val="26846"/>
            </a:schemeClr>
          </a:solidFill>
          <a:ln w="9525" algn="ctr">
            <a:solidFill>
              <a:srgbClr val="B5C9D9"/>
            </a:solidFill>
            <a:miter lim="800000"/>
            <a:headEnd type="none" w="lg" len="lg"/>
            <a:tailEnd type="none" w="lg" len="lg"/>
          </a:ln>
        </p:spPr>
        <p:txBody>
          <a:bodyPr rot="10800000" vert="vert" wrap="none" lIns="36000" tIns="72000" rIns="108000" bIns="9144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Arial"/>
                <a:sym typeface="Arial"/>
              </a:rPr>
              <a:t> </a:t>
            </a:r>
          </a:p>
        </p:txBody>
      </p:sp>
      <p:sp>
        <p:nvSpPr>
          <p:cNvPr id="35" name="AutoShape 10">
            <a:extLst>
              <a:ext uri="{FF2B5EF4-FFF2-40B4-BE49-F238E27FC236}">
                <a16:creationId xmlns:a16="http://schemas.microsoft.com/office/drawing/2014/main" id="{8A48D696-F5CF-954A-8363-65BA1EEEB0DE}"/>
              </a:ext>
            </a:extLst>
          </p:cNvPr>
          <p:cNvSpPr>
            <a:spLocks noChangeArrowheads="1"/>
          </p:cNvSpPr>
          <p:nvPr/>
        </p:nvSpPr>
        <p:spPr bwMode="auto">
          <a:xfrm>
            <a:off x="6078803" y="1714306"/>
            <a:ext cx="2592000" cy="430945"/>
          </a:xfrm>
          <a:prstGeom prst="rect">
            <a:avLst/>
          </a:prstGeom>
          <a:solidFill>
            <a:schemeClr val="bg2"/>
          </a:solidFill>
          <a:ln w="38100" algn="ctr">
            <a:noFill/>
            <a:prstDash val="solid"/>
            <a:miter lim="800000"/>
            <a:headEnd/>
            <a:tailEnd/>
          </a:ln>
        </p:spPr>
        <p:txBody>
          <a:bodyPr lIns="182880" tIns="91440" bIns="91440" anchor="ctr" anchorCtr="1"/>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Churn root cause assessment</a:t>
            </a:r>
          </a:p>
        </p:txBody>
      </p:sp>
      <p:sp>
        <p:nvSpPr>
          <p:cNvPr id="37" name="AutoShape 11">
            <a:extLst>
              <a:ext uri="{FF2B5EF4-FFF2-40B4-BE49-F238E27FC236}">
                <a16:creationId xmlns:a16="http://schemas.microsoft.com/office/drawing/2014/main" id="{B9CCFA45-8A45-8F42-86C1-B4AA5C096543}"/>
              </a:ext>
            </a:extLst>
          </p:cNvPr>
          <p:cNvSpPr>
            <a:spLocks noChangeArrowheads="1"/>
          </p:cNvSpPr>
          <p:nvPr/>
        </p:nvSpPr>
        <p:spPr bwMode="auto">
          <a:xfrm>
            <a:off x="3399165" y="1714306"/>
            <a:ext cx="2592000" cy="430945"/>
          </a:xfrm>
          <a:prstGeom prst="rect">
            <a:avLst/>
          </a:prstGeom>
          <a:solidFill>
            <a:schemeClr val="bg2"/>
          </a:solidFill>
          <a:ln w="38100" algn="ctr">
            <a:noFill/>
            <a:prstDash val="solid"/>
            <a:miter lim="800000"/>
            <a:headEnd/>
            <a:tailEnd/>
          </a:ln>
        </p:spPr>
        <p:txBody>
          <a:bodyPr lIns="182880" tIns="91440" bIns="9144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Segmented churn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 monitoring</a:t>
            </a:r>
          </a:p>
        </p:txBody>
      </p:sp>
      <p:grpSp>
        <p:nvGrpSpPr>
          <p:cNvPr id="6" name="Group 5">
            <a:extLst>
              <a:ext uri="{FF2B5EF4-FFF2-40B4-BE49-F238E27FC236}">
                <a16:creationId xmlns:a16="http://schemas.microsoft.com/office/drawing/2014/main" id="{DCDA5B12-AC29-584A-8102-9910A28148B0}"/>
              </a:ext>
            </a:extLst>
          </p:cNvPr>
          <p:cNvGrpSpPr/>
          <p:nvPr/>
        </p:nvGrpSpPr>
        <p:grpSpPr>
          <a:xfrm>
            <a:off x="3169431" y="2651971"/>
            <a:ext cx="8410743" cy="2590057"/>
            <a:chOff x="3169431" y="2676124"/>
            <a:chExt cx="8410743" cy="2590057"/>
          </a:xfrm>
        </p:grpSpPr>
        <p:sp>
          <p:nvSpPr>
            <p:cNvPr id="25" name="Rectangle 4">
              <a:extLst>
                <a:ext uri="{FF2B5EF4-FFF2-40B4-BE49-F238E27FC236}">
                  <a16:creationId xmlns:a16="http://schemas.microsoft.com/office/drawing/2014/main" id="{F5ADABD6-F145-0242-B9C1-AE3CA3AF983C}"/>
                </a:ext>
              </a:extLst>
            </p:cNvPr>
            <p:cNvSpPr>
              <a:spLocks noChangeArrowheads="1"/>
            </p:cNvSpPr>
            <p:nvPr/>
          </p:nvSpPr>
          <p:spPr bwMode="auto">
            <a:xfrm rot="16200000">
              <a:off x="6086003" y="-240448"/>
              <a:ext cx="2577600" cy="8410743"/>
            </a:xfrm>
            <a:prstGeom prst="rect">
              <a:avLst/>
            </a:prstGeom>
            <a:solidFill>
              <a:schemeClr val="accent2">
                <a:alpha val="25000"/>
              </a:schemeClr>
            </a:solidFill>
            <a:ln w="9525" algn="ctr">
              <a:noFill/>
              <a:miter lim="800000"/>
              <a:headEnd type="none" w="lg" len="lg"/>
              <a:tailEnd type="none" w="lg" len="lg"/>
            </a:ln>
          </p:spPr>
          <p:txBody>
            <a:bodyPr wrap="square" tIns="91440" bIns="9144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39" name="AutoShape 2">
              <a:extLst>
                <a:ext uri="{FF2B5EF4-FFF2-40B4-BE49-F238E27FC236}">
                  <a16:creationId xmlns:a16="http://schemas.microsoft.com/office/drawing/2014/main" id="{D22ACA30-872E-FA44-890A-13E439C2F4B8}"/>
                </a:ext>
              </a:extLst>
            </p:cNvPr>
            <p:cNvSpPr>
              <a:spLocks noChangeArrowheads="1"/>
            </p:cNvSpPr>
            <p:nvPr/>
          </p:nvSpPr>
          <p:spPr bwMode="auto">
            <a:xfrm>
              <a:off x="3331887" y="2951462"/>
              <a:ext cx="2726557" cy="430945"/>
            </a:xfrm>
            <a:prstGeom prst="homePlate">
              <a:avLst>
                <a:gd name="adj" fmla="val 27437"/>
              </a:avLst>
            </a:prstGeom>
            <a:solidFill>
              <a:schemeClr val="accent2"/>
            </a:solidFill>
            <a:ln w="9525" algn="ctr">
              <a:noFill/>
              <a:miter lim="800000"/>
              <a:headEnd/>
              <a:tailEnd/>
            </a:ln>
          </p:spPr>
          <p:txBody>
            <a:bodyPr lIns="182880" tIns="91440" bIns="9144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Front end enablers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(at acquisition)</a:t>
              </a:r>
              <a:endParaRPr kumimoji="0" lang="en-US" sz="14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40" name="AutoShape 3">
              <a:extLst>
                <a:ext uri="{FF2B5EF4-FFF2-40B4-BE49-F238E27FC236}">
                  <a16:creationId xmlns:a16="http://schemas.microsoft.com/office/drawing/2014/main" id="{CB3D06FE-0AB9-D247-98BF-53B5C083B906}"/>
                </a:ext>
              </a:extLst>
            </p:cNvPr>
            <p:cNvSpPr>
              <a:spLocks noChangeArrowheads="1"/>
            </p:cNvSpPr>
            <p:nvPr/>
          </p:nvSpPr>
          <p:spPr bwMode="auto">
            <a:xfrm>
              <a:off x="6011525" y="2951462"/>
              <a:ext cx="2726557" cy="430945"/>
            </a:xfrm>
            <a:prstGeom prst="chevron">
              <a:avLst>
                <a:gd name="adj" fmla="val 27437"/>
              </a:avLst>
            </a:prstGeom>
            <a:solidFill>
              <a:schemeClr val="accent2"/>
            </a:solidFill>
            <a:ln w="9525" algn="ctr">
              <a:noFill/>
              <a:miter lim="800000"/>
              <a:headEnd/>
              <a:tailEnd/>
            </a:ln>
          </p:spPr>
          <p:txBody>
            <a:bodyPr lIns="182880" tIns="91440" bIns="9144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Proactive retention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(before attrition)</a:t>
              </a:r>
            </a:p>
          </p:txBody>
        </p:sp>
        <p:sp>
          <p:nvSpPr>
            <p:cNvPr id="41" name="AutoShape 4">
              <a:extLst>
                <a:ext uri="{FF2B5EF4-FFF2-40B4-BE49-F238E27FC236}">
                  <a16:creationId xmlns:a16="http://schemas.microsoft.com/office/drawing/2014/main" id="{35355004-B25D-C047-B6D8-57A03E33665E}"/>
                </a:ext>
              </a:extLst>
            </p:cNvPr>
            <p:cNvSpPr>
              <a:spLocks noChangeArrowheads="1"/>
            </p:cNvSpPr>
            <p:nvPr/>
          </p:nvSpPr>
          <p:spPr bwMode="auto">
            <a:xfrm>
              <a:off x="8691162" y="2951462"/>
              <a:ext cx="2726557" cy="430945"/>
            </a:xfrm>
            <a:prstGeom prst="chevron">
              <a:avLst>
                <a:gd name="adj" fmla="val 27414"/>
              </a:avLst>
            </a:prstGeom>
            <a:solidFill>
              <a:schemeClr val="accent2"/>
            </a:solidFill>
            <a:ln w="9525" algn="ctr">
              <a:noFill/>
              <a:miter lim="800000"/>
              <a:headEnd/>
              <a:tailEnd/>
            </a:ln>
          </p:spPr>
          <p:txBody>
            <a:bodyPr lIns="182880" tIns="91440" bIns="9144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Reactive retention</a:t>
              </a:r>
            </a:p>
            <a:p>
              <a:pPr marL="0" marR="0" lvl="1"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(during/after attrition)</a:t>
              </a:r>
            </a:p>
          </p:txBody>
        </p:sp>
        <p:sp>
          <p:nvSpPr>
            <p:cNvPr id="42" name="Rectangle 7">
              <a:extLst>
                <a:ext uri="{FF2B5EF4-FFF2-40B4-BE49-F238E27FC236}">
                  <a16:creationId xmlns:a16="http://schemas.microsoft.com/office/drawing/2014/main" id="{C645FA1C-DBD5-E742-ACD4-2BE02A019376}"/>
                </a:ext>
              </a:extLst>
            </p:cNvPr>
            <p:cNvSpPr>
              <a:spLocks noChangeArrowheads="1"/>
            </p:cNvSpPr>
            <p:nvPr/>
          </p:nvSpPr>
          <p:spPr bwMode="gray">
            <a:xfrm>
              <a:off x="3331887" y="3382540"/>
              <a:ext cx="2395643" cy="1732281"/>
            </a:xfrm>
            <a:prstGeom prst="rect">
              <a:avLst/>
            </a:prstGeom>
            <a:noFill/>
            <a:ln w="9525" algn="ctr">
              <a:noFill/>
              <a:miter lim="800000"/>
              <a:headEnd/>
              <a:tailEnd/>
            </a:ln>
          </p:spPr>
          <p:txBody>
            <a:bodyPr tIns="91440" bIns="91440"/>
            <a:lstStyle/>
            <a:p>
              <a:pPr marL="0" marR="0" lvl="1" indent="0" algn="l" defTabSz="914400" rtl="0" eaLnBrk="1" fontAlgn="base" latinLnBrk="0" hangingPunct="1">
                <a:lnSpc>
                  <a:spcPct val="100000"/>
                </a:lnSpc>
                <a:spcBef>
                  <a:spcPct val="0"/>
                </a:spcBef>
                <a:spcAft>
                  <a:spcPct val="0"/>
                </a:spcAft>
                <a:buClr>
                  <a:srgbClr val="177B57"/>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rPr>
                <a:t>Offer structure (e.g. contracts, payment mechanisms)</a:t>
              </a:r>
            </a:p>
            <a:p>
              <a:pPr marL="0" marR="0" lvl="1" indent="0" algn="l" defTabSz="914400" rtl="0" eaLnBrk="1" fontAlgn="base" latinLnBrk="0" hangingPunct="1">
                <a:lnSpc>
                  <a:spcPct val="100000"/>
                </a:lnSpc>
                <a:spcBef>
                  <a:spcPct val="0"/>
                </a:spcBef>
                <a:spcAft>
                  <a:spcPct val="0"/>
                </a:spcAft>
                <a:buClr>
                  <a:srgbClr val="177B57"/>
                </a:buClr>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endParaRPr>
            </a:p>
            <a:p>
              <a:pPr marL="0" marR="0" lvl="1" indent="0" algn="l" defTabSz="914400" rtl="0" eaLnBrk="1" fontAlgn="base" latinLnBrk="0" hangingPunct="1">
                <a:lnSpc>
                  <a:spcPct val="100000"/>
                </a:lnSpc>
                <a:spcBef>
                  <a:spcPct val="0"/>
                </a:spcBef>
                <a:spcAft>
                  <a:spcPct val="0"/>
                </a:spcAft>
                <a:buClr>
                  <a:srgbClr val="177B57"/>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rPr>
                <a:t>Selective barriers to purchase (e.g. credit restriction, deposit)</a:t>
              </a:r>
            </a:p>
            <a:p>
              <a:pPr marL="0" marR="0" lvl="1" indent="0" algn="l" defTabSz="914400" rtl="0" eaLnBrk="1" fontAlgn="base" latinLnBrk="0" hangingPunct="1">
                <a:lnSpc>
                  <a:spcPct val="100000"/>
                </a:lnSpc>
                <a:spcBef>
                  <a:spcPct val="0"/>
                </a:spcBef>
                <a:spcAft>
                  <a:spcPct val="0"/>
                </a:spcAft>
                <a:buClr>
                  <a:srgbClr val="177B57"/>
                </a:buClr>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endParaRPr>
            </a:p>
            <a:p>
              <a:pPr marL="0" marR="0" lvl="1" indent="0" algn="l" defTabSz="914400" rtl="0" eaLnBrk="1" fontAlgn="base" latinLnBrk="0" hangingPunct="1">
                <a:lnSpc>
                  <a:spcPct val="100000"/>
                </a:lnSpc>
                <a:spcBef>
                  <a:spcPct val="0"/>
                </a:spcBef>
                <a:spcAft>
                  <a:spcPct val="0"/>
                </a:spcAft>
                <a:buClr>
                  <a:srgbClr val="177B57"/>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rPr>
                <a:t>Service expectation setting (e.g. welcome kit)</a:t>
              </a:r>
            </a:p>
          </p:txBody>
        </p:sp>
        <p:sp>
          <p:nvSpPr>
            <p:cNvPr id="44" name="Rectangle 7">
              <a:extLst>
                <a:ext uri="{FF2B5EF4-FFF2-40B4-BE49-F238E27FC236}">
                  <a16:creationId xmlns:a16="http://schemas.microsoft.com/office/drawing/2014/main" id="{1A8A9C4B-4919-4F4B-AC89-337045E18482}"/>
                </a:ext>
              </a:extLst>
            </p:cNvPr>
            <p:cNvSpPr>
              <a:spLocks noChangeArrowheads="1"/>
            </p:cNvSpPr>
            <p:nvPr/>
          </p:nvSpPr>
          <p:spPr bwMode="gray">
            <a:xfrm>
              <a:off x="6011525" y="3382540"/>
              <a:ext cx="2395643" cy="1883641"/>
            </a:xfrm>
            <a:prstGeom prst="rect">
              <a:avLst/>
            </a:prstGeom>
            <a:noFill/>
            <a:ln w="9525" algn="ctr">
              <a:noFill/>
              <a:miter lim="800000"/>
              <a:headEnd/>
              <a:tailEnd/>
            </a:ln>
          </p:spPr>
          <p:txBody>
            <a:bodyPr tIns="91440" bIns="91440"/>
            <a:lstStyle/>
            <a:p>
              <a:pPr marL="0" marR="0" lvl="1" indent="0" algn="l" defTabSz="914400" rtl="0" eaLnBrk="1" fontAlgn="base" latinLnBrk="0" hangingPunct="1">
                <a:lnSpc>
                  <a:spcPct val="100000"/>
                </a:lnSpc>
                <a:spcBef>
                  <a:spcPct val="0"/>
                </a:spcBef>
                <a:spcAft>
                  <a:spcPct val="0"/>
                </a:spcAft>
                <a:buClr>
                  <a:srgbClr val="177B57"/>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rPr>
                <a:t>Targeted campaigns</a:t>
              </a:r>
            </a:p>
            <a:p>
              <a:pPr marL="0" marR="0" lvl="1" indent="0" algn="l" defTabSz="914400" rtl="0" eaLnBrk="1" fontAlgn="base" latinLnBrk="0" hangingPunct="1">
                <a:lnSpc>
                  <a:spcPct val="100000"/>
                </a:lnSpc>
                <a:spcBef>
                  <a:spcPct val="0"/>
                </a:spcBef>
                <a:spcAft>
                  <a:spcPct val="0"/>
                </a:spcAft>
                <a:buClr>
                  <a:srgbClr val="177B57"/>
                </a:buClr>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endParaRPr>
            </a:p>
            <a:p>
              <a:pPr marL="0" marR="0" lvl="1" indent="0" algn="l" defTabSz="914400" rtl="0" eaLnBrk="1" fontAlgn="base" latinLnBrk="0" hangingPunct="1">
                <a:lnSpc>
                  <a:spcPct val="100000"/>
                </a:lnSpc>
                <a:spcBef>
                  <a:spcPct val="0"/>
                </a:spcBef>
                <a:spcAft>
                  <a:spcPct val="0"/>
                </a:spcAft>
                <a:buClr>
                  <a:srgbClr val="177B57"/>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rPr>
                <a:t>Loyalty programs (e.g. products/services) </a:t>
              </a:r>
            </a:p>
            <a:p>
              <a:pPr marL="0" marR="0" lvl="1" indent="0" algn="l" defTabSz="914400" rtl="0" eaLnBrk="1" fontAlgn="base" latinLnBrk="0" hangingPunct="1">
                <a:lnSpc>
                  <a:spcPct val="100000"/>
                </a:lnSpc>
                <a:spcBef>
                  <a:spcPct val="0"/>
                </a:spcBef>
                <a:spcAft>
                  <a:spcPct val="0"/>
                </a:spcAft>
                <a:buClr>
                  <a:srgbClr val="177B57"/>
                </a:buClr>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endParaRPr>
            </a:p>
            <a:p>
              <a:pPr marL="0" marR="0" lvl="1" indent="0" algn="l" defTabSz="914400" rtl="0" eaLnBrk="1" fontAlgn="base" latinLnBrk="0" hangingPunct="1">
                <a:lnSpc>
                  <a:spcPct val="100000"/>
                </a:lnSpc>
                <a:spcBef>
                  <a:spcPct val="0"/>
                </a:spcBef>
                <a:spcAft>
                  <a:spcPct val="0"/>
                </a:spcAft>
                <a:buClr>
                  <a:srgbClr val="177B57"/>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rPr>
                <a:t>Customer experience (e.g. outage management, service experience &amp; resolution)</a:t>
              </a:r>
            </a:p>
          </p:txBody>
        </p:sp>
        <p:sp>
          <p:nvSpPr>
            <p:cNvPr id="45" name="Rectangle 7">
              <a:extLst>
                <a:ext uri="{FF2B5EF4-FFF2-40B4-BE49-F238E27FC236}">
                  <a16:creationId xmlns:a16="http://schemas.microsoft.com/office/drawing/2014/main" id="{44D1106A-3DB0-D641-8E75-67FAB33092D9}"/>
                </a:ext>
              </a:extLst>
            </p:cNvPr>
            <p:cNvSpPr>
              <a:spLocks noChangeArrowheads="1"/>
            </p:cNvSpPr>
            <p:nvPr/>
          </p:nvSpPr>
          <p:spPr bwMode="gray">
            <a:xfrm>
              <a:off x="8691162" y="3382540"/>
              <a:ext cx="2395643" cy="1219019"/>
            </a:xfrm>
            <a:prstGeom prst="rect">
              <a:avLst/>
            </a:prstGeom>
            <a:noFill/>
            <a:ln w="9525" algn="ctr">
              <a:noFill/>
              <a:miter lim="800000"/>
              <a:headEnd/>
              <a:tailEnd/>
            </a:ln>
          </p:spPr>
          <p:txBody>
            <a:bodyPr tIns="91440" bIns="91440"/>
            <a:lstStyle/>
            <a:p>
              <a:pPr marL="0" marR="0" lvl="1" indent="0" algn="l" defTabSz="914400" rtl="0" eaLnBrk="1" fontAlgn="base" latinLnBrk="0" hangingPunct="1">
                <a:lnSpc>
                  <a:spcPct val="100000"/>
                </a:lnSpc>
                <a:spcBef>
                  <a:spcPct val="0"/>
                </a:spcBef>
                <a:spcAft>
                  <a:spcPct val="0"/>
                </a:spcAft>
                <a:buClr>
                  <a:srgbClr val="177B57"/>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rPr>
                <a:t>Tailored save process</a:t>
              </a:r>
            </a:p>
            <a:p>
              <a:pPr marL="0" marR="0" lvl="1" indent="0" algn="l" defTabSz="914400" rtl="0" eaLnBrk="1" fontAlgn="base" latinLnBrk="0" hangingPunct="1">
                <a:lnSpc>
                  <a:spcPct val="100000"/>
                </a:lnSpc>
                <a:spcBef>
                  <a:spcPct val="0"/>
                </a:spcBef>
                <a:spcAft>
                  <a:spcPct val="0"/>
                </a:spcAft>
                <a:buClr>
                  <a:srgbClr val="177B57"/>
                </a:buClr>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endParaRPr>
            </a:p>
            <a:p>
              <a:pPr marL="0" marR="0" lvl="1" indent="0" algn="l" defTabSz="914400" rtl="0" eaLnBrk="1" fontAlgn="base" latinLnBrk="0" hangingPunct="1">
                <a:lnSpc>
                  <a:spcPct val="100000"/>
                </a:lnSpc>
                <a:spcBef>
                  <a:spcPct val="0"/>
                </a:spcBef>
                <a:spcAft>
                  <a:spcPct val="0"/>
                </a:spcAft>
                <a:buClr>
                  <a:srgbClr val="177B57"/>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rPr>
                <a:t>Win-back process</a:t>
              </a:r>
            </a:p>
            <a:p>
              <a:pPr marL="0" marR="0" lvl="1" indent="0" algn="l" defTabSz="914400" rtl="0" eaLnBrk="1" fontAlgn="base" latinLnBrk="0" hangingPunct="1">
                <a:lnSpc>
                  <a:spcPct val="100000"/>
                </a:lnSpc>
                <a:spcBef>
                  <a:spcPct val="0"/>
                </a:spcBef>
                <a:spcAft>
                  <a:spcPct val="0"/>
                </a:spcAft>
                <a:buClr>
                  <a:srgbClr val="177B57"/>
                </a:buClr>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endParaRPr>
            </a:p>
            <a:p>
              <a:pPr marL="0" marR="0" lvl="1" indent="0" algn="l" defTabSz="914400" rtl="0" eaLnBrk="1" fontAlgn="base" latinLnBrk="0" hangingPunct="1">
                <a:lnSpc>
                  <a:spcPct val="100000"/>
                </a:lnSpc>
                <a:spcBef>
                  <a:spcPct val="0"/>
                </a:spcBef>
                <a:spcAft>
                  <a:spcPct val="0"/>
                </a:spcAft>
                <a:buClr>
                  <a:srgbClr val="177B57"/>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rPr>
                <a:t>Non-pay management</a:t>
              </a:r>
            </a:p>
            <a:p>
              <a:pPr marL="0" marR="0" lvl="1" indent="0" algn="l" defTabSz="914400" rtl="0" eaLnBrk="1" fontAlgn="base" latinLnBrk="0" hangingPunct="1">
                <a:lnSpc>
                  <a:spcPct val="100000"/>
                </a:lnSpc>
                <a:spcBef>
                  <a:spcPct val="0"/>
                </a:spcBef>
                <a:spcAft>
                  <a:spcPct val="0"/>
                </a:spcAft>
                <a:buClr>
                  <a:srgbClr val="177B57"/>
                </a:buClr>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endParaRPr>
            </a:p>
            <a:p>
              <a:pPr marL="0" marR="0" lvl="1" indent="0" algn="l" defTabSz="914400" rtl="0" eaLnBrk="1" fontAlgn="base" latinLnBrk="0" hangingPunct="1">
                <a:lnSpc>
                  <a:spcPct val="100000"/>
                </a:lnSpc>
                <a:spcBef>
                  <a:spcPct val="0"/>
                </a:spcBef>
                <a:spcAft>
                  <a:spcPct val="0"/>
                </a:spcAft>
                <a:buClr>
                  <a:srgbClr val="177B57"/>
                </a:buClr>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endParaRPr>
            </a:p>
            <a:p>
              <a:pPr marL="0" marR="0" lvl="1" indent="0" algn="l" defTabSz="914400" rtl="0" eaLnBrk="1" fontAlgn="base" latinLnBrk="0" hangingPunct="1">
                <a:lnSpc>
                  <a:spcPct val="100000"/>
                </a:lnSpc>
                <a:spcBef>
                  <a:spcPct val="0"/>
                </a:spcBef>
                <a:spcAft>
                  <a:spcPct val="0"/>
                </a:spcAft>
                <a:buClr>
                  <a:srgbClr val="177B57"/>
                </a:buClr>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endParaRPr>
            </a:p>
            <a:p>
              <a:pPr marL="0" marR="0" lvl="1" indent="0" algn="l" defTabSz="914400" rtl="0" eaLnBrk="1" fontAlgn="base" latinLnBrk="0" hangingPunct="1">
                <a:lnSpc>
                  <a:spcPct val="100000"/>
                </a:lnSpc>
                <a:spcBef>
                  <a:spcPct val="0"/>
                </a:spcBef>
                <a:spcAft>
                  <a:spcPct val="0"/>
                </a:spcAft>
                <a:buClr>
                  <a:srgbClr val="177B57"/>
                </a:buClr>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endParaRPr>
            </a:p>
            <a:p>
              <a:pPr marL="0" marR="0" lvl="1" indent="0" algn="l" defTabSz="914400" rtl="0" eaLnBrk="1" fontAlgn="base" latinLnBrk="0" hangingPunct="1">
                <a:lnSpc>
                  <a:spcPct val="100000"/>
                </a:lnSpc>
                <a:spcBef>
                  <a:spcPct val="0"/>
                </a:spcBef>
                <a:spcAft>
                  <a:spcPct val="0"/>
                </a:spcAft>
                <a:buClr>
                  <a:srgbClr val="177B57"/>
                </a:buClr>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endParaRPr>
            </a:p>
            <a:p>
              <a:pPr marL="174625" marR="0" lvl="1" indent="0" algn="l" defTabSz="914400" rtl="0" eaLnBrk="1" fontAlgn="base" latinLnBrk="0" hangingPunct="1">
                <a:lnSpc>
                  <a:spcPct val="100000"/>
                </a:lnSpc>
                <a:spcBef>
                  <a:spcPct val="0"/>
                </a:spcBef>
                <a:spcAft>
                  <a:spcPct val="0"/>
                </a:spcAft>
                <a:buClr>
                  <a:srgbClr val="177B57"/>
                </a:buClr>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Arial"/>
                <a:sym typeface="Arial"/>
              </a:endParaRPr>
            </a:p>
          </p:txBody>
        </p:sp>
      </p:grpSp>
      <p:sp>
        <p:nvSpPr>
          <p:cNvPr id="55" name="AutoShape 10">
            <a:extLst>
              <a:ext uri="{FF2B5EF4-FFF2-40B4-BE49-F238E27FC236}">
                <a16:creationId xmlns:a16="http://schemas.microsoft.com/office/drawing/2014/main" id="{2FE54DAB-7526-314E-8C24-B1F3571CA4B0}"/>
              </a:ext>
            </a:extLst>
          </p:cNvPr>
          <p:cNvSpPr>
            <a:spLocks noChangeArrowheads="1"/>
          </p:cNvSpPr>
          <p:nvPr/>
        </p:nvSpPr>
        <p:spPr bwMode="auto">
          <a:xfrm>
            <a:off x="8758440" y="1714306"/>
            <a:ext cx="2592000" cy="430945"/>
          </a:xfrm>
          <a:prstGeom prst="rect">
            <a:avLst/>
          </a:prstGeom>
          <a:solidFill>
            <a:schemeClr val="bg2"/>
          </a:solidFill>
          <a:ln w="38100" algn="ctr">
            <a:noFill/>
            <a:prstDash val="solid"/>
            <a:miter lim="800000"/>
            <a:headEnd/>
            <a:tailEnd/>
          </a:ln>
        </p:spPr>
        <p:txBody>
          <a:bodyPr lIns="182880" tIns="91440" bIns="91440" anchor="ctr" anchorCtr="1"/>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Churn probability </a:t>
            </a:r>
            <a:b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b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modeling</a:t>
            </a:r>
          </a:p>
        </p:txBody>
      </p:sp>
      <p:sp>
        <p:nvSpPr>
          <p:cNvPr id="28" name="Footer Placeholder 2">
            <a:extLst>
              <a:ext uri="{FF2B5EF4-FFF2-40B4-BE49-F238E27FC236}">
                <a16:creationId xmlns:a16="http://schemas.microsoft.com/office/drawing/2014/main" id="{88CB6CE4-15FA-8C47-A3C6-0583C857E01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Team analysis</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32" name="Rectangle 31">
            <a:extLst>
              <a:ext uri="{FF2B5EF4-FFF2-40B4-BE49-F238E27FC236}">
                <a16:creationId xmlns:a16="http://schemas.microsoft.com/office/drawing/2014/main" id="{157E2CFA-381A-0342-8596-73BF9CA0FF06}"/>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3" name="Rectangle 2">
            <a:extLst>
              <a:ext uri="{FF2B5EF4-FFF2-40B4-BE49-F238E27FC236}">
                <a16:creationId xmlns:a16="http://schemas.microsoft.com/office/drawing/2014/main" id="{8004AF30-5A79-0AC3-1527-5E138FBD6474}"/>
              </a:ext>
            </a:extLst>
          </p:cNvPr>
          <p:cNvSpPr/>
          <p:nvPr/>
        </p:nvSpPr>
        <p:spPr bwMode="auto">
          <a:xfrm>
            <a:off x="0" y="0"/>
            <a:ext cx="23082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algn="l"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000" b="1" i="0" u="none" strike="noStrike" kern="0" cap="none" spc="0" normalizeH="0" baseline="0" noProof="0">
                <a:ln>
                  <a:noFill/>
                </a:ln>
                <a:solidFill>
                  <a:srgbClr val="FFFFFF"/>
                </a:solidFill>
                <a:effectLst/>
                <a:uLnTx/>
                <a:uFillTx/>
                <a:latin typeface="Arial"/>
                <a:cs typeface="Arial"/>
                <a:sym typeface="Arial"/>
              </a:rPr>
              <a:t>Strategic recommendation</a:t>
            </a:r>
          </a:p>
        </p:txBody>
      </p:sp>
      <p:sp>
        <p:nvSpPr>
          <p:cNvPr id="4" name="Slide Number Placeholder 2">
            <a:extLst>
              <a:ext uri="{FF2B5EF4-FFF2-40B4-BE49-F238E27FC236}">
                <a16:creationId xmlns:a16="http://schemas.microsoft.com/office/drawing/2014/main" id="{C35FEFAE-23A8-84BE-665A-B689893EAD12}"/>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217</a:t>
            </a:fld>
            <a:endParaRPr lang="en-GB"/>
          </a:p>
        </p:txBody>
      </p:sp>
    </p:spTree>
    <p:extLst>
      <p:ext uri="{BB962C8B-B14F-4D97-AF65-F5344CB8AC3E}">
        <p14:creationId xmlns:p14="http://schemas.microsoft.com/office/powerpoint/2010/main" val="269916762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a:t>Based on current performance and required implementation efforts we have identified 11 initiatives to initiate in the short run</a:t>
            </a:r>
          </a:p>
        </p:txBody>
      </p:sp>
      <p:graphicFrame>
        <p:nvGraphicFramePr>
          <p:cNvPr id="28" name="table_type_name">
            <a:extLst>
              <a:ext uri="{FF2B5EF4-FFF2-40B4-BE49-F238E27FC236}">
                <a16:creationId xmlns:a16="http://schemas.microsoft.com/office/drawing/2014/main" id="{99E643BC-531A-F84B-BA3A-72E79CDFFB23}"/>
              </a:ext>
            </a:extLst>
          </p:cNvPr>
          <p:cNvGraphicFramePr>
            <a:graphicFrameLocks noGrp="1"/>
          </p:cNvGraphicFramePr>
          <p:nvPr>
            <p:extLst>
              <p:ext uri="{D42A27DB-BD31-4B8C-83A1-F6EECF244321}">
                <p14:modId xmlns:p14="http://schemas.microsoft.com/office/powerpoint/2010/main" val="3672857846"/>
              </p:ext>
            </p:extLst>
          </p:nvPr>
        </p:nvGraphicFramePr>
        <p:xfrm>
          <a:off x="467806" y="1648496"/>
          <a:ext cx="11173331" cy="4523590"/>
        </p:xfrm>
        <a:graphic>
          <a:graphicData uri="http://schemas.openxmlformats.org/drawingml/2006/table">
            <a:tbl>
              <a:tblPr bandRow="1">
                <a:tableStyleId>{EB344D84-9AFB-497E-A393-DC336BA19D2E}</a:tableStyleId>
              </a:tblPr>
              <a:tblGrid>
                <a:gridCol w="1039426">
                  <a:extLst>
                    <a:ext uri="{9D8B030D-6E8A-4147-A177-3AD203B41FA5}">
                      <a16:colId xmlns:a16="http://schemas.microsoft.com/office/drawing/2014/main" val="20000"/>
                    </a:ext>
                  </a:extLst>
                </a:gridCol>
                <a:gridCol w="427788">
                  <a:extLst>
                    <a:ext uri="{9D8B030D-6E8A-4147-A177-3AD203B41FA5}">
                      <a16:colId xmlns:a16="http://schemas.microsoft.com/office/drawing/2014/main" val="20001"/>
                    </a:ext>
                  </a:extLst>
                </a:gridCol>
                <a:gridCol w="9706117">
                  <a:extLst>
                    <a:ext uri="{9D8B030D-6E8A-4147-A177-3AD203B41FA5}">
                      <a16:colId xmlns:a16="http://schemas.microsoft.com/office/drawing/2014/main" val="20002"/>
                    </a:ext>
                  </a:extLst>
                </a:gridCol>
              </a:tblGrid>
              <a:tr h="332850">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mn-lt"/>
                          <a:ea typeface="+mn-ea"/>
                          <a:cs typeface="+mn-cs"/>
                        </a:rPr>
                        <a:t>Area</a:t>
                      </a:r>
                    </a:p>
                  </a:txBody>
                  <a:tcPr marL="0" marR="0" marT="91439" marB="91439" anchor="b" horzOverflow="overflow">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noProof="0">
                        <a:ln>
                          <a:noFill/>
                        </a:ln>
                        <a:solidFill>
                          <a:schemeClr val="tx1"/>
                        </a:solidFill>
                        <a:effectLst/>
                        <a:latin typeface="+mn-lt"/>
                        <a:cs typeface="Arial" charset="0"/>
                      </a:endParaRPr>
                    </a:p>
                  </a:txBody>
                  <a:tcPr marL="0" marR="0" anchor="b" horzOverflow="overflow">
                    <a:lnL>
                      <a:noFill/>
                    </a:lnL>
                    <a:lnR>
                      <a:noFill/>
                    </a:lnR>
                    <a:lnT w="25400" cmpd="sng">
                      <a:noFill/>
                    </a:lnT>
                    <a:lnB>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mn-lt"/>
                          <a:ea typeface="+mn-ea"/>
                          <a:cs typeface="+mn-cs"/>
                        </a:rPr>
                        <a:t>Suggested effective churn management initiatives</a:t>
                      </a:r>
                    </a:p>
                  </a:txBody>
                  <a:tcPr marL="0" marR="0" marT="91439" marB="91439" anchor="b" horzOverflow="overflow">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0">
                <a:tc>
                  <a:txBody>
                    <a:bodyPr/>
                    <a:lstStyle/>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91439" marR="91439" marT="0" marB="36000" horzOverflow="overflow">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571500" marR="0" lvl="2" indent="-171450" algn="l" defTabSz="914400" rtl="0" eaLnBrk="1" fontAlgn="base" latinLnBrk="0" hangingPunct="1">
                        <a:lnSpc>
                          <a:spcPct val="100000"/>
                        </a:lnSpc>
                        <a:spcBef>
                          <a:spcPct val="0"/>
                        </a:spcBef>
                        <a:spcAft>
                          <a:spcPct val="0"/>
                        </a:spcAft>
                        <a:buClr>
                          <a:schemeClr val="tx2"/>
                        </a:buClr>
                        <a:buSzTx/>
                        <a:buFont typeface="Arial" charset="0"/>
                        <a:buChar char="–"/>
                        <a:tabLst/>
                      </a:pPr>
                      <a:endParaRPr kumimoji="0" lang="en-US" sz="100" b="0" i="0" u="none" strike="noStrike" cap="none" normalizeH="0" baseline="0" noProof="0">
                        <a:ln>
                          <a:noFill/>
                        </a:ln>
                        <a:solidFill>
                          <a:schemeClr val="tx1"/>
                        </a:solidFill>
                        <a:effectLst/>
                        <a:latin typeface="+mn-lt"/>
                        <a:cs typeface="Arial" charset="0"/>
                      </a:endParaRPr>
                    </a:p>
                  </a:txBody>
                  <a:tcPr marL="45720" marR="45720" horzOverflow="overflow">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endParaRPr kumimoji="0" lang="en-US" sz="400" b="0" i="0" u="none" strike="noStrike" kern="1200" cap="none" spc="0" normalizeH="0" baseline="0" noProof="0">
                        <a:ln>
                          <a:noFill/>
                        </a:ln>
                        <a:solidFill>
                          <a:srgbClr val="000000"/>
                        </a:solidFill>
                        <a:effectLst/>
                        <a:uLnTx/>
                        <a:uFillTx/>
                        <a:latin typeface="+mn-lt"/>
                        <a:ea typeface="+mn-ea"/>
                        <a:cs typeface="+mn-cs"/>
                      </a:endParaRPr>
                    </a:p>
                  </a:txBody>
                  <a:tcPr marL="91439" marR="91439" marT="0" marB="36000" horzOverflow="overflow">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592">
                <a:tc rowSpan="3">
                  <a:txBody>
                    <a:bodyPr/>
                    <a:lstStyle/>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r>
                        <a:rPr lang="en-US" sz="1200" b="1" noProof="0">
                          <a:solidFill>
                            <a:schemeClr val="bg1"/>
                          </a:solidFill>
                        </a:rPr>
                        <a:t>Analytics</a:t>
                      </a:r>
                      <a:r>
                        <a:rPr lang="en-US" sz="1200" b="1" baseline="0" noProof="0">
                          <a:solidFill>
                            <a:schemeClr val="bg1"/>
                          </a:solidFill>
                        </a:rPr>
                        <a:t>/</a:t>
                      </a:r>
                    </a:p>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r>
                        <a:rPr lang="en-US" sz="1200" b="1" baseline="0" noProof="0">
                          <a:solidFill>
                            <a:schemeClr val="bg1"/>
                          </a:solidFill>
                        </a:rPr>
                        <a:t>Enablers</a:t>
                      </a:r>
                      <a:endParaRPr lang="en-US" sz="1200" b="1" noProof="0">
                        <a:solidFill>
                          <a:schemeClr val="bg1"/>
                        </a:solidFill>
                      </a:endParaRPr>
                    </a:p>
                  </a:txBody>
                  <a:tcPr marL="0" marR="0" marT="0" marB="0" anchor="ctr" horzOverflow="overflow">
                    <a:lnL>
                      <a:noFill/>
                    </a:lnL>
                    <a:lnR>
                      <a:noFill/>
                    </a:lnR>
                    <a:lnT>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rowSpan="3">
                  <a:txBody>
                    <a:bodyPr/>
                    <a:lstStyle/>
                    <a:p>
                      <a:pPr marL="288925" marR="0" lvl="1" indent="-174625" algn="l" defTabSz="914400" rtl="0" eaLnBrk="1" fontAlgn="base" latinLnBrk="0" hangingPunct="1">
                        <a:lnSpc>
                          <a:spcPct val="100000"/>
                        </a:lnSpc>
                        <a:spcBef>
                          <a:spcPct val="0"/>
                        </a:spcBef>
                        <a:spcAft>
                          <a:spcPct val="0"/>
                        </a:spcAft>
                        <a:buClr>
                          <a:srgbClr val="000000"/>
                        </a:buClr>
                        <a:buSzTx/>
                        <a:buFontTx/>
                        <a:buChar char="•"/>
                        <a:tabLs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45720" marR="45720" horzOverflow="overflow">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Trust the numbers: </a:t>
                      </a:r>
                      <a:r>
                        <a:rPr kumimoji="0" lang="en-US" sz="1200" b="0" i="0" u="none" strike="noStrike" kern="1200" cap="none" spc="0" normalizeH="0" baseline="0" noProof="0">
                          <a:ln>
                            <a:noFill/>
                          </a:ln>
                          <a:solidFill>
                            <a:srgbClr val="000000"/>
                          </a:solidFill>
                          <a:effectLst/>
                          <a:uLnTx/>
                          <a:uFillTx/>
                          <a:latin typeface="+mn-lt"/>
                          <a:ea typeface="+mn-ea"/>
                          <a:cs typeface="+mn-cs"/>
                        </a:rPr>
                        <a:t>Ensure confidence in reported numbers</a:t>
                      </a:r>
                    </a:p>
                  </a:txBody>
                  <a:tcPr marL="0" marR="0" marT="0" marB="0" anchor="ctr" horzOverflow="overflow">
                    <a:lnL>
                      <a:noFill/>
                    </a:lnL>
                    <a:lnR>
                      <a:noFill/>
                    </a:lnR>
                    <a:lnT>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Setup churn cockpit:</a:t>
                      </a:r>
                      <a:r>
                        <a:rPr kumimoji="0" lang="en-US" sz="1200" b="0" i="0" u="none" strike="noStrike" kern="1200" cap="none" spc="0" normalizeH="0" baseline="0" noProof="0">
                          <a:ln>
                            <a:noFill/>
                          </a:ln>
                          <a:solidFill>
                            <a:srgbClr val="000000"/>
                          </a:solidFill>
                          <a:effectLst/>
                          <a:uLnTx/>
                          <a:uFillTx/>
                          <a:latin typeface="+mn-lt"/>
                          <a:ea typeface="+mn-ea"/>
                          <a:cs typeface="+mn-cs"/>
                        </a:rPr>
                        <a:t> Monthly reporting to gain insights and track performance of initiatives</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Track reason for churn:</a:t>
                      </a:r>
                      <a:r>
                        <a:rPr kumimoji="0" lang="en-US" sz="1200" b="0" i="0" u="none" strike="noStrike" kern="1200" cap="none" spc="0" normalizeH="0" baseline="0" noProof="0">
                          <a:ln>
                            <a:noFill/>
                          </a:ln>
                          <a:solidFill>
                            <a:srgbClr val="000000"/>
                          </a:solidFill>
                          <a:effectLst/>
                          <a:uLnTx/>
                          <a:uFillTx/>
                          <a:latin typeface="+mn-lt"/>
                          <a:ea typeface="+mn-ea"/>
                          <a:cs typeface="+mn-cs"/>
                        </a:rPr>
                        <a:t> Measure and report reason for churn to follow market development</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4592">
                <a:tc rowSpan="6">
                  <a:txBody>
                    <a:bodyPr/>
                    <a:lstStyle/>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chemeClr val="tx1"/>
                          </a:solidFill>
                          <a:effectLst/>
                          <a:uLnTx/>
                          <a:uFillTx/>
                          <a:latin typeface="+mn-lt"/>
                          <a:ea typeface="+mn-ea"/>
                          <a:cs typeface="+mn-cs"/>
                        </a:rPr>
                        <a:t>Execution</a:t>
                      </a:r>
                    </a:p>
                  </a:txBody>
                  <a:tcPr marL="0" marR="0" marT="0" marB="0" anchor="ctr" horzOverflow="overflow">
                    <a:lnL>
                      <a:noFill/>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rowSpan="6">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US" sz="1100" b="0" i="0" u="none" strike="noStrike" cap="none" normalizeH="0" baseline="0" noProof="0">
                        <a:ln>
                          <a:noFill/>
                        </a:ln>
                        <a:solidFill>
                          <a:schemeClr val="tx1"/>
                        </a:solidFill>
                        <a:effectLst/>
                        <a:latin typeface="+mn-lt"/>
                        <a:cs typeface="Arial" charset="0"/>
                      </a:endParaRPr>
                    </a:p>
                  </a:txBody>
                  <a:tcPr marL="45720" marR="45720" horzOverflow="overflow">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Define front-end enablers: </a:t>
                      </a:r>
                      <a:r>
                        <a:rPr kumimoji="0" lang="en-US" sz="1200" b="0" i="0" u="none" strike="noStrike" kern="1200" cap="none" spc="0" normalizeH="0" baseline="0" noProof="0">
                          <a:ln>
                            <a:noFill/>
                          </a:ln>
                          <a:solidFill>
                            <a:srgbClr val="000000"/>
                          </a:solidFill>
                          <a:effectLst/>
                          <a:uLnTx/>
                          <a:uFillTx/>
                          <a:latin typeface="+mn-lt"/>
                          <a:ea typeface="+mn-ea"/>
                          <a:cs typeface="+mn-cs"/>
                        </a:rPr>
                        <a:t>Include retention perspective when targeting new customers (incl. service level and discounts)</a:t>
                      </a:r>
                    </a:p>
                  </a:txBody>
                  <a:tcPr marL="0" marR="0" marT="0" marB="0" anchor="ctr" horzOverflow="overflow">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Targeted cross-selling: </a:t>
                      </a:r>
                      <a:r>
                        <a:rPr kumimoji="0" lang="en-US" sz="1200" b="0" i="0" u="none" strike="noStrike" kern="1200" cap="none" spc="0" normalizeH="0" baseline="0" noProof="0">
                          <a:ln>
                            <a:noFill/>
                          </a:ln>
                          <a:solidFill>
                            <a:srgbClr val="000000"/>
                          </a:solidFill>
                          <a:effectLst/>
                          <a:uLnTx/>
                          <a:uFillTx/>
                          <a:latin typeface="+mn-lt"/>
                          <a:ea typeface="+mn-ea"/>
                          <a:cs typeface="+mn-cs"/>
                        </a:rPr>
                        <a:t>Use knowledge of segment needs to focus cross-sell effort at front-end and later</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Increase lock-in: </a:t>
                      </a:r>
                      <a:r>
                        <a:rPr kumimoji="0" lang="en-US" sz="1200" b="0" i="0" u="none" strike="noStrike" kern="1200" cap="none" spc="0" normalizeH="0" baseline="0" noProof="0">
                          <a:ln>
                            <a:noFill/>
                          </a:ln>
                          <a:solidFill>
                            <a:srgbClr val="000000"/>
                          </a:solidFill>
                          <a:effectLst/>
                          <a:uLnTx/>
                          <a:uFillTx/>
                          <a:latin typeface="+mn-lt"/>
                          <a:ea typeface="+mn-ea"/>
                          <a:cs typeface="+mn-cs"/>
                        </a:rPr>
                        <a:t>Pro-actively reach out to customers 1-2 months before renewal to re-contract</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Increase perceived value: </a:t>
                      </a:r>
                      <a:r>
                        <a:rPr kumimoji="0" lang="en-US" sz="1200" b="0" i="0" u="none" strike="noStrike" kern="1200" cap="none" spc="0" normalizeH="0" baseline="0" noProof="0">
                          <a:ln>
                            <a:noFill/>
                          </a:ln>
                          <a:solidFill>
                            <a:srgbClr val="000000"/>
                          </a:solidFill>
                          <a:effectLst/>
                          <a:uLnTx/>
                          <a:uFillTx/>
                          <a:latin typeface="+mn-lt"/>
                          <a:ea typeface="+mn-ea"/>
                          <a:cs typeface="+mn-cs"/>
                        </a:rPr>
                        <a:t>Use segment specific complementary offers 1-2 months before renewal</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Differentiate pricing strategy: </a:t>
                      </a:r>
                      <a:r>
                        <a:rPr kumimoji="0" lang="en-US" sz="1200" b="0" i="0" u="none" strike="noStrike" kern="1200" cap="none" spc="0" normalizeH="0" baseline="0" noProof="0">
                          <a:ln>
                            <a:noFill/>
                          </a:ln>
                          <a:solidFill>
                            <a:srgbClr val="000000"/>
                          </a:solidFill>
                          <a:effectLst/>
                          <a:uLnTx/>
                          <a:uFillTx/>
                          <a:latin typeface="+mn-lt"/>
                          <a:ea typeface="+mn-ea"/>
                          <a:cs typeface="+mn-cs"/>
                        </a:rPr>
                        <a:t>Offer discounts to high-churn risk customers 1-2 months before renewal</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Differentiate reactive effort: </a:t>
                      </a:r>
                      <a:r>
                        <a:rPr kumimoji="0" lang="en-US" sz="1200" b="0" i="0" u="none" strike="noStrike" kern="1200" cap="none" spc="0" normalizeH="0" baseline="0" noProof="0">
                          <a:ln>
                            <a:noFill/>
                          </a:ln>
                          <a:solidFill>
                            <a:srgbClr val="000000"/>
                          </a:solidFill>
                          <a:effectLst/>
                          <a:uLnTx/>
                          <a:uFillTx/>
                          <a:latin typeface="+mn-lt"/>
                          <a:ea typeface="+mn-ea"/>
                          <a:cs typeface="+mn-cs"/>
                        </a:rPr>
                        <a:t>Customize retention offers and inbound scripts based on needs and churn rates</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64592">
                <a:tc rowSpan="2">
                  <a:txBody>
                    <a:bodyPr/>
                    <a:lstStyle/>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chemeClr val="bg1"/>
                          </a:solidFill>
                          <a:effectLst/>
                          <a:uLnTx/>
                          <a:uFillTx/>
                          <a:latin typeface="+mn-lt"/>
                          <a:ea typeface="+mn-ea"/>
                          <a:cs typeface="+mn-cs"/>
                        </a:rPr>
                        <a:t>Platforms</a:t>
                      </a:r>
                    </a:p>
                  </a:txBody>
                  <a:tcPr marL="0" marR="0" marT="0" marB="0" anchor="ctr" horzOverflow="overflow">
                    <a:lnL>
                      <a:noFill/>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2B2B2"/>
                    </a:solidFill>
                  </a:tcPr>
                </a:tc>
                <a:tc rowSpan="2">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US" sz="1100" b="0" i="0" u="none" strike="noStrike" cap="none" normalizeH="0" baseline="0" noProof="0">
                        <a:ln>
                          <a:noFill/>
                        </a:ln>
                        <a:solidFill>
                          <a:schemeClr val="tx1"/>
                        </a:solidFill>
                        <a:effectLst/>
                        <a:latin typeface="+mn-lt"/>
                        <a:cs typeface="Arial" charset="0"/>
                      </a:endParaRPr>
                    </a:p>
                  </a:txBody>
                  <a:tcPr marL="45720" marR="45720" horzOverflow="overflow">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Update CRM system: </a:t>
                      </a:r>
                      <a:r>
                        <a:rPr kumimoji="0" lang="en-US" sz="1200" b="0" i="0" u="none" strike="noStrike" kern="1200" cap="none" spc="0" normalizeH="0" baseline="0" noProof="0">
                          <a:ln>
                            <a:noFill/>
                          </a:ln>
                          <a:solidFill>
                            <a:srgbClr val="000000"/>
                          </a:solidFill>
                          <a:effectLst/>
                          <a:uLnTx/>
                          <a:uFillTx/>
                          <a:latin typeface="+mn-lt"/>
                          <a:ea typeface="+mn-ea"/>
                          <a:cs typeface="+mn-cs"/>
                        </a:rPr>
                        <a:t>Include segmentation and position in churn tree in CRM system</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Divide and measure: </a:t>
                      </a:r>
                      <a:r>
                        <a:rPr kumimoji="0" lang="en-US" sz="1200" b="0" i="0" u="none" strike="noStrike" kern="1200" cap="none" spc="0" normalizeH="0" baseline="0" noProof="0">
                          <a:ln>
                            <a:noFill/>
                          </a:ln>
                          <a:solidFill>
                            <a:srgbClr val="000000"/>
                          </a:solidFill>
                          <a:effectLst/>
                          <a:uLnTx/>
                          <a:uFillTx/>
                          <a:latin typeface="+mn-lt"/>
                          <a:ea typeface="+mn-ea"/>
                          <a:cs typeface="+mn-cs"/>
                        </a:rPr>
                        <a:t>Ensure ownership and responsibilities are clearly defined and KPIs are in place to track performance</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bl>
          </a:graphicData>
        </a:graphic>
      </p:graphicFrame>
      <p:sp>
        <p:nvSpPr>
          <p:cNvPr id="31" name="Oval 30">
            <a:extLst>
              <a:ext uri="{FF2B5EF4-FFF2-40B4-BE49-F238E27FC236}">
                <a16:creationId xmlns:a16="http://schemas.microsoft.com/office/drawing/2014/main" id="{B3D3DEDA-C00C-ED46-BE1C-B7B692B039D6}"/>
              </a:ext>
            </a:extLst>
          </p:cNvPr>
          <p:cNvSpPr>
            <a:spLocks noChangeAspect="1"/>
          </p:cNvSpPr>
          <p:nvPr/>
        </p:nvSpPr>
        <p:spPr>
          <a:xfrm>
            <a:off x="1583308" y="2218035"/>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2"/>
                </a:solidFill>
                <a:effectLst/>
                <a:uLnTx/>
                <a:uFillTx/>
                <a:latin typeface="Arial" panose="020B0604020202020204"/>
                <a:ea typeface="+mn-ea"/>
                <a:cs typeface="+mn-cs"/>
                <a:sym typeface="Arial"/>
              </a:rPr>
              <a:t>1</a:t>
            </a:r>
          </a:p>
        </p:txBody>
      </p:sp>
      <p:sp>
        <p:nvSpPr>
          <p:cNvPr id="8" name="Oval 7">
            <a:extLst>
              <a:ext uri="{FF2B5EF4-FFF2-40B4-BE49-F238E27FC236}">
                <a16:creationId xmlns:a16="http://schemas.microsoft.com/office/drawing/2014/main" id="{6782D1FF-A425-BE49-9935-B40DA150D8AE}"/>
              </a:ext>
            </a:extLst>
          </p:cNvPr>
          <p:cNvSpPr>
            <a:spLocks noChangeAspect="1"/>
          </p:cNvSpPr>
          <p:nvPr/>
        </p:nvSpPr>
        <p:spPr>
          <a:xfrm>
            <a:off x="1583308" y="2583260"/>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2"/>
                </a:solidFill>
                <a:effectLst/>
                <a:uLnTx/>
                <a:uFillTx/>
                <a:latin typeface="Arial" panose="020B0604020202020204"/>
                <a:ea typeface="+mn-ea"/>
                <a:cs typeface="+mn-cs"/>
                <a:sym typeface="Arial"/>
              </a:rPr>
              <a:t>2</a:t>
            </a:r>
          </a:p>
        </p:txBody>
      </p:sp>
      <p:sp>
        <p:nvSpPr>
          <p:cNvPr id="9" name="Oval 8">
            <a:extLst>
              <a:ext uri="{FF2B5EF4-FFF2-40B4-BE49-F238E27FC236}">
                <a16:creationId xmlns:a16="http://schemas.microsoft.com/office/drawing/2014/main" id="{734DEB69-9551-3E44-8C19-1D83C2EAA284}"/>
              </a:ext>
            </a:extLst>
          </p:cNvPr>
          <p:cNvSpPr>
            <a:spLocks noChangeAspect="1"/>
          </p:cNvSpPr>
          <p:nvPr/>
        </p:nvSpPr>
        <p:spPr>
          <a:xfrm>
            <a:off x="1583308" y="2948485"/>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2"/>
                </a:solidFill>
                <a:effectLst/>
                <a:uLnTx/>
                <a:uFillTx/>
                <a:latin typeface="Arial" panose="020B0604020202020204"/>
                <a:ea typeface="+mn-ea"/>
                <a:cs typeface="+mn-cs"/>
                <a:sym typeface="Arial"/>
              </a:rPr>
              <a:t>3</a:t>
            </a:r>
          </a:p>
        </p:txBody>
      </p:sp>
      <p:sp>
        <p:nvSpPr>
          <p:cNvPr id="10" name="Oval 9">
            <a:extLst>
              <a:ext uri="{FF2B5EF4-FFF2-40B4-BE49-F238E27FC236}">
                <a16:creationId xmlns:a16="http://schemas.microsoft.com/office/drawing/2014/main" id="{59D20173-8298-1446-A691-5398DBF3BB83}"/>
              </a:ext>
            </a:extLst>
          </p:cNvPr>
          <p:cNvSpPr>
            <a:spLocks noChangeAspect="1"/>
          </p:cNvSpPr>
          <p:nvPr/>
        </p:nvSpPr>
        <p:spPr>
          <a:xfrm>
            <a:off x="1583308" y="3313710"/>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8A6F6"/>
                </a:solidFill>
                <a:effectLst/>
                <a:uLnTx/>
                <a:uFillTx/>
                <a:latin typeface="Arial" panose="020B0604020202020204"/>
                <a:ea typeface="+mn-ea"/>
                <a:cs typeface="+mn-cs"/>
                <a:sym typeface="Arial"/>
              </a:rPr>
              <a:t>4</a:t>
            </a:r>
          </a:p>
        </p:txBody>
      </p:sp>
      <p:sp>
        <p:nvSpPr>
          <p:cNvPr id="11" name="Oval 10">
            <a:extLst>
              <a:ext uri="{FF2B5EF4-FFF2-40B4-BE49-F238E27FC236}">
                <a16:creationId xmlns:a16="http://schemas.microsoft.com/office/drawing/2014/main" id="{6C822EB4-4309-4843-A1EA-654BE15CD561}"/>
              </a:ext>
            </a:extLst>
          </p:cNvPr>
          <p:cNvSpPr>
            <a:spLocks noChangeAspect="1"/>
          </p:cNvSpPr>
          <p:nvPr/>
        </p:nvSpPr>
        <p:spPr>
          <a:xfrm>
            <a:off x="1583308" y="3678935"/>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8A6F6"/>
                </a:solidFill>
                <a:effectLst/>
                <a:uLnTx/>
                <a:uFillTx/>
                <a:latin typeface="Arial" panose="020B0604020202020204"/>
                <a:ea typeface="+mn-ea"/>
                <a:cs typeface="+mn-cs"/>
                <a:sym typeface="Arial"/>
              </a:rPr>
              <a:t>5</a:t>
            </a:r>
          </a:p>
        </p:txBody>
      </p:sp>
      <p:sp>
        <p:nvSpPr>
          <p:cNvPr id="12" name="Oval 11">
            <a:extLst>
              <a:ext uri="{FF2B5EF4-FFF2-40B4-BE49-F238E27FC236}">
                <a16:creationId xmlns:a16="http://schemas.microsoft.com/office/drawing/2014/main" id="{CF581D3C-43D1-9546-A435-C77D612FDCAB}"/>
              </a:ext>
            </a:extLst>
          </p:cNvPr>
          <p:cNvSpPr>
            <a:spLocks noChangeAspect="1"/>
          </p:cNvSpPr>
          <p:nvPr/>
        </p:nvSpPr>
        <p:spPr>
          <a:xfrm>
            <a:off x="1583308" y="4044160"/>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8A6F6"/>
                </a:solidFill>
                <a:effectLst/>
                <a:uLnTx/>
                <a:uFillTx/>
                <a:latin typeface="Arial" panose="020B0604020202020204"/>
                <a:ea typeface="+mn-ea"/>
                <a:cs typeface="+mn-cs"/>
                <a:sym typeface="Arial"/>
              </a:rPr>
              <a:t>6</a:t>
            </a:r>
          </a:p>
        </p:txBody>
      </p:sp>
      <p:sp>
        <p:nvSpPr>
          <p:cNvPr id="13" name="Oval 12">
            <a:extLst>
              <a:ext uri="{FF2B5EF4-FFF2-40B4-BE49-F238E27FC236}">
                <a16:creationId xmlns:a16="http://schemas.microsoft.com/office/drawing/2014/main" id="{FF7AA636-EA2A-9C42-9809-F9F3237BEFE5}"/>
              </a:ext>
            </a:extLst>
          </p:cNvPr>
          <p:cNvSpPr>
            <a:spLocks noChangeAspect="1"/>
          </p:cNvSpPr>
          <p:nvPr/>
        </p:nvSpPr>
        <p:spPr>
          <a:xfrm>
            <a:off x="1583308" y="4409385"/>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8A6F6"/>
                </a:solidFill>
                <a:effectLst/>
                <a:uLnTx/>
                <a:uFillTx/>
                <a:latin typeface="Arial" panose="020B0604020202020204"/>
                <a:ea typeface="+mn-ea"/>
                <a:cs typeface="+mn-cs"/>
                <a:sym typeface="Arial"/>
              </a:rPr>
              <a:t>7</a:t>
            </a:r>
          </a:p>
        </p:txBody>
      </p:sp>
      <p:sp>
        <p:nvSpPr>
          <p:cNvPr id="14" name="Oval 13">
            <a:extLst>
              <a:ext uri="{FF2B5EF4-FFF2-40B4-BE49-F238E27FC236}">
                <a16:creationId xmlns:a16="http://schemas.microsoft.com/office/drawing/2014/main" id="{8B7A1C66-2DD1-1A43-A52F-4FDADF6E5306}"/>
              </a:ext>
            </a:extLst>
          </p:cNvPr>
          <p:cNvSpPr>
            <a:spLocks noChangeAspect="1"/>
          </p:cNvSpPr>
          <p:nvPr/>
        </p:nvSpPr>
        <p:spPr>
          <a:xfrm>
            <a:off x="1583308" y="4774610"/>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8A6F6"/>
                </a:solidFill>
                <a:effectLst/>
                <a:uLnTx/>
                <a:uFillTx/>
                <a:latin typeface="Arial" panose="020B0604020202020204"/>
                <a:ea typeface="+mn-ea"/>
                <a:cs typeface="+mn-cs"/>
                <a:sym typeface="Arial"/>
              </a:rPr>
              <a:t>8</a:t>
            </a:r>
          </a:p>
        </p:txBody>
      </p:sp>
      <p:sp>
        <p:nvSpPr>
          <p:cNvPr id="15" name="Oval 14">
            <a:extLst>
              <a:ext uri="{FF2B5EF4-FFF2-40B4-BE49-F238E27FC236}">
                <a16:creationId xmlns:a16="http://schemas.microsoft.com/office/drawing/2014/main" id="{416D0ADD-7F16-9B40-944F-EE616FE00B65}"/>
              </a:ext>
            </a:extLst>
          </p:cNvPr>
          <p:cNvSpPr>
            <a:spLocks noChangeAspect="1"/>
          </p:cNvSpPr>
          <p:nvPr/>
        </p:nvSpPr>
        <p:spPr>
          <a:xfrm>
            <a:off x="1583308" y="5139835"/>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8A6F6"/>
                </a:solidFill>
                <a:effectLst/>
                <a:uLnTx/>
                <a:uFillTx/>
                <a:latin typeface="Arial" panose="020B0604020202020204"/>
                <a:ea typeface="+mn-ea"/>
                <a:cs typeface="+mn-cs"/>
                <a:sym typeface="Arial"/>
              </a:rPr>
              <a:t>9</a:t>
            </a:r>
          </a:p>
        </p:txBody>
      </p:sp>
      <p:sp>
        <p:nvSpPr>
          <p:cNvPr id="16" name="Oval 15">
            <a:extLst>
              <a:ext uri="{FF2B5EF4-FFF2-40B4-BE49-F238E27FC236}">
                <a16:creationId xmlns:a16="http://schemas.microsoft.com/office/drawing/2014/main" id="{81EE2FEF-CBE8-6149-8FA6-E4A701532758}"/>
              </a:ext>
            </a:extLst>
          </p:cNvPr>
          <p:cNvSpPr>
            <a:spLocks noChangeAspect="1"/>
          </p:cNvSpPr>
          <p:nvPr/>
        </p:nvSpPr>
        <p:spPr>
          <a:xfrm>
            <a:off x="1583308" y="5505060"/>
            <a:ext cx="252000" cy="252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lumMod val="50000"/>
                  </a:srgbClr>
                </a:solidFill>
                <a:effectLst/>
                <a:uLnTx/>
                <a:uFillTx/>
                <a:latin typeface="Arial" panose="020B0604020202020204"/>
                <a:ea typeface="+mn-ea"/>
                <a:cs typeface="+mn-cs"/>
                <a:sym typeface="Arial"/>
              </a:rPr>
              <a:t>10</a:t>
            </a:r>
          </a:p>
        </p:txBody>
      </p:sp>
      <p:sp>
        <p:nvSpPr>
          <p:cNvPr id="17" name="Oval 16">
            <a:extLst>
              <a:ext uri="{FF2B5EF4-FFF2-40B4-BE49-F238E27FC236}">
                <a16:creationId xmlns:a16="http://schemas.microsoft.com/office/drawing/2014/main" id="{BA87C6F1-D159-6642-B019-33C722EC9810}"/>
              </a:ext>
            </a:extLst>
          </p:cNvPr>
          <p:cNvSpPr>
            <a:spLocks noChangeAspect="1"/>
          </p:cNvSpPr>
          <p:nvPr/>
        </p:nvSpPr>
        <p:spPr>
          <a:xfrm>
            <a:off x="1583308" y="5870286"/>
            <a:ext cx="252000" cy="252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lumMod val="50000"/>
                  </a:srgbClr>
                </a:solidFill>
                <a:effectLst/>
                <a:uLnTx/>
                <a:uFillTx/>
                <a:latin typeface="Arial" panose="020B0604020202020204"/>
                <a:ea typeface="+mn-ea"/>
                <a:cs typeface="+mn-cs"/>
                <a:sym typeface="Arial"/>
              </a:rPr>
              <a:t>11</a:t>
            </a:r>
          </a:p>
        </p:txBody>
      </p:sp>
      <p:sp>
        <p:nvSpPr>
          <p:cNvPr id="18" name="Footer Placeholder 2">
            <a:extLst>
              <a:ext uri="{FF2B5EF4-FFF2-40B4-BE49-F238E27FC236}">
                <a16:creationId xmlns:a16="http://schemas.microsoft.com/office/drawing/2014/main" id="{E77801E6-2886-094D-A6ED-4686B5581BB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Team analysis</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21" name="Rectangle 20">
            <a:extLst>
              <a:ext uri="{FF2B5EF4-FFF2-40B4-BE49-F238E27FC236}">
                <a16:creationId xmlns:a16="http://schemas.microsoft.com/office/drawing/2014/main" id="{309E6029-786D-B34D-9BAF-58E978F7A82E}"/>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 name="Rectangle 3">
            <a:extLst>
              <a:ext uri="{FF2B5EF4-FFF2-40B4-BE49-F238E27FC236}">
                <a16:creationId xmlns:a16="http://schemas.microsoft.com/office/drawing/2014/main" id="{C3D0222E-9BE4-79A3-71B9-CA3D51B01BA6}"/>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latin typeface="Arial"/>
                <a:ea typeface="+mn-ea"/>
                <a:cs typeface="Arial"/>
                <a:sym typeface="Arial"/>
              </a:rPr>
              <a:t>Strategic initiative: Churn </a:t>
            </a:r>
            <a:r>
              <a:rPr kumimoji="0" lang="en-GB" sz="1000" b="1" i="0" u="none" strike="noStrike" kern="1200" cap="none" spc="0" normalizeH="0" baseline="0" noProof="0" err="1">
                <a:ln>
                  <a:noFill/>
                </a:ln>
                <a:solidFill>
                  <a:schemeClr val="bg1"/>
                </a:solidFill>
                <a:effectLst/>
                <a:uLnTx/>
                <a:uFillTx/>
                <a:latin typeface="Arial"/>
                <a:ea typeface="+mn-ea"/>
                <a:cs typeface="Arial"/>
                <a:sym typeface="Arial"/>
              </a:rPr>
              <a:t>mgmt</a:t>
            </a:r>
            <a:endParaRPr kumimoji="0" lang="en-GB" sz="1000" b="1" i="0" u="none" strike="noStrike" kern="1200" cap="none" spc="0" normalizeH="0" baseline="0" noProof="0">
              <a:ln>
                <a:noFill/>
              </a:ln>
              <a:solidFill>
                <a:schemeClr val="bg1"/>
              </a:solidFill>
              <a:effectLst/>
              <a:uLnTx/>
              <a:uFillTx/>
              <a:latin typeface="Arial"/>
              <a:ea typeface="+mn-ea"/>
              <a:cs typeface="Arial"/>
              <a:sym typeface="Arial"/>
            </a:endParaRPr>
          </a:p>
        </p:txBody>
      </p:sp>
      <p:sp>
        <p:nvSpPr>
          <p:cNvPr id="7" name="Oval 6">
            <a:extLst>
              <a:ext uri="{FF2B5EF4-FFF2-40B4-BE49-F238E27FC236}">
                <a16:creationId xmlns:a16="http://schemas.microsoft.com/office/drawing/2014/main" id="{4E9418DA-4DE1-4CB3-E306-850EFFE35B21}"/>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a:solidFill>
                  <a:srgbClr val="FFFFFF"/>
                </a:solidFill>
                <a:ea typeface="+mn-ea"/>
              </a:rPr>
              <a:t>E</a:t>
            </a: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endParaRPr>
          </a:p>
        </p:txBody>
      </p:sp>
      <p:sp>
        <p:nvSpPr>
          <p:cNvPr id="3" name="Slide Number Placeholder 2">
            <a:extLst>
              <a:ext uri="{FF2B5EF4-FFF2-40B4-BE49-F238E27FC236}">
                <a16:creationId xmlns:a16="http://schemas.microsoft.com/office/drawing/2014/main" id="{7308BADC-AB85-F893-ADE1-CF1E1D98AE64}"/>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218</a:t>
            </a:fld>
            <a:endParaRPr lang="en-GB"/>
          </a:p>
        </p:txBody>
      </p:sp>
    </p:spTree>
    <p:extLst>
      <p:ext uri="{BB962C8B-B14F-4D97-AF65-F5344CB8AC3E}">
        <p14:creationId xmlns:p14="http://schemas.microsoft.com/office/powerpoint/2010/main" val="27647853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a:t>Yearly renewal prompt found to be strong driver of churn</a:t>
            </a:r>
          </a:p>
        </p:txBody>
      </p:sp>
      <p:sp>
        <p:nvSpPr>
          <p:cNvPr id="18" name="Rectangle 4">
            <a:extLst>
              <a:ext uri="{FF2B5EF4-FFF2-40B4-BE49-F238E27FC236}">
                <a16:creationId xmlns:a16="http://schemas.microsoft.com/office/drawing/2014/main" id="{26A1B93A-5491-8841-8137-1CE6B88ED038}"/>
              </a:ext>
            </a:extLst>
          </p:cNvPr>
          <p:cNvSpPr>
            <a:spLocks noChangeArrowheads="1"/>
          </p:cNvSpPr>
          <p:nvPr/>
        </p:nvSpPr>
        <p:spPr bwMode="auto">
          <a:xfrm>
            <a:off x="8265600" y="2244435"/>
            <a:ext cx="2901164" cy="3479847"/>
          </a:xfrm>
          <a:prstGeom prst="rect">
            <a:avLst/>
          </a:prstGeom>
          <a:solidFill>
            <a:srgbClr val="B5C9D9">
              <a:alpha val="69000"/>
            </a:srgbClr>
          </a:solidFill>
          <a:ln w="9525" algn="ctr">
            <a:solidFill>
              <a:srgbClr val="B5C9D9"/>
            </a:solidFill>
            <a:miter lim="800000"/>
            <a:headEnd type="none" w="lg" len="lg"/>
            <a:tailEnd type="none" w="lg" len="lg"/>
          </a:ln>
          <a:effectLst/>
        </p:spPr>
        <p:txBody>
          <a:bodyPr wrap="none" tIns="91440" bIns="9144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20" name="Rectangle 3">
            <a:extLst>
              <a:ext uri="{FF2B5EF4-FFF2-40B4-BE49-F238E27FC236}">
                <a16:creationId xmlns:a16="http://schemas.microsoft.com/office/drawing/2014/main" id="{C146EF2B-1D3C-1548-A680-F0D98CABC46B}"/>
              </a:ext>
            </a:extLst>
          </p:cNvPr>
          <p:cNvSpPr>
            <a:spLocks noChangeArrowheads="1"/>
          </p:cNvSpPr>
          <p:nvPr/>
        </p:nvSpPr>
        <p:spPr bwMode="auto">
          <a:xfrm>
            <a:off x="3446258" y="2243342"/>
            <a:ext cx="2418667" cy="3471658"/>
          </a:xfrm>
          <a:prstGeom prst="rect">
            <a:avLst/>
          </a:prstGeom>
          <a:solidFill>
            <a:srgbClr val="F9EFBD">
              <a:alpha val="69000"/>
            </a:srgbClr>
          </a:solidFill>
          <a:ln w="9525" algn="ctr">
            <a:solidFill>
              <a:srgbClr val="F9EFBD"/>
            </a:solidFill>
            <a:miter lim="800000"/>
            <a:headEnd type="none" w="lg" len="lg"/>
            <a:tailEnd type="none" w="lg" len="lg"/>
          </a:ln>
          <a:effectLst/>
        </p:spPr>
        <p:txBody>
          <a:bodyPr wrap="none"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21" name="Rectangle 4">
            <a:extLst>
              <a:ext uri="{FF2B5EF4-FFF2-40B4-BE49-F238E27FC236}">
                <a16:creationId xmlns:a16="http://schemas.microsoft.com/office/drawing/2014/main" id="{FEF9C53C-5315-4F41-8C28-CB916859FF3E}"/>
              </a:ext>
            </a:extLst>
          </p:cNvPr>
          <p:cNvSpPr>
            <a:spLocks noChangeArrowheads="1"/>
          </p:cNvSpPr>
          <p:nvPr/>
        </p:nvSpPr>
        <p:spPr bwMode="auto">
          <a:xfrm>
            <a:off x="5855663" y="2244435"/>
            <a:ext cx="2419200" cy="3479847"/>
          </a:xfrm>
          <a:prstGeom prst="rect">
            <a:avLst/>
          </a:prstGeom>
          <a:solidFill>
            <a:srgbClr val="BCDEC2">
              <a:alpha val="69000"/>
            </a:srgbClr>
          </a:solidFill>
          <a:ln w="9525" algn="ctr">
            <a:noFill/>
            <a:miter lim="800000"/>
            <a:headEnd type="none" w="lg" len="lg"/>
            <a:tailEnd type="none" w="lg" len="lg"/>
          </a:ln>
          <a:effectLst/>
        </p:spPr>
        <p:txBody>
          <a:bodyPr wrap="none" tIns="91440" bIns="9144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22" name="Rectangle 5">
            <a:extLst>
              <a:ext uri="{FF2B5EF4-FFF2-40B4-BE49-F238E27FC236}">
                <a16:creationId xmlns:a16="http://schemas.microsoft.com/office/drawing/2014/main" id="{E243F00F-2AD3-8048-B7D4-E0F619B8AE95}"/>
              </a:ext>
            </a:extLst>
          </p:cNvPr>
          <p:cNvSpPr>
            <a:spLocks noChangeArrowheads="1"/>
          </p:cNvSpPr>
          <p:nvPr/>
        </p:nvSpPr>
        <p:spPr bwMode="auto">
          <a:xfrm>
            <a:off x="1036320" y="2245713"/>
            <a:ext cx="2419200" cy="3489399"/>
          </a:xfrm>
          <a:prstGeom prst="rect">
            <a:avLst/>
          </a:prstGeom>
          <a:solidFill>
            <a:srgbClr val="E7C7C7">
              <a:alpha val="69000"/>
            </a:srgbClr>
          </a:solidFill>
          <a:ln w="9525" algn="ctr">
            <a:noFill/>
            <a:miter lim="800000"/>
            <a:headEnd type="none" w="lg" len="lg"/>
            <a:tailEnd type="none" w="lg" len="lg"/>
          </a:ln>
          <a:effectLst/>
        </p:spPr>
        <p:txBody>
          <a:bodyPr wrap="none" tIns="91440" bIns="9144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graphicFrame>
        <p:nvGraphicFramePr>
          <p:cNvPr id="23" name="Object 22">
            <a:extLst>
              <a:ext uri="{FF2B5EF4-FFF2-40B4-BE49-F238E27FC236}">
                <a16:creationId xmlns:a16="http://schemas.microsoft.com/office/drawing/2014/main" id="{939A98AA-F86E-3745-A39A-7A78DDD916D8}"/>
              </a:ext>
            </a:extLst>
          </p:cNvPr>
          <p:cNvGraphicFramePr>
            <a:graphicFrameLocks noChangeAspect="1"/>
          </p:cNvGraphicFramePr>
          <p:nvPr>
            <p:custDataLst>
              <p:tags r:id="rId1"/>
            </p:custDataLst>
          </p:nvPr>
        </p:nvGraphicFramePr>
        <p:xfrm>
          <a:off x="512616" y="1956959"/>
          <a:ext cx="10906845" cy="4297923"/>
        </p:xfrm>
        <a:graphic>
          <a:graphicData uri="http://schemas.openxmlformats.org/presentationml/2006/ole">
            <mc:AlternateContent xmlns:mc="http://schemas.openxmlformats.org/markup-compatibility/2006">
              <mc:Choice xmlns:v="urn:schemas-microsoft-com:vml" Requires="v">
                <p:oleObj name="Chart" r:id="rId5" imgW="8648636" imgH="3762362" progId="MSGraph.Chart.8">
                  <p:embed followColorScheme="full"/>
                </p:oleObj>
              </mc:Choice>
              <mc:Fallback>
                <p:oleObj name="Chart" r:id="rId5" imgW="8648636" imgH="3762362" progId="MSGraph.Chart.8">
                  <p:embed followColorScheme="full"/>
                  <p:pic>
                    <p:nvPicPr>
                      <p:cNvPr id="23" name="Object 22">
                        <a:extLst>
                          <a:ext uri="{FF2B5EF4-FFF2-40B4-BE49-F238E27FC236}">
                            <a16:creationId xmlns:a16="http://schemas.microsoft.com/office/drawing/2014/main" id="{939A98AA-F86E-3745-A39A-7A78DDD916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616" y="1956959"/>
                        <a:ext cx="10906845" cy="4297923"/>
                      </a:xfrm>
                      <a:prstGeom prst="rect">
                        <a:avLst/>
                      </a:prstGeom>
                      <a:noFill/>
                    </p:spPr>
                  </p:pic>
                </p:oleObj>
              </mc:Fallback>
            </mc:AlternateContent>
          </a:graphicData>
        </a:graphic>
      </p:graphicFrame>
      <p:sp>
        <p:nvSpPr>
          <p:cNvPr id="25" name="Text Placeholder 2">
            <a:extLst>
              <a:ext uri="{FF2B5EF4-FFF2-40B4-BE49-F238E27FC236}">
                <a16:creationId xmlns:a16="http://schemas.microsoft.com/office/drawing/2014/main" id="{017116BB-14B0-FC4B-9DE4-71A2CF68F317}"/>
              </a:ext>
            </a:extLst>
          </p:cNvPr>
          <p:cNvSpPr>
            <a:spLocks noGrp="1"/>
          </p:cNvSpPr>
          <p:nvPr>
            <p:custDataLst>
              <p:tags r:id="rId2"/>
            </p:custDataLst>
          </p:nvPr>
        </p:nvSpPr>
        <p:spPr bwMode="gray">
          <a:xfrm>
            <a:off x="10015827" y="6072320"/>
            <a:ext cx="1150937" cy="182562"/>
          </a:xfrm>
          <a:prstGeom prst="rect">
            <a:avLst/>
          </a:prstGeom>
          <a:noFill/>
          <a:ln w="9525">
            <a:noFill/>
            <a:miter lim="800000"/>
            <a:headEnd/>
            <a:tailEnd/>
          </a:ln>
          <a:effectLst/>
        </p:spPr>
        <p:txBody>
          <a:bodyPr vert="horz" wrap="none" lIns="0" tIns="0" rIns="0" bIns="0" numCol="1" spcCol="0" anchor="t"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panose="020B0604020202020204" pitchFamily="34" charset="0"/>
                <a:ea typeface="ＭＳ Ｐゴシック"/>
                <a:cs typeface="Arial" panose="020B0604020202020204" pitchFamily="34" charset="0"/>
                <a:sym typeface="Arial" panose="020B0604020202020204" pitchFamily="34" charset="0"/>
              </a:rPr>
              <a:t>Tenure [months]</a:t>
            </a:r>
            <a:endPar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sym typeface="Ubuntu"/>
            </a:endParaRPr>
          </a:p>
        </p:txBody>
      </p:sp>
      <p:sp>
        <p:nvSpPr>
          <p:cNvPr id="27" name="Text Box 12">
            <a:extLst>
              <a:ext uri="{FF2B5EF4-FFF2-40B4-BE49-F238E27FC236}">
                <a16:creationId xmlns:a16="http://schemas.microsoft.com/office/drawing/2014/main" id="{A0508E9F-0760-994B-9FEE-A4BB600D71A9}"/>
              </a:ext>
            </a:extLst>
          </p:cNvPr>
          <p:cNvSpPr txBox="1">
            <a:spLocks noChangeArrowheads="1"/>
          </p:cNvSpPr>
          <p:nvPr/>
        </p:nvSpPr>
        <p:spPr bwMode="auto">
          <a:xfrm>
            <a:off x="1768225" y="2435237"/>
            <a:ext cx="955390" cy="369332"/>
          </a:xfrm>
          <a:prstGeom prst="rect">
            <a:avLst/>
          </a:prstGeom>
          <a:noFill/>
          <a:ln w="9525" algn="ctr">
            <a:noFill/>
            <a:miter lim="800000"/>
            <a:headEnd type="none" w="lg" len="lg"/>
            <a:tailEnd type="none" w="lg" len="lg"/>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61F32"/>
                </a:solidFill>
                <a:effectLst/>
                <a:uLnTx/>
                <a:uFillTx/>
                <a:latin typeface="Arial" panose="020B0604020202020204"/>
                <a:ea typeface="+mn-ea"/>
                <a:cs typeface="Arial"/>
                <a:sym typeface="Arial"/>
              </a:rPr>
              <a:t>Short term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(0-10 months)</a:t>
            </a:r>
          </a:p>
        </p:txBody>
      </p:sp>
      <p:sp>
        <p:nvSpPr>
          <p:cNvPr id="29" name="Text Box 14">
            <a:extLst>
              <a:ext uri="{FF2B5EF4-FFF2-40B4-BE49-F238E27FC236}">
                <a16:creationId xmlns:a16="http://schemas.microsoft.com/office/drawing/2014/main" id="{663951A7-D635-6F42-86E5-FF81058B6DED}"/>
              </a:ext>
            </a:extLst>
          </p:cNvPr>
          <p:cNvSpPr txBox="1">
            <a:spLocks noChangeArrowheads="1"/>
          </p:cNvSpPr>
          <p:nvPr/>
        </p:nvSpPr>
        <p:spPr bwMode="auto">
          <a:xfrm>
            <a:off x="4141124" y="2435237"/>
            <a:ext cx="1028935" cy="369332"/>
          </a:xfrm>
          <a:prstGeom prst="rect">
            <a:avLst/>
          </a:prstGeom>
          <a:noFill/>
          <a:ln w="9525" algn="ctr">
            <a:noFill/>
            <a:miter lim="800000"/>
            <a:headEnd type="none" w="lg" len="lg"/>
            <a:tailEnd type="none" w="lg" len="lg"/>
          </a:ln>
          <a:effectLst/>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61F32"/>
                </a:solidFill>
                <a:effectLst/>
                <a:uLnTx/>
                <a:uFillTx/>
                <a:latin typeface="Arial" panose="020B0604020202020204"/>
                <a:ea typeface="+mn-ea"/>
                <a:cs typeface="Arial"/>
                <a:sym typeface="Arial"/>
              </a:rPr>
              <a:t>Mid term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(11-22 months)</a:t>
            </a:r>
          </a:p>
        </p:txBody>
      </p:sp>
      <p:sp>
        <p:nvSpPr>
          <p:cNvPr id="30" name="Text Box 14">
            <a:extLst>
              <a:ext uri="{FF2B5EF4-FFF2-40B4-BE49-F238E27FC236}">
                <a16:creationId xmlns:a16="http://schemas.microsoft.com/office/drawing/2014/main" id="{2C98BCAA-4A54-314C-ACF5-FA7EA8D8ADEA}"/>
              </a:ext>
            </a:extLst>
          </p:cNvPr>
          <p:cNvSpPr txBox="1">
            <a:spLocks noChangeArrowheads="1"/>
          </p:cNvSpPr>
          <p:nvPr/>
        </p:nvSpPr>
        <p:spPr bwMode="auto">
          <a:xfrm>
            <a:off x="6539574" y="2435237"/>
            <a:ext cx="1051378" cy="369332"/>
          </a:xfrm>
          <a:prstGeom prst="rect">
            <a:avLst/>
          </a:prstGeom>
          <a:noFill/>
          <a:ln w="9525" algn="ctr">
            <a:noFill/>
            <a:miter lim="800000"/>
            <a:headEnd type="none" w="lg" len="lg"/>
            <a:tailEnd type="none" w="lg" len="lg"/>
          </a:ln>
          <a:effec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61F32"/>
                </a:solidFill>
                <a:effectLst/>
                <a:uLnTx/>
                <a:uFillTx/>
                <a:latin typeface="Arial" panose="020B0604020202020204"/>
                <a:ea typeface="+mn-ea"/>
                <a:cs typeface="Arial"/>
                <a:sym typeface="Arial"/>
              </a:rPr>
              <a:t>Mid-long term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(23-34 months)</a:t>
            </a:r>
          </a:p>
        </p:txBody>
      </p:sp>
      <p:sp>
        <p:nvSpPr>
          <p:cNvPr id="32" name="Text Box 14">
            <a:extLst>
              <a:ext uri="{FF2B5EF4-FFF2-40B4-BE49-F238E27FC236}">
                <a16:creationId xmlns:a16="http://schemas.microsoft.com/office/drawing/2014/main" id="{2E79CADA-24DD-A44D-8802-082011AA7DFD}"/>
              </a:ext>
            </a:extLst>
          </p:cNvPr>
          <p:cNvSpPr txBox="1">
            <a:spLocks noChangeArrowheads="1"/>
          </p:cNvSpPr>
          <p:nvPr/>
        </p:nvSpPr>
        <p:spPr bwMode="auto">
          <a:xfrm>
            <a:off x="9261731" y="2435237"/>
            <a:ext cx="908903" cy="369332"/>
          </a:xfrm>
          <a:prstGeom prst="rect">
            <a:avLst/>
          </a:prstGeom>
          <a:noFill/>
          <a:ln w="9525" algn="ctr">
            <a:noFill/>
            <a:miter lim="800000"/>
            <a:headEnd type="none" w="lg" len="lg"/>
            <a:tailEnd type="none" w="lg" len="lg"/>
          </a:ln>
          <a:effec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61F32"/>
                </a:solidFill>
                <a:effectLst/>
                <a:uLnTx/>
                <a:uFillTx/>
                <a:latin typeface="Arial" panose="020B0604020202020204"/>
                <a:ea typeface="+mn-ea"/>
                <a:cs typeface="Arial"/>
                <a:sym typeface="Arial"/>
              </a:rPr>
              <a:t>Long term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(35+ months)</a:t>
            </a:r>
          </a:p>
        </p:txBody>
      </p:sp>
      <p:sp>
        <p:nvSpPr>
          <p:cNvPr id="33" name="Rectangular Callout 32">
            <a:extLst>
              <a:ext uri="{FF2B5EF4-FFF2-40B4-BE49-F238E27FC236}">
                <a16:creationId xmlns:a16="http://schemas.microsoft.com/office/drawing/2014/main" id="{318499F1-8E50-1046-98CB-E8AF28D2BD22}"/>
              </a:ext>
            </a:extLst>
          </p:cNvPr>
          <p:cNvSpPr/>
          <p:nvPr/>
        </p:nvSpPr>
        <p:spPr bwMode="auto">
          <a:xfrm>
            <a:off x="3876951" y="3010213"/>
            <a:ext cx="1540175" cy="546265"/>
          </a:xfrm>
          <a:prstGeom prst="wedgeRectCallout">
            <a:avLst>
              <a:gd name="adj1" fmla="val -71451"/>
              <a:gd name="adj2" fmla="val -15761"/>
            </a:avLst>
          </a:prstGeom>
          <a:solidFill>
            <a:srgbClr val="FFFFFF"/>
          </a:solidFill>
          <a:ln w="3175" algn="ctr">
            <a:solidFill>
              <a:srgbClr val="808080"/>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Churn peaks at first point of renewal!</a:t>
            </a:r>
          </a:p>
        </p:txBody>
      </p:sp>
      <p:sp>
        <p:nvSpPr>
          <p:cNvPr id="34" name="Rectangular Callout 33">
            <a:extLst>
              <a:ext uri="{FF2B5EF4-FFF2-40B4-BE49-F238E27FC236}">
                <a16:creationId xmlns:a16="http://schemas.microsoft.com/office/drawing/2014/main" id="{A2D0546C-9BA2-DB48-8AE9-3518EA884BFD}"/>
              </a:ext>
            </a:extLst>
          </p:cNvPr>
          <p:cNvSpPr/>
          <p:nvPr/>
        </p:nvSpPr>
        <p:spPr bwMode="auto">
          <a:xfrm>
            <a:off x="8798567" y="3429000"/>
            <a:ext cx="2076802" cy="712519"/>
          </a:xfrm>
          <a:prstGeom prst="wedgeRectCallout">
            <a:avLst>
              <a:gd name="adj1" fmla="val 44600"/>
              <a:gd name="adj2" fmla="val 70761"/>
            </a:avLst>
          </a:prstGeom>
          <a:solidFill>
            <a:srgbClr val="FFFFFF"/>
          </a:solidFill>
          <a:ln w="3175" algn="ctr">
            <a:solidFill>
              <a:srgbClr val="808080"/>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Even after 4 years customers are reevaluating their subscription</a:t>
            </a:r>
          </a:p>
        </p:txBody>
      </p:sp>
      <p:sp>
        <p:nvSpPr>
          <p:cNvPr id="35" name="Rectangle 34">
            <a:extLst>
              <a:ext uri="{FF2B5EF4-FFF2-40B4-BE49-F238E27FC236}">
                <a16:creationId xmlns:a16="http://schemas.microsoft.com/office/drawing/2014/main" id="{06085C2D-5881-1C4B-BD2A-D1FD5B08C800}"/>
              </a:ext>
            </a:extLst>
          </p:cNvPr>
          <p:cNvSpPr/>
          <p:nvPr/>
        </p:nvSpPr>
        <p:spPr>
          <a:xfrm>
            <a:off x="467806" y="1479720"/>
            <a:ext cx="3504486" cy="677108"/>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sym typeface="Arial"/>
              </a:rPr>
              <a:t>Monthly churn rate by customer tenure</a:t>
            </a:r>
          </a:p>
          <a:p>
            <a:pPr marL="0" marR="0" lvl="0" indent="0" algn="l" defTabSz="914400" rtl="0" eaLnBrk="1" fontAlgn="base" latinLnBrk="0" hangingPunct="1">
              <a:lnSpc>
                <a:spcPct val="100000"/>
              </a:lnSpc>
              <a:spcBef>
                <a:spcPct val="0"/>
              </a:spcBef>
              <a:spcAft>
                <a:spcPct val="0"/>
              </a:spcAft>
              <a:buClrTx/>
              <a:buSzTx/>
              <a:buFontTx/>
              <a:buNone/>
              <a:tabLst/>
              <a:defRPr/>
            </a:pPr>
            <a:br>
              <a:rPr kumimoji="0" lang="en-US" sz="12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br>
            <a:r>
              <a:rPr kumimoji="0" lang="en-US" sz="12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Monthly churn [%]</a:t>
            </a:r>
            <a:endPar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sym typeface="Arial"/>
            </a:endParaRPr>
          </a:p>
        </p:txBody>
      </p:sp>
      <p:sp>
        <p:nvSpPr>
          <p:cNvPr id="36" name="Footer Placeholder 2">
            <a:extLst>
              <a:ext uri="{FF2B5EF4-FFF2-40B4-BE49-F238E27FC236}">
                <a16:creationId xmlns:a16="http://schemas.microsoft.com/office/drawing/2014/main" id="{B117974C-9BD0-A24B-B182-59204DEA048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Company churn data</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24" name="Rectangle 23">
            <a:extLst>
              <a:ext uri="{FF2B5EF4-FFF2-40B4-BE49-F238E27FC236}">
                <a16:creationId xmlns:a16="http://schemas.microsoft.com/office/drawing/2014/main" id="{F18AB542-FC42-C649-B895-9DD00EC656CD}"/>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6" name="Rectangle 5">
            <a:extLst>
              <a:ext uri="{FF2B5EF4-FFF2-40B4-BE49-F238E27FC236}">
                <a16:creationId xmlns:a16="http://schemas.microsoft.com/office/drawing/2014/main" id="{74B7D624-7F68-B891-2D14-D319F87A7850}"/>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latin typeface="Arial"/>
                <a:ea typeface="+mn-ea"/>
                <a:cs typeface="Arial"/>
                <a:sym typeface="Arial"/>
              </a:rPr>
              <a:t>Strategic initiative: Churn </a:t>
            </a:r>
            <a:r>
              <a:rPr kumimoji="0" lang="en-GB" sz="1000" b="1" i="0" u="none" strike="noStrike" kern="1200" cap="none" spc="0" normalizeH="0" baseline="0" noProof="0" err="1">
                <a:ln>
                  <a:noFill/>
                </a:ln>
                <a:solidFill>
                  <a:schemeClr val="bg1"/>
                </a:solidFill>
                <a:effectLst/>
                <a:uLnTx/>
                <a:uFillTx/>
                <a:latin typeface="Arial"/>
                <a:ea typeface="+mn-ea"/>
                <a:cs typeface="Arial"/>
                <a:sym typeface="Arial"/>
              </a:rPr>
              <a:t>mgmt</a:t>
            </a:r>
            <a:endParaRPr kumimoji="0" lang="en-GB" sz="1000" b="1" i="0" u="none" strike="noStrike" kern="1200" cap="none" spc="0" normalizeH="0" baseline="0" noProof="0">
              <a:ln>
                <a:noFill/>
              </a:ln>
              <a:solidFill>
                <a:schemeClr val="bg1"/>
              </a:solidFill>
              <a:effectLst/>
              <a:uLnTx/>
              <a:uFillTx/>
              <a:latin typeface="Arial"/>
              <a:ea typeface="+mn-ea"/>
              <a:cs typeface="Arial"/>
              <a:sym typeface="Arial"/>
            </a:endParaRPr>
          </a:p>
        </p:txBody>
      </p:sp>
      <p:sp>
        <p:nvSpPr>
          <p:cNvPr id="7" name="Oval 6">
            <a:extLst>
              <a:ext uri="{FF2B5EF4-FFF2-40B4-BE49-F238E27FC236}">
                <a16:creationId xmlns:a16="http://schemas.microsoft.com/office/drawing/2014/main" id="{7A8C34A2-0AB5-88C5-5BCB-58813647EF75}"/>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a:solidFill>
                  <a:srgbClr val="FFFFFF"/>
                </a:solidFill>
                <a:ea typeface="+mn-ea"/>
              </a:rPr>
              <a:t>E</a:t>
            </a: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endParaRPr>
          </a:p>
        </p:txBody>
      </p:sp>
      <p:sp>
        <p:nvSpPr>
          <p:cNvPr id="8" name="Oval 7">
            <a:extLst>
              <a:ext uri="{FF2B5EF4-FFF2-40B4-BE49-F238E27FC236}">
                <a16:creationId xmlns:a16="http://schemas.microsoft.com/office/drawing/2014/main" id="{0DA8F1C0-4CDD-B700-DD13-63A3E61BAC2D}"/>
              </a:ext>
            </a:extLst>
          </p:cNvPr>
          <p:cNvSpPr>
            <a:spLocks noChangeAspect="1"/>
          </p:cNvSpPr>
          <p:nvPr/>
        </p:nvSpPr>
        <p:spPr>
          <a:xfrm>
            <a:off x="3578" y="298809"/>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2"/>
                </a:solidFill>
                <a:effectLst/>
                <a:uLnTx/>
                <a:uFillTx/>
                <a:latin typeface="Arial" panose="020B0604020202020204"/>
                <a:ea typeface="+mn-ea"/>
                <a:cs typeface="+mn-cs"/>
                <a:sym typeface="Arial"/>
              </a:rPr>
              <a:t>2</a:t>
            </a:r>
          </a:p>
        </p:txBody>
      </p:sp>
      <p:sp>
        <p:nvSpPr>
          <p:cNvPr id="3" name="Slide Number Placeholder 2">
            <a:extLst>
              <a:ext uri="{FF2B5EF4-FFF2-40B4-BE49-F238E27FC236}">
                <a16:creationId xmlns:a16="http://schemas.microsoft.com/office/drawing/2014/main" id="{CB344BB8-D2A1-520C-CEB9-E1327F136826}"/>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219</a:t>
            </a:fld>
            <a:endParaRPr lang="en-GB"/>
          </a:p>
        </p:txBody>
      </p:sp>
    </p:spTree>
    <p:extLst>
      <p:ext uri="{BB962C8B-B14F-4D97-AF65-F5344CB8AC3E}">
        <p14:creationId xmlns:p14="http://schemas.microsoft.com/office/powerpoint/2010/main" val="1165022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7743B3ED-7E49-0F43-B693-5FA508EF18FE}"/>
              </a:ext>
            </a:extLst>
          </p:cNvPr>
          <p:cNvGraphicFramePr/>
          <p:nvPr>
            <p:custDataLst>
              <p:tags r:id="rId1"/>
            </p:custDataLst>
            <p:extLst>
              <p:ext uri="{D42A27DB-BD31-4B8C-83A1-F6EECF244321}">
                <p14:modId xmlns:p14="http://schemas.microsoft.com/office/powerpoint/2010/main" val="352113426"/>
              </p:ext>
            </p:extLst>
          </p:nvPr>
        </p:nvGraphicFramePr>
        <p:xfrm>
          <a:off x="467805" y="1603022"/>
          <a:ext cx="9666095" cy="4046891"/>
        </p:xfrm>
        <a:graphic>
          <a:graphicData uri="http://schemas.openxmlformats.org/drawingml/2006/chart">
            <c:chart xmlns:c="http://schemas.openxmlformats.org/drawingml/2006/chart" xmlns:r="http://schemas.openxmlformats.org/officeDocument/2006/relationships" r:id="rId29"/>
          </a:graphicData>
        </a:graphic>
      </p:graphicFrame>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Together, these [xx] strategic initiatives have the potential </a:t>
            </a:r>
            <a:br>
              <a:rPr lang="en-GB"/>
            </a:br>
            <a:r>
              <a:rPr lang="en-GB"/>
              <a:t>to add [xx] of annual EBITDA </a:t>
            </a:r>
            <a:endParaRPr lang="en-DK"/>
          </a:p>
        </p:txBody>
      </p:sp>
      <p:cxnSp>
        <p:nvCxnSpPr>
          <p:cNvPr id="7" name="Straight Connector 6">
            <a:extLst>
              <a:ext uri="{FF2B5EF4-FFF2-40B4-BE49-F238E27FC236}">
                <a16:creationId xmlns:a16="http://schemas.microsoft.com/office/drawing/2014/main" id="{38C49EBE-B468-9242-B845-7BD57636AE7D}"/>
              </a:ext>
            </a:extLst>
          </p:cNvPr>
          <p:cNvCxnSpPr>
            <a:cxnSpLocks/>
          </p:cNvCxnSpPr>
          <p:nvPr>
            <p:custDataLst>
              <p:tags r:id="rId2"/>
            </p:custDataLst>
          </p:nvPr>
        </p:nvCxnSpPr>
        <p:spPr bwMode="auto">
          <a:xfrm>
            <a:off x="2031433" y="3978122"/>
            <a:ext cx="851467" cy="0"/>
          </a:xfrm>
          <a:prstGeom prst="line">
            <a:avLst/>
          </a:prstGeom>
          <a:ln w="317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2">
            <a:extLst>
              <a:ext uri="{FF2B5EF4-FFF2-40B4-BE49-F238E27FC236}">
                <a16:creationId xmlns:a16="http://schemas.microsoft.com/office/drawing/2014/main" id="{2E82B2C9-822A-F249-B190-BF2F05511BEC}"/>
              </a:ext>
            </a:extLst>
          </p:cNvPr>
          <p:cNvSpPr>
            <a:spLocks noGrp="1"/>
          </p:cNvSpPr>
          <p:nvPr>
            <p:custDataLst>
              <p:tags r:id="rId3"/>
            </p:custDataLst>
          </p:nvPr>
        </p:nvSpPr>
        <p:spPr bwMode="auto">
          <a:xfrm>
            <a:off x="4791901" y="5798849"/>
            <a:ext cx="990600"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BU 2</a:t>
            </a:r>
            <a:endParaRPr kumimoji="0" lang="en-GB"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endParaRPr>
          </a:p>
        </p:txBody>
      </p:sp>
      <p:sp>
        <p:nvSpPr>
          <p:cNvPr id="12" name="Text Placeholder 2">
            <a:extLst>
              <a:ext uri="{FF2B5EF4-FFF2-40B4-BE49-F238E27FC236}">
                <a16:creationId xmlns:a16="http://schemas.microsoft.com/office/drawing/2014/main" id="{2567CCFE-7AC7-C44F-B352-07C30C610E13}"/>
              </a:ext>
            </a:extLst>
          </p:cNvPr>
          <p:cNvSpPr>
            <a:spLocks noGrp="1"/>
          </p:cNvSpPr>
          <p:nvPr>
            <p:custDataLst>
              <p:tags r:id="rId4"/>
            </p:custDataLst>
          </p:nvPr>
        </p:nvSpPr>
        <p:spPr bwMode="auto">
          <a:xfrm>
            <a:off x="884898" y="5801197"/>
            <a:ext cx="1233779" cy="3651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1"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Total base case EBITDA 202x</a:t>
            </a:r>
            <a:endParaRPr kumimoji="0" lang="en-GB" sz="1200" b="1"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endParaRPr>
          </a:p>
        </p:txBody>
      </p:sp>
      <p:sp>
        <p:nvSpPr>
          <p:cNvPr id="13" name="Text Placeholder 2">
            <a:extLst>
              <a:ext uri="{FF2B5EF4-FFF2-40B4-BE49-F238E27FC236}">
                <a16:creationId xmlns:a16="http://schemas.microsoft.com/office/drawing/2014/main" id="{8F718DEC-C6CC-7745-B398-3749F52E3727}"/>
              </a:ext>
            </a:extLst>
          </p:cNvPr>
          <p:cNvSpPr>
            <a:spLocks noGrp="1"/>
          </p:cNvSpPr>
          <p:nvPr>
            <p:custDataLst>
              <p:tags r:id="rId5"/>
            </p:custDataLst>
          </p:nvPr>
        </p:nvSpPr>
        <p:spPr bwMode="auto">
          <a:xfrm>
            <a:off x="3053224" y="5798849"/>
            <a:ext cx="687388"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BU 1</a:t>
            </a:r>
            <a:endParaRPr kumimoji="0" lang="en-GB"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endParaRPr>
          </a:p>
        </p:txBody>
      </p:sp>
      <p:sp>
        <p:nvSpPr>
          <p:cNvPr id="15" name="Text Placeholder 2">
            <a:extLst>
              <a:ext uri="{FF2B5EF4-FFF2-40B4-BE49-F238E27FC236}">
                <a16:creationId xmlns:a16="http://schemas.microsoft.com/office/drawing/2014/main" id="{C12EAA55-1FD7-A14D-B6E2-8B16818B529A}"/>
              </a:ext>
            </a:extLst>
          </p:cNvPr>
          <p:cNvSpPr>
            <a:spLocks noGrp="1"/>
          </p:cNvSpPr>
          <p:nvPr>
            <p:custDataLst>
              <p:tags r:id="rId6"/>
            </p:custDataLst>
          </p:nvPr>
        </p:nvSpPr>
        <p:spPr bwMode="auto">
          <a:xfrm>
            <a:off x="6735468" y="5798849"/>
            <a:ext cx="903288"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BU 3</a:t>
            </a:r>
            <a:endParaRPr kumimoji="0" lang="en-GB"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endParaRPr>
          </a:p>
        </p:txBody>
      </p:sp>
      <p:sp>
        <p:nvSpPr>
          <p:cNvPr id="16" name="Text Placeholder 2">
            <a:extLst>
              <a:ext uri="{FF2B5EF4-FFF2-40B4-BE49-F238E27FC236}">
                <a16:creationId xmlns:a16="http://schemas.microsoft.com/office/drawing/2014/main" id="{1E239820-421D-284F-ADB3-4F58240E7420}"/>
              </a:ext>
            </a:extLst>
          </p:cNvPr>
          <p:cNvSpPr>
            <a:spLocks noGrp="1"/>
          </p:cNvSpPr>
          <p:nvPr>
            <p:custDataLst>
              <p:tags r:id="rId7"/>
            </p:custDataLst>
          </p:nvPr>
        </p:nvSpPr>
        <p:spPr bwMode="gray">
          <a:xfrm>
            <a:off x="4462463" y="3498850"/>
            <a:ext cx="263525" cy="182563"/>
          </a:xfrm>
          <a:prstGeom prst="rect">
            <a:avLst/>
          </a:prstGeom>
          <a:noFill/>
          <a:ln>
            <a:noFill/>
          </a:ln>
          <a:effectLst/>
          <a:extLst>
            <a:ext uri="{909E8E84-426E-40DD-AFC4-6F175D3DCCD1}">
              <a14:hiddenFill xmlns:a14="http://schemas.microsoft.com/office/drawing/2010/main">
                <a:solidFill>
                  <a:schemeClr val="tx2"/>
                </a:solidFill>
              </a14:hiddenFill>
            </a:ext>
          </a:extLst>
        </p:spPr>
        <p:txBody>
          <a:bodyPr vert="horz" wrap="none" lIns="22225" tIns="0" rIns="22225"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rPr>
              <a:t>3-7</a:t>
            </a:r>
          </a:p>
        </p:txBody>
      </p:sp>
      <p:sp>
        <p:nvSpPr>
          <p:cNvPr id="18" name="Text Placeholder 2">
            <a:extLst>
              <a:ext uri="{FF2B5EF4-FFF2-40B4-BE49-F238E27FC236}">
                <a16:creationId xmlns:a16="http://schemas.microsoft.com/office/drawing/2014/main" id="{FF9F9037-59FA-5A4F-AD93-7A078BDB2662}"/>
              </a:ext>
            </a:extLst>
          </p:cNvPr>
          <p:cNvSpPr>
            <a:spLocks noGrp="1"/>
          </p:cNvSpPr>
          <p:nvPr>
            <p:custDataLst>
              <p:tags r:id="rId8"/>
            </p:custDataLst>
          </p:nvPr>
        </p:nvSpPr>
        <p:spPr bwMode="gray">
          <a:xfrm>
            <a:off x="7432675" y="2468563"/>
            <a:ext cx="336550"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rPr>
              <a:t>6-11</a:t>
            </a: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21" name="Text Placeholder 2">
            <a:extLst>
              <a:ext uri="{FF2B5EF4-FFF2-40B4-BE49-F238E27FC236}">
                <a16:creationId xmlns:a16="http://schemas.microsoft.com/office/drawing/2014/main" id="{363C701A-3E34-BF40-AFDB-7AFEA281D713}"/>
              </a:ext>
            </a:extLst>
          </p:cNvPr>
          <p:cNvSpPr>
            <a:spLocks noGrp="1"/>
          </p:cNvSpPr>
          <p:nvPr>
            <p:custDataLst>
              <p:tags r:id="rId9"/>
            </p:custDataLst>
          </p:nvPr>
        </p:nvSpPr>
        <p:spPr bwMode="gray">
          <a:xfrm>
            <a:off x="8890222" y="3207513"/>
            <a:ext cx="431800"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rPr>
              <a:t>xx-xx</a:t>
            </a: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22" name="Text Placeholder 2">
            <a:extLst>
              <a:ext uri="{FF2B5EF4-FFF2-40B4-BE49-F238E27FC236}">
                <a16:creationId xmlns:a16="http://schemas.microsoft.com/office/drawing/2014/main" id="{B73947FD-09DA-ED4D-A681-C5B687D7A022}"/>
              </a:ext>
            </a:extLst>
          </p:cNvPr>
          <p:cNvSpPr>
            <a:spLocks noGrp="1"/>
          </p:cNvSpPr>
          <p:nvPr>
            <p:custDataLst>
              <p:tags r:id="rId10"/>
            </p:custDataLst>
          </p:nvPr>
        </p:nvSpPr>
        <p:spPr bwMode="gray">
          <a:xfrm>
            <a:off x="8890222" y="4538214"/>
            <a:ext cx="431800"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rPr>
              <a:t>xx-xx</a:t>
            </a: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23" name="Text Placeholder 2">
            <a:extLst>
              <a:ext uri="{FF2B5EF4-FFF2-40B4-BE49-F238E27FC236}">
                <a16:creationId xmlns:a16="http://schemas.microsoft.com/office/drawing/2014/main" id="{757A77B7-5DD2-5540-884D-F4180B977E44}"/>
              </a:ext>
            </a:extLst>
          </p:cNvPr>
          <p:cNvSpPr>
            <a:spLocks noGrp="1"/>
          </p:cNvSpPr>
          <p:nvPr>
            <p:custDataLst>
              <p:tags r:id="rId11"/>
            </p:custDataLst>
          </p:nvPr>
        </p:nvSpPr>
        <p:spPr bwMode="gray">
          <a:xfrm>
            <a:off x="8974360" y="5376751"/>
            <a:ext cx="263525"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rPr>
              <a:t>xx-xx</a:t>
            </a: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24" name="Text Placeholder 2">
            <a:extLst>
              <a:ext uri="{FF2B5EF4-FFF2-40B4-BE49-F238E27FC236}">
                <a16:creationId xmlns:a16="http://schemas.microsoft.com/office/drawing/2014/main" id="{1482B862-52F8-9B42-BDB0-F22E964D3C18}"/>
              </a:ext>
            </a:extLst>
          </p:cNvPr>
          <p:cNvSpPr>
            <a:spLocks noGrp="1"/>
          </p:cNvSpPr>
          <p:nvPr>
            <p:custDataLst>
              <p:tags r:id="rId12"/>
            </p:custDataLst>
          </p:nvPr>
        </p:nvSpPr>
        <p:spPr bwMode="auto">
          <a:xfrm>
            <a:off x="8455317" y="5798849"/>
            <a:ext cx="1301609" cy="3651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1"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Total opportunity EBITDA 202x</a:t>
            </a:r>
            <a:endParaRPr kumimoji="0" lang="en-GB" sz="1200" b="1"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endParaRPr>
          </a:p>
        </p:txBody>
      </p:sp>
      <p:sp>
        <p:nvSpPr>
          <p:cNvPr id="25" name="Text Placeholder 2">
            <a:extLst>
              <a:ext uri="{FF2B5EF4-FFF2-40B4-BE49-F238E27FC236}">
                <a16:creationId xmlns:a16="http://schemas.microsoft.com/office/drawing/2014/main" id="{47308061-7371-5743-8D67-3F809581DCF0}"/>
              </a:ext>
            </a:extLst>
          </p:cNvPr>
          <p:cNvSpPr>
            <a:spLocks noGrp="1"/>
          </p:cNvSpPr>
          <p:nvPr>
            <p:custDataLst>
              <p:tags r:id="rId13"/>
            </p:custDataLst>
          </p:nvPr>
        </p:nvSpPr>
        <p:spPr bwMode="gray">
          <a:xfrm>
            <a:off x="1390876" y="3726656"/>
            <a:ext cx="212725"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1"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xx</a:t>
            </a:r>
            <a:endParaRPr kumimoji="0" lang="en-GB" sz="1200" b="1"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endParaRPr>
          </a:p>
        </p:txBody>
      </p:sp>
      <p:sp>
        <p:nvSpPr>
          <p:cNvPr id="26" name="Text Placeholder 2">
            <a:extLst>
              <a:ext uri="{FF2B5EF4-FFF2-40B4-BE49-F238E27FC236}">
                <a16:creationId xmlns:a16="http://schemas.microsoft.com/office/drawing/2014/main" id="{5416942D-B111-804F-A99A-CDC6AD8D118A}"/>
              </a:ext>
            </a:extLst>
          </p:cNvPr>
          <p:cNvSpPr>
            <a:spLocks noGrp="1"/>
          </p:cNvSpPr>
          <p:nvPr>
            <p:custDataLst>
              <p:tags r:id="rId14"/>
            </p:custDataLst>
          </p:nvPr>
        </p:nvSpPr>
        <p:spPr bwMode="gray">
          <a:xfrm>
            <a:off x="8890222" y="2468563"/>
            <a:ext cx="431800"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1"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xx-xx</a:t>
            </a:r>
            <a:endParaRPr kumimoji="0" lang="en-GB" sz="1200" b="1"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endParaRPr>
          </a:p>
        </p:txBody>
      </p:sp>
      <p:sp>
        <p:nvSpPr>
          <p:cNvPr id="28" name="Rectangle 27">
            <a:extLst>
              <a:ext uri="{FF2B5EF4-FFF2-40B4-BE49-F238E27FC236}">
                <a16:creationId xmlns:a16="http://schemas.microsoft.com/office/drawing/2014/main" id="{15F52256-6E65-8840-B12E-5F818A3A0CD5}"/>
              </a:ext>
            </a:extLst>
          </p:cNvPr>
          <p:cNvSpPr/>
          <p:nvPr>
            <p:custDataLst>
              <p:tags r:id="rId15"/>
            </p:custDataLst>
          </p:nvPr>
        </p:nvSpPr>
        <p:spPr bwMode="auto">
          <a:xfrm>
            <a:off x="536046" y="2049462"/>
            <a:ext cx="214313" cy="160338"/>
          </a:xfrm>
          <a:prstGeom prst="rect">
            <a:avLst/>
          </a:prstGeom>
          <a:solidFill>
            <a:schemeClr val="accent3"/>
          </a:solidFill>
          <a:ln w="9525"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Rectangle 28">
            <a:extLst>
              <a:ext uri="{FF2B5EF4-FFF2-40B4-BE49-F238E27FC236}">
                <a16:creationId xmlns:a16="http://schemas.microsoft.com/office/drawing/2014/main" id="{E89B8756-B330-A84A-BCBE-C6DEC98BDFF4}"/>
              </a:ext>
            </a:extLst>
          </p:cNvPr>
          <p:cNvSpPr/>
          <p:nvPr>
            <p:custDataLst>
              <p:tags r:id="rId16"/>
            </p:custDataLst>
          </p:nvPr>
        </p:nvSpPr>
        <p:spPr bwMode="auto">
          <a:xfrm>
            <a:off x="536046" y="2282825"/>
            <a:ext cx="214313" cy="160338"/>
          </a:xfrm>
          <a:prstGeom prst="rect">
            <a:avLst/>
          </a:prstGeom>
          <a:solidFill>
            <a:schemeClr val="accent2"/>
          </a:solidFill>
          <a:ln w="9525"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89ECFF5F-2D37-6B47-AE5E-0E7CFCCD725A}"/>
              </a:ext>
            </a:extLst>
          </p:cNvPr>
          <p:cNvSpPr/>
          <p:nvPr>
            <p:custDataLst>
              <p:tags r:id="rId17"/>
            </p:custDataLst>
          </p:nvPr>
        </p:nvSpPr>
        <p:spPr bwMode="auto">
          <a:xfrm>
            <a:off x="536046" y="2516188"/>
            <a:ext cx="214313" cy="160338"/>
          </a:xfrm>
          <a:prstGeom prst="rect">
            <a:avLst/>
          </a:prstGeom>
          <a:solidFill>
            <a:schemeClr val="bg2"/>
          </a:solidFill>
          <a:ln w="9525"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ext Placeholder 2">
            <a:extLst>
              <a:ext uri="{FF2B5EF4-FFF2-40B4-BE49-F238E27FC236}">
                <a16:creationId xmlns:a16="http://schemas.microsoft.com/office/drawing/2014/main" id="{33670AD0-2D7A-5B49-B171-BE8B787AE8CD}"/>
              </a:ext>
            </a:extLst>
          </p:cNvPr>
          <p:cNvSpPr>
            <a:spLocks noGrp="1"/>
          </p:cNvSpPr>
          <p:nvPr>
            <p:custDataLst>
              <p:tags r:id="rId18"/>
            </p:custDataLst>
          </p:nvPr>
        </p:nvSpPr>
        <p:spPr bwMode="auto">
          <a:xfrm>
            <a:off x="822988" y="2044700"/>
            <a:ext cx="939800"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BU 3</a:t>
            </a:r>
            <a:endParaRPr kumimoji="0" lang="en-GB" sz="1200" b="0" i="0" u="none" strike="noStrike" kern="1200" cap="none" spc="0" normalizeH="0" baseline="30000" noProof="0">
              <a:ln>
                <a:noFill/>
              </a:ln>
              <a:solidFill>
                <a:srgbClr val="000000"/>
              </a:solidFill>
              <a:effectLst/>
              <a:uLnTx/>
              <a:uFillTx/>
              <a:latin typeface="Arial" panose="020B0604020202020204"/>
              <a:ea typeface="+mn-ea"/>
              <a:cs typeface="Arial" panose="020B0604020202020204" pitchFamily="34" charset="0"/>
            </a:endParaRPr>
          </a:p>
        </p:txBody>
      </p:sp>
      <p:sp>
        <p:nvSpPr>
          <p:cNvPr id="34" name="Text Placeholder 2">
            <a:extLst>
              <a:ext uri="{FF2B5EF4-FFF2-40B4-BE49-F238E27FC236}">
                <a16:creationId xmlns:a16="http://schemas.microsoft.com/office/drawing/2014/main" id="{F3BEA165-78B4-4D4F-A969-4733F1815DF5}"/>
              </a:ext>
            </a:extLst>
          </p:cNvPr>
          <p:cNvSpPr>
            <a:spLocks noGrp="1"/>
          </p:cNvSpPr>
          <p:nvPr>
            <p:custDataLst>
              <p:tags r:id="rId19"/>
            </p:custDataLst>
          </p:nvPr>
        </p:nvSpPr>
        <p:spPr bwMode="auto">
          <a:xfrm>
            <a:off x="822988" y="2278063"/>
            <a:ext cx="977900"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BU 2</a:t>
            </a:r>
            <a:endParaRPr kumimoji="0" lang="en-GB"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endParaRPr>
          </a:p>
        </p:txBody>
      </p:sp>
      <p:sp>
        <p:nvSpPr>
          <p:cNvPr id="35" name="Text Placeholder 2">
            <a:extLst>
              <a:ext uri="{FF2B5EF4-FFF2-40B4-BE49-F238E27FC236}">
                <a16:creationId xmlns:a16="http://schemas.microsoft.com/office/drawing/2014/main" id="{6FF8A594-0556-A449-BF59-DDEF46F6E473}"/>
              </a:ext>
            </a:extLst>
          </p:cNvPr>
          <p:cNvSpPr>
            <a:spLocks noGrp="1"/>
          </p:cNvSpPr>
          <p:nvPr>
            <p:custDataLst>
              <p:tags r:id="rId20"/>
            </p:custDataLst>
          </p:nvPr>
        </p:nvSpPr>
        <p:spPr bwMode="auto">
          <a:xfrm>
            <a:off x="822988" y="2511425"/>
            <a:ext cx="674688"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BU 1</a:t>
            </a:r>
            <a:endParaRPr kumimoji="0" lang="en-GB"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endParaRPr>
          </a:p>
        </p:txBody>
      </p:sp>
      <p:sp>
        <p:nvSpPr>
          <p:cNvPr id="39" name="TextBox 38">
            <a:extLst>
              <a:ext uri="{FF2B5EF4-FFF2-40B4-BE49-F238E27FC236}">
                <a16:creationId xmlns:a16="http://schemas.microsoft.com/office/drawing/2014/main" id="{9ADD2385-67EE-EE49-948F-84B4E8B22E65}"/>
              </a:ext>
            </a:extLst>
          </p:cNvPr>
          <p:cNvSpPr txBox="1"/>
          <p:nvPr/>
        </p:nvSpPr>
        <p:spPr>
          <a:xfrm>
            <a:off x="9827745" y="3129518"/>
            <a:ext cx="1592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5142E8"/>
                </a:solidFill>
                <a:effectLst/>
                <a:uLnTx/>
                <a:uFillTx/>
                <a:latin typeface="Arial" panose="020B0604020202020204"/>
                <a:ea typeface="+mn-ea"/>
                <a:cs typeface="+mn-cs"/>
              </a:rPr>
              <a:t>+ xx-xx%</a:t>
            </a:r>
          </a:p>
        </p:txBody>
      </p:sp>
      <p:sp>
        <p:nvSpPr>
          <p:cNvPr id="40" name="TextBox 39">
            <a:extLst>
              <a:ext uri="{FF2B5EF4-FFF2-40B4-BE49-F238E27FC236}">
                <a16:creationId xmlns:a16="http://schemas.microsoft.com/office/drawing/2014/main" id="{423A8567-A499-FD41-BB4C-BEABF56AC72C}"/>
              </a:ext>
            </a:extLst>
          </p:cNvPr>
          <p:cNvSpPr txBox="1"/>
          <p:nvPr/>
        </p:nvSpPr>
        <p:spPr>
          <a:xfrm>
            <a:off x="9844169" y="4460218"/>
            <a:ext cx="1592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8A6F6"/>
                </a:solidFill>
                <a:effectLst/>
                <a:uLnTx/>
                <a:uFillTx/>
                <a:latin typeface="Arial" panose="020B0604020202020204"/>
                <a:ea typeface="+mn-ea"/>
                <a:cs typeface="+mn-cs"/>
              </a:rPr>
              <a:t>+ xx-xx%</a:t>
            </a:r>
          </a:p>
        </p:txBody>
      </p:sp>
      <p:sp>
        <p:nvSpPr>
          <p:cNvPr id="41" name="TextBox 40">
            <a:extLst>
              <a:ext uri="{FF2B5EF4-FFF2-40B4-BE49-F238E27FC236}">
                <a16:creationId xmlns:a16="http://schemas.microsoft.com/office/drawing/2014/main" id="{F43CD809-0025-3846-99C9-934963F574D4}"/>
              </a:ext>
            </a:extLst>
          </p:cNvPr>
          <p:cNvSpPr txBox="1"/>
          <p:nvPr/>
        </p:nvSpPr>
        <p:spPr>
          <a:xfrm>
            <a:off x="9844169" y="5269259"/>
            <a:ext cx="159218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44546A"/>
                </a:solidFill>
                <a:effectLst/>
                <a:uLnTx/>
                <a:uFillTx/>
                <a:latin typeface="Arial" panose="020B0604020202020204"/>
                <a:ea typeface="+mn-ea"/>
                <a:cs typeface="+mn-cs"/>
              </a:rPr>
              <a:t>+ xx-xx%</a:t>
            </a:r>
          </a:p>
        </p:txBody>
      </p:sp>
      <p:sp>
        <p:nvSpPr>
          <p:cNvPr id="43" name="Rectangle 42">
            <a:extLst>
              <a:ext uri="{FF2B5EF4-FFF2-40B4-BE49-F238E27FC236}">
                <a16:creationId xmlns:a16="http://schemas.microsoft.com/office/drawing/2014/main" id="{362044B6-F90A-A449-BCAE-DF089F7FAA7D}"/>
              </a:ext>
            </a:extLst>
          </p:cNvPr>
          <p:cNvSpPr/>
          <p:nvPr/>
        </p:nvSpPr>
        <p:spPr>
          <a:xfrm>
            <a:off x="467806" y="1368884"/>
            <a:ext cx="3042564"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rPr>
              <a:t>Incremental EBITDA contribution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[Currency]</a:t>
            </a:r>
            <a:endParaRPr kumimoji="0" lang="en-US" sz="1400" b="0" i="0" u="none" strike="noStrike" kern="1200" cap="none" spc="0" normalizeH="0" baseline="0" noProof="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endParaRPr>
          </a:p>
        </p:txBody>
      </p:sp>
      <p:cxnSp>
        <p:nvCxnSpPr>
          <p:cNvPr id="45" name="Straight Connector 44">
            <a:extLst>
              <a:ext uri="{FF2B5EF4-FFF2-40B4-BE49-F238E27FC236}">
                <a16:creationId xmlns:a16="http://schemas.microsoft.com/office/drawing/2014/main" id="{D2604FCF-B380-9641-99B9-07D88AE6C25A}"/>
              </a:ext>
            </a:extLst>
          </p:cNvPr>
          <p:cNvCxnSpPr>
            <a:cxnSpLocks/>
          </p:cNvCxnSpPr>
          <p:nvPr>
            <p:custDataLst>
              <p:tags r:id="rId21"/>
            </p:custDataLst>
          </p:nvPr>
        </p:nvCxnSpPr>
        <p:spPr bwMode="auto">
          <a:xfrm>
            <a:off x="3926908" y="3894344"/>
            <a:ext cx="851467" cy="0"/>
          </a:xfrm>
          <a:prstGeom prst="line">
            <a:avLst/>
          </a:prstGeom>
          <a:ln w="317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CC54C0C-A968-9540-B36F-EF4C442F9711}"/>
              </a:ext>
            </a:extLst>
          </p:cNvPr>
          <p:cNvCxnSpPr>
            <a:cxnSpLocks/>
          </p:cNvCxnSpPr>
          <p:nvPr>
            <p:custDataLst>
              <p:tags r:id="rId22"/>
            </p:custDataLst>
          </p:nvPr>
        </p:nvCxnSpPr>
        <p:spPr bwMode="auto">
          <a:xfrm>
            <a:off x="5828733" y="3217732"/>
            <a:ext cx="851467" cy="0"/>
          </a:xfrm>
          <a:prstGeom prst="line">
            <a:avLst/>
          </a:prstGeom>
          <a:ln w="317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3C1B8E72-4659-AE4B-B88E-DA3FB01CC7F1}"/>
              </a:ext>
            </a:extLst>
          </p:cNvPr>
          <p:cNvCxnSpPr>
            <a:cxnSpLocks/>
          </p:cNvCxnSpPr>
          <p:nvPr>
            <p:custDataLst>
              <p:tags r:id="rId23"/>
            </p:custDataLst>
          </p:nvPr>
        </p:nvCxnSpPr>
        <p:spPr bwMode="auto">
          <a:xfrm>
            <a:off x="7721033" y="2737696"/>
            <a:ext cx="851467" cy="0"/>
          </a:xfrm>
          <a:prstGeom prst="line">
            <a:avLst/>
          </a:prstGeom>
          <a:ln w="317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8" name="Footer Placeholder 2">
            <a:extLst>
              <a:ext uri="{FF2B5EF4-FFF2-40B4-BE49-F238E27FC236}">
                <a16:creationId xmlns:a16="http://schemas.microsoft.com/office/drawing/2014/main" id="{9881E700-0F85-5F43-9E5B-1A675A9C7450}"/>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49" name="Text Placeholder 2">
            <a:extLst>
              <a:ext uri="{FF2B5EF4-FFF2-40B4-BE49-F238E27FC236}">
                <a16:creationId xmlns:a16="http://schemas.microsoft.com/office/drawing/2014/main" id="{5D334BBE-A449-BA48-B2A4-CA834CC1E598}"/>
              </a:ext>
            </a:extLst>
          </p:cNvPr>
          <p:cNvSpPr>
            <a:spLocks noGrp="1"/>
          </p:cNvSpPr>
          <p:nvPr>
            <p:custDataLst>
              <p:tags r:id="rId24"/>
            </p:custDataLst>
          </p:nvPr>
        </p:nvSpPr>
        <p:spPr bwMode="gray">
          <a:xfrm>
            <a:off x="3290555" y="3655038"/>
            <a:ext cx="212725"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xx-xx</a:t>
            </a:r>
            <a:endParaRPr kumimoji="0" lang="en-GB"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endParaRPr>
          </a:p>
        </p:txBody>
      </p:sp>
      <p:sp>
        <p:nvSpPr>
          <p:cNvPr id="50" name="Text Placeholder 2">
            <a:extLst>
              <a:ext uri="{FF2B5EF4-FFF2-40B4-BE49-F238E27FC236}">
                <a16:creationId xmlns:a16="http://schemas.microsoft.com/office/drawing/2014/main" id="{7BBCF0EC-2955-C144-95F9-DAC103C64507}"/>
              </a:ext>
            </a:extLst>
          </p:cNvPr>
          <p:cNvSpPr>
            <a:spLocks noGrp="1"/>
          </p:cNvSpPr>
          <p:nvPr>
            <p:custDataLst>
              <p:tags r:id="rId25"/>
            </p:custDataLst>
          </p:nvPr>
        </p:nvSpPr>
        <p:spPr bwMode="gray">
          <a:xfrm>
            <a:off x="5180839" y="2966619"/>
            <a:ext cx="212725"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xx-xx</a:t>
            </a:r>
            <a:endParaRPr kumimoji="0" lang="en-GB"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endParaRPr>
          </a:p>
        </p:txBody>
      </p:sp>
      <p:sp>
        <p:nvSpPr>
          <p:cNvPr id="51" name="Text Placeholder 2">
            <a:extLst>
              <a:ext uri="{FF2B5EF4-FFF2-40B4-BE49-F238E27FC236}">
                <a16:creationId xmlns:a16="http://schemas.microsoft.com/office/drawing/2014/main" id="{4D3C1B48-6A42-854B-A637-71450986CFA6}"/>
              </a:ext>
            </a:extLst>
          </p:cNvPr>
          <p:cNvSpPr>
            <a:spLocks noGrp="1"/>
          </p:cNvSpPr>
          <p:nvPr>
            <p:custDataLst>
              <p:tags r:id="rId26"/>
            </p:custDataLst>
          </p:nvPr>
        </p:nvSpPr>
        <p:spPr bwMode="gray">
          <a:xfrm>
            <a:off x="7080750" y="2486714"/>
            <a:ext cx="212725"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22225" tIns="0" rIns="22225"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rPr>
              <a:t>xx-xx</a:t>
            </a:r>
            <a:endParaRPr kumimoji="0" lang="en-GB" sz="1200"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endParaRPr>
          </a:p>
        </p:txBody>
      </p:sp>
      <p:sp>
        <p:nvSpPr>
          <p:cNvPr id="4" name="Rectangle 3">
            <a:extLst>
              <a:ext uri="{FF2B5EF4-FFF2-40B4-BE49-F238E27FC236}">
                <a16:creationId xmlns:a16="http://schemas.microsoft.com/office/drawing/2014/main" id="{B5407C96-DA72-1975-4E19-AAC8AE784797}"/>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1</a:t>
            </a:r>
          </a:p>
        </p:txBody>
      </p:sp>
      <p:sp>
        <p:nvSpPr>
          <p:cNvPr id="3" name="Google Shape;23;p40">
            <a:extLst>
              <a:ext uri="{FF2B5EF4-FFF2-40B4-BE49-F238E27FC236}">
                <a16:creationId xmlns:a16="http://schemas.microsoft.com/office/drawing/2014/main" id="{E6B801D5-7DBE-6AA7-B181-7BB08588F208}"/>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22</a:t>
            </a:fld>
            <a:endParaRPr/>
          </a:p>
        </p:txBody>
      </p:sp>
    </p:spTree>
    <p:extLst>
      <p:ext uri="{BB962C8B-B14F-4D97-AF65-F5344CB8AC3E}">
        <p14:creationId xmlns:p14="http://schemas.microsoft.com/office/powerpoint/2010/main" val="279675821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a:t>Churn tree developed to </a:t>
            </a:r>
            <a:r>
              <a:rPr lang="en-US"/>
              <a:t>to monitor churn rates across portfolio and highlight problematic churn by segment and tenure</a:t>
            </a:r>
            <a:r>
              <a:rPr lang="en-GB"/>
              <a:t> </a:t>
            </a:r>
          </a:p>
        </p:txBody>
      </p:sp>
      <p:sp>
        <p:nvSpPr>
          <p:cNvPr id="36" name="Footer Placeholder 2">
            <a:extLst>
              <a:ext uri="{FF2B5EF4-FFF2-40B4-BE49-F238E27FC236}">
                <a16:creationId xmlns:a16="http://schemas.microsoft.com/office/drawing/2014/main" id="{B117974C-9BD0-A24B-B182-59204DEA048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Company churn data</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24" name="Rounded Rectangle 23">
            <a:extLst>
              <a:ext uri="{FF2B5EF4-FFF2-40B4-BE49-F238E27FC236}">
                <a16:creationId xmlns:a16="http://schemas.microsoft.com/office/drawing/2014/main" id="{0E88BC5C-4DE5-D54D-8570-C10296B6BE5E}"/>
              </a:ext>
            </a:extLst>
          </p:cNvPr>
          <p:cNvSpPr/>
          <p:nvPr/>
        </p:nvSpPr>
        <p:spPr bwMode="auto">
          <a:xfrm>
            <a:off x="9557214" y="1330833"/>
            <a:ext cx="2097366" cy="960291"/>
          </a:xfrm>
          <a:prstGeom prst="roundRect">
            <a:avLst>
              <a:gd name="adj" fmla="val 0"/>
            </a:avLst>
          </a:prstGeom>
          <a:solidFill>
            <a:srgbClr val="FFFFFF"/>
          </a:solidFill>
          <a:ln w="3175" algn="ctr">
            <a:solidFill>
              <a:srgbClr val="808080"/>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endPar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28" name="TextBox 27">
            <a:extLst>
              <a:ext uri="{FF2B5EF4-FFF2-40B4-BE49-F238E27FC236}">
                <a16:creationId xmlns:a16="http://schemas.microsoft.com/office/drawing/2014/main" id="{1D6B719F-6F9A-234B-AFB3-EB533CB4296B}"/>
              </a:ext>
            </a:extLst>
          </p:cNvPr>
          <p:cNvSpPr txBox="1"/>
          <p:nvPr/>
        </p:nvSpPr>
        <p:spPr bwMode="gray">
          <a:xfrm>
            <a:off x="9580615" y="1330833"/>
            <a:ext cx="609463" cy="226591"/>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Legend</a:t>
            </a:r>
          </a:p>
        </p:txBody>
      </p:sp>
      <p:cxnSp>
        <p:nvCxnSpPr>
          <p:cNvPr id="31" name="Straight Connector 30">
            <a:extLst>
              <a:ext uri="{FF2B5EF4-FFF2-40B4-BE49-F238E27FC236}">
                <a16:creationId xmlns:a16="http://schemas.microsoft.com/office/drawing/2014/main" id="{06594AF3-ACB9-994D-98FE-F4B6DA233CCA}"/>
              </a:ext>
            </a:extLst>
          </p:cNvPr>
          <p:cNvCxnSpPr>
            <a:cxnSpLocks/>
          </p:cNvCxnSpPr>
          <p:nvPr/>
        </p:nvCxnSpPr>
        <p:spPr>
          <a:xfrm flipV="1">
            <a:off x="11049904" y="1898187"/>
            <a:ext cx="0" cy="48624"/>
          </a:xfrm>
          <a:prstGeom prst="line">
            <a:avLst/>
          </a:prstGeom>
          <a:ln>
            <a:solidFill>
              <a:srgbClr val="808080"/>
            </a:solidFill>
            <a:tailEnd type="none" w="lg" len="lg"/>
          </a:ln>
        </p:spPr>
        <p:style>
          <a:lnRef idx="1">
            <a:schemeClr val="accent1"/>
          </a:lnRef>
          <a:fillRef idx="0">
            <a:schemeClr val="accent1"/>
          </a:fillRef>
          <a:effectRef idx="0">
            <a:schemeClr val="accent1"/>
          </a:effectRef>
          <a:fontRef idx="minor">
            <a:schemeClr val="tx1"/>
          </a:fontRef>
        </p:style>
      </p:cxnSp>
      <p:sp>
        <p:nvSpPr>
          <p:cNvPr id="41" name="OrgBox">
            <a:extLst>
              <a:ext uri="{FF2B5EF4-FFF2-40B4-BE49-F238E27FC236}">
                <a16:creationId xmlns:a16="http://schemas.microsoft.com/office/drawing/2014/main" id="{9564F74C-D18C-1F41-8E71-C0C990150CA8}"/>
              </a:ext>
            </a:extLst>
          </p:cNvPr>
          <p:cNvSpPr>
            <a:spLocks noChangeArrowheads="1"/>
          </p:cNvSpPr>
          <p:nvPr/>
        </p:nvSpPr>
        <p:spPr bwMode="gray">
          <a:xfrm>
            <a:off x="10032838" y="1529216"/>
            <a:ext cx="1140258" cy="368973"/>
          </a:xfrm>
          <a:prstGeom prst="rect">
            <a:avLst/>
          </a:prstGeom>
          <a:solidFill>
            <a:schemeClr val="tx1"/>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kern="1200">
                <a:solidFill>
                  <a:srgbClr val="FFFFFF"/>
                </a:solidFill>
                <a:latin typeface="Arial" panose="020B0604020202020204" pitchFamily="34" charset="0"/>
                <a:ea typeface="+mn-ea"/>
                <a:cs typeface="Arial" panose="020B0604020202020204" pitchFamily="34" charset="0"/>
                <a:sym typeface="Ubuntu"/>
              </a:rPr>
              <a:t>Dt</a:t>
            </a: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Ubuntu"/>
              </a:rPr>
              <a:t>C churn three</a:t>
            </a:r>
          </a:p>
        </p:txBody>
      </p:sp>
      <p:sp>
        <p:nvSpPr>
          <p:cNvPr id="42" name="Rectangle 41">
            <a:extLst>
              <a:ext uri="{FF2B5EF4-FFF2-40B4-BE49-F238E27FC236}">
                <a16:creationId xmlns:a16="http://schemas.microsoft.com/office/drawing/2014/main" id="{7990F26C-AC89-5147-AC9D-D29910486457}"/>
              </a:ext>
            </a:extLst>
          </p:cNvPr>
          <p:cNvSpPr/>
          <p:nvPr/>
        </p:nvSpPr>
        <p:spPr bwMode="auto">
          <a:xfrm>
            <a:off x="10032838" y="1797779"/>
            <a:ext cx="246384" cy="100410"/>
          </a:xfrm>
          <a:prstGeom prst="rect">
            <a:avLst/>
          </a:prstGeom>
          <a:solidFill>
            <a:schemeClr val="tx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5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11%</a:t>
            </a:r>
          </a:p>
        </p:txBody>
      </p:sp>
      <p:sp>
        <p:nvSpPr>
          <p:cNvPr id="44" name="Rectangle 43">
            <a:extLst>
              <a:ext uri="{FF2B5EF4-FFF2-40B4-BE49-F238E27FC236}">
                <a16:creationId xmlns:a16="http://schemas.microsoft.com/office/drawing/2014/main" id="{3FFE6DFF-16C9-5147-8433-978E370A4261}"/>
              </a:ext>
            </a:extLst>
          </p:cNvPr>
          <p:cNvSpPr/>
          <p:nvPr/>
        </p:nvSpPr>
        <p:spPr bwMode="auto">
          <a:xfrm>
            <a:off x="10926712" y="1797778"/>
            <a:ext cx="246384" cy="100409"/>
          </a:xfrm>
          <a:prstGeom prst="rect">
            <a:avLst/>
          </a:prstGeom>
          <a:solidFill>
            <a:schemeClr val="tx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5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286k</a:t>
            </a:r>
          </a:p>
        </p:txBody>
      </p:sp>
      <p:sp>
        <p:nvSpPr>
          <p:cNvPr id="45" name="TextBox 44">
            <a:extLst>
              <a:ext uri="{FF2B5EF4-FFF2-40B4-BE49-F238E27FC236}">
                <a16:creationId xmlns:a16="http://schemas.microsoft.com/office/drawing/2014/main" id="{69D223EC-F109-8047-9250-5A7214A6608A}"/>
              </a:ext>
            </a:extLst>
          </p:cNvPr>
          <p:cNvSpPr txBox="1"/>
          <p:nvPr/>
        </p:nvSpPr>
        <p:spPr bwMode="gray">
          <a:xfrm>
            <a:off x="9689150" y="1961986"/>
            <a:ext cx="936608" cy="318924"/>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Churn rate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(monthly)</a:t>
            </a:r>
          </a:p>
        </p:txBody>
      </p:sp>
      <p:sp>
        <p:nvSpPr>
          <p:cNvPr id="46" name="TextBox 45">
            <a:extLst>
              <a:ext uri="{FF2B5EF4-FFF2-40B4-BE49-F238E27FC236}">
                <a16:creationId xmlns:a16="http://schemas.microsoft.com/office/drawing/2014/main" id="{37A26734-CA44-8F4C-83A0-19B0BB84BDAD}"/>
              </a:ext>
            </a:extLst>
          </p:cNvPr>
          <p:cNvSpPr txBox="1"/>
          <p:nvPr/>
        </p:nvSpPr>
        <p:spPr bwMode="gray">
          <a:xfrm>
            <a:off x="10535253" y="1961986"/>
            <a:ext cx="1066162" cy="318924"/>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Avg. churners (monthly)</a:t>
            </a:r>
          </a:p>
        </p:txBody>
      </p:sp>
      <p:cxnSp>
        <p:nvCxnSpPr>
          <p:cNvPr id="47" name="AutoShape 2">
            <a:extLst>
              <a:ext uri="{FF2B5EF4-FFF2-40B4-BE49-F238E27FC236}">
                <a16:creationId xmlns:a16="http://schemas.microsoft.com/office/drawing/2014/main" id="{9002FDDC-0590-8F4F-BB80-104D0870FC3F}"/>
              </a:ext>
            </a:extLst>
          </p:cNvPr>
          <p:cNvCxnSpPr>
            <a:cxnSpLocks noChangeShapeType="1"/>
            <a:stCxn id="80" idx="0"/>
            <a:endCxn id="48" idx="2"/>
          </p:cNvCxnSpPr>
          <p:nvPr/>
        </p:nvCxnSpPr>
        <p:spPr bwMode="gray">
          <a:xfrm rot="5400000" flipH="1" flipV="1">
            <a:off x="5501983" y="2019611"/>
            <a:ext cx="206760" cy="982900"/>
          </a:xfrm>
          <a:prstGeom prst="bentConnector3">
            <a:avLst>
              <a:gd name="adj1" fmla="val 50000"/>
            </a:avLst>
          </a:prstGeom>
          <a:noFill/>
          <a:ln w="9525">
            <a:solidFill>
              <a:srgbClr val="808080"/>
            </a:solidFill>
            <a:miter lim="800000"/>
            <a:headEnd/>
            <a:tailEnd/>
          </a:ln>
        </p:spPr>
      </p:cxnSp>
      <p:sp>
        <p:nvSpPr>
          <p:cNvPr id="48" name="OrgBox">
            <a:extLst>
              <a:ext uri="{FF2B5EF4-FFF2-40B4-BE49-F238E27FC236}">
                <a16:creationId xmlns:a16="http://schemas.microsoft.com/office/drawing/2014/main" id="{0EA94803-D116-0B43-B2F6-DD43659FD5E1}"/>
              </a:ext>
            </a:extLst>
          </p:cNvPr>
          <p:cNvSpPr>
            <a:spLocks noChangeArrowheads="1"/>
          </p:cNvSpPr>
          <p:nvPr/>
        </p:nvSpPr>
        <p:spPr bwMode="gray">
          <a:xfrm>
            <a:off x="5158034" y="1800127"/>
            <a:ext cx="1877558" cy="607554"/>
          </a:xfrm>
          <a:prstGeom prst="rect">
            <a:avLst/>
          </a:prstGeom>
          <a:solidFill>
            <a:schemeClr val="tx1"/>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a:solidFill>
                  <a:srgbClr val="FFFFFF"/>
                </a:solidFill>
                <a:latin typeface="Arial" panose="020B0604020202020204" pitchFamily="34" charset="0"/>
                <a:ea typeface="+mn-ea"/>
                <a:cs typeface="Arial" panose="020B0604020202020204" pitchFamily="34" charset="0"/>
                <a:sym typeface="Ubuntu"/>
              </a:rPr>
              <a:t>Dt</a:t>
            </a:r>
            <a:r>
              <a:rPr kumimoji="0" lang="en-US" sz="12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Ubuntu"/>
              </a:rPr>
              <a:t>C churn three</a:t>
            </a:r>
          </a:p>
        </p:txBody>
      </p:sp>
      <p:sp>
        <p:nvSpPr>
          <p:cNvPr id="49" name="Rectangle 48">
            <a:extLst>
              <a:ext uri="{FF2B5EF4-FFF2-40B4-BE49-F238E27FC236}">
                <a16:creationId xmlns:a16="http://schemas.microsoft.com/office/drawing/2014/main" id="{1BFD8AE1-DF4D-5D43-8991-13DB55E9AA19}"/>
              </a:ext>
            </a:extLst>
          </p:cNvPr>
          <p:cNvSpPr/>
          <p:nvPr/>
        </p:nvSpPr>
        <p:spPr bwMode="auto">
          <a:xfrm>
            <a:off x="5158034" y="2242344"/>
            <a:ext cx="405698" cy="165336"/>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10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1.3%</a:t>
            </a:r>
          </a:p>
        </p:txBody>
      </p:sp>
      <p:sp>
        <p:nvSpPr>
          <p:cNvPr id="50" name="Rectangle 49">
            <a:extLst>
              <a:ext uri="{FF2B5EF4-FFF2-40B4-BE49-F238E27FC236}">
                <a16:creationId xmlns:a16="http://schemas.microsoft.com/office/drawing/2014/main" id="{8B0237C4-5728-7B44-91E1-13B843B79C05}"/>
              </a:ext>
            </a:extLst>
          </p:cNvPr>
          <p:cNvSpPr/>
          <p:nvPr/>
        </p:nvSpPr>
        <p:spPr bwMode="auto">
          <a:xfrm>
            <a:off x="6629894" y="2242345"/>
            <a:ext cx="405698" cy="165335"/>
          </a:xfrm>
          <a:prstGeom prst="rect">
            <a:avLst/>
          </a:prstGeom>
          <a:solidFill>
            <a:schemeClr val="bg1">
              <a:lumMod val="50000"/>
            </a:schemeClr>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3,700</a:t>
            </a:r>
          </a:p>
        </p:txBody>
      </p:sp>
      <p:cxnSp>
        <p:nvCxnSpPr>
          <p:cNvPr id="51" name="AutoShape 4">
            <a:extLst>
              <a:ext uri="{FF2B5EF4-FFF2-40B4-BE49-F238E27FC236}">
                <a16:creationId xmlns:a16="http://schemas.microsoft.com/office/drawing/2014/main" id="{78FAA04A-E787-CA49-B310-D623A38F3C47}"/>
              </a:ext>
            </a:extLst>
          </p:cNvPr>
          <p:cNvCxnSpPr>
            <a:cxnSpLocks noChangeShapeType="1"/>
            <a:stCxn id="54" idx="1"/>
            <a:endCxn id="55" idx="2"/>
          </p:cNvCxnSpPr>
          <p:nvPr/>
        </p:nvCxnSpPr>
        <p:spPr bwMode="gray">
          <a:xfrm rot="10800000">
            <a:off x="2158750" y="3221998"/>
            <a:ext cx="211669" cy="389655"/>
          </a:xfrm>
          <a:prstGeom prst="bentConnector2">
            <a:avLst/>
          </a:prstGeom>
          <a:noFill/>
          <a:ln w="9525">
            <a:solidFill>
              <a:srgbClr val="808080"/>
            </a:solidFill>
            <a:miter lim="800000"/>
            <a:headEnd/>
            <a:tailEnd/>
          </a:ln>
        </p:spPr>
      </p:cxnSp>
      <p:sp>
        <p:nvSpPr>
          <p:cNvPr id="52" name="OrgBox">
            <a:extLst>
              <a:ext uri="{FF2B5EF4-FFF2-40B4-BE49-F238E27FC236}">
                <a16:creationId xmlns:a16="http://schemas.microsoft.com/office/drawing/2014/main" id="{05469CFA-BDE2-5541-9242-03FD6A27E43E}"/>
              </a:ext>
            </a:extLst>
          </p:cNvPr>
          <p:cNvSpPr>
            <a:spLocks noChangeArrowheads="1"/>
          </p:cNvSpPr>
          <p:nvPr/>
        </p:nvSpPr>
        <p:spPr bwMode="gray">
          <a:xfrm>
            <a:off x="1955899" y="2614441"/>
            <a:ext cx="1877558" cy="607554"/>
          </a:xfrm>
          <a:prstGeom prst="rect">
            <a:avLst/>
          </a:prstGeom>
          <a:solidFill>
            <a:schemeClr val="bg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Ubuntu"/>
              </a:rPr>
              <a:t>0-10 months tenure</a:t>
            </a:r>
          </a:p>
        </p:txBody>
      </p:sp>
      <p:sp>
        <p:nvSpPr>
          <p:cNvPr id="53" name="Rectangle 10">
            <a:extLst>
              <a:ext uri="{FF2B5EF4-FFF2-40B4-BE49-F238E27FC236}">
                <a16:creationId xmlns:a16="http://schemas.microsoft.com/office/drawing/2014/main" id="{F4E6F6FC-1AB7-3345-BD66-E38E846E8177}"/>
              </a:ext>
            </a:extLst>
          </p:cNvPr>
          <p:cNvSpPr>
            <a:spLocks noChangeArrowheads="1"/>
          </p:cNvSpPr>
          <p:nvPr/>
        </p:nvSpPr>
        <p:spPr bwMode="auto">
          <a:xfrm>
            <a:off x="2062229" y="3056660"/>
            <a:ext cx="299368" cy="282298"/>
          </a:xfrm>
          <a:prstGeom prst="rect">
            <a:avLst/>
          </a:prstGeom>
          <a:noFill/>
          <a:ln w="9525" algn="ctr">
            <a:noFill/>
            <a:miter lim="800000"/>
            <a:headEnd/>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endParaRPr>
          </a:p>
        </p:txBody>
      </p:sp>
      <p:sp>
        <p:nvSpPr>
          <p:cNvPr id="54" name="OrgBox">
            <a:extLst>
              <a:ext uri="{FF2B5EF4-FFF2-40B4-BE49-F238E27FC236}">
                <a16:creationId xmlns:a16="http://schemas.microsoft.com/office/drawing/2014/main" id="{45518FCE-4776-4E48-B404-77201A3D1404}"/>
              </a:ext>
            </a:extLst>
          </p:cNvPr>
          <p:cNvSpPr>
            <a:spLocks noChangeArrowheads="1"/>
          </p:cNvSpPr>
          <p:nvPr/>
        </p:nvSpPr>
        <p:spPr bwMode="gray">
          <a:xfrm>
            <a:off x="2370417" y="3405911"/>
            <a:ext cx="1463040"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18-25 years</a:t>
            </a:r>
          </a:p>
        </p:txBody>
      </p:sp>
      <p:sp>
        <p:nvSpPr>
          <p:cNvPr id="55" name="Rectangle 54">
            <a:extLst>
              <a:ext uri="{FF2B5EF4-FFF2-40B4-BE49-F238E27FC236}">
                <a16:creationId xmlns:a16="http://schemas.microsoft.com/office/drawing/2014/main" id="{8FAE003D-9C66-FE47-BD10-A24FACFC7AC4}"/>
              </a:ext>
            </a:extLst>
          </p:cNvPr>
          <p:cNvSpPr/>
          <p:nvPr/>
        </p:nvSpPr>
        <p:spPr bwMode="auto">
          <a:xfrm>
            <a:off x="1955899" y="3056660"/>
            <a:ext cx="405698" cy="165336"/>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1.7%</a:t>
            </a:r>
          </a:p>
        </p:txBody>
      </p:sp>
      <p:sp>
        <p:nvSpPr>
          <p:cNvPr id="56" name="OrgBox">
            <a:extLst>
              <a:ext uri="{FF2B5EF4-FFF2-40B4-BE49-F238E27FC236}">
                <a16:creationId xmlns:a16="http://schemas.microsoft.com/office/drawing/2014/main" id="{F817D96B-CED5-604A-9793-48545F908C42}"/>
              </a:ext>
            </a:extLst>
          </p:cNvPr>
          <p:cNvSpPr>
            <a:spLocks noChangeArrowheads="1"/>
          </p:cNvSpPr>
          <p:nvPr/>
        </p:nvSpPr>
        <p:spPr bwMode="gray">
          <a:xfrm>
            <a:off x="2370418" y="3895871"/>
            <a:ext cx="1463039"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26-35 years</a:t>
            </a:r>
          </a:p>
        </p:txBody>
      </p:sp>
      <p:sp>
        <p:nvSpPr>
          <p:cNvPr id="57" name="OrgBox">
            <a:extLst>
              <a:ext uri="{FF2B5EF4-FFF2-40B4-BE49-F238E27FC236}">
                <a16:creationId xmlns:a16="http://schemas.microsoft.com/office/drawing/2014/main" id="{F6FBB150-24EE-D646-8A83-7A2416693E99}"/>
              </a:ext>
            </a:extLst>
          </p:cNvPr>
          <p:cNvSpPr>
            <a:spLocks noChangeArrowheads="1"/>
          </p:cNvSpPr>
          <p:nvPr/>
        </p:nvSpPr>
        <p:spPr bwMode="gray">
          <a:xfrm>
            <a:off x="2370418" y="4385831"/>
            <a:ext cx="1463039"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36-45 years</a:t>
            </a:r>
          </a:p>
        </p:txBody>
      </p:sp>
      <p:sp>
        <p:nvSpPr>
          <p:cNvPr id="58" name="OrgBox">
            <a:extLst>
              <a:ext uri="{FF2B5EF4-FFF2-40B4-BE49-F238E27FC236}">
                <a16:creationId xmlns:a16="http://schemas.microsoft.com/office/drawing/2014/main" id="{E0D7E4F1-F648-764D-B7CD-DBB14FBF4644}"/>
              </a:ext>
            </a:extLst>
          </p:cNvPr>
          <p:cNvSpPr>
            <a:spLocks noChangeArrowheads="1"/>
          </p:cNvSpPr>
          <p:nvPr/>
        </p:nvSpPr>
        <p:spPr bwMode="gray">
          <a:xfrm>
            <a:off x="2370418" y="4875791"/>
            <a:ext cx="1463039"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46-55 years</a:t>
            </a:r>
          </a:p>
        </p:txBody>
      </p:sp>
      <p:sp>
        <p:nvSpPr>
          <p:cNvPr id="59" name="OrgBox">
            <a:extLst>
              <a:ext uri="{FF2B5EF4-FFF2-40B4-BE49-F238E27FC236}">
                <a16:creationId xmlns:a16="http://schemas.microsoft.com/office/drawing/2014/main" id="{BE1983CB-A8F0-6D47-BE48-F7399807C367}"/>
              </a:ext>
            </a:extLst>
          </p:cNvPr>
          <p:cNvSpPr>
            <a:spLocks noChangeArrowheads="1"/>
          </p:cNvSpPr>
          <p:nvPr/>
        </p:nvSpPr>
        <p:spPr bwMode="gray">
          <a:xfrm>
            <a:off x="2370418" y="5365751"/>
            <a:ext cx="1463039"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56-65 years</a:t>
            </a:r>
          </a:p>
        </p:txBody>
      </p:sp>
      <p:sp>
        <p:nvSpPr>
          <p:cNvPr id="60" name="OrgBox">
            <a:extLst>
              <a:ext uri="{FF2B5EF4-FFF2-40B4-BE49-F238E27FC236}">
                <a16:creationId xmlns:a16="http://schemas.microsoft.com/office/drawing/2014/main" id="{C74D5E07-2254-B448-A104-30D371446AA7}"/>
              </a:ext>
            </a:extLst>
          </p:cNvPr>
          <p:cNvSpPr>
            <a:spLocks noChangeArrowheads="1"/>
          </p:cNvSpPr>
          <p:nvPr/>
        </p:nvSpPr>
        <p:spPr bwMode="gray">
          <a:xfrm>
            <a:off x="2370418" y="5855710"/>
            <a:ext cx="1463039"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+65 years</a:t>
            </a:r>
          </a:p>
        </p:txBody>
      </p:sp>
      <p:cxnSp>
        <p:nvCxnSpPr>
          <p:cNvPr id="61" name="AutoShape 4">
            <a:extLst>
              <a:ext uri="{FF2B5EF4-FFF2-40B4-BE49-F238E27FC236}">
                <a16:creationId xmlns:a16="http://schemas.microsoft.com/office/drawing/2014/main" id="{A8AA2699-026A-F240-A7BE-6B73F8F60C74}"/>
              </a:ext>
            </a:extLst>
          </p:cNvPr>
          <p:cNvCxnSpPr>
            <a:cxnSpLocks noChangeShapeType="1"/>
            <a:stCxn id="56" idx="1"/>
            <a:endCxn id="55" idx="2"/>
          </p:cNvCxnSpPr>
          <p:nvPr/>
        </p:nvCxnSpPr>
        <p:spPr bwMode="gray">
          <a:xfrm rot="10800000">
            <a:off x="2158750" y="3221998"/>
            <a:ext cx="211669" cy="879615"/>
          </a:xfrm>
          <a:prstGeom prst="bentConnector2">
            <a:avLst/>
          </a:prstGeom>
          <a:noFill/>
          <a:ln w="9525">
            <a:solidFill>
              <a:srgbClr val="808080"/>
            </a:solidFill>
            <a:miter lim="800000"/>
            <a:headEnd/>
            <a:tailEnd/>
          </a:ln>
        </p:spPr>
      </p:cxnSp>
      <p:cxnSp>
        <p:nvCxnSpPr>
          <p:cNvPr id="62" name="AutoShape 4">
            <a:extLst>
              <a:ext uri="{FF2B5EF4-FFF2-40B4-BE49-F238E27FC236}">
                <a16:creationId xmlns:a16="http://schemas.microsoft.com/office/drawing/2014/main" id="{99418B45-D908-884B-A9A9-C4CF550A0B6C}"/>
              </a:ext>
            </a:extLst>
          </p:cNvPr>
          <p:cNvCxnSpPr>
            <a:cxnSpLocks noChangeShapeType="1"/>
            <a:stCxn id="58" idx="1"/>
            <a:endCxn id="55" idx="2"/>
          </p:cNvCxnSpPr>
          <p:nvPr/>
        </p:nvCxnSpPr>
        <p:spPr bwMode="gray">
          <a:xfrm rot="10800000">
            <a:off x="2158750" y="3221998"/>
            <a:ext cx="211669" cy="1859535"/>
          </a:xfrm>
          <a:prstGeom prst="bentConnector2">
            <a:avLst/>
          </a:prstGeom>
          <a:noFill/>
          <a:ln w="9525">
            <a:solidFill>
              <a:srgbClr val="808080"/>
            </a:solidFill>
            <a:miter lim="800000"/>
            <a:headEnd/>
            <a:tailEnd/>
          </a:ln>
        </p:spPr>
      </p:cxnSp>
      <p:cxnSp>
        <p:nvCxnSpPr>
          <p:cNvPr id="63" name="AutoShape 4">
            <a:extLst>
              <a:ext uri="{FF2B5EF4-FFF2-40B4-BE49-F238E27FC236}">
                <a16:creationId xmlns:a16="http://schemas.microsoft.com/office/drawing/2014/main" id="{9FCF4BDD-0A04-F449-8CA3-BFDEF4AFA183}"/>
              </a:ext>
            </a:extLst>
          </p:cNvPr>
          <p:cNvCxnSpPr>
            <a:cxnSpLocks noChangeShapeType="1"/>
            <a:stCxn id="57" idx="1"/>
            <a:endCxn id="55" idx="2"/>
          </p:cNvCxnSpPr>
          <p:nvPr/>
        </p:nvCxnSpPr>
        <p:spPr bwMode="gray">
          <a:xfrm rot="10800000">
            <a:off x="2158750" y="3221998"/>
            <a:ext cx="211669" cy="1369575"/>
          </a:xfrm>
          <a:prstGeom prst="bentConnector2">
            <a:avLst/>
          </a:prstGeom>
          <a:noFill/>
          <a:ln w="9525">
            <a:solidFill>
              <a:srgbClr val="808080"/>
            </a:solidFill>
            <a:miter lim="800000"/>
            <a:headEnd/>
            <a:tailEnd/>
          </a:ln>
        </p:spPr>
      </p:cxnSp>
      <p:cxnSp>
        <p:nvCxnSpPr>
          <p:cNvPr id="64" name="AutoShape 4">
            <a:extLst>
              <a:ext uri="{FF2B5EF4-FFF2-40B4-BE49-F238E27FC236}">
                <a16:creationId xmlns:a16="http://schemas.microsoft.com/office/drawing/2014/main" id="{54F65AFE-5E5A-3040-9E03-B236EA363461}"/>
              </a:ext>
            </a:extLst>
          </p:cNvPr>
          <p:cNvCxnSpPr>
            <a:cxnSpLocks noChangeShapeType="1"/>
            <a:stCxn id="59" idx="1"/>
            <a:endCxn id="55" idx="2"/>
          </p:cNvCxnSpPr>
          <p:nvPr/>
        </p:nvCxnSpPr>
        <p:spPr bwMode="gray">
          <a:xfrm rot="10800000">
            <a:off x="2158750" y="3221998"/>
            <a:ext cx="211669" cy="2349495"/>
          </a:xfrm>
          <a:prstGeom prst="bentConnector2">
            <a:avLst/>
          </a:prstGeom>
          <a:noFill/>
          <a:ln w="9525">
            <a:solidFill>
              <a:srgbClr val="808080"/>
            </a:solidFill>
            <a:miter lim="800000"/>
            <a:headEnd/>
            <a:tailEnd/>
          </a:ln>
        </p:spPr>
      </p:cxnSp>
      <p:cxnSp>
        <p:nvCxnSpPr>
          <p:cNvPr id="65" name="AutoShape 4">
            <a:extLst>
              <a:ext uri="{FF2B5EF4-FFF2-40B4-BE49-F238E27FC236}">
                <a16:creationId xmlns:a16="http://schemas.microsoft.com/office/drawing/2014/main" id="{05360A5A-2765-3146-925A-13FB3F455AF5}"/>
              </a:ext>
            </a:extLst>
          </p:cNvPr>
          <p:cNvCxnSpPr>
            <a:cxnSpLocks noChangeShapeType="1"/>
            <a:stCxn id="60" idx="1"/>
            <a:endCxn id="55" idx="2"/>
          </p:cNvCxnSpPr>
          <p:nvPr/>
        </p:nvCxnSpPr>
        <p:spPr bwMode="gray">
          <a:xfrm rot="10800000">
            <a:off x="2158750" y="3221996"/>
            <a:ext cx="211669" cy="2839454"/>
          </a:xfrm>
          <a:prstGeom prst="bentConnector2">
            <a:avLst/>
          </a:prstGeom>
          <a:noFill/>
          <a:ln w="9525">
            <a:solidFill>
              <a:srgbClr val="808080"/>
            </a:solidFill>
            <a:miter lim="800000"/>
            <a:headEnd/>
            <a:tailEnd/>
          </a:ln>
        </p:spPr>
      </p:cxnSp>
      <p:sp>
        <p:nvSpPr>
          <p:cNvPr id="66" name="Rectangle 65">
            <a:extLst>
              <a:ext uri="{FF2B5EF4-FFF2-40B4-BE49-F238E27FC236}">
                <a16:creationId xmlns:a16="http://schemas.microsoft.com/office/drawing/2014/main" id="{8BF1C0EB-A124-A143-93EA-68CBE97F275C}"/>
              </a:ext>
            </a:extLst>
          </p:cNvPr>
          <p:cNvSpPr/>
          <p:nvPr/>
        </p:nvSpPr>
        <p:spPr bwMode="auto">
          <a:xfrm>
            <a:off x="2370419" y="3680231"/>
            <a:ext cx="320040" cy="137160"/>
          </a:xfrm>
          <a:prstGeom prst="rect">
            <a:avLst/>
          </a:prstGeom>
          <a:solidFill>
            <a:srgbClr val="94165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2.8%</a:t>
            </a:r>
          </a:p>
        </p:txBody>
      </p:sp>
      <p:sp>
        <p:nvSpPr>
          <p:cNvPr id="67" name="Rectangle 66">
            <a:extLst>
              <a:ext uri="{FF2B5EF4-FFF2-40B4-BE49-F238E27FC236}">
                <a16:creationId xmlns:a16="http://schemas.microsoft.com/office/drawing/2014/main" id="{347347CA-2C85-BC42-B48C-56CF1B358F93}"/>
              </a:ext>
            </a:extLst>
          </p:cNvPr>
          <p:cNvSpPr/>
          <p:nvPr/>
        </p:nvSpPr>
        <p:spPr bwMode="auto">
          <a:xfrm>
            <a:off x="3513417" y="3680231"/>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28</a:t>
            </a:r>
          </a:p>
        </p:txBody>
      </p:sp>
      <p:sp>
        <p:nvSpPr>
          <p:cNvPr id="68" name="Rectangle 67">
            <a:extLst>
              <a:ext uri="{FF2B5EF4-FFF2-40B4-BE49-F238E27FC236}">
                <a16:creationId xmlns:a16="http://schemas.microsoft.com/office/drawing/2014/main" id="{37CA31A3-94E8-694F-9D9E-109FE9B69DCF}"/>
              </a:ext>
            </a:extLst>
          </p:cNvPr>
          <p:cNvSpPr/>
          <p:nvPr/>
        </p:nvSpPr>
        <p:spPr bwMode="auto">
          <a:xfrm>
            <a:off x="3427759" y="3056661"/>
            <a:ext cx="405698" cy="165335"/>
          </a:xfrm>
          <a:prstGeom prst="rect">
            <a:avLst/>
          </a:prstGeom>
          <a:solidFill>
            <a:schemeClr val="bg1">
              <a:lumMod val="50000"/>
            </a:schemeClr>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199</a:t>
            </a:r>
          </a:p>
        </p:txBody>
      </p:sp>
      <p:sp>
        <p:nvSpPr>
          <p:cNvPr id="69" name="Rectangle 68">
            <a:extLst>
              <a:ext uri="{FF2B5EF4-FFF2-40B4-BE49-F238E27FC236}">
                <a16:creationId xmlns:a16="http://schemas.microsoft.com/office/drawing/2014/main" id="{7BA4E112-E790-764E-B990-FD3B229B23C8}"/>
              </a:ext>
            </a:extLst>
          </p:cNvPr>
          <p:cNvSpPr/>
          <p:nvPr/>
        </p:nvSpPr>
        <p:spPr bwMode="auto">
          <a:xfrm>
            <a:off x="2370419" y="4170191"/>
            <a:ext cx="320040" cy="137160"/>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2.1%</a:t>
            </a:r>
          </a:p>
        </p:txBody>
      </p:sp>
      <p:sp>
        <p:nvSpPr>
          <p:cNvPr id="70" name="Rectangle 69">
            <a:extLst>
              <a:ext uri="{FF2B5EF4-FFF2-40B4-BE49-F238E27FC236}">
                <a16:creationId xmlns:a16="http://schemas.microsoft.com/office/drawing/2014/main" id="{F2D30D78-4F5D-AC49-AEF9-5212A72AFFD2}"/>
              </a:ext>
            </a:extLst>
          </p:cNvPr>
          <p:cNvSpPr/>
          <p:nvPr/>
        </p:nvSpPr>
        <p:spPr bwMode="auto">
          <a:xfrm>
            <a:off x="3513417" y="4170191"/>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41</a:t>
            </a:r>
          </a:p>
        </p:txBody>
      </p:sp>
      <p:sp>
        <p:nvSpPr>
          <p:cNvPr id="71" name="Rectangle 70">
            <a:extLst>
              <a:ext uri="{FF2B5EF4-FFF2-40B4-BE49-F238E27FC236}">
                <a16:creationId xmlns:a16="http://schemas.microsoft.com/office/drawing/2014/main" id="{009C57DC-0E20-BB44-B9F6-B7B23C442F60}"/>
              </a:ext>
            </a:extLst>
          </p:cNvPr>
          <p:cNvSpPr/>
          <p:nvPr/>
        </p:nvSpPr>
        <p:spPr bwMode="auto">
          <a:xfrm>
            <a:off x="2370419" y="4660151"/>
            <a:ext cx="320040" cy="137160"/>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1.8%</a:t>
            </a:r>
          </a:p>
        </p:txBody>
      </p:sp>
      <p:sp>
        <p:nvSpPr>
          <p:cNvPr id="72" name="Rectangle 71">
            <a:extLst>
              <a:ext uri="{FF2B5EF4-FFF2-40B4-BE49-F238E27FC236}">
                <a16:creationId xmlns:a16="http://schemas.microsoft.com/office/drawing/2014/main" id="{AF784E9F-897C-774D-841F-8C8E5FCA05AB}"/>
              </a:ext>
            </a:extLst>
          </p:cNvPr>
          <p:cNvSpPr/>
          <p:nvPr/>
        </p:nvSpPr>
        <p:spPr bwMode="auto">
          <a:xfrm>
            <a:off x="3513417" y="4660151"/>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37</a:t>
            </a:r>
          </a:p>
        </p:txBody>
      </p:sp>
      <p:sp>
        <p:nvSpPr>
          <p:cNvPr id="73" name="Rectangle 72">
            <a:extLst>
              <a:ext uri="{FF2B5EF4-FFF2-40B4-BE49-F238E27FC236}">
                <a16:creationId xmlns:a16="http://schemas.microsoft.com/office/drawing/2014/main" id="{FCB652D8-F4CA-A849-9E15-EC9F87B5D06E}"/>
              </a:ext>
            </a:extLst>
          </p:cNvPr>
          <p:cNvSpPr/>
          <p:nvPr/>
        </p:nvSpPr>
        <p:spPr bwMode="auto">
          <a:xfrm>
            <a:off x="2370419" y="5150111"/>
            <a:ext cx="320040" cy="137160"/>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1.7%</a:t>
            </a:r>
          </a:p>
        </p:txBody>
      </p:sp>
      <p:sp>
        <p:nvSpPr>
          <p:cNvPr id="74" name="Rectangle 73">
            <a:extLst>
              <a:ext uri="{FF2B5EF4-FFF2-40B4-BE49-F238E27FC236}">
                <a16:creationId xmlns:a16="http://schemas.microsoft.com/office/drawing/2014/main" id="{5B5DDE78-A672-D14A-B03F-5991759B2190}"/>
              </a:ext>
            </a:extLst>
          </p:cNvPr>
          <p:cNvSpPr/>
          <p:nvPr/>
        </p:nvSpPr>
        <p:spPr bwMode="auto">
          <a:xfrm>
            <a:off x="3513417" y="5150111"/>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31</a:t>
            </a:r>
          </a:p>
        </p:txBody>
      </p:sp>
      <p:sp>
        <p:nvSpPr>
          <p:cNvPr id="75" name="Rectangle 74">
            <a:extLst>
              <a:ext uri="{FF2B5EF4-FFF2-40B4-BE49-F238E27FC236}">
                <a16:creationId xmlns:a16="http://schemas.microsoft.com/office/drawing/2014/main" id="{A00A736A-0CE9-F141-889C-90A8ED5FF93A}"/>
              </a:ext>
            </a:extLst>
          </p:cNvPr>
          <p:cNvSpPr/>
          <p:nvPr/>
        </p:nvSpPr>
        <p:spPr bwMode="auto">
          <a:xfrm>
            <a:off x="2370419" y="5640071"/>
            <a:ext cx="320040" cy="137160"/>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1.3%</a:t>
            </a:r>
          </a:p>
        </p:txBody>
      </p:sp>
      <p:sp>
        <p:nvSpPr>
          <p:cNvPr id="76" name="Rectangle 75">
            <a:extLst>
              <a:ext uri="{FF2B5EF4-FFF2-40B4-BE49-F238E27FC236}">
                <a16:creationId xmlns:a16="http://schemas.microsoft.com/office/drawing/2014/main" id="{3C1DCDDD-46CD-6E4F-9FC6-CE143B94EC02}"/>
              </a:ext>
            </a:extLst>
          </p:cNvPr>
          <p:cNvSpPr/>
          <p:nvPr/>
        </p:nvSpPr>
        <p:spPr bwMode="auto">
          <a:xfrm>
            <a:off x="3513417" y="5640071"/>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19</a:t>
            </a:r>
          </a:p>
        </p:txBody>
      </p:sp>
      <p:sp>
        <p:nvSpPr>
          <p:cNvPr id="77" name="Rectangle 76">
            <a:extLst>
              <a:ext uri="{FF2B5EF4-FFF2-40B4-BE49-F238E27FC236}">
                <a16:creationId xmlns:a16="http://schemas.microsoft.com/office/drawing/2014/main" id="{7FAF8370-2A91-AE46-95D2-7016D46A1FC9}"/>
              </a:ext>
            </a:extLst>
          </p:cNvPr>
          <p:cNvSpPr/>
          <p:nvPr/>
        </p:nvSpPr>
        <p:spPr bwMode="auto">
          <a:xfrm>
            <a:off x="2370419" y="6130030"/>
            <a:ext cx="320040" cy="137160"/>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1.1%</a:t>
            </a:r>
          </a:p>
        </p:txBody>
      </p:sp>
      <p:sp>
        <p:nvSpPr>
          <p:cNvPr id="78" name="Rectangle 77">
            <a:extLst>
              <a:ext uri="{FF2B5EF4-FFF2-40B4-BE49-F238E27FC236}">
                <a16:creationId xmlns:a16="http://schemas.microsoft.com/office/drawing/2014/main" id="{2C2DC1C0-AB84-4948-B204-7A88C88B5CD4}"/>
              </a:ext>
            </a:extLst>
          </p:cNvPr>
          <p:cNvSpPr/>
          <p:nvPr/>
        </p:nvSpPr>
        <p:spPr bwMode="auto">
          <a:xfrm>
            <a:off x="3513417" y="6130030"/>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11</a:t>
            </a:r>
          </a:p>
        </p:txBody>
      </p:sp>
      <p:cxnSp>
        <p:nvCxnSpPr>
          <p:cNvPr id="79" name="AutoShape 4">
            <a:extLst>
              <a:ext uri="{FF2B5EF4-FFF2-40B4-BE49-F238E27FC236}">
                <a16:creationId xmlns:a16="http://schemas.microsoft.com/office/drawing/2014/main" id="{4E37465C-3AE8-E34B-BE25-911CBACEA099}"/>
              </a:ext>
            </a:extLst>
          </p:cNvPr>
          <p:cNvCxnSpPr>
            <a:cxnSpLocks noChangeShapeType="1"/>
            <a:stCxn id="82" idx="1"/>
            <a:endCxn id="83" idx="2"/>
          </p:cNvCxnSpPr>
          <p:nvPr/>
        </p:nvCxnSpPr>
        <p:spPr bwMode="gray">
          <a:xfrm rot="10800000">
            <a:off x="4377985" y="3221998"/>
            <a:ext cx="211669" cy="389655"/>
          </a:xfrm>
          <a:prstGeom prst="bentConnector2">
            <a:avLst/>
          </a:prstGeom>
          <a:noFill/>
          <a:ln w="9525">
            <a:solidFill>
              <a:srgbClr val="808080"/>
            </a:solidFill>
            <a:miter lim="800000"/>
            <a:headEnd/>
            <a:tailEnd/>
          </a:ln>
        </p:spPr>
      </p:cxnSp>
      <p:sp>
        <p:nvSpPr>
          <p:cNvPr id="80" name="OrgBox">
            <a:extLst>
              <a:ext uri="{FF2B5EF4-FFF2-40B4-BE49-F238E27FC236}">
                <a16:creationId xmlns:a16="http://schemas.microsoft.com/office/drawing/2014/main" id="{6A0535BD-FFE8-074F-8219-93767206401B}"/>
              </a:ext>
            </a:extLst>
          </p:cNvPr>
          <p:cNvSpPr>
            <a:spLocks noChangeArrowheads="1"/>
          </p:cNvSpPr>
          <p:nvPr/>
        </p:nvSpPr>
        <p:spPr bwMode="gray">
          <a:xfrm>
            <a:off x="4175134" y="2614441"/>
            <a:ext cx="1877558" cy="607554"/>
          </a:xfrm>
          <a:prstGeom prst="rect">
            <a:avLst/>
          </a:prstGeom>
          <a:solidFill>
            <a:schemeClr val="bg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Ubuntu"/>
              </a:rPr>
              <a:t>11-22 months tenure</a:t>
            </a:r>
          </a:p>
        </p:txBody>
      </p:sp>
      <p:sp>
        <p:nvSpPr>
          <p:cNvPr id="81" name="Rectangle 10">
            <a:extLst>
              <a:ext uri="{FF2B5EF4-FFF2-40B4-BE49-F238E27FC236}">
                <a16:creationId xmlns:a16="http://schemas.microsoft.com/office/drawing/2014/main" id="{1A858BF3-4B34-1044-9635-971114ED0F36}"/>
              </a:ext>
            </a:extLst>
          </p:cNvPr>
          <p:cNvSpPr>
            <a:spLocks noChangeArrowheads="1"/>
          </p:cNvSpPr>
          <p:nvPr/>
        </p:nvSpPr>
        <p:spPr bwMode="auto">
          <a:xfrm>
            <a:off x="4281464" y="3056660"/>
            <a:ext cx="299368" cy="282298"/>
          </a:xfrm>
          <a:prstGeom prst="rect">
            <a:avLst/>
          </a:prstGeom>
          <a:noFill/>
          <a:ln w="9525" algn="ctr">
            <a:noFill/>
            <a:miter lim="800000"/>
            <a:headEnd/>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endParaRPr>
          </a:p>
        </p:txBody>
      </p:sp>
      <p:sp>
        <p:nvSpPr>
          <p:cNvPr id="82" name="OrgBox">
            <a:extLst>
              <a:ext uri="{FF2B5EF4-FFF2-40B4-BE49-F238E27FC236}">
                <a16:creationId xmlns:a16="http://schemas.microsoft.com/office/drawing/2014/main" id="{B59637A4-8682-ED44-9B74-F56F1B934079}"/>
              </a:ext>
            </a:extLst>
          </p:cNvPr>
          <p:cNvSpPr>
            <a:spLocks noChangeArrowheads="1"/>
          </p:cNvSpPr>
          <p:nvPr/>
        </p:nvSpPr>
        <p:spPr bwMode="gray">
          <a:xfrm>
            <a:off x="4589652" y="3405911"/>
            <a:ext cx="1463040"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18-25 years</a:t>
            </a:r>
          </a:p>
        </p:txBody>
      </p:sp>
      <p:sp>
        <p:nvSpPr>
          <p:cNvPr id="83" name="Rectangle 82">
            <a:extLst>
              <a:ext uri="{FF2B5EF4-FFF2-40B4-BE49-F238E27FC236}">
                <a16:creationId xmlns:a16="http://schemas.microsoft.com/office/drawing/2014/main" id="{B9723FC1-AD25-EF4D-8F1F-7455BA4C75B6}"/>
              </a:ext>
            </a:extLst>
          </p:cNvPr>
          <p:cNvSpPr/>
          <p:nvPr/>
        </p:nvSpPr>
        <p:spPr bwMode="auto">
          <a:xfrm>
            <a:off x="4175134" y="3056660"/>
            <a:ext cx="405698" cy="165336"/>
          </a:xfrm>
          <a:prstGeom prst="rect">
            <a:avLst/>
          </a:prstGeom>
          <a:solidFill>
            <a:srgbClr val="94165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2.7%</a:t>
            </a:r>
          </a:p>
        </p:txBody>
      </p:sp>
      <p:sp>
        <p:nvSpPr>
          <p:cNvPr id="84" name="OrgBox">
            <a:extLst>
              <a:ext uri="{FF2B5EF4-FFF2-40B4-BE49-F238E27FC236}">
                <a16:creationId xmlns:a16="http://schemas.microsoft.com/office/drawing/2014/main" id="{DD86F927-75A0-BA4C-B12F-A258FAEA4802}"/>
              </a:ext>
            </a:extLst>
          </p:cNvPr>
          <p:cNvSpPr>
            <a:spLocks noChangeArrowheads="1"/>
          </p:cNvSpPr>
          <p:nvPr/>
        </p:nvSpPr>
        <p:spPr bwMode="gray">
          <a:xfrm>
            <a:off x="4589653" y="3895871"/>
            <a:ext cx="1463039"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26-35 years</a:t>
            </a:r>
          </a:p>
        </p:txBody>
      </p:sp>
      <p:sp>
        <p:nvSpPr>
          <p:cNvPr id="85" name="OrgBox">
            <a:extLst>
              <a:ext uri="{FF2B5EF4-FFF2-40B4-BE49-F238E27FC236}">
                <a16:creationId xmlns:a16="http://schemas.microsoft.com/office/drawing/2014/main" id="{97FE30B1-D0B7-894D-8796-80DBAB85F82D}"/>
              </a:ext>
            </a:extLst>
          </p:cNvPr>
          <p:cNvSpPr>
            <a:spLocks noChangeArrowheads="1"/>
          </p:cNvSpPr>
          <p:nvPr/>
        </p:nvSpPr>
        <p:spPr bwMode="gray">
          <a:xfrm>
            <a:off x="4589653" y="4385831"/>
            <a:ext cx="1463039"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36-45 years</a:t>
            </a:r>
          </a:p>
        </p:txBody>
      </p:sp>
      <p:sp>
        <p:nvSpPr>
          <p:cNvPr id="86" name="OrgBox">
            <a:extLst>
              <a:ext uri="{FF2B5EF4-FFF2-40B4-BE49-F238E27FC236}">
                <a16:creationId xmlns:a16="http://schemas.microsoft.com/office/drawing/2014/main" id="{1E75062C-47F1-754F-96F4-D7BD02F19947}"/>
              </a:ext>
            </a:extLst>
          </p:cNvPr>
          <p:cNvSpPr>
            <a:spLocks noChangeArrowheads="1"/>
          </p:cNvSpPr>
          <p:nvPr/>
        </p:nvSpPr>
        <p:spPr bwMode="gray">
          <a:xfrm>
            <a:off x="4589653" y="4875791"/>
            <a:ext cx="1463039"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46-55 years</a:t>
            </a:r>
          </a:p>
        </p:txBody>
      </p:sp>
      <p:sp>
        <p:nvSpPr>
          <p:cNvPr id="87" name="OrgBox">
            <a:extLst>
              <a:ext uri="{FF2B5EF4-FFF2-40B4-BE49-F238E27FC236}">
                <a16:creationId xmlns:a16="http://schemas.microsoft.com/office/drawing/2014/main" id="{621C47AD-D5C8-4648-96E0-98BE3593250F}"/>
              </a:ext>
            </a:extLst>
          </p:cNvPr>
          <p:cNvSpPr>
            <a:spLocks noChangeArrowheads="1"/>
          </p:cNvSpPr>
          <p:nvPr/>
        </p:nvSpPr>
        <p:spPr bwMode="gray">
          <a:xfrm>
            <a:off x="4589653" y="5365751"/>
            <a:ext cx="1463039"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56-65 years</a:t>
            </a:r>
          </a:p>
        </p:txBody>
      </p:sp>
      <p:sp>
        <p:nvSpPr>
          <p:cNvPr id="88" name="OrgBox">
            <a:extLst>
              <a:ext uri="{FF2B5EF4-FFF2-40B4-BE49-F238E27FC236}">
                <a16:creationId xmlns:a16="http://schemas.microsoft.com/office/drawing/2014/main" id="{C5D82544-0777-0A43-BAB5-96D3943D6465}"/>
              </a:ext>
            </a:extLst>
          </p:cNvPr>
          <p:cNvSpPr>
            <a:spLocks noChangeArrowheads="1"/>
          </p:cNvSpPr>
          <p:nvPr/>
        </p:nvSpPr>
        <p:spPr bwMode="gray">
          <a:xfrm>
            <a:off x="4589653" y="5855710"/>
            <a:ext cx="1463039"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+65 years</a:t>
            </a:r>
          </a:p>
        </p:txBody>
      </p:sp>
      <p:cxnSp>
        <p:nvCxnSpPr>
          <p:cNvPr id="89" name="AutoShape 4">
            <a:extLst>
              <a:ext uri="{FF2B5EF4-FFF2-40B4-BE49-F238E27FC236}">
                <a16:creationId xmlns:a16="http://schemas.microsoft.com/office/drawing/2014/main" id="{0AF03024-E50C-0344-AEF4-B6756B31F187}"/>
              </a:ext>
            </a:extLst>
          </p:cNvPr>
          <p:cNvCxnSpPr>
            <a:cxnSpLocks noChangeShapeType="1"/>
            <a:stCxn id="84" idx="1"/>
            <a:endCxn id="83" idx="2"/>
          </p:cNvCxnSpPr>
          <p:nvPr/>
        </p:nvCxnSpPr>
        <p:spPr bwMode="gray">
          <a:xfrm rot="10800000">
            <a:off x="4377985" y="3221998"/>
            <a:ext cx="211669" cy="879615"/>
          </a:xfrm>
          <a:prstGeom prst="bentConnector2">
            <a:avLst/>
          </a:prstGeom>
          <a:noFill/>
          <a:ln w="9525">
            <a:solidFill>
              <a:srgbClr val="808080"/>
            </a:solidFill>
            <a:miter lim="800000"/>
            <a:headEnd/>
            <a:tailEnd/>
          </a:ln>
        </p:spPr>
      </p:cxnSp>
      <p:cxnSp>
        <p:nvCxnSpPr>
          <p:cNvPr id="90" name="AutoShape 4">
            <a:extLst>
              <a:ext uri="{FF2B5EF4-FFF2-40B4-BE49-F238E27FC236}">
                <a16:creationId xmlns:a16="http://schemas.microsoft.com/office/drawing/2014/main" id="{EA5BEE6B-304D-1846-BCE2-9C140FC7D66E}"/>
              </a:ext>
            </a:extLst>
          </p:cNvPr>
          <p:cNvCxnSpPr>
            <a:cxnSpLocks noChangeShapeType="1"/>
            <a:stCxn id="86" idx="1"/>
            <a:endCxn id="83" idx="2"/>
          </p:cNvCxnSpPr>
          <p:nvPr/>
        </p:nvCxnSpPr>
        <p:spPr bwMode="gray">
          <a:xfrm rot="10800000">
            <a:off x="4377985" y="3221998"/>
            <a:ext cx="211669" cy="1859535"/>
          </a:xfrm>
          <a:prstGeom prst="bentConnector2">
            <a:avLst/>
          </a:prstGeom>
          <a:noFill/>
          <a:ln w="9525">
            <a:solidFill>
              <a:srgbClr val="808080"/>
            </a:solidFill>
            <a:miter lim="800000"/>
            <a:headEnd/>
            <a:tailEnd/>
          </a:ln>
        </p:spPr>
      </p:cxnSp>
      <p:cxnSp>
        <p:nvCxnSpPr>
          <p:cNvPr id="91" name="AutoShape 4">
            <a:extLst>
              <a:ext uri="{FF2B5EF4-FFF2-40B4-BE49-F238E27FC236}">
                <a16:creationId xmlns:a16="http://schemas.microsoft.com/office/drawing/2014/main" id="{332AAB51-599D-0245-9048-FE48A6C31600}"/>
              </a:ext>
            </a:extLst>
          </p:cNvPr>
          <p:cNvCxnSpPr>
            <a:cxnSpLocks noChangeShapeType="1"/>
            <a:stCxn id="85" idx="1"/>
            <a:endCxn id="83" idx="2"/>
          </p:cNvCxnSpPr>
          <p:nvPr/>
        </p:nvCxnSpPr>
        <p:spPr bwMode="gray">
          <a:xfrm rot="10800000">
            <a:off x="4377985" y="3221998"/>
            <a:ext cx="211669" cy="1369575"/>
          </a:xfrm>
          <a:prstGeom prst="bentConnector2">
            <a:avLst/>
          </a:prstGeom>
          <a:noFill/>
          <a:ln w="9525">
            <a:solidFill>
              <a:srgbClr val="808080"/>
            </a:solidFill>
            <a:miter lim="800000"/>
            <a:headEnd/>
            <a:tailEnd/>
          </a:ln>
        </p:spPr>
      </p:cxnSp>
      <p:cxnSp>
        <p:nvCxnSpPr>
          <p:cNvPr id="92" name="AutoShape 4">
            <a:extLst>
              <a:ext uri="{FF2B5EF4-FFF2-40B4-BE49-F238E27FC236}">
                <a16:creationId xmlns:a16="http://schemas.microsoft.com/office/drawing/2014/main" id="{0ABBDB63-524C-9D40-BA53-67738F0458B6}"/>
              </a:ext>
            </a:extLst>
          </p:cNvPr>
          <p:cNvCxnSpPr>
            <a:cxnSpLocks noChangeShapeType="1"/>
            <a:stCxn id="87" idx="1"/>
            <a:endCxn id="83" idx="2"/>
          </p:cNvCxnSpPr>
          <p:nvPr/>
        </p:nvCxnSpPr>
        <p:spPr bwMode="gray">
          <a:xfrm rot="10800000">
            <a:off x="4377985" y="3221998"/>
            <a:ext cx="211669" cy="2349495"/>
          </a:xfrm>
          <a:prstGeom prst="bentConnector2">
            <a:avLst/>
          </a:prstGeom>
          <a:noFill/>
          <a:ln w="9525">
            <a:solidFill>
              <a:srgbClr val="808080"/>
            </a:solidFill>
            <a:miter lim="800000"/>
            <a:headEnd/>
            <a:tailEnd/>
          </a:ln>
        </p:spPr>
      </p:cxnSp>
      <p:cxnSp>
        <p:nvCxnSpPr>
          <p:cNvPr id="93" name="AutoShape 4">
            <a:extLst>
              <a:ext uri="{FF2B5EF4-FFF2-40B4-BE49-F238E27FC236}">
                <a16:creationId xmlns:a16="http://schemas.microsoft.com/office/drawing/2014/main" id="{214ACA80-4871-B54C-9ED9-FD46BD4CD247}"/>
              </a:ext>
            </a:extLst>
          </p:cNvPr>
          <p:cNvCxnSpPr>
            <a:cxnSpLocks noChangeShapeType="1"/>
            <a:stCxn id="88" idx="1"/>
            <a:endCxn id="83" idx="2"/>
          </p:cNvCxnSpPr>
          <p:nvPr/>
        </p:nvCxnSpPr>
        <p:spPr bwMode="gray">
          <a:xfrm rot="10800000">
            <a:off x="4377985" y="3221996"/>
            <a:ext cx="211669" cy="2839454"/>
          </a:xfrm>
          <a:prstGeom prst="bentConnector2">
            <a:avLst/>
          </a:prstGeom>
          <a:noFill/>
          <a:ln w="9525">
            <a:solidFill>
              <a:srgbClr val="808080"/>
            </a:solidFill>
            <a:miter lim="800000"/>
            <a:headEnd/>
            <a:tailEnd/>
          </a:ln>
        </p:spPr>
      </p:cxnSp>
      <p:sp>
        <p:nvSpPr>
          <p:cNvPr id="94" name="Rectangle 93">
            <a:extLst>
              <a:ext uri="{FF2B5EF4-FFF2-40B4-BE49-F238E27FC236}">
                <a16:creationId xmlns:a16="http://schemas.microsoft.com/office/drawing/2014/main" id="{228D5374-6861-DE4C-96C5-ECEF928AFF8A}"/>
              </a:ext>
            </a:extLst>
          </p:cNvPr>
          <p:cNvSpPr/>
          <p:nvPr/>
        </p:nvSpPr>
        <p:spPr bwMode="auto">
          <a:xfrm>
            <a:off x="4589654" y="3680231"/>
            <a:ext cx="320040" cy="137160"/>
          </a:xfrm>
          <a:prstGeom prst="rect">
            <a:avLst/>
          </a:prstGeom>
          <a:solidFill>
            <a:srgbClr val="94165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3.1%</a:t>
            </a:r>
          </a:p>
        </p:txBody>
      </p:sp>
      <p:sp>
        <p:nvSpPr>
          <p:cNvPr id="95" name="Rectangle 94">
            <a:extLst>
              <a:ext uri="{FF2B5EF4-FFF2-40B4-BE49-F238E27FC236}">
                <a16:creationId xmlns:a16="http://schemas.microsoft.com/office/drawing/2014/main" id="{791D63C1-10B9-5C43-8162-79C1AED20A20}"/>
              </a:ext>
            </a:extLst>
          </p:cNvPr>
          <p:cNvSpPr/>
          <p:nvPr/>
        </p:nvSpPr>
        <p:spPr bwMode="auto">
          <a:xfrm>
            <a:off x="5732652" y="3680231"/>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33</a:t>
            </a:r>
          </a:p>
        </p:txBody>
      </p:sp>
      <p:sp>
        <p:nvSpPr>
          <p:cNvPr id="96" name="Rectangle 95">
            <a:extLst>
              <a:ext uri="{FF2B5EF4-FFF2-40B4-BE49-F238E27FC236}">
                <a16:creationId xmlns:a16="http://schemas.microsoft.com/office/drawing/2014/main" id="{15F19663-E5CB-1348-A255-433CE7B43A0D}"/>
              </a:ext>
            </a:extLst>
          </p:cNvPr>
          <p:cNvSpPr/>
          <p:nvPr/>
        </p:nvSpPr>
        <p:spPr bwMode="auto">
          <a:xfrm>
            <a:off x="5646994" y="3056661"/>
            <a:ext cx="405698" cy="165335"/>
          </a:xfrm>
          <a:prstGeom prst="rect">
            <a:avLst/>
          </a:prstGeom>
          <a:solidFill>
            <a:schemeClr val="bg1">
              <a:lumMod val="50000"/>
            </a:schemeClr>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286</a:t>
            </a:r>
          </a:p>
        </p:txBody>
      </p:sp>
      <p:sp>
        <p:nvSpPr>
          <p:cNvPr id="97" name="Rectangle 96">
            <a:extLst>
              <a:ext uri="{FF2B5EF4-FFF2-40B4-BE49-F238E27FC236}">
                <a16:creationId xmlns:a16="http://schemas.microsoft.com/office/drawing/2014/main" id="{6305A7B3-36DD-4F4E-AA18-0A703E2CDB27}"/>
              </a:ext>
            </a:extLst>
          </p:cNvPr>
          <p:cNvSpPr/>
          <p:nvPr/>
        </p:nvSpPr>
        <p:spPr bwMode="auto">
          <a:xfrm>
            <a:off x="4589654" y="4170191"/>
            <a:ext cx="320040" cy="137160"/>
          </a:xfrm>
          <a:prstGeom prst="rect">
            <a:avLst/>
          </a:prstGeom>
          <a:solidFill>
            <a:srgbClr val="94165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2.9%</a:t>
            </a:r>
          </a:p>
        </p:txBody>
      </p:sp>
      <p:sp>
        <p:nvSpPr>
          <p:cNvPr id="98" name="Rectangle 97">
            <a:extLst>
              <a:ext uri="{FF2B5EF4-FFF2-40B4-BE49-F238E27FC236}">
                <a16:creationId xmlns:a16="http://schemas.microsoft.com/office/drawing/2014/main" id="{D05B4C46-1F9F-D94A-B494-DD9AE698F3A5}"/>
              </a:ext>
            </a:extLst>
          </p:cNvPr>
          <p:cNvSpPr/>
          <p:nvPr/>
        </p:nvSpPr>
        <p:spPr bwMode="auto">
          <a:xfrm>
            <a:off x="5732652" y="4170191"/>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67</a:t>
            </a:r>
          </a:p>
        </p:txBody>
      </p:sp>
      <p:sp>
        <p:nvSpPr>
          <p:cNvPr id="99" name="Rectangle 98">
            <a:extLst>
              <a:ext uri="{FF2B5EF4-FFF2-40B4-BE49-F238E27FC236}">
                <a16:creationId xmlns:a16="http://schemas.microsoft.com/office/drawing/2014/main" id="{FC73A1D5-651B-314E-926D-23CF584FFAB2}"/>
              </a:ext>
            </a:extLst>
          </p:cNvPr>
          <p:cNvSpPr/>
          <p:nvPr/>
        </p:nvSpPr>
        <p:spPr bwMode="auto">
          <a:xfrm>
            <a:off x="4589654" y="4660151"/>
            <a:ext cx="320040" cy="137160"/>
          </a:xfrm>
          <a:prstGeom prst="rect">
            <a:avLst/>
          </a:prstGeom>
          <a:solidFill>
            <a:srgbClr val="94165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2.7%</a:t>
            </a:r>
          </a:p>
        </p:txBody>
      </p:sp>
      <p:sp>
        <p:nvSpPr>
          <p:cNvPr id="100" name="Rectangle 99">
            <a:extLst>
              <a:ext uri="{FF2B5EF4-FFF2-40B4-BE49-F238E27FC236}">
                <a16:creationId xmlns:a16="http://schemas.microsoft.com/office/drawing/2014/main" id="{ECA435B1-0BF6-DA40-8AE5-27659F057F00}"/>
              </a:ext>
            </a:extLst>
          </p:cNvPr>
          <p:cNvSpPr/>
          <p:nvPr/>
        </p:nvSpPr>
        <p:spPr bwMode="auto">
          <a:xfrm>
            <a:off x="5732652" y="4660151"/>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65</a:t>
            </a:r>
          </a:p>
        </p:txBody>
      </p:sp>
      <p:sp>
        <p:nvSpPr>
          <p:cNvPr id="101" name="Rectangle 100">
            <a:extLst>
              <a:ext uri="{FF2B5EF4-FFF2-40B4-BE49-F238E27FC236}">
                <a16:creationId xmlns:a16="http://schemas.microsoft.com/office/drawing/2014/main" id="{C2BA338B-C990-C043-BF92-D8E45DED041E}"/>
              </a:ext>
            </a:extLst>
          </p:cNvPr>
          <p:cNvSpPr/>
          <p:nvPr/>
        </p:nvSpPr>
        <p:spPr bwMode="auto">
          <a:xfrm>
            <a:off x="4589654" y="5150111"/>
            <a:ext cx="320040" cy="137160"/>
          </a:xfrm>
          <a:prstGeom prst="rect">
            <a:avLst/>
          </a:prstGeom>
          <a:solidFill>
            <a:srgbClr val="94165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2.5%</a:t>
            </a:r>
          </a:p>
        </p:txBody>
      </p:sp>
      <p:sp>
        <p:nvSpPr>
          <p:cNvPr id="102" name="Rectangle 101">
            <a:extLst>
              <a:ext uri="{FF2B5EF4-FFF2-40B4-BE49-F238E27FC236}">
                <a16:creationId xmlns:a16="http://schemas.microsoft.com/office/drawing/2014/main" id="{B09C191E-082E-AB48-AE43-9191747C458D}"/>
              </a:ext>
            </a:extLst>
          </p:cNvPr>
          <p:cNvSpPr/>
          <p:nvPr/>
        </p:nvSpPr>
        <p:spPr bwMode="auto">
          <a:xfrm>
            <a:off x="5732652" y="5150111"/>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51</a:t>
            </a:r>
          </a:p>
        </p:txBody>
      </p:sp>
      <p:sp>
        <p:nvSpPr>
          <p:cNvPr id="103" name="Rectangle 102">
            <a:extLst>
              <a:ext uri="{FF2B5EF4-FFF2-40B4-BE49-F238E27FC236}">
                <a16:creationId xmlns:a16="http://schemas.microsoft.com/office/drawing/2014/main" id="{F0C5B2C1-0DAB-2B4A-BB52-E7C4FE4CD9F9}"/>
              </a:ext>
            </a:extLst>
          </p:cNvPr>
          <p:cNvSpPr/>
          <p:nvPr/>
        </p:nvSpPr>
        <p:spPr bwMode="auto">
          <a:xfrm>
            <a:off x="4589654" y="5640071"/>
            <a:ext cx="320040" cy="137160"/>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2.1%</a:t>
            </a:r>
          </a:p>
        </p:txBody>
      </p:sp>
      <p:sp>
        <p:nvSpPr>
          <p:cNvPr id="104" name="Rectangle 103">
            <a:extLst>
              <a:ext uri="{FF2B5EF4-FFF2-40B4-BE49-F238E27FC236}">
                <a16:creationId xmlns:a16="http://schemas.microsoft.com/office/drawing/2014/main" id="{68095A41-C8D3-2B4B-92C4-5ACB72CFB8F3}"/>
              </a:ext>
            </a:extLst>
          </p:cNvPr>
          <p:cNvSpPr/>
          <p:nvPr/>
        </p:nvSpPr>
        <p:spPr bwMode="auto">
          <a:xfrm>
            <a:off x="5732652" y="5640071"/>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33</a:t>
            </a:r>
          </a:p>
        </p:txBody>
      </p:sp>
      <p:sp>
        <p:nvSpPr>
          <p:cNvPr id="105" name="Rectangle 104">
            <a:extLst>
              <a:ext uri="{FF2B5EF4-FFF2-40B4-BE49-F238E27FC236}">
                <a16:creationId xmlns:a16="http://schemas.microsoft.com/office/drawing/2014/main" id="{A2E534E9-6742-2644-ADC4-E0C89E70D06C}"/>
              </a:ext>
            </a:extLst>
          </p:cNvPr>
          <p:cNvSpPr/>
          <p:nvPr/>
        </p:nvSpPr>
        <p:spPr bwMode="auto">
          <a:xfrm>
            <a:off x="4589654" y="6130030"/>
            <a:ext cx="320040" cy="137160"/>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1.9%</a:t>
            </a:r>
          </a:p>
        </p:txBody>
      </p:sp>
      <p:sp>
        <p:nvSpPr>
          <p:cNvPr id="106" name="Rectangle 105">
            <a:extLst>
              <a:ext uri="{FF2B5EF4-FFF2-40B4-BE49-F238E27FC236}">
                <a16:creationId xmlns:a16="http://schemas.microsoft.com/office/drawing/2014/main" id="{60EB16D7-BE02-254B-911D-4F917BDE8405}"/>
              </a:ext>
            </a:extLst>
          </p:cNvPr>
          <p:cNvSpPr/>
          <p:nvPr/>
        </p:nvSpPr>
        <p:spPr bwMode="auto">
          <a:xfrm>
            <a:off x="5732652" y="6130030"/>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19</a:t>
            </a:r>
          </a:p>
        </p:txBody>
      </p:sp>
      <p:cxnSp>
        <p:nvCxnSpPr>
          <p:cNvPr id="107" name="AutoShape 4">
            <a:extLst>
              <a:ext uri="{FF2B5EF4-FFF2-40B4-BE49-F238E27FC236}">
                <a16:creationId xmlns:a16="http://schemas.microsoft.com/office/drawing/2014/main" id="{CC70F0F2-C971-8748-881B-47B3F607EB79}"/>
              </a:ext>
            </a:extLst>
          </p:cNvPr>
          <p:cNvCxnSpPr>
            <a:cxnSpLocks noChangeShapeType="1"/>
            <a:stCxn id="110" idx="1"/>
            <a:endCxn id="111" idx="2"/>
          </p:cNvCxnSpPr>
          <p:nvPr/>
        </p:nvCxnSpPr>
        <p:spPr bwMode="gray">
          <a:xfrm rot="10800000">
            <a:off x="6597220" y="3221998"/>
            <a:ext cx="211669" cy="389655"/>
          </a:xfrm>
          <a:prstGeom prst="bentConnector2">
            <a:avLst/>
          </a:prstGeom>
          <a:noFill/>
          <a:ln w="9525">
            <a:solidFill>
              <a:srgbClr val="808080"/>
            </a:solidFill>
            <a:miter lim="800000"/>
            <a:headEnd/>
            <a:tailEnd/>
          </a:ln>
        </p:spPr>
      </p:cxnSp>
      <p:sp>
        <p:nvSpPr>
          <p:cNvPr id="108" name="OrgBox">
            <a:extLst>
              <a:ext uri="{FF2B5EF4-FFF2-40B4-BE49-F238E27FC236}">
                <a16:creationId xmlns:a16="http://schemas.microsoft.com/office/drawing/2014/main" id="{F020B814-BC85-C443-B810-883207999AA6}"/>
              </a:ext>
            </a:extLst>
          </p:cNvPr>
          <p:cNvSpPr>
            <a:spLocks noChangeArrowheads="1"/>
          </p:cNvSpPr>
          <p:nvPr/>
        </p:nvSpPr>
        <p:spPr bwMode="gray">
          <a:xfrm>
            <a:off x="6394369" y="2614441"/>
            <a:ext cx="1877558" cy="607554"/>
          </a:xfrm>
          <a:prstGeom prst="rect">
            <a:avLst/>
          </a:prstGeom>
          <a:solidFill>
            <a:schemeClr val="bg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Ubuntu"/>
              </a:rPr>
              <a:t>23-34 months tenure</a:t>
            </a:r>
          </a:p>
        </p:txBody>
      </p:sp>
      <p:sp>
        <p:nvSpPr>
          <p:cNvPr id="109" name="Rectangle 10">
            <a:extLst>
              <a:ext uri="{FF2B5EF4-FFF2-40B4-BE49-F238E27FC236}">
                <a16:creationId xmlns:a16="http://schemas.microsoft.com/office/drawing/2014/main" id="{925567B1-9467-F24E-AE56-AC74C1BA6693}"/>
              </a:ext>
            </a:extLst>
          </p:cNvPr>
          <p:cNvSpPr>
            <a:spLocks noChangeArrowheads="1"/>
          </p:cNvSpPr>
          <p:nvPr/>
        </p:nvSpPr>
        <p:spPr bwMode="auto">
          <a:xfrm>
            <a:off x="6500699" y="3056660"/>
            <a:ext cx="299368" cy="282298"/>
          </a:xfrm>
          <a:prstGeom prst="rect">
            <a:avLst/>
          </a:prstGeom>
          <a:noFill/>
          <a:ln w="9525" algn="ctr">
            <a:noFill/>
            <a:miter lim="800000"/>
            <a:headEnd/>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endParaRPr>
          </a:p>
        </p:txBody>
      </p:sp>
      <p:sp>
        <p:nvSpPr>
          <p:cNvPr id="110" name="OrgBox">
            <a:extLst>
              <a:ext uri="{FF2B5EF4-FFF2-40B4-BE49-F238E27FC236}">
                <a16:creationId xmlns:a16="http://schemas.microsoft.com/office/drawing/2014/main" id="{E958F1A0-46EC-C349-8F6D-DD2ED049FDCF}"/>
              </a:ext>
            </a:extLst>
          </p:cNvPr>
          <p:cNvSpPr>
            <a:spLocks noChangeArrowheads="1"/>
          </p:cNvSpPr>
          <p:nvPr/>
        </p:nvSpPr>
        <p:spPr bwMode="gray">
          <a:xfrm>
            <a:off x="6808887" y="3405911"/>
            <a:ext cx="1463040"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18-25 years</a:t>
            </a:r>
          </a:p>
        </p:txBody>
      </p:sp>
      <p:sp>
        <p:nvSpPr>
          <p:cNvPr id="111" name="Rectangle 110">
            <a:extLst>
              <a:ext uri="{FF2B5EF4-FFF2-40B4-BE49-F238E27FC236}">
                <a16:creationId xmlns:a16="http://schemas.microsoft.com/office/drawing/2014/main" id="{4C200839-9200-F64C-A9C7-722108ACA162}"/>
              </a:ext>
            </a:extLst>
          </p:cNvPr>
          <p:cNvSpPr/>
          <p:nvPr/>
        </p:nvSpPr>
        <p:spPr bwMode="auto">
          <a:xfrm>
            <a:off x="6394369" y="3056660"/>
            <a:ext cx="405698" cy="165336"/>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2.1%</a:t>
            </a:r>
          </a:p>
        </p:txBody>
      </p:sp>
      <p:sp>
        <p:nvSpPr>
          <p:cNvPr id="112" name="OrgBox">
            <a:extLst>
              <a:ext uri="{FF2B5EF4-FFF2-40B4-BE49-F238E27FC236}">
                <a16:creationId xmlns:a16="http://schemas.microsoft.com/office/drawing/2014/main" id="{FBD40443-CDC6-C448-9B2C-0609AA397A65}"/>
              </a:ext>
            </a:extLst>
          </p:cNvPr>
          <p:cNvSpPr>
            <a:spLocks noChangeArrowheads="1"/>
          </p:cNvSpPr>
          <p:nvPr/>
        </p:nvSpPr>
        <p:spPr bwMode="gray">
          <a:xfrm>
            <a:off x="6808888" y="3895871"/>
            <a:ext cx="1463039"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26-35 years</a:t>
            </a:r>
          </a:p>
        </p:txBody>
      </p:sp>
      <p:sp>
        <p:nvSpPr>
          <p:cNvPr id="113" name="OrgBox">
            <a:extLst>
              <a:ext uri="{FF2B5EF4-FFF2-40B4-BE49-F238E27FC236}">
                <a16:creationId xmlns:a16="http://schemas.microsoft.com/office/drawing/2014/main" id="{4CEC63C6-D923-C940-A0FE-CF3C1787A406}"/>
              </a:ext>
            </a:extLst>
          </p:cNvPr>
          <p:cNvSpPr>
            <a:spLocks noChangeArrowheads="1"/>
          </p:cNvSpPr>
          <p:nvPr/>
        </p:nvSpPr>
        <p:spPr bwMode="gray">
          <a:xfrm>
            <a:off x="6808888" y="4385831"/>
            <a:ext cx="1463039"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36-45 years</a:t>
            </a:r>
          </a:p>
        </p:txBody>
      </p:sp>
      <p:sp>
        <p:nvSpPr>
          <p:cNvPr id="114" name="OrgBox">
            <a:extLst>
              <a:ext uri="{FF2B5EF4-FFF2-40B4-BE49-F238E27FC236}">
                <a16:creationId xmlns:a16="http://schemas.microsoft.com/office/drawing/2014/main" id="{F0948E4D-0D7F-9F4C-AFBB-D474F032B4E9}"/>
              </a:ext>
            </a:extLst>
          </p:cNvPr>
          <p:cNvSpPr>
            <a:spLocks noChangeArrowheads="1"/>
          </p:cNvSpPr>
          <p:nvPr/>
        </p:nvSpPr>
        <p:spPr bwMode="gray">
          <a:xfrm>
            <a:off x="6808888" y="4875791"/>
            <a:ext cx="1463039"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46-55 years</a:t>
            </a:r>
          </a:p>
        </p:txBody>
      </p:sp>
      <p:sp>
        <p:nvSpPr>
          <p:cNvPr id="115" name="OrgBox">
            <a:extLst>
              <a:ext uri="{FF2B5EF4-FFF2-40B4-BE49-F238E27FC236}">
                <a16:creationId xmlns:a16="http://schemas.microsoft.com/office/drawing/2014/main" id="{D7A4E83E-A355-574C-A0BA-4FFD6941B6E1}"/>
              </a:ext>
            </a:extLst>
          </p:cNvPr>
          <p:cNvSpPr>
            <a:spLocks noChangeArrowheads="1"/>
          </p:cNvSpPr>
          <p:nvPr/>
        </p:nvSpPr>
        <p:spPr bwMode="gray">
          <a:xfrm>
            <a:off x="6808888" y="5365751"/>
            <a:ext cx="1463039"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56-65 years</a:t>
            </a:r>
          </a:p>
        </p:txBody>
      </p:sp>
      <p:sp>
        <p:nvSpPr>
          <p:cNvPr id="116" name="OrgBox">
            <a:extLst>
              <a:ext uri="{FF2B5EF4-FFF2-40B4-BE49-F238E27FC236}">
                <a16:creationId xmlns:a16="http://schemas.microsoft.com/office/drawing/2014/main" id="{5DB6AE07-8B3F-7542-A7EC-81C22559459C}"/>
              </a:ext>
            </a:extLst>
          </p:cNvPr>
          <p:cNvSpPr>
            <a:spLocks noChangeArrowheads="1"/>
          </p:cNvSpPr>
          <p:nvPr/>
        </p:nvSpPr>
        <p:spPr bwMode="gray">
          <a:xfrm>
            <a:off x="6808888" y="5855710"/>
            <a:ext cx="1463039"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+65 years</a:t>
            </a:r>
          </a:p>
        </p:txBody>
      </p:sp>
      <p:cxnSp>
        <p:nvCxnSpPr>
          <p:cNvPr id="117" name="AutoShape 4">
            <a:extLst>
              <a:ext uri="{FF2B5EF4-FFF2-40B4-BE49-F238E27FC236}">
                <a16:creationId xmlns:a16="http://schemas.microsoft.com/office/drawing/2014/main" id="{4831627C-D34C-D045-ADBA-E3AC48245D4B}"/>
              </a:ext>
            </a:extLst>
          </p:cNvPr>
          <p:cNvCxnSpPr>
            <a:cxnSpLocks noChangeShapeType="1"/>
            <a:stCxn id="112" idx="1"/>
            <a:endCxn id="111" idx="2"/>
          </p:cNvCxnSpPr>
          <p:nvPr/>
        </p:nvCxnSpPr>
        <p:spPr bwMode="gray">
          <a:xfrm rot="10800000">
            <a:off x="6597220" y="3221998"/>
            <a:ext cx="211669" cy="879615"/>
          </a:xfrm>
          <a:prstGeom prst="bentConnector2">
            <a:avLst/>
          </a:prstGeom>
          <a:noFill/>
          <a:ln w="9525">
            <a:solidFill>
              <a:srgbClr val="808080"/>
            </a:solidFill>
            <a:miter lim="800000"/>
            <a:headEnd/>
            <a:tailEnd/>
          </a:ln>
        </p:spPr>
      </p:cxnSp>
      <p:cxnSp>
        <p:nvCxnSpPr>
          <p:cNvPr id="118" name="AutoShape 4">
            <a:extLst>
              <a:ext uri="{FF2B5EF4-FFF2-40B4-BE49-F238E27FC236}">
                <a16:creationId xmlns:a16="http://schemas.microsoft.com/office/drawing/2014/main" id="{AFA1FE06-0977-FE40-AB66-F5CBEBE5C7FE}"/>
              </a:ext>
            </a:extLst>
          </p:cNvPr>
          <p:cNvCxnSpPr>
            <a:cxnSpLocks noChangeShapeType="1"/>
            <a:stCxn id="114" idx="1"/>
            <a:endCxn id="111" idx="2"/>
          </p:cNvCxnSpPr>
          <p:nvPr/>
        </p:nvCxnSpPr>
        <p:spPr bwMode="gray">
          <a:xfrm rot="10800000">
            <a:off x="6597220" y="3221998"/>
            <a:ext cx="211669" cy="1859535"/>
          </a:xfrm>
          <a:prstGeom prst="bentConnector2">
            <a:avLst/>
          </a:prstGeom>
          <a:noFill/>
          <a:ln w="9525">
            <a:solidFill>
              <a:srgbClr val="808080"/>
            </a:solidFill>
            <a:miter lim="800000"/>
            <a:headEnd/>
            <a:tailEnd/>
          </a:ln>
        </p:spPr>
      </p:cxnSp>
      <p:cxnSp>
        <p:nvCxnSpPr>
          <p:cNvPr id="119" name="AutoShape 4">
            <a:extLst>
              <a:ext uri="{FF2B5EF4-FFF2-40B4-BE49-F238E27FC236}">
                <a16:creationId xmlns:a16="http://schemas.microsoft.com/office/drawing/2014/main" id="{59BE1641-6AE6-7144-93B4-57453862480C}"/>
              </a:ext>
            </a:extLst>
          </p:cNvPr>
          <p:cNvCxnSpPr>
            <a:cxnSpLocks noChangeShapeType="1"/>
            <a:stCxn id="113" idx="1"/>
            <a:endCxn id="111" idx="2"/>
          </p:cNvCxnSpPr>
          <p:nvPr/>
        </p:nvCxnSpPr>
        <p:spPr bwMode="gray">
          <a:xfrm rot="10800000">
            <a:off x="6597220" y="3221998"/>
            <a:ext cx="211669" cy="1369575"/>
          </a:xfrm>
          <a:prstGeom prst="bentConnector2">
            <a:avLst/>
          </a:prstGeom>
          <a:noFill/>
          <a:ln w="9525">
            <a:solidFill>
              <a:srgbClr val="808080"/>
            </a:solidFill>
            <a:miter lim="800000"/>
            <a:headEnd/>
            <a:tailEnd/>
          </a:ln>
        </p:spPr>
      </p:cxnSp>
      <p:cxnSp>
        <p:nvCxnSpPr>
          <p:cNvPr id="120" name="AutoShape 4">
            <a:extLst>
              <a:ext uri="{FF2B5EF4-FFF2-40B4-BE49-F238E27FC236}">
                <a16:creationId xmlns:a16="http://schemas.microsoft.com/office/drawing/2014/main" id="{CD5EB5FB-173F-6149-ADFF-A0A601F86F07}"/>
              </a:ext>
            </a:extLst>
          </p:cNvPr>
          <p:cNvCxnSpPr>
            <a:cxnSpLocks noChangeShapeType="1"/>
            <a:stCxn id="115" idx="1"/>
            <a:endCxn id="111" idx="2"/>
          </p:cNvCxnSpPr>
          <p:nvPr/>
        </p:nvCxnSpPr>
        <p:spPr bwMode="gray">
          <a:xfrm rot="10800000">
            <a:off x="6597220" y="3221998"/>
            <a:ext cx="211669" cy="2349495"/>
          </a:xfrm>
          <a:prstGeom prst="bentConnector2">
            <a:avLst/>
          </a:prstGeom>
          <a:noFill/>
          <a:ln w="9525">
            <a:solidFill>
              <a:srgbClr val="808080"/>
            </a:solidFill>
            <a:miter lim="800000"/>
            <a:headEnd/>
            <a:tailEnd/>
          </a:ln>
        </p:spPr>
      </p:cxnSp>
      <p:cxnSp>
        <p:nvCxnSpPr>
          <p:cNvPr id="121" name="AutoShape 4">
            <a:extLst>
              <a:ext uri="{FF2B5EF4-FFF2-40B4-BE49-F238E27FC236}">
                <a16:creationId xmlns:a16="http://schemas.microsoft.com/office/drawing/2014/main" id="{7DC14534-5DD8-094A-B46F-000A68C01044}"/>
              </a:ext>
            </a:extLst>
          </p:cNvPr>
          <p:cNvCxnSpPr>
            <a:cxnSpLocks noChangeShapeType="1"/>
            <a:stCxn id="116" idx="1"/>
            <a:endCxn id="111" idx="2"/>
          </p:cNvCxnSpPr>
          <p:nvPr/>
        </p:nvCxnSpPr>
        <p:spPr bwMode="gray">
          <a:xfrm rot="10800000">
            <a:off x="6597220" y="3221996"/>
            <a:ext cx="211669" cy="2839454"/>
          </a:xfrm>
          <a:prstGeom prst="bentConnector2">
            <a:avLst/>
          </a:prstGeom>
          <a:noFill/>
          <a:ln w="9525">
            <a:solidFill>
              <a:srgbClr val="808080"/>
            </a:solidFill>
            <a:miter lim="800000"/>
            <a:headEnd/>
            <a:tailEnd/>
          </a:ln>
        </p:spPr>
      </p:cxnSp>
      <p:sp>
        <p:nvSpPr>
          <p:cNvPr id="122" name="Rectangle 121">
            <a:extLst>
              <a:ext uri="{FF2B5EF4-FFF2-40B4-BE49-F238E27FC236}">
                <a16:creationId xmlns:a16="http://schemas.microsoft.com/office/drawing/2014/main" id="{D08C970C-5E6D-2B46-AB25-59D059EBC8B5}"/>
              </a:ext>
            </a:extLst>
          </p:cNvPr>
          <p:cNvSpPr/>
          <p:nvPr/>
        </p:nvSpPr>
        <p:spPr bwMode="auto">
          <a:xfrm>
            <a:off x="6808889" y="3680231"/>
            <a:ext cx="320040" cy="137160"/>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2.3%</a:t>
            </a:r>
          </a:p>
        </p:txBody>
      </p:sp>
      <p:sp>
        <p:nvSpPr>
          <p:cNvPr id="123" name="Rectangle 122">
            <a:extLst>
              <a:ext uri="{FF2B5EF4-FFF2-40B4-BE49-F238E27FC236}">
                <a16:creationId xmlns:a16="http://schemas.microsoft.com/office/drawing/2014/main" id="{462803FB-0BEF-4B4B-A8D7-30996E8733E0}"/>
              </a:ext>
            </a:extLst>
          </p:cNvPr>
          <p:cNvSpPr/>
          <p:nvPr/>
        </p:nvSpPr>
        <p:spPr bwMode="auto">
          <a:xfrm>
            <a:off x="7951887" y="3680231"/>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25</a:t>
            </a:r>
          </a:p>
        </p:txBody>
      </p:sp>
      <p:sp>
        <p:nvSpPr>
          <p:cNvPr id="124" name="Rectangle 123">
            <a:extLst>
              <a:ext uri="{FF2B5EF4-FFF2-40B4-BE49-F238E27FC236}">
                <a16:creationId xmlns:a16="http://schemas.microsoft.com/office/drawing/2014/main" id="{239C8FE4-74A6-EB4E-A980-9E2E3B2B8DAA}"/>
              </a:ext>
            </a:extLst>
          </p:cNvPr>
          <p:cNvSpPr/>
          <p:nvPr/>
        </p:nvSpPr>
        <p:spPr bwMode="auto">
          <a:xfrm>
            <a:off x="7866229" y="3056661"/>
            <a:ext cx="405698" cy="165335"/>
          </a:xfrm>
          <a:prstGeom prst="rect">
            <a:avLst/>
          </a:prstGeom>
          <a:solidFill>
            <a:schemeClr val="bg1">
              <a:lumMod val="50000"/>
            </a:schemeClr>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235</a:t>
            </a:r>
          </a:p>
        </p:txBody>
      </p:sp>
      <p:sp>
        <p:nvSpPr>
          <p:cNvPr id="125" name="Rectangle 124">
            <a:extLst>
              <a:ext uri="{FF2B5EF4-FFF2-40B4-BE49-F238E27FC236}">
                <a16:creationId xmlns:a16="http://schemas.microsoft.com/office/drawing/2014/main" id="{BDF21662-DA20-444C-8456-10BB10CB7E03}"/>
              </a:ext>
            </a:extLst>
          </p:cNvPr>
          <p:cNvSpPr/>
          <p:nvPr/>
        </p:nvSpPr>
        <p:spPr bwMode="auto">
          <a:xfrm>
            <a:off x="6808889" y="4170191"/>
            <a:ext cx="320040" cy="137160"/>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2.1%</a:t>
            </a:r>
          </a:p>
        </p:txBody>
      </p:sp>
      <p:sp>
        <p:nvSpPr>
          <p:cNvPr id="126" name="Rectangle 125">
            <a:extLst>
              <a:ext uri="{FF2B5EF4-FFF2-40B4-BE49-F238E27FC236}">
                <a16:creationId xmlns:a16="http://schemas.microsoft.com/office/drawing/2014/main" id="{2BEE9610-57F6-D54A-8AD9-6358AE726C4D}"/>
              </a:ext>
            </a:extLst>
          </p:cNvPr>
          <p:cNvSpPr/>
          <p:nvPr/>
        </p:nvSpPr>
        <p:spPr bwMode="auto">
          <a:xfrm>
            <a:off x="7951887" y="4170191"/>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55</a:t>
            </a:r>
          </a:p>
        </p:txBody>
      </p:sp>
      <p:sp>
        <p:nvSpPr>
          <p:cNvPr id="127" name="Rectangle 126">
            <a:extLst>
              <a:ext uri="{FF2B5EF4-FFF2-40B4-BE49-F238E27FC236}">
                <a16:creationId xmlns:a16="http://schemas.microsoft.com/office/drawing/2014/main" id="{3B5CAC91-D8E2-C249-A8E2-51A163D9299E}"/>
              </a:ext>
            </a:extLst>
          </p:cNvPr>
          <p:cNvSpPr/>
          <p:nvPr/>
        </p:nvSpPr>
        <p:spPr bwMode="auto">
          <a:xfrm>
            <a:off x="6808889" y="4660151"/>
            <a:ext cx="320040" cy="137160"/>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2.0%</a:t>
            </a:r>
          </a:p>
        </p:txBody>
      </p:sp>
      <p:sp>
        <p:nvSpPr>
          <p:cNvPr id="128" name="Rectangle 127">
            <a:extLst>
              <a:ext uri="{FF2B5EF4-FFF2-40B4-BE49-F238E27FC236}">
                <a16:creationId xmlns:a16="http://schemas.microsoft.com/office/drawing/2014/main" id="{E4DECED1-BBD6-6442-A109-F85A7921DD5D}"/>
              </a:ext>
            </a:extLst>
          </p:cNvPr>
          <p:cNvSpPr/>
          <p:nvPr/>
        </p:nvSpPr>
        <p:spPr bwMode="auto">
          <a:xfrm>
            <a:off x="7951887" y="4660151"/>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52</a:t>
            </a:r>
          </a:p>
        </p:txBody>
      </p:sp>
      <p:sp>
        <p:nvSpPr>
          <p:cNvPr id="129" name="Rectangle 128">
            <a:extLst>
              <a:ext uri="{FF2B5EF4-FFF2-40B4-BE49-F238E27FC236}">
                <a16:creationId xmlns:a16="http://schemas.microsoft.com/office/drawing/2014/main" id="{C36D755E-5566-0F42-8FA5-E8106F6BB75A}"/>
              </a:ext>
            </a:extLst>
          </p:cNvPr>
          <p:cNvSpPr/>
          <p:nvPr/>
        </p:nvSpPr>
        <p:spPr bwMode="auto">
          <a:xfrm>
            <a:off x="6808889" y="5150111"/>
            <a:ext cx="320040" cy="137160"/>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1.8%</a:t>
            </a:r>
          </a:p>
        </p:txBody>
      </p:sp>
      <p:sp>
        <p:nvSpPr>
          <p:cNvPr id="130" name="Rectangle 129">
            <a:extLst>
              <a:ext uri="{FF2B5EF4-FFF2-40B4-BE49-F238E27FC236}">
                <a16:creationId xmlns:a16="http://schemas.microsoft.com/office/drawing/2014/main" id="{C72A3453-A728-7D4C-A20C-4C1BC6ADCF5F}"/>
              </a:ext>
            </a:extLst>
          </p:cNvPr>
          <p:cNvSpPr/>
          <p:nvPr/>
        </p:nvSpPr>
        <p:spPr bwMode="auto">
          <a:xfrm>
            <a:off x="7951887" y="5150111"/>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41</a:t>
            </a:r>
          </a:p>
        </p:txBody>
      </p:sp>
      <p:sp>
        <p:nvSpPr>
          <p:cNvPr id="131" name="Rectangle 130">
            <a:extLst>
              <a:ext uri="{FF2B5EF4-FFF2-40B4-BE49-F238E27FC236}">
                <a16:creationId xmlns:a16="http://schemas.microsoft.com/office/drawing/2014/main" id="{20BE2E38-CB9E-AA41-AD09-9299ADD943F6}"/>
              </a:ext>
            </a:extLst>
          </p:cNvPr>
          <p:cNvSpPr/>
          <p:nvPr/>
        </p:nvSpPr>
        <p:spPr bwMode="auto">
          <a:xfrm>
            <a:off x="6808889" y="5640071"/>
            <a:ext cx="320040" cy="137160"/>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1.7%</a:t>
            </a:r>
          </a:p>
        </p:txBody>
      </p:sp>
      <p:sp>
        <p:nvSpPr>
          <p:cNvPr id="132" name="Rectangle 131">
            <a:extLst>
              <a:ext uri="{FF2B5EF4-FFF2-40B4-BE49-F238E27FC236}">
                <a16:creationId xmlns:a16="http://schemas.microsoft.com/office/drawing/2014/main" id="{267DDE3A-4E53-0B48-9295-C2495C9ADF1B}"/>
              </a:ext>
            </a:extLst>
          </p:cNvPr>
          <p:cNvSpPr/>
          <p:nvPr/>
        </p:nvSpPr>
        <p:spPr bwMode="auto">
          <a:xfrm>
            <a:off x="7951887" y="5640071"/>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27</a:t>
            </a:r>
          </a:p>
        </p:txBody>
      </p:sp>
      <p:sp>
        <p:nvSpPr>
          <p:cNvPr id="133" name="Rectangle 132">
            <a:extLst>
              <a:ext uri="{FF2B5EF4-FFF2-40B4-BE49-F238E27FC236}">
                <a16:creationId xmlns:a16="http://schemas.microsoft.com/office/drawing/2014/main" id="{354002B7-E1B3-6242-947D-40B5A4CC1E49}"/>
              </a:ext>
            </a:extLst>
          </p:cNvPr>
          <p:cNvSpPr/>
          <p:nvPr/>
        </p:nvSpPr>
        <p:spPr bwMode="auto">
          <a:xfrm>
            <a:off x="6808889" y="6130030"/>
            <a:ext cx="320040" cy="137160"/>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1.7%</a:t>
            </a:r>
          </a:p>
        </p:txBody>
      </p:sp>
      <p:sp>
        <p:nvSpPr>
          <p:cNvPr id="134" name="Rectangle 133">
            <a:extLst>
              <a:ext uri="{FF2B5EF4-FFF2-40B4-BE49-F238E27FC236}">
                <a16:creationId xmlns:a16="http://schemas.microsoft.com/office/drawing/2014/main" id="{D51FC4D5-0A2D-1744-8298-03431C6E6253}"/>
              </a:ext>
            </a:extLst>
          </p:cNvPr>
          <p:cNvSpPr/>
          <p:nvPr/>
        </p:nvSpPr>
        <p:spPr bwMode="auto">
          <a:xfrm>
            <a:off x="7951887" y="6130030"/>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20</a:t>
            </a:r>
          </a:p>
        </p:txBody>
      </p:sp>
      <p:cxnSp>
        <p:nvCxnSpPr>
          <p:cNvPr id="135" name="AutoShape 4">
            <a:extLst>
              <a:ext uri="{FF2B5EF4-FFF2-40B4-BE49-F238E27FC236}">
                <a16:creationId xmlns:a16="http://schemas.microsoft.com/office/drawing/2014/main" id="{072930F8-DE90-1942-9819-3B24CB7EE4D4}"/>
              </a:ext>
            </a:extLst>
          </p:cNvPr>
          <p:cNvCxnSpPr>
            <a:cxnSpLocks noChangeShapeType="1"/>
            <a:stCxn id="138" idx="1"/>
            <a:endCxn id="139" idx="2"/>
          </p:cNvCxnSpPr>
          <p:nvPr/>
        </p:nvCxnSpPr>
        <p:spPr bwMode="gray">
          <a:xfrm rot="10800000">
            <a:off x="8816456" y="3221998"/>
            <a:ext cx="211669" cy="389655"/>
          </a:xfrm>
          <a:prstGeom prst="bentConnector2">
            <a:avLst/>
          </a:prstGeom>
          <a:noFill/>
          <a:ln w="9525">
            <a:solidFill>
              <a:srgbClr val="808080"/>
            </a:solidFill>
            <a:miter lim="800000"/>
            <a:headEnd/>
            <a:tailEnd/>
          </a:ln>
        </p:spPr>
      </p:cxnSp>
      <p:sp>
        <p:nvSpPr>
          <p:cNvPr id="136" name="OrgBox">
            <a:extLst>
              <a:ext uri="{FF2B5EF4-FFF2-40B4-BE49-F238E27FC236}">
                <a16:creationId xmlns:a16="http://schemas.microsoft.com/office/drawing/2014/main" id="{F8A67748-C175-9F42-83D3-F0BD41DFD417}"/>
              </a:ext>
            </a:extLst>
          </p:cNvPr>
          <p:cNvSpPr>
            <a:spLocks noChangeArrowheads="1"/>
          </p:cNvSpPr>
          <p:nvPr/>
        </p:nvSpPr>
        <p:spPr bwMode="gray">
          <a:xfrm>
            <a:off x="8613605" y="2614441"/>
            <a:ext cx="1877558" cy="607554"/>
          </a:xfrm>
          <a:prstGeom prst="rect">
            <a:avLst/>
          </a:prstGeom>
          <a:solidFill>
            <a:schemeClr val="bg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Ubuntu"/>
              </a:rPr>
              <a:t>35+ months tenure</a:t>
            </a:r>
          </a:p>
        </p:txBody>
      </p:sp>
      <p:sp>
        <p:nvSpPr>
          <p:cNvPr id="137" name="Rectangle 10">
            <a:extLst>
              <a:ext uri="{FF2B5EF4-FFF2-40B4-BE49-F238E27FC236}">
                <a16:creationId xmlns:a16="http://schemas.microsoft.com/office/drawing/2014/main" id="{AFAB49B9-7C44-1F46-AE09-C3D38CCCB25E}"/>
              </a:ext>
            </a:extLst>
          </p:cNvPr>
          <p:cNvSpPr>
            <a:spLocks noChangeArrowheads="1"/>
          </p:cNvSpPr>
          <p:nvPr/>
        </p:nvSpPr>
        <p:spPr bwMode="auto">
          <a:xfrm>
            <a:off x="8719935" y="3056660"/>
            <a:ext cx="299368" cy="282298"/>
          </a:xfrm>
          <a:prstGeom prst="rect">
            <a:avLst/>
          </a:prstGeom>
          <a:noFill/>
          <a:ln w="9525" algn="ctr">
            <a:noFill/>
            <a:miter lim="800000"/>
            <a:headEnd/>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endParaRPr>
          </a:p>
        </p:txBody>
      </p:sp>
      <p:sp>
        <p:nvSpPr>
          <p:cNvPr id="138" name="OrgBox">
            <a:extLst>
              <a:ext uri="{FF2B5EF4-FFF2-40B4-BE49-F238E27FC236}">
                <a16:creationId xmlns:a16="http://schemas.microsoft.com/office/drawing/2014/main" id="{63507B7B-2CDE-EA4B-9AC3-36B07A6C7361}"/>
              </a:ext>
            </a:extLst>
          </p:cNvPr>
          <p:cNvSpPr>
            <a:spLocks noChangeArrowheads="1"/>
          </p:cNvSpPr>
          <p:nvPr/>
        </p:nvSpPr>
        <p:spPr bwMode="gray">
          <a:xfrm>
            <a:off x="9028123" y="3405911"/>
            <a:ext cx="1463040"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18-25 years</a:t>
            </a:r>
          </a:p>
        </p:txBody>
      </p:sp>
      <p:sp>
        <p:nvSpPr>
          <p:cNvPr id="139" name="Rectangle 138">
            <a:extLst>
              <a:ext uri="{FF2B5EF4-FFF2-40B4-BE49-F238E27FC236}">
                <a16:creationId xmlns:a16="http://schemas.microsoft.com/office/drawing/2014/main" id="{1319F002-FAEB-084D-8BDA-372F3A85ADB6}"/>
              </a:ext>
            </a:extLst>
          </p:cNvPr>
          <p:cNvSpPr/>
          <p:nvPr/>
        </p:nvSpPr>
        <p:spPr bwMode="auto">
          <a:xfrm>
            <a:off x="8613605" y="3056660"/>
            <a:ext cx="405698" cy="165336"/>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1.2%</a:t>
            </a:r>
          </a:p>
        </p:txBody>
      </p:sp>
      <p:sp>
        <p:nvSpPr>
          <p:cNvPr id="140" name="OrgBox">
            <a:extLst>
              <a:ext uri="{FF2B5EF4-FFF2-40B4-BE49-F238E27FC236}">
                <a16:creationId xmlns:a16="http://schemas.microsoft.com/office/drawing/2014/main" id="{C8EC3D1F-B492-E94E-B905-CA013997B83A}"/>
              </a:ext>
            </a:extLst>
          </p:cNvPr>
          <p:cNvSpPr>
            <a:spLocks noChangeArrowheads="1"/>
          </p:cNvSpPr>
          <p:nvPr/>
        </p:nvSpPr>
        <p:spPr bwMode="gray">
          <a:xfrm>
            <a:off x="9028124" y="3895871"/>
            <a:ext cx="1463039"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26-35 years</a:t>
            </a:r>
          </a:p>
        </p:txBody>
      </p:sp>
      <p:sp>
        <p:nvSpPr>
          <p:cNvPr id="141" name="OrgBox">
            <a:extLst>
              <a:ext uri="{FF2B5EF4-FFF2-40B4-BE49-F238E27FC236}">
                <a16:creationId xmlns:a16="http://schemas.microsoft.com/office/drawing/2014/main" id="{01E09694-B38B-CC49-AE59-5C5B80B63408}"/>
              </a:ext>
            </a:extLst>
          </p:cNvPr>
          <p:cNvSpPr>
            <a:spLocks noChangeArrowheads="1"/>
          </p:cNvSpPr>
          <p:nvPr/>
        </p:nvSpPr>
        <p:spPr bwMode="gray">
          <a:xfrm>
            <a:off x="9028124" y="4385831"/>
            <a:ext cx="1463039"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36-45 years</a:t>
            </a:r>
          </a:p>
        </p:txBody>
      </p:sp>
      <p:sp>
        <p:nvSpPr>
          <p:cNvPr id="142" name="OrgBox">
            <a:extLst>
              <a:ext uri="{FF2B5EF4-FFF2-40B4-BE49-F238E27FC236}">
                <a16:creationId xmlns:a16="http://schemas.microsoft.com/office/drawing/2014/main" id="{9EC10702-3349-244C-B219-D3C7BCA67A02}"/>
              </a:ext>
            </a:extLst>
          </p:cNvPr>
          <p:cNvSpPr>
            <a:spLocks noChangeArrowheads="1"/>
          </p:cNvSpPr>
          <p:nvPr/>
        </p:nvSpPr>
        <p:spPr bwMode="gray">
          <a:xfrm>
            <a:off x="9028124" y="4875791"/>
            <a:ext cx="1463039"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46-55 years</a:t>
            </a:r>
          </a:p>
        </p:txBody>
      </p:sp>
      <p:sp>
        <p:nvSpPr>
          <p:cNvPr id="143" name="OrgBox">
            <a:extLst>
              <a:ext uri="{FF2B5EF4-FFF2-40B4-BE49-F238E27FC236}">
                <a16:creationId xmlns:a16="http://schemas.microsoft.com/office/drawing/2014/main" id="{DF51B65C-B8F9-A541-8B69-08C99DC4D9E2}"/>
              </a:ext>
            </a:extLst>
          </p:cNvPr>
          <p:cNvSpPr>
            <a:spLocks noChangeArrowheads="1"/>
          </p:cNvSpPr>
          <p:nvPr/>
        </p:nvSpPr>
        <p:spPr bwMode="gray">
          <a:xfrm>
            <a:off x="9028124" y="5365751"/>
            <a:ext cx="1463039"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56-65 years</a:t>
            </a:r>
          </a:p>
        </p:txBody>
      </p:sp>
      <p:sp>
        <p:nvSpPr>
          <p:cNvPr id="144" name="OrgBox">
            <a:extLst>
              <a:ext uri="{FF2B5EF4-FFF2-40B4-BE49-F238E27FC236}">
                <a16:creationId xmlns:a16="http://schemas.microsoft.com/office/drawing/2014/main" id="{CF9EBAF0-2A56-0849-8434-54C32792A1BD}"/>
              </a:ext>
            </a:extLst>
          </p:cNvPr>
          <p:cNvSpPr>
            <a:spLocks noChangeArrowheads="1"/>
          </p:cNvSpPr>
          <p:nvPr/>
        </p:nvSpPr>
        <p:spPr bwMode="gray">
          <a:xfrm>
            <a:off x="9028124" y="5855710"/>
            <a:ext cx="1463039" cy="411480"/>
          </a:xfrm>
          <a:prstGeom prst="rect">
            <a:avLst/>
          </a:prstGeom>
          <a:solidFill>
            <a:schemeClr val="tx2"/>
          </a:solidFill>
          <a:ln w="9525" algn="ctr">
            <a:no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Ubuntu"/>
              </a:rPr>
              <a:t>+65 years</a:t>
            </a:r>
          </a:p>
        </p:txBody>
      </p:sp>
      <p:cxnSp>
        <p:nvCxnSpPr>
          <p:cNvPr id="145" name="AutoShape 4">
            <a:extLst>
              <a:ext uri="{FF2B5EF4-FFF2-40B4-BE49-F238E27FC236}">
                <a16:creationId xmlns:a16="http://schemas.microsoft.com/office/drawing/2014/main" id="{C591BB81-F387-754D-9239-52ECEA5F3918}"/>
              </a:ext>
            </a:extLst>
          </p:cNvPr>
          <p:cNvCxnSpPr>
            <a:cxnSpLocks noChangeShapeType="1"/>
            <a:stCxn id="140" idx="1"/>
            <a:endCxn id="139" idx="2"/>
          </p:cNvCxnSpPr>
          <p:nvPr/>
        </p:nvCxnSpPr>
        <p:spPr bwMode="gray">
          <a:xfrm rot="10800000">
            <a:off x="8816456" y="3221998"/>
            <a:ext cx="211669" cy="879615"/>
          </a:xfrm>
          <a:prstGeom prst="bentConnector2">
            <a:avLst/>
          </a:prstGeom>
          <a:noFill/>
          <a:ln w="9525">
            <a:solidFill>
              <a:srgbClr val="808080"/>
            </a:solidFill>
            <a:miter lim="800000"/>
            <a:headEnd/>
            <a:tailEnd/>
          </a:ln>
        </p:spPr>
      </p:cxnSp>
      <p:cxnSp>
        <p:nvCxnSpPr>
          <p:cNvPr id="146" name="AutoShape 4">
            <a:extLst>
              <a:ext uri="{FF2B5EF4-FFF2-40B4-BE49-F238E27FC236}">
                <a16:creationId xmlns:a16="http://schemas.microsoft.com/office/drawing/2014/main" id="{8D009AD8-F937-484C-BEB5-7363BC7421A9}"/>
              </a:ext>
            </a:extLst>
          </p:cNvPr>
          <p:cNvCxnSpPr>
            <a:cxnSpLocks noChangeShapeType="1"/>
            <a:stCxn id="142" idx="1"/>
            <a:endCxn id="139" idx="2"/>
          </p:cNvCxnSpPr>
          <p:nvPr/>
        </p:nvCxnSpPr>
        <p:spPr bwMode="gray">
          <a:xfrm rot="10800000">
            <a:off x="8816456" y="3221998"/>
            <a:ext cx="211669" cy="1859535"/>
          </a:xfrm>
          <a:prstGeom prst="bentConnector2">
            <a:avLst/>
          </a:prstGeom>
          <a:noFill/>
          <a:ln w="9525">
            <a:solidFill>
              <a:srgbClr val="808080"/>
            </a:solidFill>
            <a:miter lim="800000"/>
            <a:headEnd/>
            <a:tailEnd/>
          </a:ln>
        </p:spPr>
      </p:cxnSp>
      <p:cxnSp>
        <p:nvCxnSpPr>
          <p:cNvPr id="147" name="AutoShape 4">
            <a:extLst>
              <a:ext uri="{FF2B5EF4-FFF2-40B4-BE49-F238E27FC236}">
                <a16:creationId xmlns:a16="http://schemas.microsoft.com/office/drawing/2014/main" id="{CC08EFFB-4A8E-5C49-AFFB-BB0CE5DDA6E2}"/>
              </a:ext>
            </a:extLst>
          </p:cNvPr>
          <p:cNvCxnSpPr>
            <a:cxnSpLocks noChangeShapeType="1"/>
            <a:stCxn id="141" idx="1"/>
            <a:endCxn id="139" idx="2"/>
          </p:cNvCxnSpPr>
          <p:nvPr/>
        </p:nvCxnSpPr>
        <p:spPr bwMode="gray">
          <a:xfrm rot="10800000">
            <a:off x="8816456" y="3221998"/>
            <a:ext cx="211669" cy="1369575"/>
          </a:xfrm>
          <a:prstGeom prst="bentConnector2">
            <a:avLst/>
          </a:prstGeom>
          <a:noFill/>
          <a:ln w="9525">
            <a:solidFill>
              <a:srgbClr val="808080"/>
            </a:solidFill>
            <a:miter lim="800000"/>
            <a:headEnd/>
            <a:tailEnd/>
          </a:ln>
        </p:spPr>
      </p:cxnSp>
      <p:cxnSp>
        <p:nvCxnSpPr>
          <p:cNvPr id="148" name="AutoShape 4">
            <a:extLst>
              <a:ext uri="{FF2B5EF4-FFF2-40B4-BE49-F238E27FC236}">
                <a16:creationId xmlns:a16="http://schemas.microsoft.com/office/drawing/2014/main" id="{D730651F-E0DA-2A42-845F-E2A327E60ADB}"/>
              </a:ext>
            </a:extLst>
          </p:cNvPr>
          <p:cNvCxnSpPr>
            <a:cxnSpLocks noChangeShapeType="1"/>
            <a:stCxn id="143" idx="1"/>
            <a:endCxn id="139" idx="2"/>
          </p:cNvCxnSpPr>
          <p:nvPr/>
        </p:nvCxnSpPr>
        <p:spPr bwMode="gray">
          <a:xfrm rot="10800000">
            <a:off x="8816456" y="3221998"/>
            <a:ext cx="211669" cy="2349495"/>
          </a:xfrm>
          <a:prstGeom prst="bentConnector2">
            <a:avLst/>
          </a:prstGeom>
          <a:noFill/>
          <a:ln w="9525">
            <a:solidFill>
              <a:srgbClr val="808080"/>
            </a:solidFill>
            <a:miter lim="800000"/>
            <a:headEnd/>
            <a:tailEnd/>
          </a:ln>
        </p:spPr>
      </p:cxnSp>
      <p:cxnSp>
        <p:nvCxnSpPr>
          <p:cNvPr id="149" name="AutoShape 4">
            <a:extLst>
              <a:ext uri="{FF2B5EF4-FFF2-40B4-BE49-F238E27FC236}">
                <a16:creationId xmlns:a16="http://schemas.microsoft.com/office/drawing/2014/main" id="{7E1566B0-D487-7D40-8958-D6662D820CA6}"/>
              </a:ext>
            </a:extLst>
          </p:cNvPr>
          <p:cNvCxnSpPr>
            <a:cxnSpLocks noChangeShapeType="1"/>
            <a:stCxn id="144" idx="1"/>
            <a:endCxn id="139" idx="2"/>
          </p:cNvCxnSpPr>
          <p:nvPr/>
        </p:nvCxnSpPr>
        <p:spPr bwMode="gray">
          <a:xfrm rot="10800000">
            <a:off x="8816456" y="3221996"/>
            <a:ext cx="211669" cy="2839454"/>
          </a:xfrm>
          <a:prstGeom prst="bentConnector2">
            <a:avLst/>
          </a:prstGeom>
          <a:noFill/>
          <a:ln w="9525">
            <a:solidFill>
              <a:srgbClr val="808080"/>
            </a:solidFill>
            <a:miter lim="800000"/>
            <a:headEnd/>
            <a:tailEnd/>
          </a:ln>
        </p:spPr>
      </p:cxnSp>
      <p:sp>
        <p:nvSpPr>
          <p:cNvPr id="150" name="Rectangle 149">
            <a:extLst>
              <a:ext uri="{FF2B5EF4-FFF2-40B4-BE49-F238E27FC236}">
                <a16:creationId xmlns:a16="http://schemas.microsoft.com/office/drawing/2014/main" id="{879D7C19-0F47-8E41-8B9E-FBF75AE42118}"/>
              </a:ext>
            </a:extLst>
          </p:cNvPr>
          <p:cNvSpPr/>
          <p:nvPr/>
        </p:nvSpPr>
        <p:spPr bwMode="auto">
          <a:xfrm>
            <a:off x="9028125" y="3680231"/>
            <a:ext cx="320040" cy="137160"/>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2.0%</a:t>
            </a:r>
          </a:p>
        </p:txBody>
      </p:sp>
      <p:sp>
        <p:nvSpPr>
          <p:cNvPr id="151" name="Rectangle 150">
            <a:extLst>
              <a:ext uri="{FF2B5EF4-FFF2-40B4-BE49-F238E27FC236}">
                <a16:creationId xmlns:a16="http://schemas.microsoft.com/office/drawing/2014/main" id="{1D7C9C3B-89B1-904C-B376-28D3C262883D}"/>
              </a:ext>
            </a:extLst>
          </p:cNvPr>
          <p:cNvSpPr/>
          <p:nvPr/>
        </p:nvSpPr>
        <p:spPr bwMode="auto">
          <a:xfrm>
            <a:off x="10171123" y="3680231"/>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49</a:t>
            </a:r>
          </a:p>
        </p:txBody>
      </p:sp>
      <p:sp>
        <p:nvSpPr>
          <p:cNvPr id="152" name="Rectangle 151">
            <a:extLst>
              <a:ext uri="{FF2B5EF4-FFF2-40B4-BE49-F238E27FC236}">
                <a16:creationId xmlns:a16="http://schemas.microsoft.com/office/drawing/2014/main" id="{41125615-C1FB-FD45-B589-C5A6E5F8B7ED}"/>
              </a:ext>
            </a:extLst>
          </p:cNvPr>
          <p:cNvSpPr/>
          <p:nvPr/>
        </p:nvSpPr>
        <p:spPr bwMode="auto">
          <a:xfrm>
            <a:off x="10085465" y="3056661"/>
            <a:ext cx="405698" cy="165335"/>
          </a:xfrm>
          <a:prstGeom prst="rect">
            <a:avLst/>
          </a:prstGeom>
          <a:solidFill>
            <a:schemeClr val="bg1">
              <a:lumMod val="50000"/>
            </a:schemeClr>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2,987</a:t>
            </a:r>
          </a:p>
        </p:txBody>
      </p:sp>
      <p:sp>
        <p:nvSpPr>
          <p:cNvPr id="153" name="Rectangle 152">
            <a:extLst>
              <a:ext uri="{FF2B5EF4-FFF2-40B4-BE49-F238E27FC236}">
                <a16:creationId xmlns:a16="http://schemas.microsoft.com/office/drawing/2014/main" id="{C744E708-EF29-B046-AE66-D8F526521E16}"/>
              </a:ext>
            </a:extLst>
          </p:cNvPr>
          <p:cNvSpPr/>
          <p:nvPr/>
        </p:nvSpPr>
        <p:spPr bwMode="auto">
          <a:xfrm>
            <a:off x="9028125" y="4170191"/>
            <a:ext cx="320040" cy="137160"/>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1.6%</a:t>
            </a:r>
          </a:p>
        </p:txBody>
      </p:sp>
      <p:sp>
        <p:nvSpPr>
          <p:cNvPr id="154" name="Rectangle 153">
            <a:extLst>
              <a:ext uri="{FF2B5EF4-FFF2-40B4-BE49-F238E27FC236}">
                <a16:creationId xmlns:a16="http://schemas.microsoft.com/office/drawing/2014/main" id="{3C647A82-120B-254D-8945-8E58B8912E01}"/>
              </a:ext>
            </a:extLst>
          </p:cNvPr>
          <p:cNvSpPr/>
          <p:nvPr/>
        </p:nvSpPr>
        <p:spPr bwMode="auto">
          <a:xfrm>
            <a:off x="10171123" y="4170191"/>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320</a:t>
            </a:r>
          </a:p>
        </p:txBody>
      </p:sp>
      <p:sp>
        <p:nvSpPr>
          <p:cNvPr id="155" name="Rectangle 154">
            <a:extLst>
              <a:ext uri="{FF2B5EF4-FFF2-40B4-BE49-F238E27FC236}">
                <a16:creationId xmlns:a16="http://schemas.microsoft.com/office/drawing/2014/main" id="{1CB576D3-A15E-804E-86C5-672613133028}"/>
              </a:ext>
            </a:extLst>
          </p:cNvPr>
          <p:cNvSpPr/>
          <p:nvPr/>
        </p:nvSpPr>
        <p:spPr bwMode="auto">
          <a:xfrm>
            <a:off x="9028125" y="4660151"/>
            <a:ext cx="320040" cy="137160"/>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1.2%</a:t>
            </a:r>
          </a:p>
        </p:txBody>
      </p:sp>
      <p:sp>
        <p:nvSpPr>
          <p:cNvPr id="156" name="Rectangle 155">
            <a:extLst>
              <a:ext uri="{FF2B5EF4-FFF2-40B4-BE49-F238E27FC236}">
                <a16:creationId xmlns:a16="http://schemas.microsoft.com/office/drawing/2014/main" id="{962E3CA6-BAFC-6E4F-ADEC-D7C31DABDB32}"/>
              </a:ext>
            </a:extLst>
          </p:cNvPr>
          <p:cNvSpPr/>
          <p:nvPr/>
        </p:nvSpPr>
        <p:spPr bwMode="auto">
          <a:xfrm>
            <a:off x="10171123" y="4660151"/>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528</a:t>
            </a:r>
          </a:p>
        </p:txBody>
      </p:sp>
      <p:sp>
        <p:nvSpPr>
          <p:cNvPr id="157" name="Rectangle 156">
            <a:extLst>
              <a:ext uri="{FF2B5EF4-FFF2-40B4-BE49-F238E27FC236}">
                <a16:creationId xmlns:a16="http://schemas.microsoft.com/office/drawing/2014/main" id="{34C41597-75D2-3A45-9A04-497F9D1FCE93}"/>
              </a:ext>
            </a:extLst>
          </p:cNvPr>
          <p:cNvSpPr/>
          <p:nvPr/>
        </p:nvSpPr>
        <p:spPr bwMode="auto">
          <a:xfrm>
            <a:off x="9028125" y="5150111"/>
            <a:ext cx="320040" cy="137160"/>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1.0%</a:t>
            </a:r>
          </a:p>
        </p:txBody>
      </p:sp>
      <p:sp>
        <p:nvSpPr>
          <p:cNvPr id="158" name="Rectangle 157">
            <a:extLst>
              <a:ext uri="{FF2B5EF4-FFF2-40B4-BE49-F238E27FC236}">
                <a16:creationId xmlns:a16="http://schemas.microsoft.com/office/drawing/2014/main" id="{4703F809-8890-FA40-848A-0DDD32BD256D}"/>
              </a:ext>
            </a:extLst>
          </p:cNvPr>
          <p:cNvSpPr/>
          <p:nvPr/>
        </p:nvSpPr>
        <p:spPr bwMode="auto">
          <a:xfrm>
            <a:off x="10171123" y="5150111"/>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615</a:t>
            </a:r>
          </a:p>
        </p:txBody>
      </p:sp>
      <p:sp>
        <p:nvSpPr>
          <p:cNvPr id="159" name="Rectangle 158">
            <a:extLst>
              <a:ext uri="{FF2B5EF4-FFF2-40B4-BE49-F238E27FC236}">
                <a16:creationId xmlns:a16="http://schemas.microsoft.com/office/drawing/2014/main" id="{E877DD3B-0164-E241-87EF-87C41DE0CE33}"/>
              </a:ext>
            </a:extLst>
          </p:cNvPr>
          <p:cNvSpPr/>
          <p:nvPr/>
        </p:nvSpPr>
        <p:spPr bwMode="auto">
          <a:xfrm>
            <a:off x="9028125" y="5640071"/>
            <a:ext cx="320040" cy="137160"/>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0.9%</a:t>
            </a:r>
          </a:p>
        </p:txBody>
      </p:sp>
      <p:sp>
        <p:nvSpPr>
          <p:cNvPr id="160" name="Rectangle 159">
            <a:extLst>
              <a:ext uri="{FF2B5EF4-FFF2-40B4-BE49-F238E27FC236}">
                <a16:creationId xmlns:a16="http://schemas.microsoft.com/office/drawing/2014/main" id="{2EFFF03E-2C8F-504C-B43A-AD6921FED119}"/>
              </a:ext>
            </a:extLst>
          </p:cNvPr>
          <p:cNvSpPr/>
          <p:nvPr/>
        </p:nvSpPr>
        <p:spPr bwMode="auto">
          <a:xfrm>
            <a:off x="10171123" y="5640071"/>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682</a:t>
            </a:r>
          </a:p>
        </p:txBody>
      </p:sp>
      <p:sp>
        <p:nvSpPr>
          <p:cNvPr id="161" name="Rectangle 160">
            <a:extLst>
              <a:ext uri="{FF2B5EF4-FFF2-40B4-BE49-F238E27FC236}">
                <a16:creationId xmlns:a16="http://schemas.microsoft.com/office/drawing/2014/main" id="{F603A247-EA6A-FC4A-8813-D0AA3D47D991}"/>
              </a:ext>
            </a:extLst>
          </p:cNvPr>
          <p:cNvSpPr/>
          <p:nvPr/>
        </p:nvSpPr>
        <p:spPr bwMode="auto">
          <a:xfrm>
            <a:off x="9028125" y="6130030"/>
            <a:ext cx="320040" cy="137160"/>
          </a:xfrm>
          <a:prstGeom prst="rect">
            <a:avLst/>
          </a:prstGeom>
          <a:solidFill>
            <a:schemeClr val="accent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1.1%</a:t>
            </a:r>
          </a:p>
        </p:txBody>
      </p:sp>
      <p:sp>
        <p:nvSpPr>
          <p:cNvPr id="162" name="Rectangle 161">
            <a:extLst>
              <a:ext uri="{FF2B5EF4-FFF2-40B4-BE49-F238E27FC236}">
                <a16:creationId xmlns:a16="http://schemas.microsoft.com/office/drawing/2014/main" id="{FA94E1F5-E5F5-E946-BE2F-C76E52F2A677}"/>
              </a:ext>
            </a:extLst>
          </p:cNvPr>
          <p:cNvSpPr/>
          <p:nvPr/>
        </p:nvSpPr>
        <p:spPr bwMode="auto">
          <a:xfrm>
            <a:off x="10171123" y="6130030"/>
            <a:ext cx="320040" cy="137160"/>
          </a:xfrm>
          <a:prstGeom prst="rect">
            <a:avLst/>
          </a:prstGeom>
          <a:solidFill>
            <a:schemeClr val="bg1">
              <a:lumMod val="50000"/>
            </a:schemeClr>
          </a:solidFill>
          <a:ln w="3175" algn="ctr">
            <a:solidFill>
              <a:srgbClr val="C5C6A2"/>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620</a:t>
            </a:r>
          </a:p>
        </p:txBody>
      </p:sp>
      <p:cxnSp>
        <p:nvCxnSpPr>
          <p:cNvPr id="163" name="AutoShape 2">
            <a:extLst>
              <a:ext uri="{FF2B5EF4-FFF2-40B4-BE49-F238E27FC236}">
                <a16:creationId xmlns:a16="http://schemas.microsoft.com/office/drawing/2014/main" id="{DDC5F3F5-F281-F747-B641-406AC9A0CF3F}"/>
              </a:ext>
            </a:extLst>
          </p:cNvPr>
          <p:cNvCxnSpPr>
            <a:cxnSpLocks noChangeShapeType="1"/>
            <a:stCxn id="52" idx="0"/>
            <a:endCxn id="48" idx="2"/>
          </p:cNvCxnSpPr>
          <p:nvPr/>
        </p:nvCxnSpPr>
        <p:spPr bwMode="gray">
          <a:xfrm rot="5400000" flipH="1" flipV="1">
            <a:off x="4392365" y="909995"/>
            <a:ext cx="206760" cy="3202135"/>
          </a:xfrm>
          <a:prstGeom prst="bentConnector3">
            <a:avLst>
              <a:gd name="adj1" fmla="val 50000"/>
            </a:avLst>
          </a:prstGeom>
          <a:noFill/>
          <a:ln w="9525">
            <a:solidFill>
              <a:srgbClr val="808080"/>
            </a:solidFill>
            <a:miter lim="800000"/>
            <a:headEnd/>
            <a:tailEnd/>
          </a:ln>
        </p:spPr>
      </p:cxnSp>
      <p:cxnSp>
        <p:nvCxnSpPr>
          <p:cNvPr id="164" name="AutoShape 2">
            <a:extLst>
              <a:ext uri="{FF2B5EF4-FFF2-40B4-BE49-F238E27FC236}">
                <a16:creationId xmlns:a16="http://schemas.microsoft.com/office/drawing/2014/main" id="{C3523332-8488-F042-B640-AD31E218B5B8}"/>
              </a:ext>
            </a:extLst>
          </p:cNvPr>
          <p:cNvCxnSpPr>
            <a:cxnSpLocks noChangeShapeType="1"/>
            <a:stCxn id="108" idx="0"/>
            <a:endCxn id="48" idx="2"/>
          </p:cNvCxnSpPr>
          <p:nvPr/>
        </p:nvCxnSpPr>
        <p:spPr bwMode="gray">
          <a:xfrm rot="16200000" flipV="1">
            <a:off x="6611601" y="1892894"/>
            <a:ext cx="206760" cy="1236335"/>
          </a:xfrm>
          <a:prstGeom prst="bentConnector3">
            <a:avLst>
              <a:gd name="adj1" fmla="val 50000"/>
            </a:avLst>
          </a:prstGeom>
          <a:noFill/>
          <a:ln w="9525">
            <a:solidFill>
              <a:srgbClr val="808080"/>
            </a:solidFill>
            <a:miter lim="800000"/>
            <a:headEnd/>
            <a:tailEnd/>
          </a:ln>
        </p:spPr>
      </p:cxnSp>
      <p:cxnSp>
        <p:nvCxnSpPr>
          <p:cNvPr id="165" name="AutoShape 2">
            <a:extLst>
              <a:ext uri="{FF2B5EF4-FFF2-40B4-BE49-F238E27FC236}">
                <a16:creationId xmlns:a16="http://schemas.microsoft.com/office/drawing/2014/main" id="{DC74EC18-94B3-F642-BDD3-D7AB8AA66EFD}"/>
              </a:ext>
            </a:extLst>
          </p:cNvPr>
          <p:cNvCxnSpPr>
            <a:cxnSpLocks noChangeShapeType="1"/>
            <a:stCxn id="136" idx="0"/>
            <a:endCxn id="48" idx="2"/>
          </p:cNvCxnSpPr>
          <p:nvPr/>
        </p:nvCxnSpPr>
        <p:spPr bwMode="gray">
          <a:xfrm rot="16200000" flipV="1">
            <a:off x="7721219" y="783276"/>
            <a:ext cx="206760" cy="3455571"/>
          </a:xfrm>
          <a:prstGeom prst="bentConnector3">
            <a:avLst>
              <a:gd name="adj1" fmla="val 50000"/>
            </a:avLst>
          </a:prstGeom>
          <a:noFill/>
          <a:ln w="9525">
            <a:solidFill>
              <a:srgbClr val="808080"/>
            </a:solidFill>
            <a:miter lim="800000"/>
            <a:headEnd/>
            <a:tailEnd/>
          </a:ln>
        </p:spPr>
      </p:cxnSp>
      <p:cxnSp>
        <p:nvCxnSpPr>
          <p:cNvPr id="202" name="Straight Connector 201">
            <a:extLst>
              <a:ext uri="{FF2B5EF4-FFF2-40B4-BE49-F238E27FC236}">
                <a16:creationId xmlns:a16="http://schemas.microsoft.com/office/drawing/2014/main" id="{A5BB6226-E152-1A43-8F59-922DCFCF7D2C}"/>
              </a:ext>
            </a:extLst>
          </p:cNvPr>
          <p:cNvCxnSpPr>
            <a:cxnSpLocks/>
          </p:cNvCxnSpPr>
          <p:nvPr/>
        </p:nvCxnSpPr>
        <p:spPr>
          <a:xfrm flipV="1">
            <a:off x="10156030" y="1898187"/>
            <a:ext cx="0" cy="48624"/>
          </a:xfrm>
          <a:prstGeom prst="line">
            <a:avLst/>
          </a:prstGeom>
          <a:ln>
            <a:solidFill>
              <a:srgbClr val="808080"/>
            </a:solidFill>
            <a:tailEnd type="none" w="lg" len="lg"/>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7025ECBD-26E3-2A44-9216-6BB099D20AA1}"/>
              </a:ext>
            </a:extLst>
          </p:cNvPr>
          <p:cNvSpPr/>
          <p:nvPr/>
        </p:nvSpPr>
        <p:spPr>
          <a:xfrm>
            <a:off x="467806" y="1479720"/>
            <a:ext cx="3097323" cy="30777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sym typeface="Arial"/>
              </a:rPr>
              <a:t>Churn tree by tenure and segment</a:t>
            </a:r>
          </a:p>
        </p:txBody>
      </p:sp>
      <p:sp>
        <p:nvSpPr>
          <p:cNvPr id="166" name="Rectangle 165">
            <a:extLst>
              <a:ext uri="{FF2B5EF4-FFF2-40B4-BE49-F238E27FC236}">
                <a16:creationId xmlns:a16="http://schemas.microsoft.com/office/drawing/2014/main" id="{E9BEAC89-6FA1-CD4F-9086-7063D31DD5F3}"/>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5" name="Oval 4">
            <a:extLst>
              <a:ext uri="{FF2B5EF4-FFF2-40B4-BE49-F238E27FC236}">
                <a16:creationId xmlns:a16="http://schemas.microsoft.com/office/drawing/2014/main" id="{9F103932-6A15-7926-A889-5664EB9C8698}"/>
              </a:ext>
            </a:extLst>
          </p:cNvPr>
          <p:cNvSpPr>
            <a:spLocks noChangeAspect="1"/>
          </p:cNvSpPr>
          <p:nvPr/>
        </p:nvSpPr>
        <p:spPr>
          <a:xfrm>
            <a:off x="3578" y="298809"/>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2"/>
                </a:solidFill>
                <a:effectLst/>
                <a:uLnTx/>
                <a:uFillTx/>
                <a:latin typeface="Arial" panose="020B0604020202020204"/>
                <a:ea typeface="+mn-ea"/>
                <a:cs typeface="+mn-cs"/>
                <a:sym typeface="Arial"/>
              </a:rPr>
              <a:t>2</a:t>
            </a:r>
          </a:p>
        </p:txBody>
      </p:sp>
      <p:sp>
        <p:nvSpPr>
          <p:cNvPr id="6" name="Rectangle 5">
            <a:extLst>
              <a:ext uri="{FF2B5EF4-FFF2-40B4-BE49-F238E27FC236}">
                <a16:creationId xmlns:a16="http://schemas.microsoft.com/office/drawing/2014/main" id="{22EBDE2D-FF68-A54A-2995-AEDC2131F50F}"/>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latin typeface="Arial"/>
                <a:ea typeface="+mn-ea"/>
                <a:cs typeface="Arial"/>
                <a:sym typeface="Arial"/>
              </a:rPr>
              <a:t>Strategic initiative: Churn </a:t>
            </a:r>
            <a:r>
              <a:rPr kumimoji="0" lang="en-GB" sz="1000" b="1" i="0" u="none" strike="noStrike" kern="1200" cap="none" spc="0" normalizeH="0" baseline="0" noProof="0" err="1">
                <a:ln>
                  <a:noFill/>
                </a:ln>
                <a:solidFill>
                  <a:schemeClr val="bg1"/>
                </a:solidFill>
                <a:effectLst/>
                <a:uLnTx/>
                <a:uFillTx/>
                <a:latin typeface="Arial"/>
                <a:ea typeface="+mn-ea"/>
                <a:cs typeface="Arial"/>
                <a:sym typeface="Arial"/>
              </a:rPr>
              <a:t>mgmt</a:t>
            </a:r>
            <a:endParaRPr kumimoji="0" lang="en-GB" sz="1000" b="1" i="0" u="none" strike="noStrike" kern="1200" cap="none" spc="0" normalizeH="0" baseline="0" noProof="0">
              <a:ln>
                <a:noFill/>
              </a:ln>
              <a:solidFill>
                <a:schemeClr val="bg1"/>
              </a:solidFill>
              <a:effectLst/>
              <a:uLnTx/>
              <a:uFillTx/>
              <a:latin typeface="Arial"/>
              <a:ea typeface="+mn-ea"/>
              <a:cs typeface="Arial"/>
              <a:sym typeface="Arial"/>
            </a:endParaRPr>
          </a:p>
        </p:txBody>
      </p:sp>
      <p:sp>
        <p:nvSpPr>
          <p:cNvPr id="7" name="Oval 6">
            <a:extLst>
              <a:ext uri="{FF2B5EF4-FFF2-40B4-BE49-F238E27FC236}">
                <a16:creationId xmlns:a16="http://schemas.microsoft.com/office/drawing/2014/main" id="{F86B8CC1-D7E7-0B81-0E7D-2236CE1D112D}"/>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a:solidFill>
                  <a:srgbClr val="FFFFFF"/>
                </a:solidFill>
                <a:ea typeface="+mn-ea"/>
              </a:rPr>
              <a:t>E</a:t>
            </a: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endParaRPr>
          </a:p>
        </p:txBody>
      </p:sp>
      <p:sp>
        <p:nvSpPr>
          <p:cNvPr id="3" name="Slide Number Placeholder 2">
            <a:extLst>
              <a:ext uri="{FF2B5EF4-FFF2-40B4-BE49-F238E27FC236}">
                <a16:creationId xmlns:a16="http://schemas.microsoft.com/office/drawing/2014/main" id="{0BA48990-F7EA-3423-59DB-807BF341948E}"/>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220</a:t>
            </a:fld>
            <a:endParaRPr lang="en-GB"/>
          </a:p>
        </p:txBody>
      </p:sp>
    </p:spTree>
    <p:extLst>
      <p:ext uri="{BB962C8B-B14F-4D97-AF65-F5344CB8AC3E}">
        <p14:creationId xmlns:p14="http://schemas.microsoft.com/office/powerpoint/2010/main" val="38407216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normAutofit/>
          </a:bodyPr>
          <a:lstStyle/>
          <a:p>
            <a:r>
              <a:rPr lang="en-GB"/>
              <a:t>Survey output indicates main root cause of churn is awareness of better value for money offering</a:t>
            </a:r>
          </a:p>
        </p:txBody>
      </p:sp>
      <p:sp>
        <p:nvSpPr>
          <p:cNvPr id="35" name="Rectangle 34">
            <a:extLst>
              <a:ext uri="{FF2B5EF4-FFF2-40B4-BE49-F238E27FC236}">
                <a16:creationId xmlns:a16="http://schemas.microsoft.com/office/drawing/2014/main" id="{06085C2D-5881-1C4B-BD2A-D1FD5B08C800}"/>
              </a:ext>
            </a:extLst>
          </p:cNvPr>
          <p:cNvSpPr/>
          <p:nvPr/>
        </p:nvSpPr>
        <p:spPr>
          <a:xfrm>
            <a:off x="467806" y="1479720"/>
            <a:ext cx="8446543" cy="492443"/>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sym typeface="Arial"/>
              </a:rPr>
              <a:t>Survey responses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panose="020B0604020202020204" pitchFamily="34" charset="0"/>
                <a:ea typeface="ＭＳ Ｐゴシック"/>
                <a:cs typeface="Arial" panose="020B0604020202020204" pitchFamily="34" charset="0"/>
                <a:sym typeface="Arial" panose="020B0604020202020204" pitchFamily="34" charset="0"/>
              </a:rPr>
              <a:t>Number of answers to question: “If you have switched provider within the last 6 months, why did you switch provider?” [%]</a:t>
            </a:r>
            <a:endPar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sym typeface="Arial"/>
            </a:endParaRPr>
          </a:p>
        </p:txBody>
      </p:sp>
      <p:sp>
        <p:nvSpPr>
          <p:cNvPr id="36" name="Footer Placeholder 2">
            <a:extLst>
              <a:ext uri="{FF2B5EF4-FFF2-40B4-BE49-F238E27FC236}">
                <a16:creationId xmlns:a16="http://schemas.microsoft.com/office/drawing/2014/main" id="{B117974C-9BD0-A24B-B182-59204DEA048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Survey data</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graphicFrame>
        <p:nvGraphicFramePr>
          <p:cNvPr id="3" name="Object 23">
            <a:extLst>
              <a:ext uri="{FF2B5EF4-FFF2-40B4-BE49-F238E27FC236}">
                <a16:creationId xmlns:a16="http://schemas.microsoft.com/office/drawing/2014/main" id="{D945E12B-C341-F546-B7E0-9F11FC00ED2B}"/>
              </a:ext>
            </a:extLst>
          </p:cNvPr>
          <p:cNvGraphicFramePr>
            <a:graphicFrameLocks noChangeAspect="1"/>
          </p:cNvGraphicFramePr>
          <p:nvPr>
            <p:custDataLst>
              <p:tags r:id="rId1"/>
            </p:custDataLst>
            <p:extLst>
              <p:ext uri="{D42A27DB-BD31-4B8C-83A1-F6EECF244321}">
                <p14:modId xmlns:p14="http://schemas.microsoft.com/office/powerpoint/2010/main" val="296980398"/>
              </p:ext>
            </p:extLst>
          </p:nvPr>
        </p:nvGraphicFramePr>
        <p:xfrm>
          <a:off x="518606" y="2272476"/>
          <a:ext cx="8466368" cy="3682459"/>
        </p:xfrm>
        <a:graphic>
          <a:graphicData uri="http://schemas.openxmlformats.org/drawingml/2006/chart">
            <c:chart xmlns:c="http://schemas.openxmlformats.org/drawingml/2006/chart" xmlns:r="http://schemas.openxmlformats.org/officeDocument/2006/relationships" r:id="rId21"/>
          </a:graphicData>
        </a:graphic>
      </p:graphicFrame>
      <p:sp>
        <p:nvSpPr>
          <p:cNvPr id="31" name="Rectangle 30">
            <a:extLst>
              <a:ext uri="{FF2B5EF4-FFF2-40B4-BE49-F238E27FC236}">
                <a16:creationId xmlns:a16="http://schemas.microsoft.com/office/drawing/2014/main" id="{31AC6FC9-632D-114F-A543-05117207F9DF}"/>
              </a:ext>
            </a:extLst>
          </p:cNvPr>
          <p:cNvSpPr/>
          <p:nvPr>
            <p:custDataLst>
              <p:tags r:id="rId2"/>
            </p:custDataLst>
          </p:nvPr>
        </p:nvSpPr>
        <p:spPr bwMode="gray">
          <a:xfrm>
            <a:off x="8984975" y="3301350"/>
            <a:ext cx="179387" cy="133350"/>
          </a:xfrm>
          <a:prstGeom prst="rect">
            <a:avLst/>
          </a:prstGeom>
          <a:solidFill>
            <a:schemeClr val="bg2"/>
          </a:solidFill>
          <a:ln w="9525" algn="ctr">
            <a:solidFill>
              <a:srgbClr val="808080"/>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endParaRPr kumimoji="0" lang="en-US" sz="10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38" name="Rectangle 37">
            <a:extLst>
              <a:ext uri="{FF2B5EF4-FFF2-40B4-BE49-F238E27FC236}">
                <a16:creationId xmlns:a16="http://schemas.microsoft.com/office/drawing/2014/main" id="{5E6612FD-6FC1-F746-96FC-AECE6813ACA8}"/>
              </a:ext>
            </a:extLst>
          </p:cNvPr>
          <p:cNvSpPr/>
          <p:nvPr>
            <p:custDataLst>
              <p:tags r:id="rId3"/>
            </p:custDataLst>
          </p:nvPr>
        </p:nvSpPr>
        <p:spPr bwMode="gray">
          <a:xfrm>
            <a:off x="8984974" y="3088117"/>
            <a:ext cx="179388" cy="133350"/>
          </a:xfrm>
          <a:prstGeom prst="rect">
            <a:avLst/>
          </a:prstGeom>
          <a:solidFill>
            <a:schemeClr val="tx1"/>
          </a:solidFill>
          <a:ln w="9525" algn="ctr">
            <a:solidFill>
              <a:srgbClr val="808080"/>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endParaRPr kumimoji="0" lang="en-US" sz="10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39" name="Rectangle 38">
            <a:extLst>
              <a:ext uri="{FF2B5EF4-FFF2-40B4-BE49-F238E27FC236}">
                <a16:creationId xmlns:a16="http://schemas.microsoft.com/office/drawing/2014/main" id="{F82E0D6B-AEA2-B441-91A1-AC01CFC4C557}"/>
              </a:ext>
            </a:extLst>
          </p:cNvPr>
          <p:cNvSpPr/>
          <p:nvPr>
            <p:custDataLst>
              <p:tags r:id="rId4"/>
            </p:custDataLst>
          </p:nvPr>
        </p:nvSpPr>
        <p:spPr bwMode="gray">
          <a:xfrm>
            <a:off x="8984975" y="3514582"/>
            <a:ext cx="179387" cy="133350"/>
          </a:xfrm>
          <a:prstGeom prst="rect">
            <a:avLst/>
          </a:prstGeom>
          <a:solidFill>
            <a:schemeClr val="accent2"/>
          </a:solidFill>
          <a:ln w="9525" algn="ctr">
            <a:solidFill>
              <a:srgbClr val="808080"/>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endParaRPr kumimoji="0" lang="en-US" sz="10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42" name="Rectangle 41">
            <a:extLst>
              <a:ext uri="{FF2B5EF4-FFF2-40B4-BE49-F238E27FC236}">
                <a16:creationId xmlns:a16="http://schemas.microsoft.com/office/drawing/2014/main" id="{B1C6A9AA-2AF4-4148-B27C-FDD9FAE3CC94}"/>
              </a:ext>
            </a:extLst>
          </p:cNvPr>
          <p:cNvSpPr/>
          <p:nvPr>
            <p:custDataLst>
              <p:tags r:id="rId5"/>
            </p:custDataLst>
          </p:nvPr>
        </p:nvSpPr>
        <p:spPr bwMode="gray">
          <a:xfrm>
            <a:off x="8984975" y="2874884"/>
            <a:ext cx="179387" cy="133350"/>
          </a:xfrm>
          <a:prstGeom prst="rect">
            <a:avLst/>
          </a:prstGeom>
          <a:solidFill>
            <a:schemeClr val="tx2"/>
          </a:solidFill>
          <a:ln w="9525" algn="ctr">
            <a:solidFill>
              <a:srgbClr val="808080"/>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endParaRPr kumimoji="0" lang="en-US" sz="10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44" name="Rectangle 43">
            <a:extLst>
              <a:ext uri="{FF2B5EF4-FFF2-40B4-BE49-F238E27FC236}">
                <a16:creationId xmlns:a16="http://schemas.microsoft.com/office/drawing/2014/main" id="{AB92B063-66DA-6649-B01C-51F599486FEB}"/>
              </a:ext>
            </a:extLst>
          </p:cNvPr>
          <p:cNvSpPr/>
          <p:nvPr>
            <p:custDataLst>
              <p:tags r:id="rId6"/>
            </p:custDataLst>
          </p:nvPr>
        </p:nvSpPr>
        <p:spPr bwMode="gray">
          <a:xfrm>
            <a:off x="8984975" y="2661651"/>
            <a:ext cx="179387" cy="133350"/>
          </a:xfrm>
          <a:prstGeom prst="rect">
            <a:avLst/>
          </a:prstGeom>
          <a:solidFill>
            <a:schemeClr val="bg1">
              <a:lumMod val="75000"/>
            </a:schemeClr>
          </a:solidFill>
          <a:ln w="9525" algn="ctr">
            <a:solidFill>
              <a:srgbClr val="808080"/>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endParaRPr kumimoji="0" lang="en-US" sz="10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45" name="Rectangle 44">
            <a:extLst>
              <a:ext uri="{FF2B5EF4-FFF2-40B4-BE49-F238E27FC236}">
                <a16:creationId xmlns:a16="http://schemas.microsoft.com/office/drawing/2014/main" id="{00796094-964C-B640-9E75-C6BB10197989}"/>
              </a:ext>
            </a:extLst>
          </p:cNvPr>
          <p:cNvSpPr/>
          <p:nvPr>
            <p:custDataLst>
              <p:tags r:id="rId7"/>
            </p:custDataLst>
          </p:nvPr>
        </p:nvSpPr>
        <p:spPr bwMode="gray">
          <a:xfrm>
            <a:off x="8984975" y="2448418"/>
            <a:ext cx="179387" cy="133350"/>
          </a:xfrm>
          <a:prstGeom prst="rect">
            <a:avLst/>
          </a:prstGeom>
          <a:solidFill>
            <a:schemeClr val="bg1">
              <a:lumMod val="50000"/>
            </a:schemeClr>
          </a:solidFill>
          <a:ln w="9525" algn="ctr">
            <a:solidFill>
              <a:srgbClr val="808080"/>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endParaRPr kumimoji="0" lang="en-US" sz="10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46" name="Text Placeholder 46">
            <a:extLst>
              <a:ext uri="{FF2B5EF4-FFF2-40B4-BE49-F238E27FC236}">
                <a16:creationId xmlns:a16="http://schemas.microsoft.com/office/drawing/2014/main" id="{E370A4DA-EE73-B74E-A37E-D362FA3E9290}"/>
              </a:ext>
            </a:extLst>
          </p:cNvPr>
          <p:cNvSpPr>
            <a:spLocks noGrp="1"/>
          </p:cNvSpPr>
          <p:nvPr>
            <p:custDataLst>
              <p:tags r:id="rId8"/>
            </p:custDataLst>
          </p:nvPr>
        </p:nvSpPr>
        <p:spPr bwMode="gray">
          <a:xfrm>
            <a:off x="9215161" y="3505057"/>
            <a:ext cx="2316162" cy="152400"/>
          </a:xfrm>
          <a:prstGeom prst="rect">
            <a:avLst/>
          </a:prstGeom>
          <a:noFill/>
          <a:ln w="9525">
            <a:noFill/>
            <a:miter lim="800000"/>
            <a:headEnd/>
            <a:tailEnd/>
          </a:ln>
          <a:effectLst/>
        </p:spPr>
        <p:txBody>
          <a:bodyPr vert="horz" wrap="none" lIns="0" tIns="0" rIns="0" bIns="0" numCol="1" spcCol="0" anchor="t"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Verdana"/>
                <a:cs typeface="Arial" panose="020B0604020202020204" pitchFamily="34" charset="0"/>
                <a:sym typeface="Ubuntu"/>
              </a:rPr>
              <a:t>Product was too expensive </a:t>
            </a:r>
            <a:b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Verdana"/>
                <a:cs typeface="Arial" panose="020B0604020202020204" pitchFamily="34" charset="0"/>
                <a:sym typeface="Ubuntu"/>
              </a:rPr>
            </a:b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Verdana"/>
                <a:cs typeface="Arial" panose="020B0604020202020204" pitchFamily="34" charset="0"/>
                <a:sym typeface="Ubuntu"/>
              </a:rPr>
              <a:t>compared to value</a:t>
            </a:r>
          </a:p>
        </p:txBody>
      </p:sp>
      <p:sp>
        <p:nvSpPr>
          <p:cNvPr id="47" name="Text Placeholder 45">
            <a:extLst>
              <a:ext uri="{FF2B5EF4-FFF2-40B4-BE49-F238E27FC236}">
                <a16:creationId xmlns:a16="http://schemas.microsoft.com/office/drawing/2014/main" id="{A2AC8468-010A-624D-B254-1CD59FD72EA0}"/>
              </a:ext>
            </a:extLst>
          </p:cNvPr>
          <p:cNvSpPr>
            <a:spLocks noGrp="1"/>
          </p:cNvSpPr>
          <p:nvPr>
            <p:custDataLst>
              <p:tags r:id="rId9"/>
            </p:custDataLst>
          </p:nvPr>
        </p:nvSpPr>
        <p:spPr bwMode="gray">
          <a:xfrm>
            <a:off x="9215161" y="3291419"/>
            <a:ext cx="1443037" cy="152400"/>
          </a:xfrm>
          <a:prstGeom prst="rect">
            <a:avLst/>
          </a:prstGeom>
          <a:noFill/>
          <a:ln w="9525">
            <a:noFill/>
            <a:miter lim="800000"/>
            <a:headEnd/>
            <a:tailEnd/>
          </a:ln>
          <a:effectLst/>
        </p:spPr>
        <p:txBody>
          <a:bodyPr vert="horz" wrap="none" lIns="0" tIns="0" rIns="0" bIns="0" numCol="1" spcCol="0"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Verdana"/>
                <a:cs typeface="Arial" panose="020B0604020202020204" pitchFamily="34" charset="0"/>
                <a:sym typeface="Ubuntu"/>
              </a:rPr>
              <a:t>Found cheaper alternative</a:t>
            </a:r>
          </a:p>
        </p:txBody>
      </p:sp>
      <p:sp>
        <p:nvSpPr>
          <p:cNvPr id="48" name="Text Placeholder 55">
            <a:extLst>
              <a:ext uri="{FF2B5EF4-FFF2-40B4-BE49-F238E27FC236}">
                <a16:creationId xmlns:a16="http://schemas.microsoft.com/office/drawing/2014/main" id="{7BA38121-4E2F-7748-9EB5-FCD51B928192}"/>
              </a:ext>
            </a:extLst>
          </p:cNvPr>
          <p:cNvSpPr>
            <a:spLocks noGrp="1"/>
          </p:cNvSpPr>
          <p:nvPr>
            <p:custDataLst>
              <p:tags r:id="rId10"/>
            </p:custDataLst>
          </p:nvPr>
        </p:nvSpPr>
        <p:spPr bwMode="gray">
          <a:xfrm>
            <a:off x="9215161" y="3077783"/>
            <a:ext cx="1374775" cy="152400"/>
          </a:xfrm>
          <a:prstGeom prst="rect">
            <a:avLst/>
          </a:prstGeom>
          <a:noFill/>
          <a:ln w="9525">
            <a:noFill/>
            <a:miter lim="800000"/>
            <a:headEnd/>
            <a:tailEnd/>
          </a:ln>
          <a:effectLst/>
        </p:spPr>
        <p:txBody>
          <a:bodyPr vert="horz" wrap="none" lIns="0" tIns="0" rIns="0" bIns="0" numCol="1" spcCol="0"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AE54722C-DD79-4F01-8472-23D7F2AD4809}" type="datetime'Di''d'' n''ot ''of''fer pro''''duc''t'''''' I'' wanted'''''">
              <a:rPr kumimoji="0" lang="en-US" sz="1200" b="0" i="0" u="none" strike="noStrike" kern="1200" cap="none" spc="0" normalizeH="0" baseline="0" noProof="0">
                <a:ln>
                  <a:noFill/>
                </a:ln>
                <a:solidFill>
                  <a:srgbClr val="061F32"/>
                </a:solidFill>
                <a:effectLst/>
                <a:uLnTx/>
                <a:uFillTx/>
                <a:latin typeface="Arial" panose="020B0604020202020204" pitchFamily="34" charset="0"/>
                <a:ea typeface="Verdana"/>
                <a:cs typeface="Arial" panose="020B0604020202020204" pitchFamily="34" charset="0"/>
                <a:sym typeface="Ubuntu"/>
              </a:rPr>
              <a:pPr marL="0" marR="0" lvl="0" indent="0" algn="l" defTabSz="914400" rtl="0" eaLnBrk="1" fontAlgn="base" latinLnBrk="0" hangingPunct="1">
                <a:lnSpc>
                  <a:spcPct val="100000"/>
                </a:lnSpc>
                <a:spcBef>
                  <a:spcPct val="0"/>
                </a:spcBef>
                <a:spcAft>
                  <a:spcPct val="0"/>
                </a:spcAft>
                <a:buClrTx/>
                <a:buSzTx/>
                <a:buFontTx/>
                <a:buNone/>
                <a:tabLst/>
                <a:defRPr/>
              </a:pPr>
              <a:t>Did not offer product I wanted</a:t>
            </a:fld>
            <a:endParaRPr kumimoji="0" lang="en-US" sz="1200" b="0" i="0" u="none" strike="noStrike" kern="1200" cap="none" spc="0" normalizeH="0" baseline="0" noProof="0">
              <a:ln>
                <a:noFill/>
              </a:ln>
              <a:solidFill>
                <a:srgbClr val="061F32"/>
              </a:solidFill>
              <a:effectLst/>
              <a:uLnTx/>
              <a:uFillTx/>
              <a:latin typeface="Arial" panose="020B0604020202020204" pitchFamily="34" charset="0"/>
              <a:ea typeface="Verdana"/>
              <a:cs typeface="Arial" panose="020B0604020202020204" pitchFamily="34" charset="0"/>
              <a:sym typeface="Ubuntu"/>
            </a:endParaRPr>
          </a:p>
        </p:txBody>
      </p:sp>
      <p:sp>
        <p:nvSpPr>
          <p:cNvPr id="51" name="Text Placeholder 39">
            <a:extLst>
              <a:ext uri="{FF2B5EF4-FFF2-40B4-BE49-F238E27FC236}">
                <a16:creationId xmlns:a16="http://schemas.microsoft.com/office/drawing/2014/main" id="{14403EB5-C4D4-F942-90D7-E44B7752B3A5}"/>
              </a:ext>
            </a:extLst>
          </p:cNvPr>
          <p:cNvSpPr>
            <a:spLocks noGrp="1"/>
          </p:cNvSpPr>
          <p:nvPr>
            <p:custDataLst>
              <p:tags r:id="rId11"/>
            </p:custDataLst>
          </p:nvPr>
        </p:nvSpPr>
        <p:spPr bwMode="gray">
          <a:xfrm>
            <a:off x="9215161" y="2864147"/>
            <a:ext cx="2795587" cy="152400"/>
          </a:xfrm>
          <a:prstGeom prst="rect">
            <a:avLst/>
          </a:prstGeom>
          <a:noFill/>
          <a:ln w="9525">
            <a:noFill/>
            <a:miter lim="800000"/>
            <a:headEnd/>
            <a:tailEnd/>
          </a:ln>
          <a:effectLst/>
        </p:spPr>
        <p:txBody>
          <a:bodyPr vert="horz" wrap="none" lIns="0" tIns="0" rIns="0" bIns="0" numCol="1" spcCol="0"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Verdana"/>
                <a:cs typeface="Arial" panose="020B0604020202020204" pitchFamily="34" charset="0"/>
                <a:sym typeface="Ubuntu"/>
              </a:rPr>
              <a:t>Poor customer service</a:t>
            </a:r>
          </a:p>
        </p:txBody>
      </p:sp>
      <p:sp>
        <p:nvSpPr>
          <p:cNvPr id="52" name="Text Placeholder 38">
            <a:extLst>
              <a:ext uri="{FF2B5EF4-FFF2-40B4-BE49-F238E27FC236}">
                <a16:creationId xmlns:a16="http://schemas.microsoft.com/office/drawing/2014/main" id="{5D2C8002-EA0A-DE4B-9ECD-0BB2D7DD9722}"/>
              </a:ext>
            </a:extLst>
          </p:cNvPr>
          <p:cNvSpPr>
            <a:spLocks noGrp="1"/>
          </p:cNvSpPr>
          <p:nvPr>
            <p:custDataLst>
              <p:tags r:id="rId12"/>
            </p:custDataLst>
          </p:nvPr>
        </p:nvSpPr>
        <p:spPr bwMode="gray">
          <a:xfrm>
            <a:off x="9215161" y="2650511"/>
            <a:ext cx="1392237" cy="152400"/>
          </a:xfrm>
          <a:prstGeom prst="rect">
            <a:avLst/>
          </a:prstGeom>
          <a:noFill/>
          <a:ln w="9525">
            <a:noFill/>
            <a:miter lim="800000"/>
            <a:headEnd/>
            <a:tailEnd/>
          </a:ln>
          <a:effectLst/>
        </p:spPr>
        <p:txBody>
          <a:bodyPr vert="horz" wrap="none" lIns="0" tIns="0" rIns="0" bIns="0" numCol="1" spcCol="0"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40F63255-AE04-4AE9-B8AC-1A70FA6A601A}" type="datetime'R''''e''''''ne''w''''a''''l ''p''ri''c''e ''in''c''re''ase''d'">
              <a:rPr kumimoji="0" lang="en-US" sz="1200" b="0" i="0" u="none" strike="noStrike" kern="1200" cap="none" spc="0" normalizeH="0" baseline="0" noProof="0">
                <a:ln>
                  <a:noFill/>
                </a:ln>
                <a:solidFill>
                  <a:srgbClr val="061F32"/>
                </a:solidFill>
                <a:effectLst/>
                <a:uLnTx/>
                <a:uFillTx/>
                <a:latin typeface="Arial" panose="020B0604020202020204" pitchFamily="34" charset="0"/>
                <a:ea typeface="Verdana"/>
                <a:cs typeface="Arial" panose="020B0604020202020204" pitchFamily="34" charset="0"/>
                <a:sym typeface="Ubuntu"/>
              </a:rPr>
              <a:pPr marL="0" marR="0" lvl="0" indent="0" algn="l" defTabSz="914400" rtl="0" eaLnBrk="1" fontAlgn="base" latinLnBrk="0" hangingPunct="1">
                <a:lnSpc>
                  <a:spcPct val="100000"/>
                </a:lnSpc>
                <a:spcBef>
                  <a:spcPct val="0"/>
                </a:spcBef>
                <a:spcAft>
                  <a:spcPct val="0"/>
                </a:spcAft>
                <a:buClrTx/>
                <a:buSzTx/>
                <a:buFontTx/>
                <a:buNone/>
                <a:tabLst/>
                <a:defRPr/>
              </a:pPr>
              <a:t>Renewal price increased</a:t>
            </a:fld>
            <a:endParaRPr kumimoji="0" lang="en-US" sz="1200" b="0" i="0" u="none" strike="noStrike" kern="1200" cap="none" spc="0" normalizeH="0" baseline="0" noProof="0">
              <a:ln>
                <a:noFill/>
              </a:ln>
              <a:solidFill>
                <a:srgbClr val="061F32"/>
              </a:solidFill>
              <a:effectLst/>
              <a:uLnTx/>
              <a:uFillTx/>
              <a:latin typeface="Arial" panose="020B0604020202020204" pitchFamily="34" charset="0"/>
              <a:ea typeface="Verdana"/>
              <a:cs typeface="Arial" panose="020B0604020202020204" pitchFamily="34" charset="0"/>
              <a:sym typeface="Ubuntu"/>
            </a:endParaRPr>
          </a:p>
        </p:txBody>
      </p:sp>
      <p:sp>
        <p:nvSpPr>
          <p:cNvPr id="53" name="Text Placeholder 47">
            <a:extLst>
              <a:ext uri="{FF2B5EF4-FFF2-40B4-BE49-F238E27FC236}">
                <a16:creationId xmlns:a16="http://schemas.microsoft.com/office/drawing/2014/main" id="{4F650446-96D6-794A-B6A8-5A72C6FB48F4}"/>
              </a:ext>
            </a:extLst>
          </p:cNvPr>
          <p:cNvSpPr>
            <a:spLocks noGrp="1"/>
          </p:cNvSpPr>
          <p:nvPr>
            <p:custDataLst>
              <p:tags r:id="rId13"/>
            </p:custDataLst>
          </p:nvPr>
        </p:nvSpPr>
        <p:spPr bwMode="gray">
          <a:xfrm>
            <a:off x="9215161" y="2436875"/>
            <a:ext cx="1757362" cy="152400"/>
          </a:xfrm>
          <a:prstGeom prst="rect">
            <a:avLst/>
          </a:prstGeom>
          <a:noFill/>
          <a:ln w="9525">
            <a:noFill/>
            <a:miter lim="800000"/>
            <a:headEnd/>
            <a:tailEnd/>
          </a:ln>
          <a:effectLst/>
        </p:spPr>
        <p:txBody>
          <a:bodyPr vert="horz" wrap="none" lIns="0" tIns="0" rIns="0" bIns="0" numCol="1" spcCol="0"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Verdana"/>
                <a:cs typeface="Arial" panose="020B0604020202020204" pitchFamily="34" charset="0"/>
                <a:sym typeface="Ubuntu"/>
              </a:rPr>
              <a:t>Other</a:t>
            </a:r>
          </a:p>
        </p:txBody>
      </p:sp>
      <p:sp>
        <p:nvSpPr>
          <p:cNvPr id="54" name="Text Placeholder 42">
            <a:extLst>
              <a:ext uri="{FF2B5EF4-FFF2-40B4-BE49-F238E27FC236}">
                <a16:creationId xmlns:a16="http://schemas.microsoft.com/office/drawing/2014/main" id="{8886CDAE-9127-6541-9D90-7B05887EE053}"/>
              </a:ext>
            </a:extLst>
          </p:cNvPr>
          <p:cNvSpPr>
            <a:spLocks noGrp="1"/>
          </p:cNvSpPr>
          <p:nvPr>
            <p:custDataLst>
              <p:tags r:id="rId14"/>
            </p:custDataLst>
          </p:nvPr>
        </p:nvSpPr>
        <p:spPr bwMode="gray">
          <a:xfrm>
            <a:off x="7511316" y="5864122"/>
            <a:ext cx="803275" cy="152400"/>
          </a:xfrm>
          <a:prstGeom prst="rect">
            <a:avLst/>
          </a:prstGeom>
          <a:noFill/>
          <a:ln w="9525">
            <a:noFill/>
            <a:miter lim="800000"/>
            <a:headEnd/>
            <a:tailEnd/>
          </a:ln>
          <a:effectLst/>
        </p:spPr>
        <p:txBody>
          <a:bodyPr vert="horz" wrap="square" lIns="0" tIns="0" rIns="0" bIns="0" numCol="1" spcCol="0" anchor="t"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panose="020B0604020202020204"/>
                <a:ea typeface="Verdana"/>
                <a:cs typeface="Verdana"/>
                <a:sym typeface="Ubuntu"/>
              </a:rPr>
              <a:t>Loyalists</a:t>
            </a:r>
            <a:endParaRPr kumimoji="0" lang="en-US" sz="1200" b="0" u="none" strike="noStrike" kern="1200" cap="none" spc="0" normalizeH="0" baseline="0" noProof="0">
              <a:ln>
                <a:noFill/>
              </a:ln>
              <a:solidFill>
                <a:srgbClr val="061F32"/>
              </a:solidFill>
              <a:effectLst/>
              <a:uLnTx/>
              <a:uFillTx/>
              <a:latin typeface="Arial" panose="020B0604020202020204" pitchFamily="34" charset="0"/>
              <a:ea typeface="Verdana"/>
              <a:cs typeface="Verdana"/>
              <a:sym typeface="Ubuntu"/>
            </a:endParaRPr>
          </a:p>
        </p:txBody>
      </p:sp>
      <p:sp>
        <p:nvSpPr>
          <p:cNvPr id="55" name="Text Placeholder 41">
            <a:extLst>
              <a:ext uri="{FF2B5EF4-FFF2-40B4-BE49-F238E27FC236}">
                <a16:creationId xmlns:a16="http://schemas.microsoft.com/office/drawing/2014/main" id="{7B79CA96-C213-EC40-89DB-4E9C3AEBB8E4}"/>
              </a:ext>
            </a:extLst>
          </p:cNvPr>
          <p:cNvSpPr>
            <a:spLocks noGrp="1"/>
          </p:cNvSpPr>
          <p:nvPr>
            <p:custDataLst>
              <p:tags r:id="rId15"/>
            </p:custDataLst>
          </p:nvPr>
        </p:nvSpPr>
        <p:spPr bwMode="gray">
          <a:xfrm>
            <a:off x="5479795" y="5864122"/>
            <a:ext cx="1149350" cy="152400"/>
          </a:xfrm>
          <a:prstGeom prst="rect">
            <a:avLst/>
          </a:prstGeom>
          <a:noFill/>
          <a:ln w="9525">
            <a:noFill/>
            <a:miter lim="800000"/>
            <a:headEnd/>
            <a:tailEnd/>
          </a:ln>
          <a:effectLst/>
        </p:spPr>
        <p:txBody>
          <a:bodyPr vert="horz" wrap="square" lIns="0" tIns="0" rIns="0" bIns="0" numCol="1" spcCol="0" anchor="t"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panose="020B0604020202020204"/>
                <a:ea typeface="Verdana"/>
                <a:cs typeface="Verdana"/>
                <a:sym typeface="Ubuntu"/>
              </a:rPr>
              <a:t>Optimizers</a:t>
            </a:r>
            <a:endParaRPr kumimoji="0" lang="en-US" sz="1200" b="0" u="none" strike="noStrike" kern="1200" cap="none" spc="0" normalizeH="0" baseline="0" noProof="0">
              <a:ln>
                <a:noFill/>
              </a:ln>
              <a:solidFill>
                <a:srgbClr val="061F32"/>
              </a:solidFill>
              <a:effectLst/>
              <a:uLnTx/>
              <a:uFillTx/>
              <a:latin typeface="Arial" panose="020B0604020202020204" pitchFamily="34" charset="0"/>
              <a:ea typeface="Verdana"/>
              <a:cs typeface="Verdana"/>
              <a:sym typeface="Ubuntu"/>
            </a:endParaRPr>
          </a:p>
        </p:txBody>
      </p:sp>
      <p:sp>
        <p:nvSpPr>
          <p:cNvPr id="56" name="Text Placeholder 37">
            <a:extLst>
              <a:ext uri="{FF2B5EF4-FFF2-40B4-BE49-F238E27FC236}">
                <a16:creationId xmlns:a16="http://schemas.microsoft.com/office/drawing/2014/main" id="{776AFEDF-7237-0448-9E49-4F031BE1CDBE}"/>
              </a:ext>
            </a:extLst>
          </p:cNvPr>
          <p:cNvSpPr>
            <a:spLocks noGrp="1"/>
          </p:cNvSpPr>
          <p:nvPr>
            <p:custDataLst>
              <p:tags r:id="rId16"/>
            </p:custDataLst>
          </p:nvPr>
        </p:nvSpPr>
        <p:spPr bwMode="gray">
          <a:xfrm>
            <a:off x="3680083" y="5864122"/>
            <a:ext cx="871537" cy="152400"/>
          </a:xfrm>
          <a:prstGeom prst="rect">
            <a:avLst/>
          </a:prstGeom>
          <a:noFill/>
          <a:ln w="9525">
            <a:noFill/>
            <a:miter lim="800000"/>
            <a:headEnd/>
            <a:tailEnd/>
          </a:ln>
          <a:effectLst/>
        </p:spPr>
        <p:txBody>
          <a:bodyPr vert="horz" wrap="square" lIns="0" tIns="0" rIns="0" bIns="0" numCol="1" spcCol="0" anchor="t"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1E5500DA-A021-495E-BB28-E155321C9514}" type="datetime'''''Fa''''m''il''y ''s''''''ec''''u''''ri''''''''''t''''''y'''">
              <a:rPr kumimoji="0" lang="en-US" sz="1200" b="0" i="0" u="none" strike="noStrike" kern="1200" cap="none" spc="0" normalizeH="0" baseline="0" noProof="0">
                <a:ln>
                  <a:noFill/>
                </a:ln>
                <a:solidFill>
                  <a:srgbClr val="061F32"/>
                </a:solidFill>
                <a:effectLst/>
                <a:uLnTx/>
                <a:uFillTx/>
                <a:latin typeface="Arial" panose="020B0604020202020204"/>
                <a:ea typeface="Verdana"/>
                <a:cs typeface="Verdana"/>
                <a:sym typeface="Ubuntu"/>
              </a:rPr>
              <a:pPr marL="0" marR="0" lvl="0" indent="0" algn="ctr" defTabSz="914400" rtl="0" eaLnBrk="1" fontAlgn="base" latinLnBrk="0" hangingPunct="1">
                <a:lnSpc>
                  <a:spcPct val="100000"/>
                </a:lnSpc>
                <a:spcBef>
                  <a:spcPct val="0"/>
                </a:spcBef>
                <a:spcAft>
                  <a:spcPct val="0"/>
                </a:spcAft>
                <a:buClrTx/>
                <a:buSzTx/>
                <a:buFontTx/>
                <a:buNone/>
                <a:tabLst/>
                <a:defRPr/>
              </a:pPr>
              <a:t>Family security</a:t>
            </a:fld>
            <a:endParaRPr kumimoji="0" lang="en-US" sz="1200" b="0" u="none" strike="noStrike" kern="1200" cap="none" spc="0" normalizeH="0" baseline="0" noProof="0">
              <a:ln>
                <a:noFill/>
              </a:ln>
              <a:solidFill>
                <a:srgbClr val="061F32"/>
              </a:solidFill>
              <a:effectLst/>
              <a:uLnTx/>
              <a:uFillTx/>
              <a:latin typeface="Arial" panose="020B0604020202020204" pitchFamily="34" charset="0"/>
              <a:ea typeface="Verdana"/>
              <a:cs typeface="Verdana"/>
              <a:sym typeface="Ubuntu"/>
            </a:endParaRPr>
          </a:p>
        </p:txBody>
      </p:sp>
      <p:sp>
        <p:nvSpPr>
          <p:cNvPr id="57" name="Text Placeholder 36">
            <a:extLst>
              <a:ext uri="{FF2B5EF4-FFF2-40B4-BE49-F238E27FC236}">
                <a16:creationId xmlns:a16="http://schemas.microsoft.com/office/drawing/2014/main" id="{069B38C7-00F9-AE47-B167-0D836483E330}"/>
              </a:ext>
            </a:extLst>
          </p:cNvPr>
          <p:cNvSpPr>
            <a:spLocks noGrp="1"/>
          </p:cNvSpPr>
          <p:nvPr>
            <p:custDataLst>
              <p:tags r:id="rId17"/>
            </p:custDataLst>
          </p:nvPr>
        </p:nvSpPr>
        <p:spPr bwMode="gray">
          <a:xfrm>
            <a:off x="1628616" y="5864122"/>
            <a:ext cx="1131887" cy="152400"/>
          </a:xfrm>
          <a:prstGeom prst="rect">
            <a:avLst/>
          </a:prstGeom>
          <a:noFill/>
          <a:ln w="9525">
            <a:noFill/>
            <a:miter lim="800000"/>
            <a:headEnd/>
            <a:tailEnd/>
          </a:ln>
          <a:effectLst/>
        </p:spPr>
        <p:txBody>
          <a:bodyPr vert="horz" wrap="square" lIns="0" tIns="0" rIns="0" bIns="0" numCol="1" spcCol="0" anchor="t"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DB660346-FABD-4831-9BB3-BC6C94F1AC33}" type="datetime'Y''''''''''''o''''''ung ''''c''''''o''nvenie''nce'''''''''''">
              <a:rPr kumimoji="0" lang="en-US" sz="1200" b="0" i="0" u="none" strike="noStrike" kern="1200" cap="none" spc="0" normalizeH="0" baseline="0" noProof="0">
                <a:ln>
                  <a:noFill/>
                </a:ln>
                <a:solidFill>
                  <a:srgbClr val="061F32"/>
                </a:solidFill>
                <a:effectLst/>
                <a:uLnTx/>
                <a:uFillTx/>
                <a:latin typeface="Arial" panose="020B0604020202020204"/>
                <a:ea typeface="Verdana"/>
                <a:cs typeface="Verdana"/>
                <a:sym typeface="Ubuntu"/>
              </a:rPr>
              <a:pPr marL="0" marR="0" lvl="0" indent="0" algn="ctr" defTabSz="914400" rtl="0" eaLnBrk="1" fontAlgn="base" latinLnBrk="0" hangingPunct="1">
                <a:lnSpc>
                  <a:spcPct val="100000"/>
                </a:lnSpc>
                <a:spcBef>
                  <a:spcPct val="0"/>
                </a:spcBef>
                <a:spcAft>
                  <a:spcPct val="0"/>
                </a:spcAft>
                <a:buClrTx/>
                <a:buSzTx/>
                <a:buFontTx/>
                <a:buNone/>
                <a:tabLst/>
                <a:defRPr/>
              </a:pPr>
              <a:t>Young convenience</a:t>
            </a:fld>
            <a:endParaRPr kumimoji="0" lang="en-US" sz="1200" b="0" u="none" strike="noStrike" kern="1200" cap="none" spc="0" normalizeH="0" baseline="0" noProof="0">
              <a:ln>
                <a:noFill/>
              </a:ln>
              <a:solidFill>
                <a:srgbClr val="061F32"/>
              </a:solidFill>
              <a:effectLst/>
              <a:uLnTx/>
              <a:uFillTx/>
              <a:latin typeface="Arial" panose="020B0604020202020204" pitchFamily="34" charset="0"/>
              <a:ea typeface="Verdana"/>
              <a:cs typeface="Verdana"/>
              <a:sym typeface="Ubuntu"/>
            </a:endParaRPr>
          </a:p>
        </p:txBody>
      </p:sp>
      <p:sp>
        <p:nvSpPr>
          <p:cNvPr id="58" name="TextBox 57">
            <a:extLst>
              <a:ext uri="{FF2B5EF4-FFF2-40B4-BE49-F238E27FC236}">
                <a16:creationId xmlns:a16="http://schemas.microsoft.com/office/drawing/2014/main" id="{9061C5EB-2E31-CB43-9385-CE7CA87392A8}"/>
              </a:ext>
            </a:extLst>
          </p:cNvPr>
          <p:cNvSpPr txBox="1"/>
          <p:nvPr/>
        </p:nvSpPr>
        <p:spPr bwMode="gray">
          <a:xfrm>
            <a:off x="1880968" y="2184492"/>
            <a:ext cx="627183" cy="257369"/>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n = 70</a:t>
            </a:r>
          </a:p>
        </p:txBody>
      </p:sp>
      <p:sp>
        <p:nvSpPr>
          <p:cNvPr id="59" name="TextBox 58">
            <a:extLst>
              <a:ext uri="{FF2B5EF4-FFF2-40B4-BE49-F238E27FC236}">
                <a16:creationId xmlns:a16="http://schemas.microsoft.com/office/drawing/2014/main" id="{50578C0B-FFC5-A945-B90B-DD8670B16ED0}"/>
              </a:ext>
            </a:extLst>
          </p:cNvPr>
          <p:cNvSpPr txBox="1"/>
          <p:nvPr/>
        </p:nvSpPr>
        <p:spPr bwMode="gray">
          <a:xfrm>
            <a:off x="3802261" y="2184492"/>
            <a:ext cx="627183" cy="257369"/>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n = 182</a:t>
            </a:r>
          </a:p>
        </p:txBody>
      </p:sp>
      <p:sp>
        <p:nvSpPr>
          <p:cNvPr id="60" name="TextBox 59">
            <a:extLst>
              <a:ext uri="{FF2B5EF4-FFF2-40B4-BE49-F238E27FC236}">
                <a16:creationId xmlns:a16="http://schemas.microsoft.com/office/drawing/2014/main" id="{2B831CC3-820E-2444-A18F-AE80F95322BE}"/>
              </a:ext>
            </a:extLst>
          </p:cNvPr>
          <p:cNvSpPr txBox="1"/>
          <p:nvPr/>
        </p:nvSpPr>
        <p:spPr bwMode="gray">
          <a:xfrm>
            <a:off x="5740879" y="2184492"/>
            <a:ext cx="627183" cy="257369"/>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n = 197</a:t>
            </a:r>
          </a:p>
        </p:txBody>
      </p:sp>
      <p:sp>
        <p:nvSpPr>
          <p:cNvPr id="61" name="TextBox 60">
            <a:extLst>
              <a:ext uri="{FF2B5EF4-FFF2-40B4-BE49-F238E27FC236}">
                <a16:creationId xmlns:a16="http://schemas.microsoft.com/office/drawing/2014/main" id="{DACFC79F-3B69-784F-BDDF-D9422C95845D}"/>
              </a:ext>
            </a:extLst>
          </p:cNvPr>
          <p:cNvSpPr txBox="1"/>
          <p:nvPr/>
        </p:nvSpPr>
        <p:spPr bwMode="gray">
          <a:xfrm>
            <a:off x="7599362" y="2184492"/>
            <a:ext cx="627183" cy="257369"/>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n = 186</a:t>
            </a:r>
          </a:p>
        </p:txBody>
      </p:sp>
      <p:sp>
        <p:nvSpPr>
          <p:cNvPr id="62" name="Text Placeholder 2">
            <a:extLst>
              <a:ext uri="{FF2B5EF4-FFF2-40B4-BE49-F238E27FC236}">
                <a16:creationId xmlns:a16="http://schemas.microsoft.com/office/drawing/2014/main" id="{5BCC2C05-0F38-B04D-97B5-6F92AE9DAEDD}"/>
              </a:ext>
            </a:extLst>
          </p:cNvPr>
          <p:cNvSpPr>
            <a:spLocks noGrp="1"/>
          </p:cNvSpPr>
          <p:nvPr>
            <p:custDataLst>
              <p:tags r:id="rId18"/>
            </p:custDataLst>
          </p:nvPr>
        </p:nvSpPr>
        <p:spPr bwMode="gray">
          <a:xfrm>
            <a:off x="8984975" y="5864122"/>
            <a:ext cx="1150937" cy="182562"/>
          </a:xfrm>
          <a:prstGeom prst="rect">
            <a:avLst/>
          </a:prstGeom>
          <a:noFill/>
          <a:ln w="9525">
            <a:noFill/>
            <a:miter lim="800000"/>
            <a:headEnd/>
            <a:tailEnd/>
          </a:ln>
          <a:effectLst/>
        </p:spPr>
        <p:txBody>
          <a:bodyPr vert="horz" wrap="none" lIns="0" tIns="0" rIns="0" bIns="0" numCol="1" spcCol="0" anchor="t"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panose="020B0604020202020204" pitchFamily="34" charset="0"/>
                <a:ea typeface="ＭＳ Ｐゴシック"/>
                <a:cs typeface="Arial" panose="020B0604020202020204" pitchFamily="34" charset="0"/>
                <a:sym typeface="Arial" panose="020B0604020202020204" pitchFamily="34" charset="0"/>
              </a:rPr>
              <a:t>Customer segment</a:t>
            </a:r>
            <a:endPar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sym typeface="Ubuntu"/>
            </a:endParaRPr>
          </a:p>
        </p:txBody>
      </p:sp>
      <p:sp>
        <p:nvSpPr>
          <p:cNvPr id="32" name="Rectangle 31">
            <a:extLst>
              <a:ext uri="{FF2B5EF4-FFF2-40B4-BE49-F238E27FC236}">
                <a16:creationId xmlns:a16="http://schemas.microsoft.com/office/drawing/2014/main" id="{7770732C-3B5C-744F-876D-223BA5D0F783}"/>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7" name="Oval 6">
            <a:extLst>
              <a:ext uri="{FF2B5EF4-FFF2-40B4-BE49-F238E27FC236}">
                <a16:creationId xmlns:a16="http://schemas.microsoft.com/office/drawing/2014/main" id="{7A17A544-B135-1BCC-FE78-DFBF661C6501}"/>
              </a:ext>
            </a:extLst>
          </p:cNvPr>
          <p:cNvSpPr>
            <a:spLocks noChangeAspect="1"/>
          </p:cNvSpPr>
          <p:nvPr/>
        </p:nvSpPr>
        <p:spPr>
          <a:xfrm>
            <a:off x="3578" y="298809"/>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546A"/>
                </a:solidFill>
                <a:effectLst/>
                <a:uLnTx/>
                <a:uFillTx/>
                <a:latin typeface="Arial" panose="020B0604020202020204"/>
                <a:ea typeface="+mn-ea"/>
                <a:cs typeface="+mn-cs"/>
                <a:sym typeface="Arial"/>
              </a:rPr>
              <a:t>3</a:t>
            </a:r>
          </a:p>
        </p:txBody>
      </p:sp>
      <p:sp>
        <p:nvSpPr>
          <p:cNvPr id="8" name="Rectangle 7">
            <a:extLst>
              <a:ext uri="{FF2B5EF4-FFF2-40B4-BE49-F238E27FC236}">
                <a16:creationId xmlns:a16="http://schemas.microsoft.com/office/drawing/2014/main" id="{AFC8FD61-0145-5119-D08E-9912CEE891F1}"/>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latin typeface="Arial"/>
                <a:ea typeface="+mn-ea"/>
                <a:cs typeface="Arial"/>
                <a:sym typeface="Arial"/>
              </a:rPr>
              <a:t>Strategic initiative: Churn </a:t>
            </a:r>
            <a:r>
              <a:rPr kumimoji="0" lang="en-GB" sz="1000" b="1" i="0" u="none" strike="noStrike" kern="1200" cap="none" spc="0" normalizeH="0" baseline="0" noProof="0" err="1">
                <a:ln>
                  <a:noFill/>
                </a:ln>
                <a:solidFill>
                  <a:schemeClr val="bg1"/>
                </a:solidFill>
                <a:effectLst/>
                <a:uLnTx/>
                <a:uFillTx/>
                <a:latin typeface="Arial"/>
                <a:ea typeface="+mn-ea"/>
                <a:cs typeface="Arial"/>
                <a:sym typeface="Arial"/>
              </a:rPr>
              <a:t>mgmt</a:t>
            </a:r>
            <a:endParaRPr kumimoji="0" lang="en-GB" sz="1000" b="1" i="0" u="none" strike="noStrike" kern="1200" cap="none" spc="0" normalizeH="0" baseline="0" noProof="0">
              <a:ln>
                <a:noFill/>
              </a:ln>
              <a:solidFill>
                <a:schemeClr val="bg1"/>
              </a:solidFill>
              <a:effectLst/>
              <a:uLnTx/>
              <a:uFillTx/>
              <a:latin typeface="Arial"/>
              <a:ea typeface="+mn-ea"/>
              <a:cs typeface="Arial"/>
              <a:sym typeface="Arial"/>
            </a:endParaRPr>
          </a:p>
        </p:txBody>
      </p:sp>
      <p:sp>
        <p:nvSpPr>
          <p:cNvPr id="9" name="Oval 8">
            <a:extLst>
              <a:ext uri="{FF2B5EF4-FFF2-40B4-BE49-F238E27FC236}">
                <a16:creationId xmlns:a16="http://schemas.microsoft.com/office/drawing/2014/main" id="{98B39A50-837B-3074-4F99-69FA9EEC69DC}"/>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a:solidFill>
                  <a:srgbClr val="FFFFFF"/>
                </a:solidFill>
                <a:ea typeface="+mn-ea"/>
              </a:rPr>
              <a:t>E</a:t>
            </a: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endParaRPr>
          </a:p>
        </p:txBody>
      </p:sp>
      <p:sp>
        <p:nvSpPr>
          <p:cNvPr id="4" name="Slide Number Placeholder 2">
            <a:extLst>
              <a:ext uri="{FF2B5EF4-FFF2-40B4-BE49-F238E27FC236}">
                <a16:creationId xmlns:a16="http://schemas.microsoft.com/office/drawing/2014/main" id="{E4106CE7-BB2D-818C-EFBE-7018F9B7660E}"/>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221</a:t>
            </a:fld>
            <a:endParaRPr lang="en-GB"/>
          </a:p>
        </p:txBody>
      </p:sp>
    </p:spTree>
    <p:extLst>
      <p:ext uri="{BB962C8B-B14F-4D97-AF65-F5344CB8AC3E}">
        <p14:creationId xmlns:p14="http://schemas.microsoft.com/office/powerpoint/2010/main" val="135134217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BFDF7-D6FC-DA68-02E5-6D8F2CA6F8B3}"/>
              </a:ext>
            </a:extLst>
          </p:cNvPr>
          <p:cNvSpPr>
            <a:spLocks noGrp="1"/>
          </p:cNvSpPr>
          <p:nvPr>
            <p:ph type="title"/>
          </p:nvPr>
        </p:nvSpPr>
        <p:spPr/>
        <p:txBody>
          <a:bodyPr/>
          <a:lstStyle/>
          <a:p>
            <a:r>
              <a:rPr lang="en-US"/>
              <a:t>Findings from 83 customer interviews show similar reasons for churn across customer segments</a:t>
            </a:r>
          </a:p>
        </p:txBody>
      </p:sp>
      <p:sp>
        <p:nvSpPr>
          <p:cNvPr id="5" name="Rectangle 4">
            <a:extLst>
              <a:ext uri="{FF2B5EF4-FFF2-40B4-BE49-F238E27FC236}">
                <a16:creationId xmlns:a16="http://schemas.microsoft.com/office/drawing/2014/main" id="{314B4494-52CD-30C5-A2F0-7A159C976121}"/>
              </a:ext>
            </a:extLst>
          </p:cNvPr>
          <p:cNvSpPr/>
          <p:nvPr/>
        </p:nvSpPr>
        <p:spPr>
          <a:xfrm>
            <a:off x="467806" y="3029626"/>
            <a:ext cx="1074058" cy="1233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panose="020B0604020202020204"/>
                <a:ea typeface="+mn-ea"/>
                <a:cs typeface="+mn-cs"/>
                <a:sym typeface="Arial"/>
              </a:rPr>
              <a:t>Root cause</a:t>
            </a:r>
          </a:p>
        </p:txBody>
      </p:sp>
      <p:sp>
        <p:nvSpPr>
          <p:cNvPr id="6" name="Rectangle 5">
            <a:extLst>
              <a:ext uri="{FF2B5EF4-FFF2-40B4-BE49-F238E27FC236}">
                <a16:creationId xmlns:a16="http://schemas.microsoft.com/office/drawing/2014/main" id="{CC674F38-83C7-E7E6-AC7C-B5DD5DB30E06}"/>
              </a:ext>
            </a:extLst>
          </p:cNvPr>
          <p:cNvSpPr/>
          <p:nvPr/>
        </p:nvSpPr>
        <p:spPr>
          <a:xfrm>
            <a:off x="467806" y="4405086"/>
            <a:ext cx="1074058" cy="1886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panose="020B0604020202020204"/>
                <a:ea typeface="+mn-ea"/>
                <a:cs typeface="+mn-cs"/>
                <a:sym typeface="Arial"/>
              </a:rPr>
              <a:t>Quotes</a:t>
            </a:r>
          </a:p>
        </p:txBody>
      </p:sp>
      <p:sp>
        <p:nvSpPr>
          <p:cNvPr id="7" name="Rectangle 6">
            <a:extLst>
              <a:ext uri="{FF2B5EF4-FFF2-40B4-BE49-F238E27FC236}">
                <a16:creationId xmlns:a16="http://schemas.microsoft.com/office/drawing/2014/main" id="{B9F3A1DB-6836-AAD5-6EDF-614BBF06C2B7}"/>
              </a:ext>
            </a:extLst>
          </p:cNvPr>
          <p:cNvSpPr/>
          <p:nvPr/>
        </p:nvSpPr>
        <p:spPr>
          <a:xfrm>
            <a:off x="1915671" y="2481308"/>
            <a:ext cx="2153960" cy="3286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46800" rtlCol="0" anchor="ctr"/>
          <a:lstStyle/>
          <a:p>
            <a:pPr marL="114300" marR="0" lvl="1" indent="0" algn="ctr" defTabSz="914400" rtl="0" eaLnBrk="1" fontAlgn="auto" latinLnBrk="0" hangingPunct="1">
              <a:lnSpc>
                <a:spcPct val="100000"/>
              </a:lnSpc>
              <a:spcBef>
                <a:spcPts val="0"/>
              </a:spcBef>
              <a:spcAft>
                <a:spcPts val="0"/>
              </a:spcAft>
              <a:buClr>
                <a:srgbClr val="000000"/>
              </a:buClr>
              <a:buSzPct val="100000"/>
              <a:buFontTx/>
              <a:buNone/>
              <a:tabLst/>
              <a:defRPr/>
            </a:pPr>
            <a:fld id="{DB660346-FABD-4831-9BB3-BC6C94F1AC33}" type="datetime'Y''''''''''''o''''''ung ''''c''''''o''nvenie''nce'''''''''''">
              <a:rPr kumimoji="0" lang="en-US" sz="1400" b="1" i="0" u="none" strike="noStrike" kern="1200" cap="none" spc="0" normalizeH="0" baseline="0" noProof="0" smtClean="0">
                <a:ln>
                  <a:noFill/>
                </a:ln>
                <a:solidFill>
                  <a:srgbClr val="FFFFFF"/>
                </a:solidFill>
                <a:effectLst/>
                <a:uLnTx/>
                <a:uFillTx/>
                <a:latin typeface="Arial" panose="020B0604020202020204"/>
                <a:ea typeface="+mn-ea"/>
                <a:cs typeface="+mn-cs"/>
                <a:sym typeface="Arial"/>
              </a:rPr>
              <a:pPr marL="114300" marR="0" lvl="1" indent="0" algn="ctr" defTabSz="914400" rtl="0" eaLnBrk="1" fontAlgn="auto" latinLnBrk="0" hangingPunct="1">
                <a:lnSpc>
                  <a:spcPct val="100000"/>
                </a:lnSpc>
                <a:spcBef>
                  <a:spcPts val="0"/>
                </a:spcBef>
                <a:spcAft>
                  <a:spcPts val="0"/>
                </a:spcAft>
                <a:buClr>
                  <a:srgbClr val="000000"/>
                </a:buClr>
                <a:buSzPct val="100000"/>
                <a:buFontTx/>
                <a:buNone/>
                <a:tabLst/>
                <a:defRPr/>
              </a:pPr>
              <a:t>Young convenience</a:t>
            </a:fld>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8" name="Rectangle 7">
            <a:extLst>
              <a:ext uri="{FF2B5EF4-FFF2-40B4-BE49-F238E27FC236}">
                <a16:creationId xmlns:a16="http://schemas.microsoft.com/office/drawing/2014/main" id="{6016AAA9-8C44-00C9-DFEF-349EC7D3A4A0}"/>
              </a:ext>
            </a:extLst>
          </p:cNvPr>
          <p:cNvSpPr/>
          <p:nvPr/>
        </p:nvSpPr>
        <p:spPr>
          <a:xfrm>
            <a:off x="4439506" y="2481308"/>
            <a:ext cx="2153960" cy="3286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bIns="46800" rtlCol="0" anchor="ctr"/>
          <a:lstStyle/>
          <a:p>
            <a:pPr marL="114300" marR="0" lvl="1" indent="0" algn="ctr" defTabSz="914400" rtl="0" eaLnBrk="1" fontAlgn="auto" latinLnBrk="0" hangingPunct="1">
              <a:lnSpc>
                <a:spcPct val="100000"/>
              </a:lnSpc>
              <a:spcBef>
                <a:spcPts val="0"/>
              </a:spcBef>
              <a:spcAft>
                <a:spcPts val="0"/>
              </a:spcAft>
              <a:buClr>
                <a:srgbClr val="000000"/>
              </a:buClr>
              <a:buSzPct val="100000"/>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sym typeface="Arial"/>
              </a:rPr>
              <a:t>Family security</a:t>
            </a: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9" name="Rectangle 8">
            <a:extLst>
              <a:ext uri="{FF2B5EF4-FFF2-40B4-BE49-F238E27FC236}">
                <a16:creationId xmlns:a16="http://schemas.microsoft.com/office/drawing/2014/main" id="{4EFEBC40-C4DD-F8F4-AFEC-A0B7D69FAF53}"/>
              </a:ext>
            </a:extLst>
          </p:cNvPr>
          <p:cNvSpPr/>
          <p:nvPr/>
        </p:nvSpPr>
        <p:spPr>
          <a:xfrm>
            <a:off x="6963341" y="2481308"/>
            <a:ext cx="2153960" cy="3286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bIns="46800" rtlCol="0" anchor="ctr"/>
          <a:lstStyle/>
          <a:p>
            <a:pPr marL="114300" marR="0" lvl="1" indent="0" algn="ctr" defTabSz="914400" rtl="0" eaLnBrk="1" fontAlgn="auto" latinLnBrk="0" hangingPunct="1">
              <a:lnSpc>
                <a:spcPct val="100000"/>
              </a:lnSpc>
              <a:spcBef>
                <a:spcPts val="0"/>
              </a:spcBef>
              <a:spcAft>
                <a:spcPts val="0"/>
              </a:spcAft>
              <a:buClr>
                <a:srgbClr val="000000"/>
              </a:buClr>
              <a:buSzPct val="100000"/>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sym typeface="Arial"/>
              </a:rPr>
              <a:t>Optimizers</a:t>
            </a: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0" name="Rectangle 9">
            <a:extLst>
              <a:ext uri="{FF2B5EF4-FFF2-40B4-BE49-F238E27FC236}">
                <a16:creationId xmlns:a16="http://schemas.microsoft.com/office/drawing/2014/main" id="{234F8919-22F6-BC74-F1AB-615D7770D12F}"/>
              </a:ext>
            </a:extLst>
          </p:cNvPr>
          <p:cNvSpPr/>
          <p:nvPr/>
        </p:nvSpPr>
        <p:spPr>
          <a:xfrm>
            <a:off x="9487177" y="2481308"/>
            <a:ext cx="2153960" cy="3286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bIns="46800" rtlCol="0" anchor="ctr"/>
          <a:lstStyle/>
          <a:p>
            <a:pPr marL="114300" marR="0" lvl="1" indent="0" algn="ctr" defTabSz="914400" rtl="0" eaLnBrk="1" fontAlgn="auto" latinLnBrk="0" hangingPunct="1">
              <a:lnSpc>
                <a:spcPct val="100000"/>
              </a:lnSpc>
              <a:spcBef>
                <a:spcPts val="0"/>
              </a:spcBef>
              <a:spcAft>
                <a:spcPts val="0"/>
              </a:spcAft>
              <a:buClr>
                <a:srgbClr val="000000"/>
              </a:buClr>
              <a:buSzPct val="100000"/>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sym typeface="Arial"/>
              </a:rPr>
              <a:t>Loyalists</a:t>
            </a: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pic>
        <p:nvPicPr>
          <p:cNvPr id="11" name="Picture 2" descr="Young mother with her one years old little son dressed in pajamas are  posing. Mom with son taking selfie on her smartphone or action camera in  the bedroom. Selective focus. Casual lifestyle">
            <a:extLst>
              <a:ext uri="{FF2B5EF4-FFF2-40B4-BE49-F238E27FC236}">
                <a16:creationId xmlns:a16="http://schemas.microsoft.com/office/drawing/2014/main" id="{5EB63B09-630D-4058-7824-387F073F0631}"/>
              </a:ext>
            </a:extLst>
          </p:cNvPr>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76486" y="1515797"/>
            <a:ext cx="1080000" cy="756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4" descr="51,142 Old Man Face Stock Photos, Pictures &amp; Royalty-Free Images - iStock">
            <a:extLst>
              <a:ext uri="{FF2B5EF4-FFF2-40B4-BE49-F238E27FC236}">
                <a16:creationId xmlns:a16="http://schemas.microsoft.com/office/drawing/2014/main" id="{B9A229C9-1AE1-108B-6494-DE2DC33659A3}"/>
              </a:ext>
            </a:extLst>
          </p:cNvPr>
          <p:cNvPicPr>
            <a:picLocks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0024157" y="1515797"/>
            <a:ext cx="1080000" cy="756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Picture 6" descr="59,316 Suit And Tie Stock Photos, Pictures &amp; Royalty-Free Images - iStock">
            <a:extLst>
              <a:ext uri="{FF2B5EF4-FFF2-40B4-BE49-F238E27FC236}">
                <a16:creationId xmlns:a16="http://schemas.microsoft.com/office/drawing/2014/main" id="{925EC910-DB76-5969-F6EC-9B98F04E9B89}"/>
              </a:ext>
            </a:extLst>
          </p:cNvPr>
          <p:cNvPicPr>
            <a:picLocks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500321" y="1515797"/>
            <a:ext cx="1080000" cy="756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 name="Picture 10" descr="6,167,395 Woman Portrait Stock Photos, Pictures &amp; Royalty-Free Images -  iStock">
            <a:extLst>
              <a:ext uri="{FF2B5EF4-FFF2-40B4-BE49-F238E27FC236}">
                <a16:creationId xmlns:a16="http://schemas.microsoft.com/office/drawing/2014/main" id="{D00EB05C-EEEC-363F-13A8-6FDFBBE27D73}"/>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2446491" y="1514918"/>
            <a:ext cx="1092321" cy="756879"/>
          </a:xfrm>
          <a:prstGeom prst="rect">
            <a:avLst/>
          </a:prstGeom>
          <a:noFill/>
          <a:ln w="6350">
            <a:noFill/>
            <a:prstDash val="dash"/>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34EA736-3D70-C07A-21A8-217B8CFB5415}"/>
              </a:ext>
            </a:extLst>
          </p:cNvPr>
          <p:cNvSpPr/>
          <p:nvPr/>
        </p:nvSpPr>
        <p:spPr bwMode="auto">
          <a:xfrm>
            <a:off x="1915671" y="3029626"/>
            <a:ext cx="9725466" cy="313898"/>
          </a:xfrm>
          <a:prstGeom prst="rect">
            <a:avLst/>
          </a:prstGeom>
          <a:solidFill>
            <a:srgbClr val="FFFFFF"/>
          </a:solidFill>
          <a:ln w="9525" algn="ctr">
            <a:solidFill>
              <a:schemeClr val="tx1"/>
            </a:solidFill>
            <a:prstDash val="dash"/>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a:cs typeface="Arial"/>
                <a:sym typeface="Arial"/>
              </a:rPr>
              <a:t>[sanitized]</a:t>
            </a:r>
          </a:p>
        </p:txBody>
      </p:sp>
      <p:sp>
        <p:nvSpPr>
          <p:cNvPr id="19" name="Rectangle 18">
            <a:extLst>
              <a:ext uri="{FF2B5EF4-FFF2-40B4-BE49-F238E27FC236}">
                <a16:creationId xmlns:a16="http://schemas.microsoft.com/office/drawing/2014/main" id="{EB004357-2F57-8BA1-D0F2-2CD5EF925180}"/>
              </a:ext>
            </a:extLst>
          </p:cNvPr>
          <p:cNvSpPr/>
          <p:nvPr/>
        </p:nvSpPr>
        <p:spPr bwMode="auto">
          <a:xfrm>
            <a:off x="1915671" y="3489534"/>
            <a:ext cx="9725466" cy="313898"/>
          </a:xfrm>
          <a:prstGeom prst="rect">
            <a:avLst/>
          </a:prstGeom>
          <a:solidFill>
            <a:srgbClr val="FFFFFF"/>
          </a:solidFill>
          <a:ln w="9525" algn="ctr">
            <a:solidFill>
              <a:schemeClr val="tx1"/>
            </a:solidFill>
            <a:prstDash val="dash"/>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a:cs typeface="Arial"/>
                <a:sym typeface="Arial"/>
              </a:rPr>
              <a:t>Financial stress (going through a divorce, layoffs, change in family situation)</a:t>
            </a:r>
          </a:p>
        </p:txBody>
      </p:sp>
      <p:sp>
        <p:nvSpPr>
          <p:cNvPr id="21" name="Rectangle 20">
            <a:extLst>
              <a:ext uri="{FF2B5EF4-FFF2-40B4-BE49-F238E27FC236}">
                <a16:creationId xmlns:a16="http://schemas.microsoft.com/office/drawing/2014/main" id="{504A9003-1BCB-ED77-3888-9B9465A0CDA5}"/>
              </a:ext>
            </a:extLst>
          </p:cNvPr>
          <p:cNvSpPr/>
          <p:nvPr/>
        </p:nvSpPr>
        <p:spPr bwMode="auto">
          <a:xfrm>
            <a:off x="1915671" y="3949441"/>
            <a:ext cx="9725466" cy="313898"/>
          </a:xfrm>
          <a:prstGeom prst="rect">
            <a:avLst/>
          </a:prstGeom>
          <a:solidFill>
            <a:srgbClr val="FFFFFF"/>
          </a:solidFill>
          <a:ln w="9525" algn="ctr">
            <a:solidFill>
              <a:schemeClr val="tx1"/>
            </a:solidFill>
            <a:prstDash val="dash"/>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a:cs typeface="Arial"/>
                <a:sym typeface="Arial"/>
              </a:rPr>
              <a:t>Changed behaviors related to transportation (new car, moved to new city with public transport, leased)</a:t>
            </a:r>
          </a:p>
        </p:txBody>
      </p:sp>
      <p:sp>
        <p:nvSpPr>
          <p:cNvPr id="22" name="Rectangular Callout 21">
            <a:extLst>
              <a:ext uri="{FF2B5EF4-FFF2-40B4-BE49-F238E27FC236}">
                <a16:creationId xmlns:a16="http://schemas.microsoft.com/office/drawing/2014/main" id="{89995784-16CD-20D2-DDFB-0C7AE881AC4B}"/>
              </a:ext>
            </a:extLst>
          </p:cNvPr>
          <p:cNvSpPr/>
          <p:nvPr/>
        </p:nvSpPr>
        <p:spPr>
          <a:xfrm>
            <a:off x="2215580" y="4660501"/>
            <a:ext cx="1506828" cy="1365161"/>
          </a:xfrm>
          <a:prstGeom prst="wedgeRectCallo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1" u="none" strike="noStrike" kern="0" cap="none" spc="0" normalizeH="0" baseline="0" noProof="0">
                <a:ln>
                  <a:noFill/>
                </a:ln>
                <a:solidFill>
                  <a:srgbClr val="E7E6E6">
                    <a:lumMod val="10000"/>
                  </a:srgbClr>
                </a:solidFill>
                <a:effectLst/>
                <a:uLnTx/>
                <a:uFillTx/>
                <a:latin typeface="Arial" panose="020B0604020202020204"/>
                <a:ea typeface="+mn-ea"/>
                <a:cs typeface="+mn-cs"/>
                <a:sym typeface="Arial"/>
              </a:rPr>
              <a:t>“[Sanitized]”</a:t>
            </a:r>
          </a:p>
        </p:txBody>
      </p:sp>
      <p:sp>
        <p:nvSpPr>
          <p:cNvPr id="23" name="Rectangular Callout 22">
            <a:extLst>
              <a:ext uri="{FF2B5EF4-FFF2-40B4-BE49-F238E27FC236}">
                <a16:creationId xmlns:a16="http://schemas.microsoft.com/office/drawing/2014/main" id="{E1558D92-8480-429B-27C2-20313C9ED35D}"/>
              </a:ext>
            </a:extLst>
          </p:cNvPr>
          <p:cNvSpPr/>
          <p:nvPr/>
        </p:nvSpPr>
        <p:spPr>
          <a:xfrm>
            <a:off x="4763072" y="4660501"/>
            <a:ext cx="1506828" cy="1365161"/>
          </a:xfrm>
          <a:prstGeom prst="wedgeRectCallout">
            <a:avLst>
              <a:gd name="adj1" fmla="val 66347"/>
              <a:gd name="adj2" fmla="val 212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1" u="none" strike="noStrike" kern="0" cap="none" spc="0" normalizeH="0" baseline="0" noProof="0">
                <a:ln>
                  <a:noFill/>
                </a:ln>
                <a:solidFill>
                  <a:srgbClr val="E7E6E6">
                    <a:lumMod val="10000"/>
                  </a:srgbClr>
                </a:solidFill>
                <a:effectLst/>
                <a:uLnTx/>
                <a:uFillTx/>
                <a:latin typeface="Arial" panose="020B0604020202020204"/>
                <a:ea typeface="+mn-ea"/>
                <a:cs typeface="+mn-cs"/>
                <a:sym typeface="Arial"/>
              </a:rPr>
              <a:t>“[Sanitized]”</a:t>
            </a:r>
          </a:p>
        </p:txBody>
      </p:sp>
      <p:sp>
        <p:nvSpPr>
          <p:cNvPr id="24" name="Rectangular Callout 23">
            <a:extLst>
              <a:ext uri="{FF2B5EF4-FFF2-40B4-BE49-F238E27FC236}">
                <a16:creationId xmlns:a16="http://schemas.microsoft.com/office/drawing/2014/main" id="{7DE93C4E-C3F4-A6D8-B932-C5F0C604276F}"/>
              </a:ext>
            </a:extLst>
          </p:cNvPr>
          <p:cNvSpPr/>
          <p:nvPr/>
        </p:nvSpPr>
        <p:spPr>
          <a:xfrm>
            <a:off x="7286907" y="4660501"/>
            <a:ext cx="1506828" cy="1365161"/>
          </a:xfrm>
          <a:prstGeom prst="wedgeRectCallout">
            <a:avLst>
              <a:gd name="adj1" fmla="val -63568"/>
              <a:gd name="adj2" fmla="val -2146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1" u="none" strike="noStrike" kern="0" cap="none" spc="0" normalizeH="0" baseline="0" noProof="0">
                <a:ln>
                  <a:noFill/>
                </a:ln>
                <a:solidFill>
                  <a:srgbClr val="E7E6E6">
                    <a:lumMod val="10000"/>
                  </a:srgbClr>
                </a:solidFill>
                <a:effectLst/>
                <a:uLnTx/>
                <a:uFillTx/>
                <a:latin typeface="Arial" panose="020B0604020202020204"/>
                <a:ea typeface="+mn-ea"/>
                <a:cs typeface="+mn-cs"/>
                <a:sym typeface="Arial"/>
              </a:rPr>
              <a:t>“[Sanitized]”</a:t>
            </a:r>
          </a:p>
        </p:txBody>
      </p:sp>
      <p:sp>
        <p:nvSpPr>
          <p:cNvPr id="25" name="Rectangular Callout 24">
            <a:extLst>
              <a:ext uri="{FF2B5EF4-FFF2-40B4-BE49-F238E27FC236}">
                <a16:creationId xmlns:a16="http://schemas.microsoft.com/office/drawing/2014/main" id="{2624CB22-6FC3-43AA-F233-BC5D450247E6}"/>
              </a:ext>
            </a:extLst>
          </p:cNvPr>
          <p:cNvSpPr/>
          <p:nvPr/>
        </p:nvSpPr>
        <p:spPr>
          <a:xfrm>
            <a:off x="9810743" y="4660501"/>
            <a:ext cx="1506828" cy="1365161"/>
          </a:xfrm>
          <a:prstGeom prst="wedgeRectCallout">
            <a:avLst>
              <a:gd name="adj1" fmla="val -65277"/>
              <a:gd name="adj2" fmla="val 96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1" u="none" strike="noStrike" kern="0" cap="none" spc="0" normalizeH="0" baseline="0" noProof="0">
                <a:ln>
                  <a:noFill/>
                </a:ln>
                <a:solidFill>
                  <a:srgbClr val="E7E6E6">
                    <a:lumMod val="10000"/>
                  </a:srgbClr>
                </a:solidFill>
                <a:effectLst/>
                <a:uLnTx/>
                <a:uFillTx/>
                <a:latin typeface="Arial" panose="020B0604020202020204"/>
                <a:ea typeface="+mn-ea"/>
                <a:cs typeface="+mn-cs"/>
                <a:sym typeface="Arial"/>
              </a:rPr>
              <a:t>“[Sanitized]”</a:t>
            </a:r>
          </a:p>
        </p:txBody>
      </p:sp>
      <p:sp>
        <p:nvSpPr>
          <p:cNvPr id="16" name="Footer Placeholder 2">
            <a:extLst>
              <a:ext uri="{FF2B5EF4-FFF2-40B4-BE49-F238E27FC236}">
                <a16:creationId xmlns:a16="http://schemas.microsoft.com/office/drawing/2014/main" id="{314CD442-044D-C54B-FFB4-046E10775787}"/>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Customer interviews</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18" name="Oval 17">
            <a:extLst>
              <a:ext uri="{FF2B5EF4-FFF2-40B4-BE49-F238E27FC236}">
                <a16:creationId xmlns:a16="http://schemas.microsoft.com/office/drawing/2014/main" id="{265F37D1-AA48-BFC9-AEE9-4A3079B77C16}"/>
              </a:ext>
            </a:extLst>
          </p:cNvPr>
          <p:cNvSpPr>
            <a:spLocks noChangeAspect="1"/>
          </p:cNvSpPr>
          <p:nvPr/>
        </p:nvSpPr>
        <p:spPr>
          <a:xfrm>
            <a:off x="3578" y="298809"/>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2"/>
                </a:solidFill>
                <a:effectLst/>
                <a:uLnTx/>
                <a:uFillTx/>
                <a:latin typeface="Arial" panose="020B0604020202020204"/>
                <a:ea typeface="+mn-ea"/>
                <a:cs typeface="+mn-cs"/>
                <a:sym typeface="Arial"/>
              </a:rPr>
              <a:t>3</a:t>
            </a:r>
          </a:p>
        </p:txBody>
      </p:sp>
      <p:sp>
        <p:nvSpPr>
          <p:cNvPr id="20" name="Rectangle 19">
            <a:extLst>
              <a:ext uri="{FF2B5EF4-FFF2-40B4-BE49-F238E27FC236}">
                <a16:creationId xmlns:a16="http://schemas.microsoft.com/office/drawing/2014/main" id="{89440097-4C9C-ADC8-74A6-C63F8D97FF49}"/>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bg1"/>
                </a:solidFill>
                <a:effectLst/>
                <a:uLnTx/>
                <a:uFillTx/>
                <a:latin typeface="Arial"/>
                <a:ea typeface="+mn-ea"/>
                <a:cs typeface="Arial"/>
                <a:sym typeface="Arial"/>
              </a:rPr>
              <a:t>Strategic initiative: Churn </a:t>
            </a:r>
            <a:r>
              <a:rPr kumimoji="0" lang="en-GB" sz="1000" b="1" i="0" u="none" strike="noStrike" kern="1200" cap="none" spc="0" normalizeH="0" baseline="0" noProof="0" err="1">
                <a:ln>
                  <a:noFill/>
                </a:ln>
                <a:solidFill>
                  <a:schemeClr val="bg1"/>
                </a:solidFill>
                <a:effectLst/>
                <a:uLnTx/>
                <a:uFillTx/>
                <a:latin typeface="Arial"/>
                <a:ea typeface="+mn-ea"/>
                <a:cs typeface="Arial"/>
                <a:sym typeface="Arial"/>
              </a:rPr>
              <a:t>mgmt</a:t>
            </a:r>
            <a:endParaRPr kumimoji="0" lang="en-GB" sz="1000" b="1" i="0" u="none" strike="noStrike" kern="1200" cap="none" spc="0" normalizeH="0" baseline="0" noProof="0">
              <a:ln>
                <a:noFill/>
              </a:ln>
              <a:solidFill>
                <a:schemeClr val="bg1"/>
              </a:solidFill>
              <a:effectLst/>
              <a:uLnTx/>
              <a:uFillTx/>
              <a:latin typeface="Arial"/>
              <a:ea typeface="+mn-ea"/>
              <a:cs typeface="Arial"/>
              <a:sym typeface="Arial"/>
            </a:endParaRPr>
          </a:p>
        </p:txBody>
      </p:sp>
      <p:sp>
        <p:nvSpPr>
          <p:cNvPr id="26" name="Oval 25">
            <a:extLst>
              <a:ext uri="{FF2B5EF4-FFF2-40B4-BE49-F238E27FC236}">
                <a16:creationId xmlns:a16="http://schemas.microsoft.com/office/drawing/2014/main" id="{63CC243C-7B7D-CFED-8126-5908E71587B9}"/>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kern="1200">
                <a:solidFill>
                  <a:srgbClr val="FFFFFF"/>
                </a:solidFill>
                <a:ea typeface="+mn-ea"/>
              </a:rPr>
              <a:t>E</a:t>
            </a: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endParaRPr>
          </a:p>
        </p:txBody>
      </p:sp>
      <p:sp>
        <p:nvSpPr>
          <p:cNvPr id="3" name="Slide Number Placeholder 2">
            <a:extLst>
              <a:ext uri="{FF2B5EF4-FFF2-40B4-BE49-F238E27FC236}">
                <a16:creationId xmlns:a16="http://schemas.microsoft.com/office/drawing/2014/main" id="{D8DFEE81-31D5-F2EB-DC26-3F6867D1B3E3}"/>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222</a:t>
            </a:fld>
            <a:endParaRPr lang="en-GB"/>
          </a:p>
        </p:txBody>
      </p:sp>
    </p:spTree>
    <p:extLst>
      <p:ext uri="{BB962C8B-B14F-4D97-AF65-F5344CB8AC3E}">
        <p14:creationId xmlns:p14="http://schemas.microsoft.com/office/powerpoint/2010/main" val="186165262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BFDF7-D6FC-DA68-02E5-6D8F2CA6F8B3}"/>
              </a:ext>
            </a:extLst>
          </p:cNvPr>
          <p:cNvSpPr>
            <a:spLocks noGrp="1"/>
          </p:cNvSpPr>
          <p:nvPr>
            <p:ph type="title"/>
          </p:nvPr>
        </p:nvSpPr>
        <p:spPr/>
        <p:txBody>
          <a:bodyPr/>
          <a:lstStyle/>
          <a:p>
            <a:r>
              <a:rPr lang="en-US"/>
              <a:t>Much stronger effort on pro-active churn management is required</a:t>
            </a:r>
          </a:p>
        </p:txBody>
      </p:sp>
      <p:sp>
        <p:nvSpPr>
          <p:cNvPr id="16" name="Footer Placeholder 2">
            <a:extLst>
              <a:ext uri="{FF2B5EF4-FFF2-40B4-BE49-F238E27FC236}">
                <a16:creationId xmlns:a16="http://schemas.microsoft.com/office/drawing/2014/main" id="{314CD442-044D-C54B-FFB4-046E10775787}"/>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[sanitized]</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18" name="Oval 17">
            <a:extLst>
              <a:ext uri="{FF2B5EF4-FFF2-40B4-BE49-F238E27FC236}">
                <a16:creationId xmlns:a16="http://schemas.microsoft.com/office/drawing/2014/main" id="{265F37D1-AA48-BFC9-AEE9-4A3079B77C16}"/>
              </a:ext>
            </a:extLst>
          </p:cNvPr>
          <p:cNvSpPr>
            <a:spLocks noChangeAspect="1"/>
          </p:cNvSpPr>
          <p:nvPr/>
        </p:nvSpPr>
        <p:spPr>
          <a:xfrm>
            <a:off x="3578" y="298809"/>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kern="1200">
                <a:solidFill>
                  <a:schemeClr val="accent2"/>
                </a:solidFill>
                <a:latin typeface="Arial" panose="020B0604020202020204"/>
              </a:rPr>
              <a:t>4</a:t>
            </a:r>
            <a:endPar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endParaRPr>
          </a:p>
        </p:txBody>
      </p:sp>
      <p:sp>
        <p:nvSpPr>
          <p:cNvPr id="20" name="Rectangle 19">
            <a:extLst>
              <a:ext uri="{FF2B5EF4-FFF2-40B4-BE49-F238E27FC236}">
                <a16:creationId xmlns:a16="http://schemas.microsoft.com/office/drawing/2014/main" id="{89440097-4C9C-ADC8-74A6-C63F8D97FF49}"/>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a:sym typeface="Arial"/>
              </a:rPr>
              <a:t>Strategic initiative: Churn </a:t>
            </a:r>
            <a:r>
              <a:rPr kumimoji="0" lang="en-GB" sz="1000" b="1" i="0" u="none" strike="noStrike" kern="1200" cap="none" spc="0" normalizeH="0" baseline="0" noProof="0" err="1">
                <a:ln>
                  <a:noFill/>
                </a:ln>
                <a:solidFill>
                  <a:srgbClr val="FFFFFF"/>
                </a:solidFill>
                <a:effectLst/>
                <a:uLnTx/>
                <a:uFillTx/>
                <a:latin typeface="Arial"/>
                <a:ea typeface="+mn-ea"/>
                <a:cs typeface="Arial"/>
                <a:sym typeface="Arial"/>
              </a:rPr>
              <a:t>mgmt</a:t>
            </a:r>
            <a:endParaRPr kumimoji="0" lang="en-GB" sz="1000" b="1"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26" name="Oval 25">
            <a:extLst>
              <a:ext uri="{FF2B5EF4-FFF2-40B4-BE49-F238E27FC236}">
                <a16:creationId xmlns:a16="http://schemas.microsoft.com/office/drawing/2014/main" id="{63CC243C-7B7D-CFED-8126-5908E71587B9}"/>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a:ea typeface="+mn-ea"/>
                <a:cs typeface="Arial"/>
                <a:sym typeface="Arial"/>
              </a:rPr>
              <a:t>E</a:t>
            </a:r>
          </a:p>
        </p:txBody>
      </p:sp>
      <p:sp>
        <p:nvSpPr>
          <p:cNvPr id="3" name="Oval 2">
            <a:extLst>
              <a:ext uri="{FF2B5EF4-FFF2-40B4-BE49-F238E27FC236}">
                <a16:creationId xmlns:a16="http://schemas.microsoft.com/office/drawing/2014/main" id="{C0AF3552-BC5A-0730-DA6F-D3A6CB36B4C9}"/>
              </a:ext>
            </a:extLst>
          </p:cNvPr>
          <p:cNvSpPr>
            <a:spLocks noChangeAspect="1"/>
          </p:cNvSpPr>
          <p:nvPr/>
        </p:nvSpPr>
        <p:spPr>
          <a:xfrm>
            <a:off x="292368" y="298809"/>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rPr>
              <a:t>5</a:t>
            </a:r>
          </a:p>
        </p:txBody>
      </p:sp>
      <p:sp>
        <p:nvSpPr>
          <p:cNvPr id="4" name="Oval 3">
            <a:extLst>
              <a:ext uri="{FF2B5EF4-FFF2-40B4-BE49-F238E27FC236}">
                <a16:creationId xmlns:a16="http://schemas.microsoft.com/office/drawing/2014/main" id="{0022E6F7-143B-B924-244F-76D177EBBD26}"/>
              </a:ext>
            </a:extLst>
          </p:cNvPr>
          <p:cNvSpPr>
            <a:spLocks noChangeAspect="1"/>
          </p:cNvSpPr>
          <p:nvPr/>
        </p:nvSpPr>
        <p:spPr>
          <a:xfrm>
            <a:off x="581158" y="298809"/>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kern="1200">
                <a:solidFill>
                  <a:schemeClr val="accent2"/>
                </a:solidFill>
                <a:latin typeface="Arial" panose="020B0604020202020204"/>
              </a:rPr>
              <a:t>6</a:t>
            </a:r>
            <a:endPar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endParaRPr>
          </a:p>
        </p:txBody>
      </p:sp>
      <p:sp>
        <p:nvSpPr>
          <p:cNvPr id="17" name="Oval 16">
            <a:extLst>
              <a:ext uri="{FF2B5EF4-FFF2-40B4-BE49-F238E27FC236}">
                <a16:creationId xmlns:a16="http://schemas.microsoft.com/office/drawing/2014/main" id="{67DBDD32-17F1-0DE6-DC11-BC5C2EB2E4B7}"/>
              </a:ext>
            </a:extLst>
          </p:cNvPr>
          <p:cNvSpPr>
            <a:spLocks noChangeAspect="1"/>
          </p:cNvSpPr>
          <p:nvPr/>
        </p:nvSpPr>
        <p:spPr>
          <a:xfrm>
            <a:off x="869948" y="298809"/>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kern="1200">
                <a:solidFill>
                  <a:schemeClr val="accent2"/>
                </a:solidFill>
                <a:latin typeface="Arial" panose="020B0604020202020204"/>
              </a:rPr>
              <a:t>7</a:t>
            </a:r>
            <a:endPar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endParaRPr>
          </a:p>
        </p:txBody>
      </p:sp>
      <p:sp>
        <p:nvSpPr>
          <p:cNvPr id="27" name="Oval 26">
            <a:extLst>
              <a:ext uri="{FF2B5EF4-FFF2-40B4-BE49-F238E27FC236}">
                <a16:creationId xmlns:a16="http://schemas.microsoft.com/office/drawing/2014/main" id="{8676A7BB-9922-6740-7E54-76712CCEF496}"/>
              </a:ext>
            </a:extLst>
          </p:cNvPr>
          <p:cNvSpPr>
            <a:spLocks noChangeAspect="1"/>
          </p:cNvSpPr>
          <p:nvPr/>
        </p:nvSpPr>
        <p:spPr>
          <a:xfrm>
            <a:off x="1158738" y="298809"/>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kern="1200">
                <a:solidFill>
                  <a:schemeClr val="accent2"/>
                </a:solidFill>
                <a:latin typeface="Arial" panose="020B0604020202020204"/>
              </a:rPr>
              <a:t>8</a:t>
            </a:r>
            <a:endPar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endParaRPr>
          </a:p>
        </p:txBody>
      </p:sp>
      <p:sp>
        <p:nvSpPr>
          <p:cNvPr id="28" name="Oval 27">
            <a:extLst>
              <a:ext uri="{FF2B5EF4-FFF2-40B4-BE49-F238E27FC236}">
                <a16:creationId xmlns:a16="http://schemas.microsoft.com/office/drawing/2014/main" id="{7556F053-49C6-2771-65CB-30565AAF2483}"/>
              </a:ext>
            </a:extLst>
          </p:cNvPr>
          <p:cNvSpPr>
            <a:spLocks noChangeAspect="1"/>
          </p:cNvSpPr>
          <p:nvPr/>
        </p:nvSpPr>
        <p:spPr>
          <a:xfrm>
            <a:off x="1447529" y="298809"/>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kern="1200">
                <a:solidFill>
                  <a:schemeClr val="accent2"/>
                </a:solidFill>
                <a:latin typeface="Arial" panose="020B0604020202020204"/>
              </a:rPr>
              <a:t>9</a:t>
            </a:r>
            <a:endPar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endParaRPr>
          </a:p>
        </p:txBody>
      </p:sp>
      <p:sp>
        <p:nvSpPr>
          <p:cNvPr id="30" name="TextBox 29">
            <a:extLst>
              <a:ext uri="{FF2B5EF4-FFF2-40B4-BE49-F238E27FC236}">
                <a16:creationId xmlns:a16="http://schemas.microsoft.com/office/drawing/2014/main" id="{B27611E1-09E8-7FF8-85C7-F20747A45E2C}"/>
              </a:ext>
            </a:extLst>
          </p:cNvPr>
          <p:cNvSpPr txBox="1"/>
          <p:nvPr/>
        </p:nvSpPr>
        <p:spPr>
          <a:xfrm>
            <a:off x="509334" y="1659750"/>
            <a:ext cx="4941079" cy="360850"/>
          </a:xfrm>
          <a:prstGeom prst="rect">
            <a:avLst/>
          </a:prstGeom>
          <a:noFill/>
        </p:spPr>
        <p:txBody>
          <a:bodyPr wrap="square" tIns="72000" bIns="72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Main insights from analysis</a:t>
            </a:r>
          </a:p>
        </p:txBody>
      </p:sp>
      <p:sp>
        <p:nvSpPr>
          <p:cNvPr id="31" name="TextBox 30">
            <a:extLst>
              <a:ext uri="{FF2B5EF4-FFF2-40B4-BE49-F238E27FC236}">
                <a16:creationId xmlns:a16="http://schemas.microsoft.com/office/drawing/2014/main" id="{95F8ECF2-46FE-02E3-75E2-427E88A10E6C}"/>
              </a:ext>
            </a:extLst>
          </p:cNvPr>
          <p:cNvSpPr txBox="1"/>
          <p:nvPr/>
        </p:nvSpPr>
        <p:spPr>
          <a:xfrm>
            <a:off x="6741587" y="1659750"/>
            <a:ext cx="4941079" cy="360850"/>
          </a:xfrm>
          <a:prstGeom prst="rect">
            <a:avLst/>
          </a:prstGeom>
          <a:noFill/>
        </p:spPr>
        <p:txBody>
          <a:bodyPr wrap="square" tIns="72000" bIns="72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Initial ideas for “[name]” concept offering</a:t>
            </a:r>
          </a:p>
        </p:txBody>
      </p:sp>
      <p:cxnSp>
        <p:nvCxnSpPr>
          <p:cNvPr id="32" name="Straight Connector 31">
            <a:extLst>
              <a:ext uri="{FF2B5EF4-FFF2-40B4-BE49-F238E27FC236}">
                <a16:creationId xmlns:a16="http://schemas.microsoft.com/office/drawing/2014/main" id="{AAA3FD17-06C1-96F0-F956-5AEBFD2012BF}"/>
              </a:ext>
            </a:extLst>
          </p:cNvPr>
          <p:cNvCxnSpPr>
            <a:cxnSpLocks/>
          </p:cNvCxnSpPr>
          <p:nvPr/>
        </p:nvCxnSpPr>
        <p:spPr>
          <a:xfrm>
            <a:off x="511213" y="2020600"/>
            <a:ext cx="4939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475A72D-6295-F4F6-78F2-AD5342BCDEEB}"/>
              </a:ext>
            </a:extLst>
          </p:cNvPr>
          <p:cNvCxnSpPr>
            <a:cxnSpLocks/>
          </p:cNvCxnSpPr>
          <p:nvPr/>
        </p:nvCxnSpPr>
        <p:spPr>
          <a:xfrm>
            <a:off x="6742526" y="2020600"/>
            <a:ext cx="4939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9CB3CFE3-AB42-0974-CCA9-8A9BD8A733DF}"/>
              </a:ext>
            </a:extLst>
          </p:cNvPr>
          <p:cNvGrpSpPr/>
          <p:nvPr/>
        </p:nvGrpSpPr>
        <p:grpSpPr>
          <a:xfrm>
            <a:off x="5891740" y="2224618"/>
            <a:ext cx="410399" cy="3852000"/>
            <a:chOff x="4052602" y="2068724"/>
            <a:chExt cx="410399" cy="3852000"/>
          </a:xfrm>
        </p:grpSpPr>
        <p:cxnSp>
          <p:nvCxnSpPr>
            <p:cNvPr id="35" name="Straight Connector 34">
              <a:extLst>
                <a:ext uri="{FF2B5EF4-FFF2-40B4-BE49-F238E27FC236}">
                  <a16:creationId xmlns:a16="http://schemas.microsoft.com/office/drawing/2014/main" id="{ACA1514F-2542-E7F3-B3B1-E664C7F61547}"/>
                </a:ext>
              </a:extLst>
            </p:cNvPr>
            <p:cNvCxnSpPr>
              <a:cxnSpLocks/>
            </p:cNvCxnSpPr>
            <p:nvPr/>
          </p:nvCxnSpPr>
          <p:spPr>
            <a:xfrm>
              <a:off x="4253828" y="2068724"/>
              <a:ext cx="0" cy="3852000"/>
            </a:xfrm>
            <a:prstGeom prst="line">
              <a:avLst/>
            </a:prstGeom>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E6C93F9-F423-D5DD-2AA7-60FF52DB367D}"/>
                </a:ext>
              </a:extLst>
            </p:cNvPr>
            <p:cNvSpPr/>
            <p:nvPr/>
          </p:nvSpPr>
          <p:spPr>
            <a:xfrm>
              <a:off x="4052602" y="3788984"/>
              <a:ext cx="410399" cy="411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37" name="Triangle 36">
              <a:extLst>
                <a:ext uri="{FF2B5EF4-FFF2-40B4-BE49-F238E27FC236}">
                  <a16:creationId xmlns:a16="http://schemas.microsoft.com/office/drawing/2014/main" id="{8D50B76B-5807-6AFE-D4BC-D627334A510A}"/>
                </a:ext>
              </a:extLst>
            </p:cNvPr>
            <p:cNvSpPr/>
            <p:nvPr/>
          </p:nvSpPr>
          <p:spPr>
            <a:xfrm rot="5400000">
              <a:off x="4127979" y="3919444"/>
              <a:ext cx="259644" cy="15056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38" name="Rectangle 37">
              <a:extLst>
                <a:ext uri="{FF2B5EF4-FFF2-40B4-BE49-F238E27FC236}">
                  <a16:creationId xmlns:a16="http://schemas.microsoft.com/office/drawing/2014/main" id="{029B33D3-98FB-F550-7F36-8C60450CFF6F}"/>
                </a:ext>
              </a:extLst>
            </p:cNvPr>
            <p:cNvSpPr/>
            <p:nvPr/>
          </p:nvSpPr>
          <p:spPr>
            <a:xfrm>
              <a:off x="4168409" y="3844462"/>
              <a:ext cx="46376" cy="30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39" name="TextBox 38">
            <a:extLst>
              <a:ext uri="{FF2B5EF4-FFF2-40B4-BE49-F238E27FC236}">
                <a16:creationId xmlns:a16="http://schemas.microsoft.com/office/drawing/2014/main" id="{BB0B916C-9EFA-D456-55DC-BF776AE55AE4}"/>
              </a:ext>
            </a:extLst>
          </p:cNvPr>
          <p:cNvSpPr txBox="1"/>
          <p:nvPr/>
        </p:nvSpPr>
        <p:spPr>
          <a:xfrm>
            <a:off x="509334" y="2148562"/>
            <a:ext cx="4941079" cy="4087129"/>
          </a:xfrm>
          <a:prstGeom prst="rect">
            <a:avLst/>
          </a:prstGeom>
          <a:noFill/>
        </p:spPr>
        <p:txBody>
          <a:bodyPr wrap="square" tIns="72000" bIns="72000" rtlCol="0">
            <a:noAutofit/>
          </a:bodyPr>
          <a:lstStyle/>
          <a:p>
            <a:pPr fontAlgn="base">
              <a:buClr>
                <a:srgbClr val="5A0E13"/>
              </a:buClr>
              <a:buSzPct val="100000"/>
            </a:pPr>
            <a:r>
              <a:rPr lang="en-US" sz="1200" b="1" kern="1200">
                <a:solidFill>
                  <a:schemeClr val="bg2">
                    <a:lumMod val="10000"/>
                  </a:schemeClr>
                </a:solidFill>
                <a:latin typeface="Arial" panose="020B0604020202020204" pitchFamily="34" charset="0"/>
                <a:ea typeface="+mn-ea"/>
                <a:cs typeface="Arial" panose="020B0604020202020204" pitchFamily="34" charset="0"/>
              </a:rPr>
              <a:t>In general, churners have a very good perception of [Company]</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Many mention how highly they value [Company]</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Generally high satisfaction with products</a:t>
            </a:r>
          </a:p>
          <a:p>
            <a:pPr marL="288925" lvl="1" indent="-174625" fontAlgn="base">
              <a:buSzPct val="100000"/>
              <a:buFont typeface="Ubuntu"/>
              <a:buChar char="•"/>
            </a:pPr>
            <a:endParaRPr lang="en-US" sz="1200" b="1" kern="1200">
              <a:solidFill>
                <a:schemeClr val="bg2">
                  <a:lumMod val="10000"/>
                </a:schemeClr>
              </a:solidFill>
              <a:latin typeface="Arial" panose="020B0604020202020204" pitchFamily="34" charset="0"/>
              <a:ea typeface="+mn-ea"/>
              <a:cs typeface="Arial" panose="020B0604020202020204" pitchFamily="34" charset="0"/>
            </a:endParaRPr>
          </a:p>
          <a:p>
            <a:pPr fontAlgn="base">
              <a:buClr>
                <a:srgbClr val="5A0E13"/>
              </a:buClr>
              <a:buSzPct val="100000"/>
            </a:pPr>
            <a:r>
              <a:rPr lang="en-US" sz="1200" b="1" kern="1200">
                <a:solidFill>
                  <a:schemeClr val="bg2">
                    <a:lumMod val="10000"/>
                  </a:schemeClr>
                </a:solidFill>
                <a:latin typeface="Arial" panose="020B0604020202020204" pitchFamily="34" charset="0"/>
                <a:ea typeface="+mn-ea"/>
                <a:cs typeface="Arial" panose="020B0604020202020204" pitchFamily="34" charset="0"/>
              </a:rPr>
              <a:t>Several trigger points for churners</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New car (mobility)</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Financial stress</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Offer from [sanitized]</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[Sanitized]</a:t>
            </a:r>
          </a:p>
          <a:p>
            <a:pPr marL="288925" lvl="1" indent="-174625" fontAlgn="base">
              <a:buSzPct val="100000"/>
              <a:buFont typeface="Ubuntu"/>
              <a:buChar char="•"/>
            </a:pPr>
            <a:endParaRPr lang="en-US" sz="1200" kern="1200">
              <a:solidFill>
                <a:schemeClr val="bg2">
                  <a:lumMod val="10000"/>
                </a:schemeClr>
              </a:solidFill>
              <a:latin typeface="Arial" panose="020B0604020202020204" pitchFamily="34" charset="0"/>
              <a:ea typeface="+mn-ea"/>
              <a:cs typeface="Arial" panose="020B0604020202020204" pitchFamily="34" charset="0"/>
            </a:endParaRPr>
          </a:p>
          <a:p>
            <a:pPr fontAlgn="base">
              <a:buClr>
                <a:srgbClr val="5A0E13"/>
              </a:buClr>
              <a:buSzPct val="100000"/>
            </a:pPr>
            <a:r>
              <a:rPr lang="en-US" sz="1200" b="1" kern="1200">
                <a:solidFill>
                  <a:schemeClr val="bg2">
                    <a:lumMod val="10000"/>
                  </a:schemeClr>
                </a:solidFill>
                <a:latin typeface="Arial" panose="020B0604020202020204" pitchFamily="34" charset="0"/>
                <a:ea typeface="+mn-ea"/>
                <a:cs typeface="Arial" panose="020B0604020202020204" pitchFamily="34" charset="0"/>
              </a:rPr>
              <a:t>People churn mainly due to price</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If price was not a factor almost everybody would like to stay with [Company]</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Perceived as expensive compared to being “just a commodity product” and compared to competitors</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Value for money alternatives are just too appealing</a:t>
            </a:r>
          </a:p>
          <a:p>
            <a:pPr marL="288925" lvl="1" indent="-174625" fontAlgn="base">
              <a:buSzPct val="100000"/>
              <a:buFont typeface="Ubuntu"/>
              <a:buChar char="•"/>
            </a:pPr>
            <a:r>
              <a:rPr lang="en-US" sz="1200" kern="1200">
                <a:solidFill>
                  <a:schemeClr val="bg2">
                    <a:lumMod val="10000"/>
                  </a:schemeClr>
                </a:solidFill>
                <a:latin typeface="Arial" panose="020B0604020202020204" pitchFamily="34" charset="0"/>
                <a:ea typeface="+mn-ea"/>
                <a:cs typeface="Arial" panose="020B0604020202020204" pitchFamily="34" charset="0"/>
              </a:rPr>
              <a:t>Value often only seen at few points in customer lifecycle – however at these points high perceived value</a:t>
            </a:r>
          </a:p>
          <a:p>
            <a:pPr marL="288925" lvl="1" indent="-174625" fontAlgn="base">
              <a:buSzPct val="100000"/>
              <a:buFont typeface="Ubuntu"/>
              <a:buChar char="•"/>
            </a:pPr>
            <a:endParaRPr lang="en-US" sz="1200" kern="1200">
              <a:solidFill>
                <a:schemeClr val="bg2">
                  <a:lumMod val="10000"/>
                </a:schemeClr>
              </a:solidFill>
              <a:latin typeface="Arial" panose="020B0604020202020204" pitchFamily="34" charset="0"/>
              <a:ea typeface="+mn-ea"/>
              <a:cs typeface="Arial" panose="020B0604020202020204" pitchFamily="34" charset="0"/>
            </a:endParaRPr>
          </a:p>
          <a:p>
            <a:pPr fontAlgn="base">
              <a:buClr>
                <a:srgbClr val="5A0E13"/>
              </a:buClr>
              <a:buSzPct val="100000"/>
            </a:pPr>
            <a:r>
              <a:rPr lang="en-US" sz="1200" b="1" kern="1200">
                <a:solidFill>
                  <a:schemeClr val="bg2">
                    <a:lumMod val="10000"/>
                  </a:schemeClr>
                </a:solidFill>
                <a:latin typeface="Arial" panose="020B0604020202020204" pitchFamily="34" charset="0"/>
                <a:ea typeface="+mn-ea"/>
                <a:cs typeface="Arial" panose="020B0604020202020204" pitchFamily="34" charset="0"/>
              </a:rPr>
              <a:t>Limited possibility for [Company] to change their mind once they have made the decision</a:t>
            </a:r>
          </a:p>
        </p:txBody>
      </p:sp>
      <p:sp>
        <p:nvSpPr>
          <p:cNvPr id="40" name="TextBox 39">
            <a:extLst>
              <a:ext uri="{FF2B5EF4-FFF2-40B4-BE49-F238E27FC236}">
                <a16:creationId xmlns:a16="http://schemas.microsoft.com/office/drawing/2014/main" id="{8771A6B3-918A-35F5-D796-3BBF7CFDCB9A}"/>
              </a:ext>
            </a:extLst>
          </p:cNvPr>
          <p:cNvSpPr txBox="1"/>
          <p:nvPr/>
        </p:nvSpPr>
        <p:spPr>
          <a:xfrm>
            <a:off x="7090147" y="2148563"/>
            <a:ext cx="4591579" cy="873606"/>
          </a:xfrm>
          <a:prstGeom prst="rect">
            <a:avLst/>
          </a:prstGeom>
          <a:noFill/>
        </p:spPr>
        <p:txBody>
          <a:bodyPr wrap="square" tIns="72000" bIns="72000" rtlCol="0" anchor="ctr">
            <a:noAutofit/>
          </a:bodyPr>
          <a:lstStyle/>
          <a:p>
            <a:pPr fontAlgn="base">
              <a:spcBef>
                <a:spcPct val="0"/>
              </a:spcBef>
              <a:spcAft>
                <a:spcPct val="0"/>
              </a:spcAft>
              <a:buClrTx/>
            </a:pPr>
            <a:r>
              <a:rPr lang="en-US" sz="1200" b="1" kern="1200">
                <a:latin typeface="Arial" panose="020B0604020202020204" pitchFamily="34" charset="0"/>
                <a:ea typeface="+mn-ea"/>
                <a:cs typeface="Arial" panose="020B0604020202020204" pitchFamily="34" charset="0"/>
              </a:rPr>
              <a:t>Define front-end enablers: </a:t>
            </a:r>
            <a:r>
              <a:rPr lang="en-US" sz="1200" kern="1200">
                <a:latin typeface="Arial" panose="020B0604020202020204" pitchFamily="34" charset="0"/>
                <a:ea typeface="+mn-ea"/>
                <a:cs typeface="Arial" panose="020B0604020202020204" pitchFamily="34" charset="0"/>
              </a:rPr>
              <a:t>Include retention perspective when targeting new customers (ensure right service expectation, consider discounts if [sanitized] etc.) – without jeopardizing sales perspective</a:t>
            </a:r>
          </a:p>
        </p:txBody>
      </p:sp>
      <p:sp>
        <p:nvSpPr>
          <p:cNvPr id="41" name="TextBox 40">
            <a:extLst>
              <a:ext uri="{FF2B5EF4-FFF2-40B4-BE49-F238E27FC236}">
                <a16:creationId xmlns:a16="http://schemas.microsoft.com/office/drawing/2014/main" id="{5DCF3165-8FEA-B6DB-51DE-4231528A1E5C}"/>
              </a:ext>
            </a:extLst>
          </p:cNvPr>
          <p:cNvSpPr txBox="1"/>
          <p:nvPr/>
        </p:nvSpPr>
        <p:spPr>
          <a:xfrm>
            <a:off x="7090147" y="3076597"/>
            <a:ext cx="4591579" cy="563081"/>
          </a:xfrm>
          <a:prstGeom prst="rect">
            <a:avLst/>
          </a:prstGeom>
          <a:noFill/>
        </p:spPr>
        <p:txBody>
          <a:bodyPr wrap="square" tIns="72000" bIns="72000" rtlCol="0" anchor="ctr">
            <a:noAutofit/>
          </a:bodyPr>
          <a:lstStyle/>
          <a:p>
            <a:pPr fontAlgn="base">
              <a:spcBef>
                <a:spcPct val="0"/>
              </a:spcBef>
              <a:spcAft>
                <a:spcPct val="0"/>
              </a:spcAft>
              <a:buClrTx/>
            </a:pPr>
            <a:r>
              <a:rPr lang="en-US" sz="1200" b="1" kern="1200">
                <a:latin typeface="Arial" panose="020B0604020202020204" pitchFamily="34" charset="0"/>
                <a:ea typeface="+mn-ea"/>
                <a:cs typeface="Arial" panose="020B0604020202020204" pitchFamily="34" charset="0"/>
              </a:rPr>
              <a:t>Targeted cross-selling: </a:t>
            </a:r>
            <a:r>
              <a:rPr lang="en-US" sz="1200" kern="1200">
                <a:latin typeface="Arial" panose="020B0604020202020204" pitchFamily="34" charset="0"/>
                <a:ea typeface="+mn-ea"/>
                <a:cs typeface="Arial" panose="020B0604020202020204" pitchFamily="34" charset="0"/>
              </a:rPr>
              <a:t>Use knowledge of segment needs to focus cross-sell effort</a:t>
            </a:r>
          </a:p>
        </p:txBody>
      </p:sp>
      <p:sp>
        <p:nvSpPr>
          <p:cNvPr id="42" name="TextBox 41">
            <a:extLst>
              <a:ext uri="{FF2B5EF4-FFF2-40B4-BE49-F238E27FC236}">
                <a16:creationId xmlns:a16="http://schemas.microsoft.com/office/drawing/2014/main" id="{9704BDD4-32CC-38D2-F38D-A1CEDAC8F36D}"/>
              </a:ext>
            </a:extLst>
          </p:cNvPr>
          <p:cNvSpPr txBox="1"/>
          <p:nvPr/>
        </p:nvSpPr>
        <p:spPr>
          <a:xfrm>
            <a:off x="7090147" y="3694106"/>
            <a:ext cx="4591579" cy="563081"/>
          </a:xfrm>
          <a:prstGeom prst="rect">
            <a:avLst/>
          </a:prstGeom>
          <a:noFill/>
        </p:spPr>
        <p:txBody>
          <a:bodyPr wrap="square" tIns="72000" bIns="72000" rtlCol="0" anchor="ctr">
            <a:noAutofit/>
          </a:bodyPr>
          <a:lstStyle/>
          <a:p>
            <a:pPr fontAlgn="base">
              <a:spcBef>
                <a:spcPct val="0"/>
              </a:spcBef>
              <a:spcAft>
                <a:spcPct val="0"/>
              </a:spcAft>
              <a:buClrTx/>
            </a:pPr>
            <a:r>
              <a:rPr lang="en-US" sz="1200" b="1" kern="1200">
                <a:latin typeface="Arial" panose="020B0604020202020204" pitchFamily="34" charset="0"/>
                <a:ea typeface="+mn-ea"/>
                <a:cs typeface="Arial" panose="020B0604020202020204" pitchFamily="34" charset="0"/>
              </a:rPr>
              <a:t>Increase lock-in: </a:t>
            </a:r>
            <a:r>
              <a:rPr lang="en-US" sz="1200" kern="1200">
                <a:latin typeface="Arial" panose="020B0604020202020204" pitchFamily="34" charset="0"/>
                <a:ea typeface="+mn-ea"/>
                <a:cs typeface="Arial" panose="020B0604020202020204" pitchFamily="34" charset="0"/>
              </a:rPr>
              <a:t>Pro-actively reach out to customers 1-2 months before renewal to re-contract</a:t>
            </a:r>
          </a:p>
        </p:txBody>
      </p:sp>
      <p:sp>
        <p:nvSpPr>
          <p:cNvPr id="43" name="TextBox 42">
            <a:extLst>
              <a:ext uri="{FF2B5EF4-FFF2-40B4-BE49-F238E27FC236}">
                <a16:creationId xmlns:a16="http://schemas.microsoft.com/office/drawing/2014/main" id="{83B46A23-E415-1A75-52D1-ABDD2DE0735E}"/>
              </a:ext>
            </a:extLst>
          </p:cNvPr>
          <p:cNvSpPr txBox="1"/>
          <p:nvPr/>
        </p:nvSpPr>
        <p:spPr>
          <a:xfrm>
            <a:off x="7090147" y="4311615"/>
            <a:ext cx="4591579" cy="563081"/>
          </a:xfrm>
          <a:prstGeom prst="rect">
            <a:avLst/>
          </a:prstGeom>
          <a:noFill/>
        </p:spPr>
        <p:txBody>
          <a:bodyPr wrap="square" tIns="72000" rIns="72000" bIns="72000" rtlCol="0" anchor="ctr">
            <a:noAutofit/>
          </a:bodyPr>
          <a:lstStyle/>
          <a:p>
            <a:pPr fontAlgn="base">
              <a:spcBef>
                <a:spcPct val="0"/>
              </a:spcBef>
              <a:spcAft>
                <a:spcPct val="0"/>
              </a:spcAft>
              <a:buClrTx/>
            </a:pPr>
            <a:r>
              <a:rPr lang="en-US" sz="1200" b="1" kern="1200">
                <a:solidFill>
                  <a:schemeClr val="bg2">
                    <a:lumMod val="10000"/>
                  </a:schemeClr>
                </a:solidFill>
                <a:latin typeface="Arial" panose="020B0604020202020204" pitchFamily="34" charset="0"/>
                <a:ea typeface="+mn-ea"/>
                <a:cs typeface="Arial" panose="020B0604020202020204" pitchFamily="34" charset="0"/>
              </a:rPr>
              <a:t>Increase perceived value: </a:t>
            </a:r>
            <a:r>
              <a:rPr lang="en-US" sz="1200" kern="1200">
                <a:solidFill>
                  <a:schemeClr val="bg2">
                    <a:lumMod val="10000"/>
                  </a:schemeClr>
                </a:solidFill>
                <a:latin typeface="Arial" panose="020B0604020202020204" pitchFamily="34" charset="0"/>
                <a:ea typeface="+mn-ea"/>
                <a:cs typeface="Arial" panose="020B0604020202020204" pitchFamily="34" charset="0"/>
              </a:rPr>
              <a:t>Use segment-specific complementary offers 1-2 months before renewal (e.g. [sanitized] for Optimizers)</a:t>
            </a:r>
          </a:p>
        </p:txBody>
      </p:sp>
      <p:sp>
        <p:nvSpPr>
          <p:cNvPr id="45" name="TextBox 44">
            <a:extLst>
              <a:ext uri="{FF2B5EF4-FFF2-40B4-BE49-F238E27FC236}">
                <a16:creationId xmlns:a16="http://schemas.microsoft.com/office/drawing/2014/main" id="{B149AA75-35B4-04B9-D2F5-017339E8BDB5}"/>
              </a:ext>
            </a:extLst>
          </p:cNvPr>
          <p:cNvSpPr txBox="1"/>
          <p:nvPr/>
        </p:nvSpPr>
        <p:spPr>
          <a:xfrm>
            <a:off x="7090147" y="4929124"/>
            <a:ext cx="4591579" cy="689057"/>
          </a:xfrm>
          <a:prstGeom prst="rect">
            <a:avLst/>
          </a:prstGeom>
          <a:noFill/>
        </p:spPr>
        <p:txBody>
          <a:bodyPr wrap="square" tIns="72000" bIns="72000" rtlCol="0" anchor="ctr">
            <a:noAutofit/>
          </a:bodyPr>
          <a:lstStyle/>
          <a:p>
            <a:pPr fontAlgn="base">
              <a:spcBef>
                <a:spcPct val="0"/>
              </a:spcBef>
              <a:spcAft>
                <a:spcPct val="0"/>
              </a:spcAft>
              <a:buClrTx/>
            </a:pPr>
            <a:r>
              <a:rPr lang="en-US" sz="1200" b="1" kern="1200">
                <a:latin typeface="Arial" panose="020B0604020202020204" pitchFamily="34" charset="0"/>
                <a:ea typeface="+mn-ea"/>
                <a:cs typeface="Arial" panose="020B0604020202020204" pitchFamily="34" charset="0"/>
              </a:rPr>
              <a:t>Differentiate pricing strategy: </a:t>
            </a:r>
            <a:r>
              <a:rPr lang="en-US" sz="1200" kern="1200">
                <a:latin typeface="Arial" panose="020B0604020202020204" pitchFamily="34" charset="0"/>
                <a:ea typeface="+mn-ea"/>
                <a:cs typeface="Arial" panose="020B0604020202020204" pitchFamily="34" charset="0"/>
              </a:rPr>
              <a:t>Differentiate price increases to existing customers based on segment price sensitivity and place in churn tree (highest price increase to most loyal customers)</a:t>
            </a:r>
          </a:p>
        </p:txBody>
      </p:sp>
      <p:sp>
        <p:nvSpPr>
          <p:cNvPr id="47" name="TextBox 46">
            <a:extLst>
              <a:ext uri="{FF2B5EF4-FFF2-40B4-BE49-F238E27FC236}">
                <a16:creationId xmlns:a16="http://schemas.microsoft.com/office/drawing/2014/main" id="{1211659D-7432-BBDE-8337-9AD8C0243F91}"/>
              </a:ext>
            </a:extLst>
          </p:cNvPr>
          <p:cNvSpPr txBox="1"/>
          <p:nvPr/>
        </p:nvSpPr>
        <p:spPr>
          <a:xfrm>
            <a:off x="7090147" y="5672610"/>
            <a:ext cx="4591579" cy="563081"/>
          </a:xfrm>
          <a:prstGeom prst="rect">
            <a:avLst/>
          </a:prstGeom>
          <a:noFill/>
        </p:spPr>
        <p:txBody>
          <a:bodyPr wrap="square" tIns="72000" rIns="72000" bIns="72000" rtlCol="0" anchor="ctr">
            <a:noAutofit/>
          </a:bodyPr>
          <a:lstStyle/>
          <a:p>
            <a:pPr fontAlgn="base">
              <a:spcBef>
                <a:spcPct val="0"/>
              </a:spcBef>
              <a:spcAft>
                <a:spcPct val="0"/>
              </a:spcAft>
              <a:buClrTx/>
            </a:pPr>
            <a:r>
              <a:rPr lang="en-US" sz="1200" b="1" kern="1200">
                <a:latin typeface="Arial" panose="020B0604020202020204" pitchFamily="34" charset="0"/>
                <a:ea typeface="+mn-ea"/>
                <a:cs typeface="Arial" panose="020B0604020202020204" pitchFamily="34" charset="0"/>
              </a:rPr>
              <a:t>Differentiate reactive effort: </a:t>
            </a:r>
            <a:r>
              <a:rPr lang="en-US" sz="1200" kern="1200">
                <a:latin typeface="Arial" panose="020B0604020202020204" pitchFamily="34" charset="0"/>
                <a:ea typeface="+mn-ea"/>
                <a:cs typeface="Arial" panose="020B0604020202020204" pitchFamily="34" charset="0"/>
              </a:rPr>
              <a:t>Customize retention offers and inbound scripts based on needs and churn rates</a:t>
            </a:r>
          </a:p>
        </p:txBody>
      </p:sp>
      <p:sp>
        <p:nvSpPr>
          <p:cNvPr id="48" name="Oval 47">
            <a:extLst>
              <a:ext uri="{FF2B5EF4-FFF2-40B4-BE49-F238E27FC236}">
                <a16:creationId xmlns:a16="http://schemas.microsoft.com/office/drawing/2014/main" id="{5124DC23-34DF-E4D4-BCD4-BE2222CF4E7A}"/>
              </a:ext>
            </a:extLst>
          </p:cNvPr>
          <p:cNvSpPr>
            <a:spLocks noChangeAspect="1"/>
          </p:cNvSpPr>
          <p:nvPr/>
        </p:nvSpPr>
        <p:spPr>
          <a:xfrm>
            <a:off x="6794220" y="2234955"/>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kern="1200">
                <a:solidFill>
                  <a:schemeClr val="accent2"/>
                </a:solidFill>
                <a:latin typeface="Arial" panose="020B0604020202020204"/>
              </a:rPr>
              <a:t>4</a:t>
            </a:r>
            <a:endPar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endParaRPr>
          </a:p>
        </p:txBody>
      </p:sp>
      <p:sp>
        <p:nvSpPr>
          <p:cNvPr id="49" name="Oval 48">
            <a:extLst>
              <a:ext uri="{FF2B5EF4-FFF2-40B4-BE49-F238E27FC236}">
                <a16:creationId xmlns:a16="http://schemas.microsoft.com/office/drawing/2014/main" id="{913C24BE-A062-8AED-73BA-3EA8410991F8}"/>
              </a:ext>
            </a:extLst>
          </p:cNvPr>
          <p:cNvSpPr>
            <a:spLocks noChangeAspect="1"/>
          </p:cNvSpPr>
          <p:nvPr/>
        </p:nvSpPr>
        <p:spPr>
          <a:xfrm>
            <a:off x="6794220" y="3211055"/>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rPr>
              <a:t>5</a:t>
            </a:r>
          </a:p>
        </p:txBody>
      </p:sp>
      <p:sp>
        <p:nvSpPr>
          <p:cNvPr id="50" name="Oval 49">
            <a:extLst>
              <a:ext uri="{FF2B5EF4-FFF2-40B4-BE49-F238E27FC236}">
                <a16:creationId xmlns:a16="http://schemas.microsoft.com/office/drawing/2014/main" id="{25419848-E46B-AD87-F9B7-DB27B69C0F4D}"/>
              </a:ext>
            </a:extLst>
          </p:cNvPr>
          <p:cNvSpPr>
            <a:spLocks noChangeAspect="1"/>
          </p:cNvSpPr>
          <p:nvPr/>
        </p:nvSpPr>
        <p:spPr>
          <a:xfrm>
            <a:off x="6794220" y="3827837"/>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kern="1200">
                <a:solidFill>
                  <a:schemeClr val="accent2"/>
                </a:solidFill>
                <a:latin typeface="Arial" panose="020B0604020202020204"/>
              </a:rPr>
              <a:t>6</a:t>
            </a:r>
            <a:endPar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endParaRPr>
          </a:p>
        </p:txBody>
      </p:sp>
      <p:sp>
        <p:nvSpPr>
          <p:cNvPr id="51" name="Oval 50">
            <a:extLst>
              <a:ext uri="{FF2B5EF4-FFF2-40B4-BE49-F238E27FC236}">
                <a16:creationId xmlns:a16="http://schemas.microsoft.com/office/drawing/2014/main" id="{5C259856-A763-FDD7-554C-51A2B7CFDF94}"/>
              </a:ext>
            </a:extLst>
          </p:cNvPr>
          <p:cNvSpPr>
            <a:spLocks noChangeAspect="1"/>
          </p:cNvSpPr>
          <p:nvPr/>
        </p:nvSpPr>
        <p:spPr>
          <a:xfrm>
            <a:off x="6794220" y="4466982"/>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kern="1200">
                <a:solidFill>
                  <a:schemeClr val="accent2"/>
                </a:solidFill>
                <a:latin typeface="Arial" panose="020B0604020202020204"/>
              </a:rPr>
              <a:t>7</a:t>
            </a:r>
            <a:endPar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endParaRPr>
          </a:p>
        </p:txBody>
      </p:sp>
      <p:sp>
        <p:nvSpPr>
          <p:cNvPr id="52" name="Oval 51">
            <a:extLst>
              <a:ext uri="{FF2B5EF4-FFF2-40B4-BE49-F238E27FC236}">
                <a16:creationId xmlns:a16="http://schemas.microsoft.com/office/drawing/2014/main" id="{746675F5-1FEA-BC3A-53C0-A4261AC2033B}"/>
              </a:ext>
            </a:extLst>
          </p:cNvPr>
          <p:cNvSpPr>
            <a:spLocks noChangeAspect="1"/>
          </p:cNvSpPr>
          <p:nvPr/>
        </p:nvSpPr>
        <p:spPr>
          <a:xfrm>
            <a:off x="6794220" y="5014389"/>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kern="1200">
                <a:solidFill>
                  <a:schemeClr val="accent2"/>
                </a:solidFill>
                <a:latin typeface="Arial" panose="020B0604020202020204"/>
              </a:rPr>
              <a:t>8</a:t>
            </a:r>
            <a:endPar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endParaRPr>
          </a:p>
        </p:txBody>
      </p:sp>
      <p:sp>
        <p:nvSpPr>
          <p:cNvPr id="53" name="Oval 52">
            <a:extLst>
              <a:ext uri="{FF2B5EF4-FFF2-40B4-BE49-F238E27FC236}">
                <a16:creationId xmlns:a16="http://schemas.microsoft.com/office/drawing/2014/main" id="{7448FF02-A461-3266-4120-1D365B623122}"/>
              </a:ext>
            </a:extLst>
          </p:cNvPr>
          <p:cNvSpPr>
            <a:spLocks noChangeAspect="1"/>
          </p:cNvSpPr>
          <p:nvPr/>
        </p:nvSpPr>
        <p:spPr>
          <a:xfrm>
            <a:off x="6794220" y="5801122"/>
            <a:ext cx="252000" cy="252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00" kern="1200">
                <a:solidFill>
                  <a:schemeClr val="accent2"/>
                </a:solidFill>
                <a:latin typeface="Arial" panose="020B0604020202020204"/>
              </a:rPr>
              <a:t>9</a:t>
            </a:r>
            <a:endParaRPr kumimoji="0" lang="en-GB" sz="1000" b="0" i="0" u="none" strike="noStrike" kern="1200" cap="none" spc="0" normalizeH="0" baseline="0" noProof="0">
              <a:ln>
                <a:noFill/>
              </a:ln>
              <a:solidFill>
                <a:schemeClr val="accent2"/>
              </a:solidFill>
              <a:effectLst/>
              <a:uLnTx/>
              <a:uFillTx/>
              <a:latin typeface="Arial" panose="020B0604020202020204"/>
              <a:ea typeface="+mn-ea"/>
              <a:cs typeface="+mn-cs"/>
              <a:sym typeface="Arial"/>
            </a:endParaRPr>
          </a:p>
        </p:txBody>
      </p:sp>
      <p:sp>
        <p:nvSpPr>
          <p:cNvPr id="5" name="Slide Number Placeholder 2">
            <a:extLst>
              <a:ext uri="{FF2B5EF4-FFF2-40B4-BE49-F238E27FC236}">
                <a16:creationId xmlns:a16="http://schemas.microsoft.com/office/drawing/2014/main" id="{E48FC212-543E-1F2F-3FFA-F8794274A782}"/>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223</a:t>
            </a:fld>
            <a:endParaRPr lang="en-GB"/>
          </a:p>
        </p:txBody>
      </p:sp>
    </p:spTree>
    <p:extLst>
      <p:ext uri="{BB962C8B-B14F-4D97-AF65-F5344CB8AC3E}">
        <p14:creationId xmlns:p14="http://schemas.microsoft.com/office/powerpoint/2010/main" val="268940625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a:t>Churn management implementation plan</a:t>
            </a:r>
          </a:p>
        </p:txBody>
      </p:sp>
      <p:sp>
        <p:nvSpPr>
          <p:cNvPr id="28" name="Footer Placeholder 2">
            <a:extLst>
              <a:ext uri="{FF2B5EF4-FFF2-40B4-BE49-F238E27FC236}">
                <a16:creationId xmlns:a16="http://schemas.microsoft.com/office/drawing/2014/main" id="{88CB6CE4-15FA-8C47-A3C6-0583C857E014}"/>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rPr>
              <a:t>Source: Team analysis</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sym typeface="Arial"/>
            </a:endParaRPr>
          </a:p>
        </p:txBody>
      </p:sp>
      <p:sp>
        <p:nvSpPr>
          <p:cNvPr id="27" name="Rectangle 26">
            <a:extLst>
              <a:ext uri="{FF2B5EF4-FFF2-40B4-BE49-F238E27FC236}">
                <a16:creationId xmlns:a16="http://schemas.microsoft.com/office/drawing/2014/main" id="{EF39853F-8B5E-5743-9198-16FA1833CB5E}"/>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3" name="Slide Number Placeholder 4">
            <a:extLst>
              <a:ext uri="{FF2B5EF4-FFF2-40B4-BE49-F238E27FC236}">
                <a16:creationId xmlns:a16="http://schemas.microsoft.com/office/drawing/2014/main" id="{173E6267-80A9-E43F-AF98-B73DFC614E18}"/>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224</a:t>
            </a:fld>
            <a:endParaRPr kumimoji="0" lang="en-DK"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0" name="Rectangle 9">
            <a:extLst>
              <a:ext uri="{FF2B5EF4-FFF2-40B4-BE49-F238E27FC236}">
                <a16:creationId xmlns:a16="http://schemas.microsoft.com/office/drawing/2014/main" id="{9BEF927F-4AB5-29BA-675D-8FF38A18843E}"/>
              </a:ext>
            </a:extLst>
          </p:cNvPr>
          <p:cNvSpPr/>
          <p:nvPr/>
        </p:nvSpPr>
        <p:spPr bwMode="auto">
          <a:xfrm>
            <a:off x="0" y="0"/>
            <a:ext cx="2680725" cy="263526"/>
          </a:xfrm>
          <a:prstGeom prst="rect">
            <a:avLst/>
          </a:prstGeom>
          <a:solidFill>
            <a:schemeClr val="tx1"/>
          </a:solidFill>
          <a:ln w="3175" algn="ctr">
            <a:solidFill>
              <a:schemeClr val="tx2"/>
            </a:solidFill>
            <a:miter lim="800000"/>
            <a:headEnd/>
            <a:tailEnd/>
          </a:ln>
          <a:effectLst/>
        </p:spPr>
        <p:txBody>
          <a:bodyPr vert="horz" lIns="36000" tIns="36000" rIns="36000" bIns="36000" rtlCol="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a:sym typeface="Arial"/>
              </a:rPr>
              <a:t>Strategic initiative: Churn </a:t>
            </a:r>
            <a:r>
              <a:rPr kumimoji="0" lang="en-GB" sz="1000" b="1" i="0" u="none" strike="noStrike" kern="1200" cap="none" spc="0" normalizeH="0" baseline="0" noProof="0" err="1">
                <a:ln>
                  <a:noFill/>
                </a:ln>
                <a:solidFill>
                  <a:srgbClr val="FFFFFF"/>
                </a:solidFill>
                <a:effectLst/>
                <a:uLnTx/>
                <a:uFillTx/>
                <a:latin typeface="Arial"/>
                <a:ea typeface="+mn-ea"/>
                <a:cs typeface="Arial"/>
                <a:sym typeface="Arial"/>
              </a:rPr>
              <a:t>mgmt</a:t>
            </a:r>
            <a:endParaRPr kumimoji="0" lang="en-GB" sz="1000" b="1"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6" name="Oval 5">
            <a:extLst>
              <a:ext uri="{FF2B5EF4-FFF2-40B4-BE49-F238E27FC236}">
                <a16:creationId xmlns:a16="http://schemas.microsoft.com/office/drawing/2014/main" id="{494AC060-732F-8540-3C95-DAA6226EEC36}"/>
              </a:ext>
            </a:extLst>
          </p:cNvPr>
          <p:cNvSpPr>
            <a:spLocks noChangeAspect="1"/>
          </p:cNvSpPr>
          <p:nvPr/>
        </p:nvSpPr>
        <p:spPr>
          <a:xfrm>
            <a:off x="0" y="-1709"/>
            <a:ext cx="255578" cy="255578"/>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Arial"/>
                <a:sym typeface="Arial"/>
              </a:rPr>
              <a:t>E</a:t>
            </a:r>
          </a:p>
        </p:txBody>
      </p:sp>
      <p:cxnSp>
        <p:nvCxnSpPr>
          <p:cNvPr id="4" name="Straight Connector 3">
            <a:extLst>
              <a:ext uri="{FF2B5EF4-FFF2-40B4-BE49-F238E27FC236}">
                <a16:creationId xmlns:a16="http://schemas.microsoft.com/office/drawing/2014/main" id="{CC8D2709-DF67-55AD-68A8-4D6D8D0501DB}"/>
              </a:ext>
            </a:extLst>
          </p:cNvPr>
          <p:cNvCxnSpPr>
            <a:cxnSpLocks/>
          </p:cNvCxnSpPr>
          <p:nvPr/>
        </p:nvCxnSpPr>
        <p:spPr>
          <a:xfrm>
            <a:off x="6096000" y="1325880"/>
            <a:ext cx="0" cy="506519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Rectangle 2">
            <a:extLst>
              <a:ext uri="{FF2B5EF4-FFF2-40B4-BE49-F238E27FC236}">
                <a16:creationId xmlns:a16="http://schemas.microsoft.com/office/drawing/2014/main" id="{4834B176-4D7F-501F-26E2-A151014AFC91}"/>
              </a:ext>
            </a:extLst>
          </p:cNvPr>
          <p:cNvSpPr>
            <a:spLocks noChangeArrowheads="1"/>
          </p:cNvSpPr>
          <p:nvPr/>
        </p:nvSpPr>
        <p:spPr bwMode="gray">
          <a:xfrm>
            <a:off x="467805" y="1341269"/>
            <a:ext cx="2520000"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About</a:t>
            </a:r>
          </a:p>
        </p:txBody>
      </p:sp>
      <p:sp>
        <p:nvSpPr>
          <p:cNvPr id="17" name="Rectangle 2">
            <a:extLst>
              <a:ext uri="{FF2B5EF4-FFF2-40B4-BE49-F238E27FC236}">
                <a16:creationId xmlns:a16="http://schemas.microsoft.com/office/drawing/2014/main" id="{4C1617E3-03E0-2693-1FB0-4D832037A0B2}"/>
              </a:ext>
            </a:extLst>
          </p:cNvPr>
          <p:cNvSpPr>
            <a:spLocks noChangeArrowheads="1"/>
          </p:cNvSpPr>
          <p:nvPr/>
        </p:nvSpPr>
        <p:spPr bwMode="gray">
          <a:xfrm>
            <a:off x="3281902" y="1341269"/>
            <a:ext cx="2520000"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Objective</a:t>
            </a:r>
          </a:p>
        </p:txBody>
      </p:sp>
      <p:sp>
        <p:nvSpPr>
          <p:cNvPr id="18" name="Rectangle 17">
            <a:extLst>
              <a:ext uri="{FF2B5EF4-FFF2-40B4-BE49-F238E27FC236}">
                <a16:creationId xmlns:a16="http://schemas.microsoft.com/office/drawing/2014/main" id="{9C4C0CE9-5CDA-5FFB-D72B-EF27BFD9A398}"/>
              </a:ext>
            </a:extLst>
          </p:cNvPr>
          <p:cNvSpPr/>
          <p:nvPr/>
        </p:nvSpPr>
        <p:spPr>
          <a:xfrm>
            <a:off x="467805" y="1721289"/>
            <a:ext cx="2520000" cy="900000"/>
          </a:xfrm>
          <a:prstGeom prst="rect">
            <a:avLst/>
          </a:prstGeom>
          <a:noFill/>
          <a:ln w="9525" algn="ctr">
            <a:no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Program owner: </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[sanitized]</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Senior liaison: </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[sanitized]</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Responsible manager</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[sanitized]</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Expected duration:</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6-9 months</a:t>
            </a:r>
          </a:p>
        </p:txBody>
      </p:sp>
      <p:sp>
        <p:nvSpPr>
          <p:cNvPr id="19" name="Rectangle 18">
            <a:extLst>
              <a:ext uri="{FF2B5EF4-FFF2-40B4-BE49-F238E27FC236}">
                <a16:creationId xmlns:a16="http://schemas.microsoft.com/office/drawing/2014/main" id="{57513F12-EBBB-51EA-C059-1083661D8017}"/>
              </a:ext>
            </a:extLst>
          </p:cNvPr>
          <p:cNvSpPr/>
          <p:nvPr/>
        </p:nvSpPr>
        <p:spPr>
          <a:xfrm>
            <a:off x="3281902" y="1721288"/>
            <a:ext cx="2520000" cy="900000"/>
          </a:xfrm>
          <a:prstGeom prst="rect">
            <a:avLst/>
          </a:prstGeom>
          <a:noFill/>
          <a:ln w="9525" algn="ctr">
            <a:no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Defend the current customer base with active and analytic churn management.</a:t>
            </a:r>
          </a:p>
        </p:txBody>
      </p:sp>
      <p:cxnSp>
        <p:nvCxnSpPr>
          <p:cNvPr id="20" name="Straight Connector 19">
            <a:extLst>
              <a:ext uri="{FF2B5EF4-FFF2-40B4-BE49-F238E27FC236}">
                <a16:creationId xmlns:a16="http://schemas.microsoft.com/office/drawing/2014/main" id="{6E378A3E-FD49-2373-5B47-60D9190D0510}"/>
              </a:ext>
            </a:extLst>
          </p:cNvPr>
          <p:cNvCxnSpPr>
            <a:cxnSpLocks/>
          </p:cNvCxnSpPr>
          <p:nvPr/>
        </p:nvCxnSpPr>
        <p:spPr>
          <a:xfrm>
            <a:off x="557805" y="1693758"/>
            <a:ext cx="2340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11F061-6604-76DC-733C-4A82557D9BA3}"/>
              </a:ext>
            </a:extLst>
          </p:cNvPr>
          <p:cNvCxnSpPr>
            <a:cxnSpLocks/>
          </p:cNvCxnSpPr>
          <p:nvPr/>
        </p:nvCxnSpPr>
        <p:spPr>
          <a:xfrm>
            <a:off x="3371902" y="1693758"/>
            <a:ext cx="2340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960ECD5-7A3F-2049-95DD-01ADF85D80EA}"/>
              </a:ext>
            </a:extLst>
          </p:cNvPr>
          <p:cNvSpPr/>
          <p:nvPr/>
        </p:nvSpPr>
        <p:spPr>
          <a:xfrm>
            <a:off x="467802" y="2708237"/>
            <a:ext cx="5334090" cy="1651382"/>
          </a:xfrm>
          <a:prstGeom prst="rect">
            <a:avLst/>
          </a:prstGeom>
          <a:solidFill>
            <a:schemeClr val="bg1"/>
          </a:solidFill>
          <a:ln w="9525" algn="ctr">
            <a:solidFill>
              <a:schemeClr val="bg1"/>
            </a:solid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ts val="0"/>
              </a:spcBef>
              <a:spcAft>
                <a:spcPts val="0"/>
              </a:spcAft>
              <a:buClr>
                <a:srgbClr val="5A0E13"/>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Context for the program</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Customers are fairly disengaged in the buying process of [product] and find it convenient to accept offers from [competitive channels]</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Intake can not compensate for current basis churn rate of 15.4%.</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Avg. age of customers increased from 47 to 57 years old.</a:t>
            </a:r>
            <a:endParaRPr lang="en-US" sz="800" kern="1200" noProof="0">
              <a:solidFill>
                <a:srgbClr val="E7E6E6">
                  <a:lumMod val="10000"/>
                </a:srgbClr>
              </a:solidFill>
              <a:latin typeface="Arial" panose="020B0604020202020204" pitchFamily="34" charset="0"/>
              <a:ea typeface="+mn-ea"/>
              <a:cs typeface="Arial" panose="020B0604020202020204" pitchFamily="34" charset="0"/>
            </a:endParaRP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Limited actions is taken to reduce churn.</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Limited data and analytics in place to effectively monitor churn development.</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Increased churn pressure mitigated by customer service save team who convince 25-30% of potential churners to stay.</a:t>
            </a:r>
            <a:b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br>
            <a:endPar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base" latinLnBrk="0" hangingPunct="1">
              <a:lnSpc>
                <a:spcPct val="100000"/>
              </a:lnSpc>
              <a:spcBef>
                <a:spcPts val="0"/>
              </a:spcBef>
              <a:spcAft>
                <a:spcPts val="0"/>
              </a:spcAft>
              <a:buClr>
                <a:srgbClr val="5A0E13"/>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Program value creation </a:t>
            </a:r>
          </a:p>
          <a:p>
            <a:pPr marL="288925" lvl="1" indent="-174625" fontAlgn="base">
              <a:buSzPct val="100000"/>
              <a:buFont typeface="Ubuntu"/>
              <a:buChar char="•"/>
            </a:pPr>
            <a:r>
              <a:rPr lang="en-US" sz="800" kern="1200">
                <a:latin typeface="Arial" panose="020B0604020202020204" pitchFamily="34" charset="0"/>
                <a:ea typeface="+mn-ea"/>
                <a:cs typeface="Arial" panose="020B0604020202020204" pitchFamily="34" charset="0"/>
              </a:rPr>
              <a:t>Reactive effort most progressed, however possible to be more proactive and targeted (no differentiation based on churn likelihood).</a:t>
            </a:r>
          </a:p>
        </p:txBody>
      </p:sp>
      <p:sp>
        <p:nvSpPr>
          <p:cNvPr id="23" name="Rectangle 2">
            <a:extLst>
              <a:ext uri="{FF2B5EF4-FFF2-40B4-BE49-F238E27FC236}">
                <a16:creationId xmlns:a16="http://schemas.microsoft.com/office/drawing/2014/main" id="{6F425A3B-24E9-C94E-4041-C91130D0F444}"/>
              </a:ext>
            </a:extLst>
          </p:cNvPr>
          <p:cNvSpPr>
            <a:spLocks noChangeArrowheads="1"/>
          </p:cNvSpPr>
          <p:nvPr/>
        </p:nvSpPr>
        <p:spPr bwMode="gray">
          <a:xfrm>
            <a:off x="467802" y="2412941"/>
            <a:ext cx="5334090" cy="337100"/>
          </a:xfrm>
          <a:prstGeom prst="rect">
            <a:avLst/>
          </a:prstGeom>
          <a:noFill/>
          <a:ln w="9525">
            <a:noFill/>
            <a:miter lim="800000"/>
            <a:headEnd/>
            <a:tailEnd/>
          </a:ln>
          <a:effectLst>
            <a:outerShdw dist="25400" dir="5400000" sx="99000" sy="99000" algn="ctr" rotWithShape="0">
              <a:schemeClr val="tx2"/>
            </a:outerShdw>
          </a:effectLst>
        </p:spPr>
        <p:txBody>
          <a:bodyPr wrap="square" tIns="91440" bIns="90000" anchor="b">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Initiative overview</a:t>
            </a:r>
          </a:p>
        </p:txBody>
      </p:sp>
      <p:cxnSp>
        <p:nvCxnSpPr>
          <p:cNvPr id="26" name="Straight Connector 25">
            <a:extLst>
              <a:ext uri="{FF2B5EF4-FFF2-40B4-BE49-F238E27FC236}">
                <a16:creationId xmlns:a16="http://schemas.microsoft.com/office/drawing/2014/main" id="{C36DFA6D-BC18-4E39-CB4C-79327AB06E70}"/>
              </a:ext>
            </a:extLst>
          </p:cNvPr>
          <p:cNvCxnSpPr>
            <a:cxnSpLocks/>
          </p:cNvCxnSpPr>
          <p:nvPr/>
        </p:nvCxnSpPr>
        <p:spPr>
          <a:xfrm>
            <a:off x="560847" y="275004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2">
            <a:extLst>
              <a:ext uri="{FF2B5EF4-FFF2-40B4-BE49-F238E27FC236}">
                <a16:creationId xmlns:a16="http://schemas.microsoft.com/office/drawing/2014/main" id="{FCE65DDE-C9BD-6894-D7A5-DAC7FAF5A08B}"/>
              </a:ext>
            </a:extLst>
          </p:cNvPr>
          <p:cNvSpPr>
            <a:spLocks noChangeArrowheads="1"/>
          </p:cNvSpPr>
          <p:nvPr/>
        </p:nvSpPr>
        <p:spPr bwMode="gray">
          <a:xfrm>
            <a:off x="467802" y="4306321"/>
            <a:ext cx="5334090" cy="337100"/>
          </a:xfrm>
          <a:prstGeom prst="rect">
            <a:avLst/>
          </a:prstGeom>
          <a:noFill/>
          <a:ln w="9525">
            <a:noFill/>
            <a:miter lim="800000"/>
            <a:headEnd/>
            <a:tailEnd/>
          </a:ln>
          <a:effectLst>
            <a:outerShdw dist="25400" dir="5400000" sx="99000" sy="99000" algn="ctr" rotWithShape="0">
              <a:schemeClr val="tx2"/>
            </a:outerShdw>
          </a:effectLst>
        </p:spPr>
        <p:txBody>
          <a:bodyPr wrap="square" tIns="91440" bIns="90000" anchor="b">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Sub-initiatives</a:t>
            </a:r>
          </a:p>
        </p:txBody>
      </p:sp>
      <p:cxnSp>
        <p:nvCxnSpPr>
          <p:cNvPr id="32" name="Straight Connector 31">
            <a:extLst>
              <a:ext uri="{FF2B5EF4-FFF2-40B4-BE49-F238E27FC236}">
                <a16:creationId xmlns:a16="http://schemas.microsoft.com/office/drawing/2014/main" id="{137D920C-6202-ABB9-A177-B2A55A2FE4C0}"/>
              </a:ext>
            </a:extLst>
          </p:cNvPr>
          <p:cNvCxnSpPr>
            <a:cxnSpLocks/>
          </p:cNvCxnSpPr>
          <p:nvPr/>
        </p:nvCxnSpPr>
        <p:spPr>
          <a:xfrm>
            <a:off x="560847" y="464342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3" name="Table 33">
            <a:extLst>
              <a:ext uri="{FF2B5EF4-FFF2-40B4-BE49-F238E27FC236}">
                <a16:creationId xmlns:a16="http://schemas.microsoft.com/office/drawing/2014/main" id="{B39BBCAE-79C7-F3B3-6FCC-D5FAC9E31B65}"/>
              </a:ext>
            </a:extLst>
          </p:cNvPr>
          <p:cNvGraphicFramePr>
            <a:graphicFrameLocks noGrp="1"/>
          </p:cNvGraphicFramePr>
          <p:nvPr>
            <p:extLst>
              <p:ext uri="{D42A27DB-BD31-4B8C-83A1-F6EECF244321}">
                <p14:modId xmlns:p14="http://schemas.microsoft.com/office/powerpoint/2010/main" val="454862776"/>
              </p:ext>
            </p:extLst>
          </p:nvPr>
        </p:nvGraphicFramePr>
        <p:xfrm>
          <a:off x="557806" y="4673548"/>
          <a:ext cx="5148000" cy="1698480"/>
        </p:xfrm>
        <a:graphic>
          <a:graphicData uri="http://schemas.openxmlformats.org/drawingml/2006/table">
            <a:tbl>
              <a:tblPr firstRow="1" bandRow="1">
                <a:tableStyleId>{13CE0595-0B00-448C-BB99-5609596045FD}</a:tableStyleId>
              </a:tblPr>
              <a:tblGrid>
                <a:gridCol w="403972">
                  <a:extLst>
                    <a:ext uri="{9D8B030D-6E8A-4147-A177-3AD203B41FA5}">
                      <a16:colId xmlns:a16="http://schemas.microsoft.com/office/drawing/2014/main" val="470460442"/>
                    </a:ext>
                  </a:extLst>
                </a:gridCol>
                <a:gridCol w="3028028">
                  <a:extLst>
                    <a:ext uri="{9D8B030D-6E8A-4147-A177-3AD203B41FA5}">
                      <a16:colId xmlns:a16="http://schemas.microsoft.com/office/drawing/2014/main" val="2265604082"/>
                    </a:ext>
                  </a:extLst>
                </a:gridCol>
                <a:gridCol w="1716000">
                  <a:extLst>
                    <a:ext uri="{9D8B030D-6E8A-4147-A177-3AD203B41FA5}">
                      <a16:colId xmlns:a16="http://schemas.microsoft.com/office/drawing/2014/main" val="3710834502"/>
                    </a:ext>
                  </a:extLst>
                </a:gridCol>
              </a:tblGrid>
              <a:tr h="177478">
                <a:tc gridSpan="2">
                  <a:txBody>
                    <a:bodyPr/>
                    <a:lstStyle/>
                    <a:p>
                      <a:r>
                        <a:rPr lang="en-US" sz="800"/>
                        <a:t>Initiative</a:t>
                      </a:r>
                    </a:p>
                  </a:txBody>
                  <a:tcPr marL="72000"/>
                </a:tc>
                <a:tc hMerge="1">
                  <a:txBody>
                    <a:bodyPr/>
                    <a:lstStyle/>
                    <a:p>
                      <a:endParaRPr lang="en-US" sz="800"/>
                    </a:p>
                  </a:txBody>
                  <a:tcPr/>
                </a:tc>
                <a:tc>
                  <a:txBody>
                    <a:bodyPr/>
                    <a:lstStyle/>
                    <a:p>
                      <a:r>
                        <a:rPr lang="en-US" sz="800"/>
                        <a:t>Manager</a:t>
                      </a:r>
                    </a:p>
                  </a:txBody>
                  <a:tcPr marL="36000"/>
                </a:tc>
                <a:extLst>
                  <a:ext uri="{0D108BD9-81ED-4DB2-BD59-A6C34878D82A}">
                    <a16:rowId xmlns:a16="http://schemas.microsoft.com/office/drawing/2014/main" val="2784042414"/>
                  </a:ext>
                </a:extLst>
              </a:tr>
              <a:tr h="177478">
                <a:tc>
                  <a:txBody>
                    <a:bodyPr/>
                    <a:lstStyle/>
                    <a:p>
                      <a:r>
                        <a:rPr lang="en-US" sz="800"/>
                        <a:t>E.1</a:t>
                      </a:r>
                    </a:p>
                  </a:txBody>
                  <a:tcPr marL="72000">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i="0" kern="1200" noProof="0">
                          <a:solidFill>
                            <a:schemeClr val="tx1"/>
                          </a:solidFill>
                          <a:latin typeface="+mn-lt"/>
                          <a:ea typeface="+mn-ea"/>
                          <a:cs typeface="+mn-cs"/>
                        </a:rPr>
                        <a:t>Setup churn cockpit: Monthly reporting to gain insights and track performance of initiatives</a:t>
                      </a:r>
                    </a:p>
                  </a:txBody>
                  <a:tcPr marL="45720" marR="45720" marT="36000" marB="36000" anchor="ctr">
                    <a:lnB w="6350" cap="flat" cmpd="sng" algn="ctr">
                      <a:solidFill>
                        <a:schemeClr val="tx1"/>
                      </a:solidFill>
                      <a:prstDash val="sysDash"/>
                      <a:round/>
                      <a:headEnd type="none" w="med" len="med"/>
                      <a:tailEnd type="none" w="med" len="med"/>
                    </a:lnB>
                    <a:noFill/>
                  </a:tcPr>
                </a:tc>
                <a:tc>
                  <a:txBody>
                    <a:bodyPr/>
                    <a:lstStyle/>
                    <a:p>
                      <a:r>
                        <a:rPr lang="en-US" sz="800"/>
                        <a:t>[sanitized]</a:t>
                      </a:r>
                    </a:p>
                  </a:txBody>
                  <a:tcPr marL="36000">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0820279"/>
                  </a:ext>
                </a:extLst>
              </a:tr>
              <a:tr h="177478">
                <a:tc>
                  <a:txBody>
                    <a:bodyPr/>
                    <a:lstStyle/>
                    <a:p>
                      <a:r>
                        <a:rPr lang="en-US" sz="800"/>
                        <a:t>E.2</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i="0" kern="1200">
                          <a:solidFill>
                            <a:schemeClr val="tx1"/>
                          </a:solidFill>
                          <a:latin typeface="+mn-lt"/>
                          <a:ea typeface="+mn-ea"/>
                          <a:cs typeface="+mn-cs"/>
                        </a:rPr>
                        <a:t>Track reasons for churn</a:t>
                      </a:r>
                      <a:endParaRPr lang="en-US" sz="800" i="0" kern="1200" noProof="0">
                        <a:solidFill>
                          <a:schemeClr val="tx1"/>
                        </a:solidFill>
                        <a:latin typeface="+mn-lt"/>
                        <a:ea typeface="+mn-ea"/>
                        <a:cs typeface="+mn-cs"/>
                      </a:endParaRPr>
                    </a:p>
                  </a:txBody>
                  <a:tcPr marL="4572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866001107"/>
                  </a:ext>
                </a:extLst>
              </a:tr>
              <a:tr h="177478">
                <a:tc>
                  <a:txBody>
                    <a:bodyPr/>
                    <a:lstStyle/>
                    <a:p>
                      <a:r>
                        <a:rPr lang="en-US" sz="800"/>
                        <a:t>E.3</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Save initiatives (differentiate reactive effort, education)</a:t>
                      </a:r>
                      <a:endParaRPr kumimoji="0" lang="da-DK" sz="800" b="0" i="0" u="none" strike="noStrike" kern="1200" cap="none" spc="0" normalizeH="0" baseline="0" noProof="0">
                        <a:ln>
                          <a:noFill/>
                        </a:ln>
                        <a:solidFill>
                          <a:srgbClr val="000000"/>
                        </a:solidFill>
                        <a:effectLst/>
                        <a:uLnTx/>
                        <a:uFillTx/>
                        <a:latin typeface="+mn-lt"/>
                        <a:ea typeface="+mn-ea"/>
                        <a:cs typeface="+mn-cs"/>
                      </a:endParaRPr>
                    </a:p>
                  </a:txBody>
                  <a:tcPr marL="4572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66388218"/>
                  </a:ext>
                </a:extLst>
              </a:tr>
              <a:tr h="177478">
                <a:tc>
                  <a:txBody>
                    <a:bodyPr/>
                    <a:lstStyle/>
                    <a:p>
                      <a:r>
                        <a:rPr lang="en-US" sz="800"/>
                        <a:t>E.4</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Pro-active activities (e.g. targeted cross-selling, renewal offers)</a:t>
                      </a:r>
                    </a:p>
                  </a:txBody>
                  <a:tcPr marL="4572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21899295"/>
                  </a:ext>
                </a:extLst>
              </a:tr>
              <a:tr h="177478">
                <a:tc>
                  <a:txBody>
                    <a:bodyPr/>
                    <a:lstStyle/>
                    <a:p>
                      <a:r>
                        <a:rPr lang="en-US" sz="800"/>
                        <a:t>E.5</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Inform customers about product value to increase perceived value (based on segmentation)</a:t>
                      </a:r>
                    </a:p>
                  </a:txBody>
                  <a:tcPr marL="4572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34558171"/>
                  </a:ext>
                </a:extLst>
              </a:tr>
              <a:tr h="177478">
                <a:tc>
                  <a:txBody>
                    <a:bodyPr/>
                    <a:lstStyle/>
                    <a:p>
                      <a:r>
                        <a:rPr lang="en-US" sz="800"/>
                        <a:t>E.6</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Differentiate pricing to existing customers</a:t>
                      </a:r>
                    </a:p>
                  </a:txBody>
                  <a:tcPr marL="4572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[sanitized]</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45135660"/>
                  </a:ext>
                </a:extLst>
              </a:tr>
            </a:tbl>
          </a:graphicData>
        </a:graphic>
      </p:graphicFrame>
      <p:cxnSp>
        <p:nvCxnSpPr>
          <p:cNvPr id="34" name="Straight Connector 33">
            <a:extLst>
              <a:ext uri="{FF2B5EF4-FFF2-40B4-BE49-F238E27FC236}">
                <a16:creationId xmlns:a16="http://schemas.microsoft.com/office/drawing/2014/main" id="{0BDFE819-89AA-A2F8-45A5-F7B49F7AA65F}"/>
              </a:ext>
            </a:extLst>
          </p:cNvPr>
          <p:cNvCxnSpPr>
            <a:cxnSpLocks/>
          </p:cNvCxnSpPr>
          <p:nvPr/>
        </p:nvCxnSpPr>
        <p:spPr>
          <a:xfrm>
            <a:off x="6480844" y="464342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571579F-069A-E203-C33D-068AF610D83C}"/>
              </a:ext>
            </a:extLst>
          </p:cNvPr>
          <p:cNvSpPr/>
          <p:nvPr/>
        </p:nvSpPr>
        <p:spPr>
          <a:xfrm>
            <a:off x="7179114" y="4673548"/>
            <a:ext cx="4449731" cy="540000"/>
          </a:xfrm>
          <a:prstGeom prst="rect">
            <a:avLst/>
          </a:prstGeom>
          <a:noFill/>
          <a:ln w="9525" algn="ctr">
            <a:noFill/>
            <a:miter lim="800000"/>
            <a:headEnd type="none" w="lg" len="lg"/>
            <a:tailEnd type="none" w="lg" len="lg"/>
          </a:ln>
        </p:spPr>
        <p:txBody>
          <a:bodyPr lIns="0" tIns="36000" rIns="0" bIns="36000" anchor="ctr"/>
          <a:lstStyle/>
          <a:p>
            <a:pPr marL="288925" lvl="1" indent="-174625" fontAlgn="base">
              <a:buSzPct val="100000"/>
              <a:buFont typeface="Ubuntu"/>
              <a:buChar char="•"/>
            </a:pPr>
            <a:r>
              <a:rPr lang="en-US" sz="800" kern="1200">
                <a:solidFill>
                  <a:schemeClr val="bg2">
                    <a:lumMod val="10000"/>
                  </a:schemeClr>
                </a:solidFill>
                <a:latin typeface="Arial" panose="020B0604020202020204" pitchFamily="34" charset="0"/>
                <a:ea typeface="+mn-ea"/>
                <a:cs typeface="Arial" panose="020B0604020202020204" pitchFamily="34" charset="0"/>
              </a:rPr>
              <a:t>Lack of reporting and insights</a:t>
            </a:r>
          </a:p>
        </p:txBody>
      </p:sp>
      <p:sp>
        <p:nvSpPr>
          <p:cNvPr id="38" name="Rectangle 37">
            <a:extLst>
              <a:ext uri="{FF2B5EF4-FFF2-40B4-BE49-F238E27FC236}">
                <a16:creationId xmlns:a16="http://schemas.microsoft.com/office/drawing/2014/main" id="{A4B6D4C5-95C4-8499-3BAD-9D58EACBC37A}"/>
              </a:ext>
            </a:extLst>
          </p:cNvPr>
          <p:cNvSpPr/>
          <p:nvPr/>
        </p:nvSpPr>
        <p:spPr>
          <a:xfrm>
            <a:off x="7179112" y="5840428"/>
            <a:ext cx="4449733" cy="540000"/>
          </a:xfrm>
          <a:prstGeom prst="rect">
            <a:avLst/>
          </a:prstGeom>
          <a:noFill/>
          <a:ln w="9525" algn="ctr">
            <a:noFill/>
            <a:miter lim="800000"/>
            <a:headEnd type="none" w="lg" len="lg"/>
            <a:tailEnd type="none" w="lg" len="lg"/>
          </a:ln>
        </p:spPr>
        <p:txBody>
          <a:bodyPr wrap="square" lIns="0" tIns="36000" rIns="0" bIns="36000" anchor="ctr"/>
          <a:lstStyle/>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Begin set up of churn cockpit and reports</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lang="en-US" sz="800" kern="1200">
                <a:solidFill>
                  <a:srgbClr val="E7E6E6">
                    <a:lumMod val="10000"/>
                  </a:srgbClr>
                </a:solidFill>
                <a:latin typeface="Arial" panose="020B0604020202020204" pitchFamily="34" charset="0"/>
                <a:ea typeface="+mn-ea"/>
                <a:cs typeface="Arial" panose="020B0604020202020204" pitchFamily="34" charset="0"/>
              </a:rPr>
              <a:t>Identify and prioritize concrete experiments for churn reduction</a:t>
            </a:r>
            <a:endPar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42" name="Rectangle 41">
            <a:extLst>
              <a:ext uri="{FF2B5EF4-FFF2-40B4-BE49-F238E27FC236}">
                <a16:creationId xmlns:a16="http://schemas.microsoft.com/office/drawing/2014/main" id="{1355E21E-5BC4-4691-14EB-21999D8FB8FE}"/>
              </a:ext>
            </a:extLst>
          </p:cNvPr>
          <p:cNvSpPr/>
          <p:nvPr/>
        </p:nvSpPr>
        <p:spPr>
          <a:xfrm>
            <a:off x="7179112" y="5256988"/>
            <a:ext cx="4449733" cy="540000"/>
          </a:xfrm>
          <a:prstGeom prst="rect">
            <a:avLst/>
          </a:prstGeom>
          <a:noFill/>
          <a:ln w="9525" algn="ctr">
            <a:noFill/>
            <a:miter lim="800000"/>
            <a:headEnd type="none" w="lg" len="lg"/>
            <a:tailEnd type="none" w="lg" len="lg"/>
          </a:ln>
        </p:spPr>
        <p:txBody>
          <a:bodyPr wrap="square" lIns="0" tIns="36000" rIns="0" bIns="36000" anchor="ctr"/>
          <a:lstStyle/>
          <a:p>
            <a:pPr marL="288925" lvl="1" indent="-174625" fontAlgn="base">
              <a:buSzPct val="100000"/>
              <a:buFont typeface="Ubuntu"/>
              <a:buChar char="•"/>
            </a:pPr>
            <a:r>
              <a:rPr lang="en-US" sz="800" kern="1200">
                <a:solidFill>
                  <a:schemeClr val="bg2">
                    <a:lumMod val="10000"/>
                  </a:schemeClr>
                </a:solidFill>
                <a:latin typeface="Arial" panose="020B0604020202020204" pitchFamily="34" charset="0"/>
                <a:ea typeface="+mn-ea"/>
                <a:cs typeface="Arial" panose="020B0604020202020204" pitchFamily="34" charset="0"/>
              </a:rPr>
              <a:t>People: 1 project manager, ½ FTE analytic</a:t>
            </a:r>
          </a:p>
          <a:p>
            <a:pPr marL="288925" lvl="1" indent="-174625" fontAlgn="base">
              <a:buSzPct val="100000"/>
              <a:buFont typeface="Ubuntu"/>
              <a:buChar char="•"/>
            </a:pPr>
            <a:r>
              <a:rPr lang="en-US" sz="800" kern="1200">
                <a:solidFill>
                  <a:schemeClr val="bg2">
                    <a:lumMod val="10000"/>
                  </a:schemeClr>
                </a:solidFill>
                <a:latin typeface="Arial" panose="020B0604020202020204" pitchFamily="34" charset="0"/>
                <a:ea typeface="+mn-ea"/>
                <a:cs typeface="Arial" panose="020B0604020202020204" pitchFamily="34" charset="0"/>
              </a:rPr>
              <a:t>Systems: Churn and figures implemented in CRM-system, implement data regarding customer use of product advantages</a:t>
            </a:r>
          </a:p>
          <a:p>
            <a:pPr marL="288925" lvl="1" indent="-174625" fontAlgn="base">
              <a:buSzPct val="100000"/>
              <a:buFont typeface="Ubuntu"/>
              <a:buChar char="•"/>
            </a:pPr>
            <a:r>
              <a:rPr lang="en-US" sz="800" kern="1200">
                <a:solidFill>
                  <a:schemeClr val="bg2">
                    <a:lumMod val="10000"/>
                  </a:schemeClr>
                </a:solidFill>
                <a:latin typeface="Arial" panose="020B0604020202020204" pitchFamily="34" charset="0"/>
                <a:ea typeface="+mn-ea"/>
                <a:cs typeface="Arial" panose="020B0604020202020204" pitchFamily="34" charset="0"/>
              </a:rPr>
              <a:t>Org. setup: Cross-organizational efforts driven through churn project group</a:t>
            </a:r>
          </a:p>
        </p:txBody>
      </p:sp>
      <p:sp>
        <p:nvSpPr>
          <p:cNvPr id="43" name="Rectangle 42">
            <a:extLst>
              <a:ext uri="{FF2B5EF4-FFF2-40B4-BE49-F238E27FC236}">
                <a16:creationId xmlns:a16="http://schemas.microsoft.com/office/drawing/2014/main" id="{25EF824D-AD96-0E8B-640C-F139FCFC3CCE}"/>
              </a:ext>
            </a:extLst>
          </p:cNvPr>
          <p:cNvSpPr/>
          <p:nvPr/>
        </p:nvSpPr>
        <p:spPr>
          <a:xfrm>
            <a:off x="6480098" y="4673548"/>
            <a:ext cx="698997"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Risk</a:t>
            </a:r>
          </a:p>
        </p:txBody>
      </p:sp>
      <p:sp>
        <p:nvSpPr>
          <p:cNvPr id="44" name="Rectangle 43">
            <a:extLst>
              <a:ext uri="{FF2B5EF4-FFF2-40B4-BE49-F238E27FC236}">
                <a16:creationId xmlns:a16="http://schemas.microsoft.com/office/drawing/2014/main" id="{437FCB67-C078-A1BB-3B11-9050F403AC37}"/>
              </a:ext>
            </a:extLst>
          </p:cNvPr>
          <p:cNvSpPr/>
          <p:nvPr/>
        </p:nvSpPr>
        <p:spPr>
          <a:xfrm>
            <a:off x="6477411" y="5256988"/>
            <a:ext cx="698997"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Require-</a:t>
            </a:r>
            <a:r>
              <a:rPr kumimoji="0" lang="en-US" sz="800" b="1" i="0" u="none" strike="noStrike" kern="0" cap="none" spc="0" normalizeH="0" baseline="0" noProof="0" err="1">
                <a:ln>
                  <a:noFill/>
                </a:ln>
                <a:solidFill>
                  <a:srgbClr val="FFFFFF"/>
                </a:solidFill>
                <a:effectLst/>
                <a:uLnTx/>
                <a:uFillTx/>
                <a:latin typeface="Arial" panose="020B0604020202020204"/>
                <a:ea typeface="+mn-ea"/>
                <a:cs typeface="+mn-cs"/>
                <a:sym typeface="Arial"/>
              </a:rPr>
              <a:t>ments</a:t>
            </a:r>
            <a:endPar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5" name="Rectangle 44">
            <a:extLst>
              <a:ext uri="{FF2B5EF4-FFF2-40B4-BE49-F238E27FC236}">
                <a16:creationId xmlns:a16="http://schemas.microsoft.com/office/drawing/2014/main" id="{E999634D-4F47-5409-CA7C-91DDE9D2129A}"/>
              </a:ext>
            </a:extLst>
          </p:cNvPr>
          <p:cNvSpPr/>
          <p:nvPr/>
        </p:nvSpPr>
        <p:spPr>
          <a:xfrm>
            <a:off x="6477411" y="5840428"/>
            <a:ext cx="698997"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Next </a:t>
            </a:r>
            <a:b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b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steps</a:t>
            </a:r>
          </a:p>
        </p:txBody>
      </p:sp>
      <p:cxnSp>
        <p:nvCxnSpPr>
          <p:cNvPr id="54" name="Straight Connector 53">
            <a:extLst>
              <a:ext uri="{FF2B5EF4-FFF2-40B4-BE49-F238E27FC236}">
                <a16:creationId xmlns:a16="http://schemas.microsoft.com/office/drawing/2014/main" id="{6D7C96BC-FC0A-FA9B-CE89-2B2CD5865A39}"/>
              </a:ext>
            </a:extLst>
          </p:cNvPr>
          <p:cNvCxnSpPr>
            <a:cxnSpLocks/>
          </p:cNvCxnSpPr>
          <p:nvPr/>
        </p:nvCxnSpPr>
        <p:spPr>
          <a:xfrm>
            <a:off x="6480844" y="1693758"/>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2">
            <a:extLst>
              <a:ext uri="{FF2B5EF4-FFF2-40B4-BE49-F238E27FC236}">
                <a16:creationId xmlns:a16="http://schemas.microsoft.com/office/drawing/2014/main" id="{133F1977-FC47-E941-CC71-B2B46E319E2E}"/>
              </a:ext>
            </a:extLst>
          </p:cNvPr>
          <p:cNvSpPr>
            <a:spLocks noChangeArrowheads="1"/>
          </p:cNvSpPr>
          <p:nvPr/>
        </p:nvSpPr>
        <p:spPr bwMode="gray">
          <a:xfrm>
            <a:off x="6480846" y="1341269"/>
            <a:ext cx="5147997"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Timing of highlighted milestones</a:t>
            </a:r>
          </a:p>
        </p:txBody>
      </p:sp>
      <p:graphicFrame>
        <p:nvGraphicFramePr>
          <p:cNvPr id="56" name="Table 55">
            <a:extLst>
              <a:ext uri="{FF2B5EF4-FFF2-40B4-BE49-F238E27FC236}">
                <a16:creationId xmlns:a16="http://schemas.microsoft.com/office/drawing/2014/main" id="{C189E7CF-5ADD-4523-6041-A74C77CA080C}"/>
              </a:ext>
            </a:extLst>
          </p:cNvPr>
          <p:cNvGraphicFramePr>
            <a:graphicFrameLocks noGrp="1"/>
          </p:cNvGraphicFramePr>
          <p:nvPr>
            <p:extLst>
              <p:ext uri="{D42A27DB-BD31-4B8C-83A1-F6EECF244321}">
                <p14:modId xmlns:p14="http://schemas.microsoft.com/office/powerpoint/2010/main" val="25161041"/>
              </p:ext>
            </p:extLst>
          </p:nvPr>
        </p:nvGraphicFramePr>
        <p:xfrm>
          <a:off x="6486195" y="2022912"/>
          <a:ext cx="5139210" cy="401760"/>
        </p:xfrm>
        <a:graphic>
          <a:graphicData uri="http://schemas.openxmlformats.org/drawingml/2006/table">
            <a:tbl>
              <a:tblPr firstRow="1" bandRow="1">
                <a:tableStyleId>{5C22544A-7EE6-4342-B048-85BDC9FD1C3A}</a:tableStyleId>
              </a:tblPr>
              <a:tblGrid>
                <a:gridCol w="1713070">
                  <a:extLst>
                    <a:ext uri="{9D8B030D-6E8A-4147-A177-3AD203B41FA5}">
                      <a16:colId xmlns:a16="http://schemas.microsoft.com/office/drawing/2014/main" val="20000"/>
                    </a:ext>
                  </a:extLst>
                </a:gridCol>
                <a:gridCol w="1713070">
                  <a:extLst>
                    <a:ext uri="{9D8B030D-6E8A-4147-A177-3AD203B41FA5}">
                      <a16:colId xmlns:a16="http://schemas.microsoft.com/office/drawing/2014/main" val="20001"/>
                    </a:ext>
                  </a:extLst>
                </a:gridCol>
                <a:gridCol w="1713070">
                  <a:extLst>
                    <a:ext uri="{9D8B030D-6E8A-4147-A177-3AD203B41FA5}">
                      <a16:colId xmlns:a16="http://schemas.microsoft.com/office/drawing/2014/main" val="20002"/>
                    </a:ext>
                  </a:extLst>
                </a:gridCol>
              </a:tblGrid>
              <a:tr h="153068">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a:solidFill>
                            <a:schemeClr val="bg2">
                              <a:lumMod val="10000"/>
                            </a:schemeClr>
                          </a:solidFill>
                          <a:latin typeface="+mn-lt"/>
                        </a:rPr>
                        <a:t>Churn reports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a:solidFill>
                            <a:schemeClr val="bg2">
                              <a:lumMod val="10000"/>
                            </a:schemeClr>
                          </a:solidFill>
                          <a:latin typeface="+mn-lt"/>
                        </a:rPr>
                        <a:t>Extended CRM activities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a:solidFill>
                            <a:schemeClr val="bg2">
                              <a:lumMod val="10000"/>
                            </a:schemeClr>
                          </a:solidFill>
                          <a:latin typeface="+mn-lt"/>
                        </a:rPr>
                        <a:t>Welcome survey</a:t>
                      </a:r>
                    </a:p>
                  </a:txBody>
                  <a:tcPr marL="90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buFont typeface="Arial" panose="020B0604020202020204" pitchFamily="34" charset="0"/>
                        <a:buChar char="•"/>
                      </a:pPr>
                      <a:r>
                        <a:rPr kumimoji="0" lang="en-US" sz="800" b="0" i="0" u="none" strike="noStrike" kern="1200" cap="none" spc="0" normalizeH="0" baseline="0" noProof="0">
                          <a:ln>
                            <a:noFill/>
                          </a:ln>
                          <a:solidFill>
                            <a:schemeClr val="bg2">
                              <a:lumMod val="10000"/>
                            </a:schemeClr>
                          </a:solidFill>
                          <a:effectLst/>
                          <a:uLnTx/>
                          <a:uFillTx/>
                          <a:latin typeface="+mn-lt"/>
                          <a:ea typeface="+mn-ea"/>
                          <a:cs typeface="+mn-cs"/>
                          <a:sym typeface="Calibri"/>
                        </a:rPr>
                        <a:t>Revised churn strategy based on learnings so far</a:t>
                      </a:r>
                      <a:br>
                        <a:rPr kumimoji="0" lang="en-US" sz="800" b="0" i="0" u="none" strike="noStrike" kern="1200" cap="none" spc="0" normalizeH="0" baseline="0" noProof="0">
                          <a:ln>
                            <a:noFill/>
                          </a:ln>
                          <a:solidFill>
                            <a:schemeClr val="bg2">
                              <a:lumMod val="10000"/>
                            </a:schemeClr>
                          </a:solidFill>
                          <a:effectLst/>
                          <a:uLnTx/>
                          <a:uFillTx/>
                          <a:latin typeface="+mn-lt"/>
                          <a:ea typeface="+mn-ea"/>
                          <a:cs typeface="+mn-cs"/>
                          <a:sym typeface="Calibri"/>
                        </a:rPr>
                      </a:br>
                      <a:endParaRPr kumimoji="0" lang="en-US" sz="800" b="0" i="0" u="none" strike="noStrike" kern="1200" cap="none" spc="0" normalizeH="0" baseline="0" noProof="0">
                        <a:ln>
                          <a:noFill/>
                        </a:ln>
                        <a:solidFill>
                          <a:schemeClr val="bg2">
                            <a:lumMod val="10000"/>
                          </a:schemeClr>
                        </a:solidFill>
                        <a:effectLst/>
                        <a:uLnTx/>
                        <a:uFillTx/>
                        <a:latin typeface="+mn-lt"/>
                        <a:ea typeface="+mn-ea"/>
                        <a:cs typeface="+mn-cs"/>
                        <a:sym typeface="Calibri"/>
                      </a:endParaRPr>
                    </a:p>
                  </a:txBody>
                  <a:tcPr marL="90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800" b="0">
                        <a:solidFill>
                          <a:schemeClr val="tx1"/>
                        </a:solidFill>
                        <a:latin typeface="Arial" panose="020B0604020202020204" pitchFamily="34" charset="0"/>
                        <a:cs typeface="Arial" panose="020B0604020202020204" pitchFamily="34" charset="0"/>
                      </a:endParaRPr>
                    </a:p>
                  </a:txBody>
                  <a:tcPr marL="36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7" name="AutoShape 2">
            <a:extLst>
              <a:ext uri="{FF2B5EF4-FFF2-40B4-BE49-F238E27FC236}">
                <a16:creationId xmlns:a16="http://schemas.microsoft.com/office/drawing/2014/main" id="{9BC310B1-09D4-BBCC-41A0-3D594459DDF6}"/>
              </a:ext>
            </a:extLst>
          </p:cNvPr>
          <p:cNvSpPr>
            <a:spLocks noChangeArrowheads="1"/>
          </p:cNvSpPr>
          <p:nvPr/>
        </p:nvSpPr>
        <p:spPr bwMode="gray">
          <a:xfrm>
            <a:off x="6477410" y="1803218"/>
            <a:ext cx="1702965" cy="166686"/>
          </a:xfrm>
          <a:prstGeom prst="homePlate">
            <a:avLst>
              <a:gd name="adj" fmla="val 28025"/>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2020-2021</a:t>
            </a:r>
          </a:p>
        </p:txBody>
      </p:sp>
      <p:sp>
        <p:nvSpPr>
          <p:cNvPr id="58" name="AutoShape 3">
            <a:extLst>
              <a:ext uri="{FF2B5EF4-FFF2-40B4-BE49-F238E27FC236}">
                <a16:creationId xmlns:a16="http://schemas.microsoft.com/office/drawing/2014/main" id="{AE33B4A4-F51F-DC3C-2F8A-0FA5C0EA5E11}"/>
              </a:ext>
            </a:extLst>
          </p:cNvPr>
          <p:cNvSpPr>
            <a:spLocks noChangeArrowheads="1"/>
          </p:cNvSpPr>
          <p:nvPr/>
        </p:nvSpPr>
        <p:spPr bwMode="gray">
          <a:xfrm>
            <a:off x="8200371" y="1803218"/>
            <a:ext cx="1702075" cy="166686"/>
          </a:xfrm>
          <a:prstGeom prst="chevron">
            <a:avLst>
              <a:gd name="adj" fmla="val 27720"/>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2022-2025</a:t>
            </a:r>
            <a:endParaRPr kumimoji="0" lang="en-US" sz="800" b="0" i="1"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endParaRPr>
          </a:p>
        </p:txBody>
      </p:sp>
      <p:sp>
        <p:nvSpPr>
          <p:cNvPr id="59" name="AutoShape 4">
            <a:extLst>
              <a:ext uri="{FF2B5EF4-FFF2-40B4-BE49-F238E27FC236}">
                <a16:creationId xmlns:a16="http://schemas.microsoft.com/office/drawing/2014/main" id="{5478ACF2-FED6-0023-DBFB-F3F5BA2F673C}"/>
              </a:ext>
            </a:extLst>
          </p:cNvPr>
          <p:cNvSpPr>
            <a:spLocks noChangeArrowheads="1"/>
          </p:cNvSpPr>
          <p:nvPr/>
        </p:nvSpPr>
        <p:spPr bwMode="gray">
          <a:xfrm>
            <a:off x="9922443" y="1803218"/>
            <a:ext cx="1702964" cy="166686"/>
          </a:xfrm>
          <a:prstGeom prst="chevron">
            <a:avLst>
              <a:gd name="adj" fmla="val 27734"/>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Beyond 2025</a:t>
            </a:r>
            <a:endParaRPr kumimoji="0" lang="en-US" sz="800" b="0" i="1"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endParaRPr>
          </a:p>
        </p:txBody>
      </p:sp>
      <p:cxnSp>
        <p:nvCxnSpPr>
          <p:cNvPr id="60" name="Straight Connector 59">
            <a:extLst>
              <a:ext uri="{FF2B5EF4-FFF2-40B4-BE49-F238E27FC236}">
                <a16:creationId xmlns:a16="http://schemas.microsoft.com/office/drawing/2014/main" id="{D1954A59-5070-A109-281A-C06F72DDF485}"/>
              </a:ext>
            </a:extLst>
          </p:cNvPr>
          <p:cNvCxnSpPr>
            <a:cxnSpLocks/>
          </p:cNvCxnSpPr>
          <p:nvPr/>
        </p:nvCxnSpPr>
        <p:spPr>
          <a:xfrm>
            <a:off x="6480844" y="3102530"/>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2">
            <a:extLst>
              <a:ext uri="{FF2B5EF4-FFF2-40B4-BE49-F238E27FC236}">
                <a16:creationId xmlns:a16="http://schemas.microsoft.com/office/drawing/2014/main" id="{AC0D592A-7991-0B91-2FC4-21CD84EFFFFF}"/>
              </a:ext>
            </a:extLst>
          </p:cNvPr>
          <p:cNvSpPr>
            <a:spLocks noChangeArrowheads="1"/>
          </p:cNvSpPr>
          <p:nvPr/>
        </p:nvSpPr>
        <p:spPr bwMode="gray">
          <a:xfrm>
            <a:off x="6480846" y="2750041"/>
            <a:ext cx="5147997"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Success KPIs</a:t>
            </a:r>
          </a:p>
        </p:txBody>
      </p:sp>
      <p:graphicFrame>
        <p:nvGraphicFramePr>
          <p:cNvPr id="62" name="Table 33">
            <a:extLst>
              <a:ext uri="{FF2B5EF4-FFF2-40B4-BE49-F238E27FC236}">
                <a16:creationId xmlns:a16="http://schemas.microsoft.com/office/drawing/2014/main" id="{8817BDF6-6F27-271B-CAC7-718207A17A63}"/>
              </a:ext>
            </a:extLst>
          </p:cNvPr>
          <p:cNvGraphicFramePr>
            <a:graphicFrameLocks noGrp="1"/>
          </p:cNvGraphicFramePr>
          <p:nvPr>
            <p:extLst>
              <p:ext uri="{D42A27DB-BD31-4B8C-83A1-F6EECF244321}">
                <p14:modId xmlns:p14="http://schemas.microsoft.com/office/powerpoint/2010/main" val="3854954458"/>
              </p:ext>
            </p:extLst>
          </p:nvPr>
        </p:nvGraphicFramePr>
        <p:xfrm>
          <a:off x="6477405" y="3138283"/>
          <a:ext cx="5148002" cy="1202400"/>
        </p:xfrm>
        <a:graphic>
          <a:graphicData uri="http://schemas.openxmlformats.org/drawingml/2006/table">
            <a:tbl>
              <a:tblPr firstRow="1" bandRow="1">
                <a:tableStyleId>{13CE0595-0B00-448C-BB99-5609596045FD}</a:tableStyleId>
              </a:tblPr>
              <a:tblGrid>
                <a:gridCol w="2826744">
                  <a:extLst>
                    <a:ext uri="{9D8B030D-6E8A-4147-A177-3AD203B41FA5}">
                      <a16:colId xmlns:a16="http://schemas.microsoft.com/office/drawing/2014/main" val="470460442"/>
                    </a:ext>
                  </a:extLst>
                </a:gridCol>
                <a:gridCol w="1160629">
                  <a:extLst>
                    <a:ext uri="{9D8B030D-6E8A-4147-A177-3AD203B41FA5}">
                      <a16:colId xmlns:a16="http://schemas.microsoft.com/office/drawing/2014/main" val="2265604082"/>
                    </a:ext>
                  </a:extLst>
                </a:gridCol>
                <a:gridCol w="1160629">
                  <a:extLst>
                    <a:ext uri="{9D8B030D-6E8A-4147-A177-3AD203B41FA5}">
                      <a16:colId xmlns:a16="http://schemas.microsoft.com/office/drawing/2014/main" val="3710834502"/>
                    </a:ext>
                  </a:extLst>
                </a:gridCol>
              </a:tblGrid>
              <a:tr h="213360">
                <a:tc>
                  <a:txBody>
                    <a:bodyPr/>
                    <a:lstStyle/>
                    <a:p>
                      <a:r>
                        <a:rPr lang="en-US" sz="800"/>
                        <a:t>KPI</a:t>
                      </a:r>
                    </a:p>
                  </a:txBody>
                  <a:tcPr/>
                </a:tc>
                <a:tc>
                  <a:txBody>
                    <a:bodyPr/>
                    <a:lstStyle/>
                    <a:p>
                      <a:r>
                        <a:rPr lang="en-US" sz="800"/>
                        <a:t>Target</a:t>
                      </a:r>
                    </a:p>
                  </a:txBody>
                  <a:tcPr/>
                </a:tc>
                <a:tc>
                  <a:txBody>
                    <a:bodyPr/>
                    <a:lstStyle/>
                    <a:p>
                      <a:r>
                        <a:rPr lang="en-US" sz="800"/>
                        <a:t>By</a:t>
                      </a:r>
                    </a:p>
                  </a:txBody>
                  <a:tcPr/>
                </a:tc>
                <a:extLst>
                  <a:ext uri="{0D108BD9-81ED-4DB2-BD59-A6C34878D82A}">
                    <a16:rowId xmlns:a16="http://schemas.microsoft.com/office/drawing/2014/main" val="2784042414"/>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Tx/>
                        <a:buNone/>
                        <a:tabLst/>
                        <a:defRPr/>
                      </a:pPr>
                      <a:r>
                        <a:rPr kumimoji="0" lang="en-US" sz="800" b="0" i="0" u="none" strike="noStrike" kern="1200" cap="none" spc="0" normalizeH="0" baseline="0" noProof="0">
                          <a:ln>
                            <a:noFill/>
                          </a:ln>
                          <a:solidFill>
                            <a:schemeClr val="bg2">
                              <a:lumMod val="10000"/>
                            </a:schemeClr>
                          </a:solidFill>
                          <a:effectLst/>
                          <a:uLnTx/>
                          <a:uFillTx/>
                          <a:latin typeface="+mn-lt"/>
                          <a:ea typeface="+mn-ea"/>
                          <a:cs typeface="+mn-cs"/>
                          <a:sym typeface="Calibri"/>
                        </a:rPr>
                        <a:t>Reduce basic churn rate</a:t>
                      </a:r>
                    </a:p>
                  </a:txBody>
                  <a:tcPr marL="108000" marR="36000" marT="18000" marB="18000" anchor="ctr">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baseline="0" noProof="0">
                          <a:solidFill>
                            <a:schemeClr val="bg2">
                              <a:lumMod val="10000"/>
                            </a:schemeClr>
                          </a:solidFill>
                          <a:latin typeface="+mn-lt"/>
                          <a:ea typeface="+mn-ea"/>
                          <a:cs typeface="+mn-cs"/>
                          <a:sym typeface="Calibri"/>
                        </a:rPr>
                        <a:t>13.5%</a:t>
                      </a:r>
                    </a:p>
                  </a:txBody>
                  <a:tcPr marL="36000" marT="36000" marB="36000" anchor="ctr">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Q4 2022</a:t>
                      </a:r>
                    </a:p>
                  </a:txBody>
                  <a:tcPr marL="36000" marR="45720" marT="36000" marB="36000" anchor="ctr">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0820279"/>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Tx/>
                        <a:buNone/>
                        <a:tabLst/>
                        <a:defRPr/>
                      </a:pPr>
                      <a:r>
                        <a:rPr kumimoji="0" lang="en-US" sz="800" b="0" i="0" u="none" strike="noStrike" kern="1200" cap="none" spc="0" normalizeH="0" baseline="0" noProof="0">
                          <a:ln>
                            <a:noFill/>
                          </a:ln>
                          <a:solidFill>
                            <a:schemeClr val="bg2">
                              <a:lumMod val="10000"/>
                            </a:schemeClr>
                          </a:solidFill>
                          <a:effectLst/>
                          <a:uLnTx/>
                          <a:uFillTx/>
                          <a:latin typeface="Arial" panose="020B0604020202020204" pitchFamily="34" charset="0"/>
                          <a:ea typeface="Arial"/>
                          <a:cs typeface="Arial" panose="020B0604020202020204" pitchFamily="34" charset="0"/>
                          <a:sym typeface="Calibri"/>
                        </a:rPr>
                        <a:t>Increase save rate in Customer service</a:t>
                      </a:r>
                      <a:endParaRPr kumimoji="0" lang="en-US" sz="8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Calibri"/>
                      </a:endParaRPr>
                    </a:p>
                  </a:txBody>
                  <a:tcPr marL="108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baseline="0" noProof="0">
                          <a:solidFill>
                            <a:schemeClr val="bg2">
                              <a:lumMod val="10000"/>
                            </a:schemeClr>
                          </a:solidFill>
                          <a:latin typeface="+mn-lt"/>
                          <a:ea typeface="+mn-ea"/>
                          <a:cs typeface="+mn-cs"/>
                          <a:sym typeface="Calibri"/>
                        </a:rPr>
                        <a:t>30%</a:t>
                      </a:r>
                    </a:p>
                  </a:txBody>
                  <a:tcPr marL="3600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2023</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866001107"/>
                  </a:ext>
                </a:extLst>
              </a:tr>
              <a:tr h="177478">
                <a:tc>
                  <a:txBody>
                    <a:bodyPr/>
                    <a:lstStyle/>
                    <a:p>
                      <a:pPr marL="285750" marR="0" lvl="1" indent="-171450" algn="l" defTabSz="914400" rtl="0" eaLnBrk="1" fontAlgn="auto" latinLnBrk="0" hangingPunct="1">
                        <a:lnSpc>
                          <a:spcPct val="100000"/>
                        </a:lnSpc>
                        <a:spcBef>
                          <a:spcPts val="0"/>
                        </a:spcBef>
                        <a:spcAft>
                          <a:spcPts val="0"/>
                        </a:spcAft>
                        <a:buClr>
                          <a:srgbClr val="F47B39"/>
                        </a:buClr>
                        <a:buSzPct val="100000"/>
                        <a:buFontTx/>
                        <a:buNone/>
                        <a:tabLst/>
                        <a:defRPr/>
                      </a:pPr>
                      <a:r>
                        <a:rPr kumimoji="0" lang="en-US" sz="8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Calibri"/>
                        </a:rPr>
                        <a:t>Monthly churn reporting with an operational viewpoint</a:t>
                      </a:r>
                    </a:p>
                  </a:txBody>
                  <a:tcPr marL="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baseline="0" noProof="0">
                          <a:solidFill>
                            <a:schemeClr val="bg2">
                              <a:lumMod val="10000"/>
                            </a:schemeClr>
                          </a:solidFill>
                          <a:latin typeface="+mn-lt"/>
                          <a:ea typeface="+mn-ea"/>
                          <a:cs typeface="+mn-cs"/>
                          <a:sym typeface="Calibri"/>
                        </a:rPr>
                        <a:t>-</a:t>
                      </a:r>
                    </a:p>
                  </a:txBody>
                  <a:tcPr marL="3600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Dec 2020</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66388218"/>
                  </a:ext>
                </a:extLst>
              </a:tr>
              <a:tr h="177478">
                <a:tc>
                  <a:txBody>
                    <a:bodyPr/>
                    <a:lstStyle/>
                    <a:p>
                      <a:pPr marL="285750" marR="0" lvl="1" indent="-171450" algn="l" defTabSz="914400" rtl="0" eaLnBrk="1" fontAlgn="auto" latinLnBrk="0" hangingPunct="1">
                        <a:lnSpc>
                          <a:spcPct val="100000"/>
                        </a:lnSpc>
                        <a:spcBef>
                          <a:spcPts val="0"/>
                        </a:spcBef>
                        <a:spcAft>
                          <a:spcPts val="0"/>
                        </a:spcAft>
                        <a:buClr>
                          <a:srgbClr val="F47B39"/>
                        </a:buClr>
                        <a:buSzPct val="100000"/>
                        <a:buFontTx/>
                        <a:buNone/>
                        <a:tabLst/>
                        <a:defRPr/>
                      </a:pPr>
                      <a:r>
                        <a:rPr kumimoji="0" lang="en-US" sz="8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Calibri"/>
                        </a:rPr>
                        <a:t>Increase CLV</a:t>
                      </a:r>
                    </a:p>
                  </a:txBody>
                  <a:tcPr marL="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baseline="0" noProof="0">
                          <a:solidFill>
                            <a:schemeClr val="bg2">
                              <a:lumMod val="10000"/>
                            </a:schemeClr>
                          </a:solidFill>
                          <a:latin typeface="+mn-lt"/>
                          <a:ea typeface="+mn-ea"/>
                          <a:cs typeface="+mn-cs"/>
                          <a:sym typeface="Calibri"/>
                        </a:rPr>
                        <a:t>[sanitized]</a:t>
                      </a:r>
                    </a:p>
                  </a:txBody>
                  <a:tcPr marL="3600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2023/2024</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21899295"/>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Tx/>
                        <a:buNone/>
                        <a:tabLst/>
                        <a:defRPr/>
                      </a:pPr>
                      <a:endParaRPr kumimoji="0" lang="en-US" sz="800" b="0" i="0" u="none" strike="noStrike" kern="1200" cap="none" spc="0" normalizeH="0" baseline="0" noProof="0">
                        <a:ln>
                          <a:noFill/>
                        </a:ln>
                        <a:solidFill>
                          <a:schemeClr val="bg2">
                            <a:lumMod val="10000"/>
                          </a:schemeClr>
                        </a:solidFill>
                        <a:effectLst/>
                        <a:uLnTx/>
                        <a:uFillTx/>
                        <a:latin typeface="+mn-lt"/>
                        <a:ea typeface="+mn-ea"/>
                        <a:cs typeface="+mn-cs"/>
                        <a:sym typeface="Calibri"/>
                      </a:endParaRPr>
                    </a:p>
                  </a:txBody>
                  <a:tcPr marL="108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baseline="0" noProof="0">
                        <a:solidFill>
                          <a:schemeClr val="bg2">
                            <a:lumMod val="10000"/>
                          </a:schemeClr>
                        </a:solidFill>
                        <a:latin typeface="+mn-lt"/>
                        <a:ea typeface="+mn-ea"/>
                        <a:cs typeface="+mn-cs"/>
                        <a:sym typeface="Calibri"/>
                      </a:endParaRPr>
                    </a:p>
                  </a:txBody>
                  <a:tcPr marL="3600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34558171"/>
                  </a:ext>
                </a:extLst>
              </a:tr>
            </a:tbl>
          </a:graphicData>
        </a:graphic>
      </p:graphicFrame>
    </p:spTree>
    <p:extLst>
      <p:ext uri="{BB962C8B-B14F-4D97-AF65-F5344CB8AC3E}">
        <p14:creationId xmlns:p14="http://schemas.microsoft.com/office/powerpoint/2010/main" val="134432507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6AD93-D1F4-79A6-5C82-5C02D8B72AA6}"/>
              </a:ext>
            </a:extLst>
          </p:cNvPr>
          <p:cNvSpPr>
            <a:spLocks noGrp="1"/>
          </p:cNvSpPr>
          <p:nvPr>
            <p:ph type="title"/>
          </p:nvPr>
        </p:nvSpPr>
        <p:spPr>
          <a:xfrm>
            <a:off x="467806" y="365126"/>
            <a:ext cx="11173331" cy="811212"/>
          </a:xfrm>
        </p:spPr>
        <p:txBody>
          <a:bodyPr/>
          <a:lstStyle/>
          <a:p>
            <a:r>
              <a:rPr lang="en-US">
                <a:solidFill>
                  <a:schemeClr val="bg2"/>
                </a:solidFill>
              </a:rPr>
              <a:t>Summary: </a:t>
            </a:r>
            <a:r>
              <a:rPr lang="en-US"/>
              <a:t>[Country] strategy overview</a:t>
            </a:r>
          </a:p>
        </p:txBody>
      </p:sp>
      <p:sp>
        <p:nvSpPr>
          <p:cNvPr id="3" name="Slide Number Placeholder 2">
            <a:extLst>
              <a:ext uri="{FF2B5EF4-FFF2-40B4-BE49-F238E27FC236}">
                <a16:creationId xmlns:a16="http://schemas.microsoft.com/office/drawing/2014/main" id="{BF2D2444-7EB6-9799-8063-F9F0237C814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225</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4" name="Pentagon 3">
            <a:extLst>
              <a:ext uri="{FF2B5EF4-FFF2-40B4-BE49-F238E27FC236}">
                <a16:creationId xmlns:a16="http://schemas.microsoft.com/office/drawing/2014/main" id="{BA12B7C1-5C76-19BB-7B3A-8E4941B9C285}"/>
              </a:ext>
            </a:extLst>
          </p:cNvPr>
          <p:cNvSpPr/>
          <p:nvPr/>
        </p:nvSpPr>
        <p:spPr bwMode="auto">
          <a:xfrm>
            <a:off x="467806" y="1414028"/>
            <a:ext cx="1411794" cy="2334476"/>
          </a:xfrm>
          <a:prstGeom prst="homePlate">
            <a:avLst>
              <a:gd name="adj" fmla="val 22131"/>
            </a:avLst>
          </a:prstGeom>
          <a:solidFill>
            <a:schemeClr val="tx2"/>
          </a:solidFill>
          <a:ln w="19050"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1"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rPr>
              <a:t>Our </a:t>
            </a:r>
            <a:br>
              <a:rPr kumimoji="0" lang="en-US" sz="1200" b="1"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rPr>
            </a:br>
            <a:r>
              <a:rPr kumimoji="0" lang="en-US" sz="1200" b="1"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rPr>
              <a:t>starting point</a:t>
            </a:r>
          </a:p>
        </p:txBody>
      </p:sp>
      <p:sp>
        <p:nvSpPr>
          <p:cNvPr id="5" name="Pentagon 4">
            <a:extLst>
              <a:ext uri="{FF2B5EF4-FFF2-40B4-BE49-F238E27FC236}">
                <a16:creationId xmlns:a16="http://schemas.microsoft.com/office/drawing/2014/main" id="{9E17FFC2-D965-84F3-E6BA-767B4A2C5937}"/>
              </a:ext>
            </a:extLst>
          </p:cNvPr>
          <p:cNvSpPr/>
          <p:nvPr/>
        </p:nvSpPr>
        <p:spPr bwMode="auto">
          <a:xfrm>
            <a:off x="467806" y="3828171"/>
            <a:ext cx="1411794" cy="2499604"/>
          </a:xfrm>
          <a:prstGeom prst="homePlate">
            <a:avLst>
              <a:gd name="adj" fmla="val 22131"/>
            </a:avLst>
          </a:prstGeom>
          <a:solidFill>
            <a:schemeClr val="tx1"/>
          </a:solidFill>
          <a:ln w="19050" algn="ctr">
            <a:noFill/>
            <a:miter lim="800000"/>
            <a:headEnd/>
            <a:tailEnd/>
          </a:ln>
          <a:effectLst/>
        </p:spPr>
        <p:txBody>
          <a:bodyPr vert="horz" lIns="0" tIns="36000" rIns="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2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Strategic </a:t>
            </a:r>
            <a:br>
              <a:rPr kumimoji="0" lang="en-US" sz="12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br>
            <a:r>
              <a:rPr kumimoji="0" lang="en-US" sz="12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recommend-dations</a:t>
            </a:r>
          </a:p>
        </p:txBody>
      </p:sp>
      <p:sp>
        <p:nvSpPr>
          <p:cNvPr id="6" name="Rectangle 5">
            <a:extLst>
              <a:ext uri="{FF2B5EF4-FFF2-40B4-BE49-F238E27FC236}">
                <a16:creationId xmlns:a16="http://schemas.microsoft.com/office/drawing/2014/main" id="{2B293031-4A7B-2BB8-5D23-1F02DEE0E4C9}"/>
              </a:ext>
            </a:extLst>
          </p:cNvPr>
          <p:cNvSpPr/>
          <p:nvPr/>
        </p:nvSpPr>
        <p:spPr bwMode="auto">
          <a:xfrm>
            <a:off x="4596352" y="1414028"/>
            <a:ext cx="2185200" cy="289659"/>
          </a:xfrm>
          <a:prstGeom prst="rect">
            <a:avLst/>
          </a:prstGeom>
          <a:solidFill>
            <a:schemeClr val="tx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ts val="0"/>
              </a:spcBef>
              <a:spcAft>
                <a:spcPts val="0"/>
              </a:spcAft>
              <a:buClr>
                <a:srgbClr val="000000"/>
              </a:buClr>
              <a:buSzPct val="85000"/>
              <a:buFont typeface="Arial"/>
              <a:buNone/>
              <a:tabLst/>
              <a:defRPr/>
            </a:pPr>
            <a:r>
              <a:rPr kumimoji="0" lang="en-US" sz="1000" b="1"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rPr>
              <a:t>Customer portfolio</a:t>
            </a:r>
          </a:p>
        </p:txBody>
      </p:sp>
      <p:sp>
        <p:nvSpPr>
          <p:cNvPr id="7" name="Rectangle 6">
            <a:extLst>
              <a:ext uri="{FF2B5EF4-FFF2-40B4-BE49-F238E27FC236}">
                <a16:creationId xmlns:a16="http://schemas.microsoft.com/office/drawing/2014/main" id="{AD4E2DD3-3AFC-EEEC-AA2F-1C8CE3175A14}"/>
              </a:ext>
            </a:extLst>
          </p:cNvPr>
          <p:cNvSpPr/>
          <p:nvPr/>
        </p:nvSpPr>
        <p:spPr bwMode="auto">
          <a:xfrm>
            <a:off x="7026144" y="1414028"/>
            <a:ext cx="2185200" cy="289659"/>
          </a:xfrm>
          <a:prstGeom prst="rect">
            <a:avLst/>
          </a:prstGeom>
          <a:solidFill>
            <a:schemeClr val="tx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ts val="0"/>
              </a:spcBef>
              <a:spcAft>
                <a:spcPts val="0"/>
              </a:spcAft>
              <a:buClr>
                <a:srgbClr val="000000"/>
              </a:buClr>
              <a:buSzPct val="85000"/>
              <a:buFont typeface="Arial"/>
              <a:buNone/>
              <a:tabLst/>
              <a:defRPr/>
            </a:pPr>
            <a:r>
              <a:rPr kumimoji="0" lang="en-US" sz="1000" b="1"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rPr>
              <a:t>Competitive situation</a:t>
            </a:r>
          </a:p>
        </p:txBody>
      </p:sp>
      <p:sp>
        <p:nvSpPr>
          <p:cNvPr id="8" name="Rectangle 7">
            <a:extLst>
              <a:ext uri="{FF2B5EF4-FFF2-40B4-BE49-F238E27FC236}">
                <a16:creationId xmlns:a16="http://schemas.microsoft.com/office/drawing/2014/main" id="{38D107C3-3ADB-EB7C-1286-30029EDAE8F2}"/>
              </a:ext>
            </a:extLst>
          </p:cNvPr>
          <p:cNvSpPr/>
          <p:nvPr/>
        </p:nvSpPr>
        <p:spPr bwMode="auto">
          <a:xfrm>
            <a:off x="2164139" y="3828171"/>
            <a:ext cx="5917415" cy="289659"/>
          </a:xfrm>
          <a:prstGeom prst="rect">
            <a:avLst/>
          </a:prstGeom>
          <a:solidFill>
            <a:schemeClr val="tx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ts val="0"/>
              </a:spcBef>
              <a:spcAft>
                <a:spcPts val="0"/>
              </a:spcAft>
              <a:buClr>
                <a:srgbClr val="000000"/>
              </a:buClr>
              <a:buSzPct val="85000"/>
              <a:buFont typeface="Arial"/>
              <a:buNone/>
              <a:tabLst/>
              <a:defRPr/>
            </a:pPr>
            <a:r>
              <a:rPr kumimoji="0" lang="en-US" sz="10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Strategic initiatives  </a:t>
            </a:r>
          </a:p>
        </p:txBody>
      </p:sp>
      <p:sp>
        <p:nvSpPr>
          <p:cNvPr id="9" name="Rectangle 8">
            <a:extLst>
              <a:ext uri="{FF2B5EF4-FFF2-40B4-BE49-F238E27FC236}">
                <a16:creationId xmlns:a16="http://schemas.microsoft.com/office/drawing/2014/main" id="{16FD1DBC-47ED-D896-6AB0-F1B1A5E12D2B}"/>
              </a:ext>
            </a:extLst>
          </p:cNvPr>
          <p:cNvSpPr/>
          <p:nvPr/>
        </p:nvSpPr>
        <p:spPr bwMode="auto">
          <a:xfrm>
            <a:off x="8290560" y="3828171"/>
            <a:ext cx="3350576" cy="289658"/>
          </a:xfrm>
          <a:prstGeom prst="rect">
            <a:avLst/>
          </a:prstGeom>
          <a:solidFill>
            <a:schemeClr val="tx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ts val="0"/>
              </a:spcBef>
              <a:spcAft>
                <a:spcPts val="0"/>
              </a:spcAft>
              <a:buClr>
                <a:srgbClr val="000000"/>
              </a:buClr>
              <a:buSzPct val="85000"/>
              <a:buFont typeface="Arial"/>
              <a:buNone/>
              <a:tabLst/>
              <a:defRPr/>
            </a:pPr>
            <a:r>
              <a:rPr kumimoji="0" lang="en-US" sz="10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People and system requirements</a:t>
            </a:r>
          </a:p>
        </p:txBody>
      </p:sp>
      <p:sp>
        <p:nvSpPr>
          <p:cNvPr id="10" name="Rectangle 9">
            <a:extLst>
              <a:ext uri="{FF2B5EF4-FFF2-40B4-BE49-F238E27FC236}">
                <a16:creationId xmlns:a16="http://schemas.microsoft.com/office/drawing/2014/main" id="{E8811856-63E6-0C7E-FE9F-05F65D7EADDB}"/>
              </a:ext>
            </a:extLst>
          </p:cNvPr>
          <p:cNvSpPr/>
          <p:nvPr/>
        </p:nvSpPr>
        <p:spPr bwMode="auto">
          <a:xfrm>
            <a:off x="2164139" y="1414028"/>
            <a:ext cx="2187621" cy="289659"/>
          </a:xfrm>
          <a:prstGeom prst="rect">
            <a:avLst/>
          </a:prstGeom>
          <a:solidFill>
            <a:schemeClr val="tx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ts val="0"/>
              </a:spcBef>
              <a:spcAft>
                <a:spcPts val="0"/>
              </a:spcAft>
              <a:buClr>
                <a:srgbClr val="000000"/>
              </a:buClr>
              <a:buSzPct val="85000"/>
              <a:buFont typeface="Arial"/>
              <a:buNone/>
              <a:tabLst/>
              <a:defRPr/>
            </a:pPr>
            <a:r>
              <a:rPr kumimoji="0" lang="en-US" sz="1000" b="1"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rPr>
              <a:t>Market size and growth  outlook </a:t>
            </a:r>
          </a:p>
        </p:txBody>
      </p:sp>
      <p:sp>
        <p:nvSpPr>
          <p:cNvPr id="11" name="Rectangle 10">
            <a:extLst>
              <a:ext uri="{FF2B5EF4-FFF2-40B4-BE49-F238E27FC236}">
                <a16:creationId xmlns:a16="http://schemas.microsoft.com/office/drawing/2014/main" id="{C62639E2-D1F7-C20A-2A7B-43BFE2835BC6}"/>
              </a:ext>
            </a:extLst>
          </p:cNvPr>
          <p:cNvSpPr/>
          <p:nvPr/>
        </p:nvSpPr>
        <p:spPr bwMode="auto">
          <a:xfrm>
            <a:off x="9455937" y="1414028"/>
            <a:ext cx="2185200" cy="289659"/>
          </a:xfrm>
          <a:prstGeom prst="rect">
            <a:avLst/>
          </a:prstGeom>
          <a:solidFill>
            <a:schemeClr val="tx2"/>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ts val="0"/>
              </a:spcBef>
              <a:spcAft>
                <a:spcPts val="0"/>
              </a:spcAft>
              <a:buClr>
                <a:srgbClr val="000000"/>
              </a:buClr>
              <a:buSzPct val="85000"/>
              <a:buFont typeface="Arial"/>
              <a:buNone/>
              <a:tabLst/>
              <a:defRPr/>
            </a:pPr>
            <a:r>
              <a:rPr kumimoji="0" lang="en-US" sz="1000" b="1"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rPr>
              <a:t>Financial performance </a:t>
            </a:r>
          </a:p>
        </p:txBody>
      </p:sp>
      <p:sp>
        <p:nvSpPr>
          <p:cNvPr id="12" name="TextColumnContent">
            <a:extLst>
              <a:ext uri="{FF2B5EF4-FFF2-40B4-BE49-F238E27FC236}">
                <a16:creationId xmlns:a16="http://schemas.microsoft.com/office/drawing/2014/main" id="{5238EE8A-EC50-42FF-BAD3-18DF332051D3}"/>
              </a:ext>
            </a:extLst>
          </p:cNvPr>
          <p:cNvSpPr>
            <a:spLocks noChangeArrowheads="1"/>
          </p:cNvSpPr>
          <p:nvPr/>
        </p:nvSpPr>
        <p:spPr bwMode="gray">
          <a:xfrm>
            <a:off x="2164139" y="1703686"/>
            <a:ext cx="2187621" cy="1838049"/>
          </a:xfrm>
          <a:prstGeom prst="rect">
            <a:avLst/>
          </a:prstGeom>
          <a:noFill/>
          <a:ln w="9525" algn="ctr">
            <a:noFill/>
            <a:miter lim="800000"/>
            <a:headEnd type="none" w="lg" len="lg"/>
            <a:tailEnd type="none" w="lg" len="lg"/>
          </a:ln>
          <a:effectLst/>
        </p:spPr>
        <p:txBody>
          <a:bodyPr tIns="91440" bIns="91440"/>
          <a:lstStyle/>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rial"/>
              </a:rPr>
              <a:t>DtC</a:t>
            </a: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percentage: ~48%</a:t>
            </a: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Market is estimated to be 1.4 </a:t>
            </a:r>
            <a:r>
              <a:rPr kumimoji="0" lang="en-US" sz="1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rial"/>
              </a:rPr>
              <a:t>bUSD</a:t>
            </a: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in 202x</a:t>
            </a: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[sanitized]: 27%</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[sanitized]: 73%</a:t>
            </a:r>
          </a:p>
          <a:p>
            <a:pPr marL="0" marR="0" lvl="0" indent="0" algn="l" defTabSz="914400" rtl="0" eaLnBrk="1" fontAlgn="auto" latinLnBrk="0" hangingPunct="1">
              <a:lnSpc>
                <a:spcPct val="100000"/>
              </a:lnSpc>
              <a:spcBef>
                <a:spcPts val="0"/>
              </a:spcBef>
              <a:spcAft>
                <a:spcPts val="0"/>
              </a:spcAft>
              <a:buClr>
                <a:srgbClr val="000000"/>
              </a:buClr>
              <a:buSzPct val="100000"/>
              <a:buFont typeface=""/>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Pct val="100000"/>
              <a:buFont typeface=""/>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Market expected to grow 5.1% p.a. Underlying drivers are: </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Increased car ownership</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[sanitized]</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[sanitized]</a:t>
            </a: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3" name="TextColumnContent">
            <a:extLst>
              <a:ext uri="{FF2B5EF4-FFF2-40B4-BE49-F238E27FC236}">
                <a16:creationId xmlns:a16="http://schemas.microsoft.com/office/drawing/2014/main" id="{07E9F587-1577-6200-769B-46E18B95E03C}"/>
              </a:ext>
            </a:extLst>
          </p:cNvPr>
          <p:cNvSpPr>
            <a:spLocks noChangeArrowheads="1"/>
          </p:cNvSpPr>
          <p:nvPr/>
        </p:nvSpPr>
        <p:spPr bwMode="gray">
          <a:xfrm>
            <a:off x="4591508" y="1703686"/>
            <a:ext cx="2187622" cy="1838049"/>
          </a:xfrm>
          <a:prstGeom prst="rect">
            <a:avLst/>
          </a:prstGeom>
          <a:noFill/>
          <a:ln w="9525" algn="ctr">
            <a:noFill/>
            <a:miter lim="800000"/>
            <a:headEnd type="none" w="lg" len="lg"/>
            <a:tailEnd type="none" w="lg" len="lg"/>
          </a:ln>
          <a:effectLst/>
        </p:spPr>
        <p:txBody>
          <a:bodyPr tIns="91440" bIns="91440"/>
          <a:lstStyle/>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[Company] is very strong consumer brand in [country]:</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92% awareness, 39% high trust</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rial"/>
              </a:rPr>
              <a:t>DtC</a:t>
            </a: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portfolio under pressure: </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Significant decline in recruitment</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Churn rates stable around 15% since 201x, but a few red flags are present</a:t>
            </a: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4" name="TextColumnContent">
            <a:extLst>
              <a:ext uri="{FF2B5EF4-FFF2-40B4-BE49-F238E27FC236}">
                <a16:creationId xmlns:a16="http://schemas.microsoft.com/office/drawing/2014/main" id="{C05FCAA0-A891-0E86-C5B5-2E000CCE7870}"/>
              </a:ext>
            </a:extLst>
          </p:cNvPr>
          <p:cNvSpPr>
            <a:spLocks noChangeArrowheads="1"/>
          </p:cNvSpPr>
          <p:nvPr/>
        </p:nvSpPr>
        <p:spPr bwMode="gray">
          <a:xfrm>
            <a:off x="2164139" y="4126137"/>
            <a:ext cx="5917415" cy="2094624"/>
          </a:xfrm>
          <a:prstGeom prst="rect">
            <a:avLst/>
          </a:prstGeom>
          <a:noFill/>
          <a:ln w="9525" algn="ctr">
            <a:noFill/>
            <a:miter lim="800000"/>
            <a:headEnd type="none" w="lg" len="lg"/>
            <a:tailEnd type="none" w="lg" len="lg"/>
          </a:ln>
          <a:effectLst/>
        </p:spPr>
        <p:txBody>
          <a:bodyPr tIns="91440" bIns="91440"/>
          <a:lstStyle/>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Customer segmentation: </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Today:</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No consumer segmentation in place and very limited recruitment efforts</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Going forward:</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4 distinct consumer segments to be targeted with specific segment strategies for brand message, sales channels/marketing, and product/price offerings</a:t>
            </a: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Segment strategies:</a:t>
            </a: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Branding: </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Pursue an overall premium brand positioning, however with distinct value proposition towards target customer segments</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Channels: </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Differentiate use of sales channels according to segment preferences</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Offering: </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Provide a clearly differentiated product offering to increase value perception</a:t>
            </a: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b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b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Efficient churn management</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Today</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Limited efforts in place and lack of analytical foundation</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Going Forward</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11 initiatives identified to initiate; getting analytics in place is 1st priority</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5" name="TextColumnContent">
            <a:extLst>
              <a:ext uri="{FF2B5EF4-FFF2-40B4-BE49-F238E27FC236}">
                <a16:creationId xmlns:a16="http://schemas.microsoft.com/office/drawing/2014/main" id="{C256582F-8D5C-DE8F-7E8D-266A880039BC}"/>
              </a:ext>
            </a:extLst>
          </p:cNvPr>
          <p:cNvSpPr>
            <a:spLocks noChangeArrowheads="1"/>
          </p:cNvSpPr>
          <p:nvPr/>
        </p:nvSpPr>
        <p:spPr bwMode="gray">
          <a:xfrm>
            <a:off x="8290559" y="4126137"/>
            <a:ext cx="3350576" cy="2094624"/>
          </a:xfrm>
          <a:prstGeom prst="rect">
            <a:avLst/>
          </a:prstGeom>
          <a:noFill/>
          <a:ln w="9525" algn="ctr">
            <a:noFill/>
            <a:miter lim="800000"/>
            <a:headEnd type="none" w="lg" len="lg"/>
            <a:tailEnd type="none" w="lg" len="lg"/>
          </a:ln>
          <a:effectLst/>
        </p:spPr>
        <p:txBody>
          <a:bodyPr tIns="91440" bIns="91440"/>
          <a:lstStyle/>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rial"/>
              </a:rPr>
              <a:t>DtC</a:t>
            </a: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capabilities: </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Heavy </a:t>
            </a:r>
            <a:r>
              <a:rPr kumimoji="0" lang="en-US" sz="1000" b="0"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rial"/>
              </a:rPr>
              <a:t>DtC</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competencies required to lift suggested strategy</a:t>
            </a: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Innovation capabilities:</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Need of dedicated innovation team to really lift business development to new level</a:t>
            </a: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Current systems</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Systems are putting a strain on BI resources and limit delivery speed on simple requests (historical revenue/EBITA per product group still a black box)</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Specific system requirements for new initiatives to be investigated further in August</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a:t>
            </a: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6" name="TextColumnContent">
            <a:extLst>
              <a:ext uri="{FF2B5EF4-FFF2-40B4-BE49-F238E27FC236}">
                <a16:creationId xmlns:a16="http://schemas.microsoft.com/office/drawing/2014/main" id="{0B11A167-6C6D-F445-0159-A29B5EC63636}"/>
              </a:ext>
            </a:extLst>
          </p:cNvPr>
          <p:cNvSpPr>
            <a:spLocks noChangeArrowheads="1"/>
          </p:cNvSpPr>
          <p:nvPr/>
        </p:nvSpPr>
        <p:spPr bwMode="gray">
          <a:xfrm>
            <a:off x="7023724" y="1703687"/>
            <a:ext cx="2185200" cy="1725314"/>
          </a:xfrm>
          <a:prstGeom prst="rect">
            <a:avLst/>
          </a:prstGeom>
          <a:noFill/>
          <a:ln w="9525" algn="ctr">
            <a:noFill/>
            <a:miter lim="800000"/>
            <a:headEnd type="none" w="lg" len="lg"/>
            <a:tailEnd type="none" w="lg" len="lg"/>
          </a:ln>
          <a:effectLst/>
        </p:spPr>
        <p:txBody>
          <a:bodyPr tIns="91440" rIns="72000" bIns="91440"/>
          <a:lstStyle/>
          <a:p>
            <a:pPr marL="0" marR="0" lvl="0" indent="0" algn="l" defTabSz="914400" rtl="0" eaLnBrk="1" fontAlgn="auto" latinLnBrk="0" hangingPunct="1">
              <a:lnSpc>
                <a:spcPct val="100000"/>
              </a:lnSpc>
              <a:spcBef>
                <a:spcPts val="0"/>
              </a:spcBef>
              <a:spcAft>
                <a:spcPts val="0"/>
              </a:spcAft>
              <a:buClr>
                <a:srgbClr val="000000"/>
              </a:buClr>
              <a:buSzPct val="100000"/>
              <a:buFont typeface=""/>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Main competitor continues to be [competitors]</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47% of consumers prefer [sanitized]</a:t>
            </a: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Consumers experience little difference to [product] and the offering from [sanitized]</a:t>
            </a: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288925" marR="0" lvl="1" indent="-174625" algn="l" defTabSz="914400" rtl="0" eaLnBrk="1" fontAlgn="auto" latinLnBrk="0" hangingPunct="1">
              <a:lnSpc>
                <a:spcPct val="100000"/>
              </a:lnSpc>
              <a:spcBef>
                <a:spcPts val="0"/>
              </a:spcBef>
              <a:spcAft>
                <a:spcPts val="0"/>
              </a:spcAft>
              <a:buClr>
                <a:srgbClr val="177B57"/>
              </a:buClr>
              <a:buSzPct val="100000"/>
              <a:buFont typeface="Arial"/>
              <a:buChar char="•"/>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Pct val="100000"/>
              <a:buFont typeface=""/>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[Company] needs to differentiate its offering to effectively compete with the [sanitized] channels</a:t>
            </a: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7" name="TextColumnContent">
            <a:extLst>
              <a:ext uri="{FF2B5EF4-FFF2-40B4-BE49-F238E27FC236}">
                <a16:creationId xmlns:a16="http://schemas.microsoft.com/office/drawing/2014/main" id="{C676FFD3-7A1A-AC7C-9AA0-174744F9BF3E}"/>
              </a:ext>
            </a:extLst>
          </p:cNvPr>
          <p:cNvSpPr>
            <a:spLocks noChangeArrowheads="1"/>
          </p:cNvSpPr>
          <p:nvPr/>
        </p:nvSpPr>
        <p:spPr bwMode="gray">
          <a:xfrm>
            <a:off x="9453516" y="1703686"/>
            <a:ext cx="2187621" cy="1838049"/>
          </a:xfrm>
          <a:prstGeom prst="rect">
            <a:avLst/>
          </a:prstGeom>
          <a:noFill/>
          <a:ln w="9525" algn="ctr">
            <a:noFill/>
            <a:miter lim="800000"/>
            <a:headEnd type="none" w="lg" len="lg"/>
            <a:tailEnd type="none" w="lg" len="lg"/>
          </a:ln>
          <a:effectLst/>
        </p:spPr>
        <p:txBody>
          <a:bodyPr tIns="91440" bIns="91440"/>
          <a:lstStyle/>
          <a:p>
            <a:pPr marL="0" marR="0" lvl="0" indent="0" algn="l" defTabSz="914400" rtl="0" eaLnBrk="1" fontAlgn="auto" latinLnBrk="0" hangingPunct="1">
              <a:lnSpc>
                <a:spcPct val="100000"/>
              </a:lnSpc>
              <a:spcBef>
                <a:spcPts val="0"/>
              </a:spcBef>
              <a:spcAft>
                <a:spcPts val="0"/>
              </a:spcAft>
              <a:buClr>
                <a:srgbClr val="000000"/>
              </a:buClr>
              <a:buSzPct val="100000"/>
              <a:buFont typeface=""/>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[Product] contributes 44% of total revenue, but 82% of EBIT</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Total revenue of </a:t>
            </a:r>
            <a:r>
              <a:rPr lang="en-US" sz="1000">
                <a:latin typeface="Arial" panose="020B0604020202020204" pitchFamily="34" charset="0"/>
                <a:cs typeface="Arial" panose="020B0604020202020204" pitchFamily="34" charset="0"/>
              </a:rPr>
              <a:t>357 </a:t>
            </a:r>
            <a:r>
              <a:rPr lang="en-US" sz="1000" err="1">
                <a:latin typeface="Arial" panose="020B0604020202020204" pitchFamily="34" charset="0"/>
                <a:cs typeface="Arial" panose="020B0604020202020204" pitchFamily="34" charset="0"/>
              </a:rPr>
              <a:t>mUSD</a:t>
            </a: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EBITA in 202x 127 </a:t>
            </a:r>
            <a:r>
              <a:rPr kumimoji="0" lang="en-US" sz="1000" b="0"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rial"/>
              </a:rPr>
              <a:t>mUSD</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up from </a:t>
            </a:r>
            <a:r>
              <a:rPr lang="en-US" sz="1000">
                <a:latin typeface="Arial" panose="020B0604020202020204" pitchFamily="34" charset="0"/>
                <a:cs typeface="Arial" panose="020B0604020202020204" pitchFamily="34" charset="0"/>
              </a:rPr>
              <a:t>[sanitized]</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a:t>
            </a:r>
            <a:r>
              <a:rPr kumimoji="0" lang="en-US" sz="1000" b="0"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rial"/>
              </a:rPr>
              <a:t>mUSD</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in 201x</a:t>
            </a:r>
          </a:p>
          <a:p>
            <a:pPr marL="288925" marR="0" lvl="1" indent="-174625" algn="l" defTabSz="914400" rtl="0" eaLnBrk="1" fontAlgn="auto" latinLnBrk="0" hangingPunct="1">
              <a:lnSpc>
                <a:spcPct val="100000"/>
              </a:lnSpc>
              <a:spcBef>
                <a:spcPts val="0"/>
              </a:spcBef>
              <a:spcAft>
                <a:spcPts val="0"/>
              </a:spcAft>
              <a:buClr>
                <a:srgbClr val="177B57"/>
              </a:buClr>
              <a:buSzPct val="100000"/>
              <a:buFont typeface="Arial"/>
              <a:buChar char="•"/>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However, [product] business</a:t>
            </a:r>
          </a:p>
          <a:p>
            <a:pPr marL="0" marR="0" lvl="0" indent="0" algn="l" defTabSz="914400" rtl="0" eaLnBrk="1" fontAlgn="auto" latinLnBrk="0" hangingPunct="1">
              <a:lnSpc>
                <a:spcPct val="100000"/>
              </a:lnSpc>
              <a:spcBef>
                <a:spcPts val="0"/>
              </a:spcBef>
              <a:spcAft>
                <a:spcPts val="0"/>
              </a:spcAft>
              <a:buClr>
                <a:srgbClr val="E7E6E6"/>
              </a:buClr>
              <a:buSzTx/>
              <a:buFont typeface="Arial"/>
              <a:buNone/>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in decline</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Recruitment in decline</a:t>
            </a:r>
          </a:p>
          <a:p>
            <a:pPr marL="288925" marR="0" lvl="1" indent="-174625" algn="l" defTabSz="914400" rtl="0" eaLnBrk="1" fontAlgn="auto" latinLnBrk="0" hangingPunct="1">
              <a:lnSpc>
                <a:spcPct val="100000"/>
              </a:lnSpc>
              <a:spcBef>
                <a:spcPts val="0"/>
              </a:spcBef>
              <a:spcAft>
                <a:spcPts val="0"/>
              </a:spcAft>
              <a:buClr>
                <a:srgbClr val="000000"/>
              </a:buClr>
              <a:buSzPct val="100000"/>
              <a:buFont typeface="Ubuntu"/>
              <a:buChar char="•"/>
              <a:tabLst/>
              <a:defRPr/>
            </a:pPr>
            <a:r>
              <a:rPr kumimoji="0" lang="en-US" sz="1000" b="0"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rial"/>
              </a:rPr>
              <a:t>DtC</a:t>
            </a:r>
            <a:r>
              <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 portfolio is getting older</a:t>
            </a: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1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175643397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88072EBA-A75A-2C20-CBCE-E17CA6DF7620}"/>
              </a:ext>
            </a:extLst>
          </p:cNvPr>
          <p:cNvSpPr/>
          <p:nvPr/>
        </p:nvSpPr>
        <p:spPr>
          <a:xfrm>
            <a:off x="0" y="-598671"/>
            <a:ext cx="2897746" cy="2246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K" sz="1100"/>
              <a:t>Section 1 - Template</a:t>
            </a:r>
          </a:p>
        </p:txBody>
      </p:sp>
      <p:sp>
        <p:nvSpPr>
          <p:cNvPr id="3" name="Rectangle 2">
            <a:extLst>
              <a:ext uri="{FF2B5EF4-FFF2-40B4-BE49-F238E27FC236}">
                <a16:creationId xmlns:a16="http://schemas.microsoft.com/office/drawing/2014/main" id="{69B83189-8817-462F-F71E-67BFE4A8034E}"/>
              </a:ext>
            </a:extLst>
          </p:cNvPr>
          <p:cNvSpPr/>
          <p:nvPr/>
        </p:nvSpPr>
        <p:spPr>
          <a:xfrm>
            <a:off x="-1" y="-364371"/>
            <a:ext cx="2897747" cy="224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tx1"/>
                </a:solidFill>
              </a:rPr>
              <a:t>Business Strategy PowerPoint template</a:t>
            </a:r>
            <a:endParaRPr lang="en-DK" sz="1100">
              <a:solidFill>
                <a:schemeClr val="tx1"/>
              </a:solidFill>
            </a:endParaRPr>
          </a:p>
        </p:txBody>
      </p:sp>
      <p:sp>
        <p:nvSpPr>
          <p:cNvPr id="8" name="Google Shape;23;p40">
            <a:extLst>
              <a:ext uri="{FF2B5EF4-FFF2-40B4-BE49-F238E27FC236}">
                <a16:creationId xmlns:a16="http://schemas.microsoft.com/office/drawing/2014/main" id="{ED146124-AA30-1428-A45F-1792E468FF68}"/>
              </a:ext>
            </a:extLst>
          </p:cNvPr>
          <p:cNvSpPr txBox="1">
            <a:spLocks noGrp="1"/>
          </p:cNvSpPr>
          <p:nvPr>
            <p:ph type="sldNum" idx="12"/>
          </p:nvPr>
        </p:nvSpPr>
        <p:spPr>
          <a:xfrm>
            <a:off x="11241742" y="6425800"/>
            <a:ext cx="4593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226</a:t>
            </a:fld>
            <a:endParaRPr/>
          </a:p>
        </p:txBody>
      </p:sp>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4157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lang="da-DK" sz="2000" b="1">
                <a:solidFill>
                  <a:srgbClr val="08A6F6"/>
                </a:solidFill>
                <a:ea typeface="Georgia"/>
              </a:rPr>
              <a:t>Case</a:t>
            </a:r>
            <a:endParaRPr kumimoji="0" lang="da-DK" sz="2000" b="1" i="0" u="none" strike="noStrike" kern="0" cap="none" spc="0" normalizeH="0" baseline="0" noProof="0">
              <a:ln>
                <a:noFill/>
              </a:ln>
              <a:solidFill>
                <a:srgbClr val="08A6F6"/>
              </a:solidFill>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da-DK" sz="3600" b="1" i="0" u="none" strike="noStrike" kern="0" cap="none" spc="0" normalizeH="0" baseline="0" noProof="0">
                <a:ln>
                  <a:noFill/>
                </a:ln>
                <a:solidFill>
                  <a:schemeClr val="bg1"/>
                </a:solidFill>
                <a:effectLst/>
                <a:uLnTx/>
                <a:uFillTx/>
                <a:latin typeface="Georgia"/>
                <a:ea typeface="Georgia"/>
                <a:cs typeface="Georgia"/>
                <a:sym typeface="Georgia"/>
              </a:rPr>
              <a:t>Real-</a:t>
            </a:r>
            <a:r>
              <a:rPr kumimoji="0" lang="da-DK" sz="3600" b="1" i="0" u="none" strike="noStrike" kern="0" cap="none" spc="0" normalizeH="0" baseline="0" noProof="0" err="1">
                <a:ln>
                  <a:noFill/>
                </a:ln>
                <a:solidFill>
                  <a:schemeClr val="bg1"/>
                </a:solidFill>
                <a:effectLst/>
                <a:uLnTx/>
                <a:uFillTx/>
                <a:latin typeface="Georgia"/>
                <a:ea typeface="Georgia"/>
                <a:cs typeface="Georgia"/>
                <a:sym typeface="Georgia"/>
              </a:rPr>
              <a:t>life</a:t>
            </a:r>
            <a:r>
              <a:rPr kumimoji="0" lang="da-DK" sz="3600" b="1" i="0" u="none" strike="noStrike" kern="0" cap="none" spc="0" normalizeH="0" baseline="0" noProof="0">
                <a:ln>
                  <a:noFill/>
                </a:ln>
                <a:solidFill>
                  <a:schemeClr val="bg1"/>
                </a:solidFill>
                <a:effectLst/>
                <a:uLnTx/>
                <a:uFillTx/>
                <a:latin typeface="Georgia"/>
                <a:ea typeface="Georgia"/>
                <a:cs typeface="Georgia"/>
                <a:sym typeface="Georgia"/>
              </a:rPr>
              <a:t> </a:t>
            </a:r>
            <a:r>
              <a:rPr kumimoji="0" lang="da-DK" sz="3600" b="1" i="0" u="none" strike="noStrike" kern="0" cap="none" spc="0" normalizeH="0" baseline="0" noProof="0" err="1">
                <a:ln>
                  <a:noFill/>
                </a:ln>
                <a:solidFill>
                  <a:schemeClr val="bg1"/>
                </a:solidFill>
                <a:effectLst/>
                <a:uLnTx/>
                <a:uFillTx/>
                <a:latin typeface="Georgia"/>
                <a:ea typeface="Georgia"/>
                <a:cs typeface="Georgia"/>
                <a:sym typeface="Georgia"/>
              </a:rPr>
              <a:t>sanitized</a:t>
            </a:r>
            <a:r>
              <a:rPr kumimoji="0" lang="da-DK" sz="3600" b="1" i="0" u="none" strike="noStrike" kern="0" cap="none" spc="0" normalizeH="0" baseline="0" noProof="0">
                <a:ln>
                  <a:noFill/>
                </a:ln>
                <a:solidFill>
                  <a:schemeClr val="bg1"/>
                </a:solidFill>
                <a:effectLst/>
                <a:uLnTx/>
                <a:uFillTx/>
                <a:latin typeface="Georgia"/>
                <a:ea typeface="Georgia"/>
                <a:cs typeface="Georgia"/>
                <a:sym typeface="Georgia"/>
              </a:rPr>
              <a:t> </a:t>
            </a:r>
            <a:r>
              <a:rPr kumimoji="0" lang="da-DK" sz="3600" b="1" i="0" u="none" strike="noStrike" kern="0" cap="none" spc="0" normalizeH="0" baseline="0" noProof="0" err="1">
                <a:ln>
                  <a:noFill/>
                </a:ln>
                <a:solidFill>
                  <a:schemeClr val="bg1"/>
                </a:solidFill>
                <a:effectLst/>
                <a:uLnTx/>
                <a:uFillTx/>
                <a:latin typeface="Georgia"/>
                <a:ea typeface="Georgia"/>
                <a:cs typeface="Georgia"/>
                <a:sym typeface="Georgia"/>
              </a:rPr>
              <a:t>example</a:t>
            </a:r>
            <a:r>
              <a:rPr kumimoji="0" lang="da-DK" sz="3600" b="1" i="0" u="none" strike="noStrike" kern="0" cap="none" spc="0" normalizeH="0" baseline="0" noProof="0">
                <a:ln>
                  <a:noFill/>
                </a:ln>
                <a:solidFill>
                  <a:schemeClr val="bg1"/>
                </a:solidFill>
                <a:effectLst/>
                <a:uLnTx/>
                <a:uFillTx/>
                <a:latin typeface="Georgia"/>
                <a:ea typeface="Georgia"/>
                <a:cs typeface="Georgia"/>
                <a:sym typeface="Georgia"/>
              </a:rPr>
              <a:t> #4</a:t>
            </a:r>
          </a:p>
          <a:p>
            <a:pPr marL="0" marR="0" lvl="0" indent="0" algn="l" defTabSz="914400" rtl="0" eaLnBrk="1" fontAlgn="auto" latinLnBrk="0" hangingPunct="1">
              <a:lnSpc>
                <a:spcPct val="100000"/>
              </a:lnSpc>
              <a:spcBef>
                <a:spcPts val="600"/>
              </a:spcBef>
              <a:spcAft>
                <a:spcPts val="0"/>
              </a:spcAft>
              <a:buClr>
                <a:srgbClr val="171616"/>
              </a:buClr>
              <a:buSzPts val="3600"/>
              <a:buFont typeface="Arial"/>
              <a:buNone/>
              <a:tabLst/>
              <a:defRPr/>
            </a:pPr>
            <a:r>
              <a:rPr kumimoji="0" lang="da-DK" sz="2000" b="1" i="0" u="none" strike="noStrike" kern="0" cap="none" spc="0" normalizeH="0" baseline="0" noProof="0">
                <a:ln>
                  <a:noFill/>
                </a:ln>
                <a:solidFill>
                  <a:schemeClr val="bg1"/>
                </a:solidFill>
                <a:effectLst/>
                <a:uLnTx/>
                <a:uFillTx/>
                <a:latin typeface="Georgia"/>
                <a:cs typeface="Arial"/>
                <a:sym typeface="Georgia"/>
              </a:rPr>
              <a:t>Digital </a:t>
            </a:r>
            <a:r>
              <a:rPr kumimoji="0" lang="da-DK" sz="2000" b="1" i="0" u="none" strike="noStrike" kern="0" cap="none" spc="0" normalizeH="0" baseline="0" noProof="0" err="1">
                <a:ln>
                  <a:noFill/>
                </a:ln>
                <a:solidFill>
                  <a:schemeClr val="bg1"/>
                </a:solidFill>
                <a:effectLst/>
                <a:uLnTx/>
                <a:uFillTx/>
                <a:latin typeface="Georgia"/>
                <a:cs typeface="Arial"/>
                <a:sym typeface="Georgia"/>
              </a:rPr>
              <a:t>strategy</a:t>
            </a:r>
            <a:endParaRPr kumimoji="0" lang="da-DK" sz="2000" b="0" i="0" u="none" strike="noStrike" kern="0" cap="none" spc="0" normalizeH="0" baseline="0" noProof="0">
              <a:ln>
                <a:noFill/>
              </a:ln>
              <a:solidFill>
                <a:schemeClr val="bg1"/>
              </a:solidFill>
              <a:effectLst/>
              <a:uLnTx/>
              <a:uFillTx/>
              <a:latin typeface="Arial"/>
              <a:cs typeface="Arial"/>
              <a:sym typeface="Arial"/>
            </a:endParaRPr>
          </a:p>
        </p:txBody>
      </p:sp>
    </p:spTree>
    <p:extLst>
      <p:ext uri="{BB962C8B-B14F-4D97-AF65-F5344CB8AC3E}">
        <p14:creationId xmlns:p14="http://schemas.microsoft.com/office/powerpoint/2010/main" val="267741886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B0E17E90-3C4E-4F37-9FA4-FC779C250872}"/>
              </a:ext>
            </a:extLst>
          </p:cNvPr>
          <p:cNvGraphicFramePr>
            <a:graphicFrameLocks noChangeAspect="1"/>
          </p:cNvGraphicFramePr>
          <p:nvPr>
            <p:custDataLst>
              <p:tags r:id="rId2"/>
            </p:custDataLst>
            <p:extLst>
              <p:ext uri="{D42A27DB-BD31-4B8C-83A1-F6EECF244321}">
                <p14:modId xmlns:p14="http://schemas.microsoft.com/office/powerpoint/2010/main" val="14922600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92" imgH="591" progId="TCLayout.ActiveDocument.1">
                  <p:embed/>
                </p:oleObj>
              </mc:Choice>
              <mc:Fallback>
                <p:oleObj name="think-cell Slide" r:id="rId10" imgW="592" imgH="591" progId="TCLayout.ActiveDocument.1">
                  <p:embed/>
                  <p:pic>
                    <p:nvPicPr>
                      <p:cNvPr id="6" name="Object 6" hidden="1">
                        <a:extLst>
                          <a:ext uri="{FF2B5EF4-FFF2-40B4-BE49-F238E27FC236}">
                            <a16:creationId xmlns:a16="http://schemas.microsoft.com/office/drawing/2014/main" id="{B0E17E90-3C4E-4F37-9FA4-FC779C250872}"/>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pic>
        <p:nvPicPr>
          <p:cNvPr id="13" name="Picture 12" descr="A picture containing electronics, night, computer&#10;&#10;Description automatically generated">
            <a:extLst>
              <a:ext uri="{FF2B5EF4-FFF2-40B4-BE49-F238E27FC236}">
                <a16:creationId xmlns:a16="http://schemas.microsoft.com/office/drawing/2014/main" id="{CE2E38E2-2239-129E-4849-74694F2C9B35}"/>
              </a:ext>
            </a:extLst>
          </p:cNvPr>
          <p:cNvPicPr>
            <a:picLocks noChangeAspect="1"/>
          </p:cNvPicPr>
          <p:nvPr/>
        </p:nvPicPr>
        <p:blipFill>
          <a:blip r:embed="rId9"/>
          <a:stretch>
            <a:fillRect/>
          </a:stretch>
        </p:blipFill>
        <p:spPr>
          <a:xfrm>
            <a:off x="57150" y="31750"/>
            <a:ext cx="12134850" cy="6826649"/>
          </a:xfrm>
          <a:prstGeom prst="rect">
            <a:avLst/>
          </a:prstGeom>
        </p:spPr>
      </p:pic>
      <p:sp>
        <p:nvSpPr>
          <p:cNvPr id="15" name="Rectangle 14">
            <a:extLst>
              <a:ext uri="{FF2B5EF4-FFF2-40B4-BE49-F238E27FC236}">
                <a16:creationId xmlns:a16="http://schemas.microsoft.com/office/drawing/2014/main" id="{A56F8804-76DB-11D5-F1F5-E4B42C9068F9}"/>
              </a:ext>
            </a:extLst>
          </p:cNvPr>
          <p:cNvSpPr/>
          <p:nvPr/>
        </p:nvSpPr>
        <p:spPr>
          <a:xfrm>
            <a:off x="0" y="0"/>
            <a:ext cx="12192000" cy="6858000"/>
          </a:xfrm>
          <a:prstGeom prst="rect">
            <a:avLst/>
          </a:prstGeom>
          <a:gradFill flip="none" rotWithShape="1">
            <a:gsLst>
              <a:gs pos="0">
                <a:schemeClr val="tx1"/>
              </a:gs>
              <a:gs pos="100000">
                <a:schemeClr val="tx1">
                  <a:alpha val="0"/>
                </a:schemeClr>
              </a:gs>
              <a:gs pos="0">
                <a:schemeClr val="tx1"/>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Rectangle 7" hidden="1">
            <a:extLst>
              <a:ext uri="{FF2B5EF4-FFF2-40B4-BE49-F238E27FC236}">
                <a16:creationId xmlns:a16="http://schemas.microsoft.com/office/drawing/2014/main" id="{5CBEA8EF-6CB3-4BEC-8730-B6F1E2A0523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defRPr/>
            </a:pPr>
            <a:endParaRPr kumimoji="0" lang="en-GB" sz="4400" u="none" strike="noStrike" kern="1200" cap="none" spc="0" normalizeH="0" noProof="0">
              <a:ln>
                <a:noFill/>
              </a:ln>
              <a:solidFill>
                <a:srgbClr val="FFFFFF"/>
              </a:solidFill>
              <a:effectLst/>
              <a:uLnTx/>
              <a:uFillTx/>
              <a:latin typeface="Arial" panose="020B0604020202020204" pitchFamily="34" charset="0"/>
              <a:ea typeface="+mj-ea"/>
              <a:cs typeface="+mj-cs"/>
              <a:sym typeface="Apis For Office" panose="020B0504010101010104" pitchFamily="34" charset="0"/>
            </a:endParaRPr>
          </a:p>
        </p:txBody>
      </p:sp>
      <p:sp>
        <p:nvSpPr>
          <p:cNvPr id="2" name="Documenttype">
            <a:extLst>
              <a:ext uri="{FF2B5EF4-FFF2-40B4-BE49-F238E27FC236}">
                <a16:creationId xmlns:a16="http://schemas.microsoft.com/office/drawing/2014/main" id="{11D06D31-577C-468F-A315-4B1A48E07A2C}"/>
              </a:ext>
            </a:extLst>
          </p:cNvPr>
          <p:cNvSpPr>
            <a:spLocks noGrp="1"/>
          </p:cNvSpPr>
          <p:nvPr>
            <p:ph type="body" sz="quarter" idx="13"/>
            <p:custDataLst>
              <p:tags r:id="rId4"/>
            </p:custDataLst>
          </p:nvPr>
        </p:nvSpPr>
        <p:spPr>
          <a:xfrm>
            <a:off x="550800" y="4510168"/>
            <a:ext cx="7182359" cy="322139"/>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GB">
                <a:cs typeface="Arial" panose="020B0604020202020204" pitchFamily="34" charset="0"/>
              </a:rPr>
              <a:t>[date]</a:t>
            </a:r>
          </a:p>
        </p:txBody>
      </p:sp>
      <p:sp>
        <p:nvSpPr>
          <p:cNvPr id="3" name="Subtitle">
            <a:extLst>
              <a:ext uri="{FF2B5EF4-FFF2-40B4-BE49-F238E27FC236}">
                <a16:creationId xmlns:a16="http://schemas.microsoft.com/office/drawing/2014/main" id="{9D165D28-4E2C-4E35-98E6-6B5023BBA057}"/>
              </a:ext>
            </a:extLst>
          </p:cNvPr>
          <p:cNvSpPr>
            <a:spLocks noGrp="1"/>
          </p:cNvSpPr>
          <p:nvPr>
            <p:ph type="subTitle" idx="1"/>
            <p:custDataLst>
              <p:tags r:id="rId5"/>
            </p:custDataLst>
          </p:nvPr>
        </p:nvSpPr>
        <p:spPr>
          <a:xfrm>
            <a:off x="551941" y="4092559"/>
            <a:ext cx="7182359" cy="405239"/>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GB"/>
              <a:t>Final readout</a:t>
            </a:r>
            <a:endParaRPr lang="en-GB">
              <a:cs typeface="Arial" panose="020B0604020202020204" pitchFamily="34" charset="0"/>
            </a:endParaRPr>
          </a:p>
        </p:txBody>
      </p:sp>
      <p:sp>
        <p:nvSpPr>
          <p:cNvPr id="4" name="Title">
            <a:extLst>
              <a:ext uri="{FF2B5EF4-FFF2-40B4-BE49-F238E27FC236}">
                <a16:creationId xmlns:a16="http://schemas.microsoft.com/office/drawing/2014/main" id="{806FD97B-691F-4513-92F7-37A1FAC29B8E}"/>
              </a:ext>
            </a:extLst>
          </p:cNvPr>
          <p:cNvSpPr>
            <a:spLocks noGrp="1"/>
          </p:cNvSpPr>
          <p:nvPr>
            <p:ph type="title"/>
            <p:custDataLst>
              <p:tags r:id="rId6"/>
            </p:custDataLst>
          </p:nvPr>
        </p:nvSpPr>
        <p:spPr>
          <a:xfrm>
            <a:off x="551941" y="2752718"/>
            <a:ext cx="7182359" cy="1218795"/>
          </a:xfrm>
          <a:noFill/>
          <a:ln/>
          <a:extLst>
            <a:ext uri="{909E8E84-426E-40DD-AFC4-6F175D3DCCD1}">
              <a14:hiddenFill xmlns:a14="http://schemas.microsoft.com/office/drawing/2010/main">
                <a:solidFill>
                  <a:srgbClr val="FFFFFF"/>
                </a:solidFill>
              </a14:hiddenFill>
            </a:ext>
          </a:extLst>
        </p:spPr>
        <p:txBody>
          <a:bodyPr vert="horz" wrap="square" anchor="b" anchorCtr="0">
            <a:spAutoFit/>
          </a:bodyPr>
          <a:lstStyle/>
          <a:p>
            <a:r>
              <a:rPr lang="en-GB"/>
              <a:t>Digital strategy for [Telco]</a:t>
            </a:r>
          </a:p>
        </p:txBody>
      </p:sp>
      <p:sp>
        <p:nvSpPr>
          <p:cNvPr id="7" name="Oval 6">
            <a:extLst>
              <a:ext uri="{FF2B5EF4-FFF2-40B4-BE49-F238E27FC236}">
                <a16:creationId xmlns:a16="http://schemas.microsoft.com/office/drawing/2014/main" id="{72A76963-09AC-5D6D-6E4D-A8B84F23F4ED}"/>
              </a:ext>
            </a:extLst>
          </p:cNvPr>
          <p:cNvSpPr>
            <a:spLocks noChangeAspect="1"/>
          </p:cNvSpPr>
          <p:nvPr/>
        </p:nvSpPr>
        <p:spPr>
          <a:xfrm>
            <a:off x="550800" y="593391"/>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Logo sanitized</a:t>
            </a:r>
          </a:p>
        </p:txBody>
      </p:sp>
    </p:spTree>
    <p:custDataLst>
      <p:tags r:id="rId1"/>
    </p:custDataLst>
    <p:extLst>
      <p:ext uri="{BB962C8B-B14F-4D97-AF65-F5344CB8AC3E}">
        <p14:creationId xmlns:p14="http://schemas.microsoft.com/office/powerpoint/2010/main" val="171554751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9880-6ED4-259A-58F5-72F371737034}"/>
              </a:ext>
            </a:extLst>
          </p:cNvPr>
          <p:cNvSpPr>
            <a:spLocks noGrp="1"/>
          </p:cNvSpPr>
          <p:nvPr>
            <p:ph type="title"/>
          </p:nvPr>
        </p:nvSpPr>
        <p:spPr/>
        <p:txBody>
          <a:bodyPr/>
          <a:lstStyle/>
          <a:p>
            <a:r>
              <a:rPr lang="en-GB"/>
              <a:t>[Telco] has the opportunity to capture [sanitized] and develop a strategic long-term platform</a:t>
            </a:r>
            <a:endParaRPr lang="en-US"/>
          </a:p>
        </p:txBody>
      </p:sp>
      <p:sp>
        <p:nvSpPr>
          <p:cNvPr id="4" name="Slide Number Placeholder 3">
            <a:extLst>
              <a:ext uri="{FF2B5EF4-FFF2-40B4-BE49-F238E27FC236}">
                <a16:creationId xmlns:a16="http://schemas.microsoft.com/office/drawing/2014/main" id="{D2860A3D-7253-36A0-22F2-F99DC9483C80}"/>
              </a:ext>
            </a:extLst>
          </p:cNvPr>
          <p:cNvSpPr>
            <a:spLocks noGrp="1"/>
          </p:cNvSpPr>
          <p:nvPr>
            <p:ph type="sldNum" idx="12"/>
          </p:nvPr>
        </p:nvSpPr>
        <p:spPr/>
        <p:txBody>
          <a:bodyPr/>
          <a:lstStyle/>
          <a:p>
            <a:fld id="{1F24DAD8-0A8D-144F-AE7C-C0F3CF879725}" type="slidenum">
              <a:rPr lang="en-US" smtClean="0"/>
              <a:pPr/>
              <a:t>228</a:t>
            </a:fld>
            <a:endParaRPr lang="en-US">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CF8389C-C14F-0A28-BDE7-5DFF21DF64D4}"/>
              </a:ext>
            </a:extLst>
          </p:cNvPr>
          <p:cNvSpPr txBox="1">
            <a:spLocks/>
          </p:cNvSpPr>
          <p:nvPr/>
        </p:nvSpPr>
        <p:spPr>
          <a:xfrm>
            <a:off x="4031016" y="2103561"/>
            <a:ext cx="2366312" cy="553998"/>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u="none" strike="noStrike" kern="1200" cap="none" spc="0" normalizeH="0" baseline="0" noProof="0">
                <a:ln>
                  <a:noFill/>
                </a:ln>
                <a:solidFill>
                  <a:schemeClr val="tx2">
                    <a:lumMod val="10000"/>
                  </a:schemeClr>
                </a:solidFill>
                <a:effectLst/>
                <a:uLnTx/>
                <a:uFillTx/>
                <a:ea typeface="+mn-ea"/>
                <a:cs typeface="Arial" panose="020B0604020202020204" pitchFamily="34" charset="0"/>
              </a:rPr>
              <a:t>Digital disruption is happening in the [sanitized] space &amp; across the industry-wide value chain</a:t>
            </a:r>
          </a:p>
        </p:txBody>
      </p:sp>
      <p:sp>
        <p:nvSpPr>
          <p:cNvPr id="7" name="TextBox 6">
            <a:extLst>
              <a:ext uri="{FF2B5EF4-FFF2-40B4-BE49-F238E27FC236}">
                <a16:creationId xmlns:a16="http://schemas.microsoft.com/office/drawing/2014/main" id="{DA6F0C0A-2520-C096-918A-E4539A7B8D9F}"/>
              </a:ext>
            </a:extLst>
          </p:cNvPr>
          <p:cNvSpPr txBox="1">
            <a:spLocks/>
          </p:cNvSpPr>
          <p:nvPr/>
        </p:nvSpPr>
        <p:spPr>
          <a:xfrm>
            <a:off x="4031016" y="2767395"/>
            <a:ext cx="2366312" cy="246221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u="none" strike="noStrike" kern="1200" cap="none" spc="0" normalizeH="0" baseline="0" noProof="0">
                <a:ln>
                  <a:noFill/>
                </a:ln>
                <a:solidFill>
                  <a:schemeClr val="tx2">
                    <a:lumMod val="10000"/>
                  </a:schemeClr>
                </a:solidFill>
                <a:effectLst/>
                <a:uLnTx/>
                <a:uFillTx/>
                <a:ea typeface="+mn-ea"/>
                <a:cs typeface="Arial" panose="020B0604020202020204" pitchFamily="34" charset="0"/>
              </a:rPr>
              <a:t>[Market dynamics 1, 2, and 3] are increasingly pressuring traditional business models. Digital is seen as a key component of the future operating model.</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u="none" strike="noStrike" kern="1200" cap="none" spc="0" normalizeH="0" baseline="0" noProof="0">
                <a:ln>
                  <a:noFill/>
                </a:ln>
                <a:solidFill>
                  <a:schemeClr val="tx2">
                    <a:lumMod val="10000"/>
                  </a:schemeClr>
                </a:solidFill>
                <a:effectLst/>
                <a:uLnTx/>
                <a:uFillTx/>
                <a:ea typeface="+mn-ea"/>
                <a:cs typeface="Arial" panose="020B0604020202020204" pitchFamily="34" charset="0"/>
              </a:rPr>
              <a:t>Customers are continuing to take control over their own solutions, using digital tools, [sanitized] and more convenient [sanitized]. </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u="none" strike="noStrike" kern="1200" cap="none" spc="0" normalizeH="0" baseline="0" noProof="0">
                <a:ln>
                  <a:noFill/>
                </a:ln>
                <a:solidFill>
                  <a:schemeClr val="tx2">
                    <a:lumMod val="10000"/>
                  </a:schemeClr>
                </a:solidFill>
                <a:effectLst/>
                <a:uLnTx/>
                <a:uFillTx/>
                <a:ea typeface="+mn-ea"/>
                <a:cs typeface="Arial" panose="020B0604020202020204" pitchFamily="34" charset="0"/>
              </a:rPr>
              <a:t>Start</a:t>
            </a:r>
            <a:r>
              <a:rPr lang="en-US" sz="1000" kern="1200">
                <a:solidFill>
                  <a:schemeClr val="tx2">
                    <a:lumMod val="10000"/>
                  </a:schemeClr>
                </a:solidFill>
                <a:ea typeface="+mn-ea"/>
                <a:cs typeface="Arial" panose="020B0604020202020204" pitchFamily="34" charset="0"/>
              </a:rPr>
              <a:t>ups are expanding in the area, focusing on [sanitized] customer groups and digital-first business models.</a:t>
            </a:r>
            <a:br>
              <a:rPr lang="en-US" sz="1000" kern="1200">
                <a:solidFill>
                  <a:schemeClr val="tx2">
                    <a:lumMod val="10000"/>
                  </a:schemeClr>
                </a:solidFill>
                <a:ea typeface="+mn-ea"/>
                <a:cs typeface="Arial" panose="020B0604020202020204" pitchFamily="34" charset="0"/>
              </a:rPr>
            </a:br>
            <a:br>
              <a:rPr lang="en-US" sz="1000" kern="1200">
                <a:solidFill>
                  <a:schemeClr val="tx2">
                    <a:lumMod val="10000"/>
                  </a:schemeClr>
                </a:solidFill>
                <a:ea typeface="+mn-ea"/>
                <a:cs typeface="Arial" panose="020B0604020202020204" pitchFamily="34" charset="0"/>
              </a:rPr>
            </a:br>
            <a:r>
              <a:rPr lang="en-US" sz="1000">
                <a:solidFill>
                  <a:schemeClr val="tx2">
                    <a:lumMod val="10000"/>
                  </a:schemeClr>
                </a:solidFill>
                <a:cs typeface="Arial" panose="020B0604020202020204" pitchFamily="34" charset="0"/>
              </a:rPr>
              <a:t>The disruption will be significant so [Telco] needs to act now to begin connecting &amp; controlling the [space].</a:t>
            </a:r>
            <a:endParaRPr kumimoji="0" lang="en-US" sz="1000" u="none" strike="noStrike" kern="1200" cap="none" spc="0" normalizeH="0" baseline="0" noProof="0">
              <a:ln>
                <a:noFill/>
              </a:ln>
              <a:solidFill>
                <a:schemeClr val="tx2">
                  <a:lumMod val="10000"/>
                </a:schemeClr>
              </a:solidFill>
              <a:effectLst/>
              <a:uLnTx/>
              <a:uFillTx/>
              <a:ea typeface="+mn-ea"/>
              <a:cs typeface="Arial" panose="020B0604020202020204" pitchFamily="34" charset="0"/>
            </a:endParaRPr>
          </a:p>
        </p:txBody>
      </p:sp>
      <p:grpSp>
        <p:nvGrpSpPr>
          <p:cNvPr id="8" name="Group 7">
            <a:extLst>
              <a:ext uri="{FF2B5EF4-FFF2-40B4-BE49-F238E27FC236}">
                <a16:creationId xmlns:a16="http://schemas.microsoft.com/office/drawing/2014/main" id="{954EBF47-0EF8-4868-7BA3-852486A53E58}"/>
              </a:ext>
            </a:extLst>
          </p:cNvPr>
          <p:cNvGrpSpPr/>
          <p:nvPr/>
        </p:nvGrpSpPr>
        <p:grpSpPr>
          <a:xfrm>
            <a:off x="6677461" y="2103561"/>
            <a:ext cx="2342883" cy="4434097"/>
            <a:chOff x="6584083" y="2103561"/>
            <a:chExt cx="2342883" cy="4434097"/>
          </a:xfrm>
        </p:grpSpPr>
        <p:sp>
          <p:nvSpPr>
            <p:cNvPr id="9" name="TextBox 8">
              <a:extLst>
                <a:ext uri="{FF2B5EF4-FFF2-40B4-BE49-F238E27FC236}">
                  <a16:creationId xmlns:a16="http://schemas.microsoft.com/office/drawing/2014/main" id="{2FE41F4F-68AB-3990-0460-CDC796B77753}"/>
                </a:ext>
              </a:extLst>
            </p:cNvPr>
            <p:cNvSpPr txBox="1">
              <a:spLocks/>
            </p:cNvSpPr>
            <p:nvPr/>
          </p:nvSpPr>
          <p:spPr>
            <a:xfrm>
              <a:off x="6584083" y="2103561"/>
              <a:ext cx="2342883" cy="553998"/>
            </a:xfrm>
            <a:prstGeom prst="rect">
              <a:avLst/>
            </a:prstGeom>
          </p:spPr>
          <p:txBody>
            <a:bodyPr vert="horz" wrap="square" lIns="0" tIns="0" rIns="0" bIns="0" rtlCol="0" anchor="b"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u="none" strike="noStrike" kern="1200" cap="none" spc="0" normalizeH="0" baseline="0" noProof="0">
                  <a:ln>
                    <a:noFill/>
                  </a:ln>
                  <a:solidFill>
                    <a:schemeClr val="tx2">
                      <a:lumMod val="10000"/>
                    </a:schemeClr>
                  </a:solidFill>
                  <a:effectLst/>
                  <a:uLnTx/>
                  <a:uFillTx/>
                  <a:ea typeface="+mn-ea"/>
                  <a:cs typeface="Arial" panose="020B0604020202020204" pitchFamily="34" charset="0"/>
                </a:rPr>
                <a:t>There are several attractive options for [Telco] to play in the digital space</a:t>
              </a:r>
            </a:p>
          </p:txBody>
        </p:sp>
        <p:sp>
          <p:nvSpPr>
            <p:cNvPr id="10" name="TextBox 9">
              <a:extLst>
                <a:ext uri="{FF2B5EF4-FFF2-40B4-BE49-F238E27FC236}">
                  <a16:creationId xmlns:a16="http://schemas.microsoft.com/office/drawing/2014/main" id="{131F6441-17C4-95FB-5B8F-1E4751F65947}"/>
                </a:ext>
              </a:extLst>
            </p:cNvPr>
            <p:cNvSpPr txBox="1">
              <a:spLocks/>
            </p:cNvSpPr>
            <p:nvPr/>
          </p:nvSpPr>
          <p:spPr>
            <a:xfrm>
              <a:off x="6584083" y="2767395"/>
              <a:ext cx="2342883" cy="377026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u="none" strike="noStrike" kern="1200" cap="none" spc="0" normalizeH="0" baseline="0" noProof="0">
                  <a:ln>
                    <a:noFill/>
                  </a:ln>
                  <a:solidFill>
                    <a:schemeClr val="tx2">
                      <a:lumMod val="10000"/>
                    </a:schemeClr>
                  </a:solidFill>
                  <a:effectLst/>
                  <a:uLnTx/>
                  <a:uFillTx/>
                  <a:ea typeface="+mn-ea"/>
                  <a:cs typeface="Arial" panose="020B0604020202020204" pitchFamily="34" charset="0"/>
                </a:rPr>
                <a:t>Significant barriers along the customer journey lead to sub-optimal experiences (e.g. hard to distinguish between options, lack of transparency in prices) and should be addressed to maximize </a:t>
              </a:r>
              <a:r>
                <a:rPr lang="en-US" sz="1000" kern="1200">
                  <a:solidFill>
                    <a:schemeClr val="tx2">
                      <a:lumMod val="10000"/>
                    </a:schemeClr>
                  </a:solidFill>
                  <a:ea typeface="+mn-ea"/>
                  <a:cs typeface="Arial" panose="020B0604020202020204" pitchFamily="34" charset="0"/>
                </a:rPr>
                <a:t>the opportunity.</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u="none" strike="noStrike" kern="1200" cap="none" spc="0" normalizeH="0" baseline="0" noProof="0">
                  <a:ln>
                    <a:noFill/>
                  </a:ln>
                  <a:solidFill>
                    <a:schemeClr val="tx2">
                      <a:lumMod val="10000"/>
                    </a:schemeClr>
                  </a:solidFill>
                  <a:effectLst/>
                  <a:uLnTx/>
                  <a:uFillTx/>
                  <a:ea typeface="+mn-ea"/>
                  <a:cs typeface="Arial" panose="020B0604020202020204" pitchFamily="34" charset="0"/>
                </a:rPr>
                <a:t>Digital solutions would allow [Telco] to facilitate a new playing field by either connecting potential customers better to partner solutions and/or building a full end-to-end new platform. </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u="none" strike="noStrike" kern="1200" cap="none" spc="0" normalizeH="0" baseline="0" noProof="0">
                  <a:ln>
                    <a:noFill/>
                  </a:ln>
                  <a:solidFill>
                    <a:schemeClr val="tx2">
                      <a:lumMod val="10000"/>
                    </a:schemeClr>
                  </a:solidFill>
                  <a:effectLst/>
                  <a:uLnTx/>
                  <a:uFillTx/>
                  <a:ea typeface="+mn-ea"/>
                  <a:cs typeface="Arial" panose="020B0604020202020204" pitchFamily="34" charset="0"/>
                </a:rPr>
                <a:t>In Australia, Spain, Canada, Germany and the UK it has been estimated that digital solutions can generate [sanitized] by 202x.</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u="none" strike="noStrike" kern="1200" cap="none" spc="0" normalizeH="0" baseline="0" noProof="0">
                  <a:ln>
                    <a:noFill/>
                  </a:ln>
                  <a:solidFill>
                    <a:schemeClr val="tx2">
                      <a:lumMod val="10000"/>
                    </a:schemeClr>
                  </a:solidFill>
                  <a:effectLst/>
                  <a:uLnTx/>
                  <a:uFillTx/>
                  <a:ea typeface="+mn-ea"/>
                  <a:cs typeface="Arial" panose="020B0604020202020204" pitchFamily="34" charset="0"/>
                </a:rPr>
                <a:t>Key success elements to capture the value are 1) generate enough traffic to the solution and 2) ensure a seamless user experience (make or break for consumer uptake).</a:t>
              </a:r>
            </a:p>
          </p:txBody>
        </p:sp>
      </p:grpSp>
      <p:grpSp>
        <p:nvGrpSpPr>
          <p:cNvPr id="11" name="Group 10">
            <a:extLst>
              <a:ext uri="{FF2B5EF4-FFF2-40B4-BE49-F238E27FC236}">
                <a16:creationId xmlns:a16="http://schemas.microsoft.com/office/drawing/2014/main" id="{CD61D853-60AB-B64C-82A6-3383C179A2CD}"/>
              </a:ext>
            </a:extLst>
          </p:cNvPr>
          <p:cNvGrpSpPr/>
          <p:nvPr/>
        </p:nvGrpSpPr>
        <p:grpSpPr>
          <a:xfrm>
            <a:off x="9300477" y="2103561"/>
            <a:ext cx="2342883" cy="4280209"/>
            <a:chOff x="9300477" y="2103561"/>
            <a:chExt cx="2342883" cy="4280209"/>
          </a:xfrm>
        </p:grpSpPr>
        <p:sp>
          <p:nvSpPr>
            <p:cNvPr id="12" name="TextBox 11">
              <a:extLst>
                <a:ext uri="{FF2B5EF4-FFF2-40B4-BE49-F238E27FC236}">
                  <a16:creationId xmlns:a16="http://schemas.microsoft.com/office/drawing/2014/main" id="{DC06D3B0-BFD0-5795-ECB3-EFC3B2DD7303}"/>
                </a:ext>
              </a:extLst>
            </p:cNvPr>
            <p:cNvSpPr txBox="1">
              <a:spLocks/>
            </p:cNvSpPr>
            <p:nvPr/>
          </p:nvSpPr>
          <p:spPr>
            <a:xfrm>
              <a:off x="9300477" y="2103561"/>
              <a:ext cx="2342883" cy="553998"/>
            </a:xfrm>
            <a:prstGeom prst="rect">
              <a:avLst/>
            </a:prstGeom>
          </p:spPr>
          <p:txBody>
            <a:bodyPr vert="horz" wrap="square" lIns="0" tIns="0" rIns="0" bIns="0" rtlCol="0" anchor="b"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1" i="0" u="none" strike="noStrike" kern="1200" cap="none" spc="0" normalizeH="0" baseline="0" noProof="0">
                  <a:ln>
                    <a:noFill/>
                  </a:ln>
                  <a:effectLst/>
                  <a:uLnTx/>
                  <a:uFillTx/>
                  <a:ea typeface="+mn-ea"/>
                  <a:cs typeface="Arial" panose="020B0604020202020204" pitchFamily="34" charset="0"/>
                </a:rPr>
                <a:t>[</a:t>
              </a:r>
              <a:r>
                <a:rPr lang="en-US" sz="1200" kern="1200">
                  <a:ea typeface="+mn-ea"/>
                  <a:cs typeface="Arial" panose="020B0604020202020204" pitchFamily="34" charset="0"/>
                </a:rPr>
                <a:t>Telco] </a:t>
              </a:r>
              <a:r>
                <a:rPr kumimoji="0" lang="en-US" sz="1200" b="1" i="0" u="none" strike="noStrike" kern="1200" cap="none" spc="0" normalizeH="0" baseline="0" noProof="0">
                  <a:ln>
                    <a:noFill/>
                  </a:ln>
                  <a:effectLst/>
                  <a:uLnTx/>
                  <a:uFillTx/>
                  <a:ea typeface="+mn-ea"/>
                  <a:cs typeface="Arial" panose="020B0604020202020204" pitchFamily="34" charset="0"/>
                </a:rPr>
                <a:t>needs to act fast to ensure first mover </a:t>
              </a:r>
              <a:r>
                <a:rPr lang="en-US" sz="1200" kern="1200">
                  <a:ea typeface="+mn-ea"/>
                  <a:cs typeface="Arial" panose="020B0604020202020204" pitchFamily="34" charset="0"/>
                </a:rPr>
                <a:t>advantage and competitive edge</a:t>
              </a:r>
              <a:endParaRPr kumimoji="0" lang="en-US" sz="1200" b="1" i="0" u="none" strike="noStrike" kern="1200" cap="none" spc="0" normalizeH="0" baseline="0" noProof="0">
                <a:ln>
                  <a:noFill/>
                </a:ln>
                <a:effectLst/>
                <a:uLnTx/>
                <a:uFillTx/>
                <a:ea typeface="+mn-ea"/>
                <a:cs typeface="Arial" panose="020B0604020202020204" pitchFamily="34" charset="0"/>
              </a:endParaRPr>
            </a:p>
          </p:txBody>
        </p:sp>
        <p:sp>
          <p:nvSpPr>
            <p:cNvPr id="13" name="TextBox 12">
              <a:extLst>
                <a:ext uri="{FF2B5EF4-FFF2-40B4-BE49-F238E27FC236}">
                  <a16:creationId xmlns:a16="http://schemas.microsoft.com/office/drawing/2014/main" id="{34501C46-0D41-24F9-0FC5-C69A76E8253E}"/>
                </a:ext>
              </a:extLst>
            </p:cNvPr>
            <p:cNvSpPr txBox="1">
              <a:spLocks/>
            </p:cNvSpPr>
            <p:nvPr/>
          </p:nvSpPr>
          <p:spPr>
            <a:xfrm>
              <a:off x="9300477" y="2767395"/>
              <a:ext cx="2342883" cy="3616375"/>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u="none" strike="noStrike" kern="1200" cap="none" spc="0" normalizeH="0" baseline="0" noProof="0">
                  <a:ln>
                    <a:noFill/>
                  </a:ln>
                  <a:solidFill>
                    <a:schemeClr val="tx2">
                      <a:lumMod val="10000"/>
                    </a:schemeClr>
                  </a:solidFill>
                  <a:effectLst/>
                  <a:uLnTx/>
                  <a:uFillTx/>
                  <a:ea typeface="+mn-ea"/>
                  <a:cs typeface="Arial" panose="020B0604020202020204" pitchFamily="34" charset="0"/>
                </a:rPr>
                <a:t>Launching </a:t>
              </a:r>
              <a:r>
                <a:rPr lang="en-US" sz="1000" kern="1200">
                  <a:solidFill>
                    <a:schemeClr val="tx2">
                      <a:lumMod val="10000"/>
                    </a:schemeClr>
                  </a:solidFill>
                  <a:ea typeface="+mn-ea"/>
                  <a:cs typeface="Arial" panose="020B0604020202020204" pitchFamily="34" charset="0"/>
                </a:rPr>
                <a:t>one or several </a:t>
              </a:r>
              <a:r>
                <a:rPr kumimoji="0" lang="en-US" sz="1000" u="none" strike="noStrike" kern="1200" cap="none" spc="0" normalizeH="0" baseline="0" noProof="0">
                  <a:ln>
                    <a:noFill/>
                  </a:ln>
                  <a:solidFill>
                    <a:schemeClr val="tx2">
                      <a:lumMod val="10000"/>
                    </a:schemeClr>
                  </a:solidFill>
                  <a:effectLst/>
                  <a:uLnTx/>
                  <a:uFillTx/>
                  <a:ea typeface="+mn-ea"/>
                  <a:cs typeface="Arial" panose="020B0604020202020204" pitchFamily="34" charset="0"/>
                </a:rPr>
                <a:t>digital solutions will require a set of activities with a mix of global and local actions: </a:t>
              </a:r>
              <a:r>
                <a:rPr lang="en-US" sz="1000" kern="1200">
                  <a:solidFill>
                    <a:schemeClr val="tx2">
                      <a:lumMod val="10000"/>
                    </a:schemeClr>
                  </a:solidFill>
                  <a:ea typeface="+mn-ea"/>
                  <a:cs typeface="Arial" panose="020B0604020202020204" pitchFamily="34" charset="0"/>
                </a:rPr>
                <a:t>1)</a:t>
              </a:r>
              <a:r>
                <a:rPr kumimoji="0" lang="en-US" sz="1000" u="none" strike="noStrike" kern="1200" cap="none" spc="0" normalizeH="0" baseline="0" noProof="0">
                  <a:ln>
                    <a:noFill/>
                  </a:ln>
                  <a:solidFill>
                    <a:schemeClr val="tx2">
                      <a:lumMod val="10000"/>
                    </a:schemeClr>
                  </a:solidFill>
                  <a:effectLst/>
                  <a:uLnTx/>
                  <a:uFillTx/>
                  <a:ea typeface="+mn-ea"/>
                  <a:cs typeface="Arial" panose="020B0604020202020204" pitchFamily="34" charset="0"/>
                </a:rPr>
                <a:t> select solution options and establish a central digital team, 2) develop the solution, pilot an roll-out, and 3) work with partners that have the right scale and penetration.</a:t>
              </a:r>
              <a:endParaRPr lang="en-US" sz="1000" kern="1200">
                <a:solidFill>
                  <a:schemeClr val="tx2">
                    <a:lumMod val="10000"/>
                  </a:schemeClr>
                </a:solidFill>
                <a:ea typeface="+mn-ea"/>
                <a:cs typeface="Arial" panose="020B0604020202020204" pitchFamily="34" charset="0"/>
              </a:endParaRP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lang="en-US" sz="1000">
                  <a:solidFill>
                    <a:schemeClr val="tx2">
                      <a:lumMod val="10000"/>
                    </a:schemeClr>
                  </a:solidFill>
                  <a:cs typeface="Arial" panose="020B0604020202020204" pitchFamily="34" charset="0"/>
                </a:rPr>
                <a:t>[Sanitized markets] emerge as the most pragmatic priorities due to their high impact, strong supply market, and digitally maturity. </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lang="en-US" sz="1000">
                  <a:solidFill>
                    <a:schemeClr val="tx2">
                      <a:lumMod val="10000"/>
                    </a:schemeClr>
                  </a:solidFill>
                  <a:cs typeface="Arial" panose="020B0604020202020204" pitchFamily="34" charset="0"/>
                </a:rPr>
                <a:t>To meet the business case new capabilities are required in both HQ and Affiliates. Roles include Performance Marketing, Product Management, Partnership and Business Development.</a:t>
              </a:r>
            </a:p>
          </p:txBody>
        </p:sp>
      </p:grpSp>
      <p:sp>
        <p:nvSpPr>
          <p:cNvPr id="15" name="TextBox 14">
            <a:extLst>
              <a:ext uri="{FF2B5EF4-FFF2-40B4-BE49-F238E27FC236}">
                <a16:creationId xmlns:a16="http://schemas.microsoft.com/office/drawing/2014/main" id="{0548C845-D820-CDB0-18B3-D62374C3FE4E}"/>
              </a:ext>
            </a:extLst>
          </p:cNvPr>
          <p:cNvSpPr txBox="1"/>
          <p:nvPr/>
        </p:nvSpPr>
        <p:spPr>
          <a:xfrm>
            <a:off x="4031016" y="284672"/>
            <a:ext cx="1912584" cy="307777"/>
          </a:xfrm>
          <a:prstGeom prst="rect">
            <a:avLst/>
          </a:prstGeom>
          <a:noFill/>
        </p:spPr>
        <p:txBody>
          <a:bodyPr wrap="square" lIns="0" rtlCol="0">
            <a:spAutoFit/>
          </a:bodyPr>
          <a:lstStyle/>
          <a:p>
            <a:r>
              <a:rPr lang="en-US" b="1"/>
              <a:t>Executive summary</a:t>
            </a:r>
          </a:p>
        </p:txBody>
      </p:sp>
      <p:sp>
        <p:nvSpPr>
          <p:cNvPr id="17" name="AutoShape 2" descr="Download free Network PNG, SVG Vector icon from Internet Networks Servers set.">
            <a:extLst>
              <a:ext uri="{FF2B5EF4-FFF2-40B4-BE49-F238E27FC236}">
                <a16:creationId xmlns:a16="http://schemas.microsoft.com/office/drawing/2014/main" id="{019120A9-12D5-C737-D835-EA53BBEAC3F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Picture 19">
            <a:extLst>
              <a:ext uri="{FF2B5EF4-FFF2-40B4-BE49-F238E27FC236}">
                <a16:creationId xmlns:a16="http://schemas.microsoft.com/office/drawing/2014/main" id="{607D1BCC-11C6-3572-1428-4A3B695DBF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31016" y="1612997"/>
            <a:ext cx="380728" cy="380728"/>
          </a:xfrm>
          <a:prstGeom prst="rect">
            <a:avLst/>
          </a:prstGeom>
        </p:spPr>
      </p:pic>
      <p:pic>
        <p:nvPicPr>
          <p:cNvPr id="21" name="Picture 20">
            <a:extLst>
              <a:ext uri="{FF2B5EF4-FFF2-40B4-BE49-F238E27FC236}">
                <a16:creationId xmlns:a16="http://schemas.microsoft.com/office/drawing/2014/main" id="{365B6F93-BE36-AEE2-5608-C449AAAE3E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00477" y="1612125"/>
            <a:ext cx="381600" cy="381600"/>
          </a:xfrm>
          <a:prstGeom prst="rect">
            <a:avLst/>
          </a:prstGeom>
        </p:spPr>
      </p:pic>
      <p:pic>
        <p:nvPicPr>
          <p:cNvPr id="22" name="Picture 21">
            <a:extLst>
              <a:ext uri="{FF2B5EF4-FFF2-40B4-BE49-F238E27FC236}">
                <a16:creationId xmlns:a16="http://schemas.microsoft.com/office/drawing/2014/main" id="{83E0B474-AE7E-B44B-45E0-47EB9D88D2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77461" y="1612125"/>
            <a:ext cx="381600" cy="381600"/>
          </a:xfrm>
          <a:prstGeom prst="rect">
            <a:avLst/>
          </a:prstGeom>
        </p:spPr>
      </p:pic>
    </p:spTree>
    <p:extLst>
      <p:ext uri="{BB962C8B-B14F-4D97-AF65-F5344CB8AC3E}">
        <p14:creationId xmlns:p14="http://schemas.microsoft.com/office/powerpoint/2010/main" val="296650114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60F509-4298-C72A-DCDA-000996E90928}"/>
              </a:ext>
            </a:extLst>
          </p:cNvPr>
          <p:cNvSpPr>
            <a:spLocks noGrp="1"/>
          </p:cNvSpPr>
          <p:nvPr>
            <p:ph type="title"/>
          </p:nvPr>
        </p:nvSpPr>
        <p:spPr>
          <a:xfrm>
            <a:off x="467806" y="365126"/>
            <a:ext cx="11173331" cy="811212"/>
          </a:xfrm>
        </p:spPr>
        <p:txBody>
          <a:bodyPr/>
          <a:lstStyle/>
          <a:p>
            <a:endParaRPr lang="en-US"/>
          </a:p>
        </p:txBody>
      </p:sp>
      <p:sp>
        <p:nvSpPr>
          <p:cNvPr id="4" name="Slide Number Placeholder 3">
            <a:extLst>
              <a:ext uri="{FF2B5EF4-FFF2-40B4-BE49-F238E27FC236}">
                <a16:creationId xmlns:a16="http://schemas.microsoft.com/office/drawing/2014/main" id="{3E51A202-502E-EB8B-77B7-EC136EC1DEDA}"/>
              </a:ext>
            </a:extLst>
          </p:cNvPr>
          <p:cNvSpPr>
            <a:spLocks noGrp="1"/>
          </p:cNvSpPr>
          <p:nvPr>
            <p:ph type="sldNum" idx="12"/>
          </p:nvPr>
        </p:nvSpPr>
        <p:spPr/>
        <p:txBody>
          <a:bodyPr/>
          <a:lstStyle/>
          <a:p>
            <a:fld id="{1F24DAD8-0A8D-144F-AE7C-C0F3CF879725}" type="slidenum">
              <a:rPr lang="en-US" smtClean="0"/>
              <a:pPr/>
              <a:t>229</a:t>
            </a:fld>
            <a:endParaRPr lang="en-US">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CC3FD32A-D5E7-70BE-6AC9-28016DE157BB}"/>
              </a:ext>
            </a:extLst>
          </p:cNvPr>
          <p:cNvSpPr txBox="1">
            <a:spLocks/>
          </p:cNvSpPr>
          <p:nvPr/>
        </p:nvSpPr>
        <p:spPr>
          <a:xfrm>
            <a:off x="606470" y="3801012"/>
            <a:ext cx="3328599" cy="92333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FFFFFF"/>
              </a:buClr>
              <a:buSzTx/>
              <a:buFont typeface="Segoe UI" panose="020B0502040204020203" pitchFamily="34" charset="0"/>
              <a:buChar char="​"/>
              <a:tabLst/>
              <a:defRPr/>
            </a:pPr>
            <a:r>
              <a:rPr kumimoji="0" lang="en-US" sz="2000" b="1" i="0" u="none" strike="noStrike" kern="1200" cap="none" spc="0" normalizeH="0" baseline="0" noProof="0">
                <a:ln>
                  <a:noFill/>
                </a:ln>
                <a:solidFill>
                  <a:schemeClr val="accent1"/>
                </a:solidFill>
                <a:effectLst/>
                <a:uLnTx/>
                <a:uFillTx/>
                <a:ea typeface="+mn-ea"/>
                <a:cs typeface="Arial" panose="020B0604020202020204" pitchFamily="34" charset="0"/>
              </a:rPr>
              <a:t>Digital disruption is happening in the </a:t>
            </a:r>
            <a:r>
              <a:rPr lang="en-US" sz="2000" b="1" kern="1200">
                <a:solidFill>
                  <a:schemeClr val="accent1"/>
                </a:solidFill>
                <a:ea typeface="+mn-ea"/>
              </a:rPr>
              <a:t>[sanitized]</a:t>
            </a:r>
            <a:r>
              <a:rPr kumimoji="0" lang="en-US" sz="2000" b="1" i="0" u="none" strike="noStrike" kern="1200" cap="none" spc="0" normalizeH="0" baseline="0" noProof="0">
                <a:ln>
                  <a:noFill/>
                </a:ln>
                <a:solidFill>
                  <a:schemeClr val="accent1"/>
                </a:solidFill>
                <a:effectLst/>
                <a:uLnTx/>
                <a:uFillTx/>
                <a:ea typeface="+mn-ea"/>
                <a:cs typeface="Arial" panose="020B0604020202020204" pitchFamily="34" charset="0"/>
              </a:rPr>
              <a:t> space</a:t>
            </a:r>
          </a:p>
        </p:txBody>
      </p:sp>
      <p:sp>
        <p:nvSpPr>
          <p:cNvPr id="7" name="TextBox 6">
            <a:extLst>
              <a:ext uri="{FF2B5EF4-FFF2-40B4-BE49-F238E27FC236}">
                <a16:creationId xmlns:a16="http://schemas.microsoft.com/office/drawing/2014/main" id="{A514CFB8-5F01-F5FD-F53B-B84AD0235621}"/>
              </a:ext>
            </a:extLst>
          </p:cNvPr>
          <p:cNvSpPr txBox="1">
            <a:spLocks/>
          </p:cNvSpPr>
          <p:nvPr/>
        </p:nvSpPr>
        <p:spPr>
          <a:xfrm>
            <a:off x="4390170" y="3801012"/>
            <a:ext cx="3328599" cy="1231106"/>
          </a:xfrm>
          <a:prstGeom prst="rect">
            <a:avLst/>
          </a:prstGeom>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1600">
                <a:solidFill>
                  <a:schemeClr val="accent6"/>
                </a:solidFill>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0" i="0" u="none" strike="noStrike" kern="1200" cap="none" spc="0" normalizeH="0" baseline="0" noProof="0">
                <a:ln>
                  <a:noFill/>
                </a:ln>
                <a:solidFill>
                  <a:schemeClr val="tx1"/>
                </a:solidFill>
                <a:effectLst/>
                <a:uLnTx/>
                <a:uFillTx/>
                <a:ea typeface="+mn-ea"/>
                <a:cs typeface="+mn-cs"/>
              </a:rPr>
              <a:t>There are several attractive options for [Telco] to play in the digital space</a:t>
            </a:r>
          </a:p>
        </p:txBody>
      </p:sp>
      <p:sp>
        <p:nvSpPr>
          <p:cNvPr id="8" name="TextBox 7">
            <a:extLst>
              <a:ext uri="{FF2B5EF4-FFF2-40B4-BE49-F238E27FC236}">
                <a16:creationId xmlns:a16="http://schemas.microsoft.com/office/drawing/2014/main" id="{06113319-1D0B-2E84-FD52-B6F2BA823894}"/>
              </a:ext>
            </a:extLst>
          </p:cNvPr>
          <p:cNvSpPr txBox="1">
            <a:spLocks/>
          </p:cNvSpPr>
          <p:nvPr/>
        </p:nvSpPr>
        <p:spPr>
          <a:xfrm>
            <a:off x="8173871" y="3801012"/>
            <a:ext cx="3328599" cy="123110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0" i="0" u="none" strike="noStrike" kern="1200" cap="none" spc="0" normalizeH="0" baseline="0" noProof="0">
                <a:ln>
                  <a:noFill/>
                </a:ln>
                <a:effectLst/>
                <a:uLnTx/>
                <a:uFillTx/>
                <a:ea typeface="+mn-ea"/>
                <a:cs typeface="Arial" panose="020B0604020202020204" pitchFamily="34" charset="0"/>
              </a:rPr>
              <a:t>[</a:t>
            </a:r>
            <a:r>
              <a:rPr lang="en-US" sz="2000" kern="1200">
                <a:ea typeface="+mn-ea"/>
              </a:rPr>
              <a:t>Telco] </a:t>
            </a:r>
            <a:r>
              <a:rPr kumimoji="0" lang="en-US" sz="2000" b="0" i="0" u="none" strike="noStrike" kern="1200" cap="none" spc="0" normalizeH="0" baseline="0" noProof="0">
                <a:ln>
                  <a:noFill/>
                </a:ln>
                <a:effectLst/>
                <a:uLnTx/>
                <a:uFillTx/>
                <a:ea typeface="+mn-ea"/>
                <a:cs typeface="Arial" panose="020B0604020202020204" pitchFamily="34" charset="0"/>
              </a:rPr>
              <a:t>needs to act fast to ensure first mover </a:t>
            </a:r>
            <a:r>
              <a:rPr lang="en-US" sz="2000" kern="1200">
                <a:ea typeface="+mn-ea"/>
              </a:rPr>
              <a:t>advantage and competitive edge</a:t>
            </a:r>
            <a:endParaRPr kumimoji="0" lang="en-US" sz="2000" b="0" i="0" u="none" strike="noStrike" kern="1200" cap="none" spc="0" normalizeH="0" baseline="0" noProof="0">
              <a:ln>
                <a:noFill/>
              </a:ln>
              <a:effectLst/>
              <a:uLnTx/>
              <a:uFillTx/>
              <a:ea typeface="+mn-ea"/>
              <a:cs typeface="Arial" panose="020B0604020202020204" pitchFamily="34" charset="0"/>
            </a:endParaRPr>
          </a:p>
        </p:txBody>
      </p:sp>
      <p:sp>
        <p:nvSpPr>
          <p:cNvPr id="9" name="Oval 8">
            <a:extLst>
              <a:ext uri="{FF2B5EF4-FFF2-40B4-BE49-F238E27FC236}">
                <a16:creationId xmlns:a16="http://schemas.microsoft.com/office/drawing/2014/main" id="{D110491C-0DEC-1D80-9B7C-F18DD61C5DFF}"/>
              </a:ext>
            </a:extLst>
          </p:cNvPr>
          <p:cNvSpPr/>
          <p:nvPr/>
        </p:nvSpPr>
        <p:spPr>
          <a:xfrm>
            <a:off x="1653044" y="2303384"/>
            <a:ext cx="1235453" cy="1235453"/>
          </a:xfrm>
          <a:prstGeom prst="ellipse">
            <a:avLst/>
          </a:prstGeom>
          <a:solidFill>
            <a:schemeClr val="tx1"/>
          </a:solidFill>
          <a:ln w="190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ea typeface="+mn-ea"/>
              <a:cs typeface="+mn-cs"/>
            </a:endParaRPr>
          </a:p>
        </p:txBody>
      </p:sp>
      <p:sp>
        <p:nvSpPr>
          <p:cNvPr id="10" name="Oval 9">
            <a:extLst>
              <a:ext uri="{FF2B5EF4-FFF2-40B4-BE49-F238E27FC236}">
                <a16:creationId xmlns:a16="http://schemas.microsoft.com/office/drawing/2014/main" id="{DF6581B3-6D9F-68F6-5411-45D2E3403767}"/>
              </a:ext>
            </a:extLst>
          </p:cNvPr>
          <p:cNvSpPr/>
          <p:nvPr/>
        </p:nvSpPr>
        <p:spPr>
          <a:xfrm>
            <a:off x="5436744" y="2303384"/>
            <a:ext cx="1235453" cy="1235453"/>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ea typeface="+mn-ea"/>
              <a:cs typeface="+mn-cs"/>
            </a:endParaRPr>
          </a:p>
        </p:txBody>
      </p:sp>
      <p:sp>
        <p:nvSpPr>
          <p:cNvPr id="11" name="Oval 10">
            <a:extLst>
              <a:ext uri="{FF2B5EF4-FFF2-40B4-BE49-F238E27FC236}">
                <a16:creationId xmlns:a16="http://schemas.microsoft.com/office/drawing/2014/main" id="{4FB33604-2EB0-16AC-0FCC-0063E4D580E2}"/>
              </a:ext>
            </a:extLst>
          </p:cNvPr>
          <p:cNvSpPr/>
          <p:nvPr/>
        </p:nvSpPr>
        <p:spPr>
          <a:xfrm>
            <a:off x="9220445" y="2303384"/>
            <a:ext cx="1235453" cy="1235453"/>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ea typeface="+mn-ea"/>
              <a:cs typeface="+mn-cs"/>
            </a:endParaRPr>
          </a:p>
        </p:txBody>
      </p:sp>
      <p:pic>
        <p:nvPicPr>
          <p:cNvPr id="3" name="Picture 2">
            <a:extLst>
              <a:ext uri="{FF2B5EF4-FFF2-40B4-BE49-F238E27FC236}">
                <a16:creationId xmlns:a16="http://schemas.microsoft.com/office/drawing/2014/main" id="{48C7FB63-2A7C-2294-C1B6-EAA0A054AEDD}"/>
              </a:ext>
            </a:extLst>
          </p:cNvPr>
          <p:cNvPicPr>
            <a:picLocks noChangeAspect="1"/>
          </p:cNvPicPr>
          <p:nvPr/>
        </p:nvPicPr>
        <p:blipFill>
          <a:blip r:embed="rId3"/>
          <a:stretch>
            <a:fillRect/>
          </a:stretch>
        </p:blipFill>
        <p:spPr>
          <a:xfrm>
            <a:off x="1985020" y="2654410"/>
            <a:ext cx="571500" cy="571500"/>
          </a:xfrm>
          <a:prstGeom prst="rect">
            <a:avLst/>
          </a:prstGeom>
        </p:spPr>
      </p:pic>
      <p:pic>
        <p:nvPicPr>
          <p:cNvPr id="16" name="Picture 15">
            <a:extLst>
              <a:ext uri="{FF2B5EF4-FFF2-40B4-BE49-F238E27FC236}">
                <a16:creationId xmlns:a16="http://schemas.microsoft.com/office/drawing/2014/main" id="{5D680AFF-724B-E68D-B00A-CD9F1090507D}"/>
              </a:ext>
            </a:extLst>
          </p:cNvPr>
          <p:cNvPicPr>
            <a:picLocks noChangeAspect="1"/>
          </p:cNvPicPr>
          <p:nvPr/>
        </p:nvPicPr>
        <p:blipFill>
          <a:blip r:embed="rId4"/>
          <a:stretch>
            <a:fillRect/>
          </a:stretch>
        </p:blipFill>
        <p:spPr>
          <a:xfrm>
            <a:off x="9552421" y="2635360"/>
            <a:ext cx="571500" cy="571500"/>
          </a:xfrm>
          <a:prstGeom prst="rect">
            <a:avLst/>
          </a:prstGeom>
        </p:spPr>
      </p:pic>
      <p:pic>
        <p:nvPicPr>
          <p:cNvPr id="17" name="Picture 16">
            <a:extLst>
              <a:ext uri="{FF2B5EF4-FFF2-40B4-BE49-F238E27FC236}">
                <a16:creationId xmlns:a16="http://schemas.microsoft.com/office/drawing/2014/main" id="{9BFD3C03-E56B-21D4-B6D5-277778BD2AD0}"/>
              </a:ext>
            </a:extLst>
          </p:cNvPr>
          <p:cNvPicPr>
            <a:picLocks noChangeAspect="1"/>
          </p:cNvPicPr>
          <p:nvPr/>
        </p:nvPicPr>
        <p:blipFill>
          <a:blip r:embed="rId5"/>
          <a:stretch>
            <a:fillRect/>
          </a:stretch>
        </p:blipFill>
        <p:spPr>
          <a:xfrm>
            <a:off x="5768720" y="2635360"/>
            <a:ext cx="571500" cy="571500"/>
          </a:xfrm>
          <a:prstGeom prst="rect">
            <a:avLst/>
          </a:prstGeom>
        </p:spPr>
      </p:pic>
    </p:spTree>
    <p:extLst>
      <p:ext uri="{BB962C8B-B14F-4D97-AF65-F5344CB8AC3E}">
        <p14:creationId xmlns:p14="http://schemas.microsoft.com/office/powerpoint/2010/main" val="420825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8" name="Google Shape;718;p20"/>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GB"/>
              <a:t>We expect a total of xx [currency] from these strategic initiatives</a:t>
            </a:r>
            <a:endParaRPr/>
          </a:p>
        </p:txBody>
      </p:sp>
      <p:sp>
        <p:nvSpPr>
          <p:cNvPr id="742" name="Google Shape;742;p20"/>
          <p:cNvSpPr/>
          <p:nvPr/>
        </p:nvSpPr>
        <p:spPr>
          <a:xfrm>
            <a:off x="467806" y="1368884"/>
            <a:ext cx="5809008" cy="52318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171616"/>
              </a:buClr>
              <a:buSzPts val="1400"/>
              <a:buFont typeface="Arial"/>
              <a:buNone/>
              <a:tabLst/>
              <a:defRPr/>
            </a:pPr>
            <a:r>
              <a:rPr kumimoji="0" lang="en-US" sz="1400" b="1" i="0" u="none" strike="noStrike" kern="0" cap="none" spc="0" normalizeH="0" baseline="0">
                <a:ln>
                  <a:noFill/>
                </a:ln>
                <a:solidFill>
                  <a:srgbClr val="171616"/>
                </a:solidFill>
                <a:effectLst/>
                <a:uLnTx/>
                <a:uFillTx/>
                <a:latin typeface="Arial"/>
                <a:cs typeface="Arial"/>
                <a:sym typeface="Arial"/>
              </a:rPr>
              <a:t>Total expected financial impact of strategic initiatives</a:t>
            </a:r>
            <a:endParaRPr kumimoji="0" lang="en-US" sz="1400" b="1" i="0" u="none" strike="noStrike" kern="0" cap="none" spc="0" normalizeH="0" baseline="0">
              <a:ln>
                <a:noFill/>
              </a:ln>
              <a:solidFill>
                <a:srgbClr val="171616"/>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a:ln>
                  <a:noFill/>
                </a:ln>
                <a:solidFill>
                  <a:srgbClr val="7F7F7F"/>
                </a:solidFill>
                <a:effectLst/>
                <a:uLnTx/>
                <a:uFillTx/>
                <a:latin typeface="Arial"/>
                <a:ea typeface="Arial"/>
                <a:cs typeface="Arial"/>
                <a:sym typeface="Arial"/>
              </a:rPr>
              <a:t>[currency]</a:t>
            </a:r>
            <a:endParaRPr kumimoji="0" lang="en-US" sz="1400" b="0" i="0" u="none" strike="noStrike" kern="0" cap="none" spc="0" normalizeH="0" baseline="0">
              <a:ln>
                <a:noFill/>
              </a:ln>
              <a:solidFill>
                <a:srgbClr val="171616"/>
              </a:solidFill>
              <a:effectLst/>
              <a:uLnTx/>
              <a:uFillTx/>
              <a:latin typeface="Arial"/>
              <a:ea typeface="Arial"/>
              <a:cs typeface="Arial"/>
              <a:sym typeface="Arial"/>
            </a:endParaRPr>
          </a:p>
        </p:txBody>
      </p:sp>
      <mc:AlternateContent xmlns:mc="http://schemas.openxmlformats.org/markup-compatibility/2006">
        <mc:Choice xmlns:cx1="http://schemas.microsoft.com/office/drawing/2015/9/8/chartex" Requires="cx1">
          <p:graphicFrame>
            <p:nvGraphicFramePr>
              <p:cNvPr id="3" name="Chart 2">
                <a:extLst>
                  <a:ext uri="{FF2B5EF4-FFF2-40B4-BE49-F238E27FC236}">
                    <a16:creationId xmlns:a16="http://schemas.microsoft.com/office/drawing/2014/main" id="{82AF77FD-6A3D-A856-25A7-BEC5D772507C}"/>
                  </a:ext>
                </a:extLst>
              </p:cNvPr>
              <p:cNvGraphicFramePr/>
              <p:nvPr>
                <p:extLst>
                  <p:ext uri="{D42A27DB-BD31-4B8C-83A1-F6EECF244321}">
                    <p14:modId xmlns:p14="http://schemas.microsoft.com/office/powerpoint/2010/main" val="3997253253"/>
                  </p:ext>
                </p:extLst>
              </p:nvPr>
            </p:nvGraphicFramePr>
            <p:xfrm>
              <a:off x="550863" y="2084610"/>
              <a:ext cx="11090273" cy="4053723"/>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3" name="Chart 2">
                <a:extLst>
                  <a:ext uri="{FF2B5EF4-FFF2-40B4-BE49-F238E27FC236}">
                    <a16:creationId xmlns:a16="http://schemas.microsoft.com/office/drawing/2014/main" id="{82AF77FD-6A3D-A856-25A7-BEC5D772507C}"/>
                  </a:ext>
                </a:extLst>
              </p:cNvPr>
              <p:cNvPicPr>
                <a:picLocks noGrp="1" noRot="1" noChangeAspect="1" noMove="1" noResize="1" noEditPoints="1" noAdjustHandles="1" noChangeArrowheads="1" noChangeShapeType="1"/>
              </p:cNvPicPr>
              <p:nvPr/>
            </p:nvPicPr>
            <p:blipFill>
              <a:blip r:embed="rId4"/>
              <a:stretch>
                <a:fillRect/>
              </a:stretch>
            </p:blipFill>
            <p:spPr>
              <a:xfrm>
                <a:off x="550863" y="2084610"/>
                <a:ext cx="11090273" cy="4053723"/>
              </a:xfrm>
              <a:prstGeom prst="rect">
                <a:avLst/>
              </a:prstGeom>
            </p:spPr>
          </p:pic>
        </mc:Fallback>
      </mc:AlternateContent>
      <p:sp>
        <p:nvSpPr>
          <p:cNvPr id="2" name="Rectangle 1">
            <a:extLst>
              <a:ext uri="{FF2B5EF4-FFF2-40B4-BE49-F238E27FC236}">
                <a16:creationId xmlns:a16="http://schemas.microsoft.com/office/drawing/2014/main" id="{99292F0F-FD31-00AA-6175-9CA0D21EAFE4}"/>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2</a:t>
            </a:r>
          </a:p>
        </p:txBody>
      </p:sp>
      <p:sp>
        <p:nvSpPr>
          <p:cNvPr id="4" name="Footer Placeholder 2">
            <a:extLst>
              <a:ext uri="{FF2B5EF4-FFF2-40B4-BE49-F238E27FC236}">
                <a16:creationId xmlns:a16="http://schemas.microsoft.com/office/drawing/2014/main" id="{E2AD0F2D-F146-96B3-855A-363B5707BA8B}"/>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5" name="Google Shape;23;p40">
            <a:extLst>
              <a:ext uri="{FF2B5EF4-FFF2-40B4-BE49-F238E27FC236}">
                <a16:creationId xmlns:a16="http://schemas.microsoft.com/office/drawing/2014/main" id="{FAD37A95-6952-71C4-F172-BE9271B68CFD}"/>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23</a:t>
            </a:fld>
            <a:endParaRPr/>
          </a:p>
        </p:txBody>
      </p:sp>
    </p:spTree>
    <p:extLst>
      <p:ext uri="{BB962C8B-B14F-4D97-AF65-F5344CB8AC3E}">
        <p14:creationId xmlns:p14="http://schemas.microsoft.com/office/powerpoint/2010/main" val="31496391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text, person, indoor, remote&#10;&#10;Description automatically generated">
            <a:extLst>
              <a:ext uri="{FF2B5EF4-FFF2-40B4-BE49-F238E27FC236}">
                <a16:creationId xmlns:a16="http://schemas.microsoft.com/office/drawing/2014/main" id="{706710CF-32ED-83A3-68C7-B0EF49346E4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86128" y="1716505"/>
            <a:ext cx="2310064" cy="1712495"/>
          </a:xfrm>
          <a:prstGeom prst="rect">
            <a:avLst/>
          </a:prstGeom>
        </p:spPr>
      </p:pic>
      <p:pic>
        <p:nvPicPr>
          <p:cNvPr id="22" name="Picture 21" descr="A view of the earth from space&#10;&#10;Description automatically generated with low confidence">
            <a:extLst>
              <a:ext uri="{FF2B5EF4-FFF2-40B4-BE49-F238E27FC236}">
                <a16:creationId xmlns:a16="http://schemas.microsoft.com/office/drawing/2014/main" id="{2C3F05ED-39D1-A682-09B1-532A14FD0C2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40968" y="1716505"/>
            <a:ext cx="2310064" cy="1712495"/>
          </a:xfrm>
          <a:prstGeom prst="rect">
            <a:avLst/>
          </a:prstGeom>
        </p:spPr>
      </p:pic>
      <p:pic>
        <p:nvPicPr>
          <p:cNvPr id="24" name="Picture 23" descr="A person wearing headphones and sitting at a desk with a computer&#10;&#10;Description automatically generated with low confidence">
            <a:extLst>
              <a:ext uri="{FF2B5EF4-FFF2-40B4-BE49-F238E27FC236}">
                <a16:creationId xmlns:a16="http://schemas.microsoft.com/office/drawing/2014/main" id="{E69FACD1-F79B-6FDC-79BE-630AF197659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595808" y="1716504"/>
            <a:ext cx="2310063" cy="1712496"/>
          </a:xfrm>
          <a:prstGeom prst="rect">
            <a:avLst/>
          </a:prstGeom>
        </p:spPr>
      </p:pic>
      <p:sp>
        <p:nvSpPr>
          <p:cNvPr id="2" name="Title 1">
            <a:extLst>
              <a:ext uri="{FF2B5EF4-FFF2-40B4-BE49-F238E27FC236}">
                <a16:creationId xmlns:a16="http://schemas.microsoft.com/office/drawing/2014/main" id="{09272141-97FC-2744-890A-6849888C703F}"/>
              </a:ext>
            </a:extLst>
          </p:cNvPr>
          <p:cNvSpPr>
            <a:spLocks noGrp="1"/>
          </p:cNvSpPr>
          <p:nvPr>
            <p:ph type="title"/>
          </p:nvPr>
        </p:nvSpPr>
        <p:spPr/>
        <p:txBody>
          <a:bodyPr/>
          <a:lstStyle/>
          <a:p>
            <a:r>
              <a:rPr lang="en-GB"/>
              <a:t>There are three major trends changing the [sanitized] industry</a:t>
            </a:r>
          </a:p>
        </p:txBody>
      </p:sp>
      <p:sp>
        <p:nvSpPr>
          <p:cNvPr id="9" name="TextBox 8">
            <a:extLst>
              <a:ext uri="{FF2B5EF4-FFF2-40B4-BE49-F238E27FC236}">
                <a16:creationId xmlns:a16="http://schemas.microsoft.com/office/drawing/2014/main" id="{9C67DE18-F408-331C-7C03-C5D8FF99D9E7}"/>
              </a:ext>
            </a:extLst>
          </p:cNvPr>
          <p:cNvSpPr txBox="1"/>
          <p:nvPr/>
        </p:nvSpPr>
        <p:spPr>
          <a:xfrm>
            <a:off x="1324286" y="3793574"/>
            <a:ext cx="223374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000000"/>
                </a:solidFill>
                <a:effectLst/>
                <a:uLnTx/>
                <a:uFillTx/>
                <a:latin typeface="Arial"/>
                <a:cs typeface="Arial"/>
                <a:sym typeface="Arial"/>
              </a:rPr>
              <a:t>Changing consumer habits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Consumer moving toward on-demand, personalized experiences</a:t>
            </a:r>
          </a:p>
        </p:txBody>
      </p:sp>
      <p:sp>
        <p:nvSpPr>
          <p:cNvPr id="10" name="TextBox 9">
            <a:extLst>
              <a:ext uri="{FF2B5EF4-FFF2-40B4-BE49-F238E27FC236}">
                <a16:creationId xmlns:a16="http://schemas.microsoft.com/office/drawing/2014/main" id="{4896ED2B-5EF0-25B3-18A3-B0AD4D16359E}"/>
              </a:ext>
            </a:extLst>
          </p:cNvPr>
          <p:cNvSpPr txBox="1"/>
          <p:nvPr/>
        </p:nvSpPr>
        <p:spPr>
          <a:xfrm>
            <a:off x="4674235" y="3793574"/>
            <a:ext cx="284353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000000"/>
                </a:solidFill>
                <a:effectLst/>
                <a:uLnTx/>
                <a:uFillTx/>
                <a:latin typeface="Arial"/>
                <a:cs typeface="Arial"/>
                <a:sym typeface="Arial"/>
              </a:rPr>
              <a:t>[Sanitized group] moving into [sanitized] space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[Sanitized] are connecting services and expanding outside core area of [sanitized].</a:t>
            </a:r>
          </a:p>
        </p:txBody>
      </p:sp>
      <p:sp>
        <p:nvSpPr>
          <p:cNvPr id="11" name="TextBox 10">
            <a:extLst>
              <a:ext uri="{FF2B5EF4-FFF2-40B4-BE49-F238E27FC236}">
                <a16:creationId xmlns:a16="http://schemas.microsoft.com/office/drawing/2014/main" id="{14A43093-1C44-0001-B46A-35DEB8E8C1B8}"/>
              </a:ext>
            </a:extLst>
          </p:cNvPr>
          <p:cNvSpPr txBox="1"/>
          <p:nvPr/>
        </p:nvSpPr>
        <p:spPr>
          <a:xfrm>
            <a:off x="8633965" y="3793574"/>
            <a:ext cx="223374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000000"/>
                </a:solidFill>
                <a:effectLst/>
                <a:uLnTx/>
                <a:uFillTx/>
                <a:latin typeface="Arial"/>
                <a:cs typeface="Arial"/>
                <a:sym typeface="Arial"/>
              </a:rPr>
              <a:t>Rising costs of operations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t>Operational costs rising fast, driven especially by labor costs in [sanitized].</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C7A34E8E-2429-EF9E-AD10-9564A1500983}"/>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230</a:t>
            </a:fld>
            <a:endParaRPr lang="en-GB"/>
          </a:p>
        </p:txBody>
      </p:sp>
    </p:spTree>
    <p:extLst>
      <p:ext uri="{BB962C8B-B14F-4D97-AF65-F5344CB8AC3E}">
        <p14:creationId xmlns:p14="http://schemas.microsoft.com/office/powerpoint/2010/main" val="331713677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8569D09-8E8F-819D-23AB-3A3D3258BB01}"/>
              </a:ext>
            </a:extLst>
          </p:cNvPr>
          <p:cNvCxnSpPr>
            <a:cxnSpLocks/>
          </p:cNvCxnSpPr>
          <p:nvPr/>
        </p:nvCxnSpPr>
        <p:spPr>
          <a:xfrm>
            <a:off x="597436" y="2547135"/>
            <a:ext cx="0" cy="3566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B95F08B-1FDB-217E-4BDC-9F3636BD9781}"/>
              </a:ext>
            </a:extLst>
          </p:cNvPr>
          <p:cNvCxnSpPr>
            <a:cxnSpLocks/>
          </p:cNvCxnSpPr>
          <p:nvPr/>
        </p:nvCxnSpPr>
        <p:spPr>
          <a:xfrm>
            <a:off x="2334528" y="2547135"/>
            <a:ext cx="0" cy="3566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6B5243B-E04B-CAEB-3BB7-A3F1710EA3D4}"/>
              </a:ext>
            </a:extLst>
          </p:cNvPr>
          <p:cNvCxnSpPr>
            <a:cxnSpLocks/>
          </p:cNvCxnSpPr>
          <p:nvPr/>
        </p:nvCxnSpPr>
        <p:spPr>
          <a:xfrm>
            <a:off x="6000124" y="2547135"/>
            <a:ext cx="0" cy="3566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CA8EC43-337E-25FD-9812-E12A50E6DBB4}"/>
              </a:ext>
            </a:extLst>
          </p:cNvPr>
          <p:cNvCxnSpPr>
            <a:cxnSpLocks/>
          </p:cNvCxnSpPr>
          <p:nvPr/>
        </p:nvCxnSpPr>
        <p:spPr>
          <a:xfrm>
            <a:off x="7832922" y="2547135"/>
            <a:ext cx="0" cy="3566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12AA44-8BD9-7D85-02E3-3038FC8EB1E3}"/>
              </a:ext>
            </a:extLst>
          </p:cNvPr>
          <p:cNvCxnSpPr>
            <a:cxnSpLocks/>
          </p:cNvCxnSpPr>
          <p:nvPr/>
        </p:nvCxnSpPr>
        <p:spPr>
          <a:xfrm>
            <a:off x="9665721" y="2547135"/>
            <a:ext cx="0" cy="3566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A2D3868-918F-F53F-C577-6300A07B64A5}"/>
              </a:ext>
            </a:extLst>
          </p:cNvPr>
          <p:cNvCxnSpPr>
            <a:cxnSpLocks/>
          </p:cNvCxnSpPr>
          <p:nvPr/>
        </p:nvCxnSpPr>
        <p:spPr>
          <a:xfrm>
            <a:off x="4167326" y="2547135"/>
            <a:ext cx="0" cy="356616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9195B3D-8014-EB50-4DE6-9ECF55D6D19A}"/>
              </a:ext>
            </a:extLst>
          </p:cNvPr>
          <p:cNvSpPr>
            <a:spLocks noGrp="1"/>
          </p:cNvSpPr>
          <p:nvPr>
            <p:ph type="title"/>
          </p:nvPr>
        </p:nvSpPr>
        <p:spPr/>
        <p:txBody>
          <a:bodyPr/>
          <a:lstStyle/>
          <a:p>
            <a:r>
              <a:rPr lang="en-US"/>
              <a:t>These trends are causing disruption across the [sanitized] value chain</a:t>
            </a:r>
          </a:p>
        </p:txBody>
      </p:sp>
      <p:sp>
        <p:nvSpPr>
          <p:cNvPr id="3" name="Slide Number Placeholder 2">
            <a:extLst>
              <a:ext uri="{FF2B5EF4-FFF2-40B4-BE49-F238E27FC236}">
                <a16:creationId xmlns:a16="http://schemas.microsoft.com/office/drawing/2014/main" id="{60544CA4-C1A5-84FA-8E15-0E5F0588E6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231</a:t>
            </a:fld>
            <a:endParaRPr lang="en-GB"/>
          </a:p>
        </p:txBody>
      </p:sp>
      <p:sp>
        <p:nvSpPr>
          <p:cNvPr id="8" name="Pentagon 7">
            <a:extLst>
              <a:ext uri="{FF2B5EF4-FFF2-40B4-BE49-F238E27FC236}">
                <a16:creationId xmlns:a16="http://schemas.microsoft.com/office/drawing/2014/main" id="{7E44D659-0215-CE7E-0686-F9031951ABFA}"/>
              </a:ext>
            </a:extLst>
          </p:cNvPr>
          <p:cNvSpPr/>
          <p:nvPr/>
        </p:nvSpPr>
        <p:spPr>
          <a:xfrm>
            <a:off x="597436" y="1776516"/>
            <a:ext cx="1833137" cy="640080"/>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Equipment providers</a:t>
            </a:r>
          </a:p>
        </p:txBody>
      </p:sp>
      <p:sp>
        <p:nvSpPr>
          <p:cNvPr id="9" name="Chevron 8">
            <a:extLst>
              <a:ext uri="{FF2B5EF4-FFF2-40B4-BE49-F238E27FC236}">
                <a16:creationId xmlns:a16="http://schemas.microsoft.com/office/drawing/2014/main" id="{2ABCECB4-AC4A-FABA-4916-3856A3F0E4D6}"/>
              </a:ext>
            </a:extLst>
          </p:cNvPr>
          <p:cNvSpPr/>
          <p:nvPr/>
        </p:nvSpPr>
        <p:spPr>
          <a:xfrm>
            <a:off x="2334528" y="1776516"/>
            <a:ext cx="1928843" cy="64121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Integration providers</a:t>
            </a:r>
          </a:p>
        </p:txBody>
      </p:sp>
      <p:sp>
        <p:nvSpPr>
          <p:cNvPr id="10" name="Chevron 9">
            <a:extLst>
              <a:ext uri="{FF2B5EF4-FFF2-40B4-BE49-F238E27FC236}">
                <a16:creationId xmlns:a16="http://schemas.microsoft.com/office/drawing/2014/main" id="{0E3FE607-EE52-11CB-A367-3D496E258857}"/>
              </a:ext>
            </a:extLst>
          </p:cNvPr>
          <p:cNvSpPr/>
          <p:nvPr/>
        </p:nvSpPr>
        <p:spPr>
          <a:xfrm>
            <a:off x="4167326" y="1776516"/>
            <a:ext cx="1928843" cy="64121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Application providers</a:t>
            </a:r>
          </a:p>
        </p:txBody>
      </p:sp>
      <p:sp>
        <p:nvSpPr>
          <p:cNvPr id="11" name="Chevron 10">
            <a:extLst>
              <a:ext uri="{FF2B5EF4-FFF2-40B4-BE49-F238E27FC236}">
                <a16:creationId xmlns:a16="http://schemas.microsoft.com/office/drawing/2014/main" id="{8BF12188-BB2C-1528-E7D3-6C7B36A1055C}"/>
              </a:ext>
            </a:extLst>
          </p:cNvPr>
          <p:cNvSpPr/>
          <p:nvPr/>
        </p:nvSpPr>
        <p:spPr>
          <a:xfrm>
            <a:off x="6000124" y="1776516"/>
            <a:ext cx="1928843" cy="64121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Content providers</a:t>
            </a:r>
          </a:p>
        </p:txBody>
      </p:sp>
      <p:sp>
        <p:nvSpPr>
          <p:cNvPr id="12" name="Chevron 11">
            <a:extLst>
              <a:ext uri="{FF2B5EF4-FFF2-40B4-BE49-F238E27FC236}">
                <a16:creationId xmlns:a16="http://schemas.microsoft.com/office/drawing/2014/main" id="{7B097DBA-D246-DCE7-A7CC-CB2C02D6EE0D}"/>
              </a:ext>
            </a:extLst>
          </p:cNvPr>
          <p:cNvSpPr/>
          <p:nvPr/>
        </p:nvSpPr>
        <p:spPr>
          <a:xfrm>
            <a:off x="7832922" y="1776516"/>
            <a:ext cx="1928843" cy="641216"/>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Network operators</a:t>
            </a:r>
          </a:p>
        </p:txBody>
      </p:sp>
      <p:sp>
        <p:nvSpPr>
          <p:cNvPr id="13" name="Chevron 12">
            <a:extLst>
              <a:ext uri="{FF2B5EF4-FFF2-40B4-BE49-F238E27FC236}">
                <a16:creationId xmlns:a16="http://schemas.microsoft.com/office/drawing/2014/main" id="{7B196454-0BA9-F598-8D25-33FDFD9830D8}"/>
              </a:ext>
            </a:extLst>
          </p:cNvPr>
          <p:cNvSpPr/>
          <p:nvPr/>
        </p:nvSpPr>
        <p:spPr>
          <a:xfrm>
            <a:off x="9665721" y="1776516"/>
            <a:ext cx="1928843" cy="64121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Service providers</a:t>
            </a:r>
          </a:p>
        </p:txBody>
      </p:sp>
      <p:sp>
        <p:nvSpPr>
          <p:cNvPr id="22" name="TextBox 21">
            <a:extLst>
              <a:ext uri="{FF2B5EF4-FFF2-40B4-BE49-F238E27FC236}">
                <a16:creationId xmlns:a16="http://schemas.microsoft.com/office/drawing/2014/main" id="{CF5DCDE6-E75A-9974-F6A4-25DF3697D663}"/>
              </a:ext>
            </a:extLst>
          </p:cNvPr>
          <p:cNvSpPr txBox="1"/>
          <p:nvPr/>
        </p:nvSpPr>
        <p:spPr>
          <a:xfrm>
            <a:off x="597436" y="2662391"/>
            <a:ext cx="1736752" cy="161582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200"/>
              <a:t>Network component providers</a:t>
            </a:r>
          </a:p>
          <a:p>
            <a:pPr marL="285750" indent="-285750">
              <a:spcAft>
                <a:spcPts val="600"/>
              </a:spcAft>
              <a:buFont typeface="Arial" panose="020B0604020202020204" pitchFamily="34" charset="0"/>
              <a:buChar char="•"/>
            </a:pPr>
            <a:r>
              <a:rPr lang="en-US" sz="1200"/>
              <a:t>Test equipment providers</a:t>
            </a:r>
          </a:p>
          <a:p>
            <a:pPr marL="285750" indent="-285750">
              <a:spcAft>
                <a:spcPts val="600"/>
              </a:spcAft>
              <a:buFont typeface="Arial" panose="020B0604020202020204" pitchFamily="34" charset="0"/>
              <a:buChar char="•"/>
            </a:pPr>
            <a:endParaRPr lang="en-US" sz="1200"/>
          </a:p>
          <a:p>
            <a:pPr marL="285750" indent="-285750">
              <a:spcAft>
                <a:spcPts val="600"/>
              </a:spcAft>
              <a:buFont typeface="Arial" panose="020B0604020202020204" pitchFamily="34" charset="0"/>
              <a:buChar char="•"/>
            </a:pPr>
            <a:endParaRPr lang="en-US" sz="1200"/>
          </a:p>
        </p:txBody>
      </p:sp>
      <p:sp>
        <p:nvSpPr>
          <p:cNvPr id="23" name="TextBox 22">
            <a:extLst>
              <a:ext uri="{FF2B5EF4-FFF2-40B4-BE49-F238E27FC236}">
                <a16:creationId xmlns:a16="http://schemas.microsoft.com/office/drawing/2014/main" id="{A6A77FDF-7679-AC45-9EAB-1BFE5D839969}"/>
              </a:ext>
            </a:extLst>
          </p:cNvPr>
          <p:cNvSpPr txBox="1"/>
          <p:nvPr/>
        </p:nvSpPr>
        <p:spPr>
          <a:xfrm>
            <a:off x="2354821" y="2662391"/>
            <a:ext cx="1736752" cy="206210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200"/>
              <a:t>Software and hardware integrations</a:t>
            </a:r>
          </a:p>
          <a:p>
            <a:pPr marL="285750" indent="-285750">
              <a:spcAft>
                <a:spcPts val="600"/>
              </a:spcAft>
              <a:buFont typeface="Arial" panose="020B0604020202020204" pitchFamily="34" charset="0"/>
              <a:buChar char="•"/>
            </a:pPr>
            <a:r>
              <a:rPr lang="en-US" sz="1200"/>
              <a:t>Network maintenance, support etc.</a:t>
            </a:r>
          </a:p>
          <a:p>
            <a:pPr marL="285750" indent="-285750">
              <a:spcAft>
                <a:spcPts val="600"/>
              </a:spcAft>
              <a:buFont typeface="Arial" panose="020B0604020202020204" pitchFamily="34" charset="0"/>
              <a:buChar char="•"/>
            </a:pPr>
            <a:endParaRPr lang="en-US" sz="1200"/>
          </a:p>
          <a:p>
            <a:pPr marL="285750" indent="-285750">
              <a:spcAft>
                <a:spcPts val="600"/>
              </a:spcAft>
              <a:buFont typeface="Arial" panose="020B0604020202020204" pitchFamily="34" charset="0"/>
              <a:buChar char="•"/>
            </a:pPr>
            <a:endParaRPr lang="en-US" sz="1200"/>
          </a:p>
          <a:p>
            <a:pPr marL="285750" indent="-285750">
              <a:spcAft>
                <a:spcPts val="600"/>
              </a:spcAft>
              <a:buFont typeface="Arial" panose="020B0604020202020204" pitchFamily="34" charset="0"/>
              <a:buChar char="•"/>
            </a:pPr>
            <a:endParaRPr lang="en-US" sz="1200"/>
          </a:p>
        </p:txBody>
      </p:sp>
      <p:sp>
        <p:nvSpPr>
          <p:cNvPr id="24" name="TextBox 23">
            <a:extLst>
              <a:ext uri="{FF2B5EF4-FFF2-40B4-BE49-F238E27FC236}">
                <a16:creationId xmlns:a16="http://schemas.microsoft.com/office/drawing/2014/main" id="{F94B7DE5-361D-A885-840C-F2098C56743C}"/>
              </a:ext>
            </a:extLst>
          </p:cNvPr>
          <p:cNvSpPr txBox="1"/>
          <p:nvPr/>
        </p:nvSpPr>
        <p:spPr>
          <a:xfrm>
            <a:off x="4182546" y="2662391"/>
            <a:ext cx="1736752" cy="169277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200"/>
              <a:t>Basic application platform providers</a:t>
            </a:r>
          </a:p>
          <a:p>
            <a:pPr marL="285750" indent="-285750">
              <a:spcAft>
                <a:spcPts val="600"/>
              </a:spcAft>
              <a:buFont typeface="Arial" panose="020B0604020202020204" pitchFamily="34" charset="0"/>
              <a:buChar char="•"/>
            </a:pPr>
            <a:r>
              <a:rPr lang="en-US" sz="1200"/>
              <a:t>User application providers</a:t>
            </a:r>
          </a:p>
          <a:p>
            <a:pPr marL="285750" indent="-285750">
              <a:spcAft>
                <a:spcPts val="600"/>
              </a:spcAft>
              <a:buFont typeface="Arial" panose="020B0604020202020204" pitchFamily="34" charset="0"/>
              <a:buChar char="•"/>
            </a:pPr>
            <a:endParaRPr lang="en-US" sz="1200"/>
          </a:p>
          <a:p>
            <a:pPr marL="285750" indent="-285750">
              <a:spcAft>
                <a:spcPts val="600"/>
              </a:spcAft>
              <a:buFont typeface="Arial" panose="020B0604020202020204" pitchFamily="34" charset="0"/>
              <a:buChar char="•"/>
            </a:pPr>
            <a:endParaRPr lang="en-US" sz="1200"/>
          </a:p>
          <a:p>
            <a:pPr>
              <a:spcAft>
                <a:spcPts val="600"/>
              </a:spcAft>
            </a:pPr>
            <a:endParaRPr lang="en-US" sz="1200"/>
          </a:p>
        </p:txBody>
      </p:sp>
      <p:sp>
        <p:nvSpPr>
          <p:cNvPr id="25" name="TextBox 24">
            <a:extLst>
              <a:ext uri="{FF2B5EF4-FFF2-40B4-BE49-F238E27FC236}">
                <a16:creationId xmlns:a16="http://schemas.microsoft.com/office/drawing/2014/main" id="{EFA8BCE2-A677-CF1B-0039-DCAE45BAD565}"/>
              </a:ext>
            </a:extLst>
          </p:cNvPr>
          <p:cNvSpPr txBox="1"/>
          <p:nvPr/>
        </p:nvSpPr>
        <p:spPr>
          <a:xfrm>
            <a:off x="6010271" y="2662391"/>
            <a:ext cx="1736752" cy="72327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200"/>
              <a:t>Content creation</a:t>
            </a:r>
          </a:p>
          <a:p>
            <a:pPr marL="285750" indent="-285750">
              <a:spcAft>
                <a:spcPts val="600"/>
              </a:spcAft>
              <a:buFont typeface="Arial" panose="020B0604020202020204" pitchFamily="34" charset="0"/>
              <a:buChar char="•"/>
            </a:pPr>
            <a:r>
              <a:rPr lang="en-US" sz="1200"/>
              <a:t>Content distribution</a:t>
            </a:r>
          </a:p>
        </p:txBody>
      </p:sp>
      <p:sp>
        <p:nvSpPr>
          <p:cNvPr id="26" name="TextBox 25">
            <a:extLst>
              <a:ext uri="{FF2B5EF4-FFF2-40B4-BE49-F238E27FC236}">
                <a16:creationId xmlns:a16="http://schemas.microsoft.com/office/drawing/2014/main" id="{66C3035B-FC6C-84DD-D0F9-14A9C9AE03EF}"/>
              </a:ext>
            </a:extLst>
          </p:cNvPr>
          <p:cNvSpPr txBox="1"/>
          <p:nvPr/>
        </p:nvSpPr>
        <p:spPr>
          <a:xfrm>
            <a:off x="7837996" y="2662391"/>
            <a:ext cx="1736752" cy="46166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200"/>
              <a:t>Services to end-consumers</a:t>
            </a:r>
          </a:p>
        </p:txBody>
      </p:sp>
      <p:sp>
        <p:nvSpPr>
          <p:cNvPr id="27" name="TextBox 26">
            <a:extLst>
              <a:ext uri="{FF2B5EF4-FFF2-40B4-BE49-F238E27FC236}">
                <a16:creationId xmlns:a16="http://schemas.microsoft.com/office/drawing/2014/main" id="{B887ED82-7611-BA32-87C9-8EC12745ED43}"/>
              </a:ext>
            </a:extLst>
          </p:cNvPr>
          <p:cNvSpPr txBox="1"/>
          <p:nvPr/>
        </p:nvSpPr>
        <p:spPr>
          <a:xfrm>
            <a:off x="9665721" y="2662391"/>
            <a:ext cx="1736752" cy="90794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200"/>
              <a:t>Add-on service layers</a:t>
            </a:r>
          </a:p>
          <a:p>
            <a:pPr marL="285750" indent="-285750">
              <a:spcAft>
                <a:spcPts val="600"/>
              </a:spcAft>
              <a:buFont typeface="Arial" panose="020B0604020202020204" pitchFamily="34" charset="0"/>
              <a:buChar char="•"/>
            </a:pPr>
            <a:r>
              <a:rPr lang="en-US" sz="1200"/>
              <a:t>Cross-network communications</a:t>
            </a:r>
          </a:p>
        </p:txBody>
      </p:sp>
      <p:sp>
        <p:nvSpPr>
          <p:cNvPr id="30" name="TextBox 29">
            <a:extLst>
              <a:ext uri="{FF2B5EF4-FFF2-40B4-BE49-F238E27FC236}">
                <a16:creationId xmlns:a16="http://schemas.microsoft.com/office/drawing/2014/main" id="{F6F6EFC0-A9D9-9351-8A2E-FDA6AFE8E734}"/>
              </a:ext>
            </a:extLst>
          </p:cNvPr>
          <p:cNvSpPr txBox="1"/>
          <p:nvPr/>
        </p:nvSpPr>
        <p:spPr>
          <a:xfrm>
            <a:off x="597436" y="4734272"/>
            <a:ext cx="1736752" cy="1092607"/>
          </a:xfrm>
          <a:prstGeom prst="rect">
            <a:avLst/>
          </a:prstGeom>
          <a:noFill/>
        </p:spPr>
        <p:txBody>
          <a:bodyPr wrap="square" rtlCol="0">
            <a:spAutoFit/>
          </a:bodyPr>
          <a:lstStyle/>
          <a:p>
            <a:pPr marL="171450" indent="-171450">
              <a:spcAft>
                <a:spcPts val="600"/>
              </a:spcAft>
              <a:buClr>
                <a:srgbClr val="C00000"/>
              </a:buClr>
              <a:buFont typeface="Arial" panose="020B0604020202020204" pitchFamily="34" charset="0"/>
              <a:buChar char="•"/>
            </a:pPr>
            <a:r>
              <a:rPr lang="en-US" sz="1200"/>
              <a:t>Rising costs of manufacturing</a:t>
            </a:r>
          </a:p>
          <a:p>
            <a:pPr marL="171450" indent="-171450">
              <a:spcAft>
                <a:spcPts val="600"/>
              </a:spcAft>
              <a:buClr>
                <a:srgbClr val="C00000"/>
              </a:buClr>
              <a:buFont typeface="Arial" panose="020B0604020202020204" pitchFamily="34" charset="0"/>
              <a:buChar char="•"/>
            </a:pPr>
            <a:r>
              <a:rPr lang="en-US" sz="1200"/>
              <a:t>Increasing competition on [sanitized]</a:t>
            </a:r>
          </a:p>
        </p:txBody>
      </p:sp>
      <p:sp>
        <p:nvSpPr>
          <p:cNvPr id="31" name="TextBox 30">
            <a:extLst>
              <a:ext uri="{FF2B5EF4-FFF2-40B4-BE49-F238E27FC236}">
                <a16:creationId xmlns:a16="http://schemas.microsoft.com/office/drawing/2014/main" id="{7D605426-E37C-5681-E7DB-C0340456D4A4}"/>
              </a:ext>
            </a:extLst>
          </p:cNvPr>
          <p:cNvSpPr txBox="1"/>
          <p:nvPr/>
        </p:nvSpPr>
        <p:spPr>
          <a:xfrm>
            <a:off x="2354821" y="4734272"/>
            <a:ext cx="1736752" cy="276999"/>
          </a:xfrm>
          <a:prstGeom prst="rect">
            <a:avLst/>
          </a:prstGeom>
          <a:noFill/>
        </p:spPr>
        <p:txBody>
          <a:bodyPr wrap="square" rtlCol="0">
            <a:spAutoFit/>
          </a:bodyPr>
          <a:lstStyle/>
          <a:p>
            <a:pPr marL="171450" indent="-171450">
              <a:spcAft>
                <a:spcPts val="600"/>
              </a:spcAft>
              <a:buClr>
                <a:srgbClr val="C00000"/>
              </a:buClr>
              <a:buFont typeface="Arial" panose="020B0604020202020204" pitchFamily="34" charset="0"/>
              <a:buChar char="•"/>
            </a:pPr>
            <a:r>
              <a:rPr lang="en-US" sz="1200"/>
              <a:t>[Sanitized]</a:t>
            </a:r>
          </a:p>
        </p:txBody>
      </p:sp>
      <p:sp>
        <p:nvSpPr>
          <p:cNvPr id="32" name="TextBox 31">
            <a:extLst>
              <a:ext uri="{FF2B5EF4-FFF2-40B4-BE49-F238E27FC236}">
                <a16:creationId xmlns:a16="http://schemas.microsoft.com/office/drawing/2014/main" id="{83756DD3-313D-B69A-D20C-0FA52EE51A8A}"/>
              </a:ext>
            </a:extLst>
          </p:cNvPr>
          <p:cNvSpPr txBox="1"/>
          <p:nvPr/>
        </p:nvSpPr>
        <p:spPr>
          <a:xfrm>
            <a:off x="4182546" y="4734272"/>
            <a:ext cx="1736752" cy="276999"/>
          </a:xfrm>
          <a:prstGeom prst="rect">
            <a:avLst/>
          </a:prstGeom>
          <a:noFill/>
        </p:spPr>
        <p:txBody>
          <a:bodyPr wrap="square" rtlCol="0">
            <a:spAutoFit/>
          </a:bodyPr>
          <a:lstStyle/>
          <a:p>
            <a:pPr marL="171450" indent="-171450">
              <a:spcAft>
                <a:spcPts val="600"/>
              </a:spcAft>
              <a:buClr>
                <a:srgbClr val="C00000"/>
              </a:buClr>
              <a:buFont typeface="Arial" panose="020B0604020202020204" pitchFamily="34" charset="0"/>
              <a:buChar char="•"/>
            </a:pPr>
            <a:r>
              <a:rPr lang="en-US" sz="1200"/>
              <a:t>[Sanitized]</a:t>
            </a:r>
          </a:p>
        </p:txBody>
      </p:sp>
      <p:sp>
        <p:nvSpPr>
          <p:cNvPr id="33" name="TextBox 32">
            <a:extLst>
              <a:ext uri="{FF2B5EF4-FFF2-40B4-BE49-F238E27FC236}">
                <a16:creationId xmlns:a16="http://schemas.microsoft.com/office/drawing/2014/main" id="{60E59351-F4C2-9E12-8197-0055A06E7C6A}"/>
              </a:ext>
            </a:extLst>
          </p:cNvPr>
          <p:cNvSpPr txBox="1"/>
          <p:nvPr/>
        </p:nvSpPr>
        <p:spPr>
          <a:xfrm>
            <a:off x="6010271" y="4734272"/>
            <a:ext cx="1736752" cy="723275"/>
          </a:xfrm>
          <a:prstGeom prst="rect">
            <a:avLst/>
          </a:prstGeom>
          <a:noFill/>
        </p:spPr>
        <p:txBody>
          <a:bodyPr wrap="square" rtlCol="0">
            <a:spAutoFit/>
          </a:bodyPr>
          <a:lstStyle/>
          <a:p>
            <a:pPr marL="171450" indent="-171450">
              <a:spcAft>
                <a:spcPts val="600"/>
              </a:spcAft>
              <a:buClr>
                <a:srgbClr val="C00000"/>
              </a:buClr>
              <a:buFont typeface="Arial" panose="020B0604020202020204" pitchFamily="34" charset="0"/>
              <a:buChar char="•"/>
            </a:pPr>
            <a:r>
              <a:rPr lang="en-US" sz="1200"/>
              <a:t>Rising costs of creation</a:t>
            </a:r>
          </a:p>
          <a:p>
            <a:pPr marL="171450" indent="-171450">
              <a:spcAft>
                <a:spcPts val="600"/>
              </a:spcAft>
              <a:buClr>
                <a:srgbClr val="C00000"/>
              </a:buClr>
              <a:buFont typeface="Arial" panose="020B0604020202020204" pitchFamily="34" charset="0"/>
              <a:buChar char="•"/>
            </a:pPr>
            <a:r>
              <a:rPr lang="en-US" sz="1200"/>
              <a:t>[Sanitized]</a:t>
            </a:r>
          </a:p>
        </p:txBody>
      </p:sp>
      <p:sp>
        <p:nvSpPr>
          <p:cNvPr id="34" name="TextBox 33">
            <a:extLst>
              <a:ext uri="{FF2B5EF4-FFF2-40B4-BE49-F238E27FC236}">
                <a16:creationId xmlns:a16="http://schemas.microsoft.com/office/drawing/2014/main" id="{1415137E-6A50-6896-FBAA-126E66345A56}"/>
              </a:ext>
            </a:extLst>
          </p:cNvPr>
          <p:cNvSpPr txBox="1"/>
          <p:nvPr/>
        </p:nvSpPr>
        <p:spPr>
          <a:xfrm>
            <a:off x="7837996" y="4734272"/>
            <a:ext cx="1736752" cy="907941"/>
          </a:xfrm>
          <a:prstGeom prst="rect">
            <a:avLst/>
          </a:prstGeom>
          <a:noFill/>
        </p:spPr>
        <p:txBody>
          <a:bodyPr wrap="square" rtlCol="0">
            <a:spAutoFit/>
          </a:bodyPr>
          <a:lstStyle/>
          <a:p>
            <a:pPr marL="171450" indent="-171450">
              <a:spcAft>
                <a:spcPts val="600"/>
              </a:spcAft>
              <a:buClr>
                <a:srgbClr val="C00000"/>
              </a:buClr>
              <a:buFont typeface="Arial" panose="020B0604020202020204" pitchFamily="34" charset="0"/>
              <a:buChar char="•"/>
            </a:pPr>
            <a:r>
              <a:rPr lang="en-US" sz="1200"/>
              <a:t>Users switching services frequently</a:t>
            </a:r>
          </a:p>
          <a:p>
            <a:pPr marL="171450" indent="-171450">
              <a:spcAft>
                <a:spcPts val="600"/>
              </a:spcAft>
              <a:buClr>
                <a:srgbClr val="C00000"/>
              </a:buClr>
              <a:buFont typeface="Arial" panose="020B0604020202020204" pitchFamily="34" charset="0"/>
              <a:buChar char="•"/>
            </a:pPr>
            <a:r>
              <a:rPr lang="en-US" sz="1200"/>
              <a:t>Sharing services outside agreement</a:t>
            </a:r>
          </a:p>
        </p:txBody>
      </p:sp>
      <p:sp>
        <p:nvSpPr>
          <p:cNvPr id="35" name="TextBox 34">
            <a:extLst>
              <a:ext uri="{FF2B5EF4-FFF2-40B4-BE49-F238E27FC236}">
                <a16:creationId xmlns:a16="http://schemas.microsoft.com/office/drawing/2014/main" id="{BDA79750-EC20-6984-41B1-E979D120A9D5}"/>
              </a:ext>
            </a:extLst>
          </p:cNvPr>
          <p:cNvSpPr txBox="1"/>
          <p:nvPr/>
        </p:nvSpPr>
        <p:spPr>
          <a:xfrm>
            <a:off x="9665721" y="4734272"/>
            <a:ext cx="1736752" cy="830997"/>
          </a:xfrm>
          <a:prstGeom prst="rect">
            <a:avLst/>
          </a:prstGeom>
          <a:noFill/>
        </p:spPr>
        <p:txBody>
          <a:bodyPr wrap="square" rtlCol="0">
            <a:spAutoFit/>
          </a:bodyPr>
          <a:lstStyle/>
          <a:p>
            <a:pPr marL="171450" indent="-171450">
              <a:spcAft>
                <a:spcPts val="600"/>
              </a:spcAft>
              <a:buClr>
                <a:srgbClr val="C00000"/>
              </a:buClr>
              <a:buFont typeface="Arial" panose="020B0604020202020204" pitchFamily="34" charset="0"/>
              <a:buChar char="•"/>
            </a:pPr>
            <a:r>
              <a:rPr lang="en-US" sz="1200"/>
              <a:t>Combining virtual and physical experiences e.g. [sanitized]</a:t>
            </a:r>
          </a:p>
        </p:txBody>
      </p:sp>
      <p:sp>
        <p:nvSpPr>
          <p:cNvPr id="36" name="Rectangle 35">
            <a:extLst>
              <a:ext uri="{FF2B5EF4-FFF2-40B4-BE49-F238E27FC236}">
                <a16:creationId xmlns:a16="http://schemas.microsoft.com/office/drawing/2014/main" id="{FE5AEB7B-57F4-DE50-6802-CC58F9715423}"/>
              </a:ext>
            </a:extLst>
          </p:cNvPr>
          <p:cNvSpPr/>
          <p:nvPr/>
        </p:nvSpPr>
        <p:spPr>
          <a:xfrm>
            <a:off x="265044" y="3939184"/>
            <a:ext cx="11582400" cy="500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FDCFA85-ADD5-B900-679B-EEBC3E1AE708}"/>
              </a:ext>
            </a:extLst>
          </p:cNvPr>
          <p:cNvCxnSpPr>
            <a:cxnSpLocks/>
          </p:cNvCxnSpPr>
          <p:nvPr/>
        </p:nvCxnSpPr>
        <p:spPr>
          <a:xfrm flipH="1">
            <a:off x="477094" y="4126198"/>
            <a:ext cx="1104085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34D45D6D-7515-C380-4403-B7B18E0E260F}"/>
              </a:ext>
            </a:extLst>
          </p:cNvPr>
          <p:cNvGrpSpPr/>
          <p:nvPr/>
        </p:nvGrpSpPr>
        <p:grpSpPr>
          <a:xfrm>
            <a:off x="5791784" y="3947293"/>
            <a:ext cx="411480" cy="410399"/>
            <a:chOff x="2320538" y="4031701"/>
            <a:chExt cx="411480" cy="410399"/>
          </a:xfrm>
        </p:grpSpPr>
        <p:sp>
          <p:nvSpPr>
            <p:cNvPr id="39" name="Oval 38">
              <a:extLst>
                <a:ext uri="{FF2B5EF4-FFF2-40B4-BE49-F238E27FC236}">
                  <a16:creationId xmlns:a16="http://schemas.microsoft.com/office/drawing/2014/main" id="{DAA0F60F-57BC-3B61-F49E-5282EFC93247}"/>
                </a:ext>
              </a:extLst>
            </p:cNvPr>
            <p:cNvSpPr/>
            <p:nvPr/>
          </p:nvSpPr>
          <p:spPr>
            <a:xfrm rot="5400000">
              <a:off x="2321078" y="4031161"/>
              <a:ext cx="410399" cy="411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0" name="Triangle 39">
              <a:extLst>
                <a:ext uri="{FF2B5EF4-FFF2-40B4-BE49-F238E27FC236}">
                  <a16:creationId xmlns:a16="http://schemas.microsoft.com/office/drawing/2014/main" id="{DDA24888-224C-C715-733B-F38323327760}"/>
                </a:ext>
              </a:extLst>
            </p:cNvPr>
            <p:cNvSpPr/>
            <p:nvPr/>
          </p:nvSpPr>
          <p:spPr>
            <a:xfrm rot="10800000">
              <a:off x="2396456" y="4161621"/>
              <a:ext cx="259644" cy="15056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1" name="Rectangle 40">
              <a:extLst>
                <a:ext uri="{FF2B5EF4-FFF2-40B4-BE49-F238E27FC236}">
                  <a16:creationId xmlns:a16="http://schemas.microsoft.com/office/drawing/2014/main" id="{13F4A46B-8927-27B0-F5B7-70976AFC70CC}"/>
                </a:ext>
              </a:extLst>
            </p:cNvPr>
            <p:cNvSpPr/>
            <p:nvPr/>
          </p:nvSpPr>
          <p:spPr>
            <a:xfrm rot="5400000">
              <a:off x="2503089" y="4020434"/>
              <a:ext cx="46376" cy="30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grpSp>
      <p:sp>
        <p:nvSpPr>
          <p:cNvPr id="29" name="TextBox 28">
            <a:extLst>
              <a:ext uri="{FF2B5EF4-FFF2-40B4-BE49-F238E27FC236}">
                <a16:creationId xmlns:a16="http://schemas.microsoft.com/office/drawing/2014/main" id="{E744E227-F1DD-B045-C902-3A76049AE9BD}"/>
              </a:ext>
            </a:extLst>
          </p:cNvPr>
          <p:cNvSpPr txBox="1"/>
          <p:nvPr/>
        </p:nvSpPr>
        <p:spPr>
          <a:xfrm>
            <a:off x="597436" y="4214484"/>
            <a:ext cx="1533954" cy="461665"/>
          </a:xfrm>
          <a:prstGeom prst="rect">
            <a:avLst/>
          </a:prstGeom>
          <a:noFill/>
        </p:spPr>
        <p:txBody>
          <a:bodyPr wrap="square" rtlCol="0">
            <a:spAutoFit/>
          </a:bodyPr>
          <a:lstStyle/>
          <a:p>
            <a:pPr>
              <a:spcAft>
                <a:spcPts val="600"/>
              </a:spcAft>
            </a:pPr>
            <a:r>
              <a:rPr lang="en-US" sz="1200" b="1"/>
              <a:t>Examples of </a:t>
            </a:r>
            <a:br>
              <a:rPr lang="en-US" sz="1200" b="1"/>
            </a:br>
            <a:r>
              <a:rPr lang="en-US" sz="1200" b="1"/>
              <a:t>disruptions:</a:t>
            </a:r>
            <a:endParaRPr lang="en-US" sz="1200"/>
          </a:p>
        </p:txBody>
      </p:sp>
    </p:spTree>
    <p:extLst>
      <p:ext uri="{BB962C8B-B14F-4D97-AF65-F5344CB8AC3E}">
        <p14:creationId xmlns:p14="http://schemas.microsoft.com/office/powerpoint/2010/main" val="22114419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60F509-4298-C72A-DCDA-000996E90928}"/>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E51A202-502E-EB8B-77B7-EC136EC1DEDA}"/>
              </a:ext>
            </a:extLst>
          </p:cNvPr>
          <p:cNvSpPr>
            <a:spLocks noGrp="1"/>
          </p:cNvSpPr>
          <p:nvPr>
            <p:ph type="sldNum" idx="12"/>
          </p:nvPr>
        </p:nvSpPr>
        <p:spPr/>
        <p:txBody>
          <a:bodyPr/>
          <a:lstStyle/>
          <a:p>
            <a:fld id="{1F24DAD8-0A8D-144F-AE7C-C0F3CF879725}" type="slidenum">
              <a:rPr lang="en-US" smtClean="0"/>
              <a:pPr/>
              <a:t>232</a:t>
            </a:fld>
            <a:endParaRPr lang="en-US">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7556963-2A5F-6DFB-EFE9-C6CF539FE832}"/>
              </a:ext>
            </a:extLst>
          </p:cNvPr>
          <p:cNvSpPr txBox="1">
            <a:spLocks/>
          </p:cNvSpPr>
          <p:nvPr/>
        </p:nvSpPr>
        <p:spPr>
          <a:xfrm>
            <a:off x="606470" y="3801012"/>
            <a:ext cx="3328599" cy="92333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FFFFFF"/>
              </a:buClr>
              <a:buSzTx/>
              <a:buFont typeface="Segoe UI" panose="020B0502040204020203" pitchFamily="34" charset="0"/>
              <a:buChar char="​"/>
              <a:tabLst/>
              <a:defRPr/>
            </a:pPr>
            <a:r>
              <a:rPr kumimoji="0" lang="en-US" sz="2000" i="0" u="none" strike="noStrike" kern="1200" cap="none" spc="0" normalizeH="0" baseline="0" noProof="0">
                <a:ln>
                  <a:noFill/>
                </a:ln>
                <a:solidFill>
                  <a:schemeClr val="accent1"/>
                </a:solidFill>
                <a:effectLst/>
                <a:uLnTx/>
                <a:uFillTx/>
                <a:ea typeface="+mn-ea"/>
                <a:cs typeface="Arial" panose="020B0604020202020204" pitchFamily="34" charset="0"/>
              </a:rPr>
              <a:t>Digital disruption is happening in the </a:t>
            </a:r>
            <a:br>
              <a:rPr kumimoji="0" lang="en-US" sz="2000" i="0" u="none" strike="noStrike" kern="1200" cap="none" spc="0" normalizeH="0" baseline="0" noProof="0">
                <a:ln>
                  <a:noFill/>
                </a:ln>
                <a:solidFill>
                  <a:schemeClr val="accent1"/>
                </a:solidFill>
                <a:effectLst/>
                <a:uLnTx/>
                <a:uFillTx/>
                <a:ea typeface="+mn-ea"/>
                <a:cs typeface="Arial" panose="020B0604020202020204" pitchFamily="34" charset="0"/>
              </a:rPr>
            </a:br>
            <a:r>
              <a:rPr lang="en-US" sz="2000" kern="1200">
                <a:solidFill>
                  <a:schemeClr val="accent1"/>
                </a:solidFill>
                <a:ea typeface="+mn-ea"/>
              </a:rPr>
              <a:t>[sanitized]</a:t>
            </a:r>
            <a:r>
              <a:rPr kumimoji="0" lang="en-US" sz="2000" i="0" u="none" strike="noStrike" kern="1200" cap="none" spc="0" normalizeH="0" baseline="0" noProof="0">
                <a:ln>
                  <a:noFill/>
                </a:ln>
                <a:solidFill>
                  <a:schemeClr val="accent1"/>
                </a:solidFill>
                <a:effectLst/>
                <a:uLnTx/>
                <a:uFillTx/>
                <a:ea typeface="+mn-ea"/>
                <a:cs typeface="Arial" panose="020B0604020202020204" pitchFamily="34" charset="0"/>
              </a:rPr>
              <a:t> space</a:t>
            </a:r>
          </a:p>
        </p:txBody>
      </p:sp>
      <p:sp>
        <p:nvSpPr>
          <p:cNvPr id="3" name="TextBox 2">
            <a:extLst>
              <a:ext uri="{FF2B5EF4-FFF2-40B4-BE49-F238E27FC236}">
                <a16:creationId xmlns:a16="http://schemas.microsoft.com/office/drawing/2014/main" id="{1479927A-DD45-E05E-CD11-115603206B0C}"/>
              </a:ext>
            </a:extLst>
          </p:cNvPr>
          <p:cNvSpPr txBox="1">
            <a:spLocks/>
          </p:cNvSpPr>
          <p:nvPr/>
        </p:nvSpPr>
        <p:spPr>
          <a:xfrm>
            <a:off x="4390170" y="3801012"/>
            <a:ext cx="3328599" cy="1231106"/>
          </a:xfrm>
          <a:prstGeom prst="rect">
            <a:avLst/>
          </a:prstGeom>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1600">
                <a:solidFill>
                  <a:schemeClr val="accent6"/>
                </a:solidFill>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1" i="0" u="none" strike="noStrike" kern="1200" cap="none" spc="0" normalizeH="0" baseline="0" noProof="0">
                <a:ln>
                  <a:noFill/>
                </a:ln>
                <a:solidFill>
                  <a:schemeClr val="tx1"/>
                </a:solidFill>
                <a:effectLst/>
                <a:uLnTx/>
                <a:uFillTx/>
                <a:ea typeface="+mn-ea"/>
                <a:cs typeface="+mn-cs"/>
              </a:rPr>
              <a:t>There are several attractive options for [Telco] to play in the digital space</a:t>
            </a:r>
          </a:p>
        </p:txBody>
      </p:sp>
      <p:sp>
        <p:nvSpPr>
          <p:cNvPr id="15" name="TextBox 14">
            <a:extLst>
              <a:ext uri="{FF2B5EF4-FFF2-40B4-BE49-F238E27FC236}">
                <a16:creationId xmlns:a16="http://schemas.microsoft.com/office/drawing/2014/main" id="{30FB2AB5-9315-A8A6-9DEC-49713691CD6F}"/>
              </a:ext>
            </a:extLst>
          </p:cNvPr>
          <p:cNvSpPr txBox="1">
            <a:spLocks/>
          </p:cNvSpPr>
          <p:nvPr/>
        </p:nvSpPr>
        <p:spPr>
          <a:xfrm>
            <a:off x="8173871" y="3801012"/>
            <a:ext cx="3328599" cy="123110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0" i="0" u="none" strike="noStrike" kern="1200" cap="none" spc="0" normalizeH="0" baseline="0" noProof="0">
                <a:ln>
                  <a:noFill/>
                </a:ln>
                <a:effectLst/>
                <a:uLnTx/>
                <a:uFillTx/>
                <a:ea typeface="+mn-ea"/>
                <a:cs typeface="Arial" panose="020B0604020202020204" pitchFamily="34" charset="0"/>
              </a:rPr>
              <a:t>[</a:t>
            </a:r>
            <a:r>
              <a:rPr lang="en-US" sz="2000" kern="1200">
                <a:ea typeface="+mn-ea"/>
              </a:rPr>
              <a:t>Telco] </a:t>
            </a:r>
            <a:r>
              <a:rPr kumimoji="0" lang="en-US" sz="2000" b="0" i="0" u="none" strike="noStrike" kern="1200" cap="none" spc="0" normalizeH="0" baseline="0" noProof="0">
                <a:ln>
                  <a:noFill/>
                </a:ln>
                <a:effectLst/>
                <a:uLnTx/>
                <a:uFillTx/>
                <a:ea typeface="+mn-ea"/>
                <a:cs typeface="Arial" panose="020B0604020202020204" pitchFamily="34" charset="0"/>
              </a:rPr>
              <a:t>needs to act fast to ensure first mover </a:t>
            </a:r>
            <a:r>
              <a:rPr lang="en-US" sz="2000" kern="1200">
                <a:ea typeface="+mn-ea"/>
              </a:rPr>
              <a:t>advantage and competitive edge</a:t>
            </a:r>
            <a:endParaRPr kumimoji="0" lang="en-US" sz="2000" b="0" i="0" u="none" strike="noStrike" kern="1200" cap="none" spc="0" normalizeH="0" baseline="0" noProof="0">
              <a:ln>
                <a:noFill/>
              </a:ln>
              <a:effectLst/>
              <a:uLnTx/>
              <a:uFillTx/>
              <a:ea typeface="+mn-ea"/>
              <a:cs typeface="Arial" panose="020B0604020202020204" pitchFamily="34" charset="0"/>
            </a:endParaRPr>
          </a:p>
        </p:txBody>
      </p:sp>
      <p:sp>
        <p:nvSpPr>
          <p:cNvPr id="16" name="Oval 15">
            <a:extLst>
              <a:ext uri="{FF2B5EF4-FFF2-40B4-BE49-F238E27FC236}">
                <a16:creationId xmlns:a16="http://schemas.microsoft.com/office/drawing/2014/main" id="{D61B51A2-9AAB-D5F7-9711-7097F952F9B7}"/>
              </a:ext>
            </a:extLst>
          </p:cNvPr>
          <p:cNvSpPr/>
          <p:nvPr/>
        </p:nvSpPr>
        <p:spPr>
          <a:xfrm>
            <a:off x="1653044" y="2303384"/>
            <a:ext cx="1235453" cy="1235453"/>
          </a:xfrm>
          <a:prstGeom prst="ellipse">
            <a:avLst/>
          </a:prstGeom>
          <a:noFill/>
          <a:ln w="190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ea typeface="+mn-ea"/>
              <a:cs typeface="+mn-cs"/>
            </a:endParaRPr>
          </a:p>
        </p:txBody>
      </p:sp>
      <p:sp>
        <p:nvSpPr>
          <p:cNvPr id="17" name="Oval 16">
            <a:extLst>
              <a:ext uri="{FF2B5EF4-FFF2-40B4-BE49-F238E27FC236}">
                <a16:creationId xmlns:a16="http://schemas.microsoft.com/office/drawing/2014/main" id="{F48FF23D-782F-D558-CC67-FC4F980496FF}"/>
              </a:ext>
            </a:extLst>
          </p:cNvPr>
          <p:cNvSpPr/>
          <p:nvPr/>
        </p:nvSpPr>
        <p:spPr>
          <a:xfrm>
            <a:off x="5436744" y="2303384"/>
            <a:ext cx="1235453" cy="1235453"/>
          </a:xfrm>
          <a:prstGeom prst="ellipse">
            <a:avLst/>
          </a:prstGeom>
          <a:solidFill>
            <a:schemeClr val="tx1"/>
          </a:solidFill>
          <a:ln w="190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ea typeface="+mn-ea"/>
              <a:cs typeface="+mn-cs"/>
            </a:endParaRPr>
          </a:p>
        </p:txBody>
      </p:sp>
      <p:sp>
        <p:nvSpPr>
          <p:cNvPr id="18" name="Oval 17">
            <a:extLst>
              <a:ext uri="{FF2B5EF4-FFF2-40B4-BE49-F238E27FC236}">
                <a16:creationId xmlns:a16="http://schemas.microsoft.com/office/drawing/2014/main" id="{978C6595-5357-79A6-AE53-FE68F08A4F80}"/>
              </a:ext>
            </a:extLst>
          </p:cNvPr>
          <p:cNvSpPr/>
          <p:nvPr/>
        </p:nvSpPr>
        <p:spPr>
          <a:xfrm>
            <a:off x="9220445" y="2303384"/>
            <a:ext cx="1235453" cy="1235453"/>
          </a:xfrm>
          <a:prstGeom prst="ellipse">
            <a:avLst/>
          </a:prstGeom>
          <a:solidFill>
            <a:schemeClr val="bg1"/>
          </a:solidFill>
          <a:ln w="190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ea typeface="+mn-ea"/>
              <a:cs typeface="+mn-cs"/>
            </a:endParaRPr>
          </a:p>
        </p:txBody>
      </p:sp>
      <p:pic>
        <p:nvPicPr>
          <p:cNvPr id="20" name="Picture 19">
            <a:extLst>
              <a:ext uri="{FF2B5EF4-FFF2-40B4-BE49-F238E27FC236}">
                <a16:creationId xmlns:a16="http://schemas.microsoft.com/office/drawing/2014/main" id="{48DDC5CF-FB66-A5B3-6F56-93177D99BF78}"/>
              </a:ext>
            </a:extLst>
          </p:cNvPr>
          <p:cNvPicPr>
            <a:picLocks noChangeAspect="1"/>
          </p:cNvPicPr>
          <p:nvPr/>
        </p:nvPicPr>
        <p:blipFill>
          <a:blip r:embed="rId3"/>
          <a:stretch>
            <a:fillRect/>
          </a:stretch>
        </p:blipFill>
        <p:spPr>
          <a:xfrm>
            <a:off x="9552421" y="2635360"/>
            <a:ext cx="571500" cy="571500"/>
          </a:xfrm>
          <a:prstGeom prst="rect">
            <a:avLst/>
          </a:prstGeom>
        </p:spPr>
      </p:pic>
      <p:pic>
        <p:nvPicPr>
          <p:cNvPr id="22" name="Picture 21">
            <a:extLst>
              <a:ext uri="{FF2B5EF4-FFF2-40B4-BE49-F238E27FC236}">
                <a16:creationId xmlns:a16="http://schemas.microsoft.com/office/drawing/2014/main" id="{3F674221-002F-47E6-0E5E-72EC8F285748}"/>
              </a:ext>
            </a:extLst>
          </p:cNvPr>
          <p:cNvPicPr>
            <a:picLocks noChangeAspect="1"/>
          </p:cNvPicPr>
          <p:nvPr/>
        </p:nvPicPr>
        <p:blipFill>
          <a:blip r:embed="rId4"/>
          <a:stretch>
            <a:fillRect/>
          </a:stretch>
        </p:blipFill>
        <p:spPr>
          <a:xfrm>
            <a:off x="1984570" y="2634910"/>
            <a:ext cx="572400" cy="572400"/>
          </a:xfrm>
          <a:prstGeom prst="rect">
            <a:avLst/>
          </a:prstGeom>
        </p:spPr>
      </p:pic>
      <p:pic>
        <p:nvPicPr>
          <p:cNvPr id="23" name="Picture 22">
            <a:extLst>
              <a:ext uri="{FF2B5EF4-FFF2-40B4-BE49-F238E27FC236}">
                <a16:creationId xmlns:a16="http://schemas.microsoft.com/office/drawing/2014/main" id="{3A866DDD-879E-3236-73BE-197FFE5736EC}"/>
              </a:ext>
            </a:extLst>
          </p:cNvPr>
          <p:cNvPicPr>
            <a:picLocks noChangeAspect="1"/>
          </p:cNvPicPr>
          <p:nvPr/>
        </p:nvPicPr>
        <p:blipFill>
          <a:blip r:embed="rId5"/>
          <a:stretch>
            <a:fillRect/>
          </a:stretch>
        </p:blipFill>
        <p:spPr>
          <a:xfrm>
            <a:off x="5768720" y="2635360"/>
            <a:ext cx="571500" cy="571500"/>
          </a:xfrm>
          <a:prstGeom prst="rect">
            <a:avLst/>
          </a:prstGeom>
        </p:spPr>
      </p:pic>
    </p:spTree>
    <p:extLst>
      <p:ext uri="{BB962C8B-B14F-4D97-AF65-F5344CB8AC3E}">
        <p14:creationId xmlns:p14="http://schemas.microsoft.com/office/powerpoint/2010/main" val="22373613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Object 2" hidden="1">
            <a:extLst>
              <a:ext uri="{FF2B5EF4-FFF2-40B4-BE49-F238E27FC236}">
                <a16:creationId xmlns:a16="http://schemas.microsoft.com/office/drawing/2014/main" id="{0D8476E6-2C1B-4369-8A81-5E001D3E26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5" progId="TCLayout.ActiveDocument.1">
                  <p:embed/>
                </p:oleObj>
              </mc:Choice>
              <mc:Fallback>
                <p:oleObj name="think-cell Slide" r:id="rId6" imgW="344" imgH="345" progId="TCLayout.ActiveDocument.1">
                  <p:embed/>
                  <p:pic>
                    <p:nvPicPr>
                      <p:cNvPr id="50" name="Object 2" hidden="1">
                        <a:extLst>
                          <a:ext uri="{FF2B5EF4-FFF2-40B4-BE49-F238E27FC236}">
                            <a16:creationId xmlns:a16="http://schemas.microsoft.com/office/drawing/2014/main" id="{0D8476E6-2C1B-4369-8A81-5E001D3E268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9" name="Rectangle 3" hidden="1">
            <a:extLst>
              <a:ext uri="{FF2B5EF4-FFF2-40B4-BE49-F238E27FC236}">
                <a16:creationId xmlns:a16="http://schemas.microsoft.com/office/drawing/2014/main" id="{8884BCF3-E7F7-42B6-9873-BBA3486F8515}"/>
              </a:ext>
            </a:extLst>
          </p:cNvPr>
          <p:cNvSpPr/>
          <p:nvPr>
            <p:custDataLst>
              <p:tags r:id="rId2"/>
            </p:custDataLst>
          </p:nvPr>
        </p:nvSpPr>
        <p:spPr>
          <a:xfrm>
            <a:off x="0" y="0"/>
            <a:ext cx="158750" cy="1587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defRPr/>
            </a:pPr>
            <a:endParaRPr kumimoji="0" lang="en-GB" sz="2800" u="none" strike="noStrike" kern="1200" cap="none" spc="0" normalizeH="0" noProof="0">
              <a:ln>
                <a:noFill/>
              </a:ln>
              <a:solidFill>
                <a:srgbClr val="FFFFFF"/>
              </a:solidFill>
              <a:effectLst/>
              <a:uLnTx/>
              <a:uFillTx/>
              <a:latin typeface="Arial" panose="020B0604020202020204" pitchFamily="34" charset="0"/>
              <a:ea typeface="+mj-ea"/>
              <a:cs typeface="+mj-cs"/>
              <a:sym typeface="Apis For Office" panose="020B0504010101010104" pitchFamily="34" charset="0"/>
            </a:endParaRPr>
          </a:p>
        </p:txBody>
      </p:sp>
      <p:sp>
        <p:nvSpPr>
          <p:cNvPr id="2" name="2. Slide Title">
            <a:extLst>
              <a:ext uri="{FF2B5EF4-FFF2-40B4-BE49-F238E27FC236}">
                <a16:creationId xmlns:a16="http://schemas.microsoft.com/office/drawing/2014/main" id="{DB5E598C-3DC3-4092-8291-5BF821014DAD}"/>
              </a:ext>
            </a:extLst>
          </p:cNvPr>
          <p:cNvSpPr>
            <a:spLocks noGrp="1"/>
          </p:cNvSpPr>
          <p:nvPr>
            <p:ph type="title"/>
            <p:custDataLst>
              <p:tags r:id="rId3"/>
            </p:custDataLst>
          </p:nvPr>
        </p:nvSpPr>
        <p:spPr>
          <a:xfrm>
            <a:off x="648000" y="1359374"/>
            <a:ext cx="3465576" cy="2154436"/>
          </a:xfrm>
          <a:noFill/>
          <a:ln/>
          <a:extLst>
            <a:ext uri="{909E8E84-426E-40DD-AFC4-6F175D3DCCD1}">
              <a14:hiddenFill xmlns:a14="http://schemas.microsoft.com/office/drawing/2010/main">
                <a:solidFill>
                  <a:srgbClr val="FFFFFF"/>
                </a:solidFill>
              </a14:hiddenFill>
            </a:ext>
          </a:extLst>
        </p:spPr>
        <p:txBody>
          <a:bodyPr wrap="square" anchor="b" anchorCtr="0">
            <a:spAutoFit/>
          </a:bodyPr>
          <a:lstStyle/>
          <a:p>
            <a:r>
              <a:rPr lang="en-US"/>
              <a:t>There are significant barriers along the [Telco] customer journey that lead to subpar experiences and less conversion</a:t>
            </a:r>
            <a:endParaRPr lang="en-GB"/>
          </a:p>
        </p:txBody>
      </p:sp>
      <p:sp>
        <p:nvSpPr>
          <p:cNvPr id="58" name="TextBox 57">
            <a:extLst>
              <a:ext uri="{FF2B5EF4-FFF2-40B4-BE49-F238E27FC236}">
                <a16:creationId xmlns:a16="http://schemas.microsoft.com/office/drawing/2014/main" id="{0CF3EC76-8522-4FAE-8152-1D7F827DDC9E}"/>
              </a:ext>
            </a:extLst>
          </p:cNvPr>
          <p:cNvSpPr txBox="1">
            <a:spLocks/>
          </p:cNvSpPr>
          <p:nvPr/>
        </p:nvSpPr>
        <p:spPr>
          <a:xfrm>
            <a:off x="4676776" y="2975310"/>
            <a:ext cx="1506074" cy="738664"/>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Service only available during opening hours, not in off-hours</a:t>
            </a:r>
          </a:p>
        </p:txBody>
      </p:sp>
      <p:sp>
        <p:nvSpPr>
          <p:cNvPr id="57" name="TextBox 56">
            <a:extLst>
              <a:ext uri="{FF2B5EF4-FFF2-40B4-BE49-F238E27FC236}">
                <a16:creationId xmlns:a16="http://schemas.microsoft.com/office/drawing/2014/main" id="{21BA3F5B-4E07-4131-8CC6-880344FC812B}"/>
              </a:ext>
            </a:extLst>
          </p:cNvPr>
          <p:cNvSpPr txBox="1">
            <a:spLocks/>
          </p:cNvSpPr>
          <p:nvPr/>
        </p:nvSpPr>
        <p:spPr>
          <a:xfrm>
            <a:off x="6571347" y="2975310"/>
            <a:ext cx="1506074" cy="738664"/>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Relationship is non-personalized, disjointed experience</a:t>
            </a:r>
          </a:p>
        </p:txBody>
      </p:sp>
      <p:sp>
        <p:nvSpPr>
          <p:cNvPr id="56" name="TextBox 55">
            <a:extLst>
              <a:ext uri="{FF2B5EF4-FFF2-40B4-BE49-F238E27FC236}">
                <a16:creationId xmlns:a16="http://schemas.microsoft.com/office/drawing/2014/main" id="{AE34F573-4643-4513-834C-EA86B3264828}"/>
              </a:ext>
            </a:extLst>
          </p:cNvPr>
          <p:cNvSpPr txBox="1">
            <a:spLocks/>
          </p:cNvSpPr>
          <p:nvPr/>
        </p:nvSpPr>
        <p:spPr>
          <a:xfrm>
            <a:off x="8465918" y="2975310"/>
            <a:ext cx="1506074" cy="553998"/>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Prices and options not easy to find or distinguish</a:t>
            </a:r>
          </a:p>
        </p:txBody>
      </p:sp>
      <p:grpSp>
        <p:nvGrpSpPr>
          <p:cNvPr id="5" name="Group 4">
            <a:extLst>
              <a:ext uri="{FF2B5EF4-FFF2-40B4-BE49-F238E27FC236}">
                <a16:creationId xmlns:a16="http://schemas.microsoft.com/office/drawing/2014/main" id="{BAE9C964-2BD8-4192-817B-0C830B671226}"/>
              </a:ext>
            </a:extLst>
          </p:cNvPr>
          <p:cNvGrpSpPr/>
          <p:nvPr/>
        </p:nvGrpSpPr>
        <p:grpSpPr>
          <a:xfrm>
            <a:off x="4676776" y="5663603"/>
            <a:ext cx="7189788" cy="738664"/>
            <a:chOff x="4676776" y="5410245"/>
            <a:chExt cx="7189788" cy="738664"/>
          </a:xfrm>
        </p:grpSpPr>
        <p:sp>
          <p:nvSpPr>
            <p:cNvPr id="59" name="TextBox 58">
              <a:extLst>
                <a:ext uri="{FF2B5EF4-FFF2-40B4-BE49-F238E27FC236}">
                  <a16:creationId xmlns:a16="http://schemas.microsoft.com/office/drawing/2014/main" id="{AA5371BD-AF81-48A5-906D-AA03F43D8900}"/>
                </a:ext>
              </a:extLst>
            </p:cNvPr>
            <p:cNvSpPr txBox="1">
              <a:spLocks/>
            </p:cNvSpPr>
            <p:nvPr/>
          </p:nvSpPr>
          <p:spPr>
            <a:xfrm>
              <a:off x="4676776" y="5410245"/>
              <a:ext cx="1506074" cy="553998"/>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Tx/>
                <a:buFont typeface="Segoe UI" panose="020B0502040204020203" pitchFamily="34" charset="0"/>
                <a:buNone/>
                <a:tabLst/>
                <a:defRPr/>
              </a:pPr>
              <a:r>
                <a:rPr kumimoji="0" lang="en-GB"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[Sanitized]</a:t>
              </a:r>
            </a:p>
          </p:txBody>
        </p:sp>
        <p:sp>
          <p:nvSpPr>
            <p:cNvPr id="60" name="TextBox 59">
              <a:extLst>
                <a:ext uri="{FF2B5EF4-FFF2-40B4-BE49-F238E27FC236}">
                  <a16:creationId xmlns:a16="http://schemas.microsoft.com/office/drawing/2014/main" id="{2CB186F1-8FA8-4A5F-9699-B732CE1B7A76}"/>
                </a:ext>
              </a:extLst>
            </p:cNvPr>
            <p:cNvSpPr txBox="1">
              <a:spLocks/>
            </p:cNvSpPr>
            <p:nvPr/>
          </p:nvSpPr>
          <p:spPr>
            <a:xfrm>
              <a:off x="6571347" y="5410245"/>
              <a:ext cx="1506074" cy="553998"/>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Tx/>
                <a:buFont typeface="Segoe UI" panose="020B0502040204020203" pitchFamily="34" charset="0"/>
                <a:buNone/>
                <a:tabLst/>
                <a:defRPr/>
              </a:pPr>
              <a:r>
                <a:rPr kumimoji="0" lang="en-GB"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Catalogues too similar, non-personalized </a:t>
              </a:r>
            </a:p>
          </p:txBody>
        </p:sp>
        <p:sp>
          <p:nvSpPr>
            <p:cNvPr id="61" name="TextBox 60">
              <a:extLst>
                <a:ext uri="{FF2B5EF4-FFF2-40B4-BE49-F238E27FC236}">
                  <a16:creationId xmlns:a16="http://schemas.microsoft.com/office/drawing/2014/main" id="{9E50C387-D9C8-49E7-B475-64EA9320B33D}"/>
                </a:ext>
              </a:extLst>
            </p:cNvPr>
            <p:cNvSpPr txBox="1">
              <a:spLocks/>
            </p:cNvSpPr>
            <p:nvPr/>
          </p:nvSpPr>
          <p:spPr>
            <a:xfrm>
              <a:off x="8465918" y="5410245"/>
              <a:ext cx="1506074" cy="553998"/>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Tx/>
                <a:buFont typeface="Segoe UI" panose="020B0502040204020203" pitchFamily="34" charset="0"/>
                <a:buNone/>
                <a:tabLst/>
                <a:defRPr/>
              </a:pPr>
              <a:r>
                <a:rPr kumimoji="0" lang="en-GB"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Services perceived as high-cost compared to traditional options</a:t>
              </a:r>
            </a:p>
          </p:txBody>
        </p:sp>
        <p:sp>
          <p:nvSpPr>
            <p:cNvPr id="62" name="TextBox 61">
              <a:extLst>
                <a:ext uri="{FF2B5EF4-FFF2-40B4-BE49-F238E27FC236}">
                  <a16:creationId xmlns:a16="http://schemas.microsoft.com/office/drawing/2014/main" id="{F2AB0E32-F346-4B45-9CF3-FAFDEFE60BC3}"/>
                </a:ext>
              </a:extLst>
            </p:cNvPr>
            <p:cNvSpPr txBox="1">
              <a:spLocks/>
            </p:cNvSpPr>
            <p:nvPr/>
          </p:nvSpPr>
          <p:spPr>
            <a:xfrm>
              <a:off x="10360490" y="5410245"/>
              <a:ext cx="1506074" cy="738664"/>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[Sanitized]</a:t>
              </a:r>
            </a:p>
          </p:txBody>
        </p:sp>
      </p:grpSp>
      <p:sp>
        <p:nvSpPr>
          <p:cNvPr id="63" name="TextBox 62">
            <a:extLst>
              <a:ext uri="{FF2B5EF4-FFF2-40B4-BE49-F238E27FC236}">
                <a16:creationId xmlns:a16="http://schemas.microsoft.com/office/drawing/2014/main" id="{88EA1516-8F8F-44A7-ACF7-30DA3554F39A}"/>
              </a:ext>
            </a:extLst>
          </p:cNvPr>
          <p:cNvSpPr txBox="1"/>
          <p:nvPr/>
        </p:nvSpPr>
        <p:spPr>
          <a:xfrm>
            <a:off x="4676776" y="1510953"/>
            <a:ext cx="7189787" cy="246221"/>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High priority themes</a:t>
            </a:r>
          </a:p>
        </p:txBody>
      </p:sp>
      <p:sp>
        <p:nvSpPr>
          <p:cNvPr id="65" name="TextBox 64">
            <a:extLst>
              <a:ext uri="{FF2B5EF4-FFF2-40B4-BE49-F238E27FC236}">
                <a16:creationId xmlns:a16="http://schemas.microsoft.com/office/drawing/2014/main" id="{7ECE566B-2839-4F36-A80B-F5508579A343}"/>
              </a:ext>
            </a:extLst>
          </p:cNvPr>
          <p:cNvSpPr txBox="1">
            <a:spLocks/>
          </p:cNvSpPr>
          <p:nvPr/>
        </p:nvSpPr>
        <p:spPr>
          <a:xfrm>
            <a:off x="4676776" y="4047134"/>
            <a:ext cx="7189787" cy="246221"/>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Medium/lesser priority themes </a:t>
            </a:r>
          </a:p>
        </p:txBody>
      </p:sp>
      <p:sp>
        <p:nvSpPr>
          <p:cNvPr id="72" name="TextBox 71">
            <a:extLst>
              <a:ext uri="{FF2B5EF4-FFF2-40B4-BE49-F238E27FC236}">
                <a16:creationId xmlns:a16="http://schemas.microsoft.com/office/drawing/2014/main" id="{A1F56069-7940-4D9F-B457-4913BD313482}"/>
              </a:ext>
            </a:extLst>
          </p:cNvPr>
          <p:cNvSpPr txBox="1"/>
          <p:nvPr/>
        </p:nvSpPr>
        <p:spPr>
          <a:xfrm>
            <a:off x="4676776" y="5149110"/>
            <a:ext cx="1506074"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Customer </a:t>
            </a:r>
            <a:b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b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mindset </a:t>
            </a:r>
          </a:p>
        </p:txBody>
      </p:sp>
      <p:sp>
        <p:nvSpPr>
          <p:cNvPr id="74" name="TextBox 73">
            <a:extLst>
              <a:ext uri="{FF2B5EF4-FFF2-40B4-BE49-F238E27FC236}">
                <a16:creationId xmlns:a16="http://schemas.microsoft.com/office/drawing/2014/main" id="{462EFC31-1DEB-4539-B37F-42BE2EEB94EA}"/>
              </a:ext>
            </a:extLst>
          </p:cNvPr>
          <p:cNvSpPr txBox="1"/>
          <p:nvPr/>
        </p:nvSpPr>
        <p:spPr>
          <a:xfrm>
            <a:off x="6571347" y="5149110"/>
            <a:ext cx="1506074"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Content diversification</a:t>
            </a:r>
          </a:p>
        </p:txBody>
      </p:sp>
      <p:sp>
        <p:nvSpPr>
          <p:cNvPr id="76" name="TextBox 75">
            <a:extLst>
              <a:ext uri="{FF2B5EF4-FFF2-40B4-BE49-F238E27FC236}">
                <a16:creationId xmlns:a16="http://schemas.microsoft.com/office/drawing/2014/main" id="{4F3AC3BC-B901-4B11-ADE8-428ABDD2C82D}"/>
              </a:ext>
            </a:extLst>
          </p:cNvPr>
          <p:cNvSpPr txBox="1">
            <a:spLocks/>
          </p:cNvSpPr>
          <p:nvPr/>
        </p:nvSpPr>
        <p:spPr>
          <a:xfrm>
            <a:off x="8465918" y="5149110"/>
            <a:ext cx="1506074"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Perceived </a:t>
            </a:r>
            <a:b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b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cost </a:t>
            </a:r>
          </a:p>
        </p:txBody>
      </p:sp>
      <p:sp>
        <p:nvSpPr>
          <p:cNvPr id="78" name="TextBox 77">
            <a:extLst>
              <a:ext uri="{FF2B5EF4-FFF2-40B4-BE49-F238E27FC236}">
                <a16:creationId xmlns:a16="http://schemas.microsoft.com/office/drawing/2014/main" id="{338C954C-3EEB-4028-8105-C4C44F6E98A0}"/>
              </a:ext>
            </a:extLst>
          </p:cNvPr>
          <p:cNvSpPr txBox="1">
            <a:spLocks/>
          </p:cNvSpPr>
          <p:nvPr/>
        </p:nvSpPr>
        <p:spPr>
          <a:xfrm>
            <a:off x="10360490" y="5149110"/>
            <a:ext cx="1506074" cy="430887"/>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[Sanitized </a:t>
            </a:r>
            <a:b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b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theme]</a:t>
            </a:r>
          </a:p>
        </p:txBody>
      </p:sp>
      <p:sp>
        <p:nvSpPr>
          <p:cNvPr id="80" name="TextBox 79">
            <a:extLst>
              <a:ext uri="{FF2B5EF4-FFF2-40B4-BE49-F238E27FC236}">
                <a16:creationId xmlns:a16="http://schemas.microsoft.com/office/drawing/2014/main" id="{540AE47C-038A-4134-B41C-E4966A13105D}"/>
              </a:ext>
            </a:extLst>
          </p:cNvPr>
          <p:cNvSpPr txBox="1"/>
          <p:nvPr/>
        </p:nvSpPr>
        <p:spPr>
          <a:xfrm>
            <a:off x="4676776" y="2454563"/>
            <a:ext cx="1506074" cy="430887"/>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Service </a:t>
            </a:r>
            <a:b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b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availability </a:t>
            </a:r>
          </a:p>
        </p:txBody>
      </p:sp>
      <p:sp>
        <p:nvSpPr>
          <p:cNvPr id="82" name="TextBox 81">
            <a:extLst>
              <a:ext uri="{FF2B5EF4-FFF2-40B4-BE49-F238E27FC236}">
                <a16:creationId xmlns:a16="http://schemas.microsoft.com/office/drawing/2014/main" id="{D8338D19-E6ED-426F-B8C5-BDBCD68DC648}"/>
              </a:ext>
            </a:extLst>
          </p:cNvPr>
          <p:cNvSpPr txBox="1"/>
          <p:nvPr/>
        </p:nvSpPr>
        <p:spPr>
          <a:xfrm>
            <a:off x="6571347" y="2454563"/>
            <a:ext cx="1506074" cy="430887"/>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Customer</a:t>
            </a:r>
            <a:b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b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relationship</a:t>
            </a:r>
          </a:p>
        </p:txBody>
      </p:sp>
      <p:sp>
        <p:nvSpPr>
          <p:cNvPr id="84" name="TextBox 83">
            <a:extLst>
              <a:ext uri="{FF2B5EF4-FFF2-40B4-BE49-F238E27FC236}">
                <a16:creationId xmlns:a16="http://schemas.microsoft.com/office/drawing/2014/main" id="{B0EA5D83-0E5A-451A-A9BE-0CEE848116E6}"/>
              </a:ext>
            </a:extLst>
          </p:cNvPr>
          <p:cNvSpPr txBox="1">
            <a:spLocks/>
          </p:cNvSpPr>
          <p:nvPr/>
        </p:nvSpPr>
        <p:spPr>
          <a:xfrm>
            <a:off x="8465918" y="2454563"/>
            <a:ext cx="1506074"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In-transparent prices and packages</a:t>
            </a:r>
          </a:p>
        </p:txBody>
      </p:sp>
      <p:cxnSp>
        <p:nvCxnSpPr>
          <p:cNvPr id="12" name="Straight Connector 11">
            <a:extLst>
              <a:ext uri="{FF2B5EF4-FFF2-40B4-BE49-F238E27FC236}">
                <a16:creationId xmlns:a16="http://schemas.microsoft.com/office/drawing/2014/main" id="{E7E95ADA-18F2-44A7-A3C8-8255FF8B2CF8}"/>
              </a:ext>
            </a:extLst>
          </p:cNvPr>
          <p:cNvCxnSpPr>
            <a:cxnSpLocks/>
          </p:cNvCxnSpPr>
          <p:nvPr/>
        </p:nvCxnSpPr>
        <p:spPr>
          <a:xfrm>
            <a:off x="4676776" y="3820518"/>
            <a:ext cx="7189787"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55D1BF0-77F8-88D2-7098-8396EAF3A14B}"/>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233</a:t>
            </a:fld>
            <a:endParaRPr lang="en-GB"/>
          </a:p>
        </p:txBody>
      </p:sp>
      <p:pic>
        <p:nvPicPr>
          <p:cNvPr id="4" name="Picture 3">
            <a:extLst>
              <a:ext uri="{FF2B5EF4-FFF2-40B4-BE49-F238E27FC236}">
                <a16:creationId xmlns:a16="http://schemas.microsoft.com/office/drawing/2014/main" id="{26BF103D-2E93-4AA5-C4B5-43C9B4641DB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76776" y="1895784"/>
            <a:ext cx="429768" cy="429768"/>
          </a:xfrm>
          <a:prstGeom prst="rect">
            <a:avLst/>
          </a:prstGeom>
        </p:spPr>
      </p:pic>
      <p:pic>
        <p:nvPicPr>
          <p:cNvPr id="6" name="Picture 5">
            <a:extLst>
              <a:ext uri="{FF2B5EF4-FFF2-40B4-BE49-F238E27FC236}">
                <a16:creationId xmlns:a16="http://schemas.microsoft.com/office/drawing/2014/main" id="{9701591E-C030-F5F8-2FD9-132E176CBE5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465918" y="4498981"/>
            <a:ext cx="429768" cy="429768"/>
          </a:xfrm>
          <a:prstGeom prst="rect">
            <a:avLst/>
          </a:prstGeom>
        </p:spPr>
      </p:pic>
      <p:pic>
        <p:nvPicPr>
          <p:cNvPr id="9" name="Picture 8">
            <a:extLst>
              <a:ext uri="{FF2B5EF4-FFF2-40B4-BE49-F238E27FC236}">
                <a16:creationId xmlns:a16="http://schemas.microsoft.com/office/drawing/2014/main" id="{B4AF0B27-2C5C-2DFD-02D6-A3570A45817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69870" y="1897261"/>
            <a:ext cx="429768" cy="429768"/>
          </a:xfrm>
          <a:prstGeom prst="rect">
            <a:avLst/>
          </a:prstGeom>
        </p:spPr>
      </p:pic>
      <p:pic>
        <p:nvPicPr>
          <p:cNvPr id="10" name="Picture 9">
            <a:extLst>
              <a:ext uri="{FF2B5EF4-FFF2-40B4-BE49-F238E27FC236}">
                <a16:creationId xmlns:a16="http://schemas.microsoft.com/office/drawing/2014/main" id="{9D7D09AF-8213-9B22-50EF-2BA83D1C4D1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464441" y="1897261"/>
            <a:ext cx="429768" cy="429768"/>
          </a:xfrm>
          <a:prstGeom prst="rect">
            <a:avLst/>
          </a:prstGeom>
        </p:spPr>
      </p:pic>
      <p:pic>
        <p:nvPicPr>
          <p:cNvPr id="11" name="Picture 10">
            <a:extLst>
              <a:ext uri="{FF2B5EF4-FFF2-40B4-BE49-F238E27FC236}">
                <a16:creationId xmlns:a16="http://schemas.microsoft.com/office/drawing/2014/main" id="{C8A15C33-0750-A272-2469-6AA72752936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569870" y="4498981"/>
            <a:ext cx="429768" cy="429768"/>
          </a:xfrm>
          <a:prstGeom prst="rect">
            <a:avLst/>
          </a:prstGeom>
        </p:spPr>
      </p:pic>
      <p:pic>
        <p:nvPicPr>
          <p:cNvPr id="13" name="Picture 12">
            <a:extLst>
              <a:ext uri="{FF2B5EF4-FFF2-40B4-BE49-F238E27FC236}">
                <a16:creationId xmlns:a16="http://schemas.microsoft.com/office/drawing/2014/main" id="{973F29AA-B0E3-51E7-2B3E-13ADA814536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76776" y="4498981"/>
            <a:ext cx="429768" cy="429768"/>
          </a:xfrm>
          <a:prstGeom prst="rect">
            <a:avLst/>
          </a:prstGeom>
        </p:spPr>
      </p:pic>
      <p:pic>
        <p:nvPicPr>
          <p:cNvPr id="14" name="Picture 13">
            <a:extLst>
              <a:ext uri="{FF2B5EF4-FFF2-40B4-BE49-F238E27FC236}">
                <a16:creationId xmlns:a16="http://schemas.microsoft.com/office/drawing/2014/main" id="{0A6F5A1D-109B-B7F9-1F11-5E1A3B619895}"/>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359013" y="4498981"/>
            <a:ext cx="429768" cy="429768"/>
          </a:xfrm>
          <a:prstGeom prst="rect">
            <a:avLst/>
          </a:prstGeom>
        </p:spPr>
      </p:pic>
    </p:spTree>
    <p:extLst>
      <p:ext uri="{BB962C8B-B14F-4D97-AF65-F5344CB8AC3E}">
        <p14:creationId xmlns:p14="http://schemas.microsoft.com/office/powerpoint/2010/main" val="243265784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6671EF-BAC9-4061-5ACF-139819B025E7}"/>
              </a:ext>
            </a:extLst>
          </p:cNvPr>
          <p:cNvSpPr>
            <a:spLocks noGrp="1"/>
          </p:cNvSpPr>
          <p:nvPr>
            <p:ph type="title"/>
          </p:nvPr>
        </p:nvSpPr>
        <p:spPr>
          <a:xfrm>
            <a:off x="467806" y="365126"/>
            <a:ext cx="11173331" cy="811212"/>
          </a:xfrm>
        </p:spPr>
        <p:txBody>
          <a:bodyPr/>
          <a:lstStyle/>
          <a:p>
            <a:r>
              <a:rPr lang="en-US"/>
              <a:t>Overall these barriers contribute to significant drop-off across the customer funnel</a:t>
            </a:r>
          </a:p>
        </p:txBody>
      </p:sp>
      <p:sp>
        <p:nvSpPr>
          <p:cNvPr id="4" name="Slide Number Placeholder 3">
            <a:extLst>
              <a:ext uri="{FF2B5EF4-FFF2-40B4-BE49-F238E27FC236}">
                <a16:creationId xmlns:a16="http://schemas.microsoft.com/office/drawing/2014/main" id="{58E36183-D0D1-5937-9BA2-7D99243AC5BA}"/>
              </a:ext>
            </a:extLst>
          </p:cNvPr>
          <p:cNvSpPr>
            <a:spLocks noGrp="1"/>
          </p:cNvSpPr>
          <p:nvPr>
            <p:ph type="sldNum" idx="12"/>
          </p:nvPr>
        </p:nvSpPr>
        <p:spPr/>
        <p:txBody>
          <a:bodyPr/>
          <a:lstStyle/>
          <a:p>
            <a:fld id="{1F24DAD8-0A8D-144F-AE7C-C0F3CF879725}" type="slidenum">
              <a:rPr lang="en-US" smtClean="0"/>
              <a:pPr/>
              <a:t>234</a:t>
            </a:fld>
            <a:endParaRPr lang="en-US">
              <a:latin typeface="Arial" panose="020B0604020202020204" pitchFamily="34" charset="0"/>
              <a:cs typeface="Arial" panose="020B0604020202020204" pitchFamily="34" charset="0"/>
            </a:endParaRPr>
          </a:p>
        </p:txBody>
      </p:sp>
      <p:cxnSp>
        <p:nvCxnSpPr>
          <p:cNvPr id="2" name="LineBasicStrong 5">
            <a:extLst>
              <a:ext uri="{FF2B5EF4-FFF2-40B4-BE49-F238E27FC236}">
                <a16:creationId xmlns:a16="http://schemas.microsoft.com/office/drawing/2014/main" id="{F16C6C37-C59C-8504-D142-01283D1F6477}"/>
              </a:ext>
            </a:extLst>
          </p:cNvPr>
          <p:cNvCxnSpPr>
            <a:cxnSpLocks/>
          </p:cNvCxnSpPr>
          <p:nvPr>
            <p:custDataLst>
              <p:tags r:id="rId1"/>
            </p:custDataLst>
          </p:nvPr>
        </p:nvCxnSpPr>
        <p:spPr>
          <a:xfrm>
            <a:off x="648000" y="2365215"/>
            <a:ext cx="10896000" cy="0"/>
          </a:xfrm>
          <a:prstGeom prst="straightConnector1">
            <a:avLst/>
          </a:prstGeom>
          <a:noFill/>
          <a:ln w="19050" cap="flat" cmpd="sng" algn="ctr">
            <a:solidFill>
              <a:schemeClr val="tx1"/>
            </a:solidFill>
            <a:prstDash val="solid"/>
            <a:miter lim="800000"/>
            <a:headEnd type="none" w="med" len="med"/>
            <a:tailEnd type="triangle" w="med" len="med"/>
          </a:ln>
          <a:effectLst/>
        </p:spPr>
      </p:cxnSp>
      <p:sp>
        <p:nvSpPr>
          <p:cNvPr id="3" name="TrackerAlphaBlue 8">
            <a:extLst>
              <a:ext uri="{FF2B5EF4-FFF2-40B4-BE49-F238E27FC236}">
                <a16:creationId xmlns:a16="http://schemas.microsoft.com/office/drawing/2014/main" id="{A8991E25-4340-D8A2-FB58-B4FACAF008A3}"/>
              </a:ext>
            </a:extLst>
          </p:cNvPr>
          <p:cNvSpPr>
            <a:spLocks/>
          </p:cNvSpPr>
          <p:nvPr>
            <p:custDataLst>
              <p:tags r:id="rId2"/>
            </p:custDataLst>
          </p:nvPr>
        </p:nvSpPr>
        <p:spPr>
          <a:xfrm>
            <a:off x="5982440" y="2080988"/>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TrackerAlphaBlue 8">
            <a:extLst>
              <a:ext uri="{FF2B5EF4-FFF2-40B4-BE49-F238E27FC236}">
                <a16:creationId xmlns:a16="http://schemas.microsoft.com/office/drawing/2014/main" id="{B7A5E88A-52F0-14F0-CD11-049EEB1107B3}"/>
              </a:ext>
            </a:extLst>
          </p:cNvPr>
          <p:cNvSpPr>
            <a:spLocks/>
          </p:cNvSpPr>
          <p:nvPr>
            <p:custDataLst>
              <p:tags r:id="rId3"/>
            </p:custDataLst>
          </p:nvPr>
        </p:nvSpPr>
        <p:spPr>
          <a:xfrm>
            <a:off x="7757617" y="2080988"/>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 name="TrackerAlphaBlue 8">
            <a:extLst>
              <a:ext uri="{FF2B5EF4-FFF2-40B4-BE49-F238E27FC236}">
                <a16:creationId xmlns:a16="http://schemas.microsoft.com/office/drawing/2014/main" id="{B831359D-BFE0-EFFC-0777-53A19ECA88EF}"/>
              </a:ext>
            </a:extLst>
          </p:cNvPr>
          <p:cNvSpPr>
            <a:spLocks/>
          </p:cNvSpPr>
          <p:nvPr>
            <p:custDataLst>
              <p:tags r:id="rId4"/>
            </p:custDataLst>
          </p:nvPr>
        </p:nvSpPr>
        <p:spPr>
          <a:xfrm>
            <a:off x="4207263" y="2080988"/>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4" name="TextBox 13">
            <a:extLst>
              <a:ext uri="{FF2B5EF4-FFF2-40B4-BE49-F238E27FC236}">
                <a16:creationId xmlns:a16="http://schemas.microsoft.com/office/drawing/2014/main" id="{54B258C4-463D-520D-4260-D217F1E9CAD2}"/>
              </a:ext>
            </a:extLst>
          </p:cNvPr>
          <p:cNvSpPr txBox="1">
            <a:spLocks/>
          </p:cNvSpPr>
          <p:nvPr/>
        </p:nvSpPr>
        <p:spPr>
          <a:xfrm>
            <a:off x="5760875" y="2790670"/>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lang="en-GB" sz="1200" b="1">
                <a:solidFill>
                  <a:schemeClr val="tx1"/>
                </a:solidFill>
                <a:latin typeface="Arial" panose="020B0604020202020204" pitchFamily="34" charset="0"/>
                <a:ea typeface="+mn-ea"/>
                <a:cs typeface="Arial" panose="020B0604020202020204" pitchFamily="34" charset="0"/>
              </a:rPr>
              <a:t>Purchase</a:t>
            </a:r>
            <a:endParaRPr kumimoji="0" lang="en-GB" sz="12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5" name="TextBox 14">
            <a:extLst>
              <a:ext uri="{FF2B5EF4-FFF2-40B4-BE49-F238E27FC236}">
                <a16:creationId xmlns:a16="http://schemas.microsoft.com/office/drawing/2014/main" id="{79A81255-007F-57FB-FC82-C06D9C10681E}"/>
              </a:ext>
            </a:extLst>
          </p:cNvPr>
          <p:cNvSpPr txBox="1">
            <a:spLocks/>
          </p:cNvSpPr>
          <p:nvPr/>
        </p:nvSpPr>
        <p:spPr>
          <a:xfrm>
            <a:off x="7536052" y="2790670"/>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Use</a:t>
            </a:r>
          </a:p>
        </p:txBody>
      </p:sp>
      <p:sp>
        <p:nvSpPr>
          <p:cNvPr id="16" name="TextBox 15">
            <a:extLst>
              <a:ext uri="{FF2B5EF4-FFF2-40B4-BE49-F238E27FC236}">
                <a16:creationId xmlns:a16="http://schemas.microsoft.com/office/drawing/2014/main" id="{8B29FBA2-266E-33DC-00F1-5E8D4C241EB6}"/>
              </a:ext>
            </a:extLst>
          </p:cNvPr>
          <p:cNvSpPr txBox="1">
            <a:spLocks/>
          </p:cNvSpPr>
          <p:nvPr/>
        </p:nvSpPr>
        <p:spPr>
          <a:xfrm>
            <a:off x="3985698" y="2790670"/>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Research</a:t>
            </a:r>
          </a:p>
        </p:txBody>
      </p:sp>
      <p:sp>
        <p:nvSpPr>
          <p:cNvPr id="17" name="TextBox 16">
            <a:extLst>
              <a:ext uri="{FF2B5EF4-FFF2-40B4-BE49-F238E27FC236}">
                <a16:creationId xmlns:a16="http://schemas.microsoft.com/office/drawing/2014/main" id="{16DBC45F-8498-016D-1DFA-F36B6DC75C37}"/>
              </a:ext>
            </a:extLst>
          </p:cNvPr>
          <p:cNvSpPr txBox="1">
            <a:spLocks/>
          </p:cNvSpPr>
          <p:nvPr/>
        </p:nvSpPr>
        <p:spPr>
          <a:xfrm>
            <a:off x="9311229" y="2698337"/>
            <a:ext cx="1011584" cy="36933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Renew or terminate </a:t>
            </a:r>
          </a:p>
        </p:txBody>
      </p:sp>
      <p:sp>
        <p:nvSpPr>
          <p:cNvPr id="18" name="Oval 17">
            <a:extLst>
              <a:ext uri="{FF2B5EF4-FFF2-40B4-BE49-F238E27FC236}">
                <a16:creationId xmlns:a16="http://schemas.microsoft.com/office/drawing/2014/main" id="{92EE1311-EF69-2C65-115B-EDCB65ADB394}"/>
              </a:ext>
            </a:extLst>
          </p:cNvPr>
          <p:cNvSpPr/>
          <p:nvPr/>
        </p:nvSpPr>
        <p:spPr>
          <a:xfrm rot="10800000" flipV="1">
            <a:off x="10641109" y="2301716"/>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70C0CB24-A248-236D-E32A-98BD66D6CF28}"/>
              </a:ext>
            </a:extLst>
          </p:cNvPr>
          <p:cNvSpPr/>
          <p:nvPr/>
        </p:nvSpPr>
        <p:spPr>
          <a:xfrm rot="10800000" flipV="1">
            <a:off x="8865932" y="2301715"/>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394F4C9-E6EC-17B1-8991-B3D70775F487}"/>
              </a:ext>
            </a:extLst>
          </p:cNvPr>
          <p:cNvSpPr/>
          <p:nvPr/>
        </p:nvSpPr>
        <p:spPr>
          <a:xfrm rot="10800000" flipV="1">
            <a:off x="7090755" y="2301715"/>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29EA00EA-8726-CB0A-146C-92F9160229BC}"/>
              </a:ext>
            </a:extLst>
          </p:cNvPr>
          <p:cNvSpPr/>
          <p:nvPr/>
        </p:nvSpPr>
        <p:spPr>
          <a:xfrm rot="10800000" flipV="1">
            <a:off x="5315578" y="2301715"/>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A8967D7E-BA5B-96C3-C6B7-18CF933F3502}"/>
              </a:ext>
            </a:extLst>
          </p:cNvPr>
          <p:cNvSpPr/>
          <p:nvPr/>
        </p:nvSpPr>
        <p:spPr>
          <a:xfrm rot="10800000" flipV="1">
            <a:off x="3540402" y="2301715"/>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23" name="TrackerAlphaBlue 8">
            <a:extLst>
              <a:ext uri="{FF2B5EF4-FFF2-40B4-BE49-F238E27FC236}">
                <a16:creationId xmlns:a16="http://schemas.microsoft.com/office/drawing/2014/main" id="{D5D748C3-C0DD-75B9-DD33-ABE7172A83D9}"/>
              </a:ext>
            </a:extLst>
          </p:cNvPr>
          <p:cNvSpPr>
            <a:spLocks/>
          </p:cNvSpPr>
          <p:nvPr>
            <p:custDataLst>
              <p:tags r:id="rId5"/>
            </p:custDataLst>
          </p:nvPr>
        </p:nvSpPr>
        <p:spPr>
          <a:xfrm>
            <a:off x="9532794" y="2089036"/>
            <a:ext cx="568455" cy="552358"/>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A89FE47E-409E-3B15-7AE5-3B6043DDBC2B}"/>
              </a:ext>
            </a:extLst>
          </p:cNvPr>
          <p:cNvSpPr txBox="1"/>
          <p:nvPr/>
        </p:nvSpPr>
        <p:spPr>
          <a:xfrm>
            <a:off x="647999" y="2058255"/>
            <a:ext cx="1685679" cy="215444"/>
          </a:xfrm>
          <a:prstGeom prst="rect">
            <a:avLst/>
          </a:prstGeom>
        </p:spPr>
        <p:txBody>
          <a:bodyPr vert="horz" wrap="square" lIns="0" tIns="0" rIns="0" bIns="0" rtlCol="0" anchor="t" anchorCtr="0">
            <a:spAutoFit/>
          </a:bodyPr>
          <a:lstStyle>
            <a:defPPr>
              <a:defRPr lang="en-US"/>
            </a:defPPr>
            <a:lvl1pPr lvl="0" indent="0">
              <a:lnSpc>
                <a:spcPct val="100000"/>
              </a:lnSpc>
              <a:spcBef>
                <a:spcPts val="300"/>
              </a:spcBef>
              <a:spcAft>
                <a:spcPts val="300"/>
              </a:spcAft>
              <a:buClr>
                <a:schemeClr val="tx1"/>
              </a:buClr>
              <a:buSzPct val="100000"/>
              <a:buFont typeface="Segoe UI" panose="020B0502040204020203" pitchFamily="34" charset="0"/>
              <a:buChar char="​"/>
              <a:defRPr sz="1400" b="1">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sz="160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sz="160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sz="160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Customer journey</a:t>
            </a:r>
          </a:p>
        </p:txBody>
      </p:sp>
      <p:pic>
        <p:nvPicPr>
          <p:cNvPr id="25" name="Picture 24">
            <a:extLst>
              <a:ext uri="{FF2B5EF4-FFF2-40B4-BE49-F238E27FC236}">
                <a16:creationId xmlns:a16="http://schemas.microsoft.com/office/drawing/2014/main" id="{B6B96659-6D12-9824-C934-D3A04D0F5CF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317754" y="2191479"/>
            <a:ext cx="347472" cy="347472"/>
          </a:xfrm>
          <a:prstGeom prst="rect">
            <a:avLst/>
          </a:prstGeom>
        </p:spPr>
      </p:pic>
      <p:pic>
        <p:nvPicPr>
          <p:cNvPr id="26" name="CustomIcon">
            <a:extLst>
              <a:ext uri="{FF2B5EF4-FFF2-40B4-BE49-F238E27FC236}">
                <a16:creationId xmlns:a16="http://schemas.microsoft.com/office/drawing/2014/main" id="{69EB56F6-D023-F257-A7DC-D6C953B5CA5C}"/>
              </a:ext>
            </a:extLst>
          </p:cNvPr>
          <p:cNvPicPr>
            <a:picLocks/>
          </p:cNvPicPr>
          <p:nvPr>
            <p:custDataLst>
              <p:tags r:id="rId6"/>
            </p:custDataLst>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866484" y="2189855"/>
            <a:ext cx="350720" cy="350720"/>
          </a:xfrm>
          <a:prstGeom prst="rect">
            <a:avLst/>
          </a:prstGeom>
        </p:spPr>
      </p:pic>
      <p:pic>
        <p:nvPicPr>
          <p:cNvPr id="27" name="Picture 26">
            <a:extLst>
              <a:ext uri="{FF2B5EF4-FFF2-40B4-BE49-F238E27FC236}">
                <a16:creationId xmlns:a16="http://schemas.microsoft.com/office/drawing/2014/main" id="{70022F72-7188-B7E6-5BAE-69CE4E9AC85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92931" y="2191479"/>
            <a:ext cx="347472" cy="347472"/>
          </a:xfrm>
          <a:prstGeom prst="rect">
            <a:avLst/>
          </a:prstGeom>
        </p:spPr>
      </p:pic>
      <p:pic>
        <p:nvPicPr>
          <p:cNvPr id="28" name="Picture 27">
            <a:extLst>
              <a:ext uri="{FF2B5EF4-FFF2-40B4-BE49-F238E27FC236}">
                <a16:creationId xmlns:a16="http://schemas.microsoft.com/office/drawing/2014/main" id="{C67653BD-CF82-F7AE-263F-191B648829A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643285" y="2191479"/>
            <a:ext cx="347472" cy="347472"/>
          </a:xfrm>
          <a:prstGeom prst="rect">
            <a:avLst/>
          </a:prstGeom>
        </p:spPr>
      </p:pic>
      <p:graphicFrame>
        <p:nvGraphicFramePr>
          <p:cNvPr id="29" name="Chart 28">
            <a:extLst>
              <a:ext uri="{FF2B5EF4-FFF2-40B4-BE49-F238E27FC236}">
                <a16:creationId xmlns:a16="http://schemas.microsoft.com/office/drawing/2014/main" id="{60B1DF0E-E68C-8674-C9FC-E789BE502CF1}"/>
              </a:ext>
            </a:extLst>
          </p:cNvPr>
          <p:cNvGraphicFramePr/>
          <p:nvPr>
            <p:extLst>
              <p:ext uri="{D42A27DB-BD31-4B8C-83A1-F6EECF244321}">
                <p14:modId xmlns:p14="http://schemas.microsoft.com/office/powerpoint/2010/main" val="1506790324"/>
              </p:ext>
            </p:extLst>
          </p:nvPr>
        </p:nvGraphicFramePr>
        <p:xfrm>
          <a:off x="3512265" y="3291931"/>
          <a:ext cx="7328743" cy="2846402"/>
        </p:xfrm>
        <a:graphic>
          <a:graphicData uri="http://schemas.openxmlformats.org/drawingml/2006/chart">
            <c:chart xmlns:c="http://schemas.openxmlformats.org/drawingml/2006/chart" xmlns:r="http://schemas.openxmlformats.org/officeDocument/2006/relationships" r:id="rId14"/>
          </a:graphicData>
        </a:graphic>
      </p:graphicFrame>
      <p:sp>
        <p:nvSpPr>
          <p:cNvPr id="30" name="TextBox 29">
            <a:extLst>
              <a:ext uri="{FF2B5EF4-FFF2-40B4-BE49-F238E27FC236}">
                <a16:creationId xmlns:a16="http://schemas.microsoft.com/office/drawing/2014/main" id="{C86F9B61-192C-78C6-1CE0-6B0BBA8A720E}"/>
              </a:ext>
            </a:extLst>
          </p:cNvPr>
          <p:cNvSpPr txBox="1"/>
          <p:nvPr/>
        </p:nvSpPr>
        <p:spPr>
          <a:xfrm>
            <a:off x="660508" y="3697298"/>
            <a:ext cx="2209301" cy="723275"/>
          </a:xfrm>
          <a:prstGeom prst="rect">
            <a:avLst/>
          </a:prstGeom>
        </p:spPr>
        <p:txBody>
          <a:bodyPr vert="horz" wrap="square" lIns="0" tIns="0" rIns="0" bIns="0" rtlCol="0" anchor="t" anchorCtr="0">
            <a:spAutoFit/>
          </a:bodyPr>
          <a:lstStyle>
            <a:defPPr>
              <a:defRPr lang="en-US"/>
            </a:defPPr>
            <a:lvl1pPr lvl="0" indent="0">
              <a:lnSpc>
                <a:spcPct val="100000"/>
              </a:lnSpc>
              <a:spcBef>
                <a:spcPts val="300"/>
              </a:spcBef>
              <a:spcAft>
                <a:spcPts val="300"/>
              </a:spcAft>
              <a:buClr>
                <a:schemeClr val="tx1"/>
              </a:buClr>
              <a:buSzPct val="100000"/>
              <a:buFont typeface="Segoe UI" panose="020B0502040204020203" pitchFamily="34" charset="0"/>
              <a:buChar char="​"/>
              <a:defRPr sz="1400" b="1">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sz="160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sz="160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sz="160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 of customers at each stage of funnel</a:t>
            </a:r>
            <a:endParaRPr kumimoji="0" lang="en-US" sz="1400" b="0" i="0" u="none" strike="noStrike" kern="1200" cap="none" spc="0" normalizeH="0" baseline="0" noProof="0">
              <a:ln>
                <a:noFill/>
              </a:ln>
              <a:solidFill>
                <a:schemeClr val="bg1">
                  <a:lumMod val="50000"/>
                </a:schemeClr>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0" i="0" u="none" strike="noStrike" kern="1200" cap="none" spc="0" normalizeH="0" baseline="0" noProof="0">
                <a:ln>
                  <a:noFill/>
                </a:ln>
                <a:solidFill>
                  <a:schemeClr val="bg1">
                    <a:lumMod val="50000"/>
                  </a:schemeClr>
                </a:solidFill>
                <a:effectLst/>
                <a:uLnTx/>
                <a:uFillTx/>
                <a:latin typeface="Arial" panose="020B0604020202020204" pitchFamily="34" charset="0"/>
                <a:ea typeface="+mn-ea"/>
                <a:cs typeface="Arial" panose="020B0604020202020204" pitchFamily="34" charset="0"/>
              </a:rPr>
              <a:t>(millions)</a:t>
            </a:r>
          </a:p>
        </p:txBody>
      </p:sp>
      <p:sp>
        <p:nvSpPr>
          <p:cNvPr id="32" name="Rectangle 31">
            <a:extLst>
              <a:ext uri="{FF2B5EF4-FFF2-40B4-BE49-F238E27FC236}">
                <a16:creationId xmlns:a16="http://schemas.microsoft.com/office/drawing/2014/main" id="{84C8E749-98B3-49EE-067D-CA7F57B2A809}"/>
              </a:ext>
            </a:extLst>
          </p:cNvPr>
          <p:cNvSpPr/>
          <p:nvPr/>
        </p:nvSpPr>
        <p:spPr>
          <a:xfrm>
            <a:off x="9388648" y="3388997"/>
            <a:ext cx="1883956" cy="7232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Industry benchmark is ~5% not auto-renewing</a:t>
            </a:r>
          </a:p>
        </p:txBody>
      </p:sp>
      <p:cxnSp>
        <p:nvCxnSpPr>
          <p:cNvPr id="34" name="Straight Connector 33">
            <a:extLst>
              <a:ext uri="{FF2B5EF4-FFF2-40B4-BE49-F238E27FC236}">
                <a16:creationId xmlns:a16="http://schemas.microsoft.com/office/drawing/2014/main" id="{85DFDA43-FEDE-C1F2-47A6-6D242277C845}"/>
              </a:ext>
            </a:extLst>
          </p:cNvPr>
          <p:cNvCxnSpPr>
            <a:cxnSpLocks/>
            <a:endCxn id="32" idx="2"/>
          </p:cNvCxnSpPr>
          <p:nvPr/>
        </p:nvCxnSpPr>
        <p:spPr>
          <a:xfrm flipV="1">
            <a:off x="9226550" y="4112272"/>
            <a:ext cx="1104076" cy="308301"/>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FE598D2-727C-D8FE-F493-F810DAD6C599}"/>
              </a:ext>
            </a:extLst>
          </p:cNvPr>
          <p:cNvSpPr txBox="1"/>
          <p:nvPr/>
        </p:nvSpPr>
        <p:spPr>
          <a:xfrm>
            <a:off x="8314341" y="1339044"/>
            <a:ext cx="3326796" cy="307777"/>
          </a:xfrm>
          <a:prstGeom prst="rect">
            <a:avLst/>
          </a:prstGeom>
          <a:noFill/>
        </p:spPr>
        <p:txBody>
          <a:bodyPr wrap="square" rtlCol="0">
            <a:spAutoFit/>
          </a:bodyPr>
          <a:lstStyle/>
          <a:p>
            <a:pPr algn="r"/>
            <a:r>
              <a:rPr lang="en-US">
                <a:solidFill>
                  <a:schemeClr val="bg1">
                    <a:lumMod val="50000"/>
                  </a:schemeClr>
                </a:solidFill>
              </a:rPr>
              <a:t>See detailed funnel steps in appendix</a:t>
            </a:r>
          </a:p>
        </p:txBody>
      </p:sp>
    </p:spTree>
    <p:extLst>
      <p:ext uri="{BB962C8B-B14F-4D97-AF65-F5344CB8AC3E}">
        <p14:creationId xmlns:p14="http://schemas.microsoft.com/office/powerpoint/2010/main" val="425121832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024614-3E63-237F-D02B-4EF010A8C253}"/>
              </a:ext>
            </a:extLst>
          </p:cNvPr>
          <p:cNvSpPr>
            <a:spLocks noGrp="1"/>
          </p:cNvSpPr>
          <p:nvPr>
            <p:ph type="title"/>
          </p:nvPr>
        </p:nvSpPr>
        <p:spPr/>
        <p:txBody>
          <a:bodyPr/>
          <a:lstStyle/>
          <a:p>
            <a:r>
              <a:rPr lang="en-US"/>
              <a:t>Digital solutions would allow [Telco] to intervene and create a better customer journey at key barriers</a:t>
            </a:r>
          </a:p>
        </p:txBody>
      </p:sp>
      <p:sp>
        <p:nvSpPr>
          <p:cNvPr id="4" name="Slide Number Placeholder 3">
            <a:extLst>
              <a:ext uri="{FF2B5EF4-FFF2-40B4-BE49-F238E27FC236}">
                <a16:creationId xmlns:a16="http://schemas.microsoft.com/office/drawing/2014/main" id="{1C838C7B-0D35-F902-E2F2-42B1653E3D6E}"/>
              </a:ext>
            </a:extLst>
          </p:cNvPr>
          <p:cNvSpPr>
            <a:spLocks noGrp="1"/>
          </p:cNvSpPr>
          <p:nvPr>
            <p:ph type="sldNum" idx="12"/>
          </p:nvPr>
        </p:nvSpPr>
        <p:spPr/>
        <p:txBody>
          <a:bodyPr/>
          <a:lstStyle/>
          <a:p>
            <a:fld id="{1F24DAD8-0A8D-144F-AE7C-C0F3CF879725}" type="slidenum">
              <a:rPr lang="en-US" smtClean="0"/>
              <a:pPr/>
              <a:t>235</a:t>
            </a:fld>
            <a:endParaRPr lang="en-US">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71E4F35-7030-51A7-61EA-6643B381390F}"/>
              </a:ext>
            </a:extLst>
          </p:cNvPr>
          <p:cNvSpPr>
            <a:spLocks/>
          </p:cNvSpPr>
          <p:nvPr/>
        </p:nvSpPr>
        <p:spPr>
          <a:xfrm>
            <a:off x="4543424" y="1647825"/>
            <a:ext cx="3667125" cy="4267200"/>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BB662EA3-9E91-5882-769D-2F8D6AFB2029}"/>
              </a:ext>
            </a:extLst>
          </p:cNvPr>
          <p:cNvSpPr>
            <a:spLocks/>
          </p:cNvSpPr>
          <p:nvPr/>
        </p:nvSpPr>
        <p:spPr>
          <a:xfrm>
            <a:off x="8296275" y="1647825"/>
            <a:ext cx="1876425" cy="4267200"/>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F1810E8-5170-F485-A2E7-327EFE8FA4E3}"/>
              </a:ext>
            </a:extLst>
          </p:cNvPr>
          <p:cNvSpPr txBox="1">
            <a:spLocks/>
          </p:cNvSpPr>
          <p:nvPr/>
        </p:nvSpPr>
        <p:spPr>
          <a:xfrm>
            <a:off x="648000" y="1647825"/>
            <a:ext cx="1506074" cy="49244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6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Prioritized  barriers </a:t>
            </a:r>
          </a:p>
        </p:txBody>
      </p:sp>
      <p:sp>
        <p:nvSpPr>
          <p:cNvPr id="9" name="TextBox 8">
            <a:extLst>
              <a:ext uri="{FF2B5EF4-FFF2-40B4-BE49-F238E27FC236}">
                <a16:creationId xmlns:a16="http://schemas.microsoft.com/office/drawing/2014/main" id="{4C7FA250-B588-6793-34A6-AC7E4AF9E030}"/>
              </a:ext>
            </a:extLst>
          </p:cNvPr>
          <p:cNvSpPr txBox="1">
            <a:spLocks/>
          </p:cNvSpPr>
          <p:nvPr/>
        </p:nvSpPr>
        <p:spPr>
          <a:xfrm>
            <a:off x="4676776" y="4250208"/>
            <a:ext cx="3400644" cy="369332"/>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US" sz="1200" b="0" i="0" u="none" strike="noStrike" kern="1200" cap="none" spc="0" normalizeH="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Provide personalized experiences and easy-to-understand, pre-selected product bundles with pick-and-choose options</a:t>
            </a:r>
          </a:p>
        </p:txBody>
      </p:sp>
      <p:sp>
        <p:nvSpPr>
          <p:cNvPr id="10" name="TextBox 9">
            <a:extLst>
              <a:ext uri="{FF2B5EF4-FFF2-40B4-BE49-F238E27FC236}">
                <a16:creationId xmlns:a16="http://schemas.microsoft.com/office/drawing/2014/main" id="{83A96B1F-506D-4587-F191-9633A0B5315C}"/>
              </a:ext>
            </a:extLst>
          </p:cNvPr>
          <p:cNvSpPr txBox="1">
            <a:spLocks/>
          </p:cNvSpPr>
          <p:nvPr/>
        </p:nvSpPr>
        <p:spPr>
          <a:xfrm>
            <a:off x="8465918" y="4250208"/>
            <a:ext cx="1506074" cy="369332"/>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US" sz="1200" b="0" i="0" u="none" strike="noStrike" kern="1200" cap="none" spc="0" normalizeH="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[sanitized]</a:t>
            </a:r>
          </a:p>
        </p:txBody>
      </p:sp>
      <p:sp>
        <p:nvSpPr>
          <p:cNvPr id="11" name="TextBox 10">
            <a:extLst>
              <a:ext uri="{FF2B5EF4-FFF2-40B4-BE49-F238E27FC236}">
                <a16:creationId xmlns:a16="http://schemas.microsoft.com/office/drawing/2014/main" id="{CDAE685C-91A8-4889-54C0-F8A28B48D1BF}"/>
              </a:ext>
            </a:extLst>
          </p:cNvPr>
          <p:cNvSpPr txBox="1">
            <a:spLocks/>
          </p:cNvSpPr>
          <p:nvPr/>
        </p:nvSpPr>
        <p:spPr>
          <a:xfrm>
            <a:off x="4676776" y="4023645"/>
            <a:ext cx="3400644" cy="184666"/>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noProof="0" err="1">
                <a:ln>
                  <a:noFill/>
                </a:ln>
                <a:solidFill>
                  <a:schemeClr val="tx2">
                    <a:lumMod val="10000"/>
                  </a:schemeClr>
                </a:solidFill>
                <a:effectLst/>
                <a:uLnTx/>
                <a:uFillTx/>
                <a:latin typeface="Arial" panose="020B0604020202020204" pitchFamily="34" charset="0"/>
                <a:ea typeface="+mn-ea"/>
                <a:cs typeface="Arial" panose="020B0604020202020204" pitchFamily="34" charset="0"/>
              </a:rPr>
              <a:t>Purc</a:t>
            </a:r>
            <a:r>
              <a:rPr lang="en-US" sz="1200" b="1" kern="1200" err="1">
                <a:solidFill>
                  <a:schemeClr val="tx2">
                    <a:lumMod val="10000"/>
                  </a:schemeClr>
                </a:solidFill>
                <a:latin typeface="Arial" panose="020B0604020202020204" pitchFamily="34" charset="0"/>
                <a:ea typeface="+mn-ea"/>
                <a:cs typeface="Arial" panose="020B0604020202020204" pitchFamily="34" charset="0"/>
              </a:rPr>
              <a:t>hase</a:t>
            </a:r>
            <a:r>
              <a:rPr lang="en-US" sz="1200" b="1" kern="1200">
                <a:solidFill>
                  <a:schemeClr val="tx2">
                    <a:lumMod val="10000"/>
                  </a:schemeClr>
                </a:solidFill>
                <a:latin typeface="Arial" panose="020B0604020202020204" pitchFamily="34" charset="0"/>
                <a:ea typeface="+mn-ea"/>
                <a:cs typeface="Arial" panose="020B0604020202020204" pitchFamily="34" charset="0"/>
              </a:rPr>
              <a:t> </a:t>
            </a:r>
            <a:endParaRPr kumimoji="0" lang="en-US" sz="1200" b="1" i="0" u="none" strike="noStrike" kern="1200" cap="none" spc="0" normalizeH="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2" name="TextBox 11">
            <a:extLst>
              <a:ext uri="{FF2B5EF4-FFF2-40B4-BE49-F238E27FC236}">
                <a16:creationId xmlns:a16="http://schemas.microsoft.com/office/drawing/2014/main" id="{5E52CEC4-BA92-F250-84D1-EFB065C31674}"/>
              </a:ext>
            </a:extLst>
          </p:cNvPr>
          <p:cNvSpPr txBox="1">
            <a:spLocks/>
          </p:cNvSpPr>
          <p:nvPr/>
        </p:nvSpPr>
        <p:spPr>
          <a:xfrm>
            <a:off x="8465918" y="4023645"/>
            <a:ext cx="1506074" cy="184666"/>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Use</a:t>
            </a:r>
          </a:p>
        </p:txBody>
      </p:sp>
      <p:sp>
        <p:nvSpPr>
          <p:cNvPr id="13" name="TextBox 12">
            <a:extLst>
              <a:ext uri="{FF2B5EF4-FFF2-40B4-BE49-F238E27FC236}">
                <a16:creationId xmlns:a16="http://schemas.microsoft.com/office/drawing/2014/main" id="{187D3C77-EC26-9A3A-38DA-9B3DF7B282FF}"/>
              </a:ext>
            </a:extLst>
          </p:cNvPr>
          <p:cNvSpPr txBox="1">
            <a:spLocks/>
          </p:cNvSpPr>
          <p:nvPr/>
        </p:nvSpPr>
        <p:spPr>
          <a:xfrm>
            <a:off x="10360490" y="4250208"/>
            <a:ext cx="1506074" cy="553998"/>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da-DK" sz="1200" b="0" i="0" u="none" strike="noStrike" kern="1200" cap="none" spc="0" normalizeH="0" noProof="0" err="1">
                <a:ln>
                  <a:noFill/>
                </a:ln>
                <a:solidFill>
                  <a:schemeClr val="tx2">
                    <a:lumMod val="10000"/>
                  </a:schemeClr>
                </a:solidFill>
                <a:effectLst/>
                <a:uLnTx/>
                <a:uFillTx/>
                <a:latin typeface="Arial" panose="020B0604020202020204" pitchFamily="34" charset="0"/>
                <a:ea typeface="+mn-ea"/>
                <a:cs typeface="Arial" panose="020B0604020202020204" pitchFamily="34" charset="0"/>
              </a:rPr>
              <a:t>Proactive</a:t>
            </a:r>
            <a:r>
              <a:rPr kumimoji="0" lang="da-DK" sz="1200" b="0" i="0" u="none" strike="noStrike" kern="1200" cap="none" spc="0" normalizeH="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 triggers and </a:t>
            </a:r>
            <a:r>
              <a:rPr kumimoji="0" lang="da-DK" sz="1200" b="0" i="0" u="none" strike="noStrike" kern="1200" cap="none" spc="0" normalizeH="0" noProof="0" err="1">
                <a:ln>
                  <a:noFill/>
                </a:ln>
                <a:solidFill>
                  <a:schemeClr val="tx2">
                    <a:lumMod val="10000"/>
                  </a:schemeClr>
                </a:solidFill>
                <a:effectLst/>
                <a:uLnTx/>
                <a:uFillTx/>
                <a:latin typeface="Arial" panose="020B0604020202020204" pitchFamily="34" charset="0"/>
                <a:ea typeface="+mn-ea"/>
                <a:cs typeface="Arial" panose="020B0604020202020204" pitchFamily="34" charset="0"/>
              </a:rPr>
              <a:t>packages</a:t>
            </a:r>
            <a:r>
              <a:rPr kumimoji="0" lang="da-DK" sz="1200" b="0" i="0" u="none" strike="noStrike" kern="1200" cap="none" spc="0" normalizeH="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/offers</a:t>
            </a:r>
            <a:endParaRPr kumimoji="0" lang="en-GB" sz="1200" b="0" i="0" u="none" strike="noStrike" kern="1200" cap="none" spc="0" normalizeH="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4" name="TextBox 13">
            <a:extLst>
              <a:ext uri="{FF2B5EF4-FFF2-40B4-BE49-F238E27FC236}">
                <a16:creationId xmlns:a16="http://schemas.microsoft.com/office/drawing/2014/main" id="{E9FD6D37-5948-2EDD-5394-6BEFEF157522}"/>
              </a:ext>
            </a:extLst>
          </p:cNvPr>
          <p:cNvSpPr txBox="1">
            <a:spLocks/>
          </p:cNvSpPr>
          <p:nvPr/>
        </p:nvSpPr>
        <p:spPr>
          <a:xfrm>
            <a:off x="10360490" y="4023645"/>
            <a:ext cx="1506074" cy="184666"/>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Renew or terminate </a:t>
            </a:r>
          </a:p>
        </p:txBody>
      </p:sp>
      <p:sp>
        <p:nvSpPr>
          <p:cNvPr id="15" name="TextBox 14">
            <a:extLst>
              <a:ext uri="{FF2B5EF4-FFF2-40B4-BE49-F238E27FC236}">
                <a16:creationId xmlns:a16="http://schemas.microsoft.com/office/drawing/2014/main" id="{16B670B1-3646-A7DA-FA71-B31580AD62C3}"/>
              </a:ext>
            </a:extLst>
          </p:cNvPr>
          <p:cNvSpPr txBox="1">
            <a:spLocks/>
          </p:cNvSpPr>
          <p:nvPr/>
        </p:nvSpPr>
        <p:spPr>
          <a:xfrm>
            <a:off x="2630262" y="4250208"/>
            <a:ext cx="1506074" cy="553998"/>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US" sz="1200" b="0" i="0" u="none" strike="noStrike" kern="1200" cap="none" spc="0" normalizeH="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Reach customers at relevant times and interest points</a:t>
            </a:r>
          </a:p>
        </p:txBody>
      </p:sp>
      <p:sp>
        <p:nvSpPr>
          <p:cNvPr id="16" name="TextBox 15">
            <a:extLst>
              <a:ext uri="{FF2B5EF4-FFF2-40B4-BE49-F238E27FC236}">
                <a16:creationId xmlns:a16="http://schemas.microsoft.com/office/drawing/2014/main" id="{3C3726AF-2DEC-8A8D-8FB0-51935553EE83}"/>
              </a:ext>
            </a:extLst>
          </p:cNvPr>
          <p:cNvSpPr txBox="1">
            <a:spLocks/>
          </p:cNvSpPr>
          <p:nvPr/>
        </p:nvSpPr>
        <p:spPr>
          <a:xfrm>
            <a:off x="2630262" y="4023645"/>
            <a:ext cx="1506074" cy="184666"/>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Research</a:t>
            </a:r>
          </a:p>
        </p:txBody>
      </p:sp>
      <p:sp>
        <p:nvSpPr>
          <p:cNvPr id="17" name="TextBox 16">
            <a:extLst>
              <a:ext uri="{FF2B5EF4-FFF2-40B4-BE49-F238E27FC236}">
                <a16:creationId xmlns:a16="http://schemas.microsoft.com/office/drawing/2014/main" id="{00783357-6D17-DE61-DFEB-BECE3C345782}"/>
              </a:ext>
            </a:extLst>
          </p:cNvPr>
          <p:cNvSpPr txBox="1">
            <a:spLocks/>
          </p:cNvSpPr>
          <p:nvPr/>
        </p:nvSpPr>
        <p:spPr>
          <a:xfrm>
            <a:off x="648000" y="3992867"/>
            <a:ext cx="1506074" cy="49244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600" b="1" i="0" u="none" strike="noStrike" kern="1200" cap="none" spc="0" normalizeH="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Intervention points</a:t>
            </a:r>
          </a:p>
        </p:txBody>
      </p:sp>
      <p:grpSp>
        <p:nvGrpSpPr>
          <p:cNvPr id="18" name="Group 17">
            <a:extLst>
              <a:ext uri="{FF2B5EF4-FFF2-40B4-BE49-F238E27FC236}">
                <a16:creationId xmlns:a16="http://schemas.microsoft.com/office/drawing/2014/main" id="{8A6470D2-C306-B434-159C-24685188CBB7}"/>
              </a:ext>
            </a:extLst>
          </p:cNvPr>
          <p:cNvGrpSpPr/>
          <p:nvPr/>
        </p:nvGrpSpPr>
        <p:grpSpPr>
          <a:xfrm>
            <a:off x="648000" y="5136454"/>
            <a:ext cx="11218564" cy="738664"/>
            <a:chOff x="648000" y="5589876"/>
            <a:chExt cx="11218564" cy="738664"/>
          </a:xfrm>
        </p:grpSpPr>
        <p:sp>
          <p:nvSpPr>
            <p:cNvPr id="19" name="TextBox 18">
              <a:extLst>
                <a:ext uri="{FF2B5EF4-FFF2-40B4-BE49-F238E27FC236}">
                  <a16:creationId xmlns:a16="http://schemas.microsoft.com/office/drawing/2014/main" id="{AFE2AB6D-DBD1-360D-7448-7E9B6EDBCFB5}"/>
                </a:ext>
              </a:extLst>
            </p:cNvPr>
            <p:cNvSpPr txBox="1">
              <a:spLocks/>
            </p:cNvSpPr>
            <p:nvPr/>
          </p:nvSpPr>
          <p:spPr>
            <a:xfrm>
              <a:off x="4676776" y="5589876"/>
              <a:ext cx="3400644" cy="369332"/>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US" sz="1200" b="0" i="0" u="none" strike="noStrike" kern="1200" cap="none" spc="0" normalizeH="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Build self-service, digital interface with personalized offers, content, and setup.</a:t>
              </a:r>
            </a:p>
          </p:txBody>
        </p:sp>
        <p:sp>
          <p:nvSpPr>
            <p:cNvPr id="20" name="TextBox 19">
              <a:extLst>
                <a:ext uri="{FF2B5EF4-FFF2-40B4-BE49-F238E27FC236}">
                  <a16:creationId xmlns:a16="http://schemas.microsoft.com/office/drawing/2014/main" id="{0F369F53-F91F-1598-B8D6-39D32617C6D3}"/>
                </a:ext>
              </a:extLst>
            </p:cNvPr>
            <p:cNvSpPr txBox="1">
              <a:spLocks/>
            </p:cNvSpPr>
            <p:nvPr/>
          </p:nvSpPr>
          <p:spPr>
            <a:xfrm>
              <a:off x="8465918" y="5589876"/>
              <a:ext cx="1506074" cy="738664"/>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[sanitized]</a:t>
              </a:r>
            </a:p>
          </p:txBody>
        </p:sp>
        <p:sp>
          <p:nvSpPr>
            <p:cNvPr id="21" name="TextBox 20">
              <a:extLst>
                <a:ext uri="{FF2B5EF4-FFF2-40B4-BE49-F238E27FC236}">
                  <a16:creationId xmlns:a16="http://schemas.microsoft.com/office/drawing/2014/main" id="{24F502D3-8022-8F3D-916D-86B6042832F4}"/>
                </a:ext>
              </a:extLst>
            </p:cNvPr>
            <p:cNvSpPr txBox="1">
              <a:spLocks/>
            </p:cNvSpPr>
            <p:nvPr/>
          </p:nvSpPr>
          <p:spPr>
            <a:xfrm>
              <a:off x="10360490" y="5589876"/>
              <a:ext cx="1506074" cy="553998"/>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Data-driven trigger system with individualized offers</a:t>
              </a:r>
            </a:p>
          </p:txBody>
        </p:sp>
        <p:sp>
          <p:nvSpPr>
            <p:cNvPr id="22" name="TextBox 21">
              <a:extLst>
                <a:ext uri="{FF2B5EF4-FFF2-40B4-BE49-F238E27FC236}">
                  <a16:creationId xmlns:a16="http://schemas.microsoft.com/office/drawing/2014/main" id="{4B8BAF53-5D56-183B-F384-13AB60D344FF}"/>
                </a:ext>
              </a:extLst>
            </p:cNvPr>
            <p:cNvSpPr txBox="1">
              <a:spLocks/>
            </p:cNvSpPr>
            <p:nvPr/>
          </p:nvSpPr>
          <p:spPr>
            <a:xfrm>
              <a:off x="2630262" y="5589876"/>
              <a:ext cx="1506074" cy="738664"/>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Use advanced analytics to tailor [sanitized]</a:t>
              </a:r>
            </a:p>
          </p:txBody>
        </p:sp>
        <p:sp>
          <p:nvSpPr>
            <p:cNvPr id="23" name="TextBox 22">
              <a:extLst>
                <a:ext uri="{FF2B5EF4-FFF2-40B4-BE49-F238E27FC236}">
                  <a16:creationId xmlns:a16="http://schemas.microsoft.com/office/drawing/2014/main" id="{E528C88D-9C07-63EF-0344-886D32A27B90}"/>
                </a:ext>
              </a:extLst>
            </p:cNvPr>
            <p:cNvSpPr txBox="1">
              <a:spLocks/>
            </p:cNvSpPr>
            <p:nvPr/>
          </p:nvSpPr>
          <p:spPr>
            <a:xfrm>
              <a:off x="648000" y="5589876"/>
              <a:ext cx="1506074" cy="492443"/>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US" sz="16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Digital solutions</a:t>
              </a:r>
            </a:p>
          </p:txBody>
        </p:sp>
      </p:grpSp>
      <p:cxnSp>
        <p:nvCxnSpPr>
          <p:cNvPr id="25" name="LineBasicStrong 5">
            <a:extLst>
              <a:ext uri="{FF2B5EF4-FFF2-40B4-BE49-F238E27FC236}">
                <a16:creationId xmlns:a16="http://schemas.microsoft.com/office/drawing/2014/main" id="{14D3E8FF-620C-4995-37AC-3262A6163F45}"/>
              </a:ext>
            </a:extLst>
          </p:cNvPr>
          <p:cNvCxnSpPr>
            <a:cxnSpLocks/>
          </p:cNvCxnSpPr>
          <p:nvPr>
            <p:custDataLst>
              <p:tags r:id="rId1"/>
            </p:custDataLst>
          </p:nvPr>
        </p:nvCxnSpPr>
        <p:spPr>
          <a:xfrm>
            <a:off x="1028700" y="3745788"/>
            <a:ext cx="10837864" cy="0"/>
          </a:xfrm>
          <a:prstGeom prst="straightConnector1">
            <a:avLst/>
          </a:prstGeom>
          <a:noFill/>
          <a:ln w="12700" cap="flat" cmpd="sng" algn="ctr">
            <a:solidFill>
              <a:schemeClr val="tx1"/>
            </a:solidFill>
            <a:prstDash val="solid"/>
            <a:miter lim="800000"/>
            <a:tailEnd type="arrow" w="med" len="sm"/>
          </a:ln>
          <a:effectLst/>
        </p:spPr>
      </p:cxnSp>
      <p:sp>
        <p:nvSpPr>
          <p:cNvPr id="26" name="TrackerAlphaBlue 8">
            <a:extLst>
              <a:ext uri="{FF2B5EF4-FFF2-40B4-BE49-F238E27FC236}">
                <a16:creationId xmlns:a16="http://schemas.microsoft.com/office/drawing/2014/main" id="{4C9C34DA-724A-87AF-56C7-A41A30916EBB}"/>
              </a:ext>
            </a:extLst>
          </p:cNvPr>
          <p:cNvSpPr>
            <a:spLocks/>
          </p:cNvSpPr>
          <p:nvPr>
            <p:custDataLst>
              <p:tags r:id="rId2"/>
            </p:custDataLst>
          </p:nvPr>
        </p:nvSpPr>
        <p:spPr>
          <a:xfrm>
            <a:off x="2630262" y="3522466"/>
            <a:ext cx="446644" cy="446644"/>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35" name="TrackerAlphaBlue 8">
            <a:extLst>
              <a:ext uri="{FF2B5EF4-FFF2-40B4-BE49-F238E27FC236}">
                <a16:creationId xmlns:a16="http://schemas.microsoft.com/office/drawing/2014/main" id="{727D2FF9-5DDC-A441-EAFC-C224A24F7DAE}"/>
              </a:ext>
            </a:extLst>
          </p:cNvPr>
          <p:cNvSpPr>
            <a:spLocks/>
          </p:cNvSpPr>
          <p:nvPr>
            <p:custDataLst>
              <p:tags r:id="rId3"/>
            </p:custDataLst>
          </p:nvPr>
        </p:nvSpPr>
        <p:spPr>
          <a:xfrm>
            <a:off x="4676776" y="3522466"/>
            <a:ext cx="446644" cy="446644"/>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33" name="TrackerAlphaBlue 8">
            <a:extLst>
              <a:ext uri="{FF2B5EF4-FFF2-40B4-BE49-F238E27FC236}">
                <a16:creationId xmlns:a16="http://schemas.microsoft.com/office/drawing/2014/main" id="{3668DCE8-B28D-E15C-5D33-971E21EDDA6D}"/>
              </a:ext>
            </a:extLst>
          </p:cNvPr>
          <p:cNvSpPr>
            <a:spLocks/>
          </p:cNvSpPr>
          <p:nvPr>
            <p:custDataLst>
              <p:tags r:id="rId4"/>
            </p:custDataLst>
          </p:nvPr>
        </p:nvSpPr>
        <p:spPr>
          <a:xfrm>
            <a:off x="8465918" y="3522466"/>
            <a:ext cx="446644" cy="446644"/>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30" name="TrackerAlphaBlue 8">
            <a:extLst>
              <a:ext uri="{FF2B5EF4-FFF2-40B4-BE49-F238E27FC236}">
                <a16:creationId xmlns:a16="http://schemas.microsoft.com/office/drawing/2014/main" id="{7F9F6D7E-2C98-A088-7639-153C415BB748}"/>
              </a:ext>
            </a:extLst>
          </p:cNvPr>
          <p:cNvSpPr>
            <a:spLocks/>
          </p:cNvSpPr>
          <p:nvPr>
            <p:custDataLst>
              <p:tags r:id="rId5"/>
            </p:custDataLst>
          </p:nvPr>
        </p:nvSpPr>
        <p:spPr>
          <a:xfrm>
            <a:off x="10360490" y="3522466"/>
            <a:ext cx="446644" cy="446644"/>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32" name="Chevron 15">
            <a:extLst>
              <a:ext uri="{FF2B5EF4-FFF2-40B4-BE49-F238E27FC236}">
                <a16:creationId xmlns:a16="http://schemas.microsoft.com/office/drawing/2014/main" id="{305CE209-C78D-1DFD-77CA-17A339CD9A2A}"/>
              </a:ext>
            </a:extLst>
          </p:cNvPr>
          <p:cNvSpPr>
            <a:spLocks noChangeAspect="1"/>
          </p:cNvSpPr>
          <p:nvPr>
            <p:custDataLst>
              <p:tags r:id="rId6"/>
            </p:custDataLst>
          </p:nvPr>
        </p:nvSpPr>
        <p:spPr>
          <a:xfrm rot="5400000">
            <a:off x="704030" y="3684648"/>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37" name="Chevron 15">
            <a:extLst>
              <a:ext uri="{FF2B5EF4-FFF2-40B4-BE49-F238E27FC236}">
                <a16:creationId xmlns:a16="http://schemas.microsoft.com/office/drawing/2014/main" id="{852850D2-59C1-817B-80EE-7DC87B167D6D}"/>
              </a:ext>
            </a:extLst>
          </p:cNvPr>
          <p:cNvSpPr>
            <a:spLocks noChangeAspect="1"/>
          </p:cNvSpPr>
          <p:nvPr>
            <p:custDataLst>
              <p:tags r:id="rId7"/>
            </p:custDataLst>
          </p:nvPr>
        </p:nvSpPr>
        <p:spPr>
          <a:xfrm rot="5400000">
            <a:off x="704030" y="4853597"/>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3E850555-12DE-993F-2097-90C46BD36217}"/>
              </a:ext>
            </a:extLst>
          </p:cNvPr>
          <p:cNvSpPr txBox="1">
            <a:spLocks/>
          </p:cNvSpPr>
          <p:nvPr/>
        </p:nvSpPr>
        <p:spPr>
          <a:xfrm>
            <a:off x="4676776" y="2731470"/>
            <a:ext cx="1506074" cy="738664"/>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Prices and options </a:t>
            </a:r>
            <a:br>
              <a:rPr kumimoji="0" lang="en-GB"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br>
            <a:r>
              <a:rPr kumimoji="0" lang="en-GB"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not easy to find or distinguish</a:t>
            </a:r>
          </a:p>
        </p:txBody>
      </p:sp>
      <p:sp>
        <p:nvSpPr>
          <p:cNvPr id="39" name="TextBox 38">
            <a:extLst>
              <a:ext uri="{FF2B5EF4-FFF2-40B4-BE49-F238E27FC236}">
                <a16:creationId xmlns:a16="http://schemas.microsoft.com/office/drawing/2014/main" id="{10C7DF00-9AB1-DFBC-9D71-D0C95BCF40F6}"/>
              </a:ext>
            </a:extLst>
          </p:cNvPr>
          <p:cNvSpPr txBox="1">
            <a:spLocks/>
          </p:cNvSpPr>
          <p:nvPr/>
        </p:nvSpPr>
        <p:spPr>
          <a:xfrm>
            <a:off x="6571347" y="2731470"/>
            <a:ext cx="1506074" cy="738664"/>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Relationship is non-personalized, disjointed experience</a:t>
            </a:r>
          </a:p>
        </p:txBody>
      </p:sp>
      <p:sp>
        <p:nvSpPr>
          <p:cNvPr id="40" name="TextBox 39">
            <a:extLst>
              <a:ext uri="{FF2B5EF4-FFF2-40B4-BE49-F238E27FC236}">
                <a16:creationId xmlns:a16="http://schemas.microsoft.com/office/drawing/2014/main" id="{9DA3DD66-42C7-A0F1-CBD5-3502D595C734}"/>
              </a:ext>
            </a:extLst>
          </p:cNvPr>
          <p:cNvSpPr txBox="1">
            <a:spLocks/>
          </p:cNvSpPr>
          <p:nvPr/>
        </p:nvSpPr>
        <p:spPr>
          <a:xfrm>
            <a:off x="8465918" y="2731470"/>
            <a:ext cx="1506074" cy="553998"/>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Service only available during opening hours, not in off-hours</a:t>
            </a:r>
          </a:p>
        </p:txBody>
      </p:sp>
      <p:sp>
        <p:nvSpPr>
          <p:cNvPr id="41" name="TextBox 40">
            <a:extLst>
              <a:ext uri="{FF2B5EF4-FFF2-40B4-BE49-F238E27FC236}">
                <a16:creationId xmlns:a16="http://schemas.microsoft.com/office/drawing/2014/main" id="{4518CAAF-440B-DA3E-2E9F-F38D6677F30F}"/>
              </a:ext>
            </a:extLst>
          </p:cNvPr>
          <p:cNvSpPr txBox="1"/>
          <p:nvPr/>
        </p:nvSpPr>
        <p:spPr>
          <a:xfrm>
            <a:off x="4676775" y="2251363"/>
            <a:ext cx="1761443" cy="430887"/>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Prices and </a:t>
            </a:r>
            <a:br>
              <a:rPr kumimoji="0" lang="en-US" sz="14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br>
            <a:r>
              <a:rPr kumimoji="0" lang="en-US" sz="14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packages</a:t>
            </a:r>
          </a:p>
        </p:txBody>
      </p:sp>
      <p:sp>
        <p:nvSpPr>
          <p:cNvPr id="42" name="TextBox 41">
            <a:extLst>
              <a:ext uri="{FF2B5EF4-FFF2-40B4-BE49-F238E27FC236}">
                <a16:creationId xmlns:a16="http://schemas.microsoft.com/office/drawing/2014/main" id="{26E59747-DA53-F432-7A9A-9DFD452C7FF1}"/>
              </a:ext>
            </a:extLst>
          </p:cNvPr>
          <p:cNvSpPr txBox="1"/>
          <p:nvPr/>
        </p:nvSpPr>
        <p:spPr>
          <a:xfrm>
            <a:off x="6571347" y="2251363"/>
            <a:ext cx="1506074" cy="430887"/>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Customer relationship</a:t>
            </a:r>
          </a:p>
        </p:txBody>
      </p:sp>
      <p:sp>
        <p:nvSpPr>
          <p:cNvPr id="43" name="TextBox 42">
            <a:extLst>
              <a:ext uri="{FF2B5EF4-FFF2-40B4-BE49-F238E27FC236}">
                <a16:creationId xmlns:a16="http://schemas.microsoft.com/office/drawing/2014/main" id="{3A878731-89E9-3D0E-0DB5-7998476FBBDC}"/>
              </a:ext>
            </a:extLst>
          </p:cNvPr>
          <p:cNvSpPr txBox="1">
            <a:spLocks/>
          </p:cNvSpPr>
          <p:nvPr/>
        </p:nvSpPr>
        <p:spPr>
          <a:xfrm>
            <a:off x="8465918" y="2251363"/>
            <a:ext cx="1506074"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Service </a:t>
            </a:r>
            <a:br>
              <a:rPr kumimoji="0" lang="en-US" sz="14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br>
            <a:r>
              <a:rPr kumimoji="0" lang="en-US" sz="14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availability </a:t>
            </a:r>
          </a:p>
        </p:txBody>
      </p:sp>
      <p:pic>
        <p:nvPicPr>
          <p:cNvPr id="48" name="Picture 47">
            <a:extLst>
              <a:ext uri="{FF2B5EF4-FFF2-40B4-BE49-F238E27FC236}">
                <a16:creationId xmlns:a16="http://schemas.microsoft.com/office/drawing/2014/main" id="{3D54A7A8-08BC-C756-0C0F-9FE60894E39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16424" y="3608628"/>
            <a:ext cx="274320" cy="274320"/>
          </a:xfrm>
          <a:prstGeom prst="rect">
            <a:avLst/>
          </a:prstGeom>
        </p:spPr>
      </p:pic>
      <p:pic>
        <p:nvPicPr>
          <p:cNvPr id="49" name="CustomIcon">
            <a:extLst>
              <a:ext uri="{FF2B5EF4-FFF2-40B4-BE49-F238E27FC236}">
                <a16:creationId xmlns:a16="http://schemas.microsoft.com/office/drawing/2014/main" id="{E87B54F7-C289-23B2-A08A-183319192D85}"/>
              </a:ext>
            </a:extLst>
          </p:cNvPr>
          <p:cNvPicPr>
            <a:picLocks/>
          </p:cNvPicPr>
          <p:nvPr>
            <p:custDataLst>
              <p:tags r:id="rId8"/>
            </p:custDataLst>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552080" y="3608628"/>
            <a:ext cx="274320" cy="274320"/>
          </a:xfrm>
          <a:prstGeom prst="rect">
            <a:avLst/>
          </a:prstGeom>
        </p:spPr>
      </p:pic>
      <p:pic>
        <p:nvPicPr>
          <p:cNvPr id="50" name="Picture 49">
            <a:extLst>
              <a:ext uri="{FF2B5EF4-FFF2-40B4-BE49-F238E27FC236}">
                <a16:creationId xmlns:a16="http://schemas.microsoft.com/office/drawing/2014/main" id="{ABCA9908-FD6E-4313-6EAB-398A64633FE1}"/>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762938" y="3608628"/>
            <a:ext cx="274320" cy="274320"/>
          </a:xfrm>
          <a:prstGeom prst="rect">
            <a:avLst/>
          </a:prstGeom>
        </p:spPr>
      </p:pic>
      <p:pic>
        <p:nvPicPr>
          <p:cNvPr id="51" name="Picture 50">
            <a:extLst>
              <a:ext uri="{FF2B5EF4-FFF2-40B4-BE49-F238E27FC236}">
                <a16:creationId xmlns:a16="http://schemas.microsoft.com/office/drawing/2014/main" id="{7B0464B6-25EF-13A6-53F8-E1A46D9915B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446652" y="3608628"/>
            <a:ext cx="274320" cy="274320"/>
          </a:xfrm>
          <a:prstGeom prst="rect">
            <a:avLst/>
          </a:prstGeom>
        </p:spPr>
      </p:pic>
      <p:pic>
        <p:nvPicPr>
          <p:cNvPr id="2" name="Picture 1">
            <a:extLst>
              <a:ext uri="{FF2B5EF4-FFF2-40B4-BE49-F238E27FC236}">
                <a16:creationId xmlns:a16="http://schemas.microsoft.com/office/drawing/2014/main" id="{4B8181EC-3A5B-EB08-1CC9-C9C04C478C4D}"/>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8465918" y="1733550"/>
            <a:ext cx="429768" cy="429768"/>
          </a:xfrm>
          <a:prstGeom prst="rect">
            <a:avLst/>
          </a:prstGeom>
        </p:spPr>
      </p:pic>
      <p:pic>
        <p:nvPicPr>
          <p:cNvPr id="24" name="Picture 23">
            <a:extLst>
              <a:ext uri="{FF2B5EF4-FFF2-40B4-BE49-F238E27FC236}">
                <a16:creationId xmlns:a16="http://schemas.microsoft.com/office/drawing/2014/main" id="{762A5229-1EC6-BFD5-B0D6-81FBB17F5C90}"/>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569870" y="1733550"/>
            <a:ext cx="429768" cy="429768"/>
          </a:xfrm>
          <a:prstGeom prst="rect">
            <a:avLst/>
          </a:prstGeom>
        </p:spPr>
      </p:pic>
      <p:pic>
        <p:nvPicPr>
          <p:cNvPr id="27" name="Picture 26">
            <a:extLst>
              <a:ext uri="{FF2B5EF4-FFF2-40B4-BE49-F238E27FC236}">
                <a16:creationId xmlns:a16="http://schemas.microsoft.com/office/drawing/2014/main" id="{6FF6B25B-E85A-46CC-5355-022A3DF78360}"/>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676776" y="1733550"/>
            <a:ext cx="429768" cy="429768"/>
          </a:xfrm>
          <a:prstGeom prst="rect">
            <a:avLst/>
          </a:prstGeom>
        </p:spPr>
      </p:pic>
    </p:spTree>
    <p:extLst>
      <p:ext uri="{BB962C8B-B14F-4D97-AF65-F5344CB8AC3E}">
        <p14:creationId xmlns:p14="http://schemas.microsoft.com/office/powerpoint/2010/main" val="367747645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15763B-8F7B-A730-E7F7-4028F7075F9D}"/>
              </a:ext>
            </a:extLst>
          </p:cNvPr>
          <p:cNvSpPr>
            <a:spLocks noGrp="1"/>
          </p:cNvSpPr>
          <p:nvPr>
            <p:ph type="sldNum" idx="12"/>
          </p:nvPr>
        </p:nvSpPr>
        <p:spPr/>
        <p:txBody>
          <a:bodyPr/>
          <a:lstStyle/>
          <a:p>
            <a:fld id="{1F24DAD8-0A8D-144F-AE7C-C0F3CF879725}" type="slidenum">
              <a:rPr lang="en-US" smtClean="0"/>
              <a:pPr/>
              <a:t>236</a:t>
            </a:fld>
            <a:endParaRPr lang="en-US">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46BDF29E-F370-2AC5-192E-ACE0FAAF68A8}"/>
              </a:ext>
            </a:extLst>
          </p:cNvPr>
          <p:cNvSpPr>
            <a:spLocks noGrp="1"/>
          </p:cNvSpPr>
          <p:nvPr>
            <p:ph type="title"/>
          </p:nvPr>
        </p:nvSpPr>
        <p:spPr/>
        <p:txBody>
          <a:bodyPr/>
          <a:lstStyle/>
          <a:p>
            <a:r>
              <a:rPr lang="en-US"/>
              <a:t>There are three main options to connect customers with [sanitized] digital solutions</a:t>
            </a:r>
          </a:p>
        </p:txBody>
      </p:sp>
      <p:sp>
        <p:nvSpPr>
          <p:cNvPr id="4" name="TextBox 3">
            <a:extLst>
              <a:ext uri="{FF2B5EF4-FFF2-40B4-BE49-F238E27FC236}">
                <a16:creationId xmlns:a16="http://schemas.microsoft.com/office/drawing/2014/main" id="{25312311-1330-F940-8417-7CB82A0B4C32}"/>
              </a:ext>
            </a:extLst>
          </p:cNvPr>
          <p:cNvSpPr txBox="1">
            <a:spLocks/>
          </p:cNvSpPr>
          <p:nvPr/>
        </p:nvSpPr>
        <p:spPr>
          <a:xfrm>
            <a:off x="8961388" y="1863221"/>
            <a:ext cx="2790873"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buClr>
                <a:srgbClr val="001965"/>
              </a:buClr>
              <a:buNone/>
              <a:defRPr/>
            </a:pPr>
            <a:r>
              <a:rPr lang="en-IN" sz="1200" b="1" kern="0">
                <a:solidFill>
                  <a:schemeClr val="tx2">
                    <a:lumMod val="10000"/>
                  </a:schemeClr>
                </a:solidFill>
                <a:latin typeface="Arial" panose="020B0604020202020204" pitchFamily="34" charset="0"/>
                <a:cs typeface="Arial" panose="020B0604020202020204" pitchFamily="34" charset="0"/>
              </a:rPr>
              <a:t>Build new global platform for </a:t>
            </a:r>
            <a:r>
              <a:rPr lang="en-IN" sz="1200" b="1">
                <a:solidFill>
                  <a:schemeClr val="tx2">
                    <a:lumMod val="10000"/>
                  </a:schemeClr>
                </a:solidFill>
                <a:latin typeface="Arial" panose="020B0604020202020204" pitchFamily="34" charset="0"/>
                <a:cs typeface="Arial" panose="020B0604020202020204" pitchFamily="34" charset="0"/>
              </a:rPr>
              <a:t>end-to-end journey</a:t>
            </a:r>
            <a:endParaRPr lang="en-IN" sz="1200" b="1" kern="0" baseline="30000">
              <a:solidFill>
                <a:schemeClr val="tx2">
                  <a:lumMod val="10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2F64E245-0CE5-86F4-EC3F-E3BD5402711E}"/>
              </a:ext>
            </a:extLst>
          </p:cNvPr>
          <p:cNvSpPr txBox="1">
            <a:spLocks/>
          </p:cNvSpPr>
          <p:nvPr/>
        </p:nvSpPr>
        <p:spPr>
          <a:xfrm>
            <a:off x="5649655" y="1863221"/>
            <a:ext cx="2790873" cy="36933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buClr>
                <a:srgbClr val="001965"/>
              </a:buClr>
              <a:buNone/>
              <a:defRPr/>
            </a:pPr>
            <a:r>
              <a:rPr lang="en-IN" sz="1200" b="1" kern="0">
                <a:solidFill>
                  <a:schemeClr val="tx2">
                    <a:lumMod val="10000"/>
                  </a:schemeClr>
                </a:solidFill>
                <a:latin typeface="Arial" panose="020B0604020202020204" pitchFamily="34" charset="0"/>
                <a:cs typeface="Arial" panose="020B0604020202020204" pitchFamily="34" charset="0"/>
              </a:rPr>
              <a:t>Partner with existing partners and build on top of their solutions</a:t>
            </a:r>
            <a:r>
              <a:rPr lang="en-IN" sz="1200" b="1" kern="0" baseline="30000">
                <a:solidFill>
                  <a:schemeClr val="tx2">
                    <a:lumMod val="10000"/>
                  </a:schemeClr>
                </a:solidFill>
                <a:latin typeface="Arial" panose="020B0604020202020204" pitchFamily="34" charset="0"/>
                <a:cs typeface="Arial" panose="020B0604020202020204" pitchFamily="34" charset="0"/>
              </a:rPr>
              <a:t> </a:t>
            </a:r>
            <a:endParaRPr kumimoji="0" lang="en-GB" sz="1200" b="1" i="0" u="none" strike="noStrike" kern="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435EEFB-AD03-CBBE-6C9C-651234C5E070}"/>
              </a:ext>
            </a:extLst>
          </p:cNvPr>
          <p:cNvSpPr txBox="1">
            <a:spLocks/>
          </p:cNvSpPr>
          <p:nvPr/>
        </p:nvSpPr>
        <p:spPr>
          <a:xfrm>
            <a:off x="2337921" y="1863221"/>
            <a:ext cx="2790873" cy="36933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buClr>
                <a:srgbClr val="001965"/>
              </a:buClr>
              <a:buNone/>
              <a:defRPr/>
            </a:pPr>
            <a:r>
              <a:rPr lang="en-IN" sz="1200" b="1" kern="0">
                <a:solidFill>
                  <a:schemeClr val="tx2">
                    <a:lumMod val="10000"/>
                  </a:schemeClr>
                </a:solidFill>
                <a:latin typeface="Arial" panose="020B0604020202020204" pitchFamily="34" charset="0"/>
                <a:cs typeface="Arial" panose="020B0604020202020204" pitchFamily="34" charset="0"/>
              </a:rPr>
              <a:t>Use </a:t>
            </a:r>
            <a:r>
              <a:rPr lang="en-IN" sz="1200" b="1">
                <a:solidFill>
                  <a:schemeClr val="tx2">
                    <a:lumMod val="10000"/>
                  </a:schemeClr>
                </a:solidFill>
                <a:latin typeface="Arial" panose="020B0604020202020204" pitchFamily="34" charset="0"/>
                <a:cs typeface="Arial" panose="020B0604020202020204" pitchFamily="34" charset="0"/>
              </a:rPr>
              <a:t>our e</a:t>
            </a:r>
            <a:r>
              <a:rPr lang="en-IN" sz="1200" b="1" kern="0">
                <a:solidFill>
                  <a:schemeClr val="tx2">
                    <a:lumMod val="10000"/>
                  </a:schemeClr>
                </a:solidFill>
                <a:latin typeface="Arial" panose="020B0604020202020204" pitchFamily="34" charset="0"/>
                <a:cs typeface="Arial" panose="020B0604020202020204" pitchFamily="34" charset="0"/>
              </a:rPr>
              <a:t>xisting </a:t>
            </a:r>
            <a:r>
              <a:rPr lang="en-IN" sz="1200" b="1">
                <a:solidFill>
                  <a:schemeClr val="tx2">
                    <a:lumMod val="10000"/>
                  </a:schemeClr>
                </a:solidFill>
                <a:latin typeface="Arial" panose="020B0604020202020204" pitchFamily="34" charset="0"/>
                <a:cs typeface="Arial" panose="020B0604020202020204" pitchFamily="34" charset="0"/>
              </a:rPr>
              <a:t>platforms and</a:t>
            </a:r>
            <a:r>
              <a:rPr lang="en-IN" sz="1200" b="1" kern="0">
                <a:solidFill>
                  <a:schemeClr val="tx2">
                    <a:lumMod val="10000"/>
                  </a:schemeClr>
                </a:solidFill>
                <a:latin typeface="Arial" panose="020B0604020202020204" pitchFamily="34" charset="0"/>
                <a:cs typeface="Arial" panose="020B0604020202020204" pitchFamily="34" charset="0"/>
              </a:rPr>
              <a:t> advertise/link to external solutions</a:t>
            </a:r>
            <a:endParaRPr lang="en-IN" sz="1200" b="1" kern="0" baseline="30000">
              <a:solidFill>
                <a:schemeClr val="tx2">
                  <a:lumMod val="10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212F4E2C-73F4-D672-1317-B0954AEEBC81}"/>
              </a:ext>
            </a:extLst>
          </p:cNvPr>
          <p:cNvCxnSpPr>
            <a:cxnSpLocks/>
          </p:cNvCxnSpPr>
          <p:nvPr/>
        </p:nvCxnSpPr>
        <p:spPr>
          <a:xfrm>
            <a:off x="2347886" y="2502173"/>
            <a:ext cx="9404375" cy="0"/>
          </a:xfrm>
          <a:prstGeom prst="straightConnector1">
            <a:avLst/>
          </a:prstGeom>
          <a:ln w="1270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CF54EF3-A691-FAA0-BBA2-5FF67E097F45}"/>
              </a:ext>
            </a:extLst>
          </p:cNvPr>
          <p:cNvSpPr/>
          <p:nvPr/>
        </p:nvSpPr>
        <p:spPr>
          <a:xfrm>
            <a:off x="2551625"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5F0EEB38-A48C-89F8-48F1-43915CD5743D}"/>
              </a:ext>
            </a:extLst>
          </p:cNvPr>
          <p:cNvSpPr/>
          <p:nvPr/>
        </p:nvSpPr>
        <p:spPr>
          <a:xfrm>
            <a:off x="3270445"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DE12E8C7-3238-0BF1-BBE8-60BFBC5C90B2}"/>
              </a:ext>
            </a:extLst>
          </p:cNvPr>
          <p:cNvSpPr/>
          <p:nvPr/>
        </p:nvSpPr>
        <p:spPr>
          <a:xfrm>
            <a:off x="3989265" y="2441213"/>
            <a:ext cx="121920" cy="121920"/>
          </a:xfrm>
          <a:prstGeom prst="ellipse">
            <a:avLst/>
          </a:prstGeom>
          <a:solidFill>
            <a:schemeClr val="tx1"/>
          </a:solidFill>
          <a:ln w="285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A9530A46-DA4F-DFCD-43EA-794744488D1D}"/>
              </a:ext>
            </a:extLst>
          </p:cNvPr>
          <p:cNvSpPr/>
          <p:nvPr/>
        </p:nvSpPr>
        <p:spPr>
          <a:xfrm>
            <a:off x="4697994" y="2441213"/>
            <a:ext cx="121920" cy="121920"/>
          </a:xfrm>
          <a:prstGeom prst="ellipse">
            <a:avLst/>
          </a:prstGeom>
          <a:solidFill>
            <a:schemeClr val="tx1"/>
          </a:solidFill>
          <a:ln w="285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0A18852A-C3AA-EC06-5889-74CB072E3061}"/>
              </a:ext>
            </a:extLst>
          </p:cNvPr>
          <p:cNvSpPr/>
          <p:nvPr/>
        </p:nvSpPr>
        <p:spPr>
          <a:xfrm>
            <a:off x="5864989" y="2441213"/>
            <a:ext cx="121920" cy="121920"/>
          </a:xfrm>
          <a:prstGeom prst="ellipse">
            <a:avLst/>
          </a:prstGeom>
          <a:solidFill>
            <a:schemeClr val="tx1"/>
          </a:solidFill>
          <a:ln w="285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7463FA44-B8E0-D975-F88E-53B0B155C510}"/>
              </a:ext>
            </a:extLst>
          </p:cNvPr>
          <p:cNvSpPr/>
          <p:nvPr/>
        </p:nvSpPr>
        <p:spPr>
          <a:xfrm>
            <a:off x="6583809"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3A7B127A-3657-01EE-6680-669DF2816916}"/>
              </a:ext>
            </a:extLst>
          </p:cNvPr>
          <p:cNvSpPr/>
          <p:nvPr/>
        </p:nvSpPr>
        <p:spPr>
          <a:xfrm>
            <a:off x="7302629"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C3F8F035-7773-27AC-3D73-EB3AF71D47EE}"/>
              </a:ext>
            </a:extLst>
          </p:cNvPr>
          <p:cNvSpPr/>
          <p:nvPr/>
        </p:nvSpPr>
        <p:spPr>
          <a:xfrm>
            <a:off x="8011358"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7239B38D-1D20-6649-1D66-69F8147C9105}"/>
              </a:ext>
            </a:extLst>
          </p:cNvPr>
          <p:cNvSpPr/>
          <p:nvPr/>
        </p:nvSpPr>
        <p:spPr>
          <a:xfrm>
            <a:off x="9175093"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66D0754B-B523-0902-188B-1C0006415771}"/>
              </a:ext>
            </a:extLst>
          </p:cNvPr>
          <p:cNvSpPr/>
          <p:nvPr/>
        </p:nvSpPr>
        <p:spPr>
          <a:xfrm>
            <a:off x="9893913"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3D53ADB1-E3DB-5ABE-F637-D5022702CBAE}"/>
              </a:ext>
            </a:extLst>
          </p:cNvPr>
          <p:cNvSpPr/>
          <p:nvPr/>
        </p:nvSpPr>
        <p:spPr>
          <a:xfrm>
            <a:off x="10612733"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2EAE94A1-6957-7AE1-92D6-6FBC724600F6}"/>
              </a:ext>
            </a:extLst>
          </p:cNvPr>
          <p:cNvSpPr/>
          <p:nvPr/>
        </p:nvSpPr>
        <p:spPr>
          <a:xfrm>
            <a:off x="11321462"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35F0A1FA-6044-8FF9-C1C5-868190BFFE42}"/>
              </a:ext>
            </a:extLst>
          </p:cNvPr>
          <p:cNvSpPr txBox="1">
            <a:spLocks/>
          </p:cNvSpPr>
          <p:nvPr/>
        </p:nvSpPr>
        <p:spPr>
          <a:xfrm>
            <a:off x="533697" y="2063276"/>
            <a:ext cx="1572686" cy="153888"/>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b="1">
                <a:latin typeface="Arial" panose="020B0604020202020204" pitchFamily="34" charset="0"/>
                <a:cs typeface="Arial" panose="020B0604020202020204" pitchFamily="34" charset="0"/>
              </a:rPr>
              <a:t>Options</a:t>
            </a:r>
          </a:p>
        </p:txBody>
      </p:sp>
      <p:sp>
        <p:nvSpPr>
          <p:cNvPr id="40" name="TextBox 39">
            <a:extLst>
              <a:ext uri="{FF2B5EF4-FFF2-40B4-BE49-F238E27FC236}">
                <a16:creationId xmlns:a16="http://schemas.microsoft.com/office/drawing/2014/main" id="{1B4A210A-E95B-81A5-4DC4-473EDE3551CF}"/>
              </a:ext>
            </a:extLst>
          </p:cNvPr>
          <p:cNvSpPr txBox="1">
            <a:spLocks/>
          </p:cNvSpPr>
          <p:nvPr/>
        </p:nvSpPr>
        <p:spPr>
          <a:xfrm>
            <a:off x="533697" y="2488203"/>
            <a:ext cx="1572686"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b="1">
                <a:latin typeface="Arial" panose="020B0604020202020204" pitchFamily="34" charset="0"/>
                <a:cs typeface="Arial" panose="020B0604020202020204" pitchFamily="34" charset="0"/>
              </a:rPr>
              <a:t>Key components</a:t>
            </a:r>
          </a:p>
        </p:txBody>
      </p:sp>
      <p:cxnSp>
        <p:nvCxnSpPr>
          <p:cNvPr id="41" name="LineBasicDefault 5">
            <a:extLst>
              <a:ext uri="{FF2B5EF4-FFF2-40B4-BE49-F238E27FC236}">
                <a16:creationId xmlns:a16="http://schemas.microsoft.com/office/drawing/2014/main" id="{FA9F234D-36C0-2354-CAAE-E9FD2EA42EA5}"/>
              </a:ext>
            </a:extLst>
          </p:cNvPr>
          <p:cNvCxnSpPr>
            <a:cxnSpLocks/>
          </p:cNvCxnSpPr>
          <p:nvPr>
            <p:custDataLst>
              <p:tags r:id="rId1"/>
            </p:custDataLst>
          </p:nvPr>
        </p:nvCxnSpPr>
        <p:spPr>
          <a:xfrm>
            <a:off x="533697" y="3845374"/>
            <a:ext cx="11218564"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2" name="LineBasicDefault 5">
            <a:extLst>
              <a:ext uri="{FF2B5EF4-FFF2-40B4-BE49-F238E27FC236}">
                <a16:creationId xmlns:a16="http://schemas.microsoft.com/office/drawing/2014/main" id="{031D7AB4-8F1D-2228-3A07-606A3AB60564}"/>
              </a:ext>
            </a:extLst>
          </p:cNvPr>
          <p:cNvCxnSpPr>
            <a:cxnSpLocks/>
          </p:cNvCxnSpPr>
          <p:nvPr>
            <p:custDataLst>
              <p:tags r:id="rId2"/>
            </p:custDataLst>
          </p:nvPr>
        </p:nvCxnSpPr>
        <p:spPr>
          <a:xfrm>
            <a:off x="533697" y="4686165"/>
            <a:ext cx="11218564"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3" name="LineBasicDefault 5">
            <a:extLst>
              <a:ext uri="{FF2B5EF4-FFF2-40B4-BE49-F238E27FC236}">
                <a16:creationId xmlns:a16="http://schemas.microsoft.com/office/drawing/2014/main" id="{CB341B9A-6E95-2BC8-4ADC-1559E033238B}"/>
              </a:ext>
            </a:extLst>
          </p:cNvPr>
          <p:cNvCxnSpPr>
            <a:cxnSpLocks/>
          </p:cNvCxnSpPr>
          <p:nvPr>
            <p:custDataLst>
              <p:tags r:id="rId3"/>
            </p:custDataLst>
          </p:nvPr>
        </p:nvCxnSpPr>
        <p:spPr>
          <a:xfrm>
            <a:off x="533697" y="4947311"/>
            <a:ext cx="11218564"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LineBasicDefault 5">
            <a:extLst>
              <a:ext uri="{FF2B5EF4-FFF2-40B4-BE49-F238E27FC236}">
                <a16:creationId xmlns:a16="http://schemas.microsoft.com/office/drawing/2014/main" id="{5E869C43-0A0F-2D03-CC27-9748EE9D276B}"/>
              </a:ext>
            </a:extLst>
          </p:cNvPr>
          <p:cNvCxnSpPr>
            <a:cxnSpLocks/>
          </p:cNvCxnSpPr>
          <p:nvPr>
            <p:custDataLst>
              <p:tags r:id="rId4"/>
            </p:custDataLst>
          </p:nvPr>
        </p:nvCxnSpPr>
        <p:spPr>
          <a:xfrm>
            <a:off x="533697" y="5362346"/>
            <a:ext cx="11218564"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5" name="LineBasicDefault 5">
            <a:extLst>
              <a:ext uri="{FF2B5EF4-FFF2-40B4-BE49-F238E27FC236}">
                <a16:creationId xmlns:a16="http://schemas.microsoft.com/office/drawing/2014/main" id="{1B3684CA-1D53-2002-524C-944BE4FDE6C8}"/>
              </a:ext>
            </a:extLst>
          </p:cNvPr>
          <p:cNvCxnSpPr>
            <a:cxnSpLocks/>
          </p:cNvCxnSpPr>
          <p:nvPr>
            <p:custDataLst>
              <p:tags r:id="rId5"/>
            </p:custDataLst>
          </p:nvPr>
        </p:nvCxnSpPr>
        <p:spPr>
          <a:xfrm>
            <a:off x="533697" y="5777378"/>
            <a:ext cx="11218564"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F6A35DBE-5092-4C13-973E-715AE232BA3F}"/>
              </a:ext>
            </a:extLst>
          </p:cNvPr>
          <p:cNvGrpSpPr/>
          <p:nvPr/>
        </p:nvGrpSpPr>
        <p:grpSpPr>
          <a:xfrm>
            <a:off x="533697" y="3255701"/>
            <a:ext cx="11218564" cy="415498"/>
            <a:chOff x="648000" y="3402841"/>
            <a:chExt cx="11218564" cy="415498"/>
          </a:xfrm>
        </p:grpSpPr>
        <p:sp>
          <p:nvSpPr>
            <p:cNvPr id="47" name="TextBox 46">
              <a:extLst>
                <a:ext uri="{FF2B5EF4-FFF2-40B4-BE49-F238E27FC236}">
                  <a16:creationId xmlns:a16="http://schemas.microsoft.com/office/drawing/2014/main" id="{70FC804C-4AB2-77CD-8168-BB306DDD375F}"/>
                </a:ext>
              </a:extLst>
            </p:cNvPr>
            <p:cNvSpPr txBox="1">
              <a:spLocks/>
            </p:cNvSpPr>
            <p:nvPr/>
          </p:nvSpPr>
          <p:spPr>
            <a:xfrm>
              <a:off x="9075691" y="3402841"/>
              <a:ext cx="2790873" cy="4154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None/>
                <a:tabLst/>
                <a:defRPr/>
              </a:pPr>
              <a:r>
                <a:rPr kumimoji="0" lang="en-IN"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Create new global platform for one seamless customer journey from first point of contact in partnership with specialized providers, tech players and/or VC</a:t>
              </a:r>
              <a:endParaRPr kumimoji="0" lang="en-US"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48" name="TextBox 47">
              <a:extLst>
                <a:ext uri="{FF2B5EF4-FFF2-40B4-BE49-F238E27FC236}">
                  <a16:creationId xmlns:a16="http://schemas.microsoft.com/office/drawing/2014/main" id="{498775B8-85BE-FC9D-989E-6F4F91E16F6E}"/>
                </a:ext>
              </a:extLst>
            </p:cNvPr>
            <p:cNvSpPr txBox="1">
              <a:spLocks/>
            </p:cNvSpPr>
            <p:nvPr/>
          </p:nvSpPr>
          <p:spPr>
            <a:xfrm>
              <a:off x="5763958" y="3402841"/>
              <a:ext cx="2790873" cy="4154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IN"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Partner with established commercial platforms with existing customer base and co-develop new offering with high degree of local customization</a:t>
              </a:r>
              <a:endParaRPr kumimoji="0" lang="en-US"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49" name="TextBox 48">
              <a:extLst>
                <a:ext uri="{FF2B5EF4-FFF2-40B4-BE49-F238E27FC236}">
                  <a16:creationId xmlns:a16="http://schemas.microsoft.com/office/drawing/2014/main" id="{6752F566-10ED-F773-DD1F-38D3665855FE}"/>
                </a:ext>
              </a:extLst>
            </p:cNvPr>
            <p:cNvSpPr txBox="1">
              <a:spLocks/>
            </p:cNvSpPr>
            <p:nvPr/>
          </p:nvSpPr>
          <p:spPr>
            <a:xfrm>
              <a:off x="2452224" y="3402841"/>
              <a:ext cx="2790873" cy="4154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IN"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Use existing awareness platform or targeted campaigns, and augment with seamless link to external platforms and partners</a:t>
              </a:r>
              <a:endParaRPr kumimoji="0" lang="en-US"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50" name="TextBox 49">
              <a:extLst>
                <a:ext uri="{FF2B5EF4-FFF2-40B4-BE49-F238E27FC236}">
                  <a16:creationId xmlns:a16="http://schemas.microsoft.com/office/drawing/2014/main" id="{231FDA4C-5375-9692-3E36-536396AFCC5E}"/>
                </a:ext>
              </a:extLst>
            </p:cNvPr>
            <p:cNvSpPr txBox="1">
              <a:spLocks/>
            </p:cNvSpPr>
            <p:nvPr/>
          </p:nvSpPr>
          <p:spPr>
            <a:xfrm>
              <a:off x="648000" y="3402841"/>
              <a:ext cx="1572686"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b="1">
                  <a:latin typeface="Arial" panose="020B0604020202020204" pitchFamily="34" charset="0"/>
                  <a:cs typeface="Arial" panose="020B0604020202020204" pitchFamily="34" charset="0"/>
                </a:rPr>
                <a:t>Description</a:t>
              </a:r>
            </a:p>
          </p:txBody>
        </p:sp>
      </p:grpSp>
      <p:sp>
        <p:nvSpPr>
          <p:cNvPr id="52" name="TextBox 51">
            <a:extLst>
              <a:ext uri="{FF2B5EF4-FFF2-40B4-BE49-F238E27FC236}">
                <a16:creationId xmlns:a16="http://schemas.microsoft.com/office/drawing/2014/main" id="{B38DCAF0-2E73-170C-78CD-4CD2D15229B1}"/>
              </a:ext>
            </a:extLst>
          </p:cNvPr>
          <p:cNvSpPr txBox="1">
            <a:spLocks/>
          </p:cNvSpPr>
          <p:nvPr/>
        </p:nvSpPr>
        <p:spPr>
          <a:xfrm>
            <a:off x="8961388" y="4747489"/>
            <a:ext cx="2790873" cy="1384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None/>
              <a:tabLst/>
              <a:defRPr/>
            </a:pPr>
            <a:r>
              <a:rPr kumimoji="0" lang="en-IN"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Long term </a:t>
            </a:r>
            <a:endParaRPr kumimoji="0" lang="en-US"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53" name="TextBox 52">
            <a:extLst>
              <a:ext uri="{FF2B5EF4-FFF2-40B4-BE49-F238E27FC236}">
                <a16:creationId xmlns:a16="http://schemas.microsoft.com/office/drawing/2014/main" id="{287384BF-7CAD-1964-3AF3-F2ABD386DB65}"/>
              </a:ext>
            </a:extLst>
          </p:cNvPr>
          <p:cNvSpPr txBox="1">
            <a:spLocks/>
          </p:cNvSpPr>
          <p:nvPr/>
        </p:nvSpPr>
        <p:spPr>
          <a:xfrm>
            <a:off x="5649655" y="4747489"/>
            <a:ext cx="2790873" cy="1384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IN"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Medium term</a:t>
            </a:r>
            <a:endParaRPr kumimoji="0" lang="en-US"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54" name="TextBox 53">
            <a:extLst>
              <a:ext uri="{FF2B5EF4-FFF2-40B4-BE49-F238E27FC236}">
                <a16:creationId xmlns:a16="http://schemas.microsoft.com/office/drawing/2014/main" id="{BE0F8E92-7EF4-4167-34E0-3CA501546CDD}"/>
              </a:ext>
            </a:extLst>
          </p:cNvPr>
          <p:cNvSpPr txBox="1">
            <a:spLocks/>
          </p:cNvSpPr>
          <p:nvPr/>
        </p:nvSpPr>
        <p:spPr>
          <a:xfrm>
            <a:off x="2337921" y="4747489"/>
            <a:ext cx="2790873" cy="1384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IN"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Short term</a:t>
            </a:r>
            <a:endParaRPr kumimoji="0" lang="en-US"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55" name="TextBox 54">
            <a:extLst>
              <a:ext uri="{FF2B5EF4-FFF2-40B4-BE49-F238E27FC236}">
                <a16:creationId xmlns:a16="http://schemas.microsoft.com/office/drawing/2014/main" id="{B935185D-B859-3531-F9AC-2F6AD936051B}"/>
              </a:ext>
            </a:extLst>
          </p:cNvPr>
          <p:cNvSpPr txBox="1">
            <a:spLocks/>
          </p:cNvSpPr>
          <p:nvPr/>
        </p:nvSpPr>
        <p:spPr>
          <a:xfrm>
            <a:off x="533697" y="4739794"/>
            <a:ext cx="1572686"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b="1">
                <a:solidFill>
                  <a:schemeClr val="tx2">
                    <a:lumMod val="10000"/>
                  </a:schemeClr>
                </a:solidFill>
                <a:latin typeface="Arial" panose="020B0604020202020204" pitchFamily="34" charset="0"/>
                <a:cs typeface="Arial" panose="020B0604020202020204" pitchFamily="34" charset="0"/>
              </a:rPr>
              <a:t>Implementation time</a:t>
            </a:r>
          </a:p>
        </p:txBody>
      </p:sp>
      <p:sp>
        <p:nvSpPr>
          <p:cNvPr id="57" name="TextBox 56">
            <a:extLst>
              <a:ext uri="{FF2B5EF4-FFF2-40B4-BE49-F238E27FC236}">
                <a16:creationId xmlns:a16="http://schemas.microsoft.com/office/drawing/2014/main" id="{37BFBBA1-78C8-F456-FAE9-570E015FC647}"/>
              </a:ext>
            </a:extLst>
          </p:cNvPr>
          <p:cNvSpPr txBox="1">
            <a:spLocks/>
          </p:cNvSpPr>
          <p:nvPr/>
        </p:nvSpPr>
        <p:spPr>
          <a:xfrm>
            <a:off x="9288668" y="5016329"/>
            <a:ext cx="2463593"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None/>
              <a:tabLst/>
              <a:defRPr/>
            </a:pPr>
            <a:r>
              <a:rPr kumimoji="0" lang="en-IN"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High ability to drive experience and content along journey</a:t>
            </a:r>
            <a:endParaRPr kumimoji="0" lang="en-US"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58" name="TextBox 57">
            <a:extLst>
              <a:ext uri="{FF2B5EF4-FFF2-40B4-BE49-F238E27FC236}">
                <a16:creationId xmlns:a16="http://schemas.microsoft.com/office/drawing/2014/main" id="{85350C55-BC7B-0311-A3B5-1E2AF185D0D9}"/>
              </a:ext>
            </a:extLst>
          </p:cNvPr>
          <p:cNvSpPr txBox="1">
            <a:spLocks/>
          </p:cNvSpPr>
          <p:nvPr/>
        </p:nvSpPr>
        <p:spPr>
          <a:xfrm>
            <a:off x="5976935" y="5085579"/>
            <a:ext cx="2463593" cy="1384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IN"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Somewhat limited, depends on partner</a:t>
            </a:r>
            <a:endParaRPr kumimoji="0" lang="en-US"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59" name="TextBox 58">
            <a:extLst>
              <a:ext uri="{FF2B5EF4-FFF2-40B4-BE49-F238E27FC236}">
                <a16:creationId xmlns:a16="http://schemas.microsoft.com/office/drawing/2014/main" id="{DE88575F-C9B4-AF4A-8590-9BE84DF4FF22}"/>
              </a:ext>
            </a:extLst>
          </p:cNvPr>
          <p:cNvSpPr txBox="1">
            <a:spLocks/>
          </p:cNvSpPr>
          <p:nvPr/>
        </p:nvSpPr>
        <p:spPr>
          <a:xfrm>
            <a:off x="2665201" y="5085579"/>
            <a:ext cx="2463593" cy="1384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IN"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Very limited control from the outset</a:t>
            </a:r>
            <a:endParaRPr kumimoji="0" lang="en-US"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60" name="TextBox 59">
            <a:extLst>
              <a:ext uri="{FF2B5EF4-FFF2-40B4-BE49-F238E27FC236}">
                <a16:creationId xmlns:a16="http://schemas.microsoft.com/office/drawing/2014/main" id="{C13A4B48-3F5A-5531-C75C-5F4EB2DF9D91}"/>
              </a:ext>
            </a:extLst>
          </p:cNvPr>
          <p:cNvSpPr txBox="1">
            <a:spLocks/>
          </p:cNvSpPr>
          <p:nvPr/>
        </p:nvSpPr>
        <p:spPr>
          <a:xfrm>
            <a:off x="533697" y="5000940"/>
            <a:ext cx="1572686" cy="307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IN" sz="1000" b="1">
                <a:solidFill>
                  <a:schemeClr val="tx2">
                    <a:lumMod val="10000"/>
                  </a:schemeClr>
                </a:solidFill>
                <a:latin typeface="Arial" panose="020B0604020202020204" pitchFamily="34" charset="0"/>
                <a:cs typeface="Arial" panose="020B0604020202020204" pitchFamily="34" charset="0"/>
              </a:rPr>
              <a:t>Strategic control points (data, customer journey)</a:t>
            </a:r>
          </a:p>
        </p:txBody>
      </p:sp>
      <p:grpSp>
        <p:nvGrpSpPr>
          <p:cNvPr id="61" name="MoonQuater 42">
            <a:extLst>
              <a:ext uri="{FF2B5EF4-FFF2-40B4-BE49-F238E27FC236}">
                <a16:creationId xmlns:a16="http://schemas.microsoft.com/office/drawing/2014/main" id="{2F21845D-E208-76E3-72CA-92155FEF22D2}"/>
              </a:ext>
            </a:extLst>
          </p:cNvPr>
          <p:cNvGrpSpPr>
            <a:grpSpLocks noChangeAspect="1"/>
          </p:cNvGrpSpPr>
          <p:nvPr>
            <p:custDataLst>
              <p:tags r:id="rId6"/>
            </p:custDataLst>
          </p:nvPr>
        </p:nvGrpSpPr>
        <p:grpSpPr>
          <a:xfrm>
            <a:off x="2337921" y="5031304"/>
            <a:ext cx="247048" cy="247048"/>
            <a:chOff x="762000" y="1270000"/>
            <a:chExt cx="254000" cy="254000"/>
          </a:xfrm>
        </p:grpSpPr>
        <p:sp>
          <p:nvSpPr>
            <p:cNvPr id="68" name="Oval 67">
              <a:extLst>
                <a:ext uri="{FF2B5EF4-FFF2-40B4-BE49-F238E27FC236}">
                  <a16:creationId xmlns:a16="http://schemas.microsoft.com/office/drawing/2014/main" id="{9FC52D98-50EC-238C-5C92-1B1AFE667618}"/>
                </a:ext>
              </a:extLst>
            </p:cNvPr>
            <p:cNvSpPr/>
            <p:nvPr>
              <p:custDataLst>
                <p:tags r:id="rId22"/>
              </p:custDataLst>
            </p:nvPr>
          </p:nvSpPr>
          <p:spPr>
            <a:xfrm>
              <a:off x="762000" y="1270000"/>
              <a:ext cx="254000" cy="254000"/>
            </a:xfrm>
            <a:prstGeom prst="ellipse">
              <a:avLst/>
            </a:prstGeom>
            <a:solidFill>
              <a:srgbClr val="D0D0D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AU" sz="1600" err="1">
                <a:solidFill>
                  <a:schemeClr val="tx2">
                    <a:lumMod val="10000"/>
                  </a:schemeClr>
                </a:solidFill>
                <a:latin typeface="Arial" panose="020B0604020202020204" pitchFamily="34" charset="0"/>
                <a:cs typeface="Arial" panose="020B0604020202020204" pitchFamily="34" charset="0"/>
              </a:endParaRPr>
            </a:p>
          </p:txBody>
        </p:sp>
        <p:sp>
          <p:nvSpPr>
            <p:cNvPr id="69" name="Arc 68">
              <a:extLst>
                <a:ext uri="{FF2B5EF4-FFF2-40B4-BE49-F238E27FC236}">
                  <a16:creationId xmlns:a16="http://schemas.microsoft.com/office/drawing/2014/main" id="{939F3B9D-494C-5F14-C118-59B2543E365F}"/>
                </a:ext>
              </a:extLst>
            </p:cNvPr>
            <p:cNvSpPr/>
            <p:nvPr>
              <p:custDataLst>
                <p:tags r:id="rId23"/>
              </p:custDataLst>
            </p:nvPr>
          </p:nvSpPr>
          <p:spPr>
            <a:xfrm>
              <a:off x="762000" y="1270000"/>
              <a:ext cx="254000" cy="254000"/>
            </a:xfrm>
            <a:prstGeom prst="arc">
              <a:avLst>
                <a:gd name="adj1" fmla="val 16200000"/>
                <a:gd name="adj2" fmla="val 19050"/>
              </a:avLst>
            </a:prstGeom>
            <a:solidFill>
              <a:schemeClr val="tx1"/>
            </a:solidFill>
            <a:ln w="6350" cap="flat" cmpd="sng" algn="ctr">
              <a:noFill/>
              <a:prstDash val="solid"/>
              <a:miter lim="800000"/>
              <a:tailEnd type="none"/>
            </a:ln>
            <a:effectLst/>
            <a:extLst>
              <a:ext uri="{91240B29-F687-4F45-9708-019B960494DF}">
                <a14:hiddenLine xmlns:a14="http://schemas.microsoft.com/office/drawing/2010/main" w="6350" cap="flat" cmpd="sng" algn="ctr">
                  <a:solidFill>
                    <a:schemeClr val="accent1"/>
                  </a:solidFill>
                  <a:prstDash val="solid"/>
                  <a:miter lim="800000"/>
                  <a:tailEnd type="none"/>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chemeClr val="tx2">
                    <a:lumMod val="10000"/>
                  </a:schemeClr>
                </a:solidFill>
                <a:latin typeface="Arial" panose="020B0604020202020204" pitchFamily="34" charset="0"/>
                <a:cs typeface="Arial" panose="020B0604020202020204" pitchFamily="34" charset="0"/>
              </a:endParaRPr>
            </a:p>
          </p:txBody>
        </p:sp>
      </p:grpSp>
      <p:grpSp>
        <p:nvGrpSpPr>
          <p:cNvPr id="62" name="MoonQuater 42">
            <a:extLst>
              <a:ext uri="{FF2B5EF4-FFF2-40B4-BE49-F238E27FC236}">
                <a16:creationId xmlns:a16="http://schemas.microsoft.com/office/drawing/2014/main" id="{81DB0ED4-7F9B-3FA7-189E-FB02EEA786F4}"/>
              </a:ext>
            </a:extLst>
          </p:cNvPr>
          <p:cNvGrpSpPr>
            <a:grpSpLocks noChangeAspect="1"/>
          </p:cNvGrpSpPr>
          <p:nvPr>
            <p:custDataLst>
              <p:tags r:id="rId7"/>
            </p:custDataLst>
          </p:nvPr>
        </p:nvGrpSpPr>
        <p:grpSpPr>
          <a:xfrm>
            <a:off x="5649655" y="5031304"/>
            <a:ext cx="247048" cy="247048"/>
            <a:chOff x="762000" y="1270000"/>
            <a:chExt cx="254000" cy="254000"/>
          </a:xfrm>
        </p:grpSpPr>
        <p:sp>
          <p:nvSpPr>
            <p:cNvPr id="66" name="Oval 65">
              <a:extLst>
                <a:ext uri="{FF2B5EF4-FFF2-40B4-BE49-F238E27FC236}">
                  <a16:creationId xmlns:a16="http://schemas.microsoft.com/office/drawing/2014/main" id="{F6EF4757-E405-1E95-AA8A-74CFED86B3AB}"/>
                </a:ext>
              </a:extLst>
            </p:cNvPr>
            <p:cNvSpPr/>
            <p:nvPr>
              <p:custDataLst>
                <p:tags r:id="rId20"/>
              </p:custDataLst>
            </p:nvPr>
          </p:nvSpPr>
          <p:spPr>
            <a:xfrm>
              <a:off x="762000" y="1270000"/>
              <a:ext cx="254000" cy="254000"/>
            </a:xfrm>
            <a:prstGeom prst="ellipse">
              <a:avLst/>
            </a:prstGeom>
            <a:solidFill>
              <a:srgbClr val="D0D0D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AU" sz="1600" err="1">
                <a:solidFill>
                  <a:schemeClr val="tx2">
                    <a:lumMod val="10000"/>
                  </a:schemeClr>
                </a:solidFill>
                <a:latin typeface="Arial" panose="020B0604020202020204" pitchFamily="34" charset="0"/>
                <a:cs typeface="Arial" panose="020B0604020202020204" pitchFamily="34" charset="0"/>
              </a:endParaRPr>
            </a:p>
          </p:txBody>
        </p:sp>
        <p:sp>
          <p:nvSpPr>
            <p:cNvPr id="67" name="Arc 66">
              <a:extLst>
                <a:ext uri="{FF2B5EF4-FFF2-40B4-BE49-F238E27FC236}">
                  <a16:creationId xmlns:a16="http://schemas.microsoft.com/office/drawing/2014/main" id="{C08CD4CF-15FD-0FE2-5DD9-6373E2C3F7DB}"/>
                </a:ext>
              </a:extLst>
            </p:cNvPr>
            <p:cNvSpPr/>
            <p:nvPr>
              <p:custDataLst>
                <p:tags r:id="rId21"/>
              </p:custDataLst>
            </p:nvPr>
          </p:nvSpPr>
          <p:spPr>
            <a:xfrm>
              <a:off x="762000" y="1270000"/>
              <a:ext cx="254000" cy="254000"/>
            </a:xfrm>
            <a:prstGeom prst="arc">
              <a:avLst>
                <a:gd name="adj1" fmla="val 16200000"/>
                <a:gd name="adj2" fmla="val 5398380"/>
              </a:avLst>
            </a:prstGeom>
            <a:solidFill>
              <a:schemeClr val="accent1"/>
            </a:solidFill>
            <a:ln w="6350" cap="flat" cmpd="sng" algn="ctr">
              <a:noFill/>
              <a:prstDash val="solid"/>
              <a:miter lim="800000"/>
              <a:tailEnd type="none"/>
            </a:ln>
            <a:effectLst/>
            <a:extLst>
              <a:ext uri="{91240B29-F687-4F45-9708-019B960494DF}">
                <a14:hiddenLine xmlns:a14="http://schemas.microsoft.com/office/drawing/2010/main" w="6350" cap="flat" cmpd="sng" algn="ctr">
                  <a:solidFill>
                    <a:schemeClr val="accent1"/>
                  </a:solidFill>
                  <a:prstDash val="solid"/>
                  <a:miter lim="800000"/>
                  <a:tailEnd type="none"/>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chemeClr val="tx2">
                    <a:lumMod val="10000"/>
                  </a:schemeClr>
                </a:solidFill>
                <a:latin typeface="Arial" panose="020B0604020202020204" pitchFamily="34" charset="0"/>
                <a:cs typeface="Arial" panose="020B0604020202020204" pitchFamily="34" charset="0"/>
              </a:endParaRPr>
            </a:p>
          </p:txBody>
        </p:sp>
      </p:grpSp>
      <p:grpSp>
        <p:nvGrpSpPr>
          <p:cNvPr id="63" name="MoonQuater 42">
            <a:extLst>
              <a:ext uri="{FF2B5EF4-FFF2-40B4-BE49-F238E27FC236}">
                <a16:creationId xmlns:a16="http://schemas.microsoft.com/office/drawing/2014/main" id="{F64C5D8A-93F2-A28A-6E77-AC7D7EC07AAD}"/>
              </a:ext>
            </a:extLst>
          </p:cNvPr>
          <p:cNvGrpSpPr>
            <a:grpSpLocks noChangeAspect="1"/>
          </p:cNvGrpSpPr>
          <p:nvPr>
            <p:custDataLst>
              <p:tags r:id="rId8"/>
            </p:custDataLst>
          </p:nvPr>
        </p:nvGrpSpPr>
        <p:grpSpPr>
          <a:xfrm>
            <a:off x="8961388" y="5031304"/>
            <a:ext cx="247048" cy="247048"/>
            <a:chOff x="762000" y="1270000"/>
            <a:chExt cx="254000" cy="254000"/>
          </a:xfrm>
        </p:grpSpPr>
        <p:sp>
          <p:nvSpPr>
            <p:cNvPr id="64" name="Oval 63">
              <a:extLst>
                <a:ext uri="{FF2B5EF4-FFF2-40B4-BE49-F238E27FC236}">
                  <a16:creationId xmlns:a16="http://schemas.microsoft.com/office/drawing/2014/main" id="{2AB513C0-63ED-099E-980B-36F4A5CD5B80}"/>
                </a:ext>
              </a:extLst>
            </p:cNvPr>
            <p:cNvSpPr/>
            <p:nvPr>
              <p:custDataLst>
                <p:tags r:id="rId18"/>
              </p:custDataLst>
            </p:nvPr>
          </p:nvSpPr>
          <p:spPr>
            <a:xfrm>
              <a:off x="762000" y="1270000"/>
              <a:ext cx="254000" cy="254000"/>
            </a:xfrm>
            <a:prstGeom prst="ellipse">
              <a:avLst/>
            </a:prstGeom>
            <a:solidFill>
              <a:srgbClr val="D0D0D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AU" sz="1600" err="1">
                <a:solidFill>
                  <a:schemeClr val="tx2">
                    <a:lumMod val="10000"/>
                  </a:schemeClr>
                </a:solidFill>
                <a:latin typeface="Arial" panose="020B0604020202020204" pitchFamily="34" charset="0"/>
                <a:cs typeface="Arial" panose="020B0604020202020204" pitchFamily="34" charset="0"/>
              </a:endParaRPr>
            </a:p>
          </p:txBody>
        </p:sp>
        <p:sp>
          <p:nvSpPr>
            <p:cNvPr id="65" name="Arc 64">
              <a:extLst>
                <a:ext uri="{FF2B5EF4-FFF2-40B4-BE49-F238E27FC236}">
                  <a16:creationId xmlns:a16="http://schemas.microsoft.com/office/drawing/2014/main" id="{235C81B1-6644-814A-E4C4-D1DFCC5BE03A}"/>
                </a:ext>
              </a:extLst>
            </p:cNvPr>
            <p:cNvSpPr/>
            <p:nvPr>
              <p:custDataLst>
                <p:tags r:id="rId19"/>
              </p:custDataLst>
            </p:nvPr>
          </p:nvSpPr>
          <p:spPr>
            <a:xfrm>
              <a:off x="762000" y="1270000"/>
              <a:ext cx="254000" cy="254000"/>
            </a:xfrm>
            <a:prstGeom prst="arc">
              <a:avLst>
                <a:gd name="adj1" fmla="val 16200000"/>
                <a:gd name="adj2" fmla="val 10800000"/>
              </a:avLst>
            </a:prstGeom>
            <a:solidFill>
              <a:schemeClr val="accent1"/>
            </a:solidFill>
            <a:ln w="6350" cap="flat" cmpd="sng" algn="ctr">
              <a:noFill/>
              <a:prstDash val="solid"/>
              <a:miter lim="800000"/>
              <a:tailEnd type="none"/>
            </a:ln>
            <a:effectLst/>
            <a:extLst>
              <a:ext uri="{91240B29-F687-4F45-9708-019B960494DF}">
                <a14:hiddenLine xmlns:a14="http://schemas.microsoft.com/office/drawing/2010/main" w="6350" cap="flat" cmpd="sng" algn="ctr">
                  <a:solidFill>
                    <a:schemeClr val="accent1"/>
                  </a:solidFill>
                  <a:prstDash val="solid"/>
                  <a:miter lim="800000"/>
                  <a:tailEnd type="none"/>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chemeClr val="tx2">
                    <a:lumMod val="10000"/>
                  </a:schemeClr>
                </a:solidFill>
                <a:latin typeface="Arial" panose="020B0604020202020204" pitchFamily="34" charset="0"/>
                <a:cs typeface="Arial" panose="020B0604020202020204" pitchFamily="34" charset="0"/>
              </a:endParaRPr>
            </a:p>
          </p:txBody>
        </p:sp>
      </p:grpSp>
      <p:sp>
        <p:nvSpPr>
          <p:cNvPr id="71" name="TextBox 70">
            <a:extLst>
              <a:ext uri="{FF2B5EF4-FFF2-40B4-BE49-F238E27FC236}">
                <a16:creationId xmlns:a16="http://schemas.microsoft.com/office/drawing/2014/main" id="{BD352978-255A-6817-C3BE-F3F6B2558CE0}"/>
              </a:ext>
            </a:extLst>
          </p:cNvPr>
          <p:cNvSpPr txBox="1">
            <a:spLocks/>
          </p:cNvSpPr>
          <p:nvPr/>
        </p:nvSpPr>
        <p:spPr>
          <a:xfrm>
            <a:off x="9288668" y="5500614"/>
            <a:ext cx="2463593" cy="1384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None/>
              <a:tabLst/>
              <a:defRPr/>
            </a:pPr>
            <a:r>
              <a:rPr kumimoji="0" lang="en-US"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Optimal end-to-end customer experience</a:t>
            </a:r>
          </a:p>
        </p:txBody>
      </p:sp>
      <p:sp>
        <p:nvSpPr>
          <p:cNvPr id="72" name="TextBox 71">
            <a:extLst>
              <a:ext uri="{FF2B5EF4-FFF2-40B4-BE49-F238E27FC236}">
                <a16:creationId xmlns:a16="http://schemas.microsoft.com/office/drawing/2014/main" id="{A5FF0A04-941F-7A6C-593F-A16427F456ED}"/>
              </a:ext>
            </a:extLst>
          </p:cNvPr>
          <p:cNvSpPr txBox="1">
            <a:spLocks/>
          </p:cNvSpPr>
          <p:nvPr/>
        </p:nvSpPr>
        <p:spPr>
          <a:xfrm>
            <a:off x="5976935" y="5431364"/>
            <a:ext cx="2463593"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Somewhat disjointed experience but can be mitigated</a:t>
            </a:r>
          </a:p>
        </p:txBody>
      </p:sp>
      <p:sp>
        <p:nvSpPr>
          <p:cNvPr id="73" name="TextBox 72">
            <a:extLst>
              <a:ext uri="{FF2B5EF4-FFF2-40B4-BE49-F238E27FC236}">
                <a16:creationId xmlns:a16="http://schemas.microsoft.com/office/drawing/2014/main" id="{74D60621-BB95-61B9-E89D-FEB8D2F7DDC7}"/>
              </a:ext>
            </a:extLst>
          </p:cNvPr>
          <p:cNvSpPr txBox="1">
            <a:spLocks/>
          </p:cNvSpPr>
          <p:nvPr/>
        </p:nvSpPr>
        <p:spPr>
          <a:xfrm>
            <a:off x="2665201" y="5431364"/>
            <a:ext cx="2463593"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IN"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Sub-optimal customer experience across various environments, disjointed</a:t>
            </a:r>
            <a:endParaRPr kumimoji="0" lang="en-US"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74" name="TextBox 73">
            <a:extLst>
              <a:ext uri="{FF2B5EF4-FFF2-40B4-BE49-F238E27FC236}">
                <a16:creationId xmlns:a16="http://schemas.microsoft.com/office/drawing/2014/main" id="{300D6274-A6C7-5EB9-ACB5-FA24F3C055AF}"/>
              </a:ext>
            </a:extLst>
          </p:cNvPr>
          <p:cNvSpPr txBox="1">
            <a:spLocks/>
          </p:cNvSpPr>
          <p:nvPr/>
        </p:nvSpPr>
        <p:spPr>
          <a:xfrm>
            <a:off x="533697" y="5415975"/>
            <a:ext cx="1572686" cy="307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b="1">
                <a:solidFill>
                  <a:schemeClr val="tx2">
                    <a:lumMod val="10000"/>
                  </a:schemeClr>
                </a:solidFill>
                <a:latin typeface="Arial" panose="020B0604020202020204" pitchFamily="34" charset="0"/>
                <a:cs typeface="Arial" panose="020B0604020202020204" pitchFamily="34" charset="0"/>
              </a:rPr>
              <a:t>Seamless consumer experience</a:t>
            </a:r>
          </a:p>
        </p:txBody>
      </p:sp>
      <p:grpSp>
        <p:nvGrpSpPr>
          <p:cNvPr id="75" name="MoonQuater 42">
            <a:extLst>
              <a:ext uri="{FF2B5EF4-FFF2-40B4-BE49-F238E27FC236}">
                <a16:creationId xmlns:a16="http://schemas.microsoft.com/office/drawing/2014/main" id="{C0D57DD8-C87D-C59E-CC6F-B1C19D8D1D3C}"/>
              </a:ext>
            </a:extLst>
          </p:cNvPr>
          <p:cNvGrpSpPr>
            <a:grpSpLocks noChangeAspect="1"/>
          </p:cNvGrpSpPr>
          <p:nvPr>
            <p:custDataLst>
              <p:tags r:id="rId9"/>
            </p:custDataLst>
          </p:nvPr>
        </p:nvGrpSpPr>
        <p:grpSpPr>
          <a:xfrm>
            <a:off x="2337921" y="5446339"/>
            <a:ext cx="247048" cy="247048"/>
            <a:chOff x="762000" y="1270000"/>
            <a:chExt cx="254000" cy="254000"/>
          </a:xfrm>
        </p:grpSpPr>
        <p:sp>
          <p:nvSpPr>
            <p:cNvPr id="82" name="Oval 81">
              <a:extLst>
                <a:ext uri="{FF2B5EF4-FFF2-40B4-BE49-F238E27FC236}">
                  <a16:creationId xmlns:a16="http://schemas.microsoft.com/office/drawing/2014/main" id="{33EA6667-8685-35C3-D27D-199D6DE4BF65}"/>
                </a:ext>
              </a:extLst>
            </p:cNvPr>
            <p:cNvSpPr/>
            <p:nvPr>
              <p:custDataLst>
                <p:tags r:id="rId16"/>
              </p:custDataLst>
            </p:nvPr>
          </p:nvSpPr>
          <p:spPr>
            <a:xfrm>
              <a:off x="762000" y="1270000"/>
              <a:ext cx="254000" cy="254000"/>
            </a:xfrm>
            <a:prstGeom prst="ellipse">
              <a:avLst/>
            </a:prstGeom>
            <a:solidFill>
              <a:srgbClr val="D0D0D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AU" sz="1600" err="1">
                <a:solidFill>
                  <a:schemeClr val="tx2">
                    <a:lumMod val="10000"/>
                  </a:schemeClr>
                </a:solidFill>
                <a:latin typeface="Arial" panose="020B0604020202020204" pitchFamily="34" charset="0"/>
                <a:cs typeface="Arial" panose="020B0604020202020204" pitchFamily="34" charset="0"/>
              </a:endParaRPr>
            </a:p>
          </p:txBody>
        </p:sp>
        <p:sp>
          <p:nvSpPr>
            <p:cNvPr id="83" name="Arc 82">
              <a:extLst>
                <a:ext uri="{FF2B5EF4-FFF2-40B4-BE49-F238E27FC236}">
                  <a16:creationId xmlns:a16="http://schemas.microsoft.com/office/drawing/2014/main" id="{CC3C8347-3E92-EF5C-C8A8-50750457558E}"/>
                </a:ext>
              </a:extLst>
            </p:cNvPr>
            <p:cNvSpPr/>
            <p:nvPr>
              <p:custDataLst>
                <p:tags r:id="rId17"/>
              </p:custDataLst>
            </p:nvPr>
          </p:nvSpPr>
          <p:spPr>
            <a:xfrm>
              <a:off x="762000" y="1270000"/>
              <a:ext cx="254000" cy="254000"/>
            </a:xfrm>
            <a:prstGeom prst="arc">
              <a:avLst>
                <a:gd name="adj1" fmla="val 16200000"/>
                <a:gd name="adj2" fmla="val 0"/>
              </a:avLst>
            </a:prstGeom>
            <a:solidFill>
              <a:schemeClr val="accent1"/>
            </a:solidFill>
            <a:ln w="6350" cap="flat" cmpd="sng" algn="ctr">
              <a:noFill/>
              <a:prstDash val="solid"/>
              <a:miter lim="800000"/>
              <a:tailEnd type="none"/>
            </a:ln>
            <a:effectLst/>
            <a:extLst>
              <a:ext uri="{91240B29-F687-4F45-9708-019B960494DF}">
                <a14:hiddenLine xmlns:a14="http://schemas.microsoft.com/office/drawing/2010/main" w="6350" cap="flat" cmpd="sng" algn="ctr">
                  <a:solidFill>
                    <a:schemeClr val="accent1"/>
                  </a:solidFill>
                  <a:prstDash val="solid"/>
                  <a:miter lim="800000"/>
                  <a:tailEnd type="none"/>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chemeClr val="tx2">
                    <a:lumMod val="10000"/>
                  </a:schemeClr>
                </a:solidFill>
                <a:latin typeface="Arial" panose="020B0604020202020204" pitchFamily="34" charset="0"/>
                <a:cs typeface="Arial" panose="020B0604020202020204" pitchFamily="34" charset="0"/>
              </a:endParaRPr>
            </a:p>
          </p:txBody>
        </p:sp>
      </p:grpSp>
      <p:grpSp>
        <p:nvGrpSpPr>
          <p:cNvPr id="76" name="MoonQuater 42">
            <a:extLst>
              <a:ext uri="{FF2B5EF4-FFF2-40B4-BE49-F238E27FC236}">
                <a16:creationId xmlns:a16="http://schemas.microsoft.com/office/drawing/2014/main" id="{BE991795-CC60-1F55-EF02-672F239B0E17}"/>
              </a:ext>
            </a:extLst>
          </p:cNvPr>
          <p:cNvGrpSpPr>
            <a:grpSpLocks noChangeAspect="1"/>
          </p:cNvGrpSpPr>
          <p:nvPr>
            <p:custDataLst>
              <p:tags r:id="rId10"/>
            </p:custDataLst>
          </p:nvPr>
        </p:nvGrpSpPr>
        <p:grpSpPr>
          <a:xfrm>
            <a:off x="5649655" y="5446339"/>
            <a:ext cx="247048" cy="247048"/>
            <a:chOff x="762000" y="1270000"/>
            <a:chExt cx="254000" cy="254000"/>
          </a:xfrm>
        </p:grpSpPr>
        <p:sp>
          <p:nvSpPr>
            <p:cNvPr id="80" name="Oval 79">
              <a:extLst>
                <a:ext uri="{FF2B5EF4-FFF2-40B4-BE49-F238E27FC236}">
                  <a16:creationId xmlns:a16="http://schemas.microsoft.com/office/drawing/2014/main" id="{66A45F8F-341D-AFA0-AE9E-DDAAAE050D31}"/>
                </a:ext>
              </a:extLst>
            </p:cNvPr>
            <p:cNvSpPr/>
            <p:nvPr>
              <p:custDataLst>
                <p:tags r:id="rId14"/>
              </p:custDataLst>
            </p:nvPr>
          </p:nvSpPr>
          <p:spPr>
            <a:xfrm>
              <a:off x="762000" y="1270000"/>
              <a:ext cx="254000" cy="254000"/>
            </a:xfrm>
            <a:prstGeom prst="ellipse">
              <a:avLst/>
            </a:prstGeom>
            <a:solidFill>
              <a:srgbClr val="D0D0D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AU" sz="1600" err="1">
                <a:solidFill>
                  <a:schemeClr val="tx2">
                    <a:lumMod val="10000"/>
                  </a:schemeClr>
                </a:solidFill>
                <a:latin typeface="Arial" panose="020B0604020202020204" pitchFamily="34" charset="0"/>
                <a:cs typeface="Arial" panose="020B0604020202020204" pitchFamily="34" charset="0"/>
              </a:endParaRPr>
            </a:p>
          </p:txBody>
        </p:sp>
        <p:sp>
          <p:nvSpPr>
            <p:cNvPr id="81" name="Arc 80">
              <a:extLst>
                <a:ext uri="{FF2B5EF4-FFF2-40B4-BE49-F238E27FC236}">
                  <a16:creationId xmlns:a16="http://schemas.microsoft.com/office/drawing/2014/main" id="{B14E3647-CB1A-8337-3001-313B450860A9}"/>
                </a:ext>
              </a:extLst>
            </p:cNvPr>
            <p:cNvSpPr/>
            <p:nvPr>
              <p:custDataLst>
                <p:tags r:id="rId15"/>
              </p:custDataLst>
            </p:nvPr>
          </p:nvSpPr>
          <p:spPr>
            <a:xfrm>
              <a:off x="762000" y="1270000"/>
              <a:ext cx="254000" cy="254000"/>
            </a:xfrm>
            <a:prstGeom prst="arc">
              <a:avLst>
                <a:gd name="adj1" fmla="val 16200000"/>
                <a:gd name="adj2" fmla="val 10800000"/>
              </a:avLst>
            </a:prstGeom>
            <a:solidFill>
              <a:schemeClr val="accent1"/>
            </a:solidFill>
            <a:ln w="6350" cap="flat" cmpd="sng" algn="ctr">
              <a:noFill/>
              <a:prstDash val="solid"/>
              <a:miter lim="800000"/>
              <a:tailEnd type="none"/>
            </a:ln>
            <a:effectLst/>
            <a:extLst>
              <a:ext uri="{91240B29-F687-4F45-9708-019B960494DF}">
                <a14:hiddenLine xmlns:a14="http://schemas.microsoft.com/office/drawing/2010/main" w="6350" cap="flat" cmpd="sng" algn="ctr">
                  <a:solidFill>
                    <a:schemeClr val="accent1"/>
                  </a:solidFill>
                  <a:prstDash val="solid"/>
                  <a:miter lim="800000"/>
                  <a:tailEnd type="none"/>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chemeClr val="tx2">
                    <a:lumMod val="10000"/>
                  </a:schemeClr>
                </a:solidFill>
                <a:latin typeface="Arial" panose="020B0604020202020204" pitchFamily="34" charset="0"/>
                <a:cs typeface="Arial" panose="020B0604020202020204" pitchFamily="34" charset="0"/>
              </a:endParaRPr>
            </a:p>
          </p:txBody>
        </p:sp>
      </p:grpSp>
      <p:grpSp>
        <p:nvGrpSpPr>
          <p:cNvPr id="77" name="MoonQuater 42">
            <a:extLst>
              <a:ext uri="{FF2B5EF4-FFF2-40B4-BE49-F238E27FC236}">
                <a16:creationId xmlns:a16="http://schemas.microsoft.com/office/drawing/2014/main" id="{47E99A7F-32DB-1CF2-4E85-28789F33F8FE}"/>
              </a:ext>
            </a:extLst>
          </p:cNvPr>
          <p:cNvGrpSpPr>
            <a:grpSpLocks noChangeAspect="1"/>
          </p:cNvGrpSpPr>
          <p:nvPr>
            <p:custDataLst>
              <p:tags r:id="rId11"/>
            </p:custDataLst>
          </p:nvPr>
        </p:nvGrpSpPr>
        <p:grpSpPr>
          <a:xfrm>
            <a:off x="8961388" y="5446339"/>
            <a:ext cx="247048" cy="247048"/>
            <a:chOff x="762000" y="1270000"/>
            <a:chExt cx="254000" cy="254000"/>
          </a:xfrm>
        </p:grpSpPr>
        <p:sp>
          <p:nvSpPr>
            <p:cNvPr id="78" name="Oval 77">
              <a:extLst>
                <a:ext uri="{FF2B5EF4-FFF2-40B4-BE49-F238E27FC236}">
                  <a16:creationId xmlns:a16="http://schemas.microsoft.com/office/drawing/2014/main" id="{5E159A52-2E31-E533-0F6D-C3449DDF4D57}"/>
                </a:ext>
              </a:extLst>
            </p:cNvPr>
            <p:cNvSpPr/>
            <p:nvPr>
              <p:custDataLst>
                <p:tags r:id="rId12"/>
              </p:custDataLst>
            </p:nvPr>
          </p:nvSpPr>
          <p:spPr>
            <a:xfrm>
              <a:off x="762000" y="1270000"/>
              <a:ext cx="254000" cy="254000"/>
            </a:xfrm>
            <a:prstGeom prst="ellipse">
              <a:avLst/>
            </a:prstGeom>
            <a:solidFill>
              <a:srgbClr val="D0D0D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AU" sz="1600" err="1">
                <a:solidFill>
                  <a:schemeClr val="tx2">
                    <a:lumMod val="10000"/>
                  </a:schemeClr>
                </a:solidFill>
                <a:latin typeface="Arial" panose="020B0604020202020204" pitchFamily="34" charset="0"/>
                <a:cs typeface="Arial" panose="020B0604020202020204" pitchFamily="34" charset="0"/>
              </a:endParaRPr>
            </a:p>
          </p:txBody>
        </p:sp>
        <p:sp>
          <p:nvSpPr>
            <p:cNvPr id="79" name="Arc 78">
              <a:extLst>
                <a:ext uri="{FF2B5EF4-FFF2-40B4-BE49-F238E27FC236}">
                  <a16:creationId xmlns:a16="http://schemas.microsoft.com/office/drawing/2014/main" id="{DB3BC3CD-EA55-E617-357F-2022BD3BECFA}"/>
                </a:ext>
              </a:extLst>
            </p:cNvPr>
            <p:cNvSpPr/>
            <p:nvPr>
              <p:custDataLst>
                <p:tags r:id="rId13"/>
              </p:custDataLst>
            </p:nvPr>
          </p:nvSpPr>
          <p:spPr>
            <a:xfrm>
              <a:off x="762000" y="1270000"/>
              <a:ext cx="254000" cy="254000"/>
            </a:xfrm>
            <a:prstGeom prst="arc">
              <a:avLst>
                <a:gd name="adj1" fmla="val 16200000"/>
                <a:gd name="adj2" fmla="val 16200000"/>
              </a:avLst>
            </a:prstGeom>
            <a:solidFill>
              <a:schemeClr val="accent1"/>
            </a:solidFill>
            <a:ln w="6350" cap="flat" cmpd="sng" algn="ctr">
              <a:noFill/>
              <a:prstDash val="solid"/>
              <a:miter lim="800000"/>
              <a:tailEnd type="none"/>
            </a:ln>
            <a:effectLst/>
            <a:extLst>
              <a:ext uri="{91240B29-F687-4F45-9708-019B960494DF}">
                <a14:hiddenLine xmlns:a14="http://schemas.microsoft.com/office/drawing/2010/main" w="6350" cap="flat" cmpd="sng" algn="ctr">
                  <a:solidFill>
                    <a:schemeClr val="accent1"/>
                  </a:solidFill>
                  <a:prstDash val="solid"/>
                  <a:miter lim="800000"/>
                  <a:tailEnd type="none"/>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solidFill>
                  <a:schemeClr val="tx2">
                    <a:lumMod val="10000"/>
                  </a:schemeClr>
                </a:solidFill>
                <a:latin typeface="Arial" panose="020B0604020202020204" pitchFamily="34" charset="0"/>
                <a:cs typeface="Arial" panose="020B0604020202020204" pitchFamily="34" charset="0"/>
              </a:endParaRPr>
            </a:p>
          </p:txBody>
        </p:sp>
      </p:grpSp>
      <p:sp>
        <p:nvSpPr>
          <p:cNvPr id="90" name="TextBox 89">
            <a:extLst>
              <a:ext uri="{FF2B5EF4-FFF2-40B4-BE49-F238E27FC236}">
                <a16:creationId xmlns:a16="http://schemas.microsoft.com/office/drawing/2014/main" id="{4A407DB7-3941-296D-EFF6-449A4A6A5BBF}"/>
              </a:ext>
            </a:extLst>
          </p:cNvPr>
          <p:cNvSpPr txBox="1">
            <a:spLocks/>
          </p:cNvSpPr>
          <p:nvPr/>
        </p:nvSpPr>
        <p:spPr>
          <a:xfrm>
            <a:off x="533697" y="3881049"/>
            <a:ext cx="1572686"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b="1">
                <a:latin typeface="Arial" panose="020B0604020202020204" pitchFamily="34" charset="0"/>
                <a:cs typeface="Arial" panose="020B0604020202020204" pitchFamily="34" charset="0"/>
              </a:rPr>
              <a:t>Ecosystem partners</a:t>
            </a:r>
          </a:p>
        </p:txBody>
      </p:sp>
      <p:sp>
        <p:nvSpPr>
          <p:cNvPr id="91" name="TextBox 90">
            <a:extLst>
              <a:ext uri="{FF2B5EF4-FFF2-40B4-BE49-F238E27FC236}">
                <a16:creationId xmlns:a16="http://schemas.microsoft.com/office/drawing/2014/main" id="{DCE3D5AA-4433-92C0-C1B2-393451CD89B7}"/>
              </a:ext>
            </a:extLst>
          </p:cNvPr>
          <p:cNvSpPr txBox="1"/>
          <p:nvPr/>
        </p:nvSpPr>
        <p:spPr>
          <a:xfrm>
            <a:off x="5649655" y="3881049"/>
            <a:ext cx="2790873" cy="63094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IN" sz="900">
                <a:latin typeface="Arial" panose="020B0604020202020204" pitchFamily="34" charset="0"/>
                <a:cs typeface="Arial" panose="020B0604020202020204" pitchFamily="34" charset="0"/>
              </a:rPr>
              <a:t>1 commercial platform </a:t>
            </a:r>
          </a:p>
          <a:p>
            <a:pPr lvl="1"/>
            <a:r>
              <a:rPr lang="en-IN" sz="900">
                <a:latin typeface="Arial" panose="020B0604020202020204" pitchFamily="34" charset="0"/>
                <a:cs typeface="Arial" panose="020B0604020202020204" pitchFamily="34" charset="0"/>
              </a:rPr>
              <a:t>1 content provider</a:t>
            </a:r>
          </a:p>
          <a:p>
            <a:pPr lvl="1"/>
            <a:r>
              <a:rPr lang="en-IN" sz="900">
                <a:latin typeface="Arial" panose="020B0604020202020204" pitchFamily="34" charset="0"/>
                <a:cs typeface="Arial" panose="020B0604020202020204" pitchFamily="34" charset="0"/>
              </a:rPr>
              <a:t>Potentially local customer service partners and/or distribution partnerships</a:t>
            </a:r>
            <a:endParaRPr lang="en-AU" sz="90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B466435A-881F-409B-C62A-BD00D2C4D62C}"/>
              </a:ext>
            </a:extLst>
          </p:cNvPr>
          <p:cNvSpPr txBox="1"/>
          <p:nvPr/>
        </p:nvSpPr>
        <p:spPr>
          <a:xfrm>
            <a:off x="8961388" y="3881049"/>
            <a:ext cx="2790873" cy="63094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IN" sz="900">
                <a:latin typeface="Arial" panose="020B0604020202020204" pitchFamily="34" charset="0"/>
                <a:cs typeface="Arial" panose="020B0604020202020204" pitchFamily="34" charset="0"/>
              </a:rPr>
              <a:t>1 content provider</a:t>
            </a:r>
          </a:p>
          <a:p>
            <a:pPr lvl="1"/>
            <a:r>
              <a:rPr lang="en-IN" sz="900">
                <a:latin typeface="Arial" panose="020B0604020202020204" pitchFamily="34" charset="0"/>
                <a:cs typeface="Arial" panose="020B0604020202020204" pitchFamily="34" charset="0"/>
              </a:rPr>
              <a:t>Tech partner (e.g. platform as a service) </a:t>
            </a:r>
          </a:p>
          <a:p>
            <a:pPr lvl="1"/>
            <a:r>
              <a:rPr lang="en-IN" sz="900">
                <a:latin typeface="Arial" panose="020B0604020202020204" pitchFamily="34" charset="0"/>
                <a:cs typeface="Arial" panose="020B0604020202020204" pitchFamily="34" charset="0"/>
              </a:rPr>
              <a:t>Potentially local customer service partners and/or distribution partnerships</a:t>
            </a:r>
            <a:endParaRPr lang="en-AU" sz="90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82CCF09A-53E2-7D2A-FDD9-B7035065AA91}"/>
              </a:ext>
            </a:extLst>
          </p:cNvPr>
          <p:cNvSpPr txBox="1"/>
          <p:nvPr/>
        </p:nvSpPr>
        <p:spPr>
          <a:xfrm>
            <a:off x="2337921" y="3881049"/>
            <a:ext cx="2790873"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r>
              <a:rPr lang="en-IN" sz="900">
                <a:latin typeface="Arial" panose="020B0604020202020204" pitchFamily="34" charset="0"/>
                <a:cs typeface="Arial" panose="020B0604020202020204" pitchFamily="34" charset="0"/>
              </a:rPr>
              <a:t>2+ external partners that already have an existing catalogue or [sanitized]</a:t>
            </a:r>
            <a:endParaRPr lang="en-AU" sz="900">
              <a:latin typeface="Arial" panose="020B0604020202020204" pitchFamily="34" charset="0"/>
              <a:cs typeface="Arial" panose="020B0604020202020204" pitchFamily="34" charset="0"/>
            </a:endParaRPr>
          </a:p>
        </p:txBody>
      </p:sp>
      <p:sp>
        <p:nvSpPr>
          <p:cNvPr id="100" name="TextBox 99">
            <a:extLst>
              <a:ext uri="{FF2B5EF4-FFF2-40B4-BE49-F238E27FC236}">
                <a16:creationId xmlns:a16="http://schemas.microsoft.com/office/drawing/2014/main" id="{EBD54151-696A-940A-99B2-ACF98D7C459B}"/>
              </a:ext>
            </a:extLst>
          </p:cNvPr>
          <p:cNvSpPr txBox="1">
            <a:spLocks/>
          </p:cNvSpPr>
          <p:nvPr/>
        </p:nvSpPr>
        <p:spPr>
          <a:xfrm>
            <a:off x="8961388" y="5813053"/>
            <a:ext cx="2790873" cy="4154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None/>
              <a:tabLst/>
              <a:defRPr/>
            </a:pPr>
            <a:r>
              <a:rPr kumimoji="0" lang="en-US"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Opportunity to shape market and generate significant upside, requires significant efforts to establish a new platform</a:t>
            </a:r>
          </a:p>
        </p:txBody>
      </p:sp>
      <p:sp>
        <p:nvSpPr>
          <p:cNvPr id="101" name="TextBox 100">
            <a:extLst>
              <a:ext uri="{FF2B5EF4-FFF2-40B4-BE49-F238E27FC236}">
                <a16:creationId xmlns:a16="http://schemas.microsoft.com/office/drawing/2014/main" id="{206BA3AD-758F-9008-D6B2-E9A45017003B}"/>
              </a:ext>
            </a:extLst>
          </p:cNvPr>
          <p:cNvSpPr txBox="1">
            <a:spLocks/>
          </p:cNvSpPr>
          <p:nvPr/>
        </p:nvSpPr>
        <p:spPr>
          <a:xfrm>
            <a:off x="5649655" y="5813053"/>
            <a:ext cx="2790873"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Pragmatic bet if we manage to partner with </a:t>
            </a:r>
            <a:r>
              <a:rPr lang="en-US" sz="900" kern="1200">
                <a:solidFill>
                  <a:schemeClr val="tx2">
                    <a:lumMod val="10000"/>
                  </a:schemeClr>
                </a:solidFill>
                <a:latin typeface="Arial" panose="020B0604020202020204" pitchFamily="34" charset="0"/>
                <a:ea typeface="+mn-ea"/>
                <a:cs typeface="Arial" panose="020B0604020202020204" pitchFamily="34" charset="0"/>
              </a:rPr>
              <a:t>selected partners </a:t>
            </a:r>
            <a:r>
              <a:rPr kumimoji="0" lang="en-US"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at favorable terms</a:t>
            </a:r>
          </a:p>
        </p:txBody>
      </p:sp>
      <p:sp>
        <p:nvSpPr>
          <p:cNvPr id="102" name="TextBox 101">
            <a:extLst>
              <a:ext uri="{FF2B5EF4-FFF2-40B4-BE49-F238E27FC236}">
                <a16:creationId xmlns:a16="http://schemas.microsoft.com/office/drawing/2014/main" id="{E9B60F53-1305-AA2F-B2A5-E425692878DA}"/>
              </a:ext>
            </a:extLst>
          </p:cNvPr>
          <p:cNvSpPr txBox="1">
            <a:spLocks/>
          </p:cNvSpPr>
          <p:nvPr/>
        </p:nvSpPr>
        <p:spPr>
          <a:xfrm>
            <a:off x="2337921" y="5813053"/>
            <a:ext cx="2790873" cy="4154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9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No regret move for countries with large traffic as it provides an immediate and low-cost way to acquire customers</a:t>
            </a:r>
          </a:p>
        </p:txBody>
      </p:sp>
      <p:sp>
        <p:nvSpPr>
          <p:cNvPr id="103" name="TextBox 102">
            <a:extLst>
              <a:ext uri="{FF2B5EF4-FFF2-40B4-BE49-F238E27FC236}">
                <a16:creationId xmlns:a16="http://schemas.microsoft.com/office/drawing/2014/main" id="{F9488BAE-1BEE-CE13-5A06-9046203C0382}"/>
              </a:ext>
            </a:extLst>
          </p:cNvPr>
          <p:cNvSpPr txBox="1">
            <a:spLocks/>
          </p:cNvSpPr>
          <p:nvPr/>
        </p:nvSpPr>
        <p:spPr>
          <a:xfrm>
            <a:off x="533697" y="5813053"/>
            <a:ext cx="1572686"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b="1">
                <a:solidFill>
                  <a:schemeClr val="tx2">
                    <a:lumMod val="10000"/>
                  </a:schemeClr>
                </a:solidFill>
                <a:latin typeface="Arial" panose="020B0604020202020204" pitchFamily="34" charset="0"/>
                <a:cs typeface="Arial" panose="020B0604020202020204" pitchFamily="34" charset="0"/>
              </a:rPr>
              <a:t>Recommendations</a:t>
            </a:r>
          </a:p>
        </p:txBody>
      </p:sp>
      <p:sp>
        <p:nvSpPr>
          <p:cNvPr id="108" name="Oval 107">
            <a:extLst>
              <a:ext uri="{FF2B5EF4-FFF2-40B4-BE49-F238E27FC236}">
                <a16:creationId xmlns:a16="http://schemas.microsoft.com/office/drawing/2014/main" id="{0383844D-1A5E-7185-1B73-6CDA1F2BC2B3}"/>
              </a:ext>
            </a:extLst>
          </p:cNvPr>
          <p:cNvSpPr/>
          <p:nvPr/>
        </p:nvSpPr>
        <p:spPr>
          <a:xfrm>
            <a:off x="2337921" y="1520096"/>
            <a:ext cx="251999" cy="25199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a:t>A</a:t>
            </a:r>
          </a:p>
        </p:txBody>
      </p:sp>
      <p:sp>
        <p:nvSpPr>
          <p:cNvPr id="109" name="Oval 108">
            <a:extLst>
              <a:ext uri="{FF2B5EF4-FFF2-40B4-BE49-F238E27FC236}">
                <a16:creationId xmlns:a16="http://schemas.microsoft.com/office/drawing/2014/main" id="{2E54A545-7D3B-E8ED-368B-281AAF818889}"/>
              </a:ext>
            </a:extLst>
          </p:cNvPr>
          <p:cNvSpPr/>
          <p:nvPr/>
        </p:nvSpPr>
        <p:spPr>
          <a:xfrm>
            <a:off x="5649655" y="1520096"/>
            <a:ext cx="251999" cy="25199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a:t>B</a:t>
            </a:r>
          </a:p>
        </p:txBody>
      </p:sp>
      <p:sp>
        <p:nvSpPr>
          <p:cNvPr id="110" name="Oval 109">
            <a:extLst>
              <a:ext uri="{FF2B5EF4-FFF2-40B4-BE49-F238E27FC236}">
                <a16:creationId xmlns:a16="http://schemas.microsoft.com/office/drawing/2014/main" id="{7379C9F3-F330-EC4C-84A7-AAB66EB5F6FF}"/>
              </a:ext>
            </a:extLst>
          </p:cNvPr>
          <p:cNvSpPr/>
          <p:nvPr/>
        </p:nvSpPr>
        <p:spPr>
          <a:xfrm>
            <a:off x="8961388" y="1520096"/>
            <a:ext cx="251999" cy="25199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a:t>C</a:t>
            </a:r>
          </a:p>
        </p:txBody>
      </p:sp>
      <p:sp>
        <p:nvSpPr>
          <p:cNvPr id="112" name="TextBox 111">
            <a:extLst>
              <a:ext uri="{FF2B5EF4-FFF2-40B4-BE49-F238E27FC236}">
                <a16:creationId xmlns:a16="http://schemas.microsoft.com/office/drawing/2014/main" id="{C51EFEAB-FB8E-63A3-4E12-C16BC1C05D50}"/>
              </a:ext>
            </a:extLst>
          </p:cNvPr>
          <p:cNvSpPr txBox="1"/>
          <p:nvPr/>
        </p:nvSpPr>
        <p:spPr>
          <a:xfrm>
            <a:off x="2225406" y="2648074"/>
            <a:ext cx="774357" cy="400110"/>
          </a:xfrm>
          <a:prstGeom prst="rect">
            <a:avLst/>
          </a:prstGeom>
          <a:noFill/>
        </p:spPr>
        <p:txBody>
          <a:bodyPr wrap="square" rtlCol="0">
            <a:spAutoFit/>
          </a:bodyPr>
          <a:lstStyle/>
          <a:p>
            <a:pPr algn="ctr"/>
            <a:r>
              <a:rPr lang="en-US" sz="1000"/>
              <a:t>Existing platforms</a:t>
            </a:r>
          </a:p>
        </p:txBody>
      </p:sp>
      <p:sp>
        <p:nvSpPr>
          <p:cNvPr id="114" name="TextBox 113">
            <a:extLst>
              <a:ext uri="{FF2B5EF4-FFF2-40B4-BE49-F238E27FC236}">
                <a16:creationId xmlns:a16="http://schemas.microsoft.com/office/drawing/2014/main" id="{F8EA7C95-12E0-05D3-9C51-038D09F2C7F6}"/>
              </a:ext>
            </a:extLst>
          </p:cNvPr>
          <p:cNvSpPr txBox="1"/>
          <p:nvPr/>
        </p:nvSpPr>
        <p:spPr>
          <a:xfrm>
            <a:off x="6257590" y="2648074"/>
            <a:ext cx="1875688" cy="400110"/>
          </a:xfrm>
          <a:prstGeom prst="rect">
            <a:avLst/>
          </a:prstGeom>
          <a:noFill/>
        </p:spPr>
        <p:txBody>
          <a:bodyPr wrap="square" rtlCol="0">
            <a:spAutoFit/>
          </a:bodyPr>
          <a:lstStyle/>
          <a:p>
            <a:pPr algn="ctr"/>
            <a:r>
              <a:rPr lang="en-US" sz="1000"/>
              <a:t>New co-developed special solutions on top of partners</a:t>
            </a:r>
          </a:p>
        </p:txBody>
      </p:sp>
      <p:sp>
        <p:nvSpPr>
          <p:cNvPr id="115" name="TextBox 114">
            <a:extLst>
              <a:ext uri="{FF2B5EF4-FFF2-40B4-BE49-F238E27FC236}">
                <a16:creationId xmlns:a16="http://schemas.microsoft.com/office/drawing/2014/main" id="{4BDE9315-F344-D6AA-BD54-DA3D376C1F66}"/>
              </a:ext>
            </a:extLst>
          </p:cNvPr>
          <p:cNvSpPr txBox="1"/>
          <p:nvPr/>
        </p:nvSpPr>
        <p:spPr>
          <a:xfrm>
            <a:off x="8956069" y="2648074"/>
            <a:ext cx="2685068" cy="246221"/>
          </a:xfrm>
          <a:prstGeom prst="rect">
            <a:avLst/>
          </a:prstGeom>
          <a:noFill/>
        </p:spPr>
        <p:txBody>
          <a:bodyPr wrap="square" rtlCol="0">
            <a:spAutoFit/>
          </a:bodyPr>
          <a:lstStyle/>
          <a:p>
            <a:pPr algn="ctr"/>
            <a:r>
              <a:rPr lang="en-US" sz="1000"/>
              <a:t>New end-to-end platform</a:t>
            </a:r>
          </a:p>
        </p:txBody>
      </p:sp>
      <p:sp>
        <p:nvSpPr>
          <p:cNvPr id="116" name="Rectangle 115">
            <a:extLst>
              <a:ext uri="{FF2B5EF4-FFF2-40B4-BE49-F238E27FC236}">
                <a16:creationId xmlns:a16="http://schemas.microsoft.com/office/drawing/2014/main" id="{6B505CF0-39B4-7FEA-D839-707CF56D94AF}"/>
              </a:ext>
            </a:extLst>
          </p:cNvPr>
          <p:cNvSpPr/>
          <p:nvPr/>
        </p:nvSpPr>
        <p:spPr>
          <a:xfrm>
            <a:off x="3125441" y="2648074"/>
            <a:ext cx="1849567" cy="371587"/>
          </a:xfrm>
          <a:prstGeom prst="rect">
            <a:avLst/>
          </a:prstGeom>
          <a:solidFill>
            <a:schemeClr val="bg1"/>
          </a:solid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[Sanitized logos]</a:t>
            </a:r>
          </a:p>
        </p:txBody>
      </p:sp>
      <p:cxnSp>
        <p:nvCxnSpPr>
          <p:cNvPr id="118" name="Straight Arrow Connector 117">
            <a:extLst>
              <a:ext uri="{FF2B5EF4-FFF2-40B4-BE49-F238E27FC236}">
                <a16:creationId xmlns:a16="http://schemas.microsoft.com/office/drawing/2014/main" id="{58240324-8099-5CBF-1AD1-3326EB67DC72}"/>
              </a:ext>
            </a:extLst>
          </p:cNvPr>
          <p:cNvCxnSpPr>
            <a:stCxn id="16" idx="6"/>
            <a:endCxn id="17" idx="2"/>
          </p:cNvCxnSpPr>
          <p:nvPr/>
        </p:nvCxnSpPr>
        <p:spPr>
          <a:xfrm>
            <a:off x="2673545" y="2502173"/>
            <a:ext cx="596900" cy="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6A570422-0FF7-2B9D-252F-242E10F16BE6}"/>
              </a:ext>
            </a:extLst>
          </p:cNvPr>
          <p:cNvSpPr/>
          <p:nvPr/>
        </p:nvSpPr>
        <p:spPr>
          <a:xfrm>
            <a:off x="5538770" y="2644391"/>
            <a:ext cx="774358" cy="371587"/>
          </a:xfrm>
          <a:prstGeom prst="rect">
            <a:avLst/>
          </a:prstGeom>
          <a:solidFill>
            <a:schemeClr val="bg1"/>
          </a:solid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[Sanitized logos]</a:t>
            </a:r>
          </a:p>
        </p:txBody>
      </p:sp>
    </p:spTree>
    <p:extLst>
      <p:ext uri="{BB962C8B-B14F-4D97-AF65-F5344CB8AC3E}">
        <p14:creationId xmlns:p14="http://schemas.microsoft.com/office/powerpoint/2010/main" val="72933309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E734694-DDDC-1CED-AB16-80BB406D6B99}"/>
              </a:ext>
            </a:extLst>
          </p:cNvPr>
          <p:cNvSpPr>
            <a:spLocks noGrp="1"/>
          </p:cNvSpPr>
          <p:nvPr>
            <p:ph type="title"/>
          </p:nvPr>
        </p:nvSpPr>
        <p:spPr>
          <a:xfrm>
            <a:off x="467806" y="365126"/>
            <a:ext cx="11173331" cy="811212"/>
          </a:xfrm>
        </p:spPr>
        <p:txBody>
          <a:bodyPr/>
          <a:lstStyle/>
          <a:p>
            <a:r>
              <a:rPr lang="en-US"/>
              <a:t>All the options have potential to significantly increase customer base with positive ROI</a:t>
            </a:r>
          </a:p>
        </p:txBody>
      </p:sp>
      <p:sp>
        <p:nvSpPr>
          <p:cNvPr id="7" name="Slide Number Placeholder 6">
            <a:extLst>
              <a:ext uri="{FF2B5EF4-FFF2-40B4-BE49-F238E27FC236}">
                <a16:creationId xmlns:a16="http://schemas.microsoft.com/office/drawing/2014/main" id="{AFB996F2-CCD0-727B-4C89-B43326EF834E}"/>
              </a:ext>
            </a:extLst>
          </p:cNvPr>
          <p:cNvSpPr>
            <a:spLocks noGrp="1"/>
          </p:cNvSpPr>
          <p:nvPr>
            <p:ph type="sldNum" idx="12"/>
          </p:nvPr>
        </p:nvSpPr>
        <p:spPr/>
        <p:txBody>
          <a:bodyPr/>
          <a:lstStyle/>
          <a:p>
            <a:fld id="{1F24DAD8-0A8D-144F-AE7C-C0F3CF879725}" type="slidenum">
              <a:rPr lang="en-US" smtClean="0"/>
              <a:pPr/>
              <a:t>237</a:t>
            </a:fld>
            <a:endParaRPr lang="en-US">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F0881E47-C1BA-70AD-4F23-1C150040FE68}"/>
              </a:ext>
            </a:extLst>
          </p:cNvPr>
          <p:cNvSpPr/>
          <p:nvPr/>
        </p:nvSpPr>
        <p:spPr>
          <a:xfrm>
            <a:off x="8795208" y="1489437"/>
            <a:ext cx="2845929" cy="48669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r>
              <a:rPr lang="en-US" sz="1200" b="1">
                <a:solidFill>
                  <a:schemeClr val="tx2">
                    <a:lumMod val="10000"/>
                  </a:schemeClr>
                </a:solidFill>
                <a:latin typeface="Arial" panose="020B0604020202020204" pitchFamily="34" charset="0"/>
                <a:cs typeface="Arial" panose="020B0604020202020204" pitchFamily="34" charset="0"/>
              </a:rPr>
              <a:t>Key insights:</a:t>
            </a:r>
          </a:p>
          <a:p>
            <a:endParaRPr lang="en-US" sz="1000">
              <a:solidFill>
                <a:schemeClr val="tx2">
                  <a:lumMod val="10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All options have potential to significantly increase [Telco] customer base and are not mutually exclusive</a:t>
            </a:r>
            <a:br>
              <a:rPr kumimoji="0" lang="en-US" sz="120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br>
            <a:endParaRPr kumimoji="0" lang="en-US" sz="120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300"/>
              </a:spcBef>
              <a:spcAft>
                <a:spcPts val="300"/>
              </a:spcAft>
              <a:buClr>
                <a:schemeClr val="tx1"/>
              </a:buClr>
              <a:buSzPct val="100000"/>
              <a:buFont typeface="Arial" panose="020B0604020202020204" pitchFamily="34" charset="0"/>
              <a:buChar char="•"/>
              <a:tabLst/>
              <a:defRPr/>
            </a:pP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A</a:t>
            </a:r>
            <a:r>
              <a:rPr kumimoji="0" lang="en-US" sz="120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 has high potential where there is an existing [Telco] platform with significant traffic</a:t>
            </a:r>
            <a:br>
              <a:rPr kumimoji="0" lang="en-US" sz="120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br>
            <a:endParaRPr kumimoji="0" lang="en-US" sz="120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300"/>
              </a:spcBef>
              <a:spcAft>
                <a:spcPts val="300"/>
              </a:spcAft>
              <a:buClr>
                <a:schemeClr val="tx1"/>
              </a:buClr>
              <a:buSzPct val="100000"/>
              <a:buFont typeface="Arial" panose="020B0604020202020204" pitchFamily="34" charset="0"/>
              <a:buChar char="•"/>
              <a:tabLst/>
              <a:defRPr/>
            </a:pP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B</a:t>
            </a:r>
            <a:r>
              <a:rPr kumimoji="0" lang="en-US" sz="120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 is to be pursued where A does not exist and can leverage existing user base of external providers (e.g. [sanitized startups])</a:t>
            </a:r>
            <a:br>
              <a:rPr kumimoji="0" lang="en-US" sz="120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br>
            <a:endParaRPr kumimoji="0" lang="en-US" sz="120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300"/>
              </a:spcBef>
              <a:spcAft>
                <a:spcPts val="300"/>
              </a:spcAft>
              <a:buClr>
                <a:schemeClr val="tx1"/>
              </a:buClr>
              <a:buSzPct val="100000"/>
              <a:buFont typeface="Arial" panose="020B0604020202020204" pitchFamily="34" charset="0"/>
              <a:buChar char="•"/>
              <a:tabLst/>
              <a:defRPr/>
            </a:pP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C</a:t>
            </a:r>
            <a:r>
              <a:rPr kumimoji="0" lang="en-US" sz="120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 is a globally established platform with possibility to scale to other business areas however with a longer implementation timeline</a:t>
            </a:r>
            <a:endParaRPr lang="en-US" sz="1200">
              <a:solidFill>
                <a:schemeClr val="tx2">
                  <a:lumMod val="10000"/>
                </a:schemeClr>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B7C98CC5-F17C-DBE8-FCB0-F56D9ED41706}"/>
              </a:ext>
            </a:extLst>
          </p:cNvPr>
          <p:cNvSpPr/>
          <p:nvPr/>
        </p:nvSpPr>
        <p:spPr>
          <a:xfrm>
            <a:off x="3829391" y="1708396"/>
            <a:ext cx="251999" cy="251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a:t>A</a:t>
            </a:r>
          </a:p>
        </p:txBody>
      </p:sp>
      <p:sp>
        <p:nvSpPr>
          <p:cNvPr id="11" name="Trapezoid 235">
            <a:extLst>
              <a:ext uri="{FF2B5EF4-FFF2-40B4-BE49-F238E27FC236}">
                <a16:creationId xmlns:a16="http://schemas.microsoft.com/office/drawing/2014/main" id="{2B3CB19C-5985-EF39-3B0F-0E37F2F9F9B6}"/>
              </a:ext>
            </a:extLst>
          </p:cNvPr>
          <p:cNvSpPr/>
          <p:nvPr/>
        </p:nvSpPr>
        <p:spPr>
          <a:xfrm rot="10800000">
            <a:off x="5154757" y="2850719"/>
            <a:ext cx="1294716" cy="1579845"/>
          </a:xfrm>
          <a:prstGeom prst="trapezoid">
            <a:avLst>
              <a:gd name="adj" fmla="val 27037"/>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000" b="0" i="0" u="none" strike="noStrike" kern="1200" cap="none" spc="0" normalizeH="0" baseline="0" noProof="0" err="1">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12" name="Trapezoid 234">
            <a:extLst>
              <a:ext uri="{FF2B5EF4-FFF2-40B4-BE49-F238E27FC236}">
                <a16:creationId xmlns:a16="http://schemas.microsoft.com/office/drawing/2014/main" id="{85AA0757-FFE3-C155-A895-BEC254998B99}"/>
              </a:ext>
            </a:extLst>
          </p:cNvPr>
          <p:cNvSpPr/>
          <p:nvPr/>
        </p:nvSpPr>
        <p:spPr>
          <a:xfrm rot="10800000">
            <a:off x="3308033" y="2850719"/>
            <a:ext cx="1294716" cy="1579845"/>
          </a:xfrm>
          <a:prstGeom prst="trapezoid">
            <a:avLst>
              <a:gd name="adj" fmla="val 27037"/>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000" b="0" i="0" u="none" strike="noStrike" kern="1200" cap="none" spc="0" normalizeH="0" baseline="0" noProof="0" err="1">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13" name="Trapezoid 233">
            <a:extLst>
              <a:ext uri="{FF2B5EF4-FFF2-40B4-BE49-F238E27FC236}">
                <a16:creationId xmlns:a16="http://schemas.microsoft.com/office/drawing/2014/main" id="{7E03D517-1B96-6CF1-D103-C2DBD5778F61}"/>
              </a:ext>
            </a:extLst>
          </p:cNvPr>
          <p:cNvSpPr/>
          <p:nvPr/>
        </p:nvSpPr>
        <p:spPr>
          <a:xfrm rot="10800000">
            <a:off x="7001481" y="2850719"/>
            <a:ext cx="1294716" cy="1579845"/>
          </a:xfrm>
          <a:prstGeom prst="trapezoid">
            <a:avLst>
              <a:gd name="adj" fmla="val 27037"/>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000" b="0" i="0" u="none" strike="noStrike" kern="1200" cap="none" spc="0" normalizeH="0" baseline="0" noProof="0" err="1">
              <a:ln>
                <a:noFill/>
              </a:ln>
              <a:solidFill>
                <a:schemeClr val="tx2">
                  <a:lumMod val="10000"/>
                </a:schemeClr>
              </a:solidFill>
              <a:effectLst/>
              <a:uLnTx/>
              <a:uFillTx/>
              <a:latin typeface="Arial" panose="020B0604020202020204" pitchFamily="34" charset="0"/>
              <a:cs typeface="Arial" panose="020B0604020202020204" pitchFamily="34" charset="0"/>
            </a:endParaRPr>
          </a:p>
        </p:txBody>
      </p:sp>
      <p:cxnSp>
        <p:nvCxnSpPr>
          <p:cNvPr id="14" name="LineBasicDefault 5">
            <a:extLst>
              <a:ext uri="{FF2B5EF4-FFF2-40B4-BE49-F238E27FC236}">
                <a16:creationId xmlns:a16="http://schemas.microsoft.com/office/drawing/2014/main" id="{393ECD05-AAFF-8C8E-5C0E-F904F5EF2915}"/>
              </a:ext>
            </a:extLst>
          </p:cNvPr>
          <p:cNvCxnSpPr>
            <a:cxnSpLocks/>
          </p:cNvCxnSpPr>
          <p:nvPr>
            <p:custDataLst>
              <p:tags r:id="rId1"/>
            </p:custDataLst>
          </p:nvPr>
        </p:nvCxnSpPr>
        <p:spPr>
          <a:xfrm>
            <a:off x="1430659" y="3241824"/>
            <a:ext cx="7136045" cy="0"/>
          </a:xfrm>
          <a:prstGeom prst="straightConnector1">
            <a:avLst/>
          </a:prstGeom>
          <a:ln w="6350" cap="sq">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LineBasicDefault 5">
            <a:extLst>
              <a:ext uri="{FF2B5EF4-FFF2-40B4-BE49-F238E27FC236}">
                <a16:creationId xmlns:a16="http://schemas.microsoft.com/office/drawing/2014/main" id="{F35949E4-712B-78F7-63EE-F124CD55C7D4}"/>
              </a:ext>
            </a:extLst>
          </p:cNvPr>
          <p:cNvCxnSpPr>
            <a:cxnSpLocks/>
          </p:cNvCxnSpPr>
          <p:nvPr>
            <p:custDataLst>
              <p:tags r:id="rId2"/>
            </p:custDataLst>
          </p:nvPr>
        </p:nvCxnSpPr>
        <p:spPr>
          <a:xfrm>
            <a:off x="1430659" y="4430565"/>
            <a:ext cx="7136045" cy="0"/>
          </a:xfrm>
          <a:prstGeom prst="straightConnector1">
            <a:avLst/>
          </a:prstGeom>
          <a:ln w="6350" cap="sq">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LineBasicDefault 5">
            <a:extLst>
              <a:ext uri="{FF2B5EF4-FFF2-40B4-BE49-F238E27FC236}">
                <a16:creationId xmlns:a16="http://schemas.microsoft.com/office/drawing/2014/main" id="{22CB5EA5-0049-8B43-0EFB-7918AB4CAF18}"/>
              </a:ext>
            </a:extLst>
          </p:cNvPr>
          <p:cNvCxnSpPr>
            <a:cxnSpLocks/>
          </p:cNvCxnSpPr>
          <p:nvPr>
            <p:custDataLst>
              <p:tags r:id="rId3"/>
            </p:custDataLst>
          </p:nvPr>
        </p:nvCxnSpPr>
        <p:spPr>
          <a:xfrm>
            <a:off x="1430659" y="4765796"/>
            <a:ext cx="7136045" cy="0"/>
          </a:xfrm>
          <a:prstGeom prst="straightConnector1">
            <a:avLst/>
          </a:prstGeom>
          <a:ln w="6350" cap="sq">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LineBasicDefault 5">
            <a:extLst>
              <a:ext uri="{FF2B5EF4-FFF2-40B4-BE49-F238E27FC236}">
                <a16:creationId xmlns:a16="http://schemas.microsoft.com/office/drawing/2014/main" id="{BFA46606-2944-1AD5-2776-BB4D6A7254C1}"/>
              </a:ext>
            </a:extLst>
          </p:cNvPr>
          <p:cNvCxnSpPr>
            <a:cxnSpLocks/>
          </p:cNvCxnSpPr>
          <p:nvPr>
            <p:custDataLst>
              <p:tags r:id="rId4"/>
            </p:custDataLst>
          </p:nvPr>
        </p:nvCxnSpPr>
        <p:spPr>
          <a:xfrm>
            <a:off x="1430659" y="2845578"/>
            <a:ext cx="7136045" cy="0"/>
          </a:xfrm>
          <a:prstGeom prst="straightConnector1">
            <a:avLst/>
          </a:prstGeom>
          <a:ln w="12700" cap="sq">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LineBasicDefault 5">
            <a:extLst>
              <a:ext uri="{FF2B5EF4-FFF2-40B4-BE49-F238E27FC236}">
                <a16:creationId xmlns:a16="http://schemas.microsoft.com/office/drawing/2014/main" id="{6817EDE3-7094-A194-F0F6-520C7E41043E}"/>
              </a:ext>
            </a:extLst>
          </p:cNvPr>
          <p:cNvCxnSpPr>
            <a:cxnSpLocks/>
          </p:cNvCxnSpPr>
          <p:nvPr>
            <p:custDataLst>
              <p:tags r:id="rId5"/>
            </p:custDataLst>
          </p:nvPr>
        </p:nvCxnSpPr>
        <p:spPr>
          <a:xfrm>
            <a:off x="467805" y="5101027"/>
            <a:ext cx="8098900" cy="0"/>
          </a:xfrm>
          <a:prstGeom prst="straightConnector1">
            <a:avLst/>
          </a:prstGeom>
          <a:ln w="6350" cap="sq">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D96A5B5-9EF7-8A71-924C-3AFF8C9DE042}"/>
              </a:ext>
            </a:extLst>
          </p:cNvPr>
          <p:cNvSpPr txBox="1">
            <a:spLocks/>
          </p:cNvSpPr>
          <p:nvPr/>
        </p:nvSpPr>
        <p:spPr>
          <a:xfrm>
            <a:off x="3166990" y="2022909"/>
            <a:ext cx="1576800" cy="461665"/>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None/>
              <a:tabLst/>
              <a:defRPr/>
            </a:pPr>
            <a:r>
              <a:rPr kumimoji="0" lang="en-US" sz="1000" b="0"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Use </a:t>
            </a:r>
            <a:r>
              <a:rPr kumimoji="0" lang="en-US" sz="10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existing [Telco] platforms </a:t>
            </a:r>
            <a:r>
              <a:rPr lang="en-US" sz="1000">
                <a:solidFill>
                  <a:schemeClr val="tx2">
                    <a:lumMod val="10000"/>
                  </a:schemeClr>
                </a:solidFill>
                <a:latin typeface="Arial" panose="020B0604020202020204" pitchFamily="34" charset="0"/>
                <a:ea typeface="+mn-ea"/>
                <a:cs typeface="Arial" panose="020B0604020202020204" pitchFamily="34" charset="0"/>
              </a:rPr>
              <a:t>and</a:t>
            </a:r>
            <a:r>
              <a:rPr kumimoji="0" lang="en-US" sz="1000" b="0"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 link to external solutions</a:t>
            </a:r>
            <a:endParaRPr kumimoji="0" lang="en-US" sz="10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22" name="TextBox 21">
            <a:extLst>
              <a:ext uri="{FF2B5EF4-FFF2-40B4-BE49-F238E27FC236}">
                <a16:creationId xmlns:a16="http://schemas.microsoft.com/office/drawing/2014/main" id="{443DD62E-3EA1-3A21-FAF1-B6E54FFA9777}"/>
              </a:ext>
            </a:extLst>
          </p:cNvPr>
          <p:cNvSpPr txBox="1">
            <a:spLocks/>
          </p:cNvSpPr>
          <p:nvPr/>
        </p:nvSpPr>
        <p:spPr>
          <a:xfrm>
            <a:off x="5014298" y="2022909"/>
            <a:ext cx="1575632" cy="46080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None/>
              <a:tabLst/>
              <a:defRPr/>
            </a:pPr>
            <a:r>
              <a:rPr kumimoji="0" lang="en-US" sz="1000" b="0"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Partner with </a:t>
            </a:r>
            <a:r>
              <a:rPr kumimoji="0" lang="en-US" sz="10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existing providers </a:t>
            </a:r>
            <a:r>
              <a:rPr kumimoji="0" lang="en-US" sz="1000" b="0"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and </a:t>
            </a:r>
            <a:r>
              <a:rPr kumimoji="0" lang="en-US" sz="10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build on top of their solutions  </a:t>
            </a:r>
          </a:p>
        </p:txBody>
      </p:sp>
      <p:sp>
        <p:nvSpPr>
          <p:cNvPr id="24" name="Rectangle 23">
            <a:extLst>
              <a:ext uri="{FF2B5EF4-FFF2-40B4-BE49-F238E27FC236}">
                <a16:creationId xmlns:a16="http://schemas.microsoft.com/office/drawing/2014/main" id="{B2E56B40-CA2B-3777-2D45-B762885A0767}"/>
              </a:ext>
            </a:extLst>
          </p:cNvPr>
          <p:cNvSpPr>
            <a:spLocks/>
          </p:cNvSpPr>
          <p:nvPr/>
        </p:nvSpPr>
        <p:spPr>
          <a:xfrm>
            <a:off x="3474866" y="4521237"/>
            <a:ext cx="961049"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chemeClr val="tx2">
                    <a:lumMod val="10000"/>
                  </a:schemeClr>
                </a:solidFill>
                <a:latin typeface="Arial" panose="020B0604020202020204" pitchFamily="34" charset="0"/>
                <a:cs typeface="Arial" panose="020B0604020202020204" pitchFamily="34" charset="0"/>
              </a:rPr>
              <a:t>150</a:t>
            </a: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-260%</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E7BB49C4-40E0-F7FD-7E90-2FB3F67E7471}"/>
              </a:ext>
            </a:extLst>
          </p:cNvPr>
          <p:cNvSpPr>
            <a:spLocks/>
          </p:cNvSpPr>
          <p:nvPr/>
        </p:nvSpPr>
        <p:spPr>
          <a:xfrm>
            <a:off x="5340340" y="4521237"/>
            <a:ext cx="923549"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340-650%</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A4147CF5-683F-DDC7-9D48-49C41EF299DE}"/>
              </a:ext>
            </a:extLst>
          </p:cNvPr>
          <p:cNvSpPr>
            <a:spLocks/>
          </p:cNvSpPr>
          <p:nvPr/>
        </p:nvSpPr>
        <p:spPr>
          <a:xfrm>
            <a:off x="7101956" y="4521237"/>
            <a:ext cx="1093764"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TBD</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5013C9CA-E859-02CE-7229-235EA9C95F7F}"/>
              </a:ext>
            </a:extLst>
          </p:cNvPr>
          <p:cNvSpPr>
            <a:spLocks/>
          </p:cNvSpPr>
          <p:nvPr/>
        </p:nvSpPr>
        <p:spPr>
          <a:xfrm>
            <a:off x="1430659" y="4528931"/>
            <a:ext cx="1606866"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ROI over 5 years</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75E63631-0FBB-7576-1A62-01DE1AD75382}"/>
              </a:ext>
            </a:extLst>
          </p:cNvPr>
          <p:cNvSpPr>
            <a:spLocks/>
          </p:cNvSpPr>
          <p:nvPr/>
        </p:nvSpPr>
        <p:spPr>
          <a:xfrm>
            <a:off x="3474866" y="4856468"/>
            <a:ext cx="961049"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chemeClr val="tx2">
                    <a:lumMod val="10000"/>
                  </a:schemeClr>
                </a:solidFill>
                <a:latin typeface="Arial" panose="020B0604020202020204" pitchFamily="34" charset="0"/>
                <a:cs typeface="Arial" panose="020B0604020202020204" pitchFamily="34" charset="0"/>
              </a:rPr>
              <a:t>~[sanitized]</a:t>
            </a:r>
            <a:endPar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E26747F2-D762-5A94-1A54-CF28DCD497CF}"/>
              </a:ext>
            </a:extLst>
          </p:cNvPr>
          <p:cNvSpPr>
            <a:spLocks/>
          </p:cNvSpPr>
          <p:nvPr/>
        </p:nvSpPr>
        <p:spPr>
          <a:xfrm>
            <a:off x="5340340" y="4856468"/>
            <a:ext cx="923549"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chemeClr val="tx2">
                    <a:lumMod val="10000"/>
                  </a:schemeClr>
                </a:solidFill>
                <a:latin typeface="Arial" panose="020B0604020202020204" pitchFamily="34" charset="0"/>
                <a:cs typeface="Arial" panose="020B0604020202020204" pitchFamily="34" charset="0"/>
              </a:rPr>
              <a:t>~[sanitized]</a:t>
            </a:r>
            <a:endPar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5201513A-0525-36CE-13D9-7388A4105DDB}"/>
              </a:ext>
            </a:extLst>
          </p:cNvPr>
          <p:cNvSpPr>
            <a:spLocks/>
          </p:cNvSpPr>
          <p:nvPr/>
        </p:nvSpPr>
        <p:spPr>
          <a:xfrm>
            <a:off x="7101956" y="4856468"/>
            <a:ext cx="1093764"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chemeClr val="tx2">
                    <a:lumMod val="10000"/>
                  </a:schemeClr>
                </a:solidFill>
                <a:latin typeface="Arial" panose="020B0604020202020204" pitchFamily="34" charset="0"/>
                <a:cs typeface="Arial" panose="020B0604020202020204" pitchFamily="34" charset="0"/>
              </a:rPr>
              <a:t>~[sanitized]+</a:t>
            </a:r>
            <a:endPar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BEC20880-5036-6FE5-0E43-1020E9472CD3}"/>
              </a:ext>
            </a:extLst>
          </p:cNvPr>
          <p:cNvSpPr>
            <a:spLocks/>
          </p:cNvSpPr>
          <p:nvPr/>
        </p:nvSpPr>
        <p:spPr>
          <a:xfrm>
            <a:off x="1430658" y="4864162"/>
            <a:ext cx="1866029"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Investment over 5 years, </a:t>
            </a:r>
            <a:r>
              <a:rPr lang="en-US" sz="1000" kern="1200">
                <a:solidFill>
                  <a:schemeClr val="tx2">
                    <a:lumMod val="10000"/>
                  </a:schemeClr>
                </a:solidFill>
                <a:latin typeface="Arial" panose="020B0604020202020204" pitchFamily="34" charset="0"/>
                <a:cs typeface="Arial" panose="020B0604020202020204" pitchFamily="34" charset="0"/>
              </a:rPr>
              <a:t>M USD</a:t>
            </a:r>
            <a:endPar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CCB52E3C-1650-467B-5A63-FBB0F4449590}"/>
              </a:ext>
            </a:extLst>
          </p:cNvPr>
          <p:cNvSpPr txBox="1">
            <a:spLocks/>
          </p:cNvSpPr>
          <p:nvPr/>
        </p:nvSpPr>
        <p:spPr>
          <a:xfrm>
            <a:off x="6860438" y="2022909"/>
            <a:ext cx="1576800" cy="461665"/>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None/>
              <a:tabLst/>
              <a:defRPr/>
            </a:pPr>
            <a:r>
              <a:rPr kumimoji="0" lang="en-US" sz="1000" b="1" i="0" u="none" strike="noStrike" kern="0" cap="none" spc="-2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Build new platform </a:t>
            </a:r>
            <a:r>
              <a:rPr kumimoji="0" lang="en-US" sz="1000" b="0" i="0" u="none" strike="noStrike" kern="0" cap="none" spc="-2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for </a:t>
            </a:r>
            <a:r>
              <a:rPr lang="en-US" sz="1000" spc="-20">
                <a:solidFill>
                  <a:schemeClr val="tx2">
                    <a:lumMod val="10000"/>
                  </a:schemeClr>
                </a:solidFill>
                <a:latin typeface="Arial" panose="020B0604020202020204" pitchFamily="34" charset="0"/>
                <a:ea typeface="+mn-ea"/>
                <a:cs typeface="Arial" panose="020B0604020202020204" pitchFamily="34" charset="0"/>
              </a:rPr>
              <a:t>end-to-end customer journey using best practice tools</a:t>
            </a:r>
            <a:endParaRPr kumimoji="0" lang="en-US" sz="1000" b="1" i="0" u="none" strike="noStrike" kern="0" cap="none" spc="-2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36" name="Rectangle 35">
            <a:extLst>
              <a:ext uri="{FF2B5EF4-FFF2-40B4-BE49-F238E27FC236}">
                <a16:creationId xmlns:a16="http://schemas.microsoft.com/office/drawing/2014/main" id="{FFB1348E-95F1-046D-EA56-6B08A630E314}"/>
              </a:ext>
            </a:extLst>
          </p:cNvPr>
          <p:cNvSpPr>
            <a:spLocks/>
          </p:cNvSpPr>
          <p:nvPr/>
        </p:nvSpPr>
        <p:spPr>
          <a:xfrm>
            <a:off x="1430659" y="2966757"/>
            <a:ext cx="1608884"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People reached, M</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A86D7FA4-3834-69A2-BF47-9B36D511A63B}"/>
              </a:ext>
            </a:extLst>
          </p:cNvPr>
          <p:cNvSpPr>
            <a:spLocks/>
          </p:cNvSpPr>
          <p:nvPr/>
        </p:nvSpPr>
        <p:spPr>
          <a:xfrm>
            <a:off x="1430659" y="4155495"/>
            <a:ext cx="1606866"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000" kern="1200">
                <a:solidFill>
                  <a:schemeClr val="tx2">
                    <a:lumMod val="10000"/>
                  </a:schemeClr>
                </a:solidFill>
                <a:latin typeface="Arial" panose="020B0604020202020204" pitchFamily="34" charset="0"/>
                <a:cs typeface="Arial" panose="020B0604020202020204" pitchFamily="34" charset="0"/>
              </a:rPr>
              <a:t>Converted to customer, M</a:t>
            </a:r>
            <a:endPar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B091AD9F-A9C6-D069-132A-96039A2888CB}"/>
              </a:ext>
            </a:extLst>
          </p:cNvPr>
          <p:cNvSpPr>
            <a:spLocks/>
          </p:cNvSpPr>
          <p:nvPr/>
        </p:nvSpPr>
        <p:spPr>
          <a:xfrm>
            <a:off x="467806" y="5180635"/>
            <a:ext cx="2289794" cy="36933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Assumptions &amp; considerations</a:t>
            </a:r>
          </a:p>
        </p:txBody>
      </p:sp>
      <p:sp>
        <p:nvSpPr>
          <p:cNvPr id="44" name="Rectangle 43">
            <a:extLst>
              <a:ext uri="{FF2B5EF4-FFF2-40B4-BE49-F238E27FC236}">
                <a16:creationId xmlns:a16="http://schemas.microsoft.com/office/drawing/2014/main" id="{F7C4D336-6233-5F40-3BDA-DF9C69CD1C7C}"/>
              </a:ext>
            </a:extLst>
          </p:cNvPr>
          <p:cNvSpPr>
            <a:spLocks/>
          </p:cNvSpPr>
          <p:nvPr/>
        </p:nvSpPr>
        <p:spPr>
          <a:xfrm>
            <a:off x="3131610" y="5180635"/>
            <a:ext cx="1639609" cy="76944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0" rIns="90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[sanitized considerations and assumptions]</a:t>
            </a:r>
          </a:p>
        </p:txBody>
      </p:sp>
      <p:sp>
        <p:nvSpPr>
          <p:cNvPr id="45" name="Rectangle 44">
            <a:extLst>
              <a:ext uri="{FF2B5EF4-FFF2-40B4-BE49-F238E27FC236}">
                <a16:creationId xmlns:a16="http://schemas.microsoft.com/office/drawing/2014/main" id="{97784610-42C8-96C7-A0CC-6947438E571E}"/>
              </a:ext>
            </a:extLst>
          </p:cNvPr>
          <p:cNvSpPr>
            <a:spLocks/>
          </p:cNvSpPr>
          <p:nvPr/>
        </p:nvSpPr>
        <p:spPr>
          <a:xfrm>
            <a:off x="4989012" y="5180635"/>
            <a:ext cx="1638000" cy="61555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0" rIns="90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[sanitized considerations and assumptions]</a:t>
            </a:r>
          </a:p>
        </p:txBody>
      </p:sp>
      <p:sp>
        <p:nvSpPr>
          <p:cNvPr id="46" name="TextBox 45">
            <a:extLst>
              <a:ext uri="{FF2B5EF4-FFF2-40B4-BE49-F238E27FC236}">
                <a16:creationId xmlns:a16="http://schemas.microsoft.com/office/drawing/2014/main" id="{FF7C032C-BAC5-9249-4536-AA00AAE2FFB1}"/>
              </a:ext>
            </a:extLst>
          </p:cNvPr>
          <p:cNvSpPr txBox="1"/>
          <p:nvPr>
            <p:custDataLst>
              <p:tags r:id="rId6"/>
            </p:custDataLst>
          </p:nvPr>
        </p:nvSpPr>
        <p:spPr>
          <a:xfrm>
            <a:off x="6844804" y="5180635"/>
            <a:ext cx="1638000" cy="615553"/>
          </a:xfrm>
          <a:prstGeom prst="rect">
            <a:avLst/>
          </a:prstGeom>
        </p:spPr>
        <p:txBody>
          <a:bodyPr vert="horz" wrap="square" lIns="90000" tIns="0" rIns="9000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[sanitized considerations and assumptions]</a:t>
            </a:r>
          </a:p>
        </p:txBody>
      </p:sp>
      <p:pic>
        <p:nvPicPr>
          <p:cNvPr id="48" name="Picture 47">
            <a:extLst>
              <a:ext uri="{FF2B5EF4-FFF2-40B4-BE49-F238E27FC236}">
                <a16:creationId xmlns:a16="http://schemas.microsoft.com/office/drawing/2014/main" id="{EE3E37A5-EB21-0241-547E-12116597A49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208649" y="2627380"/>
            <a:ext cx="202331" cy="101165"/>
          </a:xfrm>
          <a:prstGeom prst="rect">
            <a:avLst/>
          </a:prstGeom>
        </p:spPr>
      </p:pic>
      <p:pic>
        <p:nvPicPr>
          <p:cNvPr id="49" name="Picture 48">
            <a:extLst>
              <a:ext uri="{FF2B5EF4-FFF2-40B4-BE49-F238E27FC236}">
                <a16:creationId xmlns:a16="http://schemas.microsoft.com/office/drawing/2014/main" id="{98493F4F-2056-63DD-0F97-0CF7F515659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691129" y="2627380"/>
            <a:ext cx="202331" cy="101165"/>
          </a:xfrm>
          <a:prstGeom prst="rect">
            <a:avLst/>
          </a:prstGeom>
        </p:spPr>
      </p:pic>
      <p:pic>
        <p:nvPicPr>
          <p:cNvPr id="51" name="Picture 50">
            <a:extLst>
              <a:ext uri="{FF2B5EF4-FFF2-40B4-BE49-F238E27FC236}">
                <a16:creationId xmlns:a16="http://schemas.microsoft.com/office/drawing/2014/main" id="{79B4F91E-70F9-2B11-3DAB-9C7D65FE15A1}"/>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193249" y="2627380"/>
            <a:ext cx="202331" cy="101165"/>
          </a:xfrm>
          <a:prstGeom prst="rect">
            <a:avLst/>
          </a:prstGeom>
        </p:spPr>
      </p:pic>
      <p:grpSp>
        <p:nvGrpSpPr>
          <p:cNvPr id="53" name="Group 52">
            <a:extLst>
              <a:ext uri="{FF2B5EF4-FFF2-40B4-BE49-F238E27FC236}">
                <a16:creationId xmlns:a16="http://schemas.microsoft.com/office/drawing/2014/main" id="{9978287D-89D7-4683-B826-6E7C5630287D}"/>
              </a:ext>
            </a:extLst>
          </p:cNvPr>
          <p:cNvGrpSpPr/>
          <p:nvPr/>
        </p:nvGrpSpPr>
        <p:grpSpPr>
          <a:xfrm>
            <a:off x="3738515" y="2626285"/>
            <a:ext cx="433751" cy="103355"/>
            <a:chOff x="3742584" y="3343374"/>
            <a:chExt cx="433751" cy="103355"/>
          </a:xfrm>
        </p:grpSpPr>
        <p:pic>
          <p:nvPicPr>
            <p:cNvPr id="54" name="Picture 53">
              <a:extLst>
                <a:ext uri="{FF2B5EF4-FFF2-40B4-BE49-F238E27FC236}">
                  <a16:creationId xmlns:a16="http://schemas.microsoft.com/office/drawing/2014/main" id="{7FF2C18E-7CB2-ECE3-4AC8-8B93D1D4B1C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742584" y="3345564"/>
              <a:ext cx="202331" cy="101165"/>
            </a:xfrm>
            <a:prstGeom prst="rect">
              <a:avLst/>
            </a:prstGeom>
          </p:spPr>
        </p:pic>
        <p:pic>
          <p:nvPicPr>
            <p:cNvPr id="55" name="Picture 54">
              <a:extLst>
                <a:ext uri="{FF2B5EF4-FFF2-40B4-BE49-F238E27FC236}">
                  <a16:creationId xmlns:a16="http://schemas.microsoft.com/office/drawing/2014/main" id="{3A968D1F-7044-0E58-1D25-68C613D9BBAB}"/>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988344" y="3343374"/>
              <a:ext cx="187991" cy="103355"/>
            </a:xfrm>
            <a:prstGeom prst="rect">
              <a:avLst/>
            </a:prstGeom>
          </p:spPr>
        </p:pic>
      </p:grpSp>
      <p:sp>
        <p:nvSpPr>
          <p:cNvPr id="56" name="Rectangle 55">
            <a:extLst>
              <a:ext uri="{FF2B5EF4-FFF2-40B4-BE49-F238E27FC236}">
                <a16:creationId xmlns:a16="http://schemas.microsoft.com/office/drawing/2014/main" id="{26C578B1-0B3C-05A9-AA4C-2C29CA196949}"/>
              </a:ext>
            </a:extLst>
          </p:cNvPr>
          <p:cNvSpPr/>
          <p:nvPr/>
        </p:nvSpPr>
        <p:spPr>
          <a:xfrm>
            <a:off x="1430659" y="3759249"/>
            <a:ext cx="1606866"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Has [sanitized], M</a:t>
            </a:r>
          </a:p>
        </p:txBody>
      </p:sp>
      <p:sp>
        <p:nvSpPr>
          <p:cNvPr id="57" name="Rectangle 56">
            <a:extLst>
              <a:ext uri="{FF2B5EF4-FFF2-40B4-BE49-F238E27FC236}">
                <a16:creationId xmlns:a16="http://schemas.microsoft.com/office/drawing/2014/main" id="{00122431-AEC3-1ACB-6B53-F9D3435DFDF4}"/>
              </a:ext>
            </a:extLst>
          </p:cNvPr>
          <p:cNvSpPr/>
          <p:nvPr/>
        </p:nvSpPr>
        <p:spPr>
          <a:xfrm>
            <a:off x="1430659" y="3363003"/>
            <a:ext cx="1606866"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Started onboarding, M</a:t>
            </a:r>
          </a:p>
        </p:txBody>
      </p:sp>
      <p:grpSp>
        <p:nvGrpSpPr>
          <p:cNvPr id="58" name="Group 57">
            <a:extLst>
              <a:ext uri="{FF2B5EF4-FFF2-40B4-BE49-F238E27FC236}">
                <a16:creationId xmlns:a16="http://schemas.microsoft.com/office/drawing/2014/main" id="{C69313A6-0168-EA7D-F798-7909DC3CC84A}"/>
              </a:ext>
            </a:extLst>
          </p:cNvPr>
          <p:cNvGrpSpPr/>
          <p:nvPr/>
        </p:nvGrpSpPr>
        <p:grpSpPr>
          <a:xfrm>
            <a:off x="7455846" y="2600973"/>
            <a:ext cx="385985" cy="153978"/>
            <a:chOff x="2299208" y="1519915"/>
            <a:chExt cx="4473935" cy="2203207"/>
          </a:xfrm>
        </p:grpSpPr>
        <p:sp>
          <p:nvSpPr>
            <p:cNvPr id="59" name="Freeform 11">
              <a:extLst>
                <a:ext uri="{FF2B5EF4-FFF2-40B4-BE49-F238E27FC236}">
                  <a16:creationId xmlns:a16="http://schemas.microsoft.com/office/drawing/2014/main" id="{AB924560-1719-2C22-2613-2A40F060BC5E}"/>
                </a:ext>
              </a:extLst>
            </p:cNvPr>
            <p:cNvSpPr/>
            <p:nvPr/>
          </p:nvSpPr>
          <p:spPr>
            <a:xfrm>
              <a:off x="5368021" y="2476917"/>
              <a:ext cx="25718" cy="25718"/>
            </a:xfrm>
            <a:custGeom>
              <a:avLst/>
              <a:gdLst>
                <a:gd name="connsiteX0" fmla="*/ 14080 w 25717"/>
                <a:gd name="connsiteY0" fmla="*/ 0 h 25717"/>
                <a:gd name="connsiteX1" fmla="*/ 0 w 25717"/>
                <a:gd name="connsiteY1" fmla="*/ 8101 h 25717"/>
                <a:gd name="connsiteX2" fmla="*/ 2057 w 25717"/>
                <a:gd name="connsiteY2" fmla="*/ 11637 h 25717"/>
                <a:gd name="connsiteX3" fmla="*/ 9451 w 25717"/>
                <a:gd name="connsiteY3" fmla="*/ 19931 h 25717"/>
                <a:gd name="connsiteX4" fmla="*/ 10673 w 25717"/>
                <a:gd name="connsiteY4" fmla="*/ 27325 h 25717"/>
                <a:gd name="connsiteX5" fmla="*/ 16009 w 25717"/>
                <a:gd name="connsiteY5" fmla="*/ 26746 h 25717"/>
                <a:gd name="connsiteX6" fmla="*/ 28353 w 25717"/>
                <a:gd name="connsiteY6" fmla="*/ 11894 h 25717"/>
                <a:gd name="connsiteX7" fmla="*/ 14080 w 25717"/>
                <a:gd name="connsiteY7" fmla="*/ 0 h 2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17" h="25717">
                  <a:moveTo>
                    <a:pt x="14080" y="0"/>
                  </a:moveTo>
                  <a:cubicBezTo>
                    <a:pt x="8345" y="238"/>
                    <a:pt x="3086" y="3260"/>
                    <a:pt x="0" y="8101"/>
                  </a:cubicBezTo>
                  <a:cubicBezTo>
                    <a:pt x="932" y="9117"/>
                    <a:pt x="1633" y="10325"/>
                    <a:pt x="2057" y="11637"/>
                  </a:cubicBezTo>
                  <a:cubicBezTo>
                    <a:pt x="3363" y="15251"/>
                    <a:pt x="6011" y="18221"/>
                    <a:pt x="9451" y="19931"/>
                  </a:cubicBezTo>
                  <a:cubicBezTo>
                    <a:pt x="11573" y="21153"/>
                    <a:pt x="11251" y="24432"/>
                    <a:pt x="10673" y="27325"/>
                  </a:cubicBezTo>
                  <a:cubicBezTo>
                    <a:pt x="12467" y="27293"/>
                    <a:pt x="14254" y="27100"/>
                    <a:pt x="16009" y="26746"/>
                  </a:cubicBezTo>
                  <a:cubicBezTo>
                    <a:pt x="19545" y="25910"/>
                    <a:pt x="27260" y="14916"/>
                    <a:pt x="28353" y="11894"/>
                  </a:cubicBezTo>
                  <a:cubicBezTo>
                    <a:pt x="29447" y="8873"/>
                    <a:pt x="18452" y="321"/>
                    <a:pt x="14080" y="0"/>
                  </a:cubicBezTo>
                  <a:close/>
                </a:path>
              </a:pathLst>
            </a:custGeom>
            <a:solidFill>
              <a:srgbClr val="CDC5BC"/>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60" name="Freeform 12">
              <a:extLst>
                <a:ext uri="{FF2B5EF4-FFF2-40B4-BE49-F238E27FC236}">
                  <a16:creationId xmlns:a16="http://schemas.microsoft.com/office/drawing/2014/main" id="{ABB54C3C-6895-354F-B737-9829E4C1AB05}"/>
                </a:ext>
              </a:extLst>
            </p:cNvPr>
            <p:cNvSpPr/>
            <p:nvPr/>
          </p:nvSpPr>
          <p:spPr>
            <a:xfrm>
              <a:off x="5928791" y="2373340"/>
              <a:ext cx="83582" cy="77153"/>
            </a:xfrm>
            <a:custGeom>
              <a:avLst/>
              <a:gdLst>
                <a:gd name="connsiteX0" fmla="*/ 81975 w 83581"/>
                <a:gd name="connsiteY0" fmla="*/ 3986 h 77152"/>
                <a:gd name="connsiteX1" fmla="*/ 71559 w 83581"/>
                <a:gd name="connsiteY1" fmla="*/ 0 h 77152"/>
                <a:gd name="connsiteX2" fmla="*/ 64358 w 83581"/>
                <a:gd name="connsiteY2" fmla="*/ 9644 h 77152"/>
                <a:gd name="connsiteX3" fmla="*/ 55550 w 83581"/>
                <a:gd name="connsiteY3" fmla="*/ 16073 h 77152"/>
                <a:gd name="connsiteX4" fmla="*/ 50727 w 83581"/>
                <a:gd name="connsiteY4" fmla="*/ 20895 h 77152"/>
                <a:gd name="connsiteX5" fmla="*/ 42755 w 83581"/>
                <a:gd name="connsiteY5" fmla="*/ 23274 h 77152"/>
                <a:gd name="connsiteX6" fmla="*/ 34718 w 83581"/>
                <a:gd name="connsiteY6" fmla="*/ 20060 h 77152"/>
                <a:gd name="connsiteX7" fmla="*/ 26746 w 83581"/>
                <a:gd name="connsiteY7" fmla="*/ 28868 h 77152"/>
                <a:gd name="connsiteX8" fmla="*/ 3536 w 83581"/>
                <a:gd name="connsiteY8" fmla="*/ 41727 h 77152"/>
                <a:gd name="connsiteX9" fmla="*/ 0 w 83581"/>
                <a:gd name="connsiteY9" fmla="*/ 47127 h 77152"/>
                <a:gd name="connsiteX10" fmla="*/ 14209 w 83581"/>
                <a:gd name="connsiteY10" fmla="*/ 54135 h 77152"/>
                <a:gd name="connsiteX11" fmla="*/ 6879 w 83581"/>
                <a:gd name="connsiteY11" fmla="*/ 67573 h 77152"/>
                <a:gd name="connsiteX12" fmla="*/ 9065 w 83581"/>
                <a:gd name="connsiteY12" fmla="*/ 75095 h 77152"/>
                <a:gd name="connsiteX13" fmla="*/ 15495 w 83581"/>
                <a:gd name="connsiteY13" fmla="*/ 78245 h 77152"/>
                <a:gd name="connsiteX14" fmla="*/ 25010 w 83581"/>
                <a:gd name="connsiteY14" fmla="*/ 76381 h 77152"/>
                <a:gd name="connsiteX15" fmla="*/ 27968 w 83581"/>
                <a:gd name="connsiteY15" fmla="*/ 78053 h 77152"/>
                <a:gd name="connsiteX16" fmla="*/ 35297 w 83581"/>
                <a:gd name="connsiteY16" fmla="*/ 72588 h 77152"/>
                <a:gd name="connsiteX17" fmla="*/ 46549 w 83581"/>
                <a:gd name="connsiteY17" fmla="*/ 70144 h 77152"/>
                <a:gd name="connsiteX18" fmla="*/ 52978 w 83581"/>
                <a:gd name="connsiteY18" fmla="*/ 67637 h 77152"/>
                <a:gd name="connsiteX19" fmla="*/ 41984 w 83581"/>
                <a:gd name="connsiteY19" fmla="*/ 57286 h 77152"/>
                <a:gd name="connsiteX20" fmla="*/ 45455 w 83581"/>
                <a:gd name="connsiteY20" fmla="*/ 46291 h 77152"/>
                <a:gd name="connsiteX21" fmla="*/ 67122 w 83581"/>
                <a:gd name="connsiteY21" fmla="*/ 33047 h 77152"/>
                <a:gd name="connsiteX22" fmla="*/ 71559 w 83581"/>
                <a:gd name="connsiteY22" fmla="*/ 18002 h 77152"/>
                <a:gd name="connsiteX23" fmla="*/ 85382 w 83581"/>
                <a:gd name="connsiteY23" fmla="*/ 4565 h 77152"/>
                <a:gd name="connsiteX24" fmla="*/ 81975 w 83581"/>
                <a:gd name="connsiteY24" fmla="*/ 398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581" h="77152">
                  <a:moveTo>
                    <a:pt x="81975" y="3986"/>
                  </a:moveTo>
                  <a:cubicBezTo>
                    <a:pt x="77153" y="5594"/>
                    <a:pt x="75545" y="0"/>
                    <a:pt x="71559" y="0"/>
                  </a:cubicBezTo>
                  <a:cubicBezTo>
                    <a:pt x="67572" y="0"/>
                    <a:pt x="68344" y="9644"/>
                    <a:pt x="64358" y="9644"/>
                  </a:cubicBezTo>
                  <a:cubicBezTo>
                    <a:pt x="60372" y="9644"/>
                    <a:pt x="61143" y="15238"/>
                    <a:pt x="55550" y="16073"/>
                  </a:cubicBezTo>
                  <a:cubicBezTo>
                    <a:pt x="49956" y="16909"/>
                    <a:pt x="48349" y="16909"/>
                    <a:pt x="50727" y="20895"/>
                  </a:cubicBezTo>
                  <a:cubicBezTo>
                    <a:pt x="53106" y="24882"/>
                    <a:pt x="47577" y="23274"/>
                    <a:pt x="42755" y="23274"/>
                  </a:cubicBezTo>
                  <a:cubicBezTo>
                    <a:pt x="37933" y="23274"/>
                    <a:pt x="37933" y="20060"/>
                    <a:pt x="34718" y="20060"/>
                  </a:cubicBezTo>
                  <a:cubicBezTo>
                    <a:pt x="31504" y="20060"/>
                    <a:pt x="29125" y="25718"/>
                    <a:pt x="26746" y="28868"/>
                  </a:cubicBezTo>
                  <a:cubicBezTo>
                    <a:pt x="19468" y="33928"/>
                    <a:pt x="11689" y="38242"/>
                    <a:pt x="3536" y="41727"/>
                  </a:cubicBezTo>
                  <a:cubicBezTo>
                    <a:pt x="1781" y="43077"/>
                    <a:pt x="540" y="44980"/>
                    <a:pt x="0" y="47127"/>
                  </a:cubicBezTo>
                  <a:cubicBezTo>
                    <a:pt x="5426" y="47661"/>
                    <a:pt x="10480" y="50156"/>
                    <a:pt x="14209" y="54135"/>
                  </a:cubicBezTo>
                  <a:cubicBezTo>
                    <a:pt x="17745" y="58572"/>
                    <a:pt x="10158" y="63522"/>
                    <a:pt x="6879" y="67573"/>
                  </a:cubicBezTo>
                  <a:cubicBezTo>
                    <a:pt x="3600" y="71623"/>
                    <a:pt x="8872" y="71816"/>
                    <a:pt x="9065" y="75095"/>
                  </a:cubicBezTo>
                  <a:cubicBezTo>
                    <a:pt x="9258" y="78374"/>
                    <a:pt x="13694" y="81139"/>
                    <a:pt x="15495" y="78245"/>
                  </a:cubicBezTo>
                  <a:cubicBezTo>
                    <a:pt x="17295" y="75352"/>
                    <a:pt x="19867" y="76381"/>
                    <a:pt x="25010" y="76381"/>
                  </a:cubicBezTo>
                  <a:cubicBezTo>
                    <a:pt x="26232" y="76329"/>
                    <a:pt x="27383" y="76979"/>
                    <a:pt x="27968" y="78053"/>
                  </a:cubicBezTo>
                  <a:cubicBezTo>
                    <a:pt x="30797" y="75738"/>
                    <a:pt x="34397" y="73681"/>
                    <a:pt x="35297" y="72588"/>
                  </a:cubicBezTo>
                  <a:cubicBezTo>
                    <a:pt x="38679" y="70562"/>
                    <a:pt x="42633" y="69707"/>
                    <a:pt x="46549" y="70144"/>
                  </a:cubicBezTo>
                  <a:cubicBezTo>
                    <a:pt x="48927" y="70125"/>
                    <a:pt x="51216" y="69231"/>
                    <a:pt x="52978" y="67637"/>
                  </a:cubicBezTo>
                  <a:cubicBezTo>
                    <a:pt x="49641" y="63856"/>
                    <a:pt x="45957" y="60391"/>
                    <a:pt x="41984" y="57286"/>
                  </a:cubicBezTo>
                  <a:cubicBezTo>
                    <a:pt x="37740" y="54714"/>
                    <a:pt x="40312" y="47577"/>
                    <a:pt x="45455" y="46291"/>
                  </a:cubicBezTo>
                  <a:cubicBezTo>
                    <a:pt x="53042" y="42498"/>
                    <a:pt x="60288" y="38068"/>
                    <a:pt x="67122" y="33047"/>
                  </a:cubicBezTo>
                  <a:cubicBezTo>
                    <a:pt x="70980" y="30861"/>
                    <a:pt x="68408" y="23660"/>
                    <a:pt x="71559" y="18002"/>
                  </a:cubicBezTo>
                  <a:cubicBezTo>
                    <a:pt x="75462" y="12852"/>
                    <a:pt x="80123" y="8319"/>
                    <a:pt x="85382" y="4565"/>
                  </a:cubicBezTo>
                  <a:cubicBezTo>
                    <a:pt x="84347" y="3992"/>
                    <a:pt x="83144" y="3787"/>
                    <a:pt x="81975" y="3986"/>
                  </a:cubicBezTo>
                  <a:close/>
                </a:path>
              </a:pathLst>
            </a:custGeom>
            <a:solidFill>
              <a:srgbClr val="2A918B"/>
            </a:solidFill>
            <a:ln w="6429" cap="flat">
              <a:solidFill>
                <a:srgbClr val="2A918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61" name="Freeform 13">
              <a:extLst>
                <a:ext uri="{FF2B5EF4-FFF2-40B4-BE49-F238E27FC236}">
                  <a16:creationId xmlns:a16="http://schemas.microsoft.com/office/drawing/2014/main" id="{E6F4952E-1C8B-990A-15B7-65B6FA757CF2}"/>
                </a:ext>
              </a:extLst>
            </p:cNvPr>
            <p:cNvSpPr/>
            <p:nvPr/>
          </p:nvSpPr>
          <p:spPr>
            <a:xfrm>
              <a:off x="4471036" y="2258125"/>
              <a:ext cx="6429" cy="6429"/>
            </a:xfrm>
            <a:custGeom>
              <a:avLst/>
              <a:gdLst>
                <a:gd name="connsiteX0" fmla="*/ 4523 w 6429"/>
                <a:gd name="connsiteY0" fmla="*/ 0 h 6429"/>
                <a:gd name="connsiteX1" fmla="*/ 215 w 6429"/>
                <a:gd name="connsiteY1" fmla="*/ 10608 h 6429"/>
                <a:gd name="connsiteX2" fmla="*/ 8381 w 6429"/>
                <a:gd name="connsiteY2" fmla="*/ 11509 h 6429"/>
                <a:gd name="connsiteX3" fmla="*/ 4459 w 6429"/>
                <a:gd name="connsiteY3" fmla="*/ 1222 h 6429"/>
                <a:gd name="connsiteX4" fmla="*/ 4523 w 6429"/>
                <a:gd name="connsiteY4" fmla="*/ 0 h 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9" h="6429">
                  <a:moveTo>
                    <a:pt x="4523" y="0"/>
                  </a:moveTo>
                  <a:cubicBezTo>
                    <a:pt x="1071" y="2334"/>
                    <a:pt x="-633" y="6526"/>
                    <a:pt x="215" y="10608"/>
                  </a:cubicBezTo>
                  <a:cubicBezTo>
                    <a:pt x="2967" y="10499"/>
                    <a:pt x="5719" y="10801"/>
                    <a:pt x="8381" y="11509"/>
                  </a:cubicBezTo>
                  <a:cubicBezTo>
                    <a:pt x="8182" y="7754"/>
                    <a:pt x="6812" y="4153"/>
                    <a:pt x="4459" y="1222"/>
                  </a:cubicBezTo>
                  <a:cubicBezTo>
                    <a:pt x="4285" y="829"/>
                    <a:pt x="4311" y="373"/>
                    <a:pt x="4523" y="0"/>
                  </a:cubicBezTo>
                  <a:close/>
                </a:path>
              </a:pathLst>
            </a:custGeom>
            <a:solidFill>
              <a:srgbClr val="FAA3C0"/>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62" name="Freeform 14">
              <a:extLst>
                <a:ext uri="{FF2B5EF4-FFF2-40B4-BE49-F238E27FC236}">
                  <a16:creationId xmlns:a16="http://schemas.microsoft.com/office/drawing/2014/main" id="{21FC7A21-021D-F261-FCAD-025C882E8522}"/>
                </a:ext>
              </a:extLst>
            </p:cNvPr>
            <p:cNvSpPr/>
            <p:nvPr/>
          </p:nvSpPr>
          <p:spPr>
            <a:xfrm>
              <a:off x="4474247" y="2179166"/>
              <a:ext cx="109299" cy="122158"/>
            </a:xfrm>
            <a:custGeom>
              <a:avLst/>
              <a:gdLst>
                <a:gd name="connsiteX0" fmla="*/ 14171 w 109299"/>
                <a:gd name="connsiteY0" fmla="*/ 32025 h 122158"/>
                <a:gd name="connsiteX1" fmla="*/ 7741 w 109299"/>
                <a:gd name="connsiteY1" fmla="*/ 37940 h 122158"/>
                <a:gd name="connsiteX2" fmla="*/ 11792 w 109299"/>
                <a:gd name="connsiteY2" fmla="*/ 44369 h 122158"/>
                <a:gd name="connsiteX3" fmla="*/ 9156 w 109299"/>
                <a:gd name="connsiteY3" fmla="*/ 48420 h 122158"/>
                <a:gd name="connsiteX4" fmla="*/ 2212 w 109299"/>
                <a:gd name="connsiteY4" fmla="*/ 51763 h 122158"/>
                <a:gd name="connsiteX5" fmla="*/ 1440 w 109299"/>
                <a:gd name="connsiteY5" fmla="*/ 57614 h 122158"/>
                <a:gd name="connsiteX6" fmla="*/ 26 w 109299"/>
                <a:gd name="connsiteY6" fmla="*/ 67580 h 122158"/>
                <a:gd name="connsiteX7" fmla="*/ 3305 w 109299"/>
                <a:gd name="connsiteY7" fmla="*/ 75295 h 122158"/>
                <a:gd name="connsiteX8" fmla="*/ 733 w 109299"/>
                <a:gd name="connsiteY8" fmla="*/ 80053 h 122158"/>
                <a:gd name="connsiteX9" fmla="*/ 4655 w 109299"/>
                <a:gd name="connsiteY9" fmla="*/ 90339 h 122158"/>
                <a:gd name="connsiteX10" fmla="*/ 7420 w 109299"/>
                <a:gd name="connsiteY10" fmla="*/ 91818 h 122158"/>
                <a:gd name="connsiteX11" fmla="*/ 15457 w 109299"/>
                <a:gd name="connsiteY11" fmla="*/ 95676 h 122158"/>
                <a:gd name="connsiteX12" fmla="*/ 21886 w 109299"/>
                <a:gd name="connsiteY12" fmla="*/ 97862 h 122158"/>
                <a:gd name="connsiteX13" fmla="*/ 24393 w 109299"/>
                <a:gd name="connsiteY13" fmla="*/ 101977 h 122158"/>
                <a:gd name="connsiteX14" fmla="*/ 19443 w 109299"/>
                <a:gd name="connsiteY14" fmla="*/ 112199 h 122158"/>
                <a:gd name="connsiteX15" fmla="*/ 18350 w 109299"/>
                <a:gd name="connsiteY15" fmla="*/ 119722 h 122158"/>
                <a:gd name="connsiteX16" fmla="*/ 28894 w 109299"/>
                <a:gd name="connsiteY16" fmla="*/ 119336 h 122158"/>
                <a:gd name="connsiteX17" fmla="*/ 37316 w 109299"/>
                <a:gd name="connsiteY17" fmla="*/ 119336 h 122158"/>
                <a:gd name="connsiteX18" fmla="*/ 44517 w 109299"/>
                <a:gd name="connsiteY18" fmla="*/ 122422 h 122158"/>
                <a:gd name="connsiteX19" fmla="*/ 45867 w 109299"/>
                <a:gd name="connsiteY19" fmla="*/ 121072 h 122158"/>
                <a:gd name="connsiteX20" fmla="*/ 53068 w 109299"/>
                <a:gd name="connsiteY20" fmla="*/ 123001 h 122158"/>
                <a:gd name="connsiteX21" fmla="*/ 60526 w 109299"/>
                <a:gd name="connsiteY21" fmla="*/ 121908 h 122158"/>
                <a:gd name="connsiteX22" fmla="*/ 67663 w 109299"/>
                <a:gd name="connsiteY22" fmla="*/ 121329 h 122158"/>
                <a:gd name="connsiteX23" fmla="*/ 80522 w 109299"/>
                <a:gd name="connsiteY23" fmla="*/ 118822 h 122158"/>
                <a:gd name="connsiteX24" fmla="*/ 85472 w 109299"/>
                <a:gd name="connsiteY24" fmla="*/ 115285 h 122158"/>
                <a:gd name="connsiteX25" fmla="*/ 90423 w 109299"/>
                <a:gd name="connsiteY25" fmla="*/ 107570 h 122158"/>
                <a:gd name="connsiteX26" fmla="*/ 97367 w 109299"/>
                <a:gd name="connsiteY26" fmla="*/ 102041 h 122158"/>
                <a:gd name="connsiteX27" fmla="*/ 84508 w 109299"/>
                <a:gd name="connsiteY27" fmla="*/ 92397 h 122158"/>
                <a:gd name="connsiteX28" fmla="*/ 80393 w 109299"/>
                <a:gd name="connsiteY28" fmla="*/ 81917 h 122158"/>
                <a:gd name="connsiteX29" fmla="*/ 79557 w 109299"/>
                <a:gd name="connsiteY29" fmla="*/ 75488 h 122158"/>
                <a:gd name="connsiteX30" fmla="*/ 92416 w 109299"/>
                <a:gd name="connsiteY30" fmla="*/ 70537 h 122158"/>
                <a:gd name="connsiteX31" fmla="*/ 102639 w 109299"/>
                <a:gd name="connsiteY31" fmla="*/ 65844 h 122158"/>
                <a:gd name="connsiteX32" fmla="*/ 109068 w 109299"/>
                <a:gd name="connsiteY32" fmla="*/ 65844 h 122158"/>
                <a:gd name="connsiteX33" fmla="*/ 109068 w 109299"/>
                <a:gd name="connsiteY33" fmla="*/ 58964 h 122158"/>
                <a:gd name="connsiteX34" fmla="*/ 106046 w 109299"/>
                <a:gd name="connsiteY34" fmla="*/ 48999 h 122158"/>
                <a:gd name="connsiteX35" fmla="*/ 104375 w 109299"/>
                <a:gd name="connsiteY35" fmla="*/ 42569 h 122158"/>
                <a:gd name="connsiteX36" fmla="*/ 101610 w 109299"/>
                <a:gd name="connsiteY36" fmla="*/ 36461 h 122158"/>
                <a:gd name="connsiteX37" fmla="*/ 100839 w 109299"/>
                <a:gd name="connsiteY37" fmla="*/ 31511 h 122158"/>
                <a:gd name="connsiteX38" fmla="*/ 100839 w 109299"/>
                <a:gd name="connsiteY38" fmla="*/ 18652 h 122158"/>
                <a:gd name="connsiteX39" fmla="*/ 100839 w 109299"/>
                <a:gd name="connsiteY39" fmla="*/ 17109 h 122158"/>
                <a:gd name="connsiteX40" fmla="*/ 99810 w 109299"/>
                <a:gd name="connsiteY40" fmla="*/ 15566 h 122158"/>
                <a:gd name="connsiteX41" fmla="*/ 92416 w 109299"/>
                <a:gd name="connsiteY41" fmla="*/ 11580 h 122158"/>
                <a:gd name="connsiteX42" fmla="*/ 93573 w 109299"/>
                <a:gd name="connsiteY42" fmla="*/ 4379 h 122158"/>
                <a:gd name="connsiteX43" fmla="*/ 82515 w 109299"/>
                <a:gd name="connsiteY43" fmla="*/ 7336 h 122158"/>
                <a:gd name="connsiteX44" fmla="*/ 68563 w 109299"/>
                <a:gd name="connsiteY44" fmla="*/ 15437 h 122158"/>
                <a:gd name="connsiteX45" fmla="*/ 62134 w 109299"/>
                <a:gd name="connsiteY45" fmla="*/ 10615 h 122158"/>
                <a:gd name="connsiteX46" fmla="*/ 57697 w 109299"/>
                <a:gd name="connsiteY46" fmla="*/ 8429 h 122158"/>
                <a:gd name="connsiteX47" fmla="*/ 48568 w 109299"/>
                <a:gd name="connsiteY47" fmla="*/ 4057 h 122158"/>
                <a:gd name="connsiteX48" fmla="*/ 47796 w 109299"/>
                <a:gd name="connsiteY48" fmla="*/ 1164 h 122158"/>
                <a:gd name="connsiteX49" fmla="*/ 43231 w 109299"/>
                <a:gd name="connsiteY49" fmla="*/ 1164 h 122158"/>
                <a:gd name="connsiteX50" fmla="*/ 31851 w 109299"/>
                <a:gd name="connsiteY50" fmla="*/ 7 h 122158"/>
                <a:gd name="connsiteX51" fmla="*/ 34037 w 109299"/>
                <a:gd name="connsiteY51" fmla="*/ 5922 h 122158"/>
                <a:gd name="connsiteX52" fmla="*/ 37316 w 109299"/>
                <a:gd name="connsiteY52" fmla="*/ 16595 h 122158"/>
                <a:gd name="connsiteX53" fmla="*/ 31980 w 109299"/>
                <a:gd name="connsiteY53" fmla="*/ 21545 h 122158"/>
                <a:gd name="connsiteX54" fmla="*/ 22850 w 109299"/>
                <a:gd name="connsiteY54" fmla="*/ 20259 h 122158"/>
                <a:gd name="connsiteX55" fmla="*/ 13464 w 109299"/>
                <a:gd name="connsiteY55" fmla="*/ 21738 h 122158"/>
                <a:gd name="connsiteX56" fmla="*/ 13078 w 109299"/>
                <a:gd name="connsiteY56" fmla="*/ 24310 h 122158"/>
                <a:gd name="connsiteX57" fmla="*/ 14171 w 109299"/>
                <a:gd name="connsiteY57" fmla="*/ 32025 h 12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9299" h="122158">
                  <a:moveTo>
                    <a:pt x="14171" y="32025"/>
                  </a:moveTo>
                  <a:cubicBezTo>
                    <a:pt x="11213" y="36461"/>
                    <a:pt x="7163" y="36783"/>
                    <a:pt x="7741" y="37940"/>
                  </a:cubicBezTo>
                  <a:cubicBezTo>
                    <a:pt x="8320" y="39097"/>
                    <a:pt x="12885" y="42698"/>
                    <a:pt x="11792" y="44369"/>
                  </a:cubicBezTo>
                  <a:cubicBezTo>
                    <a:pt x="10699" y="46041"/>
                    <a:pt x="9156" y="45141"/>
                    <a:pt x="9156" y="48420"/>
                  </a:cubicBezTo>
                  <a:cubicBezTo>
                    <a:pt x="9156" y="51699"/>
                    <a:pt x="4012" y="51763"/>
                    <a:pt x="2212" y="51763"/>
                  </a:cubicBezTo>
                  <a:cubicBezTo>
                    <a:pt x="412" y="51763"/>
                    <a:pt x="2598" y="55042"/>
                    <a:pt x="1440" y="57614"/>
                  </a:cubicBezTo>
                  <a:cubicBezTo>
                    <a:pt x="611" y="60874"/>
                    <a:pt x="142" y="64217"/>
                    <a:pt x="26" y="67580"/>
                  </a:cubicBezTo>
                  <a:cubicBezTo>
                    <a:pt x="-360" y="69766"/>
                    <a:pt x="3691" y="73430"/>
                    <a:pt x="3305" y="75295"/>
                  </a:cubicBezTo>
                  <a:cubicBezTo>
                    <a:pt x="2919" y="77159"/>
                    <a:pt x="26" y="78574"/>
                    <a:pt x="733" y="80053"/>
                  </a:cubicBezTo>
                  <a:cubicBezTo>
                    <a:pt x="3086" y="82984"/>
                    <a:pt x="4456" y="86585"/>
                    <a:pt x="4655" y="90339"/>
                  </a:cubicBezTo>
                  <a:cubicBezTo>
                    <a:pt x="5703" y="90539"/>
                    <a:pt x="6668" y="91060"/>
                    <a:pt x="7420" y="91818"/>
                  </a:cubicBezTo>
                  <a:cubicBezTo>
                    <a:pt x="9336" y="94306"/>
                    <a:pt x="12319" y="95740"/>
                    <a:pt x="15457" y="95676"/>
                  </a:cubicBezTo>
                  <a:cubicBezTo>
                    <a:pt x="18993" y="95676"/>
                    <a:pt x="20407" y="98119"/>
                    <a:pt x="21886" y="97862"/>
                  </a:cubicBezTo>
                  <a:cubicBezTo>
                    <a:pt x="23365" y="97605"/>
                    <a:pt x="28315" y="98955"/>
                    <a:pt x="24393" y="101977"/>
                  </a:cubicBezTo>
                  <a:cubicBezTo>
                    <a:pt x="21564" y="104677"/>
                    <a:pt x="19803" y="108303"/>
                    <a:pt x="19443" y="112199"/>
                  </a:cubicBezTo>
                  <a:cubicBezTo>
                    <a:pt x="18928" y="114514"/>
                    <a:pt x="18928" y="117729"/>
                    <a:pt x="18350" y="119722"/>
                  </a:cubicBezTo>
                  <a:cubicBezTo>
                    <a:pt x="21854" y="120275"/>
                    <a:pt x="25435" y="120146"/>
                    <a:pt x="28894" y="119336"/>
                  </a:cubicBezTo>
                  <a:cubicBezTo>
                    <a:pt x="31556" y="118063"/>
                    <a:pt x="34655" y="118063"/>
                    <a:pt x="37316" y="119336"/>
                  </a:cubicBezTo>
                  <a:cubicBezTo>
                    <a:pt x="39792" y="120178"/>
                    <a:pt x="42203" y="121207"/>
                    <a:pt x="44517" y="122422"/>
                  </a:cubicBezTo>
                  <a:cubicBezTo>
                    <a:pt x="44517" y="121715"/>
                    <a:pt x="45160" y="121136"/>
                    <a:pt x="45867" y="121072"/>
                  </a:cubicBezTo>
                  <a:cubicBezTo>
                    <a:pt x="48375" y="120750"/>
                    <a:pt x="51397" y="125765"/>
                    <a:pt x="53068" y="123001"/>
                  </a:cubicBezTo>
                  <a:cubicBezTo>
                    <a:pt x="54901" y="120763"/>
                    <a:pt x="58128" y="120294"/>
                    <a:pt x="60526" y="121908"/>
                  </a:cubicBezTo>
                  <a:cubicBezTo>
                    <a:pt x="62757" y="123361"/>
                    <a:pt x="65696" y="123123"/>
                    <a:pt x="67663" y="121329"/>
                  </a:cubicBezTo>
                  <a:cubicBezTo>
                    <a:pt x="71546" y="119072"/>
                    <a:pt x="76073" y="118192"/>
                    <a:pt x="80522" y="118822"/>
                  </a:cubicBezTo>
                  <a:cubicBezTo>
                    <a:pt x="82451" y="119657"/>
                    <a:pt x="87401" y="121908"/>
                    <a:pt x="85472" y="115285"/>
                  </a:cubicBezTo>
                  <a:cubicBezTo>
                    <a:pt x="83544" y="108663"/>
                    <a:pt x="89651" y="110013"/>
                    <a:pt x="90423" y="107570"/>
                  </a:cubicBezTo>
                  <a:cubicBezTo>
                    <a:pt x="91195" y="105127"/>
                    <a:pt x="98460" y="103970"/>
                    <a:pt x="97367" y="102041"/>
                  </a:cubicBezTo>
                  <a:cubicBezTo>
                    <a:pt x="93374" y="98453"/>
                    <a:pt x="89073" y="95226"/>
                    <a:pt x="84508" y="92397"/>
                  </a:cubicBezTo>
                  <a:cubicBezTo>
                    <a:pt x="81743" y="90468"/>
                    <a:pt x="81743" y="84425"/>
                    <a:pt x="80393" y="81917"/>
                  </a:cubicBezTo>
                  <a:cubicBezTo>
                    <a:pt x="79043" y="79410"/>
                    <a:pt x="75957" y="76131"/>
                    <a:pt x="79557" y="75488"/>
                  </a:cubicBezTo>
                  <a:cubicBezTo>
                    <a:pt x="84148" y="74787"/>
                    <a:pt x="88539" y="73096"/>
                    <a:pt x="92416" y="70537"/>
                  </a:cubicBezTo>
                  <a:cubicBezTo>
                    <a:pt x="95502" y="67772"/>
                    <a:pt x="100967" y="67515"/>
                    <a:pt x="102639" y="65844"/>
                  </a:cubicBezTo>
                  <a:cubicBezTo>
                    <a:pt x="104310" y="64172"/>
                    <a:pt x="108168" y="67258"/>
                    <a:pt x="109068" y="65844"/>
                  </a:cubicBezTo>
                  <a:cubicBezTo>
                    <a:pt x="110399" y="63741"/>
                    <a:pt x="110399" y="61067"/>
                    <a:pt x="109068" y="58964"/>
                  </a:cubicBezTo>
                  <a:cubicBezTo>
                    <a:pt x="107030" y="56045"/>
                    <a:pt x="105969" y="52554"/>
                    <a:pt x="106046" y="48999"/>
                  </a:cubicBezTo>
                  <a:cubicBezTo>
                    <a:pt x="106046" y="44369"/>
                    <a:pt x="104375" y="44627"/>
                    <a:pt x="104375" y="42569"/>
                  </a:cubicBezTo>
                  <a:cubicBezTo>
                    <a:pt x="104529" y="40203"/>
                    <a:pt x="103488" y="37908"/>
                    <a:pt x="101610" y="36461"/>
                  </a:cubicBezTo>
                  <a:cubicBezTo>
                    <a:pt x="99746" y="35368"/>
                    <a:pt x="98910" y="34533"/>
                    <a:pt x="100839" y="31511"/>
                  </a:cubicBezTo>
                  <a:cubicBezTo>
                    <a:pt x="102202" y="27332"/>
                    <a:pt x="102202" y="22831"/>
                    <a:pt x="100839" y="18652"/>
                  </a:cubicBezTo>
                  <a:cubicBezTo>
                    <a:pt x="100710" y="18144"/>
                    <a:pt x="100710" y="17617"/>
                    <a:pt x="100839" y="17109"/>
                  </a:cubicBezTo>
                  <a:cubicBezTo>
                    <a:pt x="100234" y="16826"/>
                    <a:pt x="99842" y="16228"/>
                    <a:pt x="99810" y="15566"/>
                  </a:cubicBezTo>
                  <a:cubicBezTo>
                    <a:pt x="99231" y="12673"/>
                    <a:pt x="97238" y="11580"/>
                    <a:pt x="92416" y="11580"/>
                  </a:cubicBezTo>
                  <a:cubicBezTo>
                    <a:pt x="87594" y="11580"/>
                    <a:pt x="95374" y="6758"/>
                    <a:pt x="93573" y="4379"/>
                  </a:cubicBezTo>
                  <a:cubicBezTo>
                    <a:pt x="91773" y="2000"/>
                    <a:pt x="87144" y="8815"/>
                    <a:pt x="82515" y="7336"/>
                  </a:cubicBezTo>
                  <a:cubicBezTo>
                    <a:pt x="77886" y="5858"/>
                    <a:pt x="72421" y="12480"/>
                    <a:pt x="68563" y="15437"/>
                  </a:cubicBezTo>
                  <a:cubicBezTo>
                    <a:pt x="64705" y="18395"/>
                    <a:pt x="59176" y="14859"/>
                    <a:pt x="62134" y="10615"/>
                  </a:cubicBezTo>
                  <a:cubicBezTo>
                    <a:pt x="65091" y="6372"/>
                    <a:pt x="62134" y="6758"/>
                    <a:pt x="57697" y="8429"/>
                  </a:cubicBezTo>
                  <a:cubicBezTo>
                    <a:pt x="53261" y="10101"/>
                    <a:pt x="47989" y="8044"/>
                    <a:pt x="48568" y="4057"/>
                  </a:cubicBezTo>
                  <a:cubicBezTo>
                    <a:pt x="48664" y="3029"/>
                    <a:pt x="48394" y="2006"/>
                    <a:pt x="47796" y="1164"/>
                  </a:cubicBezTo>
                  <a:cubicBezTo>
                    <a:pt x="46285" y="1447"/>
                    <a:pt x="44742" y="1447"/>
                    <a:pt x="43231" y="1164"/>
                  </a:cubicBezTo>
                  <a:cubicBezTo>
                    <a:pt x="39496" y="335"/>
                    <a:pt x="35677" y="-58"/>
                    <a:pt x="31851" y="7"/>
                  </a:cubicBezTo>
                  <a:cubicBezTo>
                    <a:pt x="33330" y="2193"/>
                    <a:pt x="34938" y="4250"/>
                    <a:pt x="34037" y="5922"/>
                  </a:cubicBezTo>
                  <a:cubicBezTo>
                    <a:pt x="32366" y="9072"/>
                    <a:pt x="34938" y="11965"/>
                    <a:pt x="37316" y="16595"/>
                  </a:cubicBezTo>
                  <a:cubicBezTo>
                    <a:pt x="39695" y="21224"/>
                    <a:pt x="32173" y="18588"/>
                    <a:pt x="31980" y="21545"/>
                  </a:cubicBezTo>
                  <a:cubicBezTo>
                    <a:pt x="31787" y="24503"/>
                    <a:pt x="25036" y="21545"/>
                    <a:pt x="22850" y="20259"/>
                  </a:cubicBezTo>
                  <a:cubicBezTo>
                    <a:pt x="20664" y="18974"/>
                    <a:pt x="13270" y="19874"/>
                    <a:pt x="13464" y="21738"/>
                  </a:cubicBezTo>
                  <a:cubicBezTo>
                    <a:pt x="13508" y="22612"/>
                    <a:pt x="13380" y="23487"/>
                    <a:pt x="13078" y="24310"/>
                  </a:cubicBezTo>
                  <a:cubicBezTo>
                    <a:pt x="14261" y="26695"/>
                    <a:pt x="14646" y="29402"/>
                    <a:pt x="14171" y="32025"/>
                  </a:cubicBezTo>
                  <a:close/>
                </a:path>
              </a:pathLst>
            </a:custGeom>
            <a:solidFill>
              <a:srgbClr val="FAA3C0"/>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63" name="Freeform 15">
              <a:extLst>
                <a:ext uri="{FF2B5EF4-FFF2-40B4-BE49-F238E27FC236}">
                  <a16:creationId xmlns:a16="http://schemas.microsoft.com/office/drawing/2014/main" id="{0BF0DD4F-EE28-A1F9-3B99-358C1A3F1738}"/>
                </a:ext>
              </a:extLst>
            </p:cNvPr>
            <p:cNvSpPr/>
            <p:nvPr/>
          </p:nvSpPr>
          <p:spPr>
            <a:xfrm>
              <a:off x="3685128" y="3613527"/>
              <a:ext cx="19288" cy="12859"/>
            </a:xfrm>
            <a:custGeom>
              <a:avLst/>
              <a:gdLst>
                <a:gd name="connsiteX0" fmla="*/ 4 w 19288"/>
                <a:gd name="connsiteY0" fmla="*/ 553 h 12858"/>
                <a:gd name="connsiteX1" fmla="*/ 9969 w 19288"/>
                <a:gd name="connsiteY1" fmla="*/ 6983 h 12858"/>
                <a:gd name="connsiteX2" fmla="*/ 22828 w 19288"/>
                <a:gd name="connsiteY2" fmla="*/ 11483 h 12858"/>
                <a:gd name="connsiteX3" fmla="*/ 4 w 19288"/>
                <a:gd name="connsiteY3" fmla="*/ 553 h 12858"/>
              </a:gdLst>
              <a:ahLst/>
              <a:cxnLst>
                <a:cxn ang="0">
                  <a:pos x="connsiteX0" y="connsiteY0"/>
                </a:cxn>
                <a:cxn ang="0">
                  <a:pos x="connsiteX1" y="connsiteY1"/>
                </a:cxn>
                <a:cxn ang="0">
                  <a:pos x="connsiteX2" y="connsiteY2"/>
                </a:cxn>
                <a:cxn ang="0">
                  <a:pos x="connsiteX3" y="connsiteY3"/>
                </a:cxn>
              </a:cxnLst>
              <a:rect l="l" t="t" r="r" b="b"/>
              <a:pathLst>
                <a:path w="19288" h="12858">
                  <a:moveTo>
                    <a:pt x="4" y="553"/>
                  </a:moveTo>
                  <a:cubicBezTo>
                    <a:pt x="968" y="5054"/>
                    <a:pt x="5469" y="3061"/>
                    <a:pt x="9969" y="6983"/>
                  </a:cubicBezTo>
                  <a:cubicBezTo>
                    <a:pt x="14470" y="10905"/>
                    <a:pt x="18456" y="18491"/>
                    <a:pt x="22828" y="11483"/>
                  </a:cubicBezTo>
                  <a:cubicBezTo>
                    <a:pt x="27200" y="4475"/>
                    <a:pt x="-382" y="-1954"/>
                    <a:pt x="4" y="553"/>
                  </a:cubicBezTo>
                  <a:close/>
                </a:path>
              </a:pathLst>
            </a:custGeom>
            <a:solidFill>
              <a:srgbClr val="FFFFFF"/>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64" name="Freeform 16">
              <a:extLst>
                <a:ext uri="{FF2B5EF4-FFF2-40B4-BE49-F238E27FC236}">
                  <a16:creationId xmlns:a16="http://schemas.microsoft.com/office/drawing/2014/main" id="{59E4637D-FED8-C744-98E9-4603C95DD706}"/>
                </a:ext>
              </a:extLst>
            </p:cNvPr>
            <p:cNvSpPr/>
            <p:nvPr/>
          </p:nvSpPr>
          <p:spPr>
            <a:xfrm>
              <a:off x="3383732" y="1792261"/>
              <a:ext cx="51435" cy="25718"/>
            </a:xfrm>
            <a:custGeom>
              <a:avLst/>
              <a:gdLst>
                <a:gd name="connsiteX0" fmla="*/ 634 w 51435"/>
                <a:gd name="connsiteY0" fmla="*/ 2628 h 25717"/>
                <a:gd name="connsiteX1" fmla="*/ 8349 w 51435"/>
                <a:gd name="connsiteY1" fmla="*/ 18059 h 25717"/>
                <a:gd name="connsiteX2" fmla="*/ 27123 w 51435"/>
                <a:gd name="connsiteY2" fmla="*/ 24102 h 25717"/>
                <a:gd name="connsiteX3" fmla="*/ 56891 w 51435"/>
                <a:gd name="connsiteY3" fmla="*/ 19151 h 25717"/>
                <a:gd name="connsiteX4" fmla="*/ 25451 w 51435"/>
                <a:gd name="connsiteY4" fmla="*/ 3721 h 25717"/>
                <a:gd name="connsiteX5" fmla="*/ 634 w 51435"/>
                <a:gd name="connsiteY5" fmla="*/ 2628 h 2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35" h="25717">
                  <a:moveTo>
                    <a:pt x="634" y="2628"/>
                  </a:moveTo>
                  <a:cubicBezTo>
                    <a:pt x="-2645" y="9829"/>
                    <a:pt x="7835" y="9829"/>
                    <a:pt x="8349" y="18059"/>
                  </a:cubicBezTo>
                  <a:cubicBezTo>
                    <a:pt x="8864" y="26288"/>
                    <a:pt x="19408" y="29117"/>
                    <a:pt x="27123" y="24102"/>
                  </a:cubicBezTo>
                  <a:cubicBezTo>
                    <a:pt x="34838" y="19087"/>
                    <a:pt x="56891" y="25581"/>
                    <a:pt x="56891" y="19151"/>
                  </a:cubicBezTo>
                  <a:cubicBezTo>
                    <a:pt x="56891" y="12722"/>
                    <a:pt x="33745" y="2114"/>
                    <a:pt x="25451" y="3721"/>
                  </a:cubicBezTo>
                  <a:cubicBezTo>
                    <a:pt x="17158" y="5328"/>
                    <a:pt x="3977" y="-4509"/>
                    <a:pt x="634" y="2628"/>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65" name="Freeform 17">
              <a:extLst>
                <a:ext uri="{FF2B5EF4-FFF2-40B4-BE49-F238E27FC236}">
                  <a16:creationId xmlns:a16="http://schemas.microsoft.com/office/drawing/2014/main" id="{07A7BE11-18E8-4C48-5D97-A9EFDBF080BB}"/>
                </a:ext>
              </a:extLst>
            </p:cNvPr>
            <p:cNvSpPr/>
            <p:nvPr/>
          </p:nvSpPr>
          <p:spPr>
            <a:xfrm>
              <a:off x="3187732" y="1586789"/>
              <a:ext cx="141446" cy="90011"/>
            </a:xfrm>
            <a:custGeom>
              <a:avLst/>
              <a:gdLst>
                <a:gd name="connsiteX0" fmla="*/ 4845 w 141446"/>
                <a:gd name="connsiteY0" fmla="*/ 47751 h 90011"/>
                <a:gd name="connsiteX1" fmla="*/ 16997 w 141446"/>
                <a:gd name="connsiteY1" fmla="*/ 60610 h 90011"/>
                <a:gd name="connsiteX2" fmla="*/ 53387 w 141446"/>
                <a:gd name="connsiteY2" fmla="*/ 61703 h 90011"/>
                <a:gd name="connsiteX3" fmla="*/ 31335 w 141446"/>
                <a:gd name="connsiteY3" fmla="*/ 72183 h 90011"/>
                <a:gd name="connsiteX4" fmla="*/ 48951 w 141446"/>
                <a:gd name="connsiteY4" fmla="*/ 85427 h 90011"/>
                <a:gd name="connsiteX5" fmla="*/ 78140 w 141446"/>
                <a:gd name="connsiteY5" fmla="*/ 93721 h 90011"/>
                <a:gd name="connsiteX6" fmla="*/ 95821 w 141446"/>
                <a:gd name="connsiteY6" fmla="*/ 93142 h 90011"/>
                <a:gd name="connsiteX7" fmla="*/ 108680 w 141446"/>
                <a:gd name="connsiteY7" fmla="*/ 79384 h 90011"/>
                <a:gd name="connsiteX8" fmla="*/ 121539 w 141446"/>
                <a:gd name="connsiteY8" fmla="*/ 68904 h 90011"/>
                <a:gd name="connsiteX9" fmla="*/ 142498 w 141446"/>
                <a:gd name="connsiteY9" fmla="*/ 61703 h 90011"/>
                <a:gd name="connsiteX10" fmla="*/ 130347 w 141446"/>
                <a:gd name="connsiteY10" fmla="*/ 56238 h 90011"/>
                <a:gd name="connsiteX11" fmla="*/ 118195 w 141446"/>
                <a:gd name="connsiteY11" fmla="*/ 47944 h 90011"/>
                <a:gd name="connsiteX12" fmla="*/ 112730 w 141446"/>
                <a:gd name="connsiteY12" fmla="*/ 36371 h 90011"/>
                <a:gd name="connsiteX13" fmla="*/ 103922 w 141446"/>
                <a:gd name="connsiteY13" fmla="*/ 34185 h 90011"/>
                <a:gd name="connsiteX14" fmla="*/ 92349 w 141446"/>
                <a:gd name="connsiteY14" fmla="*/ 28656 h 90011"/>
                <a:gd name="connsiteX15" fmla="*/ 53194 w 141446"/>
                <a:gd name="connsiteY15" fmla="*/ 7182 h 90011"/>
                <a:gd name="connsiteX16" fmla="*/ 31720 w 141446"/>
                <a:gd name="connsiteY16" fmla="*/ 4417 h 90011"/>
                <a:gd name="connsiteX17" fmla="*/ 32813 w 141446"/>
                <a:gd name="connsiteY17" fmla="*/ 9946 h 90011"/>
                <a:gd name="connsiteX18" fmla="*/ 24519 w 141446"/>
                <a:gd name="connsiteY18" fmla="*/ 14897 h 90011"/>
                <a:gd name="connsiteX19" fmla="*/ 14040 w 141446"/>
                <a:gd name="connsiteY19" fmla="*/ 20941 h 90011"/>
                <a:gd name="connsiteX20" fmla="*/ 16290 w 141446"/>
                <a:gd name="connsiteY20" fmla="*/ 34699 h 90011"/>
                <a:gd name="connsiteX21" fmla="*/ 9860 w 141446"/>
                <a:gd name="connsiteY21" fmla="*/ 40807 h 90011"/>
                <a:gd name="connsiteX22" fmla="*/ 4845 w 141446"/>
                <a:gd name="connsiteY22" fmla="*/ 47751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1446" h="90011">
                  <a:moveTo>
                    <a:pt x="4845" y="47751"/>
                  </a:moveTo>
                  <a:cubicBezTo>
                    <a:pt x="13011" y="51802"/>
                    <a:pt x="8189" y="57074"/>
                    <a:pt x="16997" y="60610"/>
                  </a:cubicBezTo>
                  <a:cubicBezTo>
                    <a:pt x="25805" y="64146"/>
                    <a:pt x="51137" y="55659"/>
                    <a:pt x="53387" y="61703"/>
                  </a:cubicBezTo>
                  <a:cubicBezTo>
                    <a:pt x="55638" y="67746"/>
                    <a:pt x="27670" y="68132"/>
                    <a:pt x="31335" y="72183"/>
                  </a:cubicBezTo>
                  <a:cubicBezTo>
                    <a:pt x="34999" y="76233"/>
                    <a:pt x="51137" y="82148"/>
                    <a:pt x="48951" y="85427"/>
                  </a:cubicBezTo>
                  <a:cubicBezTo>
                    <a:pt x="46765" y="88706"/>
                    <a:pt x="75376" y="98286"/>
                    <a:pt x="78140" y="93721"/>
                  </a:cubicBezTo>
                  <a:cubicBezTo>
                    <a:pt x="80905" y="89156"/>
                    <a:pt x="88620" y="90378"/>
                    <a:pt x="95821" y="93142"/>
                  </a:cubicBezTo>
                  <a:cubicBezTo>
                    <a:pt x="103022" y="95907"/>
                    <a:pt x="103536" y="76040"/>
                    <a:pt x="108680" y="79384"/>
                  </a:cubicBezTo>
                  <a:cubicBezTo>
                    <a:pt x="113823" y="82727"/>
                    <a:pt x="113052" y="72183"/>
                    <a:pt x="121539" y="68904"/>
                  </a:cubicBezTo>
                  <a:cubicBezTo>
                    <a:pt x="130025" y="65625"/>
                    <a:pt x="141727" y="65560"/>
                    <a:pt x="142498" y="61703"/>
                  </a:cubicBezTo>
                  <a:cubicBezTo>
                    <a:pt x="143013" y="59002"/>
                    <a:pt x="140248" y="55273"/>
                    <a:pt x="130347" y="56238"/>
                  </a:cubicBezTo>
                  <a:cubicBezTo>
                    <a:pt x="120446" y="57202"/>
                    <a:pt x="113823" y="53473"/>
                    <a:pt x="118195" y="47944"/>
                  </a:cubicBezTo>
                  <a:cubicBezTo>
                    <a:pt x="122567" y="42415"/>
                    <a:pt x="107201" y="40807"/>
                    <a:pt x="112730" y="36371"/>
                  </a:cubicBezTo>
                  <a:cubicBezTo>
                    <a:pt x="118260" y="31935"/>
                    <a:pt x="102251" y="27563"/>
                    <a:pt x="103922" y="34185"/>
                  </a:cubicBezTo>
                  <a:cubicBezTo>
                    <a:pt x="105594" y="40807"/>
                    <a:pt x="93957" y="34699"/>
                    <a:pt x="92349" y="28656"/>
                  </a:cubicBezTo>
                  <a:cubicBezTo>
                    <a:pt x="90742" y="22612"/>
                    <a:pt x="68046" y="20426"/>
                    <a:pt x="53194" y="7182"/>
                  </a:cubicBezTo>
                  <a:cubicBezTo>
                    <a:pt x="38343" y="-6063"/>
                    <a:pt x="22848" y="2745"/>
                    <a:pt x="31720" y="4417"/>
                  </a:cubicBezTo>
                  <a:cubicBezTo>
                    <a:pt x="40593" y="6089"/>
                    <a:pt x="39950" y="10461"/>
                    <a:pt x="32813" y="9946"/>
                  </a:cubicBezTo>
                  <a:cubicBezTo>
                    <a:pt x="25677" y="9432"/>
                    <a:pt x="12947" y="10461"/>
                    <a:pt x="24519" y="14897"/>
                  </a:cubicBezTo>
                  <a:cubicBezTo>
                    <a:pt x="36092" y="19333"/>
                    <a:pt x="23426" y="20941"/>
                    <a:pt x="14040" y="20941"/>
                  </a:cubicBezTo>
                  <a:cubicBezTo>
                    <a:pt x="4653" y="20941"/>
                    <a:pt x="4138" y="33092"/>
                    <a:pt x="16290" y="34699"/>
                  </a:cubicBezTo>
                  <a:cubicBezTo>
                    <a:pt x="28441" y="36307"/>
                    <a:pt x="19569" y="43572"/>
                    <a:pt x="9860" y="40807"/>
                  </a:cubicBezTo>
                  <a:cubicBezTo>
                    <a:pt x="152" y="38043"/>
                    <a:pt x="-3963" y="43315"/>
                    <a:pt x="4845" y="47751"/>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66" name="Freeform 18">
              <a:extLst>
                <a:ext uri="{FF2B5EF4-FFF2-40B4-BE49-F238E27FC236}">
                  <a16:creationId xmlns:a16="http://schemas.microsoft.com/office/drawing/2014/main" id="{EF7E094B-473D-1841-9666-AD1FAA3256D9}"/>
                </a:ext>
              </a:extLst>
            </p:cNvPr>
            <p:cNvSpPr/>
            <p:nvPr/>
          </p:nvSpPr>
          <p:spPr>
            <a:xfrm>
              <a:off x="3256003" y="1694959"/>
              <a:ext cx="19288" cy="6429"/>
            </a:xfrm>
            <a:custGeom>
              <a:avLst/>
              <a:gdLst>
                <a:gd name="connsiteX0" fmla="*/ 15977 w 19288"/>
                <a:gd name="connsiteY0" fmla="*/ 1303 h 6429"/>
                <a:gd name="connsiteX1" fmla="*/ 3826 w 19288"/>
                <a:gd name="connsiteY1" fmla="*/ 10626 h 6429"/>
                <a:gd name="connsiteX2" fmla="*/ 15977 w 19288"/>
                <a:gd name="connsiteY2" fmla="*/ 1303 h 6429"/>
              </a:gdLst>
              <a:ahLst/>
              <a:cxnLst>
                <a:cxn ang="0">
                  <a:pos x="connsiteX0" y="connsiteY0"/>
                </a:cxn>
                <a:cxn ang="0">
                  <a:pos x="connsiteX1" y="connsiteY1"/>
                </a:cxn>
                <a:cxn ang="0">
                  <a:pos x="connsiteX2" y="connsiteY2"/>
                </a:cxn>
              </a:cxnLst>
              <a:rect l="l" t="t" r="r" b="b"/>
              <a:pathLst>
                <a:path w="19288" h="6429">
                  <a:moveTo>
                    <a:pt x="15977" y="1303"/>
                  </a:moveTo>
                  <a:cubicBezTo>
                    <a:pt x="6012" y="-3647"/>
                    <a:pt x="-6397" y="6833"/>
                    <a:pt x="3826" y="10626"/>
                  </a:cubicBezTo>
                  <a:cubicBezTo>
                    <a:pt x="12634" y="13969"/>
                    <a:pt x="25879" y="6254"/>
                    <a:pt x="15977" y="1303"/>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67" name="Freeform 19">
              <a:extLst>
                <a:ext uri="{FF2B5EF4-FFF2-40B4-BE49-F238E27FC236}">
                  <a16:creationId xmlns:a16="http://schemas.microsoft.com/office/drawing/2014/main" id="{458DD61F-40AC-E425-048C-28F627330803}"/>
                </a:ext>
              </a:extLst>
            </p:cNvPr>
            <p:cNvSpPr/>
            <p:nvPr/>
          </p:nvSpPr>
          <p:spPr>
            <a:xfrm>
              <a:off x="3193563" y="1690774"/>
              <a:ext cx="32147" cy="6429"/>
            </a:xfrm>
            <a:custGeom>
              <a:avLst/>
              <a:gdLst>
                <a:gd name="connsiteX0" fmla="*/ 37076 w 32146"/>
                <a:gd name="connsiteY0" fmla="*/ 1052 h 6429"/>
                <a:gd name="connsiteX1" fmla="*/ 686 w 32146"/>
                <a:gd name="connsiteY1" fmla="*/ 7481 h 6429"/>
                <a:gd name="connsiteX2" fmla="*/ 37076 w 32146"/>
                <a:gd name="connsiteY2" fmla="*/ 1052 h 6429"/>
              </a:gdLst>
              <a:ahLst/>
              <a:cxnLst>
                <a:cxn ang="0">
                  <a:pos x="connsiteX0" y="connsiteY0"/>
                </a:cxn>
                <a:cxn ang="0">
                  <a:pos x="connsiteX1" y="connsiteY1"/>
                </a:cxn>
                <a:cxn ang="0">
                  <a:pos x="connsiteX2" y="connsiteY2"/>
                </a:cxn>
              </a:cxnLst>
              <a:rect l="l" t="t" r="r" b="b"/>
              <a:pathLst>
                <a:path w="32146" h="6429">
                  <a:moveTo>
                    <a:pt x="37076" y="1052"/>
                  </a:moveTo>
                  <a:cubicBezTo>
                    <a:pt x="35919" y="-2227"/>
                    <a:pt x="-5808" y="2788"/>
                    <a:pt x="686" y="7481"/>
                  </a:cubicBezTo>
                  <a:cubicBezTo>
                    <a:pt x="11680" y="15968"/>
                    <a:pt x="38169" y="4395"/>
                    <a:pt x="37076" y="1052"/>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68" name="Freeform 20">
              <a:extLst>
                <a:ext uri="{FF2B5EF4-FFF2-40B4-BE49-F238E27FC236}">
                  <a16:creationId xmlns:a16="http://schemas.microsoft.com/office/drawing/2014/main" id="{8FDAE7B4-D3F5-DD4D-EACB-124FE80AD352}"/>
                </a:ext>
              </a:extLst>
            </p:cNvPr>
            <p:cNvSpPr/>
            <p:nvPr/>
          </p:nvSpPr>
          <p:spPr>
            <a:xfrm>
              <a:off x="3145219" y="1626577"/>
              <a:ext cx="12859" cy="6429"/>
            </a:xfrm>
            <a:custGeom>
              <a:avLst/>
              <a:gdLst>
                <a:gd name="connsiteX0" fmla="*/ 17591 w 12858"/>
                <a:gd name="connsiteY0" fmla="*/ 8477 h 6429"/>
                <a:gd name="connsiteX1" fmla="*/ 1067 w 12858"/>
                <a:gd name="connsiteY1" fmla="*/ 2433 h 6429"/>
                <a:gd name="connsiteX2" fmla="*/ 17591 w 12858"/>
                <a:gd name="connsiteY2" fmla="*/ 8477 h 6429"/>
              </a:gdLst>
              <a:ahLst/>
              <a:cxnLst>
                <a:cxn ang="0">
                  <a:pos x="connsiteX0" y="connsiteY0"/>
                </a:cxn>
                <a:cxn ang="0">
                  <a:pos x="connsiteX1" y="connsiteY1"/>
                </a:cxn>
                <a:cxn ang="0">
                  <a:pos x="connsiteX2" y="connsiteY2"/>
                </a:cxn>
              </a:cxnLst>
              <a:rect l="l" t="t" r="r" b="b"/>
              <a:pathLst>
                <a:path w="12858" h="6429">
                  <a:moveTo>
                    <a:pt x="17591" y="8477"/>
                  </a:moveTo>
                  <a:cubicBezTo>
                    <a:pt x="21449" y="2047"/>
                    <a:pt x="-5619" y="-3289"/>
                    <a:pt x="1067" y="2433"/>
                  </a:cubicBezTo>
                  <a:cubicBezTo>
                    <a:pt x="4925" y="5712"/>
                    <a:pt x="13733" y="15099"/>
                    <a:pt x="17591" y="8477"/>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69" name="Freeform 21">
              <a:extLst>
                <a:ext uri="{FF2B5EF4-FFF2-40B4-BE49-F238E27FC236}">
                  <a16:creationId xmlns:a16="http://schemas.microsoft.com/office/drawing/2014/main" id="{43DDFE1E-D2B8-CAAF-ADFA-1980729755FE}"/>
                </a:ext>
              </a:extLst>
            </p:cNvPr>
            <p:cNvSpPr/>
            <p:nvPr/>
          </p:nvSpPr>
          <p:spPr>
            <a:xfrm>
              <a:off x="3076355" y="1646168"/>
              <a:ext cx="77153" cy="38576"/>
            </a:xfrm>
            <a:custGeom>
              <a:avLst/>
              <a:gdLst>
                <a:gd name="connsiteX0" fmla="*/ 10973 w 77152"/>
                <a:gd name="connsiteY0" fmla="*/ 14797 h 38576"/>
                <a:gd name="connsiteX1" fmla="*/ 27497 w 77152"/>
                <a:gd name="connsiteY1" fmla="*/ 22512 h 38576"/>
                <a:gd name="connsiteX2" fmla="*/ 7630 w 77152"/>
                <a:gd name="connsiteY2" fmla="*/ 25855 h 38576"/>
                <a:gd name="connsiteX3" fmla="*/ 23639 w 77152"/>
                <a:gd name="connsiteY3" fmla="*/ 30227 h 38576"/>
                <a:gd name="connsiteX4" fmla="*/ 56686 w 77152"/>
                <a:gd name="connsiteY4" fmla="*/ 36271 h 38576"/>
                <a:gd name="connsiteX5" fmla="*/ 79832 w 77152"/>
                <a:gd name="connsiteY5" fmla="*/ 39035 h 38576"/>
                <a:gd name="connsiteX6" fmla="*/ 74881 w 77152"/>
                <a:gd name="connsiteY6" fmla="*/ 25277 h 38576"/>
                <a:gd name="connsiteX7" fmla="*/ 60030 w 77152"/>
                <a:gd name="connsiteY7" fmla="*/ 16468 h 38576"/>
                <a:gd name="connsiteX8" fmla="*/ 46785 w 77152"/>
                <a:gd name="connsiteY8" fmla="*/ 7660 h 38576"/>
                <a:gd name="connsiteX9" fmla="*/ 38491 w 77152"/>
                <a:gd name="connsiteY9" fmla="*/ 6503 h 38576"/>
                <a:gd name="connsiteX10" fmla="*/ 2679 w 77152"/>
                <a:gd name="connsiteY10" fmla="*/ 1552 h 38576"/>
                <a:gd name="connsiteX11" fmla="*/ 10973 w 77152"/>
                <a:gd name="connsiteY11" fmla="*/ 14797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152" h="38576">
                  <a:moveTo>
                    <a:pt x="10973" y="14797"/>
                  </a:moveTo>
                  <a:cubicBezTo>
                    <a:pt x="17403" y="10360"/>
                    <a:pt x="29683" y="17561"/>
                    <a:pt x="27497" y="22512"/>
                  </a:cubicBezTo>
                  <a:cubicBezTo>
                    <a:pt x="25311" y="27463"/>
                    <a:pt x="6216" y="21548"/>
                    <a:pt x="7630" y="25855"/>
                  </a:cubicBezTo>
                  <a:cubicBezTo>
                    <a:pt x="8209" y="27463"/>
                    <a:pt x="10395" y="34085"/>
                    <a:pt x="23639" y="30227"/>
                  </a:cubicBezTo>
                  <a:cubicBezTo>
                    <a:pt x="34955" y="26370"/>
                    <a:pt x="47467" y="28658"/>
                    <a:pt x="56686" y="36271"/>
                  </a:cubicBezTo>
                  <a:cubicBezTo>
                    <a:pt x="65495" y="43472"/>
                    <a:pt x="73788" y="46236"/>
                    <a:pt x="79832" y="39035"/>
                  </a:cubicBezTo>
                  <a:cubicBezTo>
                    <a:pt x="85876" y="31834"/>
                    <a:pt x="72117" y="30806"/>
                    <a:pt x="74881" y="25277"/>
                  </a:cubicBezTo>
                  <a:cubicBezTo>
                    <a:pt x="77646" y="19747"/>
                    <a:pt x="66073" y="16468"/>
                    <a:pt x="60030" y="16468"/>
                  </a:cubicBezTo>
                  <a:cubicBezTo>
                    <a:pt x="53986" y="16468"/>
                    <a:pt x="51736" y="5410"/>
                    <a:pt x="46785" y="7660"/>
                  </a:cubicBezTo>
                  <a:cubicBezTo>
                    <a:pt x="41834" y="9910"/>
                    <a:pt x="38491" y="13704"/>
                    <a:pt x="38491" y="6503"/>
                  </a:cubicBezTo>
                  <a:cubicBezTo>
                    <a:pt x="38491" y="-698"/>
                    <a:pt x="9880" y="-1212"/>
                    <a:pt x="2679" y="1552"/>
                  </a:cubicBezTo>
                  <a:cubicBezTo>
                    <a:pt x="-4521" y="4317"/>
                    <a:pt x="4351" y="19040"/>
                    <a:pt x="10973" y="14797"/>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70" name="Freeform 22">
              <a:extLst>
                <a:ext uri="{FF2B5EF4-FFF2-40B4-BE49-F238E27FC236}">
                  <a16:creationId xmlns:a16="http://schemas.microsoft.com/office/drawing/2014/main" id="{3026B0FB-C7EF-E8B4-F478-6334A9A8720B}"/>
                </a:ext>
              </a:extLst>
            </p:cNvPr>
            <p:cNvSpPr/>
            <p:nvPr/>
          </p:nvSpPr>
          <p:spPr>
            <a:xfrm>
              <a:off x="3169656" y="1661648"/>
              <a:ext cx="38576" cy="25718"/>
            </a:xfrm>
            <a:custGeom>
              <a:avLst/>
              <a:gdLst>
                <a:gd name="connsiteX0" fmla="*/ 16299 w 38576"/>
                <a:gd name="connsiteY0" fmla="*/ 27413 h 25717"/>
                <a:gd name="connsiteX1" fmla="*/ 38352 w 38576"/>
                <a:gd name="connsiteY1" fmla="*/ 23556 h 25717"/>
                <a:gd name="connsiteX2" fmla="*/ 39445 w 38576"/>
                <a:gd name="connsiteY2" fmla="*/ 14233 h 25717"/>
                <a:gd name="connsiteX3" fmla="*/ 26265 w 38576"/>
                <a:gd name="connsiteY3" fmla="*/ 9218 h 25717"/>
                <a:gd name="connsiteX4" fmla="*/ 547 w 38576"/>
                <a:gd name="connsiteY4" fmla="*/ 989 h 25717"/>
                <a:gd name="connsiteX5" fmla="*/ 16299 w 38576"/>
                <a:gd name="connsiteY5" fmla="*/ 27413 h 2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25717">
                  <a:moveTo>
                    <a:pt x="16299" y="27413"/>
                  </a:moveTo>
                  <a:cubicBezTo>
                    <a:pt x="23828" y="27574"/>
                    <a:pt x="31325" y="26262"/>
                    <a:pt x="38352" y="23556"/>
                  </a:cubicBezTo>
                  <a:cubicBezTo>
                    <a:pt x="45553" y="20791"/>
                    <a:pt x="34494" y="20791"/>
                    <a:pt x="39445" y="14233"/>
                  </a:cubicBezTo>
                  <a:cubicBezTo>
                    <a:pt x="44396" y="7675"/>
                    <a:pt x="27358" y="7032"/>
                    <a:pt x="26265" y="9218"/>
                  </a:cubicBezTo>
                  <a:cubicBezTo>
                    <a:pt x="25172" y="11404"/>
                    <a:pt x="3633" y="-3962"/>
                    <a:pt x="547" y="989"/>
                  </a:cubicBezTo>
                  <a:cubicBezTo>
                    <a:pt x="-2539" y="5939"/>
                    <a:pt x="8070" y="27413"/>
                    <a:pt x="16299" y="27413"/>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71" name="Freeform 23">
              <a:extLst>
                <a:ext uri="{FF2B5EF4-FFF2-40B4-BE49-F238E27FC236}">
                  <a16:creationId xmlns:a16="http://schemas.microsoft.com/office/drawing/2014/main" id="{6DF8CE31-14AD-9E5B-0B61-A6B8508294EE}"/>
                </a:ext>
              </a:extLst>
            </p:cNvPr>
            <p:cNvSpPr/>
            <p:nvPr/>
          </p:nvSpPr>
          <p:spPr>
            <a:xfrm>
              <a:off x="3186537" y="1749182"/>
              <a:ext cx="38576" cy="19288"/>
            </a:xfrm>
            <a:custGeom>
              <a:avLst/>
              <a:gdLst>
                <a:gd name="connsiteX0" fmla="*/ 37994 w 38576"/>
                <a:gd name="connsiteY0" fmla="*/ 23139 h 19288"/>
                <a:gd name="connsiteX1" fmla="*/ 31951 w 38576"/>
                <a:gd name="connsiteY1" fmla="*/ 2180 h 19288"/>
                <a:gd name="connsiteX2" fmla="*/ 511 w 38576"/>
                <a:gd name="connsiteY2" fmla="*/ 14267 h 19288"/>
                <a:gd name="connsiteX3" fmla="*/ 37994 w 38576"/>
                <a:gd name="connsiteY3" fmla="*/ 23139 h 19288"/>
              </a:gdLst>
              <a:ahLst/>
              <a:cxnLst>
                <a:cxn ang="0">
                  <a:pos x="connsiteX0" y="connsiteY0"/>
                </a:cxn>
                <a:cxn ang="0">
                  <a:pos x="connsiteX1" y="connsiteY1"/>
                </a:cxn>
                <a:cxn ang="0">
                  <a:pos x="connsiteX2" y="connsiteY2"/>
                </a:cxn>
                <a:cxn ang="0">
                  <a:pos x="connsiteX3" y="connsiteY3"/>
                </a:cxn>
              </a:cxnLst>
              <a:rect l="l" t="t" r="r" b="b"/>
              <a:pathLst>
                <a:path w="38576" h="19288">
                  <a:moveTo>
                    <a:pt x="37994" y="23139"/>
                  </a:moveTo>
                  <a:cubicBezTo>
                    <a:pt x="47960" y="22561"/>
                    <a:pt x="42945" y="10281"/>
                    <a:pt x="31951" y="2180"/>
                  </a:cubicBezTo>
                  <a:cubicBezTo>
                    <a:pt x="20956" y="-5921"/>
                    <a:pt x="-3861" y="10924"/>
                    <a:pt x="511" y="14267"/>
                  </a:cubicBezTo>
                  <a:cubicBezTo>
                    <a:pt x="12232" y="19854"/>
                    <a:pt x="25013" y="22876"/>
                    <a:pt x="37994" y="23139"/>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72" name="Freeform 24">
              <a:extLst>
                <a:ext uri="{FF2B5EF4-FFF2-40B4-BE49-F238E27FC236}">
                  <a16:creationId xmlns:a16="http://schemas.microsoft.com/office/drawing/2014/main" id="{EF3F068A-5FF7-D41A-EC50-D4B835BFCA64}"/>
                </a:ext>
              </a:extLst>
            </p:cNvPr>
            <p:cNvSpPr/>
            <p:nvPr/>
          </p:nvSpPr>
          <p:spPr>
            <a:xfrm>
              <a:off x="3090335" y="1715874"/>
              <a:ext cx="83582" cy="45006"/>
            </a:xfrm>
            <a:custGeom>
              <a:avLst/>
              <a:gdLst>
                <a:gd name="connsiteX0" fmla="*/ 72475 w 83581"/>
                <a:gd name="connsiteY0" fmla="*/ 5720 h 45005"/>
                <a:gd name="connsiteX1" fmla="*/ 49329 w 83581"/>
                <a:gd name="connsiteY1" fmla="*/ 769 h 45005"/>
                <a:gd name="connsiteX2" fmla="*/ 53187 w 83581"/>
                <a:gd name="connsiteY2" fmla="*/ 15107 h 45005"/>
                <a:gd name="connsiteX3" fmla="*/ 38849 w 83581"/>
                <a:gd name="connsiteY3" fmla="*/ 11249 h 45005"/>
                <a:gd name="connsiteX4" fmla="*/ 34477 w 83581"/>
                <a:gd name="connsiteY4" fmla="*/ 20057 h 45005"/>
                <a:gd name="connsiteX5" fmla="*/ 26762 w 83581"/>
                <a:gd name="connsiteY5" fmla="*/ 20571 h 45005"/>
                <a:gd name="connsiteX6" fmla="*/ 6317 w 83581"/>
                <a:gd name="connsiteY6" fmla="*/ 1862 h 45005"/>
                <a:gd name="connsiteX7" fmla="*/ 4709 w 83581"/>
                <a:gd name="connsiteY7" fmla="*/ 17293 h 45005"/>
                <a:gd name="connsiteX8" fmla="*/ 24512 w 83581"/>
                <a:gd name="connsiteY8" fmla="*/ 31051 h 45005"/>
                <a:gd name="connsiteX9" fmla="*/ 54280 w 83581"/>
                <a:gd name="connsiteY9" fmla="*/ 30537 h 45005"/>
                <a:gd name="connsiteX10" fmla="*/ 51515 w 83581"/>
                <a:gd name="connsiteY10" fmla="*/ 45968 h 45005"/>
                <a:gd name="connsiteX11" fmla="*/ 77233 w 83581"/>
                <a:gd name="connsiteY11" fmla="*/ 47061 h 45005"/>
                <a:gd name="connsiteX12" fmla="*/ 87713 w 83581"/>
                <a:gd name="connsiteY12" fmla="*/ 37159 h 45005"/>
                <a:gd name="connsiteX13" fmla="*/ 86620 w 83581"/>
                <a:gd name="connsiteY13" fmla="*/ 24301 h 45005"/>
                <a:gd name="connsiteX14" fmla="*/ 72475 w 83581"/>
                <a:gd name="connsiteY14" fmla="*/ 5720 h 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581" h="45005">
                  <a:moveTo>
                    <a:pt x="72475" y="5720"/>
                  </a:moveTo>
                  <a:cubicBezTo>
                    <a:pt x="71961" y="11249"/>
                    <a:pt x="59231" y="4627"/>
                    <a:pt x="49329" y="769"/>
                  </a:cubicBezTo>
                  <a:cubicBezTo>
                    <a:pt x="39428" y="-3089"/>
                    <a:pt x="45472" y="8484"/>
                    <a:pt x="53187" y="15107"/>
                  </a:cubicBezTo>
                  <a:cubicBezTo>
                    <a:pt x="60902" y="21729"/>
                    <a:pt x="49329" y="18385"/>
                    <a:pt x="38849" y="11249"/>
                  </a:cubicBezTo>
                  <a:cubicBezTo>
                    <a:pt x="28370" y="4112"/>
                    <a:pt x="29527" y="16200"/>
                    <a:pt x="34477" y="20057"/>
                  </a:cubicBezTo>
                  <a:cubicBezTo>
                    <a:pt x="39428" y="23915"/>
                    <a:pt x="33384" y="29444"/>
                    <a:pt x="26762" y="20571"/>
                  </a:cubicBezTo>
                  <a:cubicBezTo>
                    <a:pt x="20140" y="11699"/>
                    <a:pt x="16797" y="2441"/>
                    <a:pt x="6317" y="1862"/>
                  </a:cubicBezTo>
                  <a:cubicBezTo>
                    <a:pt x="-4163" y="1283"/>
                    <a:pt x="659" y="12020"/>
                    <a:pt x="4709" y="17293"/>
                  </a:cubicBezTo>
                  <a:cubicBezTo>
                    <a:pt x="10239" y="24429"/>
                    <a:pt x="15704" y="26101"/>
                    <a:pt x="24512" y="31051"/>
                  </a:cubicBezTo>
                  <a:cubicBezTo>
                    <a:pt x="33320" y="36002"/>
                    <a:pt x="47658" y="28865"/>
                    <a:pt x="54280" y="30537"/>
                  </a:cubicBezTo>
                  <a:cubicBezTo>
                    <a:pt x="60902" y="32209"/>
                    <a:pt x="47143" y="40438"/>
                    <a:pt x="51515" y="45968"/>
                  </a:cubicBezTo>
                  <a:cubicBezTo>
                    <a:pt x="55887" y="51497"/>
                    <a:pt x="68103" y="47575"/>
                    <a:pt x="77233" y="47061"/>
                  </a:cubicBezTo>
                  <a:cubicBezTo>
                    <a:pt x="86362" y="46546"/>
                    <a:pt x="82248" y="41017"/>
                    <a:pt x="87713" y="37159"/>
                  </a:cubicBezTo>
                  <a:cubicBezTo>
                    <a:pt x="93178" y="33302"/>
                    <a:pt x="82248" y="33816"/>
                    <a:pt x="86620" y="24301"/>
                  </a:cubicBezTo>
                  <a:cubicBezTo>
                    <a:pt x="90992" y="14785"/>
                    <a:pt x="73054" y="190"/>
                    <a:pt x="72475" y="5720"/>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73" name="Freeform 25">
              <a:extLst>
                <a:ext uri="{FF2B5EF4-FFF2-40B4-BE49-F238E27FC236}">
                  <a16:creationId xmlns:a16="http://schemas.microsoft.com/office/drawing/2014/main" id="{F27393F8-1629-CA7E-962C-FBC226348573}"/>
                </a:ext>
              </a:extLst>
            </p:cNvPr>
            <p:cNvSpPr/>
            <p:nvPr/>
          </p:nvSpPr>
          <p:spPr>
            <a:xfrm>
              <a:off x="3392986" y="2041823"/>
              <a:ext cx="6429" cy="12859"/>
            </a:xfrm>
            <a:custGeom>
              <a:avLst/>
              <a:gdLst>
                <a:gd name="connsiteX0" fmla="*/ 5203 w 6429"/>
                <a:gd name="connsiteY0" fmla="*/ 13777 h 12858"/>
                <a:gd name="connsiteX1" fmla="*/ 6810 w 6429"/>
                <a:gd name="connsiteY1" fmla="*/ 18 h 12858"/>
                <a:gd name="connsiteX2" fmla="*/ 5203 w 6429"/>
                <a:gd name="connsiteY2" fmla="*/ 13777 h 12858"/>
              </a:gdLst>
              <a:ahLst/>
              <a:cxnLst>
                <a:cxn ang="0">
                  <a:pos x="connsiteX0" y="connsiteY0"/>
                </a:cxn>
                <a:cxn ang="0">
                  <a:pos x="connsiteX1" y="connsiteY1"/>
                </a:cxn>
                <a:cxn ang="0">
                  <a:pos x="connsiteX2" y="connsiteY2"/>
                </a:cxn>
              </a:cxnLst>
              <a:rect l="l" t="t" r="r" b="b"/>
              <a:pathLst>
                <a:path w="6429" h="12858">
                  <a:moveTo>
                    <a:pt x="5203" y="13777"/>
                  </a:moveTo>
                  <a:cubicBezTo>
                    <a:pt x="9060" y="13198"/>
                    <a:pt x="16776" y="-561"/>
                    <a:pt x="6810" y="18"/>
                  </a:cubicBezTo>
                  <a:cubicBezTo>
                    <a:pt x="-3155" y="597"/>
                    <a:pt x="-841" y="14613"/>
                    <a:pt x="5203" y="13777"/>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74" name="Freeform 26">
              <a:extLst>
                <a:ext uri="{FF2B5EF4-FFF2-40B4-BE49-F238E27FC236}">
                  <a16:creationId xmlns:a16="http://schemas.microsoft.com/office/drawing/2014/main" id="{A8FD688F-1BC3-9718-0E46-C6603B5ED6A3}"/>
                </a:ext>
              </a:extLst>
            </p:cNvPr>
            <p:cNvSpPr/>
            <p:nvPr/>
          </p:nvSpPr>
          <p:spPr>
            <a:xfrm>
              <a:off x="3426397" y="1917627"/>
              <a:ext cx="25718" cy="19288"/>
            </a:xfrm>
            <a:custGeom>
              <a:avLst/>
              <a:gdLst>
                <a:gd name="connsiteX0" fmla="*/ 26892 w 25717"/>
                <a:gd name="connsiteY0" fmla="*/ 20573 h 19288"/>
                <a:gd name="connsiteX1" fmla="*/ 28564 w 25717"/>
                <a:gd name="connsiteY1" fmla="*/ 4049 h 19288"/>
                <a:gd name="connsiteX2" fmla="*/ 12554 w 25717"/>
                <a:gd name="connsiteY2" fmla="*/ 192 h 19288"/>
                <a:gd name="connsiteX3" fmla="*/ 1560 w 25717"/>
                <a:gd name="connsiteY3" fmla="*/ 19480 h 19288"/>
                <a:gd name="connsiteX4" fmla="*/ 26892 w 25717"/>
                <a:gd name="connsiteY4" fmla="*/ 20573 h 19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19288">
                  <a:moveTo>
                    <a:pt x="26892" y="20573"/>
                  </a:moveTo>
                  <a:cubicBezTo>
                    <a:pt x="33321" y="19480"/>
                    <a:pt x="32293" y="9257"/>
                    <a:pt x="28564" y="4049"/>
                  </a:cubicBezTo>
                  <a:cubicBezTo>
                    <a:pt x="25799" y="192"/>
                    <a:pt x="18598" y="-387"/>
                    <a:pt x="12554" y="192"/>
                  </a:cubicBezTo>
                  <a:cubicBezTo>
                    <a:pt x="6511" y="770"/>
                    <a:pt x="-3969" y="10093"/>
                    <a:pt x="1560" y="19480"/>
                  </a:cubicBezTo>
                  <a:cubicBezTo>
                    <a:pt x="7089" y="28867"/>
                    <a:pt x="20463" y="21666"/>
                    <a:pt x="26892" y="20573"/>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75" name="Freeform 27">
              <a:extLst>
                <a:ext uri="{FF2B5EF4-FFF2-40B4-BE49-F238E27FC236}">
                  <a16:creationId xmlns:a16="http://schemas.microsoft.com/office/drawing/2014/main" id="{ED1FCBCD-4F1B-DB02-1464-05C8F000607D}"/>
                </a:ext>
              </a:extLst>
            </p:cNvPr>
            <p:cNvSpPr/>
            <p:nvPr/>
          </p:nvSpPr>
          <p:spPr>
            <a:xfrm>
              <a:off x="3271338" y="1791613"/>
              <a:ext cx="360045" cy="257175"/>
            </a:xfrm>
            <a:custGeom>
              <a:avLst/>
              <a:gdLst>
                <a:gd name="connsiteX0" fmla="*/ 298258 w 360045"/>
                <a:gd name="connsiteY0" fmla="*/ 173011 h 257175"/>
                <a:gd name="connsiteX1" fmla="*/ 316453 w 360045"/>
                <a:gd name="connsiteY1" fmla="*/ 190692 h 257175"/>
                <a:gd name="connsiteX2" fmla="*/ 329633 w 360045"/>
                <a:gd name="connsiteY2" fmla="*/ 187349 h 257175"/>
                <a:gd name="connsiteX3" fmla="*/ 342492 w 360045"/>
                <a:gd name="connsiteY3" fmla="*/ 180212 h 257175"/>
                <a:gd name="connsiteX4" fmla="*/ 358501 w 360045"/>
                <a:gd name="connsiteY4" fmla="*/ 164203 h 257175"/>
                <a:gd name="connsiteX5" fmla="*/ 344163 w 360045"/>
                <a:gd name="connsiteY5" fmla="*/ 155395 h 257175"/>
                <a:gd name="connsiteX6" fmla="*/ 333825 w 360045"/>
                <a:gd name="connsiteY6" fmla="*/ 148605 h 257175"/>
                <a:gd name="connsiteX7" fmla="*/ 333684 w 360045"/>
                <a:gd name="connsiteY7" fmla="*/ 146008 h 257175"/>
                <a:gd name="connsiteX8" fmla="*/ 311631 w 360045"/>
                <a:gd name="connsiteY8" fmla="*/ 134435 h 257175"/>
                <a:gd name="connsiteX9" fmla="*/ 289642 w 360045"/>
                <a:gd name="connsiteY9" fmla="*/ 126720 h 257175"/>
                <a:gd name="connsiteX10" fmla="*/ 273055 w 360045"/>
                <a:gd name="connsiteY10" fmla="*/ 112961 h 257175"/>
                <a:gd name="connsiteX11" fmla="*/ 290157 w 360045"/>
                <a:gd name="connsiteY11" fmla="*/ 109103 h 257175"/>
                <a:gd name="connsiteX12" fmla="*/ 275819 w 360045"/>
                <a:gd name="connsiteY12" fmla="*/ 101967 h 257175"/>
                <a:gd name="connsiteX13" fmla="*/ 283020 w 360045"/>
                <a:gd name="connsiteY13" fmla="*/ 96437 h 257175"/>
                <a:gd name="connsiteX14" fmla="*/ 276591 w 360045"/>
                <a:gd name="connsiteY14" fmla="*/ 85958 h 257175"/>
                <a:gd name="connsiteX15" fmla="*/ 267783 w 360045"/>
                <a:gd name="connsiteY15" fmla="*/ 90394 h 257175"/>
                <a:gd name="connsiteX16" fmla="*/ 269969 w 360045"/>
                <a:gd name="connsiteY16" fmla="*/ 80428 h 257175"/>
                <a:gd name="connsiteX17" fmla="*/ 250680 w 360045"/>
                <a:gd name="connsiteY17" fmla="*/ 74385 h 257175"/>
                <a:gd name="connsiteX18" fmla="*/ 241872 w 360045"/>
                <a:gd name="connsiteY18" fmla="*/ 68341 h 257175"/>
                <a:gd name="connsiteX19" fmla="*/ 225863 w 360045"/>
                <a:gd name="connsiteY19" fmla="*/ 71620 h 257175"/>
                <a:gd name="connsiteX20" fmla="*/ 221491 w 360045"/>
                <a:gd name="connsiteY20" fmla="*/ 67763 h 257175"/>
                <a:gd name="connsiteX21" fmla="*/ 231907 w 360045"/>
                <a:gd name="connsiteY21" fmla="*/ 57861 h 257175"/>
                <a:gd name="connsiteX22" fmla="*/ 213197 w 360045"/>
                <a:gd name="connsiteY22" fmla="*/ 58375 h 257175"/>
                <a:gd name="connsiteX23" fmla="*/ 198860 w 360045"/>
                <a:gd name="connsiteY23" fmla="*/ 46803 h 257175"/>
                <a:gd name="connsiteX24" fmla="*/ 183429 w 360045"/>
                <a:gd name="connsiteY24" fmla="*/ 37994 h 257175"/>
                <a:gd name="connsiteX25" fmla="*/ 157004 w 360045"/>
                <a:gd name="connsiteY25" fmla="*/ 27515 h 257175"/>
                <a:gd name="connsiteX26" fmla="*/ 143181 w 360045"/>
                <a:gd name="connsiteY26" fmla="*/ 37994 h 257175"/>
                <a:gd name="connsiteX27" fmla="*/ 135466 w 360045"/>
                <a:gd name="connsiteY27" fmla="*/ 35230 h 257175"/>
                <a:gd name="connsiteX28" fmla="*/ 115085 w 360045"/>
                <a:gd name="connsiteY28" fmla="*/ 41659 h 257175"/>
                <a:gd name="connsiteX29" fmla="*/ 115663 w 360045"/>
                <a:gd name="connsiteY29" fmla="*/ 20699 h 257175"/>
                <a:gd name="connsiteX30" fmla="*/ 106791 w 360045"/>
                <a:gd name="connsiteY30" fmla="*/ 5848 h 257175"/>
                <a:gd name="connsiteX31" fmla="*/ 82552 w 360045"/>
                <a:gd name="connsiteY31" fmla="*/ 5848 h 257175"/>
                <a:gd name="connsiteX32" fmla="*/ 56127 w 360045"/>
                <a:gd name="connsiteY32" fmla="*/ 16328 h 257175"/>
                <a:gd name="connsiteX33" fmla="*/ 59985 w 360045"/>
                <a:gd name="connsiteY33" fmla="*/ 34523 h 257175"/>
                <a:gd name="connsiteX34" fmla="*/ 53556 w 360045"/>
                <a:gd name="connsiteY34" fmla="*/ 46095 h 257175"/>
                <a:gd name="connsiteX35" fmla="*/ 66800 w 360045"/>
                <a:gd name="connsiteY35" fmla="*/ 55482 h 257175"/>
                <a:gd name="connsiteX36" fmla="*/ 45840 w 360045"/>
                <a:gd name="connsiteY36" fmla="*/ 47188 h 257175"/>
                <a:gd name="connsiteX37" fmla="*/ 43076 w 360045"/>
                <a:gd name="connsiteY37" fmla="*/ 31179 h 257175"/>
                <a:gd name="connsiteX38" fmla="*/ 49505 w 360045"/>
                <a:gd name="connsiteY38" fmla="*/ 13563 h 257175"/>
                <a:gd name="connsiteX39" fmla="*/ 62364 w 360045"/>
                <a:gd name="connsiteY39" fmla="*/ 2569 h 257175"/>
                <a:gd name="connsiteX40" fmla="*/ 13308 w 360045"/>
                <a:gd name="connsiteY40" fmla="*/ 14656 h 257175"/>
                <a:gd name="connsiteX41" fmla="*/ 1735 w 360045"/>
                <a:gd name="connsiteY41" fmla="*/ 57668 h 257175"/>
                <a:gd name="connsiteX42" fmla="*/ 28224 w 360045"/>
                <a:gd name="connsiteY42" fmla="*/ 62619 h 257175"/>
                <a:gd name="connsiteX43" fmla="*/ 25459 w 360045"/>
                <a:gd name="connsiteY43" fmla="*/ 68148 h 257175"/>
                <a:gd name="connsiteX44" fmla="*/ 6686 w 360045"/>
                <a:gd name="connsiteY44" fmla="*/ 69756 h 257175"/>
                <a:gd name="connsiteX45" fmla="*/ 30924 w 360045"/>
                <a:gd name="connsiteY45" fmla="*/ 81907 h 257175"/>
                <a:gd name="connsiteX46" fmla="*/ 43783 w 360045"/>
                <a:gd name="connsiteY46" fmla="*/ 84672 h 257175"/>
                <a:gd name="connsiteX47" fmla="*/ 68536 w 360045"/>
                <a:gd name="connsiteY47" fmla="*/ 88529 h 257175"/>
                <a:gd name="connsiteX48" fmla="*/ 96118 w 360045"/>
                <a:gd name="connsiteY48" fmla="*/ 93480 h 257175"/>
                <a:gd name="connsiteX49" fmla="*/ 108977 w 360045"/>
                <a:gd name="connsiteY49" fmla="*/ 87951 h 257175"/>
                <a:gd name="connsiteX50" fmla="*/ 137073 w 360045"/>
                <a:gd name="connsiteY50" fmla="*/ 91808 h 257175"/>
                <a:gd name="connsiteX51" fmla="*/ 135466 w 360045"/>
                <a:gd name="connsiteY51" fmla="*/ 84093 h 257175"/>
                <a:gd name="connsiteX52" fmla="*/ 138231 w 360045"/>
                <a:gd name="connsiteY52" fmla="*/ 78049 h 257175"/>
                <a:gd name="connsiteX53" fmla="*/ 153082 w 360045"/>
                <a:gd name="connsiteY53" fmla="*/ 87436 h 257175"/>
                <a:gd name="connsiteX54" fmla="*/ 159512 w 360045"/>
                <a:gd name="connsiteY54" fmla="*/ 93480 h 257175"/>
                <a:gd name="connsiteX55" fmla="*/ 178221 w 360045"/>
                <a:gd name="connsiteY55" fmla="*/ 106339 h 257175"/>
                <a:gd name="connsiteX56" fmla="*/ 166134 w 360045"/>
                <a:gd name="connsiteY56" fmla="*/ 116818 h 257175"/>
                <a:gd name="connsiteX57" fmla="*/ 185422 w 360045"/>
                <a:gd name="connsiteY57" fmla="*/ 111289 h 257175"/>
                <a:gd name="connsiteX58" fmla="*/ 196995 w 360045"/>
                <a:gd name="connsiteY58" fmla="*/ 123441 h 257175"/>
                <a:gd name="connsiteX59" fmla="*/ 215705 w 360045"/>
                <a:gd name="connsiteY59" fmla="*/ 135528 h 257175"/>
                <a:gd name="connsiteX60" fmla="*/ 215705 w 360045"/>
                <a:gd name="connsiteY60" fmla="*/ 157066 h 257175"/>
                <a:gd name="connsiteX61" fmla="*/ 236086 w 360045"/>
                <a:gd name="connsiteY61" fmla="*/ 155395 h 257175"/>
                <a:gd name="connsiteX62" fmla="*/ 255374 w 360045"/>
                <a:gd name="connsiteY62" fmla="*/ 164782 h 257175"/>
                <a:gd name="connsiteX63" fmla="*/ 237243 w 360045"/>
                <a:gd name="connsiteY63" fmla="*/ 173590 h 257175"/>
                <a:gd name="connsiteX64" fmla="*/ 205803 w 360045"/>
                <a:gd name="connsiteY64" fmla="*/ 162017 h 257175"/>
                <a:gd name="connsiteX65" fmla="*/ 202524 w 360045"/>
                <a:gd name="connsiteY65" fmla="*/ 182977 h 257175"/>
                <a:gd name="connsiteX66" fmla="*/ 173271 w 360045"/>
                <a:gd name="connsiteY66" fmla="*/ 189020 h 257175"/>
                <a:gd name="connsiteX67" fmla="*/ 156747 w 360045"/>
                <a:gd name="connsiteY67" fmla="*/ 192299 h 257175"/>
                <a:gd name="connsiteX68" fmla="*/ 149611 w 360045"/>
                <a:gd name="connsiteY68" fmla="*/ 207730 h 257175"/>
                <a:gd name="connsiteX69" fmla="*/ 177128 w 360045"/>
                <a:gd name="connsiteY69" fmla="*/ 208887 h 257175"/>
                <a:gd name="connsiteX70" fmla="*/ 189280 w 360045"/>
                <a:gd name="connsiteY70" fmla="*/ 206637 h 257175"/>
                <a:gd name="connsiteX71" fmla="*/ 207989 w 360045"/>
                <a:gd name="connsiteY71" fmla="*/ 205544 h 257175"/>
                <a:gd name="connsiteX72" fmla="*/ 222327 w 360045"/>
                <a:gd name="connsiteY72" fmla="*/ 218403 h 257175"/>
                <a:gd name="connsiteX73" fmla="*/ 229528 w 360045"/>
                <a:gd name="connsiteY73" fmla="*/ 234412 h 257175"/>
                <a:gd name="connsiteX74" fmla="*/ 259231 w 360045"/>
                <a:gd name="connsiteY74" fmla="*/ 243799 h 257175"/>
                <a:gd name="connsiteX75" fmla="*/ 297808 w 360045"/>
                <a:gd name="connsiteY75" fmla="*/ 258651 h 257175"/>
                <a:gd name="connsiteX76" fmla="*/ 265275 w 360045"/>
                <a:gd name="connsiteY76" fmla="*/ 225604 h 257175"/>
                <a:gd name="connsiteX77" fmla="*/ 283984 w 360045"/>
                <a:gd name="connsiteY77" fmla="*/ 228883 h 257175"/>
                <a:gd name="connsiteX78" fmla="*/ 317610 w 360045"/>
                <a:gd name="connsiteY78" fmla="*/ 231133 h 257175"/>
                <a:gd name="connsiteX79" fmla="*/ 311181 w 360045"/>
                <a:gd name="connsiteY79" fmla="*/ 216795 h 257175"/>
                <a:gd name="connsiteX80" fmla="*/ 298322 w 360045"/>
                <a:gd name="connsiteY80" fmla="*/ 199693 h 257175"/>
                <a:gd name="connsiteX81" fmla="*/ 277941 w 360045"/>
                <a:gd name="connsiteY81" fmla="*/ 180919 h 257175"/>
                <a:gd name="connsiteX82" fmla="*/ 281220 w 360045"/>
                <a:gd name="connsiteY82" fmla="*/ 167161 h 257175"/>
                <a:gd name="connsiteX83" fmla="*/ 298258 w 360045"/>
                <a:gd name="connsiteY83" fmla="*/ 17301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60045" h="257175">
                  <a:moveTo>
                    <a:pt x="298258" y="173011"/>
                  </a:moveTo>
                  <a:cubicBezTo>
                    <a:pt x="304687" y="173590"/>
                    <a:pt x="305973" y="181884"/>
                    <a:pt x="316453" y="190692"/>
                  </a:cubicBezTo>
                  <a:cubicBezTo>
                    <a:pt x="326933" y="199500"/>
                    <a:pt x="328026" y="193457"/>
                    <a:pt x="329633" y="187349"/>
                  </a:cubicBezTo>
                  <a:cubicBezTo>
                    <a:pt x="331240" y="181241"/>
                    <a:pt x="342878" y="186256"/>
                    <a:pt x="342492" y="180212"/>
                  </a:cubicBezTo>
                  <a:cubicBezTo>
                    <a:pt x="342106" y="174169"/>
                    <a:pt x="351879" y="166968"/>
                    <a:pt x="358501" y="164203"/>
                  </a:cubicBezTo>
                  <a:cubicBezTo>
                    <a:pt x="365123" y="161438"/>
                    <a:pt x="352972" y="154880"/>
                    <a:pt x="344163" y="155395"/>
                  </a:cubicBezTo>
                  <a:cubicBezTo>
                    <a:pt x="339438" y="156372"/>
                    <a:pt x="334809" y="153337"/>
                    <a:pt x="333825" y="148605"/>
                  </a:cubicBezTo>
                  <a:cubicBezTo>
                    <a:pt x="333651" y="147750"/>
                    <a:pt x="333600" y="146876"/>
                    <a:pt x="333684" y="146008"/>
                  </a:cubicBezTo>
                  <a:cubicBezTo>
                    <a:pt x="333684" y="142150"/>
                    <a:pt x="317160" y="132828"/>
                    <a:pt x="311631" y="134435"/>
                  </a:cubicBezTo>
                  <a:cubicBezTo>
                    <a:pt x="306102" y="136042"/>
                    <a:pt x="296779" y="127298"/>
                    <a:pt x="289642" y="126720"/>
                  </a:cubicBezTo>
                  <a:cubicBezTo>
                    <a:pt x="282506" y="126141"/>
                    <a:pt x="271962" y="120676"/>
                    <a:pt x="273055" y="112961"/>
                  </a:cubicBezTo>
                  <a:cubicBezTo>
                    <a:pt x="274148" y="105246"/>
                    <a:pt x="287392" y="115147"/>
                    <a:pt x="290157" y="109103"/>
                  </a:cubicBezTo>
                  <a:cubicBezTo>
                    <a:pt x="292921" y="103060"/>
                    <a:pt x="276398" y="106339"/>
                    <a:pt x="275819" y="101967"/>
                  </a:cubicBezTo>
                  <a:cubicBezTo>
                    <a:pt x="275241" y="97595"/>
                    <a:pt x="279677" y="99202"/>
                    <a:pt x="283020" y="96437"/>
                  </a:cubicBezTo>
                  <a:cubicBezTo>
                    <a:pt x="286363" y="93673"/>
                    <a:pt x="280255" y="88144"/>
                    <a:pt x="276591" y="85958"/>
                  </a:cubicBezTo>
                  <a:cubicBezTo>
                    <a:pt x="272926" y="83772"/>
                    <a:pt x="271640" y="90394"/>
                    <a:pt x="267783" y="90394"/>
                  </a:cubicBezTo>
                  <a:cubicBezTo>
                    <a:pt x="263925" y="90394"/>
                    <a:pt x="267204" y="83964"/>
                    <a:pt x="269969" y="80428"/>
                  </a:cubicBezTo>
                  <a:cubicBezTo>
                    <a:pt x="272733" y="76892"/>
                    <a:pt x="257110" y="72199"/>
                    <a:pt x="250680" y="74385"/>
                  </a:cubicBezTo>
                  <a:cubicBezTo>
                    <a:pt x="244251" y="76571"/>
                    <a:pt x="241872" y="72713"/>
                    <a:pt x="241872" y="68341"/>
                  </a:cubicBezTo>
                  <a:cubicBezTo>
                    <a:pt x="241872" y="63969"/>
                    <a:pt x="230299" y="68341"/>
                    <a:pt x="225863" y="71620"/>
                  </a:cubicBezTo>
                  <a:cubicBezTo>
                    <a:pt x="221427" y="74899"/>
                    <a:pt x="215962" y="68341"/>
                    <a:pt x="221491" y="67763"/>
                  </a:cubicBezTo>
                  <a:cubicBezTo>
                    <a:pt x="227020" y="67184"/>
                    <a:pt x="233578" y="62812"/>
                    <a:pt x="231907" y="57861"/>
                  </a:cubicBezTo>
                  <a:cubicBezTo>
                    <a:pt x="230235" y="52911"/>
                    <a:pt x="215962" y="52332"/>
                    <a:pt x="213197" y="58375"/>
                  </a:cubicBezTo>
                  <a:cubicBezTo>
                    <a:pt x="210432" y="64419"/>
                    <a:pt x="198860" y="51946"/>
                    <a:pt x="198860" y="46803"/>
                  </a:cubicBezTo>
                  <a:cubicBezTo>
                    <a:pt x="198860" y="41659"/>
                    <a:pt x="181243" y="46288"/>
                    <a:pt x="183429" y="37994"/>
                  </a:cubicBezTo>
                  <a:cubicBezTo>
                    <a:pt x="185615" y="29701"/>
                    <a:pt x="163048" y="27515"/>
                    <a:pt x="157004" y="27515"/>
                  </a:cubicBezTo>
                  <a:cubicBezTo>
                    <a:pt x="150961" y="27515"/>
                    <a:pt x="142088" y="32465"/>
                    <a:pt x="143181" y="37994"/>
                  </a:cubicBezTo>
                  <a:cubicBezTo>
                    <a:pt x="144274" y="43524"/>
                    <a:pt x="136752" y="41338"/>
                    <a:pt x="135466" y="35230"/>
                  </a:cubicBezTo>
                  <a:cubicBezTo>
                    <a:pt x="134180" y="29122"/>
                    <a:pt x="119521" y="41659"/>
                    <a:pt x="115085" y="41659"/>
                  </a:cubicBezTo>
                  <a:cubicBezTo>
                    <a:pt x="110649" y="41659"/>
                    <a:pt x="117849" y="25714"/>
                    <a:pt x="115663" y="20699"/>
                  </a:cubicBezTo>
                  <a:cubicBezTo>
                    <a:pt x="112372" y="15961"/>
                    <a:pt x="109401" y="10998"/>
                    <a:pt x="106791" y="5848"/>
                  </a:cubicBezTo>
                  <a:cubicBezTo>
                    <a:pt x="103512" y="-2446"/>
                    <a:pt x="86988" y="897"/>
                    <a:pt x="82552" y="5848"/>
                  </a:cubicBezTo>
                  <a:cubicBezTo>
                    <a:pt x="78116" y="10798"/>
                    <a:pt x="63843" y="8612"/>
                    <a:pt x="56127" y="16328"/>
                  </a:cubicBezTo>
                  <a:cubicBezTo>
                    <a:pt x="48412" y="24043"/>
                    <a:pt x="56642" y="31758"/>
                    <a:pt x="59985" y="34523"/>
                  </a:cubicBezTo>
                  <a:cubicBezTo>
                    <a:pt x="63328" y="37287"/>
                    <a:pt x="48412" y="41659"/>
                    <a:pt x="53556" y="46095"/>
                  </a:cubicBezTo>
                  <a:cubicBezTo>
                    <a:pt x="58699" y="50532"/>
                    <a:pt x="66414" y="48282"/>
                    <a:pt x="66800" y="55482"/>
                  </a:cubicBezTo>
                  <a:cubicBezTo>
                    <a:pt x="67186" y="62683"/>
                    <a:pt x="48605" y="53232"/>
                    <a:pt x="45840" y="47188"/>
                  </a:cubicBezTo>
                  <a:cubicBezTo>
                    <a:pt x="43076" y="41145"/>
                    <a:pt x="46933" y="35616"/>
                    <a:pt x="43076" y="31179"/>
                  </a:cubicBezTo>
                  <a:cubicBezTo>
                    <a:pt x="39218" y="26743"/>
                    <a:pt x="42497" y="21278"/>
                    <a:pt x="49505" y="13563"/>
                  </a:cubicBezTo>
                  <a:cubicBezTo>
                    <a:pt x="56513" y="5848"/>
                    <a:pt x="62364" y="7133"/>
                    <a:pt x="62364" y="2569"/>
                  </a:cubicBezTo>
                  <a:cubicBezTo>
                    <a:pt x="62364" y="-1996"/>
                    <a:pt x="31503" y="-1868"/>
                    <a:pt x="13308" y="14656"/>
                  </a:cubicBezTo>
                  <a:cubicBezTo>
                    <a:pt x="1684" y="25682"/>
                    <a:pt x="-2785" y="42296"/>
                    <a:pt x="1735" y="57668"/>
                  </a:cubicBezTo>
                  <a:cubicBezTo>
                    <a:pt x="2828" y="62040"/>
                    <a:pt x="18837" y="59854"/>
                    <a:pt x="28224" y="62619"/>
                  </a:cubicBezTo>
                  <a:cubicBezTo>
                    <a:pt x="37611" y="65383"/>
                    <a:pt x="32596" y="69048"/>
                    <a:pt x="25459" y="68148"/>
                  </a:cubicBezTo>
                  <a:cubicBezTo>
                    <a:pt x="18323" y="67248"/>
                    <a:pt x="6171" y="64805"/>
                    <a:pt x="6686" y="69756"/>
                  </a:cubicBezTo>
                  <a:cubicBezTo>
                    <a:pt x="7200" y="74706"/>
                    <a:pt x="22116" y="84093"/>
                    <a:pt x="30924" y="81907"/>
                  </a:cubicBezTo>
                  <a:cubicBezTo>
                    <a:pt x="39733" y="79721"/>
                    <a:pt x="39797" y="79721"/>
                    <a:pt x="43783" y="84672"/>
                  </a:cubicBezTo>
                  <a:cubicBezTo>
                    <a:pt x="47769" y="89622"/>
                    <a:pt x="58121" y="87951"/>
                    <a:pt x="68536" y="88529"/>
                  </a:cubicBezTo>
                  <a:cubicBezTo>
                    <a:pt x="77814" y="89655"/>
                    <a:pt x="87027" y="91307"/>
                    <a:pt x="96118" y="93480"/>
                  </a:cubicBezTo>
                  <a:cubicBezTo>
                    <a:pt x="101050" y="93834"/>
                    <a:pt x="105839" y="91770"/>
                    <a:pt x="108977" y="87951"/>
                  </a:cubicBezTo>
                  <a:cubicBezTo>
                    <a:pt x="110649" y="85186"/>
                    <a:pt x="131030" y="92387"/>
                    <a:pt x="137073" y="91808"/>
                  </a:cubicBezTo>
                  <a:cubicBezTo>
                    <a:pt x="143117" y="91230"/>
                    <a:pt x="139324" y="85765"/>
                    <a:pt x="135466" y="84093"/>
                  </a:cubicBezTo>
                  <a:cubicBezTo>
                    <a:pt x="131608" y="82421"/>
                    <a:pt x="133216" y="75285"/>
                    <a:pt x="138231" y="78049"/>
                  </a:cubicBezTo>
                  <a:cubicBezTo>
                    <a:pt x="143245" y="80814"/>
                    <a:pt x="151411" y="82486"/>
                    <a:pt x="153082" y="87436"/>
                  </a:cubicBezTo>
                  <a:cubicBezTo>
                    <a:pt x="154754" y="92387"/>
                    <a:pt x="159126" y="89622"/>
                    <a:pt x="159512" y="93480"/>
                  </a:cubicBezTo>
                  <a:cubicBezTo>
                    <a:pt x="159898" y="97337"/>
                    <a:pt x="177707" y="101774"/>
                    <a:pt x="178221" y="106339"/>
                  </a:cubicBezTo>
                  <a:cubicBezTo>
                    <a:pt x="178736" y="110904"/>
                    <a:pt x="161183" y="112768"/>
                    <a:pt x="166134" y="116818"/>
                  </a:cubicBezTo>
                  <a:cubicBezTo>
                    <a:pt x="171085" y="120869"/>
                    <a:pt x="178993" y="111868"/>
                    <a:pt x="185422" y="111289"/>
                  </a:cubicBezTo>
                  <a:cubicBezTo>
                    <a:pt x="191852" y="110711"/>
                    <a:pt x="191852" y="125627"/>
                    <a:pt x="196995" y="123441"/>
                  </a:cubicBezTo>
                  <a:cubicBezTo>
                    <a:pt x="203746" y="120419"/>
                    <a:pt x="209082" y="126206"/>
                    <a:pt x="215705" y="135528"/>
                  </a:cubicBezTo>
                  <a:cubicBezTo>
                    <a:pt x="222327" y="144851"/>
                    <a:pt x="215190" y="153723"/>
                    <a:pt x="215705" y="157066"/>
                  </a:cubicBezTo>
                  <a:cubicBezTo>
                    <a:pt x="216219" y="160410"/>
                    <a:pt x="228949" y="159252"/>
                    <a:pt x="236086" y="155395"/>
                  </a:cubicBezTo>
                  <a:cubicBezTo>
                    <a:pt x="243222" y="151537"/>
                    <a:pt x="249909" y="159831"/>
                    <a:pt x="255374" y="164782"/>
                  </a:cubicBezTo>
                  <a:cubicBezTo>
                    <a:pt x="260839" y="169732"/>
                    <a:pt x="234993" y="178026"/>
                    <a:pt x="237243" y="173590"/>
                  </a:cubicBezTo>
                  <a:cubicBezTo>
                    <a:pt x="239493" y="169154"/>
                    <a:pt x="221812" y="155974"/>
                    <a:pt x="205803" y="162017"/>
                  </a:cubicBezTo>
                  <a:cubicBezTo>
                    <a:pt x="189794" y="168061"/>
                    <a:pt x="200853" y="177448"/>
                    <a:pt x="202524" y="182977"/>
                  </a:cubicBezTo>
                  <a:cubicBezTo>
                    <a:pt x="204196" y="188506"/>
                    <a:pt x="188187" y="193971"/>
                    <a:pt x="173271" y="189020"/>
                  </a:cubicBezTo>
                  <a:cubicBezTo>
                    <a:pt x="158355" y="184070"/>
                    <a:pt x="162791" y="192299"/>
                    <a:pt x="156747" y="192299"/>
                  </a:cubicBezTo>
                  <a:cubicBezTo>
                    <a:pt x="150704" y="192299"/>
                    <a:pt x="143888" y="201686"/>
                    <a:pt x="149611" y="207730"/>
                  </a:cubicBezTo>
                  <a:cubicBezTo>
                    <a:pt x="155333" y="213774"/>
                    <a:pt x="167227" y="208309"/>
                    <a:pt x="177128" y="208887"/>
                  </a:cubicBezTo>
                  <a:cubicBezTo>
                    <a:pt x="187029" y="209466"/>
                    <a:pt x="188187" y="212166"/>
                    <a:pt x="189280" y="206637"/>
                  </a:cubicBezTo>
                  <a:cubicBezTo>
                    <a:pt x="190373" y="201108"/>
                    <a:pt x="200853" y="203872"/>
                    <a:pt x="207989" y="205544"/>
                  </a:cubicBezTo>
                  <a:cubicBezTo>
                    <a:pt x="215126" y="207216"/>
                    <a:pt x="213519" y="217117"/>
                    <a:pt x="222327" y="218403"/>
                  </a:cubicBezTo>
                  <a:cubicBezTo>
                    <a:pt x="231135" y="219688"/>
                    <a:pt x="223998" y="228368"/>
                    <a:pt x="229528" y="234412"/>
                  </a:cubicBezTo>
                  <a:cubicBezTo>
                    <a:pt x="235057" y="240455"/>
                    <a:pt x="252673" y="237176"/>
                    <a:pt x="259231" y="243799"/>
                  </a:cubicBezTo>
                  <a:cubicBezTo>
                    <a:pt x="265789" y="250421"/>
                    <a:pt x="293886" y="263537"/>
                    <a:pt x="297808" y="258651"/>
                  </a:cubicBezTo>
                  <a:cubicBezTo>
                    <a:pt x="301730" y="253764"/>
                    <a:pt x="273505" y="227790"/>
                    <a:pt x="265275" y="225604"/>
                  </a:cubicBezTo>
                  <a:cubicBezTo>
                    <a:pt x="257045" y="223418"/>
                    <a:pt x="273505" y="220653"/>
                    <a:pt x="283984" y="228883"/>
                  </a:cubicBezTo>
                  <a:cubicBezTo>
                    <a:pt x="294464" y="237112"/>
                    <a:pt x="309702" y="241034"/>
                    <a:pt x="317610" y="231133"/>
                  </a:cubicBezTo>
                  <a:cubicBezTo>
                    <a:pt x="325518" y="221232"/>
                    <a:pt x="311181" y="223932"/>
                    <a:pt x="311181" y="216795"/>
                  </a:cubicBezTo>
                  <a:cubicBezTo>
                    <a:pt x="311181" y="209659"/>
                    <a:pt x="306230" y="199693"/>
                    <a:pt x="298322" y="199693"/>
                  </a:cubicBezTo>
                  <a:cubicBezTo>
                    <a:pt x="290414" y="199693"/>
                    <a:pt x="270740" y="184263"/>
                    <a:pt x="277941" y="180919"/>
                  </a:cubicBezTo>
                  <a:cubicBezTo>
                    <a:pt x="285142" y="177576"/>
                    <a:pt x="275755" y="173204"/>
                    <a:pt x="281220" y="167161"/>
                  </a:cubicBezTo>
                  <a:cubicBezTo>
                    <a:pt x="286685" y="161117"/>
                    <a:pt x="291635" y="172497"/>
                    <a:pt x="298258" y="173011"/>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76" name="Freeform 28">
              <a:extLst>
                <a:ext uri="{FF2B5EF4-FFF2-40B4-BE49-F238E27FC236}">
                  <a16:creationId xmlns:a16="http://schemas.microsoft.com/office/drawing/2014/main" id="{A0C8FD79-12C8-86CA-1AA2-9311CCDCD040}"/>
                </a:ext>
              </a:extLst>
            </p:cNvPr>
            <p:cNvSpPr/>
            <p:nvPr/>
          </p:nvSpPr>
          <p:spPr>
            <a:xfrm>
              <a:off x="3072357" y="1690221"/>
              <a:ext cx="19288" cy="12859"/>
            </a:xfrm>
            <a:custGeom>
              <a:avLst/>
              <a:gdLst>
                <a:gd name="connsiteX0" fmla="*/ 18829 w 19288"/>
                <a:gd name="connsiteY0" fmla="*/ 17035 h 12858"/>
                <a:gd name="connsiteX1" fmla="*/ 55 w 19288"/>
                <a:gd name="connsiteY1" fmla="*/ 2183 h 12858"/>
                <a:gd name="connsiteX2" fmla="*/ 18829 w 19288"/>
                <a:gd name="connsiteY2" fmla="*/ 17035 h 12858"/>
              </a:gdLst>
              <a:ahLst/>
              <a:cxnLst>
                <a:cxn ang="0">
                  <a:pos x="connsiteX0" y="connsiteY0"/>
                </a:cxn>
                <a:cxn ang="0">
                  <a:pos x="connsiteX1" y="connsiteY1"/>
                </a:cxn>
                <a:cxn ang="0">
                  <a:pos x="connsiteX2" y="connsiteY2"/>
                </a:cxn>
              </a:cxnLst>
              <a:rect l="l" t="t" r="r" b="b"/>
              <a:pathLst>
                <a:path w="19288" h="12858">
                  <a:moveTo>
                    <a:pt x="18829" y="17035"/>
                  </a:moveTo>
                  <a:cubicBezTo>
                    <a:pt x="23201" y="11506"/>
                    <a:pt x="1148" y="-6111"/>
                    <a:pt x="55" y="2183"/>
                  </a:cubicBezTo>
                  <a:cubicBezTo>
                    <a:pt x="-1038" y="10477"/>
                    <a:pt x="14457" y="22886"/>
                    <a:pt x="18829" y="17035"/>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77" name="Freeform 29">
              <a:extLst>
                <a:ext uri="{FF2B5EF4-FFF2-40B4-BE49-F238E27FC236}">
                  <a16:creationId xmlns:a16="http://schemas.microsoft.com/office/drawing/2014/main" id="{ACB1857E-3375-4591-EBAB-2D8B7E0384F4}"/>
                </a:ext>
              </a:extLst>
            </p:cNvPr>
            <p:cNvSpPr/>
            <p:nvPr/>
          </p:nvSpPr>
          <p:spPr>
            <a:xfrm>
              <a:off x="3245468" y="1533770"/>
              <a:ext cx="385763" cy="192881"/>
            </a:xfrm>
            <a:custGeom>
              <a:avLst/>
              <a:gdLst>
                <a:gd name="connsiteX0" fmla="*/ 13782 w 385762"/>
                <a:gd name="connsiteY0" fmla="*/ 46185 h 192881"/>
                <a:gd name="connsiteX1" fmla="*/ 20983 w 385762"/>
                <a:gd name="connsiteY1" fmla="*/ 47856 h 192881"/>
                <a:gd name="connsiteX2" fmla="*/ 25934 w 385762"/>
                <a:gd name="connsiteY2" fmla="*/ 52807 h 192881"/>
                <a:gd name="connsiteX3" fmla="*/ 22076 w 385762"/>
                <a:gd name="connsiteY3" fmla="*/ 61037 h 192881"/>
                <a:gd name="connsiteX4" fmla="*/ 33649 w 385762"/>
                <a:gd name="connsiteY4" fmla="*/ 68752 h 192881"/>
                <a:gd name="connsiteX5" fmla="*/ 65088 w 385762"/>
                <a:gd name="connsiteY5" fmla="*/ 69909 h 192881"/>
                <a:gd name="connsiteX6" fmla="*/ 68946 w 385762"/>
                <a:gd name="connsiteY6" fmla="*/ 75953 h 192881"/>
                <a:gd name="connsiteX7" fmla="*/ 104179 w 385762"/>
                <a:gd name="connsiteY7" fmla="*/ 78717 h 192881"/>
                <a:gd name="connsiteX8" fmla="*/ 117424 w 385762"/>
                <a:gd name="connsiteY8" fmla="*/ 77046 h 192881"/>
                <a:gd name="connsiteX9" fmla="*/ 157093 w 385762"/>
                <a:gd name="connsiteY9" fmla="*/ 64187 h 192881"/>
                <a:gd name="connsiteX10" fmla="*/ 157093 w 385762"/>
                <a:gd name="connsiteY10" fmla="*/ 74667 h 192881"/>
                <a:gd name="connsiteX11" fmla="*/ 116331 w 385762"/>
                <a:gd name="connsiteY11" fmla="*/ 83475 h 192881"/>
                <a:gd name="connsiteX12" fmla="*/ 131761 w 385762"/>
                <a:gd name="connsiteY12" fmla="*/ 99999 h 192881"/>
                <a:gd name="connsiteX13" fmla="*/ 110801 w 385762"/>
                <a:gd name="connsiteY13" fmla="*/ 93955 h 192881"/>
                <a:gd name="connsiteX14" fmla="*/ 71646 w 385762"/>
                <a:gd name="connsiteY14" fmla="*/ 85147 h 192881"/>
                <a:gd name="connsiteX15" fmla="*/ 72225 w 385762"/>
                <a:gd name="connsiteY15" fmla="*/ 104949 h 192881"/>
                <a:gd name="connsiteX16" fmla="*/ 95371 w 385762"/>
                <a:gd name="connsiteY16" fmla="*/ 119865 h 192881"/>
                <a:gd name="connsiteX17" fmla="*/ 119610 w 385762"/>
                <a:gd name="connsiteY17" fmla="*/ 134717 h 192881"/>
                <a:gd name="connsiteX18" fmla="*/ 85984 w 385762"/>
                <a:gd name="connsiteY18" fmla="*/ 128288 h 192881"/>
                <a:gd name="connsiteX19" fmla="*/ 53837 w 385762"/>
                <a:gd name="connsiteY19" fmla="*/ 142625 h 192881"/>
                <a:gd name="connsiteX20" fmla="*/ 83605 w 385762"/>
                <a:gd name="connsiteY20" fmla="*/ 143204 h 192881"/>
                <a:gd name="connsiteX21" fmla="*/ 80840 w 385762"/>
                <a:gd name="connsiteY21" fmla="*/ 150919 h 192881"/>
                <a:gd name="connsiteX22" fmla="*/ 95178 w 385762"/>
                <a:gd name="connsiteY22" fmla="*/ 167443 h 192881"/>
                <a:gd name="connsiteX23" fmla="*/ 78654 w 385762"/>
                <a:gd name="connsiteY23" fmla="*/ 165771 h 192881"/>
                <a:gd name="connsiteX24" fmla="*/ 57180 w 385762"/>
                <a:gd name="connsiteY24" fmla="*/ 154777 h 192881"/>
                <a:gd name="connsiteX25" fmla="*/ 55509 w 385762"/>
                <a:gd name="connsiteY25" fmla="*/ 166864 h 192881"/>
                <a:gd name="connsiteX26" fmla="*/ 54930 w 385762"/>
                <a:gd name="connsiteY26" fmla="*/ 174579 h 192881"/>
                <a:gd name="connsiteX27" fmla="*/ 29598 w 385762"/>
                <a:gd name="connsiteY27" fmla="*/ 187438 h 192881"/>
                <a:gd name="connsiteX28" fmla="*/ 70361 w 385762"/>
                <a:gd name="connsiteY28" fmla="*/ 191874 h 192881"/>
                <a:gd name="connsiteX29" fmla="*/ 92413 w 385762"/>
                <a:gd name="connsiteY29" fmla="*/ 192967 h 192881"/>
                <a:gd name="connsiteX30" fmla="*/ 117809 w 385762"/>
                <a:gd name="connsiteY30" fmla="*/ 190203 h 192881"/>
                <a:gd name="connsiteX31" fmla="*/ 136519 w 385762"/>
                <a:gd name="connsiteY31" fmla="*/ 196311 h 192881"/>
                <a:gd name="connsiteX32" fmla="*/ 156386 w 385762"/>
                <a:gd name="connsiteY32" fmla="*/ 194639 h 192881"/>
                <a:gd name="connsiteX33" fmla="*/ 170144 w 385762"/>
                <a:gd name="connsiteY33" fmla="*/ 190203 h 192881"/>
                <a:gd name="connsiteX34" fmla="*/ 175674 w 385762"/>
                <a:gd name="connsiteY34" fmla="*/ 179208 h 192881"/>
                <a:gd name="connsiteX35" fmla="*/ 160758 w 385762"/>
                <a:gd name="connsiteY35" fmla="*/ 179208 h 192881"/>
                <a:gd name="connsiteX36" fmla="*/ 135040 w 385762"/>
                <a:gd name="connsiteY36" fmla="*/ 174258 h 192881"/>
                <a:gd name="connsiteX37" fmla="*/ 135619 w 385762"/>
                <a:gd name="connsiteY37" fmla="*/ 167057 h 192881"/>
                <a:gd name="connsiteX38" fmla="*/ 168151 w 385762"/>
                <a:gd name="connsiteY38" fmla="*/ 165964 h 192881"/>
                <a:gd name="connsiteX39" fmla="*/ 170337 w 385762"/>
                <a:gd name="connsiteY39" fmla="*/ 153877 h 192881"/>
                <a:gd name="connsiteX40" fmla="*/ 193483 w 385762"/>
                <a:gd name="connsiteY40" fmla="*/ 152205 h 192881"/>
                <a:gd name="connsiteX41" fmla="*/ 218301 w 385762"/>
                <a:gd name="connsiteY41" fmla="*/ 126809 h 192881"/>
                <a:gd name="connsiteX42" fmla="*/ 185189 w 385762"/>
                <a:gd name="connsiteY42" fmla="*/ 119673 h 192881"/>
                <a:gd name="connsiteX43" fmla="*/ 213350 w 385762"/>
                <a:gd name="connsiteY43" fmla="*/ 112536 h 192881"/>
                <a:gd name="connsiteX44" fmla="*/ 228780 w 385762"/>
                <a:gd name="connsiteY44" fmla="*/ 100963 h 192881"/>
                <a:gd name="connsiteX45" fmla="*/ 253019 w 385762"/>
                <a:gd name="connsiteY45" fmla="*/ 102570 h 192881"/>
                <a:gd name="connsiteX46" fmla="*/ 263499 w 385762"/>
                <a:gd name="connsiteY46" fmla="*/ 91576 h 192881"/>
                <a:gd name="connsiteX47" fmla="*/ 302590 w 385762"/>
                <a:gd name="connsiteY47" fmla="*/ 71195 h 192881"/>
                <a:gd name="connsiteX48" fmla="*/ 343930 w 385762"/>
                <a:gd name="connsiteY48" fmla="*/ 53514 h 192881"/>
                <a:gd name="connsiteX49" fmla="*/ 307026 w 385762"/>
                <a:gd name="connsiteY49" fmla="*/ 51328 h 192881"/>
                <a:gd name="connsiteX50" fmla="*/ 336215 w 385762"/>
                <a:gd name="connsiteY50" fmla="*/ 44899 h 192881"/>
                <a:gd name="connsiteX51" fmla="*/ 374277 w 385762"/>
                <a:gd name="connsiteY51" fmla="*/ 33905 h 192881"/>
                <a:gd name="connsiteX52" fmla="*/ 377556 w 385762"/>
                <a:gd name="connsiteY52" fmla="*/ 21753 h 192881"/>
                <a:gd name="connsiteX53" fmla="*/ 358268 w 385762"/>
                <a:gd name="connsiteY53" fmla="*/ 14038 h 192881"/>
                <a:gd name="connsiteX54" fmla="*/ 343930 w 385762"/>
                <a:gd name="connsiteY54" fmla="*/ 10180 h 192881"/>
                <a:gd name="connsiteX55" fmla="*/ 315834 w 385762"/>
                <a:gd name="connsiteY55" fmla="*/ 14038 h 192881"/>
                <a:gd name="connsiteX56" fmla="*/ 320785 w 385762"/>
                <a:gd name="connsiteY56" fmla="*/ 6323 h 192881"/>
                <a:gd name="connsiteX57" fmla="*/ 277258 w 385762"/>
                <a:gd name="connsiteY57" fmla="*/ 1372 h 192881"/>
                <a:gd name="connsiteX58" fmla="*/ 255205 w 385762"/>
                <a:gd name="connsiteY58" fmla="*/ 3044 h 192881"/>
                <a:gd name="connsiteX59" fmla="*/ 233731 w 385762"/>
                <a:gd name="connsiteY59" fmla="*/ 6901 h 192881"/>
                <a:gd name="connsiteX60" fmla="*/ 224344 w 385762"/>
                <a:gd name="connsiteY60" fmla="*/ 6323 h 192881"/>
                <a:gd name="connsiteX61" fmla="*/ 193483 w 385762"/>
                <a:gd name="connsiteY61" fmla="*/ 5230 h 192881"/>
                <a:gd name="connsiteX62" fmla="*/ 174195 w 385762"/>
                <a:gd name="connsiteY62" fmla="*/ 9087 h 192881"/>
                <a:gd name="connsiteX63" fmla="*/ 151564 w 385762"/>
                <a:gd name="connsiteY63" fmla="*/ 7994 h 192881"/>
                <a:gd name="connsiteX64" fmla="*/ 145134 w 385762"/>
                <a:gd name="connsiteY64" fmla="*/ 11273 h 192881"/>
                <a:gd name="connsiteX65" fmla="*/ 137419 w 385762"/>
                <a:gd name="connsiteY65" fmla="*/ 17381 h 192881"/>
                <a:gd name="connsiteX66" fmla="*/ 116974 w 385762"/>
                <a:gd name="connsiteY66" fmla="*/ 21753 h 192881"/>
                <a:gd name="connsiteX67" fmla="*/ 102122 w 385762"/>
                <a:gd name="connsiteY67" fmla="*/ 25611 h 192881"/>
                <a:gd name="connsiteX68" fmla="*/ 80648 w 385762"/>
                <a:gd name="connsiteY68" fmla="*/ 23425 h 192881"/>
                <a:gd name="connsiteX69" fmla="*/ 68496 w 385762"/>
                <a:gd name="connsiteY69" fmla="*/ 30561 h 192881"/>
                <a:gd name="connsiteX70" fmla="*/ 60202 w 385762"/>
                <a:gd name="connsiteY70" fmla="*/ 36669 h 192881"/>
                <a:gd name="connsiteX71" fmla="*/ 40914 w 385762"/>
                <a:gd name="connsiteY71" fmla="*/ 33905 h 192881"/>
                <a:gd name="connsiteX72" fmla="*/ 31013 w 385762"/>
                <a:gd name="connsiteY72" fmla="*/ 41620 h 192881"/>
                <a:gd name="connsiteX73" fmla="*/ 4588 w 385762"/>
                <a:gd name="connsiteY73" fmla="*/ 43806 h 192881"/>
                <a:gd name="connsiteX74" fmla="*/ 13782 w 385762"/>
                <a:gd name="connsiteY74" fmla="*/ 46185 h 19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85762" h="192881">
                  <a:moveTo>
                    <a:pt x="13782" y="46185"/>
                  </a:moveTo>
                  <a:cubicBezTo>
                    <a:pt x="21497" y="41234"/>
                    <a:pt x="27605" y="44513"/>
                    <a:pt x="20983" y="47856"/>
                  </a:cubicBezTo>
                  <a:cubicBezTo>
                    <a:pt x="14361" y="51200"/>
                    <a:pt x="16547" y="53321"/>
                    <a:pt x="25934" y="52807"/>
                  </a:cubicBezTo>
                  <a:cubicBezTo>
                    <a:pt x="35320" y="52293"/>
                    <a:pt x="22076" y="55572"/>
                    <a:pt x="22076" y="61037"/>
                  </a:cubicBezTo>
                  <a:cubicBezTo>
                    <a:pt x="22076" y="66502"/>
                    <a:pt x="33070" y="63287"/>
                    <a:pt x="33649" y="68752"/>
                  </a:cubicBezTo>
                  <a:cubicBezTo>
                    <a:pt x="34227" y="74217"/>
                    <a:pt x="57888" y="76467"/>
                    <a:pt x="65088" y="69909"/>
                  </a:cubicBezTo>
                  <a:cubicBezTo>
                    <a:pt x="72289" y="63351"/>
                    <a:pt x="69460" y="71516"/>
                    <a:pt x="68946" y="75953"/>
                  </a:cubicBezTo>
                  <a:cubicBezTo>
                    <a:pt x="68432" y="80389"/>
                    <a:pt x="102572" y="84182"/>
                    <a:pt x="104179" y="78717"/>
                  </a:cubicBezTo>
                  <a:cubicBezTo>
                    <a:pt x="105786" y="73252"/>
                    <a:pt x="110608" y="75374"/>
                    <a:pt x="117424" y="77046"/>
                  </a:cubicBezTo>
                  <a:cubicBezTo>
                    <a:pt x="124239" y="78717"/>
                    <a:pt x="156578" y="71002"/>
                    <a:pt x="157093" y="64187"/>
                  </a:cubicBezTo>
                  <a:cubicBezTo>
                    <a:pt x="157607" y="57372"/>
                    <a:pt x="167573" y="67466"/>
                    <a:pt x="157093" y="74667"/>
                  </a:cubicBezTo>
                  <a:cubicBezTo>
                    <a:pt x="146613" y="81868"/>
                    <a:pt x="125717" y="80710"/>
                    <a:pt x="116331" y="83475"/>
                  </a:cubicBezTo>
                  <a:cubicBezTo>
                    <a:pt x="106944" y="86240"/>
                    <a:pt x="122374" y="92862"/>
                    <a:pt x="131761" y="99999"/>
                  </a:cubicBezTo>
                  <a:cubicBezTo>
                    <a:pt x="141148" y="107135"/>
                    <a:pt x="119610" y="103278"/>
                    <a:pt x="110801" y="93955"/>
                  </a:cubicBezTo>
                  <a:cubicBezTo>
                    <a:pt x="101993" y="84632"/>
                    <a:pt x="82126" y="84568"/>
                    <a:pt x="71646" y="85147"/>
                  </a:cubicBezTo>
                  <a:cubicBezTo>
                    <a:pt x="61167" y="85725"/>
                    <a:pt x="64510" y="104949"/>
                    <a:pt x="72225" y="104949"/>
                  </a:cubicBezTo>
                  <a:cubicBezTo>
                    <a:pt x="79940" y="104949"/>
                    <a:pt x="87656" y="107714"/>
                    <a:pt x="95371" y="119865"/>
                  </a:cubicBezTo>
                  <a:cubicBezTo>
                    <a:pt x="103086" y="132017"/>
                    <a:pt x="119610" y="129188"/>
                    <a:pt x="119610" y="134717"/>
                  </a:cubicBezTo>
                  <a:cubicBezTo>
                    <a:pt x="119610" y="140246"/>
                    <a:pt x="98135" y="130281"/>
                    <a:pt x="85984" y="128288"/>
                  </a:cubicBezTo>
                  <a:cubicBezTo>
                    <a:pt x="73832" y="126295"/>
                    <a:pt x="54609" y="133817"/>
                    <a:pt x="53837" y="142625"/>
                  </a:cubicBezTo>
                  <a:cubicBezTo>
                    <a:pt x="53065" y="151434"/>
                    <a:pt x="71454" y="150341"/>
                    <a:pt x="83605" y="143204"/>
                  </a:cubicBezTo>
                  <a:cubicBezTo>
                    <a:pt x="95757" y="136067"/>
                    <a:pt x="86948" y="145390"/>
                    <a:pt x="80840" y="150919"/>
                  </a:cubicBezTo>
                  <a:cubicBezTo>
                    <a:pt x="74733" y="156449"/>
                    <a:pt x="95178" y="160821"/>
                    <a:pt x="95178" y="167443"/>
                  </a:cubicBezTo>
                  <a:cubicBezTo>
                    <a:pt x="95178" y="174065"/>
                    <a:pt x="80326" y="171815"/>
                    <a:pt x="78654" y="165771"/>
                  </a:cubicBezTo>
                  <a:cubicBezTo>
                    <a:pt x="76983" y="159727"/>
                    <a:pt x="71454" y="153684"/>
                    <a:pt x="57180" y="154777"/>
                  </a:cubicBezTo>
                  <a:cubicBezTo>
                    <a:pt x="42907" y="155870"/>
                    <a:pt x="46700" y="165771"/>
                    <a:pt x="55509" y="166864"/>
                  </a:cubicBezTo>
                  <a:cubicBezTo>
                    <a:pt x="64317" y="167957"/>
                    <a:pt x="64896" y="174579"/>
                    <a:pt x="54930" y="174579"/>
                  </a:cubicBezTo>
                  <a:cubicBezTo>
                    <a:pt x="44965" y="174579"/>
                    <a:pt x="22783" y="181009"/>
                    <a:pt x="29598" y="187438"/>
                  </a:cubicBezTo>
                  <a:cubicBezTo>
                    <a:pt x="36413" y="193867"/>
                    <a:pt x="65410" y="187438"/>
                    <a:pt x="70361" y="191874"/>
                  </a:cubicBezTo>
                  <a:cubicBezTo>
                    <a:pt x="75311" y="196311"/>
                    <a:pt x="89134" y="197918"/>
                    <a:pt x="92413" y="192967"/>
                  </a:cubicBezTo>
                  <a:cubicBezTo>
                    <a:pt x="95692" y="188017"/>
                    <a:pt x="106751" y="190203"/>
                    <a:pt x="117809" y="190203"/>
                  </a:cubicBezTo>
                  <a:cubicBezTo>
                    <a:pt x="128868" y="190203"/>
                    <a:pt x="131568" y="191874"/>
                    <a:pt x="136519" y="196311"/>
                  </a:cubicBezTo>
                  <a:cubicBezTo>
                    <a:pt x="141469" y="200747"/>
                    <a:pt x="150278" y="199011"/>
                    <a:pt x="156386" y="194639"/>
                  </a:cubicBezTo>
                  <a:cubicBezTo>
                    <a:pt x="159973" y="191000"/>
                    <a:pt x="165110" y="189341"/>
                    <a:pt x="170144" y="190203"/>
                  </a:cubicBezTo>
                  <a:cubicBezTo>
                    <a:pt x="177860" y="190203"/>
                    <a:pt x="179531" y="185252"/>
                    <a:pt x="175674" y="179208"/>
                  </a:cubicBezTo>
                  <a:cubicBezTo>
                    <a:pt x="171816" y="173165"/>
                    <a:pt x="161851" y="183580"/>
                    <a:pt x="160758" y="179208"/>
                  </a:cubicBezTo>
                  <a:cubicBezTo>
                    <a:pt x="159407" y="173743"/>
                    <a:pt x="150278" y="172008"/>
                    <a:pt x="135040" y="174258"/>
                  </a:cubicBezTo>
                  <a:cubicBezTo>
                    <a:pt x="119802" y="176508"/>
                    <a:pt x="126232" y="164292"/>
                    <a:pt x="135619" y="167057"/>
                  </a:cubicBezTo>
                  <a:cubicBezTo>
                    <a:pt x="146382" y="169442"/>
                    <a:pt x="157575" y="169069"/>
                    <a:pt x="168151" y="165964"/>
                  </a:cubicBezTo>
                  <a:cubicBezTo>
                    <a:pt x="178631" y="163199"/>
                    <a:pt x="170337" y="158249"/>
                    <a:pt x="170337" y="153877"/>
                  </a:cubicBezTo>
                  <a:cubicBezTo>
                    <a:pt x="170337" y="149505"/>
                    <a:pt x="183582" y="152205"/>
                    <a:pt x="193483" y="152205"/>
                  </a:cubicBezTo>
                  <a:cubicBezTo>
                    <a:pt x="203384" y="152205"/>
                    <a:pt x="217722" y="136196"/>
                    <a:pt x="218301" y="126809"/>
                  </a:cubicBezTo>
                  <a:cubicBezTo>
                    <a:pt x="218879" y="117422"/>
                    <a:pt x="196248" y="119673"/>
                    <a:pt x="185189" y="119673"/>
                  </a:cubicBezTo>
                  <a:cubicBezTo>
                    <a:pt x="174131" y="119673"/>
                    <a:pt x="192390" y="111379"/>
                    <a:pt x="213350" y="112536"/>
                  </a:cubicBezTo>
                  <a:cubicBezTo>
                    <a:pt x="234310" y="113693"/>
                    <a:pt x="224923" y="104242"/>
                    <a:pt x="228780" y="100963"/>
                  </a:cubicBezTo>
                  <a:cubicBezTo>
                    <a:pt x="232638" y="97684"/>
                    <a:pt x="242539" y="104821"/>
                    <a:pt x="253019" y="102570"/>
                  </a:cubicBezTo>
                  <a:cubicBezTo>
                    <a:pt x="263499" y="100320"/>
                    <a:pt x="256298" y="91576"/>
                    <a:pt x="263499" y="91576"/>
                  </a:cubicBezTo>
                  <a:cubicBezTo>
                    <a:pt x="268578" y="91576"/>
                    <a:pt x="280022" y="83861"/>
                    <a:pt x="302590" y="71195"/>
                  </a:cubicBezTo>
                  <a:cubicBezTo>
                    <a:pt x="325157" y="58529"/>
                    <a:pt x="342837" y="60715"/>
                    <a:pt x="343930" y="53514"/>
                  </a:cubicBezTo>
                  <a:cubicBezTo>
                    <a:pt x="345023" y="46313"/>
                    <a:pt x="312555" y="53514"/>
                    <a:pt x="307026" y="51328"/>
                  </a:cubicBezTo>
                  <a:cubicBezTo>
                    <a:pt x="301497" y="49142"/>
                    <a:pt x="329593" y="43034"/>
                    <a:pt x="336215" y="44899"/>
                  </a:cubicBezTo>
                  <a:cubicBezTo>
                    <a:pt x="342837" y="46763"/>
                    <a:pt x="351646" y="44899"/>
                    <a:pt x="374277" y="33905"/>
                  </a:cubicBezTo>
                  <a:cubicBezTo>
                    <a:pt x="396909" y="22910"/>
                    <a:pt x="387136" y="20081"/>
                    <a:pt x="377556" y="21753"/>
                  </a:cubicBezTo>
                  <a:cubicBezTo>
                    <a:pt x="367976" y="23425"/>
                    <a:pt x="357754" y="20081"/>
                    <a:pt x="358268" y="14038"/>
                  </a:cubicBezTo>
                  <a:cubicBezTo>
                    <a:pt x="358782" y="7994"/>
                    <a:pt x="344509" y="13524"/>
                    <a:pt x="343930" y="10180"/>
                  </a:cubicBezTo>
                  <a:cubicBezTo>
                    <a:pt x="343352" y="6837"/>
                    <a:pt x="330172" y="8509"/>
                    <a:pt x="315834" y="14038"/>
                  </a:cubicBezTo>
                  <a:cubicBezTo>
                    <a:pt x="301497" y="19567"/>
                    <a:pt x="314741" y="8509"/>
                    <a:pt x="320785" y="6323"/>
                  </a:cubicBezTo>
                  <a:cubicBezTo>
                    <a:pt x="326828" y="4137"/>
                    <a:pt x="284394" y="6323"/>
                    <a:pt x="277258" y="1372"/>
                  </a:cubicBezTo>
                  <a:cubicBezTo>
                    <a:pt x="270121" y="-3579"/>
                    <a:pt x="261827" y="9666"/>
                    <a:pt x="255205" y="3044"/>
                  </a:cubicBezTo>
                  <a:cubicBezTo>
                    <a:pt x="248583" y="-3579"/>
                    <a:pt x="231545" y="1951"/>
                    <a:pt x="233731" y="6901"/>
                  </a:cubicBezTo>
                  <a:cubicBezTo>
                    <a:pt x="235917" y="11852"/>
                    <a:pt x="230966" y="11852"/>
                    <a:pt x="224344" y="6323"/>
                  </a:cubicBezTo>
                  <a:cubicBezTo>
                    <a:pt x="217722" y="793"/>
                    <a:pt x="205056" y="6901"/>
                    <a:pt x="193483" y="5230"/>
                  </a:cubicBezTo>
                  <a:cubicBezTo>
                    <a:pt x="181910" y="3558"/>
                    <a:pt x="187054" y="14617"/>
                    <a:pt x="174195" y="9087"/>
                  </a:cubicBezTo>
                  <a:cubicBezTo>
                    <a:pt x="161336" y="3558"/>
                    <a:pt x="147770" y="6323"/>
                    <a:pt x="151564" y="7994"/>
                  </a:cubicBezTo>
                  <a:cubicBezTo>
                    <a:pt x="155357" y="9666"/>
                    <a:pt x="150471" y="12945"/>
                    <a:pt x="145134" y="11273"/>
                  </a:cubicBezTo>
                  <a:cubicBezTo>
                    <a:pt x="139798" y="9602"/>
                    <a:pt x="134654" y="11852"/>
                    <a:pt x="137419" y="17381"/>
                  </a:cubicBezTo>
                  <a:cubicBezTo>
                    <a:pt x="140184" y="22910"/>
                    <a:pt x="116974" y="15709"/>
                    <a:pt x="116974" y="21753"/>
                  </a:cubicBezTo>
                  <a:cubicBezTo>
                    <a:pt x="116974" y="27797"/>
                    <a:pt x="108744" y="31140"/>
                    <a:pt x="102122" y="25611"/>
                  </a:cubicBezTo>
                  <a:cubicBezTo>
                    <a:pt x="95499" y="20081"/>
                    <a:pt x="74540" y="18474"/>
                    <a:pt x="80648" y="23425"/>
                  </a:cubicBezTo>
                  <a:cubicBezTo>
                    <a:pt x="86755" y="28375"/>
                    <a:pt x="61874" y="25611"/>
                    <a:pt x="68496" y="30561"/>
                  </a:cubicBezTo>
                  <a:cubicBezTo>
                    <a:pt x="75118" y="35512"/>
                    <a:pt x="60202" y="39370"/>
                    <a:pt x="60202" y="36669"/>
                  </a:cubicBezTo>
                  <a:cubicBezTo>
                    <a:pt x="60202" y="33969"/>
                    <a:pt x="46443" y="28954"/>
                    <a:pt x="40914" y="33905"/>
                  </a:cubicBezTo>
                  <a:cubicBezTo>
                    <a:pt x="35385" y="38855"/>
                    <a:pt x="33777" y="44899"/>
                    <a:pt x="31013" y="41620"/>
                  </a:cubicBezTo>
                  <a:cubicBezTo>
                    <a:pt x="28248" y="38341"/>
                    <a:pt x="16161" y="39370"/>
                    <a:pt x="4588" y="43806"/>
                  </a:cubicBezTo>
                  <a:cubicBezTo>
                    <a:pt x="-6985" y="48242"/>
                    <a:pt x="6067" y="51135"/>
                    <a:pt x="13782" y="46185"/>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78" name="Freeform 30">
              <a:extLst>
                <a:ext uri="{FF2B5EF4-FFF2-40B4-BE49-F238E27FC236}">
                  <a16:creationId xmlns:a16="http://schemas.microsoft.com/office/drawing/2014/main" id="{46A6877C-7E40-0817-A6B1-569431E1B079}"/>
                </a:ext>
              </a:extLst>
            </p:cNvPr>
            <p:cNvSpPr/>
            <p:nvPr/>
          </p:nvSpPr>
          <p:spPr>
            <a:xfrm>
              <a:off x="3088392" y="1751181"/>
              <a:ext cx="12859" cy="6429"/>
            </a:xfrm>
            <a:custGeom>
              <a:avLst/>
              <a:gdLst>
                <a:gd name="connsiteX0" fmla="*/ 12181 w 12858"/>
                <a:gd name="connsiteY0" fmla="*/ 8989 h 6429"/>
                <a:gd name="connsiteX1" fmla="*/ 608 w 12858"/>
                <a:gd name="connsiteY1" fmla="*/ 2945 h 6429"/>
                <a:gd name="connsiteX2" fmla="*/ 12181 w 12858"/>
                <a:gd name="connsiteY2" fmla="*/ 8989 h 6429"/>
              </a:gdLst>
              <a:ahLst/>
              <a:cxnLst>
                <a:cxn ang="0">
                  <a:pos x="connsiteX0" y="connsiteY0"/>
                </a:cxn>
                <a:cxn ang="0">
                  <a:pos x="connsiteX1" y="connsiteY1"/>
                </a:cxn>
                <a:cxn ang="0">
                  <a:pos x="connsiteX2" y="connsiteY2"/>
                </a:cxn>
              </a:cxnLst>
              <a:rect l="l" t="t" r="r" b="b"/>
              <a:pathLst>
                <a:path w="12858" h="6429">
                  <a:moveTo>
                    <a:pt x="12181" y="8989"/>
                  </a:moveTo>
                  <a:cubicBezTo>
                    <a:pt x="16039" y="4617"/>
                    <a:pt x="3887" y="-4770"/>
                    <a:pt x="608" y="2945"/>
                  </a:cubicBezTo>
                  <a:cubicBezTo>
                    <a:pt x="-2671" y="10660"/>
                    <a:pt x="8195" y="13489"/>
                    <a:pt x="12181" y="8989"/>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79" name="Freeform 31">
              <a:extLst>
                <a:ext uri="{FF2B5EF4-FFF2-40B4-BE49-F238E27FC236}">
                  <a16:creationId xmlns:a16="http://schemas.microsoft.com/office/drawing/2014/main" id="{859FD8C7-F4D4-C9C6-44FF-C7DC0CC71B58}"/>
                </a:ext>
              </a:extLst>
            </p:cNvPr>
            <p:cNvSpPr/>
            <p:nvPr/>
          </p:nvSpPr>
          <p:spPr>
            <a:xfrm>
              <a:off x="2908728" y="1793250"/>
              <a:ext cx="225028" cy="115729"/>
            </a:xfrm>
            <a:custGeom>
              <a:avLst/>
              <a:gdLst>
                <a:gd name="connsiteX0" fmla="*/ 208369 w 225028"/>
                <a:gd name="connsiteY0" fmla="*/ 91457 h 115728"/>
                <a:gd name="connsiteX1" fmla="*/ 225986 w 225028"/>
                <a:gd name="connsiteY1" fmla="*/ 90942 h 115728"/>
                <a:gd name="connsiteX2" fmla="*/ 203933 w 225028"/>
                <a:gd name="connsiteY2" fmla="*/ 74419 h 115728"/>
                <a:gd name="connsiteX3" fmla="*/ 184130 w 225028"/>
                <a:gd name="connsiteY3" fmla="*/ 64453 h 115728"/>
                <a:gd name="connsiteX4" fmla="*/ 179116 w 225028"/>
                <a:gd name="connsiteY4" fmla="*/ 46837 h 115728"/>
                <a:gd name="connsiteX5" fmla="*/ 174165 w 225028"/>
                <a:gd name="connsiteY5" fmla="*/ 18740 h 115728"/>
                <a:gd name="connsiteX6" fmla="*/ 175837 w 225028"/>
                <a:gd name="connsiteY6" fmla="*/ 1124 h 115728"/>
                <a:gd name="connsiteX7" fmla="*/ 151598 w 225028"/>
                <a:gd name="connsiteY7" fmla="*/ 6589 h 115728"/>
                <a:gd name="connsiteX8" fmla="*/ 167028 w 225028"/>
                <a:gd name="connsiteY8" fmla="*/ 19833 h 115728"/>
                <a:gd name="connsiteX9" fmla="*/ 149926 w 225028"/>
                <a:gd name="connsiteY9" fmla="*/ 13404 h 115728"/>
                <a:gd name="connsiteX10" fmla="*/ 136682 w 225028"/>
                <a:gd name="connsiteY10" fmla="*/ 13404 h 115728"/>
                <a:gd name="connsiteX11" fmla="*/ 144976 w 225028"/>
                <a:gd name="connsiteY11" fmla="*/ 43751 h 115728"/>
                <a:gd name="connsiteX12" fmla="*/ 137260 w 225028"/>
                <a:gd name="connsiteY12" fmla="*/ 50180 h 115728"/>
                <a:gd name="connsiteX13" fmla="*/ 127873 w 225028"/>
                <a:gd name="connsiteY13" fmla="*/ 28706 h 115728"/>
                <a:gd name="connsiteX14" fmla="*/ 104728 w 225028"/>
                <a:gd name="connsiteY14" fmla="*/ 19898 h 115728"/>
                <a:gd name="connsiteX15" fmla="*/ 114115 w 225028"/>
                <a:gd name="connsiteY15" fmla="*/ 30378 h 115728"/>
                <a:gd name="connsiteX16" fmla="*/ 99777 w 225028"/>
                <a:gd name="connsiteY16" fmla="*/ 31470 h 115728"/>
                <a:gd name="connsiteX17" fmla="*/ 95919 w 225028"/>
                <a:gd name="connsiteY17" fmla="*/ 28191 h 115728"/>
                <a:gd name="connsiteX18" fmla="*/ 76053 w 225028"/>
                <a:gd name="connsiteY18" fmla="*/ 18805 h 115728"/>
                <a:gd name="connsiteX19" fmla="*/ 67823 w 225028"/>
                <a:gd name="connsiteY19" fmla="*/ 30378 h 115728"/>
                <a:gd name="connsiteX20" fmla="*/ 58436 w 225028"/>
                <a:gd name="connsiteY20" fmla="*/ 26520 h 115728"/>
                <a:gd name="connsiteX21" fmla="*/ 60622 w 225028"/>
                <a:gd name="connsiteY21" fmla="*/ 12182 h 115728"/>
                <a:gd name="connsiteX22" fmla="*/ 29247 w 225028"/>
                <a:gd name="connsiteY22" fmla="*/ 19319 h 115728"/>
                <a:gd name="connsiteX23" fmla="*/ 6615 w 225028"/>
                <a:gd name="connsiteY23" fmla="*/ 32563 h 115728"/>
                <a:gd name="connsiteX24" fmla="*/ 2758 w 225028"/>
                <a:gd name="connsiteY24" fmla="*/ 41372 h 115728"/>
                <a:gd name="connsiteX25" fmla="*/ 8801 w 225028"/>
                <a:gd name="connsiteY25" fmla="*/ 51852 h 115728"/>
                <a:gd name="connsiteX26" fmla="*/ 13816 w 225028"/>
                <a:gd name="connsiteY26" fmla="*/ 57959 h 115728"/>
                <a:gd name="connsiteX27" fmla="*/ 43006 w 225028"/>
                <a:gd name="connsiteY27" fmla="*/ 54102 h 115728"/>
                <a:gd name="connsiteX28" fmla="*/ 10473 w 225028"/>
                <a:gd name="connsiteY28" fmla="*/ 66960 h 115728"/>
                <a:gd name="connsiteX29" fmla="*/ 46863 w 225028"/>
                <a:gd name="connsiteY29" fmla="*/ 74676 h 115728"/>
                <a:gd name="connsiteX30" fmla="*/ 89297 w 225028"/>
                <a:gd name="connsiteY30" fmla="*/ 80719 h 115728"/>
                <a:gd name="connsiteX31" fmla="*/ 57150 w 225028"/>
                <a:gd name="connsiteY31" fmla="*/ 82905 h 115728"/>
                <a:gd name="connsiteX32" fmla="*/ 20760 w 225028"/>
                <a:gd name="connsiteY32" fmla="*/ 91199 h 115728"/>
                <a:gd name="connsiteX33" fmla="*/ 37862 w 225028"/>
                <a:gd name="connsiteY33" fmla="*/ 102772 h 115728"/>
                <a:gd name="connsiteX34" fmla="*/ 66537 w 225028"/>
                <a:gd name="connsiteY34" fmla="*/ 108816 h 115728"/>
                <a:gd name="connsiteX35" fmla="*/ 93541 w 225028"/>
                <a:gd name="connsiteY35" fmla="*/ 120967 h 115728"/>
                <a:gd name="connsiteX36" fmla="*/ 131024 w 225028"/>
                <a:gd name="connsiteY36" fmla="*/ 112673 h 115728"/>
                <a:gd name="connsiteX37" fmla="*/ 149155 w 225028"/>
                <a:gd name="connsiteY37" fmla="*/ 104958 h 115728"/>
                <a:gd name="connsiteX38" fmla="*/ 158542 w 225028"/>
                <a:gd name="connsiteY38" fmla="*/ 105537 h 115728"/>
                <a:gd name="connsiteX39" fmla="*/ 174551 w 225028"/>
                <a:gd name="connsiteY39" fmla="*/ 111002 h 115728"/>
                <a:gd name="connsiteX40" fmla="*/ 213641 w 225028"/>
                <a:gd name="connsiteY40" fmla="*/ 111580 h 115728"/>
                <a:gd name="connsiteX41" fmla="*/ 205412 w 225028"/>
                <a:gd name="connsiteY41" fmla="*/ 100586 h 115728"/>
                <a:gd name="connsiteX42" fmla="*/ 196025 w 225028"/>
                <a:gd name="connsiteY42" fmla="*/ 100008 h 115728"/>
                <a:gd name="connsiteX43" fmla="*/ 208369 w 225028"/>
                <a:gd name="connsiteY43" fmla="*/ 91457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5028" h="115728">
                  <a:moveTo>
                    <a:pt x="208369" y="91457"/>
                  </a:moveTo>
                  <a:cubicBezTo>
                    <a:pt x="211648" y="87599"/>
                    <a:pt x="225407" y="99172"/>
                    <a:pt x="225986" y="90942"/>
                  </a:cubicBezTo>
                  <a:cubicBezTo>
                    <a:pt x="226564" y="82713"/>
                    <a:pt x="210555" y="78791"/>
                    <a:pt x="203933" y="74419"/>
                  </a:cubicBezTo>
                  <a:cubicBezTo>
                    <a:pt x="197311" y="70047"/>
                    <a:pt x="194546" y="72168"/>
                    <a:pt x="184130" y="64453"/>
                  </a:cubicBezTo>
                  <a:cubicBezTo>
                    <a:pt x="173715" y="56738"/>
                    <a:pt x="186831" y="52880"/>
                    <a:pt x="179116" y="46837"/>
                  </a:cubicBezTo>
                  <a:cubicBezTo>
                    <a:pt x="171400" y="40793"/>
                    <a:pt x="168700" y="24270"/>
                    <a:pt x="174165" y="18740"/>
                  </a:cubicBezTo>
                  <a:cubicBezTo>
                    <a:pt x="179630" y="13211"/>
                    <a:pt x="185738" y="4981"/>
                    <a:pt x="175837" y="1124"/>
                  </a:cubicBezTo>
                  <a:cubicBezTo>
                    <a:pt x="165935" y="-2734"/>
                    <a:pt x="150119" y="4403"/>
                    <a:pt x="151598" y="6589"/>
                  </a:cubicBezTo>
                  <a:cubicBezTo>
                    <a:pt x="153077" y="8775"/>
                    <a:pt x="167028" y="16554"/>
                    <a:pt x="167028" y="19833"/>
                  </a:cubicBezTo>
                  <a:cubicBezTo>
                    <a:pt x="167028" y="23112"/>
                    <a:pt x="154170" y="10446"/>
                    <a:pt x="149926" y="13404"/>
                  </a:cubicBezTo>
                  <a:cubicBezTo>
                    <a:pt x="145683" y="16361"/>
                    <a:pt x="140539" y="7875"/>
                    <a:pt x="136682" y="13404"/>
                  </a:cubicBezTo>
                  <a:cubicBezTo>
                    <a:pt x="132824" y="18933"/>
                    <a:pt x="141632" y="38221"/>
                    <a:pt x="144976" y="43751"/>
                  </a:cubicBezTo>
                  <a:cubicBezTo>
                    <a:pt x="148319" y="49280"/>
                    <a:pt x="141632" y="49216"/>
                    <a:pt x="137260" y="50180"/>
                  </a:cubicBezTo>
                  <a:cubicBezTo>
                    <a:pt x="132888" y="51144"/>
                    <a:pt x="132310" y="34749"/>
                    <a:pt x="127873" y="28706"/>
                  </a:cubicBezTo>
                  <a:cubicBezTo>
                    <a:pt x="123437" y="22662"/>
                    <a:pt x="105821" y="15461"/>
                    <a:pt x="104728" y="19898"/>
                  </a:cubicBezTo>
                  <a:cubicBezTo>
                    <a:pt x="103635" y="24334"/>
                    <a:pt x="115786" y="24334"/>
                    <a:pt x="114115" y="30378"/>
                  </a:cubicBezTo>
                  <a:cubicBezTo>
                    <a:pt x="112443" y="36421"/>
                    <a:pt x="105821" y="26520"/>
                    <a:pt x="99777" y="31470"/>
                  </a:cubicBezTo>
                  <a:cubicBezTo>
                    <a:pt x="93733" y="36421"/>
                    <a:pt x="94826" y="33142"/>
                    <a:pt x="95919" y="28191"/>
                  </a:cubicBezTo>
                  <a:cubicBezTo>
                    <a:pt x="97012" y="23241"/>
                    <a:pt x="87111" y="17712"/>
                    <a:pt x="76053" y="18805"/>
                  </a:cubicBezTo>
                  <a:cubicBezTo>
                    <a:pt x="64994" y="19898"/>
                    <a:pt x="71102" y="27613"/>
                    <a:pt x="67823" y="30378"/>
                  </a:cubicBezTo>
                  <a:cubicBezTo>
                    <a:pt x="64544" y="33142"/>
                    <a:pt x="47956" y="28706"/>
                    <a:pt x="58436" y="26520"/>
                  </a:cubicBezTo>
                  <a:cubicBezTo>
                    <a:pt x="68916" y="24334"/>
                    <a:pt x="64480" y="18226"/>
                    <a:pt x="60622" y="12182"/>
                  </a:cubicBezTo>
                  <a:cubicBezTo>
                    <a:pt x="56765" y="6139"/>
                    <a:pt x="46285" y="13275"/>
                    <a:pt x="29247" y="19319"/>
                  </a:cubicBezTo>
                  <a:cubicBezTo>
                    <a:pt x="12209" y="25362"/>
                    <a:pt x="4429" y="32178"/>
                    <a:pt x="6615" y="32563"/>
                  </a:cubicBezTo>
                  <a:cubicBezTo>
                    <a:pt x="8801" y="32949"/>
                    <a:pt x="9380" y="35907"/>
                    <a:pt x="2758" y="41372"/>
                  </a:cubicBezTo>
                  <a:cubicBezTo>
                    <a:pt x="-3864" y="46837"/>
                    <a:pt x="2758" y="51852"/>
                    <a:pt x="8801" y="51852"/>
                  </a:cubicBezTo>
                  <a:cubicBezTo>
                    <a:pt x="14845" y="51852"/>
                    <a:pt x="9573" y="56738"/>
                    <a:pt x="13816" y="57959"/>
                  </a:cubicBezTo>
                  <a:cubicBezTo>
                    <a:pt x="18060" y="59181"/>
                    <a:pt x="37476" y="50180"/>
                    <a:pt x="43006" y="54102"/>
                  </a:cubicBezTo>
                  <a:cubicBezTo>
                    <a:pt x="48535" y="58024"/>
                    <a:pt x="10473" y="60145"/>
                    <a:pt x="10473" y="66960"/>
                  </a:cubicBezTo>
                  <a:cubicBezTo>
                    <a:pt x="10473" y="73776"/>
                    <a:pt x="31433" y="77440"/>
                    <a:pt x="46863" y="74676"/>
                  </a:cubicBezTo>
                  <a:cubicBezTo>
                    <a:pt x="62294" y="71911"/>
                    <a:pt x="89297" y="76862"/>
                    <a:pt x="89297" y="80719"/>
                  </a:cubicBezTo>
                  <a:cubicBezTo>
                    <a:pt x="89297" y="84577"/>
                    <a:pt x="71102" y="83484"/>
                    <a:pt x="57150" y="82905"/>
                  </a:cubicBezTo>
                  <a:cubicBezTo>
                    <a:pt x="43199" y="82327"/>
                    <a:pt x="19667" y="86763"/>
                    <a:pt x="20760" y="91199"/>
                  </a:cubicBezTo>
                  <a:cubicBezTo>
                    <a:pt x="21853" y="95636"/>
                    <a:pt x="23525" y="96150"/>
                    <a:pt x="37862" y="102772"/>
                  </a:cubicBezTo>
                  <a:cubicBezTo>
                    <a:pt x="52200" y="109394"/>
                    <a:pt x="67052" y="99429"/>
                    <a:pt x="66537" y="108816"/>
                  </a:cubicBezTo>
                  <a:cubicBezTo>
                    <a:pt x="66023" y="118203"/>
                    <a:pt x="74252" y="120389"/>
                    <a:pt x="93541" y="120967"/>
                  </a:cubicBezTo>
                  <a:cubicBezTo>
                    <a:pt x="112829" y="121546"/>
                    <a:pt x="121637" y="112159"/>
                    <a:pt x="131024" y="112673"/>
                  </a:cubicBezTo>
                  <a:cubicBezTo>
                    <a:pt x="140411" y="113188"/>
                    <a:pt x="144783" y="111580"/>
                    <a:pt x="149155" y="104958"/>
                  </a:cubicBezTo>
                  <a:cubicBezTo>
                    <a:pt x="153527" y="98336"/>
                    <a:pt x="157449" y="102194"/>
                    <a:pt x="158542" y="105537"/>
                  </a:cubicBezTo>
                  <a:cubicBezTo>
                    <a:pt x="159635" y="108880"/>
                    <a:pt x="171786" y="108302"/>
                    <a:pt x="174551" y="111002"/>
                  </a:cubicBezTo>
                  <a:cubicBezTo>
                    <a:pt x="181559" y="118074"/>
                    <a:pt x="204833" y="116017"/>
                    <a:pt x="213641" y="111580"/>
                  </a:cubicBezTo>
                  <a:cubicBezTo>
                    <a:pt x="222450" y="107144"/>
                    <a:pt x="209784" y="95057"/>
                    <a:pt x="205412" y="100586"/>
                  </a:cubicBezTo>
                  <a:cubicBezTo>
                    <a:pt x="201040" y="106116"/>
                    <a:pt x="197118" y="102772"/>
                    <a:pt x="196025" y="100008"/>
                  </a:cubicBezTo>
                  <a:cubicBezTo>
                    <a:pt x="194932" y="97243"/>
                    <a:pt x="205026" y="95314"/>
                    <a:pt x="208369" y="91457"/>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80" name="Freeform 32">
              <a:extLst>
                <a:ext uri="{FF2B5EF4-FFF2-40B4-BE49-F238E27FC236}">
                  <a16:creationId xmlns:a16="http://schemas.microsoft.com/office/drawing/2014/main" id="{CAC528F7-1583-E07E-7B83-827472BA4AEF}"/>
                </a:ext>
              </a:extLst>
            </p:cNvPr>
            <p:cNvSpPr/>
            <p:nvPr/>
          </p:nvSpPr>
          <p:spPr>
            <a:xfrm>
              <a:off x="3113964" y="1782953"/>
              <a:ext cx="77153" cy="64294"/>
            </a:xfrm>
            <a:custGeom>
              <a:avLst/>
              <a:gdLst>
                <a:gd name="connsiteX0" fmla="*/ 40037 w 77152"/>
                <a:gd name="connsiteY0" fmla="*/ 66521 h 64293"/>
                <a:gd name="connsiteX1" fmla="*/ 62090 w 77152"/>
                <a:gd name="connsiteY1" fmla="*/ 60092 h 64293"/>
                <a:gd name="connsiteX2" fmla="*/ 78613 w 77152"/>
                <a:gd name="connsiteY2" fmla="*/ 29809 h 64293"/>
                <a:gd name="connsiteX3" fmla="*/ 70898 w 77152"/>
                <a:gd name="connsiteY3" fmla="*/ 28138 h 64293"/>
                <a:gd name="connsiteX4" fmla="*/ 69227 w 77152"/>
                <a:gd name="connsiteY4" fmla="*/ 33088 h 64293"/>
                <a:gd name="connsiteX5" fmla="*/ 53796 w 77152"/>
                <a:gd name="connsiteY5" fmla="*/ 27045 h 64293"/>
                <a:gd name="connsiteX6" fmla="*/ 69805 w 77152"/>
                <a:gd name="connsiteY6" fmla="*/ 13800 h 64293"/>
                <a:gd name="connsiteX7" fmla="*/ 60997 w 77152"/>
                <a:gd name="connsiteY7" fmla="*/ 2227 h 64293"/>
                <a:gd name="connsiteX8" fmla="*/ 44988 w 77152"/>
                <a:gd name="connsiteY8" fmla="*/ 6085 h 64293"/>
                <a:gd name="connsiteX9" fmla="*/ 37851 w 77152"/>
                <a:gd name="connsiteY9" fmla="*/ 8335 h 64293"/>
                <a:gd name="connsiteX10" fmla="*/ 16313 w 77152"/>
                <a:gd name="connsiteY10" fmla="*/ 18236 h 64293"/>
                <a:gd name="connsiteX11" fmla="*/ 30136 w 77152"/>
                <a:gd name="connsiteY11" fmla="*/ 29231 h 64293"/>
                <a:gd name="connsiteX12" fmla="*/ 5319 w 77152"/>
                <a:gd name="connsiteY12" fmla="*/ 27045 h 64293"/>
                <a:gd name="connsiteX13" fmla="*/ 14705 w 77152"/>
                <a:gd name="connsiteY13" fmla="*/ 45240 h 64293"/>
                <a:gd name="connsiteX14" fmla="*/ 40037 w 77152"/>
                <a:gd name="connsiteY14" fmla="*/ 66521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152" h="64293">
                  <a:moveTo>
                    <a:pt x="40037" y="66521"/>
                  </a:moveTo>
                  <a:cubicBezTo>
                    <a:pt x="52189" y="74751"/>
                    <a:pt x="48331" y="60092"/>
                    <a:pt x="62090" y="60092"/>
                  </a:cubicBezTo>
                  <a:cubicBezTo>
                    <a:pt x="75849" y="60092"/>
                    <a:pt x="76427" y="38103"/>
                    <a:pt x="78613" y="29809"/>
                  </a:cubicBezTo>
                  <a:cubicBezTo>
                    <a:pt x="80799" y="21515"/>
                    <a:pt x="67619" y="22094"/>
                    <a:pt x="70898" y="28138"/>
                  </a:cubicBezTo>
                  <a:cubicBezTo>
                    <a:pt x="74177" y="34181"/>
                    <a:pt x="70384" y="40289"/>
                    <a:pt x="69227" y="33088"/>
                  </a:cubicBezTo>
                  <a:cubicBezTo>
                    <a:pt x="68069" y="25887"/>
                    <a:pt x="57654" y="32574"/>
                    <a:pt x="53796" y="27045"/>
                  </a:cubicBezTo>
                  <a:cubicBezTo>
                    <a:pt x="49938" y="21515"/>
                    <a:pt x="65948" y="21001"/>
                    <a:pt x="69805" y="13800"/>
                  </a:cubicBezTo>
                  <a:cubicBezTo>
                    <a:pt x="73663" y="6599"/>
                    <a:pt x="56946" y="7756"/>
                    <a:pt x="60997" y="2227"/>
                  </a:cubicBezTo>
                  <a:cubicBezTo>
                    <a:pt x="65047" y="-3302"/>
                    <a:pt x="36758" y="2806"/>
                    <a:pt x="44988" y="6085"/>
                  </a:cubicBezTo>
                  <a:cubicBezTo>
                    <a:pt x="53217" y="9364"/>
                    <a:pt x="45566" y="13800"/>
                    <a:pt x="37851" y="8335"/>
                  </a:cubicBezTo>
                  <a:cubicBezTo>
                    <a:pt x="30136" y="2870"/>
                    <a:pt x="8726" y="12000"/>
                    <a:pt x="16313" y="18236"/>
                  </a:cubicBezTo>
                  <a:cubicBezTo>
                    <a:pt x="22742" y="23187"/>
                    <a:pt x="40616" y="14957"/>
                    <a:pt x="30136" y="29231"/>
                  </a:cubicBezTo>
                  <a:cubicBezTo>
                    <a:pt x="19656" y="43504"/>
                    <a:pt x="15220" y="25373"/>
                    <a:pt x="5319" y="27045"/>
                  </a:cubicBezTo>
                  <a:cubicBezTo>
                    <a:pt x="-4583" y="28716"/>
                    <a:pt x="-211" y="40804"/>
                    <a:pt x="14705" y="45240"/>
                  </a:cubicBezTo>
                  <a:cubicBezTo>
                    <a:pt x="29622" y="49676"/>
                    <a:pt x="27886" y="58227"/>
                    <a:pt x="40037" y="66521"/>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81" name="Freeform 33">
              <a:extLst>
                <a:ext uri="{FF2B5EF4-FFF2-40B4-BE49-F238E27FC236}">
                  <a16:creationId xmlns:a16="http://schemas.microsoft.com/office/drawing/2014/main" id="{4A7E5CB9-6BA4-A042-0713-B2FD792C8A53}"/>
                </a:ext>
              </a:extLst>
            </p:cNvPr>
            <p:cNvSpPr/>
            <p:nvPr/>
          </p:nvSpPr>
          <p:spPr>
            <a:xfrm>
              <a:off x="3347408" y="2028724"/>
              <a:ext cx="19288" cy="12859"/>
            </a:xfrm>
            <a:custGeom>
              <a:avLst/>
              <a:gdLst>
                <a:gd name="connsiteX0" fmla="*/ 2239 w 19288"/>
                <a:gd name="connsiteY0" fmla="*/ 14725 h 12858"/>
                <a:gd name="connsiteX1" fmla="*/ 23199 w 19288"/>
                <a:gd name="connsiteY1" fmla="*/ 966 h 12858"/>
                <a:gd name="connsiteX2" fmla="*/ 2239 w 19288"/>
                <a:gd name="connsiteY2" fmla="*/ 14725 h 12858"/>
              </a:gdLst>
              <a:ahLst/>
              <a:cxnLst>
                <a:cxn ang="0">
                  <a:pos x="connsiteX0" y="connsiteY0"/>
                </a:cxn>
                <a:cxn ang="0">
                  <a:pos x="connsiteX1" y="connsiteY1"/>
                </a:cxn>
                <a:cxn ang="0">
                  <a:pos x="connsiteX2" y="connsiteY2"/>
                </a:cxn>
              </a:cxnLst>
              <a:rect l="l" t="t" r="r" b="b"/>
              <a:pathLst>
                <a:path w="19288" h="12858">
                  <a:moveTo>
                    <a:pt x="2239" y="14725"/>
                  </a:moveTo>
                  <a:cubicBezTo>
                    <a:pt x="11047" y="20254"/>
                    <a:pt x="24292" y="5338"/>
                    <a:pt x="23199" y="966"/>
                  </a:cubicBezTo>
                  <a:cubicBezTo>
                    <a:pt x="22106" y="-3406"/>
                    <a:pt x="-8370" y="8102"/>
                    <a:pt x="2239" y="14725"/>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82" name="Freeform 34">
              <a:extLst>
                <a:ext uri="{FF2B5EF4-FFF2-40B4-BE49-F238E27FC236}">
                  <a16:creationId xmlns:a16="http://schemas.microsoft.com/office/drawing/2014/main" id="{130F92FD-5336-621C-DC9C-2BD8DC7B6B1E}"/>
                </a:ext>
              </a:extLst>
            </p:cNvPr>
            <p:cNvSpPr/>
            <p:nvPr/>
          </p:nvSpPr>
          <p:spPr>
            <a:xfrm>
              <a:off x="3186904" y="1710894"/>
              <a:ext cx="212169" cy="64294"/>
            </a:xfrm>
            <a:custGeom>
              <a:avLst/>
              <a:gdLst>
                <a:gd name="connsiteX0" fmla="*/ 56915 w 212169"/>
                <a:gd name="connsiteY0" fmla="*/ 50369 h 64293"/>
                <a:gd name="connsiteX1" fmla="*/ 71253 w 212169"/>
                <a:gd name="connsiteY1" fmla="*/ 58085 h 64293"/>
                <a:gd name="connsiteX2" fmla="*/ 91634 w 212169"/>
                <a:gd name="connsiteY2" fmla="*/ 60849 h 64293"/>
                <a:gd name="connsiteX3" fmla="*/ 100507 w 212169"/>
                <a:gd name="connsiteY3" fmla="*/ 56992 h 64293"/>
                <a:gd name="connsiteX4" fmla="*/ 141848 w 212169"/>
                <a:gd name="connsiteY4" fmla="*/ 64707 h 64293"/>
                <a:gd name="connsiteX5" fmla="*/ 169365 w 212169"/>
                <a:gd name="connsiteY5" fmla="*/ 58278 h 64293"/>
                <a:gd name="connsiteX6" fmla="*/ 202412 w 212169"/>
                <a:gd name="connsiteY6" fmla="*/ 61042 h 64293"/>
                <a:gd name="connsiteX7" fmla="*/ 213471 w 212169"/>
                <a:gd name="connsiteY7" fmla="*/ 41240 h 64293"/>
                <a:gd name="connsiteX8" fmla="*/ 143455 w 212169"/>
                <a:gd name="connsiteY8" fmla="*/ 36225 h 64293"/>
                <a:gd name="connsiteX9" fmla="*/ 108222 w 212169"/>
                <a:gd name="connsiteY9" fmla="*/ 37896 h 64293"/>
                <a:gd name="connsiteX10" fmla="*/ 87776 w 212169"/>
                <a:gd name="connsiteY10" fmla="*/ 31853 h 64293"/>
                <a:gd name="connsiteX11" fmla="*/ 91634 w 212169"/>
                <a:gd name="connsiteY11" fmla="*/ 20280 h 64293"/>
                <a:gd name="connsiteX12" fmla="*/ 58587 w 212169"/>
                <a:gd name="connsiteY12" fmla="*/ 10314 h 64293"/>
                <a:gd name="connsiteX13" fmla="*/ 32162 w 212169"/>
                <a:gd name="connsiteY13" fmla="*/ 2599 h 64293"/>
                <a:gd name="connsiteX14" fmla="*/ 723 w 212169"/>
                <a:gd name="connsiteY14" fmla="*/ 7035 h 64293"/>
                <a:gd name="connsiteX15" fmla="*/ 39878 w 212169"/>
                <a:gd name="connsiteY15" fmla="*/ 18608 h 64293"/>
                <a:gd name="connsiteX16" fmla="*/ 56401 w 212169"/>
                <a:gd name="connsiteY16" fmla="*/ 31467 h 64293"/>
                <a:gd name="connsiteX17" fmla="*/ 56915 w 212169"/>
                <a:gd name="connsiteY17" fmla="*/ 50369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169" h="64293">
                  <a:moveTo>
                    <a:pt x="56915" y="50369"/>
                  </a:moveTo>
                  <a:cubicBezTo>
                    <a:pt x="60773" y="61428"/>
                    <a:pt x="65209" y="53713"/>
                    <a:pt x="71253" y="58085"/>
                  </a:cubicBezTo>
                  <a:cubicBezTo>
                    <a:pt x="77297" y="62457"/>
                    <a:pt x="86684" y="65286"/>
                    <a:pt x="91634" y="60849"/>
                  </a:cubicBezTo>
                  <a:cubicBezTo>
                    <a:pt x="96585" y="56413"/>
                    <a:pt x="98835" y="53134"/>
                    <a:pt x="100507" y="56992"/>
                  </a:cubicBezTo>
                  <a:cubicBezTo>
                    <a:pt x="103143" y="63421"/>
                    <a:pt x="115358" y="64192"/>
                    <a:pt x="141848" y="64707"/>
                  </a:cubicBezTo>
                  <a:cubicBezTo>
                    <a:pt x="168337" y="65221"/>
                    <a:pt x="161650" y="53713"/>
                    <a:pt x="169365" y="58278"/>
                  </a:cubicBezTo>
                  <a:cubicBezTo>
                    <a:pt x="177081" y="62842"/>
                    <a:pt x="194697" y="62714"/>
                    <a:pt x="202412" y="61042"/>
                  </a:cubicBezTo>
                  <a:cubicBezTo>
                    <a:pt x="210127" y="59370"/>
                    <a:pt x="213985" y="47283"/>
                    <a:pt x="213471" y="41240"/>
                  </a:cubicBezTo>
                  <a:cubicBezTo>
                    <a:pt x="212956" y="35196"/>
                    <a:pt x="153935" y="30181"/>
                    <a:pt x="143455" y="36225"/>
                  </a:cubicBezTo>
                  <a:cubicBezTo>
                    <a:pt x="132975" y="42268"/>
                    <a:pt x="116451" y="33460"/>
                    <a:pt x="108222" y="37896"/>
                  </a:cubicBezTo>
                  <a:cubicBezTo>
                    <a:pt x="99992" y="42333"/>
                    <a:pt x="102693" y="32367"/>
                    <a:pt x="87776" y="31853"/>
                  </a:cubicBezTo>
                  <a:cubicBezTo>
                    <a:pt x="72860" y="31338"/>
                    <a:pt x="88934" y="23559"/>
                    <a:pt x="91634" y="20280"/>
                  </a:cubicBezTo>
                  <a:cubicBezTo>
                    <a:pt x="94334" y="17001"/>
                    <a:pt x="69067" y="8128"/>
                    <a:pt x="58587" y="10314"/>
                  </a:cubicBezTo>
                  <a:cubicBezTo>
                    <a:pt x="48107" y="12500"/>
                    <a:pt x="42064" y="7035"/>
                    <a:pt x="32162" y="2599"/>
                  </a:cubicBezTo>
                  <a:cubicBezTo>
                    <a:pt x="22261" y="-1837"/>
                    <a:pt x="-4742" y="-744"/>
                    <a:pt x="723" y="7035"/>
                  </a:cubicBezTo>
                  <a:cubicBezTo>
                    <a:pt x="4580" y="12565"/>
                    <a:pt x="36534" y="24137"/>
                    <a:pt x="39878" y="18608"/>
                  </a:cubicBezTo>
                  <a:cubicBezTo>
                    <a:pt x="43221" y="13079"/>
                    <a:pt x="51451" y="25038"/>
                    <a:pt x="56401" y="31467"/>
                  </a:cubicBezTo>
                  <a:cubicBezTo>
                    <a:pt x="61352" y="37896"/>
                    <a:pt x="53058" y="39375"/>
                    <a:pt x="56915" y="50369"/>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83" name="Freeform 35">
              <a:extLst>
                <a:ext uri="{FF2B5EF4-FFF2-40B4-BE49-F238E27FC236}">
                  <a16:creationId xmlns:a16="http://schemas.microsoft.com/office/drawing/2014/main" id="{A3FD7B06-5770-BA9D-3AB1-FEC65FF6B859}"/>
                </a:ext>
              </a:extLst>
            </p:cNvPr>
            <p:cNvSpPr/>
            <p:nvPr/>
          </p:nvSpPr>
          <p:spPr>
            <a:xfrm>
              <a:off x="3304896" y="1970505"/>
              <a:ext cx="83582" cy="51435"/>
            </a:xfrm>
            <a:custGeom>
              <a:avLst/>
              <a:gdLst>
                <a:gd name="connsiteX0" fmla="*/ 84420 w 83581"/>
                <a:gd name="connsiteY0" fmla="*/ 42661 h 51435"/>
                <a:gd name="connsiteX1" fmla="*/ 67382 w 83581"/>
                <a:gd name="connsiteY1" fmla="*/ 28838 h 51435"/>
                <a:gd name="connsiteX2" fmla="*/ 43144 w 83581"/>
                <a:gd name="connsiteY2" fmla="*/ 14564 h 51435"/>
                <a:gd name="connsiteX3" fmla="*/ 27713 w 83581"/>
                <a:gd name="connsiteY3" fmla="*/ 2992 h 51435"/>
                <a:gd name="connsiteX4" fmla="*/ 13890 w 83581"/>
                <a:gd name="connsiteY4" fmla="*/ 11221 h 51435"/>
                <a:gd name="connsiteX5" fmla="*/ 10611 w 83581"/>
                <a:gd name="connsiteY5" fmla="*/ 28323 h 51435"/>
                <a:gd name="connsiteX6" fmla="*/ 131 w 83581"/>
                <a:gd name="connsiteY6" fmla="*/ 44847 h 51435"/>
                <a:gd name="connsiteX7" fmla="*/ 15562 w 83581"/>
                <a:gd name="connsiteY7" fmla="*/ 44332 h 51435"/>
                <a:gd name="connsiteX8" fmla="*/ 21991 w 83581"/>
                <a:gd name="connsiteY8" fmla="*/ 54234 h 51435"/>
                <a:gd name="connsiteX9" fmla="*/ 42951 w 83581"/>
                <a:gd name="connsiteY9" fmla="*/ 42661 h 51435"/>
                <a:gd name="connsiteX10" fmla="*/ 58896 w 83581"/>
                <a:gd name="connsiteY10" fmla="*/ 42082 h 51435"/>
                <a:gd name="connsiteX11" fmla="*/ 84420 w 83581"/>
                <a:gd name="connsiteY11" fmla="*/ 42661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581" h="51435">
                  <a:moveTo>
                    <a:pt x="84420" y="42661"/>
                  </a:moveTo>
                  <a:cubicBezTo>
                    <a:pt x="85577" y="37132"/>
                    <a:pt x="66289" y="34946"/>
                    <a:pt x="67382" y="28838"/>
                  </a:cubicBezTo>
                  <a:cubicBezTo>
                    <a:pt x="68475" y="22730"/>
                    <a:pt x="49187" y="17843"/>
                    <a:pt x="43144" y="14564"/>
                  </a:cubicBezTo>
                  <a:cubicBezTo>
                    <a:pt x="37100" y="11285"/>
                    <a:pt x="27713" y="9550"/>
                    <a:pt x="27713" y="2992"/>
                  </a:cubicBezTo>
                  <a:cubicBezTo>
                    <a:pt x="27713" y="-3566"/>
                    <a:pt x="14469" y="1320"/>
                    <a:pt x="13890" y="11221"/>
                  </a:cubicBezTo>
                  <a:cubicBezTo>
                    <a:pt x="13311" y="21122"/>
                    <a:pt x="7846" y="18936"/>
                    <a:pt x="10611" y="28323"/>
                  </a:cubicBezTo>
                  <a:cubicBezTo>
                    <a:pt x="13376" y="37710"/>
                    <a:pt x="-1541" y="39896"/>
                    <a:pt x="131" y="44847"/>
                  </a:cubicBezTo>
                  <a:cubicBezTo>
                    <a:pt x="1803" y="49797"/>
                    <a:pt x="8939" y="44332"/>
                    <a:pt x="15562" y="44332"/>
                  </a:cubicBezTo>
                  <a:cubicBezTo>
                    <a:pt x="22184" y="44332"/>
                    <a:pt x="13761" y="53526"/>
                    <a:pt x="21991" y="54234"/>
                  </a:cubicBezTo>
                  <a:cubicBezTo>
                    <a:pt x="30208" y="53218"/>
                    <a:pt x="37717" y="49071"/>
                    <a:pt x="42951" y="42661"/>
                  </a:cubicBezTo>
                  <a:cubicBezTo>
                    <a:pt x="45651" y="38224"/>
                    <a:pt x="51180" y="36553"/>
                    <a:pt x="58896" y="42082"/>
                  </a:cubicBezTo>
                  <a:cubicBezTo>
                    <a:pt x="66611" y="47612"/>
                    <a:pt x="83327" y="48319"/>
                    <a:pt x="84420" y="42661"/>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84" name="Freeform 36">
              <a:extLst>
                <a:ext uri="{FF2B5EF4-FFF2-40B4-BE49-F238E27FC236}">
                  <a16:creationId xmlns:a16="http://schemas.microsoft.com/office/drawing/2014/main" id="{519C5B30-EF9E-B833-9E30-B4ED3F76DF71}"/>
                </a:ext>
              </a:extLst>
            </p:cNvPr>
            <p:cNvSpPr/>
            <p:nvPr/>
          </p:nvSpPr>
          <p:spPr>
            <a:xfrm>
              <a:off x="2823726" y="1773395"/>
              <a:ext cx="128588" cy="83582"/>
            </a:xfrm>
            <a:custGeom>
              <a:avLst/>
              <a:gdLst>
                <a:gd name="connsiteX0" fmla="*/ 17743 w 128587"/>
                <a:gd name="connsiteY0" fmla="*/ 66178 h 83581"/>
                <a:gd name="connsiteX1" fmla="*/ 35424 w 128587"/>
                <a:gd name="connsiteY1" fmla="*/ 85980 h 83581"/>
                <a:gd name="connsiteX2" fmla="*/ 43654 w 128587"/>
                <a:gd name="connsiteY2" fmla="*/ 80451 h 83581"/>
                <a:gd name="connsiteX3" fmla="*/ 55805 w 128587"/>
                <a:gd name="connsiteY3" fmla="*/ 77172 h 83581"/>
                <a:gd name="connsiteX4" fmla="*/ 67957 w 128587"/>
                <a:gd name="connsiteY4" fmla="*/ 67785 h 83581"/>
                <a:gd name="connsiteX5" fmla="*/ 79529 w 128587"/>
                <a:gd name="connsiteY5" fmla="*/ 55698 h 83581"/>
                <a:gd name="connsiteX6" fmla="*/ 89431 w 128587"/>
                <a:gd name="connsiteY6" fmla="*/ 43546 h 83581"/>
                <a:gd name="connsiteX7" fmla="*/ 129100 w 128587"/>
                <a:gd name="connsiteY7" fmla="*/ 27023 h 83581"/>
                <a:gd name="connsiteX8" fmla="*/ 113669 w 128587"/>
                <a:gd name="connsiteY8" fmla="*/ 13264 h 83581"/>
                <a:gd name="connsiteX9" fmla="*/ 88338 w 128587"/>
                <a:gd name="connsiteY9" fmla="*/ 10499 h 83581"/>
                <a:gd name="connsiteX10" fmla="*/ 80622 w 128587"/>
                <a:gd name="connsiteY10" fmla="*/ 7735 h 83581"/>
                <a:gd name="connsiteX11" fmla="*/ 55805 w 128587"/>
                <a:gd name="connsiteY11" fmla="*/ 534 h 83581"/>
                <a:gd name="connsiteX12" fmla="*/ 16650 w 128587"/>
                <a:gd name="connsiteY12" fmla="*/ 6642 h 83581"/>
                <a:gd name="connsiteX13" fmla="*/ 22179 w 128587"/>
                <a:gd name="connsiteY13" fmla="*/ 18215 h 83581"/>
                <a:gd name="connsiteX14" fmla="*/ 13371 w 128587"/>
                <a:gd name="connsiteY14" fmla="*/ 36924 h 83581"/>
                <a:gd name="connsiteX15" fmla="*/ 2313 w 128587"/>
                <a:gd name="connsiteY15" fmla="*/ 55698 h 83581"/>
                <a:gd name="connsiteX16" fmla="*/ 17743 w 128587"/>
                <a:gd name="connsiteY16" fmla="*/ 66178 h 83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587" h="83581">
                  <a:moveTo>
                    <a:pt x="17743" y="66178"/>
                  </a:moveTo>
                  <a:cubicBezTo>
                    <a:pt x="27709" y="68364"/>
                    <a:pt x="28802" y="85980"/>
                    <a:pt x="35424" y="85980"/>
                  </a:cubicBezTo>
                  <a:cubicBezTo>
                    <a:pt x="39796" y="85980"/>
                    <a:pt x="36517" y="80451"/>
                    <a:pt x="43654" y="80451"/>
                  </a:cubicBezTo>
                  <a:cubicBezTo>
                    <a:pt x="50790" y="80451"/>
                    <a:pt x="49183" y="76593"/>
                    <a:pt x="55805" y="77172"/>
                  </a:cubicBezTo>
                  <a:cubicBezTo>
                    <a:pt x="62427" y="77751"/>
                    <a:pt x="67957" y="75500"/>
                    <a:pt x="67957" y="67785"/>
                  </a:cubicBezTo>
                  <a:cubicBezTo>
                    <a:pt x="67957" y="60070"/>
                    <a:pt x="72907" y="57305"/>
                    <a:pt x="79529" y="55698"/>
                  </a:cubicBezTo>
                  <a:cubicBezTo>
                    <a:pt x="86152" y="54090"/>
                    <a:pt x="80044" y="45732"/>
                    <a:pt x="89431" y="43546"/>
                  </a:cubicBezTo>
                  <a:cubicBezTo>
                    <a:pt x="103190" y="39419"/>
                    <a:pt x="116479" y="33877"/>
                    <a:pt x="129100" y="27023"/>
                  </a:cubicBezTo>
                  <a:cubicBezTo>
                    <a:pt x="133536" y="23680"/>
                    <a:pt x="123571" y="19308"/>
                    <a:pt x="113669" y="13264"/>
                  </a:cubicBezTo>
                  <a:cubicBezTo>
                    <a:pt x="103768" y="7220"/>
                    <a:pt x="96053" y="5549"/>
                    <a:pt x="88338" y="10499"/>
                  </a:cubicBezTo>
                  <a:cubicBezTo>
                    <a:pt x="80622" y="15450"/>
                    <a:pt x="86666" y="4970"/>
                    <a:pt x="80622" y="7735"/>
                  </a:cubicBezTo>
                  <a:cubicBezTo>
                    <a:pt x="74579" y="10499"/>
                    <a:pt x="57991" y="3298"/>
                    <a:pt x="55805" y="534"/>
                  </a:cubicBezTo>
                  <a:cubicBezTo>
                    <a:pt x="53619" y="-2231"/>
                    <a:pt x="23658" y="6642"/>
                    <a:pt x="16650" y="6642"/>
                  </a:cubicBezTo>
                  <a:cubicBezTo>
                    <a:pt x="9642" y="6642"/>
                    <a:pt x="17229" y="14357"/>
                    <a:pt x="22179" y="18215"/>
                  </a:cubicBezTo>
                  <a:cubicBezTo>
                    <a:pt x="27130" y="22072"/>
                    <a:pt x="10028" y="34160"/>
                    <a:pt x="13371" y="36924"/>
                  </a:cubicBezTo>
                  <a:cubicBezTo>
                    <a:pt x="16714" y="39689"/>
                    <a:pt x="10028" y="46825"/>
                    <a:pt x="2313" y="55698"/>
                  </a:cubicBezTo>
                  <a:cubicBezTo>
                    <a:pt x="-5403" y="64570"/>
                    <a:pt x="7842" y="63927"/>
                    <a:pt x="17743" y="66178"/>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85" name="Freeform 37">
              <a:extLst>
                <a:ext uri="{FF2B5EF4-FFF2-40B4-BE49-F238E27FC236}">
                  <a16:creationId xmlns:a16="http://schemas.microsoft.com/office/drawing/2014/main" id="{BCDBA5B8-485C-5DB1-3656-EE1143F21D51}"/>
                </a:ext>
              </a:extLst>
            </p:cNvPr>
            <p:cNvSpPr/>
            <p:nvPr/>
          </p:nvSpPr>
          <p:spPr>
            <a:xfrm>
              <a:off x="2299208" y="1783803"/>
              <a:ext cx="1395174" cy="842248"/>
            </a:xfrm>
            <a:custGeom>
              <a:avLst/>
              <a:gdLst>
                <a:gd name="connsiteX0" fmla="*/ 1343684 w 1395174"/>
                <a:gd name="connsiteY0" fmla="*/ 537202 h 842248"/>
                <a:gd name="connsiteX1" fmla="*/ 1343362 w 1395174"/>
                <a:gd name="connsiteY1" fmla="*/ 528651 h 842248"/>
                <a:gd name="connsiteX2" fmla="*/ 1334875 w 1395174"/>
                <a:gd name="connsiteY2" fmla="*/ 533601 h 842248"/>
                <a:gd name="connsiteX3" fmla="*/ 1328446 w 1395174"/>
                <a:gd name="connsiteY3" fmla="*/ 540802 h 842248"/>
                <a:gd name="connsiteX4" fmla="*/ 1323238 w 1395174"/>
                <a:gd name="connsiteY4" fmla="*/ 546010 h 842248"/>
                <a:gd name="connsiteX5" fmla="*/ 1301185 w 1395174"/>
                <a:gd name="connsiteY5" fmla="*/ 542152 h 842248"/>
                <a:gd name="connsiteX6" fmla="*/ 1287684 w 1395174"/>
                <a:gd name="connsiteY6" fmla="*/ 531158 h 842248"/>
                <a:gd name="connsiteX7" fmla="*/ 1286012 w 1395174"/>
                <a:gd name="connsiteY7" fmla="*/ 518299 h 842248"/>
                <a:gd name="connsiteX8" fmla="*/ 1280483 w 1395174"/>
                <a:gd name="connsiteY8" fmla="*/ 514185 h 842248"/>
                <a:gd name="connsiteX9" fmla="*/ 1279390 w 1395174"/>
                <a:gd name="connsiteY9" fmla="*/ 509234 h 842248"/>
                <a:gd name="connsiteX10" fmla="*/ 1291541 w 1395174"/>
                <a:gd name="connsiteY10" fmla="*/ 493225 h 842248"/>
                <a:gd name="connsiteX11" fmla="*/ 1237792 w 1395174"/>
                <a:gd name="connsiteY11" fmla="*/ 502033 h 842248"/>
                <a:gd name="connsiteX12" fmla="*/ 1210788 w 1395174"/>
                <a:gd name="connsiteY12" fmla="*/ 525243 h 842248"/>
                <a:gd name="connsiteX13" fmla="*/ 1222104 w 1395174"/>
                <a:gd name="connsiteY13" fmla="*/ 512384 h 842248"/>
                <a:gd name="connsiteX14" fmla="*/ 1224547 w 1395174"/>
                <a:gd name="connsiteY14" fmla="*/ 506598 h 842248"/>
                <a:gd name="connsiteX15" fmla="*/ 1241906 w 1395174"/>
                <a:gd name="connsiteY15" fmla="*/ 490332 h 842248"/>
                <a:gd name="connsiteX16" fmla="*/ 1254765 w 1395174"/>
                <a:gd name="connsiteY16" fmla="*/ 486474 h 842248"/>
                <a:gd name="connsiteX17" fmla="*/ 1263831 w 1395174"/>
                <a:gd name="connsiteY17" fmla="*/ 475480 h 842248"/>
                <a:gd name="connsiteX18" fmla="*/ 1341562 w 1395174"/>
                <a:gd name="connsiteY18" fmla="*/ 471622 h 842248"/>
                <a:gd name="connsiteX19" fmla="*/ 1363872 w 1395174"/>
                <a:gd name="connsiteY19" fmla="*/ 457799 h 842248"/>
                <a:gd name="connsiteX20" fmla="*/ 1380974 w 1395174"/>
                <a:gd name="connsiteY20" fmla="*/ 452848 h 842248"/>
                <a:gd name="connsiteX21" fmla="*/ 1398333 w 1395174"/>
                <a:gd name="connsiteY21" fmla="*/ 442369 h 842248"/>
                <a:gd name="connsiteX22" fmla="*/ 1397240 w 1395174"/>
                <a:gd name="connsiteY22" fmla="*/ 437161 h 842248"/>
                <a:gd name="connsiteX23" fmla="*/ 1393640 w 1395174"/>
                <a:gd name="connsiteY23" fmla="*/ 433560 h 842248"/>
                <a:gd name="connsiteX24" fmla="*/ 1401098 w 1395174"/>
                <a:gd name="connsiteY24" fmla="*/ 426167 h 842248"/>
                <a:gd name="connsiteX25" fmla="*/ 1394669 w 1395174"/>
                <a:gd name="connsiteY25" fmla="*/ 416458 h 842248"/>
                <a:gd name="connsiteX26" fmla="*/ 1381424 w 1395174"/>
                <a:gd name="connsiteY26" fmla="*/ 418130 h 842248"/>
                <a:gd name="connsiteX27" fmla="*/ 1380588 w 1395174"/>
                <a:gd name="connsiteY27" fmla="*/ 408229 h 842248"/>
                <a:gd name="connsiteX28" fmla="*/ 1361300 w 1395174"/>
                <a:gd name="connsiteY28" fmla="*/ 412922 h 842248"/>
                <a:gd name="connsiteX29" fmla="*/ 1349470 w 1395174"/>
                <a:gd name="connsiteY29" fmla="*/ 418130 h 842248"/>
                <a:gd name="connsiteX30" fmla="*/ 1346448 w 1395174"/>
                <a:gd name="connsiteY30" fmla="*/ 413179 h 842248"/>
                <a:gd name="connsiteX31" fmla="*/ 1353585 w 1395174"/>
                <a:gd name="connsiteY31" fmla="*/ 410157 h 842248"/>
                <a:gd name="connsiteX32" fmla="*/ 1364900 w 1395174"/>
                <a:gd name="connsiteY32" fmla="*/ 406043 h 842248"/>
                <a:gd name="connsiteX33" fmla="*/ 1378659 w 1395174"/>
                <a:gd name="connsiteY33" fmla="*/ 400770 h 842248"/>
                <a:gd name="connsiteX34" fmla="*/ 1369594 w 1395174"/>
                <a:gd name="connsiteY34" fmla="*/ 394984 h 842248"/>
                <a:gd name="connsiteX35" fmla="*/ 1355513 w 1395174"/>
                <a:gd name="connsiteY35" fmla="*/ 389455 h 842248"/>
                <a:gd name="connsiteX36" fmla="*/ 1348056 w 1395174"/>
                <a:gd name="connsiteY36" fmla="*/ 388105 h 842248"/>
                <a:gd name="connsiteX37" fmla="*/ 1339247 w 1395174"/>
                <a:gd name="connsiteY37" fmla="*/ 382061 h 842248"/>
                <a:gd name="connsiteX38" fmla="*/ 1318287 w 1395174"/>
                <a:gd name="connsiteY38" fmla="*/ 366052 h 842248"/>
                <a:gd name="connsiteX39" fmla="*/ 1319702 w 1395174"/>
                <a:gd name="connsiteY39" fmla="*/ 362773 h 842248"/>
                <a:gd name="connsiteX40" fmla="*/ 1329603 w 1395174"/>
                <a:gd name="connsiteY40" fmla="*/ 357244 h 842248"/>
                <a:gd name="connsiteX41" fmla="*/ 1324653 w 1395174"/>
                <a:gd name="connsiteY41" fmla="*/ 351714 h 842248"/>
                <a:gd name="connsiteX42" fmla="*/ 1322981 w 1395174"/>
                <a:gd name="connsiteY42" fmla="*/ 345285 h 842248"/>
                <a:gd name="connsiteX43" fmla="*/ 1315008 w 1395174"/>
                <a:gd name="connsiteY43" fmla="*/ 336219 h 842248"/>
                <a:gd name="connsiteX44" fmla="*/ 1310315 w 1395174"/>
                <a:gd name="connsiteY44" fmla="*/ 329019 h 842248"/>
                <a:gd name="connsiteX45" fmla="*/ 1305622 w 1395174"/>
                <a:gd name="connsiteY45" fmla="*/ 319696 h 842248"/>
                <a:gd name="connsiteX46" fmla="*/ 1297071 w 1395174"/>
                <a:gd name="connsiteY46" fmla="*/ 305873 h 842248"/>
                <a:gd name="connsiteX47" fmla="*/ 1290641 w 1395174"/>
                <a:gd name="connsiteY47" fmla="*/ 294621 h 842248"/>
                <a:gd name="connsiteX48" fmla="*/ 1285112 w 1395174"/>
                <a:gd name="connsiteY48" fmla="*/ 298736 h 842248"/>
                <a:gd name="connsiteX49" fmla="*/ 1279325 w 1395174"/>
                <a:gd name="connsiteY49" fmla="*/ 307287 h 842248"/>
                <a:gd name="connsiteX50" fmla="*/ 1277654 w 1395174"/>
                <a:gd name="connsiteY50" fmla="*/ 314681 h 842248"/>
                <a:gd name="connsiteX51" fmla="*/ 1275211 w 1395174"/>
                <a:gd name="connsiteY51" fmla="*/ 321625 h 842248"/>
                <a:gd name="connsiteX52" fmla="*/ 1270774 w 1395174"/>
                <a:gd name="connsiteY52" fmla="*/ 326318 h 842248"/>
                <a:gd name="connsiteX53" fmla="*/ 1263316 w 1395174"/>
                <a:gd name="connsiteY53" fmla="*/ 327411 h 842248"/>
                <a:gd name="connsiteX54" fmla="*/ 1250972 w 1395174"/>
                <a:gd name="connsiteY54" fmla="*/ 334548 h 842248"/>
                <a:gd name="connsiteX55" fmla="*/ 1244543 w 1395174"/>
                <a:gd name="connsiteY55" fmla="*/ 329019 h 842248"/>
                <a:gd name="connsiteX56" fmla="*/ 1237342 w 1395174"/>
                <a:gd name="connsiteY56" fmla="*/ 322975 h 842248"/>
                <a:gd name="connsiteX57" fmla="*/ 1230912 w 1395174"/>
                <a:gd name="connsiteY57" fmla="*/ 318539 h 842248"/>
                <a:gd name="connsiteX58" fmla="*/ 1225962 w 1395174"/>
                <a:gd name="connsiteY58" fmla="*/ 310052 h 842248"/>
                <a:gd name="connsiteX59" fmla="*/ 1224611 w 1395174"/>
                <a:gd name="connsiteY59" fmla="*/ 295972 h 842248"/>
                <a:gd name="connsiteX60" fmla="*/ 1228726 w 1395174"/>
                <a:gd name="connsiteY60" fmla="*/ 285492 h 842248"/>
                <a:gd name="connsiteX61" fmla="*/ 1222297 w 1395174"/>
                <a:gd name="connsiteY61" fmla="*/ 284977 h 842248"/>
                <a:gd name="connsiteX62" fmla="*/ 1215417 w 1395174"/>
                <a:gd name="connsiteY62" fmla="*/ 282213 h 842248"/>
                <a:gd name="connsiteX63" fmla="*/ 1200566 w 1395174"/>
                <a:gd name="connsiteY63" fmla="*/ 276941 h 842248"/>
                <a:gd name="connsiteX64" fmla="*/ 1194779 w 1395174"/>
                <a:gd name="connsiteY64" fmla="*/ 269804 h 842248"/>
                <a:gd name="connsiteX65" fmla="*/ 1188671 w 1395174"/>
                <a:gd name="connsiteY65" fmla="*/ 265368 h 842248"/>
                <a:gd name="connsiteX66" fmla="*/ 1183463 w 1395174"/>
                <a:gd name="connsiteY66" fmla="*/ 260417 h 842248"/>
                <a:gd name="connsiteX67" fmla="*/ 1174655 w 1395174"/>
                <a:gd name="connsiteY67" fmla="*/ 256045 h 842248"/>
                <a:gd name="connsiteX68" fmla="*/ 1162247 w 1395174"/>
                <a:gd name="connsiteY68" fmla="*/ 260160 h 842248"/>
                <a:gd name="connsiteX69" fmla="*/ 1150931 w 1395174"/>
                <a:gd name="connsiteY69" fmla="*/ 258231 h 842248"/>
                <a:gd name="connsiteX70" fmla="*/ 1141030 w 1395174"/>
                <a:gd name="connsiteY70" fmla="*/ 254888 h 842248"/>
                <a:gd name="connsiteX71" fmla="*/ 1124506 w 1395174"/>
                <a:gd name="connsiteY71" fmla="*/ 254888 h 842248"/>
                <a:gd name="connsiteX72" fmla="*/ 1119234 w 1395174"/>
                <a:gd name="connsiteY72" fmla="*/ 264018 h 842248"/>
                <a:gd name="connsiteX73" fmla="*/ 1127271 w 1395174"/>
                <a:gd name="connsiteY73" fmla="*/ 272569 h 842248"/>
                <a:gd name="connsiteX74" fmla="*/ 1124185 w 1395174"/>
                <a:gd name="connsiteY74" fmla="*/ 278612 h 842248"/>
                <a:gd name="connsiteX75" fmla="*/ 1120327 w 1395174"/>
                <a:gd name="connsiteY75" fmla="*/ 284399 h 842248"/>
                <a:gd name="connsiteX76" fmla="*/ 1124185 w 1395174"/>
                <a:gd name="connsiteY76" fmla="*/ 291278 h 842248"/>
                <a:gd name="connsiteX77" fmla="*/ 1129200 w 1395174"/>
                <a:gd name="connsiteY77" fmla="*/ 302594 h 842248"/>
                <a:gd name="connsiteX78" fmla="*/ 1124185 w 1395174"/>
                <a:gd name="connsiteY78" fmla="*/ 308638 h 842248"/>
                <a:gd name="connsiteX79" fmla="*/ 1120648 w 1395174"/>
                <a:gd name="connsiteY79" fmla="*/ 317189 h 842248"/>
                <a:gd name="connsiteX80" fmla="*/ 1116469 w 1395174"/>
                <a:gd name="connsiteY80" fmla="*/ 329019 h 842248"/>
                <a:gd name="connsiteX81" fmla="*/ 1135243 w 1395174"/>
                <a:gd name="connsiteY81" fmla="*/ 343935 h 842248"/>
                <a:gd name="connsiteX82" fmla="*/ 1138008 w 1395174"/>
                <a:gd name="connsiteY82" fmla="*/ 371195 h 842248"/>
                <a:gd name="connsiteX83" fmla="*/ 1120327 w 1395174"/>
                <a:gd name="connsiteY83" fmla="*/ 388555 h 842248"/>
                <a:gd name="connsiteX84" fmla="*/ 1102968 w 1395174"/>
                <a:gd name="connsiteY84" fmla="*/ 394984 h 842248"/>
                <a:gd name="connsiteX85" fmla="*/ 1106311 w 1395174"/>
                <a:gd name="connsiteY85" fmla="*/ 407071 h 842248"/>
                <a:gd name="connsiteX86" fmla="*/ 1109590 w 1395174"/>
                <a:gd name="connsiteY86" fmla="*/ 419480 h 842248"/>
                <a:gd name="connsiteX87" fmla="*/ 1113190 w 1395174"/>
                <a:gd name="connsiteY87" fmla="*/ 434396 h 842248"/>
                <a:gd name="connsiteX88" fmla="*/ 1110426 w 1395174"/>
                <a:gd name="connsiteY88" fmla="*/ 444876 h 842248"/>
                <a:gd name="connsiteX89" fmla="*/ 1112355 w 1395174"/>
                <a:gd name="connsiteY89" fmla="*/ 451305 h 842248"/>
                <a:gd name="connsiteX90" fmla="*/ 1106825 w 1395174"/>
                <a:gd name="connsiteY90" fmla="*/ 450791 h 842248"/>
                <a:gd name="connsiteX91" fmla="*/ 1099946 w 1395174"/>
                <a:gd name="connsiteY91" fmla="*/ 458506 h 842248"/>
                <a:gd name="connsiteX92" fmla="*/ 1089466 w 1395174"/>
                <a:gd name="connsiteY92" fmla="*/ 454649 h 842248"/>
                <a:gd name="connsiteX93" fmla="*/ 1085094 w 1395174"/>
                <a:gd name="connsiteY93" fmla="*/ 446097 h 842248"/>
                <a:gd name="connsiteX94" fmla="*/ 1076286 w 1395174"/>
                <a:gd name="connsiteY94" fmla="*/ 437546 h 842248"/>
                <a:gd name="connsiteX95" fmla="*/ 1067735 w 1395174"/>
                <a:gd name="connsiteY95" fmla="*/ 426552 h 842248"/>
                <a:gd name="connsiteX96" fmla="*/ 1066899 w 1395174"/>
                <a:gd name="connsiteY96" fmla="*/ 407264 h 842248"/>
                <a:gd name="connsiteX97" fmla="*/ 1068249 w 1395174"/>
                <a:gd name="connsiteY97" fmla="*/ 397363 h 842248"/>
                <a:gd name="connsiteX98" fmla="*/ 1061370 w 1395174"/>
                <a:gd name="connsiteY98" fmla="*/ 389583 h 842248"/>
                <a:gd name="connsiteX99" fmla="*/ 1042660 w 1395174"/>
                <a:gd name="connsiteY99" fmla="*/ 388490 h 842248"/>
                <a:gd name="connsiteX100" fmla="*/ 1029801 w 1395174"/>
                <a:gd name="connsiteY100" fmla="*/ 386047 h 842248"/>
                <a:gd name="connsiteX101" fmla="*/ 1012764 w 1395174"/>
                <a:gd name="connsiteY101" fmla="*/ 377753 h 842248"/>
                <a:gd name="connsiteX102" fmla="*/ 999519 w 1395174"/>
                <a:gd name="connsiteY102" fmla="*/ 368688 h 842248"/>
                <a:gd name="connsiteX103" fmla="*/ 988203 w 1395174"/>
                <a:gd name="connsiteY103" fmla="*/ 361808 h 842248"/>
                <a:gd name="connsiteX104" fmla="*/ 974702 w 1395174"/>
                <a:gd name="connsiteY104" fmla="*/ 358465 h 842248"/>
                <a:gd name="connsiteX105" fmla="*/ 958178 w 1395174"/>
                <a:gd name="connsiteY105" fmla="*/ 352036 h 842248"/>
                <a:gd name="connsiteX106" fmla="*/ 939726 w 1395174"/>
                <a:gd name="connsiteY106" fmla="*/ 357565 h 842248"/>
                <a:gd name="connsiteX107" fmla="*/ 941333 w 1395174"/>
                <a:gd name="connsiteY107" fmla="*/ 351521 h 842248"/>
                <a:gd name="connsiteX108" fmla="*/ 935868 w 1395174"/>
                <a:gd name="connsiteY108" fmla="*/ 335770 h 842248"/>
                <a:gd name="connsiteX109" fmla="*/ 926738 w 1395174"/>
                <a:gd name="connsiteY109" fmla="*/ 325032 h 842248"/>
                <a:gd name="connsiteX110" fmla="*/ 912980 w 1395174"/>
                <a:gd name="connsiteY110" fmla="*/ 321753 h 842248"/>
                <a:gd name="connsiteX111" fmla="*/ 912401 w 1395174"/>
                <a:gd name="connsiteY111" fmla="*/ 298286 h 842248"/>
                <a:gd name="connsiteX112" fmla="*/ 920952 w 1395174"/>
                <a:gd name="connsiteY112" fmla="*/ 277648 h 842248"/>
                <a:gd name="connsiteX113" fmla="*/ 929760 w 1395174"/>
                <a:gd name="connsiteY113" fmla="*/ 270447 h 842248"/>
                <a:gd name="connsiteX114" fmla="*/ 934711 w 1395174"/>
                <a:gd name="connsiteY114" fmla="*/ 260803 h 842248"/>
                <a:gd name="connsiteX115" fmla="*/ 939983 w 1395174"/>
                <a:gd name="connsiteY115" fmla="*/ 255338 h 842248"/>
                <a:gd name="connsiteX116" fmla="*/ 943005 w 1395174"/>
                <a:gd name="connsiteY116" fmla="*/ 251480 h 842248"/>
                <a:gd name="connsiteX117" fmla="*/ 948791 w 1395174"/>
                <a:gd name="connsiteY117" fmla="*/ 247880 h 842248"/>
                <a:gd name="connsiteX118" fmla="*/ 963129 w 1395174"/>
                <a:gd name="connsiteY118" fmla="*/ 239329 h 842248"/>
                <a:gd name="connsiteX119" fmla="*/ 945191 w 1395174"/>
                <a:gd name="connsiteY119" fmla="*/ 232449 h 842248"/>
                <a:gd name="connsiteX120" fmla="*/ 925903 w 1395174"/>
                <a:gd name="connsiteY120" fmla="*/ 223898 h 842248"/>
                <a:gd name="connsiteX121" fmla="*/ 953999 w 1395174"/>
                <a:gd name="connsiteY121" fmla="*/ 228849 h 842248"/>
                <a:gd name="connsiteX122" fmla="*/ 968915 w 1395174"/>
                <a:gd name="connsiteY122" fmla="*/ 231099 h 842248"/>
                <a:gd name="connsiteX123" fmla="*/ 971937 w 1395174"/>
                <a:gd name="connsiteY123" fmla="*/ 220298 h 842248"/>
                <a:gd name="connsiteX124" fmla="*/ 990389 w 1395174"/>
                <a:gd name="connsiteY124" fmla="*/ 223320 h 842248"/>
                <a:gd name="connsiteX125" fmla="*/ 1008006 w 1395174"/>
                <a:gd name="connsiteY125" fmla="*/ 205189 h 842248"/>
                <a:gd name="connsiteX126" fmla="*/ 998362 w 1395174"/>
                <a:gd name="connsiteY126" fmla="*/ 198759 h 842248"/>
                <a:gd name="connsiteX127" fmla="*/ 976888 w 1395174"/>
                <a:gd name="connsiteY127" fmla="*/ 191623 h 842248"/>
                <a:gd name="connsiteX128" fmla="*/ 977723 w 1395174"/>
                <a:gd name="connsiteY128" fmla="*/ 184743 h 842248"/>
                <a:gd name="connsiteX129" fmla="*/ 1002541 w 1395174"/>
                <a:gd name="connsiteY129" fmla="*/ 196831 h 842248"/>
                <a:gd name="connsiteX130" fmla="*/ 1021250 w 1395174"/>
                <a:gd name="connsiteY130" fmla="*/ 183329 h 842248"/>
                <a:gd name="connsiteX131" fmla="*/ 1014114 w 1395174"/>
                <a:gd name="connsiteY131" fmla="*/ 176192 h 842248"/>
                <a:gd name="connsiteX132" fmla="*/ 1023758 w 1395174"/>
                <a:gd name="connsiteY132" fmla="*/ 172078 h 842248"/>
                <a:gd name="connsiteX133" fmla="*/ 1031730 w 1395174"/>
                <a:gd name="connsiteY133" fmla="*/ 177800 h 842248"/>
                <a:gd name="connsiteX134" fmla="*/ 1044975 w 1395174"/>
                <a:gd name="connsiteY134" fmla="*/ 176450 h 842248"/>
                <a:gd name="connsiteX135" fmla="*/ 1038095 w 1395174"/>
                <a:gd name="connsiteY135" fmla="*/ 167641 h 842248"/>
                <a:gd name="connsiteX136" fmla="*/ 1040281 w 1395174"/>
                <a:gd name="connsiteY136" fmla="*/ 164362 h 842248"/>
                <a:gd name="connsiteX137" fmla="*/ 1048832 w 1395174"/>
                <a:gd name="connsiteY137" fmla="*/ 171756 h 842248"/>
                <a:gd name="connsiteX138" fmla="*/ 1059569 w 1395174"/>
                <a:gd name="connsiteY138" fmla="*/ 172078 h 842248"/>
                <a:gd name="connsiteX139" fmla="*/ 1070885 w 1395174"/>
                <a:gd name="connsiteY139" fmla="*/ 163527 h 842248"/>
                <a:gd name="connsiteX140" fmla="*/ 1078022 w 1395174"/>
                <a:gd name="connsiteY140" fmla="*/ 158833 h 842248"/>
                <a:gd name="connsiteX141" fmla="*/ 1071978 w 1395174"/>
                <a:gd name="connsiteY141" fmla="*/ 145331 h 842248"/>
                <a:gd name="connsiteX142" fmla="*/ 1067799 w 1395174"/>
                <a:gd name="connsiteY142" fmla="*/ 136523 h 842248"/>
                <a:gd name="connsiteX143" fmla="*/ 1068120 w 1395174"/>
                <a:gd name="connsiteY143" fmla="*/ 131251 h 842248"/>
                <a:gd name="connsiteX144" fmla="*/ 1080529 w 1395174"/>
                <a:gd name="connsiteY144" fmla="*/ 126879 h 842248"/>
                <a:gd name="connsiteX145" fmla="*/ 1077186 w 1395174"/>
                <a:gd name="connsiteY145" fmla="*/ 119421 h 842248"/>
                <a:gd name="connsiteX146" fmla="*/ 1073071 w 1395174"/>
                <a:gd name="connsiteY146" fmla="*/ 113892 h 842248"/>
                <a:gd name="connsiteX147" fmla="*/ 1063684 w 1395174"/>
                <a:gd name="connsiteY147" fmla="*/ 107462 h 842248"/>
                <a:gd name="connsiteX148" fmla="*/ 1049668 w 1395174"/>
                <a:gd name="connsiteY148" fmla="*/ 103605 h 842248"/>
                <a:gd name="connsiteX149" fmla="*/ 1030380 w 1395174"/>
                <a:gd name="connsiteY149" fmla="*/ 101997 h 842248"/>
                <a:gd name="connsiteX150" fmla="*/ 1031473 w 1395174"/>
                <a:gd name="connsiteY150" fmla="*/ 113827 h 842248"/>
                <a:gd name="connsiteX151" fmla="*/ 1035331 w 1395174"/>
                <a:gd name="connsiteY151" fmla="*/ 119871 h 842248"/>
                <a:gd name="connsiteX152" fmla="*/ 1033145 w 1395174"/>
                <a:gd name="connsiteY152" fmla="*/ 125400 h 842248"/>
                <a:gd name="connsiteX153" fmla="*/ 1025172 w 1395174"/>
                <a:gd name="connsiteY153" fmla="*/ 130930 h 842248"/>
                <a:gd name="connsiteX154" fmla="*/ 1018743 w 1395174"/>
                <a:gd name="connsiteY154" fmla="*/ 143274 h 842248"/>
                <a:gd name="connsiteX155" fmla="*/ 1013278 w 1395174"/>
                <a:gd name="connsiteY155" fmla="*/ 135623 h 842248"/>
                <a:gd name="connsiteX156" fmla="*/ 1011606 w 1395174"/>
                <a:gd name="connsiteY156" fmla="*/ 145267 h 842248"/>
                <a:gd name="connsiteX157" fmla="*/ 1016300 w 1395174"/>
                <a:gd name="connsiteY157" fmla="*/ 152982 h 842248"/>
                <a:gd name="connsiteX158" fmla="*/ 1007491 w 1395174"/>
                <a:gd name="connsiteY158" fmla="*/ 159026 h 842248"/>
                <a:gd name="connsiteX159" fmla="*/ 1000612 w 1395174"/>
                <a:gd name="connsiteY159" fmla="*/ 153497 h 842248"/>
                <a:gd name="connsiteX160" fmla="*/ 992318 w 1395174"/>
                <a:gd name="connsiteY160" fmla="*/ 140638 h 842248"/>
                <a:gd name="connsiteX161" fmla="*/ 997526 w 1395174"/>
                <a:gd name="connsiteY161" fmla="*/ 135109 h 842248"/>
                <a:gd name="connsiteX162" fmla="*/ 997526 w 1395174"/>
                <a:gd name="connsiteY162" fmla="*/ 126815 h 842248"/>
                <a:gd name="connsiteX163" fmla="*/ 989296 w 1395174"/>
                <a:gd name="connsiteY163" fmla="*/ 118264 h 842248"/>
                <a:gd name="connsiteX164" fmla="*/ 977723 w 1395174"/>
                <a:gd name="connsiteY164" fmla="*/ 115563 h 842248"/>
                <a:gd name="connsiteX165" fmla="*/ 973030 w 1395174"/>
                <a:gd name="connsiteY165" fmla="*/ 124372 h 842248"/>
                <a:gd name="connsiteX166" fmla="*/ 967501 w 1395174"/>
                <a:gd name="connsiteY166" fmla="*/ 134273 h 842248"/>
                <a:gd name="connsiteX167" fmla="*/ 963386 w 1395174"/>
                <a:gd name="connsiteY167" fmla="*/ 119421 h 842248"/>
                <a:gd name="connsiteX168" fmla="*/ 964993 w 1395174"/>
                <a:gd name="connsiteY168" fmla="*/ 114149 h 842248"/>
                <a:gd name="connsiteX169" fmla="*/ 968079 w 1395174"/>
                <a:gd name="connsiteY169" fmla="*/ 109198 h 842248"/>
                <a:gd name="connsiteX170" fmla="*/ 955671 w 1395174"/>
                <a:gd name="connsiteY170" fmla="*/ 104248 h 842248"/>
                <a:gd name="connsiteX171" fmla="*/ 946284 w 1395174"/>
                <a:gd name="connsiteY171" fmla="*/ 106691 h 842248"/>
                <a:gd name="connsiteX172" fmla="*/ 946862 w 1395174"/>
                <a:gd name="connsiteY172" fmla="*/ 95954 h 842248"/>
                <a:gd name="connsiteX173" fmla="*/ 953999 w 1395174"/>
                <a:gd name="connsiteY173" fmla="*/ 93511 h 842248"/>
                <a:gd name="connsiteX174" fmla="*/ 946284 w 1395174"/>
                <a:gd name="connsiteY174" fmla="*/ 85474 h 842248"/>
                <a:gd name="connsiteX175" fmla="*/ 935225 w 1395174"/>
                <a:gd name="connsiteY175" fmla="*/ 79044 h 842248"/>
                <a:gd name="connsiteX176" fmla="*/ 935804 w 1395174"/>
                <a:gd name="connsiteY176" fmla="*/ 67986 h 842248"/>
                <a:gd name="connsiteX177" fmla="*/ 919795 w 1395174"/>
                <a:gd name="connsiteY177" fmla="*/ 56992 h 842248"/>
                <a:gd name="connsiteX178" fmla="*/ 916773 w 1395174"/>
                <a:gd name="connsiteY178" fmla="*/ 51463 h 842248"/>
                <a:gd name="connsiteX179" fmla="*/ 925903 w 1395174"/>
                <a:gd name="connsiteY179" fmla="*/ 45033 h 842248"/>
                <a:gd name="connsiteX180" fmla="*/ 927831 w 1395174"/>
                <a:gd name="connsiteY180" fmla="*/ 37061 h 842248"/>
                <a:gd name="connsiteX181" fmla="*/ 928667 w 1395174"/>
                <a:gd name="connsiteY181" fmla="*/ 32882 h 842248"/>
                <a:gd name="connsiteX182" fmla="*/ 947955 w 1395174"/>
                <a:gd name="connsiteY182" fmla="*/ 34553 h 842248"/>
                <a:gd name="connsiteX183" fmla="*/ 965829 w 1395174"/>
                <a:gd name="connsiteY183" fmla="*/ 10057 h 842248"/>
                <a:gd name="connsiteX184" fmla="*/ 952970 w 1395174"/>
                <a:gd name="connsiteY184" fmla="*/ 4528 h 842248"/>
                <a:gd name="connsiteX185" fmla="*/ 932589 w 1395174"/>
                <a:gd name="connsiteY185" fmla="*/ 92 h 842248"/>
                <a:gd name="connsiteX186" fmla="*/ 906872 w 1395174"/>
                <a:gd name="connsiteY186" fmla="*/ 4271 h 842248"/>
                <a:gd name="connsiteX187" fmla="*/ 910151 w 1395174"/>
                <a:gd name="connsiteY187" fmla="*/ 11665 h 842248"/>
                <a:gd name="connsiteX188" fmla="*/ 902178 w 1395174"/>
                <a:gd name="connsiteY188" fmla="*/ 10893 h 842248"/>
                <a:gd name="connsiteX189" fmla="*/ 902178 w 1395174"/>
                <a:gd name="connsiteY189" fmla="*/ 25166 h 842248"/>
                <a:gd name="connsiteX190" fmla="*/ 906872 w 1395174"/>
                <a:gd name="connsiteY190" fmla="*/ 38990 h 842248"/>
                <a:gd name="connsiteX191" fmla="*/ 909058 w 1395174"/>
                <a:gd name="connsiteY191" fmla="*/ 53327 h 842248"/>
                <a:gd name="connsiteX192" fmla="*/ 901342 w 1395174"/>
                <a:gd name="connsiteY192" fmla="*/ 60464 h 842248"/>
                <a:gd name="connsiteX193" fmla="*/ 905200 w 1395174"/>
                <a:gd name="connsiteY193" fmla="*/ 67922 h 842248"/>
                <a:gd name="connsiteX194" fmla="*/ 894977 w 1395174"/>
                <a:gd name="connsiteY194" fmla="*/ 66829 h 842248"/>
                <a:gd name="connsiteX195" fmla="*/ 892534 w 1395174"/>
                <a:gd name="connsiteY195" fmla="*/ 80330 h 842248"/>
                <a:gd name="connsiteX196" fmla="*/ 894720 w 1395174"/>
                <a:gd name="connsiteY196" fmla="*/ 86374 h 842248"/>
                <a:gd name="connsiteX197" fmla="*/ 895556 w 1395174"/>
                <a:gd name="connsiteY197" fmla="*/ 100454 h 842248"/>
                <a:gd name="connsiteX198" fmla="*/ 920631 w 1395174"/>
                <a:gd name="connsiteY198" fmla="*/ 109263 h 842248"/>
                <a:gd name="connsiteX199" fmla="*/ 920631 w 1395174"/>
                <a:gd name="connsiteY199" fmla="*/ 115692 h 842248"/>
                <a:gd name="connsiteX200" fmla="*/ 916773 w 1395174"/>
                <a:gd name="connsiteY200" fmla="*/ 125657 h 842248"/>
                <a:gd name="connsiteX201" fmla="*/ 922817 w 1395174"/>
                <a:gd name="connsiteY201" fmla="*/ 121221 h 842248"/>
                <a:gd name="connsiteX202" fmla="*/ 928346 w 1395174"/>
                <a:gd name="connsiteY202" fmla="*/ 128101 h 842248"/>
                <a:gd name="connsiteX203" fmla="*/ 919795 w 1395174"/>
                <a:gd name="connsiteY203" fmla="*/ 135559 h 842248"/>
                <a:gd name="connsiteX204" fmla="*/ 907643 w 1395174"/>
                <a:gd name="connsiteY204" fmla="*/ 140509 h 842248"/>
                <a:gd name="connsiteX205" fmla="*/ 907643 w 1395174"/>
                <a:gd name="connsiteY205" fmla="*/ 152661 h 842248"/>
                <a:gd name="connsiteX206" fmla="*/ 901214 w 1395174"/>
                <a:gd name="connsiteY206" fmla="*/ 157354 h 842248"/>
                <a:gd name="connsiteX207" fmla="*/ 894784 w 1395174"/>
                <a:gd name="connsiteY207" fmla="*/ 147132 h 842248"/>
                <a:gd name="connsiteX208" fmla="*/ 896392 w 1395174"/>
                <a:gd name="connsiteY208" fmla="*/ 137487 h 842248"/>
                <a:gd name="connsiteX209" fmla="*/ 882054 w 1395174"/>
                <a:gd name="connsiteY209" fmla="*/ 133373 h 842248"/>
                <a:gd name="connsiteX210" fmla="*/ 891184 w 1395174"/>
                <a:gd name="connsiteY210" fmla="*/ 131958 h 842248"/>
                <a:gd name="connsiteX211" fmla="*/ 897613 w 1395174"/>
                <a:gd name="connsiteY211" fmla="*/ 127008 h 842248"/>
                <a:gd name="connsiteX212" fmla="*/ 911951 w 1395174"/>
                <a:gd name="connsiteY212" fmla="*/ 125915 h 842248"/>
                <a:gd name="connsiteX213" fmla="*/ 905007 w 1395174"/>
                <a:gd name="connsiteY213" fmla="*/ 115178 h 842248"/>
                <a:gd name="connsiteX214" fmla="*/ 895106 w 1395174"/>
                <a:gd name="connsiteY214" fmla="*/ 114342 h 842248"/>
                <a:gd name="connsiteX215" fmla="*/ 905329 w 1395174"/>
                <a:gd name="connsiteY215" fmla="*/ 112413 h 842248"/>
                <a:gd name="connsiteX216" fmla="*/ 897871 w 1395174"/>
                <a:gd name="connsiteY216" fmla="*/ 107977 h 842248"/>
                <a:gd name="connsiteX217" fmla="*/ 884112 w 1395174"/>
                <a:gd name="connsiteY217" fmla="*/ 104955 h 842248"/>
                <a:gd name="connsiteX218" fmla="*/ 869774 w 1395174"/>
                <a:gd name="connsiteY218" fmla="*/ 108298 h 842248"/>
                <a:gd name="connsiteX219" fmla="*/ 856915 w 1395174"/>
                <a:gd name="connsiteY219" fmla="*/ 116785 h 842248"/>
                <a:gd name="connsiteX220" fmla="*/ 867910 w 1395174"/>
                <a:gd name="connsiteY220" fmla="*/ 123214 h 842248"/>
                <a:gd name="connsiteX221" fmla="*/ 877297 w 1395174"/>
                <a:gd name="connsiteY221" fmla="*/ 130351 h 842248"/>
                <a:gd name="connsiteX222" fmla="*/ 871510 w 1395174"/>
                <a:gd name="connsiteY222" fmla="*/ 133694 h 842248"/>
                <a:gd name="connsiteX223" fmla="*/ 866560 w 1395174"/>
                <a:gd name="connsiteY223" fmla="*/ 136973 h 842248"/>
                <a:gd name="connsiteX224" fmla="*/ 865724 w 1395174"/>
                <a:gd name="connsiteY224" fmla="*/ 145010 h 842248"/>
                <a:gd name="connsiteX225" fmla="*/ 854151 w 1395174"/>
                <a:gd name="connsiteY225" fmla="*/ 144689 h 842248"/>
                <a:gd name="connsiteX226" fmla="*/ 829912 w 1395174"/>
                <a:gd name="connsiteY226" fmla="*/ 147710 h 842248"/>
                <a:gd name="connsiteX227" fmla="*/ 810302 w 1395174"/>
                <a:gd name="connsiteY227" fmla="*/ 143081 h 842248"/>
                <a:gd name="connsiteX228" fmla="*/ 797444 w 1395174"/>
                <a:gd name="connsiteY228" fmla="*/ 140059 h 842248"/>
                <a:gd name="connsiteX229" fmla="*/ 786385 w 1395174"/>
                <a:gd name="connsiteY229" fmla="*/ 134530 h 842248"/>
                <a:gd name="connsiteX230" fmla="*/ 779956 w 1395174"/>
                <a:gd name="connsiteY230" fmla="*/ 124565 h 842248"/>
                <a:gd name="connsiteX231" fmla="*/ 759510 w 1395174"/>
                <a:gd name="connsiteY231" fmla="*/ 125400 h 842248"/>
                <a:gd name="connsiteX232" fmla="*/ 741315 w 1395174"/>
                <a:gd name="connsiteY232" fmla="*/ 133437 h 842248"/>
                <a:gd name="connsiteX233" fmla="*/ 746845 w 1395174"/>
                <a:gd name="connsiteY233" fmla="*/ 138645 h 842248"/>
                <a:gd name="connsiteX234" fmla="*/ 758417 w 1395174"/>
                <a:gd name="connsiteY234" fmla="*/ 134787 h 842248"/>
                <a:gd name="connsiteX235" fmla="*/ 774941 w 1395174"/>
                <a:gd name="connsiteY235" fmla="*/ 130094 h 842248"/>
                <a:gd name="connsiteX236" fmla="*/ 754560 w 1395174"/>
                <a:gd name="connsiteY236" fmla="*/ 140831 h 842248"/>
                <a:gd name="connsiteX237" fmla="*/ 755974 w 1395174"/>
                <a:gd name="connsiteY237" fmla="*/ 157933 h 842248"/>
                <a:gd name="connsiteX238" fmla="*/ 752888 w 1395174"/>
                <a:gd name="connsiteY238" fmla="*/ 167320 h 842248"/>
                <a:gd name="connsiteX239" fmla="*/ 745173 w 1395174"/>
                <a:gd name="connsiteY239" fmla="*/ 163977 h 842248"/>
                <a:gd name="connsiteX240" fmla="*/ 743823 w 1395174"/>
                <a:gd name="connsiteY240" fmla="*/ 153818 h 842248"/>
                <a:gd name="connsiteX241" fmla="*/ 737393 w 1395174"/>
                <a:gd name="connsiteY241" fmla="*/ 150218 h 842248"/>
                <a:gd name="connsiteX242" fmla="*/ 729164 w 1395174"/>
                <a:gd name="connsiteY242" fmla="*/ 147453 h 842248"/>
                <a:gd name="connsiteX243" fmla="*/ 718105 w 1395174"/>
                <a:gd name="connsiteY243" fmla="*/ 144689 h 842248"/>
                <a:gd name="connsiteX244" fmla="*/ 695281 w 1395174"/>
                <a:gd name="connsiteY244" fmla="*/ 148546 h 842248"/>
                <a:gd name="connsiteX245" fmla="*/ 658634 w 1395174"/>
                <a:gd name="connsiteY245" fmla="*/ 146103 h 842248"/>
                <a:gd name="connsiteX246" fmla="*/ 672650 w 1395174"/>
                <a:gd name="connsiteY246" fmla="*/ 136459 h 842248"/>
                <a:gd name="connsiteX247" fmla="*/ 667956 w 1395174"/>
                <a:gd name="connsiteY247" fmla="*/ 127072 h 842248"/>
                <a:gd name="connsiteX248" fmla="*/ 647832 w 1395174"/>
                <a:gd name="connsiteY248" fmla="*/ 122121 h 842248"/>
                <a:gd name="connsiteX249" fmla="*/ 629701 w 1395174"/>
                <a:gd name="connsiteY249" fmla="*/ 120450 h 842248"/>
                <a:gd name="connsiteX250" fmla="*/ 611506 w 1395174"/>
                <a:gd name="connsiteY250" fmla="*/ 114663 h 842248"/>
                <a:gd name="connsiteX251" fmla="*/ 587203 w 1395174"/>
                <a:gd name="connsiteY251" fmla="*/ 106434 h 842248"/>
                <a:gd name="connsiteX252" fmla="*/ 559107 w 1395174"/>
                <a:gd name="connsiteY252" fmla="*/ 107527 h 842248"/>
                <a:gd name="connsiteX253" fmla="*/ 544769 w 1395174"/>
                <a:gd name="connsiteY253" fmla="*/ 112735 h 842248"/>
                <a:gd name="connsiteX254" fmla="*/ 545348 w 1395174"/>
                <a:gd name="connsiteY254" fmla="*/ 104762 h 842248"/>
                <a:gd name="connsiteX255" fmla="*/ 541233 w 1395174"/>
                <a:gd name="connsiteY255" fmla="*/ 95118 h 842248"/>
                <a:gd name="connsiteX256" fmla="*/ 524388 w 1395174"/>
                <a:gd name="connsiteY256" fmla="*/ 112735 h 842248"/>
                <a:gd name="connsiteX257" fmla="*/ 505679 w 1395174"/>
                <a:gd name="connsiteY257" fmla="*/ 87917 h 842248"/>
                <a:gd name="connsiteX258" fmla="*/ 498221 w 1395174"/>
                <a:gd name="connsiteY258" fmla="*/ 90167 h 842248"/>
                <a:gd name="connsiteX259" fmla="*/ 493784 w 1395174"/>
                <a:gd name="connsiteY259" fmla="*/ 97304 h 842248"/>
                <a:gd name="connsiteX260" fmla="*/ 484719 w 1395174"/>
                <a:gd name="connsiteY260" fmla="*/ 105276 h 842248"/>
                <a:gd name="connsiteX261" fmla="*/ 472567 w 1395174"/>
                <a:gd name="connsiteY261" fmla="*/ 107205 h 842248"/>
                <a:gd name="connsiteX262" fmla="*/ 460737 w 1395174"/>
                <a:gd name="connsiteY262" fmla="*/ 111063 h 842248"/>
                <a:gd name="connsiteX263" fmla="*/ 441449 w 1395174"/>
                <a:gd name="connsiteY263" fmla="*/ 121543 h 842248"/>
                <a:gd name="connsiteX264" fmla="*/ 433155 w 1395174"/>
                <a:gd name="connsiteY264" fmla="*/ 127072 h 842248"/>
                <a:gd name="connsiteX265" fmla="*/ 436241 w 1395174"/>
                <a:gd name="connsiteY265" fmla="*/ 120193 h 842248"/>
                <a:gd name="connsiteX266" fmla="*/ 460159 w 1395174"/>
                <a:gd name="connsiteY266" fmla="*/ 106434 h 842248"/>
                <a:gd name="connsiteX267" fmla="*/ 479447 w 1395174"/>
                <a:gd name="connsiteY267" fmla="*/ 97047 h 842248"/>
                <a:gd name="connsiteX268" fmla="*/ 468710 w 1395174"/>
                <a:gd name="connsiteY268" fmla="*/ 95632 h 842248"/>
                <a:gd name="connsiteX269" fmla="*/ 449422 w 1395174"/>
                <a:gd name="connsiteY269" fmla="*/ 103090 h 842248"/>
                <a:gd name="connsiteX270" fmla="*/ 435663 w 1395174"/>
                <a:gd name="connsiteY270" fmla="*/ 109520 h 842248"/>
                <a:gd name="connsiteX271" fmla="*/ 426855 w 1395174"/>
                <a:gd name="connsiteY271" fmla="*/ 112027 h 842248"/>
                <a:gd name="connsiteX272" fmla="*/ 424090 w 1395174"/>
                <a:gd name="connsiteY272" fmla="*/ 110098 h 842248"/>
                <a:gd name="connsiteX273" fmla="*/ 417661 w 1395174"/>
                <a:gd name="connsiteY273" fmla="*/ 107334 h 842248"/>
                <a:gd name="connsiteX274" fmla="*/ 409431 w 1395174"/>
                <a:gd name="connsiteY274" fmla="*/ 111706 h 842248"/>
                <a:gd name="connsiteX275" fmla="*/ 400558 w 1395174"/>
                <a:gd name="connsiteY275" fmla="*/ 119742 h 842248"/>
                <a:gd name="connsiteX276" fmla="*/ 405573 w 1395174"/>
                <a:gd name="connsiteY276" fmla="*/ 126879 h 842248"/>
                <a:gd name="connsiteX277" fmla="*/ 386800 w 1395174"/>
                <a:gd name="connsiteY277" fmla="*/ 121928 h 842248"/>
                <a:gd name="connsiteX278" fmla="*/ 357867 w 1395174"/>
                <a:gd name="connsiteY278" fmla="*/ 108427 h 842248"/>
                <a:gd name="connsiteX279" fmla="*/ 334914 w 1395174"/>
                <a:gd name="connsiteY279" fmla="*/ 106562 h 842248"/>
                <a:gd name="connsiteX280" fmla="*/ 329192 w 1395174"/>
                <a:gd name="connsiteY280" fmla="*/ 105405 h 842248"/>
                <a:gd name="connsiteX281" fmla="*/ 303025 w 1395174"/>
                <a:gd name="connsiteY281" fmla="*/ 98204 h 842248"/>
                <a:gd name="connsiteX282" fmla="*/ 279622 w 1395174"/>
                <a:gd name="connsiteY282" fmla="*/ 99040 h 842248"/>
                <a:gd name="connsiteX283" fmla="*/ 260334 w 1395174"/>
                <a:gd name="connsiteY283" fmla="*/ 96275 h 842248"/>
                <a:gd name="connsiteX284" fmla="*/ 233909 w 1395174"/>
                <a:gd name="connsiteY284" fmla="*/ 88560 h 842248"/>
                <a:gd name="connsiteX285" fmla="*/ 202212 w 1395174"/>
                <a:gd name="connsiteY285" fmla="*/ 90810 h 842248"/>
                <a:gd name="connsiteX286" fmla="*/ 194240 w 1395174"/>
                <a:gd name="connsiteY286" fmla="*/ 87210 h 842248"/>
                <a:gd name="connsiteX287" fmla="*/ 190382 w 1395174"/>
                <a:gd name="connsiteY287" fmla="*/ 80781 h 842248"/>
                <a:gd name="connsiteX288" fmla="*/ 168844 w 1395174"/>
                <a:gd name="connsiteY288" fmla="*/ 80781 h 842248"/>
                <a:gd name="connsiteX289" fmla="*/ 162800 w 1395174"/>
                <a:gd name="connsiteY289" fmla="*/ 75766 h 842248"/>
                <a:gd name="connsiteX290" fmla="*/ 156371 w 1395174"/>
                <a:gd name="connsiteY290" fmla="*/ 77437 h 842248"/>
                <a:gd name="connsiteX291" fmla="*/ 146902 w 1395174"/>
                <a:gd name="connsiteY291" fmla="*/ 79231 h 842248"/>
                <a:gd name="connsiteX292" fmla="*/ 146727 w 1395174"/>
                <a:gd name="connsiteY292" fmla="*/ 79109 h 842248"/>
                <a:gd name="connsiteX293" fmla="*/ 151677 w 1395174"/>
                <a:gd name="connsiteY293" fmla="*/ 73580 h 842248"/>
                <a:gd name="connsiteX294" fmla="*/ 141712 w 1395174"/>
                <a:gd name="connsiteY294" fmla="*/ 68886 h 842248"/>
                <a:gd name="connsiteX295" fmla="*/ 128853 w 1395174"/>
                <a:gd name="connsiteY295" fmla="*/ 76923 h 842248"/>
                <a:gd name="connsiteX296" fmla="*/ 109565 w 1395174"/>
                <a:gd name="connsiteY296" fmla="*/ 81038 h 842248"/>
                <a:gd name="connsiteX297" fmla="*/ 97992 w 1395174"/>
                <a:gd name="connsiteY297" fmla="*/ 84638 h 842248"/>
                <a:gd name="connsiteX298" fmla="*/ 100692 w 1395174"/>
                <a:gd name="connsiteY298" fmla="*/ 91067 h 842248"/>
                <a:gd name="connsiteX299" fmla="*/ 91627 w 1395174"/>
                <a:gd name="connsiteY299" fmla="*/ 89974 h 842248"/>
                <a:gd name="connsiteX300" fmla="*/ 73432 w 1395174"/>
                <a:gd name="connsiteY300" fmla="*/ 93318 h 842248"/>
                <a:gd name="connsiteX301" fmla="*/ 58837 w 1395174"/>
                <a:gd name="connsiteY301" fmla="*/ 105405 h 842248"/>
                <a:gd name="connsiteX302" fmla="*/ 53565 w 1395174"/>
                <a:gd name="connsiteY302" fmla="*/ 118649 h 842248"/>
                <a:gd name="connsiteX303" fmla="*/ 22190 w 1395174"/>
                <a:gd name="connsiteY303" fmla="*/ 125079 h 842248"/>
                <a:gd name="connsiteX304" fmla="*/ 18846 w 1395174"/>
                <a:gd name="connsiteY304" fmla="*/ 132794 h 842248"/>
                <a:gd name="connsiteX305" fmla="*/ 32670 w 1395174"/>
                <a:gd name="connsiteY305" fmla="*/ 141602 h 842248"/>
                <a:gd name="connsiteX306" fmla="*/ 53051 w 1395174"/>
                <a:gd name="connsiteY306" fmla="*/ 163076 h 842248"/>
                <a:gd name="connsiteX307" fmla="*/ 74010 w 1395174"/>
                <a:gd name="connsiteY307" fmla="*/ 163655 h 842248"/>
                <a:gd name="connsiteX308" fmla="*/ 78125 w 1395174"/>
                <a:gd name="connsiteY308" fmla="*/ 174392 h 842248"/>
                <a:gd name="connsiteX309" fmla="*/ 91370 w 1395174"/>
                <a:gd name="connsiteY309" fmla="*/ 177157 h 842248"/>
                <a:gd name="connsiteX310" fmla="*/ 76454 w 1395174"/>
                <a:gd name="connsiteY310" fmla="*/ 181272 h 842248"/>
                <a:gd name="connsiteX311" fmla="*/ 65974 w 1395174"/>
                <a:gd name="connsiteY311" fmla="*/ 184293 h 842248"/>
                <a:gd name="connsiteX312" fmla="*/ 50029 w 1395174"/>
                <a:gd name="connsiteY312" fmla="*/ 183779 h 842248"/>
                <a:gd name="connsiteX313" fmla="*/ 50029 w 1395174"/>
                <a:gd name="connsiteY313" fmla="*/ 175228 h 842248"/>
                <a:gd name="connsiteX314" fmla="*/ 34598 w 1395174"/>
                <a:gd name="connsiteY314" fmla="*/ 175742 h 842248"/>
                <a:gd name="connsiteX315" fmla="*/ 27719 w 1395174"/>
                <a:gd name="connsiteY315" fmla="*/ 183200 h 842248"/>
                <a:gd name="connsiteX316" fmla="*/ 16918 w 1395174"/>
                <a:gd name="connsiteY316" fmla="*/ 184293 h 842248"/>
                <a:gd name="connsiteX317" fmla="*/ 137 w 1395174"/>
                <a:gd name="connsiteY317" fmla="*/ 193937 h 842248"/>
                <a:gd name="connsiteX318" fmla="*/ 18075 w 1395174"/>
                <a:gd name="connsiteY318" fmla="*/ 201138 h 842248"/>
                <a:gd name="connsiteX319" fmla="*/ 15825 w 1395174"/>
                <a:gd name="connsiteY319" fmla="*/ 207182 h 842248"/>
                <a:gd name="connsiteX320" fmla="*/ 25211 w 1395174"/>
                <a:gd name="connsiteY320" fmla="*/ 216247 h 842248"/>
                <a:gd name="connsiteX321" fmla="*/ 51636 w 1395174"/>
                <a:gd name="connsiteY321" fmla="*/ 216247 h 842248"/>
                <a:gd name="connsiteX322" fmla="*/ 62952 w 1395174"/>
                <a:gd name="connsiteY322" fmla="*/ 217662 h 842248"/>
                <a:gd name="connsiteX323" fmla="*/ 85005 w 1395174"/>
                <a:gd name="connsiteY323" fmla="*/ 209947 h 842248"/>
                <a:gd name="connsiteX324" fmla="*/ 81404 w 1395174"/>
                <a:gd name="connsiteY324" fmla="*/ 218498 h 842248"/>
                <a:gd name="connsiteX325" fmla="*/ 80376 w 1395174"/>
                <a:gd name="connsiteY325" fmla="*/ 235021 h 842248"/>
                <a:gd name="connsiteX326" fmla="*/ 65202 w 1395174"/>
                <a:gd name="connsiteY326" fmla="*/ 236114 h 842248"/>
                <a:gd name="connsiteX327" fmla="*/ 58773 w 1395174"/>
                <a:gd name="connsiteY327" fmla="*/ 246273 h 842248"/>
                <a:gd name="connsiteX328" fmla="*/ 43085 w 1395174"/>
                <a:gd name="connsiteY328" fmla="*/ 241901 h 842248"/>
                <a:gd name="connsiteX329" fmla="*/ 38135 w 1395174"/>
                <a:gd name="connsiteY329" fmla="*/ 254759 h 842248"/>
                <a:gd name="connsiteX330" fmla="*/ 25726 w 1395174"/>
                <a:gd name="connsiteY330" fmla="*/ 263889 h 842248"/>
                <a:gd name="connsiteX331" fmla="*/ 19682 w 1395174"/>
                <a:gd name="connsiteY331" fmla="*/ 274883 h 842248"/>
                <a:gd name="connsiteX332" fmla="*/ 30934 w 1395174"/>
                <a:gd name="connsiteY332" fmla="*/ 282341 h 842248"/>
                <a:gd name="connsiteX333" fmla="*/ 30419 w 1395174"/>
                <a:gd name="connsiteY333" fmla="*/ 294171 h 842248"/>
                <a:gd name="connsiteX334" fmla="*/ 45850 w 1395174"/>
                <a:gd name="connsiteY334" fmla="*/ 308766 h 842248"/>
                <a:gd name="connsiteX335" fmla="*/ 60444 w 1395174"/>
                <a:gd name="connsiteY335" fmla="*/ 306580 h 842248"/>
                <a:gd name="connsiteX336" fmla="*/ 66874 w 1395174"/>
                <a:gd name="connsiteY336" fmla="*/ 301372 h 842248"/>
                <a:gd name="connsiteX337" fmla="*/ 71889 w 1395174"/>
                <a:gd name="connsiteY337" fmla="*/ 315388 h 842248"/>
                <a:gd name="connsiteX338" fmla="*/ 70796 w 1395174"/>
                <a:gd name="connsiteY338" fmla="*/ 327797 h 842248"/>
                <a:gd name="connsiteX339" fmla="*/ 84297 w 1395174"/>
                <a:gd name="connsiteY339" fmla="*/ 326125 h 842248"/>
                <a:gd name="connsiteX340" fmla="*/ 101335 w 1395174"/>
                <a:gd name="connsiteY340" fmla="*/ 327540 h 842248"/>
                <a:gd name="connsiteX341" fmla="*/ 109051 w 1395174"/>
                <a:gd name="connsiteY341" fmla="*/ 329983 h 842248"/>
                <a:gd name="connsiteX342" fmla="*/ 114323 w 1395174"/>
                <a:gd name="connsiteY342" fmla="*/ 323554 h 842248"/>
                <a:gd name="connsiteX343" fmla="*/ 127824 w 1395174"/>
                <a:gd name="connsiteY343" fmla="*/ 324904 h 842248"/>
                <a:gd name="connsiteX344" fmla="*/ 127824 w 1395174"/>
                <a:gd name="connsiteY344" fmla="*/ 330690 h 842248"/>
                <a:gd name="connsiteX345" fmla="*/ 123388 w 1395174"/>
                <a:gd name="connsiteY345" fmla="*/ 350557 h 842248"/>
                <a:gd name="connsiteX346" fmla="*/ 108279 w 1395174"/>
                <a:gd name="connsiteY346" fmla="*/ 363802 h 842248"/>
                <a:gd name="connsiteX347" fmla="*/ 87319 w 1395174"/>
                <a:gd name="connsiteY347" fmla="*/ 380325 h 842248"/>
                <a:gd name="connsiteX348" fmla="*/ 68031 w 1395174"/>
                <a:gd name="connsiteY348" fmla="*/ 382254 h 842248"/>
                <a:gd name="connsiteX349" fmla="*/ 58966 w 1395174"/>
                <a:gd name="connsiteY349" fmla="*/ 395756 h 842248"/>
                <a:gd name="connsiteX350" fmla="*/ 73818 w 1395174"/>
                <a:gd name="connsiteY350" fmla="*/ 387719 h 842248"/>
                <a:gd name="connsiteX351" fmla="*/ 78254 w 1395174"/>
                <a:gd name="connsiteY351" fmla="*/ 387719 h 842248"/>
                <a:gd name="connsiteX352" fmla="*/ 88412 w 1395174"/>
                <a:gd name="connsiteY352" fmla="*/ 384440 h 842248"/>
                <a:gd name="connsiteX353" fmla="*/ 97542 w 1395174"/>
                <a:gd name="connsiteY353" fmla="*/ 383347 h 842248"/>
                <a:gd name="connsiteX354" fmla="*/ 108536 w 1395174"/>
                <a:gd name="connsiteY354" fmla="*/ 378911 h 842248"/>
                <a:gd name="connsiteX355" fmla="*/ 115994 w 1395174"/>
                <a:gd name="connsiteY355" fmla="*/ 371453 h 842248"/>
                <a:gd name="connsiteX356" fmla="*/ 138561 w 1395174"/>
                <a:gd name="connsiteY356" fmla="*/ 358594 h 842248"/>
                <a:gd name="connsiteX357" fmla="*/ 143512 w 1395174"/>
                <a:gd name="connsiteY357" fmla="*/ 352164 h 842248"/>
                <a:gd name="connsiteX358" fmla="*/ 157528 w 1395174"/>
                <a:gd name="connsiteY358" fmla="*/ 343163 h 842248"/>
                <a:gd name="connsiteX359" fmla="*/ 166851 w 1395174"/>
                <a:gd name="connsiteY359" fmla="*/ 339563 h 842248"/>
                <a:gd name="connsiteX360" fmla="*/ 171287 w 1395174"/>
                <a:gd name="connsiteY360" fmla="*/ 330497 h 842248"/>
                <a:gd name="connsiteX361" fmla="*/ 177716 w 1395174"/>
                <a:gd name="connsiteY361" fmla="*/ 324068 h 842248"/>
                <a:gd name="connsiteX362" fmla="*/ 167751 w 1395174"/>
                <a:gd name="connsiteY362" fmla="*/ 319117 h 842248"/>
                <a:gd name="connsiteX363" fmla="*/ 177973 w 1395174"/>
                <a:gd name="connsiteY363" fmla="*/ 310309 h 842248"/>
                <a:gd name="connsiteX364" fmla="*/ 186203 w 1395174"/>
                <a:gd name="connsiteY364" fmla="*/ 302851 h 842248"/>
                <a:gd name="connsiteX365" fmla="*/ 194497 w 1395174"/>
                <a:gd name="connsiteY365" fmla="*/ 293786 h 842248"/>
                <a:gd name="connsiteX366" fmla="*/ 200926 w 1395174"/>
                <a:gd name="connsiteY366" fmla="*/ 286328 h 842248"/>
                <a:gd name="connsiteX367" fmla="*/ 211663 w 1395174"/>
                <a:gd name="connsiteY367" fmla="*/ 278870 h 842248"/>
                <a:gd name="connsiteX368" fmla="*/ 219057 w 1395174"/>
                <a:gd name="connsiteY368" fmla="*/ 281956 h 842248"/>
                <a:gd name="connsiteX369" fmla="*/ 219057 w 1395174"/>
                <a:gd name="connsiteY369" fmla="*/ 286585 h 842248"/>
                <a:gd name="connsiteX370" fmla="*/ 206198 w 1395174"/>
                <a:gd name="connsiteY370" fmla="*/ 289092 h 842248"/>
                <a:gd name="connsiteX371" fmla="*/ 201248 w 1395174"/>
                <a:gd name="connsiteY371" fmla="*/ 300408 h 842248"/>
                <a:gd name="connsiteX372" fmla="*/ 202084 w 1395174"/>
                <a:gd name="connsiteY372" fmla="*/ 309473 h 842248"/>
                <a:gd name="connsiteX373" fmla="*/ 197647 w 1395174"/>
                <a:gd name="connsiteY373" fmla="*/ 315003 h 842248"/>
                <a:gd name="connsiteX374" fmla="*/ 202662 w 1395174"/>
                <a:gd name="connsiteY374" fmla="*/ 319117 h 842248"/>
                <a:gd name="connsiteX375" fmla="*/ 227158 w 1395174"/>
                <a:gd name="connsiteY375" fmla="*/ 305616 h 842248"/>
                <a:gd name="connsiteX376" fmla="*/ 245096 w 1395174"/>
                <a:gd name="connsiteY376" fmla="*/ 304780 h 842248"/>
                <a:gd name="connsiteX377" fmla="*/ 245096 w 1395174"/>
                <a:gd name="connsiteY377" fmla="*/ 298351 h 842248"/>
                <a:gd name="connsiteX378" fmla="*/ 239567 w 1395174"/>
                <a:gd name="connsiteY378" fmla="*/ 290892 h 842248"/>
                <a:gd name="connsiteX379" fmla="*/ 243746 w 1395174"/>
                <a:gd name="connsiteY379" fmla="*/ 284849 h 842248"/>
                <a:gd name="connsiteX380" fmla="*/ 250625 w 1395174"/>
                <a:gd name="connsiteY380" fmla="*/ 284270 h 842248"/>
                <a:gd name="connsiteX381" fmla="*/ 259691 w 1395174"/>
                <a:gd name="connsiteY381" fmla="*/ 287549 h 842248"/>
                <a:gd name="connsiteX382" fmla="*/ 269335 w 1395174"/>
                <a:gd name="connsiteY382" fmla="*/ 289799 h 842248"/>
                <a:gd name="connsiteX383" fmla="*/ 263806 w 1395174"/>
                <a:gd name="connsiteY383" fmla="*/ 293914 h 842248"/>
                <a:gd name="connsiteX384" fmla="*/ 265220 w 1395174"/>
                <a:gd name="connsiteY384" fmla="*/ 298351 h 842248"/>
                <a:gd name="connsiteX385" fmla="*/ 275121 w 1395174"/>
                <a:gd name="connsiteY385" fmla="*/ 296422 h 842248"/>
                <a:gd name="connsiteX386" fmla="*/ 282579 w 1395174"/>
                <a:gd name="connsiteY386" fmla="*/ 295264 h 842248"/>
                <a:gd name="connsiteX387" fmla="*/ 285344 w 1395174"/>
                <a:gd name="connsiteY387" fmla="*/ 297772 h 842248"/>
                <a:gd name="connsiteX388" fmla="*/ 299360 w 1395174"/>
                <a:gd name="connsiteY388" fmla="*/ 302208 h 842248"/>
                <a:gd name="connsiteX389" fmla="*/ 326363 w 1395174"/>
                <a:gd name="connsiteY389" fmla="*/ 301372 h 842248"/>
                <a:gd name="connsiteX390" fmla="*/ 337422 w 1395174"/>
                <a:gd name="connsiteY390" fmla="*/ 308766 h 842248"/>
                <a:gd name="connsiteX391" fmla="*/ 352595 w 1395174"/>
                <a:gd name="connsiteY391" fmla="*/ 303816 h 842248"/>
                <a:gd name="connsiteX392" fmla="*/ 350088 w 1395174"/>
                <a:gd name="connsiteY392" fmla="*/ 311531 h 842248"/>
                <a:gd name="connsiteX393" fmla="*/ 356131 w 1395174"/>
                <a:gd name="connsiteY393" fmla="*/ 315967 h 842248"/>
                <a:gd name="connsiteX394" fmla="*/ 370726 w 1395174"/>
                <a:gd name="connsiteY394" fmla="*/ 323104 h 842248"/>
                <a:gd name="connsiteX395" fmla="*/ 385385 w 1395174"/>
                <a:gd name="connsiteY395" fmla="*/ 334998 h 842248"/>
                <a:gd name="connsiteX396" fmla="*/ 392522 w 1395174"/>
                <a:gd name="connsiteY396" fmla="*/ 328890 h 842248"/>
                <a:gd name="connsiteX397" fmla="*/ 402423 w 1395174"/>
                <a:gd name="connsiteY397" fmla="*/ 334162 h 842248"/>
                <a:gd name="connsiteX398" fmla="*/ 403580 w 1395174"/>
                <a:gd name="connsiteY398" fmla="*/ 323682 h 842248"/>
                <a:gd name="connsiteX399" fmla="*/ 408531 w 1395174"/>
                <a:gd name="connsiteY399" fmla="*/ 324775 h 842248"/>
                <a:gd name="connsiteX400" fmla="*/ 409367 w 1395174"/>
                <a:gd name="connsiteY400" fmla="*/ 341041 h 842248"/>
                <a:gd name="connsiteX401" fmla="*/ 400237 w 1395174"/>
                <a:gd name="connsiteY401" fmla="*/ 339113 h 842248"/>
                <a:gd name="connsiteX402" fmla="*/ 391686 w 1395174"/>
                <a:gd name="connsiteY402" fmla="*/ 341299 h 842248"/>
                <a:gd name="connsiteX403" fmla="*/ 401909 w 1395174"/>
                <a:gd name="connsiteY403" fmla="*/ 353450 h 842248"/>
                <a:gd name="connsiteX404" fmla="*/ 405766 w 1395174"/>
                <a:gd name="connsiteY404" fmla="*/ 362001 h 842248"/>
                <a:gd name="connsiteX405" fmla="*/ 411553 w 1395174"/>
                <a:gd name="connsiteY405" fmla="*/ 369138 h 842248"/>
                <a:gd name="connsiteX406" fmla="*/ 410460 w 1395174"/>
                <a:gd name="connsiteY406" fmla="*/ 355636 h 842248"/>
                <a:gd name="connsiteX407" fmla="*/ 412388 w 1395174"/>
                <a:gd name="connsiteY407" fmla="*/ 347407 h 842248"/>
                <a:gd name="connsiteX408" fmla="*/ 413996 w 1395174"/>
                <a:gd name="connsiteY408" fmla="*/ 356215 h 842248"/>
                <a:gd name="connsiteX409" fmla="*/ 421454 w 1395174"/>
                <a:gd name="connsiteY409" fmla="*/ 352100 h 842248"/>
                <a:gd name="connsiteX410" fmla="*/ 421454 w 1395174"/>
                <a:gd name="connsiteY410" fmla="*/ 340206 h 842248"/>
                <a:gd name="connsiteX411" fmla="*/ 428912 w 1395174"/>
                <a:gd name="connsiteY411" fmla="*/ 348757 h 842248"/>
                <a:gd name="connsiteX412" fmla="*/ 424733 w 1395174"/>
                <a:gd name="connsiteY412" fmla="*/ 357308 h 842248"/>
                <a:gd name="connsiteX413" fmla="*/ 417853 w 1395174"/>
                <a:gd name="connsiteY413" fmla="*/ 360587 h 842248"/>
                <a:gd name="connsiteX414" fmla="*/ 419268 w 1395174"/>
                <a:gd name="connsiteY414" fmla="*/ 373446 h 842248"/>
                <a:gd name="connsiteX415" fmla="*/ 424219 w 1395174"/>
                <a:gd name="connsiteY415" fmla="*/ 369009 h 842248"/>
                <a:gd name="connsiteX416" fmla="*/ 432191 w 1395174"/>
                <a:gd name="connsiteY416" fmla="*/ 367402 h 842248"/>
                <a:gd name="connsiteX417" fmla="*/ 442671 w 1395174"/>
                <a:gd name="connsiteY417" fmla="*/ 375632 h 842248"/>
                <a:gd name="connsiteX418" fmla="*/ 437720 w 1395174"/>
                <a:gd name="connsiteY418" fmla="*/ 369588 h 842248"/>
                <a:gd name="connsiteX419" fmla="*/ 437720 w 1395174"/>
                <a:gd name="connsiteY419" fmla="*/ 362708 h 842248"/>
                <a:gd name="connsiteX420" fmla="*/ 447364 w 1395174"/>
                <a:gd name="connsiteY420" fmla="*/ 375117 h 842248"/>
                <a:gd name="connsiteX421" fmla="*/ 440935 w 1395174"/>
                <a:gd name="connsiteY421" fmla="*/ 381547 h 842248"/>
                <a:gd name="connsiteX422" fmla="*/ 430391 w 1395174"/>
                <a:gd name="connsiteY422" fmla="*/ 376467 h 842248"/>
                <a:gd name="connsiteX423" fmla="*/ 432062 w 1395174"/>
                <a:gd name="connsiteY423" fmla="*/ 386111 h 842248"/>
                <a:gd name="connsiteX424" fmla="*/ 432062 w 1395174"/>
                <a:gd name="connsiteY424" fmla="*/ 398199 h 842248"/>
                <a:gd name="connsiteX425" fmla="*/ 436241 w 1395174"/>
                <a:gd name="connsiteY425" fmla="*/ 394084 h 842248"/>
                <a:gd name="connsiteX426" fmla="*/ 443121 w 1395174"/>
                <a:gd name="connsiteY426" fmla="*/ 396591 h 842248"/>
                <a:gd name="connsiteX427" fmla="*/ 445885 w 1395174"/>
                <a:gd name="connsiteY427" fmla="*/ 389648 h 842248"/>
                <a:gd name="connsiteX428" fmla="*/ 452315 w 1395174"/>
                <a:gd name="connsiteY428" fmla="*/ 391898 h 842248"/>
                <a:gd name="connsiteX429" fmla="*/ 458101 w 1395174"/>
                <a:gd name="connsiteY429" fmla="*/ 388876 h 842248"/>
                <a:gd name="connsiteX430" fmla="*/ 459194 w 1395174"/>
                <a:gd name="connsiteY430" fmla="*/ 397684 h 842248"/>
                <a:gd name="connsiteX431" fmla="*/ 464466 w 1395174"/>
                <a:gd name="connsiteY431" fmla="*/ 398520 h 842248"/>
                <a:gd name="connsiteX432" fmla="*/ 464466 w 1395174"/>
                <a:gd name="connsiteY432" fmla="*/ 399870 h 842248"/>
                <a:gd name="connsiteX433" fmla="*/ 469738 w 1395174"/>
                <a:gd name="connsiteY433" fmla="*/ 406300 h 842248"/>
                <a:gd name="connsiteX434" fmla="*/ 466460 w 1395174"/>
                <a:gd name="connsiteY434" fmla="*/ 411508 h 842248"/>
                <a:gd name="connsiteX435" fmla="*/ 468645 w 1395174"/>
                <a:gd name="connsiteY435" fmla="*/ 420894 h 842248"/>
                <a:gd name="connsiteX436" fmla="*/ 479383 w 1395174"/>
                <a:gd name="connsiteY436" fmla="*/ 420316 h 842248"/>
                <a:gd name="connsiteX437" fmla="*/ 482147 w 1395174"/>
                <a:gd name="connsiteY437" fmla="*/ 427517 h 842248"/>
                <a:gd name="connsiteX438" fmla="*/ 482726 w 1395174"/>
                <a:gd name="connsiteY438" fmla="*/ 432210 h 842248"/>
                <a:gd name="connsiteX439" fmla="*/ 487419 w 1395174"/>
                <a:gd name="connsiteY439" fmla="*/ 431631 h 842248"/>
                <a:gd name="connsiteX440" fmla="*/ 497578 w 1395174"/>
                <a:gd name="connsiteY440" fmla="*/ 438061 h 842248"/>
                <a:gd name="connsiteX441" fmla="*/ 498413 w 1395174"/>
                <a:gd name="connsiteY441" fmla="*/ 443526 h 842248"/>
                <a:gd name="connsiteX442" fmla="*/ 497835 w 1395174"/>
                <a:gd name="connsiteY442" fmla="*/ 450984 h 842248"/>
                <a:gd name="connsiteX443" fmla="*/ 500599 w 1395174"/>
                <a:gd name="connsiteY443" fmla="*/ 457413 h 842248"/>
                <a:gd name="connsiteX444" fmla="*/ 513844 w 1395174"/>
                <a:gd name="connsiteY444" fmla="*/ 462364 h 842248"/>
                <a:gd name="connsiteX445" fmla="*/ 522395 w 1395174"/>
                <a:gd name="connsiteY445" fmla="*/ 467572 h 842248"/>
                <a:gd name="connsiteX446" fmla="*/ 533132 w 1395174"/>
                <a:gd name="connsiteY446" fmla="*/ 470915 h 842248"/>
                <a:gd name="connsiteX447" fmla="*/ 537826 w 1395174"/>
                <a:gd name="connsiteY447" fmla="*/ 478373 h 842248"/>
                <a:gd name="connsiteX448" fmla="*/ 547212 w 1395174"/>
                <a:gd name="connsiteY448" fmla="*/ 479723 h 842248"/>
                <a:gd name="connsiteX449" fmla="*/ 554606 w 1395174"/>
                <a:gd name="connsiteY449" fmla="*/ 483324 h 842248"/>
                <a:gd name="connsiteX450" fmla="*/ 564186 w 1395174"/>
                <a:gd name="connsiteY450" fmla="*/ 494961 h 842248"/>
                <a:gd name="connsiteX451" fmla="*/ 565408 w 1395174"/>
                <a:gd name="connsiteY451" fmla="*/ 496568 h 842248"/>
                <a:gd name="connsiteX452" fmla="*/ 567594 w 1395174"/>
                <a:gd name="connsiteY452" fmla="*/ 509427 h 842248"/>
                <a:gd name="connsiteX453" fmla="*/ 563736 w 1395174"/>
                <a:gd name="connsiteY453" fmla="*/ 522286 h 842248"/>
                <a:gd name="connsiteX454" fmla="*/ 559685 w 1395174"/>
                <a:gd name="connsiteY454" fmla="*/ 519907 h 842248"/>
                <a:gd name="connsiteX455" fmla="*/ 562064 w 1395174"/>
                <a:gd name="connsiteY455" fmla="*/ 515856 h 842248"/>
                <a:gd name="connsiteX456" fmla="*/ 560393 w 1395174"/>
                <a:gd name="connsiteY456" fmla="*/ 508141 h 842248"/>
                <a:gd name="connsiteX457" fmla="*/ 558014 w 1395174"/>
                <a:gd name="connsiteY457" fmla="*/ 503576 h 842248"/>
                <a:gd name="connsiteX458" fmla="*/ 559300 w 1395174"/>
                <a:gd name="connsiteY458" fmla="*/ 498433 h 842248"/>
                <a:gd name="connsiteX459" fmla="*/ 551584 w 1395174"/>
                <a:gd name="connsiteY459" fmla="*/ 493482 h 842248"/>
                <a:gd name="connsiteX460" fmla="*/ 537247 w 1395174"/>
                <a:gd name="connsiteY460" fmla="*/ 487053 h 842248"/>
                <a:gd name="connsiteX461" fmla="*/ 522652 w 1395174"/>
                <a:gd name="connsiteY461" fmla="*/ 470851 h 842248"/>
                <a:gd name="connsiteX462" fmla="*/ 506386 w 1395174"/>
                <a:gd name="connsiteY462" fmla="*/ 467250 h 842248"/>
                <a:gd name="connsiteX463" fmla="*/ 493527 w 1395174"/>
                <a:gd name="connsiteY463" fmla="*/ 465321 h 842248"/>
                <a:gd name="connsiteX464" fmla="*/ 497385 w 1395174"/>
                <a:gd name="connsiteY464" fmla="*/ 471108 h 842248"/>
                <a:gd name="connsiteX465" fmla="*/ 503171 w 1395174"/>
                <a:gd name="connsiteY465" fmla="*/ 474965 h 842248"/>
                <a:gd name="connsiteX466" fmla="*/ 511722 w 1395174"/>
                <a:gd name="connsiteY466" fmla="*/ 481395 h 842248"/>
                <a:gd name="connsiteX467" fmla="*/ 519952 w 1395174"/>
                <a:gd name="connsiteY467" fmla="*/ 486860 h 842248"/>
                <a:gd name="connsiteX468" fmla="*/ 526381 w 1395174"/>
                <a:gd name="connsiteY468" fmla="*/ 493804 h 842248"/>
                <a:gd name="connsiteX469" fmla="*/ 532811 w 1395174"/>
                <a:gd name="connsiteY469" fmla="*/ 496568 h 842248"/>
                <a:gd name="connsiteX470" fmla="*/ 538340 w 1395174"/>
                <a:gd name="connsiteY470" fmla="*/ 503576 h 842248"/>
                <a:gd name="connsiteX471" fmla="*/ 538340 w 1395174"/>
                <a:gd name="connsiteY471" fmla="*/ 504541 h 842248"/>
                <a:gd name="connsiteX472" fmla="*/ 544769 w 1395174"/>
                <a:gd name="connsiteY472" fmla="*/ 521064 h 842248"/>
                <a:gd name="connsiteX473" fmla="*/ 550299 w 1395174"/>
                <a:gd name="connsiteY473" fmla="*/ 532637 h 842248"/>
                <a:gd name="connsiteX474" fmla="*/ 550299 w 1395174"/>
                <a:gd name="connsiteY474" fmla="*/ 536752 h 842248"/>
                <a:gd name="connsiteX475" fmla="*/ 547855 w 1395174"/>
                <a:gd name="connsiteY475" fmla="*/ 548067 h 842248"/>
                <a:gd name="connsiteX476" fmla="*/ 545927 w 1395174"/>
                <a:gd name="connsiteY476" fmla="*/ 578671 h 842248"/>
                <a:gd name="connsiteX477" fmla="*/ 542583 w 1395174"/>
                <a:gd name="connsiteY477" fmla="*/ 597959 h 842248"/>
                <a:gd name="connsiteX478" fmla="*/ 546698 w 1395174"/>
                <a:gd name="connsiteY478" fmla="*/ 618083 h 842248"/>
                <a:gd name="connsiteX479" fmla="*/ 548113 w 1395174"/>
                <a:gd name="connsiteY479" fmla="*/ 634350 h 842248"/>
                <a:gd name="connsiteX480" fmla="*/ 551970 w 1395174"/>
                <a:gd name="connsiteY480" fmla="*/ 650552 h 842248"/>
                <a:gd name="connsiteX481" fmla="*/ 561357 w 1395174"/>
                <a:gd name="connsiteY481" fmla="*/ 661353 h 842248"/>
                <a:gd name="connsiteX482" fmla="*/ 567786 w 1395174"/>
                <a:gd name="connsiteY482" fmla="*/ 668232 h 842248"/>
                <a:gd name="connsiteX483" fmla="*/ 572737 w 1395174"/>
                <a:gd name="connsiteY483" fmla="*/ 675948 h 842248"/>
                <a:gd name="connsiteX484" fmla="*/ 574409 w 1395174"/>
                <a:gd name="connsiteY484" fmla="*/ 685592 h 842248"/>
                <a:gd name="connsiteX485" fmla="*/ 587267 w 1395174"/>
                <a:gd name="connsiteY485" fmla="*/ 699608 h 842248"/>
                <a:gd name="connsiteX486" fmla="*/ 593697 w 1395174"/>
                <a:gd name="connsiteY486" fmla="*/ 711181 h 842248"/>
                <a:gd name="connsiteX487" fmla="*/ 609127 w 1395174"/>
                <a:gd name="connsiteY487" fmla="*/ 717610 h 842248"/>
                <a:gd name="connsiteX488" fmla="*/ 619607 w 1395174"/>
                <a:gd name="connsiteY488" fmla="*/ 719796 h 842248"/>
                <a:gd name="connsiteX489" fmla="*/ 631180 w 1395174"/>
                <a:gd name="connsiteY489" fmla="*/ 733619 h 842248"/>
                <a:gd name="connsiteX490" fmla="*/ 633945 w 1395174"/>
                <a:gd name="connsiteY490" fmla="*/ 741463 h 842248"/>
                <a:gd name="connsiteX491" fmla="*/ 662555 w 1395174"/>
                <a:gd name="connsiteY491" fmla="*/ 737670 h 842248"/>
                <a:gd name="connsiteX492" fmla="*/ 676379 w 1395174"/>
                <a:gd name="connsiteY492" fmla="*/ 745063 h 842248"/>
                <a:gd name="connsiteX493" fmla="*/ 708525 w 1395174"/>
                <a:gd name="connsiteY493" fmla="*/ 756251 h 842248"/>
                <a:gd name="connsiteX494" fmla="*/ 743887 w 1395174"/>
                <a:gd name="connsiteY494" fmla="*/ 755929 h 842248"/>
                <a:gd name="connsiteX495" fmla="*/ 748002 w 1395174"/>
                <a:gd name="connsiteY495" fmla="*/ 750657 h 842248"/>
                <a:gd name="connsiteX496" fmla="*/ 767290 w 1395174"/>
                <a:gd name="connsiteY496" fmla="*/ 750657 h 842248"/>
                <a:gd name="connsiteX497" fmla="*/ 781435 w 1395174"/>
                <a:gd name="connsiteY497" fmla="*/ 763516 h 842248"/>
                <a:gd name="connsiteX498" fmla="*/ 789343 w 1395174"/>
                <a:gd name="connsiteY498" fmla="*/ 773224 h 842248"/>
                <a:gd name="connsiteX499" fmla="*/ 793779 w 1395174"/>
                <a:gd name="connsiteY499" fmla="*/ 781132 h 842248"/>
                <a:gd name="connsiteX500" fmla="*/ 808181 w 1395174"/>
                <a:gd name="connsiteY500" fmla="*/ 788526 h 842248"/>
                <a:gd name="connsiteX501" fmla="*/ 817953 w 1395174"/>
                <a:gd name="connsiteY501" fmla="*/ 777017 h 842248"/>
                <a:gd name="connsiteX502" fmla="*/ 840006 w 1395174"/>
                <a:gd name="connsiteY502" fmla="*/ 789876 h 842248"/>
                <a:gd name="connsiteX503" fmla="*/ 851772 w 1395174"/>
                <a:gd name="connsiteY503" fmla="*/ 806657 h 842248"/>
                <a:gd name="connsiteX504" fmla="*/ 854729 w 1395174"/>
                <a:gd name="connsiteY504" fmla="*/ 816108 h 842248"/>
                <a:gd name="connsiteX505" fmla="*/ 858266 w 1395174"/>
                <a:gd name="connsiteY505" fmla="*/ 823759 h 842248"/>
                <a:gd name="connsiteX506" fmla="*/ 875625 w 1395174"/>
                <a:gd name="connsiteY506" fmla="*/ 830188 h 842248"/>
                <a:gd name="connsiteX507" fmla="*/ 880768 w 1395174"/>
                <a:gd name="connsiteY507" fmla="*/ 832117 h 842248"/>
                <a:gd name="connsiteX508" fmla="*/ 877232 w 1395174"/>
                <a:gd name="connsiteY508" fmla="*/ 816108 h 842248"/>
                <a:gd name="connsiteX509" fmla="*/ 880254 w 1395174"/>
                <a:gd name="connsiteY509" fmla="*/ 804214 h 842248"/>
                <a:gd name="connsiteX510" fmla="*/ 889320 w 1395174"/>
                <a:gd name="connsiteY510" fmla="*/ 796498 h 842248"/>
                <a:gd name="connsiteX511" fmla="*/ 896778 w 1395174"/>
                <a:gd name="connsiteY511" fmla="*/ 793798 h 842248"/>
                <a:gd name="connsiteX512" fmla="*/ 908865 w 1395174"/>
                <a:gd name="connsiteY512" fmla="*/ 783575 h 842248"/>
                <a:gd name="connsiteX513" fmla="*/ 915294 w 1395174"/>
                <a:gd name="connsiteY513" fmla="*/ 781068 h 842248"/>
                <a:gd name="connsiteX514" fmla="*/ 923009 w 1395174"/>
                <a:gd name="connsiteY514" fmla="*/ 776117 h 842248"/>
                <a:gd name="connsiteX515" fmla="*/ 929439 w 1395174"/>
                <a:gd name="connsiteY515" fmla="*/ 776696 h 842248"/>
                <a:gd name="connsiteX516" fmla="*/ 935547 w 1395174"/>
                <a:gd name="connsiteY516" fmla="*/ 778046 h 842248"/>
                <a:gd name="connsiteX517" fmla="*/ 945705 w 1395174"/>
                <a:gd name="connsiteY517" fmla="*/ 778046 h 842248"/>
                <a:gd name="connsiteX518" fmla="*/ 953999 w 1395174"/>
                <a:gd name="connsiteY518" fmla="*/ 781904 h 842248"/>
                <a:gd name="connsiteX519" fmla="*/ 964479 w 1395174"/>
                <a:gd name="connsiteY519" fmla="*/ 784990 h 842248"/>
                <a:gd name="connsiteX520" fmla="*/ 969944 w 1395174"/>
                <a:gd name="connsiteY520" fmla="*/ 780554 h 842248"/>
                <a:gd name="connsiteX521" fmla="*/ 981002 w 1395174"/>
                <a:gd name="connsiteY521" fmla="*/ 788269 h 842248"/>
                <a:gd name="connsiteX522" fmla="*/ 978238 w 1395174"/>
                <a:gd name="connsiteY522" fmla="*/ 781839 h 842248"/>
                <a:gd name="connsiteX523" fmla="*/ 975730 w 1395174"/>
                <a:gd name="connsiteY523" fmla="*/ 774960 h 842248"/>
                <a:gd name="connsiteX524" fmla="*/ 986532 w 1395174"/>
                <a:gd name="connsiteY524" fmla="*/ 769495 h 842248"/>
                <a:gd name="connsiteX525" fmla="*/ 995340 w 1395174"/>
                <a:gd name="connsiteY525" fmla="*/ 767566 h 842248"/>
                <a:gd name="connsiteX526" fmla="*/ 1000291 w 1395174"/>
                <a:gd name="connsiteY526" fmla="*/ 770845 h 842248"/>
                <a:gd name="connsiteX527" fmla="*/ 1016814 w 1395174"/>
                <a:gd name="connsiteY527" fmla="*/ 768917 h 842248"/>
                <a:gd name="connsiteX528" fmla="*/ 1028387 w 1395174"/>
                <a:gd name="connsiteY528" fmla="*/ 777210 h 842248"/>
                <a:gd name="connsiteX529" fmla="*/ 1036938 w 1395174"/>
                <a:gd name="connsiteY529" fmla="*/ 778561 h 842248"/>
                <a:gd name="connsiteX530" fmla="*/ 1048511 w 1395174"/>
                <a:gd name="connsiteY530" fmla="*/ 774703 h 842248"/>
                <a:gd name="connsiteX531" fmla="*/ 1060920 w 1395174"/>
                <a:gd name="connsiteY531" fmla="*/ 788462 h 842248"/>
                <a:gd name="connsiteX532" fmla="*/ 1060920 w 1395174"/>
                <a:gd name="connsiteY532" fmla="*/ 802542 h 842248"/>
                <a:gd name="connsiteX533" fmla="*/ 1066192 w 1395174"/>
                <a:gd name="connsiteY533" fmla="*/ 814951 h 842248"/>
                <a:gd name="connsiteX534" fmla="*/ 1071142 w 1395174"/>
                <a:gd name="connsiteY534" fmla="*/ 827810 h 842248"/>
                <a:gd name="connsiteX535" fmla="*/ 1079693 w 1395174"/>
                <a:gd name="connsiteY535" fmla="*/ 838547 h 842248"/>
                <a:gd name="connsiteX536" fmla="*/ 1089016 w 1395174"/>
                <a:gd name="connsiteY536" fmla="*/ 840218 h 842248"/>
                <a:gd name="connsiteX537" fmla="*/ 1094545 w 1395174"/>
                <a:gd name="connsiteY537" fmla="*/ 825623 h 842248"/>
                <a:gd name="connsiteX538" fmla="*/ 1087666 w 1395174"/>
                <a:gd name="connsiteY538" fmla="*/ 800549 h 842248"/>
                <a:gd name="connsiteX539" fmla="*/ 1084065 w 1395174"/>
                <a:gd name="connsiteY539" fmla="*/ 788719 h 842248"/>
                <a:gd name="connsiteX540" fmla="*/ 1077186 w 1395174"/>
                <a:gd name="connsiteY540" fmla="*/ 764416 h 842248"/>
                <a:gd name="connsiteX541" fmla="*/ 1091781 w 1395174"/>
                <a:gd name="connsiteY541" fmla="*/ 738698 h 842248"/>
                <a:gd name="connsiteX542" fmla="*/ 1102839 w 1395174"/>
                <a:gd name="connsiteY542" fmla="*/ 732269 h 842248"/>
                <a:gd name="connsiteX543" fmla="*/ 1112998 w 1395174"/>
                <a:gd name="connsiteY543" fmla="*/ 722368 h 842248"/>
                <a:gd name="connsiteX544" fmla="*/ 1120456 w 1395174"/>
                <a:gd name="connsiteY544" fmla="*/ 719603 h 842248"/>
                <a:gd name="connsiteX545" fmla="*/ 1133700 w 1395174"/>
                <a:gd name="connsiteY545" fmla="*/ 710474 h 842248"/>
                <a:gd name="connsiteX546" fmla="*/ 1134793 w 1395174"/>
                <a:gd name="connsiteY546" fmla="*/ 702244 h 842248"/>
                <a:gd name="connsiteX547" fmla="*/ 1137815 w 1395174"/>
                <a:gd name="connsiteY547" fmla="*/ 697808 h 842248"/>
                <a:gd name="connsiteX548" fmla="*/ 1146366 w 1395174"/>
                <a:gd name="connsiteY548" fmla="*/ 698386 h 842248"/>
                <a:gd name="connsiteX549" fmla="*/ 1149388 w 1395174"/>
                <a:gd name="connsiteY549" fmla="*/ 690928 h 842248"/>
                <a:gd name="connsiteX550" fmla="*/ 1145530 w 1395174"/>
                <a:gd name="connsiteY550" fmla="*/ 686813 h 842248"/>
                <a:gd name="connsiteX551" fmla="*/ 1141094 w 1395174"/>
                <a:gd name="connsiteY551" fmla="*/ 678262 h 842248"/>
                <a:gd name="connsiteX552" fmla="*/ 1141094 w 1395174"/>
                <a:gd name="connsiteY552" fmla="*/ 672219 h 842248"/>
                <a:gd name="connsiteX553" fmla="*/ 1133121 w 1395174"/>
                <a:gd name="connsiteY553" fmla="*/ 661739 h 842248"/>
                <a:gd name="connsiteX554" fmla="*/ 1138072 w 1395174"/>
                <a:gd name="connsiteY554" fmla="*/ 657302 h 842248"/>
                <a:gd name="connsiteX555" fmla="*/ 1140001 w 1395174"/>
                <a:gd name="connsiteY555" fmla="*/ 641036 h 842248"/>
                <a:gd name="connsiteX556" fmla="*/ 1144116 w 1395174"/>
                <a:gd name="connsiteY556" fmla="*/ 641036 h 842248"/>
                <a:gd name="connsiteX557" fmla="*/ 1143023 w 1395174"/>
                <a:gd name="connsiteY557" fmla="*/ 653188 h 842248"/>
                <a:gd name="connsiteX558" fmla="*/ 1146366 w 1395174"/>
                <a:gd name="connsiteY558" fmla="*/ 668040 h 842248"/>
                <a:gd name="connsiteX559" fmla="*/ 1151831 w 1395174"/>
                <a:gd name="connsiteY559" fmla="*/ 664503 h 842248"/>
                <a:gd name="connsiteX560" fmla="*/ 1153760 w 1395174"/>
                <a:gd name="connsiteY560" fmla="*/ 648237 h 842248"/>
                <a:gd name="connsiteX561" fmla="*/ 1154338 w 1395174"/>
                <a:gd name="connsiteY561" fmla="*/ 642965 h 842248"/>
                <a:gd name="connsiteX562" fmla="*/ 1163147 w 1395174"/>
                <a:gd name="connsiteY562" fmla="*/ 642451 h 842248"/>
                <a:gd name="connsiteX563" fmla="*/ 1169576 w 1395174"/>
                <a:gd name="connsiteY563" fmla="*/ 627020 h 842248"/>
                <a:gd name="connsiteX564" fmla="*/ 1176455 w 1395174"/>
                <a:gd name="connsiteY564" fmla="*/ 623420 h 842248"/>
                <a:gd name="connsiteX565" fmla="*/ 1194651 w 1395174"/>
                <a:gd name="connsiteY565" fmla="*/ 618469 h 842248"/>
                <a:gd name="connsiteX566" fmla="*/ 1175362 w 1395174"/>
                <a:gd name="connsiteY566" fmla="*/ 617890 h 842248"/>
                <a:gd name="connsiteX567" fmla="*/ 1195486 w 1395174"/>
                <a:gd name="connsiteY567" fmla="*/ 611461 h 842248"/>
                <a:gd name="connsiteX568" fmla="*/ 1201530 w 1395174"/>
                <a:gd name="connsiteY568" fmla="*/ 606189 h 842248"/>
                <a:gd name="connsiteX569" fmla="*/ 1211946 w 1395174"/>
                <a:gd name="connsiteY569" fmla="*/ 607076 h 842248"/>
                <a:gd name="connsiteX570" fmla="*/ 1212010 w 1395174"/>
                <a:gd name="connsiteY570" fmla="*/ 607025 h 842248"/>
                <a:gd name="connsiteX571" fmla="*/ 1208731 w 1395174"/>
                <a:gd name="connsiteY571" fmla="*/ 597381 h 842248"/>
                <a:gd name="connsiteX572" fmla="*/ 1210402 w 1395174"/>
                <a:gd name="connsiteY572" fmla="*/ 590951 h 842248"/>
                <a:gd name="connsiteX573" fmla="*/ 1218375 w 1395174"/>
                <a:gd name="connsiteY573" fmla="*/ 577450 h 842248"/>
                <a:gd name="connsiteX574" fmla="*/ 1225512 w 1395174"/>
                <a:gd name="connsiteY574" fmla="*/ 573078 h 842248"/>
                <a:gd name="connsiteX575" fmla="*/ 1234641 w 1395174"/>
                <a:gd name="connsiteY575" fmla="*/ 563948 h 842248"/>
                <a:gd name="connsiteX576" fmla="*/ 1250072 w 1395174"/>
                <a:gd name="connsiteY576" fmla="*/ 564527 h 842248"/>
                <a:gd name="connsiteX577" fmla="*/ 1259330 w 1395174"/>
                <a:gd name="connsiteY577" fmla="*/ 557583 h 842248"/>
                <a:gd name="connsiteX578" fmla="*/ 1272189 w 1395174"/>
                <a:gd name="connsiteY578" fmla="*/ 552118 h 842248"/>
                <a:gd name="connsiteX579" fmla="*/ 1286784 w 1395174"/>
                <a:gd name="connsiteY579" fmla="*/ 541638 h 842248"/>
                <a:gd name="connsiteX580" fmla="*/ 1287619 w 1395174"/>
                <a:gd name="connsiteY580" fmla="*/ 546910 h 842248"/>
                <a:gd name="connsiteX581" fmla="*/ 1298935 w 1395174"/>
                <a:gd name="connsiteY581" fmla="*/ 551282 h 842248"/>
                <a:gd name="connsiteX582" fmla="*/ 1289548 w 1395174"/>
                <a:gd name="connsiteY582" fmla="*/ 553789 h 842248"/>
                <a:gd name="connsiteX583" fmla="*/ 1273539 w 1395174"/>
                <a:gd name="connsiteY583" fmla="*/ 562019 h 842248"/>
                <a:gd name="connsiteX584" fmla="*/ 1272189 w 1395174"/>
                <a:gd name="connsiteY584" fmla="*/ 575842 h 842248"/>
                <a:gd name="connsiteX585" fmla="*/ 1288455 w 1395174"/>
                <a:gd name="connsiteY585" fmla="*/ 572821 h 842248"/>
                <a:gd name="connsiteX586" fmla="*/ 1300285 w 1395174"/>
                <a:gd name="connsiteY586" fmla="*/ 562598 h 842248"/>
                <a:gd name="connsiteX587" fmla="*/ 1328960 w 1395174"/>
                <a:gd name="connsiteY587" fmla="*/ 554883 h 842248"/>
                <a:gd name="connsiteX588" fmla="*/ 1331403 w 1395174"/>
                <a:gd name="connsiteY588" fmla="*/ 548453 h 842248"/>
                <a:gd name="connsiteX589" fmla="*/ 1347991 w 1395174"/>
                <a:gd name="connsiteY589" fmla="*/ 542410 h 842248"/>
                <a:gd name="connsiteX590" fmla="*/ 1343684 w 1395174"/>
                <a:gd name="connsiteY590" fmla="*/ 537202 h 842248"/>
                <a:gd name="connsiteX591" fmla="*/ 874339 w 1395174"/>
                <a:gd name="connsiteY591" fmla="*/ 414272 h 842248"/>
                <a:gd name="connsiteX592" fmla="*/ 889255 w 1395174"/>
                <a:gd name="connsiteY592" fmla="*/ 449569 h 842248"/>
                <a:gd name="connsiteX593" fmla="*/ 888098 w 1395174"/>
                <a:gd name="connsiteY593" fmla="*/ 468857 h 842248"/>
                <a:gd name="connsiteX594" fmla="*/ 877682 w 1395174"/>
                <a:gd name="connsiteY594" fmla="*/ 446805 h 842248"/>
                <a:gd name="connsiteX595" fmla="*/ 858909 w 1395174"/>
                <a:gd name="connsiteY595" fmla="*/ 419223 h 842248"/>
                <a:gd name="connsiteX596" fmla="*/ 869620 w 1395174"/>
                <a:gd name="connsiteY596" fmla="*/ 412176 h 842248"/>
                <a:gd name="connsiteX597" fmla="*/ 874082 w 1395174"/>
                <a:gd name="connsiteY597" fmla="*/ 414529 h 842248"/>
                <a:gd name="connsiteX598" fmla="*/ 649311 w 1395174"/>
                <a:gd name="connsiteY598" fmla="*/ 277069 h 842248"/>
                <a:gd name="connsiteX599" fmla="*/ 659212 w 1395174"/>
                <a:gd name="connsiteY599" fmla="*/ 267425 h 842248"/>
                <a:gd name="connsiteX600" fmla="*/ 655226 w 1395174"/>
                <a:gd name="connsiteY600" fmla="*/ 255788 h 842248"/>
                <a:gd name="connsiteX601" fmla="*/ 673228 w 1395174"/>
                <a:gd name="connsiteY601" fmla="*/ 255788 h 842248"/>
                <a:gd name="connsiteX602" fmla="*/ 692516 w 1395174"/>
                <a:gd name="connsiteY602" fmla="*/ 262796 h 842248"/>
                <a:gd name="connsiteX603" fmla="*/ 726271 w 1395174"/>
                <a:gd name="connsiteY603" fmla="*/ 250323 h 842248"/>
                <a:gd name="connsiteX604" fmla="*/ 696438 w 1395174"/>
                <a:gd name="connsiteY604" fmla="*/ 268711 h 842248"/>
                <a:gd name="connsiteX605" fmla="*/ 681136 w 1395174"/>
                <a:gd name="connsiteY605" fmla="*/ 275526 h 842248"/>
                <a:gd name="connsiteX606" fmla="*/ 670592 w 1395174"/>
                <a:gd name="connsiteY606" fmla="*/ 284913 h 842248"/>
                <a:gd name="connsiteX607" fmla="*/ 636838 w 1395174"/>
                <a:gd name="connsiteY607" fmla="*/ 281441 h 842248"/>
                <a:gd name="connsiteX608" fmla="*/ 649182 w 1395174"/>
                <a:gd name="connsiteY608" fmla="*/ 277326 h 842248"/>
                <a:gd name="connsiteX609" fmla="*/ 559300 w 1395174"/>
                <a:gd name="connsiteY609" fmla="*/ 200367 h 842248"/>
                <a:gd name="connsiteX610" fmla="*/ 566372 w 1395174"/>
                <a:gd name="connsiteY610" fmla="*/ 193166 h 842248"/>
                <a:gd name="connsiteX611" fmla="*/ 567015 w 1395174"/>
                <a:gd name="connsiteY611" fmla="*/ 185258 h 842248"/>
                <a:gd name="connsiteX612" fmla="*/ 580581 w 1395174"/>
                <a:gd name="connsiteY612" fmla="*/ 183329 h 842248"/>
                <a:gd name="connsiteX613" fmla="*/ 565022 w 1395174"/>
                <a:gd name="connsiteY613" fmla="*/ 177800 h 842248"/>
                <a:gd name="connsiteX614" fmla="*/ 540912 w 1395174"/>
                <a:gd name="connsiteY614" fmla="*/ 181786 h 842248"/>
                <a:gd name="connsiteX615" fmla="*/ 573766 w 1395174"/>
                <a:gd name="connsiteY615" fmla="*/ 172142 h 842248"/>
                <a:gd name="connsiteX616" fmla="*/ 604498 w 1395174"/>
                <a:gd name="connsiteY616" fmla="*/ 166227 h 842248"/>
                <a:gd name="connsiteX617" fmla="*/ 598776 w 1395174"/>
                <a:gd name="connsiteY617" fmla="*/ 177350 h 842248"/>
                <a:gd name="connsiteX618" fmla="*/ 619800 w 1395174"/>
                <a:gd name="connsiteY618" fmla="*/ 174521 h 842248"/>
                <a:gd name="connsiteX619" fmla="*/ 626615 w 1395174"/>
                <a:gd name="connsiteY619" fmla="*/ 179986 h 842248"/>
                <a:gd name="connsiteX620" fmla="*/ 609513 w 1395174"/>
                <a:gd name="connsiteY620" fmla="*/ 188987 h 842248"/>
                <a:gd name="connsiteX621" fmla="*/ 601155 w 1395174"/>
                <a:gd name="connsiteY621" fmla="*/ 194002 h 842248"/>
                <a:gd name="connsiteX622" fmla="*/ 597426 w 1395174"/>
                <a:gd name="connsiteY622" fmla="*/ 200431 h 842248"/>
                <a:gd name="connsiteX623" fmla="*/ 581674 w 1395174"/>
                <a:gd name="connsiteY623" fmla="*/ 207439 h 842248"/>
                <a:gd name="connsiteX624" fmla="*/ 590675 w 1395174"/>
                <a:gd name="connsiteY624" fmla="*/ 192073 h 842248"/>
                <a:gd name="connsiteX625" fmla="*/ 575952 w 1395174"/>
                <a:gd name="connsiteY625" fmla="*/ 201074 h 842248"/>
                <a:gd name="connsiteX626" fmla="*/ 564829 w 1395174"/>
                <a:gd name="connsiteY626" fmla="*/ 204803 h 842248"/>
                <a:gd name="connsiteX627" fmla="*/ 559107 w 1395174"/>
                <a:gd name="connsiteY627" fmla="*/ 200624 h 842248"/>
                <a:gd name="connsiteX628" fmla="*/ 994440 w 1395174"/>
                <a:gd name="connsiteY628" fmla="*/ 525629 h 842248"/>
                <a:gd name="connsiteX629" fmla="*/ 990004 w 1395174"/>
                <a:gd name="connsiteY629" fmla="*/ 519200 h 842248"/>
                <a:gd name="connsiteX630" fmla="*/ 961907 w 1395174"/>
                <a:gd name="connsiteY630" fmla="*/ 530772 h 842248"/>
                <a:gd name="connsiteX631" fmla="*/ 945962 w 1395174"/>
                <a:gd name="connsiteY631" fmla="*/ 528008 h 842248"/>
                <a:gd name="connsiteX632" fmla="*/ 970715 w 1395174"/>
                <a:gd name="connsiteY632" fmla="*/ 512063 h 842248"/>
                <a:gd name="connsiteX633" fmla="*/ 977145 w 1395174"/>
                <a:gd name="connsiteY633" fmla="*/ 509556 h 842248"/>
                <a:gd name="connsiteX634" fmla="*/ 993347 w 1395174"/>
                <a:gd name="connsiteY634" fmla="*/ 494382 h 842248"/>
                <a:gd name="connsiteX635" fmla="*/ 1019772 w 1395174"/>
                <a:gd name="connsiteY635" fmla="*/ 505441 h 842248"/>
                <a:gd name="connsiteX636" fmla="*/ 1033016 w 1395174"/>
                <a:gd name="connsiteY636" fmla="*/ 514763 h 842248"/>
                <a:gd name="connsiteX637" fmla="*/ 1040024 w 1395174"/>
                <a:gd name="connsiteY637" fmla="*/ 532123 h 842248"/>
                <a:gd name="connsiteX638" fmla="*/ 1038545 w 1395174"/>
                <a:gd name="connsiteY638" fmla="*/ 534051 h 842248"/>
                <a:gd name="connsiteX639" fmla="*/ 1026972 w 1395174"/>
                <a:gd name="connsiteY639" fmla="*/ 529101 h 842248"/>
                <a:gd name="connsiteX640" fmla="*/ 1003827 w 1395174"/>
                <a:gd name="connsiteY640" fmla="*/ 533537 h 842248"/>
                <a:gd name="connsiteX641" fmla="*/ 994247 w 1395174"/>
                <a:gd name="connsiteY641" fmla="*/ 525886 h 842248"/>
                <a:gd name="connsiteX642" fmla="*/ 1046775 w 1395174"/>
                <a:gd name="connsiteY642" fmla="*/ 575199 h 842248"/>
                <a:gd name="connsiteX643" fmla="*/ 1051726 w 1395174"/>
                <a:gd name="connsiteY643" fmla="*/ 552632 h 842248"/>
                <a:gd name="connsiteX644" fmla="*/ 1032437 w 1395174"/>
                <a:gd name="connsiteY644" fmla="*/ 550446 h 842248"/>
                <a:gd name="connsiteX645" fmla="*/ 1019579 w 1395174"/>
                <a:gd name="connsiteY645" fmla="*/ 559769 h 842248"/>
                <a:gd name="connsiteX646" fmla="*/ 1016300 w 1395174"/>
                <a:gd name="connsiteY646" fmla="*/ 586258 h 842248"/>
                <a:gd name="connsiteX647" fmla="*/ 1007491 w 1395174"/>
                <a:gd name="connsiteY647" fmla="*/ 604453 h 842248"/>
                <a:gd name="connsiteX648" fmla="*/ 998105 w 1395174"/>
                <a:gd name="connsiteY648" fmla="*/ 580729 h 842248"/>
                <a:gd name="connsiteX649" fmla="*/ 1000869 w 1395174"/>
                <a:gd name="connsiteY649" fmla="*/ 559255 h 842248"/>
                <a:gd name="connsiteX650" fmla="*/ 1019579 w 1395174"/>
                <a:gd name="connsiteY650" fmla="*/ 543245 h 842248"/>
                <a:gd name="connsiteX651" fmla="*/ 1045296 w 1395174"/>
                <a:gd name="connsiteY651" fmla="*/ 538295 h 842248"/>
                <a:gd name="connsiteX652" fmla="*/ 1046711 w 1395174"/>
                <a:gd name="connsiteY652" fmla="*/ 536880 h 842248"/>
                <a:gd name="connsiteX653" fmla="*/ 1065677 w 1395174"/>
                <a:gd name="connsiteY653" fmla="*/ 539388 h 842248"/>
                <a:gd name="connsiteX654" fmla="*/ 1088823 w 1395174"/>
                <a:gd name="connsiteY654" fmla="*/ 545431 h 842248"/>
                <a:gd name="connsiteX655" fmla="*/ 1093259 w 1395174"/>
                <a:gd name="connsiteY655" fmla="*/ 562534 h 842248"/>
                <a:gd name="connsiteX656" fmla="*/ 1077250 w 1395174"/>
                <a:gd name="connsiteY656" fmla="*/ 558676 h 842248"/>
                <a:gd name="connsiteX657" fmla="*/ 1073393 w 1395174"/>
                <a:gd name="connsiteY657" fmla="*/ 569734 h 842248"/>
                <a:gd name="connsiteX658" fmla="*/ 1064584 w 1395174"/>
                <a:gd name="connsiteY658" fmla="*/ 589023 h 842248"/>
                <a:gd name="connsiteX659" fmla="*/ 1064263 w 1395174"/>
                <a:gd name="connsiteY659" fmla="*/ 589023 h 842248"/>
                <a:gd name="connsiteX660" fmla="*/ 1059634 w 1395174"/>
                <a:gd name="connsiteY660" fmla="*/ 573142 h 842248"/>
                <a:gd name="connsiteX661" fmla="*/ 1046582 w 1395174"/>
                <a:gd name="connsiteY661" fmla="*/ 575778 h 842248"/>
                <a:gd name="connsiteX662" fmla="*/ 1076929 w 1395174"/>
                <a:gd name="connsiteY662" fmla="*/ 608568 h 842248"/>
                <a:gd name="connsiteX663" fmla="*/ 1052111 w 1395174"/>
                <a:gd name="connsiteY663" fmla="*/ 603039 h 842248"/>
                <a:gd name="connsiteX664" fmla="*/ 1061498 w 1395174"/>
                <a:gd name="connsiteY664" fmla="*/ 600274 h 842248"/>
                <a:gd name="connsiteX665" fmla="*/ 1066513 w 1395174"/>
                <a:gd name="connsiteY665" fmla="*/ 598859 h 842248"/>
                <a:gd name="connsiteX666" fmla="*/ 1081879 w 1395174"/>
                <a:gd name="connsiteY666" fmla="*/ 590887 h 842248"/>
                <a:gd name="connsiteX667" fmla="*/ 1097824 w 1395174"/>
                <a:gd name="connsiteY667" fmla="*/ 592559 h 842248"/>
                <a:gd name="connsiteX668" fmla="*/ 1105604 w 1395174"/>
                <a:gd name="connsiteY668" fmla="*/ 589794 h 842248"/>
                <a:gd name="connsiteX669" fmla="*/ 1105604 w 1395174"/>
                <a:gd name="connsiteY669" fmla="*/ 591080 h 842248"/>
                <a:gd name="connsiteX670" fmla="*/ 1076929 w 1395174"/>
                <a:gd name="connsiteY670" fmla="*/ 608568 h 842248"/>
                <a:gd name="connsiteX671" fmla="*/ 1118270 w 1395174"/>
                <a:gd name="connsiteY671" fmla="*/ 582079 h 842248"/>
                <a:gd name="connsiteX672" fmla="*/ 1108368 w 1395174"/>
                <a:gd name="connsiteY672" fmla="*/ 583043 h 842248"/>
                <a:gd name="connsiteX673" fmla="*/ 1099496 w 1395174"/>
                <a:gd name="connsiteY673" fmla="*/ 580407 h 842248"/>
                <a:gd name="connsiteX674" fmla="*/ 1125213 w 1395174"/>
                <a:gd name="connsiteY674" fmla="*/ 570506 h 842248"/>
                <a:gd name="connsiteX675" fmla="*/ 1142380 w 1395174"/>
                <a:gd name="connsiteY675" fmla="*/ 569284 h 842248"/>
                <a:gd name="connsiteX676" fmla="*/ 1142830 w 1395174"/>
                <a:gd name="connsiteY676" fmla="*/ 569992 h 842248"/>
                <a:gd name="connsiteX677" fmla="*/ 1118270 w 1395174"/>
                <a:gd name="connsiteY677" fmla="*/ 582207 h 84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Lst>
              <a:rect l="l" t="t" r="r" b="b"/>
              <a:pathLst>
                <a:path w="1395174" h="842248">
                  <a:moveTo>
                    <a:pt x="1343684" y="537202"/>
                  </a:moveTo>
                  <a:cubicBezTo>
                    <a:pt x="1339826" y="537780"/>
                    <a:pt x="1342848" y="531673"/>
                    <a:pt x="1343362" y="528651"/>
                  </a:cubicBezTo>
                  <a:cubicBezTo>
                    <a:pt x="1343876" y="525629"/>
                    <a:pt x="1335132" y="530001"/>
                    <a:pt x="1334875" y="533601"/>
                  </a:cubicBezTo>
                  <a:cubicBezTo>
                    <a:pt x="1334618" y="537202"/>
                    <a:pt x="1328446" y="538552"/>
                    <a:pt x="1328446" y="540802"/>
                  </a:cubicBezTo>
                  <a:cubicBezTo>
                    <a:pt x="1328446" y="547232"/>
                    <a:pt x="1327610" y="543824"/>
                    <a:pt x="1323238" y="546010"/>
                  </a:cubicBezTo>
                  <a:cubicBezTo>
                    <a:pt x="1318866" y="548196"/>
                    <a:pt x="1301700" y="546010"/>
                    <a:pt x="1301185" y="542152"/>
                  </a:cubicBezTo>
                  <a:cubicBezTo>
                    <a:pt x="1300671" y="538295"/>
                    <a:pt x="1288327" y="536366"/>
                    <a:pt x="1287684" y="531158"/>
                  </a:cubicBezTo>
                  <a:cubicBezTo>
                    <a:pt x="1287041" y="525950"/>
                    <a:pt x="1281254" y="524215"/>
                    <a:pt x="1286012" y="518299"/>
                  </a:cubicBezTo>
                  <a:cubicBezTo>
                    <a:pt x="1290770" y="512384"/>
                    <a:pt x="1285176" y="509813"/>
                    <a:pt x="1280483" y="514185"/>
                  </a:cubicBezTo>
                  <a:cubicBezTo>
                    <a:pt x="1275789" y="518557"/>
                    <a:pt x="1273089" y="511742"/>
                    <a:pt x="1279390" y="509234"/>
                  </a:cubicBezTo>
                  <a:cubicBezTo>
                    <a:pt x="1285691" y="506727"/>
                    <a:pt x="1297585" y="504283"/>
                    <a:pt x="1291541" y="493225"/>
                  </a:cubicBezTo>
                  <a:cubicBezTo>
                    <a:pt x="1285498" y="482166"/>
                    <a:pt x="1247436" y="496568"/>
                    <a:pt x="1237792" y="502033"/>
                  </a:cubicBezTo>
                  <a:cubicBezTo>
                    <a:pt x="1228148" y="507498"/>
                    <a:pt x="1215996" y="525243"/>
                    <a:pt x="1210788" y="525243"/>
                  </a:cubicBezTo>
                  <a:cubicBezTo>
                    <a:pt x="1205580" y="525243"/>
                    <a:pt x="1219854" y="515856"/>
                    <a:pt x="1222104" y="512384"/>
                  </a:cubicBezTo>
                  <a:cubicBezTo>
                    <a:pt x="1224354" y="508913"/>
                    <a:pt x="1221525" y="505248"/>
                    <a:pt x="1224547" y="506598"/>
                  </a:cubicBezTo>
                  <a:cubicBezTo>
                    <a:pt x="1227569" y="507948"/>
                    <a:pt x="1236120" y="494768"/>
                    <a:pt x="1241906" y="490332"/>
                  </a:cubicBezTo>
                  <a:cubicBezTo>
                    <a:pt x="1247693" y="485895"/>
                    <a:pt x="1254058" y="490332"/>
                    <a:pt x="1254765" y="486474"/>
                  </a:cubicBezTo>
                  <a:cubicBezTo>
                    <a:pt x="1255472" y="482616"/>
                    <a:pt x="1258301" y="480430"/>
                    <a:pt x="1263831" y="475480"/>
                  </a:cubicBezTo>
                  <a:cubicBezTo>
                    <a:pt x="1269360" y="470529"/>
                    <a:pt x="1335197" y="471301"/>
                    <a:pt x="1341562" y="471622"/>
                  </a:cubicBezTo>
                  <a:cubicBezTo>
                    <a:pt x="1347927" y="471944"/>
                    <a:pt x="1360271" y="463328"/>
                    <a:pt x="1363872" y="457799"/>
                  </a:cubicBezTo>
                  <a:cubicBezTo>
                    <a:pt x="1367472" y="452270"/>
                    <a:pt x="1372166" y="452334"/>
                    <a:pt x="1380974" y="452848"/>
                  </a:cubicBezTo>
                  <a:cubicBezTo>
                    <a:pt x="1389782" y="453363"/>
                    <a:pt x="1393833" y="445455"/>
                    <a:pt x="1398333" y="442369"/>
                  </a:cubicBezTo>
                  <a:cubicBezTo>
                    <a:pt x="1402834" y="439282"/>
                    <a:pt x="1401098" y="437997"/>
                    <a:pt x="1397240" y="437161"/>
                  </a:cubicBezTo>
                  <a:cubicBezTo>
                    <a:pt x="1393383" y="436325"/>
                    <a:pt x="1389782" y="433882"/>
                    <a:pt x="1393640" y="433560"/>
                  </a:cubicBezTo>
                  <a:cubicBezTo>
                    <a:pt x="1397497" y="433239"/>
                    <a:pt x="1399426" y="431117"/>
                    <a:pt x="1401098" y="426167"/>
                  </a:cubicBezTo>
                  <a:cubicBezTo>
                    <a:pt x="1402769" y="421216"/>
                    <a:pt x="1399683" y="423402"/>
                    <a:pt x="1394669" y="416458"/>
                  </a:cubicBezTo>
                  <a:cubicBezTo>
                    <a:pt x="1389654" y="409514"/>
                    <a:pt x="1386632" y="418708"/>
                    <a:pt x="1381424" y="418130"/>
                  </a:cubicBezTo>
                  <a:cubicBezTo>
                    <a:pt x="1376216" y="417551"/>
                    <a:pt x="1385024" y="410993"/>
                    <a:pt x="1380588" y="408229"/>
                  </a:cubicBezTo>
                  <a:cubicBezTo>
                    <a:pt x="1376152" y="405464"/>
                    <a:pt x="1367729" y="407393"/>
                    <a:pt x="1361300" y="412922"/>
                  </a:cubicBezTo>
                  <a:cubicBezTo>
                    <a:pt x="1354871" y="418451"/>
                    <a:pt x="1355256" y="412922"/>
                    <a:pt x="1349470" y="418130"/>
                  </a:cubicBezTo>
                  <a:cubicBezTo>
                    <a:pt x="1343684" y="423338"/>
                    <a:pt x="1343684" y="415365"/>
                    <a:pt x="1346448" y="413179"/>
                  </a:cubicBezTo>
                  <a:cubicBezTo>
                    <a:pt x="1349213" y="410993"/>
                    <a:pt x="1351142" y="413179"/>
                    <a:pt x="1353585" y="410157"/>
                  </a:cubicBezTo>
                  <a:cubicBezTo>
                    <a:pt x="1356028" y="407135"/>
                    <a:pt x="1358535" y="410157"/>
                    <a:pt x="1364900" y="406043"/>
                  </a:cubicBezTo>
                  <a:cubicBezTo>
                    <a:pt x="1371265" y="401928"/>
                    <a:pt x="1376730" y="403792"/>
                    <a:pt x="1378659" y="400770"/>
                  </a:cubicBezTo>
                  <a:cubicBezTo>
                    <a:pt x="1380588" y="397749"/>
                    <a:pt x="1375637" y="393634"/>
                    <a:pt x="1369594" y="394984"/>
                  </a:cubicBezTo>
                  <a:cubicBezTo>
                    <a:pt x="1363550" y="396334"/>
                    <a:pt x="1359371" y="386754"/>
                    <a:pt x="1355513" y="389455"/>
                  </a:cubicBezTo>
                  <a:cubicBezTo>
                    <a:pt x="1351656" y="392155"/>
                    <a:pt x="1352492" y="385340"/>
                    <a:pt x="1348056" y="388105"/>
                  </a:cubicBezTo>
                  <a:cubicBezTo>
                    <a:pt x="1343619" y="390869"/>
                    <a:pt x="1341176" y="387269"/>
                    <a:pt x="1339247" y="382061"/>
                  </a:cubicBezTo>
                  <a:cubicBezTo>
                    <a:pt x="1334168" y="374609"/>
                    <a:pt x="1326813" y="368997"/>
                    <a:pt x="1318287" y="366052"/>
                  </a:cubicBezTo>
                  <a:cubicBezTo>
                    <a:pt x="1311151" y="363866"/>
                    <a:pt x="1315844" y="360008"/>
                    <a:pt x="1319702" y="362773"/>
                  </a:cubicBezTo>
                  <a:cubicBezTo>
                    <a:pt x="1323560" y="365537"/>
                    <a:pt x="1327931" y="360008"/>
                    <a:pt x="1329603" y="357244"/>
                  </a:cubicBezTo>
                  <a:cubicBezTo>
                    <a:pt x="1331275" y="354479"/>
                    <a:pt x="1326838" y="352036"/>
                    <a:pt x="1324653" y="351714"/>
                  </a:cubicBezTo>
                  <a:cubicBezTo>
                    <a:pt x="1322467" y="351393"/>
                    <a:pt x="1322467" y="347857"/>
                    <a:pt x="1322981" y="345285"/>
                  </a:cubicBezTo>
                  <a:cubicBezTo>
                    <a:pt x="1323495" y="342713"/>
                    <a:pt x="1315266" y="338856"/>
                    <a:pt x="1315008" y="336219"/>
                  </a:cubicBezTo>
                  <a:cubicBezTo>
                    <a:pt x="1314751" y="333583"/>
                    <a:pt x="1310058" y="331526"/>
                    <a:pt x="1310315" y="329019"/>
                  </a:cubicBezTo>
                  <a:cubicBezTo>
                    <a:pt x="1310572" y="326511"/>
                    <a:pt x="1305622" y="322975"/>
                    <a:pt x="1305622" y="319696"/>
                  </a:cubicBezTo>
                  <a:cubicBezTo>
                    <a:pt x="1305622" y="316417"/>
                    <a:pt x="1297392" y="309730"/>
                    <a:pt x="1297071" y="305873"/>
                  </a:cubicBezTo>
                  <a:cubicBezTo>
                    <a:pt x="1296749" y="302015"/>
                    <a:pt x="1292441" y="299443"/>
                    <a:pt x="1290641" y="294621"/>
                  </a:cubicBezTo>
                  <a:cubicBezTo>
                    <a:pt x="1288841" y="289799"/>
                    <a:pt x="1286784" y="292114"/>
                    <a:pt x="1285112" y="298736"/>
                  </a:cubicBezTo>
                  <a:cubicBezTo>
                    <a:pt x="1283440" y="305359"/>
                    <a:pt x="1277654" y="305166"/>
                    <a:pt x="1279325" y="307287"/>
                  </a:cubicBezTo>
                  <a:cubicBezTo>
                    <a:pt x="1282733" y="311788"/>
                    <a:pt x="1280161" y="311981"/>
                    <a:pt x="1277654" y="314681"/>
                  </a:cubicBezTo>
                  <a:cubicBezTo>
                    <a:pt x="1275146" y="317381"/>
                    <a:pt x="1279325" y="321625"/>
                    <a:pt x="1275211" y="321625"/>
                  </a:cubicBezTo>
                  <a:cubicBezTo>
                    <a:pt x="1271096" y="321625"/>
                    <a:pt x="1273025" y="330176"/>
                    <a:pt x="1270774" y="326318"/>
                  </a:cubicBezTo>
                  <a:cubicBezTo>
                    <a:pt x="1268524" y="322461"/>
                    <a:pt x="1263316" y="323554"/>
                    <a:pt x="1263316" y="327411"/>
                  </a:cubicBezTo>
                  <a:cubicBezTo>
                    <a:pt x="1263316" y="331269"/>
                    <a:pt x="1254508" y="334805"/>
                    <a:pt x="1250972" y="334548"/>
                  </a:cubicBezTo>
                  <a:cubicBezTo>
                    <a:pt x="1247436" y="334291"/>
                    <a:pt x="1247371" y="326833"/>
                    <a:pt x="1244543" y="329019"/>
                  </a:cubicBezTo>
                  <a:cubicBezTo>
                    <a:pt x="1241714" y="331205"/>
                    <a:pt x="1242035" y="322589"/>
                    <a:pt x="1237342" y="322975"/>
                  </a:cubicBezTo>
                  <a:cubicBezTo>
                    <a:pt x="1232648" y="323361"/>
                    <a:pt x="1229369" y="322975"/>
                    <a:pt x="1230912" y="318539"/>
                  </a:cubicBezTo>
                  <a:cubicBezTo>
                    <a:pt x="1232455" y="314102"/>
                    <a:pt x="1222940" y="312495"/>
                    <a:pt x="1225962" y="310052"/>
                  </a:cubicBezTo>
                  <a:cubicBezTo>
                    <a:pt x="1228983" y="307609"/>
                    <a:pt x="1225126" y="303173"/>
                    <a:pt x="1224611" y="295972"/>
                  </a:cubicBezTo>
                  <a:cubicBezTo>
                    <a:pt x="1224097" y="288771"/>
                    <a:pt x="1228726" y="288256"/>
                    <a:pt x="1228726" y="285492"/>
                  </a:cubicBezTo>
                  <a:cubicBezTo>
                    <a:pt x="1228726" y="282727"/>
                    <a:pt x="1225447" y="282727"/>
                    <a:pt x="1222297" y="284977"/>
                  </a:cubicBezTo>
                  <a:cubicBezTo>
                    <a:pt x="1219146" y="287228"/>
                    <a:pt x="1219018" y="281956"/>
                    <a:pt x="1215417" y="282213"/>
                  </a:cubicBezTo>
                  <a:cubicBezTo>
                    <a:pt x="1211817" y="282470"/>
                    <a:pt x="1201080" y="282213"/>
                    <a:pt x="1200566" y="276941"/>
                  </a:cubicBezTo>
                  <a:cubicBezTo>
                    <a:pt x="1200051" y="271669"/>
                    <a:pt x="1196387" y="274498"/>
                    <a:pt x="1194779" y="269804"/>
                  </a:cubicBezTo>
                  <a:cubicBezTo>
                    <a:pt x="1193172" y="265111"/>
                    <a:pt x="1188671" y="268711"/>
                    <a:pt x="1188671" y="265368"/>
                  </a:cubicBezTo>
                  <a:cubicBezTo>
                    <a:pt x="1188671" y="262025"/>
                    <a:pt x="1186742" y="260674"/>
                    <a:pt x="1183463" y="260417"/>
                  </a:cubicBezTo>
                  <a:cubicBezTo>
                    <a:pt x="1180184" y="260160"/>
                    <a:pt x="1179027" y="256560"/>
                    <a:pt x="1174655" y="256045"/>
                  </a:cubicBezTo>
                  <a:cubicBezTo>
                    <a:pt x="1170232" y="256328"/>
                    <a:pt x="1165956" y="257743"/>
                    <a:pt x="1162247" y="260160"/>
                  </a:cubicBezTo>
                  <a:cubicBezTo>
                    <a:pt x="1159739" y="261253"/>
                    <a:pt x="1153438" y="256302"/>
                    <a:pt x="1150931" y="258231"/>
                  </a:cubicBezTo>
                  <a:cubicBezTo>
                    <a:pt x="1148423" y="260160"/>
                    <a:pt x="1147909" y="256817"/>
                    <a:pt x="1141030" y="254888"/>
                  </a:cubicBezTo>
                  <a:cubicBezTo>
                    <a:pt x="1134150" y="252959"/>
                    <a:pt x="1125020" y="252445"/>
                    <a:pt x="1124506" y="254888"/>
                  </a:cubicBezTo>
                  <a:cubicBezTo>
                    <a:pt x="1123992" y="257331"/>
                    <a:pt x="1118077" y="258231"/>
                    <a:pt x="1119234" y="264018"/>
                  </a:cubicBezTo>
                  <a:cubicBezTo>
                    <a:pt x="1120391" y="269804"/>
                    <a:pt x="1125663" y="268711"/>
                    <a:pt x="1127271" y="272569"/>
                  </a:cubicBezTo>
                  <a:cubicBezTo>
                    <a:pt x="1128878" y="276426"/>
                    <a:pt x="1124506" y="275012"/>
                    <a:pt x="1124185" y="278612"/>
                  </a:cubicBezTo>
                  <a:cubicBezTo>
                    <a:pt x="1123863" y="282213"/>
                    <a:pt x="1120327" y="281956"/>
                    <a:pt x="1120327" y="284399"/>
                  </a:cubicBezTo>
                  <a:cubicBezTo>
                    <a:pt x="1120327" y="286842"/>
                    <a:pt x="1122834" y="286328"/>
                    <a:pt x="1124185" y="291278"/>
                  </a:cubicBezTo>
                  <a:cubicBezTo>
                    <a:pt x="1125535" y="296229"/>
                    <a:pt x="1128364" y="295972"/>
                    <a:pt x="1129200" y="302594"/>
                  </a:cubicBezTo>
                  <a:cubicBezTo>
                    <a:pt x="1130035" y="309216"/>
                    <a:pt x="1126949" y="307802"/>
                    <a:pt x="1124185" y="308638"/>
                  </a:cubicBezTo>
                  <a:cubicBezTo>
                    <a:pt x="1121420" y="309473"/>
                    <a:pt x="1124506" y="312752"/>
                    <a:pt x="1120648" y="317189"/>
                  </a:cubicBezTo>
                  <a:cubicBezTo>
                    <a:pt x="1116791" y="321625"/>
                    <a:pt x="1113448" y="326318"/>
                    <a:pt x="1116469" y="329019"/>
                  </a:cubicBezTo>
                  <a:cubicBezTo>
                    <a:pt x="1119491" y="331719"/>
                    <a:pt x="1130807" y="336477"/>
                    <a:pt x="1135243" y="343935"/>
                  </a:cubicBezTo>
                  <a:cubicBezTo>
                    <a:pt x="1139011" y="352505"/>
                    <a:pt x="1139982" y="362046"/>
                    <a:pt x="1138008" y="371195"/>
                  </a:cubicBezTo>
                  <a:cubicBezTo>
                    <a:pt x="1136593" y="379489"/>
                    <a:pt x="1127271" y="381418"/>
                    <a:pt x="1120327" y="388555"/>
                  </a:cubicBezTo>
                  <a:cubicBezTo>
                    <a:pt x="1115814" y="393216"/>
                    <a:pt x="1109429" y="395582"/>
                    <a:pt x="1102968" y="394984"/>
                  </a:cubicBezTo>
                  <a:cubicBezTo>
                    <a:pt x="1099689" y="394984"/>
                    <a:pt x="1101617" y="401864"/>
                    <a:pt x="1106311" y="407071"/>
                  </a:cubicBezTo>
                  <a:cubicBezTo>
                    <a:pt x="1111004" y="412279"/>
                    <a:pt x="1107147" y="414015"/>
                    <a:pt x="1109590" y="419480"/>
                  </a:cubicBezTo>
                  <a:cubicBezTo>
                    <a:pt x="1112033" y="424945"/>
                    <a:pt x="1109590" y="429445"/>
                    <a:pt x="1113190" y="434396"/>
                  </a:cubicBezTo>
                  <a:cubicBezTo>
                    <a:pt x="1116791" y="439347"/>
                    <a:pt x="1114541" y="441275"/>
                    <a:pt x="1110426" y="444876"/>
                  </a:cubicBezTo>
                  <a:cubicBezTo>
                    <a:pt x="1106311" y="448476"/>
                    <a:pt x="1112097" y="446483"/>
                    <a:pt x="1112355" y="451305"/>
                  </a:cubicBezTo>
                  <a:cubicBezTo>
                    <a:pt x="1112612" y="456127"/>
                    <a:pt x="1110426" y="453234"/>
                    <a:pt x="1106825" y="450791"/>
                  </a:cubicBezTo>
                  <a:cubicBezTo>
                    <a:pt x="1103225" y="448348"/>
                    <a:pt x="1099946" y="455484"/>
                    <a:pt x="1099946" y="458506"/>
                  </a:cubicBezTo>
                  <a:cubicBezTo>
                    <a:pt x="1099946" y="461528"/>
                    <a:pt x="1091395" y="454327"/>
                    <a:pt x="1089466" y="454649"/>
                  </a:cubicBezTo>
                  <a:cubicBezTo>
                    <a:pt x="1087537" y="454970"/>
                    <a:pt x="1090045" y="449955"/>
                    <a:pt x="1085094" y="446097"/>
                  </a:cubicBezTo>
                  <a:cubicBezTo>
                    <a:pt x="1080143" y="442240"/>
                    <a:pt x="1076286" y="441404"/>
                    <a:pt x="1076286" y="437546"/>
                  </a:cubicBezTo>
                  <a:cubicBezTo>
                    <a:pt x="1076286" y="433689"/>
                    <a:pt x="1067735" y="431117"/>
                    <a:pt x="1067735" y="426552"/>
                  </a:cubicBezTo>
                  <a:cubicBezTo>
                    <a:pt x="1067735" y="421987"/>
                    <a:pt x="1068828" y="410800"/>
                    <a:pt x="1066899" y="407264"/>
                  </a:cubicBezTo>
                  <a:cubicBezTo>
                    <a:pt x="1065555" y="403959"/>
                    <a:pt x="1066070" y="400185"/>
                    <a:pt x="1068249" y="397363"/>
                  </a:cubicBezTo>
                  <a:cubicBezTo>
                    <a:pt x="1069921" y="394277"/>
                    <a:pt x="1066320" y="389583"/>
                    <a:pt x="1061370" y="389583"/>
                  </a:cubicBezTo>
                  <a:cubicBezTo>
                    <a:pt x="1055152" y="388908"/>
                    <a:pt x="1048909" y="388542"/>
                    <a:pt x="1042660" y="388490"/>
                  </a:cubicBezTo>
                  <a:cubicBezTo>
                    <a:pt x="1038217" y="389403"/>
                    <a:pt x="1033595" y="388529"/>
                    <a:pt x="1029801" y="386047"/>
                  </a:cubicBezTo>
                  <a:cubicBezTo>
                    <a:pt x="1024767" y="382112"/>
                    <a:pt x="1018961" y="379290"/>
                    <a:pt x="1012764" y="377753"/>
                  </a:cubicBezTo>
                  <a:cubicBezTo>
                    <a:pt x="1007183" y="376950"/>
                    <a:pt x="1002290" y="373600"/>
                    <a:pt x="999519" y="368688"/>
                  </a:cubicBezTo>
                  <a:cubicBezTo>
                    <a:pt x="998683" y="366180"/>
                    <a:pt x="990132" y="364252"/>
                    <a:pt x="988203" y="361808"/>
                  </a:cubicBezTo>
                  <a:cubicBezTo>
                    <a:pt x="984236" y="359147"/>
                    <a:pt x="979453" y="357964"/>
                    <a:pt x="974702" y="358465"/>
                  </a:cubicBezTo>
                  <a:cubicBezTo>
                    <a:pt x="971423" y="359044"/>
                    <a:pt x="963129" y="351586"/>
                    <a:pt x="958178" y="352036"/>
                  </a:cubicBezTo>
                  <a:cubicBezTo>
                    <a:pt x="951916" y="353489"/>
                    <a:pt x="945750" y="355334"/>
                    <a:pt x="939726" y="357565"/>
                  </a:cubicBezTo>
                  <a:cubicBezTo>
                    <a:pt x="937797" y="357565"/>
                    <a:pt x="939726" y="353450"/>
                    <a:pt x="941333" y="351521"/>
                  </a:cubicBezTo>
                  <a:cubicBezTo>
                    <a:pt x="942941" y="349593"/>
                    <a:pt x="937218" y="341299"/>
                    <a:pt x="935868" y="335770"/>
                  </a:cubicBezTo>
                  <a:cubicBezTo>
                    <a:pt x="934518" y="330240"/>
                    <a:pt x="932525" y="324197"/>
                    <a:pt x="926738" y="325032"/>
                  </a:cubicBezTo>
                  <a:cubicBezTo>
                    <a:pt x="921923" y="325392"/>
                    <a:pt x="917114" y="324248"/>
                    <a:pt x="912980" y="321753"/>
                  </a:cubicBezTo>
                  <a:cubicBezTo>
                    <a:pt x="911308" y="320596"/>
                    <a:pt x="911051" y="304908"/>
                    <a:pt x="912401" y="298286"/>
                  </a:cubicBezTo>
                  <a:cubicBezTo>
                    <a:pt x="913751" y="291664"/>
                    <a:pt x="920952" y="281763"/>
                    <a:pt x="920952" y="277648"/>
                  </a:cubicBezTo>
                  <a:cubicBezTo>
                    <a:pt x="920952" y="273533"/>
                    <a:pt x="925645" y="271604"/>
                    <a:pt x="929760" y="270447"/>
                  </a:cubicBezTo>
                  <a:cubicBezTo>
                    <a:pt x="933875" y="269290"/>
                    <a:pt x="930596" y="261382"/>
                    <a:pt x="934711" y="260803"/>
                  </a:cubicBezTo>
                  <a:cubicBezTo>
                    <a:pt x="938826" y="260224"/>
                    <a:pt x="939147" y="258617"/>
                    <a:pt x="939983" y="255338"/>
                  </a:cubicBezTo>
                  <a:cubicBezTo>
                    <a:pt x="940819" y="252059"/>
                    <a:pt x="945769" y="254245"/>
                    <a:pt x="943005" y="251480"/>
                  </a:cubicBezTo>
                  <a:cubicBezTo>
                    <a:pt x="940240" y="248716"/>
                    <a:pt x="942490" y="247880"/>
                    <a:pt x="948791" y="247880"/>
                  </a:cubicBezTo>
                  <a:cubicBezTo>
                    <a:pt x="955092" y="247880"/>
                    <a:pt x="964479" y="245694"/>
                    <a:pt x="963129" y="239329"/>
                  </a:cubicBezTo>
                  <a:cubicBezTo>
                    <a:pt x="961779" y="232964"/>
                    <a:pt x="945191" y="237657"/>
                    <a:pt x="945191" y="232449"/>
                  </a:cubicBezTo>
                  <a:cubicBezTo>
                    <a:pt x="945191" y="227242"/>
                    <a:pt x="924295" y="226920"/>
                    <a:pt x="925903" y="223898"/>
                  </a:cubicBezTo>
                  <a:cubicBezTo>
                    <a:pt x="927510" y="220876"/>
                    <a:pt x="946862" y="226084"/>
                    <a:pt x="953999" y="228849"/>
                  </a:cubicBezTo>
                  <a:cubicBezTo>
                    <a:pt x="958667" y="230971"/>
                    <a:pt x="963830" y="231749"/>
                    <a:pt x="968915" y="231099"/>
                  </a:cubicBezTo>
                  <a:cubicBezTo>
                    <a:pt x="974702" y="230778"/>
                    <a:pt x="970844" y="223320"/>
                    <a:pt x="971937" y="220298"/>
                  </a:cubicBezTo>
                  <a:cubicBezTo>
                    <a:pt x="973030" y="217276"/>
                    <a:pt x="984024" y="224991"/>
                    <a:pt x="990389" y="223320"/>
                  </a:cubicBezTo>
                  <a:cubicBezTo>
                    <a:pt x="996754" y="221648"/>
                    <a:pt x="1002798" y="208725"/>
                    <a:pt x="1008006" y="205189"/>
                  </a:cubicBezTo>
                  <a:cubicBezTo>
                    <a:pt x="1013214" y="201653"/>
                    <a:pt x="1008584" y="198245"/>
                    <a:pt x="998362" y="198759"/>
                  </a:cubicBezTo>
                  <a:cubicBezTo>
                    <a:pt x="990531" y="199428"/>
                    <a:pt x="982764" y="196844"/>
                    <a:pt x="976888" y="191623"/>
                  </a:cubicBezTo>
                  <a:cubicBezTo>
                    <a:pt x="971358" y="187508"/>
                    <a:pt x="971937" y="184165"/>
                    <a:pt x="977723" y="184743"/>
                  </a:cubicBezTo>
                  <a:cubicBezTo>
                    <a:pt x="983510" y="185322"/>
                    <a:pt x="997012" y="196573"/>
                    <a:pt x="1002541" y="196831"/>
                  </a:cubicBezTo>
                  <a:cubicBezTo>
                    <a:pt x="1008070" y="197088"/>
                    <a:pt x="1016814" y="186672"/>
                    <a:pt x="1021250" y="183329"/>
                  </a:cubicBezTo>
                  <a:cubicBezTo>
                    <a:pt x="1025687" y="179986"/>
                    <a:pt x="1017135" y="178636"/>
                    <a:pt x="1014114" y="176192"/>
                  </a:cubicBezTo>
                  <a:cubicBezTo>
                    <a:pt x="1011092" y="173749"/>
                    <a:pt x="1019321" y="172078"/>
                    <a:pt x="1023758" y="172078"/>
                  </a:cubicBezTo>
                  <a:cubicBezTo>
                    <a:pt x="1028194" y="172078"/>
                    <a:pt x="1030187" y="175935"/>
                    <a:pt x="1031730" y="177800"/>
                  </a:cubicBezTo>
                  <a:cubicBezTo>
                    <a:pt x="1033273" y="179664"/>
                    <a:pt x="1041117" y="176450"/>
                    <a:pt x="1044975" y="176450"/>
                  </a:cubicBezTo>
                  <a:cubicBezTo>
                    <a:pt x="1048832" y="176450"/>
                    <a:pt x="1044396" y="170020"/>
                    <a:pt x="1038095" y="167641"/>
                  </a:cubicBezTo>
                  <a:cubicBezTo>
                    <a:pt x="1031794" y="165262"/>
                    <a:pt x="1038095" y="160505"/>
                    <a:pt x="1040281" y="164362"/>
                  </a:cubicBezTo>
                  <a:cubicBezTo>
                    <a:pt x="1042467" y="168220"/>
                    <a:pt x="1046711" y="167384"/>
                    <a:pt x="1048832" y="171756"/>
                  </a:cubicBezTo>
                  <a:cubicBezTo>
                    <a:pt x="1052047" y="178185"/>
                    <a:pt x="1054040" y="173942"/>
                    <a:pt x="1059569" y="172078"/>
                  </a:cubicBezTo>
                  <a:cubicBezTo>
                    <a:pt x="1064044" y="170303"/>
                    <a:pt x="1067953" y="167346"/>
                    <a:pt x="1070885" y="163527"/>
                  </a:cubicBezTo>
                  <a:cubicBezTo>
                    <a:pt x="1073907" y="160183"/>
                    <a:pt x="1074421" y="164041"/>
                    <a:pt x="1078022" y="158833"/>
                  </a:cubicBezTo>
                  <a:cubicBezTo>
                    <a:pt x="1081622" y="153625"/>
                    <a:pt x="1076350" y="148610"/>
                    <a:pt x="1071978" y="145331"/>
                  </a:cubicBezTo>
                  <a:cubicBezTo>
                    <a:pt x="1067606" y="142052"/>
                    <a:pt x="1071978" y="138902"/>
                    <a:pt x="1067799" y="136523"/>
                  </a:cubicBezTo>
                  <a:cubicBezTo>
                    <a:pt x="1063620" y="134144"/>
                    <a:pt x="1062591" y="130094"/>
                    <a:pt x="1068120" y="131251"/>
                  </a:cubicBezTo>
                  <a:cubicBezTo>
                    <a:pt x="1072769" y="132614"/>
                    <a:pt x="1077765" y="130852"/>
                    <a:pt x="1080529" y="126879"/>
                  </a:cubicBezTo>
                  <a:cubicBezTo>
                    <a:pt x="1082972" y="123021"/>
                    <a:pt x="1072235" y="122186"/>
                    <a:pt x="1077186" y="119421"/>
                  </a:cubicBezTo>
                  <a:cubicBezTo>
                    <a:pt x="1082136" y="116656"/>
                    <a:pt x="1078022" y="113892"/>
                    <a:pt x="1073071" y="113892"/>
                  </a:cubicBezTo>
                  <a:cubicBezTo>
                    <a:pt x="1068120" y="113892"/>
                    <a:pt x="1063941" y="111449"/>
                    <a:pt x="1063684" y="107462"/>
                  </a:cubicBezTo>
                  <a:cubicBezTo>
                    <a:pt x="1063427" y="103476"/>
                    <a:pt x="1054876" y="106112"/>
                    <a:pt x="1049668" y="103605"/>
                  </a:cubicBezTo>
                  <a:cubicBezTo>
                    <a:pt x="1043400" y="101830"/>
                    <a:pt x="1036854" y="101284"/>
                    <a:pt x="1030380" y="101997"/>
                  </a:cubicBezTo>
                  <a:cubicBezTo>
                    <a:pt x="1027615" y="101997"/>
                    <a:pt x="1027358" y="113570"/>
                    <a:pt x="1031473" y="113827"/>
                  </a:cubicBezTo>
                  <a:cubicBezTo>
                    <a:pt x="1035588" y="114085"/>
                    <a:pt x="1038931" y="118521"/>
                    <a:pt x="1035331" y="119871"/>
                  </a:cubicBezTo>
                  <a:cubicBezTo>
                    <a:pt x="1031730" y="121221"/>
                    <a:pt x="1035909" y="125657"/>
                    <a:pt x="1033145" y="125400"/>
                  </a:cubicBezTo>
                  <a:cubicBezTo>
                    <a:pt x="1030380" y="125143"/>
                    <a:pt x="1026008" y="123729"/>
                    <a:pt x="1025172" y="130930"/>
                  </a:cubicBezTo>
                  <a:cubicBezTo>
                    <a:pt x="1024336" y="138130"/>
                    <a:pt x="1023758" y="140831"/>
                    <a:pt x="1018743" y="143274"/>
                  </a:cubicBezTo>
                  <a:cubicBezTo>
                    <a:pt x="1013728" y="145717"/>
                    <a:pt x="1017650" y="135301"/>
                    <a:pt x="1013278" y="135623"/>
                  </a:cubicBezTo>
                  <a:cubicBezTo>
                    <a:pt x="1008906" y="135944"/>
                    <a:pt x="1008327" y="144431"/>
                    <a:pt x="1011606" y="145267"/>
                  </a:cubicBezTo>
                  <a:cubicBezTo>
                    <a:pt x="1014885" y="146103"/>
                    <a:pt x="1015464" y="148803"/>
                    <a:pt x="1016300" y="152982"/>
                  </a:cubicBezTo>
                  <a:cubicBezTo>
                    <a:pt x="1017135" y="157162"/>
                    <a:pt x="1010256" y="154075"/>
                    <a:pt x="1007491" y="159026"/>
                  </a:cubicBezTo>
                  <a:cubicBezTo>
                    <a:pt x="1004727" y="163977"/>
                    <a:pt x="1004470" y="156840"/>
                    <a:pt x="1000612" y="153497"/>
                  </a:cubicBezTo>
                  <a:cubicBezTo>
                    <a:pt x="996754" y="150153"/>
                    <a:pt x="992061" y="144689"/>
                    <a:pt x="992318" y="140638"/>
                  </a:cubicBezTo>
                  <a:cubicBezTo>
                    <a:pt x="992247" y="137680"/>
                    <a:pt x="994568" y="135212"/>
                    <a:pt x="997526" y="135109"/>
                  </a:cubicBezTo>
                  <a:cubicBezTo>
                    <a:pt x="1000612" y="134530"/>
                    <a:pt x="997526" y="131765"/>
                    <a:pt x="997526" y="126815"/>
                  </a:cubicBezTo>
                  <a:cubicBezTo>
                    <a:pt x="997526" y="121864"/>
                    <a:pt x="993668" y="123536"/>
                    <a:pt x="989296" y="118264"/>
                  </a:cubicBezTo>
                  <a:cubicBezTo>
                    <a:pt x="984924" y="112992"/>
                    <a:pt x="980167" y="113056"/>
                    <a:pt x="977723" y="115563"/>
                  </a:cubicBezTo>
                  <a:cubicBezTo>
                    <a:pt x="975280" y="118071"/>
                    <a:pt x="976888" y="122700"/>
                    <a:pt x="973030" y="124372"/>
                  </a:cubicBezTo>
                  <a:cubicBezTo>
                    <a:pt x="969172" y="126043"/>
                    <a:pt x="970780" y="133694"/>
                    <a:pt x="967501" y="134273"/>
                  </a:cubicBezTo>
                  <a:cubicBezTo>
                    <a:pt x="964222" y="134852"/>
                    <a:pt x="966151" y="120771"/>
                    <a:pt x="963386" y="119421"/>
                  </a:cubicBezTo>
                  <a:cubicBezTo>
                    <a:pt x="960621" y="118071"/>
                    <a:pt x="960878" y="114728"/>
                    <a:pt x="964993" y="114149"/>
                  </a:cubicBezTo>
                  <a:cubicBezTo>
                    <a:pt x="969108" y="113570"/>
                    <a:pt x="971423" y="109198"/>
                    <a:pt x="968079" y="109198"/>
                  </a:cubicBezTo>
                  <a:cubicBezTo>
                    <a:pt x="963701" y="108227"/>
                    <a:pt x="959509" y="106556"/>
                    <a:pt x="955671" y="104248"/>
                  </a:cubicBezTo>
                  <a:cubicBezTo>
                    <a:pt x="953163" y="103155"/>
                    <a:pt x="949241" y="108941"/>
                    <a:pt x="946284" y="106691"/>
                  </a:cubicBezTo>
                  <a:cubicBezTo>
                    <a:pt x="943326" y="104441"/>
                    <a:pt x="946284" y="98976"/>
                    <a:pt x="946862" y="95954"/>
                  </a:cubicBezTo>
                  <a:cubicBezTo>
                    <a:pt x="947441" y="92932"/>
                    <a:pt x="951234" y="97368"/>
                    <a:pt x="953999" y="93511"/>
                  </a:cubicBezTo>
                  <a:cubicBezTo>
                    <a:pt x="956764" y="89653"/>
                    <a:pt x="946284" y="89653"/>
                    <a:pt x="946284" y="85474"/>
                  </a:cubicBezTo>
                  <a:cubicBezTo>
                    <a:pt x="946284" y="81295"/>
                    <a:pt x="937990" y="80266"/>
                    <a:pt x="935225" y="79044"/>
                  </a:cubicBezTo>
                  <a:cubicBezTo>
                    <a:pt x="932461" y="77823"/>
                    <a:pt x="937154" y="70751"/>
                    <a:pt x="935804" y="67986"/>
                  </a:cubicBezTo>
                  <a:cubicBezTo>
                    <a:pt x="934454" y="65221"/>
                    <a:pt x="924231" y="56156"/>
                    <a:pt x="919795" y="56992"/>
                  </a:cubicBezTo>
                  <a:cubicBezTo>
                    <a:pt x="915358" y="57828"/>
                    <a:pt x="914330" y="51205"/>
                    <a:pt x="916773" y="51463"/>
                  </a:cubicBezTo>
                  <a:cubicBezTo>
                    <a:pt x="919216" y="51720"/>
                    <a:pt x="921209" y="50112"/>
                    <a:pt x="925903" y="45033"/>
                  </a:cubicBezTo>
                  <a:cubicBezTo>
                    <a:pt x="930596" y="39954"/>
                    <a:pt x="931110" y="38154"/>
                    <a:pt x="927831" y="37061"/>
                  </a:cubicBezTo>
                  <a:cubicBezTo>
                    <a:pt x="924553" y="35968"/>
                    <a:pt x="922881" y="32624"/>
                    <a:pt x="928667" y="32882"/>
                  </a:cubicBezTo>
                  <a:cubicBezTo>
                    <a:pt x="934454" y="33139"/>
                    <a:pt x="944612" y="37061"/>
                    <a:pt x="947955" y="34553"/>
                  </a:cubicBezTo>
                  <a:cubicBezTo>
                    <a:pt x="954436" y="26780"/>
                    <a:pt x="960403" y="18596"/>
                    <a:pt x="965829" y="10057"/>
                  </a:cubicBezTo>
                  <a:cubicBezTo>
                    <a:pt x="970008" y="4271"/>
                    <a:pt x="962807" y="3628"/>
                    <a:pt x="952970" y="4528"/>
                  </a:cubicBezTo>
                  <a:cubicBezTo>
                    <a:pt x="943133" y="5428"/>
                    <a:pt x="940819" y="670"/>
                    <a:pt x="932589" y="92"/>
                  </a:cubicBezTo>
                  <a:cubicBezTo>
                    <a:pt x="924360" y="-487"/>
                    <a:pt x="908865" y="1763"/>
                    <a:pt x="906872" y="4271"/>
                  </a:cubicBezTo>
                  <a:cubicBezTo>
                    <a:pt x="904879" y="6778"/>
                    <a:pt x="910987" y="8964"/>
                    <a:pt x="910151" y="11665"/>
                  </a:cubicBezTo>
                  <a:cubicBezTo>
                    <a:pt x="909315" y="14365"/>
                    <a:pt x="904364" y="9736"/>
                    <a:pt x="902178" y="10893"/>
                  </a:cubicBezTo>
                  <a:cubicBezTo>
                    <a:pt x="899992" y="12050"/>
                    <a:pt x="903014" y="15522"/>
                    <a:pt x="902178" y="25166"/>
                  </a:cubicBezTo>
                  <a:cubicBezTo>
                    <a:pt x="900937" y="30297"/>
                    <a:pt x="902763" y="35678"/>
                    <a:pt x="906872" y="38990"/>
                  </a:cubicBezTo>
                  <a:cubicBezTo>
                    <a:pt x="909636" y="42526"/>
                    <a:pt x="909058" y="47219"/>
                    <a:pt x="909058" y="53327"/>
                  </a:cubicBezTo>
                  <a:cubicBezTo>
                    <a:pt x="909058" y="59435"/>
                    <a:pt x="903271" y="59114"/>
                    <a:pt x="901342" y="60464"/>
                  </a:cubicBezTo>
                  <a:cubicBezTo>
                    <a:pt x="899414" y="61814"/>
                    <a:pt x="906293" y="64064"/>
                    <a:pt x="905200" y="67922"/>
                  </a:cubicBezTo>
                  <a:cubicBezTo>
                    <a:pt x="904107" y="71779"/>
                    <a:pt x="898321" y="65736"/>
                    <a:pt x="894977" y="66829"/>
                  </a:cubicBezTo>
                  <a:cubicBezTo>
                    <a:pt x="891634" y="67922"/>
                    <a:pt x="888934" y="77309"/>
                    <a:pt x="892534" y="80330"/>
                  </a:cubicBezTo>
                  <a:cubicBezTo>
                    <a:pt x="896135" y="83352"/>
                    <a:pt x="897485" y="82774"/>
                    <a:pt x="894720" y="86374"/>
                  </a:cubicBezTo>
                  <a:cubicBezTo>
                    <a:pt x="891956" y="89974"/>
                    <a:pt x="888934" y="95182"/>
                    <a:pt x="895556" y="100454"/>
                  </a:cubicBezTo>
                  <a:cubicBezTo>
                    <a:pt x="902178" y="105727"/>
                    <a:pt x="914265" y="105084"/>
                    <a:pt x="920631" y="109263"/>
                  </a:cubicBezTo>
                  <a:cubicBezTo>
                    <a:pt x="926996" y="113442"/>
                    <a:pt x="917866" y="110870"/>
                    <a:pt x="920631" y="115692"/>
                  </a:cubicBezTo>
                  <a:cubicBezTo>
                    <a:pt x="923395" y="120514"/>
                    <a:pt x="916451" y="122121"/>
                    <a:pt x="916773" y="125657"/>
                  </a:cubicBezTo>
                  <a:cubicBezTo>
                    <a:pt x="917094" y="129194"/>
                    <a:pt x="919538" y="127265"/>
                    <a:pt x="922817" y="121221"/>
                  </a:cubicBezTo>
                  <a:cubicBezTo>
                    <a:pt x="926095" y="115178"/>
                    <a:pt x="928603" y="122893"/>
                    <a:pt x="928346" y="128101"/>
                  </a:cubicBezTo>
                  <a:cubicBezTo>
                    <a:pt x="928089" y="133308"/>
                    <a:pt x="923395" y="130287"/>
                    <a:pt x="919795" y="135559"/>
                  </a:cubicBezTo>
                  <a:cubicBezTo>
                    <a:pt x="917512" y="139976"/>
                    <a:pt x="912362" y="142078"/>
                    <a:pt x="907643" y="140509"/>
                  </a:cubicBezTo>
                  <a:cubicBezTo>
                    <a:pt x="902435" y="139416"/>
                    <a:pt x="905457" y="147967"/>
                    <a:pt x="907643" y="152661"/>
                  </a:cubicBezTo>
                  <a:cubicBezTo>
                    <a:pt x="909829" y="157354"/>
                    <a:pt x="907129" y="159090"/>
                    <a:pt x="901214" y="157354"/>
                  </a:cubicBezTo>
                  <a:cubicBezTo>
                    <a:pt x="895299" y="155618"/>
                    <a:pt x="891570" y="151825"/>
                    <a:pt x="894784" y="147132"/>
                  </a:cubicBezTo>
                  <a:cubicBezTo>
                    <a:pt x="897999" y="142438"/>
                    <a:pt x="899992" y="136909"/>
                    <a:pt x="896392" y="137487"/>
                  </a:cubicBezTo>
                  <a:cubicBezTo>
                    <a:pt x="892791" y="138066"/>
                    <a:pt x="884562" y="137487"/>
                    <a:pt x="882054" y="133373"/>
                  </a:cubicBezTo>
                  <a:cubicBezTo>
                    <a:pt x="879547" y="129258"/>
                    <a:pt x="883726" y="131122"/>
                    <a:pt x="891184" y="131958"/>
                  </a:cubicBezTo>
                  <a:cubicBezTo>
                    <a:pt x="898642" y="132794"/>
                    <a:pt x="892277" y="127008"/>
                    <a:pt x="897613" y="127008"/>
                  </a:cubicBezTo>
                  <a:cubicBezTo>
                    <a:pt x="902950" y="127008"/>
                    <a:pt x="907257" y="130030"/>
                    <a:pt x="911951" y="125915"/>
                  </a:cubicBezTo>
                  <a:cubicBezTo>
                    <a:pt x="916644" y="121800"/>
                    <a:pt x="908865" y="113763"/>
                    <a:pt x="905007" y="115178"/>
                  </a:cubicBezTo>
                  <a:cubicBezTo>
                    <a:pt x="901150" y="116592"/>
                    <a:pt x="895106" y="118199"/>
                    <a:pt x="895106" y="114342"/>
                  </a:cubicBezTo>
                  <a:cubicBezTo>
                    <a:pt x="895106" y="110484"/>
                    <a:pt x="901535" y="113249"/>
                    <a:pt x="905329" y="112413"/>
                  </a:cubicBezTo>
                  <a:cubicBezTo>
                    <a:pt x="909122" y="111577"/>
                    <a:pt x="903400" y="106627"/>
                    <a:pt x="897871" y="107977"/>
                  </a:cubicBezTo>
                  <a:cubicBezTo>
                    <a:pt x="893119" y="110105"/>
                    <a:pt x="887532" y="108883"/>
                    <a:pt x="884112" y="104955"/>
                  </a:cubicBezTo>
                  <a:cubicBezTo>
                    <a:pt x="879675" y="100262"/>
                    <a:pt x="871703" y="97497"/>
                    <a:pt x="869774" y="108298"/>
                  </a:cubicBezTo>
                  <a:cubicBezTo>
                    <a:pt x="867845" y="119100"/>
                    <a:pt x="860130" y="113249"/>
                    <a:pt x="856915" y="116785"/>
                  </a:cubicBezTo>
                  <a:cubicBezTo>
                    <a:pt x="853701" y="120321"/>
                    <a:pt x="860452" y="122893"/>
                    <a:pt x="867910" y="123214"/>
                  </a:cubicBezTo>
                  <a:cubicBezTo>
                    <a:pt x="875368" y="123536"/>
                    <a:pt x="880768" y="130351"/>
                    <a:pt x="877297" y="130351"/>
                  </a:cubicBezTo>
                  <a:cubicBezTo>
                    <a:pt x="873825" y="130351"/>
                    <a:pt x="875368" y="135623"/>
                    <a:pt x="871510" y="133694"/>
                  </a:cubicBezTo>
                  <a:cubicBezTo>
                    <a:pt x="867653" y="131765"/>
                    <a:pt x="863795" y="133694"/>
                    <a:pt x="866560" y="136973"/>
                  </a:cubicBezTo>
                  <a:cubicBezTo>
                    <a:pt x="869324" y="140252"/>
                    <a:pt x="865402" y="141667"/>
                    <a:pt x="865724" y="145010"/>
                  </a:cubicBezTo>
                  <a:cubicBezTo>
                    <a:pt x="866045" y="148353"/>
                    <a:pt x="859937" y="145010"/>
                    <a:pt x="854151" y="144689"/>
                  </a:cubicBezTo>
                  <a:cubicBezTo>
                    <a:pt x="845979" y="144759"/>
                    <a:pt x="837846" y="145775"/>
                    <a:pt x="829912" y="147710"/>
                  </a:cubicBezTo>
                  <a:cubicBezTo>
                    <a:pt x="823013" y="149240"/>
                    <a:pt x="815787" y="147537"/>
                    <a:pt x="810302" y="143081"/>
                  </a:cubicBezTo>
                  <a:cubicBezTo>
                    <a:pt x="807024" y="139481"/>
                    <a:pt x="802587" y="140059"/>
                    <a:pt x="797444" y="140059"/>
                  </a:cubicBezTo>
                  <a:cubicBezTo>
                    <a:pt x="792300" y="140059"/>
                    <a:pt x="793586" y="134787"/>
                    <a:pt x="786385" y="134530"/>
                  </a:cubicBezTo>
                  <a:cubicBezTo>
                    <a:pt x="779184" y="134273"/>
                    <a:pt x="780856" y="128101"/>
                    <a:pt x="779956" y="124565"/>
                  </a:cubicBezTo>
                  <a:cubicBezTo>
                    <a:pt x="779056" y="121028"/>
                    <a:pt x="764783" y="122121"/>
                    <a:pt x="759510" y="125400"/>
                  </a:cubicBezTo>
                  <a:cubicBezTo>
                    <a:pt x="754238" y="128679"/>
                    <a:pt x="744080" y="127329"/>
                    <a:pt x="741315" y="133437"/>
                  </a:cubicBezTo>
                  <a:cubicBezTo>
                    <a:pt x="738551" y="139545"/>
                    <a:pt x="743823" y="138645"/>
                    <a:pt x="746845" y="138645"/>
                  </a:cubicBezTo>
                  <a:cubicBezTo>
                    <a:pt x="751088" y="138645"/>
                    <a:pt x="750702" y="133694"/>
                    <a:pt x="758417" y="134787"/>
                  </a:cubicBezTo>
                  <a:cubicBezTo>
                    <a:pt x="766133" y="135880"/>
                    <a:pt x="771662" y="126815"/>
                    <a:pt x="774941" y="130094"/>
                  </a:cubicBezTo>
                  <a:cubicBezTo>
                    <a:pt x="778220" y="133373"/>
                    <a:pt x="762082" y="139738"/>
                    <a:pt x="754560" y="140831"/>
                  </a:cubicBezTo>
                  <a:cubicBezTo>
                    <a:pt x="747037" y="141924"/>
                    <a:pt x="749031" y="147710"/>
                    <a:pt x="755974" y="157933"/>
                  </a:cubicBezTo>
                  <a:cubicBezTo>
                    <a:pt x="762918" y="168156"/>
                    <a:pt x="752888" y="162369"/>
                    <a:pt x="752888" y="167320"/>
                  </a:cubicBezTo>
                  <a:cubicBezTo>
                    <a:pt x="752888" y="172270"/>
                    <a:pt x="740029" y="165648"/>
                    <a:pt x="745173" y="163977"/>
                  </a:cubicBezTo>
                  <a:cubicBezTo>
                    <a:pt x="750316" y="162305"/>
                    <a:pt x="747938" y="157097"/>
                    <a:pt x="743823" y="153818"/>
                  </a:cubicBezTo>
                  <a:cubicBezTo>
                    <a:pt x="739708" y="150539"/>
                    <a:pt x="736943" y="153818"/>
                    <a:pt x="737393" y="150218"/>
                  </a:cubicBezTo>
                  <a:cubicBezTo>
                    <a:pt x="737843" y="146617"/>
                    <a:pt x="733021" y="150218"/>
                    <a:pt x="729164" y="147453"/>
                  </a:cubicBezTo>
                  <a:cubicBezTo>
                    <a:pt x="725306" y="144689"/>
                    <a:pt x="723377" y="141988"/>
                    <a:pt x="718105" y="144689"/>
                  </a:cubicBezTo>
                  <a:cubicBezTo>
                    <a:pt x="712833" y="147389"/>
                    <a:pt x="706854" y="146617"/>
                    <a:pt x="695281" y="148546"/>
                  </a:cubicBezTo>
                  <a:cubicBezTo>
                    <a:pt x="683708" y="150475"/>
                    <a:pt x="662491" y="149960"/>
                    <a:pt x="658634" y="146103"/>
                  </a:cubicBezTo>
                  <a:cubicBezTo>
                    <a:pt x="654776" y="142245"/>
                    <a:pt x="668535" y="135366"/>
                    <a:pt x="672650" y="136459"/>
                  </a:cubicBezTo>
                  <a:cubicBezTo>
                    <a:pt x="676764" y="137552"/>
                    <a:pt x="674321" y="132023"/>
                    <a:pt x="667956" y="127072"/>
                  </a:cubicBezTo>
                  <a:cubicBezTo>
                    <a:pt x="661591" y="122121"/>
                    <a:pt x="647575" y="119100"/>
                    <a:pt x="647832" y="122121"/>
                  </a:cubicBezTo>
                  <a:cubicBezTo>
                    <a:pt x="648089" y="125143"/>
                    <a:pt x="639860" y="122121"/>
                    <a:pt x="629701" y="120450"/>
                  </a:cubicBezTo>
                  <a:cubicBezTo>
                    <a:pt x="619543" y="118778"/>
                    <a:pt x="618064" y="114920"/>
                    <a:pt x="611506" y="114663"/>
                  </a:cubicBezTo>
                  <a:cubicBezTo>
                    <a:pt x="602769" y="114400"/>
                    <a:pt x="594301" y="111532"/>
                    <a:pt x="587203" y="106434"/>
                  </a:cubicBezTo>
                  <a:cubicBezTo>
                    <a:pt x="579488" y="100326"/>
                    <a:pt x="561486" y="101997"/>
                    <a:pt x="559107" y="107527"/>
                  </a:cubicBezTo>
                  <a:cubicBezTo>
                    <a:pt x="556728" y="113056"/>
                    <a:pt x="550877" y="112735"/>
                    <a:pt x="544769" y="112735"/>
                  </a:cubicBezTo>
                  <a:cubicBezTo>
                    <a:pt x="538661" y="112735"/>
                    <a:pt x="547534" y="105919"/>
                    <a:pt x="545348" y="104762"/>
                  </a:cubicBezTo>
                  <a:cubicBezTo>
                    <a:pt x="543162" y="103605"/>
                    <a:pt x="545348" y="95632"/>
                    <a:pt x="541233" y="95118"/>
                  </a:cubicBezTo>
                  <a:cubicBezTo>
                    <a:pt x="537118" y="94604"/>
                    <a:pt x="532682" y="113313"/>
                    <a:pt x="524388" y="112735"/>
                  </a:cubicBezTo>
                  <a:cubicBezTo>
                    <a:pt x="516094" y="112156"/>
                    <a:pt x="512558" y="92932"/>
                    <a:pt x="505679" y="87917"/>
                  </a:cubicBezTo>
                  <a:cubicBezTo>
                    <a:pt x="498799" y="82902"/>
                    <a:pt x="492434" y="82709"/>
                    <a:pt x="498221" y="90167"/>
                  </a:cubicBezTo>
                  <a:cubicBezTo>
                    <a:pt x="504007" y="97625"/>
                    <a:pt x="493270" y="92353"/>
                    <a:pt x="493784" y="97304"/>
                  </a:cubicBezTo>
                  <a:cubicBezTo>
                    <a:pt x="494299" y="102255"/>
                    <a:pt x="484462" y="108041"/>
                    <a:pt x="484719" y="105276"/>
                  </a:cubicBezTo>
                  <a:cubicBezTo>
                    <a:pt x="484976" y="102512"/>
                    <a:pt x="479190" y="99490"/>
                    <a:pt x="472567" y="107205"/>
                  </a:cubicBezTo>
                  <a:cubicBezTo>
                    <a:pt x="465945" y="114920"/>
                    <a:pt x="461316" y="113635"/>
                    <a:pt x="460737" y="111063"/>
                  </a:cubicBezTo>
                  <a:cubicBezTo>
                    <a:pt x="460159" y="108491"/>
                    <a:pt x="440613" y="118264"/>
                    <a:pt x="441449" y="121543"/>
                  </a:cubicBezTo>
                  <a:cubicBezTo>
                    <a:pt x="442285" y="124822"/>
                    <a:pt x="438427" y="127329"/>
                    <a:pt x="433155" y="127072"/>
                  </a:cubicBezTo>
                  <a:cubicBezTo>
                    <a:pt x="427883" y="126815"/>
                    <a:pt x="432062" y="122379"/>
                    <a:pt x="436241" y="120193"/>
                  </a:cubicBezTo>
                  <a:cubicBezTo>
                    <a:pt x="440421" y="118006"/>
                    <a:pt x="453601" y="107334"/>
                    <a:pt x="460159" y="106434"/>
                  </a:cubicBezTo>
                  <a:cubicBezTo>
                    <a:pt x="466717" y="105533"/>
                    <a:pt x="479447" y="100004"/>
                    <a:pt x="479447" y="97047"/>
                  </a:cubicBezTo>
                  <a:cubicBezTo>
                    <a:pt x="479447" y="94089"/>
                    <a:pt x="473017" y="96468"/>
                    <a:pt x="468710" y="95632"/>
                  </a:cubicBezTo>
                  <a:cubicBezTo>
                    <a:pt x="464402" y="94796"/>
                    <a:pt x="456558" y="99811"/>
                    <a:pt x="449422" y="103090"/>
                  </a:cubicBezTo>
                  <a:cubicBezTo>
                    <a:pt x="442285" y="106369"/>
                    <a:pt x="433477" y="105276"/>
                    <a:pt x="435663" y="109520"/>
                  </a:cubicBezTo>
                  <a:cubicBezTo>
                    <a:pt x="437849" y="113763"/>
                    <a:pt x="428783" y="108941"/>
                    <a:pt x="426855" y="112027"/>
                  </a:cubicBezTo>
                  <a:cubicBezTo>
                    <a:pt x="424926" y="115113"/>
                    <a:pt x="421325" y="111706"/>
                    <a:pt x="424090" y="110098"/>
                  </a:cubicBezTo>
                  <a:cubicBezTo>
                    <a:pt x="426855" y="108491"/>
                    <a:pt x="417661" y="105405"/>
                    <a:pt x="417661" y="107334"/>
                  </a:cubicBezTo>
                  <a:cubicBezTo>
                    <a:pt x="417661" y="109263"/>
                    <a:pt x="415989" y="111706"/>
                    <a:pt x="409431" y="111706"/>
                  </a:cubicBezTo>
                  <a:cubicBezTo>
                    <a:pt x="402873" y="111706"/>
                    <a:pt x="396186" y="116399"/>
                    <a:pt x="400558" y="119742"/>
                  </a:cubicBezTo>
                  <a:cubicBezTo>
                    <a:pt x="404930" y="123086"/>
                    <a:pt x="407759" y="124693"/>
                    <a:pt x="405573" y="126879"/>
                  </a:cubicBezTo>
                  <a:cubicBezTo>
                    <a:pt x="403387" y="129065"/>
                    <a:pt x="396444" y="121093"/>
                    <a:pt x="386800" y="121928"/>
                  </a:cubicBezTo>
                  <a:cubicBezTo>
                    <a:pt x="377156" y="122764"/>
                    <a:pt x="357867" y="111191"/>
                    <a:pt x="357867" y="108427"/>
                  </a:cubicBezTo>
                  <a:cubicBezTo>
                    <a:pt x="357867" y="105662"/>
                    <a:pt x="344301" y="107591"/>
                    <a:pt x="334914" y="106562"/>
                  </a:cubicBezTo>
                  <a:cubicBezTo>
                    <a:pt x="332970" y="106395"/>
                    <a:pt x="331050" y="106009"/>
                    <a:pt x="329192" y="105405"/>
                  </a:cubicBezTo>
                  <a:cubicBezTo>
                    <a:pt x="321220" y="102383"/>
                    <a:pt x="309390" y="96854"/>
                    <a:pt x="303025" y="98204"/>
                  </a:cubicBezTo>
                  <a:cubicBezTo>
                    <a:pt x="296660" y="99554"/>
                    <a:pt x="283737" y="101226"/>
                    <a:pt x="279622" y="99040"/>
                  </a:cubicBezTo>
                  <a:cubicBezTo>
                    <a:pt x="273646" y="96102"/>
                    <a:pt x="266894" y="95137"/>
                    <a:pt x="260334" y="96275"/>
                  </a:cubicBezTo>
                  <a:cubicBezTo>
                    <a:pt x="251268" y="97690"/>
                    <a:pt x="245482" y="91325"/>
                    <a:pt x="233909" y="88560"/>
                  </a:cubicBezTo>
                  <a:cubicBezTo>
                    <a:pt x="223310" y="86876"/>
                    <a:pt x="212466" y="87647"/>
                    <a:pt x="202212" y="90810"/>
                  </a:cubicBezTo>
                  <a:cubicBezTo>
                    <a:pt x="198355" y="92160"/>
                    <a:pt x="199190" y="86631"/>
                    <a:pt x="194240" y="87210"/>
                  </a:cubicBezTo>
                  <a:cubicBezTo>
                    <a:pt x="189289" y="87788"/>
                    <a:pt x="193147" y="85024"/>
                    <a:pt x="190382" y="80781"/>
                  </a:cubicBezTo>
                  <a:cubicBezTo>
                    <a:pt x="187618" y="76537"/>
                    <a:pt x="173859" y="80781"/>
                    <a:pt x="168844" y="80781"/>
                  </a:cubicBezTo>
                  <a:cubicBezTo>
                    <a:pt x="163829" y="80781"/>
                    <a:pt x="162414" y="78273"/>
                    <a:pt x="162800" y="75766"/>
                  </a:cubicBezTo>
                  <a:cubicBezTo>
                    <a:pt x="163186" y="73258"/>
                    <a:pt x="158428" y="74158"/>
                    <a:pt x="156371" y="77437"/>
                  </a:cubicBezTo>
                  <a:cubicBezTo>
                    <a:pt x="154252" y="80549"/>
                    <a:pt x="150011" y="81353"/>
                    <a:pt x="146902" y="79231"/>
                  </a:cubicBezTo>
                  <a:cubicBezTo>
                    <a:pt x="146842" y="79192"/>
                    <a:pt x="146784" y="79154"/>
                    <a:pt x="146727" y="79109"/>
                  </a:cubicBezTo>
                  <a:cubicBezTo>
                    <a:pt x="144476" y="76923"/>
                    <a:pt x="151356" y="76087"/>
                    <a:pt x="151677" y="73580"/>
                  </a:cubicBezTo>
                  <a:cubicBezTo>
                    <a:pt x="151999" y="71072"/>
                    <a:pt x="144476" y="69722"/>
                    <a:pt x="141712" y="68886"/>
                  </a:cubicBezTo>
                  <a:cubicBezTo>
                    <a:pt x="138947" y="68050"/>
                    <a:pt x="134575" y="71651"/>
                    <a:pt x="128853" y="76923"/>
                  </a:cubicBezTo>
                  <a:cubicBezTo>
                    <a:pt x="123249" y="80858"/>
                    <a:pt x="116286" y="82343"/>
                    <a:pt x="109565" y="81038"/>
                  </a:cubicBezTo>
                  <a:cubicBezTo>
                    <a:pt x="104293" y="80459"/>
                    <a:pt x="97671" y="81552"/>
                    <a:pt x="97992" y="84638"/>
                  </a:cubicBezTo>
                  <a:cubicBezTo>
                    <a:pt x="98313" y="87724"/>
                    <a:pt x="104421" y="87338"/>
                    <a:pt x="100692" y="91067"/>
                  </a:cubicBezTo>
                  <a:cubicBezTo>
                    <a:pt x="96963" y="94796"/>
                    <a:pt x="95485" y="85860"/>
                    <a:pt x="91627" y="89974"/>
                  </a:cubicBezTo>
                  <a:cubicBezTo>
                    <a:pt x="87769" y="94089"/>
                    <a:pt x="76196" y="93832"/>
                    <a:pt x="73432" y="93318"/>
                  </a:cubicBezTo>
                  <a:cubicBezTo>
                    <a:pt x="70667" y="92803"/>
                    <a:pt x="61602" y="102640"/>
                    <a:pt x="58837" y="105405"/>
                  </a:cubicBezTo>
                  <a:cubicBezTo>
                    <a:pt x="56072" y="108170"/>
                    <a:pt x="61023" y="110677"/>
                    <a:pt x="53565" y="118649"/>
                  </a:cubicBezTo>
                  <a:cubicBezTo>
                    <a:pt x="46107" y="126622"/>
                    <a:pt x="26304" y="125079"/>
                    <a:pt x="22190" y="125079"/>
                  </a:cubicBezTo>
                  <a:cubicBezTo>
                    <a:pt x="18075" y="125079"/>
                    <a:pt x="21097" y="129708"/>
                    <a:pt x="18846" y="132794"/>
                  </a:cubicBezTo>
                  <a:cubicBezTo>
                    <a:pt x="16596" y="135880"/>
                    <a:pt x="21354" y="138581"/>
                    <a:pt x="32670" y="141602"/>
                  </a:cubicBezTo>
                  <a:cubicBezTo>
                    <a:pt x="43985" y="144624"/>
                    <a:pt x="51636" y="159476"/>
                    <a:pt x="53051" y="163076"/>
                  </a:cubicBezTo>
                  <a:cubicBezTo>
                    <a:pt x="54465" y="166677"/>
                    <a:pt x="68481" y="163076"/>
                    <a:pt x="74010" y="163655"/>
                  </a:cubicBezTo>
                  <a:cubicBezTo>
                    <a:pt x="79540" y="164234"/>
                    <a:pt x="73432" y="172206"/>
                    <a:pt x="78125" y="174392"/>
                  </a:cubicBezTo>
                  <a:cubicBezTo>
                    <a:pt x="82819" y="176578"/>
                    <a:pt x="89955" y="173299"/>
                    <a:pt x="91370" y="177157"/>
                  </a:cubicBezTo>
                  <a:cubicBezTo>
                    <a:pt x="92784" y="181014"/>
                    <a:pt x="81983" y="177157"/>
                    <a:pt x="76454" y="181272"/>
                  </a:cubicBezTo>
                  <a:cubicBezTo>
                    <a:pt x="70924" y="185386"/>
                    <a:pt x="68224" y="187315"/>
                    <a:pt x="65974" y="184293"/>
                  </a:cubicBezTo>
                  <a:cubicBezTo>
                    <a:pt x="63723" y="181272"/>
                    <a:pt x="54722" y="183200"/>
                    <a:pt x="50029" y="183779"/>
                  </a:cubicBezTo>
                  <a:cubicBezTo>
                    <a:pt x="45335" y="184358"/>
                    <a:pt x="50029" y="177928"/>
                    <a:pt x="50029" y="175228"/>
                  </a:cubicBezTo>
                  <a:cubicBezTo>
                    <a:pt x="50029" y="172528"/>
                    <a:pt x="43599" y="170535"/>
                    <a:pt x="34598" y="175742"/>
                  </a:cubicBezTo>
                  <a:cubicBezTo>
                    <a:pt x="25597" y="180950"/>
                    <a:pt x="28812" y="179086"/>
                    <a:pt x="27719" y="183200"/>
                  </a:cubicBezTo>
                  <a:cubicBezTo>
                    <a:pt x="26626" y="187315"/>
                    <a:pt x="22704" y="180693"/>
                    <a:pt x="16918" y="184293"/>
                  </a:cubicBezTo>
                  <a:cubicBezTo>
                    <a:pt x="11131" y="187894"/>
                    <a:pt x="1809" y="190401"/>
                    <a:pt x="137" y="193937"/>
                  </a:cubicBezTo>
                  <a:cubicBezTo>
                    <a:pt x="-1535" y="197474"/>
                    <a:pt x="12546" y="199981"/>
                    <a:pt x="18075" y="201138"/>
                  </a:cubicBezTo>
                  <a:cubicBezTo>
                    <a:pt x="23604" y="202296"/>
                    <a:pt x="11646" y="205768"/>
                    <a:pt x="15825" y="207182"/>
                  </a:cubicBezTo>
                  <a:cubicBezTo>
                    <a:pt x="20004" y="208597"/>
                    <a:pt x="18332" y="212711"/>
                    <a:pt x="25211" y="216247"/>
                  </a:cubicBezTo>
                  <a:cubicBezTo>
                    <a:pt x="32091" y="219784"/>
                    <a:pt x="47521" y="216247"/>
                    <a:pt x="51636" y="216247"/>
                  </a:cubicBezTo>
                  <a:cubicBezTo>
                    <a:pt x="55751" y="216247"/>
                    <a:pt x="59673" y="221262"/>
                    <a:pt x="62952" y="217662"/>
                  </a:cubicBezTo>
                  <a:cubicBezTo>
                    <a:pt x="66231" y="214061"/>
                    <a:pt x="78704" y="204160"/>
                    <a:pt x="85005" y="209947"/>
                  </a:cubicBezTo>
                  <a:cubicBezTo>
                    <a:pt x="91305" y="215733"/>
                    <a:pt x="78125" y="214897"/>
                    <a:pt x="81404" y="218498"/>
                  </a:cubicBezTo>
                  <a:cubicBezTo>
                    <a:pt x="84683" y="222098"/>
                    <a:pt x="86805" y="230713"/>
                    <a:pt x="80376" y="235021"/>
                  </a:cubicBezTo>
                  <a:cubicBezTo>
                    <a:pt x="75730" y="237619"/>
                    <a:pt x="70171" y="238017"/>
                    <a:pt x="65202" y="236114"/>
                  </a:cubicBezTo>
                  <a:cubicBezTo>
                    <a:pt x="61923" y="236114"/>
                    <a:pt x="63852" y="242158"/>
                    <a:pt x="58773" y="246273"/>
                  </a:cubicBezTo>
                  <a:cubicBezTo>
                    <a:pt x="53694" y="250387"/>
                    <a:pt x="49707" y="241901"/>
                    <a:pt x="43085" y="241901"/>
                  </a:cubicBezTo>
                  <a:cubicBezTo>
                    <a:pt x="36463" y="241901"/>
                    <a:pt x="37813" y="250452"/>
                    <a:pt x="38135" y="254759"/>
                  </a:cubicBezTo>
                  <a:cubicBezTo>
                    <a:pt x="38456" y="259067"/>
                    <a:pt x="28169" y="253924"/>
                    <a:pt x="25726" y="263889"/>
                  </a:cubicBezTo>
                  <a:cubicBezTo>
                    <a:pt x="23283" y="273855"/>
                    <a:pt x="12867" y="265239"/>
                    <a:pt x="19682" y="274883"/>
                  </a:cubicBezTo>
                  <a:cubicBezTo>
                    <a:pt x="26497" y="284527"/>
                    <a:pt x="25469" y="278484"/>
                    <a:pt x="30934" y="282341"/>
                  </a:cubicBezTo>
                  <a:cubicBezTo>
                    <a:pt x="36399" y="286199"/>
                    <a:pt x="24890" y="293078"/>
                    <a:pt x="30419" y="294171"/>
                  </a:cubicBezTo>
                  <a:cubicBezTo>
                    <a:pt x="35949" y="295264"/>
                    <a:pt x="41992" y="305230"/>
                    <a:pt x="45850" y="308766"/>
                  </a:cubicBezTo>
                  <a:cubicBezTo>
                    <a:pt x="49707" y="312302"/>
                    <a:pt x="54658" y="306837"/>
                    <a:pt x="60444" y="306580"/>
                  </a:cubicBezTo>
                  <a:cubicBezTo>
                    <a:pt x="66231" y="306323"/>
                    <a:pt x="63466" y="298286"/>
                    <a:pt x="66874" y="301372"/>
                  </a:cubicBezTo>
                  <a:cubicBezTo>
                    <a:pt x="70281" y="304458"/>
                    <a:pt x="74911" y="313202"/>
                    <a:pt x="71889" y="315388"/>
                  </a:cubicBezTo>
                  <a:cubicBezTo>
                    <a:pt x="68867" y="317574"/>
                    <a:pt x="71310" y="324518"/>
                    <a:pt x="70796" y="327797"/>
                  </a:cubicBezTo>
                  <a:cubicBezTo>
                    <a:pt x="70281" y="331076"/>
                    <a:pt x="83654" y="329983"/>
                    <a:pt x="84297" y="326125"/>
                  </a:cubicBezTo>
                  <a:cubicBezTo>
                    <a:pt x="84940" y="322268"/>
                    <a:pt x="95549" y="321175"/>
                    <a:pt x="101335" y="327540"/>
                  </a:cubicBezTo>
                  <a:cubicBezTo>
                    <a:pt x="107122" y="333905"/>
                    <a:pt x="109051" y="334934"/>
                    <a:pt x="109051" y="329983"/>
                  </a:cubicBezTo>
                  <a:cubicBezTo>
                    <a:pt x="109051" y="325032"/>
                    <a:pt x="114001" y="319503"/>
                    <a:pt x="114323" y="323554"/>
                  </a:cubicBezTo>
                  <a:cubicBezTo>
                    <a:pt x="114644" y="327604"/>
                    <a:pt x="119273" y="328761"/>
                    <a:pt x="127824" y="324904"/>
                  </a:cubicBezTo>
                  <a:cubicBezTo>
                    <a:pt x="136375" y="321046"/>
                    <a:pt x="132518" y="324904"/>
                    <a:pt x="127824" y="330690"/>
                  </a:cubicBezTo>
                  <a:cubicBezTo>
                    <a:pt x="121716" y="338341"/>
                    <a:pt x="127824" y="349464"/>
                    <a:pt x="123388" y="350557"/>
                  </a:cubicBezTo>
                  <a:cubicBezTo>
                    <a:pt x="118952" y="351650"/>
                    <a:pt x="115416" y="362966"/>
                    <a:pt x="108279" y="363802"/>
                  </a:cubicBezTo>
                  <a:cubicBezTo>
                    <a:pt x="101142" y="364637"/>
                    <a:pt x="88991" y="378075"/>
                    <a:pt x="87319" y="380325"/>
                  </a:cubicBezTo>
                  <a:cubicBezTo>
                    <a:pt x="85648" y="382575"/>
                    <a:pt x="70217" y="375889"/>
                    <a:pt x="68031" y="382254"/>
                  </a:cubicBezTo>
                  <a:cubicBezTo>
                    <a:pt x="65845" y="388619"/>
                    <a:pt x="56523" y="393312"/>
                    <a:pt x="58966" y="395756"/>
                  </a:cubicBezTo>
                  <a:cubicBezTo>
                    <a:pt x="61409" y="398199"/>
                    <a:pt x="73239" y="391062"/>
                    <a:pt x="73818" y="387719"/>
                  </a:cubicBezTo>
                  <a:cubicBezTo>
                    <a:pt x="74396" y="384376"/>
                    <a:pt x="76004" y="385018"/>
                    <a:pt x="78254" y="387719"/>
                  </a:cubicBezTo>
                  <a:cubicBezTo>
                    <a:pt x="80504" y="390419"/>
                    <a:pt x="85969" y="386626"/>
                    <a:pt x="88412" y="384440"/>
                  </a:cubicBezTo>
                  <a:cubicBezTo>
                    <a:pt x="90855" y="382254"/>
                    <a:pt x="94842" y="383025"/>
                    <a:pt x="97542" y="383347"/>
                  </a:cubicBezTo>
                  <a:cubicBezTo>
                    <a:pt x="100242" y="383668"/>
                    <a:pt x="101078" y="380261"/>
                    <a:pt x="108536" y="378911"/>
                  </a:cubicBezTo>
                  <a:cubicBezTo>
                    <a:pt x="115994" y="377560"/>
                    <a:pt x="114323" y="375310"/>
                    <a:pt x="115994" y="371453"/>
                  </a:cubicBezTo>
                  <a:cubicBezTo>
                    <a:pt x="117666" y="367595"/>
                    <a:pt x="135282" y="359365"/>
                    <a:pt x="138561" y="358594"/>
                  </a:cubicBezTo>
                  <a:cubicBezTo>
                    <a:pt x="141840" y="357822"/>
                    <a:pt x="139976" y="352164"/>
                    <a:pt x="143512" y="352164"/>
                  </a:cubicBezTo>
                  <a:cubicBezTo>
                    <a:pt x="148835" y="350326"/>
                    <a:pt x="153641" y="347240"/>
                    <a:pt x="157528" y="343163"/>
                  </a:cubicBezTo>
                  <a:cubicBezTo>
                    <a:pt x="162221" y="339306"/>
                    <a:pt x="163314" y="340977"/>
                    <a:pt x="166851" y="339563"/>
                  </a:cubicBezTo>
                  <a:cubicBezTo>
                    <a:pt x="170387" y="338148"/>
                    <a:pt x="167686" y="331012"/>
                    <a:pt x="171287" y="330497"/>
                  </a:cubicBezTo>
                  <a:cubicBezTo>
                    <a:pt x="174706" y="330195"/>
                    <a:pt x="177417" y="327488"/>
                    <a:pt x="177716" y="324068"/>
                  </a:cubicBezTo>
                  <a:cubicBezTo>
                    <a:pt x="177716" y="321046"/>
                    <a:pt x="168587" y="321046"/>
                    <a:pt x="167751" y="319117"/>
                  </a:cubicBezTo>
                  <a:cubicBezTo>
                    <a:pt x="166915" y="317189"/>
                    <a:pt x="174952" y="310052"/>
                    <a:pt x="177973" y="310309"/>
                  </a:cubicBezTo>
                  <a:cubicBezTo>
                    <a:pt x="182156" y="310136"/>
                    <a:pt x="185617" y="306998"/>
                    <a:pt x="186203" y="302851"/>
                  </a:cubicBezTo>
                  <a:cubicBezTo>
                    <a:pt x="186203" y="298479"/>
                    <a:pt x="190897" y="297643"/>
                    <a:pt x="194497" y="293786"/>
                  </a:cubicBezTo>
                  <a:cubicBezTo>
                    <a:pt x="198097" y="289928"/>
                    <a:pt x="197262" y="286585"/>
                    <a:pt x="200926" y="286328"/>
                  </a:cubicBezTo>
                  <a:cubicBezTo>
                    <a:pt x="204591" y="286070"/>
                    <a:pt x="207806" y="281120"/>
                    <a:pt x="211663" y="278870"/>
                  </a:cubicBezTo>
                  <a:cubicBezTo>
                    <a:pt x="215521" y="276619"/>
                    <a:pt x="211663" y="281634"/>
                    <a:pt x="219057" y="281956"/>
                  </a:cubicBezTo>
                  <a:cubicBezTo>
                    <a:pt x="226451" y="282277"/>
                    <a:pt x="224908" y="289092"/>
                    <a:pt x="219057" y="286585"/>
                  </a:cubicBezTo>
                  <a:cubicBezTo>
                    <a:pt x="214786" y="283865"/>
                    <a:pt x="209135" y="284971"/>
                    <a:pt x="206198" y="289092"/>
                  </a:cubicBezTo>
                  <a:cubicBezTo>
                    <a:pt x="201248" y="293786"/>
                    <a:pt x="205105" y="295136"/>
                    <a:pt x="201248" y="300408"/>
                  </a:cubicBezTo>
                  <a:cubicBezTo>
                    <a:pt x="197390" y="305680"/>
                    <a:pt x="197133" y="308895"/>
                    <a:pt x="202084" y="309473"/>
                  </a:cubicBezTo>
                  <a:cubicBezTo>
                    <a:pt x="207034" y="310052"/>
                    <a:pt x="202084" y="313588"/>
                    <a:pt x="197647" y="315003"/>
                  </a:cubicBezTo>
                  <a:cubicBezTo>
                    <a:pt x="193211" y="316417"/>
                    <a:pt x="196297" y="319117"/>
                    <a:pt x="202662" y="319117"/>
                  </a:cubicBezTo>
                  <a:cubicBezTo>
                    <a:pt x="209027" y="319117"/>
                    <a:pt x="218350" y="310052"/>
                    <a:pt x="227158" y="305616"/>
                  </a:cubicBezTo>
                  <a:cubicBezTo>
                    <a:pt x="235966" y="301179"/>
                    <a:pt x="242589" y="305616"/>
                    <a:pt x="245096" y="304780"/>
                  </a:cubicBezTo>
                  <a:cubicBezTo>
                    <a:pt x="247604" y="303944"/>
                    <a:pt x="242332" y="299829"/>
                    <a:pt x="245096" y="298351"/>
                  </a:cubicBezTo>
                  <a:cubicBezTo>
                    <a:pt x="247861" y="296872"/>
                    <a:pt x="241496" y="296100"/>
                    <a:pt x="239567" y="290892"/>
                  </a:cubicBezTo>
                  <a:cubicBezTo>
                    <a:pt x="237638" y="285685"/>
                    <a:pt x="242589" y="288964"/>
                    <a:pt x="243746" y="284849"/>
                  </a:cubicBezTo>
                  <a:cubicBezTo>
                    <a:pt x="244903" y="280734"/>
                    <a:pt x="247861" y="282341"/>
                    <a:pt x="250625" y="284270"/>
                  </a:cubicBezTo>
                  <a:cubicBezTo>
                    <a:pt x="253390" y="286199"/>
                    <a:pt x="257055" y="282341"/>
                    <a:pt x="259691" y="287549"/>
                  </a:cubicBezTo>
                  <a:cubicBezTo>
                    <a:pt x="262327" y="292757"/>
                    <a:pt x="264963" y="286199"/>
                    <a:pt x="269335" y="289799"/>
                  </a:cubicBezTo>
                  <a:cubicBezTo>
                    <a:pt x="273707" y="293400"/>
                    <a:pt x="268499" y="292821"/>
                    <a:pt x="263806" y="293914"/>
                  </a:cubicBezTo>
                  <a:cubicBezTo>
                    <a:pt x="259112" y="295007"/>
                    <a:pt x="261620" y="301372"/>
                    <a:pt x="265220" y="298351"/>
                  </a:cubicBezTo>
                  <a:cubicBezTo>
                    <a:pt x="268821" y="295329"/>
                    <a:pt x="271649" y="293336"/>
                    <a:pt x="275121" y="296422"/>
                  </a:cubicBezTo>
                  <a:cubicBezTo>
                    <a:pt x="278593" y="299508"/>
                    <a:pt x="279815" y="298029"/>
                    <a:pt x="282579" y="295264"/>
                  </a:cubicBezTo>
                  <a:cubicBezTo>
                    <a:pt x="285344" y="292500"/>
                    <a:pt x="285344" y="295586"/>
                    <a:pt x="285344" y="297772"/>
                  </a:cubicBezTo>
                  <a:cubicBezTo>
                    <a:pt x="285344" y="299958"/>
                    <a:pt x="291130" y="300794"/>
                    <a:pt x="299360" y="302208"/>
                  </a:cubicBezTo>
                  <a:cubicBezTo>
                    <a:pt x="308367" y="302813"/>
                    <a:pt x="317411" y="302536"/>
                    <a:pt x="326363" y="301372"/>
                  </a:cubicBezTo>
                  <a:cubicBezTo>
                    <a:pt x="330221" y="301372"/>
                    <a:pt x="328871" y="307159"/>
                    <a:pt x="337422" y="308766"/>
                  </a:cubicBezTo>
                  <a:cubicBezTo>
                    <a:pt x="345973" y="310373"/>
                    <a:pt x="348159" y="300279"/>
                    <a:pt x="352595" y="303816"/>
                  </a:cubicBezTo>
                  <a:cubicBezTo>
                    <a:pt x="357032" y="307352"/>
                    <a:pt x="352595" y="308766"/>
                    <a:pt x="350088" y="311531"/>
                  </a:cubicBezTo>
                  <a:cubicBezTo>
                    <a:pt x="347580" y="314295"/>
                    <a:pt x="352852" y="314552"/>
                    <a:pt x="356131" y="315967"/>
                  </a:cubicBezTo>
                  <a:cubicBezTo>
                    <a:pt x="361371" y="317484"/>
                    <a:pt x="366309" y="319895"/>
                    <a:pt x="370726" y="323104"/>
                  </a:cubicBezTo>
                  <a:cubicBezTo>
                    <a:pt x="374699" y="328080"/>
                    <a:pt x="379702" y="332137"/>
                    <a:pt x="385385" y="334998"/>
                  </a:cubicBezTo>
                  <a:cubicBezTo>
                    <a:pt x="394193" y="339370"/>
                    <a:pt x="385385" y="323939"/>
                    <a:pt x="392522" y="328890"/>
                  </a:cubicBezTo>
                  <a:cubicBezTo>
                    <a:pt x="399658" y="333841"/>
                    <a:pt x="396958" y="329211"/>
                    <a:pt x="402423" y="334162"/>
                  </a:cubicBezTo>
                  <a:cubicBezTo>
                    <a:pt x="407888" y="339113"/>
                    <a:pt x="406023" y="331912"/>
                    <a:pt x="403580" y="323682"/>
                  </a:cubicBezTo>
                  <a:cubicBezTo>
                    <a:pt x="401137" y="315453"/>
                    <a:pt x="406023" y="320918"/>
                    <a:pt x="408531" y="324775"/>
                  </a:cubicBezTo>
                  <a:cubicBezTo>
                    <a:pt x="410852" y="329899"/>
                    <a:pt x="411148" y="335705"/>
                    <a:pt x="409367" y="341041"/>
                  </a:cubicBezTo>
                  <a:cubicBezTo>
                    <a:pt x="407695" y="345992"/>
                    <a:pt x="399401" y="341877"/>
                    <a:pt x="400237" y="339113"/>
                  </a:cubicBezTo>
                  <a:cubicBezTo>
                    <a:pt x="401073" y="336348"/>
                    <a:pt x="392007" y="337441"/>
                    <a:pt x="391686" y="341299"/>
                  </a:cubicBezTo>
                  <a:cubicBezTo>
                    <a:pt x="392740" y="346854"/>
                    <a:pt x="396611" y="351464"/>
                    <a:pt x="401909" y="353450"/>
                  </a:cubicBezTo>
                  <a:cubicBezTo>
                    <a:pt x="406281" y="354286"/>
                    <a:pt x="403002" y="361165"/>
                    <a:pt x="405766" y="362001"/>
                  </a:cubicBezTo>
                  <a:cubicBezTo>
                    <a:pt x="409560" y="363094"/>
                    <a:pt x="409367" y="370231"/>
                    <a:pt x="411553" y="369138"/>
                  </a:cubicBezTo>
                  <a:cubicBezTo>
                    <a:pt x="413739" y="368045"/>
                    <a:pt x="412903" y="359494"/>
                    <a:pt x="410460" y="355636"/>
                  </a:cubicBezTo>
                  <a:cubicBezTo>
                    <a:pt x="408016" y="351779"/>
                    <a:pt x="409045" y="346249"/>
                    <a:pt x="412388" y="347407"/>
                  </a:cubicBezTo>
                  <a:cubicBezTo>
                    <a:pt x="415732" y="348564"/>
                    <a:pt x="412388" y="354286"/>
                    <a:pt x="413996" y="356215"/>
                  </a:cubicBezTo>
                  <a:cubicBezTo>
                    <a:pt x="415603" y="358144"/>
                    <a:pt x="417596" y="354286"/>
                    <a:pt x="421454" y="352100"/>
                  </a:cubicBezTo>
                  <a:cubicBezTo>
                    <a:pt x="425312" y="349914"/>
                    <a:pt x="419782" y="343549"/>
                    <a:pt x="421454" y="340206"/>
                  </a:cubicBezTo>
                  <a:cubicBezTo>
                    <a:pt x="423126" y="336862"/>
                    <a:pt x="427240" y="342970"/>
                    <a:pt x="428912" y="348757"/>
                  </a:cubicBezTo>
                  <a:cubicBezTo>
                    <a:pt x="430584" y="354543"/>
                    <a:pt x="424733" y="354286"/>
                    <a:pt x="424733" y="357308"/>
                  </a:cubicBezTo>
                  <a:cubicBezTo>
                    <a:pt x="424733" y="360330"/>
                    <a:pt x="419525" y="358979"/>
                    <a:pt x="417853" y="360587"/>
                  </a:cubicBezTo>
                  <a:cubicBezTo>
                    <a:pt x="416182" y="362194"/>
                    <a:pt x="417018" y="373446"/>
                    <a:pt x="419268" y="373446"/>
                  </a:cubicBezTo>
                  <a:cubicBezTo>
                    <a:pt x="421518" y="373446"/>
                    <a:pt x="422804" y="364316"/>
                    <a:pt x="424219" y="369009"/>
                  </a:cubicBezTo>
                  <a:cubicBezTo>
                    <a:pt x="425633" y="373703"/>
                    <a:pt x="430648" y="362966"/>
                    <a:pt x="432191" y="367402"/>
                  </a:cubicBezTo>
                  <a:cubicBezTo>
                    <a:pt x="433734" y="371838"/>
                    <a:pt x="440163" y="376725"/>
                    <a:pt x="442671" y="375632"/>
                  </a:cubicBezTo>
                  <a:cubicBezTo>
                    <a:pt x="445178" y="374539"/>
                    <a:pt x="441578" y="369845"/>
                    <a:pt x="437720" y="369588"/>
                  </a:cubicBezTo>
                  <a:cubicBezTo>
                    <a:pt x="433863" y="369331"/>
                    <a:pt x="434377" y="363159"/>
                    <a:pt x="437720" y="362708"/>
                  </a:cubicBezTo>
                  <a:cubicBezTo>
                    <a:pt x="441063" y="362259"/>
                    <a:pt x="447621" y="371774"/>
                    <a:pt x="447364" y="375117"/>
                  </a:cubicBezTo>
                  <a:cubicBezTo>
                    <a:pt x="447107" y="378460"/>
                    <a:pt x="444085" y="378139"/>
                    <a:pt x="440935" y="381547"/>
                  </a:cubicBezTo>
                  <a:cubicBezTo>
                    <a:pt x="437784" y="384954"/>
                    <a:pt x="433991" y="376467"/>
                    <a:pt x="430391" y="376467"/>
                  </a:cubicBezTo>
                  <a:cubicBezTo>
                    <a:pt x="426790" y="376467"/>
                    <a:pt x="430391" y="382254"/>
                    <a:pt x="432062" y="386111"/>
                  </a:cubicBezTo>
                  <a:cubicBezTo>
                    <a:pt x="433734" y="389969"/>
                    <a:pt x="427626" y="395177"/>
                    <a:pt x="432062" y="398199"/>
                  </a:cubicBezTo>
                  <a:cubicBezTo>
                    <a:pt x="436499" y="401221"/>
                    <a:pt x="435406" y="396270"/>
                    <a:pt x="436241" y="394084"/>
                  </a:cubicBezTo>
                  <a:cubicBezTo>
                    <a:pt x="437077" y="391898"/>
                    <a:pt x="440613" y="394662"/>
                    <a:pt x="443121" y="396591"/>
                  </a:cubicBezTo>
                  <a:cubicBezTo>
                    <a:pt x="445628" y="398520"/>
                    <a:pt x="445885" y="392155"/>
                    <a:pt x="445885" y="389648"/>
                  </a:cubicBezTo>
                  <a:cubicBezTo>
                    <a:pt x="445885" y="387140"/>
                    <a:pt x="450000" y="388555"/>
                    <a:pt x="452315" y="391898"/>
                  </a:cubicBezTo>
                  <a:cubicBezTo>
                    <a:pt x="454629" y="395241"/>
                    <a:pt x="454822" y="388297"/>
                    <a:pt x="458101" y="388876"/>
                  </a:cubicBezTo>
                  <a:cubicBezTo>
                    <a:pt x="461380" y="389455"/>
                    <a:pt x="459194" y="394662"/>
                    <a:pt x="459194" y="397684"/>
                  </a:cubicBezTo>
                  <a:cubicBezTo>
                    <a:pt x="459194" y="400706"/>
                    <a:pt x="464981" y="395177"/>
                    <a:pt x="464466" y="398520"/>
                  </a:cubicBezTo>
                  <a:cubicBezTo>
                    <a:pt x="464402" y="398970"/>
                    <a:pt x="464402" y="399420"/>
                    <a:pt x="464466" y="399870"/>
                  </a:cubicBezTo>
                  <a:cubicBezTo>
                    <a:pt x="464466" y="402313"/>
                    <a:pt x="466974" y="403857"/>
                    <a:pt x="469738" y="406300"/>
                  </a:cubicBezTo>
                  <a:cubicBezTo>
                    <a:pt x="472503" y="408743"/>
                    <a:pt x="463695" y="409064"/>
                    <a:pt x="466460" y="411508"/>
                  </a:cubicBezTo>
                  <a:cubicBezTo>
                    <a:pt x="469224" y="413951"/>
                    <a:pt x="465881" y="417937"/>
                    <a:pt x="468645" y="420894"/>
                  </a:cubicBezTo>
                  <a:cubicBezTo>
                    <a:pt x="471847" y="423479"/>
                    <a:pt x="476476" y="423228"/>
                    <a:pt x="479383" y="420316"/>
                  </a:cubicBezTo>
                  <a:cubicBezTo>
                    <a:pt x="482404" y="417873"/>
                    <a:pt x="484655" y="423338"/>
                    <a:pt x="482147" y="427517"/>
                  </a:cubicBezTo>
                  <a:cubicBezTo>
                    <a:pt x="481009" y="428970"/>
                    <a:pt x="481273" y="431072"/>
                    <a:pt x="482726" y="432210"/>
                  </a:cubicBezTo>
                  <a:cubicBezTo>
                    <a:pt x="484179" y="433348"/>
                    <a:pt x="486281" y="433084"/>
                    <a:pt x="487419" y="431631"/>
                  </a:cubicBezTo>
                  <a:cubicBezTo>
                    <a:pt x="489862" y="428610"/>
                    <a:pt x="495135" y="436582"/>
                    <a:pt x="497578" y="438061"/>
                  </a:cubicBezTo>
                  <a:cubicBezTo>
                    <a:pt x="500021" y="439540"/>
                    <a:pt x="502528" y="443526"/>
                    <a:pt x="498413" y="443526"/>
                  </a:cubicBezTo>
                  <a:cubicBezTo>
                    <a:pt x="494299" y="443526"/>
                    <a:pt x="494813" y="450727"/>
                    <a:pt x="497835" y="450984"/>
                  </a:cubicBezTo>
                  <a:cubicBezTo>
                    <a:pt x="500857" y="451241"/>
                    <a:pt x="500599" y="455099"/>
                    <a:pt x="500599" y="457413"/>
                  </a:cubicBezTo>
                  <a:cubicBezTo>
                    <a:pt x="500599" y="459728"/>
                    <a:pt x="510244" y="463457"/>
                    <a:pt x="513844" y="462364"/>
                  </a:cubicBezTo>
                  <a:cubicBezTo>
                    <a:pt x="517444" y="461271"/>
                    <a:pt x="520723" y="464550"/>
                    <a:pt x="522395" y="467572"/>
                  </a:cubicBezTo>
                  <a:cubicBezTo>
                    <a:pt x="524067" y="470594"/>
                    <a:pt x="530625" y="472844"/>
                    <a:pt x="533132" y="470915"/>
                  </a:cubicBezTo>
                  <a:cubicBezTo>
                    <a:pt x="535640" y="468986"/>
                    <a:pt x="537247" y="474515"/>
                    <a:pt x="537826" y="478373"/>
                  </a:cubicBezTo>
                  <a:cubicBezTo>
                    <a:pt x="538404" y="482231"/>
                    <a:pt x="543869" y="479980"/>
                    <a:pt x="547212" y="479723"/>
                  </a:cubicBezTo>
                  <a:cubicBezTo>
                    <a:pt x="550556" y="479466"/>
                    <a:pt x="552420" y="484159"/>
                    <a:pt x="554606" y="483324"/>
                  </a:cubicBezTo>
                  <a:cubicBezTo>
                    <a:pt x="559493" y="481459"/>
                    <a:pt x="561036" y="489753"/>
                    <a:pt x="564186" y="494961"/>
                  </a:cubicBezTo>
                  <a:cubicBezTo>
                    <a:pt x="564559" y="495520"/>
                    <a:pt x="564964" y="496060"/>
                    <a:pt x="565408" y="496568"/>
                  </a:cubicBezTo>
                  <a:cubicBezTo>
                    <a:pt x="569522" y="500940"/>
                    <a:pt x="566179" y="504283"/>
                    <a:pt x="567594" y="509427"/>
                  </a:cubicBezTo>
                  <a:cubicBezTo>
                    <a:pt x="569008" y="514570"/>
                    <a:pt x="567594" y="522286"/>
                    <a:pt x="563736" y="522286"/>
                  </a:cubicBezTo>
                  <a:cubicBezTo>
                    <a:pt x="561962" y="522749"/>
                    <a:pt x="560148" y="521681"/>
                    <a:pt x="559685" y="519907"/>
                  </a:cubicBezTo>
                  <a:cubicBezTo>
                    <a:pt x="559223" y="518132"/>
                    <a:pt x="560290" y="516319"/>
                    <a:pt x="562064" y="515856"/>
                  </a:cubicBezTo>
                  <a:cubicBezTo>
                    <a:pt x="565086" y="514185"/>
                    <a:pt x="563479" y="508141"/>
                    <a:pt x="560393" y="508141"/>
                  </a:cubicBezTo>
                  <a:cubicBezTo>
                    <a:pt x="558657" y="508141"/>
                    <a:pt x="557950" y="506019"/>
                    <a:pt x="558014" y="503576"/>
                  </a:cubicBezTo>
                  <a:cubicBezTo>
                    <a:pt x="558078" y="501789"/>
                    <a:pt x="558515" y="500040"/>
                    <a:pt x="559300" y="498433"/>
                  </a:cubicBezTo>
                  <a:cubicBezTo>
                    <a:pt x="561228" y="494897"/>
                    <a:pt x="555185" y="497340"/>
                    <a:pt x="551584" y="493482"/>
                  </a:cubicBezTo>
                  <a:cubicBezTo>
                    <a:pt x="547984" y="489624"/>
                    <a:pt x="538726" y="490460"/>
                    <a:pt x="537247" y="487053"/>
                  </a:cubicBezTo>
                  <a:cubicBezTo>
                    <a:pt x="535768" y="483645"/>
                    <a:pt x="527346" y="470529"/>
                    <a:pt x="522652" y="470851"/>
                  </a:cubicBezTo>
                  <a:cubicBezTo>
                    <a:pt x="516969" y="471699"/>
                    <a:pt x="511176" y="470413"/>
                    <a:pt x="506386" y="467250"/>
                  </a:cubicBezTo>
                  <a:cubicBezTo>
                    <a:pt x="500921" y="463135"/>
                    <a:pt x="497320" y="462814"/>
                    <a:pt x="493527" y="465321"/>
                  </a:cubicBezTo>
                  <a:cubicBezTo>
                    <a:pt x="489734" y="467829"/>
                    <a:pt x="497642" y="468343"/>
                    <a:pt x="497385" y="471108"/>
                  </a:cubicBezTo>
                  <a:cubicBezTo>
                    <a:pt x="497128" y="473872"/>
                    <a:pt x="499828" y="475480"/>
                    <a:pt x="503171" y="474965"/>
                  </a:cubicBezTo>
                  <a:cubicBezTo>
                    <a:pt x="506515" y="474451"/>
                    <a:pt x="508379" y="481395"/>
                    <a:pt x="511722" y="481395"/>
                  </a:cubicBezTo>
                  <a:cubicBezTo>
                    <a:pt x="515066" y="481395"/>
                    <a:pt x="516094" y="486860"/>
                    <a:pt x="519952" y="486860"/>
                  </a:cubicBezTo>
                  <a:cubicBezTo>
                    <a:pt x="523810" y="486860"/>
                    <a:pt x="524645" y="491296"/>
                    <a:pt x="526381" y="493804"/>
                  </a:cubicBezTo>
                  <a:cubicBezTo>
                    <a:pt x="528117" y="496311"/>
                    <a:pt x="532811" y="493804"/>
                    <a:pt x="532811" y="496568"/>
                  </a:cubicBezTo>
                  <a:cubicBezTo>
                    <a:pt x="532811" y="499333"/>
                    <a:pt x="537183" y="500747"/>
                    <a:pt x="538340" y="503576"/>
                  </a:cubicBezTo>
                  <a:cubicBezTo>
                    <a:pt x="538378" y="503898"/>
                    <a:pt x="538378" y="504219"/>
                    <a:pt x="538340" y="504541"/>
                  </a:cubicBezTo>
                  <a:cubicBezTo>
                    <a:pt x="539028" y="510507"/>
                    <a:pt x="541240" y="516197"/>
                    <a:pt x="544769" y="521064"/>
                  </a:cubicBezTo>
                  <a:cubicBezTo>
                    <a:pt x="549206" y="526851"/>
                    <a:pt x="546184" y="530451"/>
                    <a:pt x="550299" y="532637"/>
                  </a:cubicBezTo>
                  <a:cubicBezTo>
                    <a:pt x="554413" y="534823"/>
                    <a:pt x="554156" y="537330"/>
                    <a:pt x="550299" y="536752"/>
                  </a:cubicBezTo>
                  <a:cubicBezTo>
                    <a:pt x="546441" y="536173"/>
                    <a:pt x="549206" y="539774"/>
                    <a:pt x="547855" y="548067"/>
                  </a:cubicBezTo>
                  <a:cubicBezTo>
                    <a:pt x="546505" y="556361"/>
                    <a:pt x="546698" y="573399"/>
                    <a:pt x="545927" y="578671"/>
                  </a:cubicBezTo>
                  <a:cubicBezTo>
                    <a:pt x="545155" y="583943"/>
                    <a:pt x="538983" y="592430"/>
                    <a:pt x="542583" y="597959"/>
                  </a:cubicBezTo>
                  <a:cubicBezTo>
                    <a:pt x="546692" y="603804"/>
                    <a:pt x="548183" y="611095"/>
                    <a:pt x="546698" y="618083"/>
                  </a:cubicBezTo>
                  <a:cubicBezTo>
                    <a:pt x="544615" y="623432"/>
                    <a:pt x="545136" y="629444"/>
                    <a:pt x="548113" y="634350"/>
                  </a:cubicBezTo>
                  <a:cubicBezTo>
                    <a:pt x="551134" y="639558"/>
                    <a:pt x="548627" y="648623"/>
                    <a:pt x="551970" y="650552"/>
                  </a:cubicBezTo>
                  <a:cubicBezTo>
                    <a:pt x="555860" y="653413"/>
                    <a:pt x="559062" y="657103"/>
                    <a:pt x="561357" y="661353"/>
                  </a:cubicBezTo>
                  <a:cubicBezTo>
                    <a:pt x="564379" y="666304"/>
                    <a:pt x="567144" y="663282"/>
                    <a:pt x="567786" y="668232"/>
                  </a:cubicBezTo>
                  <a:cubicBezTo>
                    <a:pt x="568429" y="673183"/>
                    <a:pt x="568365" y="674019"/>
                    <a:pt x="572737" y="675948"/>
                  </a:cubicBezTo>
                  <a:cubicBezTo>
                    <a:pt x="577109" y="677877"/>
                    <a:pt x="574409" y="682827"/>
                    <a:pt x="574409" y="685592"/>
                  </a:cubicBezTo>
                  <a:cubicBezTo>
                    <a:pt x="574409" y="688356"/>
                    <a:pt x="580195" y="693307"/>
                    <a:pt x="587267" y="699608"/>
                  </a:cubicBezTo>
                  <a:cubicBezTo>
                    <a:pt x="594340" y="705909"/>
                    <a:pt x="588425" y="711181"/>
                    <a:pt x="593697" y="711181"/>
                  </a:cubicBezTo>
                  <a:cubicBezTo>
                    <a:pt x="599329" y="711875"/>
                    <a:pt x="604665" y="714100"/>
                    <a:pt x="609127" y="717610"/>
                  </a:cubicBezTo>
                  <a:cubicBezTo>
                    <a:pt x="614335" y="720953"/>
                    <a:pt x="616007" y="718960"/>
                    <a:pt x="619607" y="719796"/>
                  </a:cubicBezTo>
                  <a:cubicBezTo>
                    <a:pt x="625085" y="722760"/>
                    <a:pt x="629226" y="727704"/>
                    <a:pt x="631180" y="733619"/>
                  </a:cubicBezTo>
                  <a:cubicBezTo>
                    <a:pt x="631874" y="736307"/>
                    <a:pt x="632800" y="738930"/>
                    <a:pt x="633945" y="741463"/>
                  </a:cubicBezTo>
                  <a:lnTo>
                    <a:pt x="662555" y="737670"/>
                  </a:lnTo>
                  <a:cubicBezTo>
                    <a:pt x="666825" y="740724"/>
                    <a:pt x="671467" y="743212"/>
                    <a:pt x="676379" y="745063"/>
                  </a:cubicBezTo>
                  <a:cubicBezTo>
                    <a:pt x="681394" y="746221"/>
                    <a:pt x="708525" y="756251"/>
                    <a:pt x="708525" y="756251"/>
                  </a:cubicBezTo>
                  <a:lnTo>
                    <a:pt x="743887" y="755929"/>
                  </a:lnTo>
                  <a:lnTo>
                    <a:pt x="748002" y="750657"/>
                  </a:lnTo>
                  <a:lnTo>
                    <a:pt x="767290" y="750657"/>
                  </a:lnTo>
                  <a:cubicBezTo>
                    <a:pt x="771752" y="755209"/>
                    <a:pt x="776478" y="759504"/>
                    <a:pt x="781435" y="763516"/>
                  </a:cubicBezTo>
                  <a:cubicBezTo>
                    <a:pt x="783171" y="764094"/>
                    <a:pt x="789343" y="769945"/>
                    <a:pt x="789343" y="773224"/>
                  </a:cubicBezTo>
                  <a:cubicBezTo>
                    <a:pt x="789124" y="776510"/>
                    <a:pt x="790860" y="779609"/>
                    <a:pt x="793779" y="781132"/>
                  </a:cubicBezTo>
                  <a:cubicBezTo>
                    <a:pt x="798305" y="784096"/>
                    <a:pt x="803134" y="786572"/>
                    <a:pt x="808181" y="788526"/>
                  </a:cubicBezTo>
                  <a:cubicBezTo>
                    <a:pt x="809660" y="787947"/>
                    <a:pt x="812617" y="776760"/>
                    <a:pt x="817953" y="777017"/>
                  </a:cubicBezTo>
                  <a:cubicBezTo>
                    <a:pt x="823290" y="777275"/>
                    <a:pt x="837627" y="781454"/>
                    <a:pt x="840006" y="789876"/>
                  </a:cubicBezTo>
                  <a:cubicBezTo>
                    <a:pt x="842263" y="796466"/>
                    <a:pt x="846346" y="802285"/>
                    <a:pt x="851772" y="806657"/>
                  </a:cubicBezTo>
                  <a:cubicBezTo>
                    <a:pt x="854151" y="808457"/>
                    <a:pt x="852929" y="813408"/>
                    <a:pt x="854729" y="816108"/>
                  </a:cubicBezTo>
                  <a:cubicBezTo>
                    <a:pt x="856530" y="818808"/>
                    <a:pt x="856208" y="823759"/>
                    <a:pt x="858266" y="823759"/>
                  </a:cubicBezTo>
                  <a:cubicBezTo>
                    <a:pt x="860323" y="823759"/>
                    <a:pt x="871124" y="830188"/>
                    <a:pt x="875625" y="830188"/>
                  </a:cubicBezTo>
                  <a:cubicBezTo>
                    <a:pt x="877483" y="830356"/>
                    <a:pt x="879258" y="831018"/>
                    <a:pt x="880768" y="832117"/>
                  </a:cubicBezTo>
                  <a:cubicBezTo>
                    <a:pt x="881347" y="822280"/>
                    <a:pt x="871253" y="820609"/>
                    <a:pt x="877232" y="816108"/>
                  </a:cubicBezTo>
                  <a:cubicBezTo>
                    <a:pt x="883212" y="811607"/>
                    <a:pt x="876911" y="806464"/>
                    <a:pt x="880254" y="804214"/>
                  </a:cubicBezTo>
                  <a:cubicBezTo>
                    <a:pt x="883597" y="801963"/>
                    <a:pt x="889320" y="799842"/>
                    <a:pt x="889320" y="796498"/>
                  </a:cubicBezTo>
                  <a:cubicBezTo>
                    <a:pt x="889320" y="793155"/>
                    <a:pt x="892341" y="793220"/>
                    <a:pt x="896778" y="793798"/>
                  </a:cubicBezTo>
                  <a:cubicBezTo>
                    <a:pt x="901214" y="794377"/>
                    <a:pt x="909636" y="786597"/>
                    <a:pt x="908865" y="783575"/>
                  </a:cubicBezTo>
                  <a:cubicBezTo>
                    <a:pt x="908093" y="780554"/>
                    <a:pt x="909701" y="779975"/>
                    <a:pt x="915294" y="781068"/>
                  </a:cubicBezTo>
                  <a:cubicBezTo>
                    <a:pt x="920888" y="782161"/>
                    <a:pt x="919666" y="775024"/>
                    <a:pt x="923009" y="776117"/>
                  </a:cubicBezTo>
                  <a:cubicBezTo>
                    <a:pt x="926353" y="777210"/>
                    <a:pt x="929053" y="779139"/>
                    <a:pt x="929439" y="776696"/>
                  </a:cubicBezTo>
                  <a:cubicBezTo>
                    <a:pt x="929825" y="774253"/>
                    <a:pt x="933039" y="774767"/>
                    <a:pt x="935547" y="778046"/>
                  </a:cubicBezTo>
                  <a:cubicBezTo>
                    <a:pt x="938054" y="781325"/>
                    <a:pt x="945191" y="782161"/>
                    <a:pt x="945705" y="778046"/>
                  </a:cubicBezTo>
                  <a:cubicBezTo>
                    <a:pt x="946219" y="773931"/>
                    <a:pt x="950399" y="778046"/>
                    <a:pt x="953999" y="781904"/>
                  </a:cubicBezTo>
                  <a:cubicBezTo>
                    <a:pt x="957599" y="785761"/>
                    <a:pt x="959207" y="784668"/>
                    <a:pt x="964479" y="784990"/>
                  </a:cubicBezTo>
                  <a:cubicBezTo>
                    <a:pt x="969751" y="785311"/>
                    <a:pt x="969687" y="783833"/>
                    <a:pt x="969944" y="780554"/>
                  </a:cubicBezTo>
                  <a:cubicBezTo>
                    <a:pt x="970201" y="777275"/>
                    <a:pt x="975730" y="787690"/>
                    <a:pt x="981002" y="788269"/>
                  </a:cubicBezTo>
                  <a:cubicBezTo>
                    <a:pt x="986274" y="788848"/>
                    <a:pt x="982095" y="784990"/>
                    <a:pt x="978238" y="781839"/>
                  </a:cubicBezTo>
                  <a:cubicBezTo>
                    <a:pt x="974380" y="778689"/>
                    <a:pt x="979074" y="777468"/>
                    <a:pt x="975730" y="774960"/>
                  </a:cubicBezTo>
                  <a:cubicBezTo>
                    <a:pt x="972387" y="772453"/>
                    <a:pt x="979909" y="769174"/>
                    <a:pt x="986532" y="769495"/>
                  </a:cubicBezTo>
                  <a:cubicBezTo>
                    <a:pt x="993154" y="769817"/>
                    <a:pt x="992961" y="771424"/>
                    <a:pt x="995340" y="767566"/>
                  </a:cubicBezTo>
                  <a:cubicBezTo>
                    <a:pt x="997719" y="763709"/>
                    <a:pt x="1000291" y="767566"/>
                    <a:pt x="1000291" y="770845"/>
                  </a:cubicBezTo>
                  <a:cubicBezTo>
                    <a:pt x="1000291" y="774124"/>
                    <a:pt x="1011028" y="768917"/>
                    <a:pt x="1016814" y="768917"/>
                  </a:cubicBezTo>
                  <a:cubicBezTo>
                    <a:pt x="1021990" y="769096"/>
                    <a:pt x="1026554" y="772369"/>
                    <a:pt x="1028387" y="777210"/>
                  </a:cubicBezTo>
                  <a:cubicBezTo>
                    <a:pt x="1028965" y="780489"/>
                    <a:pt x="1032823" y="782161"/>
                    <a:pt x="1036938" y="778561"/>
                  </a:cubicBezTo>
                  <a:cubicBezTo>
                    <a:pt x="1041053" y="774960"/>
                    <a:pt x="1044653" y="770845"/>
                    <a:pt x="1048511" y="774703"/>
                  </a:cubicBezTo>
                  <a:cubicBezTo>
                    <a:pt x="1052368" y="778561"/>
                    <a:pt x="1056226" y="783768"/>
                    <a:pt x="1060920" y="788462"/>
                  </a:cubicBezTo>
                  <a:cubicBezTo>
                    <a:pt x="1065613" y="793155"/>
                    <a:pt x="1058734" y="798942"/>
                    <a:pt x="1060920" y="802542"/>
                  </a:cubicBezTo>
                  <a:cubicBezTo>
                    <a:pt x="1063106" y="806142"/>
                    <a:pt x="1060920" y="811093"/>
                    <a:pt x="1066192" y="814951"/>
                  </a:cubicBezTo>
                  <a:cubicBezTo>
                    <a:pt x="1071464" y="818808"/>
                    <a:pt x="1066706" y="826781"/>
                    <a:pt x="1071142" y="827810"/>
                  </a:cubicBezTo>
                  <a:cubicBezTo>
                    <a:pt x="1075578" y="828838"/>
                    <a:pt x="1079115" y="835846"/>
                    <a:pt x="1079693" y="838547"/>
                  </a:cubicBezTo>
                  <a:cubicBezTo>
                    <a:pt x="1080272" y="841247"/>
                    <a:pt x="1088502" y="844976"/>
                    <a:pt x="1089016" y="840218"/>
                  </a:cubicBezTo>
                  <a:cubicBezTo>
                    <a:pt x="1089530" y="835461"/>
                    <a:pt x="1094031" y="829996"/>
                    <a:pt x="1094545" y="825623"/>
                  </a:cubicBezTo>
                  <a:cubicBezTo>
                    <a:pt x="1094159" y="816854"/>
                    <a:pt x="1091813" y="808283"/>
                    <a:pt x="1087666" y="800549"/>
                  </a:cubicBezTo>
                  <a:cubicBezTo>
                    <a:pt x="1084065" y="795598"/>
                    <a:pt x="1088502" y="794505"/>
                    <a:pt x="1084065" y="788719"/>
                  </a:cubicBezTo>
                  <a:cubicBezTo>
                    <a:pt x="1079353" y="781505"/>
                    <a:pt x="1076948" y="773031"/>
                    <a:pt x="1077186" y="764416"/>
                  </a:cubicBezTo>
                  <a:cubicBezTo>
                    <a:pt x="1077186" y="756186"/>
                    <a:pt x="1087087" y="742685"/>
                    <a:pt x="1091781" y="738698"/>
                  </a:cubicBezTo>
                  <a:cubicBezTo>
                    <a:pt x="1096474" y="734712"/>
                    <a:pt x="1101682" y="736834"/>
                    <a:pt x="1102839" y="732269"/>
                  </a:cubicBezTo>
                  <a:cubicBezTo>
                    <a:pt x="1103996" y="727704"/>
                    <a:pt x="1109719" y="722368"/>
                    <a:pt x="1112998" y="722368"/>
                  </a:cubicBezTo>
                  <a:cubicBezTo>
                    <a:pt x="1116276" y="722368"/>
                    <a:pt x="1119877" y="723204"/>
                    <a:pt x="1120456" y="719603"/>
                  </a:cubicBezTo>
                  <a:cubicBezTo>
                    <a:pt x="1122809" y="714318"/>
                    <a:pt x="1127920" y="710795"/>
                    <a:pt x="1133700" y="710474"/>
                  </a:cubicBezTo>
                  <a:cubicBezTo>
                    <a:pt x="1140837" y="709380"/>
                    <a:pt x="1136722" y="705523"/>
                    <a:pt x="1134793" y="702244"/>
                  </a:cubicBezTo>
                  <a:cubicBezTo>
                    <a:pt x="1132864" y="698965"/>
                    <a:pt x="1136465" y="695815"/>
                    <a:pt x="1137815" y="697808"/>
                  </a:cubicBezTo>
                  <a:cubicBezTo>
                    <a:pt x="1140104" y="700148"/>
                    <a:pt x="1143781" y="700399"/>
                    <a:pt x="1146366" y="698386"/>
                  </a:cubicBezTo>
                  <a:cubicBezTo>
                    <a:pt x="1149131" y="696457"/>
                    <a:pt x="1155431" y="691185"/>
                    <a:pt x="1149388" y="690928"/>
                  </a:cubicBezTo>
                  <a:cubicBezTo>
                    <a:pt x="1143344" y="690671"/>
                    <a:pt x="1141930" y="688164"/>
                    <a:pt x="1145530" y="686813"/>
                  </a:cubicBezTo>
                  <a:cubicBezTo>
                    <a:pt x="1149131" y="685463"/>
                    <a:pt x="1146109" y="678777"/>
                    <a:pt x="1141094" y="678262"/>
                  </a:cubicBezTo>
                  <a:cubicBezTo>
                    <a:pt x="1136079" y="677748"/>
                    <a:pt x="1137815" y="675240"/>
                    <a:pt x="1141094" y="672219"/>
                  </a:cubicBezTo>
                  <a:cubicBezTo>
                    <a:pt x="1144373" y="669197"/>
                    <a:pt x="1136722" y="664182"/>
                    <a:pt x="1133121" y="661739"/>
                  </a:cubicBezTo>
                  <a:cubicBezTo>
                    <a:pt x="1129521" y="659296"/>
                    <a:pt x="1135307" y="657881"/>
                    <a:pt x="1138072" y="657302"/>
                  </a:cubicBezTo>
                  <a:cubicBezTo>
                    <a:pt x="1140837" y="656724"/>
                    <a:pt x="1138651" y="644058"/>
                    <a:pt x="1140001" y="641036"/>
                  </a:cubicBezTo>
                  <a:cubicBezTo>
                    <a:pt x="1141351" y="638014"/>
                    <a:pt x="1146044" y="638014"/>
                    <a:pt x="1144116" y="641036"/>
                  </a:cubicBezTo>
                  <a:cubicBezTo>
                    <a:pt x="1142187" y="644058"/>
                    <a:pt x="1139422" y="649009"/>
                    <a:pt x="1143023" y="653188"/>
                  </a:cubicBezTo>
                  <a:cubicBezTo>
                    <a:pt x="1146662" y="657212"/>
                    <a:pt x="1147928" y="662845"/>
                    <a:pt x="1146366" y="668040"/>
                  </a:cubicBezTo>
                  <a:cubicBezTo>
                    <a:pt x="1144952" y="674469"/>
                    <a:pt x="1147716" y="672733"/>
                    <a:pt x="1151831" y="664503"/>
                  </a:cubicBezTo>
                  <a:cubicBezTo>
                    <a:pt x="1155946" y="656274"/>
                    <a:pt x="1156524" y="649009"/>
                    <a:pt x="1153760" y="648237"/>
                  </a:cubicBezTo>
                  <a:cubicBezTo>
                    <a:pt x="1150995" y="647466"/>
                    <a:pt x="1151317" y="639107"/>
                    <a:pt x="1154338" y="642965"/>
                  </a:cubicBezTo>
                  <a:cubicBezTo>
                    <a:pt x="1157360" y="646823"/>
                    <a:pt x="1158453" y="647401"/>
                    <a:pt x="1163147" y="642451"/>
                  </a:cubicBezTo>
                  <a:cubicBezTo>
                    <a:pt x="1167840" y="637500"/>
                    <a:pt x="1172791" y="628949"/>
                    <a:pt x="1169576" y="627020"/>
                  </a:cubicBezTo>
                  <a:cubicBezTo>
                    <a:pt x="1166361" y="625091"/>
                    <a:pt x="1170926" y="623163"/>
                    <a:pt x="1176455" y="623420"/>
                  </a:cubicBezTo>
                  <a:cubicBezTo>
                    <a:pt x="1182840" y="623298"/>
                    <a:pt x="1189089" y="621600"/>
                    <a:pt x="1194651" y="618469"/>
                  </a:cubicBezTo>
                  <a:cubicBezTo>
                    <a:pt x="1197351" y="613068"/>
                    <a:pt x="1175362" y="620912"/>
                    <a:pt x="1175362" y="617890"/>
                  </a:cubicBezTo>
                  <a:cubicBezTo>
                    <a:pt x="1175362" y="614869"/>
                    <a:pt x="1189186" y="611847"/>
                    <a:pt x="1195486" y="611461"/>
                  </a:cubicBezTo>
                  <a:cubicBezTo>
                    <a:pt x="1201787" y="611075"/>
                    <a:pt x="1198830" y="602589"/>
                    <a:pt x="1201530" y="606189"/>
                  </a:cubicBezTo>
                  <a:cubicBezTo>
                    <a:pt x="1204160" y="609314"/>
                    <a:pt x="1208827" y="609706"/>
                    <a:pt x="1211946" y="607076"/>
                  </a:cubicBezTo>
                  <a:cubicBezTo>
                    <a:pt x="1211971" y="607057"/>
                    <a:pt x="1211991" y="607044"/>
                    <a:pt x="1212010" y="607025"/>
                  </a:cubicBezTo>
                  <a:cubicBezTo>
                    <a:pt x="1215610" y="604839"/>
                    <a:pt x="1212846" y="598474"/>
                    <a:pt x="1208731" y="597381"/>
                  </a:cubicBezTo>
                  <a:cubicBezTo>
                    <a:pt x="1204616" y="596288"/>
                    <a:pt x="1211753" y="593523"/>
                    <a:pt x="1210402" y="590951"/>
                  </a:cubicBezTo>
                  <a:cubicBezTo>
                    <a:pt x="1210004" y="585236"/>
                    <a:pt x="1213174" y="579861"/>
                    <a:pt x="1218375" y="577450"/>
                  </a:cubicBezTo>
                  <a:cubicBezTo>
                    <a:pt x="1223583" y="576357"/>
                    <a:pt x="1221140" y="573078"/>
                    <a:pt x="1225512" y="573078"/>
                  </a:cubicBezTo>
                  <a:cubicBezTo>
                    <a:pt x="1229883" y="573078"/>
                    <a:pt x="1230784" y="567806"/>
                    <a:pt x="1234641" y="563948"/>
                  </a:cubicBezTo>
                  <a:cubicBezTo>
                    <a:pt x="1238499" y="560090"/>
                    <a:pt x="1243964" y="570377"/>
                    <a:pt x="1250072" y="564527"/>
                  </a:cubicBezTo>
                  <a:cubicBezTo>
                    <a:pt x="1252965" y="561961"/>
                    <a:pt x="1256057" y="559640"/>
                    <a:pt x="1259330" y="557583"/>
                  </a:cubicBezTo>
                  <a:cubicBezTo>
                    <a:pt x="1263111" y="554748"/>
                    <a:pt x="1267521" y="552877"/>
                    <a:pt x="1272189" y="552118"/>
                  </a:cubicBezTo>
                  <a:cubicBezTo>
                    <a:pt x="1278335" y="550883"/>
                    <a:pt x="1283652" y="547064"/>
                    <a:pt x="1286784" y="541638"/>
                  </a:cubicBezTo>
                  <a:cubicBezTo>
                    <a:pt x="1288969" y="537523"/>
                    <a:pt x="1292056" y="545496"/>
                    <a:pt x="1287619" y="546910"/>
                  </a:cubicBezTo>
                  <a:cubicBezTo>
                    <a:pt x="1283183" y="548325"/>
                    <a:pt x="1291220" y="551539"/>
                    <a:pt x="1298935" y="551282"/>
                  </a:cubicBezTo>
                  <a:cubicBezTo>
                    <a:pt x="1306650" y="551025"/>
                    <a:pt x="1295335" y="554047"/>
                    <a:pt x="1289548" y="553789"/>
                  </a:cubicBezTo>
                  <a:cubicBezTo>
                    <a:pt x="1283762" y="553532"/>
                    <a:pt x="1281254" y="554304"/>
                    <a:pt x="1273539" y="562019"/>
                  </a:cubicBezTo>
                  <a:cubicBezTo>
                    <a:pt x="1265824" y="569734"/>
                    <a:pt x="1267753" y="571985"/>
                    <a:pt x="1272189" y="575842"/>
                  </a:cubicBezTo>
                  <a:cubicBezTo>
                    <a:pt x="1276625" y="579700"/>
                    <a:pt x="1282412" y="578028"/>
                    <a:pt x="1288455" y="572821"/>
                  </a:cubicBezTo>
                  <a:cubicBezTo>
                    <a:pt x="1294499" y="567613"/>
                    <a:pt x="1294242" y="562341"/>
                    <a:pt x="1300285" y="562598"/>
                  </a:cubicBezTo>
                  <a:cubicBezTo>
                    <a:pt x="1310096" y="561068"/>
                    <a:pt x="1319708" y="558483"/>
                    <a:pt x="1328960" y="554883"/>
                  </a:cubicBezTo>
                  <a:cubicBezTo>
                    <a:pt x="1335840" y="552697"/>
                    <a:pt x="1331403" y="551539"/>
                    <a:pt x="1331403" y="548453"/>
                  </a:cubicBezTo>
                  <a:cubicBezTo>
                    <a:pt x="1331403" y="545367"/>
                    <a:pt x="1343555" y="545431"/>
                    <a:pt x="1347991" y="542410"/>
                  </a:cubicBezTo>
                  <a:cubicBezTo>
                    <a:pt x="1352427" y="539388"/>
                    <a:pt x="1347541" y="537202"/>
                    <a:pt x="1343684" y="537202"/>
                  </a:cubicBezTo>
                  <a:close/>
                  <a:moveTo>
                    <a:pt x="874339" y="414272"/>
                  </a:moveTo>
                  <a:cubicBezTo>
                    <a:pt x="878775" y="419801"/>
                    <a:pt x="885398" y="442369"/>
                    <a:pt x="889255" y="449569"/>
                  </a:cubicBezTo>
                  <a:cubicBezTo>
                    <a:pt x="893113" y="456770"/>
                    <a:pt x="893113" y="468279"/>
                    <a:pt x="888098" y="468857"/>
                  </a:cubicBezTo>
                  <a:cubicBezTo>
                    <a:pt x="882119" y="469500"/>
                    <a:pt x="888677" y="452848"/>
                    <a:pt x="877682" y="446805"/>
                  </a:cubicBezTo>
                  <a:cubicBezTo>
                    <a:pt x="867247" y="441282"/>
                    <a:pt x="860220" y="430956"/>
                    <a:pt x="858909" y="419223"/>
                  </a:cubicBezTo>
                  <a:cubicBezTo>
                    <a:pt x="859918" y="414317"/>
                    <a:pt x="864714" y="411160"/>
                    <a:pt x="869620" y="412176"/>
                  </a:cubicBezTo>
                  <a:cubicBezTo>
                    <a:pt x="871298" y="412523"/>
                    <a:pt x="872847" y="413340"/>
                    <a:pt x="874082" y="414529"/>
                  </a:cubicBezTo>
                  <a:close/>
                  <a:moveTo>
                    <a:pt x="649311" y="277069"/>
                  </a:moveTo>
                  <a:cubicBezTo>
                    <a:pt x="650211" y="273340"/>
                    <a:pt x="653683" y="267425"/>
                    <a:pt x="659212" y="267425"/>
                  </a:cubicBezTo>
                  <a:cubicBezTo>
                    <a:pt x="664741" y="267425"/>
                    <a:pt x="664227" y="260224"/>
                    <a:pt x="655226" y="255788"/>
                  </a:cubicBezTo>
                  <a:cubicBezTo>
                    <a:pt x="646225" y="251352"/>
                    <a:pt x="668085" y="248587"/>
                    <a:pt x="673228" y="255788"/>
                  </a:cubicBezTo>
                  <a:cubicBezTo>
                    <a:pt x="678372" y="262989"/>
                    <a:pt x="687244" y="267875"/>
                    <a:pt x="692516" y="262796"/>
                  </a:cubicBezTo>
                  <a:cubicBezTo>
                    <a:pt x="697788" y="257717"/>
                    <a:pt x="726271" y="243508"/>
                    <a:pt x="726271" y="250323"/>
                  </a:cubicBezTo>
                  <a:cubicBezTo>
                    <a:pt x="726271" y="257138"/>
                    <a:pt x="704989" y="261253"/>
                    <a:pt x="696438" y="268711"/>
                  </a:cubicBezTo>
                  <a:cubicBezTo>
                    <a:pt x="687887" y="276169"/>
                    <a:pt x="688594" y="274176"/>
                    <a:pt x="681136" y="275526"/>
                  </a:cubicBezTo>
                  <a:cubicBezTo>
                    <a:pt x="673678" y="276876"/>
                    <a:pt x="679593" y="284270"/>
                    <a:pt x="670592" y="284913"/>
                  </a:cubicBezTo>
                  <a:cubicBezTo>
                    <a:pt x="661591" y="285556"/>
                    <a:pt x="639924" y="286456"/>
                    <a:pt x="636838" y="281441"/>
                  </a:cubicBezTo>
                  <a:cubicBezTo>
                    <a:pt x="635424" y="280027"/>
                    <a:pt x="648347" y="281056"/>
                    <a:pt x="649182" y="277326"/>
                  </a:cubicBezTo>
                  <a:close/>
                  <a:moveTo>
                    <a:pt x="559300" y="200367"/>
                  </a:moveTo>
                  <a:cubicBezTo>
                    <a:pt x="563479" y="199917"/>
                    <a:pt x="560650" y="195352"/>
                    <a:pt x="566372" y="193166"/>
                  </a:cubicBezTo>
                  <a:cubicBezTo>
                    <a:pt x="572094" y="190980"/>
                    <a:pt x="565215" y="187701"/>
                    <a:pt x="567015" y="185258"/>
                  </a:cubicBezTo>
                  <a:cubicBezTo>
                    <a:pt x="568815" y="182815"/>
                    <a:pt x="580388" y="187701"/>
                    <a:pt x="580581" y="183329"/>
                  </a:cubicBezTo>
                  <a:cubicBezTo>
                    <a:pt x="580774" y="178957"/>
                    <a:pt x="568944" y="175164"/>
                    <a:pt x="565022" y="177800"/>
                  </a:cubicBezTo>
                  <a:cubicBezTo>
                    <a:pt x="558277" y="183355"/>
                    <a:pt x="549083" y="184872"/>
                    <a:pt x="540912" y="181786"/>
                  </a:cubicBezTo>
                  <a:cubicBezTo>
                    <a:pt x="537440" y="180243"/>
                    <a:pt x="568558" y="176964"/>
                    <a:pt x="573766" y="172142"/>
                  </a:cubicBezTo>
                  <a:cubicBezTo>
                    <a:pt x="578974" y="167320"/>
                    <a:pt x="602698" y="161790"/>
                    <a:pt x="604498" y="166227"/>
                  </a:cubicBezTo>
                  <a:cubicBezTo>
                    <a:pt x="606298" y="170663"/>
                    <a:pt x="591639" y="173428"/>
                    <a:pt x="598776" y="177350"/>
                  </a:cubicBezTo>
                  <a:cubicBezTo>
                    <a:pt x="605694" y="180854"/>
                    <a:pt x="614059" y="179728"/>
                    <a:pt x="619800" y="174521"/>
                  </a:cubicBezTo>
                  <a:cubicBezTo>
                    <a:pt x="622436" y="170342"/>
                    <a:pt x="633816" y="171049"/>
                    <a:pt x="626615" y="179986"/>
                  </a:cubicBezTo>
                  <a:cubicBezTo>
                    <a:pt x="619414" y="188922"/>
                    <a:pt x="616971" y="190273"/>
                    <a:pt x="609513" y="188987"/>
                  </a:cubicBezTo>
                  <a:cubicBezTo>
                    <a:pt x="602055" y="187701"/>
                    <a:pt x="597426" y="191430"/>
                    <a:pt x="601155" y="194002"/>
                  </a:cubicBezTo>
                  <a:cubicBezTo>
                    <a:pt x="604884" y="196573"/>
                    <a:pt x="605141" y="198824"/>
                    <a:pt x="597426" y="200431"/>
                  </a:cubicBezTo>
                  <a:cubicBezTo>
                    <a:pt x="589711" y="202038"/>
                    <a:pt x="584567" y="208082"/>
                    <a:pt x="581674" y="207439"/>
                  </a:cubicBezTo>
                  <a:cubicBezTo>
                    <a:pt x="578781" y="206796"/>
                    <a:pt x="594854" y="195159"/>
                    <a:pt x="590675" y="192073"/>
                  </a:cubicBezTo>
                  <a:cubicBezTo>
                    <a:pt x="586496" y="188987"/>
                    <a:pt x="576209" y="197345"/>
                    <a:pt x="575952" y="201074"/>
                  </a:cubicBezTo>
                  <a:cubicBezTo>
                    <a:pt x="575695" y="204803"/>
                    <a:pt x="568944" y="204996"/>
                    <a:pt x="564829" y="204803"/>
                  </a:cubicBezTo>
                  <a:cubicBezTo>
                    <a:pt x="560714" y="204610"/>
                    <a:pt x="554992" y="201074"/>
                    <a:pt x="559107" y="200624"/>
                  </a:cubicBezTo>
                  <a:close/>
                  <a:moveTo>
                    <a:pt x="994440" y="525629"/>
                  </a:moveTo>
                  <a:cubicBezTo>
                    <a:pt x="988396" y="525629"/>
                    <a:pt x="998812" y="514056"/>
                    <a:pt x="990004" y="519200"/>
                  </a:cubicBezTo>
                  <a:cubicBezTo>
                    <a:pt x="981195" y="524343"/>
                    <a:pt x="967951" y="536302"/>
                    <a:pt x="961907" y="530772"/>
                  </a:cubicBezTo>
                  <a:cubicBezTo>
                    <a:pt x="955864" y="525243"/>
                    <a:pt x="950334" y="532444"/>
                    <a:pt x="945962" y="528008"/>
                  </a:cubicBezTo>
                  <a:cubicBezTo>
                    <a:pt x="941590" y="523572"/>
                    <a:pt x="961393" y="511484"/>
                    <a:pt x="970715" y="512063"/>
                  </a:cubicBezTo>
                  <a:cubicBezTo>
                    <a:pt x="973101" y="512069"/>
                    <a:pt x="975396" y="511169"/>
                    <a:pt x="977145" y="509556"/>
                  </a:cubicBezTo>
                  <a:cubicBezTo>
                    <a:pt x="983124" y="504734"/>
                    <a:pt x="987946" y="494382"/>
                    <a:pt x="993347" y="494382"/>
                  </a:cubicBezTo>
                  <a:cubicBezTo>
                    <a:pt x="1000483" y="494382"/>
                    <a:pt x="1018679" y="496054"/>
                    <a:pt x="1019772" y="505441"/>
                  </a:cubicBezTo>
                  <a:cubicBezTo>
                    <a:pt x="1020865" y="514827"/>
                    <a:pt x="1031923" y="505955"/>
                    <a:pt x="1033016" y="514763"/>
                  </a:cubicBezTo>
                  <a:cubicBezTo>
                    <a:pt x="1033916" y="522286"/>
                    <a:pt x="1041246" y="528201"/>
                    <a:pt x="1040024" y="532123"/>
                  </a:cubicBezTo>
                  <a:cubicBezTo>
                    <a:pt x="1039754" y="532907"/>
                    <a:pt x="1039233" y="533582"/>
                    <a:pt x="1038545" y="534051"/>
                  </a:cubicBezTo>
                  <a:cubicBezTo>
                    <a:pt x="1033980" y="537266"/>
                    <a:pt x="1035202" y="529101"/>
                    <a:pt x="1026972" y="529101"/>
                  </a:cubicBezTo>
                  <a:cubicBezTo>
                    <a:pt x="1018743" y="529101"/>
                    <a:pt x="1010385" y="536816"/>
                    <a:pt x="1003827" y="533537"/>
                  </a:cubicBezTo>
                  <a:cubicBezTo>
                    <a:pt x="997269" y="530258"/>
                    <a:pt x="1000291" y="525886"/>
                    <a:pt x="994247" y="525886"/>
                  </a:cubicBezTo>
                  <a:close/>
                  <a:moveTo>
                    <a:pt x="1046775" y="575199"/>
                  </a:moveTo>
                  <a:cubicBezTo>
                    <a:pt x="1047868" y="568063"/>
                    <a:pt x="1057833" y="562019"/>
                    <a:pt x="1051726" y="552632"/>
                  </a:cubicBezTo>
                  <a:cubicBezTo>
                    <a:pt x="1045618" y="543245"/>
                    <a:pt x="1034688" y="543245"/>
                    <a:pt x="1032437" y="550446"/>
                  </a:cubicBezTo>
                  <a:cubicBezTo>
                    <a:pt x="1030187" y="557647"/>
                    <a:pt x="1022536" y="554304"/>
                    <a:pt x="1019579" y="559769"/>
                  </a:cubicBezTo>
                  <a:cubicBezTo>
                    <a:pt x="1015830" y="568063"/>
                    <a:pt x="1014686" y="577302"/>
                    <a:pt x="1016300" y="586258"/>
                  </a:cubicBezTo>
                  <a:cubicBezTo>
                    <a:pt x="1018486" y="595066"/>
                    <a:pt x="1015721" y="599502"/>
                    <a:pt x="1007491" y="604453"/>
                  </a:cubicBezTo>
                  <a:cubicBezTo>
                    <a:pt x="999262" y="609404"/>
                    <a:pt x="994633" y="596866"/>
                    <a:pt x="998105" y="580729"/>
                  </a:cubicBezTo>
                  <a:cubicBezTo>
                    <a:pt x="1000291" y="569734"/>
                    <a:pt x="1006334" y="559255"/>
                    <a:pt x="1000869" y="559255"/>
                  </a:cubicBezTo>
                  <a:cubicBezTo>
                    <a:pt x="995404" y="559255"/>
                    <a:pt x="1008006" y="546010"/>
                    <a:pt x="1019579" y="543245"/>
                  </a:cubicBezTo>
                  <a:cubicBezTo>
                    <a:pt x="1031152" y="540481"/>
                    <a:pt x="1045296" y="541574"/>
                    <a:pt x="1045296" y="538295"/>
                  </a:cubicBezTo>
                  <a:cubicBezTo>
                    <a:pt x="1045296" y="537652"/>
                    <a:pt x="1045811" y="537202"/>
                    <a:pt x="1046711" y="536880"/>
                  </a:cubicBezTo>
                  <a:cubicBezTo>
                    <a:pt x="1053140" y="536212"/>
                    <a:pt x="1059640" y="537073"/>
                    <a:pt x="1065677" y="539388"/>
                  </a:cubicBezTo>
                  <a:cubicBezTo>
                    <a:pt x="1073393" y="542152"/>
                    <a:pt x="1084965" y="536109"/>
                    <a:pt x="1088823" y="545431"/>
                  </a:cubicBezTo>
                  <a:cubicBezTo>
                    <a:pt x="1092681" y="554754"/>
                    <a:pt x="1101682" y="561891"/>
                    <a:pt x="1093259" y="562534"/>
                  </a:cubicBezTo>
                  <a:cubicBezTo>
                    <a:pt x="1086058" y="563112"/>
                    <a:pt x="1076736" y="553147"/>
                    <a:pt x="1077250" y="558676"/>
                  </a:cubicBezTo>
                  <a:cubicBezTo>
                    <a:pt x="1077765" y="564205"/>
                    <a:pt x="1073393" y="561440"/>
                    <a:pt x="1073393" y="569734"/>
                  </a:cubicBezTo>
                  <a:cubicBezTo>
                    <a:pt x="1073393" y="578028"/>
                    <a:pt x="1067928" y="589537"/>
                    <a:pt x="1064584" y="589023"/>
                  </a:cubicBezTo>
                  <a:lnTo>
                    <a:pt x="1064263" y="589023"/>
                  </a:lnTo>
                  <a:cubicBezTo>
                    <a:pt x="1061112" y="587608"/>
                    <a:pt x="1066063" y="575264"/>
                    <a:pt x="1059634" y="573142"/>
                  </a:cubicBezTo>
                  <a:cubicBezTo>
                    <a:pt x="1053204" y="571020"/>
                    <a:pt x="1045489" y="582658"/>
                    <a:pt x="1046582" y="575778"/>
                  </a:cubicBezTo>
                  <a:close/>
                  <a:moveTo>
                    <a:pt x="1076929" y="608568"/>
                  </a:moveTo>
                  <a:cubicBezTo>
                    <a:pt x="1066449" y="614033"/>
                    <a:pt x="1052111" y="611332"/>
                    <a:pt x="1052111" y="603039"/>
                  </a:cubicBezTo>
                  <a:cubicBezTo>
                    <a:pt x="1052111" y="594745"/>
                    <a:pt x="1059827" y="596609"/>
                    <a:pt x="1061498" y="600274"/>
                  </a:cubicBezTo>
                  <a:cubicBezTo>
                    <a:pt x="1062077" y="601753"/>
                    <a:pt x="1063941" y="600660"/>
                    <a:pt x="1066513" y="598859"/>
                  </a:cubicBezTo>
                  <a:cubicBezTo>
                    <a:pt x="1070692" y="595838"/>
                    <a:pt x="1076672" y="590566"/>
                    <a:pt x="1081879" y="590887"/>
                  </a:cubicBezTo>
                  <a:cubicBezTo>
                    <a:pt x="1090109" y="591466"/>
                    <a:pt x="1092359" y="596416"/>
                    <a:pt x="1097824" y="592559"/>
                  </a:cubicBezTo>
                  <a:cubicBezTo>
                    <a:pt x="1103289" y="588701"/>
                    <a:pt x="1104254" y="587029"/>
                    <a:pt x="1105604" y="589794"/>
                  </a:cubicBezTo>
                  <a:cubicBezTo>
                    <a:pt x="1105752" y="590212"/>
                    <a:pt x="1105752" y="590662"/>
                    <a:pt x="1105604" y="591080"/>
                  </a:cubicBezTo>
                  <a:cubicBezTo>
                    <a:pt x="1103289" y="595066"/>
                    <a:pt x="1086380" y="603553"/>
                    <a:pt x="1076929" y="608568"/>
                  </a:cubicBezTo>
                  <a:close/>
                  <a:moveTo>
                    <a:pt x="1118270" y="582079"/>
                  </a:moveTo>
                  <a:cubicBezTo>
                    <a:pt x="1114026" y="582079"/>
                    <a:pt x="1110812" y="582722"/>
                    <a:pt x="1108368" y="583043"/>
                  </a:cubicBezTo>
                  <a:cubicBezTo>
                    <a:pt x="1102839" y="583815"/>
                    <a:pt x="1101039" y="584265"/>
                    <a:pt x="1099496" y="580407"/>
                  </a:cubicBezTo>
                  <a:cubicBezTo>
                    <a:pt x="1097310" y="574942"/>
                    <a:pt x="1116019" y="569413"/>
                    <a:pt x="1125213" y="570506"/>
                  </a:cubicBezTo>
                  <a:cubicBezTo>
                    <a:pt x="1134407" y="571599"/>
                    <a:pt x="1139422" y="565684"/>
                    <a:pt x="1142380" y="569284"/>
                  </a:cubicBezTo>
                  <a:lnTo>
                    <a:pt x="1142830" y="569992"/>
                  </a:lnTo>
                  <a:cubicBezTo>
                    <a:pt x="1146495" y="577128"/>
                    <a:pt x="1132028" y="581564"/>
                    <a:pt x="1118270" y="582207"/>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86" name="Freeform 38">
              <a:extLst>
                <a:ext uri="{FF2B5EF4-FFF2-40B4-BE49-F238E27FC236}">
                  <a16:creationId xmlns:a16="http://schemas.microsoft.com/office/drawing/2014/main" id="{239C1075-0227-98AB-11B7-42D61A5BB858}"/>
                </a:ext>
              </a:extLst>
            </p:cNvPr>
            <p:cNvSpPr/>
            <p:nvPr/>
          </p:nvSpPr>
          <p:spPr>
            <a:xfrm>
              <a:off x="2732296" y="2193685"/>
              <a:ext cx="19288" cy="25718"/>
            </a:xfrm>
            <a:custGeom>
              <a:avLst/>
              <a:gdLst>
                <a:gd name="connsiteX0" fmla="*/ 2382 w 19288"/>
                <a:gd name="connsiteY0" fmla="*/ 1883 h 25717"/>
                <a:gd name="connsiteX1" fmla="*/ 21284 w 19288"/>
                <a:gd name="connsiteY1" fmla="*/ 29143 h 25717"/>
                <a:gd name="connsiteX2" fmla="*/ 15369 w 19288"/>
                <a:gd name="connsiteY2" fmla="*/ 9855 h 25717"/>
                <a:gd name="connsiteX3" fmla="*/ 2382 w 19288"/>
                <a:gd name="connsiteY3" fmla="*/ 1883 h 25717"/>
              </a:gdLst>
              <a:ahLst/>
              <a:cxnLst>
                <a:cxn ang="0">
                  <a:pos x="connsiteX0" y="connsiteY0"/>
                </a:cxn>
                <a:cxn ang="0">
                  <a:pos x="connsiteX1" y="connsiteY1"/>
                </a:cxn>
                <a:cxn ang="0">
                  <a:pos x="connsiteX2" y="connsiteY2"/>
                </a:cxn>
                <a:cxn ang="0">
                  <a:pos x="connsiteX3" y="connsiteY3"/>
                </a:cxn>
              </a:cxnLst>
              <a:rect l="l" t="t" r="r" b="b"/>
              <a:pathLst>
                <a:path w="19288" h="25717">
                  <a:moveTo>
                    <a:pt x="2382" y="1883"/>
                  </a:moveTo>
                  <a:cubicBezTo>
                    <a:pt x="-7519" y="7155"/>
                    <a:pt x="16334" y="32294"/>
                    <a:pt x="21284" y="29143"/>
                  </a:cubicBezTo>
                  <a:cubicBezTo>
                    <a:pt x="24692" y="26957"/>
                    <a:pt x="15369" y="16284"/>
                    <a:pt x="15369" y="9855"/>
                  </a:cubicBezTo>
                  <a:cubicBezTo>
                    <a:pt x="15369" y="3426"/>
                    <a:pt x="12283" y="-3389"/>
                    <a:pt x="2382" y="1883"/>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87" name="Freeform 39">
              <a:extLst>
                <a:ext uri="{FF2B5EF4-FFF2-40B4-BE49-F238E27FC236}">
                  <a16:creationId xmlns:a16="http://schemas.microsoft.com/office/drawing/2014/main" id="{3B783959-D719-1553-8892-178307A618FB}"/>
                </a:ext>
              </a:extLst>
            </p:cNvPr>
            <p:cNvSpPr/>
            <p:nvPr/>
          </p:nvSpPr>
          <p:spPr>
            <a:xfrm>
              <a:off x="3591051" y="2263049"/>
              <a:ext cx="32147" cy="12859"/>
            </a:xfrm>
            <a:custGeom>
              <a:avLst/>
              <a:gdLst>
                <a:gd name="connsiteX0" fmla="*/ 19 w 32146"/>
                <a:gd name="connsiteY0" fmla="*/ 863 h 12858"/>
                <a:gd name="connsiteX1" fmla="*/ 34159 w 32146"/>
                <a:gd name="connsiteY1" fmla="*/ 12436 h 12858"/>
                <a:gd name="connsiteX2" fmla="*/ 19 w 32146"/>
                <a:gd name="connsiteY2" fmla="*/ 863 h 12858"/>
              </a:gdLst>
              <a:ahLst/>
              <a:cxnLst>
                <a:cxn ang="0">
                  <a:pos x="connsiteX0" y="connsiteY0"/>
                </a:cxn>
                <a:cxn ang="0">
                  <a:pos x="connsiteX1" y="connsiteY1"/>
                </a:cxn>
                <a:cxn ang="0">
                  <a:pos x="connsiteX2" y="connsiteY2"/>
                </a:cxn>
              </a:cxnLst>
              <a:rect l="l" t="t" r="r" b="b"/>
              <a:pathLst>
                <a:path w="32146" h="12858">
                  <a:moveTo>
                    <a:pt x="19" y="863"/>
                  </a:moveTo>
                  <a:cubicBezTo>
                    <a:pt x="1112" y="5299"/>
                    <a:pt x="33066" y="18544"/>
                    <a:pt x="34159" y="12436"/>
                  </a:cubicBezTo>
                  <a:cubicBezTo>
                    <a:pt x="35252" y="6328"/>
                    <a:pt x="-945" y="-2866"/>
                    <a:pt x="19" y="863"/>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88" name="Freeform 40">
              <a:extLst>
                <a:ext uri="{FF2B5EF4-FFF2-40B4-BE49-F238E27FC236}">
                  <a16:creationId xmlns:a16="http://schemas.microsoft.com/office/drawing/2014/main" id="{4C3429BC-CB97-7DD5-7F44-B0206E557E68}"/>
                </a:ext>
              </a:extLst>
            </p:cNvPr>
            <p:cNvSpPr/>
            <p:nvPr/>
          </p:nvSpPr>
          <p:spPr>
            <a:xfrm>
              <a:off x="3655500" y="2235954"/>
              <a:ext cx="77153" cy="70723"/>
            </a:xfrm>
            <a:custGeom>
              <a:avLst/>
              <a:gdLst>
                <a:gd name="connsiteX0" fmla="*/ 75409 w 77152"/>
                <a:gd name="connsiteY0" fmla="*/ 60876 h 70723"/>
                <a:gd name="connsiteX1" fmla="*/ 74638 w 77152"/>
                <a:gd name="connsiteY1" fmla="*/ 54447 h 70723"/>
                <a:gd name="connsiteX2" fmla="*/ 69494 w 77152"/>
                <a:gd name="connsiteY2" fmla="*/ 51489 h 70723"/>
                <a:gd name="connsiteX3" fmla="*/ 70266 w 77152"/>
                <a:gd name="connsiteY3" fmla="*/ 39402 h 70723"/>
                <a:gd name="connsiteX4" fmla="*/ 60300 w 77152"/>
                <a:gd name="connsiteY4" fmla="*/ 36831 h 70723"/>
                <a:gd name="connsiteX5" fmla="*/ 49306 w 77152"/>
                <a:gd name="connsiteY5" fmla="*/ 34580 h 70723"/>
                <a:gd name="connsiteX6" fmla="*/ 43777 w 77152"/>
                <a:gd name="connsiteY6" fmla="*/ 27251 h 70723"/>
                <a:gd name="connsiteX7" fmla="*/ 34197 w 77152"/>
                <a:gd name="connsiteY7" fmla="*/ 27637 h 70723"/>
                <a:gd name="connsiteX8" fmla="*/ 35354 w 77152"/>
                <a:gd name="connsiteY8" fmla="*/ 18828 h 70723"/>
                <a:gd name="connsiteX9" fmla="*/ 44162 w 77152"/>
                <a:gd name="connsiteY9" fmla="*/ 4812 h 70723"/>
                <a:gd name="connsiteX10" fmla="*/ 38247 w 77152"/>
                <a:gd name="connsiteY10" fmla="*/ 826 h 70723"/>
                <a:gd name="connsiteX11" fmla="*/ 18059 w 77152"/>
                <a:gd name="connsiteY11" fmla="*/ 28729 h 70723"/>
                <a:gd name="connsiteX12" fmla="*/ 12530 w 77152"/>
                <a:gd name="connsiteY12" fmla="*/ 40495 h 70723"/>
                <a:gd name="connsiteX13" fmla="*/ 5586 w 77152"/>
                <a:gd name="connsiteY13" fmla="*/ 47825 h 70723"/>
                <a:gd name="connsiteX14" fmla="*/ 1921 w 77152"/>
                <a:gd name="connsiteY14" fmla="*/ 62869 h 70723"/>
                <a:gd name="connsiteX15" fmla="*/ 21209 w 77152"/>
                <a:gd name="connsiteY15" fmla="*/ 62869 h 70723"/>
                <a:gd name="connsiteX16" fmla="*/ 38826 w 77152"/>
                <a:gd name="connsiteY16" fmla="*/ 59912 h 70723"/>
                <a:gd name="connsiteX17" fmla="*/ 50206 w 77152"/>
                <a:gd name="connsiteY17" fmla="*/ 62869 h 70723"/>
                <a:gd name="connsiteX18" fmla="*/ 47248 w 77152"/>
                <a:gd name="connsiteY18" fmla="*/ 71678 h 70723"/>
                <a:gd name="connsiteX19" fmla="*/ 57921 w 77152"/>
                <a:gd name="connsiteY19" fmla="*/ 67242 h 70723"/>
                <a:gd name="connsiteX20" fmla="*/ 65636 w 77152"/>
                <a:gd name="connsiteY20" fmla="*/ 70906 h 70723"/>
                <a:gd name="connsiteX21" fmla="*/ 81067 w 77152"/>
                <a:gd name="connsiteY21" fmla="*/ 72385 h 70723"/>
                <a:gd name="connsiteX22" fmla="*/ 75409 w 77152"/>
                <a:gd name="connsiteY22" fmla="*/ 60876 h 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152" h="70723">
                  <a:moveTo>
                    <a:pt x="75409" y="60876"/>
                  </a:moveTo>
                  <a:cubicBezTo>
                    <a:pt x="73159" y="64927"/>
                    <a:pt x="69880" y="57919"/>
                    <a:pt x="74638" y="54447"/>
                  </a:cubicBezTo>
                  <a:cubicBezTo>
                    <a:pt x="79395" y="50975"/>
                    <a:pt x="73930" y="49304"/>
                    <a:pt x="69494" y="51489"/>
                  </a:cubicBezTo>
                  <a:cubicBezTo>
                    <a:pt x="65058" y="53675"/>
                    <a:pt x="66215" y="41588"/>
                    <a:pt x="70266" y="39402"/>
                  </a:cubicBezTo>
                  <a:cubicBezTo>
                    <a:pt x="74316" y="37216"/>
                    <a:pt x="60300" y="32973"/>
                    <a:pt x="60300" y="36831"/>
                  </a:cubicBezTo>
                  <a:cubicBezTo>
                    <a:pt x="60300" y="40688"/>
                    <a:pt x="50399" y="38245"/>
                    <a:pt x="49306" y="34580"/>
                  </a:cubicBezTo>
                  <a:cubicBezTo>
                    <a:pt x="48213" y="30915"/>
                    <a:pt x="41205" y="29823"/>
                    <a:pt x="43777" y="27251"/>
                  </a:cubicBezTo>
                  <a:cubicBezTo>
                    <a:pt x="46348" y="24679"/>
                    <a:pt x="35354" y="23200"/>
                    <a:pt x="34197" y="27637"/>
                  </a:cubicBezTo>
                  <a:cubicBezTo>
                    <a:pt x="33039" y="32073"/>
                    <a:pt x="29825" y="24679"/>
                    <a:pt x="35354" y="18828"/>
                  </a:cubicBezTo>
                  <a:cubicBezTo>
                    <a:pt x="40883" y="12978"/>
                    <a:pt x="39019" y="7770"/>
                    <a:pt x="44162" y="4812"/>
                  </a:cubicBezTo>
                  <a:cubicBezTo>
                    <a:pt x="49306" y="1855"/>
                    <a:pt x="43777" y="-1617"/>
                    <a:pt x="38247" y="826"/>
                  </a:cubicBezTo>
                  <a:cubicBezTo>
                    <a:pt x="32718" y="3269"/>
                    <a:pt x="18059" y="23200"/>
                    <a:pt x="18059" y="28729"/>
                  </a:cubicBezTo>
                  <a:cubicBezTo>
                    <a:pt x="18059" y="34259"/>
                    <a:pt x="17673" y="40881"/>
                    <a:pt x="12530" y="40495"/>
                  </a:cubicBezTo>
                  <a:cubicBezTo>
                    <a:pt x="7386" y="40110"/>
                    <a:pt x="1536" y="44867"/>
                    <a:pt x="5586" y="47825"/>
                  </a:cubicBezTo>
                  <a:cubicBezTo>
                    <a:pt x="9637" y="50782"/>
                    <a:pt x="-5087" y="59140"/>
                    <a:pt x="1921" y="62869"/>
                  </a:cubicBezTo>
                  <a:cubicBezTo>
                    <a:pt x="6679" y="65441"/>
                    <a:pt x="14394" y="61777"/>
                    <a:pt x="21209" y="62869"/>
                  </a:cubicBezTo>
                  <a:cubicBezTo>
                    <a:pt x="27240" y="64323"/>
                    <a:pt x="33605" y="63255"/>
                    <a:pt x="38826" y="59912"/>
                  </a:cubicBezTo>
                  <a:cubicBezTo>
                    <a:pt x="44355" y="55861"/>
                    <a:pt x="44355" y="63577"/>
                    <a:pt x="50206" y="62869"/>
                  </a:cubicBezTo>
                  <a:cubicBezTo>
                    <a:pt x="56057" y="62162"/>
                    <a:pt x="46927" y="67627"/>
                    <a:pt x="47248" y="71678"/>
                  </a:cubicBezTo>
                  <a:cubicBezTo>
                    <a:pt x="47570" y="75728"/>
                    <a:pt x="53678" y="69492"/>
                    <a:pt x="57921" y="67242"/>
                  </a:cubicBezTo>
                  <a:cubicBezTo>
                    <a:pt x="62165" y="64991"/>
                    <a:pt x="67887" y="67242"/>
                    <a:pt x="65636" y="70906"/>
                  </a:cubicBezTo>
                  <a:cubicBezTo>
                    <a:pt x="63386" y="74571"/>
                    <a:pt x="77788" y="78300"/>
                    <a:pt x="81067" y="72385"/>
                  </a:cubicBezTo>
                  <a:cubicBezTo>
                    <a:pt x="84346" y="66470"/>
                    <a:pt x="77595" y="56826"/>
                    <a:pt x="75409" y="60876"/>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89" name="Freeform 41">
              <a:extLst>
                <a:ext uri="{FF2B5EF4-FFF2-40B4-BE49-F238E27FC236}">
                  <a16:creationId xmlns:a16="http://schemas.microsoft.com/office/drawing/2014/main" id="{0B4A681C-22C6-3C1B-089A-4691AA36194B}"/>
                </a:ext>
              </a:extLst>
            </p:cNvPr>
            <p:cNvSpPr/>
            <p:nvPr/>
          </p:nvSpPr>
          <p:spPr>
            <a:xfrm>
              <a:off x="2979130" y="1665367"/>
              <a:ext cx="51435" cy="12859"/>
            </a:xfrm>
            <a:custGeom>
              <a:avLst/>
              <a:gdLst>
                <a:gd name="connsiteX0" fmla="*/ 16130 w 51435"/>
                <a:gd name="connsiteY0" fmla="*/ 12700 h 12858"/>
                <a:gd name="connsiteX1" fmla="*/ 31046 w 51435"/>
                <a:gd name="connsiteY1" fmla="*/ 11028 h 12858"/>
                <a:gd name="connsiteX2" fmla="*/ 51941 w 51435"/>
                <a:gd name="connsiteY2" fmla="*/ 8264 h 12858"/>
                <a:gd name="connsiteX3" fmla="*/ 24938 w 51435"/>
                <a:gd name="connsiteY3" fmla="*/ 1834 h 12858"/>
                <a:gd name="connsiteX4" fmla="*/ 1278 w 51435"/>
                <a:gd name="connsiteY4" fmla="*/ 11800 h 12858"/>
                <a:gd name="connsiteX5" fmla="*/ 16130 w 51435"/>
                <a:gd name="connsiteY5" fmla="*/ 12700 h 1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35" h="12858">
                  <a:moveTo>
                    <a:pt x="16130" y="12700"/>
                  </a:moveTo>
                  <a:cubicBezTo>
                    <a:pt x="21659" y="14886"/>
                    <a:pt x="27188" y="7750"/>
                    <a:pt x="31046" y="11028"/>
                  </a:cubicBezTo>
                  <a:cubicBezTo>
                    <a:pt x="34904" y="14307"/>
                    <a:pt x="51941" y="17072"/>
                    <a:pt x="51941" y="8264"/>
                  </a:cubicBezTo>
                  <a:cubicBezTo>
                    <a:pt x="51941" y="-544"/>
                    <a:pt x="30467" y="-1638"/>
                    <a:pt x="24938" y="1834"/>
                  </a:cubicBezTo>
                  <a:cubicBezTo>
                    <a:pt x="19409" y="5306"/>
                    <a:pt x="-5923" y="6271"/>
                    <a:pt x="1278" y="11800"/>
                  </a:cubicBezTo>
                  <a:cubicBezTo>
                    <a:pt x="5650" y="14950"/>
                    <a:pt x="10601" y="10514"/>
                    <a:pt x="16130" y="12700"/>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90" name="Freeform 42">
              <a:extLst>
                <a:ext uri="{FF2B5EF4-FFF2-40B4-BE49-F238E27FC236}">
                  <a16:creationId xmlns:a16="http://schemas.microsoft.com/office/drawing/2014/main" id="{B12AAEFB-2AB2-A572-530F-7EBC897B0E20}"/>
                </a:ext>
              </a:extLst>
            </p:cNvPr>
            <p:cNvSpPr/>
            <p:nvPr/>
          </p:nvSpPr>
          <p:spPr>
            <a:xfrm>
              <a:off x="2929626" y="1717068"/>
              <a:ext cx="141446" cy="57864"/>
            </a:xfrm>
            <a:custGeom>
              <a:avLst/>
              <a:gdLst>
                <a:gd name="connsiteX0" fmla="*/ 18249 w 141446"/>
                <a:gd name="connsiteY0" fmla="*/ 13913 h 57864"/>
                <a:gd name="connsiteX1" fmla="*/ 19921 w 141446"/>
                <a:gd name="connsiteY1" fmla="*/ 22142 h 57864"/>
                <a:gd name="connsiteX2" fmla="*/ 18828 w 141446"/>
                <a:gd name="connsiteY2" fmla="*/ 24392 h 57864"/>
                <a:gd name="connsiteX3" fmla="*/ 9441 w 141446"/>
                <a:gd name="connsiteY3" fmla="*/ 32622 h 57864"/>
                <a:gd name="connsiteX4" fmla="*/ 22300 w 141446"/>
                <a:gd name="connsiteY4" fmla="*/ 32622 h 57864"/>
                <a:gd name="connsiteX5" fmla="*/ 247 w 141446"/>
                <a:gd name="connsiteY5" fmla="*/ 39823 h 57864"/>
                <a:gd name="connsiteX6" fmla="*/ 16256 w 141446"/>
                <a:gd name="connsiteY6" fmla="*/ 44195 h 57864"/>
                <a:gd name="connsiteX7" fmla="*/ 33294 w 141446"/>
                <a:gd name="connsiteY7" fmla="*/ 42523 h 57864"/>
                <a:gd name="connsiteX8" fmla="*/ 43260 w 141446"/>
                <a:gd name="connsiteY8" fmla="*/ 38730 h 57864"/>
                <a:gd name="connsiteX9" fmla="*/ 66920 w 141446"/>
                <a:gd name="connsiteY9" fmla="*/ 40337 h 57864"/>
                <a:gd name="connsiteX10" fmla="*/ 48725 w 141446"/>
                <a:gd name="connsiteY10" fmla="*/ 50303 h 57864"/>
                <a:gd name="connsiteX11" fmla="*/ 48210 w 141446"/>
                <a:gd name="connsiteY11" fmla="*/ 61876 h 57864"/>
                <a:gd name="connsiteX12" fmla="*/ 92316 w 141446"/>
                <a:gd name="connsiteY12" fmla="*/ 48053 h 57864"/>
                <a:gd name="connsiteX13" fmla="*/ 109932 w 141446"/>
                <a:gd name="connsiteY13" fmla="*/ 46960 h 57864"/>
                <a:gd name="connsiteX14" fmla="*/ 138029 w 141446"/>
                <a:gd name="connsiteY14" fmla="*/ 45288 h 57864"/>
                <a:gd name="connsiteX15" fmla="*/ 142465 w 141446"/>
                <a:gd name="connsiteY15" fmla="*/ 19956 h 57864"/>
                <a:gd name="connsiteX16" fmla="*/ 128642 w 141446"/>
                <a:gd name="connsiteY16" fmla="*/ 24907 h 57864"/>
                <a:gd name="connsiteX17" fmla="*/ 114369 w 141446"/>
                <a:gd name="connsiteY17" fmla="*/ 13334 h 57864"/>
                <a:gd name="connsiteX18" fmla="*/ 105496 w 141446"/>
                <a:gd name="connsiteY18" fmla="*/ 89 h 57864"/>
                <a:gd name="connsiteX19" fmla="*/ 92316 w 141446"/>
                <a:gd name="connsiteY19" fmla="*/ 13913 h 57864"/>
                <a:gd name="connsiteX20" fmla="*/ 93409 w 141446"/>
                <a:gd name="connsiteY20" fmla="*/ 22142 h 57864"/>
                <a:gd name="connsiteX21" fmla="*/ 102796 w 141446"/>
                <a:gd name="connsiteY21" fmla="*/ 31529 h 57864"/>
                <a:gd name="connsiteX22" fmla="*/ 74121 w 141446"/>
                <a:gd name="connsiteY22" fmla="*/ 26579 h 57864"/>
                <a:gd name="connsiteX23" fmla="*/ 44867 w 141446"/>
                <a:gd name="connsiteY23" fmla="*/ 13334 h 57864"/>
                <a:gd name="connsiteX24" fmla="*/ 31687 w 141446"/>
                <a:gd name="connsiteY24" fmla="*/ 6197 h 57864"/>
                <a:gd name="connsiteX25" fmla="*/ 18249 w 141446"/>
                <a:gd name="connsiteY25" fmla="*/ 13913 h 5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446" h="57864">
                  <a:moveTo>
                    <a:pt x="18249" y="13913"/>
                  </a:moveTo>
                  <a:cubicBezTo>
                    <a:pt x="10534" y="14427"/>
                    <a:pt x="11113" y="22142"/>
                    <a:pt x="19921" y="22142"/>
                  </a:cubicBezTo>
                  <a:cubicBezTo>
                    <a:pt x="28729" y="22142"/>
                    <a:pt x="31494" y="24907"/>
                    <a:pt x="18828" y="24392"/>
                  </a:cubicBezTo>
                  <a:cubicBezTo>
                    <a:pt x="6162" y="23878"/>
                    <a:pt x="633" y="34872"/>
                    <a:pt x="9441" y="32622"/>
                  </a:cubicBezTo>
                  <a:cubicBezTo>
                    <a:pt x="18249" y="30372"/>
                    <a:pt x="28729" y="30436"/>
                    <a:pt x="22300" y="32622"/>
                  </a:cubicBezTo>
                  <a:cubicBezTo>
                    <a:pt x="15871" y="34808"/>
                    <a:pt x="-2325" y="36351"/>
                    <a:pt x="247" y="39823"/>
                  </a:cubicBezTo>
                  <a:cubicBezTo>
                    <a:pt x="1919" y="42009"/>
                    <a:pt x="9056" y="41430"/>
                    <a:pt x="16256" y="44195"/>
                  </a:cubicBezTo>
                  <a:cubicBezTo>
                    <a:pt x="23457" y="46960"/>
                    <a:pt x="27829" y="48631"/>
                    <a:pt x="33294" y="42523"/>
                  </a:cubicBezTo>
                  <a:cubicBezTo>
                    <a:pt x="38759" y="36415"/>
                    <a:pt x="46153" y="30436"/>
                    <a:pt x="43260" y="38730"/>
                  </a:cubicBezTo>
                  <a:cubicBezTo>
                    <a:pt x="40367" y="47024"/>
                    <a:pt x="52068" y="40916"/>
                    <a:pt x="66920" y="40337"/>
                  </a:cubicBezTo>
                  <a:cubicBezTo>
                    <a:pt x="81772" y="39759"/>
                    <a:pt x="64155" y="49146"/>
                    <a:pt x="48725" y="50303"/>
                  </a:cubicBezTo>
                  <a:cubicBezTo>
                    <a:pt x="33294" y="51460"/>
                    <a:pt x="35866" y="59111"/>
                    <a:pt x="48210" y="61876"/>
                  </a:cubicBezTo>
                  <a:cubicBezTo>
                    <a:pt x="60555" y="64640"/>
                    <a:pt x="86208" y="54160"/>
                    <a:pt x="92316" y="48053"/>
                  </a:cubicBezTo>
                  <a:cubicBezTo>
                    <a:pt x="98424" y="41945"/>
                    <a:pt x="103889" y="51396"/>
                    <a:pt x="109932" y="46960"/>
                  </a:cubicBezTo>
                  <a:cubicBezTo>
                    <a:pt x="115976" y="42523"/>
                    <a:pt x="127549" y="47538"/>
                    <a:pt x="138029" y="45288"/>
                  </a:cubicBezTo>
                  <a:cubicBezTo>
                    <a:pt x="148509" y="43038"/>
                    <a:pt x="150180" y="23235"/>
                    <a:pt x="142465" y="19956"/>
                  </a:cubicBezTo>
                  <a:cubicBezTo>
                    <a:pt x="134750" y="16677"/>
                    <a:pt x="134750" y="23814"/>
                    <a:pt x="128642" y="24907"/>
                  </a:cubicBezTo>
                  <a:cubicBezTo>
                    <a:pt x="122534" y="26000"/>
                    <a:pt x="119319" y="18477"/>
                    <a:pt x="114369" y="13334"/>
                  </a:cubicBezTo>
                  <a:cubicBezTo>
                    <a:pt x="109418" y="8190"/>
                    <a:pt x="112697" y="-1004"/>
                    <a:pt x="105496" y="89"/>
                  </a:cubicBezTo>
                  <a:cubicBezTo>
                    <a:pt x="98295" y="1182"/>
                    <a:pt x="82929" y="12948"/>
                    <a:pt x="92316" y="13913"/>
                  </a:cubicBezTo>
                  <a:cubicBezTo>
                    <a:pt x="101703" y="14877"/>
                    <a:pt x="98360" y="19956"/>
                    <a:pt x="93409" y="22142"/>
                  </a:cubicBezTo>
                  <a:cubicBezTo>
                    <a:pt x="88458" y="24328"/>
                    <a:pt x="104982" y="28250"/>
                    <a:pt x="102796" y="31529"/>
                  </a:cubicBezTo>
                  <a:cubicBezTo>
                    <a:pt x="100610" y="34808"/>
                    <a:pt x="75214" y="32108"/>
                    <a:pt x="74121" y="26579"/>
                  </a:cubicBezTo>
                  <a:cubicBezTo>
                    <a:pt x="73028" y="21049"/>
                    <a:pt x="53161" y="11148"/>
                    <a:pt x="44867" y="13334"/>
                  </a:cubicBezTo>
                  <a:cubicBezTo>
                    <a:pt x="36573" y="15520"/>
                    <a:pt x="39916" y="6905"/>
                    <a:pt x="31687" y="6197"/>
                  </a:cubicBezTo>
                  <a:cubicBezTo>
                    <a:pt x="23457" y="5490"/>
                    <a:pt x="25965" y="13334"/>
                    <a:pt x="18249" y="13913"/>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91" name="Freeform 43">
              <a:extLst>
                <a:ext uri="{FF2B5EF4-FFF2-40B4-BE49-F238E27FC236}">
                  <a16:creationId xmlns:a16="http://schemas.microsoft.com/office/drawing/2014/main" id="{8AA3B390-73C0-22A7-DFCF-70C894009AA0}"/>
                </a:ext>
              </a:extLst>
            </p:cNvPr>
            <p:cNvSpPr/>
            <p:nvPr/>
          </p:nvSpPr>
          <p:spPr>
            <a:xfrm>
              <a:off x="2861088" y="1696864"/>
              <a:ext cx="90011" cy="45006"/>
            </a:xfrm>
            <a:custGeom>
              <a:avLst/>
              <a:gdLst>
                <a:gd name="connsiteX0" fmla="*/ 699 w 90011"/>
                <a:gd name="connsiteY0" fmla="*/ 36881 h 45005"/>
                <a:gd name="connsiteX1" fmla="*/ 5071 w 90011"/>
                <a:gd name="connsiteY1" fmla="*/ 44018 h 45005"/>
                <a:gd name="connsiteX2" fmla="*/ 13879 w 90011"/>
                <a:gd name="connsiteY2" fmla="*/ 42346 h 45005"/>
                <a:gd name="connsiteX3" fmla="*/ 23845 w 90011"/>
                <a:gd name="connsiteY3" fmla="*/ 36303 h 45005"/>
                <a:gd name="connsiteX4" fmla="*/ 32653 w 90011"/>
                <a:gd name="connsiteY4" fmla="*/ 46204 h 45005"/>
                <a:gd name="connsiteX5" fmla="*/ 43133 w 90011"/>
                <a:gd name="connsiteY5" fmla="*/ 36881 h 45005"/>
                <a:gd name="connsiteX6" fmla="*/ 51362 w 90011"/>
                <a:gd name="connsiteY6" fmla="*/ 31352 h 45005"/>
                <a:gd name="connsiteX7" fmla="*/ 58563 w 90011"/>
                <a:gd name="connsiteY7" fmla="*/ 19779 h 45005"/>
                <a:gd name="connsiteX8" fmla="*/ 62421 w 90011"/>
                <a:gd name="connsiteY8" fmla="*/ 30773 h 45005"/>
                <a:gd name="connsiteX9" fmla="*/ 73994 w 90011"/>
                <a:gd name="connsiteY9" fmla="*/ 28009 h 45005"/>
                <a:gd name="connsiteX10" fmla="*/ 83895 w 90011"/>
                <a:gd name="connsiteY10" fmla="*/ 23058 h 45005"/>
                <a:gd name="connsiteX11" fmla="*/ 83895 w 90011"/>
                <a:gd name="connsiteY11" fmla="*/ 13736 h 45005"/>
                <a:gd name="connsiteX12" fmla="*/ 91610 w 90011"/>
                <a:gd name="connsiteY12" fmla="*/ 7306 h 45005"/>
                <a:gd name="connsiteX13" fmla="*/ 81709 w 90011"/>
                <a:gd name="connsiteY13" fmla="*/ 1777 h 45005"/>
                <a:gd name="connsiteX14" fmla="*/ 73994 w 90011"/>
                <a:gd name="connsiteY14" fmla="*/ 6728 h 45005"/>
                <a:gd name="connsiteX15" fmla="*/ 57470 w 90011"/>
                <a:gd name="connsiteY15" fmla="*/ 5056 h 45005"/>
                <a:gd name="connsiteX16" fmla="*/ 34839 w 90011"/>
                <a:gd name="connsiteY16" fmla="*/ 16629 h 45005"/>
                <a:gd name="connsiteX17" fmla="*/ 17222 w 90011"/>
                <a:gd name="connsiteY17" fmla="*/ 28202 h 45005"/>
                <a:gd name="connsiteX18" fmla="*/ 699 w 90011"/>
                <a:gd name="connsiteY18" fmla="*/ 36881 h 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011" h="45005">
                  <a:moveTo>
                    <a:pt x="699" y="36881"/>
                  </a:moveTo>
                  <a:cubicBezTo>
                    <a:pt x="4556" y="38489"/>
                    <a:pt x="699" y="46204"/>
                    <a:pt x="5071" y="44018"/>
                  </a:cubicBezTo>
                  <a:cubicBezTo>
                    <a:pt x="9443" y="41832"/>
                    <a:pt x="10600" y="41253"/>
                    <a:pt x="13879" y="42346"/>
                  </a:cubicBezTo>
                  <a:cubicBezTo>
                    <a:pt x="19858" y="44340"/>
                    <a:pt x="21080" y="39067"/>
                    <a:pt x="23845" y="36303"/>
                  </a:cubicBezTo>
                  <a:cubicBezTo>
                    <a:pt x="26609" y="33538"/>
                    <a:pt x="25452" y="46204"/>
                    <a:pt x="32653" y="46204"/>
                  </a:cubicBezTo>
                  <a:cubicBezTo>
                    <a:pt x="38696" y="46204"/>
                    <a:pt x="37603" y="33024"/>
                    <a:pt x="43133" y="36881"/>
                  </a:cubicBezTo>
                  <a:cubicBezTo>
                    <a:pt x="48662" y="40739"/>
                    <a:pt x="50269" y="35210"/>
                    <a:pt x="51362" y="31352"/>
                  </a:cubicBezTo>
                  <a:cubicBezTo>
                    <a:pt x="52455" y="27495"/>
                    <a:pt x="52455" y="20872"/>
                    <a:pt x="58563" y="19779"/>
                  </a:cubicBezTo>
                  <a:cubicBezTo>
                    <a:pt x="64671" y="18686"/>
                    <a:pt x="59656" y="25823"/>
                    <a:pt x="62421" y="30773"/>
                  </a:cubicBezTo>
                  <a:cubicBezTo>
                    <a:pt x="66407" y="38039"/>
                    <a:pt x="73415" y="31352"/>
                    <a:pt x="73994" y="28009"/>
                  </a:cubicBezTo>
                  <a:cubicBezTo>
                    <a:pt x="74572" y="24666"/>
                    <a:pt x="84473" y="26916"/>
                    <a:pt x="83895" y="23058"/>
                  </a:cubicBezTo>
                  <a:cubicBezTo>
                    <a:pt x="83316" y="19201"/>
                    <a:pt x="86659" y="18108"/>
                    <a:pt x="83895" y="13736"/>
                  </a:cubicBezTo>
                  <a:cubicBezTo>
                    <a:pt x="81130" y="9364"/>
                    <a:pt x="88331" y="10392"/>
                    <a:pt x="91610" y="7306"/>
                  </a:cubicBezTo>
                  <a:cubicBezTo>
                    <a:pt x="94889" y="4220"/>
                    <a:pt x="87238" y="6728"/>
                    <a:pt x="81709" y="1777"/>
                  </a:cubicBezTo>
                  <a:cubicBezTo>
                    <a:pt x="76180" y="-3174"/>
                    <a:pt x="73994" y="3449"/>
                    <a:pt x="73994" y="6728"/>
                  </a:cubicBezTo>
                  <a:cubicBezTo>
                    <a:pt x="73994" y="10007"/>
                    <a:pt x="63514" y="7306"/>
                    <a:pt x="57470" y="5056"/>
                  </a:cubicBezTo>
                  <a:cubicBezTo>
                    <a:pt x="51426" y="2806"/>
                    <a:pt x="43647" y="12257"/>
                    <a:pt x="34839" y="16629"/>
                  </a:cubicBezTo>
                  <a:cubicBezTo>
                    <a:pt x="26030" y="21001"/>
                    <a:pt x="25452" y="28780"/>
                    <a:pt x="17222" y="28202"/>
                  </a:cubicBezTo>
                  <a:cubicBezTo>
                    <a:pt x="8993" y="27623"/>
                    <a:pt x="-3030" y="35210"/>
                    <a:pt x="699" y="36881"/>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92" name="Freeform 44">
              <a:extLst>
                <a:ext uri="{FF2B5EF4-FFF2-40B4-BE49-F238E27FC236}">
                  <a16:creationId xmlns:a16="http://schemas.microsoft.com/office/drawing/2014/main" id="{17E11AC2-324B-AEFF-DDAC-5C0160C3F6D5}"/>
                </a:ext>
              </a:extLst>
            </p:cNvPr>
            <p:cNvSpPr/>
            <p:nvPr/>
          </p:nvSpPr>
          <p:spPr>
            <a:xfrm>
              <a:off x="2959925" y="1686342"/>
              <a:ext cx="12859" cy="6429"/>
            </a:xfrm>
            <a:custGeom>
              <a:avLst/>
              <a:gdLst>
                <a:gd name="connsiteX0" fmla="*/ 16626 w 12858"/>
                <a:gd name="connsiteY0" fmla="*/ 4970 h 6429"/>
                <a:gd name="connsiteX1" fmla="*/ 102 w 12858"/>
                <a:gd name="connsiteY1" fmla="*/ 1626 h 6429"/>
                <a:gd name="connsiteX2" fmla="*/ 16626 w 12858"/>
                <a:gd name="connsiteY2" fmla="*/ 4970 h 6429"/>
              </a:gdLst>
              <a:ahLst/>
              <a:cxnLst>
                <a:cxn ang="0">
                  <a:pos x="connsiteX0" y="connsiteY0"/>
                </a:cxn>
                <a:cxn ang="0">
                  <a:pos x="connsiteX1" y="connsiteY1"/>
                </a:cxn>
                <a:cxn ang="0">
                  <a:pos x="connsiteX2" y="connsiteY2"/>
                </a:cxn>
              </a:cxnLst>
              <a:rect l="l" t="t" r="r" b="b"/>
              <a:pathLst>
                <a:path w="12858" h="6429">
                  <a:moveTo>
                    <a:pt x="16626" y="4970"/>
                  </a:moveTo>
                  <a:cubicBezTo>
                    <a:pt x="19390" y="-1460"/>
                    <a:pt x="-1634" y="-560"/>
                    <a:pt x="102" y="1626"/>
                  </a:cubicBezTo>
                  <a:cubicBezTo>
                    <a:pt x="3960" y="6577"/>
                    <a:pt x="13861" y="11528"/>
                    <a:pt x="16626" y="4970"/>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93" name="Freeform 45">
              <a:extLst>
                <a:ext uri="{FF2B5EF4-FFF2-40B4-BE49-F238E27FC236}">
                  <a16:creationId xmlns:a16="http://schemas.microsoft.com/office/drawing/2014/main" id="{C303155B-2488-AEFB-C888-F1FD6127778B}"/>
                </a:ext>
              </a:extLst>
            </p:cNvPr>
            <p:cNvSpPr/>
            <p:nvPr/>
          </p:nvSpPr>
          <p:spPr>
            <a:xfrm>
              <a:off x="2983430" y="1683339"/>
              <a:ext cx="38576" cy="19288"/>
            </a:xfrm>
            <a:custGeom>
              <a:avLst/>
              <a:gdLst>
                <a:gd name="connsiteX0" fmla="*/ 39091 w 38576"/>
                <a:gd name="connsiteY0" fmla="*/ 5208 h 19288"/>
                <a:gd name="connsiteX1" fmla="*/ 31375 w 38576"/>
                <a:gd name="connsiteY1" fmla="*/ 257 h 19288"/>
                <a:gd name="connsiteX2" fmla="*/ 0 w 38576"/>
                <a:gd name="connsiteY2" fmla="*/ 10158 h 19288"/>
                <a:gd name="connsiteX3" fmla="*/ 16524 w 38576"/>
                <a:gd name="connsiteY3" fmla="*/ 21152 h 19288"/>
                <a:gd name="connsiteX4" fmla="*/ 34140 w 38576"/>
                <a:gd name="connsiteY4" fmla="*/ 10158 h 19288"/>
                <a:gd name="connsiteX5" fmla="*/ 39091 w 38576"/>
                <a:gd name="connsiteY5" fmla="*/ 5208 h 1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19288">
                  <a:moveTo>
                    <a:pt x="39091" y="5208"/>
                  </a:moveTo>
                  <a:cubicBezTo>
                    <a:pt x="46291" y="4115"/>
                    <a:pt x="42948" y="-1222"/>
                    <a:pt x="31375" y="257"/>
                  </a:cubicBezTo>
                  <a:cubicBezTo>
                    <a:pt x="19802" y="1736"/>
                    <a:pt x="0" y="1864"/>
                    <a:pt x="0" y="10158"/>
                  </a:cubicBezTo>
                  <a:cubicBezTo>
                    <a:pt x="0" y="16588"/>
                    <a:pt x="3858" y="20060"/>
                    <a:pt x="16524" y="21152"/>
                  </a:cubicBezTo>
                  <a:cubicBezTo>
                    <a:pt x="29189" y="22246"/>
                    <a:pt x="40184" y="10158"/>
                    <a:pt x="34140" y="10158"/>
                  </a:cubicBezTo>
                  <a:cubicBezTo>
                    <a:pt x="28096" y="10158"/>
                    <a:pt x="31697" y="6301"/>
                    <a:pt x="39091" y="5208"/>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94" name="Freeform 46">
              <a:extLst>
                <a:ext uri="{FF2B5EF4-FFF2-40B4-BE49-F238E27FC236}">
                  <a16:creationId xmlns:a16="http://schemas.microsoft.com/office/drawing/2014/main" id="{40C92327-4166-69A8-5612-26CFB56246FC}"/>
                </a:ext>
              </a:extLst>
            </p:cNvPr>
            <p:cNvSpPr/>
            <p:nvPr/>
          </p:nvSpPr>
          <p:spPr>
            <a:xfrm>
              <a:off x="2906947" y="1735377"/>
              <a:ext cx="19288" cy="12859"/>
            </a:xfrm>
            <a:custGeom>
              <a:avLst/>
              <a:gdLst>
                <a:gd name="connsiteX0" fmla="*/ 681 w 19288"/>
                <a:gd name="connsiteY0" fmla="*/ 13799 h 12858"/>
                <a:gd name="connsiteX1" fmla="*/ 19969 w 19288"/>
                <a:gd name="connsiteY1" fmla="*/ 940 h 12858"/>
                <a:gd name="connsiteX2" fmla="*/ 681 w 19288"/>
                <a:gd name="connsiteY2" fmla="*/ 13799 h 12858"/>
              </a:gdLst>
              <a:ahLst/>
              <a:cxnLst>
                <a:cxn ang="0">
                  <a:pos x="connsiteX0" y="connsiteY0"/>
                </a:cxn>
                <a:cxn ang="0">
                  <a:pos x="connsiteX1" y="connsiteY1"/>
                </a:cxn>
                <a:cxn ang="0">
                  <a:pos x="connsiteX2" y="connsiteY2"/>
                </a:cxn>
              </a:cxnLst>
              <a:rect l="l" t="t" r="r" b="b"/>
              <a:pathLst>
                <a:path w="19288" h="12858">
                  <a:moveTo>
                    <a:pt x="681" y="13799"/>
                  </a:moveTo>
                  <a:cubicBezTo>
                    <a:pt x="10582" y="14892"/>
                    <a:pt x="20547" y="6084"/>
                    <a:pt x="19969" y="940"/>
                  </a:cubicBezTo>
                  <a:cubicBezTo>
                    <a:pt x="19390" y="-4203"/>
                    <a:pt x="-4270" y="13413"/>
                    <a:pt x="681" y="13799"/>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95" name="Freeform 47">
              <a:extLst>
                <a:ext uri="{FF2B5EF4-FFF2-40B4-BE49-F238E27FC236}">
                  <a16:creationId xmlns:a16="http://schemas.microsoft.com/office/drawing/2014/main" id="{D6A0E103-1D1D-C9FC-7554-E2E17A9012E0}"/>
                </a:ext>
              </a:extLst>
            </p:cNvPr>
            <p:cNvSpPr/>
            <p:nvPr/>
          </p:nvSpPr>
          <p:spPr>
            <a:xfrm>
              <a:off x="2446482" y="2691856"/>
              <a:ext cx="12859" cy="12859"/>
            </a:xfrm>
            <a:custGeom>
              <a:avLst/>
              <a:gdLst>
                <a:gd name="connsiteX0" fmla="*/ 3824 w 12858"/>
                <a:gd name="connsiteY0" fmla="*/ 59 h 12858"/>
                <a:gd name="connsiteX1" fmla="*/ 4403 w 12858"/>
                <a:gd name="connsiteY1" fmla="*/ 15232 h 12858"/>
                <a:gd name="connsiteX2" fmla="*/ 13340 w 12858"/>
                <a:gd name="connsiteY2" fmla="*/ 10153 h 12858"/>
                <a:gd name="connsiteX3" fmla="*/ 3824 w 12858"/>
                <a:gd name="connsiteY3" fmla="*/ 59 h 12858"/>
              </a:gdLst>
              <a:ahLst/>
              <a:cxnLst>
                <a:cxn ang="0">
                  <a:pos x="connsiteX0" y="connsiteY0"/>
                </a:cxn>
                <a:cxn ang="0">
                  <a:pos x="connsiteX1" y="connsiteY1"/>
                </a:cxn>
                <a:cxn ang="0">
                  <a:pos x="connsiteX2" y="connsiteY2"/>
                </a:cxn>
                <a:cxn ang="0">
                  <a:pos x="connsiteX3" y="connsiteY3"/>
                </a:cxn>
              </a:cxnLst>
              <a:rect l="l" t="t" r="r" b="b"/>
              <a:pathLst>
                <a:path w="12858" h="12858">
                  <a:moveTo>
                    <a:pt x="3824" y="59"/>
                  </a:moveTo>
                  <a:cubicBezTo>
                    <a:pt x="-3055" y="830"/>
                    <a:pt x="738" y="18061"/>
                    <a:pt x="4403" y="15232"/>
                  </a:cubicBezTo>
                  <a:cubicBezTo>
                    <a:pt x="7039" y="13239"/>
                    <a:pt x="11925" y="12789"/>
                    <a:pt x="13340" y="10153"/>
                  </a:cubicBezTo>
                  <a:cubicBezTo>
                    <a:pt x="14754" y="7517"/>
                    <a:pt x="10254" y="-777"/>
                    <a:pt x="3824" y="59"/>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96" name="Freeform 48">
              <a:extLst>
                <a:ext uri="{FF2B5EF4-FFF2-40B4-BE49-F238E27FC236}">
                  <a16:creationId xmlns:a16="http://schemas.microsoft.com/office/drawing/2014/main" id="{86A5EC7A-084D-7EC7-5AD0-7761A9D519D0}"/>
                </a:ext>
              </a:extLst>
            </p:cNvPr>
            <p:cNvSpPr/>
            <p:nvPr/>
          </p:nvSpPr>
          <p:spPr>
            <a:xfrm>
              <a:off x="2460924" y="2114054"/>
              <a:ext cx="32147" cy="25718"/>
            </a:xfrm>
            <a:custGeom>
              <a:avLst/>
              <a:gdLst>
                <a:gd name="connsiteX0" fmla="*/ 30338 w 32146"/>
                <a:gd name="connsiteY0" fmla="*/ 1854 h 25717"/>
                <a:gd name="connsiteX1" fmla="*/ 20694 w 32146"/>
                <a:gd name="connsiteY1" fmla="*/ 5454 h 25717"/>
                <a:gd name="connsiteX2" fmla="*/ 9635 w 32146"/>
                <a:gd name="connsiteY2" fmla="*/ 18313 h 25717"/>
                <a:gd name="connsiteX3" fmla="*/ 570 w 32146"/>
                <a:gd name="connsiteY3" fmla="*/ 21656 h 25717"/>
                <a:gd name="connsiteX4" fmla="*/ 5777 w 32146"/>
                <a:gd name="connsiteY4" fmla="*/ 31300 h 25717"/>
                <a:gd name="connsiteX5" fmla="*/ 12207 w 32146"/>
                <a:gd name="connsiteY5" fmla="*/ 31300 h 25717"/>
                <a:gd name="connsiteX6" fmla="*/ 28473 w 32146"/>
                <a:gd name="connsiteY6" fmla="*/ 19727 h 25717"/>
                <a:gd name="connsiteX7" fmla="*/ 23780 w 32146"/>
                <a:gd name="connsiteY7" fmla="*/ 12269 h 25717"/>
                <a:gd name="connsiteX8" fmla="*/ 32588 w 32146"/>
                <a:gd name="connsiteY8" fmla="*/ 8154 h 25717"/>
                <a:gd name="connsiteX9" fmla="*/ 30338 w 32146"/>
                <a:gd name="connsiteY9" fmla="*/ 1854 h 2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146" h="25717">
                  <a:moveTo>
                    <a:pt x="30338" y="1854"/>
                  </a:moveTo>
                  <a:cubicBezTo>
                    <a:pt x="30338" y="-1168"/>
                    <a:pt x="26158" y="-847"/>
                    <a:pt x="20694" y="5454"/>
                  </a:cubicBezTo>
                  <a:cubicBezTo>
                    <a:pt x="15229" y="11755"/>
                    <a:pt x="10471" y="15098"/>
                    <a:pt x="9635" y="18313"/>
                  </a:cubicBezTo>
                  <a:cubicBezTo>
                    <a:pt x="8799" y="21528"/>
                    <a:pt x="2498" y="17798"/>
                    <a:pt x="570" y="21656"/>
                  </a:cubicBezTo>
                  <a:cubicBezTo>
                    <a:pt x="-1359" y="25514"/>
                    <a:pt x="1920" y="34065"/>
                    <a:pt x="5777" y="31300"/>
                  </a:cubicBezTo>
                  <a:cubicBezTo>
                    <a:pt x="9635" y="28536"/>
                    <a:pt x="9956" y="31300"/>
                    <a:pt x="12207" y="31300"/>
                  </a:cubicBezTo>
                  <a:cubicBezTo>
                    <a:pt x="18470" y="28786"/>
                    <a:pt x="24045" y="24819"/>
                    <a:pt x="28473" y="19727"/>
                  </a:cubicBezTo>
                  <a:cubicBezTo>
                    <a:pt x="30981" y="15870"/>
                    <a:pt x="24037" y="14777"/>
                    <a:pt x="23780" y="12269"/>
                  </a:cubicBezTo>
                  <a:cubicBezTo>
                    <a:pt x="23522" y="9762"/>
                    <a:pt x="29566" y="9826"/>
                    <a:pt x="32588" y="8154"/>
                  </a:cubicBezTo>
                  <a:cubicBezTo>
                    <a:pt x="35610" y="6483"/>
                    <a:pt x="30016" y="4940"/>
                    <a:pt x="30338" y="1854"/>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97" name="Freeform 49">
              <a:extLst>
                <a:ext uri="{FF2B5EF4-FFF2-40B4-BE49-F238E27FC236}">
                  <a16:creationId xmlns:a16="http://schemas.microsoft.com/office/drawing/2014/main" id="{28706F13-1A06-A211-E240-5CE06461CE96}"/>
                </a:ext>
              </a:extLst>
            </p:cNvPr>
            <p:cNvSpPr/>
            <p:nvPr/>
          </p:nvSpPr>
          <p:spPr>
            <a:xfrm>
              <a:off x="2304574" y="2081586"/>
              <a:ext cx="19288" cy="6429"/>
            </a:xfrm>
            <a:custGeom>
              <a:avLst/>
              <a:gdLst>
                <a:gd name="connsiteX0" fmla="*/ 11102 w 19288"/>
                <a:gd name="connsiteY0" fmla="*/ 1852 h 6429"/>
                <a:gd name="connsiteX1" fmla="*/ 107 w 19288"/>
                <a:gd name="connsiteY1" fmla="*/ 5710 h 6429"/>
                <a:gd name="connsiteX2" fmla="*/ 17467 w 19288"/>
                <a:gd name="connsiteY2" fmla="*/ 10918 h 6429"/>
                <a:gd name="connsiteX3" fmla="*/ 21435 w 19288"/>
                <a:gd name="connsiteY3" fmla="*/ 5041 h 6429"/>
                <a:gd name="connsiteX4" fmla="*/ 19974 w 19288"/>
                <a:gd name="connsiteY4" fmla="*/ 2367 h 6429"/>
                <a:gd name="connsiteX5" fmla="*/ 11102 w 19288"/>
                <a:gd name="connsiteY5" fmla="*/ 1852 h 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8" h="6429">
                  <a:moveTo>
                    <a:pt x="11102" y="1852"/>
                  </a:moveTo>
                  <a:cubicBezTo>
                    <a:pt x="10587" y="-2584"/>
                    <a:pt x="-1243" y="1852"/>
                    <a:pt x="107" y="5710"/>
                  </a:cubicBezTo>
                  <a:cubicBezTo>
                    <a:pt x="1457" y="9568"/>
                    <a:pt x="12645" y="12525"/>
                    <a:pt x="17467" y="10918"/>
                  </a:cubicBezTo>
                  <a:cubicBezTo>
                    <a:pt x="20186" y="10391"/>
                    <a:pt x="21962" y="7761"/>
                    <a:pt x="21435" y="5041"/>
                  </a:cubicBezTo>
                  <a:cubicBezTo>
                    <a:pt x="21237" y="4019"/>
                    <a:pt x="20726" y="3087"/>
                    <a:pt x="19974" y="2367"/>
                  </a:cubicBezTo>
                  <a:cubicBezTo>
                    <a:pt x="17145" y="-398"/>
                    <a:pt x="11680" y="6225"/>
                    <a:pt x="11102" y="1852"/>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98" name="Freeform 50">
              <a:extLst>
                <a:ext uri="{FF2B5EF4-FFF2-40B4-BE49-F238E27FC236}">
                  <a16:creationId xmlns:a16="http://schemas.microsoft.com/office/drawing/2014/main" id="{CA189DAE-3B5B-EBB1-4589-ED7869E9BB52}"/>
                </a:ext>
              </a:extLst>
            </p:cNvPr>
            <p:cNvSpPr/>
            <p:nvPr/>
          </p:nvSpPr>
          <p:spPr>
            <a:xfrm>
              <a:off x="2333824" y="2180394"/>
              <a:ext cx="19288" cy="6429"/>
            </a:xfrm>
            <a:custGeom>
              <a:avLst/>
              <a:gdLst>
                <a:gd name="connsiteX0" fmla="*/ 17727 w 19288"/>
                <a:gd name="connsiteY0" fmla="*/ 322 h 6429"/>
                <a:gd name="connsiteX1" fmla="*/ 1139 w 19288"/>
                <a:gd name="connsiteY1" fmla="*/ 8616 h 6429"/>
                <a:gd name="connsiteX2" fmla="*/ 11105 w 19288"/>
                <a:gd name="connsiteY2" fmla="*/ 5272 h 6429"/>
                <a:gd name="connsiteX3" fmla="*/ 17727 w 19288"/>
                <a:gd name="connsiteY3" fmla="*/ 322 h 6429"/>
              </a:gdLst>
              <a:ahLst/>
              <a:cxnLst>
                <a:cxn ang="0">
                  <a:pos x="connsiteX0" y="connsiteY0"/>
                </a:cxn>
                <a:cxn ang="0">
                  <a:pos x="connsiteX1" y="connsiteY1"/>
                </a:cxn>
                <a:cxn ang="0">
                  <a:pos x="connsiteX2" y="connsiteY2"/>
                </a:cxn>
                <a:cxn ang="0">
                  <a:pos x="connsiteX3" y="connsiteY3"/>
                </a:cxn>
              </a:cxnLst>
              <a:rect l="l" t="t" r="r" b="b"/>
              <a:pathLst>
                <a:path w="19288" h="6429">
                  <a:moveTo>
                    <a:pt x="17727" y="322"/>
                  </a:moveTo>
                  <a:cubicBezTo>
                    <a:pt x="11298" y="-1864"/>
                    <a:pt x="-4326" y="7780"/>
                    <a:pt x="1139" y="8616"/>
                  </a:cubicBezTo>
                  <a:cubicBezTo>
                    <a:pt x="4997" y="9130"/>
                    <a:pt x="6669" y="5272"/>
                    <a:pt x="11105" y="5272"/>
                  </a:cubicBezTo>
                  <a:cubicBezTo>
                    <a:pt x="15541" y="5272"/>
                    <a:pt x="23771" y="2508"/>
                    <a:pt x="17727" y="322"/>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99" name="Freeform 51">
              <a:extLst>
                <a:ext uri="{FF2B5EF4-FFF2-40B4-BE49-F238E27FC236}">
                  <a16:creationId xmlns:a16="http://schemas.microsoft.com/office/drawing/2014/main" id="{43ED9646-A461-ADCB-F72C-B91CC2C4C503}"/>
                </a:ext>
              </a:extLst>
            </p:cNvPr>
            <p:cNvSpPr/>
            <p:nvPr/>
          </p:nvSpPr>
          <p:spPr>
            <a:xfrm>
              <a:off x="2303103" y="2195494"/>
              <a:ext cx="6429" cy="6429"/>
            </a:xfrm>
            <a:custGeom>
              <a:avLst/>
              <a:gdLst>
                <a:gd name="connsiteX0" fmla="*/ 1578 w 6429"/>
                <a:gd name="connsiteY0" fmla="*/ 9781 h 6429"/>
                <a:gd name="connsiteX1" fmla="*/ 8007 w 6429"/>
                <a:gd name="connsiteY1" fmla="*/ 394 h 6429"/>
                <a:gd name="connsiteX2" fmla="*/ 1578 w 6429"/>
                <a:gd name="connsiteY2" fmla="*/ 9781 h 6429"/>
              </a:gdLst>
              <a:ahLst/>
              <a:cxnLst>
                <a:cxn ang="0">
                  <a:pos x="connsiteX0" y="connsiteY0"/>
                </a:cxn>
                <a:cxn ang="0">
                  <a:pos x="connsiteX1" y="connsiteY1"/>
                </a:cxn>
                <a:cxn ang="0">
                  <a:pos x="connsiteX2" y="connsiteY2"/>
                </a:cxn>
              </a:cxnLst>
              <a:rect l="l" t="t" r="r" b="b"/>
              <a:pathLst>
                <a:path w="6429" h="6429">
                  <a:moveTo>
                    <a:pt x="1578" y="9781"/>
                  </a:moveTo>
                  <a:cubicBezTo>
                    <a:pt x="8007" y="7017"/>
                    <a:pt x="10965" y="3352"/>
                    <a:pt x="8007" y="394"/>
                  </a:cubicBezTo>
                  <a:cubicBezTo>
                    <a:pt x="5050" y="-2563"/>
                    <a:pt x="-3501" y="12160"/>
                    <a:pt x="1578" y="9781"/>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00" name="Freeform 52">
              <a:extLst>
                <a:ext uri="{FF2B5EF4-FFF2-40B4-BE49-F238E27FC236}">
                  <a16:creationId xmlns:a16="http://schemas.microsoft.com/office/drawing/2014/main" id="{FF3A5ECC-96B3-6E01-52E1-1DC33E1A434D}"/>
                </a:ext>
              </a:extLst>
            </p:cNvPr>
            <p:cNvSpPr/>
            <p:nvPr/>
          </p:nvSpPr>
          <p:spPr>
            <a:xfrm>
              <a:off x="2397118" y="2664217"/>
              <a:ext cx="6429" cy="6429"/>
            </a:xfrm>
            <a:custGeom>
              <a:avLst/>
              <a:gdLst>
                <a:gd name="connsiteX0" fmla="*/ 789 w 6429"/>
                <a:gd name="connsiteY0" fmla="*/ 3138 h 0"/>
                <a:gd name="connsiteX1" fmla="*/ 8054 w 6429"/>
                <a:gd name="connsiteY1" fmla="*/ 2559 h 0"/>
                <a:gd name="connsiteX2" fmla="*/ 789 w 6429"/>
                <a:gd name="connsiteY2" fmla="*/ 3138 h 0"/>
              </a:gdLst>
              <a:ahLst/>
              <a:cxnLst>
                <a:cxn ang="0">
                  <a:pos x="connsiteX0" y="connsiteY0"/>
                </a:cxn>
                <a:cxn ang="0">
                  <a:pos x="connsiteX1" y="connsiteY1"/>
                </a:cxn>
                <a:cxn ang="0">
                  <a:pos x="connsiteX2" y="connsiteY2"/>
                </a:cxn>
              </a:cxnLst>
              <a:rect l="l" t="t" r="r" b="b"/>
              <a:pathLst>
                <a:path w="6429">
                  <a:moveTo>
                    <a:pt x="789" y="3138"/>
                  </a:moveTo>
                  <a:cubicBezTo>
                    <a:pt x="4453" y="6995"/>
                    <a:pt x="7218" y="6031"/>
                    <a:pt x="8054" y="2559"/>
                  </a:cubicBezTo>
                  <a:cubicBezTo>
                    <a:pt x="8890" y="-913"/>
                    <a:pt x="-3133" y="-977"/>
                    <a:pt x="789" y="3138"/>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01" name="Freeform 53">
              <a:extLst>
                <a:ext uri="{FF2B5EF4-FFF2-40B4-BE49-F238E27FC236}">
                  <a16:creationId xmlns:a16="http://schemas.microsoft.com/office/drawing/2014/main" id="{597C11C2-BFE4-359E-598F-D511C005A41D}"/>
                </a:ext>
              </a:extLst>
            </p:cNvPr>
            <p:cNvSpPr/>
            <p:nvPr/>
          </p:nvSpPr>
          <p:spPr>
            <a:xfrm>
              <a:off x="2438766" y="2681348"/>
              <a:ext cx="6429" cy="6429"/>
            </a:xfrm>
            <a:custGeom>
              <a:avLst/>
              <a:gdLst>
                <a:gd name="connsiteX0" fmla="*/ 2089 w 0"/>
                <a:gd name="connsiteY0" fmla="*/ 23 h 0"/>
                <a:gd name="connsiteX1" fmla="*/ 3310 w 0"/>
                <a:gd name="connsiteY1" fmla="*/ 6066 h 0"/>
                <a:gd name="connsiteX2" fmla="*/ 2089 w 0"/>
                <a:gd name="connsiteY2" fmla="*/ 23 h 0"/>
              </a:gdLst>
              <a:ahLst/>
              <a:cxnLst>
                <a:cxn ang="0">
                  <a:pos x="connsiteX0" y="connsiteY0"/>
                </a:cxn>
                <a:cxn ang="0">
                  <a:pos x="connsiteX1" y="connsiteY1"/>
                </a:cxn>
                <a:cxn ang="0">
                  <a:pos x="connsiteX2" y="connsiteY2"/>
                </a:cxn>
              </a:cxnLst>
              <a:rect l="l" t="t" r="r" b="b"/>
              <a:pathLst>
                <a:path>
                  <a:moveTo>
                    <a:pt x="2089" y="23"/>
                  </a:moveTo>
                  <a:cubicBezTo>
                    <a:pt x="-1962" y="601"/>
                    <a:pt x="674" y="7995"/>
                    <a:pt x="3310" y="6066"/>
                  </a:cubicBezTo>
                  <a:cubicBezTo>
                    <a:pt x="7747" y="2852"/>
                    <a:pt x="6139" y="-299"/>
                    <a:pt x="2089" y="23"/>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02" name="Freeform 54">
              <a:extLst>
                <a:ext uri="{FF2B5EF4-FFF2-40B4-BE49-F238E27FC236}">
                  <a16:creationId xmlns:a16="http://schemas.microsoft.com/office/drawing/2014/main" id="{3F175AF6-B27D-DA84-DF5B-F53FCA0B309B}"/>
                </a:ext>
              </a:extLst>
            </p:cNvPr>
            <p:cNvSpPr/>
            <p:nvPr/>
          </p:nvSpPr>
          <p:spPr>
            <a:xfrm>
              <a:off x="2416863" y="2673051"/>
              <a:ext cx="6429" cy="6429"/>
            </a:xfrm>
            <a:custGeom>
              <a:avLst/>
              <a:gdLst>
                <a:gd name="connsiteX0" fmla="*/ 460 w 6429"/>
                <a:gd name="connsiteY0" fmla="*/ 2662 h 0"/>
                <a:gd name="connsiteX1" fmla="*/ 8176 w 6429"/>
                <a:gd name="connsiteY1" fmla="*/ 3884 h 0"/>
                <a:gd name="connsiteX2" fmla="*/ 460 w 6429"/>
                <a:gd name="connsiteY2" fmla="*/ 2662 h 0"/>
              </a:gdLst>
              <a:ahLst/>
              <a:cxnLst>
                <a:cxn ang="0">
                  <a:pos x="connsiteX0" y="connsiteY0"/>
                </a:cxn>
                <a:cxn ang="0">
                  <a:pos x="connsiteX1" y="connsiteY1"/>
                </a:cxn>
                <a:cxn ang="0">
                  <a:pos x="connsiteX2" y="connsiteY2"/>
                </a:cxn>
              </a:cxnLst>
              <a:rect l="l" t="t" r="r" b="b"/>
              <a:pathLst>
                <a:path w="6429">
                  <a:moveTo>
                    <a:pt x="460" y="2662"/>
                  </a:moveTo>
                  <a:cubicBezTo>
                    <a:pt x="3096" y="6713"/>
                    <a:pt x="5990" y="7484"/>
                    <a:pt x="8176" y="3884"/>
                  </a:cubicBezTo>
                  <a:cubicBezTo>
                    <a:pt x="10362" y="283"/>
                    <a:pt x="-2561" y="-2095"/>
                    <a:pt x="460" y="2662"/>
                  </a:cubicBezTo>
                  <a:close/>
                </a:path>
              </a:pathLst>
            </a:custGeom>
            <a:solidFill>
              <a:srgbClr val="001669"/>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03" name="Freeform 55">
              <a:extLst>
                <a:ext uri="{FF2B5EF4-FFF2-40B4-BE49-F238E27FC236}">
                  <a16:creationId xmlns:a16="http://schemas.microsoft.com/office/drawing/2014/main" id="{2140575C-1FAF-1D99-0FB7-FA28D8C12389}"/>
                </a:ext>
              </a:extLst>
            </p:cNvPr>
            <p:cNvSpPr/>
            <p:nvPr/>
          </p:nvSpPr>
          <p:spPr>
            <a:xfrm>
              <a:off x="4559055" y="2310251"/>
              <a:ext cx="38576" cy="19288"/>
            </a:xfrm>
            <a:custGeom>
              <a:avLst/>
              <a:gdLst>
                <a:gd name="connsiteX0" fmla="*/ 86 w 38576"/>
                <a:gd name="connsiteY0" fmla="*/ 20461 h 19288"/>
                <a:gd name="connsiteX1" fmla="*/ 7994 w 38576"/>
                <a:gd name="connsiteY1" fmla="*/ 19433 h 19288"/>
                <a:gd name="connsiteX2" fmla="*/ 10180 w 38576"/>
                <a:gd name="connsiteY2" fmla="*/ 23162 h 19288"/>
                <a:gd name="connsiteX3" fmla="*/ 18924 w 38576"/>
                <a:gd name="connsiteY3" fmla="*/ 21490 h 19288"/>
                <a:gd name="connsiteX4" fmla="*/ 26639 w 38576"/>
                <a:gd name="connsiteY4" fmla="*/ 21490 h 19288"/>
                <a:gd name="connsiteX5" fmla="*/ 31011 w 38576"/>
                <a:gd name="connsiteY5" fmla="*/ 15961 h 19288"/>
                <a:gd name="connsiteX6" fmla="*/ 34097 w 38576"/>
                <a:gd name="connsiteY6" fmla="*/ 9917 h 19288"/>
                <a:gd name="connsiteX7" fmla="*/ 41812 w 38576"/>
                <a:gd name="connsiteY7" fmla="*/ 4645 h 19288"/>
                <a:gd name="connsiteX8" fmla="*/ 38726 w 38576"/>
                <a:gd name="connsiteY8" fmla="*/ 16 h 19288"/>
                <a:gd name="connsiteX9" fmla="*/ 30240 w 38576"/>
                <a:gd name="connsiteY9" fmla="*/ 2716 h 19288"/>
                <a:gd name="connsiteX10" fmla="*/ 19438 w 38576"/>
                <a:gd name="connsiteY10" fmla="*/ 6574 h 19288"/>
                <a:gd name="connsiteX11" fmla="*/ 5679 w 38576"/>
                <a:gd name="connsiteY11" fmla="*/ 4131 h 19288"/>
                <a:gd name="connsiteX12" fmla="*/ 729 w 38576"/>
                <a:gd name="connsiteY12" fmla="*/ 3745 h 19288"/>
                <a:gd name="connsiteX13" fmla="*/ 86 w 38576"/>
                <a:gd name="connsiteY13" fmla="*/ 20461 h 1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576" h="19288">
                  <a:moveTo>
                    <a:pt x="86" y="20461"/>
                  </a:moveTo>
                  <a:cubicBezTo>
                    <a:pt x="2548" y="19291"/>
                    <a:pt x="5313" y="18931"/>
                    <a:pt x="7994" y="19433"/>
                  </a:cubicBezTo>
                  <a:cubicBezTo>
                    <a:pt x="9331" y="20204"/>
                    <a:pt x="10161" y="21619"/>
                    <a:pt x="10180" y="23162"/>
                  </a:cubicBezTo>
                  <a:cubicBezTo>
                    <a:pt x="13125" y="22782"/>
                    <a:pt x="16044" y="22223"/>
                    <a:pt x="18924" y="21490"/>
                  </a:cubicBezTo>
                  <a:cubicBezTo>
                    <a:pt x="21110" y="20654"/>
                    <a:pt x="26061" y="23419"/>
                    <a:pt x="26639" y="21490"/>
                  </a:cubicBezTo>
                  <a:cubicBezTo>
                    <a:pt x="27218" y="19561"/>
                    <a:pt x="28825" y="15961"/>
                    <a:pt x="31011" y="15961"/>
                  </a:cubicBezTo>
                  <a:cubicBezTo>
                    <a:pt x="33197" y="15961"/>
                    <a:pt x="31847" y="10174"/>
                    <a:pt x="34097" y="9917"/>
                  </a:cubicBezTo>
                  <a:cubicBezTo>
                    <a:pt x="36348" y="9660"/>
                    <a:pt x="41812" y="4645"/>
                    <a:pt x="41812" y="4645"/>
                  </a:cubicBezTo>
                  <a:cubicBezTo>
                    <a:pt x="41812" y="4645"/>
                    <a:pt x="39562" y="273"/>
                    <a:pt x="38726" y="16"/>
                  </a:cubicBezTo>
                  <a:cubicBezTo>
                    <a:pt x="37891" y="-241"/>
                    <a:pt x="35190" y="2716"/>
                    <a:pt x="30240" y="2716"/>
                  </a:cubicBezTo>
                  <a:cubicBezTo>
                    <a:pt x="25289" y="2716"/>
                    <a:pt x="21688" y="6574"/>
                    <a:pt x="19438" y="6574"/>
                  </a:cubicBezTo>
                  <a:cubicBezTo>
                    <a:pt x="17188" y="6574"/>
                    <a:pt x="10373" y="4388"/>
                    <a:pt x="5679" y="4131"/>
                  </a:cubicBezTo>
                  <a:lnTo>
                    <a:pt x="729" y="3745"/>
                  </a:lnTo>
                  <a:cubicBezTo>
                    <a:pt x="79" y="9294"/>
                    <a:pt x="-139" y="14881"/>
                    <a:pt x="86" y="20461"/>
                  </a:cubicBezTo>
                  <a:close/>
                </a:path>
              </a:pathLst>
            </a:custGeom>
            <a:solidFill>
              <a:srgbClr val="3B97DE"/>
            </a:solidFill>
            <a:ln w="6429" cap="flat">
              <a:solidFill>
                <a:srgbClr val="3B97D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04" name="Freeform 56">
              <a:extLst>
                <a:ext uri="{FF2B5EF4-FFF2-40B4-BE49-F238E27FC236}">
                  <a16:creationId xmlns:a16="http://schemas.microsoft.com/office/drawing/2014/main" id="{1B1C02BB-2CF4-8425-5A33-267CDA9DA925}"/>
                </a:ext>
              </a:extLst>
            </p:cNvPr>
            <p:cNvSpPr/>
            <p:nvPr/>
          </p:nvSpPr>
          <p:spPr>
            <a:xfrm>
              <a:off x="4096649" y="1956735"/>
              <a:ext cx="128588" cy="57864"/>
            </a:xfrm>
            <a:custGeom>
              <a:avLst/>
              <a:gdLst>
                <a:gd name="connsiteX0" fmla="*/ 124950 w 128587"/>
                <a:gd name="connsiteY0" fmla="*/ 19140 h 57864"/>
                <a:gd name="connsiteX1" fmla="*/ 118135 w 128587"/>
                <a:gd name="connsiteY1" fmla="*/ 13097 h 57864"/>
                <a:gd name="connsiteX2" fmla="*/ 115949 w 128587"/>
                <a:gd name="connsiteY2" fmla="*/ 5317 h 57864"/>
                <a:gd name="connsiteX3" fmla="*/ 107462 w 128587"/>
                <a:gd name="connsiteY3" fmla="*/ 5896 h 57864"/>
                <a:gd name="connsiteX4" fmla="*/ 95567 w 128587"/>
                <a:gd name="connsiteY4" fmla="*/ 174 h 57864"/>
                <a:gd name="connsiteX5" fmla="*/ 94089 w 128587"/>
                <a:gd name="connsiteY5" fmla="*/ 7760 h 57864"/>
                <a:gd name="connsiteX6" fmla="*/ 86759 w 128587"/>
                <a:gd name="connsiteY6" fmla="*/ 8275 h 57864"/>
                <a:gd name="connsiteX7" fmla="*/ 81744 w 128587"/>
                <a:gd name="connsiteY7" fmla="*/ 8275 h 57864"/>
                <a:gd name="connsiteX8" fmla="*/ 74608 w 128587"/>
                <a:gd name="connsiteY8" fmla="*/ 9367 h 57864"/>
                <a:gd name="connsiteX9" fmla="*/ 68178 w 128587"/>
                <a:gd name="connsiteY9" fmla="*/ 7182 h 57864"/>
                <a:gd name="connsiteX10" fmla="*/ 59884 w 128587"/>
                <a:gd name="connsiteY10" fmla="*/ 12904 h 57864"/>
                <a:gd name="connsiteX11" fmla="*/ 54934 w 128587"/>
                <a:gd name="connsiteY11" fmla="*/ 10268 h 57864"/>
                <a:gd name="connsiteX12" fmla="*/ 49276 w 128587"/>
                <a:gd name="connsiteY12" fmla="*/ 14190 h 57864"/>
                <a:gd name="connsiteX13" fmla="*/ 47604 w 128587"/>
                <a:gd name="connsiteY13" fmla="*/ 19847 h 57864"/>
                <a:gd name="connsiteX14" fmla="*/ 39503 w 128587"/>
                <a:gd name="connsiteY14" fmla="*/ 23512 h 57864"/>
                <a:gd name="connsiteX15" fmla="*/ 36224 w 128587"/>
                <a:gd name="connsiteY15" fmla="*/ 13611 h 57864"/>
                <a:gd name="connsiteX16" fmla="*/ 17258 w 128587"/>
                <a:gd name="connsiteY16" fmla="*/ 1074 h 57864"/>
                <a:gd name="connsiteX17" fmla="*/ 19122 w 128587"/>
                <a:gd name="connsiteY17" fmla="*/ 8082 h 57864"/>
                <a:gd name="connsiteX18" fmla="*/ 14493 w 128587"/>
                <a:gd name="connsiteY18" fmla="*/ 7696 h 57864"/>
                <a:gd name="connsiteX19" fmla="*/ 6456 w 128587"/>
                <a:gd name="connsiteY19" fmla="*/ 10846 h 57864"/>
                <a:gd name="connsiteX20" fmla="*/ 27 w 128587"/>
                <a:gd name="connsiteY20" fmla="*/ 19140 h 57864"/>
                <a:gd name="connsiteX21" fmla="*/ 11921 w 128587"/>
                <a:gd name="connsiteY21" fmla="*/ 22033 h 57864"/>
                <a:gd name="connsiteX22" fmla="*/ 27030 w 128587"/>
                <a:gd name="connsiteY22" fmla="*/ 22033 h 57864"/>
                <a:gd name="connsiteX23" fmla="*/ 24587 w 128587"/>
                <a:gd name="connsiteY23" fmla="*/ 28141 h 57864"/>
                <a:gd name="connsiteX24" fmla="*/ 18158 w 128587"/>
                <a:gd name="connsiteY24" fmla="*/ 31613 h 57864"/>
                <a:gd name="connsiteX25" fmla="*/ 3949 w 128587"/>
                <a:gd name="connsiteY25" fmla="*/ 35471 h 57864"/>
                <a:gd name="connsiteX26" fmla="*/ 22015 w 128587"/>
                <a:gd name="connsiteY26" fmla="*/ 35857 h 57864"/>
                <a:gd name="connsiteX27" fmla="*/ 26387 w 128587"/>
                <a:gd name="connsiteY27" fmla="*/ 40421 h 57864"/>
                <a:gd name="connsiteX28" fmla="*/ 30052 w 128587"/>
                <a:gd name="connsiteY28" fmla="*/ 44665 h 57864"/>
                <a:gd name="connsiteX29" fmla="*/ 25873 w 128587"/>
                <a:gd name="connsiteY29" fmla="*/ 50323 h 57864"/>
                <a:gd name="connsiteX30" fmla="*/ 19444 w 128587"/>
                <a:gd name="connsiteY30" fmla="*/ 54373 h 57864"/>
                <a:gd name="connsiteX31" fmla="*/ 35260 w 128587"/>
                <a:gd name="connsiteY31" fmla="*/ 53859 h 57864"/>
                <a:gd name="connsiteX32" fmla="*/ 57891 w 128587"/>
                <a:gd name="connsiteY32" fmla="*/ 62860 h 57864"/>
                <a:gd name="connsiteX33" fmla="*/ 79365 w 128587"/>
                <a:gd name="connsiteY33" fmla="*/ 57909 h 57864"/>
                <a:gd name="connsiteX34" fmla="*/ 94796 w 128587"/>
                <a:gd name="connsiteY34" fmla="*/ 52766 h 57864"/>
                <a:gd name="connsiteX35" fmla="*/ 111512 w 128587"/>
                <a:gd name="connsiteY35" fmla="*/ 46336 h 57864"/>
                <a:gd name="connsiteX36" fmla="*/ 121414 w 128587"/>
                <a:gd name="connsiteY36" fmla="*/ 38493 h 57864"/>
                <a:gd name="connsiteX37" fmla="*/ 130993 w 128587"/>
                <a:gd name="connsiteY37" fmla="*/ 29299 h 57864"/>
                <a:gd name="connsiteX38" fmla="*/ 125329 w 128587"/>
                <a:gd name="connsiteY38" fmla="*/ 19237 h 57864"/>
                <a:gd name="connsiteX39" fmla="*/ 124950 w 128587"/>
                <a:gd name="connsiteY39" fmla="*/ 19140 h 5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8587" h="57864">
                  <a:moveTo>
                    <a:pt x="124950" y="19140"/>
                  </a:moveTo>
                  <a:cubicBezTo>
                    <a:pt x="120513" y="19140"/>
                    <a:pt x="117234" y="15604"/>
                    <a:pt x="118135" y="13097"/>
                  </a:cubicBezTo>
                  <a:cubicBezTo>
                    <a:pt x="119035" y="10589"/>
                    <a:pt x="115756" y="7182"/>
                    <a:pt x="115949" y="5317"/>
                  </a:cubicBezTo>
                  <a:cubicBezTo>
                    <a:pt x="116141" y="3453"/>
                    <a:pt x="110419" y="5317"/>
                    <a:pt x="107462" y="5896"/>
                  </a:cubicBezTo>
                  <a:cubicBezTo>
                    <a:pt x="104504" y="6474"/>
                    <a:pt x="98332" y="-1241"/>
                    <a:pt x="95567" y="174"/>
                  </a:cubicBezTo>
                  <a:cubicBezTo>
                    <a:pt x="92803" y="1588"/>
                    <a:pt x="94796" y="5510"/>
                    <a:pt x="94089" y="7760"/>
                  </a:cubicBezTo>
                  <a:cubicBezTo>
                    <a:pt x="93381" y="10010"/>
                    <a:pt x="86759" y="5703"/>
                    <a:pt x="86759" y="8275"/>
                  </a:cubicBezTo>
                  <a:cubicBezTo>
                    <a:pt x="86759" y="10846"/>
                    <a:pt x="83995" y="11232"/>
                    <a:pt x="81744" y="8275"/>
                  </a:cubicBezTo>
                  <a:cubicBezTo>
                    <a:pt x="79494" y="5317"/>
                    <a:pt x="74415" y="7182"/>
                    <a:pt x="74608" y="9367"/>
                  </a:cubicBezTo>
                  <a:cubicBezTo>
                    <a:pt x="74801" y="11554"/>
                    <a:pt x="72422" y="9753"/>
                    <a:pt x="68178" y="7182"/>
                  </a:cubicBezTo>
                  <a:cubicBezTo>
                    <a:pt x="63935" y="4610"/>
                    <a:pt x="59563" y="10139"/>
                    <a:pt x="59884" y="12904"/>
                  </a:cubicBezTo>
                  <a:cubicBezTo>
                    <a:pt x="60206" y="15668"/>
                    <a:pt x="58406" y="16376"/>
                    <a:pt x="54934" y="10268"/>
                  </a:cubicBezTo>
                  <a:cubicBezTo>
                    <a:pt x="51462" y="4160"/>
                    <a:pt x="47411" y="10846"/>
                    <a:pt x="49276" y="14190"/>
                  </a:cubicBezTo>
                  <a:cubicBezTo>
                    <a:pt x="51140" y="17533"/>
                    <a:pt x="50369" y="21519"/>
                    <a:pt x="47604" y="19847"/>
                  </a:cubicBezTo>
                  <a:cubicBezTo>
                    <a:pt x="44840" y="18176"/>
                    <a:pt x="41175" y="20940"/>
                    <a:pt x="39503" y="23512"/>
                  </a:cubicBezTo>
                  <a:cubicBezTo>
                    <a:pt x="37832" y="26084"/>
                    <a:pt x="31981" y="15990"/>
                    <a:pt x="36224" y="13611"/>
                  </a:cubicBezTo>
                  <a:cubicBezTo>
                    <a:pt x="40468" y="11232"/>
                    <a:pt x="22787" y="1074"/>
                    <a:pt x="17258" y="1074"/>
                  </a:cubicBezTo>
                  <a:cubicBezTo>
                    <a:pt x="11729" y="1074"/>
                    <a:pt x="15457" y="5124"/>
                    <a:pt x="19122" y="8082"/>
                  </a:cubicBezTo>
                  <a:cubicBezTo>
                    <a:pt x="22787" y="11039"/>
                    <a:pt x="16551" y="10268"/>
                    <a:pt x="14493" y="7696"/>
                  </a:cubicBezTo>
                  <a:cubicBezTo>
                    <a:pt x="12436" y="5124"/>
                    <a:pt x="8642" y="7182"/>
                    <a:pt x="6456" y="10846"/>
                  </a:cubicBezTo>
                  <a:cubicBezTo>
                    <a:pt x="4270" y="14511"/>
                    <a:pt x="541" y="16569"/>
                    <a:pt x="27" y="19140"/>
                  </a:cubicBezTo>
                  <a:cubicBezTo>
                    <a:pt x="-487" y="21712"/>
                    <a:pt x="6456" y="24477"/>
                    <a:pt x="11921" y="22033"/>
                  </a:cubicBezTo>
                  <a:cubicBezTo>
                    <a:pt x="16615" y="19410"/>
                    <a:pt x="22337" y="19410"/>
                    <a:pt x="27030" y="22033"/>
                  </a:cubicBezTo>
                  <a:cubicBezTo>
                    <a:pt x="29924" y="24798"/>
                    <a:pt x="21694" y="25891"/>
                    <a:pt x="24587" y="28141"/>
                  </a:cubicBezTo>
                  <a:cubicBezTo>
                    <a:pt x="27480" y="30392"/>
                    <a:pt x="25166" y="32192"/>
                    <a:pt x="18158" y="31613"/>
                  </a:cubicBezTo>
                  <a:cubicBezTo>
                    <a:pt x="11150" y="31035"/>
                    <a:pt x="2663" y="33092"/>
                    <a:pt x="3949" y="35471"/>
                  </a:cubicBezTo>
                  <a:cubicBezTo>
                    <a:pt x="5235" y="37850"/>
                    <a:pt x="21822" y="33478"/>
                    <a:pt x="22015" y="35857"/>
                  </a:cubicBezTo>
                  <a:cubicBezTo>
                    <a:pt x="22208" y="38236"/>
                    <a:pt x="22015" y="42286"/>
                    <a:pt x="26387" y="40421"/>
                  </a:cubicBezTo>
                  <a:cubicBezTo>
                    <a:pt x="30759" y="38557"/>
                    <a:pt x="27866" y="43765"/>
                    <a:pt x="30052" y="44665"/>
                  </a:cubicBezTo>
                  <a:cubicBezTo>
                    <a:pt x="32238" y="45565"/>
                    <a:pt x="31724" y="50001"/>
                    <a:pt x="25873" y="50323"/>
                  </a:cubicBezTo>
                  <a:cubicBezTo>
                    <a:pt x="20022" y="50644"/>
                    <a:pt x="17065" y="51866"/>
                    <a:pt x="19444" y="54373"/>
                  </a:cubicBezTo>
                  <a:cubicBezTo>
                    <a:pt x="21822" y="56881"/>
                    <a:pt x="29023" y="55338"/>
                    <a:pt x="35260" y="53859"/>
                  </a:cubicBezTo>
                  <a:cubicBezTo>
                    <a:pt x="41496" y="52380"/>
                    <a:pt x="50498" y="59902"/>
                    <a:pt x="57891" y="62860"/>
                  </a:cubicBezTo>
                  <a:cubicBezTo>
                    <a:pt x="65285" y="65817"/>
                    <a:pt x="77887" y="61767"/>
                    <a:pt x="79365" y="57909"/>
                  </a:cubicBezTo>
                  <a:cubicBezTo>
                    <a:pt x="80844" y="54052"/>
                    <a:pt x="90745" y="55466"/>
                    <a:pt x="94796" y="52766"/>
                  </a:cubicBezTo>
                  <a:cubicBezTo>
                    <a:pt x="99644" y="49082"/>
                    <a:pt x="105443" y="46851"/>
                    <a:pt x="111512" y="46336"/>
                  </a:cubicBezTo>
                  <a:cubicBezTo>
                    <a:pt x="118649" y="46015"/>
                    <a:pt x="118520" y="38107"/>
                    <a:pt x="121414" y="38493"/>
                  </a:cubicBezTo>
                  <a:cubicBezTo>
                    <a:pt x="124307" y="38878"/>
                    <a:pt x="129129" y="32963"/>
                    <a:pt x="130993" y="29299"/>
                  </a:cubicBezTo>
                  <a:cubicBezTo>
                    <a:pt x="132208" y="24952"/>
                    <a:pt x="129669" y="20452"/>
                    <a:pt x="125329" y="19237"/>
                  </a:cubicBezTo>
                  <a:cubicBezTo>
                    <a:pt x="125200" y="19198"/>
                    <a:pt x="125078" y="19166"/>
                    <a:pt x="124950" y="19140"/>
                  </a:cubicBezTo>
                  <a:close/>
                </a:path>
              </a:pathLst>
            </a:custGeom>
            <a:solidFill>
              <a:srgbClr val="3B97DE"/>
            </a:solidFill>
            <a:ln w="6429" cap="flat">
              <a:solidFill>
                <a:srgbClr val="3B97D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05" name="Freeform 57">
              <a:extLst>
                <a:ext uri="{FF2B5EF4-FFF2-40B4-BE49-F238E27FC236}">
                  <a16:creationId xmlns:a16="http://schemas.microsoft.com/office/drawing/2014/main" id="{D10C8A8A-C5DB-13FA-6FFD-2EE451143398}"/>
                </a:ext>
              </a:extLst>
            </p:cNvPr>
            <p:cNvSpPr/>
            <p:nvPr/>
          </p:nvSpPr>
          <p:spPr>
            <a:xfrm>
              <a:off x="4279229" y="2202575"/>
              <a:ext cx="327898" cy="263604"/>
            </a:xfrm>
            <a:custGeom>
              <a:avLst/>
              <a:gdLst>
                <a:gd name="connsiteX0" fmla="*/ 316817 w 327898"/>
                <a:gd name="connsiteY0" fmla="*/ 76638 h 263604"/>
                <a:gd name="connsiteX1" fmla="*/ 305309 w 327898"/>
                <a:gd name="connsiteY1" fmla="*/ 72973 h 263604"/>
                <a:gd name="connsiteX2" fmla="*/ 303251 w 327898"/>
                <a:gd name="connsiteY2" fmla="*/ 78696 h 263604"/>
                <a:gd name="connsiteX3" fmla="*/ 292450 w 327898"/>
                <a:gd name="connsiteY3" fmla="*/ 79339 h 263604"/>
                <a:gd name="connsiteX4" fmla="*/ 285699 w 327898"/>
                <a:gd name="connsiteY4" fmla="*/ 83968 h 263604"/>
                <a:gd name="connsiteX5" fmla="*/ 280749 w 327898"/>
                <a:gd name="connsiteY5" fmla="*/ 91683 h 263604"/>
                <a:gd name="connsiteX6" fmla="*/ 275798 w 327898"/>
                <a:gd name="connsiteY6" fmla="*/ 95219 h 263604"/>
                <a:gd name="connsiteX7" fmla="*/ 262939 w 327898"/>
                <a:gd name="connsiteY7" fmla="*/ 97727 h 263604"/>
                <a:gd name="connsiteX8" fmla="*/ 255802 w 327898"/>
                <a:gd name="connsiteY8" fmla="*/ 98305 h 263604"/>
                <a:gd name="connsiteX9" fmla="*/ 248344 w 327898"/>
                <a:gd name="connsiteY9" fmla="*/ 99398 h 263604"/>
                <a:gd name="connsiteX10" fmla="*/ 241144 w 327898"/>
                <a:gd name="connsiteY10" fmla="*/ 97469 h 263604"/>
                <a:gd name="connsiteX11" fmla="*/ 239793 w 327898"/>
                <a:gd name="connsiteY11" fmla="*/ 98820 h 263604"/>
                <a:gd name="connsiteX12" fmla="*/ 232593 w 327898"/>
                <a:gd name="connsiteY12" fmla="*/ 95733 h 263604"/>
                <a:gd name="connsiteX13" fmla="*/ 224170 w 327898"/>
                <a:gd name="connsiteY13" fmla="*/ 95733 h 263604"/>
                <a:gd name="connsiteX14" fmla="*/ 213626 w 327898"/>
                <a:gd name="connsiteY14" fmla="*/ 96119 h 263604"/>
                <a:gd name="connsiteX15" fmla="*/ 213626 w 327898"/>
                <a:gd name="connsiteY15" fmla="*/ 96119 h 263604"/>
                <a:gd name="connsiteX16" fmla="*/ 214719 w 327898"/>
                <a:gd name="connsiteY16" fmla="*/ 88597 h 263604"/>
                <a:gd name="connsiteX17" fmla="*/ 219669 w 327898"/>
                <a:gd name="connsiteY17" fmla="*/ 78374 h 263604"/>
                <a:gd name="connsiteX18" fmla="*/ 217162 w 327898"/>
                <a:gd name="connsiteY18" fmla="*/ 74259 h 263604"/>
                <a:gd name="connsiteX19" fmla="*/ 210733 w 327898"/>
                <a:gd name="connsiteY19" fmla="*/ 72073 h 263604"/>
                <a:gd name="connsiteX20" fmla="*/ 202696 w 327898"/>
                <a:gd name="connsiteY20" fmla="*/ 68216 h 263604"/>
                <a:gd name="connsiteX21" fmla="*/ 191702 w 327898"/>
                <a:gd name="connsiteY21" fmla="*/ 65837 h 263604"/>
                <a:gd name="connsiteX22" fmla="*/ 191702 w 327898"/>
                <a:gd name="connsiteY22" fmla="*/ 65837 h 263604"/>
                <a:gd name="connsiteX23" fmla="*/ 196009 w 327898"/>
                <a:gd name="connsiteY23" fmla="*/ 55229 h 263604"/>
                <a:gd name="connsiteX24" fmla="*/ 198517 w 327898"/>
                <a:gd name="connsiteY24" fmla="*/ 51692 h 263604"/>
                <a:gd name="connsiteX25" fmla="*/ 195238 w 327898"/>
                <a:gd name="connsiteY25" fmla="*/ 43977 h 263604"/>
                <a:gd name="connsiteX26" fmla="*/ 195238 w 327898"/>
                <a:gd name="connsiteY26" fmla="*/ 43527 h 263604"/>
                <a:gd name="connsiteX27" fmla="*/ 196652 w 327898"/>
                <a:gd name="connsiteY27" fmla="*/ 34011 h 263604"/>
                <a:gd name="connsiteX28" fmla="*/ 197424 w 327898"/>
                <a:gd name="connsiteY28" fmla="*/ 28161 h 263604"/>
                <a:gd name="connsiteX29" fmla="*/ 204367 w 327898"/>
                <a:gd name="connsiteY29" fmla="*/ 24817 h 263604"/>
                <a:gd name="connsiteX30" fmla="*/ 207004 w 327898"/>
                <a:gd name="connsiteY30" fmla="*/ 20767 h 263604"/>
                <a:gd name="connsiteX31" fmla="*/ 202953 w 327898"/>
                <a:gd name="connsiteY31" fmla="*/ 14338 h 263604"/>
                <a:gd name="connsiteX32" fmla="*/ 209382 w 327898"/>
                <a:gd name="connsiteY32" fmla="*/ 8423 h 263604"/>
                <a:gd name="connsiteX33" fmla="*/ 208997 w 327898"/>
                <a:gd name="connsiteY33" fmla="*/ 0 h 263604"/>
                <a:gd name="connsiteX34" fmla="*/ 205846 w 327898"/>
                <a:gd name="connsiteY34" fmla="*/ 1286 h 263604"/>
                <a:gd name="connsiteX35" fmla="*/ 193373 w 327898"/>
                <a:gd name="connsiteY35" fmla="*/ 1607 h 263604"/>
                <a:gd name="connsiteX36" fmla="*/ 188230 w 327898"/>
                <a:gd name="connsiteY36" fmla="*/ 10287 h 263604"/>
                <a:gd name="connsiteX37" fmla="*/ 182379 w 327898"/>
                <a:gd name="connsiteY37" fmla="*/ 10673 h 263604"/>
                <a:gd name="connsiteX38" fmla="*/ 176657 w 327898"/>
                <a:gd name="connsiteY38" fmla="*/ 13566 h 263604"/>
                <a:gd name="connsiteX39" fmla="*/ 170999 w 327898"/>
                <a:gd name="connsiteY39" fmla="*/ 23660 h 263604"/>
                <a:gd name="connsiteX40" fmla="*/ 161034 w 327898"/>
                <a:gd name="connsiteY40" fmla="*/ 35233 h 263604"/>
                <a:gd name="connsiteX41" fmla="*/ 159105 w 327898"/>
                <a:gd name="connsiteY41" fmla="*/ 36390 h 263604"/>
                <a:gd name="connsiteX42" fmla="*/ 150811 w 327898"/>
                <a:gd name="connsiteY42" fmla="*/ 39927 h 263604"/>
                <a:gd name="connsiteX43" fmla="*/ 147982 w 327898"/>
                <a:gd name="connsiteY43" fmla="*/ 39927 h 263604"/>
                <a:gd name="connsiteX44" fmla="*/ 140459 w 327898"/>
                <a:gd name="connsiteY44" fmla="*/ 50599 h 263604"/>
                <a:gd name="connsiteX45" fmla="*/ 127601 w 327898"/>
                <a:gd name="connsiteY45" fmla="*/ 59215 h 263604"/>
                <a:gd name="connsiteX46" fmla="*/ 119500 w 327898"/>
                <a:gd name="connsiteY46" fmla="*/ 68087 h 263604"/>
                <a:gd name="connsiteX47" fmla="*/ 103941 w 327898"/>
                <a:gd name="connsiteY47" fmla="*/ 62751 h 263604"/>
                <a:gd name="connsiteX48" fmla="*/ 96740 w 327898"/>
                <a:gd name="connsiteY48" fmla="*/ 67508 h 263604"/>
                <a:gd name="connsiteX49" fmla="*/ 98411 w 327898"/>
                <a:gd name="connsiteY49" fmla="*/ 80753 h 263604"/>
                <a:gd name="connsiteX50" fmla="*/ 87546 w 327898"/>
                <a:gd name="connsiteY50" fmla="*/ 80174 h 263604"/>
                <a:gd name="connsiteX51" fmla="*/ 80023 w 327898"/>
                <a:gd name="connsiteY51" fmla="*/ 76510 h 263604"/>
                <a:gd name="connsiteX52" fmla="*/ 67936 w 327898"/>
                <a:gd name="connsiteY52" fmla="*/ 77795 h 263604"/>
                <a:gd name="connsiteX53" fmla="*/ 60221 w 327898"/>
                <a:gd name="connsiteY53" fmla="*/ 83711 h 263604"/>
                <a:gd name="connsiteX54" fmla="*/ 61635 w 327898"/>
                <a:gd name="connsiteY54" fmla="*/ 91426 h 263604"/>
                <a:gd name="connsiteX55" fmla="*/ 78159 w 327898"/>
                <a:gd name="connsiteY55" fmla="*/ 96698 h 263604"/>
                <a:gd name="connsiteX56" fmla="*/ 89024 w 327898"/>
                <a:gd name="connsiteY56" fmla="*/ 99655 h 263604"/>
                <a:gd name="connsiteX57" fmla="*/ 93075 w 327898"/>
                <a:gd name="connsiteY57" fmla="*/ 105185 h 263604"/>
                <a:gd name="connsiteX58" fmla="*/ 102783 w 327898"/>
                <a:gd name="connsiteY58" fmla="*/ 115857 h 263604"/>
                <a:gd name="connsiteX59" fmla="*/ 106127 w 327898"/>
                <a:gd name="connsiteY59" fmla="*/ 125566 h 263604"/>
                <a:gd name="connsiteX60" fmla="*/ 104262 w 327898"/>
                <a:gd name="connsiteY60" fmla="*/ 140482 h 263604"/>
                <a:gd name="connsiteX61" fmla="*/ 98411 w 327898"/>
                <a:gd name="connsiteY61" fmla="*/ 162856 h 263604"/>
                <a:gd name="connsiteX62" fmla="*/ 97640 w 327898"/>
                <a:gd name="connsiteY62" fmla="*/ 162856 h 263604"/>
                <a:gd name="connsiteX63" fmla="*/ 76166 w 327898"/>
                <a:gd name="connsiteY63" fmla="*/ 160542 h 263604"/>
                <a:gd name="connsiteX64" fmla="*/ 35211 w 327898"/>
                <a:gd name="connsiteY64" fmla="*/ 160156 h 263604"/>
                <a:gd name="connsiteX65" fmla="*/ 20166 w 327898"/>
                <a:gd name="connsiteY65" fmla="*/ 156298 h 263604"/>
                <a:gd name="connsiteX66" fmla="*/ 9815 w 327898"/>
                <a:gd name="connsiteY66" fmla="*/ 162728 h 263604"/>
                <a:gd name="connsiteX67" fmla="*/ 7114 w 327898"/>
                <a:gd name="connsiteY67" fmla="*/ 171729 h 263604"/>
                <a:gd name="connsiteX68" fmla="*/ 9300 w 327898"/>
                <a:gd name="connsiteY68" fmla="*/ 183880 h 263604"/>
                <a:gd name="connsiteX69" fmla="*/ 9300 w 327898"/>
                <a:gd name="connsiteY69" fmla="*/ 183880 h 263604"/>
                <a:gd name="connsiteX70" fmla="*/ 9686 w 327898"/>
                <a:gd name="connsiteY70" fmla="*/ 192303 h 263604"/>
                <a:gd name="connsiteX71" fmla="*/ 1971 w 327898"/>
                <a:gd name="connsiteY71" fmla="*/ 222071 h 263604"/>
                <a:gd name="connsiteX72" fmla="*/ 6729 w 327898"/>
                <a:gd name="connsiteY72" fmla="*/ 232936 h 263604"/>
                <a:gd name="connsiteX73" fmla="*/ 8400 w 327898"/>
                <a:gd name="connsiteY73" fmla="*/ 254025 h 263604"/>
                <a:gd name="connsiteX74" fmla="*/ 17916 w 327898"/>
                <a:gd name="connsiteY74" fmla="*/ 256468 h 263604"/>
                <a:gd name="connsiteX75" fmla="*/ 27881 w 327898"/>
                <a:gd name="connsiteY75" fmla="*/ 254475 h 263604"/>
                <a:gd name="connsiteX76" fmla="*/ 27881 w 327898"/>
                <a:gd name="connsiteY76" fmla="*/ 254475 h 263604"/>
                <a:gd name="connsiteX77" fmla="*/ 34310 w 327898"/>
                <a:gd name="connsiteY77" fmla="*/ 254989 h 263604"/>
                <a:gd name="connsiteX78" fmla="*/ 49420 w 327898"/>
                <a:gd name="connsiteY78" fmla="*/ 269262 h 263604"/>
                <a:gd name="connsiteX79" fmla="*/ 52313 w 327898"/>
                <a:gd name="connsiteY79" fmla="*/ 265276 h 263604"/>
                <a:gd name="connsiteX80" fmla="*/ 59514 w 327898"/>
                <a:gd name="connsiteY80" fmla="*/ 264890 h 263604"/>
                <a:gd name="connsiteX81" fmla="*/ 70894 w 327898"/>
                <a:gd name="connsiteY81" fmla="*/ 260454 h 263604"/>
                <a:gd name="connsiteX82" fmla="*/ 86710 w 327898"/>
                <a:gd name="connsiteY82" fmla="*/ 259940 h 263604"/>
                <a:gd name="connsiteX83" fmla="*/ 95711 w 327898"/>
                <a:gd name="connsiteY83" fmla="*/ 255504 h 263604"/>
                <a:gd name="connsiteX84" fmla="*/ 105419 w 327898"/>
                <a:gd name="connsiteY84" fmla="*/ 249074 h 263604"/>
                <a:gd name="connsiteX85" fmla="*/ 110048 w 327898"/>
                <a:gd name="connsiteY85" fmla="*/ 240266 h 263604"/>
                <a:gd name="connsiteX86" fmla="*/ 119243 w 327898"/>
                <a:gd name="connsiteY86" fmla="*/ 230750 h 263604"/>
                <a:gd name="connsiteX87" fmla="*/ 119243 w 327898"/>
                <a:gd name="connsiteY87" fmla="*/ 212555 h 263604"/>
                <a:gd name="connsiteX88" fmla="*/ 129529 w 327898"/>
                <a:gd name="connsiteY88" fmla="*/ 200404 h 263604"/>
                <a:gd name="connsiteX89" fmla="*/ 140974 w 327898"/>
                <a:gd name="connsiteY89" fmla="*/ 194360 h 263604"/>
                <a:gd name="connsiteX90" fmla="*/ 154540 w 327898"/>
                <a:gd name="connsiteY90" fmla="*/ 187159 h 263604"/>
                <a:gd name="connsiteX91" fmla="*/ 159690 w 327898"/>
                <a:gd name="connsiteY91" fmla="*/ 176821 h 263604"/>
                <a:gd name="connsiteX92" fmla="*/ 159683 w 327898"/>
                <a:gd name="connsiteY92" fmla="*/ 176808 h 263604"/>
                <a:gd name="connsiteX93" fmla="*/ 158976 w 327898"/>
                <a:gd name="connsiteY93" fmla="*/ 173593 h 263604"/>
                <a:gd name="connsiteX94" fmla="*/ 169263 w 327898"/>
                <a:gd name="connsiteY94" fmla="*/ 161249 h 263604"/>
                <a:gd name="connsiteX95" fmla="*/ 192023 w 327898"/>
                <a:gd name="connsiteY95" fmla="*/ 166264 h 263604"/>
                <a:gd name="connsiteX96" fmla="*/ 206361 w 327898"/>
                <a:gd name="connsiteY96" fmla="*/ 161442 h 263604"/>
                <a:gd name="connsiteX97" fmla="*/ 214140 w 327898"/>
                <a:gd name="connsiteY97" fmla="*/ 156362 h 263604"/>
                <a:gd name="connsiteX98" fmla="*/ 215555 w 327898"/>
                <a:gd name="connsiteY98" fmla="*/ 152183 h 263604"/>
                <a:gd name="connsiteX99" fmla="*/ 209768 w 327898"/>
                <a:gd name="connsiteY99" fmla="*/ 150255 h 263604"/>
                <a:gd name="connsiteX100" fmla="*/ 206200 w 327898"/>
                <a:gd name="connsiteY100" fmla="*/ 146371 h 263604"/>
                <a:gd name="connsiteX101" fmla="*/ 207004 w 327898"/>
                <a:gd name="connsiteY101" fmla="*/ 144211 h 263604"/>
                <a:gd name="connsiteX102" fmla="*/ 203403 w 327898"/>
                <a:gd name="connsiteY102" fmla="*/ 137782 h 263604"/>
                <a:gd name="connsiteX103" fmla="*/ 205910 w 327898"/>
                <a:gd name="connsiteY103" fmla="*/ 134760 h 263604"/>
                <a:gd name="connsiteX104" fmla="*/ 208354 w 327898"/>
                <a:gd name="connsiteY104" fmla="*/ 129809 h 263604"/>
                <a:gd name="connsiteX105" fmla="*/ 207004 w 327898"/>
                <a:gd name="connsiteY105" fmla="*/ 123701 h 263604"/>
                <a:gd name="connsiteX106" fmla="*/ 217612 w 327898"/>
                <a:gd name="connsiteY106" fmla="*/ 122930 h 263604"/>
                <a:gd name="connsiteX107" fmla="*/ 224041 w 327898"/>
                <a:gd name="connsiteY107" fmla="*/ 114121 h 263604"/>
                <a:gd name="connsiteX108" fmla="*/ 231049 w 327898"/>
                <a:gd name="connsiteY108" fmla="*/ 122544 h 263604"/>
                <a:gd name="connsiteX109" fmla="*/ 234328 w 327898"/>
                <a:gd name="connsiteY109" fmla="*/ 118172 h 263604"/>
                <a:gd name="connsiteX110" fmla="*/ 238765 w 327898"/>
                <a:gd name="connsiteY110" fmla="*/ 115600 h 263604"/>
                <a:gd name="connsiteX111" fmla="*/ 244615 w 327898"/>
                <a:gd name="connsiteY111" fmla="*/ 114121 h 263604"/>
                <a:gd name="connsiteX112" fmla="*/ 248280 w 327898"/>
                <a:gd name="connsiteY112" fmla="*/ 112643 h 263604"/>
                <a:gd name="connsiteX113" fmla="*/ 250145 w 327898"/>
                <a:gd name="connsiteY113" fmla="*/ 109685 h 263604"/>
                <a:gd name="connsiteX114" fmla="*/ 252523 w 327898"/>
                <a:gd name="connsiteY114" fmla="*/ 107499 h 263604"/>
                <a:gd name="connsiteX115" fmla="*/ 254131 w 327898"/>
                <a:gd name="connsiteY115" fmla="*/ 108335 h 263604"/>
                <a:gd name="connsiteX116" fmla="*/ 261846 w 327898"/>
                <a:gd name="connsiteY116" fmla="*/ 105828 h 263604"/>
                <a:gd name="connsiteX117" fmla="*/ 271747 w 327898"/>
                <a:gd name="connsiteY117" fmla="*/ 104477 h 263604"/>
                <a:gd name="connsiteX118" fmla="*/ 274190 w 327898"/>
                <a:gd name="connsiteY118" fmla="*/ 109685 h 263604"/>
                <a:gd name="connsiteX119" fmla="*/ 285506 w 327898"/>
                <a:gd name="connsiteY119" fmla="*/ 111357 h 263604"/>
                <a:gd name="connsiteX120" fmla="*/ 299265 w 327898"/>
                <a:gd name="connsiteY120" fmla="*/ 113800 h 263604"/>
                <a:gd name="connsiteX121" fmla="*/ 310066 w 327898"/>
                <a:gd name="connsiteY121" fmla="*/ 109942 h 263604"/>
                <a:gd name="connsiteX122" fmla="*/ 318553 w 327898"/>
                <a:gd name="connsiteY122" fmla="*/ 107242 h 263604"/>
                <a:gd name="connsiteX123" fmla="*/ 318553 w 327898"/>
                <a:gd name="connsiteY123" fmla="*/ 107242 h 263604"/>
                <a:gd name="connsiteX124" fmla="*/ 320546 w 327898"/>
                <a:gd name="connsiteY124" fmla="*/ 104349 h 263604"/>
                <a:gd name="connsiteX125" fmla="*/ 322604 w 327898"/>
                <a:gd name="connsiteY125" fmla="*/ 98884 h 263604"/>
                <a:gd name="connsiteX126" fmla="*/ 324018 w 327898"/>
                <a:gd name="connsiteY126" fmla="*/ 93998 h 263604"/>
                <a:gd name="connsiteX127" fmla="*/ 329483 w 327898"/>
                <a:gd name="connsiteY127" fmla="*/ 90847 h 263604"/>
                <a:gd name="connsiteX128" fmla="*/ 331155 w 327898"/>
                <a:gd name="connsiteY128" fmla="*/ 87504 h 263604"/>
                <a:gd name="connsiteX129" fmla="*/ 326268 w 327898"/>
                <a:gd name="connsiteY129" fmla="*/ 77153 h 263604"/>
                <a:gd name="connsiteX130" fmla="*/ 316817 w 327898"/>
                <a:gd name="connsiteY130" fmla="*/ 76638 h 263604"/>
                <a:gd name="connsiteX131" fmla="*/ 37139 w 327898"/>
                <a:gd name="connsiteY131" fmla="*/ 186645 h 263604"/>
                <a:gd name="connsiteX132" fmla="*/ 39325 w 327898"/>
                <a:gd name="connsiteY132" fmla="*/ 188509 h 263604"/>
                <a:gd name="connsiteX133" fmla="*/ 37139 w 327898"/>
                <a:gd name="connsiteY133" fmla="*/ 186645 h 263604"/>
                <a:gd name="connsiteX134" fmla="*/ 34503 w 327898"/>
                <a:gd name="connsiteY134" fmla="*/ 184137 h 263604"/>
                <a:gd name="connsiteX135" fmla="*/ 37139 w 327898"/>
                <a:gd name="connsiteY135" fmla="*/ 186645 h 263604"/>
                <a:gd name="connsiteX136" fmla="*/ 26017 w 327898"/>
                <a:gd name="connsiteY136" fmla="*/ 250939 h 263604"/>
                <a:gd name="connsiteX137" fmla="*/ 26017 w 327898"/>
                <a:gd name="connsiteY137" fmla="*/ 250939 h 263604"/>
                <a:gd name="connsiteX138" fmla="*/ 26017 w 327898"/>
                <a:gd name="connsiteY138" fmla="*/ 248753 h 263604"/>
                <a:gd name="connsiteX139" fmla="*/ 26017 w 327898"/>
                <a:gd name="connsiteY139" fmla="*/ 251003 h 263604"/>
                <a:gd name="connsiteX140" fmla="*/ 30903 w 327898"/>
                <a:gd name="connsiteY140" fmla="*/ 218792 h 263604"/>
                <a:gd name="connsiteX141" fmla="*/ 32189 w 327898"/>
                <a:gd name="connsiteY141" fmla="*/ 216927 h 263604"/>
                <a:gd name="connsiteX142" fmla="*/ 30903 w 327898"/>
                <a:gd name="connsiteY142" fmla="*/ 218792 h 263604"/>
                <a:gd name="connsiteX143" fmla="*/ 26338 w 327898"/>
                <a:gd name="connsiteY143" fmla="*/ 221428 h 263604"/>
                <a:gd name="connsiteX144" fmla="*/ 30903 w 327898"/>
                <a:gd name="connsiteY144" fmla="*/ 218856 h 263604"/>
                <a:gd name="connsiteX145" fmla="*/ 29553 w 327898"/>
                <a:gd name="connsiteY145" fmla="*/ 231265 h 263604"/>
                <a:gd name="connsiteX146" fmla="*/ 27753 w 327898"/>
                <a:gd name="connsiteY146" fmla="*/ 235508 h 263604"/>
                <a:gd name="connsiteX147" fmla="*/ 29553 w 327898"/>
                <a:gd name="connsiteY147" fmla="*/ 231329 h 263604"/>
                <a:gd name="connsiteX148" fmla="*/ 28203 w 327898"/>
                <a:gd name="connsiteY148" fmla="*/ 237115 h 263604"/>
                <a:gd name="connsiteX149" fmla="*/ 28203 w 327898"/>
                <a:gd name="connsiteY149" fmla="*/ 237115 h 263604"/>
                <a:gd name="connsiteX150" fmla="*/ 28203 w 327898"/>
                <a:gd name="connsiteY150" fmla="*/ 236794 h 263604"/>
                <a:gd name="connsiteX151" fmla="*/ 28203 w 327898"/>
                <a:gd name="connsiteY151" fmla="*/ 237180 h 263604"/>
                <a:gd name="connsiteX152" fmla="*/ 31932 w 327898"/>
                <a:gd name="connsiteY152" fmla="*/ 212941 h 263604"/>
                <a:gd name="connsiteX153" fmla="*/ 32253 w 327898"/>
                <a:gd name="connsiteY153" fmla="*/ 211527 h 263604"/>
                <a:gd name="connsiteX154" fmla="*/ 31932 w 327898"/>
                <a:gd name="connsiteY154" fmla="*/ 213005 h 263604"/>
                <a:gd name="connsiteX155" fmla="*/ 26917 w 327898"/>
                <a:gd name="connsiteY155" fmla="*/ 186066 h 263604"/>
                <a:gd name="connsiteX156" fmla="*/ 26081 w 327898"/>
                <a:gd name="connsiteY156" fmla="*/ 185552 h 263604"/>
                <a:gd name="connsiteX157" fmla="*/ 17015 w 327898"/>
                <a:gd name="connsiteY157" fmla="*/ 183430 h 263604"/>
                <a:gd name="connsiteX158" fmla="*/ 16630 w 327898"/>
                <a:gd name="connsiteY158" fmla="*/ 181887 h 263604"/>
                <a:gd name="connsiteX159" fmla="*/ 17015 w 327898"/>
                <a:gd name="connsiteY159" fmla="*/ 183430 h 263604"/>
                <a:gd name="connsiteX160" fmla="*/ 17015 w 327898"/>
                <a:gd name="connsiteY160" fmla="*/ 184266 h 263604"/>
                <a:gd name="connsiteX161" fmla="*/ 17015 w 327898"/>
                <a:gd name="connsiteY161" fmla="*/ 183494 h 263604"/>
                <a:gd name="connsiteX162" fmla="*/ 30903 w 327898"/>
                <a:gd name="connsiteY162" fmla="*/ 243352 h 263604"/>
                <a:gd name="connsiteX163" fmla="*/ 28074 w 327898"/>
                <a:gd name="connsiteY163" fmla="*/ 244509 h 263604"/>
                <a:gd name="connsiteX164" fmla="*/ 30903 w 327898"/>
                <a:gd name="connsiteY164" fmla="*/ 243352 h 263604"/>
                <a:gd name="connsiteX165" fmla="*/ 32767 w 327898"/>
                <a:gd name="connsiteY165" fmla="*/ 242195 h 263604"/>
                <a:gd name="connsiteX166" fmla="*/ 30903 w 327898"/>
                <a:gd name="connsiteY166" fmla="*/ 243416 h 263604"/>
                <a:gd name="connsiteX167" fmla="*/ 32253 w 327898"/>
                <a:gd name="connsiteY167" fmla="*/ 198668 h 263604"/>
                <a:gd name="connsiteX168" fmla="*/ 33218 w 327898"/>
                <a:gd name="connsiteY168" fmla="*/ 202268 h 263604"/>
                <a:gd name="connsiteX169" fmla="*/ 32253 w 327898"/>
                <a:gd name="connsiteY169" fmla="*/ 198668 h 263604"/>
                <a:gd name="connsiteX170" fmla="*/ 37525 w 327898"/>
                <a:gd name="connsiteY170" fmla="*/ 193717 h 263604"/>
                <a:gd name="connsiteX171" fmla="*/ 39068 w 327898"/>
                <a:gd name="connsiteY171" fmla="*/ 192560 h 263604"/>
                <a:gd name="connsiteX172" fmla="*/ 37525 w 327898"/>
                <a:gd name="connsiteY172" fmla="*/ 193717 h 263604"/>
                <a:gd name="connsiteX173" fmla="*/ 32253 w 327898"/>
                <a:gd name="connsiteY173" fmla="*/ 198732 h 263604"/>
                <a:gd name="connsiteX174" fmla="*/ 41190 w 327898"/>
                <a:gd name="connsiteY174" fmla="*/ 190374 h 263604"/>
                <a:gd name="connsiteX175" fmla="*/ 41190 w 327898"/>
                <a:gd name="connsiteY175" fmla="*/ 189602 h 263604"/>
                <a:gd name="connsiteX176" fmla="*/ 41190 w 327898"/>
                <a:gd name="connsiteY176" fmla="*/ 190438 h 26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327898" h="263604">
                  <a:moveTo>
                    <a:pt x="316817" y="76638"/>
                  </a:moveTo>
                  <a:cubicBezTo>
                    <a:pt x="313493" y="74176"/>
                    <a:pt x="309443" y="72883"/>
                    <a:pt x="305309" y="72973"/>
                  </a:cubicBezTo>
                  <a:cubicBezTo>
                    <a:pt x="304891" y="74967"/>
                    <a:pt x="304196" y="76895"/>
                    <a:pt x="303251" y="78696"/>
                  </a:cubicBezTo>
                  <a:cubicBezTo>
                    <a:pt x="302223" y="80432"/>
                    <a:pt x="296307" y="80367"/>
                    <a:pt x="292450" y="79339"/>
                  </a:cubicBezTo>
                  <a:cubicBezTo>
                    <a:pt x="291357" y="80817"/>
                    <a:pt x="286406" y="81910"/>
                    <a:pt x="285699" y="83968"/>
                  </a:cubicBezTo>
                  <a:cubicBezTo>
                    <a:pt x="284992" y="86025"/>
                    <a:pt x="278820" y="85061"/>
                    <a:pt x="280749" y="91683"/>
                  </a:cubicBezTo>
                  <a:cubicBezTo>
                    <a:pt x="282677" y="98305"/>
                    <a:pt x="277727" y="96055"/>
                    <a:pt x="275798" y="95219"/>
                  </a:cubicBezTo>
                  <a:cubicBezTo>
                    <a:pt x="271349" y="94589"/>
                    <a:pt x="266822" y="95470"/>
                    <a:pt x="262939" y="97727"/>
                  </a:cubicBezTo>
                  <a:cubicBezTo>
                    <a:pt x="260972" y="99520"/>
                    <a:pt x="258033" y="99758"/>
                    <a:pt x="255802" y="98305"/>
                  </a:cubicBezTo>
                  <a:cubicBezTo>
                    <a:pt x="253404" y="96691"/>
                    <a:pt x="250177" y="97161"/>
                    <a:pt x="248344" y="99398"/>
                  </a:cubicBezTo>
                  <a:cubicBezTo>
                    <a:pt x="246673" y="102163"/>
                    <a:pt x="243651" y="97148"/>
                    <a:pt x="241144" y="97469"/>
                  </a:cubicBezTo>
                  <a:cubicBezTo>
                    <a:pt x="240449" y="97572"/>
                    <a:pt x="239896" y="98119"/>
                    <a:pt x="239793" y="98820"/>
                  </a:cubicBezTo>
                  <a:cubicBezTo>
                    <a:pt x="237479" y="97604"/>
                    <a:pt x="235068" y="96576"/>
                    <a:pt x="232593" y="95733"/>
                  </a:cubicBezTo>
                  <a:cubicBezTo>
                    <a:pt x="229931" y="94460"/>
                    <a:pt x="226832" y="94460"/>
                    <a:pt x="224170" y="95733"/>
                  </a:cubicBezTo>
                  <a:cubicBezTo>
                    <a:pt x="220711" y="96544"/>
                    <a:pt x="217130" y="96672"/>
                    <a:pt x="213626" y="96119"/>
                  </a:cubicBezTo>
                  <a:lnTo>
                    <a:pt x="213626" y="96119"/>
                  </a:lnTo>
                  <a:cubicBezTo>
                    <a:pt x="214204" y="94126"/>
                    <a:pt x="214204" y="90911"/>
                    <a:pt x="214719" y="88597"/>
                  </a:cubicBezTo>
                  <a:cubicBezTo>
                    <a:pt x="215079" y="84701"/>
                    <a:pt x="216840" y="81075"/>
                    <a:pt x="219669" y="78374"/>
                  </a:cubicBezTo>
                  <a:cubicBezTo>
                    <a:pt x="223270" y="75352"/>
                    <a:pt x="218834" y="74002"/>
                    <a:pt x="217162" y="74259"/>
                  </a:cubicBezTo>
                  <a:cubicBezTo>
                    <a:pt x="215490" y="74517"/>
                    <a:pt x="214140" y="72073"/>
                    <a:pt x="210733" y="72073"/>
                  </a:cubicBezTo>
                  <a:cubicBezTo>
                    <a:pt x="207595" y="72131"/>
                    <a:pt x="204612" y="70704"/>
                    <a:pt x="202696" y="68216"/>
                  </a:cubicBezTo>
                  <a:cubicBezTo>
                    <a:pt x="201346" y="66351"/>
                    <a:pt x="195302" y="65708"/>
                    <a:pt x="191702" y="65837"/>
                  </a:cubicBezTo>
                  <a:lnTo>
                    <a:pt x="191702" y="65837"/>
                  </a:lnTo>
                  <a:cubicBezTo>
                    <a:pt x="190853" y="61754"/>
                    <a:pt x="192557" y="57562"/>
                    <a:pt x="196009" y="55229"/>
                  </a:cubicBezTo>
                  <a:cubicBezTo>
                    <a:pt x="196588" y="54135"/>
                    <a:pt x="198260" y="53042"/>
                    <a:pt x="198517" y="51692"/>
                  </a:cubicBezTo>
                  <a:cubicBezTo>
                    <a:pt x="198774" y="50342"/>
                    <a:pt x="194852" y="46163"/>
                    <a:pt x="195238" y="43977"/>
                  </a:cubicBezTo>
                  <a:lnTo>
                    <a:pt x="195238" y="43527"/>
                  </a:lnTo>
                  <a:cubicBezTo>
                    <a:pt x="195373" y="40312"/>
                    <a:pt x="195842" y="37123"/>
                    <a:pt x="196652" y="34011"/>
                  </a:cubicBezTo>
                  <a:cubicBezTo>
                    <a:pt x="197810" y="31440"/>
                    <a:pt x="195559" y="28161"/>
                    <a:pt x="197424" y="28161"/>
                  </a:cubicBezTo>
                  <a:cubicBezTo>
                    <a:pt x="199288" y="28161"/>
                    <a:pt x="204367" y="28161"/>
                    <a:pt x="204367" y="24817"/>
                  </a:cubicBezTo>
                  <a:cubicBezTo>
                    <a:pt x="204367" y="21474"/>
                    <a:pt x="205846" y="22632"/>
                    <a:pt x="207004" y="20767"/>
                  </a:cubicBezTo>
                  <a:cubicBezTo>
                    <a:pt x="208161" y="18902"/>
                    <a:pt x="203660" y="15302"/>
                    <a:pt x="202953" y="14338"/>
                  </a:cubicBezTo>
                  <a:cubicBezTo>
                    <a:pt x="202246" y="13373"/>
                    <a:pt x="206232" y="12859"/>
                    <a:pt x="209382" y="8423"/>
                  </a:cubicBezTo>
                  <a:cubicBezTo>
                    <a:pt x="210244" y="5658"/>
                    <a:pt x="210102" y="2675"/>
                    <a:pt x="208997" y="0"/>
                  </a:cubicBezTo>
                  <a:cubicBezTo>
                    <a:pt x="208547" y="1350"/>
                    <a:pt x="207518" y="2250"/>
                    <a:pt x="205846" y="1286"/>
                  </a:cubicBezTo>
                  <a:cubicBezTo>
                    <a:pt x="203146" y="-386"/>
                    <a:pt x="198902" y="514"/>
                    <a:pt x="193373" y="1607"/>
                  </a:cubicBezTo>
                  <a:cubicBezTo>
                    <a:pt x="187844" y="2700"/>
                    <a:pt x="186237" y="8037"/>
                    <a:pt x="188230" y="10287"/>
                  </a:cubicBezTo>
                  <a:cubicBezTo>
                    <a:pt x="190223" y="12537"/>
                    <a:pt x="182893" y="13566"/>
                    <a:pt x="182379" y="10673"/>
                  </a:cubicBezTo>
                  <a:cubicBezTo>
                    <a:pt x="181865" y="7780"/>
                    <a:pt x="176271" y="9708"/>
                    <a:pt x="176657" y="13566"/>
                  </a:cubicBezTo>
                  <a:cubicBezTo>
                    <a:pt x="177043" y="17424"/>
                    <a:pt x="170613" y="18902"/>
                    <a:pt x="170999" y="23660"/>
                  </a:cubicBezTo>
                  <a:cubicBezTo>
                    <a:pt x="171385" y="28418"/>
                    <a:pt x="165084" y="32854"/>
                    <a:pt x="161034" y="35233"/>
                  </a:cubicBezTo>
                  <a:lnTo>
                    <a:pt x="159105" y="36390"/>
                  </a:lnTo>
                  <a:cubicBezTo>
                    <a:pt x="156546" y="38004"/>
                    <a:pt x="153749" y="39200"/>
                    <a:pt x="150811" y="39927"/>
                  </a:cubicBezTo>
                  <a:cubicBezTo>
                    <a:pt x="149872" y="40055"/>
                    <a:pt x="148921" y="40055"/>
                    <a:pt x="147982" y="39927"/>
                  </a:cubicBezTo>
                  <a:cubicBezTo>
                    <a:pt x="143610" y="39927"/>
                    <a:pt x="139752" y="43270"/>
                    <a:pt x="140459" y="50599"/>
                  </a:cubicBezTo>
                  <a:cubicBezTo>
                    <a:pt x="141167" y="57929"/>
                    <a:pt x="135123" y="58700"/>
                    <a:pt x="127601" y="59215"/>
                  </a:cubicBezTo>
                  <a:cubicBezTo>
                    <a:pt x="120078" y="59729"/>
                    <a:pt x="122650" y="65644"/>
                    <a:pt x="119500" y="68087"/>
                  </a:cubicBezTo>
                  <a:cubicBezTo>
                    <a:pt x="113713" y="69605"/>
                    <a:pt x="107580" y="67502"/>
                    <a:pt x="103941" y="62751"/>
                  </a:cubicBezTo>
                  <a:cubicBezTo>
                    <a:pt x="102462" y="58700"/>
                    <a:pt x="92496" y="62751"/>
                    <a:pt x="96740" y="67508"/>
                  </a:cubicBezTo>
                  <a:cubicBezTo>
                    <a:pt x="100983" y="72266"/>
                    <a:pt x="100790" y="78889"/>
                    <a:pt x="98411" y="80753"/>
                  </a:cubicBezTo>
                  <a:cubicBezTo>
                    <a:pt x="96032" y="82618"/>
                    <a:pt x="90889" y="77795"/>
                    <a:pt x="87546" y="80174"/>
                  </a:cubicBezTo>
                  <a:cubicBezTo>
                    <a:pt x="84202" y="82553"/>
                    <a:pt x="84074" y="77988"/>
                    <a:pt x="80023" y="76510"/>
                  </a:cubicBezTo>
                  <a:cubicBezTo>
                    <a:pt x="75973" y="75031"/>
                    <a:pt x="74301" y="78374"/>
                    <a:pt x="67936" y="77795"/>
                  </a:cubicBezTo>
                  <a:cubicBezTo>
                    <a:pt x="61571" y="77217"/>
                    <a:pt x="57778" y="80946"/>
                    <a:pt x="60221" y="83711"/>
                  </a:cubicBezTo>
                  <a:cubicBezTo>
                    <a:pt x="62664" y="86475"/>
                    <a:pt x="59835" y="88983"/>
                    <a:pt x="61635" y="91426"/>
                  </a:cubicBezTo>
                  <a:cubicBezTo>
                    <a:pt x="63435" y="93869"/>
                    <a:pt x="71922" y="93419"/>
                    <a:pt x="78159" y="96698"/>
                  </a:cubicBezTo>
                  <a:cubicBezTo>
                    <a:pt x="84395" y="99977"/>
                    <a:pt x="85874" y="97276"/>
                    <a:pt x="89024" y="99655"/>
                  </a:cubicBezTo>
                  <a:cubicBezTo>
                    <a:pt x="92175" y="102034"/>
                    <a:pt x="92882" y="100556"/>
                    <a:pt x="93075" y="105185"/>
                  </a:cubicBezTo>
                  <a:cubicBezTo>
                    <a:pt x="93621" y="110489"/>
                    <a:pt x="97556" y="114816"/>
                    <a:pt x="102783" y="115857"/>
                  </a:cubicBezTo>
                  <a:cubicBezTo>
                    <a:pt x="108891" y="117465"/>
                    <a:pt x="104262" y="121515"/>
                    <a:pt x="106127" y="125566"/>
                  </a:cubicBezTo>
                  <a:cubicBezTo>
                    <a:pt x="107991" y="129616"/>
                    <a:pt x="103362" y="135467"/>
                    <a:pt x="104262" y="140482"/>
                  </a:cubicBezTo>
                  <a:cubicBezTo>
                    <a:pt x="105162" y="145497"/>
                    <a:pt x="101305" y="161377"/>
                    <a:pt x="98411" y="162856"/>
                  </a:cubicBezTo>
                  <a:cubicBezTo>
                    <a:pt x="98161" y="162927"/>
                    <a:pt x="97891" y="162927"/>
                    <a:pt x="97640" y="162856"/>
                  </a:cubicBezTo>
                  <a:cubicBezTo>
                    <a:pt x="93911" y="163628"/>
                    <a:pt x="83238" y="159641"/>
                    <a:pt x="76166" y="160542"/>
                  </a:cubicBezTo>
                  <a:cubicBezTo>
                    <a:pt x="69093" y="161442"/>
                    <a:pt x="44597" y="159449"/>
                    <a:pt x="35211" y="160156"/>
                  </a:cubicBezTo>
                  <a:cubicBezTo>
                    <a:pt x="25824" y="160863"/>
                    <a:pt x="25245" y="156298"/>
                    <a:pt x="20166" y="156298"/>
                  </a:cubicBezTo>
                  <a:cubicBezTo>
                    <a:pt x="15087" y="156298"/>
                    <a:pt x="17208" y="162728"/>
                    <a:pt x="9815" y="162728"/>
                  </a:cubicBezTo>
                  <a:cubicBezTo>
                    <a:pt x="2421" y="162728"/>
                    <a:pt x="1778" y="167485"/>
                    <a:pt x="7114" y="171729"/>
                  </a:cubicBezTo>
                  <a:cubicBezTo>
                    <a:pt x="10136" y="174172"/>
                    <a:pt x="9750" y="179251"/>
                    <a:pt x="9300" y="183880"/>
                  </a:cubicBezTo>
                  <a:lnTo>
                    <a:pt x="9300" y="183880"/>
                  </a:lnTo>
                  <a:cubicBezTo>
                    <a:pt x="8689" y="186671"/>
                    <a:pt x="8824" y="189577"/>
                    <a:pt x="9686" y="192303"/>
                  </a:cubicBezTo>
                  <a:cubicBezTo>
                    <a:pt x="12065" y="196160"/>
                    <a:pt x="6729" y="216542"/>
                    <a:pt x="1971" y="222071"/>
                  </a:cubicBezTo>
                  <a:cubicBezTo>
                    <a:pt x="-2787" y="227600"/>
                    <a:pt x="1971" y="229079"/>
                    <a:pt x="6729" y="232936"/>
                  </a:cubicBezTo>
                  <a:cubicBezTo>
                    <a:pt x="11486" y="236794"/>
                    <a:pt x="8400" y="250746"/>
                    <a:pt x="8400" y="254025"/>
                  </a:cubicBezTo>
                  <a:cubicBezTo>
                    <a:pt x="8400" y="257304"/>
                    <a:pt x="12772" y="256468"/>
                    <a:pt x="17916" y="256468"/>
                  </a:cubicBezTo>
                  <a:cubicBezTo>
                    <a:pt x="21285" y="256050"/>
                    <a:pt x="24615" y="255388"/>
                    <a:pt x="27881" y="254475"/>
                  </a:cubicBezTo>
                  <a:lnTo>
                    <a:pt x="27881" y="254475"/>
                  </a:lnTo>
                  <a:cubicBezTo>
                    <a:pt x="30029" y="253992"/>
                    <a:pt x="32266" y="254173"/>
                    <a:pt x="34310" y="254989"/>
                  </a:cubicBezTo>
                  <a:cubicBezTo>
                    <a:pt x="39454" y="257368"/>
                    <a:pt x="42476" y="270162"/>
                    <a:pt x="49420" y="269262"/>
                  </a:cubicBezTo>
                  <a:cubicBezTo>
                    <a:pt x="52313" y="268941"/>
                    <a:pt x="50898" y="266691"/>
                    <a:pt x="52313" y="265276"/>
                  </a:cubicBezTo>
                  <a:cubicBezTo>
                    <a:pt x="53727" y="263862"/>
                    <a:pt x="56556" y="264890"/>
                    <a:pt x="59514" y="264890"/>
                  </a:cubicBezTo>
                  <a:cubicBezTo>
                    <a:pt x="62471" y="264890"/>
                    <a:pt x="63950" y="260647"/>
                    <a:pt x="70894" y="260454"/>
                  </a:cubicBezTo>
                  <a:cubicBezTo>
                    <a:pt x="77837" y="260261"/>
                    <a:pt x="82274" y="259747"/>
                    <a:pt x="86710" y="259940"/>
                  </a:cubicBezTo>
                  <a:cubicBezTo>
                    <a:pt x="91146" y="260133"/>
                    <a:pt x="94618" y="258654"/>
                    <a:pt x="95711" y="255504"/>
                  </a:cubicBezTo>
                  <a:cubicBezTo>
                    <a:pt x="97608" y="251813"/>
                    <a:pt x="101285" y="249376"/>
                    <a:pt x="105419" y="249074"/>
                  </a:cubicBezTo>
                  <a:cubicBezTo>
                    <a:pt x="110370" y="248367"/>
                    <a:pt x="109663" y="243223"/>
                    <a:pt x="110048" y="240266"/>
                  </a:cubicBezTo>
                  <a:cubicBezTo>
                    <a:pt x="110434" y="237308"/>
                    <a:pt x="118664" y="232936"/>
                    <a:pt x="119243" y="230750"/>
                  </a:cubicBezTo>
                  <a:cubicBezTo>
                    <a:pt x="119821" y="228564"/>
                    <a:pt x="114421" y="220078"/>
                    <a:pt x="119243" y="212555"/>
                  </a:cubicBezTo>
                  <a:cubicBezTo>
                    <a:pt x="124065" y="205033"/>
                    <a:pt x="129529" y="204647"/>
                    <a:pt x="129529" y="200404"/>
                  </a:cubicBezTo>
                  <a:cubicBezTo>
                    <a:pt x="129529" y="196160"/>
                    <a:pt x="134673" y="195067"/>
                    <a:pt x="140974" y="194360"/>
                  </a:cubicBezTo>
                  <a:cubicBezTo>
                    <a:pt x="147275" y="193653"/>
                    <a:pt x="149204" y="189410"/>
                    <a:pt x="154540" y="187159"/>
                  </a:cubicBezTo>
                  <a:cubicBezTo>
                    <a:pt x="158815" y="185726"/>
                    <a:pt x="161123" y="181096"/>
                    <a:pt x="159690" y="176821"/>
                  </a:cubicBezTo>
                  <a:cubicBezTo>
                    <a:pt x="159690" y="176821"/>
                    <a:pt x="159683" y="176814"/>
                    <a:pt x="159683" y="176808"/>
                  </a:cubicBezTo>
                  <a:cubicBezTo>
                    <a:pt x="159529" y="175721"/>
                    <a:pt x="159291" y="174648"/>
                    <a:pt x="158976" y="173593"/>
                  </a:cubicBezTo>
                  <a:cubicBezTo>
                    <a:pt x="156726" y="166392"/>
                    <a:pt x="163155" y="162213"/>
                    <a:pt x="169263" y="161249"/>
                  </a:cubicBezTo>
                  <a:cubicBezTo>
                    <a:pt x="177139" y="161120"/>
                    <a:pt x="184931" y="162837"/>
                    <a:pt x="192023" y="166264"/>
                  </a:cubicBezTo>
                  <a:cubicBezTo>
                    <a:pt x="195495" y="168450"/>
                    <a:pt x="200317" y="167871"/>
                    <a:pt x="206361" y="161442"/>
                  </a:cubicBezTo>
                  <a:cubicBezTo>
                    <a:pt x="208425" y="159050"/>
                    <a:pt x="211118" y="157288"/>
                    <a:pt x="214140" y="156362"/>
                  </a:cubicBezTo>
                  <a:cubicBezTo>
                    <a:pt x="214449" y="154916"/>
                    <a:pt x="214918" y="153514"/>
                    <a:pt x="215555" y="152183"/>
                  </a:cubicBezTo>
                  <a:cubicBezTo>
                    <a:pt x="216390" y="149997"/>
                    <a:pt x="212533" y="150512"/>
                    <a:pt x="209768" y="150255"/>
                  </a:cubicBezTo>
                  <a:cubicBezTo>
                    <a:pt x="207711" y="150171"/>
                    <a:pt x="206110" y="148429"/>
                    <a:pt x="206200" y="146371"/>
                  </a:cubicBezTo>
                  <a:cubicBezTo>
                    <a:pt x="206232" y="145587"/>
                    <a:pt x="206515" y="144828"/>
                    <a:pt x="207004" y="144211"/>
                  </a:cubicBezTo>
                  <a:cubicBezTo>
                    <a:pt x="208932" y="141125"/>
                    <a:pt x="205332" y="140868"/>
                    <a:pt x="203403" y="137782"/>
                  </a:cubicBezTo>
                  <a:cubicBezTo>
                    <a:pt x="201474" y="134695"/>
                    <a:pt x="204239" y="135596"/>
                    <a:pt x="205910" y="134760"/>
                  </a:cubicBezTo>
                  <a:cubicBezTo>
                    <a:pt x="207582" y="133924"/>
                    <a:pt x="209768" y="130645"/>
                    <a:pt x="208354" y="129809"/>
                  </a:cubicBezTo>
                  <a:cubicBezTo>
                    <a:pt x="206939" y="128973"/>
                    <a:pt x="205910" y="127045"/>
                    <a:pt x="207004" y="123701"/>
                  </a:cubicBezTo>
                  <a:cubicBezTo>
                    <a:pt x="210797" y="123316"/>
                    <a:pt x="216005" y="122930"/>
                    <a:pt x="217612" y="122930"/>
                  </a:cubicBezTo>
                  <a:cubicBezTo>
                    <a:pt x="220184" y="122930"/>
                    <a:pt x="222755" y="114829"/>
                    <a:pt x="224041" y="114121"/>
                  </a:cubicBezTo>
                  <a:cubicBezTo>
                    <a:pt x="225327" y="113414"/>
                    <a:pt x="228092" y="119972"/>
                    <a:pt x="231049" y="122544"/>
                  </a:cubicBezTo>
                  <a:cubicBezTo>
                    <a:pt x="234007" y="125116"/>
                    <a:pt x="234328" y="120358"/>
                    <a:pt x="234328" y="118172"/>
                  </a:cubicBezTo>
                  <a:cubicBezTo>
                    <a:pt x="234328" y="115986"/>
                    <a:pt x="236900" y="115214"/>
                    <a:pt x="238765" y="115600"/>
                  </a:cubicBezTo>
                  <a:cubicBezTo>
                    <a:pt x="240629" y="115986"/>
                    <a:pt x="244615" y="116693"/>
                    <a:pt x="244615" y="114121"/>
                  </a:cubicBezTo>
                  <a:cubicBezTo>
                    <a:pt x="244615" y="111550"/>
                    <a:pt x="246866" y="112643"/>
                    <a:pt x="248280" y="112643"/>
                  </a:cubicBezTo>
                  <a:cubicBezTo>
                    <a:pt x="249695" y="112643"/>
                    <a:pt x="250145" y="109685"/>
                    <a:pt x="250145" y="109685"/>
                  </a:cubicBezTo>
                  <a:lnTo>
                    <a:pt x="252523" y="107499"/>
                  </a:lnTo>
                  <a:lnTo>
                    <a:pt x="254131" y="108335"/>
                  </a:lnTo>
                  <a:cubicBezTo>
                    <a:pt x="256317" y="109685"/>
                    <a:pt x="260560" y="107242"/>
                    <a:pt x="261846" y="105828"/>
                  </a:cubicBezTo>
                  <a:cubicBezTo>
                    <a:pt x="263132" y="104413"/>
                    <a:pt x="270912" y="104477"/>
                    <a:pt x="271747" y="104477"/>
                  </a:cubicBezTo>
                  <a:cubicBezTo>
                    <a:pt x="272583" y="104477"/>
                    <a:pt x="272840" y="108849"/>
                    <a:pt x="274190" y="109685"/>
                  </a:cubicBezTo>
                  <a:cubicBezTo>
                    <a:pt x="277862" y="110785"/>
                    <a:pt x="281674" y="111344"/>
                    <a:pt x="285506" y="111357"/>
                  </a:cubicBezTo>
                  <a:cubicBezTo>
                    <a:pt x="290200" y="111357"/>
                    <a:pt x="297079" y="113800"/>
                    <a:pt x="299265" y="113800"/>
                  </a:cubicBezTo>
                  <a:cubicBezTo>
                    <a:pt x="301451" y="113800"/>
                    <a:pt x="305052" y="109942"/>
                    <a:pt x="310066" y="109942"/>
                  </a:cubicBezTo>
                  <a:cubicBezTo>
                    <a:pt x="315081" y="109942"/>
                    <a:pt x="317782" y="106921"/>
                    <a:pt x="318553" y="107242"/>
                  </a:cubicBezTo>
                  <a:lnTo>
                    <a:pt x="318553" y="107242"/>
                  </a:lnTo>
                  <a:cubicBezTo>
                    <a:pt x="318939" y="105699"/>
                    <a:pt x="319518" y="104477"/>
                    <a:pt x="320546" y="104349"/>
                  </a:cubicBezTo>
                  <a:cubicBezTo>
                    <a:pt x="322604" y="104027"/>
                    <a:pt x="321125" y="100620"/>
                    <a:pt x="322604" y="98884"/>
                  </a:cubicBezTo>
                  <a:cubicBezTo>
                    <a:pt x="324082" y="97148"/>
                    <a:pt x="321446" y="93676"/>
                    <a:pt x="324018" y="93998"/>
                  </a:cubicBezTo>
                  <a:cubicBezTo>
                    <a:pt x="326590" y="94319"/>
                    <a:pt x="329483" y="94576"/>
                    <a:pt x="329483" y="90847"/>
                  </a:cubicBezTo>
                  <a:cubicBezTo>
                    <a:pt x="329567" y="89555"/>
                    <a:pt x="330171" y="88346"/>
                    <a:pt x="331155" y="87504"/>
                  </a:cubicBezTo>
                  <a:cubicBezTo>
                    <a:pt x="329104" y="84270"/>
                    <a:pt x="327458" y="80792"/>
                    <a:pt x="326268" y="77153"/>
                  </a:cubicBezTo>
                  <a:cubicBezTo>
                    <a:pt x="326268" y="77153"/>
                    <a:pt x="320096" y="80367"/>
                    <a:pt x="316817" y="76638"/>
                  </a:cubicBezTo>
                  <a:close/>
                  <a:moveTo>
                    <a:pt x="37139" y="186645"/>
                  </a:moveTo>
                  <a:cubicBezTo>
                    <a:pt x="37139" y="187738"/>
                    <a:pt x="38232" y="188124"/>
                    <a:pt x="39325" y="188509"/>
                  </a:cubicBezTo>
                  <a:cubicBezTo>
                    <a:pt x="38232" y="188124"/>
                    <a:pt x="37139" y="187738"/>
                    <a:pt x="37139" y="186645"/>
                  </a:cubicBezTo>
                  <a:cubicBezTo>
                    <a:pt x="37139" y="185552"/>
                    <a:pt x="36046" y="184395"/>
                    <a:pt x="34503" y="184137"/>
                  </a:cubicBezTo>
                  <a:cubicBezTo>
                    <a:pt x="36046" y="184395"/>
                    <a:pt x="37139" y="185295"/>
                    <a:pt x="37139" y="186645"/>
                  </a:cubicBezTo>
                  <a:close/>
                  <a:moveTo>
                    <a:pt x="26017" y="250939"/>
                  </a:moveTo>
                  <a:lnTo>
                    <a:pt x="26017" y="250939"/>
                  </a:lnTo>
                  <a:cubicBezTo>
                    <a:pt x="26017" y="250296"/>
                    <a:pt x="26017" y="249524"/>
                    <a:pt x="26017" y="248753"/>
                  </a:cubicBezTo>
                  <a:cubicBezTo>
                    <a:pt x="26017" y="249588"/>
                    <a:pt x="26017" y="250360"/>
                    <a:pt x="26017" y="251003"/>
                  </a:cubicBezTo>
                  <a:close/>
                  <a:moveTo>
                    <a:pt x="30903" y="218792"/>
                  </a:moveTo>
                  <a:cubicBezTo>
                    <a:pt x="32060" y="218792"/>
                    <a:pt x="32253" y="218020"/>
                    <a:pt x="32189" y="216927"/>
                  </a:cubicBezTo>
                  <a:cubicBezTo>
                    <a:pt x="32189" y="218020"/>
                    <a:pt x="32189" y="218792"/>
                    <a:pt x="30903" y="218792"/>
                  </a:cubicBezTo>
                  <a:cubicBezTo>
                    <a:pt x="28524" y="218792"/>
                    <a:pt x="25952" y="219499"/>
                    <a:pt x="26338" y="221428"/>
                  </a:cubicBezTo>
                  <a:cubicBezTo>
                    <a:pt x="25952" y="219563"/>
                    <a:pt x="28524" y="218856"/>
                    <a:pt x="30903" y="218856"/>
                  </a:cubicBezTo>
                  <a:close/>
                  <a:moveTo>
                    <a:pt x="29553" y="231265"/>
                  </a:moveTo>
                  <a:cubicBezTo>
                    <a:pt x="28447" y="232409"/>
                    <a:pt x="27810" y="233920"/>
                    <a:pt x="27753" y="235508"/>
                  </a:cubicBezTo>
                  <a:cubicBezTo>
                    <a:pt x="27823" y="233939"/>
                    <a:pt x="28466" y="232454"/>
                    <a:pt x="29553" y="231329"/>
                  </a:cubicBezTo>
                  <a:close/>
                  <a:moveTo>
                    <a:pt x="28203" y="237115"/>
                  </a:moveTo>
                  <a:lnTo>
                    <a:pt x="28203" y="237115"/>
                  </a:lnTo>
                  <a:cubicBezTo>
                    <a:pt x="28203" y="237115"/>
                    <a:pt x="28203" y="237115"/>
                    <a:pt x="28203" y="236794"/>
                  </a:cubicBezTo>
                  <a:cubicBezTo>
                    <a:pt x="28203" y="236472"/>
                    <a:pt x="28138" y="237051"/>
                    <a:pt x="28203" y="237180"/>
                  </a:cubicBezTo>
                  <a:close/>
                  <a:moveTo>
                    <a:pt x="31932" y="212941"/>
                  </a:moveTo>
                  <a:cubicBezTo>
                    <a:pt x="31945" y="212452"/>
                    <a:pt x="32054" y="211970"/>
                    <a:pt x="32253" y="211527"/>
                  </a:cubicBezTo>
                  <a:cubicBezTo>
                    <a:pt x="32047" y="211996"/>
                    <a:pt x="31938" y="212497"/>
                    <a:pt x="31932" y="213005"/>
                  </a:cubicBezTo>
                  <a:close/>
                  <a:moveTo>
                    <a:pt x="26917" y="186066"/>
                  </a:moveTo>
                  <a:lnTo>
                    <a:pt x="26081" y="185552"/>
                  </a:lnTo>
                  <a:close/>
                  <a:moveTo>
                    <a:pt x="17015" y="183430"/>
                  </a:moveTo>
                  <a:cubicBezTo>
                    <a:pt x="17054" y="182890"/>
                    <a:pt x="16919" y="182350"/>
                    <a:pt x="16630" y="181887"/>
                  </a:cubicBezTo>
                  <a:cubicBezTo>
                    <a:pt x="16919" y="182350"/>
                    <a:pt x="17054" y="182890"/>
                    <a:pt x="17015" y="183430"/>
                  </a:cubicBezTo>
                  <a:cubicBezTo>
                    <a:pt x="16945" y="183707"/>
                    <a:pt x="16945" y="183989"/>
                    <a:pt x="17015" y="184266"/>
                  </a:cubicBezTo>
                  <a:cubicBezTo>
                    <a:pt x="16951" y="184015"/>
                    <a:pt x="16951" y="183745"/>
                    <a:pt x="17015" y="183494"/>
                  </a:cubicBezTo>
                  <a:close/>
                  <a:moveTo>
                    <a:pt x="30903" y="243352"/>
                  </a:moveTo>
                  <a:cubicBezTo>
                    <a:pt x="29881" y="243506"/>
                    <a:pt x="28910" y="243905"/>
                    <a:pt x="28074" y="244509"/>
                  </a:cubicBezTo>
                  <a:cubicBezTo>
                    <a:pt x="28910" y="243905"/>
                    <a:pt x="29881" y="243506"/>
                    <a:pt x="30903" y="243352"/>
                  </a:cubicBezTo>
                  <a:cubicBezTo>
                    <a:pt x="32124" y="243352"/>
                    <a:pt x="32639" y="242709"/>
                    <a:pt x="32767" y="242195"/>
                  </a:cubicBezTo>
                  <a:cubicBezTo>
                    <a:pt x="32639" y="242773"/>
                    <a:pt x="32124" y="243223"/>
                    <a:pt x="30903" y="243416"/>
                  </a:cubicBezTo>
                  <a:close/>
                  <a:moveTo>
                    <a:pt x="32253" y="198668"/>
                  </a:moveTo>
                  <a:cubicBezTo>
                    <a:pt x="32401" y="199909"/>
                    <a:pt x="32723" y="201124"/>
                    <a:pt x="33218" y="202268"/>
                  </a:cubicBezTo>
                  <a:cubicBezTo>
                    <a:pt x="32723" y="201124"/>
                    <a:pt x="32401" y="199909"/>
                    <a:pt x="32253" y="198668"/>
                  </a:cubicBezTo>
                  <a:cubicBezTo>
                    <a:pt x="32253" y="196610"/>
                    <a:pt x="34761" y="195646"/>
                    <a:pt x="37525" y="193717"/>
                  </a:cubicBezTo>
                  <a:lnTo>
                    <a:pt x="39068" y="192560"/>
                  </a:lnTo>
                  <a:lnTo>
                    <a:pt x="37525" y="193717"/>
                  </a:lnTo>
                  <a:cubicBezTo>
                    <a:pt x="34761" y="195582"/>
                    <a:pt x="32253" y="196675"/>
                    <a:pt x="32253" y="198732"/>
                  </a:cubicBezTo>
                  <a:close/>
                  <a:moveTo>
                    <a:pt x="41190" y="190374"/>
                  </a:moveTo>
                  <a:cubicBezTo>
                    <a:pt x="41274" y="190123"/>
                    <a:pt x="41274" y="189853"/>
                    <a:pt x="41190" y="189602"/>
                  </a:cubicBezTo>
                  <a:cubicBezTo>
                    <a:pt x="41286" y="189872"/>
                    <a:pt x="41286" y="190168"/>
                    <a:pt x="41190" y="190438"/>
                  </a:cubicBezTo>
                  <a:close/>
                </a:path>
              </a:pathLst>
            </a:custGeom>
            <a:solidFill>
              <a:srgbClr val="3B97DE"/>
            </a:solidFill>
            <a:ln w="6429" cap="flat">
              <a:solidFill>
                <a:srgbClr val="3B97D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06" name="Freeform 58">
              <a:extLst>
                <a:ext uri="{FF2B5EF4-FFF2-40B4-BE49-F238E27FC236}">
                  <a16:creationId xmlns:a16="http://schemas.microsoft.com/office/drawing/2014/main" id="{9A5AE5A6-F608-9024-D7E6-153DAA238877}"/>
                </a:ext>
              </a:extLst>
            </p:cNvPr>
            <p:cNvSpPr/>
            <p:nvPr/>
          </p:nvSpPr>
          <p:spPr>
            <a:xfrm>
              <a:off x="4461706" y="1853438"/>
              <a:ext cx="321469" cy="315039"/>
            </a:xfrm>
            <a:custGeom>
              <a:avLst/>
              <a:gdLst>
                <a:gd name="connsiteX0" fmla="*/ 320020 w 321468"/>
                <a:gd name="connsiteY0" fmla="*/ 170401 h 315039"/>
                <a:gd name="connsiteX1" fmla="*/ 304204 w 321468"/>
                <a:gd name="connsiteY1" fmla="*/ 158250 h 315039"/>
                <a:gd name="connsiteX2" fmla="*/ 311919 w 321468"/>
                <a:gd name="connsiteY2" fmla="*/ 151241 h 315039"/>
                <a:gd name="connsiteX3" fmla="*/ 305490 w 321468"/>
                <a:gd name="connsiteY3" fmla="*/ 144812 h 315039"/>
                <a:gd name="connsiteX4" fmla="*/ 307290 w 321468"/>
                <a:gd name="connsiteY4" fmla="*/ 138383 h 315039"/>
                <a:gd name="connsiteX5" fmla="*/ 300861 w 321468"/>
                <a:gd name="connsiteY5" fmla="*/ 134332 h 315039"/>
                <a:gd name="connsiteX6" fmla="*/ 303818 w 321468"/>
                <a:gd name="connsiteY6" fmla="*/ 130668 h 315039"/>
                <a:gd name="connsiteX7" fmla="*/ 301953 w 321468"/>
                <a:gd name="connsiteY7" fmla="*/ 121152 h 315039"/>
                <a:gd name="connsiteX8" fmla="*/ 306004 w 321468"/>
                <a:gd name="connsiteY8" fmla="*/ 113758 h 315039"/>
                <a:gd name="connsiteX9" fmla="*/ 294238 w 321468"/>
                <a:gd name="connsiteY9" fmla="*/ 95049 h 315039"/>
                <a:gd name="connsiteX10" fmla="*/ 297903 w 321468"/>
                <a:gd name="connsiteY10" fmla="*/ 87719 h 315039"/>
                <a:gd name="connsiteX11" fmla="*/ 305618 w 321468"/>
                <a:gd name="connsiteY11" fmla="*/ 78525 h 315039"/>
                <a:gd name="connsiteX12" fmla="*/ 296810 w 321468"/>
                <a:gd name="connsiteY12" fmla="*/ 69331 h 315039"/>
                <a:gd name="connsiteX13" fmla="*/ 289095 w 321468"/>
                <a:gd name="connsiteY13" fmla="*/ 64895 h 315039"/>
                <a:gd name="connsiteX14" fmla="*/ 287294 w 321468"/>
                <a:gd name="connsiteY14" fmla="*/ 57951 h 315039"/>
                <a:gd name="connsiteX15" fmla="*/ 289095 w 321468"/>
                <a:gd name="connsiteY15" fmla="*/ 51522 h 315039"/>
                <a:gd name="connsiteX16" fmla="*/ 293852 w 321468"/>
                <a:gd name="connsiteY16" fmla="*/ 47857 h 315039"/>
                <a:gd name="connsiteX17" fmla="*/ 296746 w 321468"/>
                <a:gd name="connsiteY17" fmla="*/ 43228 h 315039"/>
                <a:gd name="connsiteX18" fmla="*/ 302468 w 321468"/>
                <a:gd name="connsiteY18" fmla="*/ 40399 h 315039"/>
                <a:gd name="connsiteX19" fmla="*/ 312755 w 321468"/>
                <a:gd name="connsiteY19" fmla="*/ 35641 h 315039"/>
                <a:gd name="connsiteX20" fmla="*/ 319184 w 321468"/>
                <a:gd name="connsiteY20" fmla="*/ 31205 h 315039"/>
                <a:gd name="connsiteX21" fmla="*/ 309926 w 321468"/>
                <a:gd name="connsiteY21" fmla="*/ 31591 h 315039"/>
                <a:gd name="connsiteX22" fmla="*/ 304397 w 321468"/>
                <a:gd name="connsiteY22" fmla="*/ 31076 h 315039"/>
                <a:gd name="connsiteX23" fmla="*/ 296360 w 321468"/>
                <a:gd name="connsiteY23" fmla="*/ 24647 h 315039"/>
                <a:gd name="connsiteX24" fmla="*/ 302789 w 321468"/>
                <a:gd name="connsiteY24" fmla="*/ 25161 h 315039"/>
                <a:gd name="connsiteX25" fmla="*/ 311019 w 321468"/>
                <a:gd name="connsiteY25" fmla="*/ 22590 h 315039"/>
                <a:gd name="connsiteX26" fmla="*/ 319506 w 321468"/>
                <a:gd name="connsiteY26" fmla="*/ 19311 h 315039"/>
                <a:gd name="connsiteX27" fmla="*/ 313076 w 321468"/>
                <a:gd name="connsiteY27" fmla="*/ 12881 h 315039"/>
                <a:gd name="connsiteX28" fmla="*/ 303689 w 321468"/>
                <a:gd name="connsiteY28" fmla="*/ 9731 h 315039"/>
                <a:gd name="connsiteX29" fmla="*/ 297260 w 321468"/>
                <a:gd name="connsiteY29" fmla="*/ 6580 h 315039"/>
                <a:gd name="connsiteX30" fmla="*/ 287552 w 321468"/>
                <a:gd name="connsiteY30" fmla="*/ 13010 h 315039"/>
                <a:gd name="connsiteX31" fmla="*/ 284594 w 321468"/>
                <a:gd name="connsiteY31" fmla="*/ 14103 h 315039"/>
                <a:gd name="connsiteX32" fmla="*/ 286073 w 321468"/>
                <a:gd name="connsiteY32" fmla="*/ 7159 h 315039"/>
                <a:gd name="connsiteX33" fmla="*/ 280929 w 321468"/>
                <a:gd name="connsiteY33" fmla="*/ 151 h 315039"/>
                <a:gd name="connsiteX34" fmla="*/ 273214 w 321468"/>
                <a:gd name="connsiteY34" fmla="*/ 7159 h 315039"/>
                <a:gd name="connsiteX35" fmla="*/ 265885 w 321468"/>
                <a:gd name="connsiteY35" fmla="*/ 16868 h 315039"/>
                <a:gd name="connsiteX36" fmla="*/ 265885 w 321468"/>
                <a:gd name="connsiteY36" fmla="*/ 6388 h 315039"/>
                <a:gd name="connsiteX37" fmla="*/ 257977 w 321468"/>
                <a:gd name="connsiteY37" fmla="*/ 10631 h 315039"/>
                <a:gd name="connsiteX38" fmla="*/ 246018 w 321468"/>
                <a:gd name="connsiteY38" fmla="*/ 22397 h 315039"/>
                <a:gd name="connsiteX39" fmla="*/ 248204 w 321468"/>
                <a:gd name="connsiteY39" fmla="*/ 14489 h 315039"/>
                <a:gd name="connsiteX40" fmla="*/ 256305 w 321468"/>
                <a:gd name="connsiteY40" fmla="*/ 4973 h 315039"/>
                <a:gd name="connsiteX41" fmla="*/ 254826 w 321468"/>
                <a:gd name="connsiteY41" fmla="*/ 151 h 315039"/>
                <a:gd name="connsiteX42" fmla="*/ 248011 w 321468"/>
                <a:gd name="connsiteY42" fmla="*/ 5680 h 315039"/>
                <a:gd name="connsiteX43" fmla="*/ 239203 w 321468"/>
                <a:gd name="connsiteY43" fmla="*/ 4587 h 315039"/>
                <a:gd name="connsiteX44" fmla="*/ 237017 w 321468"/>
                <a:gd name="connsiteY44" fmla="*/ 9345 h 315039"/>
                <a:gd name="connsiteX45" fmla="*/ 234252 w 321468"/>
                <a:gd name="connsiteY45" fmla="*/ 11210 h 315039"/>
                <a:gd name="connsiteX46" fmla="*/ 225637 w 321468"/>
                <a:gd name="connsiteY46" fmla="*/ 14103 h 315039"/>
                <a:gd name="connsiteX47" fmla="*/ 222679 w 321468"/>
                <a:gd name="connsiteY47" fmla="*/ 18925 h 315039"/>
                <a:gd name="connsiteX48" fmla="*/ 223194 w 321468"/>
                <a:gd name="connsiteY48" fmla="*/ 24814 h 315039"/>
                <a:gd name="connsiteX49" fmla="*/ 221393 w 321468"/>
                <a:gd name="connsiteY49" fmla="*/ 26061 h 315039"/>
                <a:gd name="connsiteX50" fmla="*/ 216829 w 321468"/>
                <a:gd name="connsiteY50" fmla="*/ 17961 h 315039"/>
                <a:gd name="connsiteX51" fmla="*/ 219400 w 321468"/>
                <a:gd name="connsiteY51" fmla="*/ 13203 h 315039"/>
                <a:gd name="connsiteX52" fmla="*/ 225830 w 321468"/>
                <a:gd name="connsiteY52" fmla="*/ 6773 h 315039"/>
                <a:gd name="connsiteX53" fmla="*/ 221458 w 321468"/>
                <a:gd name="connsiteY53" fmla="*/ 7866 h 315039"/>
                <a:gd name="connsiteX54" fmla="*/ 211364 w 321468"/>
                <a:gd name="connsiteY54" fmla="*/ 9924 h 315039"/>
                <a:gd name="connsiteX55" fmla="*/ 212071 w 321468"/>
                <a:gd name="connsiteY55" fmla="*/ 18153 h 315039"/>
                <a:gd name="connsiteX56" fmla="*/ 208599 w 321468"/>
                <a:gd name="connsiteY56" fmla="*/ 20725 h 315039"/>
                <a:gd name="connsiteX57" fmla="*/ 199212 w 321468"/>
                <a:gd name="connsiteY57" fmla="*/ 20725 h 315039"/>
                <a:gd name="connsiteX58" fmla="*/ 206220 w 321468"/>
                <a:gd name="connsiteY58" fmla="*/ 27155 h 315039"/>
                <a:gd name="connsiteX59" fmla="*/ 200305 w 321468"/>
                <a:gd name="connsiteY59" fmla="*/ 26447 h 315039"/>
                <a:gd name="connsiteX60" fmla="*/ 193876 w 321468"/>
                <a:gd name="connsiteY60" fmla="*/ 22397 h 315039"/>
                <a:gd name="connsiteX61" fmla="*/ 189889 w 321468"/>
                <a:gd name="connsiteY61" fmla="*/ 24776 h 315039"/>
                <a:gd name="connsiteX62" fmla="*/ 192783 w 321468"/>
                <a:gd name="connsiteY62" fmla="*/ 32877 h 315039"/>
                <a:gd name="connsiteX63" fmla="*/ 188604 w 321468"/>
                <a:gd name="connsiteY63" fmla="*/ 30305 h 315039"/>
                <a:gd name="connsiteX64" fmla="*/ 181596 w 321468"/>
                <a:gd name="connsiteY64" fmla="*/ 29726 h 315039"/>
                <a:gd name="connsiteX65" fmla="*/ 180696 w 321468"/>
                <a:gd name="connsiteY65" fmla="*/ 22590 h 315039"/>
                <a:gd name="connsiteX66" fmla="*/ 172016 w 321468"/>
                <a:gd name="connsiteY66" fmla="*/ 23297 h 315039"/>
                <a:gd name="connsiteX67" fmla="*/ 168544 w 321468"/>
                <a:gd name="connsiteY67" fmla="*/ 26833 h 315039"/>
                <a:gd name="connsiteX68" fmla="*/ 167451 w 321468"/>
                <a:gd name="connsiteY68" fmla="*/ 32491 h 315039"/>
                <a:gd name="connsiteX69" fmla="*/ 163400 w 321468"/>
                <a:gd name="connsiteY69" fmla="*/ 35449 h 315039"/>
                <a:gd name="connsiteX70" fmla="*/ 158964 w 321468"/>
                <a:gd name="connsiteY70" fmla="*/ 36027 h 315039"/>
                <a:gd name="connsiteX71" fmla="*/ 150542 w 321468"/>
                <a:gd name="connsiteY71" fmla="*/ 37120 h 315039"/>
                <a:gd name="connsiteX72" fmla="*/ 144112 w 321468"/>
                <a:gd name="connsiteY72" fmla="*/ 45542 h 315039"/>
                <a:gd name="connsiteX73" fmla="*/ 152020 w 321468"/>
                <a:gd name="connsiteY73" fmla="*/ 44964 h 315039"/>
                <a:gd name="connsiteX74" fmla="*/ 153692 w 321468"/>
                <a:gd name="connsiteY74" fmla="*/ 49400 h 315039"/>
                <a:gd name="connsiteX75" fmla="*/ 152535 w 321468"/>
                <a:gd name="connsiteY75" fmla="*/ 52744 h 315039"/>
                <a:gd name="connsiteX76" fmla="*/ 146105 w 321468"/>
                <a:gd name="connsiteY76" fmla="*/ 53451 h 315039"/>
                <a:gd name="connsiteX77" fmla="*/ 140640 w 321468"/>
                <a:gd name="connsiteY77" fmla="*/ 50107 h 315039"/>
                <a:gd name="connsiteX78" fmla="*/ 133825 w 321468"/>
                <a:gd name="connsiteY78" fmla="*/ 53451 h 315039"/>
                <a:gd name="connsiteX79" fmla="*/ 136783 w 321468"/>
                <a:gd name="connsiteY79" fmla="*/ 43164 h 315039"/>
                <a:gd name="connsiteX80" fmla="*/ 129389 w 321468"/>
                <a:gd name="connsiteY80" fmla="*/ 49014 h 315039"/>
                <a:gd name="connsiteX81" fmla="*/ 121545 w 321468"/>
                <a:gd name="connsiteY81" fmla="*/ 55122 h 315039"/>
                <a:gd name="connsiteX82" fmla="*/ 116209 w 321468"/>
                <a:gd name="connsiteY82" fmla="*/ 61552 h 315039"/>
                <a:gd name="connsiteX83" fmla="*/ 100907 w 321468"/>
                <a:gd name="connsiteY83" fmla="*/ 70039 h 315039"/>
                <a:gd name="connsiteX84" fmla="*/ 105150 w 321468"/>
                <a:gd name="connsiteY84" fmla="*/ 70424 h 315039"/>
                <a:gd name="connsiteX85" fmla="*/ 114344 w 321468"/>
                <a:gd name="connsiteY85" fmla="*/ 65795 h 315039"/>
                <a:gd name="connsiteX86" fmla="*/ 126496 w 321468"/>
                <a:gd name="connsiteY86" fmla="*/ 61423 h 315039"/>
                <a:gd name="connsiteX87" fmla="*/ 133472 w 321468"/>
                <a:gd name="connsiteY87" fmla="*/ 60812 h 315039"/>
                <a:gd name="connsiteX88" fmla="*/ 133825 w 321468"/>
                <a:gd name="connsiteY88" fmla="*/ 60330 h 315039"/>
                <a:gd name="connsiteX89" fmla="*/ 140242 w 321468"/>
                <a:gd name="connsiteY89" fmla="*/ 58633 h 315039"/>
                <a:gd name="connsiteX90" fmla="*/ 141540 w 321468"/>
                <a:gd name="connsiteY90" fmla="*/ 59752 h 315039"/>
                <a:gd name="connsiteX91" fmla="*/ 140448 w 321468"/>
                <a:gd name="connsiteY91" fmla="*/ 66181 h 315039"/>
                <a:gd name="connsiteX92" fmla="*/ 136976 w 321468"/>
                <a:gd name="connsiteY92" fmla="*/ 68174 h 315039"/>
                <a:gd name="connsiteX93" fmla="*/ 131961 w 321468"/>
                <a:gd name="connsiteY93" fmla="*/ 65795 h 315039"/>
                <a:gd name="connsiteX94" fmla="*/ 126110 w 321468"/>
                <a:gd name="connsiteY94" fmla="*/ 70939 h 315039"/>
                <a:gd name="connsiteX95" fmla="*/ 121159 w 321468"/>
                <a:gd name="connsiteY95" fmla="*/ 79940 h 315039"/>
                <a:gd name="connsiteX96" fmla="*/ 116595 w 321468"/>
                <a:gd name="connsiteY96" fmla="*/ 83797 h 315039"/>
                <a:gd name="connsiteX97" fmla="*/ 105150 w 321468"/>
                <a:gd name="connsiteY97" fmla="*/ 99421 h 315039"/>
                <a:gd name="connsiteX98" fmla="*/ 103157 w 321468"/>
                <a:gd name="connsiteY98" fmla="*/ 108615 h 315039"/>
                <a:gd name="connsiteX99" fmla="*/ 93449 w 321468"/>
                <a:gd name="connsiteY99" fmla="*/ 110286 h 315039"/>
                <a:gd name="connsiteX100" fmla="*/ 91777 w 321468"/>
                <a:gd name="connsiteY100" fmla="*/ 121666 h 315039"/>
                <a:gd name="connsiteX101" fmla="*/ 91777 w 321468"/>
                <a:gd name="connsiteY101" fmla="*/ 130089 h 315039"/>
                <a:gd name="connsiteX102" fmla="*/ 84062 w 321468"/>
                <a:gd name="connsiteY102" fmla="*/ 131182 h 315039"/>
                <a:gd name="connsiteX103" fmla="*/ 75382 w 321468"/>
                <a:gd name="connsiteY103" fmla="*/ 133946 h 315039"/>
                <a:gd name="connsiteX104" fmla="*/ 82390 w 321468"/>
                <a:gd name="connsiteY104" fmla="*/ 141662 h 315039"/>
                <a:gd name="connsiteX105" fmla="*/ 78533 w 321468"/>
                <a:gd name="connsiteY105" fmla="*/ 143333 h 315039"/>
                <a:gd name="connsiteX106" fmla="*/ 67538 w 321468"/>
                <a:gd name="connsiteY106" fmla="*/ 147770 h 315039"/>
                <a:gd name="connsiteX107" fmla="*/ 59823 w 321468"/>
                <a:gd name="connsiteY107" fmla="*/ 155614 h 315039"/>
                <a:gd name="connsiteX108" fmla="*/ 53715 w 321468"/>
                <a:gd name="connsiteY108" fmla="*/ 165000 h 315039"/>
                <a:gd name="connsiteX109" fmla="*/ 46900 w 321468"/>
                <a:gd name="connsiteY109" fmla="*/ 159664 h 315039"/>
                <a:gd name="connsiteX110" fmla="*/ 45486 w 321468"/>
                <a:gd name="connsiteY110" fmla="*/ 166672 h 315039"/>
                <a:gd name="connsiteX111" fmla="*/ 38670 w 321468"/>
                <a:gd name="connsiteY111" fmla="*/ 170915 h 315039"/>
                <a:gd name="connsiteX112" fmla="*/ 26712 w 321468"/>
                <a:gd name="connsiteY112" fmla="*/ 175287 h 315039"/>
                <a:gd name="connsiteX113" fmla="*/ 33141 w 321468"/>
                <a:gd name="connsiteY113" fmla="*/ 180238 h 315039"/>
                <a:gd name="connsiteX114" fmla="*/ 22468 w 321468"/>
                <a:gd name="connsiteY114" fmla="*/ 180238 h 315039"/>
                <a:gd name="connsiteX115" fmla="*/ 16039 w 321468"/>
                <a:gd name="connsiteY115" fmla="*/ 184674 h 315039"/>
                <a:gd name="connsiteX116" fmla="*/ 10381 w 321468"/>
                <a:gd name="connsiteY116" fmla="*/ 190332 h 315039"/>
                <a:gd name="connsiteX117" fmla="*/ 5752 w 321468"/>
                <a:gd name="connsiteY117" fmla="*/ 191618 h 315039"/>
                <a:gd name="connsiteX118" fmla="*/ 94 w 321468"/>
                <a:gd name="connsiteY118" fmla="*/ 197147 h 315039"/>
                <a:gd name="connsiteX119" fmla="*/ 4852 w 321468"/>
                <a:gd name="connsiteY119" fmla="*/ 203577 h 315039"/>
                <a:gd name="connsiteX120" fmla="*/ 3373 w 321468"/>
                <a:gd name="connsiteY120" fmla="*/ 208206 h 315039"/>
                <a:gd name="connsiteX121" fmla="*/ 2087 w 321468"/>
                <a:gd name="connsiteY121" fmla="*/ 212771 h 315039"/>
                <a:gd name="connsiteX122" fmla="*/ 2087 w 321468"/>
                <a:gd name="connsiteY122" fmla="*/ 218686 h 315039"/>
                <a:gd name="connsiteX123" fmla="*/ 1187 w 321468"/>
                <a:gd name="connsiteY123" fmla="*/ 226208 h 315039"/>
                <a:gd name="connsiteX124" fmla="*/ 7617 w 321468"/>
                <a:gd name="connsiteY124" fmla="*/ 228201 h 315039"/>
                <a:gd name="connsiteX125" fmla="*/ 16425 w 321468"/>
                <a:gd name="connsiteY125" fmla="*/ 224922 h 315039"/>
                <a:gd name="connsiteX126" fmla="*/ 18611 w 321468"/>
                <a:gd name="connsiteY126" fmla="*/ 228780 h 315039"/>
                <a:gd name="connsiteX127" fmla="*/ 12181 w 321468"/>
                <a:gd name="connsiteY127" fmla="*/ 233923 h 315039"/>
                <a:gd name="connsiteX128" fmla="*/ 7231 w 321468"/>
                <a:gd name="connsiteY128" fmla="*/ 232637 h 315039"/>
                <a:gd name="connsiteX129" fmla="*/ 2987 w 321468"/>
                <a:gd name="connsiteY129" fmla="*/ 236302 h 315039"/>
                <a:gd name="connsiteX130" fmla="*/ 2087 w 321468"/>
                <a:gd name="connsiteY130" fmla="*/ 243632 h 315039"/>
                <a:gd name="connsiteX131" fmla="*/ 9095 w 321468"/>
                <a:gd name="connsiteY131" fmla="*/ 242732 h 315039"/>
                <a:gd name="connsiteX132" fmla="*/ 13930 w 321468"/>
                <a:gd name="connsiteY132" fmla="*/ 241446 h 315039"/>
                <a:gd name="connsiteX133" fmla="*/ 15525 w 321468"/>
                <a:gd name="connsiteY133" fmla="*/ 243439 h 315039"/>
                <a:gd name="connsiteX134" fmla="*/ 12374 w 321468"/>
                <a:gd name="connsiteY134" fmla="*/ 248389 h 315039"/>
                <a:gd name="connsiteX135" fmla="*/ 7231 w 321468"/>
                <a:gd name="connsiteY135" fmla="*/ 252247 h 315039"/>
                <a:gd name="connsiteX136" fmla="*/ 20090 w 321468"/>
                <a:gd name="connsiteY136" fmla="*/ 262534 h 315039"/>
                <a:gd name="connsiteX137" fmla="*/ 34620 w 321468"/>
                <a:gd name="connsiteY137" fmla="*/ 266392 h 315039"/>
                <a:gd name="connsiteX138" fmla="*/ 57766 w 321468"/>
                <a:gd name="connsiteY138" fmla="*/ 249354 h 315039"/>
                <a:gd name="connsiteX139" fmla="*/ 66381 w 321468"/>
                <a:gd name="connsiteY139" fmla="*/ 247489 h 315039"/>
                <a:gd name="connsiteX140" fmla="*/ 69532 w 321468"/>
                <a:gd name="connsiteY140" fmla="*/ 238488 h 315039"/>
                <a:gd name="connsiteX141" fmla="*/ 74482 w 321468"/>
                <a:gd name="connsiteY141" fmla="*/ 245303 h 315039"/>
                <a:gd name="connsiteX142" fmla="*/ 77440 w 321468"/>
                <a:gd name="connsiteY142" fmla="*/ 250897 h 315039"/>
                <a:gd name="connsiteX143" fmla="*/ 77440 w 321468"/>
                <a:gd name="connsiteY143" fmla="*/ 252118 h 315039"/>
                <a:gd name="connsiteX144" fmla="*/ 82905 w 321468"/>
                <a:gd name="connsiteY144" fmla="*/ 264591 h 315039"/>
                <a:gd name="connsiteX145" fmla="*/ 87341 w 321468"/>
                <a:gd name="connsiteY145" fmla="*/ 277450 h 315039"/>
                <a:gd name="connsiteX146" fmla="*/ 93770 w 321468"/>
                <a:gd name="connsiteY146" fmla="*/ 288637 h 315039"/>
                <a:gd name="connsiteX147" fmla="*/ 96342 w 321468"/>
                <a:gd name="connsiteY147" fmla="*/ 298024 h 315039"/>
                <a:gd name="connsiteX148" fmla="*/ 99814 w 321468"/>
                <a:gd name="connsiteY148" fmla="*/ 303746 h 315039"/>
                <a:gd name="connsiteX149" fmla="*/ 99814 w 321468"/>
                <a:gd name="connsiteY149" fmla="*/ 314162 h 315039"/>
                <a:gd name="connsiteX150" fmla="*/ 109587 w 321468"/>
                <a:gd name="connsiteY150" fmla="*/ 314162 h 315039"/>
                <a:gd name="connsiteX151" fmla="*/ 114151 w 321468"/>
                <a:gd name="connsiteY151" fmla="*/ 306768 h 315039"/>
                <a:gd name="connsiteX152" fmla="*/ 118009 w 321468"/>
                <a:gd name="connsiteY152" fmla="*/ 302718 h 315039"/>
                <a:gd name="connsiteX153" fmla="*/ 128296 w 321468"/>
                <a:gd name="connsiteY153" fmla="*/ 301817 h 315039"/>
                <a:gd name="connsiteX154" fmla="*/ 135433 w 321468"/>
                <a:gd name="connsiteY154" fmla="*/ 296095 h 315039"/>
                <a:gd name="connsiteX155" fmla="*/ 139869 w 321468"/>
                <a:gd name="connsiteY155" fmla="*/ 297960 h 315039"/>
                <a:gd name="connsiteX156" fmla="*/ 146877 w 321468"/>
                <a:gd name="connsiteY156" fmla="*/ 286194 h 315039"/>
                <a:gd name="connsiteX157" fmla="*/ 142441 w 321468"/>
                <a:gd name="connsiteY157" fmla="*/ 286966 h 315039"/>
                <a:gd name="connsiteX158" fmla="*/ 142441 w 321468"/>
                <a:gd name="connsiteY158" fmla="*/ 278286 h 315039"/>
                <a:gd name="connsiteX159" fmla="*/ 144498 w 321468"/>
                <a:gd name="connsiteY159" fmla="*/ 260670 h 315039"/>
                <a:gd name="connsiteX160" fmla="*/ 151442 w 321468"/>
                <a:gd name="connsiteY160" fmla="*/ 253147 h 315039"/>
                <a:gd name="connsiteX161" fmla="*/ 162693 w 321468"/>
                <a:gd name="connsiteY161" fmla="*/ 242667 h 315039"/>
                <a:gd name="connsiteX162" fmla="*/ 170023 w 321468"/>
                <a:gd name="connsiteY162" fmla="*/ 232573 h 315039"/>
                <a:gd name="connsiteX163" fmla="*/ 158257 w 321468"/>
                <a:gd name="connsiteY163" fmla="*/ 219714 h 315039"/>
                <a:gd name="connsiteX164" fmla="*/ 149449 w 321468"/>
                <a:gd name="connsiteY164" fmla="*/ 217335 h 315039"/>
                <a:gd name="connsiteX165" fmla="*/ 147970 w 321468"/>
                <a:gd name="connsiteY165" fmla="*/ 203384 h 315039"/>
                <a:gd name="connsiteX166" fmla="*/ 152535 w 321468"/>
                <a:gd name="connsiteY166" fmla="*/ 191232 h 315039"/>
                <a:gd name="connsiteX167" fmla="*/ 155878 w 321468"/>
                <a:gd name="connsiteY167" fmla="*/ 181652 h 315039"/>
                <a:gd name="connsiteX168" fmla="*/ 161729 w 321468"/>
                <a:gd name="connsiteY168" fmla="*/ 175995 h 315039"/>
                <a:gd name="connsiteX169" fmla="*/ 170408 w 321468"/>
                <a:gd name="connsiteY169" fmla="*/ 166222 h 315039"/>
                <a:gd name="connsiteX170" fmla="*/ 182110 w 321468"/>
                <a:gd name="connsiteY170" fmla="*/ 159471 h 315039"/>
                <a:gd name="connsiteX171" fmla="*/ 201398 w 321468"/>
                <a:gd name="connsiteY171" fmla="*/ 145134 h 315039"/>
                <a:gd name="connsiteX172" fmla="*/ 200112 w 321468"/>
                <a:gd name="connsiteY172" fmla="*/ 133175 h 315039"/>
                <a:gd name="connsiteX173" fmla="*/ 204870 w 321468"/>
                <a:gd name="connsiteY173" fmla="*/ 123081 h 315039"/>
                <a:gd name="connsiteX174" fmla="*/ 212971 w 321468"/>
                <a:gd name="connsiteY174" fmla="*/ 116652 h 315039"/>
                <a:gd name="connsiteX175" fmla="*/ 225830 w 321468"/>
                <a:gd name="connsiteY175" fmla="*/ 115366 h 315039"/>
                <a:gd name="connsiteX176" fmla="*/ 232580 w 321468"/>
                <a:gd name="connsiteY176" fmla="*/ 115366 h 315039"/>
                <a:gd name="connsiteX177" fmla="*/ 242610 w 321468"/>
                <a:gd name="connsiteY177" fmla="*/ 119480 h 315039"/>
                <a:gd name="connsiteX178" fmla="*/ 246982 w 321468"/>
                <a:gd name="connsiteY178" fmla="*/ 128996 h 315039"/>
                <a:gd name="connsiteX179" fmla="*/ 244796 w 321468"/>
                <a:gd name="connsiteY179" fmla="*/ 133432 h 315039"/>
                <a:gd name="connsiteX180" fmla="*/ 237981 w 321468"/>
                <a:gd name="connsiteY180" fmla="*/ 138897 h 315039"/>
                <a:gd name="connsiteX181" fmla="*/ 225122 w 321468"/>
                <a:gd name="connsiteY181" fmla="*/ 151434 h 315039"/>
                <a:gd name="connsiteX182" fmla="*/ 217793 w 321468"/>
                <a:gd name="connsiteY182" fmla="*/ 157092 h 315039"/>
                <a:gd name="connsiteX183" fmla="*/ 211364 w 321468"/>
                <a:gd name="connsiteY183" fmla="*/ 163907 h 315039"/>
                <a:gd name="connsiteX184" fmla="*/ 202684 w 321468"/>
                <a:gd name="connsiteY184" fmla="*/ 168151 h 315039"/>
                <a:gd name="connsiteX185" fmla="*/ 197219 w 321468"/>
                <a:gd name="connsiteY185" fmla="*/ 175995 h 315039"/>
                <a:gd name="connsiteX186" fmla="*/ 197219 w 321468"/>
                <a:gd name="connsiteY186" fmla="*/ 183195 h 315039"/>
                <a:gd name="connsiteX187" fmla="*/ 198505 w 321468"/>
                <a:gd name="connsiteY187" fmla="*/ 191811 h 315039"/>
                <a:gd name="connsiteX188" fmla="*/ 200755 w 321468"/>
                <a:gd name="connsiteY188" fmla="*/ 205763 h 315039"/>
                <a:gd name="connsiteX189" fmla="*/ 197412 w 321468"/>
                <a:gd name="connsiteY189" fmla="*/ 218621 h 315039"/>
                <a:gd name="connsiteX190" fmla="*/ 208985 w 321468"/>
                <a:gd name="connsiteY190" fmla="*/ 223186 h 315039"/>
                <a:gd name="connsiteX191" fmla="*/ 216507 w 321468"/>
                <a:gd name="connsiteY191" fmla="*/ 227237 h 315039"/>
                <a:gd name="connsiteX192" fmla="*/ 230137 w 321468"/>
                <a:gd name="connsiteY192" fmla="*/ 230194 h 315039"/>
                <a:gd name="connsiteX193" fmla="*/ 268714 w 321468"/>
                <a:gd name="connsiteY193" fmla="*/ 221322 h 315039"/>
                <a:gd name="connsiteX194" fmla="*/ 279836 w 321468"/>
                <a:gd name="connsiteY194" fmla="*/ 220100 h 315039"/>
                <a:gd name="connsiteX195" fmla="*/ 285816 w 321468"/>
                <a:gd name="connsiteY195" fmla="*/ 212513 h 315039"/>
                <a:gd name="connsiteX196" fmla="*/ 305104 w 321468"/>
                <a:gd name="connsiteY196" fmla="*/ 197083 h 315039"/>
                <a:gd name="connsiteX197" fmla="*/ 323492 w 321468"/>
                <a:gd name="connsiteY197" fmla="*/ 179466 h 315039"/>
                <a:gd name="connsiteX198" fmla="*/ 320020 w 321468"/>
                <a:gd name="connsiteY198" fmla="*/ 170401 h 315039"/>
                <a:gd name="connsiteX199" fmla="*/ 192783 w 321468"/>
                <a:gd name="connsiteY199" fmla="*/ 48629 h 315039"/>
                <a:gd name="connsiteX200" fmla="*/ 194004 w 321468"/>
                <a:gd name="connsiteY200" fmla="*/ 49336 h 315039"/>
                <a:gd name="connsiteX201" fmla="*/ 195226 w 321468"/>
                <a:gd name="connsiteY201" fmla="*/ 50236 h 315039"/>
                <a:gd name="connsiteX202" fmla="*/ 192783 w 321468"/>
                <a:gd name="connsiteY202" fmla="*/ 48629 h 31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321468" h="315039">
                  <a:moveTo>
                    <a:pt x="320020" y="170401"/>
                  </a:moveTo>
                  <a:cubicBezTo>
                    <a:pt x="315262" y="164872"/>
                    <a:pt x="304590" y="161207"/>
                    <a:pt x="304204" y="158250"/>
                  </a:cubicBezTo>
                  <a:cubicBezTo>
                    <a:pt x="303818" y="155292"/>
                    <a:pt x="312305" y="154971"/>
                    <a:pt x="311919" y="151241"/>
                  </a:cubicBezTo>
                  <a:cubicBezTo>
                    <a:pt x="311533" y="147512"/>
                    <a:pt x="307161" y="147577"/>
                    <a:pt x="305490" y="144812"/>
                  </a:cubicBezTo>
                  <a:cubicBezTo>
                    <a:pt x="303818" y="142047"/>
                    <a:pt x="307676" y="139990"/>
                    <a:pt x="307290" y="138383"/>
                  </a:cubicBezTo>
                  <a:cubicBezTo>
                    <a:pt x="306904" y="136775"/>
                    <a:pt x="301439" y="136197"/>
                    <a:pt x="300861" y="134332"/>
                  </a:cubicBezTo>
                  <a:cubicBezTo>
                    <a:pt x="300282" y="132468"/>
                    <a:pt x="304525" y="132918"/>
                    <a:pt x="303818" y="130668"/>
                  </a:cubicBezTo>
                  <a:cubicBezTo>
                    <a:pt x="303111" y="128417"/>
                    <a:pt x="299382" y="124238"/>
                    <a:pt x="301953" y="121152"/>
                  </a:cubicBezTo>
                  <a:cubicBezTo>
                    <a:pt x="304525" y="118066"/>
                    <a:pt x="310055" y="121152"/>
                    <a:pt x="306004" y="113758"/>
                  </a:cubicBezTo>
                  <a:cubicBezTo>
                    <a:pt x="301953" y="106365"/>
                    <a:pt x="295717" y="97235"/>
                    <a:pt x="294238" y="95049"/>
                  </a:cubicBezTo>
                  <a:cubicBezTo>
                    <a:pt x="292759" y="92863"/>
                    <a:pt x="295717" y="89134"/>
                    <a:pt x="297903" y="87719"/>
                  </a:cubicBezTo>
                  <a:cubicBezTo>
                    <a:pt x="300089" y="86305"/>
                    <a:pt x="305618" y="80711"/>
                    <a:pt x="305618" y="78525"/>
                  </a:cubicBezTo>
                  <a:cubicBezTo>
                    <a:pt x="305618" y="76339"/>
                    <a:pt x="298674" y="70424"/>
                    <a:pt x="296810" y="69331"/>
                  </a:cubicBezTo>
                  <a:cubicBezTo>
                    <a:pt x="294945" y="68238"/>
                    <a:pt x="290959" y="68624"/>
                    <a:pt x="289095" y="64895"/>
                  </a:cubicBezTo>
                  <a:cubicBezTo>
                    <a:pt x="287230" y="61166"/>
                    <a:pt x="285430" y="60137"/>
                    <a:pt x="287294" y="57951"/>
                  </a:cubicBezTo>
                  <a:cubicBezTo>
                    <a:pt x="288670" y="56106"/>
                    <a:pt x="289307" y="53811"/>
                    <a:pt x="289095" y="51522"/>
                  </a:cubicBezTo>
                  <a:cubicBezTo>
                    <a:pt x="289095" y="49336"/>
                    <a:pt x="293145" y="51136"/>
                    <a:pt x="293852" y="47857"/>
                  </a:cubicBezTo>
                  <a:cubicBezTo>
                    <a:pt x="294405" y="46089"/>
                    <a:pt x="295402" y="44501"/>
                    <a:pt x="296746" y="43228"/>
                  </a:cubicBezTo>
                  <a:cubicBezTo>
                    <a:pt x="298231" y="41595"/>
                    <a:pt x="300269" y="40585"/>
                    <a:pt x="302468" y="40399"/>
                  </a:cubicBezTo>
                  <a:cubicBezTo>
                    <a:pt x="306132" y="40399"/>
                    <a:pt x="309412" y="34934"/>
                    <a:pt x="312755" y="35641"/>
                  </a:cubicBezTo>
                  <a:cubicBezTo>
                    <a:pt x="316098" y="36349"/>
                    <a:pt x="318220" y="35641"/>
                    <a:pt x="319184" y="31205"/>
                  </a:cubicBezTo>
                  <a:cubicBezTo>
                    <a:pt x="316227" y="29341"/>
                    <a:pt x="310633" y="29083"/>
                    <a:pt x="309926" y="31591"/>
                  </a:cubicBezTo>
                  <a:cubicBezTo>
                    <a:pt x="309219" y="34098"/>
                    <a:pt x="304268" y="33841"/>
                    <a:pt x="304397" y="31076"/>
                  </a:cubicBezTo>
                  <a:cubicBezTo>
                    <a:pt x="304525" y="28312"/>
                    <a:pt x="296746" y="26126"/>
                    <a:pt x="296360" y="24647"/>
                  </a:cubicBezTo>
                  <a:cubicBezTo>
                    <a:pt x="295974" y="23168"/>
                    <a:pt x="299639" y="23490"/>
                    <a:pt x="302789" y="25161"/>
                  </a:cubicBezTo>
                  <a:cubicBezTo>
                    <a:pt x="305940" y="26833"/>
                    <a:pt x="307740" y="25740"/>
                    <a:pt x="311019" y="22590"/>
                  </a:cubicBezTo>
                  <a:cubicBezTo>
                    <a:pt x="314298" y="19439"/>
                    <a:pt x="318927" y="22075"/>
                    <a:pt x="319506" y="19311"/>
                  </a:cubicBezTo>
                  <a:cubicBezTo>
                    <a:pt x="320084" y="16546"/>
                    <a:pt x="314169" y="14682"/>
                    <a:pt x="313076" y="12881"/>
                  </a:cubicBezTo>
                  <a:cubicBezTo>
                    <a:pt x="310659" y="10348"/>
                    <a:pt x="307148" y="9165"/>
                    <a:pt x="303689" y="9731"/>
                  </a:cubicBezTo>
                  <a:cubicBezTo>
                    <a:pt x="299639" y="10438"/>
                    <a:pt x="299446" y="8831"/>
                    <a:pt x="297260" y="6580"/>
                  </a:cubicBezTo>
                  <a:cubicBezTo>
                    <a:pt x="295074" y="4330"/>
                    <a:pt x="287552" y="8059"/>
                    <a:pt x="287552" y="13010"/>
                  </a:cubicBezTo>
                  <a:cubicBezTo>
                    <a:pt x="287552" y="17961"/>
                    <a:pt x="282923" y="16868"/>
                    <a:pt x="284594" y="14103"/>
                  </a:cubicBezTo>
                  <a:cubicBezTo>
                    <a:pt x="286266" y="11338"/>
                    <a:pt x="282408" y="8059"/>
                    <a:pt x="286073" y="7159"/>
                  </a:cubicBezTo>
                  <a:cubicBezTo>
                    <a:pt x="289738" y="6259"/>
                    <a:pt x="287745" y="730"/>
                    <a:pt x="280929" y="151"/>
                  </a:cubicBezTo>
                  <a:cubicBezTo>
                    <a:pt x="274114" y="-428"/>
                    <a:pt x="271542" y="5295"/>
                    <a:pt x="273214" y="7159"/>
                  </a:cubicBezTo>
                  <a:cubicBezTo>
                    <a:pt x="274886" y="9024"/>
                    <a:pt x="268585" y="16868"/>
                    <a:pt x="265885" y="16868"/>
                  </a:cubicBezTo>
                  <a:cubicBezTo>
                    <a:pt x="263184" y="16868"/>
                    <a:pt x="266206" y="10117"/>
                    <a:pt x="265885" y="6388"/>
                  </a:cubicBezTo>
                  <a:cubicBezTo>
                    <a:pt x="265563" y="2659"/>
                    <a:pt x="263120" y="4780"/>
                    <a:pt x="257977" y="10631"/>
                  </a:cubicBezTo>
                  <a:cubicBezTo>
                    <a:pt x="252833" y="16482"/>
                    <a:pt x="248975" y="21818"/>
                    <a:pt x="246018" y="22397"/>
                  </a:cubicBezTo>
                  <a:cubicBezTo>
                    <a:pt x="243060" y="22976"/>
                    <a:pt x="243446" y="17060"/>
                    <a:pt x="248204" y="14489"/>
                  </a:cubicBezTo>
                  <a:cubicBezTo>
                    <a:pt x="252962" y="11917"/>
                    <a:pt x="253155" y="4973"/>
                    <a:pt x="256305" y="4973"/>
                  </a:cubicBezTo>
                  <a:cubicBezTo>
                    <a:pt x="259455" y="4973"/>
                    <a:pt x="259455" y="1244"/>
                    <a:pt x="254826" y="151"/>
                  </a:cubicBezTo>
                  <a:cubicBezTo>
                    <a:pt x="250197" y="-942"/>
                    <a:pt x="249490" y="4202"/>
                    <a:pt x="248011" y="5680"/>
                  </a:cubicBezTo>
                  <a:cubicBezTo>
                    <a:pt x="246532" y="7159"/>
                    <a:pt x="239010" y="3109"/>
                    <a:pt x="239203" y="4587"/>
                  </a:cubicBezTo>
                  <a:cubicBezTo>
                    <a:pt x="239396" y="6066"/>
                    <a:pt x="235152" y="6580"/>
                    <a:pt x="237017" y="9345"/>
                  </a:cubicBezTo>
                  <a:cubicBezTo>
                    <a:pt x="238881" y="12110"/>
                    <a:pt x="236117" y="14489"/>
                    <a:pt x="234252" y="11210"/>
                  </a:cubicBezTo>
                  <a:cubicBezTo>
                    <a:pt x="232388" y="7931"/>
                    <a:pt x="227823" y="10438"/>
                    <a:pt x="225637" y="14103"/>
                  </a:cubicBezTo>
                  <a:cubicBezTo>
                    <a:pt x="223451" y="17768"/>
                    <a:pt x="220493" y="17639"/>
                    <a:pt x="222679" y="18925"/>
                  </a:cubicBezTo>
                  <a:cubicBezTo>
                    <a:pt x="224447" y="20410"/>
                    <a:pt x="224672" y="23046"/>
                    <a:pt x="223194" y="24814"/>
                  </a:cubicBezTo>
                  <a:cubicBezTo>
                    <a:pt x="222711" y="25380"/>
                    <a:pt x="222094" y="25811"/>
                    <a:pt x="221393" y="26061"/>
                  </a:cubicBezTo>
                  <a:cubicBezTo>
                    <a:pt x="218114" y="27026"/>
                    <a:pt x="219400" y="17060"/>
                    <a:pt x="216829" y="17961"/>
                  </a:cubicBezTo>
                  <a:cubicBezTo>
                    <a:pt x="214257" y="18861"/>
                    <a:pt x="215864" y="13203"/>
                    <a:pt x="219400" y="13203"/>
                  </a:cubicBezTo>
                  <a:cubicBezTo>
                    <a:pt x="222634" y="12528"/>
                    <a:pt x="225155" y="10007"/>
                    <a:pt x="225830" y="6773"/>
                  </a:cubicBezTo>
                  <a:cubicBezTo>
                    <a:pt x="225251" y="4652"/>
                    <a:pt x="221458" y="5102"/>
                    <a:pt x="221458" y="7866"/>
                  </a:cubicBezTo>
                  <a:cubicBezTo>
                    <a:pt x="221458" y="10631"/>
                    <a:pt x="215928" y="10117"/>
                    <a:pt x="211364" y="9924"/>
                  </a:cubicBezTo>
                  <a:cubicBezTo>
                    <a:pt x="206799" y="9731"/>
                    <a:pt x="206927" y="15260"/>
                    <a:pt x="212071" y="18153"/>
                  </a:cubicBezTo>
                  <a:cubicBezTo>
                    <a:pt x="217214" y="21047"/>
                    <a:pt x="211171" y="22976"/>
                    <a:pt x="208599" y="20725"/>
                  </a:cubicBezTo>
                  <a:cubicBezTo>
                    <a:pt x="205712" y="18996"/>
                    <a:pt x="202099" y="18996"/>
                    <a:pt x="199212" y="20725"/>
                  </a:cubicBezTo>
                  <a:cubicBezTo>
                    <a:pt x="196447" y="22011"/>
                    <a:pt x="205641" y="25354"/>
                    <a:pt x="206220" y="27155"/>
                  </a:cubicBezTo>
                  <a:cubicBezTo>
                    <a:pt x="206799" y="28955"/>
                    <a:pt x="201398" y="25161"/>
                    <a:pt x="200305" y="26447"/>
                  </a:cubicBezTo>
                  <a:cubicBezTo>
                    <a:pt x="199212" y="27733"/>
                    <a:pt x="193876" y="25547"/>
                    <a:pt x="193876" y="22397"/>
                  </a:cubicBezTo>
                  <a:cubicBezTo>
                    <a:pt x="193876" y="19246"/>
                    <a:pt x="185260" y="23683"/>
                    <a:pt x="189889" y="24776"/>
                  </a:cubicBezTo>
                  <a:cubicBezTo>
                    <a:pt x="194519" y="25869"/>
                    <a:pt x="192783" y="28826"/>
                    <a:pt x="192783" y="32877"/>
                  </a:cubicBezTo>
                  <a:cubicBezTo>
                    <a:pt x="192783" y="36927"/>
                    <a:pt x="187446" y="33777"/>
                    <a:pt x="188604" y="30305"/>
                  </a:cubicBezTo>
                  <a:cubicBezTo>
                    <a:pt x="189761" y="26833"/>
                    <a:pt x="185260" y="27540"/>
                    <a:pt x="181596" y="29726"/>
                  </a:cubicBezTo>
                  <a:cubicBezTo>
                    <a:pt x="177931" y="31912"/>
                    <a:pt x="182174" y="25676"/>
                    <a:pt x="180696" y="22590"/>
                  </a:cubicBezTo>
                  <a:cubicBezTo>
                    <a:pt x="179217" y="19504"/>
                    <a:pt x="175873" y="22590"/>
                    <a:pt x="172016" y="23297"/>
                  </a:cubicBezTo>
                  <a:cubicBezTo>
                    <a:pt x="168158" y="24004"/>
                    <a:pt x="166165" y="24261"/>
                    <a:pt x="168544" y="26833"/>
                  </a:cubicBezTo>
                  <a:cubicBezTo>
                    <a:pt x="170923" y="29405"/>
                    <a:pt x="170601" y="33263"/>
                    <a:pt x="167451" y="32491"/>
                  </a:cubicBezTo>
                  <a:cubicBezTo>
                    <a:pt x="164300" y="31719"/>
                    <a:pt x="163015" y="32491"/>
                    <a:pt x="163400" y="35449"/>
                  </a:cubicBezTo>
                  <a:cubicBezTo>
                    <a:pt x="163786" y="38406"/>
                    <a:pt x="159350" y="38534"/>
                    <a:pt x="158964" y="36027"/>
                  </a:cubicBezTo>
                  <a:cubicBezTo>
                    <a:pt x="158578" y="33520"/>
                    <a:pt x="152535" y="34163"/>
                    <a:pt x="150542" y="37120"/>
                  </a:cubicBezTo>
                  <a:cubicBezTo>
                    <a:pt x="148549" y="40078"/>
                    <a:pt x="143534" y="42264"/>
                    <a:pt x="144112" y="45542"/>
                  </a:cubicBezTo>
                  <a:cubicBezTo>
                    <a:pt x="144691" y="48822"/>
                    <a:pt x="148677" y="43871"/>
                    <a:pt x="152020" y="44964"/>
                  </a:cubicBezTo>
                  <a:cubicBezTo>
                    <a:pt x="155364" y="46057"/>
                    <a:pt x="152020" y="47729"/>
                    <a:pt x="153692" y="49400"/>
                  </a:cubicBezTo>
                  <a:cubicBezTo>
                    <a:pt x="155364" y="51072"/>
                    <a:pt x="155107" y="55122"/>
                    <a:pt x="152535" y="52744"/>
                  </a:cubicBezTo>
                  <a:cubicBezTo>
                    <a:pt x="149963" y="50365"/>
                    <a:pt x="146684" y="49593"/>
                    <a:pt x="146105" y="53451"/>
                  </a:cubicBezTo>
                  <a:cubicBezTo>
                    <a:pt x="145527" y="57308"/>
                    <a:pt x="142826" y="52872"/>
                    <a:pt x="140640" y="50107"/>
                  </a:cubicBezTo>
                  <a:cubicBezTo>
                    <a:pt x="138454" y="47343"/>
                    <a:pt x="136204" y="55315"/>
                    <a:pt x="133825" y="53451"/>
                  </a:cubicBezTo>
                  <a:cubicBezTo>
                    <a:pt x="131446" y="51586"/>
                    <a:pt x="138583" y="45928"/>
                    <a:pt x="136783" y="43164"/>
                  </a:cubicBezTo>
                  <a:cubicBezTo>
                    <a:pt x="134983" y="40399"/>
                    <a:pt x="133632" y="44835"/>
                    <a:pt x="129389" y="49014"/>
                  </a:cubicBezTo>
                  <a:cubicBezTo>
                    <a:pt x="125146" y="53193"/>
                    <a:pt x="119488" y="53065"/>
                    <a:pt x="121545" y="55122"/>
                  </a:cubicBezTo>
                  <a:cubicBezTo>
                    <a:pt x="123603" y="57180"/>
                    <a:pt x="117302" y="58208"/>
                    <a:pt x="116209" y="61552"/>
                  </a:cubicBezTo>
                  <a:cubicBezTo>
                    <a:pt x="115116" y="64895"/>
                    <a:pt x="106436" y="66374"/>
                    <a:pt x="100907" y="70039"/>
                  </a:cubicBezTo>
                  <a:cubicBezTo>
                    <a:pt x="95378" y="73703"/>
                    <a:pt x="102064" y="73896"/>
                    <a:pt x="105150" y="70424"/>
                  </a:cubicBezTo>
                  <a:cubicBezTo>
                    <a:pt x="108236" y="66952"/>
                    <a:pt x="109394" y="68946"/>
                    <a:pt x="114344" y="65795"/>
                  </a:cubicBezTo>
                  <a:cubicBezTo>
                    <a:pt x="119295" y="62645"/>
                    <a:pt x="124631" y="60137"/>
                    <a:pt x="126496" y="61423"/>
                  </a:cubicBezTo>
                  <a:cubicBezTo>
                    <a:pt x="128592" y="63178"/>
                    <a:pt x="131716" y="62902"/>
                    <a:pt x="133472" y="60812"/>
                  </a:cubicBezTo>
                  <a:cubicBezTo>
                    <a:pt x="133600" y="60658"/>
                    <a:pt x="133716" y="60497"/>
                    <a:pt x="133825" y="60330"/>
                  </a:cubicBezTo>
                  <a:cubicBezTo>
                    <a:pt x="135131" y="58093"/>
                    <a:pt x="138004" y="57328"/>
                    <a:pt x="140242" y="58633"/>
                  </a:cubicBezTo>
                  <a:cubicBezTo>
                    <a:pt x="140737" y="58922"/>
                    <a:pt x="141180" y="59301"/>
                    <a:pt x="141540" y="59752"/>
                  </a:cubicBezTo>
                  <a:cubicBezTo>
                    <a:pt x="143919" y="61745"/>
                    <a:pt x="137490" y="63416"/>
                    <a:pt x="140448" y="66181"/>
                  </a:cubicBezTo>
                  <a:cubicBezTo>
                    <a:pt x="143405" y="68946"/>
                    <a:pt x="136976" y="70746"/>
                    <a:pt x="136976" y="68174"/>
                  </a:cubicBezTo>
                  <a:cubicBezTo>
                    <a:pt x="136976" y="65602"/>
                    <a:pt x="133247" y="63416"/>
                    <a:pt x="131961" y="65795"/>
                  </a:cubicBezTo>
                  <a:cubicBezTo>
                    <a:pt x="130675" y="68174"/>
                    <a:pt x="128489" y="70746"/>
                    <a:pt x="126110" y="70939"/>
                  </a:cubicBezTo>
                  <a:cubicBezTo>
                    <a:pt x="123731" y="71131"/>
                    <a:pt x="121159" y="75568"/>
                    <a:pt x="121159" y="79940"/>
                  </a:cubicBezTo>
                  <a:cubicBezTo>
                    <a:pt x="121159" y="84312"/>
                    <a:pt x="116916" y="79940"/>
                    <a:pt x="116595" y="83797"/>
                  </a:cubicBezTo>
                  <a:cubicBezTo>
                    <a:pt x="114158" y="89886"/>
                    <a:pt x="110217" y="95261"/>
                    <a:pt x="105150" y="99421"/>
                  </a:cubicBezTo>
                  <a:cubicBezTo>
                    <a:pt x="100007" y="104371"/>
                    <a:pt x="104829" y="105464"/>
                    <a:pt x="103157" y="108615"/>
                  </a:cubicBezTo>
                  <a:cubicBezTo>
                    <a:pt x="101486" y="111765"/>
                    <a:pt x="95442" y="109001"/>
                    <a:pt x="93449" y="110286"/>
                  </a:cubicBezTo>
                  <a:cubicBezTo>
                    <a:pt x="91456" y="111572"/>
                    <a:pt x="94542" y="119287"/>
                    <a:pt x="91777" y="121666"/>
                  </a:cubicBezTo>
                  <a:cubicBezTo>
                    <a:pt x="89013" y="124045"/>
                    <a:pt x="91777" y="127324"/>
                    <a:pt x="91777" y="130089"/>
                  </a:cubicBezTo>
                  <a:cubicBezTo>
                    <a:pt x="91777" y="132854"/>
                    <a:pt x="84576" y="128482"/>
                    <a:pt x="84062" y="131182"/>
                  </a:cubicBezTo>
                  <a:cubicBezTo>
                    <a:pt x="83548" y="133882"/>
                    <a:pt x="77247" y="133239"/>
                    <a:pt x="75382" y="133946"/>
                  </a:cubicBezTo>
                  <a:cubicBezTo>
                    <a:pt x="73518" y="134654"/>
                    <a:pt x="79111" y="139090"/>
                    <a:pt x="82390" y="141662"/>
                  </a:cubicBezTo>
                  <a:cubicBezTo>
                    <a:pt x="85669" y="144233"/>
                    <a:pt x="79240" y="146291"/>
                    <a:pt x="78533" y="143333"/>
                  </a:cubicBezTo>
                  <a:cubicBezTo>
                    <a:pt x="77826" y="140376"/>
                    <a:pt x="73196" y="145134"/>
                    <a:pt x="67538" y="147770"/>
                  </a:cubicBezTo>
                  <a:cubicBezTo>
                    <a:pt x="61881" y="150406"/>
                    <a:pt x="64195" y="155485"/>
                    <a:pt x="59823" y="155614"/>
                  </a:cubicBezTo>
                  <a:cubicBezTo>
                    <a:pt x="55451" y="155742"/>
                    <a:pt x="56673" y="162814"/>
                    <a:pt x="53715" y="165000"/>
                  </a:cubicBezTo>
                  <a:cubicBezTo>
                    <a:pt x="50758" y="167186"/>
                    <a:pt x="51529" y="159857"/>
                    <a:pt x="46900" y="159664"/>
                  </a:cubicBezTo>
                  <a:cubicBezTo>
                    <a:pt x="42271" y="159471"/>
                    <a:pt x="42721" y="162814"/>
                    <a:pt x="45486" y="166672"/>
                  </a:cubicBezTo>
                  <a:cubicBezTo>
                    <a:pt x="48250" y="170530"/>
                    <a:pt x="41242" y="167572"/>
                    <a:pt x="38670" y="170915"/>
                  </a:cubicBezTo>
                  <a:cubicBezTo>
                    <a:pt x="36099" y="174259"/>
                    <a:pt x="28769" y="172523"/>
                    <a:pt x="26712" y="175287"/>
                  </a:cubicBezTo>
                  <a:cubicBezTo>
                    <a:pt x="24654" y="178052"/>
                    <a:pt x="32241" y="178052"/>
                    <a:pt x="33141" y="180238"/>
                  </a:cubicBezTo>
                  <a:cubicBezTo>
                    <a:pt x="34041" y="182424"/>
                    <a:pt x="26712" y="181331"/>
                    <a:pt x="22468" y="180238"/>
                  </a:cubicBezTo>
                  <a:cubicBezTo>
                    <a:pt x="18225" y="179145"/>
                    <a:pt x="19575" y="185381"/>
                    <a:pt x="16039" y="184674"/>
                  </a:cubicBezTo>
                  <a:cubicBezTo>
                    <a:pt x="12503" y="183967"/>
                    <a:pt x="7810" y="187760"/>
                    <a:pt x="10381" y="190332"/>
                  </a:cubicBezTo>
                  <a:cubicBezTo>
                    <a:pt x="12953" y="192904"/>
                    <a:pt x="8324" y="193290"/>
                    <a:pt x="5752" y="191618"/>
                  </a:cubicBezTo>
                  <a:cubicBezTo>
                    <a:pt x="3180" y="189946"/>
                    <a:pt x="994" y="193997"/>
                    <a:pt x="94" y="197147"/>
                  </a:cubicBezTo>
                  <a:cubicBezTo>
                    <a:pt x="-806" y="200298"/>
                    <a:pt x="5045" y="201905"/>
                    <a:pt x="4852" y="203577"/>
                  </a:cubicBezTo>
                  <a:cubicBezTo>
                    <a:pt x="4659" y="205248"/>
                    <a:pt x="94" y="207434"/>
                    <a:pt x="3373" y="208206"/>
                  </a:cubicBezTo>
                  <a:cubicBezTo>
                    <a:pt x="6652" y="208977"/>
                    <a:pt x="4338" y="211871"/>
                    <a:pt x="2087" y="212771"/>
                  </a:cubicBezTo>
                  <a:cubicBezTo>
                    <a:pt x="-163" y="213671"/>
                    <a:pt x="-99" y="215921"/>
                    <a:pt x="2087" y="218686"/>
                  </a:cubicBezTo>
                  <a:cubicBezTo>
                    <a:pt x="4273" y="221450"/>
                    <a:pt x="-1770" y="221965"/>
                    <a:pt x="1187" y="226208"/>
                  </a:cubicBezTo>
                  <a:cubicBezTo>
                    <a:pt x="4145" y="230451"/>
                    <a:pt x="6331" y="225051"/>
                    <a:pt x="7617" y="228201"/>
                  </a:cubicBezTo>
                  <a:cubicBezTo>
                    <a:pt x="8903" y="231352"/>
                    <a:pt x="12374" y="228587"/>
                    <a:pt x="16425" y="224922"/>
                  </a:cubicBezTo>
                  <a:cubicBezTo>
                    <a:pt x="20475" y="221257"/>
                    <a:pt x="21954" y="228973"/>
                    <a:pt x="18611" y="228780"/>
                  </a:cubicBezTo>
                  <a:cubicBezTo>
                    <a:pt x="15268" y="228587"/>
                    <a:pt x="11474" y="230580"/>
                    <a:pt x="12181" y="233923"/>
                  </a:cubicBezTo>
                  <a:cubicBezTo>
                    <a:pt x="12889" y="237267"/>
                    <a:pt x="7038" y="236688"/>
                    <a:pt x="7231" y="232637"/>
                  </a:cubicBezTo>
                  <a:cubicBezTo>
                    <a:pt x="7424" y="228587"/>
                    <a:pt x="802" y="233345"/>
                    <a:pt x="2987" y="236302"/>
                  </a:cubicBezTo>
                  <a:cubicBezTo>
                    <a:pt x="5173" y="239260"/>
                    <a:pt x="2087" y="240867"/>
                    <a:pt x="2087" y="243632"/>
                  </a:cubicBezTo>
                  <a:cubicBezTo>
                    <a:pt x="2087" y="246396"/>
                    <a:pt x="7038" y="245818"/>
                    <a:pt x="9095" y="242732"/>
                  </a:cubicBezTo>
                  <a:cubicBezTo>
                    <a:pt x="10079" y="241041"/>
                    <a:pt x="12239" y="240468"/>
                    <a:pt x="13930" y="241446"/>
                  </a:cubicBezTo>
                  <a:cubicBezTo>
                    <a:pt x="14689" y="241889"/>
                    <a:pt x="15261" y="242603"/>
                    <a:pt x="15525" y="243439"/>
                  </a:cubicBezTo>
                  <a:cubicBezTo>
                    <a:pt x="16811" y="246589"/>
                    <a:pt x="12374" y="244210"/>
                    <a:pt x="12374" y="248389"/>
                  </a:cubicBezTo>
                  <a:cubicBezTo>
                    <a:pt x="12374" y="252568"/>
                    <a:pt x="9610" y="248968"/>
                    <a:pt x="7231" y="252247"/>
                  </a:cubicBezTo>
                  <a:cubicBezTo>
                    <a:pt x="4852" y="255526"/>
                    <a:pt x="16618" y="261634"/>
                    <a:pt x="20090" y="262534"/>
                  </a:cubicBezTo>
                  <a:cubicBezTo>
                    <a:pt x="23562" y="263434"/>
                    <a:pt x="27226" y="267549"/>
                    <a:pt x="34620" y="266392"/>
                  </a:cubicBezTo>
                  <a:cubicBezTo>
                    <a:pt x="42014" y="265234"/>
                    <a:pt x="55901" y="251733"/>
                    <a:pt x="57766" y="249354"/>
                  </a:cubicBezTo>
                  <a:cubicBezTo>
                    <a:pt x="59630" y="246975"/>
                    <a:pt x="63616" y="249675"/>
                    <a:pt x="66381" y="247489"/>
                  </a:cubicBezTo>
                  <a:cubicBezTo>
                    <a:pt x="69146" y="245303"/>
                    <a:pt x="67474" y="239581"/>
                    <a:pt x="69532" y="238488"/>
                  </a:cubicBezTo>
                  <a:cubicBezTo>
                    <a:pt x="71589" y="237395"/>
                    <a:pt x="72618" y="244532"/>
                    <a:pt x="74482" y="245303"/>
                  </a:cubicBezTo>
                  <a:cubicBezTo>
                    <a:pt x="76347" y="246075"/>
                    <a:pt x="77311" y="247232"/>
                    <a:pt x="77440" y="250897"/>
                  </a:cubicBezTo>
                  <a:lnTo>
                    <a:pt x="77440" y="252118"/>
                  </a:lnTo>
                  <a:cubicBezTo>
                    <a:pt x="77144" y="256915"/>
                    <a:pt x="79182" y="261557"/>
                    <a:pt x="82905" y="264591"/>
                  </a:cubicBezTo>
                  <a:cubicBezTo>
                    <a:pt x="86955" y="267870"/>
                    <a:pt x="83869" y="272821"/>
                    <a:pt x="87341" y="277450"/>
                  </a:cubicBezTo>
                  <a:cubicBezTo>
                    <a:pt x="90813" y="282079"/>
                    <a:pt x="89720" y="285358"/>
                    <a:pt x="93770" y="288637"/>
                  </a:cubicBezTo>
                  <a:cubicBezTo>
                    <a:pt x="97821" y="291916"/>
                    <a:pt x="98014" y="293781"/>
                    <a:pt x="96342" y="298024"/>
                  </a:cubicBezTo>
                  <a:cubicBezTo>
                    <a:pt x="94670" y="302268"/>
                    <a:pt x="99621" y="301175"/>
                    <a:pt x="99814" y="303746"/>
                  </a:cubicBezTo>
                  <a:cubicBezTo>
                    <a:pt x="100007" y="306318"/>
                    <a:pt x="98721" y="311590"/>
                    <a:pt x="99814" y="314162"/>
                  </a:cubicBezTo>
                  <a:cubicBezTo>
                    <a:pt x="100907" y="316734"/>
                    <a:pt x="103672" y="314162"/>
                    <a:pt x="109587" y="314162"/>
                  </a:cubicBezTo>
                  <a:cubicBezTo>
                    <a:pt x="115502" y="314162"/>
                    <a:pt x="113959" y="310304"/>
                    <a:pt x="114151" y="306768"/>
                  </a:cubicBezTo>
                  <a:cubicBezTo>
                    <a:pt x="114344" y="303232"/>
                    <a:pt x="117302" y="304968"/>
                    <a:pt x="118009" y="302718"/>
                  </a:cubicBezTo>
                  <a:cubicBezTo>
                    <a:pt x="118716" y="300467"/>
                    <a:pt x="124053" y="300017"/>
                    <a:pt x="128296" y="301817"/>
                  </a:cubicBezTo>
                  <a:cubicBezTo>
                    <a:pt x="132539" y="303618"/>
                    <a:pt x="134725" y="300532"/>
                    <a:pt x="135433" y="296095"/>
                  </a:cubicBezTo>
                  <a:cubicBezTo>
                    <a:pt x="136140" y="291659"/>
                    <a:pt x="138583" y="297060"/>
                    <a:pt x="139869" y="297960"/>
                  </a:cubicBezTo>
                  <a:cubicBezTo>
                    <a:pt x="141155" y="298860"/>
                    <a:pt x="145012" y="291145"/>
                    <a:pt x="146877" y="286194"/>
                  </a:cubicBezTo>
                  <a:cubicBezTo>
                    <a:pt x="148742" y="281243"/>
                    <a:pt x="146877" y="282144"/>
                    <a:pt x="142441" y="286966"/>
                  </a:cubicBezTo>
                  <a:cubicBezTo>
                    <a:pt x="138004" y="291788"/>
                    <a:pt x="140576" y="282144"/>
                    <a:pt x="142441" y="278286"/>
                  </a:cubicBezTo>
                  <a:cubicBezTo>
                    <a:pt x="143591" y="272480"/>
                    <a:pt x="144280" y="266584"/>
                    <a:pt x="144498" y="260670"/>
                  </a:cubicBezTo>
                  <a:cubicBezTo>
                    <a:pt x="144826" y="256870"/>
                    <a:pt x="147681" y="253777"/>
                    <a:pt x="151442" y="253147"/>
                  </a:cubicBezTo>
                  <a:cubicBezTo>
                    <a:pt x="156778" y="252054"/>
                    <a:pt x="163786" y="245432"/>
                    <a:pt x="162693" y="242667"/>
                  </a:cubicBezTo>
                  <a:cubicBezTo>
                    <a:pt x="161600" y="239903"/>
                    <a:pt x="170023" y="235338"/>
                    <a:pt x="170023" y="232573"/>
                  </a:cubicBezTo>
                  <a:cubicBezTo>
                    <a:pt x="170023" y="229808"/>
                    <a:pt x="161215" y="221322"/>
                    <a:pt x="158257" y="219714"/>
                  </a:cubicBezTo>
                  <a:cubicBezTo>
                    <a:pt x="155299" y="218107"/>
                    <a:pt x="148870" y="219329"/>
                    <a:pt x="149449" y="217335"/>
                  </a:cubicBezTo>
                  <a:cubicBezTo>
                    <a:pt x="149468" y="212642"/>
                    <a:pt x="148973" y="207968"/>
                    <a:pt x="147970" y="203384"/>
                  </a:cubicBezTo>
                  <a:cubicBezTo>
                    <a:pt x="147198" y="199333"/>
                    <a:pt x="152535" y="195090"/>
                    <a:pt x="152535" y="191232"/>
                  </a:cubicBezTo>
                  <a:cubicBezTo>
                    <a:pt x="152535" y="187375"/>
                    <a:pt x="152535" y="182938"/>
                    <a:pt x="155878" y="181652"/>
                  </a:cubicBezTo>
                  <a:cubicBezTo>
                    <a:pt x="159221" y="180366"/>
                    <a:pt x="157164" y="177088"/>
                    <a:pt x="161729" y="175995"/>
                  </a:cubicBezTo>
                  <a:cubicBezTo>
                    <a:pt x="166294" y="174902"/>
                    <a:pt x="165394" y="168279"/>
                    <a:pt x="170408" y="166222"/>
                  </a:cubicBezTo>
                  <a:cubicBezTo>
                    <a:pt x="175423" y="164165"/>
                    <a:pt x="175681" y="162557"/>
                    <a:pt x="182110" y="159471"/>
                  </a:cubicBezTo>
                  <a:cubicBezTo>
                    <a:pt x="189472" y="156096"/>
                    <a:pt x="196042" y="151209"/>
                    <a:pt x="201398" y="145134"/>
                  </a:cubicBezTo>
                  <a:cubicBezTo>
                    <a:pt x="203198" y="141276"/>
                    <a:pt x="194969" y="137225"/>
                    <a:pt x="200112" y="133175"/>
                  </a:cubicBezTo>
                  <a:cubicBezTo>
                    <a:pt x="205256" y="129124"/>
                    <a:pt x="201012" y="124560"/>
                    <a:pt x="204870" y="123081"/>
                  </a:cubicBezTo>
                  <a:cubicBezTo>
                    <a:pt x="208091" y="121698"/>
                    <a:pt x="210888" y="119474"/>
                    <a:pt x="212971" y="116652"/>
                  </a:cubicBezTo>
                  <a:cubicBezTo>
                    <a:pt x="215671" y="113694"/>
                    <a:pt x="219400" y="116652"/>
                    <a:pt x="225830" y="115366"/>
                  </a:cubicBezTo>
                  <a:cubicBezTo>
                    <a:pt x="228054" y="114909"/>
                    <a:pt x="230356" y="114909"/>
                    <a:pt x="232580" y="115366"/>
                  </a:cubicBezTo>
                  <a:cubicBezTo>
                    <a:pt x="236052" y="116407"/>
                    <a:pt x="239408" y="117783"/>
                    <a:pt x="242610" y="119480"/>
                  </a:cubicBezTo>
                  <a:cubicBezTo>
                    <a:pt x="247561" y="121666"/>
                    <a:pt x="246789" y="125138"/>
                    <a:pt x="246982" y="128996"/>
                  </a:cubicBezTo>
                  <a:cubicBezTo>
                    <a:pt x="247175" y="132854"/>
                    <a:pt x="247368" y="135039"/>
                    <a:pt x="244796" y="133432"/>
                  </a:cubicBezTo>
                  <a:cubicBezTo>
                    <a:pt x="242224" y="131825"/>
                    <a:pt x="239460" y="133432"/>
                    <a:pt x="237981" y="138897"/>
                  </a:cubicBezTo>
                  <a:cubicBezTo>
                    <a:pt x="235937" y="144883"/>
                    <a:pt x="231160" y="149544"/>
                    <a:pt x="225122" y="151434"/>
                  </a:cubicBezTo>
                  <a:cubicBezTo>
                    <a:pt x="220879" y="151756"/>
                    <a:pt x="221265" y="156192"/>
                    <a:pt x="217793" y="157092"/>
                  </a:cubicBezTo>
                  <a:cubicBezTo>
                    <a:pt x="214321" y="157992"/>
                    <a:pt x="210978" y="160050"/>
                    <a:pt x="211364" y="163907"/>
                  </a:cubicBezTo>
                  <a:cubicBezTo>
                    <a:pt x="211749" y="167765"/>
                    <a:pt x="206220" y="168151"/>
                    <a:pt x="202684" y="168151"/>
                  </a:cubicBezTo>
                  <a:cubicBezTo>
                    <a:pt x="199148" y="168151"/>
                    <a:pt x="199984" y="174580"/>
                    <a:pt x="197219" y="175995"/>
                  </a:cubicBezTo>
                  <a:cubicBezTo>
                    <a:pt x="194454" y="177409"/>
                    <a:pt x="194969" y="179852"/>
                    <a:pt x="197219" y="183195"/>
                  </a:cubicBezTo>
                  <a:cubicBezTo>
                    <a:pt x="199469" y="186539"/>
                    <a:pt x="197605" y="189625"/>
                    <a:pt x="198505" y="191811"/>
                  </a:cubicBezTo>
                  <a:cubicBezTo>
                    <a:pt x="201366" y="195861"/>
                    <a:pt x="202202" y="201011"/>
                    <a:pt x="200755" y="205763"/>
                  </a:cubicBezTo>
                  <a:cubicBezTo>
                    <a:pt x="197991" y="212192"/>
                    <a:pt x="195033" y="219393"/>
                    <a:pt x="197412" y="218621"/>
                  </a:cubicBezTo>
                  <a:cubicBezTo>
                    <a:pt x="199791" y="217850"/>
                    <a:pt x="205320" y="223572"/>
                    <a:pt x="208985" y="223186"/>
                  </a:cubicBezTo>
                  <a:cubicBezTo>
                    <a:pt x="212650" y="222800"/>
                    <a:pt x="213035" y="228330"/>
                    <a:pt x="216507" y="227237"/>
                  </a:cubicBezTo>
                  <a:cubicBezTo>
                    <a:pt x="219979" y="226144"/>
                    <a:pt x="220043" y="230516"/>
                    <a:pt x="230137" y="230194"/>
                  </a:cubicBezTo>
                  <a:cubicBezTo>
                    <a:pt x="240231" y="229873"/>
                    <a:pt x="260613" y="221322"/>
                    <a:pt x="268714" y="221322"/>
                  </a:cubicBezTo>
                  <a:cubicBezTo>
                    <a:pt x="272455" y="221360"/>
                    <a:pt x="276191" y="220949"/>
                    <a:pt x="279836" y="220100"/>
                  </a:cubicBezTo>
                  <a:cubicBezTo>
                    <a:pt x="281579" y="217387"/>
                    <a:pt x="283585" y="214847"/>
                    <a:pt x="285816" y="212513"/>
                  </a:cubicBezTo>
                  <a:cubicBezTo>
                    <a:pt x="290959" y="207370"/>
                    <a:pt x="301953" y="203705"/>
                    <a:pt x="305104" y="197083"/>
                  </a:cubicBezTo>
                  <a:cubicBezTo>
                    <a:pt x="308254" y="190461"/>
                    <a:pt x="321242" y="185381"/>
                    <a:pt x="323492" y="179466"/>
                  </a:cubicBezTo>
                  <a:cubicBezTo>
                    <a:pt x="324456" y="177345"/>
                    <a:pt x="324842" y="175866"/>
                    <a:pt x="320020" y="170401"/>
                  </a:cubicBezTo>
                  <a:close/>
                  <a:moveTo>
                    <a:pt x="192783" y="48629"/>
                  </a:moveTo>
                  <a:cubicBezTo>
                    <a:pt x="193213" y="48828"/>
                    <a:pt x="193618" y="49066"/>
                    <a:pt x="194004" y="49336"/>
                  </a:cubicBezTo>
                  <a:cubicBezTo>
                    <a:pt x="194396" y="49657"/>
                    <a:pt x="194802" y="49960"/>
                    <a:pt x="195226" y="50236"/>
                  </a:cubicBezTo>
                  <a:cubicBezTo>
                    <a:pt x="194461" y="49625"/>
                    <a:pt x="193644" y="49092"/>
                    <a:pt x="192783" y="48629"/>
                  </a:cubicBezTo>
                  <a:close/>
                </a:path>
              </a:pathLst>
            </a:custGeom>
            <a:solidFill>
              <a:srgbClr val="3B97DE"/>
            </a:solidFill>
            <a:ln w="6429" cap="flat">
              <a:solidFill>
                <a:srgbClr val="3B97D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07" name="Freeform 59">
              <a:extLst>
                <a:ext uri="{FF2B5EF4-FFF2-40B4-BE49-F238E27FC236}">
                  <a16:creationId xmlns:a16="http://schemas.microsoft.com/office/drawing/2014/main" id="{FBB800FA-4F5E-9318-7DF5-79040D191FCB}"/>
                </a:ext>
              </a:extLst>
            </p:cNvPr>
            <p:cNvSpPr/>
            <p:nvPr/>
          </p:nvSpPr>
          <p:spPr>
            <a:xfrm>
              <a:off x="4506412" y="2370639"/>
              <a:ext cx="6429" cy="19288"/>
            </a:xfrm>
            <a:custGeom>
              <a:avLst/>
              <a:gdLst>
                <a:gd name="connsiteX0" fmla="*/ 9846 w 6429"/>
                <a:gd name="connsiteY0" fmla="*/ 0 h 19288"/>
                <a:gd name="connsiteX1" fmla="*/ 2131 w 6429"/>
                <a:gd name="connsiteY1" fmla="*/ 6429 h 19288"/>
                <a:gd name="connsiteX2" fmla="*/ 7274 w 6429"/>
                <a:gd name="connsiteY2" fmla="*/ 22953 h 19288"/>
                <a:gd name="connsiteX3" fmla="*/ 9846 w 6429"/>
                <a:gd name="connsiteY3" fmla="*/ 0 h 19288"/>
              </a:gdLst>
              <a:ahLst/>
              <a:cxnLst>
                <a:cxn ang="0">
                  <a:pos x="connsiteX0" y="connsiteY0"/>
                </a:cxn>
                <a:cxn ang="0">
                  <a:pos x="connsiteX1" y="connsiteY1"/>
                </a:cxn>
                <a:cxn ang="0">
                  <a:pos x="connsiteX2" y="connsiteY2"/>
                </a:cxn>
                <a:cxn ang="0">
                  <a:pos x="connsiteX3" y="connsiteY3"/>
                </a:cxn>
              </a:cxnLst>
              <a:rect l="l" t="t" r="r" b="b"/>
              <a:pathLst>
                <a:path w="6429" h="19288">
                  <a:moveTo>
                    <a:pt x="9846" y="0"/>
                  </a:moveTo>
                  <a:cubicBezTo>
                    <a:pt x="7853" y="0"/>
                    <a:pt x="7274" y="3536"/>
                    <a:pt x="2131" y="6429"/>
                  </a:cubicBezTo>
                  <a:cubicBezTo>
                    <a:pt x="-3013" y="9323"/>
                    <a:pt x="2131" y="23660"/>
                    <a:pt x="7274" y="22953"/>
                  </a:cubicBezTo>
                  <a:cubicBezTo>
                    <a:pt x="12418" y="22246"/>
                    <a:pt x="11903" y="193"/>
                    <a:pt x="9846" y="0"/>
                  </a:cubicBezTo>
                  <a:close/>
                </a:path>
              </a:pathLst>
            </a:custGeom>
            <a:solidFill>
              <a:srgbClr val="3B97DE"/>
            </a:solidFill>
            <a:ln w="6429" cap="flat">
              <a:solidFill>
                <a:srgbClr val="3B97D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08" name="Freeform 60">
              <a:extLst>
                <a:ext uri="{FF2B5EF4-FFF2-40B4-BE49-F238E27FC236}">
                  <a16:creationId xmlns:a16="http://schemas.microsoft.com/office/drawing/2014/main" id="{0F03A23D-AFD8-59EE-ACDD-A6629D5F4A33}"/>
                </a:ext>
              </a:extLst>
            </p:cNvPr>
            <p:cNvSpPr/>
            <p:nvPr/>
          </p:nvSpPr>
          <p:spPr>
            <a:xfrm>
              <a:off x="3487163" y="1519915"/>
              <a:ext cx="758666" cy="565785"/>
            </a:xfrm>
            <a:custGeom>
              <a:avLst/>
              <a:gdLst>
                <a:gd name="connsiteX0" fmla="*/ 718363 w 758666"/>
                <a:gd name="connsiteY0" fmla="*/ 51939 h 565785"/>
                <a:gd name="connsiteX1" fmla="*/ 692967 w 758666"/>
                <a:gd name="connsiteY1" fmla="*/ 63704 h 565785"/>
                <a:gd name="connsiteX2" fmla="*/ 667635 w 758666"/>
                <a:gd name="connsiteY2" fmla="*/ 65183 h 565785"/>
                <a:gd name="connsiteX3" fmla="*/ 656577 w 758666"/>
                <a:gd name="connsiteY3" fmla="*/ 61133 h 565785"/>
                <a:gd name="connsiteX4" fmla="*/ 632338 w 758666"/>
                <a:gd name="connsiteY4" fmla="*/ 77335 h 565785"/>
                <a:gd name="connsiteX5" fmla="*/ 611378 w 758666"/>
                <a:gd name="connsiteY5" fmla="*/ 90901 h 565785"/>
                <a:gd name="connsiteX6" fmla="*/ 632017 w 758666"/>
                <a:gd name="connsiteY6" fmla="*/ 65183 h 565785"/>
                <a:gd name="connsiteX7" fmla="*/ 624237 w 758666"/>
                <a:gd name="connsiteY7" fmla="*/ 47181 h 565785"/>
                <a:gd name="connsiteX8" fmla="*/ 608485 w 758666"/>
                <a:gd name="connsiteY8" fmla="*/ 57082 h 565785"/>
                <a:gd name="connsiteX9" fmla="*/ 568816 w 758666"/>
                <a:gd name="connsiteY9" fmla="*/ 69619 h 565785"/>
                <a:gd name="connsiteX10" fmla="*/ 594533 w 758666"/>
                <a:gd name="connsiteY10" fmla="*/ 53417 h 565785"/>
                <a:gd name="connsiteX11" fmla="*/ 544191 w 758666"/>
                <a:gd name="connsiteY11" fmla="*/ 51939 h 565785"/>
                <a:gd name="connsiteX12" fmla="*/ 501179 w 758666"/>
                <a:gd name="connsiteY12" fmla="*/ 58368 h 565785"/>
                <a:gd name="connsiteX13" fmla="*/ 548949 w 758666"/>
                <a:gd name="connsiteY13" fmla="*/ 45895 h 565785"/>
                <a:gd name="connsiteX14" fmla="*/ 607392 w 758666"/>
                <a:gd name="connsiteY14" fmla="*/ 41844 h 565785"/>
                <a:gd name="connsiteX15" fmla="*/ 641918 w 758666"/>
                <a:gd name="connsiteY15" fmla="*/ 32265 h 565785"/>
                <a:gd name="connsiteX16" fmla="*/ 618772 w 758666"/>
                <a:gd name="connsiteY16" fmla="*/ 23071 h 565785"/>
                <a:gd name="connsiteX17" fmla="*/ 601863 w 758666"/>
                <a:gd name="connsiteY17" fmla="*/ 17927 h 565785"/>
                <a:gd name="connsiteX18" fmla="*/ 586818 w 758666"/>
                <a:gd name="connsiteY18" fmla="*/ 9119 h 565785"/>
                <a:gd name="connsiteX19" fmla="*/ 551906 w 758666"/>
                <a:gd name="connsiteY19" fmla="*/ 4747 h 565785"/>
                <a:gd name="connsiteX20" fmla="*/ 514038 w 758666"/>
                <a:gd name="connsiteY20" fmla="*/ 311 h 565785"/>
                <a:gd name="connsiteX21" fmla="*/ 462217 w 758666"/>
                <a:gd name="connsiteY21" fmla="*/ 1789 h 565785"/>
                <a:gd name="connsiteX22" fmla="*/ 444600 w 758666"/>
                <a:gd name="connsiteY22" fmla="*/ 4747 h 565785"/>
                <a:gd name="connsiteX23" fmla="*/ 432449 w 758666"/>
                <a:gd name="connsiteY23" fmla="*/ 10598 h 565785"/>
                <a:gd name="connsiteX24" fmla="*/ 423641 w 758666"/>
                <a:gd name="connsiteY24" fmla="*/ 15355 h 565785"/>
                <a:gd name="connsiteX25" fmla="*/ 404352 w 758666"/>
                <a:gd name="connsiteY25" fmla="*/ 11369 h 565785"/>
                <a:gd name="connsiteX26" fmla="*/ 370534 w 758666"/>
                <a:gd name="connsiteY26" fmla="*/ 11369 h 565785"/>
                <a:gd name="connsiteX27" fmla="*/ 329386 w 758666"/>
                <a:gd name="connsiteY27" fmla="*/ 16127 h 565785"/>
                <a:gd name="connsiteX28" fmla="*/ 341859 w 758666"/>
                <a:gd name="connsiteY28" fmla="*/ 27507 h 565785"/>
                <a:gd name="connsiteX29" fmla="*/ 319870 w 758666"/>
                <a:gd name="connsiteY29" fmla="*/ 33936 h 565785"/>
                <a:gd name="connsiteX30" fmla="*/ 351439 w 758666"/>
                <a:gd name="connsiteY30" fmla="*/ 53803 h 565785"/>
                <a:gd name="connsiteX31" fmla="*/ 335301 w 758666"/>
                <a:gd name="connsiteY31" fmla="*/ 50846 h 565785"/>
                <a:gd name="connsiteX32" fmla="*/ 307719 w 758666"/>
                <a:gd name="connsiteY32" fmla="*/ 40559 h 565785"/>
                <a:gd name="connsiteX33" fmla="*/ 274286 w 758666"/>
                <a:gd name="connsiteY33" fmla="*/ 33165 h 565785"/>
                <a:gd name="connsiteX34" fmla="*/ 289331 w 758666"/>
                <a:gd name="connsiteY34" fmla="*/ 50460 h 565785"/>
                <a:gd name="connsiteX35" fmla="*/ 272100 w 758666"/>
                <a:gd name="connsiteY35" fmla="*/ 51231 h 565785"/>
                <a:gd name="connsiteX36" fmla="*/ 249276 w 758666"/>
                <a:gd name="connsiteY36" fmla="*/ 38373 h 565785"/>
                <a:gd name="connsiteX37" fmla="*/ 248183 w 758666"/>
                <a:gd name="connsiteY37" fmla="*/ 54189 h 565785"/>
                <a:gd name="connsiteX38" fmla="*/ 237896 w 758666"/>
                <a:gd name="connsiteY38" fmla="*/ 62611 h 565785"/>
                <a:gd name="connsiteX39" fmla="*/ 231466 w 758666"/>
                <a:gd name="connsiteY39" fmla="*/ 37280 h 565785"/>
                <a:gd name="connsiteX40" fmla="*/ 193662 w 758666"/>
                <a:gd name="connsiteY40" fmla="*/ 43130 h 565785"/>
                <a:gd name="connsiteX41" fmla="*/ 178553 w 758666"/>
                <a:gd name="connsiteY41" fmla="*/ 51231 h 565785"/>
                <a:gd name="connsiteX42" fmla="*/ 170516 w 758666"/>
                <a:gd name="connsiteY42" fmla="*/ 53803 h 565785"/>
                <a:gd name="connsiteX43" fmla="*/ 142548 w 758666"/>
                <a:gd name="connsiteY43" fmla="*/ 57468 h 565785"/>
                <a:gd name="connsiteX44" fmla="*/ 146213 w 758666"/>
                <a:gd name="connsiteY44" fmla="*/ 76242 h 565785"/>
                <a:gd name="connsiteX45" fmla="*/ 122360 w 758666"/>
                <a:gd name="connsiteY45" fmla="*/ 72577 h 565785"/>
                <a:gd name="connsiteX46" fmla="*/ 66167 w 758666"/>
                <a:gd name="connsiteY46" fmla="*/ 103052 h 565785"/>
                <a:gd name="connsiteX47" fmla="*/ 96643 w 758666"/>
                <a:gd name="connsiteY47" fmla="*/ 107810 h 565785"/>
                <a:gd name="connsiteX48" fmla="*/ 86355 w 758666"/>
                <a:gd name="connsiteY48" fmla="*/ 130634 h 565785"/>
                <a:gd name="connsiteX49" fmla="*/ 47393 w 758666"/>
                <a:gd name="connsiteY49" fmla="*/ 137578 h 565785"/>
                <a:gd name="connsiteX50" fmla="*/ 9 w 758666"/>
                <a:gd name="connsiteY50" fmla="*/ 155966 h 565785"/>
                <a:gd name="connsiteX51" fmla="*/ 7338 w 758666"/>
                <a:gd name="connsiteY51" fmla="*/ 165160 h 565785"/>
                <a:gd name="connsiteX52" fmla="*/ 27912 w 758666"/>
                <a:gd name="connsiteY52" fmla="*/ 171011 h 565785"/>
                <a:gd name="connsiteX53" fmla="*/ 61731 w 758666"/>
                <a:gd name="connsiteY53" fmla="*/ 173582 h 565785"/>
                <a:gd name="connsiteX54" fmla="*/ 81019 w 758666"/>
                <a:gd name="connsiteY54" fmla="*/ 180976 h 565785"/>
                <a:gd name="connsiteX55" fmla="*/ 47586 w 758666"/>
                <a:gd name="connsiteY55" fmla="*/ 183162 h 565785"/>
                <a:gd name="connsiteX56" fmla="*/ 17047 w 758666"/>
                <a:gd name="connsiteY56" fmla="*/ 189013 h 565785"/>
                <a:gd name="connsiteX57" fmla="*/ 39485 w 758666"/>
                <a:gd name="connsiteY57" fmla="*/ 194928 h 565785"/>
                <a:gd name="connsiteX58" fmla="*/ 39871 w 758666"/>
                <a:gd name="connsiteY58" fmla="*/ 204829 h 565785"/>
                <a:gd name="connsiteX59" fmla="*/ 54530 w 758666"/>
                <a:gd name="connsiteY59" fmla="*/ 212930 h 565785"/>
                <a:gd name="connsiteX60" fmla="*/ 74783 w 758666"/>
                <a:gd name="connsiteY60" fmla="*/ 215116 h 565785"/>
                <a:gd name="connsiteX61" fmla="*/ 87256 w 758666"/>
                <a:gd name="connsiteY61" fmla="*/ 213637 h 565785"/>
                <a:gd name="connsiteX62" fmla="*/ 103779 w 758666"/>
                <a:gd name="connsiteY62" fmla="*/ 210680 h 565785"/>
                <a:gd name="connsiteX63" fmla="*/ 118824 w 758666"/>
                <a:gd name="connsiteY63" fmla="*/ 207787 h 565785"/>
                <a:gd name="connsiteX64" fmla="*/ 158879 w 758666"/>
                <a:gd name="connsiteY64" fmla="*/ 218459 h 565785"/>
                <a:gd name="connsiteX65" fmla="*/ 178746 w 758666"/>
                <a:gd name="connsiteY65" fmla="*/ 231318 h 565785"/>
                <a:gd name="connsiteX66" fmla="*/ 196041 w 758666"/>
                <a:gd name="connsiteY66" fmla="*/ 247842 h 565785"/>
                <a:gd name="connsiteX67" fmla="*/ 207421 w 758666"/>
                <a:gd name="connsiteY67" fmla="*/ 268030 h 565785"/>
                <a:gd name="connsiteX68" fmla="*/ 216229 w 758666"/>
                <a:gd name="connsiteY68" fmla="*/ 281660 h 565785"/>
                <a:gd name="connsiteX69" fmla="*/ 222658 w 758666"/>
                <a:gd name="connsiteY69" fmla="*/ 294519 h 565785"/>
                <a:gd name="connsiteX70" fmla="*/ 216229 w 758666"/>
                <a:gd name="connsiteY70" fmla="*/ 310014 h 565785"/>
                <a:gd name="connsiteX71" fmla="*/ 222080 w 758666"/>
                <a:gd name="connsiteY71" fmla="*/ 326859 h 565785"/>
                <a:gd name="connsiteX72" fmla="*/ 240853 w 758666"/>
                <a:gd name="connsiteY72" fmla="*/ 318822 h 565785"/>
                <a:gd name="connsiteX73" fmla="*/ 245225 w 758666"/>
                <a:gd name="connsiteY73" fmla="*/ 331295 h 565785"/>
                <a:gd name="connsiteX74" fmla="*/ 269143 w 758666"/>
                <a:gd name="connsiteY74" fmla="*/ 342675 h 565785"/>
                <a:gd name="connsiteX75" fmla="*/ 263999 w 758666"/>
                <a:gd name="connsiteY75" fmla="*/ 347818 h 565785"/>
                <a:gd name="connsiteX76" fmla="*/ 230952 w 758666"/>
                <a:gd name="connsiteY76" fmla="*/ 345247 h 565785"/>
                <a:gd name="connsiteX77" fmla="*/ 264385 w 758666"/>
                <a:gd name="connsiteY77" fmla="*/ 360677 h 565785"/>
                <a:gd name="connsiteX78" fmla="*/ 275379 w 758666"/>
                <a:gd name="connsiteY78" fmla="*/ 373536 h 565785"/>
                <a:gd name="connsiteX79" fmla="*/ 272807 w 758666"/>
                <a:gd name="connsiteY79" fmla="*/ 390831 h 565785"/>
                <a:gd name="connsiteX80" fmla="*/ 256991 w 758666"/>
                <a:gd name="connsiteY80" fmla="*/ 391538 h 565785"/>
                <a:gd name="connsiteX81" fmla="*/ 247090 w 758666"/>
                <a:gd name="connsiteY81" fmla="*/ 400347 h 565785"/>
                <a:gd name="connsiteX82" fmla="*/ 236803 w 758666"/>
                <a:gd name="connsiteY82" fmla="*/ 418734 h 565785"/>
                <a:gd name="connsiteX83" fmla="*/ 248954 w 758666"/>
                <a:gd name="connsiteY83" fmla="*/ 429407 h 565785"/>
                <a:gd name="connsiteX84" fmla="*/ 239375 w 758666"/>
                <a:gd name="connsiteY84" fmla="*/ 440401 h 565785"/>
                <a:gd name="connsiteX85" fmla="*/ 256670 w 758666"/>
                <a:gd name="connsiteY85" fmla="*/ 458404 h 565785"/>
                <a:gd name="connsiteX86" fmla="*/ 258856 w 758666"/>
                <a:gd name="connsiteY86" fmla="*/ 479749 h 565785"/>
                <a:gd name="connsiteX87" fmla="*/ 266185 w 758666"/>
                <a:gd name="connsiteY87" fmla="*/ 486179 h 565785"/>
                <a:gd name="connsiteX88" fmla="*/ 272615 w 758666"/>
                <a:gd name="connsiteY88" fmla="*/ 498652 h 565785"/>
                <a:gd name="connsiteX89" fmla="*/ 282194 w 758666"/>
                <a:gd name="connsiteY89" fmla="*/ 509324 h 565785"/>
                <a:gd name="connsiteX90" fmla="*/ 288045 w 758666"/>
                <a:gd name="connsiteY90" fmla="*/ 524369 h 565785"/>
                <a:gd name="connsiteX91" fmla="*/ 301997 w 758666"/>
                <a:gd name="connsiteY91" fmla="*/ 539092 h 565785"/>
                <a:gd name="connsiteX92" fmla="*/ 316013 w 758666"/>
                <a:gd name="connsiteY92" fmla="*/ 548286 h 565785"/>
                <a:gd name="connsiteX93" fmla="*/ 328100 w 758666"/>
                <a:gd name="connsiteY93" fmla="*/ 551951 h 565785"/>
                <a:gd name="connsiteX94" fmla="*/ 342823 w 758666"/>
                <a:gd name="connsiteY94" fmla="*/ 558380 h 565785"/>
                <a:gd name="connsiteX95" fmla="*/ 364490 w 758666"/>
                <a:gd name="connsiteY95" fmla="*/ 566803 h 565785"/>
                <a:gd name="connsiteX96" fmla="*/ 373684 w 758666"/>
                <a:gd name="connsiteY96" fmla="*/ 557287 h 565785"/>
                <a:gd name="connsiteX97" fmla="*/ 380114 w 758666"/>
                <a:gd name="connsiteY97" fmla="*/ 537999 h 565785"/>
                <a:gd name="connsiteX98" fmla="*/ 379021 w 758666"/>
                <a:gd name="connsiteY98" fmla="*/ 518711 h 565785"/>
                <a:gd name="connsiteX99" fmla="*/ 385450 w 758666"/>
                <a:gd name="connsiteY99" fmla="*/ 512282 h 565785"/>
                <a:gd name="connsiteX100" fmla="*/ 395030 w 758666"/>
                <a:gd name="connsiteY100" fmla="*/ 503795 h 565785"/>
                <a:gd name="connsiteX101" fmla="*/ 400173 w 758666"/>
                <a:gd name="connsiteY101" fmla="*/ 494280 h 565785"/>
                <a:gd name="connsiteX102" fmla="*/ 400173 w 758666"/>
                <a:gd name="connsiteY102" fmla="*/ 485471 h 565785"/>
                <a:gd name="connsiteX103" fmla="*/ 404995 w 758666"/>
                <a:gd name="connsiteY103" fmla="*/ 479556 h 565785"/>
                <a:gd name="connsiteX104" fmla="*/ 402423 w 758666"/>
                <a:gd name="connsiteY104" fmla="*/ 470362 h 565785"/>
                <a:gd name="connsiteX105" fmla="*/ 404224 w 758666"/>
                <a:gd name="connsiteY105" fmla="*/ 465605 h 565785"/>
                <a:gd name="connsiteX106" fmla="*/ 411232 w 758666"/>
                <a:gd name="connsiteY106" fmla="*/ 462326 h 565785"/>
                <a:gd name="connsiteX107" fmla="*/ 422998 w 758666"/>
                <a:gd name="connsiteY107" fmla="*/ 454932 h 565785"/>
                <a:gd name="connsiteX108" fmla="*/ 433285 w 758666"/>
                <a:gd name="connsiteY108" fmla="*/ 444259 h 565785"/>
                <a:gd name="connsiteX109" fmla="*/ 439714 w 758666"/>
                <a:gd name="connsiteY109" fmla="*/ 443938 h 565785"/>
                <a:gd name="connsiteX110" fmla="*/ 442286 w 758666"/>
                <a:gd name="connsiteY110" fmla="*/ 450367 h 565785"/>
                <a:gd name="connsiteX111" fmla="*/ 465431 w 758666"/>
                <a:gd name="connsiteY111" fmla="*/ 445545 h 565785"/>
                <a:gd name="connsiteX112" fmla="*/ 492949 w 758666"/>
                <a:gd name="connsiteY112" fmla="*/ 421692 h 565785"/>
                <a:gd name="connsiteX113" fmla="*/ 508444 w 758666"/>
                <a:gd name="connsiteY113" fmla="*/ 406261 h 565785"/>
                <a:gd name="connsiteX114" fmla="*/ 520146 w 758666"/>
                <a:gd name="connsiteY114" fmla="*/ 401504 h 565785"/>
                <a:gd name="connsiteX115" fmla="*/ 532297 w 758666"/>
                <a:gd name="connsiteY115" fmla="*/ 398546 h 565785"/>
                <a:gd name="connsiteX116" fmla="*/ 550685 w 758666"/>
                <a:gd name="connsiteY116" fmla="*/ 394496 h 565785"/>
                <a:gd name="connsiteX117" fmla="*/ 595112 w 758666"/>
                <a:gd name="connsiteY117" fmla="*/ 382344 h 565785"/>
                <a:gd name="connsiteX118" fmla="*/ 630409 w 758666"/>
                <a:gd name="connsiteY118" fmla="*/ 364020 h 565785"/>
                <a:gd name="connsiteX119" fmla="*/ 635167 w 758666"/>
                <a:gd name="connsiteY119" fmla="*/ 357591 h 565785"/>
                <a:gd name="connsiteX120" fmla="*/ 613114 w 758666"/>
                <a:gd name="connsiteY120" fmla="*/ 358684 h 565785"/>
                <a:gd name="connsiteX121" fmla="*/ 585597 w 758666"/>
                <a:gd name="connsiteY121" fmla="*/ 355341 h 565785"/>
                <a:gd name="connsiteX122" fmla="*/ 589261 w 758666"/>
                <a:gd name="connsiteY122" fmla="*/ 347240 h 565785"/>
                <a:gd name="connsiteX123" fmla="*/ 591447 w 758666"/>
                <a:gd name="connsiteY123" fmla="*/ 335538 h 565785"/>
                <a:gd name="connsiteX124" fmla="*/ 609064 w 758666"/>
                <a:gd name="connsiteY124" fmla="*/ 341389 h 565785"/>
                <a:gd name="connsiteX125" fmla="*/ 636260 w 758666"/>
                <a:gd name="connsiteY125" fmla="*/ 350583 h 565785"/>
                <a:gd name="connsiteX126" fmla="*/ 640696 w 758666"/>
                <a:gd name="connsiteY126" fmla="*/ 334059 h 565785"/>
                <a:gd name="connsiteX127" fmla="*/ 608549 w 758666"/>
                <a:gd name="connsiteY127" fmla="*/ 305385 h 565785"/>
                <a:gd name="connsiteX128" fmla="*/ 626937 w 758666"/>
                <a:gd name="connsiteY128" fmla="*/ 307570 h 565785"/>
                <a:gd name="connsiteX129" fmla="*/ 638703 w 758666"/>
                <a:gd name="connsiteY129" fmla="*/ 294712 h 565785"/>
                <a:gd name="connsiteX130" fmla="*/ 608935 w 758666"/>
                <a:gd name="connsiteY130" fmla="*/ 294326 h 565785"/>
                <a:gd name="connsiteX131" fmla="*/ 603406 w 758666"/>
                <a:gd name="connsiteY131" fmla="*/ 286289 h 565785"/>
                <a:gd name="connsiteX132" fmla="*/ 608163 w 758666"/>
                <a:gd name="connsiteY132" fmla="*/ 276002 h 565785"/>
                <a:gd name="connsiteX133" fmla="*/ 635746 w 758666"/>
                <a:gd name="connsiteY133" fmla="*/ 284039 h 565785"/>
                <a:gd name="connsiteX134" fmla="*/ 656705 w 758666"/>
                <a:gd name="connsiteY134" fmla="*/ 278896 h 565785"/>
                <a:gd name="connsiteX135" fmla="*/ 640182 w 758666"/>
                <a:gd name="connsiteY135" fmla="*/ 263465 h 565785"/>
                <a:gd name="connsiteX136" fmla="*/ 667700 w 758666"/>
                <a:gd name="connsiteY136" fmla="*/ 260893 h 565785"/>
                <a:gd name="connsiteX137" fmla="*/ 671043 w 758666"/>
                <a:gd name="connsiteY137" fmla="*/ 252471 h 565785"/>
                <a:gd name="connsiteX138" fmla="*/ 648604 w 758666"/>
                <a:gd name="connsiteY138" fmla="*/ 238519 h 565785"/>
                <a:gd name="connsiteX139" fmla="*/ 670271 w 758666"/>
                <a:gd name="connsiteY139" fmla="*/ 234854 h 565785"/>
                <a:gd name="connsiteX140" fmla="*/ 664421 w 758666"/>
                <a:gd name="connsiteY140" fmla="*/ 212030 h 565785"/>
                <a:gd name="connsiteX141" fmla="*/ 642368 w 758666"/>
                <a:gd name="connsiteY141" fmla="*/ 206565 h 565785"/>
                <a:gd name="connsiteX142" fmla="*/ 633174 w 758666"/>
                <a:gd name="connsiteY142" fmla="*/ 196985 h 565785"/>
                <a:gd name="connsiteX143" fmla="*/ 650083 w 758666"/>
                <a:gd name="connsiteY143" fmla="*/ 194799 h 565785"/>
                <a:gd name="connsiteX144" fmla="*/ 683902 w 758666"/>
                <a:gd name="connsiteY144" fmla="*/ 194799 h 565785"/>
                <a:gd name="connsiteX145" fmla="*/ 676186 w 758666"/>
                <a:gd name="connsiteY145" fmla="*/ 181555 h 565785"/>
                <a:gd name="connsiteX146" fmla="*/ 655612 w 758666"/>
                <a:gd name="connsiteY146" fmla="*/ 177119 h 565785"/>
                <a:gd name="connsiteX147" fmla="*/ 672457 w 758666"/>
                <a:gd name="connsiteY147" fmla="*/ 173454 h 565785"/>
                <a:gd name="connsiteX148" fmla="*/ 647511 w 758666"/>
                <a:gd name="connsiteY148" fmla="*/ 167989 h 565785"/>
                <a:gd name="connsiteX149" fmla="*/ 637610 w 758666"/>
                <a:gd name="connsiteY149" fmla="*/ 168696 h 565785"/>
                <a:gd name="connsiteX150" fmla="*/ 645261 w 758666"/>
                <a:gd name="connsiteY150" fmla="*/ 145550 h 565785"/>
                <a:gd name="connsiteX151" fmla="*/ 667314 w 758666"/>
                <a:gd name="connsiteY151" fmla="*/ 128641 h 565785"/>
                <a:gd name="connsiteX152" fmla="*/ 687952 w 758666"/>
                <a:gd name="connsiteY152" fmla="*/ 116168 h 565785"/>
                <a:gd name="connsiteX153" fmla="*/ 679465 w 758666"/>
                <a:gd name="connsiteY153" fmla="*/ 106202 h 565785"/>
                <a:gd name="connsiteX154" fmla="*/ 658891 w 758666"/>
                <a:gd name="connsiteY154" fmla="*/ 112632 h 565785"/>
                <a:gd name="connsiteX155" fmla="*/ 675801 w 758666"/>
                <a:gd name="connsiteY155" fmla="*/ 102345 h 565785"/>
                <a:gd name="connsiteX156" fmla="*/ 707047 w 758666"/>
                <a:gd name="connsiteY156" fmla="*/ 97973 h 565785"/>
                <a:gd name="connsiteX157" fmla="*/ 684223 w 758666"/>
                <a:gd name="connsiteY157" fmla="*/ 92444 h 565785"/>
                <a:gd name="connsiteX158" fmla="*/ 690138 w 758666"/>
                <a:gd name="connsiteY158" fmla="*/ 88393 h 565785"/>
                <a:gd name="connsiteX159" fmla="*/ 717334 w 758666"/>
                <a:gd name="connsiteY159" fmla="*/ 82864 h 565785"/>
                <a:gd name="connsiteX160" fmla="*/ 733472 w 758666"/>
                <a:gd name="connsiteY160" fmla="*/ 75920 h 565785"/>
                <a:gd name="connsiteX161" fmla="*/ 761376 w 758666"/>
                <a:gd name="connsiteY161" fmla="*/ 63061 h 565785"/>
                <a:gd name="connsiteX162" fmla="*/ 718363 w 758666"/>
                <a:gd name="connsiteY162" fmla="*/ 51939 h 56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758666" h="565785">
                  <a:moveTo>
                    <a:pt x="718363" y="51939"/>
                  </a:moveTo>
                  <a:cubicBezTo>
                    <a:pt x="704733" y="51939"/>
                    <a:pt x="693739" y="54189"/>
                    <a:pt x="692967" y="63704"/>
                  </a:cubicBezTo>
                  <a:cubicBezTo>
                    <a:pt x="692195" y="73220"/>
                    <a:pt x="674965" y="61904"/>
                    <a:pt x="667635" y="65183"/>
                  </a:cubicBezTo>
                  <a:cubicBezTo>
                    <a:pt x="660306" y="68462"/>
                    <a:pt x="663971" y="57468"/>
                    <a:pt x="656577" y="61133"/>
                  </a:cubicBezTo>
                  <a:cubicBezTo>
                    <a:pt x="649183" y="64797"/>
                    <a:pt x="641146" y="73606"/>
                    <a:pt x="632338" y="77335"/>
                  </a:cubicBezTo>
                  <a:cubicBezTo>
                    <a:pt x="623530" y="81064"/>
                    <a:pt x="616908" y="90193"/>
                    <a:pt x="611378" y="90901"/>
                  </a:cubicBezTo>
                  <a:cubicBezTo>
                    <a:pt x="605849" y="91608"/>
                    <a:pt x="623144" y="73991"/>
                    <a:pt x="632017" y="65183"/>
                  </a:cubicBezTo>
                  <a:cubicBezTo>
                    <a:pt x="640889" y="56375"/>
                    <a:pt x="636003" y="45895"/>
                    <a:pt x="624237" y="47181"/>
                  </a:cubicBezTo>
                  <a:cubicBezTo>
                    <a:pt x="612471" y="48467"/>
                    <a:pt x="615107" y="55603"/>
                    <a:pt x="608485" y="57082"/>
                  </a:cubicBezTo>
                  <a:cubicBezTo>
                    <a:pt x="601863" y="58561"/>
                    <a:pt x="570230" y="74377"/>
                    <a:pt x="568816" y="69619"/>
                  </a:cubicBezTo>
                  <a:cubicBezTo>
                    <a:pt x="567401" y="64862"/>
                    <a:pt x="594855" y="56761"/>
                    <a:pt x="594533" y="53417"/>
                  </a:cubicBezTo>
                  <a:cubicBezTo>
                    <a:pt x="594212" y="50074"/>
                    <a:pt x="559622" y="49753"/>
                    <a:pt x="544191" y="51939"/>
                  </a:cubicBezTo>
                  <a:cubicBezTo>
                    <a:pt x="528761" y="54125"/>
                    <a:pt x="501565" y="62997"/>
                    <a:pt x="501179" y="58368"/>
                  </a:cubicBezTo>
                  <a:cubicBezTo>
                    <a:pt x="500793" y="53739"/>
                    <a:pt x="532811" y="47695"/>
                    <a:pt x="548949" y="45895"/>
                  </a:cubicBezTo>
                  <a:cubicBezTo>
                    <a:pt x="565087" y="44095"/>
                    <a:pt x="594855" y="46988"/>
                    <a:pt x="607392" y="41844"/>
                  </a:cubicBezTo>
                  <a:cubicBezTo>
                    <a:pt x="619929" y="36701"/>
                    <a:pt x="638575" y="36315"/>
                    <a:pt x="641918" y="32265"/>
                  </a:cubicBezTo>
                  <a:cubicBezTo>
                    <a:pt x="645261" y="28214"/>
                    <a:pt x="627580" y="22749"/>
                    <a:pt x="618772" y="23071"/>
                  </a:cubicBezTo>
                  <a:cubicBezTo>
                    <a:pt x="609964" y="23392"/>
                    <a:pt x="601091" y="22363"/>
                    <a:pt x="601863" y="17927"/>
                  </a:cubicBezTo>
                  <a:cubicBezTo>
                    <a:pt x="602634" y="13491"/>
                    <a:pt x="588233" y="12462"/>
                    <a:pt x="586818" y="9119"/>
                  </a:cubicBezTo>
                  <a:cubicBezTo>
                    <a:pt x="585404" y="5776"/>
                    <a:pt x="557757" y="8412"/>
                    <a:pt x="551906" y="4747"/>
                  </a:cubicBezTo>
                  <a:cubicBezTo>
                    <a:pt x="546056" y="1082"/>
                    <a:pt x="528761" y="-782"/>
                    <a:pt x="514038" y="311"/>
                  </a:cubicBezTo>
                  <a:cubicBezTo>
                    <a:pt x="499314" y="1404"/>
                    <a:pt x="469032" y="1082"/>
                    <a:pt x="462217" y="1789"/>
                  </a:cubicBezTo>
                  <a:cubicBezTo>
                    <a:pt x="456430" y="3217"/>
                    <a:pt x="450541" y="4207"/>
                    <a:pt x="444600" y="4747"/>
                  </a:cubicBezTo>
                  <a:cubicBezTo>
                    <a:pt x="438171" y="4361"/>
                    <a:pt x="428784" y="6547"/>
                    <a:pt x="432449" y="10598"/>
                  </a:cubicBezTo>
                  <a:cubicBezTo>
                    <a:pt x="438878" y="17927"/>
                    <a:pt x="422547" y="20885"/>
                    <a:pt x="423641" y="15355"/>
                  </a:cubicBezTo>
                  <a:cubicBezTo>
                    <a:pt x="424733" y="9826"/>
                    <a:pt x="409303" y="7319"/>
                    <a:pt x="404352" y="11369"/>
                  </a:cubicBezTo>
                  <a:cubicBezTo>
                    <a:pt x="399402" y="15420"/>
                    <a:pt x="374199" y="6547"/>
                    <a:pt x="370534" y="11369"/>
                  </a:cubicBezTo>
                  <a:cubicBezTo>
                    <a:pt x="366869" y="16191"/>
                    <a:pt x="337873" y="14648"/>
                    <a:pt x="329386" y="16127"/>
                  </a:cubicBezTo>
                  <a:cubicBezTo>
                    <a:pt x="320899" y="17606"/>
                    <a:pt x="342630" y="23842"/>
                    <a:pt x="341859" y="27507"/>
                  </a:cubicBezTo>
                  <a:cubicBezTo>
                    <a:pt x="341087" y="31172"/>
                    <a:pt x="314341" y="27507"/>
                    <a:pt x="319870" y="33936"/>
                  </a:cubicBezTo>
                  <a:cubicBezTo>
                    <a:pt x="325400" y="40366"/>
                    <a:pt x="343016" y="45316"/>
                    <a:pt x="351439" y="53803"/>
                  </a:cubicBezTo>
                  <a:cubicBezTo>
                    <a:pt x="359861" y="62290"/>
                    <a:pt x="345009" y="57082"/>
                    <a:pt x="335301" y="50846"/>
                  </a:cubicBezTo>
                  <a:cubicBezTo>
                    <a:pt x="325593" y="44609"/>
                    <a:pt x="313570" y="46795"/>
                    <a:pt x="307719" y="40559"/>
                  </a:cubicBezTo>
                  <a:cubicBezTo>
                    <a:pt x="301868" y="34322"/>
                    <a:pt x="279815" y="29500"/>
                    <a:pt x="274286" y="33165"/>
                  </a:cubicBezTo>
                  <a:cubicBezTo>
                    <a:pt x="267857" y="37601"/>
                    <a:pt x="289331" y="45702"/>
                    <a:pt x="289331" y="50460"/>
                  </a:cubicBezTo>
                  <a:cubicBezTo>
                    <a:pt x="289331" y="55218"/>
                    <a:pt x="274672" y="49367"/>
                    <a:pt x="272100" y="51231"/>
                  </a:cubicBezTo>
                  <a:cubicBezTo>
                    <a:pt x="269528" y="53096"/>
                    <a:pt x="256670" y="38373"/>
                    <a:pt x="249276" y="38373"/>
                  </a:cubicBezTo>
                  <a:cubicBezTo>
                    <a:pt x="241882" y="38373"/>
                    <a:pt x="248183" y="44802"/>
                    <a:pt x="248183" y="54189"/>
                  </a:cubicBezTo>
                  <a:cubicBezTo>
                    <a:pt x="248183" y="63576"/>
                    <a:pt x="233845" y="68912"/>
                    <a:pt x="237896" y="62611"/>
                  </a:cubicBezTo>
                  <a:cubicBezTo>
                    <a:pt x="241946" y="56311"/>
                    <a:pt x="238989" y="40237"/>
                    <a:pt x="231466" y="37280"/>
                  </a:cubicBezTo>
                  <a:cubicBezTo>
                    <a:pt x="223944" y="34322"/>
                    <a:pt x="203949" y="43709"/>
                    <a:pt x="193662" y="43130"/>
                  </a:cubicBezTo>
                  <a:cubicBezTo>
                    <a:pt x="183375" y="42552"/>
                    <a:pt x="169745" y="46088"/>
                    <a:pt x="178553" y="51231"/>
                  </a:cubicBezTo>
                  <a:cubicBezTo>
                    <a:pt x="187361" y="56375"/>
                    <a:pt x="178231" y="59332"/>
                    <a:pt x="170516" y="53803"/>
                  </a:cubicBezTo>
                  <a:cubicBezTo>
                    <a:pt x="162801" y="48274"/>
                    <a:pt x="137405" y="53803"/>
                    <a:pt x="142548" y="57468"/>
                  </a:cubicBezTo>
                  <a:cubicBezTo>
                    <a:pt x="147788" y="62226"/>
                    <a:pt x="149273" y="69864"/>
                    <a:pt x="146213" y="76242"/>
                  </a:cubicBezTo>
                  <a:cubicBezTo>
                    <a:pt x="142934" y="80614"/>
                    <a:pt x="132261" y="71805"/>
                    <a:pt x="122360" y="72577"/>
                  </a:cubicBezTo>
                  <a:cubicBezTo>
                    <a:pt x="112459" y="73348"/>
                    <a:pt x="63210" y="96816"/>
                    <a:pt x="66167" y="103052"/>
                  </a:cubicBezTo>
                  <a:cubicBezTo>
                    <a:pt x="69125" y="109289"/>
                    <a:pt x="90020" y="104145"/>
                    <a:pt x="96643" y="107810"/>
                  </a:cubicBezTo>
                  <a:cubicBezTo>
                    <a:pt x="103265" y="111475"/>
                    <a:pt x="94457" y="125105"/>
                    <a:pt x="86355" y="130634"/>
                  </a:cubicBezTo>
                  <a:cubicBezTo>
                    <a:pt x="78254" y="136163"/>
                    <a:pt x="48101" y="130956"/>
                    <a:pt x="47393" y="137578"/>
                  </a:cubicBezTo>
                  <a:cubicBezTo>
                    <a:pt x="46686" y="144200"/>
                    <a:pt x="9" y="145293"/>
                    <a:pt x="9" y="155966"/>
                  </a:cubicBezTo>
                  <a:cubicBezTo>
                    <a:pt x="-190" y="160434"/>
                    <a:pt x="2941" y="164363"/>
                    <a:pt x="7338" y="165160"/>
                  </a:cubicBezTo>
                  <a:cubicBezTo>
                    <a:pt x="13768" y="166574"/>
                    <a:pt x="22062" y="164388"/>
                    <a:pt x="27912" y="171011"/>
                  </a:cubicBezTo>
                  <a:cubicBezTo>
                    <a:pt x="33763" y="177633"/>
                    <a:pt x="50351" y="178019"/>
                    <a:pt x="61731" y="173582"/>
                  </a:cubicBezTo>
                  <a:cubicBezTo>
                    <a:pt x="73111" y="169146"/>
                    <a:pt x="81598" y="174354"/>
                    <a:pt x="81019" y="180976"/>
                  </a:cubicBezTo>
                  <a:cubicBezTo>
                    <a:pt x="80440" y="187598"/>
                    <a:pt x="55302" y="178404"/>
                    <a:pt x="47586" y="183162"/>
                  </a:cubicBezTo>
                  <a:cubicBezTo>
                    <a:pt x="39871" y="187920"/>
                    <a:pt x="15954" y="183869"/>
                    <a:pt x="17047" y="189013"/>
                  </a:cubicBezTo>
                  <a:cubicBezTo>
                    <a:pt x="18140" y="194156"/>
                    <a:pt x="29906" y="193063"/>
                    <a:pt x="39485" y="194928"/>
                  </a:cubicBezTo>
                  <a:cubicBezTo>
                    <a:pt x="49065" y="196792"/>
                    <a:pt x="40193" y="200779"/>
                    <a:pt x="39871" y="204829"/>
                  </a:cubicBezTo>
                  <a:cubicBezTo>
                    <a:pt x="39550" y="208880"/>
                    <a:pt x="45015" y="208108"/>
                    <a:pt x="54530" y="212930"/>
                  </a:cubicBezTo>
                  <a:cubicBezTo>
                    <a:pt x="64046" y="217752"/>
                    <a:pt x="79926" y="220645"/>
                    <a:pt x="74783" y="215116"/>
                  </a:cubicBezTo>
                  <a:cubicBezTo>
                    <a:pt x="69639" y="209587"/>
                    <a:pt x="84684" y="210358"/>
                    <a:pt x="87256" y="213637"/>
                  </a:cubicBezTo>
                  <a:cubicBezTo>
                    <a:pt x="89827" y="216916"/>
                    <a:pt x="96835" y="208880"/>
                    <a:pt x="103779" y="210680"/>
                  </a:cubicBezTo>
                  <a:cubicBezTo>
                    <a:pt x="110723" y="212480"/>
                    <a:pt x="113359" y="204251"/>
                    <a:pt x="118824" y="207787"/>
                  </a:cubicBezTo>
                  <a:cubicBezTo>
                    <a:pt x="124289" y="211323"/>
                    <a:pt x="150071" y="213637"/>
                    <a:pt x="158879" y="218459"/>
                  </a:cubicBezTo>
                  <a:cubicBezTo>
                    <a:pt x="167687" y="223281"/>
                    <a:pt x="179839" y="224310"/>
                    <a:pt x="178746" y="231318"/>
                  </a:cubicBezTo>
                  <a:cubicBezTo>
                    <a:pt x="177653" y="238326"/>
                    <a:pt x="186075" y="243405"/>
                    <a:pt x="196041" y="247842"/>
                  </a:cubicBezTo>
                  <a:cubicBezTo>
                    <a:pt x="203788" y="251416"/>
                    <a:pt x="208372" y="259549"/>
                    <a:pt x="207421" y="268030"/>
                  </a:cubicBezTo>
                  <a:cubicBezTo>
                    <a:pt x="207035" y="274459"/>
                    <a:pt x="218029" y="278703"/>
                    <a:pt x="216229" y="281660"/>
                  </a:cubicBezTo>
                  <a:cubicBezTo>
                    <a:pt x="214429" y="284618"/>
                    <a:pt x="215843" y="288604"/>
                    <a:pt x="222658" y="294519"/>
                  </a:cubicBezTo>
                  <a:cubicBezTo>
                    <a:pt x="229473" y="300434"/>
                    <a:pt x="212371" y="304870"/>
                    <a:pt x="216229" y="310014"/>
                  </a:cubicBezTo>
                  <a:cubicBezTo>
                    <a:pt x="220086" y="315157"/>
                    <a:pt x="210314" y="325058"/>
                    <a:pt x="222080" y="326859"/>
                  </a:cubicBezTo>
                  <a:cubicBezTo>
                    <a:pt x="233845" y="328659"/>
                    <a:pt x="232045" y="318822"/>
                    <a:pt x="240853" y="318822"/>
                  </a:cubicBezTo>
                  <a:cubicBezTo>
                    <a:pt x="249662" y="318822"/>
                    <a:pt x="240468" y="326537"/>
                    <a:pt x="245225" y="331295"/>
                  </a:cubicBezTo>
                  <a:cubicBezTo>
                    <a:pt x="249983" y="336053"/>
                    <a:pt x="259949" y="334960"/>
                    <a:pt x="269143" y="342675"/>
                  </a:cubicBezTo>
                  <a:cubicBezTo>
                    <a:pt x="278337" y="350390"/>
                    <a:pt x="272422" y="354055"/>
                    <a:pt x="263999" y="347818"/>
                  </a:cubicBezTo>
                  <a:cubicBezTo>
                    <a:pt x="255577" y="341582"/>
                    <a:pt x="230952" y="343061"/>
                    <a:pt x="230952" y="345247"/>
                  </a:cubicBezTo>
                  <a:cubicBezTo>
                    <a:pt x="230952" y="347433"/>
                    <a:pt x="258084" y="362863"/>
                    <a:pt x="264385" y="360677"/>
                  </a:cubicBezTo>
                  <a:cubicBezTo>
                    <a:pt x="270686" y="358491"/>
                    <a:pt x="279044" y="369871"/>
                    <a:pt x="275379" y="373536"/>
                  </a:cubicBezTo>
                  <a:cubicBezTo>
                    <a:pt x="271714" y="377201"/>
                    <a:pt x="273515" y="386395"/>
                    <a:pt x="272807" y="390831"/>
                  </a:cubicBezTo>
                  <a:cubicBezTo>
                    <a:pt x="272100" y="395267"/>
                    <a:pt x="262906" y="390831"/>
                    <a:pt x="256991" y="391538"/>
                  </a:cubicBezTo>
                  <a:cubicBezTo>
                    <a:pt x="251076" y="392245"/>
                    <a:pt x="247090" y="394110"/>
                    <a:pt x="247090" y="400347"/>
                  </a:cubicBezTo>
                  <a:cubicBezTo>
                    <a:pt x="247090" y="406583"/>
                    <a:pt x="237896" y="411019"/>
                    <a:pt x="236803" y="418734"/>
                  </a:cubicBezTo>
                  <a:cubicBezTo>
                    <a:pt x="235710" y="426450"/>
                    <a:pt x="244132" y="426128"/>
                    <a:pt x="248954" y="429407"/>
                  </a:cubicBezTo>
                  <a:cubicBezTo>
                    <a:pt x="253776" y="432686"/>
                    <a:pt x="240082" y="434936"/>
                    <a:pt x="239375" y="440401"/>
                  </a:cubicBezTo>
                  <a:cubicBezTo>
                    <a:pt x="238667" y="445866"/>
                    <a:pt x="251848" y="455832"/>
                    <a:pt x="256670" y="458404"/>
                  </a:cubicBezTo>
                  <a:cubicBezTo>
                    <a:pt x="261492" y="460975"/>
                    <a:pt x="256991" y="473513"/>
                    <a:pt x="258856" y="479749"/>
                  </a:cubicBezTo>
                  <a:cubicBezTo>
                    <a:pt x="260720" y="485986"/>
                    <a:pt x="266957" y="478270"/>
                    <a:pt x="266185" y="486179"/>
                  </a:cubicBezTo>
                  <a:cubicBezTo>
                    <a:pt x="265414" y="494087"/>
                    <a:pt x="272100" y="493894"/>
                    <a:pt x="272615" y="498652"/>
                  </a:cubicBezTo>
                  <a:cubicBezTo>
                    <a:pt x="273129" y="503409"/>
                    <a:pt x="284380" y="502702"/>
                    <a:pt x="282194" y="509324"/>
                  </a:cubicBezTo>
                  <a:cubicBezTo>
                    <a:pt x="280008" y="515947"/>
                    <a:pt x="285473" y="520704"/>
                    <a:pt x="288045" y="524369"/>
                  </a:cubicBezTo>
                  <a:cubicBezTo>
                    <a:pt x="290617" y="528034"/>
                    <a:pt x="300196" y="534270"/>
                    <a:pt x="301997" y="539092"/>
                  </a:cubicBezTo>
                  <a:cubicBezTo>
                    <a:pt x="303797" y="543914"/>
                    <a:pt x="309391" y="550087"/>
                    <a:pt x="316013" y="548286"/>
                  </a:cubicBezTo>
                  <a:cubicBezTo>
                    <a:pt x="322635" y="546486"/>
                    <a:pt x="322956" y="552658"/>
                    <a:pt x="328100" y="551951"/>
                  </a:cubicBezTo>
                  <a:cubicBezTo>
                    <a:pt x="333822" y="551199"/>
                    <a:pt x="339487" y="553674"/>
                    <a:pt x="342823" y="558380"/>
                  </a:cubicBezTo>
                  <a:cubicBezTo>
                    <a:pt x="344302" y="562431"/>
                    <a:pt x="360054" y="566096"/>
                    <a:pt x="364490" y="566803"/>
                  </a:cubicBezTo>
                  <a:cubicBezTo>
                    <a:pt x="368926" y="567510"/>
                    <a:pt x="369634" y="559474"/>
                    <a:pt x="373684" y="557287"/>
                  </a:cubicBezTo>
                  <a:cubicBezTo>
                    <a:pt x="377735" y="555101"/>
                    <a:pt x="376256" y="538899"/>
                    <a:pt x="380114" y="537999"/>
                  </a:cubicBezTo>
                  <a:cubicBezTo>
                    <a:pt x="383971" y="537099"/>
                    <a:pt x="382685" y="519997"/>
                    <a:pt x="379021" y="518711"/>
                  </a:cubicBezTo>
                  <a:cubicBezTo>
                    <a:pt x="375356" y="517425"/>
                    <a:pt x="376835" y="511382"/>
                    <a:pt x="385450" y="512282"/>
                  </a:cubicBezTo>
                  <a:cubicBezTo>
                    <a:pt x="394065" y="513182"/>
                    <a:pt x="390979" y="504888"/>
                    <a:pt x="395030" y="503795"/>
                  </a:cubicBezTo>
                  <a:cubicBezTo>
                    <a:pt x="399080" y="502702"/>
                    <a:pt x="397216" y="494987"/>
                    <a:pt x="400173" y="494280"/>
                  </a:cubicBezTo>
                  <a:cubicBezTo>
                    <a:pt x="403131" y="493572"/>
                    <a:pt x="402745" y="488364"/>
                    <a:pt x="400173" y="485471"/>
                  </a:cubicBezTo>
                  <a:cubicBezTo>
                    <a:pt x="397601" y="482578"/>
                    <a:pt x="400559" y="480328"/>
                    <a:pt x="404995" y="479556"/>
                  </a:cubicBezTo>
                  <a:cubicBezTo>
                    <a:pt x="409432" y="478785"/>
                    <a:pt x="408274" y="472613"/>
                    <a:pt x="402423" y="470362"/>
                  </a:cubicBezTo>
                  <a:cubicBezTo>
                    <a:pt x="396573" y="468112"/>
                    <a:pt x="398373" y="461554"/>
                    <a:pt x="404224" y="465605"/>
                  </a:cubicBezTo>
                  <a:cubicBezTo>
                    <a:pt x="410074" y="469655"/>
                    <a:pt x="414511" y="466698"/>
                    <a:pt x="411232" y="462326"/>
                  </a:cubicBezTo>
                  <a:cubicBezTo>
                    <a:pt x="407953" y="457954"/>
                    <a:pt x="415282" y="455896"/>
                    <a:pt x="422998" y="454932"/>
                  </a:cubicBezTo>
                  <a:cubicBezTo>
                    <a:pt x="430713" y="453967"/>
                    <a:pt x="434763" y="450174"/>
                    <a:pt x="433285" y="444259"/>
                  </a:cubicBezTo>
                  <a:cubicBezTo>
                    <a:pt x="431806" y="438344"/>
                    <a:pt x="442093" y="438794"/>
                    <a:pt x="439714" y="443938"/>
                  </a:cubicBezTo>
                  <a:cubicBezTo>
                    <a:pt x="437335" y="449081"/>
                    <a:pt x="438621" y="454224"/>
                    <a:pt x="442286" y="450367"/>
                  </a:cubicBezTo>
                  <a:cubicBezTo>
                    <a:pt x="445950" y="446509"/>
                    <a:pt x="452958" y="449274"/>
                    <a:pt x="465431" y="445545"/>
                  </a:cubicBezTo>
                  <a:cubicBezTo>
                    <a:pt x="477904" y="441816"/>
                    <a:pt x="490056" y="431593"/>
                    <a:pt x="492949" y="421692"/>
                  </a:cubicBezTo>
                  <a:cubicBezTo>
                    <a:pt x="495842" y="411791"/>
                    <a:pt x="510244" y="412884"/>
                    <a:pt x="508444" y="406261"/>
                  </a:cubicBezTo>
                  <a:cubicBezTo>
                    <a:pt x="506644" y="399639"/>
                    <a:pt x="511016" y="397067"/>
                    <a:pt x="520146" y="401504"/>
                  </a:cubicBezTo>
                  <a:cubicBezTo>
                    <a:pt x="529275" y="405940"/>
                    <a:pt x="522010" y="398546"/>
                    <a:pt x="532297" y="398546"/>
                  </a:cubicBezTo>
                  <a:cubicBezTo>
                    <a:pt x="542584" y="398546"/>
                    <a:pt x="540784" y="394881"/>
                    <a:pt x="550685" y="394496"/>
                  </a:cubicBezTo>
                  <a:cubicBezTo>
                    <a:pt x="560586" y="394110"/>
                    <a:pt x="586304" y="389738"/>
                    <a:pt x="595112" y="382344"/>
                  </a:cubicBezTo>
                  <a:cubicBezTo>
                    <a:pt x="603920" y="374950"/>
                    <a:pt x="622694" y="368778"/>
                    <a:pt x="630409" y="364020"/>
                  </a:cubicBezTo>
                  <a:cubicBezTo>
                    <a:pt x="638124" y="359263"/>
                    <a:pt x="639989" y="355148"/>
                    <a:pt x="635167" y="357591"/>
                  </a:cubicBezTo>
                  <a:cubicBezTo>
                    <a:pt x="628101" y="360208"/>
                    <a:pt x="620405" y="360587"/>
                    <a:pt x="613114" y="358684"/>
                  </a:cubicBezTo>
                  <a:cubicBezTo>
                    <a:pt x="605785" y="356820"/>
                    <a:pt x="593826" y="350583"/>
                    <a:pt x="585597" y="355341"/>
                  </a:cubicBezTo>
                  <a:cubicBezTo>
                    <a:pt x="577367" y="360099"/>
                    <a:pt x="582253" y="348397"/>
                    <a:pt x="589261" y="347240"/>
                  </a:cubicBezTo>
                  <a:cubicBezTo>
                    <a:pt x="596269" y="346083"/>
                    <a:pt x="593312" y="342868"/>
                    <a:pt x="591447" y="335538"/>
                  </a:cubicBezTo>
                  <a:cubicBezTo>
                    <a:pt x="589583" y="328209"/>
                    <a:pt x="603213" y="332967"/>
                    <a:pt x="609064" y="341389"/>
                  </a:cubicBezTo>
                  <a:cubicBezTo>
                    <a:pt x="615307" y="349856"/>
                    <a:pt x="626166" y="353528"/>
                    <a:pt x="636260" y="350583"/>
                  </a:cubicBezTo>
                  <a:cubicBezTo>
                    <a:pt x="646225" y="347626"/>
                    <a:pt x="636646" y="339524"/>
                    <a:pt x="640696" y="334059"/>
                  </a:cubicBezTo>
                  <a:cubicBezTo>
                    <a:pt x="644747" y="328595"/>
                    <a:pt x="610221" y="311235"/>
                    <a:pt x="608549" y="305385"/>
                  </a:cubicBezTo>
                  <a:cubicBezTo>
                    <a:pt x="606878" y="299534"/>
                    <a:pt x="617358" y="303520"/>
                    <a:pt x="626937" y="307570"/>
                  </a:cubicBezTo>
                  <a:cubicBezTo>
                    <a:pt x="636517" y="311621"/>
                    <a:pt x="638703" y="299855"/>
                    <a:pt x="638703" y="294712"/>
                  </a:cubicBezTo>
                  <a:cubicBezTo>
                    <a:pt x="638703" y="289568"/>
                    <a:pt x="618129" y="289183"/>
                    <a:pt x="608935" y="294326"/>
                  </a:cubicBezTo>
                  <a:cubicBezTo>
                    <a:pt x="599741" y="299470"/>
                    <a:pt x="590933" y="287897"/>
                    <a:pt x="603406" y="286289"/>
                  </a:cubicBezTo>
                  <a:cubicBezTo>
                    <a:pt x="615879" y="284682"/>
                    <a:pt x="604499" y="279860"/>
                    <a:pt x="608163" y="276002"/>
                  </a:cubicBezTo>
                  <a:cubicBezTo>
                    <a:pt x="611828" y="272145"/>
                    <a:pt x="627452" y="286611"/>
                    <a:pt x="635746" y="284039"/>
                  </a:cubicBezTo>
                  <a:cubicBezTo>
                    <a:pt x="644040" y="281467"/>
                    <a:pt x="649697" y="284425"/>
                    <a:pt x="656705" y="278896"/>
                  </a:cubicBezTo>
                  <a:cubicBezTo>
                    <a:pt x="663713" y="273366"/>
                    <a:pt x="644168" y="268287"/>
                    <a:pt x="640182" y="263465"/>
                  </a:cubicBezTo>
                  <a:cubicBezTo>
                    <a:pt x="636196" y="258643"/>
                    <a:pt x="660370" y="260572"/>
                    <a:pt x="667700" y="260893"/>
                  </a:cubicBezTo>
                  <a:cubicBezTo>
                    <a:pt x="675029" y="261215"/>
                    <a:pt x="676894" y="250285"/>
                    <a:pt x="671043" y="252471"/>
                  </a:cubicBezTo>
                  <a:cubicBezTo>
                    <a:pt x="665192" y="254657"/>
                    <a:pt x="644168" y="245141"/>
                    <a:pt x="648604" y="238519"/>
                  </a:cubicBezTo>
                  <a:cubicBezTo>
                    <a:pt x="653041" y="231897"/>
                    <a:pt x="661077" y="239612"/>
                    <a:pt x="670271" y="234854"/>
                  </a:cubicBezTo>
                  <a:cubicBezTo>
                    <a:pt x="679465" y="230097"/>
                    <a:pt x="671043" y="212030"/>
                    <a:pt x="664421" y="212030"/>
                  </a:cubicBezTo>
                  <a:cubicBezTo>
                    <a:pt x="657798" y="212030"/>
                    <a:pt x="642368" y="209844"/>
                    <a:pt x="642368" y="206565"/>
                  </a:cubicBezTo>
                  <a:cubicBezTo>
                    <a:pt x="642368" y="203286"/>
                    <a:pt x="629509" y="200136"/>
                    <a:pt x="633174" y="196985"/>
                  </a:cubicBezTo>
                  <a:cubicBezTo>
                    <a:pt x="636839" y="193835"/>
                    <a:pt x="641596" y="201036"/>
                    <a:pt x="650083" y="194799"/>
                  </a:cubicBezTo>
                  <a:cubicBezTo>
                    <a:pt x="658570" y="188563"/>
                    <a:pt x="676186" y="196278"/>
                    <a:pt x="683902" y="194799"/>
                  </a:cubicBezTo>
                  <a:cubicBezTo>
                    <a:pt x="691617" y="193321"/>
                    <a:pt x="680558" y="178983"/>
                    <a:pt x="676186" y="181555"/>
                  </a:cubicBezTo>
                  <a:cubicBezTo>
                    <a:pt x="671814" y="184127"/>
                    <a:pt x="656898" y="184834"/>
                    <a:pt x="655612" y="177119"/>
                  </a:cubicBezTo>
                  <a:cubicBezTo>
                    <a:pt x="654327" y="169403"/>
                    <a:pt x="669886" y="177119"/>
                    <a:pt x="672457" y="173454"/>
                  </a:cubicBezTo>
                  <a:cubicBezTo>
                    <a:pt x="675029" y="169789"/>
                    <a:pt x="651176" y="160273"/>
                    <a:pt x="647511" y="167989"/>
                  </a:cubicBezTo>
                  <a:cubicBezTo>
                    <a:pt x="643847" y="175704"/>
                    <a:pt x="630602" y="173132"/>
                    <a:pt x="637610" y="168696"/>
                  </a:cubicBezTo>
                  <a:cubicBezTo>
                    <a:pt x="644618" y="164260"/>
                    <a:pt x="646033" y="151787"/>
                    <a:pt x="645261" y="145550"/>
                  </a:cubicBezTo>
                  <a:cubicBezTo>
                    <a:pt x="644490" y="139314"/>
                    <a:pt x="670271" y="139121"/>
                    <a:pt x="667314" y="128641"/>
                  </a:cubicBezTo>
                  <a:cubicBezTo>
                    <a:pt x="664356" y="118161"/>
                    <a:pt x="679465" y="116168"/>
                    <a:pt x="687952" y="116168"/>
                  </a:cubicBezTo>
                  <a:cubicBezTo>
                    <a:pt x="696439" y="116168"/>
                    <a:pt x="687566" y="105110"/>
                    <a:pt x="679465" y="106202"/>
                  </a:cubicBezTo>
                  <a:cubicBezTo>
                    <a:pt x="671364" y="107295"/>
                    <a:pt x="662942" y="116490"/>
                    <a:pt x="658891" y="112632"/>
                  </a:cubicBezTo>
                  <a:cubicBezTo>
                    <a:pt x="654841" y="108774"/>
                    <a:pt x="668471" y="102345"/>
                    <a:pt x="675801" y="102345"/>
                  </a:cubicBezTo>
                  <a:cubicBezTo>
                    <a:pt x="683130" y="102345"/>
                    <a:pt x="700811" y="101638"/>
                    <a:pt x="707047" y="97973"/>
                  </a:cubicBezTo>
                  <a:cubicBezTo>
                    <a:pt x="713284" y="94308"/>
                    <a:pt x="695989" y="90965"/>
                    <a:pt x="684223" y="92444"/>
                  </a:cubicBezTo>
                  <a:cubicBezTo>
                    <a:pt x="672457" y="93922"/>
                    <a:pt x="672457" y="88779"/>
                    <a:pt x="690138" y="88393"/>
                  </a:cubicBezTo>
                  <a:cubicBezTo>
                    <a:pt x="707819" y="88007"/>
                    <a:pt x="704797" y="84343"/>
                    <a:pt x="717334" y="82864"/>
                  </a:cubicBezTo>
                  <a:cubicBezTo>
                    <a:pt x="729872" y="81385"/>
                    <a:pt x="725757" y="76434"/>
                    <a:pt x="733472" y="75920"/>
                  </a:cubicBezTo>
                  <a:cubicBezTo>
                    <a:pt x="741187" y="75406"/>
                    <a:pt x="761376" y="67112"/>
                    <a:pt x="761376" y="63061"/>
                  </a:cubicBezTo>
                  <a:cubicBezTo>
                    <a:pt x="761376" y="59011"/>
                    <a:pt x="731672" y="51939"/>
                    <a:pt x="718363" y="51939"/>
                  </a:cubicBezTo>
                  <a:close/>
                </a:path>
              </a:pathLst>
            </a:custGeom>
            <a:solidFill>
              <a:srgbClr val="3B97DE"/>
            </a:solidFill>
            <a:ln w="6429" cap="flat">
              <a:solidFill>
                <a:srgbClr val="3B97D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09" name="Freeform 61">
              <a:extLst>
                <a:ext uri="{FF2B5EF4-FFF2-40B4-BE49-F238E27FC236}">
                  <a16:creationId xmlns:a16="http://schemas.microsoft.com/office/drawing/2014/main" id="{71271145-F0CF-494F-4016-7DDE7A504C99}"/>
                </a:ext>
              </a:extLst>
            </p:cNvPr>
            <p:cNvSpPr/>
            <p:nvPr/>
          </p:nvSpPr>
          <p:spPr>
            <a:xfrm>
              <a:off x="3709637" y="1875472"/>
              <a:ext cx="32147" cy="19288"/>
            </a:xfrm>
            <a:custGeom>
              <a:avLst/>
              <a:gdLst>
                <a:gd name="connsiteX0" fmla="*/ 37796 w 32146"/>
                <a:gd name="connsiteY0" fmla="*/ 16436 h 19288"/>
                <a:gd name="connsiteX1" fmla="*/ 27830 w 32146"/>
                <a:gd name="connsiteY1" fmla="*/ 7242 h 19288"/>
                <a:gd name="connsiteX2" fmla="*/ 3592 w 32146"/>
                <a:gd name="connsiteY2" fmla="*/ 2870 h 19288"/>
                <a:gd name="connsiteX3" fmla="*/ 1791 w 32146"/>
                <a:gd name="connsiteY3" fmla="*/ 13478 h 19288"/>
                <a:gd name="connsiteX4" fmla="*/ 15357 w 32146"/>
                <a:gd name="connsiteY4" fmla="*/ 21579 h 19288"/>
                <a:gd name="connsiteX5" fmla="*/ 37796 w 32146"/>
                <a:gd name="connsiteY5" fmla="*/ 16436 h 1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 h="19288">
                  <a:moveTo>
                    <a:pt x="37796" y="16436"/>
                  </a:moveTo>
                  <a:cubicBezTo>
                    <a:pt x="38117" y="10585"/>
                    <a:pt x="31367" y="14250"/>
                    <a:pt x="27830" y="7242"/>
                  </a:cubicBezTo>
                  <a:cubicBezTo>
                    <a:pt x="24294" y="234"/>
                    <a:pt x="5392" y="-2595"/>
                    <a:pt x="3592" y="2870"/>
                  </a:cubicBezTo>
                  <a:cubicBezTo>
                    <a:pt x="2884" y="5056"/>
                    <a:pt x="-2838" y="8335"/>
                    <a:pt x="1791" y="13478"/>
                  </a:cubicBezTo>
                  <a:cubicBezTo>
                    <a:pt x="6420" y="18622"/>
                    <a:pt x="9828" y="16436"/>
                    <a:pt x="15357" y="21579"/>
                  </a:cubicBezTo>
                  <a:cubicBezTo>
                    <a:pt x="20887" y="26723"/>
                    <a:pt x="37410" y="22286"/>
                    <a:pt x="37796" y="16436"/>
                  </a:cubicBezTo>
                  <a:close/>
                </a:path>
              </a:pathLst>
            </a:custGeom>
            <a:solidFill>
              <a:srgbClr val="3B97DE"/>
            </a:solidFill>
            <a:ln w="6429" cap="flat">
              <a:solidFill>
                <a:srgbClr val="3B97D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10" name="Freeform 62">
              <a:extLst>
                <a:ext uri="{FF2B5EF4-FFF2-40B4-BE49-F238E27FC236}">
                  <a16:creationId xmlns:a16="http://schemas.microsoft.com/office/drawing/2014/main" id="{2AFBA9D6-65E6-6484-E1AC-653AE3093A88}"/>
                </a:ext>
              </a:extLst>
            </p:cNvPr>
            <p:cNvSpPr/>
            <p:nvPr/>
          </p:nvSpPr>
          <p:spPr>
            <a:xfrm>
              <a:off x="4429018" y="2417835"/>
              <a:ext cx="6429" cy="6429"/>
            </a:xfrm>
            <a:custGeom>
              <a:avLst/>
              <a:gdLst>
                <a:gd name="connsiteX0" fmla="*/ 379 w 6429"/>
                <a:gd name="connsiteY0" fmla="*/ 6039 h 6429"/>
                <a:gd name="connsiteX1" fmla="*/ 11180 w 6429"/>
                <a:gd name="connsiteY1" fmla="*/ 2374 h 6429"/>
                <a:gd name="connsiteX2" fmla="*/ 379 w 6429"/>
                <a:gd name="connsiteY2" fmla="*/ 6039 h 6429"/>
              </a:gdLst>
              <a:ahLst/>
              <a:cxnLst>
                <a:cxn ang="0">
                  <a:pos x="connsiteX0" y="connsiteY0"/>
                </a:cxn>
                <a:cxn ang="0">
                  <a:pos x="connsiteX1" y="connsiteY1"/>
                </a:cxn>
                <a:cxn ang="0">
                  <a:pos x="connsiteX2" y="connsiteY2"/>
                </a:cxn>
              </a:cxnLst>
              <a:rect l="l" t="t" r="r" b="b"/>
              <a:pathLst>
                <a:path w="6429" h="6429">
                  <a:moveTo>
                    <a:pt x="379" y="6039"/>
                  </a:moveTo>
                  <a:cubicBezTo>
                    <a:pt x="5844" y="9768"/>
                    <a:pt x="12080" y="8611"/>
                    <a:pt x="11180" y="2374"/>
                  </a:cubicBezTo>
                  <a:cubicBezTo>
                    <a:pt x="10280" y="-3862"/>
                    <a:pt x="-2322" y="3918"/>
                    <a:pt x="379" y="6039"/>
                  </a:cubicBezTo>
                  <a:close/>
                </a:path>
              </a:pathLst>
            </a:custGeom>
            <a:solidFill>
              <a:srgbClr val="3B97DE"/>
            </a:solidFill>
            <a:ln w="6429" cap="flat">
              <a:solidFill>
                <a:srgbClr val="3B97D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11" name="Freeform 63">
              <a:extLst>
                <a:ext uri="{FF2B5EF4-FFF2-40B4-BE49-F238E27FC236}">
                  <a16:creationId xmlns:a16="http://schemas.microsoft.com/office/drawing/2014/main" id="{45336674-79AC-2CBA-2917-23FB5AE0624A}"/>
                </a:ext>
              </a:extLst>
            </p:cNvPr>
            <p:cNvSpPr/>
            <p:nvPr/>
          </p:nvSpPr>
          <p:spPr>
            <a:xfrm>
              <a:off x="4269241" y="2171119"/>
              <a:ext cx="57864" cy="64294"/>
            </a:xfrm>
            <a:custGeom>
              <a:avLst/>
              <a:gdLst>
                <a:gd name="connsiteX0" fmla="*/ 33754 w 57864"/>
                <a:gd name="connsiteY0" fmla="*/ 55503 h 64293"/>
                <a:gd name="connsiteX1" fmla="*/ 48991 w 57864"/>
                <a:gd name="connsiteY1" fmla="*/ 52417 h 64293"/>
                <a:gd name="connsiteX2" fmla="*/ 48991 w 57864"/>
                <a:gd name="connsiteY2" fmla="*/ 23549 h 64293"/>
                <a:gd name="connsiteX3" fmla="*/ 48991 w 57864"/>
                <a:gd name="connsiteY3" fmla="*/ 21620 h 64293"/>
                <a:gd name="connsiteX4" fmla="*/ 58571 w 57864"/>
                <a:gd name="connsiteY4" fmla="*/ 15640 h 64293"/>
                <a:gd name="connsiteX5" fmla="*/ 51627 w 57864"/>
                <a:gd name="connsiteY5" fmla="*/ 1689 h 64293"/>
                <a:gd name="connsiteX6" fmla="*/ 36068 w 57864"/>
                <a:gd name="connsiteY6" fmla="*/ 4132 h 64293"/>
                <a:gd name="connsiteX7" fmla="*/ 34525 w 57864"/>
                <a:gd name="connsiteY7" fmla="*/ 4132 h 64293"/>
                <a:gd name="connsiteX8" fmla="*/ 22052 w 57864"/>
                <a:gd name="connsiteY8" fmla="*/ 6704 h 64293"/>
                <a:gd name="connsiteX9" fmla="*/ 27903 w 57864"/>
                <a:gd name="connsiteY9" fmla="*/ 12619 h 64293"/>
                <a:gd name="connsiteX10" fmla="*/ 17809 w 57864"/>
                <a:gd name="connsiteY10" fmla="*/ 17762 h 64293"/>
                <a:gd name="connsiteX11" fmla="*/ 4564 w 57864"/>
                <a:gd name="connsiteY11" fmla="*/ 17762 h 64293"/>
                <a:gd name="connsiteX12" fmla="*/ 6043 w 57864"/>
                <a:gd name="connsiteY12" fmla="*/ 27085 h 64293"/>
                <a:gd name="connsiteX13" fmla="*/ 11765 w 57864"/>
                <a:gd name="connsiteY13" fmla="*/ 35893 h 64293"/>
                <a:gd name="connsiteX14" fmla="*/ 8422 w 57864"/>
                <a:gd name="connsiteY14" fmla="*/ 46373 h 64293"/>
                <a:gd name="connsiteX15" fmla="*/ 192 w 57864"/>
                <a:gd name="connsiteY15" fmla="*/ 54474 h 64293"/>
                <a:gd name="connsiteX16" fmla="*/ 12473 w 57864"/>
                <a:gd name="connsiteY16" fmla="*/ 64375 h 64293"/>
                <a:gd name="connsiteX17" fmla="*/ 33754 w 57864"/>
                <a:gd name="connsiteY17" fmla="*/ 55503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864" h="64293">
                  <a:moveTo>
                    <a:pt x="33754" y="55503"/>
                  </a:moveTo>
                  <a:cubicBezTo>
                    <a:pt x="40183" y="49652"/>
                    <a:pt x="43269" y="55503"/>
                    <a:pt x="48991" y="52417"/>
                  </a:cubicBezTo>
                  <a:cubicBezTo>
                    <a:pt x="54714" y="49330"/>
                    <a:pt x="51177" y="27985"/>
                    <a:pt x="48991" y="23549"/>
                  </a:cubicBezTo>
                  <a:cubicBezTo>
                    <a:pt x="48754" y="22925"/>
                    <a:pt x="48754" y="22244"/>
                    <a:pt x="48991" y="21620"/>
                  </a:cubicBezTo>
                  <a:cubicBezTo>
                    <a:pt x="49763" y="19112"/>
                    <a:pt x="55421" y="18662"/>
                    <a:pt x="58571" y="15640"/>
                  </a:cubicBezTo>
                  <a:cubicBezTo>
                    <a:pt x="61722" y="12619"/>
                    <a:pt x="56771" y="6639"/>
                    <a:pt x="51627" y="1689"/>
                  </a:cubicBezTo>
                  <a:cubicBezTo>
                    <a:pt x="46484" y="-3262"/>
                    <a:pt x="41019" y="4261"/>
                    <a:pt x="36068" y="4132"/>
                  </a:cubicBezTo>
                  <a:cubicBezTo>
                    <a:pt x="35560" y="4222"/>
                    <a:pt x="35033" y="4222"/>
                    <a:pt x="34525" y="4132"/>
                  </a:cubicBezTo>
                  <a:cubicBezTo>
                    <a:pt x="29382" y="2139"/>
                    <a:pt x="22245" y="2139"/>
                    <a:pt x="22052" y="6704"/>
                  </a:cubicBezTo>
                  <a:cubicBezTo>
                    <a:pt x="21859" y="11269"/>
                    <a:pt x="27710" y="9661"/>
                    <a:pt x="27903" y="12619"/>
                  </a:cubicBezTo>
                  <a:cubicBezTo>
                    <a:pt x="28096" y="15576"/>
                    <a:pt x="22052" y="14805"/>
                    <a:pt x="17809" y="17762"/>
                  </a:cubicBezTo>
                  <a:cubicBezTo>
                    <a:pt x="13565" y="20720"/>
                    <a:pt x="9001" y="15705"/>
                    <a:pt x="4564" y="17762"/>
                  </a:cubicBezTo>
                  <a:cubicBezTo>
                    <a:pt x="128" y="19820"/>
                    <a:pt x="9386" y="22520"/>
                    <a:pt x="6043" y="27085"/>
                  </a:cubicBezTo>
                  <a:cubicBezTo>
                    <a:pt x="2700" y="31650"/>
                    <a:pt x="6043" y="31521"/>
                    <a:pt x="11765" y="35893"/>
                  </a:cubicBezTo>
                  <a:cubicBezTo>
                    <a:pt x="17487" y="40265"/>
                    <a:pt x="8422" y="41422"/>
                    <a:pt x="8422" y="46373"/>
                  </a:cubicBezTo>
                  <a:cubicBezTo>
                    <a:pt x="8422" y="51324"/>
                    <a:pt x="1671" y="51195"/>
                    <a:pt x="192" y="54474"/>
                  </a:cubicBezTo>
                  <a:cubicBezTo>
                    <a:pt x="-1286" y="57753"/>
                    <a:pt x="6043" y="64375"/>
                    <a:pt x="12473" y="64375"/>
                  </a:cubicBezTo>
                  <a:cubicBezTo>
                    <a:pt x="20316" y="63713"/>
                    <a:pt x="27762" y="60614"/>
                    <a:pt x="33754" y="55503"/>
                  </a:cubicBezTo>
                  <a:close/>
                </a:path>
              </a:pathLst>
            </a:custGeom>
            <a:solidFill>
              <a:srgbClr val="3B97DE"/>
            </a:solidFill>
            <a:ln w="6429" cap="flat">
              <a:solidFill>
                <a:srgbClr val="3B97D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12" name="Freeform 64">
              <a:extLst>
                <a:ext uri="{FF2B5EF4-FFF2-40B4-BE49-F238E27FC236}">
                  <a16:creationId xmlns:a16="http://schemas.microsoft.com/office/drawing/2014/main" id="{D18A5474-FD5E-E3AB-49CA-BD4BDDEB4642}"/>
                </a:ext>
              </a:extLst>
            </p:cNvPr>
            <p:cNvSpPr/>
            <p:nvPr/>
          </p:nvSpPr>
          <p:spPr>
            <a:xfrm>
              <a:off x="4314885" y="2105678"/>
              <a:ext cx="102870" cy="154305"/>
            </a:xfrm>
            <a:custGeom>
              <a:avLst/>
              <a:gdLst>
                <a:gd name="connsiteX0" fmla="*/ 968 w 102870"/>
                <a:gd name="connsiteY0" fmla="*/ 25981 h 154305"/>
                <a:gd name="connsiteX1" fmla="*/ 9970 w 102870"/>
                <a:gd name="connsiteY1" fmla="*/ 33310 h 154305"/>
                <a:gd name="connsiteX2" fmla="*/ 5340 w 102870"/>
                <a:gd name="connsiteY2" fmla="*/ 42504 h 154305"/>
                <a:gd name="connsiteX3" fmla="*/ 11770 w 102870"/>
                <a:gd name="connsiteY3" fmla="*/ 48934 h 154305"/>
                <a:gd name="connsiteX4" fmla="*/ 1483 w 102870"/>
                <a:gd name="connsiteY4" fmla="*/ 56649 h 154305"/>
                <a:gd name="connsiteX5" fmla="*/ 10291 w 102870"/>
                <a:gd name="connsiteY5" fmla="*/ 53498 h 154305"/>
                <a:gd name="connsiteX6" fmla="*/ 15435 w 102870"/>
                <a:gd name="connsiteY6" fmla="*/ 61021 h 154305"/>
                <a:gd name="connsiteX7" fmla="*/ 22635 w 102870"/>
                <a:gd name="connsiteY7" fmla="*/ 51313 h 154305"/>
                <a:gd name="connsiteX8" fmla="*/ 23536 w 102870"/>
                <a:gd name="connsiteY8" fmla="*/ 59928 h 154305"/>
                <a:gd name="connsiteX9" fmla="*/ 19099 w 102870"/>
                <a:gd name="connsiteY9" fmla="*/ 72465 h 154305"/>
                <a:gd name="connsiteX10" fmla="*/ 36973 w 102870"/>
                <a:gd name="connsiteY10" fmla="*/ 70794 h 154305"/>
                <a:gd name="connsiteX11" fmla="*/ 40252 w 102870"/>
                <a:gd name="connsiteY11" fmla="*/ 74458 h 154305"/>
                <a:gd name="connsiteX12" fmla="*/ 39603 w 102870"/>
                <a:gd name="connsiteY12" fmla="*/ 80605 h 154305"/>
                <a:gd name="connsiteX13" fmla="*/ 42309 w 102870"/>
                <a:gd name="connsiteY13" fmla="*/ 82174 h 154305"/>
                <a:gd name="connsiteX14" fmla="*/ 45588 w 102870"/>
                <a:gd name="connsiteY14" fmla="*/ 86803 h 154305"/>
                <a:gd name="connsiteX15" fmla="*/ 44495 w 102870"/>
                <a:gd name="connsiteY15" fmla="*/ 97990 h 154305"/>
                <a:gd name="connsiteX16" fmla="*/ 31637 w 102870"/>
                <a:gd name="connsiteY16" fmla="*/ 98504 h 154305"/>
                <a:gd name="connsiteX17" fmla="*/ 27779 w 102870"/>
                <a:gd name="connsiteY17" fmla="*/ 100562 h 154305"/>
                <a:gd name="connsiteX18" fmla="*/ 24114 w 102870"/>
                <a:gd name="connsiteY18" fmla="*/ 108277 h 154305"/>
                <a:gd name="connsiteX19" fmla="*/ 31444 w 102870"/>
                <a:gd name="connsiteY19" fmla="*/ 113035 h 154305"/>
                <a:gd name="connsiteX20" fmla="*/ 19485 w 102870"/>
                <a:gd name="connsiteY20" fmla="*/ 121521 h 154305"/>
                <a:gd name="connsiteX21" fmla="*/ 24243 w 102870"/>
                <a:gd name="connsiteY21" fmla="*/ 126665 h 154305"/>
                <a:gd name="connsiteX22" fmla="*/ 31637 w 102870"/>
                <a:gd name="connsiteY22" fmla="*/ 128272 h 154305"/>
                <a:gd name="connsiteX23" fmla="*/ 44495 w 102870"/>
                <a:gd name="connsiteY23" fmla="*/ 130137 h 154305"/>
                <a:gd name="connsiteX24" fmla="*/ 45653 w 102870"/>
                <a:gd name="connsiteY24" fmla="*/ 133223 h 154305"/>
                <a:gd name="connsiteX25" fmla="*/ 31829 w 102870"/>
                <a:gd name="connsiteY25" fmla="*/ 135087 h 154305"/>
                <a:gd name="connsiteX26" fmla="*/ 16078 w 102870"/>
                <a:gd name="connsiteY26" fmla="*/ 154375 h 154305"/>
                <a:gd name="connsiteX27" fmla="*/ 25207 w 102870"/>
                <a:gd name="connsiteY27" fmla="*/ 149232 h 154305"/>
                <a:gd name="connsiteX28" fmla="*/ 34401 w 102870"/>
                <a:gd name="connsiteY28" fmla="*/ 151097 h 154305"/>
                <a:gd name="connsiteX29" fmla="*/ 39930 w 102870"/>
                <a:gd name="connsiteY29" fmla="*/ 145567 h 154305"/>
                <a:gd name="connsiteX30" fmla="*/ 48932 w 102870"/>
                <a:gd name="connsiteY30" fmla="*/ 144281 h 154305"/>
                <a:gd name="connsiteX31" fmla="*/ 58704 w 102870"/>
                <a:gd name="connsiteY31" fmla="*/ 141517 h 154305"/>
                <a:gd name="connsiteX32" fmla="*/ 68605 w 102870"/>
                <a:gd name="connsiteY32" fmla="*/ 143896 h 154305"/>
                <a:gd name="connsiteX33" fmla="*/ 82557 w 102870"/>
                <a:gd name="connsiteY33" fmla="*/ 141324 h 154305"/>
                <a:gd name="connsiteX34" fmla="*/ 99852 w 102870"/>
                <a:gd name="connsiteY34" fmla="*/ 134187 h 154305"/>
                <a:gd name="connsiteX35" fmla="*/ 94516 w 102870"/>
                <a:gd name="connsiteY35" fmla="*/ 131616 h 154305"/>
                <a:gd name="connsiteX36" fmla="*/ 95416 w 102870"/>
                <a:gd name="connsiteY36" fmla="*/ 124222 h 154305"/>
                <a:gd name="connsiteX37" fmla="*/ 105703 w 102870"/>
                <a:gd name="connsiteY37" fmla="*/ 112327 h 154305"/>
                <a:gd name="connsiteX38" fmla="*/ 92844 w 102870"/>
                <a:gd name="connsiteY38" fmla="*/ 105898 h 154305"/>
                <a:gd name="connsiteX39" fmla="*/ 86801 w 102870"/>
                <a:gd name="connsiteY39" fmla="*/ 105126 h 154305"/>
                <a:gd name="connsiteX40" fmla="*/ 86801 w 102870"/>
                <a:gd name="connsiteY40" fmla="*/ 98311 h 154305"/>
                <a:gd name="connsiteX41" fmla="*/ 82750 w 102870"/>
                <a:gd name="connsiteY41" fmla="*/ 91560 h 154305"/>
                <a:gd name="connsiteX42" fmla="*/ 73363 w 102870"/>
                <a:gd name="connsiteY42" fmla="*/ 76451 h 154305"/>
                <a:gd name="connsiteX43" fmla="*/ 65134 w 102870"/>
                <a:gd name="connsiteY43" fmla="*/ 61407 h 154305"/>
                <a:gd name="connsiteX44" fmla="*/ 56840 w 102870"/>
                <a:gd name="connsiteY44" fmla="*/ 54977 h 154305"/>
                <a:gd name="connsiteX45" fmla="*/ 45653 w 102870"/>
                <a:gd name="connsiteY45" fmla="*/ 53113 h 154305"/>
                <a:gd name="connsiteX46" fmla="*/ 50025 w 102870"/>
                <a:gd name="connsiteY46" fmla="*/ 45076 h 154305"/>
                <a:gd name="connsiteX47" fmla="*/ 59604 w 102870"/>
                <a:gd name="connsiteY47" fmla="*/ 23345 h 154305"/>
                <a:gd name="connsiteX48" fmla="*/ 36651 w 102870"/>
                <a:gd name="connsiteY48" fmla="*/ 22252 h 154305"/>
                <a:gd name="connsiteX49" fmla="*/ 32408 w 102870"/>
                <a:gd name="connsiteY49" fmla="*/ 18201 h 154305"/>
                <a:gd name="connsiteX50" fmla="*/ 41795 w 102870"/>
                <a:gd name="connsiteY50" fmla="*/ 7914 h 154305"/>
                <a:gd name="connsiteX51" fmla="*/ 43659 w 102870"/>
                <a:gd name="connsiteY51" fmla="*/ 585 h 154305"/>
                <a:gd name="connsiteX52" fmla="*/ 38130 w 102870"/>
                <a:gd name="connsiteY52" fmla="*/ 5535 h 154305"/>
                <a:gd name="connsiteX53" fmla="*/ 24693 w 102870"/>
                <a:gd name="connsiteY53" fmla="*/ 5535 h 154305"/>
                <a:gd name="connsiteX54" fmla="*/ 16978 w 102870"/>
                <a:gd name="connsiteY54" fmla="*/ 16015 h 154305"/>
                <a:gd name="connsiteX55" fmla="*/ 11448 w 102870"/>
                <a:gd name="connsiteY55" fmla="*/ 24438 h 154305"/>
                <a:gd name="connsiteX56" fmla="*/ 8362 w 102870"/>
                <a:gd name="connsiteY56" fmla="*/ 27974 h 154305"/>
                <a:gd name="connsiteX57" fmla="*/ 968 w 102870"/>
                <a:gd name="connsiteY57" fmla="*/ 25981 h 15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2870" h="154305">
                  <a:moveTo>
                    <a:pt x="968" y="25981"/>
                  </a:moveTo>
                  <a:cubicBezTo>
                    <a:pt x="-2761" y="28938"/>
                    <a:pt x="5148" y="32796"/>
                    <a:pt x="9970" y="33310"/>
                  </a:cubicBezTo>
                  <a:cubicBezTo>
                    <a:pt x="14792" y="33825"/>
                    <a:pt x="6305" y="37361"/>
                    <a:pt x="5340" y="42504"/>
                  </a:cubicBezTo>
                  <a:cubicBezTo>
                    <a:pt x="4376" y="47648"/>
                    <a:pt x="11770" y="45462"/>
                    <a:pt x="11770" y="48934"/>
                  </a:cubicBezTo>
                  <a:cubicBezTo>
                    <a:pt x="11770" y="52406"/>
                    <a:pt x="1483" y="53177"/>
                    <a:pt x="1483" y="56649"/>
                  </a:cubicBezTo>
                  <a:cubicBezTo>
                    <a:pt x="1483" y="60121"/>
                    <a:pt x="7526" y="54977"/>
                    <a:pt x="10291" y="53498"/>
                  </a:cubicBezTo>
                  <a:cubicBezTo>
                    <a:pt x="13056" y="52020"/>
                    <a:pt x="8812" y="62178"/>
                    <a:pt x="15435" y="61021"/>
                  </a:cubicBezTo>
                  <a:cubicBezTo>
                    <a:pt x="22057" y="59864"/>
                    <a:pt x="20257" y="50927"/>
                    <a:pt x="22635" y="51313"/>
                  </a:cubicBezTo>
                  <a:cubicBezTo>
                    <a:pt x="25014" y="51698"/>
                    <a:pt x="21542" y="56070"/>
                    <a:pt x="23536" y="59928"/>
                  </a:cubicBezTo>
                  <a:cubicBezTo>
                    <a:pt x="25529" y="63786"/>
                    <a:pt x="18778" y="69701"/>
                    <a:pt x="19099" y="72465"/>
                  </a:cubicBezTo>
                  <a:cubicBezTo>
                    <a:pt x="19421" y="75230"/>
                    <a:pt x="32730" y="75230"/>
                    <a:pt x="36973" y="70794"/>
                  </a:cubicBezTo>
                  <a:cubicBezTo>
                    <a:pt x="41216" y="66357"/>
                    <a:pt x="43402" y="71179"/>
                    <a:pt x="40252" y="74458"/>
                  </a:cubicBezTo>
                  <a:cubicBezTo>
                    <a:pt x="38375" y="75976"/>
                    <a:pt x="38085" y="78727"/>
                    <a:pt x="39603" y="80605"/>
                  </a:cubicBezTo>
                  <a:cubicBezTo>
                    <a:pt x="40284" y="81447"/>
                    <a:pt x="41242" y="82000"/>
                    <a:pt x="42309" y="82174"/>
                  </a:cubicBezTo>
                  <a:cubicBezTo>
                    <a:pt x="45974" y="83459"/>
                    <a:pt x="47260" y="83845"/>
                    <a:pt x="45588" y="86803"/>
                  </a:cubicBezTo>
                  <a:cubicBezTo>
                    <a:pt x="43917" y="89760"/>
                    <a:pt x="45588" y="95225"/>
                    <a:pt x="44495" y="97990"/>
                  </a:cubicBezTo>
                  <a:cubicBezTo>
                    <a:pt x="43402" y="100754"/>
                    <a:pt x="32151" y="100369"/>
                    <a:pt x="31637" y="98504"/>
                  </a:cubicBezTo>
                  <a:cubicBezTo>
                    <a:pt x="31122" y="96640"/>
                    <a:pt x="26493" y="97990"/>
                    <a:pt x="27779" y="100562"/>
                  </a:cubicBezTo>
                  <a:cubicBezTo>
                    <a:pt x="29065" y="103133"/>
                    <a:pt x="23729" y="105898"/>
                    <a:pt x="24114" y="108277"/>
                  </a:cubicBezTo>
                  <a:cubicBezTo>
                    <a:pt x="24500" y="110656"/>
                    <a:pt x="31251" y="110077"/>
                    <a:pt x="31444" y="113035"/>
                  </a:cubicBezTo>
                  <a:cubicBezTo>
                    <a:pt x="31637" y="115992"/>
                    <a:pt x="26493" y="119464"/>
                    <a:pt x="19485" y="121521"/>
                  </a:cubicBezTo>
                  <a:cubicBezTo>
                    <a:pt x="12477" y="123579"/>
                    <a:pt x="20964" y="129044"/>
                    <a:pt x="24243" y="126665"/>
                  </a:cubicBezTo>
                  <a:cubicBezTo>
                    <a:pt x="27522" y="124286"/>
                    <a:pt x="26814" y="128272"/>
                    <a:pt x="31637" y="128272"/>
                  </a:cubicBezTo>
                  <a:cubicBezTo>
                    <a:pt x="36459" y="128272"/>
                    <a:pt x="39352" y="132130"/>
                    <a:pt x="44495" y="130137"/>
                  </a:cubicBezTo>
                  <a:cubicBezTo>
                    <a:pt x="49639" y="128144"/>
                    <a:pt x="49703" y="130137"/>
                    <a:pt x="45653" y="133223"/>
                  </a:cubicBezTo>
                  <a:cubicBezTo>
                    <a:pt x="41602" y="136309"/>
                    <a:pt x="35559" y="133223"/>
                    <a:pt x="31829" y="135087"/>
                  </a:cubicBezTo>
                  <a:cubicBezTo>
                    <a:pt x="28100" y="136952"/>
                    <a:pt x="13249" y="151097"/>
                    <a:pt x="16078" y="154375"/>
                  </a:cubicBezTo>
                  <a:cubicBezTo>
                    <a:pt x="17685" y="156368"/>
                    <a:pt x="19935" y="151418"/>
                    <a:pt x="25207" y="149232"/>
                  </a:cubicBezTo>
                  <a:cubicBezTo>
                    <a:pt x="30479" y="147046"/>
                    <a:pt x="31637" y="150711"/>
                    <a:pt x="34401" y="151097"/>
                  </a:cubicBezTo>
                  <a:cubicBezTo>
                    <a:pt x="37166" y="151482"/>
                    <a:pt x="37552" y="144989"/>
                    <a:pt x="39930" y="145567"/>
                  </a:cubicBezTo>
                  <a:cubicBezTo>
                    <a:pt x="42309" y="146146"/>
                    <a:pt x="44495" y="143510"/>
                    <a:pt x="48932" y="144281"/>
                  </a:cubicBezTo>
                  <a:cubicBezTo>
                    <a:pt x="52442" y="144905"/>
                    <a:pt x="56043" y="143889"/>
                    <a:pt x="58704" y="141517"/>
                  </a:cubicBezTo>
                  <a:cubicBezTo>
                    <a:pt x="60890" y="139652"/>
                    <a:pt x="66741" y="145181"/>
                    <a:pt x="68605" y="143896"/>
                  </a:cubicBezTo>
                  <a:cubicBezTo>
                    <a:pt x="73042" y="142121"/>
                    <a:pt x="77780" y="141247"/>
                    <a:pt x="82557" y="141324"/>
                  </a:cubicBezTo>
                  <a:cubicBezTo>
                    <a:pt x="88819" y="140398"/>
                    <a:pt x="94760" y="137948"/>
                    <a:pt x="99852" y="134187"/>
                  </a:cubicBezTo>
                  <a:cubicBezTo>
                    <a:pt x="102553" y="131616"/>
                    <a:pt x="98181" y="131037"/>
                    <a:pt x="94516" y="131616"/>
                  </a:cubicBezTo>
                  <a:cubicBezTo>
                    <a:pt x="90851" y="132194"/>
                    <a:pt x="91558" y="127886"/>
                    <a:pt x="95416" y="124222"/>
                  </a:cubicBezTo>
                  <a:cubicBezTo>
                    <a:pt x="99274" y="120557"/>
                    <a:pt x="105317" y="117792"/>
                    <a:pt x="105703" y="112327"/>
                  </a:cubicBezTo>
                  <a:cubicBezTo>
                    <a:pt x="106089" y="106862"/>
                    <a:pt x="93937" y="102940"/>
                    <a:pt x="92844" y="105898"/>
                  </a:cubicBezTo>
                  <a:cubicBezTo>
                    <a:pt x="91751" y="108855"/>
                    <a:pt x="88794" y="108470"/>
                    <a:pt x="86801" y="105126"/>
                  </a:cubicBezTo>
                  <a:cubicBezTo>
                    <a:pt x="84808" y="101783"/>
                    <a:pt x="88601" y="98697"/>
                    <a:pt x="86801" y="98311"/>
                  </a:cubicBezTo>
                  <a:cubicBezTo>
                    <a:pt x="85000" y="97925"/>
                    <a:pt x="82236" y="93361"/>
                    <a:pt x="82750" y="91560"/>
                  </a:cubicBezTo>
                  <a:cubicBezTo>
                    <a:pt x="83264" y="89760"/>
                    <a:pt x="79664" y="77930"/>
                    <a:pt x="73363" y="76451"/>
                  </a:cubicBezTo>
                  <a:cubicBezTo>
                    <a:pt x="67062" y="74973"/>
                    <a:pt x="66227" y="66164"/>
                    <a:pt x="65134" y="61407"/>
                  </a:cubicBezTo>
                  <a:cubicBezTo>
                    <a:pt x="64041" y="56649"/>
                    <a:pt x="59990" y="59221"/>
                    <a:pt x="56840" y="54977"/>
                  </a:cubicBezTo>
                  <a:cubicBezTo>
                    <a:pt x="53689" y="50734"/>
                    <a:pt x="48417" y="52984"/>
                    <a:pt x="45653" y="53113"/>
                  </a:cubicBezTo>
                  <a:cubicBezTo>
                    <a:pt x="42888" y="53241"/>
                    <a:pt x="45653" y="47969"/>
                    <a:pt x="50025" y="45076"/>
                  </a:cubicBezTo>
                  <a:cubicBezTo>
                    <a:pt x="54397" y="42183"/>
                    <a:pt x="59604" y="26495"/>
                    <a:pt x="59604" y="23345"/>
                  </a:cubicBezTo>
                  <a:cubicBezTo>
                    <a:pt x="59604" y="20194"/>
                    <a:pt x="40316" y="20452"/>
                    <a:pt x="36651" y="22252"/>
                  </a:cubicBezTo>
                  <a:cubicBezTo>
                    <a:pt x="32987" y="24052"/>
                    <a:pt x="29322" y="19551"/>
                    <a:pt x="32408" y="18201"/>
                  </a:cubicBezTo>
                  <a:cubicBezTo>
                    <a:pt x="35494" y="16851"/>
                    <a:pt x="42181" y="10486"/>
                    <a:pt x="41795" y="7914"/>
                  </a:cubicBezTo>
                  <a:cubicBezTo>
                    <a:pt x="41409" y="5343"/>
                    <a:pt x="46360" y="2964"/>
                    <a:pt x="43659" y="585"/>
                  </a:cubicBezTo>
                  <a:cubicBezTo>
                    <a:pt x="40959" y="-1794"/>
                    <a:pt x="40509" y="3735"/>
                    <a:pt x="38130" y="5535"/>
                  </a:cubicBezTo>
                  <a:cubicBezTo>
                    <a:pt x="33784" y="7091"/>
                    <a:pt x="29039" y="7091"/>
                    <a:pt x="24693" y="5535"/>
                  </a:cubicBezTo>
                  <a:cubicBezTo>
                    <a:pt x="19035" y="4443"/>
                    <a:pt x="16785" y="12543"/>
                    <a:pt x="16978" y="16015"/>
                  </a:cubicBezTo>
                  <a:cubicBezTo>
                    <a:pt x="17170" y="19487"/>
                    <a:pt x="10548" y="21544"/>
                    <a:pt x="11448" y="24438"/>
                  </a:cubicBezTo>
                  <a:cubicBezTo>
                    <a:pt x="12348" y="27331"/>
                    <a:pt x="10162" y="29581"/>
                    <a:pt x="8362" y="27974"/>
                  </a:cubicBezTo>
                  <a:cubicBezTo>
                    <a:pt x="6562" y="26367"/>
                    <a:pt x="4633" y="23023"/>
                    <a:pt x="968" y="25981"/>
                  </a:cubicBezTo>
                  <a:close/>
                </a:path>
              </a:pathLst>
            </a:custGeom>
            <a:solidFill>
              <a:srgbClr val="3B97DE"/>
            </a:solidFill>
            <a:ln w="6429" cap="flat">
              <a:solidFill>
                <a:srgbClr val="3B97D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13" name="Freeform 65">
              <a:extLst>
                <a:ext uri="{FF2B5EF4-FFF2-40B4-BE49-F238E27FC236}">
                  <a16:creationId xmlns:a16="http://schemas.microsoft.com/office/drawing/2014/main" id="{D0F5A4B3-B3D2-62AA-F0BF-7002CA5C4D45}"/>
                </a:ext>
              </a:extLst>
            </p:cNvPr>
            <p:cNvSpPr/>
            <p:nvPr/>
          </p:nvSpPr>
          <p:spPr>
            <a:xfrm>
              <a:off x="4309858" y="2114855"/>
              <a:ext cx="6429" cy="6429"/>
            </a:xfrm>
            <a:custGeom>
              <a:avLst/>
              <a:gdLst>
                <a:gd name="connsiteX0" fmla="*/ 852 w 6429"/>
                <a:gd name="connsiteY0" fmla="*/ 11275 h 6429"/>
                <a:gd name="connsiteX1" fmla="*/ 9082 w 6429"/>
                <a:gd name="connsiteY1" fmla="*/ 281 h 6429"/>
                <a:gd name="connsiteX2" fmla="*/ 852 w 6429"/>
                <a:gd name="connsiteY2" fmla="*/ 11275 h 6429"/>
              </a:gdLst>
              <a:ahLst/>
              <a:cxnLst>
                <a:cxn ang="0">
                  <a:pos x="connsiteX0" y="connsiteY0"/>
                </a:cxn>
                <a:cxn ang="0">
                  <a:pos x="connsiteX1" y="connsiteY1"/>
                </a:cxn>
                <a:cxn ang="0">
                  <a:pos x="connsiteX2" y="connsiteY2"/>
                </a:cxn>
              </a:cxnLst>
              <a:rect l="l" t="t" r="r" b="b"/>
              <a:pathLst>
                <a:path w="6429" h="6429">
                  <a:moveTo>
                    <a:pt x="852" y="11275"/>
                  </a:moveTo>
                  <a:cubicBezTo>
                    <a:pt x="5803" y="11275"/>
                    <a:pt x="11460" y="2660"/>
                    <a:pt x="9082" y="281"/>
                  </a:cubicBezTo>
                  <a:cubicBezTo>
                    <a:pt x="6703" y="-2098"/>
                    <a:pt x="-2877" y="11404"/>
                    <a:pt x="852" y="11275"/>
                  </a:cubicBezTo>
                  <a:close/>
                </a:path>
              </a:pathLst>
            </a:custGeom>
            <a:solidFill>
              <a:srgbClr val="3B97DE"/>
            </a:solidFill>
            <a:ln w="6429" cap="flat">
              <a:solidFill>
                <a:srgbClr val="3B97D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14" name="Freeform 66">
              <a:extLst>
                <a:ext uri="{FF2B5EF4-FFF2-40B4-BE49-F238E27FC236}">
                  <a16:creationId xmlns:a16="http://schemas.microsoft.com/office/drawing/2014/main" id="{C40E69A9-1387-9BAF-282C-B75015BCE718}"/>
                </a:ext>
              </a:extLst>
            </p:cNvPr>
            <p:cNvSpPr/>
            <p:nvPr/>
          </p:nvSpPr>
          <p:spPr>
            <a:xfrm>
              <a:off x="4380495" y="2072413"/>
              <a:ext cx="6429" cy="12859"/>
            </a:xfrm>
            <a:custGeom>
              <a:avLst/>
              <a:gdLst>
                <a:gd name="connsiteX0" fmla="*/ 1324 w 0"/>
                <a:gd name="connsiteY0" fmla="*/ 13855 h 12858"/>
                <a:gd name="connsiteX1" fmla="*/ 3318 w 0"/>
                <a:gd name="connsiteY1" fmla="*/ 96 h 12858"/>
                <a:gd name="connsiteX2" fmla="*/ 1324 w 0"/>
                <a:gd name="connsiteY2" fmla="*/ 13855 h 12858"/>
              </a:gdLst>
              <a:ahLst/>
              <a:cxnLst>
                <a:cxn ang="0">
                  <a:pos x="connsiteX0" y="connsiteY0"/>
                </a:cxn>
                <a:cxn ang="0">
                  <a:pos x="connsiteX1" y="connsiteY1"/>
                </a:cxn>
                <a:cxn ang="0">
                  <a:pos x="connsiteX2" y="connsiteY2"/>
                </a:cxn>
              </a:cxnLst>
              <a:rect l="l" t="t" r="r" b="b"/>
              <a:pathLst>
                <a:path h="12858">
                  <a:moveTo>
                    <a:pt x="1324" y="13855"/>
                  </a:moveTo>
                  <a:cubicBezTo>
                    <a:pt x="4410" y="10769"/>
                    <a:pt x="8075" y="-1190"/>
                    <a:pt x="3318" y="96"/>
                  </a:cubicBezTo>
                  <a:cubicBezTo>
                    <a:pt x="-1440" y="1382"/>
                    <a:pt x="-90" y="15205"/>
                    <a:pt x="1324" y="13855"/>
                  </a:cubicBezTo>
                  <a:close/>
                </a:path>
              </a:pathLst>
            </a:custGeom>
            <a:solidFill>
              <a:srgbClr val="3B97DE"/>
            </a:solidFill>
            <a:ln w="6429" cap="flat">
              <a:solidFill>
                <a:srgbClr val="3B97D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15" name="Freeform 67">
              <a:extLst>
                <a:ext uri="{FF2B5EF4-FFF2-40B4-BE49-F238E27FC236}">
                  <a16:creationId xmlns:a16="http://schemas.microsoft.com/office/drawing/2014/main" id="{EEEA28F9-F9F4-2C76-B374-C5192A2759C8}"/>
                </a:ext>
              </a:extLst>
            </p:cNvPr>
            <p:cNvSpPr/>
            <p:nvPr/>
          </p:nvSpPr>
          <p:spPr>
            <a:xfrm>
              <a:off x="4538614" y="2157624"/>
              <a:ext cx="12859" cy="19288"/>
            </a:xfrm>
            <a:custGeom>
              <a:avLst/>
              <a:gdLst>
                <a:gd name="connsiteX0" fmla="*/ 2460 w 12858"/>
                <a:gd name="connsiteY0" fmla="*/ 19427 h 19288"/>
                <a:gd name="connsiteX1" fmla="*/ 5739 w 12858"/>
                <a:gd name="connsiteY1" fmla="*/ 24892 h 19288"/>
                <a:gd name="connsiteX2" fmla="*/ 14740 w 12858"/>
                <a:gd name="connsiteY2" fmla="*/ 14605 h 19288"/>
                <a:gd name="connsiteX3" fmla="*/ 17698 w 12858"/>
                <a:gd name="connsiteY3" fmla="*/ 1232 h 19288"/>
                <a:gd name="connsiteX4" fmla="*/ 13454 w 12858"/>
                <a:gd name="connsiteY4" fmla="*/ 4125 h 19288"/>
                <a:gd name="connsiteX5" fmla="*/ 9275 w 12858"/>
                <a:gd name="connsiteY5" fmla="*/ 1232 h 19288"/>
                <a:gd name="connsiteX6" fmla="*/ 1174 w 12858"/>
                <a:gd name="connsiteY6" fmla="*/ 4704 h 19288"/>
                <a:gd name="connsiteX7" fmla="*/ 5932 w 12858"/>
                <a:gd name="connsiteY7" fmla="*/ 16083 h 19288"/>
                <a:gd name="connsiteX8" fmla="*/ 2460 w 12858"/>
                <a:gd name="connsiteY8" fmla="*/ 19427 h 1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 h="19288">
                  <a:moveTo>
                    <a:pt x="2460" y="19427"/>
                  </a:moveTo>
                  <a:cubicBezTo>
                    <a:pt x="-819" y="18655"/>
                    <a:pt x="1174" y="24185"/>
                    <a:pt x="5739" y="24892"/>
                  </a:cubicBezTo>
                  <a:cubicBezTo>
                    <a:pt x="10304" y="25599"/>
                    <a:pt x="15319" y="16855"/>
                    <a:pt x="14740" y="14605"/>
                  </a:cubicBezTo>
                  <a:cubicBezTo>
                    <a:pt x="14162" y="12354"/>
                    <a:pt x="19434" y="2325"/>
                    <a:pt x="17698" y="1232"/>
                  </a:cubicBezTo>
                  <a:cubicBezTo>
                    <a:pt x="15962" y="139"/>
                    <a:pt x="15126" y="3803"/>
                    <a:pt x="13454" y="4125"/>
                  </a:cubicBezTo>
                  <a:cubicBezTo>
                    <a:pt x="11783" y="4446"/>
                    <a:pt x="9983" y="-2819"/>
                    <a:pt x="9275" y="1232"/>
                  </a:cubicBezTo>
                  <a:cubicBezTo>
                    <a:pt x="8568" y="5282"/>
                    <a:pt x="4839" y="-440"/>
                    <a:pt x="1174" y="4704"/>
                  </a:cubicBezTo>
                  <a:cubicBezTo>
                    <a:pt x="-2490" y="9847"/>
                    <a:pt x="3360" y="14476"/>
                    <a:pt x="5932" y="16083"/>
                  </a:cubicBezTo>
                  <a:cubicBezTo>
                    <a:pt x="8504" y="17691"/>
                    <a:pt x="5739" y="20134"/>
                    <a:pt x="2460" y="19427"/>
                  </a:cubicBezTo>
                  <a:close/>
                </a:path>
              </a:pathLst>
            </a:custGeom>
            <a:solidFill>
              <a:srgbClr val="3B97DE"/>
            </a:solidFill>
            <a:ln w="6429" cap="flat">
              <a:solidFill>
                <a:srgbClr val="3B97D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16" name="Freeform 68">
              <a:extLst>
                <a:ext uri="{FF2B5EF4-FFF2-40B4-BE49-F238E27FC236}">
                  <a16:creationId xmlns:a16="http://schemas.microsoft.com/office/drawing/2014/main" id="{E93E9946-E050-A8AC-464B-86A887C0BDC8}"/>
                </a:ext>
              </a:extLst>
            </p:cNvPr>
            <p:cNvSpPr/>
            <p:nvPr/>
          </p:nvSpPr>
          <p:spPr>
            <a:xfrm>
              <a:off x="4499054" y="2128213"/>
              <a:ext cx="32147" cy="51435"/>
            </a:xfrm>
            <a:custGeom>
              <a:avLst/>
              <a:gdLst>
                <a:gd name="connsiteX0" fmla="*/ 7495 w 32146"/>
                <a:gd name="connsiteY0" fmla="*/ 10775 h 51435"/>
                <a:gd name="connsiteX1" fmla="*/ 1066 w 32146"/>
                <a:gd name="connsiteY1" fmla="*/ 19776 h 51435"/>
                <a:gd name="connsiteX2" fmla="*/ 1066 w 32146"/>
                <a:gd name="connsiteY2" fmla="*/ 33921 h 51435"/>
                <a:gd name="connsiteX3" fmla="*/ 5823 w 32146"/>
                <a:gd name="connsiteY3" fmla="*/ 44787 h 51435"/>
                <a:gd name="connsiteX4" fmla="*/ 7688 w 32146"/>
                <a:gd name="connsiteY4" fmla="*/ 50252 h 51435"/>
                <a:gd name="connsiteX5" fmla="*/ 19068 w 32146"/>
                <a:gd name="connsiteY5" fmla="*/ 51409 h 51435"/>
                <a:gd name="connsiteX6" fmla="*/ 23633 w 32146"/>
                <a:gd name="connsiteY6" fmla="*/ 51409 h 51435"/>
                <a:gd name="connsiteX7" fmla="*/ 18682 w 32146"/>
                <a:gd name="connsiteY7" fmla="*/ 44980 h 51435"/>
                <a:gd name="connsiteX8" fmla="*/ 25112 w 32146"/>
                <a:gd name="connsiteY8" fmla="*/ 46265 h 51435"/>
                <a:gd name="connsiteX9" fmla="*/ 33920 w 32146"/>
                <a:gd name="connsiteY9" fmla="*/ 46265 h 51435"/>
                <a:gd name="connsiteX10" fmla="*/ 29548 w 32146"/>
                <a:gd name="connsiteY10" fmla="*/ 38550 h 51435"/>
                <a:gd name="connsiteX11" fmla="*/ 23826 w 32146"/>
                <a:gd name="connsiteY11" fmla="*/ 37843 h 51435"/>
                <a:gd name="connsiteX12" fmla="*/ 27297 w 32146"/>
                <a:gd name="connsiteY12" fmla="*/ 30128 h 51435"/>
                <a:gd name="connsiteX13" fmla="*/ 35206 w 32146"/>
                <a:gd name="connsiteY13" fmla="*/ 25884 h 51435"/>
                <a:gd name="connsiteX14" fmla="*/ 29355 w 32146"/>
                <a:gd name="connsiteY14" fmla="*/ 19969 h 51435"/>
                <a:gd name="connsiteX15" fmla="*/ 28969 w 32146"/>
                <a:gd name="connsiteY15" fmla="*/ 11354 h 51435"/>
                <a:gd name="connsiteX16" fmla="*/ 30255 w 32146"/>
                <a:gd name="connsiteY16" fmla="*/ 681 h 51435"/>
                <a:gd name="connsiteX17" fmla="*/ 21254 w 32146"/>
                <a:gd name="connsiteY17" fmla="*/ 5696 h 51435"/>
                <a:gd name="connsiteX18" fmla="*/ 13924 w 32146"/>
                <a:gd name="connsiteY18" fmla="*/ 9554 h 51435"/>
                <a:gd name="connsiteX19" fmla="*/ 14439 w 32146"/>
                <a:gd name="connsiteY19" fmla="*/ 15019 h 51435"/>
                <a:gd name="connsiteX20" fmla="*/ 7495 w 32146"/>
                <a:gd name="connsiteY20" fmla="*/ 1077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146" h="51435">
                  <a:moveTo>
                    <a:pt x="7495" y="10775"/>
                  </a:moveTo>
                  <a:cubicBezTo>
                    <a:pt x="3637" y="10390"/>
                    <a:pt x="3252" y="16690"/>
                    <a:pt x="1066" y="19776"/>
                  </a:cubicBezTo>
                  <a:cubicBezTo>
                    <a:pt x="-355" y="24386"/>
                    <a:pt x="-355" y="29311"/>
                    <a:pt x="1066" y="33921"/>
                  </a:cubicBezTo>
                  <a:cubicBezTo>
                    <a:pt x="1773" y="38357"/>
                    <a:pt x="7109" y="41122"/>
                    <a:pt x="5823" y="44787"/>
                  </a:cubicBezTo>
                  <a:cubicBezTo>
                    <a:pt x="5245" y="46458"/>
                    <a:pt x="6402" y="48387"/>
                    <a:pt x="7688" y="50252"/>
                  </a:cubicBezTo>
                  <a:cubicBezTo>
                    <a:pt x="11513" y="50188"/>
                    <a:pt x="15332" y="50580"/>
                    <a:pt x="19068" y="51409"/>
                  </a:cubicBezTo>
                  <a:cubicBezTo>
                    <a:pt x="20579" y="51692"/>
                    <a:pt x="22122" y="51692"/>
                    <a:pt x="23633" y="51409"/>
                  </a:cubicBezTo>
                  <a:cubicBezTo>
                    <a:pt x="22025" y="48773"/>
                    <a:pt x="18425" y="46651"/>
                    <a:pt x="18682" y="44980"/>
                  </a:cubicBezTo>
                  <a:cubicBezTo>
                    <a:pt x="18939" y="43308"/>
                    <a:pt x="22540" y="44080"/>
                    <a:pt x="25112" y="46265"/>
                  </a:cubicBezTo>
                  <a:cubicBezTo>
                    <a:pt x="27683" y="48451"/>
                    <a:pt x="33405" y="48837"/>
                    <a:pt x="33920" y="46265"/>
                  </a:cubicBezTo>
                  <a:cubicBezTo>
                    <a:pt x="34241" y="44594"/>
                    <a:pt x="33020" y="36750"/>
                    <a:pt x="29548" y="38550"/>
                  </a:cubicBezTo>
                  <a:cubicBezTo>
                    <a:pt x="26076" y="40351"/>
                    <a:pt x="25112" y="39643"/>
                    <a:pt x="23826" y="37843"/>
                  </a:cubicBezTo>
                  <a:cubicBezTo>
                    <a:pt x="22540" y="36043"/>
                    <a:pt x="26397" y="33021"/>
                    <a:pt x="27297" y="30128"/>
                  </a:cubicBezTo>
                  <a:cubicBezTo>
                    <a:pt x="28198" y="27235"/>
                    <a:pt x="34305" y="28263"/>
                    <a:pt x="35206" y="25884"/>
                  </a:cubicBezTo>
                  <a:cubicBezTo>
                    <a:pt x="36106" y="23506"/>
                    <a:pt x="31155" y="20934"/>
                    <a:pt x="29355" y="19969"/>
                  </a:cubicBezTo>
                  <a:cubicBezTo>
                    <a:pt x="27195" y="17552"/>
                    <a:pt x="27034" y="13951"/>
                    <a:pt x="28969" y="11354"/>
                  </a:cubicBezTo>
                  <a:cubicBezTo>
                    <a:pt x="31367" y="8319"/>
                    <a:pt x="31869" y="4198"/>
                    <a:pt x="30255" y="681"/>
                  </a:cubicBezTo>
                  <a:cubicBezTo>
                    <a:pt x="28391" y="-1119"/>
                    <a:pt x="21768" y="681"/>
                    <a:pt x="21254" y="5696"/>
                  </a:cubicBezTo>
                  <a:cubicBezTo>
                    <a:pt x="20740" y="10711"/>
                    <a:pt x="15403" y="8397"/>
                    <a:pt x="13924" y="9554"/>
                  </a:cubicBezTo>
                  <a:cubicBezTo>
                    <a:pt x="12446" y="10711"/>
                    <a:pt x="16818" y="12833"/>
                    <a:pt x="14439" y="15019"/>
                  </a:cubicBezTo>
                  <a:cubicBezTo>
                    <a:pt x="12060" y="17205"/>
                    <a:pt x="11353" y="11161"/>
                    <a:pt x="7495" y="10775"/>
                  </a:cubicBezTo>
                  <a:close/>
                </a:path>
              </a:pathLst>
            </a:custGeom>
            <a:solidFill>
              <a:srgbClr val="3B97DE"/>
            </a:solidFill>
            <a:ln w="6429" cap="flat">
              <a:solidFill>
                <a:srgbClr val="3B97D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17" name="Freeform 69">
              <a:extLst>
                <a:ext uri="{FF2B5EF4-FFF2-40B4-BE49-F238E27FC236}">
                  <a16:creationId xmlns:a16="http://schemas.microsoft.com/office/drawing/2014/main" id="{86362412-0106-6202-A521-03D04FB6B449}"/>
                </a:ext>
              </a:extLst>
            </p:cNvPr>
            <p:cNvSpPr/>
            <p:nvPr/>
          </p:nvSpPr>
          <p:spPr>
            <a:xfrm>
              <a:off x="4621213" y="2125035"/>
              <a:ext cx="6429" cy="12859"/>
            </a:xfrm>
            <a:custGeom>
              <a:avLst/>
              <a:gdLst>
                <a:gd name="connsiteX0" fmla="*/ 8973 w 6429"/>
                <a:gd name="connsiteY0" fmla="*/ 1 h 12858"/>
                <a:gd name="connsiteX1" fmla="*/ 486 w 6429"/>
                <a:gd name="connsiteY1" fmla="*/ 16204 h 12858"/>
                <a:gd name="connsiteX2" fmla="*/ 8973 w 6429"/>
                <a:gd name="connsiteY2" fmla="*/ 1 h 12858"/>
              </a:gdLst>
              <a:ahLst/>
              <a:cxnLst>
                <a:cxn ang="0">
                  <a:pos x="connsiteX0" y="connsiteY0"/>
                </a:cxn>
                <a:cxn ang="0">
                  <a:pos x="connsiteX1" y="connsiteY1"/>
                </a:cxn>
                <a:cxn ang="0">
                  <a:pos x="connsiteX2" y="connsiteY2"/>
                </a:cxn>
              </a:cxnLst>
              <a:rect l="l" t="t" r="r" b="b"/>
              <a:pathLst>
                <a:path w="6429" h="12858">
                  <a:moveTo>
                    <a:pt x="8973" y="1"/>
                  </a:moveTo>
                  <a:cubicBezTo>
                    <a:pt x="1965" y="1"/>
                    <a:pt x="-1314" y="13953"/>
                    <a:pt x="486" y="16204"/>
                  </a:cubicBezTo>
                  <a:cubicBezTo>
                    <a:pt x="2287" y="18454"/>
                    <a:pt x="15917" y="-191"/>
                    <a:pt x="8973" y="1"/>
                  </a:cubicBezTo>
                  <a:close/>
                </a:path>
              </a:pathLst>
            </a:custGeom>
            <a:solidFill>
              <a:srgbClr val="3B97DE"/>
            </a:solidFill>
            <a:ln w="6429" cap="flat">
              <a:solidFill>
                <a:srgbClr val="3B97D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18" name="Freeform 70">
              <a:extLst>
                <a:ext uri="{FF2B5EF4-FFF2-40B4-BE49-F238E27FC236}">
                  <a16:creationId xmlns:a16="http://schemas.microsoft.com/office/drawing/2014/main" id="{AC365925-FA12-F657-9B23-4457B13EAFC9}"/>
                </a:ext>
              </a:extLst>
            </p:cNvPr>
            <p:cNvSpPr/>
            <p:nvPr/>
          </p:nvSpPr>
          <p:spPr>
            <a:xfrm>
              <a:off x="4528771" y="1660262"/>
              <a:ext cx="12859" cy="12859"/>
            </a:xfrm>
            <a:custGeom>
              <a:avLst/>
              <a:gdLst>
                <a:gd name="connsiteX0" fmla="*/ 9154 w 12858"/>
                <a:gd name="connsiteY0" fmla="*/ 11375 h 12858"/>
                <a:gd name="connsiteX1" fmla="*/ 18026 w 12858"/>
                <a:gd name="connsiteY1" fmla="*/ 17419 h 12858"/>
                <a:gd name="connsiteX2" fmla="*/ 9732 w 12858"/>
                <a:gd name="connsiteY2" fmla="*/ 6682 h 12858"/>
                <a:gd name="connsiteX3" fmla="*/ 1438 w 12858"/>
                <a:gd name="connsiteY3" fmla="*/ 252 h 12858"/>
                <a:gd name="connsiteX4" fmla="*/ 9154 w 12858"/>
                <a:gd name="connsiteY4" fmla="*/ 11375 h 12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2858">
                  <a:moveTo>
                    <a:pt x="9154" y="11375"/>
                  </a:moveTo>
                  <a:cubicBezTo>
                    <a:pt x="12497" y="12211"/>
                    <a:pt x="14940" y="17804"/>
                    <a:pt x="18026" y="17419"/>
                  </a:cubicBezTo>
                  <a:cubicBezTo>
                    <a:pt x="19376" y="17419"/>
                    <a:pt x="13333" y="10539"/>
                    <a:pt x="9732" y="6682"/>
                  </a:cubicBezTo>
                  <a:cubicBezTo>
                    <a:pt x="6132" y="2824"/>
                    <a:pt x="6453" y="-1034"/>
                    <a:pt x="1438" y="252"/>
                  </a:cubicBezTo>
                  <a:cubicBezTo>
                    <a:pt x="-3577" y="1538"/>
                    <a:pt x="5875" y="10604"/>
                    <a:pt x="9154" y="11375"/>
                  </a:cubicBezTo>
                  <a:close/>
                </a:path>
              </a:pathLst>
            </a:custGeom>
            <a:solidFill>
              <a:srgbClr val="929AA8"/>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19" name="Freeform 71">
              <a:extLst>
                <a:ext uri="{FF2B5EF4-FFF2-40B4-BE49-F238E27FC236}">
                  <a16:creationId xmlns:a16="http://schemas.microsoft.com/office/drawing/2014/main" id="{8E50FF70-1B53-978F-393A-0B15ED303434}"/>
                </a:ext>
              </a:extLst>
            </p:cNvPr>
            <p:cNvSpPr/>
            <p:nvPr/>
          </p:nvSpPr>
          <p:spPr>
            <a:xfrm>
              <a:off x="4618375" y="1613566"/>
              <a:ext cx="115729" cy="32147"/>
            </a:xfrm>
            <a:custGeom>
              <a:avLst/>
              <a:gdLst>
                <a:gd name="connsiteX0" fmla="*/ 7181 w 115728"/>
                <a:gd name="connsiteY0" fmla="*/ 13516 h 32146"/>
                <a:gd name="connsiteX1" fmla="*/ 5831 w 115728"/>
                <a:gd name="connsiteY1" fmla="*/ 18209 h 32146"/>
                <a:gd name="connsiteX2" fmla="*/ 50837 w 115728"/>
                <a:gd name="connsiteY2" fmla="*/ 19559 h 32146"/>
                <a:gd name="connsiteX3" fmla="*/ 25119 w 115728"/>
                <a:gd name="connsiteY3" fmla="*/ 28368 h 32146"/>
                <a:gd name="connsiteX4" fmla="*/ 54309 w 115728"/>
                <a:gd name="connsiteY4" fmla="*/ 32225 h 32146"/>
                <a:gd name="connsiteX5" fmla="*/ 69225 w 115728"/>
                <a:gd name="connsiteY5" fmla="*/ 37176 h 32146"/>
                <a:gd name="connsiteX6" fmla="*/ 83241 w 115728"/>
                <a:gd name="connsiteY6" fmla="*/ 33640 h 32146"/>
                <a:gd name="connsiteX7" fmla="*/ 99250 w 115728"/>
                <a:gd name="connsiteY7" fmla="*/ 26760 h 32146"/>
                <a:gd name="connsiteX8" fmla="*/ 116352 w 115728"/>
                <a:gd name="connsiteY8" fmla="*/ 12680 h 32146"/>
                <a:gd name="connsiteX9" fmla="*/ 91792 w 115728"/>
                <a:gd name="connsiteY9" fmla="*/ 8244 h 32146"/>
                <a:gd name="connsiteX10" fmla="*/ 73340 w 115728"/>
                <a:gd name="connsiteY10" fmla="*/ 6315 h 32146"/>
                <a:gd name="connsiteX11" fmla="*/ 66460 w 115728"/>
                <a:gd name="connsiteY11" fmla="*/ 9658 h 32146"/>
                <a:gd name="connsiteX12" fmla="*/ 59259 w 115728"/>
                <a:gd name="connsiteY12" fmla="*/ 1686 h 32146"/>
                <a:gd name="connsiteX13" fmla="*/ 57073 w 115728"/>
                <a:gd name="connsiteY13" fmla="*/ 13773 h 32146"/>
                <a:gd name="connsiteX14" fmla="*/ 47172 w 115728"/>
                <a:gd name="connsiteY14" fmla="*/ 8244 h 32146"/>
                <a:gd name="connsiteX15" fmla="*/ 36949 w 115728"/>
                <a:gd name="connsiteY15" fmla="*/ 7729 h 32146"/>
                <a:gd name="connsiteX16" fmla="*/ 23448 w 115728"/>
                <a:gd name="connsiteY16" fmla="*/ 14 h 32146"/>
                <a:gd name="connsiteX17" fmla="*/ 24283 w 115728"/>
                <a:gd name="connsiteY17" fmla="*/ 5543 h 32146"/>
                <a:gd name="connsiteX18" fmla="*/ 15218 w 115728"/>
                <a:gd name="connsiteY18" fmla="*/ 3036 h 32146"/>
                <a:gd name="connsiteX19" fmla="*/ 15218 w 115728"/>
                <a:gd name="connsiteY19" fmla="*/ 9915 h 32146"/>
                <a:gd name="connsiteX20" fmla="*/ 5831 w 115728"/>
                <a:gd name="connsiteY20" fmla="*/ 3486 h 32146"/>
                <a:gd name="connsiteX21" fmla="*/ 623 w 115728"/>
                <a:gd name="connsiteY21" fmla="*/ 8179 h 32146"/>
                <a:gd name="connsiteX22" fmla="*/ 7181 w 115728"/>
                <a:gd name="connsiteY22" fmla="*/ 13516 h 3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5728" h="32146">
                  <a:moveTo>
                    <a:pt x="7181" y="13516"/>
                  </a:moveTo>
                  <a:cubicBezTo>
                    <a:pt x="9689" y="15445"/>
                    <a:pt x="3131" y="15509"/>
                    <a:pt x="5831" y="18209"/>
                  </a:cubicBezTo>
                  <a:cubicBezTo>
                    <a:pt x="14061" y="26439"/>
                    <a:pt x="46593" y="17116"/>
                    <a:pt x="50837" y="19559"/>
                  </a:cubicBezTo>
                  <a:cubicBezTo>
                    <a:pt x="55080" y="22003"/>
                    <a:pt x="23576" y="25089"/>
                    <a:pt x="25119" y="28368"/>
                  </a:cubicBezTo>
                  <a:cubicBezTo>
                    <a:pt x="26662" y="31647"/>
                    <a:pt x="52380" y="34475"/>
                    <a:pt x="54309" y="32225"/>
                  </a:cubicBezTo>
                  <a:cubicBezTo>
                    <a:pt x="56237" y="29975"/>
                    <a:pt x="60738" y="36662"/>
                    <a:pt x="69225" y="37176"/>
                  </a:cubicBezTo>
                  <a:cubicBezTo>
                    <a:pt x="77712" y="37690"/>
                    <a:pt x="76940" y="33897"/>
                    <a:pt x="83241" y="33640"/>
                  </a:cubicBezTo>
                  <a:cubicBezTo>
                    <a:pt x="89542" y="33383"/>
                    <a:pt x="98993" y="30296"/>
                    <a:pt x="99250" y="26760"/>
                  </a:cubicBezTo>
                  <a:cubicBezTo>
                    <a:pt x="99507" y="23224"/>
                    <a:pt x="117960" y="18724"/>
                    <a:pt x="116352" y="12680"/>
                  </a:cubicBezTo>
                  <a:cubicBezTo>
                    <a:pt x="114745" y="6636"/>
                    <a:pt x="96743" y="10751"/>
                    <a:pt x="91792" y="8244"/>
                  </a:cubicBezTo>
                  <a:cubicBezTo>
                    <a:pt x="86841" y="5736"/>
                    <a:pt x="75269" y="2457"/>
                    <a:pt x="73340" y="6315"/>
                  </a:cubicBezTo>
                  <a:cubicBezTo>
                    <a:pt x="71411" y="10173"/>
                    <a:pt x="68132" y="11330"/>
                    <a:pt x="66460" y="9658"/>
                  </a:cubicBezTo>
                  <a:cubicBezTo>
                    <a:pt x="64789" y="7987"/>
                    <a:pt x="67296" y="-822"/>
                    <a:pt x="59259" y="1686"/>
                  </a:cubicBezTo>
                  <a:cubicBezTo>
                    <a:pt x="51223" y="4193"/>
                    <a:pt x="58745" y="12680"/>
                    <a:pt x="57073" y="13773"/>
                  </a:cubicBezTo>
                  <a:cubicBezTo>
                    <a:pt x="55402" y="14866"/>
                    <a:pt x="47687" y="12101"/>
                    <a:pt x="47172" y="8244"/>
                  </a:cubicBezTo>
                  <a:cubicBezTo>
                    <a:pt x="46658" y="4386"/>
                    <a:pt x="38042" y="12423"/>
                    <a:pt x="36949" y="7729"/>
                  </a:cubicBezTo>
                  <a:cubicBezTo>
                    <a:pt x="35856" y="3036"/>
                    <a:pt x="25634" y="-243"/>
                    <a:pt x="23448" y="14"/>
                  </a:cubicBezTo>
                  <a:cubicBezTo>
                    <a:pt x="21262" y="271"/>
                    <a:pt x="25634" y="3293"/>
                    <a:pt x="24283" y="5543"/>
                  </a:cubicBezTo>
                  <a:cubicBezTo>
                    <a:pt x="22933" y="7794"/>
                    <a:pt x="17404" y="3293"/>
                    <a:pt x="15218" y="3036"/>
                  </a:cubicBezTo>
                  <a:cubicBezTo>
                    <a:pt x="13032" y="2779"/>
                    <a:pt x="16568" y="7729"/>
                    <a:pt x="15218" y="9915"/>
                  </a:cubicBezTo>
                  <a:cubicBezTo>
                    <a:pt x="13868" y="12101"/>
                    <a:pt x="9689" y="3486"/>
                    <a:pt x="5831" y="3486"/>
                  </a:cubicBezTo>
                  <a:cubicBezTo>
                    <a:pt x="1974" y="3486"/>
                    <a:pt x="3388" y="7922"/>
                    <a:pt x="623" y="8179"/>
                  </a:cubicBezTo>
                  <a:cubicBezTo>
                    <a:pt x="-2141" y="8437"/>
                    <a:pt x="5060" y="11587"/>
                    <a:pt x="7181" y="13516"/>
                  </a:cubicBezTo>
                  <a:close/>
                </a:path>
              </a:pathLst>
            </a:custGeom>
            <a:solidFill>
              <a:srgbClr val="3B97DE"/>
            </a:solidFill>
            <a:ln w="6429" cap="flat">
              <a:solidFill>
                <a:srgbClr val="3B97D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20" name="Freeform 72">
              <a:extLst>
                <a:ext uri="{FF2B5EF4-FFF2-40B4-BE49-F238E27FC236}">
                  <a16:creationId xmlns:a16="http://schemas.microsoft.com/office/drawing/2014/main" id="{91C0752C-F9DF-E5EA-20E9-2DCADE1ACD3E}"/>
                </a:ext>
              </a:extLst>
            </p:cNvPr>
            <p:cNvSpPr/>
            <p:nvPr/>
          </p:nvSpPr>
          <p:spPr>
            <a:xfrm>
              <a:off x="4533967" y="1625784"/>
              <a:ext cx="167164" cy="90011"/>
            </a:xfrm>
            <a:custGeom>
              <a:avLst/>
              <a:gdLst>
                <a:gd name="connsiteX0" fmla="*/ 15273 w 167163"/>
                <a:gd name="connsiteY0" fmla="*/ 23608 h 90011"/>
                <a:gd name="connsiteX1" fmla="*/ 8136 w 167163"/>
                <a:gd name="connsiteY1" fmla="*/ 35759 h 90011"/>
                <a:gd name="connsiteX2" fmla="*/ 20545 w 167163"/>
                <a:gd name="connsiteY2" fmla="*/ 49518 h 90011"/>
                <a:gd name="connsiteX3" fmla="*/ 38162 w 167163"/>
                <a:gd name="connsiteY3" fmla="*/ 50611 h 90011"/>
                <a:gd name="connsiteX4" fmla="*/ 45298 w 167163"/>
                <a:gd name="connsiteY4" fmla="*/ 40967 h 90011"/>
                <a:gd name="connsiteX5" fmla="*/ 51406 w 167163"/>
                <a:gd name="connsiteY5" fmla="*/ 35438 h 90011"/>
                <a:gd name="connsiteX6" fmla="*/ 52499 w 167163"/>
                <a:gd name="connsiteY6" fmla="*/ 42896 h 90011"/>
                <a:gd name="connsiteX7" fmla="*/ 63236 w 167163"/>
                <a:gd name="connsiteY7" fmla="*/ 41803 h 90011"/>
                <a:gd name="connsiteX8" fmla="*/ 68187 w 167163"/>
                <a:gd name="connsiteY8" fmla="*/ 45918 h 90011"/>
                <a:gd name="connsiteX9" fmla="*/ 53271 w 167163"/>
                <a:gd name="connsiteY9" fmla="*/ 52797 h 90011"/>
                <a:gd name="connsiteX10" fmla="*/ 33983 w 167163"/>
                <a:gd name="connsiteY10" fmla="*/ 59226 h 90011"/>
                <a:gd name="connsiteX11" fmla="*/ 45298 w 167163"/>
                <a:gd name="connsiteY11" fmla="*/ 63663 h 90011"/>
                <a:gd name="connsiteX12" fmla="*/ 70116 w 167163"/>
                <a:gd name="connsiteY12" fmla="*/ 62570 h 90011"/>
                <a:gd name="connsiteX13" fmla="*/ 58800 w 167163"/>
                <a:gd name="connsiteY13" fmla="*/ 65334 h 90011"/>
                <a:gd name="connsiteX14" fmla="*/ 48063 w 167163"/>
                <a:gd name="connsiteY14" fmla="*/ 69964 h 90011"/>
                <a:gd name="connsiteX15" fmla="*/ 35911 w 167163"/>
                <a:gd name="connsiteY15" fmla="*/ 72471 h 90011"/>
                <a:gd name="connsiteX16" fmla="*/ 48320 w 167163"/>
                <a:gd name="connsiteY16" fmla="*/ 82372 h 90011"/>
                <a:gd name="connsiteX17" fmla="*/ 60472 w 167163"/>
                <a:gd name="connsiteY17" fmla="*/ 83787 h 90011"/>
                <a:gd name="connsiteX18" fmla="*/ 54364 w 167163"/>
                <a:gd name="connsiteY18" fmla="*/ 88480 h 90011"/>
                <a:gd name="connsiteX19" fmla="*/ 64586 w 167163"/>
                <a:gd name="connsiteY19" fmla="*/ 94524 h 90011"/>
                <a:gd name="connsiteX20" fmla="*/ 72880 w 167163"/>
                <a:gd name="connsiteY20" fmla="*/ 92016 h 90011"/>
                <a:gd name="connsiteX21" fmla="*/ 87154 w 167163"/>
                <a:gd name="connsiteY21" fmla="*/ 69706 h 90011"/>
                <a:gd name="connsiteX22" fmla="*/ 91847 w 167163"/>
                <a:gd name="connsiteY22" fmla="*/ 59226 h 90011"/>
                <a:gd name="connsiteX23" fmla="*/ 97633 w 167163"/>
                <a:gd name="connsiteY23" fmla="*/ 54533 h 90011"/>
                <a:gd name="connsiteX24" fmla="*/ 102070 w 167163"/>
                <a:gd name="connsiteY24" fmla="*/ 44117 h 90011"/>
                <a:gd name="connsiteX25" fmla="*/ 116921 w 167163"/>
                <a:gd name="connsiteY25" fmla="*/ 39681 h 90011"/>
                <a:gd name="connsiteX26" fmla="*/ 119429 w 167163"/>
                <a:gd name="connsiteY26" fmla="*/ 42446 h 90011"/>
                <a:gd name="connsiteX27" fmla="*/ 121358 w 167163"/>
                <a:gd name="connsiteY27" fmla="*/ 51768 h 90011"/>
                <a:gd name="connsiteX28" fmla="*/ 125730 w 167163"/>
                <a:gd name="connsiteY28" fmla="*/ 56205 h 90011"/>
                <a:gd name="connsiteX29" fmla="*/ 123544 w 167163"/>
                <a:gd name="connsiteY29" fmla="*/ 68035 h 90011"/>
                <a:gd name="connsiteX30" fmla="*/ 135438 w 167163"/>
                <a:gd name="connsiteY30" fmla="*/ 70542 h 90011"/>
                <a:gd name="connsiteX31" fmla="*/ 142318 w 167163"/>
                <a:gd name="connsiteY31" fmla="*/ 76972 h 90011"/>
                <a:gd name="connsiteX32" fmla="*/ 158005 w 167163"/>
                <a:gd name="connsiteY32" fmla="*/ 69513 h 90011"/>
                <a:gd name="connsiteX33" fmla="*/ 168742 w 167163"/>
                <a:gd name="connsiteY33" fmla="*/ 62313 h 90011"/>
                <a:gd name="connsiteX34" fmla="*/ 159934 w 167163"/>
                <a:gd name="connsiteY34" fmla="*/ 60127 h 90011"/>
                <a:gd name="connsiteX35" fmla="*/ 149711 w 167163"/>
                <a:gd name="connsiteY35" fmla="*/ 57683 h 90011"/>
                <a:gd name="connsiteX36" fmla="*/ 147525 w 167163"/>
                <a:gd name="connsiteY36" fmla="*/ 52668 h 90011"/>
                <a:gd name="connsiteX37" fmla="*/ 137881 w 167163"/>
                <a:gd name="connsiteY37" fmla="*/ 49132 h 90011"/>
                <a:gd name="connsiteX38" fmla="*/ 131002 w 167163"/>
                <a:gd name="connsiteY38" fmla="*/ 42189 h 90011"/>
                <a:gd name="connsiteX39" fmla="*/ 128494 w 167163"/>
                <a:gd name="connsiteY39" fmla="*/ 35052 h 90011"/>
                <a:gd name="connsiteX40" fmla="*/ 119686 w 167163"/>
                <a:gd name="connsiteY40" fmla="*/ 29523 h 90011"/>
                <a:gd name="connsiteX41" fmla="*/ 113257 w 167163"/>
                <a:gd name="connsiteY41" fmla="*/ 28173 h 90011"/>
                <a:gd name="connsiteX42" fmla="*/ 109727 w 167163"/>
                <a:gd name="connsiteY42" fmla="*/ 29368 h 90011"/>
                <a:gd name="connsiteX43" fmla="*/ 108306 w 167163"/>
                <a:gd name="connsiteY43" fmla="*/ 26501 h 90011"/>
                <a:gd name="connsiteX44" fmla="*/ 96669 w 167163"/>
                <a:gd name="connsiteY44" fmla="*/ 24315 h 90011"/>
                <a:gd name="connsiteX45" fmla="*/ 91718 w 167163"/>
                <a:gd name="connsiteY45" fmla="*/ 14671 h 90011"/>
                <a:gd name="connsiteX46" fmla="*/ 81560 w 167163"/>
                <a:gd name="connsiteY46" fmla="*/ 19043 h 90011"/>
                <a:gd name="connsiteX47" fmla="*/ 84839 w 167163"/>
                <a:gd name="connsiteY47" fmla="*/ 10235 h 90011"/>
                <a:gd name="connsiteX48" fmla="*/ 71980 w 167163"/>
                <a:gd name="connsiteY48" fmla="*/ 5863 h 90011"/>
                <a:gd name="connsiteX49" fmla="*/ 65551 w 167163"/>
                <a:gd name="connsiteY49" fmla="*/ 76 h 90011"/>
                <a:gd name="connsiteX50" fmla="*/ 62529 w 167163"/>
                <a:gd name="connsiteY50" fmla="*/ 6120 h 90011"/>
                <a:gd name="connsiteX51" fmla="*/ 60857 w 167163"/>
                <a:gd name="connsiteY51" fmla="*/ 11906 h 90011"/>
                <a:gd name="connsiteX52" fmla="*/ 68573 w 167163"/>
                <a:gd name="connsiteY52" fmla="*/ 30616 h 90011"/>
                <a:gd name="connsiteX53" fmla="*/ 54814 w 167163"/>
                <a:gd name="connsiteY53" fmla="*/ 14928 h 90011"/>
                <a:gd name="connsiteX54" fmla="*/ 46263 w 167163"/>
                <a:gd name="connsiteY54" fmla="*/ 8499 h 90011"/>
                <a:gd name="connsiteX55" fmla="*/ 41312 w 167163"/>
                <a:gd name="connsiteY55" fmla="*/ 18400 h 90011"/>
                <a:gd name="connsiteX56" fmla="*/ 37969 w 167163"/>
                <a:gd name="connsiteY56" fmla="*/ 20586 h 90011"/>
                <a:gd name="connsiteX57" fmla="*/ 28582 w 167163"/>
                <a:gd name="connsiteY57" fmla="*/ 13128 h 90011"/>
                <a:gd name="connsiteX58" fmla="*/ 39062 w 167163"/>
                <a:gd name="connsiteY58" fmla="*/ 9270 h 90011"/>
                <a:gd name="connsiteX59" fmla="*/ 31925 w 167163"/>
                <a:gd name="connsiteY59" fmla="*/ 6827 h 90011"/>
                <a:gd name="connsiteX60" fmla="*/ 21445 w 167163"/>
                <a:gd name="connsiteY60" fmla="*/ 8499 h 90011"/>
                <a:gd name="connsiteX61" fmla="*/ 12637 w 167163"/>
                <a:gd name="connsiteY61" fmla="*/ 7663 h 90011"/>
                <a:gd name="connsiteX62" fmla="*/ 2736 w 167163"/>
                <a:gd name="connsiteY62" fmla="*/ 12035 h 90011"/>
                <a:gd name="connsiteX63" fmla="*/ 2736 w 167163"/>
                <a:gd name="connsiteY63" fmla="*/ 24444 h 90011"/>
                <a:gd name="connsiteX64" fmla="*/ 15273 w 167163"/>
                <a:gd name="connsiteY64" fmla="*/ 23608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67163" h="90011">
                  <a:moveTo>
                    <a:pt x="15273" y="23608"/>
                  </a:moveTo>
                  <a:cubicBezTo>
                    <a:pt x="20545" y="24701"/>
                    <a:pt x="9744" y="30487"/>
                    <a:pt x="8136" y="35759"/>
                  </a:cubicBezTo>
                  <a:cubicBezTo>
                    <a:pt x="6529" y="41031"/>
                    <a:pt x="16366" y="45660"/>
                    <a:pt x="20545" y="49518"/>
                  </a:cubicBezTo>
                  <a:cubicBezTo>
                    <a:pt x="25849" y="52861"/>
                    <a:pt x="32484" y="53273"/>
                    <a:pt x="38162" y="50611"/>
                  </a:cubicBezTo>
                  <a:cubicBezTo>
                    <a:pt x="41762" y="48425"/>
                    <a:pt x="40669" y="40710"/>
                    <a:pt x="45298" y="40967"/>
                  </a:cubicBezTo>
                  <a:cubicBezTo>
                    <a:pt x="49927" y="41224"/>
                    <a:pt x="47549" y="36852"/>
                    <a:pt x="51406" y="35438"/>
                  </a:cubicBezTo>
                  <a:cubicBezTo>
                    <a:pt x="55264" y="34023"/>
                    <a:pt x="55778" y="39038"/>
                    <a:pt x="52499" y="42896"/>
                  </a:cubicBezTo>
                  <a:cubicBezTo>
                    <a:pt x="49220" y="46754"/>
                    <a:pt x="58286" y="46496"/>
                    <a:pt x="63236" y="41803"/>
                  </a:cubicBezTo>
                  <a:cubicBezTo>
                    <a:pt x="68187" y="37109"/>
                    <a:pt x="69280" y="41803"/>
                    <a:pt x="68187" y="45918"/>
                  </a:cubicBezTo>
                  <a:cubicBezTo>
                    <a:pt x="67094" y="50032"/>
                    <a:pt x="56871" y="47846"/>
                    <a:pt x="53271" y="52797"/>
                  </a:cubicBezTo>
                  <a:cubicBezTo>
                    <a:pt x="49670" y="57748"/>
                    <a:pt x="38676" y="53890"/>
                    <a:pt x="33983" y="59226"/>
                  </a:cubicBezTo>
                  <a:cubicBezTo>
                    <a:pt x="29289" y="64563"/>
                    <a:pt x="38419" y="65013"/>
                    <a:pt x="45298" y="63663"/>
                  </a:cubicBezTo>
                  <a:cubicBezTo>
                    <a:pt x="53470" y="62087"/>
                    <a:pt x="61835" y="61721"/>
                    <a:pt x="70116" y="62570"/>
                  </a:cubicBezTo>
                  <a:cubicBezTo>
                    <a:pt x="75066" y="63663"/>
                    <a:pt x="67094" y="65334"/>
                    <a:pt x="58800" y="65334"/>
                  </a:cubicBezTo>
                  <a:cubicBezTo>
                    <a:pt x="50506" y="65334"/>
                    <a:pt x="47806" y="67778"/>
                    <a:pt x="48063" y="69964"/>
                  </a:cubicBezTo>
                  <a:cubicBezTo>
                    <a:pt x="48320" y="72149"/>
                    <a:pt x="36490" y="67520"/>
                    <a:pt x="35911" y="72471"/>
                  </a:cubicBezTo>
                  <a:cubicBezTo>
                    <a:pt x="35333" y="77422"/>
                    <a:pt x="46970" y="79350"/>
                    <a:pt x="48320" y="82372"/>
                  </a:cubicBezTo>
                  <a:cubicBezTo>
                    <a:pt x="49670" y="85394"/>
                    <a:pt x="57450" y="82694"/>
                    <a:pt x="60472" y="83787"/>
                  </a:cubicBezTo>
                  <a:cubicBezTo>
                    <a:pt x="63493" y="84880"/>
                    <a:pt x="55521" y="87066"/>
                    <a:pt x="54364" y="88480"/>
                  </a:cubicBezTo>
                  <a:cubicBezTo>
                    <a:pt x="53206" y="89895"/>
                    <a:pt x="62915" y="91759"/>
                    <a:pt x="64586" y="94524"/>
                  </a:cubicBezTo>
                  <a:cubicBezTo>
                    <a:pt x="66258" y="97288"/>
                    <a:pt x="73137" y="95874"/>
                    <a:pt x="72880" y="92016"/>
                  </a:cubicBezTo>
                  <a:cubicBezTo>
                    <a:pt x="72623" y="88159"/>
                    <a:pt x="78924" y="72728"/>
                    <a:pt x="87154" y="69706"/>
                  </a:cubicBezTo>
                  <a:cubicBezTo>
                    <a:pt x="95383" y="66684"/>
                    <a:pt x="90754" y="63920"/>
                    <a:pt x="91847" y="59226"/>
                  </a:cubicBezTo>
                  <a:cubicBezTo>
                    <a:pt x="92940" y="54533"/>
                    <a:pt x="99562" y="58391"/>
                    <a:pt x="97633" y="54533"/>
                  </a:cubicBezTo>
                  <a:cubicBezTo>
                    <a:pt x="95705" y="50675"/>
                    <a:pt x="96798" y="49068"/>
                    <a:pt x="102070" y="44117"/>
                  </a:cubicBezTo>
                  <a:cubicBezTo>
                    <a:pt x="107342" y="39167"/>
                    <a:pt x="110621" y="42703"/>
                    <a:pt x="116921" y="39681"/>
                  </a:cubicBezTo>
                  <a:cubicBezTo>
                    <a:pt x="123222" y="36659"/>
                    <a:pt x="126308" y="41867"/>
                    <a:pt x="119429" y="42446"/>
                  </a:cubicBezTo>
                  <a:cubicBezTo>
                    <a:pt x="112549" y="43024"/>
                    <a:pt x="116407" y="49904"/>
                    <a:pt x="121358" y="51768"/>
                  </a:cubicBezTo>
                  <a:cubicBezTo>
                    <a:pt x="126308" y="53633"/>
                    <a:pt x="121872" y="55369"/>
                    <a:pt x="125730" y="56205"/>
                  </a:cubicBezTo>
                  <a:cubicBezTo>
                    <a:pt x="129587" y="57040"/>
                    <a:pt x="128494" y="62634"/>
                    <a:pt x="123544" y="68035"/>
                  </a:cubicBezTo>
                  <a:cubicBezTo>
                    <a:pt x="118593" y="73435"/>
                    <a:pt x="124958" y="74464"/>
                    <a:pt x="135438" y="70542"/>
                  </a:cubicBezTo>
                  <a:cubicBezTo>
                    <a:pt x="145918" y="66620"/>
                    <a:pt x="139296" y="73821"/>
                    <a:pt x="142318" y="76972"/>
                  </a:cubicBezTo>
                  <a:cubicBezTo>
                    <a:pt x="145339" y="80122"/>
                    <a:pt x="153569" y="74721"/>
                    <a:pt x="158005" y="69513"/>
                  </a:cubicBezTo>
                  <a:cubicBezTo>
                    <a:pt x="162442" y="64306"/>
                    <a:pt x="168999" y="65141"/>
                    <a:pt x="168742" y="62313"/>
                  </a:cubicBezTo>
                  <a:cubicBezTo>
                    <a:pt x="168485" y="59484"/>
                    <a:pt x="163792" y="58455"/>
                    <a:pt x="159934" y="60127"/>
                  </a:cubicBezTo>
                  <a:cubicBezTo>
                    <a:pt x="156076" y="61798"/>
                    <a:pt x="146432" y="60705"/>
                    <a:pt x="149711" y="57683"/>
                  </a:cubicBezTo>
                  <a:cubicBezTo>
                    <a:pt x="152990" y="54662"/>
                    <a:pt x="152476" y="52154"/>
                    <a:pt x="147525" y="52668"/>
                  </a:cubicBezTo>
                  <a:cubicBezTo>
                    <a:pt x="142575" y="53183"/>
                    <a:pt x="133767" y="50740"/>
                    <a:pt x="137881" y="49132"/>
                  </a:cubicBezTo>
                  <a:cubicBezTo>
                    <a:pt x="141996" y="47525"/>
                    <a:pt x="134859" y="41932"/>
                    <a:pt x="131002" y="42189"/>
                  </a:cubicBezTo>
                  <a:cubicBezTo>
                    <a:pt x="127144" y="42446"/>
                    <a:pt x="128237" y="38074"/>
                    <a:pt x="128494" y="35052"/>
                  </a:cubicBezTo>
                  <a:cubicBezTo>
                    <a:pt x="128751" y="32030"/>
                    <a:pt x="117500" y="30616"/>
                    <a:pt x="119686" y="29523"/>
                  </a:cubicBezTo>
                  <a:cubicBezTo>
                    <a:pt x="121872" y="28430"/>
                    <a:pt x="114993" y="25987"/>
                    <a:pt x="113257" y="28173"/>
                  </a:cubicBezTo>
                  <a:cubicBezTo>
                    <a:pt x="112614" y="29478"/>
                    <a:pt x="111032" y="30011"/>
                    <a:pt x="109727" y="29368"/>
                  </a:cubicBezTo>
                  <a:cubicBezTo>
                    <a:pt x="108660" y="28841"/>
                    <a:pt x="108081" y="27665"/>
                    <a:pt x="108306" y="26501"/>
                  </a:cubicBezTo>
                  <a:cubicBezTo>
                    <a:pt x="108306" y="23222"/>
                    <a:pt x="100012" y="24058"/>
                    <a:pt x="96669" y="24315"/>
                  </a:cubicBezTo>
                  <a:cubicBezTo>
                    <a:pt x="93326" y="24572"/>
                    <a:pt x="95062" y="17114"/>
                    <a:pt x="91718" y="14671"/>
                  </a:cubicBezTo>
                  <a:cubicBezTo>
                    <a:pt x="88375" y="12228"/>
                    <a:pt x="84003" y="19621"/>
                    <a:pt x="81560" y="19043"/>
                  </a:cubicBezTo>
                  <a:cubicBezTo>
                    <a:pt x="79117" y="18464"/>
                    <a:pt x="83489" y="13578"/>
                    <a:pt x="84839" y="10235"/>
                  </a:cubicBezTo>
                  <a:cubicBezTo>
                    <a:pt x="86189" y="6891"/>
                    <a:pt x="73266" y="2519"/>
                    <a:pt x="71980" y="5863"/>
                  </a:cubicBezTo>
                  <a:cubicBezTo>
                    <a:pt x="70694" y="9206"/>
                    <a:pt x="68122" y="912"/>
                    <a:pt x="65551" y="76"/>
                  </a:cubicBezTo>
                  <a:cubicBezTo>
                    <a:pt x="62979" y="-760"/>
                    <a:pt x="64972" y="5541"/>
                    <a:pt x="62529" y="6120"/>
                  </a:cubicBezTo>
                  <a:cubicBezTo>
                    <a:pt x="60086" y="6698"/>
                    <a:pt x="56743" y="9142"/>
                    <a:pt x="60857" y="11906"/>
                  </a:cubicBezTo>
                  <a:cubicBezTo>
                    <a:pt x="65287" y="17204"/>
                    <a:pt x="67981" y="23736"/>
                    <a:pt x="68573" y="30616"/>
                  </a:cubicBezTo>
                  <a:cubicBezTo>
                    <a:pt x="67994" y="32866"/>
                    <a:pt x="55328" y="20714"/>
                    <a:pt x="54814" y="14928"/>
                  </a:cubicBezTo>
                  <a:cubicBezTo>
                    <a:pt x="54299" y="9142"/>
                    <a:pt x="47934" y="4448"/>
                    <a:pt x="46263" y="8499"/>
                  </a:cubicBezTo>
                  <a:cubicBezTo>
                    <a:pt x="44591" y="12549"/>
                    <a:pt x="39833" y="14285"/>
                    <a:pt x="41312" y="18400"/>
                  </a:cubicBezTo>
                  <a:cubicBezTo>
                    <a:pt x="42791" y="22515"/>
                    <a:pt x="37969" y="23929"/>
                    <a:pt x="37969" y="20586"/>
                  </a:cubicBezTo>
                  <a:cubicBezTo>
                    <a:pt x="37969" y="17243"/>
                    <a:pt x="31089" y="13449"/>
                    <a:pt x="28582" y="13128"/>
                  </a:cubicBezTo>
                  <a:cubicBezTo>
                    <a:pt x="26075" y="12806"/>
                    <a:pt x="35011" y="11199"/>
                    <a:pt x="39062" y="9270"/>
                  </a:cubicBezTo>
                  <a:cubicBezTo>
                    <a:pt x="43112" y="7341"/>
                    <a:pt x="35526" y="4641"/>
                    <a:pt x="31925" y="6827"/>
                  </a:cubicBezTo>
                  <a:cubicBezTo>
                    <a:pt x="28325" y="9013"/>
                    <a:pt x="23631" y="5413"/>
                    <a:pt x="21445" y="8499"/>
                  </a:cubicBezTo>
                  <a:cubicBezTo>
                    <a:pt x="19259" y="11585"/>
                    <a:pt x="16495" y="8499"/>
                    <a:pt x="12637" y="7663"/>
                  </a:cubicBezTo>
                  <a:cubicBezTo>
                    <a:pt x="8779" y="6827"/>
                    <a:pt x="5500" y="13128"/>
                    <a:pt x="2736" y="12035"/>
                  </a:cubicBezTo>
                  <a:cubicBezTo>
                    <a:pt x="-29" y="10942"/>
                    <a:pt x="-1700" y="17564"/>
                    <a:pt x="2736" y="24444"/>
                  </a:cubicBezTo>
                  <a:cubicBezTo>
                    <a:pt x="7172" y="31323"/>
                    <a:pt x="10065" y="22515"/>
                    <a:pt x="15273" y="23608"/>
                  </a:cubicBezTo>
                  <a:close/>
                </a:path>
              </a:pathLst>
            </a:custGeom>
            <a:solidFill>
              <a:srgbClr val="3B97DE"/>
            </a:solidFill>
            <a:ln w="6429" cap="flat">
              <a:solidFill>
                <a:srgbClr val="3B97D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21" name="Freeform 73">
              <a:extLst>
                <a:ext uri="{FF2B5EF4-FFF2-40B4-BE49-F238E27FC236}">
                  <a16:creationId xmlns:a16="http://schemas.microsoft.com/office/drawing/2014/main" id="{FDD72E61-6AD8-F7F7-C6B5-3DF0248D9F73}"/>
                </a:ext>
              </a:extLst>
            </p:cNvPr>
            <p:cNvSpPr/>
            <p:nvPr/>
          </p:nvSpPr>
          <p:spPr>
            <a:xfrm>
              <a:off x="5996681" y="2336406"/>
              <a:ext cx="205740" cy="205740"/>
            </a:xfrm>
            <a:custGeom>
              <a:avLst/>
              <a:gdLst>
                <a:gd name="connsiteX0" fmla="*/ 199701 w 205740"/>
                <a:gd name="connsiteY0" fmla="*/ 19895 h 205740"/>
                <a:gd name="connsiteX1" fmla="*/ 187228 w 205740"/>
                <a:gd name="connsiteY1" fmla="*/ 22853 h 205740"/>
                <a:gd name="connsiteX2" fmla="*/ 159967 w 205740"/>
                <a:gd name="connsiteY2" fmla="*/ 3051 h 205740"/>
                <a:gd name="connsiteX3" fmla="*/ 151930 w 205740"/>
                <a:gd name="connsiteY3" fmla="*/ 6715 h 205740"/>
                <a:gd name="connsiteX4" fmla="*/ 151159 w 205740"/>
                <a:gd name="connsiteY4" fmla="*/ 19574 h 205740"/>
                <a:gd name="connsiteX5" fmla="*/ 147494 w 205740"/>
                <a:gd name="connsiteY5" fmla="*/ 30568 h 205740"/>
                <a:gd name="connsiteX6" fmla="*/ 137207 w 205740"/>
                <a:gd name="connsiteY6" fmla="*/ 35005 h 205740"/>
                <a:gd name="connsiteX7" fmla="*/ 132450 w 205740"/>
                <a:gd name="connsiteY7" fmla="*/ 42334 h 205740"/>
                <a:gd name="connsiteX8" fmla="*/ 130263 w 205740"/>
                <a:gd name="connsiteY8" fmla="*/ 49728 h 205740"/>
                <a:gd name="connsiteX9" fmla="*/ 130263 w 205740"/>
                <a:gd name="connsiteY9" fmla="*/ 59243 h 205740"/>
                <a:gd name="connsiteX10" fmla="*/ 136693 w 205740"/>
                <a:gd name="connsiteY10" fmla="*/ 56671 h 205740"/>
                <a:gd name="connsiteX11" fmla="*/ 143122 w 205740"/>
                <a:gd name="connsiteY11" fmla="*/ 55193 h 205740"/>
                <a:gd name="connsiteX12" fmla="*/ 135729 w 205740"/>
                <a:gd name="connsiteY12" fmla="*/ 45999 h 205740"/>
                <a:gd name="connsiteX13" fmla="*/ 146015 w 205740"/>
                <a:gd name="connsiteY13" fmla="*/ 44906 h 205740"/>
                <a:gd name="connsiteX14" fmla="*/ 164789 w 205740"/>
                <a:gd name="connsiteY14" fmla="*/ 49342 h 205740"/>
                <a:gd name="connsiteX15" fmla="*/ 172890 w 205740"/>
                <a:gd name="connsiteY15" fmla="*/ 46384 h 205740"/>
                <a:gd name="connsiteX16" fmla="*/ 190828 w 205740"/>
                <a:gd name="connsiteY16" fmla="*/ 37962 h 205740"/>
                <a:gd name="connsiteX17" fmla="*/ 197258 w 205740"/>
                <a:gd name="connsiteY17" fmla="*/ 32047 h 205740"/>
                <a:gd name="connsiteX18" fmla="*/ 210888 w 205740"/>
                <a:gd name="connsiteY18" fmla="*/ 16617 h 205740"/>
                <a:gd name="connsiteX19" fmla="*/ 199701 w 205740"/>
                <a:gd name="connsiteY19" fmla="*/ 19895 h 205740"/>
                <a:gd name="connsiteX20" fmla="*/ 132064 w 205740"/>
                <a:gd name="connsiteY20" fmla="*/ 70238 h 205740"/>
                <a:gd name="connsiteX21" fmla="*/ 129878 w 205740"/>
                <a:gd name="connsiteY21" fmla="*/ 86825 h 205740"/>
                <a:gd name="connsiteX22" fmla="*/ 123448 w 205740"/>
                <a:gd name="connsiteY22" fmla="*/ 103349 h 205740"/>
                <a:gd name="connsiteX23" fmla="*/ 115733 w 205740"/>
                <a:gd name="connsiteY23" fmla="*/ 115436 h 205740"/>
                <a:gd name="connsiteX24" fmla="*/ 104353 w 205740"/>
                <a:gd name="connsiteY24" fmla="*/ 124309 h 205740"/>
                <a:gd name="connsiteX25" fmla="*/ 96252 w 205740"/>
                <a:gd name="connsiteY25" fmla="*/ 120258 h 205740"/>
                <a:gd name="connsiteX26" fmla="*/ 87058 w 205740"/>
                <a:gd name="connsiteY26" fmla="*/ 130159 h 205740"/>
                <a:gd name="connsiteX27" fmla="*/ 79343 w 205740"/>
                <a:gd name="connsiteY27" fmla="*/ 142632 h 205740"/>
                <a:gd name="connsiteX28" fmla="*/ 71627 w 205740"/>
                <a:gd name="connsiteY28" fmla="*/ 145204 h 205740"/>
                <a:gd name="connsiteX29" fmla="*/ 56583 w 205740"/>
                <a:gd name="connsiteY29" fmla="*/ 147068 h 205740"/>
                <a:gd name="connsiteX30" fmla="*/ 38195 w 205740"/>
                <a:gd name="connsiteY30" fmla="*/ 148162 h 205740"/>
                <a:gd name="connsiteX31" fmla="*/ 18907 w 205740"/>
                <a:gd name="connsiteY31" fmla="*/ 162499 h 205740"/>
                <a:gd name="connsiteX32" fmla="*/ 18907 w 205740"/>
                <a:gd name="connsiteY32" fmla="*/ 169829 h 205740"/>
                <a:gd name="connsiteX33" fmla="*/ 32473 w 205740"/>
                <a:gd name="connsiteY33" fmla="*/ 166549 h 205740"/>
                <a:gd name="connsiteX34" fmla="*/ 63719 w 205740"/>
                <a:gd name="connsiteY34" fmla="*/ 158834 h 205740"/>
                <a:gd name="connsiteX35" fmla="*/ 68863 w 205740"/>
                <a:gd name="connsiteY35" fmla="*/ 169829 h 205740"/>
                <a:gd name="connsiteX36" fmla="*/ 83586 w 205740"/>
                <a:gd name="connsiteY36" fmla="*/ 169121 h 205740"/>
                <a:gd name="connsiteX37" fmla="*/ 87958 w 205740"/>
                <a:gd name="connsiteY37" fmla="*/ 160635 h 205740"/>
                <a:gd name="connsiteX38" fmla="*/ 91623 w 205740"/>
                <a:gd name="connsiteY38" fmla="*/ 158834 h 205740"/>
                <a:gd name="connsiteX39" fmla="*/ 105980 w 205740"/>
                <a:gd name="connsiteY39" fmla="*/ 159419 h 205740"/>
                <a:gd name="connsiteX40" fmla="*/ 107439 w 205740"/>
                <a:gd name="connsiteY40" fmla="*/ 157741 h 205740"/>
                <a:gd name="connsiteX41" fmla="*/ 116633 w 205740"/>
                <a:gd name="connsiteY41" fmla="*/ 158449 h 205740"/>
                <a:gd name="connsiteX42" fmla="*/ 123963 w 205740"/>
                <a:gd name="connsiteY42" fmla="*/ 151119 h 205740"/>
                <a:gd name="connsiteX43" fmla="*/ 135729 w 205740"/>
                <a:gd name="connsiteY43" fmla="*/ 149254 h 205740"/>
                <a:gd name="connsiteX44" fmla="*/ 139008 w 205740"/>
                <a:gd name="connsiteY44" fmla="*/ 131638 h 205740"/>
                <a:gd name="connsiteX45" fmla="*/ 141965 w 205740"/>
                <a:gd name="connsiteY45" fmla="*/ 112350 h 205740"/>
                <a:gd name="connsiteX46" fmla="*/ 153345 w 205740"/>
                <a:gd name="connsiteY46" fmla="*/ 98720 h 205740"/>
                <a:gd name="connsiteX47" fmla="*/ 147494 w 205740"/>
                <a:gd name="connsiteY47" fmla="*/ 65673 h 205740"/>
                <a:gd name="connsiteX48" fmla="*/ 132064 w 205740"/>
                <a:gd name="connsiteY48" fmla="*/ 70238 h 205740"/>
                <a:gd name="connsiteX49" fmla="*/ 51246 w 205740"/>
                <a:gd name="connsiteY49" fmla="*/ 165778 h 205740"/>
                <a:gd name="connsiteX50" fmla="*/ 39481 w 205740"/>
                <a:gd name="connsiteY50" fmla="*/ 169121 h 205740"/>
                <a:gd name="connsiteX51" fmla="*/ 37616 w 205740"/>
                <a:gd name="connsiteY51" fmla="*/ 185645 h 205740"/>
                <a:gd name="connsiteX52" fmla="*/ 44624 w 205740"/>
                <a:gd name="connsiteY52" fmla="*/ 182366 h 205740"/>
                <a:gd name="connsiteX53" fmla="*/ 54506 w 205740"/>
                <a:gd name="connsiteY53" fmla="*/ 177962 h 205740"/>
                <a:gd name="connsiteX54" fmla="*/ 55297 w 205740"/>
                <a:gd name="connsiteY54" fmla="*/ 178315 h 205740"/>
                <a:gd name="connsiteX55" fmla="*/ 63719 w 205740"/>
                <a:gd name="connsiteY55" fmla="*/ 167257 h 205740"/>
                <a:gd name="connsiteX56" fmla="*/ 51246 w 205740"/>
                <a:gd name="connsiteY56" fmla="*/ 165778 h 205740"/>
                <a:gd name="connsiteX57" fmla="*/ 25915 w 205740"/>
                <a:gd name="connsiteY57" fmla="*/ 180116 h 205740"/>
                <a:gd name="connsiteX58" fmla="*/ 17428 w 205740"/>
                <a:gd name="connsiteY58" fmla="*/ 173686 h 205740"/>
                <a:gd name="connsiteX59" fmla="*/ 6048 w 205740"/>
                <a:gd name="connsiteY59" fmla="*/ 176258 h 205740"/>
                <a:gd name="connsiteX60" fmla="*/ 904 w 205740"/>
                <a:gd name="connsiteY60" fmla="*/ 185066 h 205740"/>
                <a:gd name="connsiteX61" fmla="*/ 7848 w 205740"/>
                <a:gd name="connsiteY61" fmla="*/ 181401 h 205740"/>
                <a:gd name="connsiteX62" fmla="*/ 9713 w 205740"/>
                <a:gd name="connsiteY62" fmla="*/ 193874 h 205740"/>
                <a:gd name="connsiteX63" fmla="*/ 14471 w 205740"/>
                <a:gd name="connsiteY63" fmla="*/ 208983 h 205740"/>
                <a:gd name="connsiteX64" fmla="*/ 28487 w 205740"/>
                <a:gd name="connsiteY64" fmla="*/ 188024 h 205740"/>
                <a:gd name="connsiteX65" fmla="*/ 25915 w 205740"/>
                <a:gd name="connsiteY65" fmla="*/ 180116 h 20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05740" h="205740">
                  <a:moveTo>
                    <a:pt x="199701" y="19895"/>
                  </a:moveTo>
                  <a:cubicBezTo>
                    <a:pt x="197129" y="16617"/>
                    <a:pt x="192693" y="21760"/>
                    <a:pt x="187228" y="22853"/>
                  </a:cubicBezTo>
                  <a:cubicBezTo>
                    <a:pt x="181763" y="23946"/>
                    <a:pt x="164403" y="9673"/>
                    <a:pt x="159967" y="3051"/>
                  </a:cubicBezTo>
                  <a:cubicBezTo>
                    <a:pt x="155531" y="-3572"/>
                    <a:pt x="148266" y="1958"/>
                    <a:pt x="151930" y="6715"/>
                  </a:cubicBezTo>
                  <a:cubicBezTo>
                    <a:pt x="155595" y="11473"/>
                    <a:pt x="151159" y="13145"/>
                    <a:pt x="151159" y="19574"/>
                  </a:cubicBezTo>
                  <a:cubicBezTo>
                    <a:pt x="151159" y="26003"/>
                    <a:pt x="146787" y="26003"/>
                    <a:pt x="147494" y="30568"/>
                  </a:cubicBezTo>
                  <a:cubicBezTo>
                    <a:pt x="148202" y="35133"/>
                    <a:pt x="141643" y="34233"/>
                    <a:pt x="137207" y="35005"/>
                  </a:cubicBezTo>
                  <a:cubicBezTo>
                    <a:pt x="132771" y="35776"/>
                    <a:pt x="137593" y="40148"/>
                    <a:pt x="132450" y="42334"/>
                  </a:cubicBezTo>
                  <a:cubicBezTo>
                    <a:pt x="127306" y="44520"/>
                    <a:pt x="127692" y="48249"/>
                    <a:pt x="130263" y="49728"/>
                  </a:cubicBezTo>
                  <a:cubicBezTo>
                    <a:pt x="132835" y="51206"/>
                    <a:pt x="130971" y="56157"/>
                    <a:pt x="130263" y="59243"/>
                  </a:cubicBezTo>
                  <a:cubicBezTo>
                    <a:pt x="129556" y="62329"/>
                    <a:pt x="133542" y="60015"/>
                    <a:pt x="136693" y="56671"/>
                  </a:cubicBezTo>
                  <a:cubicBezTo>
                    <a:pt x="139843" y="53328"/>
                    <a:pt x="142672" y="58279"/>
                    <a:pt x="143122" y="55193"/>
                  </a:cubicBezTo>
                  <a:cubicBezTo>
                    <a:pt x="143572" y="52107"/>
                    <a:pt x="135407" y="49728"/>
                    <a:pt x="135729" y="45999"/>
                  </a:cubicBezTo>
                  <a:cubicBezTo>
                    <a:pt x="136050" y="42270"/>
                    <a:pt x="141643" y="47092"/>
                    <a:pt x="146015" y="44906"/>
                  </a:cubicBezTo>
                  <a:cubicBezTo>
                    <a:pt x="152619" y="43093"/>
                    <a:pt x="159691" y="44764"/>
                    <a:pt x="164789" y="49342"/>
                  </a:cubicBezTo>
                  <a:cubicBezTo>
                    <a:pt x="170254" y="54100"/>
                    <a:pt x="171733" y="52300"/>
                    <a:pt x="172890" y="46384"/>
                  </a:cubicBezTo>
                  <a:cubicBezTo>
                    <a:pt x="174047" y="40470"/>
                    <a:pt x="182406" y="37962"/>
                    <a:pt x="190828" y="37962"/>
                  </a:cubicBezTo>
                  <a:cubicBezTo>
                    <a:pt x="199251" y="37962"/>
                    <a:pt x="200022" y="33912"/>
                    <a:pt x="197258" y="32047"/>
                  </a:cubicBezTo>
                  <a:cubicBezTo>
                    <a:pt x="194493" y="30182"/>
                    <a:pt x="211274" y="19574"/>
                    <a:pt x="210888" y="16617"/>
                  </a:cubicBezTo>
                  <a:cubicBezTo>
                    <a:pt x="210502" y="13659"/>
                    <a:pt x="202272" y="23175"/>
                    <a:pt x="199701" y="19895"/>
                  </a:cubicBezTo>
                  <a:close/>
                  <a:moveTo>
                    <a:pt x="132064" y="70238"/>
                  </a:moveTo>
                  <a:cubicBezTo>
                    <a:pt x="128399" y="72102"/>
                    <a:pt x="125634" y="83482"/>
                    <a:pt x="129878" y="86825"/>
                  </a:cubicBezTo>
                  <a:cubicBezTo>
                    <a:pt x="134121" y="90169"/>
                    <a:pt x="123448" y="96341"/>
                    <a:pt x="123448" y="103349"/>
                  </a:cubicBezTo>
                  <a:cubicBezTo>
                    <a:pt x="123448" y="110357"/>
                    <a:pt x="117019" y="110292"/>
                    <a:pt x="115733" y="115436"/>
                  </a:cubicBezTo>
                  <a:cubicBezTo>
                    <a:pt x="114447" y="120579"/>
                    <a:pt x="110589" y="119487"/>
                    <a:pt x="104353" y="124309"/>
                  </a:cubicBezTo>
                  <a:cubicBezTo>
                    <a:pt x="98116" y="129131"/>
                    <a:pt x="94773" y="123537"/>
                    <a:pt x="96252" y="120258"/>
                  </a:cubicBezTo>
                  <a:cubicBezTo>
                    <a:pt x="97731" y="116979"/>
                    <a:pt x="86672" y="122058"/>
                    <a:pt x="87058" y="130159"/>
                  </a:cubicBezTo>
                  <a:cubicBezTo>
                    <a:pt x="87444" y="138260"/>
                    <a:pt x="76771" y="138968"/>
                    <a:pt x="79343" y="142632"/>
                  </a:cubicBezTo>
                  <a:cubicBezTo>
                    <a:pt x="81915" y="146297"/>
                    <a:pt x="71242" y="148547"/>
                    <a:pt x="71627" y="145204"/>
                  </a:cubicBezTo>
                  <a:cubicBezTo>
                    <a:pt x="72013" y="141861"/>
                    <a:pt x="65198" y="143790"/>
                    <a:pt x="56583" y="147068"/>
                  </a:cubicBezTo>
                  <a:cubicBezTo>
                    <a:pt x="47967" y="150348"/>
                    <a:pt x="42953" y="143404"/>
                    <a:pt x="38195" y="148162"/>
                  </a:cubicBezTo>
                  <a:cubicBezTo>
                    <a:pt x="33437" y="152919"/>
                    <a:pt x="25336" y="161406"/>
                    <a:pt x="18907" y="162499"/>
                  </a:cubicBezTo>
                  <a:cubicBezTo>
                    <a:pt x="12478" y="163592"/>
                    <a:pt x="16271" y="171179"/>
                    <a:pt x="18907" y="169829"/>
                  </a:cubicBezTo>
                  <a:cubicBezTo>
                    <a:pt x="23279" y="167643"/>
                    <a:pt x="30287" y="169829"/>
                    <a:pt x="32473" y="166549"/>
                  </a:cubicBezTo>
                  <a:cubicBezTo>
                    <a:pt x="34659" y="163271"/>
                    <a:pt x="52661" y="159220"/>
                    <a:pt x="63719" y="158834"/>
                  </a:cubicBezTo>
                  <a:cubicBezTo>
                    <a:pt x="74778" y="158449"/>
                    <a:pt x="68091" y="163978"/>
                    <a:pt x="68863" y="169829"/>
                  </a:cubicBezTo>
                  <a:cubicBezTo>
                    <a:pt x="69634" y="175679"/>
                    <a:pt x="78764" y="174651"/>
                    <a:pt x="83586" y="169121"/>
                  </a:cubicBezTo>
                  <a:cubicBezTo>
                    <a:pt x="88408" y="163592"/>
                    <a:pt x="92009" y="163978"/>
                    <a:pt x="87958" y="160635"/>
                  </a:cubicBezTo>
                  <a:cubicBezTo>
                    <a:pt x="83908" y="157291"/>
                    <a:pt x="88730" y="154205"/>
                    <a:pt x="91623" y="158834"/>
                  </a:cubicBezTo>
                  <a:cubicBezTo>
                    <a:pt x="95423" y="162962"/>
                    <a:pt x="101852" y="163226"/>
                    <a:pt x="105980" y="159419"/>
                  </a:cubicBezTo>
                  <a:cubicBezTo>
                    <a:pt x="106526" y="158918"/>
                    <a:pt x="107015" y="158352"/>
                    <a:pt x="107439" y="157741"/>
                  </a:cubicBezTo>
                  <a:cubicBezTo>
                    <a:pt x="111104" y="151826"/>
                    <a:pt x="112197" y="158834"/>
                    <a:pt x="116633" y="158449"/>
                  </a:cubicBezTo>
                  <a:cubicBezTo>
                    <a:pt x="121069" y="158063"/>
                    <a:pt x="123577" y="147068"/>
                    <a:pt x="123963" y="151119"/>
                  </a:cubicBezTo>
                  <a:cubicBezTo>
                    <a:pt x="124348" y="155170"/>
                    <a:pt x="131292" y="154076"/>
                    <a:pt x="135729" y="149254"/>
                  </a:cubicBezTo>
                  <a:cubicBezTo>
                    <a:pt x="140165" y="144432"/>
                    <a:pt x="136114" y="136010"/>
                    <a:pt x="139008" y="131638"/>
                  </a:cubicBezTo>
                  <a:cubicBezTo>
                    <a:pt x="142968" y="126032"/>
                    <a:pt x="144061" y="118889"/>
                    <a:pt x="141965" y="112350"/>
                  </a:cubicBezTo>
                  <a:cubicBezTo>
                    <a:pt x="139008" y="106821"/>
                    <a:pt x="148394" y="103156"/>
                    <a:pt x="153345" y="98720"/>
                  </a:cubicBezTo>
                  <a:cubicBezTo>
                    <a:pt x="158296" y="94283"/>
                    <a:pt x="147880" y="72295"/>
                    <a:pt x="147494" y="65673"/>
                  </a:cubicBezTo>
                  <a:cubicBezTo>
                    <a:pt x="147108" y="59050"/>
                    <a:pt x="135729" y="68180"/>
                    <a:pt x="132064" y="70238"/>
                  </a:cubicBezTo>
                  <a:close/>
                  <a:moveTo>
                    <a:pt x="51246" y="165778"/>
                  </a:moveTo>
                  <a:cubicBezTo>
                    <a:pt x="49768" y="169829"/>
                    <a:pt x="45332" y="168028"/>
                    <a:pt x="39481" y="169121"/>
                  </a:cubicBezTo>
                  <a:cubicBezTo>
                    <a:pt x="33630" y="170214"/>
                    <a:pt x="33051" y="184230"/>
                    <a:pt x="37616" y="185645"/>
                  </a:cubicBezTo>
                  <a:cubicBezTo>
                    <a:pt x="42181" y="187059"/>
                    <a:pt x="43531" y="186738"/>
                    <a:pt x="44624" y="182366"/>
                  </a:cubicBezTo>
                  <a:cubicBezTo>
                    <a:pt x="46135" y="178418"/>
                    <a:pt x="50559" y="176451"/>
                    <a:pt x="54506" y="177962"/>
                  </a:cubicBezTo>
                  <a:cubicBezTo>
                    <a:pt x="54776" y="178065"/>
                    <a:pt x="55040" y="178180"/>
                    <a:pt x="55297" y="178315"/>
                  </a:cubicBezTo>
                  <a:cubicBezTo>
                    <a:pt x="58962" y="180116"/>
                    <a:pt x="63719" y="172786"/>
                    <a:pt x="63719" y="167257"/>
                  </a:cubicBezTo>
                  <a:cubicBezTo>
                    <a:pt x="63719" y="161727"/>
                    <a:pt x="52725" y="161727"/>
                    <a:pt x="51246" y="165778"/>
                  </a:cubicBezTo>
                  <a:close/>
                  <a:moveTo>
                    <a:pt x="25915" y="180116"/>
                  </a:moveTo>
                  <a:cubicBezTo>
                    <a:pt x="25915" y="176451"/>
                    <a:pt x="17814" y="177222"/>
                    <a:pt x="17428" y="173686"/>
                  </a:cubicBezTo>
                  <a:cubicBezTo>
                    <a:pt x="17042" y="170150"/>
                    <a:pt x="11577" y="172207"/>
                    <a:pt x="6048" y="176258"/>
                  </a:cubicBezTo>
                  <a:cubicBezTo>
                    <a:pt x="519" y="180308"/>
                    <a:pt x="-1281" y="181016"/>
                    <a:pt x="904" y="185066"/>
                  </a:cubicBezTo>
                  <a:cubicBezTo>
                    <a:pt x="3091" y="189117"/>
                    <a:pt x="6434" y="185452"/>
                    <a:pt x="7848" y="181401"/>
                  </a:cubicBezTo>
                  <a:cubicBezTo>
                    <a:pt x="9263" y="177351"/>
                    <a:pt x="13056" y="187316"/>
                    <a:pt x="9713" y="193874"/>
                  </a:cubicBezTo>
                  <a:cubicBezTo>
                    <a:pt x="6370" y="200432"/>
                    <a:pt x="10163" y="209819"/>
                    <a:pt x="14471" y="208983"/>
                  </a:cubicBezTo>
                  <a:cubicBezTo>
                    <a:pt x="18778" y="208148"/>
                    <a:pt x="22957" y="195032"/>
                    <a:pt x="28487" y="188024"/>
                  </a:cubicBezTo>
                  <a:cubicBezTo>
                    <a:pt x="34016" y="181016"/>
                    <a:pt x="25915" y="183909"/>
                    <a:pt x="25915" y="180116"/>
                  </a:cubicBezTo>
                  <a:close/>
                </a:path>
              </a:pathLst>
            </a:custGeom>
            <a:solidFill>
              <a:srgbClr val="005AD2"/>
            </a:solidFill>
            <a:ln w="6429" cap="flat">
              <a:solidFill>
                <a:srgbClr val="005AD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22" name="Freeform 74">
              <a:extLst>
                <a:ext uri="{FF2B5EF4-FFF2-40B4-BE49-F238E27FC236}">
                  <a16:creationId xmlns:a16="http://schemas.microsoft.com/office/drawing/2014/main" id="{923E88D9-B131-8133-4943-9C888B9A5193}"/>
                </a:ext>
              </a:extLst>
            </p:cNvPr>
            <p:cNvSpPr/>
            <p:nvPr/>
          </p:nvSpPr>
          <p:spPr>
            <a:xfrm>
              <a:off x="5733770" y="2693167"/>
              <a:ext cx="25718" cy="19288"/>
            </a:xfrm>
            <a:custGeom>
              <a:avLst/>
              <a:gdLst>
                <a:gd name="connsiteX0" fmla="*/ 13198 w 25717"/>
                <a:gd name="connsiteY0" fmla="*/ 741 h 19288"/>
                <a:gd name="connsiteX1" fmla="*/ 1111 w 25717"/>
                <a:gd name="connsiteY1" fmla="*/ 17586 h 19288"/>
                <a:gd name="connsiteX2" fmla="*/ 22071 w 25717"/>
                <a:gd name="connsiteY2" fmla="*/ 16493 h 19288"/>
                <a:gd name="connsiteX3" fmla="*/ 28500 w 25717"/>
                <a:gd name="connsiteY3" fmla="*/ 1834 h 19288"/>
                <a:gd name="connsiteX4" fmla="*/ 13198 w 25717"/>
                <a:gd name="connsiteY4" fmla="*/ 741 h 19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19288">
                  <a:moveTo>
                    <a:pt x="13198" y="741"/>
                  </a:moveTo>
                  <a:cubicBezTo>
                    <a:pt x="8440" y="741"/>
                    <a:pt x="-3711" y="7684"/>
                    <a:pt x="1111" y="17586"/>
                  </a:cubicBezTo>
                  <a:cubicBezTo>
                    <a:pt x="5933" y="27487"/>
                    <a:pt x="21685" y="20929"/>
                    <a:pt x="22071" y="16493"/>
                  </a:cubicBezTo>
                  <a:cubicBezTo>
                    <a:pt x="22456" y="12057"/>
                    <a:pt x="29593" y="5177"/>
                    <a:pt x="28500" y="1834"/>
                  </a:cubicBezTo>
                  <a:cubicBezTo>
                    <a:pt x="27407" y="-1509"/>
                    <a:pt x="18020" y="741"/>
                    <a:pt x="13198" y="741"/>
                  </a:cubicBezTo>
                  <a:close/>
                </a:path>
              </a:pathLst>
            </a:custGeom>
            <a:solidFill>
              <a:srgbClr val="E6553F"/>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23" name="Freeform 75">
              <a:extLst>
                <a:ext uri="{FF2B5EF4-FFF2-40B4-BE49-F238E27FC236}">
                  <a16:creationId xmlns:a16="http://schemas.microsoft.com/office/drawing/2014/main" id="{45964E15-21AB-B663-17EE-2A52E49A3A18}"/>
                </a:ext>
              </a:extLst>
            </p:cNvPr>
            <p:cNvSpPr/>
            <p:nvPr/>
          </p:nvSpPr>
          <p:spPr>
            <a:xfrm>
              <a:off x="5877183" y="2625516"/>
              <a:ext cx="19288" cy="38576"/>
            </a:xfrm>
            <a:custGeom>
              <a:avLst/>
              <a:gdLst>
                <a:gd name="connsiteX0" fmla="*/ 1008 w 19288"/>
                <a:gd name="connsiteY0" fmla="*/ 18501 h 38576"/>
                <a:gd name="connsiteX1" fmla="*/ 7438 w 19288"/>
                <a:gd name="connsiteY1" fmla="*/ 39846 h 38576"/>
                <a:gd name="connsiteX2" fmla="*/ 22868 w 19288"/>
                <a:gd name="connsiteY2" fmla="*/ 1270 h 38576"/>
                <a:gd name="connsiteX3" fmla="*/ 1008 w 19288"/>
                <a:gd name="connsiteY3" fmla="*/ 18501 h 38576"/>
              </a:gdLst>
              <a:ahLst/>
              <a:cxnLst>
                <a:cxn ang="0">
                  <a:pos x="connsiteX0" y="connsiteY0"/>
                </a:cxn>
                <a:cxn ang="0">
                  <a:pos x="connsiteX1" y="connsiteY1"/>
                </a:cxn>
                <a:cxn ang="0">
                  <a:pos x="connsiteX2" y="connsiteY2"/>
                </a:cxn>
                <a:cxn ang="0">
                  <a:pos x="connsiteX3" y="connsiteY3"/>
                </a:cxn>
              </a:cxnLst>
              <a:rect l="l" t="t" r="r" b="b"/>
              <a:pathLst>
                <a:path w="19288" h="38576">
                  <a:moveTo>
                    <a:pt x="1008" y="18501"/>
                  </a:moveTo>
                  <a:cubicBezTo>
                    <a:pt x="-3042" y="33224"/>
                    <a:pt x="6345" y="40682"/>
                    <a:pt x="7438" y="39846"/>
                  </a:cubicBezTo>
                  <a:cubicBezTo>
                    <a:pt x="11167" y="37274"/>
                    <a:pt x="26212" y="5642"/>
                    <a:pt x="22868" y="1270"/>
                  </a:cubicBezTo>
                  <a:cubicBezTo>
                    <a:pt x="19525" y="-3102"/>
                    <a:pt x="4995" y="4099"/>
                    <a:pt x="1008" y="18501"/>
                  </a:cubicBezTo>
                  <a:close/>
                </a:path>
              </a:pathLst>
            </a:custGeom>
            <a:solidFill>
              <a:srgbClr val="E6553F"/>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24" name="Freeform 76">
              <a:extLst>
                <a:ext uri="{FF2B5EF4-FFF2-40B4-BE49-F238E27FC236}">
                  <a16:creationId xmlns:a16="http://schemas.microsoft.com/office/drawing/2014/main" id="{E6EFA1CD-27C9-B4D5-5BE1-6C8829E49CB6}"/>
                </a:ext>
              </a:extLst>
            </p:cNvPr>
            <p:cNvSpPr/>
            <p:nvPr/>
          </p:nvSpPr>
          <p:spPr>
            <a:xfrm>
              <a:off x="5315686" y="2205201"/>
              <a:ext cx="739378" cy="482203"/>
            </a:xfrm>
            <a:custGeom>
              <a:avLst/>
              <a:gdLst>
                <a:gd name="connsiteX0" fmla="*/ 742528 w 739378"/>
                <a:gd name="connsiteY0" fmla="*/ 90858 h 482203"/>
                <a:gd name="connsiteX1" fmla="*/ 732627 w 739378"/>
                <a:gd name="connsiteY1" fmla="*/ 88286 h 482203"/>
                <a:gd name="connsiteX2" fmla="*/ 720476 w 739378"/>
                <a:gd name="connsiteY2" fmla="*/ 92722 h 482203"/>
                <a:gd name="connsiteX3" fmla="*/ 709482 w 739378"/>
                <a:gd name="connsiteY3" fmla="*/ 95294 h 482203"/>
                <a:gd name="connsiteX4" fmla="*/ 697330 w 739378"/>
                <a:gd name="connsiteY4" fmla="*/ 90536 h 482203"/>
                <a:gd name="connsiteX5" fmla="*/ 694758 w 739378"/>
                <a:gd name="connsiteY5" fmla="*/ 79864 h 482203"/>
                <a:gd name="connsiteX6" fmla="*/ 685950 w 739378"/>
                <a:gd name="connsiteY6" fmla="*/ 73948 h 482203"/>
                <a:gd name="connsiteX7" fmla="*/ 673091 w 739378"/>
                <a:gd name="connsiteY7" fmla="*/ 68484 h 482203"/>
                <a:gd name="connsiteX8" fmla="*/ 661004 w 739378"/>
                <a:gd name="connsiteY8" fmla="*/ 64047 h 482203"/>
                <a:gd name="connsiteX9" fmla="*/ 656246 w 739378"/>
                <a:gd name="connsiteY9" fmla="*/ 57039 h 482203"/>
                <a:gd name="connsiteX10" fmla="*/ 649817 w 739378"/>
                <a:gd name="connsiteY10" fmla="*/ 41994 h 482203"/>
                <a:gd name="connsiteX11" fmla="*/ 642487 w 739378"/>
                <a:gd name="connsiteY11" fmla="*/ 27336 h 482203"/>
                <a:gd name="connsiteX12" fmla="*/ 636637 w 739378"/>
                <a:gd name="connsiteY12" fmla="*/ 15956 h 482203"/>
                <a:gd name="connsiteX13" fmla="*/ 628536 w 739378"/>
                <a:gd name="connsiteY13" fmla="*/ 6762 h 482203"/>
                <a:gd name="connsiteX14" fmla="*/ 613491 w 739378"/>
                <a:gd name="connsiteY14" fmla="*/ 2325 h 482203"/>
                <a:gd name="connsiteX15" fmla="*/ 599539 w 739378"/>
                <a:gd name="connsiteY15" fmla="*/ 139 h 482203"/>
                <a:gd name="connsiteX16" fmla="*/ 581151 w 739378"/>
                <a:gd name="connsiteY16" fmla="*/ 1618 h 482203"/>
                <a:gd name="connsiteX17" fmla="*/ 565335 w 739378"/>
                <a:gd name="connsiteY17" fmla="*/ 6762 h 482203"/>
                <a:gd name="connsiteX18" fmla="*/ 566428 w 739378"/>
                <a:gd name="connsiteY18" fmla="*/ 13191 h 482203"/>
                <a:gd name="connsiteX19" fmla="*/ 570093 w 739378"/>
                <a:gd name="connsiteY19" fmla="*/ 22064 h 482203"/>
                <a:gd name="connsiteX20" fmla="*/ 564628 w 739378"/>
                <a:gd name="connsiteY20" fmla="*/ 28493 h 482203"/>
                <a:gd name="connsiteX21" fmla="*/ 556912 w 739378"/>
                <a:gd name="connsiteY21" fmla="*/ 40259 h 482203"/>
                <a:gd name="connsiteX22" fmla="*/ 550998 w 739378"/>
                <a:gd name="connsiteY22" fmla="*/ 53117 h 482203"/>
                <a:gd name="connsiteX23" fmla="*/ 545468 w 739378"/>
                <a:gd name="connsiteY23" fmla="*/ 58582 h 482203"/>
                <a:gd name="connsiteX24" fmla="*/ 533767 w 739378"/>
                <a:gd name="connsiteY24" fmla="*/ 65012 h 482203"/>
                <a:gd name="connsiteX25" fmla="*/ 521615 w 739378"/>
                <a:gd name="connsiteY25" fmla="*/ 61668 h 482203"/>
                <a:gd name="connsiteX26" fmla="*/ 518851 w 739378"/>
                <a:gd name="connsiteY26" fmla="*/ 59611 h 482203"/>
                <a:gd name="connsiteX27" fmla="*/ 508885 w 739378"/>
                <a:gd name="connsiteY27" fmla="*/ 79478 h 482203"/>
                <a:gd name="connsiteX28" fmla="*/ 508114 w 739378"/>
                <a:gd name="connsiteY28" fmla="*/ 85907 h 482203"/>
                <a:gd name="connsiteX29" fmla="*/ 506506 w 739378"/>
                <a:gd name="connsiteY29" fmla="*/ 92337 h 482203"/>
                <a:gd name="connsiteX30" fmla="*/ 519365 w 739378"/>
                <a:gd name="connsiteY30" fmla="*/ 93172 h 482203"/>
                <a:gd name="connsiteX31" fmla="*/ 531388 w 739378"/>
                <a:gd name="connsiteY31" fmla="*/ 94780 h 482203"/>
                <a:gd name="connsiteX32" fmla="*/ 540685 w 739378"/>
                <a:gd name="connsiteY32" fmla="*/ 91089 h 482203"/>
                <a:gd name="connsiteX33" fmla="*/ 543411 w 739378"/>
                <a:gd name="connsiteY33" fmla="*/ 93172 h 482203"/>
                <a:gd name="connsiteX34" fmla="*/ 559420 w 739378"/>
                <a:gd name="connsiteY34" fmla="*/ 109953 h 482203"/>
                <a:gd name="connsiteX35" fmla="*/ 546561 w 739378"/>
                <a:gd name="connsiteY35" fmla="*/ 111560 h 482203"/>
                <a:gd name="connsiteX36" fmla="*/ 530552 w 739378"/>
                <a:gd name="connsiteY36" fmla="*/ 114775 h 482203"/>
                <a:gd name="connsiteX37" fmla="*/ 515315 w 739378"/>
                <a:gd name="connsiteY37" fmla="*/ 121204 h 482203"/>
                <a:gd name="connsiteX38" fmla="*/ 504128 w 739378"/>
                <a:gd name="connsiteY38" fmla="*/ 131556 h 482203"/>
                <a:gd name="connsiteX39" fmla="*/ 485675 w 739378"/>
                <a:gd name="connsiteY39" fmla="*/ 137214 h 482203"/>
                <a:gd name="connsiteX40" fmla="*/ 465680 w 739378"/>
                <a:gd name="connsiteY40" fmla="*/ 138757 h 482203"/>
                <a:gd name="connsiteX41" fmla="*/ 453715 w 739378"/>
                <a:gd name="connsiteY41" fmla="*/ 141875 h 482203"/>
                <a:gd name="connsiteX42" fmla="*/ 453657 w 739378"/>
                <a:gd name="connsiteY42" fmla="*/ 141971 h 482203"/>
                <a:gd name="connsiteX43" fmla="*/ 456871 w 739378"/>
                <a:gd name="connsiteY43" fmla="*/ 156373 h 482203"/>
                <a:gd name="connsiteX44" fmla="*/ 441634 w 739378"/>
                <a:gd name="connsiteY44" fmla="*/ 168396 h 482203"/>
                <a:gd name="connsiteX45" fmla="*/ 419260 w 739378"/>
                <a:gd name="connsiteY45" fmla="*/ 178040 h 482203"/>
                <a:gd name="connsiteX46" fmla="*/ 391228 w 739378"/>
                <a:gd name="connsiteY46" fmla="*/ 178812 h 482203"/>
                <a:gd name="connsiteX47" fmla="*/ 369625 w 739378"/>
                <a:gd name="connsiteY47" fmla="*/ 189999 h 482203"/>
                <a:gd name="connsiteX48" fmla="*/ 359981 w 739378"/>
                <a:gd name="connsiteY48" fmla="*/ 185241 h 482203"/>
                <a:gd name="connsiteX49" fmla="*/ 347122 w 739378"/>
                <a:gd name="connsiteY49" fmla="*/ 182026 h 482203"/>
                <a:gd name="connsiteX50" fmla="*/ 333556 w 739378"/>
                <a:gd name="connsiteY50" fmla="*/ 178812 h 482203"/>
                <a:gd name="connsiteX51" fmla="*/ 311118 w 739378"/>
                <a:gd name="connsiteY51" fmla="*/ 173990 h 482203"/>
                <a:gd name="connsiteX52" fmla="*/ 281478 w 739378"/>
                <a:gd name="connsiteY52" fmla="*/ 173218 h 482203"/>
                <a:gd name="connsiteX53" fmla="*/ 265469 w 739378"/>
                <a:gd name="connsiteY53" fmla="*/ 171611 h 482203"/>
                <a:gd name="connsiteX54" fmla="*/ 258268 w 739378"/>
                <a:gd name="connsiteY54" fmla="*/ 158752 h 482203"/>
                <a:gd name="connsiteX55" fmla="*/ 248688 w 739378"/>
                <a:gd name="connsiteY55" fmla="*/ 148336 h 482203"/>
                <a:gd name="connsiteX56" fmla="*/ 240651 w 739378"/>
                <a:gd name="connsiteY56" fmla="*/ 142743 h 482203"/>
                <a:gd name="connsiteX57" fmla="*/ 231329 w 739378"/>
                <a:gd name="connsiteY57" fmla="*/ 137085 h 482203"/>
                <a:gd name="connsiteX58" fmla="*/ 203361 w 739378"/>
                <a:gd name="connsiteY58" fmla="*/ 130270 h 482203"/>
                <a:gd name="connsiteX59" fmla="*/ 206190 w 739378"/>
                <a:gd name="connsiteY59" fmla="*/ 120047 h 482203"/>
                <a:gd name="connsiteX60" fmla="*/ 206962 w 739378"/>
                <a:gd name="connsiteY60" fmla="*/ 107639 h 482203"/>
                <a:gd name="connsiteX61" fmla="*/ 200532 w 739378"/>
                <a:gd name="connsiteY61" fmla="*/ 98187 h 482203"/>
                <a:gd name="connsiteX62" fmla="*/ 189860 w 739378"/>
                <a:gd name="connsiteY62" fmla="*/ 89572 h 482203"/>
                <a:gd name="connsiteX63" fmla="*/ 178673 w 739378"/>
                <a:gd name="connsiteY63" fmla="*/ 83464 h 482203"/>
                <a:gd name="connsiteX64" fmla="*/ 169736 w 739378"/>
                <a:gd name="connsiteY64" fmla="*/ 72020 h 482203"/>
                <a:gd name="connsiteX65" fmla="*/ 169350 w 739378"/>
                <a:gd name="connsiteY65" fmla="*/ 70541 h 482203"/>
                <a:gd name="connsiteX66" fmla="*/ 164592 w 739378"/>
                <a:gd name="connsiteY66" fmla="*/ 69769 h 482203"/>
                <a:gd name="connsiteX67" fmla="*/ 161313 w 739378"/>
                <a:gd name="connsiteY67" fmla="*/ 67841 h 482203"/>
                <a:gd name="connsiteX68" fmla="*/ 157006 w 739378"/>
                <a:gd name="connsiteY68" fmla="*/ 75813 h 482203"/>
                <a:gd name="connsiteX69" fmla="*/ 151669 w 739378"/>
                <a:gd name="connsiteY69" fmla="*/ 82693 h 482203"/>
                <a:gd name="connsiteX70" fmla="*/ 143568 w 739378"/>
                <a:gd name="connsiteY70" fmla="*/ 92079 h 482203"/>
                <a:gd name="connsiteX71" fmla="*/ 145304 w 739378"/>
                <a:gd name="connsiteY71" fmla="*/ 102045 h 482203"/>
                <a:gd name="connsiteX72" fmla="*/ 133603 w 739378"/>
                <a:gd name="connsiteY72" fmla="*/ 106353 h 482203"/>
                <a:gd name="connsiteX73" fmla="*/ 122158 w 739378"/>
                <a:gd name="connsiteY73" fmla="*/ 105324 h 482203"/>
                <a:gd name="connsiteX74" fmla="*/ 113800 w 739378"/>
                <a:gd name="connsiteY74" fmla="*/ 105324 h 482203"/>
                <a:gd name="connsiteX75" fmla="*/ 106149 w 739378"/>
                <a:gd name="connsiteY75" fmla="*/ 129241 h 482203"/>
                <a:gd name="connsiteX76" fmla="*/ 106149 w 739378"/>
                <a:gd name="connsiteY76" fmla="*/ 135092 h 482203"/>
                <a:gd name="connsiteX77" fmla="*/ 97276 w 739378"/>
                <a:gd name="connsiteY77" fmla="*/ 132777 h 482203"/>
                <a:gd name="connsiteX78" fmla="*/ 85575 w 739378"/>
                <a:gd name="connsiteY78" fmla="*/ 135092 h 482203"/>
                <a:gd name="connsiteX79" fmla="*/ 78438 w 739378"/>
                <a:gd name="connsiteY79" fmla="*/ 139914 h 482203"/>
                <a:gd name="connsiteX80" fmla="*/ 81203 w 739378"/>
                <a:gd name="connsiteY80" fmla="*/ 150651 h 482203"/>
                <a:gd name="connsiteX81" fmla="*/ 86154 w 739378"/>
                <a:gd name="connsiteY81" fmla="*/ 164474 h 482203"/>
                <a:gd name="connsiteX82" fmla="*/ 79724 w 739378"/>
                <a:gd name="connsiteY82" fmla="*/ 173797 h 482203"/>
                <a:gd name="connsiteX83" fmla="*/ 78889 w 739378"/>
                <a:gd name="connsiteY83" fmla="*/ 181576 h 482203"/>
                <a:gd name="connsiteX84" fmla="*/ 67894 w 739378"/>
                <a:gd name="connsiteY84" fmla="*/ 187041 h 482203"/>
                <a:gd name="connsiteX85" fmla="*/ 58250 w 739378"/>
                <a:gd name="connsiteY85" fmla="*/ 192571 h 482203"/>
                <a:gd name="connsiteX86" fmla="*/ 48285 w 739378"/>
                <a:gd name="connsiteY86" fmla="*/ 198100 h 482203"/>
                <a:gd name="connsiteX87" fmla="*/ 37033 w 739378"/>
                <a:gd name="connsiteY87" fmla="*/ 201379 h 482203"/>
                <a:gd name="connsiteX88" fmla="*/ 29575 w 739378"/>
                <a:gd name="connsiteY88" fmla="*/ 206329 h 482203"/>
                <a:gd name="connsiteX89" fmla="*/ 21860 w 739378"/>
                <a:gd name="connsiteY89" fmla="*/ 203886 h 482203"/>
                <a:gd name="connsiteX90" fmla="*/ 14402 w 739378"/>
                <a:gd name="connsiteY90" fmla="*/ 206329 h 482203"/>
                <a:gd name="connsiteX91" fmla="*/ 7523 w 739378"/>
                <a:gd name="connsiteY91" fmla="*/ 210766 h 482203"/>
                <a:gd name="connsiteX92" fmla="*/ 1993 w 739378"/>
                <a:gd name="connsiteY92" fmla="*/ 214045 h 482203"/>
                <a:gd name="connsiteX93" fmla="*/ 0 w 739378"/>
                <a:gd name="connsiteY93" fmla="*/ 220474 h 482203"/>
                <a:gd name="connsiteX94" fmla="*/ 0 w 739378"/>
                <a:gd name="connsiteY94" fmla="*/ 220474 h 482203"/>
                <a:gd name="connsiteX95" fmla="*/ 1929 w 739378"/>
                <a:gd name="connsiteY95" fmla="*/ 231275 h 482203"/>
                <a:gd name="connsiteX96" fmla="*/ 14209 w 739378"/>
                <a:gd name="connsiteY96" fmla="*/ 239119 h 482203"/>
                <a:gd name="connsiteX97" fmla="*/ 16652 w 739378"/>
                <a:gd name="connsiteY97" fmla="*/ 255836 h 482203"/>
                <a:gd name="connsiteX98" fmla="*/ 16652 w 739378"/>
                <a:gd name="connsiteY98" fmla="*/ 255836 h 482203"/>
                <a:gd name="connsiteX99" fmla="*/ 27968 w 739378"/>
                <a:gd name="connsiteY99" fmla="*/ 265030 h 482203"/>
                <a:gd name="connsiteX100" fmla="*/ 34397 w 739378"/>
                <a:gd name="connsiteY100" fmla="*/ 274417 h 482203"/>
                <a:gd name="connsiteX101" fmla="*/ 44106 w 739378"/>
                <a:gd name="connsiteY101" fmla="*/ 279560 h 482203"/>
                <a:gd name="connsiteX102" fmla="*/ 44620 w 739378"/>
                <a:gd name="connsiteY102" fmla="*/ 278403 h 482203"/>
                <a:gd name="connsiteX103" fmla="*/ 49506 w 739378"/>
                <a:gd name="connsiteY103" fmla="*/ 277888 h 482203"/>
                <a:gd name="connsiteX104" fmla="*/ 52335 w 739378"/>
                <a:gd name="connsiteY104" fmla="*/ 280267 h 482203"/>
                <a:gd name="connsiteX105" fmla="*/ 66416 w 739378"/>
                <a:gd name="connsiteY105" fmla="*/ 272166 h 482203"/>
                <a:gd name="connsiteX106" fmla="*/ 80689 w 739378"/>
                <a:gd name="connsiteY106" fmla="*/ 284061 h 482203"/>
                <a:gd name="connsiteX107" fmla="*/ 68344 w 739378"/>
                <a:gd name="connsiteY107" fmla="*/ 298912 h 482203"/>
                <a:gd name="connsiteX108" fmla="*/ 63008 w 739378"/>
                <a:gd name="connsiteY108" fmla="*/ 299491 h 482203"/>
                <a:gd name="connsiteX109" fmla="*/ 62236 w 739378"/>
                <a:gd name="connsiteY109" fmla="*/ 303927 h 482203"/>
                <a:gd name="connsiteX110" fmla="*/ 69116 w 739378"/>
                <a:gd name="connsiteY110" fmla="*/ 314664 h 482203"/>
                <a:gd name="connsiteX111" fmla="*/ 61787 w 739378"/>
                <a:gd name="connsiteY111" fmla="*/ 319101 h 482203"/>
                <a:gd name="connsiteX112" fmla="*/ 58829 w 739378"/>
                <a:gd name="connsiteY112" fmla="*/ 324501 h 482203"/>
                <a:gd name="connsiteX113" fmla="*/ 63265 w 739378"/>
                <a:gd name="connsiteY113" fmla="*/ 334338 h 482203"/>
                <a:gd name="connsiteX114" fmla="*/ 73552 w 739378"/>
                <a:gd name="connsiteY114" fmla="*/ 341668 h 482203"/>
                <a:gd name="connsiteX115" fmla="*/ 80882 w 739378"/>
                <a:gd name="connsiteY115" fmla="*/ 348097 h 482203"/>
                <a:gd name="connsiteX116" fmla="*/ 86282 w 739378"/>
                <a:gd name="connsiteY116" fmla="*/ 353498 h 482203"/>
                <a:gd name="connsiteX117" fmla="*/ 86282 w 739378"/>
                <a:gd name="connsiteY117" fmla="*/ 354269 h 482203"/>
                <a:gd name="connsiteX118" fmla="*/ 93933 w 739378"/>
                <a:gd name="connsiteY118" fmla="*/ 351890 h 482203"/>
                <a:gd name="connsiteX119" fmla="*/ 103835 w 739378"/>
                <a:gd name="connsiteY119" fmla="*/ 353819 h 482203"/>
                <a:gd name="connsiteX120" fmla="*/ 129231 w 739378"/>
                <a:gd name="connsiteY120" fmla="*/ 372272 h 482203"/>
                <a:gd name="connsiteX121" fmla="*/ 153148 w 739378"/>
                <a:gd name="connsiteY121" fmla="*/ 381916 h 482203"/>
                <a:gd name="connsiteX122" fmla="*/ 169414 w 739378"/>
                <a:gd name="connsiteY122" fmla="*/ 384937 h 482203"/>
                <a:gd name="connsiteX123" fmla="*/ 172307 w 739378"/>
                <a:gd name="connsiteY123" fmla="*/ 384937 h 482203"/>
                <a:gd name="connsiteX124" fmla="*/ 176358 w 739378"/>
                <a:gd name="connsiteY124" fmla="*/ 381851 h 482203"/>
                <a:gd name="connsiteX125" fmla="*/ 180280 w 739378"/>
                <a:gd name="connsiteY125" fmla="*/ 388281 h 482203"/>
                <a:gd name="connsiteX126" fmla="*/ 180987 w 739378"/>
                <a:gd name="connsiteY126" fmla="*/ 393746 h 482203"/>
                <a:gd name="connsiteX127" fmla="*/ 183752 w 739378"/>
                <a:gd name="connsiteY127" fmla="*/ 388474 h 482203"/>
                <a:gd name="connsiteX128" fmla="*/ 192560 w 739378"/>
                <a:gd name="connsiteY128" fmla="*/ 380758 h 482203"/>
                <a:gd name="connsiteX129" fmla="*/ 202783 w 739378"/>
                <a:gd name="connsiteY129" fmla="*/ 382430 h 482203"/>
                <a:gd name="connsiteX130" fmla="*/ 217120 w 739378"/>
                <a:gd name="connsiteY130" fmla="*/ 386352 h 482203"/>
                <a:gd name="connsiteX131" fmla="*/ 221492 w 739378"/>
                <a:gd name="connsiteY131" fmla="*/ 384873 h 482203"/>
                <a:gd name="connsiteX132" fmla="*/ 227343 w 739378"/>
                <a:gd name="connsiteY132" fmla="*/ 379473 h 482203"/>
                <a:gd name="connsiteX133" fmla="*/ 232293 w 739378"/>
                <a:gd name="connsiteY133" fmla="*/ 374522 h 482203"/>
                <a:gd name="connsiteX134" fmla="*/ 243095 w 739378"/>
                <a:gd name="connsiteY134" fmla="*/ 367643 h 482203"/>
                <a:gd name="connsiteX135" fmla="*/ 257754 w 739378"/>
                <a:gd name="connsiteY135" fmla="*/ 367192 h 482203"/>
                <a:gd name="connsiteX136" fmla="*/ 264183 w 739378"/>
                <a:gd name="connsiteY136" fmla="*/ 366228 h 482203"/>
                <a:gd name="connsiteX137" fmla="*/ 269070 w 739378"/>
                <a:gd name="connsiteY137" fmla="*/ 374522 h 482203"/>
                <a:gd name="connsiteX138" fmla="*/ 276206 w 739378"/>
                <a:gd name="connsiteY138" fmla="*/ 378444 h 482203"/>
                <a:gd name="connsiteX139" fmla="*/ 278264 w 739378"/>
                <a:gd name="connsiteY139" fmla="*/ 377222 h 482203"/>
                <a:gd name="connsiteX140" fmla="*/ 285812 w 739378"/>
                <a:gd name="connsiteY140" fmla="*/ 378894 h 482203"/>
                <a:gd name="connsiteX141" fmla="*/ 286557 w 739378"/>
                <a:gd name="connsiteY141" fmla="*/ 380758 h 482203"/>
                <a:gd name="connsiteX142" fmla="*/ 289322 w 739378"/>
                <a:gd name="connsiteY142" fmla="*/ 387638 h 482203"/>
                <a:gd name="connsiteX143" fmla="*/ 294273 w 739378"/>
                <a:gd name="connsiteY143" fmla="*/ 394067 h 482203"/>
                <a:gd name="connsiteX144" fmla="*/ 291251 w 739378"/>
                <a:gd name="connsiteY144" fmla="*/ 412262 h 482203"/>
                <a:gd name="connsiteX145" fmla="*/ 281028 w 739378"/>
                <a:gd name="connsiteY145" fmla="*/ 429622 h 482203"/>
                <a:gd name="connsiteX146" fmla="*/ 283278 w 739378"/>
                <a:gd name="connsiteY146" fmla="*/ 435665 h 482203"/>
                <a:gd name="connsiteX147" fmla="*/ 294530 w 739378"/>
                <a:gd name="connsiteY147" fmla="*/ 437851 h 482203"/>
                <a:gd name="connsiteX148" fmla="*/ 298388 w 739378"/>
                <a:gd name="connsiteY148" fmla="*/ 448074 h 482203"/>
                <a:gd name="connsiteX149" fmla="*/ 303081 w 739378"/>
                <a:gd name="connsiteY149" fmla="*/ 453539 h 482203"/>
                <a:gd name="connsiteX150" fmla="*/ 303081 w 739378"/>
                <a:gd name="connsiteY150" fmla="*/ 461833 h 482203"/>
                <a:gd name="connsiteX151" fmla="*/ 309960 w 739378"/>
                <a:gd name="connsiteY151" fmla="*/ 465176 h 482203"/>
                <a:gd name="connsiteX152" fmla="*/ 317676 w 739378"/>
                <a:gd name="connsiteY152" fmla="*/ 469291 h 482203"/>
                <a:gd name="connsiteX153" fmla="*/ 323269 w 739378"/>
                <a:gd name="connsiteY153" fmla="*/ 468133 h 482203"/>
                <a:gd name="connsiteX154" fmla="*/ 329699 w 739378"/>
                <a:gd name="connsiteY154" fmla="*/ 473984 h 482203"/>
                <a:gd name="connsiteX155" fmla="*/ 330149 w 739378"/>
                <a:gd name="connsiteY155" fmla="*/ 464147 h 482203"/>
                <a:gd name="connsiteX156" fmla="*/ 332142 w 739378"/>
                <a:gd name="connsiteY156" fmla="*/ 457718 h 482203"/>
                <a:gd name="connsiteX157" fmla="*/ 340500 w 739378"/>
                <a:gd name="connsiteY157" fmla="*/ 454760 h 482203"/>
                <a:gd name="connsiteX158" fmla="*/ 349823 w 739378"/>
                <a:gd name="connsiteY158" fmla="*/ 453796 h 482203"/>
                <a:gd name="connsiteX159" fmla="*/ 360559 w 739378"/>
                <a:gd name="connsiteY159" fmla="*/ 453796 h 482203"/>
                <a:gd name="connsiteX160" fmla="*/ 368918 w 739378"/>
                <a:gd name="connsiteY160" fmla="*/ 452317 h 482203"/>
                <a:gd name="connsiteX161" fmla="*/ 378755 w 739378"/>
                <a:gd name="connsiteY161" fmla="*/ 445888 h 482203"/>
                <a:gd name="connsiteX162" fmla="*/ 389042 w 739378"/>
                <a:gd name="connsiteY162" fmla="*/ 451289 h 482203"/>
                <a:gd name="connsiteX163" fmla="*/ 392449 w 739378"/>
                <a:gd name="connsiteY163" fmla="*/ 458618 h 482203"/>
                <a:gd name="connsiteX164" fmla="*/ 404729 w 739378"/>
                <a:gd name="connsiteY164" fmla="*/ 467941 h 482203"/>
                <a:gd name="connsiteX165" fmla="*/ 407301 w 739378"/>
                <a:gd name="connsiteY165" fmla="*/ 469998 h 482203"/>
                <a:gd name="connsiteX166" fmla="*/ 414888 w 739378"/>
                <a:gd name="connsiteY166" fmla="*/ 467941 h 482203"/>
                <a:gd name="connsiteX167" fmla="*/ 421317 w 739378"/>
                <a:gd name="connsiteY167" fmla="*/ 468326 h 482203"/>
                <a:gd name="connsiteX168" fmla="*/ 428518 w 739378"/>
                <a:gd name="connsiteY168" fmla="*/ 468326 h 482203"/>
                <a:gd name="connsiteX169" fmla="*/ 431797 w 739378"/>
                <a:gd name="connsiteY169" fmla="*/ 473470 h 482203"/>
                <a:gd name="connsiteX170" fmla="*/ 434562 w 739378"/>
                <a:gd name="connsiteY170" fmla="*/ 484336 h 482203"/>
                <a:gd name="connsiteX171" fmla="*/ 437905 w 739378"/>
                <a:gd name="connsiteY171" fmla="*/ 478999 h 482203"/>
                <a:gd name="connsiteX172" fmla="*/ 455328 w 739378"/>
                <a:gd name="connsiteY172" fmla="*/ 468519 h 482203"/>
                <a:gd name="connsiteX173" fmla="*/ 479567 w 739378"/>
                <a:gd name="connsiteY173" fmla="*/ 454375 h 482203"/>
                <a:gd name="connsiteX174" fmla="*/ 491719 w 739378"/>
                <a:gd name="connsiteY174" fmla="*/ 454760 h 482203"/>
                <a:gd name="connsiteX175" fmla="*/ 513193 w 739378"/>
                <a:gd name="connsiteY175" fmla="*/ 451224 h 482203"/>
                <a:gd name="connsiteX176" fmla="*/ 520587 w 739378"/>
                <a:gd name="connsiteY176" fmla="*/ 444795 h 482203"/>
                <a:gd name="connsiteX177" fmla="*/ 527916 w 739378"/>
                <a:gd name="connsiteY177" fmla="*/ 438944 h 482203"/>
                <a:gd name="connsiteX178" fmla="*/ 535053 w 739378"/>
                <a:gd name="connsiteY178" fmla="*/ 431422 h 482203"/>
                <a:gd name="connsiteX179" fmla="*/ 543540 w 739378"/>
                <a:gd name="connsiteY179" fmla="*/ 426086 h 482203"/>
                <a:gd name="connsiteX180" fmla="*/ 549969 w 739378"/>
                <a:gd name="connsiteY180" fmla="*/ 420042 h 482203"/>
                <a:gd name="connsiteX181" fmla="*/ 555305 w 739378"/>
                <a:gd name="connsiteY181" fmla="*/ 415413 h 482203"/>
                <a:gd name="connsiteX182" fmla="*/ 556977 w 739378"/>
                <a:gd name="connsiteY182" fmla="*/ 405833 h 482203"/>
                <a:gd name="connsiteX183" fmla="*/ 555305 w 739378"/>
                <a:gd name="connsiteY183" fmla="*/ 399789 h 482203"/>
                <a:gd name="connsiteX184" fmla="*/ 563921 w 739378"/>
                <a:gd name="connsiteY184" fmla="*/ 395739 h 482203"/>
                <a:gd name="connsiteX185" fmla="*/ 569643 w 739378"/>
                <a:gd name="connsiteY185" fmla="*/ 387124 h 482203"/>
                <a:gd name="connsiteX186" fmla="*/ 577680 w 739378"/>
                <a:gd name="connsiteY186" fmla="*/ 379601 h 482203"/>
                <a:gd name="connsiteX187" fmla="*/ 580251 w 739378"/>
                <a:gd name="connsiteY187" fmla="*/ 369507 h 482203"/>
                <a:gd name="connsiteX188" fmla="*/ 582309 w 739378"/>
                <a:gd name="connsiteY188" fmla="*/ 364685 h 482203"/>
                <a:gd name="connsiteX189" fmla="*/ 587645 w 739378"/>
                <a:gd name="connsiteY189" fmla="*/ 357163 h 482203"/>
                <a:gd name="connsiteX190" fmla="*/ 582502 w 739378"/>
                <a:gd name="connsiteY190" fmla="*/ 355684 h 482203"/>
                <a:gd name="connsiteX191" fmla="*/ 575301 w 739378"/>
                <a:gd name="connsiteY191" fmla="*/ 353112 h 482203"/>
                <a:gd name="connsiteX192" fmla="*/ 570928 w 739378"/>
                <a:gd name="connsiteY192" fmla="*/ 350540 h 482203"/>
                <a:gd name="connsiteX193" fmla="*/ 583787 w 739378"/>
                <a:gd name="connsiteY193" fmla="*/ 344111 h 482203"/>
                <a:gd name="connsiteX194" fmla="*/ 576201 w 739378"/>
                <a:gd name="connsiteY194" fmla="*/ 337360 h 482203"/>
                <a:gd name="connsiteX195" fmla="*/ 565207 w 739378"/>
                <a:gd name="connsiteY195" fmla="*/ 329259 h 482203"/>
                <a:gd name="connsiteX196" fmla="*/ 572214 w 739378"/>
                <a:gd name="connsiteY196" fmla="*/ 328873 h 482203"/>
                <a:gd name="connsiteX197" fmla="*/ 583209 w 739378"/>
                <a:gd name="connsiteY197" fmla="*/ 331059 h 482203"/>
                <a:gd name="connsiteX198" fmla="*/ 572729 w 739378"/>
                <a:gd name="connsiteY198" fmla="*/ 319358 h 482203"/>
                <a:gd name="connsiteX199" fmla="*/ 570543 w 739378"/>
                <a:gd name="connsiteY199" fmla="*/ 311771 h 482203"/>
                <a:gd name="connsiteX200" fmla="*/ 562120 w 739378"/>
                <a:gd name="connsiteY200" fmla="*/ 295826 h 482203"/>
                <a:gd name="connsiteX201" fmla="*/ 551062 w 739378"/>
                <a:gd name="connsiteY201" fmla="*/ 288111 h 482203"/>
                <a:gd name="connsiteX202" fmla="*/ 556977 w 739378"/>
                <a:gd name="connsiteY202" fmla="*/ 276538 h 482203"/>
                <a:gd name="connsiteX203" fmla="*/ 562828 w 739378"/>
                <a:gd name="connsiteY203" fmla="*/ 270109 h 482203"/>
                <a:gd name="connsiteX204" fmla="*/ 569643 w 739378"/>
                <a:gd name="connsiteY204" fmla="*/ 265351 h 482203"/>
                <a:gd name="connsiteX205" fmla="*/ 577165 w 739378"/>
                <a:gd name="connsiteY205" fmla="*/ 261493 h 482203"/>
                <a:gd name="connsiteX206" fmla="*/ 591310 w 739378"/>
                <a:gd name="connsiteY206" fmla="*/ 257250 h 482203"/>
                <a:gd name="connsiteX207" fmla="*/ 584173 w 739378"/>
                <a:gd name="connsiteY207" fmla="*/ 249342 h 482203"/>
                <a:gd name="connsiteX208" fmla="*/ 572022 w 739378"/>
                <a:gd name="connsiteY208" fmla="*/ 244391 h 482203"/>
                <a:gd name="connsiteX209" fmla="*/ 555498 w 739378"/>
                <a:gd name="connsiteY209" fmla="*/ 255257 h 482203"/>
                <a:gd name="connsiteX210" fmla="*/ 547783 w 739378"/>
                <a:gd name="connsiteY210" fmla="*/ 245292 h 482203"/>
                <a:gd name="connsiteX211" fmla="*/ 534924 w 739378"/>
                <a:gd name="connsiteY211" fmla="*/ 240919 h 482203"/>
                <a:gd name="connsiteX212" fmla="*/ 534924 w 739378"/>
                <a:gd name="connsiteY212" fmla="*/ 225489 h 482203"/>
                <a:gd name="connsiteX213" fmla="*/ 550355 w 739378"/>
                <a:gd name="connsiteY213" fmla="*/ 220860 h 482203"/>
                <a:gd name="connsiteX214" fmla="*/ 564885 w 739378"/>
                <a:gd name="connsiteY214" fmla="*/ 210766 h 482203"/>
                <a:gd name="connsiteX215" fmla="*/ 585973 w 739378"/>
                <a:gd name="connsiteY215" fmla="*/ 202536 h 482203"/>
                <a:gd name="connsiteX216" fmla="*/ 577551 w 739378"/>
                <a:gd name="connsiteY216" fmla="*/ 219381 h 482203"/>
                <a:gd name="connsiteX217" fmla="*/ 575687 w 739378"/>
                <a:gd name="connsiteY217" fmla="*/ 228961 h 482203"/>
                <a:gd name="connsiteX218" fmla="*/ 584366 w 739378"/>
                <a:gd name="connsiteY218" fmla="*/ 228961 h 482203"/>
                <a:gd name="connsiteX219" fmla="*/ 607319 w 739378"/>
                <a:gd name="connsiteY219" fmla="*/ 216102 h 482203"/>
                <a:gd name="connsiteX220" fmla="*/ 613298 w 739378"/>
                <a:gd name="connsiteY220" fmla="*/ 215331 h 482203"/>
                <a:gd name="connsiteX221" fmla="*/ 616834 w 739378"/>
                <a:gd name="connsiteY221" fmla="*/ 209930 h 482203"/>
                <a:gd name="connsiteX222" fmla="*/ 640044 w 739378"/>
                <a:gd name="connsiteY222" fmla="*/ 197071 h 482203"/>
                <a:gd name="connsiteX223" fmla="*/ 648017 w 739378"/>
                <a:gd name="connsiteY223" fmla="*/ 188263 h 482203"/>
                <a:gd name="connsiteX224" fmla="*/ 656054 w 739378"/>
                <a:gd name="connsiteY224" fmla="*/ 191477 h 482203"/>
                <a:gd name="connsiteX225" fmla="*/ 664026 w 739378"/>
                <a:gd name="connsiteY225" fmla="*/ 189099 h 482203"/>
                <a:gd name="connsiteX226" fmla="*/ 668848 w 739378"/>
                <a:gd name="connsiteY226" fmla="*/ 184277 h 482203"/>
                <a:gd name="connsiteX227" fmla="*/ 677656 w 739378"/>
                <a:gd name="connsiteY227" fmla="*/ 177847 h 482203"/>
                <a:gd name="connsiteX228" fmla="*/ 684857 w 739378"/>
                <a:gd name="connsiteY228" fmla="*/ 168203 h 482203"/>
                <a:gd name="connsiteX229" fmla="*/ 695273 w 739378"/>
                <a:gd name="connsiteY229" fmla="*/ 172189 h 482203"/>
                <a:gd name="connsiteX230" fmla="*/ 698680 w 739378"/>
                <a:gd name="connsiteY230" fmla="*/ 172704 h 482203"/>
                <a:gd name="connsiteX231" fmla="*/ 701702 w 739378"/>
                <a:gd name="connsiteY231" fmla="*/ 170453 h 482203"/>
                <a:gd name="connsiteX232" fmla="*/ 700866 w 739378"/>
                <a:gd name="connsiteY232" fmla="*/ 158559 h 482203"/>
                <a:gd name="connsiteX233" fmla="*/ 700095 w 739378"/>
                <a:gd name="connsiteY233" fmla="*/ 148272 h 482203"/>
                <a:gd name="connsiteX234" fmla="*/ 701959 w 739378"/>
                <a:gd name="connsiteY234" fmla="*/ 139464 h 482203"/>
                <a:gd name="connsiteX235" fmla="*/ 712182 w 739378"/>
                <a:gd name="connsiteY235" fmla="*/ 134642 h 482203"/>
                <a:gd name="connsiteX236" fmla="*/ 723240 w 739378"/>
                <a:gd name="connsiteY236" fmla="*/ 134642 h 482203"/>
                <a:gd name="connsiteX237" fmla="*/ 729091 w 739378"/>
                <a:gd name="connsiteY237" fmla="*/ 126605 h 482203"/>
                <a:gd name="connsiteX238" fmla="*/ 736485 w 739378"/>
                <a:gd name="connsiteY238" fmla="*/ 117025 h 482203"/>
                <a:gd name="connsiteX239" fmla="*/ 742914 w 739378"/>
                <a:gd name="connsiteY239" fmla="*/ 101209 h 482203"/>
                <a:gd name="connsiteX240" fmla="*/ 742528 w 739378"/>
                <a:gd name="connsiteY240" fmla="*/ 90858 h 48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739378" h="482203">
                  <a:moveTo>
                    <a:pt x="742528" y="90858"/>
                  </a:moveTo>
                  <a:cubicBezTo>
                    <a:pt x="742914" y="84428"/>
                    <a:pt x="735199" y="86486"/>
                    <a:pt x="732627" y="88286"/>
                  </a:cubicBezTo>
                  <a:cubicBezTo>
                    <a:pt x="730055" y="90086"/>
                    <a:pt x="722662" y="88286"/>
                    <a:pt x="720476" y="92722"/>
                  </a:cubicBezTo>
                  <a:cubicBezTo>
                    <a:pt x="718290" y="97159"/>
                    <a:pt x="714625" y="94523"/>
                    <a:pt x="709482" y="95294"/>
                  </a:cubicBezTo>
                  <a:cubicBezTo>
                    <a:pt x="704338" y="96066"/>
                    <a:pt x="696944" y="93815"/>
                    <a:pt x="697330" y="90536"/>
                  </a:cubicBezTo>
                  <a:cubicBezTo>
                    <a:pt x="697716" y="87257"/>
                    <a:pt x="694373" y="84107"/>
                    <a:pt x="694758" y="79864"/>
                  </a:cubicBezTo>
                  <a:cubicBezTo>
                    <a:pt x="695144" y="75620"/>
                    <a:pt x="689615" y="77678"/>
                    <a:pt x="685950" y="73948"/>
                  </a:cubicBezTo>
                  <a:cubicBezTo>
                    <a:pt x="682498" y="70586"/>
                    <a:pt x="677907" y="68631"/>
                    <a:pt x="673091" y="68484"/>
                  </a:cubicBezTo>
                  <a:cubicBezTo>
                    <a:pt x="671677" y="69191"/>
                    <a:pt x="667241" y="64433"/>
                    <a:pt x="661004" y="64047"/>
                  </a:cubicBezTo>
                  <a:cubicBezTo>
                    <a:pt x="654768" y="63662"/>
                    <a:pt x="655475" y="59611"/>
                    <a:pt x="656246" y="57039"/>
                  </a:cubicBezTo>
                  <a:cubicBezTo>
                    <a:pt x="657018" y="54467"/>
                    <a:pt x="651103" y="46431"/>
                    <a:pt x="649817" y="41994"/>
                  </a:cubicBezTo>
                  <a:cubicBezTo>
                    <a:pt x="648531" y="37558"/>
                    <a:pt x="644352" y="36851"/>
                    <a:pt x="642487" y="27336"/>
                  </a:cubicBezTo>
                  <a:cubicBezTo>
                    <a:pt x="640623" y="17820"/>
                    <a:pt x="635544" y="20328"/>
                    <a:pt x="636637" y="15956"/>
                  </a:cubicBezTo>
                  <a:cubicBezTo>
                    <a:pt x="637730" y="11584"/>
                    <a:pt x="630207" y="9526"/>
                    <a:pt x="628536" y="6762"/>
                  </a:cubicBezTo>
                  <a:cubicBezTo>
                    <a:pt x="626864" y="3997"/>
                    <a:pt x="618956" y="5283"/>
                    <a:pt x="613491" y="2325"/>
                  </a:cubicBezTo>
                  <a:cubicBezTo>
                    <a:pt x="608026" y="-632"/>
                    <a:pt x="604683" y="1618"/>
                    <a:pt x="599539" y="139"/>
                  </a:cubicBezTo>
                  <a:cubicBezTo>
                    <a:pt x="593374" y="-272"/>
                    <a:pt x="587176" y="229"/>
                    <a:pt x="581151" y="1618"/>
                  </a:cubicBezTo>
                  <a:cubicBezTo>
                    <a:pt x="575339" y="416"/>
                    <a:pt x="569328" y="2370"/>
                    <a:pt x="565335" y="6762"/>
                  </a:cubicBezTo>
                  <a:cubicBezTo>
                    <a:pt x="560192" y="13705"/>
                    <a:pt x="564242" y="13191"/>
                    <a:pt x="566428" y="13191"/>
                  </a:cubicBezTo>
                  <a:cubicBezTo>
                    <a:pt x="568614" y="13191"/>
                    <a:pt x="569771" y="19620"/>
                    <a:pt x="570093" y="22064"/>
                  </a:cubicBezTo>
                  <a:cubicBezTo>
                    <a:pt x="570414" y="24507"/>
                    <a:pt x="566428" y="27528"/>
                    <a:pt x="564628" y="28493"/>
                  </a:cubicBezTo>
                  <a:cubicBezTo>
                    <a:pt x="561169" y="31753"/>
                    <a:pt x="558526" y="35784"/>
                    <a:pt x="556912" y="40259"/>
                  </a:cubicBezTo>
                  <a:cubicBezTo>
                    <a:pt x="556141" y="43152"/>
                    <a:pt x="550483" y="50546"/>
                    <a:pt x="550998" y="53117"/>
                  </a:cubicBezTo>
                  <a:cubicBezTo>
                    <a:pt x="551512" y="55689"/>
                    <a:pt x="548040" y="58261"/>
                    <a:pt x="545468" y="58582"/>
                  </a:cubicBezTo>
                  <a:cubicBezTo>
                    <a:pt x="541443" y="60492"/>
                    <a:pt x="537534" y="62639"/>
                    <a:pt x="533767" y="65012"/>
                  </a:cubicBezTo>
                  <a:cubicBezTo>
                    <a:pt x="531517" y="65719"/>
                    <a:pt x="522708" y="64240"/>
                    <a:pt x="521615" y="61668"/>
                  </a:cubicBezTo>
                  <a:cubicBezTo>
                    <a:pt x="520992" y="60653"/>
                    <a:pt x="520002" y="59913"/>
                    <a:pt x="518851" y="59611"/>
                  </a:cubicBezTo>
                  <a:lnTo>
                    <a:pt x="508885" y="79478"/>
                  </a:lnTo>
                  <a:lnTo>
                    <a:pt x="508114" y="85907"/>
                  </a:lnTo>
                  <a:cubicBezTo>
                    <a:pt x="508114" y="85907"/>
                    <a:pt x="501684" y="87515"/>
                    <a:pt x="506506" y="92337"/>
                  </a:cubicBezTo>
                  <a:cubicBezTo>
                    <a:pt x="511328" y="97159"/>
                    <a:pt x="512100" y="93172"/>
                    <a:pt x="519365" y="93172"/>
                  </a:cubicBezTo>
                  <a:cubicBezTo>
                    <a:pt x="526630" y="93172"/>
                    <a:pt x="529781" y="98766"/>
                    <a:pt x="531388" y="94780"/>
                  </a:cubicBezTo>
                  <a:cubicBezTo>
                    <a:pt x="532937" y="91192"/>
                    <a:pt x="537097" y="89540"/>
                    <a:pt x="540685" y="91089"/>
                  </a:cubicBezTo>
                  <a:cubicBezTo>
                    <a:pt x="541752" y="91546"/>
                    <a:pt x="542685" y="92266"/>
                    <a:pt x="543411" y="93172"/>
                  </a:cubicBezTo>
                  <a:cubicBezTo>
                    <a:pt x="547397" y="97930"/>
                    <a:pt x="560192" y="106031"/>
                    <a:pt x="559420" y="109953"/>
                  </a:cubicBezTo>
                  <a:cubicBezTo>
                    <a:pt x="558649" y="113875"/>
                    <a:pt x="551383" y="113168"/>
                    <a:pt x="546561" y="111560"/>
                  </a:cubicBezTo>
                  <a:cubicBezTo>
                    <a:pt x="541739" y="109953"/>
                    <a:pt x="535310" y="114775"/>
                    <a:pt x="530552" y="114775"/>
                  </a:cubicBezTo>
                  <a:cubicBezTo>
                    <a:pt x="524811" y="114769"/>
                    <a:pt x="519314" y="117090"/>
                    <a:pt x="515315" y="121204"/>
                  </a:cubicBezTo>
                  <a:cubicBezTo>
                    <a:pt x="510493" y="125962"/>
                    <a:pt x="511328" y="130784"/>
                    <a:pt x="504128" y="131556"/>
                  </a:cubicBezTo>
                  <a:cubicBezTo>
                    <a:pt x="497512" y="131286"/>
                    <a:pt x="491005" y="133279"/>
                    <a:pt x="485675" y="137214"/>
                  </a:cubicBezTo>
                  <a:cubicBezTo>
                    <a:pt x="479754" y="141226"/>
                    <a:pt x="472148" y="141811"/>
                    <a:pt x="465680" y="138757"/>
                  </a:cubicBezTo>
                  <a:cubicBezTo>
                    <a:pt x="461514" y="136314"/>
                    <a:pt x="456158" y="137709"/>
                    <a:pt x="453715" y="141875"/>
                  </a:cubicBezTo>
                  <a:cubicBezTo>
                    <a:pt x="453696" y="141907"/>
                    <a:pt x="453676" y="141939"/>
                    <a:pt x="453657" y="141971"/>
                  </a:cubicBezTo>
                  <a:cubicBezTo>
                    <a:pt x="450442" y="147565"/>
                    <a:pt x="457643" y="150008"/>
                    <a:pt x="456871" y="156373"/>
                  </a:cubicBezTo>
                  <a:cubicBezTo>
                    <a:pt x="456100" y="162738"/>
                    <a:pt x="448063" y="161195"/>
                    <a:pt x="441634" y="168396"/>
                  </a:cubicBezTo>
                  <a:cubicBezTo>
                    <a:pt x="435944" y="174723"/>
                    <a:pt x="427766" y="178252"/>
                    <a:pt x="419260" y="178040"/>
                  </a:cubicBezTo>
                  <a:cubicBezTo>
                    <a:pt x="413666" y="177204"/>
                    <a:pt x="401643" y="173990"/>
                    <a:pt x="391228" y="178812"/>
                  </a:cubicBezTo>
                  <a:cubicBezTo>
                    <a:pt x="380812" y="183634"/>
                    <a:pt x="373611" y="190835"/>
                    <a:pt x="369625" y="189999"/>
                  </a:cubicBezTo>
                  <a:cubicBezTo>
                    <a:pt x="365639" y="189163"/>
                    <a:pt x="365639" y="184405"/>
                    <a:pt x="359981" y="185241"/>
                  </a:cubicBezTo>
                  <a:cubicBezTo>
                    <a:pt x="355442" y="185890"/>
                    <a:pt x="350826" y="184739"/>
                    <a:pt x="347122" y="182026"/>
                  </a:cubicBezTo>
                  <a:cubicBezTo>
                    <a:pt x="343136" y="179583"/>
                    <a:pt x="339921" y="183634"/>
                    <a:pt x="333556" y="178812"/>
                  </a:cubicBezTo>
                  <a:cubicBezTo>
                    <a:pt x="327191" y="173990"/>
                    <a:pt x="315940" y="174825"/>
                    <a:pt x="311118" y="173990"/>
                  </a:cubicBezTo>
                  <a:cubicBezTo>
                    <a:pt x="306296" y="173154"/>
                    <a:pt x="287908" y="173990"/>
                    <a:pt x="281478" y="173218"/>
                  </a:cubicBezTo>
                  <a:cubicBezTo>
                    <a:pt x="275049" y="172447"/>
                    <a:pt x="266305" y="174825"/>
                    <a:pt x="265469" y="171611"/>
                  </a:cubicBezTo>
                  <a:cubicBezTo>
                    <a:pt x="264633" y="168396"/>
                    <a:pt x="259876" y="166017"/>
                    <a:pt x="258268" y="158752"/>
                  </a:cubicBezTo>
                  <a:cubicBezTo>
                    <a:pt x="257735" y="153544"/>
                    <a:pt x="253838" y="149307"/>
                    <a:pt x="248688" y="148336"/>
                  </a:cubicBezTo>
                  <a:cubicBezTo>
                    <a:pt x="244702" y="147501"/>
                    <a:pt x="244188" y="143322"/>
                    <a:pt x="240651" y="142743"/>
                  </a:cubicBezTo>
                  <a:cubicBezTo>
                    <a:pt x="238980" y="142422"/>
                    <a:pt x="236923" y="137085"/>
                    <a:pt x="231329" y="137085"/>
                  </a:cubicBezTo>
                  <a:cubicBezTo>
                    <a:pt x="225736" y="137085"/>
                    <a:pt x="206190" y="134835"/>
                    <a:pt x="203361" y="130270"/>
                  </a:cubicBezTo>
                  <a:cubicBezTo>
                    <a:pt x="200532" y="125705"/>
                    <a:pt x="206190" y="124612"/>
                    <a:pt x="206190" y="120047"/>
                  </a:cubicBezTo>
                  <a:cubicBezTo>
                    <a:pt x="206190" y="115482"/>
                    <a:pt x="209212" y="109374"/>
                    <a:pt x="206962" y="107639"/>
                  </a:cubicBezTo>
                  <a:cubicBezTo>
                    <a:pt x="203869" y="105247"/>
                    <a:pt x="201619" y="101942"/>
                    <a:pt x="200532" y="98187"/>
                  </a:cubicBezTo>
                  <a:cubicBezTo>
                    <a:pt x="198719" y="93655"/>
                    <a:pt x="194675" y="90388"/>
                    <a:pt x="189860" y="89572"/>
                  </a:cubicBezTo>
                  <a:cubicBezTo>
                    <a:pt x="185558" y="88826"/>
                    <a:pt x="181624" y="86679"/>
                    <a:pt x="178673" y="83464"/>
                  </a:cubicBezTo>
                  <a:cubicBezTo>
                    <a:pt x="174815" y="80121"/>
                    <a:pt x="171279" y="80378"/>
                    <a:pt x="169736" y="72020"/>
                  </a:cubicBezTo>
                  <a:cubicBezTo>
                    <a:pt x="169652" y="71518"/>
                    <a:pt x="169523" y="71023"/>
                    <a:pt x="169350" y="70541"/>
                  </a:cubicBezTo>
                  <a:cubicBezTo>
                    <a:pt x="167807" y="70541"/>
                    <a:pt x="165878" y="69769"/>
                    <a:pt x="164592" y="69769"/>
                  </a:cubicBezTo>
                  <a:cubicBezTo>
                    <a:pt x="163306" y="69532"/>
                    <a:pt x="162149" y="68850"/>
                    <a:pt x="161313" y="67841"/>
                  </a:cubicBezTo>
                  <a:cubicBezTo>
                    <a:pt x="160349" y="71312"/>
                    <a:pt x="157006" y="73048"/>
                    <a:pt x="157006" y="75813"/>
                  </a:cubicBezTo>
                  <a:cubicBezTo>
                    <a:pt x="157006" y="78578"/>
                    <a:pt x="155784" y="82693"/>
                    <a:pt x="151669" y="82693"/>
                  </a:cubicBezTo>
                  <a:cubicBezTo>
                    <a:pt x="147554" y="82693"/>
                    <a:pt x="143825" y="85714"/>
                    <a:pt x="143568" y="92079"/>
                  </a:cubicBezTo>
                  <a:cubicBezTo>
                    <a:pt x="143311" y="98444"/>
                    <a:pt x="147104" y="99216"/>
                    <a:pt x="145304" y="102045"/>
                  </a:cubicBezTo>
                  <a:cubicBezTo>
                    <a:pt x="142327" y="105285"/>
                    <a:pt x="137968" y="106886"/>
                    <a:pt x="133603" y="106353"/>
                  </a:cubicBezTo>
                  <a:cubicBezTo>
                    <a:pt x="129841" y="105555"/>
                    <a:pt x="126003" y="105208"/>
                    <a:pt x="122158" y="105324"/>
                  </a:cubicBezTo>
                  <a:cubicBezTo>
                    <a:pt x="118108" y="104810"/>
                    <a:pt x="115086" y="99730"/>
                    <a:pt x="113800" y="105324"/>
                  </a:cubicBezTo>
                  <a:cubicBezTo>
                    <a:pt x="112514" y="110917"/>
                    <a:pt x="104092" y="127441"/>
                    <a:pt x="106149" y="129241"/>
                  </a:cubicBezTo>
                  <a:cubicBezTo>
                    <a:pt x="108206" y="131041"/>
                    <a:pt x="109749" y="135092"/>
                    <a:pt x="106149" y="135092"/>
                  </a:cubicBezTo>
                  <a:cubicBezTo>
                    <a:pt x="103005" y="135439"/>
                    <a:pt x="99848" y="134616"/>
                    <a:pt x="97276" y="132777"/>
                  </a:cubicBezTo>
                  <a:cubicBezTo>
                    <a:pt x="95476" y="130977"/>
                    <a:pt x="89626" y="135285"/>
                    <a:pt x="85575" y="135092"/>
                  </a:cubicBezTo>
                  <a:cubicBezTo>
                    <a:pt x="83646" y="135092"/>
                    <a:pt x="75674" y="138564"/>
                    <a:pt x="78438" y="139914"/>
                  </a:cubicBezTo>
                  <a:cubicBezTo>
                    <a:pt x="81203" y="141264"/>
                    <a:pt x="81203" y="147951"/>
                    <a:pt x="81203" y="150651"/>
                  </a:cubicBezTo>
                  <a:cubicBezTo>
                    <a:pt x="81203" y="153351"/>
                    <a:pt x="87247" y="161710"/>
                    <a:pt x="86154" y="164474"/>
                  </a:cubicBezTo>
                  <a:cubicBezTo>
                    <a:pt x="85061" y="167239"/>
                    <a:pt x="79724" y="170261"/>
                    <a:pt x="79724" y="173797"/>
                  </a:cubicBezTo>
                  <a:cubicBezTo>
                    <a:pt x="79724" y="177333"/>
                    <a:pt x="80817" y="180741"/>
                    <a:pt x="78889" y="181576"/>
                  </a:cubicBezTo>
                  <a:cubicBezTo>
                    <a:pt x="75070" y="183068"/>
                    <a:pt x="71392" y="184894"/>
                    <a:pt x="67894" y="187041"/>
                  </a:cubicBezTo>
                  <a:cubicBezTo>
                    <a:pt x="64873" y="189292"/>
                    <a:pt x="59857" y="189292"/>
                    <a:pt x="58250" y="192571"/>
                  </a:cubicBezTo>
                  <a:cubicBezTo>
                    <a:pt x="56688" y="196570"/>
                    <a:pt x="52502" y="198891"/>
                    <a:pt x="48285" y="198100"/>
                  </a:cubicBezTo>
                  <a:cubicBezTo>
                    <a:pt x="43334" y="197521"/>
                    <a:pt x="40891" y="196685"/>
                    <a:pt x="37033" y="201379"/>
                  </a:cubicBezTo>
                  <a:cubicBezTo>
                    <a:pt x="33176" y="206072"/>
                    <a:pt x="32340" y="204143"/>
                    <a:pt x="29575" y="206329"/>
                  </a:cubicBezTo>
                  <a:cubicBezTo>
                    <a:pt x="26811" y="208515"/>
                    <a:pt x="24046" y="204722"/>
                    <a:pt x="21860" y="203886"/>
                  </a:cubicBezTo>
                  <a:cubicBezTo>
                    <a:pt x="19674" y="203050"/>
                    <a:pt x="16588" y="206329"/>
                    <a:pt x="14402" y="206329"/>
                  </a:cubicBezTo>
                  <a:cubicBezTo>
                    <a:pt x="12216" y="206329"/>
                    <a:pt x="10287" y="209930"/>
                    <a:pt x="7523" y="210766"/>
                  </a:cubicBezTo>
                  <a:cubicBezTo>
                    <a:pt x="4758" y="211601"/>
                    <a:pt x="1993" y="210766"/>
                    <a:pt x="1993" y="214045"/>
                  </a:cubicBezTo>
                  <a:cubicBezTo>
                    <a:pt x="2128" y="216359"/>
                    <a:pt x="1421" y="218642"/>
                    <a:pt x="0" y="220474"/>
                  </a:cubicBezTo>
                  <a:lnTo>
                    <a:pt x="0" y="220474"/>
                  </a:lnTo>
                  <a:lnTo>
                    <a:pt x="1929" y="231275"/>
                  </a:lnTo>
                  <a:cubicBezTo>
                    <a:pt x="1929" y="231275"/>
                    <a:pt x="13759" y="235197"/>
                    <a:pt x="14209" y="239119"/>
                  </a:cubicBezTo>
                  <a:cubicBezTo>
                    <a:pt x="14659" y="243041"/>
                    <a:pt x="16652" y="255836"/>
                    <a:pt x="16652" y="255836"/>
                  </a:cubicBezTo>
                  <a:lnTo>
                    <a:pt x="16652" y="255836"/>
                  </a:lnTo>
                  <a:cubicBezTo>
                    <a:pt x="21410" y="259565"/>
                    <a:pt x="27968" y="263615"/>
                    <a:pt x="27968" y="265030"/>
                  </a:cubicBezTo>
                  <a:cubicBezTo>
                    <a:pt x="28026" y="269164"/>
                    <a:pt x="30559" y="272867"/>
                    <a:pt x="34397" y="274417"/>
                  </a:cubicBezTo>
                  <a:cubicBezTo>
                    <a:pt x="37753" y="275895"/>
                    <a:pt x="41000" y="277612"/>
                    <a:pt x="44106" y="279560"/>
                  </a:cubicBezTo>
                  <a:lnTo>
                    <a:pt x="44620" y="278403"/>
                  </a:lnTo>
                  <a:lnTo>
                    <a:pt x="49506" y="277888"/>
                  </a:lnTo>
                  <a:cubicBezTo>
                    <a:pt x="50535" y="278576"/>
                    <a:pt x="51480" y="279374"/>
                    <a:pt x="52335" y="280267"/>
                  </a:cubicBezTo>
                  <a:cubicBezTo>
                    <a:pt x="55421" y="275426"/>
                    <a:pt x="60680" y="272404"/>
                    <a:pt x="66416" y="272166"/>
                  </a:cubicBezTo>
                  <a:cubicBezTo>
                    <a:pt x="71109" y="272488"/>
                    <a:pt x="81846" y="281039"/>
                    <a:pt x="80689" y="284061"/>
                  </a:cubicBezTo>
                  <a:cubicBezTo>
                    <a:pt x="79531" y="287082"/>
                    <a:pt x="71880" y="298077"/>
                    <a:pt x="68344" y="298912"/>
                  </a:cubicBezTo>
                  <a:cubicBezTo>
                    <a:pt x="66589" y="299266"/>
                    <a:pt x="64802" y="299459"/>
                    <a:pt x="63008" y="299491"/>
                  </a:cubicBezTo>
                  <a:cubicBezTo>
                    <a:pt x="62661" y="300950"/>
                    <a:pt x="62403" y="302436"/>
                    <a:pt x="62236" y="303927"/>
                  </a:cubicBezTo>
                  <a:cubicBezTo>
                    <a:pt x="62236" y="306371"/>
                    <a:pt x="66673" y="310357"/>
                    <a:pt x="69116" y="314664"/>
                  </a:cubicBezTo>
                  <a:cubicBezTo>
                    <a:pt x="71559" y="318972"/>
                    <a:pt x="65194" y="322058"/>
                    <a:pt x="61787" y="319101"/>
                  </a:cubicBezTo>
                  <a:cubicBezTo>
                    <a:pt x="58379" y="316143"/>
                    <a:pt x="56836" y="322058"/>
                    <a:pt x="58829" y="324501"/>
                  </a:cubicBezTo>
                  <a:cubicBezTo>
                    <a:pt x="60822" y="326944"/>
                    <a:pt x="59793" y="333824"/>
                    <a:pt x="63265" y="334338"/>
                  </a:cubicBezTo>
                  <a:cubicBezTo>
                    <a:pt x="66737" y="334853"/>
                    <a:pt x="69695" y="341668"/>
                    <a:pt x="73552" y="341668"/>
                  </a:cubicBezTo>
                  <a:cubicBezTo>
                    <a:pt x="77410" y="341668"/>
                    <a:pt x="80882" y="348097"/>
                    <a:pt x="80882" y="348097"/>
                  </a:cubicBezTo>
                  <a:cubicBezTo>
                    <a:pt x="80882" y="348097"/>
                    <a:pt x="86282" y="351569"/>
                    <a:pt x="86282" y="353498"/>
                  </a:cubicBezTo>
                  <a:cubicBezTo>
                    <a:pt x="86366" y="353749"/>
                    <a:pt x="86366" y="354019"/>
                    <a:pt x="86282" y="354269"/>
                  </a:cubicBezTo>
                  <a:cubicBezTo>
                    <a:pt x="90590" y="353819"/>
                    <a:pt x="93419" y="353691"/>
                    <a:pt x="93933" y="351890"/>
                  </a:cubicBezTo>
                  <a:cubicBezTo>
                    <a:pt x="94448" y="350090"/>
                    <a:pt x="99977" y="349962"/>
                    <a:pt x="103835" y="353819"/>
                  </a:cubicBezTo>
                  <a:cubicBezTo>
                    <a:pt x="107692" y="357677"/>
                    <a:pt x="123123" y="367578"/>
                    <a:pt x="129231" y="372272"/>
                  </a:cubicBezTo>
                  <a:cubicBezTo>
                    <a:pt x="136290" y="377409"/>
                    <a:pt x="144500" y="380720"/>
                    <a:pt x="153148" y="381916"/>
                  </a:cubicBezTo>
                  <a:cubicBezTo>
                    <a:pt x="157841" y="381916"/>
                    <a:pt x="162277" y="385259"/>
                    <a:pt x="169414" y="384937"/>
                  </a:cubicBezTo>
                  <a:cubicBezTo>
                    <a:pt x="170378" y="384867"/>
                    <a:pt x="171343" y="384867"/>
                    <a:pt x="172307" y="384937"/>
                  </a:cubicBezTo>
                  <a:cubicBezTo>
                    <a:pt x="173336" y="383844"/>
                    <a:pt x="175008" y="383780"/>
                    <a:pt x="176358" y="381851"/>
                  </a:cubicBezTo>
                  <a:cubicBezTo>
                    <a:pt x="178287" y="378894"/>
                    <a:pt x="181244" y="384295"/>
                    <a:pt x="180280" y="388281"/>
                  </a:cubicBezTo>
                  <a:cubicBezTo>
                    <a:pt x="179894" y="390132"/>
                    <a:pt x="180145" y="392055"/>
                    <a:pt x="180987" y="393746"/>
                  </a:cubicBezTo>
                  <a:cubicBezTo>
                    <a:pt x="182099" y="392093"/>
                    <a:pt x="183032" y="390325"/>
                    <a:pt x="183752" y="388474"/>
                  </a:cubicBezTo>
                  <a:cubicBezTo>
                    <a:pt x="186259" y="382430"/>
                    <a:pt x="190181" y="382687"/>
                    <a:pt x="192560" y="380758"/>
                  </a:cubicBezTo>
                  <a:cubicBezTo>
                    <a:pt x="194939" y="378830"/>
                    <a:pt x="197575" y="379665"/>
                    <a:pt x="202783" y="382430"/>
                  </a:cubicBezTo>
                  <a:cubicBezTo>
                    <a:pt x="207991" y="385195"/>
                    <a:pt x="209726" y="379537"/>
                    <a:pt x="217120" y="386352"/>
                  </a:cubicBezTo>
                  <a:cubicBezTo>
                    <a:pt x="218496" y="385645"/>
                    <a:pt x="219968" y="385150"/>
                    <a:pt x="221492" y="384873"/>
                  </a:cubicBezTo>
                  <a:cubicBezTo>
                    <a:pt x="222971" y="384873"/>
                    <a:pt x="224900" y="381916"/>
                    <a:pt x="227343" y="379473"/>
                  </a:cubicBezTo>
                  <a:cubicBezTo>
                    <a:pt x="229786" y="377029"/>
                    <a:pt x="229336" y="374072"/>
                    <a:pt x="232293" y="374522"/>
                  </a:cubicBezTo>
                  <a:cubicBezTo>
                    <a:pt x="235251" y="374972"/>
                    <a:pt x="236665" y="371114"/>
                    <a:pt x="243095" y="367643"/>
                  </a:cubicBezTo>
                  <a:cubicBezTo>
                    <a:pt x="249524" y="364171"/>
                    <a:pt x="254861" y="369636"/>
                    <a:pt x="257754" y="367192"/>
                  </a:cubicBezTo>
                  <a:cubicBezTo>
                    <a:pt x="260647" y="364749"/>
                    <a:pt x="264183" y="363720"/>
                    <a:pt x="264183" y="366228"/>
                  </a:cubicBezTo>
                  <a:cubicBezTo>
                    <a:pt x="264183" y="368735"/>
                    <a:pt x="268105" y="371629"/>
                    <a:pt x="269070" y="374522"/>
                  </a:cubicBezTo>
                  <a:cubicBezTo>
                    <a:pt x="270034" y="377415"/>
                    <a:pt x="275113" y="378251"/>
                    <a:pt x="276206" y="378444"/>
                  </a:cubicBezTo>
                  <a:lnTo>
                    <a:pt x="278264" y="377222"/>
                  </a:lnTo>
                  <a:cubicBezTo>
                    <a:pt x="280810" y="375602"/>
                    <a:pt x="284185" y="376348"/>
                    <a:pt x="285812" y="378894"/>
                  </a:cubicBezTo>
                  <a:cubicBezTo>
                    <a:pt x="286172" y="379466"/>
                    <a:pt x="286422" y="380096"/>
                    <a:pt x="286557" y="380758"/>
                  </a:cubicBezTo>
                  <a:cubicBezTo>
                    <a:pt x="286557" y="384102"/>
                    <a:pt x="286557" y="387638"/>
                    <a:pt x="289322" y="387638"/>
                  </a:cubicBezTo>
                  <a:cubicBezTo>
                    <a:pt x="292086" y="387638"/>
                    <a:pt x="294273" y="387638"/>
                    <a:pt x="294273" y="394067"/>
                  </a:cubicBezTo>
                  <a:cubicBezTo>
                    <a:pt x="294273" y="400497"/>
                    <a:pt x="296459" y="406926"/>
                    <a:pt x="291251" y="412262"/>
                  </a:cubicBezTo>
                  <a:cubicBezTo>
                    <a:pt x="286043" y="417599"/>
                    <a:pt x="279935" y="426857"/>
                    <a:pt x="281028" y="429622"/>
                  </a:cubicBezTo>
                  <a:cubicBezTo>
                    <a:pt x="282121" y="432386"/>
                    <a:pt x="279421" y="437594"/>
                    <a:pt x="283278" y="435665"/>
                  </a:cubicBezTo>
                  <a:cubicBezTo>
                    <a:pt x="287136" y="433736"/>
                    <a:pt x="296137" y="435665"/>
                    <a:pt x="294530" y="437851"/>
                  </a:cubicBezTo>
                  <a:cubicBezTo>
                    <a:pt x="292922" y="440037"/>
                    <a:pt x="294851" y="447752"/>
                    <a:pt x="298388" y="448074"/>
                  </a:cubicBezTo>
                  <a:cubicBezTo>
                    <a:pt x="301924" y="448395"/>
                    <a:pt x="304174" y="450260"/>
                    <a:pt x="303081" y="453539"/>
                  </a:cubicBezTo>
                  <a:cubicBezTo>
                    <a:pt x="301988" y="456818"/>
                    <a:pt x="300059" y="461833"/>
                    <a:pt x="303081" y="461833"/>
                  </a:cubicBezTo>
                  <a:cubicBezTo>
                    <a:pt x="306103" y="461833"/>
                    <a:pt x="310539" y="461833"/>
                    <a:pt x="309960" y="465176"/>
                  </a:cubicBezTo>
                  <a:cubicBezTo>
                    <a:pt x="309382" y="468519"/>
                    <a:pt x="312210" y="471605"/>
                    <a:pt x="317676" y="469291"/>
                  </a:cubicBezTo>
                  <a:cubicBezTo>
                    <a:pt x="320955" y="468005"/>
                    <a:pt x="322562" y="466783"/>
                    <a:pt x="323269" y="468133"/>
                  </a:cubicBezTo>
                  <a:cubicBezTo>
                    <a:pt x="325455" y="468133"/>
                    <a:pt x="325648" y="473020"/>
                    <a:pt x="329699" y="473984"/>
                  </a:cubicBezTo>
                  <a:cubicBezTo>
                    <a:pt x="333749" y="474949"/>
                    <a:pt x="331627" y="465626"/>
                    <a:pt x="330149" y="464147"/>
                  </a:cubicBezTo>
                  <a:cubicBezTo>
                    <a:pt x="328670" y="462669"/>
                    <a:pt x="330663" y="456303"/>
                    <a:pt x="332142" y="457718"/>
                  </a:cubicBezTo>
                  <a:cubicBezTo>
                    <a:pt x="333620" y="459132"/>
                    <a:pt x="337992" y="457718"/>
                    <a:pt x="340500" y="454760"/>
                  </a:cubicBezTo>
                  <a:cubicBezTo>
                    <a:pt x="343007" y="451803"/>
                    <a:pt x="347829" y="457204"/>
                    <a:pt x="349823" y="453796"/>
                  </a:cubicBezTo>
                  <a:cubicBezTo>
                    <a:pt x="351816" y="450389"/>
                    <a:pt x="356252" y="456239"/>
                    <a:pt x="360559" y="453796"/>
                  </a:cubicBezTo>
                  <a:cubicBezTo>
                    <a:pt x="364867" y="451353"/>
                    <a:pt x="366989" y="455725"/>
                    <a:pt x="368918" y="452317"/>
                  </a:cubicBezTo>
                  <a:cubicBezTo>
                    <a:pt x="370846" y="448910"/>
                    <a:pt x="377276" y="444473"/>
                    <a:pt x="378755" y="445888"/>
                  </a:cubicBezTo>
                  <a:cubicBezTo>
                    <a:pt x="381127" y="449225"/>
                    <a:pt x="384946" y="451231"/>
                    <a:pt x="389042" y="451289"/>
                  </a:cubicBezTo>
                  <a:cubicBezTo>
                    <a:pt x="396886" y="452253"/>
                    <a:pt x="392449" y="456175"/>
                    <a:pt x="392449" y="458618"/>
                  </a:cubicBezTo>
                  <a:cubicBezTo>
                    <a:pt x="392449" y="461061"/>
                    <a:pt x="401322" y="467491"/>
                    <a:pt x="404729" y="467941"/>
                  </a:cubicBezTo>
                  <a:cubicBezTo>
                    <a:pt x="405751" y="468391"/>
                    <a:pt x="406639" y="469098"/>
                    <a:pt x="407301" y="469998"/>
                  </a:cubicBezTo>
                  <a:cubicBezTo>
                    <a:pt x="409680" y="468841"/>
                    <a:pt x="413731" y="470770"/>
                    <a:pt x="414888" y="467941"/>
                  </a:cubicBezTo>
                  <a:cubicBezTo>
                    <a:pt x="416045" y="465112"/>
                    <a:pt x="420031" y="465562"/>
                    <a:pt x="421317" y="468326"/>
                  </a:cubicBezTo>
                  <a:cubicBezTo>
                    <a:pt x="422603" y="471091"/>
                    <a:pt x="424853" y="471605"/>
                    <a:pt x="428518" y="468326"/>
                  </a:cubicBezTo>
                  <a:cubicBezTo>
                    <a:pt x="432183" y="465048"/>
                    <a:pt x="434047" y="471605"/>
                    <a:pt x="431797" y="473470"/>
                  </a:cubicBezTo>
                  <a:cubicBezTo>
                    <a:pt x="429547" y="475335"/>
                    <a:pt x="431090" y="480992"/>
                    <a:pt x="434562" y="484336"/>
                  </a:cubicBezTo>
                  <a:cubicBezTo>
                    <a:pt x="438033" y="487679"/>
                    <a:pt x="438612" y="482278"/>
                    <a:pt x="437905" y="478999"/>
                  </a:cubicBezTo>
                  <a:cubicBezTo>
                    <a:pt x="437198" y="475720"/>
                    <a:pt x="443756" y="472570"/>
                    <a:pt x="455328" y="468519"/>
                  </a:cubicBezTo>
                  <a:cubicBezTo>
                    <a:pt x="466901" y="464469"/>
                    <a:pt x="479374" y="456175"/>
                    <a:pt x="479567" y="454375"/>
                  </a:cubicBezTo>
                  <a:cubicBezTo>
                    <a:pt x="479760" y="452574"/>
                    <a:pt x="487861" y="457654"/>
                    <a:pt x="491719" y="454760"/>
                  </a:cubicBezTo>
                  <a:cubicBezTo>
                    <a:pt x="495576" y="451867"/>
                    <a:pt x="509528" y="451417"/>
                    <a:pt x="513193" y="451224"/>
                  </a:cubicBezTo>
                  <a:cubicBezTo>
                    <a:pt x="516858" y="451032"/>
                    <a:pt x="516665" y="447945"/>
                    <a:pt x="520587" y="444795"/>
                  </a:cubicBezTo>
                  <a:cubicBezTo>
                    <a:pt x="524509" y="441644"/>
                    <a:pt x="523480" y="440230"/>
                    <a:pt x="527916" y="438944"/>
                  </a:cubicBezTo>
                  <a:cubicBezTo>
                    <a:pt x="531523" y="437980"/>
                    <a:pt x="534281" y="435074"/>
                    <a:pt x="535053" y="431422"/>
                  </a:cubicBezTo>
                  <a:cubicBezTo>
                    <a:pt x="535053" y="429171"/>
                    <a:pt x="543347" y="428464"/>
                    <a:pt x="543540" y="426086"/>
                  </a:cubicBezTo>
                  <a:cubicBezTo>
                    <a:pt x="543732" y="423707"/>
                    <a:pt x="549969" y="422935"/>
                    <a:pt x="549969" y="420042"/>
                  </a:cubicBezTo>
                  <a:cubicBezTo>
                    <a:pt x="549969" y="417149"/>
                    <a:pt x="553634" y="417599"/>
                    <a:pt x="555305" y="415413"/>
                  </a:cubicBezTo>
                  <a:cubicBezTo>
                    <a:pt x="556977" y="413227"/>
                    <a:pt x="554020" y="406797"/>
                    <a:pt x="556977" y="405833"/>
                  </a:cubicBezTo>
                  <a:cubicBezTo>
                    <a:pt x="559934" y="404868"/>
                    <a:pt x="555820" y="401461"/>
                    <a:pt x="555305" y="399789"/>
                  </a:cubicBezTo>
                  <a:cubicBezTo>
                    <a:pt x="554791" y="398118"/>
                    <a:pt x="560835" y="397796"/>
                    <a:pt x="563921" y="395739"/>
                  </a:cubicBezTo>
                  <a:cubicBezTo>
                    <a:pt x="566949" y="393797"/>
                    <a:pt x="569026" y="390673"/>
                    <a:pt x="569643" y="387124"/>
                  </a:cubicBezTo>
                  <a:cubicBezTo>
                    <a:pt x="570157" y="383652"/>
                    <a:pt x="575301" y="380694"/>
                    <a:pt x="577680" y="379601"/>
                  </a:cubicBezTo>
                  <a:cubicBezTo>
                    <a:pt x="580058" y="378508"/>
                    <a:pt x="581023" y="373686"/>
                    <a:pt x="580251" y="369507"/>
                  </a:cubicBezTo>
                  <a:cubicBezTo>
                    <a:pt x="579480" y="365328"/>
                    <a:pt x="584495" y="366357"/>
                    <a:pt x="582309" y="364685"/>
                  </a:cubicBezTo>
                  <a:cubicBezTo>
                    <a:pt x="580123" y="363013"/>
                    <a:pt x="583209" y="358255"/>
                    <a:pt x="587645" y="357163"/>
                  </a:cubicBezTo>
                  <a:cubicBezTo>
                    <a:pt x="592081" y="356070"/>
                    <a:pt x="584880" y="353884"/>
                    <a:pt x="582502" y="355684"/>
                  </a:cubicBezTo>
                  <a:cubicBezTo>
                    <a:pt x="580123" y="357484"/>
                    <a:pt x="577487" y="350412"/>
                    <a:pt x="575301" y="353112"/>
                  </a:cubicBezTo>
                  <a:cubicBezTo>
                    <a:pt x="573115" y="355812"/>
                    <a:pt x="566878" y="351505"/>
                    <a:pt x="570928" y="350540"/>
                  </a:cubicBezTo>
                  <a:cubicBezTo>
                    <a:pt x="575339" y="348663"/>
                    <a:pt x="579634" y="346516"/>
                    <a:pt x="583787" y="344111"/>
                  </a:cubicBezTo>
                  <a:cubicBezTo>
                    <a:pt x="586488" y="343211"/>
                    <a:pt x="579737" y="337167"/>
                    <a:pt x="576201" y="337360"/>
                  </a:cubicBezTo>
                  <a:cubicBezTo>
                    <a:pt x="572665" y="337553"/>
                    <a:pt x="568871" y="329259"/>
                    <a:pt x="565207" y="329259"/>
                  </a:cubicBezTo>
                  <a:cubicBezTo>
                    <a:pt x="561542" y="329259"/>
                    <a:pt x="567971" y="326687"/>
                    <a:pt x="572214" y="328873"/>
                  </a:cubicBezTo>
                  <a:cubicBezTo>
                    <a:pt x="576458" y="331059"/>
                    <a:pt x="581344" y="332924"/>
                    <a:pt x="583209" y="331059"/>
                  </a:cubicBezTo>
                  <a:cubicBezTo>
                    <a:pt x="585073" y="329195"/>
                    <a:pt x="576008" y="321930"/>
                    <a:pt x="572729" y="319358"/>
                  </a:cubicBezTo>
                  <a:cubicBezTo>
                    <a:pt x="569450" y="316786"/>
                    <a:pt x="572729" y="313250"/>
                    <a:pt x="570543" y="311771"/>
                  </a:cubicBezTo>
                  <a:cubicBezTo>
                    <a:pt x="566839" y="306981"/>
                    <a:pt x="563985" y="301587"/>
                    <a:pt x="562120" y="295826"/>
                  </a:cubicBezTo>
                  <a:cubicBezTo>
                    <a:pt x="560642" y="291583"/>
                    <a:pt x="552926" y="290876"/>
                    <a:pt x="551062" y="288111"/>
                  </a:cubicBezTo>
                  <a:cubicBezTo>
                    <a:pt x="549198" y="285346"/>
                    <a:pt x="551062" y="278917"/>
                    <a:pt x="556977" y="276538"/>
                  </a:cubicBezTo>
                  <a:cubicBezTo>
                    <a:pt x="562892" y="274159"/>
                    <a:pt x="560256" y="269402"/>
                    <a:pt x="562828" y="270109"/>
                  </a:cubicBezTo>
                  <a:cubicBezTo>
                    <a:pt x="565399" y="270816"/>
                    <a:pt x="567650" y="269595"/>
                    <a:pt x="569643" y="265351"/>
                  </a:cubicBezTo>
                  <a:cubicBezTo>
                    <a:pt x="571636" y="261108"/>
                    <a:pt x="575172" y="263679"/>
                    <a:pt x="577165" y="261493"/>
                  </a:cubicBezTo>
                  <a:cubicBezTo>
                    <a:pt x="579158" y="259307"/>
                    <a:pt x="588223" y="259436"/>
                    <a:pt x="591310" y="257250"/>
                  </a:cubicBezTo>
                  <a:cubicBezTo>
                    <a:pt x="594396" y="255064"/>
                    <a:pt x="588352" y="248249"/>
                    <a:pt x="584173" y="249342"/>
                  </a:cubicBezTo>
                  <a:cubicBezTo>
                    <a:pt x="579480" y="250467"/>
                    <a:pt x="574593" y="248474"/>
                    <a:pt x="572022" y="244391"/>
                  </a:cubicBezTo>
                  <a:cubicBezTo>
                    <a:pt x="569064" y="240019"/>
                    <a:pt x="561349" y="252492"/>
                    <a:pt x="555498" y="255257"/>
                  </a:cubicBezTo>
                  <a:cubicBezTo>
                    <a:pt x="549647" y="258022"/>
                    <a:pt x="545790" y="250306"/>
                    <a:pt x="547783" y="245292"/>
                  </a:cubicBezTo>
                  <a:cubicBezTo>
                    <a:pt x="549776" y="240276"/>
                    <a:pt x="543218" y="240534"/>
                    <a:pt x="534924" y="240919"/>
                  </a:cubicBezTo>
                  <a:cubicBezTo>
                    <a:pt x="526630" y="241305"/>
                    <a:pt x="529781" y="226196"/>
                    <a:pt x="534924" y="225489"/>
                  </a:cubicBezTo>
                  <a:cubicBezTo>
                    <a:pt x="540068" y="224782"/>
                    <a:pt x="547268" y="230054"/>
                    <a:pt x="550355" y="220860"/>
                  </a:cubicBezTo>
                  <a:cubicBezTo>
                    <a:pt x="553441" y="211666"/>
                    <a:pt x="557877" y="218867"/>
                    <a:pt x="564885" y="210766"/>
                  </a:cubicBezTo>
                  <a:cubicBezTo>
                    <a:pt x="571893" y="202665"/>
                    <a:pt x="579930" y="197907"/>
                    <a:pt x="585973" y="202536"/>
                  </a:cubicBezTo>
                  <a:cubicBezTo>
                    <a:pt x="592017" y="207165"/>
                    <a:pt x="579544" y="214816"/>
                    <a:pt x="577551" y="219381"/>
                  </a:cubicBezTo>
                  <a:cubicBezTo>
                    <a:pt x="575558" y="223946"/>
                    <a:pt x="579415" y="225489"/>
                    <a:pt x="575687" y="228961"/>
                  </a:cubicBezTo>
                  <a:cubicBezTo>
                    <a:pt x="571957" y="232433"/>
                    <a:pt x="577165" y="233397"/>
                    <a:pt x="584366" y="228961"/>
                  </a:cubicBezTo>
                  <a:cubicBezTo>
                    <a:pt x="591631" y="224023"/>
                    <a:pt x="599314" y="219722"/>
                    <a:pt x="607319" y="216102"/>
                  </a:cubicBezTo>
                  <a:cubicBezTo>
                    <a:pt x="609235" y="215427"/>
                    <a:pt x="611273" y="215163"/>
                    <a:pt x="613298" y="215331"/>
                  </a:cubicBezTo>
                  <a:cubicBezTo>
                    <a:pt x="613838" y="213183"/>
                    <a:pt x="615079" y="211280"/>
                    <a:pt x="616834" y="209930"/>
                  </a:cubicBezTo>
                  <a:cubicBezTo>
                    <a:pt x="624987" y="206445"/>
                    <a:pt x="632766" y="202131"/>
                    <a:pt x="640044" y="197071"/>
                  </a:cubicBezTo>
                  <a:cubicBezTo>
                    <a:pt x="642423" y="193921"/>
                    <a:pt x="644866" y="188263"/>
                    <a:pt x="648017" y="188263"/>
                  </a:cubicBezTo>
                  <a:cubicBezTo>
                    <a:pt x="651167" y="188263"/>
                    <a:pt x="651232" y="191477"/>
                    <a:pt x="656054" y="191477"/>
                  </a:cubicBezTo>
                  <a:cubicBezTo>
                    <a:pt x="660876" y="191477"/>
                    <a:pt x="666469" y="193085"/>
                    <a:pt x="664026" y="189099"/>
                  </a:cubicBezTo>
                  <a:cubicBezTo>
                    <a:pt x="661583" y="185112"/>
                    <a:pt x="663255" y="185112"/>
                    <a:pt x="668848" y="184277"/>
                  </a:cubicBezTo>
                  <a:cubicBezTo>
                    <a:pt x="674442" y="183441"/>
                    <a:pt x="673670" y="177847"/>
                    <a:pt x="677656" y="177847"/>
                  </a:cubicBezTo>
                  <a:cubicBezTo>
                    <a:pt x="681642" y="177847"/>
                    <a:pt x="680871" y="168203"/>
                    <a:pt x="684857" y="168203"/>
                  </a:cubicBezTo>
                  <a:cubicBezTo>
                    <a:pt x="688843" y="168203"/>
                    <a:pt x="690451" y="173797"/>
                    <a:pt x="695273" y="172189"/>
                  </a:cubicBezTo>
                  <a:cubicBezTo>
                    <a:pt x="696437" y="171971"/>
                    <a:pt x="697639" y="172151"/>
                    <a:pt x="698680" y="172704"/>
                  </a:cubicBezTo>
                  <a:lnTo>
                    <a:pt x="701702" y="170453"/>
                  </a:lnTo>
                  <a:cubicBezTo>
                    <a:pt x="701779" y="166474"/>
                    <a:pt x="701503" y="162494"/>
                    <a:pt x="700866" y="158559"/>
                  </a:cubicBezTo>
                  <a:cubicBezTo>
                    <a:pt x="699002" y="154123"/>
                    <a:pt x="700866" y="150844"/>
                    <a:pt x="700095" y="148272"/>
                  </a:cubicBezTo>
                  <a:cubicBezTo>
                    <a:pt x="699323" y="145700"/>
                    <a:pt x="699002" y="139464"/>
                    <a:pt x="701959" y="139464"/>
                  </a:cubicBezTo>
                  <a:cubicBezTo>
                    <a:pt x="704917" y="139464"/>
                    <a:pt x="708389" y="132070"/>
                    <a:pt x="712182" y="134642"/>
                  </a:cubicBezTo>
                  <a:cubicBezTo>
                    <a:pt x="715976" y="137214"/>
                    <a:pt x="723240" y="137985"/>
                    <a:pt x="723240" y="134642"/>
                  </a:cubicBezTo>
                  <a:cubicBezTo>
                    <a:pt x="723240" y="131299"/>
                    <a:pt x="728384" y="130977"/>
                    <a:pt x="729091" y="126605"/>
                  </a:cubicBezTo>
                  <a:cubicBezTo>
                    <a:pt x="729798" y="122233"/>
                    <a:pt x="735521" y="121076"/>
                    <a:pt x="736485" y="117025"/>
                  </a:cubicBezTo>
                  <a:cubicBezTo>
                    <a:pt x="737449" y="112975"/>
                    <a:pt x="739443" y="103459"/>
                    <a:pt x="742914" y="101209"/>
                  </a:cubicBezTo>
                  <a:cubicBezTo>
                    <a:pt x="746386" y="98959"/>
                    <a:pt x="742143" y="97480"/>
                    <a:pt x="742528" y="90858"/>
                  </a:cubicBezTo>
                  <a:close/>
                </a:path>
              </a:pathLst>
            </a:custGeom>
            <a:solidFill>
              <a:srgbClr val="E6553F"/>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25" name="Freeform 77">
              <a:extLst>
                <a:ext uri="{FF2B5EF4-FFF2-40B4-BE49-F238E27FC236}">
                  <a16:creationId xmlns:a16="http://schemas.microsoft.com/office/drawing/2014/main" id="{FC321B9F-BF65-3412-8A4A-CCA23144414E}"/>
                </a:ext>
              </a:extLst>
            </p:cNvPr>
            <p:cNvSpPr/>
            <p:nvPr/>
          </p:nvSpPr>
          <p:spPr>
            <a:xfrm>
              <a:off x="3463676" y="2690731"/>
              <a:ext cx="70723" cy="25718"/>
            </a:xfrm>
            <a:custGeom>
              <a:avLst/>
              <a:gdLst>
                <a:gd name="connsiteX0" fmla="*/ 92 w 70723"/>
                <a:gd name="connsiteY0" fmla="*/ 22465 h 25717"/>
                <a:gd name="connsiteX1" fmla="*/ 16037 w 70723"/>
                <a:gd name="connsiteY1" fmla="*/ 26322 h 25717"/>
                <a:gd name="connsiteX2" fmla="*/ 33332 w 70723"/>
                <a:gd name="connsiteY2" fmla="*/ 28573 h 25717"/>
                <a:gd name="connsiteX3" fmla="*/ 34232 w 70723"/>
                <a:gd name="connsiteY3" fmla="*/ 29087 h 25717"/>
                <a:gd name="connsiteX4" fmla="*/ 49663 w 70723"/>
                <a:gd name="connsiteY4" fmla="*/ 23558 h 25717"/>
                <a:gd name="connsiteX5" fmla="*/ 75380 w 70723"/>
                <a:gd name="connsiteY5" fmla="*/ 18607 h 25717"/>
                <a:gd name="connsiteX6" fmla="*/ 42333 w 70723"/>
                <a:gd name="connsiteY6" fmla="*/ 4848 h 25717"/>
                <a:gd name="connsiteX7" fmla="*/ 35904 w 70723"/>
                <a:gd name="connsiteY7" fmla="*/ 4398 h 25717"/>
                <a:gd name="connsiteX8" fmla="*/ 16166 w 70723"/>
                <a:gd name="connsiteY8" fmla="*/ 991 h 25717"/>
                <a:gd name="connsiteX9" fmla="*/ 24460 w 70723"/>
                <a:gd name="connsiteY9" fmla="*/ 18028 h 25717"/>
                <a:gd name="connsiteX10" fmla="*/ 92 w 70723"/>
                <a:gd name="connsiteY10" fmla="*/ 22465 h 2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723" h="25717">
                  <a:moveTo>
                    <a:pt x="92" y="22465"/>
                  </a:moveTo>
                  <a:cubicBezTo>
                    <a:pt x="-1001" y="25229"/>
                    <a:pt x="7808" y="28894"/>
                    <a:pt x="16037" y="26322"/>
                  </a:cubicBezTo>
                  <a:cubicBezTo>
                    <a:pt x="21849" y="24471"/>
                    <a:pt x="28189" y="25294"/>
                    <a:pt x="33332" y="28573"/>
                  </a:cubicBezTo>
                  <a:lnTo>
                    <a:pt x="34232" y="29087"/>
                  </a:lnTo>
                  <a:cubicBezTo>
                    <a:pt x="38669" y="31273"/>
                    <a:pt x="39762" y="26837"/>
                    <a:pt x="49663" y="23558"/>
                  </a:cubicBezTo>
                  <a:cubicBezTo>
                    <a:pt x="59564" y="20279"/>
                    <a:pt x="75380" y="26322"/>
                    <a:pt x="75380" y="18607"/>
                  </a:cubicBezTo>
                  <a:cubicBezTo>
                    <a:pt x="75380" y="10892"/>
                    <a:pt x="48956" y="2598"/>
                    <a:pt x="42333" y="4848"/>
                  </a:cubicBezTo>
                  <a:cubicBezTo>
                    <a:pt x="40186" y="5247"/>
                    <a:pt x="37974" y="5093"/>
                    <a:pt x="35904" y="4398"/>
                  </a:cubicBezTo>
                  <a:cubicBezTo>
                    <a:pt x="28896" y="2662"/>
                    <a:pt x="20216" y="-2031"/>
                    <a:pt x="16166" y="991"/>
                  </a:cubicBezTo>
                  <a:cubicBezTo>
                    <a:pt x="10701" y="4848"/>
                    <a:pt x="24460" y="13078"/>
                    <a:pt x="24460" y="18028"/>
                  </a:cubicBezTo>
                  <a:cubicBezTo>
                    <a:pt x="24460" y="22979"/>
                    <a:pt x="2471" y="17064"/>
                    <a:pt x="92" y="22465"/>
                  </a:cubicBezTo>
                  <a:close/>
                </a:path>
              </a:pathLst>
            </a:custGeom>
            <a:solidFill>
              <a:srgbClr val="F3AB00"/>
            </a:solidFill>
            <a:ln w="6429" cap="flat">
              <a:solidFill>
                <a:srgbClr val="F3AB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26" name="Freeform 78">
              <a:extLst>
                <a:ext uri="{FF2B5EF4-FFF2-40B4-BE49-F238E27FC236}">
                  <a16:creationId xmlns:a16="http://schemas.microsoft.com/office/drawing/2014/main" id="{43EBC194-A9CA-B2BB-2B10-51C535ADE1DE}"/>
                </a:ext>
              </a:extLst>
            </p:cNvPr>
            <p:cNvSpPr/>
            <p:nvPr/>
          </p:nvSpPr>
          <p:spPr>
            <a:xfrm>
              <a:off x="2933860" y="2520829"/>
              <a:ext cx="1022271" cy="1202293"/>
            </a:xfrm>
            <a:custGeom>
              <a:avLst/>
              <a:gdLst>
                <a:gd name="connsiteX0" fmla="*/ 1024007 w 1022270"/>
                <a:gd name="connsiteY0" fmla="*/ 497055 h 1202293"/>
                <a:gd name="connsiteX1" fmla="*/ 1013269 w 1022270"/>
                <a:gd name="connsiteY1" fmla="*/ 489918 h 1202293"/>
                <a:gd name="connsiteX2" fmla="*/ 983501 w 1022270"/>
                <a:gd name="connsiteY2" fmla="*/ 473909 h 1202293"/>
                <a:gd name="connsiteX3" fmla="*/ 947111 w 1022270"/>
                <a:gd name="connsiteY3" fmla="*/ 462658 h 1202293"/>
                <a:gd name="connsiteX4" fmla="*/ 922615 w 1022270"/>
                <a:gd name="connsiteY4" fmla="*/ 456872 h 1202293"/>
                <a:gd name="connsiteX5" fmla="*/ 906349 w 1022270"/>
                <a:gd name="connsiteY5" fmla="*/ 464844 h 1202293"/>
                <a:gd name="connsiteX6" fmla="*/ 908792 w 1022270"/>
                <a:gd name="connsiteY6" fmla="*/ 453014 h 1202293"/>
                <a:gd name="connsiteX7" fmla="*/ 879603 w 1022270"/>
                <a:gd name="connsiteY7" fmla="*/ 435333 h 1202293"/>
                <a:gd name="connsiteX8" fmla="*/ 861408 w 1022270"/>
                <a:gd name="connsiteY8" fmla="*/ 440862 h 1202293"/>
                <a:gd name="connsiteX9" fmla="*/ 852599 w 1022270"/>
                <a:gd name="connsiteY9" fmla="*/ 446906 h 1202293"/>
                <a:gd name="connsiteX10" fmla="*/ 846170 w 1022270"/>
                <a:gd name="connsiteY10" fmla="*/ 447228 h 1202293"/>
                <a:gd name="connsiteX11" fmla="*/ 856907 w 1022270"/>
                <a:gd name="connsiteY11" fmla="*/ 432890 h 1202293"/>
                <a:gd name="connsiteX12" fmla="*/ 831833 w 1022270"/>
                <a:gd name="connsiteY12" fmla="*/ 426461 h 1202293"/>
                <a:gd name="connsiteX13" fmla="*/ 823860 w 1022270"/>
                <a:gd name="connsiteY13" fmla="*/ 436105 h 1202293"/>
                <a:gd name="connsiteX14" fmla="*/ 827203 w 1022270"/>
                <a:gd name="connsiteY14" fmla="*/ 425882 h 1202293"/>
                <a:gd name="connsiteX15" fmla="*/ 839548 w 1022270"/>
                <a:gd name="connsiteY15" fmla="*/ 410451 h 1202293"/>
                <a:gd name="connsiteX16" fmla="*/ 829389 w 1022270"/>
                <a:gd name="connsiteY16" fmla="*/ 397207 h 1202293"/>
                <a:gd name="connsiteX17" fmla="*/ 820453 w 1022270"/>
                <a:gd name="connsiteY17" fmla="*/ 373354 h 1202293"/>
                <a:gd name="connsiteX18" fmla="*/ 820453 w 1022270"/>
                <a:gd name="connsiteY18" fmla="*/ 373354 h 1202293"/>
                <a:gd name="connsiteX19" fmla="*/ 799236 w 1022270"/>
                <a:gd name="connsiteY19" fmla="*/ 356766 h 1202293"/>
                <a:gd name="connsiteX20" fmla="*/ 788820 w 1022270"/>
                <a:gd name="connsiteY20" fmla="*/ 353294 h 1202293"/>
                <a:gd name="connsiteX21" fmla="*/ 776411 w 1022270"/>
                <a:gd name="connsiteY21" fmla="*/ 350465 h 1202293"/>
                <a:gd name="connsiteX22" fmla="*/ 760402 w 1022270"/>
                <a:gd name="connsiteY22" fmla="*/ 350465 h 1202293"/>
                <a:gd name="connsiteX23" fmla="*/ 751015 w 1022270"/>
                <a:gd name="connsiteY23" fmla="*/ 350465 h 1202293"/>
                <a:gd name="connsiteX24" fmla="*/ 749794 w 1022270"/>
                <a:gd name="connsiteY24" fmla="*/ 350787 h 1202293"/>
                <a:gd name="connsiteX25" fmla="*/ 738349 w 1022270"/>
                <a:gd name="connsiteY25" fmla="*/ 340564 h 1202293"/>
                <a:gd name="connsiteX26" fmla="*/ 731836 w 1022270"/>
                <a:gd name="connsiteY26" fmla="*/ 334218 h 1202293"/>
                <a:gd name="connsiteX27" fmla="*/ 731920 w 1022270"/>
                <a:gd name="connsiteY27" fmla="*/ 333106 h 1202293"/>
                <a:gd name="connsiteX28" fmla="*/ 719511 w 1022270"/>
                <a:gd name="connsiteY28" fmla="*/ 322626 h 1202293"/>
                <a:gd name="connsiteX29" fmla="*/ 714947 w 1022270"/>
                <a:gd name="connsiteY29" fmla="*/ 319733 h 1202293"/>
                <a:gd name="connsiteX30" fmla="*/ 696880 w 1022270"/>
                <a:gd name="connsiteY30" fmla="*/ 317933 h 1202293"/>
                <a:gd name="connsiteX31" fmla="*/ 700223 w 1022270"/>
                <a:gd name="connsiteY31" fmla="*/ 307710 h 1202293"/>
                <a:gd name="connsiteX32" fmla="*/ 681707 w 1022270"/>
                <a:gd name="connsiteY32" fmla="*/ 300831 h 1202293"/>
                <a:gd name="connsiteX33" fmla="*/ 683378 w 1022270"/>
                <a:gd name="connsiteY33" fmla="*/ 293951 h 1202293"/>
                <a:gd name="connsiteX34" fmla="*/ 672898 w 1022270"/>
                <a:gd name="connsiteY34" fmla="*/ 290929 h 1202293"/>
                <a:gd name="connsiteX35" fmla="*/ 648917 w 1022270"/>
                <a:gd name="connsiteY35" fmla="*/ 299480 h 1202293"/>
                <a:gd name="connsiteX36" fmla="*/ 625514 w 1022270"/>
                <a:gd name="connsiteY36" fmla="*/ 292601 h 1202293"/>
                <a:gd name="connsiteX37" fmla="*/ 609248 w 1022270"/>
                <a:gd name="connsiteY37" fmla="*/ 289836 h 1202293"/>
                <a:gd name="connsiteX38" fmla="*/ 602413 w 1022270"/>
                <a:gd name="connsiteY38" fmla="*/ 280192 h 1202293"/>
                <a:gd name="connsiteX39" fmla="*/ 599604 w 1022270"/>
                <a:gd name="connsiteY39" fmla="*/ 280192 h 1202293"/>
                <a:gd name="connsiteX40" fmla="*/ 589124 w 1022270"/>
                <a:gd name="connsiteY40" fmla="*/ 273313 h 1202293"/>
                <a:gd name="connsiteX41" fmla="*/ 585587 w 1022270"/>
                <a:gd name="connsiteY41" fmla="*/ 281285 h 1202293"/>
                <a:gd name="connsiteX42" fmla="*/ 568742 w 1022270"/>
                <a:gd name="connsiteY42" fmla="*/ 290929 h 1202293"/>
                <a:gd name="connsiteX43" fmla="*/ 572857 w 1022270"/>
                <a:gd name="connsiteY43" fmla="*/ 309124 h 1202293"/>
                <a:gd name="connsiteX44" fmla="*/ 559677 w 1022270"/>
                <a:gd name="connsiteY44" fmla="*/ 304688 h 1202293"/>
                <a:gd name="connsiteX45" fmla="*/ 565142 w 1022270"/>
                <a:gd name="connsiteY45" fmla="*/ 288486 h 1202293"/>
                <a:gd name="connsiteX46" fmla="*/ 563535 w 1022270"/>
                <a:gd name="connsiteY46" fmla="*/ 279871 h 1202293"/>
                <a:gd name="connsiteX47" fmla="*/ 566557 w 1022270"/>
                <a:gd name="connsiteY47" fmla="*/ 277428 h 1202293"/>
                <a:gd name="connsiteX48" fmla="*/ 569578 w 1022270"/>
                <a:gd name="connsiteY48" fmla="*/ 269712 h 1202293"/>
                <a:gd name="connsiteX49" fmla="*/ 555498 w 1022270"/>
                <a:gd name="connsiteY49" fmla="*/ 276142 h 1202293"/>
                <a:gd name="connsiteX50" fmla="*/ 544761 w 1022270"/>
                <a:gd name="connsiteY50" fmla="*/ 282571 h 1202293"/>
                <a:gd name="connsiteX51" fmla="*/ 533445 w 1022270"/>
                <a:gd name="connsiteY51" fmla="*/ 286172 h 1202293"/>
                <a:gd name="connsiteX52" fmla="*/ 527723 w 1022270"/>
                <a:gd name="connsiteY52" fmla="*/ 285336 h 1202293"/>
                <a:gd name="connsiteX53" fmla="*/ 516086 w 1022270"/>
                <a:gd name="connsiteY53" fmla="*/ 296137 h 1202293"/>
                <a:gd name="connsiteX54" fmla="*/ 511714 w 1022270"/>
                <a:gd name="connsiteY54" fmla="*/ 307967 h 1202293"/>
                <a:gd name="connsiteX55" fmla="*/ 499305 w 1022270"/>
                <a:gd name="connsiteY55" fmla="*/ 322305 h 1202293"/>
                <a:gd name="connsiteX56" fmla="*/ 496605 w 1022270"/>
                <a:gd name="connsiteY56" fmla="*/ 322948 h 1202293"/>
                <a:gd name="connsiteX57" fmla="*/ 488825 w 1022270"/>
                <a:gd name="connsiteY57" fmla="*/ 313175 h 1202293"/>
                <a:gd name="connsiteX58" fmla="*/ 471466 w 1022270"/>
                <a:gd name="connsiteY58" fmla="*/ 304945 h 1202293"/>
                <a:gd name="connsiteX59" fmla="*/ 453850 w 1022270"/>
                <a:gd name="connsiteY59" fmla="*/ 311375 h 1202293"/>
                <a:gd name="connsiteX60" fmla="*/ 433983 w 1022270"/>
                <a:gd name="connsiteY60" fmla="*/ 310796 h 1202293"/>
                <a:gd name="connsiteX61" fmla="*/ 427553 w 1022270"/>
                <a:gd name="connsiteY61" fmla="*/ 305074 h 1202293"/>
                <a:gd name="connsiteX62" fmla="*/ 415273 w 1022270"/>
                <a:gd name="connsiteY62" fmla="*/ 289772 h 1202293"/>
                <a:gd name="connsiteX63" fmla="*/ 413537 w 1022270"/>
                <a:gd name="connsiteY63" fmla="*/ 287072 h 1202293"/>
                <a:gd name="connsiteX64" fmla="*/ 416559 w 1022270"/>
                <a:gd name="connsiteY64" fmla="*/ 271127 h 1202293"/>
                <a:gd name="connsiteX65" fmla="*/ 418231 w 1022270"/>
                <a:gd name="connsiteY65" fmla="*/ 249910 h 1202293"/>
                <a:gd name="connsiteX66" fmla="*/ 420995 w 1022270"/>
                <a:gd name="connsiteY66" fmla="*/ 237051 h 1202293"/>
                <a:gd name="connsiteX67" fmla="*/ 420995 w 1022270"/>
                <a:gd name="connsiteY67" fmla="*/ 235830 h 1202293"/>
                <a:gd name="connsiteX68" fmla="*/ 407172 w 1022270"/>
                <a:gd name="connsiteY68" fmla="*/ 226057 h 1202293"/>
                <a:gd name="connsiteX69" fmla="*/ 380748 w 1022270"/>
                <a:gd name="connsiteY69" fmla="*/ 225478 h 1202293"/>
                <a:gd name="connsiteX70" fmla="*/ 357602 w 1022270"/>
                <a:gd name="connsiteY70" fmla="*/ 226893 h 1202293"/>
                <a:gd name="connsiteX71" fmla="*/ 357602 w 1022270"/>
                <a:gd name="connsiteY71" fmla="*/ 226893 h 1202293"/>
                <a:gd name="connsiteX72" fmla="*/ 352587 w 1022270"/>
                <a:gd name="connsiteY72" fmla="*/ 223935 h 1202293"/>
                <a:gd name="connsiteX73" fmla="*/ 356444 w 1022270"/>
                <a:gd name="connsiteY73" fmla="*/ 217506 h 1202293"/>
                <a:gd name="connsiteX74" fmla="*/ 359788 w 1022270"/>
                <a:gd name="connsiteY74" fmla="*/ 196868 h 1202293"/>
                <a:gd name="connsiteX75" fmla="*/ 362552 w 1022270"/>
                <a:gd name="connsiteY75" fmla="*/ 195260 h 1202293"/>
                <a:gd name="connsiteX76" fmla="*/ 362552 w 1022270"/>
                <a:gd name="connsiteY76" fmla="*/ 195260 h 1202293"/>
                <a:gd name="connsiteX77" fmla="*/ 368017 w 1022270"/>
                <a:gd name="connsiteY77" fmla="*/ 178415 h 1202293"/>
                <a:gd name="connsiteX78" fmla="*/ 370268 w 1022270"/>
                <a:gd name="connsiteY78" fmla="*/ 164335 h 1202293"/>
                <a:gd name="connsiteX79" fmla="*/ 377147 w 1022270"/>
                <a:gd name="connsiteY79" fmla="*/ 154112 h 1202293"/>
                <a:gd name="connsiteX80" fmla="*/ 366410 w 1022270"/>
                <a:gd name="connsiteY80" fmla="*/ 151412 h 1202293"/>
                <a:gd name="connsiteX81" fmla="*/ 347122 w 1022270"/>
                <a:gd name="connsiteY81" fmla="*/ 152183 h 1202293"/>
                <a:gd name="connsiteX82" fmla="*/ 331177 w 1022270"/>
                <a:gd name="connsiteY82" fmla="*/ 166521 h 1202293"/>
                <a:gd name="connsiteX83" fmla="*/ 327577 w 1022270"/>
                <a:gd name="connsiteY83" fmla="*/ 177837 h 1202293"/>
                <a:gd name="connsiteX84" fmla="*/ 319347 w 1022270"/>
                <a:gd name="connsiteY84" fmla="*/ 189152 h 1202293"/>
                <a:gd name="connsiteX85" fmla="*/ 309960 w 1022270"/>
                <a:gd name="connsiteY85" fmla="*/ 187738 h 1202293"/>
                <a:gd name="connsiteX86" fmla="*/ 280706 w 1022270"/>
                <a:gd name="connsiteY86" fmla="*/ 194167 h 1202293"/>
                <a:gd name="connsiteX87" fmla="*/ 266690 w 1022270"/>
                <a:gd name="connsiteY87" fmla="*/ 187738 h 1202293"/>
                <a:gd name="connsiteX88" fmla="*/ 259490 w 1022270"/>
                <a:gd name="connsiteY88" fmla="*/ 174879 h 1202293"/>
                <a:gd name="connsiteX89" fmla="*/ 246309 w 1022270"/>
                <a:gd name="connsiteY89" fmla="*/ 158613 h 1202293"/>
                <a:gd name="connsiteX90" fmla="*/ 241616 w 1022270"/>
                <a:gd name="connsiteY90" fmla="*/ 134374 h 1202293"/>
                <a:gd name="connsiteX91" fmla="*/ 245731 w 1022270"/>
                <a:gd name="connsiteY91" fmla="*/ 99655 h 1202293"/>
                <a:gd name="connsiteX92" fmla="*/ 246824 w 1022270"/>
                <a:gd name="connsiteY92" fmla="*/ 94448 h 1202293"/>
                <a:gd name="connsiteX93" fmla="*/ 241680 w 1022270"/>
                <a:gd name="connsiteY93" fmla="*/ 92519 h 1202293"/>
                <a:gd name="connsiteX94" fmla="*/ 224321 w 1022270"/>
                <a:gd name="connsiteY94" fmla="*/ 86089 h 1202293"/>
                <a:gd name="connsiteX95" fmla="*/ 220785 w 1022270"/>
                <a:gd name="connsiteY95" fmla="*/ 78438 h 1202293"/>
                <a:gd name="connsiteX96" fmla="*/ 217827 w 1022270"/>
                <a:gd name="connsiteY96" fmla="*/ 68987 h 1202293"/>
                <a:gd name="connsiteX97" fmla="*/ 206061 w 1022270"/>
                <a:gd name="connsiteY97" fmla="*/ 52207 h 1202293"/>
                <a:gd name="connsiteX98" fmla="*/ 184009 w 1022270"/>
                <a:gd name="connsiteY98" fmla="*/ 39348 h 1202293"/>
                <a:gd name="connsiteX99" fmla="*/ 174236 w 1022270"/>
                <a:gd name="connsiteY99" fmla="*/ 50856 h 1202293"/>
                <a:gd name="connsiteX100" fmla="*/ 159834 w 1022270"/>
                <a:gd name="connsiteY100" fmla="*/ 43463 h 1202293"/>
                <a:gd name="connsiteX101" fmla="*/ 155398 w 1022270"/>
                <a:gd name="connsiteY101" fmla="*/ 35554 h 1202293"/>
                <a:gd name="connsiteX102" fmla="*/ 147490 w 1022270"/>
                <a:gd name="connsiteY102" fmla="*/ 25846 h 1202293"/>
                <a:gd name="connsiteX103" fmla="*/ 133345 w 1022270"/>
                <a:gd name="connsiteY103" fmla="*/ 12987 h 1202293"/>
                <a:gd name="connsiteX104" fmla="*/ 114057 w 1022270"/>
                <a:gd name="connsiteY104" fmla="*/ 12987 h 1202293"/>
                <a:gd name="connsiteX105" fmla="*/ 109942 w 1022270"/>
                <a:gd name="connsiteY105" fmla="*/ 18260 h 1202293"/>
                <a:gd name="connsiteX106" fmla="*/ 74581 w 1022270"/>
                <a:gd name="connsiteY106" fmla="*/ 18581 h 1202293"/>
                <a:gd name="connsiteX107" fmla="*/ 42434 w 1022270"/>
                <a:gd name="connsiteY107" fmla="*/ 7394 h 1202293"/>
                <a:gd name="connsiteX108" fmla="*/ 28611 w 1022270"/>
                <a:gd name="connsiteY108" fmla="*/ 0 h 1202293"/>
                <a:gd name="connsiteX109" fmla="*/ 0 w 1022270"/>
                <a:gd name="connsiteY109" fmla="*/ 3794 h 1202293"/>
                <a:gd name="connsiteX110" fmla="*/ 6429 w 1022270"/>
                <a:gd name="connsiteY110" fmla="*/ 14145 h 1202293"/>
                <a:gd name="connsiteX111" fmla="*/ 16909 w 1022270"/>
                <a:gd name="connsiteY111" fmla="*/ 38383 h 1202293"/>
                <a:gd name="connsiteX112" fmla="*/ 32340 w 1022270"/>
                <a:gd name="connsiteY112" fmla="*/ 50792 h 1202293"/>
                <a:gd name="connsiteX113" fmla="*/ 38383 w 1022270"/>
                <a:gd name="connsiteY113" fmla="*/ 67316 h 1202293"/>
                <a:gd name="connsiteX114" fmla="*/ 28482 w 1022270"/>
                <a:gd name="connsiteY114" fmla="*/ 68151 h 1202293"/>
                <a:gd name="connsiteX115" fmla="*/ 43913 w 1022270"/>
                <a:gd name="connsiteY115" fmla="*/ 79724 h 1202293"/>
                <a:gd name="connsiteX116" fmla="*/ 57414 w 1022270"/>
                <a:gd name="connsiteY116" fmla="*/ 87954 h 1202293"/>
                <a:gd name="connsiteX117" fmla="*/ 60950 w 1022270"/>
                <a:gd name="connsiteY117" fmla="*/ 103384 h 1202293"/>
                <a:gd name="connsiteX118" fmla="*/ 75288 w 1022270"/>
                <a:gd name="connsiteY118" fmla="*/ 116243 h 1202293"/>
                <a:gd name="connsiteX119" fmla="*/ 88532 w 1022270"/>
                <a:gd name="connsiteY119" fmla="*/ 132252 h 1202293"/>
                <a:gd name="connsiteX120" fmla="*/ 94576 w 1022270"/>
                <a:gd name="connsiteY120" fmla="*/ 128395 h 1202293"/>
                <a:gd name="connsiteX121" fmla="*/ 91811 w 1022270"/>
                <a:gd name="connsiteY121" fmla="*/ 118494 h 1202293"/>
                <a:gd name="connsiteX122" fmla="*/ 81332 w 1022270"/>
                <a:gd name="connsiteY122" fmla="*/ 114057 h 1202293"/>
                <a:gd name="connsiteX123" fmla="*/ 78310 w 1022270"/>
                <a:gd name="connsiteY123" fmla="*/ 103063 h 1202293"/>
                <a:gd name="connsiteX124" fmla="*/ 70337 w 1022270"/>
                <a:gd name="connsiteY124" fmla="*/ 85382 h 1202293"/>
                <a:gd name="connsiteX125" fmla="*/ 56578 w 1022270"/>
                <a:gd name="connsiteY125" fmla="*/ 66673 h 1202293"/>
                <a:gd name="connsiteX126" fmla="*/ 46613 w 1022270"/>
                <a:gd name="connsiteY126" fmla="*/ 53171 h 1202293"/>
                <a:gd name="connsiteX127" fmla="*/ 48027 w 1022270"/>
                <a:gd name="connsiteY127" fmla="*/ 46742 h 1202293"/>
                <a:gd name="connsiteX128" fmla="*/ 38383 w 1022270"/>
                <a:gd name="connsiteY128" fmla="*/ 42627 h 1202293"/>
                <a:gd name="connsiteX129" fmla="*/ 31504 w 1022270"/>
                <a:gd name="connsiteY129" fmla="*/ 32983 h 1202293"/>
                <a:gd name="connsiteX130" fmla="*/ 27325 w 1022270"/>
                <a:gd name="connsiteY130" fmla="*/ 14530 h 1202293"/>
                <a:gd name="connsiteX131" fmla="*/ 31761 w 1022270"/>
                <a:gd name="connsiteY131" fmla="*/ 13116 h 1202293"/>
                <a:gd name="connsiteX132" fmla="*/ 36197 w 1022270"/>
                <a:gd name="connsiteY132" fmla="*/ 15302 h 1202293"/>
                <a:gd name="connsiteX133" fmla="*/ 42627 w 1022270"/>
                <a:gd name="connsiteY133" fmla="*/ 18067 h 1202293"/>
                <a:gd name="connsiteX134" fmla="*/ 50921 w 1022270"/>
                <a:gd name="connsiteY134" fmla="*/ 19738 h 1202293"/>
                <a:gd name="connsiteX135" fmla="*/ 53107 w 1022270"/>
                <a:gd name="connsiteY135" fmla="*/ 35426 h 1202293"/>
                <a:gd name="connsiteX136" fmla="*/ 55357 w 1022270"/>
                <a:gd name="connsiteY136" fmla="*/ 49506 h 1202293"/>
                <a:gd name="connsiteX137" fmla="*/ 61143 w 1022270"/>
                <a:gd name="connsiteY137" fmla="*/ 52785 h 1202293"/>
                <a:gd name="connsiteX138" fmla="*/ 69952 w 1022270"/>
                <a:gd name="connsiteY138" fmla="*/ 59986 h 1202293"/>
                <a:gd name="connsiteX139" fmla="*/ 80431 w 1022270"/>
                <a:gd name="connsiteY139" fmla="*/ 67123 h 1202293"/>
                <a:gd name="connsiteX140" fmla="*/ 86475 w 1022270"/>
                <a:gd name="connsiteY140" fmla="*/ 75417 h 1202293"/>
                <a:gd name="connsiteX141" fmla="*/ 95026 w 1022270"/>
                <a:gd name="connsiteY141" fmla="*/ 81846 h 1202293"/>
                <a:gd name="connsiteX142" fmla="*/ 96955 w 1022270"/>
                <a:gd name="connsiteY142" fmla="*/ 89240 h 1202293"/>
                <a:gd name="connsiteX143" fmla="*/ 104670 w 1022270"/>
                <a:gd name="connsiteY143" fmla="*/ 98884 h 1202293"/>
                <a:gd name="connsiteX144" fmla="*/ 114829 w 1022270"/>
                <a:gd name="connsiteY144" fmla="*/ 108271 h 1202293"/>
                <a:gd name="connsiteX145" fmla="*/ 141575 w 1022270"/>
                <a:gd name="connsiteY145" fmla="*/ 138039 h 1202293"/>
                <a:gd name="connsiteX146" fmla="*/ 147618 w 1022270"/>
                <a:gd name="connsiteY146" fmla="*/ 151540 h 1202293"/>
                <a:gd name="connsiteX147" fmla="*/ 147104 w 1022270"/>
                <a:gd name="connsiteY147" fmla="*/ 160606 h 1202293"/>
                <a:gd name="connsiteX148" fmla="*/ 143246 w 1022270"/>
                <a:gd name="connsiteY148" fmla="*/ 165042 h 1202293"/>
                <a:gd name="connsiteX149" fmla="*/ 153148 w 1022270"/>
                <a:gd name="connsiteY149" fmla="*/ 180473 h 1202293"/>
                <a:gd name="connsiteX150" fmla="*/ 171086 w 1022270"/>
                <a:gd name="connsiteY150" fmla="*/ 192624 h 1202293"/>
                <a:gd name="connsiteX151" fmla="*/ 190888 w 1022270"/>
                <a:gd name="connsiteY151" fmla="*/ 198668 h 1202293"/>
                <a:gd name="connsiteX152" fmla="*/ 215448 w 1022270"/>
                <a:gd name="connsiteY152" fmla="*/ 211076 h 1202293"/>
                <a:gd name="connsiteX153" fmla="*/ 243545 w 1022270"/>
                <a:gd name="connsiteY153" fmla="*/ 223228 h 1202293"/>
                <a:gd name="connsiteX154" fmla="*/ 268619 w 1022270"/>
                <a:gd name="connsiteY154" fmla="*/ 221813 h 1202293"/>
                <a:gd name="connsiteX155" fmla="*/ 291251 w 1022270"/>
                <a:gd name="connsiteY155" fmla="*/ 225092 h 1202293"/>
                <a:gd name="connsiteX156" fmla="*/ 304624 w 1022270"/>
                <a:gd name="connsiteY156" fmla="*/ 235508 h 1202293"/>
                <a:gd name="connsiteX157" fmla="*/ 304624 w 1022270"/>
                <a:gd name="connsiteY157" fmla="*/ 235508 h 1202293"/>
                <a:gd name="connsiteX158" fmla="*/ 318254 w 1022270"/>
                <a:gd name="connsiteY158" fmla="*/ 247145 h 1202293"/>
                <a:gd name="connsiteX159" fmla="*/ 335613 w 1022270"/>
                <a:gd name="connsiteY159" fmla="*/ 250231 h 1202293"/>
                <a:gd name="connsiteX160" fmla="*/ 335999 w 1022270"/>
                <a:gd name="connsiteY160" fmla="*/ 250231 h 1202293"/>
                <a:gd name="connsiteX161" fmla="*/ 360109 w 1022270"/>
                <a:gd name="connsiteY161" fmla="*/ 258461 h 1202293"/>
                <a:gd name="connsiteX162" fmla="*/ 364160 w 1022270"/>
                <a:gd name="connsiteY162" fmla="*/ 256854 h 1202293"/>
                <a:gd name="connsiteX163" fmla="*/ 367825 w 1022270"/>
                <a:gd name="connsiteY163" fmla="*/ 256854 h 1202293"/>
                <a:gd name="connsiteX164" fmla="*/ 368982 w 1022270"/>
                <a:gd name="connsiteY164" fmla="*/ 261483 h 1202293"/>
                <a:gd name="connsiteX165" fmla="*/ 370846 w 1022270"/>
                <a:gd name="connsiteY165" fmla="*/ 266176 h 1202293"/>
                <a:gd name="connsiteX166" fmla="*/ 386020 w 1022270"/>
                <a:gd name="connsiteY166" fmla="*/ 280835 h 1202293"/>
                <a:gd name="connsiteX167" fmla="*/ 390263 w 1022270"/>
                <a:gd name="connsiteY167" fmla="*/ 285850 h 1202293"/>
                <a:gd name="connsiteX168" fmla="*/ 389363 w 1022270"/>
                <a:gd name="connsiteY168" fmla="*/ 290736 h 1202293"/>
                <a:gd name="connsiteX169" fmla="*/ 389549 w 1022270"/>
                <a:gd name="connsiteY169" fmla="*/ 299828 h 1202293"/>
                <a:gd name="connsiteX170" fmla="*/ 392642 w 1022270"/>
                <a:gd name="connsiteY170" fmla="*/ 301474 h 1202293"/>
                <a:gd name="connsiteX171" fmla="*/ 399779 w 1022270"/>
                <a:gd name="connsiteY171" fmla="*/ 300123 h 1202293"/>
                <a:gd name="connsiteX172" fmla="*/ 405308 w 1022270"/>
                <a:gd name="connsiteY172" fmla="*/ 304753 h 1202293"/>
                <a:gd name="connsiteX173" fmla="*/ 414116 w 1022270"/>
                <a:gd name="connsiteY173" fmla="*/ 312532 h 1202293"/>
                <a:gd name="connsiteX174" fmla="*/ 421317 w 1022270"/>
                <a:gd name="connsiteY174" fmla="*/ 318961 h 1202293"/>
                <a:gd name="connsiteX175" fmla="*/ 424339 w 1022270"/>
                <a:gd name="connsiteY175" fmla="*/ 318961 h 1202293"/>
                <a:gd name="connsiteX176" fmla="*/ 440284 w 1022270"/>
                <a:gd name="connsiteY176" fmla="*/ 326162 h 1202293"/>
                <a:gd name="connsiteX177" fmla="*/ 449413 w 1022270"/>
                <a:gd name="connsiteY177" fmla="*/ 332206 h 1202293"/>
                <a:gd name="connsiteX178" fmla="*/ 459057 w 1022270"/>
                <a:gd name="connsiteY178" fmla="*/ 329763 h 1202293"/>
                <a:gd name="connsiteX179" fmla="*/ 455457 w 1022270"/>
                <a:gd name="connsiteY179" fmla="*/ 322819 h 1202293"/>
                <a:gd name="connsiteX180" fmla="*/ 461886 w 1022270"/>
                <a:gd name="connsiteY180" fmla="*/ 316775 h 1202293"/>
                <a:gd name="connsiteX181" fmla="*/ 475645 w 1022270"/>
                <a:gd name="connsiteY181" fmla="*/ 312404 h 1202293"/>
                <a:gd name="connsiteX182" fmla="*/ 479246 w 1022270"/>
                <a:gd name="connsiteY182" fmla="*/ 320890 h 1202293"/>
                <a:gd name="connsiteX183" fmla="*/ 486575 w 1022270"/>
                <a:gd name="connsiteY183" fmla="*/ 333749 h 1202293"/>
                <a:gd name="connsiteX184" fmla="*/ 490561 w 1022270"/>
                <a:gd name="connsiteY184" fmla="*/ 337607 h 1202293"/>
                <a:gd name="connsiteX185" fmla="*/ 493004 w 1022270"/>
                <a:gd name="connsiteY185" fmla="*/ 347251 h 1202293"/>
                <a:gd name="connsiteX186" fmla="*/ 493004 w 1022270"/>
                <a:gd name="connsiteY186" fmla="*/ 354130 h 1202293"/>
                <a:gd name="connsiteX187" fmla="*/ 495255 w 1022270"/>
                <a:gd name="connsiteY187" fmla="*/ 373418 h 1202293"/>
                <a:gd name="connsiteX188" fmla="*/ 492490 w 1022270"/>
                <a:gd name="connsiteY188" fmla="*/ 384155 h 1202293"/>
                <a:gd name="connsiteX189" fmla="*/ 482267 w 1022270"/>
                <a:gd name="connsiteY189" fmla="*/ 392449 h 1202293"/>
                <a:gd name="connsiteX190" fmla="*/ 475838 w 1022270"/>
                <a:gd name="connsiteY190" fmla="*/ 400421 h 1202293"/>
                <a:gd name="connsiteX191" fmla="*/ 473331 w 1022270"/>
                <a:gd name="connsiteY191" fmla="*/ 405629 h 1202293"/>
                <a:gd name="connsiteX192" fmla="*/ 473331 w 1022270"/>
                <a:gd name="connsiteY192" fmla="*/ 407301 h 1202293"/>
                <a:gd name="connsiteX193" fmla="*/ 464779 w 1022270"/>
                <a:gd name="connsiteY193" fmla="*/ 411737 h 1202293"/>
                <a:gd name="connsiteX194" fmla="*/ 460665 w 1022270"/>
                <a:gd name="connsiteY194" fmla="*/ 420803 h 1202293"/>
                <a:gd name="connsiteX195" fmla="*/ 455135 w 1022270"/>
                <a:gd name="connsiteY195" fmla="*/ 428261 h 1202293"/>
                <a:gd name="connsiteX196" fmla="*/ 451856 w 1022270"/>
                <a:gd name="connsiteY196" fmla="*/ 434690 h 1202293"/>
                <a:gd name="connsiteX197" fmla="*/ 448275 w 1022270"/>
                <a:gd name="connsiteY197" fmla="*/ 441640 h 1202293"/>
                <a:gd name="connsiteX198" fmla="*/ 449092 w 1022270"/>
                <a:gd name="connsiteY198" fmla="*/ 443241 h 1202293"/>
                <a:gd name="connsiteX199" fmla="*/ 448256 w 1022270"/>
                <a:gd name="connsiteY199" fmla="*/ 451471 h 1202293"/>
                <a:gd name="connsiteX200" fmla="*/ 455393 w 1022270"/>
                <a:gd name="connsiteY200" fmla="*/ 457900 h 1202293"/>
                <a:gd name="connsiteX201" fmla="*/ 461501 w 1022270"/>
                <a:gd name="connsiteY201" fmla="*/ 459250 h 1202293"/>
                <a:gd name="connsiteX202" fmla="*/ 457977 w 1022270"/>
                <a:gd name="connsiteY202" fmla="*/ 466638 h 1202293"/>
                <a:gd name="connsiteX203" fmla="*/ 455971 w 1022270"/>
                <a:gd name="connsiteY203" fmla="*/ 466966 h 1202293"/>
                <a:gd name="connsiteX204" fmla="*/ 454943 w 1022270"/>
                <a:gd name="connsiteY204" fmla="*/ 466966 h 1202293"/>
                <a:gd name="connsiteX205" fmla="*/ 444656 w 1022270"/>
                <a:gd name="connsiteY205" fmla="*/ 477831 h 1202293"/>
                <a:gd name="connsiteX206" fmla="*/ 449349 w 1022270"/>
                <a:gd name="connsiteY206" fmla="*/ 494933 h 1202293"/>
                <a:gd name="connsiteX207" fmla="*/ 445491 w 1022270"/>
                <a:gd name="connsiteY207" fmla="*/ 498212 h 1202293"/>
                <a:gd name="connsiteX208" fmla="*/ 458993 w 1022270"/>
                <a:gd name="connsiteY208" fmla="*/ 508949 h 1202293"/>
                <a:gd name="connsiteX209" fmla="*/ 471402 w 1022270"/>
                <a:gd name="connsiteY209" fmla="*/ 526052 h 1202293"/>
                <a:gd name="connsiteX210" fmla="*/ 480210 w 1022270"/>
                <a:gd name="connsiteY210" fmla="*/ 545340 h 1202293"/>
                <a:gd name="connsiteX211" fmla="*/ 499498 w 1022270"/>
                <a:gd name="connsiteY211" fmla="*/ 581987 h 1202293"/>
                <a:gd name="connsiteX212" fmla="*/ 506956 w 1022270"/>
                <a:gd name="connsiteY212" fmla="*/ 597932 h 1202293"/>
                <a:gd name="connsiteX213" fmla="*/ 511650 w 1022270"/>
                <a:gd name="connsiteY213" fmla="*/ 609248 h 1202293"/>
                <a:gd name="connsiteX214" fmla="*/ 530938 w 1022270"/>
                <a:gd name="connsiteY214" fmla="*/ 623007 h 1202293"/>
                <a:gd name="connsiteX215" fmla="*/ 566749 w 1022270"/>
                <a:gd name="connsiteY215" fmla="*/ 645059 h 1202293"/>
                <a:gd name="connsiteX216" fmla="*/ 581665 w 1022270"/>
                <a:gd name="connsiteY216" fmla="*/ 656375 h 1202293"/>
                <a:gd name="connsiteX217" fmla="*/ 582373 w 1022270"/>
                <a:gd name="connsiteY217" fmla="*/ 658690 h 1202293"/>
                <a:gd name="connsiteX218" fmla="*/ 582373 w 1022270"/>
                <a:gd name="connsiteY218" fmla="*/ 669877 h 1202293"/>
                <a:gd name="connsiteX219" fmla="*/ 583209 w 1022270"/>
                <a:gd name="connsiteY219" fmla="*/ 702024 h 1202293"/>
                <a:gd name="connsiteX220" fmla="*/ 578194 w 1022270"/>
                <a:gd name="connsiteY220" fmla="*/ 720797 h 1202293"/>
                <a:gd name="connsiteX221" fmla="*/ 579865 w 1022270"/>
                <a:gd name="connsiteY221" fmla="*/ 727934 h 1202293"/>
                <a:gd name="connsiteX222" fmla="*/ 578515 w 1022270"/>
                <a:gd name="connsiteY222" fmla="*/ 744457 h 1202293"/>
                <a:gd name="connsiteX223" fmla="*/ 572986 w 1022270"/>
                <a:gd name="connsiteY223" fmla="*/ 772875 h 1202293"/>
                <a:gd name="connsiteX224" fmla="*/ 569707 w 1022270"/>
                <a:gd name="connsiteY224" fmla="*/ 785734 h 1202293"/>
                <a:gd name="connsiteX225" fmla="*/ 564178 w 1022270"/>
                <a:gd name="connsiteY225" fmla="*/ 796471 h 1202293"/>
                <a:gd name="connsiteX226" fmla="*/ 568871 w 1022270"/>
                <a:gd name="connsiteY226" fmla="*/ 811387 h 1202293"/>
                <a:gd name="connsiteX227" fmla="*/ 564178 w 1022270"/>
                <a:gd name="connsiteY227" fmla="*/ 824889 h 1202293"/>
                <a:gd name="connsiteX228" fmla="*/ 564178 w 1022270"/>
                <a:gd name="connsiteY228" fmla="*/ 852149 h 1202293"/>
                <a:gd name="connsiteX229" fmla="*/ 561413 w 1022270"/>
                <a:gd name="connsiteY229" fmla="*/ 860701 h 1202293"/>
                <a:gd name="connsiteX230" fmla="*/ 556977 w 1022270"/>
                <a:gd name="connsiteY230" fmla="*/ 876131 h 1202293"/>
                <a:gd name="connsiteX231" fmla="*/ 547333 w 1022270"/>
                <a:gd name="connsiteY231" fmla="*/ 902620 h 1202293"/>
                <a:gd name="connsiteX232" fmla="*/ 541546 w 1022270"/>
                <a:gd name="connsiteY232" fmla="*/ 912521 h 1202293"/>
                <a:gd name="connsiteX233" fmla="*/ 539939 w 1022270"/>
                <a:gd name="connsiteY233" fmla="*/ 921587 h 1202293"/>
                <a:gd name="connsiteX234" fmla="*/ 541546 w 1022270"/>
                <a:gd name="connsiteY234" fmla="*/ 937339 h 1202293"/>
                <a:gd name="connsiteX235" fmla="*/ 542125 w 1022270"/>
                <a:gd name="connsiteY235" fmla="*/ 950197 h 1202293"/>
                <a:gd name="connsiteX236" fmla="*/ 538267 w 1022270"/>
                <a:gd name="connsiteY236" fmla="*/ 960677 h 1202293"/>
                <a:gd name="connsiteX237" fmla="*/ 536596 w 1022270"/>
                <a:gd name="connsiteY237" fmla="*/ 975272 h 1202293"/>
                <a:gd name="connsiteX238" fmla="*/ 535503 w 1022270"/>
                <a:gd name="connsiteY238" fmla="*/ 982730 h 1202293"/>
                <a:gd name="connsiteX239" fmla="*/ 530295 w 1022270"/>
                <a:gd name="connsiteY239" fmla="*/ 996232 h 1202293"/>
                <a:gd name="connsiteX240" fmla="*/ 536081 w 1022270"/>
                <a:gd name="connsiteY240" fmla="*/ 1004461 h 1202293"/>
                <a:gd name="connsiteX241" fmla="*/ 541546 w 1022270"/>
                <a:gd name="connsiteY241" fmla="*/ 982152 h 1202293"/>
                <a:gd name="connsiteX242" fmla="*/ 546240 w 1022270"/>
                <a:gd name="connsiteY242" fmla="*/ 977458 h 1202293"/>
                <a:gd name="connsiteX243" fmla="*/ 549583 w 1022270"/>
                <a:gd name="connsiteY243" fmla="*/ 982152 h 1202293"/>
                <a:gd name="connsiteX244" fmla="*/ 550419 w 1022270"/>
                <a:gd name="connsiteY244" fmla="*/ 987681 h 1202293"/>
                <a:gd name="connsiteX245" fmla="*/ 549261 w 1022270"/>
                <a:gd name="connsiteY245" fmla="*/ 998161 h 1202293"/>
                <a:gd name="connsiteX246" fmla="*/ 546240 w 1022270"/>
                <a:gd name="connsiteY246" fmla="*/ 1008062 h 1202293"/>
                <a:gd name="connsiteX247" fmla="*/ 544054 w 1022270"/>
                <a:gd name="connsiteY247" fmla="*/ 1016034 h 1202293"/>
                <a:gd name="connsiteX248" fmla="*/ 544568 w 1022270"/>
                <a:gd name="connsiteY248" fmla="*/ 1022078 h 1202293"/>
                <a:gd name="connsiteX249" fmla="*/ 544568 w 1022270"/>
                <a:gd name="connsiteY249" fmla="*/ 1027350 h 1202293"/>
                <a:gd name="connsiteX250" fmla="*/ 545147 w 1022270"/>
                <a:gd name="connsiteY250" fmla="*/ 1034808 h 1202293"/>
                <a:gd name="connsiteX251" fmla="*/ 538717 w 1022270"/>
                <a:gd name="connsiteY251" fmla="*/ 1038344 h 1202293"/>
                <a:gd name="connsiteX252" fmla="*/ 539810 w 1022270"/>
                <a:gd name="connsiteY252" fmla="*/ 1046638 h 1202293"/>
                <a:gd name="connsiteX253" fmla="*/ 531838 w 1022270"/>
                <a:gd name="connsiteY253" fmla="*/ 1043359 h 1202293"/>
                <a:gd name="connsiteX254" fmla="*/ 537367 w 1022270"/>
                <a:gd name="connsiteY254" fmla="*/ 1035065 h 1202293"/>
                <a:gd name="connsiteX255" fmla="*/ 530938 w 1022270"/>
                <a:gd name="connsiteY255" fmla="*/ 1025936 h 1202293"/>
                <a:gd name="connsiteX256" fmla="*/ 535053 w 1022270"/>
                <a:gd name="connsiteY256" fmla="*/ 1035901 h 1202293"/>
                <a:gd name="connsiteX257" fmla="*/ 528623 w 1022270"/>
                <a:gd name="connsiteY257" fmla="*/ 1038923 h 1202293"/>
                <a:gd name="connsiteX258" fmla="*/ 521487 w 1022270"/>
                <a:gd name="connsiteY258" fmla="*/ 1044130 h 1202293"/>
                <a:gd name="connsiteX259" fmla="*/ 522001 w 1022270"/>
                <a:gd name="connsiteY259" fmla="*/ 1050239 h 1202293"/>
                <a:gd name="connsiteX260" fmla="*/ 514286 w 1022270"/>
                <a:gd name="connsiteY260" fmla="*/ 1057632 h 1202293"/>
                <a:gd name="connsiteX261" fmla="*/ 517372 w 1022270"/>
                <a:gd name="connsiteY261" fmla="*/ 1058211 h 1202293"/>
                <a:gd name="connsiteX262" fmla="*/ 523158 w 1022270"/>
                <a:gd name="connsiteY262" fmla="*/ 1058211 h 1202293"/>
                <a:gd name="connsiteX263" fmla="*/ 530295 w 1022270"/>
                <a:gd name="connsiteY263" fmla="*/ 1059047 h 1202293"/>
                <a:gd name="connsiteX264" fmla="*/ 531388 w 1022270"/>
                <a:gd name="connsiteY264" fmla="*/ 1065476 h 1202293"/>
                <a:gd name="connsiteX265" fmla="*/ 527530 w 1022270"/>
                <a:gd name="connsiteY265" fmla="*/ 1073191 h 1202293"/>
                <a:gd name="connsiteX266" fmla="*/ 539103 w 1022270"/>
                <a:gd name="connsiteY266" fmla="*/ 1074349 h 1202293"/>
                <a:gd name="connsiteX267" fmla="*/ 539425 w 1022270"/>
                <a:gd name="connsiteY267" fmla="*/ 1079299 h 1202293"/>
                <a:gd name="connsiteX268" fmla="*/ 531131 w 1022270"/>
                <a:gd name="connsiteY268" fmla="*/ 1077371 h 1202293"/>
                <a:gd name="connsiteX269" fmla="*/ 523673 w 1022270"/>
                <a:gd name="connsiteY269" fmla="*/ 1077885 h 1202293"/>
                <a:gd name="connsiteX270" fmla="*/ 515443 w 1022270"/>
                <a:gd name="connsiteY270" fmla="*/ 1084829 h 1202293"/>
                <a:gd name="connsiteX271" fmla="*/ 520072 w 1022270"/>
                <a:gd name="connsiteY271" fmla="*/ 1090293 h 1202293"/>
                <a:gd name="connsiteX272" fmla="*/ 526180 w 1022270"/>
                <a:gd name="connsiteY272" fmla="*/ 1086436 h 1202293"/>
                <a:gd name="connsiteX273" fmla="*/ 531388 w 1022270"/>
                <a:gd name="connsiteY273" fmla="*/ 1087015 h 1202293"/>
                <a:gd name="connsiteX274" fmla="*/ 524958 w 1022270"/>
                <a:gd name="connsiteY274" fmla="*/ 1092223 h 1202293"/>
                <a:gd name="connsiteX275" fmla="*/ 518529 w 1022270"/>
                <a:gd name="connsiteY275" fmla="*/ 1099680 h 1202293"/>
                <a:gd name="connsiteX276" fmla="*/ 517629 w 1022270"/>
                <a:gd name="connsiteY276" fmla="*/ 1103763 h 1202293"/>
                <a:gd name="connsiteX277" fmla="*/ 521294 w 1022270"/>
                <a:gd name="connsiteY277" fmla="*/ 1104888 h 1202293"/>
                <a:gd name="connsiteX278" fmla="*/ 524315 w 1022270"/>
                <a:gd name="connsiteY278" fmla="*/ 1108746 h 1202293"/>
                <a:gd name="connsiteX279" fmla="*/ 528173 w 1022270"/>
                <a:gd name="connsiteY279" fmla="*/ 1103795 h 1202293"/>
                <a:gd name="connsiteX280" fmla="*/ 533381 w 1022270"/>
                <a:gd name="connsiteY280" fmla="*/ 1098009 h 1202293"/>
                <a:gd name="connsiteX281" fmla="*/ 531709 w 1022270"/>
                <a:gd name="connsiteY281" fmla="*/ 1106817 h 1202293"/>
                <a:gd name="connsiteX282" fmla="*/ 529780 w 1022270"/>
                <a:gd name="connsiteY282" fmla="*/ 1116204 h 1202293"/>
                <a:gd name="connsiteX283" fmla="*/ 526502 w 1022270"/>
                <a:gd name="connsiteY283" fmla="*/ 1120897 h 1202293"/>
                <a:gd name="connsiteX284" fmla="*/ 522387 w 1022270"/>
                <a:gd name="connsiteY284" fmla="*/ 1124176 h 1202293"/>
                <a:gd name="connsiteX285" fmla="*/ 522065 w 1022270"/>
                <a:gd name="connsiteY285" fmla="*/ 1131635 h 1202293"/>
                <a:gd name="connsiteX286" fmla="*/ 528495 w 1022270"/>
                <a:gd name="connsiteY286" fmla="*/ 1129705 h 1202293"/>
                <a:gd name="connsiteX287" fmla="*/ 534924 w 1022270"/>
                <a:gd name="connsiteY287" fmla="*/ 1129705 h 1202293"/>
                <a:gd name="connsiteX288" fmla="*/ 537367 w 1022270"/>
                <a:gd name="connsiteY288" fmla="*/ 1133885 h 1202293"/>
                <a:gd name="connsiteX289" fmla="*/ 531581 w 1022270"/>
                <a:gd name="connsiteY289" fmla="*/ 1139671 h 1202293"/>
                <a:gd name="connsiteX290" fmla="*/ 539039 w 1022270"/>
                <a:gd name="connsiteY290" fmla="*/ 1140443 h 1202293"/>
                <a:gd name="connsiteX291" fmla="*/ 543218 w 1022270"/>
                <a:gd name="connsiteY291" fmla="*/ 1139093 h 1202293"/>
                <a:gd name="connsiteX292" fmla="*/ 551190 w 1022270"/>
                <a:gd name="connsiteY292" fmla="*/ 1141857 h 1202293"/>
                <a:gd name="connsiteX293" fmla="*/ 540132 w 1022270"/>
                <a:gd name="connsiteY293" fmla="*/ 1146293 h 1202293"/>
                <a:gd name="connsiteX294" fmla="*/ 536596 w 1022270"/>
                <a:gd name="connsiteY294" fmla="*/ 1153687 h 1202293"/>
                <a:gd name="connsiteX295" fmla="*/ 545661 w 1022270"/>
                <a:gd name="connsiteY295" fmla="*/ 1150665 h 1202293"/>
                <a:gd name="connsiteX296" fmla="*/ 564949 w 1022270"/>
                <a:gd name="connsiteY296" fmla="*/ 1151758 h 1202293"/>
                <a:gd name="connsiteX297" fmla="*/ 557234 w 1022270"/>
                <a:gd name="connsiteY297" fmla="*/ 1154266 h 1202293"/>
                <a:gd name="connsiteX298" fmla="*/ 549519 w 1022270"/>
                <a:gd name="connsiteY298" fmla="*/ 1155616 h 1202293"/>
                <a:gd name="connsiteX299" fmla="*/ 542639 w 1022270"/>
                <a:gd name="connsiteY299" fmla="*/ 1160052 h 1202293"/>
                <a:gd name="connsiteX300" fmla="*/ 542639 w 1022270"/>
                <a:gd name="connsiteY300" fmla="*/ 1165003 h 1202293"/>
                <a:gd name="connsiteX301" fmla="*/ 553955 w 1022270"/>
                <a:gd name="connsiteY301" fmla="*/ 1160309 h 1202293"/>
                <a:gd name="connsiteX302" fmla="*/ 567971 w 1022270"/>
                <a:gd name="connsiteY302" fmla="*/ 1157545 h 1202293"/>
                <a:gd name="connsiteX303" fmla="*/ 558648 w 1022270"/>
                <a:gd name="connsiteY303" fmla="*/ 1162817 h 1202293"/>
                <a:gd name="connsiteX304" fmla="*/ 552219 w 1022270"/>
                <a:gd name="connsiteY304" fmla="*/ 1168861 h 1202293"/>
                <a:gd name="connsiteX305" fmla="*/ 538974 w 1022270"/>
                <a:gd name="connsiteY305" fmla="*/ 1167189 h 1202293"/>
                <a:gd name="connsiteX306" fmla="*/ 540389 w 1022270"/>
                <a:gd name="connsiteY306" fmla="*/ 1175483 h 1202293"/>
                <a:gd name="connsiteX307" fmla="*/ 551126 w 1022270"/>
                <a:gd name="connsiteY307" fmla="*/ 1177926 h 1202293"/>
                <a:gd name="connsiteX308" fmla="*/ 559098 w 1022270"/>
                <a:gd name="connsiteY308" fmla="*/ 1181269 h 1202293"/>
                <a:gd name="connsiteX309" fmla="*/ 556912 w 1022270"/>
                <a:gd name="connsiteY309" fmla="*/ 1177154 h 1202293"/>
                <a:gd name="connsiteX310" fmla="*/ 561863 w 1022270"/>
                <a:gd name="connsiteY310" fmla="*/ 1173554 h 1202293"/>
                <a:gd name="connsiteX311" fmla="*/ 571276 w 1022270"/>
                <a:gd name="connsiteY311" fmla="*/ 1169909 h 1202293"/>
                <a:gd name="connsiteX312" fmla="*/ 571507 w 1022270"/>
                <a:gd name="connsiteY312" fmla="*/ 1164746 h 1202293"/>
                <a:gd name="connsiteX313" fmla="*/ 582501 w 1022270"/>
                <a:gd name="connsiteY313" fmla="*/ 1152851 h 1202293"/>
                <a:gd name="connsiteX314" fmla="*/ 580894 w 1022270"/>
                <a:gd name="connsiteY314" fmla="*/ 1159281 h 1202293"/>
                <a:gd name="connsiteX315" fmla="*/ 578965 w 1022270"/>
                <a:gd name="connsiteY315" fmla="*/ 1166417 h 1202293"/>
                <a:gd name="connsiteX316" fmla="*/ 590217 w 1022270"/>
                <a:gd name="connsiteY316" fmla="*/ 1166996 h 1202293"/>
                <a:gd name="connsiteX317" fmla="*/ 583337 w 1022270"/>
                <a:gd name="connsiteY317" fmla="*/ 1172525 h 1202293"/>
                <a:gd name="connsiteX318" fmla="*/ 583916 w 1022270"/>
                <a:gd name="connsiteY318" fmla="*/ 1181334 h 1202293"/>
                <a:gd name="connsiteX319" fmla="*/ 578644 w 1022270"/>
                <a:gd name="connsiteY319" fmla="*/ 1171111 h 1202293"/>
                <a:gd name="connsiteX320" fmla="*/ 576201 w 1022270"/>
                <a:gd name="connsiteY320" fmla="*/ 1178826 h 1202293"/>
                <a:gd name="connsiteX321" fmla="*/ 570157 w 1022270"/>
                <a:gd name="connsiteY321" fmla="*/ 1176640 h 1202293"/>
                <a:gd name="connsiteX322" fmla="*/ 566814 w 1022270"/>
                <a:gd name="connsiteY322" fmla="*/ 1181334 h 1202293"/>
                <a:gd name="connsiteX323" fmla="*/ 560384 w 1022270"/>
                <a:gd name="connsiteY323" fmla="*/ 1186284 h 1202293"/>
                <a:gd name="connsiteX324" fmla="*/ 569450 w 1022270"/>
                <a:gd name="connsiteY324" fmla="*/ 1188213 h 1202293"/>
                <a:gd name="connsiteX325" fmla="*/ 575879 w 1022270"/>
                <a:gd name="connsiteY325" fmla="*/ 1199207 h 1202293"/>
                <a:gd name="connsiteX326" fmla="*/ 580251 w 1022270"/>
                <a:gd name="connsiteY326" fmla="*/ 1189563 h 1202293"/>
                <a:gd name="connsiteX327" fmla="*/ 589059 w 1022270"/>
                <a:gd name="connsiteY327" fmla="*/ 1201136 h 1202293"/>
                <a:gd name="connsiteX328" fmla="*/ 593496 w 1022270"/>
                <a:gd name="connsiteY328" fmla="*/ 1196764 h 1202293"/>
                <a:gd name="connsiteX329" fmla="*/ 606354 w 1022270"/>
                <a:gd name="connsiteY329" fmla="*/ 1206086 h 1202293"/>
                <a:gd name="connsiteX330" fmla="*/ 604747 w 1022270"/>
                <a:gd name="connsiteY330" fmla="*/ 1197857 h 1202293"/>
                <a:gd name="connsiteX331" fmla="*/ 611884 w 1022270"/>
                <a:gd name="connsiteY331" fmla="*/ 1197857 h 1202293"/>
                <a:gd name="connsiteX332" fmla="*/ 620177 w 1022270"/>
                <a:gd name="connsiteY332" fmla="*/ 1196764 h 1202293"/>
                <a:gd name="connsiteX333" fmla="*/ 622235 w 1022270"/>
                <a:gd name="connsiteY333" fmla="*/ 1195928 h 1202293"/>
                <a:gd name="connsiteX334" fmla="*/ 627893 w 1022270"/>
                <a:gd name="connsiteY334" fmla="*/ 1195928 h 1202293"/>
                <a:gd name="connsiteX335" fmla="*/ 643323 w 1022270"/>
                <a:gd name="connsiteY335" fmla="*/ 1191813 h 1202293"/>
                <a:gd name="connsiteX336" fmla="*/ 635029 w 1022270"/>
                <a:gd name="connsiteY336" fmla="*/ 1187892 h 1202293"/>
                <a:gd name="connsiteX337" fmla="*/ 610533 w 1022270"/>
                <a:gd name="connsiteY337" fmla="*/ 1171689 h 1202293"/>
                <a:gd name="connsiteX338" fmla="*/ 604426 w 1022270"/>
                <a:gd name="connsiteY338" fmla="*/ 1165903 h 1202293"/>
                <a:gd name="connsiteX339" fmla="*/ 605519 w 1022270"/>
                <a:gd name="connsiteY339" fmla="*/ 1160631 h 1202293"/>
                <a:gd name="connsiteX340" fmla="*/ 601211 w 1022270"/>
                <a:gd name="connsiteY340" fmla="*/ 1153880 h 1202293"/>
                <a:gd name="connsiteX341" fmla="*/ 601211 w 1022270"/>
                <a:gd name="connsiteY341" fmla="*/ 1153880 h 1202293"/>
                <a:gd name="connsiteX342" fmla="*/ 600311 w 1022270"/>
                <a:gd name="connsiteY342" fmla="*/ 1153880 h 1202293"/>
                <a:gd name="connsiteX343" fmla="*/ 590088 w 1022270"/>
                <a:gd name="connsiteY343" fmla="*/ 1149187 h 1202293"/>
                <a:gd name="connsiteX344" fmla="*/ 591567 w 1022270"/>
                <a:gd name="connsiteY344" fmla="*/ 1147322 h 1202293"/>
                <a:gd name="connsiteX345" fmla="*/ 603333 w 1022270"/>
                <a:gd name="connsiteY345" fmla="*/ 1148930 h 1202293"/>
                <a:gd name="connsiteX346" fmla="*/ 596903 w 1022270"/>
                <a:gd name="connsiteY346" fmla="*/ 1137356 h 1202293"/>
                <a:gd name="connsiteX347" fmla="*/ 595553 w 1022270"/>
                <a:gd name="connsiteY347" fmla="*/ 1127970 h 1202293"/>
                <a:gd name="connsiteX348" fmla="*/ 597996 w 1022270"/>
                <a:gd name="connsiteY348" fmla="*/ 1116397 h 1202293"/>
                <a:gd name="connsiteX349" fmla="*/ 604426 w 1022270"/>
                <a:gd name="connsiteY349" fmla="*/ 1111446 h 1202293"/>
                <a:gd name="connsiteX350" fmla="*/ 612141 w 1022270"/>
                <a:gd name="connsiteY350" fmla="*/ 1102638 h 1202293"/>
                <a:gd name="connsiteX351" fmla="*/ 621013 w 1022270"/>
                <a:gd name="connsiteY351" fmla="*/ 1088815 h 1202293"/>
                <a:gd name="connsiteX352" fmla="*/ 635608 w 1022270"/>
                <a:gd name="connsiteY352" fmla="*/ 1076728 h 1202293"/>
                <a:gd name="connsiteX353" fmla="*/ 637794 w 1022270"/>
                <a:gd name="connsiteY353" fmla="*/ 1064576 h 1202293"/>
                <a:gd name="connsiteX354" fmla="*/ 625385 w 1022270"/>
                <a:gd name="connsiteY354" fmla="*/ 1061297 h 1202293"/>
                <a:gd name="connsiteX355" fmla="*/ 616834 w 1022270"/>
                <a:gd name="connsiteY355" fmla="*/ 1042009 h 1202293"/>
                <a:gd name="connsiteX356" fmla="*/ 637215 w 1022270"/>
                <a:gd name="connsiteY356" fmla="*/ 1030436 h 1202293"/>
                <a:gd name="connsiteX357" fmla="*/ 640301 w 1022270"/>
                <a:gd name="connsiteY357" fmla="*/ 1024007 h 1202293"/>
                <a:gd name="connsiteX358" fmla="*/ 643580 w 1022270"/>
                <a:gd name="connsiteY358" fmla="*/ 1015456 h 1202293"/>
                <a:gd name="connsiteX359" fmla="*/ 648531 w 1022270"/>
                <a:gd name="connsiteY359" fmla="*/ 1002597 h 1202293"/>
                <a:gd name="connsiteX360" fmla="*/ 651874 w 1022270"/>
                <a:gd name="connsiteY360" fmla="*/ 998482 h 1202293"/>
                <a:gd name="connsiteX361" fmla="*/ 652389 w 1022270"/>
                <a:gd name="connsiteY361" fmla="*/ 993531 h 1202293"/>
                <a:gd name="connsiteX362" fmla="*/ 659268 w 1022270"/>
                <a:gd name="connsiteY362" fmla="*/ 997646 h 1202293"/>
                <a:gd name="connsiteX363" fmla="*/ 664219 w 1022270"/>
                <a:gd name="connsiteY363" fmla="*/ 988002 h 1202293"/>
                <a:gd name="connsiteX364" fmla="*/ 655732 w 1022270"/>
                <a:gd name="connsiteY364" fmla="*/ 990188 h 1202293"/>
                <a:gd name="connsiteX365" fmla="*/ 648788 w 1022270"/>
                <a:gd name="connsiteY365" fmla="*/ 986909 h 1202293"/>
                <a:gd name="connsiteX366" fmla="*/ 646859 w 1022270"/>
                <a:gd name="connsiteY366" fmla="*/ 977522 h 1202293"/>
                <a:gd name="connsiteX367" fmla="*/ 646345 w 1022270"/>
                <a:gd name="connsiteY367" fmla="*/ 965949 h 1202293"/>
                <a:gd name="connsiteX368" fmla="*/ 666148 w 1022270"/>
                <a:gd name="connsiteY368" fmla="*/ 971222 h 1202293"/>
                <a:gd name="connsiteX369" fmla="*/ 680485 w 1022270"/>
                <a:gd name="connsiteY369" fmla="*/ 964021 h 1202293"/>
                <a:gd name="connsiteX370" fmla="*/ 681578 w 1022270"/>
                <a:gd name="connsiteY370" fmla="*/ 952191 h 1202293"/>
                <a:gd name="connsiteX371" fmla="*/ 681064 w 1022270"/>
                <a:gd name="connsiteY371" fmla="*/ 943382 h 1202293"/>
                <a:gd name="connsiteX372" fmla="*/ 685436 w 1022270"/>
                <a:gd name="connsiteY372" fmla="*/ 938368 h 1202293"/>
                <a:gd name="connsiteX373" fmla="*/ 717583 w 1022270"/>
                <a:gd name="connsiteY373" fmla="*/ 936503 h 1202293"/>
                <a:gd name="connsiteX374" fmla="*/ 741243 w 1022270"/>
                <a:gd name="connsiteY374" fmla="*/ 924866 h 1202293"/>
                <a:gd name="connsiteX375" fmla="*/ 752558 w 1022270"/>
                <a:gd name="connsiteY375" fmla="*/ 908664 h 1202293"/>
                <a:gd name="connsiteX376" fmla="*/ 747351 w 1022270"/>
                <a:gd name="connsiteY376" fmla="*/ 900370 h 1202293"/>
                <a:gd name="connsiteX377" fmla="*/ 745100 w 1022270"/>
                <a:gd name="connsiteY377" fmla="*/ 889633 h 1202293"/>
                <a:gd name="connsiteX378" fmla="*/ 738221 w 1022270"/>
                <a:gd name="connsiteY378" fmla="*/ 882175 h 1202293"/>
                <a:gd name="connsiteX379" fmla="*/ 729413 w 1022270"/>
                <a:gd name="connsiteY379" fmla="*/ 873624 h 1202293"/>
                <a:gd name="connsiteX380" fmla="*/ 733849 w 1022270"/>
                <a:gd name="connsiteY380" fmla="*/ 872916 h 1202293"/>
                <a:gd name="connsiteX381" fmla="*/ 738799 w 1022270"/>
                <a:gd name="connsiteY381" fmla="*/ 875295 h 1202293"/>
                <a:gd name="connsiteX382" fmla="*/ 754744 w 1022270"/>
                <a:gd name="connsiteY382" fmla="*/ 879410 h 1202293"/>
                <a:gd name="connsiteX383" fmla="*/ 764388 w 1022270"/>
                <a:gd name="connsiteY383" fmla="*/ 879410 h 1202293"/>
                <a:gd name="connsiteX384" fmla="*/ 783162 w 1022270"/>
                <a:gd name="connsiteY384" fmla="*/ 876967 h 1202293"/>
                <a:gd name="connsiteX385" fmla="*/ 793063 w 1022270"/>
                <a:gd name="connsiteY385" fmla="*/ 865330 h 1202293"/>
                <a:gd name="connsiteX386" fmla="*/ 798850 w 1022270"/>
                <a:gd name="connsiteY386" fmla="*/ 859608 h 1202293"/>
                <a:gd name="connsiteX387" fmla="*/ 808237 w 1022270"/>
                <a:gd name="connsiteY387" fmla="*/ 844177 h 1202293"/>
                <a:gd name="connsiteX388" fmla="*/ 814666 w 1022270"/>
                <a:gd name="connsiteY388" fmla="*/ 829004 h 1202293"/>
                <a:gd name="connsiteX389" fmla="*/ 821096 w 1022270"/>
                <a:gd name="connsiteY389" fmla="*/ 815759 h 1202293"/>
                <a:gd name="connsiteX390" fmla="*/ 821096 w 1022270"/>
                <a:gd name="connsiteY390" fmla="*/ 827075 h 1202293"/>
                <a:gd name="connsiteX391" fmla="*/ 821931 w 1022270"/>
                <a:gd name="connsiteY391" fmla="*/ 831190 h 1202293"/>
                <a:gd name="connsiteX392" fmla="*/ 837876 w 1022270"/>
                <a:gd name="connsiteY392" fmla="*/ 806951 h 1202293"/>
                <a:gd name="connsiteX393" fmla="*/ 850285 w 1022270"/>
                <a:gd name="connsiteY393" fmla="*/ 793707 h 1202293"/>
                <a:gd name="connsiteX394" fmla="*/ 853885 w 1022270"/>
                <a:gd name="connsiteY394" fmla="*/ 775833 h 1202293"/>
                <a:gd name="connsiteX395" fmla="*/ 853885 w 1022270"/>
                <a:gd name="connsiteY395" fmla="*/ 757316 h 1202293"/>
                <a:gd name="connsiteX396" fmla="*/ 857743 w 1022270"/>
                <a:gd name="connsiteY396" fmla="*/ 748251 h 1202293"/>
                <a:gd name="connsiteX397" fmla="*/ 873431 w 1022270"/>
                <a:gd name="connsiteY397" fmla="*/ 736421 h 1202293"/>
                <a:gd name="connsiteX398" fmla="*/ 889697 w 1022270"/>
                <a:gd name="connsiteY398" fmla="*/ 729220 h 1202293"/>
                <a:gd name="connsiteX399" fmla="*/ 896641 w 1022270"/>
                <a:gd name="connsiteY399" fmla="*/ 725362 h 1202293"/>
                <a:gd name="connsiteX400" fmla="*/ 906285 w 1022270"/>
                <a:gd name="connsiteY400" fmla="*/ 717904 h 1202293"/>
                <a:gd name="connsiteX401" fmla="*/ 926923 w 1022270"/>
                <a:gd name="connsiteY401" fmla="*/ 717904 h 1202293"/>
                <a:gd name="connsiteX402" fmla="*/ 937917 w 1022270"/>
                <a:gd name="connsiteY402" fmla="*/ 714304 h 1202293"/>
                <a:gd name="connsiteX403" fmla="*/ 944855 w 1022270"/>
                <a:gd name="connsiteY403" fmla="*/ 706846 h 1202293"/>
                <a:gd name="connsiteX404" fmla="*/ 944861 w 1022270"/>
                <a:gd name="connsiteY404" fmla="*/ 706846 h 1202293"/>
                <a:gd name="connsiteX405" fmla="*/ 950326 w 1022270"/>
                <a:gd name="connsiteY405" fmla="*/ 700416 h 1202293"/>
                <a:gd name="connsiteX406" fmla="*/ 955277 w 1022270"/>
                <a:gd name="connsiteY406" fmla="*/ 689165 h 1202293"/>
                <a:gd name="connsiteX407" fmla="*/ 960291 w 1022270"/>
                <a:gd name="connsiteY407" fmla="*/ 677592 h 1202293"/>
                <a:gd name="connsiteX408" fmla="*/ 964985 w 1022270"/>
                <a:gd name="connsiteY408" fmla="*/ 671163 h 1202293"/>
                <a:gd name="connsiteX409" fmla="*/ 966914 w 1022270"/>
                <a:gd name="connsiteY409" fmla="*/ 655989 h 1202293"/>
                <a:gd name="connsiteX410" fmla="*/ 973343 w 1022270"/>
                <a:gd name="connsiteY410" fmla="*/ 649560 h 1202293"/>
                <a:gd name="connsiteX411" fmla="*/ 974758 w 1022270"/>
                <a:gd name="connsiteY411" fmla="*/ 634129 h 1202293"/>
                <a:gd name="connsiteX412" fmla="*/ 974758 w 1022270"/>
                <a:gd name="connsiteY412" fmla="*/ 609891 h 1202293"/>
                <a:gd name="connsiteX413" fmla="*/ 977458 w 1022270"/>
                <a:gd name="connsiteY413" fmla="*/ 591695 h 1202293"/>
                <a:gd name="connsiteX414" fmla="*/ 976686 w 1022270"/>
                <a:gd name="connsiteY414" fmla="*/ 586745 h 1202293"/>
                <a:gd name="connsiteX415" fmla="*/ 978872 w 1022270"/>
                <a:gd name="connsiteY415" fmla="*/ 583144 h 1202293"/>
                <a:gd name="connsiteX416" fmla="*/ 986588 w 1022270"/>
                <a:gd name="connsiteY416" fmla="*/ 585652 h 1202293"/>
                <a:gd name="connsiteX417" fmla="*/ 996489 w 1022270"/>
                <a:gd name="connsiteY417" fmla="*/ 566364 h 1202293"/>
                <a:gd name="connsiteX418" fmla="*/ 1008319 w 1022270"/>
                <a:gd name="connsiteY418" fmla="*/ 557234 h 1202293"/>
                <a:gd name="connsiteX419" fmla="*/ 1025742 w 1022270"/>
                <a:gd name="connsiteY419" fmla="*/ 532738 h 1202293"/>
                <a:gd name="connsiteX420" fmla="*/ 1024007 w 1022270"/>
                <a:gd name="connsiteY420" fmla="*/ 497055 h 1202293"/>
                <a:gd name="connsiteX421" fmla="*/ 348922 w 1022270"/>
                <a:gd name="connsiteY421" fmla="*/ 235444 h 1202293"/>
                <a:gd name="connsiteX422" fmla="*/ 348601 w 1022270"/>
                <a:gd name="connsiteY422" fmla="*/ 235830 h 1202293"/>
                <a:gd name="connsiteX423" fmla="*/ 347701 w 1022270"/>
                <a:gd name="connsiteY423" fmla="*/ 237115 h 1202293"/>
                <a:gd name="connsiteX424" fmla="*/ 347701 w 1022270"/>
                <a:gd name="connsiteY424" fmla="*/ 237115 h 1202293"/>
                <a:gd name="connsiteX425" fmla="*/ 347701 w 1022270"/>
                <a:gd name="connsiteY425" fmla="*/ 199632 h 1202293"/>
                <a:gd name="connsiteX426" fmla="*/ 347701 w 1022270"/>
                <a:gd name="connsiteY426" fmla="*/ 199632 h 1202293"/>
                <a:gd name="connsiteX427" fmla="*/ 327062 w 1022270"/>
                <a:gd name="connsiteY427" fmla="*/ 199632 h 1202293"/>
                <a:gd name="connsiteX428" fmla="*/ 327062 w 1022270"/>
                <a:gd name="connsiteY428" fmla="*/ 199632 h 1202293"/>
                <a:gd name="connsiteX429" fmla="*/ 327062 w 1022270"/>
                <a:gd name="connsiteY429" fmla="*/ 199632 h 1202293"/>
                <a:gd name="connsiteX430" fmla="*/ 336449 w 1022270"/>
                <a:gd name="connsiteY430" fmla="*/ 199632 h 1202293"/>
                <a:gd name="connsiteX431" fmla="*/ 341657 w 1022270"/>
                <a:gd name="connsiteY431" fmla="*/ 199632 h 1202293"/>
                <a:gd name="connsiteX432" fmla="*/ 341657 w 1022270"/>
                <a:gd name="connsiteY432" fmla="*/ 199632 h 1202293"/>
                <a:gd name="connsiteX433" fmla="*/ 338892 w 1022270"/>
                <a:gd name="connsiteY433" fmla="*/ 199632 h 1202293"/>
                <a:gd name="connsiteX434" fmla="*/ 338892 w 1022270"/>
                <a:gd name="connsiteY434" fmla="*/ 199632 h 1202293"/>
                <a:gd name="connsiteX435" fmla="*/ 601404 w 1022270"/>
                <a:gd name="connsiteY435" fmla="*/ 1195350 h 1202293"/>
                <a:gd name="connsiteX436" fmla="*/ 601082 w 1022270"/>
                <a:gd name="connsiteY436" fmla="*/ 1194899 h 1202293"/>
                <a:gd name="connsiteX437" fmla="*/ 601404 w 1022270"/>
                <a:gd name="connsiteY437" fmla="*/ 1195350 h 1202293"/>
                <a:gd name="connsiteX438" fmla="*/ 617220 w 1022270"/>
                <a:gd name="connsiteY438" fmla="*/ 401515 h 1202293"/>
                <a:gd name="connsiteX439" fmla="*/ 616448 w 1022270"/>
                <a:gd name="connsiteY439" fmla="*/ 401515 h 1202293"/>
                <a:gd name="connsiteX440" fmla="*/ 613684 w 1022270"/>
                <a:gd name="connsiteY440" fmla="*/ 402801 h 1202293"/>
                <a:gd name="connsiteX441" fmla="*/ 613169 w 1022270"/>
                <a:gd name="connsiteY441" fmla="*/ 402801 h 1202293"/>
                <a:gd name="connsiteX442" fmla="*/ 597482 w 1022270"/>
                <a:gd name="connsiteY442" fmla="*/ 564821 h 1202293"/>
                <a:gd name="connsiteX443" fmla="*/ 595617 w 1022270"/>
                <a:gd name="connsiteY443" fmla="*/ 564242 h 1202293"/>
                <a:gd name="connsiteX444" fmla="*/ 595424 w 1022270"/>
                <a:gd name="connsiteY444" fmla="*/ 564242 h 1202293"/>
                <a:gd name="connsiteX445" fmla="*/ 593367 w 1022270"/>
                <a:gd name="connsiteY445" fmla="*/ 563856 h 1202293"/>
                <a:gd name="connsiteX446" fmla="*/ 590152 w 1022270"/>
                <a:gd name="connsiteY446" fmla="*/ 563535 h 1202293"/>
                <a:gd name="connsiteX447" fmla="*/ 595424 w 1022270"/>
                <a:gd name="connsiteY447" fmla="*/ 564306 h 1202293"/>
                <a:gd name="connsiteX448" fmla="*/ 577294 w 1022270"/>
                <a:gd name="connsiteY448" fmla="*/ 477831 h 1202293"/>
                <a:gd name="connsiteX449" fmla="*/ 575750 w 1022270"/>
                <a:gd name="connsiteY449" fmla="*/ 478924 h 1202293"/>
                <a:gd name="connsiteX450" fmla="*/ 577294 w 1022270"/>
                <a:gd name="connsiteY450" fmla="*/ 477831 h 1202293"/>
                <a:gd name="connsiteX451" fmla="*/ 578772 w 1022270"/>
                <a:gd name="connsiteY451" fmla="*/ 477317 h 1202293"/>
                <a:gd name="connsiteX452" fmla="*/ 577551 w 1022270"/>
                <a:gd name="connsiteY452" fmla="*/ 477767 h 1202293"/>
                <a:gd name="connsiteX453" fmla="*/ 585780 w 1022270"/>
                <a:gd name="connsiteY453" fmla="*/ 478217 h 1202293"/>
                <a:gd name="connsiteX454" fmla="*/ 578965 w 1022270"/>
                <a:gd name="connsiteY454" fmla="*/ 477317 h 1202293"/>
                <a:gd name="connsiteX455" fmla="*/ 585845 w 1022270"/>
                <a:gd name="connsiteY455" fmla="*/ 478217 h 1202293"/>
                <a:gd name="connsiteX456" fmla="*/ 590088 w 1022270"/>
                <a:gd name="connsiteY456" fmla="*/ 563599 h 1202293"/>
                <a:gd name="connsiteX457" fmla="*/ 584109 w 1022270"/>
                <a:gd name="connsiteY457" fmla="*/ 563599 h 1202293"/>
                <a:gd name="connsiteX458" fmla="*/ 590152 w 1022270"/>
                <a:gd name="connsiteY458" fmla="*/ 563599 h 1202293"/>
                <a:gd name="connsiteX459" fmla="*/ 592403 w 1022270"/>
                <a:gd name="connsiteY459" fmla="*/ 649496 h 1202293"/>
                <a:gd name="connsiteX460" fmla="*/ 593560 w 1022270"/>
                <a:gd name="connsiteY460" fmla="*/ 651039 h 1202293"/>
                <a:gd name="connsiteX461" fmla="*/ 592467 w 1022270"/>
                <a:gd name="connsiteY461" fmla="*/ 649496 h 1202293"/>
                <a:gd name="connsiteX462" fmla="*/ 595939 w 1022270"/>
                <a:gd name="connsiteY462" fmla="*/ 653417 h 1202293"/>
                <a:gd name="connsiteX463" fmla="*/ 593881 w 1022270"/>
                <a:gd name="connsiteY463" fmla="*/ 651489 h 1202293"/>
                <a:gd name="connsiteX464" fmla="*/ 596003 w 1022270"/>
                <a:gd name="connsiteY464" fmla="*/ 653417 h 1202293"/>
                <a:gd name="connsiteX465" fmla="*/ 614134 w 1022270"/>
                <a:gd name="connsiteY465" fmla="*/ 718290 h 1202293"/>
                <a:gd name="connsiteX466" fmla="*/ 614134 w 1022270"/>
                <a:gd name="connsiteY466" fmla="*/ 718290 h 1202293"/>
                <a:gd name="connsiteX467" fmla="*/ 618442 w 1022270"/>
                <a:gd name="connsiteY467" fmla="*/ 716875 h 1202293"/>
                <a:gd name="connsiteX468" fmla="*/ 618442 w 1022270"/>
                <a:gd name="connsiteY468" fmla="*/ 716875 h 1202293"/>
                <a:gd name="connsiteX469" fmla="*/ 616256 w 1022270"/>
                <a:gd name="connsiteY469" fmla="*/ 717840 h 1202293"/>
                <a:gd name="connsiteX470" fmla="*/ 615806 w 1022270"/>
                <a:gd name="connsiteY470" fmla="*/ 717840 h 1202293"/>
                <a:gd name="connsiteX471" fmla="*/ 609826 w 1022270"/>
                <a:gd name="connsiteY471" fmla="*/ 403829 h 1202293"/>
                <a:gd name="connsiteX472" fmla="*/ 610598 w 1022270"/>
                <a:gd name="connsiteY472" fmla="*/ 403829 h 1202293"/>
                <a:gd name="connsiteX473" fmla="*/ 785863 w 1022270"/>
                <a:gd name="connsiteY473" fmla="*/ 399071 h 1202293"/>
                <a:gd name="connsiteX474" fmla="*/ 788563 w 1022270"/>
                <a:gd name="connsiteY474" fmla="*/ 399071 h 1202293"/>
                <a:gd name="connsiteX475" fmla="*/ 785927 w 1022270"/>
                <a:gd name="connsiteY475" fmla="*/ 399071 h 1202293"/>
                <a:gd name="connsiteX476" fmla="*/ 737449 w 1022270"/>
                <a:gd name="connsiteY476" fmla="*/ 674056 h 1202293"/>
                <a:gd name="connsiteX477" fmla="*/ 737449 w 1022270"/>
                <a:gd name="connsiteY477" fmla="*/ 674056 h 1202293"/>
                <a:gd name="connsiteX478" fmla="*/ 739635 w 1022270"/>
                <a:gd name="connsiteY478" fmla="*/ 669298 h 1202293"/>
                <a:gd name="connsiteX479" fmla="*/ 739635 w 1022270"/>
                <a:gd name="connsiteY479" fmla="*/ 669812 h 1202293"/>
                <a:gd name="connsiteX480" fmla="*/ 739700 w 1022270"/>
                <a:gd name="connsiteY480" fmla="*/ 669298 h 1202293"/>
                <a:gd name="connsiteX481" fmla="*/ 734813 w 1022270"/>
                <a:gd name="connsiteY481" fmla="*/ 675727 h 1202293"/>
                <a:gd name="connsiteX482" fmla="*/ 733785 w 1022270"/>
                <a:gd name="connsiteY482" fmla="*/ 675727 h 1202293"/>
                <a:gd name="connsiteX483" fmla="*/ 779819 w 1022270"/>
                <a:gd name="connsiteY483" fmla="*/ 751916 h 1202293"/>
                <a:gd name="connsiteX484" fmla="*/ 779819 w 1022270"/>
                <a:gd name="connsiteY484" fmla="*/ 750501 h 1202293"/>
                <a:gd name="connsiteX485" fmla="*/ 779755 w 1022270"/>
                <a:gd name="connsiteY485" fmla="*/ 752173 h 1202293"/>
                <a:gd name="connsiteX486" fmla="*/ 780140 w 1022270"/>
                <a:gd name="connsiteY486" fmla="*/ 749022 h 1202293"/>
                <a:gd name="connsiteX487" fmla="*/ 780526 w 1022270"/>
                <a:gd name="connsiteY487" fmla="*/ 747158 h 1202293"/>
                <a:gd name="connsiteX488" fmla="*/ 780783 w 1022270"/>
                <a:gd name="connsiteY488" fmla="*/ 745679 h 1202293"/>
                <a:gd name="connsiteX489" fmla="*/ 781491 w 1022270"/>
                <a:gd name="connsiteY489" fmla="*/ 742079 h 1202293"/>
                <a:gd name="connsiteX490" fmla="*/ 780719 w 1022270"/>
                <a:gd name="connsiteY490" fmla="*/ 745936 h 1202293"/>
                <a:gd name="connsiteX491" fmla="*/ 781812 w 1022270"/>
                <a:gd name="connsiteY491" fmla="*/ 740728 h 1202293"/>
                <a:gd name="connsiteX492" fmla="*/ 782133 w 1022270"/>
                <a:gd name="connsiteY492" fmla="*/ 738543 h 1202293"/>
                <a:gd name="connsiteX493" fmla="*/ 781748 w 1022270"/>
                <a:gd name="connsiteY493" fmla="*/ 740986 h 1202293"/>
                <a:gd name="connsiteX494" fmla="*/ 782326 w 1022270"/>
                <a:gd name="connsiteY494" fmla="*/ 737128 h 1202293"/>
                <a:gd name="connsiteX495" fmla="*/ 782326 w 1022270"/>
                <a:gd name="connsiteY495" fmla="*/ 735263 h 1202293"/>
                <a:gd name="connsiteX496" fmla="*/ 782262 w 1022270"/>
                <a:gd name="connsiteY496" fmla="*/ 737385 h 1202293"/>
                <a:gd name="connsiteX497" fmla="*/ 782326 w 1022270"/>
                <a:gd name="connsiteY497" fmla="*/ 734106 h 1202293"/>
                <a:gd name="connsiteX498" fmla="*/ 782326 w 1022270"/>
                <a:gd name="connsiteY498" fmla="*/ 732499 h 1202293"/>
                <a:gd name="connsiteX499" fmla="*/ 782455 w 1022270"/>
                <a:gd name="connsiteY499" fmla="*/ 734363 h 1202293"/>
                <a:gd name="connsiteX500" fmla="*/ 780719 w 1022270"/>
                <a:gd name="connsiteY500" fmla="*/ 730313 h 1202293"/>
                <a:gd name="connsiteX501" fmla="*/ 781876 w 1022270"/>
                <a:gd name="connsiteY501" fmla="*/ 731727 h 1202293"/>
                <a:gd name="connsiteX502" fmla="*/ 780848 w 1022270"/>
                <a:gd name="connsiteY502" fmla="*/ 730570 h 1202293"/>
                <a:gd name="connsiteX503" fmla="*/ 759309 w 1022270"/>
                <a:gd name="connsiteY503" fmla="*/ 402415 h 1202293"/>
                <a:gd name="connsiteX504" fmla="*/ 759309 w 1022270"/>
                <a:gd name="connsiteY504" fmla="*/ 402415 h 1202293"/>
                <a:gd name="connsiteX505" fmla="*/ 757316 w 1022270"/>
                <a:gd name="connsiteY505" fmla="*/ 402415 h 1202293"/>
                <a:gd name="connsiteX506" fmla="*/ 758216 w 1022270"/>
                <a:gd name="connsiteY506" fmla="*/ 402415 h 1202293"/>
                <a:gd name="connsiteX507" fmla="*/ 749858 w 1022270"/>
                <a:gd name="connsiteY507" fmla="*/ 400872 h 1202293"/>
                <a:gd name="connsiteX508" fmla="*/ 750887 w 1022270"/>
                <a:gd name="connsiteY508" fmla="*/ 400872 h 1202293"/>
                <a:gd name="connsiteX509" fmla="*/ 752173 w 1022270"/>
                <a:gd name="connsiteY509" fmla="*/ 401193 h 1202293"/>
                <a:gd name="connsiteX510" fmla="*/ 753458 w 1022270"/>
                <a:gd name="connsiteY510" fmla="*/ 401193 h 1202293"/>
                <a:gd name="connsiteX511" fmla="*/ 747929 w 1022270"/>
                <a:gd name="connsiteY511" fmla="*/ 401193 h 1202293"/>
                <a:gd name="connsiteX512" fmla="*/ 748572 w 1022270"/>
                <a:gd name="connsiteY512" fmla="*/ 401193 h 1202293"/>
                <a:gd name="connsiteX513" fmla="*/ 702924 w 1022270"/>
                <a:gd name="connsiteY513" fmla="*/ 366539 h 1202293"/>
                <a:gd name="connsiteX514" fmla="*/ 703309 w 1022270"/>
                <a:gd name="connsiteY514" fmla="*/ 366024 h 1202293"/>
                <a:gd name="connsiteX515" fmla="*/ 707553 w 1022270"/>
                <a:gd name="connsiteY515" fmla="*/ 360688 h 1202293"/>
                <a:gd name="connsiteX516" fmla="*/ 709224 w 1022270"/>
                <a:gd name="connsiteY516" fmla="*/ 360688 h 1202293"/>
                <a:gd name="connsiteX517" fmla="*/ 707939 w 1022270"/>
                <a:gd name="connsiteY517" fmla="*/ 360559 h 1202293"/>
                <a:gd name="connsiteX518" fmla="*/ 706331 w 1022270"/>
                <a:gd name="connsiteY518" fmla="*/ 361267 h 1202293"/>
                <a:gd name="connsiteX519" fmla="*/ 706974 w 1022270"/>
                <a:gd name="connsiteY519" fmla="*/ 360945 h 1202293"/>
                <a:gd name="connsiteX520" fmla="*/ 705624 w 1022270"/>
                <a:gd name="connsiteY520" fmla="*/ 361910 h 1202293"/>
                <a:gd name="connsiteX521" fmla="*/ 705624 w 1022270"/>
                <a:gd name="connsiteY521" fmla="*/ 361910 h 1202293"/>
                <a:gd name="connsiteX522" fmla="*/ 702474 w 1022270"/>
                <a:gd name="connsiteY522" fmla="*/ 367053 h 1202293"/>
                <a:gd name="connsiteX523" fmla="*/ 701381 w 1022270"/>
                <a:gd name="connsiteY523" fmla="*/ 367760 h 1202293"/>
                <a:gd name="connsiteX524" fmla="*/ 702859 w 1022270"/>
                <a:gd name="connsiteY524" fmla="*/ 366924 h 1202293"/>
                <a:gd name="connsiteX525" fmla="*/ 679071 w 1022270"/>
                <a:gd name="connsiteY525" fmla="*/ 706074 h 1202293"/>
                <a:gd name="connsiteX526" fmla="*/ 677978 w 1022270"/>
                <a:gd name="connsiteY526" fmla="*/ 706074 h 1202293"/>
                <a:gd name="connsiteX527" fmla="*/ 679456 w 1022270"/>
                <a:gd name="connsiteY527" fmla="*/ 705946 h 1202293"/>
                <a:gd name="connsiteX528" fmla="*/ 677463 w 1022270"/>
                <a:gd name="connsiteY528" fmla="*/ 706074 h 1202293"/>
                <a:gd name="connsiteX529" fmla="*/ 677463 w 1022270"/>
                <a:gd name="connsiteY529" fmla="*/ 706074 h 1202293"/>
                <a:gd name="connsiteX530" fmla="*/ 663897 w 1022270"/>
                <a:gd name="connsiteY530" fmla="*/ 705303 h 1202293"/>
                <a:gd name="connsiteX531" fmla="*/ 663576 w 1022270"/>
                <a:gd name="connsiteY531" fmla="*/ 705303 h 1202293"/>
                <a:gd name="connsiteX532" fmla="*/ 665633 w 1022270"/>
                <a:gd name="connsiteY532" fmla="*/ 705303 h 1202293"/>
                <a:gd name="connsiteX533" fmla="*/ 665633 w 1022270"/>
                <a:gd name="connsiteY533" fmla="*/ 705303 h 1202293"/>
                <a:gd name="connsiteX534" fmla="*/ 742078 w 1022270"/>
                <a:gd name="connsiteY534" fmla="*/ 816595 h 1202293"/>
                <a:gd name="connsiteX535" fmla="*/ 741050 w 1022270"/>
                <a:gd name="connsiteY535" fmla="*/ 817881 h 1202293"/>
                <a:gd name="connsiteX536" fmla="*/ 745615 w 1022270"/>
                <a:gd name="connsiteY536" fmla="*/ 812737 h 1202293"/>
                <a:gd name="connsiteX537" fmla="*/ 742336 w 1022270"/>
                <a:gd name="connsiteY537" fmla="*/ 816338 h 1202293"/>
                <a:gd name="connsiteX538" fmla="*/ 747993 w 1022270"/>
                <a:gd name="connsiteY538" fmla="*/ 810101 h 1202293"/>
                <a:gd name="connsiteX539" fmla="*/ 746386 w 1022270"/>
                <a:gd name="connsiteY539" fmla="*/ 811966 h 1202293"/>
                <a:gd name="connsiteX540" fmla="*/ 750694 w 1022270"/>
                <a:gd name="connsiteY540" fmla="*/ 806951 h 1202293"/>
                <a:gd name="connsiteX541" fmla="*/ 749665 w 1022270"/>
                <a:gd name="connsiteY541" fmla="*/ 808173 h 1202293"/>
                <a:gd name="connsiteX542" fmla="*/ 789463 w 1022270"/>
                <a:gd name="connsiteY542" fmla="*/ 399264 h 1202293"/>
                <a:gd name="connsiteX543" fmla="*/ 793063 w 1022270"/>
                <a:gd name="connsiteY543" fmla="*/ 398557 h 1202293"/>
                <a:gd name="connsiteX544" fmla="*/ 789463 w 1022270"/>
                <a:gd name="connsiteY544" fmla="*/ 399264 h 1202293"/>
                <a:gd name="connsiteX545" fmla="*/ 781940 w 1022270"/>
                <a:gd name="connsiteY545" fmla="*/ 396435 h 1202293"/>
                <a:gd name="connsiteX546" fmla="*/ 785863 w 1022270"/>
                <a:gd name="connsiteY546" fmla="*/ 399007 h 1202293"/>
                <a:gd name="connsiteX547" fmla="*/ 780719 w 1022270"/>
                <a:gd name="connsiteY547" fmla="*/ 394828 h 1202293"/>
                <a:gd name="connsiteX548" fmla="*/ 781683 w 1022270"/>
                <a:gd name="connsiteY548" fmla="*/ 396435 h 1202293"/>
                <a:gd name="connsiteX549" fmla="*/ 756737 w 1022270"/>
                <a:gd name="connsiteY549" fmla="*/ 402222 h 1202293"/>
                <a:gd name="connsiteX550" fmla="*/ 755194 w 1022270"/>
                <a:gd name="connsiteY550" fmla="*/ 401836 h 1202293"/>
                <a:gd name="connsiteX551" fmla="*/ 755194 w 1022270"/>
                <a:gd name="connsiteY551" fmla="*/ 401836 h 1202293"/>
                <a:gd name="connsiteX552" fmla="*/ 515700 w 1022270"/>
                <a:gd name="connsiteY552" fmla="*/ 428518 h 1202293"/>
                <a:gd name="connsiteX553" fmla="*/ 515700 w 1022270"/>
                <a:gd name="connsiteY553" fmla="*/ 428518 h 1202293"/>
                <a:gd name="connsiteX554" fmla="*/ 514929 w 1022270"/>
                <a:gd name="connsiteY554" fmla="*/ 427618 h 1202293"/>
                <a:gd name="connsiteX555" fmla="*/ 519815 w 1022270"/>
                <a:gd name="connsiteY555" fmla="*/ 434112 h 1202293"/>
                <a:gd name="connsiteX556" fmla="*/ 519815 w 1022270"/>
                <a:gd name="connsiteY556" fmla="*/ 433790 h 1202293"/>
                <a:gd name="connsiteX557" fmla="*/ 519429 w 1022270"/>
                <a:gd name="connsiteY557" fmla="*/ 434112 h 1202293"/>
                <a:gd name="connsiteX558" fmla="*/ 519365 w 1022270"/>
                <a:gd name="connsiteY558" fmla="*/ 433083 h 1202293"/>
                <a:gd name="connsiteX559" fmla="*/ 519365 w 1022270"/>
                <a:gd name="connsiteY559" fmla="*/ 432697 h 1202293"/>
                <a:gd name="connsiteX560" fmla="*/ 518529 w 1022270"/>
                <a:gd name="connsiteY560" fmla="*/ 431926 h 1202293"/>
                <a:gd name="connsiteX561" fmla="*/ 518143 w 1022270"/>
                <a:gd name="connsiteY561" fmla="*/ 431411 h 1202293"/>
                <a:gd name="connsiteX562" fmla="*/ 518272 w 1022270"/>
                <a:gd name="connsiteY562" fmla="*/ 431926 h 1202293"/>
                <a:gd name="connsiteX563" fmla="*/ 517436 w 1022270"/>
                <a:gd name="connsiteY563" fmla="*/ 430511 h 1202293"/>
                <a:gd name="connsiteX564" fmla="*/ 516922 w 1022270"/>
                <a:gd name="connsiteY564" fmla="*/ 429932 h 1202293"/>
                <a:gd name="connsiteX565" fmla="*/ 518593 w 1022270"/>
                <a:gd name="connsiteY565" fmla="*/ 437390 h 1202293"/>
                <a:gd name="connsiteX566" fmla="*/ 519429 w 1022270"/>
                <a:gd name="connsiteY566" fmla="*/ 436683 h 1202293"/>
                <a:gd name="connsiteX567" fmla="*/ 519944 w 1022270"/>
                <a:gd name="connsiteY567" fmla="*/ 435076 h 1202293"/>
                <a:gd name="connsiteX568" fmla="*/ 519944 w 1022270"/>
                <a:gd name="connsiteY568" fmla="*/ 435076 h 1202293"/>
                <a:gd name="connsiteX569" fmla="*/ 519429 w 1022270"/>
                <a:gd name="connsiteY569" fmla="*/ 435076 h 1202293"/>
                <a:gd name="connsiteX570" fmla="*/ 519944 w 1022270"/>
                <a:gd name="connsiteY570" fmla="*/ 435912 h 1202293"/>
                <a:gd name="connsiteX571" fmla="*/ 519944 w 1022270"/>
                <a:gd name="connsiteY571" fmla="*/ 435912 h 1202293"/>
                <a:gd name="connsiteX572" fmla="*/ 581794 w 1022270"/>
                <a:gd name="connsiteY572" fmla="*/ 564499 h 1202293"/>
                <a:gd name="connsiteX573" fmla="*/ 584109 w 1022270"/>
                <a:gd name="connsiteY573" fmla="*/ 563921 h 1202293"/>
                <a:gd name="connsiteX574" fmla="*/ 581344 w 1022270"/>
                <a:gd name="connsiteY574" fmla="*/ 564499 h 1202293"/>
                <a:gd name="connsiteX575" fmla="*/ 621463 w 1022270"/>
                <a:gd name="connsiteY575" fmla="*/ 715332 h 1202293"/>
                <a:gd name="connsiteX576" fmla="*/ 621463 w 1022270"/>
                <a:gd name="connsiteY576" fmla="*/ 715332 h 1202293"/>
                <a:gd name="connsiteX577" fmla="*/ 626157 w 1022270"/>
                <a:gd name="connsiteY577" fmla="*/ 711925 h 1202293"/>
                <a:gd name="connsiteX578" fmla="*/ 626478 w 1022270"/>
                <a:gd name="connsiteY578" fmla="*/ 711925 h 1202293"/>
                <a:gd name="connsiteX579" fmla="*/ 741178 w 1022270"/>
                <a:gd name="connsiteY579" fmla="*/ 818652 h 1202293"/>
                <a:gd name="connsiteX580" fmla="*/ 740535 w 1022270"/>
                <a:gd name="connsiteY580" fmla="*/ 819681 h 1202293"/>
                <a:gd name="connsiteX581" fmla="*/ 740728 w 1022270"/>
                <a:gd name="connsiteY581" fmla="*/ 818652 h 1202293"/>
                <a:gd name="connsiteX582" fmla="*/ 739893 w 1022270"/>
                <a:gd name="connsiteY582" fmla="*/ 820838 h 1202293"/>
                <a:gd name="connsiteX583" fmla="*/ 739507 w 1022270"/>
                <a:gd name="connsiteY583" fmla="*/ 821610 h 120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Lst>
              <a:rect l="l" t="t" r="r" b="b"/>
              <a:pathLst>
                <a:path w="1022270" h="1202293">
                  <a:moveTo>
                    <a:pt x="1024007" y="497055"/>
                  </a:moveTo>
                  <a:cubicBezTo>
                    <a:pt x="1021821" y="487733"/>
                    <a:pt x="1018734" y="489661"/>
                    <a:pt x="1013269" y="489918"/>
                  </a:cubicBezTo>
                  <a:cubicBezTo>
                    <a:pt x="1007804" y="490176"/>
                    <a:pt x="997260" y="488825"/>
                    <a:pt x="983501" y="473909"/>
                  </a:cubicBezTo>
                  <a:cubicBezTo>
                    <a:pt x="974848" y="463018"/>
                    <a:pt x="960401" y="458550"/>
                    <a:pt x="947111" y="462658"/>
                  </a:cubicBezTo>
                  <a:cubicBezTo>
                    <a:pt x="938046" y="465101"/>
                    <a:pt x="928659" y="458222"/>
                    <a:pt x="922615" y="456872"/>
                  </a:cubicBezTo>
                  <a:cubicBezTo>
                    <a:pt x="916572" y="455521"/>
                    <a:pt x="910721" y="463301"/>
                    <a:pt x="906349" y="464844"/>
                  </a:cubicBezTo>
                  <a:cubicBezTo>
                    <a:pt x="901977" y="466387"/>
                    <a:pt x="908535" y="458415"/>
                    <a:pt x="908792" y="453014"/>
                  </a:cubicBezTo>
                  <a:cubicBezTo>
                    <a:pt x="909049" y="447613"/>
                    <a:pt x="892269" y="440155"/>
                    <a:pt x="879603" y="435333"/>
                  </a:cubicBezTo>
                  <a:cubicBezTo>
                    <a:pt x="866937" y="430511"/>
                    <a:pt x="861408" y="432890"/>
                    <a:pt x="861408" y="440862"/>
                  </a:cubicBezTo>
                  <a:cubicBezTo>
                    <a:pt x="861408" y="448835"/>
                    <a:pt x="856457" y="438355"/>
                    <a:pt x="852599" y="446906"/>
                  </a:cubicBezTo>
                  <a:cubicBezTo>
                    <a:pt x="848742" y="455457"/>
                    <a:pt x="841541" y="449928"/>
                    <a:pt x="846170" y="447228"/>
                  </a:cubicBezTo>
                  <a:cubicBezTo>
                    <a:pt x="851230" y="443756"/>
                    <a:pt x="855004" y="438721"/>
                    <a:pt x="856907" y="432890"/>
                  </a:cubicBezTo>
                  <a:cubicBezTo>
                    <a:pt x="858579" y="427618"/>
                    <a:pt x="838776" y="423503"/>
                    <a:pt x="831833" y="426461"/>
                  </a:cubicBezTo>
                  <a:cubicBezTo>
                    <a:pt x="824889" y="429418"/>
                    <a:pt x="829389" y="439319"/>
                    <a:pt x="823860" y="436105"/>
                  </a:cubicBezTo>
                  <a:cubicBezTo>
                    <a:pt x="818331" y="432890"/>
                    <a:pt x="822767" y="425625"/>
                    <a:pt x="827203" y="425882"/>
                  </a:cubicBezTo>
                  <a:cubicBezTo>
                    <a:pt x="831640" y="426139"/>
                    <a:pt x="836526" y="417074"/>
                    <a:pt x="839548" y="410451"/>
                  </a:cubicBezTo>
                  <a:cubicBezTo>
                    <a:pt x="842570" y="403829"/>
                    <a:pt x="834340" y="402736"/>
                    <a:pt x="829389" y="397207"/>
                  </a:cubicBezTo>
                  <a:cubicBezTo>
                    <a:pt x="824439" y="391678"/>
                    <a:pt x="825467" y="375861"/>
                    <a:pt x="820453" y="373354"/>
                  </a:cubicBezTo>
                  <a:lnTo>
                    <a:pt x="820453" y="373354"/>
                  </a:lnTo>
                  <a:cubicBezTo>
                    <a:pt x="815245" y="371104"/>
                    <a:pt x="807272" y="358438"/>
                    <a:pt x="799236" y="356766"/>
                  </a:cubicBezTo>
                  <a:cubicBezTo>
                    <a:pt x="795667" y="355911"/>
                    <a:pt x="792183" y="354747"/>
                    <a:pt x="788820" y="353294"/>
                  </a:cubicBezTo>
                  <a:cubicBezTo>
                    <a:pt x="784962" y="351397"/>
                    <a:pt x="780713" y="350427"/>
                    <a:pt x="776411" y="350465"/>
                  </a:cubicBezTo>
                  <a:cubicBezTo>
                    <a:pt x="769982" y="351301"/>
                    <a:pt x="762910" y="354323"/>
                    <a:pt x="760402" y="350465"/>
                  </a:cubicBezTo>
                  <a:cubicBezTo>
                    <a:pt x="757895" y="346608"/>
                    <a:pt x="754359" y="347443"/>
                    <a:pt x="751015" y="350465"/>
                  </a:cubicBezTo>
                  <a:cubicBezTo>
                    <a:pt x="750681" y="350761"/>
                    <a:pt x="750231" y="350877"/>
                    <a:pt x="749794" y="350787"/>
                  </a:cubicBezTo>
                  <a:cubicBezTo>
                    <a:pt x="746386" y="350465"/>
                    <a:pt x="741307" y="340564"/>
                    <a:pt x="738349" y="340564"/>
                  </a:cubicBezTo>
                  <a:cubicBezTo>
                    <a:pt x="734800" y="340609"/>
                    <a:pt x="731882" y="337767"/>
                    <a:pt x="731836" y="334218"/>
                  </a:cubicBezTo>
                  <a:cubicBezTo>
                    <a:pt x="731830" y="333845"/>
                    <a:pt x="731862" y="333472"/>
                    <a:pt x="731920" y="333106"/>
                  </a:cubicBezTo>
                  <a:cubicBezTo>
                    <a:pt x="732692" y="328413"/>
                    <a:pt x="724205" y="327834"/>
                    <a:pt x="719511" y="322626"/>
                  </a:cubicBezTo>
                  <a:cubicBezTo>
                    <a:pt x="718232" y="321321"/>
                    <a:pt x="716670" y="320331"/>
                    <a:pt x="714947" y="319733"/>
                  </a:cubicBezTo>
                  <a:cubicBezTo>
                    <a:pt x="709076" y="318068"/>
                    <a:pt x="702962" y="317457"/>
                    <a:pt x="696880" y="317933"/>
                  </a:cubicBezTo>
                  <a:cubicBezTo>
                    <a:pt x="692186" y="317933"/>
                    <a:pt x="699902" y="312725"/>
                    <a:pt x="700223" y="307710"/>
                  </a:cubicBezTo>
                  <a:cubicBezTo>
                    <a:pt x="700545" y="302695"/>
                    <a:pt x="686979" y="301924"/>
                    <a:pt x="681707" y="300831"/>
                  </a:cubicBezTo>
                  <a:cubicBezTo>
                    <a:pt x="676435" y="299738"/>
                    <a:pt x="677849" y="294401"/>
                    <a:pt x="683378" y="293951"/>
                  </a:cubicBezTo>
                  <a:cubicBezTo>
                    <a:pt x="688908" y="293501"/>
                    <a:pt x="680356" y="289836"/>
                    <a:pt x="672898" y="290929"/>
                  </a:cubicBezTo>
                  <a:cubicBezTo>
                    <a:pt x="664527" y="292588"/>
                    <a:pt x="656452" y="295469"/>
                    <a:pt x="648917" y="299480"/>
                  </a:cubicBezTo>
                  <a:cubicBezTo>
                    <a:pt x="642873" y="302759"/>
                    <a:pt x="632393" y="289836"/>
                    <a:pt x="625514" y="292601"/>
                  </a:cubicBezTo>
                  <a:cubicBezTo>
                    <a:pt x="618634" y="295366"/>
                    <a:pt x="608990" y="295366"/>
                    <a:pt x="609248" y="289836"/>
                  </a:cubicBezTo>
                  <a:cubicBezTo>
                    <a:pt x="610026" y="285284"/>
                    <a:pt x="606965" y="280970"/>
                    <a:pt x="602413" y="280192"/>
                  </a:cubicBezTo>
                  <a:cubicBezTo>
                    <a:pt x="601481" y="280032"/>
                    <a:pt x="600536" y="280032"/>
                    <a:pt x="599604" y="280192"/>
                  </a:cubicBezTo>
                  <a:cubicBezTo>
                    <a:pt x="592724" y="280707"/>
                    <a:pt x="594396" y="273313"/>
                    <a:pt x="589124" y="273313"/>
                  </a:cubicBezTo>
                  <a:cubicBezTo>
                    <a:pt x="583852" y="273313"/>
                    <a:pt x="589124" y="279742"/>
                    <a:pt x="585587" y="281285"/>
                  </a:cubicBezTo>
                  <a:cubicBezTo>
                    <a:pt x="582051" y="282828"/>
                    <a:pt x="569578" y="285979"/>
                    <a:pt x="568742" y="290929"/>
                  </a:cubicBezTo>
                  <a:cubicBezTo>
                    <a:pt x="567907" y="295880"/>
                    <a:pt x="575172" y="304174"/>
                    <a:pt x="572857" y="309124"/>
                  </a:cubicBezTo>
                  <a:cubicBezTo>
                    <a:pt x="570543" y="314075"/>
                    <a:pt x="562120" y="309960"/>
                    <a:pt x="559677" y="304688"/>
                  </a:cubicBezTo>
                  <a:cubicBezTo>
                    <a:pt x="557234" y="299416"/>
                    <a:pt x="566814" y="291508"/>
                    <a:pt x="565142" y="288486"/>
                  </a:cubicBezTo>
                  <a:cubicBezTo>
                    <a:pt x="563612" y="285889"/>
                    <a:pt x="563046" y="282841"/>
                    <a:pt x="563535" y="279871"/>
                  </a:cubicBezTo>
                  <a:cubicBezTo>
                    <a:pt x="564004" y="278553"/>
                    <a:pt x="565174" y="277614"/>
                    <a:pt x="566557" y="277428"/>
                  </a:cubicBezTo>
                  <a:cubicBezTo>
                    <a:pt x="572086" y="276335"/>
                    <a:pt x="574786" y="272734"/>
                    <a:pt x="569578" y="269712"/>
                  </a:cubicBezTo>
                  <a:cubicBezTo>
                    <a:pt x="564371" y="266691"/>
                    <a:pt x="561284" y="275499"/>
                    <a:pt x="555498" y="276142"/>
                  </a:cubicBezTo>
                  <a:cubicBezTo>
                    <a:pt x="549712" y="276785"/>
                    <a:pt x="548619" y="280514"/>
                    <a:pt x="544761" y="282571"/>
                  </a:cubicBezTo>
                  <a:cubicBezTo>
                    <a:pt x="540903" y="284629"/>
                    <a:pt x="533767" y="282893"/>
                    <a:pt x="533445" y="286172"/>
                  </a:cubicBezTo>
                  <a:cubicBezTo>
                    <a:pt x="533124" y="289451"/>
                    <a:pt x="531002" y="286172"/>
                    <a:pt x="527723" y="285336"/>
                  </a:cubicBezTo>
                  <a:cubicBezTo>
                    <a:pt x="524444" y="284500"/>
                    <a:pt x="515829" y="291765"/>
                    <a:pt x="516086" y="296137"/>
                  </a:cubicBezTo>
                  <a:cubicBezTo>
                    <a:pt x="516343" y="300509"/>
                    <a:pt x="517758" y="304110"/>
                    <a:pt x="511714" y="307967"/>
                  </a:cubicBezTo>
                  <a:cubicBezTo>
                    <a:pt x="506789" y="312005"/>
                    <a:pt x="502591" y="316853"/>
                    <a:pt x="499305" y="322305"/>
                  </a:cubicBezTo>
                  <a:cubicBezTo>
                    <a:pt x="498707" y="323185"/>
                    <a:pt x="497537" y="323462"/>
                    <a:pt x="496605" y="322948"/>
                  </a:cubicBezTo>
                  <a:cubicBezTo>
                    <a:pt x="493422" y="320202"/>
                    <a:pt x="490786" y="316891"/>
                    <a:pt x="488825" y="313175"/>
                  </a:cubicBezTo>
                  <a:cubicBezTo>
                    <a:pt x="484453" y="306746"/>
                    <a:pt x="476417" y="307131"/>
                    <a:pt x="471466" y="304945"/>
                  </a:cubicBezTo>
                  <a:cubicBezTo>
                    <a:pt x="466515" y="302759"/>
                    <a:pt x="460150" y="305717"/>
                    <a:pt x="453850" y="311375"/>
                  </a:cubicBezTo>
                  <a:cubicBezTo>
                    <a:pt x="447549" y="317033"/>
                    <a:pt x="439512" y="313818"/>
                    <a:pt x="433983" y="310796"/>
                  </a:cubicBezTo>
                  <a:cubicBezTo>
                    <a:pt x="431598" y="309182"/>
                    <a:pt x="429437" y="307260"/>
                    <a:pt x="427553" y="305074"/>
                  </a:cubicBezTo>
                  <a:cubicBezTo>
                    <a:pt x="423136" y="300245"/>
                    <a:pt x="419034" y="295134"/>
                    <a:pt x="415273" y="289772"/>
                  </a:cubicBezTo>
                  <a:cubicBezTo>
                    <a:pt x="414643" y="288904"/>
                    <a:pt x="414065" y="288004"/>
                    <a:pt x="413537" y="287072"/>
                  </a:cubicBezTo>
                  <a:cubicBezTo>
                    <a:pt x="411609" y="283535"/>
                    <a:pt x="414888" y="276335"/>
                    <a:pt x="416559" y="271127"/>
                  </a:cubicBezTo>
                  <a:cubicBezTo>
                    <a:pt x="418231" y="265919"/>
                    <a:pt x="415209" y="253189"/>
                    <a:pt x="418231" y="249910"/>
                  </a:cubicBezTo>
                  <a:cubicBezTo>
                    <a:pt x="421253" y="246631"/>
                    <a:pt x="419581" y="244638"/>
                    <a:pt x="420995" y="237051"/>
                  </a:cubicBezTo>
                  <a:cubicBezTo>
                    <a:pt x="421028" y="236646"/>
                    <a:pt x="421028" y="236235"/>
                    <a:pt x="420995" y="235830"/>
                  </a:cubicBezTo>
                  <a:cubicBezTo>
                    <a:pt x="420995" y="229786"/>
                    <a:pt x="412894" y="231715"/>
                    <a:pt x="407172" y="226057"/>
                  </a:cubicBezTo>
                  <a:cubicBezTo>
                    <a:pt x="401450" y="220399"/>
                    <a:pt x="387884" y="222714"/>
                    <a:pt x="380748" y="225478"/>
                  </a:cubicBezTo>
                  <a:cubicBezTo>
                    <a:pt x="373611" y="228243"/>
                    <a:pt x="365317" y="222456"/>
                    <a:pt x="357602" y="226893"/>
                  </a:cubicBezTo>
                  <a:lnTo>
                    <a:pt x="357602" y="226893"/>
                  </a:lnTo>
                  <a:cubicBezTo>
                    <a:pt x="353230" y="229207"/>
                    <a:pt x="351944" y="226893"/>
                    <a:pt x="352587" y="223935"/>
                  </a:cubicBezTo>
                  <a:cubicBezTo>
                    <a:pt x="353121" y="221421"/>
                    <a:pt x="354477" y="219158"/>
                    <a:pt x="356444" y="217506"/>
                  </a:cubicBezTo>
                  <a:cubicBezTo>
                    <a:pt x="361459" y="213648"/>
                    <a:pt x="354001" y="198218"/>
                    <a:pt x="359788" y="196868"/>
                  </a:cubicBezTo>
                  <a:cubicBezTo>
                    <a:pt x="360823" y="196553"/>
                    <a:pt x="361768" y="196000"/>
                    <a:pt x="362552" y="195260"/>
                  </a:cubicBezTo>
                  <a:lnTo>
                    <a:pt x="362552" y="195260"/>
                  </a:lnTo>
                  <a:cubicBezTo>
                    <a:pt x="366044" y="190329"/>
                    <a:pt x="367953" y="184453"/>
                    <a:pt x="368017" y="178415"/>
                  </a:cubicBezTo>
                  <a:cubicBezTo>
                    <a:pt x="368853" y="170957"/>
                    <a:pt x="366410" y="168450"/>
                    <a:pt x="370268" y="164335"/>
                  </a:cubicBezTo>
                  <a:cubicBezTo>
                    <a:pt x="374125" y="160220"/>
                    <a:pt x="378240" y="159899"/>
                    <a:pt x="377147" y="154112"/>
                  </a:cubicBezTo>
                  <a:cubicBezTo>
                    <a:pt x="376054" y="148326"/>
                    <a:pt x="370718" y="154112"/>
                    <a:pt x="366410" y="151412"/>
                  </a:cubicBezTo>
                  <a:cubicBezTo>
                    <a:pt x="362102" y="148711"/>
                    <a:pt x="358116" y="150576"/>
                    <a:pt x="347122" y="152183"/>
                  </a:cubicBezTo>
                  <a:cubicBezTo>
                    <a:pt x="336128" y="153791"/>
                    <a:pt x="330598" y="158613"/>
                    <a:pt x="331177" y="166521"/>
                  </a:cubicBezTo>
                  <a:cubicBezTo>
                    <a:pt x="331756" y="174429"/>
                    <a:pt x="327319" y="170957"/>
                    <a:pt x="327577" y="177837"/>
                  </a:cubicBezTo>
                  <a:cubicBezTo>
                    <a:pt x="327834" y="184716"/>
                    <a:pt x="318768" y="184973"/>
                    <a:pt x="319347" y="189152"/>
                  </a:cubicBezTo>
                  <a:cubicBezTo>
                    <a:pt x="319926" y="193331"/>
                    <a:pt x="312146" y="189152"/>
                    <a:pt x="309960" y="187738"/>
                  </a:cubicBezTo>
                  <a:cubicBezTo>
                    <a:pt x="307774" y="186323"/>
                    <a:pt x="284243" y="193524"/>
                    <a:pt x="280706" y="194167"/>
                  </a:cubicBezTo>
                  <a:cubicBezTo>
                    <a:pt x="277170" y="194810"/>
                    <a:pt x="271384" y="187288"/>
                    <a:pt x="266690" y="187738"/>
                  </a:cubicBezTo>
                  <a:cubicBezTo>
                    <a:pt x="261997" y="188188"/>
                    <a:pt x="260261" y="180858"/>
                    <a:pt x="259490" y="174879"/>
                  </a:cubicBezTo>
                  <a:cubicBezTo>
                    <a:pt x="258718" y="168900"/>
                    <a:pt x="250167" y="163821"/>
                    <a:pt x="246309" y="158613"/>
                  </a:cubicBezTo>
                  <a:cubicBezTo>
                    <a:pt x="242452" y="153405"/>
                    <a:pt x="241873" y="141768"/>
                    <a:pt x="241616" y="134374"/>
                  </a:cubicBezTo>
                  <a:cubicBezTo>
                    <a:pt x="240632" y="122640"/>
                    <a:pt x="242034" y="110830"/>
                    <a:pt x="245731" y="99655"/>
                  </a:cubicBezTo>
                  <a:cubicBezTo>
                    <a:pt x="246354" y="97984"/>
                    <a:pt x="246727" y="96229"/>
                    <a:pt x="246824" y="94448"/>
                  </a:cubicBezTo>
                  <a:cubicBezTo>
                    <a:pt x="245313" y="93348"/>
                    <a:pt x="243538" y="92686"/>
                    <a:pt x="241680" y="92519"/>
                  </a:cubicBezTo>
                  <a:cubicBezTo>
                    <a:pt x="236987" y="92519"/>
                    <a:pt x="226378" y="86089"/>
                    <a:pt x="224321" y="86089"/>
                  </a:cubicBezTo>
                  <a:cubicBezTo>
                    <a:pt x="222263" y="86089"/>
                    <a:pt x="222521" y="81075"/>
                    <a:pt x="220785" y="78438"/>
                  </a:cubicBezTo>
                  <a:cubicBezTo>
                    <a:pt x="219049" y="75802"/>
                    <a:pt x="220206" y="70787"/>
                    <a:pt x="217827" y="68987"/>
                  </a:cubicBezTo>
                  <a:cubicBezTo>
                    <a:pt x="212401" y="64615"/>
                    <a:pt x="208318" y="58797"/>
                    <a:pt x="206061" y="52207"/>
                  </a:cubicBezTo>
                  <a:cubicBezTo>
                    <a:pt x="203683" y="43977"/>
                    <a:pt x="189281" y="39862"/>
                    <a:pt x="184009" y="39348"/>
                  </a:cubicBezTo>
                  <a:cubicBezTo>
                    <a:pt x="178737" y="38833"/>
                    <a:pt x="175715" y="50278"/>
                    <a:pt x="174236" y="50856"/>
                  </a:cubicBezTo>
                  <a:cubicBezTo>
                    <a:pt x="169189" y="48902"/>
                    <a:pt x="164361" y="46427"/>
                    <a:pt x="159834" y="43463"/>
                  </a:cubicBezTo>
                  <a:cubicBezTo>
                    <a:pt x="156915" y="41939"/>
                    <a:pt x="155179" y="38840"/>
                    <a:pt x="155398" y="35554"/>
                  </a:cubicBezTo>
                  <a:cubicBezTo>
                    <a:pt x="155398" y="32018"/>
                    <a:pt x="148969" y="26425"/>
                    <a:pt x="147490" y="25846"/>
                  </a:cubicBezTo>
                  <a:cubicBezTo>
                    <a:pt x="142533" y="21834"/>
                    <a:pt x="137807" y="17540"/>
                    <a:pt x="133345" y="12987"/>
                  </a:cubicBezTo>
                  <a:lnTo>
                    <a:pt x="114057" y="12987"/>
                  </a:lnTo>
                  <a:lnTo>
                    <a:pt x="109942" y="18260"/>
                  </a:lnTo>
                  <a:lnTo>
                    <a:pt x="74581" y="18581"/>
                  </a:lnTo>
                  <a:cubicBezTo>
                    <a:pt x="74581" y="18581"/>
                    <a:pt x="47513" y="8551"/>
                    <a:pt x="42434" y="7394"/>
                  </a:cubicBezTo>
                  <a:cubicBezTo>
                    <a:pt x="37522" y="5542"/>
                    <a:pt x="32880" y="3054"/>
                    <a:pt x="28611" y="0"/>
                  </a:cubicBezTo>
                  <a:lnTo>
                    <a:pt x="0" y="3794"/>
                  </a:lnTo>
                  <a:cubicBezTo>
                    <a:pt x="1742" y="7478"/>
                    <a:pt x="3896" y="10949"/>
                    <a:pt x="6429" y="14145"/>
                  </a:cubicBezTo>
                  <a:cubicBezTo>
                    <a:pt x="11611" y="21384"/>
                    <a:pt x="15186" y="29646"/>
                    <a:pt x="16909" y="38383"/>
                  </a:cubicBezTo>
                  <a:cubicBezTo>
                    <a:pt x="17424" y="42756"/>
                    <a:pt x="25396" y="46356"/>
                    <a:pt x="32340" y="50792"/>
                  </a:cubicBezTo>
                  <a:cubicBezTo>
                    <a:pt x="37387" y="54663"/>
                    <a:pt x="39746" y="61105"/>
                    <a:pt x="38383" y="67316"/>
                  </a:cubicBezTo>
                  <a:cubicBezTo>
                    <a:pt x="37548" y="69759"/>
                    <a:pt x="28996" y="65644"/>
                    <a:pt x="28482" y="68151"/>
                  </a:cubicBezTo>
                  <a:cubicBezTo>
                    <a:pt x="27968" y="70659"/>
                    <a:pt x="39476" y="80239"/>
                    <a:pt x="43913" y="79724"/>
                  </a:cubicBezTo>
                  <a:cubicBezTo>
                    <a:pt x="48349" y="79210"/>
                    <a:pt x="50342" y="81910"/>
                    <a:pt x="57414" y="87954"/>
                  </a:cubicBezTo>
                  <a:cubicBezTo>
                    <a:pt x="64487" y="93998"/>
                    <a:pt x="63844" y="101198"/>
                    <a:pt x="60950" y="103384"/>
                  </a:cubicBezTo>
                  <a:cubicBezTo>
                    <a:pt x="58057" y="105570"/>
                    <a:pt x="66480" y="110264"/>
                    <a:pt x="75288" y="116243"/>
                  </a:cubicBezTo>
                  <a:cubicBezTo>
                    <a:pt x="81383" y="119934"/>
                    <a:pt x="86051" y="125572"/>
                    <a:pt x="88532" y="132252"/>
                  </a:cubicBezTo>
                  <a:cubicBezTo>
                    <a:pt x="89368" y="135274"/>
                    <a:pt x="93226" y="132252"/>
                    <a:pt x="94576" y="128395"/>
                  </a:cubicBezTo>
                  <a:cubicBezTo>
                    <a:pt x="95926" y="124537"/>
                    <a:pt x="91811" y="123187"/>
                    <a:pt x="91811" y="118494"/>
                  </a:cubicBezTo>
                  <a:cubicBezTo>
                    <a:pt x="91811" y="113800"/>
                    <a:pt x="84675" y="114636"/>
                    <a:pt x="81332" y="114057"/>
                  </a:cubicBezTo>
                  <a:cubicBezTo>
                    <a:pt x="77988" y="113479"/>
                    <a:pt x="81332" y="106342"/>
                    <a:pt x="78310" y="103063"/>
                  </a:cubicBezTo>
                  <a:cubicBezTo>
                    <a:pt x="74484" y="97765"/>
                    <a:pt x="71777" y="91754"/>
                    <a:pt x="70337" y="85382"/>
                  </a:cubicBezTo>
                  <a:cubicBezTo>
                    <a:pt x="68666" y="79339"/>
                    <a:pt x="60115" y="73295"/>
                    <a:pt x="56578" y="66673"/>
                  </a:cubicBezTo>
                  <a:cubicBezTo>
                    <a:pt x="54155" y="61574"/>
                    <a:pt x="50766" y="56990"/>
                    <a:pt x="46613" y="53171"/>
                  </a:cubicBezTo>
                  <a:cubicBezTo>
                    <a:pt x="44170" y="51499"/>
                    <a:pt x="50213" y="49056"/>
                    <a:pt x="48027" y="46742"/>
                  </a:cubicBezTo>
                  <a:cubicBezTo>
                    <a:pt x="45841" y="44427"/>
                    <a:pt x="42498" y="44556"/>
                    <a:pt x="38383" y="42627"/>
                  </a:cubicBezTo>
                  <a:cubicBezTo>
                    <a:pt x="34352" y="41097"/>
                    <a:pt x="31639" y="37290"/>
                    <a:pt x="31504" y="32983"/>
                  </a:cubicBezTo>
                  <a:cubicBezTo>
                    <a:pt x="30887" y="26682"/>
                    <a:pt x="29485" y="20484"/>
                    <a:pt x="27325" y="14530"/>
                  </a:cubicBezTo>
                  <a:cubicBezTo>
                    <a:pt x="25975" y="10930"/>
                    <a:pt x="30411" y="11444"/>
                    <a:pt x="31761" y="13116"/>
                  </a:cubicBezTo>
                  <a:cubicBezTo>
                    <a:pt x="33111" y="14788"/>
                    <a:pt x="34268" y="16459"/>
                    <a:pt x="36197" y="15302"/>
                  </a:cubicBezTo>
                  <a:cubicBezTo>
                    <a:pt x="38737" y="14293"/>
                    <a:pt x="41611" y="15527"/>
                    <a:pt x="42627" y="18067"/>
                  </a:cubicBezTo>
                  <a:cubicBezTo>
                    <a:pt x="44041" y="21088"/>
                    <a:pt x="48735" y="18388"/>
                    <a:pt x="50921" y="19738"/>
                  </a:cubicBezTo>
                  <a:cubicBezTo>
                    <a:pt x="53107" y="21088"/>
                    <a:pt x="45970" y="22760"/>
                    <a:pt x="53107" y="35426"/>
                  </a:cubicBezTo>
                  <a:cubicBezTo>
                    <a:pt x="60243" y="48092"/>
                    <a:pt x="55357" y="40955"/>
                    <a:pt x="55357" y="49506"/>
                  </a:cubicBezTo>
                  <a:cubicBezTo>
                    <a:pt x="55357" y="58057"/>
                    <a:pt x="59729" y="54200"/>
                    <a:pt x="61143" y="52785"/>
                  </a:cubicBezTo>
                  <a:cubicBezTo>
                    <a:pt x="62558" y="51371"/>
                    <a:pt x="66351" y="55550"/>
                    <a:pt x="69952" y="59986"/>
                  </a:cubicBezTo>
                  <a:cubicBezTo>
                    <a:pt x="73552" y="64422"/>
                    <a:pt x="80431" y="64680"/>
                    <a:pt x="80431" y="67123"/>
                  </a:cubicBezTo>
                  <a:cubicBezTo>
                    <a:pt x="80239" y="70968"/>
                    <a:pt x="82759" y="74420"/>
                    <a:pt x="86475" y="75417"/>
                  </a:cubicBezTo>
                  <a:cubicBezTo>
                    <a:pt x="91168" y="76252"/>
                    <a:pt x="92004" y="81460"/>
                    <a:pt x="95026" y="81846"/>
                  </a:cubicBezTo>
                  <a:cubicBezTo>
                    <a:pt x="98048" y="82232"/>
                    <a:pt x="98627" y="85704"/>
                    <a:pt x="96955" y="89240"/>
                  </a:cubicBezTo>
                  <a:cubicBezTo>
                    <a:pt x="95283" y="92776"/>
                    <a:pt x="96955" y="95669"/>
                    <a:pt x="104670" y="98884"/>
                  </a:cubicBezTo>
                  <a:cubicBezTo>
                    <a:pt x="112385" y="102099"/>
                    <a:pt x="108785" y="102484"/>
                    <a:pt x="114829" y="108271"/>
                  </a:cubicBezTo>
                  <a:cubicBezTo>
                    <a:pt x="124286" y="117690"/>
                    <a:pt x="133217" y="127630"/>
                    <a:pt x="141575" y="138039"/>
                  </a:cubicBezTo>
                  <a:cubicBezTo>
                    <a:pt x="144269" y="142205"/>
                    <a:pt x="146307" y="146757"/>
                    <a:pt x="147618" y="151540"/>
                  </a:cubicBezTo>
                  <a:cubicBezTo>
                    <a:pt x="149033" y="155398"/>
                    <a:pt x="144918" y="157327"/>
                    <a:pt x="147104" y="160606"/>
                  </a:cubicBezTo>
                  <a:cubicBezTo>
                    <a:pt x="149290" y="163885"/>
                    <a:pt x="142989" y="162599"/>
                    <a:pt x="143246" y="165042"/>
                  </a:cubicBezTo>
                  <a:cubicBezTo>
                    <a:pt x="143504" y="167485"/>
                    <a:pt x="147104" y="179958"/>
                    <a:pt x="153148" y="180473"/>
                  </a:cubicBezTo>
                  <a:cubicBezTo>
                    <a:pt x="159191" y="180987"/>
                    <a:pt x="166006" y="188445"/>
                    <a:pt x="171086" y="192624"/>
                  </a:cubicBezTo>
                  <a:cubicBezTo>
                    <a:pt x="176165" y="196803"/>
                    <a:pt x="183494" y="195903"/>
                    <a:pt x="190888" y="198668"/>
                  </a:cubicBezTo>
                  <a:cubicBezTo>
                    <a:pt x="198282" y="201432"/>
                    <a:pt x="204711" y="208055"/>
                    <a:pt x="215448" y="211076"/>
                  </a:cubicBezTo>
                  <a:cubicBezTo>
                    <a:pt x="225330" y="213803"/>
                    <a:pt x="234788" y="217892"/>
                    <a:pt x="243545" y="223228"/>
                  </a:cubicBezTo>
                  <a:cubicBezTo>
                    <a:pt x="250424" y="227600"/>
                    <a:pt x="258975" y="225671"/>
                    <a:pt x="268619" y="221813"/>
                  </a:cubicBezTo>
                  <a:cubicBezTo>
                    <a:pt x="278263" y="217956"/>
                    <a:pt x="285721" y="222907"/>
                    <a:pt x="291251" y="225092"/>
                  </a:cubicBezTo>
                  <a:cubicBezTo>
                    <a:pt x="296098" y="228031"/>
                    <a:pt x="300586" y="231528"/>
                    <a:pt x="304624" y="235508"/>
                  </a:cubicBezTo>
                  <a:lnTo>
                    <a:pt x="304624" y="235508"/>
                  </a:lnTo>
                  <a:cubicBezTo>
                    <a:pt x="308944" y="239642"/>
                    <a:pt x="313496" y="243526"/>
                    <a:pt x="318254" y="247145"/>
                  </a:cubicBezTo>
                  <a:cubicBezTo>
                    <a:pt x="323462" y="250489"/>
                    <a:pt x="332013" y="247145"/>
                    <a:pt x="335613" y="250231"/>
                  </a:cubicBezTo>
                  <a:lnTo>
                    <a:pt x="335999" y="250231"/>
                  </a:lnTo>
                  <a:cubicBezTo>
                    <a:pt x="343451" y="254462"/>
                    <a:pt x="351629" y="257252"/>
                    <a:pt x="360109" y="258461"/>
                  </a:cubicBezTo>
                  <a:cubicBezTo>
                    <a:pt x="361614" y="258448"/>
                    <a:pt x="363054" y="257876"/>
                    <a:pt x="364160" y="256854"/>
                  </a:cubicBezTo>
                  <a:cubicBezTo>
                    <a:pt x="365188" y="255954"/>
                    <a:pt x="366024" y="255311"/>
                    <a:pt x="367825" y="256854"/>
                  </a:cubicBezTo>
                  <a:cubicBezTo>
                    <a:pt x="369065" y="258050"/>
                    <a:pt x="369515" y="259843"/>
                    <a:pt x="368982" y="261483"/>
                  </a:cubicBezTo>
                  <a:cubicBezTo>
                    <a:pt x="368352" y="263296"/>
                    <a:pt x="369143" y="265295"/>
                    <a:pt x="370846" y="266176"/>
                  </a:cubicBezTo>
                  <a:cubicBezTo>
                    <a:pt x="375283" y="268684"/>
                    <a:pt x="381326" y="278328"/>
                    <a:pt x="386020" y="280835"/>
                  </a:cubicBezTo>
                  <a:cubicBezTo>
                    <a:pt x="388058" y="281864"/>
                    <a:pt x="389588" y="283670"/>
                    <a:pt x="390263" y="285850"/>
                  </a:cubicBezTo>
                  <a:cubicBezTo>
                    <a:pt x="391047" y="287502"/>
                    <a:pt x="390687" y="289470"/>
                    <a:pt x="389363" y="290736"/>
                  </a:cubicBezTo>
                  <a:cubicBezTo>
                    <a:pt x="386900" y="293295"/>
                    <a:pt x="386984" y="297365"/>
                    <a:pt x="389549" y="299828"/>
                  </a:cubicBezTo>
                  <a:cubicBezTo>
                    <a:pt x="390405" y="300651"/>
                    <a:pt x="391478" y="301223"/>
                    <a:pt x="392642" y="301474"/>
                  </a:cubicBezTo>
                  <a:cubicBezTo>
                    <a:pt x="398686" y="303981"/>
                    <a:pt x="396757" y="300123"/>
                    <a:pt x="399779" y="300123"/>
                  </a:cubicBezTo>
                  <a:cubicBezTo>
                    <a:pt x="402800" y="300123"/>
                    <a:pt x="402543" y="304753"/>
                    <a:pt x="405308" y="304753"/>
                  </a:cubicBezTo>
                  <a:cubicBezTo>
                    <a:pt x="408072" y="304753"/>
                    <a:pt x="414437" y="308096"/>
                    <a:pt x="414116" y="312532"/>
                  </a:cubicBezTo>
                  <a:cubicBezTo>
                    <a:pt x="413795" y="316968"/>
                    <a:pt x="416366" y="318961"/>
                    <a:pt x="421317" y="318961"/>
                  </a:cubicBezTo>
                  <a:cubicBezTo>
                    <a:pt x="422320" y="318871"/>
                    <a:pt x="423336" y="318871"/>
                    <a:pt x="424339" y="318961"/>
                  </a:cubicBezTo>
                  <a:cubicBezTo>
                    <a:pt x="430331" y="319424"/>
                    <a:pt x="435976" y="321970"/>
                    <a:pt x="440284" y="326162"/>
                  </a:cubicBezTo>
                  <a:cubicBezTo>
                    <a:pt x="444463" y="331113"/>
                    <a:pt x="446713" y="327770"/>
                    <a:pt x="449413" y="332206"/>
                  </a:cubicBezTo>
                  <a:cubicBezTo>
                    <a:pt x="452114" y="336642"/>
                    <a:pt x="457643" y="332206"/>
                    <a:pt x="459057" y="329763"/>
                  </a:cubicBezTo>
                  <a:cubicBezTo>
                    <a:pt x="460472" y="327320"/>
                    <a:pt x="456036" y="325905"/>
                    <a:pt x="455457" y="322819"/>
                  </a:cubicBezTo>
                  <a:cubicBezTo>
                    <a:pt x="454878" y="319733"/>
                    <a:pt x="460986" y="320890"/>
                    <a:pt x="461886" y="316775"/>
                  </a:cubicBezTo>
                  <a:cubicBezTo>
                    <a:pt x="462786" y="312661"/>
                    <a:pt x="471787" y="310732"/>
                    <a:pt x="475645" y="312404"/>
                  </a:cubicBezTo>
                  <a:cubicBezTo>
                    <a:pt x="479503" y="314075"/>
                    <a:pt x="482846" y="316775"/>
                    <a:pt x="479246" y="320890"/>
                  </a:cubicBezTo>
                  <a:cubicBezTo>
                    <a:pt x="476610" y="323976"/>
                    <a:pt x="482010" y="329505"/>
                    <a:pt x="486575" y="333749"/>
                  </a:cubicBezTo>
                  <a:cubicBezTo>
                    <a:pt x="488118" y="335228"/>
                    <a:pt x="489597" y="336514"/>
                    <a:pt x="490561" y="337607"/>
                  </a:cubicBezTo>
                  <a:cubicBezTo>
                    <a:pt x="494419" y="341721"/>
                    <a:pt x="491911" y="345065"/>
                    <a:pt x="493004" y="347251"/>
                  </a:cubicBezTo>
                  <a:cubicBezTo>
                    <a:pt x="494097" y="349437"/>
                    <a:pt x="495255" y="352780"/>
                    <a:pt x="493004" y="354130"/>
                  </a:cubicBezTo>
                  <a:cubicBezTo>
                    <a:pt x="490754" y="355480"/>
                    <a:pt x="493004" y="370654"/>
                    <a:pt x="495255" y="373418"/>
                  </a:cubicBezTo>
                  <a:cubicBezTo>
                    <a:pt x="497505" y="376183"/>
                    <a:pt x="495255" y="378626"/>
                    <a:pt x="492490" y="384155"/>
                  </a:cubicBezTo>
                  <a:cubicBezTo>
                    <a:pt x="489725" y="389685"/>
                    <a:pt x="487218" y="392128"/>
                    <a:pt x="482267" y="392449"/>
                  </a:cubicBezTo>
                  <a:cubicBezTo>
                    <a:pt x="477317" y="392771"/>
                    <a:pt x="477574" y="400421"/>
                    <a:pt x="475838" y="400421"/>
                  </a:cubicBezTo>
                  <a:cubicBezTo>
                    <a:pt x="474102" y="400421"/>
                    <a:pt x="473523" y="403186"/>
                    <a:pt x="473331" y="405629"/>
                  </a:cubicBezTo>
                  <a:cubicBezTo>
                    <a:pt x="473266" y="406182"/>
                    <a:pt x="473266" y="406748"/>
                    <a:pt x="473331" y="407301"/>
                  </a:cubicBezTo>
                  <a:cubicBezTo>
                    <a:pt x="473331" y="409809"/>
                    <a:pt x="469473" y="411480"/>
                    <a:pt x="464779" y="411737"/>
                  </a:cubicBezTo>
                  <a:cubicBezTo>
                    <a:pt x="460086" y="411994"/>
                    <a:pt x="460665" y="417267"/>
                    <a:pt x="460665" y="420803"/>
                  </a:cubicBezTo>
                  <a:cubicBezTo>
                    <a:pt x="460665" y="424339"/>
                    <a:pt x="456807" y="424403"/>
                    <a:pt x="455135" y="428261"/>
                  </a:cubicBezTo>
                  <a:cubicBezTo>
                    <a:pt x="453464" y="432118"/>
                    <a:pt x="455714" y="432954"/>
                    <a:pt x="451856" y="434690"/>
                  </a:cubicBezTo>
                  <a:cubicBezTo>
                    <a:pt x="448950" y="435622"/>
                    <a:pt x="447343" y="438734"/>
                    <a:pt x="448275" y="441640"/>
                  </a:cubicBezTo>
                  <a:cubicBezTo>
                    <a:pt x="448455" y="442212"/>
                    <a:pt x="448732" y="442759"/>
                    <a:pt x="449092" y="443241"/>
                  </a:cubicBezTo>
                  <a:cubicBezTo>
                    <a:pt x="451278" y="446520"/>
                    <a:pt x="449092" y="449671"/>
                    <a:pt x="448256" y="451471"/>
                  </a:cubicBezTo>
                  <a:cubicBezTo>
                    <a:pt x="447420" y="453271"/>
                    <a:pt x="451535" y="454236"/>
                    <a:pt x="455393" y="457900"/>
                  </a:cubicBezTo>
                  <a:cubicBezTo>
                    <a:pt x="459250" y="461565"/>
                    <a:pt x="459829" y="456486"/>
                    <a:pt x="461501" y="459250"/>
                  </a:cubicBezTo>
                  <a:cubicBezTo>
                    <a:pt x="462568" y="462266"/>
                    <a:pt x="460986" y="465571"/>
                    <a:pt x="457977" y="466638"/>
                  </a:cubicBezTo>
                  <a:cubicBezTo>
                    <a:pt x="457334" y="466863"/>
                    <a:pt x="456653" y="466972"/>
                    <a:pt x="455971" y="466966"/>
                  </a:cubicBezTo>
                  <a:lnTo>
                    <a:pt x="454943" y="466966"/>
                  </a:lnTo>
                  <a:cubicBezTo>
                    <a:pt x="450892" y="467801"/>
                    <a:pt x="446713" y="473395"/>
                    <a:pt x="444656" y="477831"/>
                  </a:cubicBezTo>
                  <a:cubicBezTo>
                    <a:pt x="442598" y="482267"/>
                    <a:pt x="448513" y="491590"/>
                    <a:pt x="449349" y="494933"/>
                  </a:cubicBezTo>
                  <a:cubicBezTo>
                    <a:pt x="450185" y="498277"/>
                    <a:pt x="446070" y="494933"/>
                    <a:pt x="445491" y="498212"/>
                  </a:cubicBezTo>
                  <a:cubicBezTo>
                    <a:pt x="444913" y="501491"/>
                    <a:pt x="454621" y="505671"/>
                    <a:pt x="458993" y="508949"/>
                  </a:cubicBezTo>
                  <a:cubicBezTo>
                    <a:pt x="463365" y="512228"/>
                    <a:pt x="467287" y="521808"/>
                    <a:pt x="471402" y="526052"/>
                  </a:cubicBezTo>
                  <a:cubicBezTo>
                    <a:pt x="475517" y="530295"/>
                    <a:pt x="475838" y="534281"/>
                    <a:pt x="480210" y="545340"/>
                  </a:cubicBezTo>
                  <a:cubicBezTo>
                    <a:pt x="485366" y="558186"/>
                    <a:pt x="491834" y="570466"/>
                    <a:pt x="499498" y="581987"/>
                  </a:cubicBezTo>
                  <a:cubicBezTo>
                    <a:pt x="505927" y="589702"/>
                    <a:pt x="508306" y="595746"/>
                    <a:pt x="506956" y="597932"/>
                  </a:cubicBezTo>
                  <a:cubicBezTo>
                    <a:pt x="505966" y="602317"/>
                    <a:pt x="507843" y="606850"/>
                    <a:pt x="511650" y="609248"/>
                  </a:cubicBezTo>
                  <a:cubicBezTo>
                    <a:pt x="517487" y="614616"/>
                    <a:pt x="523962" y="619233"/>
                    <a:pt x="530938" y="623007"/>
                  </a:cubicBezTo>
                  <a:cubicBezTo>
                    <a:pt x="542511" y="628793"/>
                    <a:pt x="563728" y="639852"/>
                    <a:pt x="566749" y="645059"/>
                  </a:cubicBezTo>
                  <a:cubicBezTo>
                    <a:pt x="570851" y="649856"/>
                    <a:pt x="575943" y="653713"/>
                    <a:pt x="581665" y="656375"/>
                  </a:cubicBezTo>
                  <a:cubicBezTo>
                    <a:pt x="582180" y="656696"/>
                    <a:pt x="582373" y="657532"/>
                    <a:pt x="582373" y="658690"/>
                  </a:cubicBezTo>
                  <a:cubicBezTo>
                    <a:pt x="581762" y="662393"/>
                    <a:pt x="581762" y="666173"/>
                    <a:pt x="582373" y="669877"/>
                  </a:cubicBezTo>
                  <a:cubicBezTo>
                    <a:pt x="584334" y="680485"/>
                    <a:pt x="584617" y="691331"/>
                    <a:pt x="583209" y="702024"/>
                  </a:cubicBezTo>
                  <a:cubicBezTo>
                    <a:pt x="581923" y="708376"/>
                    <a:pt x="580245" y="714644"/>
                    <a:pt x="578194" y="720797"/>
                  </a:cubicBezTo>
                  <a:cubicBezTo>
                    <a:pt x="576586" y="725491"/>
                    <a:pt x="582051" y="725748"/>
                    <a:pt x="579865" y="727934"/>
                  </a:cubicBezTo>
                  <a:cubicBezTo>
                    <a:pt x="577679" y="730120"/>
                    <a:pt x="578515" y="735649"/>
                    <a:pt x="578515" y="744457"/>
                  </a:cubicBezTo>
                  <a:cubicBezTo>
                    <a:pt x="578515" y="753266"/>
                    <a:pt x="573243" y="768182"/>
                    <a:pt x="572986" y="772875"/>
                  </a:cubicBezTo>
                  <a:cubicBezTo>
                    <a:pt x="572729" y="777569"/>
                    <a:pt x="569128" y="780590"/>
                    <a:pt x="569707" y="785734"/>
                  </a:cubicBezTo>
                  <a:cubicBezTo>
                    <a:pt x="569983" y="790061"/>
                    <a:pt x="567855" y="794182"/>
                    <a:pt x="564178" y="796471"/>
                  </a:cubicBezTo>
                  <a:cubicBezTo>
                    <a:pt x="561156" y="798978"/>
                    <a:pt x="569128" y="806951"/>
                    <a:pt x="568871" y="811387"/>
                  </a:cubicBezTo>
                  <a:cubicBezTo>
                    <a:pt x="568614" y="815823"/>
                    <a:pt x="562763" y="817817"/>
                    <a:pt x="564178" y="824889"/>
                  </a:cubicBezTo>
                  <a:cubicBezTo>
                    <a:pt x="565071" y="833954"/>
                    <a:pt x="565071" y="843084"/>
                    <a:pt x="564178" y="852149"/>
                  </a:cubicBezTo>
                  <a:cubicBezTo>
                    <a:pt x="564178" y="855171"/>
                    <a:pt x="560577" y="854914"/>
                    <a:pt x="561413" y="860701"/>
                  </a:cubicBezTo>
                  <a:cubicBezTo>
                    <a:pt x="562249" y="866487"/>
                    <a:pt x="557813" y="867837"/>
                    <a:pt x="556977" y="876131"/>
                  </a:cubicBezTo>
                  <a:cubicBezTo>
                    <a:pt x="554855" y="885319"/>
                    <a:pt x="551615" y="894217"/>
                    <a:pt x="547333" y="902620"/>
                  </a:cubicBezTo>
                  <a:cubicBezTo>
                    <a:pt x="544890" y="909049"/>
                    <a:pt x="544890" y="912521"/>
                    <a:pt x="541546" y="912521"/>
                  </a:cubicBezTo>
                  <a:cubicBezTo>
                    <a:pt x="538203" y="912521"/>
                    <a:pt x="537431" y="916122"/>
                    <a:pt x="539939" y="921587"/>
                  </a:cubicBezTo>
                  <a:cubicBezTo>
                    <a:pt x="542446" y="927052"/>
                    <a:pt x="538267" y="931809"/>
                    <a:pt x="541546" y="937339"/>
                  </a:cubicBezTo>
                  <a:cubicBezTo>
                    <a:pt x="544825" y="942868"/>
                    <a:pt x="543796" y="944733"/>
                    <a:pt x="542125" y="950197"/>
                  </a:cubicBezTo>
                  <a:cubicBezTo>
                    <a:pt x="540453" y="955662"/>
                    <a:pt x="538267" y="955662"/>
                    <a:pt x="538267" y="960677"/>
                  </a:cubicBezTo>
                  <a:cubicBezTo>
                    <a:pt x="538267" y="965692"/>
                    <a:pt x="534410" y="969743"/>
                    <a:pt x="536596" y="975272"/>
                  </a:cubicBezTo>
                  <a:cubicBezTo>
                    <a:pt x="538782" y="980801"/>
                    <a:pt x="538267" y="982730"/>
                    <a:pt x="535503" y="982730"/>
                  </a:cubicBezTo>
                  <a:cubicBezTo>
                    <a:pt x="532738" y="982730"/>
                    <a:pt x="531388" y="987102"/>
                    <a:pt x="530295" y="996232"/>
                  </a:cubicBezTo>
                  <a:cubicBezTo>
                    <a:pt x="529202" y="1005362"/>
                    <a:pt x="529459" y="1005040"/>
                    <a:pt x="536081" y="1004461"/>
                  </a:cubicBezTo>
                  <a:cubicBezTo>
                    <a:pt x="542704" y="1003883"/>
                    <a:pt x="537431" y="982152"/>
                    <a:pt x="541546" y="982152"/>
                  </a:cubicBezTo>
                  <a:cubicBezTo>
                    <a:pt x="545661" y="982152"/>
                    <a:pt x="542125" y="978551"/>
                    <a:pt x="546240" y="977458"/>
                  </a:cubicBezTo>
                  <a:cubicBezTo>
                    <a:pt x="550354" y="976365"/>
                    <a:pt x="546818" y="981316"/>
                    <a:pt x="549583" y="982152"/>
                  </a:cubicBezTo>
                  <a:cubicBezTo>
                    <a:pt x="552348" y="982987"/>
                    <a:pt x="554276" y="985173"/>
                    <a:pt x="550419" y="987681"/>
                  </a:cubicBezTo>
                  <a:cubicBezTo>
                    <a:pt x="546561" y="990188"/>
                    <a:pt x="551190" y="995074"/>
                    <a:pt x="549261" y="998161"/>
                  </a:cubicBezTo>
                  <a:cubicBezTo>
                    <a:pt x="547333" y="1001247"/>
                    <a:pt x="544568" y="1004590"/>
                    <a:pt x="546240" y="1008062"/>
                  </a:cubicBezTo>
                  <a:cubicBezTo>
                    <a:pt x="547911" y="1011534"/>
                    <a:pt x="544311" y="1011341"/>
                    <a:pt x="544054" y="1016034"/>
                  </a:cubicBezTo>
                  <a:cubicBezTo>
                    <a:pt x="543796" y="1020728"/>
                    <a:pt x="546497" y="1020985"/>
                    <a:pt x="544568" y="1022078"/>
                  </a:cubicBezTo>
                  <a:cubicBezTo>
                    <a:pt x="542639" y="1023171"/>
                    <a:pt x="547076" y="1026771"/>
                    <a:pt x="544568" y="1027350"/>
                  </a:cubicBezTo>
                  <a:cubicBezTo>
                    <a:pt x="542061" y="1027929"/>
                    <a:pt x="543475" y="1031465"/>
                    <a:pt x="545147" y="1034808"/>
                  </a:cubicBezTo>
                  <a:cubicBezTo>
                    <a:pt x="546818" y="1038151"/>
                    <a:pt x="541546" y="1036158"/>
                    <a:pt x="538717" y="1038344"/>
                  </a:cubicBezTo>
                  <a:cubicBezTo>
                    <a:pt x="535888" y="1040530"/>
                    <a:pt x="541482" y="1043616"/>
                    <a:pt x="539810" y="1046638"/>
                  </a:cubicBezTo>
                  <a:cubicBezTo>
                    <a:pt x="538139" y="1049660"/>
                    <a:pt x="533767" y="1044966"/>
                    <a:pt x="531838" y="1043359"/>
                  </a:cubicBezTo>
                  <a:cubicBezTo>
                    <a:pt x="529909" y="1041752"/>
                    <a:pt x="534860" y="1038344"/>
                    <a:pt x="537367" y="1035065"/>
                  </a:cubicBezTo>
                  <a:cubicBezTo>
                    <a:pt x="539875" y="1031786"/>
                    <a:pt x="534860" y="1024328"/>
                    <a:pt x="530938" y="1025936"/>
                  </a:cubicBezTo>
                  <a:cubicBezTo>
                    <a:pt x="527016" y="1027543"/>
                    <a:pt x="535053" y="1032365"/>
                    <a:pt x="535053" y="1035901"/>
                  </a:cubicBezTo>
                  <a:cubicBezTo>
                    <a:pt x="535053" y="1039437"/>
                    <a:pt x="528173" y="1035065"/>
                    <a:pt x="528623" y="1038923"/>
                  </a:cubicBezTo>
                  <a:cubicBezTo>
                    <a:pt x="529073" y="1042781"/>
                    <a:pt x="523930" y="1041366"/>
                    <a:pt x="521487" y="1044130"/>
                  </a:cubicBezTo>
                  <a:cubicBezTo>
                    <a:pt x="519043" y="1046895"/>
                    <a:pt x="524766" y="1049403"/>
                    <a:pt x="522001" y="1050239"/>
                  </a:cubicBezTo>
                  <a:cubicBezTo>
                    <a:pt x="519236" y="1051074"/>
                    <a:pt x="514607" y="1054932"/>
                    <a:pt x="514286" y="1057632"/>
                  </a:cubicBezTo>
                  <a:cubicBezTo>
                    <a:pt x="513964" y="1060333"/>
                    <a:pt x="517372" y="1060975"/>
                    <a:pt x="517372" y="1058211"/>
                  </a:cubicBezTo>
                  <a:cubicBezTo>
                    <a:pt x="517372" y="1055446"/>
                    <a:pt x="521744" y="1054610"/>
                    <a:pt x="523158" y="1058211"/>
                  </a:cubicBezTo>
                  <a:cubicBezTo>
                    <a:pt x="524573" y="1061811"/>
                    <a:pt x="526437" y="1058211"/>
                    <a:pt x="530295" y="1059047"/>
                  </a:cubicBezTo>
                  <a:cubicBezTo>
                    <a:pt x="534152" y="1059883"/>
                    <a:pt x="533574" y="1065476"/>
                    <a:pt x="531388" y="1065476"/>
                  </a:cubicBezTo>
                  <a:cubicBezTo>
                    <a:pt x="529202" y="1065476"/>
                    <a:pt x="527016" y="1069077"/>
                    <a:pt x="527530" y="1073191"/>
                  </a:cubicBezTo>
                  <a:cubicBezTo>
                    <a:pt x="528045" y="1077306"/>
                    <a:pt x="535824" y="1073191"/>
                    <a:pt x="539103" y="1074349"/>
                  </a:cubicBezTo>
                  <a:cubicBezTo>
                    <a:pt x="542382" y="1075506"/>
                    <a:pt x="541353" y="1081228"/>
                    <a:pt x="539425" y="1079299"/>
                  </a:cubicBezTo>
                  <a:cubicBezTo>
                    <a:pt x="537496" y="1077371"/>
                    <a:pt x="532995" y="1074027"/>
                    <a:pt x="531131" y="1077371"/>
                  </a:cubicBezTo>
                  <a:cubicBezTo>
                    <a:pt x="529266" y="1080714"/>
                    <a:pt x="526180" y="1078978"/>
                    <a:pt x="523673" y="1077885"/>
                  </a:cubicBezTo>
                  <a:cubicBezTo>
                    <a:pt x="521165" y="1076792"/>
                    <a:pt x="512357" y="1082578"/>
                    <a:pt x="515443" y="1084829"/>
                  </a:cubicBezTo>
                  <a:cubicBezTo>
                    <a:pt x="518529" y="1087079"/>
                    <a:pt x="518143" y="1090551"/>
                    <a:pt x="520072" y="1090293"/>
                  </a:cubicBezTo>
                  <a:cubicBezTo>
                    <a:pt x="522567" y="1089946"/>
                    <a:pt x="524798" y="1088545"/>
                    <a:pt x="526180" y="1086436"/>
                  </a:cubicBezTo>
                  <a:cubicBezTo>
                    <a:pt x="527273" y="1084250"/>
                    <a:pt x="531131" y="1082064"/>
                    <a:pt x="531388" y="1087015"/>
                  </a:cubicBezTo>
                  <a:cubicBezTo>
                    <a:pt x="531645" y="1091965"/>
                    <a:pt x="526180" y="1089458"/>
                    <a:pt x="524958" y="1092223"/>
                  </a:cubicBezTo>
                  <a:cubicBezTo>
                    <a:pt x="523499" y="1095225"/>
                    <a:pt x="521281" y="1097790"/>
                    <a:pt x="518529" y="1099680"/>
                  </a:cubicBezTo>
                  <a:cubicBezTo>
                    <a:pt x="517153" y="1100561"/>
                    <a:pt x="516748" y="1102387"/>
                    <a:pt x="517629" y="1103763"/>
                  </a:cubicBezTo>
                  <a:cubicBezTo>
                    <a:pt x="518407" y="1104991"/>
                    <a:pt x="519963" y="1105467"/>
                    <a:pt x="521294" y="1104888"/>
                  </a:cubicBezTo>
                  <a:cubicBezTo>
                    <a:pt x="523994" y="1103538"/>
                    <a:pt x="520458" y="1108232"/>
                    <a:pt x="524315" y="1108746"/>
                  </a:cubicBezTo>
                  <a:cubicBezTo>
                    <a:pt x="528173" y="1109260"/>
                    <a:pt x="529009" y="1106560"/>
                    <a:pt x="528173" y="1103795"/>
                  </a:cubicBezTo>
                  <a:cubicBezTo>
                    <a:pt x="527337" y="1101031"/>
                    <a:pt x="530102" y="1094987"/>
                    <a:pt x="533381" y="1098009"/>
                  </a:cubicBezTo>
                  <a:cubicBezTo>
                    <a:pt x="536660" y="1101031"/>
                    <a:pt x="531709" y="1104117"/>
                    <a:pt x="531709" y="1106817"/>
                  </a:cubicBezTo>
                  <a:cubicBezTo>
                    <a:pt x="531709" y="1109518"/>
                    <a:pt x="529780" y="1113246"/>
                    <a:pt x="529780" y="1116204"/>
                  </a:cubicBezTo>
                  <a:cubicBezTo>
                    <a:pt x="529780" y="1119162"/>
                    <a:pt x="526244" y="1117554"/>
                    <a:pt x="526502" y="1120897"/>
                  </a:cubicBezTo>
                  <a:cubicBezTo>
                    <a:pt x="526759" y="1124241"/>
                    <a:pt x="518786" y="1121991"/>
                    <a:pt x="522387" y="1124176"/>
                  </a:cubicBezTo>
                  <a:cubicBezTo>
                    <a:pt x="525987" y="1126362"/>
                    <a:pt x="520136" y="1129448"/>
                    <a:pt x="522065" y="1131635"/>
                  </a:cubicBezTo>
                  <a:cubicBezTo>
                    <a:pt x="523994" y="1133820"/>
                    <a:pt x="525666" y="1128613"/>
                    <a:pt x="528495" y="1129705"/>
                  </a:cubicBezTo>
                  <a:cubicBezTo>
                    <a:pt x="531324" y="1130799"/>
                    <a:pt x="531002" y="1131635"/>
                    <a:pt x="534924" y="1129705"/>
                  </a:cubicBezTo>
                  <a:cubicBezTo>
                    <a:pt x="538846" y="1127777"/>
                    <a:pt x="540968" y="1132727"/>
                    <a:pt x="537367" y="1133885"/>
                  </a:cubicBezTo>
                  <a:cubicBezTo>
                    <a:pt x="533767" y="1135042"/>
                    <a:pt x="529973" y="1139093"/>
                    <a:pt x="531581" y="1139671"/>
                  </a:cubicBezTo>
                  <a:cubicBezTo>
                    <a:pt x="533188" y="1140250"/>
                    <a:pt x="538010" y="1136906"/>
                    <a:pt x="539039" y="1140443"/>
                  </a:cubicBezTo>
                  <a:cubicBezTo>
                    <a:pt x="540068" y="1143979"/>
                    <a:pt x="542896" y="1142950"/>
                    <a:pt x="543218" y="1139093"/>
                  </a:cubicBezTo>
                  <a:cubicBezTo>
                    <a:pt x="543539" y="1135235"/>
                    <a:pt x="550097" y="1138578"/>
                    <a:pt x="551190" y="1141857"/>
                  </a:cubicBezTo>
                  <a:cubicBezTo>
                    <a:pt x="552283" y="1145136"/>
                    <a:pt x="544311" y="1147065"/>
                    <a:pt x="540132" y="1146293"/>
                  </a:cubicBezTo>
                  <a:cubicBezTo>
                    <a:pt x="535953" y="1145522"/>
                    <a:pt x="533702" y="1150151"/>
                    <a:pt x="536596" y="1153687"/>
                  </a:cubicBezTo>
                  <a:cubicBezTo>
                    <a:pt x="539489" y="1157223"/>
                    <a:pt x="542639" y="1153687"/>
                    <a:pt x="545661" y="1150665"/>
                  </a:cubicBezTo>
                  <a:cubicBezTo>
                    <a:pt x="548683" y="1147644"/>
                    <a:pt x="563599" y="1148480"/>
                    <a:pt x="564949" y="1151758"/>
                  </a:cubicBezTo>
                  <a:cubicBezTo>
                    <a:pt x="566299" y="1155037"/>
                    <a:pt x="558070" y="1152337"/>
                    <a:pt x="557234" y="1154266"/>
                  </a:cubicBezTo>
                  <a:cubicBezTo>
                    <a:pt x="556398" y="1156194"/>
                    <a:pt x="550354" y="1157866"/>
                    <a:pt x="549519" y="1155616"/>
                  </a:cubicBezTo>
                  <a:cubicBezTo>
                    <a:pt x="548683" y="1153366"/>
                    <a:pt x="543089" y="1156452"/>
                    <a:pt x="542639" y="1160052"/>
                  </a:cubicBezTo>
                  <a:cubicBezTo>
                    <a:pt x="542189" y="1163653"/>
                    <a:pt x="537946" y="1163653"/>
                    <a:pt x="542639" y="1165003"/>
                  </a:cubicBezTo>
                  <a:cubicBezTo>
                    <a:pt x="547333" y="1166353"/>
                    <a:pt x="546240" y="1159795"/>
                    <a:pt x="553955" y="1160309"/>
                  </a:cubicBezTo>
                  <a:cubicBezTo>
                    <a:pt x="561670" y="1160824"/>
                    <a:pt x="565785" y="1153173"/>
                    <a:pt x="567971" y="1157545"/>
                  </a:cubicBezTo>
                  <a:cubicBezTo>
                    <a:pt x="570157" y="1161917"/>
                    <a:pt x="561542" y="1165582"/>
                    <a:pt x="558648" y="1162817"/>
                  </a:cubicBezTo>
                  <a:cubicBezTo>
                    <a:pt x="555755" y="1160052"/>
                    <a:pt x="552219" y="1164746"/>
                    <a:pt x="552219" y="1168861"/>
                  </a:cubicBezTo>
                  <a:cubicBezTo>
                    <a:pt x="552219" y="1172975"/>
                    <a:pt x="543411" y="1167768"/>
                    <a:pt x="538974" y="1167189"/>
                  </a:cubicBezTo>
                  <a:cubicBezTo>
                    <a:pt x="534538" y="1166610"/>
                    <a:pt x="536531" y="1171368"/>
                    <a:pt x="540389" y="1175483"/>
                  </a:cubicBezTo>
                  <a:cubicBezTo>
                    <a:pt x="544247" y="1179598"/>
                    <a:pt x="546433" y="1174904"/>
                    <a:pt x="551126" y="1177926"/>
                  </a:cubicBezTo>
                  <a:cubicBezTo>
                    <a:pt x="555819" y="1180948"/>
                    <a:pt x="555819" y="1184355"/>
                    <a:pt x="559098" y="1181269"/>
                  </a:cubicBezTo>
                  <a:cubicBezTo>
                    <a:pt x="562377" y="1178183"/>
                    <a:pt x="559098" y="1178505"/>
                    <a:pt x="556912" y="1177154"/>
                  </a:cubicBezTo>
                  <a:cubicBezTo>
                    <a:pt x="554726" y="1175804"/>
                    <a:pt x="556912" y="1171046"/>
                    <a:pt x="561863" y="1173554"/>
                  </a:cubicBezTo>
                  <a:cubicBezTo>
                    <a:pt x="565470" y="1175142"/>
                    <a:pt x="569681" y="1173509"/>
                    <a:pt x="571276" y="1169909"/>
                  </a:cubicBezTo>
                  <a:cubicBezTo>
                    <a:pt x="571996" y="1168275"/>
                    <a:pt x="572079" y="1166437"/>
                    <a:pt x="571507" y="1164746"/>
                  </a:cubicBezTo>
                  <a:cubicBezTo>
                    <a:pt x="569835" y="1158316"/>
                    <a:pt x="576201" y="1155102"/>
                    <a:pt x="582501" y="1152851"/>
                  </a:cubicBezTo>
                  <a:cubicBezTo>
                    <a:pt x="588802" y="1150601"/>
                    <a:pt x="585587" y="1157030"/>
                    <a:pt x="580894" y="1159281"/>
                  </a:cubicBezTo>
                  <a:cubicBezTo>
                    <a:pt x="576201" y="1161531"/>
                    <a:pt x="575365" y="1162560"/>
                    <a:pt x="578965" y="1166417"/>
                  </a:cubicBezTo>
                  <a:cubicBezTo>
                    <a:pt x="582566" y="1170275"/>
                    <a:pt x="587195" y="1163974"/>
                    <a:pt x="590217" y="1166996"/>
                  </a:cubicBezTo>
                  <a:cubicBezTo>
                    <a:pt x="593238" y="1170018"/>
                    <a:pt x="584752" y="1169439"/>
                    <a:pt x="583337" y="1172525"/>
                  </a:cubicBezTo>
                  <a:cubicBezTo>
                    <a:pt x="581923" y="1175611"/>
                    <a:pt x="588609" y="1178955"/>
                    <a:pt x="583916" y="1181334"/>
                  </a:cubicBezTo>
                  <a:cubicBezTo>
                    <a:pt x="579222" y="1183712"/>
                    <a:pt x="581408" y="1172204"/>
                    <a:pt x="578644" y="1171111"/>
                  </a:cubicBezTo>
                  <a:cubicBezTo>
                    <a:pt x="575879" y="1170018"/>
                    <a:pt x="573436" y="1172525"/>
                    <a:pt x="576201" y="1178826"/>
                  </a:cubicBezTo>
                  <a:cubicBezTo>
                    <a:pt x="578965" y="1185127"/>
                    <a:pt x="572857" y="1179662"/>
                    <a:pt x="570157" y="1176640"/>
                  </a:cubicBezTo>
                  <a:cubicBezTo>
                    <a:pt x="567457" y="1173618"/>
                    <a:pt x="563728" y="1177990"/>
                    <a:pt x="566814" y="1181334"/>
                  </a:cubicBezTo>
                  <a:cubicBezTo>
                    <a:pt x="569900" y="1184677"/>
                    <a:pt x="560384" y="1181334"/>
                    <a:pt x="560384" y="1186284"/>
                  </a:cubicBezTo>
                  <a:cubicBezTo>
                    <a:pt x="560384" y="1191235"/>
                    <a:pt x="564499" y="1187120"/>
                    <a:pt x="569450" y="1188213"/>
                  </a:cubicBezTo>
                  <a:cubicBezTo>
                    <a:pt x="574400" y="1189306"/>
                    <a:pt x="572214" y="1196442"/>
                    <a:pt x="575879" y="1199207"/>
                  </a:cubicBezTo>
                  <a:cubicBezTo>
                    <a:pt x="579544" y="1201972"/>
                    <a:pt x="576393" y="1190399"/>
                    <a:pt x="580251" y="1189563"/>
                  </a:cubicBezTo>
                  <a:cubicBezTo>
                    <a:pt x="584109" y="1188727"/>
                    <a:pt x="580251" y="1198371"/>
                    <a:pt x="589059" y="1201136"/>
                  </a:cubicBezTo>
                  <a:cubicBezTo>
                    <a:pt x="597868" y="1203901"/>
                    <a:pt x="589638" y="1199529"/>
                    <a:pt x="593496" y="1196764"/>
                  </a:cubicBezTo>
                  <a:cubicBezTo>
                    <a:pt x="597353" y="1193999"/>
                    <a:pt x="602304" y="1204994"/>
                    <a:pt x="606354" y="1206086"/>
                  </a:cubicBezTo>
                  <a:cubicBezTo>
                    <a:pt x="610405" y="1207180"/>
                    <a:pt x="607769" y="1201136"/>
                    <a:pt x="604747" y="1197857"/>
                  </a:cubicBezTo>
                  <a:cubicBezTo>
                    <a:pt x="601725" y="1194578"/>
                    <a:pt x="607769" y="1196442"/>
                    <a:pt x="611884" y="1197857"/>
                  </a:cubicBezTo>
                  <a:cubicBezTo>
                    <a:pt x="615998" y="1199271"/>
                    <a:pt x="619342" y="1199786"/>
                    <a:pt x="620177" y="1196764"/>
                  </a:cubicBezTo>
                  <a:cubicBezTo>
                    <a:pt x="620177" y="1195607"/>
                    <a:pt x="621206" y="1195607"/>
                    <a:pt x="622235" y="1195928"/>
                  </a:cubicBezTo>
                  <a:cubicBezTo>
                    <a:pt x="623264" y="1196250"/>
                    <a:pt x="626157" y="1197793"/>
                    <a:pt x="627893" y="1195928"/>
                  </a:cubicBezTo>
                  <a:cubicBezTo>
                    <a:pt x="630593" y="1192906"/>
                    <a:pt x="638887" y="1194514"/>
                    <a:pt x="643323" y="1191813"/>
                  </a:cubicBezTo>
                  <a:cubicBezTo>
                    <a:pt x="647760" y="1189113"/>
                    <a:pt x="641909" y="1188213"/>
                    <a:pt x="635029" y="1187892"/>
                  </a:cubicBezTo>
                  <a:cubicBezTo>
                    <a:pt x="628150" y="1187570"/>
                    <a:pt x="614648" y="1175033"/>
                    <a:pt x="610533" y="1171689"/>
                  </a:cubicBezTo>
                  <a:cubicBezTo>
                    <a:pt x="606419" y="1168346"/>
                    <a:pt x="609376" y="1165260"/>
                    <a:pt x="604426" y="1165903"/>
                  </a:cubicBezTo>
                  <a:cubicBezTo>
                    <a:pt x="599475" y="1166546"/>
                    <a:pt x="602818" y="1162045"/>
                    <a:pt x="605519" y="1160631"/>
                  </a:cubicBezTo>
                  <a:cubicBezTo>
                    <a:pt x="608219" y="1159216"/>
                    <a:pt x="604554" y="1154651"/>
                    <a:pt x="601211" y="1153880"/>
                  </a:cubicBezTo>
                  <a:lnTo>
                    <a:pt x="601211" y="1153880"/>
                  </a:lnTo>
                  <a:lnTo>
                    <a:pt x="600311" y="1153880"/>
                  </a:lnTo>
                  <a:cubicBezTo>
                    <a:pt x="596710" y="1153880"/>
                    <a:pt x="588738" y="1154716"/>
                    <a:pt x="590088" y="1149187"/>
                  </a:cubicBezTo>
                  <a:cubicBezTo>
                    <a:pt x="590255" y="1148364"/>
                    <a:pt x="590808" y="1147676"/>
                    <a:pt x="591567" y="1147322"/>
                  </a:cubicBezTo>
                  <a:cubicBezTo>
                    <a:pt x="594781" y="1145908"/>
                    <a:pt x="601725" y="1150473"/>
                    <a:pt x="603333" y="1148930"/>
                  </a:cubicBezTo>
                  <a:cubicBezTo>
                    <a:pt x="604940" y="1147386"/>
                    <a:pt x="596453" y="1139800"/>
                    <a:pt x="596903" y="1137356"/>
                  </a:cubicBezTo>
                  <a:cubicBezTo>
                    <a:pt x="597353" y="1134913"/>
                    <a:pt x="595553" y="1130927"/>
                    <a:pt x="595553" y="1127970"/>
                  </a:cubicBezTo>
                  <a:cubicBezTo>
                    <a:pt x="595553" y="1125012"/>
                    <a:pt x="594139" y="1119162"/>
                    <a:pt x="597996" y="1116397"/>
                  </a:cubicBezTo>
                  <a:cubicBezTo>
                    <a:pt x="601854" y="1113632"/>
                    <a:pt x="602175" y="1110867"/>
                    <a:pt x="604426" y="1111446"/>
                  </a:cubicBezTo>
                  <a:cubicBezTo>
                    <a:pt x="606676" y="1112025"/>
                    <a:pt x="611884" y="1109260"/>
                    <a:pt x="612141" y="1102638"/>
                  </a:cubicBezTo>
                  <a:cubicBezTo>
                    <a:pt x="612398" y="1096016"/>
                    <a:pt x="615484" y="1093508"/>
                    <a:pt x="621013" y="1088815"/>
                  </a:cubicBezTo>
                  <a:cubicBezTo>
                    <a:pt x="626543" y="1084121"/>
                    <a:pt x="636958" y="1078914"/>
                    <a:pt x="635608" y="1076728"/>
                  </a:cubicBezTo>
                  <a:cubicBezTo>
                    <a:pt x="634258" y="1074542"/>
                    <a:pt x="637794" y="1067341"/>
                    <a:pt x="637794" y="1064576"/>
                  </a:cubicBezTo>
                  <a:cubicBezTo>
                    <a:pt x="637794" y="1061811"/>
                    <a:pt x="628407" y="1062390"/>
                    <a:pt x="625385" y="1061297"/>
                  </a:cubicBezTo>
                  <a:cubicBezTo>
                    <a:pt x="622363" y="1060204"/>
                    <a:pt x="611369" y="1052489"/>
                    <a:pt x="616834" y="1042009"/>
                  </a:cubicBezTo>
                  <a:cubicBezTo>
                    <a:pt x="621264" y="1034982"/>
                    <a:pt x="628915" y="1030642"/>
                    <a:pt x="637215" y="1030436"/>
                  </a:cubicBezTo>
                  <a:cubicBezTo>
                    <a:pt x="640559" y="1030436"/>
                    <a:pt x="637215" y="1025486"/>
                    <a:pt x="640301" y="1024007"/>
                  </a:cubicBezTo>
                  <a:cubicBezTo>
                    <a:pt x="643388" y="1022528"/>
                    <a:pt x="643580" y="1019635"/>
                    <a:pt x="643580" y="1015456"/>
                  </a:cubicBezTo>
                  <a:cubicBezTo>
                    <a:pt x="643580" y="1011276"/>
                    <a:pt x="643580" y="1003368"/>
                    <a:pt x="648531" y="1002597"/>
                  </a:cubicBezTo>
                  <a:cubicBezTo>
                    <a:pt x="653482" y="1001825"/>
                    <a:pt x="654960" y="999318"/>
                    <a:pt x="651874" y="998482"/>
                  </a:cubicBezTo>
                  <a:cubicBezTo>
                    <a:pt x="648788" y="997646"/>
                    <a:pt x="647438" y="994046"/>
                    <a:pt x="652389" y="993531"/>
                  </a:cubicBezTo>
                  <a:cubicBezTo>
                    <a:pt x="657339" y="993017"/>
                    <a:pt x="655732" y="997646"/>
                    <a:pt x="659268" y="997646"/>
                  </a:cubicBezTo>
                  <a:cubicBezTo>
                    <a:pt x="662804" y="997646"/>
                    <a:pt x="668912" y="991603"/>
                    <a:pt x="664219" y="988002"/>
                  </a:cubicBezTo>
                  <a:cubicBezTo>
                    <a:pt x="659525" y="984402"/>
                    <a:pt x="658175" y="989674"/>
                    <a:pt x="655732" y="990188"/>
                  </a:cubicBezTo>
                  <a:cubicBezTo>
                    <a:pt x="653289" y="990702"/>
                    <a:pt x="651296" y="986909"/>
                    <a:pt x="648788" y="986909"/>
                  </a:cubicBezTo>
                  <a:cubicBezTo>
                    <a:pt x="646281" y="986909"/>
                    <a:pt x="648017" y="980030"/>
                    <a:pt x="646859" y="977522"/>
                  </a:cubicBezTo>
                  <a:cubicBezTo>
                    <a:pt x="645046" y="973916"/>
                    <a:pt x="644853" y="969704"/>
                    <a:pt x="646345" y="965949"/>
                  </a:cubicBezTo>
                  <a:cubicBezTo>
                    <a:pt x="648531" y="962927"/>
                    <a:pt x="657918" y="970643"/>
                    <a:pt x="666148" y="971222"/>
                  </a:cubicBezTo>
                  <a:cubicBezTo>
                    <a:pt x="674377" y="971800"/>
                    <a:pt x="680485" y="967042"/>
                    <a:pt x="680485" y="964021"/>
                  </a:cubicBezTo>
                  <a:cubicBezTo>
                    <a:pt x="680485" y="960999"/>
                    <a:pt x="676627" y="955470"/>
                    <a:pt x="681578" y="952191"/>
                  </a:cubicBezTo>
                  <a:cubicBezTo>
                    <a:pt x="686529" y="948911"/>
                    <a:pt x="682414" y="947754"/>
                    <a:pt x="681064" y="943382"/>
                  </a:cubicBezTo>
                  <a:cubicBezTo>
                    <a:pt x="679713" y="939010"/>
                    <a:pt x="683250" y="936181"/>
                    <a:pt x="685436" y="938368"/>
                  </a:cubicBezTo>
                  <a:cubicBezTo>
                    <a:pt x="687622" y="940553"/>
                    <a:pt x="703952" y="939203"/>
                    <a:pt x="717583" y="936503"/>
                  </a:cubicBezTo>
                  <a:cubicBezTo>
                    <a:pt x="731213" y="933803"/>
                    <a:pt x="740407" y="928724"/>
                    <a:pt x="741243" y="924866"/>
                  </a:cubicBezTo>
                  <a:cubicBezTo>
                    <a:pt x="744502" y="919124"/>
                    <a:pt x="748289" y="913698"/>
                    <a:pt x="752558" y="908664"/>
                  </a:cubicBezTo>
                  <a:cubicBezTo>
                    <a:pt x="754487" y="905321"/>
                    <a:pt x="752558" y="901206"/>
                    <a:pt x="747351" y="900370"/>
                  </a:cubicBezTo>
                  <a:cubicBezTo>
                    <a:pt x="742143" y="899534"/>
                    <a:pt x="742078" y="893233"/>
                    <a:pt x="745100" y="889633"/>
                  </a:cubicBezTo>
                  <a:cubicBezTo>
                    <a:pt x="748122" y="886032"/>
                    <a:pt x="743493" y="882753"/>
                    <a:pt x="738221" y="882175"/>
                  </a:cubicBezTo>
                  <a:cubicBezTo>
                    <a:pt x="732949" y="881596"/>
                    <a:pt x="724719" y="878060"/>
                    <a:pt x="729413" y="873624"/>
                  </a:cubicBezTo>
                  <a:cubicBezTo>
                    <a:pt x="731663" y="871502"/>
                    <a:pt x="732756" y="871952"/>
                    <a:pt x="733849" y="872916"/>
                  </a:cubicBezTo>
                  <a:cubicBezTo>
                    <a:pt x="734942" y="873881"/>
                    <a:pt x="736228" y="875552"/>
                    <a:pt x="738799" y="875295"/>
                  </a:cubicBezTo>
                  <a:cubicBezTo>
                    <a:pt x="744387" y="875199"/>
                    <a:pt x="749903" y="876620"/>
                    <a:pt x="754744" y="879410"/>
                  </a:cubicBezTo>
                  <a:cubicBezTo>
                    <a:pt x="760852" y="882175"/>
                    <a:pt x="758602" y="878574"/>
                    <a:pt x="764388" y="879410"/>
                  </a:cubicBezTo>
                  <a:cubicBezTo>
                    <a:pt x="770734" y="880902"/>
                    <a:pt x="777408" y="880033"/>
                    <a:pt x="783162" y="876967"/>
                  </a:cubicBezTo>
                  <a:cubicBezTo>
                    <a:pt x="787110" y="873688"/>
                    <a:pt x="790459" y="869753"/>
                    <a:pt x="793063" y="865330"/>
                  </a:cubicBezTo>
                  <a:cubicBezTo>
                    <a:pt x="794677" y="863125"/>
                    <a:pt x="796632" y="861195"/>
                    <a:pt x="798850" y="859608"/>
                  </a:cubicBezTo>
                  <a:cubicBezTo>
                    <a:pt x="806565" y="854078"/>
                    <a:pt x="804636" y="850735"/>
                    <a:pt x="808237" y="844177"/>
                  </a:cubicBezTo>
                  <a:cubicBezTo>
                    <a:pt x="811837" y="837619"/>
                    <a:pt x="808751" y="834790"/>
                    <a:pt x="814666" y="829004"/>
                  </a:cubicBezTo>
                  <a:cubicBezTo>
                    <a:pt x="820581" y="823217"/>
                    <a:pt x="813573" y="819360"/>
                    <a:pt x="821096" y="815759"/>
                  </a:cubicBezTo>
                  <a:cubicBezTo>
                    <a:pt x="828618" y="812159"/>
                    <a:pt x="827525" y="819102"/>
                    <a:pt x="821096" y="827075"/>
                  </a:cubicBezTo>
                  <a:cubicBezTo>
                    <a:pt x="814666" y="835047"/>
                    <a:pt x="813637" y="837233"/>
                    <a:pt x="821931" y="831190"/>
                  </a:cubicBezTo>
                  <a:cubicBezTo>
                    <a:pt x="830225" y="825146"/>
                    <a:pt x="833183" y="816595"/>
                    <a:pt x="837876" y="806951"/>
                  </a:cubicBezTo>
                  <a:cubicBezTo>
                    <a:pt x="842570" y="797307"/>
                    <a:pt x="846170" y="794092"/>
                    <a:pt x="850285" y="793707"/>
                  </a:cubicBezTo>
                  <a:cubicBezTo>
                    <a:pt x="854400" y="793321"/>
                    <a:pt x="854400" y="782969"/>
                    <a:pt x="853885" y="775833"/>
                  </a:cubicBezTo>
                  <a:cubicBezTo>
                    <a:pt x="853371" y="768696"/>
                    <a:pt x="851121" y="762010"/>
                    <a:pt x="853885" y="757316"/>
                  </a:cubicBezTo>
                  <a:cubicBezTo>
                    <a:pt x="856650" y="752623"/>
                    <a:pt x="853885" y="748251"/>
                    <a:pt x="857743" y="748251"/>
                  </a:cubicBezTo>
                  <a:cubicBezTo>
                    <a:pt x="861601" y="748251"/>
                    <a:pt x="867387" y="742464"/>
                    <a:pt x="873431" y="736421"/>
                  </a:cubicBezTo>
                  <a:cubicBezTo>
                    <a:pt x="877545" y="731766"/>
                    <a:pt x="883486" y="729136"/>
                    <a:pt x="889697" y="729220"/>
                  </a:cubicBezTo>
                  <a:cubicBezTo>
                    <a:pt x="896126" y="728706"/>
                    <a:pt x="892461" y="726455"/>
                    <a:pt x="896641" y="725362"/>
                  </a:cubicBezTo>
                  <a:cubicBezTo>
                    <a:pt x="900820" y="724269"/>
                    <a:pt x="903520" y="720412"/>
                    <a:pt x="906285" y="717904"/>
                  </a:cubicBezTo>
                  <a:cubicBezTo>
                    <a:pt x="909049" y="715397"/>
                    <a:pt x="920301" y="717904"/>
                    <a:pt x="926923" y="717904"/>
                  </a:cubicBezTo>
                  <a:cubicBezTo>
                    <a:pt x="933545" y="717904"/>
                    <a:pt x="937917" y="718419"/>
                    <a:pt x="937917" y="714304"/>
                  </a:cubicBezTo>
                  <a:cubicBezTo>
                    <a:pt x="937776" y="710330"/>
                    <a:pt x="940875" y="706993"/>
                    <a:pt x="944855" y="706846"/>
                  </a:cubicBezTo>
                  <a:cubicBezTo>
                    <a:pt x="944855" y="706846"/>
                    <a:pt x="944861" y="706846"/>
                    <a:pt x="944861" y="706846"/>
                  </a:cubicBezTo>
                  <a:cubicBezTo>
                    <a:pt x="948718" y="706846"/>
                    <a:pt x="950326" y="705753"/>
                    <a:pt x="950326" y="700416"/>
                  </a:cubicBezTo>
                  <a:cubicBezTo>
                    <a:pt x="949960" y="696070"/>
                    <a:pt x="951824" y="691833"/>
                    <a:pt x="955277" y="689165"/>
                  </a:cubicBezTo>
                  <a:cubicBezTo>
                    <a:pt x="958620" y="686657"/>
                    <a:pt x="959198" y="681192"/>
                    <a:pt x="960291" y="677592"/>
                  </a:cubicBezTo>
                  <a:cubicBezTo>
                    <a:pt x="961384" y="673992"/>
                    <a:pt x="964985" y="676177"/>
                    <a:pt x="964985" y="671163"/>
                  </a:cubicBezTo>
                  <a:cubicBezTo>
                    <a:pt x="964985" y="666148"/>
                    <a:pt x="966914" y="660104"/>
                    <a:pt x="966914" y="655989"/>
                  </a:cubicBezTo>
                  <a:cubicBezTo>
                    <a:pt x="966914" y="651874"/>
                    <a:pt x="971286" y="652389"/>
                    <a:pt x="973343" y="649560"/>
                  </a:cubicBezTo>
                  <a:cubicBezTo>
                    <a:pt x="975401" y="646731"/>
                    <a:pt x="971671" y="642680"/>
                    <a:pt x="974758" y="634129"/>
                  </a:cubicBezTo>
                  <a:cubicBezTo>
                    <a:pt x="977844" y="625578"/>
                    <a:pt x="974758" y="617606"/>
                    <a:pt x="974758" y="609891"/>
                  </a:cubicBezTo>
                  <a:cubicBezTo>
                    <a:pt x="974758" y="602175"/>
                    <a:pt x="974758" y="594203"/>
                    <a:pt x="977458" y="591695"/>
                  </a:cubicBezTo>
                  <a:cubicBezTo>
                    <a:pt x="980158" y="589188"/>
                    <a:pt x="978872" y="587838"/>
                    <a:pt x="976686" y="586745"/>
                  </a:cubicBezTo>
                  <a:cubicBezTo>
                    <a:pt x="974500" y="585652"/>
                    <a:pt x="976686" y="582630"/>
                    <a:pt x="978872" y="583144"/>
                  </a:cubicBezTo>
                  <a:cubicBezTo>
                    <a:pt x="981058" y="583659"/>
                    <a:pt x="982987" y="587838"/>
                    <a:pt x="986588" y="585652"/>
                  </a:cubicBezTo>
                  <a:cubicBezTo>
                    <a:pt x="990188" y="583466"/>
                    <a:pt x="993467" y="574079"/>
                    <a:pt x="996489" y="566364"/>
                  </a:cubicBezTo>
                  <a:cubicBezTo>
                    <a:pt x="999511" y="558649"/>
                    <a:pt x="1004461" y="558906"/>
                    <a:pt x="1008319" y="557234"/>
                  </a:cubicBezTo>
                  <a:cubicBezTo>
                    <a:pt x="1016497" y="551042"/>
                    <a:pt x="1022579" y="542498"/>
                    <a:pt x="1025742" y="532738"/>
                  </a:cubicBezTo>
                  <a:cubicBezTo>
                    <a:pt x="1031722" y="519687"/>
                    <a:pt x="1026193" y="506442"/>
                    <a:pt x="1024007" y="497055"/>
                  </a:cubicBezTo>
                  <a:close/>
                  <a:moveTo>
                    <a:pt x="348922" y="235444"/>
                  </a:moveTo>
                  <a:lnTo>
                    <a:pt x="348601" y="235830"/>
                  </a:lnTo>
                  <a:close/>
                  <a:moveTo>
                    <a:pt x="347701" y="237115"/>
                  </a:moveTo>
                  <a:lnTo>
                    <a:pt x="347701" y="237115"/>
                  </a:lnTo>
                  <a:close/>
                  <a:moveTo>
                    <a:pt x="347701" y="199632"/>
                  </a:moveTo>
                  <a:lnTo>
                    <a:pt x="347701" y="199632"/>
                  </a:lnTo>
                  <a:close/>
                  <a:moveTo>
                    <a:pt x="327062" y="199632"/>
                  </a:moveTo>
                  <a:lnTo>
                    <a:pt x="327062" y="199632"/>
                  </a:lnTo>
                  <a:close/>
                  <a:moveTo>
                    <a:pt x="327062" y="199632"/>
                  </a:moveTo>
                  <a:lnTo>
                    <a:pt x="336449" y="199632"/>
                  </a:lnTo>
                  <a:close/>
                  <a:moveTo>
                    <a:pt x="341657" y="199632"/>
                  </a:moveTo>
                  <a:lnTo>
                    <a:pt x="341657" y="199632"/>
                  </a:lnTo>
                  <a:close/>
                  <a:moveTo>
                    <a:pt x="338892" y="199632"/>
                  </a:moveTo>
                  <a:lnTo>
                    <a:pt x="338892" y="199632"/>
                  </a:lnTo>
                  <a:close/>
                  <a:moveTo>
                    <a:pt x="601404" y="1195350"/>
                  </a:moveTo>
                  <a:cubicBezTo>
                    <a:pt x="601404" y="1195350"/>
                    <a:pt x="601404" y="1195350"/>
                    <a:pt x="601082" y="1194899"/>
                  </a:cubicBezTo>
                  <a:cubicBezTo>
                    <a:pt x="600761" y="1194449"/>
                    <a:pt x="601275" y="1195350"/>
                    <a:pt x="601404" y="1195350"/>
                  </a:cubicBezTo>
                  <a:close/>
                  <a:moveTo>
                    <a:pt x="617220" y="401515"/>
                  </a:moveTo>
                  <a:lnTo>
                    <a:pt x="616448" y="401515"/>
                  </a:lnTo>
                  <a:close/>
                  <a:moveTo>
                    <a:pt x="613684" y="402801"/>
                  </a:moveTo>
                  <a:lnTo>
                    <a:pt x="613169" y="402801"/>
                  </a:lnTo>
                  <a:close/>
                  <a:moveTo>
                    <a:pt x="597482" y="564821"/>
                  </a:moveTo>
                  <a:lnTo>
                    <a:pt x="595617" y="564242"/>
                  </a:lnTo>
                  <a:close/>
                  <a:moveTo>
                    <a:pt x="595424" y="564242"/>
                  </a:moveTo>
                  <a:lnTo>
                    <a:pt x="593367" y="563856"/>
                  </a:lnTo>
                  <a:lnTo>
                    <a:pt x="590152" y="563535"/>
                  </a:lnTo>
                  <a:cubicBezTo>
                    <a:pt x="591927" y="563638"/>
                    <a:pt x="593695" y="563895"/>
                    <a:pt x="595424" y="564306"/>
                  </a:cubicBezTo>
                  <a:close/>
                  <a:moveTo>
                    <a:pt x="577294" y="477831"/>
                  </a:moveTo>
                  <a:cubicBezTo>
                    <a:pt x="576747" y="478146"/>
                    <a:pt x="576226" y="478513"/>
                    <a:pt x="575750" y="478924"/>
                  </a:cubicBezTo>
                  <a:cubicBezTo>
                    <a:pt x="576226" y="478513"/>
                    <a:pt x="576747" y="478146"/>
                    <a:pt x="577294" y="477831"/>
                  </a:cubicBezTo>
                  <a:close/>
                  <a:moveTo>
                    <a:pt x="578772" y="477317"/>
                  </a:moveTo>
                  <a:lnTo>
                    <a:pt x="577551" y="477767"/>
                  </a:lnTo>
                  <a:close/>
                  <a:moveTo>
                    <a:pt x="585780" y="478217"/>
                  </a:moveTo>
                  <a:cubicBezTo>
                    <a:pt x="583594" y="478217"/>
                    <a:pt x="581473" y="476867"/>
                    <a:pt x="578965" y="477317"/>
                  </a:cubicBezTo>
                  <a:cubicBezTo>
                    <a:pt x="581537" y="476867"/>
                    <a:pt x="583723" y="478346"/>
                    <a:pt x="585845" y="478217"/>
                  </a:cubicBezTo>
                  <a:close/>
                  <a:moveTo>
                    <a:pt x="590088" y="563599"/>
                  </a:moveTo>
                  <a:cubicBezTo>
                    <a:pt x="588101" y="563432"/>
                    <a:pt x="586095" y="563432"/>
                    <a:pt x="584109" y="563599"/>
                  </a:cubicBezTo>
                  <a:cubicBezTo>
                    <a:pt x="586121" y="563432"/>
                    <a:pt x="588140" y="563432"/>
                    <a:pt x="590152" y="563599"/>
                  </a:cubicBezTo>
                  <a:close/>
                  <a:moveTo>
                    <a:pt x="592403" y="649496"/>
                  </a:moveTo>
                  <a:cubicBezTo>
                    <a:pt x="592763" y="650029"/>
                    <a:pt x="593148" y="650544"/>
                    <a:pt x="593560" y="651039"/>
                  </a:cubicBezTo>
                  <a:cubicBezTo>
                    <a:pt x="593168" y="650544"/>
                    <a:pt x="592808" y="650029"/>
                    <a:pt x="592467" y="649496"/>
                  </a:cubicBezTo>
                  <a:close/>
                  <a:moveTo>
                    <a:pt x="595939" y="653417"/>
                  </a:moveTo>
                  <a:cubicBezTo>
                    <a:pt x="595193" y="652839"/>
                    <a:pt x="594505" y="652196"/>
                    <a:pt x="593881" y="651489"/>
                  </a:cubicBezTo>
                  <a:cubicBezTo>
                    <a:pt x="594524" y="652196"/>
                    <a:pt x="595238" y="652845"/>
                    <a:pt x="596003" y="653417"/>
                  </a:cubicBezTo>
                  <a:close/>
                  <a:moveTo>
                    <a:pt x="614134" y="718290"/>
                  </a:moveTo>
                  <a:lnTo>
                    <a:pt x="614134" y="718290"/>
                  </a:lnTo>
                  <a:close/>
                  <a:moveTo>
                    <a:pt x="618442" y="716875"/>
                  </a:moveTo>
                  <a:lnTo>
                    <a:pt x="618442" y="716875"/>
                  </a:lnTo>
                  <a:close/>
                  <a:moveTo>
                    <a:pt x="616256" y="717840"/>
                  </a:moveTo>
                  <a:lnTo>
                    <a:pt x="615806" y="717840"/>
                  </a:lnTo>
                  <a:close/>
                  <a:moveTo>
                    <a:pt x="609826" y="403829"/>
                  </a:moveTo>
                  <a:lnTo>
                    <a:pt x="610598" y="403829"/>
                  </a:lnTo>
                  <a:close/>
                  <a:moveTo>
                    <a:pt x="785863" y="399071"/>
                  </a:moveTo>
                  <a:cubicBezTo>
                    <a:pt x="786756" y="399206"/>
                    <a:pt x="787669" y="399206"/>
                    <a:pt x="788563" y="399071"/>
                  </a:cubicBezTo>
                  <a:cubicBezTo>
                    <a:pt x="787688" y="399200"/>
                    <a:pt x="786801" y="399200"/>
                    <a:pt x="785927" y="399071"/>
                  </a:cubicBezTo>
                  <a:close/>
                  <a:moveTo>
                    <a:pt x="737449" y="674056"/>
                  </a:moveTo>
                  <a:lnTo>
                    <a:pt x="737449" y="674056"/>
                  </a:lnTo>
                  <a:close/>
                  <a:moveTo>
                    <a:pt x="739635" y="669298"/>
                  </a:moveTo>
                  <a:cubicBezTo>
                    <a:pt x="739635" y="669298"/>
                    <a:pt x="739635" y="669620"/>
                    <a:pt x="739635" y="669812"/>
                  </a:cubicBezTo>
                  <a:cubicBezTo>
                    <a:pt x="739635" y="670005"/>
                    <a:pt x="739635" y="669491"/>
                    <a:pt x="739700" y="669298"/>
                  </a:cubicBezTo>
                  <a:close/>
                  <a:moveTo>
                    <a:pt x="734813" y="675727"/>
                  </a:moveTo>
                  <a:lnTo>
                    <a:pt x="733785" y="675727"/>
                  </a:lnTo>
                  <a:close/>
                  <a:moveTo>
                    <a:pt x="779819" y="751916"/>
                  </a:moveTo>
                  <a:cubicBezTo>
                    <a:pt x="779793" y="751446"/>
                    <a:pt x="779793" y="750970"/>
                    <a:pt x="779819" y="750501"/>
                  </a:cubicBezTo>
                  <a:cubicBezTo>
                    <a:pt x="779755" y="751054"/>
                    <a:pt x="779735" y="751613"/>
                    <a:pt x="779755" y="752173"/>
                  </a:cubicBezTo>
                  <a:close/>
                  <a:moveTo>
                    <a:pt x="780140" y="749022"/>
                  </a:moveTo>
                  <a:lnTo>
                    <a:pt x="780526" y="747158"/>
                  </a:lnTo>
                  <a:close/>
                  <a:moveTo>
                    <a:pt x="780783" y="745679"/>
                  </a:moveTo>
                  <a:cubicBezTo>
                    <a:pt x="780783" y="744457"/>
                    <a:pt x="781298" y="743300"/>
                    <a:pt x="781491" y="742079"/>
                  </a:cubicBezTo>
                  <a:cubicBezTo>
                    <a:pt x="781233" y="743557"/>
                    <a:pt x="780976" y="744715"/>
                    <a:pt x="780719" y="745936"/>
                  </a:cubicBezTo>
                  <a:close/>
                  <a:moveTo>
                    <a:pt x="781812" y="740728"/>
                  </a:moveTo>
                  <a:cubicBezTo>
                    <a:pt x="781812" y="739957"/>
                    <a:pt x="781812" y="739250"/>
                    <a:pt x="782133" y="738543"/>
                  </a:cubicBezTo>
                  <a:cubicBezTo>
                    <a:pt x="781940" y="739507"/>
                    <a:pt x="781876" y="740214"/>
                    <a:pt x="781748" y="740986"/>
                  </a:cubicBezTo>
                  <a:close/>
                  <a:moveTo>
                    <a:pt x="782326" y="737128"/>
                  </a:moveTo>
                  <a:cubicBezTo>
                    <a:pt x="782326" y="736485"/>
                    <a:pt x="782326" y="735842"/>
                    <a:pt x="782326" y="735263"/>
                  </a:cubicBezTo>
                  <a:cubicBezTo>
                    <a:pt x="782391" y="736099"/>
                    <a:pt x="782326" y="736742"/>
                    <a:pt x="782262" y="737385"/>
                  </a:cubicBezTo>
                  <a:close/>
                  <a:moveTo>
                    <a:pt x="782326" y="734106"/>
                  </a:moveTo>
                  <a:cubicBezTo>
                    <a:pt x="782326" y="733463"/>
                    <a:pt x="782326" y="733013"/>
                    <a:pt x="782326" y="732499"/>
                  </a:cubicBezTo>
                  <a:cubicBezTo>
                    <a:pt x="782262" y="733270"/>
                    <a:pt x="782391" y="733720"/>
                    <a:pt x="782455" y="734363"/>
                  </a:cubicBezTo>
                  <a:close/>
                  <a:moveTo>
                    <a:pt x="780719" y="730313"/>
                  </a:moveTo>
                  <a:cubicBezTo>
                    <a:pt x="781253" y="730641"/>
                    <a:pt x="781658" y="731142"/>
                    <a:pt x="781876" y="731727"/>
                  </a:cubicBezTo>
                  <a:cubicBezTo>
                    <a:pt x="781645" y="731252"/>
                    <a:pt x="781291" y="730853"/>
                    <a:pt x="780848" y="730570"/>
                  </a:cubicBezTo>
                  <a:close/>
                  <a:moveTo>
                    <a:pt x="759309" y="402415"/>
                  </a:moveTo>
                  <a:lnTo>
                    <a:pt x="759309" y="402415"/>
                  </a:lnTo>
                  <a:close/>
                  <a:moveTo>
                    <a:pt x="757316" y="402415"/>
                  </a:moveTo>
                  <a:lnTo>
                    <a:pt x="758216" y="402415"/>
                  </a:lnTo>
                  <a:close/>
                  <a:moveTo>
                    <a:pt x="749858" y="400872"/>
                  </a:moveTo>
                  <a:lnTo>
                    <a:pt x="750887" y="400872"/>
                  </a:lnTo>
                  <a:close/>
                  <a:moveTo>
                    <a:pt x="752173" y="401193"/>
                  </a:moveTo>
                  <a:lnTo>
                    <a:pt x="753458" y="401193"/>
                  </a:lnTo>
                  <a:close/>
                  <a:moveTo>
                    <a:pt x="747929" y="401193"/>
                  </a:moveTo>
                  <a:lnTo>
                    <a:pt x="748572" y="401193"/>
                  </a:lnTo>
                  <a:close/>
                  <a:moveTo>
                    <a:pt x="702924" y="366539"/>
                  </a:moveTo>
                  <a:lnTo>
                    <a:pt x="703309" y="366024"/>
                  </a:lnTo>
                  <a:close/>
                  <a:moveTo>
                    <a:pt x="707553" y="360688"/>
                  </a:moveTo>
                  <a:cubicBezTo>
                    <a:pt x="708106" y="360592"/>
                    <a:pt x="708671" y="360592"/>
                    <a:pt x="709224" y="360688"/>
                  </a:cubicBezTo>
                  <a:cubicBezTo>
                    <a:pt x="708806" y="360585"/>
                    <a:pt x="708369" y="360547"/>
                    <a:pt x="707939" y="360559"/>
                  </a:cubicBezTo>
                  <a:close/>
                  <a:moveTo>
                    <a:pt x="706331" y="361267"/>
                  </a:moveTo>
                  <a:lnTo>
                    <a:pt x="706974" y="360945"/>
                  </a:lnTo>
                  <a:close/>
                  <a:moveTo>
                    <a:pt x="705624" y="361910"/>
                  </a:moveTo>
                  <a:lnTo>
                    <a:pt x="705624" y="361910"/>
                  </a:lnTo>
                  <a:close/>
                  <a:moveTo>
                    <a:pt x="702474" y="367053"/>
                  </a:moveTo>
                  <a:cubicBezTo>
                    <a:pt x="702178" y="367381"/>
                    <a:pt x="701798" y="367625"/>
                    <a:pt x="701381" y="367760"/>
                  </a:cubicBezTo>
                  <a:cubicBezTo>
                    <a:pt x="701953" y="367664"/>
                    <a:pt x="702480" y="367368"/>
                    <a:pt x="702859" y="366924"/>
                  </a:cubicBezTo>
                  <a:close/>
                  <a:moveTo>
                    <a:pt x="679071" y="706074"/>
                  </a:moveTo>
                  <a:cubicBezTo>
                    <a:pt x="678711" y="706151"/>
                    <a:pt x="678338" y="706151"/>
                    <a:pt x="677978" y="706074"/>
                  </a:cubicBezTo>
                  <a:cubicBezTo>
                    <a:pt x="678473" y="706171"/>
                    <a:pt x="678987" y="706125"/>
                    <a:pt x="679456" y="705946"/>
                  </a:cubicBezTo>
                  <a:close/>
                  <a:moveTo>
                    <a:pt x="677463" y="706074"/>
                  </a:moveTo>
                  <a:lnTo>
                    <a:pt x="677463" y="706074"/>
                  </a:lnTo>
                  <a:close/>
                  <a:moveTo>
                    <a:pt x="663897" y="705303"/>
                  </a:moveTo>
                  <a:lnTo>
                    <a:pt x="663576" y="705303"/>
                  </a:lnTo>
                  <a:close/>
                  <a:moveTo>
                    <a:pt x="665633" y="705303"/>
                  </a:moveTo>
                  <a:lnTo>
                    <a:pt x="665633" y="705303"/>
                  </a:lnTo>
                  <a:close/>
                  <a:moveTo>
                    <a:pt x="742078" y="816595"/>
                  </a:moveTo>
                  <a:lnTo>
                    <a:pt x="741050" y="817881"/>
                  </a:lnTo>
                  <a:close/>
                  <a:moveTo>
                    <a:pt x="745615" y="812737"/>
                  </a:moveTo>
                  <a:lnTo>
                    <a:pt x="742336" y="816338"/>
                  </a:lnTo>
                  <a:close/>
                  <a:moveTo>
                    <a:pt x="747993" y="810101"/>
                  </a:moveTo>
                  <a:lnTo>
                    <a:pt x="746386" y="811966"/>
                  </a:lnTo>
                  <a:close/>
                  <a:moveTo>
                    <a:pt x="750694" y="806951"/>
                  </a:moveTo>
                  <a:lnTo>
                    <a:pt x="749665" y="808173"/>
                  </a:lnTo>
                  <a:close/>
                  <a:moveTo>
                    <a:pt x="789463" y="399264"/>
                  </a:moveTo>
                  <a:cubicBezTo>
                    <a:pt x="790691" y="399194"/>
                    <a:pt x="791900" y="398956"/>
                    <a:pt x="793063" y="398557"/>
                  </a:cubicBezTo>
                  <a:cubicBezTo>
                    <a:pt x="791900" y="398956"/>
                    <a:pt x="790691" y="399194"/>
                    <a:pt x="789463" y="399264"/>
                  </a:cubicBezTo>
                  <a:close/>
                  <a:moveTo>
                    <a:pt x="781940" y="396435"/>
                  </a:moveTo>
                  <a:cubicBezTo>
                    <a:pt x="782982" y="397644"/>
                    <a:pt x="784339" y="398531"/>
                    <a:pt x="785863" y="399007"/>
                  </a:cubicBezTo>
                  <a:cubicBezTo>
                    <a:pt x="783702" y="398281"/>
                    <a:pt x="781870" y="396795"/>
                    <a:pt x="780719" y="394828"/>
                  </a:cubicBezTo>
                  <a:cubicBezTo>
                    <a:pt x="780989" y="395394"/>
                    <a:pt x="781310" y="395934"/>
                    <a:pt x="781683" y="396435"/>
                  </a:cubicBezTo>
                  <a:close/>
                  <a:moveTo>
                    <a:pt x="756737" y="402222"/>
                  </a:moveTo>
                  <a:lnTo>
                    <a:pt x="755194" y="401836"/>
                  </a:lnTo>
                  <a:lnTo>
                    <a:pt x="755194" y="401836"/>
                  </a:lnTo>
                  <a:close/>
                  <a:moveTo>
                    <a:pt x="515700" y="428518"/>
                  </a:moveTo>
                  <a:lnTo>
                    <a:pt x="515700" y="428518"/>
                  </a:lnTo>
                  <a:lnTo>
                    <a:pt x="514929" y="427618"/>
                  </a:lnTo>
                  <a:close/>
                  <a:moveTo>
                    <a:pt x="519815" y="434112"/>
                  </a:moveTo>
                  <a:cubicBezTo>
                    <a:pt x="519815" y="434112"/>
                    <a:pt x="519815" y="434112"/>
                    <a:pt x="519815" y="433790"/>
                  </a:cubicBezTo>
                  <a:cubicBezTo>
                    <a:pt x="519815" y="433469"/>
                    <a:pt x="519429" y="434047"/>
                    <a:pt x="519429" y="434112"/>
                  </a:cubicBezTo>
                  <a:close/>
                  <a:moveTo>
                    <a:pt x="519365" y="433083"/>
                  </a:moveTo>
                  <a:lnTo>
                    <a:pt x="519365" y="432697"/>
                  </a:lnTo>
                  <a:close/>
                  <a:moveTo>
                    <a:pt x="518529" y="431926"/>
                  </a:moveTo>
                  <a:cubicBezTo>
                    <a:pt x="518420" y="431739"/>
                    <a:pt x="518291" y="431566"/>
                    <a:pt x="518143" y="431411"/>
                  </a:cubicBezTo>
                  <a:cubicBezTo>
                    <a:pt x="518201" y="431578"/>
                    <a:pt x="518246" y="431752"/>
                    <a:pt x="518272" y="431926"/>
                  </a:cubicBezTo>
                  <a:close/>
                  <a:moveTo>
                    <a:pt x="517436" y="430511"/>
                  </a:moveTo>
                  <a:lnTo>
                    <a:pt x="516922" y="429932"/>
                  </a:lnTo>
                  <a:close/>
                  <a:moveTo>
                    <a:pt x="518593" y="437390"/>
                  </a:moveTo>
                  <a:lnTo>
                    <a:pt x="519429" y="436683"/>
                  </a:lnTo>
                  <a:close/>
                  <a:moveTo>
                    <a:pt x="519944" y="435076"/>
                  </a:moveTo>
                  <a:cubicBezTo>
                    <a:pt x="519944" y="435076"/>
                    <a:pt x="519944" y="435076"/>
                    <a:pt x="519944" y="435076"/>
                  </a:cubicBezTo>
                  <a:cubicBezTo>
                    <a:pt x="519944" y="435076"/>
                    <a:pt x="519429" y="434947"/>
                    <a:pt x="519429" y="435076"/>
                  </a:cubicBezTo>
                  <a:close/>
                  <a:moveTo>
                    <a:pt x="519944" y="435912"/>
                  </a:moveTo>
                  <a:lnTo>
                    <a:pt x="519944" y="435912"/>
                  </a:lnTo>
                  <a:close/>
                  <a:moveTo>
                    <a:pt x="581794" y="564499"/>
                  </a:moveTo>
                  <a:cubicBezTo>
                    <a:pt x="582553" y="564255"/>
                    <a:pt x="583324" y="564062"/>
                    <a:pt x="584109" y="563921"/>
                  </a:cubicBezTo>
                  <a:cubicBezTo>
                    <a:pt x="583170" y="564036"/>
                    <a:pt x="582251" y="564229"/>
                    <a:pt x="581344" y="564499"/>
                  </a:cubicBezTo>
                  <a:close/>
                  <a:moveTo>
                    <a:pt x="621463" y="715332"/>
                  </a:moveTo>
                  <a:lnTo>
                    <a:pt x="621463" y="715332"/>
                  </a:lnTo>
                  <a:close/>
                  <a:moveTo>
                    <a:pt x="626157" y="711925"/>
                  </a:moveTo>
                  <a:lnTo>
                    <a:pt x="626478" y="711925"/>
                  </a:lnTo>
                  <a:close/>
                  <a:moveTo>
                    <a:pt x="741178" y="818652"/>
                  </a:moveTo>
                  <a:cubicBezTo>
                    <a:pt x="740940" y="818980"/>
                    <a:pt x="740728" y="819321"/>
                    <a:pt x="740535" y="819681"/>
                  </a:cubicBezTo>
                  <a:cubicBezTo>
                    <a:pt x="740580" y="819334"/>
                    <a:pt x="740645" y="818993"/>
                    <a:pt x="740728" y="818652"/>
                  </a:cubicBezTo>
                  <a:close/>
                  <a:moveTo>
                    <a:pt x="739893" y="820838"/>
                  </a:moveTo>
                  <a:lnTo>
                    <a:pt x="739507" y="821610"/>
                  </a:lnTo>
                  <a:close/>
                </a:path>
              </a:pathLst>
            </a:custGeom>
            <a:solidFill>
              <a:srgbClr val="F3AB00"/>
            </a:solidFill>
            <a:ln w="6429" cap="flat">
              <a:solidFill>
                <a:srgbClr val="F3AB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27" name="Freeform 79">
              <a:extLst>
                <a:ext uri="{FF2B5EF4-FFF2-40B4-BE49-F238E27FC236}">
                  <a16:creationId xmlns:a16="http://schemas.microsoft.com/office/drawing/2014/main" id="{11181CE7-9BE4-F28A-2DB9-E45C0561E5C0}"/>
                </a:ext>
              </a:extLst>
            </p:cNvPr>
            <p:cNvSpPr/>
            <p:nvPr/>
          </p:nvSpPr>
          <p:spPr>
            <a:xfrm>
              <a:off x="3338474" y="2650870"/>
              <a:ext cx="122158" cy="38576"/>
            </a:xfrm>
            <a:custGeom>
              <a:avLst/>
              <a:gdLst>
                <a:gd name="connsiteX0" fmla="*/ 21653 w 122158"/>
                <a:gd name="connsiteY0" fmla="*/ 6583 h 38576"/>
                <a:gd name="connsiteX1" fmla="*/ 33804 w 122158"/>
                <a:gd name="connsiteY1" fmla="*/ 11534 h 38576"/>
                <a:gd name="connsiteX2" fmla="*/ 54764 w 122158"/>
                <a:gd name="connsiteY2" fmla="*/ 16485 h 38576"/>
                <a:gd name="connsiteX3" fmla="*/ 81189 w 122158"/>
                <a:gd name="connsiteY3" fmla="*/ 30308 h 38576"/>
                <a:gd name="connsiteX4" fmla="*/ 87232 w 122158"/>
                <a:gd name="connsiteY4" fmla="*/ 40209 h 38576"/>
                <a:gd name="connsiteX5" fmla="*/ 127480 w 122158"/>
                <a:gd name="connsiteY5" fmla="*/ 39116 h 38576"/>
                <a:gd name="connsiteX6" fmla="*/ 104335 w 122158"/>
                <a:gd name="connsiteY6" fmla="*/ 25357 h 38576"/>
                <a:gd name="connsiteX7" fmla="*/ 44284 w 122158"/>
                <a:gd name="connsiteY7" fmla="*/ 1054 h 38576"/>
                <a:gd name="connsiteX8" fmla="*/ 179 w 122158"/>
                <a:gd name="connsiteY8" fmla="*/ 16485 h 38576"/>
                <a:gd name="connsiteX9" fmla="*/ 21653 w 122158"/>
                <a:gd name="connsiteY9" fmla="*/ 6583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158" h="38576">
                  <a:moveTo>
                    <a:pt x="21653" y="6583"/>
                  </a:moveTo>
                  <a:cubicBezTo>
                    <a:pt x="27696" y="2211"/>
                    <a:pt x="33226" y="8769"/>
                    <a:pt x="33804" y="11534"/>
                  </a:cubicBezTo>
                  <a:cubicBezTo>
                    <a:pt x="34383" y="14299"/>
                    <a:pt x="42034" y="15970"/>
                    <a:pt x="54764" y="16485"/>
                  </a:cubicBezTo>
                  <a:cubicBezTo>
                    <a:pt x="67494" y="16999"/>
                    <a:pt x="69037" y="27543"/>
                    <a:pt x="81189" y="30308"/>
                  </a:cubicBezTo>
                  <a:cubicBezTo>
                    <a:pt x="93340" y="33073"/>
                    <a:pt x="81189" y="38023"/>
                    <a:pt x="87232" y="40209"/>
                  </a:cubicBezTo>
                  <a:cubicBezTo>
                    <a:pt x="93276" y="42395"/>
                    <a:pt x="125294" y="41881"/>
                    <a:pt x="127480" y="39116"/>
                  </a:cubicBezTo>
                  <a:cubicBezTo>
                    <a:pt x="129666" y="36351"/>
                    <a:pt x="112628" y="25357"/>
                    <a:pt x="104335" y="25357"/>
                  </a:cubicBezTo>
                  <a:cubicBezTo>
                    <a:pt x="96041" y="25357"/>
                    <a:pt x="69037" y="6583"/>
                    <a:pt x="44284" y="1054"/>
                  </a:cubicBezTo>
                  <a:cubicBezTo>
                    <a:pt x="19531" y="-4475"/>
                    <a:pt x="-2200" y="13399"/>
                    <a:pt x="179" y="16485"/>
                  </a:cubicBezTo>
                  <a:cubicBezTo>
                    <a:pt x="3458" y="20921"/>
                    <a:pt x="15609" y="10891"/>
                    <a:pt x="21653" y="6583"/>
                  </a:cubicBezTo>
                  <a:close/>
                </a:path>
              </a:pathLst>
            </a:custGeom>
            <a:solidFill>
              <a:srgbClr val="F3AB00"/>
            </a:solidFill>
            <a:ln w="6429" cap="flat">
              <a:solidFill>
                <a:srgbClr val="F3AB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28" name="Freeform 80">
              <a:extLst>
                <a:ext uri="{FF2B5EF4-FFF2-40B4-BE49-F238E27FC236}">
                  <a16:creationId xmlns:a16="http://schemas.microsoft.com/office/drawing/2014/main" id="{5E9F26ED-AB50-4C5E-5659-D03964390331}"/>
                </a:ext>
              </a:extLst>
            </p:cNvPr>
            <p:cNvSpPr/>
            <p:nvPr/>
          </p:nvSpPr>
          <p:spPr>
            <a:xfrm>
              <a:off x="3414534" y="2712148"/>
              <a:ext cx="19288" cy="6429"/>
            </a:xfrm>
            <a:custGeom>
              <a:avLst/>
              <a:gdLst>
                <a:gd name="connsiteX0" fmla="*/ 179 w 19288"/>
                <a:gd name="connsiteY0" fmla="*/ 2077 h 6429"/>
                <a:gd name="connsiteX1" fmla="*/ 25510 w 19288"/>
                <a:gd name="connsiteY1" fmla="*/ 6513 h 6429"/>
                <a:gd name="connsiteX2" fmla="*/ 179 w 19288"/>
                <a:gd name="connsiteY2" fmla="*/ 2077 h 6429"/>
              </a:gdLst>
              <a:ahLst/>
              <a:cxnLst>
                <a:cxn ang="0">
                  <a:pos x="connsiteX0" y="connsiteY0"/>
                </a:cxn>
                <a:cxn ang="0">
                  <a:pos x="connsiteX1" y="connsiteY1"/>
                </a:cxn>
                <a:cxn ang="0">
                  <a:pos x="connsiteX2" y="connsiteY2"/>
                </a:cxn>
              </a:cxnLst>
              <a:rect l="l" t="t" r="r" b="b"/>
              <a:pathLst>
                <a:path w="19288" h="6429">
                  <a:moveTo>
                    <a:pt x="179" y="2077"/>
                  </a:moveTo>
                  <a:cubicBezTo>
                    <a:pt x="2365" y="5934"/>
                    <a:pt x="23324" y="11464"/>
                    <a:pt x="25510" y="6513"/>
                  </a:cubicBezTo>
                  <a:cubicBezTo>
                    <a:pt x="27696" y="1562"/>
                    <a:pt x="-2586" y="-2681"/>
                    <a:pt x="179" y="2077"/>
                  </a:cubicBezTo>
                  <a:close/>
                </a:path>
              </a:pathLst>
            </a:custGeom>
            <a:solidFill>
              <a:srgbClr val="F3AB00"/>
            </a:solidFill>
            <a:ln w="6429" cap="flat">
              <a:solidFill>
                <a:srgbClr val="F3AB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29" name="Freeform 81">
              <a:extLst>
                <a:ext uri="{FF2B5EF4-FFF2-40B4-BE49-F238E27FC236}">
                  <a16:creationId xmlns:a16="http://schemas.microsoft.com/office/drawing/2014/main" id="{B8EB7315-C520-0E27-D1C8-DF797BA642F7}"/>
                </a:ext>
              </a:extLst>
            </p:cNvPr>
            <p:cNvSpPr/>
            <p:nvPr/>
          </p:nvSpPr>
          <p:spPr>
            <a:xfrm>
              <a:off x="3555754" y="2710318"/>
              <a:ext cx="19288" cy="6429"/>
            </a:xfrm>
            <a:custGeom>
              <a:avLst/>
              <a:gdLst>
                <a:gd name="connsiteX0" fmla="*/ 20978 w 19288"/>
                <a:gd name="connsiteY0" fmla="*/ 5000 h 6429"/>
                <a:gd name="connsiteX1" fmla="*/ 597 w 19288"/>
                <a:gd name="connsiteY1" fmla="*/ 5000 h 6429"/>
                <a:gd name="connsiteX2" fmla="*/ 20978 w 19288"/>
                <a:gd name="connsiteY2" fmla="*/ 5000 h 6429"/>
              </a:gdLst>
              <a:ahLst/>
              <a:cxnLst>
                <a:cxn ang="0">
                  <a:pos x="connsiteX0" y="connsiteY0"/>
                </a:cxn>
                <a:cxn ang="0">
                  <a:pos x="connsiteX1" y="connsiteY1"/>
                </a:cxn>
                <a:cxn ang="0">
                  <a:pos x="connsiteX2" y="connsiteY2"/>
                </a:cxn>
              </a:cxnLst>
              <a:rect l="l" t="t" r="r" b="b"/>
              <a:pathLst>
                <a:path w="19288" h="6429">
                  <a:moveTo>
                    <a:pt x="20978" y="5000"/>
                  </a:moveTo>
                  <a:cubicBezTo>
                    <a:pt x="23164" y="-529"/>
                    <a:pt x="-4353" y="-2715"/>
                    <a:pt x="597" y="5000"/>
                  </a:cubicBezTo>
                  <a:cubicBezTo>
                    <a:pt x="5548" y="12715"/>
                    <a:pt x="19692" y="8151"/>
                    <a:pt x="20978" y="5000"/>
                  </a:cubicBezTo>
                  <a:close/>
                </a:path>
              </a:pathLst>
            </a:custGeom>
            <a:solidFill>
              <a:srgbClr val="F3AB00"/>
            </a:solidFill>
            <a:ln w="6429" cap="flat">
              <a:solidFill>
                <a:srgbClr val="F3AB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30" name="Freeform 82">
              <a:extLst>
                <a:ext uri="{FF2B5EF4-FFF2-40B4-BE49-F238E27FC236}">
                  <a16:creationId xmlns:a16="http://schemas.microsoft.com/office/drawing/2014/main" id="{9AA0AA99-DFFA-AEDB-54F0-A224E233CE86}"/>
                </a:ext>
              </a:extLst>
            </p:cNvPr>
            <p:cNvSpPr/>
            <p:nvPr/>
          </p:nvSpPr>
          <p:spPr>
            <a:xfrm>
              <a:off x="3651073" y="3655352"/>
              <a:ext cx="19288" cy="6429"/>
            </a:xfrm>
            <a:custGeom>
              <a:avLst/>
              <a:gdLst>
                <a:gd name="connsiteX0" fmla="*/ 626 w 19288"/>
                <a:gd name="connsiteY0" fmla="*/ 11835 h 6429"/>
                <a:gd name="connsiteX1" fmla="*/ 21007 w 19288"/>
                <a:gd name="connsiteY1" fmla="*/ 2448 h 6429"/>
                <a:gd name="connsiteX2" fmla="*/ 626 w 19288"/>
                <a:gd name="connsiteY2" fmla="*/ 11835 h 6429"/>
              </a:gdLst>
              <a:ahLst/>
              <a:cxnLst>
                <a:cxn ang="0">
                  <a:pos x="connsiteX0" y="connsiteY0"/>
                </a:cxn>
                <a:cxn ang="0">
                  <a:pos x="connsiteX1" y="connsiteY1"/>
                </a:cxn>
                <a:cxn ang="0">
                  <a:pos x="connsiteX2" y="connsiteY2"/>
                </a:cxn>
              </a:cxnLst>
              <a:rect l="l" t="t" r="r" b="b"/>
              <a:pathLst>
                <a:path w="19288" h="6429">
                  <a:moveTo>
                    <a:pt x="626" y="11835"/>
                  </a:moveTo>
                  <a:cubicBezTo>
                    <a:pt x="5062" y="14021"/>
                    <a:pt x="23129" y="6434"/>
                    <a:pt x="21007" y="2448"/>
                  </a:cubicBezTo>
                  <a:cubicBezTo>
                    <a:pt x="16635" y="-5845"/>
                    <a:pt x="-3810" y="9392"/>
                    <a:pt x="626" y="11835"/>
                  </a:cubicBezTo>
                  <a:close/>
                </a:path>
              </a:pathLst>
            </a:custGeom>
            <a:solidFill>
              <a:srgbClr val="F3AB00"/>
            </a:solidFill>
            <a:ln w="6429" cap="flat">
              <a:solidFill>
                <a:srgbClr val="F3AB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31" name="Freeform 83">
              <a:extLst>
                <a:ext uri="{FF2B5EF4-FFF2-40B4-BE49-F238E27FC236}">
                  <a16:creationId xmlns:a16="http://schemas.microsoft.com/office/drawing/2014/main" id="{7CDCC9F2-2754-0F73-9047-44337134DDD3}"/>
                </a:ext>
              </a:extLst>
            </p:cNvPr>
            <p:cNvSpPr/>
            <p:nvPr/>
          </p:nvSpPr>
          <p:spPr>
            <a:xfrm>
              <a:off x="3633624" y="3651816"/>
              <a:ext cx="12859" cy="12859"/>
            </a:xfrm>
            <a:custGeom>
              <a:avLst/>
              <a:gdLst>
                <a:gd name="connsiteX0" fmla="*/ 15889 w 12858"/>
                <a:gd name="connsiteY0" fmla="*/ 69 h 12858"/>
                <a:gd name="connsiteX1" fmla="*/ 1551 w 12858"/>
                <a:gd name="connsiteY1" fmla="*/ 14406 h 12858"/>
                <a:gd name="connsiteX2" fmla="*/ 15889 w 12858"/>
                <a:gd name="connsiteY2" fmla="*/ 69 h 12858"/>
              </a:gdLst>
              <a:ahLst/>
              <a:cxnLst>
                <a:cxn ang="0">
                  <a:pos x="connsiteX0" y="connsiteY0"/>
                </a:cxn>
                <a:cxn ang="0">
                  <a:pos x="connsiteX1" y="connsiteY1"/>
                </a:cxn>
                <a:cxn ang="0">
                  <a:pos x="connsiteX2" y="connsiteY2"/>
                </a:cxn>
              </a:cxnLst>
              <a:rect l="l" t="t" r="r" b="b"/>
              <a:pathLst>
                <a:path w="12858" h="12858">
                  <a:moveTo>
                    <a:pt x="15889" y="69"/>
                  </a:moveTo>
                  <a:cubicBezTo>
                    <a:pt x="9781" y="-1024"/>
                    <a:pt x="-4750" y="11256"/>
                    <a:pt x="1551" y="14406"/>
                  </a:cubicBezTo>
                  <a:cubicBezTo>
                    <a:pt x="7852" y="17556"/>
                    <a:pt x="21932" y="1033"/>
                    <a:pt x="15889" y="69"/>
                  </a:cubicBezTo>
                  <a:close/>
                </a:path>
              </a:pathLst>
            </a:custGeom>
            <a:solidFill>
              <a:srgbClr val="F3AB00"/>
            </a:solidFill>
            <a:ln w="6429" cap="flat">
              <a:solidFill>
                <a:srgbClr val="F3AB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32" name="Freeform 84">
              <a:extLst>
                <a:ext uri="{FF2B5EF4-FFF2-40B4-BE49-F238E27FC236}">
                  <a16:creationId xmlns:a16="http://schemas.microsoft.com/office/drawing/2014/main" id="{F0F1813A-B866-659B-6766-FB0F01CC409E}"/>
                </a:ext>
              </a:extLst>
            </p:cNvPr>
            <p:cNvSpPr/>
            <p:nvPr/>
          </p:nvSpPr>
          <p:spPr>
            <a:xfrm>
              <a:off x="3251149" y="2942977"/>
              <a:ext cx="6429" cy="12859"/>
            </a:xfrm>
            <a:custGeom>
              <a:avLst/>
              <a:gdLst>
                <a:gd name="connsiteX0" fmla="*/ 1543 w 6429"/>
                <a:gd name="connsiteY0" fmla="*/ 2191 h 12858"/>
                <a:gd name="connsiteX1" fmla="*/ 9258 w 6429"/>
                <a:gd name="connsiteY1" fmla="*/ 15049 h 12858"/>
                <a:gd name="connsiteX2" fmla="*/ 1543 w 6429"/>
                <a:gd name="connsiteY2" fmla="*/ 2191 h 12858"/>
              </a:gdLst>
              <a:ahLst/>
              <a:cxnLst>
                <a:cxn ang="0">
                  <a:pos x="connsiteX0" y="connsiteY0"/>
                </a:cxn>
                <a:cxn ang="0">
                  <a:pos x="connsiteX1" y="connsiteY1"/>
                </a:cxn>
                <a:cxn ang="0">
                  <a:pos x="connsiteX2" y="connsiteY2"/>
                </a:cxn>
              </a:cxnLst>
              <a:rect l="l" t="t" r="r" b="b"/>
              <a:pathLst>
                <a:path w="6429" h="12858">
                  <a:moveTo>
                    <a:pt x="1543" y="2191"/>
                  </a:moveTo>
                  <a:cubicBezTo>
                    <a:pt x="-3986" y="10420"/>
                    <a:pt x="6944" y="18521"/>
                    <a:pt x="9258" y="15049"/>
                  </a:cubicBezTo>
                  <a:cubicBezTo>
                    <a:pt x="11573" y="11578"/>
                    <a:pt x="7008" y="-6103"/>
                    <a:pt x="1543" y="2191"/>
                  </a:cubicBezTo>
                  <a:close/>
                </a:path>
              </a:pathLst>
            </a:custGeom>
            <a:solidFill>
              <a:srgbClr val="F3AB00"/>
            </a:solidFill>
            <a:ln w="6429" cap="flat">
              <a:solidFill>
                <a:srgbClr val="F3AB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33" name="Freeform 85">
              <a:extLst>
                <a:ext uri="{FF2B5EF4-FFF2-40B4-BE49-F238E27FC236}">
                  <a16:creationId xmlns:a16="http://schemas.microsoft.com/office/drawing/2014/main" id="{23C30D1A-4680-EBE3-52F9-F5D95B08CA39}"/>
                </a:ext>
              </a:extLst>
            </p:cNvPr>
            <p:cNvSpPr/>
            <p:nvPr/>
          </p:nvSpPr>
          <p:spPr>
            <a:xfrm>
              <a:off x="3416063" y="2623392"/>
              <a:ext cx="6429" cy="19288"/>
            </a:xfrm>
            <a:custGeom>
              <a:avLst/>
              <a:gdLst>
                <a:gd name="connsiteX0" fmla="*/ 9194 w 6429"/>
                <a:gd name="connsiteY0" fmla="*/ 19081 h 19288"/>
                <a:gd name="connsiteX1" fmla="*/ 5786 w 6429"/>
                <a:gd name="connsiteY1" fmla="*/ 11430 h 19288"/>
                <a:gd name="connsiteX2" fmla="*/ 4501 w 6429"/>
                <a:gd name="connsiteY2" fmla="*/ 2108 h 19288"/>
                <a:gd name="connsiteX3" fmla="*/ 0 w 6429"/>
                <a:gd name="connsiteY3" fmla="*/ 5772 h 19288"/>
                <a:gd name="connsiteX4" fmla="*/ 4243 w 6429"/>
                <a:gd name="connsiteY4" fmla="*/ 14131 h 19288"/>
                <a:gd name="connsiteX5" fmla="*/ 9194 w 6429"/>
                <a:gd name="connsiteY5" fmla="*/ 19081 h 1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 h="19288">
                  <a:moveTo>
                    <a:pt x="9194" y="19081"/>
                  </a:moveTo>
                  <a:cubicBezTo>
                    <a:pt x="10608" y="16252"/>
                    <a:pt x="6236" y="13552"/>
                    <a:pt x="5786" y="11430"/>
                  </a:cubicBezTo>
                  <a:cubicBezTo>
                    <a:pt x="5336" y="9309"/>
                    <a:pt x="7072" y="6480"/>
                    <a:pt x="4501" y="2108"/>
                  </a:cubicBezTo>
                  <a:cubicBezTo>
                    <a:pt x="1929" y="-2264"/>
                    <a:pt x="0" y="758"/>
                    <a:pt x="0" y="5772"/>
                  </a:cubicBezTo>
                  <a:cubicBezTo>
                    <a:pt x="0" y="10787"/>
                    <a:pt x="4115" y="11237"/>
                    <a:pt x="4243" y="14131"/>
                  </a:cubicBezTo>
                  <a:cubicBezTo>
                    <a:pt x="4372" y="17024"/>
                    <a:pt x="8422" y="20431"/>
                    <a:pt x="9194" y="19081"/>
                  </a:cubicBezTo>
                  <a:close/>
                </a:path>
              </a:pathLst>
            </a:custGeom>
            <a:solidFill>
              <a:srgbClr val="F3AB00"/>
            </a:solidFill>
            <a:ln w="6429" cap="flat">
              <a:solidFill>
                <a:srgbClr val="F3AB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34" name="Freeform 86">
              <a:extLst>
                <a:ext uri="{FF2B5EF4-FFF2-40B4-BE49-F238E27FC236}">
                  <a16:creationId xmlns:a16="http://schemas.microsoft.com/office/drawing/2014/main" id="{C1627199-16B9-7718-00DA-A7786B0A9793}"/>
                </a:ext>
              </a:extLst>
            </p:cNvPr>
            <p:cNvSpPr/>
            <p:nvPr/>
          </p:nvSpPr>
          <p:spPr>
            <a:xfrm>
              <a:off x="3622953" y="2810818"/>
              <a:ext cx="6429" cy="6429"/>
            </a:xfrm>
            <a:custGeom>
              <a:avLst/>
              <a:gdLst>
                <a:gd name="connsiteX0" fmla="*/ 842 w 6429"/>
                <a:gd name="connsiteY0" fmla="*/ 9234 h 6429"/>
                <a:gd name="connsiteX1" fmla="*/ 10294 w 6429"/>
                <a:gd name="connsiteY1" fmla="*/ 8077 h 6429"/>
                <a:gd name="connsiteX2" fmla="*/ 9651 w 6429"/>
                <a:gd name="connsiteY2" fmla="*/ 812 h 6429"/>
                <a:gd name="connsiteX3" fmla="*/ 521 w 6429"/>
                <a:gd name="connsiteY3" fmla="*/ 3383 h 6429"/>
                <a:gd name="connsiteX4" fmla="*/ 842 w 6429"/>
                <a:gd name="connsiteY4" fmla="*/ 9234 h 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9" h="6429">
                  <a:moveTo>
                    <a:pt x="842" y="9234"/>
                  </a:moveTo>
                  <a:cubicBezTo>
                    <a:pt x="2321" y="10584"/>
                    <a:pt x="7722" y="9234"/>
                    <a:pt x="10294" y="8077"/>
                  </a:cubicBezTo>
                  <a:cubicBezTo>
                    <a:pt x="12865" y="6920"/>
                    <a:pt x="12544" y="3255"/>
                    <a:pt x="9651" y="812"/>
                  </a:cubicBezTo>
                  <a:cubicBezTo>
                    <a:pt x="6757" y="-1631"/>
                    <a:pt x="-2244" y="2098"/>
                    <a:pt x="521" y="3383"/>
                  </a:cubicBezTo>
                  <a:cubicBezTo>
                    <a:pt x="3286" y="4669"/>
                    <a:pt x="-829" y="7691"/>
                    <a:pt x="842" y="9234"/>
                  </a:cubicBezTo>
                  <a:close/>
                </a:path>
              </a:pathLst>
            </a:custGeom>
            <a:solidFill>
              <a:srgbClr val="F3AB00"/>
            </a:solidFill>
            <a:ln w="6429" cap="flat">
              <a:solidFill>
                <a:srgbClr val="F3AB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35" name="Freeform 87">
              <a:extLst>
                <a:ext uri="{FF2B5EF4-FFF2-40B4-BE49-F238E27FC236}">
                  <a16:creationId xmlns:a16="http://schemas.microsoft.com/office/drawing/2014/main" id="{0595DB62-6EE9-50CD-3DEC-42BEE476906B}"/>
                </a:ext>
              </a:extLst>
            </p:cNvPr>
            <p:cNvSpPr/>
            <p:nvPr/>
          </p:nvSpPr>
          <p:spPr>
            <a:xfrm>
              <a:off x="5954635" y="2440912"/>
              <a:ext cx="38576" cy="51435"/>
            </a:xfrm>
            <a:custGeom>
              <a:avLst/>
              <a:gdLst>
                <a:gd name="connsiteX0" fmla="*/ 517 w 38576"/>
                <a:gd name="connsiteY0" fmla="*/ 48799 h 51435"/>
                <a:gd name="connsiteX1" fmla="*/ 2317 w 38576"/>
                <a:gd name="connsiteY1" fmla="*/ 57093 h 51435"/>
                <a:gd name="connsiteX2" fmla="*/ 26041 w 38576"/>
                <a:gd name="connsiteY2" fmla="*/ 49378 h 51435"/>
                <a:gd name="connsiteX3" fmla="*/ 38193 w 38576"/>
                <a:gd name="connsiteY3" fmla="*/ 44234 h 51435"/>
                <a:gd name="connsiteX4" fmla="*/ 43336 w 38576"/>
                <a:gd name="connsiteY4" fmla="*/ 38898 h 51435"/>
                <a:gd name="connsiteX5" fmla="*/ 39993 w 38576"/>
                <a:gd name="connsiteY5" fmla="*/ 20895 h 51435"/>
                <a:gd name="connsiteX6" fmla="*/ 27135 w 38576"/>
                <a:gd name="connsiteY6" fmla="*/ 0 h 51435"/>
                <a:gd name="connsiteX7" fmla="*/ 20705 w 38576"/>
                <a:gd name="connsiteY7" fmla="*/ 2508 h 51435"/>
                <a:gd name="connsiteX8" fmla="*/ 9454 w 38576"/>
                <a:gd name="connsiteY8" fmla="*/ 4951 h 51435"/>
                <a:gd name="connsiteX9" fmla="*/ 2124 w 38576"/>
                <a:gd name="connsiteY9" fmla="*/ 10416 h 51435"/>
                <a:gd name="connsiteX10" fmla="*/ 5982 w 38576"/>
                <a:gd name="connsiteY10" fmla="*/ 16845 h 51435"/>
                <a:gd name="connsiteX11" fmla="*/ 8438 w 38576"/>
                <a:gd name="connsiteY11" fmla="*/ 19770 h 51435"/>
                <a:gd name="connsiteX12" fmla="*/ 5512 w 38576"/>
                <a:gd name="connsiteY12" fmla="*/ 22226 h 51435"/>
                <a:gd name="connsiteX13" fmla="*/ 5210 w 38576"/>
                <a:gd name="connsiteY13" fmla="*/ 22181 h 51435"/>
                <a:gd name="connsiteX14" fmla="*/ 4696 w 38576"/>
                <a:gd name="connsiteY14" fmla="*/ 33561 h 51435"/>
                <a:gd name="connsiteX15" fmla="*/ 517 w 38576"/>
                <a:gd name="connsiteY15" fmla="*/ 48799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576" h="51435">
                  <a:moveTo>
                    <a:pt x="517" y="48799"/>
                  </a:moveTo>
                  <a:cubicBezTo>
                    <a:pt x="3475" y="51757"/>
                    <a:pt x="1095" y="55228"/>
                    <a:pt x="2317" y="57093"/>
                  </a:cubicBezTo>
                  <a:cubicBezTo>
                    <a:pt x="3538" y="58957"/>
                    <a:pt x="19226" y="56321"/>
                    <a:pt x="26041" y="49378"/>
                  </a:cubicBezTo>
                  <a:cubicBezTo>
                    <a:pt x="32856" y="42434"/>
                    <a:pt x="34657" y="43270"/>
                    <a:pt x="38193" y="44234"/>
                  </a:cubicBezTo>
                  <a:cubicBezTo>
                    <a:pt x="41729" y="45199"/>
                    <a:pt x="45137" y="41662"/>
                    <a:pt x="43336" y="38898"/>
                  </a:cubicBezTo>
                  <a:cubicBezTo>
                    <a:pt x="40501" y="33349"/>
                    <a:pt x="39338" y="27094"/>
                    <a:pt x="39993" y="20895"/>
                  </a:cubicBezTo>
                  <a:cubicBezTo>
                    <a:pt x="40315" y="15945"/>
                    <a:pt x="33564" y="7072"/>
                    <a:pt x="27135" y="0"/>
                  </a:cubicBezTo>
                  <a:cubicBezTo>
                    <a:pt x="25373" y="1595"/>
                    <a:pt x="23084" y="2488"/>
                    <a:pt x="20705" y="2508"/>
                  </a:cubicBezTo>
                  <a:cubicBezTo>
                    <a:pt x="16790" y="2070"/>
                    <a:pt x="12836" y="2925"/>
                    <a:pt x="9454" y="4951"/>
                  </a:cubicBezTo>
                  <a:cubicBezTo>
                    <a:pt x="8297" y="6044"/>
                    <a:pt x="4953" y="8101"/>
                    <a:pt x="2124" y="10416"/>
                  </a:cubicBezTo>
                  <a:cubicBezTo>
                    <a:pt x="3538" y="12795"/>
                    <a:pt x="3217" y="16845"/>
                    <a:pt x="5982" y="16845"/>
                  </a:cubicBezTo>
                  <a:cubicBezTo>
                    <a:pt x="7467" y="16974"/>
                    <a:pt x="8567" y="18285"/>
                    <a:pt x="8438" y="19770"/>
                  </a:cubicBezTo>
                  <a:cubicBezTo>
                    <a:pt x="8309" y="21256"/>
                    <a:pt x="6998" y="22355"/>
                    <a:pt x="5512" y="22226"/>
                  </a:cubicBezTo>
                  <a:cubicBezTo>
                    <a:pt x="5410" y="22214"/>
                    <a:pt x="5313" y="22201"/>
                    <a:pt x="5210" y="22181"/>
                  </a:cubicBezTo>
                  <a:cubicBezTo>
                    <a:pt x="1031" y="21217"/>
                    <a:pt x="967" y="27839"/>
                    <a:pt x="4696" y="33561"/>
                  </a:cubicBezTo>
                  <a:cubicBezTo>
                    <a:pt x="8425" y="39284"/>
                    <a:pt x="-2441" y="45841"/>
                    <a:pt x="517" y="48799"/>
                  </a:cubicBezTo>
                  <a:close/>
                </a:path>
              </a:pathLst>
            </a:custGeom>
            <a:solidFill>
              <a:srgbClr val="2A918B"/>
            </a:solidFill>
            <a:ln w="6429" cap="flat">
              <a:solidFill>
                <a:srgbClr val="2A918B"/>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36" name="Freeform 88">
              <a:extLst>
                <a:ext uri="{FF2B5EF4-FFF2-40B4-BE49-F238E27FC236}">
                  <a16:creationId xmlns:a16="http://schemas.microsoft.com/office/drawing/2014/main" id="{9E71B769-2A9B-BB0C-7B52-40F36B175539}"/>
                </a:ext>
              </a:extLst>
            </p:cNvPr>
            <p:cNvSpPr/>
            <p:nvPr/>
          </p:nvSpPr>
          <p:spPr>
            <a:xfrm>
              <a:off x="5152765" y="2460007"/>
              <a:ext cx="585073" cy="469344"/>
            </a:xfrm>
            <a:custGeom>
              <a:avLst/>
              <a:gdLst>
                <a:gd name="connsiteX0" fmla="*/ 420610 w 585073"/>
                <a:gd name="connsiteY0" fmla="*/ 282893 h 469344"/>
                <a:gd name="connsiteX1" fmla="*/ 431090 w 585073"/>
                <a:gd name="connsiteY1" fmla="*/ 270355 h 469344"/>
                <a:gd name="connsiteX2" fmla="*/ 437519 w 585073"/>
                <a:gd name="connsiteY2" fmla="*/ 275370 h 469344"/>
                <a:gd name="connsiteX3" fmla="*/ 442470 w 585073"/>
                <a:gd name="connsiteY3" fmla="*/ 289129 h 469344"/>
                <a:gd name="connsiteX4" fmla="*/ 448899 w 585073"/>
                <a:gd name="connsiteY4" fmla="*/ 315940 h 469344"/>
                <a:gd name="connsiteX5" fmla="*/ 453657 w 585073"/>
                <a:gd name="connsiteY5" fmla="*/ 335613 h 469344"/>
                <a:gd name="connsiteX6" fmla="*/ 455329 w 585073"/>
                <a:gd name="connsiteY6" fmla="*/ 350272 h 469344"/>
                <a:gd name="connsiteX7" fmla="*/ 454621 w 585073"/>
                <a:gd name="connsiteY7" fmla="*/ 353680 h 469344"/>
                <a:gd name="connsiteX8" fmla="*/ 451085 w 585073"/>
                <a:gd name="connsiteY8" fmla="*/ 372004 h 469344"/>
                <a:gd name="connsiteX9" fmla="*/ 451856 w 585073"/>
                <a:gd name="connsiteY9" fmla="*/ 382998 h 469344"/>
                <a:gd name="connsiteX10" fmla="*/ 468187 w 585073"/>
                <a:gd name="connsiteY10" fmla="*/ 399007 h 469344"/>
                <a:gd name="connsiteX11" fmla="*/ 471916 w 585073"/>
                <a:gd name="connsiteY11" fmla="*/ 405115 h 469344"/>
                <a:gd name="connsiteX12" fmla="*/ 475324 w 585073"/>
                <a:gd name="connsiteY12" fmla="*/ 424403 h 469344"/>
                <a:gd name="connsiteX13" fmla="*/ 488183 w 585073"/>
                <a:gd name="connsiteY13" fmla="*/ 448320 h 469344"/>
                <a:gd name="connsiteX14" fmla="*/ 500141 w 585073"/>
                <a:gd name="connsiteY14" fmla="*/ 459700 h 469344"/>
                <a:gd name="connsiteX15" fmla="*/ 523994 w 585073"/>
                <a:gd name="connsiteY15" fmla="*/ 471788 h 469344"/>
                <a:gd name="connsiteX16" fmla="*/ 515700 w 585073"/>
                <a:gd name="connsiteY16" fmla="*/ 454171 h 469344"/>
                <a:gd name="connsiteX17" fmla="*/ 515700 w 585073"/>
                <a:gd name="connsiteY17" fmla="*/ 430254 h 469344"/>
                <a:gd name="connsiteX18" fmla="*/ 506120 w 585073"/>
                <a:gd name="connsiteY18" fmla="*/ 417395 h 469344"/>
                <a:gd name="connsiteX19" fmla="*/ 500077 w 585073"/>
                <a:gd name="connsiteY19" fmla="*/ 410966 h 469344"/>
                <a:gd name="connsiteX20" fmla="*/ 499113 w 585073"/>
                <a:gd name="connsiteY20" fmla="*/ 409230 h 469344"/>
                <a:gd name="connsiteX21" fmla="*/ 484775 w 585073"/>
                <a:gd name="connsiteY21" fmla="*/ 400872 h 469344"/>
                <a:gd name="connsiteX22" fmla="*/ 476160 w 585073"/>
                <a:gd name="connsiteY22" fmla="*/ 386727 h 469344"/>
                <a:gd name="connsiteX23" fmla="*/ 471595 w 585073"/>
                <a:gd name="connsiteY23" fmla="*/ 375154 h 469344"/>
                <a:gd name="connsiteX24" fmla="*/ 463687 w 585073"/>
                <a:gd name="connsiteY24" fmla="*/ 369303 h 469344"/>
                <a:gd name="connsiteX25" fmla="*/ 465165 w 585073"/>
                <a:gd name="connsiteY25" fmla="*/ 349437 h 469344"/>
                <a:gd name="connsiteX26" fmla="*/ 471916 w 585073"/>
                <a:gd name="connsiteY26" fmla="*/ 324105 h 469344"/>
                <a:gd name="connsiteX27" fmla="*/ 482396 w 585073"/>
                <a:gd name="connsiteY27" fmla="*/ 320955 h 469344"/>
                <a:gd name="connsiteX28" fmla="*/ 491783 w 585073"/>
                <a:gd name="connsiteY28" fmla="*/ 328477 h 469344"/>
                <a:gd name="connsiteX29" fmla="*/ 505028 w 585073"/>
                <a:gd name="connsiteY29" fmla="*/ 335485 h 469344"/>
                <a:gd name="connsiteX30" fmla="*/ 505863 w 585073"/>
                <a:gd name="connsiteY30" fmla="*/ 335871 h 469344"/>
                <a:gd name="connsiteX31" fmla="*/ 509207 w 585073"/>
                <a:gd name="connsiteY31" fmla="*/ 347058 h 469344"/>
                <a:gd name="connsiteX32" fmla="*/ 516922 w 585073"/>
                <a:gd name="connsiteY32" fmla="*/ 348344 h 469344"/>
                <a:gd name="connsiteX33" fmla="*/ 517501 w 585073"/>
                <a:gd name="connsiteY33" fmla="*/ 354773 h 469344"/>
                <a:gd name="connsiteX34" fmla="*/ 527402 w 585073"/>
                <a:gd name="connsiteY34" fmla="*/ 355673 h 469344"/>
                <a:gd name="connsiteX35" fmla="*/ 528559 w 585073"/>
                <a:gd name="connsiteY35" fmla="*/ 357602 h 469344"/>
                <a:gd name="connsiteX36" fmla="*/ 534024 w 585073"/>
                <a:gd name="connsiteY36" fmla="*/ 361717 h 469344"/>
                <a:gd name="connsiteX37" fmla="*/ 530552 w 585073"/>
                <a:gd name="connsiteY37" fmla="*/ 372582 h 469344"/>
                <a:gd name="connsiteX38" fmla="*/ 536981 w 585073"/>
                <a:gd name="connsiteY38" fmla="*/ 377533 h 469344"/>
                <a:gd name="connsiteX39" fmla="*/ 548169 w 585073"/>
                <a:gd name="connsiteY39" fmla="*/ 368918 h 469344"/>
                <a:gd name="connsiteX40" fmla="*/ 551126 w 585073"/>
                <a:gd name="connsiteY40" fmla="*/ 364096 h 469344"/>
                <a:gd name="connsiteX41" fmla="*/ 554469 w 585073"/>
                <a:gd name="connsiteY41" fmla="*/ 357666 h 469344"/>
                <a:gd name="connsiteX42" fmla="*/ 562185 w 585073"/>
                <a:gd name="connsiteY42" fmla="*/ 356380 h 469344"/>
                <a:gd name="connsiteX43" fmla="*/ 579030 w 585073"/>
                <a:gd name="connsiteY43" fmla="*/ 348279 h 469344"/>
                <a:gd name="connsiteX44" fmla="*/ 588802 w 585073"/>
                <a:gd name="connsiteY44" fmla="*/ 331756 h 469344"/>
                <a:gd name="connsiteX45" fmla="*/ 585845 w 585073"/>
                <a:gd name="connsiteY45" fmla="*/ 302888 h 469344"/>
                <a:gd name="connsiteX46" fmla="*/ 574079 w 585073"/>
                <a:gd name="connsiteY46" fmla="*/ 283600 h 469344"/>
                <a:gd name="connsiteX47" fmla="*/ 554084 w 585073"/>
                <a:gd name="connsiteY47" fmla="*/ 266691 h 469344"/>
                <a:gd name="connsiteX48" fmla="*/ 548555 w 585073"/>
                <a:gd name="connsiteY48" fmla="*/ 257175 h 469344"/>
                <a:gd name="connsiteX49" fmla="*/ 545468 w 585073"/>
                <a:gd name="connsiteY49" fmla="*/ 240266 h 469344"/>
                <a:gd name="connsiteX50" fmla="*/ 554276 w 585073"/>
                <a:gd name="connsiteY50" fmla="*/ 229400 h 469344"/>
                <a:gd name="connsiteX51" fmla="*/ 559034 w 585073"/>
                <a:gd name="connsiteY51" fmla="*/ 222071 h 469344"/>
                <a:gd name="connsiteX52" fmla="*/ 568742 w 585073"/>
                <a:gd name="connsiteY52" fmla="*/ 215641 h 469344"/>
                <a:gd name="connsiteX53" fmla="*/ 569836 w 585073"/>
                <a:gd name="connsiteY53" fmla="*/ 214741 h 469344"/>
                <a:gd name="connsiteX54" fmla="*/ 567264 w 585073"/>
                <a:gd name="connsiteY54" fmla="*/ 212684 h 469344"/>
                <a:gd name="connsiteX55" fmla="*/ 554984 w 585073"/>
                <a:gd name="connsiteY55" fmla="*/ 203361 h 469344"/>
                <a:gd name="connsiteX56" fmla="*/ 551576 w 585073"/>
                <a:gd name="connsiteY56" fmla="*/ 196032 h 469344"/>
                <a:gd name="connsiteX57" fmla="*/ 541289 w 585073"/>
                <a:gd name="connsiteY57" fmla="*/ 190631 h 469344"/>
                <a:gd name="connsiteX58" fmla="*/ 531452 w 585073"/>
                <a:gd name="connsiteY58" fmla="*/ 197060 h 469344"/>
                <a:gd name="connsiteX59" fmla="*/ 523094 w 585073"/>
                <a:gd name="connsiteY59" fmla="*/ 198539 h 469344"/>
                <a:gd name="connsiteX60" fmla="*/ 512357 w 585073"/>
                <a:gd name="connsiteY60" fmla="*/ 198539 h 469344"/>
                <a:gd name="connsiteX61" fmla="*/ 503034 w 585073"/>
                <a:gd name="connsiteY61" fmla="*/ 199504 h 469344"/>
                <a:gd name="connsiteX62" fmla="*/ 499627 w 585073"/>
                <a:gd name="connsiteY62" fmla="*/ 202140 h 469344"/>
                <a:gd name="connsiteX63" fmla="*/ 494676 w 585073"/>
                <a:gd name="connsiteY63" fmla="*/ 202461 h 469344"/>
                <a:gd name="connsiteX64" fmla="*/ 492683 w 585073"/>
                <a:gd name="connsiteY64" fmla="*/ 208890 h 469344"/>
                <a:gd name="connsiteX65" fmla="*/ 492233 w 585073"/>
                <a:gd name="connsiteY65" fmla="*/ 218727 h 469344"/>
                <a:gd name="connsiteX66" fmla="*/ 485804 w 585073"/>
                <a:gd name="connsiteY66" fmla="*/ 212877 h 469344"/>
                <a:gd name="connsiteX67" fmla="*/ 480210 w 585073"/>
                <a:gd name="connsiteY67" fmla="*/ 214034 h 469344"/>
                <a:gd name="connsiteX68" fmla="*/ 472495 w 585073"/>
                <a:gd name="connsiteY68" fmla="*/ 209919 h 469344"/>
                <a:gd name="connsiteX69" fmla="*/ 465615 w 585073"/>
                <a:gd name="connsiteY69" fmla="*/ 206576 h 469344"/>
                <a:gd name="connsiteX70" fmla="*/ 465615 w 585073"/>
                <a:gd name="connsiteY70" fmla="*/ 198282 h 469344"/>
                <a:gd name="connsiteX71" fmla="*/ 460922 w 585073"/>
                <a:gd name="connsiteY71" fmla="*/ 192817 h 469344"/>
                <a:gd name="connsiteX72" fmla="*/ 457064 w 585073"/>
                <a:gd name="connsiteY72" fmla="*/ 182594 h 469344"/>
                <a:gd name="connsiteX73" fmla="*/ 445813 w 585073"/>
                <a:gd name="connsiteY73" fmla="*/ 180408 h 469344"/>
                <a:gd name="connsiteX74" fmla="*/ 443563 w 585073"/>
                <a:gd name="connsiteY74" fmla="*/ 174365 h 469344"/>
                <a:gd name="connsiteX75" fmla="*/ 453785 w 585073"/>
                <a:gd name="connsiteY75" fmla="*/ 157005 h 469344"/>
                <a:gd name="connsiteX76" fmla="*/ 456807 w 585073"/>
                <a:gd name="connsiteY76" fmla="*/ 138810 h 469344"/>
                <a:gd name="connsiteX77" fmla="*/ 451856 w 585073"/>
                <a:gd name="connsiteY77" fmla="*/ 132381 h 469344"/>
                <a:gd name="connsiteX78" fmla="*/ 449092 w 585073"/>
                <a:gd name="connsiteY78" fmla="*/ 125502 h 469344"/>
                <a:gd name="connsiteX79" fmla="*/ 442663 w 585073"/>
                <a:gd name="connsiteY79" fmla="*/ 121219 h 469344"/>
                <a:gd name="connsiteX80" fmla="*/ 440798 w 585073"/>
                <a:gd name="connsiteY80" fmla="*/ 121965 h 469344"/>
                <a:gd name="connsiteX81" fmla="*/ 438741 w 585073"/>
                <a:gd name="connsiteY81" fmla="*/ 123187 h 469344"/>
                <a:gd name="connsiteX82" fmla="*/ 438741 w 585073"/>
                <a:gd name="connsiteY82" fmla="*/ 123187 h 469344"/>
                <a:gd name="connsiteX83" fmla="*/ 431347 w 585073"/>
                <a:gd name="connsiteY83" fmla="*/ 119265 h 469344"/>
                <a:gd name="connsiteX84" fmla="*/ 426460 w 585073"/>
                <a:gd name="connsiteY84" fmla="*/ 110971 h 469344"/>
                <a:gd name="connsiteX85" fmla="*/ 420031 w 585073"/>
                <a:gd name="connsiteY85" fmla="*/ 111935 h 469344"/>
                <a:gd name="connsiteX86" fmla="*/ 405372 w 585073"/>
                <a:gd name="connsiteY86" fmla="*/ 112386 h 469344"/>
                <a:gd name="connsiteX87" fmla="*/ 394571 w 585073"/>
                <a:gd name="connsiteY87" fmla="*/ 119265 h 469344"/>
                <a:gd name="connsiteX88" fmla="*/ 389620 w 585073"/>
                <a:gd name="connsiteY88" fmla="*/ 124216 h 469344"/>
                <a:gd name="connsiteX89" fmla="*/ 383770 w 585073"/>
                <a:gd name="connsiteY89" fmla="*/ 129616 h 469344"/>
                <a:gd name="connsiteX90" fmla="*/ 379140 w 585073"/>
                <a:gd name="connsiteY90" fmla="*/ 131224 h 469344"/>
                <a:gd name="connsiteX91" fmla="*/ 379140 w 585073"/>
                <a:gd name="connsiteY91" fmla="*/ 131224 h 469344"/>
                <a:gd name="connsiteX92" fmla="*/ 364803 w 585073"/>
                <a:gd name="connsiteY92" fmla="*/ 127302 h 469344"/>
                <a:gd name="connsiteX93" fmla="*/ 354580 w 585073"/>
                <a:gd name="connsiteY93" fmla="*/ 125630 h 469344"/>
                <a:gd name="connsiteX94" fmla="*/ 345772 w 585073"/>
                <a:gd name="connsiteY94" fmla="*/ 133345 h 469344"/>
                <a:gd name="connsiteX95" fmla="*/ 343007 w 585073"/>
                <a:gd name="connsiteY95" fmla="*/ 138617 h 469344"/>
                <a:gd name="connsiteX96" fmla="*/ 342300 w 585073"/>
                <a:gd name="connsiteY96" fmla="*/ 133152 h 469344"/>
                <a:gd name="connsiteX97" fmla="*/ 338378 w 585073"/>
                <a:gd name="connsiteY97" fmla="*/ 126723 h 469344"/>
                <a:gd name="connsiteX98" fmla="*/ 334263 w 585073"/>
                <a:gd name="connsiteY98" fmla="*/ 129809 h 469344"/>
                <a:gd name="connsiteX99" fmla="*/ 334263 w 585073"/>
                <a:gd name="connsiteY99" fmla="*/ 129809 h 469344"/>
                <a:gd name="connsiteX100" fmla="*/ 331370 w 585073"/>
                <a:gd name="connsiteY100" fmla="*/ 129809 h 469344"/>
                <a:gd name="connsiteX101" fmla="*/ 315104 w 585073"/>
                <a:gd name="connsiteY101" fmla="*/ 126787 h 469344"/>
                <a:gd name="connsiteX102" fmla="*/ 291186 w 585073"/>
                <a:gd name="connsiteY102" fmla="*/ 117143 h 469344"/>
                <a:gd name="connsiteX103" fmla="*/ 265790 w 585073"/>
                <a:gd name="connsiteY103" fmla="*/ 98691 h 469344"/>
                <a:gd name="connsiteX104" fmla="*/ 255889 w 585073"/>
                <a:gd name="connsiteY104" fmla="*/ 96762 h 469344"/>
                <a:gd name="connsiteX105" fmla="*/ 248238 w 585073"/>
                <a:gd name="connsiteY105" fmla="*/ 99141 h 469344"/>
                <a:gd name="connsiteX106" fmla="*/ 248238 w 585073"/>
                <a:gd name="connsiteY106" fmla="*/ 99141 h 469344"/>
                <a:gd name="connsiteX107" fmla="*/ 248238 w 585073"/>
                <a:gd name="connsiteY107" fmla="*/ 98370 h 469344"/>
                <a:gd name="connsiteX108" fmla="*/ 242837 w 585073"/>
                <a:gd name="connsiteY108" fmla="*/ 92969 h 469344"/>
                <a:gd name="connsiteX109" fmla="*/ 235508 w 585073"/>
                <a:gd name="connsiteY109" fmla="*/ 86539 h 469344"/>
                <a:gd name="connsiteX110" fmla="*/ 225221 w 585073"/>
                <a:gd name="connsiteY110" fmla="*/ 79210 h 469344"/>
                <a:gd name="connsiteX111" fmla="*/ 220785 w 585073"/>
                <a:gd name="connsiteY111" fmla="*/ 69373 h 469344"/>
                <a:gd name="connsiteX112" fmla="*/ 223742 w 585073"/>
                <a:gd name="connsiteY112" fmla="*/ 63972 h 469344"/>
                <a:gd name="connsiteX113" fmla="*/ 231072 w 585073"/>
                <a:gd name="connsiteY113" fmla="*/ 59536 h 469344"/>
                <a:gd name="connsiteX114" fmla="*/ 224192 w 585073"/>
                <a:gd name="connsiteY114" fmla="*/ 48799 h 469344"/>
                <a:gd name="connsiteX115" fmla="*/ 223742 w 585073"/>
                <a:gd name="connsiteY115" fmla="*/ 36969 h 469344"/>
                <a:gd name="connsiteX116" fmla="*/ 216348 w 585073"/>
                <a:gd name="connsiteY116" fmla="*/ 28675 h 469344"/>
                <a:gd name="connsiteX117" fmla="*/ 211462 w 585073"/>
                <a:gd name="connsiteY117" fmla="*/ 22760 h 469344"/>
                <a:gd name="connsiteX118" fmla="*/ 206576 w 585073"/>
                <a:gd name="connsiteY118" fmla="*/ 23274 h 469344"/>
                <a:gd name="connsiteX119" fmla="*/ 206062 w 585073"/>
                <a:gd name="connsiteY119" fmla="*/ 24432 h 469344"/>
                <a:gd name="connsiteX120" fmla="*/ 196353 w 585073"/>
                <a:gd name="connsiteY120" fmla="*/ 19288 h 469344"/>
                <a:gd name="connsiteX121" fmla="*/ 189924 w 585073"/>
                <a:gd name="connsiteY121" fmla="*/ 9901 h 469344"/>
                <a:gd name="connsiteX122" fmla="*/ 178608 w 585073"/>
                <a:gd name="connsiteY122" fmla="*/ 707 h 469344"/>
                <a:gd name="connsiteX123" fmla="*/ 174815 w 585073"/>
                <a:gd name="connsiteY123" fmla="*/ 1479 h 469344"/>
                <a:gd name="connsiteX124" fmla="*/ 172564 w 585073"/>
                <a:gd name="connsiteY124" fmla="*/ 0 h 469344"/>
                <a:gd name="connsiteX125" fmla="*/ 159706 w 585073"/>
                <a:gd name="connsiteY125" fmla="*/ 3793 h 469344"/>
                <a:gd name="connsiteX126" fmla="*/ 142925 w 585073"/>
                <a:gd name="connsiteY126" fmla="*/ 8808 h 469344"/>
                <a:gd name="connsiteX127" fmla="*/ 136496 w 585073"/>
                <a:gd name="connsiteY127" fmla="*/ 11059 h 469344"/>
                <a:gd name="connsiteX128" fmla="*/ 134631 w 585073"/>
                <a:gd name="connsiteY128" fmla="*/ 11830 h 469344"/>
                <a:gd name="connsiteX129" fmla="*/ 132831 w 585073"/>
                <a:gd name="connsiteY129" fmla="*/ 18259 h 469344"/>
                <a:gd name="connsiteX130" fmla="*/ 135017 w 585073"/>
                <a:gd name="connsiteY130" fmla="*/ 25653 h 469344"/>
                <a:gd name="connsiteX131" fmla="*/ 129102 w 585073"/>
                <a:gd name="connsiteY131" fmla="*/ 34462 h 469344"/>
                <a:gd name="connsiteX132" fmla="*/ 128009 w 585073"/>
                <a:gd name="connsiteY132" fmla="*/ 44363 h 469344"/>
                <a:gd name="connsiteX133" fmla="*/ 114057 w 585073"/>
                <a:gd name="connsiteY133" fmla="*/ 43977 h 469344"/>
                <a:gd name="connsiteX134" fmla="*/ 118108 w 585073"/>
                <a:gd name="connsiteY134" fmla="*/ 52078 h 469344"/>
                <a:gd name="connsiteX135" fmla="*/ 109621 w 585073"/>
                <a:gd name="connsiteY135" fmla="*/ 57221 h 469344"/>
                <a:gd name="connsiteX136" fmla="*/ 105635 w 585073"/>
                <a:gd name="connsiteY136" fmla="*/ 70466 h 469344"/>
                <a:gd name="connsiteX137" fmla="*/ 99720 w 585073"/>
                <a:gd name="connsiteY137" fmla="*/ 75931 h 469344"/>
                <a:gd name="connsiteX138" fmla="*/ 86475 w 585073"/>
                <a:gd name="connsiteY138" fmla="*/ 80367 h 469344"/>
                <a:gd name="connsiteX139" fmla="*/ 78053 w 585073"/>
                <a:gd name="connsiteY139" fmla="*/ 82553 h 469344"/>
                <a:gd name="connsiteX140" fmla="*/ 68151 w 585073"/>
                <a:gd name="connsiteY140" fmla="*/ 88468 h 469344"/>
                <a:gd name="connsiteX141" fmla="*/ 69244 w 585073"/>
                <a:gd name="connsiteY141" fmla="*/ 100941 h 469344"/>
                <a:gd name="connsiteX142" fmla="*/ 19288 w 585073"/>
                <a:gd name="connsiteY142" fmla="*/ 107371 h 469344"/>
                <a:gd name="connsiteX143" fmla="*/ 0 w 585073"/>
                <a:gd name="connsiteY143" fmla="*/ 105313 h 469344"/>
                <a:gd name="connsiteX144" fmla="*/ 5787 w 585073"/>
                <a:gd name="connsiteY144" fmla="*/ 111743 h 469344"/>
                <a:gd name="connsiteX145" fmla="*/ 18645 w 585073"/>
                <a:gd name="connsiteY145" fmla="*/ 122544 h 469344"/>
                <a:gd name="connsiteX146" fmla="*/ 24496 w 585073"/>
                <a:gd name="connsiteY146" fmla="*/ 136303 h 469344"/>
                <a:gd name="connsiteX147" fmla="*/ 27454 w 585073"/>
                <a:gd name="connsiteY147" fmla="*/ 145625 h 469344"/>
                <a:gd name="connsiteX148" fmla="*/ 16138 w 585073"/>
                <a:gd name="connsiteY148" fmla="*/ 149033 h 469344"/>
                <a:gd name="connsiteX149" fmla="*/ 8294 w 585073"/>
                <a:gd name="connsiteY149" fmla="*/ 161892 h 469344"/>
                <a:gd name="connsiteX150" fmla="*/ 8616 w 585073"/>
                <a:gd name="connsiteY150" fmla="*/ 164978 h 469344"/>
                <a:gd name="connsiteX151" fmla="*/ 31825 w 585073"/>
                <a:gd name="connsiteY151" fmla="*/ 163306 h 469344"/>
                <a:gd name="connsiteX152" fmla="*/ 41341 w 585073"/>
                <a:gd name="connsiteY152" fmla="*/ 161827 h 469344"/>
                <a:gd name="connsiteX153" fmla="*/ 61401 w 585073"/>
                <a:gd name="connsiteY153" fmla="*/ 161827 h 469344"/>
                <a:gd name="connsiteX154" fmla="*/ 71302 w 585073"/>
                <a:gd name="connsiteY154" fmla="*/ 164785 h 469344"/>
                <a:gd name="connsiteX155" fmla="*/ 77024 w 585073"/>
                <a:gd name="connsiteY155" fmla="*/ 171214 h 469344"/>
                <a:gd name="connsiteX156" fmla="*/ 79596 w 585073"/>
                <a:gd name="connsiteY156" fmla="*/ 179701 h 469344"/>
                <a:gd name="connsiteX157" fmla="*/ 90397 w 585073"/>
                <a:gd name="connsiteY157" fmla="*/ 184459 h 469344"/>
                <a:gd name="connsiteX158" fmla="*/ 92390 w 585073"/>
                <a:gd name="connsiteY158" fmla="*/ 185680 h 469344"/>
                <a:gd name="connsiteX159" fmla="*/ 103835 w 585073"/>
                <a:gd name="connsiteY159" fmla="*/ 196225 h 469344"/>
                <a:gd name="connsiteX160" fmla="*/ 117400 w 585073"/>
                <a:gd name="connsiteY160" fmla="*/ 196932 h 469344"/>
                <a:gd name="connsiteX161" fmla="*/ 100170 w 585073"/>
                <a:gd name="connsiteY161" fmla="*/ 202847 h 469344"/>
                <a:gd name="connsiteX162" fmla="*/ 126594 w 585073"/>
                <a:gd name="connsiteY162" fmla="*/ 224321 h 469344"/>
                <a:gd name="connsiteX163" fmla="*/ 139453 w 585073"/>
                <a:gd name="connsiteY163" fmla="*/ 211462 h 469344"/>
                <a:gd name="connsiteX164" fmla="*/ 143311 w 585073"/>
                <a:gd name="connsiteY164" fmla="*/ 205033 h 469344"/>
                <a:gd name="connsiteX165" fmla="*/ 146461 w 585073"/>
                <a:gd name="connsiteY165" fmla="*/ 217892 h 469344"/>
                <a:gd name="connsiteX166" fmla="*/ 146461 w 585073"/>
                <a:gd name="connsiteY166" fmla="*/ 229336 h 469344"/>
                <a:gd name="connsiteX167" fmla="*/ 148840 w 585073"/>
                <a:gd name="connsiteY167" fmla="*/ 250231 h 469344"/>
                <a:gd name="connsiteX168" fmla="*/ 154498 w 585073"/>
                <a:gd name="connsiteY168" fmla="*/ 272670 h 469344"/>
                <a:gd name="connsiteX169" fmla="*/ 166135 w 585073"/>
                <a:gd name="connsiteY169" fmla="*/ 305910 h 469344"/>
                <a:gd name="connsiteX170" fmla="*/ 178222 w 585073"/>
                <a:gd name="connsiteY170" fmla="*/ 338057 h 469344"/>
                <a:gd name="connsiteX171" fmla="*/ 189988 w 585073"/>
                <a:gd name="connsiteY171" fmla="*/ 364160 h 469344"/>
                <a:gd name="connsiteX172" fmla="*/ 202140 w 585073"/>
                <a:gd name="connsiteY172" fmla="*/ 386213 h 469344"/>
                <a:gd name="connsiteX173" fmla="*/ 213713 w 585073"/>
                <a:gd name="connsiteY173" fmla="*/ 378497 h 469344"/>
                <a:gd name="connsiteX174" fmla="*/ 225285 w 585073"/>
                <a:gd name="connsiteY174" fmla="*/ 366924 h 469344"/>
                <a:gd name="connsiteX175" fmla="*/ 230043 w 585073"/>
                <a:gd name="connsiteY175" fmla="*/ 358438 h 469344"/>
                <a:gd name="connsiteX176" fmla="*/ 233322 w 585073"/>
                <a:gd name="connsiteY176" fmla="*/ 349629 h 469344"/>
                <a:gd name="connsiteX177" fmla="*/ 236987 w 585073"/>
                <a:gd name="connsiteY177" fmla="*/ 333813 h 469344"/>
                <a:gd name="connsiteX178" fmla="*/ 238851 w 585073"/>
                <a:gd name="connsiteY178" fmla="*/ 313625 h 469344"/>
                <a:gd name="connsiteX179" fmla="*/ 239751 w 585073"/>
                <a:gd name="connsiteY179" fmla="*/ 298002 h 469344"/>
                <a:gd name="connsiteX180" fmla="*/ 244381 w 585073"/>
                <a:gd name="connsiteY180" fmla="*/ 287715 h 469344"/>
                <a:gd name="connsiteX181" fmla="*/ 256661 w 585073"/>
                <a:gd name="connsiteY181" fmla="*/ 279292 h 469344"/>
                <a:gd name="connsiteX182" fmla="*/ 275563 w 585073"/>
                <a:gd name="connsiteY182" fmla="*/ 264183 h 469344"/>
                <a:gd name="connsiteX183" fmla="*/ 295623 w 585073"/>
                <a:gd name="connsiteY183" fmla="*/ 243995 h 469344"/>
                <a:gd name="connsiteX184" fmla="*/ 314525 w 585073"/>
                <a:gd name="connsiteY184" fmla="*/ 231136 h 469344"/>
                <a:gd name="connsiteX185" fmla="*/ 318383 w 585073"/>
                <a:gd name="connsiteY185" fmla="*/ 218277 h 469344"/>
                <a:gd name="connsiteX186" fmla="*/ 340628 w 585073"/>
                <a:gd name="connsiteY186" fmla="*/ 210755 h 469344"/>
                <a:gd name="connsiteX187" fmla="*/ 343714 w 585073"/>
                <a:gd name="connsiteY187" fmla="*/ 210434 h 469344"/>
                <a:gd name="connsiteX188" fmla="*/ 352008 w 585073"/>
                <a:gd name="connsiteY188" fmla="*/ 208183 h 469344"/>
                <a:gd name="connsiteX189" fmla="*/ 361974 w 585073"/>
                <a:gd name="connsiteY189" fmla="*/ 203426 h 469344"/>
                <a:gd name="connsiteX190" fmla="*/ 369496 w 585073"/>
                <a:gd name="connsiteY190" fmla="*/ 197318 h 469344"/>
                <a:gd name="connsiteX191" fmla="*/ 375926 w 585073"/>
                <a:gd name="connsiteY191" fmla="*/ 214227 h 469344"/>
                <a:gd name="connsiteX192" fmla="*/ 377919 w 585073"/>
                <a:gd name="connsiteY192" fmla="*/ 220656 h 469344"/>
                <a:gd name="connsiteX193" fmla="*/ 389556 w 585073"/>
                <a:gd name="connsiteY193" fmla="*/ 232936 h 469344"/>
                <a:gd name="connsiteX194" fmla="*/ 403701 w 585073"/>
                <a:gd name="connsiteY194" fmla="*/ 258075 h 469344"/>
                <a:gd name="connsiteX195" fmla="*/ 401901 w 585073"/>
                <a:gd name="connsiteY195" fmla="*/ 278135 h 469344"/>
                <a:gd name="connsiteX196" fmla="*/ 406980 w 585073"/>
                <a:gd name="connsiteY196" fmla="*/ 284950 h 469344"/>
                <a:gd name="connsiteX197" fmla="*/ 420610 w 585073"/>
                <a:gd name="connsiteY197" fmla="*/ 282893 h 469344"/>
                <a:gd name="connsiteX198" fmla="*/ 565464 w 585073"/>
                <a:gd name="connsiteY198" fmla="*/ 303917 h 469344"/>
                <a:gd name="connsiteX199" fmla="*/ 565464 w 585073"/>
                <a:gd name="connsiteY199" fmla="*/ 303917 h 469344"/>
                <a:gd name="connsiteX200" fmla="*/ 565464 w 585073"/>
                <a:gd name="connsiteY200" fmla="*/ 303917 h 469344"/>
                <a:gd name="connsiteX201" fmla="*/ 543025 w 585073"/>
                <a:gd name="connsiteY201" fmla="*/ 309896 h 469344"/>
                <a:gd name="connsiteX202" fmla="*/ 539232 w 585073"/>
                <a:gd name="connsiteY202" fmla="*/ 308160 h 469344"/>
                <a:gd name="connsiteX203" fmla="*/ 543025 w 585073"/>
                <a:gd name="connsiteY203" fmla="*/ 309896 h 469344"/>
                <a:gd name="connsiteX204" fmla="*/ 116308 w 585073"/>
                <a:gd name="connsiteY204" fmla="*/ 131031 h 469344"/>
                <a:gd name="connsiteX205" fmla="*/ 118365 w 585073"/>
                <a:gd name="connsiteY205" fmla="*/ 129102 h 469344"/>
                <a:gd name="connsiteX206" fmla="*/ 116308 w 585073"/>
                <a:gd name="connsiteY206" fmla="*/ 131031 h 469344"/>
                <a:gd name="connsiteX207" fmla="*/ 113157 w 585073"/>
                <a:gd name="connsiteY207" fmla="*/ 134053 h 469344"/>
                <a:gd name="connsiteX208" fmla="*/ 116308 w 585073"/>
                <a:gd name="connsiteY208" fmla="*/ 131031 h 469344"/>
                <a:gd name="connsiteX209" fmla="*/ 126723 w 585073"/>
                <a:gd name="connsiteY209" fmla="*/ 173722 h 469344"/>
                <a:gd name="connsiteX210" fmla="*/ 127237 w 585073"/>
                <a:gd name="connsiteY210" fmla="*/ 171086 h 469344"/>
                <a:gd name="connsiteX211" fmla="*/ 126466 w 585073"/>
                <a:gd name="connsiteY211" fmla="*/ 173722 h 469344"/>
                <a:gd name="connsiteX212" fmla="*/ 130324 w 585073"/>
                <a:gd name="connsiteY212" fmla="*/ 128716 h 469344"/>
                <a:gd name="connsiteX213" fmla="*/ 127687 w 585073"/>
                <a:gd name="connsiteY213" fmla="*/ 130259 h 469344"/>
                <a:gd name="connsiteX214" fmla="*/ 130324 w 585073"/>
                <a:gd name="connsiteY214" fmla="*/ 128716 h 469344"/>
                <a:gd name="connsiteX215" fmla="*/ 136046 w 585073"/>
                <a:gd name="connsiteY215" fmla="*/ 129809 h 469344"/>
                <a:gd name="connsiteX216" fmla="*/ 130324 w 585073"/>
                <a:gd name="connsiteY216" fmla="*/ 128523 h 469344"/>
                <a:gd name="connsiteX217" fmla="*/ 138103 w 585073"/>
                <a:gd name="connsiteY217" fmla="*/ 129166 h 469344"/>
                <a:gd name="connsiteX218" fmla="*/ 140225 w 585073"/>
                <a:gd name="connsiteY218" fmla="*/ 126980 h 469344"/>
                <a:gd name="connsiteX219" fmla="*/ 138103 w 585073"/>
                <a:gd name="connsiteY219" fmla="*/ 128973 h 469344"/>
                <a:gd name="connsiteX220" fmla="*/ 150962 w 585073"/>
                <a:gd name="connsiteY220" fmla="*/ 115214 h 469344"/>
                <a:gd name="connsiteX221" fmla="*/ 153469 w 585073"/>
                <a:gd name="connsiteY221" fmla="*/ 114057 h 469344"/>
                <a:gd name="connsiteX222" fmla="*/ 150705 w 585073"/>
                <a:gd name="connsiteY222" fmla="*/ 115022 h 469344"/>
                <a:gd name="connsiteX223" fmla="*/ 206897 w 585073"/>
                <a:gd name="connsiteY223" fmla="*/ 24625 h 469344"/>
                <a:gd name="connsiteX224" fmla="*/ 206190 w 585073"/>
                <a:gd name="connsiteY224" fmla="*/ 26360 h 469344"/>
                <a:gd name="connsiteX225" fmla="*/ 334328 w 585073"/>
                <a:gd name="connsiteY225" fmla="*/ 130838 h 469344"/>
                <a:gd name="connsiteX226" fmla="*/ 334328 w 585073"/>
                <a:gd name="connsiteY226" fmla="*/ 130838 h 469344"/>
                <a:gd name="connsiteX227" fmla="*/ 294594 w 585073"/>
                <a:gd name="connsiteY227" fmla="*/ 138617 h 469344"/>
                <a:gd name="connsiteX228" fmla="*/ 293180 w 585073"/>
                <a:gd name="connsiteY228" fmla="*/ 136881 h 469344"/>
                <a:gd name="connsiteX229" fmla="*/ 294337 w 585073"/>
                <a:gd name="connsiteY229" fmla="*/ 138424 h 469344"/>
                <a:gd name="connsiteX230" fmla="*/ 248624 w 585073"/>
                <a:gd name="connsiteY230" fmla="*/ 99334 h 469344"/>
                <a:gd name="connsiteX231" fmla="*/ 248303 w 585073"/>
                <a:gd name="connsiteY231" fmla="*/ 99720 h 469344"/>
                <a:gd name="connsiteX232" fmla="*/ 247724 w 585073"/>
                <a:gd name="connsiteY232" fmla="*/ 100298 h 469344"/>
                <a:gd name="connsiteX233" fmla="*/ 247724 w 585073"/>
                <a:gd name="connsiteY233" fmla="*/ 100298 h 469344"/>
                <a:gd name="connsiteX234" fmla="*/ 246245 w 585073"/>
                <a:gd name="connsiteY234" fmla="*/ 101713 h 469344"/>
                <a:gd name="connsiteX235" fmla="*/ 246245 w 585073"/>
                <a:gd name="connsiteY235" fmla="*/ 101713 h 469344"/>
                <a:gd name="connsiteX236" fmla="*/ 245345 w 585073"/>
                <a:gd name="connsiteY236" fmla="*/ 102549 h 469344"/>
                <a:gd name="connsiteX237" fmla="*/ 245024 w 585073"/>
                <a:gd name="connsiteY237" fmla="*/ 102870 h 469344"/>
                <a:gd name="connsiteX238" fmla="*/ 244445 w 585073"/>
                <a:gd name="connsiteY238" fmla="*/ 103577 h 469344"/>
                <a:gd name="connsiteX239" fmla="*/ 244445 w 585073"/>
                <a:gd name="connsiteY239" fmla="*/ 103963 h 469344"/>
                <a:gd name="connsiteX240" fmla="*/ 243673 w 585073"/>
                <a:gd name="connsiteY240" fmla="*/ 104606 h 469344"/>
                <a:gd name="connsiteX241" fmla="*/ 243673 w 585073"/>
                <a:gd name="connsiteY241" fmla="*/ 104992 h 469344"/>
                <a:gd name="connsiteX242" fmla="*/ 251324 w 585073"/>
                <a:gd name="connsiteY242" fmla="*/ 122158 h 469344"/>
                <a:gd name="connsiteX243" fmla="*/ 247659 w 585073"/>
                <a:gd name="connsiteY243" fmla="*/ 120294 h 469344"/>
                <a:gd name="connsiteX244" fmla="*/ 246052 w 585073"/>
                <a:gd name="connsiteY244" fmla="*/ 119008 h 469344"/>
                <a:gd name="connsiteX245" fmla="*/ 243931 w 585073"/>
                <a:gd name="connsiteY245" fmla="*/ 117979 h 469344"/>
                <a:gd name="connsiteX246" fmla="*/ 242066 w 585073"/>
                <a:gd name="connsiteY246" fmla="*/ 116886 h 469344"/>
                <a:gd name="connsiteX247" fmla="*/ 243931 w 585073"/>
                <a:gd name="connsiteY247" fmla="*/ 117979 h 469344"/>
                <a:gd name="connsiteX248" fmla="*/ 246052 w 585073"/>
                <a:gd name="connsiteY248" fmla="*/ 119008 h 469344"/>
                <a:gd name="connsiteX249" fmla="*/ 247659 w 585073"/>
                <a:gd name="connsiteY249" fmla="*/ 120294 h 469344"/>
                <a:gd name="connsiteX250" fmla="*/ 251324 w 585073"/>
                <a:gd name="connsiteY250" fmla="*/ 122158 h 469344"/>
                <a:gd name="connsiteX251" fmla="*/ 255954 w 585073"/>
                <a:gd name="connsiteY251" fmla="*/ 123830 h 469344"/>
                <a:gd name="connsiteX252" fmla="*/ 251067 w 585073"/>
                <a:gd name="connsiteY252" fmla="*/ 122158 h 469344"/>
                <a:gd name="connsiteX253" fmla="*/ 261033 w 585073"/>
                <a:gd name="connsiteY253" fmla="*/ 128202 h 469344"/>
                <a:gd name="connsiteX254" fmla="*/ 266819 w 585073"/>
                <a:gd name="connsiteY254" fmla="*/ 130066 h 469344"/>
                <a:gd name="connsiteX255" fmla="*/ 260776 w 585073"/>
                <a:gd name="connsiteY255" fmla="*/ 128202 h 469344"/>
                <a:gd name="connsiteX256" fmla="*/ 288872 w 585073"/>
                <a:gd name="connsiteY256" fmla="*/ 133988 h 469344"/>
                <a:gd name="connsiteX257" fmla="*/ 277106 w 585073"/>
                <a:gd name="connsiteY257" fmla="*/ 135981 h 469344"/>
                <a:gd name="connsiteX258" fmla="*/ 269584 w 585073"/>
                <a:gd name="connsiteY258" fmla="*/ 131031 h 469344"/>
                <a:gd name="connsiteX259" fmla="*/ 277106 w 585073"/>
                <a:gd name="connsiteY259" fmla="*/ 135981 h 469344"/>
                <a:gd name="connsiteX260" fmla="*/ 288872 w 585073"/>
                <a:gd name="connsiteY260" fmla="*/ 133988 h 469344"/>
                <a:gd name="connsiteX261" fmla="*/ 293051 w 585073"/>
                <a:gd name="connsiteY261" fmla="*/ 136496 h 469344"/>
                <a:gd name="connsiteX262" fmla="*/ 288615 w 585073"/>
                <a:gd name="connsiteY262" fmla="*/ 133988 h 469344"/>
                <a:gd name="connsiteX263" fmla="*/ 297294 w 585073"/>
                <a:gd name="connsiteY263" fmla="*/ 142154 h 469344"/>
                <a:gd name="connsiteX264" fmla="*/ 302181 w 585073"/>
                <a:gd name="connsiteY264" fmla="*/ 143825 h 469344"/>
                <a:gd name="connsiteX265" fmla="*/ 297037 w 585073"/>
                <a:gd name="connsiteY265" fmla="*/ 142154 h 469344"/>
                <a:gd name="connsiteX266" fmla="*/ 311953 w 585073"/>
                <a:gd name="connsiteY266" fmla="*/ 147233 h 469344"/>
                <a:gd name="connsiteX267" fmla="*/ 303659 w 585073"/>
                <a:gd name="connsiteY267" fmla="*/ 144275 h 469344"/>
                <a:gd name="connsiteX268" fmla="*/ 311953 w 585073"/>
                <a:gd name="connsiteY268" fmla="*/ 147233 h 469344"/>
                <a:gd name="connsiteX269" fmla="*/ 316132 w 585073"/>
                <a:gd name="connsiteY269" fmla="*/ 148390 h 469344"/>
                <a:gd name="connsiteX270" fmla="*/ 311696 w 585073"/>
                <a:gd name="connsiteY270" fmla="*/ 147233 h 469344"/>
                <a:gd name="connsiteX271" fmla="*/ 333556 w 585073"/>
                <a:gd name="connsiteY271" fmla="*/ 145304 h 469344"/>
                <a:gd name="connsiteX272" fmla="*/ 329313 w 585073"/>
                <a:gd name="connsiteY272" fmla="*/ 147168 h 469344"/>
                <a:gd name="connsiteX273" fmla="*/ 322883 w 585073"/>
                <a:gd name="connsiteY273" fmla="*/ 148326 h 469344"/>
                <a:gd name="connsiteX274" fmla="*/ 329313 w 585073"/>
                <a:gd name="connsiteY274" fmla="*/ 147168 h 469344"/>
                <a:gd name="connsiteX275" fmla="*/ 333556 w 585073"/>
                <a:gd name="connsiteY275" fmla="*/ 145304 h 469344"/>
                <a:gd name="connsiteX276" fmla="*/ 334970 w 585073"/>
                <a:gd name="connsiteY276" fmla="*/ 141125 h 469344"/>
                <a:gd name="connsiteX277" fmla="*/ 333299 w 585073"/>
                <a:gd name="connsiteY277" fmla="*/ 145304 h 469344"/>
                <a:gd name="connsiteX278" fmla="*/ 378562 w 585073"/>
                <a:gd name="connsiteY278" fmla="*/ 131738 h 469344"/>
                <a:gd name="connsiteX279" fmla="*/ 378562 w 585073"/>
                <a:gd name="connsiteY279" fmla="*/ 131738 h 469344"/>
                <a:gd name="connsiteX280" fmla="*/ 343779 w 585073"/>
                <a:gd name="connsiteY280" fmla="*/ 138489 h 469344"/>
                <a:gd name="connsiteX281" fmla="*/ 344422 w 585073"/>
                <a:gd name="connsiteY281" fmla="*/ 139710 h 469344"/>
                <a:gd name="connsiteX282" fmla="*/ 343329 w 585073"/>
                <a:gd name="connsiteY282" fmla="*/ 138489 h 469344"/>
                <a:gd name="connsiteX283" fmla="*/ 344486 w 585073"/>
                <a:gd name="connsiteY283" fmla="*/ 139775 h 469344"/>
                <a:gd name="connsiteX284" fmla="*/ 345193 w 585073"/>
                <a:gd name="connsiteY284" fmla="*/ 140610 h 469344"/>
                <a:gd name="connsiteX285" fmla="*/ 345322 w 585073"/>
                <a:gd name="connsiteY285" fmla="*/ 140739 h 469344"/>
                <a:gd name="connsiteX286" fmla="*/ 345965 w 585073"/>
                <a:gd name="connsiteY286" fmla="*/ 141189 h 469344"/>
                <a:gd name="connsiteX287" fmla="*/ 352651 w 585073"/>
                <a:gd name="connsiteY287" fmla="*/ 143375 h 469344"/>
                <a:gd name="connsiteX288" fmla="*/ 346993 w 585073"/>
                <a:gd name="connsiteY288" fmla="*/ 141382 h 469344"/>
                <a:gd name="connsiteX289" fmla="*/ 346158 w 585073"/>
                <a:gd name="connsiteY289" fmla="*/ 141382 h 469344"/>
                <a:gd name="connsiteX290" fmla="*/ 346993 w 585073"/>
                <a:gd name="connsiteY290" fmla="*/ 141382 h 469344"/>
                <a:gd name="connsiteX291" fmla="*/ 352651 w 585073"/>
                <a:gd name="connsiteY291" fmla="*/ 143375 h 469344"/>
                <a:gd name="connsiteX292" fmla="*/ 353937 w 585073"/>
                <a:gd name="connsiteY292" fmla="*/ 143375 h 469344"/>
                <a:gd name="connsiteX293" fmla="*/ 370782 w 585073"/>
                <a:gd name="connsiteY293" fmla="*/ 143889 h 469344"/>
                <a:gd name="connsiteX294" fmla="*/ 366860 w 585073"/>
                <a:gd name="connsiteY294" fmla="*/ 144275 h 469344"/>
                <a:gd name="connsiteX295" fmla="*/ 363260 w 585073"/>
                <a:gd name="connsiteY295" fmla="*/ 144597 h 469344"/>
                <a:gd name="connsiteX296" fmla="*/ 359081 w 585073"/>
                <a:gd name="connsiteY296" fmla="*/ 143504 h 469344"/>
                <a:gd name="connsiteX297" fmla="*/ 356445 w 585073"/>
                <a:gd name="connsiteY297" fmla="*/ 143054 h 469344"/>
                <a:gd name="connsiteX298" fmla="*/ 359081 w 585073"/>
                <a:gd name="connsiteY298" fmla="*/ 143504 h 469344"/>
                <a:gd name="connsiteX299" fmla="*/ 363260 w 585073"/>
                <a:gd name="connsiteY299" fmla="*/ 144597 h 469344"/>
                <a:gd name="connsiteX300" fmla="*/ 366860 w 585073"/>
                <a:gd name="connsiteY300" fmla="*/ 144275 h 469344"/>
                <a:gd name="connsiteX301" fmla="*/ 370782 w 585073"/>
                <a:gd name="connsiteY301" fmla="*/ 143889 h 469344"/>
                <a:gd name="connsiteX302" fmla="*/ 379076 w 585073"/>
                <a:gd name="connsiteY302" fmla="*/ 142796 h 469344"/>
                <a:gd name="connsiteX303" fmla="*/ 370782 w 585073"/>
                <a:gd name="connsiteY303" fmla="*/ 143889 h 469344"/>
                <a:gd name="connsiteX304" fmla="*/ 377790 w 585073"/>
                <a:gd name="connsiteY304" fmla="*/ 132317 h 469344"/>
                <a:gd name="connsiteX305" fmla="*/ 378948 w 585073"/>
                <a:gd name="connsiteY305" fmla="*/ 135596 h 469344"/>
                <a:gd name="connsiteX306" fmla="*/ 377597 w 585073"/>
                <a:gd name="connsiteY306" fmla="*/ 132381 h 469344"/>
                <a:gd name="connsiteX307" fmla="*/ 379590 w 585073"/>
                <a:gd name="connsiteY307" fmla="*/ 141318 h 469344"/>
                <a:gd name="connsiteX308" fmla="*/ 379205 w 585073"/>
                <a:gd name="connsiteY308" fmla="*/ 136431 h 469344"/>
                <a:gd name="connsiteX309" fmla="*/ 379398 w 585073"/>
                <a:gd name="connsiteY309" fmla="*/ 141382 h 46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585073" h="469344">
                  <a:moveTo>
                    <a:pt x="420610" y="282893"/>
                  </a:moveTo>
                  <a:cubicBezTo>
                    <a:pt x="423760" y="278456"/>
                    <a:pt x="430190" y="275370"/>
                    <a:pt x="431090" y="270355"/>
                  </a:cubicBezTo>
                  <a:cubicBezTo>
                    <a:pt x="431990" y="265340"/>
                    <a:pt x="434947" y="272734"/>
                    <a:pt x="437519" y="275370"/>
                  </a:cubicBezTo>
                  <a:cubicBezTo>
                    <a:pt x="440644" y="279286"/>
                    <a:pt x="442386" y="284121"/>
                    <a:pt x="442470" y="289129"/>
                  </a:cubicBezTo>
                  <a:cubicBezTo>
                    <a:pt x="443048" y="295558"/>
                    <a:pt x="443563" y="310989"/>
                    <a:pt x="448899" y="315940"/>
                  </a:cubicBezTo>
                  <a:cubicBezTo>
                    <a:pt x="453522" y="321366"/>
                    <a:pt x="455290" y="328670"/>
                    <a:pt x="453657" y="335613"/>
                  </a:cubicBezTo>
                  <a:cubicBezTo>
                    <a:pt x="452242" y="339471"/>
                    <a:pt x="456421" y="346093"/>
                    <a:pt x="455329" y="350272"/>
                  </a:cubicBezTo>
                  <a:cubicBezTo>
                    <a:pt x="455329" y="351172"/>
                    <a:pt x="454878" y="352330"/>
                    <a:pt x="454621" y="353680"/>
                  </a:cubicBezTo>
                  <a:cubicBezTo>
                    <a:pt x="453593" y="359016"/>
                    <a:pt x="452307" y="367439"/>
                    <a:pt x="451085" y="372004"/>
                  </a:cubicBezTo>
                  <a:cubicBezTo>
                    <a:pt x="449671" y="377661"/>
                    <a:pt x="448513" y="382612"/>
                    <a:pt x="451856" y="382998"/>
                  </a:cubicBezTo>
                  <a:cubicBezTo>
                    <a:pt x="455200" y="383384"/>
                    <a:pt x="461758" y="390906"/>
                    <a:pt x="468187" y="399007"/>
                  </a:cubicBezTo>
                  <a:cubicBezTo>
                    <a:pt x="469679" y="400878"/>
                    <a:pt x="470933" y="402929"/>
                    <a:pt x="471916" y="405115"/>
                  </a:cubicBezTo>
                  <a:cubicBezTo>
                    <a:pt x="474359" y="411242"/>
                    <a:pt x="475523" y="417807"/>
                    <a:pt x="475324" y="424403"/>
                  </a:cubicBezTo>
                  <a:cubicBezTo>
                    <a:pt x="475324" y="431733"/>
                    <a:pt x="486382" y="443691"/>
                    <a:pt x="488183" y="448320"/>
                  </a:cubicBezTo>
                  <a:cubicBezTo>
                    <a:pt x="489983" y="452950"/>
                    <a:pt x="492940" y="454750"/>
                    <a:pt x="500141" y="459700"/>
                  </a:cubicBezTo>
                  <a:cubicBezTo>
                    <a:pt x="507342" y="464651"/>
                    <a:pt x="521230" y="473074"/>
                    <a:pt x="523994" y="471788"/>
                  </a:cubicBezTo>
                  <a:cubicBezTo>
                    <a:pt x="526759" y="470502"/>
                    <a:pt x="519751" y="458415"/>
                    <a:pt x="515700" y="454171"/>
                  </a:cubicBezTo>
                  <a:cubicBezTo>
                    <a:pt x="511650" y="449928"/>
                    <a:pt x="515700" y="438548"/>
                    <a:pt x="515700" y="430254"/>
                  </a:cubicBezTo>
                  <a:cubicBezTo>
                    <a:pt x="515700" y="421960"/>
                    <a:pt x="507921" y="422924"/>
                    <a:pt x="506120" y="417395"/>
                  </a:cubicBezTo>
                  <a:cubicBezTo>
                    <a:pt x="504320" y="411866"/>
                    <a:pt x="501170" y="414952"/>
                    <a:pt x="500077" y="410966"/>
                  </a:cubicBezTo>
                  <a:cubicBezTo>
                    <a:pt x="499839" y="410342"/>
                    <a:pt x="499518" y="409757"/>
                    <a:pt x="499113" y="409230"/>
                  </a:cubicBezTo>
                  <a:cubicBezTo>
                    <a:pt x="495512" y="404793"/>
                    <a:pt x="490414" y="401817"/>
                    <a:pt x="484775" y="400872"/>
                  </a:cubicBezTo>
                  <a:cubicBezTo>
                    <a:pt x="478345" y="400357"/>
                    <a:pt x="475581" y="390970"/>
                    <a:pt x="476160" y="386727"/>
                  </a:cubicBezTo>
                  <a:cubicBezTo>
                    <a:pt x="476738" y="382483"/>
                    <a:pt x="471595" y="378819"/>
                    <a:pt x="471595" y="375154"/>
                  </a:cubicBezTo>
                  <a:cubicBezTo>
                    <a:pt x="471595" y="371489"/>
                    <a:pt x="467930" y="371296"/>
                    <a:pt x="463687" y="369303"/>
                  </a:cubicBezTo>
                  <a:cubicBezTo>
                    <a:pt x="459443" y="367310"/>
                    <a:pt x="464587" y="354773"/>
                    <a:pt x="465165" y="349437"/>
                  </a:cubicBezTo>
                  <a:cubicBezTo>
                    <a:pt x="465744" y="344100"/>
                    <a:pt x="474488" y="328863"/>
                    <a:pt x="471916" y="324105"/>
                  </a:cubicBezTo>
                  <a:cubicBezTo>
                    <a:pt x="469345" y="319347"/>
                    <a:pt x="480917" y="315618"/>
                    <a:pt x="482396" y="320955"/>
                  </a:cubicBezTo>
                  <a:cubicBezTo>
                    <a:pt x="483875" y="326291"/>
                    <a:pt x="484453" y="328863"/>
                    <a:pt x="491783" y="328477"/>
                  </a:cubicBezTo>
                  <a:cubicBezTo>
                    <a:pt x="499113" y="328091"/>
                    <a:pt x="499113" y="333813"/>
                    <a:pt x="505028" y="335485"/>
                  </a:cubicBezTo>
                  <a:cubicBezTo>
                    <a:pt x="505323" y="335575"/>
                    <a:pt x="505606" y="335704"/>
                    <a:pt x="505863" y="335871"/>
                  </a:cubicBezTo>
                  <a:cubicBezTo>
                    <a:pt x="510557" y="337928"/>
                    <a:pt x="508692" y="343779"/>
                    <a:pt x="509207" y="347058"/>
                  </a:cubicBezTo>
                  <a:cubicBezTo>
                    <a:pt x="509721" y="350337"/>
                    <a:pt x="514415" y="348536"/>
                    <a:pt x="516922" y="348344"/>
                  </a:cubicBezTo>
                  <a:cubicBezTo>
                    <a:pt x="519429" y="348151"/>
                    <a:pt x="515314" y="352394"/>
                    <a:pt x="517501" y="354773"/>
                  </a:cubicBezTo>
                  <a:cubicBezTo>
                    <a:pt x="519686" y="357152"/>
                    <a:pt x="526116" y="352587"/>
                    <a:pt x="527402" y="355673"/>
                  </a:cubicBezTo>
                  <a:cubicBezTo>
                    <a:pt x="527698" y="356367"/>
                    <a:pt x="528083" y="357017"/>
                    <a:pt x="528559" y="357602"/>
                  </a:cubicBezTo>
                  <a:cubicBezTo>
                    <a:pt x="530109" y="359299"/>
                    <a:pt x="531960" y="360694"/>
                    <a:pt x="534024" y="361717"/>
                  </a:cubicBezTo>
                  <a:cubicBezTo>
                    <a:pt x="536981" y="363581"/>
                    <a:pt x="530359" y="366732"/>
                    <a:pt x="530552" y="372582"/>
                  </a:cubicBezTo>
                  <a:cubicBezTo>
                    <a:pt x="530745" y="378433"/>
                    <a:pt x="535117" y="379912"/>
                    <a:pt x="536981" y="377533"/>
                  </a:cubicBezTo>
                  <a:cubicBezTo>
                    <a:pt x="540125" y="373977"/>
                    <a:pt x="543925" y="371052"/>
                    <a:pt x="548169" y="368918"/>
                  </a:cubicBezTo>
                  <a:cubicBezTo>
                    <a:pt x="550933" y="368017"/>
                    <a:pt x="548169" y="363967"/>
                    <a:pt x="551126" y="364096"/>
                  </a:cubicBezTo>
                  <a:cubicBezTo>
                    <a:pt x="554084" y="364224"/>
                    <a:pt x="553184" y="359916"/>
                    <a:pt x="554469" y="357666"/>
                  </a:cubicBezTo>
                  <a:cubicBezTo>
                    <a:pt x="555755" y="355416"/>
                    <a:pt x="557749" y="356187"/>
                    <a:pt x="562185" y="356380"/>
                  </a:cubicBezTo>
                  <a:cubicBezTo>
                    <a:pt x="568376" y="355101"/>
                    <a:pt x="574163" y="352317"/>
                    <a:pt x="579030" y="348279"/>
                  </a:cubicBezTo>
                  <a:cubicBezTo>
                    <a:pt x="585459" y="344229"/>
                    <a:pt x="586423" y="343329"/>
                    <a:pt x="588802" y="331756"/>
                  </a:cubicBezTo>
                  <a:cubicBezTo>
                    <a:pt x="591181" y="320183"/>
                    <a:pt x="586038" y="306038"/>
                    <a:pt x="585845" y="302888"/>
                  </a:cubicBezTo>
                  <a:cubicBezTo>
                    <a:pt x="585652" y="299737"/>
                    <a:pt x="577229" y="283214"/>
                    <a:pt x="574079" y="283600"/>
                  </a:cubicBezTo>
                  <a:cubicBezTo>
                    <a:pt x="570929" y="283986"/>
                    <a:pt x="556655" y="269069"/>
                    <a:pt x="554084" y="266691"/>
                  </a:cubicBezTo>
                  <a:cubicBezTo>
                    <a:pt x="551512" y="264312"/>
                    <a:pt x="552219" y="260261"/>
                    <a:pt x="548555" y="257175"/>
                  </a:cubicBezTo>
                  <a:cubicBezTo>
                    <a:pt x="545102" y="252263"/>
                    <a:pt x="543970" y="246084"/>
                    <a:pt x="545468" y="240266"/>
                  </a:cubicBezTo>
                  <a:cubicBezTo>
                    <a:pt x="546368" y="234544"/>
                    <a:pt x="554469" y="233258"/>
                    <a:pt x="554276" y="229400"/>
                  </a:cubicBezTo>
                  <a:cubicBezTo>
                    <a:pt x="554084" y="225543"/>
                    <a:pt x="554984" y="222264"/>
                    <a:pt x="559034" y="222071"/>
                  </a:cubicBezTo>
                  <a:cubicBezTo>
                    <a:pt x="563085" y="221524"/>
                    <a:pt x="566660" y="219152"/>
                    <a:pt x="568742" y="215641"/>
                  </a:cubicBezTo>
                  <a:cubicBezTo>
                    <a:pt x="569012" y="215243"/>
                    <a:pt x="569392" y="214928"/>
                    <a:pt x="569836" y="214741"/>
                  </a:cubicBezTo>
                  <a:cubicBezTo>
                    <a:pt x="569173" y="213841"/>
                    <a:pt x="568286" y="213134"/>
                    <a:pt x="567264" y="212684"/>
                  </a:cubicBezTo>
                  <a:cubicBezTo>
                    <a:pt x="563856" y="212234"/>
                    <a:pt x="554984" y="205804"/>
                    <a:pt x="554984" y="203361"/>
                  </a:cubicBezTo>
                  <a:cubicBezTo>
                    <a:pt x="554984" y="200918"/>
                    <a:pt x="559420" y="196932"/>
                    <a:pt x="551576" y="196032"/>
                  </a:cubicBezTo>
                  <a:cubicBezTo>
                    <a:pt x="547481" y="195974"/>
                    <a:pt x="543661" y="193968"/>
                    <a:pt x="541289" y="190631"/>
                  </a:cubicBezTo>
                  <a:cubicBezTo>
                    <a:pt x="539810" y="189152"/>
                    <a:pt x="533445" y="193589"/>
                    <a:pt x="531452" y="197060"/>
                  </a:cubicBezTo>
                  <a:cubicBezTo>
                    <a:pt x="529459" y="200532"/>
                    <a:pt x="527530" y="196096"/>
                    <a:pt x="523094" y="198539"/>
                  </a:cubicBezTo>
                  <a:cubicBezTo>
                    <a:pt x="518658" y="200982"/>
                    <a:pt x="514286" y="195067"/>
                    <a:pt x="512357" y="198539"/>
                  </a:cubicBezTo>
                  <a:cubicBezTo>
                    <a:pt x="510428" y="202011"/>
                    <a:pt x="505478" y="196546"/>
                    <a:pt x="503034" y="199504"/>
                  </a:cubicBezTo>
                  <a:cubicBezTo>
                    <a:pt x="502102" y="200616"/>
                    <a:pt x="500939" y="201516"/>
                    <a:pt x="499627" y="202140"/>
                  </a:cubicBezTo>
                  <a:cubicBezTo>
                    <a:pt x="497634" y="203168"/>
                    <a:pt x="495576" y="203361"/>
                    <a:pt x="494676" y="202461"/>
                  </a:cubicBezTo>
                  <a:cubicBezTo>
                    <a:pt x="493776" y="201561"/>
                    <a:pt x="491204" y="207347"/>
                    <a:pt x="492683" y="208890"/>
                  </a:cubicBezTo>
                  <a:cubicBezTo>
                    <a:pt x="494162" y="210434"/>
                    <a:pt x="496155" y="219692"/>
                    <a:pt x="492233" y="218727"/>
                  </a:cubicBezTo>
                  <a:cubicBezTo>
                    <a:pt x="488311" y="217763"/>
                    <a:pt x="488247" y="212748"/>
                    <a:pt x="485804" y="212877"/>
                  </a:cubicBezTo>
                  <a:cubicBezTo>
                    <a:pt x="485097" y="211591"/>
                    <a:pt x="483489" y="212877"/>
                    <a:pt x="480210" y="214034"/>
                  </a:cubicBezTo>
                  <a:cubicBezTo>
                    <a:pt x="474745" y="216220"/>
                    <a:pt x="471980" y="213198"/>
                    <a:pt x="472495" y="209919"/>
                  </a:cubicBezTo>
                  <a:cubicBezTo>
                    <a:pt x="473009" y="206640"/>
                    <a:pt x="468637" y="206576"/>
                    <a:pt x="465615" y="206576"/>
                  </a:cubicBezTo>
                  <a:cubicBezTo>
                    <a:pt x="462594" y="206576"/>
                    <a:pt x="464523" y="201625"/>
                    <a:pt x="465615" y="198282"/>
                  </a:cubicBezTo>
                  <a:cubicBezTo>
                    <a:pt x="466708" y="194939"/>
                    <a:pt x="464523" y="193074"/>
                    <a:pt x="460922" y="192817"/>
                  </a:cubicBezTo>
                  <a:cubicBezTo>
                    <a:pt x="457322" y="192560"/>
                    <a:pt x="455714" y="184780"/>
                    <a:pt x="457064" y="182594"/>
                  </a:cubicBezTo>
                  <a:cubicBezTo>
                    <a:pt x="458415" y="180408"/>
                    <a:pt x="449671" y="178480"/>
                    <a:pt x="445813" y="180408"/>
                  </a:cubicBezTo>
                  <a:cubicBezTo>
                    <a:pt x="441955" y="182337"/>
                    <a:pt x="444656" y="177065"/>
                    <a:pt x="443563" y="174365"/>
                  </a:cubicBezTo>
                  <a:cubicBezTo>
                    <a:pt x="442470" y="171664"/>
                    <a:pt x="448513" y="162213"/>
                    <a:pt x="453785" y="157005"/>
                  </a:cubicBezTo>
                  <a:cubicBezTo>
                    <a:pt x="459057" y="151798"/>
                    <a:pt x="456807" y="144854"/>
                    <a:pt x="456807" y="138810"/>
                  </a:cubicBezTo>
                  <a:cubicBezTo>
                    <a:pt x="456807" y="132767"/>
                    <a:pt x="454300" y="132381"/>
                    <a:pt x="451856" y="132381"/>
                  </a:cubicBezTo>
                  <a:cubicBezTo>
                    <a:pt x="449413" y="132381"/>
                    <a:pt x="449092" y="128845"/>
                    <a:pt x="449092" y="125502"/>
                  </a:cubicBezTo>
                  <a:cubicBezTo>
                    <a:pt x="448501" y="122544"/>
                    <a:pt x="445620" y="120622"/>
                    <a:pt x="442663" y="121219"/>
                  </a:cubicBezTo>
                  <a:cubicBezTo>
                    <a:pt x="442001" y="121348"/>
                    <a:pt x="441370" y="121605"/>
                    <a:pt x="440798" y="121965"/>
                  </a:cubicBezTo>
                  <a:lnTo>
                    <a:pt x="438741" y="123187"/>
                  </a:lnTo>
                  <a:lnTo>
                    <a:pt x="438741" y="123187"/>
                  </a:lnTo>
                  <a:cubicBezTo>
                    <a:pt x="438741" y="123187"/>
                    <a:pt x="432311" y="122222"/>
                    <a:pt x="431347" y="119265"/>
                  </a:cubicBezTo>
                  <a:cubicBezTo>
                    <a:pt x="430383" y="116307"/>
                    <a:pt x="426460" y="113414"/>
                    <a:pt x="426460" y="110971"/>
                  </a:cubicBezTo>
                  <a:cubicBezTo>
                    <a:pt x="426460" y="108528"/>
                    <a:pt x="422989" y="109492"/>
                    <a:pt x="420031" y="111935"/>
                  </a:cubicBezTo>
                  <a:cubicBezTo>
                    <a:pt x="417074" y="114379"/>
                    <a:pt x="411737" y="108978"/>
                    <a:pt x="405372" y="112386"/>
                  </a:cubicBezTo>
                  <a:cubicBezTo>
                    <a:pt x="399007" y="115793"/>
                    <a:pt x="397464" y="119779"/>
                    <a:pt x="394571" y="119265"/>
                  </a:cubicBezTo>
                  <a:cubicBezTo>
                    <a:pt x="391678" y="118751"/>
                    <a:pt x="392063" y="121708"/>
                    <a:pt x="389620" y="124216"/>
                  </a:cubicBezTo>
                  <a:cubicBezTo>
                    <a:pt x="387177" y="126723"/>
                    <a:pt x="385248" y="129616"/>
                    <a:pt x="383770" y="129616"/>
                  </a:cubicBezTo>
                  <a:cubicBezTo>
                    <a:pt x="382162" y="129938"/>
                    <a:pt x="380606" y="130478"/>
                    <a:pt x="379140" y="131224"/>
                  </a:cubicBezTo>
                  <a:lnTo>
                    <a:pt x="379140" y="131224"/>
                  </a:lnTo>
                  <a:cubicBezTo>
                    <a:pt x="371747" y="124408"/>
                    <a:pt x="369754" y="129873"/>
                    <a:pt x="364803" y="127302"/>
                  </a:cubicBezTo>
                  <a:cubicBezTo>
                    <a:pt x="359852" y="124730"/>
                    <a:pt x="357088" y="123701"/>
                    <a:pt x="354580" y="125630"/>
                  </a:cubicBezTo>
                  <a:cubicBezTo>
                    <a:pt x="352073" y="127559"/>
                    <a:pt x="348151" y="127302"/>
                    <a:pt x="345772" y="133345"/>
                  </a:cubicBezTo>
                  <a:cubicBezTo>
                    <a:pt x="345045" y="135197"/>
                    <a:pt x="344120" y="136965"/>
                    <a:pt x="343007" y="138617"/>
                  </a:cubicBezTo>
                  <a:cubicBezTo>
                    <a:pt x="342165" y="136926"/>
                    <a:pt x="341914" y="135004"/>
                    <a:pt x="342300" y="133152"/>
                  </a:cubicBezTo>
                  <a:cubicBezTo>
                    <a:pt x="343264" y="129230"/>
                    <a:pt x="340307" y="123830"/>
                    <a:pt x="338378" y="126723"/>
                  </a:cubicBezTo>
                  <a:cubicBezTo>
                    <a:pt x="336449" y="129616"/>
                    <a:pt x="335292" y="128716"/>
                    <a:pt x="334263" y="129809"/>
                  </a:cubicBezTo>
                  <a:lnTo>
                    <a:pt x="334263" y="129809"/>
                  </a:lnTo>
                  <a:cubicBezTo>
                    <a:pt x="333299" y="129738"/>
                    <a:pt x="332335" y="129738"/>
                    <a:pt x="331370" y="129809"/>
                  </a:cubicBezTo>
                  <a:cubicBezTo>
                    <a:pt x="324234" y="130130"/>
                    <a:pt x="319797" y="126530"/>
                    <a:pt x="315104" y="126787"/>
                  </a:cubicBezTo>
                  <a:cubicBezTo>
                    <a:pt x="306456" y="125591"/>
                    <a:pt x="298246" y="122280"/>
                    <a:pt x="291186" y="117143"/>
                  </a:cubicBezTo>
                  <a:cubicBezTo>
                    <a:pt x="285400" y="112450"/>
                    <a:pt x="269648" y="102549"/>
                    <a:pt x="265790" y="98691"/>
                  </a:cubicBezTo>
                  <a:cubicBezTo>
                    <a:pt x="261933" y="94833"/>
                    <a:pt x="256468" y="94833"/>
                    <a:pt x="255889" y="96762"/>
                  </a:cubicBezTo>
                  <a:cubicBezTo>
                    <a:pt x="255310" y="98691"/>
                    <a:pt x="252546" y="98691"/>
                    <a:pt x="248238" y="99141"/>
                  </a:cubicBezTo>
                  <a:lnTo>
                    <a:pt x="248238" y="99141"/>
                  </a:lnTo>
                  <a:cubicBezTo>
                    <a:pt x="248322" y="98890"/>
                    <a:pt x="248322" y="98620"/>
                    <a:pt x="248238" y="98370"/>
                  </a:cubicBezTo>
                  <a:cubicBezTo>
                    <a:pt x="248238" y="96441"/>
                    <a:pt x="242837" y="92969"/>
                    <a:pt x="242837" y="92969"/>
                  </a:cubicBezTo>
                  <a:cubicBezTo>
                    <a:pt x="242837" y="92969"/>
                    <a:pt x="239430" y="86539"/>
                    <a:pt x="235508" y="86539"/>
                  </a:cubicBezTo>
                  <a:cubicBezTo>
                    <a:pt x="231586" y="86539"/>
                    <a:pt x="228629" y="79660"/>
                    <a:pt x="225221" y="79210"/>
                  </a:cubicBezTo>
                  <a:cubicBezTo>
                    <a:pt x="221814" y="78760"/>
                    <a:pt x="222713" y="71816"/>
                    <a:pt x="220785" y="69373"/>
                  </a:cubicBezTo>
                  <a:cubicBezTo>
                    <a:pt x="218856" y="66930"/>
                    <a:pt x="220271" y="61015"/>
                    <a:pt x="223742" y="63972"/>
                  </a:cubicBezTo>
                  <a:cubicBezTo>
                    <a:pt x="227214" y="66930"/>
                    <a:pt x="233515" y="63972"/>
                    <a:pt x="231072" y="59536"/>
                  </a:cubicBezTo>
                  <a:cubicBezTo>
                    <a:pt x="228629" y="55100"/>
                    <a:pt x="224192" y="51242"/>
                    <a:pt x="224192" y="48799"/>
                  </a:cubicBezTo>
                  <a:cubicBezTo>
                    <a:pt x="224192" y="46356"/>
                    <a:pt x="227150" y="38962"/>
                    <a:pt x="223742" y="36969"/>
                  </a:cubicBezTo>
                  <a:cubicBezTo>
                    <a:pt x="220302" y="35259"/>
                    <a:pt x="217654" y="32288"/>
                    <a:pt x="216348" y="28675"/>
                  </a:cubicBezTo>
                  <a:cubicBezTo>
                    <a:pt x="215391" y="26232"/>
                    <a:pt x="213680" y="24162"/>
                    <a:pt x="211462" y="22760"/>
                  </a:cubicBezTo>
                  <a:lnTo>
                    <a:pt x="206576" y="23274"/>
                  </a:lnTo>
                  <a:lnTo>
                    <a:pt x="206062" y="24432"/>
                  </a:lnTo>
                  <a:cubicBezTo>
                    <a:pt x="202943" y="22503"/>
                    <a:pt x="199703" y="20780"/>
                    <a:pt x="196353" y="19288"/>
                  </a:cubicBezTo>
                  <a:cubicBezTo>
                    <a:pt x="192515" y="17739"/>
                    <a:pt x="189982" y="14042"/>
                    <a:pt x="189924" y="9901"/>
                  </a:cubicBezTo>
                  <a:cubicBezTo>
                    <a:pt x="189924" y="8487"/>
                    <a:pt x="183494" y="4436"/>
                    <a:pt x="178608" y="707"/>
                  </a:cubicBezTo>
                  <a:cubicBezTo>
                    <a:pt x="177965" y="707"/>
                    <a:pt x="176487" y="1029"/>
                    <a:pt x="174815" y="1479"/>
                  </a:cubicBezTo>
                  <a:cubicBezTo>
                    <a:pt x="174172" y="842"/>
                    <a:pt x="173407" y="341"/>
                    <a:pt x="172564" y="0"/>
                  </a:cubicBezTo>
                  <a:cubicBezTo>
                    <a:pt x="169260" y="3465"/>
                    <a:pt x="164361" y="4912"/>
                    <a:pt x="159706" y="3793"/>
                  </a:cubicBezTo>
                  <a:cubicBezTo>
                    <a:pt x="153701" y="3453"/>
                    <a:pt x="147760" y="5227"/>
                    <a:pt x="142925" y="8808"/>
                  </a:cubicBezTo>
                  <a:cubicBezTo>
                    <a:pt x="140964" y="10004"/>
                    <a:pt x="138772" y="10776"/>
                    <a:pt x="136496" y="11059"/>
                  </a:cubicBezTo>
                  <a:cubicBezTo>
                    <a:pt x="135936" y="11438"/>
                    <a:pt x="135300" y="11702"/>
                    <a:pt x="134631" y="11830"/>
                  </a:cubicBezTo>
                  <a:cubicBezTo>
                    <a:pt x="131352" y="12216"/>
                    <a:pt x="130259" y="15495"/>
                    <a:pt x="132831" y="18259"/>
                  </a:cubicBezTo>
                  <a:cubicBezTo>
                    <a:pt x="135403" y="21024"/>
                    <a:pt x="134631" y="22696"/>
                    <a:pt x="135017" y="25653"/>
                  </a:cubicBezTo>
                  <a:cubicBezTo>
                    <a:pt x="135403" y="28611"/>
                    <a:pt x="130967" y="31504"/>
                    <a:pt x="129102" y="34462"/>
                  </a:cubicBezTo>
                  <a:cubicBezTo>
                    <a:pt x="127237" y="37419"/>
                    <a:pt x="129488" y="40891"/>
                    <a:pt x="128009" y="44363"/>
                  </a:cubicBezTo>
                  <a:cubicBezTo>
                    <a:pt x="126530" y="47835"/>
                    <a:pt x="115536" y="42498"/>
                    <a:pt x="114057" y="43977"/>
                  </a:cubicBezTo>
                  <a:cubicBezTo>
                    <a:pt x="112578" y="45456"/>
                    <a:pt x="117722" y="49892"/>
                    <a:pt x="118108" y="52078"/>
                  </a:cubicBezTo>
                  <a:cubicBezTo>
                    <a:pt x="118494" y="54264"/>
                    <a:pt x="114057" y="56836"/>
                    <a:pt x="109621" y="57221"/>
                  </a:cubicBezTo>
                  <a:cubicBezTo>
                    <a:pt x="105185" y="57607"/>
                    <a:pt x="105956" y="63072"/>
                    <a:pt x="105635" y="70466"/>
                  </a:cubicBezTo>
                  <a:cubicBezTo>
                    <a:pt x="105313" y="77860"/>
                    <a:pt x="100813" y="78889"/>
                    <a:pt x="99720" y="75931"/>
                  </a:cubicBezTo>
                  <a:cubicBezTo>
                    <a:pt x="98627" y="72973"/>
                    <a:pt x="86475" y="77088"/>
                    <a:pt x="86475" y="80367"/>
                  </a:cubicBezTo>
                  <a:cubicBezTo>
                    <a:pt x="86475" y="83646"/>
                    <a:pt x="82489" y="82939"/>
                    <a:pt x="78053" y="82553"/>
                  </a:cubicBezTo>
                  <a:cubicBezTo>
                    <a:pt x="73944" y="82650"/>
                    <a:pt x="70183" y="84894"/>
                    <a:pt x="68151" y="88468"/>
                  </a:cubicBezTo>
                  <a:cubicBezTo>
                    <a:pt x="67766" y="90268"/>
                    <a:pt x="69952" y="99462"/>
                    <a:pt x="69244" y="100941"/>
                  </a:cubicBezTo>
                  <a:cubicBezTo>
                    <a:pt x="52895" y="105005"/>
                    <a:pt x="36133" y="107158"/>
                    <a:pt x="19288" y="107371"/>
                  </a:cubicBezTo>
                  <a:cubicBezTo>
                    <a:pt x="12917" y="106245"/>
                    <a:pt x="6468" y="105557"/>
                    <a:pt x="0" y="105313"/>
                  </a:cubicBezTo>
                  <a:cubicBezTo>
                    <a:pt x="2308" y="107081"/>
                    <a:pt x="4269" y="109261"/>
                    <a:pt x="5787" y="111743"/>
                  </a:cubicBezTo>
                  <a:cubicBezTo>
                    <a:pt x="8545" y="116848"/>
                    <a:pt x="13142" y="120711"/>
                    <a:pt x="18645" y="122544"/>
                  </a:cubicBezTo>
                  <a:cubicBezTo>
                    <a:pt x="24496" y="124987"/>
                    <a:pt x="21538" y="135403"/>
                    <a:pt x="24496" y="136303"/>
                  </a:cubicBezTo>
                  <a:cubicBezTo>
                    <a:pt x="27454" y="137203"/>
                    <a:pt x="31375" y="145111"/>
                    <a:pt x="27454" y="145625"/>
                  </a:cubicBezTo>
                  <a:cubicBezTo>
                    <a:pt x="23506" y="146075"/>
                    <a:pt x="19674" y="147226"/>
                    <a:pt x="16138" y="149033"/>
                  </a:cubicBezTo>
                  <a:cubicBezTo>
                    <a:pt x="11245" y="151431"/>
                    <a:pt x="8185" y="156446"/>
                    <a:pt x="8294" y="161892"/>
                  </a:cubicBezTo>
                  <a:cubicBezTo>
                    <a:pt x="8294" y="162663"/>
                    <a:pt x="8294" y="163692"/>
                    <a:pt x="8616" y="164978"/>
                  </a:cubicBezTo>
                  <a:cubicBezTo>
                    <a:pt x="16395" y="165627"/>
                    <a:pt x="24219" y="165068"/>
                    <a:pt x="31825" y="163306"/>
                  </a:cubicBezTo>
                  <a:cubicBezTo>
                    <a:pt x="34359" y="160831"/>
                    <a:pt x="38178" y="160239"/>
                    <a:pt x="41341" y="161827"/>
                  </a:cubicBezTo>
                  <a:cubicBezTo>
                    <a:pt x="47835" y="164116"/>
                    <a:pt x="54907" y="164116"/>
                    <a:pt x="61401" y="161827"/>
                  </a:cubicBezTo>
                  <a:cubicBezTo>
                    <a:pt x="67444" y="158484"/>
                    <a:pt x="71109" y="161827"/>
                    <a:pt x="71302" y="164785"/>
                  </a:cubicBezTo>
                  <a:cubicBezTo>
                    <a:pt x="71495" y="167742"/>
                    <a:pt x="74259" y="168964"/>
                    <a:pt x="77024" y="171214"/>
                  </a:cubicBezTo>
                  <a:cubicBezTo>
                    <a:pt x="79789" y="173465"/>
                    <a:pt x="77731" y="176743"/>
                    <a:pt x="79596" y="179701"/>
                  </a:cubicBezTo>
                  <a:cubicBezTo>
                    <a:pt x="81460" y="182659"/>
                    <a:pt x="85061" y="182080"/>
                    <a:pt x="90397" y="184459"/>
                  </a:cubicBezTo>
                  <a:cubicBezTo>
                    <a:pt x="91111" y="184774"/>
                    <a:pt x="91786" y="185185"/>
                    <a:pt x="92390" y="185680"/>
                  </a:cubicBezTo>
                  <a:cubicBezTo>
                    <a:pt x="96119" y="188638"/>
                    <a:pt x="97662" y="193846"/>
                    <a:pt x="103835" y="196225"/>
                  </a:cubicBezTo>
                  <a:cubicBezTo>
                    <a:pt x="110007" y="198603"/>
                    <a:pt x="117400" y="191660"/>
                    <a:pt x="117400" y="196932"/>
                  </a:cubicBezTo>
                  <a:cubicBezTo>
                    <a:pt x="117400" y="202204"/>
                    <a:pt x="100491" y="201175"/>
                    <a:pt x="100170" y="202847"/>
                  </a:cubicBezTo>
                  <a:cubicBezTo>
                    <a:pt x="99848" y="204518"/>
                    <a:pt x="117593" y="225992"/>
                    <a:pt x="126594" y="224321"/>
                  </a:cubicBezTo>
                  <a:cubicBezTo>
                    <a:pt x="135596" y="222649"/>
                    <a:pt x="142218" y="212941"/>
                    <a:pt x="139453" y="211462"/>
                  </a:cubicBezTo>
                  <a:cubicBezTo>
                    <a:pt x="136689" y="209983"/>
                    <a:pt x="140932" y="203940"/>
                    <a:pt x="143311" y="205033"/>
                  </a:cubicBezTo>
                  <a:cubicBezTo>
                    <a:pt x="145690" y="206126"/>
                    <a:pt x="143697" y="215706"/>
                    <a:pt x="146461" y="217892"/>
                  </a:cubicBezTo>
                  <a:cubicBezTo>
                    <a:pt x="149226" y="220078"/>
                    <a:pt x="148262" y="224321"/>
                    <a:pt x="146461" y="229336"/>
                  </a:cubicBezTo>
                  <a:cubicBezTo>
                    <a:pt x="144661" y="234351"/>
                    <a:pt x="148262" y="244573"/>
                    <a:pt x="148840" y="250231"/>
                  </a:cubicBezTo>
                  <a:cubicBezTo>
                    <a:pt x="149419" y="255889"/>
                    <a:pt x="153212" y="264183"/>
                    <a:pt x="154498" y="272670"/>
                  </a:cubicBezTo>
                  <a:cubicBezTo>
                    <a:pt x="156845" y="284230"/>
                    <a:pt x="160760" y="295410"/>
                    <a:pt x="166135" y="305910"/>
                  </a:cubicBezTo>
                  <a:cubicBezTo>
                    <a:pt x="171086" y="315297"/>
                    <a:pt x="174879" y="333620"/>
                    <a:pt x="178222" y="338057"/>
                  </a:cubicBezTo>
                  <a:cubicBezTo>
                    <a:pt x="181566" y="342493"/>
                    <a:pt x="189988" y="355866"/>
                    <a:pt x="189988" y="364160"/>
                  </a:cubicBezTo>
                  <a:cubicBezTo>
                    <a:pt x="191422" y="372679"/>
                    <a:pt x="195704" y="380452"/>
                    <a:pt x="202140" y="386213"/>
                  </a:cubicBezTo>
                  <a:cubicBezTo>
                    <a:pt x="205226" y="388399"/>
                    <a:pt x="212041" y="383641"/>
                    <a:pt x="213713" y="378497"/>
                  </a:cubicBezTo>
                  <a:cubicBezTo>
                    <a:pt x="215384" y="373354"/>
                    <a:pt x="224707" y="371296"/>
                    <a:pt x="225285" y="366924"/>
                  </a:cubicBezTo>
                  <a:cubicBezTo>
                    <a:pt x="225864" y="362553"/>
                    <a:pt x="226700" y="359016"/>
                    <a:pt x="230043" y="358438"/>
                  </a:cubicBezTo>
                  <a:cubicBezTo>
                    <a:pt x="233386" y="357859"/>
                    <a:pt x="233322" y="354387"/>
                    <a:pt x="233322" y="349629"/>
                  </a:cubicBezTo>
                  <a:cubicBezTo>
                    <a:pt x="232898" y="344107"/>
                    <a:pt x="234177" y="338590"/>
                    <a:pt x="236987" y="333813"/>
                  </a:cubicBezTo>
                  <a:cubicBezTo>
                    <a:pt x="240247" y="327596"/>
                    <a:pt x="240915" y="320337"/>
                    <a:pt x="238851" y="313625"/>
                  </a:cubicBezTo>
                  <a:cubicBezTo>
                    <a:pt x="237257" y="308481"/>
                    <a:pt x="237572" y="302933"/>
                    <a:pt x="239751" y="298002"/>
                  </a:cubicBezTo>
                  <a:cubicBezTo>
                    <a:pt x="241616" y="293437"/>
                    <a:pt x="240844" y="288100"/>
                    <a:pt x="244381" y="287715"/>
                  </a:cubicBezTo>
                  <a:cubicBezTo>
                    <a:pt x="249383" y="286538"/>
                    <a:pt x="253761" y="283535"/>
                    <a:pt x="256661" y="279292"/>
                  </a:cubicBezTo>
                  <a:cubicBezTo>
                    <a:pt x="262480" y="273679"/>
                    <a:pt x="268806" y="268619"/>
                    <a:pt x="275563" y="264183"/>
                  </a:cubicBezTo>
                  <a:cubicBezTo>
                    <a:pt x="283015" y="258262"/>
                    <a:pt x="289746" y="251485"/>
                    <a:pt x="295623" y="243995"/>
                  </a:cubicBezTo>
                  <a:cubicBezTo>
                    <a:pt x="299288" y="237951"/>
                    <a:pt x="309767" y="235894"/>
                    <a:pt x="314525" y="231136"/>
                  </a:cubicBezTo>
                  <a:cubicBezTo>
                    <a:pt x="319283" y="226378"/>
                    <a:pt x="317483" y="223614"/>
                    <a:pt x="318383" y="218277"/>
                  </a:cubicBezTo>
                  <a:cubicBezTo>
                    <a:pt x="319283" y="212941"/>
                    <a:pt x="334713" y="210755"/>
                    <a:pt x="340628" y="210755"/>
                  </a:cubicBezTo>
                  <a:cubicBezTo>
                    <a:pt x="341664" y="210761"/>
                    <a:pt x="342699" y="210652"/>
                    <a:pt x="343714" y="210434"/>
                  </a:cubicBezTo>
                  <a:cubicBezTo>
                    <a:pt x="347186" y="209791"/>
                    <a:pt x="348794" y="208183"/>
                    <a:pt x="352008" y="208183"/>
                  </a:cubicBezTo>
                  <a:cubicBezTo>
                    <a:pt x="355223" y="208183"/>
                    <a:pt x="361588" y="207605"/>
                    <a:pt x="361974" y="203426"/>
                  </a:cubicBezTo>
                  <a:cubicBezTo>
                    <a:pt x="362360" y="199246"/>
                    <a:pt x="366925" y="196032"/>
                    <a:pt x="369496" y="197318"/>
                  </a:cubicBezTo>
                  <a:cubicBezTo>
                    <a:pt x="373354" y="202146"/>
                    <a:pt x="375604" y="208055"/>
                    <a:pt x="375926" y="214227"/>
                  </a:cubicBezTo>
                  <a:cubicBezTo>
                    <a:pt x="376151" y="216483"/>
                    <a:pt x="376826" y="218670"/>
                    <a:pt x="377919" y="220656"/>
                  </a:cubicBezTo>
                  <a:cubicBezTo>
                    <a:pt x="380304" y="225948"/>
                    <a:pt x="384406" y="230275"/>
                    <a:pt x="389556" y="232936"/>
                  </a:cubicBezTo>
                  <a:cubicBezTo>
                    <a:pt x="396693" y="235894"/>
                    <a:pt x="401515" y="250360"/>
                    <a:pt x="403701" y="258075"/>
                  </a:cubicBezTo>
                  <a:cubicBezTo>
                    <a:pt x="405623" y="264755"/>
                    <a:pt x="404980" y="271905"/>
                    <a:pt x="401901" y="278135"/>
                  </a:cubicBezTo>
                  <a:cubicBezTo>
                    <a:pt x="399264" y="282507"/>
                    <a:pt x="402800" y="282700"/>
                    <a:pt x="406980" y="284950"/>
                  </a:cubicBezTo>
                  <a:cubicBezTo>
                    <a:pt x="411159" y="287200"/>
                    <a:pt x="417459" y="287264"/>
                    <a:pt x="420610" y="282893"/>
                  </a:cubicBezTo>
                  <a:close/>
                  <a:moveTo>
                    <a:pt x="565464" y="303917"/>
                  </a:moveTo>
                  <a:lnTo>
                    <a:pt x="565464" y="303917"/>
                  </a:lnTo>
                  <a:lnTo>
                    <a:pt x="565464" y="303917"/>
                  </a:lnTo>
                  <a:close/>
                  <a:moveTo>
                    <a:pt x="543025" y="309896"/>
                  </a:moveTo>
                  <a:cubicBezTo>
                    <a:pt x="541701" y="309459"/>
                    <a:pt x="540428" y="308874"/>
                    <a:pt x="539232" y="308160"/>
                  </a:cubicBezTo>
                  <a:cubicBezTo>
                    <a:pt x="540428" y="308874"/>
                    <a:pt x="541701" y="309459"/>
                    <a:pt x="543025" y="309896"/>
                  </a:cubicBezTo>
                  <a:close/>
                  <a:moveTo>
                    <a:pt x="116308" y="131031"/>
                  </a:moveTo>
                  <a:cubicBezTo>
                    <a:pt x="117272" y="130130"/>
                    <a:pt x="118043" y="129488"/>
                    <a:pt x="118365" y="129102"/>
                  </a:cubicBezTo>
                  <a:cubicBezTo>
                    <a:pt x="118686" y="128716"/>
                    <a:pt x="117272" y="130130"/>
                    <a:pt x="116308" y="131031"/>
                  </a:cubicBezTo>
                  <a:cubicBezTo>
                    <a:pt x="115343" y="131931"/>
                    <a:pt x="114250" y="132959"/>
                    <a:pt x="113157" y="134053"/>
                  </a:cubicBezTo>
                  <a:cubicBezTo>
                    <a:pt x="114250" y="132959"/>
                    <a:pt x="115343" y="131867"/>
                    <a:pt x="116308" y="131031"/>
                  </a:cubicBezTo>
                  <a:close/>
                  <a:moveTo>
                    <a:pt x="126723" y="173722"/>
                  </a:moveTo>
                  <a:cubicBezTo>
                    <a:pt x="127231" y="172944"/>
                    <a:pt x="127411" y="171999"/>
                    <a:pt x="127237" y="171086"/>
                  </a:cubicBezTo>
                  <a:cubicBezTo>
                    <a:pt x="127340" y="172031"/>
                    <a:pt x="127064" y="172982"/>
                    <a:pt x="126466" y="173722"/>
                  </a:cubicBezTo>
                  <a:close/>
                  <a:moveTo>
                    <a:pt x="130324" y="128716"/>
                  </a:moveTo>
                  <a:cubicBezTo>
                    <a:pt x="129224" y="128684"/>
                    <a:pt x="128202" y="129288"/>
                    <a:pt x="127687" y="130259"/>
                  </a:cubicBezTo>
                  <a:cubicBezTo>
                    <a:pt x="128202" y="129288"/>
                    <a:pt x="129224" y="128684"/>
                    <a:pt x="130324" y="128716"/>
                  </a:cubicBezTo>
                  <a:cubicBezTo>
                    <a:pt x="132272" y="128832"/>
                    <a:pt x="134194" y="129198"/>
                    <a:pt x="136046" y="129809"/>
                  </a:cubicBezTo>
                  <a:cubicBezTo>
                    <a:pt x="134200" y="129134"/>
                    <a:pt x="132278" y="128703"/>
                    <a:pt x="130324" y="128523"/>
                  </a:cubicBezTo>
                  <a:close/>
                  <a:moveTo>
                    <a:pt x="138103" y="129166"/>
                  </a:moveTo>
                  <a:cubicBezTo>
                    <a:pt x="138907" y="128536"/>
                    <a:pt x="139621" y="127797"/>
                    <a:pt x="140225" y="126980"/>
                  </a:cubicBezTo>
                  <a:cubicBezTo>
                    <a:pt x="139608" y="127732"/>
                    <a:pt x="138894" y="128401"/>
                    <a:pt x="138103" y="128973"/>
                  </a:cubicBezTo>
                  <a:close/>
                  <a:moveTo>
                    <a:pt x="150962" y="115214"/>
                  </a:moveTo>
                  <a:cubicBezTo>
                    <a:pt x="151868" y="115015"/>
                    <a:pt x="152730" y="114623"/>
                    <a:pt x="153469" y="114057"/>
                  </a:cubicBezTo>
                  <a:cubicBezTo>
                    <a:pt x="152634" y="114584"/>
                    <a:pt x="151688" y="114919"/>
                    <a:pt x="150705" y="115022"/>
                  </a:cubicBezTo>
                  <a:close/>
                  <a:moveTo>
                    <a:pt x="206897" y="24625"/>
                  </a:moveTo>
                  <a:lnTo>
                    <a:pt x="206190" y="26360"/>
                  </a:lnTo>
                  <a:close/>
                  <a:moveTo>
                    <a:pt x="334328" y="130838"/>
                  </a:moveTo>
                  <a:cubicBezTo>
                    <a:pt x="334328" y="130838"/>
                    <a:pt x="334328" y="130838"/>
                    <a:pt x="334328" y="130838"/>
                  </a:cubicBezTo>
                  <a:close/>
                  <a:moveTo>
                    <a:pt x="294594" y="138617"/>
                  </a:moveTo>
                  <a:cubicBezTo>
                    <a:pt x="294176" y="137994"/>
                    <a:pt x="293707" y="137415"/>
                    <a:pt x="293180" y="136881"/>
                  </a:cubicBezTo>
                  <a:cubicBezTo>
                    <a:pt x="293604" y="137364"/>
                    <a:pt x="293996" y="137878"/>
                    <a:pt x="294337" y="138424"/>
                  </a:cubicBezTo>
                  <a:close/>
                  <a:moveTo>
                    <a:pt x="248624" y="99334"/>
                  </a:moveTo>
                  <a:lnTo>
                    <a:pt x="248303" y="99720"/>
                  </a:lnTo>
                  <a:close/>
                  <a:moveTo>
                    <a:pt x="247724" y="100298"/>
                  </a:moveTo>
                  <a:lnTo>
                    <a:pt x="247724" y="100298"/>
                  </a:lnTo>
                  <a:close/>
                  <a:moveTo>
                    <a:pt x="246245" y="101713"/>
                  </a:moveTo>
                  <a:lnTo>
                    <a:pt x="246245" y="101713"/>
                  </a:lnTo>
                  <a:close/>
                  <a:moveTo>
                    <a:pt x="245345" y="102549"/>
                  </a:moveTo>
                  <a:lnTo>
                    <a:pt x="245024" y="102870"/>
                  </a:lnTo>
                  <a:close/>
                  <a:moveTo>
                    <a:pt x="244445" y="103577"/>
                  </a:moveTo>
                  <a:lnTo>
                    <a:pt x="244445" y="103963"/>
                  </a:lnTo>
                  <a:close/>
                  <a:moveTo>
                    <a:pt x="243673" y="104606"/>
                  </a:moveTo>
                  <a:lnTo>
                    <a:pt x="243673" y="104992"/>
                  </a:lnTo>
                  <a:close/>
                  <a:moveTo>
                    <a:pt x="251324" y="122158"/>
                  </a:moveTo>
                  <a:cubicBezTo>
                    <a:pt x="249974" y="121824"/>
                    <a:pt x="248721" y="121187"/>
                    <a:pt x="247659" y="120294"/>
                  </a:cubicBezTo>
                  <a:cubicBezTo>
                    <a:pt x="247242" y="119741"/>
                    <a:pt x="246689" y="119297"/>
                    <a:pt x="246052" y="119008"/>
                  </a:cubicBezTo>
                  <a:cubicBezTo>
                    <a:pt x="245364" y="118629"/>
                    <a:pt x="244657" y="118281"/>
                    <a:pt x="243931" y="117979"/>
                  </a:cubicBezTo>
                  <a:cubicBezTo>
                    <a:pt x="243262" y="117709"/>
                    <a:pt x="242632" y="117336"/>
                    <a:pt x="242066" y="116886"/>
                  </a:cubicBezTo>
                  <a:cubicBezTo>
                    <a:pt x="242632" y="117336"/>
                    <a:pt x="243262" y="117709"/>
                    <a:pt x="243931" y="117979"/>
                  </a:cubicBezTo>
                  <a:cubicBezTo>
                    <a:pt x="244657" y="118281"/>
                    <a:pt x="245364" y="118629"/>
                    <a:pt x="246052" y="119008"/>
                  </a:cubicBezTo>
                  <a:cubicBezTo>
                    <a:pt x="246689" y="119297"/>
                    <a:pt x="247242" y="119734"/>
                    <a:pt x="247659" y="120294"/>
                  </a:cubicBezTo>
                  <a:cubicBezTo>
                    <a:pt x="248721" y="121187"/>
                    <a:pt x="249974" y="121824"/>
                    <a:pt x="251324" y="122158"/>
                  </a:cubicBezTo>
                  <a:cubicBezTo>
                    <a:pt x="252932" y="122737"/>
                    <a:pt x="254732" y="123251"/>
                    <a:pt x="255954" y="123830"/>
                  </a:cubicBezTo>
                  <a:cubicBezTo>
                    <a:pt x="254475" y="123251"/>
                    <a:pt x="252675" y="122737"/>
                    <a:pt x="251067" y="122158"/>
                  </a:cubicBezTo>
                  <a:close/>
                  <a:moveTo>
                    <a:pt x="261033" y="128202"/>
                  </a:moveTo>
                  <a:cubicBezTo>
                    <a:pt x="262865" y="129095"/>
                    <a:pt x="264813" y="129719"/>
                    <a:pt x="266819" y="130066"/>
                  </a:cubicBezTo>
                  <a:cubicBezTo>
                    <a:pt x="264723" y="129745"/>
                    <a:pt x="262685" y="129115"/>
                    <a:pt x="260776" y="128202"/>
                  </a:cubicBezTo>
                  <a:close/>
                  <a:moveTo>
                    <a:pt x="288872" y="133988"/>
                  </a:moveTo>
                  <a:cubicBezTo>
                    <a:pt x="286429" y="133988"/>
                    <a:pt x="279099" y="137460"/>
                    <a:pt x="277106" y="135981"/>
                  </a:cubicBezTo>
                  <a:cubicBezTo>
                    <a:pt x="274772" y="134085"/>
                    <a:pt x="272252" y="132426"/>
                    <a:pt x="269584" y="131031"/>
                  </a:cubicBezTo>
                  <a:cubicBezTo>
                    <a:pt x="272252" y="132426"/>
                    <a:pt x="274772" y="134085"/>
                    <a:pt x="277106" y="135981"/>
                  </a:cubicBezTo>
                  <a:cubicBezTo>
                    <a:pt x="279099" y="137460"/>
                    <a:pt x="286429" y="133988"/>
                    <a:pt x="288872" y="133988"/>
                  </a:cubicBezTo>
                  <a:cubicBezTo>
                    <a:pt x="290518" y="134297"/>
                    <a:pt x="292003" y="135184"/>
                    <a:pt x="293051" y="136496"/>
                  </a:cubicBezTo>
                  <a:cubicBezTo>
                    <a:pt x="291939" y="135133"/>
                    <a:pt x="290357" y="134239"/>
                    <a:pt x="288615" y="133988"/>
                  </a:cubicBezTo>
                  <a:close/>
                  <a:moveTo>
                    <a:pt x="297294" y="142154"/>
                  </a:moveTo>
                  <a:cubicBezTo>
                    <a:pt x="298876" y="142848"/>
                    <a:pt x="300509" y="143407"/>
                    <a:pt x="302181" y="143825"/>
                  </a:cubicBezTo>
                  <a:cubicBezTo>
                    <a:pt x="300419" y="143420"/>
                    <a:pt x="298696" y="142861"/>
                    <a:pt x="297037" y="142154"/>
                  </a:cubicBezTo>
                  <a:close/>
                  <a:moveTo>
                    <a:pt x="311953" y="147233"/>
                  </a:moveTo>
                  <a:cubicBezTo>
                    <a:pt x="309356" y="145831"/>
                    <a:pt x="306559" y="144835"/>
                    <a:pt x="303659" y="144275"/>
                  </a:cubicBezTo>
                  <a:cubicBezTo>
                    <a:pt x="306559" y="144835"/>
                    <a:pt x="309356" y="145831"/>
                    <a:pt x="311953" y="147233"/>
                  </a:cubicBezTo>
                  <a:cubicBezTo>
                    <a:pt x="313201" y="148017"/>
                    <a:pt x="314654" y="148422"/>
                    <a:pt x="316132" y="148390"/>
                  </a:cubicBezTo>
                  <a:cubicBezTo>
                    <a:pt x="314570" y="148474"/>
                    <a:pt x="313021" y="148069"/>
                    <a:pt x="311696" y="147233"/>
                  </a:cubicBezTo>
                  <a:close/>
                  <a:moveTo>
                    <a:pt x="333556" y="145304"/>
                  </a:moveTo>
                  <a:cubicBezTo>
                    <a:pt x="332296" y="146230"/>
                    <a:pt x="330849" y="146866"/>
                    <a:pt x="329313" y="147168"/>
                  </a:cubicBezTo>
                  <a:cubicBezTo>
                    <a:pt x="327197" y="147708"/>
                    <a:pt x="325050" y="148094"/>
                    <a:pt x="322883" y="148326"/>
                  </a:cubicBezTo>
                  <a:cubicBezTo>
                    <a:pt x="325050" y="148094"/>
                    <a:pt x="327197" y="147708"/>
                    <a:pt x="329313" y="147168"/>
                  </a:cubicBezTo>
                  <a:cubicBezTo>
                    <a:pt x="330849" y="146873"/>
                    <a:pt x="332296" y="146230"/>
                    <a:pt x="333556" y="145304"/>
                  </a:cubicBezTo>
                  <a:cubicBezTo>
                    <a:pt x="334572" y="144159"/>
                    <a:pt x="335086" y="142655"/>
                    <a:pt x="334970" y="141125"/>
                  </a:cubicBezTo>
                  <a:cubicBezTo>
                    <a:pt x="335016" y="142687"/>
                    <a:pt x="334411" y="144205"/>
                    <a:pt x="333299" y="145304"/>
                  </a:cubicBezTo>
                  <a:close/>
                  <a:moveTo>
                    <a:pt x="378562" y="131738"/>
                  </a:moveTo>
                  <a:lnTo>
                    <a:pt x="378562" y="131738"/>
                  </a:lnTo>
                  <a:close/>
                  <a:moveTo>
                    <a:pt x="343779" y="138489"/>
                  </a:moveTo>
                  <a:cubicBezTo>
                    <a:pt x="343779" y="138939"/>
                    <a:pt x="344229" y="139325"/>
                    <a:pt x="344422" y="139710"/>
                  </a:cubicBezTo>
                  <a:cubicBezTo>
                    <a:pt x="344615" y="140096"/>
                    <a:pt x="343522" y="138939"/>
                    <a:pt x="343329" y="138489"/>
                  </a:cubicBezTo>
                  <a:close/>
                  <a:moveTo>
                    <a:pt x="344486" y="139775"/>
                  </a:moveTo>
                  <a:lnTo>
                    <a:pt x="345193" y="140610"/>
                  </a:lnTo>
                  <a:close/>
                  <a:moveTo>
                    <a:pt x="345322" y="140739"/>
                  </a:moveTo>
                  <a:lnTo>
                    <a:pt x="345965" y="141189"/>
                  </a:lnTo>
                  <a:close/>
                  <a:moveTo>
                    <a:pt x="352651" y="143375"/>
                  </a:moveTo>
                  <a:cubicBezTo>
                    <a:pt x="350208" y="142861"/>
                    <a:pt x="348472" y="140996"/>
                    <a:pt x="346993" y="141382"/>
                  </a:cubicBezTo>
                  <a:cubicBezTo>
                    <a:pt x="346723" y="141472"/>
                    <a:pt x="346428" y="141472"/>
                    <a:pt x="346158" y="141382"/>
                  </a:cubicBezTo>
                  <a:cubicBezTo>
                    <a:pt x="346428" y="141472"/>
                    <a:pt x="346723" y="141472"/>
                    <a:pt x="346993" y="141382"/>
                  </a:cubicBezTo>
                  <a:cubicBezTo>
                    <a:pt x="348472" y="140996"/>
                    <a:pt x="350208" y="142861"/>
                    <a:pt x="352651" y="143375"/>
                  </a:cubicBezTo>
                  <a:lnTo>
                    <a:pt x="353937" y="143375"/>
                  </a:lnTo>
                  <a:close/>
                  <a:moveTo>
                    <a:pt x="370782" y="143889"/>
                  </a:moveTo>
                  <a:cubicBezTo>
                    <a:pt x="369464" y="143799"/>
                    <a:pt x="368140" y="143928"/>
                    <a:pt x="366860" y="144275"/>
                  </a:cubicBezTo>
                  <a:cubicBezTo>
                    <a:pt x="365683" y="144565"/>
                    <a:pt x="364469" y="144667"/>
                    <a:pt x="363260" y="144597"/>
                  </a:cubicBezTo>
                  <a:cubicBezTo>
                    <a:pt x="361839" y="144352"/>
                    <a:pt x="360437" y="143986"/>
                    <a:pt x="359081" y="143504"/>
                  </a:cubicBezTo>
                  <a:cubicBezTo>
                    <a:pt x="358232" y="143221"/>
                    <a:pt x="357338" y="143067"/>
                    <a:pt x="356445" y="143054"/>
                  </a:cubicBezTo>
                  <a:cubicBezTo>
                    <a:pt x="357338" y="143067"/>
                    <a:pt x="358232" y="143221"/>
                    <a:pt x="359081" y="143504"/>
                  </a:cubicBezTo>
                  <a:cubicBezTo>
                    <a:pt x="360437" y="143986"/>
                    <a:pt x="361839" y="144352"/>
                    <a:pt x="363260" y="144597"/>
                  </a:cubicBezTo>
                  <a:cubicBezTo>
                    <a:pt x="364469" y="144667"/>
                    <a:pt x="365683" y="144565"/>
                    <a:pt x="366860" y="144275"/>
                  </a:cubicBezTo>
                  <a:cubicBezTo>
                    <a:pt x="368140" y="143928"/>
                    <a:pt x="369464" y="143799"/>
                    <a:pt x="370782" y="143889"/>
                  </a:cubicBezTo>
                  <a:cubicBezTo>
                    <a:pt x="374511" y="143889"/>
                    <a:pt x="377662" y="145368"/>
                    <a:pt x="379076" y="142796"/>
                  </a:cubicBezTo>
                  <a:cubicBezTo>
                    <a:pt x="377212" y="145432"/>
                    <a:pt x="374318" y="143889"/>
                    <a:pt x="370782" y="143889"/>
                  </a:cubicBezTo>
                  <a:close/>
                  <a:moveTo>
                    <a:pt x="377790" y="132317"/>
                  </a:moveTo>
                  <a:cubicBezTo>
                    <a:pt x="378247" y="133384"/>
                    <a:pt x="378632" y="134477"/>
                    <a:pt x="378948" y="135596"/>
                  </a:cubicBezTo>
                  <a:cubicBezTo>
                    <a:pt x="378568" y="134496"/>
                    <a:pt x="378112" y="133422"/>
                    <a:pt x="377597" y="132381"/>
                  </a:cubicBezTo>
                  <a:close/>
                  <a:moveTo>
                    <a:pt x="379590" y="141318"/>
                  </a:moveTo>
                  <a:cubicBezTo>
                    <a:pt x="379777" y="139678"/>
                    <a:pt x="379648" y="138019"/>
                    <a:pt x="379205" y="136431"/>
                  </a:cubicBezTo>
                  <a:cubicBezTo>
                    <a:pt x="379590" y="138052"/>
                    <a:pt x="379655" y="139736"/>
                    <a:pt x="379398" y="141382"/>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37" name="Freeform 89">
              <a:extLst>
                <a:ext uri="{FF2B5EF4-FFF2-40B4-BE49-F238E27FC236}">
                  <a16:creationId xmlns:a16="http://schemas.microsoft.com/office/drawing/2014/main" id="{5DF2EB61-F27B-6114-9E85-05C298BBAB5D}"/>
                </a:ext>
              </a:extLst>
            </p:cNvPr>
            <p:cNvSpPr/>
            <p:nvPr/>
          </p:nvSpPr>
          <p:spPr>
            <a:xfrm>
              <a:off x="5880336" y="2779016"/>
              <a:ext cx="12859" cy="12859"/>
            </a:xfrm>
            <a:custGeom>
              <a:avLst/>
              <a:gdLst>
                <a:gd name="connsiteX0" fmla="*/ 11807 w 12858"/>
                <a:gd name="connsiteY0" fmla="*/ 13840 h 12858"/>
                <a:gd name="connsiteX1" fmla="*/ 42 w 12858"/>
                <a:gd name="connsiteY1" fmla="*/ 596 h 12858"/>
                <a:gd name="connsiteX2" fmla="*/ 11807 w 12858"/>
                <a:gd name="connsiteY2" fmla="*/ 13840 h 12858"/>
              </a:gdLst>
              <a:ahLst/>
              <a:cxnLst>
                <a:cxn ang="0">
                  <a:pos x="connsiteX0" y="connsiteY0"/>
                </a:cxn>
                <a:cxn ang="0">
                  <a:pos x="connsiteX1" y="connsiteY1"/>
                </a:cxn>
                <a:cxn ang="0">
                  <a:pos x="connsiteX2" y="connsiteY2"/>
                </a:cxn>
              </a:cxnLst>
              <a:rect l="l" t="t" r="r" b="b"/>
              <a:pathLst>
                <a:path w="12858" h="12858">
                  <a:moveTo>
                    <a:pt x="11807" y="13840"/>
                  </a:moveTo>
                  <a:cubicBezTo>
                    <a:pt x="19844" y="11268"/>
                    <a:pt x="-1051" y="-3069"/>
                    <a:pt x="42" y="596"/>
                  </a:cubicBezTo>
                  <a:cubicBezTo>
                    <a:pt x="1134" y="5739"/>
                    <a:pt x="3706" y="16412"/>
                    <a:pt x="11807" y="13840"/>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38" name="Freeform 90">
              <a:extLst>
                <a:ext uri="{FF2B5EF4-FFF2-40B4-BE49-F238E27FC236}">
                  <a16:creationId xmlns:a16="http://schemas.microsoft.com/office/drawing/2014/main" id="{048C5DCB-C6D9-82FE-9F6C-45542106FAD5}"/>
                </a:ext>
              </a:extLst>
            </p:cNvPr>
            <p:cNvSpPr/>
            <p:nvPr/>
          </p:nvSpPr>
          <p:spPr>
            <a:xfrm>
              <a:off x="5898224" y="2824730"/>
              <a:ext cx="57864" cy="51435"/>
            </a:xfrm>
            <a:custGeom>
              <a:avLst/>
              <a:gdLst>
                <a:gd name="connsiteX0" fmla="*/ 46061 w 57864"/>
                <a:gd name="connsiteY0" fmla="*/ 5224 h 51435"/>
                <a:gd name="connsiteX1" fmla="*/ 39118 w 57864"/>
                <a:gd name="connsiteY1" fmla="*/ 11653 h 51435"/>
                <a:gd name="connsiteX2" fmla="*/ 31724 w 57864"/>
                <a:gd name="connsiteY2" fmla="*/ 17183 h 51435"/>
                <a:gd name="connsiteX3" fmla="*/ 20730 w 57864"/>
                <a:gd name="connsiteY3" fmla="*/ 14611 h 51435"/>
                <a:gd name="connsiteX4" fmla="*/ 6392 w 57864"/>
                <a:gd name="connsiteY4" fmla="*/ 23033 h 51435"/>
                <a:gd name="connsiteX5" fmla="*/ 1635 w 57864"/>
                <a:gd name="connsiteY5" fmla="*/ 35892 h 51435"/>
                <a:gd name="connsiteX6" fmla="*/ 12629 w 57864"/>
                <a:gd name="connsiteY6" fmla="*/ 30041 h 51435"/>
                <a:gd name="connsiteX7" fmla="*/ 21823 w 57864"/>
                <a:gd name="connsiteY7" fmla="*/ 26698 h 51435"/>
                <a:gd name="connsiteX8" fmla="*/ 32110 w 57864"/>
                <a:gd name="connsiteY8" fmla="*/ 48044 h 51435"/>
                <a:gd name="connsiteX9" fmla="*/ 44968 w 57864"/>
                <a:gd name="connsiteY9" fmla="*/ 54473 h 51435"/>
                <a:gd name="connsiteX10" fmla="*/ 44583 w 57864"/>
                <a:gd name="connsiteY10" fmla="*/ 38657 h 51435"/>
                <a:gd name="connsiteX11" fmla="*/ 57827 w 57864"/>
                <a:gd name="connsiteY11" fmla="*/ 33128 h 51435"/>
                <a:gd name="connsiteX12" fmla="*/ 54870 w 57864"/>
                <a:gd name="connsiteY12" fmla="*/ 5610 h 51435"/>
                <a:gd name="connsiteX13" fmla="*/ 46061 w 57864"/>
                <a:gd name="connsiteY13" fmla="*/ 5224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864" h="51435">
                  <a:moveTo>
                    <a:pt x="46061" y="5224"/>
                  </a:moveTo>
                  <a:cubicBezTo>
                    <a:pt x="49405" y="10753"/>
                    <a:pt x="39632" y="6317"/>
                    <a:pt x="39118" y="11653"/>
                  </a:cubicBezTo>
                  <a:cubicBezTo>
                    <a:pt x="38603" y="16990"/>
                    <a:pt x="31402" y="12746"/>
                    <a:pt x="31724" y="17183"/>
                  </a:cubicBezTo>
                  <a:cubicBezTo>
                    <a:pt x="32045" y="21619"/>
                    <a:pt x="24394" y="17183"/>
                    <a:pt x="20730" y="14611"/>
                  </a:cubicBezTo>
                  <a:cubicBezTo>
                    <a:pt x="17065" y="12039"/>
                    <a:pt x="11921" y="21555"/>
                    <a:pt x="6392" y="23033"/>
                  </a:cubicBezTo>
                  <a:cubicBezTo>
                    <a:pt x="863" y="24512"/>
                    <a:pt x="-2030" y="36214"/>
                    <a:pt x="1635" y="35892"/>
                  </a:cubicBezTo>
                  <a:cubicBezTo>
                    <a:pt x="5299" y="35571"/>
                    <a:pt x="8064" y="29463"/>
                    <a:pt x="12629" y="30041"/>
                  </a:cubicBezTo>
                  <a:cubicBezTo>
                    <a:pt x="17194" y="30620"/>
                    <a:pt x="15586" y="25605"/>
                    <a:pt x="21823" y="26698"/>
                  </a:cubicBezTo>
                  <a:cubicBezTo>
                    <a:pt x="28059" y="27791"/>
                    <a:pt x="23687" y="46565"/>
                    <a:pt x="32110" y="48044"/>
                  </a:cubicBezTo>
                  <a:cubicBezTo>
                    <a:pt x="40532" y="49522"/>
                    <a:pt x="40918" y="54473"/>
                    <a:pt x="44968" y="54473"/>
                  </a:cubicBezTo>
                  <a:cubicBezTo>
                    <a:pt x="49019" y="54473"/>
                    <a:pt x="44261" y="42707"/>
                    <a:pt x="44583" y="38657"/>
                  </a:cubicBezTo>
                  <a:cubicBezTo>
                    <a:pt x="44904" y="34606"/>
                    <a:pt x="53455" y="38271"/>
                    <a:pt x="57827" y="33128"/>
                  </a:cubicBezTo>
                  <a:cubicBezTo>
                    <a:pt x="62199" y="27984"/>
                    <a:pt x="54870" y="14418"/>
                    <a:pt x="54870" y="5610"/>
                  </a:cubicBezTo>
                  <a:cubicBezTo>
                    <a:pt x="54870" y="-3198"/>
                    <a:pt x="42782" y="-305"/>
                    <a:pt x="46061" y="5224"/>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39" name="Freeform 91">
              <a:extLst>
                <a:ext uri="{FF2B5EF4-FFF2-40B4-BE49-F238E27FC236}">
                  <a16:creationId xmlns:a16="http://schemas.microsoft.com/office/drawing/2014/main" id="{6CC8332A-9417-06BE-5D2E-13379DC95D99}"/>
                </a:ext>
              </a:extLst>
            </p:cNvPr>
            <p:cNvSpPr/>
            <p:nvPr/>
          </p:nvSpPr>
          <p:spPr>
            <a:xfrm>
              <a:off x="5873112" y="2713770"/>
              <a:ext cx="70723" cy="102870"/>
            </a:xfrm>
            <a:custGeom>
              <a:avLst/>
              <a:gdLst>
                <a:gd name="connsiteX0" fmla="*/ 3601 w 70723"/>
                <a:gd name="connsiteY0" fmla="*/ 45267 h 102870"/>
                <a:gd name="connsiteX1" fmla="*/ 6880 w 70723"/>
                <a:gd name="connsiteY1" fmla="*/ 54847 h 102870"/>
                <a:gd name="connsiteX2" fmla="*/ 19353 w 70723"/>
                <a:gd name="connsiteY2" fmla="*/ 58898 h 102870"/>
                <a:gd name="connsiteX3" fmla="*/ 30797 w 70723"/>
                <a:gd name="connsiteY3" fmla="*/ 62562 h 102870"/>
                <a:gd name="connsiteX4" fmla="*/ 45842 w 70723"/>
                <a:gd name="connsiteY4" fmla="*/ 73557 h 102870"/>
                <a:gd name="connsiteX5" fmla="*/ 49507 w 70723"/>
                <a:gd name="connsiteY5" fmla="*/ 84615 h 102870"/>
                <a:gd name="connsiteX6" fmla="*/ 54650 w 70723"/>
                <a:gd name="connsiteY6" fmla="*/ 90080 h 102870"/>
                <a:gd name="connsiteX7" fmla="*/ 61079 w 70723"/>
                <a:gd name="connsiteY7" fmla="*/ 105511 h 102870"/>
                <a:gd name="connsiteX8" fmla="*/ 65130 w 70723"/>
                <a:gd name="connsiteY8" fmla="*/ 102232 h 102870"/>
                <a:gd name="connsiteX9" fmla="*/ 70659 w 70723"/>
                <a:gd name="connsiteY9" fmla="*/ 94902 h 102870"/>
                <a:gd name="connsiteX10" fmla="*/ 67316 w 70723"/>
                <a:gd name="connsiteY10" fmla="*/ 79793 h 102870"/>
                <a:gd name="connsiteX11" fmla="*/ 53364 w 70723"/>
                <a:gd name="connsiteY11" fmla="*/ 69892 h 102870"/>
                <a:gd name="connsiteX12" fmla="*/ 44942 w 70723"/>
                <a:gd name="connsiteY12" fmla="*/ 58898 h 102870"/>
                <a:gd name="connsiteX13" fmla="*/ 27646 w 70723"/>
                <a:gd name="connsiteY13" fmla="*/ 55940 h 102870"/>
                <a:gd name="connsiteX14" fmla="*/ 21217 w 70723"/>
                <a:gd name="connsiteY14" fmla="*/ 44560 h 102870"/>
                <a:gd name="connsiteX15" fmla="*/ 29704 w 70723"/>
                <a:gd name="connsiteY15" fmla="*/ 26879 h 102870"/>
                <a:gd name="connsiteX16" fmla="*/ 28932 w 70723"/>
                <a:gd name="connsiteY16" fmla="*/ 6691 h 102870"/>
                <a:gd name="connsiteX17" fmla="*/ 26747 w 70723"/>
                <a:gd name="connsiteY17" fmla="*/ 2319 h 102870"/>
                <a:gd name="connsiteX18" fmla="*/ 8744 w 70723"/>
                <a:gd name="connsiteY18" fmla="*/ 840 h 102870"/>
                <a:gd name="connsiteX19" fmla="*/ 6173 w 70723"/>
                <a:gd name="connsiteY19" fmla="*/ 29837 h 102870"/>
                <a:gd name="connsiteX20" fmla="*/ 257 w 70723"/>
                <a:gd name="connsiteY20" fmla="*/ 28358 h 102870"/>
                <a:gd name="connsiteX21" fmla="*/ 3601 w 70723"/>
                <a:gd name="connsiteY21" fmla="*/ 45267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723" h="102870">
                  <a:moveTo>
                    <a:pt x="3601" y="45267"/>
                  </a:moveTo>
                  <a:cubicBezTo>
                    <a:pt x="6558" y="45267"/>
                    <a:pt x="8744" y="48932"/>
                    <a:pt x="6880" y="54847"/>
                  </a:cubicBezTo>
                  <a:cubicBezTo>
                    <a:pt x="5015" y="60762"/>
                    <a:pt x="12409" y="61276"/>
                    <a:pt x="19353" y="58898"/>
                  </a:cubicBezTo>
                  <a:cubicBezTo>
                    <a:pt x="26297" y="56519"/>
                    <a:pt x="23789" y="63655"/>
                    <a:pt x="30797" y="62562"/>
                  </a:cubicBezTo>
                  <a:cubicBezTo>
                    <a:pt x="37805" y="61469"/>
                    <a:pt x="47320" y="70278"/>
                    <a:pt x="45842" y="73557"/>
                  </a:cubicBezTo>
                  <a:cubicBezTo>
                    <a:pt x="44363" y="76836"/>
                    <a:pt x="46227" y="87508"/>
                    <a:pt x="49507" y="84615"/>
                  </a:cubicBezTo>
                  <a:cubicBezTo>
                    <a:pt x="52786" y="81722"/>
                    <a:pt x="57993" y="85322"/>
                    <a:pt x="54650" y="90080"/>
                  </a:cubicBezTo>
                  <a:cubicBezTo>
                    <a:pt x="51307" y="94838"/>
                    <a:pt x="59793" y="99660"/>
                    <a:pt x="61079" y="105511"/>
                  </a:cubicBezTo>
                  <a:cubicBezTo>
                    <a:pt x="62365" y="111361"/>
                    <a:pt x="65901" y="106668"/>
                    <a:pt x="65130" y="102232"/>
                  </a:cubicBezTo>
                  <a:cubicBezTo>
                    <a:pt x="64358" y="97795"/>
                    <a:pt x="65901" y="98181"/>
                    <a:pt x="70659" y="94902"/>
                  </a:cubicBezTo>
                  <a:cubicBezTo>
                    <a:pt x="75417" y="91623"/>
                    <a:pt x="70273" y="86030"/>
                    <a:pt x="67316" y="79793"/>
                  </a:cubicBezTo>
                  <a:cubicBezTo>
                    <a:pt x="64358" y="73557"/>
                    <a:pt x="53364" y="75807"/>
                    <a:pt x="53364" y="69892"/>
                  </a:cubicBezTo>
                  <a:cubicBezTo>
                    <a:pt x="53364" y="63977"/>
                    <a:pt x="45327" y="62177"/>
                    <a:pt x="44942" y="58898"/>
                  </a:cubicBezTo>
                  <a:cubicBezTo>
                    <a:pt x="44556" y="55619"/>
                    <a:pt x="33883" y="52468"/>
                    <a:pt x="27646" y="55940"/>
                  </a:cubicBezTo>
                  <a:cubicBezTo>
                    <a:pt x="21410" y="59412"/>
                    <a:pt x="25846" y="49511"/>
                    <a:pt x="21217" y="44560"/>
                  </a:cubicBezTo>
                  <a:cubicBezTo>
                    <a:pt x="16588" y="39610"/>
                    <a:pt x="24496" y="32794"/>
                    <a:pt x="29704" y="26879"/>
                  </a:cubicBezTo>
                  <a:cubicBezTo>
                    <a:pt x="34912" y="20964"/>
                    <a:pt x="28225" y="11127"/>
                    <a:pt x="28932" y="6691"/>
                  </a:cubicBezTo>
                  <a:cubicBezTo>
                    <a:pt x="29640" y="2255"/>
                    <a:pt x="29318" y="840"/>
                    <a:pt x="26747" y="2319"/>
                  </a:cubicBezTo>
                  <a:cubicBezTo>
                    <a:pt x="24175" y="3798"/>
                    <a:pt x="13502" y="-2117"/>
                    <a:pt x="8744" y="840"/>
                  </a:cubicBezTo>
                  <a:cubicBezTo>
                    <a:pt x="3986" y="3798"/>
                    <a:pt x="8358" y="28037"/>
                    <a:pt x="6173" y="29837"/>
                  </a:cubicBezTo>
                  <a:cubicBezTo>
                    <a:pt x="3986" y="31637"/>
                    <a:pt x="1093" y="25915"/>
                    <a:pt x="257" y="28358"/>
                  </a:cubicBezTo>
                  <a:cubicBezTo>
                    <a:pt x="-578" y="30801"/>
                    <a:pt x="643" y="45267"/>
                    <a:pt x="3601" y="45267"/>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40" name="Freeform 92">
              <a:extLst>
                <a:ext uri="{FF2B5EF4-FFF2-40B4-BE49-F238E27FC236}">
                  <a16:creationId xmlns:a16="http://schemas.microsoft.com/office/drawing/2014/main" id="{F742F3BA-13F6-703B-0201-E0505CA0C08A}"/>
                </a:ext>
              </a:extLst>
            </p:cNvPr>
            <p:cNvSpPr/>
            <p:nvPr/>
          </p:nvSpPr>
          <p:spPr>
            <a:xfrm>
              <a:off x="5922894" y="2822659"/>
              <a:ext cx="6429" cy="6429"/>
            </a:xfrm>
            <a:custGeom>
              <a:avLst/>
              <a:gdLst>
                <a:gd name="connsiteX0" fmla="*/ 9304 w 6429"/>
                <a:gd name="connsiteY0" fmla="*/ 1058 h 6429"/>
                <a:gd name="connsiteX1" fmla="*/ 110 w 6429"/>
                <a:gd name="connsiteY1" fmla="*/ 6909 h 6429"/>
                <a:gd name="connsiteX2" fmla="*/ 9304 w 6429"/>
                <a:gd name="connsiteY2" fmla="*/ 1058 h 6429"/>
              </a:gdLst>
              <a:ahLst/>
              <a:cxnLst>
                <a:cxn ang="0">
                  <a:pos x="connsiteX0" y="connsiteY0"/>
                </a:cxn>
                <a:cxn ang="0">
                  <a:pos x="connsiteX1" y="connsiteY1"/>
                </a:cxn>
                <a:cxn ang="0">
                  <a:pos x="connsiteX2" y="connsiteY2"/>
                </a:cxn>
              </a:cxnLst>
              <a:rect l="l" t="t" r="r" b="b"/>
              <a:pathLst>
                <a:path w="6429" h="6429">
                  <a:moveTo>
                    <a:pt x="9304" y="1058"/>
                  </a:moveTo>
                  <a:cubicBezTo>
                    <a:pt x="6346" y="-2606"/>
                    <a:pt x="-983" y="4209"/>
                    <a:pt x="110" y="6909"/>
                  </a:cubicBezTo>
                  <a:cubicBezTo>
                    <a:pt x="1589" y="10638"/>
                    <a:pt x="12133" y="4723"/>
                    <a:pt x="9304" y="1058"/>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41" name="Freeform 93">
              <a:extLst>
                <a:ext uri="{FF2B5EF4-FFF2-40B4-BE49-F238E27FC236}">
                  <a16:creationId xmlns:a16="http://schemas.microsoft.com/office/drawing/2014/main" id="{364CCD79-BDD0-D36F-AE47-1C6219B04659}"/>
                </a:ext>
              </a:extLst>
            </p:cNvPr>
            <p:cNvSpPr/>
            <p:nvPr/>
          </p:nvSpPr>
          <p:spPr>
            <a:xfrm>
              <a:off x="5896833" y="2798303"/>
              <a:ext cx="25718" cy="32147"/>
            </a:xfrm>
            <a:custGeom>
              <a:avLst/>
              <a:gdLst>
                <a:gd name="connsiteX0" fmla="*/ 3347 w 25717"/>
                <a:gd name="connsiteY0" fmla="*/ 82 h 32146"/>
                <a:gd name="connsiteX1" fmla="*/ 4119 w 25717"/>
                <a:gd name="connsiteY1" fmla="*/ 16991 h 32146"/>
                <a:gd name="connsiteX2" fmla="*/ 10548 w 25717"/>
                <a:gd name="connsiteY2" fmla="*/ 13262 h 32146"/>
                <a:gd name="connsiteX3" fmla="*/ 11641 w 25717"/>
                <a:gd name="connsiteY3" fmla="*/ 23228 h 32146"/>
                <a:gd name="connsiteX4" fmla="*/ 13506 w 25717"/>
                <a:gd name="connsiteY4" fmla="*/ 36794 h 32146"/>
                <a:gd name="connsiteX5" fmla="*/ 26364 w 25717"/>
                <a:gd name="connsiteY5" fmla="*/ 16991 h 32146"/>
                <a:gd name="connsiteX6" fmla="*/ 21607 w 25717"/>
                <a:gd name="connsiteY6" fmla="*/ 14741 h 32146"/>
                <a:gd name="connsiteX7" fmla="*/ 3347 w 25717"/>
                <a:gd name="connsiteY7" fmla="*/ 82 h 3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17" h="32146">
                  <a:moveTo>
                    <a:pt x="3347" y="82"/>
                  </a:moveTo>
                  <a:cubicBezTo>
                    <a:pt x="-2118" y="1175"/>
                    <a:pt x="-189" y="17827"/>
                    <a:pt x="4119" y="16991"/>
                  </a:cubicBezTo>
                  <a:cubicBezTo>
                    <a:pt x="5983" y="16606"/>
                    <a:pt x="10548" y="16991"/>
                    <a:pt x="10548" y="13262"/>
                  </a:cubicBezTo>
                  <a:cubicBezTo>
                    <a:pt x="10548" y="9533"/>
                    <a:pt x="14920" y="19692"/>
                    <a:pt x="11641" y="23228"/>
                  </a:cubicBezTo>
                  <a:cubicBezTo>
                    <a:pt x="8362" y="26764"/>
                    <a:pt x="8298" y="35701"/>
                    <a:pt x="13506" y="36794"/>
                  </a:cubicBezTo>
                  <a:cubicBezTo>
                    <a:pt x="18713" y="37887"/>
                    <a:pt x="28165" y="20270"/>
                    <a:pt x="26364" y="16991"/>
                  </a:cubicBezTo>
                  <a:cubicBezTo>
                    <a:pt x="24564" y="13712"/>
                    <a:pt x="20514" y="19177"/>
                    <a:pt x="21607" y="14741"/>
                  </a:cubicBezTo>
                  <a:cubicBezTo>
                    <a:pt x="22700" y="10305"/>
                    <a:pt x="8877" y="-1075"/>
                    <a:pt x="3347" y="82"/>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42" name="Freeform 94">
              <a:extLst>
                <a:ext uri="{FF2B5EF4-FFF2-40B4-BE49-F238E27FC236}">
                  <a16:creationId xmlns:a16="http://schemas.microsoft.com/office/drawing/2014/main" id="{CA72994F-6E8C-225A-C2C4-4A264BB81D6D}"/>
                </a:ext>
              </a:extLst>
            </p:cNvPr>
            <p:cNvSpPr/>
            <p:nvPr/>
          </p:nvSpPr>
          <p:spPr>
            <a:xfrm>
              <a:off x="5841786" y="2807994"/>
              <a:ext cx="25718" cy="32147"/>
            </a:xfrm>
            <a:custGeom>
              <a:avLst/>
              <a:gdLst>
                <a:gd name="connsiteX0" fmla="*/ 22518 w 25717"/>
                <a:gd name="connsiteY0" fmla="*/ 13858 h 32146"/>
                <a:gd name="connsiteX1" fmla="*/ 26479 w 25717"/>
                <a:gd name="connsiteY1" fmla="*/ 2048 h 32146"/>
                <a:gd name="connsiteX2" fmla="*/ 25861 w 25717"/>
                <a:gd name="connsiteY2" fmla="*/ 1000 h 32146"/>
                <a:gd name="connsiteX3" fmla="*/ 15960 w 25717"/>
                <a:gd name="connsiteY3" fmla="*/ 14566 h 32146"/>
                <a:gd name="connsiteX4" fmla="*/ 144 w 25717"/>
                <a:gd name="connsiteY4" fmla="*/ 35140 h 32146"/>
                <a:gd name="connsiteX5" fmla="*/ 22518 w 25717"/>
                <a:gd name="connsiteY5" fmla="*/ 13858 h 3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 h="32146">
                  <a:moveTo>
                    <a:pt x="22518" y="13858"/>
                  </a:moveTo>
                  <a:cubicBezTo>
                    <a:pt x="26871" y="11692"/>
                    <a:pt x="28645" y="6400"/>
                    <a:pt x="26479" y="2048"/>
                  </a:cubicBezTo>
                  <a:cubicBezTo>
                    <a:pt x="26299" y="1687"/>
                    <a:pt x="26093" y="1334"/>
                    <a:pt x="25861" y="1000"/>
                  </a:cubicBezTo>
                  <a:cubicBezTo>
                    <a:pt x="23675" y="-3437"/>
                    <a:pt x="21104" y="7943"/>
                    <a:pt x="15960" y="14566"/>
                  </a:cubicBezTo>
                  <a:cubicBezTo>
                    <a:pt x="10816" y="21188"/>
                    <a:pt x="-1463" y="32182"/>
                    <a:pt x="144" y="35140"/>
                  </a:cubicBezTo>
                  <a:cubicBezTo>
                    <a:pt x="2201" y="38869"/>
                    <a:pt x="16089" y="18680"/>
                    <a:pt x="22518" y="13858"/>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43" name="Freeform 95">
              <a:extLst>
                <a:ext uri="{FF2B5EF4-FFF2-40B4-BE49-F238E27FC236}">
                  <a16:creationId xmlns:a16="http://schemas.microsoft.com/office/drawing/2014/main" id="{268533FC-FDF6-AEF5-4DC3-2056B0320042}"/>
                </a:ext>
              </a:extLst>
            </p:cNvPr>
            <p:cNvSpPr/>
            <p:nvPr/>
          </p:nvSpPr>
          <p:spPr>
            <a:xfrm>
              <a:off x="6229865" y="3003862"/>
              <a:ext cx="45006" cy="19288"/>
            </a:xfrm>
            <a:custGeom>
              <a:avLst/>
              <a:gdLst>
                <a:gd name="connsiteX0" fmla="*/ 20202 w 45005"/>
                <a:gd name="connsiteY0" fmla="*/ 24888 h 19288"/>
                <a:gd name="connsiteX1" fmla="*/ 45920 w 45005"/>
                <a:gd name="connsiteY1" fmla="*/ 12029 h 19288"/>
                <a:gd name="connsiteX2" fmla="*/ 49584 w 45005"/>
                <a:gd name="connsiteY2" fmla="*/ 971 h 19288"/>
                <a:gd name="connsiteX3" fmla="*/ 41548 w 45005"/>
                <a:gd name="connsiteY3" fmla="*/ 5793 h 19288"/>
                <a:gd name="connsiteX4" fmla="*/ 26438 w 45005"/>
                <a:gd name="connsiteY4" fmla="*/ 14601 h 19288"/>
                <a:gd name="connsiteX5" fmla="*/ 14 w 45005"/>
                <a:gd name="connsiteY5" fmla="*/ 15694 h 19288"/>
                <a:gd name="connsiteX6" fmla="*/ 20202 w 45005"/>
                <a:gd name="connsiteY6" fmla="*/ 24888 h 1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05" h="19288">
                  <a:moveTo>
                    <a:pt x="20202" y="24888"/>
                  </a:moveTo>
                  <a:cubicBezTo>
                    <a:pt x="30103" y="24888"/>
                    <a:pt x="45920" y="14987"/>
                    <a:pt x="45920" y="12029"/>
                  </a:cubicBezTo>
                  <a:cubicBezTo>
                    <a:pt x="45920" y="9072"/>
                    <a:pt x="52349" y="3928"/>
                    <a:pt x="49584" y="971"/>
                  </a:cubicBezTo>
                  <a:cubicBezTo>
                    <a:pt x="46820" y="-1987"/>
                    <a:pt x="41548" y="2449"/>
                    <a:pt x="41548" y="5793"/>
                  </a:cubicBezTo>
                  <a:cubicBezTo>
                    <a:pt x="41548" y="9136"/>
                    <a:pt x="35633" y="10936"/>
                    <a:pt x="26438" y="14601"/>
                  </a:cubicBezTo>
                  <a:cubicBezTo>
                    <a:pt x="17244" y="18266"/>
                    <a:pt x="721" y="10358"/>
                    <a:pt x="14" y="15694"/>
                  </a:cubicBezTo>
                  <a:cubicBezTo>
                    <a:pt x="-436" y="18973"/>
                    <a:pt x="10237" y="24888"/>
                    <a:pt x="20202" y="24888"/>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44" name="Freeform 96">
              <a:extLst>
                <a:ext uri="{FF2B5EF4-FFF2-40B4-BE49-F238E27FC236}">
                  <a16:creationId xmlns:a16="http://schemas.microsoft.com/office/drawing/2014/main" id="{010A3BBA-0157-C265-62CA-99AD9C046D24}"/>
                </a:ext>
              </a:extLst>
            </p:cNvPr>
            <p:cNvSpPr/>
            <p:nvPr/>
          </p:nvSpPr>
          <p:spPr>
            <a:xfrm>
              <a:off x="6276511" y="2992126"/>
              <a:ext cx="12859" cy="12859"/>
            </a:xfrm>
            <a:custGeom>
              <a:avLst/>
              <a:gdLst>
                <a:gd name="connsiteX0" fmla="*/ 3645 w 12858"/>
                <a:gd name="connsiteY0" fmla="*/ 4284 h 12858"/>
                <a:gd name="connsiteX1" fmla="*/ 11360 w 12858"/>
                <a:gd name="connsiteY1" fmla="*/ 16050 h 12858"/>
                <a:gd name="connsiteX2" fmla="*/ 7310 w 12858"/>
                <a:gd name="connsiteY2" fmla="*/ 3577 h 12858"/>
                <a:gd name="connsiteX3" fmla="*/ 3645 w 12858"/>
                <a:gd name="connsiteY3" fmla="*/ 4284 h 12858"/>
              </a:gdLst>
              <a:ahLst/>
              <a:cxnLst>
                <a:cxn ang="0">
                  <a:pos x="connsiteX0" y="connsiteY0"/>
                </a:cxn>
                <a:cxn ang="0">
                  <a:pos x="connsiteX1" y="connsiteY1"/>
                </a:cxn>
                <a:cxn ang="0">
                  <a:pos x="connsiteX2" y="connsiteY2"/>
                </a:cxn>
                <a:cxn ang="0">
                  <a:pos x="connsiteX3" y="connsiteY3"/>
                </a:cxn>
              </a:cxnLst>
              <a:rect l="l" t="t" r="r" b="b"/>
              <a:pathLst>
                <a:path w="12858" h="12858">
                  <a:moveTo>
                    <a:pt x="3645" y="4284"/>
                  </a:moveTo>
                  <a:cubicBezTo>
                    <a:pt x="10975" y="11292"/>
                    <a:pt x="6988" y="17143"/>
                    <a:pt x="11360" y="16050"/>
                  </a:cubicBezTo>
                  <a:cubicBezTo>
                    <a:pt x="18304" y="14185"/>
                    <a:pt x="13160" y="7242"/>
                    <a:pt x="7310" y="3577"/>
                  </a:cubicBezTo>
                  <a:cubicBezTo>
                    <a:pt x="1459" y="-88"/>
                    <a:pt x="-3748" y="-2467"/>
                    <a:pt x="3645" y="4284"/>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45" name="Freeform 97">
              <a:extLst>
                <a:ext uri="{FF2B5EF4-FFF2-40B4-BE49-F238E27FC236}">
                  <a16:creationId xmlns:a16="http://schemas.microsoft.com/office/drawing/2014/main" id="{6974F069-8777-6947-E176-2BF000CA61D7}"/>
                </a:ext>
              </a:extLst>
            </p:cNvPr>
            <p:cNvSpPr/>
            <p:nvPr/>
          </p:nvSpPr>
          <p:spPr>
            <a:xfrm>
              <a:off x="5386969" y="2826285"/>
              <a:ext cx="25718" cy="45006"/>
            </a:xfrm>
            <a:custGeom>
              <a:avLst/>
              <a:gdLst>
                <a:gd name="connsiteX0" fmla="*/ 5805 w 25717"/>
                <a:gd name="connsiteY0" fmla="*/ 4 h 45005"/>
                <a:gd name="connsiteX1" fmla="*/ 1433 w 25717"/>
                <a:gd name="connsiteY1" fmla="*/ 11770 h 45005"/>
                <a:gd name="connsiteX2" fmla="*/ 662 w 25717"/>
                <a:gd name="connsiteY2" fmla="*/ 28293 h 45005"/>
                <a:gd name="connsiteX3" fmla="*/ 7091 w 25717"/>
                <a:gd name="connsiteY3" fmla="*/ 46681 h 45005"/>
                <a:gd name="connsiteX4" fmla="*/ 26379 w 25717"/>
                <a:gd name="connsiteY4" fmla="*/ 29001 h 45005"/>
                <a:gd name="connsiteX5" fmla="*/ 5805 w 25717"/>
                <a:gd name="connsiteY5" fmla="*/ 4 h 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 h="45005">
                  <a:moveTo>
                    <a:pt x="5805" y="4"/>
                  </a:moveTo>
                  <a:cubicBezTo>
                    <a:pt x="2526" y="390"/>
                    <a:pt x="3234" y="7012"/>
                    <a:pt x="1433" y="11770"/>
                  </a:cubicBezTo>
                  <a:cubicBezTo>
                    <a:pt x="-168" y="17132"/>
                    <a:pt x="-431" y="22803"/>
                    <a:pt x="662" y="28293"/>
                  </a:cubicBezTo>
                  <a:cubicBezTo>
                    <a:pt x="1433" y="35301"/>
                    <a:pt x="662" y="42631"/>
                    <a:pt x="7091" y="46681"/>
                  </a:cubicBezTo>
                  <a:cubicBezTo>
                    <a:pt x="13520" y="50732"/>
                    <a:pt x="25865" y="39288"/>
                    <a:pt x="26379" y="29001"/>
                  </a:cubicBezTo>
                  <a:cubicBezTo>
                    <a:pt x="26894" y="18714"/>
                    <a:pt x="8570" y="-317"/>
                    <a:pt x="5805" y="4"/>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46" name="Freeform 98">
              <a:extLst>
                <a:ext uri="{FF2B5EF4-FFF2-40B4-BE49-F238E27FC236}">
                  <a16:creationId xmlns:a16="http://schemas.microsoft.com/office/drawing/2014/main" id="{32CCCBF1-2A04-D348-95E5-DB77CCF4523C}"/>
                </a:ext>
              </a:extLst>
            </p:cNvPr>
            <p:cNvSpPr/>
            <p:nvPr/>
          </p:nvSpPr>
          <p:spPr>
            <a:xfrm>
              <a:off x="6394750" y="3079165"/>
              <a:ext cx="6429" cy="6429"/>
            </a:xfrm>
            <a:custGeom>
              <a:avLst/>
              <a:gdLst>
                <a:gd name="connsiteX0" fmla="*/ 43 w 6429"/>
                <a:gd name="connsiteY0" fmla="*/ 506 h 6429"/>
                <a:gd name="connsiteX1" fmla="*/ 11294 w 6429"/>
                <a:gd name="connsiteY1" fmla="*/ 5971 h 6429"/>
                <a:gd name="connsiteX2" fmla="*/ 43 w 6429"/>
                <a:gd name="connsiteY2" fmla="*/ 506 h 6429"/>
              </a:gdLst>
              <a:ahLst/>
              <a:cxnLst>
                <a:cxn ang="0">
                  <a:pos x="connsiteX0" y="connsiteY0"/>
                </a:cxn>
                <a:cxn ang="0">
                  <a:pos x="connsiteX1" y="connsiteY1"/>
                </a:cxn>
                <a:cxn ang="0">
                  <a:pos x="connsiteX2" y="connsiteY2"/>
                </a:cxn>
              </a:cxnLst>
              <a:rect l="l" t="t" r="r" b="b"/>
              <a:pathLst>
                <a:path w="6429" h="6429">
                  <a:moveTo>
                    <a:pt x="43" y="506"/>
                  </a:moveTo>
                  <a:cubicBezTo>
                    <a:pt x="557" y="1856"/>
                    <a:pt x="7758" y="8478"/>
                    <a:pt x="11294" y="5971"/>
                  </a:cubicBezTo>
                  <a:cubicBezTo>
                    <a:pt x="14830" y="3463"/>
                    <a:pt x="-922" y="-1616"/>
                    <a:pt x="43" y="506"/>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47" name="Freeform 99">
              <a:extLst>
                <a:ext uri="{FF2B5EF4-FFF2-40B4-BE49-F238E27FC236}">
                  <a16:creationId xmlns:a16="http://schemas.microsoft.com/office/drawing/2014/main" id="{694FC816-E571-6B71-5B4F-7C500F43C016}"/>
                </a:ext>
              </a:extLst>
            </p:cNvPr>
            <p:cNvSpPr/>
            <p:nvPr/>
          </p:nvSpPr>
          <p:spPr>
            <a:xfrm>
              <a:off x="6309503" y="3018070"/>
              <a:ext cx="12859" cy="12859"/>
            </a:xfrm>
            <a:custGeom>
              <a:avLst/>
              <a:gdLst>
                <a:gd name="connsiteX0" fmla="*/ 36 w 12858"/>
                <a:gd name="connsiteY0" fmla="*/ 393 h 12858"/>
                <a:gd name="connsiteX1" fmla="*/ 15467 w 12858"/>
                <a:gd name="connsiteY1" fmla="*/ 18395 h 12858"/>
                <a:gd name="connsiteX2" fmla="*/ 36 w 12858"/>
                <a:gd name="connsiteY2" fmla="*/ 393 h 12858"/>
              </a:gdLst>
              <a:ahLst/>
              <a:cxnLst>
                <a:cxn ang="0">
                  <a:pos x="connsiteX0" y="connsiteY0"/>
                </a:cxn>
                <a:cxn ang="0">
                  <a:pos x="connsiteX1" y="connsiteY1"/>
                </a:cxn>
                <a:cxn ang="0">
                  <a:pos x="connsiteX2" y="connsiteY2"/>
                </a:cxn>
              </a:cxnLst>
              <a:rect l="l" t="t" r="r" b="b"/>
              <a:pathLst>
                <a:path w="12858" h="12858">
                  <a:moveTo>
                    <a:pt x="36" y="393"/>
                  </a:moveTo>
                  <a:cubicBezTo>
                    <a:pt x="-735" y="3672"/>
                    <a:pt x="11094" y="21160"/>
                    <a:pt x="15467" y="18395"/>
                  </a:cubicBezTo>
                  <a:cubicBezTo>
                    <a:pt x="23567" y="13252"/>
                    <a:pt x="743" y="-2693"/>
                    <a:pt x="36" y="393"/>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48" name="Freeform 100">
              <a:extLst>
                <a:ext uri="{FF2B5EF4-FFF2-40B4-BE49-F238E27FC236}">
                  <a16:creationId xmlns:a16="http://schemas.microsoft.com/office/drawing/2014/main" id="{B7398319-474D-9024-0F7B-3B9ADA887BF1}"/>
                </a:ext>
              </a:extLst>
            </p:cNvPr>
            <p:cNvSpPr/>
            <p:nvPr/>
          </p:nvSpPr>
          <p:spPr>
            <a:xfrm>
              <a:off x="6333070" y="3033482"/>
              <a:ext cx="6429" cy="6429"/>
            </a:xfrm>
            <a:custGeom>
              <a:avLst/>
              <a:gdLst>
                <a:gd name="connsiteX0" fmla="*/ 0 w 6429"/>
                <a:gd name="connsiteY0" fmla="*/ 412 h 6429"/>
                <a:gd name="connsiteX1" fmla="*/ 10480 w 6429"/>
                <a:gd name="connsiteY1" fmla="*/ 8963 h 6429"/>
                <a:gd name="connsiteX2" fmla="*/ 0 w 6429"/>
                <a:gd name="connsiteY2" fmla="*/ 412 h 6429"/>
              </a:gdLst>
              <a:ahLst/>
              <a:cxnLst>
                <a:cxn ang="0">
                  <a:pos x="connsiteX0" y="connsiteY0"/>
                </a:cxn>
                <a:cxn ang="0">
                  <a:pos x="connsiteX1" y="connsiteY1"/>
                </a:cxn>
                <a:cxn ang="0">
                  <a:pos x="connsiteX2" y="connsiteY2"/>
                </a:cxn>
              </a:cxnLst>
              <a:rect l="l" t="t" r="r" b="b"/>
              <a:pathLst>
                <a:path w="6429" h="6429">
                  <a:moveTo>
                    <a:pt x="0" y="412"/>
                  </a:moveTo>
                  <a:cubicBezTo>
                    <a:pt x="0" y="1762"/>
                    <a:pt x="8487" y="10313"/>
                    <a:pt x="10480" y="8963"/>
                  </a:cubicBezTo>
                  <a:cubicBezTo>
                    <a:pt x="12473" y="7613"/>
                    <a:pt x="579" y="-2096"/>
                    <a:pt x="0" y="412"/>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49" name="Freeform 101">
              <a:extLst>
                <a:ext uri="{FF2B5EF4-FFF2-40B4-BE49-F238E27FC236}">
                  <a16:creationId xmlns:a16="http://schemas.microsoft.com/office/drawing/2014/main" id="{98781720-81CF-354D-7ABF-E33D432B2B85}"/>
                </a:ext>
              </a:extLst>
            </p:cNvPr>
            <p:cNvSpPr/>
            <p:nvPr/>
          </p:nvSpPr>
          <p:spPr>
            <a:xfrm>
              <a:off x="6384640" y="3054722"/>
              <a:ext cx="6429" cy="12859"/>
            </a:xfrm>
            <a:custGeom>
              <a:avLst/>
              <a:gdLst>
                <a:gd name="connsiteX0" fmla="*/ 444 w 6429"/>
                <a:gd name="connsiteY0" fmla="*/ 646 h 12858"/>
                <a:gd name="connsiteX1" fmla="*/ 10345 w 6429"/>
                <a:gd name="connsiteY1" fmla="*/ 17490 h 12858"/>
                <a:gd name="connsiteX2" fmla="*/ 444 w 6429"/>
                <a:gd name="connsiteY2" fmla="*/ 646 h 12858"/>
              </a:gdLst>
              <a:ahLst/>
              <a:cxnLst>
                <a:cxn ang="0">
                  <a:pos x="connsiteX0" y="connsiteY0"/>
                </a:cxn>
                <a:cxn ang="0">
                  <a:pos x="connsiteX1" y="connsiteY1"/>
                </a:cxn>
                <a:cxn ang="0">
                  <a:pos x="connsiteX2" y="connsiteY2"/>
                </a:cxn>
              </a:cxnLst>
              <a:rect l="l" t="t" r="r" b="b"/>
              <a:pathLst>
                <a:path w="6429" h="12858">
                  <a:moveTo>
                    <a:pt x="444" y="646"/>
                  </a:moveTo>
                  <a:cubicBezTo>
                    <a:pt x="-2321" y="6689"/>
                    <a:pt x="8673" y="17169"/>
                    <a:pt x="10345" y="17490"/>
                  </a:cubicBezTo>
                  <a:cubicBezTo>
                    <a:pt x="12016" y="17812"/>
                    <a:pt x="2630" y="-3984"/>
                    <a:pt x="444" y="646"/>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50" name="Freeform 102">
              <a:extLst>
                <a:ext uri="{FF2B5EF4-FFF2-40B4-BE49-F238E27FC236}">
                  <a16:creationId xmlns:a16="http://schemas.microsoft.com/office/drawing/2014/main" id="{253F2FF5-5443-7CB8-BCE9-BD2B706391F2}"/>
                </a:ext>
              </a:extLst>
            </p:cNvPr>
            <p:cNvSpPr/>
            <p:nvPr/>
          </p:nvSpPr>
          <p:spPr>
            <a:xfrm>
              <a:off x="6372169" y="3066107"/>
              <a:ext cx="12859" cy="6429"/>
            </a:xfrm>
            <a:custGeom>
              <a:avLst/>
              <a:gdLst>
                <a:gd name="connsiteX0" fmla="*/ 56 w 12858"/>
                <a:gd name="connsiteY0" fmla="*/ 1669 h 6429"/>
                <a:gd name="connsiteX1" fmla="*/ 12915 w 12858"/>
                <a:gd name="connsiteY1" fmla="*/ 8548 h 6429"/>
                <a:gd name="connsiteX2" fmla="*/ 56 w 12858"/>
                <a:gd name="connsiteY2" fmla="*/ 1669 h 6429"/>
              </a:gdLst>
              <a:ahLst/>
              <a:cxnLst>
                <a:cxn ang="0">
                  <a:pos x="connsiteX0" y="connsiteY0"/>
                </a:cxn>
                <a:cxn ang="0">
                  <a:pos x="connsiteX1" y="connsiteY1"/>
                </a:cxn>
                <a:cxn ang="0">
                  <a:pos x="connsiteX2" y="connsiteY2"/>
                </a:cxn>
              </a:cxnLst>
              <a:rect l="l" t="t" r="r" b="b"/>
              <a:pathLst>
                <a:path w="12858" h="6429">
                  <a:moveTo>
                    <a:pt x="56" y="1669"/>
                  </a:moveTo>
                  <a:cubicBezTo>
                    <a:pt x="1812" y="7031"/>
                    <a:pt x="7476" y="10066"/>
                    <a:pt x="12915" y="8548"/>
                  </a:cubicBezTo>
                  <a:cubicBezTo>
                    <a:pt x="16001" y="6620"/>
                    <a:pt x="-1101" y="-4053"/>
                    <a:pt x="56" y="1669"/>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51" name="Freeform 103">
              <a:extLst>
                <a:ext uri="{FF2B5EF4-FFF2-40B4-BE49-F238E27FC236}">
                  <a16:creationId xmlns:a16="http://schemas.microsoft.com/office/drawing/2014/main" id="{80D85BD6-58F5-DA51-BC20-3F75C15ADCEA}"/>
                </a:ext>
              </a:extLst>
            </p:cNvPr>
            <p:cNvSpPr/>
            <p:nvPr/>
          </p:nvSpPr>
          <p:spPr>
            <a:xfrm>
              <a:off x="6356982" y="3045883"/>
              <a:ext cx="12859" cy="6429"/>
            </a:xfrm>
            <a:custGeom>
              <a:avLst/>
              <a:gdLst>
                <a:gd name="connsiteX0" fmla="*/ 17429 w 12858"/>
                <a:gd name="connsiteY0" fmla="*/ 10063 h 6429"/>
                <a:gd name="connsiteX1" fmla="*/ 5 w 12858"/>
                <a:gd name="connsiteY1" fmla="*/ 676 h 6429"/>
                <a:gd name="connsiteX2" fmla="*/ 17429 w 12858"/>
                <a:gd name="connsiteY2" fmla="*/ 10063 h 6429"/>
              </a:gdLst>
              <a:ahLst/>
              <a:cxnLst>
                <a:cxn ang="0">
                  <a:pos x="connsiteX0" y="connsiteY0"/>
                </a:cxn>
                <a:cxn ang="0">
                  <a:pos x="connsiteX1" y="connsiteY1"/>
                </a:cxn>
                <a:cxn ang="0">
                  <a:pos x="connsiteX2" y="connsiteY2"/>
                </a:cxn>
              </a:cxnLst>
              <a:rect l="l" t="t" r="r" b="b"/>
              <a:pathLst>
                <a:path w="12858" h="6429">
                  <a:moveTo>
                    <a:pt x="17429" y="10063"/>
                  </a:moveTo>
                  <a:cubicBezTo>
                    <a:pt x="20451" y="8134"/>
                    <a:pt x="327" y="-2796"/>
                    <a:pt x="5" y="676"/>
                  </a:cubicBezTo>
                  <a:cubicBezTo>
                    <a:pt x="-316" y="4148"/>
                    <a:pt x="14343" y="11992"/>
                    <a:pt x="17429" y="10063"/>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52" name="Freeform 104">
              <a:extLst>
                <a:ext uri="{FF2B5EF4-FFF2-40B4-BE49-F238E27FC236}">
                  <a16:creationId xmlns:a16="http://schemas.microsoft.com/office/drawing/2014/main" id="{16834E1C-6025-A696-1AFA-209730755587}"/>
                </a:ext>
              </a:extLst>
            </p:cNvPr>
            <p:cNvSpPr/>
            <p:nvPr/>
          </p:nvSpPr>
          <p:spPr>
            <a:xfrm>
              <a:off x="6000407" y="3092429"/>
              <a:ext cx="12859" cy="6429"/>
            </a:xfrm>
            <a:custGeom>
              <a:avLst/>
              <a:gdLst>
                <a:gd name="connsiteX0" fmla="*/ 585 w 12858"/>
                <a:gd name="connsiteY0" fmla="*/ 5115 h 0"/>
                <a:gd name="connsiteX1" fmla="*/ 16530 w 12858"/>
                <a:gd name="connsiteY1" fmla="*/ 1257 h 0"/>
                <a:gd name="connsiteX2" fmla="*/ 585 w 12858"/>
                <a:gd name="connsiteY2" fmla="*/ 5115 h 0"/>
              </a:gdLst>
              <a:ahLst/>
              <a:cxnLst>
                <a:cxn ang="0">
                  <a:pos x="connsiteX0" y="connsiteY0"/>
                </a:cxn>
                <a:cxn ang="0">
                  <a:pos x="connsiteX1" y="connsiteY1"/>
                </a:cxn>
                <a:cxn ang="0">
                  <a:pos x="connsiteX2" y="connsiteY2"/>
                </a:cxn>
              </a:cxnLst>
              <a:rect l="l" t="t" r="r" b="b"/>
              <a:pathLst>
                <a:path w="12858">
                  <a:moveTo>
                    <a:pt x="585" y="5115"/>
                  </a:moveTo>
                  <a:cubicBezTo>
                    <a:pt x="3350" y="7301"/>
                    <a:pt x="17109" y="4536"/>
                    <a:pt x="16530" y="1257"/>
                  </a:cubicBezTo>
                  <a:cubicBezTo>
                    <a:pt x="15952" y="-2022"/>
                    <a:pt x="-3594" y="1772"/>
                    <a:pt x="585" y="5115"/>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53" name="Freeform 105">
              <a:extLst>
                <a:ext uri="{FF2B5EF4-FFF2-40B4-BE49-F238E27FC236}">
                  <a16:creationId xmlns:a16="http://schemas.microsoft.com/office/drawing/2014/main" id="{73CF8761-141B-87DE-B924-AA950992CD24}"/>
                </a:ext>
              </a:extLst>
            </p:cNvPr>
            <p:cNvSpPr/>
            <p:nvPr/>
          </p:nvSpPr>
          <p:spPr>
            <a:xfrm>
              <a:off x="5785660" y="3083473"/>
              <a:ext cx="507921" cy="379333"/>
            </a:xfrm>
            <a:custGeom>
              <a:avLst/>
              <a:gdLst>
                <a:gd name="connsiteX0" fmla="*/ 507419 w 507920"/>
                <a:gd name="connsiteY0" fmla="*/ 225983 h 379333"/>
                <a:gd name="connsiteX1" fmla="*/ 504397 w 507920"/>
                <a:gd name="connsiteY1" fmla="*/ 216918 h 379333"/>
                <a:gd name="connsiteX2" fmla="*/ 503819 w 507920"/>
                <a:gd name="connsiteY2" fmla="*/ 196215 h 379333"/>
                <a:gd name="connsiteX3" fmla="*/ 500797 w 507920"/>
                <a:gd name="connsiteY3" fmla="*/ 193772 h 379333"/>
                <a:gd name="connsiteX4" fmla="*/ 492567 w 507920"/>
                <a:gd name="connsiteY4" fmla="*/ 184128 h 379333"/>
                <a:gd name="connsiteX5" fmla="*/ 482923 w 507920"/>
                <a:gd name="connsiteY5" fmla="*/ 174741 h 379333"/>
                <a:gd name="connsiteX6" fmla="*/ 476494 w 507920"/>
                <a:gd name="connsiteY6" fmla="*/ 168955 h 379333"/>
                <a:gd name="connsiteX7" fmla="*/ 472122 w 507920"/>
                <a:gd name="connsiteY7" fmla="*/ 156096 h 379333"/>
                <a:gd name="connsiteX8" fmla="*/ 467171 w 507920"/>
                <a:gd name="connsiteY8" fmla="*/ 151981 h 379333"/>
                <a:gd name="connsiteX9" fmla="*/ 459970 w 507920"/>
                <a:gd name="connsiteY9" fmla="*/ 152560 h 379333"/>
                <a:gd name="connsiteX10" fmla="*/ 456949 w 507920"/>
                <a:gd name="connsiteY10" fmla="*/ 144009 h 379333"/>
                <a:gd name="connsiteX11" fmla="*/ 452255 w 507920"/>
                <a:gd name="connsiteY11" fmla="*/ 134879 h 379333"/>
                <a:gd name="connsiteX12" fmla="*/ 448140 w 507920"/>
                <a:gd name="connsiteY12" fmla="*/ 125814 h 379333"/>
                <a:gd name="connsiteX13" fmla="*/ 419465 w 507920"/>
                <a:gd name="connsiteY13" fmla="*/ 108969 h 379333"/>
                <a:gd name="connsiteX14" fmla="*/ 416443 w 507920"/>
                <a:gd name="connsiteY14" fmla="*/ 100482 h 379333"/>
                <a:gd name="connsiteX15" fmla="*/ 413422 w 507920"/>
                <a:gd name="connsiteY15" fmla="*/ 85308 h 379333"/>
                <a:gd name="connsiteX16" fmla="*/ 405964 w 507920"/>
                <a:gd name="connsiteY16" fmla="*/ 72450 h 379333"/>
                <a:gd name="connsiteX17" fmla="*/ 404292 w 507920"/>
                <a:gd name="connsiteY17" fmla="*/ 57341 h 379333"/>
                <a:gd name="connsiteX18" fmla="*/ 396062 w 507920"/>
                <a:gd name="connsiteY18" fmla="*/ 47375 h 379333"/>
                <a:gd name="connsiteX19" fmla="*/ 386418 w 507920"/>
                <a:gd name="connsiteY19" fmla="*/ 47697 h 379333"/>
                <a:gd name="connsiteX20" fmla="*/ 382561 w 507920"/>
                <a:gd name="connsiteY20" fmla="*/ 35288 h 379333"/>
                <a:gd name="connsiteX21" fmla="*/ 376774 w 507920"/>
                <a:gd name="connsiteY21" fmla="*/ 15421 h 379333"/>
                <a:gd name="connsiteX22" fmla="*/ 370666 w 507920"/>
                <a:gd name="connsiteY22" fmla="*/ 248 h 379333"/>
                <a:gd name="connsiteX23" fmla="*/ 362694 w 507920"/>
                <a:gd name="connsiteY23" fmla="*/ 9377 h 379333"/>
                <a:gd name="connsiteX24" fmla="*/ 359672 w 507920"/>
                <a:gd name="connsiteY24" fmla="*/ 19279 h 379333"/>
                <a:gd name="connsiteX25" fmla="*/ 358001 w 507920"/>
                <a:gd name="connsiteY25" fmla="*/ 33038 h 379333"/>
                <a:gd name="connsiteX26" fmla="*/ 356908 w 507920"/>
                <a:gd name="connsiteY26" fmla="*/ 55090 h 379333"/>
                <a:gd name="connsiteX27" fmla="*/ 353050 w 507920"/>
                <a:gd name="connsiteY27" fmla="*/ 74379 h 379333"/>
                <a:gd name="connsiteX28" fmla="*/ 342570 w 507920"/>
                <a:gd name="connsiteY28" fmla="*/ 88973 h 379333"/>
                <a:gd name="connsiteX29" fmla="*/ 327397 w 507920"/>
                <a:gd name="connsiteY29" fmla="*/ 82544 h 379333"/>
                <a:gd name="connsiteX30" fmla="*/ 316402 w 507920"/>
                <a:gd name="connsiteY30" fmla="*/ 77272 h 379333"/>
                <a:gd name="connsiteX31" fmla="*/ 304251 w 507920"/>
                <a:gd name="connsiteY31" fmla="*/ 67628 h 379333"/>
                <a:gd name="connsiteX32" fmla="*/ 291392 w 507920"/>
                <a:gd name="connsiteY32" fmla="*/ 63256 h 379333"/>
                <a:gd name="connsiteX33" fmla="*/ 283163 w 507920"/>
                <a:gd name="connsiteY33" fmla="*/ 53869 h 379333"/>
                <a:gd name="connsiteX34" fmla="*/ 284256 w 507920"/>
                <a:gd name="connsiteY34" fmla="*/ 47825 h 379333"/>
                <a:gd name="connsiteX35" fmla="*/ 285349 w 507920"/>
                <a:gd name="connsiteY35" fmla="*/ 37345 h 379333"/>
                <a:gd name="connsiteX36" fmla="*/ 293321 w 507920"/>
                <a:gd name="connsiteY36" fmla="*/ 31559 h 379333"/>
                <a:gd name="connsiteX37" fmla="*/ 297500 w 507920"/>
                <a:gd name="connsiteY37" fmla="*/ 23265 h 379333"/>
                <a:gd name="connsiteX38" fmla="*/ 294735 w 507920"/>
                <a:gd name="connsiteY38" fmla="*/ 17221 h 379333"/>
                <a:gd name="connsiteX39" fmla="*/ 290042 w 507920"/>
                <a:gd name="connsiteY39" fmla="*/ 22172 h 379333"/>
                <a:gd name="connsiteX40" fmla="*/ 285349 w 507920"/>
                <a:gd name="connsiteY40" fmla="*/ 15743 h 379333"/>
                <a:gd name="connsiteX41" fmla="*/ 275962 w 507920"/>
                <a:gd name="connsiteY41" fmla="*/ 19600 h 379333"/>
                <a:gd name="connsiteX42" fmla="*/ 251723 w 507920"/>
                <a:gd name="connsiteY42" fmla="*/ 12142 h 379333"/>
                <a:gd name="connsiteX43" fmla="*/ 240150 w 507920"/>
                <a:gd name="connsiteY43" fmla="*/ 5006 h 379333"/>
                <a:gd name="connsiteX44" fmla="*/ 244843 w 507920"/>
                <a:gd name="connsiteY44" fmla="*/ 13299 h 379333"/>
                <a:gd name="connsiteX45" fmla="*/ 225555 w 507920"/>
                <a:gd name="connsiteY45" fmla="*/ 19086 h 379333"/>
                <a:gd name="connsiteX46" fmla="*/ 222019 w 507920"/>
                <a:gd name="connsiteY46" fmla="*/ 22622 h 379333"/>
                <a:gd name="connsiteX47" fmla="*/ 213147 w 507920"/>
                <a:gd name="connsiteY47" fmla="*/ 33938 h 379333"/>
                <a:gd name="connsiteX48" fmla="*/ 208196 w 507920"/>
                <a:gd name="connsiteY48" fmla="*/ 43003 h 379333"/>
                <a:gd name="connsiteX49" fmla="*/ 208775 w 507920"/>
                <a:gd name="connsiteY49" fmla="*/ 53483 h 379333"/>
                <a:gd name="connsiteX50" fmla="*/ 202345 w 507920"/>
                <a:gd name="connsiteY50" fmla="*/ 54898 h 379333"/>
                <a:gd name="connsiteX51" fmla="*/ 194373 w 507920"/>
                <a:gd name="connsiteY51" fmla="*/ 55412 h 379333"/>
                <a:gd name="connsiteX52" fmla="*/ 190258 w 507920"/>
                <a:gd name="connsiteY52" fmla="*/ 52712 h 379333"/>
                <a:gd name="connsiteX53" fmla="*/ 183315 w 507920"/>
                <a:gd name="connsiteY53" fmla="*/ 46861 h 379333"/>
                <a:gd name="connsiteX54" fmla="*/ 172835 w 507920"/>
                <a:gd name="connsiteY54" fmla="*/ 39145 h 379333"/>
                <a:gd name="connsiteX55" fmla="*/ 165698 w 507920"/>
                <a:gd name="connsiteY55" fmla="*/ 43325 h 379333"/>
                <a:gd name="connsiteX56" fmla="*/ 161840 w 507920"/>
                <a:gd name="connsiteY56" fmla="*/ 49111 h 379333"/>
                <a:gd name="connsiteX57" fmla="*/ 152196 w 507920"/>
                <a:gd name="connsiteY57" fmla="*/ 49111 h 379333"/>
                <a:gd name="connsiteX58" fmla="*/ 150010 w 507920"/>
                <a:gd name="connsiteY58" fmla="*/ 54640 h 379333"/>
                <a:gd name="connsiteX59" fmla="*/ 144224 w 507920"/>
                <a:gd name="connsiteY59" fmla="*/ 58755 h 379333"/>
                <a:gd name="connsiteX60" fmla="*/ 141716 w 507920"/>
                <a:gd name="connsiteY60" fmla="*/ 70907 h 379333"/>
                <a:gd name="connsiteX61" fmla="*/ 132651 w 507920"/>
                <a:gd name="connsiteY61" fmla="*/ 70071 h 379333"/>
                <a:gd name="connsiteX62" fmla="*/ 134580 w 507920"/>
                <a:gd name="connsiteY62" fmla="*/ 79458 h 379333"/>
                <a:gd name="connsiteX63" fmla="*/ 130722 w 507920"/>
                <a:gd name="connsiteY63" fmla="*/ 85887 h 379333"/>
                <a:gd name="connsiteX64" fmla="*/ 125772 w 507920"/>
                <a:gd name="connsiteY64" fmla="*/ 76500 h 379333"/>
                <a:gd name="connsiteX65" fmla="*/ 116128 w 507920"/>
                <a:gd name="connsiteY65" fmla="*/ 81451 h 379333"/>
                <a:gd name="connsiteX66" fmla="*/ 115549 w 507920"/>
                <a:gd name="connsiteY66" fmla="*/ 96110 h 379333"/>
                <a:gd name="connsiteX67" fmla="*/ 97611 w 507920"/>
                <a:gd name="connsiteY67" fmla="*/ 113726 h 379333"/>
                <a:gd name="connsiteX68" fmla="*/ 75623 w 507920"/>
                <a:gd name="connsiteY68" fmla="*/ 119770 h 379333"/>
                <a:gd name="connsiteX69" fmla="*/ 63728 w 507920"/>
                <a:gd name="connsiteY69" fmla="*/ 123628 h 379333"/>
                <a:gd name="connsiteX70" fmla="*/ 51898 w 507920"/>
                <a:gd name="connsiteY70" fmla="*/ 128900 h 379333"/>
                <a:gd name="connsiteX71" fmla="*/ 36982 w 507920"/>
                <a:gd name="connsiteY71" fmla="*/ 132436 h 379333"/>
                <a:gd name="connsiteX72" fmla="*/ 21551 w 507920"/>
                <a:gd name="connsiteY72" fmla="*/ 140987 h 379333"/>
                <a:gd name="connsiteX73" fmla="*/ 15122 w 507920"/>
                <a:gd name="connsiteY73" fmla="*/ 150117 h 379333"/>
                <a:gd name="connsiteX74" fmla="*/ 13708 w 507920"/>
                <a:gd name="connsiteY74" fmla="*/ 142401 h 379333"/>
                <a:gd name="connsiteX75" fmla="*/ 7278 w 507920"/>
                <a:gd name="connsiteY75" fmla="*/ 151467 h 379333"/>
                <a:gd name="connsiteX76" fmla="*/ 7792 w 507920"/>
                <a:gd name="connsiteY76" fmla="*/ 165547 h 379333"/>
                <a:gd name="connsiteX77" fmla="*/ 5607 w 507920"/>
                <a:gd name="connsiteY77" fmla="*/ 185350 h 379333"/>
                <a:gd name="connsiteX78" fmla="*/ 12743 w 507920"/>
                <a:gd name="connsiteY78" fmla="*/ 201937 h 379333"/>
                <a:gd name="connsiteX79" fmla="*/ 5285 w 507920"/>
                <a:gd name="connsiteY79" fmla="*/ 195508 h 379333"/>
                <a:gd name="connsiteX80" fmla="*/ 8886 w 507920"/>
                <a:gd name="connsiteY80" fmla="*/ 204316 h 379333"/>
                <a:gd name="connsiteX81" fmla="*/ 77 w 507920"/>
                <a:gd name="connsiteY81" fmla="*/ 197887 h 379333"/>
                <a:gd name="connsiteX82" fmla="*/ 12936 w 507920"/>
                <a:gd name="connsiteY82" fmla="*/ 225983 h 379333"/>
                <a:gd name="connsiteX83" fmla="*/ 23416 w 507920"/>
                <a:gd name="connsiteY83" fmla="*/ 249450 h 379333"/>
                <a:gd name="connsiteX84" fmla="*/ 34474 w 507920"/>
                <a:gd name="connsiteY84" fmla="*/ 277804 h 379333"/>
                <a:gd name="connsiteX85" fmla="*/ 31710 w 507920"/>
                <a:gd name="connsiteY85" fmla="*/ 294327 h 379333"/>
                <a:gd name="connsiteX86" fmla="*/ 24509 w 507920"/>
                <a:gd name="connsiteY86" fmla="*/ 304550 h 379333"/>
                <a:gd name="connsiteX87" fmla="*/ 27852 w 507920"/>
                <a:gd name="connsiteY87" fmla="*/ 312844 h 379333"/>
                <a:gd name="connsiteX88" fmla="*/ 36918 w 507920"/>
                <a:gd name="connsiteY88" fmla="*/ 320816 h 379333"/>
                <a:gd name="connsiteX89" fmla="*/ 61156 w 507920"/>
                <a:gd name="connsiteY89" fmla="*/ 323324 h 379333"/>
                <a:gd name="connsiteX90" fmla="*/ 73565 w 507920"/>
                <a:gd name="connsiteY90" fmla="*/ 315866 h 379333"/>
                <a:gd name="connsiteX91" fmla="*/ 82373 w 507920"/>
                <a:gd name="connsiteY91" fmla="*/ 309436 h 379333"/>
                <a:gd name="connsiteX92" fmla="*/ 114520 w 507920"/>
                <a:gd name="connsiteY92" fmla="*/ 307572 h 379333"/>
                <a:gd name="connsiteX93" fmla="*/ 137666 w 507920"/>
                <a:gd name="connsiteY93" fmla="*/ 297863 h 379333"/>
                <a:gd name="connsiteX94" fmla="*/ 154189 w 507920"/>
                <a:gd name="connsiteY94" fmla="*/ 288541 h 379333"/>
                <a:gd name="connsiteX95" fmla="*/ 172642 w 507920"/>
                <a:gd name="connsiteY95" fmla="*/ 284940 h 379333"/>
                <a:gd name="connsiteX96" fmla="*/ 200224 w 507920"/>
                <a:gd name="connsiteY96" fmla="*/ 276968 h 379333"/>
                <a:gd name="connsiteX97" fmla="*/ 226391 w 507920"/>
                <a:gd name="connsiteY97" fmla="*/ 273625 h 379333"/>
                <a:gd name="connsiteX98" fmla="*/ 241500 w 507920"/>
                <a:gd name="connsiteY98" fmla="*/ 281083 h 379333"/>
                <a:gd name="connsiteX99" fmla="*/ 256159 w 507920"/>
                <a:gd name="connsiteY99" fmla="*/ 283012 h 379333"/>
                <a:gd name="connsiteX100" fmla="*/ 263296 w 507920"/>
                <a:gd name="connsiteY100" fmla="*/ 286612 h 379333"/>
                <a:gd name="connsiteX101" fmla="*/ 264132 w 507920"/>
                <a:gd name="connsiteY101" fmla="*/ 294327 h 379333"/>
                <a:gd name="connsiteX102" fmla="*/ 275126 w 507920"/>
                <a:gd name="connsiteY102" fmla="*/ 304807 h 379333"/>
                <a:gd name="connsiteX103" fmla="*/ 278212 w 507920"/>
                <a:gd name="connsiteY103" fmla="*/ 318566 h 379333"/>
                <a:gd name="connsiteX104" fmla="*/ 288370 w 507920"/>
                <a:gd name="connsiteY104" fmla="*/ 314966 h 379333"/>
                <a:gd name="connsiteX105" fmla="*/ 300779 w 507920"/>
                <a:gd name="connsiteY105" fmla="*/ 305643 h 379333"/>
                <a:gd name="connsiteX106" fmla="*/ 311259 w 507920"/>
                <a:gd name="connsiteY106" fmla="*/ 294584 h 379333"/>
                <a:gd name="connsiteX107" fmla="*/ 305987 w 507920"/>
                <a:gd name="connsiteY107" fmla="*/ 312201 h 379333"/>
                <a:gd name="connsiteX108" fmla="*/ 298336 w 507920"/>
                <a:gd name="connsiteY108" fmla="*/ 321845 h 379333"/>
                <a:gd name="connsiteX109" fmla="*/ 309845 w 507920"/>
                <a:gd name="connsiteY109" fmla="*/ 320752 h 379333"/>
                <a:gd name="connsiteX110" fmla="*/ 316788 w 507920"/>
                <a:gd name="connsiteY110" fmla="*/ 317152 h 379333"/>
                <a:gd name="connsiteX111" fmla="*/ 315117 w 507920"/>
                <a:gd name="connsiteY111" fmla="*/ 330975 h 379333"/>
                <a:gd name="connsiteX112" fmla="*/ 324182 w 507920"/>
                <a:gd name="connsiteY112" fmla="*/ 330396 h 379333"/>
                <a:gd name="connsiteX113" fmla="*/ 334662 w 507920"/>
                <a:gd name="connsiteY113" fmla="*/ 347498 h 379333"/>
                <a:gd name="connsiteX114" fmla="*/ 341091 w 507920"/>
                <a:gd name="connsiteY114" fmla="*/ 363508 h 379333"/>
                <a:gd name="connsiteX115" fmla="*/ 353950 w 507920"/>
                <a:gd name="connsiteY115" fmla="*/ 368972 h 379333"/>
                <a:gd name="connsiteX116" fmla="*/ 379024 w 507920"/>
                <a:gd name="connsiteY116" fmla="*/ 377781 h 379333"/>
                <a:gd name="connsiteX117" fmla="*/ 394776 w 507920"/>
                <a:gd name="connsiteY117" fmla="*/ 368715 h 379333"/>
                <a:gd name="connsiteX118" fmla="*/ 399984 w 507920"/>
                <a:gd name="connsiteY118" fmla="*/ 370644 h 379333"/>
                <a:gd name="connsiteX119" fmla="*/ 402170 w 507920"/>
                <a:gd name="connsiteY119" fmla="*/ 374502 h 379333"/>
                <a:gd name="connsiteX120" fmla="*/ 405514 w 507920"/>
                <a:gd name="connsiteY120" fmla="*/ 372059 h 379333"/>
                <a:gd name="connsiteX121" fmla="*/ 413743 w 507920"/>
                <a:gd name="connsiteY121" fmla="*/ 379452 h 379333"/>
                <a:gd name="connsiteX122" fmla="*/ 417922 w 507920"/>
                <a:gd name="connsiteY122" fmla="*/ 382474 h 379333"/>
                <a:gd name="connsiteX123" fmla="*/ 423387 w 507920"/>
                <a:gd name="connsiteY123" fmla="*/ 375595 h 379333"/>
                <a:gd name="connsiteX124" fmla="*/ 435281 w 507920"/>
                <a:gd name="connsiteY124" fmla="*/ 367044 h 379333"/>
                <a:gd name="connsiteX125" fmla="*/ 460999 w 507920"/>
                <a:gd name="connsiteY125" fmla="*/ 362350 h 379333"/>
                <a:gd name="connsiteX126" fmla="*/ 465114 w 507920"/>
                <a:gd name="connsiteY126" fmla="*/ 337276 h 379333"/>
                <a:gd name="connsiteX127" fmla="*/ 474501 w 507920"/>
                <a:gd name="connsiteY127" fmla="*/ 317987 h 379333"/>
                <a:gd name="connsiteX128" fmla="*/ 487681 w 507920"/>
                <a:gd name="connsiteY128" fmla="*/ 291241 h 379333"/>
                <a:gd name="connsiteX129" fmla="*/ 495139 w 507920"/>
                <a:gd name="connsiteY129" fmla="*/ 282690 h 379333"/>
                <a:gd name="connsiteX130" fmla="*/ 501569 w 507920"/>
                <a:gd name="connsiteY130" fmla="*/ 265331 h 379333"/>
                <a:gd name="connsiteX131" fmla="*/ 504590 w 507920"/>
                <a:gd name="connsiteY131" fmla="*/ 249643 h 379333"/>
                <a:gd name="connsiteX132" fmla="*/ 506005 w 507920"/>
                <a:gd name="connsiteY132" fmla="*/ 237235 h 379333"/>
                <a:gd name="connsiteX133" fmla="*/ 507419 w 507920"/>
                <a:gd name="connsiteY133" fmla="*/ 225983 h 37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507920" h="379333">
                  <a:moveTo>
                    <a:pt x="507419" y="225983"/>
                  </a:moveTo>
                  <a:cubicBezTo>
                    <a:pt x="509605" y="224311"/>
                    <a:pt x="506326" y="215503"/>
                    <a:pt x="504397" y="216918"/>
                  </a:cubicBezTo>
                  <a:cubicBezTo>
                    <a:pt x="502469" y="218332"/>
                    <a:pt x="502469" y="203095"/>
                    <a:pt x="503819" y="196215"/>
                  </a:cubicBezTo>
                  <a:cubicBezTo>
                    <a:pt x="505169" y="189336"/>
                    <a:pt x="504397" y="190172"/>
                    <a:pt x="500797" y="193772"/>
                  </a:cubicBezTo>
                  <a:cubicBezTo>
                    <a:pt x="497196" y="197373"/>
                    <a:pt x="493403" y="186828"/>
                    <a:pt x="492567" y="184128"/>
                  </a:cubicBezTo>
                  <a:cubicBezTo>
                    <a:pt x="491732" y="181428"/>
                    <a:pt x="487552" y="173648"/>
                    <a:pt x="482923" y="174741"/>
                  </a:cubicBezTo>
                  <a:cubicBezTo>
                    <a:pt x="478294" y="175834"/>
                    <a:pt x="481252" y="168312"/>
                    <a:pt x="476494" y="168955"/>
                  </a:cubicBezTo>
                  <a:cubicBezTo>
                    <a:pt x="471736" y="169598"/>
                    <a:pt x="471286" y="162525"/>
                    <a:pt x="472122" y="156096"/>
                  </a:cubicBezTo>
                  <a:cubicBezTo>
                    <a:pt x="472958" y="149666"/>
                    <a:pt x="469100" y="154746"/>
                    <a:pt x="467171" y="151981"/>
                  </a:cubicBezTo>
                  <a:cubicBezTo>
                    <a:pt x="465243" y="149216"/>
                    <a:pt x="462992" y="151467"/>
                    <a:pt x="459970" y="152560"/>
                  </a:cubicBezTo>
                  <a:cubicBezTo>
                    <a:pt x="456949" y="153653"/>
                    <a:pt x="456113" y="146773"/>
                    <a:pt x="456949" y="144009"/>
                  </a:cubicBezTo>
                  <a:cubicBezTo>
                    <a:pt x="457784" y="141244"/>
                    <a:pt x="456370" y="137579"/>
                    <a:pt x="452255" y="134879"/>
                  </a:cubicBezTo>
                  <a:cubicBezTo>
                    <a:pt x="449086" y="133047"/>
                    <a:pt x="447427" y="129408"/>
                    <a:pt x="448140" y="125814"/>
                  </a:cubicBezTo>
                  <a:cubicBezTo>
                    <a:pt x="448140" y="122213"/>
                    <a:pt x="424738" y="110126"/>
                    <a:pt x="419465" y="108969"/>
                  </a:cubicBezTo>
                  <a:cubicBezTo>
                    <a:pt x="414193" y="107811"/>
                    <a:pt x="418630" y="102539"/>
                    <a:pt x="416443" y="100482"/>
                  </a:cubicBezTo>
                  <a:cubicBezTo>
                    <a:pt x="413968" y="95833"/>
                    <a:pt x="412914" y="90555"/>
                    <a:pt x="413422" y="85308"/>
                  </a:cubicBezTo>
                  <a:cubicBezTo>
                    <a:pt x="413422" y="79265"/>
                    <a:pt x="405706" y="77272"/>
                    <a:pt x="405964" y="72450"/>
                  </a:cubicBezTo>
                  <a:cubicBezTo>
                    <a:pt x="406221" y="67628"/>
                    <a:pt x="403778" y="62806"/>
                    <a:pt x="404292" y="57341"/>
                  </a:cubicBezTo>
                  <a:cubicBezTo>
                    <a:pt x="404806" y="51876"/>
                    <a:pt x="396319" y="50397"/>
                    <a:pt x="396062" y="47375"/>
                  </a:cubicBezTo>
                  <a:cubicBezTo>
                    <a:pt x="395805" y="44353"/>
                    <a:pt x="391112" y="47375"/>
                    <a:pt x="386418" y="47697"/>
                  </a:cubicBezTo>
                  <a:cubicBezTo>
                    <a:pt x="381725" y="48018"/>
                    <a:pt x="381982" y="41267"/>
                    <a:pt x="382561" y="35288"/>
                  </a:cubicBezTo>
                  <a:cubicBezTo>
                    <a:pt x="383178" y="28177"/>
                    <a:pt x="381114" y="21092"/>
                    <a:pt x="376774" y="15421"/>
                  </a:cubicBezTo>
                  <a:cubicBezTo>
                    <a:pt x="372917" y="12399"/>
                    <a:pt x="372595" y="1920"/>
                    <a:pt x="370666" y="248"/>
                  </a:cubicBezTo>
                  <a:cubicBezTo>
                    <a:pt x="368738" y="-1424"/>
                    <a:pt x="362437" y="5777"/>
                    <a:pt x="362694" y="9377"/>
                  </a:cubicBezTo>
                  <a:cubicBezTo>
                    <a:pt x="363202" y="12965"/>
                    <a:pt x="362096" y="16591"/>
                    <a:pt x="359672" y="19279"/>
                  </a:cubicBezTo>
                  <a:cubicBezTo>
                    <a:pt x="357165" y="21465"/>
                    <a:pt x="361344" y="30016"/>
                    <a:pt x="358001" y="33038"/>
                  </a:cubicBezTo>
                  <a:cubicBezTo>
                    <a:pt x="354657" y="36060"/>
                    <a:pt x="358001" y="48211"/>
                    <a:pt x="356908" y="55090"/>
                  </a:cubicBezTo>
                  <a:cubicBezTo>
                    <a:pt x="357100" y="61732"/>
                    <a:pt x="355782" y="68322"/>
                    <a:pt x="353050" y="74379"/>
                  </a:cubicBezTo>
                  <a:cubicBezTo>
                    <a:pt x="349771" y="79072"/>
                    <a:pt x="349192" y="86530"/>
                    <a:pt x="342570" y="88973"/>
                  </a:cubicBezTo>
                  <a:cubicBezTo>
                    <a:pt x="335948" y="91416"/>
                    <a:pt x="327140" y="86209"/>
                    <a:pt x="327397" y="82544"/>
                  </a:cubicBezTo>
                  <a:cubicBezTo>
                    <a:pt x="327654" y="78879"/>
                    <a:pt x="320260" y="76757"/>
                    <a:pt x="316402" y="77272"/>
                  </a:cubicBezTo>
                  <a:cubicBezTo>
                    <a:pt x="312545" y="77786"/>
                    <a:pt x="310359" y="72321"/>
                    <a:pt x="304251" y="67628"/>
                  </a:cubicBezTo>
                  <a:cubicBezTo>
                    <a:pt x="298143" y="62934"/>
                    <a:pt x="293514" y="68721"/>
                    <a:pt x="291392" y="63256"/>
                  </a:cubicBezTo>
                  <a:cubicBezTo>
                    <a:pt x="289271" y="57791"/>
                    <a:pt x="287535" y="56826"/>
                    <a:pt x="283163" y="53869"/>
                  </a:cubicBezTo>
                  <a:cubicBezTo>
                    <a:pt x="278791" y="50911"/>
                    <a:pt x="280141" y="50847"/>
                    <a:pt x="284256" y="47825"/>
                  </a:cubicBezTo>
                  <a:cubicBezTo>
                    <a:pt x="288370" y="44803"/>
                    <a:pt x="287535" y="40882"/>
                    <a:pt x="285349" y="37345"/>
                  </a:cubicBezTo>
                  <a:cubicBezTo>
                    <a:pt x="283163" y="33809"/>
                    <a:pt x="287856" y="34581"/>
                    <a:pt x="293321" y="31559"/>
                  </a:cubicBezTo>
                  <a:cubicBezTo>
                    <a:pt x="298786" y="28537"/>
                    <a:pt x="293321" y="25130"/>
                    <a:pt x="297500" y="23265"/>
                  </a:cubicBezTo>
                  <a:cubicBezTo>
                    <a:pt x="301679" y="21401"/>
                    <a:pt x="299107" y="18057"/>
                    <a:pt x="294735" y="17221"/>
                  </a:cubicBezTo>
                  <a:cubicBezTo>
                    <a:pt x="290363" y="16386"/>
                    <a:pt x="291714" y="21593"/>
                    <a:pt x="290042" y="22172"/>
                  </a:cubicBezTo>
                  <a:cubicBezTo>
                    <a:pt x="288370" y="22751"/>
                    <a:pt x="286699" y="15293"/>
                    <a:pt x="285349" y="15743"/>
                  </a:cubicBezTo>
                  <a:cubicBezTo>
                    <a:pt x="283998" y="16193"/>
                    <a:pt x="278919" y="23201"/>
                    <a:pt x="275962" y="19600"/>
                  </a:cubicBezTo>
                  <a:cubicBezTo>
                    <a:pt x="273004" y="16000"/>
                    <a:pt x="257767" y="13171"/>
                    <a:pt x="251723" y="12142"/>
                  </a:cubicBezTo>
                  <a:cubicBezTo>
                    <a:pt x="245679" y="11114"/>
                    <a:pt x="243751" y="3655"/>
                    <a:pt x="240150" y="5006"/>
                  </a:cubicBezTo>
                  <a:cubicBezTo>
                    <a:pt x="236550" y="6356"/>
                    <a:pt x="240729" y="8863"/>
                    <a:pt x="244843" y="13299"/>
                  </a:cubicBezTo>
                  <a:cubicBezTo>
                    <a:pt x="248958" y="17736"/>
                    <a:pt x="231085" y="20693"/>
                    <a:pt x="225555" y="19086"/>
                  </a:cubicBezTo>
                  <a:cubicBezTo>
                    <a:pt x="220026" y="17479"/>
                    <a:pt x="226391" y="22944"/>
                    <a:pt x="222019" y="22622"/>
                  </a:cubicBezTo>
                  <a:cubicBezTo>
                    <a:pt x="217647" y="22301"/>
                    <a:pt x="216747" y="30080"/>
                    <a:pt x="213147" y="33938"/>
                  </a:cubicBezTo>
                  <a:cubicBezTo>
                    <a:pt x="209546" y="37795"/>
                    <a:pt x="212054" y="40367"/>
                    <a:pt x="208196" y="43003"/>
                  </a:cubicBezTo>
                  <a:cubicBezTo>
                    <a:pt x="204338" y="45639"/>
                    <a:pt x="204081" y="48275"/>
                    <a:pt x="208775" y="53483"/>
                  </a:cubicBezTo>
                  <a:cubicBezTo>
                    <a:pt x="213468" y="58691"/>
                    <a:pt x="206525" y="59012"/>
                    <a:pt x="202345" y="54898"/>
                  </a:cubicBezTo>
                  <a:cubicBezTo>
                    <a:pt x="198166" y="50783"/>
                    <a:pt x="194116" y="50718"/>
                    <a:pt x="194373" y="55412"/>
                  </a:cubicBezTo>
                  <a:cubicBezTo>
                    <a:pt x="194630" y="60105"/>
                    <a:pt x="189422" y="57919"/>
                    <a:pt x="190258" y="52712"/>
                  </a:cubicBezTo>
                  <a:cubicBezTo>
                    <a:pt x="191094" y="47504"/>
                    <a:pt x="184472" y="49947"/>
                    <a:pt x="183315" y="46861"/>
                  </a:cubicBezTo>
                  <a:cubicBezTo>
                    <a:pt x="181238" y="42772"/>
                    <a:pt x="177355" y="39911"/>
                    <a:pt x="172835" y="39145"/>
                  </a:cubicBezTo>
                  <a:cubicBezTo>
                    <a:pt x="169298" y="39467"/>
                    <a:pt x="169298" y="43325"/>
                    <a:pt x="165698" y="43325"/>
                  </a:cubicBezTo>
                  <a:cubicBezTo>
                    <a:pt x="162097" y="43325"/>
                    <a:pt x="161326" y="45253"/>
                    <a:pt x="161840" y="49111"/>
                  </a:cubicBezTo>
                  <a:cubicBezTo>
                    <a:pt x="162355" y="52969"/>
                    <a:pt x="156311" y="49111"/>
                    <a:pt x="152196" y="49111"/>
                  </a:cubicBezTo>
                  <a:cubicBezTo>
                    <a:pt x="148081" y="49111"/>
                    <a:pt x="152196" y="54319"/>
                    <a:pt x="150010" y="54640"/>
                  </a:cubicBezTo>
                  <a:cubicBezTo>
                    <a:pt x="147824" y="54962"/>
                    <a:pt x="147824" y="58755"/>
                    <a:pt x="144224" y="58755"/>
                  </a:cubicBezTo>
                  <a:cubicBezTo>
                    <a:pt x="140623" y="58755"/>
                    <a:pt x="141202" y="66728"/>
                    <a:pt x="141716" y="70907"/>
                  </a:cubicBezTo>
                  <a:cubicBezTo>
                    <a:pt x="142231" y="75086"/>
                    <a:pt x="136187" y="68978"/>
                    <a:pt x="132651" y="70071"/>
                  </a:cubicBezTo>
                  <a:cubicBezTo>
                    <a:pt x="129115" y="71164"/>
                    <a:pt x="133487" y="74764"/>
                    <a:pt x="134580" y="79458"/>
                  </a:cubicBezTo>
                  <a:cubicBezTo>
                    <a:pt x="135673" y="84151"/>
                    <a:pt x="132651" y="83830"/>
                    <a:pt x="130722" y="85887"/>
                  </a:cubicBezTo>
                  <a:cubicBezTo>
                    <a:pt x="128793" y="87944"/>
                    <a:pt x="125772" y="80679"/>
                    <a:pt x="125772" y="76500"/>
                  </a:cubicBezTo>
                  <a:cubicBezTo>
                    <a:pt x="125772" y="72321"/>
                    <a:pt x="121078" y="76500"/>
                    <a:pt x="116128" y="81451"/>
                  </a:cubicBezTo>
                  <a:cubicBezTo>
                    <a:pt x="111177" y="86401"/>
                    <a:pt x="117735" y="94695"/>
                    <a:pt x="115549" y="96110"/>
                  </a:cubicBezTo>
                  <a:cubicBezTo>
                    <a:pt x="109062" y="101446"/>
                    <a:pt x="103063" y="107342"/>
                    <a:pt x="97611" y="113726"/>
                  </a:cubicBezTo>
                  <a:cubicBezTo>
                    <a:pt x="91824" y="120606"/>
                    <a:pt x="79480" y="116491"/>
                    <a:pt x="75623" y="119770"/>
                  </a:cubicBezTo>
                  <a:cubicBezTo>
                    <a:pt x="71765" y="123049"/>
                    <a:pt x="67586" y="120606"/>
                    <a:pt x="63728" y="123628"/>
                  </a:cubicBezTo>
                  <a:cubicBezTo>
                    <a:pt x="59871" y="126649"/>
                    <a:pt x="52734" y="132436"/>
                    <a:pt x="51898" y="128900"/>
                  </a:cubicBezTo>
                  <a:cubicBezTo>
                    <a:pt x="51062" y="125363"/>
                    <a:pt x="41161" y="128064"/>
                    <a:pt x="36982" y="132436"/>
                  </a:cubicBezTo>
                  <a:cubicBezTo>
                    <a:pt x="32938" y="136936"/>
                    <a:pt x="27505" y="139945"/>
                    <a:pt x="21551" y="140987"/>
                  </a:cubicBezTo>
                  <a:cubicBezTo>
                    <a:pt x="16922" y="141308"/>
                    <a:pt x="16922" y="148445"/>
                    <a:pt x="15122" y="150117"/>
                  </a:cubicBezTo>
                  <a:cubicBezTo>
                    <a:pt x="13322" y="151788"/>
                    <a:pt x="13708" y="144330"/>
                    <a:pt x="13708" y="142401"/>
                  </a:cubicBezTo>
                  <a:cubicBezTo>
                    <a:pt x="13708" y="140473"/>
                    <a:pt x="9271" y="145680"/>
                    <a:pt x="7278" y="151467"/>
                  </a:cubicBezTo>
                  <a:cubicBezTo>
                    <a:pt x="5285" y="157253"/>
                    <a:pt x="11907" y="159439"/>
                    <a:pt x="7792" y="165547"/>
                  </a:cubicBezTo>
                  <a:cubicBezTo>
                    <a:pt x="3678" y="171655"/>
                    <a:pt x="-180" y="177634"/>
                    <a:pt x="5607" y="185350"/>
                  </a:cubicBezTo>
                  <a:cubicBezTo>
                    <a:pt x="11393" y="193065"/>
                    <a:pt x="14672" y="198208"/>
                    <a:pt x="12743" y="201937"/>
                  </a:cubicBezTo>
                  <a:cubicBezTo>
                    <a:pt x="10814" y="205666"/>
                    <a:pt x="6699" y="194222"/>
                    <a:pt x="5285" y="195508"/>
                  </a:cubicBezTo>
                  <a:cubicBezTo>
                    <a:pt x="3871" y="196794"/>
                    <a:pt x="10557" y="201937"/>
                    <a:pt x="8886" y="204316"/>
                  </a:cubicBezTo>
                  <a:cubicBezTo>
                    <a:pt x="7214" y="206695"/>
                    <a:pt x="1299" y="194929"/>
                    <a:pt x="77" y="197887"/>
                  </a:cubicBezTo>
                  <a:cubicBezTo>
                    <a:pt x="-1144" y="200844"/>
                    <a:pt x="12486" y="219104"/>
                    <a:pt x="12936" y="225983"/>
                  </a:cubicBezTo>
                  <a:cubicBezTo>
                    <a:pt x="13386" y="232863"/>
                    <a:pt x="23995" y="239549"/>
                    <a:pt x="23416" y="249450"/>
                  </a:cubicBezTo>
                  <a:cubicBezTo>
                    <a:pt x="22837" y="259352"/>
                    <a:pt x="32803" y="275168"/>
                    <a:pt x="34474" y="277804"/>
                  </a:cubicBezTo>
                  <a:cubicBezTo>
                    <a:pt x="36146" y="280440"/>
                    <a:pt x="30617" y="286933"/>
                    <a:pt x="31710" y="294327"/>
                  </a:cubicBezTo>
                  <a:cubicBezTo>
                    <a:pt x="32803" y="301721"/>
                    <a:pt x="29202" y="304550"/>
                    <a:pt x="24509" y="304550"/>
                  </a:cubicBezTo>
                  <a:cubicBezTo>
                    <a:pt x="19815" y="304550"/>
                    <a:pt x="22580" y="312265"/>
                    <a:pt x="27852" y="312844"/>
                  </a:cubicBezTo>
                  <a:cubicBezTo>
                    <a:pt x="33124" y="313423"/>
                    <a:pt x="31131" y="316959"/>
                    <a:pt x="36918" y="320816"/>
                  </a:cubicBezTo>
                  <a:cubicBezTo>
                    <a:pt x="42704" y="324674"/>
                    <a:pt x="56206" y="323324"/>
                    <a:pt x="61156" y="323324"/>
                  </a:cubicBezTo>
                  <a:cubicBezTo>
                    <a:pt x="66107" y="323324"/>
                    <a:pt x="67586" y="316123"/>
                    <a:pt x="73565" y="315866"/>
                  </a:cubicBezTo>
                  <a:cubicBezTo>
                    <a:pt x="79544" y="315609"/>
                    <a:pt x="79351" y="313616"/>
                    <a:pt x="82373" y="309436"/>
                  </a:cubicBezTo>
                  <a:cubicBezTo>
                    <a:pt x="85395" y="305257"/>
                    <a:pt x="99733" y="306736"/>
                    <a:pt x="114520" y="307572"/>
                  </a:cubicBezTo>
                  <a:cubicBezTo>
                    <a:pt x="129308" y="308408"/>
                    <a:pt x="135416" y="303971"/>
                    <a:pt x="137666" y="297863"/>
                  </a:cubicBezTo>
                  <a:cubicBezTo>
                    <a:pt x="139530" y="292720"/>
                    <a:pt x="150010" y="292399"/>
                    <a:pt x="154189" y="288541"/>
                  </a:cubicBezTo>
                  <a:cubicBezTo>
                    <a:pt x="158369" y="284683"/>
                    <a:pt x="161905" y="284426"/>
                    <a:pt x="172642" y="284940"/>
                  </a:cubicBezTo>
                  <a:cubicBezTo>
                    <a:pt x="183379" y="285455"/>
                    <a:pt x="193280" y="279733"/>
                    <a:pt x="200224" y="276968"/>
                  </a:cubicBezTo>
                  <a:cubicBezTo>
                    <a:pt x="207167" y="274203"/>
                    <a:pt x="219512" y="275296"/>
                    <a:pt x="226391" y="273625"/>
                  </a:cubicBezTo>
                  <a:cubicBezTo>
                    <a:pt x="233271" y="271953"/>
                    <a:pt x="234106" y="281919"/>
                    <a:pt x="241500" y="281083"/>
                  </a:cubicBezTo>
                  <a:cubicBezTo>
                    <a:pt x="248894" y="280247"/>
                    <a:pt x="252302" y="283269"/>
                    <a:pt x="256159" y="283012"/>
                  </a:cubicBezTo>
                  <a:cubicBezTo>
                    <a:pt x="260017" y="282755"/>
                    <a:pt x="259438" y="285776"/>
                    <a:pt x="263296" y="286612"/>
                  </a:cubicBezTo>
                  <a:cubicBezTo>
                    <a:pt x="267154" y="287448"/>
                    <a:pt x="266639" y="290727"/>
                    <a:pt x="264132" y="294327"/>
                  </a:cubicBezTo>
                  <a:cubicBezTo>
                    <a:pt x="261624" y="297928"/>
                    <a:pt x="269918" y="297606"/>
                    <a:pt x="275126" y="304807"/>
                  </a:cubicBezTo>
                  <a:cubicBezTo>
                    <a:pt x="280334" y="312008"/>
                    <a:pt x="275447" y="313037"/>
                    <a:pt x="278212" y="318566"/>
                  </a:cubicBezTo>
                  <a:cubicBezTo>
                    <a:pt x="280976" y="324095"/>
                    <a:pt x="282841" y="322681"/>
                    <a:pt x="288370" y="314966"/>
                  </a:cubicBezTo>
                  <a:cubicBezTo>
                    <a:pt x="293900" y="307251"/>
                    <a:pt x="299943" y="312201"/>
                    <a:pt x="300779" y="305643"/>
                  </a:cubicBezTo>
                  <a:cubicBezTo>
                    <a:pt x="301615" y="299085"/>
                    <a:pt x="307208" y="291306"/>
                    <a:pt x="311259" y="294584"/>
                  </a:cubicBezTo>
                  <a:cubicBezTo>
                    <a:pt x="315310" y="297863"/>
                    <a:pt x="308494" y="299535"/>
                    <a:pt x="305987" y="312201"/>
                  </a:cubicBezTo>
                  <a:cubicBezTo>
                    <a:pt x="303479" y="324867"/>
                    <a:pt x="299107" y="318309"/>
                    <a:pt x="298336" y="321845"/>
                  </a:cubicBezTo>
                  <a:cubicBezTo>
                    <a:pt x="297564" y="325381"/>
                    <a:pt x="309845" y="327375"/>
                    <a:pt x="309845" y="320752"/>
                  </a:cubicBezTo>
                  <a:cubicBezTo>
                    <a:pt x="309845" y="314130"/>
                    <a:pt x="312095" y="311108"/>
                    <a:pt x="316788" y="317152"/>
                  </a:cubicBezTo>
                  <a:cubicBezTo>
                    <a:pt x="321482" y="323195"/>
                    <a:pt x="314024" y="328210"/>
                    <a:pt x="315117" y="330975"/>
                  </a:cubicBezTo>
                  <a:cubicBezTo>
                    <a:pt x="316210" y="333740"/>
                    <a:pt x="321546" y="330139"/>
                    <a:pt x="324182" y="330396"/>
                  </a:cubicBezTo>
                  <a:cubicBezTo>
                    <a:pt x="329133" y="330911"/>
                    <a:pt x="335755" y="341712"/>
                    <a:pt x="334662" y="347498"/>
                  </a:cubicBezTo>
                  <a:cubicBezTo>
                    <a:pt x="333569" y="353285"/>
                    <a:pt x="331897" y="358814"/>
                    <a:pt x="341091" y="363508"/>
                  </a:cubicBezTo>
                  <a:cubicBezTo>
                    <a:pt x="350285" y="368201"/>
                    <a:pt x="346878" y="368972"/>
                    <a:pt x="353950" y="368972"/>
                  </a:cubicBezTo>
                  <a:cubicBezTo>
                    <a:pt x="362880" y="369924"/>
                    <a:pt x="371464" y="372939"/>
                    <a:pt x="379024" y="377781"/>
                  </a:cubicBezTo>
                  <a:cubicBezTo>
                    <a:pt x="382882" y="381124"/>
                    <a:pt x="392848" y="375337"/>
                    <a:pt x="394776" y="368715"/>
                  </a:cubicBezTo>
                  <a:cubicBezTo>
                    <a:pt x="396705" y="362093"/>
                    <a:pt x="403842" y="368715"/>
                    <a:pt x="399984" y="370644"/>
                  </a:cubicBezTo>
                  <a:cubicBezTo>
                    <a:pt x="396127" y="372573"/>
                    <a:pt x="401913" y="378102"/>
                    <a:pt x="402170" y="374502"/>
                  </a:cubicBezTo>
                  <a:cubicBezTo>
                    <a:pt x="402427" y="370901"/>
                    <a:pt x="404099" y="368073"/>
                    <a:pt x="405514" y="372059"/>
                  </a:cubicBezTo>
                  <a:cubicBezTo>
                    <a:pt x="406928" y="376045"/>
                    <a:pt x="411943" y="376173"/>
                    <a:pt x="413743" y="379452"/>
                  </a:cubicBezTo>
                  <a:cubicBezTo>
                    <a:pt x="415544" y="382731"/>
                    <a:pt x="417922" y="385239"/>
                    <a:pt x="417922" y="382474"/>
                  </a:cubicBezTo>
                  <a:cubicBezTo>
                    <a:pt x="417922" y="379710"/>
                    <a:pt x="419015" y="377267"/>
                    <a:pt x="423387" y="375595"/>
                  </a:cubicBezTo>
                  <a:cubicBezTo>
                    <a:pt x="427804" y="373428"/>
                    <a:pt x="431823" y="370535"/>
                    <a:pt x="435281" y="367044"/>
                  </a:cubicBezTo>
                  <a:cubicBezTo>
                    <a:pt x="439975" y="363186"/>
                    <a:pt x="459263" y="362350"/>
                    <a:pt x="460999" y="362350"/>
                  </a:cubicBezTo>
                  <a:cubicBezTo>
                    <a:pt x="462735" y="362350"/>
                    <a:pt x="464021" y="345827"/>
                    <a:pt x="465114" y="337276"/>
                  </a:cubicBezTo>
                  <a:cubicBezTo>
                    <a:pt x="466207" y="328724"/>
                    <a:pt x="473344" y="327375"/>
                    <a:pt x="474501" y="317987"/>
                  </a:cubicBezTo>
                  <a:cubicBezTo>
                    <a:pt x="476571" y="308106"/>
                    <a:pt x="481104" y="298905"/>
                    <a:pt x="487681" y="291241"/>
                  </a:cubicBezTo>
                  <a:cubicBezTo>
                    <a:pt x="491674" y="290174"/>
                    <a:pt x="494625" y="286792"/>
                    <a:pt x="495139" y="282690"/>
                  </a:cubicBezTo>
                  <a:cubicBezTo>
                    <a:pt x="495139" y="277482"/>
                    <a:pt x="501569" y="271696"/>
                    <a:pt x="501569" y="265331"/>
                  </a:cubicBezTo>
                  <a:cubicBezTo>
                    <a:pt x="501569" y="258966"/>
                    <a:pt x="505169" y="251572"/>
                    <a:pt x="504590" y="249643"/>
                  </a:cubicBezTo>
                  <a:cubicBezTo>
                    <a:pt x="502784" y="245554"/>
                    <a:pt x="503324" y="240809"/>
                    <a:pt x="506005" y="237235"/>
                  </a:cubicBezTo>
                  <a:cubicBezTo>
                    <a:pt x="511020" y="232863"/>
                    <a:pt x="505233" y="227655"/>
                    <a:pt x="507419" y="225983"/>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54" name="Freeform 106">
              <a:extLst>
                <a:ext uri="{FF2B5EF4-FFF2-40B4-BE49-F238E27FC236}">
                  <a16:creationId xmlns:a16="http://schemas.microsoft.com/office/drawing/2014/main" id="{0B3490C4-E54C-F5CF-D604-93EC65A2FE86}"/>
                </a:ext>
              </a:extLst>
            </p:cNvPr>
            <p:cNvSpPr/>
            <p:nvPr/>
          </p:nvSpPr>
          <p:spPr>
            <a:xfrm>
              <a:off x="6181927" y="3490357"/>
              <a:ext cx="45006" cy="38576"/>
            </a:xfrm>
            <a:custGeom>
              <a:avLst/>
              <a:gdLst>
                <a:gd name="connsiteX0" fmla="*/ 21591 w 45005"/>
                <a:gd name="connsiteY0" fmla="*/ 6195 h 38576"/>
                <a:gd name="connsiteX1" fmla="*/ 375 w 45005"/>
                <a:gd name="connsiteY1" fmla="*/ 151 h 38576"/>
                <a:gd name="connsiteX2" fmla="*/ 6161 w 45005"/>
                <a:gd name="connsiteY2" fmla="*/ 24968 h 38576"/>
                <a:gd name="connsiteX3" fmla="*/ 22684 w 45005"/>
                <a:gd name="connsiteY3" fmla="*/ 44257 h 38576"/>
                <a:gd name="connsiteX4" fmla="*/ 29564 w 45005"/>
                <a:gd name="connsiteY4" fmla="*/ 39306 h 38576"/>
                <a:gd name="connsiteX5" fmla="*/ 32328 w 45005"/>
                <a:gd name="connsiteY5" fmla="*/ 32876 h 38576"/>
                <a:gd name="connsiteX6" fmla="*/ 39529 w 45005"/>
                <a:gd name="connsiteY6" fmla="*/ 34291 h 38576"/>
                <a:gd name="connsiteX7" fmla="*/ 43065 w 45005"/>
                <a:gd name="connsiteY7" fmla="*/ 20789 h 38576"/>
                <a:gd name="connsiteX8" fmla="*/ 42551 w 45005"/>
                <a:gd name="connsiteY8" fmla="*/ 1501 h 38576"/>
                <a:gd name="connsiteX9" fmla="*/ 21591 w 45005"/>
                <a:gd name="connsiteY9" fmla="*/ 619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05" h="38576">
                  <a:moveTo>
                    <a:pt x="21591" y="6195"/>
                  </a:moveTo>
                  <a:cubicBezTo>
                    <a:pt x="14133" y="7030"/>
                    <a:pt x="3010" y="-556"/>
                    <a:pt x="375" y="151"/>
                  </a:cubicBezTo>
                  <a:cubicBezTo>
                    <a:pt x="-2262" y="858"/>
                    <a:pt x="10019" y="20018"/>
                    <a:pt x="6161" y="24968"/>
                  </a:cubicBezTo>
                  <a:cubicBezTo>
                    <a:pt x="2303" y="29919"/>
                    <a:pt x="17476" y="43421"/>
                    <a:pt x="22684" y="44257"/>
                  </a:cubicBezTo>
                  <a:cubicBezTo>
                    <a:pt x="27892" y="45092"/>
                    <a:pt x="26028" y="38984"/>
                    <a:pt x="29564" y="39306"/>
                  </a:cubicBezTo>
                  <a:cubicBezTo>
                    <a:pt x="33100" y="39627"/>
                    <a:pt x="31814" y="35705"/>
                    <a:pt x="32328" y="32876"/>
                  </a:cubicBezTo>
                  <a:cubicBezTo>
                    <a:pt x="32843" y="30048"/>
                    <a:pt x="36508" y="35898"/>
                    <a:pt x="39529" y="34291"/>
                  </a:cubicBezTo>
                  <a:cubicBezTo>
                    <a:pt x="42551" y="32684"/>
                    <a:pt x="38693" y="20789"/>
                    <a:pt x="43065" y="20789"/>
                  </a:cubicBezTo>
                  <a:cubicBezTo>
                    <a:pt x="47438" y="20789"/>
                    <a:pt x="43901" y="6452"/>
                    <a:pt x="42551" y="1501"/>
                  </a:cubicBezTo>
                  <a:cubicBezTo>
                    <a:pt x="41201" y="-3449"/>
                    <a:pt x="29049" y="5359"/>
                    <a:pt x="21591" y="6195"/>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55" name="Freeform 107">
              <a:extLst>
                <a:ext uri="{FF2B5EF4-FFF2-40B4-BE49-F238E27FC236}">
                  <a16:creationId xmlns:a16="http://schemas.microsoft.com/office/drawing/2014/main" id="{A6EC535C-F315-B462-FD53-A145008ED05E}"/>
                </a:ext>
              </a:extLst>
            </p:cNvPr>
            <p:cNvSpPr/>
            <p:nvPr/>
          </p:nvSpPr>
          <p:spPr>
            <a:xfrm>
              <a:off x="6078753" y="3416277"/>
              <a:ext cx="12859" cy="6429"/>
            </a:xfrm>
            <a:custGeom>
              <a:avLst/>
              <a:gdLst>
                <a:gd name="connsiteX0" fmla="*/ 228 w 12858"/>
                <a:gd name="connsiteY0" fmla="*/ 3700 h 0"/>
                <a:gd name="connsiteX1" fmla="*/ 15080 w 12858"/>
                <a:gd name="connsiteY1" fmla="*/ 1772 h 0"/>
                <a:gd name="connsiteX2" fmla="*/ 228 w 12858"/>
                <a:gd name="connsiteY2" fmla="*/ 3700 h 0"/>
              </a:gdLst>
              <a:ahLst/>
              <a:cxnLst>
                <a:cxn ang="0">
                  <a:pos x="connsiteX0" y="connsiteY0"/>
                </a:cxn>
                <a:cxn ang="0">
                  <a:pos x="connsiteX1" y="connsiteY1"/>
                </a:cxn>
                <a:cxn ang="0">
                  <a:pos x="connsiteX2" y="connsiteY2"/>
                </a:cxn>
              </a:cxnLst>
              <a:rect l="l" t="t" r="r" b="b"/>
              <a:pathLst>
                <a:path w="12858">
                  <a:moveTo>
                    <a:pt x="228" y="3700"/>
                  </a:moveTo>
                  <a:cubicBezTo>
                    <a:pt x="3250" y="6465"/>
                    <a:pt x="13408" y="5629"/>
                    <a:pt x="15080" y="1772"/>
                  </a:cubicBezTo>
                  <a:cubicBezTo>
                    <a:pt x="16752" y="-2086"/>
                    <a:pt x="-2279" y="1193"/>
                    <a:pt x="228" y="3700"/>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56" name="Freeform 108">
              <a:extLst>
                <a:ext uri="{FF2B5EF4-FFF2-40B4-BE49-F238E27FC236}">
                  <a16:creationId xmlns:a16="http://schemas.microsoft.com/office/drawing/2014/main" id="{825A58DA-061B-137D-8FB3-97E60493862F}"/>
                </a:ext>
              </a:extLst>
            </p:cNvPr>
            <p:cNvSpPr/>
            <p:nvPr/>
          </p:nvSpPr>
          <p:spPr>
            <a:xfrm>
              <a:off x="6456794" y="3491250"/>
              <a:ext cx="90011" cy="90011"/>
            </a:xfrm>
            <a:custGeom>
              <a:avLst/>
              <a:gdLst>
                <a:gd name="connsiteX0" fmla="*/ 93139 w 90011"/>
                <a:gd name="connsiteY0" fmla="*/ 2859 h 90011"/>
                <a:gd name="connsiteX1" fmla="*/ 83237 w 90011"/>
                <a:gd name="connsiteY1" fmla="*/ 5880 h 90011"/>
                <a:gd name="connsiteX2" fmla="*/ 71086 w 90011"/>
                <a:gd name="connsiteY2" fmla="*/ 929 h 90011"/>
                <a:gd name="connsiteX3" fmla="*/ 64657 w 90011"/>
                <a:gd name="connsiteY3" fmla="*/ 11667 h 90011"/>
                <a:gd name="connsiteX4" fmla="*/ 54498 w 90011"/>
                <a:gd name="connsiteY4" fmla="*/ 29026 h 90011"/>
                <a:gd name="connsiteX5" fmla="*/ 20294 w 90011"/>
                <a:gd name="connsiteY5" fmla="*/ 51593 h 90011"/>
                <a:gd name="connsiteX6" fmla="*/ 4606 w 90011"/>
                <a:gd name="connsiteY6" fmla="*/ 66509 h 90011"/>
                <a:gd name="connsiteX7" fmla="*/ 1327 w 90011"/>
                <a:gd name="connsiteY7" fmla="*/ 80011 h 90011"/>
                <a:gd name="connsiteX8" fmla="*/ 12579 w 90011"/>
                <a:gd name="connsiteY8" fmla="*/ 84961 h 90011"/>
                <a:gd name="connsiteX9" fmla="*/ 21387 w 90011"/>
                <a:gd name="connsiteY9" fmla="*/ 88562 h 90011"/>
                <a:gd name="connsiteX10" fmla="*/ 44275 w 90011"/>
                <a:gd name="connsiteY10" fmla="*/ 83290 h 90011"/>
                <a:gd name="connsiteX11" fmla="*/ 52570 w 90011"/>
                <a:gd name="connsiteY11" fmla="*/ 68952 h 90011"/>
                <a:gd name="connsiteX12" fmla="*/ 58999 w 90011"/>
                <a:gd name="connsiteY12" fmla="*/ 56094 h 90011"/>
                <a:gd name="connsiteX13" fmla="*/ 72822 w 90011"/>
                <a:gd name="connsiteY13" fmla="*/ 47542 h 90011"/>
                <a:gd name="connsiteX14" fmla="*/ 76937 w 90011"/>
                <a:gd name="connsiteY14" fmla="*/ 41113 h 90011"/>
                <a:gd name="connsiteX15" fmla="*/ 85231 w 90011"/>
                <a:gd name="connsiteY15" fmla="*/ 29540 h 90011"/>
                <a:gd name="connsiteX16" fmla="*/ 94875 w 90011"/>
                <a:gd name="connsiteY16" fmla="*/ 13274 h 90011"/>
                <a:gd name="connsiteX17" fmla="*/ 93139 w 90011"/>
                <a:gd name="connsiteY17" fmla="*/ 2859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011" h="90011">
                  <a:moveTo>
                    <a:pt x="93139" y="2859"/>
                  </a:moveTo>
                  <a:cubicBezTo>
                    <a:pt x="89281" y="94"/>
                    <a:pt x="87352" y="3951"/>
                    <a:pt x="83237" y="5880"/>
                  </a:cubicBezTo>
                  <a:cubicBezTo>
                    <a:pt x="79123" y="7809"/>
                    <a:pt x="76294" y="-3185"/>
                    <a:pt x="71086" y="929"/>
                  </a:cubicBezTo>
                  <a:cubicBezTo>
                    <a:pt x="65878" y="5044"/>
                    <a:pt x="70507" y="6716"/>
                    <a:pt x="64657" y="11667"/>
                  </a:cubicBezTo>
                  <a:cubicBezTo>
                    <a:pt x="58806" y="16617"/>
                    <a:pt x="61378" y="18096"/>
                    <a:pt x="54498" y="29026"/>
                  </a:cubicBezTo>
                  <a:cubicBezTo>
                    <a:pt x="47619" y="39956"/>
                    <a:pt x="23894" y="45807"/>
                    <a:pt x="20294" y="51593"/>
                  </a:cubicBezTo>
                  <a:cubicBezTo>
                    <a:pt x="16694" y="57380"/>
                    <a:pt x="4863" y="62073"/>
                    <a:pt x="4606" y="66509"/>
                  </a:cubicBezTo>
                  <a:cubicBezTo>
                    <a:pt x="4349" y="70945"/>
                    <a:pt x="-2916" y="74096"/>
                    <a:pt x="1327" y="80011"/>
                  </a:cubicBezTo>
                  <a:cubicBezTo>
                    <a:pt x="4606" y="84704"/>
                    <a:pt x="9043" y="81361"/>
                    <a:pt x="12579" y="84961"/>
                  </a:cubicBezTo>
                  <a:cubicBezTo>
                    <a:pt x="16115" y="88562"/>
                    <a:pt x="19780" y="85540"/>
                    <a:pt x="21387" y="88562"/>
                  </a:cubicBezTo>
                  <a:cubicBezTo>
                    <a:pt x="22994" y="91584"/>
                    <a:pt x="35210" y="91584"/>
                    <a:pt x="44275" y="83290"/>
                  </a:cubicBezTo>
                  <a:cubicBezTo>
                    <a:pt x="53341" y="74996"/>
                    <a:pt x="48969" y="71203"/>
                    <a:pt x="52570" y="68952"/>
                  </a:cubicBezTo>
                  <a:cubicBezTo>
                    <a:pt x="56170" y="66702"/>
                    <a:pt x="56684" y="60144"/>
                    <a:pt x="58999" y="56094"/>
                  </a:cubicBezTo>
                  <a:cubicBezTo>
                    <a:pt x="60992" y="50320"/>
                    <a:pt x="66772" y="46752"/>
                    <a:pt x="72822" y="47542"/>
                  </a:cubicBezTo>
                  <a:cubicBezTo>
                    <a:pt x="82723" y="47542"/>
                    <a:pt x="77516" y="45614"/>
                    <a:pt x="76937" y="41113"/>
                  </a:cubicBezTo>
                  <a:cubicBezTo>
                    <a:pt x="76358" y="36613"/>
                    <a:pt x="85231" y="35648"/>
                    <a:pt x="85231" y="29540"/>
                  </a:cubicBezTo>
                  <a:cubicBezTo>
                    <a:pt x="85231" y="23432"/>
                    <a:pt x="97318" y="17967"/>
                    <a:pt x="94875" y="13274"/>
                  </a:cubicBezTo>
                  <a:cubicBezTo>
                    <a:pt x="92432" y="8580"/>
                    <a:pt x="96996" y="5623"/>
                    <a:pt x="93139" y="2859"/>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57" name="Freeform 109">
              <a:extLst>
                <a:ext uri="{FF2B5EF4-FFF2-40B4-BE49-F238E27FC236}">
                  <a16:creationId xmlns:a16="http://schemas.microsoft.com/office/drawing/2014/main" id="{E970AF3D-26F5-E54E-6E1F-5A21F4A5D5CA}"/>
                </a:ext>
              </a:extLst>
            </p:cNvPr>
            <p:cNvSpPr/>
            <p:nvPr/>
          </p:nvSpPr>
          <p:spPr>
            <a:xfrm>
              <a:off x="6468569" y="3582411"/>
              <a:ext cx="6429" cy="6429"/>
            </a:xfrm>
            <a:custGeom>
              <a:avLst/>
              <a:gdLst>
                <a:gd name="connsiteX0" fmla="*/ 1704 w 6429"/>
                <a:gd name="connsiteY0" fmla="*/ 6788 h 6429"/>
                <a:gd name="connsiteX1" fmla="*/ 6397 w 6429"/>
                <a:gd name="connsiteY1" fmla="*/ 1259 h 6429"/>
                <a:gd name="connsiteX2" fmla="*/ 1704 w 6429"/>
                <a:gd name="connsiteY2" fmla="*/ 6788 h 6429"/>
              </a:gdLst>
              <a:ahLst/>
              <a:cxnLst>
                <a:cxn ang="0">
                  <a:pos x="connsiteX0" y="connsiteY0"/>
                </a:cxn>
                <a:cxn ang="0">
                  <a:pos x="connsiteX1" y="connsiteY1"/>
                </a:cxn>
                <a:cxn ang="0">
                  <a:pos x="connsiteX2" y="connsiteY2"/>
                </a:cxn>
              </a:cxnLst>
              <a:rect l="l" t="t" r="r" b="b"/>
              <a:pathLst>
                <a:path w="6429" h="6429">
                  <a:moveTo>
                    <a:pt x="1704" y="6788"/>
                  </a:moveTo>
                  <a:cubicBezTo>
                    <a:pt x="3633" y="7302"/>
                    <a:pt x="9998" y="5631"/>
                    <a:pt x="6397" y="1259"/>
                  </a:cubicBezTo>
                  <a:cubicBezTo>
                    <a:pt x="2797" y="-3113"/>
                    <a:pt x="-2861" y="5180"/>
                    <a:pt x="1704" y="6788"/>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58" name="Freeform 110">
              <a:extLst>
                <a:ext uri="{FF2B5EF4-FFF2-40B4-BE49-F238E27FC236}">
                  <a16:creationId xmlns:a16="http://schemas.microsoft.com/office/drawing/2014/main" id="{BC25049E-4E0B-DB33-491A-0C7EE3E2EF70}"/>
                </a:ext>
              </a:extLst>
            </p:cNvPr>
            <p:cNvSpPr/>
            <p:nvPr/>
          </p:nvSpPr>
          <p:spPr>
            <a:xfrm>
              <a:off x="6537572" y="3404547"/>
              <a:ext cx="64294" cy="96441"/>
            </a:xfrm>
            <a:custGeom>
              <a:avLst/>
              <a:gdLst>
                <a:gd name="connsiteX0" fmla="*/ 57302 w 64293"/>
                <a:gd name="connsiteY0" fmla="*/ 45198 h 96440"/>
                <a:gd name="connsiteX1" fmla="*/ 45151 w 64293"/>
                <a:gd name="connsiteY1" fmla="*/ 44105 h 96440"/>
                <a:gd name="connsiteX2" fmla="*/ 37693 w 64293"/>
                <a:gd name="connsiteY2" fmla="*/ 37303 h 96440"/>
                <a:gd name="connsiteX3" fmla="*/ 37693 w 64293"/>
                <a:gd name="connsiteY3" fmla="*/ 36647 h 96440"/>
                <a:gd name="connsiteX4" fmla="*/ 32227 w 64293"/>
                <a:gd name="connsiteY4" fmla="*/ 26746 h 96440"/>
                <a:gd name="connsiteX5" fmla="*/ 31906 w 64293"/>
                <a:gd name="connsiteY5" fmla="*/ 33626 h 96440"/>
                <a:gd name="connsiteX6" fmla="*/ 26955 w 64293"/>
                <a:gd name="connsiteY6" fmla="*/ 31118 h 96440"/>
                <a:gd name="connsiteX7" fmla="*/ 22262 w 64293"/>
                <a:gd name="connsiteY7" fmla="*/ 22567 h 96440"/>
                <a:gd name="connsiteX8" fmla="*/ 17569 w 64293"/>
                <a:gd name="connsiteY8" fmla="*/ 11315 h 96440"/>
                <a:gd name="connsiteX9" fmla="*/ 2138 w 64293"/>
                <a:gd name="connsiteY9" fmla="*/ 0 h 96440"/>
                <a:gd name="connsiteX10" fmla="*/ 5996 w 64293"/>
                <a:gd name="connsiteY10" fmla="*/ 13244 h 96440"/>
                <a:gd name="connsiteX11" fmla="*/ 14547 w 64293"/>
                <a:gd name="connsiteY11" fmla="*/ 22053 h 96440"/>
                <a:gd name="connsiteX12" fmla="*/ 22005 w 64293"/>
                <a:gd name="connsiteY12" fmla="*/ 31954 h 96440"/>
                <a:gd name="connsiteX13" fmla="*/ 20076 w 64293"/>
                <a:gd name="connsiteY13" fmla="*/ 50406 h 96440"/>
                <a:gd name="connsiteX14" fmla="*/ 9853 w 64293"/>
                <a:gd name="connsiteY14" fmla="*/ 61722 h 96440"/>
                <a:gd name="connsiteX15" fmla="*/ 26377 w 64293"/>
                <a:gd name="connsiteY15" fmla="*/ 76574 h 96440"/>
                <a:gd name="connsiteX16" fmla="*/ 22841 w 64293"/>
                <a:gd name="connsiteY16" fmla="*/ 96441 h 96440"/>
                <a:gd name="connsiteX17" fmla="*/ 34157 w 64293"/>
                <a:gd name="connsiteY17" fmla="*/ 98112 h 96440"/>
                <a:gd name="connsiteX18" fmla="*/ 47915 w 64293"/>
                <a:gd name="connsiteY18" fmla="*/ 78824 h 96440"/>
                <a:gd name="connsiteX19" fmla="*/ 51773 w 64293"/>
                <a:gd name="connsiteY19" fmla="*/ 65965 h 96440"/>
                <a:gd name="connsiteX20" fmla="*/ 60002 w 64293"/>
                <a:gd name="connsiteY20" fmla="*/ 63200 h 96440"/>
                <a:gd name="connsiteX21" fmla="*/ 65275 w 64293"/>
                <a:gd name="connsiteY21" fmla="*/ 55807 h 96440"/>
                <a:gd name="connsiteX22" fmla="*/ 69389 w 64293"/>
                <a:gd name="connsiteY22" fmla="*/ 44748 h 96440"/>
                <a:gd name="connsiteX23" fmla="*/ 57302 w 64293"/>
                <a:gd name="connsiteY23" fmla="*/ 45198 h 9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293" h="96440">
                  <a:moveTo>
                    <a:pt x="57302" y="45198"/>
                  </a:moveTo>
                  <a:cubicBezTo>
                    <a:pt x="54795" y="49313"/>
                    <a:pt x="49844" y="44105"/>
                    <a:pt x="45151" y="44105"/>
                  </a:cubicBezTo>
                  <a:cubicBezTo>
                    <a:pt x="41216" y="44286"/>
                    <a:pt x="37872" y="41244"/>
                    <a:pt x="37693" y="37303"/>
                  </a:cubicBezTo>
                  <a:cubicBezTo>
                    <a:pt x="37680" y="37084"/>
                    <a:pt x="37680" y="36866"/>
                    <a:pt x="37693" y="36647"/>
                  </a:cubicBezTo>
                  <a:cubicBezTo>
                    <a:pt x="37693" y="32533"/>
                    <a:pt x="36599" y="26425"/>
                    <a:pt x="32227" y="26746"/>
                  </a:cubicBezTo>
                  <a:cubicBezTo>
                    <a:pt x="27855" y="27067"/>
                    <a:pt x="33578" y="31375"/>
                    <a:pt x="31906" y="33626"/>
                  </a:cubicBezTo>
                  <a:cubicBezTo>
                    <a:pt x="30234" y="35876"/>
                    <a:pt x="29141" y="31118"/>
                    <a:pt x="26955" y="31118"/>
                  </a:cubicBezTo>
                  <a:cubicBezTo>
                    <a:pt x="24770" y="31118"/>
                    <a:pt x="22262" y="28096"/>
                    <a:pt x="22262" y="22567"/>
                  </a:cubicBezTo>
                  <a:cubicBezTo>
                    <a:pt x="22262" y="17038"/>
                    <a:pt x="17569" y="17616"/>
                    <a:pt x="17569" y="11315"/>
                  </a:cubicBezTo>
                  <a:cubicBezTo>
                    <a:pt x="17569" y="5015"/>
                    <a:pt x="7667" y="0"/>
                    <a:pt x="2138" y="0"/>
                  </a:cubicBezTo>
                  <a:cubicBezTo>
                    <a:pt x="-3391" y="0"/>
                    <a:pt x="3231" y="9901"/>
                    <a:pt x="5996" y="13244"/>
                  </a:cubicBezTo>
                  <a:cubicBezTo>
                    <a:pt x="8760" y="16588"/>
                    <a:pt x="14868" y="19674"/>
                    <a:pt x="14547" y="22053"/>
                  </a:cubicBezTo>
                  <a:cubicBezTo>
                    <a:pt x="15428" y="26302"/>
                    <a:pt x="18167" y="29935"/>
                    <a:pt x="22005" y="31954"/>
                  </a:cubicBezTo>
                  <a:cubicBezTo>
                    <a:pt x="25284" y="33047"/>
                    <a:pt x="20076" y="42691"/>
                    <a:pt x="20076" y="50406"/>
                  </a:cubicBezTo>
                  <a:cubicBezTo>
                    <a:pt x="20076" y="58121"/>
                    <a:pt x="14033" y="56835"/>
                    <a:pt x="9853" y="61722"/>
                  </a:cubicBezTo>
                  <a:cubicBezTo>
                    <a:pt x="5674" y="66608"/>
                    <a:pt x="20333" y="71623"/>
                    <a:pt x="26377" y="76574"/>
                  </a:cubicBezTo>
                  <a:cubicBezTo>
                    <a:pt x="32420" y="81524"/>
                    <a:pt x="21233" y="93740"/>
                    <a:pt x="22841" y="96441"/>
                  </a:cubicBezTo>
                  <a:cubicBezTo>
                    <a:pt x="23677" y="97791"/>
                    <a:pt x="27791" y="99719"/>
                    <a:pt x="34157" y="98112"/>
                  </a:cubicBezTo>
                  <a:cubicBezTo>
                    <a:pt x="40522" y="96505"/>
                    <a:pt x="43479" y="82682"/>
                    <a:pt x="47915" y="78824"/>
                  </a:cubicBezTo>
                  <a:cubicBezTo>
                    <a:pt x="52351" y="74966"/>
                    <a:pt x="49522" y="68858"/>
                    <a:pt x="51773" y="65965"/>
                  </a:cubicBezTo>
                  <a:cubicBezTo>
                    <a:pt x="54023" y="63072"/>
                    <a:pt x="56981" y="63200"/>
                    <a:pt x="60002" y="63200"/>
                  </a:cubicBezTo>
                  <a:cubicBezTo>
                    <a:pt x="63024" y="63200"/>
                    <a:pt x="61417" y="55807"/>
                    <a:pt x="65275" y="55807"/>
                  </a:cubicBezTo>
                  <a:cubicBezTo>
                    <a:pt x="69132" y="55807"/>
                    <a:pt x="67203" y="50535"/>
                    <a:pt x="69389" y="44748"/>
                  </a:cubicBezTo>
                  <a:cubicBezTo>
                    <a:pt x="71575" y="38962"/>
                    <a:pt x="59681" y="41019"/>
                    <a:pt x="57302" y="45198"/>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59" name="Freeform 111">
              <a:extLst>
                <a:ext uri="{FF2B5EF4-FFF2-40B4-BE49-F238E27FC236}">
                  <a16:creationId xmlns:a16="http://schemas.microsoft.com/office/drawing/2014/main" id="{B9151C7A-0774-0943-6EA0-2015836E40E4}"/>
                </a:ext>
              </a:extLst>
            </p:cNvPr>
            <p:cNvSpPr/>
            <p:nvPr/>
          </p:nvSpPr>
          <p:spPr>
            <a:xfrm>
              <a:off x="6593429" y="3172105"/>
              <a:ext cx="12859" cy="6429"/>
            </a:xfrm>
            <a:custGeom>
              <a:avLst/>
              <a:gdLst>
                <a:gd name="connsiteX0" fmla="*/ 609 w 12858"/>
                <a:gd name="connsiteY0" fmla="*/ 7286 h 6429"/>
                <a:gd name="connsiteX1" fmla="*/ 14882 w 12858"/>
                <a:gd name="connsiteY1" fmla="*/ 3428 h 6429"/>
                <a:gd name="connsiteX2" fmla="*/ 609 w 12858"/>
                <a:gd name="connsiteY2" fmla="*/ 7286 h 6429"/>
              </a:gdLst>
              <a:ahLst/>
              <a:cxnLst>
                <a:cxn ang="0">
                  <a:pos x="connsiteX0" y="connsiteY0"/>
                </a:cxn>
                <a:cxn ang="0">
                  <a:pos x="connsiteX1" y="connsiteY1"/>
                </a:cxn>
                <a:cxn ang="0">
                  <a:pos x="connsiteX2" y="connsiteY2"/>
                </a:cxn>
              </a:cxnLst>
              <a:rect l="l" t="t" r="r" b="b"/>
              <a:pathLst>
                <a:path w="12858" h="6429">
                  <a:moveTo>
                    <a:pt x="609" y="7286"/>
                  </a:moveTo>
                  <a:cubicBezTo>
                    <a:pt x="5302" y="11722"/>
                    <a:pt x="14625" y="11400"/>
                    <a:pt x="14882" y="3428"/>
                  </a:cubicBezTo>
                  <a:cubicBezTo>
                    <a:pt x="15139" y="-4544"/>
                    <a:pt x="-3570" y="3364"/>
                    <a:pt x="609" y="7286"/>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60" name="Freeform 112">
              <a:extLst>
                <a:ext uri="{FF2B5EF4-FFF2-40B4-BE49-F238E27FC236}">
                  <a16:creationId xmlns:a16="http://schemas.microsoft.com/office/drawing/2014/main" id="{E761B61C-0C04-CE1B-217F-A7C5A6B695DE}"/>
                </a:ext>
              </a:extLst>
            </p:cNvPr>
            <p:cNvSpPr/>
            <p:nvPr/>
          </p:nvSpPr>
          <p:spPr>
            <a:xfrm>
              <a:off x="6610314" y="3156676"/>
              <a:ext cx="12859" cy="6429"/>
            </a:xfrm>
            <a:custGeom>
              <a:avLst/>
              <a:gdLst>
                <a:gd name="connsiteX0" fmla="*/ 762 w 12858"/>
                <a:gd name="connsiteY0" fmla="*/ 8120 h 6429"/>
                <a:gd name="connsiteX1" fmla="*/ 13621 w 12858"/>
                <a:gd name="connsiteY1" fmla="*/ 1240 h 6429"/>
                <a:gd name="connsiteX2" fmla="*/ 762 w 12858"/>
                <a:gd name="connsiteY2" fmla="*/ 8120 h 6429"/>
              </a:gdLst>
              <a:ahLst/>
              <a:cxnLst>
                <a:cxn ang="0">
                  <a:pos x="connsiteX0" y="connsiteY0"/>
                </a:cxn>
                <a:cxn ang="0">
                  <a:pos x="connsiteX1" y="connsiteY1"/>
                </a:cxn>
                <a:cxn ang="0">
                  <a:pos x="connsiteX2" y="connsiteY2"/>
                </a:cxn>
              </a:cxnLst>
              <a:rect l="l" t="t" r="r" b="b"/>
              <a:pathLst>
                <a:path w="12858" h="6429">
                  <a:moveTo>
                    <a:pt x="762" y="8120"/>
                  </a:moveTo>
                  <a:cubicBezTo>
                    <a:pt x="3848" y="9213"/>
                    <a:pt x="13621" y="5934"/>
                    <a:pt x="13621" y="1240"/>
                  </a:cubicBezTo>
                  <a:cubicBezTo>
                    <a:pt x="13621" y="-3453"/>
                    <a:pt x="-3802" y="6577"/>
                    <a:pt x="762" y="8120"/>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61" name="Freeform 113">
              <a:extLst>
                <a:ext uri="{FF2B5EF4-FFF2-40B4-BE49-F238E27FC236}">
                  <a16:creationId xmlns:a16="http://schemas.microsoft.com/office/drawing/2014/main" id="{A36AE378-5EE6-2952-73F3-5EE0DA411BD0}"/>
                </a:ext>
              </a:extLst>
            </p:cNvPr>
            <p:cNvSpPr/>
            <p:nvPr/>
          </p:nvSpPr>
          <p:spPr>
            <a:xfrm>
              <a:off x="6427444" y="3208492"/>
              <a:ext cx="32147" cy="25718"/>
            </a:xfrm>
            <a:custGeom>
              <a:avLst/>
              <a:gdLst>
                <a:gd name="connsiteX0" fmla="*/ 36013 w 32146"/>
                <a:gd name="connsiteY0" fmla="*/ 25484 h 25717"/>
                <a:gd name="connsiteX1" fmla="*/ 9 w 32146"/>
                <a:gd name="connsiteY1" fmla="*/ 538 h 25717"/>
                <a:gd name="connsiteX2" fmla="*/ 36013 w 32146"/>
                <a:gd name="connsiteY2" fmla="*/ 25484 h 25717"/>
              </a:gdLst>
              <a:ahLst/>
              <a:cxnLst>
                <a:cxn ang="0">
                  <a:pos x="connsiteX0" y="connsiteY0"/>
                </a:cxn>
                <a:cxn ang="0">
                  <a:pos x="connsiteX1" y="connsiteY1"/>
                </a:cxn>
                <a:cxn ang="0">
                  <a:pos x="connsiteX2" y="connsiteY2"/>
                </a:cxn>
              </a:cxnLst>
              <a:rect l="l" t="t" r="r" b="b"/>
              <a:pathLst>
                <a:path w="32146" h="25717">
                  <a:moveTo>
                    <a:pt x="36013" y="25484"/>
                  </a:moveTo>
                  <a:cubicBezTo>
                    <a:pt x="40450" y="22591"/>
                    <a:pt x="-699" y="-4091"/>
                    <a:pt x="9" y="538"/>
                  </a:cubicBezTo>
                  <a:cubicBezTo>
                    <a:pt x="716" y="5167"/>
                    <a:pt x="31641" y="28699"/>
                    <a:pt x="36013" y="25484"/>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62" name="Freeform 114">
              <a:extLst>
                <a:ext uri="{FF2B5EF4-FFF2-40B4-BE49-F238E27FC236}">
                  <a16:creationId xmlns:a16="http://schemas.microsoft.com/office/drawing/2014/main" id="{22769D9E-3AF1-0551-8366-96816FBA1E36}"/>
                </a:ext>
              </a:extLst>
            </p:cNvPr>
            <p:cNvSpPr/>
            <p:nvPr/>
          </p:nvSpPr>
          <p:spPr>
            <a:xfrm>
              <a:off x="5974707" y="2983375"/>
              <a:ext cx="32147" cy="12859"/>
            </a:xfrm>
            <a:custGeom>
              <a:avLst/>
              <a:gdLst>
                <a:gd name="connsiteX0" fmla="*/ 119 w 32146"/>
                <a:gd name="connsiteY0" fmla="*/ 5706 h 12858"/>
                <a:gd name="connsiteX1" fmla="*/ 16964 w 32146"/>
                <a:gd name="connsiteY1" fmla="*/ 8278 h 12858"/>
                <a:gd name="connsiteX2" fmla="*/ 32780 w 32146"/>
                <a:gd name="connsiteY2" fmla="*/ 13743 h 12858"/>
                <a:gd name="connsiteX3" fmla="*/ 24357 w 32146"/>
                <a:gd name="connsiteY3" fmla="*/ 1270 h 12858"/>
                <a:gd name="connsiteX4" fmla="*/ 119 w 32146"/>
                <a:gd name="connsiteY4" fmla="*/ 5706 h 12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46" h="12858">
                  <a:moveTo>
                    <a:pt x="119" y="5706"/>
                  </a:moveTo>
                  <a:cubicBezTo>
                    <a:pt x="1533" y="10078"/>
                    <a:pt x="9248" y="8278"/>
                    <a:pt x="16964" y="8278"/>
                  </a:cubicBezTo>
                  <a:cubicBezTo>
                    <a:pt x="24679" y="8278"/>
                    <a:pt x="28729" y="13743"/>
                    <a:pt x="32780" y="13743"/>
                  </a:cubicBezTo>
                  <a:cubicBezTo>
                    <a:pt x="36830" y="13743"/>
                    <a:pt x="33873" y="4227"/>
                    <a:pt x="24357" y="1270"/>
                  </a:cubicBezTo>
                  <a:cubicBezTo>
                    <a:pt x="14842" y="-1688"/>
                    <a:pt x="-1553" y="820"/>
                    <a:pt x="119" y="5706"/>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63" name="Freeform 115">
              <a:extLst>
                <a:ext uri="{FF2B5EF4-FFF2-40B4-BE49-F238E27FC236}">
                  <a16:creationId xmlns:a16="http://schemas.microsoft.com/office/drawing/2014/main" id="{9A60143B-C80E-6278-4C93-B61D47D69F7A}"/>
                </a:ext>
              </a:extLst>
            </p:cNvPr>
            <p:cNvSpPr/>
            <p:nvPr/>
          </p:nvSpPr>
          <p:spPr>
            <a:xfrm>
              <a:off x="5733124" y="2863193"/>
              <a:ext cx="128588" cy="135017"/>
            </a:xfrm>
            <a:custGeom>
              <a:avLst/>
              <a:gdLst>
                <a:gd name="connsiteX0" fmla="*/ 1372 w 128587"/>
                <a:gd name="connsiteY0" fmla="*/ 77024 h 135016"/>
                <a:gd name="connsiteX1" fmla="*/ 7801 w 128587"/>
                <a:gd name="connsiteY1" fmla="*/ 94255 h 135016"/>
                <a:gd name="connsiteX2" fmla="*/ 18474 w 128587"/>
                <a:gd name="connsiteY2" fmla="*/ 106728 h 135016"/>
                <a:gd name="connsiteX3" fmla="*/ 30239 w 128587"/>
                <a:gd name="connsiteY3" fmla="*/ 123316 h 135016"/>
                <a:gd name="connsiteX4" fmla="*/ 40141 w 128587"/>
                <a:gd name="connsiteY4" fmla="*/ 128073 h 135016"/>
                <a:gd name="connsiteX5" fmla="*/ 56664 w 128587"/>
                <a:gd name="connsiteY5" fmla="*/ 126209 h 135016"/>
                <a:gd name="connsiteX6" fmla="*/ 72481 w 128587"/>
                <a:gd name="connsiteY6" fmla="*/ 133602 h 135016"/>
                <a:gd name="connsiteX7" fmla="*/ 90483 w 128587"/>
                <a:gd name="connsiteY7" fmla="*/ 130645 h 135016"/>
                <a:gd name="connsiteX8" fmla="*/ 99998 w 128587"/>
                <a:gd name="connsiteY8" fmla="*/ 103063 h 135016"/>
                <a:gd name="connsiteX9" fmla="*/ 107392 w 128587"/>
                <a:gd name="connsiteY9" fmla="*/ 83775 h 135016"/>
                <a:gd name="connsiteX10" fmla="*/ 126102 w 128587"/>
                <a:gd name="connsiteY10" fmla="*/ 73102 h 135016"/>
                <a:gd name="connsiteX11" fmla="*/ 117679 w 128587"/>
                <a:gd name="connsiteY11" fmla="*/ 63201 h 135016"/>
                <a:gd name="connsiteX12" fmla="*/ 113629 w 128587"/>
                <a:gd name="connsiteY12" fmla="*/ 53300 h 135016"/>
                <a:gd name="connsiteX13" fmla="*/ 109578 w 128587"/>
                <a:gd name="connsiteY13" fmla="*/ 42241 h 135016"/>
                <a:gd name="connsiteX14" fmla="*/ 110285 w 128587"/>
                <a:gd name="connsiteY14" fmla="*/ 33111 h 135016"/>
                <a:gd name="connsiteX15" fmla="*/ 112150 w 128587"/>
                <a:gd name="connsiteY15" fmla="*/ 32147 h 135016"/>
                <a:gd name="connsiteX16" fmla="*/ 119865 w 128587"/>
                <a:gd name="connsiteY16" fmla="*/ 24625 h 135016"/>
                <a:gd name="connsiteX17" fmla="*/ 131245 w 128587"/>
                <a:gd name="connsiteY17" fmla="*/ 19867 h 135016"/>
                <a:gd name="connsiteX18" fmla="*/ 122823 w 128587"/>
                <a:gd name="connsiteY18" fmla="*/ 12537 h 135016"/>
                <a:gd name="connsiteX19" fmla="*/ 111764 w 128587"/>
                <a:gd name="connsiteY19" fmla="*/ 9580 h 135016"/>
                <a:gd name="connsiteX20" fmla="*/ 100384 w 128587"/>
                <a:gd name="connsiteY20" fmla="*/ 0 h 135016"/>
                <a:gd name="connsiteX21" fmla="*/ 90483 w 128587"/>
                <a:gd name="connsiteY21" fmla="*/ 12537 h 135016"/>
                <a:gd name="connsiteX22" fmla="*/ 84053 w 128587"/>
                <a:gd name="connsiteY22" fmla="*/ 20960 h 135016"/>
                <a:gd name="connsiteX23" fmla="*/ 81353 w 128587"/>
                <a:gd name="connsiteY23" fmla="*/ 24367 h 135016"/>
                <a:gd name="connsiteX24" fmla="*/ 74924 w 128587"/>
                <a:gd name="connsiteY24" fmla="*/ 27196 h 135016"/>
                <a:gd name="connsiteX25" fmla="*/ 66308 w 128587"/>
                <a:gd name="connsiteY25" fmla="*/ 25782 h 135016"/>
                <a:gd name="connsiteX26" fmla="*/ 66308 w 128587"/>
                <a:gd name="connsiteY26" fmla="*/ 25782 h 135016"/>
                <a:gd name="connsiteX27" fmla="*/ 55250 w 128587"/>
                <a:gd name="connsiteY27" fmla="*/ 43077 h 135016"/>
                <a:gd name="connsiteX28" fmla="*/ 37248 w 128587"/>
                <a:gd name="connsiteY28" fmla="*/ 48606 h 135016"/>
                <a:gd name="connsiteX29" fmla="*/ 29147 w 128587"/>
                <a:gd name="connsiteY29" fmla="*/ 64358 h 135016"/>
                <a:gd name="connsiteX30" fmla="*/ 10759 w 128587"/>
                <a:gd name="connsiteY30" fmla="*/ 59729 h 135016"/>
                <a:gd name="connsiteX31" fmla="*/ 9344 w 128587"/>
                <a:gd name="connsiteY31" fmla="*/ 59729 h 135016"/>
                <a:gd name="connsiteX32" fmla="*/ 1372 w 128587"/>
                <a:gd name="connsiteY32" fmla="*/ 77024 h 13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8587" h="135016">
                  <a:moveTo>
                    <a:pt x="1372" y="77024"/>
                  </a:moveTo>
                  <a:cubicBezTo>
                    <a:pt x="6901" y="82167"/>
                    <a:pt x="5422" y="90204"/>
                    <a:pt x="7801" y="94255"/>
                  </a:cubicBezTo>
                  <a:cubicBezTo>
                    <a:pt x="10180" y="98305"/>
                    <a:pt x="18474" y="99013"/>
                    <a:pt x="18474" y="106728"/>
                  </a:cubicBezTo>
                  <a:cubicBezTo>
                    <a:pt x="18474" y="114443"/>
                    <a:pt x="25417" y="126594"/>
                    <a:pt x="30239" y="123316"/>
                  </a:cubicBezTo>
                  <a:cubicBezTo>
                    <a:pt x="35062" y="120037"/>
                    <a:pt x="38662" y="124794"/>
                    <a:pt x="40141" y="128073"/>
                  </a:cubicBezTo>
                  <a:cubicBezTo>
                    <a:pt x="41620" y="131352"/>
                    <a:pt x="53000" y="125502"/>
                    <a:pt x="56664" y="126209"/>
                  </a:cubicBezTo>
                  <a:cubicBezTo>
                    <a:pt x="60329" y="126916"/>
                    <a:pt x="71709" y="129166"/>
                    <a:pt x="72481" y="133602"/>
                  </a:cubicBezTo>
                  <a:cubicBezTo>
                    <a:pt x="73252" y="138039"/>
                    <a:pt x="83475" y="133217"/>
                    <a:pt x="90483" y="130645"/>
                  </a:cubicBezTo>
                  <a:cubicBezTo>
                    <a:pt x="97491" y="128073"/>
                    <a:pt x="93440" y="107113"/>
                    <a:pt x="99998" y="103063"/>
                  </a:cubicBezTo>
                  <a:cubicBezTo>
                    <a:pt x="106068" y="98665"/>
                    <a:pt x="108967" y="91104"/>
                    <a:pt x="107392" y="83775"/>
                  </a:cubicBezTo>
                  <a:cubicBezTo>
                    <a:pt x="106620" y="76445"/>
                    <a:pt x="123530" y="76060"/>
                    <a:pt x="126102" y="73102"/>
                  </a:cubicBezTo>
                  <a:cubicBezTo>
                    <a:pt x="128673" y="70145"/>
                    <a:pt x="122437" y="65387"/>
                    <a:pt x="117679" y="63201"/>
                  </a:cubicBezTo>
                  <a:cubicBezTo>
                    <a:pt x="112921" y="61015"/>
                    <a:pt x="116908" y="56257"/>
                    <a:pt x="113629" y="53300"/>
                  </a:cubicBezTo>
                  <a:cubicBezTo>
                    <a:pt x="110350" y="50342"/>
                    <a:pt x="104820" y="42627"/>
                    <a:pt x="109578" y="42241"/>
                  </a:cubicBezTo>
                  <a:cubicBezTo>
                    <a:pt x="114336" y="41855"/>
                    <a:pt x="106235" y="35297"/>
                    <a:pt x="110285" y="33111"/>
                  </a:cubicBezTo>
                  <a:lnTo>
                    <a:pt x="112150" y="32147"/>
                  </a:lnTo>
                  <a:cubicBezTo>
                    <a:pt x="116522" y="30025"/>
                    <a:pt x="122758" y="27196"/>
                    <a:pt x="119865" y="24625"/>
                  </a:cubicBezTo>
                  <a:cubicBezTo>
                    <a:pt x="116972" y="22053"/>
                    <a:pt x="129766" y="24239"/>
                    <a:pt x="131245" y="19867"/>
                  </a:cubicBezTo>
                  <a:cubicBezTo>
                    <a:pt x="132724" y="15495"/>
                    <a:pt x="126102" y="11766"/>
                    <a:pt x="122823" y="12537"/>
                  </a:cubicBezTo>
                  <a:cubicBezTo>
                    <a:pt x="119544" y="13309"/>
                    <a:pt x="111764" y="12859"/>
                    <a:pt x="111764" y="9580"/>
                  </a:cubicBezTo>
                  <a:cubicBezTo>
                    <a:pt x="111764" y="6301"/>
                    <a:pt x="104820" y="0"/>
                    <a:pt x="100384" y="0"/>
                  </a:cubicBezTo>
                  <a:cubicBezTo>
                    <a:pt x="95948" y="0"/>
                    <a:pt x="90804" y="8808"/>
                    <a:pt x="90483" y="12537"/>
                  </a:cubicBezTo>
                  <a:cubicBezTo>
                    <a:pt x="90161" y="16266"/>
                    <a:pt x="83089" y="15816"/>
                    <a:pt x="84053" y="20960"/>
                  </a:cubicBezTo>
                  <a:cubicBezTo>
                    <a:pt x="84053" y="22953"/>
                    <a:pt x="83025" y="23853"/>
                    <a:pt x="81353" y="24367"/>
                  </a:cubicBezTo>
                  <a:cubicBezTo>
                    <a:pt x="79681" y="24882"/>
                    <a:pt x="74924" y="25203"/>
                    <a:pt x="74924" y="27196"/>
                  </a:cubicBezTo>
                  <a:cubicBezTo>
                    <a:pt x="74924" y="30411"/>
                    <a:pt x="69330" y="25975"/>
                    <a:pt x="66308" y="25782"/>
                  </a:cubicBezTo>
                  <a:lnTo>
                    <a:pt x="66308" y="25782"/>
                  </a:lnTo>
                  <a:cubicBezTo>
                    <a:pt x="63351" y="25782"/>
                    <a:pt x="56728" y="36069"/>
                    <a:pt x="55250" y="43077"/>
                  </a:cubicBezTo>
                  <a:cubicBezTo>
                    <a:pt x="53771" y="50085"/>
                    <a:pt x="47213" y="47835"/>
                    <a:pt x="37248" y="48606"/>
                  </a:cubicBezTo>
                  <a:cubicBezTo>
                    <a:pt x="27282" y="49378"/>
                    <a:pt x="31397" y="59600"/>
                    <a:pt x="29147" y="64358"/>
                  </a:cubicBezTo>
                  <a:cubicBezTo>
                    <a:pt x="26896" y="69116"/>
                    <a:pt x="16288" y="60822"/>
                    <a:pt x="10759" y="59729"/>
                  </a:cubicBezTo>
                  <a:cubicBezTo>
                    <a:pt x="10289" y="59671"/>
                    <a:pt x="9813" y="59671"/>
                    <a:pt x="9344" y="59729"/>
                  </a:cubicBezTo>
                  <a:cubicBezTo>
                    <a:pt x="4715" y="60115"/>
                    <a:pt x="-3193" y="72716"/>
                    <a:pt x="1372" y="77024"/>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64" name="Freeform 116">
              <a:extLst>
                <a:ext uri="{FF2B5EF4-FFF2-40B4-BE49-F238E27FC236}">
                  <a16:creationId xmlns:a16="http://schemas.microsoft.com/office/drawing/2014/main" id="{29E3055A-EC8A-D348-5662-4F23C0FAB1FF}"/>
                </a:ext>
              </a:extLst>
            </p:cNvPr>
            <p:cNvSpPr/>
            <p:nvPr/>
          </p:nvSpPr>
          <p:spPr>
            <a:xfrm>
              <a:off x="5567432" y="2877028"/>
              <a:ext cx="135017" cy="141446"/>
            </a:xfrm>
            <a:custGeom>
              <a:avLst/>
              <a:gdLst>
                <a:gd name="connsiteX0" fmla="*/ 131445 w 135016"/>
                <a:gd name="connsiteY0" fmla="*/ 125490 h 141446"/>
                <a:gd name="connsiteX1" fmla="*/ 133245 w 135016"/>
                <a:gd name="connsiteY1" fmla="*/ 112631 h 141446"/>
                <a:gd name="connsiteX2" fmla="*/ 138389 w 135016"/>
                <a:gd name="connsiteY2" fmla="*/ 109673 h 141446"/>
                <a:gd name="connsiteX3" fmla="*/ 138774 w 135016"/>
                <a:gd name="connsiteY3" fmla="*/ 101958 h 141446"/>
                <a:gd name="connsiteX4" fmla="*/ 128487 w 135016"/>
                <a:gd name="connsiteY4" fmla="*/ 92057 h 141446"/>
                <a:gd name="connsiteX5" fmla="*/ 127009 w 135016"/>
                <a:gd name="connsiteY5" fmla="*/ 97586 h 141446"/>
                <a:gd name="connsiteX6" fmla="*/ 131766 w 135016"/>
                <a:gd name="connsiteY6" fmla="*/ 103437 h 141446"/>
                <a:gd name="connsiteX7" fmla="*/ 124051 w 135016"/>
                <a:gd name="connsiteY7" fmla="*/ 101251 h 141446"/>
                <a:gd name="connsiteX8" fmla="*/ 116336 w 135016"/>
                <a:gd name="connsiteY8" fmla="*/ 94822 h 141446"/>
                <a:gd name="connsiteX9" fmla="*/ 105342 w 135016"/>
                <a:gd name="connsiteY9" fmla="*/ 83827 h 141446"/>
                <a:gd name="connsiteX10" fmla="*/ 102770 w 135016"/>
                <a:gd name="connsiteY10" fmla="*/ 75019 h 141446"/>
                <a:gd name="connsiteX11" fmla="*/ 96341 w 135016"/>
                <a:gd name="connsiteY11" fmla="*/ 63575 h 141446"/>
                <a:gd name="connsiteX12" fmla="*/ 89911 w 135016"/>
                <a:gd name="connsiteY12" fmla="*/ 58110 h 141446"/>
                <a:gd name="connsiteX13" fmla="*/ 83482 w 135016"/>
                <a:gd name="connsiteY13" fmla="*/ 51680 h 141446"/>
                <a:gd name="connsiteX14" fmla="*/ 75766 w 135016"/>
                <a:gd name="connsiteY14" fmla="*/ 48016 h 141446"/>
                <a:gd name="connsiteX15" fmla="*/ 66187 w 135016"/>
                <a:gd name="connsiteY15" fmla="*/ 43965 h 141446"/>
                <a:gd name="connsiteX16" fmla="*/ 55514 w 135016"/>
                <a:gd name="connsiteY16" fmla="*/ 33357 h 141446"/>
                <a:gd name="connsiteX17" fmla="*/ 34619 w 135016"/>
                <a:gd name="connsiteY17" fmla="*/ 14583 h 141446"/>
                <a:gd name="connsiteX18" fmla="*/ 16616 w 135016"/>
                <a:gd name="connsiteY18" fmla="*/ 6160 h 141446"/>
                <a:gd name="connsiteX19" fmla="*/ 414 w 135016"/>
                <a:gd name="connsiteY19" fmla="*/ 1338 h 141446"/>
                <a:gd name="connsiteX20" fmla="*/ 17324 w 135016"/>
                <a:gd name="connsiteY20" fmla="*/ 25256 h 141446"/>
                <a:gd name="connsiteX21" fmla="*/ 34233 w 135016"/>
                <a:gd name="connsiteY21" fmla="*/ 42872 h 141446"/>
                <a:gd name="connsiteX22" fmla="*/ 47799 w 135016"/>
                <a:gd name="connsiteY22" fmla="*/ 67883 h 141446"/>
                <a:gd name="connsiteX23" fmla="*/ 67087 w 135016"/>
                <a:gd name="connsiteY23" fmla="*/ 96557 h 141446"/>
                <a:gd name="connsiteX24" fmla="*/ 85089 w 135016"/>
                <a:gd name="connsiteY24" fmla="*/ 117839 h 141446"/>
                <a:gd name="connsiteX25" fmla="*/ 107463 w 135016"/>
                <a:gd name="connsiteY25" fmla="*/ 137127 h 141446"/>
                <a:gd name="connsiteX26" fmla="*/ 113893 w 135016"/>
                <a:gd name="connsiteY26" fmla="*/ 143556 h 141446"/>
                <a:gd name="connsiteX27" fmla="*/ 127137 w 135016"/>
                <a:gd name="connsiteY27" fmla="*/ 143942 h 141446"/>
                <a:gd name="connsiteX28" fmla="*/ 131445 w 135016"/>
                <a:gd name="connsiteY28" fmla="*/ 125490 h 14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016" h="141446">
                  <a:moveTo>
                    <a:pt x="131445" y="125490"/>
                  </a:moveTo>
                  <a:cubicBezTo>
                    <a:pt x="131670" y="121156"/>
                    <a:pt x="132274" y="116855"/>
                    <a:pt x="133245" y="112631"/>
                  </a:cubicBezTo>
                  <a:cubicBezTo>
                    <a:pt x="133245" y="110059"/>
                    <a:pt x="135110" y="108966"/>
                    <a:pt x="138389" y="109673"/>
                  </a:cubicBezTo>
                  <a:cubicBezTo>
                    <a:pt x="141668" y="110381"/>
                    <a:pt x="141346" y="102730"/>
                    <a:pt x="138774" y="101958"/>
                  </a:cubicBezTo>
                  <a:cubicBezTo>
                    <a:pt x="136203" y="101187"/>
                    <a:pt x="134724" y="92057"/>
                    <a:pt x="128487" y="92057"/>
                  </a:cubicBezTo>
                  <a:cubicBezTo>
                    <a:pt x="122251" y="92057"/>
                    <a:pt x="123344" y="97200"/>
                    <a:pt x="127009" y="97586"/>
                  </a:cubicBezTo>
                  <a:cubicBezTo>
                    <a:pt x="130674" y="97972"/>
                    <a:pt x="132859" y="100865"/>
                    <a:pt x="131766" y="103437"/>
                  </a:cubicBezTo>
                  <a:cubicBezTo>
                    <a:pt x="130674" y="106009"/>
                    <a:pt x="129195" y="100865"/>
                    <a:pt x="124051" y="101251"/>
                  </a:cubicBezTo>
                  <a:cubicBezTo>
                    <a:pt x="118908" y="101637"/>
                    <a:pt x="122251" y="94822"/>
                    <a:pt x="116336" y="94822"/>
                  </a:cubicBezTo>
                  <a:cubicBezTo>
                    <a:pt x="110421" y="94822"/>
                    <a:pt x="111578" y="83827"/>
                    <a:pt x="105342" y="83827"/>
                  </a:cubicBezTo>
                  <a:cubicBezTo>
                    <a:pt x="99105" y="83827"/>
                    <a:pt x="98912" y="78684"/>
                    <a:pt x="102770" y="75019"/>
                  </a:cubicBezTo>
                  <a:cubicBezTo>
                    <a:pt x="106627" y="71354"/>
                    <a:pt x="96341" y="68011"/>
                    <a:pt x="96341" y="63575"/>
                  </a:cubicBezTo>
                  <a:cubicBezTo>
                    <a:pt x="96341" y="59138"/>
                    <a:pt x="89911" y="61775"/>
                    <a:pt x="89911" y="58110"/>
                  </a:cubicBezTo>
                  <a:cubicBezTo>
                    <a:pt x="89911" y="54445"/>
                    <a:pt x="86954" y="56245"/>
                    <a:pt x="83482" y="51680"/>
                  </a:cubicBezTo>
                  <a:cubicBezTo>
                    <a:pt x="80010" y="47116"/>
                    <a:pt x="78660" y="51680"/>
                    <a:pt x="75766" y="48016"/>
                  </a:cubicBezTo>
                  <a:cubicBezTo>
                    <a:pt x="72873" y="44351"/>
                    <a:pt x="68759" y="42872"/>
                    <a:pt x="66187" y="43965"/>
                  </a:cubicBezTo>
                  <a:cubicBezTo>
                    <a:pt x="63615" y="45058"/>
                    <a:pt x="57764" y="39207"/>
                    <a:pt x="55514" y="33357"/>
                  </a:cubicBezTo>
                  <a:cubicBezTo>
                    <a:pt x="53778" y="28663"/>
                    <a:pt x="36804" y="20819"/>
                    <a:pt x="34619" y="14583"/>
                  </a:cubicBezTo>
                  <a:cubicBezTo>
                    <a:pt x="32433" y="8346"/>
                    <a:pt x="26518" y="5775"/>
                    <a:pt x="16616" y="6160"/>
                  </a:cubicBezTo>
                  <a:cubicBezTo>
                    <a:pt x="6715" y="6546"/>
                    <a:pt x="2729" y="-3548"/>
                    <a:pt x="414" y="1338"/>
                  </a:cubicBezTo>
                  <a:cubicBezTo>
                    <a:pt x="-2543" y="7768"/>
                    <a:pt x="11087" y="21591"/>
                    <a:pt x="17324" y="25256"/>
                  </a:cubicBezTo>
                  <a:cubicBezTo>
                    <a:pt x="23560" y="28921"/>
                    <a:pt x="26903" y="42165"/>
                    <a:pt x="34233" y="42872"/>
                  </a:cubicBezTo>
                  <a:cubicBezTo>
                    <a:pt x="41562" y="43579"/>
                    <a:pt x="42334" y="66789"/>
                    <a:pt x="47799" y="67883"/>
                  </a:cubicBezTo>
                  <a:cubicBezTo>
                    <a:pt x="53264" y="68975"/>
                    <a:pt x="65094" y="87171"/>
                    <a:pt x="67087" y="96557"/>
                  </a:cubicBezTo>
                  <a:cubicBezTo>
                    <a:pt x="69080" y="105944"/>
                    <a:pt x="81039" y="110895"/>
                    <a:pt x="85089" y="117839"/>
                  </a:cubicBezTo>
                  <a:cubicBezTo>
                    <a:pt x="89140" y="124783"/>
                    <a:pt x="105277" y="134362"/>
                    <a:pt x="107463" y="137127"/>
                  </a:cubicBezTo>
                  <a:cubicBezTo>
                    <a:pt x="109649" y="139891"/>
                    <a:pt x="111900" y="146707"/>
                    <a:pt x="113893" y="143556"/>
                  </a:cubicBezTo>
                  <a:cubicBezTo>
                    <a:pt x="115886" y="140406"/>
                    <a:pt x="123473" y="143556"/>
                    <a:pt x="127137" y="143942"/>
                  </a:cubicBezTo>
                  <a:cubicBezTo>
                    <a:pt x="130802" y="144328"/>
                    <a:pt x="131766" y="130762"/>
                    <a:pt x="131445" y="125490"/>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65" name="Freeform 117">
              <a:extLst>
                <a:ext uri="{FF2B5EF4-FFF2-40B4-BE49-F238E27FC236}">
                  <a16:creationId xmlns:a16="http://schemas.microsoft.com/office/drawing/2014/main" id="{63194087-C289-30C2-45F9-5ACD61CD9BEA}"/>
                </a:ext>
              </a:extLst>
            </p:cNvPr>
            <p:cNvSpPr/>
            <p:nvPr/>
          </p:nvSpPr>
          <p:spPr>
            <a:xfrm>
              <a:off x="5694011" y="3021857"/>
              <a:ext cx="122158" cy="32147"/>
            </a:xfrm>
            <a:custGeom>
              <a:avLst/>
              <a:gdLst>
                <a:gd name="connsiteX0" fmla="*/ 109214 w 122158"/>
                <a:gd name="connsiteY0" fmla="*/ 33318 h 32146"/>
                <a:gd name="connsiteX1" fmla="*/ 123874 w 122158"/>
                <a:gd name="connsiteY1" fmla="*/ 33704 h 32146"/>
                <a:gd name="connsiteX2" fmla="*/ 111401 w 122158"/>
                <a:gd name="connsiteY2" fmla="*/ 25988 h 32146"/>
                <a:gd name="connsiteX3" fmla="*/ 89733 w 122158"/>
                <a:gd name="connsiteY3" fmla="*/ 22710 h 32146"/>
                <a:gd name="connsiteX4" fmla="*/ 102206 w 122158"/>
                <a:gd name="connsiteY4" fmla="*/ 14223 h 32146"/>
                <a:gd name="connsiteX5" fmla="*/ 87548 w 122158"/>
                <a:gd name="connsiteY5" fmla="*/ 13901 h 32146"/>
                <a:gd name="connsiteX6" fmla="*/ 61830 w 122158"/>
                <a:gd name="connsiteY6" fmla="*/ 10944 h 32146"/>
                <a:gd name="connsiteX7" fmla="*/ 35341 w 122158"/>
                <a:gd name="connsiteY7" fmla="*/ 5029 h 32146"/>
                <a:gd name="connsiteX8" fmla="*/ 6280 w 122158"/>
                <a:gd name="connsiteY8" fmla="*/ 3550 h 32146"/>
                <a:gd name="connsiteX9" fmla="*/ 430 w 122158"/>
                <a:gd name="connsiteY9" fmla="*/ 10944 h 32146"/>
                <a:gd name="connsiteX10" fmla="*/ 9624 w 122158"/>
                <a:gd name="connsiteY10" fmla="*/ 12744 h 32146"/>
                <a:gd name="connsiteX11" fmla="*/ 16053 w 122158"/>
                <a:gd name="connsiteY11" fmla="*/ 19752 h 32146"/>
                <a:gd name="connsiteX12" fmla="*/ 38106 w 122158"/>
                <a:gd name="connsiteY12" fmla="*/ 21616 h 32146"/>
                <a:gd name="connsiteX13" fmla="*/ 61637 w 122158"/>
                <a:gd name="connsiteY13" fmla="*/ 27467 h 32146"/>
                <a:gd name="connsiteX14" fmla="*/ 92498 w 122158"/>
                <a:gd name="connsiteY14" fmla="*/ 32611 h 32146"/>
                <a:gd name="connsiteX15" fmla="*/ 109214 w 122158"/>
                <a:gd name="connsiteY15" fmla="*/ 33318 h 3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158" h="32146">
                  <a:moveTo>
                    <a:pt x="109214" y="33318"/>
                  </a:moveTo>
                  <a:cubicBezTo>
                    <a:pt x="111786" y="29653"/>
                    <a:pt x="116544" y="39233"/>
                    <a:pt x="123874" y="33704"/>
                  </a:cubicBezTo>
                  <a:cubicBezTo>
                    <a:pt x="131203" y="28175"/>
                    <a:pt x="111786" y="30425"/>
                    <a:pt x="111401" y="25988"/>
                  </a:cubicBezTo>
                  <a:cubicBezTo>
                    <a:pt x="111015" y="21552"/>
                    <a:pt x="96677" y="25603"/>
                    <a:pt x="89733" y="22710"/>
                  </a:cubicBezTo>
                  <a:cubicBezTo>
                    <a:pt x="82790" y="19816"/>
                    <a:pt x="97449" y="17180"/>
                    <a:pt x="102206" y="14223"/>
                  </a:cubicBezTo>
                  <a:cubicBezTo>
                    <a:pt x="106964" y="11265"/>
                    <a:pt x="99249" y="10172"/>
                    <a:pt x="87548" y="13901"/>
                  </a:cubicBezTo>
                  <a:cubicBezTo>
                    <a:pt x="75846" y="17630"/>
                    <a:pt x="61830" y="5800"/>
                    <a:pt x="61830" y="10944"/>
                  </a:cubicBezTo>
                  <a:cubicBezTo>
                    <a:pt x="61830" y="16087"/>
                    <a:pt x="40484" y="8693"/>
                    <a:pt x="35341" y="5029"/>
                  </a:cubicBezTo>
                  <a:cubicBezTo>
                    <a:pt x="30198" y="1364"/>
                    <a:pt x="10331" y="-3394"/>
                    <a:pt x="6280" y="3550"/>
                  </a:cubicBezTo>
                  <a:cubicBezTo>
                    <a:pt x="2230" y="10494"/>
                    <a:pt x="-1242" y="4321"/>
                    <a:pt x="430" y="10944"/>
                  </a:cubicBezTo>
                  <a:cubicBezTo>
                    <a:pt x="1522" y="15316"/>
                    <a:pt x="6280" y="12744"/>
                    <a:pt x="9624" y="12744"/>
                  </a:cubicBezTo>
                  <a:cubicBezTo>
                    <a:pt x="12967" y="12744"/>
                    <a:pt x="11488" y="19173"/>
                    <a:pt x="16053" y="19752"/>
                  </a:cubicBezTo>
                  <a:cubicBezTo>
                    <a:pt x="20618" y="20331"/>
                    <a:pt x="36627" y="24895"/>
                    <a:pt x="38106" y="21616"/>
                  </a:cubicBezTo>
                  <a:cubicBezTo>
                    <a:pt x="39584" y="18337"/>
                    <a:pt x="54243" y="21616"/>
                    <a:pt x="61637" y="27467"/>
                  </a:cubicBezTo>
                  <a:cubicBezTo>
                    <a:pt x="69031" y="33318"/>
                    <a:pt x="85876" y="33897"/>
                    <a:pt x="92498" y="32611"/>
                  </a:cubicBezTo>
                  <a:cubicBezTo>
                    <a:pt x="99120" y="31325"/>
                    <a:pt x="106643" y="36983"/>
                    <a:pt x="109214" y="33318"/>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66" name="Freeform 118">
              <a:extLst>
                <a:ext uri="{FF2B5EF4-FFF2-40B4-BE49-F238E27FC236}">
                  <a16:creationId xmlns:a16="http://schemas.microsoft.com/office/drawing/2014/main" id="{53CE66F9-DDE7-1F12-167E-62D80B23761C}"/>
                </a:ext>
              </a:extLst>
            </p:cNvPr>
            <p:cNvSpPr/>
            <p:nvPr/>
          </p:nvSpPr>
          <p:spPr>
            <a:xfrm>
              <a:off x="5856675" y="2927750"/>
              <a:ext cx="77153" cy="90011"/>
            </a:xfrm>
            <a:custGeom>
              <a:avLst/>
              <a:gdLst>
                <a:gd name="connsiteX0" fmla="*/ 12322 w 77152"/>
                <a:gd name="connsiteY0" fmla="*/ 28991 h 90011"/>
                <a:gd name="connsiteX1" fmla="*/ 2357 w 77152"/>
                <a:gd name="connsiteY1" fmla="*/ 52844 h 90011"/>
                <a:gd name="connsiteX2" fmla="*/ 10072 w 77152"/>
                <a:gd name="connsiteY2" fmla="*/ 65702 h 90011"/>
                <a:gd name="connsiteX3" fmla="*/ 13801 w 77152"/>
                <a:gd name="connsiteY3" fmla="*/ 78561 h 90011"/>
                <a:gd name="connsiteX4" fmla="*/ 15280 w 77152"/>
                <a:gd name="connsiteY4" fmla="*/ 92899 h 90011"/>
                <a:gd name="connsiteX5" fmla="*/ 21709 w 77152"/>
                <a:gd name="connsiteY5" fmla="*/ 80811 h 90011"/>
                <a:gd name="connsiteX6" fmla="*/ 20231 w 77152"/>
                <a:gd name="connsiteY6" fmla="*/ 57987 h 90011"/>
                <a:gd name="connsiteX7" fmla="*/ 28267 w 77152"/>
                <a:gd name="connsiteY7" fmla="*/ 63131 h 90011"/>
                <a:gd name="connsiteX8" fmla="*/ 34697 w 77152"/>
                <a:gd name="connsiteY8" fmla="*/ 75668 h 90011"/>
                <a:gd name="connsiteX9" fmla="*/ 46077 w 77152"/>
                <a:gd name="connsiteY9" fmla="*/ 77082 h 90011"/>
                <a:gd name="connsiteX10" fmla="*/ 46784 w 77152"/>
                <a:gd name="connsiteY10" fmla="*/ 67567 h 90011"/>
                <a:gd name="connsiteX11" fmla="*/ 44212 w 77152"/>
                <a:gd name="connsiteY11" fmla="*/ 53229 h 90011"/>
                <a:gd name="connsiteX12" fmla="*/ 40162 w 77152"/>
                <a:gd name="connsiteY12" fmla="*/ 42942 h 90011"/>
                <a:gd name="connsiteX13" fmla="*/ 58935 w 77152"/>
                <a:gd name="connsiteY13" fmla="*/ 29376 h 90011"/>
                <a:gd name="connsiteX14" fmla="*/ 33540 w 77152"/>
                <a:gd name="connsiteY14" fmla="*/ 36706 h 90011"/>
                <a:gd name="connsiteX15" fmla="*/ 18109 w 77152"/>
                <a:gd name="connsiteY15" fmla="*/ 24554 h 90011"/>
                <a:gd name="connsiteX16" fmla="*/ 59321 w 77152"/>
                <a:gd name="connsiteY16" fmla="*/ 15361 h 90011"/>
                <a:gd name="connsiteX17" fmla="*/ 80988 w 77152"/>
                <a:gd name="connsiteY17" fmla="*/ 2502 h 90011"/>
                <a:gd name="connsiteX18" fmla="*/ 67744 w 77152"/>
                <a:gd name="connsiteY18" fmla="*/ 7645 h 90011"/>
                <a:gd name="connsiteX19" fmla="*/ 36497 w 77152"/>
                <a:gd name="connsiteY19" fmla="*/ 4366 h 90011"/>
                <a:gd name="connsiteX20" fmla="*/ 21452 w 77152"/>
                <a:gd name="connsiteY20" fmla="*/ 10796 h 90011"/>
                <a:gd name="connsiteX21" fmla="*/ 12322 w 77152"/>
                <a:gd name="connsiteY21" fmla="*/ 28991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152" h="90011">
                  <a:moveTo>
                    <a:pt x="12322" y="28991"/>
                  </a:moveTo>
                  <a:cubicBezTo>
                    <a:pt x="8979" y="30791"/>
                    <a:pt x="8979" y="42171"/>
                    <a:pt x="2357" y="52844"/>
                  </a:cubicBezTo>
                  <a:cubicBezTo>
                    <a:pt x="-4265" y="63516"/>
                    <a:pt x="4607" y="64995"/>
                    <a:pt x="10072" y="65702"/>
                  </a:cubicBezTo>
                  <a:cubicBezTo>
                    <a:pt x="15537" y="66410"/>
                    <a:pt x="14894" y="74125"/>
                    <a:pt x="13801" y="78561"/>
                  </a:cubicBezTo>
                  <a:cubicBezTo>
                    <a:pt x="12708" y="82997"/>
                    <a:pt x="10458" y="94699"/>
                    <a:pt x="15280" y="92899"/>
                  </a:cubicBezTo>
                  <a:cubicBezTo>
                    <a:pt x="21131" y="90713"/>
                    <a:pt x="24795" y="83383"/>
                    <a:pt x="21709" y="80811"/>
                  </a:cubicBezTo>
                  <a:cubicBezTo>
                    <a:pt x="18623" y="78240"/>
                    <a:pt x="18752" y="62038"/>
                    <a:pt x="20231" y="57987"/>
                  </a:cubicBezTo>
                  <a:cubicBezTo>
                    <a:pt x="21709" y="53937"/>
                    <a:pt x="31610" y="56894"/>
                    <a:pt x="28267" y="63131"/>
                  </a:cubicBezTo>
                  <a:cubicBezTo>
                    <a:pt x="24924" y="69367"/>
                    <a:pt x="34697" y="68660"/>
                    <a:pt x="34697" y="75668"/>
                  </a:cubicBezTo>
                  <a:cubicBezTo>
                    <a:pt x="34697" y="82676"/>
                    <a:pt x="40162" y="78947"/>
                    <a:pt x="46077" y="77082"/>
                  </a:cubicBezTo>
                  <a:cubicBezTo>
                    <a:pt x="51992" y="75218"/>
                    <a:pt x="50834" y="71939"/>
                    <a:pt x="46784" y="67567"/>
                  </a:cubicBezTo>
                  <a:cubicBezTo>
                    <a:pt x="42734" y="63195"/>
                    <a:pt x="49741" y="56894"/>
                    <a:pt x="44212" y="53229"/>
                  </a:cubicBezTo>
                  <a:cubicBezTo>
                    <a:pt x="38683" y="49565"/>
                    <a:pt x="35018" y="44035"/>
                    <a:pt x="40162" y="42942"/>
                  </a:cubicBezTo>
                  <a:cubicBezTo>
                    <a:pt x="45305" y="41849"/>
                    <a:pt x="60736" y="33041"/>
                    <a:pt x="58935" y="29376"/>
                  </a:cubicBezTo>
                  <a:cubicBezTo>
                    <a:pt x="57135" y="25712"/>
                    <a:pt x="35404" y="30084"/>
                    <a:pt x="33540" y="36706"/>
                  </a:cubicBezTo>
                  <a:cubicBezTo>
                    <a:pt x="31675" y="43328"/>
                    <a:pt x="16309" y="35934"/>
                    <a:pt x="18109" y="24554"/>
                  </a:cubicBezTo>
                  <a:cubicBezTo>
                    <a:pt x="19909" y="13175"/>
                    <a:pt x="50256" y="11310"/>
                    <a:pt x="59321" y="15361"/>
                  </a:cubicBezTo>
                  <a:cubicBezTo>
                    <a:pt x="68387" y="19411"/>
                    <a:pt x="77645" y="8931"/>
                    <a:pt x="80988" y="2502"/>
                  </a:cubicBezTo>
                  <a:cubicBezTo>
                    <a:pt x="84331" y="-3928"/>
                    <a:pt x="73980" y="3595"/>
                    <a:pt x="67744" y="7645"/>
                  </a:cubicBezTo>
                  <a:cubicBezTo>
                    <a:pt x="61507" y="11696"/>
                    <a:pt x="44984" y="7324"/>
                    <a:pt x="36497" y="4366"/>
                  </a:cubicBezTo>
                  <a:cubicBezTo>
                    <a:pt x="28010" y="1409"/>
                    <a:pt x="28396" y="9510"/>
                    <a:pt x="21452" y="10796"/>
                  </a:cubicBezTo>
                  <a:cubicBezTo>
                    <a:pt x="14508" y="12081"/>
                    <a:pt x="15601" y="27126"/>
                    <a:pt x="12322" y="28991"/>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67" name="Freeform 119">
              <a:extLst>
                <a:ext uri="{FF2B5EF4-FFF2-40B4-BE49-F238E27FC236}">
                  <a16:creationId xmlns:a16="http://schemas.microsoft.com/office/drawing/2014/main" id="{E4362914-1642-CB8D-D3E3-E926DC79D017}"/>
                </a:ext>
              </a:extLst>
            </p:cNvPr>
            <p:cNvSpPr/>
            <p:nvPr/>
          </p:nvSpPr>
          <p:spPr>
            <a:xfrm>
              <a:off x="6010691" y="2952850"/>
              <a:ext cx="244316" cy="128588"/>
            </a:xfrm>
            <a:custGeom>
              <a:avLst/>
              <a:gdLst>
                <a:gd name="connsiteX0" fmla="*/ 7082 w 244316"/>
                <a:gd name="connsiteY0" fmla="*/ 14499 h 128587"/>
                <a:gd name="connsiteX1" fmla="*/ 14091 w 244316"/>
                <a:gd name="connsiteY1" fmla="*/ 22986 h 128587"/>
                <a:gd name="connsiteX2" fmla="*/ 33893 w 244316"/>
                <a:gd name="connsiteY2" fmla="*/ 24079 h 128587"/>
                <a:gd name="connsiteX3" fmla="*/ 32800 w 244316"/>
                <a:gd name="connsiteY3" fmla="*/ 27744 h 128587"/>
                <a:gd name="connsiteX4" fmla="*/ 22191 w 244316"/>
                <a:gd name="connsiteY4" fmla="*/ 29608 h 128587"/>
                <a:gd name="connsiteX5" fmla="*/ 14798 w 244316"/>
                <a:gd name="connsiteY5" fmla="*/ 31409 h 128587"/>
                <a:gd name="connsiteX6" fmla="*/ 22513 w 244316"/>
                <a:gd name="connsiteY6" fmla="*/ 42467 h 128587"/>
                <a:gd name="connsiteX7" fmla="*/ 31000 w 244316"/>
                <a:gd name="connsiteY7" fmla="*/ 42467 h 128587"/>
                <a:gd name="connsiteX8" fmla="*/ 43859 w 244316"/>
                <a:gd name="connsiteY8" fmla="*/ 46132 h 128587"/>
                <a:gd name="connsiteX9" fmla="*/ 54853 w 244316"/>
                <a:gd name="connsiteY9" fmla="*/ 51982 h 128587"/>
                <a:gd name="connsiteX10" fmla="*/ 89764 w 244316"/>
                <a:gd name="connsiteY10" fmla="*/ 64134 h 128587"/>
                <a:gd name="connsiteX11" fmla="*/ 96772 w 244316"/>
                <a:gd name="connsiteY11" fmla="*/ 78472 h 128587"/>
                <a:gd name="connsiteX12" fmla="*/ 96387 w 244316"/>
                <a:gd name="connsiteY12" fmla="*/ 89466 h 128587"/>
                <a:gd name="connsiteX13" fmla="*/ 84621 w 244316"/>
                <a:gd name="connsiteY13" fmla="*/ 99431 h 128587"/>
                <a:gd name="connsiteX14" fmla="*/ 113296 w 244316"/>
                <a:gd name="connsiteY14" fmla="*/ 97953 h 128587"/>
                <a:gd name="connsiteX15" fmla="*/ 126540 w 244316"/>
                <a:gd name="connsiteY15" fmla="*/ 108240 h 128587"/>
                <a:gd name="connsiteX16" fmla="*/ 139399 w 244316"/>
                <a:gd name="connsiteY16" fmla="*/ 112612 h 128587"/>
                <a:gd name="connsiteX17" fmla="*/ 154508 w 244316"/>
                <a:gd name="connsiteY17" fmla="*/ 104189 h 128587"/>
                <a:gd name="connsiteX18" fmla="*/ 161838 w 244316"/>
                <a:gd name="connsiteY18" fmla="*/ 94995 h 128587"/>
                <a:gd name="connsiteX19" fmla="*/ 187941 w 244316"/>
                <a:gd name="connsiteY19" fmla="*/ 100846 h 128587"/>
                <a:gd name="connsiteX20" fmla="*/ 215137 w 244316"/>
                <a:gd name="connsiteY20" fmla="*/ 125149 h 128587"/>
                <a:gd name="connsiteX21" fmla="*/ 241176 w 244316"/>
                <a:gd name="connsiteY21" fmla="*/ 129907 h 128587"/>
                <a:gd name="connsiteX22" fmla="*/ 239376 w 244316"/>
                <a:gd name="connsiteY22" fmla="*/ 122191 h 128587"/>
                <a:gd name="connsiteX23" fmla="*/ 230568 w 244316"/>
                <a:gd name="connsiteY23" fmla="*/ 113769 h 128587"/>
                <a:gd name="connsiteX24" fmla="*/ 218030 w 244316"/>
                <a:gd name="connsiteY24" fmla="*/ 107854 h 128587"/>
                <a:gd name="connsiteX25" fmla="*/ 209222 w 244316"/>
                <a:gd name="connsiteY25" fmla="*/ 91330 h 128587"/>
                <a:gd name="connsiteX26" fmla="*/ 206264 w 244316"/>
                <a:gd name="connsiteY26" fmla="*/ 81043 h 128587"/>
                <a:gd name="connsiteX27" fmla="*/ 208901 w 244316"/>
                <a:gd name="connsiteY27" fmla="*/ 72942 h 128587"/>
                <a:gd name="connsiteX28" fmla="*/ 184212 w 244316"/>
                <a:gd name="connsiteY28" fmla="*/ 59376 h 128587"/>
                <a:gd name="connsiteX29" fmla="*/ 135413 w 244316"/>
                <a:gd name="connsiteY29" fmla="*/ 32501 h 128587"/>
                <a:gd name="connsiteX30" fmla="*/ 126219 w 244316"/>
                <a:gd name="connsiteY30" fmla="*/ 29866 h 128587"/>
                <a:gd name="connsiteX31" fmla="*/ 83592 w 244316"/>
                <a:gd name="connsiteY31" fmla="*/ 14885 h 128587"/>
                <a:gd name="connsiteX32" fmla="*/ 72533 w 244316"/>
                <a:gd name="connsiteY32" fmla="*/ 24786 h 128587"/>
                <a:gd name="connsiteX33" fmla="*/ 52345 w 244316"/>
                <a:gd name="connsiteY33" fmla="*/ 37645 h 128587"/>
                <a:gd name="connsiteX34" fmla="*/ 39101 w 244316"/>
                <a:gd name="connsiteY34" fmla="*/ 6720 h 128587"/>
                <a:gd name="connsiteX35" fmla="*/ 10812 w 244316"/>
                <a:gd name="connsiteY35" fmla="*/ 3055 h 128587"/>
                <a:gd name="connsiteX36" fmla="*/ 139 w 244316"/>
                <a:gd name="connsiteY36" fmla="*/ 11156 h 128587"/>
                <a:gd name="connsiteX37" fmla="*/ 7082 w 244316"/>
                <a:gd name="connsiteY37" fmla="*/ 14499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44316" h="128587">
                  <a:moveTo>
                    <a:pt x="7082" y="14499"/>
                  </a:moveTo>
                  <a:cubicBezTo>
                    <a:pt x="11840" y="14499"/>
                    <a:pt x="11840" y="18228"/>
                    <a:pt x="14091" y="22986"/>
                  </a:cubicBezTo>
                  <a:cubicBezTo>
                    <a:pt x="16341" y="27744"/>
                    <a:pt x="29521" y="24465"/>
                    <a:pt x="33893" y="24079"/>
                  </a:cubicBezTo>
                  <a:cubicBezTo>
                    <a:pt x="38265" y="23693"/>
                    <a:pt x="39037" y="29994"/>
                    <a:pt x="32800" y="27744"/>
                  </a:cubicBezTo>
                  <a:cubicBezTo>
                    <a:pt x="26564" y="25493"/>
                    <a:pt x="26371" y="30701"/>
                    <a:pt x="22191" y="29608"/>
                  </a:cubicBezTo>
                  <a:cubicBezTo>
                    <a:pt x="18013" y="28515"/>
                    <a:pt x="11840" y="28837"/>
                    <a:pt x="14798" y="31409"/>
                  </a:cubicBezTo>
                  <a:cubicBezTo>
                    <a:pt x="17755" y="33980"/>
                    <a:pt x="22513" y="36552"/>
                    <a:pt x="22513" y="42467"/>
                  </a:cubicBezTo>
                  <a:cubicBezTo>
                    <a:pt x="22513" y="48382"/>
                    <a:pt x="31000" y="47225"/>
                    <a:pt x="31000" y="42467"/>
                  </a:cubicBezTo>
                  <a:cubicBezTo>
                    <a:pt x="31000" y="37709"/>
                    <a:pt x="35372" y="43946"/>
                    <a:pt x="43859" y="46132"/>
                  </a:cubicBezTo>
                  <a:cubicBezTo>
                    <a:pt x="52345" y="48318"/>
                    <a:pt x="46430" y="51661"/>
                    <a:pt x="54853" y="51982"/>
                  </a:cubicBezTo>
                  <a:cubicBezTo>
                    <a:pt x="67217" y="53513"/>
                    <a:pt x="79117" y="57653"/>
                    <a:pt x="89764" y="64134"/>
                  </a:cubicBezTo>
                  <a:cubicBezTo>
                    <a:pt x="97158" y="69663"/>
                    <a:pt x="91950" y="73328"/>
                    <a:pt x="96772" y="78472"/>
                  </a:cubicBezTo>
                  <a:cubicBezTo>
                    <a:pt x="101594" y="83615"/>
                    <a:pt x="103202" y="89466"/>
                    <a:pt x="96387" y="89466"/>
                  </a:cubicBezTo>
                  <a:cubicBezTo>
                    <a:pt x="89571" y="89466"/>
                    <a:pt x="82821" y="95895"/>
                    <a:pt x="84621" y="99431"/>
                  </a:cubicBezTo>
                  <a:cubicBezTo>
                    <a:pt x="86421" y="102968"/>
                    <a:pt x="108152" y="97953"/>
                    <a:pt x="113296" y="97953"/>
                  </a:cubicBezTo>
                  <a:cubicBezTo>
                    <a:pt x="116639" y="97953"/>
                    <a:pt x="120047" y="103932"/>
                    <a:pt x="126540" y="108240"/>
                  </a:cubicBezTo>
                  <a:cubicBezTo>
                    <a:pt x="130340" y="110863"/>
                    <a:pt x="134789" y="112374"/>
                    <a:pt x="139399" y="112612"/>
                  </a:cubicBezTo>
                  <a:cubicBezTo>
                    <a:pt x="155601" y="113383"/>
                    <a:pt x="151551" y="104189"/>
                    <a:pt x="154508" y="104189"/>
                  </a:cubicBezTo>
                  <a:cubicBezTo>
                    <a:pt x="157466" y="104189"/>
                    <a:pt x="158559" y="99046"/>
                    <a:pt x="161838" y="94995"/>
                  </a:cubicBezTo>
                  <a:cubicBezTo>
                    <a:pt x="165117" y="90945"/>
                    <a:pt x="179454" y="94288"/>
                    <a:pt x="187941" y="100846"/>
                  </a:cubicBezTo>
                  <a:cubicBezTo>
                    <a:pt x="196428" y="107404"/>
                    <a:pt x="206264" y="126949"/>
                    <a:pt x="215137" y="125149"/>
                  </a:cubicBezTo>
                  <a:cubicBezTo>
                    <a:pt x="224010" y="123349"/>
                    <a:pt x="233140" y="130292"/>
                    <a:pt x="241176" y="129907"/>
                  </a:cubicBezTo>
                  <a:cubicBezTo>
                    <a:pt x="249213" y="129521"/>
                    <a:pt x="241948" y="123477"/>
                    <a:pt x="239376" y="122191"/>
                  </a:cubicBezTo>
                  <a:cubicBezTo>
                    <a:pt x="236804" y="120905"/>
                    <a:pt x="230182" y="116662"/>
                    <a:pt x="230568" y="113769"/>
                  </a:cubicBezTo>
                  <a:cubicBezTo>
                    <a:pt x="230953" y="110876"/>
                    <a:pt x="223174" y="111197"/>
                    <a:pt x="218030" y="107854"/>
                  </a:cubicBezTo>
                  <a:cubicBezTo>
                    <a:pt x="212887" y="104511"/>
                    <a:pt x="214751" y="93902"/>
                    <a:pt x="209222" y="91330"/>
                  </a:cubicBezTo>
                  <a:cubicBezTo>
                    <a:pt x="203693" y="88759"/>
                    <a:pt x="199707" y="80658"/>
                    <a:pt x="206264" y="81043"/>
                  </a:cubicBezTo>
                  <a:cubicBezTo>
                    <a:pt x="212822" y="81429"/>
                    <a:pt x="213980" y="77700"/>
                    <a:pt x="208901" y="72942"/>
                  </a:cubicBezTo>
                  <a:cubicBezTo>
                    <a:pt x="203821" y="68185"/>
                    <a:pt x="184983" y="66513"/>
                    <a:pt x="184212" y="59376"/>
                  </a:cubicBezTo>
                  <a:cubicBezTo>
                    <a:pt x="183440" y="52240"/>
                    <a:pt x="150072" y="35845"/>
                    <a:pt x="135413" y="32501"/>
                  </a:cubicBezTo>
                  <a:cubicBezTo>
                    <a:pt x="132777" y="31923"/>
                    <a:pt x="129626" y="30959"/>
                    <a:pt x="126219" y="29866"/>
                  </a:cubicBezTo>
                  <a:cubicBezTo>
                    <a:pt x="110274" y="24465"/>
                    <a:pt x="88092" y="14628"/>
                    <a:pt x="83592" y="14885"/>
                  </a:cubicBezTo>
                  <a:cubicBezTo>
                    <a:pt x="78063" y="15271"/>
                    <a:pt x="77163" y="24786"/>
                    <a:pt x="72533" y="24786"/>
                  </a:cubicBezTo>
                  <a:cubicBezTo>
                    <a:pt x="67905" y="24786"/>
                    <a:pt x="61154" y="34752"/>
                    <a:pt x="52345" y="37645"/>
                  </a:cubicBezTo>
                  <a:cubicBezTo>
                    <a:pt x="43537" y="40538"/>
                    <a:pt x="43151" y="12249"/>
                    <a:pt x="39101" y="6720"/>
                  </a:cubicBezTo>
                  <a:cubicBezTo>
                    <a:pt x="35050" y="1190"/>
                    <a:pt x="12997" y="-3181"/>
                    <a:pt x="10812" y="3055"/>
                  </a:cubicBezTo>
                  <a:cubicBezTo>
                    <a:pt x="8625" y="9292"/>
                    <a:pt x="974" y="6013"/>
                    <a:pt x="139" y="11156"/>
                  </a:cubicBezTo>
                  <a:cubicBezTo>
                    <a:pt x="-697" y="16300"/>
                    <a:pt x="2325" y="14499"/>
                    <a:pt x="7082" y="14499"/>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68" name="Freeform 120">
              <a:extLst>
                <a:ext uri="{FF2B5EF4-FFF2-40B4-BE49-F238E27FC236}">
                  <a16:creationId xmlns:a16="http://schemas.microsoft.com/office/drawing/2014/main" id="{2150D2A8-FD6E-47C9-F610-86B81CC4FADB}"/>
                </a:ext>
              </a:extLst>
            </p:cNvPr>
            <p:cNvSpPr/>
            <p:nvPr/>
          </p:nvSpPr>
          <p:spPr>
            <a:xfrm>
              <a:off x="5966096" y="2923533"/>
              <a:ext cx="12859" cy="25718"/>
            </a:xfrm>
            <a:custGeom>
              <a:avLst/>
              <a:gdLst>
                <a:gd name="connsiteX0" fmla="*/ 13487 w 12858"/>
                <a:gd name="connsiteY0" fmla="*/ 20350 h 25717"/>
                <a:gd name="connsiteX1" fmla="*/ 17859 w 12858"/>
                <a:gd name="connsiteY1" fmla="*/ 11156 h 25717"/>
                <a:gd name="connsiteX2" fmla="*/ 10529 w 12858"/>
                <a:gd name="connsiteY2" fmla="*/ 7812 h 25717"/>
                <a:gd name="connsiteX3" fmla="*/ 2107 w 12858"/>
                <a:gd name="connsiteY3" fmla="*/ 3055 h 25717"/>
                <a:gd name="connsiteX4" fmla="*/ 8536 w 12858"/>
                <a:gd name="connsiteY4" fmla="*/ 30251 h 25717"/>
                <a:gd name="connsiteX5" fmla="*/ 13487 w 12858"/>
                <a:gd name="connsiteY5" fmla="*/ 20350 h 2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25717">
                  <a:moveTo>
                    <a:pt x="13487" y="20350"/>
                  </a:moveTo>
                  <a:cubicBezTo>
                    <a:pt x="21588" y="21057"/>
                    <a:pt x="17859" y="16299"/>
                    <a:pt x="17859" y="11156"/>
                  </a:cubicBezTo>
                  <a:cubicBezTo>
                    <a:pt x="17859" y="6012"/>
                    <a:pt x="10529" y="10384"/>
                    <a:pt x="10529" y="7812"/>
                  </a:cubicBezTo>
                  <a:cubicBezTo>
                    <a:pt x="10529" y="5241"/>
                    <a:pt x="7957" y="-5047"/>
                    <a:pt x="2107" y="3055"/>
                  </a:cubicBezTo>
                  <a:cubicBezTo>
                    <a:pt x="-3744" y="11156"/>
                    <a:pt x="3971" y="31087"/>
                    <a:pt x="8536" y="30251"/>
                  </a:cubicBezTo>
                  <a:cubicBezTo>
                    <a:pt x="13101" y="29415"/>
                    <a:pt x="5386" y="19578"/>
                    <a:pt x="13487" y="20350"/>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69" name="Freeform 121">
              <a:extLst>
                <a:ext uri="{FF2B5EF4-FFF2-40B4-BE49-F238E27FC236}">
                  <a16:creationId xmlns:a16="http://schemas.microsoft.com/office/drawing/2014/main" id="{56B30782-F744-8B0F-ED37-A2D9CC307F36}"/>
                </a:ext>
              </a:extLst>
            </p:cNvPr>
            <p:cNvSpPr/>
            <p:nvPr/>
          </p:nvSpPr>
          <p:spPr>
            <a:xfrm>
              <a:off x="5607033" y="2960139"/>
              <a:ext cx="6429" cy="6429"/>
            </a:xfrm>
            <a:custGeom>
              <a:avLst/>
              <a:gdLst>
                <a:gd name="connsiteX0" fmla="*/ 96 w 6429"/>
                <a:gd name="connsiteY0" fmla="*/ 1746 h 6429"/>
                <a:gd name="connsiteX1" fmla="*/ 5947 w 6429"/>
                <a:gd name="connsiteY1" fmla="*/ 8690 h 6429"/>
                <a:gd name="connsiteX2" fmla="*/ 96 w 6429"/>
                <a:gd name="connsiteY2" fmla="*/ 1746 h 6429"/>
              </a:gdLst>
              <a:ahLst/>
              <a:cxnLst>
                <a:cxn ang="0">
                  <a:pos x="connsiteX0" y="connsiteY0"/>
                </a:cxn>
                <a:cxn ang="0">
                  <a:pos x="connsiteX1" y="connsiteY1"/>
                </a:cxn>
                <a:cxn ang="0">
                  <a:pos x="connsiteX2" y="connsiteY2"/>
                </a:cxn>
              </a:cxnLst>
              <a:rect l="l" t="t" r="r" b="b"/>
              <a:pathLst>
                <a:path w="6429" h="6429">
                  <a:moveTo>
                    <a:pt x="96" y="1746"/>
                  </a:moveTo>
                  <a:cubicBezTo>
                    <a:pt x="-675" y="3546"/>
                    <a:pt x="3375" y="10940"/>
                    <a:pt x="5947" y="8690"/>
                  </a:cubicBezTo>
                  <a:cubicBezTo>
                    <a:pt x="8519" y="6439"/>
                    <a:pt x="2668" y="-4105"/>
                    <a:pt x="96" y="1746"/>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70" name="Freeform 122">
              <a:extLst>
                <a:ext uri="{FF2B5EF4-FFF2-40B4-BE49-F238E27FC236}">
                  <a16:creationId xmlns:a16="http://schemas.microsoft.com/office/drawing/2014/main" id="{078E8852-3F23-1FAA-7055-A94A4ECD815B}"/>
                </a:ext>
              </a:extLst>
            </p:cNvPr>
            <p:cNvSpPr/>
            <p:nvPr/>
          </p:nvSpPr>
          <p:spPr>
            <a:xfrm>
              <a:off x="5870677" y="3051696"/>
              <a:ext cx="51435" cy="6429"/>
            </a:xfrm>
            <a:custGeom>
              <a:avLst/>
              <a:gdLst>
                <a:gd name="connsiteX0" fmla="*/ 45705 w 51435"/>
                <a:gd name="connsiteY0" fmla="*/ 3865 h 6429"/>
                <a:gd name="connsiteX1" fmla="*/ 49755 w 51435"/>
                <a:gd name="connsiteY1" fmla="*/ 200 h 6429"/>
                <a:gd name="connsiteX2" fmla="*/ 23266 w 51435"/>
                <a:gd name="connsiteY2" fmla="*/ 2386 h 6429"/>
                <a:gd name="connsiteX3" fmla="*/ 121 w 51435"/>
                <a:gd name="connsiteY3" fmla="*/ 5729 h 6429"/>
                <a:gd name="connsiteX4" fmla="*/ 20373 w 51435"/>
                <a:gd name="connsiteY4" fmla="*/ 9394 h 6429"/>
                <a:gd name="connsiteX5" fmla="*/ 45705 w 51435"/>
                <a:gd name="connsiteY5" fmla="*/ 3865 h 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35" h="6429">
                  <a:moveTo>
                    <a:pt x="45705" y="3865"/>
                  </a:moveTo>
                  <a:cubicBezTo>
                    <a:pt x="52134" y="3479"/>
                    <a:pt x="59657" y="1679"/>
                    <a:pt x="49755" y="200"/>
                  </a:cubicBezTo>
                  <a:cubicBezTo>
                    <a:pt x="39854" y="-1279"/>
                    <a:pt x="33232" y="6051"/>
                    <a:pt x="23266" y="2386"/>
                  </a:cubicBezTo>
                  <a:cubicBezTo>
                    <a:pt x="13301" y="-1279"/>
                    <a:pt x="-1487" y="2386"/>
                    <a:pt x="121" y="5729"/>
                  </a:cubicBezTo>
                  <a:cubicBezTo>
                    <a:pt x="1728" y="9073"/>
                    <a:pt x="10408" y="9008"/>
                    <a:pt x="20373" y="9394"/>
                  </a:cubicBezTo>
                  <a:cubicBezTo>
                    <a:pt x="30339" y="9780"/>
                    <a:pt x="39083" y="4250"/>
                    <a:pt x="45705" y="3865"/>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71" name="Freeform 123">
              <a:extLst>
                <a:ext uri="{FF2B5EF4-FFF2-40B4-BE49-F238E27FC236}">
                  <a16:creationId xmlns:a16="http://schemas.microsoft.com/office/drawing/2014/main" id="{18A41838-3442-9BB6-3400-DAFE23FDB67C}"/>
                </a:ext>
              </a:extLst>
            </p:cNvPr>
            <p:cNvSpPr/>
            <p:nvPr/>
          </p:nvSpPr>
          <p:spPr>
            <a:xfrm>
              <a:off x="5949328" y="2986665"/>
              <a:ext cx="12859" cy="6429"/>
            </a:xfrm>
            <a:custGeom>
              <a:avLst/>
              <a:gdLst>
                <a:gd name="connsiteX0" fmla="*/ 15210 w 12858"/>
                <a:gd name="connsiteY0" fmla="*/ 7173 h 6429"/>
                <a:gd name="connsiteX1" fmla="*/ 101 w 12858"/>
                <a:gd name="connsiteY1" fmla="*/ 3122 h 6429"/>
                <a:gd name="connsiteX2" fmla="*/ 15210 w 12858"/>
                <a:gd name="connsiteY2" fmla="*/ 7173 h 6429"/>
              </a:gdLst>
              <a:ahLst/>
              <a:cxnLst>
                <a:cxn ang="0">
                  <a:pos x="connsiteX0" y="connsiteY0"/>
                </a:cxn>
                <a:cxn ang="0">
                  <a:pos x="connsiteX1" y="connsiteY1"/>
                </a:cxn>
                <a:cxn ang="0">
                  <a:pos x="connsiteX2" y="connsiteY2"/>
                </a:cxn>
              </a:cxnLst>
              <a:rect l="l" t="t" r="r" b="b"/>
              <a:pathLst>
                <a:path w="12858" h="6429">
                  <a:moveTo>
                    <a:pt x="15210" y="7173"/>
                  </a:moveTo>
                  <a:cubicBezTo>
                    <a:pt x="18103" y="2030"/>
                    <a:pt x="-1571" y="-3693"/>
                    <a:pt x="101" y="3122"/>
                  </a:cubicBezTo>
                  <a:cubicBezTo>
                    <a:pt x="1773" y="9938"/>
                    <a:pt x="12253" y="12317"/>
                    <a:pt x="15210" y="7173"/>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72" name="Freeform 124">
              <a:extLst>
                <a:ext uri="{FF2B5EF4-FFF2-40B4-BE49-F238E27FC236}">
                  <a16:creationId xmlns:a16="http://schemas.microsoft.com/office/drawing/2014/main" id="{90379470-DA15-A213-F764-73E4C1EFFBA7}"/>
                </a:ext>
              </a:extLst>
            </p:cNvPr>
            <p:cNvSpPr/>
            <p:nvPr/>
          </p:nvSpPr>
          <p:spPr>
            <a:xfrm>
              <a:off x="5860730" y="3067629"/>
              <a:ext cx="19288" cy="6429"/>
            </a:xfrm>
            <a:custGeom>
              <a:avLst/>
              <a:gdLst>
                <a:gd name="connsiteX0" fmla="*/ 11225 w 19288"/>
                <a:gd name="connsiteY0" fmla="*/ 7027 h 6429"/>
                <a:gd name="connsiteX1" fmla="*/ 22927 w 19288"/>
                <a:gd name="connsiteY1" fmla="*/ 7799 h 6429"/>
                <a:gd name="connsiteX2" fmla="*/ 167 w 19288"/>
                <a:gd name="connsiteY2" fmla="*/ 1369 h 6429"/>
                <a:gd name="connsiteX3" fmla="*/ 11225 w 19288"/>
                <a:gd name="connsiteY3" fmla="*/ 7027 h 6429"/>
              </a:gdLst>
              <a:ahLst/>
              <a:cxnLst>
                <a:cxn ang="0">
                  <a:pos x="connsiteX0" y="connsiteY0"/>
                </a:cxn>
                <a:cxn ang="0">
                  <a:pos x="connsiteX1" y="connsiteY1"/>
                </a:cxn>
                <a:cxn ang="0">
                  <a:pos x="connsiteX2" y="connsiteY2"/>
                </a:cxn>
                <a:cxn ang="0">
                  <a:pos x="connsiteX3" y="connsiteY3"/>
                </a:cxn>
              </a:cxnLst>
              <a:rect l="l" t="t" r="r" b="b"/>
              <a:pathLst>
                <a:path w="19288" h="6429">
                  <a:moveTo>
                    <a:pt x="11225" y="7027"/>
                  </a:moveTo>
                  <a:cubicBezTo>
                    <a:pt x="13797" y="9213"/>
                    <a:pt x="22927" y="14035"/>
                    <a:pt x="22927" y="7799"/>
                  </a:cubicBezTo>
                  <a:cubicBezTo>
                    <a:pt x="22927" y="1562"/>
                    <a:pt x="-2276" y="-2167"/>
                    <a:pt x="167" y="1369"/>
                  </a:cubicBezTo>
                  <a:cubicBezTo>
                    <a:pt x="2610" y="4905"/>
                    <a:pt x="8590" y="4841"/>
                    <a:pt x="11225" y="7027"/>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73" name="Freeform 125">
              <a:extLst>
                <a:ext uri="{FF2B5EF4-FFF2-40B4-BE49-F238E27FC236}">
                  <a16:creationId xmlns:a16="http://schemas.microsoft.com/office/drawing/2014/main" id="{C073F131-62EC-D063-641A-C872DDE49EAD}"/>
                </a:ext>
              </a:extLst>
            </p:cNvPr>
            <p:cNvSpPr/>
            <p:nvPr/>
          </p:nvSpPr>
          <p:spPr>
            <a:xfrm>
              <a:off x="5917449" y="3052025"/>
              <a:ext cx="45006" cy="25718"/>
            </a:xfrm>
            <a:custGeom>
              <a:avLst/>
              <a:gdLst>
                <a:gd name="connsiteX0" fmla="*/ 2212 w 45005"/>
                <a:gd name="connsiteY0" fmla="*/ 25974 h 25717"/>
                <a:gd name="connsiteX1" fmla="*/ 17835 w 45005"/>
                <a:gd name="connsiteY1" fmla="*/ 17037 h 25717"/>
                <a:gd name="connsiteX2" fmla="*/ 19507 w 45005"/>
                <a:gd name="connsiteY2" fmla="*/ 14916 h 25717"/>
                <a:gd name="connsiteX3" fmla="*/ 20729 w 45005"/>
                <a:gd name="connsiteY3" fmla="*/ 13823 h 25717"/>
                <a:gd name="connsiteX4" fmla="*/ 22015 w 45005"/>
                <a:gd name="connsiteY4" fmla="*/ 12987 h 25717"/>
                <a:gd name="connsiteX5" fmla="*/ 48182 w 45005"/>
                <a:gd name="connsiteY5" fmla="*/ 964 h 25717"/>
                <a:gd name="connsiteX6" fmla="*/ 29794 w 45005"/>
                <a:gd name="connsiteY6" fmla="*/ 1350 h 25717"/>
                <a:gd name="connsiteX7" fmla="*/ 19121 w 45005"/>
                <a:gd name="connsiteY7" fmla="*/ 7779 h 25717"/>
                <a:gd name="connsiteX8" fmla="*/ 18093 w 45005"/>
                <a:gd name="connsiteY8" fmla="*/ 8551 h 25717"/>
                <a:gd name="connsiteX9" fmla="*/ 14042 w 45005"/>
                <a:gd name="connsiteY9" fmla="*/ 10222 h 25717"/>
                <a:gd name="connsiteX10" fmla="*/ 12370 w 45005"/>
                <a:gd name="connsiteY10" fmla="*/ 10544 h 25717"/>
                <a:gd name="connsiteX11" fmla="*/ 12370 w 45005"/>
                <a:gd name="connsiteY11" fmla="*/ 10544 h 25717"/>
                <a:gd name="connsiteX12" fmla="*/ 8320 w 45005"/>
                <a:gd name="connsiteY12" fmla="*/ 11572 h 25717"/>
                <a:gd name="connsiteX13" fmla="*/ 2212 w 45005"/>
                <a:gd name="connsiteY13" fmla="*/ 25974 h 2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05" h="25717">
                  <a:moveTo>
                    <a:pt x="2212" y="25974"/>
                  </a:moveTo>
                  <a:cubicBezTo>
                    <a:pt x="6970" y="28482"/>
                    <a:pt x="13913" y="21795"/>
                    <a:pt x="17835" y="17037"/>
                  </a:cubicBezTo>
                  <a:cubicBezTo>
                    <a:pt x="18478" y="16266"/>
                    <a:pt x="19057" y="15559"/>
                    <a:pt x="19507" y="14916"/>
                  </a:cubicBezTo>
                  <a:cubicBezTo>
                    <a:pt x="19873" y="14504"/>
                    <a:pt x="20278" y="14138"/>
                    <a:pt x="20729" y="13823"/>
                  </a:cubicBezTo>
                  <a:cubicBezTo>
                    <a:pt x="21140" y="13514"/>
                    <a:pt x="21564" y="13238"/>
                    <a:pt x="22015" y="12987"/>
                  </a:cubicBezTo>
                  <a:cubicBezTo>
                    <a:pt x="29087" y="8743"/>
                    <a:pt x="47218" y="3471"/>
                    <a:pt x="48182" y="964"/>
                  </a:cubicBezTo>
                  <a:cubicBezTo>
                    <a:pt x="49146" y="-1544"/>
                    <a:pt x="37123" y="1671"/>
                    <a:pt x="29794" y="1350"/>
                  </a:cubicBezTo>
                  <a:cubicBezTo>
                    <a:pt x="24843" y="1350"/>
                    <a:pt x="22850" y="5207"/>
                    <a:pt x="19121" y="7779"/>
                  </a:cubicBezTo>
                  <a:lnTo>
                    <a:pt x="18093" y="8551"/>
                  </a:lnTo>
                  <a:cubicBezTo>
                    <a:pt x="16852" y="9348"/>
                    <a:pt x="15482" y="9914"/>
                    <a:pt x="14042" y="10222"/>
                  </a:cubicBezTo>
                  <a:lnTo>
                    <a:pt x="12370" y="10544"/>
                  </a:lnTo>
                  <a:lnTo>
                    <a:pt x="12370" y="10544"/>
                  </a:lnTo>
                  <a:cubicBezTo>
                    <a:pt x="10975" y="10685"/>
                    <a:pt x="9612" y="11032"/>
                    <a:pt x="8320" y="11572"/>
                  </a:cubicBezTo>
                  <a:cubicBezTo>
                    <a:pt x="1055" y="14787"/>
                    <a:pt x="-2674" y="23338"/>
                    <a:pt x="2212" y="25974"/>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74" name="Freeform 126">
              <a:extLst>
                <a:ext uri="{FF2B5EF4-FFF2-40B4-BE49-F238E27FC236}">
                  <a16:creationId xmlns:a16="http://schemas.microsoft.com/office/drawing/2014/main" id="{4457E3A4-FFDE-0CA7-2B69-FA47C6038C76}"/>
                </a:ext>
              </a:extLst>
            </p:cNvPr>
            <p:cNvSpPr/>
            <p:nvPr/>
          </p:nvSpPr>
          <p:spPr>
            <a:xfrm>
              <a:off x="5589289" y="2929434"/>
              <a:ext cx="6429" cy="6429"/>
            </a:xfrm>
            <a:custGeom>
              <a:avLst/>
              <a:gdLst>
                <a:gd name="connsiteX0" fmla="*/ 95 w 6429"/>
                <a:gd name="connsiteY0" fmla="*/ 818 h 6429"/>
                <a:gd name="connsiteX1" fmla="*/ 7810 w 6429"/>
                <a:gd name="connsiteY1" fmla="*/ 10783 h 6429"/>
                <a:gd name="connsiteX2" fmla="*/ 95 w 6429"/>
                <a:gd name="connsiteY2" fmla="*/ 818 h 6429"/>
              </a:gdLst>
              <a:ahLst/>
              <a:cxnLst>
                <a:cxn ang="0">
                  <a:pos x="connsiteX0" y="connsiteY0"/>
                </a:cxn>
                <a:cxn ang="0">
                  <a:pos x="connsiteX1" y="connsiteY1"/>
                </a:cxn>
                <a:cxn ang="0">
                  <a:pos x="connsiteX2" y="connsiteY2"/>
                </a:cxn>
              </a:cxnLst>
              <a:rect l="l" t="t" r="r" b="b"/>
              <a:pathLst>
                <a:path w="6429" h="6429">
                  <a:moveTo>
                    <a:pt x="95" y="818"/>
                  </a:moveTo>
                  <a:cubicBezTo>
                    <a:pt x="-677" y="4482"/>
                    <a:pt x="3374" y="15155"/>
                    <a:pt x="7810" y="10783"/>
                  </a:cubicBezTo>
                  <a:cubicBezTo>
                    <a:pt x="12247" y="6411"/>
                    <a:pt x="802" y="-2783"/>
                    <a:pt x="95" y="818"/>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75" name="Freeform 127">
              <a:extLst>
                <a:ext uri="{FF2B5EF4-FFF2-40B4-BE49-F238E27FC236}">
                  <a16:creationId xmlns:a16="http://schemas.microsoft.com/office/drawing/2014/main" id="{4DEF4F6A-F9BC-54F9-1FBD-3E842D6F9FF2}"/>
                </a:ext>
              </a:extLst>
            </p:cNvPr>
            <p:cNvSpPr/>
            <p:nvPr/>
          </p:nvSpPr>
          <p:spPr>
            <a:xfrm>
              <a:off x="5720373" y="2982502"/>
              <a:ext cx="6429" cy="6429"/>
            </a:xfrm>
            <a:custGeom>
              <a:avLst/>
              <a:gdLst>
                <a:gd name="connsiteX0" fmla="*/ 557 w 6429"/>
                <a:gd name="connsiteY0" fmla="*/ 4714 h 6429"/>
                <a:gd name="connsiteX1" fmla="*/ 6986 w 6429"/>
                <a:gd name="connsiteY1" fmla="*/ 1757 h 6429"/>
                <a:gd name="connsiteX2" fmla="*/ 557 w 6429"/>
                <a:gd name="connsiteY2" fmla="*/ 4714 h 6429"/>
              </a:gdLst>
              <a:ahLst/>
              <a:cxnLst>
                <a:cxn ang="0">
                  <a:pos x="connsiteX0" y="connsiteY0"/>
                </a:cxn>
                <a:cxn ang="0">
                  <a:pos x="connsiteX1" y="connsiteY1"/>
                </a:cxn>
                <a:cxn ang="0">
                  <a:pos x="connsiteX2" y="connsiteY2"/>
                </a:cxn>
              </a:cxnLst>
              <a:rect l="l" t="t" r="r" b="b"/>
              <a:pathLst>
                <a:path w="6429" h="6429">
                  <a:moveTo>
                    <a:pt x="557" y="4714"/>
                  </a:moveTo>
                  <a:cubicBezTo>
                    <a:pt x="3450" y="9472"/>
                    <a:pt x="6986" y="5100"/>
                    <a:pt x="6986" y="1757"/>
                  </a:cubicBezTo>
                  <a:cubicBezTo>
                    <a:pt x="6986" y="-1586"/>
                    <a:pt x="-2336" y="85"/>
                    <a:pt x="557" y="4714"/>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76" name="Freeform 128">
              <a:extLst>
                <a:ext uri="{FF2B5EF4-FFF2-40B4-BE49-F238E27FC236}">
                  <a16:creationId xmlns:a16="http://schemas.microsoft.com/office/drawing/2014/main" id="{F1FF44FB-1FB5-6561-A60E-8D710F26FB4F}"/>
                </a:ext>
              </a:extLst>
            </p:cNvPr>
            <p:cNvSpPr/>
            <p:nvPr/>
          </p:nvSpPr>
          <p:spPr>
            <a:xfrm>
              <a:off x="5824620" y="3049993"/>
              <a:ext cx="32147" cy="12859"/>
            </a:xfrm>
            <a:custGeom>
              <a:avLst/>
              <a:gdLst>
                <a:gd name="connsiteX0" fmla="*/ 17888 w 32146"/>
                <a:gd name="connsiteY0" fmla="*/ 1196 h 12858"/>
                <a:gd name="connsiteX1" fmla="*/ 6509 w 32146"/>
                <a:gd name="connsiteY1" fmla="*/ 2610 h 12858"/>
                <a:gd name="connsiteX2" fmla="*/ 658 w 32146"/>
                <a:gd name="connsiteY2" fmla="*/ 9039 h 12858"/>
                <a:gd name="connsiteX3" fmla="*/ 18660 w 32146"/>
                <a:gd name="connsiteY3" fmla="*/ 11997 h 12858"/>
                <a:gd name="connsiteX4" fmla="*/ 36276 w 32146"/>
                <a:gd name="connsiteY4" fmla="*/ 6853 h 12858"/>
                <a:gd name="connsiteX5" fmla="*/ 17888 w 32146"/>
                <a:gd name="connsiteY5" fmla="*/ 1196 h 1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 h="12858">
                  <a:moveTo>
                    <a:pt x="17888" y="1196"/>
                  </a:moveTo>
                  <a:cubicBezTo>
                    <a:pt x="16410" y="4474"/>
                    <a:pt x="10173" y="5182"/>
                    <a:pt x="6509" y="2610"/>
                  </a:cubicBezTo>
                  <a:cubicBezTo>
                    <a:pt x="2844" y="38"/>
                    <a:pt x="-1721" y="6146"/>
                    <a:pt x="658" y="9039"/>
                  </a:cubicBezTo>
                  <a:cubicBezTo>
                    <a:pt x="5422" y="13752"/>
                    <a:pt x="12642" y="14942"/>
                    <a:pt x="18660" y="11997"/>
                  </a:cubicBezTo>
                  <a:cubicBezTo>
                    <a:pt x="27854" y="7561"/>
                    <a:pt x="34091" y="11611"/>
                    <a:pt x="36276" y="6853"/>
                  </a:cubicBezTo>
                  <a:cubicBezTo>
                    <a:pt x="38463" y="2096"/>
                    <a:pt x="19367" y="-2148"/>
                    <a:pt x="17888" y="1196"/>
                  </a:cubicBezTo>
                  <a:close/>
                </a:path>
              </a:pathLst>
            </a:custGeom>
            <a:solidFill>
              <a:srgbClr val="00938B"/>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77" name="Freeform 129">
              <a:extLst>
                <a:ext uri="{FF2B5EF4-FFF2-40B4-BE49-F238E27FC236}">
                  <a16:creationId xmlns:a16="http://schemas.microsoft.com/office/drawing/2014/main" id="{D5ACFE5F-A22C-2388-27BA-883B8250EA34}"/>
                </a:ext>
              </a:extLst>
            </p:cNvPr>
            <p:cNvSpPr/>
            <p:nvPr/>
          </p:nvSpPr>
          <p:spPr>
            <a:xfrm>
              <a:off x="4684204" y="2478632"/>
              <a:ext cx="32147" cy="6429"/>
            </a:xfrm>
            <a:custGeom>
              <a:avLst/>
              <a:gdLst>
                <a:gd name="connsiteX0" fmla="*/ 35672 w 32146"/>
                <a:gd name="connsiteY0" fmla="*/ 3750 h 6429"/>
                <a:gd name="connsiteX1" fmla="*/ 27957 w 32146"/>
                <a:gd name="connsiteY1" fmla="*/ 3171 h 6429"/>
                <a:gd name="connsiteX2" fmla="*/ 8283 w 32146"/>
                <a:gd name="connsiteY2" fmla="*/ 985 h 6429"/>
                <a:gd name="connsiteX3" fmla="*/ 761 w 32146"/>
                <a:gd name="connsiteY3" fmla="*/ 4135 h 6429"/>
                <a:gd name="connsiteX4" fmla="*/ 18956 w 32146"/>
                <a:gd name="connsiteY4" fmla="*/ 8893 h 6429"/>
                <a:gd name="connsiteX5" fmla="*/ 35672 w 32146"/>
                <a:gd name="connsiteY5" fmla="*/ 3750 h 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 h="6429">
                  <a:moveTo>
                    <a:pt x="35672" y="3750"/>
                  </a:moveTo>
                  <a:cubicBezTo>
                    <a:pt x="35672" y="1885"/>
                    <a:pt x="30914" y="4843"/>
                    <a:pt x="27957" y="3171"/>
                  </a:cubicBezTo>
                  <a:cubicBezTo>
                    <a:pt x="24999" y="1499"/>
                    <a:pt x="11819" y="4264"/>
                    <a:pt x="8283" y="985"/>
                  </a:cubicBezTo>
                  <a:cubicBezTo>
                    <a:pt x="4747" y="-2294"/>
                    <a:pt x="-2326" y="3621"/>
                    <a:pt x="761" y="4135"/>
                  </a:cubicBezTo>
                  <a:cubicBezTo>
                    <a:pt x="6663" y="6296"/>
                    <a:pt x="12751" y="7890"/>
                    <a:pt x="18956" y="8893"/>
                  </a:cubicBezTo>
                  <a:cubicBezTo>
                    <a:pt x="26285" y="9086"/>
                    <a:pt x="35993" y="5550"/>
                    <a:pt x="35672" y="3750"/>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78" name="Freeform 130">
              <a:extLst>
                <a:ext uri="{FF2B5EF4-FFF2-40B4-BE49-F238E27FC236}">
                  <a16:creationId xmlns:a16="http://schemas.microsoft.com/office/drawing/2014/main" id="{C73007F7-AFF7-19CC-5840-8679B0AB8A53}"/>
                </a:ext>
              </a:extLst>
            </p:cNvPr>
            <p:cNvSpPr/>
            <p:nvPr/>
          </p:nvSpPr>
          <p:spPr>
            <a:xfrm>
              <a:off x="4793606" y="2475820"/>
              <a:ext cx="25718" cy="12859"/>
            </a:xfrm>
            <a:custGeom>
              <a:avLst/>
              <a:gdLst>
                <a:gd name="connsiteX0" fmla="*/ 19560 w 25717"/>
                <a:gd name="connsiteY0" fmla="*/ 11127 h 12858"/>
                <a:gd name="connsiteX1" fmla="*/ 25990 w 25717"/>
                <a:gd name="connsiteY1" fmla="*/ 3219 h 12858"/>
                <a:gd name="connsiteX2" fmla="*/ 25990 w 25717"/>
                <a:gd name="connsiteY2" fmla="*/ 840 h 12858"/>
                <a:gd name="connsiteX3" fmla="*/ 8373 w 25717"/>
                <a:gd name="connsiteY3" fmla="*/ 6176 h 12858"/>
                <a:gd name="connsiteX4" fmla="*/ 2651 w 25717"/>
                <a:gd name="connsiteY4" fmla="*/ 14985 h 12858"/>
                <a:gd name="connsiteX5" fmla="*/ 19560 w 25717"/>
                <a:gd name="connsiteY5" fmla="*/ 11127 h 1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7" h="12858">
                  <a:moveTo>
                    <a:pt x="19560" y="11127"/>
                  </a:moveTo>
                  <a:cubicBezTo>
                    <a:pt x="19174" y="9134"/>
                    <a:pt x="21939" y="4698"/>
                    <a:pt x="25990" y="3219"/>
                  </a:cubicBezTo>
                  <a:cubicBezTo>
                    <a:pt x="30040" y="1740"/>
                    <a:pt x="28561" y="-1539"/>
                    <a:pt x="25990" y="840"/>
                  </a:cubicBezTo>
                  <a:cubicBezTo>
                    <a:pt x="20762" y="4299"/>
                    <a:pt x="14642" y="6151"/>
                    <a:pt x="8373" y="6176"/>
                  </a:cubicBezTo>
                  <a:cubicBezTo>
                    <a:pt x="79" y="6562"/>
                    <a:pt x="-2493" y="11963"/>
                    <a:pt x="2651" y="14985"/>
                  </a:cubicBezTo>
                  <a:cubicBezTo>
                    <a:pt x="9273" y="18778"/>
                    <a:pt x="19946" y="13184"/>
                    <a:pt x="19560" y="11127"/>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79" name="Freeform 131">
              <a:extLst>
                <a:ext uri="{FF2B5EF4-FFF2-40B4-BE49-F238E27FC236}">
                  <a16:creationId xmlns:a16="http://schemas.microsoft.com/office/drawing/2014/main" id="{26AC9BD6-EFB3-861F-AAB3-75D01BEC6154}"/>
                </a:ext>
              </a:extLst>
            </p:cNvPr>
            <p:cNvSpPr/>
            <p:nvPr/>
          </p:nvSpPr>
          <p:spPr>
            <a:xfrm>
              <a:off x="4667788" y="2110159"/>
              <a:ext cx="12859" cy="6429"/>
            </a:xfrm>
            <a:custGeom>
              <a:avLst/>
              <a:gdLst>
                <a:gd name="connsiteX0" fmla="*/ 1360 w 12858"/>
                <a:gd name="connsiteY0" fmla="*/ 11535 h 6429"/>
                <a:gd name="connsiteX1" fmla="*/ 14218 w 12858"/>
                <a:gd name="connsiteY1" fmla="*/ 3048 h 6429"/>
                <a:gd name="connsiteX2" fmla="*/ 6310 w 12858"/>
                <a:gd name="connsiteY2" fmla="*/ 669 h 6429"/>
                <a:gd name="connsiteX3" fmla="*/ 1360 w 12858"/>
                <a:gd name="connsiteY3" fmla="*/ 11535 h 6429"/>
              </a:gdLst>
              <a:ahLst/>
              <a:cxnLst>
                <a:cxn ang="0">
                  <a:pos x="connsiteX0" y="connsiteY0"/>
                </a:cxn>
                <a:cxn ang="0">
                  <a:pos x="connsiteX1" y="connsiteY1"/>
                </a:cxn>
                <a:cxn ang="0">
                  <a:pos x="connsiteX2" y="connsiteY2"/>
                </a:cxn>
                <a:cxn ang="0">
                  <a:pos x="connsiteX3" y="connsiteY3"/>
                </a:cxn>
              </a:cxnLst>
              <a:rect l="l" t="t" r="r" b="b"/>
              <a:pathLst>
                <a:path w="12858" h="6429">
                  <a:moveTo>
                    <a:pt x="1360" y="11535"/>
                  </a:moveTo>
                  <a:cubicBezTo>
                    <a:pt x="6208" y="9670"/>
                    <a:pt x="10599" y="6771"/>
                    <a:pt x="14218" y="3048"/>
                  </a:cubicBezTo>
                  <a:cubicBezTo>
                    <a:pt x="16212" y="1055"/>
                    <a:pt x="12933" y="-1131"/>
                    <a:pt x="6310" y="669"/>
                  </a:cubicBezTo>
                  <a:cubicBezTo>
                    <a:pt x="-312" y="2469"/>
                    <a:pt x="-1276" y="11535"/>
                    <a:pt x="1360" y="11535"/>
                  </a:cubicBezTo>
                  <a:close/>
                </a:path>
              </a:pathLst>
            </a:custGeom>
            <a:solidFill>
              <a:srgbClr val="0098E4"/>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80" name="Freeform 132">
              <a:extLst>
                <a:ext uri="{FF2B5EF4-FFF2-40B4-BE49-F238E27FC236}">
                  <a16:creationId xmlns:a16="http://schemas.microsoft.com/office/drawing/2014/main" id="{6C15E64C-9585-BB4C-6CA2-E78B91643673}"/>
                </a:ext>
              </a:extLst>
            </p:cNvPr>
            <p:cNvSpPr/>
            <p:nvPr/>
          </p:nvSpPr>
          <p:spPr>
            <a:xfrm>
              <a:off x="4671307" y="2103593"/>
              <a:ext cx="6429" cy="6429"/>
            </a:xfrm>
            <a:custGeom>
              <a:avLst/>
              <a:gdLst>
                <a:gd name="connsiteX0" fmla="*/ 8257 w 6429"/>
                <a:gd name="connsiteY0" fmla="*/ 1577 h 0"/>
                <a:gd name="connsiteX1" fmla="*/ 413 w 6429"/>
                <a:gd name="connsiteY1" fmla="*/ 2541 h 0"/>
                <a:gd name="connsiteX2" fmla="*/ 8019 w 6429"/>
                <a:gd name="connsiteY2" fmla="*/ 1879 h 0"/>
                <a:gd name="connsiteX3" fmla="*/ 8257 w 6429"/>
                <a:gd name="connsiteY3" fmla="*/ 1577 h 0"/>
              </a:gdLst>
              <a:ahLst/>
              <a:cxnLst>
                <a:cxn ang="0">
                  <a:pos x="connsiteX0" y="connsiteY0"/>
                </a:cxn>
                <a:cxn ang="0">
                  <a:pos x="connsiteX1" y="connsiteY1"/>
                </a:cxn>
                <a:cxn ang="0">
                  <a:pos x="connsiteX2" y="connsiteY2"/>
                </a:cxn>
                <a:cxn ang="0">
                  <a:pos x="connsiteX3" y="connsiteY3"/>
                </a:cxn>
              </a:cxnLst>
              <a:rect l="l" t="t" r="r" b="b"/>
              <a:pathLst>
                <a:path w="6429">
                  <a:moveTo>
                    <a:pt x="8257" y="1577"/>
                  </a:moveTo>
                  <a:cubicBezTo>
                    <a:pt x="9735" y="-1188"/>
                    <a:pt x="-2352" y="34"/>
                    <a:pt x="413" y="2541"/>
                  </a:cubicBezTo>
                  <a:cubicBezTo>
                    <a:pt x="2695" y="4457"/>
                    <a:pt x="6103" y="4162"/>
                    <a:pt x="8019" y="1879"/>
                  </a:cubicBezTo>
                  <a:cubicBezTo>
                    <a:pt x="8102" y="1783"/>
                    <a:pt x="8179" y="1680"/>
                    <a:pt x="8257" y="1577"/>
                  </a:cubicBezTo>
                  <a:close/>
                </a:path>
              </a:pathLst>
            </a:custGeom>
            <a:solidFill>
              <a:srgbClr val="0098E4"/>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81" name="Freeform 133">
              <a:extLst>
                <a:ext uri="{FF2B5EF4-FFF2-40B4-BE49-F238E27FC236}">
                  <a16:creationId xmlns:a16="http://schemas.microsoft.com/office/drawing/2014/main" id="{80B3CEFC-DAC4-61BD-FB90-61760A33C78A}"/>
                </a:ext>
              </a:extLst>
            </p:cNvPr>
            <p:cNvSpPr/>
            <p:nvPr/>
          </p:nvSpPr>
          <p:spPr>
            <a:xfrm>
              <a:off x="6734567" y="2020501"/>
              <a:ext cx="38576" cy="6429"/>
            </a:xfrm>
            <a:custGeom>
              <a:avLst/>
              <a:gdLst>
                <a:gd name="connsiteX0" fmla="*/ 15898 w 38576"/>
                <a:gd name="connsiteY0" fmla="*/ 381 h 6429"/>
                <a:gd name="connsiteX1" fmla="*/ 467 w 38576"/>
                <a:gd name="connsiteY1" fmla="*/ 5138 h 6429"/>
                <a:gd name="connsiteX2" fmla="*/ 23613 w 38576"/>
                <a:gd name="connsiteY2" fmla="*/ 10282 h 6429"/>
                <a:gd name="connsiteX3" fmla="*/ 38658 w 38576"/>
                <a:gd name="connsiteY3" fmla="*/ 8096 h 6429"/>
                <a:gd name="connsiteX4" fmla="*/ 15898 w 38576"/>
                <a:gd name="connsiteY4" fmla="*/ 381 h 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6429">
                  <a:moveTo>
                    <a:pt x="15898" y="381"/>
                  </a:moveTo>
                  <a:cubicBezTo>
                    <a:pt x="13326" y="2245"/>
                    <a:pt x="-2940" y="1345"/>
                    <a:pt x="467" y="5138"/>
                  </a:cubicBezTo>
                  <a:cubicBezTo>
                    <a:pt x="3875" y="8932"/>
                    <a:pt x="17376" y="6617"/>
                    <a:pt x="23613" y="10282"/>
                  </a:cubicBezTo>
                  <a:cubicBezTo>
                    <a:pt x="29849" y="13947"/>
                    <a:pt x="38658" y="11053"/>
                    <a:pt x="38658" y="8096"/>
                  </a:cubicBezTo>
                  <a:cubicBezTo>
                    <a:pt x="38658" y="5138"/>
                    <a:pt x="18469" y="-1677"/>
                    <a:pt x="15898" y="381"/>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82" name="Freeform 134">
              <a:extLst>
                <a:ext uri="{FF2B5EF4-FFF2-40B4-BE49-F238E27FC236}">
                  <a16:creationId xmlns:a16="http://schemas.microsoft.com/office/drawing/2014/main" id="{839A622F-AA79-E886-8E4A-AC04C2A4B986}"/>
                </a:ext>
              </a:extLst>
            </p:cNvPr>
            <p:cNvSpPr/>
            <p:nvPr/>
          </p:nvSpPr>
          <p:spPr>
            <a:xfrm>
              <a:off x="4925885" y="3095291"/>
              <a:ext cx="83582" cy="173593"/>
            </a:xfrm>
            <a:custGeom>
              <a:avLst/>
              <a:gdLst>
                <a:gd name="connsiteX0" fmla="*/ 76305 w 83581"/>
                <a:gd name="connsiteY0" fmla="*/ 2189 h 173593"/>
                <a:gd name="connsiteX1" fmla="*/ 71933 w 83581"/>
                <a:gd name="connsiteY1" fmla="*/ 5854 h 173593"/>
                <a:gd name="connsiteX2" fmla="*/ 70068 w 83581"/>
                <a:gd name="connsiteY2" fmla="*/ 14662 h 173593"/>
                <a:gd name="connsiteX3" fmla="*/ 62739 w 83581"/>
                <a:gd name="connsiteY3" fmla="*/ 20191 h 173593"/>
                <a:gd name="connsiteX4" fmla="*/ 56309 w 83581"/>
                <a:gd name="connsiteY4" fmla="*/ 25656 h 173593"/>
                <a:gd name="connsiteX5" fmla="*/ 55924 w 83581"/>
                <a:gd name="connsiteY5" fmla="*/ 32086 h 173593"/>
                <a:gd name="connsiteX6" fmla="*/ 46730 w 83581"/>
                <a:gd name="connsiteY6" fmla="*/ 39801 h 173593"/>
                <a:gd name="connsiteX7" fmla="*/ 29435 w 83581"/>
                <a:gd name="connsiteY7" fmla="*/ 48609 h 173593"/>
                <a:gd name="connsiteX8" fmla="*/ 13683 w 83581"/>
                <a:gd name="connsiteY8" fmla="*/ 51567 h 173593"/>
                <a:gd name="connsiteX9" fmla="*/ 8539 w 83581"/>
                <a:gd name="connsiteY9" fmla="*/ 68090 h 173593"/>
                <a:gd name="connsiteX10" fmla="*/ 9954 w 83581"/>
                <a:gd name="connsiteY10" fmla="*/ 90529 h 173593"/>
                <a:gd name="connsiteX11" fmla="*/ 7061 w 83581"/>
                <a:gd name="connsiteY11" fmla="*/ 115861 h 173593"/>
                <a:gd name="connsiteX12" fmla="*/ 2239 w 83581"/>
                <a:gd name="connsiteY12" fmla="*/ 145628 h 173593"/>
                <a:gd name="connsiteX13" fmla="*/ 10339 w 83581"/>
                <a:gd name="connsiteY13" fmla="*/ 169160 h 173593"/>
                <a:gd name="connsiteX14" fmla="*/ 32392 w 83581"/>
                <a:gd name="connsiteY14" fmla="*/ 174689 h 173593"/>
                <a:gd name="connsiteX15" fmla="*/ 45251 w 83581"/>
                <a:gd name="connsiteY15" fmla="*/ 169867 h 173593"/>
                <a:gd name="connsiteX16" fmla="*/ 63253 w 83581"/>
                <a:gd name="connsiteY16" fmla="*/ 117725 h 173593"/>
                <a:gd name="connsiteX17" fmla="*/ 76884 w 83581"/>
                <a:gd name="connsiteY17" fmla="*/ 69183 h 173593"/>
                <a:gd name="connsiteX18" fmla="*/ 79070 w 83581"/>
                <a:gd name="connsiteY18" fmla="*/ 55231 h 173593"/>
                <a:gd name="connsiteX19" fmla="*/ 82349 w 83581"/>
                <a:gd name="connsiteY19" fmla="*/ 47516 h 173593"/>
                <a:gd name="connsiteX20" fmla="*/ 89742 w 83581"/>
                <a:gd name="connsiteY20" fmla="*/ 46037 h 173593"/>
                <a:gd name="connsiteX21" fmla="*/ 84920 w 83581"/>
                <a:gd name="connsiteY21" fmla="*/ 22570 h 173593"/>
                <a:gd name="connsiteX22" fmla="*/ 76305 w 83581"/>
                <a:gd name="connsiteY22" fmla="*/ 2189 h 1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581" h="173593">
                  <a:moveTo>
                    <a:pt x="76305" y="2189"/>
                  </a:moveTo>
                  <a:cubicBezTo>
                    <a:pt x="74698" y="-3855"/>
                    <a:pt x="73347" y="4375"/>
                    <a:pt x="71933" y="5854"/>
                  </a:cubicBezTo>
                  <a:cubicBezTo>
                    <a:pt x="70268" y="8471"/>
                    <a:pt x="69606" y="11595"/>
                    <a:pt x="70068" y="14662"/>
                  </a:cubicBezTo>
                  <a:cubicBezTo>
                    <a:pt x="70454" y="17620"/>
                    <a:pt x="65632" y="20513"/>
                    <a:pt x="62739" y="20191"/>
                  </a:cubicBezTo>
                  <a:cubicBezTo>
                    <a:pt x="59846" y="19870"/>
                    <a:pt x="55024" y="21670"/>
                    <a:pt x="56309" y="25656"/>
                  </a:cubicBezTo>
                  <a:cubicBezTo>
                    <a:pt x="57595" y="29643"/>
                    <a:pt x="54059" y="29000"/>
                    <a:pt x="55924" y="32086"/>
                  </a:cubicBezTo>
                  <a:cubicBezTo>
                    <a:pt x="57788" y="35172"/>
                    <a:pt x="51873" y="39480"/>
                    <a:pt x="46730" y="39801"/>
                  </a:cubicBezTo>
                  <a:cubicBezTo>
                    <a:pt x="41586" y="40123"/>
                    <a:pt x="34964" y="49381"/>
                    <a:pt x="29435" y="48609"/>
                  </a:cubicBezTo>
                  <a:cubicBezTo>
                    <a:pt x="23906" y="47838"/>
                    <a:pt x="18441" y="52338"/>
                    <a:pt x="13683" y="51567"/>
                  </a:cubicBezTo>
                  <a:cubicBezTo>
                    <a:pt x="8925" y="50795"/>
                    <a:pt x="12204" y="61532"/>
                    <a:pt x="8539" y="68090"/>
                  </a:cubicBezTo>
                  <a:cubicBezTo>
                    <a:pt x="4874" y="74648"/>
                    <a:pt x="6675" y="82428"/>
                    <a:pt x="9954" y="90529"/>
                  </a:cubicBezTo>
                  <a:cubicBezTo>
                    <a:pt x="13233" y="98630"/>
                    <a:pt x="15869" y="105188"/>
                    <a:pt x="7061" y="115861"/>
                  </a:cubicBezTo>
                  <a:cubicBezTo>
                    <a:pt x="-127" y="124032"/>
                    <a:pt x="-1999" y="135605"/>
                    <a:pt x="2239" y="145628"/>
                  </a:cubicBezTo>
                  <a:cubicBezTo>
                    <a:pt x="5582" y="152958"/>
                    <a:pt x="5582" y="164017"/>
                    <a:pt x="10339" y="169160"/>
                  </a:cubicBezTo>
                  <a:cubicBezTo>
                    <a:pt x="15097" y="174304"/>
                    <a:pt x="28342" y="178676"/>
                    <a:pt x="32392" y="174689"/>
                  </a:cubicBezTo>
                  <a:cubicBezTo>
                    <a:pt x="36443" y="170703"/>
                    <a:pt x="40686" y="175204"/>
                    <a:pt x="45251" y="169867"/>
                  </a:cubicBezTo>
                  <a:cubicBezTo>
                    <a:pt x="49816" y="164531"/>
                    <a:pt x="57017" y="136434"/>
                    <a:pt x="63253" y="117725"/>
                  </a:cubicBezTo>
                  <a:cubicBezTo>
                    <a:pt x="69490" y="99015"/>
                    <a:pt x="77591" y="74327"/>
                    <a:pt x="76884" y="69183"/>
                  </a:cubicBezTo>
                  <a:cubicBezTo>
                    <a:pt x="76176" y="64040"/>
                    <a:pt x="81255" y="60761"/>
                    <a:pt x="79070" y="55231"/>
                  </a:cubicBezTo>
                  <a:cubicBezTo>
                    <a:pt x="76884" y="49702"/>
                    <a:pt x="79777" y="43144"/>
                    <a:pt x="82349" y="47516"/>
                  </a:cubicBezTo>
                  <a:cubicBezTo>
                    <a:pt x="84920" y="51888"/>
                    <a:pt x="88778" y="51953"/>
                    <a:pt x="89742" y="46037"/>
                  </a:cubicBezTo>
                  <a:cubicBezTo>
                    <a:pt x="90707" y="40123"/>
                    <a:pt x="85306" y="30993"/>
                    <a:pt x="84920" y="22570"/>
                  </a:cubicBezTo>
                  <a:cubicBezTo>
                    <a:pt x="84535" y="14148"/>
                    <a:pt x="77398" y="6175"/>
                    <a:pt x="76305" y="2189"/>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83" name="Freeform 135">
              <a:extLst>
                <a:ext uri="{FF2B5EF4-FFF2-40B4-BE49-F238E27FC236}">
                  <a16:creationId xmlns:a16="http://schemas.microsoft.com/office/drawing/2014/main" id="{E503C196-9ADD-3F77-D7C5-6B8D7D083240}"/>
                </a:ext>
              </a:extLst>
            </p:cNvPr>
            <p:cNvSpPr/>
            <p:nvPr/>
          </p:nvSpPr>
          <p:spPr>
            <a:xfrm>
              <a:off x="5055375" y="2786680"/>
              <a:ext cx="12859" cy="6429"/>
            </a:xfrm>
            <a:custGeom>
              <a:avLst/>
              <a:gdLst>
                <a:gd name="connsiteX0" fmla="*/ 757 w 12858"/>
                <a:gd name="connsiteY0" fmla="*/ 3669 h 0"/>
                <a:gd name="connsiteX1" fmla="*/ 13616 w 12858"/>
                <a:gd name="connsiteY1" fmla="*/ 1226 h 0"/>
                <a:gd name="connsiteX2" fmla="*/ 757 w 12858"/>
                <a:gd name="connsiteY2" fmla="*/ 3669 h 0"/>
              </a:gdLst>
              <a:ahLst/>
              <a:cxnLst>
                <a:cxn ang="0">
                  <a:pos x="connsiteX0" y="connsiteY0"/>
                </a:cxn>
                <a:cxn ang="0">
                  <a:pos x="connsiteX1" y="connsiteY1"/>
                </a:cxn>
                <a:cxn ang="0">
                  <a:pos x="connsiteX2" y="connsiteY2"/>
                </a:cxn>
              </a:cxnLst>
              <a:rect l="l" t="t" r="r" b="b"/>
              <a:pathLst>
                <a:path w="12858">
                  <a:moveTo>
                    <a:pt x="757" y="3669"/>
                  </a:moveTo>
                  <a:cubicBezTo>
                    <a:pt x="4872" y="7912"/>
                    <a:pt x="12973" y="2962"/>
                    <a:pt x="13616" y="1226"/>
                  </a:cubicBezTo>
                  <a:cubicBezTo>
                    <a:pt x="14259" y="-510"/>
                    <a:pt x="-3872" y="-960"/>
                    <a:pt x="757" y="3669"/>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84" name="Freeform 136">
              <a:extLst>
                <a:ext uri="{FF2B5EF4-FFF2-40B4-BE49-F238E27FC236}">
                  <a16:creationId xmlns:a16="http://schemas.microsoft.com/office/drawing/2014/main" id="{99938EF7-247E-9FBC-B936-2D6B77FA1175}"/>
                </a:ext>
              </a:extLst>
            </p:cNvPr>
            <p:cNvSpPr/>
            <p:nvPr/>
          </p:nvSpPr>
          <p:spPr>
            <a:xfrm>
              <a:off x="5517727" y="1595187"/>
              <a:ext cx="12859" cy="6429"/>
            </a:xfrm>
            <a:custGeom>
              <a:avLst/>
              <a:gdLst>
                <a:gd name="connsiteX0" fmla="*/ 17651 w 12858"/>
                <a:gd name="connsiteY0" fmla="*/ 3156 h 6429"/>
                <a:gd name="connsiteX1" fmla="*/ 1063 w 12858"/>
                <a:gd name="connsiteY1" fmla="*/ 5342 h 6429"/>
                <a:gd name="connsiteX2" fmla="*/ 17651 w 12858"/>
                <a:gd name="connsiteY2" fmla="*/ 3156 h 6429"/>
              </a:gdLst>
              <a:ahLst/>
              <a:cxnLst>
                <a:cxn ang="0">
                  <a:pos x="connsiteX0" y="connsiteY0"/>
                </a:cxn>
                <a:cxn ang="0">
                  <a:pos x="connsiteX1" y="connsiteY1"/>
                </a:cxn>
                <a:cxn ang="0">
                  <a:pos x="connsiteX2" y="connsiteY2"/>
                </a:cxn>
              </a:cxnLst>
              <a:rect l="l" t="t" r="r" b="b"/>
              <a:pathLst>
                <a:path w="12858" h="6429">
                  <a:moveTo>
                    <a:pt x="17651" y="3156"/>
                  </a:moveTo>
                  <a:cubicBezTo>
                    <a:pt x="19065" y="-2373"/>
                    <a:pt x="-5302" y="6"/>
                    <a:pt x="1063" y="5342"/>
                  </a:cubicBezTo>
                  <a:cubicBezTo>
                    <a:pt x="3313" y="7207"/>
                    <a:pt x="16172" y="8621"/>
                    <a:pt x="17651" y="3156"/>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85" name="Freeform 137">
              <a:extLst>
                <a:ext uri="{FF2B5EF4-FFF2-40B4-BE49-F238E27FC236}">
                  <a16:creationId xmlns:a16="http://schemas.microsoft.com/office/drawing/2014/main" id="{0D0CA48A-E15C-8444-234C-2EF5584C2A52}"/>
                </a:ext>
              </a:extLst>
            </p:cNvPr>
            <p:cNvSpPr/>
            <p:nvPr/>
          </p:nvSpPr>
          <p:spPr>
            <a:xfrm>
              <a:off x="5379695" y="1811483"/>
              <a:ext cx="6429" cy="6429"/>
            </a:xfrm>
            <a:custGeom>
              <a:avLst/>
              <a:gdLst>
                <a:gd name="connsiteX0" fmla="*/ 992 w 6429"/>
                <a:gd name="connsiteY0" fmla="*/ 6229 h 6429"/>
                <a:gd name="connsiteX1" fmla="*/ 10508 w 6429"/>
                <a:gd name="connsiteY1" fmla="*/ 2179 h 6429"/>
                <a:gd name="connsiteX2" fmla="*/ 992 w 6429"/>
                <a:gd name="connsiteY2" fmla="*/ 6229 h 6429"/>
              </a:gdLst>
              <a:ahLst/>
              <a:cxnLst>
                <a:cxn ang="0">
                  <a:pos x="connsiteX0" y="connsiteY0"/>
                </a:cxn>
                <a:cxn ang="0">
                  <a:pos x="connsiteX1" y="connsiteY1"/>
                </a:cxn>
                <a:cxn ang="0">
                  <a:pos x="connsiteX2" y="connsiteY2"/>
                </a:cxn>
              </a:cxnLst>
              <a:rect l="l" t="t" r="r" b="b"/>
              <a:pathLst>
                <a:path w="6429" h="6429">
                  <a:moveTo>
                    <a:pt x="992" y="6229"/>
                  </a:moveTo>
                  <a:cubicBezTo>
                    <a:pt x="6843" y="9123"/>
                    <a:pt x="11279" y="8030"/>
                    <a:pt x="10508" y="2179"/>
                  </a:cubicBezTo>
                  <a:cubicBezTo>
                    <a:pt x="9736" y="-3672"/>
                    <a:pt x="-3701" y="3851"/>
                    <a:pt x="992" y="6229"/>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86" name="Freeform 138">
              <a:extLst>
                <a:ext uri="{FF2B5EF4-FFF2-40B4-BE49-F238E27FC236}">
                  <a16:creationId xmlns:a16="http://schemas.microsoft.com/office/drawing/2014/main" id="{D3C4EA66-32B5-1FC4-B510-91968AA564CB}"/>
                </a:ext>
              </a:extLst>
            </p:cNvPr>
            <p:cNvSpPr/>
            <p:nvPr/>
          </p:nvSpPr>
          <p:spPr>
            <a:xfrm>
              <a:off x="5531429" y="1592069"/>
              <a:ext cx="64294" cy="45006"/>
            </a:xfrm>
            <a:custGeom>
              <a:avLst/>
              <a:gdLst>
                <a:gd name="connsiteX0" fmla="*/ 13464 w 64293"/>
                <a:gd name="connsiteY0" fmla="*/ 32313 h 45005"/>
                <a:gd name="connsiteX1" fmla="*/ 10507 w 64293"/>
                <a:gd name="connsiteY1" fmla="*/ 37135 h 45005"/>
                <a:gd name="connsiteX2" fmla="*/ 1698 w 64293"/>
                <a:gd name="connsiteY2" fmla="*/ 41507 h 45005"/>
                <a:gd name="connsiteX3" fmla="*/ 12757 w 64293"/>
                <a:gd name="connsiteY3" fmla="*/ 48901 h 45005"/>
                <a:gd name="connsiteX4" fmla="*/ 27416 w 64293"/>
                <a:gd name="connsiteY4" fmla="*/ 40028 h 45005"/>
                <a:gd name="connsiteX5" fmla="*/ 61620 w 64293"/>
                <a:gd name="connsiteY5" fmla="*/ 29741 h 45005"/>
                <a:gd name="connsiteX6" fmla="*/ 64899 w 64293"/>
                <a:gd name="connsiteY6" fmla="*/ 19454 h 45005"/>
                <a:gd name="connsiteX7" fmla="*/ 59756 w 64293"/>
                <a:gd name="connsiteY7" fmla="*/ 13603 h 45005"/>
                <a:gd name="connsiteX8" fmla="*/ 50562 w 64293"/>
                <a:gd name="connsiteY8" fmla="*/ 745 h 45005"/>
                <a:gd name="connsiteX9" fmla="*/ 32559 w 64293"/>
                <a:gd name="connsiteY9" fmla="*/ 7174 h 45005"/>
                <a:gd name="connsiteX10" fmla="*/ 18608 w 64293"/>
                <a:gd name="connsiteY10" fmla="*/ 15661 h 45005"/>
                <a:gd name="connsiteX11" fmla="*/ 13079 w 64293"/>
                <a:gd name="connsiteY11" fmla="*/ 24083 h 45005"/>
                <a:gd name="connsiteX12" fmla="*/ 13464 w 64293"/>
                <a:gd name="connsiteY12" fmla="*/ 32313 h 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293" h="45005">
                  <a:moveTo>
                    <a:pt x="13464" y="32313"/>
                  </a:moveTo>
                  <a:cubicBezTo>
                    <a:pt x="20472" y="35270"/>
                    <a:pt x="17901" y="37135"/>
                    <a:pt x="10507" y="37135"/>
                  </a:cubicBezTo>
                  <a:cubicBezTo>
                    <a:pt x="3113" y="37135"/>
                    <a:pt x="-3124" y="39578"/>
                    <a:pt x="1698" y="41507"/>
                  </a:cubicBezTo>
                  <a:cubicBezTo>
                    <a:pt x="5363" y="42986"/>
                    <a:pt x="5042" y="47036"/>
                    <a:pt x="12757" y="48901"/>
                  </a:cubicBezTo>
                  <a:cubicBezTo>
                    <a:pt x="20472" y="50765"/>
                    <a:pt x="28187" y="44464"/>
                    <a:pt x="27416" y="40028"/>
                  </a:cubicBezTo>
                  <a:cubicBezTo>
                    <a:pt x="26644" y="35592"/>
                    <a:pt x="54226" y="31606"/>
                    <a:pt x="61620" y="29741"/>
                  </a:cubicBezTo>
                  <a:cubicBezTo>
                    <a:pt x="69014" y="27877"/>
                    <a:pt x="56863" y="20226"/>
                    <a:pt x="64899" y="19454"/>
                  </a:cubicBezTo>
                  <a:cubicBezTo>
                    <a:pt x="72936" y="18683"/>
                    <a:pt x="69657" y="15082"/>
                    <a:pt x="59756" y="13603"/>
                  </a:cubicBezTo>
                  <a:cubicBezTo>
                    <a:pt x="49854" y="12125"/>
                    <a:pt x="53905" y="3702"/>
                    <a:pt x="50562" y="745"/>
                  </a:cubicBezTo>
                  <a:cubicBezTo>
                    <a:pt x="47218" y="-2213"/>
                    <a:pt x="45418" y="4409"/>
                    <a:pt x="32559" y="7174"/>
                  </a:cubicBezTo>
                  <a:cubicBezTo>
                    <a:pt x="19701" y="9939"/>
                    <a:pt x="13271" y="13089"/>
                    <a:pt x="18608" y="15661"/>
                  </a:cubicBezTo>
                  <a:cubicBezTo>
                    <a:pt x="23944" y="18233"/>
                    <a:pt x="18608" y="24469"/>
                    <a:pt x="13079" y="24083"/>
                  </a:cubicBezTo>
                  <a:cubicBezTo>
                    <a:pt x="7549" y="23697"/>
                    <a:pt x="6520" y="29420"/>
                    <a:pt x="13464" y="32313"/>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87" name="Freeform 139">
              <a:extLst>
                <a:ext uri="{FF2B5EF4-FFF2-40B4-BE49-F238E27FC236}">
                  <a16:creationId xmlns:a16="http://schemas.microsoft.com/office/drawing/2014/main" id="{0EE73349-6313-D3F4-AD93-3903E4A8E284}"/>
                </a:ext>
              </a:extLst>
            </p:cNvPr>
            <p:cNvSpPr/>
            <p:nvPr/>
          </p:nvSpPr>
          <p:spPr>
            <a:xfrm>
              <a:off x="5094720" y="1615276"/>
              <a:ext cx="38576" cy="12859"/>
            </a:xfrm>
            <a:custGeom>
              <a:avLst/>
              <a:gdLst>
                <a:gd name="connsiteX0" fmla="*/ 18055 w 38576"/>
                <a:gd name="connsiteY0" fmla="*/ 1391 h 12858"/>
                <a:gd name="connsiteX1" fmla="*/ 8861 w 38576"/>
                <a:gd name="connsiteY1" fmla="*/ 4734 h 12858"/>
                <a:gd name="connsiteX2" fmla="*/ 1531 w 38576"/>
                <a:gd name="connsiteY2" fmla="*/ 12064 h 12858"/>
                <a:gd name="connsiteX3" fmla="*/ 28727 w 38576"/>
                <a:gd name="connsiteY3" fmla="*/ 9878 h 12858"/>
                <a:gd name="connsiteX4" fmla="*/ 41972 w 38576"/>
                <a:gd name="connsiteY4" fmla="*/ 4734 h 12858"/>
                <a:gd name="connsiteX5" fmla="*/ 18055 w 38576"/>
                <a:gd name="connsiteY5" fmla="*/ 1391 h 1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12858">
                  <a:moveTo>
                    <a:pt x="18055" y="1391"/>
                  </a:moveTo>
                  <a:cubicBezTo>
                    <a:pt x="19148" y="4348"/>
                    <a:pt x="16254" y="4734"/>
                    <a:pt x="8861" y="4734"/>
                  </a:cubicBezTo>
                  <a:cubicBezTo>
                    <a:pt x="1467" y="4734"/>
                    <a:pt x="-2326" y="8849"/>
                    <a:pt x="1531" y="12064"/>
                  </a:cubicBezTo>
                  <a:cubicBezTo>
                    <a:pt x="5389" y="15278"/>
                    <a:pt x="25449" y="14250"/>
                    <a:pt x="28727" y="9878"/>
                  </a:cubicBezTo>
                  <a:cubicBezTo>
                    <a:pt x="32006" y="5506"/>
                    <a:pt x="40493" y="9106"/>
                    <a:pt x="41972" y="4734"/>
                  </a:cubicBezTo>
                  <a:cubicBezTo>
                    <a:pt x="43451" y="362"/>
                    <a:pt x="16962" y="-1502"/>
                    <a:pt x="18055" y="1391"/>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88" name="Freeform 140">
              <a:extLst>
                <a:ext uri="{FF2B5EF4-FFF2-40B4-BE49-F238E27FC236}">
                  <a16:creationId xmlns:a16="http://schemas.microsoft.com/office/drawing/2014/main" id="{70AAE185-5C7E-85A8-4429-1DE1EA91D05E}"/>
                </a:ext>
              </a:extLst>
            </p:cNvPr>
            <p:cNvSpPr/>
            <p:nvPr/>
          </p:nvSpPr>
          <p:spPr>
            <a:xfrm>
              <a:off x="5555292" y="1626163"/>
              <a:ext cx="70723" cy="32147"/>
            </a:xfrm>
            <a:custGeom>
              <a:avLst/>
              <a:gdLst>
                <a:gd name="connsiteX0" fmla="*/ 9082 w 70723"/>
                <a:gd name="connsiteY0" fmla="*/ 8506 h 32146"/>
                <a:gd name="connsiteX1" fmla="*/ 595 w 70723"/>
                <a:gd name="connsiteY1" fmla="*/ 19564 h 32146"/>
                <a:gd name="connsiteX2" fmla="*/ 9789 w 70723"/>
                <a:gd name="connsiteY2" fmla="*/ 22136 h 32146"/>
                <a:gd name="connsiteX3" fmla="*/ 21941 w 70723"/>
                <a:gd name="connsiteY3" fmla="*/ 30558 h 32146"/>
                <a:gd name="connsiteX4" fmla="*/ 57238 w 70723"/>
                <a:gd name="connsiteY4" fmla="*/ 37952 h 32146"/>
                <a:gd name="connsiteX5" fmla="*/ 65661 w 70723"/>
                <a:gd name="connsiteY5" fmla="*/ 28758 h 32146"/>
                <a:gd name="connsiteX6" fmla="*/ 71190 w 70723"/>
                <a:gd name="connsiteY6" fmla="*/ 14806 h 32146"/>
                <a:gd name="connsiteX7" fmla="*/ 52802 w 70723"/>
                <a:gd name="connsiteY7" fmla="*/ 6705 h 32146"/>
                <a:gd name="connsiteX8" fmla="*/ 43607 w 70723"/>
                <a:gd name="connsiteY8" fmla="*/ 1176 h 32146"/>
                <a:gd name="connsiteX9" fmla="*/ 9082 w 70723"/>
                <a:gd name="connsiteY9" fmla="*/ 8506 h 3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723" h="32146">
                  <a:moveTo>
                    <a:pt x="9082" y="8506"/>
                  </a:moveTo>
                  <a:cubicBezTo>
                    <a:pt x="9082" y="12556"/>
                    <a:pt x="-2748" y="16607"/>
                    <a:pt x="595" y="19564"/>
                  </a:cubicBezTo>
                  <a:cubicBezTo>
                    <a:pt x="3938" y="22522"/>
                    <a:pt x="6124" y="21364"/>
                    <a:pt x="9789" y="22136"/>
                  </a:cubicBezTo>
                  <a:cubicBezTo>
                    <a:pt x="13454" y="22907"/>
                    <a:pt x="15318" y="32037"/>
                    <a:pt x="21941" y="30558"/>
                  </a:cubicBezTo>
                  <a:cubicBezTo>
                    <a:pt x="28563" y="29080"/>
                    <a:pt x="46565" y="37952"/>
                    <a:pt x="57238" y="37952"/>
                  </a:cubicBezTo>
                  <a:cubicBezTo>
                    <a:pt x="67911" y="37952"/>
                    <a:pt x="68939" y="29144"/>
                    <a:pt x="65661" y="28758"/>
                  </a:cubicBezTo>
                  <a:cubicBezTo>
                    <a:pt x="62382" y="28372"/>
                    <a:pt x="65661" y="23229"/>
                    <a:pt x="71190" y="14806"/>
                  </a:cubicBezTo>
                  <a:cubicBezTo>
                    <a:pt x="76719" y="6384"/>
                    <a:pt x="52802" y="83"/>
                    <a:pt x="52802" y="6705"/>
                  </a:cubicBezTo>
                  <a:cubicBezTo>
                    <a:pt x="52802" y="13328"/>
                    <a:pt x="45794" y="5227"/>
                    <a:pt x="43607" y="1176"/>
                  </a:cubicBezTo>
                  <a:cubicBezTo>
                    <a:pt x="41422" y="-2874"/>
                    <a:pt x="9082" y="4520"/>
                    <a:pt x="9082" y="8506"/>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89" name="Freeform 141">
              <a:extLst>
                <a:ext uri="{FF2B5EF4-FFF2-40B4-BE49-F238E27FC236}">
                  <a16:creationId xmlns:a16="http://schemas.microsoft.com/office/drawing/2014/main" id="{1278BFDA-AA6E-10FA-E696-53C28D853E8A}"/>
                </a:ext>
              </a:extLst>
            </p:cNvPr>
            <p:cNvSpPr/>
            <p:nvPr/>
          </p:nvSpPr>
          <p:spPr>
            <a:xfrm>
              <a:off x="5271092" y="1802282"/>
              <a:ext cx="19288" cy="6429"/>
            </a:xfrm>
            <a:custGeom>
              <a:avLst/>
              <a:gdLst>
                <a:gd name="connsiteX0" fmla="*/ 2289 w 19288"/>
                <a:gd name="connsiteY0" fmla="*/ 9901 h 6429"/>
                <a:gd name="connsiteX1" fmla="*/ 21577 w 19288"/>
                <a:gd name="connsiteY1" fmla="*/ 5465 h 6429"/>
                <a:gd name="connsiteX2" fmla="*/ 7947 w 19288"/>
                <a:gd name="connsiteY2" fmla="*/ 0 h 6429"/>
                <a:gd name="connsiteX3" fmla="*/ 2289 w 19288"/>
                <a:gd name="connsiteY3" fmla="*/ 9901 h 6429"/>
              </a:gdLst>
              <a:ahLst/>
              <a:cxnLst>
                <a:cxn ang="0">
                  <a:pos x="connsiteX0" y="connsiteY0"/>
                </a:cxn>
                <a:cxn ang="0">
                  <a:pos x="connsiteX1" y="connsiteY1"/>
                </a:cxn>
                <a:cxn ang="0">
                  <a:pos x="connsiteX2" y="connsiteY2"/>
                </a:cxn>
                <a:cxn ang="0">
                  <a:pos x="connsiteX3" y="connsiteY3"/>
                </a:cxn>
              </a:cxnLst>
              <a:rect l="l" t="t" r="r" b="b"/>
              <a:pathLst>
                <a:path w="19288" h="6429">
                  <a:moveTo>
                    <a:pt x="2289" y="9901"/>
                  </a:moveTo>
                  <a:cubicBezTo>
                    <a:pt x="7046" y="10608"/>
                    <a:pt x="19905" y="8037"/>
                    <a:pt x="21577" y="5465"/>
                  </a:cubicBezTo>
                  <a:cubicBezTo>
                    <a:pt x="23248" y="2893"/>
                    <a:pt x="16433" y="0"/>
                    <a:pt x="7947" y="0"/>
                  </a:cubicBezTo>
                  <a:cubicBezTo>
                    <a:pt x="-540" y="0"/>
                    <a:pt x="-1890" y="9258"/>
                    <a:pt x="2289" y="9901"/>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90" name="Freeform 142">
              <a:extLst>
                <a:ext uri="{FF2B5EF4-FFF2-40B4-BE49-F238E27FC236}">
                  <a16:creationId xmlns:a16="http://schemas.microsoft.com/office/drawing/2014/main" id="{5086550A-451B-5C38-A121-58F7F67A1F5D}"/>
                </a:ext>
              </a:extLst>
            </p:cNvPr>
            <p:cNvSpPr/>
            <p:nvPr/>
          </p:nvSpPr>
          <p:spPr>
            <a:xfrm>
              <a:off x="5139466" y="1600544"/>
              <a:ext cx="32147" cy="12859"/>
            </a:xfrm>
            <a:custGeom>
              <a:avLst/>
              <a:gdLst>
                <a:gd name="connsiteX0" fmla="*/ 36189 w 32146"/>
                <a:gd name="connsiteY0" fmla="*/ 9179 h 12858"/>
                <a:gd name="connsiteX1" fmla="*/ 30659 w 32146"/>
                <a:gd name="connsiteY1" fmla="*/ 2749 h 12858"/>
                <a:gd name="connsiteX2" fmla="*/ 10471 w 32146"/>
                <a:gd name="connsiteY2" fmla="*/ 2364 h 12858"/>
                <a:gd name="connsiteX3" fmla="*/ 891 w 32146"/>
                <a:gd name="connsiteY3" fmla="*/ 13744 h 12858"/>
                <a:gd name="connsiteX4" fmla="*/ 36189 w 32146"/>
                <a:gd name="connsiteY4" fmla="*/ 9179 h 12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46" h="12858">
                  <a:moveTo>
                    <a:pt x="36189" y="9179"/>
                  </a:moveTo>
                  <a:cubicBezTo>
                    <a:pt x="38760" y="5836"/>
                    <a:pt x="31366" y="5836"/>
                    <a:pt x="30659" y="2749"/>
                  </a:cubicBezTo>
                  <a:cubicBezTo>
                    <a:pt x="29952" y="-337"/>
                    <a:pt x="9314" y="-1301"/>
                    <a:pt x="10471" y="2364"/>
                  </a:cubicBezTo>
                  <a:cubicBezTo>
                    <a:pt x="11628" y="6028"/>
                    <a:pt x="-3802" y="10079"/>
                    <a:pt x="891" y="13744"/>
                  </a:cubicBezTo>
                  <a:cubicBezTo>
                    <a:pt x="9699" y="20559"/>
                    <a:pt x="33617" y="12458"/>
                    <a:pt x="36189" y="9179"/>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91" name="Freeform 143">
              <a:extLst>
                <a:ext uri="{FF2B5EF4-FFF2-40B4-BE49-F238E27FC236}">
                  <a16:creationId xmlns:a16="http://schemas.microsoft.com/office/drawing/2014/main" id="{981C395B-5871-FC42-698F-C675660D76AF}"/>
                </a:ext>
              </a:extLst>
            </p:cNvPr>
            <p:cNvSpPr/>
            <p:nvPr/>
          </p:nvSpPr>
          <p:spPr>
            <a:xfrm>
              <a:off x="6205542" y="1751822"/>
              <a:ext cx="57864" cy="19288"/>
            </a:xfrm>
            <a:custGeom>
              <a:avLst/>
              <a:gdLst>
                <a:gd name="connsiteX0" fmla="*/ 1126 w 57864"/>
                <a:gd name="connsiteY0" fmla="*/ 9827 h 19288"/>
                <a:gd name="connsiteX1" fmla="*/ 31216 w 57864"/>
                <a:gd name="connsiteY1" fmla="*/ 20114 h 19288"/>
                <a:gd name="connsiteX2" fmla="*/ 60984 w 57864"/>
                <a:gd name="connsiteY2" fmla="*/ 14199 h 19288"/>
                <a:gd name="connsiteX3" fmla="*/ 40795 w 57864"/>
                <a:gd name="connsiteY3" fmla="*/ 7769 h 19288"/>
                <a:gd name="connsiteX4" fmla="*/ 26458 w 57864"/>
                <a:gd name="connsiteY4" fmla="*/ 4876 h 19288"/>
                <a:gd name="connsiteX5" fmla="*/ 9549 w 57864"/>
                <a:gd name="connsiteY5" fmla="*/ 1147 h 19288"/>
                <a:gd name="connsiteX6" fmla="*/ 1126 w 57864"/>
                <a:gd name="connsiteY6" fmla="*/ 9827 h 1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64" h="19288">
                  <a:moveTo>
                    <a:pt x="1126" y="9827"/>
                  </a:moveTo>
                  <a:cubicBezTo>
                    <a:pt x="9934" y="10534"/>
                    <a:pt x="14371" y="19021"/>
                    <a:pt x="31216" y="20114"/>
                  </a:cubicBezTo>
                  <a:cubicBezTo>
                    <a:pt x="48061" y="21207"/>
                    <a:pt x="60662" y="17928"/>
                    <a:pt x="60984" y="14199"/>
                  </a:cubicBezTo>
                  <a:cubicBezTo>
                    <a:pt x="61305" y="10470"/>
                    <a:pt x="45553" y="5069"/>
                    <a:pt x="40795" y="7769"/>
                  </a:cubicBezTo>
                  <a:cubicBezTo>
                    <a:pt x="36038" y="10470"/>
                    <a:pt x="32373" y="3011"/>
                    <a:pt x="26458" y="4876"/>
                  </a:cubicBezTo>
                  <a:cubicBezTo>
                    <a:pt x="20543" y="6740"/>
                    <a:pt x="12506" y="6291"/>
                    <a:pt x="9549" y="1147"/>
                  </a:cubicBezTo>
                  <a:cubicBezTo>
                    <a:pt x="6591" y="-3996"/>
                    <a:pt x="-3310" y="9827"/>
                    <a:pt x="1126" y="9827"/>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92" name="Freeform 144">
              <a:extLst>
                <a:ext uri="{FF2B5EF4-FFF2-40B4-BE49-F238E27FC236}">
                  <a16:creationId xmlns:a16="http://schemas.microsoft.com/office/drawing/2014/main" id="{3FF6CE55-9101-347F-A239-BCEC598D207F}"/>
                </a:ext>
              </a:extLst>
            </p:cNvPr>
            <p:cNvSpPr/>
            <p:nvPr/>
          </p:nvSpPr>
          <p:spPr>
            <a:xfrm>
              <a:off x="5620111" y="1645770"/>
              <a:ext cx="70723" cy="38576"/>
            </a:xfrm>
            <a:custGeom>
              <a:avLst/>
              <a:gdLst>
                <a:gd name="connsiteX0" fmla="*/ 1228 w 70723"/>
                <a:gd name="connsiteY0" fmla="*/ 40720 h 38576"/>
                <a:gd name="connsiteX1" fmla="*/ 33889 w 70723"/>
                <a:gd name="connsiteY1" fmla="*/ 37441 h 38576"/>
                <a:gd name="connsiteX2" fmla="*/ 76901 w 70723"/>
                <a:gd name="connsiteY2" fmla="*/ 23103 h 38576"/>
                <a:gd name="connsiteX3" fmla="*/ 60763 w 70723"/>
                <a:gd name="connsiteY3" fmla="*/ 12430 h 38576"/>
                <a:gd name="connsiteX4" fmla="*/ 42761 w 70723"/>
                <a:gd name="connsiteY4" fmla="*/ 16095 h 38576"/>
                <a:gd name="connsiteX5" fmla="*/ 44176 w 70723"/>
                <a:gd name="connsiteY5" fmla="*/ 9666 h 38576"/>
                <a:gd name="connsiteX6" fmla="*/ 36846 w 70723"/>
                <a:gd name="connsiteY6" fmla="*/ 1565 h 38576"/>
                <a:gd name="connsiteX7" fmla="*/ 23988 w 70723"/>
                <a:gd name="connsiteY7" fmla="*/ 6322 h 38576"/>
                <a:gd name="connsiteX8" fmla="*/ 19551 w 70723"/>
                <a:gd name="connsiteY8" fmla="*/ 16224 h 38576"/>
                <a:gd name="connsiteX9" fmla="*/ 10357 w 70723"/>
                <a:gd name="connsiteY9" fmla="*/ 23232 h 38576"/>
                <a:gd name="connsiteX10" fmla="*/ 1228 w 70723"/>
                <a:gd name="connsiteY10" fmla="*/ 40720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723" h="38576">
                  <a:moveTo>
                    <a:pt x="1228" y="40720"/>
                  </a:moveTo>
                  <a:cubicBezTo>
                    <a:pt x="6371" y="43677"/>
                    <a:pt x="22895" y="37055"/>
                    <a:pt x="33889" y="37441"/>
                  </a:cubicBezTo>
                  <a:cubicBezTo>
                    <a:pt x="44883" y="37826"/>
                    <a:pt x="75808" y="28954"/>
                    <a:pt x="76901" y="23103"/>
                  </a:cubicBezTo>
                  <a:cubicBezTo>
                    <a:pt x="77994" y="17252"/>
                    <a:pt x="65521" y="17574"/>
                    <a:pt x="60763" y="12430"/>
                  </a:cubicBezTo>
                  <a:cubicBezTo>
                    <a:pt x="56006" y="7287"/>
                    <a:pt x="45333" y="11723"/>
                    <a:pt x="42761" y="16095"/>
                  </a:cubicBezTo>
                  <a:cubicBezTo>
                    <a:pt x="40190" y="20467"/>
                    <a:pt x="37232" y="16481"/>
                    <a:pt x="44176" y="9666"/>
                  </a:cubicBezTo>
                  <a:cubicBezTo>
                    <a:pt x="51119" y="2851"/>
                    <a:pt x="37232" y="-2872"/>
                    <a:pt x="36846" y="1565"/>
                  </a:cubicBezTo>
                  <a:cubicBezTo>
                    <a:pt x="36461" y="6001"/>
                    <a:pt x="23988" y="2272"/>
                    <a:pt x="23988" y="6322"/>
                  </a:cubicBezTo>
                  <a:cubicBezTo>
                    <a:pt x="23988" y="10373"/>
                    <a:pt x="19166" y="12237"/>
                    <a:pt x="19551" y="16224"/>
                  </a:cubicBezTo>
                  <a:cubicBezTo>
                    <a:pt x="19937" y="20210"/>
                    <a:pt x="10743" y="14038"/>
                    <a:pt x="10357" y="23232"/>
                  </a:cubicBezTo>
                  <a:cubicBezTo>
                    <a:pt x="9972" y="32426"/>
                    <a:pt x="-4173" y="37633"/>
                    <a:pt x="1228" y="40720"/>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93" name="Freeform 145">
              <a:extLst>
                <a:ext uri="{FF2B5EF4-FFF2-40B4-BE49-F238E27FC236}">
                  <a16:creationId xmlns:a16="http://schemas.microsoft.com/office/drawing/2014/main" id="{54EC8807-586F-A25D-3F53-A97F34CFC241}"/>
                </a:ext>
              </a:extLst>
            </p:cNvPr>
            <p:cNvSpPr/>
            <p:nvPr/>
          </p:nvSpPr>
          <p:spPr>
            <a:xfrm>
              <a:off x="6091924" y="1732985"/>
              <a:ext cx="96441" cy="32147"/>
            </a:xfrm>
            <a:custGeom>
              <a:avLst/>
              <a:gdLst>
                <a:gd name="connsiteX0" fmla="*/ 3387 w 96440"/>
                <a:gd name="connsiteY0" fmla="*/ 29242 h 32146"/>
                <a:gd name="connsiteX1" fmla="*/ 13289 w 96440"/>
                <a:gd name="connsiteY1" fmla="*/ 37279 h 32146"/>
                <a:gd name="connsiteX2" fmla="*/ 31677 w 96440"/>
                <a:gd name="connsiteY2" fmla="*/ 34386 h 32146"/>
                <a:gd name="connsiteX3" fmla="*/ 43442 w 96440"/>
                <a:gd name="connsiteY3" fmla="*/ 36572 h 32146"/>
                <a:gd name="connsiteX4" fmla="*/ 65495 w 96440"/>
                <a:gd name="connsiteY4" fmla="*/ 34386 h 32146"/>
                <a:gd name="connsiteX5" fmla="*/ 64402 w 96440"/>
                <a:gd name="connsiteY5" fmla="*/ 20048 h 32146"/>
                <a:gd name="connsiteX6" fmla="*/ 70832 w 96440"/>
                <a:gd name="connsiteY6" fmla="*/ 22234 h 32146"/>
                <a:gd name="connsiteX7" fmla="*/ 86969 w 96440"/>
                <a:gd name="connsiteY7" fmla="*/ 33614 h 32146"/>
                <a:gd name="connsiteX8" fmla="*/ 95778 w 96440"/>
                <a:gd name="connsiteY8" fmla="*/ 22941 h 32146"/>
                <a:gd name="connsiteX9" fmla="*/ 92499 w 96440"/>
                <a:gd name="connsiteY9" fmla="*/ 12333 h 32146"/>
                <a:gd name="connsiteX10" fmla="*/ 65688 w 96440"/>
                <a:gd name="connsiteY10" fmla="*/ 7189 h 32146"/>
                <a:gd name="connsiteX11" fmla="*/ 48007 w 96440"/>
                <a:gd name="connsiteY11" fmla="*/ 11561 h 32146"/>
                <a:gd name="connsiteX12" fmla="*/ 24154 w 96440"/>
                <a:gd name="connsiteY12" fmla="*/ 181 h 32146"/>
                <a:gd name="connsiteX13" fmla="*/ 3387 w 96440"/>
                <a:gd name="connsiteY13" fmla="*/ 29242 h 3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40" h="32146">
                  <a:moveTo>
                    <a:pt x="3387" y="29242"/>
                  </a:moveTo>
                  <a:cubicBezTo>
                    <a:pt x="7187" y="31242"/>
                    <a:pt x="10550" y="33974"/>
                    <a:pt x="13289" y="37279"/>
                  </a:cubicBezTo>
                  <a:cubicBezTo>
                    <a:pt x="16246" y="40236"/>
                    <a:pt x="27305" y="35800"/>
                    <a:pt x="31677" y="34386"/>
                  </a:cubicBezTo>
                  <a:cubicBezTo>
                    <a:pt x="36049" y="32971"/>
                    <a:pt x="36435" y="40815"/>
                    <a:pt x="43442" y="36572"/>
                  </a:cubicBezTo>
                  <a:cubicBezTo>
                    <a:pt x="50451" y="32328"/>
                    <a:pt x="57394" y="34386"/>
                    <a:pt x="65495" y="34386"/>
                  </a:cubicBezTo>
                  <a:cubicBezTo>
                    <a:pt x="73596" y="34386"/>
                    <a:pt x="64016" y="24420"/>
                    <a:pt x="64402" y="20048"/>
                  </a:cubicBezTo>
                  <a:cubicBezTo>
                    <a:pt x="64788" y="15676"/>
                    <a:pt x="73918" y="18569"/>
                    <a:pt x="70832" y="22234"/>
                  </a:cubicBezTo>
                  <a:cubicBezTo>
                    <a:pt x="67746" y="25899"/>
                    <a:pt x="75203" y="34386"/>
                    <a:pt x="86969" y="33614"/>
                  </a:cubicBezTo>
                  <a:cubicBezTo>
                    <a:pt x="98735" y="32843"/>
                    <a:pt x="89927" y="25513"/>
                    <a:pt x="95778" y="22941"/>
                  </a:cubicBezTo>
                  <a:cubicBezTo>
                    <a:pt x="101629" y="20370"/>
                    <a:pt x="100921" y="17476"/>
                    <a:pt x="92499" y="12333"/>
                  </a:cubicBezTo>
                  <a:cubicBezTo>
                    <a:pt x="84076" y="7189"/>
                    <a:pt x="73210" y="10468"/>
                    <a:pt x="65688" y="7189"/>
                  </a:cubicBezTo>
                  <a:cubicBezTo>
                    <a:pt x="58166" y="3910"/>
                    <a:pt x="48393" y="3460"/>
                    <a:pt x="48007" y="11561"/>
                  </a:cubicBezTo>
                  <a:cubicBezTo>
                    <a:pt x="47622" y="19662"/>
                    <a:pt x="32255" y="2753"/>
                    <a:pt x="24154" y="181"/>
                  </a:cubicBezTo>
                  <a:cubicBezTo>
                    <a:pt x="16054" y="-2390"/>
                    <a:pt x="-9021" y="23134"/>
                    <a:pt x="3387" y="29242"/>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94" name="Freeform 146">
              <a:extLst>
                <a:ext uri="{FF2B5EF4-FFF2-40B4-BE49-F238E27FC236}">
                  <a16:creationId xmlns:a16="http://schemas.microsoft.com/office/drawing/2014/main" id="{08F3813A-3A02-8AF6-B800-9EF3A96A2643}"/>
                </a:ext>
              </a:extLst>
            </p:cNvPr>
            <p:cNvSpPr/>
            <p:nvPr/>
          </p:nvSpPr>
          <p:spPr>
            <a:xfrm>
              <a:off x="6614911" y="1850311"/>
              <a:ext cx="45006" cy="12859"/>
            </a:xfrm>
            <a:custGeom>
              <a:avLst/>
              <a:gdLst>
                <a:gd name="connsiteX0" fmla="*/ 1630 w 45005"/>
                <a:gd name="connsiteY0" fmla="*/ 14208 h 12858"/>
                <a:gd name="connsiteX1" fmla="*/ 19247 w 45005"/>
                <a:gd name="connsiteY1" fmla="*/ 13822 h 12858"/>
                <a:gd name="connsiteX2" fmla="*/ 45350 w 45005"/>
                <a:gd name="connsiteY2" fmla="*/ 10929 h 12858"/>
                <a:gd name="connsiteX3" fmla="*/ 31720 w 45005"/>
                <a:gd name="connsiteY3" fmla="*/ 256 h 12858"/>
                <a:gd name="connsiteX4" fmla="*/ 1630 w 45005"/>
                <a:gd name="connsiteY4" fmla="*/ 14208 h 12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05" h="12858">
                  <a:moveTo>
                    <a:pt x="1630" y="14208"/>
                  </a:moveTo>
                  <a:cubicBezTo>
                    <a:pt x="8960" y="17873"/>
                    <a:pt x="13332" y="9772"/>
                    <a:pt x="19247" y="13822"/>
                  </a:cubicBezTo>
                  <a:cubicBezTo>
                    <a:pt x="25161" y="17873"/>
                    <a:pt x="39435" y="12022"/>
                    <a:pt x="45350" y="10929"/>
                  </a:cubicBezTo>
                  <a:cubicBezTo>
                    <a:pt x="51265" y="9836"/>
                    <a:pt x="48243" y="2442"/>
                    <a:pt x="31720" y="256"/>
                  </a:cubicBezTo>
                  <a:cubicBezTo>
                    <a:pt x="15196" y="-1930"/>
                    <a:pt x="-6085" y="10479"/>
                    <a:pt x="1630" y="14208"/>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95" name="Freeform 147">
              <a:extLst>
                <a:ext uri="{FF2B5EF4-FFF2-40B4-BE49-F238E27FC236}">
                  <a16:creationId xmlns:a16="http://schemas.microsoft.com/office/drawing/2014/main" id="{B291CAD1-FE8A-8A0C-0951-EA43CAF6B137}"/>
                </a:ext>
              </a:extLst>
            </p:cNvPr>
            <p:cNvSpPr/>
            <p:nvPr/>
          </p:nvSpPr>
          <p:spPr>
            <a:xfrm>
              <a:off x="6135239" y="1793552"/>
              <a:ext cx="38576" cy="12859"/>
            </a:xfrm>
            <a:custGeom>
              <a:avLst/>
              <a:gdLst>
                <a:gd name="connsiteX0" fmla="*/ 36903 w 38576"/>
                <a:gd name="connsiteY0" fmla="*/ 15674 h 12858"/>
                <a:gd name="connsiteX1" fmla="*/ 20701 w 38576"/>
                <a:gd name="connsiteY1" fmla="*/ 244 h 12858"/>
                <a:gd name="connsiteX2" fmla="*/ 127 w 38576"/>
                <a:gd name="connsiteY2" fmla="*/ 9823 h 12858"/>
                <a:gd name="connsiteX3" fmla="*/ 36903 w 38576"/>
                <a:gd name="connsiteY3" fmla="*/ 15674 h 12858"/>
              </a:gdLst>
              <a:ahLst/>
              <a:cxnLst>
                <a:cxn ang="0">
                  <a:pos x="connsiteX0" y="connsiteY0"/>
                </a:cxn>
                <a:cxn ang="0">
                  <a:pos x="connsiteX1" y="connsiteY1"/>
                </a:cxn>
                <a:cxn ang="0">
                  <a:pos x="connsiteX2" y="connsiteY2"/>
                </a:cxn>
                <a:cxn ang="0">
                  <a:pos x="connsiteX3" y="connsiteY3"/>
                </a:cxn>
              </a:cxnLst>
              <a:rect l="l" t="t" r="r" b="b"/>
              <a:pathLst>
                <a:path w="38576" h="12858">
                  <a:moveTo>
                    <a:pt x="36903" y="15674"/>
                  </a:moveTo>
                  <a:cubicBezTo>
                    <a:pt x="43333" y="14195"/>
                    <a:pt x="32081" y="2108"/>
                    <a:pt x="20701" y="244"/>
                  </a:cubicBezTo>
                  <a:cubicBezTo>
                    <a:pt x="9322" y="-1621"/>
                    <a:pt x="-1287" y="7766"/>
                    <a:pt x="127" y="9823"/>
                  </a:cubicBezTo>
                  <a:cubicBezTo>
                    <a:pt x="3471" y="14581"/>
                    <a:pt x="30281" y="17153"/>
                    <a:pt x="36903" y="15674"/>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96" name="Freeform 148">
              <a:extLst>
                <a:ext uri="{FF2B5EF4-FFF2-40B4-BE49-F238E27FC236}">
                  <a16:creationId xmlns:a16="http://schemas.microsoft.com/office/drawing/2014/main" id="{4DC665CF-4212-7BC8-1EAC-FF448FB3376A}"/>
                </a:ext>
              </a:extLst>
            </p:cNvPr>
            <p:cNvSpPr/>
            <p:nvPr/>
          </p:nvSpPr>
          <p:spPr>
            <a:xfrm>
              <a:off x="6128980" y="1783008"/>
              <a:ext cx="12859" cy="6429"/>
            </a:xfrm>
            <a:custGeom>
              <a:avLst/>
              <a:gdLst>
                <a:gd name="connsiteX0" fmla="*/ 13716 w 12858"/>
                <a:gd name="connsiteY0" fmla="*/ 1979 h 6429"/>
                <a:gd name="connsiteX1" fmla="*/ 2015 w 12858"/>
                <a:gd name="connsiteY1" fmla="*/ 6737 h 6429"/>
                <a:gd name="connsiteX2" fmla="*/ 13716 w 12858"/>
                <a:gd name="connsiteY2" fmla="*/ 1979 h 6429"/>
              </a:gdLst>
              <a:ahLst/>
              <a:cxnLst>
                <a:cxn ang="0">
                  <a:pos x="connsiteX0" y="connsiteY0"/>
                </a:cxn>
                <a:cxn ang="0">
                  <a:pos x="connsiteX1" y="connsiteY1"/>
                </a:cxn>
                <a:cxn ang="0">
                  <a:pos x="connsiteX2" y="connsiteY2"/>
                </a:cxn>
              </a:cxnLst>
              <a:rect l="l" t="t" r="r" b="b"/>
              <a:pathLst>
                <a:path w="12858" h="6429">
                  <a:moveTo>
                    <a:pt x="13716" y="1979"/>
                  </a:moveTo>
                  <a:cubicBezTo>
                    <a:pt x="13716" y="-3550"/>
                    <a:pt x="-6279" y="3972"/>
                    <a:pt x="2015" y="6737"/>
                  </a:cubicBezTo>
                  <a:cubicBezTo>
                    <a:pt x="6386" y="8216"/>
                    <a:pt x="13716" y="7508"/>
                    <a:pt x="13716" y="1979"/>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97" name="Freeform 149">
              <a:extLst>
                <a:ext uri="{FF2B5EF4-FFF2-40B4-BE49-F238E27FC236}">
                  <a16:creationId xmlns:a16="http://schemas.microsoft.com/office/drawing/2014/main" id="{836F5675-A3B9-ABEC-724F-1544AD88F798}"/>
                </a:ext>
              </a:extLst>
            </p:cNvPr>
            <p:cNvSpPr/>
            <p:nvPr/>
          </p:nvSpPr>
          <p:spPr>
            <a:xfrm>
              <a:off x="5181688" y="1597026"/>
              <a:ext cx="25718" cy="6429"/>
            </a:xfrm>
            <a:custGeom>
              <a:avLst/>
              <a:gdLst>
                <a:gd name="connsiteX0" fmla="*/ 20776 w 25717"/>
                <a:gd name="connsiteY0" fmla="*/ 10832 h 6429"/>
                <a:gd name="connsiteX1" fmla="*/ 27205 w 25717"/>
                <a:gd name="connsiteY1" fmla="*/ 223 h 6429"/>
                <a:gd name="connsiteX2" fmla="*/ 15054 w 25717"/>
                <a:gd name="connsiteY2" fmla="*/ 4209 h 6429"/>
                <a:gd name="connsiteX3" fmla="*/ 395 w 25717"/>
                <a:gd name="connsiteY3" fmla="*/ 9739 h 6429"/>
                <a:gd name="connsiteX4" fmla="*/ 20776 w 25717"/>
                <a:gd name="connsiteY4" fmla="*/ 10832 h 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6429">
                  <a:moveTo>
                    <a:pt x="20776" y="10832"/>
                  </a:moveTo>
                  <a:cubicBezTo>
                    <a:pt x="34728" y="9417"/>
                    <a:pt x="34342" y="1638"/>
                    <a:pt x="27205" y="223"/>
                  </a:cubicBezTo>
                  <a:cubicBezTo>
                    <a:pt x="20069" y="-1191"/>
                    <a:pt x="18783" y="4595"/>
                    <a:pt x="15054" y="4209"/>
                  </a:cubicBezTo>
                  <a:cubicBezTo>
                    <a:pt x="11325" y="3824"/>
                    <a:pt x="-2498" y="6588"/>
                    <a:pt x="395" y="9739"/>
                  </a:cubicBezTo>
                  <a:cubicBezTo>
                    <a:pt x="3288" y="12889"/>
                    <a:pt x="13961" y="11603"/>
                    <a:pt x="20776" y="10832"/>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98" name="Freeform 150">
              <a:extLst>
                <a:ext uri="{FF2B5EF4-FFF2-40B4-BE49-F238E27FC236}">
                  <a16:creationId xmlns:a16="http://schemas.microsoft.com/office/drawing/2014/main" id="{06A7758C-2050-48EE-1F65-076C125FA7E3}"/>
                </a:ext>
              </a:extLst>
            </p:cNvPr>
            <p:cNvSpPr/>
            <p:nvPr/>
          </p:nvSpPr>
          <p:spPr>
            <a:xfrm>
              <a:off x="4185542" y="1693239"/>
              <a:ext cx="2571750" cy="1703786"/>
            </a:xfrm>
            <a:custGeom>
              <a:avLst/>
              <a:gdLst>
                <a:gd name="connsiteX0" fmla="*/ 2543963 w 2571750"/>
                <a:gd name="connsiteY0" fmla="*/ 287007 h 1703784"/>
                <a:gd name="connsiteX1" fmla="*/ 2557915 w 2571750"/>
                <a:gd name="connsiteY1" fmla="*/ 289901 h 1703784"/>
                <a:gd name="connsiteX2" fmla="*/ 2555022 w 2571750"/>
                <a:gd name="connsiteY2" fmla="*/ 286429 h 1703784"/>
                <a:gd name="connsiteX3" fmla="*/ 2557722 w 2571750"/>
                <a:gd name="connsiteY3" fmla="*/ 285336 h 1703784"/>
                <a:gd name="connsiteX4" fmla="*/ 2564538 w 2571750"/>
                <a:gd name="connsiteY4" fmla="*/ 286043 h 1703784"/>
                <a:gd name="connsiteX5" fmla="*/ 2570967 w 2571750"/>
                <a:gd name="connsiteY5" fmla="*/ 279292 h 1703784"/>
                <a:gd name="connsiteX6" fmla="*/ 2572446 w 2571750"/>
                <a:gd name="connsiteY6" fmla="*/ 275949 h 1703784"/>
                <a:gd name="connsiteX7" fmla="*/ 2554058 w 2571750"/>
                <a:gd name="connsiteY7" fmla="*/ 263090 h 1703784"/>
                <a:gd name="connsiteX8" fmla="*/ 2536955 w 2571750"/>
                <a:gd name="connsiteY8" fmla="*/ 259040 h 1703784"/>
                <a:gd name="connsiteX9" fmla="*/ 2531297 w 2571750"/>
                <a:gd name="connsiteY9" fmla="*/ 256146 h 1703784"/>
                <a:gd name="connsiteX10" fmla="*/ 2515096 w 2571750"/>
                <a:gd name="connsiteY10" fmla="*/ 256146 h 1703784"/>
                <a:gd name="connsiteX11" fmla="*/ 2520818 w 2571750"/>
                <a:gd name="connsiteY11" fmla="*/ 261869 h 1703784"/>
                <a:gd name="connsiteX12" fmla="*/ 2518953 w 2571750"/>
                <a:gd name="connsiteY12" fmla="*/ 269712 h 1703784"/>
                <a:gd name="connsiteX13" fmla="*/ 2511109 w 2571750"/>
                <a:gd name="connsiteY13" fmla="*/ 266240 h 1703784"/>
                <a:gd name="connsiteX14" fmla="*/ 2510531 w 2571750"/>
                <a:gd name="connsiteY14" fmla="*/ 253382 h 1703784"/>
                <a:gd name="connsiteX15" fmla="*/ 2505773 w 2571750"/>
                <a:gd name="connsiteY15" fmla="*/ 246952 h 1703784"/>
                <a:gd name="connsiteX16" fmla="*/ 2481663 w 2571750"/>
                <a:gd name="connsiteY16" fmla="*/ 232808 h 1703784"/>
                <a:gd name="connsiteX17" fmla="*/ 2463146 w 2571750"/>
                <a:gd name="connsiteY17" fmla="*/ 222714 h 1703784"/>
                <a:gd name="connsiteX18" fmla="*/ 2443472 w 2571750"/>
                <a:gd name="connsiteY18" fmla="*/ 213713 h 1703784"/>
                <a:gd name="connsiteX19" fmla="*/ 2408754 w 2571750"/>
                <a:gd name="connsiteY19" fmla="*/ 199375 h 1703784"/>
                <a:gd name="connsiteX20" fmla="*/ 2397374 w 2571750"/>
                <a:gd name="connsiteY20" fmla="*/ 194617 h 1703784"/>
                <a:gd name="connsiteX21" fmla="*/ 2368120 w 2571750"/>
                <a:gd name="connsiteY21" fmla="*/ 193524 h 1703784"/>
                <a:gd name="connsiteX22" fmla="*/ 2356740 w 2571750"/>
                <a:gd name="connsiteY22" fmla="*/ 195324 h 1703784"/>
                <a:gd name="connsiteX23" fmla="*/ 2328065 w 2571750"/>
                <a:gd name="connsiteY23" fmla="*/ 188895 h 1703784"/>
                <a:gd name="connsiteX24" fmla="*/ 2324079 w 2571750"/>
                <a:gd name="connsiteY24" fmla="*/ 196739 h 1703784"/>
                <a:gd name="connsiteX25" fmla="*/ 2330122 w 2571750"/>
                <a:gd name="connsiteY25" fmla="*/ 206705 h 1703784"/>
                <a:gd name="connsiteX26" fmla="*/ 2326972 w 2571750"/>
                <a:gd name="connsiteY26" fmla="*/ 218792 h 1703784"/>
                <a:gd name="connsiteX27" fmla="*/ 2309870 w 2571750"/>
                <a:gd name="connsiteY27" fmla="*/ 212362 h 1703784"/>
                <a:gd name="connsiteX28" fmla="*/ 2297783 w 2571750"/>
                <a:gd name="connsiteY28" fmla="*/ 204454 h 1703784"/>
                <a:gd name="connsiteX29" fmla="*/ 2303633 w 2571750"/>
                <a:gd name="connsiteY29" fmla="*/ 201175 h 1703784"/>
                <a:gd name="connsiteX30" fmla="*/ 2311522 w 2571750"/>
                <a:gd name="connsiteY30" fmla="*/ 200590 h 1703784"/>
                <a:gd name="connsiteX31" fmla="*/ 2312827 w 2571750"/>
                <a:gd name="connsiteY31" fmla="*/ 197703 h 1703784"/>
                <a:gd name="connsiteX32" fmla="*/ 2297204 w 2571750"/>
                <a:gd name="connsiteY32" fmla="*/ 191274 h 1703784"/>
                <a:gd name="connsiteX33" fmla="*/ 2282545 w 2571750"/>
                <a:gd name="connsiteY33" fmla="*/ 202847 h 1703784"/>
                <a:gd name="connsiteX34" fmla="*/ 2251491 w 2571750"/>
                <a:gd name="connsiteY34" fmla="*/ 199311 h 1703784"/>
                <a:gd name="connsiteX35" fmla="*/ 2214008 w 2571750"/>
                <a:gd name="connsiteY35" fmla="*/ 201561 h 1703784"/>
                <a:gd name="connsiteX36" fmla="*/ 2211436 w 2571750"/>
                <a:gd name="connsiteY36" fmla="*/ 213134 h 1703784"/>
                <a:gd name="connsiteX37" fmla="*/ 2208157 w 2571750"/>
                <a:gd name="connsiteY37" fmla="*/ 201175 h 1703784"/>
                <a:gd name="connsiteX38" fmla="*/ 2198577 w 2571750"/>
                <a:gd name="connsiteY38" fmla="*/ 197703 h 1703784"/>
                <a:gd name="connsiteX39" fmla="*/ 2192148 w 2571750"/>
                <a:gd name="connsiteY39" fmla="*/ 195132 h 1703784"/>
                <a:gd name="connsiteX40" fmla="*/ 2194334 w 2571750"/>
                <a:gd name="connsiteY40" fmla="*/ 187224 h 1703784"/>
                <a:gd name="connsiteX41" fmla="*/ 2174146 w 2571750"/>
                <a:gd name="connsiteY41" fmla="*/ 169543 h 1703784"/>
                <a:gd name="connsiteX42" fmla="*/ 2127083 w 2571750"/>
                <a:gd name="connsiteY42" fmla="*/ 169543 h 1703784"/>
                <a:gd name="connsiteX43" fmla="*/ 2098086 w 2571750"/>
                <a:gd name="connsiteY43" fmla="*/ 171214 h 1703784"/>
                <a:gd name="connsiteX44" fmla="*/ 2094807 w 2571750"/>
                <a:gd name="connsiteY44" fmla="*/ 165171 h 1703784"/>
                <a:gd name="connsiteX45" fmla="*/ 2079184 w 2571750"/>
                <a:gd name="connsiteY45" fmla="*/ 160542 h 1703784"/>
                <a:gd name="connsiteX46" fmla="*/ 2074362 w 2571750"/>
                <a:gd name="connsiteY46" fmla="*/ 158548 h 1703784"/>
                <a:gd name="connsiteX47" fmla="*/ 2058803 w 2571750"/>
                <a:gd name="connsiteY47" fmla="*/ 153405 h 1703784"/>
                <a:gd name="connsiteX48" fmla="*/ 2057453 w 2571750"/>
                <a:gd name="connsiteY48" fmla="*/ 149354 h 1703784"/>
                <a:gd name="connsiteX49" fmla="*/ 2067611 w 2571750"/>
                <a:gd name="connsiteY49" fmla="*/ 144597 h 1703784"/>
                <a:gd name="connsiteX50" fmla="*/ 2027556 w 2571750"/>
                <a:gd name="connsiteY50" fmla="*/ 138167 h 1703784"/>
                <a:gd name="connsiteX51" fmla="*/ 2020162 w 2571750"/>
                <a:gd name="connsiteY51" fmla="*/ 150255 h 1703784"/>
                <a:gd name="connsiteX52" fmla="*/ 2006982 w 2571750"/>
                <a:gd name="connsiteY52" fmla="*/ 149162 h 1703784"/>
                <a:gd name="connsiteX53" fmla="*/ 2016690 w 2571750"/>
                <a:gd name="connsiteY53" fmla="*/ 143118 h 1703784"/>
                <a:gd name="connsiteX54" fmla="*/ 2002739 w 2571750"/>
                <a:gd name="connsiteY54" fmla="*/ 138875 h 1703784"/>
                <a:gd name="connsiteX55" fmla="*/ 2009682 w 2571750"/>
                <a:gd name="connsiteY55" fmla="*/ 135596 h 1703784"/>
                <a:gd name="connsiteX56" fmla="*/ 2022219 w 2571750"/>
                <a:gd name="connsiteY56" fmla="*/ 135596 h 1703784"/>
                <a:gd name="connsiteX57" fmla="*/ 2010261 w 2571750"/>
                <a:gd name="connsiteY57" fmla="*/ 131931 h 1703784"/>
                <a:gd name="connsiteX58" fmla="*/ 1975735 w 2571750"/>
                <a:gd name="connsiteY58" fmla="*/ 127302 h 1703784"/>
                <a:gd name="connsiteX59" fmla="*/ 1957026 w 2571750"/>
                <a:gd name="connsiteY59" fmla="*/ 123444 h 1703784"/>
                <a:gd name="connsiteX60" fmla="*/ 1954261 w 2571750"/>
                <a:gd name="connsiteY60" fmla="*/ 129166 h 1703784"/>
                <a:gd name="connsiteX61" fmla="*/ 1943203 w 2571750"/>
                <a:gd name="connsiteY61" fmla="*/ 133024 h 1703784"/>
                <a:gd name="connsiteX62" fmla="*/ 1931822 w 2571750"/>
                <a:gd name="connsiteY62" fmla="*/ 140739 h 1703784"/>
                <a:gd name="connsiteX63" fmla="*/ 1941724 w 2571750"/>
                <a:gd name="connsiteY63" fmla="*/ 140739 h 1703784"/>
                <a:gd name="connsiteX64" fmla="*/ 1938445 w 2571750"/>
                <a:gd name="connsiteY64" fmla="*/ 147168 h 1703784"/>
                <a:gd name="connsiteX65" fmla="*/ 1942302 w 2571750"/>
                <a:gd name="connsiteY65" fmla="*/ 155591 h 1703784"/>
                <a:gd name="connsiteX66" fmla="*/ 1932208 w 2571750"/>
                <a:gd name="connsiteY66" fmla="*/ 155591 h 1703784"/>
                <a:gd name="connsiteX67" fmla="*/ 1920443 w 2571750"/>
                <a:gd name="connsiteY67" fmla="*/ 154884 h 1703784"/>
                <a:gd name="connsiteX68" fmla="*/ 1916971 w 2571750"/>
                <a:gd name="connsiteY68" fmla="*/ 157584 h 1703784"/>
                <a:gd name="connsiteX69" fmla="*/ 1916971 w 2571750"/>
                <a:gd name="connsiteY69" fmla="*/ 162599 h 1703784"/>
                <a:gd name="connsiteX70" fmla="*/ 1907005 w 2571750"/>
                <a:gd name="connsiteY70" fmla="*/ 156684 h 1703784"/>
                <a:gd name="connsiteX71" fmla="*/ 1887717 w 2571750"/>
                <a:gd name="connsiteY71" fmla="*/ 153405 h 1703784"/>
                <a:gd name="connsiteX72" fmla="*/ 1873380 w 2571750"/>
                <a:gd name="connsiteY72" fmla="*/ 158163 h 1703784"/>
                <a:gd name="connsiteX73" fmla="*/ 1854670 w 2571750"/>
                <a:gd name="connsiteY73" fmla="*/ 151026 h 1703784"/>
                <a:gd name="connsiteX74" fmla="*/ 1847662 w 2571750"/>
                <a:gd name="connsiteY74" fmla="*/ 150448 h 1703784"/>
                <a:gd name="connsiteX75" fmla="*/ 1840847 w 2571750"/>
                <a:gd name="connsiteY75" fmla="*/ 163306 h 1703784"/>
                <a:gd name="connsiteX76" fmla="*/ 1833003 w 2571750"/>
                <a:gd name="connsiteY76" fmla="*/ 172886 h 1703784"/>
                <a:gd name="connsiteX77" fmla="*/ 1825288 w 2571750"/>
                <a:gd name="connsiteY77" fmla="*/ 170443 h 1703784"/>
                <a:gd name="connsiteX78" fmla="*/ 1806707 w 2571750"/>
                <a:gd name="connsiteY78" fmla="*/ 153726 h 1703784"/>
                <a:gd name="connsiteX79" fmla="*/ 1795327 w 2571750"/>
                <a:gd name="connsiteY79" fmla="*/ 140868 h 1703784"/>
                <a:gd name="connsiteX80" fmla="*/ 1800278 w 2571750"/>
                <a:gd name="connsiteY80" fmla="*/ 140868 h 1703784"/>
                <a:gd name="connsiteX81" fmla="*/ 1809279 w 2571750"/>
                <a:gd name="connsiteY81" fmla="*/ 141768 h 1703784"/>
                <a:gd name="connsiteX82" fmla="*/ 1809999 w 2571750"/>
                <a:gd name="connsiteY82" fmla="*/ 135075 h 1703784"/>
                <a:gd name="connsiteX83" fmla="*/ 1806900 w 2571750"/>
                <a:gd name="connsiteY83" fmla="*/ 133345 h 1703784"/>
                <a:gd name="connsiteX84" fmla="*/ 1806321 w 2571750"/>
                <a:gd name="connsiteY84" fmla="*/ 128395 h 1703784"/>
                <a:gd name="connsiteX85" fmla="*/ 1803749 w 2571750"/>
                <a:gd name="connsiteY85" fmla="*/ 119779 h 1703784"/>
                <a:gd name="connsiteX86" fmla="*/ 1801371 w 2571750"/>
                <a:gd name="connsiteY86" fmla="*/ 115343 h 1703784"/>
                <a:gd name="connsiteX87" fmla="*/ 1792948 w 2571750"/>
                <a:gd name="connsiteY87" fmla="*/ 109428 h 1703784"/>
                <a:gd name="connsiteX88" fmla="*/ 1776360 w 2571750"/>
                <a:gd name="connsiteY88" fmla="*/ 109428 h 1703784"/>
                <a:gd name="connsiteX89" fmla="*/ 1771795 w 2571750"/>
                <a:gd name="connsiteY89" fmla="*/ 109107 h 1703784"/>
                <a:gd name="connsiteX90" fmla="*/ 1757651 w 2571750"/>
                <a:gd name="connsiteY90" fmla="*/ 105249 h 1703784"/>
                <a:gd name="connsiteX91" fmla="*/ 1746592 w 2571750"/>
                <a:gd name="connsiteY91" fmla="*/ 96955 h 1703784"/>
                <a:gd name="connsiteX92" fmla="*/ 1740742 w 2571750"/>
                <a:gd name="connsiteY92" fmla="*/ 102999 h 1703784"/>
                <a:gd name="connsiteX93" fmla="*/ 1734312 w 2571750"/>
                <a:gd name="connsiteY93" fmla="*/ 104233 h 1703784"/>
                <a:gd name="connsiteX94" fmla="*/ 1734312 w 2571750"/>
                <a:gd name="connsiteY94" fmla="*/ 109428 h 1703784"/>
                <a:gd name="connsiteX95" fmla="*/ 1734312 w 2571750"/>
                <a:gd name="connsiteY95" fmla="*/ 118815 h 1703784"/>
                <a:gd name="connsiteX96" fmla="*/ 1726983 w 2571750"/>
                <a:gd name="connsiteY96" fmla="*/ 119394 h 1703784"/>
                <a:gd name="connsiteX97" fmla="*/ 1711874 w 2571750"/>
                <a:gd name="connsiteY97" fmla="*/ 120808 h 1703784"/>
                <a:gd name="connsiteX98" fmla="*/ 1695157 w 2571750"/>
                <a:gd name="connsiteY98" fmla="*/ 117722 h 1703784"/>
                <a:gd name="connsiteX99" fmla="*/ 1689885 w 2571750"/>
                <a:gd name="connsiteY99" fmla="*/ 116822 h 1703784"/>
                <a:gd name="connsiteX100" fmla="*/ 1672397 w 2571750"/>
                <a:gd name="connsiteY100" fmla="*/ 114379 h 1703784"/>
                <a:gd name="connsiteX101" fmla="*/ 1677541 w 2571750"/>
                <a:gd name="connsiteY101" fmla="*/ 108528 h 1703784"/>
                <a:gd name="connsiteX102" fmla="*/ 1666354 w 2571750"/>
                <a:gd name="connsiteY102" fmla="*/ 106342 h 1703784"/>
                <a:gd name="connsiteX103" fmla="*/ 1643401 w 2571750"/>
                <a:gd name="connsiteY103" fmla="*/ 102806 h 1703784"/>
                <a:gd name="connsiteX104" fmla="*/ 1612154 w 2571750"/>
                <a:gd name="connsiteY104" fmla="*/ 106856 h 1703784"/>
                <a:gd name="connsiteX105" fmla="*/ 1610482 w 2571750"/>
                <a:gd name="connsiteY105" fmla="*/ 113286 h 1703784"/>
                <a:gd name="connsiteX106" fmla="*/ 1608489 w 2571750"/>
                <a:gd name="connsiteY106" fmla="*/ 101198 h 1703784"/>
                <a:gd name="connsiteX107" fmla="*/ 1602060 w 2571750"/>
                <a:gd name="connsiteY107" fmla="*/ 99720 h 1703784"/>
                <a:gd name="connsiteX108" fmla="*/ 1589201 w 2571750"/>
                <a:gd name="connsiteY108" fmla="*/ 101520 h 1703784"/>
                <a:gd name="connsiteX109" fmla="*/ 1574864 w 2571750"/>
                <a:gd name="connsiteY109" fmla="*/ 94191 h 1703784"/>
                <a:gd name="connsiteX110" fmla="*/ 1560912 w 2571750"/>
                <a:gd name="connsiteY110" fmla="*/ 102291 h 1703784"/>
                <a:gd name="connsiteX111" fmla="*/ 1568434 w 2571750"/>
                <a:gd name="connsiteY111" fmla="*/ 104284 h 1703784"/>
                <a:gd name="connsiteX112" fmla="*/ 1553197 w 2571750"/>
                <a:gd name="connsiteY112" fmla="*/ 108721 h 1703784"/>
                <a:gd name="connsiteX113" fmla="*/ 1534230 w 2571750"/>
                <a:gd name="connsiteY113" fmla="*/ 115150 h 1703784"/>
                <a:gd name="connsiteX114" fmla="*/ 1513849 w 2571750"/>
                <a:gd name="connsiteY114" fmla="*/ 121580 h 1703784"/>
                <a:gd name="connsiteX115" fmla="*/ 1516999 w 2571750"/>
                <a:gd name="connsiteY115" fmla="*/ 112900 h 1703784"/>
                <a:gd name="connsiteX116" fmla="*/ 1528572 w 2571750"/>
                <a:gd name="connsiteY116" fmla="*/ 106856 h 1703784"/>
                <a:gd name="connsiteX117" fmla="*/ 1542138 w 2571750"/>
                <a:gd name="connsiteY117" fmla="*/ 102613 h 1703784"/>
                <a:gd name="connsiteX118" fmla="*/ 1552039 w 2571750"/>
                <a:gd name="connsiteY118" fmla="*/ 96184 h 1703784"/>
                <a:gd name="connsiteX119" fmla="*/ 1564898 w 2571750"/>
                <a:gd name="connsiteY119" fmla="*/ 88275 h 1703784"/>
                <a:gd name="connsiteX120" fmla="*/ 1586244 w 2571750"/>
                <a:gd name="connsiteY120" fmla="*/ 79596 h 1703784"/>
                <a:gd name="connsiteX121" fmla="*/ 1592095 w 2571750"/>
                <a:gd name="connsiteY121" fmla="*/ 73166 h 1703784"/>
                <a:gd name="connsiteX122" fmla="*/ 1607203 w 2571750"/>
                <a:gd name="connsiteY122" fmla="*/ 67251 h 1703784"/>
                <a:gd name="connsiteX123" fmla="*/ 1612861 w 2571750"/>
                <a:gd name="connsiteY123" fmla="*/ 59729 h 1703784"/>
                <a:gd name="connsiteX124" fmla="*/ 1607332 w 2571750"/>
                <a:gd name="connsiteY124" fmla="*/ 55486 h 1703784"/>
                <a:gd name="connsiteX125" fmla="*/ 1613762 w 2571750"/>
                <a:gd name="connsiteY125" fmla="*/ 53300 h 1703784"/>
                <a:gd name="connsiteX126" fmla="*/ 1610611 w 2571750"/>
                <a:gd name="connsiteY126" fmla="*/ 47578 h 1703784"/>
                <a:gd name="connsiteX127" fmla="*/ 1609518 w 2571750"/>
                <a:gd name="connsiteY127" fmla="*/ 41534 h 1703784"/>
                <a:gd name="connsiteX128" fmla="*/ 1601417 w 2571750"/>
                <a:gd name="connsiteY128" fmla="*/ 40055 h 1703784"/>
                <a:gd name="connsiteX129" fmla="*/ 1598845 w 2571750"/>
                <a:gd name="connsiteY129" fmla="*/ 29961 h 1703784"/>
                <a:gd name="connsiteX130" fmla="*/ 1588044 w 2571750"/>
                <a:gd name="connsiteY130" fmla="*/ 30347 h 1703784"/>
                <a:gd name="connsiteX131" fmla="*/ 1570042 w 2571750"/>
                <a:gd name="connsiteY131" fmla="*/ 26103 h 1703784"/>
                <a:gd name="connsiteX132" fmla="*/ 1562327 w 2571750"/>
                <a:gd name="connsiteY132" fmla="*/ 25396 h 1703784"/>
                <a:gd name="connsiteX133" fmla="*/ 1547025 w 2571750"/>
                <a:gd name="connsiteY133" fmla="*/ 25718 h 1703784"/>
                <a:gd name="connsiteX134" fmla="*/ 1538988 w 2571750"/>
                <a:gd name="connsiteY134" fmla="*/ 30347 h 1703784"/>
                <a:gd name="connsiteX135" fmla="*/ 1523365 w 2571750"/>
                <a:gd name="connsiteY135" fmla="*/ 31825 h 1703784"/>
                <a:gd name="connsiteX136" fmla="*/ 1532365 w 2571750"/>
                <a:gd name="connsiteY136" fmla="*/ 20253 h 1703784"/>
                <a:gd name="connsiteX137" fmla="*/ 1511984 w 2571750"/>
                <a:gd name="connsiteY137" fmla="*/ 18774 h 1703784"/>
                <a:gd name="connsiteX138" fmla="*/ 1497261 w 2571750"/>
                <a:gd name="connsiteY138" fmla="*/ 16524 h 1703784"/>
                <a:gd name="connsiteX139" fmla="*/ 1500926 w 2571750"/>
                <a:gd name="connsiteY139" fmla="*/ 15109 h 1703784"/>
                <a:gd name="connsiteX140" fmla="*/ 1512499 w 2571750"/>
                <a:gd name="connsiteY140" fmla="*/ 10673 h 1703784"/>
                <a:gd name="connsiteX141" fmla="*/ 1513977 w 2571750"/>
                <a:gd name="connsiteY141" fmla="*/ 5915 h 1703784"/>
                <a:gd name="connsiteX142" fmla="*/ 1503498 w 2571750"/>
                <a:gd name="connsiteY142" fmla="*/ 3343 h 1703784"/>
                <a:gd name="connsiteX143" fmla="*/ 1490639 w 2571750"/>
                <a:gd name="connsiteY143" fmla="*/ 0 h 1703784"/>
                <a:gd name="connsiteX144" fmla="*/ 1474308 w 2571750"/>
                <a:gd name="connsiteY144" fmla="*/ 3536 h 1703784"/>
                <a:gd name="connsiteX145" fmla="*/ 1460549 w 2571750"/>
                <a:gd name="connsiteY145" fmla="*/ 13823 h 1703784"/>
                <a:gd name="connsiteX146" fmla="*/ 1452063 w 2571750"/>
                <a:gd name="connsiteY146" fmla="*/ 24625 h 1703784"/>
                <a:gd name="connsiteX147" fmla="*/ 1454441 w 2571750"/>
                <a:gd name="connsiteY147" fmla="*/ 29961 h 1703784"/>
                <a:gd name="connsiteX148" fmla="*/ 1447498 w 2571750"/>
                <a:gd name="connsiteY148" fmla="*/ 32147 h 1703784"/>
                <a:gd name="connsiteX149" fmla="*/ 1428531 w 2571750"/>
                <a:gd name="connsiteY149" fmla="*/ 34719 h 1703784"/>
                <a:gd name="connsiteX150" fmla="*/ 1436632 w 2571750"/>
                <a:gd name="connsiteY150" fmla="*/ 41148 h 1703784"/>
                <a:gd name="connsiteX151" fmla="*/ 1427245 w 2571750"/>
                <a:gd name="connsiteY151" fmla="*/ 39348 h 1703784"/>
                <a:gd name="connsiteX152" fmla="*/ 1416444 w 2571750"/>
                <a:gd name="connsiteY152" fmla="*/ 41727 h 1703784"/>
                <a:gd name="connsiteX153" fmla="*/ 1408343 w 2571750"/>
                <a:gd name="connsiteY153" fmla="*/ 43398 h 1703784"/>
                <a:gd name="connsiteX154" fmla="*/ 1400242 w 2571750"/>
                <a:gd name="connsiteY154" fmla="*/ 43913 h 1703784"/>
                <a:gd name="connsiteX155" fmla="*/ 1403778 w 2571750"/>
                <a:gd name="connsiteY155" fmla="*/ 36969 h 1703784"/>
                <a:gd name="connsiteX156" fmla="*/ 1392012 w 2571750"/>
                <a:gd name="connsiteY156" fmla="*/ 40055 h 1703784"/>
                <a:gd name="connsiteX157" fmla="*/ 1383718 w 2571750"/>
                <a:gd name="connsiteY157" fmla="*/ 38769 h 1703784"/>
                <a:gd name="connsiteX158" fmla="*/ 1375617 w 2571750"/>
                <a:gd name="connsiteY158" fmla="*/ 42820 h 1703784"/>
                <a:gd name="connsiteX159" fmla="*/ 1363723 w 2571750"/>
                <a:gd name="connsiteY159" fmla="*/ 43913 h 1703784"/>
                <a:gd name="connsiteX160" fmla="*/ 1371245 w 2571750"/>
                <a:gd name="connsiteY160" fmla="*/ 49056 h 1703784"/>
                <a:gd name="connsiteX161" fmla="*/ 1350671 w 2571750"/>
                <a:gd name="connsiteY161" fmla="*/ 52207 h 1703784"/>
                <a:gd name="connsiteX162" fmla="*/ 1335048 w 2571750"/>
                <a:gd name="connsiteY162" fmla="*/ 54393 h 1703784"/>
                <a:gd name="connsiteX163" fmla="*/ 1323475 w 2571750"/>
                <a:gd name="connsiteY163" fmla="*/ 59922 h 1703784"/>
                <a:gd name="connsiteX164" fmla="*/ 1311709 w 2571750"/>
                <a:gd name="connsiteY164" fmla="*/ 64680 h 1703784"/>
                <a:gd name="connsiteX165" fmla="*/ 1302798 w 2571750"/>
                <a:gd name="connsiteY165" fmla="*/ 66473 h 1703784"/>
                <a:gd name="connsiteX166" fmla="*/ 1302129 w 2571750"/>
                <a:gd name="connsiteY166" fmla="*/ 65965 h 1703784"/>
                <a:gd name="connsiteX167" fmla="*/ 1297179 w 2571750"/>
                <a:gd name="connsiteY167" fmla="*/ 67637 h 1703784"/>
                <a:gd name="connsiteX168" fmla="*/ 1295379 w 2571750"/>
                <a:gd name="connsiteY168" fmla="*/ 70595 h 1703784"/>
                <a:gd name="connsiteX169" fmla="*/ 1290750 w 2571750"/>
                <a:gd name="connsiteY169" fmla="*/ 73681 h 1703784"/>
                <a:gd name="connsiteX170" fmla="*/ 1294093 w 2571750"/>
                <a:gd name="connsiteY170" fmla="*/ 78117 h 1703784"/>
                <a:gd name="connsiteX171" fmla="*/ 1283420 w 2571750"/>
                <a:gd name="connsiteY171" fmla="*/ 77538 h 1703784"/>
                <a:gd name="connsiteX172" fmla="*/ 1290235 w 2571750"/>
                <a:gd name="connsiteY172" fmla="*/ 81396 h 1703784"/>
                <a:gd name="connsiteX173" fmla="*/ 1295668 w 2571750"/>
                <a:gd name="connsiteY173" fmla="*/ 85369 h 1703784"/>
                <a:gd name="connsiteX174" fmla="*/ 1295700 w 2571750"/>
                <a:gd name="connsiteY174" fmla="*/ 85639 h 1703784"/>
                <a:gd name="connsiteX175" fmla="*/ 1286377 w 2571750"/>
                <a:gd name="connsiteY175" fmla="*/ 86218 h 1703784"/>
                <a:gd name="connsiteX176" fmla="*/ 1291136 w 2571750"/>
                <a:gd name="connsiteY176" fmla="*/ 89497 h 1703784"/>
                <a:gd name="connsiteX177" fmla="*/ 1295186 w 2571750"/>
                <a:gd name="connsiteY177" fmla="*/ 93933 h 1703784"/>
                <a:gd name="connsiteX178" fmla="*/ 1295764 w 2571750"/>
                <a:gd name="connsiteY178" fmla="*/ 94512 h 1703784"/>
                <a:gd name="connsiteX179" fmla="*/ 1294479 w 2571750"/>
                <a:gd name="connsiteY179" fmla="*/ 99784 h 1703784"/>
                <a:gd name="connsiteX180" fmla="*/ 1290942 w 2571750"/>
                <a:gd name="connsiteY180" fmla="*/ 100877 h 1703784"/>
                <a:gd name="connsiteX181" fmla="*/ 1279177 w 2571750"/>
                <a:gd name="connsiteY181" fmla="*/ 100363 h 1703784"/>
                <a:gd name="connsiteX182" fmla="*/ 1273326 w 2571750"/>
                <a:gd name="connsiteY182" fmla="*/ 102356 h 1703784"/>
                <a:gd name="connsiteX183" fmla="*/ 1254938 w 2571750"/>
                <a:gd name="connsiteY183" fmla="*/ 103256 h 1703784"/>
                <a:gd name="connsiteX184" fmla="*/ 1222791 w 2571750"/>
                <a:gd name="connsiteY184" fmla="*/ 106021 h 1703784"/>
                <a:gd name="connsiteX185" fmla="*/ 1218548 w 2571750"/>
                <a:gd name="connsiteY185" fmla="*/ 118365 h 1703784"/>
                <a:gd name="connsiteX186" fmla="*/ 1218548 w 2571750"/>
                <a:gd name="connsiteY186" fmla="*/ 127173 h 1703784"/>
                <a:gd name="connsiteX187" fmla="*/ 1235457 w 2571750"/>
                <a:gd name="connsiteY187" fmla="*/ 136174 h 1703784"/>
                <a:gd name="connsiteX188" fmla="*/ 1242593 w 2571750"/>
                <a:gd name="connsiteY188" fmla="*/ 148262 h 1703784"/>
                <a:gd name="connsiteX189" fmla="*/ 1221505 w 2571750"/>
                <a:gd name="connsiteY189" fmla="*/ 141511 h 1703784"/>
                <a:gd name="connsiteX190" fmla="*/ 1193023 w 2571750"/>
                <a:gd name="connsiteY190" fmla="*/ 134117 h 1703784"/>
                <a:gd name="connsiteX191" fmla="*/ 1184022 w 2571750"/>
                <a:gd name="connsiteY191" fmla="*/ 129552 h 1703784"/>
                <a:gd name="connsiteX192" fmla="*/ 1176114 w 2571750"/>
                <a:gd name="connsiteY192" fmla="*/ 135981 h 1703784"/>
                <a:gd name="connsiteX193" fmla="*/ 1181257 w 2571750"/>
                <a:gd name="connsiteY193" fmla="*/ 137846 h 1703784"/>
                <a:gd name="connsiteX194" fmla="*/ 1188072 w 2571750"/>
                <a:gd name="connsiteY194" fmla="*/ 141832 h 1703784"/>
                <a:gd name="connsiteX195" fmla="*/ 1177786 w 2571750"/>
                <a:gd name="connsiteY195" fmla="*/ 143697 h 1703784"/>
                <a:gd name="connsiteX196" fmla="*/ 1164412 w 2571750"/>
                <a:gd name="connsiteY196" fmla="*/ 146365 h 1703784"/>
                <a:gd name="connsiteX197" fmla="*/ 1164348 w 2571750"/>
                <a:gd name="connsiteY197" fmla="*/ 146461 h 1703784"/>
                <a:gd name="connsiteX198" fmla="*/ 1180872 w 2571750"/>
                <a:gd name="connsiteY198" fmla="*/ 159320 h 1703784"/>
                <a:gd name="connsiteX199" fmla="*/ 1192123 w 2571750"/>
                <a:gd name="connsiteY199" fmla="*/ 165749 h 1703784"/>
                <a:gd name="connsiteX200" fmla="*/ 1190259 w 2571750"/>
                <a:gd name="connsiteY200" fmla="*/ 169414 h 1703784"/>
                <a:gd name="connsiteX201" fmla="*/ 1175921 w 2571750"/>
                <a:gd name="connsiteY201" fmla="*/ 162085 h 1703784"/>
                <a:gd name="connsiteX202" fmla="*/ 1154833 w 2571750"/>
                <a:gd name="connsiteY202" fmla="*/ 160220 h 1703784"/>
                <a:gd name="connsiteX203" fmla="*/ 1154061 w 2571750"/>
                <a:gd name="connsiteY203" fmla="*/ 152183 h 1703784"/>
                <a:gd name="connsiteX204" fmla="*/ 1157018 w 2571750"/>
                <a:gd name="connsiteY204" fmla="*/ 139839 h 1703784"/>
                <a:gd name="connsiteX205" fmla="*/ 1151682 w 2571750"/>
                <a:gd name="connsiteY205" fmla="*/ 124408 h 1703784"/>
                <a:gd name="connsiteX206" fmla="*/ 1148403 w 2571750"/>
                <a:gd name="connsiteY206" fmla="*/ 129359 h 1703784"/>
                <a:gd name="connsiteX207" fmla="*/ 1145253 w 2571750"/>
                <a:gd name="connsiteY207" fmla="*/ 142218 h 1703784"/>
                <a:gd name="connsiteX208" fmla="*/ 1130401 w 2571750"/>
                <a:gd name="connsiteY208" fmla="*/ 149933 h 1703784"/>
                <a:gd name="connsiteX209" fmla="*/ 1125386 w 2571750"/>
                <a:gd name="connsiteY209" fmla="*/ 157648 h 1703784"/>
                <a:gd name="connsiteX210" fmla="*/ 1139531 w 2571750"/>
                <a:gd name="connsiteY210" fmla="*/ 174751 h 1703784"/>
                <a:gd name="connsiteX211" fmla="*/ 1132201 w 2571750"/>
                <a:gd name="connsiteY211" fmla="*/ 195710 h 1703784"/>
                <a:gd name="connsiteX212" fmla="*/ 1132780 w 2571750"/>
                <a:gd name="connsiteY212" fmla="*/ 208183 h 1703784"/>
                <a:gd name="connsiteX213" fmla="*/ 1142295 w 2571750"/>
                <a:gd name="connsiteY213" fmla="*/ 209855 h 1703784"/>
                <a:gd name="connsiteX214" fmla="*/ 1156826 w 2571750"/>
                <a:gd name="connsiteY214" fmla="*/ 206705 h 1703784"/>
                <a:gd name="connsiteX215" fmla="*/ 1180679 w 2571750"/>
                <a:gd name="connsiteY215" fmla="*/ 214805 h 1703784"/>
                <a:gd name="connsiteX216" fmla="*/ 1185308 w 2571750"/>
                <a:gd name="connsiteY216" fmla="*/ 224385 h 1703784"/>
                <a:gd name="connsiteX217" fmla="*/ 1179586 w 2571750"/>
                <a:gd name="connsiteY217" fmla="*/ 233515 h 1703784"/>
                <a:gd name="connsiteX218" fmla="*/ 1193923 w 2571750"/>
                <a:gd name="connsiteY218" fmla="*/ 243095 h 1703784"/>
                <a:gd name="connsiteX219" fmla="*/ 1179971 w 2571750"/>
                <a:gd name="connsiteY219" fmla="*/ 242002 h 1703784"/>
                <a:gd name="connsiteX220" fmla="*/ 1174313 w 2571750"/>
                <a:gd name="connsiteY220" fmla="*/ 234094 h 1703784"/>
                <a:gd name="connsiteX221" fmla="*/ 1177400 w 2571750"/>
                <a:gd name="connsiteY221" fmla="*/ 225092 h 1703784"/>
                <a:gd name="connsiteX222" fmla="*/ 1170970 w 2571750"/>
                <a:gd name="connsiteY222" fmla="*/ 217184 h 1703784"/>
                <a:gd name="connsiteX223" fmla="*/ 1163062 w 2571750"/>
                <a:gd name="connsiteY223" fmla="*/ 212041 h 1703784"/>
                <a:gd name="connsiteX224" fmla="*/ 1143774 w 2571750"/>
                <a:gd name="connsiteY224" fmla="*/ 217184 h 1703784"/>
                <a:gd name="connsiteX225" fmla="*/ 1146346 w 2571750"/>
                <a:gd name="connsiteY225" fmla="*/ 234479 h 1703784"/>
                <a:gd name="connsiteX226" fmla="*/ 1136059 w 2571750"/>
                <a:gd name="connsiteY226" fmla="*/ 249138 h 1703784"/>
                <a:gd name="connsiteX227" fmla="*/ 1126672 w 2571750"/>
                <a:gd name="connsiteY227" fmla="*/ 257432 h 1703784"/>
                <a:gd name="connsiteX228" fmla="*/ 1115292 w 2571750"/>
                <a:gd name="connsiteY228" fmla="*/ 267334 h 1703784"/>
                <a:gd name="connsiteX229" fmla="*/ 1104105 w 2571750"/>
                <a:gd name="connsiteY229" fmla="*/ 267334 h 1703784"/>
                <a:gd name="connsiteX230" fmla="*/ 1089767 w 2571750"/>
                <a:gd name="connsiteY230" fmla="*/ 268426 h 1703784"/>
                <a:gd name="connsiteX231" fmla="*/ 1079802 w 2571750"/>
                <a:gd name="connsiteY231" fmla="*/ 265340 h 1703784"/>
                <a:gd name="connsiteX232" fmla="*/ 1073977 w 2571750"/>
                <a:gd name="connsiteY232" fmla="*/ 263553 h 1703784"/>
                <a:gd name="connsiteX233" fmla="*/ 1073758 w 2571750"/>
                <a:gd name="connsiteY233" fmla="*/ 260004 h 1703784"/>
                <a:gd name="connsiteX234" fmla="*/ 1080188 w 2571750"/>
                <a:gd name="connsiteY234" fmla="*/ 261676 h 1703784"/>
                <a:gd name="connsiteX235" fmla="*/ 1087324 w 2571750"/>
                <a:gd name="connsiteY235" fmla="*/ 260904 h 1703784"/>
                <a:gd name="connsiteX236" fmla="*/ 1094525 w 2571750"/>
                <a:gd name="connsiteY236" fmla="*/ 263862 h 1703784"/>
                <a:gd name="connsiteX237" fmla="*/ 1100954 w 2571750"/>
                <a:gd name="connsiteY237" fmla="*/ 261483 h 1703784"/>
                <a:gd name="connsiteX238" fmla="*/ 1103912 w 2571750"/>
                <a:gd name="connsiteY238" fmla="*/ 258525 h 1703784"/>
                <a:gd name="connsiteX239" fmla="*/ 1109377 w 2571750"/>
                <a:gd name="connsiteY239" fmla="*/ 253960 h 1703784"/>
                <a:gd name="connsiteX240" fmla="*/ 1113234 w 2571750"/>
                <a:gd name="connsiteY240" fmla="*/ 247531 h 1703784"/>
                <a:gd name="connsiteX241" fmla="*/ 1116578 w 2571750"/>
                <a:gd name="connsiteY241" fmla="*/ 243481 h 1703784"/>
                <a:gd name="connsiteX242" fmla="*/ 1122621 w 2571750"/>
                <a:gd name="connsiteY242" fmla="*/ 239430 h 1703784"/>
                <a:gd name="connsiteX243" fmla="*/ 1124808 w 2571750"/>
                <a:gd name="connsiteY243" fmla="*/ 233515 h 1703784"/>
                <a:gd name="connsiteX244" fmla="*/ 1128151 w 2571750"/>
                <a:gd name="connsiteY244" fmla="*/ 225285 h 1703784"/>
                <a:gd name="connsiteX245" fmla="*/ 1128536 w 2571750"/>
                <a:gd name="connsiteY245" fmla="*/ 220721 h 1703784"/>
                <a:gd name="connsiteX246" fmla="*/ 1118764 w 2571750"/>
                <a:gd name="connsiteY246" fmla="*/ 210048 h 1703784"/>
                <a:gd name="connsiteX247" fmla="*/ 1118378 w 2571750"/>
                <a:gd name="connsiteY247" fmla="*/ 197189 h 1703784"/>
                <a:gd name="connsiteX248" fmla="*/ 1118378 w 2571750"/>
                <a:gd name="connsiteY248" fmla="*/ 185423 h 1703784"/>
                <a:gd name="connsiteX249" fmla="*/ 1121529 w 2571750"/>
                <a:gd name="connsiteY249" fmla="*/ 172565 h 1703784"/>
                <a:gd name="connsiteX250" fmla="*/ 1111434 w 2571750"/>
                <a:gd name="connsiteY250" fmla="*/ 158420 h 1703784"/>
                <a:gd name="connsiteX251" fmla="*/ 1115485 w 2571750"/>
                <a:gd name="connsiteY251" fmla="*/ 149033 h 1703784"/>
                <a:gd name="connsiteX252" fmla="*/ 1120821 w 2571750"/>
                <a:gd name="connsiteY252" fmla="*/ 127945 h 1703784"/>
                <a:gd name="connsiteX253" fmla="*/ 1105391 w 2571750"/>
                <a:gd name="connsiteY253" fmla="*/ 122737 h 1703784"/>
                <a:gd name="connsiteX254" fmla="*/ 1081666 w 2571750"/>
                <a:gd name="connsiteY254" fmla="*/ 121644 h 1703784"/>
                <a:gd name="connsiteX255" fmla="*/ 1074658 w 2571750"/>
                <a:gd name="connsiteY255" fmla="*/ 128652 h 1703784"/>
                <a:gd name="connsiteX256" fmla="*/ 1066429 w 2571750"/>
                <a:gd name="connsiteY256" fmla="*/ 146268 h 1703784"/>
                <a:gd name="connsiteX257" fmla="*/ 1049905 w 2571750"/>
                <a:gd name="connsiteY257" fmla="*/ 159127 h 1703784"/>
                <a:gd name="connsiteX258" fmla="*/ 1044762 w 2571750"/>
                <a:gd name="connsiteY258" fmla="*/ 169993 h 1703784"/>
                <a:gd name="connsiteX259" fmla="*/ 1051705 w 2571750"/>
                <a:gd name="connsiteY259" fmla="*/ 171664 h 1703784"/>
                <a:gd name="connsiteX260" fmla="*/ 1050227 w 2571750"/>
                <a:gd name="connsiteY260" fmla="*/ 181566 h 1703784"/>
                <a:gd name="connsiteX261" fmla="*/ 1049519 w 2571750"/>
                <a:gd name="connsiteY261" fmla="*/ 187416 h 1703784"/>
                <a:gd name="connsiteX262" fmla="*/ 1045276 w 2571750"/>
                <a:gd name="connsiteY262" fmla="*/ 195903 h 1703784"/>
                <a:gd name="connsiteX263" fmla="*/ 1059999 w 2571750"/>
                <a:gd name="connsiteY263" fmla="*/ 201432 h 1703784"/>
                <a:gd name="connsiteX264" fmla="*/ 1065336 w 2571750"/>
                <a:gd name="connsiteY264" fmla="*/ 211527 h 1703784"/>
                <a:gd name="connsiteX265" fmla="*/ 1072858 w 2571750"/>
                <a:gd name="connsiteY265" fmla="*/ 215384 h 1703784"/>
                <a:gd name="connsiteX266" fmla="*/ 1065143 w 2571750"/>
                <a:gd name="connsiteY266" fmla="*/ 227664 h 1703784"/>
                <a:gd name="connsiteX267" fmla="*/ 1050098 w 2571750"/>
                <a:gd name="connsiteY267" fmla="*/ 215770 h 1703784"/>
                <a:gd name="connsiteX268" fmla="*/ 1030038 w 2571750"/>
                <a:gd name="connsiteY268" fmla="*/ 207090 h 1703784"/>
                <a:gd name="connsiteX269" fmla="*/ 1013515 w 2571750"/>
                <a:gd name="connsiteY269" fmla="*/ 200275 h 1703784"/>
                <a:gd name="connsiteX270" fmla="*/ 990562 w 2571750"/>
                <a:gd name="connsiteY270" fmla="*/ 194232 h 1703784"/>
                <a:gd name="connsiteX271" fmla="*/ 967931 w 2571750"/>
                <a:gd name="connsiteY271" fmla="*/ 192238 h 1703784"/>
                <a:gd name="connsiteX272" fmla="*/ 958737 w 2571750"/>
                <a:gd name="connsiteY272" fmla="*/ 185423 h 1703784"/>
                <a:gd name="connsiteX273" fmla="*/ 943692 w 2571750"/>
                <a:gd name="connsiteY273" fmla="*/ 180473 h 1703784"/>
                <a:gd name="connsiteX274" fmla="*/ 947164 w 2571750"/>
                <a:gd name="connsiteY274" fmla="*/ 190760 h 1703784"/>
                <a:gd name="connsiteX275" fmla="*/ 956358 w 2571750"/>
                <a:gd name="connsiteY275" fmla="*/ 194424 h 1703784"/>
                <a:gd name="connsiteX276" fmla="*/ 964266 w 2571750"/>
                <a:gd name="connsiteY276" fmla="*/ 200146 h 1703784"/>
                <a:gd name="connsiteX277" fmla="*/ 969988 w 2571750"/>
                <a:gd name="connsiteY277" fmla="*/ 210434 h 1703784"/>
                <a:gd name="connsiteX278" fmla="*/ 966130 w 2571750"/>
                <a:gd name="connsiteY278" fmla="*/ 217184 h 1703784"/>
                <a:gd name="connsiteX279" fmla="*/ 957644 w 2571750"/>
                <a:gd name="connsiteY279" fmla="*/ 221428 h 1703784"/>
                <a:gd name="connsiteX280" fmla="*/ 951214 w 2571750"/>
                <a:gd name="connsiteY280" fmla="*/ 224000 h 1703784"/>
                <a:gd name="connsiteX281" fmla="*/ 951214 w 2571750"/>
                <a:gd name="connsiteY281" fmla="*/ 216670 h 1703784"/>
                <a:gd name="connsiteX282" fmla="*/ 943692 w 2571750"/>
                <a:gd name="connsiteY282" fmla="*/ 210948 h 1703784"/>
                <a:gd name="connsiteX283" fmla="*/ 924404 w 2571750"/>
                <a:gd name="connsiteY283" fmla="*/ 220528 h 1703784"/>
                <a:gd name="connsiteX284" fmla="*/ 903444 w 2571750"/>
                <a:gd name="connsiteY284" fmla="*/ 220528 h 1703784"/>
                <a:gd name="connsiteX285" fmla="*/ 891871 w 2571750"/>
                <a:gd name="connsiteY285" fmla="*/ 228950 h 1703784"/>
                <a:gd name="connsiteX286" fmla="*/ 875155 w 2571750"/>
                <a:gd name="connsiteY286" fmla="*/ 227664 h 1703784"/>
                <a:gd name="connsiteX287" fmla="*/ 878305 w 2571750"/>
                <a:gd name="connsiteY287" fmla="*/ 224385 h 1703784"/>
                <a:gd name="connsiteX288" fmla="*/ 881198 w 2571750"/>
                <a:gd name="connsiteY288" fmla="*/ 220721 h 1703784"/>
                <a:gd name="connsiteX289" fmla="*/ 883963 w 2571750"/>
                <a:gd name="connsiteY289" fmla="*/ 212234 h 1703784"/>
                <a:gd name="connsiteX290" fmla="*/ 867054 w 2571750"/>
                <a:gd name="connsiteY290" fmla="*/ 217184 h 1703784"/>
                <a:gd name="connsiteX291" fmla="*/ 864675 w 2571750"/>
                <a:gd name="connsiteY291" fmla="*/ 224192 h 1703784"/>
                <a:gd name="connsiteX292" fmla="*/ 859146 w 2571750"/>
                <a:gd name="connsiteY292" fmla="*/ 220913 h 1703784"/>
                <a:gd name="connsiteX293" fmla="*/ 830728 w 2571750"/>
                <a:gd name="connsiteY293" fmla="*/ 229336 h 1703784"/>
                <a:gd name="connsiteX294" fmla="*/ 818769 w 2571750"/>
                <a:gd name="connsiteY294" fmla="*/ 236665 h 1703784"/>
                <a:gd name="connsiteX295" fmla="*/ 805139 w 2571750"/>
                <a:gd name="connsiteY295" fmla="*/ 240909 h 1703784"/>
                <a:gd name="connsiteX296" fmla="*/ 802439 w 2571750"/>
                <a:gd name="connsiteY296" fmla="*/ 253767 h 1703784"/>
                <a:gd name="connsiteX297" fmla="*/ 781286 w 2571750"/>
                <a:gd name="connsiteY297" fmla="*/ 256532 h 1703784"/>
                <a:gd name="connsiteX298" fmla="*/ 771385 w 2571750"/>
                <a:gd name="connsiteY298" fmla="*/ 247145 h 1703784"/>
                <a:gd name="connsiteX299" fmla="*/ 770999 w 2571750"/>
                <a:gd name="connsiteY299" fmla="*/ 239237 h 1703784"/>
                <a:gd name="connsiteX300" fmla="*/ 779614 w 2571750"/>
                <a:gd name="connsiteY300" fmla="*/ 235958 h 1703784"/>
                <a:gd name="connsiteX301" fmla="*/ 790673 w 2571750"/>
                <a:gd name="connsiteY301" fmla="*/ 235380 h 1703784"/>
                <a:gd name="connsiteX302" fmla="*/ 783151 w 2571750"/>
                <a:gd name="connsiteY302" fmla="*/ 223421 h 1703784"/>
                <a:gd name="connsiteX303" fmla="*/ 767334 w 2571750"/>
                <a:gd name="connsiteY303" fmla="*/ 219049 h 1703784"/>
                <a:gd name="connsiteX304" fmla="*/ 751904 w 2571750"/>
                <a:gd name="connsiteY304" fmla="*/ 217377 h 1703784"/>
                <a:gd name="connsiteX305" fmla="*/ 754090 w 2571750"/>
                <a:gd name="connsiteY305" fmla="*/ 222135 h 1703784"/>
                <a:gd name="connsiteX306" fmla="*/ 757754 w 2571750"/>
                <a:gd name="connsiteY306" fmla="*/ 230815 h 1703784"/>
                <a:gd name="connsiteX307" fmla="*/ 752997 w 2571750"/>
                <a:gd name="connsiteY307" fmla="*/ 244573 h 1703784"/>
                <a:gd name="connsiteX308" fmla="*/ 757047 w 2571750"/>
                <a:gd name="connsiteY308" fmla="*/ 248945 h 1703784"/>
                <a:gd name="connsiteX309" fmla="*/ 761612 w 2571750"/>
                <a:gd name="connsiteY309" fmla="*/ 260004 h 1703784"/>
                <a:gd name="connsiteX310" fmla="*/ 757754 w 2571750"/>
                <a:gd name="connsiteY310" fmla="*/ 269584 h 1703784"/>
                <a:gd name="connsiteX311" fmla="*/ 752418 w 2571750"/>
                <a:gd name="connsiteY311" fmla="*/ 269584 h 1703784"/>
                <a:gd name="connsiteX312" fmla="*/ 748753 w 2571750"/>
                <a:gd name="connsiteY312" fmla="*/ 265919 h 1703784"/>
                <a:gd name="connsiteX313" fmla="*/ 736280 w 2571750"/>
                <a:gd name="connsiteY313" fmla="*/ 263476 h 1703784"/>
                <a:gd name="connsiteX314" fmla="*/ 728372 w 2571750"/>
                <a:gd name="connsiteY314" fmla="*/ 267334 h 1703784"/>
                <a:gd name="connsiteX315" fmla="*/ 717378 w 2571750"/>
                <a:gd name="connsiteY315" fmla="*/ 272156 h 1703784"/>
                <a:gd name="connsiteX316" fmla="*/ 705419 w 2571750"/>
                <a:gd name="connsiteY316" fmla="*/ 280771 h 1703784"/>
                <a:gd name="connsiteX317" fmla="*/ 706127 w 2571750"/>
                <a:gd name="connsiteY317" fmla="*/ 291637 h 1703784"/>
                <a:gd name="connsiteX318" fmla="*/ 711270 w 2571750"/>
                <a:gd name="connsiteY318" fmla="*/ 301345 h 1703784"/>
                <a:gd name="connsiteX319" fmla="*/ 696418 w 2571750"/>
                <a:gd name="connsiteY319" fmla="*/ 300445 h 1703784"/>
                <a:gd name="connsiteX320" fmla="*/ 683559 w 2571750"/>
                <a:gd name="connsiteY320" fmla="*/ 297487 h 1703784"/>
                <a:gd name="connsiteX321" fmla="*/ 669415 w 2571750"/>
                <a:gd name="connsiteY321" fmla="*/ 289065 h 1703784"/>
                <a:gd name="connsiteX322" fmla="*/ 661892 w 2571750"/>
                <a:gd name="connsiteY322" fmla="*/ 296008 h 1703784"/>
                <a:gd name="connsiteX323" fmla="*/ 665557 w 2571750"/>
                <a:gd name="connsiteY323" fmla="*/ 303209 h 1703784"/>
                <a:gd name="connsiteX324" fmla="*/ 677644 w 2571750"/>
                <a:gd name="connsiteY324" fmla="*/ 307389 h 1703784"/>
                <a:gd name="connsiteX325" fmla="*/ 678737 w 2571750"/>
                <a:gd name="connsiteY325" fmla="*/ 314975 h 1703784"/>
                <a:gd name="connsiteX326" fmla="*/ 669415 w 2571750"/>
                <a:gd name="connsiteY326" fmla="*/ 316390 h 1703784"/>
                <a:gd name="connsiteX327" fmla="*/ 659642 w 2571750"/>
                <a:gd name="connsiteY327" fmla="*/ 313496 h 1703784"/>
                <a:gd name="connsiteX328" fmla="*/ 648262 w 2571750"/>
                <a:gd name="connsiteY328" fmla="*/ 307067 h 1703784"/>
                <a:gd name="connsiteX329" fmla="*/ 641833 w 2571750"/>
                <a:gd name="connsiteY329" fmla="*/ 299866 h 1703784"/>
                <a:gd name="connsiteX330" fmla="*/ 638875 w 2571750"/>
                <a:gd name="connsiteY330" fmla="*/ 290865 h 1703784"/>
                <a:gd name="connsiteX331" fmla="*/ 639261 w 2571750"/>
                <a:gd name="connsiteY331" fmla="*/ 282764 h 1703784"/>
                <a:gd name="connsiteX332" fmla="*/ 640161 w 2571750"/>
                <a:gd name="connsiteY332" fmla="*/ 274920 h 1703784"/>
                <a:gd name="connsiteX333" fmla="*/ 630646 w 2571750"/>
                <a:gd name="connsiteY333" fmla="*/ 267912 h 1703784"/>
                <a:gd name="connsiteX334" fmla="*/ 623123 w 2571750"/>
                <a:gd name="connsiteY334" fmla="*/ 262383 h 1703784"/>
                <a:gd name="connsiteX335" fmla="*/ 610972 w 2571750"/>
                <a:gd name="connsiteY335" fmla="*/ 252289 h 1703784"/>
                <a:gd name="connsiteX336" fmla="*/ 606536 w 2571750"/>
                <a:gd name="connsiteY336" fmla="*/ 248238 h 1703784"/>
                <a:gd name="connsiteX337" fmla="*/ 616501 w 2571750"/>
                <a:gd name="connsiteY337" fmla="*/ 251903 h 1703784"/>
                <a:gd name="connsiteX338" fmla="*/ 633732 w 2571750"/>
                <a:gd name="connsiteY338" fmla="*/ 259297 h 1703784"/>
                <a:gd name="connsiteX339" fmla="*/ 655399 w 2571750"/>
                <a:gd name="connsiteY339" fmla="*/ 265726 h 1703784"/>
                <a:gd name="connsiteX340" fmla="*/ 684460 w 2571750"/>
                <a:gd name="connsiteY340" fmla="*/ 270548 h 1703784"/>
                <a:gd name="connsiteX341" fmla="*/ 720464 w 2571750"/>
                <a:gd name="connsiteY341" fmla="*/ 254732 h 1703784"/>
                <a:gd name="connsiteX342" fmla="*/ 719371 w 2571750"/>
                <a:gd name="connsiteY342" fmla="*/ 240009 h 1703784"/>
                <a:gd name="connsiteX343" fmla="*/ 712235 w 2571750"/>
                <a:gd name="connsiteY343" fmla="*/ 234544 h 1703784"/>
                <a:gd name="connsiteX344" fmla="*/ 701947 w 2571750"/>
                <a:gd name="connsiteY344" fmla="*/ 228114 h 1703784"/>
                <a:gd name="connsiteX345" fmla="*/ 691660 w 2571750"/>
                <a:gd name="connsiteY345" fmla="*/ 222392 h 1703784"/>
                <a:gd name="connsiteX346" fmla="*/ 673465 w 2571750"/>
                <a:gd name="connsiteY346" fmla="*/ 213198 h 1703784"/>
                <a:gd name="connsiteX347" fmla="*/ 644404 w 2571750"/>
                <a:gd name="connsiteY347" fmla="*/ 201818 h 1703784"/>
                <a:gd name="connsiteX348" fmla="*/ 637975 w 2571750"/>
                <a:gd name="connsiteY348" fmla="*/ 201047 h 1703784"/>
                <a:gd name="connsiteX349" fmla="*/ 628974 w 2571750"/>
                <a:gd name="connsiteY349" fmla="*/ 201047 h 1703784"/>
                <a:gd name="connsiteX350" fmla="*/ 617594 w 2571750"/>
                <a:gd name="connsiteY350" fmla="*/ 200275 h 1703784"/>
                <a:gd name="connsiteX351" fmla="*/ 610586 w 2571750"/>
                <a:gd name="connsiteY351" fmla="*/ 196225 h 1703784"/>
                <a:gd name="connsiteX352" fmla="*/ 619780 w 2571750"/>
                <a:gd name="connsiteY352" fmla="*/ 193331 h 1703784"/>
                <a:gd name="connsiteX353" fmla="*/ 611550 w 2571750"/>
                <a:gd name="connsiteY353" fmla="*/ 189988 h 1703784"/>
                <a:gd name="connsiteX354" fmla="*/ 602742 w 2571750"/>
                <a:gd name="connsiteY354" fmla="*/ 191660 h 1703784"/>
                <a:gd name="connsiteX355" fmla="*/ 595155 w 2571750"/>
                <a:gd name="connsiteY355" fmla="*/ 191274 h 1703784"/>
                <a:gd name="connsiteX356" fmla="*/ 594320 w 2571750"/>
                <a:gd name="connsiteY356" fmla="*/ 190695 h 1703784"/>
                <a:gd name="connsiteX357" fmla="*/ 587890 w 2571750"/>
                <a:gd name="connsiteY357" fmla="*/ 195132 h 1703784"/>
                <a:gd name="connsiteX358" fmla="*/ 577603 w 2571750"/>
                <a:gd name="connsiteY358" fmla="*/ 199889 h 1703784"/>
                <a:gd name="connsiteX359" fmla="*/ 569117 w 2571750"/>
                <a:gd name="connsiteY359" fmla="*/ 207283 h 1703784"/>
                <a:gd name="connsiteX360" fmla="*/ 564359 w 2571750"/>
                <a:gd name="connsiteY360" fmla="*/ 210948 h 1703784"/>
                <a:gd name="connsiteX361" fmla="*/ 562559 w 2571750"/>
                <a:gd name="connsiteY361" fmla="*/ 217377 h 1703784"/>
                <a:gd name="connsiteX362" fmla="*/ 564359 w 2571750"/>
                <a:gd name="connsiteY362" fmla="*/ 224321 h 1703784"/>
                <a:gd name="connsiteX363" fmla="*/ 572074 w 2571750"/>
                <a:gd name="connsiteY363" fmla="*/ 228757 h 1703784"/>
                <a:gd name="connsiteX364" fmla="*/ 580882 w 2571750"/>
                <a:gd name="connsiteY364" fmla="*/ 237951 h 1703784"/>
                <a:gd name="connsiteX365" fmla="*/ 573167 w 2571750"/>
                <a:gd name="connsiteY365" fmla="*/ 247145 h 1703784"/>
                <a:gd name="connsiteX366" fmla="*/ 569502 w 2571750"/>
                <a:gd name="connsiteY366" fmla="*/ 254475 h 1703784"/>
                <a:gd name="connsiteX367" fmla="*/ 581268 w 2571750"/>
                <a:gd name="connsiteY367" fmla="*/ 273184 h 1703784"/>
                <a:gd name="connsiteX368" fmla="*/ 577218 w 2571750"/>
                <a:gd name="connsiteY368" fmla="*/ 280578 h 1703784"/>
                <a:gd name="connsiteX369" fmla="*/ 579082 w 2571750"/>
                <a:gd name="connsiteY369" fmla="*/ 290094 h 1703784"/>
                <a:gd name="connsiteX370" fmla="*/ 576125 w 2571750"/>
                <a:gd name="connsiteY370" fmla="*/ 293758 h 1703784"/>
                <a:gd name="connsiteX371" fmla="*/ 582554 w 2571750"/>
                <a:gd name="connsiteY371" fmla="*/ 297809 h 1703784"/>
                <a:gd name="connsiteX372" fmla="*/ 580754 w 2571750"/>
                <a:gd name="connsiteY372" fmla="*/ 304238 h 1703784"/>
                <a:gd name="connsiteX373" fmla="*/ 587183 w 2571750"/>
                <a:gd name="connsiteY373" fmla="*/ 310667 h 1703784"/>
                <a:gd name="connsiteX374" fmla="*/ 579468 w 2571750"/>
                <a:gd name="connsiteY374" fmla="*/ 317675 h 1703784"/>
                <a:gd name="connsiteX375" fmla="*/ 595284 w 2571750"/>
                <a:gd name="connsiteY375" fmla="*/ 329827 h 1703784"/>
                <a:gd name="connsiteX376" fmla="*/ 598627 w 2571750"/>
                <a:gd name="connsiteY376" fmla="*/ 339728 h 1703784"/>
                <a:gd name="connsiteX377" fmla="*/ 580239 w 2571750"/>
                <a:gd name="connsiteY377" fmla="*/ 357345 h 1703784"/>
                <a:gd name="connsiteX378" fmla="*/ 560951 w 2571750"/>
                <a:gd name="connsiteY378" fmla="*/ 372775 h 1703784"/>
                <a:gd name="connsiteX379" fmla="*/ 555036 w 2571750"/>
                <a:gd name="connsiteY379" fmla="*/ 380362 h 1703784"/>
                <a:gd name="connsiteX380" fmla="*/ 560180 w 2571750"/>
                <a:gd name="connsiteY380" fmla="*/ 378497 h 1703784"/>
                <a:gd name="connsiteX381" fmla="*/ 568088 w 2571750"/>
                <a:gd name="connsiteY381" fmla="*/ 386598 h 1703784"/>
                <a:gd name="connsiteX382" fmla="*/ 578953 w 2571750"/>
                <a:gd name="connsiteY382" fmla="*/ 388977 h 1703784"/>
                <a:gd name="connsiteX383" fmla="*/ 573038 w 2571750"/>
                <a:gd name="connsiteY383" fmla="*/ 390585 h 1703784"/>
                <a:gd name="connsiteX384" fmla="*/ 561144 w 2571750"/>
                <a:gd name="connsiteY384" fmla="*/ 394635 h 1703784"/>
                <a:gd name="connsiteX385" fmla="*/ 555036 w 2571750"/>
                <a:gd name="connsiteY385" fmla="*/ 399457 h 1703784"/>
                <a:gd name="connsiteX386" fmla="*/ 552272 w 2571750"/>
                <a:gd name="connsiteY386" fmla="*/ 400679 h 1703784"/>
                <a:gd name="connsiteX387" fmla="*/ 528804 w 2571750"/>
                <a:gd name="connsiteY387" fmla="*/ 398300 h 1703784"/>
                <a:gd name="connsiteX388" fmla="*/ 505659 w 2571750"/>
                <a:gd name="connsiteY388" fmla="*/ 402929 h 1703784"/>
                <a:gd name="connsiteX389" fmla="*/ 498072 w 2571750"/>
                <a:gd name="connsiteY389" fmla="*/ 410066 h 1703784"/>
                <a:gd name="connsiteX390" fmla="*/ 500644 w 2571750"/>
                <a:gd name="connsiteY390" fmla="*/ 417974 h 1703784"/>
                <a:gd name="connsiteX391" fmla="*/ 508037 w 2571750"/>
                <a:gd name="connsiteY391" fmla="*/ 422217 h 1703784"/>
                <a:gd name="connsiteX392" fmla="*/ 510609 w 2571750"/>
                <a:gd name="connsiteY392" fmla="*/ 427168 h 1703784"/>
                <a:gd name="connsiteX393" fmla="*/ 510609 w 2571750"/>
                <a:gd name="connsiteY393" fmla="*/ 427168 h 1703784"/>
                <a:gd name="connsiteX394" fmla="*/ 509516 w 2571750"/>
                <a:gd name="connsiteY394" fmla="*/ 439448 h 1703784"/>
                <a:gd name="connsiteX395" fmla="*/ 499422 w 2571750"/>
                <a:gd name="connsiteY395" fmla="*/ 444270 h 1703784"/>
                <a:gd name="connsiteX396" fmla="*/ 488364 w 2571750"/>
                <a:gd name="connsiteY396" fmla="*/ 431411 h 1703784"/>
                <a:gd name="connsiteX397" fmla="*/ 476405 w 2571750"/>
                <a:gd name="connsiteY397" fmla="*/ 436940 h 1703784"/>
                <a:gd name="connsiteX398" fmla="*/ 471454 w 2571750"/>
                <a:gd name="connsiteY398" fmla="*/ 446906 h 1703784"/>
                <a:gd name="connsiteX399" fmla="*/ 469654 w 2571750"/>
                <a:gd name="connsiteY399" fmla="*/ 458672 h 1703784"/>
                <a:gd name="connsiteX400" fmla="*/ 469654 w 2571750"/>
                <a:gd name="connsiteY400" fmla="*/ 459315 h 1703784"/>
                <a:gd name="connsiteX401" fmla="*/ 468433 w 2571750"/>
                <a:gd name="connsiteY401" fmla="*/ 472752 h 1703784"/>
                <a:gd name="connsiteX402" fmla="*/ 469075 w 2571750"/>
                <a:gd name="connsiteY402" fmla="*/ 476224 h 1703784"/>
                <a:gd name="connsiteX403" fmla="*/ 471004 w 2571750"/>
                <a:gd name="connsiteY403" fmla="*/ 478088 h 1703784"/>
                <a:gd name="connsiteX404" fmla="*/ 467018 w 2571750"/>
                <a:gd name="connsiteY404" fmla="*/ 484904 h 1703784"/>
                <a:gd name="connsiteX405" fmla="*/ 461103 w 2571750"/>
                <a:gd name="connsiteY405" fmla="*/ 484904 h 1703784"/>
                <a:gd name="connsiteX406" fmla="*/ 452680 w 2571750"/>
                <a:gd name="connsiteY406" fmla="*/ 485482 h 1703784"/>
                <a:gd name="connsiteX407" fmla="*/ 451909 w 2571750"/>
                <a:gd name="connsiteY407" fmla="*/ 488375 h 1703784"/>
                <a:gd name="connsiteX408" fmla="*/ 445094 w 2571750"/>
                <a:gd name="connsiteY408" fmla="*/ 491912 h 1703784"/>
                <a:gd name="connsiteX409" fmla="*/ 439243 w 2571750"/>
                <a:gd name="connsiteY409" fmla="*/ 484196 h 1703784"/>
                <a:gd name="connsiteX410" fmla="*/ 412047 w 2571750"/>
                <a:gd name="connsiteY410" fmla="*/ 491912 h 1703784"/>
                <a:gd name="connsiteX411" fmla="*/ 392759 w 2571750"/>
                <a:gd name="connsiteY411" fmla="*/ 498341 h 1703784"/>
                <a:gd name="connsiteX412" fmla="*/ 389223 w 2571750"/>
                <a:gd name="connsiteY412" fmla="*/ 501106 h 1703784"/>
                <a:gd name="connsiteX413" fmla="*/ 389223 w 2571750"/>
                <a:gd name="connsiteY413" fmla="*/ 502649 h 1703784"/>
                <a:gd name="connsiteX414" fmla="*/ 389223 w 2571750"/>
                <a:gd name="connsiteY414" fmla="*/ 515507 h 1703784"/>
                <a:gd name="connsiteX415" fmla="*/ 389994 w 2571750"/>
                <a:gd name="connsiteY415" fmla="*/ 520458 h 1703784"/>
                <a:gd name="connsiteX416" fmla="*/ 392759 w 2571750"/>
                <a:gd name="connsiteY416" fmla="*/ 526566 h 1703784"/>
                <a:gd name="connsiteX417" fmla="*/ 394430 w 2571750"/>
                <a:gd name="connsiteY417" fmla="*/ 532995 h 1703784"/>
                <a:gd name="connsiteX418" fmla="*/ 397452 w 2571750"/>
                <a:gd name="connsiteY418" fmla="*/ 542961 h 1703784"/>
                <a:gd name="connsiteX419" fmla="*/ 397838 w 2571750"/>
                <a:gd name="connsiteY419" fmla="*/ 548490 h 1703784"/>
                <a:gd name="connsiteX420" fmla="*/ 397195 w 2571750"/>
                <a:gd name="connsiteY420" fmla="*/ 549840 h 1703784"/>
                <a:gd name="connsiteX421" fmla="*/ 390766 w 2571750"/>
                <a:gd name="connsiteY421" fmla="*/ 549840 h 1703784"/>
                <a:gd name="connsiteX422" fmla="*/ 380543 w 2571750"/>
                <a:gd name="connsiteY422" fmla="*/ 554534 h 1703784"/>
                <a:gd name="connsiteX423" fmla="*/ 367684 w 2571750"/>
                <a:gd name="connsiteY423" fmla="*/ 559484 h 1703784"/>
                <a:gd name="connsiteX424" fmla="*/ 368520 w 2571750"/>
                <a:gd name="connsiteY424" fmla="*/ 565914 h 1703784"/>
                <a:gd name="connsiteX425" fmla="*/ 372635 w 2571750"/>
                <a:gd name="connsiteY425" fmla="*/ 576394 h 1703784"/>
                <a:gd name="connsiteX426" fmla="*/ 385494 w 2571750"/>
                <a:gd name="connsiteY426" fmla="*/ 586038 h 1703784"/>
                <a:gd name="connsiteX427" fmla="*/ 385494 w 2571750"/>
                <a:gd name="connsiteY427" fmla="*/ 586938 h 1703784"/>
                <a:gd name="connsiteX428" fmla="*/ 396295 w 2571750"/>
                <a:gd name="connsiteY428" fmla="*/ 586295 h 1703784"/>
                <a:gd name="connsiteX429" fmla="*/ 398352 w 2571750"/>
                <a:gd name="connsiteY429" fmla="*/ 580573 h 1703784"/>
                <a:gd name="connsiteX430" fmla="*/ 409861 w 2571750"/>
                <a:gd name="connsiteY430" fmla="*/ 584238 h 1703784"/>
                <a:gd name="connsiteX431" fmla="*/ 419312 w 2571750"/>
                <a:gd name="connsiteY431" fmla="*/ 585459 h 1703784"/>
                <a:gd name="connsiteX432" fmla="*/ 420212 w 2571750"/>
                <a:gd name="connsiteY432" fmla="*/ 587966 h 1703784"/>
                <a:gd name="connsiteX433" fmla="*/ 424198 w 2571750"/>
                <a:gd name="connsiteY433" fmla="*/ 595810 h 1703784"/>
                <a:gd name="connsiteX434" fmla="*/ 422527 w 2571750"/>
                <a:gd name="connsiteY434" fmla="*/ 599154 h 1703784"/>
                <a:gd name="connsiteX435" fmla="*/ 417062 w 2571750"/>
                <a:gd name="connsiteY435" fmla="*/ 602304 h 1703784"/>
                <a:gd name="connsiteX436" fmla="*/ 415647 w 2571750"/>
                <a:gd name="connsiteY436" fmla="*/ 607190 h 1703784"/>
                <a:gd name="connsiteX437" fmla="*/ 413590 w 2571750"/>
                <a:gd name="connsiteY437" fmla="*/ 612655 h 1703784"/>
                <a:gd name="connsiteX438" fmla="*/ 411597 w 2571750"/>
                <a:gd name="connsiteY438" fmla="*/ 615549 h 1703784"/>
                <a:gd name="connsiteX439" fmla="*/ 414619 w 2571750"/>
                <a:gd name="connsiteY439" fmla="*/ 620178 h 1703784"/>
                <a:gd name="connsiteX440" fmla="*/ 414297 w 2571750"/>
                <a:gd name="connsiteY440" fmla="*/ 620178 h 1703784"/>
                <a:gd name="connsiteX441" fmla="*/ 406903 w 2571750"/>
                <a:gd name="connsiteY441" fmla="*/ 625193 h 1703784"/>
                <a:gd name="connsiteX442" fmla="*/ 403817 w 2571750"/>
                <a:gd name="connsiteY442" fmla="*/ 631236 h 1703784"/>
                <a:gd name="connsiteX443" fmla="*/ 399445 w 2571750"/>
                <a:gd name="connsiteY443" fmla="*/ 636765 h 1703784"/>
                <a:gd name="connsiteX444" fmla="*/ 391730 w 2571750"/>
                <a:gd name="connsiteY444" fmla="*/ 636765 h 1703784"/>
                <a:gd name="connsiteX445" fmla="*/ 382986 w 2571750"/>
                <a:gd name="connsiteY445" fmla="*/ 638437 h 1703784"/>
                <a:gd name="connsiteX446" fmla="*/ 385172 w 2571750"/>
                <a:gd name="connsiteY446" fmla="*/ 643709 h 1703784"/>
                <a:gd name="connsiteX447" fmla="*/ 394752 w 2571750"/>
                <a:gd name="connsiteY447" fmla="*/ 647760 h 1703784"/>
                <a:gd name="connsiteX448" fmla="*/ 405746 w 2571750"/>
                <a:gd name="connsiteY448" fmla="*/ 665247 h 1703784"/>
                <a:gd name="connsiteX449" fmla="*/ 415712 w 2571750"/>
                <a:gd name="connsiteY449" fmla="*/ 670520 h 1703784"/>
                <a:gd name="connsiteX450" fmla="*/ 426384 w 2571750"/>
                <a:gd name="connsiteY450" fmla="*/ 676242 h 1703784"/>
                <a:gd name="connsiteX451" fmla="*/ 431592 w 2571750"/>
                <a:gd name="connsiteY451" fmla="*/ 678428 h 1703784"/>
                <a:gd name="connsiteX452" fmla="*/ 438021 w 2571750"/>
                <a:gd name="connsiteY452" fmla="*/ 683121 h 1703784"/>
                <a:gd name="connsiteX453" fmla="*/ 446830 w 2571750"/>
                <a:gd name="connsiteY453" fmla="*/ 689551 h 1703784"/>
                <a:gd name="connsiteX454" fmla="*/ 447473 w 2571750"/>
                <a:gd name="connsiteY454" fmla="*/ 689872 h 1703784"/>
                <a:gd name="connsiteX455" fmla="*/ 450816 w 2571750"/>
                <a:gd name="connsiteY455" fmla="*/ 697587 h 1703784"/>
                <a:gd name="connsiteX456" fmla="*/ 450494 w 2571750"/>
                <a:gd name="connsiteY456" fmla="*/ 715975 h 1703784"/>
                <a:gd name="connsiteX457" fmla="*/ 458788 w 2571750"/>
                <a:gd name="connsiteY457" fmla="*/ 726519 h 1703784"/>
                <a:gd name="connsiteX458" fmla="*/ 459303 w 2571750"/>
                <a:gd name="connsiteY458" fmla="*/ 726841 h 1703784"/>
                <a:gd name="connsiteX459" fmla="*/ 465732 w 2571750"/>
                <a:gd name="connsiteY459" fmla="*/ 737449 h 1703784"/>
                <a:gd name="connsiteX460" fmla="*/ 474540 w 2571750"/>
                <a:gd name="connsiteY460" fmla="*/ 740407 h 1703784"/>
                <a:gd name="connsiteX461" fmla="*/ 485728 w 2571750"/>
                <a:gd name="connsiteY461" fmla="*/ 744457 h 1703784"/>
                <a:gd name="connsiteX462" fmla="*/ 472483 w 2571750"/>
                <a:gd name="connsiteY462" fmla="*/ 745550 h 1703784"/>
                <a:gd name="connsiteX463" fmla="*/ 475119 w 2571750"/>
                <a:gd name="connsiteY463" fmla="*/ 756030 h 1703784"/>
                <a:gd name="connsiteX464" fmla="*/ 480462 w 2571750"/>
                <a:gd name="connsiteY464" fmla="*/ 764485 h 1703784"/>
                <a:gd name="connsiteX465" fmla="*/ 481548 w 2571750"/>
                <a:gd name="connsiteY465" fmla="*/ 764646 h 1703784"/>
                <a:gd name="connsiteX466" fmla="*/ 493121 w 2571750"/>
                <a:gd name="connsiteY466" fmla="*/ 770175 h 1703784"/>
                <a:gd name="connsiteX467" fmla="*/ 490871 w 2571750"/>
                <a:gd name="connsiteY467" fmla="*/ 757702 h 1703784"/>
                <a:gd name="connsiteX468" fmla="*/ 499551 w 2571750"/>
                <a:gd name="connsiteY468" fmla="*/ 757316 h 1703784"/>
                <a:gd name="connsiteX469" fmla="*/ 493829 w 2571750"/>
                <a:gd name="connsiteY469" fmla="*/ 752366 h 1703784"/>
                <a:gd name="connsiteX470" fmla="*/ 498265 w 2571750"/>
                <a:gd name="connsiteY470" fmla="*/ 749987 h 1703784"/>
                <a:gd name="connsiteX471" fmla="*/ 507202 w 2571750"/>
                <a:gd name="connsiteY471" fmla="*/ 748894 h 1703784"/>
                <a:gd name="connsiteX472" fmla="*/ 503215 w 2571750"/>
                <a:gd name="connsiteY472" fmla="*/ 738735 h 1703784"/>
                <a:gd name="connsiteX473" fmla="*/ 492928 w 2571750"/>
                <a:gd name="connsiteY473" fmla="*/ 739121 h 1703784"/>
                <a:gd name="connsiteX474" fmla="*/ 496979 w 2571750"/>
                <a:gd name="connsiteY474" fmla="*/ 732692 h 1703784"/>
                <a:gd name="connsiteX475" fmla="*/ 486820 w 2571750"/>
                <a:gd name="connsiteY475" fmla="*/ 718740 h 1703784"/>
                <a:gd name="connsiteX476" fmla="*/ 493250 w 2571750"/>
                <a:gd name="connsiteY476" fmla="*/ 715268 h 1703784"/>
                <a:gd name="connsiteX477" fmla="*/ 503215 w 2571750"/>
                <a:gd name="connsiteY477" fmla="*/ 716747 h 1703784"/>
                <a:gd name="connsiteX478" fmla="*/ 505594 w 2571750"/>
                <a:gd name="connsiteY478" fmla="*/ 707360 h 1703784"/>
                <a:gd name="connsiteX479" fmla="*/ 513117 w 2571750"/>
                <a:gd name="connsiteY479" fmla="*/ 709739 h 1703784"/>
                <a:gd name="connsiteX480" fmla="*/ 522504 w 2571750"/>
                <a:gd name="connsiteY480" fmla="*/ 705174 h 1703784"/>
                <a:gd name="connsiteX481" fmla="*/ 530862 w 2571750"/>
                <a:gd name="connsiteY481" fmla="*/ 709160 h 1703784"/>
                <a:gd name="connsiteX482" fmla="*/ 538127 w 2571750"/>
                <a:gd name="connsiteY482" fmla="*/ 712696 h 1703784"/>
                <a:gd name="connsiteX483" fmla="*/ 549700 w 2571750"/>
                <a:gd name="connsiteY483" fmla="*/ 705495 h 1703784"/>
                <a:gd name="connsiteX484" fmla="*/ 566416 w 2571750"/>
                <a:gd name="connsiteY484" fmla="*/ 703888 h 1703784"/>
                <a:gd name="connsiteX485" fmla="*/ 557029 w 2571750"/>
                <a:gd name="connsiteY485" fmla="*/ 696366 h 1703784"/>
                <a:gd name="connsiteX486" fmla="*/ 553943 w 2571750"/>
                <a:gd name="connsiteY486" fmla="*/ 689936 h 1703784"/>
                <a:gd name="connsiteX487" fmla="*/ 552272 w 2571750"/>
                <a:gd name="connsiteY487" fmla="*/ 687043 h 1703784"/>
                <a:gd name="connsiteX488" fmla="*/ 549700 w 2571750"/>
                <a:gd name="connsiteY488" fmla="*/ 677656 h 1703784"/>
                <a:gd name="connsiteX489" fmla="*/ 559601 w 2571750"/>
                <a:gd name="connsiteY489" fmla="*/ 666984 h 1703784"/>
                <a:gd name="connsiteX490" fmla="*/ 562173 w 2571750"/>
                <a:gd name="connsiteY490" fmla="*/ 664347 h 1703784"/>
                <a:gd name="connsiteX491" fmla="*/ 562173 w 2571750"/>
                <a:gd name="connsiteY491" fmla="*/ 657918 h 1703784"/>
                <a:gd name="connsiteX492" fmla="*/ 568602 w 2571750"/>
                <a:gd name="connsiteY492" fmla="*/ 647824 h 1703784"/>
                <a:gd name="connsiteX493" fmla="*/ 575031 w 2571750"/>
                <a:gd name="connsiteY493" fmla="*/ 641073 h 1703784"/>
                <a:gd name="connsiteX494" fmla="*/ 575031 w 2571750"/>
                <a:gd name="connsiteY494" fmla="*/ 640430 h 1703784"/>
                <a:gd name="connsiteX495" fmla="*/ 580947 w 2571750"/>
                <a:gd name="connsiteY495" fmla="*/ 631108 h 1703784"/>
                <a:gd name="connsiteX496" fmla="*/ 591555 w 2571750"/>
                <a:gd name="connsiteY496" fmla="*/ 618635 h 1703784"/>
                <a:gd name="connsiteX497" fmla="*/ 605378 w 2571750"/>
                <a:gd name="connsiteY497" fmla="*/ 616577 h 1703784"/>
                <a:gd name="connsiteX498" fmla="*/ 606600 w 2571750"/>
                <a:gd name="connsiteY498" fmla="*/ 624678 h 1703784"/>
                <a:gd name="connsiteX499" fmla="*/ 626852 w 2571750"/>
                <a:gd name="connsiteY499" fmla="*/ 627636 h 1703784"/>
                <a:gd name="connsiteX500" fmla="*/ 610329 w 2571750"/>
                <a:gd name="connsiteY500" fmla="*/ 636830 h 1703784"/>
                <a:gd name="connsiteX501" fmla="*/ 622802 w 2571750"/>
                <a:gd name="connsiteY501" fmla="*/ 642488 h 1703784"/>
                <a:gd name="connsiteX502" fmla="*/ 623380 w 2571750"/>
                <a:gd name="connsiteY502" fmla="*/ 652067 h 1703784"/>
                <a:gd name="connsiteX503" fmla="*/ 633475 w 2571750"/>
                <a:gd name="connsiteY503" fmla="*/ 649688 h 1703784"/>
                <a:gd name="connsiteX504" fmla="*/ 645433 w 2571750"/>
                <a:gd name="connsiteY504" fmla="*/ 644545 h 1703784"/>
                <a:gd name="connsiteX505" fmla="*/ 661957 w 2571750"/>
                <a:gd name="connsiteY505" fmla="*/ 642166 h 1703784"/>
                <a:gd name="connsiteX506" fmla="*/ 649419 w 2571750"/>
                <a:gd name="connsiteY506" fmla="*/ 638823 h 1703784"/>
                <a:gd name="connsiteX507" fmla="*/ 639325 w 2571750"/>
                <a:gd name="connsiteY507" fmla="*/ 630625 h 1703784"/>
                <a:gd name="connsiteX508" fmla="*/ 639325 w 2571750"/>
                <a:gd name="connsiteY508" fmla="*/ 628729 h 1703784"/>
                <a:gd name="connsiteX509" fmla="*/ 654949 w 2571750"/>
                <a:gd name="connsiteY509" fmla="*/ 618827 h 1703784"/>
                <a:gd name="connsiteX510" fmla="*/ 670765 w 2571750"/>
                <a:gd name="connsiteY510" fmla="*/ 614070 h 1703784"/>
                <a:gd name="connsiteX511" fmla="*/ 680859 w 2571750"/>
                <a:gd name="connsiteY511" fmla="*/ 611177 h 1703784"/>
                <a:gd name="connsiteX512" fmla="*/ 693718 w 2571750"/>
                <a:gd name="connsiteY512" fmla="*/ 611177 h 1703784"/>
                <a:gd name="connsiteX513" fmla="*/ 678287 w 2571750"/>
                <a:gd name="connsiteY513" fmla="*/ 620178 h 1703784"/>
                <a:gd name="connsiteX514" fmla="*/ 683045 w 2571750"/>
                <a:gd name="connsiteY514" fmla="*/ 627186 h 1703784"/>
                <a:gd name="connsiteX515" fmla="*/ 675716 w 2571750"/>
                <a:gd name="connsiteY515" fmla="*/ 634322 h 1703784"/>
                <a:gd name="connsiteX516" fmla="*/ 668900 w 2571750"/>
                <a:gd name="connsiteY516" fmla="*/ 639659 h 1703784"/>
                <a:gd name="connsiteX517" fmla="*/ 665622 w 2571750"/>
                <a:gd name="connsiteY517" fmla="*/ 642552 h 1703784"/>
                <a:gd name="connsiteX518" fmla="*/ 675330 w 2571750"/>
                <a:gd name="connsiteY518" fmla="*/ 650460 h 1703784"/>
                <a:gd name="connsiteX519" fmla="*/ 698540 w 2571750"/>
                <a:gd name="connsiteY519" fmla="*/ 667176 h 1703784"/>
                <a:gd name="connsiteX520" fmla="*/ 701755 w 2571750"/>
                <a:gd name="connsiteY520" fmla="*/ 669748 h 1703784"/>
                <a:gd name="connsiteX521" fmla="*/ 721043 w 2571750"/>
                <a:gd name="connsiteY521" fmla="*/ 680421 h 1703784"/>
                <a:gd name="connsiteX522" fmla="*/ 725800 w 2571750"/>
                <a:gd name="connsiteY522" fmla="*/ 693280 h 1703784"/>
                <a:gd name="connsiteX523" fmla="*/ 722971 w 2571750"/>
                <a:gd name="connsiteY523" fmla="*/ 697523 h 1703784"/>
                <a:gd name="connsiteX524" fmla="*/ 699954 w 2571750"/>
                <a:gd name="connsiteY524" fmla="*/ 705238 h 1703784"/>
                <a:gd name="connsiteX525" fmla="*/ 678223 w 2571750"/>
                <a:gd name="connsiteY525" fmla="*/ 705817 h 1703784"/>
                <a:gd name="connsiteX526" fmla="*/ 663564 w 2571750"/>
                <a:gd name="connsiteY526" fmla="*/ 700995 h 1703784"/>
                <a:gd name="connsiteX527" fmla="*/ 652506 w 2571750"/>
                <a:gd name="connsiteY527" fmla="*/ 696044 h 1703784"/>
                <a:gd name="connsiteX528" fmla="*/ 633989 w 2571750"/>
                <a:gd name="connsiteY528" fmla="*/ 691094 h 1703784"/>
                <a:gd name="connsiteX529" fmla="*/ 596313 w 2571750"/>
                <a:gd name="connsiteY529" fmla="*/ 702666 h 1703784"/>
                <a:gd name="connsiteX530" fmla="*/ 569117 w 2571750"/>
                <a:gd name="connsiteY530" fmla="*/ 704145 h 1703784"/>
                <a:gd name="connsiteX531" fmla="*/ 562687 w 2571750"/>
                <a:gd name="connsiteY531" fmla="*/ 713661 h 1703784"/>
                <a:gd name="connsiteX532" fmla="*/ 536584 w 2571750"/>
                <a:gd name="connsiteY532" fmla="*/ 715911 h 1703784"/>
                <a:gd name="connsiteX533" fmla="*/ 534012 w 2571750"/>
                <a:gd name="connsiteY533" fmla="*/ 725105 h 1703784"/>
                <a:gd name="connsiteX534" fmla="*/ 539156 w 2571750"/>
                <a:gd name="connsiteY534" fmla="*/ 728577 h 1703784"/>
                <a:gd name="connsiteX535" fmla="*/ 540249 w 2571750"/>
                <a:gd name="connsiteY535" fmla="*/ 737771 h 1703784"/>
                <a:gd name="connsiteX536" fmla="*/ 539959 w 2571750"/>
                <a:gd name="connsiteY536" fmla="*/ 745769 h 1703784"/>
                <a:gd name="connsiteX537" fmla="*/ 540634 w 2571750"/>
                <a:gd name="connsiteY537" fmla="*/ 746386 h 1703784"/>
                <a:gd name="connsiteX538" fmla="*/ 540634 w 2571750"/>
                <a:gd name="connsiteY538" fmla="*/ 753201 h 1703784"/>
                <a:gd name="connsiteX539" fmla="*/ 547064 w 2571750"/>
                <a:gd name="connsiteY539" fmla="*/ 759631 h 1703784"/>
                <a:gd name="connsiteX540" fmla="*/ 555165 w 2571750"/>
                <a:gd name="connsiteY540" fmla="*/ 764581 h 1703784"/>
                <a:gd name="connsiteX541" fmla="*/ 561594 w 2571750"/>
                <a:gd name="connsiteY541" fmla="*/ 766446 h 1703784"/>
                <a:gd name="connsiteX542" fmla="*/ 569309 w 2571750"/>
                <a:gd name="connsiteY542" fmla="*/ 774290 h 1703784"/>
                <a:gd name="connsiteX543" fmla="*/ 585319 w 2571750"/>
                <a:gd name="connsiteY543" fmla="*/ 771397 h 1703784"/>
                <a:gd name="connsiteX544" fmla="*/ 595413 w 2571750"/>
                <a:gd name="connsiteY544" fmla="*/ 766767 h 1703784"/>
                <a:gd name="connsiteX545" fmla="*/ 612322 w 2571750"/>
                <a:gd name="connsiteY545" fmla="*/ 776669 h 1703784"/>
                <a:gd name="connsiteX546" fmla="*/ 625181 w 2571750"/>
                <a:gd name="connsiteY546" fmla="*/ 774483 h 1703784"/>
                <a:gd name="connsiteX547" fmla="*/ 636754 w 2571750"/>
                <a:gd name="connsiteY547" fmla="*/ 767153 h 1703784"/>
                <a:gd name="connsiteX548" fmla="*/ 646269 w 2571750"/>
                <a:gd name="connsiteY548" fmla="*/ 769532 h 1703784"/>
                <a:gd name="connsiteX549" fmla="*/ 655849 w 2571750"/>
                <a:gd name="connsiteY549" fmla="*/ 766960 h 1703784"/>
                <a:gd name="connsiteX550" fmla="*/ 652506 w 2571750"/>
                <a:gd name="connsiteY550" fmla="*/ 776862 h 1703784"/>
                <a:gd name="connsiteX551" fmla="*/ 652827 w 2571750"/>
                <a:gd name="connsiteY551" fmla="*/ 781105 h 1703784"/>
                <a:gd name="connsiteX552" fmla="*/ 652827 w 2571750"/>
                <a:gd name="connsiteY552" fmla="*/ 787534 h 1703784"/>
                <a:gd name="connsiteX553" fmla="*/ 651863 w 2571750"/>
                <a:gd name="connsiteY553" fmla="*/ 796728 h 1703784"/>
                <a:gd name="connsiteX554" fmla="*/ 651863 w 2571750"/>
                <a:gd name="connsiteY554" fmla="*/ 798400 h 1703784"/>
                <a:gd name="connsiteX555" fmla="*/ 642669 w 2571750"/>
                <a:gd name="connsiteY555" fmla="*/ 816981 h 1703784"/>
                <a:gd name="connsiteX556" fmla="*/ 648519 w 2571750"/>
                <a:gd name="connsiteY556" fmla="*/ 819488 h 1703784"/>
                <a:gd name="connsiteX557" fmla="*/ 649162 w 2571750"/>
                <a:gd name="connsiteY557" fmla="*/ 819488 h 1703784"/>
                <a:gd name="connsiteX558" fmla="*/ 649162 w 2571750"/>
                <a:gd name="connsiteY558" fmla="*/ 819488 h 1703784"/>
                <a:gd name="connsiteX559" fmla="*/ 648776 w 2571750"/>
                <a:gd name="connsiteY559" fmla="*/ 823153 h 1703784"/>
                <a:gd name="connsiteX560" fmla="*/ 649162 w 2571750"/>
                <a:gd name="connsiteY560" fmla="*/ 819488 h 1703784"/>
                <a:gd name="connsiteX561" fmla="*/ 642733 w 2571750"/>
                <a:gd name="connsiteY561" fmla="*/ 816788 h 1703784"/>
                <a:gd name="connsiteX562" fmla="*/ 640740 w 2571750"/>
                <a:gd name="connsiteY562" fmla="*/ 822639 h 1703784"/>
                <a:gd name="connsiteX563" fmla="*/ 630903 w 2571750"/>
                <a:gd name="connsiteY563" fmla="*/ 844756 h 1703784"/>
                <a:gd name="connsiteX564" fmla="*/ 629553 w 2571750"/>
                <a:gd name="connsiteY564" fmla="*/ 846684 h 1703784"/>
                <a:gd name="connsiteX565" fmla="*/ 616308 w 2571750"/>
                <a:gd name="connsiteY565" fmla="*/ 845977 h 1703784"/>
                <a:gd name="connsiteX566" fmla="*/ 600685 w 2571750"/>
                <a:gd name="connsiteY566" fmla="*/ 842634 h 1703784"/>
                <a:gd name="connsiteX567" fmla="*/ 574967 w 2571750"/>
                <a:gd name="connsiteY567" fmla="*/ 846877 h 1703784"/>
                <a:gd name="connsiteX568" fmla="*/ 561015 w 2571750"/>
                <a:gd name="connsiteY568" fmla="*/ 848163 h 1703784"/>
                <a:gd name="connsiteX569" fmla="*/ 538255 w 2571750"/>
                <a:gd name="connsiteY569" fmla="*/ 841734 h 1703784"/>
                <a:gd name="connsiteX570" fmla="*/ 519482 w 2571750"/>
                <a:gd name="connsiteY570" fmla="*/ 837233 h 1703784"/>
                <a:gd name="connsiteX571" fmla="*/ 519096 w 2571750"/>
                <a:gd name="connsiteY571" fmla="*/ 836783 h 1703784"/>
                <a:gd name="connsiteX572" fmla="*/ 502380 w 2571750"/>
                <a:gd name="connsiteY572" fmla="*/ 832347 h 1703784"/>
                <a:gd name="connsiteX573" fmla="*/ 483477 w 2571750"/>
                <a:gd name="connsiteY573" fmla="*/ 822639 h 1703784"/>
                <a:gd name="connsiteX574" fmla="*/ 455767 w 2571750"/>
                <a:gd name="connsiteY574" fmla="*/ 836783 h 1703784"/>
                <a:gd name="connsiteX575" fmla="*/ 457374 w 2571750"/>
                <a:gd name="connsiteY575" fmla="*/ 852921 h 1703784"/>
                <a:gd name="connsiteX576" fmla="*/ 439224 w 2571750"/>
                <a:gd name="connsiteY576" fmla="*/ 854059 h 1703784"/>
                <a:gd name="connsiteX577" fmla="*/ 438086 w 2571750"/>
                <a:gd name="connsiteY577" fmla="*/ 852921 h 1703784"/>
                <a:gd name="connsiteX578" fmla="*/ 415133 w 2571750"/>
                <a:gd name="connsiteY578" fmla="*/ 844691 h 1703784"/>
                <a:gd name="connsiteX579" fmla="*/ 402789 w 2571750"/>
                <a:gd name="connsiteY579" fmla="*/ 835819 h 1703784"/>
                <a:gd name="connsiteX580" fmla="*/ 394752 w 2571750"/>
                <a:gd name="connsiteY580" fmla="*/ 828682 h 1703784"/>
                <a:gd name="connsiteX581" fmla="*/ 372120 w 2571750"/>
                <a:gd name="connsiteY581" fmla="*/ 824117 h 1703784"/>
                <a:gd name="connsiteX582" fmla="*/ 357783 w 2571750"/>
                <a:gd name="connsiteY582" fmla="*/ 821096 h 1703784"/>
                <a:gd name="connsiteX583" fmla="*/ 353025 w 2571750"/>
                <a:gd name="connsiteY583" fmla="*/ 815824 h 1703784"/>
                <a:gd name="connsiteX584" fmla="*/ 347882 w 2571750"/>
                <a:gd name="connsiteY584" fmla="*/ 811580 h 1703784"/>
                <a:gd name="connsiteX585" fmla="*/ 338173 w 2571750"/>
                <a:gd name="connsiteY585" fmla="*/ 807401 h 1703784"/>
                <a:gd name="connsiteX586" fmla="*/ 347882 w 2571750"/>
                <a:gd name="connsiteY586" fmla="*/ 798721 h 1703784"/>
                <a:gd name="connsiteX587" fmla="*/ 349856 w 2571750"/>
                <a:gd name="connsiteY587" fmla="*/ 783664 h 1703784"/>
                <a:gd name="connsiteX588" fmla="*/ 348267 w 2571750"/>
                <a:gd name="connsiteY588" fmla="*/ 782005 h 1703784"/>
                <a:gd name="connsiteX589" fmla="*/ 350453 w 2571750"/>
                <a:gd name="connsiteY589" fmla="*/ 771204 h 1703784"/>
                <a:gd name="connsiteX590" fmla="*/ 348782 w 2571750"/>
                <a:gd name="connsiteY590" fmla="*/ 766767 h 1703784"/>
                <a:gd name="connsiteX591" fmla="*/ 342931 w 2571750"/>
                <a:gd name="connsiteY591" fmla="*/ 764774 h 1703784"/>
                <a:gd name="connsiteX592" fmla="*/ 325829 w 2571750"/>
                <a:gd name="connsiteY592" fmla="*/ 763810 h 1703784"/>
                <a:gd name="connsiteX593" fmla="*/ 319400 w 2571750"/>
                <a:gd name="connsiteY593" fmla="*/ 765739 h 1703784"/>
                <a:gd name="connsiteX594" fmla="*/ 307698 w 2571750"/>
                <a:gd name="connsiteY594" fmla="*/ 763488 h 1703784"/>
                <a:gd name="connsiteX595" fmla="*/ 294839 w 2571750"/>
                <a:gd name="connsiteY595" fmla="*/ 764774 h 1703784"/>
                <a:gd name="connsiteX596" fmla="*/ 277609 w 2571750"/>
                <a:gd name="connsiteY596" fmla="*/ 768246 h 1703784"/>
                <a:gd name="connsiteX597" fmla="*/ 230931 w 2571750"/>
                <a:gd name="connsiteY597" fmla="*/ 771011 h 1703784"/>
                <a:gd name="connsiteX598" fmla="*/ 211643 w 2571750"/>
                <a:gd name="connsiteY598" fmla="*/ 781298 h 1703784"/>
                <a:gd name="connsiteX599" fmla="*/ 192355 w 2571750"/>
                <a:gd name="connsiteY599" fmla="*/ 791392 h 1703784"/>
                <a:gd name="connsiteX600" fmla="*/ 187662 w 2571750"/>
                <a:gd name="connsiteY600" fmla="*/ 793449 h 1703784"/>
                <a:gd name="connsiteX601" fmla="*/ 173260 w 2571750"/>
                <a:gd name="connsiteY601" fmla="*/ 790106 h 1703784"/>
                <a:gd name="connsiteX602" fmla="*/ 152107 w 2571750"/>
                <a:gd name="connsiteY602" fmla="*/ 787920 h 1703784"/>
                <a:gd name="connsiteX603" fmla="*/ 140534 w 2571750"/>
                <a:gd name="connsiteY603" fmla="*/ 782584 h 1703784"/>
                <a:gd name="connsiteX604" fmla="*/ 126968 w 2571750"/>
                <a:gd name="connsiteY604" fmla="*/ 807915 h 1703784"/>
                <a:gd name="connsiteX605" fmla="*/ 108002 w 2571750"/>
                <a:gd name="connsiteY605" fmla="*/ 816917 h 1703784"/>
                <a:gd name="connsiteX606" fmla="*/ 98679 w 2571750"/>
                <a:gd name="connsiteY606" fmla="*/ 827589 h 1703784"/>
                <a:gd name="connsiteX607" fmla="*/ 91671 w 2571750"/>
                <a:gd name="connsiteY607" fmla="*/ 839355 h 1703784"/>
                <a:gd name="connsiteX608" fmla="*/ 91671 w 2571750"/>
                <a:gd name="connsiteY608" fmla="*/ 858257 h 1703784"/>
                <a:gd name="connsiteX609" fmla="*/ 77012 w 2571750"/>
                <a:gd name="connsiteY609" fmla="*/ 878638 h 1703784"/>
                <a:gd name="connsiteX610" fmla="*/ 58817 w 2571750"/>
                <a:gd name="connsiteY610" fmla="*/ 890983 h 1703784"/>
                <a:gd name="connsiteX611" fmla="*/ 49816 w 2571750"/>
                <a:gd name="connsiteY611" fmla="*/ 895355 h 1703784"/>
                <a:gd name="connsiteX612" fmla="*/ 43001 w 2571750"/>
                <a:gd name="connsiteY612" fmla="*/ 906735 h 1703784"/>
                <a:gd name="connsiteX613" fmla="*/ 26477 w 2571750"/>
                <a:gd name="connsiteY613" fmla="*/ 929559 h 1703784"/>
                <a:gd name="connsiteX614" fmla="*/ 4617 w 2571750"/>
                <a:gd name="connsiteY614" fmla="*/ 968135 h 1703784"/>
                <a:gd name="connsiteX615" fmla="*/ 695 w 2571750"/>
                <a:gd name="connsiteY615" fmla="*/ 981380 h 1703784"/>
                <a:gd name="connsiteX616" fmla="*/ 7639 w 2571750"/>
                <a:gd name="connsiteY616" fmla="*/ 995396 h 1703784"/>
                <a:gd name="connsiteX617" fmla="*/ 10404 w 2571750"/>
                <a:gd name="connsiteY617" fmla="*/ 1015391 h 1703784"/>
                <a:gd name="connsiteX618" fmla="*/ 6353 w 2571750"/>
                <a:gd name="connsiteY618" fmla="*/ 1039823 h 1703784"/>
                <a:gd name="connsiteX619" fmla="*/ 4232 w 2571750"/>
                <a:gd name="connsiteY619" fmla="*/ 1050624 h 1703784"/>
                <a:gd name="connsiteX620" fmla="*/ 1403 w 2571750"/>
                <a:gd name="connsiteY620" fmla="*/ 1060590 h 1703784"/>
                <a:gd name="connsiteX621" fmla="*/ 5968 w 2571750"/>
                <a:gd name="connsiteY621" fmla="*/ 1078206 h 1703784"/>
                <a:gd name="connsiteX622" fmla="*/ 6739 w 2571750"/>
                <a:gd name="connsiteY622" fmla="*/ 1080585 h 1703784"/>
                <a:gd name="connsiteX623" fmla="*/ 5132 w 2571750"/>
                <a:gd name="connsiteY623" fmla="*/ 1088043 h 1703784"/>
                <a:gd name="connsiteX624" fmla="*/ 6546 w 2571750"/>
                <a:gd name="connsiteY624" fmla="*/ 1093830 h 1703784"/>
                <a:gd name="connsiteX625" fmla="*/ 7768 w 2571750"/>
                <a:gd name="connsiteY625" fmla="*/ 1095373 h 1703784"/>
                <a:gd name="connsiteX626" fmla="*/ 17733 w 2571750"/>
                <a:gd name="connsiteY626" fmla="*/ 1103024 h 1703784"/>
                <a:gd name="connsiteX627" fmla="*/ 23070 w 2571750"/>
                <a:gd name="connsiteY627" fmla="*/ 1112411 h 1703784"/>
                <a:gd name="connsiteX628" fmla="*/ 24484 w 2571750"/>
                <a:gd name="connsiteY628" fmla="*/ 1113439 h 1703784"/>
                <a:gd name="connsiteX629" fmla="*/ 33357 w 2571750"/>
                <a:gd name="connsiteY629" fmla="*/ 1124369 h 1703784"/>
                <a:gd name="connsiteX630" fmla="*/ 47373 w 2571750"/>
                <a:gd name="connsiteY630" fmla="*/ 1139607 h 1703784"/>
                <a:gd name="connsiteX631" fmla="*/ 49173 w 2571750"/>
                <a:gd name="connsiteY631" fmla="*/ 1144172 h 1703784"/>
                <a:gd name="connsiteX632" fmla="*/ 59074 w 2571750"/>
                <a:gd name="connsiteY632" fmla="*/ 1159795 h 1703784"/>
                <a:gd name="connsiteX633" fmla="*/ 69040 w 2571750"/>
                <a:gd name="connsiteY633" fmla="*/ 1166224 h 1703784"/>
                <a:gd name="connsiteX634" fmla="*/ 85178 w 2571750"/>
                <a:gd name="connsiteY634" fmla="*/ 1177026 h 1703784"/>
                <a:gd name="connsiteX635" fmla="*/ 114174 w 2571750"/>
                <a:gd name="connsiteY635" fmla="*/ 1195157 h 1703784"/>
                <a:gd name="connsiteX636" fmla="*/ 117196 w 2571750"/>
                <a:gd name="connsiteY636" fmla="*/ 1195671 h 1703784"/>
                <a:gd name="connsiteX637" fmla="*/ 153907 w 2571750"/>
                <a:gd name="connsiteY637" fmla="*/ 1187634 h 1703784"/>
                <a:gd name="connsiteX638" fmla="*/ 178018 w 2571750"/>
                <a:gd name="connsiteY638" fmla="*/ 1189049 h 1703784"/>
                <a:gd name="connsiteX639" fmla="*/ 187340 w 2571750"/>
                <a:gd name="connsiteY639" fmla="*/ 1192456 h 1703784"/>
                <a:gd name="connsiteX640" fmla="*/ 211386 w 2571750"/>
                <a:gd name="connsiteY640" fmla="*/ 1182684 h 1703784"/>
                <a:gd name="connsiteX641" fmla="*/ 225788 w 2571750"/>
                <a:gd name="connsiteY641" fmla="*/ 1176576 h 1703784"/>
                <a:gd name="connsiteX642" fmla="*/ 228295 w 2571750"/>
                <a:gd name="connsiteY642" fmla="*/ 1174968 h 1703784"/>
                <a:gd name="connsiteX643" fmla="*/ 235239 w 2571750"/>
                <a:gd name="connsiteY643" fmla="*/ 1172268 h 1703784"/>
                <a:gd name="connsiteX644" fmla="*/ 243533 w 2571750"/>
                <a:gd name="connsiteY644" fmla="*/ 1171497 h 1703784"/>
                <a:gd name="connsiteX645" fmla="*/ 252020 w 2571750"/>
                <a:gd name="connsiteY645" fmla="*/ 1168796 h 1703784"/>
                <a:gd name="connsiteX646" fmla="*/ 252020 w 2571750"/>
                <a:gd name="connsiteY646" fmla="*/ 1168796 h 1703784"/>
                <a:gd name="connsiteX647" fmla="*/ 270601 w 2571750"/>
                <a:gd name="connsiteY647" fmla="*/ 1173554 h 1703784"/>
                <a:gd name="connsiteX648" fmla="*/ 282366 w 2571750"/>
                <a:gd name="connsiteY648" fmla="*/ 1186413 h 1703784"/>
                <a:gd name="connsiteX649" fmla="*/ 288796 w 2571750"/>
                <a:gd name="connsiteY649" fmla="*/ 1197085 h 1703784"/>
                <a:gd name="connsiteX650" fmla="*/ 301654 w 2571750"/>
                <a:gd name="connsiteY650" fmla="*/ 1194321 h 1703784"/>
                <a:gd name="connsiteX651" fmla="*/ 318178 w 2571750"/>
                <a:gd name="connsiteY651" fmla="*/ 1192521 h 1703784"/>
                <a:gd name="connsiteX652" fmla="*/ 320171 w 2571750"/>
                <a:gd name="connsiteY652" fmla="*/ 1192521 h 1703784"/>
                <a:gd name="connsiteX653" fmla="*/ 325379 w 2571750"/>
                <a:gd name="connsiteY653" fmla="*/ 1199400 h 1703784"/>
                <a:gd name="connsiteX654" fmla="*/ 334894 w 2571750"/>
                <a:gd name="connsiteY654" fmla="*/ 1201458 h 1703784"/>
                <a:gd name="connsiteX655" fmla="*/ 338366 w 2571750"/>
                <a:gd name="connsiteY655" fmla="*/ 1213545 h 1703784"/>
                <a:gd name="connsiteX656" fmla="*/ 336052 w 2571750"/>
                <a:gd name="connsiteY656" fmla="*/ 1224603 h 1703784"/>
                <a:gd name="connsiteX657" fmla="*/ 336052 w 2571750"/>
                <a:gd name="connsiteY657" fmla="*/ 1224989 h 1703784"/>
                <a:gd name="connsiteX658" fmla="*/ 334644 w 2571750"/>
                <a:gd name="connsiteY658" fmla="*/ 1232312 h 1703784"/>
                <a:gd name="connsiteX659" fmla="*/ 333094 w 2571750"/>
                <a:gd name="connsiteY659" fmla="*/ 1233026 h 1703784"/>
                <a:gd name="connsiteX660" fmla="*/ 332580 w 2571750"/>
                <a:gd name="connsiteY660" fmla="*/ 1237976 h 1703784"/>
                <a:gd name="connsiteX661" fmla="*/ 333030 w 2571750"/>
                <a:gd name="connsiteY661" fmla="*/ 1241255 h 1703784"/>
                <a:gd name="connsiteX662" fmla="*/ 330908 w 2571750"/>
                <a:gd name="connsiteY662" fmla="*/ 1243891 h 1703784"/>
                <a:gd name="connsiteX663" fmla="*/ 335666 w 2571750"/>
                <a:gd name="connsiteY663" fmla="*/ 1250321 h 1703784"/>
                <a:gd name="connsiteX664" fmla="*/ 328915 w 2571750"/>
                <a:gd name="connsiteY664" fmla="*/ 1255464 h 1703784"/>
                <a:gd name="connsiteX665" fmla="*/ 323900 w 2571750"/>
                <a:gd name="connsiteY665" fmla="*/ 1263372 h 1703784"/>
                <a:gd name="connsiteX666" fmla="*/ 330329 w 2571750"/>
                <a:gd name="connsiteY666" fmla="*/ 1274367 h 1703784"/>
                <a:gd name="connsiteX667" fmla="*/ 339331 w 2571750"/>
                <a:gd name="connsiteY667" fmla="*/ 1285811 h 1703784"/>
                <a:gd name="connsiteX668" fmla="*/ 351611 w 2571750"/>
                <a:gd name="connsiteY668" fmla="*/ 1301113 h 1703784"/>
                <a:gd name="connsiteX669" fmla="*/ 352897 w 2571750"/>
                <a:gd name="connsiteY669" fmla="*/ 1302142 h 1703784"/>
                <a:gd name="connsiteX670" fmla="*/ 363569 w 2571750"/>
                <a:gd name="connsiteY670" fmla="*/ 1315000 h 1703784"/>
                <a:gd name="connsiteX671" fmla="*/ 368006 w 2571750"/>
                <a:gd name="connsiteY671" fmla="*/ 1328695 h 1703784"/>
                <a:gd name="connsiteX672" fmla="*/ 368327 w 2571750"/>
                <a:gd name="connsiteY672" fmla="*/ 1329916 h 1703784"/>
                <a:gd name="connsiteX673" fmla="*/ 379193 w 2571750"/>
                <a:gd name="connsiteY673" fmla="*/ 1355634 h 1703784"/>
                <a:gd name="connsiteX674" fmla="*/ 377135 w 2571750"/>
                <a:gd name="connsiteY674" fmla="*/ 1368493 h 1703784"/>
                <a:gd name="connsiteX675" fmla="*/ 384851 w 2571750"/>
                <a:gd name="connsiteY675" fmla="*/ 1394596 h 1703784"/>
                <a:gd name="connsiteX676" fmla="*/ 376042 w 2571750"/>
                <a:gd name="connsiteY676" fmla="*/ 1412598 h 1703784"/>
                <a:gd name="connsiteX677" fmla="*/ 367041 w 2571750"/>
                <a:gd name="connsiteY677" fmla="*/ 1436451 h 1703784"/>
                <a:gd name="connsiteX678" fmla="*/ 360612 w 2571750"/>
                <a:gd name="connsiteY678" fmla="*/ 1453939 h 1703784"/>
                <a:gd name="connsiteX679" fmla="*/ 359005 w 2571750"/>
                <a:gd name="connsiteY679" fmla="*/ 1470591 h 1703784"/>
                <a:gd name="connsiteX680" fmla="*/ 359005 w 2571750"/>
                <a:gd name="connsiteY680" fmla="*/ 1471106 h 1703784"/>
                <a:gd name="connsiteX681" fmla="*/ 366013 w 2571750"/>
                <a:gd name="connsiteY681" fmla="*/ 1487372 h 1703784"/>
                <a:gd name="connsiteX682" fmla="*/ 378164 w 2571750"/>
                <a:gd name="connsiteY682" fmla="*/ 1512704 h 1703784"/>
                <a:gd name="connsiteX683" fmla="*/ 391023 w 2571750"/>
                <a:gd name="connsiteY683" fmla="*/ 1538421 h 1703784"/>
                <a:gd name="connsiteX684" fmla="*/ 391537 w 2571750"/>
                <a:gd name="connsiteY684" fmla="*/ 1559381 h 1703784"/>
                <a:gd name="connsiteX685" fmla="*/ 395974 w 2571750"/>
                <a:gd name="connsiteY685" fmla="*/ 1578669 h 1703784"/>
                <a:gd name="connsiteX686" fmla="*/ 404396 w 2571750"/>
                <a:gd name="connsiteY686" fmla="*/ 1608758 h 1703784"/>
                <a:gd name="connsiteX687" fmla="*/ 412111 w 2571750"/>
                <a:gd name="connsiteY687" fmla="*/ 1618660 h 1703784"/>
                <a:gd name="connsiteX688" fmla="*/ 421498 w 2571750"/>
                <a:gd name="connsiteY688" fmla="*/ 1638527 h 1703784"/>
                <a:gd name="connsiteX689" fmla="*/ 433457 w 2571750"/>
                <a:gd name="connsiteY689" fmla="*/ 1663151 h 1703784"/>
                <a:gd name="connsiteX690" fmla="*/ 433457 w 2571750"/>
                <a:gd name="connsiteY690" fmla="*/ 1674724 h 1703784"/>
                <a:gd name="connsiteX691" fmla="*/ 433457 w 2571750"/>
                <a:gd name="connsiteY691" fmla="*/ 1684818 h 1703784"/>
                <a:gd name="connsiteX692" fmla="*/ 437507 w 2571750"/>
                <a:gd name="connsiteY692" fmla="*/ 1695491 h 1703784"/>
                <a:gd name="connsiteX693" fmla="*/ 442651 w 2571750"/>
                <a:gd name="connsiteY693" fmla="*/ 1698577 h 1703784"/>
                <a:gd name="connsiteX694" fmla="*/ 449080 w 2571750"/>
                <a:gd name="connsiteY694" fmla="*/ 1703913 h 1703784"/>
                <a:gd name="connsiteX695" fmla="*/ 456339 w 2571750"/>
                <a:gd name="connsiteY695" fmla="*/ 1704350 h 1703784"/>
                <a:gd name="connsiteX696" fmla="*/ 457181 w 2571750"/>
                <a:gd name="connsiteY696" fmla="*/ 1703399 h 1703784"/>
                <a:gd name="connsiteX697" fmla="*/ 471904 w 2571750"/>
                <a:gd name="connsiteY697" fmla="*/ 1699541 h 1703784"/>
                <a:gd name="connsiteX698" fmla="*/ 483284 w 2571750"/>
                <a:gd name="connsiteY698" fmla="*/ 1694912 h 1703784"/>
                <a:gd name="connsiteX699" fmla="*/ 502572 w 2571750"/>
                <a:gd name="connsiteY699" fmla="*/ 1694912 h 1703784"/>
                <a:gd name="connsiteX700" fmla="*/ 514531 w 2571750"/>
                <a:gd name="connsiteY700" fmla="*/ 1693433 h 1703784"/>
                <a:gd name="connsiteX701" fmla="*/ 522439 w 2571750"/>
                <a:gd name="connsiteY701" fmla="*/ 1691762 h 1703784"/>
                <a:gd name="connsiteX702" fmla="*/ 532726 w 2571750"/>
                <a:gd name="connsiteY702" fmla="*/ 1688290 h 1703784"/>
                <a:gd name="connsiteX703" fmla="*/ 558444 w 2571750"/>
                <a:gd name="connsiteY703" fmla="*/ 1672088 h 1703784"/>
                <a:gd name="connsiteX704" fmla="*/ 588019 w 2571750"/>
                <a:gd name="connsiteY704" fmla="*/ 1635890 h 1703784"/>
                <a:gd name="connsiteX705" fmla="*/ 605828 w 2571750"/>
                <a:gd name="connsiteY705" fmla="*/ 1616088 h 1703784"/>
                <a:gd name="connsiteX706" fmla="*/ 611679 w 2571750"/>
                <a:gd name="connsiteY706" fmla="*/ 1595578 h 1703784"/>
                <a:gd name="connsiteX707" fmla="*/ 612258 w 2571750"/>
                <a:gd name="connsiteY707" fmla="*/ 1589149 h 1703784"/>
                <a:gd name="connsiteX708" fmla="*/ 607307 w 2571750"/>
                <a:gd name="connsiteY708" fmla="*/ 1584391 h 1703784"/>
                <a:gd name="connsiteX709" fmla="*/ 626595 w 2571750"/>
                <a:gd name="connsiteY709" fmla="*/ 1570054 h 1703784"/>
                <a:gd name="connsiteX710" fmla="*/ 642219 w 2571750"/>
                <a:gd name="connsiteY710" fmla="*/ 1560345 h 1703784"/>
                <a:gd name="connsiteX711" fmla="*/ 643504 w 2571750"/>
                <a:gd name="connsiteY711" fmla="*/ 1542279 h 1703784"/>
                <a:gd name="connsiteX712" fmla="*/ 641319 w 2571750"/>
                <a:gd name="connsiteY712" fmla="*/ 1526720 h 1703784"/>
                <a:gd name="connsiteX713" fmla="*/ 635211 w 2571750"/>
                <a:gd name="connsiteY713" fmla="*/ 1510903 h 1703784"/>
                <a:gd name="connsiteX714" fmla="*/ 637268 w 2571750"/>
                <a:gd name="connsiteY714" fmla="*/ 1501516 h 1703784"/>
                <a:gd name="connsiteX715" fmla="*/ 642926 w 2571750"/>
                <a:gd name="connsiteY715" fmla="*/ 1495087 h 1703784"/>
                <a:gd name="connsiteX716" fmla="*/ 653406 w 2571750"/>
                <a:gd name="connsiteY716" fmla="*/ 1488658 h 1703784"/>
                <a:gd name="connsiteX717" fmla="*/ 666264 w 2571750"/>
                <a:gd name="connsiteY717" fmla="*/ 1474384 h 1703784"/>
                <a:gd name="connsiteX718" fmla="*/ 690503 w 2571750"/>
                <a:gd name="connsiteY718" fmla="*/ 1463904 h 1703784"/>
                <a:gd name="connsiteX719" fmla="*/ 710177 w 2571750"/>
                <a:gd name="connsiteY719" fmla="*/ 1438187 h 1703784"/>
                <a:gd name="connsiteX720" fmla="*/ 707027 w 2571750"/>
                <a:gd name="connsiteY720" fmla="*/ 1413948 h 1703784"/>
                <a:gd name="connsiteX721" fmla="*/ 705934 w 2571750"/>
                <a:gd name="connsiteY721" fmla="*/ 1384180 h 1703784"/>
                <a:gd name="connsiteX722" fmla="*/ 705934 w 2571750"/>
                <a:gd name="connsiteY722" fmla="*/ 1383666 h 1703784"/>
                <a:gd name="connsiteX723" fmla="*/ 697125 w 2571750"/>
                <a:gd name="connsiteY723" fmla="*/ 1372415 h 1703784"/>
                <a:gd name="connsiteX724" fmla="*/ 692560 w 2571750"/>
                <a:gd name="connsiteY724" fmla="*/ 1359556 h 1703784"/>
                <a:gd name="connsiteX725" fmla="*/ 691275 w 2571750"/>
                <a:gd name="connsiteY725" fmla="*/ 1349269 h 1703784"/>
                <a:gd name="connsiteX726" fmla="*/ 693461 w 2571750"/>
                <a:gd name="connsiteY726" fmla="*/ 1339882 h 1703784"/>
                <a:gd name="connsiteX727" fmla="*/ 687031 w 2571750"/>
                <a:gd name="connsiteY727" fmla="*/ 1329402 h 1703784"/>
                <a:gd name="connsiteX728" fmla="*/ 692496 w 2571750"/>
                <a:gd name="connsiteY728" fmla="*/ 1310500 h 1703784"/>
                <a:gd name="connsiteX729" fmla="*/ 704648 w 2571750"/>
                <a:gd name="connsiteY729" fmla="*/ 1283496 h 1703784"/>
                <a:gd name="connsiteX730" fmla="*/ 712556 w 2571750"/>
                <a:gd name="connsiteY730" fmla="*/ 1277067 h 1703784"/>
                <a:gd name="connsiteX731" fmla="*/ 719371 w 2571750"/>
                <a:gd name="connsiteY731" fmla="*/ 1272631 h 1703784"/>
                <a:gd name="connsiteX732" fmla="*/ 720464 w 2571750"/>
                <a:gd name="connsiteY732" fmla="*/ 1271152 h 1703784"/>
                <a:gd name="connsiteX733" fmla="*/ 748046 w 2571750"/>
                <a:gd name="connsiteY733" fmla="*/ 1241963 h 1703784"/>
                <a:gd name="connsiteX734" fmla="*/ 769713 w 2571750"/>
                <a:gd name="connsiteY734" fmla="*/ 1225439 h 1703784"/>
                <a:gd name="connsiteX735" fmla="*/ 800574 w 2571750"/>
                <a:gd name="connsiteY735" fmla="*/ 1195092 h 1703784"/>
                <a:gd name="connsiteX736" fmla="*/ 814912 w 2571750"/>
                <a:gd name="connsiteY736" fmla="*/ 1172140 h 1703784"/>
                <a:gd name="connsiteX737" fmla="*/ 826099 w 2571750"/>
                <a:gd name="connsiteY737" fmla="*/ 1152851 h 1703784"/>
                <a:gd name="connsiteX738" fmla="*/ 837671 w 2571750"/>
                <a:gd name="connsiteY738" fmla="*/ 1128227 h 1703784"/>
                <a:gd name="connsiteX739" fmla="*/ 841915 w 2571750"/>
                <a:gd name="connsiteY739" fmla="*/ 1106560 h 1703784"/>
                <a:gd name="connsiteX740" fmla="*/ 833814 w 2571750"/>
                <a:gd name="connsiteY740" fmla="*/ 1102316 h 1703784"/>
                <a:gd name="connsiteX741" fmla="*/ 805910 w 2571750"/>
                <a:gd name="connsiteY741" fmla="*/ 1109839 h 1703784"/>
                <a:gd name="connsiteX742" fmla="*/ 786044 w 2571750"/>
                <a:gd name="connsiteY742" fmla="*/ 1114468 h 1703784"/>
                <a:gd name="connsiteX743" fmla="*/ 769906 w 2571750"/>
                <a:gd name="connsiteY743" fmla="*/ 1117426 h 1703784"/>
                <a:gd name="connsiteX744" fmla="*/ 749332 w 2571750"/>
                <a:gd name="connsiteY744" fmla="*/ 1115754 h 1703784"/>
                <a:gd name="connsiteX745" fmla="*/ 742903 w 2571750"/>
                <a:gd name="connsiteY745" fmla="*/ 1108682 h 1703784"/>
                <a:gd name="connsiteX746" fmla="*/ 742452 w 2571750"/>
                <a:gd name="connsiteY746" fmla="*/ 1109067 h 1703784"/>
                <a:gd name="connsiteX747" fmla="*/ 742838 w 2571750"/>
                <a:gd name="connsiteY747" fmla="*/ 1108617 h 1703784"/>
                <a:gd name="connsiteX748" fmla="*/ 736409 w 2571750"/>
                <a:gd name="connsiteY748" fmla="*/ 1105788 h 1703784"/>
                <a:gd name="connsiteX749" fmla="*/ 743546 w 2571750"/>
                <a:gd name="connsiteY749" fmla="*/ 1100131 h 1703784"/>
                <a:gd name="connsiteX750" fmla="*/ 742452 w 2571750"/>
                <a:gd name="connsiteY750" fmla="*/ 1092801 h 1703784"/>
                <a:gd name="connsiteX751" fmla="*/ 740845 w 2571750"/>
                <a:gd name="connsiteY751" fmla="*/ 1091258 h 1703784"/>
                <a:gd name="connsiteX752" fmla="*/ 727215 w 2571750"/>
                <a:gd name="connsiteY752" fmla="*/ 1077178 h 1703784"/>
                <a:gd name="connsiteX753" fmla="*/ 707541 w 2571750"/>
                <a:gd name="connsiteY753" fmla="*/ 1063612 h 1703784"/>
                <a:gd name="connsiteX754" fmla="*/ 699633 w 2571750"/>
                <a:gd name="connsiteY754" fmla="*/ 1055704 h 1703784"/>
                <a:gd name="connsiteX755" fmla="*/ 690439 w 2571750"/>
                <a:gd name="connsiteY755" fmla="*/ 1037508 h 1703784"/>
                <a:gd name="connsiteX756" fmla="*/ 683495 w 2571750"/>
                <a:gd name="connsiteY756" fmla="*/ 1023685 h 1703784"/>
                <a:gd name="connsiteX757" fmla="*/ 675780 w 2571750"/>
                <a:gd name="connsiteY757" fmla="*/ 1016549 h 1703784"/>
                <a:gd name="connsiteX758" fmla="*/ 668386 w 2571750"/>
                <a:gd name="connsiteY758" fmla="*/ 997260 h 1703784"/>
                <a:gd name="connsiteX759" fmla="*/ 665622 w 2571750"/>
                <a:gd name="connsiteY759" fmla="*/ 976622 h 1703784"/>
                <a:gd name="connsiteX760" fmla="*/ 654820 w 2571750"/>
                <a:gd name="connsiteY760" fmla="*/ 963764 h 1703784"/>
                <a:gd name="connsiteX761" fmla="*/ 647876 w 2571750"/>
                <a:gd name="connsiteY761" fmla="*/ 954441 h 1703784"/>
                <a:gd name="connsiteX762" fmla="*/ 647876 w 2571750"/>
                <a:gd name="connsiteY762" fmla="*/ 949490 h 1703784"/>
                <a:gd name="connsiteX763" fmla="*/ 642219 w 2571750"/>
                <a:gd name="connsiteY763" fmla="*/ 935667 h 1703784"/>
                <a:gd name="connsiteX764" fmla="*/ 628974 w 2571750"/>
                <a:gd name="connsiteY764" fmla="*/ 910335 h 1703784"/>
                <a:gd name="connsiteX765" fmla="*/ 623123 w 2571750"/>
                <a:gd name="connsiteY765" fmla="*/ 897477 h 1703784"/>
                <a:gd name="connsiteX766" fmla="*/ 614636 w 2571750"/>
                <a:gd name="connsiteY766" fmla="*/ 883653 h 1703784"/>
                <a:gd name="connsiteX767" fmla="*/ 608914 w 2571750"/>
                <a:gd name="connsiteY767" fmla="*/ 860894 h 1703784"/>
                <a:gd name="connsiteX768" fmla="*/ 617208 w 2571750"/>
                <a:gd name="connsiteY768" fmla="*/ 876903 h 1703784"/>
                <a:gd name="connsiteX769" fmla="*/ 629681 w 2571750"/>
                <a:gd name="connsiteY769" fmla="*/ 893233 h 1703784"/>
                <a:gd name="connsiteX770" fmla="*/ 637268 w 2571750"/>
                <a:gd name="connsiteY770" fmla="*/ 875617 h 1703784"/>
                <a:gd name="connsiteX771" fmla="*/ 637268 w 2571750"/>
                <a:gd name="connsiteY771" fmla="*/ 876131 h 1703784"/>
                <a:gd name="connsiteX772" fmla="*/ 639390 w 2571750"/>
                <a:gd name="connsiteY772" fmla="*/ 890276 h 1703784"/>
                <a:gd name="connsiteX773" fmla="*/ 649484 w 2571750"/>
                <a:gd name="connsiteY773" fmla="*/ 902620 h 1703784"/>
                <a:gd name="connsiteX774" fmla="*/ 667486 w 2571750"/>
                <a:gd name="connsiteY774" fmla="*/ 930524 h 1703784"/>
                <a:gd name="connsiteX775" fmla="*/ 677001 w 2571750"/>
                <a:gd name="connsiteY775" fmla="*/ 944283 h 1703784"/>
                <a:gd name="connsiteX776" fmla="*/ 688253 w 2571750"/>
                <a:gd name="connsiteY776" fmla="*/ 958298 h 1703784"/>
                <a:gd name="connsiteX777" fmla="*/ 691339 w 2571750"/>
                <a:gd name="connsiteY777" fmla="*/ 972057 h 1703784"/>
                <a:gd name="connsiteX778" fmla="*/ 701497 w 2571750"/>
                <a:gd name="connsiteY778" fmla="*/ 993017 h 1703784"/>
                <a:gd name="connsiteX779" fmla="*/ 715771 w 2571750"/>
                <a:gd name="connsiteY779" fmla="*/ 1009348 h 1703784"/>
                <a:gd name="connsiteX780" fmla="*/ 727215 w 2571750"/>
                <a:gd name="connsiteY780" fmla="*/ 1028314 h 1703784"/>
                <a:gd name="connsiteX781" fmla="*/ 731394 w 2571750"/>
                <a:gd name="connsiteY781" fmla="*/ 1037894 h 1703784"/>
                <a:gd name="connsiteX782" fmla="*/ 735509 w 2571750"/>
                <a:gd name="connsiteY782" fmla="*/ 1045095 h 1703784"/>
                <a:gd name="connsiteX783" fmla="*/ 736538 w 2571750"/>
                <a:gd name="connsiteY783" fmla="*/ 1052746 h 1703784"/>
                <a:gd name="connsiteX784" fmla="*/ 740202 w 2571750"/>
                <a:gd name="connsiteY784" fmla="*/ 1072613 h 1703784"/>
                <a:gd name="connsiteX785" fmla="*/ 744446 w 2571750"/>
                <a:gd name="connsiteY785" fmla="*/ 1090808 h 1703784"/>
                <a:gd name="connsiteX786" fmla="*/ 767077 w 2571750"/>
                <a:gd name="connsiteY786" fmla="*/ 1088236 h 1703784"/>
                <a:gd name="connsiteX787" fmla="*/ 783022 w 2571750"/>
                <a:gd name="connsiteY787" fmla="*/ 1083286 h 1703784"/>
                <a:gd name="connsiteX788" fmla="*/ 796652 w 2571750"/>
                <a:gd name="connsiteY788" fmla="*/ 1076856 h 1703784"/>
                <a:gd name="connsiteX789" fmla="*/ 808932 w 2571750"/>
                <a:gd name="connsiteY789" fmla="*/ 1074799 h 1703784"/>
                <a:gd name="connsiteX790" fmla="*/ 818705 w 2571750"/>
                <a:gd name="connsiteY790" fmla="*/ 1068369 h 1703784"/>
                <a:gd name="connsiteX791" fmla="*/ 844937 w 2571750"/>
                <a:gd name="connsiteY791" fmla="*/ 1059754 h 1703784"/>
                <a:gd name="connsiteX792" fmla="*/ 856895 w 2571750"/>
                <a:gd name="connsiteY792" fmla="*/ 1047281 h 1703784"/>
                <a:gd name="connsiteX793" fmla="*/ 867504 w 2571750"/>
                <a:gd name="connsiteY793" fmla="*/ 1043295 h 1703784"/>
                <a:gd name="connsiteX794" fmla="*/ 870654 w 2571750"/>
                <a:gd name="connsiteY794" fmla="*/ 1041752 h 1703784"/>
                <a:gd name="connsiteX795" fmla="*/ 890907 w 2571750"/>
                <a:gd name="connsiteY795" fmla="*/ 1038280 h 1703784"/>
                <a:gd name="connsiteX796" fmla="*/ 895665 w 2571750"/>
                <a:gd name="connsiteY796" fmla="*/ 1028507 h 1703784"/>
                <a:gd name="connsiteX797" fmla="*/ 909230 w 2571750"/>
                <a:gd name="connsiteY797" fmla="*/ 1026321 h 1703784"/>
                <a:gd name="connsiteX798" fmla="*/ 917332 w 2571750"/>
                <a:gd name="connsiteY798" fmla="*/ 1014941 h 1703784"/>
                <a:gd name="connsiteX799" fmla="*/ 925240 w 2571750"/>
                <a:gd name="connsiteY799" fmla="*/ 1010891 h 1703784"/>
                <a:gd name="connsiteX800" fmla="*/ 929483 w 2571750"/>
                <a:gd name="connsiteY800" fmla="*/ 994174 h 1703784"/>
                <a:gd name="connsiteX801" fmla="*/ 939577 w 2571750"/>
                <a:gd name="connsiteY801" fmla="*/ 987166 h 1703784"/>
                <a:gd name="connsiteX802" fmla="*/ 949864 w 2571750"/>
                <a:gd name="connsiteY802" fmla="*/ 972700 h 1703784"/>
                <a:gd name="connsiteX803" fmla="*/ 948964 w 2571750"/>
                <a:gd name="connsiteY803" fmla="*/ 965885 h 1703784"/>
                <a:gd name="connsiteX804" fmla="*/ 938484 w 2571750"/>
                <a:gd name="connsiteY804" fmla="*/ 953026 h 1703784"/>
                <a:gd name="connsiteX805" fmla="*/ 917717 w 2571750"/>
                <a:gd name="connsiteY805" fmla="*/ 945311 h 1703784"/>
                <a:gd name="connsiteX806" fmla="*/ 911288 w 2571750"/>
                <a:gd name="connsiteY806" fmla="*/ 932131 h 1703784"/>
                <a:gd name="connsiteX807" fmla="*/ 907880 w 2571750"/>
                <a:gd name="connsiteY807" fmla="*/ 916636 h 1703784"/>
                <a:gd name="connsiteX808" fmla="*/ 892964 w 2571750"/>
                <a:gd name="connsiteY808" fmla="*/ 933352 h 1703784"/>
                <a:gd name="connsiteX809" fmla="*/ 869433 w 2571750"/>
                <a:gd name="connsiteY809" fmla="*/ 944411 h 1703784"/>
                <a:gd name="connsiteX810" fmla="*/ 854774 w 2571750"/>
                <a:gd name="connsiteY810" fmla="*/ 948269 h 1703784"/>
                <a:gd name="connsiteX811" fmla="*/ 852138 w 2571750"/>
                <a:gd name="connsiteY811" fmla="*/ 947561 h 1703784"/>
                <a:gd name="connsiteX812" fmla="*/ 846994 w 2571750"/>
                <a:gd name="connsiteY812" fmla="*/ 939589 h 1703784"/>
                <a:gd name="connsiteX813" fmla="*/ 846994 w 2571750"/>
                <a:gd name="connsiteY813" fmla="*/ 936117 h 1703784"/>
                <a:gd name="connsiteX814" fmla="*/ 845515 w 2571750"/>
                <a:gd name="connsiteY814" fmla="*/ 920172 h 1703784"/>
                <a:gd name="connsiteX815" fmla="*/ 837221 w 2571750"/>
                <a:gd name="connsiteY815" fmla="*/ 932259 h 1703784"/>
                <a:gd name="connsiteX816" fmla="*/ 836321 w 2571750"/>
                <a:gd name="connsiteY816" fmla="*/ 932259 h 1703784"/>
                <a:gd name="connsiteX817" fmla="*/ 829892 w 2571750"/>
                <a:gd name="connsiteY817" fmla="*/ 918822 h 1703784"/>
                <a:gd name="connsiteX818" fmla="*/ 824363 w 2571750"/>
                <a:gd name="connsiteY818" fmla="*/ 905449 h 1703784"/>
                <a:gd name="connsiteX819" fmla="*/ 811504 w 2571750"/>
                <a:gd name="connsiteY819" fmla="*/ 890726 h 1703784"/>
                <a:gd name="connsiteX820" fmla="*/ 809961 w 2571750"/>
                <a:gd name="connsiteY820" fmla="*/ 885454 h 1703784"/>
                <a:gd name="connsiteX821" fmla="*/ 803982 w 2571750"/>
                <a:gd name="connsiteY821" fmla="*/ 869766 h 1703784"/>
                <a:gd name="connsiteX822" fmla="*/ 805074 w 2571750"/>
                <a:gd name="connsiteY822" fmla="*/ 867709 h 1703784"/>
                <a:gd name="connsiteX823" fmla="*/ 810540 w 2571750"/>
                <a:gd name="connsiteY823" fmla="*/ 864815 h 1703784"/>
                <a:gd name="connsiteX824" fmla="*/ 813561 w 2571750"/>
                <a:gd name="connsiteY824" fmla="*/ 864301 h 1703784"/>
                <a:gd name="connsiteX825" fmla="*/ 819219 w 2571750"/>
                <a:gd name="connsiteY825" fmla="*/ 862822 h 1703784"/>
                <a:gd name="connsiteX826" fmla="*/ 827899 w 2571750"/>
                <a:gd name="connsiteY826" fmla="*/ 862436 h 1703784"/>
                <a:gd name="connsiteX827" fmla="*/ 840758 w 2571750"/>
                <a:gd name="connsiteY827" fmla="*/ 881725 h 1703784"/>
                <a:gd name="connsiteX828" fmla="*/ 847894 w 2571750"/>
                <a:gd name="connsiteY828" fmla="*/ 893105 h 1703784"/>
                <a:gd name="connsiteX829" fmla="*/ 862939 w 2571750"/>
                <a:gd name="connsiteY829" fmla="*/ 900627 h 1703784"/>
                <a:gd name="connsiteX830" fmla="*/ 891228 w 2571750"/>
                <a:gd name="connsiteY830" fmla="*/ 911493 h 1703784"/>
                <a:gd name="connsiteX831" fmla="*/ 911288 w 2571750"/>
                <a:gd name="connsiteY831" fmla="*/ 905963 h 1703784"/>
                <a:gd name="connsiteX832" fmla="*/ 920803 w 2571750"/>
                <a:gd name="connsiteY832" fmla="*/ 922358 h 1703784"/>
                <a:gd name="connsiteX833" fmla="*/ 964202 w 2571750"/>
                <a:gd name="connsiteY833" fmla="*/ 930395 h 1703784"/>
                <a:gd name="connsiteX834" fmla="*/ 977060 w 2571750"/>
                <a:gd name="connsiteY834" fmla="*/ 931552 h 1703784"/>
                <a:gd name="connsiteX835" fmla="*/ 976739 w 2571750"/>
                <a:gd name="connsiteY835" fmla="*/ 928466 h 1703784"/>
                <a:gd name="connsiteX836" fmla="*/ 984583 w 2571750"/>
                <a:gd name="connsiteY836" fmla="*/ 915607 h 1703784"/>
                <a:gd name="connsiteX837" fmla="*/ 995898 w 2571750"/>
                <a:gd name="connsiteY837" fmla="*/ 912200 h 1703784"/>
                <a:gd name="connsiteX838" fmla="*/ 992941 w 2571750"/>
                <a:gd name="connsiteY838" fmla="*/ 902877 h 1703784"/>
                <a:gd name="connsiteX839" fmla="*/ 987090 w 2571750"/>
                <a:gd name="connsiteY839" fmla="*/ 889118 h 1703784"/>
                <a:gd name="connsiteX840" fmla="*/ 974232 w 2571750"/>
                <a:gd name="connsiteY840" fmla="*/ 878317 h 1703784"/>
                <a:gd name="connsiteX841" fmla="*/ 967802 w 2571750"/>
                <a:gd name="connsiteY841" fmla="*/ 870859 h 1703784"/>
                <a:gd name="connsiteX842" fmla="*/ 968638 w 2571750"/>
                <a:gd name="connsiteY842" fmla="*/ 871695 h 1703784"/>
                <a:gd name="connsiteX843" fmla="*/ 987926 w 2571750"/>
                <a:gd name="connsiteY843" fmla="*/ 873752 h 1703784"/>
                <a:gd name="connsiteX844" fmla="*/ 1037882 w 2571750"/>
                <a:gd name="connsiteY844" fmla="*/ 867323 h 1703784"/>
                <a:gd name="connsiteX845" fmla="*/ 1036789 w 2571750"/>
                <a:gd name="connsiteY845" fmla="*/ 854850 h 1703784"/>
                <a:gd name="connsiteX846" fmla="*/ 1046691 w 2571750"/>
                <a:gd name="connsiteY846" fmla="*/ 848935 h 1703784"/>
                <a:gd name="connsiteX847" fmla="*/ 1055113 w 2571750"/>
                <a:gd name="connsiteY847" fmla="*/ 846749 h 1703784"/>
                <a:gd name="connsiteX848" fmla="*/ 1068358 w 2571750"/>
                <a:gd name="connsiteY848" fmla="*/ 842313 h 1703784"/>
                <a:gd name="connsiteX849" fmla="*/ 1074273 w 2571750"/>
                <a:gd name="connsiteY849" fmla="*/ 836848 h 1703784"/>
                <a:gd name="connsiteX850" fmla="*/ 1078259 w 2571750"/>
                <a:gd name="connsiteY850" fmla="*/ 823603 h 1703784"/>
                <a:gd name="connsiteX851" fmla="*/ 1086746 w 2571750"/>
                <a:gd name="connsiteY851" fmla="*/ 818460 h 1703784"/>
                <a:gd name="connsiteX852" fmla="*/ 1082695 w 2571750"/>
                <a:gd name="connsiteY852" fmla="*/ 810359 h 1703784"/>
                <a:gd name="connsiteX853" fmla="*/ 1096647 w 2571750"/>
                <a:gd name="connsiteY853" fmla="*/ 810744 h 1703784"/>
                <a:gd name="connsiteX854" fmla="*/ 1097740 w 2571750"/>
                <a:gd name="connsiteY854" fmla="*/ 800843 h 1703784"/>
                <a:gd name="connsiteX855" fmla="*/ 1103655 w 2571750"/>
                <a:gd name="connsiteY855" fmla="*/ 792035 h 1703784"/>
                <a:gd name="connsiteX856" fmla="*/ 1101469 w 2571750"/>
                <a:gd name="connsiteY856" fmla="*/ 784641 h 1703784"/>
                <a:gd name="connsiteX857" fmla="*/ 1103269 w 2571750"/>
                <a:gd name="connsiteY857" fmla="*/ 778212 h 1703784"/>
                <a:gd name="connsiteX858" fmla="*/ 1105134 w 2571750"/>
                <a:gd name="connsiteY858" fmla="*/ 777440 h 1703784"/>
                <a:gd name="connsiteX859" fmla="*/ 1111563 w 2571750"/>
                <a:gd name="connsiteY859" fmla="*/ 775190 h 1703784"/>
                <a:gd name="connsiteX860" fmla="*/ 1128344 w 2571750"/>
                <a:gd name="connsiteY860" fmla="*/ 770175 h 1703784"/>
                <a:gd name="connsiteX861" fmla="*/ 1141202 w 2571750"/>
                <a:gd name="connsiteY861" fmla="*/ 766382 h 1703784"/>
                <a:gd name="connsiteX862" fmla="*/ 1143453 w 2571750"/>
                <a:gd name="connsiteY862" fmla="*/ 767796 h 1703784"/>
                <a:gd name="connsiteX863" fmla="*/ 1147567 w 2571750"/>
                <a:gd name="connsiteY863" fmla="*/ 767089 h 1703784"/>
                <a:gd name="connsiteX864" fmla="*/ 1145124 w 2571750"/>
                <a:gd name="connsiteY864" fmla="*/ 750373 h 1703784"/>
                <a:gd name="connsiteX865" fmla="*/ 1132844 w 2571750"/>
                <a:gd name="connsiteY865" fmla="*/ 742529 h 1703784"/>
                <a:gd name="connsiteX866" fmla="*/ 1130915 w 2571750"/>
                <a:gd name="connsiteY866" fmla="*/ 731727 h 1703784"/>
                <a:gd name="connsiteX867" fmla="*/ 1128665 w 2571750"/>
                <a:gd name="connsiteY867" fmla="*/ 732049 h 1703784"/>
                <a:gd name="connsiteX868" fmla="*/ 1130915 w 2571750"/>
                <a:gd name="connsiteY868" fmla="*/ 731727 h 1703784"/>
                <a:gd name="connsiteX869" fmla="*/ 1132908 w 2571750"/>
                <a:gd name="connsiteY869" fmla="*/ 725298 h 1703784"/>
                <a:gd name="connsiteX870" fmla="*/ 1138438 w 2571750"/>
                <a:gd name="connsiteY870" fmla="*/ 722019 h 1703784"/>
                <a:gd name="connsiteX871" fmla="*/ 1145317 w 2571750"/>
                <a:gd name="connsiteY871" fmla="*/ 717583 h 1703784"/>
                <a:gd name="connsiteX872" fmla="*/ 1152775 w 2571750"/>
                <a:gd name="connsiteY872" fmla="*/ 715139 h 1703784"/>
                <a:gd name="connsiteX873" fmla="*/ 1160491 w 2571750"/>
                <a:gd name="connsiteY873" fmla="*/ 717583 h 1703784"/>
                <a:gd name="connsiteX874" fmla="*/ 1167948 w 2571750"/>
                <a:gd name="connsiteY874" fmla="*/ 712632 h 1703784"/>
                <a:gd name="connsiteX875" fmla="*/ 1179200 w 2571750"/>
                <a:gd name="connsiteY875" fmla="*/ 709353 h 1703784"/>
                <a:gd name="connsiteX876" fmla="*/ 1189165 w 2571750"/>
                <a:gd name="connsiteY876" fmla="*/ 703824 h 1703784"/>
                <a:gd name="connsiteX877" fmla="*/ 1198809 w 2571750"/>
                <a:gd name="connsiteY877" fmla="*/ 698295 h 1703784"/>
                <a:gd name="connsiteX878" fmla="*/ 1209804 w 2571750"/>
                <a:gd name="connsiteY878" fmla="*/ 692830 h 1703784"/>
                <a:gd name="connsiteX879" fmla="*/ 1210961 w 2571750"/>
                <a:gd name="connsiteY879" fmla="*/ 690129 h 1703784"/>
                <a:gd name="connsiteX880" fmla="*/ 1210961 w 2571750"/>
                <a:gd name="connsiteY880" fmla="*/ 685050 h 1703784"/>
                <a:gd name="connsiteX881" fmla="*/ 1217390 w 2571750"/>
                <a:gd name="connsiteY881" fmla="*/ 675727 h 1703784"/>
                <a:gd name="connsiteX882" fmla="*/ 1212440 w 2571750"/>
                <a:gd name="connsiteY882" fmla="*/ 661904 h 1703784"/>
                <a:gd name="connsiteX883" fmla="*/ 1209675 w 2571750"/>
                <a:gd name="connsiteY883" fmla="*/ 651167 h 1703784"/>
                <a:gd name="connsiteX884" fmla="*/ 1216812 w 2571750"/>
                <a:gd name="connsiteY884" fmla="*/ 646345 h 1703784"/>
                <a:gd name="connsiteX885" fmla="*/ 1228513 w 2571750"/>
                <a:gd name="connsiteY885" fmla="*/ 644031 h 1703784"/>
                <a:gd name="connsiteX886" fmla="*/ 1237386 w 2571750"/>
                <a:gd name="connsiteY886" fmla="*/ 646345 h 1703784"/>
                <a:gd name="connsiteX887" fmla="*/ 1237386 w 2571750"/>
                <a:gd name="connsiteY887" fmla="*/ 640495 h 1703784"/>
                <a:gd name="connsiteX888" fmla="*/ 1245037 w 2571750"/>
                <a:gd name="connsiteY888" fmla="*/ 616577 h 1703784"/>
                <a:gd name="connsiteX889" fmla="*/ 1253395 w 2571750"/>
                <a:gd name="connsiteY889" fmla="*/ 616577 h 1703784"/>
                <a:gd name="connsiteX890" fmla="*/ 1264839 w 2571750"/>
                <a:gd name="connsiteY890" fmla="*/ 617606 h 1703784"/>
                <a:gd name="connsiteX891" fmla="*/ 1276541 w 2571750"/>
                <a:gd name="connsiteY891" fmla="*/ 613298 h 1703784"/>
                <a:gd name="connsiteX892" fmla="*/ 1274805 w 2571750"/>
                <a:gd name="connsiteY892" fmla="*/ 603333 h 1703784"/>
                <a:gd name="connsiteX893" fmla="*/ 1282906 w 2571750"/>
                <a:gd name="connsiteY893" fmla="*/ 593946 h 1703784"/>
                <a:gd name="connsiteX894" fmla="*/ 1288242 w 2571750"/>
                <a:gd name="connsiteY894" fmla="*/ 587066 h 1703784"/>
                <a:gd name="connsiteX895" fmla="*/ 1292550 w 2571750"/>
                <a:gd name="connsiteY895" fmla="*/ 579094 h 1703784"/>
                <a:gd name="connsiteX896" fmla="*/ 1292550 w 2571750"/>
                <a:gd name="connsiteY896" fmla="*/ 579094 h 1703784"/>
                <a:gd name="connsiteX897" fmla="*/ 1295829 w 2571750"/>
                <a:gd name="connsiteY897" fmla="*/ 581087 h 1703784"/>
                <a:gd name="connsiteX898" fmla="*/ 1300587 w 2571750"/>
                <a:gd name="connsiteY898" fmla="*/ 581858 h 1703784"/>
                <a:gd name="connsiteX899" fmla="*/ 1300972 w 2571750"/>
                <a:gd name="connsiteY899" fmla="*/ 583337 h 1703784"/>
                <a:gd name="connsiteX900" fmla="*/ 1309909 w 2571750"/>
                <a:gd name="connsiteY900" fmla="*/ 594782 h 1703784"/>
                <a:gd name="connsiteX901" fmla="*/ 1321096 w 2571750"/>
                <a:gd name="connsiteY901" fmla="*/ 600890 h 1703784"/>
                <a:gd name="connsiteX902" fmla="*/ 1331769 w 2571750"/>
                <a:gd name="connsiteY902" fmla="*/ 609505 h 1703784"/>
                <a:gd name="connsiteX903" fmla="*/ 1338199 w 2571750"/>
                <a:gd name="connsiteY903" fmla="*/ 618956 h 1703784"/>
                <a:gd name="connsiteX904" fmla="*/ 1337427 w 2571750"/>
                <a:gd name="connsiteY904" fmla="*/ 631365 h 1703784"/>
                <a:gd name="connsiteX905" fmla="*/ 1334598 w 2571750"/>
                <a:gd name="connsiteY905" fmla="*/ 641587 h 1703784"/>
                <a:gd name="connsiteX906" fmla="*/ 1362566 w 2571750"/>
                <a:gd name="connsiteY906" fmla="*/ 648403 h 1703784"/>
                <a:gd name="connsiteX907" fmla="*/ 1371888 w 2571750"/>
                <a:gd name="connsiteY907" fmla="*/ 654060 h 1703784"/>
                <a:gd name="connsiteX908" fmla="*/ 1379925 w 2571750"/>
                <a:gd name="connsiteY908" fmla="*/ 659654 h 1703784"/>
                <a:gd name="connsiteX909" fmla="*/ 1389505 w 2571750"/>
                <a:gd name="connsiteY909" fmla="*/ 670070 h 1703784"/>
                <a:gd name="connsiteX910" fmla="*/ 1396706 w 2571750"/>
                <a:gd name="connsiteY910" fmla="*/ 682928 h 1703784"/>
                <a:gd name="connsiteX911" fmla="*/ 1412715 w 2571750"/>
                <a:gd name="connsiteY911" fmla="*/ 684536 h 1703784"/>
                <a:gd name="connsiteX912" fmla="*/ 1442354 w 2571750"/>
                <a:gd name="connsiteY912" fmla="*/ 685307 h 1703784"/>
                <a:gd name="connsiteX913" fmla="*/ 1464793 w 2571750"/>
                <a:gd name="connsiteY913" fmla="*/ 690129 h 1703784"/>
                <a:gd name="connsiteX914" fmla="*/ 1478359 w 2571750"/>
                <a:gd name="connsiteY914" fmla="*/ 693344 h 1703784"/>
                <a:gd name="connsiteX915" fmla="*/ 1491218 w 2571750"/>
                <a:gd name="connsiteY915" fmla="*/ 696559 h 1703784"/>
                <a:gd name="connsiteX916" fmla="*/ 1500862 w 2571750"/>
                <a:gd name="connsiteY916" fmla="*/ 701316 h 1703784"/>
                <a:gd name="connsiteX917" fmla="*/ 1522464 w 2571750"/>
                <a:gd name="connsiteY917" fmla="*/ 690129 h 1703784"/>
                <a:gd name="connsiteX918" fmla="*/ 1550496 w 2571750"/>
                <a:gd name="connsiteY918" fmla="*/ 689358 h 1703784"/>
                <a:gd name="connsiteX919" fmla="*/ 1572871 w 2571750"/>
                <a:gd name="connsiteY919" fmla="*/ 679714 h 1703784"/>
                <a:gd name="connsiteX920" fmla="*/ 1588108 w 2571750"/>
                <a:gd name="connsiteY920" fmla="*/ 667691 h 1703784"/>
                <a:gd name="connsiteX921" fmla="*/ 1584894 w 2571750"/>
                <a:gd name="connsiteY921" fmla="*/ 653289 h 1703784"/>
                <a:gd name="connsiteX922" fmla="*/ 1596820 w 2571750"/>
                <a:gd name="connsiteY922" fmla="*/ 650016 h 1703784"/>
                <a:gd name="connsiteX923" fmla="*/ 1596917 w 2571750"/>
                <a:gd name="connsiteY923" fmla="*/ 650074 h 1703784"/>
                <a:gd name="connsiteX924" fmla="*/ 1616912 w 2571750"/>
                <a:gd name="connsiteY924" fmla="*/ 648531 h 1703784"/>
                <a:gd name="connsiteX925" fmla="*/ 1635364 w 2571750"/>
                <a:gd name="connsiteY925" fmla="*/ 642873 h 1703784"/>
                <a:gd name="connsiteX926" fmla="*/ 1646551 w 2571750"/>
                <a:gd name="connsiteY926" fmla="*/ 632522 h 1703784"/>
                <a:gd name="connsiteX927" fmla="*/ 1661789 w 2571750"/>
                <a:gd name="connsiteY927" fmla="*/ 626093 h 1703784"/>
                <a:gd name="connsiteX928" fmla="*/ 1677798 w 2571750"/>
                <a:gd name="connsiteY928" fmla="*/ 622878 h 1703784"/>
                <a:gd name="connsiteX929" fmla="*/ 1690657 w 2571750"/>
                <a:gd name="connsiteY929" fmla="*/ 621271 h 1703784"/>
                <a:gd name="connsiteX930" fmla="*/ 1674647 w 2571750"/>
                <a:gd name="connsiteY930" fmla="*/ 604490 h 1703784"/>
                <a:gd name="connsiteX931" fmla="*/ 1664708 w 2571750"/>
                <a:gd name="connsiteY931" fmla="*/ 603371 h 1703784"/>
                <a:gd name="connsiteX932" fmla="*/ 1662625 w 2571750"/>
                <a:gd name="connsiteY932" fmla="*/ 606097 h 1703784"/>
                <a:gd name="connsiteX933" fmla="*/ 1650602 w 2571750"/>
                <a:gd name="connsiteY933" fmla="*/ 604490 h 1703784"/>
                <a:gd name="connsiteX934" fmla="*/ 1637743 w 2571750"/>
                <a:gd name="connsiteY934" fmla="*/ 603654 h 1703784"/>
                <a:gd name="connsiteX935" fmla="*/ 1639350 w 2571750"/>
                <a:gd name="connsiteY935" fmla="*/ 597225 h 1703784"/>
                <a:gd name="connsiteX936" fmla="*/ 1640122 w 2571750"/>
                <a:gd name="connsiteY936" fmla="*/ 590795 h 1703784"/>
                <a:gd name="connsiteX937" fmla="*/ 1650087 w 2571750"/>
                <a:gd name="connsiteY937" fmla="*/ 570929 h 1703784"/>
                <a:gd name="connsiteX938" fmla="*/ 1652852 w 2571750"/>
                <a:gd name="connsiteY938" fmla="*/ 572986 h 1703784"/>
                <a:gd name="connsiteX939" fmla="*/ 1665003 w 2571750"/>
                <a:gd name="connsiteY939" fmla="*/ 576329 h 1703784"/>
                <a:gd name="connsiteX940" fmla="*/ 1676705 w 2571750"/>
                <a:gd name="connsiteY940" fmla="*/ 569900 h 1703784"/>
                <a:gd name="connsiteX941" fmla="*/ 1682234 w 2571750"/>
                <a:gd name="connsiteY941" fmla="*/ 564435 h 1703784"/>
                <a:gd name="connsiteX942" fmla="*/ 1688149 w 2571750"/>
                <a:gd name="connsiteY942" fmla="*/ 551576 h 1703784"/>
                <a:gd name="connsiteX943" fmla="*/ 1695864 w 2571750"/>
                <a:gd name="connsiteY943" fmla="*/ 539810 h 1703784"/>
                <a:gd name="connsiteX944" fmla="*/ 1701330 w 2571750"/>
                <a:gd name="connsiteY944" fmla="*/ 533381 h 1703784"/>
                <a:gd name="connsiteX945" fmla="*/ 1697665 w 2571750"/>
                <a:gd name="connsiteY945" fmla="*/ 524509 h 1703784"/>
                <a:gd name="connsiteX946" fmla="*/ 1696572 w 2571750"/>
                <a:gd name="connsiteY946" fmla="*/ 518079 h 1703784"/>
                <a:gd name="connsiteX947" fmla="*/ 1712388 w 2571750"/>
                <a:gd name="connsiteY947" fmla="*/ 512936 h 1703784"/>
                <a:gd name="connsiteX948" fmla="*/ 1730197 w 2571750"/>
                <a:gd name="connsiteY948" fmla="*/ 512036 h 1703784"/>
                <a:gd name="connsiteX949" fmla="*/ 1744149 w 2571750"/>
                <a:gd name="connsiteY949" fmla="*/ 514221 h 1703784"/>
                <a:gd name="connsiteX950" fmla="*/ 1759194 w 2571750"/>
                <a:gd name="connsiteY950" fmla="*/ 518658 h 1703784"/>
                <a:gd name="connsiteX951" fmla="*/ 1767295 w 2571750"/>
                <a:gd name="connsiteY951" fmla="*/ 527852 h 1703784"/>
                <a:gd name="connsiteX952" fmla="*/ 1773146 w 2571750"/>
                <a:gd name="connsiteY952" fmla="*/ 539232 h 1703784"/>
                <a:gd name="connsiteX953" fmla="*/ 1780475 w 2571750"/>
                <a:gd name="connsiteY953" fmla="*/ 553891 h 1703784"/>
                <a:gd name="connsiteX954" fmla="*/ 1786905 w 2571750"/>
                <a:gd name="connsiteY954" fmla="*/ 568936 h 1703784"/>
                <a:gd name="connsiteX955" fmla="*/ 1791662 w 2571750"/>
                <a:gd name="connsiteY955" fmla="*/ 575944 h 1703784"/>
                <a:gd name="connsiteX956" fmla="*/ 1803749 w 2571750"/>
                <a:gd name="connsiteY956" fmla="*/ 580380 h 1703784"/>
                <a:gd name="connsiteX957" fmla="*/ 1816608 w 2571750"/>
                <a:gd name="connsiteY957" fmla="*/ 585845 h 1703784"/>
                <a:gd name="connsiteX958" fmla="*/ 1825416 w 2571750"/>
                <a:gd name="connsiteY958" fmla="*/ 591760 h 1703784"/>
                <a:gd name="connsiteX959" fmla="*/ 1827988 w 2571750"/>
                <a:gd name="connsiteY959" fmla="*/ 602433 h 1703784"/>
                <a:gd name="connsiteX960" fmla="*/ 1840140 w 2571750"/>
                <a:gd name="connsiteY960" fmla="*/ 607190 h 1703784"/>
                <a:gd name="connsiteX961" fmla="*/ 1851134 w 2571750"/>
                <a:gd name="connsiteY961" fmla="*/ 604619 h 1703784"/>
                <a:gd name="connsiteX962" fmla="*/ 1863286 w 2571750"/>
                <a:gd name="connsiteY962" fmla="*/ 600182 h 1703784"/>
                <a:gd name="connsiteX963" fmla="*/ 1873187 w 2571750"/>
                <a:gd name="connsiteY963" fmla="*/ 602754 h 1703784"/>
                <a:gd name="connsiteX964" fmla="*/ 1873572 w 2571750"/>
                <a:gd name="connsiteY964" fmla="*/ 613041 h 1703784"/>
                <a:gd name="connsiteX965" fmla="*/ 1867143 w 2571750"/>
                <a:gd name="connsiteY965" fmla="*/ 628857 h 1703784"/>
                <a:gd name="connsiteX966" fmla="*/ 1859749 w 2571750"/>
                <a:gd name="connsiteY966" fmla="*/ 638437 h 1703784"/>
                <a:gd name="connsiteX967" fmla="*/ 1853899 w 2571750"/>
                <a:gd name="connsiteY967" fmla="*/ 646474 h 1703784"/>
                <a:gd name="connsiteX968" fmla="*/ 1842840 w 2571750"/>
                <a:gd name="connsiteY968" fmla="*/ 646474 h 1703784"/>
                <a:gd name="connsiteX969" fmla="*/ 1832617 w 2571750"/>
                <a:gd name="connsiteY969" fmla="*/ 651296 h 1703784"/>
                <a:gd name="connsiteX970" fmla="*/ 1830753 w 2571750"/>
                <a:gd name="connsiteY970" fmla="*/ 660104 h 1703784"/>
                <a:gd name="connsiteX971" fmla="*/ 1831524 w 2571750"/>
                <a:gd name="connsiteY971" fmla="*/ 670391 h 1703784"/>
                <a:gd name="connsiteX972" fmla="*/ 1832360 w 2571750"/>
                <a:gd name="connsiteY972" fmla="*/ 682285 h 1703784"/>
                <a:gd name="connsiteX973" fmla="*/ 1842711 w 2571750"/>
                <a:gd name="connsiteY973" fmla="*/ 676628 h 1703784"/>
                <a:gd name="connsiteX974" fmla="*/ 1857049 w 2571750"/>
                <a:gd name="connsiteY974" fmla="*/ 684728 h 1703784"/>
                <a:gd name="connsiteX975" fmla="*/ 1885660 w 2571750"/>
                <a:gd name="connsiteY975" fmla="*/ 666726 h 1703784"/>
                <a:gd name="connsiteX976" fmla="*/ 1905912 w 2571750"/>
                <a:gd name="connsiteY976" fmla="*/ 644288 h 1703784"/>
                <a:gd name="connsiteX977" fmla="*/ 1924107 w 2571750"/>
                <a:gd name="connsiteY977" fmla="*/ 619856 h 1703784"/>
                <a:gd name="connsiteX978" fmla="*/ 1936580 w 2571750"/>
                <a:gd name="connsiteY978" fmla="*/ 602047 h 1703784"/>
                <a:gd name="connsiteX979" fmla="*/ 1944295 w 2571750"/>
                <a:gd name="connsiteY979" fmla="*/ 589188 h 1703784"/>
                <a:gd name="connsiteX980" fmla="*/ 1949632 w 2571750"/>
                <a:gd name="connsiteY980" fmla="*/ 556463 h 1703784"/>
                <a:gd name="connsiteX981" fmla="*/ 1952011 w 2571750"/>
                <a:gd name="connsiteY981" fmla="*/ 548747 h 1703784"/>
                <a:gd name="connsiteX982" fmla="*/ 1956640 w 2571750"/>
                <a:gd name="connsiteY982" fmla="*/ 539939 h 1703784"/>
                <a:gd name="connsiteX983" fmla="*/ 1958633 w 2571750"/>
                <a:gd name="connsiteY983" fmla="*/ 531645 h 1703784"/>
                <a:gd name="connsiteX984" fmla="*/ 1957926 w 2571750"/>
                <a:gd name="connsiteY984" fmla="*/ 522258 h 1703784"/>
                <a:gd name="connsiteX985" fmla="*/ 1959405 w 2571750"/>
                <a:gd name="connsiteY985" fmla="*/ 518593 h 1703784"/>
                <a:gd name="connsiteX986" fmla="*/ 1954775 w 2571750"/>
                <a:gd name="connsiteY986" fmla="*/ 512550 h 1703784"/>
                <a:gd name="connsiteX987" fmla="*/ 1947253 w 2571750"/>
                <a:gd name="connsiteY987" fmla="*/ 506120 h 1703784"/>
                <a:gd name="connsiteX988" fmla="*/ 1937480 w 2571750"/>
                <a:gd name="connsiteY988" fmla="*/ 498791 h 1703784"/>
                <a:gd name="connsiteX989" fmla="*/ 1926872 w 2571750"/>
                <a:gd name="connsiteY989" fmla="*/ 498791 h 1703784"/>
                <a:gd name="connsiteX990" fmla="*/ 1924493 w 2571750"/>
                <a:gd name="connsiteY990" fmla="*/ 503034 h 1703784"/>
                <a:gd name="connsiteX991" fmla="*/ 1919157 w 2571750"/>
                <a:gd name="connsiteY991" fmla="*/ 507792 h 1703784"/>
                <a:gd name="connsiteX992" fmla="*/ 1912149 w 2571750"/>
                <a:gd name="connsiteY992" fmla="*/ 508371 h 1703784"/>
                <a:gd name="connsiteX993" fmla="*/ 1911634 w 2571750"/>
                <a:gd name="connsiteY993" fmla="*/ 501041 h 1703784"/>
                <a:gd name="connsiteX994" fmla="*/ 1911248 w 2571750"/>
                <a:gd name="connsiteY994" fmla="*/ 496026 h 1703784"/>
                <a:gd name="connsiteX995" fmla="*/ 1903533 w 2571750"/>
                <a:gd name="connsiteY995" fmla="*/ 504899 h 1703784"/>
                <a:gd name="connsiteX996" fmla="*/ 1902054 w 2571750"/>
                <a:gd name="connsiteY996" fmla="*/ 492040 h 1703784"/>
                <a:gd name="connsiteX997" fmla="*/ 1887910 w 2571750"/>
                <a:gd name="connsiteY997" fmla="*/ 491719 h 1703784"/>
                <a:gd name="connsiteX998" fmla="*/ 1888489 w 2571750"/>
                <a:gd name="connsiteY998" fmla="*/ 482525 h 1703784"/>
                <a:gd name="connsiteX999" fmla="*/ 1896718 w 2571750"/>
                <a:gd name="connsiteY999" fmla="*/ 474809 h 1703784"/>
                <a:gd name="connsiteX1000" fmla="*/ 1912727 w 2571750"/>
                <a:gd name="connsiteY1000" fmla="*/ 465423 h 1703784"/>
                <a:gd name="connsiteX1001" fmla="*/ 1919543 w 2571750"/>
                <a:gd name="connsiteY1001" fmla="*/ 456421 h 1703784"/>
                <a:gd name="connsiteX1002" fmla="*/ 1937352 w 2571750"/>
                <a:gd name="connsiteY1002" fmla="*/ 443048 h 1703784"/>
                <a:gd name="connsiteX1003" fmla="*/ 1950918 w 2571750"/>
                <a:gd name="connsiteY1003" fmla="*/ 429032 h 1703784"/>
                <a:gd name="connsiteX1004" fmla="*/ 1964741 w 2571750"/>
                <a:gd name="connsiteY1004" fmla="*/ 417459 h 1703784"/>
                <a:gd name="connsiteX1005" fmla="*/ 1988015 w 2571750"/>
                <a:gd name="connsiteY1005" fmla="*/ 405372 h 1703784"/>
                <a:gd name="connsiteX1006" fmla="*/ 2015019 w 2571750"/>
                <a:gd name="connsiteY1006" fmla="*/ 408651 h 1703784"/>
                <a:gd name="connsiteX1007" fmla="*/ 2020368 w 2571750"/>
                <a:gd name="connsiteY1007" fmla="*/ 409731 h 1703784"/>
                <a:gd name="connsiteX1008" fmla="*/ 2021448 w 2571750"/>
                <a:gd name="connsiteY1008" fmla="*/ 408651 h 1703784"/>
                <a:gd name="connsiteX1009" fmla="*/ 2033021 w 2571750"/>
                <a:gd name="connsiteY1009" fmla="*/ 408651 h 1703784"/>
                <a:gd name="connsiteX1010" fmla="*/ 2044915 w 2571750"/>
                <a:gd name="connsiteY1010" fmla="*/ 407044 h 1703784"/>
                <a:gd name="connsiteX1011" fmla="*/ 2055202 w 2571750"/>
                <a:gd name="connsiteY1011" fmla="*/ 404086 h 1703784"/>
                <a:gd name="connsiteX1012" fmla="*/ 2072690 w 2571750"/>
                <a:gd name="connsiteY1012" fmla="*/ 402093 h 1703784"/>
                <a:gd name="connsiteX1013" fmla="*/ 2082013 w 2571750"/>
                <a:gd name="connsiteY1013" fmla="*/ 403893 h 1703784"/>
                <a:gd name="connsiteX1014" fmla="*/ 2090692 w 2571750"/>
                <a:gd name="connsiteY1014" fmla="*/ 408330 h 1703784"/>
                <a:gd name="connsiteX1015" fmla="*/ 2088442 w 2571750"/>
                <a:gd name="connsiteY1015" fmla="*/ 412187 h 1703784"/>
                <a:gd name="connsiteX1016" fmla="*/ 2084456 w 2571750"/>
                <a:gd name="connsiteY1016" fmla="*/ 416431 h 1703784"/>
                <a:gd name="connsiteX1017" fmla="*/ 2096929 w 2571750"/>
                <a:gd name="connsiteY1017" fmla="*/ 414566 h 1703784"/>
                <a:gd name="connsiteX1018" fmla="*/ 2109788 w 2571750"/>
                <a:gd name="connsiteY1018" fmla="*/ 412380 h 1703784"/>
                <a:gd name="connsiteX1019" fmla="*/ 2118596 w 2571750"/>
                <a:gd name="connsiteY1019" fmla="*/ 412380 h 1703784"/>
                <a:gd name="connsiteX1020" fmla="*/ 2131455 w 2571750"/>
                <a:gd name="connsiteY1020" fmla="*/ 409230 h 1703784"/>
                <a:gd name="connsiteX1021" fmla="*/ 2126504 w 2571750"/>
                <a:gd name="connsiteY1021" fmla="*/ 405372 h 1703784"/>
                <a:gd name="connsiteX1022" fmla="*/ 2125604 w 2571750"/>
                <a:gd name="connsiteY1022" fmla="*/ 394892 h 1703784"/>
                <a:gd name="connsiteX1023" fmla="*/ 2143735 w 2571750"/>
                <a:gd name="connsiteY1023" fmla="*/ 378755 h 1703784"/>
                <a:gd name="connsiteX1024" fmla="*/ 2152929 w 2571750"/>
                <a:gd name="connsiteY1024" fmla="*/ 373418 h 1703784"/>
                <a:gd name="connsiteX1025" fmla="*/ 2159358 w 2571750"/>
                <a:gd name="connsiteY1025" fmla="*/ 362038 h 1703784"/>
                <a:gd name="connsiteX1026" fmla="*/ 2179739 w 2571750"/>
                <a:gd name="connsiteY1026" fmla="*/ 360174 h 1703784"/>
                <a:gd name="connsiteX1027" fmla="*/ 2188033 w 2571750"/>
                <a:gd name="connsiteY1027" fmla="*/ 363710 h 1703784"/>
                <a:gd name="connsiteX1028" fmla="*/ 2197034 w 2571750"/>
                <a:gd name="connsiteY1028" fmla="*/ 360174 h 1703784"/>
                <a:gd name="connsiteX1029" fmla="*/ 2190991 w 2571750"/>
                <a:gd name="connsiteY1029" fmla="*/ 371747 h 1703784"/>
                <a:gd name="connsiteX1030" fmla="*/ 2197934 w 2571750"/>
                <a:gd name="connsiteY1030" fmla="*/ 376569 h 1703784"/>
                <a:gd name="connsiteX1031" fmla="*/ 2194655 w 2571750"/>
                <a:gd name="connsiteY1031" fmla="*/ 381648 h 1703784"/>
                <a:gd name="connsiteX1032" fmla="*/ 2209700 w 2571750"/>
                <a:gd name="connsiteY1032" fmla="*/ 375218 h 1703784"/>
                <a:gd name="connsiteX1033" fmla="*/ 2230274 w 2571750"/>
                <a:gd name="connsiteY1033" fmla="*/ 365446 h 1703784"/>
                <a:gd name="connsiteX1034" fmla="*/ 2232846 w 2571750"/>
                <a:gd name="connsiteY1034" fmla="*/ 353359 h 1703784"/>
                <a:gd name="connsiteX1035" fmla="*/ 2254192 w 2571750"/>
                <a:gd name="connsiteY1035" fmla="*/ 345772 h 1703784"/>
                <a:gd name="connsiteX1036" fmla="*/ 2254192 w 2571750"/>
                <a:gd name="connsiteY1036" fmla="*/ 348729 h 1703784"/>
                <a:gd name="connsiteX1037" fmla="*/ 2244804 w 2571750"/>
                <a:gd name="connsiteY1037" fmla="*/ 358116 h 1703784"/>
                <a:gd name="connsiteX1038" fmla="*/ 2242811 w 2571750"/>
                <a:gd name="connsiteY1038" fmla="*/ 368789 h 1703784"/>
                <a:gd name="connsiteX1039" fmla="*/ 2239083 w 2571750"/>
                <a:gd name="connsiteY1039" fmla="*/ 374254 h 1703784"/>
                <a:gd name="connsiteX1040" fmla="*/ 2235418 w 2571750"/>
                <a:gd name="connsiteY1040" fmla="*/ 379976 h 1703784"/>
                <a:gd name="connsiteX1041" fmla="*/ 2219087 w 2571750"/>
                <a:gd name="connsiteY1041" fmla="*/ 387113 h 1703784"/>
                <a:gd name="connsiteX1042" fmla="*/ 2208993 w 2571750"/>
                <a:gd name="connsiteY1042" fmla="*/ 398364 h 1703784"/>
                <a:gd name="connsiteX1043" fmla="*/ 2186040 w 2571750"/>
                <a:gd name="connsiteY1043" fmla="*/ 419453 h 1703784"/>
                <a:gd name="connsiteX1044" fmla="*/ 2165659 w 2571750"/>
                <a:gd name="connsiteY1044" fmla="*/ 433404 h 1703784"/>
                <a:gd name="connsiteX1045" fmla="*/ 2154022 w 2571750"/>
                <a:gd name="connsiteY1045" fmla="*/ 435847 h 1703784"/>
                <a:gd name="connsiteX1046" fmla="*/ 2149843 w 2571750"/>
                <a:gd name="connsiteY1046" fmla="*/ 450892 h 1703784"/>
                <a:gd name="connsiteX1047" fmla="*/ 2138398 w 2571750"/>
                <a:gd name="connsiteY1047" fmla="*/ 479374 h 1703784"/>
                <a:gd name="connsiteX1048" fmla="*/ 2145214 w 2571750"/>
                <a:gd name="connsiteY1048" fmla="*/ 525280 h 1703784"/>
                <a:gd name="connsiteX1049" fmla="*/ 2149071 w 2571750"/>
                <a:gd name="connsiteY1049" fmla="*/ 546433 h 1703784"/>
                <a:gd name="connsiteX1050" fmla="*/ 2152414 w 2571750"/>
                <a:gd name="connsiteY1050" fmla="*/ 555434 h 1703784"/>
                <a:gd name="connsiteX1051" fmla="*/ 2165273 w 2571750"/>
                <a:gd name="connsiteY1051" fmla="*/ 544182 h 1703784"/>
                <a:gd name="connsiteX1052" fmla="*/ 2171703 w 2571750"/>
                <a:gd name="connsiteY1052" fmla="*/ 537046 h 1703784"/>
                <a:gd name="connsiteX1053" fmla="*/ 2174467 w 2571750"/>
                <a:gd name="connsiteY1053" fmla="*/ 524187 h 1703784"/>
                <a:gd name="connsiteX1054" fmla="*/ 2182890 w 2571750"/>
                <a:gd name="connsiteY1054" fmla="*/ 518465 h 1703784"/>
                <a:gd name="connsiteX1055" fmla="*/ 2192084 w 2571750"/>
                <a:gd name="connsiteY1055" fmla="*/ 516665 h 1703784"/>
                <a:gd name="connsiteX1056" fmla="*/ 2190991 w 2571750"/>
                <a:gd name="connsiteY1056" fmla="*/ 506185 h 1703784"/>
                <a:gd name="connsiteX1057" fmla="*/ 2202885 w 2571750"/>
                <a:gd name="connsiteY1057" fmla="*/ 494805 h 1703784"/>
                <a:gd name="connsiteX1058" fmla="*/ 2217801 w 2571750"/>
                <a:gd name="connsiteY1058" fmla="*/ 492233 h 1703784"/>
                <a:gd name="connsiteX1059" fmla="*/ 2215615 w 2571750"/>
                <a:gd name="connsiteY1059" fmla="*/ 479889 h 1703784"/>
                <a:gd name="connsiteX1060" fmla="*/ 2224423 w 2571750"/>
                <a:gd name="connsiteY1060" fmla="*/ 464844 h 1703784"/>
                <a:gd name="connsiteX1061" fmla="*/ 2233939 w 2571750"/>
                <a:gd name="connsiteY1061" fmla="*/ 464265 h 1703784"/>
                <a:gd name="connsiteX1062" fmla="*/ 2228088 w 2571750"/>
                <a:gd name="connsiteY1062" fmla="*/ 456036 h 1703784"/>
                <a:gd name="connsiteX1063" fmla="*/ 2230660 w 2571750"/>
                <a:gd name="connsiteY1063" fmla="*/ 442084 h 1703784"/>
                <a:gd name="connsiteX1064" fmla="*/ 2230274 w 2571750"/>
                <a:gd name="connsiteY1064" fmla="*/ 435655 h 1703784"/>
                <a:gd name="connsiteX1065" fmla="*/ 2222366 w 2571750"/>
                <a:gd name="connsiteY1065" fmla="*/ 436169 h 1703784"/>
                <a:gd name="connsiteX1066" fmla="*/ 2220952 w 2571750"/>
                <a:gd name="connsiteY1066" fmla="*/ 423310 h 1703784"/>
                <a:gd name="connsiteX1067" fmla="*/ 2231367 w 2571750"/>
                <a:gd name="connsiteY1067" fmla="*/ 412316 h 1703784"/>
                <a:gd name="connsiteX1068" fmla="*/ 2240754 w 2571750"/>
                <a:gd name="connsiteY1068" fmla="*/ 396693 h 1703784"/>
                <a:gd name="connsiteX1069" fmla="*/ 2251620 w 2571750"/>
                <a:gd name="connsiteY1069" fmla="*/ 396114 h 1703784"/>
                <a:gd name="connsiteX1070" fmla="*/ 2256378 w 2571750"/>
                <a:gd name="connsiteY1070" fmla="*/ 398364 h 1703784"/>
                <a:gd name="connsiteX1071" fmla="*/ 2268851 w 2571750"/>
                <a:gd name="connsiteY1071" fmla="*/ 386405 h 1703784"/>
                <a:gd name="connsiteX1072" fmla="*/ 2271422 w 2571750"/>
                <a:gd name="connsiteY1072" fmla="*/ 397271 h 1703784"/>
                <a:gd name="connsiteX1073" fmla="*/ 2282995 w 2571750"/>
                <a:gd name="connsiteY1073" fmla="*/ 390842 h 1703784"/>
                <a:gd name="connsiteX1074" fmla="*/ 2314049 w 2571750"/>
                <a:gd name="connsiteY1074" fmla="*/ 388463 h 1703784"/>
                <a:gd name="connsiteX1075" fmla="*/ 2323243 w 2571750"/>
                <a:gd name="connsiteY1075" fmla="*/ 396307 h 1703784"/>
                <a:gd name="connsiteX1076" fmla="*/ 2328386 w 2571750"/>
                <a:gd name="connsiteY1076" fmla="*/ 388977 h 1703784"/>
                <a:gd name="connsiteX1077" fmla="*/ 2346389 w 2571750"/>
                <a:gd name="connsiteY1077" fmla="*/ 378883 h 1703784"/>
                <a:gd name="connsiteX1078" fmla="*/ 2353718 w 2571750"/>
                <a:gd name="connsiteY1078" fmla="*/ 373932 h 1703784"/>
                <a:gd name="connsiteX1079" fmla="*/ 2360919 w 2571750"/>
                <a:gd name="connsiteY1079" fmla="*/ 369175 h 1703784"/>
                <a:gd name="connsiteX1080" fmla="*/ 2381879 w 2571750"/>
                <a:gd name="connsiteY1080" fmla="*/ 359788 h 1703784"/>
                <a:gd name="connsiteX1081" fmla="*/ 2407596 w 2571750"/>
                <a:gd name="connsiteY1081" fmla="*/ 346929 h 1703784"/>
                <a:gd name="connsiteX1082" fmla="*/ 2412547 w 2571750"/>
                <a:gd name="connsiteY1082" fmla="*/ 345772 h 1703784"/>
                <a:gd name="connsiteX1083" fmla="*/ 2423541 w 2571750"/>
                <a:gd name="connsiteY1083" fmla="*/ 348537 h 1703784"/>
                <a:gd name="connsiteX1084" fmla="*/ 2437172 w 2571750"/>
                <a:gd name="connsiteY1084" fmla="*/ 347443 h 1703784"/>
                <a:gd name="connsiteX1085" fmla="*/ 2436786 w 2571750"/>
                <a:gd name="connsiteY1085" fmla="*/ 337349 h 1703784"/>
                <a:gd name="connsiteX1086" fmla="*/ 2429585 w 2571750"/>
                <a:gd name="connsiteY1086" fmla="*/ 325969 h 1703784"/>
                <a:gd name="connsiteX1087" fmla="*/ 2421162 w 2571750"/>
                <a:gd name="connsiteY1087" fmla="*/ 313818 h 1703784"/>
                <a:gd name="connsiteX1088" fmla="*/ 2413833 w 2571750"/>
                <a:gd name="connsiteY1088" fmla="*/ 309253 h 1703784"/>
                <a:gd name="connsiteX1089" fmla="*/ 2409975 w 2571750"/>
                <a:gd name="connsiteY1089" fmla="*/ 305010 h 1703784"/>
                <a:gd name="connsiteX1090" fmla="*/ 2399495 w 2571750"/>
                <a:gd name="connsiteY1090" fmla="*/ 302824 h 1703784"/>
                <a:gd name="connsiteX1091" fmla="*/ 2411776 w 2571750"/>
                <a:gd name="connsiteY1091" fmla="*/ 299352 h 1703784"/>
                <a:gd name="connsiteX1092" fmla="*/ 2418205 w 2571750"/>
                <a:gd name="connsiteY1092" fmla="*/ 305395 h 1703784"/>
                <a:gd name="connsiteX1093" fmla="*/ 2432350 w 2571750"/>
                <a:gd name="connsiteY1093" fmla="*/ 304495 h 1703784"/>
                <a:gd name="connsiteX1094" fmla="*/ 2448873 w 2571750"/>
                <a:gd name="connsiteY1094" fmla="*/ 296008 h 1703784"/>
                <a:gd name="connsiteX1095" fmla="*/ 2452409 w 2571750"/>
                <a:gd name="connsiteY1095" fmla="*/ 289579 h 1703784"/>
                <a:gd name="connsiteX1096" fmla="*/ 2450159 w 2571750"/>
                <a:gd name="connsiteY1096" fmla="*/ 282250 h 1703784"/>
                <a:gd name="connsiteX1097" fmla="*/ 2448474 w 2571750"/>
                <a:gd name="connsiteY1097" fmla="*/ 278122 h 1703784"/>
                <a:gd name="connsiteX1098" fmla="*/ 2451123 w 2571750"/>
                <a:gd name="connsiteY1098" fmla="*/ 276206 h 1703784"/>
                <a:gd name="connsiteX1099" fmla="*/ 2455688 w 2571750"/>
                <a:gd name="connsiteY1099" fmla="*/ 272156 h 1703784"/>
                <a:gd name="connsiteX1100" fmla="*/ 2462118 w 2571750"/>
                <a:gd name="connsiteY1100" fmla="*/ 271770 h 1703784"/>
                <a:gd name="connsiteX1101" fmla="*/ 2460446 w 2571750"/>
                <a:gd name="connsiteY1101" fmla="*/ 278199 h 1703784"/>
                <a:gd name="connsiteX1102" fmla="*/ 2464882 w 2571750"/>
                <a:gd name="connsiteY1102" fmla="*/ 286622 h 1703784"/>
                <a:gd name="connsiteX1103" fmla="*/ 2477741 w 2571750"/>
                <a:gd name="connsiteY1103" fmla="*/ 287007 h 1703784"/>
                <a:gd name="connsiteX1104" fmla="*/ 2497029 w 2571750"/>
                <a:gd name="connsiteY1104" fmla="*/ 293437 h 1703784"/>
                <a:gd name="connsiteX1105" fmla="*/ 2505837 w 2571750"/>
                <a:gd name="connsiteY1105" fmla="*/ 304110 h 1703784"/>
                <a:gd name="connsiteX1106" fmla="*/ 2518117 w 2571750"/>
                <a:gd name="connsiteY1106" fmla="*/ 308481 h 1703784"/>
                <a:gd name="connsiteX1107" fmla="*/ 2524547 w 2571750"/>
                <a:gd name="connsiteY1107" fmla="*/ 312018 h 1703784"/>
                <a:gd name="connsiteX1108" fmla="*/ 2532069 w 2571750"/>
                <a:gd name="connsiteY1108" fmla="*/ 312725 h 1703784"/>
                <a:gd name="connsiteX1109" fmla="*/ 2538884 w 2571750"/>
                <a:gd name="connsiteY1109" fmla="*/ 311246 h 1703784"/>
                <a:gd name="connsiteX1110" fmla="*/ 2533355 w 2571750"/>
                <a:gd name="connsiteY1110" fmla="*/ 304431 h 1703784"/>
                <a:gd name="connsiteX1111" fmla="*/ 2539463 w 2571750"/>
                <a:gd name="connsiteY1111" fmla="*/ 305910 h 1703784"/>
                <a:gd name="connsiteX1112" fmla="*/ 2540749 w 2571750"/>
                <a:gd name="connsiteY1112" fmla="*/ 299866 h 1703784"/>
                <a:gd name="connsiteX1113" fmla="*/ 2538884 w 2571750"/>
                <a:gd name="connsiteY1113" fmla="*/ 287586 h 1703784"/>
                <a:gd name="connsiteX1114" fmla="*/ 2543963 w 2571750"/>
                <a:gd name="connsiteY1114" fmla="*/ 287007 h 1703784"/>
                <a:gd name="connsiteX1115" fmla="*/ 640097 w 2571750"/>
                <a:gd name="connsiteY1115" fmla="*/ 1429957 h 1703784"/>
                <a:gd name="connsiteX1116" fmla="*/ 626595 w 2571750"/>
                <a:gd name="connsiteY1116" fmla="*/ 1410669 h 1703784"/>
                <a:gd name="connsiteX1117" fmla="*/ 628010 w 2571750"/>
                <a:gd name="connsiteY1117" fmla="*/ 1388617 h 1703784"/>
                <a:gd name="connsiteX1118" fmla="*/ 625052 w 2571750"/>
                <a:gd name="connsiteY1118" fmla="*/ 1372479 h 1703784"/>
                <a:gd name="connsiteX1119" fmla="*/ 626852 w 2571750"/>
                <a:gd name="connsiteY1119" fmla="*/ 1371772 h 1703784"/>
                <a:gd name="connsiteX1120" fmla="*/ 635789 w 2571750"/>
                <a:gd name="connsiteY1120" fmla="*/ 1396975 h 1703784"/>
                <a:gd name="connsiteX1121" fmla="*/ 635146 w 2571750"/>
                <a:gd name="connsiteY1121" fmla="*/ 1401282 h 1703784"/>
                <a:gd name="connsiteX1122" fmla="*/ 640483 w 2571750"/>
                <a:gd name="connsiteY1122" fmla="*/ 1427579 h 1703784"/>
                <a:gd name="connsiteX1123" fmla="*/ 640097 w 2571750"/>
                <a:gd name="connsiteY1123" fmla="*/ 1429957 h 1703784"/>
                <a:gd name="connsiteX1124" fmla="*/ 336952 w 2571750"/>
                <a:gd name="connsiteY1124" fmla="*/ 859608 h 1703784"/>
                <a:gd name="connsiteX1125" fmla="*/ 337659 w 2571750"/>
                <a:gd name="connsiteY1125" fmla="*/ 858965 h 1703784"/>
                <a:gd name="connsiteX1126" fmla="*/ 332130 w 2571750"/>
                <a:gd name="connsiteY1126" fmla="*/ 863079 h 1703784"/>
                <a:gd name="connsiteX1127" fmla="*/ 331744 w 2571750"/>
                <a:gd name="connsiteY1127" fmla="*/ 863465 h 1703784"/>
                <a:gd name="connsiteX1128" fmla="*/ 331423 w 2571750"/>
                <a:gd name="connsiteY1128" fmla="*/ 863787 h 1703784"/>
                <a:gd name="connsiteX1129" fmla="*/ 331101 w 2571750"/>
                <a:gd name="connsiteY1129" fmla="*/ 864430 h 1703784"/>
                <a:gd name="connsiteX1130" fmla="*/ 331423 w 2571750"/>
                <a:gd name="connsiteY1130" fmla="*/ 863787 h 1703784"/>
                <a:gd name="connsiteX1131" fmla="*/ 332644 w 2571750"/>
                <a:gd name="connsiteY1131" fmla="*/ 862694 h 1703784"/>
                <a:gd name="connsiteX1132" fmla="*/ 333094 w 2571750"/>
                <a:gd name="connsiteY1132" fmla="*/ 862372 h 1703784"/>
                <a:gd name="connsiteX1133" fmla="*/ 647362 w 2571750"/>
                <a:gd name="connsiteY1133" fmla="*/ 1192778 h 1703784"/>
                <a:gd name="connsiteX1134" fmla="*/ 646462 w 2571750"/>
                <a:gd name="connsiteY1134" fmla="*/ 1192328 h 1703784"/>
                <a:gd name="connsiteX1135" fmla="*/ 600428 w 2571750"/>
                <a:gd name="connsiteY1135" fmla="*/ 1582848 h 1703784"/>
                <a:gd name="connsiteX1136" fmla="*/ 600428 w 2571750"/>
                <a:gd name="connsiteY1136" fmla="*/ 1583812 h 1703784"/>
                <a:gd name="connsiteX1137" fmla="*/ 600428 w 2571750"/>
                <a:gd name="connsiteY1137" fmla="*/ 1582848 h 1703784"/>
                <a:gd name="connsiteX1138" fmla="*/ 591619 w 2571750"/>
                <a:gd name="connsiteY1138" fmla="*/ 1537135 h 1703784"/>
                <a:gd name="connsiteX1139" fmla="*/ 590912 w 2571750"/>
                <a:gd name="connsiteY1139" fmla="*/ 1536685 h 1703784"/>
                <a:gd name="connsiteX1140" fmla="*/ 590912 w 2571750"/>
                <a:gd name="connsiteY1140" fmla="*/ 1536685 h 1703784"/>
                <a:gd name="connsiteX1141" fmla="*/ 591619 w 2571750"/>
                <a:gd name="connsiteY1141" fmla="*/ 1537135 h 1703784"/>
                <a:gd name="connsiteX1142" fmla="*/ 580818 w 2571750"/>
                <a:gd name="connsiteY1142" fmla="*/ 1352483 h 1703784"/>
                <a:gd name="connsiteX1143" fmla="*/ 571753 w 2571750"/>
                <a:gd name="connsiteY1143" fmla="*/ 1339625 h 1703784"/>
                <a:gd name="connsiteX1144" fmla="*/ 566223 w 2571750"/>
                <a:gd name="connsiteY1144" fmla="*/ 1293590 h 1703784"/>
                <a:gd name="connsiteX1145" fmla="*/ 567381 w 2571750"/>
                <a:gd name="connsiteY1145" fmla="*/ 1294748 h 1703784"/>
                <a:gd name="connsiteX1146" fmla="*/ 570467 w 2571750"/>
                <a:gd name="connsiteY1146" fmla="*/ 1307606 h 1703784"/>
                <a:gd name="connsiteX1147" fmla="*/ 578118 w 2571750"/>
                <a:gd name="connsiteY1147" fmla="*/ 1331267 h 1703784"/>
                <a:gd name="connsiteX1148" fmla="*/ 584547 w 2571750"/>
                <a:gd name="connsiteY1148" fmla="*/ 1347533 h 1703784"/>
                <a:gd name="connsiteX1149" fmla="*/ 587569 w 2571750"/>
                <a:gd name="connsiteY1149" fmla="*/ 1357498 h 1703784"/>
                <a:gd name="connsiteX1150" fmla="*/ 580818 w 2571750"/>
                <a:gd name="connsiteY1150" fmla="*/ 1352483 h 1703784"/>
                <a:gd name="connsiteX1151" fmla="*/ 389158 w 2571750"/>
                <a:gd name="connsiteY1151" fmla="*/ 1223896 h 1703784"/>
                <a:gd name="connsiteX1152" fmla="*/ 389158 w 2571750"/>
                <a:gd name="connsiteY1152" fmla="*/ 1223896 h 1703784"/>
                <a:gd name="connsiteX1153" fmla="*/ 402017 w 2571750"/>
                <a:gd name="connsiteY1153" fmla="*/ 1151951 h 1703784"/>
                <a:gd name="connsiteX1154" fmla="*/ 402724 w 2571750"/>
                <a:gd name="connsiteY1154" fmla="*/ 1153687 h 1703784"/>
                <a:gd name="connsiteX1155" fmla="*/ 402146 w 2571750"/>
                <a:gd name="connsiteY1155" fmla="*/ 1152208 h 1703784"/>
                <a:gd name="connsiteX1156" fmla="*/ 400603 w 2571750"/>
                <a:gd name="connsiteY1156" fmla="*/ 1147837 h 1703784"/>
                <a:gd name="connsiteX1157" fmla="*/ 401631 w 2571750"/>
                <a:gd name="connsiteY1157" fmla="*/ 1150923 h 1703784"/>
                <a:gd name="connsiteX1158" fmla="*/ 400731 w 2571750"/>
                <a:gd name="connsiteY1158" fmla="*/ 1148094 h 1703784"/>
                <a:gd name="connsiteX1159" fmla="*/ 403946 w 2571750"/>
                <a:gd name="connsiteY1159" fmla="*/ 1156195 h 1703784"/>
                <a:gd name="connsiteX1160" fmla="*/ 403174 w 2571750"/>
                <a:gd name="connsiteY1160" fmla="*/ 1154716 h 1703784"/>
                <a:gd name="connsiteX1161" fmla="*/ 404074 w 2571750"/>
                <a:gd name="connsiteY1161" fmla="*/ 1156452 h 1703784"/>
                <a:gd name="connsiteX1162" fmla="*/ 388323 w 2571750"/>
                <a:gd name="connsiteY1162" fmla="*/ 1223896 h 1703784"/>
                <a:gd name="connsiteX1163" fmla="*/ 388323 w 2571750"/>
                <a:gd name="connsiteY1163" fmla="*/ 1223896 h 1703784"/>
                <a:gd name="connsiteX1164" fmla="*/ 385043 w 2571750"/>
                <a:gd name="connsiteY1164" fmla="*/ 1223896 h 1703784"/>
                <a:gd name="connsiteX1165" fmla="*/ 385043 w 2571750"/>
                <a:gd name="connsiteY1165" fmla="*/ 1223896 h 1703784"/>
                <a:gd name="connsiteX1166" fmla="*/ 390380 w 2571750"/>
                <a:gd name="connsiteY1166" fmla="*/ 1223896 h 1703784"/>
                <a:gd name="connsiteX1167" fmla="*/ 391344 w 2571750"/>
                <a:gd name="connsiteY1167" fmla="*/ 1223896 h 1703784"/>
                <a:gd name="connsiteX1168" fmla="*/ 498522 w 2571750"/>
                <a:gd name="connsiteY1168" fmla="*/ 1123405 h 1703784"/>
                <a:gd name="connsiteX1169" fmla="*/ 498522 w 2571750"/>
                <a:gd name="connsiteY1169" fmla="*/ 1123791 h 1703784"/>
                <a:gd name="connsiteX1170" fmla="*/ 497365 w 2571750"/>
                <a:gd name="connsiteY1170" fmla="*/ 1121733 h 1703784"/>
                <a:gd name="connsiteX1171" fmla="*/ 497686 w 2571750"/>
                <a:gd name="connsiteY1171" fmla="*/ 1122119 h 1703784"/>
                <a:gd name="connsiteX1172" fmla="*/ 496015 w 2571750"/>
                <a:gd name="connsiteY1172" fmla="*/ 1119933 h 1703784"/>
                <a:gd name="connsiteX1173" fmla="*/ 496015 w 2571750"/>
                <a:gd name="connsiteY1173" fmla="*/ 1119933 h 1703784"/>
                <a:gd name="connsiteX1174" fmla="*/ 583776 w 2571750"/>
                <a:gd name="connsiteY1174" fmla="*/ 1281182 h 1703784"/>
                <a:gd name="connsiteX1175" fmla="*/ 583776 w 2571750"/>
                <a:gd name="connsiteY1175" fmla="*/ 1281182 h 1703784"/>
                <a:gd name="connsiteX1176" fmla="*/ 585319 w 2571750"/>
                <a:gd name="connsiteY1176" fmla="*/ 1280732 h 1703784"/>
                <a:gd name="connsiteX1177" fmla="*/ 585897 w 2571750"/>
                <a:gd name="connsiteY1177" fmla="*/ 1280732 h 1703784"/>
                <a:gd name="connsiteX1178" fmla="*/ 585769 w 2571750"/>
                <a:gd name="connsiteY1178" fmla="*/ 1280925 h 1703784"/>
                <a:gd name="connsiteX1179" fmla="*/ 582168 w 2571750"/>
                <a:gd name="connsiteY1179" fmla="*/ 1281503 h 1703784"/>
                <a:gd name="connsiteX1180" fmla="*/ 582168 w 2571750"/>
                <a:gd name="connsiteY1180" fmla="*/ 1281503 h 1703784"/>
                <a:gd name="connsiteX1181" fmla="*/ 577539 w 2571750"/>
                <a:gd name="connsiteY1181" fmla="*/ 1267166 h 1703784"/>
                <a:gd name="connsiteX1182" fmla="*/ 578375 w 2571750"/>
                <a:gd name="connsiteY1182" fmla="*/ 1266844 h 1703784"/>
                <a:gd name="connsiteX1183" fmla="*/ 586540 w 2571750"/>
                <a:gd name="connsiteY1183" fmla="*/ 1280025 h 1703784"/>
                <a:gd name="connsiteX1184" fmla="*/ 587119 w 2571750"/>
                <a:gd name="connsiteY1184" fmla="*/ 1279060 h 1703784"/>
                <a:gd name="connsiteX1185" fmla="*/ 586669 w 2571750"/>
                <a:gd name="connsiteY1185" fmla="*/ 1280282 h 1703784"/>
                <a:gd name="connsiteX1186" fmla="*/ 579275 w 2571750"/>
                <a:gd name="connsiteY1186" fmla="*/ 1266523 h 1703784"/>
                <a:gd name="connsiteX1187" fmla="*/ 580432 w 2571750"/>
                <a:gd name="connsiteY1187" fmla="*/ 1266137 h 1703784"/>
                <a:gd name="connsiteX1188" fmla="*/ 581268 w 2571750"/>
                <a:gd name="connsiteY1188" fmla="*/ 1265880 h 1703784"/>
                <a:gd name="connsiteX1189" fmla="*/ 582618 w 2571750"/>
                <a:gd name="connsiteY1189" fmla="*/ 1265494 h 1703784"/>
                <a:gd name="connsiteX1190" fmla="*/ 544556 w 2571750"/>
                <a:gd name="connsiteY1190" fmla="*/ 1186156 h 1703784"/>
                <a:gd name="connsiteX1191" fmla="*/ 541534 w 2571750"/>
                <a:gd name="connsiteY1191" fmla="*/ 1178505 h 1703784"/>
                <a:gd name="connsiteX1192" fmla="*/ 544363 w 2571750"/>
                <a:gd name="connsiteY1192" fmla="*/ 1185641 h 1703784"/>
                <a:gd name="connsiteX1193" fmla="*/ 412754 w 2571750"/>
                <a:gd name="connsiteY1193" fmla="*/ 1217595 h 1703784"/>
                <a:gd name="connsiteX1194" fmla="*/ 411983 w 2571750"/>
                <a:gd name="connsiteY1194" fmla="*/ 1218753 h 1703784"/>
                <a:gd name="connsiteX1195" fmla="*/ 411983 w 2571750"/>
                <a:gd name="connsiteY1195" fmla="*/ 1218753 h 1703784"/>
                <a:gd name="connsiteX1196" fmla="*/ 412883 w 2571750"/>
                <a:gd name="connsiteY1196" fmla="*/ 1217852 h 1703784"/>
                <a:gd name="connsiteX1197" fmla="*/ 404267 w 2571750"/>
                <a:gd name="connsiteY1197" fmla="*/ 1156838 h 1703784"/>
                <a:gd name="connsiteX1198" fmla="*/ 404267 w 2571750"/>
                <a:gd name="connsiteY1198" fmla="*/ 1156838 h 1703784"/>
                <a:gd name="connsiteX1199" fmla="*/ 405360 w 2571750"/>
                <a:gd name="connsiteY1199" fmla="*/ 1158188 h 1703784"/>
                <a:gd name="connsiteX1200" fmla="*/ 404396 w 2571750"/>
                <a:gd name="connsiteY1200" fmla="*/ 1157095 h 1703784"/>
                <a:gd name="connsiteX1201" fmla="*/ 388130 w 2571750"/>
                <a:gd name="connsiteY1201" fmla="*/ 1086758 h 1703784"/>
                <a:gd name="connsiteX1202" fmla="*/ 387551 w 2571750"/>
                <a:gd name="connsiteY1202" fmla="*/ 1086758 h 1703784"/>
                <a:gd name="connsiteX1203" fmla="*/ 388837 w 2571750"/>
                <a:gd name="connsiteY1203" fmla="*/ 1087079 h 1703784"/>
                <a:gd name="connsiteX1204" fmla="*/ 386072 w 2571750"/>
                <a:gd name="connsiteY1204" fmla="*/ 1085664 h 1703784"/>
                <a:gd name="connsiteX1205" fmla="*/ 386458 w 2571750"/>
                <a:gd name="connsiteY1205" fmla="*/ 1086050 h 1703784"/>
                <a:gd name="connsiteX1206" fmla="*/ 381893 w 2571750"/>
                <a:gd name="connsiteY1206" fmla="*/ 1223896 h 1703784"/>
                <a:gd name="connsiteX1207" fmla="*/ 376814 w 2571750"/>
                <a:gd name="connsiteY1207" fmla="*/ 1223896 h 1703784"/>
                <a:gd name="connsiteX1208" fmla="*/ 372699 w 2571750"/>
                <a:gd name="connsiteY1208" fmla="*/ 1223896 h 1703784"/>
                <a:gd name="connsiteX1209" fmla="*/ 384208 w 2571750"/>
                <a:gd name="connsiteY1209" fmla="*/ 1223896 h 1703784"/>
                <a:gd name="connsiteX1210" fmla="*/ 384208 w 2571750"/>
                <a:gd name="connsiteY1210" fmla="*/ 1223896 h 1703784"/>
                <a:gd name="connsiteX1211" fmla="*/ 490871 w 2571750"/>
                <a:gd name="connsiteY1211" fmla="*/ 1476442 h 1703784"/>
                <a:gd name="connsiteX1212" fmla="*/ 490871 w 2571750"/>
                <a:gd name="connsiteY1212" fmla="*/ 1476442 h 1703784"/>
                <a:gd name="connsiteX1213" fmla="*/ 495886 w 2571750"/>
                <a:gd name="connsiteY1213" fmla="*/ 1475477 h 1703784"/>
                <a:gd name="connsiteX1214" fmla="*/ 495886 w 2571750"/>
                <a:gd name="connsiteY1214" fmla="*/ 1475477 h 1703784"/>
                <a:gd name="connsiteX1215" fmla="*/ 494150 w 2571750"/>
                <a:gd name="connsiteY1215" fmla="*/ 1475477 h 1703784"/>
                <a:gd name="connsiteX1216" fmla="*/ 494150 w 2571750"/>
                <a:gd name="connsiteY1216" fmla="*/ 1475477 h 1703784"/>
                <a:gd name="connsiteX1217" fmla="*/ 503280 w 2571750"/>
                <a:gd name="connsiteY1217" fmla="*/ 1474127 h 1703784"/>
                <a:gd name="connsiteX1218" fmla="*/ 503280 w 2571750"/>
                <a:gd name="connsiteY1218" fmla="*/ 1474127 h 1703784"/>
                <a:gd name="connsiteX1219" fmla="*/ 505401 w 2571750"/>
                <a:gd name="connsiteY1219" fmla="*/ 1474127 h 1703784"/>
                <a:gd name="connsiteX1220" fmla="*/ 504373 w 2571750"/>
                <a:gd name="connsiteY1220" fmla="*/ 1474127 h 1703784"/>
                <a:gd name="connsiteX1221" fmla="*/ 507459 w 2571750"/>
                <a:gd name="connsiteY1221" fmla="*/ 1474127 h 1703784"/>
                <a:gd name="connsiteX1222" fmla="*/ 506366 w 2571750"/>
                <a:gd name="connsiteY1222" fmla="*/ 1474127 h 1703784"/>
                <a:gd name="connsiteX1223" fmla="*/ 509645 w 2571750"/>
                <a:gd name="connsiteY1223" fmla="*/ 1474127 h 1703784"/>
                <a:gd name="connsiteX1224" fmla="*/ 509645 w 2571750"/>
                <a:gd name="connsiteY1224" fmla="*/ 1474127 h 1703784"/>
                <a:gd name="connsiteX1225" fmla="*/ 515367 w 2571750"/>
                <a:gd name="connsiteY1225" fmla="*/ 1475349 h 1703784"/>
                <a:gd name="connsiteX1226" fmla="*/ 515367 w 2571750"/>
                <a:gd name="connsiteY1226" fmla="*/ 1474899 h 1703784"/>
                <a:gd name="connsiteX1227" fmla="*/ 515367 w 2571750"/>
                <a:gd name="connsiteY1227" fmla="*/ 1475092 h 1703784"/>
                <a:gd name="connsiteX1228" fmla="*/ 514981 w 2571750"/>
                <a:gd name="connsiteY1228" fmla="*/ 1474770 h 1703784"/>
                <a:gd name="connsiteX1229" fmla="*/ 514531 w 2571750"/>
                <a:gd name="connsiteY1229" fmla="*/ 1474770 h 1703784"/>
                <a:gd name="connsiteX1230" fmla="*/ 514145 w 2571750"/>
                <a:gd name="connsiteY1230" fmla="*/ 1474449 h 1703784"/>
                <a:gd name="connsiteX1231" fmla="*/ 513502 w 2571750"/>
                <a:gd name="connsiteY1231" fmla="*/ 1474449 h 1703784"/>
                <a:gd name="connsiteX1232" fmla="*/ 513052 w 2571750"/>
                <a:gd name="connsiteY1232" fmla="*/ 1474449 h 1703784"/>
                <a:gd name="connsiteX1233" fmla="*/ 513052 w 2571750"/>
                <a:gd name="connsiteY1233" fmla="*/ 1474449 h 1703784"/>
                <a:gd name="connsiteX1234" fmla="*/ 511702 w 2571750"/>
                <a:gd name="connsiteY1234" fmla="*/ 1474449 h 1703784"/>
                <a:gd name="connsiteX1235" fmla="*/ 511702 w 2571750"/>
                <a:gd name="connsiteY1235" fmla="*/ 1474449 h 1703784"/>
                <a:gd name="connsiteX1236" fmla="*/ 565130 w 2571750"/>
                <a:gd name="connsiteY1236" fmla="*/ 1532313 h 1703784"/>
                <a:gd name="connsiteX1237" fmla="*/ 558701 w 2571750"/>
                <a:gd name="connsiteY1237" fmla="*/ 1527105 h 1703784"/>
                <a:gd name="connsiteX1238" fmla="*/ 565130 w 2571750"/>
                <a:gd name="connsiteY1238" fmla="*/ 1532249 h 1703784"/>
                <a:gd name="connsiteX1239" fmla="*/ 565130 w 2571750"/>
                <a:gd name="connsiteY1239" fmla="*/ 1532249 h 1703784"/>
                <a:gd name="connsiteX1240" fmla="*/ 565130 w 2571750"/>
                <a:gd name="connsiteY1240" fmla="*/ 1532249 h 1703784"/>
                <a:gd name="connsiteX1241" fmla="*/ 579339 w 2571750"/>
                <a:gd name="connsiteY1241" fmla="*/ 1440695 h 1703784"/>
                <a:gd name="connsiteX1242" fmla="*/ 581461 w 2571750"/>
                <a:gd name="connsiteY1242" fmla="*/ 1439923 h 1703784"/>
                <a:gd name="connsiteX1243" fmla="*/ 617465 w 2571750"/>
                <a:gd name="connsiteY1243" fmla="*/ 1373829 h 1703784"/>
                <a:gd name="connsiteX1244" fmla="*/ 617465 w 2571750"/>
                <a:gd name="connsiteY1244" fmla="*/ 1373829 h 1703784"/>
                <a:gd name="connsiteX1245" fmla="*/ 617337 w 2571750"/>
                <a:gd name="connsiteY1245" fmla="*/ 1373572 h 1703784"/>
                <a:gd name="connsiteX1246" fmla="*/ 618173 w 2571750"/>
                <a:gd name="connsiteY1246" fmla="*/ 1375244 h 1703784"/>
                <a:gd name="connsiteX1247" fmla="*/ 618494 w 2571750"/>
                <a:gd name="connsiteY1247" fmla="*/ 1375886 h 1703784"/>
                <a:gd name="connsiteX1248" fmla="*/ 617915 w 2571750"/>
                <a:gd name="connsiteY1248" fmla="*/ 1375244 h 1703784"/>
                <a:gd name="connsiteX1249" fmla="*/ 619009 w 2571750"/>
                <a:gd name="connsiteY1249" fmla="*/ 1376979 h 1703784"/>
                <a:gd name="connsiteX1250" fmla="*/ 619394 w 2571750"/>
                <a:gd name="connsiteY1250" fmla="*/ 1377751 h 1703784"/>
                <a:gd name="connsiteX1251" fmla="*/ 620552 w 2571750"/>
                <a:gd name="connsiteY1251" fmla="*/ 1380580 h 1703784"/>
                <a:gd name="connsiteX1252" fmla="*/ 620873 w 2571750"/>
                <a:gd name="connsiteY1252" fmla="*/ 1381480 h 1703784"/>
                <a:gd name="connsiteX1253" fmla="*/ 620423 w 2571750"/>
                <a:gd name="connsiteY1253" fmla="*/ 1380580 h 1703784"/>
                <a:gd name="connsiteX1254" fmla="*/ 619844 w 2571750"/>
                <a:gd name="connsiteY1254" fmla="*/ 1378780 h 1703784"/>
                <a:gd name="connsiteX1255" fmla="*/ 620166 w 2571750"/>
                <a:gd name="connsiteY1255" fmla="*/ 1379680 h 1703784"/>
                <a:gd name="connsiteX1256" fmla="*/ 619716 w 2571750"/>
                <a:gd name="connsiteY1256" fmla="*/ 1378780 h 1703784"/>
                <a:gd name="connsiteX1257" fmla="*/ 621452 w 2571750"/>
                <a:gd name="connsiteY1257" fmla="*/ 1383216 h 1703784"/>
                <a:gd name="connsiteX1258" fmla="*/ 621452 w 2571750"/>
                <a:gd name="connsiteY1258" fmla="*/ 1382252 h 1703784"/>
                <a:gd name="connsiteX1259" fmla="*/ 589305 w 2571750"/>
                <a:gd name="connsiteY1259" fmla="*/ 1437030 h 1703784"/>
                <a:gd name="connsiteX1260" fmla="*/ 588726 w 2571750"/>
                <a:gd name="connsiteY1260" fmla="*/ 1437030 h 1703784"/>
                <a:gd name="connsiteX1261" fmla="*/ 583968 w 2571750"/>
                <a:gd name="connsiteY1261" fmla="*/ 1439023 h 1703784"/>
                <a:gd name="connsiteX1262" fmla="*/ 583325 w 2571750"/>
                <a:gd name="connsiteY1262" fmla="*/ 1439023 h 1703784"/>
                <a:gd name="connsiteX1263" fmla="*/ 583968 w 2571750"/>
                <a:gd name="connsiteY1263" fmla="*/ 1265430 h 1703784"/>
                <a:gd name="connsiteX1264" fmla="*/ 589690 w 2571750"/>
                <a:gd name="connsiteY1264" fmla="*/ 1263887 h 1703784"/>
                <a:gd name="connsiteX1265" fmla="*/ 592648 w 2571750"/>
                <a:gd name="connsiteY1265" fmla="*/ 1205186 h 1703784"/>
                <a:gd name="connsiteX1266" fmla="*/ 592648 w 2571750"/>
                <a:gd name="connsiteY1266" fmla="*/ 1205186 h 1703784"/>
                <a:gd name="connsiteX1267" fmla="*/ 593998 w 2571750"/>
                <a:gd name="connsiteY1267" fmla="*/ 1204736 h 1703784"/>
                <a:gd name="connsiteX1268" fmla="*/ 594448 w 2571750"/>
                <a:gd name="connsiteY1268" fmla="*/ 1204736 h 1703784"/>
                <a:gd name="connsiteX1269" fmla="*/ 595413 w 2571750"/>
                <a:gd name="connsiteY1269" fmla="*/ 1204351 h 1703784"/>
                <a:gd name="connsiteX1270" fmla="*/ 596120 w 2571750"/>
                <a:gd name="connsiteY1270" fmla="*/ 1204351 h 1703784"/>
                <a:gd name="connsiteX1271" fmla="*/ 596763 w 2571750"/>
                <a:gd name="connsiteY1271" fmla="*/ 1204029 h 1703784"/>
                <a:gd name="connsiteX1272" fmla="*/ 597920 w 2571750"/>
                <a:gd name="connsiteY1272" fmla="*/ 1204029 h 1703784"/>
                <a:gd name="connsiteX1273" fmla="*/ 379578 w 2571750"/>
                <a:gd name="connsiteY1273" fmla="*/ 1079235 h 1703784"/>
                <a:gd name="connsiteX1274" fmla="*/ 380736 w 2571750"/>
                <a:gd name="connsiteY1274" fmla="*/ 1079235 h 1703784"/>
                <a:gd name="connsiteX1275" fmla="*/ 379064 w 2571750"/>
                <a:gd name="connsiteY1275" fmla="*/ 1079428 h 1703784"/>
                <a:gd name="connsiteX1276" fmla="*/ 373599 w 2571750"/>
                <a:gd name="connsiteY1276" fmla="*/ 953605 h 1703784"/>
                <a:gd name="connsiteX1277" fmla="*/ 375078 w 2571750"/>
                <a:gd name="connsiteY1277" fmla="*/ 953927 h 1703784"/>
                <a:gd name="connsiteX1278" fmla="*/ 376493 w 2571750"/>
                <a:gd name="connsiteY1278" fmla="*/ 954248 h 1703784"/>
                <a:gd name="connsiteX1279" fmla="*/ 378164 w 2571750"/>
                <a:gd name="connsiteY1279" fmla="*/ 954698 h 1703784"/>
                <a:gd name="connsiteX1280" fmla="*/ 370642 w 2571750"/>
                <a:gd name="connsiteY1280" fmla="*/ 953155 h 1703784"/>
                <a:gd name="connsiteX1281" fmla="*/ 371992 w 2571750"/>
                <a:gd name="connsiteY1281" fmla="*/ 953155 h 1703784"/>
                <a:gd name="connsiteX1282" fmla="*/ 367941 w 2571750"/>
                <a:gd name="connsiteY1282" fmla="*/ 953155 h 1703784"/>
                <a:gd name="connsiteX1283" fmla="*/ 369034 w 2571750"/>
                <a:gd name="connsiteY1283" fmla="*/ 953155 h 1703784"/>
                <a:gd name="connsiteX1284" fmla="*/ 370577 w 2571750"/>
                <a:gd name="connsiteY1284" fmla="*/ 1224025 h 1703784"/>
                <a:gd name="connsiteX1285" fmla="*/ 370577 w 2571750"/>
                <a:gd name="connsiteY1285" fmla="*/ 1224025 h 1703784"/>
                <a:gd name="connsiteX1286" fmla="*/ 582297 w 2571750"/>
                <a:gd name="connsiteY1286" fmla="*/ 1535785 h 1703784"/>
                <a:gd name="connsiteX1287" fmla="*/ 582297 w 2571750"/>
                <a:gd name="connsiteY1287" fmla="*/ 1535785 h 1703784"/>
                <a:gd name="connsiteX1288" fmla="*/ 590333 w 2571750"/>
                <a:gd name="connsiteY1288" fmla="*/ 1536621 h 1703784"/>
                <a:gd name="connsiteX1289" fmla="*/ 589755 w 2571750"/>
                <a:gd name="connsiteY1289" fmla="*/ 1536621 h 1703784"/>
                <a:gd name="connsiteX1290" fmla="*/ 588469 w 2571750"/>
                <a:gd name="connsiteY1290" fmla="*/ 1536299 h 1703784"/>
                <a:gd name="connsiteX1291" fmla="*/ 588469 w 2571750"/>
                <a:gd name="connsiteY1291" fmla="*/ 1536299 h 1703784"/>
                <a:gd name="connsiteX1292" fmla="*/ 621709 w 2571750"/>
                <a:gd name="connsiteY1292" fmla="*/ 1383987 h 1703784"/>
                <a:gd name="connsiteX1293" fmla="*/ 621709 w 2571750"/>
                <a:gd name="connsiteY1293" fmla="*/ 1385145 h 1703784"/>
                <a:gd name="connsiteX1294" fmla="*/ 621452 w 2571750"/>
                <a:gd name="connsiteY1294" fmla="*/ 1383730 h 1703784"/>
                <a:gd name="connsiteX1295" fmla="*/ 619137 w 2571750"/>
                <a:gd name="connsiteY1295" fmla="*/ 1275845 h 1703784"/>
                <a:gd name="connsiteX1296" fmla="*/ 619973 w 2571750"/>
                <a:gd name="connsiteY1296" fmla="*/ 1283561 h 1703784"/>
                <a:gd name="connsiteX1297" fmla="*/ 599849 w 2571750"/>
                <a:gd name="connsiteY1297" fmla="*/ 1282468 h 1703784"/>
                <a:gd name="connsiteX1298" fmla="*/ 599849 w 2571750"/>
                <a:gd name="connsiteY1298" fmla="*/ 1263179 h 1703784"/>
                <a:gd name="connsiteX1299" fmla="*/ 609300 w 2571750"/>
                <a:gd name="connsiteY1299" fmla="*/ 1249678 h 1703784"/>
                <a:gd name="connsiteX1300" fmla="*/ 625888 w 2571750"/>
                <a:gd name="connsiteY1300" fmla="*/ 1250128 h 1703784"/>
                <a:gd name="connsiteX1301" fmla="*/ 634053 w 2571750"/>
                <a:gd name="connsiteY1301" fmla="*/ 1254693 h 1703784"/>
                <a:gd name="connsiteX1302" fmla="*/ 625245 w 2571750"/>
                <a:gd name="connsiteY1302" fmla="*/ 1262665 h 1703784"/>
                <a:gd name="connsiteX1303" fmla="*/ 625245 w 2571750"/>
                <a:gd name="connsiteY1303" fmla="*/ 1263887 h 1703784"/>
                <a:gd name="connsiteX1304" fmla="*/ 618880 w 2571750"/>
                <a:gd name="connsiteY1304" fmla="*/ 1275588 h 1703784"/>
                <a:gd name="connsiteX1305" fmla="*/ 648326 w 2571750"/>
                <a:gd name="connsiteY1305" fmla="*/ 1193549 h 1703784"/>
                <a:gd name="connsiteX1306" fmla="*/ 650448 w 2571750"/>
                <a:gd name="connsiteY1306" fmla="*/ 1194385 h 1703784"/>
                <a:gd name="connsiteX1307" fmla="*/ 409990 w 2571750"/>
                <a:gd name="connsiteY1307" fmla="*/ 953026 h 1703784"/>
                <a:gd name="connsiteX1308" fmla="*/ 398867 w 2571750"/>
                <a:gd name="connsiteY1308" fmla="*/ 959070 h 1703784"/>
                <a:gd name="connsiteX1309" fmla="*/ 389030 w 2571750"/>
                <a:gd name="connsiteY1309" fmla="*/ 964406 h 1703784"/>
                <a:gd name="connsiteX1310" fmla="*/ 378936 w 2571750"/>
                <a:gd name="connsiteY1310" fmla="*/ 955405 h 1703784"/>
                <a:gd name="connsiteX1311" fmla="*/ 381186 w 2571750"/>
                <a:gd name="connsiteY1311" fmla="*/ 956498 h 1703784"/>
                <a:gd name="connsiteX1312" fmla="*/ 378936 w 2571750"/>
                <a:gd name="connsiteY1312" fmla="*/ 955084 h 1703784"/>
                <a:gd name="connsiteX1313" fmla="*/ 363119 w 2571750"/>
                <a:gd name="connsiteY1313" fmla="*/ 953026 h 1703784"/>
                <a:gd name="connsiteX1314" fmla="*/ 363119 w 2571750"/>
                <a:gd name="connsiteY1314" fmla="*/ 953026 h 1703784"/>
                <a:gd name="connsiteX1315" fmla="*/ 366205 w 2571750"/>
                <a:gd name="connsiteY1315" fmla="*/ 953026 h 1703784"/>
                <a:gd name="connsiteX1316" fmla="*/ 366205 w 2571750"/>
                <a:gd name="connsiteY1316" fmla="*/ 953026 h 1703784"/>
                <a:gd name="connsiteX1317" fmla="*/ 364212 w 2571750"/>
                <a:gd name="connsiteY1317" fmla="*/ 953026 h 1703784"/>
                <a:gd name="connsiteX1318" fmla="*/ 364212 w 2571750"/>
                <a:gd name="connsiteY1318" fmla="*/ 953026 h 1703784"/>
                <a:gd name="connsiteX1319" fmla="*/ 338109 w 2571750"/>
                <a:gd name="connsiteY1319" fmla="*/ 858836 h 1703784"/>
                <a:gd name="connsiteX1320" fmla="*/ 339009 w 2571750"/>
                <a:gd name="connsiteY1320" fmla="*/ 857614 h 1703784"/>
                <a:gd name="connsiteX1321" fmla="*/ 338109 w 2571750"/>
                <a:gd name="connsiteY1321" fmla="*/ 858515 h 1703784"/>
                <a:gd name="connsiteX1322" fmla="*/ 336180 w 2571750"/>
                <a:gd name="connsiteY1322" fmla="*/ 860508 h 1703784"/>
                <a:gd name="connsiteX1323" fmla="*/ 335602 w 2571750"/>
                <a:gd name="connsiteY1323" fmla="*/ 860958 h 1703784"/>
                <a:gd name="connsiteX1324" fmla="*/ 222766 w 2571750"/>
                <a:gd name="connsiteY1324" fmla="*/ 1114404 h 1703784"/>
                <a:gd name="connsiteX1325" fmla="*/ 222766 w 2571750"/>
                <a:gd name="connsiteY1325" fmla="*/ 1114404 h 1703784"/>
                <a:gd name="connsiteX1326" fmla="*/ 224888 w 2571750"/>
                <a:gd name="connsiteY1326" fmla="*/ 1114404 h 1703784"/>
                <a:gd name="connsiteX1327" fmla="*/ 222766 w 2571750"/>
                <a:gd name="connsiteY1327" fmla="*/ 1114082 h 1703784"/>
                <a:gd name="connsiteX1328" fmla="*/ 249705 w 2571750"/>
                <a:gd name="connsiteY1328" fmla="*/ 1096659 h 1703784"/>
                <a:gd name="connsiteX1329" fmla="*/ 248419 w 2571750"/>
                <a:gd name="connsiteY1329" fmla="*/ 1096659 h 1703784"/>
                <a:gd name="connsiteX1330" fmla="*/ 249705 w 2571750"/>
                <a:gd name="connsiteY1330" fmla="*/ 1096337 h 1703784"/>
                <a:gd name="connsiteX1331" fmla="*/ 218330 w 2571750"/>
                <a:gd name="connsiteY1331" fmla="*/ 977972 h 1703784"/>
                <a:gd name="connsiteX1332" fmla="*/ 218716 w 2571750"/>
                <a:gd name="connsiteY1332" fmla="*/ 978294 h 1703784"/>
                <a:gd name="connsiteX1333" fmla="*/ 220451 w 2571750"/>
                <a:gd name="connsiteY1333" fmla="*/ 979451 h 1703784"/>
                <a:gd name="connsiteX1334" fmla="*/ 221866 w 2571750"/>
                <a:gd name="connsiteY1334" fmla="*/ 980416 h 1703784"/>
                <a:gd name="connsiteX1335" fmla="*/ 223023 w 2571750"/>
                <a:gd name="connsiteY1335" fmla="*/ 981251 h 1703784"/>
                <a:gd name="connsiteX1336" fmla="*/ 224373 w 2571750"/>
                <a:gd name="connsiteY1336" fmla="*/ 982151 h 1703784"/>
                <a:gd name="connsiteX1337" fmla="*/ 115267 w 2571750"/>
                <a:gd name="connsiteY1337" fmla="*/ 1124112 h 1703784"/>
                <a:gd name="connsiteX1338" fmla="*/ 115267 w 2571750"/>
                <a:gd name="connsiteY1338" fmla="*/ 1124112 h 1703784"/>
                <a:gd name="connsiteX1339" fmla="*/ 114367 w 2571750"/>
                <a:gd name="connsiteY1339" fmla="*/ 1124498 h 1703784"/>
                <a:gd name="connsiteX1340" fmla="*/ 114367 w 2571750"/>
                <a:gd name="connsiteY1340" fmla="*/ 1124498 h 1703784"/>
                <a:gd name="connsiteX1341" fmla="*/ 107937 w 2571750"/>
                <a:gd name="connsiteY1341" fmla="*/ 1160631 h 1703784"/>
                <a:gd name="connsiteX1342" fmla="*/ 107937 w 2571750"/>
                <a:gd name="connsiteY1342" fmla="*/ 1160631 h 1703784"/>
                <a:gd name="connsiteX1343" fmla="*/ 107937 w 2571750"/>
                <a:gd name="connsiteY1343" fmla="*/ 1159216 h 1703784"/>
                <a:gd name="connsiteX1344" fmla="*/ 107937 w 2571750"/>
                <a:gd name="connsiteY1344" fmla="*/ 1159216 h 1703784"/>
                <a:gd name="connsiteX1345" fmla="*/ 69940 w 2571750"/>
                <a:gd name="connsiteY1345" fmla="*/ 1096402 h 1703784"/>
                <a:gd name="connsiteX1346" fmla="*/ 69940 w 2571750"/>
                <a:gd name="connsiteY1346" fmla="*/ 1092672 h 1703784"/>
                <a:gd name="connsiteX1347" fmla="*/ 70518 w 2571750"/>
                <a:gd name="connsiteY1347" fmla="*/ 1096402 h 1703784"/>
                <a:gd name="connsiteX1348" fmla="*/ 58560 w 2571750"/>
                <a:gd name="connsiteY1348" fmla="*/ 1066955 h 1703784"/>
                <a:gd name="connsiteX1349" fmla="*/ 58560 w 2571750"/>
                <a:gd name="connsiteY1349" fmla="*/ 1066955 h 1703784"/>
                <a:gd name="connsiteX1350" fmla="*/ 70518 w 2571750"/>
                <a:gd name="connsiteY1350" fmla="*/ 1090229 h 1703784"/>
                <a:gd name="connsiteX1351" fmla="*/ 70518 w 2571750"/>
                <a:gd name="connsiteY1351" fmla="*/ 1088943 h 1703784"/>
                <a:gd name="connsiteX1352" fmla="*/ 70518 w 2571750"/>
                <a:gd name="connsiteY1352" fmla="*/ 1090229 h 1703784"/>
                <a:gd name="connsiteX1353" fmla="*/ 70518 w 2571750"/>
                <a:gd name="connsiteY1353" fmla="*/ 1092094 h 1703784"/>
                <a:gd name="connsiteX1354" fmla="*/ 70518 w 2571750"/>
                <a:gd name="connsiteY1354" fmla="*/ 1090808 h 1703784"/>
                <a:gd name="connsiteX1355" fmla="*/ 70583 w 2571750"/>
                <a:gd name="connsiteY1355" fmla="*/ 1092094 h 1703784"/>
                <a:gd name="connsiteX1356" fmla="*/ 70518 w 2571750"/>
                <a:gd name="connsiteY1356" fmla="*/ 1097366 h 1703784"/>
                <a:gd name="connsiteX1357" fmla="*/ 70518 w 2571750"/>
                <a:gd name="connsiteY1357" fmla="*/ 1098909 h 1703784"/>
                <a:gd name="connsiteX1358" fmla="*/ 70454 w 2571750"/>
                <a:gd name="connsiteY1358" fmla="*/ 1097109 h 1703784"/>
                <a:gd name="connsiteX1359" fmla="*/ 57660 w 2571750"/>
                <a:gd name="connsiteY1359" fmla="*/ 1065219 h 1703784"/>
                <a:gd name="connsiteX1360" fmla="*/ 57660 w 2571750"/>
                <a:gd name="connsiteY1360" fmla="*/ 1064897 h 1703784"/>
                <a:gd name="connsiteX1361" fmla="*/ 56567 w 2571750"/>
                <a:gd name="connsiteY1361" fmla="*/ 1063676 h 1703784"/>
                <a:gd name="connsiteX1362" fmla="*/ 56181 w 2571750"/>
                <a:gd name="connsiteY1362" fmla="*/ 1063226 h 1703784"/>
                <a:gd name="connsiteX1363" fmla="*/ 55024 w 2571750"/>
                <a:gd name="connsiteY1363" fmla="*/ 1062197 h 1703784"/>
                <a:gd name="connsiteX1364" fmla="*/ 54574 w 2571750"/>
                <a:gd name="connsiteY1364" fmla="*/ 1061812 h 1703784"/>
                <a:gd name="connsiteX1365" fmla="*/ 82670 w 2571750"/>
                <a:gd name="connsiteY1365" fmla="*/ 1147579 h 1703784"/>
                <a:gd name="connsiteX1366" fmla="*/ 82670 w 2571750"/>
                <a:gd name="connsiteY1366" fmla="*/ 1148094 h 1703784"/>
                <a:gd name="connsiteX1367" fmla="*/ 82220 w 2571750"/>
                <a:gd name="connsiteY1367" fmla="*/ 1146743 h 1703784"/>
                <a:gd name="connsiteX1368" fmla="*/ 82734 w 2571750"/>
                <a:gd name="connsiteY1368" fmla="*/ 1147772 h 1703784"/>
                <a:gd name="connsiteX1369" fmla="*/ 111795 w 2571750"/>
                <a:gd name="connsiteY1369" fmla="*/ 1155294 h 1703784"/>
                <a:gd name="connsiteX1370" fmla="*/ 110959 w 2571750"/>
                <a:gd name="connsiteY1370" fmla="*/ 1156130 h 1703784"/>
                <a:gd name="connsiteX1371" fmla="*/ 107680 w 2571750"/>
                <a:gd name="connsiteY1371" fmla="*/ 904227 h 1703784"/>
                <a:gd name="connsiteX1372" fmla="*/ 107680 w 2571750"/>
                <a:gd name="connsiteY1372" fmla="*/ 904227 h 1703784"/>
                <a:gd name="connsiteX1373" fmla="*/ 108966 w 2571750"/>
                <a:gd name="connsiteY1373" fmla="*/ 905063 h 1703784"/>
                <a:gd name="connsiteX1374" fmla="*/ 109416 w 2571750"/>
                <a:gd name="connsiteY1374" fmla="*/ 905063 h 1703784"/>
                <a:gd name="connsiteX1375" fmla="*/ 111088 w 2571750"/>
                <a:gd name="connsiteY1375" fmla="*/ 906349 h 1703784"/>
                <a:gd name="connsiteX1376" fmla="*/ 111088 w 2571750"/>
                <a:gd name="connsiteY1376" fmla="*/ 906349 h 1703784"/>
                <a:gd name="connsiteX1377" fmla="*/ 116489 w 2571750"/>
                <a:gd name="connsiteY1377" fmla="*/ 909885 h 1703784"/>
                <a:gd name="connsiteX1378" fmla="*/ 116810 w 2571750"/>
                <a:gd name="connsiteY1378" fmla="*/ 909885 h 1703784"/>
                <a:gd name="connsiteX1379" fmla="*/ 119703 w 2571750"/>
                <a:gd name="connsiteY1379" fmla="*/ 911943 h 1703784"/>
                <a:gd name="connsiteX1380" fmla="*/ 120218 w 2571750"/>
                <a:gd name="connsiteY1380" fmla="*/ 912329 h 1703784"/>
                <a:gd name="connsiteX1381" fmla="*/ 123175 w 2571750"/>
                <a:gd name="connsiteY1381" fmla="*/ 914257 h 1703784"/>
                <a:gd name="connsiteX1382" fmla="*/ 123947 w 2571750"/>
                <a:gd name="connsiteY1382" fmla="*/ 914772 h 1703784"/>
                <a:gd name="connsiteX1383" fmla="*/ 127676 w 2571750"/>
                <a:gd name="connsiteY1383" fmla="*/ 917215 h 1703784"/>
                <a:gd name="connsiteX1384" fmla="*/ 128061 w 2571750"/>
                <a:gd name="connsiteY1384" fmla="*/ 917215 h 1703784"/>
                <a:gd name="connsiteX1385" fmla="*/ 143749 w 2571750"/>
                <a:gd name="connsiteY1385" fmla="*/ 1121219 h 1703784"/>
                <a:gd name="connsiteX1386" fmla="*/ 143749 w 2571750"/>
                <a:gd name="connsiteY1386" fmla="*/ 1121219 h 1703784"/>
                <a:gd name="connsiteX1387" fmla="*/ 148957 w 2571750"/>
                <a:gd name="connsiteY1387" fmla="*/ 1124241 h 1703784"/>
                <a:gd name="connsiteX1388" fmla="*/ 148957 w 2571750"/>
                <a:gd name="connsiteY1388" fmla="*/ 1124241 h 1703784"/>
                <a:gd name="connsiteX1389" fmla="*/ 176860 w 2571750"/>
                <a:gd name="connsiteY1389" fmla="*/ 1129577 h 1703784"/>
                <a:gd name="connsiteX1390" fmla="*/ 175510 w 2571750"/>
                <a:gd name="connsiteY1390" fmla="*/ 1128548 h 1703784"/>
                <a:gd name="connsiteX1391" fmla="*/ 176860 w 2571750"/>
                <a:gd name="connsiteY1391" fmla="*/ 1129641 h 1703784"/>
                <a:gd name="connsiteX1392" fmla="*/ 177310 w 2571750"/>
                <a:gd name="connsiteY1392" fmla="*/ 1129577 h 1703784"/>
                <a:gd name="connsiteX1393" fmla="*/ 177889 w 2571750"/>
                <a:gd name="connsiteY1393" fmla="*/ 1129577 h 1703784"/>
                <a:gd name="connsiteX1394" fmla="*/ 177889 w 2571750"/>
                <a:gd name="connsiteY1394" fmla="*/ 1129577 h 1703784"/>
                <a:gd name="connsiteX1395" fmla="*/ 178725 w 2571750"/>
                <a:gd name="connsiteY1395" fmla="*/ 1129127 h 1703784"/>
                <a:gd name="connsiteX1396" fmla="*/ 178725 w 2571750"/>
                <a:gd name="connsiteY1396" fmla="*/ 1129127 h 1703784"/>
                <a:gd name="connsiteX1397" fmla="*/ 213443 w 2571750"/>
                <a:gd name="connsiteY1397" fmla="*/ 1063933 h 1703784"/>
                <a:gd name="connsiteX1398" fmla="*/ 212093 w 2571750"/>
                <a:gd name="connsiteY1398" fmla="*/ 1063933 h 1703784"/>
                <a:gd name="connsiteX1399" fmla="*/ 211129 w 2571750"/>
                <a:gd name="connsiteY1399" fmla="*/ 1063933 h 1703784"/>
                <a:gd name="connsiteX1400" fmla="*/ 209522 w 2571750"/>
                <a:gd name="connsiteY1400" fmla="*/ 1063547 h 1703784"/>
                <a:gd name="connsiteX1401" fmla="*/ 209329 w 2571750"/>
                <a:gd name="connsiteY1401" fmla="*/ 1063483 h 1703784"/>
                <a:gd name="connsiteX1402" fmla="*/ 208171 w 2571750"/>
                <a:gd name="connsiteY1402" fmla="*/ 1062904 h 1703784"/>
                <a:gd name="connsiteX1403" fmla="*/ 209329 w 2571750"/>
                <a:gd name="connsiteY1403" fmla="*/ 1063419 h 1703784"/>
                <a:gd name="connsiteX1404" fmla="*/ 217558 w 2571750"/>
                <a:gd name="connsiteY1404" fmla="*/ 1113247 h 1703784"/>
                <a:gd name="connsiteX1405" fmla="*/ 216272 w 2571750"/>
                <a:gd name="connsiteY1405" fmla="*/ 1113247 h 1703784"/>
                <a:gd name="connsiteX1406" fmla="*/ 221545 w 2571750"/>
                <a:gd name="connsiteY1406" fmla="*/ 1113954 h 1703784"/>
                <a:gd name="connsiteX1407" fmla="*/ 219937 w 2571750"/>
                <a:gd name="connsiteY1407" fmla="*/ 1113954 h 1703784"/>
                <a:gd name="connsiteX1408" fmla="*/ 245205 w 2571750"/>
                <a:gd name="connsiteY1408" fmla="*/ 1099809 h 1703784"/>
                <a:gd name="connsiteX1409" fmla="*/ 245205 w 2571750"/>
                <a:gd name="connsiteY1409" fmla="*/ 1099809 h 1703784"/>
                <a:gd name="connsiteX1410" fmla="*/ 246105 w 2571750"/>
                <a:gd name="connsiteY1410" fmla="*/ 1097430 h 1703784"/>
                <a:gd name="connsiteX1411" fmla="*/ 246105 w 2571750"/>
                <a:gd name="connsiteY1411" fmla="*/ 1097430 h 1703784"/>
                <a:gd name="connsiteX1412" fmla="*/ 245526 w 2571750"/>
                <a:gd name="connsiteY1412" fmla="*/ 1098523 h 1703784"/>
                <a:gd name="connsiteX1413" fmla="*/ 245526 w 2571750"/>
                <a:gd name="connsiteY1413" fmla="*/ 1098523 h 1703784"/>
                <a:gd name="connsiteX1414" fmla="*/ 245526 w 2571750"/>
                <a:gd name="connsiteY1414" fmla="*/ 1098459 h 1703784"/>
                <a:gd name="connsiteX1415" fmla="*/ 246940 w 2571750"/>
                <a:gd name="connsiteY1415" fmla="*/ 1096723 h 1703784"/>
                <a:gd name="connsiteX1416" fmla="*/ 246555 w 2571750"/>
                <a:gd name="connsiteY1416" fmla="*/ 1096723 h 1703784"/>
                <a:gd name="connsiteX1417" fmla="*/ 246940 w 2571750"/>
                <a:gd name="connsiteY1417" fmla="*/ 1096659 h 1703784"/>
                <a:gd name="connsiteX1418" fmla="*/ 247969 w 2571750"/>
                <a:gd name="connsiteY1418" fmla="*/ 1096273 h 1703784"/>
                <a:gd name="connsiteX1419" fmla="*/ 247391 w 2571750"/>
                <a:gd name="connsiteY1419" fmla="*/ 1096273 h 1703784"/>
                <a:gd name="connsiteX1420" fmla="*/ 256070 w 2571750"/>
                <a:gd name="connsiteY1420" fmla="*/ 1102702 h 1703784"/>
                <a:gd name="connsiteX1421" fmla="*/ 256070 w 2571750"/>
                <a:gd name="connsiteY1421" fmla="*/ 1102702 h 1703784"/>
                <a:gd name="connsiteX1422" fmla="*/ 258578 w 2571750"/>
                <a:gd name="connsiteY1422" fmla="*/ 1101352 h 1703784"/>
                <a:gd name="connsiteX1423" fmla="*/ 258899 w 2571750"/>
                <a:gd name="connsiteY1423" fmla="*/ 1099873 h 1703784"/>
                <a:gd name="connsiteX1424" fmla="*/ 258578 w 2571750"/>
                <a:gd name="connsiteY1424" fmla="*/ 1101481 h 1703784"/>
                <a:gd name="connsiteX1425" fmla="*/ 265972 w 2571750"/>
                <a:gd name="connsiteY1425" fmla="*/ 1010569 h 1703784"/>
                <a:gd name="connsiteX1426" fmla="*/ 265071 w 2571750"/>
                <a:gd name="connsiteY1426" fmla="*/ 1010569 h 1703784"/>
                <a:gd name="connsiteX1427" fmla="*/ 267579 w 2571750"/>
                <a:gd name="connsiteY1427" fmla="*/ 1010055 h 1703784"/>
                <a:gd name="connsiteX1428" fmla="*/ 226624 w 2571750"/>
                <a:gd name="connsiteY1428" fmla="*/ 983373 h 1703784"/>
                <a:gd name="connsiteX1429" fmla="*/ 227395 w 2571750"/>
                <a:gd name="connsiteY1429" fmla="*/ 984016 h 1703784"/>
                <a:gd name="connsiteX1430" fmla="*/ 225145 w 2571750"/>
                <a:gd name="connsiteY1430" fmla="*/ 982280 h 1703784"/>
                <a:gd name="connsiteX1431" fmla="*/ 226174 w 2571750"/>
                <a:gd name="connsiteY1431" fmla="*/ 983052 h 1703784"/>
                <a:gd name="connsiteX1432" fmla="*/ 39336 w 2571750"/>
                <a:gd name="connsiteY1432" fmla="*/ 1098009 h 1703784"/>
                <a:gd name="connsiteX1433" fmla="*/ 40493 w 2571750"/>
                <a:gd name="connsiteY1433" fmla="*/ 1097302 h 1703784"/>
                <a:gd name="connsiteX1434" fmla="*/ 39272 w 2571750"/>
                <a:gd name="connsiteY1434" fmla="*/ 1098395 h 1703784"/>
                <a:gd name="connsiteX1435" fmla="*/ 42036 w 2571750"/>
                <a:gd name="connsiteY1435" fmla="*/ 1093444 h 1703784"/>
                <a:gd name="connsiteX1436" fmla="*/ 42036 w 2571750"/>
                <a:gd name="connsiteY1436" fmla="*/ 1094537 h 1703784"/>
                <a:gd name="connsiteX1437" fmla="*/ 42036 w 2571750"/>
                <a:gd name="connsiteY1437" fmla="*/ 1093830 h 1703784"/>
                <a:gd name="connsiteX1438" fmla="*/ 42036 w 2571750"/>
                <a:gd name="connsiteY1438" fmla="*/ 1094666 h 1703784"/>
                <a:gd name="connsiteX1439" fmla="*/ 41651 w 2571750"/>
                <a:gd name="connsiteY1439" fmla="*/ 1095823 h 1703784"/>
                <a:gd name="connsiteX1440" fmla="*/ 41458 w 2571750"/>
                <a:gd name="connsiteY1440" fmla="*/ 1096209 h 1703784"/>
                <a:gd name="connsiteX1441" fmla="*/ 40943 w 2571750"/>
                <a:gd name="connsiteY1441" fmla="*/ 1096980 h 1703784"/>
                <a:gd name="connsiteX1442" fmla="*/ 42229 w 2571750"/>
                <a:gd name="connsiteY1442" fmla="*/ 1093315 h 1703784"/>
                <a:gd name="connsiteX1443" fmla="*/ 42229 w 2571750"/>
                <a:gd name="connsiteY1443" fmla="*/ 1093315 h 1703784"/>
                <a:gd name="connsiteX1444" fmla="*/ 82670 w 2571750"/>
                <a:gd name="connsiteY1444" fmla="*/ 1150280 h 1703784"/>
                <a:gd name="connsiteX1445" fmla="*/ 82220 w 2571750"/>
                <a:gd name="connsiteY1445" fmla="*/ 1151823 h 1703784"/>
                <a:gd name="connsiteX1446" fmla="*/ 82541 w 2571750"/>
                <a:gd name="connsiteY1446" fmla="*/ 1150665 h 1703784"/>
                <a:gd name="connsiteX1447" fmla="*/ 82670 w 2571750"/>
                <a:gd name="connsiteY1447" fmla="*/ 1149701 h 1703784"/>
                <a:gd name="connsiteX1448" fmla="*/ 82670 w 2571750"/>
                <a:gd name="connsiteY1448" fmla="*/ 1148608 h 1703784"/>
                <a:gd name="connsiteX1449" fmla="*/ 82670 w 2571750"/>
                <a:gd name="connsiteY1449" fmla="*/ 1150087 h 1703784"/>
                <a:gd name="connsiteX1450" fmla="*/ 142142 w 2571750"/>
                <a:gd name="connsiteY1450" fmla="*/ 1120897 h 1703784"/>
                <a:gd name="connsiteX1451" fmla="*/ 142142 w 2571750"/>
                <a:gd name="connsiteY1451" fmla="*/ 1120897 h 1703784"/>
                <a:gd name="connsiteX1452" fmla="*/ 208557 w 2571750"/>
                <a:gd name="connsiteY1452" fmla="*/ 1115368 h 1703784"/>
                <a:gd name="connsiteX1453" fmla="*/ 208879 w 2571750"/>
                <a:gd name="connsiteY1453" fmla="*/ 1115754 h 1703784"/>
                <a:gd name="connsiteX1454" fmla="*/ 208557 w 2571750"/>
                <a:gd name="connsiteY1454" fmla="*/ 1115754 h 1703784"/>
                <a:gd name="connsiteX1455" fmla="*/ 209007 w 2571750"/>
                <a:gd name="connsiteY1455" fmla="*/ 1115754 h 1703784"/>
                <a:gd name="connsiteX1456" fmla="*/ 209007 w 2571750"/>
                <a:gd name="connsiteY1456" fmla="*/ 1115754 h 1703784"/>
                <a:gd name="connsiteX1457" fmla="*/ 209007 w 2571750"/>
                <a:gd name="connsiteY1457" fmla="*/ 1115754 h 1703784"/>
                <a:gd name="connsiteX1458" fmla="*/ 213058 w 2571750"/>
                <a:gd name="connsiteY1458" fmla="*/ 1112346 h 1703784"/>
                <a:gd name="connsiteX1459" fmla="*/ 211579 w 2571750"/>
                <a:gd name="connsiteY1459" fmla="*/ 1112346 h 1703784"/>
                <a:gd name="connsiteX1460" fmla="*/ 209264 w 2571750"/>
                <a:gd name="connsiteY1460" fmla="*/ 1115883 h 1703784"/>
                <a:gd name="connsiteX1461" fmla="*/ 358233 w 2571750"/>
                <a:gd name="connsiteY1461" fmla="*/ 1223060 h 1703784"/>
                <a:gd name="connsiteX1462" fmla="*/ 358233 w 2571750"/>
                <a:gd name="connsiteY1462" fmla="*/ 1223060 h 1703784"/>
                <a:gd name="connsiteX1463" fmla="*/ 355918 w 2571750"/>
                <a:gd name="connsiteY1463" fmla="*/ 1223703 h 1703784"/>
                <a:gd name="connsiteX1464" fmla="*/ 352897 w 2571750"/>
                <a:gd name="connsiteY1464" fmla="*/ 1224603 h 1703784"/>
                <a:gd name="connsiteX1465" fmla="*/ 575674 w 2571750"/>
                <a:gd name="connsiteY1465" fmla="*/ 1533277 h 1703784"/>
                <a:gd name="connsiteX1466" fmla="*/ 575674 w 2571750"/>
                <a:gd name="connsiteY1466" fmla="*/ 1533277 h 1703784"/>
                <a:gd name="connsiteX1467" fmla="*/ 579918 w 2571750"/>
                <a:gd name="connsiteY1467" fmla="*/ 1535142 h 1703784"/>
                <a:gd name="connsiteX1468" fmla="*/ 579918 w 2571750"/>
                <a:gd name="connsiteY1468" fmla="*/ 1535142 h 1703784"/>
                <a:gd name="connsiteX1469" fmla="*/ 578118 w 2571750"/>
                <a:gd name="connsiteY1469" fmla="*/ 1534756 h 1703784"/>
                <a:gd name="connsiteX1470" fmla="*/ 577668 w 2571750"/>
                <a:gd name="connsiteY1470" fmla="*/ 1534756 h 1703784"/>
                <a:gd name="connsiteX1471" fmla="*/ 725993 w 2571750"/>
                <a:gd name="connsiteY1471" fmla="*/ 1101159 h 1703784"/>
                <a:gd name="connsiteX1472" fmla="*/ 726572 w 2571750"/>
                <a:gd name="connsiteY1472" fmla="*/ 1101288 h 1703784"/>
                <a:gd name="connsiteX1473" fmla="*/ 727858 w 2571750"/>
                <a:gd name="connsiteY1473" fmla="*/ 1098588 h 1703784"/>
                <a:gd name="connsiteX1474" fmla="*/ 727858 w 2571750"/>
                <a:gd name="connsiteY1474" fmla="*/ 1098202 h 1703784"/>
                <a:gd name="connsiteX1475" fmla="*/ 729401 w 2571750"/>
                <a:gd name="connsiteY1475" fmla="*/ 1096209 h 1703784"/>
                <a:gd name="connsiteX1476" fmla="*/ 729401 w 2571750"/>
                <a:gd name="connsiteY1476" fmla="*/ 1096209 h 1703784"/>
                <a:gd name="connsiteX1477" fmla="*/ 658163 w 2571750"/>
                <a:gd name="connsiteY1477" fmla="*/ 1055639 h 1703784"/>
                <a:gd name="connsiteX1478" fmla="*/ 658163 w 2571750"/>
                <a:gd name="connsiteY1478" fmla="*/ 1055639 h 1703784"/>
                <a:gd name="connsiteX1479" fmla="*/ 657456 w 2571750"/>
                <a:gd name="connsiteY1479" fmla="*/ 1057632 h 1703784"/>
                <a:gd name="connsiteX1480" fmla="*/ 657456 w 2571750"/>
                <a:gd name="connsiteY1480" fmla="*/ 1058082 h 1703784"/>
                <a:gd name="connsiteX1481" fmla="*/ 658035 w 2571750"/>
                <a:gd name="connsiteY1481" fmla="*/ 1057761 h 1703784"/>
                <a:gd name="connsiteX1482" fmla="*/ 657456 w 2571750"/>
                <a:gd name="connsiteY1482" fmla="*/ 1059754 h 1703784"/>
                <a:gd name="connsiteX1483" fmla="*/ 657456 w 2571750"/>
                <a:gd name="connsiteY1483" fmla="*/ 1060976 h 1703784"/>
                <a:gd name="connsiteX1484" fmla="*/ 657778 w 2571750"/>
                <a:gd name="connsiteY1484" fmla="*/ 1059883 h 1703784"/>
                <a:gd name="connsiteX1485" fmla="*/ 658356 w 2571750"/>
                <a:gd name="connsiteY1485" fmla="*/ 1068177 h 1703784"/>
                <a:gd name="connsiteX1486" fmla="*/ 658356 w 2571750"/>
                <a:gd name="connsiteY1486" fmla="*/ 1066376 h 1703784"/>
                <a:gd name="connsiteX1487" fmla="*/ 658678 w 2571750"/>
                <a:gd name="connsiteY1487" fmla="*/ 1068305 h 1703784"/>
                <a:gd name="connsiteX1488" fmla="*/ 658356 w 2571750"/>
                <a:gd name="connsiteY1488" fmla="*/ 1066312 h 1703784"/>
                <a:gd name="connsiteX1489" fmla="*/ 658035 w 2571750"/>
                <a:gd name="connsiteY1489" fmla="*/ 1064190 h 1703784"/>
                <a:gd name="connsiteX1490" fmla="*/ 658356 w 2571750"/>
                <a:gd name="connsiteY1490" fmla="*/ 1066441 h 1703784"/>
                <a:gd name="connsiteX1491" fmla="*/ 657971 w 2571750"/>
                <a:gd name="connsiteY1491" fmla="*/ 1063805 h 1703784"/>
                <a:gd name="connsiteX1492" fmla="*/ 657971 w 2571750"/>
                <a:gd name="connsiteY1492" fmla="*/ 1061940 h 1703784"/>
                <a:gd name="connsiteX1493" fmla="*/ 1183701 w 2571750"/>
                <a:gd name="connsiteY1493" fmla="*/ 627764 h 1703784"/>
                <a:gd name="connsiteX1494" fmla="*/ 1141395 w 2571750"/>
                <a:gd name="connsiteY1494" fmla="*/ 632586 h 1703784"/>
                <a:gd name="connsiteX1495" fmla="*/ 1134966 w 2571750"/>
                <a:gd name="connsiteY1495" fmla="*/ 648338 h 1703784"/>
                <a:gd name="connsiteX1496" fmla="*/ 1133487 w 2571750"/>
                <a:gd name="connsiteY1496" fmla="*/ 628150 h 1703784"/>
                <a:gd name="connsiteX1497" fmla="*/ 1165634 w 2571750"/>
                <a:gd name="connsiteY1497" fmla="*/ 623392 h 1703784"/>
                <a:gd name="connsiteX1498" fmla="*/ 1196881 w 2571750"/>
                <a:gd name="connsiteY1498" fmla="*/ 621914 h 1703784"/>
                <a:gd name="connsiteX1499" fmla="*/ 1183701 w 2571750"/>
                <a:gd name="connsiteY1499" fmla="*/ 627764 h 1703784"/>
                <a:gd name="connsiteX1500" fmla="*/ 896565 w 2571750"/>
                <a:gd name="connsiteY1500" fmla="*/ 700416 h 1703784"/>
                <a:gd name="connsiteX1501" fmla="*/ 898172 w 2571750"/>
                <a:gd name="connsiteY1501" fmla="*/ 702152 h 1703784"/>
                <a:gd name="connsiteX1502" fmla="*/ 896243 w 2571750"/>
                <a:gd name="connsiteY1502" fmla="*/ 700095 h 1703784"/>
                <a:gd name="connsiteX1503" fmla="*/ 901515 w 2571750"/>
                <a:gd name="connsiteY1503" fmla="*/ 703631 h 1703784"/>
                <a:gd name="connsiteX1504" fmla="*/ 901515 w 2571750"/>
                <a:gd name="connsiteY1504" fmla="*/ 703631 h 1703784"/>
                <a:gd name="connsiteX1505" fmla="*/ 939320 w 2571750"/>
                <a:gd name="connsiteY1505" fmla="*/ 636958 h 1703784"/>
                <a:gd name="connsiteX1506" fmla="*/ 950700 w 2571750"/>
                <a:gd name="connsiteY1506" fmla="*/ 637344 h 1703784"/>
                <a:gd name="connsiteX1507" fmla="*/ 955843 w 2571750"/>
                <a:gd name="connsiteY1507" fmla="*/ 631429 h 1703784"/>
                <a:gd name="connsiteX1508" fmla="*/ 958801 w 2571750"/>
                <a:gd name="connsiteY1508" fmla="*/ 638823 h 1703784"/>
                <a:gd name="connsiteX1509" fmla="*/ 965230 w 2571750"/>
                <a:gd name="connsiteY1509" fmla="*/ 655089 h 1703784"/>
                <a:gd name="connsiteX1510" fmla="*/ 961566 w 2571750"/>
                <a:gd name="connsiteY1510" fmla="*/ 660490 h 1703784"/>
                <a:gd name="connsiteX1511" fmla="*/ 946521 w 2571750"/>
                <a:gd name="connsiteY1511" fmla="*/ 657918 h 1703784"/>
                <a:gd name="connsiteX1512" fmla="*/ 945042 w 2571750"/>
                <a:gd name="connsiteY1512" fmla="*/ 640237 h 1703784"/>
                <a:gd name="connsiteX1513" fmla="*/ 939898 w 2571750"/>
                <a:gd name="connsiteY1513" fmla="*/ 658304 h 1703784"/>
                <a:gd name="connsiteX1514" fmla="*/ 938098 w 2571750"/>
                <a:gd name="connsiteY1514" fmla="*/ 639016 h 1703784"/>
                <a:gd name="connsiteX1515" fmla="*/ 938998 w 2571750"/>
                <a:gd name="connsiteY1515" fmla="*/ 636637 h 1703784"/>
                <a:gd name="connsiteX1516" fmla="*/ 975067 w 2571750"/>
                <a:gd name="connsiteY1516" fmla="*/ 629114 h 1703784"/>
                <a:gd name="connsiteX1517" fmla="*/ 957837 w 2571750"/>
                <a:gd name="connsiteY1517" fmla="*/ 624357 h 1703784"/>
                <a:gd name="connsiteX1518" fmla="*/ 974746 w 2571750"/>
                <a:gd name="connsiteY1518" fmla="*/ 628793 h 1703784"/>
                <a:gd name="connsiteX1519" fmla="*/ 971338 w 2571750"/>
                <a:gd name="connsiteY1519" fmla="*/ 793256 h 1703784"/>
                <a:gd name="connsiteX1520" fmla="*/ 971338 w 2571750"/>
                <a:gd name="connsiteY1520" fmla="*/ 793706 h 1703784"/>
                <a:gd name="connsiteX1521" fmla="*/ 971017 w 2571750"/>
                <a:gd name="connsiteY1521" fmla="*/ 792935 h 1703784"/>
                <a:gd name="connsiteX1522" fmla="*/ 972817 w 2571750"/>
                <a:gd name="connsiteY1522" fmla="*/ 790685 h 1703784"/>
                <a:gd name="connsiteX1523" fmla="*/ 972817 w 2571750"/>
                <a:gd name="connsiteY1523" fmla="*/ 790685 h 1703784"/>
                <a:gd name="connsiteX1524" fmla="*/ 971981 w 2571750"/>
                <a:gd name="connsiteY1524" fmla="*/ 791778 h 1703784"/>
                <a:gd name="connsiteX1525" fmla="*/ 971981 w 2571750"/>
                <a:gd name="connsiteY1525" fmla="*/ 792163 h 1703784"/>
                <a:gd name="connsiteX1526" fmla="*/ 975453 w 2571750"/>
                <a:gd name="connsiteY1526" fmla="*/ 789527 h 1703784"/>
                <a:gd name="connsiteX1527" fmla="*/ 975453 w 2571750"/>
                <a:gd name="connsiteY1527" fmla="*/ 789527 h 1703784"/>
                <a:gd name="connsiteX1528" fmla="*/ 1086167 w 2571750"/>
                <a:gd name="connsiteY1528" fmla="*/ 722147 h 1703784"/>
                <a:gd name="connsiteX1529" fmla="*/ 1086167 w 2571750"/>
                <a:gd name="connsiteY1529" fmla="*/ 722147 h 1703784"/>
                <a:gd name="connsiteX1530" fmla="*/ 1091118 w 2571750"/>
                <a:gd name="connsiteY1530" fmla="*/ 722147 h 1703784"/>
                <a:gd name="connsiteX1531" fmla="*/ 1091118 w 2571750"/>
                <a:gd name="connsiteY1531" fmla="*/ 722147 h 1703784"/>
                <a:gd name="connsiteX1532" fmla="*/ 1096840 w 2571750"/>
                <a:gd name="connsiteY1532" fmla="*/ 721440 h 1703784"/>
                <a:gd name="connsiteX1533" fmla="*/ 1096840 w 2571750"/>
                <a:gd name="connsiteY1533" fmla="*/ 721440 h 1703784"/>
                <a:gd name="connsiteX1534" fmla="*/ 1093882 w 2571750"/>
                <a:gd name="connsiteY1534" fmla="*/ 721890 h 1703784"/>
                <a:gd name="connsiteX1535" fmla="*/ 1093882 w 2571750"/>
                <a:gd name="connsiteY1535" fmla="*/ 721890 h 1703784"/>
                <a:gd name="connsiteX1536" fmla="*/ 1101019 w 2571750"/>
                <a:gd name="connsiteY1536" fmla="*/ 720347 h 1703784"/>
                <a:gd name="connsiteX1537" fmla="*/ 1100504 w 2571750"/>
                <a:gd name="connsiteY1537" fmla="*/ 720347 h 1703784"/>
                <a:gd name="connsiteX1538" fmla="*/ 1099283 w 2571750"/>
                <a:gd name="connsiteY1538" fmla="*/ 720926 h 1703784"/>
                <a:gd name="connsiteX1539" fmla="*/ 1098576 w 2571750"/>
                <a:gd name="connsiteY1539" fmla="*/ 720926 h 1703784"/>
                <a:gd name="connsiteX1540" fmla="*/ 1087710 w 2571750"/>
                <a:gd name="connsiteY1540" fmla="*/ 699966 h 1703784"/>
                <a:gd name="connsiteX1541" fmla="*/ 1087710 w 2571750"/>
                <a:gd name="connsiteY1541" fmla="*/ 699966 h 1703784"/>
                <a:gd name="connsiteX1542" fmla="*/ 1086424 w 2571750"/>
                <a:gd name="connsiteY1542" fmla="*/ 699581 h 1703784"/>
                <a:gd name="connsiteX1543" fmla="*/ 1086424 w 2571750"/>
                <a:gd name="connsiteY1543" fmla="*/ 699581 h 1703784"/>
                <a:gd name="connsiteX1544" fmla="*/ 1084817 w 2571750"/>
                <a:gd name="connsiteY1544" fmla="*/ 699581 h 1703784"/>
                <a:gd name="connsiteX1545" fmla="*/ 1083981 w 2571750"/>
                <a:gd name="connsiteY1545" fmla="*/ 699581 h 1703784"/>
                <a:gd name="connsiteX1546" fmla="*/ 1080509 w 2571750"/>
                <a:gd name="connsiteY1546" fmla="*/ 700673 h 1703784"/>
                <a:gd name="connsiteX1547" fmla="*/ 1082888 w 2571750"/>
                <a:gd name="connsiteY1547" fmla="*/ 699902 h 1703784"/>
                <a:gd name="connsiteX1548" fmla="*/ 1059485 w 2571750"/>
                <a:gd name="connsiteY1548" fmla="*/ 769339 h 1703784"/>
                <a:gd name="connsiteX1549" fmla="*/ 1058585 w 2571750"/>
                <a:gd name="connsiteY1549" fmla="*/ 768953 h 1703784"/>
                <a:gd name="connsiteX1550" fmla="*/ 1057878 w 2571750"/>
                <a:gd name="connsiteY1550" fmla="*/ 768568 h 1703784"/>
                <a:gd name="connsiteX1551" fmla="*/ 1056785 w 2571750"/>
                <a:gd name="connsiteY1551" fmla="*/ 767925 h 1703784"/>
                <a:gd name="connsiteX1552" fmla="*/ 905051 w 2571750"/>
                <a:gd name="connsiteY1552" fmla="*/ 702859 h 1703784"/>
                <a:gd name="connsiteX1553" fmla="*/ 904730 w 2571750"/>
                <a:gd name="connsiteY1553" fmla="*/ 702859 h 1703784"/>
                <a:gd name="connsiteX1554" fmla="*/ 904537 w 2571750"/>
                <a:gd name="connsiteY1554" fmla="*/ 703245 h 1703784"/>
                <a:gd name="connsiteX1555" fmla="*/ 903894 w 2571750"/>
                <a:gd name="connsiteY1555" fmla="*/ 703245 h 1703784"/>
                <a:gd name="connsiteX1556" fmla="*/ 903637 w 2571750"/>
                <a:gd name="connsiteY1556" fmla="*/ 703631 h 1703784"/>
                <a:gd name="connsiteX1557" fmla="*/ 902801 w 2571750"/>
                <a:gd name="connsiteY1557" fmla="*/ 703631 h 1703784"/>
                <a:gd name="connsiteX1558" fmla="*/ 901194 w 2571750"/>
                <a:gd name="connsiteY1558" fmla="*/ 703631 h 1703784"/>
                <a:gd name="connsiteX1559" fmla="*/ 900101 w 2571750"/>
                <a:gd name="connsiteY1559" fmla="*/ 703309 h 1703784"/>
                <a:gd name="connsiteX1560" fmla="*/ 899715 w 2571750"/>
                <a:gd name="connsiteY1560" fmla="*/ 703181 h 1703784"/>
                <a:gd name="connsiteX1561" fmla="*/ 898558 w 2571750"/>
                <a:gd name="connsiteY1561" fmla="*/ 702409 h 1703784"/>
                <a:gd name="connsiteX1562" fmla="*/ 699247 w 2571750"/>
                <a:gd name="connsiteY1562" fmla="*/ 835626 h 1703784"/>
                <a:gd name="connsiteX1563" fmla="*/ 699247 w 2571750"/>
                <a:gd name="connsiteY1563" fmla="*/ 835626 h 1703784"/>
                <a:gd name="connsiteX1564" fmla="*/ 698476 w 2571750"/>
                <a:gd name="connsiteY1564" fmla="*/ 835626 h 1703784"/>
                <a:gd name="connsiteX1565" fmla="*/ 698476 w 2571750"/>
                <a:gd name="connsiteY1565" fmla="*/ 835626 h 1703784"/>
                <a:gd name="connsiteX1566" fmla="*/ 697961 w 2571750"/>
                <a:gd name="connsiteY1566" fmla="*/ 835626 h 1703784"/>
                <a:gd name="connsiteX1567" fmla="*/ 693268 w 2571750"/>
                <a:gd name="connsiteY1567" fmla="*/ 835626 h 1703784"/>
                <a:gd name="connsiteX1568" fmla="*/ 697640 w 2571750"/>
                <a:gd name="connsiteY1568" fmla="*/ 835305 h 1703784"/>
                <a:gd name="connsiteX1569" fmla="*/ 728951 w 2571750"/>
                <a:gd name="connsiteY1569" fmla="*/ 762781 h 1703784"/>
                <a:gd name="connsiteX1570" fmla="*/ 733580 w 2571750"/>
                <a:gd name="connsiteY1570" fmla="*/ 764196 h 1703784"/>
                <a:gd name="connsiteX1571" fmla="*/ 733580 w 2571750"/>
                <a:gd name="connsiteY1571" fmla="*/ 764196 h 1703784"/>
                <a:gd name="connsiteX1572" fmla="*/ 768684 w 2571750"/>
                <a:gd name="connsiteY1572" fmla="*/ 733849 h 1703784"/>
                <a:gd name="connsiteX1573" fmla="*/ 766884 w 2571750"/>
                <a:gd name="connsiteY1573" fmla="*/ 732563 h 1703784"/>
                <a:gd name="connsiteX1574" fmla="*/ 768684 w 2571750"/>
                <a:gd name="connsiteY1574" fmla="*/ 733978 h 1703784"/>
                <a:gd name="connsiteX1575" fmla="*/ 766498 w 2571750"/>
                <a:gd name="connsiteY1575" fmla="*/ 732049 h 1703784"/>
                <a:gd name="connsiteX1576" fmla="*/ 765791 w 2571750"/>
                <a:gd name="connsiteY1576" fmla="*/ 731020 h 1703784"/>
                <a:gd name="connsiteX1577" fmla="*/ 765791 w 2571750"/>
                <a:gd name="connsiteY1577" fmla="*/ 730634 h 1703784"/>
                <a:gd name="connsiteX1578" fmla="*/ 765405 w 2571750"/>
                <a:gd name="connsiteY1578" fmla="*/ 729413 h 1703784"/>
                <a:gd name="connsiteX1579" fmla="*/ 780000 w 2571750"/>
                <a:gd name="connsiteY1579" fmla="*/ 739057 h 1703784"/>
                <a:gd name="connsiteX1580" fmla="*/ 782893 w 2571750"/>
                <a:gd name="connsiteY1580" fmla="*/ 738735 h 1703784"/>
                <a:gd name="connsiteX1581" fmla="*/ 779743 w 2571750"/>
                <a:gd name="connsiteY1581" fmla="*/ 738928 h 1703784"/>
                <a:gd name="connsiteX1582" fmla="*/ 772220 w 2571750"/>
                <a:gd name="connsiteY1582" fmla="*/ 710510 h 1703784"/>
                <a:gd name="connsiteX1583" fmla="*/ 772220 w 2571750"/>
                <a:gd name="connsiteY1583" fmla="*/ 711989 h 1703784"/>
                <a:gd name="connsiteX1584" fmla="*/ 772220 w 2571750"/>
                <a:gd name="connsiteY1584" fmla="*/ 710510 h 1703784"/>
                <a:gd name="connsiteX1585" fmla="*/ 771513 w 2571750"/>
                <a:gd name="connsiteY1585" fmla="*/ 708839 h 1703784"/>
                <a:gd name="connsiteX1586" fmla="*/ 771963 w 2571750"/>
                <a:gd name="connsiteY1586" fmla="*/ 709932 h 1703784"/>
                <a:gd name="connsiteX1587" fmla="*/ 771770 w 2571750"/>
                <a:gd name="connsiteY1587" fmla="*/ 708839 h 1703784"/>
                <a:gd name="connsiteX1588" fmla="*/ 768234 w 2571750"/>
                <a:gd name="connsiteY1588" fmla="*/ 703181 h 1703784"/>
                <a:gd name="connsiteX1589" fmla="*/ 768234 w 2571750"/>
                <a:gd name="connsiteY1589" fmla="*/ 703181 h 1703784"/>
                <a:gd name="connsiteX1590" fmla="*/ 768492 w 2571750"/>
                <a:gd name="connsiteY1590" fmla="*/ 703181 h 1703784"/>
                <a:gd name="connsiteX1591" fmla="*/ 764248 w 2571750"/>
                <a:gd name="connsiteY1591" fmla="*/ 727227 h 1703784"/>
                <a:gd name="connsiteX1592" fmla="*/ 763798 w 2571750"/>
                <a:gd name="connsiteY1592" fmla="*/ 726327 h 1703784"/>
                <a:gd name="connsiteX1593" fmla="*/ 764505 w 2571750"/>
                <a:gd name="connsiteY1593" fmla="*/ 727227 h 1703784"/>
                <a:gd name="connsiteX1594" fmla="*/ 763541 w 2571750"/>
                <a:gd name="connsiteY1594" fmla="*/ 726005 h 1703784"/>
                <a:gd name="connsiteX1595" fmla="*/ 762898 w 2571750"/>
                <a:gd name="connsiteY1595" fmla="*/ 725362 h 1703784"/>
                <a:gd name="connsiteX1596" fmla="*/ 763798 w 2571750"/>
                <a:gd name="connsiteY1596" fmla="*/ 726005 h 1703784"/>
                <a:gd name="connsiteX1597" fmla="*/ 761033 w 2571750"/>
                <a:gd name="connsiteY1597" fmla="*/ 724655 h 1703784"/>
                <a:gd name="connsiteX1598" fmla="*/ 762576 w 2571750"/>
                <a:gd name="connsiteY1598" fmla="*/ 725169 h 1703784"/>
                <a:gd name="connsiteX1599" fmla="*/ 761033 w 2571750"/>
                <a:gd name="connsiteY1599" fmla="*/ 724655 h 1703784"/>
                <a:gd name="connsiteX1600" fmla="*/ 759876 w 2571750"/>
                <a:gd name="connsiteY1600" fmla="*/ 724655 h 1703784"/>
                <a:gd name="connsiteX1601" fmla="*/ 759876 w 2571750"/>
                <a:gd name="connsiteY1601" fmla="*/ 724655 h 1703784"/>
                <a:gd name="connsiteX1602" fmla="*/ 761290 w 2571750"/>
                <a:gd name="connsiteY1602" fmla="*/ 724655 h 1703784"/>
                <a:gd name="connsiteX1603" fmla="*/ 757433 w 2571750"/>
                <a:gd name="connsiteY1603" fmla="*/ 730699 h 1703784"/>
                <a:gd name="connsiteX1604" fmla="*/ 757433 w 2571750"/>
                <a:gd name="connsiteY1604" fmla="*/ 730699 h 1703784"/>
                <a:gd name="connsiteX1605" fmla="*/ 747403 w 2571750"/>
                <a:gd name="connsiteY1605" fmla="*/ 713982 h 1703784"/>
                <a:gd name="connsiteX1606" fmla="*/ 747403 w 2571750"/>
                <a:gd name="connsiteY1606" fmla="*/ 713982 h 1703784"/>
                <a:gd name="connsiteX1607" fmla="*/ 773828 w 2571750"/>
                <a:gd name="connsiteY1607" fmla="*/ 876903 h 1703784"/>
                <a:gd name="connsiteX1608" fmla="*/ 773828 w 2571750"/>
                <a:gd name="connsiteY1608" fmla="*/ 876903 h 1703784"/>
                <a:gd name="connsiteX1609" fmla="*/ 772478 w 2571750"/>
                <a:gd name="connsiteY1609" fmla="*/ 876903 h 1703784"/>
                <a:gd name="connsiteX1610" fmla="*/ 772478 w 2571750"/>
                <a:gd name="connsiteY1610" fmla="*/ 876903 h 1703784"/>
                <a:gd name="connsiteX1611" fmla="*/ 777107 w 2571750"/>
                <a:gd name="connsiteY1611" fmla="*/ 877353 h 1703784"/>
                <a:gd name="connsiteX1612" fmla="*/ 777107 w 2571750"/>
                <a:gd name="connsiteY1612" fmla="*/ 877353 h 1703784"/>
                <a:gd name="connsiteX1613" fmla="*/ 775371 w 2571750"/>
                <a:gd name="connsiteY1613" fmla="*/ 877353 h 1703784"/>
                <a:gd name="connsiteX1614" fmla="*/ 775371 w 2571750"/>
                <a:gd name="connsiteY1614" fmla="*/ 877353 h 1703784"/>
                <a:gd name="connsiteX1615" fmla="*/ 783472 w 2571750"/>
                <a:gd name="connsiteY1615" fmla="*/ 738671 h 1703784"/>
                <a:gd name="connsiteX1616" fmla="*/ 786236 w 2571750"/>
                <a:gd name="connsiteY1616" fmla="*/ 737835 h 1703784"/>
                <a:gd name="connsiteX1617" fmla="*/ 783729 w 2571750"/>
                <a:gd name="connsiteY1617" fmla="*/ 738350 h 1703784"/>
                <a:gd name="connsiteX1618" fmla="*/ 787201 w 2571750"/>
                <a:gd name="connsiteY1618" fmla="*/ 737449 h 1703784"/>
                <a:gd name="connsiteX1619" fmla="*/ 795109 w 2571750"/>
                <a:gd name="connsiteY1619" fmla="*/ 732756 h 1703784"/>
                <a:gd name="connsiteX1620" fmla="*/ 787458 w 2571750"/>
                <a:gd name="connsiteY1620" fmla="*/ 737064 h 1703784"/>
                <a:gd name="connsiteX1621" fmla="*/ 786429 w 2571750"/>
                <a:gd name="connsiteY1621" fmla="*/ 696494 h 1703784"/>
                <a:gd name="connsiteX1622" fmla="*/ 786879 w 2571750"/>
                <a:gd name="connsiteY1622" fmla="*/ 696494 h 1703784"/>
                <a:gd name="connsiteX1623" fmla="*/ 797102 w 2571750"/>
                <a:gd name="connsiteY1623" fmla="*/ 731406 h 1703784"/>
                <a:gd name="connsiteX1624" fmla="*/ 798902 w 2571750"/>
                <a:gd name="connsiteY1624" fmla="*/ 730120 h 1703784"/>
                <a:gd name="connsiteX1625" fmla="*/ 779807 w 2571750"/>
                <a:gd name="connsiteY1625" fmla="*/ 692830 h 1703784"/>
                <a:gd name="connsiteX1626" fmla="*/ 778650 w 2571750"/>
                <a:gd name="connsiteY1626" fmla="*/ 692058 h 1703784"/>
                <a:gd name="connsiteX1627" fmla="*/ 778200 w 2571750"/>
                <a:gd name="connsiteY1627" fmla="*/ 691994 h 1703784"/>
                <a:gd name="connsiteX1628" fmla="*/ 777107 w 2571750"/>
                <a:gd name="connsiteY1628" fmla="*/ 691994 h 1703784"/>
                <a:gd name="connsiteX1629" fmla="*/ 778650 w 2571750"/>
                <a:gd name="connsiteY1629" fmla="*/ 691544 h 1703784"/>
                <a:gd name="connsiteX1630" fmla="*/ 599913 w 2571750"/>
                <a:gd name="connsiteY1630" fmla="*/ 524830 h 1703784"/>
                <a:gd name="connsiteX1631" fmla="*/ 600363 w 2571750"/>
                <a:gd name="connsiteY1631" fmla="*/ 526630 h 1703784"/>
                <a:gd name="connsiteX1632" fmla="*/ 600170 w 2571750"/>
                <a:gd name="connsiteY1632" fmla="*/ 524380 h 1703784"/>
                <a:gd name="connsiteX1633" fmla="*/ 470940 w 2571750"/>
                <a:gd name="connsiteY1633" fmla="*/ 709739 h 1703784"/>
                <a:gd name="connsiteX1634" fmla="*/ 470940 w 2571750"/>
                <a:gd name="connsiteY1634" fmla="*/ 709739 h 1703784"/>
                <a:gd name="connsiteX1635" fmla="*/ 464511 w 2571750"/>
                <a:gd name="connsiteY1635" fmla="*/ 689358 h 1703784"/>
                <a:gd name="connsiteX1636" fmla="*/ 461939 w 2571750"/>
                <a:gd name="connsiteY1636" fmla="*/ 687557 h 1703784"/>
                <a:gd name="connsiteX1637" fmla="*/ 465282 w 2571750"/>
                <a:gd name="connsiteY1637" fmla="*/ 689872 h 1703784"/>
                <a:gd name="connsiteX1638" fmla="*/ 486628 w 2571750"/>
                <a:gd name="connsiteY1638" fmla="*/ 687236 h 1703784"/>
                <a:gd name="connsiteX1639" fmla="*/ 486628 w 2571750"/>
                <a:gd name="connsiteY1639" fmla="*/ 688265 h 1703784"/>
                <a:gd name="connsiteX1640" fmla="*/ 486628 w 2571750"/>
                <a:gd name="connsiteY1640" fmla="*/ 687429 h 1703784"/>
                <a:gd name="connsiteX1641" fmla="*/ 486628 w 2571750"/>
                <a:gd name="connsiteY1641" fmla="*/ 687429 h 1703784"/>
                <a:gd name="connsiteX1642" fmla="*/ 540763 w 2571750"/>
                <a:gd name="connsiteY1642" fmla="*/ 469409 h 1703784"/>
                <a:gd name="connsiteX1643" fmla="*/ 542242 w 2571750"/>
                <a:gd name="connsiteY1643" fmla="*/ 467994 h 1703784"/>
                <a:gd name="connsiteX1644" fmla="*/ 540763 w 2571750"/>
                <a:gd name="connsiteY1644" fmla="*/ 469409 h 1703784"/>
                <a:gd name="connsiteX1645" fmla="*/ 501737 w 2571750"/>
                <a:gd name="connsiteY1645" fmla="*/ 543475 h 1703784"/>
                <a:gd name="connsiteX1646" fmla="*/ 501737 w 2571750"/>
                <a:gd name="connsiteY1646" fmla="*/ 542961 h 1703784"/>
                <a:gd name="connsiteX1647" fmla="*/ 501672 w 2571750"/>
                <a:gd name="connsiteY1647" fmla="*/ 543475 h 1703784"/>
                <a:gd name="connsiteX1648" fmla="*/ 501737 w 2571750"/>
                <a:gd name="connsiteY1648" fmla="*/ 542447 h 1703784"/>
                <a:gd name="connsiteX1649" fmla="*/ 501737 w 2571750"/>
                <a:gd name="connsiteY1649" fmla="*/ 541546 h 1703784"/>
                <a:gd name="connsiteX1650" fmla="*/ 501737 w 2571750"/>
                <a:gd name="connsiteY1650" fmla="*/ 541225 h 1703784"/>
                <a:gd name="connsiteX1651" fmla="*/ 501737 w 2571750"/>
                <a:gd name="connsiteY1651" fmla="*/ 540068 h 1703784"/>
                <a:gd name="connsiteX1652" fmla="*/ 501158 w 2571750"/>
                <a:gd name="connsiteY1652" fmla="*/ 541225 h 1703784"/>
                <a:gd name="connsiteX1653" fmla="*/ 501737 w 2571750"/>
                <a:gd name="connsiteY1653" fmla="*/ 533188 h 1703784"/>
                <a:gd name="connsiteX1654" fmla="*/ 501737 w 2571750"/>
                <a:gd name="connsiteY1654" fmla="*/ 534538 h 1703784"/>
                <a:gd name="connsiteX1655" fmla="*/ 501222 w 2571750"/>
                <a:gd name="connsiteY1655" fmla="*/ 533188 h 1703784"/>
                <a:gd name="connsiteX1656" fmla="*/ 501737 w 2571750"/>
                <a:gd name="connsiteY1656" fmla="*/ 534796 h 1703784"/>
                <a:gd name="connsiteX1657" fmla="*/ 501737 w 2571750"/>
                <a:gd name="connsiteY1657" fmla="*/ 536274 h 1703784"/>
                <a:gd name="connsiteX1658" fmla="*/ 500965 w 2571750"/>
                <a:gd name="connsiteY1658" fmla="*/ 534796 h 1703784"/>
                <a:gd name="connsiteX1659" fmla="*/ 501737 w 2571750"/>
                <a:gd name="connsiteY1659" fmla="*/ 536403 h 1703784"/>
                <a:gd name="connsiteX1660" fmla="*/ 501737 w 2571750"/>
                <a:gd name="connsiteY1660" fmla="*/ 536403 h 1703784"/>
                <a:gd name="connsiteX1661" fmla="*/ 501737 w 2571750"/>
                <a:gd name="connsiteY1661" fmla="*/ 539939 h 1703784"/>
                <a:gd name="connsiteX1662" fmla="*/ 501737 w 2571750"/>
                <a:gd name="connsiteY1662" fmla="*/ 538203 h 1703784"/>
                <a:gd name="connsiteX1663" fmla="*/ 500965 w 2571750"/>
                <a:gd name="connsiteY1663" fmla="*/ 539939 h 1703784"/>
                <a:gd name="connsiteX1664" fmla="*/ 492928 w 2571750"/>
                <a:gd name="connsiteY1664" fmla="*/ 599154 h 1703784"/>
                <a:gd name="connsiteX1665" fmla="*/ 492928 w 2571750"/>
                <a:gd name="connsiteY1665" fmla="*/ 598189 h 1703784"/>
                <a:gd name="connsiteX1666" fmla="*/ 492157 w 2571750"/>
                <a:gd name="connsiteY1666" fmla="*/ 599154 h 1703784"/>
                <a:gd name="connsiteX1667" fmla="*/ 488235 w 2571750"/>
                <a:gd name="connsiteY1667" fmla="*/ 660233 h 1703784"/>
                <a:gd name="connsiteX1668" fmla="*/ 488878 w 2571750"/>
                <a:gd name="connsiteY1668" fmla="*/ 659654 h 1703784"/>
                <a:gd name="connsiteX1669" fmla="*/ 488814 w 2571750"/>
                <a:gd name="connsiteY1669" fmla="*/ 655796 h 1703784"/>
                <a:gd name="connsiteX1670" fmla="*/ 488814 w 2571750"/>
                <a:gd name="connsiteY1670" fmla="*/ 655796 h 1703784"/>
                <a:gd name="connsiteX1671" fmla="*/ 488814 w 2571750"/>
                <a:gd name="connsiteY1671" fmla="*/ 655025 h 1703784"/>
                <a:gd name="connsiteX1672" fmla="*/ 488814 w 2571750"/>
                <a:gd name="connsiteY1672" fmla="*/ 653610 h 1703784"/>
                <a:gd name="connsiteX1673" fmla="*/ 487849 w 2571750"/>
                <a:gd name="connsiteY1673" fmla="*/ 655025 h 1703784"/>
                <a:gd name="connsiteX1674" fmla="*/ 485663 w 2571750"/>
                <a:gd name="connsiteY1674" fmla="*/ 590217 h 1703784"/>
                <a:gd name="connsiteX1675" fmla="*/ 486113 w 2571750"/>
                <a:gd name="connsiteY1675" fmla="*/ 591824 h 1703784"/>
                <a:gd name="connsiteX1676" fmla="*/ 484699 w 2571750"/>
                <a:gd name="connsiteY1676" fmla="*/ 590217 h 1703784"/>
                <a:gd name="connsiteX1677" fmla="*/ 486242 w 2571750"/>
                <a:gd name="connsiteY1677" fmla="*/ 592146 h 1703784"/>
                <a:gd name="connsiteX1678" fmla="*/ 487399 w 2571750"/>
                <a:gd name="connsiteY1678" fmla="*/ 593689 h 1703784"/>
                <a:gd name="connsiteX1679" fmla="*/ 485277 w 2571750"/>
                <a:gd name="connsiteY1679" fmla="*/ 592146 h 1703784"/>
                <a:gd name="connsiteX1680" fmla="*/ 487721 w 2571750"/>
                <a:gd name="connsiteY1680" fmla="*/ 594010 h 1703784"/>
                <a:gd name="connsiteX1681" fmla="*/ 488878 w 2571750"/>
                <a:gd name="connsiteY1681" fmla="*/ 594974 h 1703784"/>
                <a:gd name="connsiteX1682" fmla="*/ 488235 w 2571750"/>
                <a:gd name="connsiteY1682" fmla="*/ 594524 h 1703784"/>
                <a:gd name="connsiteX1683" fmla="*/ 486756 w 2571750"/>
                <a:gd name="connsiteY1683" fmla="*/ 594010 h 1703784"/>
                <a:gd name="connsiteX1684" fmla="*/ 491128 w 2571750"/>
                <a:gd name="connsiteY1684" fmla="*/ 596325 h 1703784"/>
                <a:gd name="connsiteX1685" fmla="*/ 489456 w 2571750"/>
                <a:gd name="connsiteY1685" fmla="*/ 595425 h 1703784"/>
                <a:gd name="connsiteX1686" fmla="*/ 491128 w 2571750"/>
                <a:gd name="connsiteY1686" fmla="*/ 596325 h 1703784"/>
                <a:gd name="connsiteX1687" fmla="*/ 492478 w 2571750"/>
                <a:gd name="connsiteY1687" fmla="*/ 597032 h 1703784"/>
                <a:gd name="connsiteX1688" fmla="*/ 490164 w 2571750"/>
                <a:gd name="connsiteY1688" fmla="*/ 596325 h 1703784"/>
                <a:gd name="connsiteX1689" fmla="*/ 491128 w 2571750"/>
                <a:gd name="connsiteY1689" fmla="*/ 580701 h 1703784"/>
                <a:gd name="connsiteX1690" fmla="*/ 491128 w 2571750"/>
                <a:gd name="connsiteY1690" fmla="*/ 579994 h 1703784"/>
                <a:gd name="connsiteX1691" fmla="*/ 490421 w 2571750"/>
                <a:gd name="connsiteY1691" fmla="*/ 580701 h 1703784"/>
                <a:gd name="connsiteX1692" fmla="*/ 491128 w 2571750"/>
                <a:gd name="connsiteY1692" fmla="*/ 579930 h 1703784"/>
                <a:gd name="connsiteX1693" fmla="*/ 490421 w 2571750"/>
                <a:gd name="connsiteY1693" fmla="*/ 573500 h 1703784"/>
                <a:gd name="connsiteX1694" fmla="*/ 490614 w 2571750"/>
                <a:gd name="connsiteY1694" fmla="*/ 579930 h 1703784"/>
                <a:gd name="connsiteX1695" fmla="*/ 490421 w 2571750"/>
                <a:gd name="connsiteY1695" fmla="*/ 572600 h 1703784"/>
                <a:gd name="connsiteX1696" fmla="*/ 490421 w 2571750"/>
                <a:gd name="connsiteY1696" fmla="*/ 572600 h 1703784"/>
                <a:gd name="connsiteX1697" fmla="*/ 469268 w 2571750"/>
                <a:gd name="connsiteY1697" fmla="*/ 626671 h 1703784"/>
                <a:gd name="connsiteX1698" fmla="*/ 468625 w 2571750"/>
                <a:gd name="connsiteY1698" fmla="*/ 627057 h 1703784"/>
                <a:gd name="connsiteX1699" fmla="*/ 468754 w 2571750"/>
                <a:gd name="connsiteY1699" fmla="*/ 626671 h 1703784"/>
                <a:gd name="connsiteX1700" fmla="*/ 466311 w 2571750"/>
                <a:gd name="connsiteY1700" fmla="*/ 628536 h 1703784"/>
                <a:gd name="connsiteX1701" fmla="*/ 465604 w 2571750"/>
                <a:gd name="connsiteY1701" fmla="*/ 628922 h 1703784"/>
                <a:gd name="connsiteX1702" fmla="*/ 464575 w 2571750"/>
                <a:gd name="connsiteY1702" fmla="*/ 629629 h 1703784"/>
                <a:gd name="connsiteX1703" fmla="*/ 464896 w 2571750"/>
                <a:gd name="connsiteY1703" fmla="*/ 629629 h 1703784"/>
                <a:gd name="connsiteX1704" fmla="*/ 464253 w 2571750"/>
                <a:gd name="connsiteY1704" fmla="*/ 630400 h 1703784"/>
                <a:gd name="connsiteX1705" fmla="*/ 464061 w 2571750"/>
                <a:gd name="connsiteY1705" fmla="*/ 629629 h 1703784"/>
                <a:gd name="connsiteX1706" fmla="*/ 487656 w 2571750"/>
                <a:gd name="connsiteY1706" fmla="*/ 683378 h 1703784"/>
                <a:gd name="connsiteX1707" fmla="*/ 487656 w 2571750"/>
                <a:gd name="connsiteY1707" fmla="*/ 681707 h 1703784"/>
                <a:gd name="connsiteX1708" fmla="*/ 487142 w 2571750"/>
                <a:gd name="connsiteY1708" fmla="*/ 683378 h 1703784"/>
                <a:gd name="connsiteX1709" fmla="*/ 488878 w 2571750"/>
                <a:gd name="connsiteY1709" fmla="*/ 659204 h 1703784"/>
                <a:gd name="connsiteX1710" fmla="*/ 488878 w 2571750"/>
                <a:gd name="connsiteY1710" fmla="*/ 659204 h 1703784"/>
                <a:gd name="connsiteX1711" fmla="*/ 488878 w 2571750"/>
                <a:gd name="connsiteY1711" fmla="*/ 659204 h 1703784"/>
                <a:gd name="connsiteX1712" fmla="*/ 491514 w 2571750"/>
                <a:gd name="connsiteY1712" fmla="*/ 600439 h 1703784"/>
                <a:gd name="connsiteX1713" fmla="*/ 492543 w 2571750"/>
                <a:gd name="connsiteY1713" fmla="*/ 599346 h 1703784"/>
                <a:gd name="connsiteX1714" fmla="*/ 491000 w 2571750"/>
                <a:gd name="connsiteY1714" fmla="*/ 600439 h 1703784"/>
                <a:gd name="connsiteX1715" fmla="*/ 492800 w 2571750"/>
                <a:gd name="connsiteY1715" fmla="*/ 597932 h 1703784"/>
                <a:gd name="connsiteX1716" fmla="*/ 492414 w 2571750"/>
                <a:gd name="connsiteY1716" fmla="*/ 597418 h 1703784"/>
                <a:gd name="connsiteX1717" fmla="*/ 492736 w 2571750"/>
                <a:gd name="connsiteY1717" fmla="*/ 597739 h 1703784"/>
                <a:gd name="connsiteX1718" fmla="*/ 492285 w 2571750"/>
                <a:gd name="connsiteY1718" fmla="*/ 597932 h 1703784"/>
                <a:gd name="connsiteX1719" fmla="*/ 537806 w 2571750"/>
                <a:gd name="connsiteY1719" fmla="*/ 594846 h 1703784"/>
                <a:gd name="connsiteX1720" fmla="*/ 537163 w 2571750"/>
                <a:gd name="connsiteY1720" fmla="*/ 595167 h 1703784"/>
                <a:gd name="connsiteX1721" fmla="*/ 542049 w 2571750"/>
                <a:gd name="connsiteY1721" fmla="*/ 593110 h 1703784"/>
                <a:gd name="connsiteX1722" fmla="*/ 540442 w 2571750"/>
                <a:gd name="connsiteY1722" fmla="*/ 593689 h 1703784"/>
                <a:gd name="connsiteX1723" fmla="*/ 539799 w 2571750"/>
                <a:gd name="connsiteY1723" fmla="*/ 593946 h 1703784"/>
                <a:gd name="connsiteX1724" fmla="*/ 538577 w 2571750"/>
                <a:gd name="connsiteY1724" fmla="*/ 594396 h 1703784"/>
                <a:gd name="connsiteX1725" fmla="*/ 544814 w 2571750"/>
                <a:gd name="connsiteY1725" fmla="*/ 592274 h 1703784"/>
                <a:gd name="connsiteX1726" fmla="*/ 542499 w 2571750"/>
                <a:gd name="connsiteY1726" fmla="*/ 592981 h 1703784"/>
                <a:gd name="connsiteX1727" fmla="*/ 549314 w 2571750"/>
                <a:gd name="connsiteY1727" fmla="*/ 591117 h 1703784"/>
                <a:gd name="connsiteX1728" fmla="*/ 547707 w 2571750"/>
                <a:gd name="connsiteY1728" fmla="*/ 591503 h 1703784"/>
                <a:gd name="connsiteX1729" fmla="*/ 547257 w 2571750"/>
                <a:gd name="connsiteY1729" fmla="*/ 591631 h 1703784"/>
                <a:gd name="connsiteX1730" fmla="*/ 545071 w 2571750"/>
                <a:gd name="connsiteY1730" fmla="*/ 592146 h 1703784"/>
                <a:gd name="connsiteX1731" fmla="*/ 551436 w 2571750"/>
                <a:gd name="connsiteY1731" fmla="*/ 590731 h 1703784"/>
                <a:gd name="connsiteX1732" fmla="*/ 549893 w 2571750"/>
                <a:gd name="connsiteY1732" fmla="*/ 590731 h 1703784"/>
                <a:gd name="connsiteX1733" fmla="*/ 557351 w 2571750"/>
                <a:gd name="connsiteY1733" fmla="*/ 453271 h 1703784"/>
                <a:gd name="connsiteX1734" fmla="*/ 558251 w 2571750"/>
                <a:gd name="connsiteY1734" fmla="*/ 454750 h 1703784"/>
                <a:gd name="connsiteX1735" fmla="*/ 556579 w 2571750"/>
                <a:gd name="connsiteY1735" fmla="*/ 453271 h 1703784"/>
                <a:gd name="connsiteX1736" fmla="*/ 558379 w 2571750"/>
                <a:gd name="connsiteY1736" fmla="*/ 455071 h 1703784"/>
                <a:gd name="connsiteX1737" fmla="*/ 558894 w 2571750"/>
                <a:gd name="connsiteY1737" fmla="*/ 456743 h 1703784"/>
                <a:gd name="connsiteX1738" fmla="*/ 557608 w 2571750"/>
                <a:gd name="connsiteY1738" fmla="*/ 455071 h 1703784"/>
                <a:gd name="connsiteX1739" fmla="*/ 551950 w 2571750"/>
                <a:gd name="connsiteY1739" fmla="*/ 439255 h 1703784"/>
                <a:gd name="connsiteX1740" fmla="*/ 550664 w 2571750"/>
                <a:gd name="connsiteY1740" fmla="*/ 437583 h 1703784"/>
                <a:gd name="connsiteX1741" fmla="*/ 551371 w 2571750"/>
                <a:gd name="connsiteY1741" fmla="*/ 439255 h 1703784"/>
                <a:gd name="connsiteX1742" fmla="*/ 549828 w 2571750"/>
                <a:gd name="connsiteY1742" fmla="*/ 436040 h 1703784"/>
                <a:gd name="connsiteX1743" fmla="*/ 549828 w 2571750"/>
                <a:gd name="connsiteY1743" fmla="*/ 436040 h 1703784"/>
                <a:gd name="connsiteX1744" fmla="*/ 550150 w 2571750"/>
                <a:gd name="connsiteY1744" fmla="*/ 436748 h 1703784"/>
                <a:gd name="connsiteX1745" fmla="*/ 549250 w 2571750"/>
                <a:gd name="connsiteY1745" fmla="*/ 436040 h 1703784"/>
                <a:gd name="connsiteX1746" fmla="*/ 502315 w 2571750"/>
                <a:gd name="connsiteY1746" fmla="*/ 500334 h 1703784"/>
                <a:gd name="connsiteX1747" fmla="*/ 502315 w 2571750"/>
                <a:gd name="connsiteY1747" fmla="*/ 499112 h 1703784"/>
                <a:gd name="connsiteX1748" fmla="*/ 502315 w 2571750"/>
                <a:gd name="connsiteY1748" fmla="*/ 499112 h 1703784"/>
                <a:gd name="connsiteX1749" fmla="*/ 501737 w 2571750"/>
                <a:gd name="connsiteY1749" fmla="*/ 500398 h 1703784"/>
                <a:gd name="connsiteX1750" fmla="*/ 501737 w 2571750"/>
                <a:gd name="connsiteY1750" fmla="*/ 497891 h 1703784"/>
                <a:gd name="connsiteX1751" fmla="*/ 502058 w 2571750"/>
                <a:gd name="connsiteY1751" fmla="*/ 498405 h 1703784"/>
                <a:gd name="connsiteX1752" fmla="*/ 501158 w 2571750"/>
                <a:gd name="connsiteY1752" fmla="*/ 497955 h 1703784"/>
                <a:gd name="connsiteX1753" fmla="*/ 501094 w 2571750"/>
                <a:gd name="connsiteY1753" fmla="*/ 497248 h 1703784"/>
                <a:gd name="connsiteX1754" fmla="*/ 500579 w 2571750"/>
                <a:gd name="connsiteY1754" fmla="*/ 496734 h 1703784"/>
                <a:gd name="connsiteX1755" fmla="*/ 499036 w 2571750"/>
                <a:gd name="connsiteY1755" fmla="*/ 495705 h 1703784"/>
                <a:gd name="connsiteX1756" fmla="*/ 499744 w 2571750"/>
                <a:gd name="connsiteY1756" fmla="*/ 496155 h 1703784"/>
                <a:gd name="connsiteX1757" fmla="*/ 498458 w 2571750"/>
                <a:gd name="connsiteY1757" fmla="*/ 495769 h 1703784"/>
                <a:gd name="connsiteX1758" fmla="*/ 497236 w 2571750"/>
                <a:gd name="connsiteY1758" fmla="*/ 494869 h 1703784"/>
                <a:gd name="connsiteX1759" fmla="*/ 498136 w 2571750"/>
                <a:gd name="connsiteY1759" fmla="*/ 495255 h 1703784"/>
                <a:gd name="connsiteX1760" fmla="*/ 493957 w 2571750"/>
                <a:gd name="connsiteY1760" fmla="*/ 493712 h 1703784"/>
                <a:gd name="connsiteX1761" fmla="*/ 494793 w 2571750"/>
                <a:gd name="connsiteY1761" fmla="*/ 493712 h 1703784"/>
                <a:gd name="connsiteX1762" fmla="*/ 495500 w 2571750"/>
                <a:gd name="connsiteY1762" fmla="*/ 494162 h 1703784"/>
                <a:gd name="connsiteX1763" fmla="*/ 496400 w 2571750"/>
                <a:gd name="connsiteY1763" fmla="*/ 494162 h 1703784"/>
                <a:gd name="connsiteX1764" fmla="*/ 492671 w 2571750"/>
                <a:gd name="connsiteY1764" fmla="*/ 493455 h 1703784"/>
                <a:gd name="connsiteX1765" fmla="*/ 492671 w 2571750"/>
                <a:gd name="connsiteY1765" fmla="*/ 493455 h 1703784"/>
                <a:gd name="connsiteX1766" fmla="*/ 492671 w 2571750"/>
                <a:gd name="connsiteY1766" fmla="*/ 493455 h 1703784"/>
                <a:gd name="connsiteX1767" fmla="*/ 493507 w 2571750"/>
                <a:gd name="connsiteY1767" fmla="*/ 493455 h 1703784"/>
                <a:gd name="connsiteX1768" fmla="*/ 492671 w 2571750"/>
                <a:gd name="connsiteY1768" fmla="*/ 486254 h 1703784"/>
                <a:gd name="connsiteX1769" fmla="*/ 492671 w 2571750"/>
                <a:gd name="connsiteY1769" fmla="*/ 484646 h 1703784"/>
                <a:gd name="connsiteX1770" fmla="*/ 492028 w 2571750"/>
                <a:gd name="connsiteY1770" fmla="*/ 486318 h 1703784"/>
                <a:gd name="connsiteX1771" fmla="*/ 450109 w 2571750"/>
                <a:gd name="connsiteY1771" fmla="*/ 647888 h 1703784"/>
                <a:gd name="connsiteX1772" fmla="*/ 450430 w 2571750"/>
                <a:gd name="connsiteY1772" fmla="*/ 648853 h 1703784"/>
                <a:gd name="connsiteX1773" fmla="*/ 449466 w 2571750"/>
                <a:gd name="connsiteY1773" fmla="*/ 647953 h 1703784"/>
                <a:gd name="connsiteX1774" fmla="*/ 450494 w 2571750"/>
                <a:gd name="connsiteY1774" fmla="*/ 649238 h 1703784"/>
                <a:gd name="connsiteX1775" fmla="*/ 450494 w 2571750"/>
                <a:gd name="connsiteY1775" fmla="*/ 650460 h 1703784"/>
                <a:gd name="connsiteX1776" fmla="*/ 448244 w 2571750"/>
                <a:gd name="connsiteY1776" fmla="*/ 667562 h 1703784"/>
                <a:gd name="connsiteX1777" fmla="*/ 447794 w 2571750"/>
                <a:gd name="connsiteY1777" fmla="*/ 667948 h 1703784"/>
                <a:gd name="connsiteX1778" fmla="*/ 446958 w 2571750"/>
                <a:gd name="connsiteY1778" fmla="*/ 668784 h 1703784"/>
                <a:gd name="connsiteX1779" fmla="*/ 446380 w 2571750"/>
                <a:gd name="connsiteY1779" fmla="*/ 669427 h 1703784"/>
                <a:gd name="connsiteX1780" fmla="*/ 445544 w 2571750"/>
                <a:gd name="connsiteY1780" fmla="*/ 670391 h 1703784"/>
                <a:gd name="connsiteX1781" fmla="*/ 444772 w 2571750"/>
                <a:gd name="connsiteY1781" fmla="*/ 671355 h 1703784"/>
                <a:gd name="connsiteX1782" fmla="*/ 449144 w 2571750"/>
                <a:gd name="connsiteY1782" fmla="*/ 667112 h 1703784"/>
                <a:gd name="connsiteX1783" fmla="*/ 449659 w 2571750"/>
                <a:gd name="connsiteY1783" fmla="*/ 666662 h 1703784"/>
                <a:gd name="connsiteX1784" fmla="*/ 448501 w 2571750"/>
                <a:gd name="connsiteY1784" fmla="*/ 667176 h 1703784"/>
                <a:gd name="connsiteX1785" fmla="*/ 450945 w 2571750"/>
                <a:gd name="connsiteY1785" fmla="*/ 658111 h 1703784"/>
                <a:gd name="connsiteX1786" fmla="*/ 450945 w 2571750"/>
                <a:gd name="connsiteY1786" fmla="*/ 652968 h 1703784"/>
                <a:gd name="connsiteX1787" fmla="*/ 450302 w 2571750"/>
                <a:gd name="connsiteY1787" fmla="*/ 658175 h 1703784"/>
                <a:gd name="connsiteX1788" fmla="*/ 449723 w 2571750"/>
                <a:gd name="connsiteY1788" fmla="*/ 666533 h 1703784"/>
                <a:gd name="connsiteX1789" fmla="*/ 450173 w 2571750"/>
                <a:gd name="connsiteY1789" fmla="*/ 665440 h 1703784"/>
                <a:gd name="connsiteX1790" fmla="*/ 449080 w 2571750"/>
                <a:gd name="connsiteY1790" fmla="*/ 666341 h 1703784"/>
                <a:gd name="connsiteX1791" fmla="*/ 450237 w 2571750"/>
                <a:gd name="connsiteY1791" fmla="*/ 665119 h 1703784"/>
                <a:gd name="connsiteX1792" fmla="*/ 450559 w 2571750"/>
                <a:gd name="connsiteY1792" fmla="*/ 663383 h 1703784"/>
                <a:gd name="connsiteX1793" fmla="*/ 449594 w 2571750"/>
                <a:gd name="connsiteY1793" fmla="*/ 665183 h 1703784"/>
                <a:gd name="connsiteX1794" fmla="*/ 450559 w 2571750"/>
                <a:gd name="connsiteY1794" fmla="*/ 663383 h 1703784"/>
                <a:gd name="connsiteX1795" fmla="*/ 450559 w 2571750"/>
                <a:gd name="connsiteY1795" fmla="*/ 661133 h 1703784"/>
                <a:gd name="connsiteX1796" fmla="*/ 450559 w 2571750"/>
                <a:gd name="connsiteY1796" fmla="*/ 660811 h 1703784"/>
                <a:gd name="connsiteX1797" fmla="*/ 450559 w 2571750"/>
                <a:gd name="connsiteY1797" fmla="*/ 658368 h 1703784"/>
                <a:gd name="connsiteX1798" fmla="*/ 450173 w 2571750"/>
                <a:gd name="connsiteY1798" fmla="*/ 660876 h 1703784"/>
                <a:gd name="connsiteX1799" fmla="*/ 450559 w 2571750"/>
                <a:gd name="connsiteY1799" fmla="*/ 650589 h 1703784"/>
                <a:gd name="connsiteX1800" fmla="*/ 450559 w 2571750"/>
                <a:gd name="connsiteY1800" fmla="*/ 652839 h 1703784"/>
                <a:gd name="connsiteX1801" fmla="*/ 450045 w 2571750"/>
                <a:gd name="connsiteY1801" fmla="*/ 650653 h 1703784"/>
                <a:gd name="connsiteX1802" fmla="*/ 461296 w 2571750"/>
                <a:gd name="connsiteY1802" fmla="*/ 686143 h 1703784"/>
                <a:gd name="connsiteX1803" fmla="*/ 460910 w 2571750"/>
                <a:gd name="connsiteY1803" fmla="*/ 686143 h 1703784"/>
                <a:gd name="connsiteX1804" fmla="*/ 459496 w 2571750"/>
                <a:gd name="connsiteY1804" fmla="*/ 684986 h 1703784"/>
                <a:gd name="connsiteX1805" fmla="*/ 458981 w 2571750"/>
                <a:gd name="connsiteY1805" fmla="*/ 684986 h 1703784"/>
                <a:gd name="connsiteX1806" fmla="*/ 457695 w 2571750"/>
                <a:gd name="connsiteY1806" fmla="*/ 683957 h 1703784"/>
                <a:gd name="connsiteX1807" fmla="*/ 457181 w 2571750"/>
                <a:gd name="connsiteY1807" fmla="*/ 683957 h 1703784"/>
                <a:gd name="connsiteX1808" fmla="*/ 456024 w 2571750"/>
                <a:gd name="connsiteY1808" fmla="*/ 683185 h 1703784"/>
                <a:gd name="connsiteX1809" fmla="*/ 455638 w 2571750"/>
                <a:gd name="connsiteY1809" fmla="*/ 683185 h 1703784"/>
                <a:gd name="connsiteX1810" fmla="*/ 487463 w 2571750"/>
                <a:gd name="connsiteY1810" fmla="*/ 685243 h 1703784"/>
                <a:gd name="connsiteX1811" fmla="*/ 487463 w 2571750"/>
                <a:gd name="connsiteY1811" fmla="*/ 685757 h 1703784"/>
                <a:gd name="connsiteX1812" fmla="*/ 487463 w 2571750"/>
                <a:gd name="connsiteY1812" fmla="*/ 685629 h 1703784"/>
                <a:gd name="connsiteX1813" fmla="*/ 537163 w 2571750"/>
                <a:gd name="connsiteY1813" fmla="*/ 693601 h 1703784"/>
                <a:gd name="connsiteX1814" fmla="*/ 537163 w 2571750"/>
                <a:gd name="connsiteY1814" fmla="*/ 693601 h 1703784"/>
                <a:gd name="connsiteX1815" fmla="*/ 537163 w 2571750"/>
                <a:gd name="connsiteY1815" fmla="*/ 694630 h 1703784"/>
                <a:gd name="connsiteX1816" fmla="*/ 537163 w 2571750"/>
                <a:gd name="connsiteY1816" fmla="*/ 694630 h 1703784"/>
                <a:gd name="connsiteX1817" fmla="*/ 537163 w 2571750"/>
                <a:gd name="connsiteY1817" fmla="*/ 692958 h 1703784"/>
                <a:gd name="connsiteX1818" fmla="*/ 537163 w 2571750"/>
                <a:gd name="connsiteY1818" fmla="*/ 692958 h 1703784"/>
                <a:gd name="connsiteX1819" fmla="*/ 536648 w 2571750"/>
                <a:gd name="connsiteY1819" fmla="*/ 693022 h 1703784"/>
                <a:gd name="connsiteX1820" fmla="*/ 567059 w 2571750"/>
                <a:gd name="connsiteY1820" fmla="*/ 628665 h 1703784"/>
                <a:gd name="connsiteX1821" fmla="*/ 567059 w 2571750"/>
                <a:gd name="connsiteY1821" fmla="*/ 629050 h 1703784"/>
                <a:gd name="connsiteX1822" fmla="*/ 566352 w 2571750"/>
                <a:gd name="connsiteY1822" fmla="*/ 630079 h 1703784"/>
                <a:gd name="connsiteX1823" fmla="*/ 566352 w 2571750"/>
                <a:gd name="connsiteY1823" fmla="*/ 630465 h 1703784"/>
                <a:gd name="connsiteX1824" fmla="*/ 565323 w 2571750"/>
                <a:gd name="connsiteY1824" fmla="*/ 631750 h 1703784"/>
                <a:gd name="connsiteX1825" fmla="*/ 565323 w 2571750"/>
                <a:gd name="connsiteY1825" fmla="*/ 632136 h 1703784"/>
                <a:gd name="connsiteX1826" fmla="*/ 564102 w 2571750"/>
                <a:gd name="connsiteY1826" fmla="*/ 633551 h 1703784"/>
                <a:gd name="connsiteX1827" fmla="*/ 564102 w 2571750"/>
                <a:gd name="connsiteY1827" fmla="*/ 633872 h 1703784"/>
                <a:gd name="connsiteX1828" fmla="*/ 562816 w 2571750"/>
                <a:gd name="connsiteY1828" fmla="*/ 635287 h 1703784"/>
                <a:gd name="connsiteX1829" fmla="*/ 562816 w 2571750"/>
                <a:gd name="connsiteY1829" fmla="*/ 635287 h 1703784"/>
                <a:gd name="connsiteX1830" fmla="*/ 549507 w 2571750"/>
                <a:gd name="connsiteY1830" fmla="*/ 434240 h 1703784"/>
                <a:gd name="connsiteX1831" fmla="*/ 549507 w 2571750"/>
                <a:gd name="connsiteY1831" fmla="*/ 434690 h 1703784"/>
                <a:gd name="connsiteX1832" fmla="*/ 548993 w 2571750"/>
                <a:gd name="connsiteY1832" fmla="*/ 434047 h 1703784"/>
                <a:gd name="connsiteX1833" fmla="*/ 443872 w 2571750"/>
                <a:gd name="connsiteY1833" fmla="*/ 574079 h 1703784"/>
                <a:gd name="connsiteX1834" fmla="*/ 443872 w 2571750"/>
                <a:gd name="connsiteY1834" fmla="*/ 574079 h 1703784"/>
                <a:gd name="connsiteX1835" fmla="*/ 445544 w 2571750"/>
                <a:gd name="connsiteY1835" fmla="*/ 575622 h 1703784"/>
                <a:gd name="connsiteX1836" fmla="*/ 443358 w 2571750"/>
                <a:gd name="connsiteY1836" fmla="*/ 573886 h 1703784"/>
                <a:gd name="connsiteX1837" fmla="*/ 443101 w 2571750"/>
                <a:gd name="connsiteY1837" fmla="*/ 572986 h 1703784"/>
                <a:gd name="connsiteX1838" fmla="*/ 442522 w 2571750"/>
                <a:gd name="connsiteY1838" fmla="*/ 571957 h 1703784"/>
                <a:gd name="connsiteX1839" fmla="*/ 441365 w 2571750"/>
                <a:gd name="connsiteY1839" fmla="*/ 570028 h 1703784"/>
                <a:gd name="connsiteX1840" fmla="*/ 441365 w 2571750"/>
                <a:gd name="connsiteY1840" fmla="*/ 569450 h 1703784"/>
                <a:gd name="connsiteX1841" fmla="*/ 440850 w 2571750"/>
                <a:gd name="connsiteY1841" fmla="*/ 569900 h 1703784"/>
                <a:gd name="connsiteX1842" fmla="*/ 439886 w 2571750"/>
                <a:gd name="connsiteY1842" fmla="*/ 679778 h 1703784"/>
                <a:gd name="connsiteX1843" fmla="*/ 439886 w 2571750"/>
                <a:gd name="connsiteY1843" fmla="*/ 681192 h 1703784"/>
                <a:gd name="connsiteX1844" fmla="*/ 439372 w 2571750"/>
                <a:gd name="connsiteY1844" fmla="*/ 679585 h 1703784"/>
                <a:gd name="connsiteX1845" fmla="*/ 444065 w 2571750"/>
                <a:gd name="connsiteY1845" fmla="*/ 672449 h 1703784"/>
                <a:gd name="connsiteX1846" fmla="*/ 442908 w 2571750"/>
                <a:gd name="connsiteY1846" fmla="*/ 674184 h 1703784"/>
                <a:gd name="connsiteX1847" fmla="*/ 442265 w 2571750"/>
                <a:gd name="connsiteY1847" fmla="*/ 675084 h 1703784"/>
                <a:gd name="connsiteX1848" fmla="*/ 441365 w 2571750"/>
                <a:gd name="connsiteY1848" fmla="*/ 676692 h 1703784"/>
                <a:gd name="connsiteX1849" fmla="*/ 440850 w 2571750"/>
                <a:gd name="connsiteY1849" fmla="*/ 677656 h 1703784"/>
                <a:gd name="connsiteX1850" fmla="*/ 440207 w 2571750"/>
                <a:gd name="connsiteY1850" fmla="*/ 679006 h 1703784"/>
                <a:gd name="connsiteX1851" fmla="*/ 440336 w 2571750"/>
                <a:gd name="connsiteY1851" fmla="*/ 677463 h 1703784"/>
                <a:gd name="connsiteX1852" fmla="*/ 449466 w 2571750"/>
                <a:gd name="connsiteY1852" fmla="*/ 688843 h 1703784"/>
                <a:gd name="connsiteX1853" fmla="*/ 449466 w 2571750"/>
                <a:gd name="connsiteY1853" fmla="*/ 688843 h 1703784"/>
                <a:gd name="connsiteX1854" fmla="*/ 450880 w 2571750"/>
                <a:gd name="connsiteY1854" fmla="*/ 686143 h 1703784"/>
                <a:gd name="connsiteX1855" fmla="*/ 450880 w 2571750"/>
                <a:gd name="connsiteY1855" fmla="*/ 686143 h 1703784"/>
                <a:gd name="connsiteX1856" fmla="*/ 474926 w 2571750"/>
                <a:gd name="connsiteY1856" fmla="*/ 709289 h 1703784"/>
                <a:gd name="connsiteX1857" fmla="*/ 474926 w 2571750"/>
                <a:gd name="connsiteY1857" fmla="*/ 709289 h 1703784"/>
                <a:gd name="connsiteX1858" fmla="*/ 538320 w 2571750"/>
                <a:gd name="connsiteY1858" fmla="*/ 698616 h 1703784"/>
                <a:gd name="connsiteX1859" fmla="*/ 538320 w 2571750"/>
                <a:gd name="connsiteY1859" fmla="*/ 700931 h 1703784"/>
                <a:gd name="connsiteX1860" fmla="*/ 537806 w 2571750"/>
                <a:gd name="connsiteY1860" fmla="*/ 698487 h 1703784"/>
                <a:gd name="connsiteX1861" fmla="*/ 537806 w 2571750"/>
                <a:gd name="connsiteY1861" fmla="*/ 696559 h 1703784"/>
                <a:gd name="connsiteX1862" fmla="*/ 538320 w 2571750"/>
                <a:gd name="connsiteY1862" fmla="*/ 698487 h 1703784"/>
                <a:gd name="connsiteX1863" fmla="*/ 537291 w 2571750"/>
                <a:gd name="connsiteY1863" fmla="*/ 696366 h 1703784"/>
                <a:gd name="connsiteX1864" fmla="*/ 603899 w 2571750"/>
                <a:gd name="connsiteY1864" fmla="*/ 530938 h 1703784"/>
                <a:gd name="connsiteX1865" fmla="*/ 603899 w 2571750"/>
                <a:gd name="connsiteY1865" fmla="*/ 530938 h 1703784"/>
                <a:gd name="connsiteX1866" fmla="*/ 604800 w 2571750"/>
                <a:gd name="connsiteY1866" fmla="*/ 530938 h 1703784"/>
                <a:gd name="connsiteX1867" fmla="*/ 604800 w 2571750"/>
                <a:gd name="connsiteY1867" fmla="*/ 530938 h 1703784"/>
                <a:gd name="connsiteX1868" fmla="*/ 716221 w 2571750"/>
                <a:gd name="connsiteY1868" fmla="*/ 803158 h 1703784"/>
                <a:gd name="connsiteX1869" fmla="*/ 715320 w 2571750"/>
                <a:gd name="connsiteY1869" fmla="*/ 803608 h 1703784"/>
                <a:gd name="connsiteX1870" fmla="*/ 677644 w 2571750"/>
                <a:gd name="connsiteY1870" fmla="*/ 823153 h 1703784"/>
                <a:gd name="connsiteX1871" fmla="*/ 677130 w 2571750"/>
                <a:gd name="connsiteY1871" fmla="*/ 823153 h 1703784"/>
                <a:gd name="connsiteX1872" fmla="*/ 676037 w 2571750"/>
                <a:gd name="connsiteY1872" fmla="*/ 823860 h 1703784"/>
                <a:gd name="connsiteX1873" fmla="*/ 675266 w 2571750"/>
                <a:gd name="connsiteY1873" fmla="*/ 824182 h 1703784"/>
                <a:gd name="connsiteX1874" fmla="*/ 674623 w 2571750"/>
                <a:gd name="connsiteY1874" fmla="*/ 824439 h 1703784"/>
                <a:gd name="connsiteX1875" fmla="*/ 673722 w 2571750"/>
                <a:gd name="connsiteY1875" fmla="*/ 824439 h 1703784"/>
                <a:gd name="connsiteX1876" fmla="*/ 649805 w 2571750"/>
                <a:gd name="connsiteY1876" fmla="*/ 874138 h 1703784"/>
                <a:gd name="connsiteX1877" fmla="*/ 648905 w 2571750"/>
                <a:gd name="connsiteY1877" fmla="*/ 873752 h 1703784"/>
                <a:gd name="connsiteX1878" fmla="*/ 648391 w 2571750"/>
                <a:gd name="connsiteY1878" fmla="*/ 829132 h 1703784"/>
                <a:gd name="connsiteX1879" fmla="*/ 648391 w 2571750"/>
                <a:gd name="connsiteY1879" fmla="*/ 829904 h 1703784"/>
                <a:gd name="connsiteX1880" fmla="*/ 647684 w 2571750"/>
                <a:gd name="connsiteY1880" fmla="*/ 829132 h 1703784"/>
                <a:gd name="connsiteX1881" fmla="*/ 646333 w 2571750"/>
                <a:gd name="connsiteY1881" fmla="*/ 847649 h 1703784"/>
                <a:gd name="connsiteX1882" fmla="*/ 646333 w 2571750"/>
                <a:gd name="connsiteY1882" fmla="*/ 848099 h 1703784"/>
                <a:gd name="connsiteX1883" fmla="*/ 645626 w 2571750"/>
                <a:gd name="connsiteY1883" fmla="*/ 847649 h 1703784"/>
                <a:gd name="connsiteX1884" fmla="*/ 645819 w 2571750"/>
                <a:gd name="connsiteY1884" fmla="*/ 850028 h 1703784"/>
                <a:gd name="connsiteX1885" fmla="*/ 645819 w 2571750"/>
                <a:gd name="connsiteY1885" fmla="*/ 850542 h 1703784"/>
                <a:gd name="connsiteX1886" fmla="*/ 645112 w 2571750"/>
                <a:gd name="connsiteY1886" fmla="*/ 850028 h 1703784"/>
                <a:gd name="connsiteX1887" fmla="*/ 646848 w 2571750"/>
                <a:gd name="connsiteY1887" fmla="*/ 872916 h 1703784"/>
                <a:gd name="connsiteX1888" fmla="*/ 645498 w 2571750"/>
                <a:gd name="connsiteY1888" fmla="*/ 872273 h 1703784"/>
                <a:gd name="connsiteX1889" fmla="*/ 646848 w 2571750"/>
                <a:gd name="connsiteY1889" fmla="*/ 845334 h 1703784"/>
                <a:gd name="connsiteX1890" fmla="*/ 646848 w 2571750"/>
                <a:gd name="connsiteY1890" fmla="*/ 844370 h 1703784"/>
                <a:gd name="connsiteX1891" fmla="*/ 646012 w 2571750"/>
                <a:gd name="connsiteY1891" fmla="*/ 845334 h 1703784"/>
                <a:gd name="connsiteX1892" fmla="*/ 647169 w 2571750"/>
                <a:gd name="connsiteY1892" fmla="*/ 842184 h 1703784"/>
                <a:gd name="connsiteX1893" fmla="*/ 647169 w 2571750"/>
                <a:gd name="connsiteY1893" fmla="*/ 840770 h 1703784"/>
                <a:gd name="connsiteX1894" fmla="*/ 646333 w 2571750"/>
                <a:gd name="connsiteY1894" fmla="*/ 842184 h 1703784"/>
                <a:gd name="connsiteX1895" fmla="*/ 647169 w 2571750"/>
                <a:gd name="connsiteY1895" fmla="*/ 838648 h 1703784"/>
                <a:gd name="connsiteX1896" fmla="*/ 647169 w 2571750"/>
                <a:gd name="connsiteY1896" fmla="*/ 836848 h 1703784"/>
                <a:gd name="connsiteX1897" fmla="*/ 647169 w 2571750"/>
                <a:gd name="connsiteY1897" fmla="*/ 835112 h 1703784"/>
                <a:gd name="connsiteX1898" fmla="*/ 647169 w 2571750"/>
                <a:gd name="connsiteY1898" fmla="*/ 833376 h 1703784"/>
                <a:gd name="connsiteX1899" fmla="*/ 646848 w 2571750"/>
                <a:gd name="connsiteY1899" fmla="*/ 835112 h 1703784"/>
                <a:gd name="connsiteX1900" fmla="*/ 647169 w 2571750"/>
                <a:gd name="connsiteY1900" fmla="*/ 832797 h 1703784"/>
                <a:gd name="connsiteX1901" fmla="*/ 647169 w 2571750"/>
                <a:gd name="connsiteY1901" fmla="*/ 831383 h 1703784"/>
                <a:gd name="connsiteX1902" fmla="*/ 647041 w 2571750"/>
                <a:gd name="connsiteY1902" fmla="*/ 832797 h 1703784"/>
                <a:gd name="connsiteX1903" fmla="*/ 647876 w 2571750"/>
                <a:gd name="connsiteY1903" fmla="*/ 828682 h 1703784"/>
                <a:gd name="connsiteX1904" fmla="*/ 648262 w 2571750"/>
                <a:gd name="connsiteY1904" fmla="*/ 825725 h 1703784"/>
                <a:gd name="connsiteX1905" fmla="*/ 647748 w 2571750"/>
                <a:gd name="connsiteY1905" fmla="*/ 828682 h 1703784"/>
                <a:gd name="connsiteX1906" fmla="*/ 641447 w 2571750"/>
                <a:gd name="connsiteY1906" fmla="*/ 870409 h 1703784"/>
                <a:gd name="connsiteX1907" fmla="*/ 643183 w 2571750"/>
                <a:gd name="connsiteY1907" fmla="*/ 871309 h 1703784"/>
                <a:gd name="connsiteX1908" fmla="*/ 844679 w 2571750"/>
                <a:gd name="connsiteY1908" fmla="*/ 1013527 h 1703784"/>
                <a:gd name="connsiteX1909" fmla="*/ 845515 w 2571750"/>
                <a:gd name="connsiteY1909" fmla="*/ 1013527 h 1703784"/>
                <a:gd name="connsiteX1910" fmla="*/ 842043 w 2571750"/>
                <a:gd name="connsiteY1910" fmla="*/ 1014298 h 1703784"/>
                <a:gd name="connsiteX1911" fmla="*/ 842751 w 2571750"/>
                <a:gd name="connsiteY1911" fmla="*/ 1014298 h 1703784"/>
                <a:gd name="connsiteX1912" fmla="*/ 891550 w 2571750"/>
                <a:gd name="connsiteY1912" fmla="*/ 963635 h 1703784"/>
                <a:gd name="connsiteX1913" fmla="*/ 891550 w 2571750"/>
                <a:gd name="connsiteY1913" fmla="*/ 963635 h 1703784"/>
                <a:gd name="connsiteX1914" fmla="*/ 889942 w 2571750"/>
                <a:gd name="connsiteY1914" fmla="*/ 963635 h 1703784"/>
                <a:gd name="connsiteX1915" fmla="*/ 891100 w 2571750"/>
                <a:gd name="connsiteY1915" fmla="*/ 963635 h 1703784"/>
                <a:gd name="connsiteX1916" fmla="*/ 884670 w 2571750"/>
                <a:gd name="connsiteY1916" fmla="*/ 963185 h 1703784"/>
                <a:gd name="connsiteX1917" fmla="*/ 884606 w 2571750"/>
                <a:gd name="connsiteY1917" fmla="*/ 963249 h 1703784"/>
                <a:gd name="connsiteX1918" fmla="*/ 882999 w 2571750"/>
                <a:gd name="connsiteY1918" fmla="*/ 963249 h 1703784"/>
                <a:gd name="connsiteX1919" fmla="*/ 882291 w 2571750"/>
                <a:gd name="connsiteY1919" fmla="*/ 963249 h 1703784"/>
                <a:gd name="connsiteX1920" fmla="*/ 880877 w 2571750"/>
                <a:gd name="connsiteY1920" fmla="*/ 963249 h 1703784"/>
                <a:gd name="connsiteX1921" fmla="*/ 879720 w 2571750"/>
                <a:gd name="connsiteY1921" fmla="*/ 963249 h 1703784"/>
                <a:gd name="connsiteX1922" fmla="*/ 878498 w 2571750"/>
                <a:gd name="connsiteY1922" fmla="*/ 963249 h 1703784"/>
                <a:gd name="connsiteX1923" fmla="*/ 876826 w 2571750"/>
                <a:gd name="connsiteY1923" fmla="*/ 962928 h 1703784"/>
                <a:gd name="connsiteX1924" fmla="*/ 876826 w 2571750"/>
                <a:gd name="connsiteY1924" fmla="*/ 962928 h 1703784"/>
                <a:gd name="connsiteX1925" fmla="*/ 868725 w 2571750"/>
                <a:gd name="connsiteY1925" fmla="*/ 961899 h 1703784"/>
                <a:gd name="connsiteX1926" fmla="*/ 868725 w 2571750"/>
                <a:gd name="connsiteY1926" fmla="*/ 961899 h 1703784"/>
                <a:gd name="connsiteX1927" fmla="*/ 866668 w 2571750"/>
                <a:gd name="connsiteY1927" fmla="*/ 961899 h 1703784"/>
                <a:gd name="connsiteX1928" fmla="*/ 866668 w 2571750"/>
                <a:gd name="connsiteY1928" fmla="*/ 961899 h 1703784"/>
                <a:gd name="connsiteX1929" fmla="*/ 864803 w 2571750"/>
                <a:gd name="connsiteY1929" fmla="*/ 961899 h 1703784"/>
                <a:gd name="connsiteX1930" fmla="*/ 864289 w 2571750"/>
                <a:gd name="connsiteY1930" fmla="*/ 961899 h 1703784"/>
                <a:gd name="connsiteX1931" fmla="*/ 863260 w 2571750"/>
                <a:gd name="connsiteY1931" fmla="*/ 961578 h 1703784"/>
                <a:gd name="connsiteX1932" fmla="*/ 863260 w 2571750"/>
                <a:gd name="connsiteY1932" fmla="*/ 961578 h 1703784"/>
                <a:gd name="connsiteX1933" fmla="*/ 862103 w 2571750"/>
                <a:gd name="connsiteY1933" fmla="*/ 961578 h 1703784"/>
                <a:gd name="connsiteX1934" fmla="*/ 862103 w 2571750"/>
                <a:gd name="connsiteY1934" fmla="*/ 961578 h 1703784"/>
                <a:gd name="connsiteX1935" fmla="*/ 871040 w 2571750"/>
                <a:gd name="connsiteY1935" fmla="*/ 1006583 h 1703784"/>
                <a:gd name="connsiteX1936" fmla="*/ 852266 w 2571750"/>
                <a:gd name="connsiteY1936" fmla="*/ 1012562 h 1703784"/>
                <a:gd name="connsiteX1937" fmla="*/ 851109 w 2571750"/>
                <a:gd name="connsiteY1937" fmla="*/ 1012948 h 1703784"/>
                <a:gd name="connsiteX1938" fmla="*/ 871040 w 2571750"/>
                <a:gd name="connsiteY1938" fmla="*/ 1005490 h 1703784"/>
                <a:gd name="connsiteX1939" fmla="*/ 890328 w 2571750"/>
                <a:gd name="connsiteY1939" fmla="*/ 999768 h 1703784"/>
                <a:gd name="connsiteX1940" fmla="*/ 889621 w 2571750"/>
                <a:gd name="connsiteY1940" fmla="*/ 1000089 h 1703784"/>
                <a:gd name="connsiteX1941" fmla="*/ 889299 w 2571750"/>
                <a:gd name="connsiteY1941" fmla="*/ 1000218 h 1703784"/>
                <a:gd name="connsiteX1942" fmla="*/ 888142 w 2571750"/>
                <a:gd name="connsiteY1942" fmla="*/ 1000668 h 1703784"/>
                <a:gd name="connsiteX1943" fmla="*/ 887756 w 2571750"/>
                <a:gd name="connsiteY1943" fmla="*/ 1000861 h 1703784"/>
                <a:gd name="connsiteX1944" fmla="*/ 885635 w 2571750"/>
                <a:gd name="connsiteY1944" fmla="*/ 1001632 h 1703784"/>
                <a:gd name="connsiteX1945" fmla="*/ 885313 w 2571750"/>
                <a:gd name="connsiteY1945" fmla="*/ 1001761 h 1703784"/>
                <a:gd name="connsiteX1946" fmla="*/ 882934 w 2571750"/>
                <a:gd name="connsiteY1946" fmla="*/ 1002597 h 1703784"/>
                <a:gd name="connsiteX1947" fmla="*/ 882291 w 2571750"/>
                <a:gd name="connsiteY1947" fmla="*/ 1002790 h 1703784"/>
                <a:gd name="connsiteX1948" fmla="*/ 879334 w 2571750"/>
                <a:gd name="connsiteY1948" fmla="*/ 1003818 h 1703784"/>
                <a:gd name="connsiteX1949" fmla="*/ 879141 w 2571750"/>
                <a:gd name="connsiteY1949" fmla="*/ 1003883 h 1703784"/>
                <a:gd name="connsiteX1950" fmla="*/ 875669 w 2571750"/>
                <a:gd name="connsiteY1950" fmla="*/ 1005040 h 1703784"/>
                <a:gd name="connsiteX1951" fmla="*/ 874833 w 2571750"/>
                <a:gd name="connsiteY1951" fmla="*/ 1005362 h 1703784"/>
                <a:gd name="connsiteX1952" fmla="*/ 871747 w 2571750"/>
                <a:gd name="connsiteY1952" fmla="*/ 1006326 h 1703784"/>
                <a:gd name="connsiteX1953" fmla="*/ 847894 w 2571750"/>
                <a:gd name="connsiteY1953" fmla="*/ 1013913 h 1703784"/>
                <a:gd name="connsiteX1954" fmla="*/ 849309 w 2571750"/>
                <a:gd name="connsiteY1954" fmla="*/ 1013462 h 1703784"/>
                <a:gd name="connsiteX1955" fmla="*/ 877984 w 2571750"/>
                <a:gd name="connsiteY1955" fmla="*/ 769275 h 1703784"/>
                <a:gd name="connsiteX1956" fmla="*/ 851109 w 2571750"/>
                <a:gd name="connsiteY1956" fmla="*/ 775126 h 1703784"/>
                <a:gd name="connsiteX1957" fmla="*/ 828349 w 2571750"/>
                <a:gd name="connsiteY1957" fmla="*/ 761560 h 1703784"/>
                <a:gd name="connsiteX1958" fmla="*/ 813304 w 2571750"/>
                <a:gd name="connsiteY1958" fmla="*/ 746901 h 1703784"/>
                <a:gd name="connsiteX1959" fmla="*/ 815490 w 2571750"/>
                <a:gd name="connsiteY1959" fmla="*/ 739507 h 1703784"/>
                <a:gd name="connsiteX1960" fmla="*/ 822820 w 2571750"/>
                <a:gd name="connsiteY1960" fmla="*/ 713082 h 1703784"/>
                <a:gd name="connsiteX1961" fmla="*/ 811761 w 2571750"/>
                <a:gd name="connsiteY1961" fmla="*/ 698745 h 1703784"/>
                <a:gd name="connsiteX1962" fmla="*/ 797488 w 2571750"/>
                <a:gd name="connsiteY1962" fmla="*/ 677078 h 1703784"/>
                <a:gd name="connsiteX1963" fmla="*/ 792730 w 2571750"/>
                <a:gd name="connsiteY1963" fmla="*/ 660168 h 1703784"/>
                <a:gd name="connsiteX1964" fmla="*/ 799160 w 2571750"/>
                <a:gd name="connsiteY1964" fmla="*/ 642166 h 1703784"/>
                <a:gd name="connsiteX1965" fmla="*/ 821148 w 2571750"/>
                <a:gd name="connsiteY1965" fmla="*/ 628729 h 1703784"/>
                <a:gd name="connsiteX1966" fmla="*/ 821148 w 2571750"/>
                <a:gd name="connsiteY1966" fmla="*/ 628729 h 1703784"/>
                <a:gd name="connsiteX1967" fmla="*/ 823334 w 2571750"/>
                <a:gd name="connsiteY1967" fmla="*/ 627057 h 1703784"/>
                <a:gd name="connsiteX1968" fmla="*/ 849437 w 2571750"/>
                <a:gd name="connsiteY1968" fmla="*/ 618635 h 1703784"/>
                <a:gd name="connsiteX1969" fmla="*/ 868725 w 2571750"/>
                <a:gd name="connsiteY1969" fmla="*/ 622299 h 1703784"/>
                <a:gd name="connsiteX1970" fmla="*/ 870204 w 2571750"/>
                <a:gd name="connsiteY1970" fmla="*/ 640687 h 1703784"/>
                <a:gd name="connsiteX1971" fmla="*/ 858053 w 2571750"/>
                <a:gd name="connsiteY1971" fmla="*/ 643966 h 1703784"/>
                <a:gd name="connsiteX1972" fmla="*/ 842622 w 2571750"/>
                <a:gd name="connsiteY1972" fmla="*/ 649496 h 1703784"/>
                <a:gd name="connsiteX1973" fmla="*/ 840822 w 2571750"/>
                <a:gd name="connsiteY1973" fmla="*/ 656504 h 1703784"/>
                <a:gd name="connsiteX1974" fmla="*/ 834393 w 2571750"/>
                <a:gd name="connsiteY1974" fmla="*/ 660490 h 1703784"/>
                <a:gd name="connsiteX1975" fmla="*/ 843908 w 2571750"/>
                <a:gd name="connsiteY1975" fmla="*/ 668591 h 1703784"/>
                <a:gd name="connsiteX1976" fmla="*/ 847959 w 2571750"/>
                <a:gd name="connsiteY1976" fmla="*/ 678171 h 1703784"/>
                <a:gd name="connsiteX1977" fmla="*/ 856767 w 2571750"/>
                <a:gd name="connsiteY1977" fmla="*/ 683314 h 1703784"/>
                <a:gd name="connsiteX1978" fmla="*/ 862682 w 2571750"/>
                <a:gd name="connsiteY1978" fmla="*/ 689744 h 1703784"/>
                <a:gd name="connsiteX1979" fmla="*/ 866668 w 2571750"/>
                <a:gd name="connsiteY1979" fmla="*/ 704788 h 1703784"/>
                <a:gd name="connsiteX1980" fmla="*/ 868275 w 2571750"/>
                <a:gd name="connsiteY1980" fmla="*/ 696366 h 1703784"/>
                <a:gd name="connsiteX1981" fmla="*/ 874062 w 2571750"/>
                <a:gd name="connsiteY1981" fmla="*/ 694180 h 1703784"/>
                <a:gd name="connsiteX1982" fmla="*/ 883577 w 2571750"/>
                <a:gd name="connsiteY1982" fmla="*/ 705560 h 1703784"/>
                <a:gd name="connsiteX1983" fmla="*/ 889492 w 2571750"/>
                <a:gd name="connsiteY1983" fmla="*/ 712889 h 1703784"/>
                <a:gd name="connsiteX1984" fmla="*/ 876633 w 2571750"/>
                <a:gd name="connsiteY1984" fmla="*/ 715461 h 1703784"/>
                <a:gd name="connsiteX1985" fmla="*/ 865254 w 2571750"/>
                <a:gd name="connsiteY1985" fmla="*/ 715461 h 1703784"/>
                <a:gd name="connsiteX1986" fmla="*/ 867825 w 2571750"/>
                <a:gd name="connsiteY1986" fmla="*/ 725748 h 1703784"/>
                <a:gd name="connsiteX1987" fmla="*/ 868597 w 2571750"/>
                <a:gd name="connsiteY1987" fmla="*/ 733463 h 1703784"/>
                <a:gd name="connsiteX1988" fmla="*/ 875541 w 2571750"/>
                <a:gd name="connsiteY1988" fmla="*/ 736421 h 1703784"/>
                <a:gd name="connsiteX1989" fmla="*/ 878112 w 2571750"/>
                <a:gd name="connsiteY1989" fmla="*/ 746322 h 1703784"/>
                <a:gd name="connsiteX1990" fmla="*/ 878112 w 2571750"/>
                <a:gd name="connsiteY1990" fmla="*/ 762974 h 1703784"/>
                <a:gd name="connsiteX1991" fmla="*/ 878048 w 2571750"/>
                <a:gd name="connsiteY1991" fmla="*/ 768182 h 1703784"/>
                <a:gd name="connsiteX1992" fmla="*/ 966645 w 2571750"/>
                <a:gd name="connsiteY1992" fmla="*/ 870666 h 1703784"/>
                <a:gd name="connsiteX1993" fmla="*/ 967095 w 2571750"/>
                <a:gd name="connsiteY1993" fmla="*/ 871245 h 1703784"/>
                <a:gd name="connsiteX1994" fmla="*/ 966002 w 2571750"/>
                <a:gd name="connsiteY1994" fmla="*/ 869573 h 1703784"/>
                <a:gd name="connsiteX1995" fmla="*/ 966002 w 2571750"/>
                <a:gd name="connsiteY1995" fmla="*/ 869959 h 1703784"/>
                <a:gd name="connsiteX1996" fmla="*/ 966066 w 2571750"/>
                <a:gd name="connsiteY1996" fmla="*/ 868480 h 1703784"/>
                <a:gd name="connsiteX1997" fmla="*/ 1032610 w 2571750"/>
                <a:gd name="connsiteY1997" fmla="*/ 761109 h 1703784"/>
                <a:gd name="connsiteX1998" fmla="*/ 1039811 w 2571750"/>
                <a:gd name="connsiteY1998" fmla="*/ 762781 h 1703784"/>
                <a:gd name="connsiteX1999" fmla="*/ 1032675 w 2571750"/>
                <a:gd name="connsiteY1999" fmla="*/ 760017 h 1703784"/>
                <a:gd name="connsiteX2000" fmla="*/ 1052477 w 2571750"/>
                <a:gd name="connsiteY2000" fmla="*/ 766253 h 1703784"/>
                <a:gd name="connsiteX2001" fmla="*/ 1051191 w 2571750"/>
                <a:gd name="connsiteY2001" fmla="*/ 765932 h 1703784"/>
                <a:gd name="connsiteX2002" fmla="*/ 1052541 w 2571750"/>
                <a:gd name="connsiteY2002" fmla="*/ 765160 h 1703784"/>
                <a:gd name="connsiteX2003" fmla="*/ 1053891 w 2571750"/>
                <a:gd name="connsiteY2003" fmla="*/ 766896 h 1703784"/>
                <a:gd name="connsiteX2004" fmla="*/ 1052991 w 2571750"/>
                <a:gd name="connsiteY2004" fmla="*/ 766446 h 1703784"/>
                <a:gd name="connsiteX2005" fmla="*/ 1054470 w 2571750"/>
                <a:gd name="connsiteY2005" fmla="*/ 766896 h 1703784"/>
                <a:gd name="connsiteX2006" fmla="*/ 1055434 w 2571750"/>
                <a:gd name="connsiteY2006" fmla="*/ 767475 h 1703784"/>
                <a:gd name="connsiteX2007" fmla="*/ 1059678 w 2571750"/>
                <a:gd name="connsiteY2007" fmla="*/ 769725 h 1703784"/>
                <a:gd name="connsiteX2008" fmla="*/ 1060578 w 2571750"/>
                <a:gd name="connsiteY2008" fmla="*/ 769725 h 1703784"/>
                <a:gd name="connsiteX2009" fmla="*/ 1059742 w 2571750"/>
                <a:gd name="connsiteY2009" fmla="*/ 769211 h 1703784"/>
                <a:gd name="connsiteX2010" fmla="*/ 1061028 w 2571750"/>
                <a:gd name="connsiteY2010" fmla="*/ 769725 h 1703784"/>
                <a:gd name="connsiteX2011" fmla="*/ 1061992 w 2571750"/>
                <a:gd name="connsiteY2011" fmla="*/ 768696 h 1703784"/>
                <a:gd name="connsiteX2012" fmla="*/ 1061092 w 2571750"/>
                <a:gd name="connsiteY2012" fmla="*/ 768825 h 1703784"/>
                <a:gd name="connsiteX2013" fmla="*/ 1104234 w 2571750"/>
                <a:gd name="connsiteY2013" fmla="*/ 774290 h 1703784"/>
                <a:gd name="connsiteX2014" fmla="*/ 1104683 w 2571750"/>
                <a:gd name="connsiteY2014" fmla="*/ 774290 h 1703784"/>
                <a:gd name="connsiteX2015" fmla="*/ 1105648 w 2571750"/>
                <a:gd name="connsiteY2015" fmla="*/ 774290 h 1703784"/>
                <a:gd name="connsiteX2016" fmla="*/ 1105648 w 2571750"/>
                <a:gd name="connsiteY2016" fmla="*/ 774290 h 1703784"/>
                <a:gd name="connsiteX2017" fmla="*/ 1107898 w 2571750"/>
                <a:gd name="connsiteY2017" fmla="*/ 773968 h 1703784"/>
                <a:gd name="connsiteX2018" fmla="*/ 1107320 w 2571750"/>
                <a:gd name="connsiteY2018" fmla="*/ 773968 h 1703784"/>
                <a:gd name="connsiteX2019" fmla="*/ 1109184 w 2571750"/>
                <a:gd name="connsiteY2019" fmla="*/ 773647 h 1703784"/>
                <a:gd name="connsiteX2020" fmla="*/ 1110213 w 2571750"/>
                <a:gd name="connsiteY2020" fmla="*/ 773261 h 1703784"/>
                <a:gd name="connsiteX2021" fmla="*/ 1109248 w 2571750"/>
                <a:gd name="connsiteY2021" fmla="*/ 773582 h 1703784"/>
                <a:gd name="connsiteX2022" fmla="*/ 1138695 w 2571750"/>
                <a:gd name="connsiteY2022" fmla="*/ 766574 h 1703784"/>
                <a:gd name="connsiteX2023" fmla="*/ 1137730 w 2571750"/>
                <a:gd name="connsiteY2023" fmla="*/ 766574 h 1703784"/>
                <a:gd name="connsiteX2024" fmla="*/ 1136445 w 2571750"/>
                <a:gd name="connsiteY2024" fmla="*/ 766060 h 1703784"/>
                <a:gd name="connsiteX2025" fmla="*/ 1136445 w 2571750"/>
                <a:gd name="connsiteY2025" fmla="*/ 766060 h 1703784"/>
                <a:gd name="connsiteX2026" fmla="*/ 1128279 w 2571750"/>
                <a:gd name="connsiteY2026" fmla="*/ 762331 h 1703784"/>
                <a:gd name="connsiteX2027" fmla="*/ 1119471 w 2571750"/>
                <a:gd name="connsiteY2027" fmla="*/ 768117 h 1703784"/>
                <a:gd name="connsiteX2028" fmla="*/ 1128344 w 2571750"/>
                <a:gd name="connsiteY2028" fmla="*/ 761688 h 1703784"/>
                <a:gd name="connsiteX2029" fmla="*/ 1289978 w 2571750"/>
                <a:gd name="connsiteY2029" fmla="*/ 577872 h 1703784"/>
                <a:gd name="connsiteX2030" fmla="*/ 1289978 w 2571750"/>
                <a:gd name="connsiteY2030" fmla="*/ 577872 h 1703784"/>
                <a:gd name="connsiteX2031" fmla="*/ 1644429 w 2571750"/>
                <a:gd name="connsiteY2031" fmla="*/ 570864 h 1703784"/>
                <a:gd name="connsiteX2032" fmla="*/ 1644429 w 2571750"/>
                <a:gd name="connsiteY2032" fmla="*/ 570864 h 1703784"/>
                <a:gd name="connsiteX2033" fmla="*/ 1512499 w 2571750"/>
                <a:gd name="connsiteY2033" fmla="*/ 529974 h 1703784"/>
                <a:gd name="connsiteX2034" fmla="*/ 1545610 w 2571750"/>
                <a:gd name="connsiteY2034" fmla="*/ 498598 h 1703784"/>
                <a:gd name="connsiteX2035" fmla="*/ 1561555 w 2571750"/>
                <a:gd name="connsiteY2035" fmla="*/ 473202 h 1703784"/>
                <a:gd name="connsiteX2036" fmla="*/ 1547796 w 2571750"/>
                <a:gd name="connsiteY2036" fmla="*/ 517308 h 1703784"/>
                <a:gd name="connsiteX2037" fmla="*/ 1516356 w 2571750"/>
                <a:gd name="connsiteY2037" fmla="*/ 536596 h 1703784"/>
                <a:gd name="connsiteX2038" fmla="*/ 1488839 w 2571750"/>
                <a:gd name="connsiteY2038" fmla="*/ 544890 h 1703784"/>
                <a:gd name="connsiteX2039" fmla="*/ 1512563 w 2571750"/>
                <a:gd name="connsiteY2039" fmla="*/ 529331 h 1703784"/>
                <a:gd name="connsiteX2040" fmla="*/ 1301165 w 2571750"/>
                <a:gd name="connsiteY2040" fmla="*/ 582887 h 1703784"/>
                <a:gd name="connsiteX2041" fmla="*/ 1301165 w 2571750"/>
                <a:gd name="connsiteY2041" fmla="*/ 582887 h 1703784"/>
                <a:gd name="connsiteX2042" fmla="*/ 1641922 w 2571750"/>
                <a:gd name="connsiteY2042" fmla="*/ 570864 h 1703784"/>
                <a:gd name="connsiteX2043" fmla="*/ 1640250 w 2571750"/>
                <a:gd name="connsiteY2043" fmla="*/ 570864 h 1703784"/>
                <a:gd name="connsiteX2044" fmla="*/ 1642115 w 2571750"/>
                <a:gd name="connsiteY2044" fmla="*/ 570221 h 1703784"/>
                <a:gd name="connsiteX2045" fmla="*/ 1644494 w 2571750"/>
                <a:gd name="connsiteY2045" fmla="*/ 570864 h 1703784"/>
                <a:gd name="connsiteX2046" fmla="*/ 1649251 w 2571750"/>
                <a:gd name="connsiteY2046" fmla="*/ 572022 h 1703784"/>
                <a:gd name="connsiteX2047" fmla="*/ 1644687 w 2571750"/>
                <a:gd name="connsiteY2047" fmla="*/ 570221 h 1703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Lst>
              <a:rect l="l" t="t" r="r" b="b"/>
              <a:pathLst>
                <a:path w="2571750" h="1703784">
                  <a:moveTo>
                    <a:pt x="2543963" y="287007"/>
                  </a:moveTo>
                  <a:cubicBezTo>
                    <a:pt x="2548226" y="289328"/>
                    <a:pt x="2553080" y="290331"/>
                    <a:pt x="2557915" y="289901"/>
                  </a:cubicBezTo>
                  <a:cubicBezTo>
                    <a:pt x="2561065" y="289901"/>
                    <a:pt x="2557915" y="287007"/>
                    <a:pt x="2555022" y="286429"/>
                  </a:cubicBezTo>
                  <a:cubicBezTo>
                    <a:pt x="2552129" y="285850"/>
                    <a:pt x="2555536" y="283278"/>
                    <a:pt x="2557722" y="285336"/>
                  </a:cubicBezTo>
                  <a:cubicBezTo>
                    <a:pt x="2559908" y="287393"/>
                    <a:pt x="2564152" y="288293"/>
                    <a:pt x="2564538" y="286043"/>
                  </a:cubicBezTo>
                  <a:cubicBezTo>
                    <a:pt x="2564923" y="283793"/>
                    <a:pt x="2567109" y="279099"/>
                    <a:pt x="2570967" y="279292"/>
                  </a:cubicBezTo>
                  <a:cubicBezTo>
                    <a:pt x="2574824" y="279485"/>
                    <a:pt x="2576110" y="277235"/>
                    <a:pt x="2572446" y="275949"/>
                  </a:cubicBezTo>
                  <a:cubicBezTo>
                    <a:pt x="2565566" y="272843"/>
                    <a:pt x="2559330" y="268484"/>
                    <a:pt x="2554058" y="263090"/>
                  </a:cubicBezTo>
                  <a:cubicBezTo>
                    <a:pt x="2551164" y="258911"/>
                    <a:pt x="2536955" y="256661"/>
                    <a:pt x="2536955" y="259040"/>
                  </a:cubicBezTo>
                  <a:cubicBezTo>
                    <a:pt x="2536955" y="261418"/>
                    <a:pt x="2532391" y="258525"/>
                    <a:pt x="2531297" y="256146"/>
                  </a:cubicBezTo>
                  <a:cubicBezTo>
                    <a:pt x="2530205" y="253767"/>
                    <a:pt x="2515288" y="253382"/>
                    <a:pt x="2515096" y="256146"/>
                  </a:cubicBezTo>
                  <a:cubicBezTo>
                    <a:pt x="2514903" y="258911"/>
                    <a:pt x="2518632" y="258911"/>
                    <a:pt x="2520818" y="261869"/>
                  </a:cubicBezTo>
                  <a:cubicBezTo>
                    <a:pt x="2523004" y="264826"/>
                    <a:pt x="2517860" y="266433"/>
                    <a:pt x="2518953" y="269712"/>
                  </a:cubicBezTo>
                  <a:cubicBezTo>
                    <a:pt x="2520046" y="272991"/>
                    <a:pt x="2513488" y="268105"/>
                    <a:pt x="2511109" y="266240"/>
                  </a:cubicBezTo>
                  <a:cubicBezTo>
                    <a:pt x="2508731" y="264376"/>
                    <a:pt x="2509824" y="257239"/>
                    <a:pt x="2510531" y="253382"/>
                  </a:cubicBezTo>
                  <a:cubicBezTo>
                    <a:pt x="2511238" y="249524"/>
                    <a:pt x="2506287" y="250424"/>
                    <a:pt x="2505773" y="246952"/>
                  </a:cubicBezTo>
                  <a:cubicBezTo>
                    <a:pt x="2505259" y="243481"/>
                    <a:pt x="2488671" y="235765"/>
                    <a:pt x="2481663" y="232808"/>
                  </a:cubicBezTo>
                  <a:cubicBezTo>
                    <a:pt x="2474655" y="229850"/>
                    <a:pt x="2465718" y="226571"/>
                    <a:pt x="2463146" y="222714"/>
                  </a:cubicBezTo>
                  <a:cubicBezTo>
                    <a:pt x="2460574" y="218856"/>
                    <a:pt x="2448230" y="218663"/>
                    <a:pt x="2443472" y="213713"/>
                  </a:cubicBezTo>
                  <a:cubicBezTo>
                    <a:pt x="2433127" y="206370"/>
                    <a:pt x="2421259" y="201471"/>
                    <a:pt x="2408754" y="199375"/>
                  </a:cubicBezTo>
                  <a:cubicBezTo>
                    <a:pt x="2399753" y="198861"/>
                    <a:pt x="2401746" y="193910"/>
                    <a:pt x="2397374" y="194617"/>
                  </a:cubicBezTo>
                  <a:cubicBezTo>
                    <a:pt x="2387607" y="195029"/>
                    <a:pt x="2377828" y="194662"/>
                    <a:pt x="2368120" y="193524"/>
                  </a:cubicBezTo>
                  <a:cubicBezTo>
                    <a:pt x="2362269" y="192624"/>
                    <a:pt x="2360983" y="196996"/>
                    <a:pt x="2356740" y="195324"/>
                  </a:cubicBezTo>
                  <a:cubicBezTo>
                    <a:pt x="2352497" y="193653"/>
                    <a:pt x="2330637" y="185809"/>
                    <a:pt x="2328065" y="188895"/>
                  </a:cubicBezTo>
                  <a:cubicBezTo>
                    <a:pt x="2325493" y="191981"/>
                    <a:pt x="2326651" y="196032"/>
                    <a:pt x="2324079" y="196739"/>
                  </a:cubicBezTo>
                  <a:cubicBezTo>
                    <a:pt x="2321507" y="197446"/>
                    <a:pt x="2324079" y="201175"/>
                    <a:pt x="2330122" y="206705"/>
                  </a:cubicBezTo>
                  <a:cubicBezTo>
                    <a:pt x="2336166" y="212234"/>
                    <a:pt x="2332501" y="216413"/>
                    <a:pt x="2326972" y="218792"/>
                  </a:cubicBezTo>
                  <a:cubicBezTo>
                    <a:pt x="2320504" y="220180"/>
                    <a:pt x="2313824" y="217667"/>
                    <a:pt x="2309870" y="212362"/>
                  </a:cubicBezTo>
                  <a:cubicBezTo>
                    <a:pt x="2307170" y="208183"/>
                    <a:pt x="2299647" y="209983"/>
                    <a:pt x="2297783" y="204454"/>
                  </a:cubicBezTo>
                  <a:cubicBezTo>
                    <a:pt x="2295918" y="198925"/>
                    <a:pt x="2299969" y="198025"/>
                    <a:pt x="2303633" y="201175"/>
                  </a:cubicBezTo>
                  <a:cubicBezTo>
                    <a:pt x="2305974" y="203194"/>
                    <a:pt x="2309504" y="202930"/>
                    <a:pt x="2311522" y="200590"/>
                  </a:cubicBezTo>
                  <a:cubicBezTo>
                    <a:pt x="2312229" y="199774"/>
                    <a:pt x="2312679" y="198771"/>
                    <a:pt x="2312827" y="197703"/>
                  </a:cubicBezTo>
                  <a:cubicBezTo>
                    <a:pt x="2313406" y="193653"/>
                    <a:pt x="2302926" y="190888"/>
                    <a:pt x="2297204" y="191274"/>
                  </a:cubicBezTo>
                  <a:cubicBezTo>
                    <a:pt x="2291482" y="191660"/>
                    <a:pt x="2288396" y="199504"/>
                    <a:pt x="2282545" y="202847"/>
                  </a:cubicBezTo>
                  <a:cubicBezTo>
                    <a:pt x="2276694" y="206190"/>
                    <a:pt x="2253870" y="201561"/>
                    <a:pt x="2251491" y="199311"/>
                  </a:cubicBezTo>
                  <a:cubicBezTo>
                    <a:pt x="2249112" y="197061"/>
                    <a:pt x="2217287" y="199311"/>
                    <a:pt x="2214008" y="201561"/>
                  </a:cubicBezTo>
                  <a:cubicBezTo>
                    <a:pt x="2210729" y="203811"/>
                    <a:pt x="2213108" y="212362"/>
                    <a:pt x="2211436" y="213134"/>
                  </a:cubicBezTo>
                  <a:cubicBezTo>
                    <a:pt x="2209765" y="213905"/>
                    <a:pt x="2208157" y="203168"/>
                    <a:pt x="2208157" y="201175"/>
                  </a:cubicBezTo>
                  <a:cubicBezTo>
                    <a:pt x="2208157" y="199182"/>
                    <a:pt x="2204300" y="197703"/>
                    <a:pt x="2198577" y="197703"/>
                  </a:cubicBezTo>
                  <a:cubicBezTo>
                    <a:pt x="2192855" y="197703"/>
                    <a:pt x="2189576" y="197703"/>
                    <a:pt x="2192148" y="195132"/>
                  </a:cubicBezTo>
                  <a:cubicBezTo>
                    <a:pt x="2194720" y="192560"/>
                    <a:pt x="2189962" y="190310"/>
                    <a:pt x="2194334" y="187224"/>
                  </a:cubicBezTo>
                  <a:cubicBezTo>
                    <a:pt x="2198706" y="184137"/>
                    <a:pt x="2186297" y="174365"/>
                    <a:pt x="2174146" y="169543"/>
                  </a:cubicBezTo>
                  <a:cubicBezTo>
                    <a:pt x="2161994" y="164721"/>
                    <a:pt x="2134477" y="167550"/>
                    <a:pt x="2127083" y="169543"/>
                  </a:cubicBezTo>
                  <a:cubicBezTo>
                    <a:pt x="2117503" y="171118"/>
                    <a:pt x="2107782" y="171677"/>
                    <a:pt x="2098086" y="171214"/>
                  </a:cubicBezTo>
                  <a:cubicBezTo>
                    <a:pt x="2091078" y="171214"/>
                    <a:pt x="2096800" y="168450"/>
                    <a:pt x="2094807" y="165171"/>
                  </a:cubicBezTo>
                  <a:cubicBezTo>
                    <a:pt x="2092814" y="161892"/>
                    <a:pt x="2080791" y="157777"/>
                    <a:pt x="2079184" y="160542"/>
                  </a:cubicBezTo>
                  <a:cubicBezTo>
                    <a:pt x="2077577" y="163306"/>
                    <a:pt x="2074362" y="160542"/>
                    <a:pt x="2074362" y="158548"/>
                  </a:cubicBezTo>
                  <a:cubicBezTo>
                    <a:pt x="2074362" y="156555"/>
                    <a:pt x="2063175" y="152505"/>
                    <a:pt x="2058803" y="153405"/>
                  </a:cubicBezTo>
                  <a:cubicBezTo>
                    <a:pt x="2054431" y="154305"/>
                    <a:pt x="2052373" y="149354"/>
                    <a:pt x="2057453" y="149354"/>
                  </a:cubicBezTo>
                  <a:cubicBezTo>
                    <a:pt x="2062532" y="149354"/>
                    <a:pt x="2071469" y="150448"/>
                    <a:pt x="2067611" y="144597"/>
                  </a:cubicBezTo>
                  <a:cubicBezTo>
                    <a:pt x="2063753" y="138746"/>
                    <a:pt x="2030642" y="136881"/>
                    <a:pt x="2027556" y="138167"/>
                  </a:cubicBezTo>
                  <a:cubicBezTo>
                    <a:pt x="2024470" y="139453"/>
                    <a:pt x="2027556" y="143504"/>
                    <a:pt x="2020162" y="150255"/>
                  </a:cubicBezTo>
                  <a:cubicBezTo>
                    <a:pt x="2012769" y="157005"/>
                    <a:pt x="2006018" y="152505"/>
                    <a:pt x="2006982" y="149162"/>
                  </a:cubicBezTo>
                  <a:cubicBezTo>
                    <a:pt x="2007946" y="145818"/>
                    <a:pt x="2016690" y="146397"/>
                    <a:pt x="2016690" y="143118"/>
                  </a:cubicBezTo>
                  <a:cubicBezTo>
                    <a:pt x="2016690" y="139839"/>
                    <a:pt x="2004539" y="141639"/>
                    <a:pt x="2002739" y="138875"/>
                  </a:cubicBezTo>
                  <a:cubicBezTo>
                    <a:pt x="2000938" y="136110"/>
                    <a:pt x="2005310" y="134310"/>
                    <a:pt x="2009682" y="135596"/>
                  </a:cubicBezTo>
                  <a:cubicBezTo>
                    <a:pt x="2014054" y="136881"/>
                    <a:pt x="2021834" y="137589"/>
                    <a:pt x="2022219" y="135596"/>
                  </a:cubicBezTo>
                  <a:cubicBezTo>
                    <a:pt x="2022605" y="133603"/>
                    <a:pt x="2017655" y="133217"/>
                    <a:pt x="2010261" y="131931"/>
                  </a:cubicBezTo>
                  <a:cubicBezTo>
                    <a:pt x="1998945" y="129179"/>
                    <a:pt x="1987372" y="127630"/>
                    <a:pt x="1975735" y="127302"/>
                  </a:cubicBezTo>
                  <a:cubicBezTo>
                    <a:pt x="1966348" y="128266"/>
                    <a:pt x="1962105" y="123830"/>
                    <a:pt x="1957026" y="123444"/>
                  </a:cubicBezTo>
                  <a:cubicBezTo>
                    <a:pt x="1951946" y="123058"/>
                    <a:pt x="1951818" y="126209"/>
                    <a:pt x="1954261" y="129166"/>
                  </a:cubicBezTo>
                  <a:cubicBezTo>
                    <a:pt x="1956704" y="132124"/>
                    <a:pt x="1949311" y="133924"/>
                    <a:pt x="1943203" y="133024"/>
                  </a:cubicBezTo>
                  <a:cubicBezTo>
                    <a:pt x="1937095" y="132124"/>
                    <a:pt x="1928351" y="136303"/>
                    <a:pt x="1931822" y="140739"/>
                  </a:cubicBezTo>
                  <a:cubicBezTo>
                    <a:pt x="1935295" y="145175"/>
                    <a:pt x="1938831" y="139453"/>
                    <a:pt x="1941724" y="140739"/>
                  </a:cubicBezTo>
                  <a:cubicBezTo>
                    <a:pt x="1944617" y="142025"/>
                    <a:pt x="1934009" y="145304"/>
                    <a:pt x="1938445" y="147168"/>
                  </a:cubicBezTo>
                  <a:cubicBezTo>
                    <a:pt x="1942881" y="149033"/>
                    <a:pt x="1942110" y="153598"/>
                    <a:pt x="1942302" y="155591"/>
                  </a:cubicBezTo>
                  <a:cubicBezTo>
                    <a:pt x="1942495" y="157584"/>
                    <a:pt x="1934973" y="158870"/>
                    <a:pt x="1932208" y="155591"/>
                  </a:cubicBezTo>
                  <a:cubicBezTo>
                    <a:pt x="1929444" y="152312"/>
                    <a:pt x="1925779" y="155205"/>
                    <a:pt x="1920443" y="154884"/>
                  </a:cubicBezTo>
                  <a:cubicBezTo>
                    <a:pt x="1915106" y="154562"/>
                    <a:pt x="1911441" y="156877"/>
                    <a:pt x="1916971" y="157584"/>
                  </a:cubicBezTo>
                  <a:cubicBezTo>
                    <a:pt x="1922500" y="158291"/>
                    <a:pt x="1924300" y="161827"/>
                    <a:pt x="1916971" y="162599"/>
                  </a:cubicBezTo>
                  <a:cubicBezTo>
                    <a:pt x="1909641" y="163370"/>
                    <a:pt x="1911441" y="155784"/>
                    <a:pt x="1907005" y="156684"/>
                  </a:cubicBezTo>
                  <a:cubicBezTo>
                    <a:pt x="1902569" y="157584"/>
                    <a:pt x="1893054" y="153212"/>
                    <a:pt x="1887717" y="153405"/>
                  </a:cubicBezTo>
                  <a:cubicBezTo>
                    <a:pt x="1882381" y="153598"/>
                    <a:pt x="1880195" y="157584"/>
                    <a:pt x="1873380" y="158163"/>
                  </a:cubicBezTo>
                  <a:cubicBezTo>
                    <a:pt x="1866436" y="158407"/>
                    <a:pt x="1859685" y="155835"/>
                    <a:pt x="1854670" y="151026"/>
                  </a:cubicBezTo>
                  <a:cubicBezTo>
                    <a:pt x="1851905" y="147297"/>
                    <a:pt x="1851005" y="146204"/>
                    <a:pt x="1847662" y="150448"/>
                  </a:cubicBezTo>
                  <a:cubicBezTo>
                    <a:pt x="1844319" y="154691"/>
                    <a:pt x="1844190" y="162728"/>
                    <a:pt x="1840847" y="163306"/>
                  </a:cubicBezTo>
                  <a:cubicBezTo>
                    <a:pt x="1837504" y="163885"/>
                    <a:pt x="1836282" y="171021"/>
                    <a:pt x="1833003" y="172886"/>
                  </a:cubicBezTo>
                  <a:cubicBezTo>
                    <a:pt x="1829724" y="174751"/>
                    <a:pt x="1829467" y="170121"/>
                    <a:pt x="1825288" y="170443"/>
                  </a:cubicBezTo>
                  <a:cubicBezTo>
                    <a:pt x="1821109" y="170764"/>
                    <a:pt x="1807414" y="157584"/>
                    <a:pt x="1806707" y="153726"/>
                  </a:cubicBezTo>
                  <a:cubicBezTo>
                    <a:pt x="1806000" y="149869"/>
                    <a:pt x="1797513" y="142539"/>
                    <a:pt x="1795327" y="140868"/>
                  </a:cubicBezTo>
                  <a:cubicBezTo>
                    <a:pt x="1793141" y="139196"/>
                    <a:pt x="1797513" y="138682"/>
                    <a:pt x="1800278" y="140868"/>
                  </a:cubicBezTo>
                  <a:cubicBezTo>
                    <a:pt x="1802785" y="143041"/>
                    <a:pt x="1806392" y="143401"/>
                    <a:pt x="1809279" y="141768"/>
                  </a:cubicBezTo>
                  <a:cubicBezTo>
                    <a:pt x="1811323" y="140116"/>
                    <a:pt x="1811645" y="137126"/>
                    <a:pt x="1809999" y="135075"/>
                  </a:cubicBezTo>
                  <a:cubicBezTo>
                    <a:pt x="1809227" y="134123"/>
                    <a:pt x="1808115" y="133500"/>
                    <a:pt x="1806900" y="133345"/>
                  </a:cubicBezTo>
                  <a:cubicBezTo>
                    <a:pt x="1802078" y="133345"/>
                    <a:pt x="1803942" y="129102"/>
                    <a:pt x="1806321" y="128395"/>
                  </a:cubicBezTo>
                  <a:cubicBezTo>
                    <a:pt x="1808700" y="127687"/>
                    <a:pt x="1800856" y="120487"/>
                    <a:pt x="1803749" y="119779"/>
                  </a:cubicBezTo>
                  <a:cubicBezTo>
                    <a:pt x="1806643" y="119072"/>
                    <a:pt x="1805421" y="115857"/>
                    <a:pt x="1801371" y="115343"/>
                  </a:cubicBezTo>
                  <a:cubicBezTo>
                    <a:pt x="1797320" y="114829"/>
                    <a:pt x="1793141" y="111486"/>
                    <a:pt x="1792948" y="109428"/>
                  </a:cubicBezTo>
                  <a:cubicBezTo>
                    <a:pt x="1792755" y="107371"/>
                    <a:pt x="1775653" y="106728"/>
                    <a:pt x="1776360" y="109428"/>
                  </a:cubicBezTo>
                  <a:cubicBezTo>
                    <a:pt x="1777067" y="112128"/>
                    <a:pt x="1770895" y="111486"/>
                    <a:pt x="1771795" y="109107"/>
                  </a:cubicBezTo>
                  <a:cubicBezTo>
                    <a:pt x="1772695" y="106728"/>
                    <a:pt x="1765752" y="107435"/>
                    <a:pt x="1757651" y="105249"/>
                  </a:cubicBezTo>
                  <a:cubicBezTo>
                    <a:pt x="1749550" y="103063"/>
                    <a:pt x="1749357" y="97341"/>
                    <a:pt x="1746592" y="96955"/>
                  </a:cubicBezTo>
                  <a:cubicBezTo>
                    <a:pt x="1743828" y="96569"/>
                    <a:pt x="1744792" y="104863"/>
                    <a:pt x="1740742" y="102999"/>
                  </a:cubicBezTo>
                  <a:cubicBezTo>
                    <a:pt x="1738626" y="101565"/>
                    <a:pt x="1735746" y="102118"/>
                    <a:pt x="1734312" y="104233"/>
                  </a:cubicBezTo>
                  <a:cubicBezTo>
                    <a:pt x="1733251" y="105802"/>
                    <a:pt x="1733251" y="107859"/>
                    <a:pt x="1734312" y="109428"/>
                  </a:cubicBezTo>
                  <a:cubicBezTo>
                    <a:pt x="1736498" y="114250"/>
                    <a:pt x="1734312" y="114957"/>
                    <a:pt x="1734312" y="118815"/>
                  </a:cubicBezTo>
                  <a:cubicBezTo>
                    <a:pt x="1734312" y="122673"/>
                    <a:pt x="1731740" y="121001"/>
                    <a:pt x="1726983" y="119394"/>
                  </a:cubicBezTo>
                  <a:cubicBezTo>
                    <a:pt x="1722225" y="117786"/>
                    <a:pt x="1722161" y="123444"/>
                    <a:pt x="1711874" y="120808"/>
                  </a:cubicBezTo>
                  <a:cubicBezTo>
                    <a:pt x="1701587" y="118172"/>
                    <a:pt x="1697022" y="120808"/>
                    <a:pt x="1695157" y="117722"/>
                  </a:cubicBezTo>
                  <a:cubicBezTo>
                    <a:pt x="1693293" y="114636"/>
                    <a:pt x="1690207" y="114057"/>
                    <a:pt x="1689885" y="116822"/>
                  </a:cubicBezTo>
                  <a:cubicBezTo>
                    <a:pt x="1689564" y="119586"/>
                    <a:pt x="1673683" y="118429"/>
                    <a:pt x="1672397" y="114379"/>
                  </a:cubicBezTo>
                  <a:cubicBezTo>
                    <a:pt x="1671111" y="110328"/>
                    <a:pt x="1675162" y="109621"/>
                    <a:pt x="1677541" y="108528"/>
                  </a:cubicBezTo>
                  <a:cubicBezTo>
                    <a:pt x="1679920" y="107435"/>
                    <a:pt x="1674969" y="105763"/>
                    <a:pt x="1666354" y="106342"/>
                  </a:cubicBezTo>
                  <a:cubicBezTo>
                    <a:pt x="1657738" y="106921"/>
                    <a:pt x="1652209" y="101906"/>
                    <a:pt x="1643401" y="102806"/>
                  </a:cubicBezTo>
                  <a:cubicBezTo>
                    <a:pt x="1632921" y="103597"/>
                    <a:pt x="1622492" y="104947"/>
                    <a:pt x="1612154" y="106856"/>
                  </a:cubicBezTo>
                  <a:cubicBezTo>
                    <a:pt x="1609390" y="108142"/>
                    <a:pt x="1614726" y="113286"/>
                    <a:pt x="1610482" y="113286"/>
                  </a:cubicBezTo>
                  <a:cubicBezTo>
                    <a:pt x="1606239" y="113286"/>
                    <a:pt x="1609197" y="105185"/>
                    <a:pt x="1608489" y="101198"/>
                  </a:cubicBezTo>
                  <a:cubicBezTo>
                    <a:pt x="1607782" y="97212"/>
                    <a:pt x="1601289" y="96569"/>
                    <a:pt x="1602060" y="99720"/>
                  </a:cubicBezTo>
                  <a:cubicBezTo>
                    <a:pt x="1602831" y="102870"/>
                    <a:pt x="1591901" y="103899"/>
                    <a:pt x="1589201" y="101520"/>
                  </a:cubicBezTo>
                  <a:cubicBezTo>
                    <a:pt x="1585061" y="97990"/>
                    <a:pt x="1580149" y="95476"/>
                    <a:pt x="1574864" y="94191"/>
                  </a:cubicBezTo>
                  <a:cubicBezTo>
                    <a:pt x="1567663" y="92326"/>
                    <a:pt x="1558854" y="100041"/>
                    <a:pt x="1560912" y="102291"/>
                  </a:cubicBezTo>
                  <a:cubicBezTo>
                    <a:pt x="1562969" y="104542"/>
                    <a:pt x="1568241" y="102806"/>
                    <a:pt x="1568434" y="104284"/>
                  </a:cubicBezTo>
                  <a:cubicBezTo>
                    <a:pt x="1568820" y="107306"/>
                    <a:pt x="1553197" y="106149"/>
                    <a:pt x="1553197" y="108721"/>
                  </a:cubicBezTo>
                  <a:cubicBezTo>
                    <a:pt x="1553197" y="111293"/>
                    <a:pt x="1538666" y="114764"/>
                    <a:pt x="1534230" y="115150"/>
                  </a:cubicBezTo>
                  <a:cubicBezTo>
                    <a:pt x="1522143" y="116629"/>
                    <a:pt x="1519571" y="116565"/>
                    <a:pt x="1513849" y="121580"/>
                  </a:cubicBezTo>
                  <a:cubicBezTo>
                    <a:pt x="1508127" y="126594"/>
                    <a:pt x="1512563" y="117336"/>
                    <a:pt x="1516999" y="112900"/>
                  </a:cubicBezTo>
                  <a:cubicBezTo>
                    <a:pt x="1521436" y="108464"/>
                    <a:pt x="1526000" y="110328"/>
                    <a:pt x="1528572" y="106856"/>
                  </a:cubicBezTo>
                  <a:cubicBezTo>
                    <a:pt x="1531144" y="103384"/>
                    <a:pt x="1535002" y="103770"/>
                    <a:pt x="1542138" y="102613"/>
                  </a:cubicBezTo>
                  <a:cubicBezTo>
                    <a:pt x="1549275" y="101456"/>
                    <a:pt x="1548568" y="97469"/>
                    <a:pt x="1552039" y="96184"/>
                  </a:cubicBezTo>
                  <a:cubicBezTo>
                    <a:pt x="1555511" y="94898"/>
                    <a:pt x="1563419" y="91554"/>
                    <a:pt x="1564898" y="88275"/>
                  </a:cubicBezTo>
                  <a:cubicBezTo>
                    <a:pt x="1566377" y="84996"/>
                    <a:pt x="1582901" y="79467"/>
                    <a:pt x="1586244" y="79596"/>
                  </a:cubicBezTo>
                  <a:cubicBezTo>
                    <a:pt x="1589587" y="79724"/>
                    <a:pt x="1590294" y="73166"/>
                    <a:pt x="1592095" y="73166"/>
                  </a:cubicBezTo>
                  <a:cubicBezTo>
                    <a:pt x="1597283" y="71610"/>
                    <a:pt x="1602336" y="69630"/>
                    <a:pt x="1607203" y="67251"/>
                  </a:cubicBezTo>
                  <a:cubicBezTo>
                    <a:pt x="1610257" y="65888"/>
                    <a:pt x="1612398" y="63046"/>
                    <a:pt x="1612861" y="59729"/>
                  </a:cubicBezTo>
                  <a:cubicBezTo>
                    <a:pt x="1612861" y="57350"/>
                    <a:pt x="1607911" y="57736"/>
                    <a:pt x="1607332" y="55486"/>
                  </a:cubicBezTo>
                  <a:cubicBezTo>
                    <a:pt x="1606753" y="53235"/>
                    <a:pt x="1609711" y="54778"/>
                    <a:pt x="1613762" y="53300"/>
                  </a:cubicBezTo>
                  <a:cubicBezTo>
                    <a:pt x="1617812" y="51821"/>
                    <a:pt x="1613762" y="46870"/>
                    <a:pt x="1610611" y="47578"/>
                  </a:cubicBezTo>
                  <a:cubicBezTo>
                    <a:pt x="1607460" y="48285"/>
                    <a:pt x="1612282" y="44877"/>
                    <a:pt x="1609518" y="41534"/>
                  </a:cubicBezTo>
                  <a:cubicBezTo>
                    <a:pt x="1606753" y="38191"/>
                    <a:pt x="1601224" y="43591"/>
                    <a:pt x="1601417" y="40055"/>
                  </a:cubicBezTo>
                  <a:cubicBezTo>
                    <a:pt x="1601861" y="36487"/>
                    <a:pt x="1600941" y="32880"/>
                    <a:pt x="1598845" y="29961"/>
                  </a:cubicBezTo>
                  <a:cubicBezTo>
                    <a:pt x="1596659" y="27775"/>
                    <a:pt x="1592416" y="33819"/>
                    <a:pt x="1588044" y="30347"/>
                  </a:cubicBezTo>
                  <a:cubicBezTo>
                    <a:pt x="1583672" y="26875"/>
                    <a:pt x="1570042" y="24625"/>
                    <a:pt x="1570042" y="26103"/>
                  </a:cubicBezTo>
                  <a:cubicBezTo>
                    <a:pt x="1570042" y="27582"/>
                    <a:pt x="1563612" y="23917"/>
                    <a:pt x="1562327" y="25396"/>
                  </a:cubicBezTo>
                  <a:cubicBezTo>
                    <a:pt x="1557331" y="26759"/>
                    <a:pt x="1552071" y="26868"/>
                    <a:pt x="1547025" y="25718"/>
                  </a:cubicBezTo>
                  <a:cubicBezTo>
                    <a:pt x="1543746" y="24817"/>
                    <a:pt x="1539117" y="27003"/>
                    <a:pt x="1538988" y="30347"/>
                  </a:cubicBezTo>
                  <a:cubicBezTo>
                    <a:pt x="1538859" y="33690"/>
                    <a:pt x="1525743" y="32340"/>
                    <a:pt x="1523365" y="31825"/>
                  </a:cubicBezTo>
                  <a:cubicBezTo>
                    <a:pt x="1520986" y="31311"/>
                    <a:pt x="1532365" y="21860"/>
                    <a:pt x="1532365" y="20253"/>
                  </a:cubicBezTo>
                  <a:cubicBezTo>
                    <a:pt x="1532365" y="18645"/>
                    <a:pt x="1513077" y="20253"/>
                    <a:pt x="1511984" y="18774"/>
                  </a:cubicBezTo>
                  <a:cubicBezTo>
                    <a:pt x="1510892" y="17295"/>
                    <a:pt x="1501504" y="16395"/>
                    <a:pt x="1497261" y="16524"/>
                  </a:cubicBezTo>
                  <a:cubicBezTo>
                    <a:pt x="1493018" y="16652"/>
                    <a:pt x="1497261" y="15431"/>
                    <a:pt x="1500926" y="15109"/>
                  </a:cubicBezTo>
                  <a:cubicBezTo>
                    <a:pt x="1504590" y="14788"/>
                    <a:pt x="1508255" y="11380"/>
                    <a:pt x="1512499" y="10673"/>
                  </a:cubicBezTo>
                  <a:cubicBezTo>
                    <a:pt x="1516742" y="9966"/>
                    <a:pt x="1515842" y="8487"/>
                    <a:pt x="1513977" y="5915"/>
                  </a:cubicBezTo>
                  <a:cubicBezTo>
                    <a:pt x="1512113" y="3343"/>
                    <a:pt x="1507548" y="4629"/>
                    <a:pt x="1503498" y="3343"/>
                  </a:cubicBezTo>
                  <a:cubicBezTo>
                    <a:pt x="1499331" y="1800"/>
                    <a:pt x="1495024" y="682"/>
                    <a:pt x="1490639" y="0"/>
                  </a:cubicBezTo>
                  <a:cubicBezTo>
                    <a:pt x="1485116" y="778"/>
                    <a:pt x="1479657" y="1961"/>
                    <a:pt x="1474308" y="3536"/>
                  </a:cubicBezTo>
                  <a:cubicBezTo>
                    <a:pt x="1465693" y="5144"/>
                    <a:pt x="1464921" y="11766"/>
                    <a:pt x="1460549" y="13823"/>
                  </a:cubicBezTo>
                  <a:cubicBezTo>
                    <a:pt x="1456177" y="15881"/>
                    <a:pt x="1448398" y="23917"/>
                    <a:pt x="1452063" y="24625"/>
                  </a:cubicBezTo>
                  <a:cubicBezTo>
                    <a:pt x="1455727" y="25332"/>
                    <a:pt x="1453927" y="27582"/>
                    <a:pt x="1454441" y="29961"/>
                  </a:cubicBezTo>
                  <a:cubicBezTo>
                    <a:pt x="1454956" y="32340"/>
                    <a:pt x="1451677" y="32919"/>
                    <a:pt x="1447498" y="32147"/>
                  </a:cubicBezTo>
                  <a:cubicBezTo>
                    <a:pt x="1443319" y="31375"/>
                    <a:pt x="1428210" y="31633"/>
                    <a:pt x="1428531" y="34719"/>
                  </a:cubicBezTo>
                  <a:cubicBezTo>
                    <a:pt x="1428853" y="37805"/>
                    <a:pt x="1437211" y="39348"/>
                    <a:pt x="1436632" y="41148"/>
                  </a:cubicBezTo>
                  <a:cubicBezTo>
                    <a:pt x="1436053" y="42948"/>
                    <a:pt x="1430203" y="41148"/>
                    <a:pt x="1427245" y="39348"/>
                  </a:cubicBezTo>
                  <a:cubicBezTo>
                    <a:pt x="1424288" y="37548"/>
                    <a:pt x="1417730" y="38576"/>
                    <a:pt x="1416444" y="41727"/>
                  </a:cubicBezTo>
                  <a:cubicBezTo>
                    <a:pt x="1415158" y="44877"/>
                    <a:pt x="1410015" y="44106"/>
                    <a:pt x="1408343" y="43398"/>
                  </a:cubicBezTo>
                  <a:cubicBezTo>
                    <a:pt x="1406671" y="42691"/>
                    <a:pt x="1403006" y="44877"/>
                    <a:pt x="1400242" y="43913"/>
                  </a:cubicBezTo>
                  <a:cubicBezTo>
                    <a:pt x="1397477" y="42948"/>
                    <a:pt x="1405771" y="38962"/>
                    <a:pt x="1403778" y="36969"/>
                  </a:cubicBezTo>
                  <a:cubicBezTo>
                    <a:pt x="1401785" y="34976"/>
                    <a:pt x="1392912" y="36969"/>
                    <a:pt x="1392012" y="40055"/>
                  </a:cubicBezTo>
                  <a:cubicBezTo>
                    <a:pt x="1391112" y="43141"/>
                    <a:pt x="1385583" y="37676"/>
                    <a:pt x="1383718" y="38769"/>
                  </a:cubicBezTo>
                  <a:cubicBezTo>
                    <a:pt x="1381108" y="40287"/>
                    <a:pt x="1378401" y="41643"/>
                    <a:pt x="1375617" y="42820"/>
                  </a:cubicBezTo>
                  <a:cubicBezTo>
                    <a:pt x="1371760" y="44491"/>
                    <a:pt x="1365202" y="41019"/>
                    <a:pt x="1363723" y="43913"/>
                  </a:cubicBezTo>
                  <a:cubicBezTo>
                    <a:pt x="1362244" y="46806"/>
                    <a:pt x="1371053" y="47770"/>
                    <a:pt x="1371245" y="49056"/>
                  </a:cubicBezTo>
                  <a:cubicBezTo>
                    <a:pt x="1371438" y="50342"/>
                    <a:pt x="1351186" y="50149"/>
                    <a:pt x="1350671" y="52207"/>
                  </a:cubicBezTo>
                  <a:cubicBezTo>
                    <a:pt x="1350157" y="54264"/>
                    <a:pt x="1343278" y="54200"/>
                    <a:pt x="1335048" y="54393"/>
                  </a:cubicBezTo>
                  <a:cubicBezTo>
                    <a:pt x="1326818" y="54586"/>
                    <a:pt x="1330098" y="58636"/>
                    <a:pt x="1323475" y="59922"/>
                  </a:cubicBezTo>
                  <a:cubicBezTo>
                    <a:pt x="1316853" y="61208"/>
                    <a:pt x="1313895" y="61401"/>
                    <a:pt x="1311709" y="64680"/>
                  </a:cubicBezTo>
                  <a:cubicBezTo>
                    <a:pt x="1309742" y="67637"/>
                    <a:pt x="1305749" y="68441"/>
                    <a:pt x="1302798" y="66473"/>
                  </a:cubicBezTo>
                  <a:cubicBezTo>
                    <a:pt x="1302560" y="66319"/>
                    <a:pt x="1302342" y="66152"/>
                    <a:pt x="1302129" y="65965"/>
                  </a:cubicBezTo>
                  <a:cubicBezTo>
                    <a:pt x="1299944" y="63394"/>
                    <a:pt x="1293900" y="67251"/>
                    <a:pt x="1297179" y="67637"/>
                  </a:cubicBezTo>
                  <a:cubicBezTo>
                    <a:pt x="1300458" y="68023"/>
                    <a:pt x="1297179" y="71302"/>
                    <a:pt x="1295379" y="70595"/>
                  </a:cubicBezTo>
                  <a:cubicBezTo>
                    <a:pt x="1293579" y="69887"/>
                    <a:pt x="1287471" y="74067"/>
                    <a:pt x="1290750" y="73681"/>
                  </a:cubicBezTo>
                  <a:cubicBezTo>
                    <a:pt x="1294028" y="73295"/>
                    <a:pt x="1295700" y="76060"/>
                    <a:pt x="1294093" y="78117"/>
                  </a:cubicBezTo>
                  <a:cubicBezTo>
                    <a:pt x="1292485" y="80174"/>
                    <a:pt x="1285285" y="75738"/>
                    <a:pt x="1283420" y="77538"/>
                  </a:cubicBezTo>
                  <a:cubicBezTo>
                    <a:pt x="1281555" y="79339"/>
                    <a:pt x="1286892" y="81782"/>
                    <a:pt x="1290235" y="81396"/>
                  </a:cubicBezTo>
                  <a:cubicBezTo>
                    <a:pt x="1292833" y="80991"/>
                    <a:pt x="1295263" y="82772"/>
                    <a:pt x="1295668" y="85369"/>
                  </a:cubicBezTo>
                  <a:cubicBezTo>
                    <a:pt x="1295681" y="85459"/>
                    <a:pt x="1295694" y="85549"/>
                    <a:pt x="1295700" y="85639"/>
                  </a:cubicBezTo>
                  <a:cubicBezTo>
                    <a:pt x="1296086" y="88018"/>
                    <a:pt x="1287985" y="84161"/>
                    <a:pt x="1286377" y="86218"/>
                  </a:cubicBezTo>
                  <a:cubicBezTo>
                    <a:pt x="1284770" y="88275"/>
                    <a:pt x="1287663" y="89111"/>
                    <a:pt x="1291136" y="89497"/>
                  </a:cubicBezTo>
                  <a:cubicBezTo>
                    <a:pt x="1294607" y="89883"/>
                    <a:pt x="1292035" y="91169"/>
                    <a:pt x="1295186" y="93933"/>
                  </a:cubicBezTo>
                  <a:lnTo>
                    <a:pt x="1295764" y="94512"/>
                  </a:lnTo>
                  <a:cubicBezTo>
                    <a:pt x="1297693" y="96762"/>
                    <a:pt x="1294093" y="97598"/>
                    <a:pt x="1294479" y="99784"/>
                  </a:cubicBezTo>
                  <a:cubicBezTo>
                    <a:pt x="1294864" y="101970"/>
                    <a:pt x="1290942" y="103063"/>
                    <a:pt x="1290942" y="100877"/>
                  </a:cubicBezTo>
                  <a:cubicBezTo>
                    <a:pt x="1290942" y="98691"/>
                    <a:pt x="1281234" y="97919"/>
                    <a:pt x="1279177" y="100363"/>
                  </a:cubicBezTo>
                  <a:cubicBezTo>
                    <a:pt x="1277120" y="102806"/>
                    <a:pt x="1275705" y="104542"/>
                    <a:pt x="1273326" y="102356"/>
                  </a:cubicBezTo>
                  <a:cubicBezTo>
                    <a:pt x="1270947" y="100170"/>
                    <a:pt x="1263939" y="102934"/>
                    <a:pt x="1254938" y="103256"/>
                  </a:cubicBezTo>
                  <a:cubicBezTo>
                    <a:pt x="1244169" y="103346"/>
                    <a:pt x="1233419" y="104265"/>
                    <a:pt x="1222791" y="106021"/>
                  </a:cubicBezTo>
                  <a:cubicBezTo>
                    <a:pt x="1218226" y="107692"/>
                    <a:pt x="1214369" y="114121"/>
                    <a:pt x="1218548" y="118365"/>
                  </a:cubicBezTo>
                  <a:cubicBezTo>
                    <a:pt x="1222727" y="122608"/>
                    <a:pt x="1218548" y="124408"/>
                    <a:pt x="1218548" y="127173"/>
                  </a:cubicBezTo>
                  <a:cubicBezTo>
                    <a:pt x="1218548" y="129938"/>
                    <a:pt x="1229606" y="135596"/>
                    <a:pt x="1235457" y="136174"/>
                  </a:cubicBezTo>
                  <a:cubicBezTo>
                    <a:pt x="1241308" y="136753"/>
                    <a:pt x="1246130" y="143889"/>
                    <a:pt x="1242593" y="148262"/>
                  </a:cubicBezTo>
                  <a:cubicBezTo>
                    <a:pt x="1239057" y="152634"/>
                    <a:pt x="1228449" y="146976"/>
                    <a:pt x="1221505" y="141511"/>
                  </a:cubicBezTo>
                  <a:cubicBezTo>
                    <a:pt x="1212845" y="136534"/>
                    <a:pt x="1203008" y="133982"/>
                    <a:pt x="1193023" y="134117"/>
                  </a:cubicBezTo>
                  <a:cubicBezTo>
                    <a:pt x="1187687" y="134503"/>
                    <a:pt x="1190837" y="129359"/>
                    <a:pt x="1184022" y="129552"/>
                  </a:cubicBezTo>
                  <a:cubicBezTo>
                    <a:pt x="1177207" y="129745"/>
                    <a:pt x="1171549" y="135981"/>
                    <a:pt x="1176114" y="135981"/>
                  </a:cubicBezTo>
                  <a:cubicBezTo>
                    <a:pt x="1180679" y="135981"/>
                    <a:pt x="1183636" y="135596"/>
                    <a:pt x="1181257" y="137846"/>
                  </a:cubicBezTo>
                  <a:cubicBezTo>
                    <a:pt x="1178878" y="140096"/>
                    <a:pt x="1182543" y="139453"/>
                    <a:pt x="1188072" y="141832"/>
                  </a:cubicBezTo>
                  <a:cubicBezTo>
                    <a:pt x="1193602" y="144211"/>
                    <a:pt x="1183443" y="147554"/>
                    <a:pt x="1177786" y="143697"/>
                  </a:cubicBezTo>
                  <a:cubicBezTo>
                    <a:pt x="1173356" y="140739"/>
                    <a:pt x="1167370" y="141935"/>
                    <a:pt x="1164412" y="146365"/>
                  </a:cubicBezTo>
                  <a:cubicBezTo>
                    <a:pt x="1164386" y="146397"/>
                    <a:pt x="1164367" y="146429"/>
                    <a:pt x="1164348" y="146461"/>
                  </a:cubicBezTo>
                  <a:cubicBezTo>
                    <a:pt x="1162741" y="149419"/>
                    <a:pt x="1170777" y="157841"/>
                    <a:pt x="1180872" y="159320"/>
                  </a:cubicBezTo>
                  <a:cubicBezTo>
                    <a:pt x="1190966" y="160799"/>
                    <a:pt x="1187301" y="163885"/>
                    <a:pt x="1192123" y="165749"/>
                  </a:cubicBezTo>
                  <a:cubicBezTo>
                    <a:pt x="1196945" y="167614"/>
                    <a:pt x="1193409" y="169221"/>
                    <a:pt x="1190259" y="169414"/>
                  </a:cubicBezTo>
                  <a:cubicBezTo>
                    <a:pt x="1187108" y="169607"/>
                    <a:pt x="1180872" y="164656"/>
                    <a:pt x="1175921" y="162085"/>
                  </a:cubicBezTo>
                  <a:cubicBezTo>
                    <a:pt x="1170970" y="159513"/>
                    <a:pt x="1157597" y="163178"/>
                    <a:pt x="1154833" y="160220"/>
                  </a:cubicBezTo>
                  <a:cubicBezTo>
                    <a:pt x="1152068" y="157263"/>
                    <a:pt x="1156633" y="154369"/>
                    <a:pt x="1154061" y="152183"/>
                  </a:cubicBezTo>
                  <a:cubicBezTo>
                    <a:pt x="1151489" y="149997"/>
                    <a:pt x="1154061" y="144983"/>
                    <a:pt x="1157018" y="139839"/>
                  </a:cubicBezTo>
                  <a:cubicBezTo>
                    <a:pt x="1159680" y="134098"/>
                    <a:pt x="1157321" y="127283"/>
                    <a:pt x="1151682" y="124408"/>
                  </a:cubicBezTo>
                  <a:cubicBezTo>
                    <a:pt x="1146925" y="122930"/>
                    <a:pt x="1147246" y="127945"/>
                    <a:pt x="1148403" y="129359"/>
                  </a:cubicBezTo>
                  <a:cubicBezTo>
                    <a:pt x="1149342" y="133898"/>
                    <a:pt x="1148185" y="138624"/>
                    <a:pt x="1145253" y="142218"/>
                  </a:cubicBezTo>
                  <a:cubicBezTo>
                    <a:pt x="1141588" y="146847"/>
                    <a:pt x="1130401" y="146847"/>
                    <a:pt x="1130401" y="149933"/>
                  </a:cubicBezTo>
                  <a:cubicBezTo>
                    <a:pt x="1130401" y="153019"/>
                    <a:pt x="1122815" y="155462"/>
                    <a:pt x="1125386" y="157648"/>
                  </a:cubicBezTo>
                  <a:cubicBezTo>
                    <a:pt x="1130729" y="162798"/>
                    <a:pt x="1135474" y="168533"/>
                    <a:pt x="1139531" y="174751"/>
                  </a:cubicBezTo>
                  <a:cubicBezTo>
                    <a:pt x="1141009" y="178222"/>
                    <a:pt x="1130529" y="189281"/>
                    <a:pt x="1132201" y="195710"/>
                  </a:cubicBezTo>
                  <a:cubicBezTo>
                    <a:pt x="1133873" y="202140"/>
                    <a:pt x="1130723" y="205033"/>
                    <a:pt x="1132780" y="208183"/>
                  </a:cubicBezTo>
                  <a:cubicBezTo>
                    <a:pt x="1134837" y="211334"/>
                    <a:pt x="1139209" y="208569"/>
                    <a:pt x="1142295" y="209855"/>
                  </a:cubicBezTo>
                  <a:cubicBezTo>
                    <a:pt x="1145381" y="211141"/>
                    <a:pt x="1150011" y="207990"/>
                    <a:pt x="1156826" y="206705"/>
                  </a:cubicBezTo>
                  <a:cubicBezTo>
                    <a:pt x="1163641" y="205419"/>
                    <a:pt x="1176114" y="212619"/>
                    <a:pt x="1180679" y="214805"/>
                  </a:cubicBezTo>
                  <a:cubicBezTo>
                    <a:pt x="1185244" y="216991"/>
                    <a:pt x="1182929" y="220656"/>
                    <a:pt x="1185308" y="224385"/>
                  </a:cubicBezTo>
                  <a:cubicBezTo>
                    <a:pt x="1187687" y="228114"/>
                    <a:pt x="1179779" y="228050"/>
                    <a:pt x="1179586" y="233515"/>
                  </a:cubicBezTo>
                  <a:cubicBezTo>
                    <a:pt x="1179393" y="238980"/>
                    <a:pt x="1193409" y="241423"/>
                    <a:pt x="1193923" y="243095"/>
                  </a:cubicBezTo>
                  <a:cubicBezTo>
                    <a:pt x="1194437" y="244766"/>
                    <a:pt x="1184022" y="243481"/>
                    <a:pt x="1179971" y="242002"/>
                  </a:cubicBezTo>
                  <a:cubicBezTo>
                    <a:pt x="1175921" y="240523"/>
                    <a:pt x="1175535" y="235187"/>
                    <a:pt x="1174313" y="234094"/>
                  </a:cubicBezTo>
                  <a:cubicBezTo>
                    <a:pt x="1173092" y="233001"/>
                    <a:pt x="1177014" y="228564"/>
                    <a:pt x="1177400" y="225092"/>
                  </a:cubicBezTo>
                  <a:cubicBezTo>
                    <a:pt x="1177786" y="221621"/>
                    <a:pt x="1172835" y="219563"/>
                    <a:pt x="1170970" y="217184"/>
                  </a:cubicBezTo>
                  <a:cubicBezTo>
                    <a:pt x="1169106" y="214805"/>
                    <a:pt x="1166405" y="211334"/>
                    <a:pt x="1163062" y="212041"/>
                  </a:cubicBezTo>
                  <a:cubicBezTo>
                    <a:pt x="1159719" y="212748"/>
                    <a:pt x="1147632" y="213905"/>
                    <a:pt x="1143774" y="217184"/>
                  </a:cubicBezTo>
                  <a:cubicBezTo>
                    <a:pt x="1139916" y="220463"/>
                    <a:pt x="1144288" y="230043"/>
                    <a:pt x="1146346" y="234479"/>
                  </a:cubicBezTo>
                  <a:cubicBezTo>
                    <a:pt x="1148403" y="238916"/>
                    <a:pt x="1135673" y="245474"/>
                    <a:pt x="1136059" y="249138"/>
                  </a:cubicBezTo>
                  <a:cubicBezTo>
                    <a:pt x="1136445" y="252803"/>
                    <a:pt x="1132201" y="254475"/>
                    <a:pt x="1126672" y="257432"/>
                  </a:cubicBezTo>
                  <a:cubicBezTo>
                    <a:pt x="1121143" y="260390"/>
                    <a:pt x="1115099" y="262576"/>
                    <a:pt x="1115292" y="267334"/>
                  </a:cubicBezTo>
                  <a:cubicBezTo>
                    <a:pt x="1115485" y="272091"/>
                    <a:pt x="1107962" y="269520"/>
                    <a:pt x="1104105" y="267334"/>
                  </a:cubicBezTo>
                  <a:cubicBezTo>
                    <a:pt x="1100247" y="265148"/>
                    <a:pt x="1095232" y="268619"/>
                    <a:pt x="1089767" y="268426"/>
                  </a:cubicBezTo>
                  <a:cubicBezTo>
                    <a:pt x="1084302" y="268234"/>
                    <a:pt x="1084238" y="263669"/>
                    <a:pt x="1079802" y="265340"/>
                  </a:cubicBezTo>
                  <a:cubicBezTo>
                    <a:pt x="1077699" y="266453"/>
                    <a:pt x="1075096" y="265655"/>
                    <a:pt x="1073977" y="263553"/>
                  </a:cubicBezTo>
                  <a:cubicBezTo>
                    <a:pt x="1073398" y="262454"/>
                    <a:pt x="1073315" y="261161"/>
                    <a:pt x="1073758" y="260004"/>
                  </a:cubicBezTo>
                  <a:cubicBezTo>
                    <a:pt x="1075044" y="256725"/>
                    <a:pt x="1080188" y="259232"/>
                    <a:pt x="1080188" y="261676"/>
                  </a:cubicBezTo>
                  <a:cubicBezTo>
                    <a:pt x="1080188" y="264119"/>
                    <a:pt x="1083659" y="262962"/>
                    <a:pt x="1087324" y="260904"/>
                  </a:cubicBezTo>
                  <a:cubicBezTo>
                    <a:pt x="1090989" y="258847"/>
                    <a:pt x="1089189" y="263476"/>
                    <a:pt x="1094525" y="263862"/>
                  </a:cubicBezTo>
                  <a:cubicBezTo>
                    <a:pt x="1099861" y="264247"/>
                    <a:pt x="1096904" y="261097"/>
                    <a:pt x="1100954" y="261483"/>
                  </a:cubicBezTo>
                  <a:cubicBezTo>
                    <a:pt x="1105005" y="261869"/>
                    <a:pt x="1105198" y="260583"/>
                    <a:pt x="1103912" y="258525"/>
                  </a:cubicBezTo>
                  <a:cubicBezTo>
                    <a:pt x="1102626" y="256468"/>
                    <a:pt x="1106805" y="255053"/>
                    <a:pt x="1109377" y="253960"/>
                  </a:cubicBezTo>
                  <a:cubicBezTo>
                    <a:pt x="1111949" y="252867"/>
                    <a:pt x="1110856" y="248624"/>
                    <a:pt x="1113234" y="247531"/>
                  </a:cubicBezTo>
                  <a:cubicBezTo>
                    <a:pt x="1115613" y="246438"/>
                    <a:pt x="1114006" y="243673"/>
                    <a:pt x="1116578" y="243481"/>
                  </a:cubicBezTo>
                  <a:cubicBezTo>
                    <a:pt x="1119150" y="243288"/>
                    <a:pt x="1120243" y="239430"/>
                    <a:pt x="1122621" y="239430"/>
                  </a:cubicBezTo>
                  <a:cubicBezTo>
                    <a:pt x="1125000" y="239430"/>
                    <a:pt x="1126286" y="235572"/>
                    <a:pt x="1124808" y="233515"/>
                  </a:cubicBezTo>
                  <a:cubicBezTo>
                    <a:pt x="1123329" y="231458"/>
                    <a:pt x="1125772" y="225993"/>
                    <a:pt x="1128151" y="225285"/>
                  </a:cubicBezTo>
                  <a:cubicBezTo>
                    <a:pt x="1130529" y="224578"/>
                    <a:pt x="1130723" y="222328"/>
                    <a:pt x="1128536" y="220721"/>
                  </a:cubicBezTo>
                  <a:cubicBezTo>
                    <a:pt x="1126351" y="219113"/>
                    <a:pt x="1118185" y="213520"/>
                    <a:pt x="1118764" y="210048"/>
                  </a:cubicBezTo>
                  <a:cubicBezTo>
                    <a:pt x="1119342" y="206576"/>
                    <a:pt x="1117285" y="200082"/>
                    <a:pt x="1118378" y="197189"/>
                  </a:cubicBezTo>
                  <a:cubicBezTo>
                    <a:pt x="1119111" y="193299"/>
                    <a:pt x="1119111" y="189313"/>
                    <a:pt x="1118378" y="185423"/>
                  </a:cubicBezTo>
                  <a:cubicBezTo>
                    <a:pt x="1119066" y="181058"/>
                    <a:pt x="1120121" y="176756"/>
                    <a:pt x="1121529" y="172565"/>
                  </a:cubicBezTo>
                  <a:cubicBezTo>
                    <a:pt x="1122621" y="166521"/>
                    <a:pt x="1115099" y="160092"/>
                    <a:pt x="1111434" y="158420"/>
                  </a:cubicBezTo>
                  <a:cubicBezTo>
                    <a:pt x="1107770" y="156748"/>
                    <a:pt x="1110148" y="153469"/>
                    <a:pt x="1115485" y="149033"/>
                  </a:cubicBezTo>
                  <a:cubicBezTo>
                    <a:pt x="1120821" y="144597"/>
                    <a:pt x="1121143" y="130838"/>
                    <a:pt x="1120821" y="127945"/>
                  </a:cubicBezTo>
                  <a:cubicBezTo>
                    <a:pt x="1120500" y="125051"/>
                    <a:pt x="1109570" y="122415"/>
                    <a:pt x="1105391" y="122737"/>
                  </a:cubicBezTo>
                  <a:cubicBezTo>
                    <a:pt x="1097463" y="122962"/>
                    <a:pt x="1089536" y="122595"/>
                    <a:pt x="1081666" y="121644"/>
                  </a:cubicBezTo>
                  <a:cubicBezTo>
                    <a:pt x="1077809" y="120937"/>
                    <a:pt x="1076523" y="124987"/>
                    <a:pt x="1074658" y="128652"/>
                  </a:cubicBezTo>
                  <a:cubicBezTo>
                    <a:pt x="1071270" y="134200"/>
                    <a:pt x="1068505" y="140109"/>
                    <a:pt x="1066429" y="146268"/>
                  </a:cubicBezTo>
                  <a:cubicBezTo>
                    <a:pt x="1064050" y="154562"/>
                    <a:pt x="1054277" y="157134"/>
                    <a:pt x="1049905" y="159127"/>
                  </a:cubicBezTo>
                  <a:cubicBezTo>
                    <a:pt x="1045533" y="161120"/>
                    <a:pt x="1042704" y="167035"/>
                    <a:pt x="1044762" y="169993"/>
                  </a:cubicBezTo>
                  <a:cubicBezTo>
                    <a:pt x="1046819" y="172950"/>
                    <a:pt x="1049712" y="170572"/>
                    <a:pt x="1051705" y="171664"/>
                  </a:cubicBezTo>
                  <a:cubicBezTo>
                    <a:pt x="1053699" y="172757"/>
                    <a:pt x="1051705" y="180473"/>
                    <a:pt x="1050227" y="181566"/>
                  </a:cubicBezTo>
                  <a:cubicBezTo>
                    <a:pt x="1048748" y="182659"/>
                    <a:pt x="1052670" y="185423"/>
                    <a:pt x="1049519" y="187416"/>
                  </a:cubicBezTo>
                  <a:cubicBezTo>
                    <a:pt x="1046369" y="189410"/>
                    <a:pt x="1043476" y="193846"/>
                    <a:pt x="1045276" y="195903"/>
                  </a:cubicBezTo>
                  <a:cubicBezTo>
                    <a:pt x="1047076" y="197961"/>
                    <a:pt x="1056142" y="199182"/>
                    <a:pt x="1059999" y="201432"/>
                  </a:cubicBezTo>
                  <a:cubicBezTo>
                    <a:pt x="1063857" y="203683"/>
                    <a:pt x="1062378" y="207862"/>
                    <a:pt x="1065336" y="211527"/>
                  </a:cubicBezTo>
                  <a:cubicBezTo>
                    <a:pt x="1068293" y="215191"/>
                    <a:pt x="1071379" y="213005"/>
                    <a:pt x="1072858" y="215384"/>
                  </a:cubicBezTo>
                  <a:cubicBezTo>
                    <a:pt x="1074337" y="217763"/>
                    <a:pt x="1067522" y="227343"/>
                    <a:pt x="1065143" y="227664"/>
                  </a:cubicBezTo>
                  <a:cubicBezTo>
                    <a:pt x="1062764" y="227986"/>
                    <a:pt x="1052991" y="217956"/>
                    <a:pt x="1050098" y="215770"/>
                  </a:cubicBezTo>
                  <a:cubicBezTo>
                    <a:pt x="1047205" y="213584"/>
                    <a:pt x="1035761" y="210048"/>
                    <a:pt x="1030038" y="207090"/>
                  </a:cubicBezTo>
                  <a:cubicBezTo>
                    <a:pt x="1024355" y="205271"/>
                    <a:pt x="1018832" y="202988"/>
                    <a:pt x="1013515" y="200275"/>
                  </a:cubicBezTo>
                  <a:cubicBezTo>
                    <a:pt x="1006822" y="195607"/>
                    <a:pt x="998689" y="193466"/>
                    <a:pt x="990562" y="194232"/>
                  </a:cubicBezTo>
                  <a:cubicBezTo>
                    <a:pt x="979118" y="194232"/>
                    <a:pt x="971788" y="191660"/>
                    <a:pt x="967931" y="192238"/>
                  </a:cubicBezTo>
                  <a:cubicBezTo>
                    <a:pt x="964073" y="192817"/>
                    <a:pt x="965552" y="188381"/>
                    <a:pt x="958737" y="185423"/>
                  </a:cubicBezTo>
                  <a:cubicBezTo>
                    <a:pt x="951922" y="182466"/>
                    <a:pt x="947549" y="178415"/>
                    <a:pt x="943692" y="180473"/>
                  </a:cubicBezTo>
                  <a:cubicBezTo>
                    <a:pt x="939834" y="182530"/>
                    <a:pt x="941313" y="189860"/>
                    <a:pt x="947164" y="190760"/>
                  </a:cubicBezTo>
                  <a:cubicBezTo>
                    <a:pt x="953014" y="191660"/>
                    <a:pt x="950121" y="194810"/>
                    <a:pt x="956358" y="194424"/>
                  </a:cubicBezTo>
                  <a:cubicBezTo>
                    <a:pt x="962594" y="194039"/>
                    <a:pt x="964459" y="196289"/>
                    <a:pt x="964266" y="200146"/>
                  </a:cubicBezTo>
                  <a:cubicBezTo>
                    <a:pt x="964690" y="204210"/>
                    <a:pt x="966754" y="207926"/>
                    <a:pt x="969988" y="210434"/>
                  </a:cubicBezTo>
                  <a:cubicBezTo>
                    <a:pt x="972753" y="213005"/>
                    <a:pt x="971081" y="217184"/>
                    <a:pt x="966130" y="217184"/>
                  </a:cubicBezTo>
                  <a:cubicBezTo>
                    <a:pt x="961180" y="217184"/>
                    <a:pt x="955458" y="217956"/>
                    <a:pt x="957644" y="221428"/>
                  </a:cubicBezTo>
                  <a:cubicBezTo>
                    <a:pt x="959830" y="224900"/>
                    <a:pt x="956165" y="225864"/>
                    <a:pt x="951214" y="224000"/>
                  </a:cubicBezTo>
                  <a:cubicBezTo>
                    <a:pt x="946264" y="222135"/>
                    <a:pt x="949221" y="218663"/>
                    <a:pt x="951214" y="216670"/>
                  </a:cubicBezTo>
                  <a:cubicBezTo>
                    <a:pt x="953207" y="214677"/>
                    <a:pt x="946842" y="212041"/>
                    <a:pt x="943692" y="210948"/>
                  </a:cubicBezTo>
                  <a:cubicBezTo>
                    <a:pt x="940541" y="209855"/>
                    <a:pt x="928068" y="219049"/>
                    <a:pt x="924404" y="220528"/>
                  </a:cubicBezTo>
                  <a:cubicBezTo>
                    <a:pt x="920739" y="222007"/>
                    <a:pt x="912252" y="218277"/>
                    <a:pt x="903444" y="220528"/>
                  </a:cubicBezTo>
                  <a:cubicBezTo>
                    <a:pt x="894636" y="222778"/>
                    <a:pt x="895214" y="229722"/>
                    <a:pt x="891871" y="228950"/>
                  </a:cubicBezTo>
                  <a:cubicBezTo>
                    <a:pt x="888528" y="228179"/>
                    <a:pt x="879012" y="229915"/>
                    <a:pt x="875155" y="227664"/>
                  </a:cubicBezTo>
                  <a:cubicBezTo>
                    <a:pt x="871297" y="225414"/>
                    <a:pt x="874448" y="224192"/>
                    <a:pt x="878305" y="224385"/>
                  </a:cubicBezTo>
                  <a:cubicBezTo>
                    <a:pt x="882163" y="224578"/>
                    <a:pt x="883449" y="223292"/>
                    <a:pt x="881198" y="220721"/>
                  </a:cubicBezTo>
                  <a:cubicBezTo>
                    <a:pt x="878948" y="218149"/>
                    <a:pt x="884156" y="214291"/>
                    <a:pt x="883963" y="212234"/>
                  </a:cubicBezTo>
                  <a:cubicBezTo>
                    <a:pt x="883770" y="210176"/>
                    <a:pt x="869497" y="215191"/>
                    <a:pt x="867054" y="217184"/>
                  </a:cubicBezTo>
                  <a:cubicBezTo>
                    <a:pt x="864611" y="219178"/>
                    <a:pt x="867054" y="222907"/>
                    <a:pt x="864675" y="224192"/>
                  </a:cubicBezTo>
                  <a:cubicBezTo>
                    <a:pt x="862296" y="225478"/>
                    <a:pt x="862103" y="222007"/>
                    <a:pt x="859146" y="220913"/>
                  </a:cubicBezTo>
                  <a:cubicBezTo>
                    <a:pt x="856188" y="219820"/>
                    <a:pt x="834778" y="224771"/>
                    <a:pt x="830728" y="229336"/>
                  </a:cubicBezTo>
                  <a:cubicBezTo>
                    <a:pt x="826677" y="233901"/>
                    <a:pt x="818769" y="234094"/>
                    <a:pt x="818769" y="236665"/>
                  </a:cubicBezTo>
                  <a:cubicBezTo>
                    <a:pt x="818769" y="239237"/>
                    <a:pt x="808997" y="239044"/>
                    <a:pt x="805139" y="240909"/>
                  </a:cubicBezTo>
                  <a:cubicBezTo>
                    <a:pt x="801281" y="242773"/>
                    <a:pt x="803917" y="250296"/>
                    <a:pt x="802439" y="253767"/>
                  </a:cubicBezTo>
                  <a:cubicBezTo>
                    <a:pt x="800960" y="257239"/>
                    <a:pt x="785851" y="256339"/>
                    <a:pt x="781286" y="256532"/>
                  </a:cubicBezTo>
                  <a:cubicBezTo>
                    <a:pt x="776721" y="256725"/>
                    <a:pt x="774857" y="247724"/>
                    <a:pt x="771385" y="247145"/>
                  </a:cubicBezTo>
                  <a:cubicBezTo>
                    <a:pt x="767913" y="246567"/>
                    <a:pt x="769906" y="241423"/>
                    <a:pt x="770999" y="239237"/>
                  </a:cubicBezTo>
                  <a:cubicBezTo>
                    <a:pt x="772092" y="237051"/>
                    <a:pt x="775049" y="238851"/>
                    <a:pt x="779614" y="235958"/>
                  </a:cubicBezTo>
                  <a:cubicBezTo>
                    <a:pt x="784179" y="233065"/>
                    <a:pt x="788808" y="237373"/>
                    <a:pt x="790673" y="235380"/>
                  </a:cubicBezTo>
                  <a:cubicBezTo>
                    <a:pt x="792537" y="233386"/>
                    <a:pt x="783665" y="228050"/>
                    <a:pt x="783151" y="223421"/>
                  </a:cubicBezTo>
                  <a:cubicBezTo>
                    <a:pt x="782636" y="218792"/>
                    <a:pt x="772799" y="217570"/>
                    <a:pt x="767334" y="219049"/>
                  </a:cubicBezTo>
                  <a:cubicBezTo>
                    <a:pt x="762152" y="220258"/>
                    <a:pt x="756706" y="219666"/>
                    <a:pt x="751904" y="217377"/>
                  </a:cubicBezTo>
                  <a:cubicBezTo>
                    <a:pt x="748046" y="215577"/>
                    <a:pt x="748368" y="220721"/>
                    <a:pt x="754090" y="222135"/>
                  </a:cubicBezTo>
                  <a:cubicBezTo>
                    <a:pt x="759812" y="223550"/>
                    <a:pt x="756854" y="228050"/>
                    <a:pt x="757754" y="230815"/>
                  </a:cubicBezTo>
                  <a:cubicBezTo>
                    <a:pt x="757838" y="235817"/>
                    <a:pt x="756154" y="240690"/>
                    <a:pt x="752997" y="244573"/>
                  </a:cubicBezTo>
                  <a:cubicBezTo>
                    <a:pt x="749653" y="249331"/>
                    <a:pt x="752097" y="249138"/>
                    <a:pt x="757047" y="248945"/>
                  </a:cubicBezTo>
                  <a:cubicBezTo>
                    <a:pt x="761998" y="248753"/>
                    <a:pt x="761612" y="255375"/>
                    <a:pt x="761612" y="260004"/>
                  </a:cubicBezTo>
                  <a:cubicBezTo>
                    <a:pt x="761612" y="264633"/>
                    <a:pt x="757754" y="266048"/>
                    <a:pt x="757754" y="269584"/>
                  </a:cubicBezTo>
                  <a:cubicBezTo>
                    <a:pt x="757754" y="273120"/>
                    <a:pt x="753704" y="267912"/>
                    <a:pt x="752418" y="269584"/>
                  </a:cubicBezTo>
                  <a:cubicBezTo>
                    <a:pt x="751132" y="271255"/>
                    <a:pt x="749525" y="268812"/>
                    <a:pt x="748753" y="265919"/>
                  </a:cubicBezTo>
                  <a:cubicBezTo>
                    <a:pt x="747982" y="263026"/>
                    <a:pt x="740524" y="264569"/>
                    <a:pt x="736280" y="263476"/>
                  </a:cubicBezTo>
                  <a:cubicBezTo>
                    <a:pt x="732037" y="262383"/>
                    <a:pt x="730365" y="264247"/>
                    <a:pt x="728372" y="267334"/>
                  </a:cubicBezTo>
                  <a:cubicBezTo>
                    <a:pt x="725434" y="270246"/>
                    <a:pt x="721512" y="271963"/>
                    <a:pt x="717378" y="272156"/>
                  </a:cubicBezTo>
                  <a:cubicBezTo>
                    <a:pt x="713906" y="272541"/>
                    <a:pt x="708698" y="278585"/>
                    <a:pt x="705419" y="280771"/>
                  </a:cubicBezTo>
                  <a:cubicBezTo>
                    <a:pt x="702140" y="282957"/>
                    <a:pt x="701562" y="287200"/>
                    <a:pt x="706127" y="291637"/>
                  </a:cubicBezTo>
                  <a:cubicBezTo>
                    <a:pt x="710691" y="296073"/>
                    <a:pt x="711656" y="298966"/>
                    <a:pt x="711270" y="301345"/>
                  </a:cubicBezTo>
                  <a:cubicBezTo>
                    <a:pt x="710884" y="303724"/>
                    <a:pt x="698411" y="303016"/>
                    <a:pt x="696418" y="300445"/>
                  </a:cubicBezTo>
                  <a:cubicBezTo>
                    <a:pt x="692625" y="297944"/>
                    <a:pt x="688060" y="296896"/>
                    <a:pt x="683559" y="297487"/>
                  </a:cubicBezTo>
                  <a:cubicBezTo>
                    <a:pt x="680795" y="298066"/>
                    <a:pt x="673272" y="289258"/>
                    <a:pt x="669415" y="289065"/>
                  </a:cubicBezTo>
                  <a:cubicBezTo>
                    <a:pt x="665557" y="288872"/>
                    <a:pt x="662985" y="293630"/>
                    <a:pt x="661892" y="296008"/>
                  </a:cubicBezTo>
                  <a:cubicBezTo>
                    <a:pt x="660800" y="298387"/>
                    <a:pt x="663693" y="299159"/>
                    <a:pt x="665557" y="303209"/>
                  </a:cubicBezTo>
                  <a:cubicBezTo>
                    <a:pt x="667422" y="307260"/>
                    <a:pt x="674173" y="307389"/>
                    <a:pt x="677644" y="307389"/>
                  </a:cubicBezTo>
                  <a:cubicBezTo>
                    <a:pt x="681116" y="307389"/>
                    <a:pt x="679895" y="312725"/>
                    <a:pt x="678737" y="314975"/>
                  </a:cubicBezTo>
                  <a:cubicBezTo>
                    <a:pt x="677580" y="317226"/>
                    <a:pt x="671215" y="318833"/>
                    <a:pt x="669415" y="316390"/>
                  </a:cubicBezTo>
                  <a:cubicBezTo>
                    <a:pt x="667615" y="313947"/>
                    <a:pt x="659835" y="316390"/>
                    <a:pt x="659642" y="313496"/>
                  </a:cubicBezTo>
                  <a:cubicBezTo>
                    <a:pt x="657893" y="308893"/>
                    <a:pt x="653110" y="306186"/>
                    <a:pt x="648262" y="307067"/>
                  </a:cubicBezTo>
                  <a:cubicBezTo>
                    <a:pt x="642604" y="307967"/>
                    <a:pt x="641447" y="304302"/>
                    <a:pt x="641833" y="299866"/>
                  </a:cubicBezTo>
                  <a:cubicBezTo>
                    <a:pt x="642219" y="295430"/>
                    <a:pt x="638747" y="292923"/>
                    <a:pt x="638875" y="290865"/>
                  </a:cubicBezTo>
                  <a:cubicBezTo>
                    <a:pt x="639004" y="288808"/>
                    <a:pt x="636303" y="284821"/>
                    <a:pt x="639261" y="282764"/>
                  </a:cubicBezTo>
                  <a:cubicBezTo>
                    <a:pt x="642219" y="280707"/>
                    <a:pt x="639968" y="277685"/>
                    <a:pt x="640161" y="274920"/>
                  </a:cubicBezTo>
                  <a:cubicBezTo>
                    <a:pt x="640354" y="272156"/>
                    <a:pt x="635211" y="267912"/>
                    <a:pt x="630646" y="267912"/>
                  </a:cubicBezTo>
                  <a:cubicBezTo>
                    <a:pt x="626081" y="267912"/>
                    <a:pt x="626981" y="263347"/>
                    <a:pt x="623123" y="262383"/>
                  </a:cubicBezTo>
                  <a:cubicBezTo>
                    <a:pt x="618057" y="260480"/>
                    <a:pt x="613775" y="256924"/>
                    <a:pt x="610972" y="252289"/>
                  </a:cubicBezTo>
                  <a:cubicBezTo>
                    <a:pt x="610393" y="249524"/>
                    <a:pt x="604542" y="249138"/>
                    <a:pt x="606536" y="248238"/>
                  </a:cubicBezTo>
                  <a:cubicBezTo>
                    <a:pt x="610265" y="247692"/>
                    <a:pt x="614013" y="249074"/>
                    <a:pt x="616501" y="251903"/>
                  </a:cubicBezTo>
                  <a:cubicBezTo>
                    <a:pt x="621233" y="256262"/>
                    <a:pt x="627315" y="258872"/>
                    <a:pt x="633732" y="259297"/>
                  </a:cubicBezTo>
                  <a:cubicBezTo>
                    <a:pt x="642411" y="260390"/>
                    <a:pt x="645883" y="264440"/>
                    <a:pt x="655399" y="265726"/>
                  </a:cubicBezTo>
                  <a:cubicBezTo>
                    <a:pt x="664914" y="267012"/>
                    <a:pt x="670701" y="268491"/>
                    <a:pt x="684460" y="270548"/>
                  </a:cubicBezTo>
                  <a:cubicBezTo>
                    <a:pt x="698218" y="272606"/>
                    <a:pt x="716606" y="258589"/>
                    <a:pt x="720464" y="254732"/>
                  </a:cubicBezTo>
                  <a:cubicBezTo>
                    <a:pt x="724322" y="250874"/>
                    <a:pt x="719371" y="242966"/>
                    <a:pt x="719371" y="240009"/>
                  </a:cubicBezTo>
                  <a:cubicBezTo>
                    <a:pt x="719371" y="237051"/>
                    <a:pt x="712942" y="236730"/>
                    <a:pt x="712235" y="234544"/>
                  </a:cubicBezTo>
                  <a:cubicBezTo>
                    <a:pt x="710196" y="230718"/>
                    <a:pt x="706274" y="228269"/>
                    <a:pt x="701947" y="228114"/>
                  </a:cubicBezTo>
                  <a:cubicBezTo>
                    <a:pt x="696611" y="228114"/>
                    <a:pt x="695839" y="222007"/>
                    <a:pt x="691660" y="222392"/>
                  </a:cubicBezTo>
                  <a:cubicBezTo>
                    <a:pt x="687481" y="222778"/>
                    <a:pt x="684460" y="220528"/>
                    <a:pt x="673465" y="213198"/>
                  </a:cubicBezTo>
                  <a:cubicBezTo>
                    <a:pt x="662471" y="205869"/>
                    <a:pt x="647169" y="200339"/>
                    <a:pt x="644404" y="201818"/>
                  </a:cubicBezTo>
                  <a:cubicBezTo>
                    <a:pt x="641640" y="203297"/>
                    <a:pt x="639840" y="203811"/>
                    <a:pt x="637975" y="201047"/>
                  </a:cubicBezTo>
                  <a:cubicBezTo>
                    <a:pt x="635474" y="198597"/>
                    <a:pt x="631475" y="198597"/>
                    <a:pt x="628974" y="201047"/>
                  </a:cubicBezTo>
                  <a:cubicBezTo>
                    <a:pt x="626017" y="203233"/>
                    <a:pt x="623123" y="198989"/>
                    <a:pt x="617594" y="200275"/>
                  </a:cubicBezTo>
                  <a:cubicBezTo>
                    <a:pt x="612065" y="201561"/>
                    <a:pt x="609172" y="197896"/>
                    <a:pt x="610586" y="196225"/>
                  </a:cubicBezTo>
                  <a:cubicBezTo>
                    <a:pt x="612000" y="194553"/>
                    <a:pt x="620166" y="196225"/>
                    <a:pt x="619780" y="193331"/>
                  </a:cubicBezTo>
                  <a:cubicBezTo>
                    <a:pt x="619394" y="190438"/>
                    <a:pt x="616501" y="193331"/>
                    <a:pt x="611550" y="189988"/>
                  </a:cubicBezTo>
                  <a:cubicBezTo>
                    <a:pt x="606600" y="186645"/>
                    <a:pt x="603835" y="188895"/>
                    <a:pt x="602742" y="191660"/>
                  </a:cubicBezTo>
                  <a:cubicBezTo>
                    <a:pt x="601649" y="194424"/>
                    <a:pt x="597727" y="193653"/>
                    <a:pt x="595155" y="191274"/>
                  </a:cubicBezTo>
                  <a:lnTo>
                    <a:pt x="594320" y="190695"/>
                  </a:lnTo>
                  <a:cubicBezTo>
                    <a:pt x="593484" y="195260"/>
                    <a:pt x="590784" y="195775"/>
                    <a:pt x="587890" y="195132"/>
                  </a:cubicBezTo>
                  <a:cubicBezTo>
                    <a:pt x="584997" y="194489"/>
                    <a:pt x="581461" y="199889"/>
                    <a:pt x="577603" y="199889"/>
                  </a:cubicBezTo>
                  <a:cubicBezTo>
                    <a:pt x="573566" y="200468"/>
                    <a:pt x="570242" y="203361"/>
                    <a:pt x="569117" y="207283"/>
                  </a:cubicBezTo>
                  <a:cubicBezTo>
                    <a:pt x="568409" y="210562"/>
                    <a:pt x="564359" y="208762"/>
                    <a:pt x="564359" y="210948"/>
                  </a:cubicBezTo>
                  <a:cubicBezTo>
                    <a:pt x="564571" y="213237"/>
                    <a:pt x="563934" y="215532"/>
                    <a:pt x="562559" y="217377"/>
                  </a:cubicBezTo>
                  <a:cubicBezTo>
                    <a:pt x="560694" y="219563"/>
                    <a:pt x="562559" y="220656"/>
                    <a:pt x="564359" y="224321"/>
                  </a:cubicBezTo>
                  <a:cubicBezTo>
                    <a:pt x="566159" y="227986"/>
                    <a:pt x="570274" y="227664"/>
                    <a:pt x="572074" y="228757"/>
                  </a:cubicBezTo>
                  <a:cubicBezTo>
                    <a:pt x="573874" y="229850"/>
                    <a:pt x="580882" y="235765"/>
                    <a:pt x="580882" y="237951"/>
                  </a:cubicBezTo>
                  <a:cubicBezTo>
                    <a:pt x="580882" y="240137"/>
                    <a:pt x="575417" y="245667"/>
                    <a:pt x="573167" y="247145"/>
                  </a:cubicBezTo>
                  <a:cubicBezTo>
                    <a:pt x="570917" y="248624"/>
                    <a:pt x="568023" y="252289"/>
                    <a:pt x="569502" y="254475"/>
                  </a:cubicBezTo>
                  <a:cubicBezTo>
                    <a:pt x="570981" y="256661"/>
                    <a:pt x="577218" y="265855"/>
                    <a:pt x="581268" y="273184"/>
                  </a:cubicBezTo>
                  <a:cubicBezTo>
                    <a:pt x="585319" y="280514"/>
                    <a:pt x="579789" y="277235"/>
                    <a:pt x="577218" y="280578"/>
                  </a:cubicBezTo>
                  <a:cubicBezTo>
                    <a:pt x="574646" y="283921"/>
                    <a:pt x="578311" y="287908"/>
                    <a:pt x="579082" y="290094"/>
                  </a:cubicBezTo>
                  <a:cubicBezTo>
                    <a:pt x="579853" y="292280"/>
                    <a:pt x="575739" y="291958"/>
                    <a:pt x="576125" y="293758"/>
                  </a:cubicBezTo>
                  <a:cubicBezTo>
                    <a:pt x="576510" y="295558"/>
                    <a:pt x="581975" y="296394"/>
                    <a:pt x="582554" y="297809"/>
                  </a:cubicBezTo>
                  <a:cubicBezTo>
                    <a:pt x="583133" y="299223"/>
                    <a:pt x="578889" y="301152"/>
                    <a:pt x="580754" y="304238"/>
                  </a:cubicBezTo>
                  <a:cubicBezTo>
                    <a:pt x="582618" y="307324"/>
                    <a:pt x="587183" y="307131"/>
                    <a:pt x="587183" y="310667"/>
                  </a:cubicBezTo>
                  <a:cubicBezTo>
                    <a:pt x="587183" y="314204"/>
                    <a:pt x="579146" y="314718"/>
                    <a:pt x="579468" y="317675"/>
                  </a:cubicBezTo>
                  <a:cubicBezTo>
                    <a:pt x="579789" y="320633"/>
                    <a:pt x="590526" y="324105"/>
                    <a:pt x="595284" y="329827"/>
                  </a:cubicBezTo>
                  <a:cubicBezTo>
                    <a:pt x="600042" y="335549"/>
                    <a:pt x="599720" y="336771"/>
                    <a:pt x="598627" y="339728"/>
                  </a:cubicBezTo>
                  <a:cubicBezTo>
                    <a:pt x="596377" y="345643"/>
                    <a:pt x="583197" y="350723"/>
                    <a:pt x="580239" y="357345"/>
                  </a:cubicBezTo>
                  <a:cubicBezTo>
                    <a:pt x="577282" y="363967"/>
                    <a:pt x="566288" y="367632"/>
                    <a:pt x="560951" y="372775"/>
                  </a:cubicBezTo>
                  <a:cubicBezTo>
                    <a:pt x="558739" y="375109"/>
                    <a:pt x="556759" y="377649"/>
                    <a:pt x="555036" y="380362"/>
                  </a:cubicBezTo>
                  <a:cubicBezTo>
                    <a:pt x="556811" y="379925"/>
                    <a:pt x="558540" y="379301"/>
                    <a:pt x="560180" y="378497"/>
                  </a:cubicBezTo>
                  <a:cubicBezTo>
                    <a:pt x="563137" y="377019"/>
                    <a:pt x="565130" y="384155"/>
                    <a:pt x="568088" y="386598"/>
                  </a:cubicBezTo>
                  <a:cubicBezTo>
                    <a:pt x="571045" y="389042"/>
                    <a:pt x="576896" y="386598"/>
                    <a:pt x="578953" y="388977"/>
                  </a:cubicBezTo>
                  <a:cubicBezTo>
                    <a:pt x="581011" y="391356"/>
                    <a:pt x="577282" y="391356"/>
                    <a:pt x="573038" y="390585"/>
                  </a:cubicBezTo>
                  <a:cubicBezTo>
                    <a:pt x="568795" y="389813"/>
                    <a:pt x="567702" y="392449"/>
                    <a:pt x="561144" y="394635"/>
                  </a:cubicBezTo>
                  <a:cubicBezTo>
                    <a:pt x="556193" y="396307"/>
                    <a:pt x="556644" y="398043"/>
                    <a:pt x="555036" y="399457"/>
                  </a:cubicBezTo>
                  <a:cubicBezTo>
                    <a:pt x="554213" y="400062"/>
                    <a:pt x="553268" y="400479"/>
                    <a:pt x="552272" y="400679"/>
                  </a:cubicBezTo>
                  <a:cubicBezTo>
                    <a:pt x="546999" y="402158"/>
                    <a:pt x="535427" y="397014"/>
                    <a:pt x="528804" y="398300"/>
                  </a:cubicBezTo>
                  <a:cubicBezTo>
                    <a:pt x="522182" y="399586"/>
                    <a:pt x="508745" y="399586"/>
                    <a:pt x="505659" y="402929"/>
                  </a:cubicBezTo>
                  <a:cubicBezTo>
                    <a:pt x="502572" y="406272"/>
                    <a:pt x="494600" y="407108"/>
                    <a:pt x="498072" y="410066"/>
                  </a:cubicBezTo>
                  <a:cubicBezTo>
                    <a:pt x="501544" y="413023"/>
                    <a:pt x="498072" y="414502"/>
                    <a:pt x="500644" y="417974"/>
                  </a:cubicBezTo>
                  <a:cubicBezTo>
                    <a:pt x="503215" y="421446"/>
                    <a:pt x="504566" y="422924"/>
                    <a:pt x="508037" y="422217"/>
                  </a:cubicBezTo>
                  <a:cubicBezTo>
                    <a:pt x="511509" y="421510"/>
                    <a:pt x="514467" y="423310"/>
                    <a:pt x="510609" y="427168"/>
                  </a:cubicBezTo>
                  <a:lnTo>
                    <a:pt x="510609" y="427168"/>
                  </a:lnTo>
                  <a:cubicBezTo>
                    <a:pt x="507266" y="430961"/>
                    <a:pt x="509709" y="433597"/>
                    <a:pt x="509516" y="439448"/>
                  </a:cubicBezTo>
                  <a:cubicBezTo>
                    <a:pt x="509323" y="445299"/>
                    <a:pt x="503087" y="444270"/>
                    <a:pt x="499422" y="444270"/>
                  </a:cubicBezTo>
                  <a:cubicBezTo>
                    <a:pt x="495757" y="444270"/>
                    <a:pt x="490228" y="433790"/>
                    <a:pt x="488364" y="431411"/>
                  </a:cubicBezTo>
                  <a:cubicBezTo>
                    <a:pt x="486499" y="429032"/>
                    <a:pt x="480648" y="434369"/>
                    <a:pt x="476405" y="436940"/>
                  </a:cubicBezTo>
                  <a:cubicBezTo>
                    <a:pt x="472161" y="439512"/>
                    <a:pt x="474412" y="444463"/>
                    <a:pt x="471454" y="446906"/>
                  </a:cubicBezTo>
                  <a:cubicBezTo>
                    <a:pt x="467835" y="449735"/>
                    <a:pt x="467050" y="454891"/>
                    <a:pt x="469654" y="458672"/>
                  </a:cubicBezTo>
                  <a:cubicBezTo>
                    <a:pt x="469667" y="458884"/>
                    <a:pt x="469667" y="459102"/>
                    <a:pt x="469654" y="459315"/>
                  </a:cubicBezTo>
                  <a:cubicBezTo>
                    <a:pt x="472072" y="463616"/>
                    <a:pt x="471589" y="468959"/>
                    <a:pt x="468433" y="472752"/>
                  </a:cubicBezTo>
                  <a:cubicBezTo>
                    <a:pt x="466439" y="475067"/>
                    <a:pt x="467597" y="475324"/>
                    <a:pt x="469075" y="476224"/>
                  </a:cubicBezTo>
                  <a:cubicBezTo>
                    <a:pt x="469866" y="476674"/>
                    <a:pt x="470528" y="477310"/>
                    <a:pt x="471004" y="478088"/>
                  </a:cubicBezTo>
                  <a:cubicBezTo>
                    <a:pt x="472676" y="481046"/>
                    <a:pt x="464575" y="481432"/>
                    <a:pt x="467018" y="484904"/>
                  </a:cubicBezTo>
                  <a:cubicBezTo>
                    <a:pt x="469461" y="488375"/>
                    <a:pt x="461103" y="488568"/>
                    <a:pt x="461103" y="484904"/>
                  </a:cubicBezTo>
                  <a:cubicBezTo>
                    <a:pt x="461103" y="481239"/>
                    <a:pt x="452295" y="483103"/>
                    <a:pt x="452680" y="485482"/>
                  </a:cubicBezTo>
                  <a:cubicBezTo>
                    <a:pt x="452771" y="486504"/>
                    <a:pt x="452501" y="487533"/>
                    <a:pt x="451909" y="488375"/>
                  </a:cubicBezTo>
                  <a:cubicBezTo>
                    <a:pt x="450443" y="490703"/>
                    <a:pt x="447839" y="492053"/>
                    <a:pt x="445094" y="491912"/>
                  </a:cubicBezTo>
                  <a:cubicBezTo>
                    <a:pt x="439822" y="491912"/>
                    <a:pt x="439436" y="486575"/>
                    <a:pt x="439243" y="484196"/>
                  </a:cubicBezTo>
                  <a:cubicBezTo>
                    <a:pt x="439050" y="481817"/>
                    <a:pt x="417769" y="486190"/>
                    <a:pt x="412047" y="491912"/>
                  </a:cubicBezTo>
                  <a:cubicBezTo>
                    <a:pt x="406325" y="497634"/>
                    <a:pt x="393145" y="495383"/>
                    <a:pt x="392759" y="498341"/>
                  </a:cubicBezTo>
                  <a:cubicBezTo>
                    <a:pt x="392373" y="501298"/>
                    <a:pt x="390509" y="501748"/>
                    <a:pt x="389223" y="501106"/>
                  </a:cubicBezTo>
                  <a:cubicBezTo>
                    <a:pt x="389094" y="501614"/>
                    <a:pt x="389094" y="502141"/>
                    <a:pt x="389223" y="502649"/>
                  </a:cubicBezTo>
                  <a:cubicBezTo>
                    <a:pt x="390586" y="506828"/>
                    <a:pt x="390586" y="511328"/>
                    <a:pt x="389223" y="515507"/>
                  </a:cubicBezTo>
                  <a:cubicBezTo>
                    <a:pt x="387294" y="518529"/>
                    <a:pt x="388130" y="519365"/>
                    <a:pt x="389994" y="520458"/>
                  </a:cubicBezTo>
                  <a:cubicBezTo>
                    <a:pt x="391872" y="521905"/>
                    <a:pt x="392913" y="524200"/>
                    <a:pt x="392759" y="526566"/>
                  </a:cubicBezTo>
                  <a:cubicBezTo>
                    <a:pt x="392759" y="528752"/>
                    <a:pt x="394173" y="528495"/>
                    <a:pt x="394430" y="532995"/>
                  </a:cubicBezTo>
                  <a:cubicBezTo>
                    <a:pt x="394353" y="536551"/>
                    <a:pt x="395414" y="540042"/>
                    <a:pt x="397452" y="542961"/>
                  </a:cubicBezTo>
                  <a:cubicBezTo>
                    <a:pt x="398577" y="544600"/>
                    <a:pt x="398725" y="546716"/>
                    <a:pt x="397838" y="548490"/>
                  </a:cubicBezTo>
                  <a:cubicBezTo>
                    <a:pt x="397677" y="548966"/>
                    <a:pt x="397459" y="549416"/>
                    <a:pt x="397195" y="549840"/>
                  </a:cubicBezTo>
                  <a:cubicBezTo>
                    <a:pt x="396102" y="551512"/>
                    <a:pt x="392244" y="548426"/>
                    <a:pt x="390766" y="549840"/>
                  </a:cubicBezTo>
                  <a:cubicBezTo>
                    <a:pt x="389287" y="551255"/>
                    <a:pt x="383629" y="551769"/>
                    <a:pt x="380543" y="554534"/>
                  </a:cubicBezTo>
                  <a:cubicBezTo>
                    <a:pt x="376666" y="557093"/>
                    <a:pt x="372275" y="558784"/>
                    <a:pt x="367684" y="559484"/>
                  </a:cubicBezTo>
                  <a:cubicBezTo>
                    <a:pt x="364084" y="560320"/>
                    <a:pt x="367105" y="563663"/>
                    <a:pt x="368520" y="565914"/>
                  </a:cubicBezTo>
                  <a:cubicBezTo>
                    <a:pt x="369934" y="568164"/>
                    <a:pt x="369870" y="574465"/>
                    <a:pt x="372635" y="576394"/>
                  </a:cubicBezTo>
                  <a:cubicBezTo>
                    <a:pt x="377200" y="579223"/>
                    <a:pt x="381501" y="582450"/>
                    <a:pt x="385494" y="586038"/>
                  </a:cubicBezTo>
                  <a:cubicBezTo>
                    <a:pt x="385712" y="586301"/>
                    <a:pt x="385712" y="586674"/>
                    <a:pt x="385494" y="586938"/>
                  </a:cubicBezTo>
                  <a:cubicBezTo>
                    <a:pt x="389351" y="587966"/>
                    <a:pt x="395266" y="588031"/>
                    <a:pt x="396295" y="586295"/>
                  </a:cubicBezTo>
                  <a:cubicBezTo>
                    <a:pt x="397240" y="584495"/>
                    <a:pt x="397934" y="582566"/>
                    <a:pt x="398352" y="580573"/>
                  </a:cubicBezTo>
                  <a:cubicBezTo>
                    <a:pt x="402486" y="580483"/>
                    <a:pt x="406537" y="581775"/>
                    <a:pt x="409861" y="584238"/>
                  </a:cubicBezTo>
                  <a:cubicBezTo>
                    <a:pt x="413140" y="587966"/>
                    <a:pt x="419312" y="585459"/>
                    <a:pt x="419312" y="585459"/>
                  </a:cubicBezTo>
                  <a:cubicBezTo>
                    <a:pt x="419312" y="585459"/>
                    <a:pt x="419634" y="586552"/>
                    <a:pt x="420212" y="587966"/>
                  </a:cubicBezTo>
                  <a:cubicBezTo>
                    <a:pt x="421202" y="590738"/>
                    <a:pt x="422540" y="593374"/>
                    <a:pt x="424198" y="595810"/>
                  </a:cubicBezTo>
                  <a:cubicBezTo>
                    <a:pt x="423215" y="596653"/>
                    <a:pt x="422610" y="597861"/>
                    <a:pt x="422527" y="599154"/>
                  </a:cubicBezTo>
                  <a:cubicBezTo>
                    <a:pt x="422527" y="602883"/>
                    <a:pt x="419634" y="602561"/>
                    <a:pt x="417062" y="602304"/>
                  </a:cubicBezTo>
                  <a:cubicBezTo>
                    <a:pt x="414490" y="602047"/>
                    <a:pt x="417062" y="605454"/>
                    <a:pt x="415647" y="607190"/>
                  </a:cubicBezTo>
                  <a:cubicBezTo>
                    <a:pt x="414233" y="608926"/>
                    <a:pt x="415647" y="612334"/>
                    <a:pt x="413590" y="612655"/>
                  </a:cubicBezTo>
                  <a:cubicBezTo>
                    <a:pt x="412561" y="612655"/>
                    <a:pt x="411983" y="614005"/>
                    <a:pt x="411597" y="615549"/>
                  </a:cubicBezTo>
                  <a:cubicBezTo>
                    <a:pt x="412812" y="616944"/>
                    <a:pt x="413834" y="618500"/>
                    <a:pt x="414619" y="620178"/>
                  </a:cubicBezTo>
                  <a:lnTo>
                    <a:pt x="414297" y="620178"/>
                  </a:lnTo>
                  <a:cubicBezTo>
                    <a:pt x="412143" y="622267"/>
                    <a:pt x="409642" y="623965"/>
                    <a:pt x="406903" y="625193"/>
                  </a:cubicBezTo>
                  <a:cubicBezTo>
                    <a:pt x="404653" y="625193"/>
                    <a:pt x="406067" y="631236"/>
                    <a:pt x="403817" y="631236"/>
                  </a:cubicBezTo>
                  <a:cubicBezTo>
                    <a:pt x="401567" y="631236"/>
                    <a:pt x="399960" y="635094"/>
                    <a:pt x="399445" y="636765"/>
                  </a:cubicBezTo>
                  <a:cubicBezTo>
                    <a:pt x="398931" y="638437"/>
                    <a:pt x="393916" y="635673"/>
                    <a:pt x="391730" y="636765"/>
                  </a:cubicBezTo>
                  <a:cubicBezTo>
                    <a:pt x="388850" y="637498"/>
                    <a:pt x="385931" y="638058"/>
                    <a:pt x="382986" y="638437"/>
                  </a:cubicBezTo>
                  <a:cubicBezTo>
                    <a:pt x="383372" y="640944"/>
                    <a:pt x="382986" y="643709"/>
                    <a:pt x="385172" y="643709"/>
                  </a:cubicBezTo>
                  <a:cubicBezTo>
                    <a:pt x="388515" y="643709"/>
                    <a:pt x="394559" y="643388"/>
                    <a:pt x="394752" y="647760"/>
                  </a:cubicBezTo>
                  <a:cubicBezTo>
                    <a:pt x="394945" y="652132"/>
                    <a:pt x="402853" y="661904"/>
                    <a:pt x="405746" y="665247"/>
                  </a:cubicBezTo>
                  <a:cubicBezTo>
                    <a:pt x="408639" y="668591"/>
                    <a:pt x="415326" y="667819"/>
                    <a:pt x="415712" y="670520"/>
                  </a:cubicBezTo>
                  <a:cubicBezTo>
                    <a:pt x="416097" y="673220"/>
                    <a:pt x="420855" y="675856"/>
                    <a:pt x="426384" y="676242"/>
                  </a:cubicBezTo>
                  <a:cubicBezTo>
                    <a:pt x="428262" y="676576"/>
                    <a:pt x="430043" y="677322"/>
                    <a:pt x="431592" y="678428"/>
                  </a:cubicBezTo>
                  <a:cubicBezTo>
                    <a:pt x="433830" y="679855"/>
                    <a:pt x="435977" y="681424"/>
                    <a:pt x="438021" y="683121"/>
                  </a:cubicBezTo>
                  <a:cubicBezTo>
                    <a:pt x="440780" y="685500"/>
                    <a:pt x="443724" y="687654"/>
                    <a:pt x="446830" y="689551"/>
                  </a:cubicBezTo>
                  <a:lnTo>
                    <a:pt x="447473" y="689872"/>
                  </a:lnTo>
                  <a:cubicBezTo>
                    <a:pt x="452295" y="692444"/>
                    <a:pt x="453902" y="694244"/>
                    <a:pt x="450816" y="697587"/>
                  </a:cubicBezTo>
                  <a:cubicBezTo>
                    <a:pt x="447730" y="700931"/>
                    <a:pt x="446637" y="712889"/>
                    <a:pt x="450494" y="715975"/>
                  </a:cubicBezTo>
                  <a:cubicBezTo>
                    <a:pt x="454352" y="719062"/>
                    <a:pt x="455188" y="724848"/>
                    <a:pt x="458788" y="726519"/>
                  </a:cubicBezTo>
                  <a:lnTo>
                    <a:pt x="459303" y="726841"/>
                  </a:lnTo>
                  <a:cubicBezTo>
                    <a:pt x="463559" y="728558"/>
                    <a:pt x="466182" y="732878"/>
                    <a:pt x="465732" y="737449"/>
                  </a:cubicBezTo>
                  <a:cubicBezTo>
                    <a:pt x="465153" y="742079"/>
                    <a:pt x="471583" y="743879"/>
                    <a:pt x="474540" y="740407"/>
                  </a:cubicBezTo>
                  <a:cubicBezTo>
                    <a:pt x="477498" y="736935"/>
                    <a:pt x="485728" y="742271"/>
                    <a:pt x="485728" y="744457"/>
                  </a:cubicBezTo>
                  <a:cubicBezTo>
                    <a:pt x="485728" y="746643"/>
                    <a:pt x="477305" y="742079"/>
                    <a:pt x="472483" y="745550"/>
                  </a:cubicBezTo>
                  <a:cubicBezTo>
                    <a:pt x="467661" y="749022"/>
                    <a:pt x="476212" y="752366"/>
                    <a:pt x="475119" y="756030"/>
                  </a:cubicBezTo>
                  <a:cubicBezTo>
                    <a:pt x="474258" y="759843"/>
                    <a:pt x="476649" y="763630"/>
                    <a:pt x="480462" y="764485"/>
                  </a:cubicBezTo>
                  <a:cubicBezTo>
                    <a:pt x="480815" y="764569"/>
                    <a:pt x="481182" y="764620"/>
                    <a:pt x="481548" y="764646"/>
                  </a:cubicBezTo>
                  <a:cubicBezTo>
                    <a:pt x="485728" y="764646"/>
                    <a:pt x="490550" y="771461"/>
                    <a:pt x="493121" y="770175"/>
                  </a:cubicBezTo>
                  <a:cubicBezTo>
                    <a:pt x="495693" y="768889"/>
                    <a:pt x="489971" y="759181"/>
                    <a:pt x="490871" y="757702"/>
                  </a:cubicBezTo>
                  <a:cubicBezTo>
                    <a:pt x="491771" y="756223"/>
                    <a:pt x="496979" y="760274"/>
                    <a:pt x="499551" y="757316"/>
                  </a:cubicBezTo>
                  <a:cubicBezTo>
                    <a:pt x="502122" y="754359"/>
                    <a:pt x="497686" y="752173"/>
                    <a:pt x="493829" y="752366"/>
                  </a:cubicBezTo>
                  <a:cubicBezTo>
                    <a:pt x="489971" y="752558"/>
                    <a:pt x="493829" y="747222"/>
                    <a:pt x="498265" y="749987"/>
                  </a:cubicBezTo>
                  <a:cubicBezTo>
                    <a:pt x="502701" y="752751"/>
                    <a:pt x="505016" y="749215"/>
                    <a:pt x="507202" y="748894"/>
                  </a:cubicBezTo>
                  <a:cubicBezTo>
                    <a:pt x="509388" y="748572"/>
                    <a:pt x="509966" y="740600"/>
                    <a:pt x="503215" y="738735"/>
                  </a:cubicBezTo>
                  <a:cubicBezTo>
                    <a:pt x="496464" y="736871"/>
                    <a:pt x="497300" y="743750"/>
                    <a:pt x="492928" y="739121"/>
                  </a:cubicBezTo>
                  <a:cubicBezTo>
                    <a:pt x="488556" y="734492"/>
                    <a:pt x="496979" y="736357"/>
                    <a:pt x="496979" y="732692"/>
                  </a:cubicBezTo>
                  <a:cubicBezTo>
                    <a:pt x="496979" y="729027"/>
                    <a:pt x="490164" y="723369"/>
                    <a:pt x="486820" y="718740"/>
                  </a:cubicBezTo>
                  <a:cubicBezTo>
                    <a:pt x="483477" y="714111"/>
                    <a:pt x="491450" y="711925"/>
                    <a:pt x="493250" y="715268"/>
                  </a:cubicBezTo>
                  <a:cubicBezTo>
                    <a:pt x="495050" y="718611"/>
                    <a:pt x="500065" y="718033"/>
                    <a:pt x="503215" y="716747"/>
                  </a:cubicBezTo>
                  <a:cubicBezTo>
                    <a:pt x="506366" y="715461"/>
                    <a:pt x="499872" y="709546"/>
                    <a:pt x="505594" y="707360"/>
                  </a:cubicBezTo>
                  <a:cubicBezTo>
                    <a:pt x="511317" y="705174"/>
                    <a:pt x="511252" y="709032"/>
                    <a:pt x="513117" y="709739"/>
                  </a:cubicBezTo>
                  <a:cubicBezTo>
                    <a:pt x="514981" y="710446"/>
                    <a:pt x="516588" y="705174"/>
                    <a:pt x="522504" y="705174"/>
                  </a:cubicBezTo>
                  <a:cubicBezTo>
                    <a:pt x="525641" y="705585"/>
                    <a:pt x="528566" y="706981"/>
                    <a:pt x="530862" y="709160"/>
                  </a:cubicBezTo>
                  <a:cubicBezTo>
                    <a:pt x="532861" y="711057"/>
                    <a:pt x="535401" y="712291"/>
                    <a:pt x="538127" y="712696"/>
                  </a:cubicBezTo>
                  <a:cubicBezTo>
                    <a:pt x="543271" y="712696"/>
                    <a:pt x="545264" y="707167"/>
                    <a:pt x="549700" y="705495"/>
                  </a:cubicBezTo>
                  <a:cubicBezTo>
                    <a:pt x="554136" y="703824"/>
                    <a:pt x="563973" y="706074"/>
                    <a:pt x="566416" y="703888"/>
                  </a:cubicBezTo>
                  <a:cubicBezTo>
                    <a:pt x="568859" y="701702"/>
                    <a:pt x="559987" y="698873"/>
                    <a:pt x="557029" y="696366"/>
                  </a:cubicBezTo>
                  <a:cubicBezTo>
                    <a:pt x="555435" y="694546"/>
                    <a:pt x="554368" y="692322"/>
                    <a:pt x="553943" y="689936"/>
                  </a:cubicBezTo>
                  <a:cubicBezTo>
                    <a:pt x="553493" y="688393"/>
                    <a:pt x="553107" y="687172"/>
                    <a:pt x="552272" y="687043"/>
                  </a:cubicBezTo>
                  <a:cubicBezTo>
                    <a:pt x="550214" y="686657"/>
                    <a:pt x="547128" y="678235"/>
                    <a:pt x="549700" y="677656"/>
                  </a:cubicBezTo>
                  <a:cubicBezTo>
                    <a:pt x="552272" y="677078"/>
                    <a:pt x="555550" y="668269"/>
                    <a:pt x="559601" y="666984"/>
                  </a:cubicBezTo>
                  <a:cubicBezTo>
                    <a:pt x="560900" y="666681"/>
                    <a:pt x="561903" y="665653"/>
                    <a:pt x="562173" y="664347"/>
                  </a:cubicBezTo>
                  <a:cubicBezTo>
                    <a:pt x="562327" y="662206"/>
                    <a:pt x="562327" y="660059"/>
                    <a:pt x="562173" y="657918"/>
                  </a:cubicBezTo>
                  <a:cubicBezTo>
                    <a:pt x="562173" y="654060"/>
                    <a:pt x="564552" y="648210"/>
                    <a:pt x="568602" y="647824"/>
                  </a:cubicBezTo>
                  <a:cubicBezTo>
                    <a:pt x="572653" y="647438"/>
                    <a:pt x="575610" y="647503"/>
                    <a:pt x="575031" y="641073"/>
                  </a:cubicBezTo>
                  <a:lnTo>
                    <a:pt x="575031" y="640430"/>
                  </a:lnTo>
                  <a:cubicBezTo>
                    <a:pt x="574582" y="634708"/>
                    <a:pt x="575803" y="635030"/>
                    <a:pt x="580947" y="631108"/>
                  </a:cubicBezTo>
                  <a:cubicBezTo>
                    <a:pt x="586090" y="627186"/>
                    <a:pt x="586797" y="619535"/>
                    <a:pt x="591555" y="618635"/>
                  </a:cubicBezTo>
                  <a:cubicBezTo>
                    <a:pt x="595921" y="616815"/>
                    <a:pt x="600672" y="616108"/>
                    <a:pt x="605378" y="616577"/>
                  </a:cubicBezTo>
                  <a:cubicBezTo>
                    <a:pt x="612322" y="617734"/>
                    <a:pt x="601842" y="622106"/>
                    <a:pt x="606600" y="624678"/>
                  </a:cubicBezTo>
                  <a:cubicBezTo>
                    <a:pt x="611358" y="627250"/>
                    <a:pt x="625888" y="623971"/>
                    <a:pt x="626852" y="627636"/>
                  </a:cubicBezTo>
                  <a:cubicBezTo>
                    <a:pt x="627817" y="631300"/>
                    <a:pt x="609943" y="634965"/>
                    <a:pt x="610329" y="636830"/>
                  </a:cubicBezTo>
                  <a:cubicBezTo>
                    <a:pt x="610715" y="638694"/>
                    <a:pt x="619716" y="640495"/>
                    <a:pt x="622802" y="642488"/>
                  </a:cubicBezTo>
                  <a:cubicBezTo>
                    <a:pt x="625888" y="644481"/>
                    <a:pt x="621902" y="650203"/>
                    <a:pt x="623380" y="652067"/>
                  </a:cubicBezTo>
                  <a:cubicBezTo>
                    <a:pt x="624859" y="653932"/>
                    <a:pt x="629810" y="652453"/>
                    <a:pt x="633475" y="649688"/>
                  </a:cubicBezTo>
                  <a:cubicBezTo>
                    <a:pt x="637139" y="646924"/>
                    <a:pt x="640418" y="647824"/>
                    <a:pt x="645433" y="644545"/>
                  </a:cubicBezTo>
                  <a:cubicBezTo>
                    <a:pt x="650448" y="641266"/>
                    <a:pt x="660671" y="644159"/>
                    <a:pt x="661957" y="642166"/>
                  </a:cubicBezTo>
                  <a:cubicBezTo>
                    <a:pt x="663242" y="640173"/>
                    <a:pt x="658999" y="638116"/>
                    <a:pt x="649419" y="638823"/>
                  </a:cubicBezTo>
                  <a:cubicBezTo>
                    <a:pt x="644366" y="639350"/>
                    <a:pt x="639852" y="635679"/>
                    <a:pt x="639325" y="630625"/>
                  </a:cubicBezTo>
                  <a:cubicBezTo>
                    <a:pt x="639261" y="629995"/>
                    <a:pt x="639261" y="629359"/>
                    <a:pt x="639325" y="628729"/>
                  </a:cubicBezTo>
                  <a:cubicBezTo>
                    <a:pt x="643247" y="623739"/>
                    <a:pt x="648764" y="620248"/>
                    <a:pt x="654949" y="618827"/>
                  </a:cubicBezTo>
                  <a:cubicBezTo>
                    <a:pt x="660452" y="618165"/>
                    <a:pt x="665808" y="616552"/>
                    <a:pt x="670765" y="614070"/>
                  </a:cubicBezTo>
                  <a:cubicBezTo>
                    <a:pt x="674005" y="612713"/>
                    <a:pt x="677394" y="611742"/>
                    <a:pt x="680859" y="611177"/>
                  </a:cubicBezTo>
                  <a:cubicBezTo>
                    <a:pt x="686774" y="610084"/>
                    <a:pt x="692882" y="609569"/>
                    <a:pt x="693718" y="611177"/>
                  </a:cubicBezTo>
                  <a:cubicBezTo>
                    <a:pt x="694554" y="612784"/>
                    <a:pt x="680859" y="619277"/>
                    <a:pt x="678287" y="620178"/>
                  </a:cubicBezTo>
                  <a:cubicBezTo>
                    <a:pt x="675716" y="621078"/>
                    <a:pt x="683238" y="624935"/>
                    <a:pt x="683045" y="627186"/>
                  </a:cubicBezTo>
                  <a:cubicBezTo>
                    <a:pt x="682852" y="629436"/>
                    <a:pt x="675008" y="629886"/>
                    <a:pt x="675716" y="634322"/>
                  </a:cubicBezTo>
                  <a:cubicBezTo>
                    <a:pt x="676423" y="638758"/>
                    <a:pt x="673144" y="639659"/>
                    <a:pt x="668900" y="639659"/>
                  </a:cubicBezTo>
                  <a:cubicBezTo>
                    <a:pt x="664657" y="639659"/>
                    <a:pt x="663628" y="642230"/>
                    <a:pt x="665622" y="642552"/>
                  </a:cubicBezTo>
                  <a:cubicBezTo>
                    <a:pt x="667615" y="642873"/>
                    <a:pt x="667486" y="648467"/>
                    <a:pt x="675330" y="650460"/>
                  </a:cubicBezTo>
                  <a:cubicBezTo>
                    <a:pt x="684376" y="653938"/>
                    <a:pt x="692374" y="659693"/>
                    <a:pt x="698540" y="667176"/>
                  </a:cubicBezTo>
                  <a:cubicBezTo>
                    <a:pt x="699479" y="668192"/>
                    <a:pt x="700559" y="669054"/>
                    <a:pt x="701755" y="669748"/>
                  </a:cubicBezTo>
                  <a:cubicBezTo>
                    <a:pt x="708955" y="673927"/>
                    <a:pt x="719500" y="672834"/>
                    <a:pt x="721043" y="680421"/>
                  </a:cubicBezTo>
                  <a:cubicBezTo>
                    <a:pt x="722714" y="689229"/>
                    <a:pt x="727472" y="685757"/>
                    <a:pt x="725800" y="693280"/>
                  </a:cubicBezTo>
                  <a:cubicBezTo>
                    <a:pt x="725305" y="694945"/>
                    <a:pt x="724315" y="696424"/>
                    <a:pt x="722971" y="697523"/>
                  </a:cubicBezTo>
                  <a:cubicBezTo>
                    <a:pt x="716529" y="702872"/>
                    <a:pt x="708319" y="705624"/>
                    <a:pt x="699954" y="705238"/>
                  </a:cubicBezTo>
                  <a:cubicBezTo>
                    <a:pt x="694939" y="703374"/>
                    <a:pt x="685424" y="705817"/>
                    <a:pt x="678223" y="705817"/>
                  </a:cubicBezTo>
                  <a:cubicBezTo>
                    <a:pt x="671022" y="705817"/>
                    <a:pt x="669029" y="700609"/>
                    <a:pt x="663564" y="700995"/>
                  </a:cubicBezTo>
                  <a:cubicBezTo>
                    <a:pt x="658099" y="701381"/>
                    <a:pt x="658035" y="696044"/>
                    <a:pt x="652506" y="696044"/>
                  </a:cubicBezTo>
                  <a:cubicBezTo>
                    <a:pt x="646976" y="696044"/>
                    <a:pt x="651220" y="693280"/>
                    <a:pt x="633989" y="691094"/>
                  </a:cubicBezTo>
                  <a:cubicBezTo>
                    <a:pt x="620391" y="689795"/>
                    <a:pt x="606838" y="693961"/>
                    <a:pt x="596313" y="702666"/>
                  </a:cubicBezTo>
                  <a:cubicBezTo>
                    <a:pt x="590784" y="707424"/>
                    <a:pt x="570981" y="702666"/>
                    <a:pt x="569117" y="704145"/>
                  </a:cubicBezTo>
                  <a:cubicBezTo>
                    <a:pt x="567252" y="705624"/>
                    <a:pt x="569502" y="711089"/>
                    <a:pt x="562687" y="713661"/>
                  </a:cubicBezTo>
                  <a:cubicBezTo>
                    <a:pt x="555872" y="716233"/>
                    <a:pt x="541534" y="713661"/>
                    <a:pt x="536584" y="715911"/>
                  </a:cubicBezTo>
                  <a:cubicBezTo>
                    <a:pt x="531633" y="718161"/>
                    <a:pt x="529769" y="725427"/>
                    <a:pt x="534012" y="725105"/>
                  </a:cubicBezTo>
                  <a:cubicBezTo>
                    <a:pt x="538255" y="724784"/>
                    <a:pt x="540442" y="726712"/>
                    <a:pt x="539156" y="728577"/>
                  </a:cubicBezTo>
                  <a:cubicBezTo>
                    <a:pt x="537870" y="730441"/>
                    <a:pt x="542628" y="735521"/>
                    <a:pt x="540249" y="737771"/>
                  </a:cubicBezTo>
                  <a:cubicBezTo>
                    <a:pt x="537960" y="739899"/>
                    <a:pt x="537831" y="743480"/>
                    <a:pt x="539959" y="745769"/>
                  </a:cubicBezTo>
                  <a:cubicBezTo>
                    <a:pt x="540165" y="745994"/>
                    <a:pt x="540390" y="746200"/>
                    <a:pt x="540634" y="746386"/>
                  </a:cubicBezTo>
                  <a:cubicBezTo>
                    <a:pt x="543592" y="748572"/>
                    <a:pt x="544106" y="752816"/>
                    <a:pt x="540634" y="753201"/>
                  </a:cubicBezTo>
                  <a:cubicBezTo>
                    <a:pt x="537163" y="753587"/>
                    <a:pt x="546678" y="757766"/>
                    <a:pt x="547064" y="759631"/>
                  </a:cubicBezTo>
                  <a:cubicBezTo>
                    <a:pt x="547450" y="761495"/>
                    <a:pt x="555165" y="762395"/>
                    <a:pt x="555165" y="764581"/>
                  </a:cubicBezTo>
                  <a:cubicBezTo>
                    <a:pt x="555165" y="766767"/>
                    <a:pt x="557544" y="767539"/>
                    <a:pt x="561594" y="766446"/>
                  </a:cubicBezTo>
                  <a:cubicBezTo>
                    <a:pt x="565645" y="765353"/>
                    <a:pt x="566931" y="770625"/>
                    <a:pt x="569309" y="774290"/>
                  </a:cubicBezTo>
                  <a:cubicBezTo>
                    <a:pt x="571688" y="777954"/>
                    <a:pt x="585319" y="775383"/>
                    <a:pt x="585319" y="771397"/>
                  </a:cubicBezTo>
                  <a:cubicBezTo>
                    <a:pt x="585319" y="767410"/>
                    <a:pt x="589305" y="766253"/>
                    <a:pt x="595413" y="766767"/>
                  </a:cubicBezTo>
                  <a:cubicBezTo>
                    <a:pt x="601521" y="767282"/>
                    <a:pt x="609365" y="775576"/>
                    <a:pt x="612322" y="776669"/>
                  </a:cubicBezTo>
                  <a:cubicBezTo>
                    <a:pt x="615279" y="777762"/>
                    <a:pt x="621323" y="774483"/>
                    <a:pt x="625181" y="774483"/>
                  </a:cubicBezTo>
                  <a:cubicBezTo>
                    <a:pt x="629038" y="774483"/>
                    <a:pt x="634503" y="768439"/>
                    <a:pt x="636754" y="767153"/>
                  </a:cubicBezTo>
                  <a:cubicBezTo>
                    <a:pt x="639004" y="765867"/>
                    <a:pt x="642797" y="771397"/>
                    <a:pt x="646269" y="769532"/>
                  </a:cubicBezTo>
                  <a:cubicBezTo>
                    <a:pt x="649741" y="767668"/>
                    <a:pt x="653663" y="765674"/>
                    <a:pt x="655849" y="766960"/>
                  </a:cubicBezTo>
                  <a:cubicBezTo>
                    <a:pt x="658035" y="768246"/>
                    <a:pt x="650512" y="773968"/>
                    <a:pt x="652506" y="776862"/>
                  </a:cubicBezTo>
                  <a:cubicBezTo>
                    <a:pt x="653193" y="778173"/>
                    <a:pt x="653316" y="779710"/>
                    <a:pt x="652827" y="781105"/>
                  </a:cubicBezTo>
                  <a:cubicBezTo>
                    <a:pt x="652313" y="783355"/>
                    <a:pt x="651412" y="785734"/>
                    <a:pt x="652827" y="787534"/>
                  </a:cubicBezTo>
                  <a:cubicBezTo>
                    <a:pt x="654241" y="789335"/>
                    <a:pt x="652441" y="792806"/>
                    <a:pt x="651863" y="796728"/>
                  </a:cubicBezTo>
                  <a:cubicBezTo>
                    <a:pt x="651830" y="797288"/>
                    <a:pt x="651830" y="797841"/>
                    <a:pt x="651863" y="798400"/>
                  </a:cubicBezTo>
                  <a:cubicBezTo>
                    <a:pt x="651863" y="802129"/>
                    <a:pt x="645947" y="809908"/>
                    <a:pt x="642669" y="816981"/>
                  </a:cubicBezTo>
                  <a:lnTo>
                    <a:pt x="648519" y="819488"/>
                  </a:lnTo>
                  <a:lnTo>
                    <a:pt x="649162" y="819488"/>
                  </a:lnTo>
                  <a:lnTo>
                    <a:pt x="649162" y="819488"/>
                  </a:lnTo>
                  <a:lnTo>
                    <a:pt x="648776" y="823153"/>
                  </a:lnTo>
                  <a:lnTo>
                    <a:pt x="649162" y="819488"/>
                  </a:lnTo>
                  <a:lnTo>
                    <a:pt x="642733" y="816788"/>
                  </a:lnTo>
                  <a:cubicBezTo>
                    <a:pt x="641794" y="818633"/>
                    <a:pt x="641119" y="820601"/>
                    <a:pt x="640740" y="822639"/>
                  </a:cubicBezTo>
                  <a:cubicBezTo>
                    <a:pt x="638644" y="830482"/>
                    <a:pt x="635326" y="837947"/>
                    <a:pt x="630903" y="844756"/>
                  </a:cubicBezTo>
                  <a:cubicBezTo>
                    <a:pt x="630491" y="845424"/>
                    <a:pt x="630041" y="846067"/>
                    <a:pt x="629553" y="846684"/>
                  </a:cubicBezTo>
                  <a:cubicBezTo>
                    <a:pt x="628074" y="848163"/>
                    <a:pt x="621966" y="844498"/>
                    <a:pt x="616308" y="845977"/>
                  </a:cubicBezTo>
                  <a:cubicBezTo>
                    <a:pt x="610863" y="846955"/>
                    <a:pt x="605250" y="845752"/>
                    <a:pt x="600685" y="842634"/>
                  </a:cubicBezTo>
                  <a:cubicBezTo>
                    <a:pt x="595155" y="839869"/>
                    <a:pt x="577153" y="843406"/>
                    <a:pt x="574967" y="846877"/>
                  </a:cubicBezTo>
                  <a:cubicBezTo>
                    <a:pt x="572781" y="850349"/>
                    <a:pt x="566545" y="850349"/>
                    <a:pt x="561015" y="848163"/>
                  </a:cubicBezTo>
                  <a:cubicBezTo>
                    <a:pt x="553821" y="844820"/>
                    <a:pt x="546138" y="842653"/>
                    <a:pt x="538255" y="841734"/>
                  </a:cubicBezTo>
                  <a:cubicBezTo>
                    <a:pt x="528804" y="840898"/>
                    <a:pt x="521153" y="839548"/>
                    <a:pt x="519482" y="837233"/>
                  </a:cubicBezTo>
                  <a:lnTo>
                    <a:pt x="519096" y="836783"/>
                  </a:lnTo>
                  <a:cubicBezTo>
                    <a:pt x="518196" y="834211"/>
                    <a:pt x="513245" y="834019"/>
                    <a:pt x="502380" y="832347"/>
                  </a:cubicBezTo>
                  <a:cubicBezTo>
                    <a:pt x="491514" y="830675"/>
                    <a:pt x="495950" y="823346"/>
                    <a:pt x="483477" y="822639"/>
                  </a:cubicBezTo>
                  <a:cubicBezTo>
                    <a:pt x="471004" y="821932"/>
                    <a:pt x="455895" y="831640"/>
                    <a:pt x="455767" y="836783"/>
                  </a:cubicBezTo>
                  <a:cubicBezTo>
                    <a:pt x="455638" y="841927"/>
                    <a:pt x="461425" y="847585"/>
                    <a:pt x="457374" y="852921"/>
                  </a:cubicBezTo>
                  <a:cubicBezTo>
                    <a:pt x="452674" y="858244"/>
                    <a:pt x="444554" y="858759"/>
                    <a:pt x="439224" y="854059"/>
                  </a:cubicBezTo>
                  <a:cubicBezTo>
                    <a:pt x="438819" y="853705"/>
                    <a:pt x="438439" y="853326"/>
                    <a:pt x="438086" y="852921"/>
                  </a:cubicBezTo>
                  <a:cubicBezTo>
                    <a:pt x="431650" y="847552"/>
                    <a:pt x="423517" y="844640"/>
                    <a:pt x="415133" y="844691"/>
                  </a:cubicBezTo>
                  <a:cubicBezTo>
                    <a:pt x="407611" y="844691"/>
                    <a:pt x="402274" y="839869"/>
                    <a:pt x="402789" y="835819"/>
                  </a:cubicBezTo>
                  <a:cubicBezTo>
                    <a:pt x="403303" y="831768"/>
                    <a:pt x="400988" y="829968"/>
                    <a:pt x="394752" y="828682"/>
                  </a:cubicBezTo>
                  <a:cubicBezTo>
                    <a:pt x="388515" y="827396"/>
                    <a:pt x="383179" y="822253"/>
                    <a:pt x="372120" y="824117"/>
                  </a:cubicBezTo>
                  <a:cubicBezTo>
                    <a:pt x="367131" y="824902"/>
                    <a:pt x="362026" y="823828"/>
                    <a:pt x="357783" y="821096"/>
                  </a:cubicBezTo>
                  <a:cubicBezTo>
                    <a:pt x="354825" y="819167"/>
                    <a:pt x="353025" y="816917"/>
                    <a:pt x="353025" y="815824"/>
                  </a:cubicBezTo>
                  <a:cubicBezTo>
                    <a:pt x="353025" y="813445"/>
                    <a:pt x="349746" y="809394"/>
                    <a:pt x="347882" y="811580"/>
                  </a:cubicBezTo>
                  <a:cubicBezTo>
                    <a:pt x="346017" y="813766"/>
                    <a:pt x="339074" y="811966"/>
                    <a:pt x="338173" y="807401"/>
                  </a:cubicBezTo>
                  <a:cubicBezTo>
                    <a:pt x="337273" y="802836"/>
                    <a:pt x="342738" y="802965"/>
                    <a:pt x="347882" y="798721"/>
                  </a:cubicBezTo>
                  <a:cubicBezTo>
                    <a:pt x="352582" y="795108"/>
                    <a:pt x="353469" y="788370"/>
                    <a:pt x="349856" y="783664"/>
                  </a:cubicBezTo>
                  <a:cubicBezTo>
                    <a:pt x="349386" y="783059"/>
                    <a:pt x="348853" y="782500"/>
                    <a:pt x="348267" y="782005"/>
                  </a:cubicBezTo>
                  <a:cubicBezTo>
                    <a:pt x="342738" y="777633"/>
                    <a:pt x="346596" y="775190"/>
                    <a:pt x="350453" y="771204"/>
                  </a:cubicBezTo>
                  <a:cubicBezTo>
                    <a:pt x="354311" y="767217"/>
                    <a:pt x="350839" y="764774"/>
                    <a:pt x="348782" y="766767"/>
                  </a:cubicBezTo>
                  <a:cubicBezTo>
                    <a:pt x="346724" y="768760"/>
                    <a:pt x="343510" y="769146"/>
                    <a:pt x="342931" y="764774"/>
                  </a:cubicBezTo>
                  <a:cubicBezTo>
                    <a:pt x="342353" y="760402"/>
                    <a:pt x="330458" y="759631"/>
                    <a:pt x="325829" y="763810"/>
                  </a:cubicBezTo>
                  <a:cubicBezTo>
                    <a:pt x="323984" y="765192"/>
                    <a:pt x="321701" y="765874"/>
                    <a:pt x="319400" y="765739"/>
                  </a:cubicBezTo>
                  <a:cubicBezTo>
                    <a:pt x="315413" y="765539"/>
                    <a:pt x="311472" y="764787"/>
                    <a:pt x="307698" y="763488"/>
                  </a:cubicBezTo>
                  <a:cubicBezTo>
                    <a:pt x="303384" y="763514"/>
                    <a:pt x="299076" y="763945"/>
                    <a:pt x="294839" y="764774"/>
                  </a:cubicBezTo>
                  <a:cubicBezTo>
                    <a:pt x="290789" y="764774"/>
                    <a:pt x="280888" y="771204"/>
                    <a:pt x="277609" y="768246"/>
                  </a:cubicBezTo>
                  <a:cubicBezTo>
                    <a:pt x="274330" y="765289"/>
                    <a:pt x="240447" y="770625"/>
                    <a:pt x="230931" y="771011"/>
                  </a:cubicBezTo>
                  <a:cubicBezTo>
                    <a:pt x="221416" y="771397"/>
                    <a:pt x="217301" y="781298"/>
                    <a:pt x="211643" y="781298"/>
                  </a:cubicBezTo>
                  <a:cubicBezTo>
                    <a:pt x="204237" y="782320"/>
                    <a:pt x="197415" y="785888"/>
                    <a:pt x="192355" y="791392"/>
                  </a:cubicBezTo>
                  <a:cubicBezTo>
                    <a:pt x="191146" y="792697"/>
                    <a:pt x="189443" y="793443"/>
                    <a:pt x="187662" y="793449"/>
                  </a:cubicBezTo>
                  <a:cubicBezTo>
                    <a:pt x="183226" y="793449"/>
                    <a:pt x="177889" y="790235"/>
                    <a:pt x="173260" y="790106"/>
                  </a:cubicBezTo>
                  <a:cubicBezTo>
                    <a:pt x="166830" y="790106"/>
                    <a:pt x="156865" y="793256"/>
                    <a:pt x="152107" y="787920"/>
                  </a:cubicBezTo>
                  <a:cubicBezTo>
                    <a:pt x="147349" y="782584"/>
                    <a:pt x="144006" y="780912"/>
                    <a:pt x="140534" y="782584"/>
                  </a:cubicBezTo>
                  <a:cubicBezTo>
                    <a:pt x="137062" y="784255"/>
                    <a:pt x="130633" y="802579"/>
                    <a:pt x="126968" y="807915"/>
                  </a:cubicBezTo>
                  <a:cubicBezTo>
                    <a:pt x="122043" y="813245"/>
                    <a:pt x="115248" y="816473"/>
                    <a:pt x="108002" y="816917"/>
                  </a:cubicBezTo>
                  <a:cubicBezTo>
                    <a:pt x="103051" y="816917"/>
                    <a:pt x="102537" y="824439"/>
                    <a:pt x="98679" y="827589"/>
                  </a:cubicBezTo>
                  <a:cubicBezTo>
                    <a:pt x="94822" y="830740"/>
                    <a:pt x="96300" y="835690"/>
                    <a:pt x="91671" y="839355"/>
                  </a:cubicBezTo>
                  <a:cubicBezTo>
                    <a:pt x="87042" y="843020"/>
                    <a:pt x="89292" y="854207"/>
                    <a:pt x="91671" y="858257"/>
                  </a:cubicBezTo>
                  <a:cubicBezTo>
                    <a:pt x="94050" y="862308"/>
                    <a:pt x="83249" y="874974"/>
                    <a:pt x="77012" y="878638"/>
                  </a:cubicBezTo>
                  <a:cubicBezTo>
                    <a:pt x="70776" y="882303"/>
                    <a:pt x="68718" y="889311"/>
                    <a:pt x="58817" y="890983"/>
                  </a:cubicBezTo>
                  <a:cubicBezTo>
                    <a:pt x="55442" y="891484"/>
                    <a:pt x="52298" y="893015"/>
                    <a:pt x="49816" y="895355"/>
                  </a:cubicBezTo>
                  <a:cubicBezTo>
                    <a:pt x="46723" y="898589"/>
                    <a:pt x="44396" y="902479"/>
                    <a:pt x="43001" y="906735"/>
                  </a:cubicBezTo>
                  <a:cubicBezTo>
                    <a:pt x="40815" y="912650"/>
                    <a:pt x="26992" y="921265"/>
                    <a:pt x="26477" y="929559"/>
                  </a:cubicBezTo>
                  <a:cubicBezTo>
                    <a:pt x="25963" y="937853"/>
                    <a:pt x="13040" y="950648"/>
                    <a:pt x="4617" y="968135"/>
                  </a:cubicBezTo>
                  <a:cubicBezTo>
                    <a:pt x="2386" y="972224"/>
                    <a:pt x="1049" y="976738"/>
                    <a:pt x="695" y="981380"/>
                  </a:cubicBezTo>
                  <a:cubicBezTo>
                    <a:pt x="-12" y="989352"/>
                    <a:pt x="4875" y="992181"/>
                    <a:pt x="7639" y="995396"/>
                  </a:cubicBezTo>
                  <a:cubicBezTo>
                    <a:pt x="11497" y="999768"/>
                    <a:pt x="4682" y="1007483"/>
                    <a:pt x="10404" y="1015391"/>
                  </a:cubicBezTo>
                  <a:cubicBezTo>
                    <a:pt x="16126" y="1023299"/>
                    <a:pt x="9118" y="1035451"/>
                    <a:pt x="6353" y="1039823"/>
                  </a:cubicBezTo>
                  <a:cubicBezTo>
                    <a:pt x="4977" y="1043263"/>
                    <a:pt x="4257" y="1046921"/>
                    <a:pt x="4232" y="1050624"/>
                  </a:cubicBezTo>
                  <a:cubicBezTo>
                    <a:pt x="4097" y="1054122"/>
                    <a:pt x="3126" y="1057542"/>
                    <a:pt x="1403" y="1060590"/>
                  </a:cubicBezTo>
                  <a:cubicBezTo>
                    <a:pt x="-2648" y="1066634"/>
                    <a:pt x="3074" y="1075506"/>
                    <a:pt x="5968" y="1078206"/>
                  </a:cubicBezTo>
                  <a:cubicBezTo>
                    <a:pt x="6591" y="1078830"/>
                    <a:pt x="6874" y="1079717"/>
                    <a:pt x="6739" y="1080585"/>
                  </a:cubicBezTo>
                  <a:cubicBezTo>
                    <a:pt x="6739" y="1082643"/>
                    <a:pt x="5453" y="1085343"/>
                    <a:pt x="5132" y="1088043"/>
                  </a:cubicBezTo>
                  <a:cubicBezTo>
                    <a:pt x="4682" y="1090088"/>
                    <a:pt x="5202" y="1092222"/>
                    <a:pt x="6546" y="1093830"/>
                  </a:cubicBezTo>
                  <a:lnTo>
                    <a:pt x="7768" y="1095373"/>
                  </a:lnTo>
                  <a:cubicBezTo>
                    <a:pt x="10918" y="1099295"/>
                    <a:pt x="11368" y="1101224"/>
                    <a:pt x="17733" y="1103024"/>
                  </a:cubicBezTo>
                  <a:cubicBezTo>
                    <a:pt x="24098" y="1104824"/>
                    <a:pt x="17219" y="1108746"/>
                    <a:pt x="23070" y="1112411"/>
                  </a:cubicBezTo>
                  <a:cubicBezTo>
                    <a:pt x="23565" y="1112719"/>
                    <a:pt x="24034" y="1113066"/>
                    <a:pt x="24484" y="1113439"/>
                  </a:cubicBezTo>
                  <a:cubicBezTo>
                    <a:pt x="28727" y="1116847"/>
                    <a:pt x="28342" y="1120705"/>
                    <a:pt x="33357" y="1124369"/>
                  </a:cubicBezTo>
                  <a:cubicBezTo>
                    <a:pt x="39246" y="1128175"/>
                    <a:pt x="44075" y="1133415"/>
                    <a:pt x="47373" y="1139607"/>
                  </a:cubicBezTo>
                  <a:cubicBezTo>
                    <a:pt x="48061" y="1141092"/>
                    <a:pt x="48665" y="1142616"/>
                    <a:pt x="49173" y="1144172"/>
                  </a:cubicBezTo>
                  <a:cubicBezTo>
                    <a:pt x="50311" y="1150472"/>
                    <a:pt x="53866" y="1156079"/>
                    <a:pt x="59074" y="1159795"/>
                  </a:cubicBezTo>
                  <a:cubicBezTo>
                    <a:pt x="61003" y="1161402"/>
                    <a:pt x="64732" y="1163717"/>
                    <a:pt x="69040" y="1166224"/>
                  </a:cubicBezTo>
                  <a:cubicBezTo>
                    <a:pt x="73347" y="1168732"/>
                    <a:pt x="80227" y="1173297"/>
                    <a:pt x="85178" y="1177026"/>
                  </a:cubicBezTo>
                  <a:cubicBezTo>
                    <a:pt x="94191" y="1184053"/>
                    <a:pt x="103906" y="1190135"/>
                    <a:pt x="114174" y="1195157"/>
                  </a:cubicBezTo>
                  <a:cubicBezTo>
                    <a:pt x="115145" y="1195497"/>
                    <a:pt x="116167" y="1195671"/>
                    <a:pt x="117196" y="1195671"/>
                  </a:cubicBezTo>
                  <a:cubicBezTo>
                    <a:pt x="124718" y="1195671"/>
                    <a:pt x="138091" y="1190335"/>
                    <a:pt x="153907" y="1187634"/>
                  </a:cubicBezTo>
                  <a:cubicBezTo>
                    <a:pt x="161951" y="1186297"/>
                    <a:pt x="170187" y="1186779"/>
                    <a:pt x="178018" y="1189049"/>
                  </a:cubicBezTo>
                  <a:cubicBezTo>
                    <a:pt x="183032" y="1190528"/>
                    <a:pt x="186311" y="1192199"/>
                    <a:pt x="187340" y="1192456"/>
                  </a:cubicBezTo>
                  <a:cubicBezTo>
                    <a:pt x="195692" y="1190097"/>
                    <a:pt x="203754" y="1186818"/>
                    <a:pt x="211386" y="1182684"/>
                  </a:cubicBezTo>
                  <a:cubicBezTo>
                    <a:pt x="216401" y="1180176"/>
                    <a:pt x="221930" y="1178633"/>
                    <a:pt x="225788" y="1176576"/>
                  </a:cubicBezTo>
                  <a:cubicBezTo>
                    <a:pt x="226681" y="1176132"/>
                    <a:pt x="227517" y="1175592"/>
                    <a:pt x="228295" y="1174968"/>
                  </a:cubicBezTo>
                  <a:cubicBezTo>
                    <a:pt x="230365" y="1173528"/>
                    <a:pt x="232745" y="1172602"/>
                    <a:pt x="235239" y="1172268"/>
                  </a:cubicBezTo>
                  <a:cubicBezTo>
                    <a:pt x="237972" y="1171734"/>
                    <a:pt x="240749" y="1171471"/>
                    <a:pt x="243533" y="1171497"/>
                  </a:cubicBezTo>
                  <a:cubicBezTo>
                    <a:pt x="247455" y="1171497"/>
                    <a:pt x="249962" y="1166289"/>
                    <a:pt x="252020" y="1168796"/>
                  </a:cubicBezTo>
                  <a:cubicBezTo>
                    <a:pt x="252020" y="1168796"/>
                    <a:pt x="252020" y="1168796"/>
                    <a:pt x="252020" y="1168796"/>
                  </a:cubicBezTo>
                  <a:cubicBezTo>
                    <a:pt x="254270" y="1171754"/>
                    <a:pt x="264878" y="1172268"/>
                    <a:pt x="270601" y="1173554"/>
                  </a:cubicBezTo>
                  <a:cubicBezTo>
                    <a:pt x="276426" y="1175599"/>
                    <a:pt x="280843" y="1180427"/>
                    <a:pt x="282366" y="1186413"/>
                  </a:cubicBezTo>
                  <a:cubicBezTo>
                    <a:pt x="282996" y="1190688"/>
                    <a:pt x="285311" y="1194533"/>
                    <a:pt x="288796" y="1197085"/>
                  </a:cubicBezTo>
                  <a:cubicBezTo>
                    <a:pt x="291560" y="1198564"/>
                    <a:pt x="298311" y="1194321"/>
                    <a:pt x="301654" y="1194321"/>
                  </a:cubicBezTo>
                  <a:cubicBezTo>
                    <a:pt x="307229" y="1194764"/>
                    <a:pt x="312835" y="1194154"/>
                    <a:pt x="318178" y="1192521"/>
                  </a:cubicBezTo>
                  <a:cubicBezTo>
                    <a:pt x="318744" y="1192006"/>
                    <a:pt x="319605" y="1192006"/>
                    <a:pt x="320171" y="1192521"/>
                  </a:cubicBezTo>
                  <a:cubicBezTo>
                    <a:pt x="322196" y="1194585"/>
                    <a:pt x="323945" y="1196893"/>
                    <a:pt x="325379" y="1199400"/>
                  </a:cubicBezTo>
                  <a:cubicBezTo>
                    <a:pt x="327951" y="1203129"/>
                    <a:pt x="332901" y="1200364"/>
                    <a:pt x="334894" y="1201458"/>
                  </a:cubicBezTo>
                  <a:cubicBezTo>
                    <a:pt x="337485" y="1204929"/>
                    <a:pt x="338726" y="1209224"/>
                    <a:pt x="338366" y="1213545"/>
                  </a:cubicBezTo>
                  <a:cubicBezTo>
                    <a:pt x="337659" y="1215859"/>
                    <a:pt x="334637" y="1221710"/>
                    <a:pt x="336052" y="1224603"/>
                  </a:cubicBezTo>
                  <a:cubicBezTo>
                    <a:pt x="336052" y="1224603"/>
                    <a:pt x="336052" y="1224603"/>
                    <a:pt x="336052" y="1224989"/>
                  </a:cubicBezTo>
                  <a:cubicBezTo>
                    <a:pt x="337685" y="1227400"/>
                    <a:pt x="337055" y="1230679"/>
                    <a:pt x="334644" y="1232312"/>
                  </a:cubicBezTo>
                  <a:cubicBezTo>
                    <a:pt x="334168" y="1232634"/>
                    <a:pt x="333647" y="1232871"/>
                    <a:pt x="333094" y="1233026"/>
                  </a:cubicBezTo>
                  <a:cubicBezTo>
                    <a:pt x="329237" y="1234312"/>
                    <a:pt x="329429" y="1237848"/>
                    <a:pt x="332580" y="1237976"/>
                  </a:cubicBezTo>
                  <a:cubicBezTo>
                    <a:pt x="334509" y="1237976"/>
                    <a:pt x="334059" y="1239712"/>
                    <a:pt x="333030" y="1241255"/>
                  </a:cubicBezTo>
                  <a:cubicBezTo>
                    <a:pt x="332419" y="1242207"/>
                    <a:pt x="331705" y="1243094"/>
                    <a:pt x="330908" y="1243891"/>
                  </a:cubicBezTo>
                  <a:cubicBezTo>
                    <a:pt x="329237" y="1245563"/>
                    <a:pt x="334766" y="1247749"/>
                    <a:pt x="335666" y="1250321"/>
                  </a:cubicBezTo>
                  <a:cubicBezTo>
                    <a:pt x="336566" y="1252893"/>
                    <a:pt x="328722" y="1251992"/>
                    <a:pt x="328915" y="1255464"/>
                  </a:cubicBezTo>
                  <a:cubicBezTo>
                    <a:pt x="328619" y="1258756"/>
                    <a:pt x="326755" y="1261701"/>
                    <a:pt x="323900" y="1263372"/>
                  </a:cubicBezTo>
                  <a:cubicBezTo>
                    <a:pt x="321714" y="1265044"/>
                    <a:pt x="329815" y="1271988"/>
                    <a:pt x="330329" y="1274367"/>
                  </a:cubicBezTo>
                  <a:cubicBezTo>
                    <a:pt x="330844" y="1276745"/>
                    <a:pt x="332323" y="1278996"/>
                    <a:pt x="339331" y="1285811"/>
                  </a:cubicBezTo>
                  <a:cubicBezTo>
                    <a:pt x="346339" y="1292626"/>
                    <a:pt x="342802" y="1293912"/>
                    <a:pt x="351611" y="1301113"/>
                  </a:cubicBezTo>
                  <a:lnTo>
                    <a:pt x="352897" y="1302142"/>
                  </a:lnTo>
                  <a:cubicBezTo>
                    <a:pt x="357391" y="1305555"/>
                    <a:pt x="361043" y="1309953"/>
                    <a:pt x="363569" y="1315000"/>
                  </a:cubicBezTo>
                  <a:cubicBezTo>
                    <a:pt x="365569" y="1319379"/>
                    <a:pt x="367061" y="1323976"/>
                    <a:pt x="368006" y="1328695"/>
                  </a:cubicBezTo>
                  <a:cubicBezTo>
                    <a:pt x="368083" y="1329113"/>
                    <a:pt x="368192" y="1329518"/>
                    <a:pt x="368327" y="1329916"/>
                  </a:cubicBezTo>
                  <a:cubicBezTo>
                    <a:pt x="371304" y="1338750"/>
                    <a:pt x="374930" y="1347346"/>
                    <a:pt x="379193" y="1355634"/>
                  </a:cubicBezTo>
                  <a:cubicBezTo>
                    <a:pt x="380864" y="1359106"/>
                    <a:pt x="377135" y="1362063"/>
                    <a:pt x="377135" y="1368493"/>
                  </a:cubicBezTo>
                  <a:cubicBezTo>
                    <a:pt x="377135" y="1374922"/>
                    <a:pt x="384143" y="1386688"/>
                    <a:pt x="384851" y="1394596"/>
                  </a:cubicBezTo>
                  <a:cubicBezTo>
                    <a:pt x="385558" y="1402504"/>
                    <a:pt x="380479" y="1407455"/>
                    <a:pt x="376042" y="1412598"/>
                  </a:cubicBezTo>
                  <a:cubicBezTo>
                    <a:pt x="370860" y="1419542"/>
                    <a:pt x="367742" y="1427810"/>
                    <a:pt x="367041" y="1436451"/>
                  </a:cubicBezTo>
                  <a:cubicBezTo>
                    <a:pt x="367041" y="1443588"/>
                    <a:pt x="360612" y="1450596"/>
                    <a:pt x="360612" y="1453939"/>
                  </a:cubicBezTo>
                  <a:cubicBezTo>
                    <a:pt x="360503" y="1459520"/>
                    <a:pt x="359969" y="1465088"/>
                    <a:pt x="359005" y="1470591"/>
                  </a:cubicBezTo>
                  <a:cubicBezTo>
                    <a:pt x="358979" y="1470758"/>
                    <a:pt x="358979" y="1470932"/>
                    <a:pt x="359005" y="1471106"/>
                  </a:cubicBezTo>
                  <a:cubicBezTo>
                    <a:pt x="359705" y="1477098"/>
                    <a:pt x="362142" y="1482749"/>
                    <a:pt x="366013" y="1487372"/>
                  </a:cubicBezTo>
                  <a:cubicBezTo>
                    <a:pt x="371297" y="1495164"/>
                    <a:pt x="375393" y="1503702"/>
                    <a:pt x="378164" y="1512704"/>
                  </a:cubicBezTo>
                  <a:cubicBezTo>
                    <a:pt x="380929" y="1521705"/>
                    <a:pt x="388837" y="1531992"/>
                    <a:pt x="391023" y="1538421"/>
                  </a:cubicBezTo>
                  <a:cubicBezTo>
                    <a:pt x="393209" y="1544850"/>
                    <a:pt x="389544" y="1554944"/>
                    <a:pt x="391537" y="1559381"/>
                  </a:cubicBezTo>
                  <a:cubicBezTo>
                    <a:pt x="393813" y="1565598"/>
                    <a:pt x="395298" y="1572079"/>
                    <a:pt x="395974" y="1578669"/>
                  </a:cubicBezTo>
                  <a:cubicBezTo>
                    <a:pt x="397066" y="1586191"/>
                    <a:pt x="397645" y="1602136"/>
                    <a:pt x="404396" y="1608758"/>
                  </a:cubicBezTo>
                  <a:cubicBezTo>
                    <a:pt x="407347" y="1611742"/>
                    <a:pt x="409938" y="1615065"/>
                    <a:pt x="412111" y="1618660"/>
                  </a:cubicBezTo>
                  <a:cubicBezTo>
                    <a:pt x="416085" y="1624844"/>
                    <a:pt x="419241" y="1631525"/>
                    <a:pt x="421498" y="1638527"/>
                  </a:cubicBezTo>
                  <a:cubicBezTo>
                    <a:pt x="424456" y="1648299"/>
                    <a:pt x="431592" y="1657429"/>
                    <a:pt x="433457" y="1663151"/>
                  </a:cubicBezTo>
                  <a:cubicBezTo>
                    <a:pt x="435321" y="1668873"/>
                    <a:pt x="437314" y="1674145"/>
                    <a:pt x="433457" y="1674724"/>
                  </a:cubicBezTo>
                  <a:cubicBezTo>
                    <a:pt x="429599" y="1675302"/>
                    <a:pt x="429599" y="1678581"/>
                    <a:pt x="433457" y="1684818"/>
                  </a:cubicBezTo>
                  <a:cubicBezTo>
                    <a:pt x="437314" y="1691054"/>
                    <a:pt x="433971" y="1694784"/>
                    <a:pt x="437507" y="1695491"/>
                  </a:cubicBezTo>
                  <a:cubicBezTo>
                    <a:pt x="441043" y="1696198"/>
                    <a:pt x="439886" y="1698384"/>
                    <a:pt x="442651" y="1698577"/>
                  </a:cubicBezTo>
                  <a:cubicBezTo>
                    <a:pt x="445415" y="1698770"/>
                    <a:pt x="447409" y="1701534"/>
                    <a:pt x="449080" y="1703913"/>
                  </a:cubicBezTo>
                  <a:cubicBezTo>
                    <a:pt x="450964" y="1706041"/>
                    <a:pt x="454217" y="1706234"/>
                    <a:pt x="456339" y="1704350"/>
                  </a:cubicBezTo>
                  <a:cubicBezTo>
                    <a:pt x="456660" y="1704074"/>
                    <a:pt x="456943" y="1703752"/>
                    <a:pt x="457181" y="1703399"/>
                  </a:cubicBezTo>
                  <a:cubicBezTo>
                    <a:pt x="459239" y="1700441"/>
                    <a:pt x="465475" y="1699541"/>
                    <a:pt x="471904" y="1699541"/>
                  </a:cubicBezTo>
                  <a:cubicBezTo>
                    <a:pt x="478334" y="1699541"/>
                    <a:pt x="477048" y="1696777"/>
                    <a:pt x="483284" y="1694912"/>
                  </a:cubicBezTo>
                  <a:cubicBezTo>
                    <a:pt x="489579" y="1693041"/>
                    <a:pt x="496278" y="1693041"/>
                    <a:pt x="502572" y="1694912"/>
                  </a:cubicBezTo>
                  <a:cubicBezTo>
                    <a:pt x="506572" y="1696333"/>
                    <a:pt x="511001" y="1695787"/>
                    <a:pt x="514531" y="1693433"/>
                  </a:cubicBezTo>
                  <a:cubicBezTo>
                    <a:pt x="517103" y="1691762"/>
                    <a:pt x="522053" y="1696005"/>
                    <a:pt x="522439" y="1691762"/>
                  </a:cubicBezTo>
                  <a:cubicBezTo>
                    <a:pt x="522825" y="1687518"/>
                    <a:pt x="527969" y="1688290"/>
                    <a:pt x="532726" y="1688290"/>
                  </a:cubicBezTo>
                  <a:cubicBezTo>
                    <a:pt x="537484" y="1688290"/>
                    <a:pt x="549057" y="1680703"/>
                    <a:pt x="558444" y="1672088"/>
                  </a:cubicBezTo>
                  <a:cubicBezTo>
                    <a:pt x="569496" y="1661049"/>
                    <a:pt x="579404" y="1648916"/>
                    <a:pt x="588019" y="1635890"/>
                  </a:cubicBezTo>
                  <a:cubicBezTo>
                    <a:pt x="592995" y="1628484"/>
                    <a:pt x="598994" y="1621823"/>
                    <a:pt x="605828" y="1616088"/>
                  </a:cubicBezTo>
                  <a:cubicBezTo>
                    <a:pt x="608979" y="1613195"/>
                    <a:pt x="610843" y="1603229"/>
                    <a:pt x="611679" y="1595578"/>
                  </a:cubicBezTo>
                  <a:cubicBezTo>
                    <a:pt x="612000" y="1593071"/>
                    <a:pt x="612193" y="1590885"/>
                    <a:pt x="612258" y="1589149"/>
                  </a:cubicBezTo>
                  <a:cubicBezTo>
                    <a:pt x="612643" y="1583298"/>
                    <a:pt x="608593" y="1588056"/>
                    <a:pt x="607307" y="1584391"/>
                  </a:cubicBezTo>
                  <a:cubicBezTo>
                    <a:pt x="606021" y="1580726"/>
                    <a:pt x="616308" y="1573911"/>
                    <a:pt x="626595" y="1570054"/>
                  </a:cubicBezTo>
                  <a:cubicBezTo>
                    <a:pt x="636882" y="1566196"/>
                    <a:pt x="641125" y="1564010"/>
                    <a:pt x="642219" y="1560345"/>
                  </a:cubicBezTo>
                  <a:cubicBezTo>
                    <a:pt x="643312" y="1556681"/>
                    <a:pt x="642219" y="1546329"/>
                    <a:pt x="643504" y="1542279"/>
                  </a:cubicBezTo>
                  <a:cubicBezTo>
                    <a:pt x="644790" y="1538228"/>
                    <a:pt x="642604" y="1535849"/>
                    <a:pt x="641319" y="1526720"/>
                  </a:cubicBezTo>
                  <a:cubicBezTo>
                    <a:pt x="640033" y="1517590"/>
                    <a:pt x="636689" y="1516047"/>
                    <a:pt x="635211" y="1510903"/>
                  </a:cubicBezTo>
                  <a:cubicBezTo>
                    <a:pt x="633732" y="1505760"/>
                    <a:pt x="634117" y="1501709"/>
                    <a:pt x="637268" y="1501516"/>
                  </a:cubicBezTo>
                  <a:cubicBezTo>
                    <a:pt x="640418" y="1501323"/>
                    <a:pt x="640354" y="1499845"/>
                    <a:pt x="642926" y="1495087"/>
                  </a:cubicBezTo>
                  <a:cubicBezTo>
                    <a:pt x="645498" y="1490329"/>
                    <a:pt x="648455" y="1492194"/>
                    <a:pt x="653406" y="1488658"/>
                  </a:cubicBezTo>
                  <a:cubicBezTo>
                    <a:pt x="658356" y="1485122"/>
                    <a:pt x="658549" y="1480428"/>
                    <a:pt x="666264" y="1474384"/>
                  </a:cubicBezTo>
                  <a:cubicBezTo>
                    <a:pt x="673980" y="1468341"/>
                    <a:pt x="682788" y="1468469"/>
                    <a:pt x="690503" y="1463904"/>
                  </a:cubicBezTo>
                  <a:cubicBezTo>
                    <a:pt x="698218" y="1459340"/>
                    <a:pt x="711463" y="1441273"/>
                    <a:pt x="710177" y="1438187"/>
                  </a:cubicBezTo>
                  <a:cubicBezTo>
                    <a:pt x="707972" y="1430298"/>
                    <a:pt x="706911" y="1422139"/>
                    <a:pt x="707027" y="1413948"/>
                  </a:cubicBezTo>
                  <a:cubicBezTo>
                    <a:pt x="707798" y="1407840"/>
                    <a:pt x="705934" y="1391896"/>
                    <a:pt x="705934" y="1384180"/>
                  </a:cubicBezTo>
                  <a:lnTo>
                    <a:pt x="705934" y="1383666"/>
                  </a:lnTo>
                  <a:cubicBezTo>
                    <a:pt x="705548" y="1376594"/>
                    <a:pt x="697511" y="1379744"/>
                    <a:pt x="697125" y="1372415"/>
                  </a:cubicBezTo>
                  <a:cubicBezTo>
                    <a:pt x="696740" y="1365085"/>
                    <a:pt x="692368" y="1364892"/>
                    <a:pt x="692560" y="1359556"/>
                  </a:cubicBezTo>
                  <a:cubicBezTo>
                    <a:pt x="692754" y="1354219"/>
                    <a:pt x="693075" y="1349783"/>
                    <a:pt x="691275" y="1349269"/>
                  </a:cubicBezTo>
                  <a:cubicBezTo>
                    <a:pt x="689474" y="1348755"/>
                    <a:pt x="690503" y="1344254"/>
                    <a:pt x="693461" y="1339882"/>
                  </a:cubicBezTo>
                  <a:cubicBezTo>
                    <a:pt x="696418" y="1335510"/>
                    <a:pt x="688124" y="1334931"/>
                    <a:pt x="687031" y="1329402"/>
                  </a:cubicBezTo>
                  <a:cubicBezTo>
                    <a:pt x="687796" y="1322844"/>
                    <a:pt x="689642" y="1316453"/>
                    <a:pt x="692496" y="1310500"/>
                  </a:cubicBezTo>
                  <a:cubicBezTo>
                    <a:pt x="696039" y="1301280"/>
                    <a:pt x="700096" y="1292260"/>
                    <a:pt x="704648" y="1283496"/>
                  </a:cubicBezTo>
                  <a:cubicBezTo>
                    <a:pt x="707412" y="1279253"/>
                    <a:pt x="710177" y="1279960"/>
                    <a:pt x="712556" y="1277067"/>
                  </a:cubicBezTo>
                  <a:cubicBezTo>
                    <a:pt x="714935" y="1274174"/>
                    <a:pt x="715706" y="1278546"/>
                    <a:pt x="719371" y="1272631"/>
                  </a:cubicBezTo>
                  <a:cubicBezTo>
                    <a:pt x="719686" y="1272103"/>
                    <a:pt x="720052" y="1271608"/>
                    <a:pt x="720464" y="1271152"/>
                  </a:cubicBezTo>
                  <a:cubicBezTo>
                    <a:pt x="725286" y="1264723"/>
                    <a:pt x="738338" y="1251864"/>
                    <a:pt x="748046" y="1241963"/>
                  </a:cubicBezTo>
                  <a:cubicBezTo>
                    <a:pt x="754038" y="1235006"/>
                    <a:pt x="761419" y="1229380"/>
                    <a:pt x="769713" y="1225439"/>
                  </a:cubicBezTo>
                  <a:cubicBezTo>
                    <a:pt x="781421" y="1216882"/>
                    <a:pt x="791817" y="1206652"/>
                    <a:pt x="800574" y="1195092"/>
                  </a:cubicBezTo>
                  <a:cubicBezTo>
                    <a:pt x="807003" y="1186991"/>
                    <a:pt x="814011" y="1177990"/>
                    <a:pt x="814912" y="1172140"/>
                  </a:cubicBezTo>
                  <a:cubicBezTo>
                    <a:pt x="817271" y="1165009"/>
                    <a:pt x="821077" y="1158439"/>
                    <a:pt x="826099" y="1152851"/>
                  </a:cubicBezTo>
                  <a:cubicBezTo>
                    <a:pt x="831576" y="1145509"/>
                    <a:pt x="835511" y="1137132"/>
                    <a:pt x="837671" y="1128227"/>
                  </a:cubicBezTo>
                  <a:cubicBezTo>
                    <a:pt x="837671" y="1123855"/>
                    <a:pt x="841336" y="1114468"/>
                    <a:pt x="841915" y="1106560"/>
                  </a:cubicBezTo>
                  <a:cubicBezTo>
                    <a:pt x="842494" y="1098652"/>
                    <a:pt x="835871" y="1097945"/>
                    <a:pt x="833814" y="1102316"/>
                  </a:cubicBezTo>
                  <a:cubicBezTo>
                    <a:pt x="831757" y="1106688"/>
                    <a:pt x="816005" y="1109646"/>
                    <a:pt x="805910" y="1109839"/>
                  </a:cubicBezTo>
                  <a:cubicBezTo>
                    <a:pt x="795816" y="1110032"/>
                    <a:pt x="789708" y="1110996"/>
                    <a:pt x="786044" y="1114468"/>
                  </a:cubicBezTo>
                  <a:cubicBezTo>
                    <a:pt x="782379" y="1117940"/>
                    <a:pt x="773185" y="1113568"/>
                    <a:pt x="769906" y="1117426"/>
                  </a:cubicBezTo>
                  <a:cubicBezTo>
                    <a:pt x="766627" y="1121283"/>
                    <a:pt x="753511" y="1124562"/>
                    <a:pt x="749332" y="1115754"/>
                  </a:cubicBezTo>
                  <a:cubicBezTo>
                    <a:pt x="747969" y="1112790"/>
                    <a:pt x="745725" y="1110321"/>
                    <a:pt x="742903" y="1108682"/>
                  </a:cubicBezTo>
                  <a:lnTo>
                    <a:pt x="742452" y="1109067"/>
                  </a:lnTo>
                  <a:lnTo>
                    <a:pt x="742838" y="1108617"/>
                  </a:lnTo>
                  <a:cubicBezTo>
                    <a:pt x="739816" y="1106881"/>
                    <a:pt x="736987" y="1106560"/>
                    <a:pt x="736409" y="1105788"/>
                  </a:cubicBezTo>
                  <a:cubicBezTo>
                    <a:pt x="735830" y="1105017"/>
                    <a:pt x="740074" y="1100838"/>
                    <a:pt x="743546" y="1100131"/>
                  </a:cubicBezTo>
                  <a:cubicBezTo>
                    <a:pt x="747017" y="1099423"/>
                    <a:pt x="745410" y="1095373"/>
                    <a:pt x="742452" y="1092801"/>
                  </a:cubicBezTo>
                  <a:lnTo>
                    <a:pt x="740845" y="1091258"/>
                  </a:lnTo>
                  <a:cubicBezTo>
                    <a:pt x="735952" y="1086912"/>
                    <a:pt x="731400" y="1082205"/>
                    <a:pt x="727215" y="1077178"/>
                  </a:cubicBezTo>
                  <a:cubicBezTo>
                    <a:pt x="722644" y="1070298"/>
                    <a:pt x="715597" y="1065438"/>
                    <a:pt x="707541" y="1063612"/>
                  </a:cubicBezTo>
                  <a:cubicBezTo>
                    <a:pt x="703105" y="1063612"/>
                    <a:pt x="702398" y="1056089"/>
                    <a:pt x="699633" y="1055704"/>
                  </a:cubicBezTo>
                  <a:cubicBezTo>
                    <a:pt x="696868" y="1055318"/>
                    <a:pt x="690632" y="1044516"/>
                    <a:pt x="690439" y="1037508"/>
                  </a:cubicBezTo>
                  <a:cubicBezTo>
                    <a:pt x="689494" y="1032333"/>
                    <a:pt x="687083" y="1027536"/>
                    <a:pt x="683495" y="1023685"/>
                  </a:cubicBezTo>
                  <a:cubicBezTo>
                    <a:pt x="681373" y="1020863"/>
                    <a:pt x="678763" y="1018445"/>
                    <a:pt x="675780" y="1016549"/>
                  </a:cubicBezTo>
                  <a:cubicBezTo>
                    <a:pt x="671344" y="1014556"/>
                    <a:pt x="668386" y="1006840"/>
                    <a:pt x="668386" y="997260"/>
                  </a:cubicBezTo>
                  <a:cubicBezTo>
                    <a:pt x="668129" y="990310"/>
                    <a:pt x="667203" y="983399"/>
                    <a:pt x="665622" y="976622"/>
                  </a:cubicBezTo>
                  <a:cubicBezTo>
                    <a:pt x="663731" y="971151"/>
                    <a:pt x="659887" y="966573"/>
                    <a:pt x="654820" y="963764"/>
                  </a:cubicBezTo>
                  <a:cubicBezTo>
                    <a:pt x="651155" y="961938"/>
                    <a:pt x="648577" y="958478"/>
                    <a:pt x="647876" y="954441"/>
                  </a:cubicBezTo>
                  <a:cubicBezTo>
                    <a:pt x="647619" y="952801"/>
                    <a:pt x="647619" y="951130"/>
                    <a:pt x="647876" y="949490"/>
                  </a:cubicBezTo>
                  <a:cubicBezTo>
                    <a:pt x="648841" y="943575"/>
                    <a:pt x="644790" y="943961"/>
                    <a:pt x="642219" y="935667"/>
                  </a:cubicBezTo>
                  <a:cubicBezTo>
                    <a:pt x="639647" y="927373"/>
                    <a:pt x="629360" y="915093"/>
                    <a:pt x="628974" y="910335"/>
                  </a:cubicBezTo>
                  <a:cubicBezTo>
                    <a:pt x="628588" y="905578"/>
                    <a:pt x="622930" y="902813"/>
                    <a:pt x="623123" y="897477"/>
                  </a:cubicBezTo>
                  <a:cubicBezTo>
                    <a:pt x="623316" y="892140"/>
                    <a:pt x="620359" y="891754"/>
                    <a:pt x="614636" y="883653"/>
                  </a:cubicBezTo>
                  <a:cubicBezTo>
                    <a:pt x="608914" y="875552"/>
                    <a:pt x="607307" y="861472"/>
                    <a:pt x="608914" y="860894"/>
                  </a:cubicBezTo>
                  <a:cubicBezTo>
                    <a:pt x="610522" y="860315"/>
                    <a:pt x="615344" y="872852"/>
                    <a:pt x="617208" y="876903"/>
                  </a:cubicBezTo>
                  <a:cubicBezTo>
                    <a:pt x="619073" y="880953"/>
                    <a:pt x="625309" y="893233"/>
                    <a:pt x="629681" y="893233"/>
                  </a:cubicBezTo>
                  <a:cubicBezTo>
                    <a:pt x="634053" y="893233"/>
                    <a:pt x="635789" y="874652"/>
                    <a:pt x="637268" y="875617"/>
                  </a:cubicBezTo>
                  <a:cubicBezTo>
                    <a:pt x="637268" y="875617"/>
                    <a:pt x="637268" y="875617"/>
                    <a:pt x="637268" y="876131"/>
                  </a:cubicBezTo>
                  <a:cubicBezTo>
                    <a:pt x="638168" y="878767"/>
                    <a:pt x="636882" y="889440"/>
                    <a:pt x="639390" y="890276"/>
                  </a:cubicBezTo>
                  <a:cubicBezTo>
                    <a:pt x="641897" y="891111"/>
                    <a:pt x="643569" y="896191"/>
                    <a:pt x="649484" y="902620"/>
                  </a:cubicBezTo>
                  <a:cubicBezTo>
                    <a:pt x="655399" y="909049"/>
                    <a:pt x="667293" y="926280"/>
                    <a:pt x="667486" y="930524"/>
                  </a:cubicBezTo>
                  <a:cubicBezTo>
                    <a:pt x="668103" y="936432"/>
                    <a:pt x="671691" y="941621"/>
                    <a:pt x="677001" y="944283"/>
                  </a:cubicBezTo>
                  <a:cubicBezTo>
                    <a:pt x="684395" y="949297"/>
                    <a:pt x="684395" y="955341"/>
                    <a:pt x="688253" y="958298"/>
                  </a:cubicBezTo>
                  <a:cubicBezTo>
                    <a:pt x="692111" y="961256"/>
                    <a:pt x="691210" y="964728"/>
                    <a:pt x="691339" y="972057"/>
                  </a:cubicBezTo>
                  <a:cubicBezTo>
                    <a:pt x="691300" y="980242"/>
                    <a:pt x="695049" y="987983"/>
                    <a:pt x="701497" y="993017"/>
                  </a:cubicBezTo>
                  <a:cubicBezTo>
                    <a:pt x="708042" y="996592"/>
                    <a:pt x="713102" y="1002378"/>
                    <a:pt x="715771" y="1009348"/>
                  </a:cubicBezTo>
                  <a:cubicBezTo>
                    <a:pt x="718304" y="1016356"/>
                    <a:pt x="722193" y="1022804"/>
                    <a:pt x="727215" y="1028314"/>
                  </a:cubicBezTo>
                  <a:cubicBezTo>
                    <a:pt x="731394" y="1032558"/>
                    <a:pt x="729015" y="1034744"/>
                    <a:pt x="731394" y="1037894"/>
                  </a:cubicBezTo>
                  <a:cubicBezTo>
                    <a:pt x="733066" y="1040112"/>
                    <a:pt x="734448" y="1042530"/>
                    <a:pt x="735509" y="1045095"/>
                  </a:cubicBezTo>
                  <a:cubicBezTo>
                    <a:pt x="736685" y="1047461"/>
                    <a:pt x="737052" y="1050155"/>
                    <a:pt x="736538" y="1052746"/>
                  </a:cubicBezTo>
                  <a:cubicBezTo>
                    <a:pt x="735277" y="1059593"/>
                    <a:pt x="736582" y="1066666"/>
                    <a:pt x="740202" y="1072613"/>
                  </a:cubicBezTo>
                  <a:cubicBezTo>
                    <a:pt x="744060" y="1078271"/>
                    <a:pt x="742645" y="1088751"/>
                    <a:pt x="744446" y="1090808"/>
                  </a:cubicBezTo>
                  <a:cubicBezTo>
                    <a:pt x="746246" y="1092865"/>
                    <a:pt x="760648" y="1092480"/>
                    <a:pt x="767077" y="1088236"/>
                  </a:cubicBezTo>
                  <a:cubicBezTo>
                    <a:pt x="771693" y="1084861"/>
                    <a:pt x="777306" y="1083118"/>
                    <a:pt x="783022" y="1083286"/>
                  </a:cubicBezTo>
                  <a:cubicBezTo>
                    <a:pt x="788172" y="1082784"/>
                    <a:pt x="792987" y="1080508"/>
                    <a:pt x="796652" y="1076856"/>
                  </a:cubicBezTo>
                  <a:cubicBezTo>
                    <a:pt x="798259" y="1074606"/>
                    <a:pt x="805846" y="1074477"/>
                    <a:pt x="808932" y="1074799"/>
                  </a:cubicBezTo>
                  <a:cubicBezTo>
                    <a:pt x="812018" y="1075120"/>
                    <a:pt x="815362" y="1071713"/>
                    <a:pt x="818705" y="1068369"/>
                  </a:cubicBezTo>
                  <a:cubicBezTo>
                    <a:pt x="822048" y="1065026"/>
                    <a:pt x="833171" y="1063419"/>
                    <a:pt x="844937" y="1059754"/>
                  </a:cubicBezTo>
                  <a:cubicBezTo>
                    <a:pt x="856703" y="1056089"/>
                    <a:pt x="854131" y="1050560"/>
                    <a:pt x="856895" y="1047281"/>
                  </a:cubicBezTo>
                  <a:cubicBezTo>
                    <a:pt x="859660" y="1044002"/>
                    <a:pt x="862425" y="1045288"/>
                    <a:pt x="867504" y="1043295"/>
                  </a:cubicBezTo>
                  <a:cubicBezTo>
                    <a:pt x="868584" y="1042845"/>
                    <a:pt x="869638" y="1042330"/>
                    <a:pt x="870654" y="1041752"/>
                  </a:cubicBezTo>
                  <a:cubicBezTo>
                    <a:pt x="877662" y="1037701"/>
                    <a:pt x="885570" y="1039759"/>
                    <a:pt x="890907" y="1038280"/>
                  </a:cubicBezTo>
                  <a:cubicBezTo>
                    <a:pt x="896243" y="1036801"/>
                    <a:pt x="890907" y="1032365"/>
                    <a:pt x="895665" y="1028507"/>
                  </a:cubicBezTo>
                  <a:cubicBezTo>
                    <a:pt x="900422" y="1024650"/>
                    <a:pt x="906852" y="1027607"/>
                    <a:pt x="909230" y="1026321"/>
                  </a:cubicBezTo>
                  <a:cubicBezTo>
                    <a:pt x="911609" y="1025035"/>
                    <a:pt x="913281" y="1016613"/>
                    <a:pt x="917332" y="1014941"/>
                  </a:cubicBezTo>
                  <a:cubicBezTo>
                    <a:pt x="921382" y="1013270"/>
                    <a:pt x="925754" y="1014363"/>
                    <a:pt x="925240" y="1010891"/>
                  </a:cubicBezTo>
                  <a:cubicBezTo>
                    <a:pt x="924725" y="1007419"/>
                    <a:pt x="925625" y="994882"/>
                    <a:pt x="929483" y="994174"/>
                  </a:cubicBezTo>
                  <a:cubicBezTo>
                    <a:pt x="933341" y="993467"/>
                    <a:pt x="939384" y="989417"/>
                    <a:pt x="939577" y="987166"/>
                  </a:cubicBezTo>
                  <a:cubicBezTo>
                    <a:pt x="942715" y="982145"/>
                    <a:pt x="946148" y="977310"/>
                    <a:pt x="949864" y="972700"/>
                  </a:cubicBezTo>
                  <a:cubicBezTo>
                    <a:pt x="952243" y="968650"/>
                    <a:pt x="952436" y="966271"/>
                    <a:pt x="948964" y="965885"/>
                  </a:cubicBezTo>
                  <a:cubicBezTo>
                    <a:pt x="945492" y="965499"/>
                    <a:pt x="939898" y="955598"/>
                    <a:pt x="938484" y="953026"/>
                  </a:cubicBezTo>
                  <a:cubicBezTo>
                    <a:pt x="937070" y="950455"/>
                    <a:pt x="926333" y="952126"/>
                    <a:pt x="917717" y="945311"/>
                  </a:cubicBezTo>
                  <a:cubicBezTo>
                    <a:pt x="914220" y="941717"/>
                    <a:pt x="911969" y="937101"/>
                    <a:pt x="911288" y="932131"/>
                  </a:cubicBezTo>
                  <a:cubicBezTo>
                    <a:pt x="909423" y="924480"/>
                    <a:pt x="909166" y="916765"/>
                    <a:pt x="907880" y="916636"/>
                  </a:cubicBezTo>
                  <a:cubicBezTo>
                    <a:pt x="905630" y="916636"/>
                    <a:pt x="896629" y="926216"/>
                    <a:pt x="892964" y="933352"/>
                  </a:cubicBezTo>
                  <a:cubicBezTo>
                    <a:pt x="888020" y="941389"/>
                    <a:pt x="878781" y="945735"/>
                    <a:pt x="869433" y="944411"/>
                  </a:cubicBezTo>
                  <a:cubicBezTo>
                    <a:pt x="864206" y="943003"/>
                    <a:pt x="858631" y="944469"/>
                    <a:pt x="854774" y="948269"/>
                  </a:cubicBezTo>
                  <a:cubicBezTo>
                    <a:pt x="854131" y="948654"/>
                    <a:pt x="853166" y="948269"/>
                    <a:pt x="852138" y="947561"/>
                  </a:cubicBezTo>
                  <a:cubicBezTo>
                    <a:pt x="849675" y="945472"/>
                    <a:pt x="847888" y="942694"/>
                    <a:pt x="846994" y="939589"/>
                  </a:cubicBezTo>
                  <a:cubicBezTo>
                    <a:pt x="846531" y="938477"/>
                    <a:pt x="846531" y="937229"/>
                    <a:pt x="846994" y="936117"/>
                  </a:cubicBezTo>
                  <a:cubicBezTo>
                    <a:pt x="849373" y="932067"/>
                    <a:pt x="850852" y="921587"/>
                    <a:pt x="845515" y="920172"/>
                  </a:cubicBezTo>
                  <a:cubicBezTo>
                    <a:pt x="840179" y="918758"/>
                    <a:pt x="837221" y="929366"/>
                    <a:pt x="837221" y="932259"/>
                  </a:cubicBezTo>
                  <a:cubicBezTo>
                    <a:pt x="837221" y="932838"/>
                    <a:pt x="836900" y="932774"/>
                    <a:pt x="836321" y="932259"/>
                  </a:cubicBezTo>
                  <a:cubicBezTo>
                    <a:pt x="833878" y="930588"/>
                    <a:pt x="827449" y="921394"/>
                    <a:pt x="829892" y="918822"/>
                  </a:cubicBezTo>
                  <a:cubicBezTo>
                    <a:pt x="832335" y="916250"/>
                    <a:pt x="828413" y="909114"/>
                    <a:pt x="824363" y="905449"/>
                  </a:cubicBezTo>
                  <a:cubicBezTo>
                    <a:pt x="820312" y="901784"/>
                    <a:pt x="812083" y="894969"/>
                    <a:pt x="811504" y="890726"/>
                  </a:cubicBezTo>
                  <a:cubicBezTo>
                    <a:pt x="811215" y="888913"/>
                    <a:pt x="810694" y="887138"/>
                    <a:pt x="809961" y="885454"/>
                  </a:cubicBezTo>
                  <a:cubicBezTo>
                    <a:pt x="807595" y="880374"/>
                    <a:pt x="805595" y="875135"/>
                    <a:pt x="803982" y="869766"/>
                  </a:cubicBezTo>
                  <a:cubicBezTo>
                    <a:pt x="804084" y="868969"/>
                    <a:pt x="804470" y="868236"/>
                    <a:pt x="805074" y="867709"/>
                  </a:cubicBezTo>
                  <a:cubicBezTo>
                    <a:pt x="806656" y="866346"/>
                    <a:pt x="808521" y="865355"/>
                    <a:pt x="810540" y="864815"/>
                  </a:cubicBezTo>
                  <a:cubicBezTo>
                    <a:pt x="811517" y="864500"/>
                    <a:pt x="812533" y="864333"/>
                    <a:pt x="813561" y="864301"/>
                  </a:cubicBezTo>
                  <a:cubicBezTo>
                    <a:pt x="816840" y="864301"/>
                    <a:pt x="816647" y="860636"/>
                    <a:pt x="819219" y="862822"/>
                  </a:cubicBezTo>
                  <a:cubicBezTo>
                    <a:pt x="821791" y="865008"/>
                    <a:pt x="825263" y="862822"/>
                    <a:pt x="827899" y="862436"/>
                  </a:cubicBezTo>
                  <a:cubicBezTo>
                    <a:pt x="830535" y="862051"/>
                    <a:pt x="837414" y="875295"/>
                    <a:pt x="840758" y="881725"/>
                  </a:cubicBezTo>
                  <a:cubicBezTo>
                    <a:pt x="844101" y="888154"/>
                    <a:pt x="843651" y="890340"/>
                    <a:pt x="847894" y="893105"/>
                  </a:cubicBezTo>
                  <a:cubicBezTo>
                    <a:pt x="852138" y="895869"/>
                    <a:pt x="856895" y="894390"/>
                    <a:pt x="862939" y="900627"/>
                  </a:cubicBezTo>
                  <a:cubicBezTo>
                    <a:pt x="871156" y="906844"/>
                    <a:pt x="880960" y="910612"/>
                    <a:pt x="891228" y="911493"/>
                  </a:cubicBezTo>
                  <a:cubicBezTo>
                    <a:pt x="897658" y="911878"/>
                    <a:pt x="902801" y="904356"/>
                    <a:pt x="911288" y="905963"/>
                  </a:cubicBezTo>
                  <a:cubicBezTo>
                    <a:pt x="919775" y="907571"/>
                    <a:pt x="917717" y="918501"/>
                    <a:pt x="920803" y="922358"/>
                  </a:cubicBezTo>
                  <a:cubicBezTo>
                    <a:pt x="923889" y="926216"/>
                    <a:pt x="958287" y="928788"/>
                    <a:pt x="964202" y="930395"/>
                  </a:cubicBezTo>
                  <a:cubicBezTo>
                    <a:pt x="968439" y="931205"/>
                    <a:pt x="972746" y="931591"/>
                    <a:pt x="977060" y="931552"/>
                  </a:cubicBezTo>
                  <a:cubicBezTo>
                    <a:pt x="977060" y="930331"/>
                    <a:pt x="977060" y="929238"/>
                    <a:pt x="976739" y="928466"/>
                  </a:cubicBezTo>
                  <a:cubicBezTo>
                    <a:pt x="976630" y="923021"/>
                    <a:pt x="979690" y="918006"/>
                    <a:pt x="984583" y="915607"/>
                  </a:cubicBezTo>
                  <a:cubicBezTo>
                    <a:pt x="988119" y="913801"/>
                    <a:pt x="991951" y="912650"/>
                    <a:pt x="995898" y="912200"/>
                  </a:cubicBezTo>
                  <a:cubicBezTo>
                    <a:pt x="999820" y="911686"/>
                    <a:pt x="995898" y="903842"/>
                    <a:pt x="992941" y="902877"/>
                  </a:cubicBezTo>
                  <a:cubicBezTo>
                    <a:pt x="989983" y="901913"/>
                    <a:pt x="992941" y="891562"/>
                    <a:pt x="987090" y="889118"/>
                  </a:cubicBezTo>
                  <a:cubicBezTo>
                    <a:pt x="981587" y="887286"/>
                    <a:pt x="976990" y="883422"/>
                    <a:pt x="974232" y="878317"/>
                  </a:cubicBezTo>
                  <a:cubicBezTo>
                    <a:pt x="973267" y="875745"/>
                    <a:pt x="969795" y="873174"/>
                    <a:pt x="967802" y="870859"/>
                  </a:cubicBezTo>
                  <a:lnTo>
                    <a:pt x="968638" y="871695"/>
                  </a:lnTo>
                  <a:cubicBezTo>
                    <a:pt x="975106" y="871939"/>
                    <a:pt x="981554" y="872627"/>
                    <a:pt x="987926" y="873752"/>
                  </a:cubicBezTo>
                  <a:cubicBezTo>
                    <a:pt x="1004771" y="873540"/>
                    <a:pt x="1021532" y="871386"/>
                    <a:pt x="1037882" y="867323"/>
                  </a:cubicBezTo>
                  <a:cubicBezTo>
                    <a:pt x="1038589" y="865844"/>
                    <a:pt x="1036403" y="856650"/>
                    <a:pt x="1036789" y="854850"/>
                  </a:cubicBezTo>
                  <a:cubicBezTo>
                    <a:pt x="1038821" y="851275"/>
                    <a:pt x="1042582" y="849031"/>
                    <a:pt x="1046691" y="848935"/>
                  </a:cubicBezTo>
                  <a:cubicBezTo>
                    <a:pt x="1051127" y="849321"/>
                    <a:pt x="1055113" y="850028"/>
                    <a:pt x="1055113" y="846749"/>
                  </a:cubicBezTo>
                  <a:cubicBezTo>
                    <a:pt x="1055113" y="843470"/>
                    <a:pt x="1067265" y="839419"/>
                    <a:pt x="1068358" y="842313"/>
                  </a:cubicBezTo>
                  <a:cubicBezTo>
                    <a:pt x="1069451" y="845206"/>
                    <a:pt x="1073887" y="844177"/>
                    <a:pt x="1074273" y="836848"/>
                  </a:cubicBezTo>
                  <a:cubicBezTo>
                    <a:pt x="1074658" y="829518"/>
                    <a:pt x="1073887" y="823989"/>
                    <a:pt x="1078259" y="823603"/>
                  </a:cubicBezTo>
                  <a:cubicBezTo>
                    <a:pt x="1082631" y="823217"/>
                    <a:pt x="1087131" y="820646"/>
                    <a:pt x="1086746" y="818460"/>
                  </a:cubicBezTo>
                  <a:cubicBezTo>
                    <a:pt x="1086360" y="816274"/>
                    <a:pt x="1081216" y="812030"/>
                    <a:pt x="1082695" y="810359"/>
                  </a:cubicBezTo>
                  <a:cubicBezTo>
                    <a:pt x="1084174" y="808687"/>
                    <a:pt x="1095168" y="814023"/>
                    <a:pt x="1096647" y="810744"/>
                  </a:cubicBezTo>
                  <a:cubicBezTo>
                    <a:pt x="1098126" y="807465"/>
                    <a:pt x="1095940" y="803736"/>
                    <a:pt x="1097740" y="800843"/>
                  </a:cubicBezTo>
                  <a:cubicBezTo>
                    <a:pt x="1099540" y="797950"/>
                    <a:pt x="1104169" y="794928"/>
                    <a:pt x="1103655" y="792035"/>
                  </a:cubicBezTo>
                  <a:cubicBezTo>
                    <a:pt x="1103140" y="789142"/>
                    <a:pt x="1104040" y="787213"/>
                    <a:pt x="1101469" y="784641"/>
                  </a:cubicBezTo>
                  <a:cubicBezTo>
                    <a:pt x="1098897" y="782069"/>
                    <a:pt x="1099990" y="778790"/>
                    <a:pt x="1103269" y="778212"/>
                  </a:cubicBezTo>
                  <a:cubicBezTo>
                    <a:pt x="1103938" y="778083"/>
                    <a:pt x="1104568" y="777819"/>
                    <a:pt x="1105134" y="777440"/>
                  </a:cubicBezTo>
                  <a:cubicBezTo>
                    <a:pt x="1107409" y="777157"/>
                    <a:pt x="1109602" y="776386"/>
                    <a:pt x="1111563" y="775190"/>
                  </a:cubicBezTo>
                  <a:cubicBezTo>
                    <a:pt x="1116398" y="771609"/>
                    <a:pt x="1122339" y="769834"/>
                    <a:pt x="1128344" y="770175"/>
                  </a:cubicBezTo>
                  <a:cubicBezTo>
                    <a:pt x="1132999" y="771294"/>
                    <a:pt x="1137897" y="769847"/>
                    <a:pt x="1141202" y="766382"/>
                  </a:cubicBezTo>
                  <a:cubicBezTo>
                    <a:pt x="1142025" y="766722"/>
                    <a:pt x="1142791" y="767198"/>
                    <a:pt x="1143453" y="767796"/>
                  </a:cubicBezTo>
                  <a:cubicBezTo>
                    <a:pt x="1144809" y="767487"/>
                    <a:pt x="1146185" y="767250"/>
                    <a:pt x="1147567" y="767089"/>
                  </a:cubicBezTo>
                  <a:cubicBezTo>
                    <a:pt x="1147567" y="767089"/>
                    <a:pt x="1145639" y="754230"/>
                    <a:pt x="1145124" y="750373"/>
                  </a:cubicBezTo>
                  <a:cubicBezTo>
                    <a:pt x="1144610" y="746515"/>
                    <a:pt x="1132844" y="742529"/>
                    <a:pt x="1132844" y="742529"/>
                  </a:cubicBezTo>
                  <a:lnTo>
                    <a:pt x="1130915" y="731727"/>
                  </a:lnTo>
                  <a:lnTo>
                    <a:pt x="1128665" y="732049"/>
                  </a:lnTo>
                  <a:lnTo>
                    <a:pt x="1130915" y="731727"/>
                  </a:lnTo>
                  <a:cubicBezTo>
                    <a:pt x="1132336" y="729895"/>
                    <a:pt x="1133043" y="727612"/>
                    <a:pt x="1132908" y="725298"/>
                  </a:cubicBezTo>
                  <a:cubicBezTo>
                    <a:pt x="1132908" y="722019"/>
                    <a:pt x="1135673" y="722855"/>
                    <a:pt x="1138438" y="722019"/>
                  </a:cubicBezTo>
                  <a:cubicBezTo>
                    <a:pt x="1141202" y="721183"/>
                    <a:pt x="1143131" y="717583"/>
                    <a:pt x="1145317" y="717583"/>
                  </a:cubicBezTo>
                  <a:cubicBezTo>
                    <a:pt x="1147503" y="717583"/>
                    <a:pt x="1150589" y="714304"/>
                    <a:pt x="1152775" y="715139"/>
                  </a:cubicBezTo>
                  <a:cubicBezTo>
                    <a:pt x="1154961" y="715975"/>
                    <a:pt x="1157726" y="719833"/>
                    <a:pt x="1160491" y="717583"/>
                  </a:cubicBezTo>
                  <a:cubicBezTo>
                    <a:pt x="1163255" y="715332"/>
                    <a:pt x="1164091" y="717583"/>
                    <a:pt x="1167948" y="712632"/>
                  </a:cubicBezTo>
                  <a:cubicBezTo>
                    <a:pt x="1171806" y="707681"/>
                    <a:pt x="1174378" y="708774"/>
                    <a:pt x="1179200" y="709353"/>
                  </a:cubicBezTo>
                  <a:cubicBezTo>
                    <a:pt x="1183418" y="710144"/>
                    <a:pt x="1187603" y="707823"/>
                    <a:pt x="1189165" y="703824"/>
                  </a:cubicBezTo>
                  <a:cubicBezTo>
                    <a:pt x="1190773" y="700545"/>
                    <a:pt x="1195595" y="700545"/>
                    <a:pt x="1198809" y="698295"/>
                  </a:cubicBezTo>
                  <a:cubicBezTo>
                    <a:pt x="1202307" y="696147"/>
                    <a:pt x="1205985" y="694321"/>
                    <a:pt x="1209804" y="692830"/>
                  </a:cubicBezTo>
                  <a:cubicBezTo>
                    <a:pt x="1210768" y="692379"/>
                    <a:pt x="1210961" y="691415"/>
                    <a:pt x="1210961" y="690129"/>
                  </a:cubicBezTo>
                  <a:cubicBezTo>
                    <a:pt x="1210961" y="688843"/>
                    <a:pt x="1210961" y="686979"/>
                    <a:pt x="1210961" y="685050"/>
                  </a:cubicBezTo>
                  <a:cubicBezTo>
                    <a:pt x="1210961" y="681514"/>
                    <a:pt x="1216490" y="678621"/>
                    <a:pt x="1217390" y="675727"/>
                  </a:cubicBezTo>
                  <a:cubicBezTo>
                    <a:pt x="1218291" y="672834"/>
                    <a:pt x="1212440" y="664669"/>
                    <a:pt x="1212440" y="661904"/>
                  </a:cubicBezTo>
                  <a:cubicBezTo>
                    <a:pt x="1212440" y="659140"/>
                    <a:pt x="1212440" y="652582"/>
                    <a:pt x="1209675" y="651167"/>
                  </a:cubicBezTo>
                  <a:cubicBezTo>
                    <a:pt x="1206910" y="649753"/>
                    <a:pt x="1214883" y="646217"/>
                    <a:pt x="1216812" y="646345"/>
                  </a:cubicBezTo>
                  <a:cubicBezTo>
                    <a:pt x="1220862" y="646345"/>
                    <a:pt x="1226713" y="642230"/>
                    <a:pt x="1228513" y="644031"/>
                  </a:cubicBezTo>
                  <a:cubicBezTo>
                    <a:pt x="1231085" y="645863"/>
                    <a:pt x="1234242" y="646692"/>
                    <a:pt x="1237386" y="646345"/>
                  </a:cubicBezTo>
                  <a:cubicBezTo>
                    <a:pt x="1240986" y="646345"/>
                    <a:pt x="1239443" y="642230"/>
                    <a:pt x="1237386" y="640495"/>
                  </a:cubicBezTo>
                  <a:cubicBezTo>
                    <a:pt x="1235329" y="638758"/>
                    <a:pt x="1243815" y="622171"/>
                    <a:pt x="1245037" y="616577"/>
                  </a:cubicBezTo>
                  <a:cubicBezTo>
                    <a:pt x="1246258" y="610984"/>
                    <a:pt x="1249345" y="616063"/>
                    <a:pt x="1253395" y="616577"/>
                  </a:cubicBezTo>
                  <a:cubicBezTo>
                    <a:pt x="1257240" y="616461"/>
                    <a:pt x="1261078" y="616809"/>
                    <a:pt x="1264839" y="617606"/>
                  </a:cubicBezTo>
                  <a:cubicBezTo>
                    <a:pt x="1269205" y="618146"/>
                    <a:pt x="1273564" y="616539"/>
                    <a:pt x="1276541" y="613298"/>
                  </a:cubicBezTo>
                  <a:cubicBezTo>
                    <a:pt x="1278341" y="610469"/>
                    <a:pt x="1274548" y="609698"/>
                    <a:pt x="1274805" y="603333"/>
                  </a:cubicBezTo>
                  <a:cubicBezTo>
                    <a:pt x="1275062" y="596968"/>
                    <a:pt x="1278855" y="593946"/>
                    <a:pt x="1282906" y="593946"/>
                  </a:cubicBezTo>
                  <a:cubicBezTo>
                    <a:pt x="1286956" y="593946"/>
                    <a:pt x="1288242" y="590088"/>
                    <a:pt x="1288242" y="587066"/>
                  </a:cubicBezTo>
                  <a:cubicBezTo>
                    <a:pt x="1288242" y="584045"/>
                    <a:pt x="1291586" y="582566"/>
                    <a:pt x="1292550" y="579094"/>
                  </a:cubicBezTo>
                  <a:lnTo>
                    <a:pt x="1292550" y="579094"/>
                  </a:lnTo>
                  <a:cubicBezTo>
                    <a:pt x="1293341" y="580161"/>
                    <a:pt x="1294517" y="580875"/>
                    <a:pt x="1295829" y="581087"/>
                  </a:cubicBezTo>
                  <a:cubicBezTo>
                    <a:pt x="1297115" y="581087"/>
                    <a:pt x="1299044" y="581666"/>
                    <a:pt x="1300587" y="581858"/>
                  </a:cubicBezTo>
                  <a:cubicBezTo>
                    <a:pt x="1300760" y="582341"/>
                    <a:pt x="1300889" y="582836"/>
                    <a:pt x="1300972" y="583337"/>
                  </a:cubicBezTo>
                  <a:cubicBezTo>
                    <a:pt x="1302515" y="591696"/>
                    <a:pt x="1306052" y="591438"/>
                    <a:pt x="1309909" y="594782"/>
                  </a:cubicBezTo>
                  <a:cubicBezTo>
                    <a:pt x="1312860" y="597996"/>
                    <a:pt x="1316795" y="600144"/>
                    <a:pt x="1321096" y="600890"/>
                  </a:cubicBezTo>
                  <a:cubicBezTo>
                    <a:pt x="1325912" y="601706"/>
                    <a:pt x="1329956" y="604972"/>
                    <a:pt x="1331769" y="609505"/>
                  </a:cubicBezTo>
                  <a:cubicBezTo>
                    <a:pt x="1332855" y="613253"/>
                    <a:pt x="1335106" y="616564"/>
                    <a:pt x="1338199" y="618956"/>
                  </a:cubicBezTo>
                  <a:cubicBezTo>
                    <a:pt x="1340449" y="620692"/>
                    <a:pt x="1337427" y="626800"/>
                    <a:pt x="1337427" y="631365"/>
                  </a:cubicBezTo>
                  <a:cubicBezTo>
                    <a:pt x="1337427" y="635930"/>
                    <a:pt x="1331833" y="636958"/>
                    <a:pt x="1334598" y="641587"/>
                  </a:cubicBezTo>
                  <a:cubicBezTo>
                    <a:pt x="1337363" y="646217"/>
                    <a:pt x="1356972" y="648403"/>
                    <a:pt x="1362566" y="648403"/>
                  </a:cubicBezTo>
                  <a:cubicBezTo>
                    <a:pt x="1368159" y="648403"/>
                    <a:pt x="1370217" y="653739"/>
                    <a:pt x="1371888" y="654060"/>
                  </a:cubicBezTo>
                  <a:cubicBezTo>
                    <a:pt x="1375425" y="654639"/>
                    <a:pt x="1375939" y="658818"/>
                    <a:pt x="1379925" y="659654"/>
                  </a:cubicBezTo>
                  <a:cubicBezTo>
                    <a:pt x="1385069" y="660625"/>
                    <a:pt x="1388971" y="664862"/>
                    <a:pt x="1389505" y="670070"/>
                  </a:cubicBezTo>
                  <a:cubicBezTo>
                    <a:pt x="1391112" y="677271"/>
                    <a:pt x="1395934" y="679649"/>
                    <a:pt x="1396706" y="682928"/>
                  </a:cubicBezTo>
                  <a:cubicBezTo>
                    <a:pt x="1397477" y="686207"/>
                    <a:pt x="1406350" y="683700"/>
                    <a:pt x="1412715" y="684536"/>
                  </a:cubicBezTo>
                  <a:cubicBezTo>
                    <a:pt x="1419080" y="685371"/>
                    <a:pt x="1437532" y="684536"/>
                    <a:pt x="1442354" y="685307"/>
                  </a:cubicBezTo>
                  <a:cubicBezTo>
                    <a:pt x="1447176" y="686079"/>
                    <a:pt x="1458363" y="685307"/>
                    <a:pt x="1464793" y="690129"/>
                  </a:cubicBezTo>
                  <a:cubicBezTo>
                    <a:pt x="1471222" y="694951"/>
                    <a:pt x="1474373" y="690901"/>
                    <a:pt x="1478359" y="693344"/>
                  </a:cubicBezTo>
                  <a:cubicBezTo>
                    <a:pt x="1482062" y="696057"/>
                    <a:pt x="1486679" y="697208"/>
                    <a:pt x="1491218" y="696559"/>
                  </a:cubicBezTo>
                  <a:cubicBezTo>
                    <a:pt x="1496876" y="695723"/>
                    <a:pt x="1496876" y="700545"/>
                    <a:pt x="1500862" y="701316"/>
                  </a:cubicBezTo>
                  <a:cubicBezTo>
                    <a:pt x="1504848" y="702088"/>
                    <a:pt x="1512049" y="694887"/>
                    <a:pt x="1522464" y="690129"/>
                  </a:cubicBezTo>
                  <a:cubicBezTo>
                    <a:pt x="1532880" y="685371"/>
                    <a:pt x="1544903" y="688522"/>
                    <a:pt x="1550496" y="689358"/>
                  </a:cubicBezTo>
                  <a:cubicBezTo>
                    <a:pt x="1559002" y="689570"/>
                    <a:pt x="1567181" y="686040"/>
                    <a:pt x="1572871" y="679714"/>
                  </a:cubicBezTo>
                  <a:cubicBezTo>
                    <a:pt x="1579300" y="672513"/>
                    <a:pt x="1587273" y="674120"/>
                    <a:pt x="1588108" y="667691"/>
                  </a:cubicBezTo>
                  <a:cubicBezTo>
                    <a:pt x="1588944" y="661261"/>
                    <a:pt x="1581679" y="658882"/>
                    <a:pt x="1584894" y="653289"/>
                  </a:cubicBezTo>
                  <a:cubicBezTo>
                    <a:pt x="1587285" y="649090"/>
                    <a:pt x="1592622" y="647631"/>
                    <a:pt x="1596820" y="650016"/>
                  </a:cubicBezTo>
                  <a:cubicBezTo>
                    <a:pt x="1596852" y="650036"/>
                    <a:pt x="1596884" y="650055"/>
                    <a:pt x="1596917" y="650074"/>
                  </a:cubicBezTo>
                  <a:cubicBezTo>
                    <a:pt x="1603384" y="653128"/>
                    <a:pt x="1610984" y="652543"/>
                    <a:pt x="1616912" y="648531"/>
                  </a:cubicBezTo>
                  <a:cubicBezTo>
                    <a:pt x="1622235" y="644596"/>
                    <a:pt x="1628748" y="642603"/>
                    <a:pt x="1635364" y="642873"/>
                  </a:cubicBezTo>
                  <a:cubicBezTo>
                    <a:pt x="1642565" y="642102"/>
                    <a:pt x="1641793" y="637280"/>
                    <a:pt x="1646551" y="632522"/>
                  </a:cubicBezTo>
                  <a:cubicBezTo>
                    <a:pt x="1650550" y="628407"/>
                    <a:pt x="1656047" y="626086"/>
                    <a:pt x="1661789" y="626093"/>
                  </a:cubicBezTo>
                  <a:cubicBezTo>
                    <a:pt x="1666546" y="626093"/>
                    <a:pt x="1672976" y="621271"/>
                    <a:pt x="1677798" y="622878"/>
                  </a:cubicBezTo>
                  <a:cubicBezTo>
                    <a:pt x="1682620" y="624485"/>
                    <a:pt x="1689757" y="625257"/>
                    <a:pt x="1690657" y="621271"/>
                  </a:cubicBezTo>
                  <a:cubicBezTo>
                    <a:pt x="1691557" y="617284"/>
                    <a:pt x="1678634" y="609248"/>
                    <a:pt x="1674647" y="604490"/>
                  </a:cubicBezTo>
                  <a:cubicBezTo>
                    <a:pt x="1672211" y="601436"/>
                    <a:pt x="1667762" y="600934"/>
                    <a:pt x="1664708" y="603371"/>
                  </a:cubicBezTo>
                  <a:cubicBezTo>
                    <a:pt x="1663801" y="604091"/>
                    <a:pt x="1663088" y="605030"/>
                    <a:pt x="1662625" y="606097"/>
                  </a:cubicBezTo>
                  <a:cubicBezTo>
                    <a:pt x="1661017" y="610084"/>
                    <a:pt x="1657803" y="604490"/>
                    <a:pt x="1650602" y="604490"/>
                  </a:cubicBezTo>
                  <a:cubicBezTo>
                    <a:pt x="1643401" y="604490"/>
                    <a:pt x="1642629" y="608476"/>
                    <a:pt x="1637743" y="603654"/>
                  </a:cubicBezTo>
                  <a:cubicBezTo>
                    <a:pt x="1632857" y="598832"/>
                    <a:pt x="1639350" y="597225"/>
                    <a:pt x="1639350" y="597225"/>
                  </a:cubicBezTo>
                  <a:lnTo>
                    <a:pt x="1640122" y="590795"/>
                  </a:lnTo>
                  <a:lnTo>
                    <a:pt x="1650087" y="570929"/>
                  </a:lnTo>
                  <a:cubicBezTo>
                    <a:pt x="1651232" y="571250"/>
                    <a:pt x="1652215" y="571983"/>
                    <a:pt x="1652852" y="572986"/>
                  </a:cubicBezTo>
                  <a:cubicBezTo>
                    <a:pt x="1653945" y="575558"/>
                    <a:pt x="1662753" y="577036"/>
                    <a:pt x="1665003" y="576329"/>
                  </a:cubicBezTo>
                  <a:cubicBezTo>
                    <a:pt x="1668771" y="573957"/>
                    <a:pt x="1672680" y="571809"/>
                    <a:pt x="1676705" y="569900"/>
                  </a:cubicBezTo>
                  <a:cubicBezTo>
                    <a:pt x="1679277" y="569900"/>
                    <a:pt x="1683134" y="567007"/>
                    <a:pt x="1682234" y="564435"/>
                  </a:cubicBezTo>
                  <a:cubicBezTo>
                    <a:pt x="1681334" y="561863"/>
                    <a:pt x="1687378" y="554469"/>
                    <a:pt x="1688149" y="551576"/>
                  </a:cubicBezTo>
                  <a:cubicBezTo>
                    <a:pt x="1689763" y="547101"/>
                    <a:pt x="1692406" y="543070"/>
                    <a:pt x="1695864" y="539810"/>
                  </a:cubicBezTo>
                  <a:cubicBezTo>
                    <a:pt x="1697665" y="539039"/>
                    <a:pt x="1701715" y="535760"/>
                    <a:pt x="1701330" y="533381"/>
                  </a:cubicBezTo>
                  <a:cubicBezTo>
                    <a:pt x="1700944" y="531002"/>
                    <a:pt x="1699851" y="524509"/>
                    <a:pt x="1697665" y="524509"/>
                  </a:cubicBezTo>
                  <a:cubicBezTo>
                    <a:pt x="1695479" y="524509"/>
                    <a:pt x="1691235" y="524894"/>
                    <a:pt x="1696572" y="518079"/>
                  </a:cubicBezTo>
                  <a:cubicBezTo>
                    <a:pt x="1700564" y="513688"/>
                    <a:pt x="1706576" y="511733"/>
                    <a:pt x="1712388" y="512936"/>
                  </a:cubicBezTo>
                  <a:cubicBezTo>
                    <a:pt x="1718252" y="511798"/>
                    <a:pt x="1724250" y="511495"/>
                    <a:pt x="1730197" y="512036"/>
                  </a:cubicBezTo>
                  <a:cubicBezTo>
                    <a:pt x="1735341" y="513514"/>
                    <a:pt x="1738620" y="511264"/>
                    <a:pt x="1744149" y="514221"/>
                  </a:cubicBezTo>
                  <a:cubicBezTo>
                    <a:pt x="1749679" y="517179"/>
                    <a:pt x="1757329" y="516086"/>
                    <a:pt x="1759194" y="518658"/>
                  </a:cubicBezTo>
                  <a:cubicBezTo>
                    <a:pt x="1761058" y="521229"/>
                    <a:pt x="1768388" y="523415"/>
                    <a:pt x="1767295" y="527852"/>
                  </a:cubicBezTo>
                  <a:cubicBezTo>
                    <a:pt x="1766202" y="532288"/>
                    <a:pt x="1771346" y="529652"/>
                    <a:pt x="1773146" y="539232"/>
                  </a:cubicBezTo>
                  <a:cubicBezTo>
                    <a:pt x="1774946" y="548812"/>
                    <a:pt x="1779575" y="549519"/>
                    <a:pt x="1780475" y="553891"/>
                  </a:cubicBezTo>
                  <a:cubicBezTo>
                    <a:pt x="1781375" y="558263"/>
                    <a:pt x="1787483" y="566750"/>
                    <a:pt x="1786905" y="568936"/>
                  </a:cubicBezTo>
                  <a:cubicBezTo>
                    <a:pt x="1786326" y="571122"/>
                    <a:pt x="1785426" y="575365"/>
                    <a:pt x="1791662" y="575944"/>
                  </a:cubicBezTo>
                  <a:cubicBezTo>
                    <a:pt x="1797899" y="576522"/>
                    <a:pt x="1802335" y="581087"/>
                    <a:pt x="1803749" y="580380"/>
                  </a:cubicBezTo>
                  <a:cubicBezTo>
                    <a:pt x="1808565" y="580528"/>
                    <a:pt x="1813156" y="582482"/>
                    <a:pt x="1816608" y="585845"/>
                  </a:cubicBezTo>
                  <a:cubicBezTo>
                    <a:pt x="1820273" y="589574"/>
                    <a:pt x="1825802" y="587709"/>
                    <a:pt x="1825416" y="591760"/>
                  </a:cubicBezTo>
                  <a:cubicBezTo>
                    <a:pt x="1825031" y="595810"/>
                    <a:pt x="1828374" y="599089"/>
                    <a:pt x="1827988" y="602433"/>
                  </a:cubicBezTo>
                  <a:cubicBezTo>
                    <a:pt x="1827603" y="605776"/>
                    <a:pt x="1834996" y="607898"/>
                    <a:pt x="1840140" y="607190"/>
                  </a:cubicBezTo>
                  <a:cubicBezTo>
                    <a:pt x="1845283" y="606483"/>
                    <a:pt x="1848948" y="608990"/>
                    <a:pt x="1851134" y="604619"/>
                  </a:cubicBezTo>
                  <a:cubicBezTo>
                    <a:pt x="1853320" y="600247"/>
                    <a:pt x="1860714" y="602047"/>
                    <a:pt x="1863286" y="600182"/>
                  </a:cubicBezTo>
                  <a:cubicBezTo>
                    <a:pt x="1865857" y="598318"/>
                    <a:pt x="1873572" y="596132"/>
                    <a:pt x="1873187" y="602754"/>
                  </a:cubicBezTo>
                  <a:cubicBezTo>
                    <a:pt x="1872801" y="609376"/>
                    <a:pt x="1877237" y="610855"/>
                    <a:pt x="1873572" y="613041"/>
                  </a:cubicBezTo>
                  <a:cubicBezTo>
                    <a:pt x="1869908" y="615227"/>
                    <a:pt x="1868043" y="624807"/>
                    <a:pt x="1867143" y="628857"/>
                  </a:cubicBezTo>
                  <a:cubicBezTo>
                    <a:pt x="1866243" y="632908"/>
                    <a:pt x="1860714" y="634001"/>
                    <a:pt x="1859749" y="638437"/>
                  </a:cubicBezTo>
                  <a:cubicBezTo>
                    <a:pt x="1858785" y="642873"/>
                    <a:pt x="1853899" y="643195"/>
                    <a:pt x="1853899" y="646474"/>
                  </a:cubicBezTo>
                  <a:cubicBezTo>
                    <a:pt x="1853899" y="649753"/>
                    <a:pt x="1846569" y="649046"/>
                    <a:pt x="1842840" y="646474"/>
                  </a:cubicBezTo>
                  <a:cubicBezTo>
                    <a:pt x="1839111" y="643902"/>
                    <a:pt x="1835511" y="651296"/>
                    <a:pt x="1832617" y="651296"/>
                  </a:cubicBezTo>
                  <a:cubicBezTo>
                    <a:pt x="1829724" y="651296"/>
                    <a:pt x="1830046" y="657725"/>
                    <a:pt x="1830753" y="660104"/>
                  </a:cubicBezTo>
                  <a:cubicBezTo>
                    <a:pt x="1831460" y="662483"/>
                    <a:pt x="1829660" y="665955"/>
                    <a:pt x="1831524" y="670391"/>
                  </a:cubicBezTo>
                  <a:cubicBezTo>
                    <a:pt x="1832129" y="674326"/>
                    <a:pt x="1832405" y="678306"/>
                    <a:pt x="1832360" y="682285"/>
                  </a:cubicBezTo>
                  <a:cubicBezTo>
                    <a:pt x="1835369" y="679682"/>
                    <a:pt x="1838899" y="677753"/>
                    <a:pt x="1842711" y="676628"/>
                  </a:cubicBezTo>
                  <a:cubicBezTo>
                    <a:pt x="1847276" y="676628"/>
                    <a:pt x="1851905" y="684536"/>
                    <a:pt x="1857049" y="684728"/>
                  </a:cubicBezTo>
                  <a:cubicBezTo>
                    <a:pt x="1862193" y="684922"/>
                    <a:pt x="1885531" y="669298"/>
                    <a:pt x="1885660" y="666726"/>
                  </a:cubicBezTo>
                  <a:cubicBezTo>
                    <a:pt x="1885788" y="664155"/>
                    <a:pt x="1899483" y="651103"/>
                    <a:pt x="1905912" y="644288"/>
                  </a:cubicBezTo>
                  <a:cubicBezTo>
                    <a:pt x="1913158" y="637093"/>
                    <a:pt x="1919292" y="628857"/>
                    <a:pt x="1924107" y="619856"/>
                  </a:cubicBezTo>
                  <a:cubicBezTo>
                    <a:pt x="1927939" y="613697"/>
                    <a:pt x="1932099" y="607750"/>
                    <a:pt x="1936580" y="602047"/>
                  </a:cubicBezTo>
                  <a:cubicBezTo>
                    <a:pt x="1939634" y="598067"/>
                    <a:pt x="1942219" y="593753"/>
                    <a:pt x="1944295" y="589188"/>
                  </a:cubicBezTo>
                  <a:cubicBezTo>
                    <a:pt x="1948346" y="580508"/>
                    <a:pt x="1948346" y="557941"/>
                    <a:pt x="1949632" y="556463"/>
                  </a:cubicBezTo>
                  <a:cubicBezTo>
                    <a:pt x="1950918" y="554984"/>
                    <a:pt x="1950210" y="551126"/>
                    <a:pt x="1952011" y="548747"/>
                  </a:cubicBezTo>
                  <a:cubicBezTo>
                    <a:pt x="1953811" y="546368"/>
                    <a:pt x="1952975" y="543025"/>
                    <a:pt x="1956640" y="539939"/>
                  </a:cubicBezTo>
                  <a:cubicBezTo>
                    <a:pt x="1959308" y="538074"/>
                    <a:pt x="1960163" y="534513"/>
                    <a:pt x="1958633" y="531645"/>
                  </a:cubicBezTo>
                  <a:cubicBezTo>
                    <a:pt x="1957733" y="529266"/>
                    <a:pt x="1958633" y="523930"/>
                    <a:pt x="1957926" y="522258"/>
                  </a:cubicBezTo>
                  <a:cubicBezTo>
                    <a:pt x="1957219" y="520587"/>
                    <a:pt x="1957154" y="519879"/>
                    <a:pt x="1959405" y="518593"/>
                  </a:cubicBezTo>
                  <a:cubicBezTo>
                    <a:pt x="1961655" y="517308"/>
                    <a:pt x="1957926" y="514029"/>
                    <a:pt x="1954775" y="512550"/>
                  </a:cubicBezTo>
                  <a:cubicBezTo>
                    <a:pt x="1951625" y="511071"/>
                    <a:pt x="1947639" y="509785"/>
                    <a:pt x="1947253" y="506120"/>
                  </a:cubicBezTo>
                  <a:cubicBezTo>
                    <a:pt x="1945973" y="501787"/>
                    <a:pt x="1942000" y="498804"/>
                    <a:pt x="1937480" y="498791"/>
                  </a:cubicBezTo>
                  <a:cubicBezTo>
                    <a:pt x="1933494" y="498791"/>
                    <a:pt x="1925972" y="496541"/>
                    <a:pt x="1926872" y="498791"/>
                  </a:cubicBezTo>
                  <a:cubicBezTo>
                    <a:pt x="1927772" y="501041"/>
                    <a:pt x="1926486" y="503549"/>
                    <a:pt x="1924493" y="503034"/>
                  </a:cubicBezTo>
                  <a:cubicBezTo>
                    <a:pt x="1922500" y="502520"/>
                    <a:pt x="1921536" y="504127"/>
                    <a:pt x="1919157" y="507792"/>
                  </a:cubicBezTo>
                  <a:cubicBezTo>
                    <a:pt x="1916778" y="511457"/>
                    <a:pt x="1908291" y="511843"/>
                    <a:pt x="1912149" y="508371"/>
                  </a:cubicBezTo>
                  <a:cubicBezTo>
                    <a:pt x="1916006" y="504899"/>
                    <a:pt x="1910863" y="504706"/>
                    <a:pt x="1911634" y="501041"/>
                  </a:cubicBezTo>
                  <a:cubicBezTo>
                    <a:pt x="1912406" y="497377"/>
                    <a:pt x="1915492" y="493648"/>
                    <a:pt x="1911248" y="496026"/>
                  </a:cubicBezTo>
                  <a:cubicBezTo>
                    <a:pt x="1907005" y="498405"/>
                    <a:pt x="1907005" y="504127"/>
                    <a:pt x="1903533" y="504899"/>
                  </a:cubicBezTo>
                  <a:cubicBezTo>
                    <a:pt x="1900061" y="505671"/>
                    <a:pt x="1901155" y="494933"/>
                    <a:pt x="1902054" y="492040"/>
                  </a:cubicBezTo>
                  <a:cubicBezTo>
                    <a:pt x="1902955" y="489147"/>
                    <a:pt x="1895625" y="492040"/>
                    <a:pt x="1887910" y="491719"/>
                  </a:cubicBezTo>
                  <a:cubicBezTo>
                    <a:pt x="1880195" y="491397"/>
                    <a:pt x="1882188" y="485804"/>
                    <a:pt x="1888489" y="482525"/>
                  </a:cubicBezTo>
                  <a:cubicBezTo>
                    <a:pt x="1894789" y="479246"/>
                    <a:pt x="1893632" y="476095"/>
                    <a:pt x="1896718" y="474809"/>
                  </a:cubicBezTo>
                  <a:cubicBezTo>
                    <a:pt x="1899804" y="473524"/>
                    <a:pt x="1907970" y="468380"/>
                    <a:pt x="1912727" y="465423"/>
                  </a:cubicBezTo>
                  <a:cubicBezTo>
                    <a:pt x="1916154" y="463507"/>
                    <a:pt x="1918623" y="460240"/>
                    <a:pt x="1919543" y="456421"/>
                  </a:cubicBezTo>
                  <a:cubicBezTo>
                    <a:pt x="1920635" y="453271"/>
                    <a:pt x="1929444" y="449413"/>
                    <a:pt x="1937352" y="443048"/>
                  </a:cubicBezTo>
                  <a:cubicBezTo>
                    <a:pt x="1942798" y="439371"/>
                    <a:pt x="1947414" y="434594"/>
                    <a:pt x="1950918" y="429032"/>
                  </a:cubicBezTo>
                  <a:cubicBezTo>
                    <a:pt x="1952782" y="425175"/>
                    <a:pt x="1964548" y="420417"/>
                    <a:pt x="1964741" y="417459"/>
                  </a:cubicBezTo>
                  <a:cubicBezTo>
                    <a:pt x="1964934" y="414502"/>
                    <a:pt x="1978693" y="407172"/>
                    <a:pt x="1988015" y="405372"/>
                  </a:cubicBezTo>
                  <a:cubicBezTo>
                    <a:pt x="1997338" y="403572"/>
                    <a:pt x="2012318" y="405886"/>
                    <a:pt x="2015019" y="408651"/>
                  </a:cubicBezTo>
                  <a:cubicBezTo>
                    <a:pt x="2016195" y="410426"/>
                    <a:pt x="2018594" y="410914"/>
                    <a:pt x="2020368" y="409731"/>
                  </a:cubicBezTo>
                  <a:cubicBezTo>
                    <a:pt x="2020792" y="409448"/>
                    <a:pt x="2021165" y="409082"/>
                    <a:pt x="2021448" y="408651"/>
                  </a:cubicBezTo>
                  <a:cubicBezTo>
                    <a:pt x="2023055" y="406851"/>
                    <a:pt x="2026720" y="407751"/>
                    <a:pt x="2033021" y="408651"/>
                  </a:cubicBezTo>
                  <a:cubicBezTo>
                    <a:pt x="2039322" y="409551"/>
                    <a:pt x="2040736" y="405758"/>
                    <a:pt x="2044915" y="407044"/>
                  </a:cubicBezTo>
                  <a:cubicBezTo>
                    <a:pt x="2049094" y="408330"/>
                    <a:pt x="2052631" y="409037"/>
                    <a:pt x="2055202" y="404086"/>
                  </a:cubicBezTo>
                  <a:cubicBezTo>
                    <a:pt x="2057774" y="399136"/>
                    <a:pt x="2069926" y="400036"/>
                    <a:pt x="2072690" y="402093"/>
                  </a:cubicBezTo>
                  <a:cubicBezTo>
                    <a:pt x="2075455" y="404151"/>
                    <a:pt x="2077641" y="406851"/>
                    <a:pt x="2082013" y="403893"/>
                  </a:cubicBezTo>
                  <a:cubicBezTo>
                    <a:pt x="2086385" y="400936"/>
                    <a:pt x="2086449" y="407751"/>
                    <a:pt x="2090692" y="408330"/>
                  </a:cubicBezTo>
                  <a:cubicBezTo>
                    <a:pt x="2094936" y="408908"/>
                    <a:pt x="2092171" y="412509"/>
                    <a:pt x="2088442" y="412187"/>
                  </a:cubicBezTo>
                  <a:cubicBezTo>
                    <a:pt x="2084713" y="411866"/>
                    <a:pt x="2080213" y="413988"/>
                    <a:pt x="2084456" y="416431"/>
                  </a:cubicBezTo>
                  <a:cubicBezTo>
                    <a:pt x="2088699" y="418874"/>
                    <a:pt x="2093650" y="414180"/>
                    <a:pt x="2096929" y="414566"/>
                  </a:cubicBezTo>
                  <a:cubicBezTo>
                    <a:pt x="2101340" y="415318"/>
                    <a:pt x="2105872" y="414547"/>
                    <a:pt x="2109788" y="412380"/>
                  </a:cubicBezTo>
                  <a:cubicBezTo>
                    <a:pt x="2114353" y="409423"/>
                    <a:pt x="2115639" y="414759"/>
                    <a:pt x="2118596" y="412380"/>
                  </a:cubicBezTo>
                  <a:cubicBezTo>
                    <a:pt x="2122447" y="410014"/>
                    <a:pt x="2126941" y="408915"/>
                    <a:pt x="2131455" y="409230"/>
                  </a:cubicBezTo>
                  <a:cubicBezTo>
                    <a:pt x="2134734" y="409230"/>
                    <a:pt x="2132033" y="405372"/>
                    <a:pt x="2126504" y="405372"/>
                  </a:cubicBezTo>
                  <a:cubicBezTo>
                    <a:pt x="2120975" y="405372"/>
                    <a:pt x="2121168" y="402415"/>
                    <a:pt x="2125604" y="394892"/>
                  </a:cubicBezTo>
                  <a:cubicBezTo>
                    <a:pt x="2130040" y="387370"/>
                    <a:pt x="2138463" y="383320"/>
                    <a:pt x="2143735" y="378755"/>
                  </a:cubicBezTo>
                  <a:cubicBezTo>
                    <a:pt x="2149007" y="374190"/>
                    <a:pt x="2152929" y="376376"/>
                    <a:pt x="2152929" y="373418"/>
                  </a:cubicBezTo>
                  <a:cubicBezTo>
                    <a:pt x="2152929" y="370461"/>
                    <a:pt x="2155501" y="362231"/>
                    <a:pt x="2159358" y="362038"/>
                  </a:cubicBezTo>
                  <a:cubicBezTo>
                    <a:pt x="2163216" y="361845"/>
                    <a:pt x="2173503" y="363710"/>
                    <a:pt x="2179739" y="360174"/>
                  </a:cubicBezTo>
                  <a:cubicBezTo>
                    <a:pt x="2185976" y="356637"/>
                    <a:pt x="2185461" y="362745"/>
                    <a:pt x="2188033" y="363710"/>
                  </a:cubicBezTo>
                  <a:cubicBezTo>
                    <a:pt x="2190605" y="364674"/>
                    <a:pt x="2194077" y="358374"/>
                    <a:pt x="2197034" y="360174"/>
                  </a:cubicBezTo>
                  <a:cubicBezTo>
                    <a:pt x="2199992" y="361974"/>
                    <a:pt x="2192598" y="366603"/>
                    <a:pt x="2190991" y="371747"/>
                  </a:cubicBezTo>
                  <a:cubicBezTo>
                    <a:pt x="2189383" y="376890"/>
                    <a:pt x="2194849" y="375090"/>
                    <a:pt x="2197934" y="376569"/>
                  </a:cubicBezTo>
                  <a:cubicBezTo>
                    <a:pt x="2201020" y="378047"/>
                    <a:pt x="2193884" y="380233"/>
                    <a:pt x="2194655" y="381648"/>
                  </a:cubicBezTo>
                  <a:cubicBezTo>
                    <a:pt x="2195427" y="383062"/>
                    <a:pt x="2201599" y="383127"/>
                    <a:pt x="2209700" y="375218"/>
                  </a:cubicBezTo>
                  <a:cubicBezTo>
                    <a:pt x="2214754" y="369053"/>
                    <a:pt x="2222302" y="365465"/>
                    <a:pt x="2230274" y="365446"/>
                  </a:cubicBezTo>
                  <a:cubicBezTo>
                    <a:pt x="2235418" y="366024"/>
                    <a:pt x="2232460" y="360881"/>
                    <a:pt x="2232846" y="353359"/>
                  </a:cubicBezTo>
                  <a:cubicBezTo>
                    <a:pt x="2233232" y="345836"/>
                    <a:pt x="2249048" y="343586"/>
                    <a:pt x="2254192" y="345772"/>
                  </a:cubicBezTo>
                  <a:cubicBezTo>
                    <a:pt x="2259335" y="347958"/>
                    <a:pt x="2258949" y="350015"/>
                    <a:pt x="2254192" y="348729"/>
                  </a:cubicBezTo>
                  <a:cubicBezTo>
                    <a:pt x="2249434" y="347443"/>
                    <a:pt x="2244612" y="351880"/>
                    <a:pt x="2244804" y="358116"/>
                  </a:cubicBezTo>
                  <a:cubicBezTo>
                    <a:pt x="2244998" y="364353"/>
                    <a:pt x="2240368" y="366346"/>
                    <a:pt x="2242811" y="368789"/>
                  </a:cubicBezTo>
                  <a:cubicBezTo>
                    <a:pt x="2245255" y="371232"/>
                    <a:pt x="2239275" y="371682"/>
                    <a:pt x="2239083" y="374254"/>
                  </a:cubicBezTo>
                  <a:cubicBezTo>
                    <a:pt x="2238890" y="376826"/>
                    <a:pt x="2239083" y="378883"/>
                    <a:pt x="2235418" y="379976"/>
                  </a:cubicBezTo>
                  <a:cubicBezTo>
                    <a:pt x="2231753" y="381069"/>
                    <a:pt x="2219473" y="382355"/>
                    <a:pt x="2219087" y="387113"/>
                  </a:cubicBezTo>
                  <a:cubicBezTo>
                    <a:pt x="2218701" y="391871"/>
                    <a:pt x="2212079" y="392449"/>
                    <a:pt x="2208993" y="398364"/>
                  </a:cubicBezTo>
                  <a:cubicBezTo>
                    <a:pt x="2205907" y="404279"/>
                    <a:pt x="2193884" y="407687"/>
                    <a:pt x="2186040" y="419453"/>
                  </a:cubicBezTo>
                  <a:cubicBezTo>
                    <a:pt x="2178196" y="431218"/>
                    <a:pt x="2165659" y="431218"/>
                    <a:pt x="2165659" y="433404"/>
                  </a:cubicBezTo>
                  <a:cubicBezTo>
                    <a:pt x="2165659" y="435590"/>
                    <a:pt x="2156979" y="435462"/>
                    <a:pt x="2154022" y="435847"/>
                  </a:cubicBezTo>
                  <a:cubicBezTo>
                    <a:pt x="2151064" y="436233"/>
                    <a:pt x="2156786" y="443370"/>
                    <a:pt x="2149843" y="450892"/>
                  </a:cubicBezTo>
                  <a:cubicBezTo>
                    <a:pt x="2142584" y="458607"/>
                    <a:pt x="2138495" y="468779"/>
                    <a:pt x="2138398" y="479374"/>
                  </a:cubicBezTo>
                  <a:cubicBezTo>
                    <a:pt x="2138398" y="489854"/>
                    <a:pt x="2142128" y="519944"/>
                    <a:pt x="2145214" y="525280"/>
                  </a:cubicBezTo>
                  <a:cubicBezTo>
                    <a:pt x="2148300" y="530617"/>
                    <a:pt x="2146499" y="543668"/>
                    <a:pt x="2149071" y="546433"/>
                  </a:cubicBezTo>
                  <a:cubicBezTo>
                    <a:pt x="2151643" y="549197"/>
                    <a:pt x="2150743" y="553762"/>
                    <a:pt x="2152414" y="555434"/>
                  </a:cubicBezTo>
                  <a:cubicBezTo>
                    <a:pt x="2154086" y="557106"/>
                    <a:pt x="2160837" y="548040"/>
                    <a:pt x="2165273" y="544182"/>
                  </a:cubicBezTo>
                  <a:cubicBezTo>
                    <a:pt x="2169709" y="540325"/>
                    <a:pt x="2168360" y="539103"/>
                    <a:pt x="2171703" y="537046"/>
                  </a:cubicBezTo>
                  <a:cubicBezTo>
                    <a:pt x="2175046" y="534988"/>
                    <a:pt x="2173503" y="526566"/>
                    <a:pt x="2174467" y="524187"/>
                  </a:cubicBezTo>
                  <a:cubicBezTo>
                    <a:pt x="2175432" y="521808"/>
                    <a:pt x="2180896" y="520844"/>
                    <a:pt x="2182890" y="518465"/>
                  </a:cubicBezTo>
                  <a:cubicBezTo>
                    <a:pt x="2184883" y="516086"/>
                    <a:pt x="2189319" y="517565"/>
                    <a:pt x="2192084" y="516665"/>
                  </a:cubicBezTo>
                  <a:cubicBezTo>
                    <a:pt x="2194849" y="515764"/>
                    <a:pt x="2192084" y="509657"/>
                    <a:pt x="2190991" y="506185"/>
                  </a:cubicBezTo>
                  <a:cubicBezTo>
                    <a:pt x="2189898" y="502713"/>
                    <a:pt x="2198513" y="497891"/>
                    <a:pt x="2202885" y="494805"/>
                  </a:cubicBezTo>
                  <a:cubicBezTo>
                    <a:pt x="2207257" y="491719"/>
                    <a:pt x="2212851" y="496798"/>
                    <a:pt x="2217801" y="492233"/>
                  </a:cubicBezTo>
                  <a:cubicBezTo>
                    <a:pt x="2222752" y="487668"/>
                    <a:pt x="2217416" y="482267"/>
                    <a:pt x="2215615" y="479889"/>
                  </a:cubicBezTo>
                  <a:cubicBezTo>
                    <a:pt x="2213815" y="477510"/>
                    <a:pt x="2220566" y="465937"/>
                    <a:pt x="2224423" y="464844"/>
                  </a:cubicBezTo>
                  <a:cubicBezTo>
                    <a:pt x="2228281" y="463751"/>
                    <a:pt x="2230274" y="467609"/>
                    <a:pt x="2233939" y="464265"/>
                  </a:cubicBezTo>
                  <a:cubicBezTo>
                    <a:pt x="2237604" y="460922"/>
                    <a:pt x="2230660" y="455650"/>
                    <a:pt x="2228088" y="456036"/>
                  </a:cubicBezTo>
                  <a:cubicBezTo>
                    <a:pt x="2225516" y="456421"/>
                    <a:pt x="2224617" y="446649"/>
                    <a:pt x="2230660" y="442084"/>
                  </a:cubicBezTo>
                  <a:cubicBezTo>
                    <a:pt x="2236704" y="437519"/>
                    <a:pt x="2234325" y="436555"/>
                    <a:pt x="2230274" y="435655"/>
                  </a:cubicBezTo>
                  <a:cubicBezTo>
                    <a:pt x="2226224" y="434755"/>
                    <a:pt x="2225516" y="435976"/>
                    <a:pt x="2222366" y="436169"/>
                  </a:cubicBezTo>
                  <a:cubicBezTo>
                    <a:pt x="2219216" y="436362"/>
                    <a:pt x="2215937" y="429740"/>
                    <a:pt x="2220952" y="423310"/>
                  </a:cubicBezTo>
                  <a:cubicBezTo>
                    <a:pt x="2225966" y="416881"/>
                    <a:pt x="2230274" y="417652"/>
                    <a:pt x="2231367" y="412316"/>
                  </a:cubicBezTo>
                  <a:cubicBezTo>
                    <a:pt x="2233720" y="406677"/>
                    <a:pt x="2236884" y="401418"/>
                    <a:pt x="2240754" y="396693"/>
                  </a:cubicBezTo>
                  <a:cubicBezTo>
                    <a:pt x="2242426" y="393928"/>
                    <a:pt x="2249048" y="396693"/>
                    <a:pt x="2251620" y="396114"/>
                  </a:cubicBezTo>
                  <a:cubicBezTo>
                    <a:pt x="2254192" y="395535"/>
                    <a:pt x="2253291" y="401064"/>
                    <a:pt x="2256378" y="398364"/>
                  </a:cubicBezTo>
                  <a:cubicBezTo>
                    <a:pt x="2259464" y="395664"/>
                    <a:pt x="2264671" y="386405"/>
                    <a:pt x="2268851" y="386405"/>
                  </a:cubicBezTo>
                  <a:cubicBezTo>
                    <a:pt x="2273030" y="386405"/>
                    <a:pt x="2270329" y="393221"/>
                    <a:pt x="2271422" y="397271"/>
                  </a:cubicBezTo>
                  <a:cubicBezTo>
                    <a:pt x="2272515" y="401322"/>
                    <a:pt x="2274958" y="396114"/>
                    <a:pt x="2282995" y="390842"/>
                  </a:cubicBezTo>
                  <a:cubicBezTo>
                    <a:pt x="2292658" y="386097"/>
                    <a:pt x="2303775" y="385248"/>
                    <a:pt x="2314049" y="388463"/>
                  </a:cubicBezTo>
                  <a:cubicBezTo>
                    <a:pt x="2319385" y="391035"/>
                    <a:pt x="2320478" y="397078"/>
                    <a:pt x="2323243" y="396307"/>
                  </a:cubicBezTo>
                  <a:cubicBezTo>
                    <a:pt x="2327744" y="395214"/>
                    <a:pt x="2324014" y="390263"/>
                    <a:pt x="2328386" y="388977"/>
                  </a:cubicBezTo>
                  <a:cubicBezTo>
                    <a:pt x="2334822" y="386457"/>
                    <a:pt x="2340885" y="383062"/>
                    <a:pt x="2346389" y="378883"/>
                  </a:cubicBezTo>
                  <a:cubicBezTo>
                    <a:pt x="2352304" y="374640"/>
                    <a:pt x="2350632" y="377790"/>
                    <a:pt x="2353718" y="373932"/>
                  </a:cubicBezTo>
                  <a:cubicBezTo>
                    <a:pt x="2356804" y="370075"/>
                    <a:pt x="2360147" y="371747"/>
                    <a:pt x="2360919" y="369175"/>
                  </a:cubicBezTo>
                  <a:cubicBezTo>
                    <a:pt x="2361690" y="366603"/>
                    <a:pt x="2370306" y="362360"/>
                    <a:pt x="2381879" y="359788"/>
                  </a:cubicBezTo>
                  <a:cubicBezTo>
                    <a:pt x="2393452" y="357216"/>
                    <a:pt x="2408497" y="349501"/>
                    <a:pt x="2407596" y="346929"/>
                  </a:cubicBezTo>
                  <a:cubicBezTo>
                    <a:pt x="2406696" y="344358"/>
                    <a:pt x="2411968" y="343393"/>
                    <a:pt x="2412547" y="345772"/>
                  </a:cubicBezTo>
                  <a:cubicBezTo>
                    <a:pt x="2413125" y="348151"/>
                    <a:pt x="2417498" y="347251"/>
                    <a:pt x="2423541" y="348537"/>
                  </a:cubicBezTo>
                  <a:cubicBezTo>
                    <a:pt x="2429585" y="349822"/>
                    <a:pt x="2432350" y="352266"/>
                    <a:pt x="2437172" y="347443"/>
                  </a:cubicBezTo>
                  <a:cubicBezTo>
                    <a:pt x="2441994" y="342621"/>
                    <a:pt x="2436593" y="341014"/>
                    <a:pt x="2436786" y="337349"/>
                  </a:cubicBezTo>
                  <a:cubicBezTo>
                    <a:pt x="2436979" y="333685"/>
                    <a:pt x="2428492" y="329827"/>
                    <a:pt x="2429585" y="325969"/>
                  </a:cubicBezTo>
                  <a:cubicBezTo>
                    <a:pt x="2430678" y="322112"/>
                    <a:pt x="2423156" y="311825"/>
                    <a:pt x="2421162" y="313818"/>
                  </a:cubicBezTo>
                  <a:cubicBezTo>
                    <a:pt x="2419169" y="315811"/>
                    <a:pt x="2413833" y="312211"/>
                    <a:pt x="2413833" y="309253"/>
                  </a:cubicBezTo>
                  <a:cubicBezTo>
                    <a:pt x="2413833" y="306296"/>
                    <a:pt x="2413447" y="302824"/>
                    <a:pt x="2409975" y="305010"/>
                  </a:cubicBezTo>
                  <a:cubicBezTo>
                    <a:pt x="2406503" y="307196"/>
                    <a:pt x="2400589" y="306103"/>
                    <a:pt x="2399495" y="302824"/>
                  </a:cubicBezTo>
                  <a:cubicBezTo>
                    <a:pt x="2398402" y="299545"/>
                    <a:pt x="2406310" y="297102"/>
                    <a:pt x="2411776" y="299352"/>
                  </a:cubicBezTo>
                  <a:cubicBezTo>
                    <a:pt x="2417240" y="301602"/>
                    <a:pt x="2415633" y="303724"/>
                    <a:pt x="2418205" y="305395"/>
                  </a:cubicBezTo>
                  <a:cubicBezTo>
                    <a:pt x="2422873" y="306810"/>
                    <a:pt x="2427894" y="306488"/>
                    <a:pt x="2432350" y="304495"/>
                  </a:cubicBezTo>
                  <a:cubicBezTo>
                    <a:pt x="2436207" y="302631"/>
                    <a:pt x="2447073" y="299159"/>
                    <a:pt x="2448873" y="296008"/>
                  </a:cubicBezTo>
                  <a:cubicBezTo>
                    <a:pt x="2450673" y="292858"/>
                    <a:pt x="2448873" y="291444"/>
                    <a:pt x="2452409" y="289579"/>
                  </a:cubicBezTo>
                  <a:cubicBezTo>
                    <a:pt x="2455945" y="287715"/>
                    <a:pt x="2453309" y="283921"/>
                    <a:pt x="2450159" y="282250"/>
                  </a:cubicBezTo>
                  <a:cubicBezTo>
                    <a:pt x="2448558" y="281575"/>
                    <a:pt x="2447799" y="279729"/>
                    <a:pt x="2448474" y="278122"/>
                  </a:cubicBezTo>
                  <a:cubicBezTo>
                    <a:pt x="2448931" y="277042"/>
                    <a:pt x="2449953" y="276302"/>
                    <a:pt x="2451123" y="276206"/>
                  </a:cubicBezTo>
                  <a:cubicBezTo>
                    <a:pt x="2454402" y="276206"/>
                    <a:pt x="2453502" y="272284"/>
                    <a:pt x="2455688" y="272156"/>
                  </a:cubicBezTo>
                  <a:cubicBezTo>
                    <a:pt x="2457874" y="272027"/>
                    <a:pt x="2458260" y="273763"/>
                    <a:pt x="2462118" y="271770"/>
                  </a:cubicBezTo>
                  <a:cubicBezTo>
                    <a:pt x="2465975" y="269777"/>
                    <a:pt x="2462118" y="274856"/>
                    <a:pt x="2460446" y="278199"/>
                  </a:cubicBezTo>
                  <a:cubicBezTo>
                    <a:pt x="2458774" y="281542"/>
                    <a:pt x="2464303" y="284629"/>
                    <a:pt x="2464882" y="286622"/>
                  </a:cubicBezTo>
                  <a:cubicBezTo>
                    <a:pt x="2465461" y="288615"/>
                    <a:pt x="2473305" y="289386"/>
                    <a:pt x="2477741" y="287007"/>
                  </a:cubicBezTo>
                  <a:cubicBezTo>
                    <a:pt x="2482177" y="284629"/>
                    <a:pt x="2496258" y="289965"/>
                    <a:pt x="2497029" y="293437"/>
                  </a:cubicBezTo>
                  <a:cubicBezTo>
                    <a:pt x="2498180" y="298156"/>
                    <a:pt x="2501427" y="302084"/>
                    <a:pt x="2505837" y="304110"/>
                  </a:cubicBezTo>
                  <a:cubicBezTo>
                    <a:pt x="2511688" y="307003"/>
                    <a:pt x="2517024" y="305717"/>
                    <a:pt x="2518117" y="308481"/>
                  </a:cubicBezTo>
                  <a:cubicBezTo>
                    <a:pt x="2518979" y="311182"/>
                    <a:pt x="2521801" y="312731"/>
                    <a:pt x="2524547" y="312018"/>
                  </a:cubicBezTo>
                  <a:cubicBezTo>
                    <a:pt x="2527890" y="311246"/>
                    <a:pt x="2529690" y="314911"/>
                    <a:pt x="2532069" y="312725"/>
                  </a:cubicBezTo>
                  <a:cubicBezTo>
                    <a:pt x="2534448" y="310539"/>
                    <a:pt x="2535734" y="314011"/>
                    <a:pt x="2538884" y="311246"/>
                  </a:cubicBezTo>
                  <a:cubicBezTo>
                    <a:pt x="2542035" y="308481"/>
                    <a:pt x="2532069" y="306681"/>
                    <a:pt x="2533355" y="304431"/>
                  </a:cubicBezTo>
                  <a:cubicBezTo>
                    <a:pt x="2534641" y="302181"/>
                    <a:pt x="2536698" y="306103"/>
                    <a:pt x="2539463" y="305910"/>
                  </a:cubicBezTo>
                  <a:cubicBezTo>
                    <a:pt x="2542227" y="305717"/>
                    <a:pt x="2538691" y="300445"/>
                    <a:pt x="2540749" y="299866"/>
                  </a:cubicBezTo>
                  <a:cubicBezTo>
                    <a:pt x="2542806" y="299288"/>
                    <a:pt x="2540749" y="288293"/>
                    <a:pt x="2538884" y="287586"/>
                  </a:cubicBezTo>
                  <a:cubicBezTo>
                    <a:pt x="2537020" y="286879"/>
                    <a:pt x="2539720" y="283535"/>
                    <a:pt x="2543963" y="287007"/>
                  </a:cubicBezTo>
                  <a:close/>
                  <a:moveTo>
                    <a:pt x="640097" y="1429957"/>
                  </a:moveTo>
                  <a:cubicBezTo>
                    <a:pt x="636882" y="1434587"/>
                    <a:pt x="627688" y="1419992"/>
                    <a:pt x="626595" y="1410669"/>
                  </a:cubicBezTo>
                  <a:cubicBezTo>
                    <a:pt x="625502" y="1401347"/>
                    <a:pt x="631867" y="1397168"/>
                    <a:pt x="628010" y="1388617"/>
                  </a:cubicBezTo>
                  <a:cubicBezTo>
                    <a:pt x="624731" y="1381480"/>
                    <a:pt x="622738" y="1374601"/>
                    <a:pt x="625052" y="1372479"/>
                  </a:cubicBezTo>
                  <a:cubicBezTo>
                    <a:pt x="625547" y="1372029"/>
                    <a:pt x="626184" y="1371778"/>
                    <a:pt x="626852" y="1371772"/>
                  </a:cubicBezTo>
                  <a:cubicBezTo>
                    <a:pt x="631096" y="1371772"/>
                    <a:pt x="636046" y="1387717"/>
                    <a:pt x="635789" y="1396975"/>
                  </a:cubicBezTo>
                  <a:cubicBezTo>
                    <a:pt x="635847" y="1398441"/>
                    <a:pt x="635628" y="1399900"/>
                    <a:pt x="635146" y="1401282"/>
                  </a:cubicBezTo>
                  <a:cubicBezTo>
                    <a:pt x="632767" y="1407712"/>
                    <a:pt x="640097" y="1421599"/>
                    <a:pt x="640483" y="1427579"/>
                  </a:cubicBezTo>
                  <a:cubicBezTo>
                    <a:pt x="640643" y="1428395"/>
                    <a:pt x="640508" y="1429237"/>
                    <a:pt x="640097" y="1429957"/>
                  </a:cubicBezTo>
                  <a:close/>
                  <a:moveTo>
                    <a:pt x="336952" y="859608"/>
                  </a:moveTo>
                  <a:lnTo>
                    <a:pt x="337659" y="858965"/>
                  </a:lnTo>
                  <a:close/>
                  <a:moveTo>
                    <a:pt x="332130" y="863079"/>
                  </a:moveTo>
                  <a:lnTo>
                    <a:pt x="331744" y="863465"/>
                  </a:lnTo>
                  <a:close/>
                  <a:moveTo>
                    <a:pt x="331423" y="863787"/>
                  </a:moveTo>
                  <a:cubicBezTo>
                    <a:pt x="331300" y="863992"/>
                    <a:pt x="331197" y="864211"/>
                    <a:pt x="331101" y="864430"/>
                  </a:cubicBezTo>
                  <a:cubicBezTo>
                    <a:pt x="331197" y="864211"/>
                    <a:pt x="331300" y="863992"/>
                    <a:pt x="331423" y="863787"/>
                  </a:cubicBezTo>
                  <a:close/>
                  <a:moveTo>
                    <a:pt x="332644" y="862694"/>
                  </a:moveTo>
                  <a:lnTo>
                    <a:pt x="333094" y="862372"/>
                  </a:lnTo>
                  <a:close/>
                  <a:moveTo>
                    <a:pt x="647362" y="1192778"/>
                  </a:moveTo>
                  <a:lnTo>
                    <a:pt x="646462" y="1192328"/>
                  </a:lnTo>
                  <a:close/>
                  <a:moveTo>
                    <a:pt x="600428" y="1582848"/>
                  </a:moveTo>
                  <a:cubicBezTo>
                    <a:pt x="600363" y="1583163"/>
                    <a:pt x="600363" y="1583497"/>
                    <a:pt x="600428" y="1583812"/>
                  </a:cubicBezTo>
                  <a:cubicBezTo>
                    <a:pt x="600363" y="1583497"/>
                    <a:pt x="600363" y="1583163"/>
                    <a:pt x="600428" y="1582848"/>
                  </a:cubicBezTo>
                  <a:close/>
                  <a:moveTo>
                    <a:pt x="591619" y="1537135"/>
                  </a:moveTo>
                  <a:cubicBezTo>
                    <a:pt x="591433" y="1536923"/>
                    <a:pt x="591188" y="1536762"/>
                    <a:pt x="590912" y="1536685"/>
                  </a:cubicBezTo>
                  <a:lnTo>
                    <a:pt x="590912" y="1536685"/>
                  </a:lnTo>
                  <a:cubicBezTo>
                    <a:pt x="591201" y="1536730"/>
                    <a:pt x="591459" y="1536891"/>
                    <a:pt x="591619" y="1537135"/>
                  </a:cubicBezTo>
                  <a:close/>
                  <a:moveTo>
                    <a:pt x="580818" y="1352483"/>
                  </a:moveTo>
                  <a:cubicBezTo>
                    <a:pt x="577989" y="1347854"/>
                    <a:pt x="575160" y="1341682"/>
                    <a:pt x="571753" y="1339625"/>
                  </a:cubicBezTo>
                  <a:cubicBezTo>
                    <a:pt x="565709" y="1336346"/>
                    <a:pt x="563201" y="1294619"/>
                    <a:pt x="566223" y="1293590"/>
                  </a:cubicBezTo>
                  <a:cubicBezTo>
                    <a:pt x="566673" y="1293590"/>
                    <a:pt x="566995" y="1293912"/>
                    <a:pt x="567381" y="1294748"/>
                  </a:cubicBezTo>
                  <a:cubicBezTo>
                    <a:pt x="568750" y="1298946"/>
                    <a:pt x="569779" y="1303247"/>
                    <a:pt x="570467" y="1307606"/>
                  </a:cubicBezTo>
                  <a:cubicBezTo>
                    <a:pt x="572396" y="1316993"/>
                    <a:pt x="574646" y="1328180"/>
                    <a:pt x="578118" y="1331267"/>
                  </a:cubicBezTo>
                  <a:cubicBezTo>
                    <a:pt x="584547" y="1337053"/>
                    <a:pt x="583325" y="1343675"/>
                    <a:pt x="584547" y="1347533"/>
                  </a:cubicBezTo>
                  <a:cubicBezTo>
                    <a:pt x="585769" y="1351390"/>
                    <a:pt x="591426" y="1355827"/>
                    <a:pt x="587569" y="1357498"/>
                  </a:cubicBezTo>
                  <a:cubicBezTo>
                    <a:pt x="585254" y="1358784"/>
                    <a:pt x="583068" y="1356148"/>
                    <a:pt x="580818" y="1352483"/>
                  </a:cubicBezTo>
                  <a:close/>
                  <a:moveTo>
                    <a:pt x="389158" y="1223896"/>
                  </a:moveTo>
                  <a:lnTo>
                    <a:pt x="389158" y="1223896"/>
                  </a:lnTo>
                  <a:close/>
                  <a:moveTo>
                    <a:pt x="402017" y="1151951"/>
                  </a:moveTo>
                  <a:cubicBezTo>
                    <a:pt x="402017" y="1152594"/>
                    <a:pt x="402467" y="1153173"/>
                    <a:pt x="402724" y="1153687"/>
                  </a:cubicBezTo>
                  <a:cubicBezTo>
                    <a:pt x="402596" y="1153430"/>
                    <a:pt x="402403" y="1152851"/>
                    <a:pt x="402146" y="1152208"/>
                  </a:cubicBezTo>
                  <a:close/>
                  <a:moveTo>
                    <a:pt x="400603" y="1147837"/>
                  </a:moveTo>
                  <a:cubicBezTo>
                    <a:pt x="400603" y="1148929"/>
                    <a:pt x="401245" y="1149894"/>
                    <a:pt x="401631" y="1150923"/>
                  </a:cubicBezTo>
                  <a:cubicBezTo>
                    <a:pt x="401374" y="1150151"/>
                    <a:pt x="401053" y="1149187"/>
                    <a:pt x="400731" y="1148094"/>
                  </a:cubicBezTo>
                  <a:close/>
                  <a:moveTo>
                    <a:pt x="403946" y="1156195"/>
                  </a:moveTo>
                  <a:cubicBezTo>
                    <a:pt x="403663" y="1155719"/>
                    <a:pt x="403406" y="1155224"/>
                    <a:pt x="403174" y="1154716"/>
                  </a:cubicBezTo>
                  <a:cubicBezTo>
                    <a:pt x="403438" y="1155314"/>
                    <a:pt x="403740" y="1155893"/>
                    <a:pt x="404074" y="1156452"/>
                  </a:cubicBezTo>
                  <a:close/>
                  <a:moveTo>
                    <a:pt x="388323" y="1223896"/>
                  </a:moveTo>
                  <a:lnTo>
                    <a:pt x="388323" y="1223896"/>
                  </a:lnTo>
                  <a:close/>
                  <a:moveTo>
                    <a:pt x="385043" y="1223896"/>
                  </a:moveTo>
                  <a:lnTo>
                    <a:pt x="385043" y="1223896"/>
                  </a:lnTo>
                  <a:close/>
                  <a:moveTo>
                    <a:pt x="390380" y="1223896"/>
                  </a:moveTo>
                  <a:lnTo>
                    <a:pt x="391344" y="1223896"/>
                  </a:lnTo>
                  <a:close/>
                  <a:moveTo>
                    <a:pt x="498522" y="1123405"/>
                  </a:moveTo>
                  <a:lnTo>
                    <a:pt x="498522" y="1123791"/>
                  </a:lnTo>
                  <a:close/>
                  <a:moveTo>
                    <a:pt x="497365" y="1121733"/>
                  </a:moveTo>
                  <a:lnTo>
                    <a:pt x="497686" y="1122119"/>
                  </a:lnTo>
                  <a:close/>
                  <a:moveTo>
                    <a:pt x="496015" y="1119933"/>
                  </a:moveTo>
                  <a:lnTo>
                    <a:pt x="496015" y="1119933"/>
                  </a:lnTo>
                  <a:close/>
                  <a:moveTo>
                    <a:pt x="583776" y="1281182"/>
                  </a:moveTo>
                  <a:lnTo>
                    <a:pt x="583776" y="1281182"/>
                  </a:lnTo>
                  <a:close/>
                  <a:moveTo>
                    <a:pt x="585319" y="1280732"/>
                  </a:moveTo>
                  <a:cubicBezTo>
                    <a:pt x="585511" y="1280764"/>
                    <a:pt x="585704" y="1280764"/>
                    <a:pt x="585897" y="1280732"/>
                  </a:cubicBezTo>
                  <a:cubicBezTo>
                    <a:pt x="585859" y="1280796"/>
                    <a:pt x="585814" y="1280860"/>
                    <a:pt x="585769" y="1280925"/>
                  </a:cubicBezTo>
                  <a:close/>
                  <a:moveTo>
                    <a:pt x="582168" y="1281503"/>
                  </a:moveTo>
                  <a:lnTo>
                    <a:pt x="582168" y="1281503"/>
                  </a:lnTo>
                  <a:close/>
                  <a:moveTo>
                    <a:pt x="577539" y="1267166"/>
                  </a:moveTo>
                  <a:lnTo>
                    <a:pt x="578375" y="1266844"/>
                  </a:lnTo>
                  <a:close/>
                  <a:moveTo>
                    <a:pt x="586540" y="1280025"/>
                  </a:moveTo>
                  <a:cubicBezTo>
                    <a:pt x="586817" y="1279761"/>
                    <a:pt x="587016" y="1279426"/>
                    <a:pt x="587119" y="1279060"/>
                  </a:cubicBezTo>
                  <a:cubicBezTo>
                    <a:pt x="587093" y="1279504"/>
                    <a:pt x="586939" y="1279928"/>
                    <a:pt x="586669" y="1280282"/>
                  </a:cubicBezTo>
                  <a:close/>
                  <a:moveTo>
                    <a:pt x="579275" y="1266523"/>
                  </a:moveTo>
                  <a:lnTo>
                    <a:pt x="580432" y="1266137"/>
                  </a:lnTo>
                  <a:close/>
                  <a:moveTo>
                    <a:pt x="581268" y="1265880"/>
                  </a:moveTo>
                  <a:lnTo>
                    <a:pt x="582618" y="1265494"/>
                  </a:lnTo>
                  <a:close/>
                  <a:moveTo>
                    <a:pt x="544556" y="1186156"/>
                  </a:moveTo>
                  <a:lnTo>
                    <a:pt x="541534" y="1178505"/>
                  </a:lnTo>
                  <a:lnTo>
                    <a:pt x="544363" y="1185641"/>
                  </a:lnTo>
                  <a:close/>
                  <a:moveTo>
                    <a:pt x="412754" y="1217595"/>
                  </a:moveTo>
                  <a:cubicBezTo>
                    <a:pt x="412754" y="1217917"/>
                    <a:pt x="412240" y="1218367"/>
                    <a:pt x="411983" y="1218753"/>
                  </a:cubicBezTo>
                  <a:lnTo>
                    <a:pt x="411983" y="1218753"/>
                  </a:lnTo>
                  <a:cubicBezTo>
                    <a:pt x="412253" y="1218425"/>
                    <a:pt x="412555" y="1218122"/>
                    <a:pt x="412883" y="1217852"/>
                  </a:cubicBezTo>
                  <a:close/>
                  <a:moveTo>
                    <a:pt x="404267" y="1156838"/>
                  </a:moveTo>
                  <a:lnTo>
                    <a:pt x="404267" y="1156838"/>
                  </a:lnTo>
                  <a:cubicBezTo>
                    <a:pt x="404550" y="1157345"/>
                    <a:pt x="404923" y="1157802"/>
                    <a:pt x="405360" y="1158188"/>
                  </a:cubicBezTo>
                  <a:cubicBezTo>
                    <a:pt x="404994" y="1157866"/>
                    <a:pt x="404672" y="1157500"/>
                    <a:pt x="404396" y="1157095"/>
                  </a:cubicBezTo>
                  <a:close/>
                  <a:moveTo>
                    <a:pt x="388130" y="1086758"/>
                  </a:moveTo>
                  <a:cubicBezTo>
                    <a:pt x="387937" y="1086796"/>
                    <a:pt x="387744" y="1086796"/>
                    <a:pt x="387551" y="1086758"/>
                  </a:cubicBezTo>
                  <a:cubicBezTo>
                    <a:pt x="387956" y="1086950"/>
                    <a:pt x="388393" y="1087060"/>
                    <a:pt x="388837" y="1087079"/>
                  </a:cubicBezTo>
                  <a:close/>
                  <a:moveTo>
                    <a:pt x="386072" y="1085664"/>
                  </a:moveTo>
                  <a:lnTo>
                    <a:pt x="386458" y="1086050"/>
                  </a:lnTo>
                  <a:close/>
                  <a:moveTo>
                    <a:pt x="381893" y="1223896"/>
                  </a:moveTo>
                  <a:lnTo>
                    <a:pt x="376814" y="1223896"/>
                  </a:lnTo>
                  <a:lnTo>
                    <a:pt x="372699" y="1223896"/>
                  </a:lnTo>
                  <a:close/>
                  <a:moveTo>
                    <a:pt x="384208" y="1223896"/>
                  </a:moveTo>
                  <a:lnTo>
                    <a:pt x="384208" y="1223896"/>
                  </a:lnTo>
                  <a:close/>
                  <a:moveTo>
                    <a:pt x="490871" y="1476442"/>
                  </a:moveTo>
                  <a:lnTo>
                    <a:pt x="490871" y="1476442"/>
                  </a:lnTo>
                  <a:close/>
                  <a:moveTo>
                    <a:pt x="495886" y="1475477"/>
                  </a:moveTo>
                  <a:lnTo>
                    <a:pt x="495886" y="1475477"/>
                  </a:lnTo>
                  <a:close/>
                  <a:moveTo>
                    <a:pt x="494150" y="1475477"/>
                  </a:moveTo>
                  <a:lnTo>
                    <a:pt x="494150" y="1475477"/>
                  </a:lnTo>
                  <a:close/>
                  <a:moveTo>
                    <a:pt x="503280" y="1474127"/>
                  </a:moveTo>
                  <a:lnTo>
                    <a:pt x="503280" y="1474127"/>
                  </a:lnTo>
                  <a:close/>
                  <a:moveTo>
                    <a:pt x="505401" y="1474127"/>
                  </a:moveTo>
                  <a:lnTo>
                    <a:pt x="504373" y="1474127"/>
                  </a:lnTo>
                  <a:close/>
                  <a:moveTo>
                    <a:pt x="507459" y="1474127"/>
                  </a:moveTo>
                  <a:lnTo>
                    <a:pt x="506366" y="1474127"/>
                  </a:lnTo>
                  <a:close/>
                  <a:moveTo>
                    <a:pt x="509645" y="1474127"/>
                  </a:moveTo>
                  <a:lnTo>
                    <a:pt x="509645" y="1474127"/>
                  </a:lnTo>
                  <a:close/>
                  <a:moveTo>
                    <a:pt x="515367" y="1475349"/>
                  </a:moveTo>
                  <a:cubicBezTo>
                    <a:pt x="515438" y="1475207"/>
                    <a:pt x="515438" y="1475040"/>
                    <a:pt x="515367" y="1474899"/>
                  </a:cubicBezTo>
                  <a:cubicBezTo>
                    <a:pt x="515380" y="1474963"/>
                    <a:pt x="515380" y="1475027"/>
                    <a:pt x="515367" y="1475092"/>
                  </a:cubicBezTo>
                  <a:close/>
                  <a:moveTo>
                    <a:pt x="514981" y="1474770"/>
                  </a:moveTo>
                  <a:lnTo>
                    <a:pt x="514531" y="1474770"/>
                  </a:lnTo>
                  <a:close/>
                  <a:moveTo>
                    <a:pt x="514145" y="1474449"/>
                  </a:moveTo>
                  <a:lnTo>
                    <a:pt x="513502" y="1474449"/>
                  </a:lnTo>
                  <a:close/>
                  <a:moveTo>
                    <a:pt x="513052" y="1474449"/>
                  </a:moveTo>
                  <a:lnTo>
                    <a:pt x="513052" y="1474449"/>
                  </a:lnTo>
                  <a:close/>
                  <a:moveTo>
                    <a:pt x="511702" y="1474449"/>
                  </a:moveTo>
                  <a:lnTo>
                    <a:pt x="511702" y="1474449"/>
                  </a:lnTo>
                  <a:close/>
                  <a:moveTo>
                    <a:pt x="565130" y="1532313"/>
                  </a:moveTo>
                  <a:cubicBezTo>
                    <a:pt x="565130" y="1530320"/>
                    <a:pt x="564487" y="1527555"/>
                    <a:pt x="558701" y="1527105"/>
                  </a:cubicBezTo>
                  <a:cubicBezTo>
                    <a:pt x="564166" y="1527555"/>
                    <a:pt x="565130" y="1530320"/>
                    <a:pt x="565130" y="1532249"/>
                  </a:cubicBezTo>
                  <a:lnTo>
                    <a:pt x="565130" y="1532249"/>
                  </a:lnTo>
                  <a:lnTo>
                    <a:pt x="565130" y="1532249"/>
                  </a:lnTo>
                  <a:close/>
                  <a:moveTo>
                    <a:pt x="579339" y="1440695"/>
                  </a:moveTo>
                  <a:lnTo>
                    <a:pt x="581461" y="1439923"/>
                  </a:lnTo>
                  <a:close/>
                  <a:moveTo>
                    <a:pt x="617465" y="1373829"/>
                  </a:moveTo>
                  <a:cubicBezTo>
                    <a:pt x="617465" y="1373829"/>
                    <a:pt x="617465" y="1373829"/>
                    <a:pt x="617465" y="1373829"/>
                  </a:cubicBezTo>
                  <a:cubicBezTo>
                    <a:pt x="617465" y="1373829"/>
                    <a:pt x="617337" y="1373958"/>
                    <a:pt x="617337" y="1373572"/>
                  </a:cubicBezTo>
                  <a:close/>
                  <a:moveTo>
                    <a:pt x="618173" y="1375244"/>
                  </a:moveTo>
                  <a:cubicBezTo>
                    <a:pt x="618295" y="1375449"/>
                    <a:pt x="618398" y="1375668"/>
                    <a:pt x="618494" y="1375886"/>
                  </a:cubicBezTo>
                  <a:cubicBezTo>
                    <a:pt x="618314" y="1375661"/>
                    <a:pt x="618121" y="1375443"/>
                    <a:pt x="617915" y="1375244"/>
                  </a:cubicBezTo>
                  <a:close/>
                  <a:moveTo>
                    <a:pt x="619009" y="1376979"/>
                  </a:moveTo>
                  <a:lnTo>
                    <a:pt x="619394" y="1377751"/>
                  </a:lnTo>
                  <a:close/>
                  <a:moveTo>
                    <a:pt x="620552" y="1380580"/>
                  </a:moveTo>
                  <a:cubicBezTo>
                    <a:pt x="620680" y="1380876"/>
                    <a:pt x="620783" y="1381171"/>
                    <a:pt x="620873" y="1381480"/>
                  </a:cubicBezTo>
                  <a:cubicBezTo>
                    <a:pt x="620744" y="1381171"/>
                    <a:pt x="620590" y="1380869"/>
                    <a:pt x="620423" y="1380580"/>
                  </a:cubicBezTo>
                  <a:close/>
                  <a:moveTo>
                    <a:pt x="619844" y="1378780"/>
                  </a:moveTo>
                  <a:cubicBezTo>
                    <a:pt x="619992" y="1379063"/>
                    <a:pt x="620095" y="1379365"/>
                    <a:pt x="620166" y="1379680"/>
                  </a:cubicBezTo>
                  <a:cubicBezTo>
                    <a:pt x="620057" y="1379358"/>
                    <a:pt x="619909" y="1379056"/>
                    <a:pt x="619716" y="1378780"/>
                  </a:cubicBezTo>
                  <a:close/>
                  <a:moveTo>
                    <a:pt x="621452" y="1383216"/>
                  </a:moveTo>
                  <a:lnTo>
                    <a:pt x="621452" y="1382252"/>
                  </a:lnTo>
                  <a:close/>
                  <a:moveTo>
                    <a:pt x="589305" y="1437030"/>
                  </a:moveTo>
                  <a:lnTo>
                    <a:pt x="588726" y="1437030"/>
                  </a:lnTo>
                  <a:close/>
                  <a:moveTo>
                    <a:pt x="583968" y="1439023"/>
                  </a:moveTo>
                  <a:lnTo>
                    <a:pt x="583325" y="1439023"/>
                  </a:lnTo>
                  <a:close/>
                  <a:moveTo>
                    <a:pt x="583968" y="1265430"/>
                  </a:moveTo>
                  <a:lnTo>
                    <a:pt x="589690" y="1263887"/>
                  </a:lnTo>
                  <a:close/>
                  <a:moveTo>
                    <a:pt x="592648" y="1205186"/>
                  </a:moveTo>
                  <a:lnTo>
                    <a:pt x="592648" y="1205186"/>
                  </a:lnTo>
                  <a:close/>
                  <a:moveTo>
                    <a:pt x="593998" y="1204736"/>
                  </a:moveTo>
                  <a:lnTo>
                    <a:pt x="594448" y="1204736"/>
                  </a:lnTo>
                  <a:close/>
                  <a:moveTo>
                    <a:pt x="595413" y="1204351"/>
                  </a:moveTo>
                  <a:lnTo>
                    <a:pt x="596120" y="1204351"/>
                  </a:lnTo>
                  <a:close/>
                  <a:moveTo>
                    <a:pt x="596763" y="1204029"/>
                  </a:moveTo>
                  <a:lnTo>
                    <a:pt x="597920" y="1204029"/>
                  </a:lnTo>
                  <a:close/>
                  <a:moveTo>
                    <a:pt x="379578" y="1079235"/>
                  </a:moveTo>
                  <a:cubicBezTo>
                    <a:pt x="379958" y="1079119"/>
                    <a:pt x="380356" y="1079119"/>
                    <a:pt x="380736" y="1079235"/>
                  </a:cubicBezTo>
                  <a:cubicBezTo>
                    <a:pt x="380177" y="1079042"/>
                    <a:pt x="379559" y="1079113"/>
                    <a:pt x="379064" y="1079428"/>
                  </a:cubicBezTo>
                  <a:close/>
                  <a:moveTo>
                    <a:pt x="373599" y="953605"/>
                  </a:moveTo>
                  <a:lnTo>
                    <a:pt x="375078" y="953927"/>
                  </a:lnTo>
                  <a:close/>
                  <a:moveTo>
                    <a:pt x="376493" y="954248"/>
                  </a:moveTo>
                  <a:lnTo>
                    <a:pt x="378164" y="954698"/>
                  </a:lnTo>
                  <a:close/>
                  <a:moveTo>
                    <a:pt x="370642" y="953155"/>
                  </a:moveTo>
                  <a:lnTo>
                    <a:pt x="371992" y="953155"/>
                  </a:lnTo>
                  <a:close/>
                  <a:moveTo>
                    <a:pt x="367941" y="953155"/>
                  </a:moveTo>
                  <a:lnTo>
                    <a:pt x="369034" y="953155"/>
                  </a:lnTo>
                  <a:close/>
                  <a:moveTo>
                    <a:pt x="370577" y="1224025"/>
                  </a:moveTo>
                  <a:lnTo>
                    <a:pt x="370577" y="1224025"/>
                  </a:lnTo>
                  <a:close/>
                  <a:moveTo>
                    <a:pt x="582297" y="1535785"/>
                  </a:moveTo>
                  <a:lnTo>
                    <a:pt x="582297" y="1535785"/>
                  </a:lnTo>
                  <a:close/>
                  <a:moveTo>
                    <a:pt x="590333" y="1536621"/>
                  </a:moveTo>
                  <a:lnTo>
                    <a:pt x="589755" y="1536621"/>
                  </a:lnTo>
                  <a:close/>
                  <a:moveTo>
                    <a:pt x="588469" y="1536299"/>
                  </a:moveTo>
                  <a:lnTo>
                    <a:pt x="588469" y="1536299"/>
                  </a:lnTo>
                  <a:close/>
                  <a:moveTo>
                    <a:pt x="621709" y="1383987"/>
                  </a:moveTo>
                  <a:cubicBezTo>
                    <a:pt x="621734" y="1384373"/>
                    <a:pt x="621734" y="1384759"/>
                    <a:pt x="621709" y="1385145"/>
                  </a:cubicBezTo>
                  <a:cubicBezTo>
                    <a:pt x="621664" y="1384669"/>
                    <a:pt x="621574" y="1384193"/>
                    <a:pt x="621452" y="1383730"/>
                  </a:cubicBezTo>
                  <a:close/>
                  <a:moveTo>
                    <a:pt x="619137" y="1275845"/>
                  </a:moveTo>
                  <a:cubicBezTo>
                    <a:pt x="615537" y="1277517"/>
                    <a:pt x="624088" y="1282725"/>
                    <a:pt x="619973" y="1283561"/>
                  </a:cubicBezTo>
                  <a:cubicBezTo>
                    <a:pt x="615858" y="1284396"/>
                    <a:pt x="606471" y="1279703"/>
                    <a:pt x="599849" y="1282468"/>
                  </a:cubicBezTo>
                  <a:cubicBezTo>
                    <a:pt x="595413" y="1284332"/>
                    <a:pt x="596313" y="1273209"/>
                    <a:pt x="599849" y="1263179"/>
                  </a:cubicBezTo>
                  <a:cubicBezTo>
                    <a:pt x="602163" y="1256750"/>
                    <a:pt x="605571" y="1250835"/>
                    <a:pt x="609300" y="1249678"/>
                  </a:cubicBezTo>
                  <a:cubicBezTo>
                    <a:pt x="614784" y="1248482"/>
                    <a:pt x="620474" y="1248636"/>
                    <a:pt x="625888" y="1250128"/>
                  </a:cubicBezTo>
                  <a:cubicBezTo>
                    <a:pt x="630710" y="1251349"/>
                    <a:pt x="634375" y="1253214"/>
                    <a:pt x="634053" y="1254693"/>
                  </a:cubicBezTo>
                  <a:cubicBezTo>
                    <a:pt x="633539" y="1257715"/>
                    <a:pt x="625245" y="1256300"/>
                    <a:pt x="625245" y="1262665"/>
                  </a:cubicBezTo>
                  <a:cubicBezTo>
                    <a:pt x="625277" y="1263070"/>
                    <a:pt x="625277" y="1263482"/>
                    <a:pt x="625245" y="1263887"/>
                  </a:cubicBezTo>
                  <a:cubicBezTo>
                    <a:pt x="625464" y="1268670"/>
                    <a:pt x="623014" y="1273177"/>
                    <a:pt x="618880" y="1275588"/>
                  </a:cubicBezTo>
                  <a:close/>
                  <a:moveTo>
                    <a:pt x="648326" y="1193549"/>
                  </a:moveTo>
                  <a:lnTo>
                    <a:pt x="650448" y="1194385"/>
                  </a:lnTo>
                  <a:close/>
                  <a:moveTo>
                    <a:pt x="409990" y="953026"/>
                  </a:moveTo>
                  <a:lnTo>
                    <a:pt x="398867" y="959070"/>
                  </a:lnTo>
                  <a:lnTo>
                    <a:pt x="389030" y="964406"/>
                  </a:lnTo>
                  <a:close/>
                  <a:moveTo>
                    <a:pt x="378936" y="955405"/>
                  </a:moveTo>
                  <a:cubicBezTo>
                    <a:pt x="379713" y="955707"/>
                    <a:pt x="380466" y="956067"/>
                    <a:pt x="381186" y="956498"/>
                  </a:cubicBezTo>
                  <a:cubicBezTo>
                    <a:pt x="380479" y="955958"/>
                    <a:pt x="379726" y="955489"/>
                    <a:pt x="378936" y="955084"/>
                  </a:cubicBezTo>
                  <a:close/>
                  <a:moveTo>
                    <a:pt x="363119" y="953026"/>
                  </a:moveTo>
                  <a:lnTo>
                    <a:pt x="363119" y="953026"/>
                  </a:lnTo>
                  <a:close/>
                  <a:moveTo>
                    <a:pt x="366205" y="953026"/>
                  </a:moveTo>
                  <a:lnTo>
                    <a:pt x="366205" y="953026"/>
                  </a:lnTo>
                  <a:close/>
                  <a:moveTo>
                    <a:pt x="364212" y="953026"/>
                  </a:moveTo>
                  <a:lnTo>
                    <a:pt x="364212" y="953026"/>
                  </a:lnTo>
                  <a:close/>
                  <a:moveTo>
                    <a:pt x="338109" y="858836"/>
                  </a:moveTo>
                  <a:cubicBezTo>
                    <a:pt x="338450" y="858463"/>
                    <a:pt x="338752" y="858052"/>
                    <a:pt x="339009" y="857614"/>
                  </a:cubicBezTo>
                  <a:cubicBezTo>
                    <a:pt x="338733" y="857942"/>
                    <a:pt x="338437" y="858238"/>
                    <a:pt x="338109" y="858515"/>
                  </a:cubicBezTo>
                  <a:close/>
                  <a:moveTo>
                    <a:pt x="336180" y="860508"/>
                  </a:moveTo>
                  <a:lnTo>
                    <a:pt x="335602" y="860958"/>
                  </a:lnTo>
                  <a:close/>
                  <a:moveTo>
                    <a:pt x="222766" y="1114404"/>
                  </a:moveTo>
                  <a:lnTo>
                    <a:pt x="222766" y="1114404"/>
                  </a:lnTo>
                  <a:cubicBezTo>
                    <a:pt x="223467" y="1114507"/>
                    <a:pt x="224187" y="1114507"/>
                    <a:pt x="224888" y="1114404"/>
                  </a:cubicBezTo>
                  <a:cubicBezTo>
                    <a:pt x="224168" y="1114416"/>
                    <a:pt x="223448" y="1114307"/>
                    <a:pt x="222766" y="1114082"/>
                  </a:cubicBezTo>
                  <a:close/>
                  <a:moveTo>
                    <a:pt x="249705" y="1096659"/>
                  </a:moveTo>
                  <a:cubicBezTo>
                    <a:pt x="249281" y="1096569"/>
                    <a:pt x="248844" y="1096569"/>
                    <a:pt x="248419" y="1096659"/>
                  </a:cubicBezTo>
                  <a:cubicBezTo>
                    <a:pt x="248818" y="1096459"/>
                    <a:pt x="249262" y="1096350"/>
                    <a:pt x="249705" y="1096337"/>
                  </a:cubicBezTo>
                  <a:close/>
                  <a:moveTo>
                    <a:pt x="218330" y="977972"/>
                  </a:moveTo>
                  <a:lnTo>
                    <a:pt x="218716" y="978294"/>
                  </a:lnTo>
                  <a:close/>
                  <a:moveTo>
                    <a:pt x="220451" y="979451"/>
                  </a:moveTo>
                  <a:lnTo>
                    <a:pt x="221866" y="980416"/>
                  </a:lnTo>
                  <a:close/>
                  <a:moveTo>
                    <a:pt x="223023" y="981251"/>
                  </a:moveTo>
                  <a:lnTo>
                    <a:pt x="224373" y="982151"/>
                  </a:lnTo>
                  <a:close/>
                  <a:moveTo>
                    <a:pt x="115267" y="1124112"/>
                  </a:moveTo>
                  <a:lnTo>
                    <a:pt x="115267" y="1124112"/>
                  </a:lnTo>
                  <a:close/>
                  <a:moveTo>
                    <a:pt x="114367" y="1124498"/>
                  </a:moveTo>
                  <a:lnTo>
                    <a:pt x="114367" y="1124498"/>
                  </a:lnTo>
                  <a:close/>
                  <a:moveTo>
                    <a:pt x="107937" y="1160631"/>
                  </a:moveTo>
                  <a:lnTo>
                    <a:pt x="107937" y="1160631"/>
                  </a:lnTo>
                  <a:close/>
                  <a:moveTo>
                    <a:pt x="107937" y="1159216"/>
                  </a:moveTo>
                  <a:lnTo>
                    <a:pt x="107937" y="1159216"/>
                  </a:lnTo>
                  <a:close/>
                  <a:moveTo>
                    <a:pt x="69940" y="1096402"/>
                  </a:moveTo>
                  <a:cubicBezTo>
                    <a:pt x="69940" y="1095308"/>
                    <a:pt x="69940" y="1093958"/>
                    <a:pt x="69940" y="1092672"/>
                  </a:cubicBezTo>
                  <a:cubicBezTo>
                    <a:pt x="70583" y="1093958"/>
                    <a:pt x="70518" y="1095308"/>
                    <a:pt x="70518" y="1096402"/>
                  </a:cubicBezTo>
                  <a:close/>
                  <a:moveTo>
                    <a:pt x="58560" y="1066955"/>
                  </a:moveTo>
                  <a:lnTo>
                    <a:pt x="58560" y="1066955"/>
                  </a:lnTo>
                  <a:close/>
                  <a:moveTo>
                    <a:pt x="70518" y="1090229"/>
                  </a:moveTo>
                  <a:cubicBezTo>
                    <a:pt x="70564" y="1089799"/>
                    <a:pt x="70564" y="1089368"/>
                    <a:pt x="70518" y="1088943"/>
                  </a:cubicBezTo>
                  <a:cubicBezTo>
                    <a:pt x="70564" y="1089368"/>
                    <a:pt x="70564" y="1089799"/>
                    <a:pt x="70518" y="1090229"/>
                  </a:cubicBezTo>
                  <a:close/>
                  <a:moveTo>
                    <a:pt x="70518" y="1092094"/>
                  </a:moveTo>
                  <a:cubicBezTo>
                    <a:pt x="70557" y="1091663"/>
                    <a:pt x="70557" y="1091239"/>
                    <a:pt x="70518" y="1090808"/>
                  </a:cubicBezTo>
                  <a:cubicBezTo>
                    <a:pt x="70576" y="1091232"/>
                    <a:pt x="70596" y="1091663"/>
                    <a:pt x="70583" y="1092094"/>
                  </a:cubicBezTo>
                  <a:close/>
                  <a:moveTo>
                    <a:pt x="70518" y="1097366"/>
                  </a:moveTo>
                  <a:cubicBezTo>
                    <a:pt x="70518" y="1098266"/>
                    <a:pt x="70518" y="1098909"/>
                    <a:pt x="70518" y="1098909"/>
                  </a:cubicBezTo>
                  <a:cubicBezTo>
                    <a:pt x="70518" y="1098909"/>
                    <a:pt x="70454" y="1098202"/>
                    <a:pt x="70454" y="1097109"/>
                  </a:cubicBezTo>
                  <a:close/>
                  <a:moveTo>
                    <a:pt x="57660" y="1065219"/>
                  </a:moveTo>
                  <a:lnTo>
                    <a:pt x="57660" y="1064897"/>
                  </a:lnTo>
                  <a:close/>
                  <a:moveTo>
                    <a:pt x="56567" y="1063676"/>
                  </a:moveTo>
                  <a:lnTo>
                    <a:pt x="56181" y="1063226"/>
                  </a:lnTo>
                  <a:close/>
                  <a:moveTo>
                    <a:pt x="55024" y="1062197"/>
                  </a:moveTo>
                  <a:lnTo>
                    <a:pt x="54574" y="1061812"/>
                  </a:lnTo>
                  <a:close/>
                  <a:moveTo>
                    <a:pt x="82670" y="1147579"/>
                  </a:moveTo>
                  <a:cubicBezTo>
                    <a:pt x="82670" y="1147579"/>
                    <a:pt x="82670" y="1147901"/>
                    <a:pt x="82670" y="1148094"/>
                  </a:cubicBezTo>
                  <a:cubicBezTo>
                    <a:pt x="82606" y="1147618"/>
                    <a:pt x="82458" y="1147161"/>
                    <a:pt x="82220" y="1146743"/>
                  </a:cubicBezTo>
                  <a:cubicBezTo>
                    <a:pt x="82471" y="1147039"/>
                    <a:pt x="82644" y="1147393"/>
                    <a:pt x="82734" y="1147772"/>
                  </a:cubicBezTo>
                  <a:close/>
                  <a:moveTo>
                    <a:pt x="111795" y="1155294"/>
                  </a:moveTo>
                  <a:lnTo>
                    <a:pt x="110959" y="1156130"/>
                  </a:lnTo>
                  <a:close/>
                  <a:moveTo>
                    <a:pt x="107680" y="904227"/>
                  </a:moveTo>
                  <a:lnTo>
                    <a:pt x="107680" y="904227"/>
                  </a:lnTo>
                  <a:close/>
                  <a:moveTo>
                    <a:pt x="108966" y="905063"/>
                  </a:moveTo>
                  <a:lnTo>
                    <a:pt x="109416" y="905063"/>
                  </a:lnTo>
                  <a:close/>
                  <a:moveTo>
                    <a:pt x="111088" y="906349"/>
                  </a:moveTo>
                  <a:lnTo>
                    <a:pt x="111088" y="906349"/>
                  </a:lnTo>
                  <a:close/>
                  <a:moveTo>
                    <a:pt x="116489" y="909885"/>
                  </a:moveTo>
                  <a:lnTo>
                    <a:pt x="116810" y="909885"/>
                  </a:lnTo>
                  <a:close/>
                  <a:moveTo>
                    <a:pt x="119703" y="911943"/>
                  </a:moveTo>
                  <a:lnTo>
                    <a:pt x="120218" y="912329"/>
                  </a:lnTo>
                  <a:close/>
                  <a:moveTo>
                    <a:pt x="123175" y="914257"/>
                  </a:moveTo>
                  <a:lnTo>
                    <a:pt x="123947" y="914772"/>
                  </a:lnTo>
                  <a:close/>
                  <a:moveTo>
                    <a:pt x="127676" y="917215"/>
                  </a:moveTo>
                  <a:lnTo>
                    <a:pt x="128061" y="917215"/>
                  </a:lnTo>
                  <a:close/>
                  <a:moveTo>
                    <a:pt x="143749" y="1121219"/>
                  </a:moveTo>
                  <a:lnTo>
                    <a:pt x="143749" y="1121219"/>
                  </a:lnTo>
                  <a:close/>
                  <a:moveTo>
                    <a:pt x="148957" y="1124241"/>
                  </a:moveTo>
                  <a:lnTo>
                    <a:pt x="148957" y="1124241"/>
                  </a:lnTo>
                  <a:close/>
                  <a:moveTo>
                    <a:pt x="176860" y="1129577"/>
                  </a:moveTo>
                  <a:cubicBezTo>
                    <a:pt x="176340" y="1129339"/>
                    <a:pt x="175877" y="1128986"/>
                    <a:pt x="175510" y="1128548"/>
                  </a:cubicBezTo>
                  <a:cubicBezTo>
                    <a:pt x="175870" y="1129011"/>
                    <a:pt x="176333" y="1129384"/>
                    <a:pt x="176860" y="1129641"/>
                  </a:cubicBezTo>
                  <a:close/>
                  <a:moveTo>
                    <a:pt x="177310" y="1129577"/>
                  </a:moveTo>
                  <a:lnTo>
                    <a:pt x="177889" y="1129577"/>
                  </a:lnTo>
                  <a:lnTo>
                    <a:pt x="177889" y="1129577"/>
                  </a:lnTo>
                  <a:close/>
                  <a:moveTo>
                    <a:pt x="178725" y="1129127"/>
                  </a:moveTo>
                  <a:lnTo>
                    <a:pt x="178725" y="1129127"/>
                  </a:lnTo>
                  <a:close/>
                  <a:moveTo>
                    <a:pt x="213443" y="1063933"/>
                  </a:moveTo>
                  <a:lnTo>
                    <a:pt x="212093" y="1063933"/>
                  </a:lnTo>
                  <a:close/>
                  <a:moveTo>
                    <a:pt x="211129" y="1063933"/>
                  </a:moveTo>
                  <a:lnTo>
                    <a:pt x="209522" y="1063547"/>
                  </a:lnTo>
                  <a:close/>
                  <a:moveTo>
                    <a:pt x="209329" y="1063483"/>
                  </a:moveTo>
                  <a:cubicBezTo>
                    <a:pt x="208898" y="1063399"/>
                    <a:pt x="208499" y="1063200"/>
                    <a:pt x="208171" y="1062904"/>
                  </a:cubicBezTo>
                  <a:cubicBezTo>
                    <a:pt x="208506" y="1063174"/>
                    <a:pt x="208904" y="1063354"/>
                    <a:pt x="209329" y="1063419"/>
                  </a:cubicBezTo>
                  <a:close/>
                  <a:moveTo>
                    <a:pt x="217558" y="1113247"/>
                  </a:moveTo>
                  <a:lnTo>
                    <a:pt x="216272" y="1113247"/>
                  </a:lnTo>
                  <a:close/>
                  <a:moveTo>
                    <a:pt x="221545" y="1113954"/>
                  </a:moveTo>
                  <a:lnTo>
                    <a:pt x="219937" y="1113954"/>
                  </a:lnTo>
                  <a:close/>
                  <a:moveTo>
                    <a:pt x="245205" y="1099809"/>
                  </a:moveTo>
                  <a:lnTo>
                    <a:pt x="245205" y="1099809"/>
                  </a:lnTo>
                  <a:close/>
                  <a:moveTo>
                    <a:pt x="246105" y="1097430"/>
                  </a:moveTo>
                  <a:lnTo>
                    <a:pt x="246105" y="1097430"/>
                  </a:lnTo>
                  <a:close/>
                  <a:moveTo>
                    <a:pt x="245526" y="1098523"/>
                  </a:moveTo>
                  <a:cubicBezTo>
                    <a:pt x="245526" y="1098523"/>
                    <a:pt x="245526" y="1098523"/>
                    <a:pt x="245526" y="1098523"/>
                  </a:cubicBezTo>
                  <a:cubicBezTo>
                    <a:pt x="245526" y="1098523"/>
                    <a:pt x="245526" y="1098523"/>
                    <a:pt x="245526" y="1098459"/>
                  </a:cubicBezTo>
                  <a:close/>
                  <a:moveTo>
                    <a:pt x="246940" y="1096723"/>
                  </a:moveTo>
                  <a:cubicBezTo>
                    <a:pt x="246940" y="1096723"/>
                    <a:pt x="246619" y="1096723"/>
                    <a:pt x="246555" y="1096723"/>
                  </a:cubicBezTo>
                  <a:cubicBezTo>
                    <a:pt x="246491" y="1096723"/>
                    <a:pt x="246812" y="1096723"/>
                    <a:pt x="246940" y="1096659"/>
                  </a:cubicBezTo>
                  <a:close/>
                  <a:moveTo>
                    <a:pt x="247969" y="1096273"/>
                  </a:moveTo>
                  <a:lnTo>
                    <a:pt x="247391" y="1096273"/>
                  </a:lnTo>
                  <a:close/>
                  <a:moveTo>
                    <a:pt x="256070" y="1102702"/>
                  </a:moveTo>
                  <a:lnTo>
                    <a:pt x="256070" y="1102702"/>
                  </a:lnTo>
                  <a:close/>
                  <a:moveTo>
                    <a:pt x="258578" y="1101352"/>
                  </a:moveTo>
                  <a:cubicBezTo>
                    <a:pt x="258796" y="1100889"/>
                    <a:pt x="258906" y="1100381"/>
                    <a:pt x="258899" y="1099873"/>
                  </a:cubicBezTo>
                  <a:cubicBezTo>
                    <a:pt x="258925" y="1100426"/>
                    <a:pt x="258816" y="1100979"/>
                    <a:pt x="258578" y="1101481"/>
                  </a:cubicBezTo>
                  <a:close/>
                  <a:moveTo>
                    <a:pt x="265972" y="1010569"/>
                  </a:moveTo>
                  <a:lnTo>
                    <a:pt x="265071" y="1010569"/>
                  </a:lnTo>
                  <a:lnTo>
                    <a:pt x="267579" y="1010055"/>
                  </a:lnTo>
                  <a:close/>
                  <a:moveTo>
                    <a:pt x="226624" y="983373"/>
                  </a:moveTo>
                  <a:lnTo>
                    <a:pt x="227395" y="984016"/>
                  </a:lnTo>
                  <a:close/>
                  <a:moveTo>
                    <a:pt x="225145" y="982280"/>
                  </a:moveTo>
                  <a:lnTo>
                    <a:pt x="226174" y="983052"/>
                  </a:lnTo>
                  <a:close/>
                  <a:moveTo>
                    <a:pt x="39336" y="1098009"/>
                  </a:moveTo>
                  <a:cubicBezTo>
                    <a:pt x="39767" y="1097854"/>
                    <a:pt x="40159" y="1097610"/>
                    <a:pt x="40493" y="1097302"/>
                  </a:cubicBezTo>
                  <a:cubicBezTo>
                    <a:pt x="40178" y="1097758"/>
                    <a:pt x="39760" y="1098131"/>
                    <a:pt x="39272" y="1098395"/>
                  </a:cubicBezTo>
                  <a:close/>
                  <a:moveTo>
                    <a:pt x="42036" y="1093444"/>
                  </a:moveTo>
                  <a:cubicBezTo>
                    <a:pt x="42062" y="1093810"/>
                    <a:pt x="42062" y="1094170"/>
                    <a:pt x="42036" y="1094537"/>
                  </a:cubicBezTo>
                  <a:cubicBezTo>
                    <a:pt x="42049" y="1094299"/>
                    <a:pt x="42049" y="1094068"/>
                    <a:pt x="42036" y="1093830"/>
                  </a:cubicBezTo>
                  <a:close/>
                  <a:moveTo>
                    <a:pt x="42036" y="1094666"/>
                  </a:moveTo>
                  <a:lnTo>
                    <a:pt x="41651" y="1095823"/>
                  </a:lnTo>
                  <a:close/>
                  <a:moveTo>
                    <a:pt x="41458" y="1096209"/>
                  </a:moveTo>
                  <a:lnTo>
                    <a:pt x="40943" y="1096980"/>
                  </a:lnTo>
                  <a:close/>
                  <a:moveTo>
                    <a:pt x="42229" y="1093315"/>
                  </a:moveTo>
                  <a:lnTo>
                    <a:pt x="42229" y="1093315"/>
                  </a:lnTo>
                  <a:close/>
                  <a:moveTo>
                    <a:pt x="82670" y="1150280"/>
                  </a:moveTo>
                  <a:cubicBezTo>
                    <a:pt x="82670" y="1150794"/>
                    <a:pt x="82349" y="1151308"/>
                    <a:pt x="82220" y="1151823"/>
                  </a:cubicBezTo>
                  <a:cubicBezTo>
                    <a:pt x="82220" y="1151694"/>
                    <a:pt x="82413" y="1151180"/>
                    <a:pt x="82541" y="1150665"/>
                  </a:cubicBezTo>
                  <a:close/>
                  <a:moveTo>
                    <a:pt x="82670" y="1149701"/>
                  </a:moveTo>
                  <a:cubicBezTo>
                    <a:pt x="82728" y="1149341"/>
                    <a:pt x="82728" y="1148968"/>
                    <a:pt x="82670" y="1148608"/>
                  </a:cubicBezTo>
                  <a:cubicBezTo>
                    <a:pt x="82779" y="1149097"/>
                    <a:pt x="82779" y="1149598"/>
                    <a:pt x="82670" y="1150087"/>
                  </a:cubicBezTo>
                  <a:close/>
                  <a:moveTo>
                    <a:pt x="142142" y="1120897"/>
                  </a:moveTo>
                  <a:lnTo>
                    <a:pt x="142142" y="1120897"/>
                  </a:lnTo>
                  <a:close/>
                  <a:moveTo>
                    <a:pt x="208557" y="1115368"/>
                  </a:moveTo>
                  <a:cubicBezTo>
                    <a:pt x="208628" y="1115523"/>
                    <a:pt x="208744" y="1115651"/>
                    <a:pt x="208879" y="1115754"/>
                  </a:cubicBezTo>
                  <a:cubicBezTo>
                    <a:pt x="208769" y="1115773"/>
                    <a:pt x="208666" y="1115773"/>
                    <a:pt x="208557" y="1115754"/>
                  </a:cubicBezTo>
                  <a:close/>
                  <a:moveTo>
                    <a:pt x="209007" y="1115754"/>
                  </a:moveTo>
                  <a:lnTo>
                    <a:pt x="209007" y="1115754"/>
                  </a:lnTo>
                  <a:close/>
                  <a:moveTo>
                    <a:pt x="209007" y="1115754"/>
                  </a:moveTo>
                  <a:cubicBezTo>
                    <a:pt x="209650" y="1114982"/>
                    <a:pt x="210357" y="1112089"/>
                    <a:pt x="213058" y="1112346"/>
                  </a:cubicBezTo>
                  <a:cubicBezTo>
                    <a:pt x="212575" y="1112211"/>
                    <a:pt x="212061" y="1112211"/>
                    <a:pt x="211579" y="1112346"/>
                  </a:cubicBezTo>
                  <a:cubicBezTo>
                    <a:pt x="210357" y="1113439"/>
                    <a:pt x="209779" y="1115304"/>
                    <a:pt x="209264" y="1115883"/>
                  </a:cubicBezTo>
                  <a:close/>
                  <a:moveTo>
                    <a:pt x="358233" y="1223060"/>
                  </a:moveTo>
                  <a:lnTo>
                    <a:pt x="358233" y="1223060"/>
                  </a:lnTo>
                  <a:lnTo>
                    <a:pt x="355918" y="1223703"/>
                  </a:lnTo>
                  <a:lnTo>
                    <a:pt x="352897" y="1224603"/>
                  </a:lnTo>
                  <a:close/>
                  <a:moveTo>
                    <a:pt x="575674" y="1533277"/>
                  </a:moveTo>
                  <a:lnTo>
                    <a:pt x="575674" y="1533277"/>
                  </a:lnTo>
                  <a:close/>
                  <a:moveTo>
                    <a:pt x="579918" y="1535142"/>
                  </a:moveTo>
                  <a:lnTo>
                    <a:pt x="579918" y="1535142"/>
                  </a:lnTo>
                  <a:close/>
                  <a:moveTo>
                    <a:pt x="578118" y="1534756"/>
                  </a:moveTo>
                  <a:lnTo>
                    <a:pt x="577668" y="1534756"/>
                  </a:lnTo>
                  <a:close/>
                  <a:moveTo>
                    <a:pt x="725993" y="1101159"/>
                  </a:moveTo>
                  <a:cubicBezTo>
                    <a:pt x="726193" y="1101108"/>
                    <a:pt x="726411" y="1101153"/>
                    <a:pt x="726572" y="1101288"/>
                  </a:cubicBezTo>
                  <a:close/>
                  <a:moveTo>
                    <a:pt x="727858" y="1098588"/>
                  </a:moveTo>
                  <a:lnTo>
                    <a:pt x="727858" y="1098202"/>
                  </a:lnTo>
                  <a:close/>
                  <a:moveTo>
                    <a:pt x="729401" y="1096209"/>
                  </a:moveTo>
                  <a:lnTo>
                    <a:pt x="729401" y="1096209"/>
                  </a:lnTo>
                  <a:close/>
                  <a:moveTo>
                    <a:pt x="658163" y="1055639"/>
                  </a:moveTo>
                  <a:lnTo>
                    <a:pt x="658163" y="1055639"/>
                  </a:lnTo>
                  <a:close/>
                  <a:moveTo>
                    <a:pt x="657456" y="1057632"/>
                  </a:moveTo>
                  <a:cubicBezTo>
                    <a:pt x="657495" y="1057780"/>
                    <a:pt x="657495" y="1057935"/>
                    <a:pt x="657456" y="1058082"/>
                  </a:cubicBezTo>
                  <a:cubicBezTo>
                    <a:pt x="657681" y="1058044"/>
                    <a:pt x="657887" y="1057935"/>
                    <a:pt x="658035" y="1057761"/>
                  </a:cubicBezTo>
                  <a:close/>
                  <a:moveTo>
                    <a:pt x="657456" y="1059754"/>
                  </a:moveTo>
                  <a:cubicBezTo>
                    <a:pt x="657424" y="1060159"/>
                    <a:pt x="657424" y="1060570"/>
                    <a:pt x="657456" y="1060976"/>
                  </a:cubicBezTo>
                  <a:cubicBezTo>
                    <a:pt x="657533" y="1060603"/>
                    <a:pt x="657642" y="1060236"/>
                    <a:pt x="657778" y="1059883"/>
                  </a:cubicBezTo>
                  <a:close/>
                  <a:moveTo>
                    <a:pt x="658356" y="1068177"/>
                  </a:moveTo>
                  <a:cubicBezTo>
                    <a:pt x="658356" y="1067598"/>
                    <a:pt x="658356" y="1067019"/>
                    <a:pt x="658356" y="1066376"/>
                  </a:cubicBezTo>
                  <a:cubicBezTo>
                    <a:pt x="658485" y="1067148"/>
                    <a:pt x="658613" y="1067726"/>
                    <a:pt x="658678" y="1068305"/>
                  </a:cubicBezTo>
                  <a:close/>
                  <a:moveTo>
                    <a:pt x="658356" y="1066312"/>
                  </a:moveTo>
                  <a:cubicBezTo>
                    <a:pt x="658356" y="1065605"/>
                    <a:pt x="658356" y="1064897"/>
                    <a:pt x="658035" y="1064190"/>
                  </a:cubicBezTo>
                  <a:cubicBezTo>
                    <a:pt x="658099" y="1064962"/>
                    <a:pt x="658228" y="1065733"/>
                    <a:pt x="658356" y="1066441"/>
                  </a:cubicBezTo>
                  <a:close/>
                  <a:moveTo>
                    <a:pt x="657971" y="1063805"/>
                  </a:moveTo>
                  <a:lnTo>
                    <a:pt x="657971" y="1061940"/>
                  </a:lnTo>
                  <a:close/>
                  <a:moveTo>
                    <a:pt x="1183701" y="627764"/>
                  </a:moveTo>
                  <a:cubicBezTo>
                    <a:pt x="1173414" y="627764"/>
                    <a:pt x="1150589" y="622621"/>
                    <a:pt x="1141395" y="632586"/>
                  </a:cubicBezTo>
                  <a:cubicBezTo>
                    <a:pt x="1132201" y="642552"/>
                    <a:pt x="1138824" y="647631"/>
                    <a:pt x="1134966" y="648338"/>
                  </a:cubicBezTo>
                  <a:cubicBezTo>
                    <a:pt x="1131108" y="649046"/>
                    <a:pt x="1128536" y="633293"/>
                    <a:pt x="1133487" y="628150"/>
                  </a:cubicBezTo>
                  <a:cubicBezTo>
                    <a:pt x="1138438" y="623007"/>
                    <a:pt x="1155154" y="620821"/>
                    <a:pt x="1165634" y="623392"/>
                  </a:cubicBezTo>
                  <a:cubicBezTo>
                    <a:pt x="1176114" y="625964"/>
                    <a:pt x="1194309" y="621142"/>
                    <a:pt x="1196881" y="621914"/>
                  </a:cubicBezTo>
                  <a:cubicBezTo>
                    <a:pt x="1199453" y="622685"/>
                    <a:pt x="1193666" y="627764"/>
                    <a:pt x="1183701" y="627764"/>
                  </a:cubicBezTo>
                  <a:close/>
                  <a:moveTo>
                    <a:pt x="896565" y="700416"/>
                  </a:moveTo>
                  <a:cubicBezTo>
                    <a:pt x="897015" y="701066"/>
                    <a:pt x="897555" y="701651"/>
                    <a:pt x="898172" y="702152"/>
                  </a:cubicBezTo>
                  <a:cubicBezTo>
                    <a:pt x="897420" y="701580"/>
                    <a:pt x="896764" y="700885"/>
                    <a:pt x="896243" y="700095"/>
                  </a:cubicBezTo>
                  <a:close/>
                  <a:moveTo>
                    <a:pt x="901515" y="703631"/>
                  </a:moveTo>
                  <a:lnTo>
                    <a:pt x="901515" y="703631"/>
                  </a:lnTo>
                  <a:close/>
                  <a:moveTo>
                    <a:pt x="939320" y="636958"/>
                  </a:moveTo>
                  <a:cubicBezTo>
                    <a:pt x="943370" y="631108"/>
                    <a:pt x="948835" y="635930"/>
                    <a:pt x="950700" y="637344"/>
                  </a:cubicBezTo>
                  <a:cubicBezTo>
                    <a:pt x="952564" y="638758"/>
                    <a:pt x="951471" y="630915"/>
                    <a:pt x="955843" y="631429"/>
                  </a:cubicBezTo>
                  <a:cubicBezTo>
                    <a:pt x="960215" y="631943"/>
                    <a:pt x="955522" y="638823"/>
                    <a:pt x="958801" y="638823"/>
                  </a:cubicBezTo>
                  <a:cubicBezTo>
                    <a:pt x="962080" y="638823"/>
                    <a:pt x="967288" y="647953"/>
                    <a:pt x="965230" y="655089"/>
                  </a:cubicBezTo>
                  <a:cubicBezTo>
                    <a:pt x="964690" y="657269"/>
                    <a:pt x="963392" y="659185"/>
                    <a:pt x="961566" y="660490"/>
                  </a:cubicBezTo>
                  <a:cubicBezTo>
                    <a:pt x="952372" y="666919"/>
                    <a:pt x="943563" y="666019"/>
                    <a:pt x="946521" y="657918"/>
                  </a:cubicBezTo>
                  <a:cubicBezTo>
                    <a:pt x="949478" y="649817"/>
                    <a:pt x="949800" y="640237"/>
                    <a:pt x="945042" y="640237"/>
                  </a:cubicBezTo>
                  <a:cubicBezTo>
                    <a:pt x="940284" y="640237"/>
                    <a:pt x="943563" y="657147"/>
                    <a:pt x="939898" y="658304"/>
                  </a:cubicBezTo>
                  <a:cubicBezTo>
                    <a:pt x="936234" y="659461"/>
                    <a:pt x="935398" y="646024"/>
                    <a:pt x="938098" y="639016"/>
                  </a:cubicBezTo>
                  <a:cubicBezTo>
                    <a:pt x="938304" y="638193"/>
                    <a:pt x="938606" y="637389"/>
                    <a:pt x="938998" y="636637"/>
                  </a:cubicBezTo>
                  <a:close/>
                  <a:moveTo>
                    <a:pt x="975067" y="629114"/>
                  </a:moveTo>
                  <a:cubicBezTo>
                    <a:pt x="973589" y="631108"/>
                    <a:pt x="959058" y="627314"/>
                    <a:pt x="957837" y="624357"/>
                  </a:cubicBezTo>
                  <a:cubicBezTo>
                    <a:pt x="956615" y="621399"/>
                    <a:pt x="977960" y="624421"/>
                    <a:pt x="974746" y="628793"/>
                  </a:cubicBezTo>
                  <a:close/>
                  <a:moveTo>
                    <a:pt x="971338" y="793256"/>
                  </a:moveTo>
                  <a:cubicBezTo>
                    <a:pt x="971313" y="793404"/>
                    <a:pt x="971313" y="793559"/>
                    <a:pt x="971338" y="793706"/>
                  </a:cubicBezTo>
                  <a:cubicBezTo>
                    <a:pt x="971145" y="793494"/>
                    <a:pt x="971030" y="793224"/>
                    <a:pt x="971017" y="792935"/>
                  </a:cubicBezTo>
                  <a:close/>
                  <a:moveTo>
                    <a:pt x="972817" y="790685"/>
                  </a:moveTo>
                  <a:lnTo>
                    <a:pt x="972817" y="790685"/>
                  </a:lnTo>
                  <a:close/>
                  <a:moveTo>
                    <a:pt x="971981" y="791778"/>
                  </a:moveTo>
                  <a:lnTo>
                    <a:pt x="971981" y="792163"/>
                  </a:lnTo>
                  <a:close/>
                  <a:moveTo>
                    <a:pt x="975453" y="789527"/>
                  </a:moveTo>
                  <a:lnTo>
                    <a:pt x="975453" y="789527"/>
                  </a:lnTo>
                  <a:close/>
                  <a:moveTo>
                    <a:pt x="1086167" y="722147"/>
                  </a:moveTo>
                  <a:lnTo>
                    <a:pt x="1086167" y="722147"/>
                  </a:lnTo>
                  <a:close/>
                  <a:moveTo>
                    <a:pt x="1091118" y="722147"/>
                  </a:moveTo>
                  <a:lnTo>
                    <a:pt x="1091118" y="722147"/>
                  </a:lnTo>
                  <a:close/>
                  <a:moveTo>
                    <a:pt x="1096840" y="721440"/>
                  </a:moveTo>
                  <a:lnTo>
                    <a:pt x="1096840" y="721440"/>
                  </a:lnTo>
                  <a:close/>
                  <a:moveTo>
                    <a:pt x="1093882" y="721890"/>
                  </a:moveTo>
                  <a:lnTo>
                    <a:pt x="1093882" y="721890"/>
                  </a:lnTo>
                  <a:close/>
                  <a:moveTo>
                    <a:pt x="1101019" y="720347"/>
                  </a:moveTo>
                  <a:lnTo>
                    <a:pt x="1100504" y="720347"/>
                  </a:lnTo>
                  <a:close/>
                  <a:moveTo>
                    <a:pt x="1099283" y="720926"/>
                  </a:moveTo>
                  <a:lnTo>
                    <a:pt x="1098576" y="720926"/>
                  </a:lnTo>
                  <a:close/>
                  <a:moveTo>
                    <a:pt x="1087710" y="699966"/>
                  </a:moveTo>
                  <a:lnTo>
                    <a:pt x="1087710" y="699966"/>
                  </a:lnTo>
                  <a:close/>
                  <a:moveTo>
                    <a:pt x="1086424" y="699581"/>
                  </a:moveTo>
                  <a:lnTo>
                    <a:pt x="1086424" y="699581"/>
                  </a:lnTo>
                  <a:close/>
                  <a:moveTo>
                    <a:pt x="1084817" y="699581"/>
                  </a:moveTo>
                  <a:lnTo>
                    <a:pt x="1083981" y="699581"/>
                  </a:lnTo>
                  <a:close/>
                  <a:moveTo>
                    <a:pt x="1080509" y="700673"/>
                  </a:moveTo>
                  <a:lnTo>
                    <a:pt x="1082888" y="699902"/>
                  </a:lnTo>
                  <a:close/>
                  <a:moveTo>
                    <a:pt x="1059485" y="769339"/>
                  </a:moveTo>
                  <a:lnTo>
                    <a:pt x="1058585" y="768953"/>
                  </a:lnTo>
                  <a:close/>
                  <a:moveTo>
                    <a:pt x="1057878" y="768568"/>
                  </a:moveTo>
                  <a:lnTo>
                    <a:pt x="1056785" y="767925"/>
                  </a:lnTo>
                  <a:close/>
                  <a:moveTo>
                    <a:pt x="905051" y="702859"/>
                  </a:moveTo>
                  <a:lnTo>
                    <a:pt x="904730" y="702859"/>
                  </a:lnTo>
                  <a:close/>
                  <a:moveTo>
                    <a:pt x="904537" y="703245"/>
                  </a:moveTo>
                  <a:lnTo>
                    <a:pt x="903894" y="703245"/>
                  </a:lnTo>
                  <a:close/>
                  <a:moveTo>
                    <a:pt x="903637" y="703631"/>
                  </a:moveTo>
                  <a:lnTo>
                    <a:pt x="902801" y="703631"/>
                  </a:lnTo>
                  <a:close/>
                  <a:moveTo>
                    <a:pt x="901194" y="703631"/>
                  </a:moveTo>
                  <a:lnTo>
                    <a:pt x="900101" y="703309"/>
                  </a:lnTo>
                  <a:close/>
                  <a:moveTo>
                    <a:pt x="899715" y="703181"/>
                  </a:moveTo>
                  <a:lnTo>
                    <a:pt x="898558" y="702409"/>
                  </a:lnTo>
                  <a:close/>
                  <a:moveTo>
                    <a:pt x="699247" y="835626"/>
                  </a:moveTo>
                  <a:lnTo>
                    <a:pt x="699247" y="835626"/>
                  </a:lnTo>
                  <a:close/>
                  <a:moveTo>
                    <a:pt x="698476" y="835626"/>
                  </a:moveTo>
                  <a:lnTo>
                    <a:pt x="698476" y="835626"/>
                  </a:lnTo>
                  <a:close/>
                  <a:moveTo>
                    <a:pt x="697961" y="835626"/>
                  </a:moveTo>
                  <a:cubicBezTo>
                    <a:pt x="696804" y="835626"/>
                    <a:pt x="695454" y="835626"/>
                    <a:pt x="693268" y="835626"/>
                  </a:cubicBezTo>
                  <a:cubicBezTo>
                    <a:pt x="695068" y="835497"/>
                    <a:pt x="696418" y="835369"/>
                    <a:pt x="697640" y="835305"/>
                  </a:cubicBezTo>
                  <a:close/>
                  <a:moveTo>
                    <a:pt x="728951" y="762781"/>
                  </a:moveTo>
                  <a:lnTo>
                    <a:pt x="733580" y="764196"/>
                  </a:lnTo>
                  <a:lnTo>
                    <a:pt x="733580" y="764196"/>
                  </a:lnTo>
                  <a:close/>
                  <a:moveTo>
                    <a:pt x="768684" y="733849"/>
                  </a:moveTo>
                  <a:cubicBezTo>
                    <a:pt x="768016" y="733521"/>
                    <a:pt x="767411" y="733084"/>
                    <a:pt x="766884" y="732563"/>
                  </a:cubicBezTo>
                  <a:cubicBezTo>
                    <a:pt x="767398" y="733135"/>
                    <a:pt x="768009" y="733611"/>
                    <a:pt x="768684" y="733978"/>
                  </a:cubicBezTo>
                  <a:close/>
                  <a:moveTo>
                    <a:pt x="766498" y="732049"/>
                  </a:moveTo>
                  <a:lnTo>
                    <a:pt x="765791" y="731020"/>
                  </a:lnTo>
                  <a:close/>
                  <a:moveTo>
                    <a:pt x="765791" y="730634"/>
                  </a:moveTo>
                  <a:lnTo>
                    <a:pt x="765405" y="729413"/>
                  </a:lnTo>
                  <a:close/>
                  <a:moveTo>
                    <a:pt x="780000" y="739057"/>
                  </a:moveTo>
                  <a:cubicBezTo>
                    <a:pt x="780971" y="739012"/>
                    <a:pt x="781935" y="738909"/>
                    <a:pt x="782893" y="738735"/>
                  </a:cubicBezTo>
                  <a:cubicBezTo>
                    <a:pt x="781852" y="738877"/>
                    <a:pt x="780797" y="738941"/>
                    <a:pt x="779743" y="738928"/>
                  </a:cubicBezTo>
                  <a:close/>
                  <a:moveTo>
                    <a:pt x="772220" y="710510"/>
                  </a:moveTo>
                  <a:cubicBezTo>
                    <a:pt x="772349" y="710993"/>
                    <a:pt x="772349" y="711507"/>
                    <a:pt x="772220" y="711989"/>
                  </a:cubicBezTo>
                  <a:cubicBezTo>
                    <a:pt x="772349" y="711507"/>
                    <a:pt x="772349" y="710993"/>
                    <a:pt x="772220" y="710510"/>
                  </a:cubicBezTo>
                  <a:close/>
                  <a:moveTo>
                    <a:pt x="771513" y="708839"/>
                  </a:moveTo>
                  <a:cubicBezTo>
                    <a:pt x="771693" y="709192"/>
                    <a:pt x="771841" y="709559"/>
                    <a:pt x="771963" y="709932"/>
                  </a:cubicBezTo>
                  <a:cubicBezTo>
                    <a:pt x="771925" y="709565"/>
                    <a:pt x="771860" y="709199"/>
                    <a:pt x="771770" y="708839"/>
                  </a:cubicBezTo>
                  <a:close/>
                  <a:moveTo>
                    <a:pt x="768234" y="703181"/>
                  </a:moveTo>
                  <a:cubicBezTo>
                    <a:pt x="768234" y="703181"/>
                    <a:pt x="768234" y="703181"/>
                    <a:pt x="768234" y="703181"/>
                  </a:cubicBezTo>
                  <a:cubicBezTo>
                    <a:pt x="768234" y="703181"/>
                    <a:pt x="768492" y="703309"/>
                    <a:pt x="768492" y="703181"/>
                  </a:cubicBezTo>
                  <a:close/>
                  <a:moveTo>
                    <a:pt x="764248" y="727227"/>
                  </a:moveTo>
                  <a:cubicBezTo>
                    <a:pt x="764139" y="726912"/>
                    <a:pt x="763984" y="726603"/>
                    <a:pt x="763798" y="726327"/>
                  </a:cubicBezTo>
                  <a:cubicBezTo>
                    <a:pt x="764074" y="726590"/>
                    <a:pt x="764312" y="726892"/>
                    <a:pt x="764505" y="727227"/>
                  </a:cubicBezTo>
                  <a:close/>
                  <a:moveTo>
                    <a:pt x="763541" y="726005"/>
                  </a:moveTo>
                  <a:cubicBezTo>
                    <a:pt x="763361" y="725761"/>
                    <a:pt x="763142" y="725542"/>
                    <a:pt x="762898" y="725362"/>
                  </a:cubicBezTo>
                  <a:cubicBezTo>
                    <a:pt x="763232" y="725517"/>
                    <a:pt x="763541" y="725735"/>
                    <a:pt x="763798" y="726005"/>
                  </a:cubicBezTo>
                  <a:close/>
                  <a:moveTo>
                    <a:pt x="761033" y="724655"/>
                  </a:moveTo>
                  <a:cubicBezTo>
                    <a:pt x="761580" y="724706"/>
                    <a:pt x="762107" y="724886"/>
                    <a:pt x="762576" y="725169"/>
                  </a:cubicBezTo>
                  <a:cubicBezTo>
                    <a:pt x="762107" y="724886"/>
                    <a:pt x="761580" y="724706"/>
                    <a:pt x="761033" y="724655"/>
                  </a:cubicBezTo>
                  <a:cubicBezTo>
                    <a:pt x="760654" y="724558"/>
                    <a:pt x="760255" y="724558"/>
                    <a:pt x="759876" y="724655"/>
                  </a:cubicBezTo>
                  <a:lnTo>
                    <a:pt x="759876" y="724655"/>
                  </a:lnTo>
                  <a:cubicBezTo>
                    <a:pt x="760346" y="724558"/>
                    <a:pt x="760821" y="724558"/>
                    <a:pt x="761290" y="724655"/>
                  </a:cubicBezTo>
                  <a:close/>
                  <a:moveTo>
                    <a:pt x="757433" y="730699"/>
                  </a:moveTo>
                  <a:lnTo>
                    <a:pt x="757433" y="730699"/>
                  </a:lnTo>
                  <a:close/>
                  <a:moveTo>
                    <a:pt x="747403" y="713982"/>
                  </a:moveTo>
                  <a:lnTo>
                    <a:pt x="747403" y="713982"/>
                  </a:lnTo>
                  <a:close/>
                  <a:moveTo>
                    <a:pt x="773828" y="876903"/>
                  </a:moveTo>
                  <a:lnTo>
                    <a:pt x="773828" y="876903"/>
                  </a:lnTo>
                  <a:close/>
                  <a:moveTo>
                    <a:pt x="772478" y="876903"/>
                  </a:moveTo>
                  <a:lnTo>
                    <a:pt x="772478" y="876903"/>
                  </a:lnTo>
                  <a:close/>
                  <a:moveTo>
                    <a:pt x="777107" y="877353"/>
                  </a:moveTo>
                  <a:lnTo>
                    <a:pt x="777107" y="877353"/>
                  </a:lnTo>
                  <a:close/>
                  <a:moveTo>
                    <a:pt x="775371" y="877353"/>
                  </a:moveTo>
                  <a:lnTo>
                    <a:pt x="775371" y="877353"/>
                  </a:lnTo>
                  <a:close/>
                  <a:moveTo>
                    <a:pt x="783472" y="738671"/>
                  </a:moveTo>
                  <a:cubicBezTo>
                    <a:pt x="784411" y="738459"/>
                    <a:pt x="785336" y="738182"/>
                    <a:pt x="786236" y="737835"/>
                  </a:cubicBezTo>
                  <a:cubicBezTo>
                    <a:pt x="785414" y="738060"/>
                    <a:pt x="784578" y="738234"/>
                    <a:pt x="783729" y="738350"/>
                  </a:cubicBezTo>
                  <a:close/>
                  <a:moveTo>
                    <a:pt x="787201" y="737449"/>
                  </a:moveTo>
                  <a:cubicBezTo>
                    <a:pt x="789985" y="736144"/>
                    <a:pt x="792634" y="734576"/>
                    <a:pt x="795109" y="732756"/>
                  </a:cubicBezTo>
                  <a:cubicBezTo>
                    <a:pt x="792698" y="734428"/>
                    <a:pt x="790133" y="735868"/>
                    <a:pt x="787458" y="737064"/>
                  </a:cubicBezTo>
                  <a:close/>
                  <a:moveTo>
                    <a:pt x="786429" y="696494"/>
                  </a:moveTo>
                  <a:lnTo>
                    <a:pt x="786879" y="696494"/>
                  </a:lnTo>
                  <a:close/>
                  <a:moveTo>
                    <a:pt x="797102" y="731406"/>
                  </a:moveTo>
                  <a:lnTo>
                    <a:pt x="798902" y="730120"/>
                  </a:lnTo>
                  <a:close/>
                  <a:moveTo>
                    <a:pt x="779807" y="692830"/>
                  </a:moveTo>
                  <a:lnTo>
                    <a:pt x="778650" y="692058"/>
                  </a:lnTo>
                  <a:close/>
                  <a:moveTo>
                    <a:pt x="778200" y="691994"/>
                  </a:moveTo>
                  <a:cubicBezTo>
                    <a:pt x="777750" y="691994"/>
                    <a:pt x="777364" y="691994"/>
                    <a:pt x="777107" y="691994"/>
                  </a:cubicBezTo>
                  <a:cubicBezTo>
                    <a:pt x="776850" y="691994"/>
                    <a:pt x="778007" y="691415"/>
                    <a:pt x="778650" y="691544"/>
                  </a:cubicBezTo>
                  <a:close/>
                  <a:moveTo>
                    <a:pt x="599913" y="524830"/>
                  </a:moveTo>
                  <a:cubicBezTo>
                    <a:pt x="600010" y="525441"/>
                    <a:pt x="600158" y="526045"/>
                    <a:pt x="600363" y="526630"/>
                  </a:cubicBezTo>
                  <a:cubicBezTo>
                    <a:pt x="600215" y="525891"/>
                    <a:pt x="600151" y="525132"/>
                    <a:pt x="600170" y="524380"/>
                  </a:cubicBezTo>
                  <a:close/>
                  <a:moveTo>
                    <a:pt x="470940" y="709739"/>
                  </a:moveTo>
                  <a:lnTo>
                    <a:pt x="470940" y="709739"/>
                  </a:lnTo>
                  <a:close/>
                  <a:moveTo>
                    <a:pt x="464511" y="689358"/>
                  </a:moveTo>
                  <a:lnTo>
                    <a:pt x="461939" y="687557"/>
                  </a:lnTo>
                  <a:lnTo>
                    <a:pt x="465282" y="689872"/>
                  </a:lnTo>
                  <a:close/>
                  <a:moveTo>
                    <a:pt x="486628" y="687236"/>
                  </a:moveTo>
                  <a:cubicBezTo>
                    <a:pt x="486512" y="687570"/>
                    <a:pt x="486512" y="687930"/>
                    <a:pt x="486628" y="688265"/>
                  </a:cubicBezTo>
                  <a:cubicBezTo>
                    <a:pt x="486557" y="687988"/>
                    <a:pt x="486557" y="687705"/>
                    <a:pt x="486628" y="687429"/>
                  </a:cubicBezTo>
                  <a:lnTo>
                    <a:pt x="486628" y="687429"/>
                  </a:lnTo>
                  <a:close/>
                  <a:moveTo>
                    <a:pt x="540763" y="469409"/>
                  </a:moveTo>
                  <a:cubicBezTo>
                    <a:pt x="541207" y="468888"/>
                    <a:pt x="541702" y="468419"/>
                    <a:pt x="542242" y="467994"/>
                  </a:cubicBezTo>
                  <a:cubicBezTo>
                    <a:pt x="541702" y="468419"/>
                    <a:pt x="541207" y="468888"/>
                    <a:pt x="540763" y="469409"/>
                  </a:cubicBezTo>
                  <a:close/>
                  <a:moveTo>
                    <a:pt x="501737" y="543475"/>
                  </a:moveTo>
                  <a:cubicBezTo>
                    <a:pt x="501737" y="543475"/>
                    <a:pt x="501737" y="543154"/>
                    <a:pt x="501737" y="542961"/>
                  </a:cubicBezTo>
                  <a:cubicBezTo>
                    <a:pt x="501737" y="542768"/>
                    <a:pt x="501608" y="543282"/>
                    <a:pt x="501672" y="543475"/>
                  </a:cubicBezTo>
                  <a:close/>
                  <a:moveTo>
                    <a:pt x="501737" y="542447"/>
                  </a:moveTo>
                  <a:lnTo>
                    <a:pt x="501737" y="541546"/>
                  </a:lnTo>
                  <a:close/>
                  <a:moveTo>
                    <a:pt x="501737" y="541225"/>
                  </a:moveTo>
                  <a:cubicBezTo>
                    <a:pt x="501698" y="540839"/>
                    <a:pt x="501698" y="540453"/>
                    <a:pt x="501737" y="540068"/>
                  </a:cubicBezTo>
                  <a:cubicBezTo>
                    <a:pt x="501505" y="540434"/>
                    <a:pt x="501312" y="540820"/>
                    <a:pt x="501158" y="541225"/>
                  </a:cubicBezTo>
                  <a:close/>
                  <a:moveTo>
                    <a:pt x="501737" y="533188"/>
                  </a:moveTo>
                  <a:cubicBezTo>
                    <a:pt x="501692" y="533638"/>
                    <a:pt x="501692" y="534088"/>
                    <a:pt x="501737" y="534538"/>
                  </a:cubicBezTo>
                  <a:cubicBezTo>
                    <a:pt x="501518" y="534108"/>
                    <a:pt x="501351" y="533658"/>
                    <a:pt x="501222" y="533188"/>
                  </a:cubicBezTo>
                  <a:close/>
                  <a:moveTo>
                    <a:pt x="501737" y="534796"/>
                  </a:moveTo>
                  <a:cubicBezTo>
                    <a:pt x="501698" y="535291"/>
                    <a:pt x="501698" y="535779"/>
                    <a:pt x="501737" y="536274"/>
                  </a:cubicBezTo>
                  <a:cubicBezTo>
                    <a:pt x="501441" y="535805"/>
                    <a:pt x="501177" y="535310"/>
                    <a:pt x="500965" y="534796"/>
                  </a:cubicBezTo>
                  <a:close/>
                  <a:moveTo>
                    <a:pt x="501737" y="536403"/>
                  </a:moveTo>
                  <a:lnTo>
                    <a:pt x="501737" y="536403"/>
                  </a:lnTo>
                  <a:close/>
                  <a:moveTo>
                    <a:pt x="501737" y="539939"/>
                  </a:moveTo>
                  <a:cubicBezTo>
                    <a:pt x="501737" y="539360"/>
                    <a:pt x="501737" y="538782"/>
                    <a:pt x="501737" y="538203"/>
                  </a:cubicBezTo>
                  <a:cubicBezTo>
                    <a:pt x="500901" y="538782"/>
                    <a:pt x="500901" y="539360"/>
                    <a:pt x="500965" y="539939"/>
                  </a:cubicBezTo>
                  <a:close/>
                  <a:moveTo>
                    <a:pt x="492928" y="599154"/>
                  </a:moveTo>
                  <a:cubicBezTo>
                    <a:pt x="493018" y="598839"/>
                    <a:pt x="493018" y="598504"/>
                    <a:pt x="492928" y="598189"/>
                  </a:cubicBezTo>
                  <a:cubicBezTo>
                    <a:pt x="492845" y="598614"/>
                    <a:pt x="492556" y="598974"/>
                    <a:pt x="492157" y="599154"/>
                  </a:cubicBezTo>
                  <a:close/>
                  <a:moveTo>
                    <a:pt x="488235" y="660233"/>
                  </a:moveTo>
                  <a:lnTo>
                    <a:pt x="488878" y="659654"/>
                  </a:lnTo>
                  <a:close/>
                  <a:moveTo>
                    <a:pt x="488814" y="655796"/>
                  </a:moveTo>
                  <a:lnTo>
                    <a:pt x="488814" y="655796"/>
                  </a:lnTo>
                  <a:close/>
                  <a:moveTo>
                    <a:pt x="488814" y="655025"/>
                  </a:moveTo>
                  <a:cubicBezTo>
                    <a:pt x="488782" y="654555"/>
                    <a:pt x="488782" y="654080"/>
                    <a:pt x="488814" y="653610"/>
                  </a:cubicBezTo>
                  <a:cubicBezTo>
                    <a:pt x="488454" y="654054"/>
                    <a:pt x="488126" y="654523"/>
                    <a:pt x="487849" y="655025"/>
                  </a:cubicBezTo>
                  <a:close/>
                  <a:moveTo>
                    <a:pt x="485663" y="590217"/>
                  </a:moveTo>
                  <a:cubicBezTo>
                    <a:pt x="485689" y="590776"/>
                    <a:pt x="485843" y="591329"/>
                    <a:pt x="486113" y="591824"/>
                  </a:cubicBezTo>
                  <a:cubicBezTo>
                    <a:pt x="485496" y="591438"/>
                    <a:pt x="485007" y="590879"/>
                    <a:pt x="484699" y="590217"/>
                  </a:cubicBezTo>
                  <a:close/>
                  <a:moveTo>
                    <a:pt x="486242" y="592146"/>
                  </a:moveTo>
                  <a:cubicBezTo>
                    <a:pt x="486583" y="592692"/>
                    <a:pt x="486975" y="593206"/>
                    <a:pt x="487399" y="593689"/>
                  </a:cubicBezTo>
                  <a:cubicBezTo>
                    <a:pt x="486640" y="593251"/>
                    <a:pt x="485927" y="592737"/>
                    <a:pt x="485277" y="592146"/>
                  </a:cubicBezTo>
                  <a:close/>
                  <a:moveTo>
                    <a:pt x="487721" y="594010"/>
                  </a:moveTo>
                  <a:lnTo>
                    <a:pt x="488878" y="594974"/>
                  </a:lnTo>
                  <a:lnTo>
                    <a:pt x="488235" y="594524"/>
                  </a:lnTo>
                  <a:cubicBezTo>
                    <a:pt x="487714" y="594454"/>
                    <a:pt x="487206" y="594280"/>
                    <a:pt x="486756" y="594010"/>
                  </a:cubicBezTo>
                  <a:close/>
                  <a:moveTo>
                    <a:pt x="491128" y="596325"/>
                  </a:moveTo>
                  <a:cubicBezTo>
                    <a:pt x="490537" y="596087"/>
                    <a:pt x="489977" y="595785"/>
                    <a:pt x="489456" y="595425"/>
                  </a:cubicBezTo>
                  <a:cubicBezTo>
                    <a:pt x="489977" y="595785"/>
                    <a:pt x="490537" y="596087"/>
                    <a:pt x="491128" y="596325"/>
                  </a:cubicBezTo>
                  <a:cubicBezTo>
                    <a:pt x="491630" y="596453"/>
                    <a:pt x="492086" y="596698"/>
                    <a:pt x="492478" y="597032"/>
                  </a:cubicBezTo>
                  <a:cubicBezTo>
                    <a:pt x="491823" y="596518"/>
                    <a:pt x="491000" y="596260"/>
                    <a:pt x="490164" y="596325"/>
                  </a:cubicBezTo>
                  <a:close/>
                  <a:moveTo>
                    <a:pt x="491128" y="580701"/>
                  </a:moveTo>
                  <a:cubicBezTo>
                    <a:pt x="491199" y="580470"/>
                    <a:pt x="491199" y="580225"/>
                    <a:pt x="491128" y="579994"/>
                  </a:cubicBezTo>
                  <a:cubicBezTo>
                    <a:pt x="491012" y="580322"/>
                    <a:pt x="490749" y="580585"/>
                    <a:pt x="490421" y="580701"/>
                  </a:cubicBezTo>
                  <a:close/>
                  <a:moveTo>
                    <a:pt x="491128" y="579930"/>
                  </a:moveTo>
                  <a:cubicBezTo>
                    <a:pt x="491090" y="577769"/>
                    <a:pt x="490852" y="575616"/>
                    <a:pt x="490421" y="573500"/>
                  </a:cubicBezTo>
                  <a:cubicBezTo>
                    <a:pt x="490678" y="575635"/>
                    <a:pt x="490742" y="577782"/>
                    <a:pt x="490614" y="579930"/>
                  </a:cubicBezTo>
                  <a:close/>
                  <a:moveTo>
                    <a:pt x="490421" y="572600"/>
                  </a:moveTo>
                  <a:lnTo>
                    <a:pt x="490421" y="572600"/>
                  </a:lnTo>
                  <a:close/>
                  <a:moveTo>
                    <a:pt x="469268" y="626671"/>
                  </a:moveTo>
                  <a:cubicBezTo>
                    <a:pt x="469075" y="626838"/>
                    <a:pt x="468863" y="626967"/>
                    <a:pt x="468625" y="627057"/>
                  </a:cubicBezTo>
                  <a:cubicBezTo>
                    <a:pt x="468683" y="626935"/>
                    <a:pt x="468722" y="626806"/>
                    <a:pt x="468754" y="626671"/>
                  </a:cubicBezTo>
                  <a:close/>
                  <a:moveTo>
                    <a:pt x="466311" y="628536"/>
                  </a:moveTo>
                  <a:lnTo>
                    <a:pt x="465604" y="628922"/>
                  </a:lnTo>
                  <a:close/>
                  <a:moveTo>
                    <a:pt x="464575" y="629629"/>
                  </a:moveTo>
                  <a:lnTo>
                    <a:pt x="464896" y="629629"/>
                  </a:lnTo>
                  <a:cubicBezTo>
                    <a:pt x="464613" y="629815"/>
                    <a:pt x="464388" y="630085"/>
                    <a:pt x="464253" y="630400"/>
                  </a:cubicBezTo>
                  <a:cubicBezTo>
                    <a:pt x="464151" y="630156"/>
                    <a:pt x="464086" y="629892"/>
                    <a:pt x="464061" y="629629"/>
                  </a:cubicBezTo>
                  <a:close/>
                  <a:moveTo>
                    <a:pt x="487656" y="683378"/>
                  </a:moveTo>
                  <a:cubicBezTo>
                    <a:pt x="487721" y="682825"/>
                    <a:pt x="487721" y="682260"/>
                    <a:pt x="487656" y="681707"/>
                  </a:cubicBezTo>
                  <a:cubicBezTo>
                    <a:pt x="487553" y="682285"/>
                    <a:pt x="487380" y="682845"/>
                    <a:pt x="487142" y="683378"/>
                  </a:cubicBezTo>
                  <a:close/>
                  <a:moveTo>
                    <a:pt x="488878" y="659204"/>
                  </a:moveTo>
                  <a:lnTo>
                    <a:pt x="488878" y="659204"/>
                  </a:lnTo>
                  <a:lnTo>
                    <a:pt x="488878" y="659204"/>
                  </a:lnTo>
                  <a:close/>
                  <a:moveTo>
                    <a:pt x="491514" y="600439"/>
                  </a:moveTo>
                  <a:cubicBezTo>
                    <a:pt x="491938" y="600163"/>
                    <a:pt x="492292" y="599784"/>
                    <a:pt x="492543" y="599346"/>
                  </a:cubicBezTo>
                  <a:cubicBezTo>
                    <a:pt x="492150" y="599854"/>
                    <a:pt x="491610" y="600240"/>
                    <a:pt x="491000" y="600439"/>
                  </a:cubicBezTo>
                  <a:close/>
                  <a:moveTo>
                    <a:pt x="492800" y="597932"/>
                  </a:moveTo>
                  <a:cubicBezTo>
                    <a:pt x="492710" y="597733"/>
                    <a:pt x="492575" y="597559"/>
                    <a:pt x="492414" y="597418"/>
                  </a:cubicBezTo>
                  <a:lnTo>
                    <a:pt x="492736" y="597739"/>
                  </a:lnTo>
                  <a:lnTo>
                    <a:pt x="492285" y="597932"/>
                  </a:lnTo>
                  <a:close/>
                  <a:moveTo>
                    <a:pt x="537806" y="594846"/>
                  </a:moveTo>
                  <a:lnTo>
                    <a:pt x="537163" y="595167"/>
                  </a:lnTo>
                  <a:close/>
                  <a:moveTo>
                    <a:pt x="542049" y="593110"/>
                  </a:moveTo>
                  <a:lnTo>
                    <a:pt x="540442" y="593689"/>
                  </a:lnTo>
                  <a:close/>
                  <a:moveTo>
                    <a:pt x="539799" y="593946"/>
                  </a:moveTo>
                  <a:lnTo>
                    <a:pt x="538577" y="594396"/>
                  </a:lnTo>
                  <a:close/>
                  <a:moveTo>
                    <a:pt x="544814" y="592274"/>
                  </a:moveTo>
                  <a:lnTo>
                    <a:pt x="542499" y="592981"/>
                  </a:lnTo>
                  <a:close/>
                  <a:moveTo>
                    <a:pt x="549314" y="591117"/>
                  </a:moveTo>
                  <a:lnTo>
                    <a:pt x="547707" y="591503"/>
                  </a:lnTo>
                  <a:close/>
                  <a:moveTo>
                    <a:pt x="547257" y="591631"/>
                  </a:moveTo>
                  <a:lnTo>
                    <a:pt x="545071" y="592146"/>
                  </a:lnTo>
                  <a:close/>
                  <a:moveTo>
                    <a:pt x="551436" y="590731"/>
                  </a:moveTo>
                  <a:lnTo>
                    <a:pt x="549893" y="590731"/>
                  </a:lnTo>
                  <a:close/>
                  <a:moveTo>
                    <a:pt x="557351" y="453271"/>
                  </a:moveTo>
                  <a:cubicBezTo>
                    <a:pt x="557737" y="453702"/>
                    <a:pt x="558045" y="454203"/>
                    <a:pt x="558251" y="454750"/>
                  </a:cubicBezTo>
                  <a:cubicBezTo>
                    <a:pt x="557820" y="454133"/>
                    <a:pt x="557248" y="453625"/>
                    <a:pt x="556579" y="453271"/>
                  </a:cubicBezTo>
                  <a:close/>
                  <a:moveTo>
                    <a:pt x="558379" y="455071"/>
                  </a:moveTo>
                  <a:cubicBezTo>
                    <a:pt x="558592" y="455618"/>
                    <a:pt x="558759" y="456177"/>
                    <a:pt x="558894" y="456743"/>
                  </a:cubicBezTo>
                  <a:cubicBezTo>
                    <a:pt x="558514" y="456151"/>
                    <a:pt x="558084" y="455592"/>
                    <a:pt x="557608" y="455071"/>
                  </a:cubicBezTo>
                  <a:close/>
                  <a:moveTo>
                    <a:pt x="551950" y="439255"/>
                  </a:moveTo>
                  <a:cubicBezTo>
                    <a:pt x="551449" y="438760"/>
                    <a:pt x="551018" y="438194"/>
                    <a:pt x="550664" y="437583"/>
                  </a:cubicBezTo>
                  <a:cubicBezTo>
                    <a:pt x="550831" y="438168"/>
                    <a:pt x="551069" y="438728"/>
                    <a:pt x="551371" y="439255"/>
                  </a:cubicBezTo>
                  <a:close/>
                  <a:moveTo>
                    <a:pt x="549828" y="436040"/>
                  </a:moveTo>
                  <a:lnTo>
                    <a:pt x="549828" y="436040"/>
                  </a:lnTo>
                  <a:lnTo>
                    <a:pt x="550150" y="436748"/>
                  </a:lnTo>
                  <a:cubicBezTo>
                    <a:pt x="549828" y="436542"/>
                    <a:pt x="549526" y="436304"/>
                    <a:pt x="549250" y="436040"/>
                  </a:cubicBezTo>
                  <a:close/>
                  <a:moveTo>
                    <a:pt x="502315" y="500334"/>
                  </a:moveTo>
                  <a:cubicBezTo>
                    <a:pt x="502444" y="499936"/>
                    <a:pt x="502444" y="499511"/>
                    <a:pt x="502315" y="499112"/>
                  </a:cubicBezTo>
                  <a:lnTo>
                    <a:pt x="502315" y="499112"/>
                  </a:lnTo>
                  <a:cubicBezTo>
                    <a:pt x="502328" y="499607"/>
                    <a:pt x="502116" y="500083"/>
                    <a:pt x="501737" y="500398"/>
                  </a:cubicBezTo>
                  <a:close/>
                  <a:moveTo>
                    <a:pt x="501737" y="497891"/>
                  </a:moveTo>
                  <a:cubicBezTo>
                    <a:pt x="501865" y="498045"/>
                    <a:pt x="501975" y="498219"/>
                    <a:pt x="502058" y="498405"/>
                  </a:cubicBezTo>
                  <a:cubicBezTo>
                    <a:pt x="501794" y="498187"/>
                    <a:pt x="501486" y="498032"/>
                    <a:pt x="501158" y="497955"/>
                  </a:cubicBezTo>
                  <a:close/>
                  <a:moveTo>
                    <a:pt x="501094" y="497248"/>
                  </a:moveTo>
                  <a:lnTo>
                    <a:pt x="500579" y="496734"/>
                  </a:lnTo>
                  <a:close/>
                  <a:moveTo>
                    <a:pt x="499036" y="495705"/>
                  </a:moveTo>
                  <a:cubicBezTo>
                    <a:pt x="499248" y="495891"/>
                    <a:pt x="499486" y="496046"/>
                    <a:pt x="499744" y="496155"/>
                  </a:cubicBezTo>
                  <a:cubicBezTo>
                    <a:pt x="499287" y="496142"/>
                    <a:pt x="498844" y="496007"/>
                    <a:pt x="498458" y="495769"/>
                  </a:cubicBezTo>
                  <a:close/>
                  <a:moveTo>
                    <a:pt x="497236" y="494869"/>
                  </a:moveTo>
                  <a:lnTo>
                    <a:pt x="498136" y="495255"/>
                  </a:lnTo>
                  <a:close/>
                  <a:moveTo>
                    <a:pt x="493957" y="493712"/>
                  </a:moveTo>
                  <a:lnTo>
                    <a:pt x="494793" y="493712"/>
                  </a:lnTo>
                  <a:close/>
                  <a:moveTo>
                    <a:pt x="495500" y="494162"/>
                  </a:moveTo>
                  <a:lnTo>
                    <a:pt x="496400" y="494162"/>
                  </a:lnTo>
                  <a:close/>
                  <a:moveTo>
                    <a:pt x="492671" y="493455"/>
                  </a:moveTo>
                  <a:cubicBezTo>
                    <a:pt x="492671" y="493455"/>
                    <a:pt x="492671" y="493455"/>
                    <a:pt x="492671" y="493455"/>
                  </a:cubicBezTo>
                  <a:cubicBezTo>
                    <a:pt x="492671" y="493455"/>
                    <a:pt x="492671" y="493455"/>
                    <a:pt x="492671" y="493455"/>
                  </a:cubicBezTo>
                  <a:lnTo>
                    <a:pt x="493507" y="493455"/>
                  </a:lnTo>
                  <a:close/>
                  <a:moveTo>
                    <a:pt x="492671" y="486254"/>
                  </a:moveTo>
                  <a:cubicBezTo>
                    <a:pt x="492697" y="485720"/>
                    <a:pt x="492697" y="485180"/>
                    <a:pt x="492671" y="484646"/>
                  </a:cubicBezTo>
                  <a:cubicBezTo>
                    <a:pt x="492491" y="485212"/>
                    <a:pt x="492273" y="485772"/>
                    <a:pt x="492028" y="486318"/>
                  </a:cubicBezTo>
                  <a:close/>
                  <a:moveTo>
                    <a:pt x="450109" y="647888"/>
                  </a:moveTo>
                  <a:cubicBezTo>
                    <a:pt x="450263" y="648190"/>
                    <a:pt x="450372" y="648518"/>
                    <a:pt x="450430" y="648853"/>
                  </a:cubicBezTo>
                  <a:cubicBezTo>
                    <a:pt x="450173" y="648493"/>
                    <a:pt x="449845" y="648184"/>
                    <a:pt x="449466" y="647953"/>
                  </a:cubicBezTo>
                  <a:close/>
                  <a:moveTo>
                    <a:pt x="450494" y="649238"/>
                  </a:moveTo>
                  <a:lnTo>
                    <a:pt x="450494" y="650460"/>
                  </a:lnTo>
                  <a:close/>
                  <a:moveTo>
                    <a:pt x="448244" y="667562"/>
                  </a:moveTo>
                  <a:lnTo>
                    <a:pt x="447794" y="667948"/>
                  </a:lnTo>
                  <a:close/>
                  <a:moveTo>
                    <a:pt x="446958" y="668784"/>
                  </a:moveTo>
                  <a:lnTo>
                    <a:pt x="446380" y="669427"/>
                  </a:lnTo>
                  <a:close/>
                  <a:moveTo>
                    <a:pt x="445544" y="670391"/>
                  </a:moveTo>
                  <a:lnTo>
                    <a:pt x="444772" y="671355"/>
                  </a:lnTo>
                  <a:close/>
                  <a:moveTo>
                    <a:pt x="449144" y="667112"/>
                  </a:moveTo>
                  <a:cubicBezTo>
                    <a:pt x="449144" y="667112"/>
                    <a:pt x="449530" y="667112"/>
                    <a:pt x="449659" y="666662"/>
                  </a:cubicBezTo>
                  <a:cubicBezTo>
                    <a:pt x="449787" y="666212"/>
                    <a:pt x="448694" y="667176"/>
                    <a:pt x="448501" y="667176"/>
                  </a:cubicBezTo>
                  <a:close/>
                  <a:moveTo>
                    <a:pt x="450945" y="658111"/>
                  </a:moveTo>
                  <a:cubicBezTo>
                    <a:pt x="451041" y="656401"/>
                    <a:pt x="451041" y="654678"/>
                    <a:pt x="450945" y="652968"/>
                  </a:cubicBezTo>
                  <a:cubicBezTo>
                    <a:pt x="450829" y="654716"/>
                    <a:pt x="450617" y="656452"/>
                    <a:pt x="450302" y="658175"/>
                  </a:cubicBezTo>
                  <a:close/>
                  <a:moveTo>
                    <a:pt x="449723" y="666533"/>
                  </a:moveTo>
                  <a:cubicBezTo>
                    <a:pt x="449935" y="666199"/>
                    <a:pt x="450090" y="665826"/>
                    <a:pt x="450173" y="665440"/>
                  </a:cubicBezTo>
                  <a:cubicBezTo>
                    <a:pt x="449877" y="665813"/>
                    <a:pt x="449504" y="666115"/>
                    <a:pt x="449080" y="666341"/>
                  </a:cubicBezTo>
                  <a:close/>
                  <a:moveTo>
                    <a:pt x="450237" y="665119"/>
                  </a:moveTo>
                  <a:cubicBezTo>
                    <a:pt x="450237" y="664605"/>
                    <a:pt x="450237" y="664026"/>
                    <a:pt x="450559" y="663383"/>
                  </a:cubicBezTo>
                  <a:cubicBezTo>
                    <a:pt x="449787" y="664090"/>
                    <a:pt x="449723" y="664669"/>
                    <a:pt x="449594" y="665183"/>
                  </a:cubicBezTo>
                  <a:close/>
                  <a:moveTo>
                    <a:pt x="450559" y="663383"/>
                  </a:moveTo>
                  <a:lnTo>
                    <a:pt x="450559" y="661133"/>
                  </a:lnTo>
                  <a:close/>
                  <a:moveTo>
                    <a:pt x="450559" y="660811"/>
                  </a:moveTo>
                  <a:cubicBezTo>
                    <a:pt x="450559" y="660040"/>
                    <a:pt x="450559" y="659204"/>
                    <a:pt x="450559" y="658368"/>
                  </a:cubicBezTo>
                  <a:cubicBezTo>
                    <a:pt x="450302" y="659268"/>
                    <a:pt x="450237" y="659911"/>
                    <a:pt x="450173" y="660876"/>
                  </a:cubicBezTo>
                  <a:close/>
                  <a:moveTo>
                    <a:pt x="450559" y="650589"/>
                  </a:moveTo>
                  <a:cubicBezTo>
                    <a:pt x="450629" y="651334"/>
                    <a:pt x="450629" y="652093"/>
                    <a:pt x="450559" y="652839"/>
                  </a:cubicBezTo>
                  <a:cubicBezTo>
                    <a:pt x="450456" y="652093"/>
                    <a:pt x="450282" y="651366"/>
                    <a:pt x="450045" y="650653"/>
                  </a:cubicBezTo>
                  <a:close/>
                  <a:moveTo>
                    <a:pt x="461296" y="686143"/>
                  </a:moveTo>
                  <a:lnTo>
                    <a:pt x="460910" y="686143"/>
                  </a:lnTo>
                  <a:close/>
                  <a:moveTo>
                    <a:pt x="459496" y="684986"/>
                  </a:moveTo>
                  <a:lnTo>
                    <a:pt x="458981" y="684986"/>
                  </a:lnTo>
                  <a:close/>
                  <a:moveTo>
                    <a:pt x="457695" y="683957"/>
                  </a:moveTo>
                  <a:lnTo>
                    <a:pt x="457181" y="683957"/>
                  </a:lnTo>
                  <a:close/>
                  <a:moveTo>
                    <a:pt x="456024" y="683185"/>
                  </a:moveTo>
                  <a:lnTo>
                    <a:pt x="455638" y="683185"/>
                  </a:lnTo>
                  <a:close/>
                  <a:moveTo>
                    <a:pt x="487463" y="685243"/>
                  </a:moveTo>
                  <a:cubicBezTo>
                    <a:pt x="487463" y="685243"/>
                    <a:pt x="487463" y="685564"/>
                    <a:pt x="487463" y="685757"/>
                  </a:cubicBezTo>
                  <a:lnTo>
                    <a:pt x="487463" y="685629"/>
                  </a:lnTo>
                  <a:close/>
                  <a:moveTo>
                    <a:pt x="537163" y="693601"/>
                  </a:moveTo>
                  <a:lnTo>
                    <a:pt x="537163" y="693601"/>
                  </a:lnTo>
                  <a:close/>
                  <a:moveTo>
                    <a:pt x="537163" y="694630"/>
                  </a:moveTo>
                  <a:lnTo>
                    <a:pt x="537163" y="694630"/>
                  </a:lnTo>
                  <a:close/>
                  <a:moveTo>
                    <a:pt x="537163" y="692958"/>
                  </a:moveTo>
                  <a:cubicBezTo>
                    <a:pt x="537163" y="692958"/>
                    <a:pt x="537163" y="692958"/>
                    <a:pt x="537163" y="692958"/>
                  </a:cubicBezTo>
                  <a:cubicBezTo>
                    <a:pt x="537163" y="692958"/>
                    <a:pt x="536712" y="693022"/>
                    <a:pt x="536648" y="693022"/>
                  </a:cubicBezTo>
                  <a:close/>
                  <a:moveTo>
                    <a:pt x="567059" y="628665"/>
                  </a:moveTo>
                  <a:lnTo>
                    <a:pt x="567059" y="629050"/>
                  </a:lnTo>
                  <a:close/>
                  <a:moveTo>
                    <a:pt x="566352" y="630079"/>
                  </a:moveTo>
                  <a:lnTo>
                    <a:pt x="566352" y="630465"/>
                  </a:lnTo>
                  <a:close/>
                  <a:moveTo>
                    <a:pt x="565323" y="631750"/>
                  </a:moveTo>
                  <a:lnTo>
                    <a:pt x="565323" y="632136"/>
                  </a:lnTo>
                  <a:close/>
                  <a:moveTo>
                    <a:pt x="564102" y="633551"/>
                  </a:moveTo>
                  <a:lnTo>
                    <a:pt x="564102" y="633872"/>
                  </a:lnTo>
                  <a:close/>
                  <a:moveTo>
                    <a:pt x="562816" y="635287"/>
                  </a:moveTo>
                  <a:lnTo>
                    <a:pt x="562816" y="635287"/>
                  </a:lnTo>
                  <a:close/>
                  <a:moveTo>
                    <a:pt x="549507" y="434240"/>
                  </a:moveTo>
                  <a:cubicBezTo>
                    <a:pt x="549507" y="434240"/>
                    <a:pt x="549507" y="434562"/>
                    <a:pt x="549507" y="434690"/>
                  </a:cubicBezTo>
                  <a:cubicBezTo>
                    <a:pt x="549507" y="434819"/>
                    <a:pt x="548928" y="434176"/>
                    <a:pt x="548993" y="434047"/>
                  </a:cubicBezTo>
                  <a:close/>
                  <a:moveTo>
                    <a:pt x="443872" y="574079"/>
                  </a:moveTo>
                  <a:lnTo>
                    <a:pt x="443872" y="574079"/>
                  </a:lnTo>
                  <a:cubicBezTo>
                    <a:pt x="444316" y="574703"/>
                    <a:pt x="444882" y="575230"/>
                    <a:pt x="445544" y="575622"/>
                  </a:cubicBezTo>
                  <a:cubicBezTo>
                    <a:pt x="444663" y="575268"/>
                    <a:pt x="443898" y="574671"/>
                    <a:pt x="443358" y="573886"/>
                  </a:cubicBezTo>
                  <a:close/>
                  <a:moveTo>
                    <a:pt x="443101" y="572986"/>
                  </a:moveTo>
                  <a:lnTo>
                    <a:pt x="442522" y="571957"/>
                  </a:lnTo>
                  <a:close/>
                  <a:moveTo>
                    <a:pt x="441365" y="570028"/>
                  </a:moveTo>
                  <a:cubicBezTo>
                    <a:pt x="441384" y="569836"/>
                    <a:pt x="441384" y="569643"/>
                    <a:pt x="441365" y="569450"/>
                  </a:cubicBezTo>
                  <a:cubicBezTo>
                    <a:pt x="441210" y="569623"/>
                    <a:pt x="441043" y="569771"/>
                    <a:pt x="440850" y="569900"/>
                  </a:cubicBezTo>
                  <a:close/>
                  <a:moveTo>
                    <a:pt x="439886" y="679778"/>
                  </a:moveTo>
                  <a:cubicBezTo>
                    <a:pt x="439783" y="680241"/>
                    <a:pt x="439783" y="680730"/>
                    <a:pt x="439886" y="681192"/>
                  </a:cubicBezTo>
                  <a:cubicBezTo>
                    <a:pt x="439577" y="680710"/>
                    <a:pt x="439397" y="680157"/>
                    <a:pt x="439372" y="679585"/>
                  </a:cubicBezTo>
                  <a:close/>
                  <a:moveTo>
                    <a:pt x="444065" y="672449"/>
                  </a:moveTo>
                  <a:lnTo>
                    <a:pt x="442908" y="674184"/>
                  </a:lnTo>
                  <a:close/>
                  <a:moveTo>
                    <a:pt x="442265" y="675084"/>
                  </a:moveTo>
                  <a:lnTo>
                    <a:pt x="441365" y="676692"/>
                  </a:lnTo>
                  <a:close/>
                  <a:moveTo>
                    <a:pt x="440850" y="677656"/>
                  </a:moveTo>
                  <a:cubicBezTo>
                    <a:pt x="440613" y="678093"/>
                    <a:pt x="440394" y="678544"/>
                    <a:pt x="440207" y="679006"/>
                  </a:cubicBezTo>
                  <a:cubicBezTo>
                    <a:pt x="440220" y="678492"/>
                    <a:pt x="440259" y="677978"/>
                    <a:pt x="440336" y="677463"/>
                  </a:cubicBezTo>
                  <a:close/>
                  <a:moveTo>
                    <a:pt x="449466" y="688843"/>
                  </a:moveTo>
                  <a:lnTo>
                    <a:pt x="449466" y="688843"/>
                  </a:lnTo>
                  <a:close/>
                  <a:moveTo>
                    <a:pt x="450880" y="686143"/>
                  </a:moveTo>
                  <a:lnTo>
                    <a:pt x="450880" y="686143"/>
                  </a:lnTo>
                  <a:close/>
                  <a:moveTo>
                    <a:pt x="474926" y="709289"/>
                  </a:moveTo>
                  <a:lnTo>
                    <a:pt x="474926" y="709289"/>
                  </a:lnTo>
                  <a:close/>
                  <a:moveTo>
                    <a:pt x="538320" y="698616"/>
                  </a:moveTo>
                  <a:cubicBezTo>
                    <a:pt x="538403" y="699388"/>
                    <a:pt x="538403" y="700159"/>
                    <a:pt x="538320" y="700931"/>
                  </a:cubicBezTo>
                  <a:cubicBezTo>
                    <a:pt x="538249" y="700101"/>
                    <a:pt x="538076" y="699278"/>
                    <a:pt x="537806" y="698487"/>
                  </a:cubicBezTo>
                  <a:close/>
                  <a:moveTo>
                    <a:pt x="537806" y="696559"/>
                  </a:moveTo>
                  <a:cubicBezTo>
                    <a:pt x="537806" y="697201"/>
                    <a:pt x="538127" y="697844"/>
                    <a:pt x="538320" y="698487"/>
                  </a:cubicBezTo>
                  <a:cubicBezTo>
                    <a:pt x="537613" y="697652"/>
                    <a:pt x="537420" y="697009"/>
                    <a:pt x="537291" y="696366"/>
                  </a:cubicBezTo>
                  <a:close/>
                  <a:moveTo>
                    <a:pt x="603899" y="530938"/>
                  </a:moveTo>
                  <a:lnTo>
                    <a:pt x="603899" y="530938"/>
                  </a:lnTo>
                  <a:close/>
                  <a:moveTo>
                    <a:pt x="604800" y="530938"/>
                  </a:moveTo>
                  <a:lnTo>
                    <a:pt x="604800" y="530938"/>
                  </a:lnTo>
                  <a:close/>
                  <a:moveTo>
                    <a:pt x="716221" y="803158"/>
                  </a:moveTo>
                  <a:lnTo>
                    <a:pt x="715320" y="803608"/>
                  </a:lnTo>
                  <a:close/>
                  <a:moveTo>
                    <a:pt x="677644" y="823153"/>
                  </a:moveTo>
                  <a:lnTo>
                    <a:pt x="677130" y="823153"/>
                  </a:lnTo>
                  <a:close/>
                  <a:moveTo>
                    <a:pt x="676037" y="823860"/>
                  </a:moveTo>
                  <a:lnTo>
                    <a:pt x="675266" y="824182"/>
                  </a:lnTo>
                  <a:close/>
                  <a:moveTo>
                    <a:pt x="674623" y="824439"/>
                  </a:moveTo>
                  <a:lnTo>
                    <a:pt x="673722" y="824439"/>
                  </a:lnTo>
                  <a:close/>
                  <a:moveTo>
                    <a:pt x="649805" y="874138"/>
                  </a:moveTo>
                  <a:lnTo>
                    <a:pt x="648905" y="873752"/>
                  </a:lnTo>
                  <a:close/>
                  <a:moveTo>
                    <a:pt x="648391" y="829132"/>
                  </a:moveTo>
                  <a:cubicBezTo>
                    <a:pt x="648358" y="829389"/>
                    <a:pt x="648358" y="829647"/>
                    <a:pt x="648391" y="829904"/>
                  </a:cubicBezTo>
                  <a:cubicBezTo>
                    <a:pt x="648114" y="829685"/>
                    <a:pt x="647876" y="829428"/>
                    <a:pt x="647684" y="829132"/>
                  </a:cubicBezTo>
                  <a:close/>
                  <a:moveTo>
                    <a:pt x="646333" y="847649"/>
                  </a:moveTo>
                  <a:cubicBezTo>
                    <a:pt x="646372" y="847797"/>
                    <a:pt x="646372" y="847951"/>
                    <a:pt x="646333" y="848099"/>
                  </a:cubicBezTo>
                  <a:cubicBezTo>
                    <a:pt x="646179" y="847848"/>
                    <a:pt x="645915" y="847681"/>
                    <a:pt x="645626" y="847649"/>
                  </a:cubicBezTo>
                  <a:close/>
                  <a:moveTo>
                    <a:pt x="645819" y="850028"/>
                  </a:moveTo>
                  <a:cubicBezTo>
                    <a:pt x="645845" y="850195"/>
                    <a:pt x="645845" y="850375"/>
                    <a:pt x="645819" y="850542"/>
                  </a:cubicBezTo>
                  <a:cubicBezTo>
                    <a:pt x="645639" y="850304"/>
                    <a:pt x="645395" y="850131"/>
                    <a:pt x="645112" y="850028"/>
                  </a:cubicBezTo>
                  <a:close/>
                  <a:moveTo>
                    <a:pt x="646848" y="872916"/>
                  </a:moveTo>
                  <a:lnTo>
                    <a:pt x="645498" y="872273"/>
                  </a:lnTo>
                  <a:close/>
                  <a:moveTo>
                    <a:pt x="646848" y="845334"/>
                  </a:moveTo>
                  <a:cubicBezTo>
                    <a:pt x="646848" y="845334"/>
                    <a:pt x="646848" y="844691"/>
                    <a:pt x="646848" y="844370"/>
                  </a:cubicBezTo>
                  <a:cubicBezTo>
                    <a:pt x="646848" y="844049"/>
                    <a:pt x="646012" y="845013"/>
                    <a:pt x="646012" y="845334"/>
                  </a:cubicBezTo>
                  <a:close/>
                  <a:moveTo>
                    <a:pt x="647169" y="842184"/>
                  </a:moveTo>
                  <a:cubicBezTo>
                    <a:pt x="647169" y="841734"/>
                    <a:pt x="647169" y="841284"/>
                    <a:pt x="647169" y="840770"/>
                  </a:cubicBezTo>
                  <a:cubicBezTo>
                    <a:pt x="646398" y="841284"/>
                    <a:pt x="646333" y="841734"/>
                    <a:pt x="646333" y="842184"/>
                  </a:cubicBezTo>
                  <a:close/>
                  <a:moveTo>
                    <a:pt x="647169" y="838648"/>
                  </a:moveTo>
                  <a:cubicBezTo>
                    <a:pt x="647169" y="838005"/>
                    <a:pt x="647169" y="837426"/>
                    <a:pt x="647169" y="836848"/>
                  </a:cubicBezTo>
                  <a:close/>
                  <a:moveTo>
                    <a:pt x="647169" y="835112"/>
                  </a:moveTo>
                  <a:cubicBezTo>
                    <a:pt x="647169" y="834469"/>
                    <a:pt x="647169" y="833890"/>
                    <a:pt x="647169" y="833376"/>
                  </a:cubicBezTo>
                  <a:cubicBezTo>
                    <a:pt x="646912" y="833890"/>
                    <a:pt x="646912" y="834469"/>
                    <a:pt x="646848" y="835112"/>
                  </a:cubicBezTo>
                  <a:close/>
                  <a:moveTo>
                    <a:pt x="647169" y="832797"/>
                  </a:moveTo>
                  <a:cubicBezTo>
                    <a:pt x="647118" y="832328"/>
                    <a:pt x="647118" y="831852"/>
                    <a:pt x="647169" y="831383"/>
                  </a:cubicBezTo>
                  <a:cubicBezTo>
                    <a:pt x="647073" y="831846"/>
                    <a:pt x="647034" y="832321"/>
                    <a:pt x="647041" y="832797"/>
                  </a:cubicBezTo>
                  <a:close/>
                  <a:moveTo>
                    <a:pt x="647876" y="828682"/>
                  </a:moveTo>
                  <a:cubicBezTo>
                    <a:pt x="647876" y="827782"/>
                    <a:pt x="647876" y="826754"/>
                    <a:pt x="648262" y="825725"/>
                  </a:cubicBezTo>
                  <a:cubicBezTo>
                    <a:pt x="648005" y="827075"/>
                    <a:pt x="647876" y="827782"/>
                    <a:pt x="647748" y="828682"/>
                  </a:cubicBezTo>
                  <a:close/>
                  <a:moveTo>
                    <a:pt x="641447" y="870409"/>
                  </a:moveTo>
                  <a:lnTo>
                    <a:pt x="643183" y="871309"/>
                  </a:lnTo>
                  <a:close/>
                  <a:moveTo>
                    <a:pt x="844679" y="1013527"/>
                  </a:moveTo>
                  <a:lnTo>
                    <a:pt x="845515" y="1013527"/>
                  </a:lnTo>
                  <a:close/>
                  <a:moveTo>
                    <a:pt x="842043" y="1014298"/>
                  </a:moveTo>
                  <a:lnTo>
                    <a:pt x="842751" y="1014298"/>
                  </a:lnTo>
                  <a:close/>
                  <a:moveTo>
                    <a:pt x="891550" y="963635"/>
                  </a:moveTo>
                  <a:lnTo>
                    <a:pt x="891550" y="963635"/>
                  </a:lnTo>
                  <a:close/>
                  <a:moveTo>
                    <a:pt x="889942" y="963635"/>
                  </a:moveTo>
                  <a:lnTo>
                    <a:pt x="891100" y="963635"/>
                  </a:lnTo>
                  <a:cubicBezTo>
                    <a:pt x="889621" y="963635"/>
                    <a:pt x="887435" y="963635"/>
                    <a:pt x="884670" y="963185"/>
                  </a:cubicBezTo>
                  <a:close/>
                  <a:moveTo>
                    <a:pt x="884606" y="963249"/>
                  </a:moveTo>
                  <a:lnTo>
                    <a:pt x="882999" y="963249"/>
                  </a:lnTo>
                  <a:close/>
                  <a:moveTo>
                    <a:pt x="882291" y="963249"/>
                  </a:moveTo>
                  <a:lnTo>
                    <a:pt x="880877" y="963249"/>
                  </a:lnTo>
                  <a:close/>
                  <a:moveTo>
                    <a:pt x="879720" y="963249"/>
                  </a:moveTo>
                  <a:lnTo>
                    <a:pt x="878498" y="963249"/>
                  </a:lnTo>
                  <a:close/>
                  <a:moveTo>
                    <a:pt x="876826" y="962928"/>
                  </a:moveTo>
                  <a:lnTo>
                    <a:pt x="876826" y="962928"/>
                  </a:lnTo>
                  <a:close/>
                  <a:moveTo>
                    <a:pt x="868725" y="961899"/>
                  </a:moveTo>
                  <a:lnTo>
                    <a:pt x="868725" y="961899"/>
                  </a:lnTo>
                  <a:close/>
                  <a:moveTo>
                    <a:pt x="866668" y="961899"/>
                  </a:moveTo>
                  <a:lnTo>
                    <a:pt x="866668" y="961899"/>
                  </a:lnTo>
                  <a:close/>
                  <a:moveTo>
                    <a:pt x="864803" y="961899"/>
                  </a:moveTo>
                  <a:lnTo>
                    <a:pt x="864289" y="961899"/>
                  </a:lnTo>
                  <a:close/>
                  <a:moveTo>
                    <a:pt x="863260" y="961578"/>
                  </a:moveTo>
                  <a:lnTo>
                    <a:pt x="863260" y="961578"/>
                  </a:lnTo>
                  <a:close/>
                  <a:moveTo>
                    <a:pt x="862103" y="961578"/>
                  </a:moveTo>
                  <a:lnTo>
                    <a:pt x="862103" y="961578"/>
                  </a:lnTo>
                  <a:close/>
                  <a:moveTo>
                    <a:pt x="871040" y="1006583"/>
                  </a:moveTo>
                  <a:cubicBezTo>
                    <a:pt x="864611" y="1008640"/>
                    <a:pt x="858181" y="1010826"/>
                    <a:pt x="852266" y="1012562"/>
                  </a:cubicBezTo>
                  <a:lnTo>
                    <a:pt x="851109" y="1012948"/>
                  </a:lnTo>
                  <a:cubicBezTo>
                    <a:pt x="857024" y="1010055"/>
                    <a:pt x="864289" y="1007740"/>
                    <a:pt x="871040" y="1005490"/>
                  </a:cubicBezTo>
                  <a:close/>
                  <a:moveTo>
                    <a:pt x="890328" y="999768"/>
                  </a:moveTo>
                  <a:lnTo>
                    <a:pt x="889621" y="1000089"/>
                  </a:lnTo>
                  <a:close/>
                  <a:moveTo>
                    <a:pt x="889299" y="1000218"/>
                  </a:moveTo>
                  <a:lnTo>
                    <a:pt x="888142" y="1000668"/>
                  </a:lnTo>
                  <a:close/>
                  <a:moveTo>
                    <a:pt x="887756" y="1000861"/>
                  </a:moveTo>
                  <a:lnTo>
                    <a:pt x="885635" y="1001632"/>
                  </a:lnTo>
                  <a:close/>
                  <a:moveTo>
                    <a:pt x="885313" y="1001761"/>
                  </a:moveTo>
                  <a:lnTo>
                    <a:pt x="882934" y="1002597"/>
                  </a:lnTo>
                  <a:close/>
                  <a:moveTo>
                    <a:pt x="882291" y="1002790"/>
                  </a:moveTo>
                  <a:lnTo>
                    <a:pt x="879334" y="1003818"/>
                  </a:lnTo>
                  <a:close/>
                  <a:moveTo>
                    <a:pt x="879141" y="1003883"/>
                  </a:moveTo>
                  <a:lnTo>
                    <a:pt x="875669" y="1005040"/>
                  </a:lnTo>
                  <a:close/>
                  <a:moveTo>
                    <a:pt x="874833" y="1005362"/>
                  </a:moveTo>
                  <a:lnTo>
                    <a:pt x="871747" y="1006326"/>
                  </a:lnTo>
                  <a:close/>
                  <a:moveTo>
                    <a:pt x="847894" y="1013913"/>
                  </a:moveTo>
                  <a:lnTo>
                    <a:pt x="849309" y="1013462"/>
                  </a:lnTo>
                  <a:close/>
                  <a:moveTo>
                    <a:pt x="877984" y="769275"/>
                  </a:moveTo>
                  <a:cubicBezTo>
                    <a:pt x="876055" y="772168"/>
                    <a:pt x="861782" y="774804"/>
                    <a:pt x="851109" y="775126"/>
                  </a:cubicBezTo>
                  <a:cubicBezTo>
                    <a:pt x="840436" y="775447"/>
                    <a:pt x="839729" y="761560"/>
                    <a:pt x="828349" y="761560"/>
                  </a:cubicBezTo>
                  <a:cubicBezTo>
                    <a:pt x="820370" y="761135"/>
                    <a:pt x="813934" y="754867"/>
                    <a:pt x="813304" y="746901"/>
                  </a:cubicBezTo>
                  <a:cubicBezTo>
                    <a:pt x="813105" y="744252"/>
                    <a:pt x="813883" y="741622"/>
                    <a:pt x="815490" y="739507"/>
                  </a:cubicBezTo>
                  <a:cubicBezTo>
                    <a:pt x="821920" y="731792"/>
                    <a:pt x="826484" y="719704"/>
                    <a:pt x="822820" y="713082"/>
                  </a:cubicBezTo>
                  <a:cubicBezTo>
                    <a:pt x="819438" y="708074"/>
                    <a:pt x="815747" y="703284"/>
                    <a:pt x="811761" y="698745"/>
                  </a:cubicBezTo>
                  <a:cubicBezTo>
                    <a:pt x="804753" y="690193"/>
                    <a:pt x="797295" y="680742"/>
                    <a:pt x="797488" y="677078"/>
                  </a:cubicBezTo>
                  <a:cubicBezTo>
                    <a:pt x="797874" y="670648"/>
                    <a:pt x="800446" y="666791"/>
                    <a:pt x="792730" y="660168"/>
                  </a:cubicBezTo>
                  <a:cubicBezTo>
                    <a:pt x="785015" y="653546"/>
                    <a:pt x="793437" y="649110"/>
                    <a:pt x="799160" y="642166"/>
                  </a:cubicBezTo>
                  <a:cubicBezTo>
                    <a:pt x="804882" y="635222"/>
                    <a:pt x="814526" y="633165"/>
                    <a:pt x="821148" y="628729"/>
                  </a:cubicBezTo>
                  <a:lnTo>
                    <a:pt x="821148" y="628729"/>
                  </a:lnTo>
                  <a:cubicBezTo>
                    <a:pt x="821913" y="628227"/>
                    <a:pt x="822646" y="627668"/>
                    <a:pt x="823334" y="627057"/>
                  </a:cubicBezTo>
                  <a:cubicBezTo>
                    <a:pt x="830393" y="620583"/>
                    <a:pt x="839928" y="617509"/>
                    <a:pt x="849437" y="618635"/>
                  </a:cubicBezTo>
                  <a:cubicBezTo>
                    <a:pt x="857860" y="620821"/>
                    <a:pt x="864868" y="617156"/>
                    <a:pt x="868725" y="622299"/>
                  </a:cubicBezTo>
                  <a:cubicBezTo>
                    <a:pt x="872583" y="627443"/>
                    <a:pt x="868725" y="637023"/>
                    <a:pt x="870204" y="640687"/>
                  </a:cubicBezTo>
                  <a:cubicBezTo>
                    <a:pt x="871683" y="644352"/>
                    <a:pt x="863775" y="644738"/>
                    <a:pt x="858053" y="643966"/>
                  </a:cubicBezTo>
                  <a:cubicBezTo>
                    <a:pt x="852330" y="643195"/>
                    <a:pt x="841143" y="646217"/>
                    <a:pt x="842622" y="649496"/>
                  </a:cubicBezTo>
                  <a:cubicBezTo>
                    <a:pt x="844101" y="652775"/>
                    <a:pt x="848151" y="660554"/>
                    <a:pt x="840822" y="656504"/>
                  </a:cubicBezTo>
                  <a:cubicBezTo>
                    <a:pt x="833492" y="652453"/>
                    <a:pt x="830535" y="660490"/>
                    <a:pt x="834393" y="660490"/>
                  </a:cubicBezTo>
                  <a:cubicBezTo>
                    <a:pt x="838250" y="660490"/>
                    <a:pt x="843908" y="665312"/>
                    <a:pt x="843908" y="668591"/>
                  </a:cubicBezTo>
                  <a:cubicBezTo>
                    <a:pt x="843908" y="671870"/>
                    <a:pt x="844294" y="679264"/>
                    <a:pt x="847959" y="678171"/>
                  </a:cubicBezTo>
                  <a:cubicBezTo>
                    <a:pt x="851623" y="677078"/>
                    <a:pt x="851623" y="683636"/>
                    <a:pt x="856767" y="683314"/>
                  </a:cubicBezTo>
                  <a:cubicBezTo>
                    <a:pt x="861910" y="682993"/>
                    <a:pt x="866668" y="684793"/>
                    <a:pt x="862682" y="689744"/>
                  </a:cubicBezTo>
                  <a:cubicBezTo>
                    <a:pt x="858696" y="694694"/>
                    <a:pt x="865189" y="707746"/>
                    <a:pt x="866668" y="704788"/>
                  </a:cubicBezTo>
                  <a:cubicBezTo>
                    <a:pt x="867632" y="702924"/>
                    <a:pt x="866668" y="698938"/>
                    <a:pt x="868275" y="696366"/>
                  </a:cubicBezTo>
                  <a:cubicBezTo>
                    <a:pt x="869111" y="694887"/>
                    <a:pt x="870783" y="693858"/>
                    <a:pt x="874062" y="694180"/>
                  </a:cubicBezTo>
                  <a:cubicBezTo>
                    <a:pt x="882870" y="694887"/>
                    <a:pt x="878819" y="705174"/>
                    <a:pt x="883577" y="705560"/>
                  </a:cubicBezTo>
                  <a:cubicBezTo>
                    <a:pt x="888335" y="705946"/>
                    <a:pt x="893864" y="713275"/>
                    <a:pt x="889492" y="712889"/>
                  </a:cubicBezTo>
                  <a:cubicBezTo>
                    <a:pt x="885120" y="712503"/>
                    <a:pt x="881391" y="716940"/>
                    <a:pt x="876633" y="715461"/>
                  </a:cubicBezTo>
                  <a:cubicBezTo>
                    <a:pt x="871876" y="713982"/>
                    <a:pt x="866732" y="710317"/>
                    <a:pt x="865254" y="715461"/>
                  </a:cubicBezTo>
                  <a:cubicBezTo>
                    <a:pt x="863775" y="720604"/>
                    <a:pt x="861975" y="726134"/>
                    <a:pt x="867825" y="725748"/>
                  </a:cubicBezTo>
                  <a:cubicBezTo>
                    <a:pt x="873676" y="725362"/>
                    <a:pt x="872583" y="729413"/>
                    <a:pt x="868597" y="733463"/>
                  </a:cubicBezTo>
                  <a:cubicBezTo>
                    <a:pt x="864611" y="737514"/>
                    <a:pt x="875026" y="732692"/>
                    <a:pt x="875541" y="736421"/>
                  </a:cubicBezTo>
                  <a:cubicBezTo>
                    <a:pt x="876055" y="740150"/>
                    <a:pt x="879591" y="740471"/>
                    <a:pt x="878112" y="746322"/>
                  </a:cubicBezTo>
                  <a:cubicBezTo>
                    <a:pt x="877534" y="751858"/>
                    <a:pt x="877534" y="757438"/>
                    <a:pt x="878112" y="762974"/>
                  </a:cubicBezTo>
                  <a:cubicBezTo>
                    <a:pt x="878357" y="764704"/>
                    <a:pt x="878337" y="766459"/>
                    <a:pt x="878048" y="768182"/>
                  </a:cubicBezTo>
                  <a:close/>
                  <a:moveTo>
                    <a:pt x="966645" y="870666"/>
                  </a:moveTo>
                  <a:lnTo>
                    <a:pt x="967095" y="871245"/>
                  </a:lnTo>
                  <a:close/>
                  <a:moveTo>
                    <a:pt x="966002" y="869573"/>
                  </a:moveTo>
                  <a:cubicBezTo>
                    <a:pt x="966002" y="869573"/>
                    <a:pt x="966002" y="869573"/>
                    <a:pt x="966002" y="869959"/>
                  </a:cubicBezTo>
                  <a:cubicBezTo>
                    <a:pt x="966002" y="870345"/>
                    <a:pt x="966066" y="868609"/>
                    <a:pt x="966066" y="868480"/>
                  </a:cubicBezTo>
                  <a:close/>
                  <a:moveTo>
                    <a:pt x="1032610" y="761109"/>
                  </a:moveTo>
                  <a:cubicBezTo>
                    <a:pt x="1034796" y="762357"/>
                    <a:pt x="1037297" y="762942"/>
                    <a:pt x="1039811" y="762781"/>
                  </a:cubicBezTo>
                  <a:cubicBezTo>
                    <a:pt x="1037201" y="762646"/>
                    <a:pt x="1034693" y="761682"/>
                    <a:pt x="1032675" y="760017"/>
                  </a:cubicBezTo>
                  <a:close/>
                  <a:moveTo>
                    <a:pt x="1052477" y="766253"/>
                  </a:moveTo>
                  <a:cubicBezTo>
                    <a:pt x="1052078" y="766054"/>
                    <a:pt x="1051635" y="765944"/>
                    <a:pt x="1051191" y="765932"/>
                  </a:cubicBezTo>
                  <a:cubicBezTo>
                    <a:pt x="1051570" y="765565"/>
                    <a:pt x="1052033" y="765301"/>
                    <a:pt x="1052541" y="765160"/>
                  </a:cubicBezTo>
                  <a:close/>
                  <a:moveTo>
                    <a:pt x="1053891" y="766896"/>
                  </a:moveTo>
                  <a:lnTo>
                    <a:pt x="1052991" y="766446"/>
                  </a:lnTo>
                  <a:close/>
                  <a:moveTo>
                    <a:pt x="1054470" y="766896"/>
                  </a:moveTo>
                  <a:lnTo>
                    <a:pt x="1055434" y="767475"/>
                  </a:lnTo>
                  <a:close/>
                  <a:moveTo>
                    <a:pt x="1059678" y="769725"/>
                  </a:moveTo>
                  <a:cubicBezTo>
                    <a:pt x="1059974" y="769789"/>
                    <a:pt x="1060282" y="769789"/>
                    <a:pt x="1060578" y="769725"/>
                  </a:cubicBezTo>
                  <a:cubicBezTo>
                    <a:pt x="1060263" y="769622"/>
                    <a:pt x="1059974" y="769448"/>
                    <a:pt x="1059742" y="769211"/>
                  </a:cubicBezTo>
                  <a:close/>
                  <a:moveTo>
                    <a:pt x="1061028" y="769725"/>
                  </a:moveTo>
                  <a:cubicBezTo>
                    <a:pt x="1061465" y="769513"/>
                    <a:pt x="1061812" y="769146"/>
                    <a:pt x="1061992" y="768696"/>
                  </a:cubicBezTo>
                  <a:cubicBezTo>
                    <a:pt x="1061710" y="768812"/>
                    <a:pt x="1061401" y="768857"/>
                    <a:pt x="1061092" y="768825"/>
                  </a:cubicBezTo>
                  <a:close/>
                  <a:moveTo>
                    <a:pt x="1104234" y="774290"/>
                  </a:moveTo>
                  <a:lnTo>
                    <a:pt x="1104683" y="774290"/>
                  </a:lnTo>
                  <a:close/>
                  <a:moveTo>
                    <a:pt x="1105648" y="774290"/>
                  </a:moveTo>
                  <a:lnTo>
                    <a:pt x="1105648" y="774290"/>
                  </a:lnTo>
                  <a:close/>
                  <a:moveTo>
                    <a:pt x="1107898" y="773968"/>
                  </a:moveTo>
                  <a:lnTo>
                    <a:pt x="1107320" y="773968"/>
                  </a:lnTo>
                  <a:close/>
                  <a:moveTo>
                    <a:pt x="1109184" y="773647"/>
                  </a:moveTo>
                  <a:lnTo>
                    <a:pt x="1110213" y="773261"/>
                  </a:lnTo>
                  <a:lnTo>
                    <a:pt x="1109248" y="773582"/>
                  </a:lnTo>
                  <a:close/>
                  <a:moveTo>
                    <a:pt x="1138695" y="766574"/>
                  </a:moveTo>
                  <a:lnTo>
                    <a:pt x="1137730" y="766574"/>
                  </a:lnTo>
                  <a:close/>
                  <a:moveTo>
                    <a:pt x="1136445" y="766060"/>
                  </a:moveTo>
                  <a:lnTo>
                    <a:pt x="1136445" y="766060"/>
                  </a:lnTo>
                  <a:close/>
                  <a:moveTo>
                    <a:pt x="1128279" y="762331"/>
                  </a:moveTo>
                  <a:cubicBezTo>
                    <a:pt x="1124975" y="763630"/>
                    <a:pt x="1121979" y="765604"/>
                    <a:pt x="1119471" y="768117"/>
                  </a:cubicBezTo>
                  <a:cubicBezTo>
                    <a:pt x="1121934" y="765359"/>
                    <a:pt x="1124962" y="763167"/>
                    <a:pt x="1128344" y="761688"/>
                  </a:cubicBezTo>
                  <a:close/>
                  <a:moveTo>
                    <a:pt x="1289978" y="577872"/>
                  </a:moveTo>
                  <a:lnTo>
                    <a:pt x="1289978" y="577872"/>
                  </a:lnTo>
                  <a:close/>
                  <a:moveTo>
                    <a:pt x="1644429" y="570864"/>
                  </a:moveTo>
                  <a:lnTo>
                    <a:pt x="1644429" y="570864"/>
                  </a:lnTo>
                  <a:close/>
                  <a:moveTo>
                    <a:pt x="1512499" y="529974"/>
                  </a:moveTo>
                  <a:cubicBezTo>
                    <a:pt x="1517449" y="518979"/>
                    <a:pt x="1536288" y="513321"/>
                    <a:pt x="1545610" y="498598"/>
                  </a:cubicBezTo>
                  <a:cubicBezTo>
                    <a:pt x="1552039" y="488118"/>
                    <a:pt x="1557697" y="472109"/>
                    <a:pt x="1561555" y="473202"/>
                  </a:cubicBezTo>
                  <a:cubicBezTo>
                    <a:pt x="1565412" y="474295"/>
                    <a:pt x="1558276" y="507921"/>
                    <a:pt x="1547796" y="517308"/>
                  </a:cubicBezTo>
                  <a:cubicBezTo>
                    <a:pt x="1537316" y="526695"/>
                    <a:pt x="1516356" y="528880"/>
                    <a:pt x="1516356" y="536596"/>
                  </a:cubicBezTo>
                  <a:cubicBezTo>
                    <a:pt x="1516356" y="544311"/>
                    <a:pt x="1491025" y="548169"/>
                    <a:pt x="1488839" y="544890"/>
                  </a:cubicBezTo>
                  <a:cubicBezTo>
                    <a:pt x="1486653" y="541611"/>
                    <a:pt x="1507612" y="540389"/>
                    <a:pt x="1512563" y="529331"/>
                  </a:cubicBezTo>
                  <a:close/>
                  <a:moveTo>
                    <a:pt x="1301165" y="582887"/>
                  </a:moveTo>
                  <a:lnTo>
                    <a:pt x="1301165" y="582887"/>
                  </a:lnTo>
                  <a:close/>
                  <a:moveTo>
                    <a:pt x="1641922" y="570864"/>
                  </a:moveTo>
                  <a:cubicBezTo>
                    <a:pt x="1641369" y="570794"/>
                    <a:pt x="1640803" y="570794"/>
                    <a:pt x="1640250" y="570864"/>
                  </a:cubicBezTo>
                  <a:cubicBezTo>
                    <a:pt x="1640836" y="570556"/>
                    <a:pt x="1641465" y="570337"/>
                    <a:pt x="1642115" y="570221"/>
                  </a:cubicBezTo>
                  <a:close/>
                  <a:moveTo>
                    <a:pt x="1644494" y="570864"/>
                  </a:moveTo>
                  <a:cubicBezTo>
                    <a:pt x="1646127" y="571038"/>
                    <a:pt x="1647721" y="571424"/>
                    <a:pt x="1649251" y="572022"/>
                  </a:cubicBezTo>
                  <a:cubicBezTo>
                    <a:pt x="1647818" y="571218"/>
                    <a:pt x="1646281" y="570614"/>
                    <a:pt x="1644687" y="570221"/>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99" name="Freeform 151">
              <a:extLst>
                <a:ext uri="{FF2B5EF4-FFF2-40B4-BE49-F238E27FC236}">
                  <a16:creationId xmlns:a16="http://schemas.microsoft.com/office/drawing/2014/main" id="{E507316F-663B-998F-CD44-5EC4EF3A4D0C}"/>
                </a:ext>
              </a:extLst>
            </p:cNvPr>
            <p:cNvSpPr/>
            <p:nvPr/>
          </p:nvSpPr>
          <p:spPr>
            <a:xfrm>
              <a:off x="4958540" y="1605171"/>
              <a:ext cx="38576" cy="6429"/>
            </a:xfrm>
            <a:custGeom>
              <a:avLst/>
              <a:gdLst>
                <a:gd name="connsiteX0" fmla="*/ 20503 w 38576"/>
                <a:gd name="connsiteY0" fmla="*/ 7509 h 6429"/>
                <a:gd name="connsiteX1" fmla="*/ 41463 w 38576"/>
                <a:gd name="connsiteY1" fmla="*/ 3459 h 6429"/>
                <a:gd name="connsiteX2" fmla="*/ 19410 w 38576"/>
                <a:gd name="connsiteY2" fmla="*/ 1980 h 6429"/>
                <a:gd name="connsiteX3" fmla="*/ 122 w 38576"/>
                <a:gd name="connsiteY3" fmla="*/ 6738 h 6429"/>
                <a:gd name="connsiteX4" fmla="*/ 20285 w 38576"/>
                <a:gd name="connsiteY4" fmla="*/ 7715 h 6429"/>
                <a:gd name="connsiteX5" fmla="*/ 20503 w 38576"/>
                <a:gd name="connsiteY5" fmla="*/ 7509 h 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6429">
                  <a:moveTo>
                    <a:pt x="20503" y="7509"/>
                  </a:moveTo>
                  <a:cubicBezTo>
                    <a:pt x="28990" y="-206"/>
                    <a:pt x="39791" y="7124"/>
                    <a:pt x="41463" y="3459"/>
                  </a:cubicBezTo>
                  <a:cubicBezTo>
                    <a:pt x="43135" y="-206"/>
                    <a:pt x="25647" y="-1363"/>
                    <a:pt x="19410" y="1980"/>
                  </a:cubicBezTo>
                  <a:cubicBezTo>
                    <a:pt x="13174" y="5323"/>
                    <a:pt x="-1485" y="2623"/>
                    <a:pt x="122" y="6738"/>
                  </a:cubicBezTo>
                  <a:cubicBezTo>
                    <a:pt x="5420" y="12576"/>
                    <a:pt x="14447" y="13013"/>
                    <a:pt x="20285" y="7715"/>
                  </a:cubicBezTo>
                  <a:cubicBezTo>
                    <a:pt x="20355" y="7644"/>
                    <a:pt x="20433" y="7580"/>
                    <a:pt x="20503" y="7509"/>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200" name="Freeform 152">
              <a:extLst>
                <a:ext uri="{FF2B5EF4-FFF2-40B4-BE49-F238E27FC236}">
                  <a16:creationId xmlns:a16="http://schemas.microsoft.com/office/drawing/2014/main" id="{964B959F-52FF-0417-EC3E-D77680C61201}"/>
                </a:ext>
              </a:extLst>
            </p:cNvPr>
            <p:cNvSpPr/>
            <p:nvPr/>
          </p:nvSpPr>
          <p:spPr>
            <a:xfrm>
              <a:off x="4995345" y="1893023"/>
              <a:ext cx="25718" cy="12859"/>
            </a:xfrm>
            <a:custGeom>
              <a:avLst/>
              <a:gdLst>
                <a:gd name="connsiteX0" fmla="*/ 2409 w 25717"/>
                <a:gd name="connsiteY0" fmla="*/ 13222 h 12858"/>
                <a:gd name="connsiteX1" fmla="*/ 25619 w 25717"/>
                <a:gd name="connsiteY1" fmla="*/ 8465 h 12858"/>
                <a:gd name="connsiteX2" fmla="*/ 14560 w 25717"/>
                <a:gd name="connsiteY2" fmla="*/ 363 h 12858"/>
                <a:gd name="connsiteX3" fmla="*/ 2409 w 25717"/>
                <a:gd name="connsiteY3" fmla="*/ 13222 h 12858"/>
              </a:gdLst>
              <a:ahLst/>
              <a:cxnLst>
                <a:cxn ang="0">
                  <a:pos x="connsiteX0" y="connsiteY0"/>
                </a:cxn>
                <a:cxn ang="0">
                  <a:pos x="connsiteX1" y="connsiteY1"/>
                </a:cxn>
                <a:cxn ang="0">
                  <a:pos x="connsiteX2" y="connsiteY2"/>
                </a:cxn>
                <a:cxn ang="0">
                  <a:pos x="connsiteX3" y="connsiteY3"/>
                </a:cxn>
              </a:cxnLst>
              <a:rect l="l" t="t" r="r" b="b"/>
              <a:pathLst>
                <a:path w="25717" h="12858">
                  <a:moveTo>
                    <a:pt x="2409" y="13222"/>
                  </a:moveTo>
                  <a:cubicBezTo>
                    <a:pt x="12374" y="22416"/>
                    <a:pt x="20797" y="9172"/>
                    <a:pt x="25619" y="8465"/>
                  </a:cubicBezTo>
                  <a:cubicBezTo>
                    <a:pt x="30441" y="7757"/>
                    <a:pt x="22661" y="2549"/>
                    <a:pt x="14560" y="363"/>
                  </a:cubicBezTo>
                  <a:cubicBezTo>
                    <a:pt x="6459" y="-1822"/>
                    <a:pt x="-5049" y="6279"/>
                    <a:pt x="2409" y="13222"/>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201" name="Freeform 153">
              <a:extLst>
                <a:ext uri="{FF2B5EF4-FFF2-40B4-BE49-F238E27FC236}">
                  <a16:creationId xmlns:a16="http://schemas.microsoft.com/office/drawing/2014/main" id="{AB110CFB-6510-F008-93C8-39CFA6A23D8D}"/>
                </a:ext>
              </a:extLst>
            </p:cNvPr>
            <p:cNvSpPr/>
            <p:nvPr/>
          </p:nvSpPr>
          <p:spPr>
            <a:xfrm>
              <a:off x="5772349" y="1776110"/>
              <a:ext cx="19288" cy="6429"/>
            </a:xfrm>
            <a:custGeom>
              <a:avLst/>
              <a:gdLst>
                <a:gd name="connsiteX0" fmla="*/ 7731 w 19288"/>
                <a:gd name="connsiteY0" fmla="*/ 2256 h 6429"/>
                <a:gd name="connsiteX1" fmla="*/ 337 w 19288"/>
                <a:gd name="connsiteY1" fmla="*/ 8106 h 6429"/>
                <a:gd name="connsiteX2" fmla="*/ 22776 w 19288"/>
                <a:gd name="connsiteY2" fmla="*/ 4442 h 6429"/>
                <a:gd name="connsiteX3" fmla="*/ 7731 w 19288"/>
                <a:gd name="connsiteY3" fmla="*/ 2256 h 6429"/>
              </a:gdLst>
              <a:ahLst/>
              <a:cxnLst>
                <a:cxn ang="0">
                  <a:pos x="connsiteX0" y="connsiteY0"/>
                </a:cxn>
                <a:cxn ang="0">
                  <a:pos x="connsiteX1" y="connsiteY1"/>
                </a:cxn>
                <a:cxn ang="0">
                  <a:pos x="connsiteX2" y="connsiteY2"/>
                </a:cxn>
                <a:cxn ang="0">
                  <a:pos x="connsiteX3" y="connsiteY3"/>
                </a:cxn>
              </a:cxnLst>
              <a:rect l="l" t="t" r="r" b="b"/>
              <a:pathLst>
                <a:path w="19288" h="6429">
                  <a:moveTo>
                    <a:pt x="7731" y="2256"/>
                  </a:moveTo>
                  <a:cubicBezTo>
                    <a:pt x="6252" y="5213"/>
                    <a:pt x="-1720" y="5406"/>
                    <a:pt x="337" y="8106"/>
                  </a:cubicBezTo>
                  <a:cubicBezTo>
                    <a:pt x="4066" y="12928"/>
                    <a:pt x="22390" y="10357"/>
                    <a:pt x="22776" y="4442"/>
                  </a:cubicBezTo>
                  <a:cubicBezTo>
                    <a:pt x="23161" y="-1473"/>
                    <a:pt x="9210" y="-702"/>
                    <a:pt x="7731" y="2256"/>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202" name="Freeform 154">
              <a:extLst>
                <a:ext uri="{FF2B5EF4-FFF2-40B4-BE49-F238E27FC236}">
                  <a16:creationId xmlns:a16="http://schemas.microsoft.com/office/drawing/2014/main" id="{5134FA04-4046-7D27-C10A-80163350BFD3}"/>
                </a:ext>
              </a:extLst>
            </p:cNvPr>
            <p:cNvSpPr/>
            <p:nvPr/>
          </p:nvSpPr>
          <p:spPr>
            <a:xfrm>
              <a:off x="6150725" y="2192191"/>
              <a:ext cx="32147" cy="135017"/>
            </a:xfrm>
            <a:custGeom>
              <a:avLst/>
              <a:gdLst>
                <a:gd name="connsiteX0" fmla="*/ 18460 w 32146"/>
                <a:gd name="connsiteY0" fmla="*/ 41439 h 135016"/>
                <a:gd name="connsiteX1" fmla="*/ 16982 w 32146"/>
                <a:gd name="connsiteY1" fmla="*/ 14950 h 135016"/>
                <a:gd name="connsiteX2" fmla="*/ 8881 w 32146"/>
                <a:gd name="connsiteY2" fmla="*/ 291 h 135016"/>
                <a:gd name="connsiteX3" fmla="*/ 3030 w 32146"/>
                <a:gd name="connsiteY3" fmla="*/ 13149 h 135016"/>
                <a:gd name="connsiteX4" fmla="*/ 458 w 32146"/>
                <a:gd name="connsiteY4" fmla="*/ 26715 h 135016"/>
                <a:gd name="connsiteX5" fmla="*/ 4509 w 32146"/>
                <a:gd name="connsiteY5" fmla="*/ 51340 h 135016"/>
                <a:gd name="connsiteX6" fmla="*/ 3416 w 32146"/>
                <a:gd name="connsiteY6" fmla="*/ 99110 h 135016"/>
                <a:gd name="connsiteX7" fmla="*/ 1165 w 32146"/>
                <a:gd name="connsiteY7" fmla="*/ 134022 h 135016"/>
                <a:gd name="connsiteX8" fmla="*/ 9267 w 32146"/>
                <a:gd name="connsiteY8" fmla="*/ 125921 h 135016"/>
                <a:gd name="connsiteX9" fmla="*/ 19939 w 32146"/>
                <a:gd name="connsiteY9" fmla="*/ 135115 h 135016"/>
                <a:gd name="connsiteX10" fmla="*/ 17689 w 32146"/>
                <a:gd name="connsiteY10" fmla="*/ 124120 h 135016"/>
                <a:gd name="connsiteX11" fmla="*/ 9267 w 32146"/>
                <a:gd name="connsiteY11" fmla="*/ 109397 h 135016"/>
                <a:gd name="connsiteX12" fmla="*/ 12931 w 32146"/>
                <a:gd name="connsiteY12" fmla="*/ 89209 h 135016"/>
                <a:gd name="connsiteX13" fmla="*/ 27654 w 32146"/>
                <a:gd name="connsiteY13" fmla="*/ 87730 h 135016"/>
                <a:gd name="connsiteX14" fmla="*/ 31705 w 32146"/>
                <a:gd name="connsiteY14" fmla="*/ 85544 h 135016"/>
                <a:gd name="connsiteX15" fmla="*/ 18460 w 32146"/>
                <a:gd name="connsiteY15" fmla="*/ 41439 h 13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146" h="135016">
                  <a:moveTo>
                    <a:pt x="18460" y="41439"/>
                  </a:moveTo>
                  <a:cubicBezTo>
                    <a:pt x="14410" y="30766"/>
                    <a:pt x="24311" y="20479"/>
                    <a:pt x="16982" y="14950"/>
                  </a:cubicBezTo>
                  <a:cubicBezTo>
                    <a:pt x="9652" y="9420"/>
                    <a:pt x="12546" y="-1960"/>
                    <a:pt x="8881" y="291"/>
                  </a:cubicBezTo>
                  <a:cubicBezTo>
                    <a:pt x="5216" y="2541"/>
                    <a:pt x="8881" y="12378"/>
                    <a:pt x="3030" y="13149"/>
                  </a:cubicBezTo>
                  <a:cubicBezTo>
                    <a:pt x="-2821" y="13921"/>
                    <a:pt x="2644" y="19579"/>
                    <a:pt x="458" y="26715"/>
                  </a:cubicBezTo>
                  <a:cubicBezTo>
                    <a:pt x="-821" y="35144"/>
                    <a:pt x="593" y="43766"/>
                    <a:pt x="4509" y="51340"/>
                  </a:cubicBezTo>
                  <a:cubicBezTo>
                    <a:pt x="7402" y="57769"/>
                    <a:pt x="458" y="93259"/>
                    <a:pt x="3416" y="99110"/>
                  </a:cubicBezTo>
                  <a:cubicBezTo>
                    <a:pt x="6373" y="104961"/>
                    <a:pt x="-1406" y="131257"/>
                    <a:pt x="1165" y="134022"/>
                  </a:cubicBezTo>
                  <a:cubicBezTo>
                    <a:pt x="5602" y="139165"/>
                    <a:pt x="2644" y="127014"/>
                    <a:pt x="9267" y="125921"/>
                  </a:cubicBezTo>
                  <a:cubicBezTo>
                    <a:pt x="15889" y="124828"/>
                    <a:pt x="15696" y="133314"/>
                    <a:pt x="19939" y="135115"/>
                  </a:cubicBezTo>
                  <a:cubicBezTo>
                    <a:pt x="24183" y="136915"/>
                    <a:pt x="21418" y="123349"/>
                    <a:pt x="17689" y="124120"/>
                  </a:cubicBezTo>
                  <a:cubicBezTo>
                    <a:pt x="13960" y="124892"/>
                    <a:pt x="11260" y="115248"/>
                    <a:pt x="9267" y="109397"/>
                  </a:cubicBezTo>
                  <a:cubicBezTo>
                    <a:pt x="7273" y="103546"/>
                    <a:pt x="12931" y="96538"/>
                    <a:pt x="12931" y="89209"/>
                  </a:cubicBezTo>
                  <a:cubicBezTo>
                    <a:pt x="12931" y="81879"/>
                    <a:pt x="22125" y="82201"/>
                    <a:pt x="27654" y="87730"/>
                  </a:cubicBezTo>
                  <a:cubicBezTo>
                    <a:pt x="33184" y="93259"/>
                    <a:pt x="34084" y="89530"/>
                    <a:pt x="31705" y="85544"/>
                  </a:cubicBezTo>
                  <a:cubicBezTo>
                    <a:pt x="29326" y="81558"/>
                    <a:pt x="22511" y="52111"/>
                    <a:pt x="18460" y="41439"/>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203" name="Freeform 155">
              <a:extLst>
                <a:ext uri="{FF2B5EF4-FFF2-40B4-BE49-F238E27FC236}">
                  <a16:creationId xmlns:a16="http://schemas.microsoft.com/office/drawing/2014/main" id="{86290927-BDC2-017F-19DE-019254F0E6FF}"/>
                </a:ext>
              </a:extLst>
            </p:cNvPr>
            <p:cNvSpPr/>
            <p:nvPr/>
          </p:nvSpPr>
          <p:spPr>
            <a:xfrm>
              <a:off x="5073477" y="1595606"/>
              <a:ext cx="38576" cy="12859"/>
            </a:xfrm>
            <a:custGeom>
              <a:avLst/>
              <a:gdLst>
                <a:gd name="connsiteX0" fmla="*/ 43734 w 38576"/>
                <a:gd name="connsiteY0" fmla="*/ 8201 h 12858"/>
                <a:gd name="connsiteX1" fmla="*/ 22389 w 38576"/>
                <a:gd name="connsiteY1" fmla="*/ 2737 h 12858"/>
                <a:gd name="connsiteX2" fmla="*/ 13580 w 38576"/>
                <a:gd name="connsiteY2" fmla="*/ 4537 h 12858"/>
                <a:gd name="connsiteX3" fmla="*/ 336 w 38576"/>
                <a:gd name="connsiteY3" fmla="*/ 12252 h 12858"/>
                <a:gd name="connsiteX4" fmla="*/ 43734 w 38576"/>
                <a:gd name="connsiteY4" fmla="*/ 8201 h 12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12858">
                  <a:moveTo>
                    <a:pt x="43734" y="8201"/>
                  </a:moveTo>
                  <a:cubicBezTo>
                    <a:pt x="44827" y="486"/>
                    <a:pt x="31968" y="6787"/>
                    <a:pt x="22389" y="2737"/>
                  </a:cubicBezTo>
                  <a:cubicBezTo>
                    <a:pt x="12809" y="-1314"/>
                    <a:pt x="7215" y="-993"/>
                    <a:pt x="13580" y="4537"/>
                  </a:cubicBezTo>
                  <a:cubicBezTo>
                    <a:pt x="16538" y="7108"/>
                    <a:pt x="-2750" y="9166"/>
                    <a:pt x="336" y="12252"/>
                  </a:cubicBezTo>
                  <a:cubicBezTo>
                    <a:pt x="7344" y="19260"/>
                    <a:pt x="42641" y="15917"/>
                    <a:pt x="43734" y="8201"/>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204" name="Freeform 156">
              <a:extLst>
                <a:ext uri="{FF2B5EF4-FFF2-40B4-BE49-F238E27FC236}">
                  <a16:creationId xmlns:a16="http://schemas.microsoft.com/office/drawing/2014/main" id="{4121F5D0-2556-514C-98D5-A75A6CEE475F}"/>
                </a:ext>
              </a:extLst>
            </p:cNvPr>
            <p:cNvSpPr/>
            <p:nvPr/>
          </p:nvSpPr>
          <p:spPr>
            <a:xfrm>
              <a:off x="4984680" y="1601675"/>
              <a:ext cx="51435" cy="19288"/>
            </a:xfrm>
            <a:custGeom>
              <a:avLst/>
              <a:gdLst>
                <a:gd name="connsiteX0" fmla="*/ 28889 w 51435"/>
                <a:gd name="connsiteY0" fmla="*/ 7661 h 19288"/>
                <a:gd name="connsiteX1" fmla="*/ 11980 w 51435"/>
                <a:gd name="connsiteY1" fmla="*/ 14091 h 19288"/>
                <a:gd name="connsiteX2" fmla="*/ 279 w 51435"/>
                <a:gd name="connsiteY2" fmla="*/ 20520 h 19288"/>
                <a:gd name="connsiteX3" fmla="*/ 20788 w 51435"/>
                <a:gd name="connsiteY3" fmla="*/ 21613 h 19288"/>
                <a:gd name="connsiteX4" fmla="*/ 30754 w 51435"/>
                <a:gd name="connsiteY4" fmla="*/ 17948 h 19288"/>
                <a:gd name="connsiteX5" fmla="*/ 45413 w 51435"/>
                <a:gd name="connsiteY5" fmla="*/ 10233 h 19288"/>
                <a:gd name="connsiteX6" fmla="*/ 46184 w 51435"/>
                <a:gd name="connsiteY6" fmla="*/ 1425 h 19288"/>
                <a:gd name="connsiteX7" fmla="*/ 28889 w 51435"/>
                <a:gd name="connsiteY7" fmla="*/ 7661 h 1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35" h="19288">
                  <a:moveTo>
                    <a:pt x="28889" y="7661"/>
                  </a:moveTo>
                  <a:cubicBezTo>
                    <a:pt x="34033" y="11326"/>
                    <a:pt x="14552" y="10233"/>
                    <a:pt x="11980" y="14091"/>
                  </a:cubicBezTo>
                  <a:cubicBezTo>
                    <a:pt x="9408" y="17948"/>
                    <a:pt x="-1907" y="16470"/>
                    <a:pt x="279" y="20520"/>
                  </a:cubicBezTo>
                  <a:cubicBezTo>
                    <a:pt x="2465" y="24571"/>
                    <a:pt x="20788" y="25278"/>
                    <a:pt x="20788" y="21613"/>
                  </a:cubicBezTo>
                  <a:cubicBezTo>
                    <a:pt x="20788" y="17948"/>
                    <a:pt x="30368" y="21613"/>
                    <a:pt x="30754" y="17948"/>
                  </a:cubicBezTo>
                  <a:cubicBezTo>
                    <a:pt x="31140" y="14284"/>
                    <a:pt x="35126" y="11005"/>
                    <a:pt x="45413" y="10233"/>
                  </a:cubicBezTo>
                  <a:cubicBezTo>
                    <a:pt x="55700" y="9462"/>
                    <a:pt x="55764" y="5861"/>
                    <a:pt x="46184" y="1425"/>
                  </a:cubicBezTo>
                  <a:cubicBezTo>
                    <a:pt x="36605" y="-3011"/>
                    <a:pt x="23746" y="3997"/>
                    <a:pt x="28889" y="7661"/>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205" name="Freeform 157">
              <a:extLst>
                <a:ext uri="{FF2B5EF4-FFF2-40B4-BE49-F238E27FC236}">
                  <a16:creationId xmlns:a16="http://schemas.microsoft.com/office/drawing/2014/main" id="{38A42CE6-1F08-9DE0-C60E-E8977DD60ECB}"/>
                </a:ext>
              </a:extLst>
            </p:cNvPr>
            <p:cNvSpPr/>
            <p:nvPr/>
          </p:nvSpPr>
          <p:spPr>
            <a:xfrm>
              <a:off x="5094769" y="1586596"/>
              <a:ext cx="38576" cy="6429"/>
            </a:xfrm>
            <a:custGeom>
              <a:avLst/>
              <a:gdLst>
                <a:gd name="connsiteX0" fmla="*/ 16206 w 38576"/>
                <a:gd name="connsiteY0" fmla="*/ 10268 h 6429"/>
                <a:gd name="connsiteX1" fmla="*/ 28293 w 38576"/>
                <a:gd name="connsiteY1" fmla="*/ 5510 h 6429"/>
                <a:gd name="connsiteX2" fmla="*/ 38966 w 38576"/>
                <a:gd name="connsiteY2" fmla="*/ 2167 h 6429"/>
                <a:gd name="connsiteX3" fmla="*/ 16913 w 38576"/>
                <a:gd name="connsiteY3" fmla="*/ 2939 h 6429"/>
                <a:gd name="connsiteX4" fmla="*/ 4 w 38576"/>
                <a:gd name="connsiteY4" fmla="*/ 5832 h 6429"/>
                <a:gd name="connsiteX5" fmla="*/ 16206 w 38576"/>
                <a:gd name="connsiteY5" fmla="*/ 10268 h 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6429">
                  <a:moveTo>
                    <a:pt x="16206" y="10268"/>
                  </a:moveTo>
                  <a:cubicBezTo>
                    <a:pt x="25014" y="10268"/>
                    <a:pt x="22635" y="4739"/>
                    <a:pt x="28293" y="5510"/>
                  </a:cubicBezTo>
                  <a:cubicBezTo>
                    <a:pt x="33951" y="6282"/>
                    <a:pt x="41923" y="5832"/>
                    <a:pt x="38966" y="2167"/>
                  </a:cubicBezTo>
                  <a:cubicBezTo>
                    <a:pt x="36008" y="-1498"/>
                    <a:pt x="14727" y="-19"/>
                    <a:pt x="16913" y="2939"/>
                  </a:cubicBezTo>
                  <a:cubicBezTo>
                    <a:pt x="19099" y="5896"/>
                    <a:pt x="-317" y="4739"/>
                    <a:pt x="4" y="5832"/>
                  </a:cubicBezTo>
                  <a:cubicBezTo>
                    <a:pt x="775" y="7889"/>
                    <a:pt x="7398" y="10268"/>
                    <a:pt x="16206" y="10268"/>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206" name="Freeform 158">
              <a:extLst>
                <a:ext uri="{FF2B5EF4-FFF2-40B4-BE49-F238E27FC236}">
                  <a16:creationId xmlns:a16="http://schemas.microsoft.com/office/drawing/2014/main" id="{40355449-6E27-C42E-3380-1BE5B1AD19FE}"/>
                </a:ext>
              </a:extLst>
            </p:cNvPr>
            <p:cNvSpPr/>
            <p:nvPr/>
          </p:nvSpPr>
          <p:spPr>
            <a:xfrm>
              <a:off x="5034663" y="1714518"/>
              <a:ext cx="218599" cy="154305"/>
            </a:xfrm>
            <a:custGeom>
              <a:avLst/>
              <a:gdLst>
                <a:gd name="connsiteX0" fmla="*/ 42107 w 218598"/>
                <a:gd name="connsiteY0" fmla="*/ 80756 h 154305"/>
                <a:gd name="connsiteX1" fmla="*/ 38828 w 218598"/>
                <a:gd name="connsiteY1" fmla="*/ 87764 h 154305"/>
                <a:gd name="connsiteX2" fmla="*/ 27770 w 218598"/>
                <a:gd name="connsiteY2" fmla="*/ 93229 h 154305"/>
                <a:gd name="connsiteX3" fmla="*/ 18961 w 218598"/>
                <a:gd name="connsiteY3" fmla="*/ 99658 h 154305"/>
                <a:gd name="connsiteX4" fmla="*/ 23012 w 218598"/>
                <a:gd name="connsiteY4" fmla="*/ 108145 h 154305"/>
                <a:gd name="connsiteX5" fmla="*/ 15682 w 218598"/>
                <a:gd name="connsiteY5" fmla="*/ 115475 h 154305"/>
                <a:gd name="connsiteX6" fmla="*/ 252 w 218598"/>
                <a:gd name="connsiteY6" fmla="*/ 123576 h 154305"/>
                <a:gd name="connsiteX7" fmla="*/ 12725 w 218598"/>
                <a:gd name="connsiteY7" fmla="*/ 130905 h 154305"/>
                <a:gd name="connsiteX8" fmla="*/ 14911 w 218598"/>
                <a:gd name="connsiteY8" fmla="*/ 140099 h 154305"/>
                <a:gd name="connsiteX9" fmla="*/ 19733 w 218598"/>
                <a:gd name="connsiteY9" fmla="*/ 136049 h 154305"/>
                <a:gd name="connsiteX10" fmla="*/ 29634 w 218598"/>
                <a:gd name="connsiteY10" fmla="*/ 143057 h 154305"/>
                <a:gd name="connsiteX11" fmla="*/ 45450 w 218598"/>
                <a:gd name="connsiteY11" fmla="*/ 151865 h 154305"/>
                <a:gd name="connsiteX12" fmla="*/ 77597 w 218598"/>
                <a:gd name="connsiteY12" fmla="*/ 151865 h 154305"/>
                <a:gd name="connsiteX13" fmla="*/ 60688 w 218598"/>
                <a:gd name="connsiteY13" fmla="*/ 136820 h 154305"/>
                <a:gd name="connsiteX14" fmla="*/ 56252 w 218598"/>
                <a:gd name="connsiteY14" fmla="*/ 109945 h 154305"/>
                <a:gd name="connsiteX15" fmla="*/ 66153 w 218598"/>
                <a:gd name="connsiteY15" fmla="*/ 95608 h 154305"/>
                <a:gd name="connsiteX16" fmla="*/ 77212 w 218598"/>
                <a:gd name="connsiteY16" fmla="*/ 82749 h 154305"/>
                <a:gd name="connsiteX17" fmla="*/ 83641 w 218598"/>
                <a:gd name="connsiteY17" fmla="*/ 74327 h 154305"/>
                <a:gd name="connsiteX18" fmla="*/ 91478 w 218598"/>
                <a:gd name="connsiteY18" fmla="*/ 62722 h 154305"/>
                <a:gd name="connsiteX19" fmla="*/ 91356 w 218598"/>
                <a:gd name="connsiteY19" fmla="*/ 62175 h 154305"/>
                <a:gd name="connsiteX20" fmla="*/ 103122 w 218598"/>
                <a:gd name="connsiteY20" fmla="*/ 58189 h 154305"/>
                <a:gd name="connsiteX21" fmla="*/ 119646 w 218598"/>
                <a:gd name="connsiteY21" fmla="*/ 50474 h 154305"/>
                <a:gd name="connsiteX22" fmla="*/ 188697 w 218598"/>
                <a:gd name="connsiteY22" fmla="*/ 24370 h 154305"/>
                <a:gd name="connsiteX23" fmla="*/ 220844 w 218598"/>
                <a:gd name="connsiteY23" fmla="*/ 2318 h 154305"/>
                <a:gd name="connsiteX24" fmla="*/ 182268 w 218598"/>
                <a:gd name="connsiteY24" fmla="*/ 9647 h 154305"/>
                <a:gd name="connsiteX25" fmla="*/ 162079 w 218598"/>
                <a:gd name="connsiteY25" fmla="*/ 14405 h 154305"/>
                <a:gd name="connsiteX26" fmla="*/ 137455 w 218598"/>
                <a:gd name="connsiteY26" fmla="*/ 16655 h 154305"/>
                <a:gd name="connsiteX27" fmla="*/ 119067 w 218598"/>
                <a:gd name="connsiteY27" fmla="*/ 21027 h 154305"/>
                <a:gd name="connsiteX28" fmla="*/ 103636 w 218598"/>
                <a:gd name="connsiteY28" fmla="*/ 25463 h 154305"/>
                <a:gd name="connsiteX29" fmla="*/ 87499 w 218598"/>
                <a:gd name="connsiteY29" fmla="*/ 32471 h 154305"/>
                <a:gd name="connsiteX30" fmla="*/ 77919 w 218598"/>
                <a:gd name="connsiteY30" fmla="*/ 38322 h 154305"/>
                <a:gd name="connsiteX31" fmla="*/ 67246 w 218598"/>
                <a:gd name="connsiteY31" fmla="*/ 41987 h 154305"/>
                <a:gd name="connsiteX32" fmla="*/ 64353 w 218598"/>
                <a:gd name="connsiteY32" fmla="*/ 50474 h 154305"/>
                <a:gd name="connsiteX33" fmla="*/ 57345 w 218598"/>
                <a:gd name="connsiteY33" fmla="*/ 58510 h 154305"/>
                <a:gd name="connsiteX34" fmla="*/ 53680 w 218598"/>
                <a:gd name="connsiteY34" fmla="*/ 66611 h 154305"/>
                <a:gd name="connsiteX35" fmla="*/ 43007 w 218598"/>
                <a:gd name="connsiteY35" fmla="*/ 72141 h 154305"/>
                <a:gd name="connsiteX36" fmla="*/ 42107 w 218598"/>
                <a:gd name="connsiteY36" fmla="*/ 80756 h 15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18598" h="154305">
                  <a:moveTo>
                    <a:pt x="42107" y="80756"/>
                  </a:moveTo>
                  <a:cubicBezTo>
                    <a:pt x="49115" y="81142"/>
                    <a:pt x="38057" y="82235"/>
                    <a:pt x="38828" y="87764"/>
                  </a:cubicBezTo>
                  <a:cubicBezTo>
                    <a:pt x="39600" y="93293"/>
                    <a:pt x="27448" y="89564"/>
                    <a:pt x="27770" y="93229"/>
                  </a:cubicBezTo>
                  <a:cubicBezTo>
                    <a:pt x="28091" y="96894"/>
                    <a:pt x="25969" y="99658"/>
                    <a:pt x="18961" y="99658"/>
                  </a:cubicBezTo>
                  <a:cubicBezTo>
                    <a:pt x="11953" y="99658"/>
                    <a:pt x="22305" y="104095"/>
                    <a:pt x="23012" y="108145"/>
                  </a:cubicBezTo>
                  <a:cubicBezTo>
                    <a:pt x="23719" y="112196"/>
                    <a:pt x="16004" y="109238"/>
                    <a:pt x="15682" y="115475"/>
                  </a:cubicBezTo>
                  <a:cubicBezTo>
                    <a:pt x="15361" y="121711"/>
                    <a:pt x="2052" y="115475"/>
                    <a:pt x="252" y="123576"/>
                  </a:cubicBezTo>
                  <a:cubicBezTo>
                    <a:pt x="-1548" y="131677"/>
                    <a:pt x="6681" y="130519"/>
                    <a:pt x="12725" y="130905"/>
                  </a:cubicBezTo>
                  <a:cubicBezTo>
                    <a:pt x="18769" y="131291"/>
                    <a:pt x="10539" y="136820"/>
                    <a:pt x="14911" y="140099"/>
                  </a:cubicBezTo>
                  <a:cubicBezTo>
                    <a:pt x="19283" y="143378"/>
                    <a:pt x="22626" y="142285"/>
                    <a:pt x="19733" y="136049"/>
                  </a:cubicBezTo>
                  <a:cubicBezTo>
                    <a:pt x="16840" y="129812"/>
                    <a:pt x="35163" y="138235"/>
                    <a:pt x="29634" y="143057"/>
                  </a:cubicBezTo>
                  <a:cubicBezTo>
                    <a:pt x="24105" y="147879"/>
                    <a:pt x="38442" y="151479"/>
                    <a:pt x="45450" y="151865"/>
                  </a:cubicBezTo>
                  <a:cubicBezTo>
                    <a:pt x="52458" y="152251"/>
                    <a:pt x="77212" y="157651"/>
                    <a:pt x="77597" y="151865"/>
                  </a:cubicBezTo>
                  <a:cubicBezTo>
                    <a:pt x="77919" y="148200"/>
                    <a:pt x="68403" y="144857"/>
                    <a:pt x="60688" y="136820"/>
                  </a:cubicBezTo>
                  <a:cubicBezTo>
                    <a:pt x="52973" y="128784"/>
                    <a:pt x="47444" y="115475"/>
                    <a:pt x="56252" y="109945"/>
                  </a:cubicBezTo>
                  <a:cubicBezTo>
                    <a:pt x="65060" y="104416"/>
                    <a:pt x="57345" y="101909"/>
                    <a:pt x="66153" y="95608"/>
                  </a:cubicBezTo>
                  <a:cubicBezTo>
                    <a:pt x="74961" y="89307"/>
                    <a:pt x="69882" y="83521"/>
                    <a:pt x="77212" y="82749"/>
                  </a:cubicBezTo>
                  <a:cubicBezTo>
                    <a:pt x="84541" y="81978"/>
                    <a:pt x="76504" y="75420"/>
                    <a:pt x="83641" y="74327"/>
                  </a:cubicBezTo>
                  <a:cubicBezTo>
                    <a:pt x="89009" y="73285"/>
                    <a:pt x="92520" y="68090"/>
                    <a:pt x="91478" y="62722"/>
                  </a:cubicBezTo>
                  <a:cubicBezTo>
                    <a:pt x="91446" y="62542"/>
                    <a:pt x="91401" y="62355"/>
                    <a:pt x="91356" y="62175"/>
                  </a:cubicBezTo>
                  <a:cubicBezTo>
                    <a:pt x="90263" y="59282"/>
                    <a:pt x="99071" y="62561"/>
                    <a:pt x="103122" y="58189"/>
                  </a:cubicBezTo>
                  <a:cubicBezTo>
                    <a:pt x="107173" y="53817"/>
                    <a:pt x="116688" y="56710"/>
                    <a:pt x="119646" y="50474"/>
                  </a:cubicBezTo>
                  <a:cubicBezTo>
                    <a:pt x="122603" y="44237"/>
                    <a:pt x="164651" y="29835"/>
                    <a:pt x="188697" y="24370"/>
                  </a:cubicBezTo>
                  <a:cubicBezTo>
                    <a:pt x="212743" y="18905"/>
                    <a:pt x="229138" y="8940"/>
                    <a:pt x="220844" y="2318"/>
                  </a:cubicBezTo>
                  <a:cubicBezTo>
                    <a:pt x="212550" y="-4305"/>
                    <a:pt x="188697" y="4889"/>
                    <a:pt x="182268" y="9647"/>
                  </a:cubicBezTo>
                  <a:cubicBezTo>
                    <a:pt x="175838" y="14405"/>
                    <a:pt x="167930" y="11126"/>
                    <a:pt x="162079" y="14405"/>
                  </a:cubicBezTo>
                  <a:cubicBezTo>
                    <a:pt x="156229" y="17684"/>
                    <a:pt x="143691" y="20834"/>
                    <a:pt x="137455" y="16655"/>
                  </a:cubicBezTo>
                  <a:cubicBezTo>
                    <a:pt x="131218" y="12476"/>
                    <a:pt x="123825" y="21413"/>
                    <a:pt x="119067" y="21027"/>
                  </a:cubicBezTo>
                  <a:cubicBezTo>
                    <a:pt x="114309" y="20641"/>
                    <a:pt x="108780" y="25849"/>
                    <a:pt x="103636" y="25463"/>
                  </a:cubicBezTo>
                  <a:cubicBezTo>
                    <a:pt x="98493" y="25078"/>
                    <a:pt x="88206" y="29514"/>
                    <a:pt x="87499" y="32471"/>
                  </a:cubicBezTo>
                  <a:cubicBezTo>
                    <a:pt x="86791" y="35429"/>
                    <a:pt x="77919" y="34657"/>
                    <a:pt x="77919" y="38322"/>
                  </a:cubicBezTo>
                  <a:cubicBezTo>
                    <a:pt x="77919" y="41987"/>
                    <a:pt x="70911" y="45266"/>
                    <a:pt x="67246" y="41987"/>
                  </a:cubicBezTo>
                  <a:cubicBezTo>
                    <a:pt x="63581" y="38708"/>
                    <a:pt x="59209" y="45652"/>
                    <a:pt x="64353" y="50474"/>
                  </a:cubicBezTo>
                  <a:cubicBezTo>
                    <a:pt x="69496" y="55296"/>
                    <a:pt x="54773" y="55617"/>
                    <a:pt x="57345" y="58510"/>
                  </a:cubicBezTo>
                  <a:cubicBezTo>
                    <a:pt x="59917" y="61404"/>
                    <a:pt x="51815" y="63332"/>
                    <a:pt x="53680" y="66611"/>
                  </a:cubicBezTo>
                  <a:cubicBezTo>
                    <a:pt x="55545" y="69890"/>
                    <a:pt x="48537" y="71048"/>
                    <a:pt x="43007" y="72141"/>
                  </a:cubicBezTo>
                  <a:cubicBezTo>
                    <a:pt x="37478" y="73234"/>
                    <a:pt x="35163" y="80370"/>
                    <a:pt x="42107" y="80756"/>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207" name="Freeform 159">
              <a:extLst>
                <a:ext uri="{FF2B5EF4-FFF2-40B4-BE49-F238E27FC236}">
                  <a16:creationId xmlns:a16="http://schemas.microsoft.com/office/drawing/2014/main" id="{AAB744B1-E3BE-68FC-4C9C-F4A3B0A7D1A9}"/>
                </a:ext>
              </a:extLst>
            </p:cNvPr>
            <p:cNvSpPr/>
            <p:nvPr/>
          </p:nvSpPr>
          <p:spPr>
            <a:xfrm>
              <a:off x="5049450" y="1619037"/>
              <a:ext cx="12859" cy="6429"/>
            </a:xfrm>
            <a:custGeom>
              <a:avLst/>
              <a:gdLst>
                <a:gd name="connsiteX0" fmla="*/ 15941 w 12858"/>
                <a:gd name="connsiteY0" fmla="*/ 2451 h 0"/>
                <a:gd name="connsiteX1" fmla="*/ 510 w 12858"/>
                <a:gd name="connsiteY1" fmla="*/ 4251 h 0"/>
                <a:gd name="connsiteX2" fmla="*/ 15941 w 12858"/>
                <a:gd name="connsiteY2" fmla="*/ 2451 h 0"/>
              </a:gdLst>
              <a:ahLst/>
              <a:cxnLst>
                <a:cxn ang="0">
                  <a:pos x="connsiteX0" y="connsiteY0"/>
                </a:cxn>
                <a:cxn ang="0">
                  <a:pos x="connsiteX1" y="connsiteY1"/>
                </a:cxn>
                <a:cxn ang="0">
                  <a:pos x="connsiteX2" y="connsiteY2"/>
                </a:cxn>
              </a:cxnLst>
              <a:rect l="l" t="t" r="r" b="b"/>
              <a:pathLst>
                <a:path w="12858">
                  <a:moveTo>
                    <a:pt x="15941" y="2451"/>
                  </a:moveTo>
                  <a:cubicBezTo>
                    <a:pt x="15941" y="-3464"/>
                    <a:pt x="-3348" y="3030"/>
                    <a:pt x="510" y="4251"/>
                  </a:cubicBezTo>
                  <a:cubicBezTo>
                    <a:pt x="4368" y="5473"/>
                    <a:pt x="15941" y="8302"/>
                    <a:pt x="15941" y="2451"/>
                  </a:cubicBezTo>
                  <a:close/>
                </a:path>
              </a:pathLst>
            </a:custGeom>
            <a:solidFill>
              <a:srgbClr val="99BDED"/>
            </a:solidFill>
            <a:ln w="6429" cap="flat">
              <a:solidFill>
                <a:srgbClr val="99BD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208" name="Freeform 160">
              <a:extLst>
                <a:ext uri="{FF2B5EF4-FFF2-40B4-BE49-F238E27FC236}">
                  <a16:creationId xmlns:a16="http://schemas.microsoft.com/office/drawing/2014/main" id="{A1FB2712-EC80-973E-7B6F-DB5D71C27897}"/>
                </a:ext>
              </a:extLst>
            </p:cNvPr>
            <p:cNvSpPr/>
            <p:nvPr/>
          </p:nvSpPr>
          <p:spPr>
            <a:xfrm>
              <a:off x="4500099" y="2399557"/>
              <a:ext cx="19288" cy="32147"/>
            </a:xfrm>
            <a:custGeom>
              <a:avLst/>
              <a:gdLst>
                <a:gd name="connsiteX0" fmla="*/ 9215 w 19288"/>
                <a:gd name="connsiteY0" fmla="*/ 1622 h 32146"/>
                <a:gd name="connsiteX1" fmla="*/ 214 w 19288"/>
                <a:gd name="connsiteY1" fmla="*/ 3808 h 32146"/>
                <a:gd name="connsiteX2" fmla="*/ 4779 w 19288"/>
                <a:gd name="connsiteY2" fmla="*/ 19817 h 32146"/>
                <a:gd name="connsiteX3" fmla="*/ 9922 w 19288"/>
                <a:gd name="connsiteY3" fmla="*/ 31711 h 32146"/>
                <a:gd name="connsiteX4" fmla="*/ 18538 w 19288"/>
                <a:gd name="connsiteY4" fmla="*/ 26375 h 32146"/>
                <a:gd name="connsiteX5" fmla="*/ 20595 w 19288"/>
                <a:gd name="connsiteY5" fmla="*/ 6187 h 32146"/>
                <a:gd name="connsiteX6" fmla="*/ 9215 w 19288"/>
                <a:gd name="connsiteY6" fmla="*/ 1622 h 3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88" h="32146">
                  <a:moveTo>
                    <a:pt x="9215" y="1622"/>
                  </a:moveTo>
                  <a:cubicBezTo>
                    <a:pt x="5165" y="5094"/>
                    <a:pt x="1821" y="979"/>
                    <a:pt x="214" y="3808"/>
                  </a:cubicBezTo>
                  <a:cubicBezTo>
                    <a:pt x="-1393" y="6637"/>
                    <a:pt x="6643" y="12616"/>
                    <a:pt x="4779" y="19817"/>
                  </a:cubicBezTo>
                  <a:cubicBezTo>
                    <a:pt x="2914" y="27018"/>
                    <a:pt x="5679" y="35955"/>
                    <a:pt x="9922" y="31711"/>
                  </a:cubicBezTo>
                  <a:cubicBezTo>
                    <a:pt x="14166" y="27468"/>
                    <a:pt x="16352" y="29525"/>
                    <a:pt x="18538" y="26375"/>
                  </a:cubicBezTo>
                  <a:cubicBezTo>
                    <a:pt x="20724" y="23225"/>
                    <a:pt x="18923" y="11716"/>
                    <a:pt x="20595" y="6187"/>
                  </a:cubicBezTo>
                  <a:cubicBezTo>
                    <a:pt x="22267" y="658"/>
                    <a:pt x="13201" y="-1914"/>
                    <a:pt x="9215" y="1622"/>
                  </a:cubicBezTo>
                  <a:close/>
                </a:path>
              </a:pathLst>
            </a:custGeom>
            <a:solidFill>
              <a:srgbClr val="0098E4"/>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209" name="Freeform 161">
              <a:extLst>
                <a:ext uri="{FF2B5EF4-FFF2-40B4-BE49-F238E27FC236}">
                  <a16:creationId xmlns:a16="http://schemas.microsoft.com/office/drawing/2014/main" id="{570A0C23-30A3-D2B6-6105-F20961B8CC9F}"/>
                </a:ext>
              </a:extLst>
            </p:cNvPr>
            <p:cNvSpPr/>
            <p:nvPr/>
          </p:nvSpPr>
          <p:spPr>
            <a:xfrm>
              <a:off x="4554733" y="2442305"/>
              <a:ext cx="32147" cy="19288"/>
            </a:xfrm>
            <a:custGeom>
              <a:avLst/>
              <a:gdLst>
                <a:gd name="connsiteX0" fmla="*/ 25626 w 32146"/>
                <a:gd name="connsiteY0" fmla="*/ 858 h 19288"/>
                <a:gd name="connsiteX1" fmla="*/ 10581 w 32146"/>
                <a:gd name="connsiteY1" fmla="*/ 858 h 19288"/>
                <a:gd name="connsiteX2" fmla="*/ 101 w 32146"/>
                <a:gd name="connsiteY2" fmla="*/ 5873 h 19288"/>
                <a:gd name="connsiteX3" fmla="*/ 12960 w 32146"/>
                <a:gd name="connsiteY3" fmla="*/ 12816 h 19288"/>
                <a:gd name="connsiteX4" fmla="*/ 27104 w 32146"/>
                <a:gd name="connsiteY4" fmla="*/ 21625 h 19288"/>
                <a:gd name="connsiteX5" fmla="*/ 30448 w 32146"/>
                <a:gd name="connsiteY5" fmla="*/ 13202 h 19288"/>
                <a:gd name="connsiteX6" fmla="*/ 35591 w 32146"/>
                <a:gd name="connsiteY6" fmla="*/ 1629 h 19288"/>
                <a:gd name="connsiteX7" fmla="*/ 25626 w 32146"/>
                <a:gd name="connsiteY7" fmla="*/ 858 h 1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46" h="19288">
                  <a:moveTo>
                    <a:pt x="25626" y="858"/>
                  </a:moveTo>
                  <a:cubicBezTo>
                    <a:pt x="18103" y="2530"/>
                    <a:pt x="15017" y="3108"/>
                    <a:pt x="10581" y="858"/>
                  </a:cubicBezTo>
                  <a:cubicBezTo>
                    <a:pt x="6145" y="-1392"/>
                    <a:pt x="-928" y="2915"/>
                    <a:pt x="101" y="5873"/>
                  </a:cubicBezTo>
                  <a:cubicBezTo>
                    <a:pt x="873" y="7866"/>
                    <a:pt x="3830" y="10438"/>
                    <a:pt x="12960" y="12816"/>
                  </a:cubicBezTo>
                  <a:cubicBezTo>
                    <a:pt x="22089" y="15195"/>
                    <a:pt x="23247" y="21432"/>
                    <a:pt x="27104" y="21625"/>
                  </a:cubicBezTo>
                  <a:cubicBezTo>
                    <a:pt x="30962" y="21818"/>
                    <a:pt x="31348" y="18153"/>
                    <a:pt x="30448" y="13202"/>
                  </a:cubicBezTo>
                  <a:cubicBezTo>
                    <a:pt x="29548" y="8252"/>
                    <a:pt x="35013" y="2530"/>
                    <a:pt x="35591" y="1629"/>
                  </a:cubicBezTo>
                  <a:cubicBezTo>
                    <a:pt x="36170" y="729"/>
                    <a:pt x="33212" y="-1071"/>
                    <a:pt x="25626" y="858"/>
                  </a:cubicBezTo>
                  <a:close/>
                </a:path>
              </a:pathLst>
            </a:custGeom>
            <a:solidFill>
              <a:srgbClr val="0098E4"/>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210" name="Freeform 162">
              <a:extLst>
                <a:ext uri="{FF2B5EF4-FFF2-40B4-BE49-F238E27FC236}">
                  <a16:creationId xmlns:a16="http://schemas.microsoft.com/office/drawing/2014/main" id="{C3633C16-B0D4-1FB2-3388-E02BE62FD992}"/>
                </a:ext>
              </a:extLst>
            </p:cNvPr>
            <p:cNvSpPr/>
            <p:nvPr/>
          </p:nvSpPr>
          <p:spPr>
            <a:xfrm>
              <a:off x="4481918" y="2307760"/>
              <a:ext cx="141446" cy="135017"/>
            </a:xfrm>
            <a:custGeom>
              <a:avLst/>
              <a:gdLst>
                <a:gd name="connsiteX0" fmla="*/ 4507 w 141446"/>
                <a:gd name="connsiteY0" fmla="*/ 39412 h 135016"/>
                <a:gd name="connsiteX1" fmla="*/ 5111 w 141446"/>
                <a:gd name="connsiteY1" fmla="*/ 44652 h 135016"/>
                <a:gd name="connsiteX2" fmla="*/ 7271 w 141446"/>
                <a:gd name="connsiteY2" fmla="*/ 45456 h 135016"/>
                <a:gd name="connsiteX3" fmla="*/ 13058 w 141446"/>
                <a:gd name="connsiteY3" fmla="*/ 47384 h 135016"/>
                <a:gd name="connsiteX4" fmla="*/ 11643 w 141446"/>
                <a:gd name="connsiteY4" fmla="*/ 51564 h 135016"/>
                <a:gd name="connsiteX5" fmla="*/ 17623 w 141446"/>
                <a:gd name="connsiteY5" fmla="*/ 49828 h 135016"/>
                <a:gd name="connsiteX6" fmla="*/ 26238 w 141446"/>
                <a:gd name="connsiteY6" fmla="*/ 42498 h 135016"/>
                <a:gd name="connsiteX7" fmla="*/ 43726 w 141446"/>
                <a:gd name="connsiteY7" fmla="*/ 49828 h 135016"/>
                <a:gd name="connsiteX8" fmla="*/ 47584 w 141446"/>
                <a:gd name="connsiteY8" fmla="*/ 57221 h 135016"/>
                <a:gd name="connsiteX9" fmla="*/ 59349 w 141446"/>
                <a:gd name="connsiteY9" fmla="*/ 72266 h 135016"/>
                <a:gd name="connsiteX10" fmla="*/ 76259 w 141446"/>
                <a:gd name="connsiteY10" fmla="*/ 86797 h 135016"/>
                <a:gd name="connsiteX11" fmla="*/ 88153 w 141446"/>
                <a:gd name="connsiteY11" fmla="*/ 91940 h 135016"/>
                <a:gd name="connsiteX12" fmla="*/ 99019 w 141446"/>
                <a:gd name="connsiteY12" fmla="*/ 99077 h 135016"/>
                <a:gd name="connsiteX13" fmla="*/ 107827 w 141446"/>
                <a:gd name="connsiteY13" fmla="*/ 106470 h 135016"/>
                <a:gd name="connsiteX14" fmla="*/ 111878 w 141446"/>
                <a:gd name="connsiteY14" fmla="*/ 113800 h 135016"/>
                <a:gd name="connsiteX15" fmla="*/ 112456 w 141446"/>
                <a:gd name="connsiteY15" fmla="*/ 127237 h 135016"/>
                <a:gd name="connsiteX16" fmla="*/ 112970 w 141446"/>
                <a:gd name="connsiteY16" fmla="*/ 137138 h 135016"/>
                <a:gd name="connsiteX17" fmla="*/ 119400 w 141446"/>
                <a:gd name="connsiteY17" fmla="*/ 126852 h 135016"/>
                <a:gd name="connsiteX18" fmla="*/ 126601 w 141446"/>
                <a:gd name="connsiteY18" fmla="*/ 119522 h 135016"/>
                <a:gd name="connsiteX19" fmla="*/ 120879 w 141446"/>
                <a:gd name="connsiteY19" fmla="*/ 109749 h 135016"/>
                <a:gd name="connsiteX20" fmla="*/ 132837 w 141446"/>
                <a:gd name="connsiteY20" fmla="*/ 104413 h 135016"/>
                <a:gd name="connsiteX21" fmla="*/ 142224 w 141446"/>
                <a:gd name="connsiteY21" fmla="*/ 104992 h 135016"/>
                <a:gd name="connsiteX22" fmla="*/ 117600 w 141446"/>
                <a:gd name="connsiteY22" fmla="*/ 87504 h 135016"/>
                <a:gd name="connsiteX23" fmla="*/ 108406 w 141446"/>
                <a:gd name="connsiteY23" fmla="*/ 80174 h 135016"/>
                <a:gd name="connsiteX24" fmla="*/ 89118 w 141446"/>
                <a:gd name="connsiteY24" fmla="*/ 60308 h 135016"/>
                <a:gd name="connsiteX25" fmla="*/ 71630 w 141446"/>
                <a:gd name="connsiteY25" fmla="*/ 42498 h 135016"/>
                <a:gd name="connsiteX26" fmla="*/ 71630 w 141446"/>
                <a:gd name="connsiteY26" fmla="*/ 30025 h 135016"/>
                <a:gd name="connsiteX27" fmla="*/ 77159 w 141446"/>
                <a:gd name="connsiteY27" fmla="*/ 22953 h 135016"/>
                <a:gd name="connsiteX28" fmla="*/ 77802 w 141446"/>
                <a:gd name="connsiteY28" fmla="*/ 6494 h 135016"/>
                <a:gd name="connsiteX29" fmla="*/ 71372 w 141446"/>
                <a:gd name="connsiteY29" fmla="*/ 5208 h 135016"/>
                <a:gd name="connsiteX30" fmla="*/ 68929 w 141446"/>
                <a:gd name="connsiteY30" fmla="*/ 0 h 135016"/>
                <a:gd name="connsiteX31" fmla="*/ 59028 w 141446"/>
                <a:gd name="connsiteY31" fmla="*/ 1350 h 135016"/>
                <a:gd name="connsiteX32" fmla="*/ 51313 w 141446"/>
                <a:gd name="connsiteY32" fmla="*/ 3858 h 135016"/>
                <a:gd name="connsiteX33" fmla="*/ 49770 w 141446"/>
                <a:gd name="connsiteY33" fmla="*/ 2957 h 135016"/>
                <a:gd name="connsiteX34" fmla="*/ 47327 w 141446"/>
                <a:gd name="connsiteY34" fmla="*/ 5208 h 135016"/>
                <a:gd name="connsiteX35" fmla="*/ 45462 w 141446"/>
                <a:gd name="connsiteY35" fmla="*/ 8165 h 135016"/>
                <a:gd name="connsiteX36" fmla="*/ 41797 w 141446"/>
                <a:gd name="connsiteY36" fmla="*/ 9644 h 135016"/>
                <a:gd name="connsiteX37" fmla="*/ 35946 w 141446"/>
                <a:gd name="connsiteY37" fmla="*/ 11123 h 135016"/>
                <a:gd name="connsiteX38" fmla="*/ 31510 w 141446"/>
                <a:gd name="connsiteY38" fmla="*/ 13695 h 135016"/>
                <a:gd name="connsiteX39" fmla="*/ 28231 w 141446"/>
                <a:gd name="connsiteY39" fmla="*/ 18067 h 135016"/>
                <a:gd name="connsiteX40" fmla="*/ 21223 w 141446"/>
                <a:gd name="connsiteY40" fmla="*/ 9644 h 135016"/>
                <a:gd name="connsiteX41" fmla="*/ 14794 w 141446"/>
                <a:gd name="connsiteY41" fmla="*/ 18452 h 135016"/>
                <a:gd name="connsiteX42" fmla="*/ 4186 w 141446"/>
                <a:gd name="connsiteY42" fmla="*/ 19224 h 135016"/>
                <a:gd name="connsiteX43" fmla="*/ 5600 w 141446"/>
                <a:gd name="connsiteY43" fmla="*/ 25075 h 135016"/>
                <a:gd name="connsiteX44" fmla="*/ 3157 w 141446"/>
                <a:gd name="connsiteY44" fmla="*/ 30025 h 135016"/>
                <a:gd name="connsiteX45" fmla="*/ 649 w 141446"/>
                <a:gd name="connsiteY45" fmla="*/ 33047 h 135016"/>
                <a:gd name="connsiteX46" fmla="*/ 4507 w 141446"/>
                <a:gd name="connsiteY46" fmla="*/ 39412 h 135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41446" h="135016">
                  <a:moveTo>
                    <a:pt x="4507" y="39412"/>
                  </a:moveTo>
                  <a:cubicBezTo>
                    <a:pt x="3227" y="41026"/>
                    <a:pt x="3497" y="43373"/>
                    <a:pt x="5111" y="44652"/>
                  </a:cubicBezTo>
                  <a:cubicBezTo>
                    <a:pt x="5729" y="45141"/>
                    <a:pt x="6487" y="45424"/>
                    <a:pt x="7271" y="45456"/>
                  </a:cubicBezTo>
                  <a:cubicBezTo>
                    <a:pt x="10036" y="45456"/>
                    <a:pt x="13701" y="45456"/>
                    <a:pt x="13058" y="47384"/>
                  </a:cubicBezTo>
                  <a:cubicBezTo>
                    <a:pt x="12421" y="48715"/>
                    <a:pt x="11952" y="50117"/>
                    <a:pt x="11643" y="51564"/>
                  </a:cubicBezTo>
                  <a:cubicBezTo>
                    <a:pt x="13701" y="51236"/>
                    <a:pt x="15713" y="50657"/>
                    <a:pt x="17623" y="49828"/>
                  </a:cubicBezTo>
                  <a:cubicBezTo>
                    <a:pt x="21480" y="47835"/>
                    <a:pt x="19873" y="44363"/>
                    <a:pt x="26238" y="42498"/>
                  </a:cubicBezTo>
                  <a:cubicBezTo>
                    <a:pt x="32951" y="41707"/>
                    <a:pt x="39586" y="44491"/>
                    <a:pt x="43726" y="49828"/>
                  </a:cubicBezTo>
                  <a:cubicBezTo>
                    <a:pt x="46298" y="53749"/>
                    <a:pt x="47005" y="54071"/>
                    <a:pt x="47584" y="57221"/>
                  </a:cubicBezTo>
                  <a:cubicBezTo>
                    <a:pt x="49255" y="63651"/>
                    <a:pt x="53512" y="69097"/>
                    <a:pt x="59349" y="72266"/>
                  </a:cubicBezTo>
                  <a:cubicBezTo>
                    <a:pt x="68158" y="77988"/>
                    <a:pt x="71630" y="84418"/>
                    <a:pt x="76259" y="86797"/>
                  </a:cubicBezTo>
                  <a:cubicBezTo>
                    <a:pt x="80888" y="89175"/>
                    <a:pt x="85453" y="88661"/>
                    <a:pt x="88153" y="91940"/>
                  </a:cubicBezTo>
                  <a:cubicBezTo>
                    <a:pt x="91181" y="95122"/>
                    <a:pt x="94897" y="97566"/>
                    <a:pt x="99019" y="99077"/>
                  </a:cubicBezTo>
                  <a:cubicBezTo>
                    <a:pt x="103455" y="101134"/>
                    <a:pt x="103584" y="105892"/>
                    <a:pt x="107827" y="106470"/>
                  </a:cubicBezTo>
                  <a:cubicBezTo>
                    <a:pt x="112070" y="107049"/>
                    <a:pt x="109306" y="110649"/>
                    <a:pt x="111878" y="113800"/>
                  </a:cubicBezTo>
                  <a:cubicBezTo>
                    <a:pt x="114706" y="117773"/>
                    <a:pt x="114938" y="123039"/>
                    <a:pt x="112456" y="127237"/>
                  </a:cubicBezTo>
                  <a:cubicBezTo>
                    <a:pt x="109691" y="130902"/>
                    <a:pt x="111170" y="137138"/>
                    <a:pt x="112970" y="137138"/>
                  </a:cubicBezTo>
                  <a:cubicBezTo>
                    <a:pt x="114771" y="137138"/>
                    <a:pt x="118693" y="130709"/>
                    <a:pt x="119400" y="126852"/>
                  </a:cubicBezTo>
                  <a:cubicBezTo>
                    <a:pt x="120107" y="122994"/>
                    <a:pt x="123643" y="123380"/>
                    <a:pt x="126601" y="119522"/>
                  </a:cubicBezTo>
                  <a:cubicBezTo>
                    <a:pt x="129558" y="115664"/>
                    <a:pt x="122164" y="114700"/>
                    <a:pt x="120879" y="109749"/>
                  </a:cubicBezTo>
                  <a:cubicBezTo>
                    <a:pt x="119593" y="104799"/>
                    <a:pt x="126408" y="100362"/>
                    <a:pt x="132837" y="104413"/>
                  </a:cubicBezTo>
                  <a:cubicBezTo>
                    <a:pt x="139267" y="108464"/>
                    <a:pt x="141838" y="111228"/>
                    <a:pt x="142224" y="104992"/>
                  </a:cubicBezTo>
                  <a:cubicBezTo>
                    <a:pt x="142610" y="98755"/>
                    <a:pt x="122357" y="90461"/>
                    <a:pt x="117600" y="87504"/>
                  </a:cubicBezTo>
                  <a:cubicBezTo>
                    <a:pt x="112842" y="84546"/>
                    <a:pt x="115928" y="79789"/>
                    <a:pt x="108406" y="80174"/>
                  </a:cubicBezTo>
                  <a:cubicBezTo>
                    <a:pt x="100883" y="80560"/>
                    <a:pt x="91882" y="71173"/>
                    <a:pt x="89118" y="60308"/>
                  </a:cubicBezTo>
                  <a:cubicBezTo>
                    <a:pt x="86353" y="49442"/>
                    <a:pt x="74587" y="48927"/>
                    <a:pt x="71630" y="42498"/>
                  </a:cubicBezTo>
                  <a:cubicBezTo>
                    <a:pt x="68672" y="36069"/>
                    <a:pt x="74394" y="35362"/>
                    <a:pt x="71630" y="30025"/>
                  </a:cubicBezTo>
                  <a:cubicBezTo>
                    <a:pt x="70215" y="27068"/>
                    <a:pt x="73365" y="24432"/>
                    <a:pt x="77159" y="22953"/>
                  </a:cubicBezTo>
                  <a:cubicBezTo>
                    <a:pt x="76947" y="17456"/>
                    <a:pt x="77165" y="11952"/>
                    <a:pt x="77802" y="6494"/>
                  </a:cubicBezTo>
                  <a:cubicBezTo>
                    <a:pt x="75609" y="6384"/>
                    <a:pt x="73443" y="5947"/>
                    <a:pt x="71372" y="5208"/>
                  </a:cubicBezTo>
                  <a:cubicBezTo>
                    <a:pt x="70022" y="4372"/>
                    <a:pt x="69765" y="0"/>
                    <a:pt x="68929" y="0"/>
                  </a:cubicBezTo>
                  <a:cubicBezTo>
                    <a:pt x="68093" y="0"/>
                    <a:pt x="60378" y="0"/>
                    <a:pt x="59028" y="1350"/>
                  </a:cubicBezTo>
                  <a:cubicBezTo>
                    <a:pt x="57678" y="2700"/>
                    <a:pt x="53499" y="5208"/>
                    <a:pt x="51313" y="3858"/>
                  </a:cubicBezTo>
                  <a:lnTo>
                    <a:pt x="49770" y="2957"/>
                  </a:lnTo>
                  <a:lnTo>
                    <a:pt x="47327" y="5208"/>
                  </a:lnTo>
                  <a:cubicBezTo>
                    <a:pt x="47327" y="5208"/>
                    <a:pt x="46941" y="8165"/>
                    <a:pt x="45462" y="8165"/>
                  </a:cubicBezTo>
                  <a:cubicBezTo>
                    <a:pt x="43983" y="8165"/>
                    <a:pt x="41797" y="7072"/>
                    <a:pt x="41797" y="9644"/>
                  </a:cubicBezTo>
                  <a:cubicBezTo>
                    <a:pt x="41797" y="12216"/>
                    <a:pt x="37747" y="11444"/>
                    <a:pt x="35946" y="11123"/>
                  </a:cubicBezTo>
                  <a:cubicBezTo>
                    <a:pt x="34146" y="10801"/>
                    <a:pt x="31510" y="11444"/>
                    <a:pt x="31510" y="13695"/>
                  </a:cubicBezTo>
                  <a:cubicBezTo>
                    <a:pt x="31510" y="15945"/>
                    <a:pt x="31510" y="20638"/>
                    <a:pt x="28231" y="18067"/>
                  </a:cubicBezTo>
                  <a:cubicBezTo>
                    <a:pt x="24952" y="15495"/>
                    <a:pt x="22316" y="8873"/>
                    <a:pt x="21223" y="9644"/>
                  </a:cubicBezTo>
                  <a:cubicBezTo>
                    <a:pt x="20130" y="10416"/>
                    <a:pt x="17559" y="18452"/>
                    <a:pt x="14794" y="18452"/>
                  </a:cubicBezTo>
                  <a:cubicBezTo>
                    <a:pt x="13187" y="18452"/>
                    <a:pt x="7979" y="18838"/>
                    <a:pt x="4186" y="19224"/>
                  </a:cubicBezTo>
                  <a:cubicBezTo>
                    <a:pt x="3221" y="22374"/>
                    <a:pt x="4186" y="24239"/>
                    <a:pt x="5600" y="25075"/>
                  </a:cubicBezTo>
                  <a:cubicBezTo>
                    <a:pt x="7014" y="25910"/>
                    <a:pt x="4764" y="29189"/>
                    <a:pt x="3157" y="30025"/>
                  </a:cubicBezTo>
                  <a:cubicBezTo>
                    <a:pt x="1549" y="30861"/>
                    <a:pt x="-1279" y="30025"/>
                    <a:pt x="649" y="33047"/>
                  </a:cubicBezTo>
                  <a:cubicBezTo>
                    <a:pt x="2578" y="36069"/>
                    <a:pt x="6500" y="36326"/>
                    <a:pt x="4507" y="39412"/>
                  </a:cubicBezTo>
                  <a:close/>
                </a:path>
              </a:pathLst>
            </a:custGeom>
            <a:solidFill>
              <a:srgbClr val="0098E4"/>
            </a:solidFill>
            <a:ln w="64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grpSp>
      <p:cxnSp>
        <p:nvCxnSpPr>
          <p:cNvPr id="211" name="LineBasicDefault 5">
            <a:extLst>
              <a:ext uri="{FF2B5EF4-FFF2-40B4-BE49-F238E27FC236}">
                <a16:creationId xmlns:a16="http://schemas.microsoft.com/office/drawing/2014/main" id="{9616C2DB-E801-0B13-F1C6-8455F1127D42}"/>
              </a:ext>
            </a:extLst>
          </p:cNvPr>
          <p:cNvCxnSpPr>
            <a:cxnSpLocks/>
          </p:cNvCxnSpPr>
          <p:nvPr>
            <p:custDataLst>
              <p:tags r:id="rId7"/>
            </p:custDataLst>
          </p:nvPr>
        </p:nvCxnSpPr>
        <p:spPr>
          <a:xfrm>
            <a:off x="1430659" y="3638070"/>
            <a:ext cx="7136045" cy="0"/>
          </a:xfrm>
          <a:prstGeom prst="straightConnector1">
            <a:avLst/>
          </a:prstGeom>
          <a:ln w="6350" cap="sq">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212" name="LineBasicDefault 5">
            <a:extLst>
              <a:ext uri="{FF2B5EF4-FFF2-40B4-BE49-F238E27FC236}">
                <a16:creationId xmlns:a16="http://schemas.microsoft.com/office/drawing/2014/main" id="{9C7310BA-F09D-5757-3A13-783DCD182E60}"/>
              </a:ext>
            </a:extLst>
          </p:cNvPr>
          <p:cNvCxnSpPr>
            <a:cxnSpLocks/>
          </p:cNvCxnSpPr>
          <p:nvPr>
            <p:custDataLst>
              <p:tags r:id="rId8"/>
            </p:custDataLst>
          </p:nvPr>
        </p:nvCxnSpPr>
        <p:spPr>
          <a:xfrm>
            <a:off x="1430659" y="4034316"/>
            <a:ext cx="7136045" cy="0"/>
          </a:xfrm>
          <a:prstGeom prst="straightConnector1">
            <a:avLst/>
          </a:prstGeom>
          <a:ln w="6350" cap="sq">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33DCD976-034A-1DE3-5ED5-54F608A242AD}"/>
              </a:ext>
            </a:extLst>
          </p:cNvPr>
          <p:cNvSpPr>
            <a:spLocks/>
          </p:cNvSpPr>
          <p:nvPr/>
        </p:nvSpPr>
        <p:spPr>
          <a:xfrm>
            <a:off x="1430659" y="2608713"/>
            <a:ext cx="1608884"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Markets in scope </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21" name="Rectangle 220">
            <a:extLst>
              <a:ext uri="{FF2B5EF4-FFF2-40B4-BE49-F238E27FC236}">
                <a16:creationId xmlns:a16="http://schemas.microsoft.com/office/drawing/2014/main" id="{E619AA89-928E-AAF0-5ED7-6A38FD4B53A5}"/>
              </a:ext>
            </a:extLst>
          </p:cNvPr>
          <p:cNvSpPr>
            <a:spLocks/>
          </p:cNvSpPr>
          <p:nvPr/>
        </p:nvSpPr>
        <p:spPr>
          <a:xfrm>
            <a:off x="467805" y="2608713"/>
            <a:ext cx="898707" cy="907941"/>
          </a:xfrm>
          <a:prstGeom prst="rect">
            <a:avLst/>
          </a:prstGeom>
          <a:noFill/>
          <a:ln w="6350" cap="sq" cmpd="sng" algn="ctr">
            <a:noFill/>
            <a:prstDash val="solid"/>
            <a:miter lim="800000"/>
          </a:ln>
          <a:effectLst/>
        </p:spPr>
        <p:txBody>
          <a:bodyPr rot="0" spcFirstLastPara="0" vertOverflow="overflow" horzOverflow="overflow" vert="horz" wrap="square" lIns="9000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2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Business case</a:t>
            </a:r>
            <a:r>
              <a:rPr kumimoji="0" lang="en-US" sz="1200" b="1" i="0" u="none" strike="noStrike" kern="0" cap="none" spc="0" normalizeH="0" baseline="3000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1</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Range from base case to high case</a:t>
            </a:r>
          </a:p>
        </p:txBody>
      </p:sp>
      <p:sp>
        <p:nvSpPr>
          <p:cNvPr id="222" name="Oval 221">
            <a:extLst>
              <a:ext uri="{FF2B5EF4-FFF2-40B4-BE49-F238E27FC236}">
                <a16:creationId xmlns:a16="http://schemas.microsoft.com/office/drawing/2014/main" id="{B555B626-BB2B-0AD4-FAE2-D28D27741FDC}"/>
              </a:ext>
            </a:extLst>
          </p:cNvPr>
          <p:cNvSpPr/>
          <p:nvPr/>
        </p:nvSpPr>
        <p:spPr>
          <a:xfrm>
            <a:off x="5676115" y="1708396"/>
            <a:ext cx="251999" cy="251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a:t>B</a:t>
            </a:r>
          </a:p>
        </p:txBody>
      </p:sp>
      <p:sp>
        <p:nvSpPr>
          <p:cNvPr id="223" name="Oval 222">
            <a:extLst>
              <a:ext uri="{FF2B5EF4-FFF2-40B4-BE49-F238E27FC236}">
                <a16:creationId xmlns:a16="http://schemas.microsoft.com/office/drawing/2014/main" id="{7F1F9FD4-2798-260C-4BA6-0136A0A72086}"/>
              </a:ext>
            </a:extLst>
          </p:cNvPr>
          <p:cNvSpPr/>
          <p:nvPr/>
        </p:nvSpPr>
        <p:spPr>
          <a:xfrm>
            <a:off x="7522839" y="1708396"/>
            <a:ext cx="251999" cy="251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a:t>C</a:t>
            </a:r>
          </a:p>
        </p:txBody>
      </p:sp>
      <p:sp>
        <p:nvSpPr>
          <p:cNvPr id="224" name="Rectangle 223">
            <a:extLst>
              <a:ext uri="{FF2B5EF4-FFF2-40B4-BE49-F238E27FC236}">
                <a16:creationId xmlns:a16="http://schemas.microsoft.com/office/drawing/2014/main" id="{D13C9C1B-63C4-0EFA-E3CF-6F13D73A9673}"/>
              </a:ext>
            </a:extLst>
          </p:cNvPr>
          <p:cNvSpPr/>
          <p:nvPr/>
        </p:nvSpPr>
        <p:spPr>
          <a:xfrm>
            <a:off x="467806" y="1489437"/>
            <a:ext cx="2845929" cy="41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r>
              <a:rPr lang="en-US" sz="1200" b="1">
                <a:solidFill>
                  <a:schemeClr val="tx2">
                    <a:lumMod val="10000"/>
                  </a:schemeClr>
                </a:solidFill>
                <a:latin typeface="Arial" panose="020B0604020202020204" pitchFamily="34" charset="0"/>
                <a:cs typeface="Arial" panose="020B0604020202020204" pitchFamily="34" charset="0"/>
              </a:rPr>
              <a:t>Options:</a:t>
            </a:r>
          </a:p>
        </p:txBody>
      </p:sp>
      <p:sp>
        <p:nvSpPr>
          <p:cNvPr id="226" name="Rectangle 225">
            <a:extLst>
              <a:ext uri="{FF2B5EF4-FFF2-40B4-BE49-F238E27FC236}">
                <a16:creationId xmlns:a16="http://schemas.microsoft.com/office/drawing/2014/main" id="{E83FF07E-4144-FFA6-BE63-59B4895B3CE6}"/>
              </a:ext>
            </a:extLst>
          </p:cNvPr>
          <p:cNvSpPr>
            <a:spLocks/>
          </p:cNvSpPr>
          <p:nvPr/>
        </p:nvSpPr>
        <p:spPr>
          <a:xfrm>
            <a:off x="3339940" y="2969837"/>
            <a:ext cx="1230901"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27" name="Rectangle 226">
            <a:extLst>
              <a:ext uri="{FF2B5EF4-FFF2-40B4-BE49-F238E27FC236}">
                <a16:creationId xmlns:a16="http://schemas.microsoft.com/office/drawing/2014/main" id="{06ACE5C7-A281-296E-0891-977A30330543}"/>
              </a:ext>
            </a:extLst>
          </p:cNvPr>
          <p:cNvSpPr>
            <a:spLocks/>
          </p:cNvSpPr>
          <p:nvPr/>
        </p:nvSpPr>
        <p:spPr>
          <a:xfrm>
            <a:off x="3340712" y="4158575"/>
            <a:ext cx="1229357"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28" name="Rectangle 227">
            <a:extLst>
              <a:ext uri="{FF2B5EF4-FFF2-40B4-BE49-F238E27FC236}">
                <a16:creationId xmlns:a16="http://schemas.microsoft.com/office/drawing/2014/main" id="{ED18E554-A2C9-71FC-461A-1290BF7D7F23}"/>
              </a:ext>
            </a:extLst>
          </p:cNvPr>
          <p:cNvSpPr/>
          <p:nvPr/>
        </p:nvSpPr>
        <p:spPr>
          <a:xfrm>
            <a:off x="3340712" y="3762329"/>
            <a:ext cx="1229357"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29" name="Rectangle 228">
            <a:extLst>
              <a:ext uri="{FF2B5EF4-FFF2-40B4-BE49-F238E27FC236}">
                <a16:creationId xmlns:a16="http://schemas.microsoft.com/office/drawing/2014/main" id="{37E81E60-0A5E-A2E7-75F4-DBF2D4905945}"/>
              </a:ext>
            </a:extLst>
          </p:cNvPr>
          <p:cNvSpPr/>
          <p:nvPr/>
        </p:nvSpPr>
        <p:spPr>
          <a:xfrm>
            <a:off x="3340712" y="3366083"/>
            <a:ext cx="1229357"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30" name="Rectangle 229">
            <a:extLst>
              <a:ext uri="{FF2B5EF4-FFF2-40B4-BE49-F238E27FC236}">
                <a16:creationId xmlns:a16="http://schemas.microsoft.com/office/drawing/2014/main" id="{9C321A2A-BC8F-4A5D-6B95-9D083AAA5972}"/>
              </a:ext>
            </a:extLst>
          </p:cNvPr>
          <p:cNvSpPr>
            <a:spLocks/>
          </p:cNvSpPr>
          <p:nvPr/>
        </p:nvSpPr>
        <p:spPr>
          <a:xfrm>
            <a:off x="5186664" y="2969837"/>
            <a:ext cx="1230901"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31" name="Rectangle 230">
            <a:extLst>
              <a:ext uri="{FF2B5EF4-FFF2-40B4-BE49-F238E27FC236}">
                <a16:creationId xmlns:a16="http://schemas.microsoft.com/office/drawing/2014/main" id="{2307F1DA-540E-D804-1596-97CB73CAA9A1}"/>
              </a:ext>
            </a:extLst>
          </p:cNvPr>
          <p:cNvSpPr>
            <a:spLocks/>
          </p:cNvSpPr>
          <p:nvPr/>
        </p:nvSpPr>
        <p:spPr>
          <a:xfrm>
            <a:off x="5187436" y="4158575"/>
            <a:ext cx="1229357"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32" name="Rectangle 231">
            <a:extLst>
              <a:ext uri="{FF2B5EF4-FFF2-40B4-BE49-F238E27FC236}">
                <a16:creationId xmlns:a16="http://schemas.microsoft.com/office/drawing/2014/main" id="{E8EB6A74-9F9F-45BC-2D6C-28D311571F32}"/>
              </a:ext>
            </a:extLst>
          </p:cNvPr>
          <p:cNvSpPr/>
          <p:nvPr/>
        </p:nvSpPr>
        <p:spPr>
          <a:xfrm>
            <a:off x="5187436" y="3762329"/>
            <a:ext cx="1229357"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33" name="Rectangle 232">
            <a:extLst>
              <a:ext uri="{FF2B5EF4-FFF2-40B4-BE49-F238E27FC236}">
                <a16:creationId xmlns:a16="http://schemas.microsoft.com/office/drawing/2014/main" id="{5D307355-0D6F-0C46-2132-1AB5D8B0515D}"/>
              </a:ext>
            </a:extLst>
          </p:cNvPr>
          <p:cNvSpPr/>
          <p:nvPr/>
        </p:nvSpPr>
        <p:spPr>
          <a:xfrm>
            <a:off x="5187436" y="3366083"/>
            <a:ext cx="1229357"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34" name="Rectangle 233">
            <a:extLst>
              <a:ext uri="{FF2B5EF4-FFF2-40B4-BE49-F238E27FC236}">
                <a16:creationId xmlns:a16="http://schemas.microsoft.com/office/drawing/2014/main" id="{2FFC5506-E43F-D582-2407-1AFC97FD690A}"/>
              </a:ext>
            </a:extLst>
          </p:cNvPr>
          <p:cNvSpPr>
            <a:spLocks/>
          </p:cNvSpPr>
          <p:nvPr/>
        </p:nvSpPr>
        <p:spPr>
          <a:xfrm>
            <a:off x="7033388" y="2969837"/>
            <a:ext cx="1230901"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35" name="Rectangle 234">
            <a:extLst>
              <a:ext uri="{FF2B5EF4-FFF2-40B4-BE49-F238E27FC236}">
                <a16:creationId xmlns:a16="http://schemas.microsoft.com/office/drawing/2014/main" id="{33575A76-524F-F2B3-98C3-AEC2C7799841}"/>
              </a:ext>
            </a:extLst>
          </p:cNvPr>
          <p:cNvSpPr>
            <a:spLocks/>
          </p:cNvSpPr>
          <p:nvPr/>
        </p:nvSpPr>
        <p:spPr>
          <a:xfrm>
            <a:off x="7034160" y="4158575"/>
            <a:ext cx="1229357"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36" name="Rectangle 235">
            <a:extLst>
              <a:ext uri="{FF2B5EF4-FFF2-40B4-BE49-F238E27FC236}">
                <a16:creationId xmlns:a16="http://schemas.microsoft.com/office/drawing/2014/main" id="{9B026815-5FEE-5668-5B93-8B1CF83EFB63}"/>
              </a:ext>
            </a:extLst>
          </p:cNvPr>
          <p:cNvSpPr/>
          <p:nvPr/>
        </p:nvSpPr>
        <p:spPr>
          <a:xfrm>
            <a:off x="7034160" y="3762329"/>
            <a:ext cx="1229357"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37" name="Rectangle 236">
            <a:extLst>
              <a:ext uri="{FF2B5EF4-FFF2-40B4-BE49-F238E27FC236}">
                <a16:creationId xmlns:a16="http://schemas.microsoft.com/office/drawing/2014/main" id="{B9AC83C7-CDFE-6541-E799-424A3DBE5F86}"/>
              </a:ext>
            </a:extLst>
          </p:cNvPr>
          <p:cNvSpPr/>
          <p:nvPr/>
        </p:nvSpPr>
        <p:spPr>
          <a:xfrm>
            <a:off x="7034160" y="3366083"/>
            <a:ext cx="1229357"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238" name="Google Shape;507;p14">
            <a:extLst>
              <a:ext uri="{FF2B5EF4-FFF2-40B4-BE49-F238E27FC236}">
                <a16:creationId xmlns:a16="http://schemas.microsoft.com/office/drawing/2014/main" id="{DD540737-1266-78B1-36F9-11BE5E941E0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chemeClr val="tx2">
                    <a:lumMod val="10000"/>
                  </a:schemeClr>
                </a:solidFill>
                <a:latin typeface="Arial"/>
                <a:ea typeface="Arial"/>
                <a:cs typeface="Arial"/>
                <a:sym typeface="Arial"/>
              </a:rPr>
              <a:t>Source: </a:t>
            </a:r>
            <a:r>
              <a:rPr lang="en-GB" sz="900">
                <a:solidFill>
                  <a:schemeClr val="tx2">
                    <a:lumMod val="10000"/>
                  </a:schemeClr>
                </a:solidFill>
                <a:latin typeface="Arial"/>
                <a:ea typeface="Arial"/>
                <a:cs typeface="Arial"/>
                <a:sym typeface="Arial"/>
              </a:rPr>
              <a:t>[sanitized]</a:t>
            </a:r>
            <a:endParaRPr sz="900" b="0" i="0" u="none" strike="noStrike" cap="none">
              <a:solidFill>
                <a:schemeClr val="tx2">
                  <a:lumMod val="10000"/>
                </a:schemeClr>
              </a:solidFill>
              <a:latin typeface="Arial"/>
              <a:ea typeface="Arial"/>
              <a:cs typeface="Arial"/>
              <a:sym typeface="Arial"/>
            </a:endParaRPr>
          </a:p>
        </p:txBody>
      </p:sp>
      <p:sp>
        <p:nvSpPr>
          <p:cNvPr id="239" name="Google Shape;538;p14">
            <a:extLst>
              <a:ext uri="{FF2B5EF4-FFF2-40B4-BE49-F238E27FC236}">
                <a16:creationId xmlns:a16="http://schemas.microsoft.com/office/drawing/2014/main" id="{4C5D5FD7-D9F4-F57F-3C7D-7581A94B17F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chemeClr val="tx2">
                    <a:lumMod val="10000"/>
                  </a:schemeClr>
                </a:solidFill>
                <a:latin typeface="Arial"/>
                <a:ea typeface="Arial"/>
                <a:cs typeface="Arial"/>
                <a:sym typeface="Arial"/>
              </a:rPr>
              <a:t>Footnote: 1. [sanitized footnotes]</a:t>
            </a:r>
            <a:endParaRPr sz="900">
              <a:solidFill>
                <a:schemeClr val="tx2">
                  <a:lumMod val="10000"/>
                </a:schemeClr>
              </a:solidFill>
              <a:latin typeface="Arial"/>
              <a:ea typeface="Arial"/>
              <a:cs typeface="Arial"/>
              <a:sym typeface="Arial"/>
            </a:endParaRPr>
          </a:p>
        </p:txBody>
      </p:sp>
      <p:pic>
        <p:nvPicPr>
          <p:cNvPr id="3" name="Picture 2" descr="Flag of Germany - Wikipedia">
            <a:extLst>
              <a:ext uri="{FF2B5EF4-FFF2-40B4-BE49-F238E27FC236}">
                <a16:creationId xmlns:a16="http://schemas.microsoft.com/office/drawing/2014/main" id="{8EA7AB83-DE99-74B6-19B0-69047D049EC1}"/>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951623" y="2628086"/>
            <a:ext cx="183463" cy="997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lag of Spain - Wikipedia">
            <a:extLst>
              <a:ext uri="{FF2B5EF4-FFF2-40B4-BE49-F238E27FC236}">
                <a16:creationId xmlns:a16="http://schemas.microsoft.com/office/drawing/2014/main" id="{0BFD300D-F043-7901-7513-DCF4F17DA262}"/>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3989367" y="2628618"/>
            <a:ext cx="182313" cy="104617"/>
          </a:xfrm>
          <a:prstGeom prst="rect">
            <a:avLst/>
          </a:prstGeom>
          <a:noFill/>
          <a:ln w="6350">
            <a:solidFill>
              <a:schemeClr val="tx2"/>
            </a:solidFill>
          </a:ln>
          <a:extLst>
            <a:ext uri="{909E8E84-426E-40DD-AFC4-6F175D3DCCD1}">
              <a14:hiddenFill xmlns:a14="http://schemas.microsoft.com/office/drawing/2010/main">
                <a:solidFill>
                  <a:srgbClr val="FFFFFF"/>
                </a:solidFill>
              </a14:hiddenFill>
            </a:ext>
          </a:extLst>
        </p:spPr>
      </p:pic>
      <p:pic>
        <p:nvPicPr>
          <p:cNvPr id="5" name="Picture 2" descr="Flag of Spain - Wikipedia">
            <a:extLst>
              <a:ext uri="{FF2B5EF4-FFF2-40B4-BE49-F238E27FC236}">
                <a16:creationId xmlns:a16="http://schemas.microsoft.com/office/drawing/2014/main" id="{0F2910D6-93D4-E6CD-62B5-9808D983B029}"/>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5459898" y="2626285"/>
            <a:ext cx="182313" cy="104617"/>
          </a:xfrm>
          <a:prstGeom prst="rect">
            <a:avLst/>
          </a:prstGeom>
          <a:noFill/>
          <a:ln w="63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29024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E734694-DDDC-1CED-AB16-80BB406D6B99}"/>
              </a:ext>
            </a:extLst>
          </p:cNvPr>
          <p:cNvSpPr>
            <a:spLocks noGrp="1"/>
          </p:cNvSpPr>
          <p:nvPr>
            <p:ph type="title"/>
          </p:nvPr>
        </p:nvSpPr>
        <p:spPr>
          <a:xfrm>
            <a:off x="467806" y="365126"/>
            <a:ext cx="11173331" cy="811212"/>
          </a:xfrm>
        </p:spPr>
        <p:txBody>
          <a:bodyPr/>
          <a:lstStyle/>
          <a:p>
            <a:r>
              <a:rPr lang="en-US"/>
              <a:t>For Options A and B the exact potential depends on the market</a:t>
            </a:r>
          </a:p>
        </p:txBody>
      </p:sp>
      <p:sp>
        <p:nvSpPr>
          <p:cNvPr id="7" name="Slide Number Placeholder 6">
            <a:extLst>
              <a:ext uri="{FF2B5EF4-FFF2-40B4-BE49-F238E27FC236}">
                <a16:creationId xmlns:a16="http://schemas.microsoft.com/office/drawing/2014/main" id="{AFB996F2-CCD0-727B-4C89-B43326EF834E}"/>
              </a:ext>
            </a:extLst>
          </p:cNvPr>
          <p:cNvSpPr>
            <a:spLocks noGrp="1"/>
          </p:cNvSpPr>
          <p:nvPr>
            <p:ph type="sldNum" idx="12"/>
          </p:nvPr>
        </p:nvSpPr>
        <p:spPr/>
        <p:txBody>
          <a:bodyPr/>
          <a:lstStyle/>
          <a:p>
            <a:fld id="{1F24DAD8-0A8D-144F-AE7C-C0F3CF879725}" type="slidenum">
              <a:rPr lang="en-US" smtClean="0"/>
              <a:pPr/>
              <a:t>238</a:t>
            </a:fld>
            <a:endParaRPr lang="en-US">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F0881E47-C1BA-70AD-4F23-1C150040FE68}"/>
              </a:ext>
            </a:extLst>
          </p:cNvPr>
          <p:cNvSpPr/>
          <p:nvPr/>
        </p:nvSpPr>
        <p:spPr>
          <a:xfrm>
            <a:off x="8795208" y="1489437"/>
            <a:ext cx="2845929" cy="48669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r>
              <a:rPr lang="en-US" sz="1200" b="1">
                <a:solidFill>
                  <a:schemeClr val="tx2">
                    <a:lumMod val="10000"/>
                  </a:schemeClr>
                </a:solidFill>
                <a:latin typeface="Arial" panose="020B0604020202020204" pitchFamily="34" charset="0"/>
                <a:cs typeface="Arial" panose="020B0604020202020204" pitchFamily="34" charset="0"/>
              </a:rPr>
              <a:t>Key insights:</a:t>
            </a:r>
          </a:p>
          <a:p>
            <a:pPr marR="0" lvl="0" algn="l" defTabSz="914400" rtl="0" eaLnBrk="1" fontAlgn="auto" latinLnBrk="0" hangingPunct="1">
              <a:lnSpc>
                <a:spcPct val="100000"/>
              </a:lnSpc>
              <a:spcBef>
                <a:spcPts val="300"/>
              </a:spcBef>
              <a:spcAft>
                <a:spcPts val="300"/>
              </a:spcAft>
              <a:buClr>
                <a:schemeClr val="tx1"/>
              </a:buClr>
              <a:buSzPct val="100000"/>
              <a:tabLst/>
              <a:defRPr/>
            </a:pPr>
            <a:endParaRPr lang="en-US" sz="1000" kern="1200">
              <a:solidFill>
                <a:schemeClr val="tx2">
                  <a:lumMod val="10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In Spain:</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Option A seems to be a no-regret move to leverage existing high traffic.</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Option B only makes sense if a large enough partner is found, which might be challenging in fragmented local landscape.</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br>
              <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br>
            <a:r>
              <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In Canada:</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Option A is very attractive due to high CLV leading to high ROI even with low base.</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Option B also attractive, although much smaller total potential.</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br>
              <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br>
            <a:r>
              <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In Australia and UK:</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Value for Option B driven by large user base for [sanitized] in both countries.</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br>
              <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br>
            <a:r>
              <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In Germany:</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Small and fragmented apps</a:t>
            </a:r>
            <a:r>
              <a:rPr kumimoji="0" lang="da-DK"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 with Option A not </a:t>
            </a:r>
            <a:r>
              <a:rPr kumimoji="0" lang="da-DK" sz="1000" b="0" i="0" u="none" strike="noStrike" kern="1200" cap="none" spc="0" normalizeH="0" baseline="0" noProof="0" err="1">
                <a:ln>
                  <a:noFill/>
                </a:ln>
                <a:solidFill>
                  <a:schemeClr val="tx2">
                    <a:lumMod val="10000"/>
                  </a:schemeClr>
                </a:solidFill>
                <a:effectLst/>
                <a:uLnTx/>
                <a:uFillTx/>
                <a:latin typeface="Arial" panose="020B0604020202020204" pitchFamily="34" charset="0"/>
                <a:cs typeface="Arial" panose="020B0604020202020204" pitchFamily="34" charset="0"/>
              </a:rPr>
              <a:t>feasible</a:t>
            </a:r>
            <a:r>
              <a:rPr kumimoji="0" lang="da-DK"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 in short to medium term.</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lang="da-DK" sz="1000" kern="1200">
                <a:solidFill>
                  <a:schemeClr val="tx2">
                    <a:lumMod val="10000"/>
                  </a:schemeClr>
                </a:solidFill>
                <a:latin typeface="Arial" panose="020B0604020202020204" pitchFamily="34" charset="0"/>
                <a:cs typeface="Arial" panose="020B0604020202020204" pitchFamily="34" charset="0"/>
              </a:rPr>
              <a:t>Option B is a </a:t>
            </a:r>
            <a:r>
              <a:rPr lang="da-DK" sz="1000" kern="1200" err="1">
                <a:solidFill>
                  <a:schemeClr val="tx2">
                    <a:lumMod val="10000"/>
                  </a:schemeClr>
                </a:solidFill>
                <a:latin typeface="Arial" panose="020B0604020202020204" pitchFamily="34" charset="0"/>
                <a:cs typeface="Arial" panose="020B0604020202020204" pitchFamily="34" charset="0"/>
              </a:rPr>
              <a:t>possibility</a:t>
            </a:r>
            <a:r>
              <a:rPr lang="da-DK" sz="1000" kern="1200">
                <a:solidFill>
                  <a:schemeClr val="tx2">
                    <a:lumMod val="10000"/>
                  </a:schemeClr>
                </a:solidFill>
                <a:latin typeface="Arial" panose="020B0604020202020204" pitchFamily="34" charset="0"/>
                <a:cs typeface="Arial" panose="020B0604020202020204" pitchFamily="34" charset="0"/>
              </a:rPr>
              <a:t> but </a:t>
            </a:r>
            <a:r>
              <a:rPr lang="da-DK" sz="1000" kern="1200" err="1">
                <a:solidFill>
                  <a:schemeClr val="tx2">
                    <a:lumMod val="10000"/>
                  </a:schemeClr>
                </a:solidFill>
                <a:latin typeface="Arial" panose="020B0604020202020204" pitchFamily="34" charset="0"/>
                <a:cs typeface="Arial" panose="020B0604020202020204" pitchFamily="34" charset="0"/>
              </a:rPr>
              <a:t>highly</a:t>
            </a:r>
            <a:r>
              <a:rPr lang="da-DK" sz="1000" kern="1200">
                <a:solidFill>
                  <a:schemeClr val="tx2">
                    <a:lumMod val="10000"/>
                  </a:schemeClr>
                </a:solidFill>
                <a:latin typeface="Arial" panose="020B0604020202020204" pitchFamily="34" charset="0"/>
                <a:cs typeface="Arial" panose="020B0604020202020204" pitchFamily="34" charset="0"/>
              </a:rPr>
              <a:t> dependent on </a:t>
            </a:r>
            <a:r>
              <a:rPr lang="da-DK" sz="1000" kern="1200" err="1">
                <a:solidFill>
                  <a:schemeClr val="tx2">
                    <a:lumMod val="10000"/>
                  </a:schemeClr>
                </a:solidFill>
                <a:latin typeface="Arial" panose="020B0604020202020204" pitchFamily="34" charset="0"/>
                <a:cs typeface="Arial" panose="020B0604020202020204" pitchFamily="34" charset="0"/>
              </a:rPr>
              <a:t>partnership</a:t>
            </a:r>
            <a:r>
              <a:rPr lang="da-DK" sz="1000" kern="1200">
                <a:solidFill>
                  <a:schemeClr val="tx2">
                    <a:lumMod val="10000"/>
                  </a:schemeClr>
                </a:solidFill>
                <a:latin typeface="Arial" panose="020B0604020202020204" pitchFamily="34" charset="0"/>
                <a:cs typeface="Arial" panose="020B0604020202020204" pitchFamily="34" charset="0"/>
              </a:rPr>
              <a:t> with [</a:t>
            </a:r>
            <a:r>
              <a:rPr lang="da-DK" sz="1000" kern="1200" err="1">
                <a:solidFill>
                  <a:schemeClr val="tx2">
                    <a:lumMod val="10000"/>
                  </a:schemeClr>
                </a:solidFill>
                <a:latin typeface="Arial" panose="020B0604020202020204" pitchFamily="34" charset="0"/>
                <a:cs typeface="Arial" panose="020B0604020202020204" pitchFamily="34" charset="0"/>
              </a:rPr>
              <a:t>sanitized</a:t>
            </a:r>
            <a:r>
              <a:rPr lang="da-DK" sz="1000" kern="1200">
                <a:solidFill>
                  <a:schemeClr val="tx2">
                    <a:lumMod val="10000"/>
                  </a:schemeClr>
                </a:solidFill>
                <a:latin typeface="Arial" panose="020B0604020202020204" pitchFamily="34" charset="0"/>
                <a:cs typeface="Arial" panose="020B0604020202020204" pitchFamily="34" charset="0"/>
              </a:rPr>
              <a:t>].</a:t>
            </a: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endParaRPr>
          </a:p>
          <a:p>
            <a:pPr marR="0" lvl="0" algn="l" defTabSz="914400" rtl="0" eaLnBrk="1" fontAlgn="auto" latinLnBrk="0" hangingPunct="1">
              <a:lnSpc>
                <a:spcPct val="100000"/>
              </a:lnSpc>
              <a:spcBef>
                <a:spcPts val="300"/>
              </a:spcBef>
              <a:spcAft>
                <a:spcPts val="300"/>
              </a:spcAft>
              <a:buClr>
                <a:schemeClr val="tx1"/>
              </a:buClr>
              <a:buSzPct val="100000"/>
              <a:tabLst/>
              <a:defRPr/>
            </a:pPr>
            <a:endParaRPr lang="en-US" sz="1000" b="1">
              <a:solidFill>
                <a:schemeClr val="tx2">
                  <a:lumMod val="10000"/>
                </a:schemeClr>
              </a:solidFill>
              <a:latin typeface="Arial" panose="020B0604020202020204" pitchFamily="34" charset="0"/>
              <a:cs typeface="Arial" panose="020B0604020202020204" pitchFamily="34" charset="0"/>
            </a:endParaRPr>
          </a:p>
        </p:txBody>
      </p:sp>
      <p:sp>
        <p:nvSpPr>
          <p:cNvPr id="224" name="Rectangle 223">
            <a:extLst>
              <a:ext uri="{FF2B5EF4-FFF2-40B4-BE49-F238E27FC236}">
                <a16:creationId xmlns:a16="http://schemas.microsoft.com/office/drawing/2014/main" id="{D13C9C1B-63C4-0EFA-E3CF-6F13D73A9673}"/>
              </a:ext>
            </a:extLst>
          </p:cNvPr>
          <p:cNvSpPr/>
          <p:nvPr/>
        </p:nvSpPr>
        <p:spPr>
          <a:xfrm>
            <a:off x="467806" y="1489437"/>
            <a:ext cx="3613584" cy="41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r>
              <a:rPr lang="en-US" sz="1200" b="1">
                <a:solidFill>
                  <a:schemeClr val="tx2">
                    <a:lumMod val="10000"/>
                  </a:schemeClr>
                </a:solidFill>
                <a:latin typeface="Arial" panose="020B0604020202020204" pitchFamily="34" charset="0"/>
                <a:cs typeface="Arial" panose="020B0604020202020204" pitchFamily="34" charset="0"/>
              </a:rPr>
              <a:t>Business case (base case – high case):</a:t>
            </a:r>
          </a:p>
        </p:txBody>
      </p:sp>
      <p:sp>
        <p:nvSpPr>
          <p:cNvPr id="238" name="Google Shape;507;p14">
            <a:extLst>
              <a:ext uri="{FF2B5EF4-FFF2-40B4-BE49-F238E27FC236}">
                <a16:creationId xmlns:a16="http://schemas.microsoft.com/office/drawing/2014/main" id="{DD540737-1266-78B1-36F9-11BE5E941E0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chemeClr val="tx2">
                    <a:lumMod val="10000"/>
                  </a:schemeClr>
                </a:solidFill>
                <a:latin typeface="Arial"/>
                <a:ea typeface="Arial"/>
                <a:cs typeface="Arial"/>
                <a:sym typeface="Arial"/>
              </a:rPr>
              <a:t>Source: </a:t>
            </a:r>
            <a:r>
              <a:rPr lang="en-GB" sz="900">
                <a:solidFill>
                  <a:schemeClr val="tx2">
                    <a:lumMod val="10000"/>
                  </a:schemeClr>
                </a:solidFill>
                <a:latin typeface="Arial"/>
                <a:ea typeface="Arial"/>
                <a:cs typeface="Arial"/>
                <a:sym typeface="Arial"/>
              </a:rPr>
              <a:t>[sanitized]</a:t>
            </a:r>
            <a:endParaRPr sz="900" b="0" i="0" u="none" strike="noStrike" cap="none">
              <a:solidFill>
                <a:schemeClr val="tx2">
                  <a:lumMod val="10000"/>
                </a:schemeClr>
              </a:solidFill>
              <a:latin typeface="Arial"/>
              <a:ea typeface="Arial"/>
              <a:cs typeface="Arial"/>
              <a:sym typeface="Arial"/>
            </a:endParaRPr>
          </a:p>
        </p:txBody>
      </p:sp>
      <p:sp>
        <p:nvSpPr>
          <p:cNvPr id="239" name="Google Shape;538;p14">
            <a:extLst>
              <a:ext uri="{FF2B5EF4-FFF2-40B4-BE49-F238E27FC236}">
                <a16:creationId xmlns:a16="http://schemas.microsoft.com/office/drawing/2014/main" id="{4C5D5FD7-D9F4-F57F-3C7D-7581A94B17F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chemeClr val="tx2">
                    <a:lumMod val="10000"/>
                  </a:schemeClr>
                </a:solidFill>
                <a:latin typeface="Arial"/>
                <a:ea typeface="Arial"/>
                <a:cs typeface="Arial"/>
                <a:sym typeface="Arial"/>
              </a:rPr>
              <a:t>Footnote: 1. [sanitized footnotes] 2. [</a:t>
            </a:r>
            <a:r>
              <a:rPr lang="en-GB" sz="900">
                <a:solidFill>
                  <a:schemeClr val="tx2">
                    <a:lumMod val="10000"/>
                  </a:schemeClr>
                </a:solidFill>
              </a:rPr>
              <a:t>s</a:t>
            </a:r>
            <a:r>
              <a:rPr lang="en-GB" sz="900" b="0" i="0" u="none" strike="noStrike" cap="none">
                <a:solidFill>
                  <a:schemeClr val="tx2">
                    <a:lumMod val="10000"/>
                  </a:schemeClr>
                </a:solidFill>
                <a:latin typeface="Arial"/>
                <a:ea typeface="Arial"/>
                <a:cs typeface="Arial"/>
                <a:sym typeface="Arial"/>
              </a:rPr>
              <a:t>anitized footnotes] 3. [sanitized footnotes]</a:t>
            </a:r>
            <a:endParaRPr sz="900">
              <a:solidFill>
                <a:schemeClr val="tx2">
                  <a:lumMod val="10000"/>
                </a:schemeClr>
              </a:solidFill>
              <a:latin typeface="Arial"/>
              <a:ea typeface="Arial"/>
              <a:cs typeface="Arial"/>
              <a:sym typeface="Arial"/>
            </a:endParaRPr>
          </a:p>
        </p:txBody>
      </p:sp>
      <p:sp>
        <p:nvSpPr>
          <p:cNvPr id="2" name="RectangleLegend5">
            <a:extLst>
              <a:ext uri="{FF2B5EF4-FFF2-40B4-BE49-F238E27FC236}">
                <a16:creationId xmlns:a16="http://schemas.microsoft.com/office/drawing/2014/main" id="{7364B311-B3B7-0994-44FD-E582E217DCB4}"/>
              </a:ext>
            </a:extLst>
          </p:cNvPr>
          <p:cNvSpPr>
            <a:spLocks/>
          </p:cNvSpPr>
          <p:nvPr/>
        </p:nvSpPr>
        <p:spPr>
          <a:xfrm>
            <a:off x="2829865" y="2975380"/>
            <a:ext cx="2739485" cy="344786"/>
          </a:xfrm>
          <a:prstGeom prst="rect">
            <a:avLst/>
          </a:prstGeom>
          <a:solidFill>
            <a:srgbClr val="E6E6E6">
              <a:alpha val="85000"/>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err="1">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3" name="RectangleLegend5">
            <a:extLst>
              <a:ext uri="{FF2B5EF4-FFF2-40B4-BE49-F238E27FC236}">
                <a16:creationId xmlns:a16="http://schemas.microsoft.com/office/drawing/2014/main" id="{439AD03E-9B90-4733-989A-36981ABD9488}"/>
              </a:ext>
            </a:extLst>
          </p:cNvPr>
          <p:cNvSpPr>
            <a:spLocks/>
          </p:cNvSpPr>
          <p:nvPr/>
        </p:nvSpPr>
        <p:spPr>
          <a:xfrm>
            <a:off x="2829865" y="4288024"/>
            <a:ext cx="2739485" cy="344786"/>
          </a:xfrm>
          <a:prstGeom prst="rect">
            <a:avLst/>
          </a:prstGeom>
          <a:solidFill>
            <a:srgbClr val="E6E6E6">
              <a:alpha val="85000"/>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err="1">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4" name="RectangleLegend5">
            <a:extLst>
              <a:ext uri="{FF2B5EF4-FFF2-40B4-BE49-F238E27FC236}">
                <a16:creationId xmlns:a16="http://schemas.microsoft.com/office/drawing/2014/main" id="{C56D2049-D1DF-D749-70D0-6D8B27D1B7C2}"/>
              </a:ext>
            </a:extLst>
          </p:cNvPr>
          <p:cNvSpPr>
            <a:spLocks/>
          </p:cNvSpPr>
          <p:nvPr/>
        </p:nvSpPr>
        <p:spPr>
          <a:xfrm>
            <a:off x="2829865" y="4725574"/>
            <a:ext cx="2739485" cy="344786"/>
          </a:xfrm>
          <a:prstGeom prst="rect">
            <a:avLst/>
          </a:prstGeom>
          <a:solidFill>
            <a:srgbClr val="E6E6E6">
              <a:alpha val="85000"/>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err="1">
              <a:ln>
                <a:noFill/>
              </a:ln>
              <a:solidFill>
                <a:schemeClr val="tx2">
                  <a:lumMod val="10000"/>
                </a:schemeClr>
              </a:solidFill>
              <a:effectLst/>
              <a:uLnTx/>
              <a:uFillTx/>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1019E9FE-D7FE-2BFD-8D4F-1234F226EDDA}"/>
              </a:ext>
            </a:extLst>
          </p:cNvPr>
          <p:cNvGrpSpPr/>
          <p:nvPr/>
        </p:nvGrpSpPr>
        <p:grpSpPr>
          <a:xfrm>
            <a:off x="5060003" y="1927324"/>
            <a:ext cx="2103937" cy="129621"/>
            <a:chOff x="5060003" y="1633289"/>
            <a:chExt cx="2103937" cy="129621"/>
          </a:xfrm>
        </p:grpSpPr>
        <p:sp>
          <p:nvSpPr>
            <p:cNvPr id="6" name="TrackerNumBlue 17">
              <a:extLst>
                <a:ext uri="{FF2B5EF4-FFF2-40B4-BE49-F238E27FC236}">
                  <a16:creationId xmlns:a16="http://schemas.microsoft.com/office/drawing/2014/main" id="{E050B664-9E8D-B492-D0CE-AF3205EE5870}"/>
                </a:ext>
              </a:extLst>
            </p:cNvPr>
            <p:cNvSpPr>
              <a:spLocks/>
            </p:cNvSpPr>
            <p:nvPr>
              <p:custDataLst>
                <p:tags r:id="rId11"/>
              </p:custDataLst>
            </p:nvPr>
          </p:nvSpPr>
          <p:spPr>
            <a:xfrm>
              <a:off x="5060003" y="1633289"/>
              <a:ext cx="333375" cy="129621"/>
            </a:xfrm>
            <a:prstGeom prst="roundRect">
              <a:avLst>
                <a:gd name="adj" fmla="val 50000"/>
              </a:avLst>
            </a:prstGeom>
            <a:solidFill>
              <a:schemeClr val="accent2"/>
            </a:solidFill>
            <a:ln w="6350" cap="sq"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rPr>
                <a:t>X</a:t>
              </a:r>
            </a:p>
          </p:txBody>
        </p:sp>
        <p:sp>
          <p:nvSpPr>
            <p:cNvPr id="20" name="TextBox 19">
              <a:extLst>
                <a:ext uri="{FF2B5EF4-FFF2-40B4-BE49-F238E27FC236}">
                  <a16:creationId xmlns:a16="http://schemas.microsoft.com/office/drawing/2014/main" id="{C89E32B8-6CA7-75A6-D447-2E73FC0AC60E}"/>
                </a:ext>
              </a:extLst>
            </p:cNvPr>
            <p:cNvSpPr txBox="1">
              <a:spLocks/>
            </p:cNvSpPr>
            <p:nvPr/>
          </p:nvSpPr>
          <p:spPr>
            <a:xfrm>
              <a:off x="5464757" y="1636544"/>
              <a:ext cx="1699183" cy="123111"/>
            </a:xfrm>
            <a:prstGeom prst="rect">
              <a:avLst/>
            </a:prstGeom>
          </p:spPr>
          <p:txBody>
            <a:bodyPr vert="horz" wrap="none" lIns="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 increase in customer base</a:t>
              </a:r>
            </a:p>
          </p:txBody>
        </p:sp>
      </p:grpSp>
      <p:sp>
        <p:nvSpPr>
          <p:cNvPr id="23" name="RectangleLegend5">
            <a:extLst>
              <a:ext uri="{FF2B5EF4-FFF2-40B4-BE49-F238E27FC236}">
                <a16:creationId xmlns:a16="http://schemas.microsoft.com/office/drawing/2014/main" id="{3E79275E-B24C-1C9C-2170-8C86CD5DCDEE}"/>
              </a:ext>
            </a:extLst>
          </p:cNvPr>
          <p:cNvSpPr>
            <a:spLocks/>
          </p:cNvSpPr>
          <p:nvPr/>
        </p:nvSpPr>
        <p:spPr>
          <a:xfrm>
            <a:off x="7332702" y="1938134"/>
            <a:ext cx="108000" cy="108000"/>
          </a:xfrm>
          <a:prstGeom prst="rect">
            <a:avLst/>
          </a:prstGeom>
          <a:solidFill>
            <a:srgbClr val="E6E6E6">
              <a:alpha val="85000"/>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33" name="Legend5">
            <a:extLst>
              <a:ext uri="{FF2B5EF4-FFF2-40B4-BE49-F238E27FC236}">
                <a16:creationId xmlns:a16="http://schemas.microsoft.com/office/drawing/2014/main" id="{41F04C7B-8C29-E708-A782-08521856CBC9}"/>
              </a:ext>
            </a:extLst>
          </p:cNvPr>
          <p:cNvSpPr txBox="1">
            <a:spLocks/>
          </p:cNvSpPr>
          <p:nvPr/>
        </p:nvSpPr>
        <p:spPr>
          <a:xfrm>
            <a:off x="7506129" y="1930579"/>
            <a:ext cx="697307" cy="123111"/>
          </a:xfrm>
          <a:prstGeom prst="rect">
            <a:avLst/>
          </a:prstGeom>
          <a:noFill/>
          <a:ln>
            <a:noFill/>
            <a:miter lim="800000"/>
          </a:ln>
        </p:spPr>
        <p:txBody>
          <a:bodyPr wrap="none" lIns="0" tIns="0" rIns="0" bIns="0" rtlCol="0" anchor="ctr"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Not applicable</a:t>
            </a:r>
          </a:p>
        </p:txBody>
      </p:sp>
      <p:cxnSp>
        <p:nvCxnSpPr>
          <p:cNvPr id="34" name="LineBasicImpact 37">
            <a:extLst>
              <a:ext uri="{FF2B5EF4-FFF2-40B4-BE49-F238E27FC236}">
                <a16:creationId xmlns:a16="http://schemas.microsoft.com/office/drawing/2014/main" id="{02127572-D28C-AC69-6EB2-E004595496EF}"/>
              </a:ext>
            </a:extLst>
          </p:cNvPr>
          <p:cNvCxnSpPr>
            <a:cxnSpLocks/>
          </p:cNvCxnSpPr>
          <p:nvPr>
            <p:custDataLst>
              <p:tags r:id="rId1"/>
            </p:custDataLst>
          </p:nvPr>
        </p:nvCxnSpPr>
        <p:spPr>
          <a:xfrm>
            <a:off x="467805" y="2928999"/>
            <a:ext cx="8098898"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6D807C9-7522-036A-1E7F-C60C0BC8C322}"/>
              </a:ext>
            </a:extLst>
          </p:cNvPr>
          <p:cNvCxnSpPr>
            <a:cxnSpLocks/>
          </p:cNvCxnSpPr>
          <p:nvPr/>
        </p:nvCxnSpPr>
        <p:spPr>
          <a:xfrm>
            <a:off x="467805" y="5116743"/>
            <a:ext cx="8100000"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8" name="LineBasicImpact 37">
            <a:extLst>
              <a:ext uri="{FF2B5EF4-FFF2-40B4-BE49-F238E27FC236}">
                <a16:creationId xmlns:a16="http://schemas.microsoft.com/office/drawing/2014/main" id="{2F017A31-3E41-D466-30B9-A854F0081296}"/>
              </a:ext>
            </a:extLst>
          </p:cNvPr>
          <p:cNvCxnSpPr>
            <a:cxnSpLocks/>
          </p:cNvCxnSpPr>
          <p:nvPr>
            <p:custDataLst>
              <p:tags r:id="rId2"/>
            </p:custDataLst>
          </p:nvPr>
        </p:nvCxnSpPr>
        <p:spPr>
          <a:xfrm>
            <a:off x="467805" y="3366547"/>
            <a:ext cx="8100000"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9" name="LineBasicImpact 37">
            <a:extLst>
              <a:ext uri="{FF2B5EF4-FFF2-40B4-BE49-F238E27FC236}">
                <a16:creationId xmlns:a16="http://schemas.microsoft.com/office/drawing/2014/main" id="{FC9A6473-66BC-7FAF-2B78-CC79F3246EE4}"/>
              </a:ext>
            </a:extLst>
          </p:cNvPr>
          <p:cNvCxnSpPr>
            <a:cxnSpLocks/>
          </p:cNvCxnSpPr>
          <p:nvPr>
            <p:custDataLst>
              <p:tags r:id="rId3"/>
            </p:custDataLst>
          </p:nvPr>
        </p:nvCxnSpPr>
        <p:spPr>
          <a:xfrm>
            <a:off x="467805" y="3804095"/>
            <a:ext cx="8100000"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0" name="LineBasicImpact 37">
            <a:extLst>
              <a:ext uri="{FF2B5EF4-FFF2-40B4-BE49-F238E27FC236}">
                <a16:creationId xmlns:a16="http://schemas.microsoft.com/office/drawing/2014/main" id="{8023C9CA-8E97-BEF3-A889-6D6836CE07CD}"/>
              </a:ext>
            </a:extLst>
          </p:cNvPr>
          <p:cNvCxnSpPr>
            <a:cxnSpLocks/>
          </p:cNvCxnSpPr>
          <p:nvPr>
            <p:custDataLst>
              <p:tags r:id="rId4"/>
            </p:custDataLst>
          </p:nvPr>
        </p:nvCxnSpPr>
        <p:spPr>
          <a:xfrm>
            <a:off x="467805" y="4241643"/>
            <a:ext cx="8100000"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1" name="LineBasicImpact 37">
            <a:extLst>
              <a:ext uri="{FF2B5EF4-FFF2-40B4-BE49-F238E27FC236}">
                <a16:creationId xmlns:a16="http://schemas.microsoft.com/office/drawing/2014/main" id="{A88CFEE1-4765-DF2A-BBE6-574650787EFB}"/>
              </a:ext>
            </a:extLst>
          </p:cNvPr>
          <p:cNvCxnSpPr>
            <a:cxnSpLocks/>
          </p:cNvCxnSpPr>
          <p:nvPr>
            <p:custDataLst>
              <p:tags r:id="rId5"/>
            </p:custDataLst>
          </p:nvPr>
        </p:nvCxnSpPr>
        <p:spPr>
          <a:xfrm>
            <a:off x="467805" y="4679191"/>
            <a:ext cx="8100000"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2DCC150-85FD-00A3-80B9-FDECB335ECBC}"/>
              </a:ext>
            </a:extLst>
          </p:cNvPr>
          <p:cNvSpPr>
            <a:spLocks/>
          </p:cNvSpPr>
          <p:nvPr/>
        </p:nvSpPr>
        <p:spPr>
          <a:xfrm>
            <a:off x="2829865" y="2249767"/>
            <a:ext cx="2739485" cy="1723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1828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Apis For Office" panose="020B0504010101010104" pitchFamily="34" charset="0"/>
              </a:rPr>
              <a:t>Option A</a:t>
            </a:r>
            <a:endParaRPr kumimoji="0" lang="en-US" sz="1000" b="0" i="1"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Apis For Office" panose="020B0504010101010104" pitchFamily="34" charset="0"/>
            </a:endParaRPr>
          </a:p>
        </p:txBody>
      </p:sp>
      <p:sp>
        <p:nvSpPr>
          <p:cNvPr id="213" name="Rectangle 212">
            <a:extLst>
              <a:ext uri="{FF2B5EF4-FFF2-40B4-BE49-F238E27FC236}">
                <a16:creationId xmlns:a16="http://schemas.microsoft.com/office/drawing/2014/main" id="{C294438C-5FF7-BBE1-689B-BC75B9AFABD0}"/>
              </a:ext>
            </a:extLst>
          </p:cNvPr>
          <p:cNvSpPr>
            <a:spLocks/>
          </p:cNvSpPr>
          <p:nvPr/>
        </p:nvSpPr>
        <p:spPr>
          <a:xfrm>
            <a:off x="467806" y="2249767"/>
            <a:ext cx="1958162" cy="1723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0" rIns="0" bIns="1828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Apis For Office" panose="020B0504010101010104" pitchFamily="34" charset="0"/>
              </a:rPr>
              <a:t>Baseline</a:t>
            </a:r>
            <a:endParaRPr kumimoji="0" lang="en-US" sz="1000" b="0" i="1"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Apis For Office" panose="020B0504010101010104" pitchFamily="34" charset="0"/>
            </a:endParaRPr>
          </a:p>
        </p:txBody>
      </p:sp>
      <p:sp>
        <p:nvSpPr>
          <p:cNvPr id="214" name="Rectangle 213">
            <a:extLst>
              <a:ext uri="{FF2B5EF4-FFF2-40B4-BE49-F238E27FC236}">
                <a16:creationId xmlns:a16="http://schemas.microsoft.com/office/drawing/2014/main" id="{7AACE19D-38CA-B873-02E9-3BADA6EA3875}"/>
              </a:ext>
            </a:extLst>
          </p:cNvPr>
          <p:cNvSpPr>
            <a:spLocks/>
          </p:cNvSpPr>
          <p:nvPr/>
        </p:nvSpPr>
        <p:spPr>
          <a:xfrm>
            <a:off x="5793053" y="2249767"/>
            <a:ext cx="2773651" cy="1723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1828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Apis For Office" panose="020B0504010101010104" pitchFamily="34" charset="0"/>
              </a:rPr>
              <a:t>Option B</a:t>
            </a:r>
            <a:endParaRPr kumimoji="0" lang="en-US" sz="1000" b="0" i="1"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Apis For Office" panose="020B0504010101010104" pitchFamily="34" charset="0"/>
            </a:endParaRPr>
          </a:p>
        </p:txBody>
      </p:sp>
      <p:cxnSp>
        <p:nvCxnSpPr>
          <p:cNvPr id="215" name="LineBasicImpact 37">
            <a:extLst>
              <a:ext uri="{FF2B5EF4-FFF2-40B4-BE49-F238E27FC236}">
                <a16:creationId xmlns:a16="http://schemas.microsoft.com/office/drawing/2014/main" id="{C5354063-0ECE-D37E-4C1A-360660EBDBC0}"/>
              </a:ext>
            </a:extLst>
          </p:cNvPr>
          <p:cNvCxnSpPr>
            <a:cxnSpLocks/>
          </p:cNvCxnSpPr>
          <p:nvPr>
            <p:custDataLst>
              <p:tags r:id="rId6"/>
            </p:custDataLst>
          </p:nvPr>
        </p:nvCxnSpPr>
        <p:spPr>
          <a:xfrm>
            <a:off x="467805" y="2431361"/>
            <a:ext cx="2138357" cy="0"/>
          </a:xfrm>
          <a:prstGeom prst="straightConnector1">
            <a:avLst/>
          </a:prstGeom>
          <a:ln w="9525"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16410308-E432-8803-3A55-669C720659F2}"/>
              </a:ext>
            </a:extLst>
          </p:cNvPr>
          <p:cNvSpPr>
            <a:spLocks/>
          </p:cNvSpPr>
          <p:nvPr/>
        </p:nvSpPr>
        <p:spPr>
          <a:xfrm>
            <a:off x="467806" y="2747157"/>
            <a:ext cx="803895"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Apis For Office" panose="020B0504010101010104" pitchFamily="34" charset="0"/>
              </a:rPr>
              <a:t>Country</a:t>
            </a:r>
            <a:endParaRPr kumimoji="0" lang="en-US" sz="1000" b="0" i="1"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Apis For Office" panose="020B0504010101010104" pitchFamily="34" charset="0"/>
            </a:endParaRPr>
          </a:p>
        </p:txBody>
      </p:sp>
      <p:sp>
        <p:nvSpPr>
          <p:cNvPr id="217" name="TextBox 216">
            <a:extLst>
              <a:ext uri="{FF2B5EF4-FFF2-40B4-BE49-F238E27FC236}">
                <a16:creationId xmlns:a16="http://schemas.microsoft.com/office/drawing/2014/main" id="{58A38309-06A5-488E-59C5-F5BB265C0A3C}"/>
              </a:ext>
            </a:extLst>
          </p:cNvPr>
          <p:cNvSpPr txBox="1">
            <a:spLocks/>
          </p:cNvSpPr>
          <p:nvPr/>
        </p:nvSpPr>
        <p:spPr>
          <a:xfrm>
            <a:off x="1802267" y="2593268"/>
            <a:ext cx="803895" cy="307777"/>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Customers, 2020</a:t>
            </a:r>
          </a:p>
        </p:txBody>
      </p:sp>
      <p:sp>
        <p:nvSpPr>
          <p:cNvPr id="218" name="TextBox 217">
            <a:extLst>
              <a:ext uri="{FF2B5EF4-FFF2-40B4-BE49-F238E27FC236}">
                <a16:creationId xmlns:a16="http://schemas.microsoft.com/office/drawing/2014/main" id="{36EF55D8-6FC9-5DE3-FA7B-436191995999}"/>
              </a:ext>
            </a:extLst>
          </p:cNvPr>
          <p:cNvSpPr txBox="1">
            <a:spLocks/>
          </p:cNvSpPr>
          <p:nvPr/>
        </p:nvSpPr>
        <p:spPr>
          <a:xfrm>
            <a:off x="7900077" y="2747157"/>
            <a:ext cx="666627" cy="153888"/>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ROI</a:t>
            </a:r>
            <a:r>
              <a:rPr kumimoji="0" lang="en-US" sz="1000" b="1" i="0" u="none" strike="noStrike" kern="1200" cap="none" spc="0" normalizeH="0" baseline="3000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3</a:t>
            </a:r>
            <a:endPar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240" name="TextBox 239">
            <a:extLst>
              <a:ext uri="{FF2B5EF4-FFF2-40B4-BE49-F238E27FC236}">
                <a16:creationId xmlns:a16="http://schemas.microsoft.com/office/drawing/2014/main" id="{4EE61C7B-2389-3E3F-6071-ADFC29D8BAB6}"/>
              </a:ext>
            </a:extLst>
          </p:cNvPr>
          <p:cNvSpPr txBox="1">
            <a:spLocks/>
          </p:cNvSpPr>
          <p:nvPr/>
        </p:nvSpPr>
        <p:spPr>
          <a:xfrm>
            <a:off x="3704176" y="2593268"/>
            <a:ext cx="1039822" cy="307777"/>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New customers in total, M</a:t>
            </a:r>
          </a:p>
        </p:txBody>
      </p:sp>
      <p:sp>
        <p:nvSpPr>
          <p:cNvPr id="241" name="TextBox 240">
            <a:extLst>
              <a:ext uri="{FF2B5EF4-FFF2-40B4-BE49-F238E27FC236}">
                <a16:creationId xmlns:a16="http://schemas.microsoft.com/office/drawing/2014/main" id="{460700A5-27EC-172B-CE1C-26C9E19FD799}"/>
              </a:ext>
            </a:extLst>
          </p:cNvPr>
          <p:cNvSpPr txBox="1">
            <a:spLocks/>
          </p:cNvSpPr>
          <p:nvPr/>
        </p:nvSpPr>
        <p:spPr>
          <a:xfrm>
            <a:off x="4967701" y="2747157"/>
            <a:ext cx="601649" cy="153888"/>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ROI</a:t>
            </a:r>
            <a:r>
              <a:rPr kumimoji="0" lang="en-US" sz="1000" b="1" i="0" u="none" strike="noStrike" kern="1200" cap="none" spc="0" normalizeH="0" baseline="3000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3</a:t>
            </a:r>
          </a:p>
        </p:txBody>
      </p:sp>
      <p:sp>
        <p:nvSpPr>
          <p:cNvPr id="242" name="TextBox 241">
            <a:extLst>
              <a:ext uri="{FF2B5EF4-FFF2-40B4-BE49-F238E27FC236}">
                <a16:creationId xmlns:a16="http://schemas.microsoft.com/office/drawing/2014/main" id="{20A78138-5EC2-9A1B-FF95-C7C054F9BCC0}"/>
              </a:ext>
            </a:extLst>
          </p:cNvPr>
          <p:cNvSpPr txBox="1">
            <a:spLocks/>
          </p:cNvSpPr>
          <p:nvPr/>
        </p:nvSpPr>
        <p:spPr>
          <a:xfrm>
            <a:off x="2829864" y="2593268"/>
            <a:ext cx="726135" cy="307777"/>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People reached, M</a:t>
            </a:r>
            <a:endPar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cxnSp>
        <p:nvCxnSpPr>
          <p:cNvPr id="243" name="LineBasicImpact 37">
            <a:extLst>
              <a:ext uri="{FF2B5EF4-FFF2-40B4-BE49-F238E27FC236}">
                <a16:creationId xmlns:a16="http://schemas.microsoft.com/office/drawing/2014/main" id="{6EA3AD9A-6D91-75CF-FD91-92CB341FB11D}"/>
              </a:ext>
            </a:extLst>
          </p:cNvPr>
          <p:cNvCxnSpPr>
            <a:cxnSpLocks/>
          </p:cNvCxnSpPr>
          <p:nvPr>
            <p:custDataLst>
              <p:tags r:id="rId7"/>
            </p:custDataLst>
          </p:nvPr>
        </p:nvCxnSpPr>
        <p:spPr>
          <a:xfrm>
            <a:off x="2829865" y="2431361"/>
            <a:ext cx="2739485" cy="0"/>
          </a:xfrm>
          <a:prstGeom prst="straightConnector1">
            <a:avLst/>
          </a:prstGeom>
          <a:ln w="9525"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4" name="LineBasicImpact 37">
            <a:extLst>
              <a:ext uri="{FF2B5EF4-FFF2-40B4-BE49-F238E27FC236}">
                <a16:creationId xmlns:a16="http://schemas.microsoft.com/office/drawing/2014/main" id="{84A530F4-4220-2BEE-8556-B3CB35E4A607}"/>
              </a:ext>
            </a:extLst>
          </p:cNvPr>
          <p:cNvCxnSpPr>
            <a:cxnSpLocks/>
          </p:cNvCxnSpPr>
          <p:nvPr>
            <p:custDataLst>
              <p:tags r:id="rId8"/>
            </p:custDataLst>
          </p:nvPr>
        </p:nvCxnSpPr>
        <p:spPr>
          <a:xfrm>
            <a:off x="5793053" y="2431361"/>
            <a:ext cx="2773651" cy="0"/>
          </a:xfrm>
          <a:prstGeom prst="straightConnector1">
            <a:avLst/>
          </a:prstGeom>
          <a:ln w="9525"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9820DEB0-DFBB-8D75-4FF5-A40802C89AB7}"/>
              </a:ext>
            </a:extLst>
          </p:cNvPr>
          <p:cNvSpPr>
            <a:spLocks/>
          </p:cNvSpPr>
          <p:nvPr/>
        </p:nvSpPr>
        <p:spPr>
          <a:xfrm>
            <a:off x="7900077" y="4821024"/>
            <a:ext cx="666627"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1176-3054%</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46" name="Rectangle 245">
            <a:extLst>
              <a:ext uri="{FF2B5EF4-FFF2-40B4-BE49-F238E27FC236}">
                <a16:creationId xmlns:a16="http://schemas.microsoft.com/office/drawing/2014/main" id="{E8433FCE-81C5-4BDF-F20A-08153DA6735A}"/>
              </a:ext>
            </a:extLst>
          </p:cNvPr>
          <p:cNvSpPr>
            <a:spLocks/>
          </p:cNvSpPr>
          <p:nvPr/>
        </p:nvSpPr>
        <p:spPr>
          <a:xfrm>
            <a:off x="1802267" y="4832198"/>
            <a:ext cx="803895"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47" name="Rectangle 246">
            <a:extLst>
              <a:ext uri="{FF2B5EF4-FFF2-40B4-BE49-F238E27FC236}">
                <a16:creationId xmlns:a16="http://schemas.microsoft.com/office/drawing/2014/main" id="{9BF17838-C293-65C0-79AE-5F630A5B7C29}"/>
              </a:ext>
            </a:extLst>
          </p:cNvPr>
          <p:cNvSpPr>
            <a:spLocks/>
          </p:cNvSpPr>
          <p:nvPr/>
        </p:nvSpPr>
        <p:spPr>
          <a:xfrm>
            <a:off x="5793053" y="4809849"/>
            <a:ext cx="619793"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0.6-0.7</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48" name="Rectangle 247">
            <a:extLst>
              <a:ext uri="{FF2B5EF4-FFF2-40B4-BE49-F238E27FC236}">
                <a16:creationId xmlns:a16="http://schemas.microsoft.com/office/drawing/2014/main" id="{27305E88-A0E7-4A55-06A4-508DF40C94DB}"/>
              </a:ext>
            </a:extLst>
          </p:cNvPr>
          <p:cNvSpPr>
            <a:spLocks/>
          </p:cNvSpPr>
          <p:nvPr/>
        </p:nvSpPr>
        <p:spPr>
          <a:xfrm>
            <a:off x="6636549" y="4817544"/>
            <a:ext cx="1039823" cy="13849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pic>
        <p:nvPicPr>
          <p:cNvPr id="249" name="Picture 248">
            <a:extLst>
              <a:ext uri="{FF2B5EF4-FFF2-40B4-BE49-F238E27FC236}">
                <a16:creationId xmlns:a16="http://schemas.microsoft.com/office/drawing/2014/main" id="{19A7A977-1408-54CD-172B-73A9AB5054C5}"/>
              </a:ext>
            </a:extLst>
          </p:cNvPr>
          <p:cNvPicPr>
            <a:picLocks/>
          </p:cNvPicPr>
          <p:nvPr/>
        </p:nvPicPr>
        <p:blipFill rotWithShape="1">
          <a:blip r:embed="rId14" cstate="screen">
            <a:extLst>
              <a:ext uri="{28A0092B-C50C-407E-A947-70E740481C1C}">
                <a14:useLocalDpi xmlns:a14="http://schemas.microsoft.com/office/drawing/2010/main"/>
              </a:ext>
            </a:extLst>
          </a:blip>
          <a:srcRect l="20690" r="20690"/>
          <a:stretch/>
        </p:blipFill>
        <p:spPr>
          <a:xfrm>
            <a:off x="527928" y="4806525"/>
            <a:ext cx="182880" cy="182880"/>
          </a:xfrm>
          <a:prstGeom prst="ellipse">
            <a:avLst/>
          </a:prstGeom>
          <a:solidFill>
            <a:schemeClr val="tx2"/>
          </a:solidFill>
          <a:ln w="6350">
            <a:solidFill>
              <a:srgbClr val="E6E6E6"/>
            </a:solidFill>
          </a:ln>
        </p:spPr>
      </p:pic>
      <p:sp>
        <p:nvSpPr>
          <p:cNvPr id="250" name="TextBox 249">
            <a:extLst>
              <a:ext uri="{FF2B5EF4-FFF2-40B4-BE49-F238E27FC236}">
                <a16:creationId xmlns:a16="http://schemas.microsoft.com/office/drawing/2014/main" id="{B3C75CA7-1382-2F7A-CC65-092619735E03}"/>
              </a:ext>
            </a:extLst>
          </p:cNvPr>
          <p:cNvSpPr txBox="1">
            <a:spLocks/>
          </p:cNvSpPr>
          <p:nvPr/>
        </p:nvSpPr>
        <p:spPr>
          <a:xfrm>
            <a:off x="800547" y="4759468"/>
            <a:ext cx="657945" cy="276999"/>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United Kingdom</a:t>
            </a:r>
          </a:p>
        </p:txBody>
      </p:sp>
      <p:sp>
        <p:nvSpPr>
          <p:cNvPr id="251" name="TrackerNumBlue 17">
            <a:extLst>
              <a:ext uri="{FF2B5EF4-FFF2-40B4-BE49-F238E27FC236}">
                <a16:creationId xmlns:a16="http://schemas.microsoft.com/office/drawing/2014/main" id="{6AA09521-CED7-A86C-EC03-F9D4B877E1E7}"/>
              </a:ext>
            </a:extLst>
          </p:cNvPr>
          <p:cNvSpPr>
            <a:spLocks/>
          </p:cNvSpPr>
          <p:nvPr>
            <p:custDataLst>
              <p:tags r:id="rId9"/>
            </p:custDataLst>
          </p:nvPr>
        </p:nvSpPr>
        <p:spPr>
          <a:xfrm>
            <a:off x="6906976" y="5457849"/>
            <a:ext cx="498968" cy="187105"/>
          </a:xfrm>
          <a:prstGeom prst="roundRect">
            <a:avLst>
              <a:gd name="adj" fmla="val 50000"/>
            </a:avLst>
          </a:prstGeom>
          <a:solidFill>
            <a:schemeClr val="accent2"/>
          </a:solidFill>
          <a:ln w="6350" cap="sq"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spc="-20">
                <a:solidFill>
                  <a:schemeClr val="bg1"/>
                </a:solidFill>
                <a:latin typeface="Arial" panose="020B0604020202020204" pitchFamily="34" charset="0"/>
                <a:cs typeface="Arial" panose="020B0604020202020204" pitchFamily="34" charset="0"/>
              </a:rPr>
              <a:t>x</a:t>
            </a:r>
            <a:r>
              <a:rPr kumimoji="0" lang="en-US" sz="1000" b="0" i="0" u="none" strike="noStrike" kern="1200" cap="none" spc="-20" normalizeH="0" baseline="0" noProof="0">
                <a:ln>
                  <a:noFill/>
                </a:ln>
                <a:solidFill>
                  <a:schemeClr val="bg1"/>
                </a:solidFill>
                <a:effectLst/>
                <a:uLnTx/>
                <a:uFillTx/>
                <a:latin typeface="Arial" panose="020B0604020202020204" pitchFamily="34" charset="0"/>
                <a:cs typeface="Arial" panose="020B0604020202020204" pitchFamily="34" charset="0"/>
              </a:rPr>
              <a:t>x %</a:t>
            </a:r>
          </a:p>
        </p:txBody>
      </p:sp>
      <p:sp>
        <p:nvSpPr>
          <p:cNvPr id="252" name="TrackerNumBlue 17">
            <a:extLst>
              <a:ext uri="{FF2B5EF4-FFF2-40B4-BE49-F238E27FC236}">
                <a16:creationId xmlns:a16="http://schemas.microsoft.com/office/drawing/2014/main" id="{A6B894DF-DC58-CFC8-F753-3B1D2FF70B41}"/>
              </a:ext>
            </a:extLst>
          </p:cNvPr>
          <p:cNvSpPr>
            <a:spLocks/>
          </p:cNvSpPr>
          <p:nvPr>
            <p:custDataLst>
              <p:tags r:id="rId10"/>
            </p:custDataLst>
          </p:nvPr>
        </p:nvSpPr>
        <p:spPr>
          <a:xfrm>
            <a:off x="3974603" y="5457849"/>
            <a:ext cx="498968" cy="187105"/>
          </a:xfrm>
          <a:prstGeom prst="roundRect">
            <a:avLst>
              <a:gd name="adj" fmla="val 50000"/>
            </a:avLst>
          </a:prstGeom>
          <a:solidFill>
            <a:schemeClr val="accent2"/>
          </a:solidFill>
          <a:ln w="6350" cap="sq"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20" normalizeH="0" baseline="0" noProof="0">
                <a:ln>
                  <a:noFill/>
                </a:ln>
                <a:solidFill>
                  <a:schemeClr val="bg1"/>
                </a:solidFill>
                <a:effectLst/>
                <a:uLnTx/>
                <a:uFillTx/>
                <a:latin typeface="Arial" panose="020B0604020202020204" pitchFamily="34" charset="0"/>
                <a:cs typeface="Arial" panose="020B0604020202020204" pitchFamily="34" charset="0"/>
              </a:rPr>
              <a:t>xx %</a:t>
            </a:r>
          </a:p>
        </p:txBody>
      </p:sp>
      <p:sp>
        <p:nvSpPr>
          <p:cNvPr id="254" name="Rectangle 253">
            <a:extLst>
              <a:ext uri="{FF2B5EF4-FFF2-40B4-BE49-F238E27FC236}">
                <a16:creationId xmlns:a16="http://schemas.microsoft.com/office/drawing/2014/main" id="{DCDEADD6-E59B-84FA-C439-EB56EC15D7A9}"/>
              </a:ext>
            </a:extLst>
          </p:cNvPr>
          <p:cNvSpPr>
            <a:spLocks/>
          </p:cNvSpPr>
          <p:nvPr/>
        </p:nvSpPr>
        <p:spPr>
          <a:xfrm>
            <a:off x="1802267" y="5221529"/>
            <a:ext cx="803895"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[sanitized]</a:t>
            </a:r>
            <a:endParaRPr kumimoji="0" lang="en-US" sz="1000" b="1"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55" name="Rectangle 254">
            <a:extLst>
              <a:ext uri="{FF2B5EF4-FFF2-40B4-BE49-F238E27FC236}">
                <a16:creationId xmlns:a16="http://schemas.microsoft.com/office/drawing/2014/main" id="{265EF679-8C7C-74E2-00C6-4FFFD7DE6BD1}"/>
              </a:ext>
            </a:extLst>
          </p:cNvPr>
          <p:cNvSpPr>
            <a:spLocks/>
          </p:cNvSpPr>
          <p:nvPr/>
        </p:nvSpPr>
        <p:spPr>
          <a:xfrm>
            <a:off x="5754842" y="5210355"/>
            <a:ext cx="672964"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[sanitized]</a:t>
            </a:r>
            <a:endParaRPr kumimoji="0" lang="en-US" sz="1000" b="1"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56" name="Rectangle 255">
            <a:extLst>
              <a:ext uri="{FF2B5EF4-FFF2-40B4-BE49-F238E27FC236}">
                <a16:creationId xmlns:a16="http://schemas.microsoft.com/office/drawing/2014/main" id="{A6EB567D-2C01-7B53-5FA4-06EA2BD7D9DB}"/>
              </a:ext>
            </a:extLst>
          </p:cNvPr>
          <p:cNvSpPr>
            <a:spLocks/>
          </p:cNvSpPr>
          <p:nvPr/>
        </p:nvSpPr>
        <p:spPr>
          <a:xfrm>
            <a:off x="6636549" y="5218049"/>
            <a:ext cx="1039823" cy="13849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[sanitized]</a:t>
            </a:r>
            <a:endPar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57" name="Rectangle 256">
            <a:extLst>
              <a:ext uri="{FF2B5EF4-FFF2-40B4-BE49-F238E27FC236}">
                <a16:creationId xmlns:a16="http://schemas.microsoft.com/office/drawing/2014/main" id="{8265C5B0-96D1-D192-5FDC-6044B89ADCBC}"/>
              </a:ext>
            </a:extLst>
          </p:cNvPr>
          <p:cNvSpPr>
            <a:spLocks/>
          </p:cNvSpPr>
          <p:nvPr/>
        </p:nvSpPr>
        <p:spPr>
          <a:xfrm>
            <a:off x="3704176" y="5218049"/>
            <a:ext cx="1039822" cy="13849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0.15-0.5</a:t>
            </a:r>
            <a:endPar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58" name="Rectangle 257">
            <a:extLst>
              <a:ext uri="{FF2B5EF4-FFF2-40B4-BE49-F238E27FC236}">
                <a16:creationId xmlns:a16="http://schemas.microsoft.com/office/drawing/2014/main" id="{4DF8AFEE-9CE2-73D5-8C16-C545B7F0B07C}"/>
              </a:ext>
            </a:extLst>
          </p:cNvPr>
          <p:cNvSpPr>
            <a:spLocks/>
          </p:cNvSpPr>
          <p:nvPr/>
        </p:nvSpPr>
        <p:spPr>
          <a:xfrm>
            <a:off x="4967701" y="5210355"/>
            <a:ext cx="601649"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242-602%</a:t>
            </a:r>
            <a:endParaRPr kumimoji="0" lang="en-US" sz="1000" b="1"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59" name="Rectangle 258">
            <a:extLst>
              <a:ext uri="{FF2B5EF4-FFF2-40B4-BE49-F238E27FC236}">
                <a16:creationId xmlns:a16="http://schemas.microsoft.com/office/drawing/2014/main" id="{0B7FAD23-E93C-E1B3-4D54-F433A477C4E8}"/>
              </a:ext>
            </a:extLst>
          </p:cNvPr>
          <p:cNvSpPr>
            <a:spLocks/>
          </p:cNvSpPr>
          <p:nvPr/>
        </p:nvSpPr>
        <p:spPr>
          <a:xfrm>
            <a:off x="2829865" y="5221529"/>
            <a:ext cx="650608"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0.7-1.3</a:t>
            </a:r>
            <a:endParaRPr kumimoji="0" lang="en-US" sz="1000" b="1"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60" name="TextBox 259">
            <a:extLst>
              <a:ext uri="{FF2B5EF4-FFF2-40B4-BE49-F238E27FC236}">
                <a16:creationId xmlns:a16="http://schemas.microsoft.com/office/drawing/2014/main" id="{BFF995BA-B9A8-1211-EC46-3FB85C53E1C9}"/>
              </a:ext>
            </a:extLst>
          </p:cNvPr>
          <p:cNvSpPr txBox="1">
            <a:spLocks/>
          </p:cNvSpPr>
          <p:nvPr/>
        </p:nvSpPr>
        <p:spPr>
          <a:xfrm>
            <a:off x="467806" y="5218049"/>
            <a:ext cx="657945" cy="138499"/>
          </a:xfrm>
          <a:prstGeom prst="rect">
            <a:avLst/>
          </a:prstGeom>
        </p:spPr>
        <p:txBody>
          <a:bodyPr vert="horz" wrap="square" lIns="9000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Total</a:t>
            </a:r>
            <a:r>
              <a:rPr kumimoji="0" lang="en-US" sz="1000" b="1" i="0" u="none" strike="noStrike" kern="1200" cap="none" spc="0" normalizeH="0" baseline="30000" noProof="0">
                <a:ln>
                  <a:noFill/>
                </a:ln>
                <a:solidFill>
                  <a:schemeClr val="tx2">
                    <a:lumMod val="10000"/>
                  </a:schemeClr>
                </a:solidFill>
                <a:effectLst/>
                <a:uLnTx/>
                <a:uFillTx/>
                <a:latin typeface="Arial" panose="020B0604020202020204" pitchFamily="34" charset="0"/>
                <a:ea typeface="+mn-ea"/>
              </a:rPr>
              <a:t>2</a:t>
            </a:r>
          </a:p>
        </p:txBody>
      </p:sp>
      <p:sp>
        <p:nvSpPr>
          <p:cNvPr id="261" name="Rectangle 260">
            <a:extLst>
              <a:ext uri="{FF2B5EF4-FFF2-40B4-BE49-F238E27FC236}">
                <a16:creationId xmlns:a16="http://schemas.microsoft.com/office/drawing/2014/main" id="{1FAF8DEF-A52D-0715-2E4B-455352444695}"/>
              </a:ext>
            </a:extLst>
          </p:cNvPr>
          <p:cNvSpPr>
            <a:spLocks/>
          </p:cNvSpPr>
          <p:nvPr/>
        </p:nvSpPr>
        <p:spPr>
          <a:xfrm>
            <a:off x="1802267" y="4394651"/>
            <a:ext cx="803895"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62" name="Rectangle 261">
            <a:extLst>
              <a:ext uri="{FF2B5EF4-FFF2-40B4-BE49-F238E27FC236}">
                <a16:creationId xmlns:a16="http://schemas.microsoft.com/office/drawing/2014/main" id="{5D08E1E4-6FED-C14A-55E0-46AD05BD31A9}"/>
              </a:ext>
            </a:extLst>
          </p:cNvPr>
          <p:cNvSpPr>
            <a:spLocks/>
          </p:cNvSpPr>
          <p:nvPr/>
        </p:nvSpPr>
        <p:spPr>
          <a:xfrm>
            <a:off x="5793053" y="4372302"/>
            <a:ext cx="619793"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0.1-1</a:t>
            </a:r>
          </a:p>
        </p:txBody>
      </p:sp>
      <p:sp>
        <p:nvSpPr>
          <p:cNvPr id="263" name="Rectangle 262">
            <a:extLst>
              <a:ext uri="{FF2B5EF4-FFF2-40B4-BE49-F238E27FC236}">
                <a16:creationId xmlns:a16="http://schemas.microsoft.com/office/drawing/2014/main" id="{F28CA2A9-6CE7-E59C-6B46-80754C9508B9}"/>
              </a:ext>
            </a:extLst>
          </p:cNvPr>
          <p:cNvSpPr>
            <a:spLocks/>
          </p:cNvSpPr>
          <p:nvPr/>
        </p:nvSpPr>
        <p:spPr>
          <a:xfrm>
            <a:off x="6636549" y="4387691"/>
            <a:ext cx="1039823" cy="13849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0.05-0.4</a:t>
            </a:r>
          </a:p>
        </p:txBody>
      </p:sp>
      <p:sp>
        <p:nvSpPr>
          <p:cNvPr id="264" name="Rectangle 263">
            <a:extLst>
              <a:ext uri="{FF2B5EF4-FFF2-40B4-BE49-F238E27FC236}">
                <a16:creationId xmlns:a16="http://schemas.microsoft.com/office/drawing/2014/main" id="{0824DE50-4FD6-2A01-EAF0-A8974B6D6A70}"/>
              </a:ext>
            </a:extLst>
          </p:cNvPr>
          <p:cNvSpPr>
            <a:spLocks/>
          </p:cNvSpPr>
          <p:nvPr/>
        </p:nvSpPr>
        <p:spPr>
          <a:xfrm>
            <a:off x="7900077" y="4394651"/>
            <a:ext cx="666627"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185-349%</a:t>
            </a:r>
          </a:p>
        </p:txBody>
      </p:sp>
      <p:pic>
        <p:nvPicPr>
          <p:cNvPr id="265" name="Picture 264">
            <a:extLst>
              <a:ext uri="{FF2B5EF4-FFF2-40B4-BE49-F238E27FC236}">
                <a16:creationId xmlns:a16="http://schemas.microsoft.com/office/drawing/2014/main" id="{8A09CFBC-E531-62B8-259C-0AEC716606D9}"/>
              </a:ext>
            </a:extLst>
          </p:cNvPr>
          <p:cNvPicPr>
            <a:picLocks/>
          </p:cNvPicPr>
          <p:nvPr/>
        </p:nvPicPr>
        <p:blipFill rotWithShape="1">
          <a:blip r:embed="rId15" cstate="screen">
            <a:extLst>
              <a:ext uri="{28A0092B-C50C-407E-A947-70E740481C1C}">
                <a14:useLocalDpi xmlns:a14="http://schemas.microsoft.com/office/drawing/2010/main"/>
              </a:ext>
            </a:extLst>
          </a:blip>
          <a:srcRect l="20690" r="20690"/>
          <a:stretch/>
        </p:blipFill>
        <p:spPr>
          <a:xfrm>
            <a:off x="527928" y="4368977"/>
            <a:ext cx="182880" cy="182880"/>
          </a:xfrm>
          <a:prstGeom prst="ellipse">
            <a:avLst/>
          </a:prstGeom>
          <a:ln w="6350">
            <a:solidFill>
              <a:srgbClr val="E6E6E6"/>
            </a:solidFill>
          </a:ln>
        </p:spPr>
      </p:pic>
      <p:sp>
        <p:nvSpPr>
          <p:cNvPr id="266" name="TextBox 265">
            <a:extLst>
              <a:ext uri="{FF2B5EF4-FFF2-40B4-BE49-F238E27FC236}">
                <a16:creationId xmlns:a16="http://schemas.microsoft.com/office/drawing/2014/main" id="{0B4A3AA6-F4F2-7D87-08B1-87F33D5C4395}"/>
              </a:ext>
            </a:extLst>
          </p:cNvPr>
          <p:cNvSpPr txBox="1">
            <a:spLocks/>
          </p:cNvSpPr>
          <p:nvPr/>
        </p:nvSpPr>
        <p:spPr>
          <a:xfrm>
            <a:off x="800547" y="4321918"/>
            <a:ext cx="657945" cy="276999"/>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Germany</a:t>
            </a:r>
          </a:p>
        </p:txBody>
      </p:sp>
      <p:sp>
        <p:nvSpPr>
          <p:cNvPr id="267" name="Rectangle 266">
            <a:extLst>
              <a:ext uri="{FF2B5EF4-FFF2-40B4-BE49-F238E27FC236}">
                <a16:creationId xmlns:a16="http://schemas.microsoft.com/office/drawing/2014/main" id="{A3E78449-0367-2274-269B-8D86DCD7DEAF}"/>
              </a:ext>
            </a:extLst>
          </p:cNvPr>
          <p:cNvSpPr>
            <a:spLocks/>
          </p:cNvSpPr>
          <p:nvPr/>
        </p:nvSpPr>
        <p:spPr>
          <a:xfrm>
            <a:off x="7900077" y="3957100"/>
            <a:ext cx="666627"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68" name="Rectangle 267">
            <a:extLst>
              <a:ext uri="{FF2B5EF4-FFF2-40B4-BE49-F238E27FC236}">
                <a16:creationId xmlns:a16="http://schemas.microsoft.com/office/drawing/2014/main" id="{76A24A25-5066-5AA3-8167-01912174D56A}"/>
              </a:ext>
            </a:extLst>
          </p:cNvPr>
          <p:cNvSpPr>
            <a:spLocks/>
          </p:cNvSpPr>
          <p:nvPr/>
        </p:nvSpPr>
        <p:spPr>
          <a:xfrm>
            <a:off x="1802267" y="3957100"/>
            <a:ext cx="803895"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69" name="Rectangle 268">
            <a:extLst>
              <a:ext uri="{FF2B5EF4-FFF2-40B4-BE49-F238E27FC236}">
                <a16:creationId xmlns:a16="http://schemas.microsoft.com/office/drawing/2014/main" id="{84C8F6ED-C864-C13F-CFB5-23B1E587E9AB}"/>
              </a:ext>
            </a:extLst>
          </p:cNvPr>
          <p:cNvSpPr>
            <a:spLocks/>
          </p:cNvSpPr>
          <p:nvPr/>
        </p:nvSpPr>
        <p:spPr>
          <a:xfrm>
            <a:off x="5793053" y="3945925"/>
            <a:ext cx="619793"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70" name="Rectangle 269">
            <a:extLst>
              <a:ext uri="{FF2B5EF4-FFF2-40B4-BE49-F238E27FC236}">
                <a16:creationId xmlns:a16="http://schemas.microsoft.com/office/drawing/2014/main" id="{853214C3-7A51-25A5-DF34-8EB0CF961129}"/>
              </a:ext>
            </a:extLst>
          </p:cNvPr>
          <p:cNvSpPr>
            <a:spLocks/>
          </p:cNvSpPr>
          <p:nvPr/>
        </p:nvSpPr>
        <p:spPr>
          <a:xfrm>
            <a:off x="6636549" y="3953620"/>
            <a:ext cx="1039823" cy="13849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buClrTx/>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71" name="Rectangle 270">
            <a:extLst>
              <a:ext uri="{FF2B5EF4-FFF2-40B4-BE49-F238E27FC236}">
                <a16:creationId xmlns:a16="http://schemas.microsoft.com/office/drawing/2014/main" id="{A52FFA9E-255F-5490-3ED1-33B6C13167CB}"/>
              </a:ext>
            </a:extLst>
          </p:cNvPr>
          <p:cNvSpPr>
            <a:spLocks/>
          </p:cNvSpPr>
          <p:nvPr/>
        </p:nvSpPr>
        <p:spPr>
          <a:xfrm>
            <a:off x="3704176" y="3953620"/>
            <a:ext cx="1039822" cy="13849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0.1-0.2</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72" name="Rectangle 271">
            <a:extLst>
              <a:ext uri="{FF2B5EF4-FFF2-40B4-BE49-F238E27FC236}">
                <a16:creationId xmlns:a16="http://schemas.microsoft.com/office/drawing/2014/main" id="{7E644E74-ED63-27DD-E3FD-25826BF30533}"/>
              </a:ext>
            </a:extLst>
          </p:cNvPr>
          <p:cNvSpPr>
            <a:spLocks/>
          </p:cNvSpPr>
          <p:nvPr/>
        </p:nvSpPr>
        <p:spPr>
          <a:xfrm>
            <a:off x="4967701" y="3868981"/>
            <a:ext cx="601649" cy="30777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1000-1958%</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73" name="Rectangle 272">
            <a:extLst>
              <a:ext uri="{FF2B5EF4-FFF2-40B4-BE49-F238E27FC236}">
                <a16:creationId xmlns:a16="http://schemas.microsoft.com/office/drawing/2014/main" id="{D5A21EB7-4C8B-BCDE-65FC-78716A655788}"/>
              </a:ext>
            </a:extLst>
          </p:cNvPr>
          <p:cNvSpPr>
            <a:spLocks/>
          </p:cNvSpPr>
          <p:nvPr/>
        </p:nvSpPr>
        <p:spPr>
          <a:xfrm>
            <a:off x="2829865" y="3957100"/>
            <a:ext cx="650608"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0.3-0.6</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pic>
        <p:nvPicPr>
          <p:cNvPr id="274" name="Picture 273">
            <a:extLst>
              <a:ext uri="{FF2B5EF4-FFF2-40B4-BE49-F238E27FC236}">
                <a16:creationId xmlns:a16="http://schemas.microsoft.com/office/drawing/2014/main" id="{0A6AFFF9-9944-A28E-1462-66B7EDF60B30}"/>
              </a:ext>
            </a:extLst>
          </p:cNvPr>
          <p:cNvPicPr>
            <a:picLocks/>
          </p:cNvPicPr>
          <p:nvPr/>
        </p:nvPicPr>
        <p:blipFill rotWithShape="1">
          <a:blip r:embed="rId16" cstate="screen">
            <a:extLst>
              <a:ext uri="{28A0092B-C50C-407E-A947-70E740481C1C}">
                <a14:useLocalDpi xmlns:a14="http://schemas.microsoft.com/office/drawing/2010/main"/>
              </a:ext>
            </a:extLst>
          </a:blip>
          <a:srcRect l="20690" r="20690"/>
          <a:stretch/>
        </p:blipFill>
        <p:spPr>
          <a:xfrm>
            <a:off x="527928" y="3931429"/>
            <a:ext cx="182880" cy="182880"/>
          </a:xfrm>
          <a:prstGeom prst="ellipse">
            <a:avLst/>
          </a:prstGeom>
          <a:ln w="6350">
            <a:solidFill>
              <a:srgbClr val="E6E6E6"/>
            </a:solidFill>
          </a:ln>
        </p:spPr>
      </p:pic>
      <p:sp>
        <p:nvSpPr>
          <p:cNvPr id="275" name="TextBox 274">
            <a:extLst>
              <a:ext uri="{FF2B5EF4-FFF2-40B4-BE49-F238E27FC236}">
                <a16:creationId xmlns:a16="http://schemas.microsoft.com/office/drawing/2014/main" id="{C2C2B195-4BEC-9C0A-407E-A57022CAE825}"/>
              </a:ext>
            </a:extLst>
          </p:cNvPr>
          <p:cNvSpPr txBox="1">
            <a:spLocks/>
          </p:cNvSpPr>
          <p:nvPr/>
        </p:nvSpPr>
        <p:spPr>
          <a:xfrm>
            <a:off x="800547" y="3953620"/>
            <a:ext cx="657945" cy="138499"/>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Canada</a:t>
            </a:r>
          </a:p>
        </p:txBody>
      </p:sp>
      <p:sp>
        <p:nvSpPr>
          <p:cNvPr id="276" name="Rectangle 275">
            <a:extLst>
              <a:ext uri="{FF2B5EF4-FFF2-40B4-BE49-F238E27FC236}">
                <a16:creationId xmlns:a16="http://schemas.microsoft.com/office/drawing/2014/main" id="{7E39E469-0268-5873-5339-EA020D994176}"/>
              </a:ext>
            </a:extLst>
          </p:cNvPr>
          <p:cNvSpPr>
            <a:spLocks/>
          </p:cNvSpPr>
          <p:nvPr/>
        </p:nvSpPr>
        <p:spPr>
          <a:xfrm>
            <a:off x="7900077" y="3513514"/>
            <a:ext cx="666627"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77" name="Rectangle 276">
            <a:extLst>
              <a:ext uri="{FF2B5EF4-FFF2-40B4-BE49-F238E27FC236}">
                <a16:creationId xmlns:a16="http://schemas.microsoft.com/office/drawing/2014/main" id="{56925339-BF05-00F6-2BD0-76D57C5DFAA3}"/>
              </a:ext>
            </a:extLst>
          </p:cNvPr>
          <p:cNvSpPr>
            <a:spLocks/>
          </p:cNvSpPr>
          <p:nvPr/>
        </p:nvSpPr>
        <p:spPr>
          <a:xfrm>
            <a:off x="1802267" y="3513514"/>
            <a:ext cx="803895"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78" name="Rectangle 277">
            <a:extLst>
              <a:ext uri="{FF2B5EF4-FFF2-40B4-BE49-F238E27FC236}">
                <a16:creationId xmlns:a16="http://schemas.microsoft.com/office/drawing/2014/main" id="{F65240B1-3515-1909-8F2D-827F09C2E293}"/>
              </a:ext>
            </a:extLst>
          </p:cNvPr>
          <p:cNvSpPr>
            <a:spLocks/>
          </p:cNvSpPr>
          <p:nvPr/>
        </p:nvSpPr>
        <p:spPr>
          <a:xfrm>
            <a:off x="5793053" y="3502339"/>
            <a:ext cx="619793"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79" name="Rectangle 278">
            <a:extLst>
              <a:ext uri="{FF2B5EF4-FFF2-40B4-BE49-F238E27FC236}">
                <a16:creationId xmlns:a16="http://schemas.microsoft.com/office/drawing/2014/main" id="{4CE25E8B-340C-F37E-6293-85449FD69D4D}"/>
              </a:ext>
            </a:extLst>
          </p:cNvPr>
          <p:cNvSpPr>
            <a:spLocks/>
          </p:cNvSpPr>
          <p:nvPr/>
        </p:nvSpPr>
        <p:spPr>
          <a:xfrm>
            <a:off x="6636549" y="3510034"/>
            <a:ext cx="1039823" cy="13849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80" name="Rectangle 279">
            <a:extLst>
              <a:ext uri="{FF2B5EF4-FFF2-40B4-BE49-F238E27FC236}">
                <a16:creationId xmlns:a16="http://schemas.microsoft.com/office/drawing/2014/main" id="{74BBB58E-1DC7-2EEB-8D56-1CF66561B5D8}"/>
              </a:ext>
            </a:extLst>
          </p:cNvPr>
          <p:cNvSpPr>
            <a:spLocks/>
          </p:cNvSpPr>
          <p:nvPr/>
        </p:nvSpPr>
        <p:spPr>
          <a:xfrm>
            <a:off x="3704176" y="3510034"/>
            <a:ext cx="1039822" cy="13849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0.05-0.3</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81" name="Rectangle 280">
            <a:extLst>
              <a:ext uri="{FF2B5EF4-FFF2-40B4-BE49-F238E27FC236}">
                <a16:creationId xmlns:a16="http://schemas.microsoft.com/office/drawing/2014/main" id="{AAE80D74-6736-5B04-33FE-B0449A99C46D}"/>
              </a:ext>
            </a:extLst>
          </p:cNvPr>
          <p:cNvSpPr>
            <a:spLocks/>
          </p:cNvSpPr>
          <p:nvPr/>
        </p:nvSpPr>
        <p:spPr>
          <a:xfrm>
            <a:off x="4967701" y="3425395"/>
            <a:ext cx="601649" cy="307777"/>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352-1240%</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82" name="Rectangle 281">
            <a:extLst>
              <a:ext uri="{FF2B5EF4-FFF2-40B4-BE49-F238E27FC236}">
                <a16:creationId xmlns:a16="http://schemas.microsoft.com/office/drawing/2014/main" id="{295530EC-7483-EFC2-5DFF-DA65B9F6ABDD}"/>
              </a:ext>
            </a:extLst>
          </p:cNvPr>
          <p:cNvSpPr>
            <a:spLocks/>
          </p:cNvSpPr>
          <p:nvPr/>
        </p:nvSpPr>
        <p:spPr>
          <a:xfrm>
            <a:off x="2829865" y="3513514"/>
            <a:ext cx="650608"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0.4-0.7</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84" name="TextBox 283">
            <a:extLst>
              <a:ext uri="{FF2B5EF4-FFF2-40B4-BE49-F238E27FC236}">
                <a16:creationId xmlns:a16="http://schemas.microsoft.com/office/drawing/2014/main" id="{F4C0D9AA-2428-07F5-BAF0-182A7A65EA64}"/>
              </a:ext>
            </a:extLst>
          </p:cNvPr>
          <p:cNvSpPr txBox="1">
            <a:spLocks/>
          </p:cNvSpPr>
          <p:nvPr/>
        </p:nvSpPr>
        <p:spPr>
          <a:xfrm>
            <a:off x="800547" y="3516072"/>
            <a:ext cx="657945" cy="138499"/>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Spain</a:t>
            </a:r>
          </a:p>
        </p:txBody>
      </p:sp>
      <p:sp>
        <p:nvSpPr>
          <p:cNvPr id="285" name="Rectangle 284">
            <a:extLst>
              <a:ext uri="{FF2B5EF4-FFF2-40B4-BE49-F238E27FC236}">
                <a16:creationId xmlns:a16="http://schemas.microsoft.com/office/drawing/2014/main" id="{B0D286D1-44E8-A51B-3C1A-08D4D24785BB}"/>
              </a:ext>
            </a:extLst>
          </p:cNvPr>
          <p:cNvSpPr>
            <a:spLocks/>
          </p:cNvSpPr>
          <p:nvPr/>
        </p:nvSpPr>
        <p:spPr>
          <a:xfrm>
            <a:off x="7900077" y="3082004"/>
            <a:ext cx="666627"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173-561%</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86" name="Rectangle 285">
            <a:extLst>
              <a:ext uri="{FF2B5EF4-FFF2-40B4-BE49-F238E27FC236}">
                <a16:creationId xmlns:a16="http://schemas.microsoft.com/office/drawing/2014/main" id="{917C6013-E850-765D-878C-E382D0B6BED3}"/>
              </a:ext>
            </a:extLst>
          </p:cNvPr>
          <p:cNvSpPr>
            <a:spLocks/>
          </p:cNvSpPr>
          <p:nvPr/>
        </p:nvSpPr>
        <p:spPr>
          <a:xfrm>
            <a:off x="1802267" y="3082004"/>
            <a:ext cx="803895"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87" name="Rectangle 286">
            <a:extLst>
              <a:ext uri="{FF2B5EF4-FFF2-40B4-BE49-F238E27FC236}">
                <a16:creationId xmlns:a16="http://schemas.microsoft.com/office/drawing/2014/main" id="{C5C65373-0419-AA51-4977-D4BCAFBD5ACB}"/>
              </a:ext>
            </a:extLst>
          </p:cNvPr>
          <p:cNvSpPr>
            <a:spLocks/>
          </p:cNvSpPr>
          <p:nvPr/>
        </p:nvSpPr>
        <p:spPr>
          <a:xfrm>
            <a:off x="5793053" y="3082004"/>
            <a:ext cx="619793"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0.1-0.2</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288" name="Rectangle 287">
            <a:extLst>
              <a:ext uri="{FF2B5EF4-FFF2-40B4-BE49-F238E27FC236}">
                <a16:creationId xmlns:a16="http://schemas.microsoft.com/office/drawing/2014/main" id="{EC304C45-3BA4-98B0-EE15-CD4973A6E795}"/>
              </a:ext>
            </a:extLst>
          </p:cNvPr>
          <p:cNvSpPr>
            <a:spLocks/>
          </p:cNvSpPr>
          <p:nvPr/>
        </p:nvSpPr>
        <p:spPr>
          <a:xfrm>
            <a:off x="6636549" y="3082004"/>
            <a:ext cx="1039823" cy="13849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[sanitized]</a:t>
            </a:r>
            <a:endParaRPr kumimoji="0" lang="en-US" sz="1000" b="0" i="0" u="none" strike="noStrike" kern="120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pic>
        <p:nvPicPr>
          <p:cNvPr id="289" name="Picture 288">
            <a:extLst>
              <a:ext uri="{FF2B5EF4-FFF2-40B4-BE49-F238E27FC236}">
                <a16:creationId xmlns:a16="http://schemas.microsoft.com/office/drawing/2014/main" id="{F33487BD-E6E8-2258-5F2A-C7BC805CC272}"/>
              </a:ext>
            </a:extLst>
          </p:cNvPr>
          <p:cNvPicPr>
            <a:picLocks/>
          </p:cNvPicPr>
          <p:nvPr/>
        </p:nvPicPr>
        <p:blipFill rotWithShape="1">
          <a:blip r:embed="rId17" cstate="screen">
            <a:extLst>
              <a:ext uri="{28A0092B-C50C-407E-A947-70E740481C1C}">
                <a14:useLocalDpi xmlns:a14="http://schemas.microsoft.com/office/drawing/2010/main"/>
              </a:ext>
            </a:extLst>
          </a:blip>
          <a:srcRect l="20690" r="20690"/>
          <a:stretch/>
        </p:blipFill>
        <p:spPr>
          <a:xfrm>
            <a:off x="527928" y="3056333"/>
            <a:ext cx="182880" cy="182880"/>
          </a:xfrm>
          <a:prstGeom prst="ellipse">
            <a:avLst/>
          </a:prstGeom>
          <a:ln w="6350">
            <a:solidFill>
              <a:srgbClr val="E6E6E6"/>
            </a:solidFill>
          </a:ln>
        </p:spPr>
      </p:pic>
      <p:sp>
        <p:nvSpPr>
          <p:cNvPr id="290" name="TextBox 289">
            <a:extLst>
              <a:ext uri="{FF2B5EF4-FFF2-40B4-BE49-F238E27FC236}">
                <a16:creationId xmlns:a16="http://schemas.microsoft.com/office/drawing/2014/main" id="{89B0B013-FC3A-A372-3E9D-BFEE005A1AFF}"/>
              </a:ext>
            </a:extLst>
          </p:cNvPr>
          <p:cNvSpPr txBox="1">
            <a:spLocks/>
          </p:cNvSpPr>
          <p:nvPr/>
        </p:nvSpPr>
        <p:spPr>
          <a:xfrm>
            <a:off x="800547" y="3078523"/>
            <a:ext cx="657945" cy="138499"/>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Australia</a:t>
            </a:r>
          </a:p>
        </p:txBody>
      </p:sp>
      <p:sp>
        <p:nvSpPr>
          <p:cNvPr id="311" name="TextBox 310">
            <a:extLst>
              <a:ext uri="{FF2B5EF4-FFF2-40B4-BE49-F238E27FC236}">
                <a16:creationId xmlns:a16="http://schemas.microsoft.com/office/drawing/2014/main" id="{2F1BB1D7-AF86-3C6D-A7D2-347D81FC6E06}"/>
              </a:ext>
            </a:extLst>
          </p:cNvPr>
          <p:cNvSpPr txBox="1">
            <a:spLocks/>
          </p:cNvSpPr>
          <p:nvPr/>
        </p:nvSpPr>
        <p:spPr>
          <a:xfrm>
            <a:off x="6636549" y="2593268"/>
            <a:ext cx="1039822" cy="307777"/>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New customers in total, M</a:t>
            </a:r>
          </a:p>
        </p:txBody>
      </p:sp>
      <p:sp>
        <p:nvSpPr>
          <p:cNvPr id="313" name="TextBox 312">
            <a:extLst>
              <a:ext uri="{FF2B5EF4-FFF2-40B4-BE49-F238E27FC236}">
                <a16:creationId xmlns:a16="http://schemas.microsoft.com/office/drawing/2014/main" id="{8A4321BB-5E88-90D1-7C4E-63B90E4C59E1}"/>
              </a:ext>
            </a:extLst>
          </p:cNvPr>
          <p:cNvSpPr txBox="1">
            <a:spLocks/>
          </p:cNvSpPr>
          <p:nvPr/>
        </p:nvSpPr>
        <p:spPr>
          <a:xfrm>
            <a:off x="5739882" y="2593268"/>
            <a:ext cx="726135" cy="307777"/>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People reached, M</a:t>
            </a:r>
            <a:endPar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pic>
        <p:nvPicPr>
          <p:cNvPr id="10" name="Picture 9" descr="Flag of Germany - Wikipedia">
            <a:extLst>
              <a:ext uri="{FF2B5EF4-FFF2-40B4-BE49-F238E27FC236}">
                <a16:creationId xmlns:a16="http://schemas.microsoft.com/office/drawing/2014/main" id="{CFF9DAF3-A7F9-A984-AAA5-39EE46B97E3D}"/>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527928" y="4374853"/>
            <a:ext cx="182880" cy="179573"/>
          </a:xfrm>
          <a:prstGeom prst="ellipse">
            <a:avLst/>
          </a:prstGeom>
          <a:noFill/>
          <a:ln w="6350">
            <a:solidFill>
              <a:schemeClr val="tx2"/>
            </a:solidFill>
          </a:ln>
          <a:extLst>
            <a:ext uri="{909E8E84-426E-40DD-AFC4-6F175D3DCCD1}">
              <a14:hiddenFill xmlns:a14="http://schemas.microsoft.com/office/drawing/2010/main">
                <a:solidFill>
                  <a:srgbClr val="FFFFFF"/>
                </a:solidFill>
              </a14:hiddenFill>
            </a:ext>
          </a:extLst>
        </p:spPr>
      </p:pic>
      <p:pic>
        <p:nvPicPr>
          <p:cNvPr id="11" name="Picture 2" descr="Flag of Spain - Wikipedia">
            <a:extLst>
              <a:ext uri="{FF2B5EF4-FFF2-40B4-BE49-F238E27FC236}">
                <a16:creationId xmlns:a16="http://schemas.microsoft.com/office/drawing/2014/main" id="{F4B989BB-31B6-0394-2191-6A4A7CAFFB26}"/>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529309" y="3491311"/>
            <a:ext cx="181499" cy="188019"/>
          </a:xfrm>
          <a:prstGeom prst="ellipse">
            <a:avLst/>
          </a:prstGeom>
          <a:noFill/>
          <a:ln w="63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28229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5" name="Straight Arrow Connector 144">
            <a:extLst>
              <a:ext uri="{FF2B5EF4-FFF2-40B4-BE49-F238E27FC236}">
                <a16:creationId xmlns:a16="http://schemas.microsoft.com/office/drawing/2014/main" id="{29327895-8C85-D0BE-F027-50A27734C8C0}"/>
              </a:ext>
            </a:extLst>
          </p:cNvPr>
          <p:cNvCxnSpPr>
            <a:cxnSpLocks/>
          </p:cNvCxnSpPr>
          <p:nvPr/>
        </p:nvCxnSpPr>
        <p:spPr>
          <a:xfrm>
            <a:off x="7034112" y="2620160"/>
            <a:ext cx="4535999" cy="0"/>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CC759F02-49D2-17A8-6691-DE12DA91D671}"/>
              </a:ext>
            </a:extLst>
          </p:cNvPr>
          <p:cNvGrpSpPr/>
          <p:nvPr/>
        </p:nvGrpSpPr>
        <p:grpSpPr>
          <a:xfrm>
            <a:off x="7656251" y="2559200"/>
            <a:ext cx="3291720" cy="121920"/>
            <a:chOff x="7551400" y="2441213"/>
            <a:chExt cx="3291720" cy="121920"/>
          </a:xfrm>
        </p:grpSpPr>
        <p:sp>
          <p:nvSpPr>
            <p:cNvPr id="132" name="Oval 131">
              <a:extLst>
                <a:ext uri="{FF2B5EF4-FFF2-40B4-BE49-F238E27FC236}">
                  <a16:creationId xmlns:a16="http://schemas.microsoft.com/office/drawing/2014/main" id="{D9CEE13D-D421-4F9F-8D49-20B69D1B83EB}"/>
                </a:ext>
              </a:extLst>
            </p:cNvPr>
            <p:cNvSpPr/>
            <p:nvPr/>
          </p:nvSpPr>
          <p:spPr>
            <a:xfrm>
              <a:off x="7551400" y="2441213"/>
              <a:ext cx="121920" cy="121920"/>
            </a:xfrm>
            <a:prstGeom prst="ellipse">
              <a:avLst/>
            </a:prstGeom>
            <a:solidFill>
              <a:schemeClr val="tx1"/>
            </a:solidFill>
            <a:ln w="285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sp>
          <p:nvSpPr>
            <p:cNvPr id="133" name="Oval 132">
              <a:extLst>
                <a:ext uri="{FF2B5EF4-FFF2-40B4-BE49-F238E27FC236}">
                  <a16:creationId xmlns:a16="http://schemas.microsoft.com/office/drawing/2014/main" id="{8F009512-88C8-0930-E741-81C68BF3BAEF}"/>
                </a:ext>
              </a:extLst>
            </p:cNvPr>
            <p:cNvSpPr/>
            <p:nvPr/>
          </p:nvSpPr>
          <p:spPr>
            <a:xfrm>
              <a:off x="8608000"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sp>
          <p:nvSpPr>
            <p:cNvPr id="134" name="Oval 133">
              <a:extLst>
                <a:ext uri="{FF2B5EF4-FFF2-40B4-BE49-F238E27FC236}">
                  <a16:creationId xmlns:a16="http://schemas.microsoft.com/office/drawing/2014/main" id="{B2DB5571-490D-7E82-D2F0-FBB6CE34C3F1}"/>
                </a:ext>
              </a:extLst>
            </p:cNvPr>
            <p:cNvSpPr/>
            <p:nvPr/>
          </p:nvSpPr>
          <p:spPr>
            <a:xfrm>
              <a:off x="9664600"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sp>
          <p:nvSpPr>
            <p:cNvPr id="135" name="Oval 134">
              <a:extLst>
                <a:ext uri="{FF2B5EF4-FFF2-40B4-BE49-F238E27FC236}">
                  <a16:creationId xmlns:a16="http://schemas.microsoft.com/office/drawing/2014/main" id="{86FD6776-75B2-7F27-D464-03B4243C88C4}"/>
                </a:ext>
              </a:extLst>
            </p:cNvPr>
            <p:cNvSpPr/>
            <p:nvPr/>
          </p:nvSpPr>
          <p:spPr>
            <a:xfrm>
              <a:off x="10721200"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grpSp>
      <p:cxnSp>
        <p:nvCxnSpPr>
          <p:cNvPr id="161" name="Straight Arrow Connector 160">
            <a:extLst>
              <a:ext uri="{FF2B5EF4-FFF2-40B4-BE49-F238E27FC236}">
                <a16:creationId xmlns:a16="http://schemas.microsoft.com/office/drawing/2014/main" id="{CA4FFD9E-2EA3-F5A9-E997-6DAAB854B5FB}"/>
              </a:ext>
            </a:extLst>
          </p:cNvPr>
          <p:cNvCxnSpPr>
            <a:cxnSpLocks/>
          </p:cNvCxnSpPr>
          <p:nvPr/>
        </p:nvCxnSpPr>
        <p:spPr>
          <a:xfrm>
            <a:off x="1968649" y="2620160"/>
            <a:ext cx="4535999" cy="0"/>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5DE9B0AA-B1D1-6882-3761-6A2B88CBFF1D}"/>
              </a:ext>
            </a:extLst>
          </p:cNvPr>
          <p:cNvSpPr/>
          <p:nvPr/>
        </p:nvSpPr>
        <p:spPr>
          <a:xfrm>
            <a:off x="2590788" y="2559200"/>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sp>
        <p:nvSpPr>
          <p:cNvPr id="164" name="Oval 163">
            <a:extLst>
              <a:ext uri="{FF2B5EF4-FFF2-40B4-BE49-F238E27FC236}">
                <a16:creationId xmlns:a16="http://schemas.microsoft.com/office/drawing/2014/main" id="{8B23434F-D989-952A-B1A4-91A60AB8825C}"/>
              </a:ext>
            </a:extLst>
          </p:cNvPr>
          <p:cNvSpPr/>
          <p:nvPr/>
        </p:nvSpPr>
        <p:spPr>
          <a:xfrm>
            <a:off x="3647388" y="2559200"/>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sp>
        <p:nvSpPr>
          <p:cNvPr id="165" name="Oval 164">
            <a:extLst>
              <a:ext uri="{FF2B5EF4-FFF2-40B4-BE49-F238E27FC236}">
                <a16:creationId xmlns:a16="http://schemas.microsoft.com/office/drawing/2014/main" id="{0FD387DE-2CA4-AAE2-A433-785F69428064}"/>
              </a:ext>
            </a:extLst>
          </p:cNvPr>
          <p:cNvSpPr/>
          <p:nvPr/>
        </p:nvSpPr>
        <p:spPr>
          <a:xfrm>
            <a:off x="4703988" y="2559200"/>
            <a:ext cx="121920" cy="121920"/>
          </a:xfrm>
          <a:prstGeom prst="ellipse">
            <a:avLst/>
          </a:prstGeom>
          <a:solidFill>
            <a:schemeClr val="tx1"/>
          </a:solidFill>
          <a:ln w="285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sp>
        <p:nvSpPr>
          <p:cNvPr id="166" name="Oval 165">
            <a:extLst>
              <a:ext uri="{FF2B5EF4-FFF2-40B4-BE49-F238E27FC236}">
                <a16:creationId xmlns:a16="http://schemas.microsoft.com/office/drawing/2014/main" id="{7C38D5B6-8B14-035A-B241-4EF45D76930A}"/>
              </a:ext>
            </a:extLst>
          </p:cNvPr>
          <p:cNvSpPr/>
          <p:nvPr/>
        </p:nvSpPr>
        <p:spPr>
          <a:xfrm>
            <a:off x="5760588" y="2559200"/>
            <a:ext cx="121920" cy="121920"/>
          </a:xfrm>
          <a:prstGeom prst="ellipse">
            <a:avLst/>
          </a:prstGeom>
          <a:solidFill>
            <a:schemeClr val="tx1"/>
          </a:solidFill>
          <a:ln w="285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95417227-03D5-DF49-A741-8FE6EE4A158D}"/>
              </a:ext>
            </a:extLst>
          </p:cNvPr>
          <p:cNvSpPr>
            <a:spLocks noGrp="1"/>
          </p:cNvSpPr>
          <p:nvPr>
            <p:ph type="title"/>
          </p:nvPr>
        </p:nvSpPr>
        <p:spPr>
          <a:xfrm>
            <a:off x="467806" y="365126"/>
            <a:ext cx="11173331" cy="811212"/>
          </a:xfrm>
        </p:spPr>
        <p:txBody>
          <a:bodyPr/>
          <a:lstStyle/>
          <a:p>
            <a:r>
              <a:rPr lang="en-GB"/>
              <a:t>A/B: Options A &amp; B will rely on external platform partners and must be co-developed with individual partners in each country</a:t>
            </a:r>
            <a:endParaRPr lang="en-US"/>
          </a:p>
        </p:txBody>
      </p:sp>
      <p:sp>
        <p:nvSpPr>
          <p:cNvPr id="3" name="Slide Number Placeholder 2">
            <a:extLst>
              <a:ext uri="{FF2B5EF4-FFF2-40B4-BE49-F238E27FC236}">
                <a16:creationId xmlns:a16="http://schemas.microsoft.com/office/drawing/2014/main" id="{871E8402-5E9F-F8E5-0F7A-E274A08EBD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239</a:t>
            </a:fld>
            <a:endParaRPr lang="en-GB"/>
          </a:p>
        </p:txBody>
      </p:sp>
      <p:cxnSp>
        <p:nvCxnSpPr>
          <p:cNvPr id="4" name="LineBasicDefault 5">
            <a:extLst>
              <a:ext uri="{FF2B5EF4-FFF2-40B4-BE49-F238E27FC236}">
                <a16:creationId xmlns:a16="http://schemas.microsoft.com/office/drawing/2014/main" id="{5B31E7F0-98C6-AFA7-AA03-5AA174C3CD28}"/>
              </a:ext>
            </a:extLst>
          </p:cNvPr>
          <p:cNvCxnSpPr>
            <a:cxnSpLocks/>
          </p:cNvCxnSpPr>
          <p:nvPr>
            <p:custDataLst>
              <p:tags r:id="rId1"/>
            </p:custDataLst>
          </p:nvPr>
        </p:nvCxnSpPr>
        <p:spPr>
          <a:xfrm>
            <a:off x="7034113" y="3264911"/>
            <a:ext cx="4536000"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 name="LineBasicDefault 5">
            <a:extLst>
              <a:ext uri="{FF2B5EF4-FFF2-40B4-BE49-F238E27FC236}">
                <a16:creationId xmlns:a16="http://schemas.microsoft.com/office/drawing/2014/main" id="{AC3236E8-E84F-163E-BACD-CE7556B82E1F}"/>
              </a:ext>
            </a:extLst>
          </p:cNvPr>
          <p:cNvCxnSpPr>
            <a:cxnSpLocks/>
          </p:cNvCxnSpPr>
          <p:nvPr>
            <p:custDataLst>
              <p:tags r:id="rId2"/>
            </p:custDataLst>
          </p:nvPr>
        </p:nvCxnSpPr>
        <p:spPr>
          <a:xfrm>
            <a:off x="7034113" y="3909662"/>
            <a:ext cx="4536000"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 name="LineBasicDefault 5">
            <a:extLst>
              <a:ext uri="{FF2B5EF4-FFF2-40B4-BE49-F238E27FC236}">
                <a16:creationId xmlns:a16="http://schemas.microsoft.com/office/drawing/2014/main" id="{899671BD-5A85-E2A4-C9FF-45BBFA3E9CEB}"/>
              </a:ext>
            </a:extLst>
          </p:cNvPr>
          <p:cNvCxnSpPr>
            <a:cxnSpLocks/>
          </p:cNvCxnSpPr>
          <p:nvPr>
            <p:custDataLst>
              <p:tags r:id="rId3"/>
            </p:custDataLst>
          </p:nvPr>
        </p:nvCxnSpPr>
        <p:spPr>
          <a:xfrm>
            <a:off x="7034113" y="4554413"/>
            <a:ext cx="4536000"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7" name="LineBasicDefault 5">
            <a:extLst>
              <a:ext uri="{FF2B5EF4-FFF2-40B4-BE49-F238E27FC236}">
                <a16:creationId xmlns:a16="http://schemas.microsoft.com/office/drawing/2014/main" id="{C4FB85FB-8465-9A7A-0CE0-7373316E0CF3}"/>
              </a:ext>
            </a:extLst>
          </p:cNvPr>
          <p:cNvCxnSpPr>
            <a:cxnSpLocks/>
          </p:cNvCxnSpPr>
          <p:nvPr>
            <p:custDataLst>
              <p:tags r:id="rId4"/>
            </p:custDataLst>
          </p:nvPr>
        </p:nvCxnSpPr>
        <p:spPr>
          <a:xfrm>
            <a:off x="7034113" y="5199164"/>
            <a:ext cx="4536000"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50" name="Sticker">
            <a:extLst>
              <a:ext uri="{FF2B5EF4-FFF2-40B4-BE49-F238E27FC236}">
                <a16:creationId xmlns:a16="http://schemas.microsoft.com/office/drawing/2014/main" id="{8B052F95-FD7E-9E5E-EF9B-1C18E26B15C2}"/>
              </a:ext>
            </a:extLst>
          </p:cNvPr>
          <p:cNvSpPr txBox="1"/>
          <p:nvPr/>
        </p:nvSpPr>
        <p:spPr>
          <a:xfrm>
            <a:off x="467805" y="1291601"/>
            <a:ext cx="3718349" cy="215444"/>
          </a:xfrm>
          <a:prstGeom prst="rect">
            <a:avLst/>
          </a:prstGeom>
          <a:noFill/>
          <a:ln w="6350">
            <a:noFill/>
            <a:miter lim="800000"/>
          </a:ln>
        </p:spPr>
        <p:txBody>
          <a:bodyPr vert="horz" wrap="square" lIns="91440" tIns="0" rIns="0" bIns="0" rtlCol="0">
            <a:spAutoFit/>
          </a:bodyPr>
          <a:lstStyle>
            <a:defPPr>
              <a:defRPr lang="en-US"/>
            </a:defPPr>
            <a:lvl1pPr lvl="0">
              <a:spcBef>
                <a:spcPts val="300"/>
              </a:spcBef>
              <a:spcAft>
                <a:spcPts val="300"/>
              </a:spcAft>
              <a:buNone/>
              <a:defRPr sz="800" b="1" cap="all" baseline="0"/>
            </a:lvl1pPr>
          </a:lstStyle>
          <a:p>
            <a:pPr lvl="0"/>
            <a:r>
              <a:rPr lang="en-US" sz="1400" cap="none">
                <a:solidFill>
                  <a:schemeClr val="bg1">
                    <a:lumMod val="50000"/>
                  </a:schemeClr>
                </a:solidFill>
                <a:latin typeface="Arial" panose="020B0604020202020204" pitchFamily="34" charset="0"/>
                <a:cs typeface="Arial" panose="020B0604020202020204" pitchFamily="34" charset="0"/>
              </a:rPr>
              <a:t>Preliminary overview of potential partners:</a:t>
            </a:r>
          </a:p>
        </p:txBody>
      </p:sp>
      <p:pic>
        <p:nvPicPr>
          <p:cNvPr id="52" name="Picture 51">
            <a:extLst>
              <a:ext uri="{FF2B5EF4-FFF2-40B4-BE49-F238E27FC236}">
                <a16:creationId xmlns:a16="http://schemas.microsoft.com/office/drawing/2014/main" id="{F954282B-BA72-9D0C-BCE2-310ADEF31B8B}"/>
              </a:ext>
            </a:extLst>
          </p:cNvPr>
          <p:cNvPicPr>
            <a:picLocks/>
          </p:cNvPicPr>
          <p:nvPr/>
        </p:nvPicPr>
        <p:blipFill>
          <a:blip r:embed="rId11" cstate="screen">
            <a:extLst>
              <a:ext uri="{28A0092B-C50C-407E-A947-70E740481C1C}">
                <a14:useLocalDpi xmlns:a14="http://schemas.microsoft.com/office/drawing/2010/main"/>
              </a:ext>
            </a:extLst>
          </a:blip>
          <a:stretch>
            <a:fillRect/>
          </a:stretch>
        </p:blipFill>
        <p:spPr>
          <a:xfrm>
            <a:off x="648000" y="2673434"/>
            <a:ext cx="314025" cy="209350"/>
          </a:xfrm>
          <a:prstGeom prst="rect">
            <a:avLst/>
          </a:prstGeom>
          <a:ln w="6350">
            <a:solidFill>
              <a:srgbClr val="D0D0D0"/>
            </a:solidFill>
          </a:ln>
        </p:spPr>
      </p:pic>
      <p:sp>
        <p:nvSpPr>
          <p:cNvPr id="53" name="TextBox 52">
            <a:extLst>
              <a:ext uri="{FF2B5EF4-FFF2-40B4-BE49-F238E27FC236}">
                <a16:creationId xmlns:a16="http://schemas.microsoft.com/office/drawing/2014/main" id="{EB6BCEB0-BCC3-5FC9-067F-7A9662BF4E0C}"/>
              </a:ext>
            </a:extLst>
          </p:cNvPr>
          <p:cNvSpPr txBox="1">
            <a:spLocks/>
          </p:cNvSpPr>
          <p:nvPr/>
        </p:nvSpPr>
        <p:spPr>
          <a:xfrm>
            <a:off x="648000" y="2974620"/>
            <a:ext cx="853140"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AU" sz="1200" b="1">
                <a:latin typeface="Arial" panose="020B0604020202020204" pitchFamily="34" charset="0"/>
              </a:rPr>
              <a:t>UK</a:t>
            </a:r>
          </a:p>
        </p:txBody>
      </p:sp>
      <p:sp>
        <p:nvSpPr>
          <p:cNvPr id="54" name="TextBox 53">
            <a:extLst>
              <a:ext uri="{FF2B5EF4-FFF2-40B4-BE49-F238E27FC236}">
                <a16:creationId xmlns:a16="http://schemas.microsoft.com/office/drawing/2014/main" id="{221B17DB-BD9F-A1EE-E7C9-3D69A2876C6F}"/>
              </a:ext>
            </a:extLst>
          </p:cNvPr>
          <p:cNvSpPr txBox="1">
            <a:spLocks/>
          </p:cNvSpPr>
          <p:nvPr/>
        </p:nvSpPr>
        <p:spPr>
          <a:xfrm>
            <a:off x="7034112" y="1999020"/>
            <a:ext cx="4535999" cy="36933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buClr>
                <a:srgbClr val="001965"/>
              </a:buClr>
              <a:buNone/>
              <a:defRPr/>
            </a:pPr>
            <a:r>
              <a:rPr lang="en-IN" sz="1400" b="1" kern="0">
                <a:solidFill>
                  <a:schemeClr val="tx2">
                    <a:lumMod val="10000"/>
                  </a:schemeClr>
                </a:solidFill>
                <a:latin typeface="Arial" panose="020B0604020202020204" pitchFamily="34" charset="0"/>
                <a:cs typeface="Arial" panose="020B0604020202020204" pitchFamily="34" charset="0"/>
              </a:rPr>
              <a:t>Partner with existing partners and build on top of their solutions</a:t>
            </a:r>
            <a:endParaRPr kumimoji="0" lang="en-GB" sz="1400" b="1" i="0" u="none" strike="noStrike" kern="0" cap="none" spc="0" normalizeH="0" baseline="30000" noProof="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90CF3522-7223-FE67-EA1C-E7DE2F84BEC7}"/>
              </a:ext>
            </a:extLst>
          </p:cNvPr>
          <p:cNvSpPr txBox="1">
            <a:spLocks/>
          </p:cNvSpPr>
          <p:nvPr/>
        </p:nvSpPr>
        <p:spPr>
          <a:xfrm>
            <a:off x="1968648" y="1999020"/>
            <a:ext cx="4536000" cy="36933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buClr>
                <a:srgbClr val="001965"/>
              </a:buClr>
              <a:buNone/>
              <a:defRPr/>
            </a:pPr>
            <a:r>
              <a:rPr lang="en-IN" sz="1400" b="1" kern="0">
                <a:solidFill>
                  <a:schemeClr val="tx2">
                    <a:lumMod val="10000"/>
                  </a:schemeClr>
                </a:solidFill>
                <a:latin typeface="Arial" panose="020B0604020202020204" pitchFamily="34" charset="0"/>
                <a:cs typeface="Arial" panose="020B0604020202020204" pitchFamily="34" charset="0"/>
              </a:rPr>
              <a:t>Use </a:t>
            </a:r>
            <a:r>
              <a:rPr lang="en-IN" sz="1400" b="1">
                <a:solidFill>
                  <a:schemeClr val="tx2">
                    <a:lumMod val="10000"/>
                  </a:schemeClr>
                </a:solidFill>
                <a:latin typeface="Arial" panose="020B0604020202020204" pitchFamily="34" charset="0"/>
                <a:cs typeface="Arial" panose="020B0604020202020204" pitchFamily="34" charset="0"/>
              </a:rPr>
              <a:t>our e</a:t>
            </a:r>
            <a:r>
              <a:rPr lang="en-IN" sz="1400" b="1" kern="0">
                <a:solidFill>
                  <a:schemeClr val="tx2">
                    <a:lumMod val="10000"/>
                  </a:schemeClr>
                </a:solidFill>
                <a:latin typeface="Arial" panose="020B0604020202020204" pitchFamily="34" charset="0"/>
                <a:cs typeface="Arial" panose="020B0604020202020204" pitchFamily="34" charset="0"/>
              </a:rPr>
              <a:t>xisting </a:t>
            </a:r>
            <a:r>
              <a:rPr lang="en-IN" sz="1400" b="1">
                <a:solidFill>
                  <a:schemeClr val="tx2">
                    <a:lumMod val="10000"/>
                  </a:schemeClr>
                </a:solidFill>
                <a:latin typeface="Arial" panose="020B0604020202020204" pitchFamily="34" charset="0"/>
                <a:cs typeface="Arial" panose="020B0604020202020204" pitchFamily="34" charset="0"/>
              </a:rPr>
              <a:t>platforms and</a:t>
            </a:r>
            <a:r>
              <a:rPr lang="en-IN" sz="1400" b="1" kern="0">
                <a:solidFill>
                  <a:schemeClr val="tx2">
                    <a:lumMod val="10000"/>
                  </a:schemeClr>
                </a:solidFill>
                <a:latin typeface="Arial" panose="020B0604020202020204" pitchFamily="34" charset="0"/>
                <a:cs typeface="Arial" panose="020B0604020202020204" pitchFamily="34" charset="0"/>
              </a:rPr>
              <a:t> advertise/link to external solutions</a:t>
            </a:r>
            <a:endParaRPr lang="en-IN" sz="1400" b="1" kern="0" baseline="30000">
              <a:solidFill>
                <a:schemeClr val="tx2">
                  <a:lumMod val="10000"/>
                </a:schemeClr>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B1B42CC1-37D6-6F2B-5A67-634DF732C395}"/>
              </a:ext>
            </a:extLst>
          </p:cNvPr>
          <p:cNvSpPr txBox="1">
            <a:spLocks/>
          </p:cNvSpPr>
          <p:nvPr/>
        </p:nvSpPr>
        <p:spPr>
          <a:xfrm>
            <a:off x="7034113" y="5928154"/>
            <a:ext cx="4536000" cy="36933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buClr>
                <a:srgbClr val="001965"/>
              </a:buClr>
              <a:buNone/>
              <a:defRPr/>
            </a:pPr>
            <a:r>
              <a:rPr lang="en-US" sz="1200" b="1" kern="0">
                <a:solidFill>
                  <a:schemeClr val="tx2">
                    <a:lumMod val="10000"/>
                  </a:schemeClr>
                </a:solidFill>
                <a:latin typeface="Arial" panose="020B0604020202020204" pitchFamily="34" charset="0"/>
                <a:cs typeface="Arial" panose="020B0604020202020204" pitchFamily="34" charset="0"/>
              </a:rPr>
              <a:t>Pragmatic bet if manage to partner with commercial apps/platforms at favorable terms</a:t>
            </a:r>
            <a:endParaRPr kumimoji="0" lang="en-US" sz="1200" b="1" i="0" u="none" strike="noStrike" kern="0" cap="none" spc="0" normalizeH="0" baseline="3000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83ECDF39-235D-1C38-0851-BBA846196E9B}"/>
              </a:ext>
            </a:extLst>
          </p:cNvPr>
          <p:cNvSpPr txBox="1">
            <a:spLocks/>
          </p:cNvSpPr>
          <p:nvPr/>
        </p:nvSpPr>
        <p:spPr>
          <a:xfrm>
            <a:off x="1968648" y="5928154"/>
            <a:ext cx="4536000" cy="36933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buClr>
                <a:srgbClr val="001965"/>
              </a:buClr>
              <a:buNone/>
              <a:defRPr/>
            </a:pPr>
            <a:r>
              <a:rPr lang="en-US" sz="1200" b="1" kern="0">
                <a:solidFill>
                  <a:schemeClr val="tx2">
                    <a:lumMod val="10000"/>
                  </a:schemeClr>
                </a:solidFill>
                <a:latin typeface="Arial" panose="020B0604020202020204" pitchFamily="34" charset="0"/>
                <a:cs typeface="Arial" panose="020B0604020202020204" pitchFamily="34" charset="0"/>
              </a:rPr>
              <a:t>No regret move for countries with large traffic as it provides  </a:t>
            </a:r>
            <a:r>
              <a:rPr lang="en-US" sz="1200" b="1">
                <a:solidFill>
                  <a:schemeClr val="tx2">
                    <a:lumMod val="10000"/>
                  </a:schemeClr>
                </a:solidFill>
                <a:latin typeface="Arial" panose="020B0604020202020204" pitchFamily="34" charset="0"/>
                <a:cs typeface="Arial" panose="020B0604020202020204" pitchFamily="34" charset="0"/>
              </a:rPr>
              <a:t>potential customers </a:t>
            </a:r>
            <a:r>
              <a:rPr lang="en-US" sz="1200" b="1" kern="0">
                <a:solidFill>
                  <a:schemeClr val="tx2">
                    <a:lumMod val="10000"/>
                  </a:schemeClr>
                </a:solidFill>
                <a:latin typeface="Arial" panose="020B0604020202020204" pitchFamily="34" charset="0"/>
                <a:cs typeface="Arial" panose="020B0604020202020204" pitchFamily="34" charset="0"/>
              </a:rPr>
              <a:t>with a call to action</a:t>
            </a:r>
          </a:p>
        </p:txBody>
      </p:sp>
      <p:cxnSp>
        <p:nvCxnSpPr>
          <p:cNvPr id="60" name="Straight Arrow Connector 59">
            <a:extLst>
              <a:ext uri="{FF2B5EF4-FFF2-40B4-BE49-F238E27FC236}">
                <a16:creationId xmlns:a16="http://schemas.microsoft.com/office/drawing/2014/main" id="{A62FA293-5BDF-E295-A485-2F24F4A72444}"/>
              </a:ext>
            </a:extLst>
          </p:cNvPr>
          <p:cNvCxnSpPr>
            <a:cxnSpLocks/>
          </p:cNvCxnSpPr>
          <p:nvPr/>
        </p:nvCxnSpPr>
        <p:spPr>
          <a:xfrm>
            <a:off x="7034113" y="5843915"/>
            <a:ext cx="4536000" cy="0"/>
          </a:xfrm>
          <a:prstGeom prst="straightConnector1">
            <a:avLst/>
          </a:prstGeom>
          <a:ln w="12700" cap="flat">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C3BC74F-38CF-791B-7BCD-7E7D43AA4A93}"/>
              </a:ext>
            </a:extLst>
          </p:cNvPr>
          <p:cNvCxnSpPr/>
          <p:nvPr/>
        </p:nvCxnSpPr>
        <p:spPr>
          <a:xfrm>
            <a:off x="1968648" y="5843915"/>
            <a:ext cx="4536000" cy="0"/>
          </a:xfrm>
          <a:prstGeom prst="straightConnector1">
            <a:avLst/>
          </a:prstGeom>
          <a:ln w="12700" cap="flat">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5F5DD4D5-CDFE-A558-B219-0C43ACF9832F}"/>
              </a:ext>
            </a:extLst>
          </p:cNvPr>
          <p:cNvSpPr txBox="1">
            <a:spLocks/>
          </p:cNvSpPr>
          <p:nvPr/>
        </p:nvSpPr>
        <p:spPr>
          <a:xfrm>
            <a:off x="648000" y="3637959"/>
            <a:ext cx="853140"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AU" sz="1200" b="1">
                <a:latin typeface="Arial" panose="020B0604020202020204" pitchFamily="34" charset="0"/>
              </a:rPr>
              <a:t>Spain</a:t>
            </a:r>
          </a:p>
        </p:txBody>
      </p:sp>
      <p:sp>
        <p:nvSpPr>
          <p:cNvPr id="99" name="TextBox 98">
            <a:extLst>
              <a:ext uri="{FF2B5EF4-FFF2-40B4-BE49-F238E27FC236}">
                <a16:creationId xmlns:a16="http://schemas.microsoft.com/office/drawing/2014/main" id="{C2AA24FB-FACC-F2A5-D09F-FB4C25B8B7FC}"/>
              </a:ext>
            </a:extLst>
          </p:cNvPr>
          <p:cNvSpPr txBox="1">
            <a:spLocks/>
          </p:cNvSpPr>
          <p:nvPr/>
        </p:nvSpPr>
        <p:spPr>
          <a:xfrm>
            <a:off x="648000" y="4301298"/>
            <a:ext cx="853140"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AU" sz="1200" b="1">
                <a:latin typeface="Arial" panose="020B0604020202020204" pitchFamily="34" charset="0"/>
              </a:rPr>
              <a:t>Germany</a:t>
            </a:r>
          </a:p>
        </p:txBody>
      </p:sp>
      <p:pic>
        <p:nvPicPr>
          <p:cNvPr id="101" name="Picture 100">
            <a:extLst>
              <a:ext uri="{FF2B5EF4-FFF2-40B4-BE49-F238E27FC236}">
                <a16:creationId xmlns:a16="http://schemas.microsoft.com/office/drawing/2014/main" id="{85A71CF5-D696-88EE-018E-067A6560BD38}"/>
              </a:ext>
            </a:extLst>
          </p:cNvPr>
          <p:cNvPicPr>
            <a:picLocks/>
          </p:cNvPicPr>
          <p:nvPr/>
        </p:nvPicPr>
        <p:blipFill>
          <a:blip r:embed="rId12" cstate="screen">
            <a:extLst>
              <a:ext uri="{28A0092B-C50C-407E-A947-70E740481C1C}">
                <a14:useLocalDpi xmlns:a14="http://schemas.microsoft.com/office/drawing/2010/main"/>
              </a:ext>
            </a:extLst>
          </a:blip>
          <a:stretch>
            <a:fillRect/>
          </a:stretch>
        </p:blipFill>
        <p:spPr>
          <a:xfrm>
            <a:off x="648000" y="4663454"/>
            <a:ext cx="314025" cy="209350"/>
          </a:xfrm>
          <a:prstGeom prst="rect">
            <a:avLst/>
          </a:prstGeom>
          <a:ln w="6350">
            <a:solidFill>
              <a:srgbClr val="D0D0D0"/>
            </a:solidFill>
          </a:ln>
        </p:spPr>
      </p:pic>
      <p:sp>
        <p:nvSpPr>
          <p:cNvPr id="102" name="TextBox 101">
            <a:extLst>
              <a:ext uri="{FF2B5EF4-FFF2-40B4-BE49-F238E27FC236}">
                <a16:creationId xmlns:a16="http://schemas.microsoft.com/office/drawing/2014/main" id="{5A01A273-3072-3340-66D4-1DEDFD6D6CC6}"/>
              </a:ext>
            </a:extLst>
          </p:cNvPr>
          <p:cNvSpPr txBox="1">
            <a:spLocks/>
          </p:cNvSpPr>
          <p:nvPr/>
        </p:nvSpPr>
        <p:spPr>
          <a:xfrm>
            <a:off x="648000" y="4964637"/>
            <a:ext cx="853140"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AU" sz="1200" b="1">
                <a:latin typeface="Arial" panose="020B0604020202020204" pitchFamily="34" charset="0"/>
              </a:rPr>
              <a:t>Canada</a:t>
            </a:r>
          </a:p>
        </p:txBody>
      </p:sp>
      <p:sp>
        <p:nvSpPr>
          <p:cNvPr id="104" name="TextBox 103">
            <a:extLst>
              <a:ext uri="{FF2B5EF4-FFF2-40B4-BE49-F238E27FC236}">
                <a16:creationId xmlns:a16="http://schemas.microsoft.com/office/drawing/2014/main" id="{08ABD76C-B495-A2C7-2CE7-795023FA6427}"/>
              </a:ext>
            </a:extLst>
          </p:cNvPr>
          <p:cNvSpPr txBox="1">
            <a:spLocks/>
          </p:cNvSpPr>
          <p:nvPr/>
        </p:nvSpPr>
        <p:spPr>
          <a:xfrm>
            <a:off x="648000" y="5627977"/>
            <a:ext cx="853140"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AU" sz="1200" b="1">
                <a:latin typeface="Arial" panose="020B0604020202020204" pitchFamily="34" charset="0"/>
              </a:rPr>
              <a:t>Australia</a:t>
            </a:r>
          </a:p>
        </p:txBody>
      </p:sp>
      <p:pic>
        <p:nvPicPr>
          <p:cNvPr id="105" name="Picture 104">
            <a:extLst>
              <a:ext uri="{FF2B5EF4-FFF2-40B4-BE49-F238E27FC236}">
                <a16:creationId xmlns:a16="http://schemas.microsoft.com/office/drawing/2014/main" id="{860EC136-66A3-7A55-9A24-D971CCDA0153}"/>
              </a:ext>
            </a:extLst>
          </p:cNvPr>
          <p:cNvPicPr>
            <a:picLocks/>
          </p:cNvPicPr>
          <p:nvPr/>
        </p:nvPicPr>
        <p:blipFill>
          <a:blip r:embed="rId13" cstate="screen">
            <a:extLst>
              <a:ext uri="{28A0092B-C50C-407E-A947-70E740481C1C}">
                <a14:useLocalDpi xmlns:a14="http://schemas.microsoft.com/office/drawing/2010/main"/>
              </a:ext>
            </a:extLst>
          </a:blip>
          <a:stretch>
            <a:fillRect/>
          </a:stretch>
        </p:blipFill>
        <p:spPr>
          <a:xfrm>
            <a:off x="648000" y="5326791"/>
            <a:ext cx="314025" cy="209350"/>
          </a:xfrm>
          <a:prstGeom prst="rect">
            <a:avLst/>
          </a:prstGeom>
          <a:ln w="6350">
            <a:solidFill>
              <a:srgbClr val="D0D0D0"/>
            </a:solidFill>
          </a:ln>
        </p:spPr>
      </p:pic>
      <p:cxnSp>
        <p:nvCxnSpPr>
          <p:cNvPr id="106" name="LineBasicDefault 5">
            <a:extLst>
              <a:ext uri="{FF2B5EF4-FFF2-40B4-BE49-F238E27FC236}">
                <a16:creationId xmlns:a16="http://schemas.microsoft.com/office/drawing/2014/main" id="{619A2122-E1CD-62CD-1F93-561D1449261B}"/>
              </a:ext>
            </a:extLst>
          </p:cNvPr>
          <p:cNvCxnSpPr>
            <a:cxnSpLocks/>
          </p:cNvCxnSpPr>
          <p:nvPr>
            <p:custDataLst>
              <p:tags r:id="rId5"/>
            </p:custDataLst>
          </p:nvPr>
        </p:nvCxnSpPr>
        <p:spPr>
          <a:xfrm>
            <a:off x="648000" y="3264911"/>
            <a:ext cx="5856648"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07" name="LineBasicDefault 5">
            <a:extLst>
              <a:ext uri="{FF2B5EF4-FFF2-40B4-BE49-F238E27FC236}">
                <a16:creationId xmlns:a16="http://schemas.microsoft.com/office/drawing/2014/main" id="{F9CBD795-F1AA-06A6-CD24-8B61BDE618D5}"/>
              </a:ext>
            </a:extLst>
          </p:cNvPr>
          <p:cNvCxnSpPr>
            <a:cxnSpLocks/>
          </p:cNvCxnSpPr>
          <p:nvPr>
            <p:custDataLst>
              <p:tags r:id="rId6"/>
            </p:custDataLst>
          </p:nvPr>
        </p:nvCxnSpPr>
        <p:spPr>
          <a:xfrm>
            <a:off x="648000" y="3909662"/>
            <a:ext cx="5856648"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08" name="LineBasicDefault 5">
            <a:extLst>
              <a:ext uri="{FF2B5EF4-FFF2-40B4-BE49-F238E27FC236}">
                <a16:creationId xmlns:a16="http://schemas.microsoft.com/office/drawing/2014/main" id="{23586440-D31A-9C1C-AA17-47A4F12B61E8}"/>
              </a:ext>
            </a:extLst>
          </p:cNvPr>
          <p:cNvCxnSpPr>
            <a:cxnSpLocks/>
          </p:cNvCxnSpPr>
          <p:nvPr>
            <p:custDataLst>
              <p:tags r:id="rId7"/>
            </p:custDataLst>
          </p:nvPr>
        </p:nvCxnSpPr>
        <p:spPr>
          <a:xfrm>
            <a:off x="648000" y="4554413"/>
            <a:ext cx="5856648"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09" name="LineBasicDefault 5">
            <a:extLst>
              <a:ext uri="{FF2B5EF4-FFF2-40B4-BE49-F238E27FC236}">
                <a16:creationId xmlns:a16="http://schemas.microsoft.com/office/drawing/2014/main" id="{EB985408-5ED2-50EF-ABE9-0A5FD3F6B631}"/>
              </a:ext>
            </a:extLst>
          </p:cNvPr>
          <p:cNvCxnSpPr>
            <a:cxnSpLocks/>
          </p:cNvCxnSpPr>
          <p:nvPr>
            <p:custDataLst>
              <p:tags r:id="rId8"/>
            </p:custDataLst>
          </p:nvPr>
        </p:nvCxnSpPr>
        <p:spPr>
          <a:xfrm>
            <a:off x="648000" y="5199164"/>
            <a:ext cx="5856648"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pic>
        <p:nvPicPr>
          <p:cNvPr id="127" name="Picture 126" descr="Flag of Germany - Wikipedia">
            <a:extLst>
              <a:ext uri="{FF2B5EF4-FFF2-40B4-BE49-F238E27FC236}">
                <a16:creationId xmlns:a16="http://schemas.microsoft.com/office/drawing/2014/main" id="{8E2BC210-75A5-1FEA-4F5D-F2692893C230}"/>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48000" y="3995687"/>
            <a:ext cx="314025" cy="209350"/>
          </a:xfrm>
          <a:prstGeom prst="rect">
            <a:avLst/>
          </a:prstGeom>
          <a:noFill/>
          <a:ln w="6350">
            <a:solidFill>
              <a:schemeClr val="tx2"/>
            </a:solidFill>
          </a:ln>
          <a:extLst>
            <a:ext uri="{909E8E84-426E-40DD-AFC4-6F175D3DCCD1}">
              <a14:hiddenFill xmlns:a14="http://schemas.microsoft.com/office/drawing/2010/main">
                <a:solidFill>
                  <a:srgbClr val="FFFFFF"/>
                </a:solidFill>
              </a14:hiddenFill>
            </a:ext>
          </a:extLst>
        </p:spPr>
      </p:pic>
      <p:pic>
        <p:nvPicPr>
          <p:cNvPr id="128" name="Picture 2" descr="Flag of Spain - Wikipedia">
            <a:extLst>
              <a:ext uri="{FF2B5EF4-FFF2-40B4-BE49-F238E27FC236}">
                <a16:creationId xmlns:a16="http://schemas.microsoft.com/office/drawing/2014/main" id="{578407F7-211C-9740-FB01-C36388C4D612}"/>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43531" y="3332347"/>
            <a:ext cx="318494" cy="217192"/>
          </a:xfrm>
          <a:prstGeom prst="rect">
            <a:avLst/>
          </a:prstGeom>
          <a:noFill/>
          <a:ln w="6350">
            <a:solidFill>
              <a:schemeClr val="tx2"/>
            </a:solidFill>
          </a:ln>
          <a:extLst>
            <a:ext uri="{909E8E84-426E-40DD-AFC4-6F175D3DCCD1}">
              <a14:hiddenFill xmlns:a14="http://schemas.microsoft.com/office/drawing/2010/main">
                <a:solidFill>
                  <a:srgbClr val="FFFFFF"/>
                </a:solidFill>
              </a14:hiddenFill>
            </a:ext>
          </a:extLst>
        </p:spPr>
      </p:pic>
      <p:sp>
        <p:nvSpPr>
          <p:cNvPr id="136" name="Oval 135">
            <a:extLst>
              <a:ext uri="{FF2B5EF4-FFF2-40B4-BE49-F238E27FC236}">
                <a16:creationId xmlns:a16="http://schemas.microsoft.com/office/drawing/2014/main" id="{E5EC2BF1-B2FA-362E-5FDB-B30AC6C028A3}"/>
              </a:ext>
            </a:extLst>
          </p:cNvPr>
          <p:cNvSpPr/>
          <p:nvPr/>
        </p:nvSpPr>
        <p:spPr>
          <a:xfrm>
            <a:off x="1968648" y="1638083"/>
            <a:ext cx="251999" cy="25199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a:t>A</a:t>
            </a:r>
          </a:p>
        </p:txBody>
      </p:sp>
      <p:sp>
        <p:nvSpPr>
          <p:cNvPr id="137" name="Oval 136">
            <a:extLst>
              <a:ext uri="{FF2B5EF4-FFF2-40B4-BE49-F238E27FC236}">
                <a16:creationId xmlns:a16="http://schemas.microsoft.com/office/drawing/2014/main" id="{FF91931C-525A-078D-9480-B2DDAF6131AC}"/>
              </a:ext>
            </a:extLst>
          </p:cNvPr>
          <p:cNvSpPr/>
          <p:nvPr/>
        </p:nvSpPr>
        <p:spPr>
          <a:xfrm>
            <a:off x="7034112" y="1638083"/>
            <a:ext cx="251999" cy="25199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a:t>B</a:t>
            </a:r>
          </a:p>
        </p:txBody>
      </p:sp>
      <p:cxnSp>
        <p:nvCxnSpPr>
          <p:cNvPr id="138" name="Straight Arrow Connector 137">
            <a:extLst>
              <a:ext uri="{FF2B5EF4-FFF2-40B4-BE49-F238E27FC236}">
                <a16:creationId xmlns:a16="http://schemas.microsoft.com/office/drawing/2014/main" id="{7FEEB6BD-B2DC-EA96-36F5-DE35F22C9311}"/>
              </a:ext>
            </a:extLst>
          </p:cNvPr>
          <p:cNvCxnSpPr>
            <a:cxnSpLocks/>
            <a:stCxn id="163" idx="6"/>
            <a:endCxn id="164" idx="2"/>
          </p:cNvCxnSpPr>
          <p:nvPr/>
        </p:nvCxnSpPr>
        <p:spPr>
          <a:xfrm>
            <a:off x="2712708" y="2620160"/>
            <a:ext cx="934680" cy="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FEC095EF-DCEC-C261-5849-E5D7484B22A5}"/>
              </a:ext>
            </a:extLst>
          </p:cNvPr>
          <p:cNvSpPr/>
          <p:nvPr/>
        </p:nvSpPr>
        <p:spPr>
          <a:xfrm>
            <a:off x="1968649" y="2882784"/>
            <a:ext cx="2217506" cy="2745193"/>
          </a:xfrm>
          <a:prstGeom prst="rect">
            <a:avLst/>
          </a:prstGeom>
          <a:solidFill>
            <a:schemeClr val="bg1"/>
          </a:solidFill>
          <a:ln w="158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[Sanitized logos]</a:t>
            </a:r>
          </a:p>
        </p:txBody>
      </p:sp>
      <p:sp>
        <p:nvSpPr>
          <p:cNvPr id="170" name="Rectangle 169">
            <a:extLst>
              <a:ext uri="{FF2B5EF4-FFF2-40B4-BE49-F238E27FC236}">
                <a16:creationId xmlns:a16="http://schemas.microsoft.com/office/drawing/2014/main" id="{EEF26717-9575-2BCD-BB73-BFD8B86DF38C}"/>
              </a:ext>
            </a:extLst>
          </p:cNvPr>
          <p:cNvSpPr/>
          <p:nvPr/>
        </p:nvSpPr>
        <p:spPr>
          <a:xfrm>
            <a:off x="8362335" y="2871968"/>
            <a:ext cx="3207776" cy="2745193"/>
          </a:xfrm>
          <a:prstGeom prst="rect">
            <a:avLst/>
          </a:prstGeom>
          <a:solidFill>
            <a:schemeClr val="bg1"/>
          </a:solidFill>
          <a:ln w="158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[Sanitized logos]</a:t>
            </a:r>
          </a:p>
        </p:txBody>
      </p:sp>
    </p:spTree>
    <p:extLst>
      <p:ext uri="{BB962C8B-B14F-4D97-AF65-F5344CB8AC3E}">
        <p14:creationId xmlns:p14="http://schemas.microsoft.com/office/powerpoint/2010/main" val="371949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B91F1B-C254-C988-B15F-4F0F38CAA260}"/>
              </a:ext>
            </a:extLst>
          </p:cNvPr>
          <p:cNvGraphicFramePr>
            <a:graphicFrameLocks noChangeAspect="1"/>
          </p:cNvGraphicFramePr>
          <p:nvPr>
            <p:custDataLst>
              <p:tags r:id="rId1"/>
            </p:custDataLst>
            <p:extLst>
              <p:ext uri="{D42A27DB-BD31-4B8C-83A1-F6EECF244321}">
                <p14:modId xmlns:p14="http://schemas.microsoft.com/office/powerpoint/2010/main" val="304875564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FDB91F1B-C254-C988-B15F-4F0F38CAA26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F0F7FF12-8C46-3F4C-AF3C-C393D45CBDE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9" name="Title 1">
            <a:extLst>
              <a:ext uri="{FF2B5EF4-FFF2-40B4-BE49-F238E27FC236}">
                <a16:creationId xmlns:a16="http://schemas.microsoft.com/office/drawing/2014/main" id="{9B640F0C-5D83-E625-44EC-8975B5EA2560}"/>
              </a:ext>
            </a:extLst>
          </p:cNvPr>
          <p:cNvSpPr txBox="1">
            <a:spLocks/>
          </p:cNvSpPr>
          <p:nvPr/>
        </p:nvSpPr>
        <p:spPr>
          <a:xfrm>
            <a:off x="534725" y="1355453"/>
            <a:ext cx="5298916" cy="1437300"/>
          </a:xfrm>
          <a:prstGeom prst="rect">
            <a:avLst/>
          </a:prstGeom>
        </p:spPr>
        <p:txBody>
          <a:bodyPr vert="horz"/>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2"/>
              </a:buClr>
              <a:buSzPts val="2000"/>
            </a:pPr>
            <a:r>
              <a:rPr lang="en-GB" sz="4800" b="1">
                <a:solidFill>
                  <a:schemeClr val="tx1"/>
                </a:solidFill>
                <a:latin typeface="Georgia" panose="02040502050405020303" pitchFamily="18" charset="0"/>
              </a:rPr>
              <a:t>Our starting</a:t>
            </a:r>
            <a:br>
              <a:rPr lang="en-GB" sz="4800" b="1">
                <a:solidFill>
                  <a:schemeClr val="tx1"/>
                </a:solidFill>
                <a:latin typeface="Georgia" panose="02040502050405020303" pitchFamily="18" charset="0"/>
              </a:rPr>
            </a:br>
            <a:r>
              <a:rPr lang="en-GB" sz="4800" b="1">
                <a:solidFill>
                  <a:schemeClr val="tx1"/>
                </a:solidFill>
                <a:latin typeface="Georgia" panose="02040502050405020303" pitchFamily="18" charset="0"/>
              </a:rPr>
              <a:t>point</a:t>
            </a:r>
            <a:endParaRPr lang="en-US" sz="4800" b="1">
              <a:solidFill>
                <a:schemeClr val="tx1"/>
              </a:solidFill>
              <a:latin typeface="Georgia" panose="02040502050405020303" pitchFamily="18" charset="0"/>
            </a:endParaRPr>
          </a:p>
        </p:txBody>
      </p:sp>
      <p:sp>
        <p:nvSpPr>
          <p:cNvPr id="10" name="Text Placeholder 2">
            <a:extLst>
              <a:ext uri="{FF2B5EF4-FFF2-40B4-BE49-F238E27FC236}">
                <a16:creationId xmlns:a16="http://schemas.microsoft.com/office/drawing/2014/main" id="{345960FC-11B2-A398-6102-D693F3DFFA61}"/>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a:solidFill>
                  <a:schemeClr val="tx1"/>
                </a:solidFill>
              </a:rPr>
              <a:t>02</a:t>
            </a:r>
          </a:p>
        </p:txBody>
      </p:sp>
    </p:spTree>
    <p:extLst>
      <p:ext uri="{BB962C8B-B14F-4D97-AF65-F5344CB8AC3E}">
        <p14:creationId xmlns:p14="http://schemas.microsoft.com/office/powerpoint/2010/main" val="138967883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Google Shape;1258;p173">
            <a:extLst>
              <a:ext uri="{FF2B5EF4-FFF2-40B4-BE49-F238E27FC236}">
                <a16:creationId xmlns:a16="http://schemas.microsoft.com/office/drawing/2014/main" id="{024F1825-0F97-9E64-A8C1-C012EECB2CB7}"/>
              </a:ext>
            </a:extLst>
          </p:cNvPr>
          <p:cNvSpPr/>
          <p:nvPr/>
        </p:nvSpPr>
        <p:spPr>
          <a:xfrm rot="10800000" flipH="1">
            <a:off x="673433" y="3786866"/>
            <a:ext cx="11023600" cy="757428"/>
          </a:xfrm>
          <a:custGeom>
            <a:avLst/>
            <a:gdLst/>
            <a:ahLst/>
            <a:cxnLst/>
            <a:rect l="l" t="t" r="r" b="b"/>
            <a:pathLst>
              <a:path w="11023600" h="1313458" extrusionOk="0">
                <a:moveTo>
                  <a:pt x="0" y="0"/>
                </a:moveTo>
                <a:cubicBezTo>
                  <a:pt x="513291" y="394758"/>
                  <a:pt x="1026583" y="789517"/>
                  <a:pt x="1803400" y="876300"/>
                </a:cubicBezTo>
                <a:cubicBezTo>
                  <a:pt x="2580217" y="963083"/>
                  <a:pt x="3911600" y="571500"/>
                  <a:pt x="4660900" y="520700"/>
                </a:cubicBezTo>
                <a:cubicBezTo>
                  <a:pt x="5410200" y="469900"/>
                  <a:pt x="5719233" y="440267"/>
                  <a:pt x="6299200" y="571500"/>
                </a:cubicBezTo>
                <a:cubicBezTo>
                  <a:pt x="6879167" y="702733"/>
                  <a:pt x="7548033" y="1253067"/>
                  <a:pt x="8140700" y="1308100"/>
                </a:cubicBezTo>
                <a:cubicBezTo>
                  <a:pt x="8733367" y="1363133"/>
                  <a:pt x="9374717" y="977900"/>
                  <a:pt x="9855200" y="901700"/>
                </a:cubicBezTo>
                <a:cubicBezTo>
                  <a:pt x="10335683" y="825500"/>
                  <a:pt x="10679641" y="838200"/>
                  <a:pt x="11023600" y="850900"/>
                </a:cubicBezTo>
              </a:path>
            </a:pathLst>
          </a:custGeom>
          <a:noFill/>
          <a:ln w="19050" cap="sq" cmpd="sng">
            <a:solidFill>
              <a:schemeClr val="tx1"/>
            </a:solidFill>
            <a:prstDash val="dot"/>
            <a:miter lim="800000"/>
            <a:headEnd type="none" w="sm" len="sm"/>
            <a:tailEnd type="none" w="sm" len="sm"/>
          </a:ln>
        </p:spPr>
        <p:txBody>
          <a:bodyPr spcFirstLastPara="1" wrap="square" lIns="91433" tIns="45700" rIns="91433" bIns="45700" anchor="ctr" anchorCtr="0">
            <a:noAutofit/>
          </a:bodyPr>
          <a:lstStyle/>
          <a:p>
            <a:pPr algn="ctr">
              <a:buClr>
                <a:schemeClr val="lt1"/>
              </a:buClr>
              <a:buSzPts val="1400"/>
            </a:pPr>
            <a:endParaRPr sz="1867">
              <a:solidFill>
                <a:schemeClr val="tx2">
                  <a:lumMod val="10000"/>
                </a:schemeClr>
              </a:solidFill>
              <a:ea typeface="Arial"/>
              <a:cs typeface="Arial"/>
              <a:sym typeface="Arial"/>
            </a:endParaRPr>
          </a:p>
        </p:txBody>
      </p:sp>
      <p:sp>
        <p:nvSpPr>
          <p:cNvPr id="160" name="Rounded Rectangle 159">
            <a:extLst>
              <a:ext uri="{FF2B5EF4-FFF2-40B4-BE49-F238E27FC236}">
                <a16:creationId xmlns:a16="http://schemas.microsoft.com/office/drawing/2014/main" id="{24157662-226B-BD3C-C940-960539F37413}"/>
              </a:ext>
            </a:extLst>
          </p:cNvPr>
          <p:cNvSpPr/>
          <p:nvPr/>
        </p:nvSpPr>
        <p:spPr>
          <a:xfrm>
            <a:off x="2704230" y="3414021"/>
            <a:ext cx="547690" cy="117383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153" name="Picture 2" descr="Iphone X Screen Mockup transparent PNG - StickPNG">
            <a:extLst>
              <a:ext uri="{FF2B5EF4-FFF2-40B4-BE49-F238E27FC236}">
                <a16:creationId xmlns:a16="http://schemas.microsoft.com/office/drawing/2014/main" id="{B5A33B0B-599E-BC33-F3D6-277C60B64F4F}"/>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569585" y="3403300"/>
            <a:ext cx="818534" cy="1238552"/>
          </a:xfrm>
          <a:prstGeom prst="rect">
            <a:avLst/>
          </a:prstGeom>
          <a:noFill/>
          <a:extLst>
            <a:ext uri="{909E8E84-426E-40DD-AFC4-6F175D3DCCD1}">
              <a14:hiddenFill xmlns:a14="http://schemas.microsoft.com/office/drawing/2010/main">
                <a:solidFill>
                  <a:srgbClr val="FFFFFF"/>
                </a:solidFill>
              </a14:hiddenFill>
            </a:ext>
          </a:extLst>
        </p:spPr>
      </p:pic>
      <p:sp>
        <p:nvSpPr>
          <p:cNvPr id="161" name="Rounded Rectangle 160">
            <a:extLst>
              <a:ext uri="{FF2B5EF4-FFF2-40B4-BE49-F238E27FC236}">
                <a16:creationId xmlns:a16="http://schemas.microsoft.com/office/drawing/2014/main" id="{E376255B-2B0E-D79B-BA83-ECAFEDC5B772}"/>
              </a:ext>
            </a:extLst>
          </p:cNvPr>
          <p:cNvSpPr/>
          <p:nvPr/>
        </p:nvSpPr>
        <p:spPr>
          <a:xfrm>
            <a:off x="6475972" y="3414021"/>
            <a:ext cx="547690" cy="117383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152" name="Picture 2" descr="Iphone X Screen Mockup transparent PNG - StickPNG">
            <a:extLst>
              <a:ext uri="{FF2B5EF4-FFF2-40B4-BE49-F238E27FC236}">
                <a16:creationId xmlns:a16="http://schemas.microsoft.com/office/drawing/2014/main" id="{E75B6B93-C43A-2C30-0504-16A6E130D575}"/>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340550" y="3403300"/>
            <a:ext cx="818534" cy="1238552"/>
          </a:xfrm>
          <a:prstGeom prst="rect">
            <a:avLst/>
          </a:prstGeom>
          <a:noFill/>
          <a:extLst>
            <a:ext uri="{909E8E84-426E-40DD-AFC4-6F175D3DCCD1}">
              <a14:hiddenFill xmlns:a14="http://schemas.microsoft.com/office/drawing/2010/main">
                <a:solidFill>
                  <a:srgbClr val="FFFFFF"/>
                </a:solidFill>
              </a14:hiddenFill>
            </a:ext>
          </a:extLst>
        </p:spPr>
      </p:pic>
      <p:sp>
        <p:nvSpPr>
          <p:cNvPr id="155" name="Rounded Rectangle 154">
            <a:extLst>
              <a:ext uri="{FF2B5EF4-FFF2-40B4-BE49-F238E27FC236}">
                <a16:creationId xmlns:a16="http://schemas.microsoft.com/office/drawing/2014/main" id="{616A4A70-F4FF-2FF8-F282-812C691996B9}"/>
              </a:ext>
            </a:extLst>
          </p:cNvPr>
          <p:cNvSpPr/>
          <p:nvPr/>
        </p:nvSpPr>
        <p:spPr>
          <a:xfrm>
            <a:off x="4827680" y="3231365"/>
            <a:ext cx="875458" cy="177023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[Sanitized screen]</a:t>
            </a:r>
          </a:p>
        </p:txBody>
      </p:sp>
      <p:sp>
        <p:nvSpPr>
          <p:cNvPr id="156" name="Rounded Rectangle 155">
            <a:extLst>
              <a:ext uri="{FF2B5EF4-FFF2-40B4-BE49-F238E27FC236}">
                <a16:creationId xmlns:a16="http://schemas.microsoft.com/office/drawing/2014/main" id="{B2D48C63-4984-BEAF-9CF2-77CA6B1166B1}"/>
              </a:ext>
            </a:extLst>
          </p:cNvPr>
          <p:cNvSpPr/>
          <p:nvPr/>
        </p:nvSpPr>
        <p:spPr>
          <a:xfrm>
            <a:off x="6904724" y="3231365"/>
            <a:ext cx="875458" cy="177023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[Sanitized screen]</a:t>
            </a:r>
          </a:p>
        </p:txBody>
      </p:sp>
      <p:sp>
        <p:nvSpPr>
          <p:cNvPr id="158" name="Rounded Rectangle 157">
            <a:extLst>
              <a:ext uri="{FF2B5EF4-FFF2-40B4-BE49-F238E27FC236}">
                <a16:creationId xmlns:a16="http://schemas.microsoft.com/office/drawing/2014/main" id="{030815BF-65F8-D0EC-D343-6AF08596B272}"/>
              </a:ext>
            </a:extLst>
          </p:cNvPr>
          <p:cNvSpPr/>
          <p:nvPr/>
        </p:nvSpPr>
        <p:spPr>
          <a:xfrm>
            <a:off x="3092670" y="3231365"/>
            <a:ext cx="875458" cy="177023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[Sanitized screen]</a:t>
            </a:r>
          </a:p>
        </p:txBody>
      </p:sp>
      <p:pic>
        <p:nvPicPr>
          <p:cNvPr id="148" name="Picture 2" descr="Iphone X Screen Mockup transparent PNG - StickPNG">
            <a:extLst>
              <a:ext uri="{FF2B5EF4-FFF2-40B4-BE49-F238E27FC236}">
                <a16:creationId xmlns:a16="http://schemas.microsoft.com/office/drawing/2014/main" id="{336F1C48-F3D5-9171-9F2A-879EBBD6FD36}"/>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723421" y="3218910"/>
            <a:ext cx="1238065" cy="187336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Iphone X Screen Mockup transparent PNG - StickPNG">
            <a:extLst>
              <a:ext uri="{FF2B5EF4-FFF2-40B4-BE49-F238E27FC236}">
                <a16:creationId xmlns:a16="http://schemas.microsoft.com/office/drawing/2014/main" id="{F8C90185-254E-1BB8-4774-1E126FD0C53D}"/>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911367" y="3224631"/>
            <a:ext cx="1238065" cy="187336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Iphone X Screen Mockup transparent PNG - StickPNG">
            <a:extLst>
              <a:ext uri="{FF2B5EF4-FFF2-40B4-BE49-F238E27FC236}">
                <a16:creationId xmlns:a16="http://schemas.microsoft.com/office/drawing/2014/main" id="{9B401B35-B81D-3B15-78FE-A42E0A98E4E4}"/>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646377" y="3228899"/>
            <a:ext cx="1238065" cy="1873360"/>
          </a:xfrm>
          <a:prstGeom prst="rect">
            <a:avLst/>
          </a:prstGeom>
          <a:noFill/>
          <a:extLst>
            <a:ext uri="{909E8E84-426E-40DD-AFC4-6F175D3DCCD1}">
              <a14:hiddenFill xmlns:a14="http://schemas.microsoft.com/office/drawing/2010/main">
                <a:solidFill>
                  <a:srgbClr val="FFFFFF"/>
                </a:solidFill>
              </a14:hiddenFill>
            </a:ext>
          </a:extLst>
        </p:spPr>
      </p:pic>
      <p:sp>
        <p:nvSpPr>
          <p:cNvPr id="154" name="Rounded Rectangle 153">
            <a:extLst>
              <a:ext uri="{FF2B5EF4-FFF2-40B4-BE49-F238E27FC236}">
                <a16:creationId xmlns:a16="http://schemas.microsoft.com/office/drawing/2014/main" id="{CB77FC18-0001-69B5-D11F-E788B45835EA}"/>
              </a:ext>
            </a:extLst>
          </p:cNvPr>
          <p:cNvSpPr/>
          <p:nvPr/>
        </p:nvSpPr>
        <p:spPr>
          <a:xfrm>
            <a:off x="8582584" y="3231365"/>
            <a:ext cx="875458" cy="177023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[Sanitized screen]</a:t>
            </a:r>
          </a:p>
        </p:txBody>
      </p:sp>
      <p:sp>
        <p:nvSpPr>
          <p:cNvPr id="157" name="Rounded Rectangle 156">
            <a:extLst>
              <a:ext uri="{FF2B5EF4-FFF2-40B4-BE49-F238E27FC236}">
                <a16:creationId xmlns:a16="http://schemas.microsoft.com/office/drawing/2014/main" id="{756FC6B8-2FEC-7AA5-2BD4-FA5A010C8F41}"/>
              </a:ext>
            </a:extLst>
          </p:cNvPr>
          <p:cNvSpPr/>
          <p:nvPr/>
        </p:nvSpPr>
        <p:spPr>
          <a:xfrm>
            <a:off x="10544623" y="3231365"/>
            <a:ext cx="875458" cy="177023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[Sanitized screen]</a:t>
            </a:r>
          </a:p>
        </p:txBody>
      </p:sp>
      <p:sp>
        <p:nvSpPr>
          <p:cNvPr id="159" name="Rounded Rectangle 158">
            <a:extLst>
              <a:ext uri="{FF2B5EF4-FFF2-40B4-BE49-F238E27FC236}">
                <a16:creationId xmlns:a16="http://schemas.microsoft.com/office/drawing/2014/main" id="{46990D9D-14C8-6A2A-C77B-6461838A63A9}"/>
              </a:ext>
            </a:extLst>
          </p:cNvPr>
          <p:cNvSpPr/>
          <p:nvPr/>
        </p:nvSpPr>
        <p:spPr>
          <a:xfrm>
            <a:off x="995038" y="3231365"/>
            <a:ext cx="875458" cy="177023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[Sanitized screen]</a:t>
            </a:r>
          </a:p>
        </p:txBody>
      </p:sp>
      <p:pic>
        <p:nvPicPr>
          <p:cNvPr id="1026" name="Picture 2" descr="Iphone X Screen Mockup transparent PNG - StickPNG">
            <a:extLst>
              <a:ext uri="{FF2B5EF4-FFF2-40B4-BE49-F238E27FC236}">
                <a16:creationId xmlns:a16="http://schemas.microsoft.com/office/drawing/2014/main" id="{5479CF01-81C3-49DF-3186-2136BF3C51B5}"/>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19699" y="3218910"/>
            <a:ext cx="1238065" cy="18733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894C481-05DD-320D-61A9-9BE170BE1B15}"/>
              </a:ext>
            </a:extLst>
          </p:cNvPr>
          <p:cNvSpPr>
            <a:spLocks noGrp="1"/>
          </p:cNvSpPr>
          <p:nvPr>
            <p:ph type="title"/>
          </p:nvPr>
        </p:nvSpPr>
        <p:spPr/>
        <p:txBody>
          <a:bodyPr>
            <a:normAutofit/>
          </a:bodyPr>
          <a:lstStyle/>
          <a:p>
            <a:r>
              <a:rPr lang="en-US"/>
              <a:t>C: Platform build creates competitive advantage to own ecosystem control points and enable better end-to-end customer journey</a:t>
            </a:r>
          </a:p>
        </p:txBody>
      </p:sp>
      <p:sp>
        <p:nvSpPr>
          <p:cNvPr id="3" name="Slide Number Placeholder 2">
            <a:extLst>
              <a:ext uri="{FF2B5EF4-FFF2-40B4-BE49-F238E27FC236}">
                <a16:creationId xmlns:a16="http://schemas.microsoft.com/office/drawing/2014/main" id="{250E6715-EE53-B68C-D991-49A9E6ACF0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240</a:t>
            </a:fld>
            <a:endParaRPr lang="en-GB"/>
          </a:p>
        </p:txBody>
      </p:sp>
      <p:cxnSp>
        <p:nvCxnSpPr>
          <p:cNvPr id="106" name="LineBasicStrong 5">
            <a:extLst>
              <a:ext uri="{FF2B5EF4-FFF2-40B4-BE49-F238E27FC236}">
                <a16:creationId xmlns:a16="http://schemas.microsoft.com/office/drawing/2014/main" id="{0BAE4C31-536D-458C-4ED1-9B383E63EFD8}"/>
              </a:ext>
            </a:extLst>
          </p:cNvPr>
          <p:cNvCxnSpPr>
            <a:cxnSpLocks/>
          </p:cNvCxnSpPr>
          <p:nvPr>
            <p:custDataLst>
              <p:tags r:id="rId1"/>
            </p:custDataLst>
          </p:nvPr>
        </p:nvCxnSpPr>
        <p:spPr>
          <a:xfrm>
            <a:off x="648000" y="2276726"/>
            <a:ext cx="10896000" cy="0"/>
          </a:xfrm>
          <a:prstGeom prst="straightConnector1">
            <a:avLst/>
          </a:prstGeom>
          <a:noFill/>
          <a:ln w="19050" cap="flat" cmpd="sng" algn="ctr">
            <a:solidFill>
              <a:schemeClr val="tx1"/>
            </a:solidFill>
            <a:prstDash val="solid"/>
            <a:miter lim="800000"/>
            <a:headEnd type="none" w="med" len="med"/>
            <a:tailEnd type="triangle" w="med" len="med"/>
          </a:ln>
          <a:effectLst/>
        </p:spPr>
      </p:cxnSp>
      <p:sp>
        <p:nvSpPr>
          <p:cNvPr id="114" name="Oval 113">
            <a:extLst>
              <a:ext uri="{FF2B5EF4-FFF2-40B4-BE49-F238E27FC236}">
                <a16:creationId xmlns:a16="http://schemas.microsoft.com/office/drawing/2014/main" id="{3EB1A4CA-4189-6B58-4BB0-8B53A24CB4A9}"/>
              </a:ext>
            </a:extLst>
          </p:cNvPr>
          <p:cNvSpPr/>
          <p:nvPr/>
        </p:nvSpPr>
        <p:spPr>
          <a:xfrm rot="10800000" flipV="1">
            <a:off x="10641109" y="2213227"/>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115" name="Oval 114">
            <a:extLst>
              <a:ext uri="{FF2B5EF4-FFF2-40B4-BE49-F238E27FC236}">
                <a16:creationId xmlns:a16="http://schemas.microsoft.com/office/drawing/2014/main" id="{5D40B7C6-6643-BC62-5D4A-BC0F298889F2}"/>
              </a:ext>
            </a:extLst>
          </p:cNvPr>
          <p:cNvSpPr/>
          <p:nvPr/>
        </p:nvSpPr>
        <p:spPr>
          <a:xfrm rot="10800000" flipV="1">
            <a:off x="8323931" y="2213226"/>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116" name="Oval 115">
            <a:extLst>
              <a:ext uri="{FF2B5EF4-FFF2-40B4-BE49-F238E27FC236}">
                <a16:creationId xmlns:a16="http://schemas.microsoft.com/office/drawing/2014/main" id="{7B9D5E9C-55E8-4A31-B079-638F02F507FB}"/>
              </a:ext>
            </a:extLst>
          </p:cNvPr>
          <p:cNvSpPr/>
          <p:nvPr/>
        </p:nvSpPr>
        <p:spPr>
          <a:xfrm rot="10800000" flipV="1">
            <a:off x="6006751" y="2213226"/>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117" name="Oval 116">
            <a:extLst>
              <a:ext uri="{FF2B5EF4-FFF2-40B4-BE49-F238E27FC236}">
                <a16:creationId xmlns:a16="http://schemas.microsoft.com/office/drawing/2014/main" id="{E8120863-4DA3-B455-F8A5-23D43DFFFCC3}"/>
              </a:ext>
            </a:extLst>
          </p:cNvPr>
          <p:cNvSpPr/>
          <p:nvPr/>
        </p:nvSpPr>
        <p:spPr>
          <a:xfrm rot="10800000" flipV="1">
            <a:off x="3689571" y="2213226"/>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118" name="Oval 117">
            <a:extLst>
              <a:ext uri="{FF2B5EF4-FFF2-40B4-BE49-F238E27FC236}">
                <a16:creationId xmlns:a16="http://schemas.microsoft.com/office/drawing/2014/main" id="{9AEAABA4-8013-A413-1CA9-106FC1B14787}"/>
              </a:ext>
            </a:extLst>
          </p:cNvPr>
          <p:cNvSpPr/>
          <p:nvPr/>
        </p:nvSpPr>
        <p:spPr>
          <a:xfrm rot="10800000" flipV="1">
            <a:off x="1372391" y="2213226"/>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grpSp>
        <p:nvGrpSpPr>
          <p:cNvPr id="125" name="Group 124">
            <a:extLst>
              <a:ext uri="{FF2B5EF4-FFF2-40B4-BE49-F238E27FC236}">
                <a16:creationId xmlns:a16="http://schemas.microsoft.com/office/drawing/2014/main" id="{51FF3468-D220-DAF0-F0B8-86DC61DE8F4F}"/>
              </a:ext>
            </a:extLst>
          </p:cNvPr>
          <p:cNvGrpSpPr/>
          <p:nvPr/>
        </p:nvGrpSpPr>
        <p:grpSpPr>
          <a:xfrm>
            <a:off x="2088689" y="1992499"/>
            <a:ext cx="1011584" cy="894348"/>
            <a:chOff x="3985698" y="2080988"/>
            <a:chExt cx="1011584" cy="894348"/>
          </a:xfrm>
        </p:grpSpPr>
        <p:sp>
          <p:nvSpPr>
            <p:cNvPr id="109" name="TrackerAlphaBlue 8">
              <a:extLst>
                <a:ext uri="{FF2B5EF4-FFF2-40B4-BE49-F238E27FC236}">
                  <a16:creationId xmlns:a16="http://schemas.microsoft.com/office/drawing/2014/main" id="{9A9889FF-8811-0465-052D-9653AE11CFE6}"/>
                </a:ext>
              </a:extLst>
            </p:cNvPr>
            <p:cNvSpPr>
              <a:spLocks/>
            </p:cNvSpPr>
            <p:nvPr>
              <p:custDataLst>
                <p:tags r:id="rId6"/>
              </p:custDataLst>
            </p:nvPr>
          </p:nvSpPr>
          <p:spPr>
            <a:xfrm>
              <a:off x="4207263" y="2080988"/>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2" name="TextBox 111">
              <a:extLst>
                <a:ext uri="{FF2B5EF4-FFF2-40B4-BE49-F238E27FC236}">
                  <a16:creationId xmlns:a16="http://schemas.microsoft.com/office/drawing/2014/main" id="{2E53F0EC-5F64-3ABF-EFAB-CAC7B81C4D73}"/>
                </a:ext>
              </a:extLst>
            </p:cNvPr>
            <p:cNvSpPr txBox="1">
              <a:spLocks/>
            </p:cNvSpPr>
            <p:nvPr/>
          </p:nvSpPr>
          <p:spPr>
            <a:xfrm>
              <a:off x="3985698" y="2790670"/>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Research</a:t>
              </a:r>
            </a:p>
          </p:txBody>
        </p:sp>
        <p:pic>
          <p:nvPicPr>
            <p:cNvPr id="121" name="Picture 120">
              <a:extLst>
                <a:ext uri="{FF2B5EF4-FFF2-40B4-BE49-F238E27FC236}">
                  <a16:creationId xmlns:a16="http://schemas.microsoft.com/office/drawing/2014/main" id="{D2FB13C4-A2B1-24D0-4696-EDAC876B310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17754" y="2191479"/>
              <a:ext cx="347472" cy="347472"/>
            </a:xfrm>
            <a:prstGeom prst="rect">
              <a:avLst/>
            </a:prstGeom>
          </p:spPr>
        </p:pic>
      </p:grpSp>
      <p:grpSp>
        <p:nvGrpSpPr>
          <p:cNvPr id="127" name="Group 126">
            <a:extLst>
              <a:ext uri="{FF2B5EF4-FFF2-40B4-BE49-F238E27FC236}">
                <a16:creationId xmlns:a16="http://schemas.microsoft.com/office/drawing/2014/main" id="{261A9A36-CEF0-ECAC-D06B-29E28D5694BB}"/>
              </a:ext>
            </a:extLst>
          </p:cNvPr>
          <p:cNvGrpSpPr/>
          <p:nvPr/>
        </p:nvGrpSpPr>
        <p:grpSpPr>
          <a:xfrm>
            <a:off x="6723049" y="1992499"/>
            <a:ext cx="1011584" cy="894348"/>
            <a:chOff x="7536052" y="2080988"/>
            <a:chExt cx="1011584" cy="894348"/>
          </a:xfrm>
        </p:grpSpPr>
        <p:sp>
          <p:nvSpPr>
            <p:cNvPr id="108" name="TrackerAlphaBlue 8">
              <a:extLst>
                <a:ext uri="{FF2B5EF4-FFF2-40B4-BE49-F238E27FC236}">
                  <a16:creationId xmlns:a16="http://schemas.microsoft.com/office/drawing/2014/main" id="{05E58B1E-1D26-4A6F-5420-A9835F018BB8}"/>
                </a:ext>
              </a:extLst>
            </p:cNvPr>
            <p:cNvSpPr>
              <a:spLocks/>
            </p:cNvSpPr>
            <p:nvPr>
              <p:custDataLst>
                <p:tags r:id="rId4"/>
              </p:custDataLst>
            </p:nvPr>
          </p:nvSpPr>
          <p:spPr>
            <a:xfrm>
              <a:off x="7757617" y="2080988"/>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1" name="TextBox 110">
              <a:extLst>
                <a:ext uri="{FF2B5EF4-FFF2-40B4-BE49-F238E27FC236}">
                  <a16:creationId xmlns:a16="http://schemas.microsoft.com/office/drawing/2014/main" id="{EF7AEE42-FAB7-18F4-C6B1-192E8B6AB9C5}"/>
                </a:ext>
              </a:extLst>
            </p:cNvPr>
            <p:cNvSpPr txBox="1">
              <a:spLocks/>
            </p:cNvSpPr>
            <p:nvPr/>
          </p:nvSpPr>
          <p:spPr>
            <a:xfrm>
              <a:off x="7536052" y="2790670"/>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Use</a:t>
              </a:r>
            </a:p>
          </p:txBody>
        </p:sp>
        <p:pic>
          <p:nvPicPr>
            <p:cNvPr id="122" name="CustomIcon">
              <a:extLst>
                <a:ext uri="{FF2B5EF4-FFF2-40B4-BE49-F238E27FC236}">
                  <a16:creationId xmlns:a16="http://schemas.microsoft.com/office/drawing/2014/main" id="{7F59F822-55D7-346F-3B8A-EF4706F68BA6}"/>
                </a:ext>
              </a:extLst>
            </p:cNvPr>
            <p:cNvPicPr>
              <a:picLocks/>
            </p:cNvPicPr>
            <p:nvPr>
              <p:custDataLst>
                <p:tags r:id="rId5"/>
              </p:custDataLst>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866484" y="2189855"/>
              <a:ext cx="350720" cy="350720"/>
            </a:xfrm>
            <a:prstGeom prst="rect">
              <a:avLst/>
            </a:prstGeom>
          </p:spPr>
        </p:pic>
      </p:grpSp>
      <p:grpSp>
        <p:nvGrpSpPr>
          <p:cNvPr id="126" name="Group 125">
            <a:extLst>
              <a:ext uri="{FF2B5EF4-FFF2-40B4-BE49-F238E27FC236}">
                <a16:creationId xmlns:a16="http://schemas.microsoft.com/office/drawing/2014/main" id="{3BC555DA-30EE-D733-2CE6-06544642AAFF}"/>
              </a:ext>
            </a:extLst>
          </p:cNvPr>
          <p:cNvGrpSpPr/>
          <p:nvPr/>
        </p:nvGrpSpPr>
        <p:grpSpPr>
          <a:xfrm>
            <a:off x="4405869" y="1992499"/>
            <a:ext cx="1011584" cy="894348"/>
            <a:chOff x="5760875" y="2080988"/>
            <a:chExt cx="1011584" cy="894348"/>
          </a:xfrm>
        </p:grpSpPr>
        <p:sp>
          <p:nvSpPr>
            <p:cNvPr id="107" name="TrackerAlphaBlue 8">
              <a:extLst>
                <a:ext uri="{FF2B5EF4-FFF2-40B4-BE49-F238E27FC236}">
                  <a16:creationId xmlns:a16="http://schemas.microsoft.com/office/drawing/2014/main" id="{4FE0EF03-8778-E616-C774-E85584099874}"/>
                </a:ext>
              </a:extLst>
            </p:cNvPr>
            <p:cNvSpPr>
              <a:spLocks/>
            </p:cNvSpPr>
            <p:nvPr>
              <p:custDataLst>
                <p:tags r:id="rId3"/>
              </p:custDataLst>
            </p:nvPr>
          </p:nvSpPr>
          <p:spPr>
            <a:xfrm>
              <a:off x="5982440" y="2080988"/>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0" name="TextBox 109">
              <a:extLst>
                <a:ext uri="{FF2B5EF4-FFF2-40B4-BE49-F238E27FC236}">
                  <a16:creationId xmlns:a16="http://schemas.microsoft.com/office/drawing/2014/main" id="{51DA77CA-AD17-E910-910E-14E85F46EA20}"/>
                </a:ext>
              </a:extLst>
            </p:cNvPr>
            <p:cNvSpPr txBox="1">
              <a:spLocks/>
            </p:cNvSpPr>
            <p:nvPr/>
          </p:nvSpPr>
          <p:spPr>
            <a:xfrm>
              <a:off x="5760875" y="2790670"/>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lang="en-GB" sz="1200" b="1">
                  <a:solidFill>
                    <a:schemeClr val="tx1"/>
                  </a:solidFill>
                  <a:latin typeface="Arial" panose="020B0604020202020204" pitchFamily="34" charset="0"/>
                  <a:ea typeface="+mn-ea"/>
                  <a:cs typeface="Arial" panose="020B0604020202020204" pitchFamily="34" charset="0"/>
                </a:rPr>
                <a:t>Purchase</a:t>
              </a:r>
              <a:endParaRPr kumimoji="0" lang="en-GB" sz="12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23" name="Picture 122">
              <a:extLst>
                <a:ext uri="{FF2B5EF4-FFF2-40B4-BE49-F238E27FC236}">
                  <a16:creationId xmlns:a16="http://schemas.microsoft.com/office/drawing/2014/main" id="{4F841D75-8CA8-0CCC-6CA6-4151DE5C6EF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092931" y="2191479"/>
              <a:ext cx="347472" cy="347472"/>
            </a:xfrm>
            <a:prstGeom prst="rect">
              <a:avLst/>
            </a:prstGeom>
          </p:spPr>
        </p:pic>
      </p:grpSp>
      <p:grpSp>
        <p:nvGrpSpPr>
          <p:cNvPr id="128" name="Group 127">
            <a:extLst>
              <a:ext uri="{FF2B5EF4-FFF2-40B4-BE49-F238E27FC236}">
                <a16:creationId xmlns:a16="http://schemas.microsoft.com/office/drawing/2014/main" id="{4E3D845D-09C1-458B-4AD3-666C1A04994C}"/>
              </a:ext>
            </a:extLst>
          </p:cNvPr>
          <p:cNvGrpSpPr/>
          <p:nvPr/>
        </p:nvGrpSpPr>
        <p:grpSpPr>
          <a:xfrm>
            <a:off x="9040229" y="2000547"/>
            <a:ext cx="1011584" cy="978633"/>
            <a:chOff x="9311229" y="2089036"/>
            <a:chExt cx="1011584" cy="978633"/>
          </a:xfrm>
        </p:grpSpPr>
        <p:sp>
          <p:nvSpPr>
            <p:cNvPr id="113" name="TextBox 112">
              <a:extLst>
                <a:ext uri="{FF2B5EF4-FFF2-40B4-BE49-F238E27FC236}">
                  <a16:creationId xmlns:a16="http://schemas.microsoft.com/office/drawing/2014/main" id="{ED0390DE-9B15-3C9F-18BB-3A17D82FF44B}"/>
                </a:ext>
              </a:extLst>
            </p:cNvPr>
            <p:cNvSpPr txBox="1">
              <a:spLocks/>
            </p:cNvSpPr>
            <p:nvPr/>
          </p:nvSpPr>
          <p:spPr>
            <a:xfrm>
              <a:off x="9311229" y="2698337"/>
              <a:ext cx="1011584" cy="36933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Renew or terminate </a:t>
              </a:r>
            </a:p>
          </p:txBody>
        </p:sp>
        <p:sp>
          <p:nvSpPr>
            <p:cNvPr id="119" name="TrackerAlphaBlue 8">
              <a:extLst>
                <a:ext uri="{FF2B5EF4-FFF2-40B4-BE49-F238E27FC236}">
                  <a16:creationId xmlns:a16="http://schemas.microsoft.com/office/drawing/2014/main" id="{35C608C3-4528-80CA-F399-CEEF23AD1795}"/>
                </a:ext>
              </a:extLst>
            </p:cNvPr>
            <p:cNvSpPr>
              <a:spLocks/>
            </p:cNvSpPr>
            <p:nvPr>
              <p:custDataLst>
                <p:tags r:id="rId2"/>
              </p:custDataLst>
            </p:nvPr>
          </p:nvSpPr>
          <p:spPr>
            <a:xfrm>
              <a:off x="9532794" y="2089036"/>
              <a:ext cx="568455" cy="552358"/>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24" name="Picture 123">
              <a:extLst>
                <a:ext uri="{FF2B5EF4-FFF2-40B4-BE49-F238E27FC236}">
                  <a16:creationId xmlns:a16="http://schemas.microsoft.com/office/drawing/2014/main" id="{A7221773-7EAC-F8AF-422E-55019244492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643285" y="2191479"/>
              <a:ext cx="347472" cy="347472"/>
            </a:xfrm>
            <a:prstGeom prst="rect">
              <a:avLst/>
            </a:prstGeom>
          </p:spPr>
        </p:pic>
      </p:grpSp>
      <p:sp>
        <p:nvSpPr>
          <p:cNvPr id="130" name="Sticker">
            <a:extLst>
              <a:ext uri="{FF2B5EF4-FFF2-40B4-BE49-F238E27FC236}">
                <a16:creationId xmlns:a16="http://schemas.microsoft.com/office/drawing/2014/main" id="{F1ECB602-C991-4329-9F76-A4FF66C285AD}"/>
              </a:ext>
            </a:extLst>
          </p:cNvPr>
          <p:cNvSpPr txBox="1"/>
          <p:nvPr/>
        </p:nvSpPr>
        <p:spPr>
          <a:xfrm>
            <a:off x="467805" y="1291601"/>
            <a:ext cx="3718349" cy="215444"/>
          </a:xfrm>
          <a:prstGeom prst="rect">
            <a:avLst/>
          </a:prstGeom>
          <a:noFill/>
          <a:ln w="6350">
            <a:noFill/>
            <a:miter lim="800000"/>
          </a:ln>
        </p:spPr>
        <p:txBody>
          <a:bodyPr vert="horz" wrap="square" lIns="91440" tIns="0" rIns="0" bIns="0" rtlCol="0">
            <a:spAutoFit/>
          </a:bodyPr>
          <a:lstStyle>
            <a:defPPr>
              <a:defRPr lang="en-US"/>
            </a:defPPr>
            <a:lvl1pPr lvl="0">
              <a:spcBef>
                <a:spcPts val="300"/>
              </a:spcBef>
              <a:spcAft>
                <a:spcPts val="300"/>
              </a:spcAft>
              <a:buNone/>
              <a:defRPr sz="800" b="1" cap="all" baseline="0"/>
            </a:lvl1pPr>
          </a:lstStyle>
          <a:p>
            <a:pPr lvl="0"/>
            <a:r>
              <a:rPr lang="en-US" sz="1400" cap="none">
                <a:solidFill>
                  <a:schemeClr val="bg1">
                    <a:lumMod val="50000"/>
                  </a:schemeClr>
                </a:solidFill>
                <a:latin typeface="Arial" panose="020B0604020202020204" pitchFamily="34" charset="0"/>
                <a:cs typeface="Arial" panose="020B0604020202020204" pitchFamily="34" charset="0"/>
              </a:rPr>
              <a:t>Preliminary new customer journey:</a:t>
            </a:r>
          </a:p>
        </p:txBody>
      </p:sp>
      <p:sp>
        <p:nvSpPr>
          <p:cNvPr id="132" name="TextBox 131">
            <a:extLst>
              <a:ext uri="{FF2B5EF4-FFF2-40B4-BE49-F238E27FC236}">
                <a16:creationId xmlns:a16="http://schemas.microsoft.com/office/drawing/2014/main" id="{7D940829-74F4-2249-60F4-0396BEDECF91}"/>
              </a:ext>
            </a:extLst>
          </p:cNvPr>
          <p:cNvSpPr txBox="1"/>
          <p:nvPr/>
        </p:nvSpPr>
        <p:spPr>
          <a:xfrm>
            <a:off x="533767" y="5422978"/>
            <a:ext cx="1798000" cy="201209"/>
          </a:xfrm>
          <a:prstGeom prst="rect">
            <a:avLst/>
          </a:prstGeom>
          <a:noFill/>
        </p:spPr>
        <p:txBody>
          <a:bodyPr wrap="square" lIns="0" tIns="0" rIns="0" bIns="0" rtlCol="0">
            <a:spAutoFit/>
          </a:bodyPr>
          <a:lstStyle/>
          <a:p>
            <a:pPr algn="ctr">
              <a:lnSpc>
                <a:spcPct val="120000"/>
              </a:lnSpc>
            </a:pPr>
            <a:r>
              <a:rPr lang="en-US" sz="1200">
                <a:solidFill>
                  <a:schemeClr val="tx2">
                    <a:lumMod val="10000"/>
                  </a:schemeClr>
                </a:solidFill>
              </a:rPr>
              <a:t>[sanitized description]</a:t>
            </a:r>
          </a:p>
        </p:txBody>
      </p:sp>
      <p:sp>
        <p:nvSpPr>
          <p:cNvPr id="133" name="TextBox 132">
            <a:extLst>
              <a:ext uri="{FF2B5EF4-FFF2-40B4-BE49-F238E27FC236}">
                <a16:creationId xmlns:a16="http://schemas.microsoft.com/office/drawing/2014/main" id="{AA7A4486-08D5-EB86-8138-D002AFD05B7C}"/>
              </a:ext>
            </a:extLst>
          </p:cNvPr>
          <p:cNvSpPr txBox="1"/>
          <p:nvPr/>
        </p:nvSpPr>
        <p:spPr>
          <a:xfrm>
            <a:off x="2450088" y="5422978"/>
            <a:ext cx="1766905" cy="201209"/>
          </a:xfrm>
          <a:prstGeom prst="rect">
            <a:avLst/>
          </a:prstGeom>
          <a:noFill/>
        </p:spPr>
        <p:txBody>
          <a:bodyPr wrap="square" lIns="0" tIns="0" rIns="0" bIns="0" rtlCol="0">
            <a:spAutoFit/>
          </a:bodyPr>
          <a:lstStyle/>
          <a:p>
            <a:pPr algn="ctr">
              <a:lnSpc>
                <a:spcPct val="120000"/>
              </a:lnSpc>
            </a:pPr>
            <a:r>
              <a:rPr lang="en-US" sz="1200">
                <a:solidFill>
                  <a:schemeClr val="tx2">
                    <a:lumMod val="10000"/>
                  </a:schemeClr>
                </a:solidFill>
              </a:rPr>
              <a:t>[sanitized description]</a:t>
            </a:r>
          </a:p>
        </p:txBody>
      </p:sp>
      <p:sp>
        <p:nvSpPr>
          <p:cNvPr id="134" name="TextBox 133">
            <a:extLst>
              <a:ext uri="{FF2B5EF4-FFF2-40B4-BE49-F238E27FC236}">
                <a16:creationId xmlns:a16="http://schemas.microsoft.com/office/drawing/2014/main" id="{50BBD856-0C5B-1CA0-DAA6-CB1FA8563109}"/>
              </a:ext>
            </a:extLst>
          </p:cNvPr>
          <p:cNvSpPr txBox="1"/>
          <p:nvPr/>
        </p:nvSpPr>
        <p:spPr>
          <a:xfrm>
            <a:off x="4366409" y="5422978"/>
            <a:ext cx="1798000" cy="201209"/>
          </a:xfrm>
          <a:prstGeom prst="rect">
            <a:avLst/>
          </a:prstGeom>
          <a:noFill/>
        </p:spPr>
        <p:txBody>
          <a:bodyPr wrap="square" lIns="0" tIns="0" rIns="0" bIns="0" rtlCol="0">
            <a:spAutoFit/>
          </a:bodyPr>
          <a:lstStyle/>
          <a:p>
            <a:pPr algn="ctr">
              <a:lnSpc>
                <a:spcPct val="120000"/>
              </a:lnSpc>
            </a:pPr>
            <a:r>
              <a:rPr lang="en-US" sz="1200">
                <a:solidFill>
                  <a:schemeClr val="tx2">
                    <a:lumMod val="10000"/>
                  </a:schemeClr>
                </a:solidFill>
              </a:rPr>
              <a:t>[sanitized description]</a:t>
            </a:r>
          </a:p>
        </p:txBody>
      </p:sp>
      <p:sp>
        <p:nvSpPr>
          <p:cNvPr id="135" name="TextBox 134">
            <a:extLst>
              <a:ext uri="{FF2B5EF4-FFF2-40B4-BE49-F238E27FC236}">
                <a16:creationId xmlns:a16="http://schemas.microsoft.com/office/drawing/2014/main" id="{3E38140A-7FC7-3E7B-AC6F-AA3BCCBA854A}"/>
              </a:ext>
            </a:extLst>
          </p:cNvPr>
          <p:cNvSpPr txBox="1"/>
          <p:nvPr/>
        </p:nvSpPr>
        <p:spPr>
          <a:xfrm>
            <a:off x="6251635" y="5422978"/>
            <a:ext cx="1766905" cy="201209"/>
          </a:xfrm>
          <a:prstGeom prst="rect">
            <a:avLst/>
          </a:prstGeom>
          <a:noFill/>
        </p:spPr>
        <p:txBody>
          <a:bodyPr wrap="square" lIns="0" tIns="0" rIns="0" bIns="0" rtlCol="0">
            <a:spAutoFit/>
          </a:bodyPr>
          <a:lstStyle/>
          <a:p>
            <a:pPr algn="ctr">
              <a:lnSpc>
                <a:spcPct val="120000"/>
              </a:lnSpc>
            </a:pPr>
            <a:r>
              <a:rPr lang="en-US" sz="1200">
                <a:solidFill>
                  <a:schemeClr val="tx2">
                    <a:lumMod val="10000"/>
                  </a:schemeClr>
                </a:solidFill>
              </a:rPr>
              <a:t>[sanitized description]</a:t>
            </a:r>
          </a:p>
        </p:txBody>
      </p:sp>
      <p:sp>
        <p:nvSpPr>
          <p:cNvPr id="136" name="TextBox 135">
            <a:extLst>
              <a:ext uri="{FF2B5EF4-FFF2-40B4-BE49-F238E27FC236}">
                <a16:creationId xmlns:a16="http://schemas.microsoft.com/office/drawing/2014/main" id="{596CA96B-0FCE-AAC0-1A5F-6B0E2F216B02}"/>
              </a:ext>
            </a:extLst>
          </p:cNvPr>
          <p:cNvSpPr txBox="1"/>
          <p:nvPr/>
        </p:nvSpPr>
        <p:spPr>
          <a:xfrm>
            <a:off x="8136861" y="5422978"/>
            <a:ext cx="1766905" cy="201209"/>
          </a:xfrm>
          <a:prstGeom prst="rect">
            <a:avLst/>
          </a:prstGeom>
          <a:noFill/>
        </p:spPr>
        <p:txBody>
          <a:bodyPr wrap="square" lIns="0" tIns="0" rIns="0" bIns="0" rtlCol="0">
            <a:spAutoFit/>
          </a:bodyPr>
          <a:lstStyle/>
          <a:p>
            <a:pPr algn="ctr">
              <a:lnSpc>
                <a:spcPct val="120000"/>
              </a:lnSpc>
            </a:pPr>
            <a:r>
              <a:rPr lang="en-US" sz="1200">
                <a:solidFill>
                  <a:schemeClr val="tx2">
                    <a:lumMod val="10000"/>
                  </a:schemeClr>
                </a:solidFill>
              </a:rPr>
              <a:t>[sanitized description]</a:t>
            </a:r>
          </a:p>
        </p:txBody>
      </p:sp>
      <p:sp>
        <p:nvSpPr>
          <p:cNvPr id="137" name="TextBox 136">
            <a:extLst>
              <a:ext uri="{FF2B5EF4-FFF2-40B4-BE49-F238E27FC236}">
                <a16:creationId xmlns:a16="http://schemas.microsoft.com/office/drawing/2014/main" id="{8C3FB85A-921F-5AC7-8083-4DC0B1BC0FA1}"/>
              </a:ext>
            </a:extLst>
          </p:cNvPr>
          <p:cNvSpPr txBox="1"/>
          <p:nvPr/>
        </p:nvSpPr>
        <p:spPr>
          <a:xfrm>
            <a:off x="10022087" y="5422978"/>
            <a:ext cx="1920531" cy="201209"/>
          </a:xfrm>
          <a:prstGeom prst="rect">
            <a:avLst/>
          </a:prstGeom>
          <a:noFill/>
        </p:spPr>
        <p:txBody>
          <a:bodyPr wrap="square" lIns="0" tIns="0" rIns="0" bIns="0" rtlCol="0">
            <a:spAutoFit/>
          </a:bodyPr>
          <a:lstStyle/>
          <a:p>
            <a:pPr algn="ctr">
              <a:lnSpc>
                <a:spcPct val="120000"/>
              </a:lnSpc>
            </a:pPr>
            <a:r>
              <a:rPr lang="en-US" sz="1200">
                <a:solidFill>
                  <a:schemeClr val="tx2">
                    <a:lumMod val="10000"/>
                  </a:schemeClr>
                </a:solidFill>
              </a:rPr>
              <a:t>[sanitized description]</a:t>
            </a:r>
          </a:p>
        </p:txBody>
      </p:sp>
      <p:pic>
        <p:nvPicPr>
          <p:cNvPr id="149" name="Picture 2" descr="Iphone X Screen Mockup transparent PNG - StickPNG">
            <a:extLst>
              <a:ext uri="{FF2B5EF4-FFF2-40B4-BE49-F238E27FC236}">
                <a16:creationId xmlns:a16="http://schemas.microsoft.com/office/drawing/2014/main" id="{6864B6EF-9B90-2B62-28B4-499A09ABD1BF}"/>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401281" y="3232737"/>
            <a:ext cx="1238065" cy="1873360"/>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Iphone X Screen Mockup transparent PNG - StickPNG">
            <a:extLst>
              <a:ext uri="{FF2B5EF4-FFF2-40B4-BE49-F238E27FC236}">
                <a16:creationId xmlns:a16="http://schemas.microsoft.com/office/drawing/2014/main" id="{201F8E1D-D4CB-7E19-FA19-CC4EA523B4F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363320" y="3218910"/>
            <a:ext cx="1238065" cy="187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31230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76C59-6D0E-C728-ECB5-E8A2FB57EDDB}"/>
              </a:ext>
            </a:extLst>
          </p:cNvPr>
          <p:cNvSpPr>
            <a:spLocks noGrp="1"/>
          </p:cNvSpPr>
          <p:nvPr>
            <p:ph type="title"/>
          </p:nvPr>
        </p:nvSpPr>
        <p:spPr/>
        <p:txBody>
          <a:bodyPr/>
          <a:lstStyle/>
          <a:p>
            <a:r>
              <a:rPr lang="en-GB"/>
              <a:t>Besides financials, digital solutions generate data that can be leveraged to create additional value in rest of [Telco]</a:t>
            </a:r>
            <a:endParaRPr lang="en-US"/>
          </a:p>
        </p:txBody>
      </p:sp>
      <p:sp>
        <p:nvSpPr>
          <p:cNvPr id="3" name="Slide Number Placeholder 2">
            <a:extLst>
              <a:ext uri="{FF2B5EF4-FFF2-40B4-BE49-F238E27FC236}">
                <a16:creationId xmlns:a16="http://schemas.microsoft.com/office/drawing/2014/main" id="{FD84EDA3-E628-D523-DF83-D4B6633CC7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241</a:t>
            </a:fld>
            <a:endParaRPr lang="en-GB"/>
          </a:p>
        </p:txBody>
      </p:sp>
      <p:cxnSp>
        <p:nvCxnSpPr>
          <p:cNvPr id="4" name="LineBasicImpact 37">
            <a:extLst>
              <a:ext uri="{FF2B5EF4-FFF2-40B4-BE49-F238E27FC236}">
                <a16:creationId xmlns:a16="http://schemas.microsoft.com/office/drawing/2014/main" id="{271DC12A-9B06-4207-1100-2480C16DFE12}"/>
              </a:ext>
            </a:extLst>
          </p:cNvPr>
          <p:cNvCxnSpPr>
            <a:cxnSpLocks/>
          </p:cNvCxnSpPr>
          <p:nvPr>
            <p:custDataLst>
              <p:tags r:id="rId1"/>
            </p:custDataLst>
          </p:nvPr>
        </p:nvCxnSpPr>
        <p:spPr>
          <a:xfrm>
            <a:off x="648000" y="4907086"/>
            <a:ext cx="10896000"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 name="LineBasicImpact 37">
            <a:extLst>
              <a:ext uri="{FF2B5EF4-FFF2-40B4-BE49-F238E27FC236}">
                <a16:creationId xmlns:a16="http://schemas.microsoft.com/office/drawing/2014/main" id="{F75C04CE-EB58-1633-F469-73D62254060E}"/>
              </a:ext>
            </a:extLst>
          </p:cNvPr>
          <p:cNvCxnSpPr>
            <a:cxnSpLocks/>
          </p:cNvCxnSpPr>
          <p:nvPr>
            <p:custDataLst>
              <p:tags r:id="rId2"/>
            </p:custDataLst>
          </p:nvPr>
        </p:nvCxnSpPr>
        <p:spPr>
          <a:xfrm>
            <a:off x="1978808" y="5419624"/>
            <a:ext cx="9565192"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 name="LineBasicImpact 37">
            <a:extLst>
              <a:ext uri="{FF2B5EF4-FFF2-40B4-BE49-F238E27FC236}">
                <a16:creationId xmlns:a16="http://schemas.microsoft.com/office/drawing/2014/main" id="{23213C47-A2B4-F696-01D4-C14724521716}"/>
              </a:ext>
            </a:extLst>
          </p:cNvPr>
          <p:cNvCxnSpPr>
            <a:cxnSpLocks/>
          </p:cNvCxnSpPr>
          <p:nvPr>
            <p:custDataLst>
              <p:tags r:id="rId3"/>
            </p:custDataLst>
          </p:nvPr>
        </p:nvCxnSpPr>
        <p:spPr>
          <a:xfrm>
            <a:off x="1978808" y="5932162"/>
            <a:ext cx="9565192"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 name="LineBasicStrong 5">
            <a:extLst>
              <a:ext uri="{FF2B5EF4-FFF2-40B4-BE49-F238E27FC236}">
                <a16:creationId xmlns:a16="http://schemas.microsoft.com/office/drawing/2014/main" id="{5B696946-B209-BFE7-DE51-F9E3A0C1870B}"/>
              </a:ext>
            </a:extLst>
          </p:cNvPr>
          <p:cNvCxnSpPr>
            <a:cxnSpLocks/>
          </p:cNvCxnSpPr>
          <p:nvPr>
            <p:custDataLst>
              <p:tags r:id="rId4"/>
            </p:custDataLst>
          </p:nvPr>
        </p:nvCxnSpPr>
        <p:spPr>
          <a:xfrm>
            <a:off x="648000" y="2023370"/>
            <a:ext cx="10896000" cy="0"/>
          </a:xfrm>
          <a:prstGeom prst="straightConnector1">
            <a:avLst/>
          </a:prstGeom>
          <a:noFill/>
          <a:ln w="19050" cap="flat" cmpd="sng" algn="ctr">
            <a:solidFill>
              <a:schemeClr val="tx1"/>
            </a:solidFill>
            <a:prstDash val="solid"/>
            <a:miter lim="800000"/>
            <a:headEnd type="none" w="med" len="med"/>
            <a:tailEnd type="triangle" w="med" len="med"/>
          </a:ln>
          <a:effectLst/>
        </p:spPr>
      </p:cxnSp>
      <p:sp>
        <p:nvSpPr>
          <p:cNvPr id="9" name="TrackerAlphaBlue 8">
            <a:extLst>
              <a:ext uri="{FF2B5EF4-FFF2-40B4-BE49-F238E27FC236}">
                <a16:creationId xmlns:a16="http://schemas.microsoft.com/office/drawing/2014/main" id="{719151ED-8AF2-3004-94A7-0B78E1301FD0}"/>
              </a:ext>
            </a:extLst>
          </p:cNvPr>
          <p:cNvSpPr>
            <a:spLocks/>
          </p:cNvSpPr>
          <p:nvPr>
            <p:custDataLst>
              <p:tags r:id="rId5"/>
            </p:custDataLst>
          </p:nvPr>
        </p:nvSpPr>
        <p:spPr>
          <a:xfrm>
            <a:off x="5982440" y="1739143"/>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 name="TrackerAlphaBlue 8">
            <a:extLst>
              <a:ext uri="{FF2B5EF4-FFF2-40B4-BE49-F238E27FC236}">
                <a16:creationId xmlns:a16="http://schemas.microsoft.com/office/drawing/2014/main" id="{3A0293FE-3AF3-F357-9ADA-A8283198B123}"/>
              </a:ext>
            </a:extLst>
          </p:cNvPr>
          <p:cNvSpPr>
            <a:spLocks/>
          </p:cNvSpPr>
          <p:nvPr>
            <p:custDataLst>
              <p:tags r:id="rId6"/>
            </p:custDataLst>
          </p:nvPr>
        </p:nvSpPr>
        <p:spPr>
          <a:xfrm>
            <a:off x="7757617" y="1739143"/>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5" name="TrackerAlphaBlue 8">
            <a:extLst>
              <a:ext uri="{FF2B5EF4-FFF2-40B4-BE49-F238E27FC236}">
                <a16:creationId xmlns:a16="http://schemas.microsoft.com/office/drawing/2014/main" id="{13845E48-959B-1062-F425-5ADBC335E9D1}"/>
              </a:ext>
            </a:extLst>
          </p:cNvPr>
          <p:cNvSpPr>
            <a:spLocks/>
          </p:cNvSpPr>
          <p:nvPr>
            <p:custDataLst>
              <p:tags r:id="rId7"/>
            </p:custDataLst>
          </p:nvPr>
        </p:nvSpPr>
        <p:spPr>
          <a:xfrm>
            <a:off x="4207263" y="1739143"/>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7" name="TextBox 16">
            <a:extLst>
              <a:ext uri="{FF2B5EF4-FFF2-40B4-BE49-F238E27FC236}">
                <a16:creationId xmlns:a16="http://schemas.microsoft.com/office/drawing/2014/main" id="{4D70E805-53A3-C120-1AC8-0FC2EF5CD4EE}"/>
              </a:ext>
            </a:extLst>
          </p:cNvPr>
          <p:cNvSpPr txBox="1">
            <a:spLocks/>
          </p:cNvSpPr>
          <p:nvPr/>
        </p:nvSpPr>
        <p:spPr>
          <a:xfrm>
            <a:off x="6314865" y="2817836"/>
            <a:ext cx="1678781" cy="779525"/>
          </a:xfrm>
          <a:prstGeom prst="rect">
            <a:avLst/>
          </a:prstGeom>
          <a:solidFill>
            <a:schemeClr val="bg1">
              <a:lumMod val="95000"/>
            </a:schemeClr>
          </a:solidFill>
        </p:spPr>
        <p:txBody>
          <a:bodyPr vert="horz" wrap="square" lIns="36576" tIns="36576" rIns="36576" bIns="36576"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Purchase </a:t>
            </a:r>
            <a:br>
              <a:rPr kumimoji="0" lang="en-GB" sz="12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br>
            <a:r>
              <a:rPr kumimoji="0" lang="en-GB" sz="12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data</a:t>
            </a:r>
          </a:p>
        </p:txBody>
      </p:sp>
      <p:sp>
        <p:nvSpPr>
          <p:cNvPr id="18" name="TextBox 17">
            <a:extLst>
              <a:ext uri="{FF2B5EF4-FFF2-40B4-BE49-F238E27FC236}">
                <a16:creationId xmlns:a16="http://schemas.microsoft.com/office/drawing/2014/main" id="{172D70DF-5A48-594B-1A8C-F600C9C72F4C}"/>
              </a:ext>
            </a:extLst>
          </p:cNvPr>
          <p:cNvSpPr txBox="1">
            <a:spLocks/>
          </p:cNvSpPr>
          <p:nvPr/>
        </p:nvSpPr>
        <p:spPr>
          <a:xfrm>
            <a:off x="4539688" y="2817836"/>
            <a:ext cx="1678781" cy="779525"/>
          </a:xfrm>
          <a:prstGeom prst="rect">
            <a:avLst/>
          </a:prstGeom>
          <a:solidFill>
            <a:schemeClr val="bg1">
              <a:lumMod val="95000"/>
            </a:schemeClr>
          </a:solidFill>
        </p:spPr>
        <p:txBody>
          <a:bodyPr vert="horz" wrap="square" lIns="36576" tIns="36576" rIns="36576" bIns="36576"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lang="en-GB" sz="1200" b="1">
                <a:solidFill>
                  <a:schemeClr val="tx2">
                    <a:lumMod val="10000"/>
                  </a:schemeClr>
                </a:solidFill>
                <a:latin typeface="Arial" panose="020B0604020202020204" pitchFamily="34" charset="0"/>
                <a:ea typeface="+mn-ea"/>
                <a:cs typeface="Arial" panose="020B0604020202020204" pitchFamily="34" charset="0"/>
              </a:rPr>
              <a:t>Browse and </a:t>
            </a:r>
            <a:br>
              <a:rPr lang="en-GB" sz="1200" b="1">
                <a:solidFill>
                  <a:schemeClr val="tx2">
                    <a:lumMod val="10000"/>
                  </a:schemeClr>
                </a:solidFill>
                <a:latin typeface="Arial" panose="020B0604020202020204" pitchFamily="34" charset="0"/>
                <a:ea typeface="+mn-ea"/>
                <a:cs typeface="Arial" panose="020B0604020202020204" pitchFamily="34" charset="0"/>
              </a:rPr>
            </a:br>
            <a:r>
              <a:rPr lang="en-GB" sz="1200" b="1">
                <a:solidFill>
                  <a:schemeClr val="tx2">
                    <a:lumMod val="10000"/>
                  </a:schemeClr>
                </a:solidFill>
                <a:latin typeface="Arial" panose="020B0604020202020204" pitchFamily="34" charset="0"/>
                <a:ea typeface="+mn-ea"/>
                <a:cs typeface="Arial" panose="020B0604020202020204" pitchFamily="34" charset="0"/>
              </a:rPr>
              <a:t>trial data</a:t>
            </a:r>
            <a:endParaRPr kumimoji="0" lang="en-GB" sz="12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9" name="TextBox 18">
            <a:extLst>
              <a:ext uri="{FF2B5EF4-FFF2-40B4-BE49-F238E27FC236}">
                <a16:creationId xmlns:a16="http://schemas.microsoft.com/office/drawing/2014/main" id="{D4CE38F3-4C45-0113-5D43-CBE442C70845}"/>
              </a:ext>
            </a:extLst>
          </p:cNvPr>
          <p:cNvSpPr txBox="1">
            <a:spLocks/>
          </p:cNvSpPr>
          <p:nvPr/>
        </p:nvSpPr>
        <p:spPr>
          <a:xfrm>
            <a:off x="8090042" y="2817836"/>
            <a:ext cx="1678781" cy="779525"/>
          </a:xfrm>
          <a:prstGeom prst="rect">
            <a:avLst/>
          </a:prstGeom>
          <a:solidFill>
            <a:schemeClr val="bg1">
              <a:lumMod val="95000"/>
            </a:schemeClr>
          </a:solidFill>
        </p:spPr>
        <p:txBody>
          <a:bodyPr vert="horz" wrap="square" lIns="36576" tIns="36576" rIns="36576" bIns="36576"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Usage</a:t>
            </a:r>
            <a:br>
              <a:rPr kumimoji="0" lang="en-GB" sz="12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br>
            <a:r>
              <a:rPr kumimoji="0" lang="en-GB" sz="12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data</a:t>
            </a:r>
          </a:p>
        </p:txBody>
      </p:sp>
      <p:cxnSp>
        <p:nvCxnSpPr>
          <p:cNvPr id="20" name="Straight Connector 19">
            <a:extLst>
              <a:ext uri="{FF2B5EF4-FFF2-40B4-BE49-F238E27FC236}">
                <a16:creationId xmlns:a16="http://schemas.microsoft.com/office/drawing/2014/main" id="{0D78E548-5E1E-3076-C09A-CEE42B9C5B4F}"/>
              </a:ext>
            </a:extLst>
          </p:cNvPr>
          <p:cNvCxnSpPr>
            <a:cxnSpLocks/>
          </p:cNvCxnSpPr>
          <p:nvPr/>
        </p:nvCxnSpPr>
        <p:spPr>
          <a:xfrm flipV="1">
            <a:off x="10704609" y="2233147"/>
            <a:ext cx="0" cy="468889"/>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8301C2-0E20-0965-A147-4E1E088661E8}"/>
              </a:ext>
            </a:extLst>
          </p:cNvPr>
          <p:cNvCxnSpPr>
            <a:cxnSpLocks/>
          </p:cNvCxnSpPr>
          <p:nvPr/>
        </p:nvCxnSpPr>
        <p:spPr>
          <a:xfrm flipH="1" flipV="1">
            <a:off x="8929431" y="2233147"/>
            <a:ext cx="3" cy="468889"/>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1E840CB-DF9B-45AC-A520-41FD0B20FBEC}"/>
              </a:ext>
            </a:extLst>
          </p:cNvPr>
          <p:cNvCxnSpPr>
            <a:cxnSpLocks/>
          </p:cNvCxnSpPr>
          <p:nvPr/>
        </p:nvCxnSpPr>
        <p:spPr>
          <a:xfrm flipH="1" flipV="1">
            <a:off x="7154254" y="2233147"/>
            <a:ext cx="2" cy="468889"/>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6025B72-64C7-1B8A-1C59-11E0F21C7B53}"/>
              </a:ext>
            </a:extLst>
          </p:cNvPr>
          <p:cNvCxnSpPr>
            <a:cxnSpLocks/>
          </p:cNvCxnSpPr>
          <p:nvPr/>
        </p:nvCxnSpPr>
        <p:spPr>
          <a:xfrm flipH="1" flipV="1">
            <a:off x="5379077" y="2233147"/>
            <a:ext cx="2" cy="468889"/>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835A9CB-32CB-D753-A062-C81921F15CB1}"/>
              </a:ext>
            </a:extLst>
          </p:cNvPr>
          <p:cNvCxnSpPr>
            <a:cxnSpLocks/>
          </p:cNvCxnSpPr>
          <p:nvPr/>
        </p:nvCxnSpPr>
        <p:spPr>
          <a:xfrm flipH="1" flipV="1">
            <a:off x="3603898" y="2233147"/>
            <a:ext cx="7" cy="468889"/>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366638-8638-35C8-8941-E470B1D0E359}"/>
              </a:ext>
            </a:extLst>
          </p:cNvPr>
          <p:cNvSpPr txBox="1">
            <a:spLocks/>
          </p:cNvSpPr>
          <p:nvPr/>
        </p:nvSpPr>
        <p:spPr>
          <a:xfrm>
            <a:off x="5760875" y="2448825"/>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lang="en-GB" sz="1200" b="1">
                <a:solidFill>
                  <a:schemeClr val="tx1"/>
                </a:solidFill>
                <a:latin typeface="Arial" panose="020B0604020202020204" pitchFamily="34" charset="0"/>
                <a:ea typeface="+mn-ea"/>
                <a:cs typeface="Arial" panose="020B0604020202020204" pitchFamily="34" charset="0"/>
              </a:rPr>
              <a:t>Purchase</a:t>
            </a:r>
            <a:endParaRPr kumimoji="0" lang="en-GB" sz="12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6" name="TextBox 25">
            <a:extLst>
              <a:ext uri="{FF2B5EF4-FFF2-40B4-BE49-F238E27FC236}">
                <a16:creationId xmlns:a16="http://schemas.microsoft.com/office/drawing/2014/main" id="{29057B66-8F55-532B-B6E7-F20E17C5AAED}"/>
              </a:ext>
            </a:extLst>
          </p:cNvPr>
          <p:cNvSpPr txBox="1">
            <a:spLocks/>
          </p:cNvSpPr>
          <p:nvPr/>
        </p:nvSpPr>
        <p:spPr>
          <a:xfrm>
            <a:off x="7536052" y="2448825"/>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Use</a:t>
            </a:r>
          </a:p>
        </p:txBody>
      </p:sp>
      <p:sp>
        <p:nvSpPr>
          <p:cNvPr id="27" name="TextBox 26">
            <a:extLst>
              <a:ext uri="{FF2B5EF4-FFF2-40B4-BE49-F238E27FC236}">
                <a16:creationId xmlns:a16="http://schemas.microsoft.com/office/drawing/2014/main" id="{65E01CC7-F699-E896-82E4-4437B8BC3DBB}"/>
              </a:ext>
            </a:extLst>
          </p:cNvPr>
          <p:cNvSpPr txBox="1">
            <a:spLocks/>
          </p:cNvSpPr>
          <p:nvPr/>
        </p:nvSpPr>
        <p:spPr>
          <a:xfrm>
            <a:off x="3985698" y="2448825"/>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Research</a:t>
            </a:r>
          </a:p>
        </p:txBody>
      </p:sp>
      <p:sp>
        <p:nvSpPr>
          <p:cNvPr id="28" name="TextBox 27">
            <a:extLst>
              <a:ext uri="{FF2B5EF4-FFF2-40B4-BE49-F238E27FC236}">
                <a16:creationId xmlns:a16="http://schemas.microsoft.com/office/drawing/2014/main" id="{643BE672-F17A-7A28-4354-84B81CDF3687}"/>
              </a:ext>
            </a:extLst>
          </p:cNvPr>
          <p:cNvSpPr txBox="1">
            <a:spLocks/>
          </p:cNvSpPr>
          <p:nvPr/>
        </p:nvSpPr>
        <p:spPr>
          <a:xfrm>
            <a:off x="9311229" y="2356492"/>
            <a:ext cx="1011584" cy="36933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Renew or terminate </a:t>
            </a:r>
          </a:p>
        </p:txBody>
      </p:sp>
      <p:sp>
        <p:nvSpPr>
          <p:cNvPr id="29" name="Oval 28">
            <a:extLst>
              <a:ext uri="{FF2B5EF4-FFF2-40B4-BE49-F238E27FC236}">
                <a16:creationId xmlns:a16="http://schemas.microsoft.com/office/drawing/2014/main" id="{40F344A9-92FB-73AF-3600-34FBA61E4884}"/>
              </a:ext>
            </a:extLst>
          </p:cNvPr>
          <p:cNvSpPr/>
          <p:nvPr/>
        </p:nvSpPr>
        <p:spPr>
          <a:xfrm rot="10800000" flipV="1">
            <a:off x="10641109" y="1959871"/>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B715CED2-69C7-B08E-4478-F2BEA731C704}"/>
              </a:ext>
            </a:extLst>
          </p:cNvPr>
          <p:cNvSpPr/>
          <p:nvPr/>
        </p:nvSpPr>
        <p:spPr>
          <a:xfrm rot="10800000" flipV="1">
            <a:off x="8865932"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31" name="Oval 30">
            <a:extLst>
              <a:ext uri="{FF2B5EF4-FFF2-40B4-BE49-F238E27FC236}">
                <a16:creationId xmlns:a16="http://schemas.microsoft.com/office/drawing/2014/main" id="{93BAD8AA-98F5-DBFD-1E4B-971D92E26291}"/>
              </a:ext>
            </a:extLst>
          </p:cNvPr>
          <p:cNvSpPr/>
          <p:nvPr/>
        </p:nvSpPr>
        <p:spPr>
          <a:xfrm rot="10800000" flipV="1">
            <a:off x="7090755"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0EFA807B-69CF-4EDA-AEAF-E2A21A370105}"/>
              </a:ext>
            </a:extLst>
          </p:cNvPr>
          <p:cNvSpPr/>
          <p:nvPr/>
        </p:nvSpPr>
        <p:spPr>
          <a:xfrm rot="10800000" flipV="1">
            <a:off x="5315578"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78B8342E-B32D-2741-AC84-9E811B59133E}"/>
              </a:ext>
            </a:extLst>
          </p:cNvPr>
          <p:cNvSpPr/>
          <p:nvPr/>
        </p:nvSpPr>
        <p:spPr>
          <a:xfrm rot="10800000" flipV="1">
            <a:off x="3540402"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cxnSp>
        <p:nvCxnSpPr>
          <p:cNvPr id="34" name="LineBasicImpact 37">
            <a:extLst>
              <a:ext uri="{FF2B5EF4-FFF2-40B4-BE49-F238E27FC236}">
                <a16:creationId xmlns:a16="http://schemas.microsoft.com/office/drawing/2014/main" id="{B5630886-5980-3423-0BD1-9A3EF1740E06}"/>
              </a:ext>
            </a:extLst>
          </p:cNvPr>
          <p:cNvCxnSpPr>
            <a:cxnSpLocks/>
          </p:cNvCxnSpPr>
          <p:nvPr>
            <p:custDataLst>
              <p:tags r:id="rId8"/>
            </p:custDataLst>
          </p:nvPr>
        </p:nvCxnSpPr>
        <p:spPr>
          <a:xfrm>
            <a:off x="648000" y="3945364"/>
            <a:ext cx="10896000"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2B19B8B-C4E7-347F-9746-A713402B874A}"/>
              </a:ext>
            </a:extLst>
          </p:cNvPr>
          <p:cNvSpPr txBox="1"/>
          <p:nvPr/>
        </p:nvSpPr>
        <p:spPr>
          <a:xfrm>
            <a:off x="648000" y="5011891"/>
            <a:ext cx="1226801"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[Company] data access</a:t>
            </a:r>
          </a:p>
        </p:txBody>
      </p:sp>
      <p:sp>
        <p:nvSpPr>
          <p:cNvPr id="36" name="TextBox 35">
            <a:extLst>
              <a:ext uri="{FF2B5EF4-FFF2-40B4-BE49-F238E27FC236}">
                <a16:creationId xmlns:a16="http://schemas.microsoft.com/office/drawing/2014/main" id="{81F32178-B623-C41E-A0D7-A92A03D9B986}"/>
              </a:ext>
            </a:extLst>
          </p:cNvPr>
          <p:cNvSpPr txBox="1">
            <a:spLocks/>
          </p:cNvSpPr>
          <p:nvPr/>
        </p:nvSpPr>
        <p:spPr>
          <a:xfrm>
            <a:off x="2764511" y="2817837"/>
            <a:ext cx="1678781" cy="779525"/>
          </a:xfrm>
          <a:prstGeom prst="rect">
            <a:avLst/>
          </a:prstGeom>
          <a:solidFill>
            <a:schemeClr val="bg1">
              <a:lumMod val="95000"/>
            </a:schemeClr>
          </a:solidFill>
        </p:spPr>
        <p:txBody>
          <a:bodyPr vert="horz" wrap="square" lIns="36576" tIns="36576" rIns="36576" bIns="36576"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User </a:t>
            </a:r>
            <a:br>
              <a:rPr kumimoji="0" lang="en-GB" sz="12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br>
            <a:r>
              <a:rPr kumimoji="0" lang="en-GB" sz="12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demographics</a:t>
            </a:r>
            <a:endParaRPr kumimoji="0" lang="en-GB" sz="10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37" name="Rectangle 36">
            <a:extLst>
              <a:ext uri="{FF2B5EF4-FFF2-40B4-BE49-F238E27FC236}">
                <a16:creationId xmlns:a16="http://schemas.microsoft.com/office/drawing/2014/main" id="{2C04C1BD-938C-AA5F-1BE5-EA6C1573E847}"/>
              </a:ext>
            </a:extLst>
          </p:cNvPr>
          <p:cNvSpPr>
            <a:spLocks/>
          </p:cNvSpPr>
          <p:nvPr/>
        </p:nvSpPr>
        <p:spPr>
          <a:xfrm>
            <a:off x="2764511" y="5477741"/>
            <a:ext cx="8779489" cy="396303"/>
          </a:xfrm>
          <a:prstGeom prst="rect">
            <a:avLst/>
          </a:prstGeom>
          <a:solidFill>
            <a:schemeClr val="bg1">
              <a:lumMod val="95000"/>
            </a:schemeClr>
          </a:solidFill>
        </p:spPr>
        <p:txBody>
          <a:bodyPr vert="horz" wrap="square" lIns="36576" tIns="36576" rIns="36576" bIns="36576" rtlCol="0" anchor="ctr" anchorCtr="0">
            <a:noAutofit/>
          </a:body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Dependent on partnership agreement regarding data sharing/access</a:t>
            </a:r>
          </a:p>
        </p:txBody>
      </p:sp>
      <p:grpSp>
        <p:nvGrpSpPr>
          <p:cNvPr id="38" name="CheckmarkBlue 95">
            <a:extLst>
              <a:ext uri="{FF2B5EF4-FFF2-40B4-BE49-F238E27FC236}">
                <a16:creationId xmlns:a16="http://schemas.microsoft.com/office/drawing/2014/main" id="{8BF7873B-457B-DD7B-04F4-306598831EB2}"/>
              </a:ext>
            </a:extLst>
          </p:cNvPr>
          <p:cNvGrpSpPr>
            <a:grpSpLocks/>
          </p:cNvGrpSpPr>
          <p:nvPr>
            <p:custDataLst>
              <p:tags r:id="rId9"/>
            </p:custDataLst>
          </p:nvPr>
        </p:nvGrpSpPr>
        <p:grpSpPr>
          <a:xfrm>
            <a:off x="5215348" y="6023837"/>
            <a:ext cx="327461" cy="329184"/>
            <a:chOff x="1016000" y="1016000"/>
            <a:chExt cx="396228" cy="396228"/>
          </a:xfrm>
        </p:grpSpPr>
        <p:sp>
          <p:nvSpPr>
            <p:cNvPr id="39" name="Oval 38">
              <a:extLst>
                <a:ext uri="{FF2B5EF4-FFF2-40B4-BE49-F238E27FC236}">
                  <a16:creationId xmlns:a16="http://schemas.microsoft.com/office/drawing/2014/main" id="{60032DC8-2619-6590-A1CF-A0E347EC69E5}"/>
                </a:ext>
              </a:extLst>
            </p:cNvPr>
            <p:cNvSpPr/>
            <p:nvPr/>
          </p:nvSpPr>
          <p:spPr>
            <a:xfrm>
              <a:off x="1016000" y="1016000"/>
              <a:ext cx="396228" cy="396228"/>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40" name="Freeform: Shape 157">
              <a:extLst>
                <a:ext uri="{FF2B5EF4-FFF2-40B4-BE49-F238E27FC236}">
                  <a16:creationId xmlns:a16="http://schemas.microsoft.com/office/drawing/2014/main" id="{C501988F-EBBA-EF33-61C7-0C3060874EF8}"/>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41" name="CheckmarkBlue 95">
            <a:extLst>
              <a:ext uri="{FF2B5EF4-FFF2-40B4-BE49-F238E27FC236}">
                <a16:creationId xmlns:a16="http://schemas.microsoft.com/office/drawing/2014/main" id="{957D7145-DB80-09B2-63B2-A7A6A6B7A64C}"/>
              </a:ext>
            </a:extLst>
          </p:cNvPr>
          <p:cNvGrpSpPr>
            <a:grpSpLocks/>
          </p:cNvGrpSpPr>
          <p:nvPr>
            <p:custDataLst>
              <p:tags r:id="rId10"/>
            </p:custDataLst>
          </p:nvPr>
        </p:nvGrpSpPr>
        <p:grpSpPr>
          <a:xfrm>
            <a:off x="3440171" y="6023837"/>
            <a:ext cx="327461" cy="329184"/>
            <a:chOff x="1016000" y="1016000"/>
            <a:chExt cx="396228" cy="396228"/>
          </a:xfrm>
        </p:grpSpPr>
        <p:sp>
          <p:nvSpPr>
            <p:cNvPr id="42" name="Oval 41">
              <a:extLst>
                <a:ext uri="{FF2B5EF4-FFF2-40B4-BE49-F238E27FC236}">
                  <a16:creationId xmlns:a16="http://schemas.microsoft.com/office/drawing/2014/main" id="{D9E7E886-0E18-DD95-C080-A768E497E44E}"/>
                </a:ext>
              </a:extLst>
            </p:cNvPr>
            <p:cNvSpPr/>
            <p:nvPr/>
          </p:nvSpPr>
          <p:spPr>
            <a:xfrm>
              <a:off x="1016000" y="1016000"/>
              <a:ext cx="396228" cy="396228"/>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43" name="Freeform: Shape 160">
              <a:extLst>
                <a:ext uri="{FF2B5EF4-FFF2-40B4-BE49-F238E27FC236}">
                  <a16:creationId xmlns:a16="http://schemas.microsoft.com/office/drawing/2014/main" id="{72C64052-9BC1-6F62-C01D-AF49AC014FC2}"/>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44" name="CheckmarkBlue 95">
            <a:extLst>
              <a:ext uri="{FF2B5EF4-FFF2-40B4-BE49-F238E27FC236}">
                <a16:creationId xmlns:a16="http://schemas.microsoft.com/office/drawing/2014/main" id="{2AF384D9-9F52-188A-2DA4-E26EEDC13B9B}"/>
              </a:ext>
            </a:extLst>
          </p:cNvPr>
          <p:cNvGrpSpPr>
            <a:grpSpLocks/>
          </p:cNvGrpSpPr>
          <p:nvPr>
            <p:custDataLst>
              <p:tags r:id="rId11"/>
            </p:custDataLst>
          </p:nvPr>
        </p:nvGrpSpPr>
        <p:grpSpPr>
          <a:xfrm>
            <a:off x="6990525" y="6023837"/>
            <a:ext cx="327461" cy="329184"/>
            <a:chOff x="1016000" y="1016000"/>
            <a:chExt cx="396228" cy="396228"/>
          </a:xfrm>
        </p:grpSpPr>
        <p:sp>
          <p:nvSpPr>
            <p:cNvPr id="45" name="Oval 44">
              <a:extLst>
                <a:ext uri="{FF2B5EF4-FFF2-40B4-BE49-F238E27FC236}">
                  <a16:creationId xmlns:a16="http://schemas.microsoft.com/office/drawing/2014/main" id="{5CB4C59F-6299-9CC5-85A4-86C84902CC40}"/>
                </a:ext>
              </a:extLst>
            </p:cNvPr>
            <p:cNvSpPr/>
            <p:nvPr/>
          </p:nvSpPr>
          <p:spPr>
            <a:xfrm>
              <a:off x="1016000" y="1016000"/>
              <a:ext cx="396228" cy="396228"/>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46" name="Freeform: Shape 163">
              <a:extLst>
                <a:ext uri="{FF2B5EF4-FFF2-40B4-BE49-F238E27FC236}">
                  <a16:creationId xmlns:a16="http://schemas.microsoft.com/office/drawing/2014/main" id="{E6C31135-6565-7F73-A97E-7CB2E5C94995}"/>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47" name="CheckmarkBlue 95">
            <a:extLst>
              <a:ext uri="{FF2B5EF4-FFF2-40B4-BE49-F238E27FC236}">
                <a16:creationId xmlns:a16="http://schemas.microsoft.com/office/drawing/2014/main" id="{F4CD8BF6-3E55-7FBF-8581-EC7D0CD078F2}"/>
              </a:ext>
            </a:extLst>
          </p:cNvPr>
          <p:cNvGrpSpPr>
            <a:grpSpLocks/>
          </p:cNvGrpSpPr>
          <p:nvPr>
            <p:custDataLst>
              <p:tags r:id="rId12"/>
            </p:custDataLst>
          </p:nvPr>
        </p:nvGrpSpPr>
        <p:grpSpPr>
          <a:xfrm>
            <a:off x="8765702" y="6023837"/>
            <a:ext cx="327461" cy="329184"/>
            <a:chOff x="1016000" y="1016000"/>
            <a:chExt cx="396228" cy="396228"/>
          </a:xfrm>
        </p:grpSpPr>
        <p:sp>
          <p:nvSpPr>
            <p:cNvPr id="48" name="Oval 47">
              <a:extLst>
                <a:ext uri="{FF2B5EF4-FFF2-40B4-BE49-F238E27FC236}">
                  <a16:creationId xmlns:a16="http://schemas.microsoft.com/office/drawing/2014/main" id="{9439AFF0-0A4B-D1EC-B2F5-64AB162804E3}"/>
                </a:ext>
              </a:extLst>
            </p:cNvPr>
            <p:cNvSpPr/>
            <p:nvPr/>
          </p:nvSpPr>
          <p:spPr>
            <a:xfrm>
              <a:off x="1016000" y="1016000"/>
              <a:ext cx="396228" cy="396228"/>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49" name="Freeform: Shape 166">
              <a:extLst>
                <a:ext uri="{FF2B5EF4-FFF2-40B4-BE49-F238E27FC236}">
                  <a16:creationId xmlns:a16="http://schemas.microsoft.com/office/drawing/2014/main" id="{881A5342-575D-7AA6-AEC5-36CD92AE3623}"/>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50" name="CheckmarkBlue 95">
            <a:extLst>
              <a:ext uri="{FF2B5EF4-FFF2-40B4-BE49-F238E27FC236}">
                <a16:creationId xmlns:a16="http://schemas.microsoft.com/office/drawing/2014/main" id="{A1746127-5A66-9075-9328-1F9CDD2CA73B}"/>
              </a:ext>
            </a:extLst>
          </p:cNvPr>
          <p:cNvGrpSpPr>
            <a:grpSpLocks/>
          </p:cNvGrpSpPr>
          <p:nvPr>
            <p:custDataLst>
              <p:tags r:id="rId13"/>
            </p:custDataLst>
          </p:nvPr>
        </p:nvGrpSpPr>
        <p:grpSpPr>
          <a:xfrm>
            <a:off x="10540879" y="6023837"/>
            <a:ext cx="327461" cy="329184"/>
            <a:chOff x="1016000" y="1016000"/>
            <a:chExt cx="396228" cy="396228"/>
          </a:xfrm>
        </p:grpSpPr>
        <p:sp>
          <p:nvSpPr>
            <p:cNvPr id="51" name="Oval 50">
              <a:extLst>
                <a:ext uri="{FF2B5EF4-FFF2-40B4-BE49-F238E27FC236}">
                  <a16:creationId xmlns:a16="http://schemas.microsoft.com/office/drawing/2014/main" id="{7B8F8BB7-F510-2E72-9CC9-27E05D16553C}"/>
                </a:ext>
              </a:extLst>
            </p:cNvPr>
            <p:cNvSpPr/>
            <p:nvPr/>
          </p:nvSpPr>
          <p:spPr>
            <a:xfrm>
              <a:off x="1016000" y="1016000"/>
              <a:ext cx="396228" cy="396228"/>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52" name="Freeform: Shape 169">
              <a:extLst>
                <a:ext uri="{FF2B5EF4-FFF2-40B4-BE49-F238E27FC236}">
                  <a16:creationId xmlns:a16="http://schemas.microsoft.com/office/drawing/2014/main" id="{EE673FC2-037F-D981-E5E5-4AA43D7C91E3}"/>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grpSp>
      <p:sp>
        <p:nvSpPr>
          <p:cNvPr id="53" name="TextBox 52">
            <a:extLst>
              <a:ext uri="{FF2B5EF4-FFF2-40B4-BE49-F238E27FC236}">
                <a16:creationId xmlns:a16="http://schemas.microsoft.com/office/drawing/2014/main" id="{59ACFB56-4AAF-6DA8-45C5-0D1221DDC9D7}"/>
              </a:ext>
            </a:extLst>
          </p:cNvPr>
          <p:cNvSpPr txBox="1"/>
          <p:nvPr/>
        </p:nvSpPr>
        <p:spPr>
          <a:xfrm>
            <a:off x="648000" y="4248283"/>
            <a:ext cx="1226801"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How the data could be used</a:t>
            </a:r>
          </a:p>
        </p:txBody>
      </p:sp>
      <p:sp>
        <p:nvSpPr>
          <p:cNvPr id="54" name="TextBox 53">
            <a:extLst>
              <a:ext uri="{FF2B5EF4-FFF2-40B4-BE49-F238E27FC236}">
                <a16:creationId xmlns:a16="http://schemas.microsoft.com/office/drawing/2014/main" id="{1A19F2CE-D6E0-C55C-AE8E-60E633FD0957}"/>
              </a:ext>
            </a:extLst>
          </p:cNvPr>
          <p:cNvSpPr txBox="1">
            <a:spLocks/>
          </p:cNvSpPr>
          <p:nvPr/>
        </p:nvSpPr>
        <p:spPr>
          <a:xfrm>
            <a:off x="3011364" y="4248283"/>
            <a:ext cx="1185074" cy="36933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Improve targeting and advertising</a:t>
            </a:r>
          </a:p>
        </p:txBody>
      </p:sp>
      <p:sp>
        <p:nvSpPr>
          <p:cNvPr id="55" name="TextBox 54">
            <a:extLst>
              <a:ext uri="{FF2B5EF4-FFF2-40B4-BE49-F238E27FC236}">
                <a16:creationId xmlns:a16="http://schemas.microsoft.com/office/drawing/2014/main" id="{A978AC74-C59B-9CE1-7411-DE4328A0A6F7}"/>
              </a:ext>
            </a:extLst>
          </p:cNvPr>
          <p:cNvSpPr txBox="1">
            <a:spLocks/>
          </p:cNvSpPr>
          <p:nvPr/>
        </p:nvSpPr>
        <p:spPr>
          <a:xfrm>
            <a:off x="4648840" y="4248283"/>
            <a:ext cx="1460477"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Understand triggers and improve purchase flow</a:t>
            </a:r>
          </a:p>
        </p:txBody>
      </p:sp>
      <p:sp>
        <p:nvSpPr>
          <p:cNvPr id="56" name="TextBox 55">
            <a:extLst>
              <a:ext uri="{FF2B5EF4-FFF2-40B4-BE49-F238E27FC236}">
                <a16:creationId xmlns:a16="http://schemas.microsoft.com/office/drawing/2014/main" id="{F3604CC2-7D03-B41C-7AFD-AC7AAB9C97C2}"/>
              </a:ext>
            </a:extLst>
          </p:cNvPr>
          <p:cNvSpPr txBox="1">
            <a:spLocks/>
          </p:cNvSpPr>
          <p:nvPr/>
        </p:nvSpPr>
        <p:spPr>
          <a:xfrm>
            <a:off x="6458225" y="4248283"/>
            <a:ext cx="1392061"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Understand purchase decisions and usage</a:t>
            </a:r>
          </a:p>
        </p:txBody>
      </p:sp>
      <p:sp>
        <p:nvSpPr>
          <p:cNvPr id="57" name="TextBox 56">
            <a:extLst>
              <a:ext uri="{FF2B5EF4-FFF2-40B4-BE49-F238E27FC236}">
                <a16:creationId xmlns:a16="http://schemas.microsoft.com/office/drawing/2014/main" id="{46398798-6F62-16E4-9150-F51B8E70FED0}"/>
              </a:ext>
            </a:extLst>
          </p:cNvPr>
          <p:cNvSpPr txBox="1"/>
          <p:nvPr/>
        </p:nvSpPr>
        <p:spPr>
          <a:xfrm>
            <a:off x="8177067" y="4248283"/>
            <a:ext cx="1504731" cy="5539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Understand triggers </a:t>
            </a:r>
            <a:r>
              <a:rPr lang="en-US" sz="1200" kern="1200">
                <a:solidFill>
                  <a:schemeClr val="tx2">
                    <a:lumMod val="10000"/>
                  </a:schemeClr>
                </a:solidFill>
                <a:latin typeface="Arial" panose="020B0604020202020204" pitchFamily="34" charset="0"/>
                <a:ea typeface="+mn-ea"/>
              </a:rPr>
              <a:t>and improve proactive renewal</a:t>
            </a:r>
            <a:endParaRPr kumimoji="0" lang="en-US"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endParaRPr>
          </a:p>
        </p:txBody>
      </p:sp>
      <p:sp>
        <p:nvSpPr>
          <p:cNvPr id="58" name="TextBox 57">
            <a:extLst>
              <a:ext uri="{FF2B5EF4-FFF2-40B4-BE49-F238E27FC236}">
                <a16:creationId xmlns:a16="http://schemas.microsoft.com/office/drawing/2014/main" id="{63CA6A6A-1A07-421B-BC40-58991EAF95C3}"/>
              </a:ext>
            </a:extLst>
          </p:cNvPr>
          <p:cNvSpPr txBox="1"/>
          <p:nvPr/>
        </p:nvSpPr>
        <p:spPr>
          <a:xfrm>
            <a:off x="10151939" y="4248283"/>
            <a:ext cx="1105341" cy="5539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Understand churn and improve product</a:t>
            </a:r>
          </a:p>
        </p:txBody>
      </p:sp>
      <p:grpSp>
        <p:nvGrpSpPr>
          <p:cNvPr id="59" name="ChevronWhite 36">
            <a:extLst>
              <a:ext uri="{FF2B5EF4-FFF2-40B4-BE49-F238E27FC236}">
                <a16:creationId xmlns:a16="http://schemas.microsoft.com/office/drawing/2014/main" id="{6DB1BB8E-2CD5-6899-C865-A411E4549A1B}"/>
              </a:ext>
            </a:extLst>
          </p:cNvPr>
          <p:cNvGrpSpPr>
            <a:grpSpLocks noChangeAspect="1"/>
          </p:cNvGrpSpPr>
          <p:nvPr>
            <p:custDataLst>
              <p:tags r:id="rId14"/>
            </p:custDataLst>
          </p:nvPr>
        </p:nvGrpSpPr>
        <p:grpSpPr>
          <a:xfrm rot="5400000">
            <a:off x="6956141" y="3747250"/>
            <a:ext cx="396228" cy="396228"/>
            <a:chOff x="1016000" y="1016000"/>
            <a:chExt cx="396228" cy="396228"/>
          </a:xfrm>
        </p:grpSpPr>
        <p:sp>
          <p:nvSpPr>
            <p:cNvPr id="60" name="Oval 59">
              <a:extLst>
                <a:ext uri="{FF2B5EF4-FFF2-40B4-BE49-F238E27FC236}">
                  <a16:creationId xmlns:a16="http://schemas.microsoft.com/office/drawing/2014/main" id="{BBCCB584-1205-D44B-DFDC-E75D04426D97}"/>
                </a:ext>
              </a:extLst>
            </p:cNvPr>
            <p:cNvSpPr/>
            <p:nvPr/>
          </p:nvSpPr>
          <p:spPr>
            <a:xfrm>
              <a:off x="1016000" y="1016000"/>
              <a:ext cx="396228" cy="396228"/>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61" name="Freeform: Shape 33">
              <a:extLst>
                <a:ext uri="{FF2B5EF4-FFF2-40B4-BE49-F238E27FC236}">
                  <a16:creationId xmlns:a16="http://schemas.microsoft.com/office/drawing/2014/main" id="{3E16BCCB-29FA-0593-5F9F-485123EBB27B}"/>
                </a:ext>
              </a:extLst>
            </p:cNvPr>
            <p:cNvSpPr>
              <a:spLocks noChangeAspect="1"/>
            </p:cNvSpPr>
            <p:nvPr/>
          </p:nvSpPr>
          <p:spPr>
            <a:xfrm>
              <a:off x="1167567" y="1118521"/>
              <a:ext cx="103571" cy="19525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62" name="CheckmarkBlue 95">
            <a:extLst>
              <a:ext uri="{FF2B5EF4-FFF2-40B4-BE49-F238E27FC236}">
                <a16:creationId xmlns:a16="http://schemas.microsoft.com/office/drawing/2014/main" id="{6796EACB-9D75-17AA-494A-A15FEC479A86}"/>
              </a:ext>
            </a:extLst>
          </p:cNvPr>
          <p:cNvGrpSpPr>
            <a:grpSpLocks/>
          </p:cNvGrpSpPr>
          <p:nvPr>
            <p:custDataLst>
              <p:tags r:id="rId15"/>
            </p:custDataLst>
          </p:nvPr>
        </p:nvGrpSpPr>
        <p:grpSpPr>
          <a:xfrm>
            <a:off x="3440167" y="4998763"/>
            <a:ext cx="327461" cy="329184"/>
            <a:chOff x="1016000" y="1016000"/>
            <a:chExt cx="396228" cy="396228"/>
          </a:xfrm>
        </p:grpSpPr>
        <p:sp>
          <p:nvSpPr>
            <p:cNvPr id="63" name="Oval 62">
              <a:extLst>
                <a:ext uri="{FF2B5EF4-FFF2-40B4-BE49-F238E27FC236}">
                  <a16:creationId xmlns:a16="http://schemas.microsoft.com/office/drawing/2014/main" id="{C31D78E2-F79B-9152-0A62-49891926BEEE}"/>
                </a:ext>
              </a:extLst>
            </p:cNvPr>
            <p:cNvSpPr/>
            <p:nvPr/>
          </p:nvSpPr>
          <p:spPr>
            <a:xfrm>
              <a:off x="1016000" y="1016000"/>
              <a:ext cx="396228" cy="396228"/>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64" name="Freeform: Shape 86">
              <a:extLst>
                <a:ext uri="{FF2B5EF4-FFF2-40B4-BE49-F238E27FC236}">
                  <a16:creationId xmlns:a16="http://schemas.microsoft.com/office/drawing/2014/main" id="{F1E9219A-4E96-9DD2-FD11-5C5E5D1E351B}"/>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65" name="XBlue 123">
            <a:extLst>
              <a:ext uri="{FF2B5EF4-FFF2-40B4-BE49-F238E27FC236}">
                <a16:creationId xmlns:a16="http://schemas.microsoft.com/office/drawing/2014/main" id="{6B681AE6-09D2-17E7-8B72-01AB54EC8730}"/>
              </a:ext>
            </a:extLst>
          </p:cNvPr>
          <p:cNvGrpSpPr>
            <a:grpSpLocks/>
          </p:cNvGrpSpPr>
          <p:nvPr>
            <p:custDataLst>
              <p:tags r:id="rId16"/>
            </p:custDataLst>
          </p:nvPr>
        </p:nvGrpSpPr>
        <p:grpSpPr>
          <a:xfrm>
            <a:off x="6990525" y="4998763"/>
            <a:ext cx="327461" cy="329184"/>
            <a:chOff x="1016000" y="1016000"/>
            <a:chExt cx="396228" cy="396228"/>
          </a:xfrm>
        </p:grpSpPr>
        <p:sp>
          <p:nvSpPr>
            <p:cNvPr id="66" name="Oval 65">
              <a:extLst>
                <a:ext uri="{FF2B5EF4-FFF2-40B4-BE49-F238E27FC236}">
                  <a16:creationId xmlns:a16="http://schemas.microsoft.com/office/drawing/2014/main" id="{31C4F203-027B-496C-6274-FA51EABD75DD}"/>
                </a:ext>
              </a:extLst>
            </p:cNvPr>
            <p:cNvSpPr/>
            <p:nvPr/>
          </p:nvSpPr>
          <p:spPr>
            <a:xfrm>
              <a:off x="1016000" y="1016000"/>
              <a:ext cx="396228" cy="396228"/>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endParaRPr>
            </a:p>
          </p:txBody>
        </p:sp>
        <p:sp>
          <p:nvSpPr>
            <p:cNvPr id="67" name="Freeform: Shape 114">
              <a:extLst>
                <a:ext uri="{FF2B5EF4-FFF2-40B4-BE49-F238E27FC236}">
                  <a16:creationId xmlns:a16="http://schemas.microsoft.com/office/drawing/2014/main" id="{BF4C7732-4B53-434E-9EFA-E6309686AD7F}"/>
                </a:ext>
              </a:extLst>
            </p:cNvPr>
            <p:cNvSpPr>
              <a:spLocks noChangeAspect="1"/>
            </p:cNvSpPr>
            <p:nvPr/>
          </p:nvSpPr>
          <p:spPr>
            <a:xfrm>
              <a:off x="1122638" y="1122553"/>
              <a:ext cx="183803" cy="183548"/>
            </a:xfrm>
            <a:custGeom>
              <a:avLst/>
              <a:gdLst/>
              <a:ahLst/>
              <a:cxnLst/>
              <a:rect l="0" t="0" r="0" b="0"/>
              <a:pathLst>
                <a:path w="183805" h="183550">
                  <a:moveTo>
                    <a:pt x="182094" y="175600"/>
                  </a:moveTo>
                  <a:lnTo>
                    <a:pt x="182094" y="175600"/>
                  </a:lnTo>
                  <a:lnTo>
                    <a:pt x="183804" y="177411"/>
                  </a:lnTo>
                  <a:lnTo>
                    <a:pt x="183804" y="180429"/>
                  </a:lnTo>
                  <a:lnTo>
                    <a:pt x="182094" y="182240"/>
                  </a:lnTo>
                  <a:lnTo>
                    <a:pt x="181189" y="183146"/>
                  </a:lnTo>
                  <a:lnTo>
                    <a:pt x="179982" y="183549"/>
                  </a:lnTo>
                  <a:lnTo>
                    <a:pt x="178776" y="183549"/>
                  </a:lnTo>
                  <a:lnTo>
                    <a:pt x="177569" y="183549"/>
                  </a:lnTo>
                  <a:lnTo>
                    <a:pt x="176362" y="183146"/>
                  </a:lnTo>
                  <a:lnTo>
                    <a:pt x="175457" y="182240"/>
                  </a:lnTo>
                  <a:lnTo>
                    <a:pt x="91903" y="98517"/>
                  </a:lnTo>
                  <a:lnTo>
                    <a:pt x="91903" y="98517"/>
                  </a:lnTo>
                  <a:lnTo>
                    <a:pt x="91903" y="98517"/>
                  </a:lnTo>
                  <a:lnTo>
                    <a:pt x="8345" y="182240"/>
                  </a:lnTo>
                  <a:lnTo>
                    <a:pt x="8345" y="182240"/>
                  </a:lnTo>
                  <a:lnTo>
                    <a:pt x="8345" y="182240"/>
                  </a:lnTo>
                  <a:lnTo>
                    <a:pt x="7441" y="183146"/>
                  </a:lnTo>
                  <a:lnTo>
                    <a:pt x="6235" y="183549"/>
                  </a:lnTo>
                  <a:lnTo>
                    <a:pt x="5027" y="183549"/>
                  </a:lnTo>
                  <a:lnTo>
                    <a:pt x="3822" y="183549"/>
                  </a:lnTo>
                  <a:lnTo>
                    <a:pt x="2614" y="183146"/>
                  </a:lnTo>
                  <a:lnTo>
                    <a:pt x="1708" y="182240"/>
                  </a:lnTo>
                  <a:lnTo>
                    <a:pt x="0" y="180429"/>
                  </a:lnTo>
                  <a:lnTo>
                    <a:pt x="0" y="177411"/>
                  </a:lnTo>
                  <a:lnTo>
                    <a:pt x="1708" y="175600"/>
                  </a:lnTo>
                  <a:lnTo>
                    <a:pt x="85366" y="91976"/>
                  </a:lnTo>
                  <a:lnTo>
                    <a:pt x="85366" y="91976"/>
                  </a:lnTo>
                  <a:lnTo>
                    <a:pt x="85366" y="91976"/>
                  </a:lnTo>
                  <a:lnTo>
                    <a:pt x="1708" y="8353"/>
                  </a:lnTo>
                  <a:lnTo>
                    <a:pt x="1708" y="8353"/>
                  </a:lnTo>
                  <a:lnTo>
                    <a:pt x="1708" y="8353"/>
                  </a:lnTo>
                  <a:lnTo>
                    <a:pt x="0" y="6542"/>
                  </a:lnTo>
                  <a:lnTo>
                    <a:pt x="0" y="3523"/>
                  </a:lnTo>
                  <a:lnTo>
                    <a:pt x="1708" y="1713"/>
                  </a:lnTo>
                  <a:lnTo>
                    <a:pt x="3520" y="0"/>
                  </a:lnTo>
                  <a:lnTo>
                    <a:pt x="6536" y="0"/>
                  </a:lnTo>
                  <a:lnTo>
                    <a:pt x="8345" y="1713"/>
                  </a:lnTo>
                  <a:lnTo>
                    <a:pt x="91903" y="85435"/>
                  </a:lnTo>
                  <a:lnTo>
                    <a:pt x="91903" y="85435"/>
                  </a:lnTo>
                  <a:lnTo>
                    <a:pt x="91903" y="85435"/>
                  </a:lnTo>
                  <a:lnTo>
                    <a:pt x="175457" y="1713"/>
                  </a:lnTo>
                  <a:lnTo>
                    <a:pt x="175457" y="1713"/>
                  </a:lnTo>
                  <a:lnTo>
                    <a:pt x="175457" y="1713"/>
                  </a:lnTo>
                  <a:lnTo>
                    <a:pt x="177267" y="0"/>
                  </a:lnTo>
                  <a:lnTo>
                    <a:pt x="180284" y="0"/>
                  </a:lnTo>
                  <a:lnTo>
                    <a:pt x="182094" y="1713"/>
                  </a:lnTo>
                  <a:lnTo>
                    <a:pt x="183804" y="3523"/>
                  </a:lnTo>
                  <a:lnTo>
                    <a:pt x="183804" y="6542"/>
                  </a:lnTo>
                  <a:lnTo>
                    <a:pt x="182094" y="8353"/>
                  </a:lnTo>
                  <a:lnTo>
                    <a:pt x="98437" y="91976"/>
                  </a:lnTo>
                  <a:lnTo>
                    <a:pt x="98437" y="91976"/>
                  </a:lnTo>
                  <a:lnTo>
                    <a:pt x="98437" y="91976"/>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68" name="XBlue 123">
            <a:extLst>
              <a:ext uri="{FF2B5EF4-FFF2-40B4-BE49-F238E27FC236}">
                <a16:creationId xmlns:a16="http://schemas.microsoft.com/office/drawing/2014/main" id="{F5D770D2-CBF9-1411-995D-F48E61095C55}"/>
              </a:ext>
            </a:extLst>
          </p:cNvPr>
          <p:cNvGrpSpPr>
            <a:grpSpLocks/>
          </p:cNvGrpSpPr>
          <p:nvPr>
            <p:custDataLst>
              <p:tags r:id="rId17"/>
            </p:custDataLst>
          </p:nvPr>
        </p:nvGrpSpPr>
        <p:grpSpPr>
          <a:xfrm>
            <a:off x="8765702" y="4998763"/>
            <a:ext cx="327461" cy="329184"/>
            <a:chOff x="1016000" y="1016000"/>
            <a:chExt cx="396228" cy="396228"/>
          </a:xfrm>
        </p:grpSpPr>
        <p:sp>
          <p:nvSpPr>
            <p:cNvPr id="69" name="Oval 68">
              <a:extLst>
                <a:ext uri="{FF2B5EF4-FFF2-40B4-BE49-F238E27FC236}">
                  <a16:creationId xmlns:a16="http://schemas.microsoft.com/office/drawing/2014/main" id="{F21B5333-6D58-E411-FDA3-ED77DD94C9AE}"/>
                </a:ext>
              </a:extLst>
            </p:cNvPr>
            <p:cNvSpPr/>
            <p:nvPr/>
          </p:nvSpPr>
          <p:spPr>
            <a:xfrm>
              <a:off x="1016000" y="1016000"/>
              <a:ext cx="396228" cy="396228"/>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70" name="Freeform: Shape 151">
              <a:extLst>
                <a:ext uri="{FF2B5EF4-FFF2-40B4-BE49-F238E27FC236}">
                  <a16:creationId xmlns:a16="http://schemas.microsoft.com/office/drawing/2014/main" id="{AEBDD303-4418-39FF-66A9-253BCEF0144A}"/>
                </a:ext>
              </a:extLst>
            </p:cNvPr>
            <p:cNvSpPr>
              <a:spLocks noChangeAspect="1"/>
            </p:cNvSpPr>
            <p:nvPr/>
          </p:nvSpPr>
          <p:spPr>
            <a:xfrm>
              <a:off x="1122638" y="1122553"/>
              <a:ext cx="183803" cy="183548"/>
            </a:xfrm>
            <a:custGeom>
              <a:avLst/>
              <a:gdLst/>
              <a:ahLst/>
              <a:cxnLst/>
              <a:rect l="0" t="0" r="0" b="0"/>
              <a:pathLst>
                <a:path w="183805" h="183550">
                  <a:moveTo>
                    <a:pt x="182094" y="175600"/>
                  </a:moveTo>
                  <a:lnTo>
                    <a:pt x="182094" y="175600"/>
                  </a:lnTo>
                  <a:lnTo>
                    <a:pt x="183804" y="177411"/>
                  </a:lnTo>
                  <a:lnTo>
                    <a:pt x="183804" y="180429"/>
                  </a:lnTo>
                  <a:lnTo>
                    <a:pt x="182094" y="182240"/>
                  </a:lnTo>
                  <a:lnTo>
                    <a:pt x="181189" y="183146"/>
                  </a:lnTo>
                  <a:lnTo>
                    <a:pt x="179982" y="183549"/>
                  </a:lnTo>
                  <a:lnTo>
                    <a:pt x="178776" y="183549"/>
                  </a:lnTo>
                  <a:lnTo>
                    <a:pt x="177569" y="183549"/>
                  </a:lnTo>
                  <a:lnTo>
                    <a:pt x="176362" y="183146"/>
                  </a:lnTo>
                  <a:lnTo>
                    <a:pt x="175457" y="182240"/>
                  </a:lnTo>
                  <a:lnTo>
                    <a:pt x="91903" y="98517"/>
                  </a:lnTo>
                  <a:lnTo>
                    <a:pt x="91903" y="98517"/>
                  </a:lnTo>
                  <a:lnTo>
                    <a:pt x="91903" y="98517"/>
                  </a:lnTo>
                  <a:lnTo>
                    <a:pt x="8345" y="182240"/>
                  </a:lnTo>
                  <a:lnTo>
                    <a:pt x="8345" y="182240"/>
                  </a:lnTo>
                  <a:lnTo>
                    <a:pt x="8345" y="182240"/>
                  </a:lnTo>
                  <a:lnTo>
                    <a:pt x="7441" y="183146"/>
                  </a:lnTo>
                  <a:lnTo>
                    <a:pt x="6235" y="183549"/>
                  </a:lnTo>
                  <a:lnTo>
                    <a:pt x="5027" y="183549"/>
                  </a:lnTo>
                  <a:lnTo>
                    <a:pt x="3822" y="183549"/>
                  </a:lnTo>
                  <a:lnTo>
                    <a:pt x="2614" y="183146"/>
                  </a:lnTo>
                  <a:lnTo>
                    <a:pt x="1708" y="182240"/>
                  </a:lnTo>
                  <a:lnTo>
                    <a:pt x="0" y="180429"/>
                  </a:lnTo>
                  <a:lnTo>
                    <a:pt x="0" y="177411"/>
                  </a:lnTo>
                  <a:lnTo>
                    <a:pt x="1708" y="175600"/>
                  </a:lnTo>
                  <a:lnTo>
                    <a:pt x="85366" y="91976"/>
                  </a:lnTo>
                  <a:lnTo>
                    <a:pt x="85366" y="91976"/>
                  </a:lnTo>
                  <a:lnTo>
                    <a:pt x="85366" y="91976"/>
                  </a:lnTo>
                  <a:lnTo>
                    <a:pt x="1708" y="8353"/>
                  </a:lnTo>
                  <a:lnTo>
                    <a:pt x="1708" y="8353"/>
                  </a:lnTo>
                  <a:lnTo>
                    <a:pt x="1708" y="8353"/>
                  </a:lnTo>
                  <a:lnTo>
                    <a:pt x="0" y="6542"/>
                  </a:lnTo>
                  <a:lnTo>
                    <a:pt x="0" y="3523"/>
                  </a:lnTo>
                  <a:lnTo>
                    <a:pt x="1708" y="1713"/>
                  </a:lnTo>
                  <a:lnTo>
                    <a:pt x="3520" y="0"/>
                  </a:lnTo>
                  <a:lnTo>
                    <a:pt x="6536" y="0"/>
                  </a:lnTo>
                  <a:lnTo>
                    <a:pt x="8345" y="1713"/>
                  </a:lnTo>
                  <a:lnTo>
                    <a:pt x="91903" y="85435"/>
                  </a:lnTo>
                  <a:lnTo>
                    <a:pt x="91903" y="85435"/>
                  </a:lnTo>
                  <a:lnTo>
                    <a:pt x="91903" y="85435"/>
                  </a:lnTo>
                  <a:lnTo>
                    <a:pt x="175457" y="1713"/>
                  </a:lnTo>
                  <a:lnTo>
                    <a:pt x="175457" y="1713"/>
                  </a:lnTo>
                  <a:lnTo>
                    <a:pt x="175457" y="1713"/>
                  </a:lnTo>
                  <a:lnTo>
                    <a:pt x="177267" y="0"/>
                  </a:lnTo>
                  <a:lnTo>
                    <a:pt x="180284" y="0"/>
                  </a:lnTo>
                  <a:lnTo>
                    <a:pt x="182094" y="1713"/>
                  </a:lnTo>
                  <a:lnTo>
                    <a:pt x="183804" y="3523"/>
                  </a:lnTo>
                  <a:lnTo>
                    <a:pt x="183804" y="6542"/>
                  </a:lnTo>
                  <a:lnTo>
                    <a:pt x="182094" y="8353"/>
                  </a:lnTo>
                  <a:lnTo>
                    <a:pt x="98437" y="91976"/>
                  </a:lnTo>
                  <a:lnTo>
                    <a:pt x="98437" y="91976"/>
                  </a:lnTo>
                  <a:lnTo>
                    <a:pt x="98437" y="91976"/>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71" name="XBlue 123">
            <a:extLst>
              <a:ext uri="{FF2B5EF4-FFF2-40B4-BE49-F238E27FC236}">
                <a16:creationId xmlns:a16="http://schemas.microsoft.com/office/drawing/2014/main" id="{A269EE3E-F06A-7D0B-4E9B-FCDD32970260}"/>
              </a:ext>
            </a:extLst>
          </p:cNvPr>
          <p:cNvGrpSpPr>
            <a:grpSpLocks/>
          </p:cNvGrpSpPr>
          <p:nvPr>
            <p:custDataLst>
              <p:tags r:id="rId18"/>
            </p:custDataLst>
          </p:nvPr>
        </p:nvGrpSpPr>
        <p:grpSpPr>
          <a:xfrm>
            <a:off x="10540879" y="4998763"/>
            <a:ext cx="327461" cy="329184"/>
            <a:chOff x="1016000" y="1016000"/>
            <a:chExt cx="396228" cy="396228"/>
          </a:xfrm>
        </p:grpSpPr>
        <p:sp>
          <p:nvSpPr>
            <p:cNvPr id="72" name="Oval 71">
              <a:extLst>
                <a:ext uri="{FF2B5EF4-FFF2-40B4-BE49-F238E27FC236}">
                  <a16:creationId xmlns:a16="http://schemas.microsoft.com/office/drawing/2014/main" id="{C084AAD1-B576-99B5-572D-65D18DFB5906}"/>
                </a:ext>
              </a:extLst>
            </p:cNvPr>
            <p:cNvSpPr/>
            <p:nvPr/>
          </p:nvSpPr>
          <p:spPr>
            <a:xfrm>
              <a:off x="1016000" y="1016000"/>
              <a:ext cx="396228" cy="396228"/>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73" name="Freeform: Shape 154">
              <a:extLst>
                <a:ext uri="{FF2B5EF4-FFF2-40B4-BE49-F238E27FC236}">
                  <a16:creationId xmlns:a16="http://schemas.microsoft.com/office/drawing/2014/main" id="{C05BFC40-66E5-DD56-098C-9FBAF0F897F9}"/>
                </a:ext>
              </a:extLst>
            </p:cNvPr>
            <p:cNvSpPr>
              <a:spLocks noChangeAspect="1"/>
            </p:cNvSpPr>
            <p:nvPr/>
          </p:nvSpPr>
          <p:spPr>
            <a:xfrm>
              <a:off x="1122638" y="1122553"/>
              <a:ext cx="183803" cy="183548"/>
            </a:xfrm>
            <a:custGeom>
              <a:avLst/>
              <a:gdLst/>
              <a:ahLst/>
              <a:cxnLst/>
              <a:rect l="0" t="0" r="0" b="0"/>
              <a:pathLst>
                <a:path w="183805" h="183550">
                  <a:moveTo>
                    <a:pt x="182094" y="175600"/>
                  </a:moveTo>
                  <a:lnTo>
                    <a:pt x="182094" y="175600"/>
                  </a:lnTo>
                  <a:lnTo>
                    <a:pt x="183804" y="177411"/>
                  </a:lnTo>
                  <a:lnTo>
                    <a:pt x="183804" y="180429"/>
                  </a:lnTo>
                  <a:lnTo>
                    <a:pt x="182094" y="182240"/>
                  </a:lnTo>
                  <a:lnTo>
                    <a:pt x="181189" y="183146"/>
                  </a:lnTo>
                  <a:lnTo>
                    <a:pt x="179982" y="183549"/>
                  </a:lnTo>
                  <a:lnTo>
                    <a:pt x="178776" y="183549"/>
                  </a:lnTo>
                  <a:lnTo>
                    <a:pt x="177569" y="183549"/>
                  </a:lnTo>
                  <a:lnTo>
                    <a:pt x="176362" y="183146"/>
                  </a:lnTo>
                  <a:lnTo>
                    <a:pt x="175457" y="182240"/>
                  </a:lnTo>
                  <a:lnTo>
                    <a:pt x="91903" y="98517"/>
                  </a:lnTo>
                  <a:lnTo>
                    <a:pt x="91903" y="98517"/>
                  </a:lnTo>
                  <a:lnTo>
                    <a:pt x="91903" y="98517"/>
                  </a:lnTo>
                  <a:lnTo>
                    <a:pt x="8345" y="182240"/>
                  </a:lnTo>
                  <a:lnTo>
                    <a:pt x="8345" y="182240"/>
                  </a:lnTo>
                  <a:lnTo>
                    <a:pt x="8345" y="182240"/>
                  </a:lnTo>
                  <a:lnTo>
                    <a:pt x="7441" y="183146"/>
                  </a:lnTo>
                  <a:lnTo>
                    <a:pt x="6235" y="183549"/>
                  </a:lnTo>
                  <a:lnTo>
                    <a:pt x="5027" y="183549"/>
                  </a:lnTo>
                  <a:lnTo>
                    <a:pt x="3822" y="183549"/>
                  </a:lnTo>
                  <a:lnTo>
                    <a:pt x="2614" y="183146"/>
                  </a:lnTo>
                  <a:lnTo>
                    <a:pt x="1708" y="182240"/>
                  </a:lnTo>
                  <a:lnTo>
                    <a:pt x="0" y="180429"/>
                  </a:lnTo>
                  <a:lnTo>
                    <a:pt x="0" y="177411"/>
                  </a:lnTo>
                  <a:lnTo>
                    <a:pt x="1708" y="175600"/>
                  </a:lnTo>
                  <a:lnTo>
                    <a:pt x="85366" y="91976"/>
                  </a:lnTo>
                  <a:lnTo>
                    <a:pt x="85366" y="91976"/>
                  </a:lnTo>
                  <a:lnTo>
                    <a:pt x="85366" y="91976"/>
                  </a:lnTo>
                  <a:lnTo>
                    <a:pt x="1708" y="8353"/>
                  </a:lnTo>
                  <a:lnTo>
                    <a:pt x="1708" y="8353"/>
                  </a:lnTo>
                  <a:lnTo>
                    <a:pt x="1708" y="8353"/>
                  </a:lnTo>
                  <a:lnTo>
                    <a:pt x="0" y="6542"/>
                  </a:lnTo>
                  <a:lnTo>
                    <a:pt x="0" y="3523"/>
                  </a:lnTo>
                  <a:lnTo>
                    <a:pt x="1708" y="1713"/>
                  </a:lnTo>
                  <a:lnTo>
                    <a:pt x="3520" y="0"/>
                  </a:lnTo>
                  <a:lnTo>
                    <a:pt x="6536" y="0"/>
                  </a:lnTo>
                  <a:lnTo>
                    <a:pt x="8345" y="1713"/>
                  </a:lnTo>
                  <a:lnTo>
                    <a:pt x="91903" y="85435"/>
                  </a:lnTo>
                  <a:lnTo>
                    <a:pt x="91903" y="85435"/>
                  </a:lnTo>
                  <a:lnTo>
                    <a:pt x="91903" y="85435"/>
                  </a:lnTo>
                  <a:lnTo>
                    <a:pt x="175457" y="1713"/>
                  </a:lnTo>
                  <a:lnTo>
                    <a:pt x="175457" y="1713"/>
                  </a:lnTo>
                  <a:lnTo>
                    <a:pt x="175457" y="1713"/>
                  </a:lnTo>
                  <a:lnTo>
                    <a:pt x="177267" y="0"/>
                  </a:lnTo>
                  <a:lnTo>
                    <a:pt x="180284" y="0"/>
                  </a:lnTo>
                  <a:lnTo>
                    <a:pt x="182094" y="1713"/>
                  </a:lnTo>
                  <a:lnTo>
                    <a:pt x="183804" y="3523"/>
                  </a:lnTo>
                  <a:lnTo>
                    <a:pt x="183804" y="6542"/>
                  </a:lnTo>
                  <a:lnTo>
                    <a:pt x="182094" y="8353"/>
                  </a:lnTo>
                  <a:lnTo>
                    <a:pt x="98437" y="91976"/>
                  </a:lnTo>
                  <a:lnTo>
                    <a:pt x="98437" y="91976"/>
                  </a:lnTo>
                  <a:lnTo>
                    <a:pt x="98437" y="91976"/>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grpSp>
      <p:sp>
        <p:nvSpPr>
          <p:cNvPr id="74" name="TextBox 73">
            <a:extLst>
              <a:ext uri="{FF2B5EF4-FFF2-40B4-BE49-F238E27FC236}">
                <a16:creationId xmlns:a16="http://schemas.microsoft.com/office/drawing/2014/main" id="{5AB50EE9-C58E-5CAF-6A28-1523F0FF3B88}"/>
              </a:ext>
            </a:extLst>
          </p:cNvPr>
          <p:cNvSpPr txBox="1">
            <a:spLocks/>
          </p:cNvSpPr>
          <p:nvPr/>
        </p:nvSpPr>
        <p:spPr>
          <a:xfrm>
            <a:off x="9865219" y="2817836"/>
            <a:ext cx="1678781" cy="779525"/>
          </a:xfrm>
          <a:prstGeom prst="rect">
            <a:avLst/>
          </a:prstGeom>
          <a:solidFill>
            <a:schemeClr val="bg1">
              <a:lumMod val="95000"/>
            </a:schemeClr>
          </a:solidFill>
        </p:spPr>
        <p:txBody>
          <a:bodyPr vert="horz" wrap="square" lIns="36576" tIns="36576" rIns="36576" bIns="36576"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Churn </a:t>
            </a:r>
            <a:br>
              <a:rPr kumimoji="0" lang="en-GB" sz="12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br>
            <a:r>
              <a:rPr kumimoji="0" lang="en-GB" sz="12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data</a:t>
            </a:r>
          </a:p>
        </p:txBody>
      </p:sp>
      <p:sp>
        <p:nvSpPr>
          <p:cNvPr id="75" name="TextBox 74">
            <a:extLst>
              <a:ext uri="{FF2B5EF4-FFF2-40B4-BE49-F238E27FC236}">
                <a16:creationId xmlns:a16="http://schemas.microsoft.com/office/drawing/2014/main" id="{8B8E7FC8-79B3-066F-2CDD-252CC79F777F}"/>
              </a:ext>
            </a:extLst>
          </p:cNvPr>
          <p:cNvSpPr txBox="1"/>
          <p:nvPr/>
        </p:nvSpPr>
        <p:spPr>
          <a:xfrm>
            <a:off x="1978808" y="5583560"/>
            <a:ext cx="767646" cy="184666"/>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Option B</a:t>
            </a:r>
          </a:p>
        </p:txBody>
      </p:sp>
      <p:sp>
        <p:nvSpPr>
          <p:cNvPr id="76" name="TextBox 75">
            <a:extLst>
              <a:ext uri="{FF2B5EF4-FFF2-40B4-BE49-F238E27FC236}">
                <a16:creationId xmlns:a16="http://schemas.microsoft.com/office/drawing/2014/main" id="{B82B9030-8B82-2AAD-FF00-81D177812115}"/>
              </a:ext>
            </a:extLst>
          </p:cNvPr>
          <p:cNvSpPr txBox="1"/>
          <p:nvPr/>
        </p:nvSpPr>
        <p:spPr>
          <a:xfrm>
            <a:off x="1978808" y="6096096"/>
            <a:ext cx="767646" cy="184666"/>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Option C</a:t>
            </a:r>
          </a:p>
        </p:txBody>
      </p:sp>
      <p:sp>
        <p:nvSpPr>
          <p:cNvPr id="77" name="TextBox 76">
            <a:extLst>
              <a:ext uri="{FF2B5EF4-FFF2-40B4-BE49-F238E27FC236}">
                <a16:creationId xmlns:a16="http://schemas.microsoft.com/office/drawing/2014/main" id="{94B794FD-F8F9-03AB-D002-024B7F6EF20C}"/>
              </a:ext>
            </a:extLst>
          </p:cNvPr>
          <p:cNvSpPr txBox="1"/>
          <p:nvPr/>
        </p:nvSpPr>
        <p:spPr>
          <a:xfrm>
            <a:off x="1978808" y="5071022"/>
            <a:ext cx="767646" cy="184666"/>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Option A</a:t>
            </a:r>
          </a:p>
        </p:txBody>
      </p:sp>
      <p:grpSp>
        <p:nvGrpSpPr>
          <p:cNvPr id="78" name="CheckmarkDashWhite 41">
            <a:extLst>
              <a:ext uri="{FF2B5EF4-FFF2-40B4-BE49-F238E27FC236}">
                <a16:creationId xmlns:a16="http://schemas.microsoft.com/office/drawing/2014/main" id="{B9824223-8EDE-8658-82E9-F310E67AB8F1}"/>
              </a:ext>
            </a:extLst>
          </p:cNvPr>
          <p:cNvGrpSpPr>
            <a:grpSpLocks/>
          </p:cNvGrpSpPr>
          <p:nvPr>
            <p:custDataLst>
              <p:tags r:id="rId19"/>
            </p:custDataLst>
          </p:nvPr>
        </p:nvGrpSpPr>
        <p:grpSpPr>
          <a:xfrm>
            <a:off x="4887883" y="4998763"/>
            <a:ext cx="327461" cy="329184"/>
            <a:chOff x="1016000" y="1016000"/>
            <a:chExt cx="396228" cy="396228"/>
          </a:xfrm>
        </p:grpSpPr>
        <p:sp>
          <p:nvSpPr>
            <p:cNvPr id="79" name="Oval 78">
              <a:extLst>
                <a:ext uri="{FF2B5EF4-FFF2-40B4-BE49-F238E27FC236}">
                  <a16:creationId xmlns:a16="http://schemas.microsoft.com/office/drawing/2014/main" id="{5F5E24FB-83A8-1E28-447F-6B824567CFFA}"/>
                </a:ext>
              </a:extLst>
            </p:cNvPr>
            <p:cNvSpPr/>
            <p:nvPr/>
          </p:nvSpPr>
          <p:spPr>
            <a:xfrm>
              <a:off x="1016000" y="1016000"/>
              <a:ext cx="396228" cy="396228"/>
            </a:xfrm>
            <a:prstGeom prst="ellipse">
              <a:avLst/>
            </a:prstGeom>
            <a:solidFill>
              <a:schemeClr val="bg1"/>
            </a:solidFill>
            <a:ln w="6350" cap="sq">
              <a:solidFill>
                <a:schemeClr val="accent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pic>
          <p:nvPicPr>
            <p:cNvPr id="80" name="Graphic 79">
              <a:extLst>
                <a:ext uri="{FF2B5EF4-FFF2-40B4-BE49-F238E27FC236}">
                  <a16:creationId xmlns:a16="http://schemas.microsoft.com/office/drawing/2014/main" id="{FAB7E8CE-3C0F-001D-E3DA-7BB394EB079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23614" y="1023614"/>
              <a:ext cx="381000" cy="381000"/>
            </a:xfrm>
            <a:prstGeom prst="rect">
              <a:avLst/>
            </a:prstGeom>
          </p:spPr>
        </p:pic>
      </p:grpSp>
      <p:sp>
        <p:nvSpPr>
          <p:cNvPr id="82" name="TrackerAlphaBlue 8">
            <a:extLst>
              <a:ext uri="{FF2B5EF4-FFF2-40B4-BE49-F238E27FC236}">
                <a16:creationId xmlns:a16="http://schemas.microsoft.com/office/drawing/2014/main" id="{C3EABCC0-55B1-0FBC-F281-D48DF7A90614}"/>
              </a:ext>
            </a:extLst>
          </p:cNvPr>
          <p:cNvSpPr>
            <a:spLocks/>
          </p:cNvSpPr>
          <p:nvPr>
            <p:custDataLst>
              <p:tags r:id="rId20"/>
            </p:custDataLst>
          </p:nvPr>
        </p:nvSpPr>
        <p:spPr>
          <a:xfrm>
            <a:off x="9532794" y="1747191"/>
            <a:ext cx="568455" cy="552358"/>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4" name="TextBox 83">
            <a:extLst>
              <a:ext uri="{FF2B5EF4-FFF2-40B4-BE49-F238E27FC236}">
                <a16:creationId xmlns:a16="http://schemas.microsoft.com/office/drawing/2014/main" id="{CE1471E7-6862-BC58-9FFB-F0895C4BD1C3}"/>
              </a:ext>
            </a:extLst>
          </p:cNvPr>
          <p:cNvSpPr txBox="1"/>
          <p:nvPr/>
        </p:nvSpPr>
        <p:spPr>
          <a:xfrm>
            <a:off x="647999" y="1716410"/>
            <a:ext cx="1685679" cy="215444"/>
          </a:xfrm>
          <a:prstGeom prst="rect">
            <a:avLst/>
          </a:prstGeom>
        </p:spPr>
        <p:txBody>
          <a:bodyPr vert="horz" wrap="square" lIns="0" tIns="0" rIns="0" bIns="0" rtlCol="0" anchor="t" anchorCtr="0">
            <a:spAutoFit/>
          </a:bodyPr>
          <a:lstStyle>
            <a:defPPr>
              <a:defRPr lang="en-US"/>
            </a:defPPr>
            <a:lvl1pPr lvl="0" indent="0">
              <a:lnSpc>
                <a:spcPct val="100000"/>
              </a:lnSpc>
              <a:spcBef>
                <a:spcPts val="300"/>
              </a:spcBef>
              <a:spcAft>
                <a:spcPts val="300"/>
              </a:spcAft>
              <a:buClr>
                <a:schemeClr val="tx1"/>
              </a:buClr>
              <a:buSzPct val="100000"/>
              <a:buFont typeface="Segoe UI" panose="020B0502040204020203" pitchFamily="34" charset="0"/>
              <a:buChar char="​"/>
              <a:defRPr sz="1400" b="1">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sz="160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sz="160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sz="160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Customer journey</a:t>
            </a:r>
          </a:p>
        </p:txBody>
      </p:sp>
      <p:sp>
        <p:nvSpPr>
          <p:cNvPr id="85" name="TextBox 84">
            <a:extLst>
              <a:ext uri="{FF2B5EF4-FFF2-40B4-BE49-F238E27FC236}">
                <a16:creationId xmlns:a16="http://schemas.microsoft.com/office/drawing/2014/main" id="{160BDC52-FA8E-9433-9DF8-53ACBC789648}"/>
              </a:ext>
            </a:extLst>
          </p:cNvPr>
          <p:cNvSpPr txBox="1">
            <a:spLocks/>
          </p:cNvSpPr>
          <p:nvPr/>
        </p:nvSpPr>
        <p:spPr>
          <a:xfrm>
            <a:off x="5332993" y="4986269"/>
            <a:ext cx="889395" cy="354173"/>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800" b="0"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Depends </a:t>
            </a:r>
            <a:r>
              <a:rPr lang="en-GB" sz="800" kern="0">
                <a:solidFill>
                  <a:schemeClr val="tx2">
                    <a:lumMod val="10000"/>
                  </a:schemeClr>
                </a:solidFill>
                <a:latin typeface="Arial" panose="020B0604020202020204" pitchFamily="34" charset="0"/>
                <a:cs typeface="Arial" panose="020B0604020202020204" pitchFamily="34" charset="0"/>
              </a:rPr>
              <a:t>if [sanitized]</a:t>
            </a:r>
            <a:endParaRPr kumimoji="0" lang="en-GB" sz="800" b="0"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pic>
        <p:nvPicPr>
          <p:cNvPr id="88" name="Picture 87">
            <a:extLst>
              <a:ext uri="{FF2B5EF4-FFF2-40B4-BE49-F238E27FC236}">
                <a16:creationId xmlns:a16="http://schemas.microsoft.com/office/drawing/2014/main" id="{BBC746AA-1A11-A80D-E45B-D11EEF44222D}"/>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4317754" y="1849634"/>
            <a:ext cx="347472" cy="347472"/>
          </a:xfrm>
          <a:prstGeom prst="rect">
            <a:avLst/>
          </a:prstGeom>
        </p:spPr>
      </p:pic>
      <p:pic>
        <p:nvPicPr>
          <p:cNvPr id="89" name="CustomIcon">
            <a:extLst>
              <a:ext uri="{FF2B5EF4-FFF2-40B4-BE49-F238E27FC236}">
                <a16:creationId xmlns:a16="http://schemas.microsoft.com/office/drawing/2014/main" id="{E9F21965-04EB-7546-B1D7-D9ACC5B80BEA}"/>
              </a:ext>
            </a:extLst>
          </p:cNvPr>
          <p:cNvPicPr>
            <a:picLocks/>
          </p:cNvPicPr>
          <p:nvPr>
            <p:custDataLst>
              <p:tags r:id="rId21"/>
            </p:custDataLst>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7866484" y="1848010"/>
            <a:ext cx="350720" cy="350720"/>
          </a:xfrm>
          <a:prstGeom prst="rect">
            <a:avLst/>
          </a:prstGeom>
        </p:spPr>
      </p:pic>
      <p:pic>
        <p:nvPicPr>
          <p:cNvPr id="90" name="Picture 89">
            <a:extLst>
              <a:ext uri="{FF2B5EF4-FFF2-40B4-BE49-F238E27FC236}">
                <a16:creationId xmlns:a16="http://schemas.microsoft.com/office/drawing/2014/main" id="{FA81965A-8B59-FE52-D317-AB50B856A54D}"/>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6092931" y="1849634"/>
            <a:ext cx="347472" cy="347472"/>
          </a:xfrm>
          <a:prstGeom prst="rect">
            <a:avLst/>
          </a:prstGeom>
        </p:spPr>
      </p:pic>
      <p:pic>
        <p:nvPicPr>
          <p:cNvPr id="91" name="Picture 90">
            <a:extLst>
              <a:ext uri="{FF2B5EF4-FFF2-40B4-BE49-F238E27FC236}">
                <a16:creationId xmlns:a16="http://schemas.microsoft.com/office/drawing/2014/main" id="{D24B7A5E-B679-8206-3891-2EE5EB0C3872}"/>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9643285" y="1849634"/>
            <a:ext cx="347472" cy="347472"/>
          </a:xfrm>
          <a:prstGeom prst="rect">
            <a:avLst/>
          </a:prstGeom>
        </p:spPr>
      </p:pic>
    </p:spTree>
    <p:extLst>
      <p:ext uri="{BB962C8B-B14F-4D97-AF65-F5344CB8AC3E}">
        <p14:creationId xmlns:p14="http://schemas.microsoft.com/office/powerpoint/2010/main" val="50019479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E734694-DDDC-1CED-AB16-80BB406D6B99}"/>
              </a:ext>
            </a:extLst>
          </p:cNvPr>
          <p:cNvSpPr>
            <a:spLocks noGrp="1"/>
          </p:cNvSpPr>
          <p:nvPr>
            <p:ph type="title"/>
          </p:nvPr>
        </p:nvSpPr>
        <p:spPr>
          <a:xfrm>
            <a:off x="467806" y="365126"/>
            <a:ext cx="11173331" cy="811212"/>
          </a:xfrm>
        </p:spPr>
        <p:txBody>
          <a:bodyPr/>
          <a:lstStyle/>
          <a:p>
            <a:r>
              <a:rPr lang="en-GB"/>
              <a:t>Developing the business case and ROI for the three options is based on six building blocks</a:t>
            </a:r>
            <a:endParaRPr lang="en-US"/>
          </a:p>
        </p:txBody>
      </p:sp>
      <p:sp>
        <p:nvSpPr>
          <p:cNvPr id="7" name="Slide Number Placeholder 6">
            <a:extLst>
              <a:ext uri="{FF2B5EF4-FFF2-40B4-BE49-F238E27FC236}">
                <a16:creationId xmlns:a16="http://schemas.microsoft.com/office/drawing/2014/main" id="{AFB996F2-CCD0-727B-4C89-B43326EF834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F24DAD8-0A8D-144F-AE7C-C0F3CF879725}" type="slidenum">
              <a:rPr kumimoji="0" lang="en-US"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242</a:t>
            </a:fld>
            <a:endParaRPr kumimoji="0" lang="en-US" sz="900" b="0" i="0" u="none" strike="noStrike" kern="0" cap="none" spc="0" normalizeH="0" baseline="0" noProof="0">
              <a:ln>
                <a:noFill/>
              </a:ln>
              <a:solidFill>
                <a:srgbClr val="062032"/>
              </a:solidFill>
              <a:effectLst/>
              <a:uLnTx/>
              <a:uFillTx/>
              <a:latin typeface="Arial" panose="020B0604020202020204" pitchFamily="34" charset="0"/>
              <a:cs typeface="Arial" panose="020B0604020202020204" pitchFamily="34" charset="0"/>
              <a:sym typeface="Arial"/>
            </a:endParaRPr>
          </a:p>
        </p:txBody>
      </p:sp>
      <p:sp>
        <p:nvSpPr>
          <p:cNvPr id="9" name="Rectangle 8">
            <a:extLst>
              <a:ext uri="{FF2B5EF4-FFF2-40B4-BE49-F238E27FC236}">
                <a16:creationId xmlns:a16="http://schemas.microsoft.com/office/drawing/2014/main" id="{F0881E47-C1BA-70AD-4F23-1C150040FE68}"/>
              </a:ext>
            </a:extLst>
          </p:cNvPr>
          <p:cNvSpPr/>
          <p:nvPr/>
        </p:nvSpPr>
        <p:spPr>
          <a:xfrm>
            <a:off x="679971" y="4658724"/>
            <a:ext cx="10832060" cy="1599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sym typeface="Arial"/>
              </a:rPr>
              <a:t>Key considerations for the business case outcomes:</a:t>
            </a:r>
          </a:p>
          <a:p>
            <a:pPr marL="0" marR="0" lvl="0" indent="0" algn="l" defTabSz="914400" rtl="0" eaLnBrk="1" fontAlgn="auto" latinLnBrk="0" hangingPunct="1">
              <a:lnSpc>
                <a:spcPct val="100000"/>
              </a:lnSpc>
              <a:spcBef>
                <a:spcPts val="300"/>
              </a:spcBef>
              <a:spcAft>
                <a:spcPts val="300"/>
              </a:spcAft>
              <a:buClr>
                <a:srgbClr val="061F32"/>
              </a:buClr>
              <a:buSzPct val="100000"/>
              <a:buFont typeface="Arial"/>
              <a:buNone/>
              <a:tabLst/>
              <a:defRPr/>
            </a:pPr>
            <a:endPar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Arial"/>
            </a:endParaRPr>
          </a:p>
          <a:p>
            <a:pPr marL="171450" lvl="1" indent="-171450">
              <a:buFont typeface="Arial" panose="020B0604020202020204" pitchFamily="34" charset="0"/>
              <a:buChar char="•"/>
            </a:pPr>
            <a:r>
              <a:rPr lang="en-US" sz="1200">
                <a:solidFill>
                  <a:schemeClr val="tx2">
                    <a:lumMod val="10000"/>
                  </a:schemeClr>
                </a:solidFill>
                <a:latin typeface="Arial" panose="020B0604020202020204" pitchFamily="34" charset="0"/>
                <a:cs typeface="Arial" panose="020B0604020202020204" pitchFamily="34" charset="0"/>
              </a:rPr>
              <a:t>[sanitized]</a:t>
            </a:r>
            <a:endParaRPr lang="en-GB" sz="1200">
              <a:solidFill>
                <a:schemeClr val="tx2">
                  <a:lumMod val="10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300"/>
              </a:spcBef>
              <a:spcAft>
                <a:spcPts val="300"/>
              </a:spcAft>
              <a:buClr>
                <a:srgbClr val="061F32"/>
              </a:buClr>
              <a:buSzPct val="100000"/>
              <a:buFont typeface="Arial"/>
              <a:buNone/>
              <a:tabLst/>
              <a:defRPr/>
            </a:pPr>
            <a:endParaRPr kumimoji="0" lang="en-US" sz="10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sym typeface="Arial"/>
            </a:endParaRPr>
          </a:p>
        </p:txBody>
      </p:sp>
      <p:sp>
        <p:nvSpPr>
          <p:cNvPr id="224" name="Rectangle 223">
            <a:extLst>
              <a:ext uri="{FF2B5EF4-FFF2-40B4-BE49-F238E27FC236}">
                <a16:creationId xmlns:a16="http://schemas.microsoft.com/office/drawing/2014/main" id="{D13C9C1B-63C4-0EFA-E3CF-6F13D73A9673}"/>
              </a:ext>
            </a:extLst>
          </p:cNvPr>
          <p:cNvSpPr/>
          <p:nvPr/>
        </p:nvSpPr>
        <p:spPr>
          <a:xfrm>
            <a:off x="679971" y="1613007"/>
            <a:ext cx="3613584" cy="41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sym typeface="Arial"/>
              </a:rPr>
              <a:t>Business case building blocks:</a:t>
            </a:r>
          </a:p>
        </p:txBody>
      </p:sp>
      <p:sp>
        <p:nvSpPr>
          <p:cNvPr id="238" name="Google Shape;507;p14">
            <a:extLst>
              <a:ext uri="{FF2B5EF4-FFF2-40B4-BE49-F238E27FC236}">
                <a16:creationId xmlns:a16="http://schemas.microsoft.com/office/drawing/2014/main" id="{DD540737-1266-78B1-36F9-11BE5E941E0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E7E6E6">
                    <a:lumMod val="10000"/>
                  </a:srgbClr>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
        <p:nvSpPr>
          <p:cNvPr id="21" name="TextBox 20">
            <a:extLst>
              <a:ext uri="{FF2B5EF4-FFF2-40B4-BE49-F238E27FC236}">
                <a16:creationId xmlns:a16="http://schemas.microsoft.com/office/drawing/2014/main" id="{2931237D-D547-C6C7-F2C7-7A10B7620B20}"/>
              </a:ext>
            </a:extLst>
          </p:cNvPr>
          <p:cNvSpPr txBox="1">
            <a:spLocks/>
          </p:cNvSpPr>
          <p:nvPr>
            <p:custDataLst>
              <p:tags r:id="rId1"/>
            </p:custDataLst>
          </p:nvPr>
        </p:nvSpPr>
        <p:spPr>
          <a:xfrm>
            <a:off x="679971" y="4139160"/>
            <a:ext cx="3854959" cy="338554"/>
          </a:xfrm>
          <a:prstGeom prst="rect">
            <a:avLst/>
          </a:prstGeom>
        </p:spPr>
        <p:txBody>
          <a:bodyPr vert="horz" wrap="square" lIns="0" tIns="0" rIns="0" bIns="0" rtlCol="0" anchor="t">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200"/>
              </a:spcBef>
              <a:spcAft>
                <a:spcPts val="600"/>
              </a:spcAft>
              <a:buClrTx/>
              <a:buSzTx/>
              <a:buFont typeface="Segoe UI" panose="020B0502040204020203" pitchFamily="34" charset="0"/>
              <a:buNone/>
              <a:tabLst/>
              <a:defRPr/>
            </a:pPr>
            <a:r>
              <a:rPr lang="en-GB" sz="1100">
                <a:solidFill>
                  <a:srgbClr val="939AA7"/>
                </a:solidFill>
                <a:ea typeface="+mn-ea"/>
                <a:cs typeface="Arial" panose="020B0604020202020204" pitchFamily="34" charset="0"/>
              </a:rPr>
              <a:t>On top of platform traffic, </a:t>
            </a:r>
            <a:r>
              <a:rPr kumimoji="0" lang="en-GB" sz="1100" u="none" strike="noStrike" kern="0" cap="none" spc="0" normalizeH="0" baseline="0" noProof="0">
                <a:ln>
                  <a:noFill/>
                </a:ln>
                <a:solidFill>
                  <a:srgbClr val="939AA7"/>
                </a:solidFill>
                <a:effectLst/>
                <a:uLnTx/>
                <a:uFillTx/>
                <a:ea typeface="+mn-ea"/>
                <a:cs typeface="Arial" panose="020B0604020202020204" pitchFamily="34" charset="0"/>
              </a:rPr>
              <a:t>traffic to the </a:t>
            </a:r>
            <a:r>
              <a:rPr lang="en-GB" sz="1100">
                <a:solidFill>
                  <a:srgbClr val="939AA7"/>
                </a:solidFill>
                <a:ea typeface="+mn-ea"/>
                <a:cs typeface="Arial" panose="020B0604020202020204" pitchFamily="34" charset="0"/>
              </a:rPr>
              <a:t>partner(s) </a:t>
            </a:r>
            <a:r>
              <a:rPr kumimoji="0" lang="en-GB" sz="1100" u="none" strike="noStrike" kern="0" cap="none" spc="0" normalizeH="0" baseline="0" noProof="0">
                <a:ln>
                  <a:noFill/>
                </a:ln>
                <a:solidFill>
                  <a:srgbClr val="939AA7"/>
                </a:solidFill>
                <a:effectLst/>
                <a:uLnTx/>
                <a:uFillTx/>
                <a:ea typeface="+mn-ea"/>
                <a:cs typeface="Arial" panose="020B0604020202020204" pitchFamily="34" charset="0"/>
              </a:rPr>
              <a:t>can benefit from improved effectiveness (referred to as ripple effect)</a:t>
            </a:r>
          </a:p>
        </p:txBody>
      </p:sp>
      <p:grpSp>
        <p:nvGrpSpPr>
          <p:cNvPr id="3" name="Group 2">
            <a:extLst>
              <a:ext uri="{FF2B5EF4-FFF2-40B4-BE49-F238E27FC236}">
                <a16:creationId xmlns:a16="http://schemas.microsoft.com/office/drawing/2014/main" id="{937AF559-EF19-DCC7-01C6-E87BDBEC4739}"/>
              </a:ext>
            </a:extLst>
          </p:cNvPr>
          <p:cNvGrpSpPr/>
          <p:nvPr/>
        </p:nvGrpSpPr>
        <p:grpSpPr>
          <a:xfrm>
            <a:off x="673011" y="1924157"/>
            <a:ext cx="10845979" cy="2189400"/>
            <a:chOff x="556143" y="2677922"/>
            <a:chExt cx="10845979" cy="2189400"/>
          </a:xfrm>
        </p:grpSpPr>
        <p:sp>
          <p:nvSpPr>
            <p:cNvPr id="10" name="Rectangle 9">
              <a:extLst>
                <a:ext uri="{FF2B5EF4-FFF2-40B4-BE49-F238E27FC236}">
                  <a16:creationId xmlns:a16="http://schemas.microsoft.com/office/drawing/2014/main" id="{6278F93C-610F-C38C-1A4D-352F5F305769}"/>
                </a:ext>
              </a:extLst>
            </p:cNvPr>
            <p:cNvSpPr>
              <a:spLocks/>
            </p:cNvSpPr>
            <p:nvPr/>
          </p:nvSpPr>
          <p:spPr>
            <a:xfrm>
              <a:off x="8926414" y="2879813"/>
              <a:ext cx="2468748" cy="773000"/>
            </a:xfrm>
            <a:prstGeom prst="rect">
              <a:avLst/>
            </a:prstGeom>
            <a:solidFill>
              <a:schemeClr val="accent2"/>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ea typeface="+mn-ea"/>
                  <a:cs typeface="+mn-cs"/>
                </a:rPr>
                <a:t>Value of customer at each stage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ea typeface="+mn-ea"/>
                  <a:cs typeface="+mn-cs"/>
                </a:rPr>
                <a:t>Value derived from the customer funnel </a:t>
              </a:r>
            </a:p>
          </p:txBody>
        </p:sp>
        <p:sp>
          <p:nvSpPr>
            <p:cNvPr id="11" name="Rectangle 10">
              <a:extLst>
                <a:ext uri="{FF2B5EF4-FFF2-40B4-BE49-F238E27FC236}">
                  <a16:creationId xmlns:a16="http://schemas.microsoft.com/office/drawing/2014/main" id="{B46FD530-77C0-20A8-831E-B33C280D61EA}"/>
                </a:ext>
              </a:extLst>
            </p:cNvPr>
            <p:cNvSpPr>
              <a:spLocks/>
            </p:cNvSpPr>
            <p:nvPr/>
          </p:nvSpPr>
          <p:spPr>
            <a:xfrm>
              <a:off x="8933374" y="3938915"/>
              <a:ext cx="2468748" cy="773000"/>
            </a:xfrm>
            <a:prstGeom prst="rect">
              <a:avLst/>
            </a:prstGeom>
            <a:solidFill>
              <a:schemeClr val="tx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ea typeface="+mn-ea"/>
                  <a:cs typeface="+mn-cs"/>
                </a:rPr>
                <a:t>Internal run costs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a:solidFill>
                    <a:srgbClr val="FFFFFF"/>
                  </a:solidFill>
                  <a:ea typeface="+mn-ea"/>
                  <a:cs typeface="+mn-cs"/>
                </a:rPr>
                <a:t>E</a:t>
              </a:r>
              <a:r>
                <a:rPr kumimoji="0" lang="en-GB" sz="1000" b="0" i="0" u="none" strike="noStrike" kern="0" cap="none" spc="0" normalizeH="0" baseline="0" noProof="0">
                  <a:ln>
                    <a:noFill/>
                  </a:ln>
                  <a:solidFill>
                    <a:srgbClr val="FFFFFF"/>
                  </a:solidFill>
                  <a:effectLst/>
                  <a:uLnTx/>
                  <a:uFillTx/>
                  <a:ea typeface="+mn-ea"/>
                  <a:cs typeface="+mn-cs"/>
                </a:rPr>
                <a:t>.g. internal FTE dedicated to partnerships, OPEX to run platform</a:t>
              </a:r>
            </a:p>
          </p:txBody>
        </p:sp>
        <p:sp>
          <p:nvSpPr>
            <p:cNvPr id="12" name="Rectangle 11">
              <a:extLst>
                <a:ext uri="{FF2B5EF4-FFF2-40B4-BE49-F238E27FC236}">
                  <a16:creationId xmlns:a16="http://schemas.microsoft.com/office/drawing/2014/main" id="{D8720AAF-7DFE-7245-8FDB-54C666F63254}"/>
                </a:ext>
              </a:extLst>
            </p:cNvPr>
            <p:cNvSpPr>
              <a:spLocks/>
            </p:cNvSpPr>
            <p:nvPr/>
          </p:nvSpPr>
          <p:spPr>
            <a:xfrm>
              <a:off x="556143" y="2879813"/>
              <a:ext cx="1056974" cy="773000"/>
            </a:xfrm>
            <a:prstGeom prst="rect">
              <a:avLst/>
            </a:prstGeom>
            <a:solidFill>
              <a:schemeClr val="accent2"/>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ea typeface="+mn-ea"/>
                  <a:cs typeface="+mn-cs"/>
                </a:rPr>
                <a:t>Net return</a:t>
              </a:r>
            </a:p>
          </p:txBody>
        </p:sp>
        <p:sp>
          <p:nvSpPr>
            <p:cNvPr id="13" name="Rectangle 12">
              <a:extLst>
                <a:ext uri="{FF2B5EF4-FFF2-40B4-BE49-F238E27FC236}">
                  <a16:creationId xmlns:a16="http://schemas.microsoft.com/office/drawing/2014/main" id="{3DAE64E0-949F-ADB1-B661-C2267A18C130}"/>
                </a:ext>
              </a:extLst>
            </p:cNvPr>
            <p:cNvSpPr>
              <a:spLocks/>
            </p:cNvSpPr>
            <p:nvPr/>
          </p:nvSpPr>
          <p:spPr>
            <a:xfrm>
              <a:off x="563103" y="3938915"/>
              <a:ext cx="1056974" cy="773000"/>
            </a:xfrm>
            <a:prstGeom prst="rect">
              <a:avLst/>
            </a:prstGeom>
            <a:solidFill>
              <a:schemeClr val="tx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ea typeface="+mn-ea"/>
                  <a:cs typeface="+mn-cs"/>
                </a:rPr>
                <a:t>Investment</a:t>
              </a:r>
            </a:p>
          </p:txBody>
        </p:sp>
        <p:sp>
          <p:nvSpPr>
            <p:cNvPr id="14" name="Rectangle 13">
              <a:extLst>
                <a:ext uri="{FF2B5EF4-FFF2-40B4-BE49-F238E27FC236}">
                  <a16:creationId xmlns:a16="http://schemas.microsoft.com/office/drawing/2014/main" id="{AE29A47A-544B-817E-A62F-41D7C1562A64}"/>
                </a:ext>
              </a:extLst>
            </p:cNvPr>
            <p:cNvSpPr>
              <a:spLocks/>
            </p:cNvSpPr>
            <p:nvPr/>
          </p:nvSpPr>
          <p:spPr>
            <a:xfrm>
              <a:off x="2405051" y="3938915"/>
              <a:ext cx="2468748" cy="773000"/>
            </a:xfrm>
            <a:prstGeom prst="rect">
              <a:avLst/>
            </a:prstGeom>
            <a:solidFill>
              <a:schemeClr val="tx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ea typeface="+mn-ea"/>
                  <a:cs typeface="+mn-cs"/>
                </a:rPr>
                <a:t>Cost of generating traffic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ea typeface="+mn-ea"/>
                  <a:cs typeface="+mn-cs"/>
                </a:rPr>
                <a:t>E.g. digital marketing and cost per lead</a:t>
              </a:r>
            </a:p>
          </p:txBody>
        </p:sp>
        <p:sp>
          <p:nvSpPr>
            <p:cNvPr id="15" name="Rectangle 14">
              <a:extLst>
                <a:ext uri="{FF2B5EF4-FFF2-40B4-BE49-F238E27FC236}">
                  <a16:creationId xmlns:a16="http://schemas.microsoft.com/office/drawing/2014/main" id="{40B01D49-229C-BFC1-67ED-DDA6FEAA7A94}"/>
                </a:ext>
              </a:extLst>
            </p:cNvPr>
            <p:cNvSpPr>
              <a:spLocks/>
            </p:cNvSpPr>
            <p:nvPr/>
          </p:nvSpPr>
          <p:spPr>
            <a:xfrm>
              <a:off x="5665733" y="2879813"/>
              <a:ext cx="2468748" cy="773000"/>
            </a:xfrm>
            <a:prstGeom prst="rect">
              <a:avLst/>
            </a:prstGeom>
            <a:solidFill>
              <a:schemeClr val="accent2"/>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ea typeface="+mn-ea"/>
                  <a:cs typeface="+mn-cs"/>
                </a:rPr>
                <a:t>Conversion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ea typeface="+mn-ea"/>
                  <a:cs typeface="+mn-cs"/>
                </a:rPr>
                <a:t>How the solution helps customers move along the different stages</a:t>
              </a:r>
            </a:p>
          </p:txBody>
        </p:sp>
        <p:sp>
          <p:nvSpPr>
            <p:cNvPr id="16" name="Oval 15">
              <a:extLst>
                <a:ext uri="{FF2B5EF4-FFF2-40B4-BE49-F238E27FC236}">
                  <a16:creationId xmlns:a16="http://schemas.microsoft.com/office/drawing/2014/main" id="{AD5DC37D-ABBD-FA86-1E4F-C9D39763219B}"/>
                </a:ext>
              </a:extLst>
            </p:cNvPr>
            <p:cNvSpPr/>
            <p:nvPr/>
          </p:nvSpPr>
          <p:spPr>
            <a:xfrm>
              <a:off x="1890841" y="3148070"/>
              <a:ext cx="236486" cy="236486"/>
            </a:xfrm>
            <a:prstGeom prst="ellipse">
              <a:avLst/>
            </a:prstGeom>
            <a:solidFill>
              <a:schemeClr val="accent2"/>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err="1">
                <a:ln>
                  <a:noFill/>
                </a:ln>
                <a:solidFill>
                  <a:srgbClr val="001965"/>
                </a:solidFill>
                <a:effectLst/>
                <a:uLnTx/>
                <a:uFillTx/>
                <a:ea typeface="+mn-ea"/>
                <a:cs typeface="+mn-cs"/>
              </a:endParaRPr>
            </a:p>
          </p:txBody>
        </p:sp>
        <p:sp>
          <p:nvSpPr>
            <p:cNvPr id="18" name="Oval 17">
              <a:extLst>
                <a:ext uri="{FF2B5EF4-FFF2-40B4-BE49-F238E27FC236}">
                  <a16:creationId xmlns:a16="http://schemas.microsoft.com/office/drawing/2014/main" id="{F0CCAF22-E1DB-73ED-192B-61AEA824C533}"/>
                </a:ext>
              </a:extLst>
            </p:cNvPr>
            <p:cNvSpPr/>
            <p:nvPr/>
          </p:nvSpPr>
          <p:spPr>
            <a:xfrm>
              <a:off x="1890841" y="4214927"/>
              <a:ext cx="236486" cy="236486"/>
            </a:xfrm>
            <a:prstGeom prst="ellipse">
              <a:avLst/>
            </a:prstGeom>
            <a:solidFill>
              <a:schemeClr val="tx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err="1">
                <a:ln>
                  <a:noFill/>
                </a:ln>
                <a:solidFill>
                  <a:srgbClr val="FFFFFF"/>
                </a:solidFill>
                <a:effectLst/>
                <a:uLnTx/>
                <a:uFillTx/>
                <a:ea typeface="+mn-ea"/>
                <a:cs typeface="+mn-cs"/>
              </a:endParaRPr>
            </a:p>
          </p:txBody>
        </p:sp>
        <p:sp>
          <p:nvSpPr>
            <p:cNvPr id="19" name="Freeform: Shape 24">
              <a:extLst>
                <a:ext uri="{FF2B5EF4-FFF2-40B4-BE49-F238E27FC236}">
                  <a16:creationId xmlns:a16="http://schemas.microsoft.com/office/drawing/2014/main" id="{A85F6352-DB6E-23B5-4235-60CCCC4CFD01}"/>
                </a:ext>
              </a:extLst>
            </p:cNvPr>
            <p:cNvSpPr>
              <a:spLocks noChangeAspect="1"/>
            </p:cNvSpPr>
            <p:nvPr/>
          </p:nvSpPr>
          <p:spPr>
            <a:xfrm>
              <a:off x="1934047" y="4298415"/>
              <a:ext cx="150074" cy="69511"/>
            </a:xfrm>
            <a:custGeom>
              <a:avLst/>
              <a:gdLst/>
              <a:ahLst/>
              <a:cxnLst/>
              <a:rect l="0" t="0" r="0" b="0"/>
              <a:pathLst>
                <a:path w="251459" h="43660">
                  <a:moveTo>
                    <a:pt x="246630" y="43659"/>
                  </a:moveTo>
                  <a:lnTo>
                    <a:pt x="4828" y="43659"/>
                  </a:lnTo>
                  <a:lnTo>
                    <a:pt x="2141" y="43659"/>
                  </a:lnTo>
                  <a:lnTo>
                    <a:pt x="0" y="41518"/>
                  </a:lnTo>
                  <a:lnTo>
                    <a:pt x="0" y="38832"/>
                  </a:lnTo>
                  <a:lnTo>
                    <a:pt x="0" y="36144"/>
                  </a:lnTo>
                  <a:lnTo>
                    <a:pt x="2141" y="34003"/>
                  </a:lnTo>
                  <a:lnTo>
                    <a:pt x="4828" y="34003"/>
                  </a:lnTo>
                  <a:lnTo>
                    <a:pt x="246630" y="34003"/>
                  </a:lnTo>
                  <a:lnTo>
                    <a:pt x="249317" y="34003"/>
                  </a:lnTo>
                  <a:lnTo>
                    <a:pt x="251458" y="36144"/>
                  </a:lnTo>
                  <a:lnTo>
                    <a:pt x="251458" y="38832"/>
                  </a:lnTo>
                  <a:lnTo>
                    <a:pt x="251458" y="41518"/>
                  </a:lnTo>
                  <a:lnTo>
                    <a:pt x="249317" y="43659"/>
                  </a:lnTo>
                  <a:lnTo>
                    <a:pt x="246630" y="43659"/>
                  </a:lnTo>
                  <a:lnTo>
                    <a:pt x="251458" y="4829"/>
                  </a:lnTo>
                  <a:lnTo>
                    <a:pt x="251458" y="2142"/>
                  </a:lnTo>
                  <a:lnTo>
                    <a:pt x="249317" y="0"/>
                  </a:lnTo>
                  <a:lnTo>
                    <a:pt x="246630" y="0"/>
                  </a:lnTo>
                  <a:lnTo>
                    <a:pt x="4828" y="0"/>
                  </a:lnTo>
                  <a:lnTo>
                    <a:pt x="2141" y="0"/>
                  </a:lnTo>
                  <a:lnTo>
                    <a:pt x="0" y="2142"/>
                  </a:lnTo>
                  <a:lnTo>
                    <a:pt x="0" y="4829"/>
                  </a:lnTo>
                  <a:lnTo>
                    <a:pt x="0" y="7515"/>
                  </a:lnTo>
                  <a:lnTo>
                    <a:pt x="2141" y="9656"/>
                  </a:lnTo>
                  <a:lnTo>
                    <a:pt x="4828" y="9656"/>
                  </a:lnTo>
                  <a:lnTo>
                    <a:pt x="246630" y="9656"/>
                  </a:lnTo>
                  <a:lnTo>
                    <a:pt x="249317" y="9656"/>
                  </a:lnTo>
                  <a:lnTo>
                    <a:pt x="251458" y="7515"/>
                  </a:lnTo>
                  <a:lnTo>
                    <a:pt x="251458" y="4829"/>
                  </a:lnTo>
                </a:path>
              </a:pathLst>
            </a:custGeom>
            <a:solidFill>
              <a:schemeClr val="bg1"/>
            </a:solidFill>
            <a:ln w="6350" cap="flat" cmpd="sng" algn="ctr">
              <a:noFill/>
              <a:prstDash val="solid"/>
              <a:miter lim="800000"/>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1965"/>
                </a:solidFill>
                <a:effectLst/>
                <a:uLnTx/>
                <a:uFillTx/>
                <a:ea typeface="+mn-ea"/>
                <a:cs typeface="+mn-cs"/>
              </a:endParaRPr>
            </a:p>
          </p:txBody>
        </p:sp>
        <p:cxnSp>
          <p:nvCxnSpPr>
            <p:cNvPr id="22" name="LineContentSeparatorDefault 36">
              <a:extLst>
                <a:ext uri="{FF2B5EF4-FFF2-40B4-BE49-F238E27FC236}">
                  <a16:creationId xmlns:a16="http://schemas.microsoft.com/office/drawing/2014/main" id="{3E3DFAD2-0DDB-706F-B954-F58561C275B5}"/>
                </a:ext>
              </a:extLst>
            </p:cNvPr>
            <p:cNvCxnSpPr>
              <a:cxnSpLocks/>
            </p:cNvCxnSpPr>
            <p:nvPr>
              <p:custDataLst>
                <p:tags r:id="rId2"/>
              </p:custDataLst>
            </p:nvPr>
          </p:nvCxnSpPr>
          <p:spPr>
            <a:xfrm flipV="1">
              <a:off x="2161286" y="2677922"/>
              <a:ext cx="3473379" cy="1"/>
            </a:xfrm>
            <a:prstGeom prst="straightConnector1">
              <a:avLst/>
            </a:prstGeom>
            <a:ln w="6350" cap="flat">
              <a:no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BA9A47-A869-9EE7-6A50-D8A556D6D45B}"/>
                </a:ext>
              </a:extLst>
            </p:cNvPr>
            <p:cNvCxnSpPr>
              <a:cxnSpLocks/>
            </p:cNvCxnSpPr>
            <p:nvPr/>
          </p:nvCxnSpPr>
          <p:spPr>
            <a:xfrm flipV="1">
              <a:off x="5305552" y="4831780"/>
              <a:ext cx="1" cy="35542"/>
            </a:xfrm>
            <a:prstGeom prst="line">
              <a:avLst/>
            </a:prstGeom>
            <a:ln w="6350" cap="flat">
              <a:noFill/>
              <a:miter lim="800000"/>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FF1A406-4637-B98D-206E-A15F4FA97802}"/>
                </a:ext>
              </a:extLst>
            </p:cNvPr>
            <p:cNvSpPr>
              <a:spLocks/>
            </p:cNvSpPr>
            <p:nvPr/>
          </p:nvSpPr>
          <p:spPr>
            <a:xfrm>
              <a:off x="2405051" y="2879813"/>
              <a:ext cx="2468748" cy="773000"/>
            </a:xfrm>
            <a:prstGeom prst="rect">
              <a:avLst/>
            </a:prstGeom>
            <a:solidFill>
              <a:schemeClr val="accent2"/>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ea typeface="+mn-ea"/>
                  <a:cs typeface="+mn-cs"/>
                </a:rPr>
                <a:t>Traffic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ea typeface="+mn-ea"/>
                  <a:cs typeface="+mn-cs"/>
                </a:rPr>
                <a:t># of customers the solution can address (via own platform and partners)</a:t>
              </a:r>
            </a:p>
          </p:txBody>
        </p:sp>
        <p:sp>
          <p:nvSpPr>
            <p:cNvPr id="26" name="Rectangle 25">
              <a:extLst>
                <a:ext uri="{FF2B5EF4-FFF2-40B4-BE49-F238E27FC236}">
                  <a16:creationId xmlns:a16="http://schemas.microsoft.com/office/drawing/2014/main" id="{B597EB09-339A-6A7D-7617-1F5D5341D633}"/>
                </a:ext>
              </a:extLst>
            </p:cNvPr>
            <p:cNvSpPr>
              <a:spLocks/>
            </p:cNvSpPr>
            <p:nvPr/>
          </p:nvSpPr>
          <p:spPr>
            <a:xfrm>
              <a:off x="5665733" y="3938915"/>
              <a:ext cx="2468748" cy="773000"/>
            </a:xfrm>
            <a:prstGeom prst="rect">
              <a:avLst/>
            </a:prstGeom>
            <a:solidFill>
              <a:schemeClr val="tx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ea typeface="+mn-ea"/>
                  <a:cs typeface="+mn-cs"/>
                </a:rPr>
                <a:t>Initial set-up &amp; development costs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a:solidFill>
                    <a:srgbClr val="FFFFFF"/>
                  </a:solidFill>
                  <a:ea typeface="+mn-ea"/>
                  <a:cs typeface="+mn-cs"/>
                </a:rPr>
                <a:t>E</a:t>
              </a:r>
              <a:r>
                <a:rPr kumimoji="0" lang="en-GB" sz="1000" b="0" i="0" u="none" strike="noStrike" kern="0" cap="none" spc="0" normalizeH="0" baseline="0" noProof="0">
                  <a:ln>
                    <a:noFill/>
                  </a:ln>
                  <a:solidFill>
                    <a:srgbClr val="FFFFFF"/>
                  </a:solidFill>
                  <a:effectLst/>
                  <a:uLnTx/>
                  <a:uFillTx/>
                  <a:ea typeface="+mn-ea"/>
                  <a:cs typeface="+mn-cs"/>
                </a:rPr>
                <a:t>.g. training sales reps, platform development</a:t>
              </a:r>
            </a:p>
          </p:txBody>
        </p:sp>
        <p:sp>
          <p:nvSpPr>
            <p:cNvPr id="27" name="Oval 26">
              <a:extLst>
                <a:ext uri="{FF2B5EF4-FFF2-40B4-BE49-F238E27FC236}">
                  <a16:creationId xmlns:a16="http://schemas.microsoft.com/office/drawing/2014/main" id="{EFECA4CF-1AF1-5197-14D7-03D22574AC60}"/>
                </a:ext>
              </a:extLst>
            </p:cNvPr>
            <p:cNvSpPr/>
            <p:nvPr/>
          </p:nvSpPr>
          <p:spPr>
            <a:xfrm>
              <a:off x="5151523" y="3148070"/>
              <a:ext cx="236486" cy="236486"/>
            </a:xfrm>
            <a:prstGeom prst="ellipse">
              <a:avLst/>
            </a:prstGeom>
            <a:solidFill>
              <a:schemeClr val="accent2"/>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200" b="1" i="0" u="none" strike="noStrike" kern="0" cap="none" spc="0" normalizeH="0" baseline="0" noProof="0">
                  <a:ln>
                    <a:noFill/>
                  </a:ln>
                  <a:solidFill>
                    <a:srgbClr val="FFFFFF"/>
                  </a:solidFill>
                  <a:effectLst/>
                  <a:uLnTx/>
                  <a:uFillTx/>
                  <a:ea typeface="+mn-ea"/>
                  <a:cs typeface="+mn-cs"/>
                </a:rPr>
                <a:t>X</a:t>
              </a:r>
              <a:endParaRPr kumimoji="0" lang="en-GB" sz="1200" b="1" i="0" u="none" strike="noStrike" kern="0" cap="none" spc="0" normalizeH="0" baseline="0" noProof="0" err="1">
                <a:ln>
                  <a:noFill/>
                </a:ln>
                <a:solidFill>
                  <a:srgbClr val="FFFFFF"/>
                </a:solidFill>
                <a:effectLst/>
                <a:uLnTx/>
                <a:uFillTx/>
                <a:ea typeface="+mn-ea"/>
                <a:cs typeface="+mn-cs"/>
              </a:endParaRPr>
            </a:p>
          </p:txBody>
        </p:sp>
        <p:sp>
          <p:nvSpPr>
            <p:cNvPr id="28" name="Oval 27">
              <a:extLst>
                <a:ext uri="{FF2B5EF4-FFF2-40B4-BE49-F238E27FC236}">
                  <a16:creationId xmlns:a16="http://schemas.microsoft.com/office/drawing/2014/main" id="{1F8BC560-4950-5DC0-ABCE-90AE685C6699}"/>
                </a:ext>
              </a:extLst>
            </p:cNvPr>
            <p:cNvSpPr/>
            <p:nvPr/>
          </p:nvSpPr>
          <p:spPr>
            <a:xfrm>
              <a:off x="5151523" y="4214926"/>
              <a:ext cx="236486" cy="236486"/>
            </a:xfrm>
            <a:prstGeom prst="ellipse">
              <a:avLst/>
            </a:prstGeom>
            <a:solidFill>
              <a:schemeClr val="tx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800" b="0" i="0" u="none" strike="noStrike" kern="0" cap="none" spc="0" normalizeH="0" baseline="0" noProof="0">
                  <a:ln>
                    <a:noFill/>
                  </a:ln>
                  <a:solidFill>
                    <a:srgbClr val="FFFFFF"/>
                  </a:solidFill>
                  <a:effectLst/>
                  <a:uLnTx/>
                  <a:uFillTx/>
                  <a:ea typeface="+mn-ea"/>
                  <a:cs typeface="+mn-cs"/>
                </a:rPr>
                <a:t>+</a:t>
              </a:r>
              <a:endParaRPr kumimoji="0" lang="en-GB" sz="1800" b="0" i="0" u="none" strike="noStrike" kern="0" cap="none" spc="0" normalizeH="0" baseline="0" noProof="0">
                <a:ln>
                  <a:noFill/>
                </a:ln>
                <a:solidFill>
                  <a:srgbClr val="FFFFFF"/>
                </a:solidFill>
                <a:effectLst/>
                <a:uLnTx/>
                <a:uFillTx/>
                <a:ea typeface="+mn-ea"/>
                <a:cs typeface="+mn-cs"/>
              </a:endParaRPr>
            </a:p>
          </p:txBody>
        </p:sp>
        <p:sp>
          <p:nvSpPr>
            <p:cNvPr id="29" name="Oval 28">
              <a:extLst>
                <a:ext uri="{FF2B5EF4-FFF2-40B4-BE49-F238E27FC236}">
                  <a16:creationId xmlns:a16="http://schemas.microsoft.com/office/drawing/2014/main" id="{2D36CDED-0412-F1F6-ADA3-FF822A9CBFC9}"/>
                </a:ext>
              </a:extLst>
            </p:cNvPr>
            <p:cNvSpPr/>
            <p:nvPr/>
          </p:nvSpPr>
          <p:spPr>
            <a:xfrm>
              <a:off x="8412205" y="3148070"/>
              <a:ext cx="236486" cy="236486"/>
            </a:xfrm>
            <a:prstGeom prst="ellipse">
              <a:avLst/>
            </a:prstGeom>
            <a:solidFill>
              <a:schemeClr val="accent2"/>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200" b="1" i="0" u="none" strike="noStrike" kern="0" cap="none" spc="0" normalizeH="0" baseline="0" noProof="0">
                  <a:ln>
                    <a:noFill/>
                  </a:ln>
                  <a:solidFill>
                    <a:srgbClr val="FFFFFF"/>
                  </a:solidFill>
                  <a:effectLst/>
                  <a:uLnTx/>
                  <a:uFillTx/>
                  <a:ea typeface="+mn-ea"/>
                  <a:cs typeface="+mn-cs"/>
                </a:rPr>
                <a:t>X</a:t>
              </a:r>
              <a:endParaRPr kumimoji="0" lang="en-GB" sz="1200" b="1" i="0" u="none" strike="noStrike" kern="0" cap="none" spc="0" normalizeH="0" baseline="0" noProof="0" err="1">
                <a:ln>
                  <a:noFill/>
                </a:ln>
                <a:solidFill>
                  <a:srgbClr val="FFFFFF"/>
                </a:solidFill>
                <a:effectLst/>
                <a:uLnTx/>
                <a:uFillTx/>
                <a:ea typeface="+mn-ea"/>
                <a:cs typeface="+mn-cs"/>
              </a:endParaRPr>
            </a:p>
          </p:txBody>
        </p:sp>
        <p:sp>
          <p:nvSpPr>
            <p:cNvPr id="30" name="Oval 29">
              <a:extLst>
                <a:ext uri="{FF2B5EF4-FFF2-40B4-BE49-F238E27FC236}">
                  <a16:creationId xmlns:a16="http://schemas.microsoft.com/office/drawing/2014/main" id="{3FADA450-3E0B-F042-1230-1E7EECD2C47C}"/>
                </a:ext>
              </a:extLst>
            </p:cNvPr>
            <p:cNvSpPr/>
            <p:nvPr/>
          </p:nvSpPr>
          <p:spPr>
            <a:xfrm>
              <a:off x="8412205" y="4214926"/>
              <a:ext cx="236486" cy="236486"/>
            </a:xfrm>
            <a:prstGeom prst="ellipse">
              <a:avLst/>
            </a:prstGeom>
            <a:solidFill>
              <a:schemeClr val="tx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800" b="0" i="0" u="none" strike="noStrike" kern="0" cap="none" spc="0" normalizeH="0" baseline="0" noProof="0">
                  <a:ln>
                    <a:noFill/>
                  </a:ln>
                  <a:solidFill>
                    <a:srgbClr val="FFFFFF"/>
                  </a:solidFill>
                  <a:effectLst/>
                  <a:uLnTx/>
                  <a:uFillTx/>
                  <a:ea typeface="+mn-ea"/>
                  <a:cs typeface="+mn-cs"/>
                </a:rPr>
                <a:t>+</a:t>
              </a:r>
              <a:endParaRPr kumimoji="0" lang="en-GB" sz="1800" b="0" i="0" u="none" strike="noStrike" kern="0" cap="none" spc="0" normalizeH="0" baseline="0" noProof="0">
                <a:ln>
                  <a:noFill/>
                </a:ln>
                <a:solidFill>
                  <a:srgbClr val="FFFFFF"/>
                </a:solidFill>
                <a:effectLst/>
                <a:uLnTx/>
                <a:uFillTx/>
                <a:ea typeface="+mn-ea"/>
                <a:cs typeface="+mn-cs"/>
              </a:endParaRPr>
            </a:p>
          </p:txBody>
        </p:sp>
        <p:cxnSp>
          <p:nvCxnSpPr>
            <p:cNvPr id="31" name="Straight Connector 30">
              <a:extLst>
                <a:ext uri="{FF2B5EF4-FFF2-40B4-BE49-F238E27FC236}">
                  <a16:creationId xmlns:a16="http://schemas.microsoft.com/office/drawing/2014/main" id="{64C9E690-BD48-4554-AD32-E080D8FA11B0}"/>
                </a:ext>
              </a:extLst>
            </p:cNvPr>
            <p:cNvCxnSpPr>
              <a:cxnSpLocks/>
            </p:cNvCxnSpPr>
            <p:nvPr/>
          </p:nvCxnSpPr>
          <p:spPr>
            <a:xfrm flipV="1">
              <a:off x="3051625" y="2677922"/>
              <a:ext cx="0" cy="180781"/>
            </a:xfrm>
            <a:prstGeom prst="line">
              <a:avLst/>
            </a:prstGeom>
            <a:ln w="6350" cap="flat">
              <a:noFill/>
              <a:miter lim="800000"/>
              <a:tailEnd type="none"/>
            </a:ln>
          </p:spPr>
          <p:style>
            <a:lnRef idx="1">
              <a:schemeClr val="accent1"/>
            </a:lnRef>
            <a:fillRef idx="0">
              <a:schemeClr val="accent1"/>
            </a:fillRef>
            <a:effectRef idx="0">
              <a:schemeClr val="accent1"/>
            </a:effectRef>
            <a:fontRef idx="minor">
              <a:schemeClr val="tx1"/>
            </a:fontRef>
          </p:style>
        </p:cxnSp>
        <p:sp>
          <p:nvSpPr>
            <p:cNvPr id="2" name="Freeform: Shape 24">
              <a:extLst>
                <a:ext uri="{FF2B5EF4-FFF2-40B4-BE49-F238E27FC236}">
                  <a16:creationId xmlns:a16="http://schemas.microsoft.com/office/drawing/2014/main" id="{7FB8F0E1-69D1-360F-9202-A45C40F6AF53}"/>
                </a:ext>
              </a:extLst>
            </p:cNvPr>
            <p:cNvSpPr>
              <a:spLocks noChangeAspect="1"/>
            </p:cNvSpPr>
            <p:nvPr/>
          </p:nvSpPr>
          <p:spPr>
            <a:xfrm>
              <a:off x="1934047" y="3231558"/>
              <a:ext cx="150074" cy="69511"/>
            </a:xfrm>
            <a:custGeom>
              <a:avLst/>
              <a:gdLst/>
              <a:ahLst/>
              <a:cxnLst/>
              <a:rect l="0" t="0" r="0" b="0"/>
              <a:pathLst>
                <a:path w="251459" h="43660">
                  <a:moveTo>
                    <a:pt x="246630" y="43659"/>
                  </a:moveTo>
                  <a:lnTo>
                    <a:pt x="4828" y="43659"/>
                  </a:lnTo>
                  <a:lnTo>
                    <a:pt x="2141" y="43659"/>
                  </a:lnTo>
                  <a:lnTo>
                    <a:pt x="0" y="41518"/>
                  </a:lnTo>
                  <a:lnTo>
                    <a:pt x="0" y="38832"/>
                  </a:lnTo>
                  <a:lnTo>
                    <a:pt x="0" y="36144"/>
                  </a:lnTo>
                  <a:lnTo>
                    <a:pt x="2141" y="34003"/>
                  </a:lnTo>
                  <a:lnTo>
                    <a:pt x="4828" y="34003"/>
                  </a:lnTo>
                  <a:lnTo>
                    <a:pt x="246630" y="34003"/>
                  </a:lnTo>
                  <a:lnTo>
                    <a:pt x="249317" y="34003"/>
                  </a:lnTo>
                  <a:lnTo>
                    <a:pt x="251458" y="36144"/>
                  </a:lnTo>
                  <a:lnTo>
                    <a:pt x="251458" y="38832"/>
                  </a:lnTo>
                  <a:lnTo>
                    <a:pt x="251458" y="41518"/>
                  </a:lnTo>
                  <a:lnTo>
                    <a:pt x="249317" y="43659"/>
                  </a:lnTo>
                  <a:lnTo>
                    <a:pt x="246630" y="43659"/>
                  </a:lnTo>
                  <a:lnTo>
                    <a:pt x="251458" y="4829"/>
                  </a:lnTo>
                  <a:lnTo>
                    <a:pt x="251458" y="2142"/>
                  </a:lnTo>
                  <a:lnTo>
                    <a:pt x="249317" y="0"/>
                  </a:lnTo>
                  <a:lnTo>
                    <a:pt x="246630" y="0"/>
                  </a:lnTo>
                  <a:lnTo>
                    <a:pt x="4828" y="0"/>
                  </a:lnTo>
                  <a:lnTo>
                    <a:pt x="2141" y="0"/>
                  </a:lnTo>
                  <a:lnTo>
                    <a:pt x="0" y="2142"/>
                  </a:lnTo>
                  <a:lnTo>
                    <a:pt x="0" y="4829"/>
                  </a:lnTo>
                  <a:lnTo>
                    <a:pt x="0" y="7515"/>
                  </a:lnTo>
                  <a:lnTo>
                    <a:pt x="2141" y="9656"/>
                  </a:lnTo>
                  <a:lnTo>
                    <a:pt x="4828" y="9656"/>
                  </a:lnTo>
                  <a:lnTo>
                    <a:pt x="246630" y="9656"/>
                  </a:lnTo>
                  <a:lnTo>
                    <a:pt x="249317" y="9656"/>
                  </a:lnTo>
                  <a:lnTo>
                    <a:pt x="251458" y="7515"/>
                  </a:lnTo>
                  <a:lnTo>
                    <a:pt x="251458" y="4829"/>
                  </a:lnTo>
                </a:path>
              </a:pathLst>
            </a:custGeom>
            <a:solidFill>
              <a:schemeClr val="bg1"/>
            </a:solidFill>
            <a:ln w="6350" cap="flat" cmpd="sng" algn="ctr">
              <a:noFill/>
              <a:prstDash val="solid"/>
              <a:miter lim="800000"/>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1965"/>
                </a:solidFill>
                <a:effectLst/>
                <a:uLnTx/>
                <a:uFillTx/>
                <a:ea typeface="+mn-ea"/>
                <a:cs typeface="+mn-cs"/>
              </a:endParaRPr>
            </a:p>
          </p:txBody>
        </p:sp>
      </p:grpSp>
    </p:spTree>
    <p:extLst>
      <p:ext uri="{BB962C8B-B14F-4D97-AF65-F5344CB8AC3E}">
        <p14:creationId xmlns:p14="http://schemas.microsoft.com/office/powerpoint/2010/main" val="387963078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6693B-3DBB-3ED5-79EE-E82FDF1EFC7D}"/>
              </a:ext>
            </a:extLst>
          </p:cNvPr>
          <p:cNvSpPr>
            <a:spLocks noGrp="1"/>
          </p:cNvSpPr>
          <p:nvPr>
            <p:ph type="title"/>
          </p:nvPr>
        </p:nvSpPr>
        <p:spPr/>
        <p:txBody>
          <a:bodyPr>
            <a:normAutofit/>
          </a:bodyPr>
          <a:lstStyle/>
          <a:p>
            <a:r>
              <a:rPr lang="en-GB"/>
              <a:t>Two key success factors need to be in place to capture value: generate traffic and ensure a seamless experience (I/II)</a:t>
            </a:r>
            <a:endParaRPr lang="en-US"/>
          </a:p>
        </p:txBody>
      </p:sp>
      <p:sp>
        <p:nvSpPr>
          <p:cNvPr id="3" name="Slide Number Placeholder 2">
            <a:extLst>
              <a:ext uri="{FF2B5EF4-FFF2-40B4-BE49-F238E27FC236}">
                <a16:creationId xmlns:a16="http://schemas.microsoft.com/office/drawing/2014/main" id="{D2066321-6823-3FED-A84A-D4E426C9F4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243</a:t>
            </a:fld>
            <a:endParaRPr lang="en-GB"/>
          </a:p>
        </p:txBody>
      </p:sp>
      <p:sp>
        <p:nvSpPr>
          <p:cNvPr id="4" name="Freeform: Shape 40">
            <a:extLst>
              <a:ext uri="{FF2B5EF4-FFF2-40B4-BE49-F238E27FC236}">
                <a16:creationId xmlns:a16="http://schemas.microsoft.com/office/drawing/2014/main" id="{E16435EB-FF5D-94EF-1C83-65F2FBBAA46C}"/>
              </a:ext>
            </a:extLst>
          </p:cNvPr>
          <p:cNvSpPr>
            <a:spLocks/>
          </p:cNvSpPr>
          <p:nvPr/>
        </p:nvSpPr>
        <p:spPr>
          <a:xfrm flipH="1" flipV="1">
            <a:off x="2807809" y="2023370"/>
            <a:ext cx="6136166" cy="1748166"/>
          </a:xfrm>
          <a:custGeom>
            <a:avLst/>
            <a:gdLst>
              <a:gd name="connsiteX0" fmla="*/ 6136166 w 6136166"/>
              <a:gd name="connsiteY0" fmla="*/ 1633864 h 1633864"/>
              <a:gd name="connsiteX1" fmla="*/ 0 w 6136166"/>
              <a:gd name="connsiteY1" fmla="*/ 1633864 h 1633864"/>
              <a:gd name="connsiteX2" fmla="*/ 0 w 6136166"/>
              <a:gd name="connsiteY2" fmla="*/ 1029646 h 1633864"/>
              <a:gd name="connsiteX3" fmla="*/ 6136166 w 6136166"/>
              <a:gd name="connsiteY3" fmla="*/ 0 h 1633864"/>
            </a:gdLst>
            <a:ahLst/>
            <a:cxnLst>
              <a:cxn ang="0">
                <a:pos x="connsiteX0" y="connsiteY0"/>
              </a:cxn>
              <a:cxn ang="0">
                <a:pos x="connsiteX1" y="connsiteY1"/>
              </a:cxn>
              <a:cxn ang="0">
                <a:pos x="connsiteX2" y="connsiteY2"/>
              </a:cxn>
              <a:cxn ang="0">
                <a:pos x="connsiteX3" y="connsiteY3"/>
              </a:cxn>
            </a:cxnLst>
            <a:rect l="l" t="t" r="r" b="b"/>
            <a:pathLst>
              <a:path w="6136166" h="1633864">
                <a:moveTo>
                  <a:pt x="6136166" y="1633864"/>
                </a:moveTo>
                <a:lnTo>
                  <a:pt x="0" y="1633864"/>
                </a:lnTo>
                <a:lnTo>
                  <a:pt x="0" y="1029646"/>
                </a:lnTo>
                <a:lnTo>
                  <a:pt x="6136166" y="0"/>
                </a:lnTo>
                <a:close/>
              </a:path>
            </a:pathLst>
          </a:custGeom>
          <a:solidFill>
            <a:schemeClr val="bg2">
              <a:lumMod val="20000"/>
              <a:lumOff val="80000"/>
            </a:schemeClr>
          </a:solidFill>
          <a:ln w="19050"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5" name="TrackerNumBlue 17">
            <a:extLst>
              <a:ext uri="{FF2B5EF4-FFF2-40B4-BE49-F238E27FC236}">
                <a16:creationId xmlns:a16="http://schemas.microsoft.com/office/drawing/2014/main" id="{FC2378EB-FD7D-C87A-D608-D1304A2DDC01}"/>
              </a:ext>
            </a:extLst>
          </p:cNvPr>
          <p:cNvSpPr>
            <a:spLocks/>
          </p:cNvSpPr>
          <p:nvPr>
            <p:custDataLst>
              <p:tags r:id="rId1"/>
            </p:custDataLst>
          </p:nvPr>
        </p:nvSpPr>
        <p:spPr>
          <a:xfrm>
            <a:off x="648000" y="4232303"/>
            <a:ext cx="273110" cy="273110"/>
          </a:xfrm>
          <a:prstGeom prst="ellipse">
            <a:avLst/>
          </a:prstGeom>
          <a:solidFill>
            <a:schemeClr val="accent2"/>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rPr>
              <a:t>1</a:t>
            </a:r>
          </a:p>
        </p:txBody>
      </p:sp>
      <p:sp>
        <p:nvSpPr>
          <p:cNvPr id="6" name="TrackerNumBlue 17">
            <a:extLst>
              <a:ext uri="{FF2B5EF4-FFF2-40B4-BE49-F238E27FC236}">
                <a16:creationId xmlns:a16="http://schemas.microsoft.com/office/drawing/2014/main" id="{AE6E3518-CBAC-206E-6BB6-19EC9A026CC3}"/>
              </a:ext>
            </a:extLst>
          </p:cNvPr>
          <p:cNvSpPr>
            <a:spLocks/>
          </p:cNvSpPr>
          <p:nvPr>
            <p:custDataLst>
              <p:tags r:id="rId2"/>
            </p:custDataLst>
          </p:nvPr>
        </p:nvSpPr>
        <p:spPr>
          <a:xfrm>
            <a:off x="2075657" y="2703423"/>
            <a:ext cx="273110" cy="273110"/>
          </a:xfrm>
          <a:prstGeom prst="ellipse">
            <a:avLst/>
          </a:prstGeom>
          <a:solidFill>
            <a:schemeClr val="accent2"/>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rPr>
              <a:t>1</a:t>
            </a:r>
          </a:p>
        </p:txBody>
      </p:sp>
      <p:sp>
        <p:nvSpPr>
          <p:cNvPr id="7" name="TrackerNumBlue 17">
            <a:extLst>
              <a:ext uri="{FF2B5EF4-FFF2-40B4-BE49-F238E27FC236}">
                <a16:creationId xmlns:a16="http://schemas.microsoft.com/office/drawing/2014/main" id="{F79E1A4D-C3DD-42CD-5F14-13609435C993}"/>
              </a:ext>
            </a:extLst>
          </p:cNvPr>
          <p:cNvSpPr>
            <a:spLocks/>
          </p:cNvSpPr>
          <p:nvPr>
            <p:custDataLst>
              <p:tags r:id="rId3"/>
            </p:custDataLst>
          </p:nvPr>
        </p:nvSpPr>
        <p:spPr>
          <a:xfrm>
            <a:off x="2900599" y="2703423"/>
            <a:ext cx="273110" cy="273110"/>
          </a:xfrm>
          <a:prstGeom prst="ellipse">
            <a:avLst/>
          </a:prstGeom>
          <a:solidFill>
            <a:schemeClr val="accent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rPr>
              <a:t>2</a:t>
            </a:r>
          </a:p>
        </p:txBody>
      </p:sp>
      <p:cxnSp>
        <p:nvCxnSpPr>
          <p:cNvPr id="31" name="LineBasicStrong 5">
            <a:extLst>
              <a:ext uri="{FF2B5EF4-FFF2-40B4-BE49-F238E27FC236}">
                <a16:creationId xmlns:a16="http://schemas.microsoft.com/office/drawing/2014/main" id="{FA00478D-AC19-382D-7994-3E649AB5492A}"/>
              </a:ext>
            </a:extLst>
          </p:cNvPr>
          <p:cNvCxnSpPr>
            <a:cxnSpLocks/>
          </p:cNvCxnSpPr>
          <p:nvPr>
            <p:custDataLst>
              <p:tags r:id="rId4"/>
            </p:custDataLst>
          </p:nvPr>
        </p:nvCxnSpPr>
        <p:spPr>
          <a:xfrm>
            <a:off x="2075657" y="3362954"/>
            <a:ext cx="600868" cy="0"/>
          </a:xfrm>
          <a:prstGeom prst="straightConnector1">
            <a:avLst/>
          </a:prstGeom>
          <a:noFill/>
          <a:ln w="19050" cap="flat" cmpd="sng" algn="ctr">
            <a:solidFill>
              <a:schemeClr val="accent2"/>
            </a:solidFill>
            <a:prstDash val="solid"/>
            <a:miter lim="800000"/>
            <a:headEnd type="none" w="med" len="med"/>
            <a:tailEnd type="triangle" w="med" len="med"/>
          </a:ln>
          <a:effectLst/>
        </p:spPr>
      </p:cxnSp>
      <p:sp>
        <p:nvSpPr>
          <p:cNvPr id="34" name="TextBox 33">
            <a:extLst>
              <a:ext uri="{FF2B5EF4-FFF2-40B4-BE49-F238E27FC236}">
                <a16:creationId xmlns:a16="http://schemas.microsoft.com/office/drawing/2014/main" id="{2975899B-EE27-61B4-A7D9-87B62673C89D}"/>
              </a:ext>
            </a:extLst>
          </p:cNvPr>
          <p:cNvSpPr txBox="1"/>
          <p:nvPr/>
        </p:nvSpPr>
        <p:spPr>
          <a:xfrm>
            <a:off x="2075657" y="3085283"/>
            <a:ext cx="461217" cy="184666"/>
          </a:xfrm>
          <a:prstGeom prst="rect">
            <a:avLst/>
          </a:prstGeom>
          <a:solidFill>
            <a:schemeClr val="bg1"/>
          </a:solidFill>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chemeClr val="accent2"/>
                </a:solidFill>
                <a:effectLst/>
                <a:uLnTx/>
                <a:uFillTx/>
                <a:latin typeface="Arial" panose="020B0604020202020204" pitchFamily="34" charset="0"/>
                <a:ea typeface="+mn-ea"/>
              </a:rPr>
              <a:t>Traffic</a:t>
            </a:r>
          </a:p>
        </p:txBody>
      </p:sp>
      <p:sp>
        <p:nvSpPr>
          <p:cNvPr id="35" name="TextBox 34">
            <a:extLst>
              <a:ext uri="{FF2B5EF4-FFF2-40B4-BE49-F238E27FC236}">
                <a16:creationId xmlns:a16="http://schemas.microsoft.com/office/drawing/2014/main" id="{A0A80485-2F3D-D7B3-3F9B-97BF28437BA4}"/>
              </a:ext>
            </a:extLst>
          </p:cNvPr>
          <p:cNvSpPr txBox="1"/>
          <p:nvPr/>
        </p:nvSpPr>
        <p:spPr>
          <a:xfrm>
            <a:off x="2900599" y="3044425"/>
            <a:ext cx="1011584" cy="5539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Funnel conversion rate</a:t>
            </a:r>
          </a:p>
        </p:txBody>
      </p:sp>
      <p:cxnSp>
        <p:nvCxnSpPr>
          <p:cNvPr id="36" name="LineBasicImpact 37">
            <a:extLst>
              <a:ext uri="{FF2B5EF4-FFF2-40B4-BE49-F238E27FC236}">
                <a16:creationId xmlns:a16="http://schemas.microsoft.com/office/drawing/2014/main" id="{2C8A3335-C790-320F-C0F6-D4CD9185C5F3}"/>
              </a:ext>
            </a:extLst>
          </p:cNvPr>
          <p:cNvCxnSpPr>
            <a:cxnSpLocks/>
          </p:cNvCxnSpPr>
          <p:nvPr>
            <p:custDataLst>
              <p:tags r:id="rId5"/>
            </p:custDataLst>
          </p:nvPr>
        </p:nvCxnSpPr>
        <p:spPr>
          <a:xfrm>
            <a:off x="648000" y="4059668"/>
            <a:ext cx="10896000"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8974091-07B6-047A-3413-D4977B14ABBF}"/>
              </a:ext>
            </a:extLst>
          </p:cNvPr>
          <p:cNvSpPr txBox="1"/>
          <p:nvPr/>
        </p:nvSpPr>
        <p:spPr>
          <a:xfrm>
            <a:off x="1010370" y="4279928"/>
            <a:ext cx="10533630" cy="1646605"/>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buClr>
                <a:srgbClr val="001965"/>
              </a:buClr>
              <a:defRPr/>
            </a:pPr>
            <a:r>
              <a:rPr lang="en-IN" sz="1200" b="1">
                <a:solidFill>
                  <a:schemeClr val="tx2">
                    <a:lumMod val="10000"/>
                  </a:schemeClr>
                </a:solidFill>
                <a:latin typeface="Arial" panose="020B0604020202020204" pitchFamily="34" charset="0"/>
              </a:rPr>
              <a:t>There are 2 main ways to generate traffic to the ecosystem:</a:t>
            </a:r>
          </a:p>
          <a:p>
            <a:pPr lvl="0">
              <a:buClr>
                <a:srgbClr val="001965"/>
              </a:buClr>
              <a:defRPr/>
            </a:pPr>
            <a:r>
              <a:rPr lang="en-IN" sz="1000">
                <a:solidFill>
                  <a:schemeClr val="tx2">
                    <a:lumMod val="10000"/>
                  </a:schemeClr>
                </a:solidFill>
                <a:latin typeface="Arial" panose="020B0604020202020204" pitchFamily="34" charset="0"/>
              </a:rPr>
              <a:t>Generate more traffic to the platform:</a:t>
            </a:r>
          </a:p>
          <a:p>
            <a:pPr lvl="1">
              <a:buClr>
                <a:srgbClr val="001965"/>
              </a:buClr>
              <a:defRPr/>
            </a:pPr>
            <a:r>
              <a:rPr lang="en-IN" sz="1000">
                <a:solidFill>
                  <a:schemeClr val="tx2">
                    <a:lumMod val="10000"/>
                  </a:schemeClr>
                </a:solidFill>
                <a:latin typeface="Arial" panose="020B0604020202020204" pitchFamily="34" charset="0"/>
                <a:cs typeface="Arial" panose="020B0604020202020204" pitchFamily="34" charset="0"/>
              </a:rPr>
              <a:t>Via awareness campaigns and redirecting traffic to the platform (multi-channels, improves returns of awareness campaigns)</a:t>
            </a:r>
          </a:p>
          <a:p>
            <a:pPr lvl="1">
              <a:buClr>
                <a:srgbClr val="001965"/>
              </a:buClr>
              <a:defRPr/>
            </a:pPr>
            <a:r>
              <a:rPr lang="en-IN" sz="1000">
                <a:solidFill>
                  <a:schemeClr val="tx2">
                    <a:lumMod val="10000"/>
                  </a:schemeClr>
                </a:solidFill>
                <a:latin typeface="Arial" panose="020B0604020202020204" pitchFamily="34" charset="0"/>
                <a:cs typeface="Arial" panose="020B0604020202020204" pitchFamily="34" charset="0"/>
              </a:rPr>
              <a:t>Using organic </a:t>
            </a:r>
            <a:r>
              <a:rPr lang="en-IN" sz="1000" err="1">
                <a:solidFill>
                  <a:schemeClr val="tx2">
                    <a:lumMod val="10000"/>
                  </a:schemeClr>
                </a:solidFill>
                <a:latin typeface="Arial" panose="020B0604020202020204" pitchFamily="34" charset="0"/>
                <a:cs typeface="Arial" panose="020B0604020202020204" pitchFamily="34" charset="0"/>
              </a:rPr>
              <a:t>SoMe</a:t>
            </a:r>
            <a:r>
              <a:rPr lang="en-IN" sz="1000">
                <a:solidFill>
                  <a:schemeClr val="tx2">
                    <a:lumMod val="10000"/>
                  </a:schemeClr>
                </a:solidFill>
                <a:latin typeface="Arial" panose="020B0604020202020204" pitchFamily="34" charset="0"/>
                <a:cs typeface="Arial" panose="020B0604020202020204" pitchFamily="34" charset="0"/>
              </a:rPr>
              <a:t> campaigns and viral tactics</a:t>
            </a:r>
          </a:p>
          <a:p>
            <a:pPr lvl="1">
              <a:buClr>
                <a:srgbClr val="001965"/>
              </a:buClr>
              <a:defRPr/>
            </a:pPr>
            <a:r>
              <a:rPr lang="en-IN" sz="1000">
                <a:solidFill>
                  <a:schemeClr val="tx2">
                    <a:lumMod val="10000"/>
                  </a:schemeClr>
                </a:solidFill>
                <a:latin typeface="Arial" panose="020B0604020202020204" pitchFamily="34" charset="0"/>
                <a:cs typeface="Arial" panose="020B0604020202020204" pitchFamily="34" charset="0"/>
              </a:rPr>
              <a:t>Using digital marketing techniques (e.g. SEO, Google Ads)</a:t>
            </a:r>
          </a:p>
          <a:p>
            <a:pPr lvl="0">
              <a:buClr>
                <a:srgbClr val="001965"/>
              </a:buClr>
              <a:defRPr/>
            </a:pPr>
            <a:r>
              <a:rPr lang="en-IN" sz="1000" b="1">
                <a:solidFill>
                  <a:schemeClr val="tx2">
                    <a:lumMod val="10000"/>
                  </a:schemeClr>
                </a:solidFill>
                <a:latin typeface="Arial" panose="020B0604020202020204" pitchFamily="34" charset="0"/>
              </a:rPr>
              <a:t>Generate more traffic to the [sanitized] </a:t>
            </a:r>
            <a:r>
              <a:rPr lang="en-IN" sz="1000">
                <a:solidFill>
                  <a:schemeClr val="tx2">
                    <a:lumMod val="10000"/>
                  </a:schemeClr>
                </a:solidFill>
                <a:latin typeface="Arial" panose="020B0604020202020204" pitchFamily="34" charset="0"/>
              </a:rPr>
              <a:t>e.g. by supporting marketing efforts in order to maximize the ripple effect. </a:t>
            </a:r>
          </a:p>
          <a:p>
            <a:pPr lvl="0">
              <a:buClr>
                <a:srgbClr val="001965"/>
              </a:buClr>
              <a:defRPr/>
            </a:pPr>
            <a:r>
              <a:rPr lang="en-IN" sz="1000">
                <a:solidFill>
                  <a:schemeClr val="tx2">
                    <a:lumMod val="10000"/>
                  </a:schemeClr>
                </a:solidFill>
                <a:latin typeface="Arial" panose="020B0604020202020204" pitchFamily="34" charset="0"/>
              </a:rPr>
              <a:t>Based on customer acquisition cost for the platform vs. [sanitized] and the difference in conversion rates, </a:t>
            </a:r>
            <a:r>
              <a:rPr lang="en-IN" sz="1000" b="1">
                <a:solidFill>
                  <a:schemeClr val="tx2">
                    <a:lumMod val="10000"/>
                  </a:schemeClr>
                </a:solidFill>
                <a:latin typeface="Arial" panose="020B0604020202020204" pitchFamily="34" charset="0"/>
              </a:rPr>
              <a:t>it seems preferable to invest in marketing effort for the [sanitized] than for the platform </a:t>
            </a:r>
            <a:r>
              <a:rPr lang="en-IN" sz="1000">
                <a:solidFill>
                  <a:schemeClr val="tx2">
                    <a:lumMod val="10000"/>
                  </a:schemeClr>
                </a:solidFill>
                <a:latin typeface="Arial" panose="020B0604020202020204" pitchFamily="34" charset="0"/>
              </a:rPr>
              <a:t>(results in acquisition cost of a customer ~2x cheaper) </a:t>
            </a:r>
          </a:p>
        </p:txBody>
      </p:sp>
      <p:cxnSp>
        <p:nvCxnSpPr>
          <p:cNvPr id="39" name="LineBasicStrong 5">
            <a:extLst>
              <a:ext uri="{FF2B5EF4-FFF2-40B4-BE49-F238E27FC236}">
                <a16:creationId xmlns:a16="http://schemas.microsoft.com/office/drawing/2014/main" id="{2A5D862A-A24A-72AD-6DEB-65A010A5A440}"/>
              </a:ext>
            </a:extLst>
          </p:cNvPr>
          <p:cNvCxnSpPr>
            <a:cxnSpLocks/>
          </p:cNvCxnSpPr>
          <p:nvPr>
            <p:custDataLst>
              <p:tags r:id="rId6"/>
            </p:custDataLst>
          </p:nvPr>
        </p:nvCxnSpPr>
        <p:spPr>
          <a:xfrm>
            <a:off x="648000" y="2023370"/>
            <a:ext cx="10896000" cy="0"/>
          </a:xfrm>
          <a:prstGeom prst="straightConnector1">
            <a:avLst/>
          </a:prstGeom>
          <a:noFill/>
          <a:ln w="19050" cap="flat" cmpd="sng" algn="ctr">
            <a:solidFill>
              <a:schemeClr val="tx1"/>
            </a:solidFill>
            <a:prstDash val="solid"/>
            <a:miter lim="800000"/>
            <a:headEnd type="none" w="med" len="med"/>
            <a:tailEnd type="triangle" w="med" len="med"/>
          </a:ln>
          <a:effectLst/>
        </p:spPr>
      </p:cxnSp>
      <p:sp>
        <p:nvSpPr>
          <p:cNvPr id="40" name="TrackerAlphaBlue 8">
            <a:extLst>
              <a:ext uri="{FF2B5EF4-FFF2-40B4-BE49-F238E27FC236}">
                <a16:creationId xmlns:a16="http://schemas.microsoft.com/office/drawing/2014/main" id="{D06E9199-FA9C-E839-4767-B5E31BF6C072}"/>
              </a:ext>
            </a:extLst>
          </p:cNvPr>
          <p:cNvSpPr>
            <a:spLocks/>
          </p:cNvSpPr>
          <p:nvPr>
            <p:custDataLst>
              <p:tags r:id="rId7"/>
            </p:custDataLst>
          </p:nvPr>
        </p:nvSpPr>
        <p:spPr>
          <a:xfrm>
            <a:off x="5982440" y="1739143"/>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1" name="TrackerAlphaBlue 8">
            <a:extLst>
              <a:ext uri="{FF2B5EF4-FFF2-40B4-BE49-F238E27FC236}">
                <a16:creationId xmlns:a16="http://schemas.microsoft.com/office/drawing/2014/main" id="{2D49AE22-0CB3-AF8C-812A-17071B0E9B74}"/>
              </a:ext>
            </a:extLst>
          </p:cNvPr>
          <p:cNvSpPr>
            <a:spLocks/>
          </p:cNvSpPr>
          <p:nvPr>
            <p:custDataLst>
              <p:tags r:id="rId8"/>
            </p:custDataLst>
          </p:nvPr>
        </p:nvSpPr>
        <p:spPr>
          <a:xfrm>
            <a:off x="7757617" y="1739143"/>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2" name="TrackerAlphaBlue 8">
            <a:extLst>
              <a:ext uri="{FF2B5EF4-FFF2-40B4-BE49-F238E27FC236}">
                <a16:creationId xmlns:a16="http://schemas.microsoft.com/office/drawing/2014/main" id="{EEE15197-7D1F-893A-97AE-5AC00A679F3D}"/>
              </a:ext>
            </a:extLst>
          </p:cNvPr>
          <p:cNvSpPr>
            <a:spLocks/>
          </p:cNvSpPr>
          <p:nvPr>
            <p:custDataLst>
              <p:tags r:id="rId9"/>
            </p:custDataLst>
          </p:nvPr>
        </p:nvSpPr>
        <p:spPr>
          <a:xfrm>
            <a:off x="4207263" y="1739143"/>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3" name="TextBox 42">
            <a:extLst>
              <a:ext uri="{FF2B5EF4-FFF2-40B4-BE49-F238E27FC236}">
                <a16:creationId xmlns:a16="http://schemas.microsoft.com/office/drawing/2014/main" id="{75BEA013-0065-F361-C5C7-49F6A488E4E2}"/>
              </a:ext>
            </a:extLst>
          </p:cNvPr>
          <p:cNvSpPr txBox="1">
            <a:spLocks/>
          </p:cNvSpPr>
          <p:nvPr/>
        </p:nvSpPr>
        <p:spPr>
          <a:xfrm>
            <a:off x="5760875" y="2448825"/>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lang="en-GB" sz="1200" b="1">
                <a:solidFill>
                  <a:schemeClr val="tx1"/>
                </a:solidFill>
                <a:latin typeface="Arial" panose="020B0604020202020204" pitchFamily="34" charset="0"/>
                <a:ea typeface="+mn-ea"/>
                <a:cs typeface="Arial" panose="020B0604020202020204" pitchFamily="34" charset="0"/>
              </a:rPr>
              <a:t>Purchase</a:t>
            </a:r>
            <a:endParaRPr kumimoji="0" lang="en-GB" sz="12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4" name="TextBox 43">
            <a:extLst>
              <a:ext uri="{FF2B5EF4-FFF2-40B4-BE49-F238E27FC236}">
                <a16:creationId xmlns:a16="http://schemas.microsoft.com/office/drawing/2014/main" id="{ABB04EC7-E48A-9B92-8789-50155AB08CC9}"/>
              </a:ext>
            </a:extLst>
          </p:cNvPr>
          <p:cNvSpPr txBox="1">
            <a:spLocks/>
          </p:cNvSpPr>
          <p:nvPr/>
        </p:nvSpPr>
        <p:spPr>
          <a:xfrm>
            <a:off x="7536052" y="2448825"/>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Use</a:t>
            </a:r>
          </a:p>
        </p:txBody>
      </p:sp>
      <p:sp>
        <p:nvSpPr>
          <p:cNvPr id="45" name="TextBox 44">
            <a:extLst>
              <a:ext uri="{FF2B5EF4-FFF2-40B4-BE49-F238E27FC236}">
                <a16:creationId xmlns:a16="http://schemas.microsoft.com/office/drawing/2014/main" id="{3113FD63-5D8E-CD84-572F-552E396731A8}"/>
              </a:ext>
            </a:extLst>
          </p:cNvPr>
          <p:cNvSpPr txBox="1">
            <a:spLocks/>
          </p:cNvSpPr>
          <p:nvPr/>
        </p:nvSpPr>
        <p:spPr>
          <a:xfrm>
            <a:off x="3985698" y="2448825"/>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Research</a:t>
            </a:r>
          </a:p>
        </p:txBody>
      </p:sp>
      <p:sp>
        <p:nvSpPr>
          <p:cNvPr id="46" name="TextBox 45">
            <a:extLst>
              <a:ext uri="{FF2B5EF4-FFF2-40B4-BE49-F238E27FC236}">
                <a16:creationId xmlns:a16="http://schemas.microsoft.com/office/drawing/2014/main" id="{974AADBB-1E70-D76E-BDFF-305561E7F5C9}"/>
              </a:ext>
            </a:extLst>
          </p:cNvPr>
          <p:cNvSpPr txBox="1">
            <a:spLocks/>
          </p:cNvSpPr>
          <p:nvPr/>
        </p:nvSpPr>
        <p:spPr>
          <a:xfrm>
            <a:off x="9311229" y="2356492"/>
            <a:ext cx="1011584" cy="36933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Renew or terminate </a:t>
            </a:r>
          </a:p>
        </p:txBody>
      </p:sp>
      <p:sp>
        <p:nvSpPr>
          <p:cNvPr id="47" name="Oval 46">
            <a:extLst>
              <a:ext uri="{FF2B5EF4-FFF2-40B4-BE49-F238E27FC236}">
                <a16:creationId xmlns:a16="http://schemas.microsoft.com/office/drawing/2014/main" id="{0B2CD91A-2C6D-749E-2D90-C11A49281581}"/>
              </a:ext>
            </a:extLst>
          </p:cNvPr>
          <p:cNvSpPr/>
          <p:nvPr/>
        </p:nvSpPr>
        <p:spPr>
          <a:xfrm rot="10800000" flipV="1">
            <a:off x="10641109" y="1959871"/>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15B96361-1EE7-5ECF-6C04-B941ED4CE40B}"/>
              </a:ext>
            </a:extLst>
          </p:cNvPr>
          <p:cNvSpPr/>
          <p:nvPr/>
        </p:nvSpPr>
        <p:spPr>
          <a:xfrm rot="10800000" flipV="1">
            <a:off x="8865932"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85725BB2-EC45-1586-D87E-DB30A7835383}"/>
              </a:ext>
            </a:extLst>
          </p:cNvPr>
          <p:cNvSpPr/>
          <p:nvPr/>
        </p:nvSpPr>
        <p:spPr>
          <a:xfrm rot="10800000" flipV="1">
            <a:off x="7090755"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ADC5EADD-2A8C-7F62-603A-F5AD3A35B2D4}"/>
              </a:ext>
            </a:extLst>
          </p:cNvPr>
          <p:cNvSpPr/>
          <p:nvPr/>
        </p:nvSpPr>
        <p:spPr>
          <a:xfrm rot="10800000" flipV="1">
            <a:off x="5315578"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70B4D6F4-A474-0E33-B548-F93E8BEDC7A7}"/>
              </a:ext>
            </a:extLst>
          </p:cNvPr>
          <p:cNvSpPr/>
          <p:nvPr/>
        </p:nvSpPr>
        <p:spPr>
          <a:xfrm rot="10800000" flipV="1">
            <a:off x="3540402"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52" name="TrackerAlphaBlue 8">
            <a:extLst>
              <a:ext uri="{FF2B5EF4-FFF2-40B4-BE49-F238E27FC236}">
                <a16:creationId xmlns:a16="http://schemas.microsoft.com/office/drawing/2014/main" id="{20567A62-EA3E-6E95-CEA5-513847FA76D3}"/>
              </a:ext>
            </a:extLst>
          </p:cNvPr>
          <p:cNvSpPr>
            <a:spLocks/>
          </p:cNvSpPr>
          <p:nvPr>
            <p:custDataLst>
              <p:tags r:id="rId10"/>
            </p:custDataLst>
          </p:nvPr>
        </p:nvSpPr>
        <p:spPr>
          <a:xfrm>
            <a:off x="9532794" y="1747191"/>
            <a:ext cx="568455" cy="552358"/>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3" name="TextBox 52">
            <a:extLst>
              <a:ext uri="{FF2B5EF4-FFF2-40B4-BE49-F238E27FC236}">
                <a16:creationId xmlns:a16="http://schemas.microsoft.com/office/drawing/2014/main" id="{D47E3D4D-2470-4AD4-0852-422138C6B2CB}"/>
              </a:ext>
            </a:extLst>
          </p:cNvPr>
          <p:cNvSpPr txBox="1"/>
          <p:nvPr/>
        </p:nvSpPr>
        <p:spPr>
          <a:xfrm>
            <a:off x="647999" y="1716410"/>
            <a:ext cx="1685679" cy="215444"/>
          </a:xfrm>
          <a:prstGeom prst="rect">
            <a:avLst/>
          </a:prstGeom>
        </p:spPr>
        <p:txBody>
          <a:bodyPr vert="horz" wrap="square" lIns="0" tIns="0" rIns="0" bIns="0" rtlCol="0" anchor="t" anchorCtr="0">
            <a:spAutoFit/>
          </a:bodyPr>
          <a:lstStyle>
            <a:defPPr>
              <a:defRPr lang="en-US"/>
            </a:defPPr>
            <a:lvl1pPr lvl="0" indent="0">
              <a:lnSpc>
                <a:spcPct val="100000"/>
              </a:lnSpc>
              <a:spcBef>
                <a:spcPts val="300"/>
              </a:spcBef>
              <a:spcAft>
                <a:spcPts val="300"/>
              </a:spcAft>
              <a:buClr>
                <a:schemeClr val="tx1"/>
              </a:buClr>
              <a:buSzPct val="100000"/>
              <a:buFont typeface="Segoe UI" panose="020B0502040204020203" pitchFamily="34" charset="0"/>
              <a:buChar char="​"/>
              <a:defRPr sz="1400" b="1">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sz="160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sz="160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sz="160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Customer journey</a:t>
            </a:r>
          </a:p>
        </p:txBody>
      </p:sp>
      <p:pic>
        <p:nvPicPr>
          <p:cNvPr id="54" name="Picture 53">
            <a:extLst>
              <a:ext uri="{FF2B5EF4-FFF2-40B4-BE49-F238E27FC236}">
                <a16:creationId xmlns:a16="http://schemas.microsoft.com/office/drawing/2014/main" id="{BE5E2015-61D2-450F-9121-7696EFDE7F0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317754" y="1849634"/>
            <a:ext cx="347472" cy="347472"/>
          </a:xfrm>
          <a:prstGeom prst="rect">
            <a:avLst/>
          </a:prstGeom>
        </p:spPr>
      </p:pic>
      <p:pic>
        <p:nvPicPr>
          <p:cNvPr id="55" name="CustomIcon">
            <a:extLst>
              <a:ext uri="{FF2B5EF4-FFF2-40B4-BE49-F238E27FC236}">
                <a16:creationId xmlns:a16="http://schemas.microsoft.com/office/drawing/2014/main" id="{F027EE60-2C1F-E823-41DB-AD4CBF83712C}"/>
              </a:ext>
            </a:extLst>
          </p:cNvPr>
          <p:cNvPicPr>
            <a:picLocks/>
          </p:cNvPicPr>
          <p:nvPr>
            <p:custDataLst>
              <p:tags r:id="rId11"/>
            </p:custDataLst>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866484" y="1848010"/>
            <a:ext cx="350720" cy="350720"/>
          </a:xfrm>
          <a:prstGeom prst="rect">
            <a:avLst/>
          </a:prstGeom>
        </p:spPr>
      </p:pic>
      <p:pic>
        <p:nvPicPr>
          <p:cNvPr id="56" name="Picture 55">
            <a:extLst>
              <a:ext uri="{FF2B5EF4-FFF2-40B4-BE49-F238E27FC236}">
                <a16:creationId xmlns:a16="http://schemas.microsoft.com/office/drawing/2014/main" id="{9F7CC2B6-4FF0-3377-97FC-1FE8705D4140}"/>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092931" y="1849634"/>
            <a:ext cx="347472" cy="347472"/>
          </a:xfrm>
          <a:prstGeom prst="rect">
            <a:avLst/>
          </a:prstGeom>
        </p:spPr>
      </p:pic>
      <p:pic>
        <p:nvPicPr>
          <p:cNvPr id="57" name="Picture 56">
            <a:extLst>
              <a:ext uri="{FF2B5EF4-FFF2-40B4-BE49-F238E27FC236}">
                <a16:creationId xmlns:a16="http://schemas.microsoft.com/office/drawing/2014/main" id="{AB320BDA-D8C5-F9A5-4AFF-BF29F6ABB64C}"/>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643285" y="1849634"/>
            <a:ext cx="347472" cy="347472"/>
          </a:xfrm>
          <a:prstGeom prst="rect">
            <a:avLst/>
          </a:prstGeom>
        </p:spPr>
      </p:pic>
    </p:spTree>
    <p:extLst>
      <p:ext uri="{BB962C8B-B14F-4D97-AF65-F5344CB8AC3E}">
        <p14:creationId xmlns:p14="http://schemas.microsoft.com/office/powerpoint/2010/main" val="6961606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Shape 40">
            <a:extLst>
              <a:ext uri="{FF2B5EF4-FFF2-40B4-BE49-F238E27FC236}">
                <a16:creationId xmlns:a16="http://schemas.microsoft.com/office/drawing/2014/main" id="{CC865F50-78EE-F694-8702-C156E508E383}"/>
              </a:ext>
            </a:extLst>
          </p:cNvPr>
          <p:cNvSpPr>
            <a:spLocks/>
          </p:cNvSpPr>
          <p:nvPr/>
        </p:nvSpPr>
        <p:spPr>
          <a:xfrm flipH="1" flipV="1">
            <a:off x="2807809" y="2023370"/>
            <a:ext cx="6136166" cy="1748166"/>
          </a:xfrm>
          <a:custGeom>
            <a:avLst/>
            <a:gdLst>
              <a:gd name="connsiteX0" fmla="*/ 6136166 w 6136166"/>
              <a:gd name="connsiteY0" fmla="*/ 1633864 h 1633864"/>
              <a:gd name="connsiteX1" fmla="*/ 0 w 6136166"/>
              <a:gd name="connsiteY1" fmla="*/ 1633864 h 1633864"/>
              <a:gd name="connsiteX2" fmla="*/ 0 w 6136166"/>
              <a:gd name="connsiteY2" fmla="*/ 1029646 h 1633864"/>
              <a:gd name="connsiteX3" fmla="*/ 6136166 w 6136166"/>
              <a:gd name="connsiteY3" fmla="*/ 0 h 1633864"/>
            </a:gdLst>
            <a:ahLst/>
            <a:cxnLst>
              <a:cxn ang="0">
                <a:pos x="connsiteX0" y="connsiteY0"/>
              </a:cxn>
              <a:cxn ang="0">
                <a:pos x="connsiteX1" y="connsiteY1"/>
              </a:cxn>
              <a:cxn ang="0">
                <a:pos x="connsiteX2" y="connsiteY2"/>
              </a:cxn>
              <a:cxn ang="0">
                <a:pos x="connsiteX3" y="connsiteY3"/>
              </a:cxn>
            </a:cxnLst>
            <a:rect l="l" t="t" r="r" b="b"/>
            <a:pathLst>
              <a:path w="6136166" h="1633864">
                <a:moveTo>
                  <a:pt x="6136166" y="1633864"/>
                </a:moveTo>
                <a:lnTo>
                  <a:pt x="0" y="1633864"/>
                </a:lnTo>
                <a:lnTo>
                  <a:pt x="0" y="1029646"/>
                </a:lnTo>
                <a:lnTo>
                  <a:pt x="6136166" y="0"/>
                </a:lnTo>
                <a:close/>
              </a:path>
            </a:pathLst>
          </a:custGeom>
          <a:solidFill>
            <a:schemeClr val="bg2">
              <a:lumMod val="20000"/>
              <a:lumOff val="80000"/>
            </a:schemeClr>
          </a:solidFill>
          <a:ln w="19050" cap="sq">
            <a:solidFill>
              <a:schemeClr val="accent2"/>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cxnSp>
        <p:nvCxnSpPr>
          <p:cNvPr id="40" name="LineBasicStrong 5">
            <a:extLst>
              <a:ext uri="{FF2B5EF4-FFF2-40B4-BE49-F238E27FC236}">
                <a16:creationId xmlns:a16="http://schemas.microsoft.com/office/drawing/2014/main" id="{8B7CBD67-2E39-57A0-A99C-8AE6E1E2E714}"/>
              </a:ext>
            </a:extLst>
          </p:cNvPr>
          <p:cNvCxnSpPr>
            <a:cxnSpLocks/>
          </p:cNvCxnSpPr>
          <p:nvPr>
            <p:custDataLst>
              <p:tags r:id="rId1"/>
            </p:custDataLst>
          </p:nvPr>
        </p:nvCxnSpPr>
        <p:spPr>
          <a:xfrm>
            <a:off x="648000" y="2023370"/>
            <a:ext cx="10896000" cy="0"/>
          </a:xfrm>
          <a:prstGeom prst="straightConnector1">
            <a:avLst/>
          </a:prstGeom>
          <a:noFill/>
          <a:ln w="19050" cap="flat" cmpd="sng" algn="ctr">
            <a:solidFill>
              <a:schemeClr val="tx1"/>
            </a:solidFill>
            <a:prstDash val="solid"/>
            <a:miter lim="800000"/>
            <a:headEnd type="none" w="med" len="med"/>
            <a:tailEnd type="triangle" w="med" len="med"/>
          </a:ln>
          <a:effectLst/>
        </p:spPr>
      </p:cxnSp>
      <p:sp>
        <p:nvSpPr>
          <p:cNvPr id="41" name="TrackerAlphaBlue 8">
            <a:extLst>
              <a:ext uri="{FF2B5EF4-FFF2-40B4-BE49-F238E27FC236}">
                <a16:creationId xmlns:a16="http://schemas.microsoft.com/office/drawing/2014/main" id="{AE75AA13-9964-C980-E1C7-75023B15F2B4}"/>
              </a:ext>
            </a:extLst>
          </p:cNvPr>
          <p:cNvSpPr>
            <a:spLocks/>
          </p:cNvSpPr>
          <p:nvPr>
            <p:custDataLst>
              <p:tags r:id="rId2"/>
            </p:custDataLst>
          </p:nvPr>
        </p:nvSpPr>
        <p:spPr>
          <a:xfrm>
            <a:off x="5982440" y="1739143"/>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2" name="TrackerAlphaBlue 8">
            <a:extLst>
              <a:ext uri="{FF2B5EF4-FFF2-40B4-BE49-F238E27FC236}">
                <a16:creationId xmlns:a16="http://schemas.microsoft.com/office/drawing/2014/main" id="{534605F4-2C92-DB9C-697B-E3A266595D0B}"/>
              </a:ext>
            </a:extLst>
          </p:cNvPr>
          <p:cNvSpPr>
            <a:spLocks/>
          </p:cNvSpPr>
          <p:nvPr>
            <p:custDataLst>
              <p:tags r:id="rId3"/>
            </p:custDataLst>
          </p:nvPr>
        </p:nvSpPr>
        <p:spPr>
          <a:xfrm>
            <a:off x="7757617" y="1739143"/>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3" name="TrackerAlphaBlue 8">
            <a:extLst>
              <a:ext uri="{FF2B5EF4-FFF2-40B4-BE49-F238E27FC236}">
                <a16:creationId xmlns:a16="http://schemas.microsoft.com/office/drawing/2014/main" id="{6B9218EC-B935-A85F-F11F-71F18B8C5DE0}"/>
              </a:ext>
            </a:extLst>
          </p:cNvPr>
          <p:cNvSpPr>
            <a:spLocks/>
          </p:cNvSpPr>
          <p:nvPr>
            <p:custDataLst>
              <p:tags r:id="rId4"/>
            </p:custDataLst>
          </p:nvPr>
        </p:nvSpPr>
        <p:spPr>
          <a:xfrm>
            <a:off x="4207263" y="1739143"/>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4" name="TextBox 43">
            <a:extLst>
              <a:ext uri="{FF2B5EF4-FFF2-40B4-BE49-F238E27FC236}">
                <a16:creationId xmlns:a16="http://schemas.microsoft.com/office/drawing/2014/main" id="{4C03A941-C83A-46A1-EDDC-01C6609B842C}"/>
              </a:ext>
            </a:extLst>
          </p:cNvPr>
          <p:cNvSpPr txBox="1">
            <a:spLocks/>
          </p:cNvSpPr>
          <p:nvPr/>
        </p:nvSpPr>
        <p:spPr>
          <a:xfrm>
            <a:off x="5760875" y="2448825"/>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lang="en-GB" sz="1200" b="1">
                <a:solidFill>
                  <a:schemeClr val="tx1"/>
                </a:solidFill>
                <a:latin typeface="Arial" panose="020B0604020202020204" pitchFamily="34" charset="0"/>
                <a:ea typeface="+mn-ea"/>
                <a:cs typeface="Arial" panose="020B0604020202020204" pitchFamily="34" charset="0"/>
              </a:rPr>
              <a:t>Purchase</a:t>
            </a:r>
            <a:endParaRPr kumimoji="0" lang="en-GB" sz="12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5" name="TextBox 44">
            <a:extLst>
              <a:ext uri="{FF2B5EF4-FFF2-40B4-BE49-F238E27FC236}">
                <a16:creationId xmlns:a16="http://schemas.microsoft.com/office/drawing/2014/main" id="{94297F25-A146-11D7-058F-3B490923B1A4}"/>
              </a:ext>
            </a:extLst>
          </p:cNvPr>
          <p:cNvSpPr txBox="1">
            <a:spLocks/>
          </p:cNvSpPr>
          <p:nvPr/>
        </p:nvSpPr>
        <p:spPr>
          <a:xfrm>
            <a:off x="7536052" y="2448825"/>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Use</a:t>
            </a:r>
          </a:p>
        </p:txBody>
      </p:sp>
      <p:sp>
        <p:nvSpPr>
          <p:cNvPr id="46" name="TextBox 45">
            <a:extLst>
              <a:ext uri="{FF2B5EF4-FFF2-40B4-BE49-F238E27FC236}">
                <a16:creationId xmlns:a16="http://schemas.microsoft.com/office/drawing/2014/main" id="{8E5D7A0F-9AA7-BFB3-47F3-9903AEB88C82}"/>
              </a:ext>
            </a:extLst>
          </p:cNvPr>
          <p:cNvSpPr txBox="1">
            <a:spLocks/>
          </p:cNvSpPr>
          <p:nvPr/>
        </p:nvSpPr>
        <p:spPr>
          <a:xfrm>
            <a:off x="3985698" y="2448825"/>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buClr>
                <a:srgbClr val="001965"/>
              </a:buClr>
              <a:defRPr/>
            </a:pPr>
            <a:r>
              <a:rPr kumimoji="0" lang="en-GB" sz="12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Research</a:t>
            </a:r>
          </a:p>
        </p:txBody>
      </p:sp>
      <p:sp>
        <p:nvSpPr>
          <p:cNvPr id="47" name="TextBox 46">
            <a:extLst>
              <a:ext uri="{FF2B5EF4-FFF2-40B4-BE49-F238E27FC236}">
                <a16:creationId xmlns:a16="http://schemas.microsoft.com/office/drawing/2014/main" id="{C758E650-BC7F-D14E-7C59-0BCCBD411820}"/>
              </a:ext>
            </a:extLst>
          </p:cNvPr>
          <p:cNvSpPr txBox="1">
            <a:spLocks/>
          </p:cNvSpPr>
          <p:nvPr/>
        </p:nvSpPr>
        <p:spPr>
          <a:xfrm>
            <a:off x="9311229" y="2356492"/>
            <a:ext cx="1011584" cy="36933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Renew or terminate </a:t>
            </a:r>
          </a:p>
        </p:txBody>
      </p:sp>
      <p:sp>
        <p:nvSpPr>
          <p:cNvPr id="48" name="Oval 47">
            <a:extLst>
              <a:ext uri="{FF2B5EF4-FFF2-40B4-BE49-F238E27FC236}">
                <a16:creationId xmlns:a16="http://schemas.microsoft.com/office/drawing/2014/main" id="{9B50B8A8-BCAA-B2F2-4683-25DC4A6A3E39}"/>
              </a:ext>
            </a:extLst>
          </p:cNvPr>
          <p:cNvSpPr/>
          <p:nvPr/>
        </p:nvSpPr>
        <p:spPr>
          <a:xfrm rot="10800000" flipV="1">
            <a:off x="10641109" y="1959871"/>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C497EDCF-7E66-7163-2511-4FD283176DBB}"/>
              </a:ext>
            </a:extLst>
          </p:cNvPr>
          <p:cNvSpPr/>
          <p:nvPr/>
        </p:nvSpPr>
        <p:spPr>
          <a:xfrm rot="10800000" flipV="1">
            <a:off x="8865932"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B4E3A592-DE51-C065-F98A-CBC2A31631E0}"/>
              </a:ext>
            </a:extLst>
          </p:cNvPr>
          <p:cNvSpPr/>
          <p:nvPr/>
        </p:nvSpPr>
        <p:spPr>
          <a:xfrm rot="10800000" flipV="1">
            <a:off x="7090755"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51" name="Oval 50">
            <a:extLst>
              <a:ext uri="{FF2B5EF4-FFF2-40B4-BE49-F238E27FC236}">
                <a16:creationId xmlns:a16="http://schemas.microsoft.com/office/drawing/2014/main" id="{D33D0364-3A23-25F6-A9FE-86B6377FA91D}"/>
              </a:ext>
            </a:extLst>
          </p:cNvPr>
          <p:cNvSpPr/>
          <p:nvPr/>
        </p:nvSpPr>
        <p:spPr>
          <a:xfrm rot="10800000" flipV="1">
            <a:off x="5315578"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3B352458-830D-5730-8284-C9B4CE498AF2}"/>
              </a:ext>
            </a:extLst>
          </p:cNvPr>
          <p:cNvSpPr/>
          <p:nvPr/>
        </p:nvSpPr>
        <p:spPr>
          <a:xfrm rot="10800000" flipV="1">
            <a:off x="3540402"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53" name="TrackerAlphaBlue 8">
            <a:extLst>
              <a:ext uri="{FF2B5EF4-FFF2-40B4-BE49-F238E27FC236}">
                <a16:creationId xmlns:a16="http://schemas.microsoft.com/office/drawing/2014/main" id="{053C30B2-32A8-C7AD-6E48-D7F4AFAB000E}"/>
              </a:ext>
            </a:extLst>
          </p:cNvPr>
          <p:cNvSpPr>
            <a:spLocks/>
          </p:cNvSpPr>
          <p:nvPr>
            <p:custDataLst>
              <p:tags r:id="rId5"/>
            </p:custDataLst>
          </p:nvPr>
        </p:nvSpPr>
        <p:spPr>
          <a:xfrm>
            <a:off x="9532794" y="1747191"/>
            <a:ext cx="568455" cy="552358"/>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4" name="TextBox 53">
            <a:extLst>
              <a:ext uri="{FF2B5EF4-FFF2-40B4-BE49-F238E27FC236}">
                <a16:creationId xmlns:a16="http://schemas.microsoft.com/office/drawing/2014/main" id="{1A579F06-CD8E-E451-E62A-7E5F220AA2AC}"/>
              </a:ext>
            </a:extLst>
          </p:cNvPr>
          <p:cNvSpPr txBox="1"/>
          <p:nvPr/>
        </p:nvSpPr>
        <p:spPr>
          <a:xfrm>
            <a:off x="647999" y="1716410"/>
            <a:ext cx="1685679" cy="215444"/>
          </a:xfrm>
          <a:prstGeom prst="rect">
            <a:avLst/>
          </a:prstGeom>
        </p:spPr>
        <p:txBody>
          <a:bodyPr vert="horz" wrap="square" lIns="0" tIns="0" rIns="0" bIns="0" rtlCol="0" anchor="t" anchorCtr="0">
            <a:spAutoFit/>
          </a:bodyPr>
          <a:lstStyle>
            <a:defPPr>
              <a:defRPr lang="en-US"/>
            </a:defPPr>
            <a:lvl1pPr lvl="0" indent="0">
              <a:lnSpc>
                <a:spcPct val="100000"/>
              </a:lnSpc>
              <a:spcBef>
                <a:spcPts val="300"/>
              </a:spcBef>
              <a:spcAft>
                <a:spcPts val="300"/>
              </a:spcAft>
              <a:buClr>
                <a:schemeClr val="tx1"/>
              </a:buClr>
              <a:buSzPct val="100000"/>
              <a:buFont typeface="Segoe UI" panose="020B0502040204020203" pitchFamily="34" charset="0"/>
              <a:buChar char="​"/>
              <a:defRPr sz="1400" b="1">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sz="160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sz="160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sz="160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Customer journey</a:t>
            </a:r>
          </a:p>
        </p:txBody>
      </p:sp>
      <p:pic>
        <p:nvPicPr>
          <p:cNvPr id="55" name="Picture 54">
            <a:extLst>
              <a:ext uri="{FF2B5EF4-FFF2-40B4-BE49-F238E27FC236}">
                <a16:creationId xmlns:a16="http://schemas.microsoft.com/office/drawing/2014/main" id="{0C995030-F477-E4F7-B2AE-493600D5C73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317754" y="1849634"/>
            <a:ext cx="347472" cy="347472"/>
          </a:xfrm>
          <a:prstGeom prst="rect">
            <a:avLst/>
          </a:prstGeom>
        </p:spPr>
      </p:pic>
      <p:pic>
        <p:nvPicPr>
          <p:cNvPr id="56" name="CustomIcon">
            <a:extLst>
              <a:ext uri="{FF2B5EF4-FFF2-40B4-BE49-F238E27FC236}">
                <a16:creationId xmlns:a16="http://schemas.microsoft.com/office/drawing/2014/main" id="{AD27566F-F94C-48F2-F847-6C6D10B13F34}"/>
              </a:ext>
            </a:extLst>
          </p:cNvPr>
          <p:cNvPicPr>
            <a:picLocks/>
          </p:cNvPicPr>
          <p:nvPr>
            <p:custDataLst>
              <p:tags r:id="rId6"/>
            </p:custDataLst>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866484" y="1848010"/>
            <a:ext cx="350720" cy="350720"/>
          </a:xfrm>
          <a:prstGeom prst="rect">
            <a:avLst/>
          </a:prstGeom>
        </p:spPr>
      </p:pic>
      <p:pic>
        <p:nvPicPr>
          <p:cNvPr id="57" name="Picture 56">
            <a:extLst>
              <a:ext uri="{FF2B5EF4-FFF2-40B4-BE49-F238E27FC236}">
                <a16:creationId xmlns:a16="http://schemas.microsoft.com/office/drawing/2014/main" id="{2FF3E978-1A63-223E-A076-C5F31C1C7F9B}"/>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092931" y="1849634"/>
            <a:ext cx="347472" cy="347472"/>
          </a:xfrm>
          <a:prstGeom prst="rect">
            <a:avLst/>
          </a:prstGeom>
        </p:spPr>
      </p:pic>
      <p:pic>
        <p:nvPicPr>
          <p:cNvPr id="58" name="Picture 57">
            <a:extLst>
              <a:ext uri="{FF2B5EF4-FFF2-40B4-BE49-F238E27FC236}">
                <a16:creationId xmlns:a16="http://schemas.microsoft.com/office/drawing/2014/main" id="{C9C79A75-F34A-F062-B3B0-F83BD62C1A31}"/>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643285" y="1849634"/>
            <a:ext cx="347472" cy="347472"/>
          </a:xfrm>
          <a:prstGeom prst="rect">
            <a:avLst/>
          </a:prstGeom>
        </p:spPr>
      </p:pic>
      <p:sp>
        <p:nvSpPr>
          <p:cNvPr id="2" name="Title 1">
            <a:extLst>
              <a:ext uri="{FF2B5EF4-FFF2-40B4-BE49-F238E27FC236}">
                <a16:creationId xmlns:a16="http://schemas.microsoft.com/office/drawing/2014/main" id="{6AD6693B-3DBB-3ED5-79EE-E82FDF1EFC7D}"/>
              </a:ext>
            </a:extLst>
          </p:cNvPr>
          <p:cNvSpPr>
            <a:spLocks noGrp="1"/>
          </p:cNvSpPr>
          <p:nvPr>
            <p:ph type="title"/>
          </p:nvPr>
        </p:nvSpPr>
        <p:spPr/>
        <p:txBody>
          <a:bodyPr>
            <a:normAutofit/>
          </a:bodyPr>
          <a:lstStyle/>
          <a:p>
            <a:r>
              <a:rPr lang="en-GB"/>
              <a:t>Two key success factors need to be in place to capture value: generate traffic and ensure a seamless experience (II/II)</a:t>
            </a:r>
            <a:endParaRPr lang="en-US"/>
          </a:p>
        </p:txBody>
      </p:sp>
      <p:sp>
        <p:nvSpPr>
          <p:cNvPr id="3" name="Slide Number Placeholder 2">
            <a:extLst>
              <a:ext uri="{FF2B5EF4-FFF2-40B4-BE49-F238E27FC236}">
                <a16:creationId xmlns:a16="http://schemas.microsoft.com/office/drawing/2014/main" id="{D2066321-6823-3FED-A84A-D4E426C9F4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244</a:t>
            </a:fld>
            <a:endParaRPr lang="en-GB"/>
          </a:p>
        </p:txBody>
      </p:sp>
      <p:sp>
        <p:nvSpPr>
          <p:cNvPr id="5" name="TrackerNumBlue 17">
            <a:extLst>
              <a:ext uri="{FF2B5EF4-FFF2-40B4-BE49-F238E27FC236}">
                <a16:creationId xmlns:a16="http://schemas.microsoft.com/office/drawing/2014/main" id="{C90295A0-8E3B-8E63-EFA1-233234A13386}"/>
              </a:ext>
            </a:extLst>
          </p:cNvPr>
          <p:cNvSpPr>
            <a:spLocks/>
          </p:cNvSpPr>
          <p:nvPr>
            <p:custDataLst>
              <p:tags r:id="rId7"/>
            </p:custDataLst>
          </p:nvPr>
        </p:nvSpPr>
        <p:spPr>
          <a:xfrm>
            <a:off x="648000" y="4232303"/>
            <a:ext cx="273110" cy="273110"/>
          </a:xfrm>
          <a:prstGeom prst="ellipse">
            <a:avLst/>
          </a:prstGeom>
          <a:solidFill>
            <a:schemeClr val="accent2"/>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rPr>
              <a:t>2</a:t>
            </a:r>
          </a:p>
        </p:txBody>
      </p:sp>
      <p:sp>
        <p:nvSpPr>
          <p:cNvPr id="6" name="TrackerNumBlue 17">
            <a:extLst>
              <a:ext uri="{FF2B5EF4-FFF2-40B4-BE49-F238E27FC236}">
                <a16:creationId xmlns:a16="http://schemas.microsoft.com/office/drawing/2014/main" id="{B6D7BC60-6C60-F8B5-27C2-8BF55626979E}"/>
              </a:ext>
            </a:extLst>
          </p:cNvPr>
          <p:cNvSpPr>
            <a:spLocks/>
          </p:cNvSpPr>
          <p:nvPr>
            <p:custDataLst>
              <p:tags r:id="rId8"/>
            </p:custDataLst>
          </p:nvPr>
        </p:nvSpPr>
        <p:spPr>
          <a:xfrm>
            <a:off x="2075657" y="2703423"/>
            <a:ext cx="273110" cy="273110"/>
          </a:xfrm>
          <a:prstGeom prst="ellipse">
            <a:avLst/>
          </a:prstGeom>
          <a:solidFill>
            <a:schemeClr val="accent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rPr>
              <a:t>1</a:t>
            </a:r>
          </a:p>
        </p:txBody>
      </p:sp>
      <p:sp>
        <p:nvSpPr>
          <p:cNvPr id="7" name="TrackerNumBlue 17">
            <a:extLst>
              <a:ext uri="{FF2B5EF4-FFF2-40B4-BE49-F238E27FC236}">
                <a16:creationId xmlns:a16="http://schemas.microsoft.com/office/drawing/2014/main" id="{CBEB4C80-AC1E-1F2B-EF30-5DAF35175406}"/>
              </a:ext>
            </a:extLst>
          </p:cNvPr>
          <p:cNvSpPr>
            <a:spLocks/>
          </p:cNvSpPr>
          <p:nvPr>
            <p:custDataLst>
              <p:tags r:id="rId9"/>
            </p:custDataLst>
          </p:nvPr>
        </p:nvSpPr>
        <p:spPr>
          <a:xfrm>
            <a:off x="2900599" y="2703423"/>
            <a:ext cx="273110" cy="273110"/>
          </a:xfrm>
          <a:prstGeom prst="ellipse">
            <a:avLst/>
          </a:prstGeom>
          <a:solidFill>
            <a:schemeClr val="accent2"/>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rPr>
              <a:t>2</a:t>
            </a:r>
          </a:p>
        </p:txBody>
      </p:sp>
      <p:cxnSp>
        <p:nvCxnSpPr>
          <p:cNvPr id="31" name="LineBasicStrong 5">
            <a:extLst>
              <a:ext uri="{FF2B5EF4-FFF2-40B4-BE49-F238E27FC236}">
                <a16:creationId xmlns:a16="http://schemas.microsoft.com/office/drawing/2014/main" id="{C0ED1D22-8B29-DADA-A9D7-3268613436CC}"/>
              </a:ext>
            </a:extLst>
          </p:cNvPr>
          <p:cNvCxnSpPr>
            <a:cxnSpLocks/>
          </p:cNvCxnSpPr>
          <p:nvPr>
            <p:custDataLst>
              <p:tags r:id="rId10"/>
            </p:custDataLst>
          </p:nvPr>
        </p:nvCxnSpPr>
        <p:spPr>
          <a:xfrm>
            <a:off x="2075657" y="3362954"/>
            <a:ext cx="600868" cy="0"/>
          </a:xfrm>
          <a:prstGeom prst="straightConnector1">
            <a:avLst/>
          </a:prstGeom>
          <a:noFill/>
          <a:ln w="19050" cap="flat" cmpd="sng" algn="ctr">
            <a:solidFill>
              <a:srgbClr val="001965"/>
            </a:solidFill>
            <a:prstDash val="solid"/>
            <a:miter lim="800000"/>
            <a:headEnd type="none" w="med" len="med"/>
            <a:tailEnd type="triangle" w="med" len="med"/>
          </a:ln>
          <a:effectLst/>
        </p:spPr>
      </p:cxnSp>
      <p:sp>
        <p:nvSpPr>
          <p:cNvPr id="34" name="TextBox 33">
            <a:extLst>
              <a:ext uri="{FF2B5EF4-FFF2-40B4-BE49-F238E27FC236}">
                <a16:creationId xmlns:a16="http://schemas.microsoft.com/office/drawing/2014/main" id="{CDABEF13-CE34-3015-4741-8344CC99072A}"/>
              </a:ext>
            </a:extLst>
          </p:cNvPr>
          <p:cNvSpPr txBox="1"/>
          <p:nvPr/>
        </p:nvSpPr>
        <p:spPr>
          <a:xfrm>
            <a:off x="2075657" y="3085283"/>
            <a:ext cx="419538" cy="184666"/>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Traffic</a:t>
            </a:r>
          </a:p>
        </p:txBody>
      </p:sp>
      <p:sp>
        <p:nvSpPr>
          <p:cNvPr id="35" name="TextBox 34">
            <a:extLst>
              <a:ext uri="{FF2B5EF4-FFF2-40B4-BE49-F238E27FC236}">
                <a16:creationId xmlns:a16="http://schemas.microsoft.com/office/drawing/2014/main" id="{9ADBBE5F-4016-3727-5510-0EE2D346E0F2}"/>
              </a:ext>
            </a:extLst>
          </p:cNvPr>
          <p:cNvSpPr txBox="1"/>
          <p:nvPr/>
        </p:nvSpPr>
        <p:spPr>
          <a:xfrm>
            <a:off x="2900599" y="3044425"/>
            <a:ext cx="1011584" cy="5539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chemeClr val="accent2"/>
                </a:solidFill>
                <a:effectLst/>
                <a:uLnTx/>
                <a:uFillTx/>
                <a:latin typeface="Arial" panose="020B0604020202020204" pitchFamily="34" charset="0"/>
                <a:ea typeface="+mn-ea"/>
              </a:rPr>
              <a:t>Funnel conversion rate</a:t>
            </a:r>
          </a:p>
        </p:txBody>
      </p:sp>
      <p:cxnSp>
        <p:nvCxnSpPr>
          <p:cNvPr id="36" name="LineBasicImpact 37">
            <a:extLst>
              <a:ext uri="{FF2B5EF4-FFF2-40B4-BE49-F238E27FC236}">
                <a16:creationId xmlns:a16="http://schemas.microsoft.com/office/drawing/2014/main" id="{A5B7F185-A4F3-5169-C901-FCC2B9F01350}"/>
              </a:ext>
            </a:extLst>
          </p:cNvPr>
          <p:cNvCxnSpPr>
            <a:cxnSpLocks/>
          </p:cNvCxnSpPr>
          <p:nvPr>
            <p:custDataLst>
              <p:tags r:id="rId11"/>
            </p:custDataLst>
          </p:nvPr>
        </p:nvCxnSpPr>
        <p:spPr>
          <a:xfrm>
            <a:off x="648000" y="4059668"/>
            <a:ext cx="10896000"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1DF23FB-A9B0-501D-F95F-48B89F77869A}"/>
              </a:ext>
            </a:extLst>
          </p:cNvPr>
          <p:cNvSpPr txBox="1"/>
          <p:nvPr/>
        </p:nvSpPr>
        <p:spPr>
          <a:xfrm>
            <a:off x="1010370" y="4279928"/>
            <a:ext cx="10533630" cy="149271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buClr>
                <a:srgbClr val="001965"/>
              </a:buClr>
              <a:defRPr/>
            </a:pPr>
            <a:r>
              <a:rPr lang="en-IN" sz="1200" b="1">
                <a:solidFill>
                  <a:schemeClr val="tx2">
                    <a:lumMod val="10000"/>
                  </a:schemeClr>
                </a:solidFill>
                <a:latin typeface="Arial" panose="020B0604020202020204" pitchFamily="34" charset="0"/>
              </a:rPr>
              <a:t>There are 2 key type of activities to ensure a seamless experience:</a:t>
            </a:r>
          </a:p>
          <a:p>
            <a:pPr lvl="0">
              <a:buClr>
                <a:srgbClr val="001965"/>
              </a:buClr>
              <a:defRPr/>
            </a:pPr>
            <a:r>
              <a:rPr lang="en-IN" sz="1000" b="1">
                <a:solidFill>
                  <a:schemeClr val="tx2">
                    <a:lumMod val="10000"/>
                  </a:schemeClr>
                </a:solidFill>
                <a:latin typeface="Arial" panose="020B0604020202020204" pitchFamily="34" charset="0"/>
              </a:rPr>
              <a:t>Run additional and localized user research </a:t>
            </a:r>
            <a:r>
              <a:rPr lang="en-IN" sz="1000">
                <a:solidFill>
                  <a:schemeClr val="tx2">
                    <a:lumMod val="10000"/>
                  </a:schemeClr>
                </a:solidFill>
                <a:latin typeface="Arial" panose="020B0604020202020204" pitchFamily="34" charset="0"/>
              </a:rPr>
              <a:t>to ensure that the solution includes the right elements delivered with the right way</a:t>
            </a:r>
          </a:p>
          <a:p>
            <a:pPr lvl="0">
              <a:buClr>
                <a:srgbClr val="001965"/>
              </a:buClr>
              <a:defRPr/>
            </a:pPr>
            <a:r>
              <a:rPr lang="en-IN" sz="1000" i="1">
                <a:solidFill>
                  <a:schemeClr val="tx2">
                    <a:lumMod val="10000"/>
                  </a:schemeClr>
                </a:solidFill>
                <a:latin typeface="Arial" panose="020B0604020202020204" pitchFamily="34" charset="0"/>
              </a:rPr>
              <a:t>E.g. in user interviews, top ranked value propositions are personalized approach, sales reps to explain next steps and help set expectations</a:t>
            </a:r>
          </a:p>
          <a:p>
            <a:pPr lvl="0">
              <a:buClr>
                <a:srgbClr val="001965"/>
              </a:buClr>
              <a:defRPr/>
            </a:pPr>
            <a:endParaRPr lang="en-IN" sz="1000">
              <a:solidFill>
                <a:schemeClr val="tx2">
                  <a:lumMod val="10000"/>
                </a:schemeClr>
              </a:solidFill>
              <a:latin typeface="Arial" panose="020B0604020202020204" pitchFamily="34" charset="0"/>
            </a:endParaRPr>
          </a:p>
          <a:p>
            <a:pPr lvl="0">
              <a:buClr>
                <a:srgbClr val="001965"/>
              </a:buClr>
              <a:defRPr/>
            </a:pPr>
            <a:r>
              <a:rPr lang="en-IN" sz="1000" b="1">
                <a:solidFill>
                  <a:schemeClr val="tx2">
                    <a:lumMod val="10000"/>
                  </a:schemeClr>
                </a:solidFill>
                <a:latin typeface="Arial" panose="020B0604020202020204" pitchFamily="34" charset="0"/>
              </a:rPr>
              <a:t>Test and iterate </a:t>
            </a:r>
            <a:r>
              <a:rPr lang="en-IN" sz="1000">
                <a:solidFill>
                  <a:schemeClr val="tx2">
                    <a:lumMod val="10000"/>
                  </a:schemeClr>
                </a:solidFill>
                <a:latin typeface="Arial" panose="020B0604020202020204" pitchFamily="34" charset="0"/>
              </a:rPr>
              <a:t>in the development phase, continuously </a:t>
            </a:r>
            <a:r>
              <a:rPr lang="en-IN" sz="1000" b="1">
                <a:solidFill>
                  <a:schemeClr val="tx2">
                    <a:lumMod val="10000"/>
                  </a:schemeClr>
                </a:solidFill>
                <a:latin typeface="Arial" panose="020B0604020202020204" pitchFamily="34" charset="0"/>
              </a:rPr>
              <a:t>run data-driven experiments </a:t>
            </a:r>
            <a:r>
              <a:rPr lang="en-IN" sz="1000">
                <a:solidFill>
                  <a:schemeClr val="tx2">
                    <a:lumMod val="10000"/>
                  </a:schemeClr>
                </a:solidFill>
                <a:latin typeface="Arial" panose="020B0604020202020204" pitchFamily="34" charset="0"/>
              </a:rPr>
              <a:t>to refine the customer journey and address leakages </a:t>
            </a:r>
            <a:br>
              <a:rPr lang="en-IN" sz="1000">
                <a:solidFill>
                  <a:schemeClr val="tx2">
                    <a:lumMod val="10000"/>
                  </a:schemeClr>
                </a:solidFill>
                <a:latin typeface="Arial" panose="020B0604020202020204" pitchFamily="34" charset="0"/>
              </a:rPr>
            </a:br>
            <a:r>
              <a:rPr lang="en-IN" sz="1000">
                <a:solidFill>
                  <a:schemeClr val="tx2">
                    <a:lumMod val="10000"/>
                  </a:schemeClr>
                </a:solidFill>
                <a:latin typeface="Arial" panose="020B0604020202020204" pitchFamily="34" charset="0"/>
              </a:rPr>
              <a:t>(e.g. deep links vs normal links)</a:t>
            </a:r>
          </a:p>
          <a:p>
            <a:pPr lvl="0">
              <a:buClr>
                <a:srgbClr val="001965"/>
              </a:buClr>
              <a:defRPr/>
            </a:pPr>
            <a:r>
              <a:rPr lang="en-IN" sz="1000" i="1">
                <a:solidFill>
                  <a:schemeClr val="tx2">
                    <a:lumMod val="10000"/>
                  </a:schemeClr>
                </a:solidFill>
                <a:latin typeface="Arial" panose="020B0604020202020204" pitchFamily="34" charset="0"/>
              </a:rPr>
              <a:t>E.g. in 2019 [sanitized]</a:t>
            </a:r>
          </a:p>
        </p:txBody>
      </p:sp>
    </p:spTree>
    <p:extLst>
      <p:ext uri="{BB962C8B-B14F-4D97-AF65-F5344CB8AC3E}">
        <p14:creationId xmlns:p14="http://schemas.microsoft.com/office/powerpoint/2010/main" val="269642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60F509-4298-C72A-DCDA-000996E90928}"/>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3E51A202-502E-EB8B-77B7-EC136EC1DEDA}"/>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F24DAD8-0A8D-144F-AE7C-C0F3CF879725}" type="slidenum">
              <a:rPr kumimoji="0" lang="en-US"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245</a:t>
            </a:fld>
            <a:endParaRPr kumimoji="0" lang="en-US" sz="900" b="0" i="0" u="none" strike="noStrike" kern="0" cap="none" spc="0" normalizeH="0" baseline="0" noProof="0">
              <a:ln>
                <a:noFill/>
              </a:ln>
              <a:solidFill>
                <a:srgbClr val="062032"/>
              </a:solidFill>
              <a:effectLst/>
              <a:uLnTx/>
              <a:uFillTx/>
              <a:latin typeface="Arial" panose="020B0604020202020204" pitchFamily="34" charset="0"/>
              <a:cs typeface="Arial" panose="020B0604020202020204" pitchFamily="34" charset="0"/>
              <a:sym typeface="Arial"/>
            </a:endParaRPr>
          </a:p>
        </p:txBody>
      </p:sp>
      <p:sp>
        <p:nvSpPr>
          <p:cNvPr id="2" name="TextBox 1">
            <a:extLst>
              <a:ext uri="{FF2B5EF4-FFF2-40B4-BE49-F238E27FC236}">
                <a16:creationId xmlns:a16="http://schemas.microsoft.com/office/drawing/2014/main" id="{67556963-2A5F-6DFB-EFE9-C6CF539FE832}"/>
              </a:ext>
            </a:extLst>
          </p:cNvPr>
          <p:cNvSpPr txBox="1">
            <a:spLocks/>
          </p:cNvSpPr>
          <p:nvPr/>
        </p:nvSpPr>
        <p:spPr>
          <a:xfrm>
            <a:off x="606470" y="3801012"/>
            <a:ext cx="3328599" cy="92333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FFFFFF"/>
              </a:buClr>
              <a:buSzTx/>
              <a:buFont typeface="Segoe UI" panose="020B0502040204020203" pitchFamily="34" charset="0"/>
              <a:buChar char="​"/>
              <a:tabLst/>
              <a:defRPr/>
            </a:pPr>
            <a:r>
              <a:rPr kumimoji="0" lang="en-US" sz="2000" b="0" i="0" u="none" strike="noStrike" kern="1200" cap="none" spc="0" normalizeH="0" baseline="0" noProof="0">
                <a:ln>
                  <a:noFill/>
                </a:ln>
                <a:solidFill>
                  <a:srgbClr val="061F32"/>
                </a:solidFill>
                <a:effectLst/>
                <a:uLnTx/>
                <a:uFillTx/>
                <a:latin typeface="Arial"/>
                <a:ea typeface="+mn-ea"/>
                <a:cs typeface="Arial" panose="020B0604020202020204" pitchFamily="34" charset="0"/>
                <a:sym typeface="Arial"/>
              </a:rPr>
              <a:t>Digital disruption is happening in the </a:t>
            </a:r>
            <a:br>
              <a:rPr kumimoji="0" lang="en-US" sz="2000" b="0" i="0" u="none" strike="noStrike" kern="1200" cap="none" spc="0" normalizeH="0" baseline="0" noProof="0">
                <a:ln>
                  <a:noFill/>
                </a:ln>
                <a:solidFill>
                  <a:srgbClr val="061F32"/>
                </a:solidFill>
                <a:effectLst/>
                <a:uLnTx/>
                <a:uFillTx/>
                <a:latin typeface="Arial"/>
                <a:ea typeface="+mn-ea"/>
                <a:cs typeface="Arial" panose="020B0604020202020204" pitchFamily="34" charset="0"/>
                <a:sym typeface="Arial"/>
              </a:rPr>
            </a:br>
            <a:r>
              <a:rPr kumimoji="0" lang="en-US" sz="2000" b="0" i="0" u="none" strike="noStrike" kern="1200" cap="none" spc="0" normalizeH="0" baseline="0" noProof="0">
                <a:ln>
                  <a:noFill/>
                </a:ln>
                <a:solidFill>
                  <a:srgbClr val="061F32"/>
                </a:solidFill>
                <a:effectLst/>
                <a:uLnTx/>
                <a:uFillTx/>
                <a:latin typeface="Arial"/>
                <a:ea typeface="+mn-ea"/>
                <a:cs typeface="Arial" panose="020B0604020202020204" pitchFamily="34" charset="0"/>
                <a:sym typeface="Arial"/>
              </a:rPr>
              <a:t>[sanitized] space</a:t>
            </a:r>
          </a:p>
        </p:txBody>
      </p:sp>
      <p:sp>
        <p:nvSpPr>
          <p:cNvPr id="3" name="TextBox 2">
            <a:extLst>
              <a:ext uri="{FF2B5EF4-FFF2-40B4-BE49-F238E27FC236}">
                <a16:creationId xmlns:a16="http://schemas.microsoft.com/office/drawing/2014/main" id="{1479927A-DD45-E05E-CD11-115603206B0C}"/>
              </a:ext>
            </a:extLst>
          </p:cNvPr>
          <p:cNvSpPr txBox="1">
            <a:spLocks/>
          </p:cNvSpPr>
          <p:nvPr/>
        </p:nvSpPr>
        <p:spPr>
          <a:xfrm>
            <a:off x="4390170" y="3801012"/>
            <a:ext cx="3328599" cy="1231106"/>
          </a:xfrm>
          <a:prstGeom prst="rect">
            <a:avLst/>
          </a:prstGeom>
        </p:spPr>
        <p:txBody>
          <a:bodyPr vert="horz" wrap="square" lIns="0" tIns="0" rIns="0" bIns="0" rtlCol="0" anchor="t" anchorCtr="0">
            <a:noAutofit/>
          </a:bodyPr>
          <a:lstStyle>
            <a:defPPr>
              <a:defRPr lang="en-US"/>
            </a:defPPr>
            <a:lvl1pPr lvl="0" indent="0">
              <a:lnSpc>
                <a:spcPct val="100000"/>
              </a:lnSpc>
              <a:spcBef>
                <a:spcPts val="300"/>
              </a:spcBef>
              <a:spcAft>
                <a:spcPts val="300"/>
              </a:spcAft>
              <a:buFont typeface="Segoe UI" panose="020B0502040204020203" pitchFamily="34" charset="0"/>
              <a:buChar char="​"/>
              <a:defRPr sz="1600">
                <a:solidFill>
                  <a:schemeClr val="accent6"/>
                </a:solidFill>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i="0" u="none" strike="noStrike" kern="1200" cap="none" spc="0" normalizeH="0" baseline="0" noProof="0">
                <a:ln>
                  <a:noFill/>
                </a:ln>
                <a:solidFill>
                  <a:srgbClr val="061F32"/>
                </a:solidFill>
                <a:effectLst/>
                <a:uLnTx/>
                <a:uFillTx/>
                <a:latin typeface="Arial"/>
                <a:ea typeface="+mn-ea"/>
                <a:cs typeface="Arial"/>
                <a:sym typeface="Arial"/>
              </a:rPr>
              <a:t>There are several attractive options for [Telco] to play </a:t>
            </a:r>
            <a:br>
              <a:rPr kumimoji="0" lang="en-US" sz="2000" i="0" u="none" strike="noStrike" kern="1200" cap="none" spc="0" normalizeH="0" baseline="0" noProof="0">
                <a:ln>
                  <a:noFill/>
                </a:ln>
                <a:solidFill>
                  <a:srgbClr val="061F32"/>
                </a:solidFill>
                <a:effectLst/>
                <a:uLnTx/>
                <a:uFillTx/>
                <a:latin typeface="Arial"/>
                <a:ea typeface="+mn-ea"/>
                <a:cs typeface="Arial"/>
                <a:sym typeface="Arial"/>
              </a:rPr>
            </a:br>
            <a:r>
              <a:rPr kumimoji="0" lang="en-US" sz="2000" i="0" u="none" strike="noStrike" kern="1200" cap="none" spc="0" normalizeH="0" baseline="0" noProof="0">
                <a:ln>
                  <a:noFill/>
                </a:ln>
                <a:solidFill>
                  <a:srgbClr val="061F32"/>
                </a:solidFill>
                <a:effectLst/>
                <a:uLnTx/>
                <a:uFillTx/>
                <a:latin typeface="Arial"/>
                <a:ea typeface="+mn-ea"/>
                <a:cs typeface="Arial"/>
                <a:sym typeface="Arial"/>
              </a:rPr>
              <a:t>in the digital space</a:t>
            </a:r>
          </a:p>
        </p:txBody>
      </p:sp>
      <p:sp>
        <p:nvSpPr>
          <p:cNvPr id="15" name="TextBox 14">
            <a:extLst>
              <a:ext uri="{FF2B5EF4-FFF2-40B4-BE49-F238E27FC236}">
                <a16:creationId xmlns:a16="http://schemas.microsoft.com/office/drawing/2014/main" id="{30FB2AB5-9315-A8A6-9DEC-49713691CD6F}"/>
              </a:ext>
            </a:extLst>
          </p:cNvPr>
          <p:cNvSpPr txBox="1">
            <a:spLocks/>
          </p:cNvSpPr>
          <p:nvPr/>
        </p:nvSpPr>
        <p:spPr>
          <a:xfrm>
            <a:off x="8055620" y="3801012"/>
            <a:ext cx="3565101" cy="123110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2000" b="1" i="0" u="none" strike="noStrike" kern="1200" cap="none" spc="0" normalizeH="0" baseline="0" noProof="0">
                <a:ln>
                  <a:noFill/>
                </a:ln>
                <a:solidFill>
                  <a:srgbClr val="000000"/>
                </a:solidFill>
                <a:effectLst/>
                <a:uLnTx/>
                <a:uFillTx/>
                <a:latin typeface="Arial"/>
                <a:ea typeface="+mn-ea"/>
                <a:cs typeface="Arial" panose="020B0604020202020204" pitchFamily="34" charset="0"/>
                <a:sym typeface="Arial"/>
              </a:rPr>
              <a:t>[Telco] needs to act fast to ensure first mover advantage and competitive edge</a:t>
            </a:r>
          </a:p>
        </p:txBody>
      </p:sp>
      <p:sp>
        <p:nvSpPr>
          <p:cNvPr id="16" name="Oval 15">
            <a:extLst>
              <a:ext uri="{FF2B5EF4-FFF2-40B4-BE49-F238E27FC236}">
                <a16:creationId xmlns:a16="http://schemas.microsoft.com/office/drawing/2014/main" id="{D61B51A2-9AAB-D5F7-9711-7097F952F9B7}"/>
              </a:ext>
            </a:extLst>
          </p:cNvPr>
          <p:cNvSpPr/>
          <p:nvPr/>
        </p:nvSpPr>
        <p:spPr>
          <a:xfrm>
            <a:off x="1653044" y="2303384"/>
            <a:ext cx="1235453" cy="1235453"/>
          </a:xfrm>
          <a:prstGeom prst="ellipse">
            <a:avLst/>
          </a:prstGeom>
          <a:noFill/>
          <a:ln w="190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7" name="Oval 16">
            <a:extLst>
              <a:ext uri="{FF2B5EF4-FFF2-40B4-BE49-F238E27FC236}">
                <a16:creationId xmlns:a16="http://schemas.microsoft.com/office/drawing/2014/main" id="{F48FF23D-782F-D558-CC67-FC4F980496FF}"/>
              </a:ext>
            </a:extLst>
          </p:cNvPr>
          <p:cNvSpPr/>
          <p:nvPr/>
        </p:nvSpPr>
        <p:spPr>
          <a:xfrm>
            <a:off x="5436744" y="2303384"/>
            <a:ext cx="1235453" cy="1235453"/>
          </a:xfrm>
          <a:prstGeom prst="ellipse">
            <a:avLst/>
          </a:prstGeom>
          <a:noFill/>
          <a:ln w="190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8" name="Oval 17">
            <a:extLst>
              <a:ext uri="{FF2B5EF4-FFF2-40B4-BE49-F238E27FC236}">
                <a16:creationId xmlns:a16="http://schemas.microsoft.com/office/drawing/2014/main" id="{978C6595-5357-79A6-AE53-FE68F08A4F80}"/>
              </a:ext>
            </a:extLst>
          </p:cNvPr>
          <p:cNvSpPr/>
          <p:nvPr/>
        </p:nvSpPr>
        <p:spPr>
          <a:xfrm>
            <a:off x="9220445" y="2303384"/>
            <a:ext cx="1235453" cy="1235453"/>
          </a:xfrm>
          <a:prstGeom prst="ellipse">
            <a:avLst/>
          </a:prstGeom>
          <a:solidFill>
            <a:schemeClr val="tx1"/>
          </a:solidFill>
          <a:ln w="1905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Arial"/>
              <a:ea typeface="+mn-ea"/>
              <a:cs typeface="Arial"/>
              <a:sym typeface="Arial"/>
            </a:endParaRPr>
          </a:p>
        </p:txBody>
      </p:sp>
      <p:pic>
        <p:nvPicPr>
          <p:cNvPr id="22" name="Picture 21">
            <a:extLst>
              <a:ext uri="{FF2B5EF4-FFF2-40B4-BE49-F238E27FC236}">
                <a16:creationId xmlns:a16="http://schemas.microsoft.com/office/drawing/2014/main" id="{3F674221-002F-47E6-0E5E-72EC8F285748}"/>
              </a:ext>
            </a:extLst>
          </p:cNvPr>
          <p:cNvPicPr>
            <a:picLocks noChangeAspect="1"/>
          </p:cNvPicPr>
          <p:nvPr/>
        </p:nvPicPr>
        <p:blipFill>
          <a:blip r:embed="rId3"/>
          <a:stretch>
            <a:fillRect/>
          </a:stretch>
        </p:blipFill>
        <p:spPr>
          <a:xfrm>
            <a:off x="1984570" y="2634910"/>
            <a:ext cx="572400" cy="572400"/>
          </a:xfrm>
          <a:prstGeom prst="rect">
            <a:avLst/>
          </a:prstGeom>
        </p:spPr>
      </p:pic>
      <p:pic>
        <p:nvPicPr>
          <p:cNvPr id="6" name="Picture 5">
            <a:extLst>
              <a:ext uri="{FF2B5EF4-FFF2-40B4-BE49-F238E27FC236}">
                <a16:creationId xmlns:a16="http://schemas.microsoft.com/office/drawing/2014/main" id="{B1343CA1-9F66-CAF0-4E52-8D24F138DB73}"/>
              </a:ext>
            </a:extLst>
          </p:cNvPr>
          <p:cNvPicPr>
            <a:picLocks noChangeAspect="1"/>
          </p:cNvPicPr>
          <p:nvPr/>
        </p:nvPicPr>
        <p:blipFill>
          <a:blip r:embed="rId4"/>
          <a:stretch>
            <a:fillRect/>
          </a:stretch>
        </p:blipFill>
        <p:spPr>
          <a:xfrm>
            <a:off x="5768720" y="2635360"/>
            <a:ext cx="571500" cy="571500"/>
          </a:xfrm>
          <a:prstGeom prst="rect">
            <a:avLst/>
          </a:prstGeom>
        </p:spPr>
      </p:pic>
      <p:pic>
        <p:nvPicPr>
          <p:cNvPr id="7" name="Picture 6">
            <a:extLst>
              <a:ext uri="{FF2B5EF4-FFF2-40B4-BE49-F238E27FC236}">
                <a16:creationId xmlns:a16="http://schemas.microsoft.com/office/drawing/2014/main" id="{7FE6BAE7-81BE-582B-0E4D-F79443558B52}"/>
              </a:ext>
            </a:extLst>
          </p:cNvPr>
          <p:cNvPicPr>
            <a:picLocks noChangeAspect="1"/>
          </p:cNvPicPr>
          <p:nvPr/>
        </p:nvPicPr>
        <p:blipFill>
          <a:blip r:embed="rId5"/>
          <a:stretch>
            <a:fillRect/>
          </a:stretch>
        </p:blipFill>
        <p:spPr>
          <a:xfrm>
            <a:off x="9552421" y="2635360"/>
            <a:ext cx="571500" cy="571500"/>
          </a:xfrm>
          <a:prstGeom prst="rect">
            <a:avLst/>
          </a:prstGeom>
        </p:spPr>
      </p:pic>
    </p:spTree>
    <p:extLst>
      <p:ext uri="{BB962C8B-B14F-4D97-AF65-F5344CB8AC3E}">
        <p14:creationId xmlns:p14="http://schemas.microsoft.com/office/powerpoint/2010/main" val="13106249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79DD66B-9328-C6DA-6E90-4470795BEA65}"/>
              </a:ext>
            </a:extLst>
          </p:cNvPr>
          <p:cNvSpPr/>
          <p:nvPr/>
        </p:nvSpPr>
        <p:spPr>
          <a:xfrm>
            <a:off x="9935800" y="6499441"/>
            <a:ext cx="1390080" cy="2914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4B983C-0898-D16A-CCAC-C11FA97E35DB}"/>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B7DABDF3-D8BA-FD0D-5ABB-1063DACEF5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246</a:t>
            </a:fld>
            <a:endParaRPr lang="en-GB"/>
          </a:p>
        </p:txBody>
      </p:sp>
      <p:sp>
        <p:nvSpPr>
          <p:cNvPr id="4" name="2. Slide Title">
            <a:extLst>
              <a:ext uri="{FF2B5EF4-FFF2-40B4-BE49-F238E27FC236}">
                <a16:creationId xmlns:a16="http://schemas.microsoft.com/office/drawing/2014/main" id="{81A1A84A-427D-0BAC-DA6E-5CD0EDBFE791}"/>
              </a:ext>
            </a:extLst>
          </p:cNvPr>
          <p:cNvSpPr txBox="1">
            <a:spLocks/>
          </p:cNvSpPr>
          <p:nvPr>
            <p:custDataLst>
              <p:tags r:id="rId1"/>
            </p:custDataLst>
          </p:nvPr>
        </p:nvSpPr>
        <p:spPr>
          <a:xfrm>
            <a:off x="648000" y="1706563"/>
            <a:ext cx="3813048" cy="1038746"/>
          </a:xfrm>
          <a:prstGeom prst="rect">
            <a:avLst/>
          </a:prstGeom>
          <a:noFill/>
          <a:ln>
            <a:noFill/>
          </a:ln>
          <a:extLst>
            <a:ext uri="{909E8E84-426E-40DD-AFC4-6F175D3DCCD1}">
              <a14:hiddenFill xmlns:a14="http://schemas.microsoft.com/office/drawing/2010/main">
                <a:solidFill>
                  <a:srgbClr val="FFFFFF"/>
                </a:solidFill>
              </a14:hiddenFill>
            </a:ext>
          </a:extLst>
        </p:spPr>
        <p:txBody>
          <a:bodyPr spcFirstLastPara="1" vert="horz" wrap="square" lIns="0" tIns="0" rIns="0" bIns="0" rtlCol="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71616"/>
              </a:buClr>
              <a:buSzPts val="1800"/>
              <a:buFont typeface="Georgia"/>
              <a:buNone/>
              <a:defRPr sz="2500" b="1" i="0" u="none" strike="noStrike" cap="none">
                <a:solidFill>
                  <a:srgbClr val="171616"/>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atin typeface="Georgia" panose="02040502050405020303" pitchFamily="18" charset="0"/>
                <a:cs typeface="Arial" panose="020B0604020202020204" pitchFamily="34" charset="0"/>
              </a:rPr>
              <a:t>Implementation roadmap: Framework for approach</a:t>
            </a:r>
          </a:p>
        </p:txBody>
      </p:sp>
      <p:sp>
        <p:nvSpPr>
          <p:cNvPr id="5" name="3. Subtitle">
            <a:extLst>
              <a:ext uri="{FF2B5EF4-FFF2-40B4-BE49-F238E27FC236}">
                <a16:creationId xmlns:a16="http://schemas.microsoft.com/office/drawing/2014/main" id="{93FA8C0E-0E74-074B-B832-663912F7E2A6}"/>
              </a:ext>
            </a:extLst>
          </p:cNvPr>
          <p:cNvSpPr txBox="1">
            <a:spLocks/>
          </p:cNvSpPr>
          <p:nvPr>
            <p:custDataLst>
              <p:tags r:id="rId2"/>
            </p:custDataLst>
          </p:nvPr>
        </p:nvSpPr>
        <p:spPr>
          <a:xfrm>
            <a:off x="648000" y="3033388"/>
            <a:ext cx="3813048" cy="861774"/>
          </a:xfrm>
          <a:prstGeom prst="rect">
            <a:avLst/>
          </a:prstGeom>
          <a:noFill/>
          <a:ln w="6350">
            <a:noFill/>
            <a:miter lim="800000"/>
          </a:ln>
        </p:spPr>
        <p:txBody>
          <a:bodyPr vert="horz" wrap="square" lIns="0" tIns="0" rIns="0" bIns="0" rtlCol="0" anchor="t">
            <a:noAutofit/>
          </a:bodyPr>
          <a:lstStyle>
            <a:lvl1pPr indent="0">
              <a:lnSpc>
                <a:spcPct val="100000"/>
              </a:lnSpc>
              <a:spcBef>
                <a:spcPts val="300"/>
              </a:spcBef>
              <a:spcAft>
                <a:spcPts val="300"/>
              </a:spcAft>
              <a:buFontTx/>
              <a:buNone/>
              <a:defRPr sz="1400" i="0" cap="all">
                <a:solidFill>
                  <a:srgbClr val="001965"/>
                </a:solidFill>
                <a:latin typeface="Apis For Office"/>
              </a:defRPr>
            </a:lvl1pPr>
            <a:lvl2pPr marL="540000" indent="-270000">
              <a:lnSpc>
                <a:spcPct val="100000"/>
              </a:lnSpc>
              <a:spcBef>
                <a:spcPts val="300"/>
              </a:spcBef>
              <a:spcAft>
                <a:spcPts val="600"/>
              </a:spcAft>
              <a:buFont typeface="Arial" panose="020B0604020202020204" pitchFamily="34" charset="0"/>
              <a:buChar char="•"/>
              <a:defRPr sz="2000">
                <a:solidFill>
                  <a:schemeClr val="tx2"/>
                </a:solidFill>
              </a:defRPr>
            </a:lvl2pPr>
            <a:lvl3pPr marL="810000" indent="-270000">
              <a:lnSpc>
                <a:spcPct val="100000"/>
              </a:lnSpc>
              <a:spcBef>
                <a:spcPts val="300"/>
              </a:spcBef>
              <a:spcAft>
                <a:spcPts val="600"/>
              </a:spcAft>
              <a:buFont typeface="Arial" panose="020B0604020202020204" pitchFamily="34" charset="0"/>
              <a:buChar char="•"/>
              <a:defRPr sz="2000">
                <a:solidFill>
                  <a:schemeClr val="tx2"/>
                </a:solidFill>
              </a:defRPr>
            </a:lvl3pPr>
            <a:lvl4pPr marL="0" indent="0">
              <a:lnSpc>
                <a:spcPct val="100000"/>
              </a:lnSpc>
              <a:spcBef>
                <a:spcPts val="1200"/>
              </a:spcBef>
              <a:spcAft>
                <a:spcPts val="1200"/>
              </a:spcAft>
              <a:buFont typeface="Arial" panose="020B0604020202020204" pitchFamily="34" charset="0"/>
              <a:buChar char="​"/>
              <a:defRPr sz="2000" b="1">
                <a:solidFill>
                  <a:schemeClr val="tx2"/>
                </a:solidFill>
              </a:defRPr>
            </a:lvl4pPr>
            <a:lvl5pPr marL="0" indent="0">
              <a:lnSpc>
                <a:spcPct val="100000"/>
              </a:lnSpc>
              <a:spcBef>
                <a:spcPts val="300"/>
              </a:spcBef>
              <a:spcAft>
                <a:spcPts val="600"/>
              </a:spcAft>
              <a:buFont typeface="Arial" panose="020B0604020202020204" pitchFamily="34" charset="0"/>
              <a:buChar char="​"/>
              <a:tabLst/>
              <a:defRPr sz="2000">
                <a:solidFill>
                  <a:schemeClr val="tx2"/>
                </a:solidFill>
              </a:defRPr>
            </a:lvl5pPr>
            <a:lvl6pPr marL="0" indent="0">
              <a:lnSpc>
                <a:spcPct val="100000"/>
              </a:lnSpc>
              <a:spcBef>
                <a:spcPts val="1200"/>
              </a:spcBef>
              <a:spcAft>
                <a:spcPts val="1200"/>
              </a:spcAft>
              <a:buFont typeface="Arial" panose="020B0604020202020204" pitchFamily="34" charset="0"/>
              <a:buChar char="​"/>
              <a:defRPr sz="1000" b="1">
                <a:solidFill>
                  <a:schemeClr val="tx2"/>
                </a:solidFill>
              </a:defRPr>
            </a:lvl6pPr>
            <a:lvl7pPr marL="0" indent="0">
              <a:lnSpc>
                <a:spcPct val="100000"/>
              </a:lnSpc>
              <a:spcBef>
                <a:spcPts val="300"/>
              </a:spcBef>
              <a:spcAft>
                <a:spcPts val="600"/>
              </a:spcAft>
              <a:buFont typeface="Arial" panose="020B0604020202020204" pitchFamily="34" charset="0"/>
              <a:buChar char="​"/>
              <a:defRPr sz="1000" b="0" baseline="0">
                <a:solidFill>
                  <a:schemeClr val="tx2"/>
                </a:solidFill>
              </a:defRPr>
            </a:lvl7pPr>
            <a:lvl8pPr marL="180000" indent="-180000">
              <a:lnSpc>
                <a:spcPct val="100000"/>
              </a:lnSpc>
              <a:spcBef>
                <a:spcPts val="300"/>
              </a:spcBef>
              <a:spcAft>
                <a:spcPts val="600"/>
              </a:spcAft>
              <a:buFont typeface="Arial" panose="020B0604020202020204" pitchFamily="34" charset="0"/>
              <a:buChar char="•"/>
              <a:defRPr sz="1000">
                <a:solidFill>
                  <a:schemeClr val="tx2"/>
                </a:solidFill>
              </a:defRPr>
            </a:lvl8pPr>
            <a:lvl9pPr marL="0" indent="0">
              <a:lnSpc>
                <a:spcPct val="100000"/>
              </a:lnSpc>
              <a:spcBef>
                <a:spcPts val="0"/>
              </a:spcBef>
              <a:spcAft>
                <a:spcPts val="1200"/>
              </a:spcAft>
              <a:buFont typeface="Arial" panose="020B0604020202020204" pitchFamily="34" charset="0"/>
              <a:buChar char="​"/>
              <a:defRPr sz="4400" baseline="0">
                <a:solidFill>
                  <a:schemeClr val="tx2"/>
                </a:solidFill>
              </a:defRPr>
            </a:lvl9p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4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Definition of core activities, capabilities, and elements of </a:t>
            </a:r>
            <a:r>
              <a:rPr lang="en-US" kern="1200" cap="none">
                <a:solidFill>
                  <a:schemeClr val="tx2">
                    <a:lumMod val="10000"/>
                  </a:schemeClr>
                </a:solidFill>
                <a:latin typeface="Arial" panose="020B0604020202020204" pitchFamily="34" charset="0"/>
                <a:ea typeface="+mn-ea"/>
                <a:cs typeface="Arial" panose="020B0604020202020204" pitchFamily="34" charset="0"/>
              </a:rPr>
              <a:t>the digital </a:t>
            </a:r>
            <a:r>
              <a:rPr kumimoji="0" lang="en-US" sz="14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unit that is capable of growing an ecosystem and effectively supporting </a:t>
            </a:r>
            <a:r>
              <a:rPr lang="en-US" kern="1200" cap="none">
                <a:solidFill>
                  <a:schemeClr val="tx2">
                    <a:lumMod val="10000"/>
                  </a:schemeClr>
                </a:solidFill>
                <a:latin typeface="Arial" panose="020B0604020202020204" pitchFamily="34" charset="0"/>
                <a:ea typeface="+mn-ea"/>
                <a:cs typeface="Arial" panose="020B0604020202020204" pitchFamily="34" charset="0"/>
              </a:rPr>
              <a:t>the overall digital strategy</a:t>
            </a:r>
            <a:endParaRPr kumimoji="0" lang="en-US" sz="14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grpSp>
        <p:nvGrpSpPr>
          <p:cNvPr id="6" name="Group 5">
            <a:extLst>
              <a:ext uri="{FF2B5EF4-FFF2-40B4-BE49-F238E27FC236}">
                <a16:creationId xmlns:a16="http://schemas.microsoft.com/office/drawing/2014/main" id="{793DEE81-F602-0D27-A663-3159C63C4958}"/>
              </a:ext>
            </a:extLst>
          </p:cNvPr>
          <p:cNvGrpSpPr/>
          <p:nvPr/>
        </p:nvGrpSpPr>
        <p:grpSpPr>
          <a:xfrm rot="16200000">
            <a:off x="5115620" y="4211201"/>
            <a:ext cx="5314444" cy="5314440"/>
            <a:chOff x="1892996" y="3373712"/>
            <a:chExt cx="1884997" cy="1884998"/>
          </a:xfrm>
        </p:grpSpPr>
        <p:sp>
          <p:nvSpPr>
            <p:cNvPr id="7" name="Arc 6">
              <a:extLst>
                <a:ext uri="{FF2B5EF4-FFF2-40B4-BE49-F238E27FC236}">
                  <a16:creationId xmlns:a16="http://schemas.microsoft.com/office/drawing/2014/main" id="{A3BD4328-BAF1-1619-4BA6-2FA3B3BB9E71}"/>
                </a:ext>
              </a:extLst>
            </p:cNvPr>
            <p:cNvSpPr>
              <a:spLocks noChangeArrowheads="1"/>
            </p:cNvSpPr>
            <p:nvPr/>
          </p:nvSpPr>
          <p:spPr bwMode="auto">
            <a:xfrm rot="10800000" flipH="1" flipV="1">
              <a:off x="1892996" y="3373712"/>
              <a:ext cx="1884997" cy="1884998"/>
            </a:xfrm>
            <a:prstGeom prst="arc">
              <a:avLst>
                <a:gd name="adj1" fmla="val 16200000"/>
                <a:gd name="adj2" fmla="val 5397303"/>
              </a:avLst>
            </a:prstGeom>
            <a:solidFill>
              <a:schemeClr val="bg1"/>
            </a:solidFill>
            <a:ln w="12700" cap="flat">
              <a:solidFill>
                <a:schemeClr val="tx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8" name="Chord 7">
              <a:extLst>
                <a:ext uri="{FF2B5EF4-FFF2-40B4-BE49-F238E27FC236}">
                  <a16:creationId xmlns:a16="http://schemas.microsoft.com/office/drawing/2014/main" id="{8F43F4AC-A89C-F538-9762-7C2F39CEE456}"/>
                </a:ext>
              </a:extLst>
            </p:cNvPr>
            <p:cNvSpPr>
              <a:spLocks noChangeArrowheads="1"/>
            </p:cNvSpPr>
            <p:nvPr/>
          </p:nvSpPr>
          <p:spPr bwMode="auto">
            <a:xfrm flipH="1">
              <a:off x="2156648" y="3636241"/>
              <a:ext cx="1360261" cy="1359938"/>
            </a:xfrm>
            <a:prstGeom prst="chord">
              <a:avLst>
                <a:gd name="adj1" fmla="val 5414429"/>
                <a:gd name="adj2" fmla="val 16200000"/>
              </a:avLst>
            </a:prstGeom>
            <a:solidFill>
              <a:srgbClr val="061F32"/>
            </a:solidFill>
            <a:ln w="9525" cap="flat">
              <a:no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grpSp>
      <p:sp>
        <p:nvSpPr>
          <p:cNvPr id="9" name="TextBox 8">
            <a:extLst>
              <a:ext uri="{FF2B5EF4-FFF2-40B4-BE49-F238E27FC236}">
                <a16:creationId xmlns:a16="http://schemas.microsoft.com/office/drawing/2014/main" id="{E9C7EF89-5955-5B91-9598-D203E084E255}"/>
              </a:ext>
            </a:extLst>
          </p:cNvPr>
          <p:cNvSpPr txBox="1"/>
          <p:nvPr/>
        </p:nvSpPr>
        <p:spPr>
          <a:xfrm>
            <a:off x="6032379" y="5528395"/>
            <a:ext cx="3480934" cy="276999"/>
          </a:xfrm>
          <a:prstGeom prst="rect">
            <a:avLst/>
          </a:prstGeom>
          <a:noFill/>
          <a:ln>
            <a:noFill/>
            <a:miter lim="800000"/>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Theinhardt Pan Medium" panose="020B0604020101020102" pitchFamily="34" charset="0"/>
              </a:rPr>
              <a:t>Activities</a:t>
            </a:r>
          </a:p>
        </p:txBody>
      </p:sp>
      <p:sp>
        <p:nvSpPr>
          <p:cNvPr id="10" name="TextBox 9">
            <a:extLst>
              <a:ext uri="{FF2B5EF4-FFF2-40B4-BE49-F238E27FC236}">
                <a16:creationId xmlns:a16="http://schemas.microsoft.com/office/drawing/2014/main" id="{BD4C523A-45A7-08F1-40D8-8414CEB1E163}"/>
              </a:ext>
            </a:extLst>
          </p:cNvPr>
          <p:cNvSpPr txBox="1"/>
          <p:nvPr/>
        </p:nvSpPr>
        <p:spPr>
          <a:xfrm>
            <a:off x="6213005" y="5939447"/>
            <a:ext cx="3119684" cy="723275"/>
          </a:xfrm>
          <a:prstGeom prst="rect">
            <a:avLst/>
          </a:prstGeom>
          <a:noFill/>
          <a:ln>
            <a:noFill/>
            <a:miter lim="800000"/>
          </a:ln>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Theinhardt Pan Medium" panose="020B0604020101020102" pitchFamily="34" charset="0"/>
              </a:rPr>
              <a:t>Building the digital unit</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Theinhardt Pan Medium" panose="020B0604020101020102" pitchFamily="34" charset="0"/>
              </a:rPr>
              <a:t>Identifying the core activities and scope of the new digital unit</a:t>
            </a:r>
          </a:p>
        </p:txBody>
      </p:sp>
      <p:sp>
        <p:nvSpPr>
          <p:cNvPr id="11" name="TextBox 10">
            <a:extLst>
              <a:ext uri="{FF2B5EF4-FFF2-40B4-BE49-F238E27FC236}">
                <a16:creationId xmlns:a16="http://schemas.microsoft.com/office/drawing/2014/main" id="{661DCAE1-0880-3662-AA27-729E18238D90}"/>
              </a:ext>
            </a:extLst>
          </p:cNvPr>
          <p:cNvSpPr txBox="1"/>
          <p:nvPr/>
        </p:nvSpPr>
        <p:spPr>
          <a:xfrm>
            <a:off x="7662639" y="5074084"/>
            <a:ext cx="220413" cy="430887"/>
          </a:xfrm>
          <a:prstGeom prst="rect">
            <a:avLst/>
          </a:prstGeom>
          <a:noFill/>
          <a:ln>
            <a:noFill/>
            <a:miter lim="800000"/>
          </a:ln>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sym typeface="Theinhardt Pan Medium" panose="020B0604020101020102" pitchFamily="34" charset="0"/>
              </a:rPr>
              <a:t>I</a:t>
            </a:r>
          </a:p>
        </p:txBody>
      </p:sp>
      <p:sp>
        <p:nvSpPr>
          <p:cNvPr id="12" name="Oval 11">
            <a:extLst>
              <a:ext uri="{FF2B5EF4-FFF2-40B4-BE49-F238E27FC236}">
                <a16:creationId xmlns:a16="http://schemas.microsoft.com/office/drawing/2014/main" id="{2BD8C850-C763-83DA-B3AB-2CE7EF66DF74}"/>
              </a:ext>
            </a:extLst>
          </p:cNvPr>
          <p:cNvSpPr>
            <a:spLocks noChangeArrowheads="1"/>
          </p:cNvSpPr>
          <p:nvPr/>
        </p:nvSpPr>
        <p:spPr bwMode="auto">
          <a:xfrm rot="10800000" flipH="1" flipV="1">
            <a:off x="4827161" y="5408973"/>
            <a:ext cx="955848" cy="955848"/>
          </a:xfrm>
          <a:prstGeom prst="ellipse">
            <a:avLst/>
          </a:prstGeom>
          <a:solidFill>
            <a:schemeClr val="bg1"/>
          </a:solidFill>
          <a:ln w="12700" cap="flat">
            <a:solidFill>
              <a:schemeClr val="tx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13" name="Oval 12">
            <a:extLst>
              <a:ext uri="{FF2B5EF4-FFF2-40B4-BE49-F238E27FC236}">
                <a16:creationId xmlns:a16="http://schemas.microsoft.com/office/drawing/2014/main" id="{D01531A9-A0C0-ECAE-7DA2-BF01EB12BF16}"/>
              </a:ext>
            </a:extLst>
          </p:cNvPr>
          <p:cNvSpPr>
            <a:spLocks noChangeArrowheads="1"/>
          </p:cNvSpPr>
          <p:nvPr/>
        </p:nvSpPr>
        <p:spPr bwMode="auto">
          <a:xfrm rot="10800000" flipV="1">
            <a:off x="9761021" y="5408977"/>
            <a:ext cx="955849" cy="955848"/>
          </a:xfrm>
          <a:prstGeom prst="ellipse">
            <a:avLst/>
          </a:prstGeom>
          <a:solidFill>
            <a:schemeClr val="bg1"/>
          </a:solidFill>
          <a:ln w="12700" cap="flat">
            <a:solidFill>
              <a:schemeClr val="tx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14" name="Oval 13">
            <a:extLst>
              <a:ext uri="{FF2B5EF4-FFF2-40B4-BE49-F238E27FC236}">
                <a16:creationId xmlns:a16="http://schemas.microsoft.com/office/drawing/2014/main" id="{454295BD-6BC5-2C28-E075-1303879A956B}"/>
              </a:ext>
            </a:extLst>
          </p:cNvPr>
          <p:cNvSpPr>
            <a:spLocks noChangeArrowheads="1"/>
          </p:cNvSpPr>
          <p:nvPr/>
        </p:nvSpPr>
        <p:spPr bwMode="auto">
          <a:xfrm rot="10800000" flipV="1">
            <a:off x="8305211" y="3882470"/>
            <a:ext cx="955849" cy="955848"/>
          </a:xfrm>
          <a:prstGeom prst="ellipse">
            <a:avLst/>
          </a:prstGeom>
          <a:solidFill>
            <a:schemeClr val="bg1"/>
          </a:solidFill>
          <a:ln w="12700" cap="flat">
            <a:solidFill>
              <a:schemeClr val="tx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15" name="Oval 14">
            <a:extLst>
              <a:ext uri="{FF2B5EF4-FFF2-40B4-BE49-F238E27FC236}">
                <a16:creationId xmlns:a16="http://schemas.microsoft.com/office/drawing/2014/main" id="{A8A34A48-5265-B11B-8D2F-5B2D7E39CB87}"/>
              </a:ext>
            </a:extLst>
          </p:cNvPr>
          <p:cNvSpPr>
            <a:spLocks noChangeArrowheads="1"/>
          </p:cNvSpPr>
          <p:nvPr/>
        </p:nvSpPr>
        <p:spPr bwMode="auto">
          <a:xfrm rot="10800000" flipH="1" flipV="1">
            <a:off x="6284976" y="3882469"/>
            <a:ext cx="955848" cy="955848"/>
          </a:xfrm>
          <a:prstGeom prst="ellipse">
            <a:avLst/>
          </a:prstGeom>
          <a:solidFill>
            <a:schemeClr val="bg1"/>
          </a:solidFill>
          <a:ln w="12700" cap="flat">
            <a:solidFill>
              <a:schemeClr val="tx1"/>
            </a:solidFill>
            <a:bevel/>
            <a:headEnd/>
            <a:tailEnd/>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Theinhardt Pan Light" panose="020B0404020101020102" pitchFamily="34" charset="0"/>
            </a:endParaRPr>
          </a:p>
        </p:txBody>
      </p:sp>
      <p:sp>
        <p:nvSpPr>
          <p:cNvPr id="20" name="TextBox 19">
            <a:extLst>
              <a:ext uri="{FF2B5EF4-FFF2-40B4-BE49-F238E27FC236}">
                <a16:creationId xmlns:a16="http://schemas.microsoft.com/office/drawing/2014/main" id="{683FBE06-5366-0C31-ED1C-7A9F2A4CE63C}"/>
              </a:ext>
            </a:extLst>
          </p:cNvPr>
          <p:cNvSpPr txBox="1">
            <a:spLocks/>
          </p:cNvSpPr>
          <p:nvPr/>
        </p:nvSpPr>
        <p:spPr>
          <a:xfrm>
            <a:off x="6848723" y="1887710"/>
            <a:ext cx="1073061" cy="152349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Capabilities</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Creating the necessary capabilities and roles to effectively execute </a:t>
            </a:r>
            <a:br>
              <a:rPr kumimoji="0" lang="en-US" sz="10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br>
            <a:r>
              <a:rPr kumimoji="0" lang="en-US" sz="10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activities</a:t>
            </a:r>
          </a:p>
        </p:txBody>
      </p:sp>
      <p:sp>
        <p:nvSpPr>
          <p:cNvPr id="21" name="TextBox 20">
            <a:extLst>
              <a:ext uri="{FF2B5EF4-FFF2-40B4-BE49-F238E27FC236}">
                <a16:creationId xmlns:a16="http://schemas.microsoft.com/office/drawing/2014/main" id="{50B8764E-D5F5-AD2D-DDD3-C9876BFC7E11}"/>
              </a:ext>
            </a:extLst>
          </p:cNvPr>
          <p:cNvSpPr txBox="1">
            <a:spLocks/>
          </p:cNvSpPr>
          <p:nvPr/>
        </p:nvSpPr>
        <p:spPr>
          <a:xfrm>
            <a:off x="8878728" y="1870189"/>
            <a:ext cx="1161143" cy="87716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Organization</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Defining the governance structure of the organization and interface to </a:t>
            </a:r>
            <a:r>
              <a:rPr lang="en-US" sz="1000" kern="1200">
                <a:solidFill>
                  <a:schemeClr val="tx2">
                    <a:lumMod val="10000"/>
                  </a:schemeClr>
                </a:solidFill>
                <a:latin typeface="Arial" panose="020B0604020202020204" pitchFamily="34" charset="0"/>
                <a:ea typeface="+mn-ea"/>
                <a:cs typeface="Arial" panose="020B0604020202020204" pitchFamily="34" charset="0"/>
              </a:rPr>
              <a:t>local divisions</a:t>
            </a:r>
            <a:endParaRPr kumimoji="0" lang="en-US" sz="10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22" name="TextBox 21">
            <a:extLst>
              <a:ext uri="{FF2B5EF4-FFF2-40B4-BE49-F238E27FC236}">
                <a16:creationId xmlns:a16="http://schemas.microsoft.com/office/drawing/2014/main" id="{CA9D067D-68D5-6118-35E2-BA8293F81A0C}"/>
              </a:ext>
            </a:extLst>
          </p:cNvPr>
          <p:cNvSpPr txBox="1">
            <a:spLocks/>
          </p:cNvSpPr>
          <p:nvPr/>
        </p:nvSpPr>
        <p:spPr>
          <a:xfrm>
            <a:off x="10382451" y="2850503"/>
            <a:ext cx="943429" cy="87716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Budget &amp; Resource</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Equipping the digital unit with the necessary resources to create impact</a:t>
            </a:r>
          </a:p>
        </p:txBody>
      </p:sp>
      <p:sp>
        <p:nvSpPr>
          <p:cNvPr id="23" name="TextBox 22">
            <a:extLst>
              <a:ext uri="{FF2B5EF4-FFF2-40B4-BE49-F238E27FC236}">
                <a16:creationId xmlns:a16="http://schemas.microsoft.com/office/drawing/2014/main" id="{EA82DA53-4167-7DC0-E159-0244D3F7461F}"/>
              </a:ext>
            </a:extLst>
          </p:cNvPr>
          <p:cNvSpPr txBox="1">
            <a:spLocks/>
          </p:cNvSpPr>
          <p:nvPr/>
        </p:nvSpPr>
        <p:spPr>
          <a:xfrm>
            <a:off x="5361880" y="2838802"/>
            <a:ext cx="1305427" cy="103105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Timelines</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Mapping the activities across HQ and local divisions</a:t>
            </a:r>
            <a:r>
              <a:rPr lang="en-US" sz="1000" kern="1200">
                <a:solidFill>
                  <a:schemeClr val="tx2">
                    <a:lumMod val="10000"/>
                  </a:schemeClr>
                </a:solidFill>
                <a:latin typeface="Arial" panose="020B0604020202020204" pitchFamily="34" charset="0"/>
                <a:ea typeface="+mn-ea"/>
                <a:cs typeface="Arial" panose="020B0604020202020204" pitchFamily="34" charset="0"/>
              </a:rPr>
              <a:t> o</a:t>
            </a:r>
            <a:r>
              <a:rPr kumimoji="0" lang="en-US" sz="100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n a timeline, prioritizing pilot candidates</a:t>
            </a:r>
          </a:p>
        </p:txBody>
      </p:sp>
      <p:cxnSp>
        <p:nvCxnSpPr>
          <p:cNvPr id="24" name="LineBasicDefault 105">
            <a:extLst>
              <a:ext uri="{FF2B5EF4-FFF2-40B4-BE49-F238E27FC236}">
                <a16:creationId xmlns:a16="http://schemas.microsoft.com/office/drawing/2014/main" id="{37246737-F47A-BC6A-799B-F26DA0679DE6}"/>
              </a:ext>
            </a:extLst>
          </p:cNvPr>
          <p:cNvCxnSpPr>
            <a:cxnSpLocks/>
            <a:endCxn id="31" idx="2"/>
          </p:cNvCxnSpPr>
          <p:nvPr>
            <p:custDataLst>
              <p:tags r:id="rId3"/>
            </p:custDataLst>
          </p:nvPr>
        </p:nvCxnSpPr>
        <p:spPr>
          <a:xfrm flipH="1" flipV="1">
            <a:off x="10238858" y="2846109"/>
            <a:ext cx="87" cy="2562868"/>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LineBasicDefault 105">
            <a:extLst>
              <a:ext uri="{FF2B5EF4-FFF2-40B4-BE49-F238E27FC236}">
                <a16:creationId xmlns:a16="http://schemas.microsoft.com/office/drawing/2014/main" id="{AF993DEA-B525-4577-091D-02375415B578}"/>
              </a:ext>
            </a:extLst>
          </p:cNvPr>
          <p:cNvCxnSpPr>
            <a:cxnSpLocks/>
          </p:cNvCxnSpPr>
          <p:nvPr>
            <p:custDataLst>
              <p:tags r:id="rId4"/>
            </p:custDataLst>
          </p:nvPr>
        </p:nvCxnSpPr>
        <p:spPr>
          <a:xfrm flipV="1">
            <a:off x="8781130" y="1887710"/>
            <a:ext cx="0" cy="1994759"/>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LineBasicDefault 105">
            <a:extLst>
              <a:ext uri="{FF2B5EF4-FFF2-40B4-BE49-F238E27FC236}">
                <a16:creationId xmlns:a16="http://schemas.microsoft.com/office/drawing/2014/main" id="{DEE65909-8F63-CEBD-104E-7C0271A0AB93}"/>
              </a:ext>
            </a:extLst>
          </p:cNvPr>
          <p:cNvCxnSpPr>
            <a:cxnSpLocks/>
          </p:cNvCxnSpPr>
          <p:nvPr>
            <p:custDataLst>
              <p:tags r:id="rId5"/>
            </p:custDataLst>
          </p:nvPr>
        </p:nvCxnSpPr>
        <p:spPr>
          <a:xfrm flipV="1">
            <a:off x="6762900" y="1887710"/>
            <a:ext cx="0" cy="1994759"/>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LineBasicDefault 105">
            <a:extLst>
              <a:ext uri="{FF2B5EF4-FFF2-40B4-BE49-F238E27FC236}">
                <a16:creationId xmlns:a16="http://schemas.microsoft.com/office/drawing/2014/main" id="{30C7B2E6-6A53-EF19-CDEF-CC1753805DAD}"/>
              </a:ext>
            </a:extLst>
          </p:cNvPr>
          <p:cNvCxnSpPr>
            <a:cxnSpLocks/>
            <a:endCxn id="28" idx="2"/>
          </p:cNvCxnSpPr>
          <p:nvPr>
            <p:custDataLst>
              <p:tags r:id="rId6"/>
            </p:custDataLst>
          </p:nvPr>
        </p:nvCxnSpPr>
        <p:spPr>
          <a:xfrm flipH="1" flipV="1">
            <a:off x="5304998" y="2846109"/>
            <a:ext cx="87" cy="2562868"/>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98EEF4B-3311-E01F-6F4A-F52F6B647EEB}"/>
              </a:ext>
            </a:extLst>
          </p:cNvPr>
          <p:cNvSpPr txBox="1">
            <a:spLocks/>
          </p:cNvSpPr>
          <p:nvPr/>
        </p:nvSpPr>
        <p:spPr>
          <a:xfrm>
            <a:off x="5201604" y="2415222"/>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II</a:t>
            </a:r>
            <a:endParaRPr kumimoji="0" lang="en-US" sz="1800" b="0"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endParaRPr>
          </a:p>
        </p:txBody>
      </p:sp>
      <p:sp>
        <p:nvSpPr>
          <p:cNvPr id="29" name="TextBox 28">
            <a:extLst>
              <a:ext uri="{FF2B5EF4-FFF2-40B4-BE49-F238E27FC236}">
                <a16:creationId xmlns:a16="http://schemas.microsoft.com/office/drawing/2014/main" id="{34DEA77C-7545-8685-4CB4-69D3EEFED426}"/>
              </a:ext>
            </a:extLst>
          </p:cNvPr>
          <p:cNvSpPr txBox="1">
            <a:spLocks/>
          </p:cNvSpPr>
          <p:nvPr/>
        </p:nvSpPr>
        <p:spPr>
          <a:xfrm>
            <a:off x="6565652" y="1447922"/>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III</a:t>
            </a:r>
            <a:endParaRPr kumimoji="0" lang="en-US" sz="18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endParaRPr>
          </a:p>
        </p:txBody>
      </p:sp>
      <p:sp>
        <p:nvSpPr>
          <p:cNvPr id="30" name="TextBox 29">
            <a:extLst>
              <a:ext uri="{FF2B5EF4-FFF2-40B4-BE49-F238E27FC236}">
                <a16:creationId xmlns:a16="http://schemas.microsoft.com/office/drawing/2014/main" id="{BA134A3A-018C-6664-749C-E46A2F6AF169}"/>
              </a:ext>
            </a:extLst>
          </p:cNvPr>
          <p:cNvSpPr txBox="1">
            <a:spLocks/>
          </p:cNvSpPr>
          <p:nvPr/>
        </p:nvSpPr>
        <p:spPr>
          <a:xfrm>
            <a:off x="8612527" y="1447922"/>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IV</a:t>
            </a:r>
            <a:endParaRPr kumimoji="0" lang="en-US" sz="1800" b="0"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endParaRPr>
          </a:p>
        </p:txBody>
      </p:sp>
      <p:sp>
        <p:nvSpPr>
          <p:cNvPr id="31" name="TextBox 30">
            <a:extLst>
              <a:ext uri="{FF2B5EF4-FFF2-40B4-BE49-F238E27FC236}">
                <a16:creationId xmlns:a16="http://schemas.microsoft.com/office/drawing/2014/main" id="{0228FA39-03FC-BF86-B285-D992615310AE}"/>
              </a:ext>
            </a:extLst>
          </p:cNvPr>
          <p:cNvSpPr txBox="1">
            <a:spLocks/>
          </p:cNvSpPr>
          <p:nvPr/>
        </p:nvSpPr>
        <p:spPr>
          <a:xfrm>
            <a:off x="10135464" y="2415222"/>
            <a:ext cx="206788" cy="430887"/>
          </a:xfrm>
          <a:prstGeom prst="rect">
            <a:avLst/>
          </a:prstGeom>
        </p:spPr>
        <p:txBody>
          <a:bodyPr vert="horz" wrap="non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2800" b="1"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rPr>
              <a:t>V</a:t>
            </a:r>
            <a:endParaRPr kumimoji="0" lang="en-US" sz="1800" b="0" i="0" u="none" strike="noStrike" kern="1200" cap="none" spc="0" normalizeH="0" baseline="0" noProof="0">
              <a:ln>
                <a:noFill/>
              </a:ln>
              <a:solidFill>
                <a:schemeClr val="accent2"/>
              </a:solidFill>
              <a:effectLst/>
              <a:uLnTx/>
              <a:uFillTx/>
              <a:latin typeface="Arial" panose="020B0604020202020204" pitchFamily="34" charset="0"/>
              <a:ea typeface="+mn-ea"/>
              <a:cs typeface="Arial" panose="020B0604020202020204" pitchFamily="34" charset="0"/>
            </a:endParaRPr>
          </a:p>
        </p:txBody>
      </p:sp>
      <p:pic>
        <p:nvPicPr>
          <p:cNvPr id="33" name="Picture 32">
            <a:extLst>
              <a:ext uri="{FF2B5EF4-FFF2-40B4-BE49-F238E27FC236}">
                <a16:creationId xmlns:a16="http://schemas.microsoft.com/office/drawing/2014/main" id="{45962EDD-3F7A-F574-E5C2-F6AE6FC3984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35336" y="5617149"/>
            <a:ext cx="539496" cy="539496"/>
          </a:xfrm>
          <a:prstGeom prst="rect">
            <a:avLst/>
          </a:prstGeom>
        </p:spPr>
      </p:pic>
      <p:pic>
        <p:nvPicPr>
          <p:cNvPr id="34" name="Picture 33">
            <a:extLst>
              <a:ext uri="{FF2B5EF4-FFF2-40B4-BE49-F238E27FC236}">
                <a16:creationId xmlns:a16="http://schemas.microsoft.com/office/drawing/2014/main" id="{206B2146-E34C-4F44-50FF-6FA47A30572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493151" y="4090645"/>
            <a:ext cx="539496" cy="539496"/>
          </a:xfrm>
          <a:prstGeom prst="rect">
            <a:avLst/>
          </a:prstGeom>
        </p:spPr>
      </p:pic>
      <p:pic>
        <p:nvPicPr>
          <p:cNvPr id="35" name="Picture 34">
            <a:extLst>
              <a:ext uri="{FF2B5EF4-FFF2-40B4-BE49-F238E27FC236}">
                <a16:creationId xmlns:a16="http://schemas.microsoft.com/office/drawing/2014/main" id="{2834D912-0FFF-0856-D11F-7B169090897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513387" y="4090646"/>
            <a:ext cx="539496" cy="539496"/>
          </a:xfrm>
          <a:prstGeom prst="rect">
            <a:avLst/>
          </a:prstGeom>
        </p:spPr>
      </p:pic>
      <p:pic>
        <p:nvPicPr>
          <p:cNvPr id="36" name="Picture 35">
            <a:extLst>
              <a:ext uri="{FF2B5EF4-FFF2-40B4-BE49-F238E27FC236}">
                <a16:creationId xmlns:a16="http://schemas.microsoft.com/office/drawing/2014/main" id="{C35C8331-4DB6-3904-716A-924E57FB79C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969197" y="5617153"/>
            <a:ext cx="539496" cy="539496"/>
          </a:xfrm>
          <a:prstGeom prst="rect">
            <a:avLst/>
          </a:prstGeom>
        </p:spPr>
      </p:pic>
    </p:spTree>
    <p:extLst>
      <p:ext uri="{BB962C8B-B14F-4D97-AF65-F5344CB8AC3E}">
        <p14:creationId xmlns:p14="http://schemas.microsoft.com/office/powerpoint/2010/main" val="226846447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9588-1F52-F76D-040D-E6CDC843CF21}"/>
              </a:ext>
            </a:extLst>
          </p:cNvPr>
          <p:cNvSpPr>
            <a:spLocks noGrp="1"/>
          </p:cNvSpPr>
          <p:nvPr>
            <p:ph type="title"/>
          </p:nvPr>
        </p:nvSpPr>
        <p:spPr>
          <a:xfrm>
            <a:off x="467806" y="365126"/>
            <a:ext cx="11173331" cy="811212"/>
          </a:xfrm>
        </p:spPr>
        <p:txBody>
          <a:bodyPr/>
          <a:lstStyle/>
          <a:p>
            <a:r>
              <a:rPr lang="en-IN"/>
              <a:t>I. Key activities will be undertaken in 3 phases with a mix of global and local actions</a:t>
            </a:r>
            <a:endParaRPr lang="en-US"/>
          </a:p>
        </p:txBody>
      </p:sp>
      <p:sp>
        <p:nvSpPr>
          <p:cNvPr id="3" name="Slide Number Placeholder 2">
            <a:extLst>
              <a:ext uri="{FF2B5EF4-FFF2-40B4-BE49-F238E27FC236}">
                <a16:creationId xmlns:a16="http://schemas.microsoft.com/office/drawing/2014/main" id="{4768188D-A185-1C33-6F66-62210C01B1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247</a:t>
            </a:fld>
            <a:endParaRPr lang="en-GB"/>
          </a:p>
        </p:txBody>
      </p:sp>
      <p:grpSp>
        <p:nvGrpSpPr>
          <p:cNvPr id="4" name="Graphic 66">
            <a:extLst>
              <a:ext uri="{FF2B5EF4-FFF2-40B4-BE49-F238E27FC236}">
                <a16:creationId xmlns:a16="http://schemas.microsoft.com/office/drawing/2014/main" id="{822AEB76-D7EC-CD0F-EBF1-00A483E4E517}"/>
              </a:ext>
            </a:extLst>
          </p:cNvPr>
          <p:cNvGrpSpPr/>
          <p:nvPr/>
        </p:nvGrpSpPr>
        <p:grpSpPr>
          <a:xfrm>
            <a:off x="2190750" y="1575274"/>
            <a:ext cx="471499" cy="471499"/>
            <a:chOff x="7179367" y="-1140718"/>
            <a:chExt cx="3788305" cy="3788305"/>
          </a:xfrm>
          <a:solidFill>
            <a:schemeClr val="tx1"/>
          </a:solidFill>
        </p:grpSpPr>
        <p:sp>
          <p:nvSpPr>
            <p:cNvPr id="5" name="Freeform: Shape 76">
              <a:extLst>
                <a:ext uri="{FF2B5EF4-FFF2-40B4-BE49-F238E27FC236}">
                  <a16:creationId xmlns:a16="http://schemas.microsoft.com/office/drawing/2014/main" id="{EF1AC986-2030-40F5-E5CB-F6C115C1AF67}"/>
                </a:ext>
              </a:extLst>
            </p:cNvPr>
            <p:cNvSpPr/>
            <p:nvPr/>
          </p:nvSpPr>
          <p:spPr>
            <a:xfrm>
              <a:off x="7179515" y="-1140718"/>
              <a:ext cx="1969918" cy="1750939"/>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solidFill>
              <a:schemeClr val="tx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endParaRPr>
            </a:p>
          </p:txBody>
        </p:sp>
        <p:sp>
          <p:nvSpPr>
            <p:cNvPr id="6" name="Freeform: Shape 79">
              <a:extLst>
                <a:ext uri="{FF2B5EF4-FFF2-40B4-BE49-F238E27FC236}">
                  <a16:creationId xmlns:a16="http://schemas.microsoft.com/office/drawing/2014/main" id="{6AF13A83-F6EA-F56E-4D86-B241E47D67A8}"/>
                </a:ext>
              </a:extLst>
            </p:cNvPr>
            <p:cNvSpPr/>
            <p:nvPr/>
          </p:nvSpPr>
          <p:spPr>
            <a:xfrm>
              <a:off x="9221486" y="-1140718"/>
              <a:ext cx="1750791" cy="1969769"/>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endParaRPr>
            </a:p>
          </p:txBody>
        </p:sp>
        <p:sp>
          <p:nvSpPr>
            <p:cNvPr id="7" name="Freeform: Shape 81">
              <a:extLst>
                <a:ext uri="{FF2B5EF4-FFF2-40B4-BE49-F238E27FC236}">
                  <a16:creationId xmlns:a16="http://schemas.microsoft.com/office/drawing/2014/main" id="{56BEE9DD-2256-BCC7-345D-7441EEEA4916}"/>
                </a:ext>
              </a:extLst>
            </p:cNvPr>
            <p:cNvSpPr/>
            <p:nvPr/>
          </p:nvSpPr>
          <p:spPr>
            <a:xfrm>
              <a:off x="9002655" y="902886"/>
              <a:ext cx="1969770" cy="1750939"/>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solidFill>
              <a:schemeClr val="tx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endParaRPr>
            </a:p>
          </p:txBody>
        </p:sp>
        <p:sp>
          <p:nvSpPr>
            <p:cNvPr id="8" name="Freeform: Shape 83">
              <a:extLst>
                <a:ext uri="{FF2B5EF4-FFF2-40B4-BE49-F238E27FC236}">
                  <a16:creationId xmlns:a16="http://schemas.microsoft.com/office/drawing/2014/main" id="{611B0E5F-0BAB-8605-AACB-E9CA69254F78}"/>
                </a:ext>
              </a:extLst>
            </p:cNvPr>
            <p:cNvSpPr/>
            <p:nvPr/>
          </p:nvSpPr>
          <p:spPr>
            <a:xfrm>
              <a:off x="7179367" y="684205"/>
              <a:ext cx="1750939" cy="1969769"/>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solidFill>
              <a:schemeClr val="tx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endParaRPr>
            </a:p>
          </p:txBody>
        </p:sp>
      </p:grpSp>
      <p:sp>
        <p:nvSpPr>
          <p:cNvPr id="9" name="TextBox 8">
            <a:extLst>
              <a:ext uri="{FF2B5EF4-FFF2-40B4-BE49-F238E27FC236}">
                <a16:creationId xmlns:a16="http://schemas.microsoft.com/office/drawing/2014/main" id="{213140C2-7B38-9839-A109-13909B359B70}"/>
              </a:ext>
            </a:extLst>
          </p:cNvPr>
          <p:cNvSpPr txBox="1">
            <a:spLocks/>
          </p:cNvSpPr>
          <p:nvPr/>
        </p:nvSpPr>
        <p:spPr>
          <a:xfrm>
            <a:off x="2190750" y="2231214"/>
            <a:ext cx="3085571" cy="215444"/>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400" b="1" i="0" u="none" strike="noStrike" kern="1200" cap="none" spc="0" normalizeH="0" baseline="0">
                <a:ln>
                  <a:noFill/>
                </a:ln>
                <a:solidFill>
                  <a:schemeClr val="tx2">
                    <a:lumMod val="10000"/>
                  </a:schemeClr>
                </a:solidFill>
                <a:effectLst/>
                <a:uLnTx/>
                <a:uFillTx/>
                <a:latin typeface="Arial" panose="020B0604020202020204" pitchFamily="34" charset="0"/>
                <a:ea typeface="+mn-ea"/>
                <a:cs typeface="Arial" panose="020B0604020202020204" pitchFamily="34" charset="0"/>
                <a:sym typeface="Arial"/>
              </a:rPr>
              <a:t>Mobilize</a:t>
            </a:r>
          </a:p>
        </p:txBody>
      </p:sp>
      <p:sp>
        <p:nvSpPr>
          <p:cNvPr id="10" name="TextBox 9">
            <a:extLst>
              <a:ext uri="{FF2B5EF4-FFF2-40B4-BE49-F238E27FC236}">
                <a16:creationId xmlns:a16="http://schemas.microsoft.com/office/drawing/2014/main" id="{B77B2643-8E3A-D262-CBD6-78A6B0D69DC2}"/>
              </a:ext>
            </a:extLst>
          </p:cNvPr>
          <p:cNvSpPr txBox="1">
            <a:spLocks/>
          </p:cNvSpPr>
          <p:nvPr/>
        </p:nvSpPr>
        <p:spPr>
          <a:xfrm>
            <a:off x="2190750" y="2452173"/>
            <a:ext cx="3085571"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200" b="0" i="0" u="none" strike="noStrike" kern="1200" cap="none" spc="0" normalizeH="0" baseline="0">
                <a:ln>
                  <a:noFill/>
                </a:ln>
                <a:solidFill>
                  <a:schemeClr val="bg1">
                    <a:lumMod val="50000"/>
                  </a:schemeClr>
                </a:solidFill>
                <a:effectLst/>
                <a:uLnTx/>
                <a:uFillTx/>
                <a:latin typeface="Arial" panose="020B0604020202020204" pitchFamily="34" charset="0"/>
                <a:ea typeface="+mn-ea"/>
                <a:cs typeface="Arial" panose="020B0604020202020204" pitchFamily="34" charset="0"/>
                <a:sym typeface="Arial"/>
              </a:rPr>
              <a:t>1 to 4 months</a:t>
            </a:r>
          </a:p>
        </p:txBody>
      </p:sp>
      <p:sp>
        <p:nvSpPr>
          <p:cNvPr id="11" name="TextBox 10">
            <a:extLst>
              <a:ext uri="{FF2B5EF4-FFF2-40B4-BE49-F238E27FC236}">
                <a16:creationId xmlns:a16="http://schemas.microsoft.com/office/drawing/2014/main" id="{EF23BD24-5DBA-5C07-A0D1-1E6FB7526231}"/>
              </a:ext>
            </a:extLst>
          </p:cNvPr>
          <p:cNvSpPr txBox="1">
            <a:spLocks/>
          </p:cNvSpPr>
          <p:nvPr/>
        </p:nvSpPr>
        <p:spPr>
          <a:xfrm>
            <a:off x="5485871" y="2231214"/>
            <a:ext cx="3085571" cy="215444"/>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400" b="1" i="0" u="none" strike="noStrike" kern="1200" cap="none" spc="0" normalizeH="0" baseline="0">
                <a:ln>
                  <a:noFill/>
                </a:ln>
                <a:solidFill>
                  <a:schemeClr val="tx2">
                    <a:lumMod val="10000"/>
                  </a:schemeClr>
                </a:solidFill>
                <a:effectLst/>
                <a:uLnTx/>
                <a:uFillTx/>
                <a:latin typeface="Arial" panose="020B0604020202020204" pitchFamily="34" charset="0"/>
                <a:ea typeface="+mn-ea"/>
                <a:cs typeface="Arial" panose="020B0604020202020204" pitchFamily="34" charset="0"/>
                <a:sym typeface="Arial"/>
              </a:rPr>
              <a:t>Develop Minimum Viable Product</a:t>
            </a:r>
          </a:p>
        </p:txBody>
      </p:sp>
      <p:sp>
        <p:nvSpPr>
          <p:cNvPr id="12" name="TextBox 11">
            <a:extLst>
              <a:ext uri="{FF2B5EF4-FFF2-40B4-BE49-F238E27FC236}">
                <a16:creationId xmlns:a16="http://schemas.microsoft.com/office/drawing/2014/main" id="{D3945E0B-F5C3-2B68-A52D-BDAB8C241A8B}"/>
              </a:ext>
            </a:extLst>
          </p:cNvPr>
          <p:cNvSpPr txBox="1">
            <a:spLocks/>
          </p:cNvSpPr>
          <p:nvPr/>
        </p:nvSpPr>
        <p:spPr>
          <a:xfrm>
            <a:off x="5485871" y="2452173"/>
            <a:ext cx="3085571"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200" b="0" i="0" u="none" strike="noStrike" kern="1200" cap="none" spc="0" normalizeH="0" baseline="0">
                <a:ln>
                  <a:noFill/>
                </a:ln>
                <a:solidFill>
                  <a:schemeClr val="bg1">
                    <a:lumMod val="50000"/>
                  </a:schemeClr>
                </a:solidFill>
                <a:effectLst/>
                <a:uLnTx/>
                <a:uFillTx/>
                <a:latin typeface="Arial" panose="020B0604020202020204" pitchFamily="34" charset="0"/>
                <a:ea typeface="+mn-ea"/>
                <a:cs typeface="Arial" panose="020B0604020202020204" pitchFamily="34" charset="0"/>
                <a:sym typeface="Arial"/>
              </a:rPr>
              <a:t>1 to 6 months</a:t>
            </a:r>
          </a:p>
        </p:txBody>
      </p:sp>
      <p:sp>
        <p:nvSpPr>
          <p:cNvPr id="13" name="TextBox 12">
            <a:extLst>
              <a:ext uri="{FF2B5EF4-FFF2-40B4-BE49-F238E27FC236}">
                <a16:creationId xmlns:a16="http://schemas.microsoft.com/office/drawing/2014/main" id="{7874E9CA-ED19-3D8B-3891-088B2FA1CE9F}"/>
              </a:ext>
            </a:extLst>
          </p:cNvPr>
          <p:cNvSpPr txBox="1">
            <a:spLocks/>
          </p:cNvSpPr>
          <p:nvPr/>
        </p:nvSpPr>
        <p:spPr>
          <a:xfrm>
            <a:off x="8780992" y="2231214"/>
            <a:ext cx="3085571" cy="215444"/>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400" b="1" i="0" u="none" strike="noStrike" kern="1200" cap="none" spc="0" normalizeH="0" baseline="0">
                <a:ln>
                  <a:noFill/>
                </a:ln>
                <a:solidFill>
                  <a:schemeClr val="tx2">
                    <a:lumMod val="10000"/>
                  </a:schemeClr>
                </a:solidFill>
                <a:effectLst/>
                <a:uLnTx/>
                <a:uFillTx/>
                <a:latin typeface="Arial" panose="020B0604020202020204" pitchFamily="34" charset="0"/>
                <a:ea typeface="+mn-ea"/>
                <a:cs typeface="Arial" panose="020B0604020202020204" pitchFamily="34" charset="0"/>
                <a:sym typeface="Arial"/>
              </a:rPr>
              <a:t>Operate and Scale</a:t>
            </a:r>
          </a:p>
        </p:txBody>
      </p:sp>
      <p:sp>
        <p:nvSpPr>
          <p:cNvPr id="14" name="TextBox 13">
            <a:extLst>
              <a:ext uri="{FF2B5EF4-FFF2-40B4-BE49-F238E27FC236}">
                <a16:creationId xmlns:a16="http://schemas.microsoft.com/office/drawing/2014/main" id="{9106F526-01B9-4752-90EE-1EF7DF3F56B7}"/>
              </a:ext>
            </a:extLst>
          </p:cNvPr>
          <p:cNvSpPr txBox="1">
            <a:spLocks/>
          </p:cNvSpPr>
          <p:nvPr/>
        </p:nvSpPr>
        <p:spPr>
          <a:xfrm>
            <a:off x="8780992" y="2452173"/>
            <a:ext cx="2920049"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l" defTabSz="913526" rtl="0" eaLnBrk="1" fontAlgn="base" latinLnBrk="0" hangingPunct="1">
              <a:lnSpc>
                <a:spcPct val="100000"/>
              </a:lnSpc>
              <a:spcBef>
                <a:spcPct val="0"/>
              </a:spcBef>
              <a:spcAft>
                <a:spcPts val="612"/>
              </a:spcAft>
              <a:buClr>
                <a:srgbClr val="000000"/>
              </a:buClr>
              <a:buSzTx/>
              <a:buFontTx/>
              <a:buNone/>
              <a:tabLst/>
              <a:defRPr/>
            </a:pPr>
            <a:r>
              <a:rPr kumimoji="0" lang="en-US" sz="1200" b="0" i="0" u="none" strike="noStrike" kern="1200" cap="none" spc="0" normalizeH="0" baseline="0">
                <a:ln>
                  <a:noFill/>
                </a:ln>
                <a:solidFill>
                  <a:schemeClr val="bg1">
                    <a:lumMod val="50000"/>
                  </a:schemeClr>
                </a:solidFill>
                <a:effectLst/>
                <a:uLnTx/>
                <a:uFillTx/>
                <a:latin typeface="Arial" panose="020B0604020202020204" pitchFamily="34" charset="0"/>
                <a:ea typeface="+mn-ea"/>
                <a:cs typeface="Arial" panose="020B0604020202020204" pitchFamily="34" charset="0"/>
                <a:sym typeface="Arial"/>
              </a:rPr>
              <a:t>9 to 12+ months</a:t>
            </a:r>
          </a:p>
        </p:txBody>
      </p:sp>
      <p:sp>
        <p:nvSpPr>
          <p:cNvPr id="16" name="TextBox 15">
            <a:extLst>
              <a:ext uri="{FF2B5EF4-FFF2-40B4-BE49-F238E27FC236}">
                <a16:creationId xmlns:a16="http://schemas.microsoft.com/office/drawing/2014/main" id="{F6B5A559-1A4F-7755-3FA0-45C5E9F3C438}"/>
              </a:ext>
            </a:extLst>
          </p:cNvPr>
          <p:cNvSpPr txBox="1">
            <a:spLocks/>
          </p:cNvSpPr>
          <p:nvPr>
            <p:custDataLst>
              <p:tags r:id="rId1"/>
            </p:custDataLst>
          </p:nvPr>
        </p:nvSpPr>
        <p:spPr>
          <a:xfrm>
            <a:off x="2190750" y="2771736"/>
            <a:ext cx="3085571" cy="107721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spcBef>
                <a:spcPts val="100"/>
              </a:spcBef>
              <a:buClr>
                <a:srgbClr val="001965"/>
              </a:buClr>
              <a:defRPr/>
            </a:pPr>
            <a:r>
              <a:rPr lang="en-US" sz="1000">
                <a:solidFill>
                  <a:schemeClr val="tx2">
                    <a:lumMod val="10000"/>
                  </a:schemeClr>
                </a:solidFill>
                <a:latin typeface="Arial" panose="020B0604020202020204" pitchFamily="34" charset="0"/>
                <a:cs typeface="Arial" panose="020B0604020202020204" pitchFamily="34" charset="0"/>
              </a:rPr>
              <a:t>Set up new working principles and models based on </a:t>
            </a:r>
            <a:r>
              <a:rPr lang="en-US" sz="1000" b="1">
                <a:solidFill>
                  <a:schemeClr val="tx2">
                    <a:lumMod val="10000"/>
                  </a:schemeClr>
                </a:solidFill>
                <a:latin typeface="Arial" panose="020B0604020202020204" pitchFamily="34" charset="0"/>
                <a:cs typeface="Arial" panose="020B0604020202020204" pitchFamily="34" charset="0"/>
              </a:rPr>
              <a:t>Agile manifesto</a:t>
            </a:r>
          </a:p>
          <a:p>
            <a:pPr lvl="0">
              <a:spcBef>
                <a:spcPts val="100"/>
              </a:spcBef>
              <a:buClr>
                <a:srgbClr val="001965"/>
              </a:buClr>
              <a:defRPr/>
            </a:pPr>
            <a:r>
              <a:rPr lang="en-US" sz="1000">
                <a:solidFill>
                  <a:schemeClr val="tx2">
                    <a:lumMod val="10000"/>
                  </a:schemeClr>
                </a:solidFill>
                <a:latin typeface="Arial" panose="020B0604020202020204" pitchFamily="34" charset="0"/>
                <a:cs typeface="Arial" panose="020B0604020202020204" pitchFamily="34" charset="0"/>
              </a:rPr>
              <a:t>Select </a:t>
            </a:r>
            <a:r>
              <a:rPr lang="en-US" sz="1000" b="1">
                <a:solidFill>
                  <a:schemeClr val="tx2">
                    <a:lumMod val="10000"/>
                  </a:schemeClr>
                </a:solidFill>
                <a:latin typeface="Arial" panose="020B0604020202020204" pitchFamily="34" charset="0"/>
                <a:cs typeface="Arial" panose="020B0604020202020204" pitchFamily="34" charset="0"/>
              </a:rPr>
              <a:t>solution option(s) per country </a:t>
            </a:r>
            <a:r>
              <a:rPr lang="en-US" sz="1000">
                <a:solidFill>
                  <a:schemeClr val="tx2">
                    <a:lumMod val="10000"/>
                  </a:schemeClr>
                </a:solidFill>
                <a:latin typeface="Arial" panose="020B0604020202020204" pitchFamily="34" charset="0"/>
                <a:cs typeface="Arial" panose="020B0604020202020204" pitchFamily="34" charset="0"/>
              </a:rPr>
              <a:t>based on priority criteria (ROI, feasibility…)</a:t>
            </a:r>
          </a:p>
          <a:p>
            <a:pPr lvl="0">
              <a:spcBef>
                <a:spcPts val="100"/>
              </a:spcBef>
              <a:buClr>
                <a:srgbClr val="001965"/>
              </a:buClr>
              <a:defRPr/>
            </a:pPr>
            <a:r>
              <a:rPr lang="en-US" sz="1000" b="1">
                <a:solidFill>
                  <a:schemeClr val="tx2">
                    <a:lumMod val="10000"/>
                  </a:schemeClr>
                </a:solidFill>
                <a:latin typeface="Arial" panose="020B0604020202020204" pitchFamily="34" charset="0"/>
                <a:cs typeface="Arial" panose="020B0604020202020204" pitchFamily="34" charset="0"/>
              </a:rPr>
              <a:t>Obtain local buy-in </a:t>
            </a:r>
            <a:r>
              <a:rPr lang="en-US" sz="1000">
                <a:solidFill>
                  <a:schemeClr val="tx2">
                    <a:lumMod val="10000"/>
                  </a:schemeClr>
                </a:solidFill>
                <a:latin typeface="Arial" panose="020B0604020202020204" pitchFamily="34" charset="0"/>
                <a:cs typeface="Arial" panose="020B0604020202020204" pitchFamily="34" charset="0"/>
              </a:rPr>
              <a:t>for priority solution options</a:t>
            </a:r>
          </a:p>
          <a:p>
            <a:pPr lvl="0">
              <a:spcBef>
                <a:spcPts val="100"/>
              </a:spcBef>
              <a:buClr>
                <a:srgbClr val="001965"/>
              </a:buClr>
              <a:defRPr/>
            </a:pPr>
            <a:r>
              <a:rPr lang="en-US" sz="1000">
                <a:solidFill>
                  <a:schemeClr val="tx2">
                    <a:lumMod val="10000"/>
                  </a:schemeClr>
                </a:solidFill>
                <a:latin typeface="Arial" panose="020B0604020202020204" pitchFamily="34" charset="0"/>
                <a:cs typeface="Arial" panose="020B0604020202020204" pitchFamily="34" charset="0"/>
              </a:rPr>
              <a:t>Establish solution feasibility via </a:t>
            </a:r>
            <a:r>
              <a:rPr lang="en-US" sz="1000" b="1">
                <a:solidFill>
                  <a:schemeClr val="tx2">
                    <a:lumMod val="10000"/>
                  </a:schemeClr>
                </a:solidFill>
                <a:latin typeface="Arial" panose="020B0604020202020204" pitchFamily="34" charset="0"/>
                <a:cs typeface="Arial" panose="020B0604020202020204" pitchFamily="34" charset="0"/>
              </a:rPr>
              <a:t>legal review</a:t>
            </a:r>
          </a:p>
        </p:txBody>
      </p:sp>
      <p:sp>
        <p:nvSpPr>
          <p:cNvPr id="17" name="TextBox 16">
            <a:extLst>
              <a:ext uri="{FF2B5EF4-FFF2-40B4-BE49-F238E27FC236}">
                <a16:creationId xmlns:a16="http://schemas.microsoft.com/office/drawing/2014/main" id="{626FF64A-1CC3-ECE3-BE17-E7AB5FA0FA2C}"/>
              </a:ext>
            </a:extLst>
          </p:cNvPr>
          <p:cNvSpPr txBox="1">
            <a:spLocks/>
          </p:cNvSpPr>
          <p:nvPr>
            <p:custDataLst>
              <p:tags r:id="rId2"/>
            </p:custDataLst>
          </p:nvPr>
        </p:nvSpPr>
        <p:spPr>
          <a:xfrm>
            <a:off x="5485871" y="2771736"/>
            <a:ext cx="3085571" cy="87203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spcBef>
                <a:spcPts val="100"/>
              </a:spcBef>
              <a:buClr>
                <a:srgbClr val="001965"/>
              </a:buClr>
              <a:defRPr/>
            </a:pPr>
            <a:r>
              <a:rPr lang="en-US" sz="1000">
                <a:solidFill>
                  <a:schemeClr val="tx2">
                    <a:lumMod val="10000"/>
                  </a:schemeClr>
                </a:solidFill>
                <a:latin typeface="Arial" panose="020B0604020202020204" pitchFamily="34" charset="0"/>
                <a:cs typeface="Arial" panose="020B0604020202020204" pitchFamily="34" charset="0"/>
              </a:rPr>
              <a:t>Define Key performance Indicators </a:t>
            </a:r>
            <a:r>
              <a:rPr lang="en-US" sz="1000" b="1">
                <a:solidFill>
                  <a:schemeClr val="tx2">
                    <a:lumMod val="10000"/>
                  </a:schemeClr>
                </a:solidFill>
                <a:latin typeface="Arial" panose="020B0604020202020204" pitchFamily="34" charset="0"/>
                <a:cs typeface="Arial" panose="020B0604020202020204" pitchFamily="34" charset="0"/>
              </a:rPr>
              <a:t>(KPIs) </a:t>
            </a:r>
            <a:r>
              <a:rPr lang="en-US" sz="1000">
                <a:solidFill>
                  <a:schemeClr val="tx2">
                    <a:lumMod val="10000"/>
                  </a:schemeClr>
                </a:solidFill>
                <a:latin typeface="Arial" panose="020B0604020202020204" pitchFamily="34" charset="0"/>
                <a:cs typeface="Arial" panose="020B0604020202020204" pitchFamily="34" charset="0"/>
              </a:rPr>
              <a:t>and Objectives &amp; Key Results </a:t>
            </a:r>
            <a:r>
              <a:rPr lang="en-US" sz="1000" b="1">
                <a:solidFill>
                  <a:schemeClr val="tx2">
                    <a:lumMod val="10000"/>
                  </a:schemeClr>
                </a:solidFill>
                <a:latin typeface="Arial" panose="020B0604020202020204" pitchFamily="34" charset="0"/>
                <a:cs typeface="Arial" panose="020B0604020202020204" pitchFamily="34" charset="0"/>
              </a:rPr>
              <a:t>(OKRs) </a:t>
            </a:r>
            <a:r>
              <a:rPr lang="en-US" sz="1000">
                <a:solidFill>
                  <a:schemeClr val="tx2">
                    <a:lumMod val="10000"/>
                  </a:schemeClr>
                </a:solidFill>
                <a:latin typeface="Arial" panose="020B0604020202020204" pitchFamily="34" charset="0"/>
                <a:cs typeface="Arial" panose="020B0604020202020204" pitchFamily="34" charset="0"/>
              </a:rPr>
              <a:t>critical to success at HQ level to be </a:t>
            </a:r>
            <a:r>
              <a:rPr lang="en-US" sz="1000" b="1">
                <a:solidFill>
                  <a:schemeClr val="tx2">
                    <a:lumMod val="10000"/>
                  </a:schemeClr>
                </a:solidFill>
                <a:latin typeface="Arial" panose="020B0604020202020204" pitchFamily="34" charset="0"/>
                <a:cs typeface="Arial" panose="020B0604020202020204" pitchFamily="34" charset="0"/>
              </a:rPr>
              <a:t>applied to projects</a:t>
            </a:r>
          </a:p>
          <a:p>
            <a:pPr lvl="0">
              <a:spcBef>
                <a:spcPts val="100"/>
              </a:spcBef>
              <a:buClr>
                <a:srgbClr val="001965"/>
              </a:buClr>
              <a:defRPr/>
            </a:pPr>
            <a:r>
              <a:rPr lang="en-US" sz="1000">
                <a:solidFill>
                  <a:schemeClr val="tx2">
                    <a:lumMod val="10000"/>
                  </a:schemeClr>
                </a:solidFill>
                <a:latin typeface="Arial" panose="020B0604020202020204" pitchFamily="34" charset="0"/>
                <a:cs typeface="Arial" panose="020B0604020202020204" pitchFamily="34" charset="0"/>
              </a:rPr>
              <a:t>Conduct </a:t>
            </a:r>
            <a:r>
              <a:rPr lang="en-US" sz="1000" b="1">
                <a:solidFill>
                  <a:schemeClr val="tx2">
                    <a:lumMod val="10000"/>
                  </a:schemeClr>
                </a:solidFill>
                <a:latin typeface="Arial" panose="020B0604020202020204" pitchFamily="34" charset="0"/>
                <a:cs typeface="Arial" panose="020B0604020202020204" pitchFamily="34" charset="0"/>
              </a:rPr>
              <a:t>hiring of core HQ team </a:t>
            </a:r>
            <a:r>
              <a:rPr lang="en-US" sz="1000">
                <a:solidFill>
                  <a:schemeClr val="tx2">
                    <a:lumMod val="10000"/>
                  </a:schemeClr>
                </a:solidFill>
                <a:latin typeface="Arial" panose="020B0604020202020204" pitchFamily="34" charset="0"/>
                <a:cs typeface="Arial" panose="020B0604020202020204" pitchFamily="34" charset="0"/>
              </a:rPr>
              <a:t>members</a:t>
            </a:r>
          </a:p>
          <a:p>
            <a:pPr lvl="0">
              <a:spcBef>
                <a:spcPts val="100"/>
              </a:spcBef>
              <a:buClr>
                <a:srgbClr val="001965"/>
              </a:buClr>
              <a:defRPr/>
            </a:pPr>
            <a:r>
              <a:rPr lang="en-US" sz="1000">
                <a:solidFill>
                  <a:schemeClr val="tx2">
                    <a:lumMod val="10000"/>
                  </a:schemeClr>
                </a:solidFill>
                <a:latin typeface="Arial" panose="020B0604020202020204" pitchFamily="34" charset="0"/>
                <a:cs typeface="Arial" panose="020B0604020202020204" pitchFamily="34" charset="0"/>
              </a:rPr>
              <a:t>Establish </a:t>
            </a:r>
            <a:r>
              <a:rPr lang="en-US" sz="1000" b="1">
                <a:solidFill>
                  <a:schemeClr val="tx2">
                    <a:lumMod val="10000"/>
                  </a:schemeClr>
                </a:solidFill>
                <a:latin typeface="Arial" panose="020B0604020202020204" pitchFamily="34" charset="0"/>
                <a:cs typeface="Arial" panose="020B0604020202020204" pitchFamily="34" charset="0"/>
              </a:rPr>
              <a:t>data processes </a:t>
            </a:r>
            <a:r>
              <a:rPr lang="en-US" sz="1000">
                <a:solidFill>
                  <a:schemeClr val="tx2">
                    <a:lumMod val="10000"/>
                  </a:schemeClr>
                </a:solidFill>
                <a:latin typeface="Arial" panose="020B0604020202020204" pitchFamily="34" charset="0"/>
                <a:cs typeface="Arial" panose="020B0604020202020204" pitchFamily="34" charset="0"/>
              </a:rPr>
              <a:t>and needs for analytics</a:t>
            </a:r>
          </a:p>
        </p:txBody>
      </p:sp>
      <p:sp>
        <p:nvSpPr>
          <p:cNvPr id="18" name="TextBox 17">
            <a:extLst>
              <a:ext uri="{FF2B5EF4-FFF2-40B4-BE49-F238E27FC236}">
                <a16:creationId xmlns:a16="http://schemas.microsoft.com/office/drawing/2014/main" id="{3D99AD07-F7CB-0FDC-0742-0D28C5FB2750}"/>
              </a:ext>
            </a:extLst>
          </p:cNvPr>
          <p:cNvSpPr txBox="1">
            <a:spLocks/>
          </p:cNvSpPr>
          <p:nvPr>
            <p:custDataLst>
              <p:tags r:id="rId3"/>
            </p:custDataLst>
          </p:nvPr>
        </p:nvSpPr>
        <p:spPr>
          <a:xfrm>
            <a:off x="8780993" y="2771736"/>
            <a:ext cx="2860126" cy="84638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spcBef>
                <a:spcPts val="100"/>
              </a:spcBef>
              <a:buClr>
                <a:srgbClr val="001965"/>
              </a:buClr>
              <a:defRPr/>
            </a:pPr>
            <a:r>
              <a:rPr lang="en-US" sz="1000">
                <a:solidFill>
                  <a:schemeClr val="tx2">
                    <a:lumMod val="10000"/>
                  </a:schemeClr>
                </a:solidFill>
                <a:latin typeface="Arial" panose="020B0604020202020204" pitchFamily="34" charset="0"/>
                <a:cs typeface="Arial" panose="020B0604020202020204" pitchFamily="34" charset="0"/>
              </a:rPr>
              <a:t>Ongoing monitoring and analysis of </a:t>
            </a:r>
            <a:r>
              <a:rPr lang="en-US" sz="1000" b="1">
                <a:solidFill>
                  <a:schemeClr val="tx2">
                    <a:lumMod val="10000"/>
                  </a:schemeClr>
                </a:solidFill>
                <a:latin typeface="Arial" panose="020B0604020202020204" pitchFamily="34" charset="0"/>
                <a:cs typeface="Arial" panose="020B0604020202020204" pitchFamily="34" charset="0"/>
              </a:rPr>
              <a:t>KPIs and OKRs</a:t>
            </a:r>
          </a:p>
          <a:p>
            <a:pPr lvl="0">
              <a:spcBef>
                <a:spcPts val="100"/>
              </a:spcBef>
              <a:buClr>
                <a:srgbClr val="001965"/>
              </a:buClr>
              <a:defRPr/>
            </a:pPr>
            <a:r>
              <a:rPr lang="en-US" sz="1000" b="1">
                <a:solidFill>
                  <a:schemeClr val="tx2">
                    <a:lumMod val="10000"/>
                  </a:schemeClr>
                </a:solidFill>
                <a:latin typeface="Arial" panose="020B0604020202020204" pitchFamily="34" charset="0"/>
                <a:cs typeface="Arial" panose="020B0604020202020204" pitchFamily="34" charset="0"/>
              </a:rPr>
              <a:t>Continual refinement of KPIs </a:t>
            </a:r>
            <a:r>
              <a:rPr lang="en-US" sz="1000">
                <a:solidFill>
                  <a:schemeClr val="tx2">
                    <a:lumMod val="10000"/>
                  </a:schemeClr>
                </a:solidFill>
                <a:latin typeface="Arial" panose="020B0604020202020204" pitchFamily="34" charset="0"/>
                <a:cs typeface="Arial" panose="020B0604020202020204" pitchFamily="34" charset="0"/>
              </a:rPr>
              <a:t>per project to ensure alignment with key global strategic priorities </a:t>
            </a:r>
          </a:p>
        </p:txBody>
      </p:sp>
      <p:sp>
        <p:nvSpPr>
          <p:cNvPr id="19" name="TextBox 18">
            <a:extLst>
              <a:ext uri="{FF2B5EF4-FFF2-40B4-BE49-F238E27FC236}">
                <a16:creationId xmlns:a16="http://schemas.microsoft.com/office/drawing/2014/main" id="{3B815EA9-FDA3-BEAF-75B8-36DE5DBA22E8}"/>
              </a:ext>
            </a:extLst>
          </p:cNvPr>
          <p:cNvSpPr txBox="1"/>
          <p:nvPr/>
        </p:nvSpPr>
        <p:spPr>
          <a:xfrm>
            <a:off x="648000" y="2771736"/>
            <a:ext cx="1025752" cy="36933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Solution strategy</a:t>
            </a:r>
          </a:p>
        </p:txBody>
      </p:sp>
      <p:sp>
        <p:nvSpPr>
          <p:cNvPr id="21" name="TextBox 20">
            <a:extLst>
              <a:ext uri="{FF2B5EF4-FFF2-40B4-BE49-F238E27FC236}">
                <a16:creationId xmlns:a16="http://schemas.microsoft.com/office/drawing/2014/main" id="{A2FC3B14-0A8C-85FE-0EA4-6A4B61D71BB6}"/>
              </a:ext>
            </a:extLst>
          </p:cNvPr>
          <p:cNvSpPr txBox="1">
            <a:spLocks/>
          </p:cNvSpPr>
          <p:nvPr>
            <p:custDataLst>
              <p:tags r:id="rId4"/>
            </p:custDataLst>
          </p:nvPr>
        </p:nvSpPr>
        <p:spPr>
          <a:xfrm>
            <a:off x="2190750" y="5628554"/>
            <a:ext cx="3085571" cy="66684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spcBef>
                <a:spcPts val="100"/>
              </a:spcBef>
              <a:buClr>
                <a:srgbClr val="001965"/>
              </a:buClr>
              <a:defRPr/>
            </a:pPr>
            <a:r>
              <a:rPr lang="en-US" sz="1000">
                <a:solidFill>
                  <a:schemeClr val="tx2">
                    <a:lumMod val="10000"/>
                  </a:schemeClr>
                </a:solidFill>
                <a:latin typeface="Arial" panose="020B0604020202020204" pitchFamily="34" charset="0"/>
                <a:cs typeface="Arial" panose="020B0604020202020204" pitchFamily="34" charset="0"/>
              </a:rPr>
              <a:t>Kick-off </a:t>
            </a:r>
            <a:r>
              <a:rPr lang="en-US" sz="1000" b="1">
                <a:solidFill>
                  <a:schemeClr val="tx2">
                    <a:lumMod val="10000"/>
                  </a:schemeClr>
                </a:solidFill>
                <a:latin typeface="Arial" panose="020B0604020202020204" pitchFamily="34" charset="0"/>
                <a:cs typeface="Arial" panose="020B0604020202020204" pitchFamily="34" charset="0"/>
              </a:rPr>
              <a:t>external hiring process </a:t>
            </a:r>
            <a:br>
              <a:rPr lang="en-US" sz="1000">
                <a:solidFill>
                  <a:schemeClr val="tx2">
                    <a:lumMod val="10000"/>
                  </a:schemeClr>
                </a:solidFill>
                <a:latin typeface="Arial" panose="020B0604020202020204" pitchFamily="34" charset="0"/>
                <a:cs typeface="Arial" panose="020B0604020202020204" pitchFamily="34" charset="0"/>
              </a:rPr>
            </a:br>
            <a:r>
              <a:rPr lang="en-US" sz="1000">
                <a:solidFill>
                  <a:schemeClr val="tx2">
                    <a:lumMod val="10000"/>
                  </a:schemeClr>
                </a:solidFill>
                <a:latin typeface="Arial" panose="020B0604020202020204" pitchFamily="34" charset="0"/>
                <a:cs typeface="Arial" panose="020B0604020202020204" pitchFamily="34" charset="0"/>
              </a:rPr>
              <a:t>(if required)</a:t>
            </a:r>
          </a:p>
          <a:p>
            <a:pPr lvl="0">
              <a:spcBef>
                <a:spcPts val="100"/>
              </a:spcBef>
              <a:buClr>
                <a:srgbClr val="001965"/>
              </a:buClr>
              <a:defRPr/>
            </a:pPr>
            <a:r>
              <a:rPr lang="en-US" sz="1000">
                <a:solidFill>
                  <a:schemeClr val="tx2">
                    <a:lumMod val="10000"/>
                  </a:schemeClr>
                </a:solidFill>
                <a:latin typeface="Arial" panose="020B0604020202020204" pitchFamily="34" charset="0"/>
                <a:cs typeface="Arial" panose="020B0604020202020204" pitchFamily="34" charset="0"/>
              </a:rPr>
              <a:t>Conduct </a:t>
            </a:r>
            <a:r>
              <a:rPr lang="en-US" sz="1000" b="1">
                <a:solidFill>
                  <a:schemeClr val="tx2">
                    <a:lumMod val="10000"/>
                  </a:schemeClr>
                </a:solidFill>
                <a:latin typeface="Arial" panose="020B0604020202020204" pitchFamily="34" charset="0"/>
                <a:cs typeface="Arial" panose="020B0604020202020204" pitchFamily="34" charset="0"/>
              </a:rPr>
              <a:t>partnership assessment </a:t>
            </a:r>
            <a:r>
              <a:rPr lang="en-US" sz="1000">
                <a:solidFill>
                  <a:schemeClr val="tx2">
                    <a:lumMod val="10000"/>
                  </a:schemeClr>
                </a:solidFill>
                <a:latin typeface="Arial" panose="020B0604020202020204" pitchFamily="34" charset="0"/>
                <a:cs typeface="Arial" panose="020B0604020202020204" pitchFamily="34" charset="0"/>
              </a:rPr>
              <a:t>to understand fit of local supply base</a:t>
            </a:r>
          </a:p>
        </p:txBody>
      </p:sp>
      <p:sp>
        <p:nvSpPr>
          <p:cNvPr id="22" name="TextBox 21">
            <a:extLst>
              <a:ext uri="{FF2B5EF4-FFF2-40B4-BE49-F238E27FC236}">
                <a16:creationId xmlns:a16="http://schemas.microsoft.com/office/drawing/2014/main" id="{509D1DCC-A4FC-093D-860A-6F4A1A06A41A}"/>
              </a:ext>
            </a:extLst>
          </p:cNvPr>
          <p:cNvSpPr txBox="1">
            <a:spLocks/>
          </p:cNvSpPr>
          <p:nvPr>
            <p:custDataLst>
              <p:tags r:id="rId5"/>
            </p:custDataLst>
          </p:nvPr>
        </p:nvSpPr>
        <p:spPr>
          <a:xfrm>
            <a:off x="5485871" y="5628554"/>
            <a:ext cx="3085571" cy="84638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Develop </a:t>
            </a: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localized pitch deck </a:t>
            </a: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on compelling vision for external collaborations</a:t>
            </a:r>
          </a:p>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Establish core partnerships </a:t>
            </a: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with [sanitized]</a:t>
            </a:r>
          </a:p>
        </p:txBody>
      </p:sp>
      <p:sp>
        <p:nvSpPr>
          <p:cNvPr id="23" name="TextBox 22">
            <a:extLst>
              <a:ext uri="{FF2B5EF4-FFF2-40B4-BE49-F238E27FC236}">
                <a16:creationId xmlns:a16="http://schemas.microsoft.com/office/drawing/2014/main" id="{DA06969A-3DEA-6F39-1D42-1993E973284A}"/>
              </a:ext>
            </a:extLst>
          </p:cNvPr>
          <p:cNvSpPr txBox="1">
            <a:spLocks/>
          </p:cNvSpPr>
          <p:nvPr>
            <p:custDataLst>
              <p:tags r:id="rId6"/>
            </p:custDataLst>
          </p:nvPr>
        </p:nvSpPr>
        <p:spPr>
          <a:xfrm>
            <a:off x="8780993" y="5628555"/>
            <a:ext cx="2860126" cy="461665"/>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Continue to </a:t>
            </a: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drive relationships with local partners </a:t>
            </a: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in all active markets, conducting service negotiations and monitoring performance</a:t>
            </a:r>
          </a:p>
        </p:txBody>
      </p:sp>
      <p:sp>
        <p:nvSpPr>
          <p:cNvPr id="24" name="TextBox 23">
            <a:extLst>
              <a:ext uri="{FF2B5EF4-FFF2-40B4-BE49-F238E27FC236}">
                <a16:creationId xmlns:a16="http://schemas.microsoft.com/office/drawing/2014/main" id="{E7FE8470-410A-4ED6-DACC-FD6722254692}"/>
              </a:ext>
            </a:extLst>
          </p:cNvPr>
          <p:cNvSpPr txBox="1"/>
          <p:nvPr/>
        </p:nvSpPr>
        <p:spPr>
          <a:xfrm>
            <a:off x="648000" y="5628554"/>
            <a:ext cx="1025752"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Partnership management</a:t>
            </a:r>
          </a:p>
        </p:txBody>
      </p:sp>
      <p:sp>
        <p:nvSpPr>
          <p:cNvPr id="26" name="TextBox 25">
            <a:extLst>
              <a:ext uri="{FF2B5EF4-FFF2-40B4-BE49-F238E27FC236}">
                <a16:creationId xmlns:a16="http://schemas.microsoft.com/office/drawing/2014/main" id="{78BA9498-BA03-6B2B-4B64-A675988A9FF6}"/>
              </a:ext>
            </a:extLst>
          </p:cNvPr>
          <p:cNvSpPr txBox="1">
            <a:spLocks/>
          </p:cNvSpPr>
          <p:nvPr>
            <p:custDataLst>
              <p:tags r:id="rId7"/>
            </p:custDataLst>
          </p:nvPr>
        </p:nvSpPr>
        <p:spPr>
          <a:xfrm>
            <a:off x="2190750" y="4046256"/>
            <a:ext cx="3085571" cy="102592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spcBef>
                <a:spcPts val="100"/>
              </a:spcBef>
              <a:buClr>
                <a:srgbClr val="001965"/>
              </a:buClr>
              <a:defRPr/>
            </a:pPr>
            <a:r>
              <a:rPr lang="en-US" sz="1000" b="1">
                <a:solidFill>
                  <a:schemeClr val="tx2">
                    <a:lumMod val="10000"/>
                  </a:schemeClr>
                </a:solidFill>
                <a:latin typeface="Arial" panose="020B0604020202020204" pitchFamily="34" charset="0"/>
                <a:cs typeface="Arial" panose="020B0604020202020204" pitchFamily="34" charset="0"/>
              </a:rPr>
              <a:t>Define HQ team requirements </a:t>
            </a:r>
            <a:r>
              <a:rPr lang="en-US" sz="1000">
                <a:solidFill>
                  <a:schemeClr val="tx2">
                    <a:lumMod val="10000"/>
                  </a:schemeClr>
                </a:solidFill>
                <a:latin typeface="Arial" panose="020B0604020202020204" pitchFamily="34" charset="0"/>
                <a:cs typeface="Arial" panose="020B0604020202020204" pitchFamily="34" charset="0"/>
              </a:rPr>
              <a:t>(roles, numbers of FTEs etc.)</a:t>
            </a:r>
          </a:p>
          <a:p>
            <a:pPr lvl="0">
              <a:spcBef>
                <a:spcPts val="100"/>
              </a:spcBef>
              <a:buClr>
                <a:srgbClr val="001965"/>
              </a:buClr>
              <a:defRPr/>
            </a:pPr>
            <a:r>
              <a:rPr lang="en-US" sz="1000">
                <a:solidFill>
                  <a:schemeClr val="tx2">
                    <a:lumMod val="10000"/>
                  </a:schemeClr>
                </a:solidFill>
                <a:latin typeface="Arial" panose="020B0604020202020204" pitchFamily="34" charset="0"/>
                <a:cs typeface="Arial" panose="020B0604020202020204" pitchFamily="34" charset="0"/>
              </a:rPr>
              <a:t>Design </a:t>
            </a:r>
            <a:r>
              <a:rPr lang="en-US" sz="1000" b="1">
                <a:solidFill>
                  <a:schemeClr val="tx2">
                    <a:lumMod val="10000"/>
                  </a:schemeClr>
                </a:solidFill>
                <a:latin typeface="Arial" panose="020B0604020202020204" pitchFamily="34" charset="0"/>
                <a:cs typeface="Arial" panose="020B0604020202020204" pitchFamily="34" charset="0"/>
              </a:rPr>
              <a:t>target blueprint &amp; UX at project/country level</a:t>
            </a:r>
            <a:r>
              <a:rPr lang="en-US" sz="1000">
                <a:solidFill>
                  <a:schemeClr val="tx2">
                    <a:lumMod val="10000"/>
                  </a:schemeClr>
                </a:solidFill>
                <a:latin typeface="Arial" panose="020B0604020202020204" pitchFamily="34" charset="0"/>
                <a:cs typeface="Arial" panose="020B0604020202020204" pitchFamily="34" charset="0"/>
              </a:rPr>
              <a:t>, based on local customer research</a:t>
            </a:r>
          </a:p>
          <a:p>
            <a:pPr lvl="0">
              <a:spcBef>
                <a:spcPts val="100"/>
              </a:spcBef>
              <a:buClr>
                <a:srgbClr val="001965"/>
              </a:buClr>
              <a:defRPr/>
            </a:pPr>
            <a:r>
              <a:rPr lang="en-US" sz="1000">
                <a:solidFill>
                  <a:schemeClr val="tx2">
                    <a:lumMod val="10000"/>
                  </a:schemeClr>
                </a:solidFill>
                <a:latin typeface="Arial" panose="020B0604020202020204" pitchFamily="34" charset="0"/>
                <a:cs typeface="Arial" panose="020B0604020202020204" pitchFamily="34" charset="0"/>
              </a:rPr>
              <a:t>Establish level of </a:t>
            </a:r>
            <a:r>
              <a:rPr lang="en-US" sz="1000" b="1">
                <a:solidFill>
                  <a:schemeClr val="tx2">
                    <a:lumMod val="10000"/>
                  </a:schemeClr>
                </a:solidFill>
                <a:latin typeface="Arial" panose="020B0604020202020204" pitchFamily="34" charset="0"/>
                <a:cs typeface="Arial" panose="020B0604020202020204" pitchFamily="34" charset="0"/>
              </a:rPr>
              <a:t>internal development resource </a:t>
            </a:r>
            <a:r>
              <a:rPr lang="en-US" sz="1000">
                <a:solidFill>
                  <a:schemeClr val="tx2">
                    <a:lumMod val="10000"/>
                  </a:schemeClr>
                </a:solidFill>
                <a:latin typeface="Arial" panose="020B0604020202020204" pitchFamily="34" charset="0"/>
                <a:cs typeface="Arial" panose="020B0604020202020204" pitchFamily="34" charset="0"/>
              </a:rPr>
              <a:t>that could be leveraged </a:t>
            </a:r>
            <a:r>
              <a:rPr lang="en-US" sz="1000" b="1">
                <a:solidFill>
                  <a:schemeClr val="tx2">
                    <a:lumMod val="10000"/>
                  </a:schemeClr>
                </a:solidFill>
                <a:latin typeface="Arial" panose="020B0604020202020204" pitchFamily="34" charset="0"/>
                <a:cs typeface="Arial" panose="020B0604020202020204" pitchFamily="34" charset="0"/>
              </a:rPr>
              <a:t>vs. need for external hires</a:t>
            </a:r>
          </a:p>
        </p:txBody>
      </p:sp>
      <p:sp>
        <p:nvSpPr>
          <p:cNvPr id="27" name="TextBox 26">
            <a:extLst>
              <a:ext uri="{FF2B5EF4-FFF2-40B4-BE49-F238E27FC236}">
                <a16:creationId xmlns:a16="http://schemas.microsoft.com/office/drawing/2014/main" id="{918B20C5-4DB9-2194-1950-F528AE235033}"/>
              </a:ext>
            </a:extLst>
          </p:cNvPr>
          <p:cNvSpPr txBox="1">
            <a:spLocks/>
          </p:cNvSpPr>
          <p:nvPr>
            <p:custDataLst>
              <p:tags r:id="rId8"/>
            </p:custDataLst>
          </p:nvPr>
        </p:nvSpPr>
        <p:spPr>
          <a:xfrm>
            <a:off x="5485871" y="4046256"/>
            <a:ext cx="3085571" cy="1384995"/>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Refine solutions with partners and develop </a:t>
            </a: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technical implementation plan</a:t>
            </a:r>
          </a:p>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Technical development </a:t>
            </a: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to be conducted, dependent on option and design choices of solution</a:t>
            </a:r>
          </a:p>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Rapidly </a:t>
            </a: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adapt solution based on user feedback </a:t>
            </a: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and data from iterative design sprints </a:t>
            </a:r>
          </a:p>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Test initial solution </a:t>
            </a: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with limited userbase to ensure correct function and acceptance    </a:t>
            </a:r>
          </a:p>
        </p:txBody>
      </p:sp>
      <p:sp>
        <p:nvSpPr>
          <p:cNvPr id="28" name="TextBox 27">
            <a:extLst>
              <a:ext uri="{FF2B5EF4-FFF2-40B4-BE49-F238E27FC236}">
                <a16:creationId xmlns:a16="http://schemas.microsoft.com/office/drawing/2014/main" id="{63E00B6C-131F-653E-B56D-FC8E04339065}"/>
              </a:ext>
            </a:extLst>
          </p:cNvPr>
          <p:cNvSpPr txBox="1">
            <a:spLocks/>
          </p:cNvSpPr>
          <p:nvPr>
            <p:custDataLst>
              <p:tags r:id="rId9"/>
            </p:custDataLst>
          </p:nvPr>
        </p:nvSpPr>
        <p:spPr>
          <a:xfrm>
            <a:off x="8780993" y="4046256"/>
            <a:ext cx="2860126" cy="84638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Conduct </a:t>
            </a: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digital capability building exercises </a:t>
            </a: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to embed ‘</a:t>
            </a: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test and learn’</a:t>
            </a: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 mindset in each new market</a:t>
            </a:r>
          </a:p>
          <a:p>
            <a:pPr marL="0" marR="0" lvl="0" indent="0" algn="l" defTabSz="914400" rtl="0" eaLnBrk="1" fontAlgn="auto" latinLnBrk="0" hangingPunct="1">
              <a:lnSpc>
                <a:spcPct val="100000"/>
              </a:lnSpc>
              <a:spcBef>
                <a:spcPts val="1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Measure and report success </a:t>
            </a:r>
            <a:r>
              <a:rPr kumimoji="0" lang="en-US" sz="10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based on KPIs and OKRs defined at global level</a:t>
            </a:r>
          </a:p>
        </p:txBody>
      </p:sp>
      <p:sp>
        <p:nvSpPr>
          <p:cNvPr id="29" name="TextBox 28">
            <a:extLst>
              <a:ext uri="{FF2B5EF4-FFF2-40B4-BE49-F238E27FC236}">
                <a16:creationId xmlns:a16="http://schemas.microsoft.com/office/drawing/2014/main" id="{1A909580-D169-FB00-EF33-8B007627FA08}"/>
              </a:ext>
            </a:extLst>
          </p:cNvPr>
          <p:cNvSpPr txBox="1"/>
          <p:nvPr/>
        </p:nvSpPr>
        <p:spPr>
          <a:xfrm>
            <a:off x="648000" y="4046256"/>
            <a:ext cx="1025752"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Solution development and roll-out</a:t>
            </a:r>
          </a:p>
        </p:txBody>
      </p:sp>
      <p:grpSp>
        <p:nvGrpSpPr>
          <p:cNvPr id="32" name="Group 31">
            <a:extLst>
              <a:ext uri="{FF2B5EF4-FFF2-40B4-BE49-F238E27FC236}">
                <a16:creationId xmlns:a16="http://schemas.microsoft.com/office/drawing/2014/main" id="{39B4AB53-3663-080C-FBBA-D714D90B3FC3}"/>
              </a:ext>
            </a:extLst>
          </p:cNvPr>
          <p:cNvGrpSpPr/>
          <p:nvPr/>
        </p:nvGrpSpPr>
        <p:grpSpPr>
          <a:xfrm>
            <a:off x="5485871" y="1574876"/>
            <a:ext cx="472091" cy="472294"/>
            <a:chOff x="2190750" y="1737436"/>
            <a:chExt cx="472091" cy="472294"/>
          </a:xfrm>
          <a:solidFill>
            <a:schemeClr val="tx1"/>
          </a:solidFill>
        </p:grpSpPr>
        <p:sp>
          <p:nvSpPr>
            <p:cNvPr id="33" name="Freeform: Shape 138">
              <a:extLst>
                <a:ext uri="{FF2B5EF4-FFF2-40B4-BE49-F238E27FC236}">
                  <a16:creationId xmlns:a16="http://schemas.microsoft.com/office/drawing/2014/main" id="{49AD0996-31BF-6591-5F58-918B026FBC33}"/>
                </a:ext>
              </a:extLst>
            </p:cNvPr>
            <p:cNvSpPr/>
            <p:nvPr/>
          </p:nvSpPr>
          <p:spPr>
            <a:xfrm>
              <a:off x="2190768" y="1737436"/>
              <a:ext cx="245179" cy="217925"/>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solidFill>
              <a:schemeClr val="tx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endParaRPr>
            </a:p>
          </p:txBody>
        </p:sp>
        <p:sp>
          <p:nvSpPr>
            <p:cNvPr id="34" name="Freeform: Shape 139">
              <a:extLst>
                <a:ext uri="{FF2B5EF4-FFF2-40B4-BE49-F238E27FC236}">
                  <a16:creationId xmlns:a16="http://schemas.microsoft.com/office/drawing/2014/main" id="{50D9E662-01BB-F55F-1D83-D758692DF5AE}"/>
                </a:ext>
              </a:extLst>
            </p:cNvPr>
            <p:cNvSpPr/>
            <p:nvPr/>
          </p:nvSpPr>
          <p:spPr>
            <a:xfrm>
              <a:off x="2444916" y="1737436"/>
              <a:ext cx="217906" cy="245161"/>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endParaRPr>
            </a:p>
          </p:txBody>
        </p:sp>
        <p:sp>
          <p:nvSpPr>
            <p:cNvPr id="35" name="Freeform: Shape 141">
              <a:extLst>
                <a:ext uri="{FF2B5EF4-FFF2-40B4-BE49-F238E27FC236}">
                  <a16:creationId xmlns:a16="http://schemas.microsoft.com/office/drawing/2014/main" id="{2DDD9A32-4091-D856-372A-73D9A6E789A0}"/>
                </a:ext>
              </a:extLst>
            </p:cNvPr>
            <p:cNvSpPr/>
            <p:nvPr/>
          </p:nvSpPr>
          <p:spPr>
            <a:xfrm>
              <a:off x="2417680" y="1991786"/>
              <a:ext cx="245161" cy="217925"/>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endParaRPr>
            </a:p>
          </p:txBody>
        </p:sp>
        <p:sp>
          <p:nvSpPr>
            <p:cNvPr id="36" name="Freeform: Shape 143">
              <a:extLst>
                <a:ext uri="{FF2B5EF4-FFF2-40B4-BE49-F238E27FC236}">
                  <a16:creationId xmlns:a16="http://schemas.microsoft.com/office/drawing/2014/main" id="{D592471C-B0F9-E65E-6118-7EEC8544543D}"/>
                </a:ext>
              </a:extLst>
            </p:cNvPr>
            <p:cNvSpPr/>
            <p:nvPr/>
          </p:nvSpPr>
          <p:spPr>
            <a:xfrm>
              <a:off x="2190750" y="1964569"/>
              <a:ext cx="217925" cy="245161"/>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solidFill>
              <a:schemeClr val="tx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endParaRPr>
            </a:p>
          </p:txBody>
        </p:sp>
      </p:grpSp>
      <p:grpSp>
        <p:nvGrpSpPr>
          <p:cNvPr id="37" name="Group 36">
            <a:extLst>
              <a:ext uri="{FF2B5EF4-FFF2-40B4-BE49-F238E27FC236}">
                <a16:creationId xmlns:a16="http://schemas.microsoft.com/office/drawing/2014/main" id="{C543CF6B-8B21-EAB1-75D0-25C95C207ADA}"/>
              </a:ext>
            </a:extLst>
          </p:cNvPr>
          <p:cNvGrpSpPr/>
          <p:nvPr/>
        </p:nvGrpSpPr>
        <p:grpSpPr>
          <a:xfrm>
            <a:off x="8780992" y="1574876"/>
            <a:ext cx="472091" cy="472294"/>
            <a:chOff x="2190750" y="1737436"/>
            <a:chExt cx="472091" cy="472294"/>
          </a:xfrm>
          <a:solidFill>
            <a:schemeClr val="tx1"/>
          </a:solidFill>
        </p:grpSpPr>
        <p:sp>
          <p:nvSpPr>
            <p:cNvPr id="38" name="Freeform: Shape 148">
              <a:extLst>
                <a:ext uri="{FF2B5EF4-FFF2-40B4-BE49-F238E27FC236}">
                  <a16:creationId xmlns:a16="http://schemas.microsoft.com/office/drawing/2014/main" id="{F64AB729-197D-57B5-C578-B2FE53EB96C7}"/>
                </a:ext>
              </a:extLst>
            </p:cNvPr>
            <p:cNvSpPr/>
            <p:nvPr/>
          </p:nvSpPr>
          <p:spPr>
            <a:xfrm>
              <a:off x="2190768" y="1737436"/>
              <a:ext cx="245179" cy="217925"/>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solidFill>
              <a:schemeClr val="tx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endParaRPr>
            </a:p>
          </p:txBody>
        </p:sp>
        <p:sp>
          <p:nvSpPr>
            <p:cNvPr id="39" name="Freeform: Shape 149">
              <a:extLst>
                <a:ext uri="{FF2B5EF4-FFF2-40B4-BE49-F238E27FC236}">
                  <a16:creationId xmlns:a16="http://schemas.microsoft.com/office/drawing/2014/main" id="{5A20AF82-E8C4-442E-CC3D-5CEB3617D4F0}"/>
                </a:ext>
              </a:extLst>
            </p:cNvPr>
            <p:cNvSpPr/>
            <p:nvPr/>
          </p:nvSpPr>
          <p:spPr>
            <a:xfrm>
              <a:off x="2444916" y="1737436"/>
              <a:ext cx="217906" cy="245161"/>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endParaRPr>
            </a:p>
          </p:txBody>
        </p:sp>
        <p:sp>
          <p:nvSpPr>
            <p:cNvPr id="40" name="Freeform: Shape 150">
              <a:extLst>
                <a:ext uri="{FF2B5EF4-FFF2-40B4-BE49-F238E27FC236}">
                  <a16:creationId xmlns:a16="http://schemas.microsoft.com/office/drawing/2014/main" id="{A9DECB86-B9B7-F31F-C4A6-0AC577634FCD}"/>
                </a:ext>
              </a:extLst>
            </p:cNvPr>
            <p:cNvSpPr/>
            <p:nvPr/>
          </p:nvSpPr>
          <p:spPr>
            <a:xfrm>
              <a:off x="2417680" y="1991786"/>
              <a:ext cx="245161" cy="217925"/>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endParaRPr>
            </a:p>
          </p:txBody>
        </p:sp>
        <p:sp>
          <p:nvSpPr>
            <p:cNvPr id="41" name="Freeform: Shape 151">
              <a:extLst>
                <a:ext uri="{FF2B5EF4-FFF2-40B4-BE49-F238E27FC236}">
                  <a16:creationId xmlns:a16="http://schemas.microsoft.com/office/drawing/2014/main" id="{0512FD85-5538-905B-0E1F-7CD57C43ADEF}"/>
                </a:ext>
              </a:extLst>
            </p:cNvPr>
            <p:cNvSpPr/>
            <p:nvPr/>
          </p:nvSpPr>
          <p:spPr>
            <a:xfrm>
              <a:off x="2190750" y="1964569"/>
              <a:ext cx="217925" cy="245161"/>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solidFill>
              <a:schemeClr val="accent2"/>
            </a:solid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endParaRPr>
            </a:p>
          </p:txBody>
        </p:sp>
      </p:grpSp>
      <p:grpSp>
        <p:nvGrpSpPr>
          <p:cNvPr id="42" name="Group 41">
            <a:extLst>
              <a:ext uri="{FF2B5EF4-FFF2-40B4-BE49-F238E27FC236}">
                <a16:creationId xmlns:a16="http://schemas.microsoft.com/office/drawing/2014/main" id="{218C0679-E0C5-11CE-DFDA-A0954FD29B05}"/>
              </a:ext>
            </a:extLst>
          </p:cNvPr>
          <p:cNvGrpSpPr/>
          <p:nvPr/>
        </p:nvGrpSpPr>
        <p:grpSpPr>
          <a:xfrm>
            <a:off x="11169046" y="1574876"/>
            <a:ext cx="472091" cy="472294"/>
            <a:chOff x="2190750" y="1737436"/>
            <a:chExt cx="472091" cy="472294"/>
          </a:xfrm>
          <a:solidFill>
            <a:schemeClr val="accent2"/>
          </a:solidFill>
        </p:grpSpPr>
        <p:sp>
          <p:nvSpPr>
            <p:cNvPr id="43" name="Freeform: Shape 153">
              <a:extLst>
                <a:ext uri="{FF2B5EF4-FFF2-40B4-BE49-F238E27FC236}">
                  <a16:creationId xmlns:a16="http://schemas.microsoft.com/office/drawing/2014/main" id="{1E275309-7B12-56EB-0596-3FD3835B987B}"/>
                </a:ext>
              </a:extLst>
            </p:cNvPr>
            <p:cNvSpPr/>
            <p:nvPr/>
          </p:nvSpPr>
          <p:spPr>
            <a:xfrm>
              <a:off x="2190768" y="1737436"/>
              <a:ext cx="245179" cy="217925"/>
            </a:xfrm>
            <a:custGeom>
              <a:avLst/>
              <a:gdLst>
                <a:gd name="connsiteX0" fmla="*/ 1750940 w 1969918"/>
                <a:gd name="connsiteY0" fmla="*/ 647577 h 1750939"/>
                <a:gd name="connsiteX1" fmla="*/ 1750940 w 1969918"/>
                <a:gd name="connsiteY1" fmla="*/ 0 h 1750939"/>
                <a:gd name="connsiteX2" fmla="*/ 0 w 1969918"/>
                <a:gd name="connsiteY2" fmla="*/ 1750940 h 1750939"/>
                <a:gd name="connsiteX3" fmla="*/ 613408 w 1969918"/>
                <a:gd name="connsiteY3" fmla="*/ 1750940 h 1750939"/>
                <a:gd name="connsiteX4" fmla="*/ 875618 w 1969918"/>
                <a:gd name="connsiteY4" fmla="*/ 1541914 h 1750939"/>
                <a:gd name="connsiteX5" fmla="*/ 1137829 w 1969918"/>
                <a:gd name="connsiteY5" fmla="*/ 1750940 h 1750939"/>
                <a:gd name="connsiteX6" fmla="*/ 1751088 w 1969918"/>
                <a:gd name="connsiteY6" fmla="*/ 1750940 h 1750939"/>
                <a:gd name="connsiteX7" fmla="*/ 1751088 w 1969918"/>
                <a:gd name="connsiteY7" fmla="*/ 1103362 h 1750939"/>
                <a:gd name="connsiteX8" fmla="*/ 1969919 w 1969918"/>
                <a:gd name="connsiteY8" fmla="*/ 875470 h 1750939"/>
                <a:gd name="connsiteX9" fmla="*/ 1750940 w 1969918"/>
                <a:gd name="connsiteY9" fmla="*/ 647577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918" h="1750939">
                  <a:moveTo>
                    <a:pt x="1750940" y="647577"/>
                  </a:moveTo>
                  <a:lnTo>
                    <a:pt x="1750940" y="0"/>
                  </a:lnTo>
                  <a:cubicBezTo>
                    <a:pt x="783956" y="0"/>
                    <a:pt x="0" y="783956"/>
                    <a:pt x="0" y="1750940"/>
                  </a:cubicBezTo>
                  <a:lnTo>
                    <a:pt x="613408" y="1750940"/>
                  </a:lnTo>
                  <a:cubicBezTo>
                    <a:pt x="640744" y="1631348"/>
                    <a:pt x="747559" y="1541914"/>
                    <a:pt x="875618" y="1541914"/>
                  </a:cubicBezTo>
                  <a:cubicBezTo>
                    <a:pt x="1003529" y="1541914"/>
                    <a:pt x="1110493" y="1631348"/>
                    <a:pt x="1137829" y="1750940"/>
                  </a:cubicBezTo>
                  <a:lnTo>
                    <a:pt x="1751088" y="1750940"/>
                  </a:lnTo>
                  <a:lnTo>
                    <a:pt x="1751088" y="1103362"/>
                  </a:lnTo>
                  <a:cubicBezTo>
                    <a:pt x="1872760" y="1098311"/>
                    <a:pt x="1969919" y="998478"/>
                    <a:pt x="1969919" y="875470"/>
                  </a:cubicBezTo>
                  <a:cubicBezTo>
                    <a:pt x="1969919" y="752461"/>
                    <a:pt x="1872611" y="652628"/>
                    <a:pt x="1750940" y="647577"/>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endParaRPr>
            </a:p>
          </p:txBody>
        </p:sp>
        <p:sp>
          <p:nvSpPr>
            <p:cNvPr id="44" name="Freeform: Shape 154">
              <a:extLst>
                <a:ext uri="{FF2B5EF4-FFF2-40B4-BE49-F238E27FC236}">
                  <a16:creationId xmlns:a16="http://schemas.microsoft.com/office/drawing/2014/main" id="{A9FB2E75-B866-00D2-5F32-6109F4EA5A75}"/>
                </a:ext>
              </a:extLst>
            </p:cNvPr>
            <p:cNvSpPr/>
            <p:nvPr/>
          </p:nvSpPr>
          <p:spPr>
            <a:xfrm>
              <a:off x="2444916" y="1737436"/>
              <a:ext cx="217906" cy="245161"/>
            </a:xfrm>
            <a:custGeom>
              <a:avLst/>
              <a:gdLst>
                <a:gd name="connsiteX0" fmla="*/ 1103214 w 1750791"/>
                <a:gd name="connsiteY0" fmla="*/ 1750940 h 1969769"/>
                <a:gd name="connsiteX1" fmla="*/ 1750791 w 1750791"/>
                <a:gd name="connsiteY1" fmla="*/ 1750940 h 1969769"/>
                <a:gd name="connsiteX2" fmla="*/ 0 w 1750791"/>
                <a:gd name="connsiteY2" fmla="*/ 0 h 1969769"/>
                <a:gd name="connsiteX3" fmla="*/ 0 w 1750791"/>
                <a:gd name="connsiteY3" fmla="*/ 613260 h 1969769"/>
                <a:gd name="connsiteX4" fmla="*/ 209025 w 1750791"/>
                <a:gd name="connsiteY4" fmla="*/ 875470 h 1969769"/>
                <a:gd name="connsiteX5" fmla="*/ 0 w 1750791"/>
                <a:gd name="connsiteY5" fmla="*/ 1137680 h 1969769"/>
                <a:gd name="connsiteX6" fmla="*/ 0 w 1750791"/>
                <a:gd name="connsiteY6" fmla="*/ 1750940 h 1969769"/>
                <a:gd name="connsiteX7" fmla="*/ 647577 w 1750791"/>
                <a:gd name="connsiteY7" fmla="*/ 1750940 h 1969769"/>
                <a:gd name="connsiteX8" fmla="*/ 875470 w 1750791"/>
                <a:gd name="connsiteY8" fmla="*/ 1969770 h 1969769"/>
                <a:gd name="connsiteX9" fmla="*/ 1103214 w 1750791"/>
                <a:gd name="connsiteY9" fmla="*/ 175094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791" h="1969769">
                  <a:moveTo>
                    <a:pt x="1103214" y="1750940"/>
                  </a:moveTo>
                  <a:lnTo>
                    <a:pt x="1750791" y="1750940"/>
                  </a:lnTo>
                  <a:cubicBezTo>
                    <a:pt x="1750940" y="783956"/>
                    <a:pt x="966983" y="0"/>
                    <a:pt x="0" y="0"/>
                  </a:cubicBezTo>
                  <a:lnTo>
                    <a:pt x="0" y="613260"/>
                  </a:lnTo>
                  <a:cubicBezTo>
                    <a:pt x="119591" y="640595"/>
                    <a:pt x="209025" y="747410"/>
                    <a:pt x="209025" y="875470"/>
                  </a:cubicBezTo>
                  <a:cubicBezTo>
                    <a:pt x="209025" y="1003381"/>
                    <a:pt x="119591" y="1110345"/>
                    <a:pt x="0" y="1137680"/>
                  </a:cubicBezTo>
                  <a:lnTo>
                    <a:pt x="0" y="1750940"/>
                  </a:lnTo>
                  <a:lnTo>
                    <a:pt x="647577" y="1750940"/>
                  </a:lnTo>
                  <a:cubicBezTo>
                    <a:pt x="652628" y="1872611"/>
                    <a:pt x="752461" y="1969770"/>
                    <a:pt x="875470" y="1969770"/>
                  </a:cubicBezTo>
                  <a:cubicBezTo>
                    <a:pt x="998478" y="1969770"/>
                    <a:pt x="1098163" y="1872611"/>
                    <a:pt x="1103214" y="1750940"/>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endParaRPr>
            </a:p>
          </p:txBody>
        </p:sp>
        <p:sp>
          <p:nvSpPr>
            <p:cNvPr id="45" name="Freeform: Shape 156">
              <a:extLst>
                <a:ext uri="{FF2B5EF4-FFF2-40B4-BE49-F238E27FC236}">
                  <a16:creationId xmlns:a16="http://schemas.microsoft.com/office/drawing/2014/main" id="{4D09A406-C1EB-4973-DF5B-DFD73F3AE8A3}"/>
                </a:ext>
              </a:extLst>
            </p:cNvPr>
            <p:cNvSpPr/>
            <p:nvPr/>
          </p:nvSpPr>
          <p:spPr>
            <a:xfrm>
              <a:off x="2417680" y="1991786"/>
              <a:ext cx="245161" cy="217925"/>
            </a:xfrm>
            <a:custGeom>
              <a:avLst/>
              <a:gdLst>
                <a:gd name="connsiteX0" fmla="*/ 218830 w 1969770"/>
                <a:gd name="connsiteY0" fmla="*/ 1103363 h 1750939"/>
                <a:gd name="connsiteX1" fmla="*/ 218830 w 1969770"/>
                <a:gd name="connsiteY1" fmla="*/ 1750940 h 1750939"/>
                <a:gd name="connsiteX2" fmla="*/ 1969770 w 1969770"/>
                <a:gd name="connsiteY2" fmla="*/ 0 h 1750939"/>
                <a:gd name="connsiteX3" fmla="*/ 1356510 w 1969770"/>
                <a:gd name="connsiteY3" fmla="*/ 0 h 1750939"/>
                <a:gd name="connsiteX4" fmla="*/ 1094300 w 1969770"/>
                <a:gd name="connsiteY4" fmla="*/ 209025 h 1750939"/>
                <a:gd name="connsiteX5" fmla="*/ 832090 w 1969770"/>
                <a:gd name="connsiteY5" fmla="*/ 0 h 1750939"/>
                <a:gd name="connsiteX6" fmla="*/ 218830 w 1969770"/>
                <a:gd name="connsiteY6" fmla="*/ 0 h 1750939"/>
                <a:gd name="connsiteX7" fmla="*/ 218830 w 1969770"/>
                <a:gd name="connsiteY7" fmla="*/ 647577 h 1750939"/>
                <a:gd name="connsiteX8" fmla="*/ 0 w 1969770"/>
                <a:gd name="connsiteY8" fmla="*/ 875470 h 1750939"/>
                <a:gd name="connsiteX9" fmla="*/ 218830 w 1969770"/>
                <a:gd name="connsiteY9" fmla="*/ 1103363 h 17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9770" h="1750939">
                  <a:moveTo>
                    <a:pt x="218830" y="1103363"/>
                  </a:moveTo>
                  <a:lnTo>
                    <a:pt x="218830" y="1750940"/>
                  </a:lnTo>
                  <a:cubicBezTo>
                    <a:pt x="1185814" y="1750940"/>
                    <a:pt x="1969770" y="966983"/>
                    <a:pt x="1969770" y="0"/>
                  </a:cubicBezTo>
                  <a:lnTo>
                    <a:pt x="1356510" y="0"/>
                  </a:lnTo>
                  <a:cubicBezTo>
                    <a:pt x="1329175" y="119592"/>
                    <a:pt x="1222360" y="209025"/>
                    <a:pt x="1094300" y="209025"/>
                  </a:cubicBezTo>
                  <a:cubicBezTo>
                    <a:pt x="966389" y="209025"/>
                    <a:pt x="859425" y="119592"/>
                    <a:pt x="832090" y="0"/>
                  </a:cubicBezTo>
                  <a:lnTo>
                    <a:pt x="218830" y="0"/>
                  </a:lnTo>
                  <a:lnTo>
                    <a:pt x="218830" y="647577"/>
                  </a:lnTo>
                  <a:cubicBezTo>
                    <a:pt x="97159" y="652629"/>
                    <a:pt x="0" y="752462"/>
                    <a:pt x="0" y="875470"/>
                  </a:cubicBezTo>
                  <a:cubicBezTo>
                    <a:pt x="0" y="998478"/>
                    <a:pt x="97159" y="1098312"/>
                    <a:pt x="218830" y="1103363"/>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endParaRPr>
            </a:p>
          </p:txBody>
        </p:sp>
        <p:sp>
          <p:nvSpPr>
            <p:cNvPr id="46" name="Freeform: Shape 157">
              <a:extLst>
                <a:ext uri="{FF2B5EF4-FFF2-40B4-BE49-F238E27FC236}">
                  <a16:creationId xmlns:a16="http://schemas.microsoft.com/office/drawing/2014/main" id="{B02C5536-2AF3-D4DD-070A-B1006F078565}"/>
                </a:ext>
              </a:extLst>
            </p:cNvPr>
            <p:cNvSpPr/>
            <p:nvPr/>
          </p:nvSpPr>
          <p:spPr>
            <a:xfrm>
              <a:off x="2190750" y="1964569"/>
              <a:ext cx="217925" cy="245161"/>
            </a:xfrm>
            <a:custGeom>
              <a:avLst/>
              <a:gdLst>
                <a:gd name="connsiteX0" fmla="*/ 647577 w 1750939"/>
                <a:gd name="connsiteY0" fmla="*/ 218830 h 1969769"/>
                <a:gd name="connsiteX1" fmla="*/ 0 w 1750939"/>
                <a:gd name="connsiteY1" fmla="*/ 218830 h 1969769"/>
                <a:gd name="connsiteX2" fmla="*/ 1750940 w 1750939"/>
                <a:gd name="connsiteY2" fmla="*/ 1969770 h 1969769"/>
                <a:gd name="connsiteX3" fmla="*/ 1750940 w 1750939"/>
                <a:gd name="connsiteY3" fmla="*/ 1356510 h 1969769"/>
                <a:gd name="connsiteX4" fmla="*/ 1541914 w 1750939"/>
                <a:gd name="connsiteY4" fmla="*/ 1094300 h 1969769"/>
                <a:gd name="connsiteX5" fmla="*/ 1750940 w 1750939"/>
                <a:gd name="connsiteY5" fmla="*/ 832090 h 1969769"/>
                <a:gd name="connsiteX6" fmla="*/ 1750940 w 1750939"/>
                <a:gd name="connsiteY6" fmla="*/ 218830 h 1969769"/>
                <a:gd name="connsiteX7" fmla="*/ 1103362 w 1750939"/>
                <a:gd name="connsiteY7" fmla="*/ 218830 h 1969769"/>
                <a:gd name="connsiteX8" fmla="*/ 875470 w 1750939"/>
                <a:gd name="connsiteY8" fmla="*/ 0 h 1969769"/>
                <a:gd name="connsiteX9" fmla="*/ 647577 w 1750939"/>
                <a:gd name="connsiteY9" fmla="*/ 218830 h 196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939" h="1969769">
                  <a:moveTo>
                    <a:pt x="647577" y="218830"/>
                  </a:moveTo>
                  <a:lnTo>
                    <a:pt x="0" y="218830"/>
                  </a:lnTo>
                  <a:cubicBezTo>
                    <a:pt x="0" y="1185814"/>
                    <a:pt x="783956" y="1969770"/>
                    <a:pt x="1750940" y="1969770"/>
                  </a:cubicBezTo>
                  <a:lnTo>
                    <a:pt x="1750940" y="1356510"/>
                  </a:lnTo>
                  <a:cubicBezTo>
                    <a:pt x="1631348" y="1329175"/>
                    <a:pt x="1541914" y="1222360"/>
                    <a:pt x="1541914" y="1094300"/>
                  </a:cubicBezTo>
                  <a:cubicBezTo>
                    <a:pt x="1541914" y="966389"/>
                    <a:pt x="1631348" y="859425"/>
                    <a:pt x="1750940" y="832090"/>
                  </a:cubicBezTo>
                  <a:lnTo>
                    <a:pt x="1750940" y="218830"/>
                  </a:lnTo>
                  <a:lnTo>
                    <a:pt x="1103362" y="218830"/>
                  </a:lnTo>
                  <a:cubicBezTo>
                    <a:pt x="1098311" y="97159"/>
                    <a:pt x="998478" y="0"/>
                    <a:pt x="875470" y="0"/>
                  </a:cubicBezTo>
                  <a:cubicBezTo>
                    <a:pt x="752461" y="0"/>
                    <a:pt x="652628" y="97159"/>
                    <a:pt x="647577" y="218830"/>
                  </a:cubicBezTo>
                  <a:close/>
                </a:path>
              </a:pathLst>
            </a:custGeom>
            <a:grpFill/>
            <a:ln w="148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ea typeface="+mn-ea"/>
                <a:cs typeface="Arial" panose="020B0604020202020204" pitchFamily="34" charset="0"/>
              </a:endParaRPr>
            </a:p>
          </p:txBody>
        </p:sp>
      </p:grpSp>
      <p:sp>
        <p:nvSpPr>
          <p:cNvPr id="47" name="Chevron 74">
            <a:extLst>
              <a:ext uri="{FF2B5EF4-FFF2-40B4-BE49-F238E27FC236}">
                <a16:creationId xmlns:a16="http://schemas.microsoft.com/office/drawing/2014/main" id="{9B51A0C8-1490-64D9-B155-DD9C17295568}"/>
              </a:ext>
            </a:extLst>
          </p:cNvPr>
          <p:cNvSpPr>
            <a:spLocks noChangeAspect="1"/>
          </p:cNvSpPr>
          <p:nvPr>
            <p:custDataLst>
              <p:tags r:id="rId10"/>
            </p:custDataLst>
          </p:nvPr>
        </p:nvSpPr>
        <p:spPr>
          <a:xfrm>
            <a:off x="4010766" y="1691700"/>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48" name="Chevron 74">
            <a:extLst>
              <a:ext uri="{FF2B5EF4-FFF2-40B4-BE49-F238E27FC236}">
                <a16:creationId xmlns:a16="http://schemas.microsoft.com/office/drawing/2014/main" id="{97D1105A-AD4E-E75A-6DF0-49250B3C00C2}"/>
              </a:ext>
            </a:extLst>
          </p:cNvPr>
          <p:cNvSpPr>
            <a:spLocks noChangeAspect="1"/>
          </p:cNvSpPr>
          <p:nvPr>
            <p:custDataLst>
              <p:tags r:id="rId11"/>
            </p:custDataLst>
          </p:nvPr>
        </p:nvSpPr>
        <p:spPr>
          <a:xfrm>
            <a:off x="7306184" y="1691700"/>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2">
                  <a:lumMod val="10000"/>
                </a:schemeClr>
              </a:solidFill>
              <a:effectLst/>
              <a:uLnTx/>
              <a:uFillTx/>
              <a:latin typeface="Arial" panose="020B0604020202020204" pitchFamily="34" charset="0"/>
              <a:cs typeface="Arial" panose="020B0604020202020204" pitchFamily="34" charset="0"/>
            </a:endParaRPr>
          </a:p>
        </p:txBody>
      </p:sp>
      <p:sp>
        <p:nvSpPr>
          <p:cNvPr id="49" name="Chevron 74">
            <a:extLst>
              <a:ext uri="{FF2B5EF4-FFF2-40B4-BE49-F238E27FC236}">
                <a16:creationId xmlns:a16="http://schemas.microsoft.com/office/drawing/2014/main" id="{1B560043-CFAE-AA9A-4FF6-CFDCC7260148}"/>
              </a:ext>
            </a:extLst>
          </p:cNvPr>
          <p:cNvSpPr>
            <a:spLocks noChangeAspect="1"/>
          </p:cNvSpPr>
          <p:nvPr>
            <p:custDataLst>
              <p:tags r:id="rId12"/>
            </p:custDataLst>
          </p:nvPr>
        </p:nvSpPr>
        <p:spPr>
          <a:xfrm>
            <a:off x="10260484" y="1691700"/>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chemeClr val="tx2">
                  <a:lumMod val="10000"/>
                </a:schemeClr>
              </a:solidFill>
              <a:effectLst/>
              <a:uLnTx/>
              <a:uFillTx/>
              <a:latin typeface="Arial" panose="020B0604020202020204" pitchFamily="34" charset="0"/>
              <a:cs typeface="Arial" panose="020B0604020202020204" pitchFamily="34" charset="0"/>
            </a:endParaRPr>
          </a:p>
        </p:txBody>
      </p:sp>
      <p:cxnSp>
        <p:nvCxnSpPr>
          <p:cNvPr id="52" name="LineBasicDefault 69">
            <a:extLst>
              <a:ext uri="{FF2B5EF4-FFF2-40B4-BE49-F238E27FC236}">
                <a16:creationId xmlns:a16="http://schemas.microsoft.com/office/drawing/2014/main" id="{592E55BD-A594-DC39-B47A-5B39C5BB582F}"/>
              </a:ext>
            </a:extLst>
          </p:cNvPr>
          <p:cNvCxnSpPr>
            <a:cxnSpLocks/>
          </p:cNvCxnSpPr>
          <p:nvPr>
            <p:custDataLst>
              <p:tags r:id="rId13"/>
            </p:custDataLst>
          </p:nvPr>
        </p:nvCxnSpPr>
        <p:spPr>
          <a:xfrm>
            <a:off x="467806" y="3947605"/>
            <a:ext cx="11173331"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5" name="LineBasicDefault 69">
            <a:extLst>
              <a:ext uri="{FF2B5EF4-FFF2-40B4-BE49-F238E27FC236}">
                <a16:creationId xmlns:a16="http://schemas.microsoft.com/office/drawing/2014/main" id="{8CDA474D-A0BF-E25F-7303-DFA75E577F47}"/>
              </a:ext>
            </a:extLst>
          </p:cNvPr>
          <p:cNvCxnSpPr>
            <a:cxnSpLocks/>
          </p:cNvCxnSpPr>
          <p:nvPr>
            <p:custDataLst>
              <p:tags r:id="rId14"/>
            </p:custDataLst>
          </p:nvPr>
        </p:nvCxnSpPr>
        <p:spPr>
          <a:xfrm>
            <a:off x="467806" y="5529902"/>
            <a:ext cx="11173331"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01302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A51395-17A3-3308-FAF0-AA63C70EE812}"/>
              </a:ext>
            </a:extLst>
          </p:cNvPr>
          <p:cNvSpPr>
            <a:spLocks noGrp="1"/>
          </p:cNvSpPr>
          <p:nvPr>
            <p:ph type="title"/>
          </p:nvPr>
        </p:nvSpPr>
        <p:spPr>
          <a:xfrm>
            <a:off x="467806" y="365126"/>
            <a:ext cx="11173331" cy="811212"/>
          </a:xfrm>
        </p:spPr>
        <p:txBody>
          <a:bodyPr/>
          <a:lstStyle/>
          <a:p>
            <a:r>
              <a:rPr lang="en-US"/>
              <a:t>II. Solution prioritization process from global to local level </a:t>
            </a:r>
          </a:p>
        </p:txBody>
      </p:sp>
      <p:sp>
        <p:nvSpPr>
          <p:cNvPr id="2" name="Slide Number Placeholder 1">
            <a:extLst>
              <a:ext uri="{FF2B5EF4-FFF2-40B4-BE49-F238E27FC236}">
                <a16:creationId xmlns:a16="http://schemas.microsoft.com/office/drawing/2014/main" id="{B75C4BBD-3912-B9ED-529F-356A218A0BC4}"/>
              </a:ext>
            </a:extLst>
          </p:cNvPr>
          <p:cNvSpPr>
            <a:spLocks noGrp="1"/>
          </p:cNvSpPr>
          <p:nvPr>
            <p:ph type="sldNum" idx="12"/>
          </p:nvPr>
        </p:nvSpPr>
        <p:spPr/>
        <p:txBody>
          <a:bodyPr/>
          <a:lstStyle/>
          <a:p>
            <a:fld id="{1F24DAD8-0A8D-144F-AE7C-C0F3CF879725}" type="slidenum">
              <a:rPr lang="en-US" smtClean="0"/>
              <a:pPr/>
              <a:t>248</a:t>
            </a:fld>
            <a:endParaRPr lang="en-US">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0829BE0E-2E93-2A66-EC25-465F12BE34D8}"/>
              </a:ext>
            </a:extLst>
          </p:cNvPr>
          <p:cNvSpPr txBox="1">
            <a:spLocks/>
          </p:cNvSpPr>
          <p:nvPr/>
        </p:nvSpPr>
        <p:spPr>
          <a:xfrm>
            <a:off x="1458117" y="4322544"/>
            <a:ext cx="1607541" cy="201220"/>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000" u="none" strike="noStrike" kern="1200" cap="none" spc="0" normalizeH="0" baseline="0" noProof="0">
                <a:ln>
                  <a:noFill/>
                </a:ln>
                <a:solidFill>
                  <a:schemeClr val="tx2">
                    <a:lumMod val="10000"/>
                  </a:schemeClr>
                </a:solidFill>
                <a:effectLst/>
                <a:uLnTx/>
                <a:uFillTx/>
                <a:ea typeface="+mn-ea"/>
                <a:cs typeface="Arial" panose="020B0604020202020204" pitchFamily="34" charset="0"/>
              </a:rPr>
              <a:t>What is the ambition level? As Option C comes with high strategic value, but at higher risk, investment, and timeline.</a:t>
            </a:r>
          </a:p>
          <a:p>
            <a:r>
              <a:rPr lang="en-US" sz="1000">
                <a:solidFill>
                  <a:schemeClr val="tx2">
                    <a:lumMod val="10000"/>
                  </a:schemeClr>
                </a:solidFill>
                <a:cs typeface="Arial" panose="020B0604020202020204" pitchFamily="34" charset="0"/>
              </a:rPr>
              <a:t>Be 1. a first mover or 2. a fast follower: The only strategy that reliably succeeds is to embrace disruption by investing heavily in new businesses. </a:t>
            </a:r>
          </a:p>
        </p:txBody>
      </p:sp>
      <p:sp>
        <p:nvSpPr>
          <p:cNvPr id="45" name="TextBox 44">
            <a:extLst>
              <a:ext uri="{FF2B5EF4-FFF2-40B4-BE49-F238E27FC236}">
                <a16:creationId xmlns:a16="http://schemas.microsoft.com/office/drawing/2014/main" id="{DED47DAC-B01A-72D8-8ECE-7C1CC0012ACC}"/>
              </a:ext>
            </a:extLst>
          </p:cNvPr>
          <p:cNvSpPr txBox="1">
            <a:spLocks/>
          </p:cNvSpPr>
          <p:nvPr/>
        </p:nvSpPr>
        <p:spPr>
          <a:xfrm>
            <a:off x="1458117" y="4089812"/>
            <a:ext cx="1607541" cy="184666"/>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200" u="none" strike="noStrike" kern="1200" cap="none" spc="0" normalizeH="0" baseline="0" noProof="0">
                <a:ln>
                  <a:noFill/>
                </a:ln>
                <a:solidFill>
                  <a:schemeClr val="tx2">
                    <a:lumMod val="10000"/>
                  </a:schemeClr>
                </a:solidFill>
                <a:effectLst/>
                <a:uLnTx/>
                <a:uFillTx/>
                <a:ea typeface="+mn-ea"/>
                <a:cs typeface="Arial" panose="020B0604020202020204" pitchFamily="34" charset="0"/>
              </a:rPr>
              <a:t>Global Strategy</a:t>
            </a:r>
          </a:p>
        </p:txBody>
      </p:sp>
      <p:sp>
        <p:nvSpPr>
          <p:cNvPr id="46" name="Rectangle 45">
            <a:extLst>
              <a:ext uri="{FF2B5EF4-FFF2-40B4-BE49-F238E27FC236}">
                <a16:creationId xmlns:a16="http://schemas.microsoft.com/office/drawing/2014/main" id="{740DE5F6-F684-61FB-7878-4A05439C0513}"/>
              </a:ext>
            </a:extLst>
          </p:cNvPr>
          <p:cNvSpPr/>
          <p:nvPr/>
        </p:nvSpPr>
        <p:spPr>
          <a:xfrm>
            <a:off x="467806" y="4089812"/>
            <a:ext cx="835428"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0" rIns="0" bIns="0" rtlCol="0" anchor="ctr">
            <a:spAutoFit/>
          </a:bodyPr>
          <a:lstStyle/>
          <a:p>
            <a:pPr marL="0" marR="0" lvl="0" indent="0" defTabSz="914400" rtl="0" eaLnBrk="1" fontAlgn="auto" latinLnBrk="0" hangingPunct="1">
              <a:lnSpc>
                <a:spcPct val="100000"/>
              </a:lnSpc>
              <a:spcBef>
                <a:spcPts val="0"/>
              </a:spcBef>
              <a:spcAft>
                <a:spcPts val="0"/>
              </a:spcAft>
              <a:buClr>
                <a:schemeClr val="tx1"/>
              </a:buClr>
              <a:buSzTx/>
              <a:buFontTx/>
              <a:buNone/>
              <a:tabLst/>
              <a:defRPr/>
            </a:pPr>
            <a:r>
              <a:rPr kumimoji="0" lang="en-GB" sz="120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mn-cs"/>
              </a:rPr>
              <a:t>Option C</a:t>
            </a:r>
          </a:p>
        </p:txBody>
      </p:sp>
      <p:sp>
        <p:nvSpPr>
          <p:cNvPr id="47" name="TextBox 46">
            <a:extLst>
              <a:ext uri="{FF2B5EF4-FFF2-40B4-BE49-F238E27FC236}">
                <a16:creationId xmlns:a16="http://schemas.microsoft.com/office/drawing/2014/main" id="{39A9639D-AD57-3AFE-B329-178F90DEC7BC}"/>
              </a:ext>
            </a:extLst>
          </p:cNvPr>
          <p:cNvSpPr txBox="1">
            <a:spLocks/>
          </p:cNvSpPr>
          <p:nvPr/>
        </p:nvSpPr>
        <p:spPr>
          <a:xfrm>
            <a:off x="1458117" y="2065625"/>
            <a:ext cx="1757306" cy="402438"/>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000" u="none" strike="noStrike" kern="1200" cap="none" spc="0" normalizeH="0" baseline="0" noProof="0">
                <a:ln>
                  <a:noFill/>
                </a:ln>
                <a:solidFill>
                  <a:schemeClr val="tx2">
                    <a:lumMod val="10000"/>
                  </a:schemeClr>
                </a:solidFill>
                <a:effectLst/>
                <a:uLnTx/>
                <a:uFillTx/>
                <a:cs typeface="Arial" panose="020B0604020202020204" pitchFamily="34" charset="0"/>
              </a:rPr>
              <a:t>1. Prioritize list of markets by</a:t>
            </a:r>
            <a:r>
              <a:rPr lang="en-GB" sz="1000">
                <a:solidFill>
                  <a:schemeClr val="tx2">
                    <a:lumMod val="10000"/>
                  </a:schemeClr>
                </a:solidFill>
                <a:cs typeface="Arial" panose="020B0604020202020204" pitchFamily="34" charset="0"/>
              </a:rPr>
              <a:t> high-level impact / feasibility assessment, and buy-in for mobilization. </a:t>
            </a:r>
          </a:p>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000" u="none" strike="noStrike" kern="1200" cap="none" spc="0" normalizeH="0" baseline="0" noProof="0">
                <a:ln>
                  <a:noFill/>
                </a:ln>
                <a:solidFill>
                  <a:schemeClr val="tx2">
                    <a:lumMod val="10000"/>
                  </a:schemeClr>
                </a:solidFill>
                <a:effectLst/>
                <a:uLnTx/>
                <a:uFillTx/>
                <a:cs typeface="Arial" panose="020B0604020202020204" pitchFamily="34" charset="0"/>
              </a:rPr>
              <a:t>2. Assess option based on availability of existing entry point for solution options.</a:t>
            </a:r>
          </a:p>
        </p:txBody>
      </p:sp>
      <p:sp>
        <p:nvSpPr>
          <p:cNvPr id="48" name="TextBox 47">
            <a:extLst>
              <a:ext uri="{FF2B5EF4-FFF2-40B4-BE49-F238E27FC236}">
                <a16:creationId xmlns:a16="http://schemas.microsoft.com/office/drawing/2014/main" id="{6C202F80-6D31-71E9-21D1-42EDB85EC822}"/>
              </a:ext>
            </a:extLst>
          </p:cNvPr>
          <p:cNvSpPr txBox="1">
            <a:spLocks/>
          </p:cNvSpPr>
          <p:nvPr/>
        </p:nvSpPr>
        <p:spPr>
          <a:xfrm>
            <a:off x="1458117" y="1801293"/>
            <a:ext cx="1757306" cy="184666"/>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200" u="none" strike="noStrike" kern="1200" cap="none" spc="0" normalizeH="0" baseline="0" noProof="0">
                <a:ln>
                  <a:noFill/>
                </a:ln>
                <a:solidFill>
                  <a:schemeClr val="tx2">
                    <a:lumMod val="10000"/>
                  </a:schemeClr>
                </a:solidFill>
                <a:effectLst/>
                <a:uLnTx/>
                <a:uFillTx/>
                <a:ea typeface="+mn-ea"/>
                <a:cs typeface="Arial" panose="020B0604020202020204" pitchFamily="34" charset="0"/>
              </a:rPr>
              <a:t>Local market review</a:t>
            </a:r>
          </a:p>
        </p:txBody>
      </p:sp>
      <p:sp>
        <p:nvSpPr>
          <p:cNvPr id="49" name="Rectangle 48">
            <a:extLst>
              <a:ext uri="{FF2B5EF4-FFF2-40B4-BE49-F238E27FC236}">
                <a16:creationId xmlns:a16="http://schemas.microsoft.com/office/drawing/2014/main" id="{A34818C7-D88F-3AD8-4436-39F48A449C1D}"/>
              </a:ext>
            </a:extLst>
          </p:cNvPr>
          <p:cNvSpPr/>
          <p:nvPr/>
        </p:nvSpPr>
        <p:spPr>
          <a:xfrm>
            <a:off x="467806" y="1785904"/>
            <a:ext cx="83542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0" rIns="0" bIns="0" rtlCol="0" anchor="ctr">
            <a:spAutoFit/>
          </a:bodyPr>
          <a:lstStyle/>
          <a:p>
            <a:pPr marL="0" marR="0" lvl="0" indent="0" defTabSz="914400" rtl="0" eaLnBrk="1" fontAlgn="auto" latinLnBrk="0" hangingPunct="1">
              <a:lnSpc>
                <a:spcPct val="100000"/>
              </a:lnSpc>
              <a:spcBef>
                <a:spcPts val="0"/>
              </a:spcBef>
              <a:spcAft>
                <a:spcPts val="0"/>
              </a:spcAft>
              <a:buClr>
                <a:schemeClr val="tx1"/>
              </a:buClr>
              <a:buSzTx/>
              <a:buFontTx/>
              <a:buNone/>
              <a:tabLst/>
              <a:defRPr/>
            </a:pPr>
            <a:r>
              <a:rPr kumimoji="0" lang="en-GB" sz="120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mn-cs"/>
              </a:rPr>
              <a:t>Option </a:t>
            </a:r>
            <a:br>
              <a:rPr kumimoji="0" lang="en-GB" sz="120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mn-cs"/>
              </a:rPr>
            </a:br>
            <a:r>
              <a:rPr kumimoji="0" lang="en-GB" sz="120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mn-cs"/>
              </a:rPr>
              <a:t>A &amp; B</a:t>
            </a:r>
          </a:p>
        </p:txBody>
      </p:sp>
      <p:sp>
        <p:nvSpPr>
          <p:cNvPr id="51" name="Rectangle 50">
            <a:extLst>
              <a:ext uri="{FF2B5EF4-FFF2-40B4-BE49-F238E27FC236}">
                <a16:creationId xmlns:a16="http://schemas.microsoft.com/office/drawing/2014/main" id="{2449F7E6-988D-6ADE-F79E-2310B25DC8AF}"/>
              </a:ext>
            </a:extLst>
          </p:cNvPr>
          <p:cNvSpPr>
            <a:spLocks/>
          </p:cNvSpPr>
          <p:nvPr/>
        </p:nvSpPr>
        <p:spPr>
          <a:xfrm>
            <a:off x="6012059" y="2585310"/>
            <a:ext cx="988958" cy="720295"/>
          </a:xfrm>
          <a:prstGeom prst="rect">
            <a:avLst/>
          </a:prstGeom>
          <a:solidFill>
            <a:schemeClr val="accent1"/>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
                <a:srgbClr val="000000"/>
              </a:buClr>
              <a:buSzTx/>
              <a:buFontTx/>
              <a:buNone/>
              <a:tabLst/>
              <a:defRPr/>
            </a:pPr>
            <a:r>
              <a:rPr kumimoji="0" lang="en-US" sz="1000" b="0" i="0" u="none" strike="noStrike" kern="1200" cap="none" spc="0" normalizeH="0" baseline="0">
                <a:ln>
                  <a:noFill/>
                </a:ln>
                <a:solidFill>
                  <a:srgbClr val="FFFFFF"/>
                </a:solidFill>
                <a:effectLst/>
                <a:uLnTx/>
                <a:uFillTx/>
                <a:ea typeface="+mn-ea"/>
                <a:cs typeface="+mn-cs"/>
              </a:rPr>
              <a:t>Is local platform available and has traffic?  </a:t>
            </a:r>
          </a:p>
        </p:txBody>
      </p:sp>
      <p:sp>
        <p:nvSpPr>
          <p:cNvPr id="52" name="Rectangle 51">
            <a:extLst>
              <a:ext uri="{FF2B5EF4-FFF2-40B4-BE49-F238E27FC236}">
                <a16:creationId xmlns:a16="http://schemas.microsoft.com/office/drawing/2014/main" id="{3A365DC3-917B-8397-C011-160E6EA4824C}"/>
              </a:ext>
            </a:extLst>
          </p:cNvPr>
          <p:cNvSpPr>
            <a:spLocks/>
          </p:cNvSpPr>
          <p:nvPr/>
        </p:nvSpPr>
        <p:spPr>
          <a:xfrm>
            <a:off x="7795423" y="2460928"/>
            <a:ext cx="713738" cy="308291"/>
          </a:xfrm>
          <a:prstGeom prst="rect">
            <a:avLst/>
          </a:prstGeom>
          <a:solidFill>
            <a:schemeClr val="tx2"/>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
                <a:srgbClr val="000000"/>
              </a:buClr>
              <a:buSzTx/>
              <a:buFontTx/>
              <a:buNone/>
              <a:tabLst/>
              <a:defRPr/>
            </a:pPr>
            <a:r>
              <a:rPr kumimoji="0" lang="en-GB" sz="1000" b="0" i="0" u="none" strike="noStrike" kern="1200" cap="none" spc="0" normalizeH="0" baseline="0" noProof="0">
                <a:ln>
                  <a:noFill/>
                </a:ln>
                <a:solidFill>
                  <a:schemeClr val="tx2">
                    <a:lumMod val="10000"/>
                  </a:schemeClr>
                </a:solidFill>
                <a:effectLst/>
                <a:uLnTx/>
                <a:uFillTx/>
                <a:ea typeface="+mn-ea"/>
                <a:cs typeface="+mn-cs"/>
              </a:rPr>
              <a:t>Option B</a:t>
            </a:r>
          </a:p>
        </p:txBody>
      </p:sp>
      <p:sp>
        <p:nvSpPr>
          <p:cNvPr id="53" name="Rectangle 52">
            <a:extLst>
              <a:ext uri="{FF2B5EF4-FFF2-40B4-BE49-F238E27FC236}">
                <a16:creationId xmlns:a16="http://schemas.microsoft.com/office/drawing/2014/main" id="{D52D8713-3304-D374-009B-1D16D81B65BE}"/>
              </a:ext>
            </a:extLst>
          </p:cNvPr>
          <p:cNvSpPr>
            <a:spLocks/>
          </p:cNvSpPr>
          <p:nvPr/>
        </p:nvSpPr>
        <p:spPr>
          <a:xfrm>
            <a:off x="7795423" y="2129007"/>
            <a:ext cx="713738" cy="308291"/>
          </a:xfrm>
          <a:prstGeom prst="rect">
            <a:avLst/>
          </a:prstGeom>
          <a:solidFill>
            <a:schemeClr val="tx1"/>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
                <a:srgbClr val="000000"/>
              </a:buClr>
              <a:buSzTx/>
              <a:buFontTx/>
              <a:buNone/>
              <a:tabLst/>
              <a:defRPr/>
            </a:pPr>
            <a:r>
              <a:rPr kumimoji="0" lang="en-GB" sz="1000" b="0" i="0" u="none" strike="noStrike" kern="1200" cap="none" spc="0" normalizeH="0" baseline="0" noProof="0">
                <a:ln>
                  <a:noFill/>
                </a:ln>
                <a:solidFill>
                  <a:srgbClr val="FFFFFF"/>
                </a:solidFill>
                <a:effectLst/>
                <a:uLnTx/>
                <a:uFillTx/>
                <a:ea typeface="+mn-ea"/>
                <a:cs typeface="+mn-cs"/>
              </a:rPr>
              <a:t>Option A</a:t>
            </a:r>
          </a:p>
        </p:txBody>
      </p:sp>
      <p:grpSp>
        <p:nvGrpSpPr>
          <p:cNvPr id="54" name="Group 53">
            <a:extLst>
              <a:ext uri="{FF2B5EF4-FFF2-40B4-BE49-F238E27FC236}">
                <a16:creationId xmlns:a16="http://schemas.microsoft.com/office/drawing/2014/main" id="{C8AAF28A-6D61-E8EC-92A2-1C4CE6C15F9B}"/>
              </a:ext>
            </a:extLst>
          </p:cNvPr>
          <p:cNvGrpSpPr>
            <a:grpSpLocks/>
          </p:cNvGrpSpPr>
          <p:nvPr/>
        </p:nvGrpSpPr>
        <p:grpSpPr>
          <a:xfrm>
            <a:off x="7795423" y="3182999"/>
            <a:ext cx="713738" cy="643315"/>
            <a:chOff x="7428390" y="4422717"/>
            <a:chExt cx="1138314" cy="899139"/>
          </a:xfrm>
          <a:solidFill>
            <a:schemeClr val="accent3"/>
          </a:solidFill>
        </p:grpSpPr>
        <p:sp>
          <p:nvSpPr>
            <p:cNvPr id="61" name="Rectangle 60">
              <a:extLst>
                <a:ext uri="{FF2B5EF4-FFF2-40B4-BE49-F238E27FC236}">
                  <a16:creationId xmlns:a16="http://schemas.microsoft.com/office/drawing/2014/main" id="{4C7AF317-E1D5-D090-317D-78A75B4736F7}"/>
                </a:ext>
              </a:extLst>
            </p:cNvPr>
            <p:cNvSpPr>
              <a:spLocks/>
            </p:cNvSpPr>
            <p:nvPr/>
          </p:nvSpPr>
          <p:spPr>
            <a:xfrm>
              <a:off x="7428390" y="4890968"/>
              <a:ext cx="1138314" cy="430888"/>
            </a:xfrm>
            <a:prstGeom prst="rect">
              <a:avLst/>
            </a:prstGeom>
            <a:solidFill>
              <a:schemeClr val="accent2"/>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
                  <a:srgbClr val="000000"/>
                </a:buClr>
                <a:buSzTx/>
                <a:buFontTx/>
                <a:buNone/>
                <a:tabLst/>
                <a:defRPr/>
              </a:pPr>
              <a:r>
                <a:rPr kumimoji="0" lang="en-GB" sz="1000" b="0" i="0" u="none" strike="noStrike" kern="1200" cap="none" spc="0" normalizeH="0" baseline="0" noProof="0">
                  <a:ln>
                    <a:noFill/>
                  </a:ln>
                  <a:solidFill>
                    <a:srgbClr val="FFFFFF"/>
                  </a:solidFill>
                  <a:effectLst/>
                  <a:uLnTx/>
                  <a:uFillTx/>
                  <a:ea typeface="+mn-ea"/>
                  <a:cs typeface="+mn-cs"/>
                </a:rPr>
                <a:t>Option B</a:t>
              </a:r>
            </a:p>
          </p:txBody>
        </p:sp>
        <p:sp>
          <p:nvSpPr>
            <p:cNvPr id="62" name="Rectangle 61">
              <a:extLst>
                <a:ext uri="{FF2B5EF4-FFF2-40B4-BE49-F238E27FC236}">
                  <a16:creationId xmlns:a16="http://schemas.microsoft.com/office/drawing/2014/main" id="{ECFBDE80-255A-8E93-40A1-066985EBCD51}"/>
                </a:ext>
              </a:extLst>
            </p:cNvPr>
            <p:cNvSpPr>
              <a:spLocks/>
            </p:cNvSpPr>
            <p:nvPr/>
          </p:nvSpPr>
          <p:spPr>
            <a:xfrm>
              <a:off x="7428390" y="4422717"/>
              <a:ext cx="1138314" cy="430888"/>
            </a:xfrm>
            <a:prstGeom prst="rect">
              <a:avLst/>
            </a:prstGeom>
            <a:solidFill>
              <a:schemeClr val="tx2"/>
            </a:solidFill>
            <a:ln w="190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
                  <a:srgbClr val="000000"/>
                </a:buClr>
                <a:buSzTx/>
                <a:buFontTx/>
                <a:buNone/>
                <a:tabLst/>
                <a:defRPr/>
              </a:pPr>
              <a:r>
                <a:rPr kumimoji="0" lang="en-GB" sz="1000" b="0" i="0" u="none" strike="noStrike" kern="1200" cap="none" spc="0" normalizeH="0" baseline="0" noProof="0">
                  <a:ln>
                    <a:noFill/>
                  </a:ln>
                  <a:solidFill>
                    <a:schemeClr val="tx2">
                      <a:lumMod val="10000"/>
                    </a:schemeClr>
                  </a:solidFill>
                  <a:effectLst/>
                  <a:uLnTx/>
                  <a:uFillTx/>
                  <a:ea typeface="+mn-ea"/>
                  <a:cs typeface="+mn-cs"/>
                </a:rPr>
                <a:t>Option A</a:t>
              </a:r>
            </a:p>
          </p:txBody>
        </p:sp>
      </p:grpSp>
      <p:cxnSp>
        <p:nvCxnSpPr>
          <p:cNvPr id="55" name="Connector: Elbow 98">
            <a:extLst>
              <a:ext uri="{FF2B5EF4-FFF2-40B4-BE49-F238E27FC236}">
                <a16:creationId xmlns:a16="http://schemas.microsoft.com/office/drawing/2014/main" id="{617F72E5-5DF0-DA28-735B-A9288DFE0892}"/>
              </a:ext>
            </a:extLst>
          </p:cNvPr>
          <p:cNvCxnSpPr>
            <a:cxnSpLocks/>
            <a:stCxn id="51" idx="3"/>
            <a:endCxn id="53" idx="1"/>
          </p:cNvCxnSpPr>
          <p:nvPr/>
        </p:nvCxnSpPr>
        <p:spPr>
          <a:xfrm flipV="1">
            <a:off x="7001017" y="2283153"/>
            <a:ext cx="794406" cy="662305"/>
          </a:xfrm>
          <a:prstGeom prst="bentConnector3">
            <a:avLst>
              <a:gd name="adj1" fmla="val 50000"/>
            </a:avLst>
          </a:prstGeom>
          <a:ln w="6350" cap="flat">
            <a:solidFill>
              <a:srgbClr val="7F7F7F"/>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99">
            <a:extLst>
              <a:ext uri="{FF2B5EF4-FFF2-40B4-BE49-F238E27FC236}">
                <a16:creationId xmlns:a16="http://schemas.microsoft.com/office/drawing/2014/main" id="{20CD249F-CF90-30BC-8714-4A6C3D1D2E75}"/>
              </a:ext>
            </a:extLst>
          </p:cNvPr>
          <p:cNvCxnSpPr>
            <a:cxnSpLocks/>
            <a:stCxn id="51" idx="3"/>
            <a:endCxn id="61" idx="1"/>
          </p:cNvCxnSpPr>
          <p:nvPr/>
        </p:nvCxnSpPr>
        <p:spPr>
          <a:xfrm>
            <a:off x="7001017" y="2945458"/>
            <a:ext cx="794406" cy="726711"/>
          </a:xfrm>
          <a:prstGeom prst="bentConnector3">
            <a:avLst>
              <a:gd name="adj1" fmla="val 50000"/>
            </a:avLst>
          </a:prstGeom>
          <a:ln w="6350" cap="flat">
            <a:solidFill>
              <a:srgbClr val="7F7F7F"/>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2A1F8D07-5ACF-78AB-0BBE-94F37E4CAD04}"/>
              </a:ext>
            </a:extLst>
          </p:cNvPr>
          <p:cNvGrpSpPr/>
          <p:nvPr/>
        </p:nvGrpSpPr>
        <p:grpSpPr>
          <a:xfrm>
            <a:off x="7286537" y="2529769"/>
            <a:ext cx="229933" cy="831377"/>
            <a:chOff x="7286537" y="2529769"/>
            <a:chExt cx="229933" cy="831377"/>
          </a:xfrm>
        </p:grpSpPr>
        <p:sp>
          <p:nvSpPr>
            <p:cNvPr id="57" name="TrackerAlphaBlue 53">
              <a:extLst>
                <a:ext uri="{FF2B5EF4-FFF2-40B4-BE49-F238E27FC236}">
                  <a16:creationId xmlns:a16="http://schemas.microsoft.com/office/drawing/2014/main" id="{78220468-923A-FC08-7A2A-1CCBD29D48FA}"/>
                </a:ext>
              </a:extLst>
            </p:cNvPr>
            <p:cNvSpPr>
              <a:spLocks/>
            </p:cNvSpPr>
            <p:nvPr>
              <p:custDataLst>
                <p:tags r:id="rId6"/>
              </p:custDataLst>
            </p:nvPr>
          </p:nvSpPr>
          <p:spPr>
            <a:xfrm>
              <a:off x="7293106" y="2529769"/>
              <a:ext cx="223364" cy="223200"/>
            </a:xfrm>
            <a:prstGeom prst="ellipse">
              <a:avLst/>
            </a:prstGeom>
            <a:solidFill>
              <a:schemeClr val="tx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GB" sz="1000" b="0" i="0" u="none" strike="noStrike" kern="1200" cap="none" spc="0" normalizeH="0" baseline="0" noProof="0">
                  <a:ln>
                    <a:noFill/>
                  </a:ln>
                  <a:solidFill>
                    <a:srgbClr val="FFFFFF"/>
                  </a:solidFill>
                  <a:effectLst/>
                  <a:uLnTx/>
                  <a:uFillTx/>
                  <a:ea typeface="+mn-ea"/>
                  <a:cs typeface="+mn-cs"/>
                </a:rPr>
                <a:t>Y</a:t>
              </a:r>
            </a:p>
          </p:txBody>
        </p:sp>
        <p:sp>
          <p:nvSpPr>
            <p:cNvPr id="58" name="TrackerAlphaBlue 53">
              <a:extLst>
                <a:ext uri="{FF2B5EF4-FFF2-40B4-BE49-F238E27FC236}">
                  <a16:creationId xmlns:a16="http://schemas.microsoft.com/office/drawing/2014/main" id="{E603768A-971F-1C58-A617-0D9C35BACF61}"/>
                </a:ext>
              </a:extLst>
            </p:cNvPr>
            <p:cNvSpPr>
              <a:spLocks/>
            </p:cNvSpPr>
            <p:nvPr>
              <p:custDataLst>
                <p:tags r:id="rId7"/>
              </p:custDataLst>
            </p:nvPr>
          </p:nvSpPr>
          <p:spPr>
            <a:xfrm>
              <a:off x="7286537" y="3137946"/>
              <a:ext cx="223364" cy="223200"/>
            </a:xfrm>
            <a:prstGeom prst="ellipse">
              <a:avLst/>
            </a:prstGeom>
            <a:solidFill>
              <a:schemeClr val="accent2"/>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GB" sz="1000" b="0" i="0" u="none" strike="noStrike" kern="1200" cap="none" spc="0" normalizeH="0" baseline="0" noProof="0">
                  <a:ln>
                    <a:noFill/>
                  </a:ln>
                  <a:solidFill>
                    <a:srgbClr val="FFFFFF"/>
                  </a:solidFill>
                  <a:effectLst/>
                  <a:uLnTx/>
                  <a:uFillTx/>
                  <a:ea typeface="+mn-ea"/>
                  <a:cs typeface="+mn-cs"/>
                </a:rPr>
                <a:t>N</a:t>
              </a:r>
            </a:p>
          </p:txBody>
        </p:sp>
      </p:grpSp>
      <p:sp>
        <p:nvSpPr>
          <p:cNvPr id="89" name="Chevron 74">
            <a:extLst>
              <a:ext uri="{FF2B5EF4-FFF2-40B4-BE49-F238E27FC236}">
                <a16:creationId xmlns:a16="http://schemas.microsoft.com/office/drawing/2014/main" id="{D3467BD5-9C06-0BEE-D4BF-81C73F687F33}"/>
              </a:ext>
            </a:extLst>
          </p:cNvPr>
          <p:cNvSpPr>
            <a:spLocks noChangeAspect="1"/>
          </p:cNvSpPr>
          <p:nvPr>
            <p:custDataLst>
              <p:tags r:id="rId1"/>
            </p:custDataLst>
          </p:nvPr>
        </p:nvSpPr>
        <p:spPr>
          <a:xfrm>
            <a:off x="5687064" y="1829109"/>
            <a:ext cx="116856" cy="222890"/>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400" b="0" i="0" u="none" strike="noStrike" kern="1200" cap="none" spc="0" normalizeH="0" baseline="0" noProof="0" err="1">
              <a:ln>
                <a:noFill/>
              </a:ln>
              <a:solidFill>
                <a:srgbClr val="FFFFFF"/>
              </a:solidFill>
              <a:effectLst/>
              <a:uLnTx/>
              <a:uFillTx/>
              <a:ea typeface="+mn-ea"/>
              <a:cs typeface="+mn-cs"/>
            </a:endParaRPr>
          </a:p>
        </p:txBody>
      </p:sp>
      <p:sp>
        <p:nvSpPr>
          <p:cNvPr id="90" name="TextBox 89">
            <a:extLst>
              <a:ext uri="{FF2B5EF4-FFF2-40B4-BE49-F238E27FC236}">
                <a16:creationId xmlns:a16="http://schemas.microsoft.com/office/drawing/2014/main" id="{D989E98D-5FCE-97E3-0C42-F3B6A792691E}"/>
              </a:ext>
            </a:extLst>
          </p:cNvPr>
          <p:cNvSpPr txBox="1">
            <a:spLocks/>
          </p:cNvSpPr>
          <p:nvPr/>
        </p:nvSpPr>
        <p:spPr>
          <a:xfrm>
            <a:off x="3875059" y="1801293"/>
            <a:ext cx="2077970" cy="22996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200" u="none" strike="noStrike" kern="1200" cap="none" spc="0" normalizeH="0" baseline="0" noProof="0">
                <a:ln>
                  <a:noFill/>
                </a:ln>
                <a:solidFill>
                  <a:schemeClr val="tx2">
                    <a:lumMod val="10000"/>
                  </a:schemeClr>
                </a:solidFill>
                <a:effectLst/>
                <a:uLnTx/>
                <a:uFillTx/>
                <a:ea typeface="+mn-ea"/>
                <a:cs typeface="Arial" panose="020B0604020202020204" pitchFamily="34" charset="0"/>
              </a:rPr>
              <a:t>Opportunity</a:t>
            </a:r>
          </a:p>
        </p:txBody>
      </p:sp>
      <p:sp>
        <p:nvSpPr>
          <p:cNvPr id="92" name="TrackerNumBlue 13">
            <a:extLst>
              <a:ext uri="{FF2B5EF4-FFF2-40B4-BE49-F238E27FC236}">
                <a16:creationId xmlns:a16="http://schemas.microsoft.com/office/drawing/2014/main" id="{97A4ECD2-DCA6-0134-A712-24C9C0B6FF66}"/>
              </a:ext>
            </a:extLst>
          </p:cNvPr>
          <p:cNvSpPr>
            <a:spLocks/>
          </p:cNvSpPr>
          <p:nvPr>
            <p:custDataLst>
              <p:tags r:id="rId2"/>
            </p:custDataLst>
          </p:nvPr>
        </p:nvSpPr>
        <p:spPr>
          <a:xfrm>
            <a:off x="6012059" y="1787645"/>
            <a:ext cx="228600" cy="229964"/>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000">
                <a:solidFill>
                  <a:schemeClr val="bg1"/>
                </a:solidFill>
              </a:rPr>
              <a:t>2</a:t>
            </a:r>
          </a:p>
        </p:txBody>
      </p:sp>
      <p:sp>
        <p:nvSpPr>
          <p:cNvPr id="93" name="TextBox 92">
            <a:extLst>
              <a:ext uri="{FF2B5EF4-FFF2-40B4-BE49-F238E27FC236}">
                <a16:creationId xmlns:a16="http://schemas.microsoft.com/office/drawing/2014/main" id="{0D465519-FB16-58DD-0DB2-62BB5A7335FA}"/>
              </a:ext>
            </a:extLst>
          </p:cNvPr>
          <p:cNvSpPr txBox="1">
            <a:spLocks/>
          </p:cNvSpPr>
          <p:nvPr/>
        </p:nvSpPr>
        <p:spPr>
          <a:xfrm>
            <a:off x="6365803" y="1801293"/>
            <a:ext cx="2077970" cy="22996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US" sz="1200" u="none" strike="noStrike" kern="1200" cap="none" spc="0" normalizeH="0" baseline="0" noProof="0">
                <a:ln>
                  <a:noFill/>
                </a:ln>
                <a:solidFill>
                  <a:schemeClr val="tx2">
                    <a:lumMod val="10000"/>
                  </a:schemeClr>
                </a:solidFill>
                <a:effectLst/>
                <a:uLnTx/>
                <a:uFillTx/>
                <a:ea typeface="+mn-ea"/>
                <a:cs typeface="Arial" panose="020B0604020202020204" pitchFamily="34" charset="0"/>
              </a:rPr>
              <a:t>Option selection</a:t>
            </a:r>
          </a:p>
        </p:txBody>
      </p:sp>
      <p:cxnSp>
        <p:nvCxnSpPr>
          <p:cNvPr id="94" name="LineBasicDefault 69">
            <a:extLst>
              <a:ext uri="{FF2B5EF4-FFF2-40B4-BE49-F238E27FC236}">
                <a16:creationId xmlns:a16="http://schemas.microsoft.com/office/drawing/2014/main" id="{EC3A236F-21C2-E20A-3B6E-825C8023B545}"/>
              </a:ext>
            </a:extLst>
          </p:cNvPr>
          <p:cNvCxnSpPr>
            <a:cxnSpLocks/>
          </p:cNvCxnSpPr>
          <p:nvPr>
            <p:custDataLst>
              <p:tags r:id="rId3"/>
            </p:custDataLst>
          </p:nvPr>
        </p:nvCxnSpPr>
        <p:spPr>
          <a:xfrm>
            <a:off x="648000" y="3958063"/>
            <a:ext cx="7870634" cy="0"/>
          </a:xfrm>
          <a:prstGeom prst="straightConnector1">
            <a:avLst/>
          </a:prstGeom>
          <a:ln w="6350" cap="flat">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6" name="TrackerNumBlue 13">
            <a:extLst>
              <a:ext uri="{FF2B5EF4-FFF2-40B4-BE49-F238E27FC236}">
                <a16:creationId xmlns:a16="http://schemas.microsoft.com/office/drawing/2014/main" id="{3E7728FF-BC93-2A11-4756-93B6A74FD8F5}"/>
              </a:ext>
            </a:extLst>
          </p:cNvPr>
          <p:cNvSpPr>
            <a:spLocks/>
          </p:cNvSpPr>
          <p:nvPr>
            <p:custDataLst>
              <p:tags r:id="rId4"/>
            </p:custDataLst>
          </p:nvPr>
        </p:nvSpPr>
        <p:spPr>
          <a:xfrm>
            <a:off x="3474889" y="1787645"/>
            <a:ext cx="228600" cy="229964"/>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000">
                <a:solidFill>
                  <a:schemeClr val="bg1"/>
                </a:solidFill>
              </a:rPr>
              <a:t>1</a:t>
            </a:r>
          </a:p>
        </p:txBody>
      </p:sp>
      <p:sp>
        <p:nvSpPr>
          <p:cNvPr id="119" name="TextBox 118">
            <a:extLst>
              <a:ext uri="{FF2B5EF4-FFF2-40B4-BE49-F238E27FC236}">
                <a16:creationId xmlns:a16="http://schemas.microsoft.com/office/drawing/2014/main" id="{348CC276-A0B7-D363-BB2E-00B2E48903E3}"/>
              </a:ext>
            </a:extLst>
          </p:cNvPr>
          <p:cNvSpPr txBox="1">
            <a:spLocks/>
          </p:cNvSpPr>
          <p:nvPr/>
        </p:nvSpPr>
        <p:spPr>
          <a:xfrm>
            <a:off x="3562050" y="4933712"/>
            <a:ext cx="318806" cy="9368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marL="0" lvl="0" indent="0" defTabSz="957040" eaLnBrk="1" hangingPunct="1">
              <a:lnSpc>
                <a:spcPct val="110000"/>
              </a:lnSpc>
              <a:spcAft>
                <a:spcPts val="540"/>
              </a:spcAft>
              <a:buClr>
                <a:schemeClr val="tx2"/>
              </a:buClr>
              <a:defRPr sz="1600" b="0" baseline="0">
                <a:latin typeface="+mn-lt"/>
                <a:sym typeface="+mn-lt"/>
              </a:defRPr>
            </a:lvl1pPr>
            <a:lvl2pPr marL="188913" lvl="1" indent="-187325" defTabSz="957040" eaLnBrk="1" hangingPunct="1">
              <a:lnSpc>
                <a:spcPct val="110000"/>
              </a:lnSpc>
              <a:spcAft>
                <a:spcPts val="540"/>
              </a:spcAft>
              <a:buClr>
                <a:schemeClr val="tx1"/>
              </a:buClr>
              <a:buSzPct val="100000"/>
              <a:buFont typeface="Arial" pitchFamily="34" charset="0"/>
              <a:buChar char="•"/>
              <a:defRPr sz="1600" baseline="0">
                <a:latin typeface="+mn-lt"/>
                <a:sym typeface="+mn-lt"/>
              </a:defRPr>
            </a:lvl2pPr>
            <a:lvl3pPr marL="388938" lvl="2" indent="-190500" defTabSz="957040" eaLnBrk="1" hangingPunct="1">
              <a:lnSpc>
                <a:spcPct val="110000"/>
              </a:lnSpc>
              <a:spcAft>
                <a:spcPts val="540"/>
              </a:spcAft>
              <a:buClr>
                <a:schemeClr val="tx1"/>
              </a:buClr>
              <a:buSzPct val="100000"/>
              <a:buFont typeface="Symbol" panose="05050102010706020507" pitchFamily="18" charset="2"/>
              <a:buChar char="-"/>
              <a:defRPr sz="1600" baseline="0">
                <a:latin typeface="+mn-lt"/>
                <a:sym typeface="+mn-lt"/>
              </a:defRPr>
            </a:lvl3pPr>
            <a:lvl4pPr marL="579438" lvl="3" indent="-190500" defTabSz="957040" eaLnBrk="1" hangingPunct="1">
              <a:lnSpc>
                <a:spcPct val="110000"/>
              </a:lnSpc>
              <a:spcAft>
                <a:spcPts val="540"/>
              </a:spcAft>
              <a:buClr>
                <a:schemeClr val="tx1"/>
              </a:buClr>
              <a:buSzPct val="100000"/>
              <a:buFont typeface="Arial" pitchFamily="34" charset="0"/>
              <a:buChar char="•"/>
              <a:defRPr sz="1600" baseline="0">
                <a:latin typeface="+mn-lt"/>
                <a:sym typeface="+mn-lt"/>
              </a:defRPr>
            </a:lvl4pPr>
            <a:lvl5pPr marL="771525" lvl="4" indent="-177800" defTabSz="957040" eaLnBrk="1" hangingPunct="1">
              <a:lnSpc>
                <a:spcPct val="110000"/>
              </a:lnSpc>
              <a:spcAft>
                <a:spcPts val="540"/>
              </a:spcAft>
              <a:buClr>
                <a:schemeClr val="tx1"/>
              </a:buClr>
              <a:buSzPct val="100000"/>
              <a:buFont typeface="Symbol" panose="05050102010706020507" pitchFamily="18" charset="2"/>
              <a:buChar char="-"/>
              <a:defRPr sz="1600" baseline="0">
                <a:latin typeface="+mn-lt"/>
                <a:sym typeface="+mn-lt"/>
              </a:defRPr>
            </a:lvl5pPr>
            <a:lvl6pPr marL="801470" indent="-139144" defTabSz="957040" fontAlgn="base">
              <a:spcBef>
                <a:spcPct val="0"/>
              </a:spcBef>
              <a:spcAft>
                <a:spcPct val="0"/>
              </a:spcAft>
              <a:buClr>
                <a:schemeClr val="tx2"/>
              </a:buClr>
              <a:buSzPct val="89000"/>
              <a:buFont typeface="Arial" charset="0"/>
              <a:buChar char="-"/>
              <a:defRPr baseline="0">
                <a:latin typeface="+mn-lt"/>
              </a:defRPr>
            </a:lvl6pPr>
            <a:lvl7pPr marL="801470" indent="-139144" defTabSz="957040" fontAlgn="base">
              <a:spcBef>
                <a:spcPct val="0"/>
              </a:spcBef>
              <a:spcAft>
                <a:spcPct val="0"/>
              </a:spcAft>
              <a:buClr>
                <a:schemeClr val="tx2"/>
              </a:buClr>
              <a:buSzPct val="89000"/>
              <a:buFont typeface="Arial" charset="0"/>
              <a:buChar char="-"/>
              <a:defRPr baseline="0">
                <a:latin typeface="+mn-lt"/>
              </a:defRPr>
            </a:lvl7pPr>
            <a:lvl8pPr marL="801470" indent="-139144" defTabSz="957040" fontAlgn="base">
              <a:spcBef>
                <a:spcPct val="0"/>
              </a:spcBef>
              <a:spcAft>
                <a:spcPct val="0"/>
              </a:spcAft>
              <a:buClr>
                <a:schemeClr val="tx2"/>
              </a:buClr>
              <a:buSzPct val="89000"/>
              <a:buFont typeface="Arial" charset="0"/>
              <a:buChar char="-"/>
              <a:defRPr baseline="0">
                <a:latin typeface="+mn-lt"/>
              </a:defRPr>
            </a:lvl8pPr>
            <a:lvl9pPr marL="801470" indent="-139144" defTabSz="957040" fontAlgn="base">
              <a:spcBef>
                <a:spcPct val="0"/>
              </a:spcBef>
              <a:spcAft>
                <a:spcPct val="0"/>
              </a:spcAft>
              <a:buClr>
                <a:schemeClr val="tx2"/>
              </a:buClr>
              <a:buSzPct val="89000"/>
              <a:buFont typeface="Arial" charset="0"/>
              <a:buChar char="-"/>
              <a:defRPr baseline="0">
                <a:latin typeface="+mn-lt"/>
              </a:defRPr>
            </a:lvl9pPr>
          </a:lstStyle>
          <a:p>
            <a:r>
              <a:rPr lang="en-US" sz="600" b="1">
                <a:solidFill>
                  <a:schemeClr val="tx2">
                    <a:lumMod val="10000"/>
                  </a:schemeClr>
                </a:solidFill>
                <a:latin typeface="Arial" panose="020B0604020202020204" pitchFamily="34" charset="0"/>
                <a:cs typeface="Arial" panose="020B0604020202020204" pitchFamily="34" charset="0"/>
              </a:rPr>
              <a:t>Strategy</a:t>
            </a:r>
          </a:p>
        </p:txBody>
      </p:sp>
      <p:sp>
        <p:nvSpPr>
          <p:cNvPr id="120" name="Line 24">
            <a:extLst>
              <a:ext uri="{FF2B5EF4-FFF2-40B4-BE49-F238E27FC236}">
                <a16:creationId xmlns:a16="http://schemas.microsoft.com/office/drawing/2014/main" id="{A8A63A23-B031-7C98-0FDF-FCB685103AC6}"/>
              </a:ext>
            </a:extLst>
          </p:cNvPr>
          <p:cNvSpPr>
            <a:spLocks noChangeShapeType="1"/>
          </p:cNvSpPr>
          <p:nvPr/>
        </p:nvSpPr>
        <p:spPr bwMode="gray">
          <a:xfrm rot="5400000" flipH="1">
            <a:off x="3260449" y="5000440"/>
            <a:ext cx="1344271" cy="0"/>
          </a:xfrm>
          <a:prstGeom prst="line">
            <a:avLst/>
          </a:prstGeom>
          <a:noFill/>
          <a:ln w="3175">
            <a:solidFill>
              <a:schemeClr val="accent1"/>
            </a:solidFill>
            <a:round/>
            <a:headEnd type="none" w="sm" len="sm"/>
            <a:tailEnd type="none" w="sm" len="sm"/>
          </a:ln>
        </p:spPr>
        <p:txBody>
          <a:bodyPr wrap="none" anchor="ctr"/>
          <a:lstStyle/>
          <a:p>
            <a:endParaRPr lang="en-US" sz="700">
              <a:solidFill>
                <a:schemeClr val="tx2">
                  <a:lumMod val="10000"/>
                </a:schemeClr>
              </a:solidFill>
              <a:latin typeface="Arial" panose="020B0604020202020204" pitchFamily="34" charset="0"/>
              <a:cs typeface="Arial" panose="020B0604020202020204" pitchFamily="34" charset="0"/>
            </a:endParaRPr>
          </a:p>
        </p:txBody>
      </p:sp>
      <p:sp>
        <p:nvSpPr>
          <p:cNvPr id="99" name="Rectangle 286">
            <a:extLst>
              <a:ext uri="{FF2B5EF4-FFF2-40B4-BE49-F238E27FC236}">
                <a16:creationId xmlns:a16="http://schemas.microsoft.com/office/drawing/2014/main" id="{2A5CF164-0B54-9C04-561E-464093EA1189}"/>
              </a:ext>
            </a:extLst>
          </p:cNvPr>
          <p:cNvSpPr txBox="1">
            <a:spLocks noChangeArrowheads="1"/>
          </p:cNvSpPr>
          <p:nvPr/>
        </p:nvSpPr>
        <p:spPr bwMode="auto">
          <a:xfrm>
            <a:off x="3539336" y="4318325"/>
            <a:ext cx="380207"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r>
              <a:rPr lang="en-US" sz="600">
                <a:solidFill>
                  <a:schemeClr val="tx2">
                    <a:lumMod val="10000"/>
                  </a:schemeClr>
                </a:solidFill>
                <a:latin typeface="Arial" panose="020B0604020202020204" pitchFamily="34" charset="0"/>
                <a:cs typeface="Arial" panose="020B0604020202020204" pitchFamily="34" charset="0"/>
              </a:rPr>
              <a:t>Offensive</a:t>
            </a:r>
          </a:p>
        </p:txBody>
      </p:sp>
      <p:sp>
        <p:nvSpPr>
          <p:cNvPr id="100" name="Rectangle 286">
            <a:extLst>
              <a:ext uri="{FF2B5EF4-FFF2-40B4-BE49-F238E27FC236}">
                <a16:creationId xmlns:a16="http://schemas.microsoft.com/office/drawing/2014/main" id="{7448D2BC-2EB1-F05C-C556-424AF4B153DB}"/>
              </a:ext>
            </a:extLst>
          </p:cNvPr>
          <p:cNvSpPr txBox="1">
            <a:spLocks noChangeArrowheads="1"/>
          </p:cNvSpPr>
          <p:nvPr/>
        </p:nvSpPr>
        <p:spPr bwMode="auto">
          <a:xfrm>
            <a:off x="3539336" y="5569178"/>
            <a:ext cx="380207"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r>
              <a:rPr lang="en-US" sz="600">
                <a:solidFill>
                  <a:schemeClr val="tx2">
                    <a:lumMod val="10000"/>
                  </a:schemeClr>
                </a:solidFill>
                <a:latin typeface="Arial" panose="020B0604020202020204" pitchFamily="34" charset="0"/>
                <a:cs typeface="Arial" panose="020B0604020202020204" pitchFamily="34" charset="0"/>
              </a:rPr>
              <a:t>Defensive</a:t>
            </a:r>
          </a:p>
        </p:txBody>
      </p:sp>
      <p:sp>
        <p:nvSpPr>
          <p:cNvPr id="101" name="TextBox 100">
            <a:extLst>
              <a:ext uri="{FF2B5EF4-FFF2-40B4-BE49-F238E27FC236}">
                <a16:creationId xmlns:a16="http://schemas.microsoft.com/office/drawing/2014/main" id="{5359DC1E-839C-C4B7-6FF0-EF7B0C9545FB}"/>
              </a:ext>
            </a:extLst>
          </p:cNvPr>
          <p:cNvSpPr txBox="1">
            <a:spLocks/>
          </p:cNvSpPr>
          <p:nvPr/>
        </p:nvSpPr>
        <p:spPr>
          <a:xfrm>
            <a:off x="4403439" y="5729420"/>
            <a:ext cx="503658" cy="9368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marL="0" lvl="0" indent="0" defTabSz="957040" eaLnBrk="1" hangingPunct="1">
              <a:lnSpc>
                <a:spcPct val="110000"/>
              </a:lnSpc>
              <a:spcAft>
                <a:spcPts val="540"/>
              </a:spcAft>
              <a:buClr>
                <a:schemeClr val="tx2"/>
              </a:buClr>
              <a:defRPr sz="1600" b="0" baseline="0">
                <a:latin typeface="+mn-lt"/>
                <a:sym typeface="+mn-lt"/>
              </a:defRPr>
            </a:lvl1pPr>
            <a:lvl2pPr marL="188913" lvl="1" indent="-187325" defTabSz="957040" eaLnBrk="1" hangingPunct="1">
              <a:lnSpc>
                <a:spcPct val="110000"/>
              </a:lnSpc>
              <a:spcAft>
                <a:spcPts val="540"/>
              </a:spcAft>
              <a:buClr>
                <a:schemeClr val="tx1"/>
              </a:buClr>
              <a:buSzPct val="100000"/>
              <a:buFont typeface="Arial" pitchFamily="34" charset="0"/>
              <a:buChar char="•"/>
              <a:defRPr sz="1600" baseline="0">
                <a:latin typeface="+mn-lt"/>
                <a:sym typeface="+mn-lt"/>
              </a:defRPr>
            </a:lvl2pPr>
            <a:lvl3pPr marL="388938" lvl="2" indent="-190500" defTabSz="957040" eaLnBrk="1" hangingPunct="1">
              <a:lnSpc>
                <a:spcPct val="110000"/>
              </a:lnSpc>
              <a:spcAft>
                <a:spcPts val="540"/>
              </a:spcAft>
              <a:buClr>
                <a:schemeClr val="tx1"/>
              </a:buClr>
              <a:buSzPct val="100000"/>
              <a:buFont typeface="Symbol" panose="05050102010706020507" pitchFamily="18" charset="2"/>
              <a:buChar char="-"/>
              <a:defRPr sz="1600" baseline="0">
                <a:latin typeface="+mn-lt"/>
                <a:sym typeface="+mn-lt"/>
              </a:defRPr>
            </a:lvl3pPr>
            <a:lvl4pPr marL="579438" lvl="3" indent="-190500" defTabSz="957040" eaLnBrk="1" hangingPunct="1">
              <a:lnSpc>
                <a:spcPct val="110000"/>
              </a:lnSpc>
              <a:spcAft>
                <a:spcPts val="540"/>
              </a:spcAft>
              <a:buClr>
                <a:schemeClr val="tx1"/>
              </a:buClr>
              <a:buSzPct val="100000"/>
              <a:buFont typeface="Arial" pitchFamily="34" charset="0"/>
              <a:buChar char="•"/>
              <a:defRPr sz="1600" baseline="0">
                <a:latin typeface="+mn-lt"/>
                <a:sym typeface="+mn-lt"/>
              </a:defRPr>
            </a:lvl4pPr>
            <a:lvl5pPr marL="771525" lvl="4" indent="-177800" defTabSz="957040" eaLnBrk="1" hangingPunct="1">
              <a:lnSpc>
                <a:spcPct val="110000"/>
              </a:lnSpc>
              <a:spcAft>
                <a:spcPts val="540"/>
              </a:spcAft>
              <a:buClr>
                <a:schemeClr val="tx1"/>
              </a:buClr>
              <a:buSzPct val="100000"/>
              <a:buFont typeface="Symbol" panose="05050102010706020507" pitchFamily="18" charset="2"/>
              <a:buChar char="-"/>
              <a:defRPr sz="1600" baseline="0">
                <a:latin typeface="+mn-lt"/>
                <a:sym typeface="+mn-lt"/>
              </a:defRPr>
            </a:lvl5pPr>
            <a:lvl6pPr marL="801470" indent="-139144" defTabSz="957040" fontAlgn="base">
              <a:spcBef>
                <a:spcPct val="0"/>
              </a:spcBef>
              <a:spcAft>
                <a:spcPct val="0"/>
              </a:spcAft>
              <a:buClr>
                <a:schemeClr val="tx2"/>
              </a:buClr>
              <a:buSzPct val="89000"/>
              <a:buFont typeface="Arial" charset="0"/>
              <a:buChar char="-"/>
              <a:defRPr baseline="0">
                <a:latin typeface="+mn-lt"/>
              </a:defRPr>
            </a:lvl6pPr>
            <a:lvl7pPr marL="801470" indent="-139144" defTabSz="957040" fontAlgn="base">
              <a:spcBef>
                <a:spcPct val="0"/>
              </a:spcBef>
              <a:spcAft>
                <a:spcPct val="0"/>
              </a:spcAft>
              <a:buClr>
                <a:schemeClr val="tx2"/>
              </a:buClr>
              <a:buSzPct val="89000"/>
              <a:buFont typeface="Arial" charset="0"/>
              <a:buChar char="-"/>
              <a:defRPr baseline="0">
                <a:latin typeface="+mn-lt"/>
              </a:defRPr>
            </a:lvl7pPr>
            <a:lvl8pPr marL="801470" indent="-139144" defTabSz="957040" fontAlgn="base">
              <a:spcBef>
                <a:spcPct val="0"/>
              </a:spcBef>
              <a:spcAft>
                <a:spcPct val="0"/>
              </a:spcAft>
              <a:buClr>
                <a:schemeClr val="tx2"/>
              </a:buClr>
              <a:buSzPct val="89000"/>
              <a:buFont typeface="Arial" charset="0"/>
              <a:buChar char="-"/>
              <a:defRPr baseline="0">
                <a:latin typeface="+mn-lt"/>
              </a:defRPr>
            </a:lvl8pPr>
            <a:lvl9pPr marL="801470" indent="-139144" defTabSz="957040" fontAlgn="base">
              <a:spcBef>
                <a:spcPct val="0"/>
              </a:spcBef>
              <a:spcAft>
                <a:spcPct val="0"/>
              </a:spcAft>
              <a:buClr>
                <a:schemeClr val="tx2"/>
              </a:buClr>
              <a:buSzPct val="89000"/>
              <a:buFont typeface="Arial" charset="0"/>
              <a:buChar char="-"/>
              <a:defRPr baseline="0">
                <a:latin typeface="+mn-lt"/>
              </a:defRPr>
            </a:lvl9pPr>
          </a:lstStyle>
          <a:p>
            <a:pPr algn="ctr"/>
            <a:r>
              <a:rPr lang="en-US" sz="600" b="1">
                <a:solidFill>
                  <a:schemeClr val="tx2">
                    <a:lumMod val="10000"/>
                  </a:schemeClr>
                </a:solidFill>
                <a:latin typeface="Arial" panose="020B0604020202020204" pitchFamily="34" charset="0"/>
                <a:cs typeface="Arial" panose="020B0604020202020204" pitchFamily="34" charset="0"/>
              </a:rPr>
              <a:t>Execution</a:t>
            </a:r>
          </a:p>
        </p:txBody>
      </p:sp>
      <p:sp>
        <p:nvSpPr>
          <p:cNvPr id="103" name="Line 21">
            <a:extLst>
              <a:ext uri="{FF2B5EF4-FFF2-40B4-BE49-F238E27FC236}">
                <a16:creationId xmlns:a16="http://schemas.microsoft.com/office/drawing/2014/main" id="{3FC1B3DB-845F-7D47-34FC-EB1870C438E8}"/>
              </a:ext>
            </a:extLst>
          </p:cNvPr>
          <p:cNvSpPr>
            <a:spLocks noChangeShapeType="1"/>
          </p:cNvSpPr>
          <p:nvPr/>
        </p:nvSpPr>
        <p:spPr bwMode="gray">
          <a:xfrm>
            <a:off x="3967450" y="5696548"/>
            <a:ext cx="1375635" cy="0"/>
          </a:xfrm>
          <a:prstGeom prst="line">
            <a:avLst/>
          </a:prstGeom>
          <a:noFill/>
          <a:ln w="3175">
            <a:solidFill>
              <a:schemeClr val="accent1"/>
            </a:solidFill>
            <a:round/>
            <a:headEnd type="none" w="sm" len="sm"/>
            <a:tailEnd type="none" w="sm" len="sm"/>
          </a:ln>
        </p:spPr>
        <p:txBody>
          <a:bodyPr wrap="none" anchor="t" anchorCtr="0"/>
          <a:lstStyle/>
          <a:p>
            <a:pPr algn="ctr"/>
            <a:endParaRPr lang="en-US" sz="700">
              <a:solidFill>
                <a:schemeClr val="tx2">
                  <a:lumMod val="10000"/>
                </a:schemeClr>
              </a:solidFill>
              <a:latin typeface="Arial" panose="020B0604020202020204" pitchFamily="34" charset="0"/>
              <a:cs typeface="Arial" panose="020B0604020202020204" pitchFamily="34" charset="0"/>
            </a:endParaRPr>
          </a:p>
        </p:txBody>
      </p:sp>
      <p:sp>
        <p:nvSpPr>
          <p:cNvPr id="104" name="Rectangle 27">
            <a:extLst>
              <a:ext uri="{FF2B5EF4-FFF2-40B4-BE49-F238E27FC236}">
                <a16:creationId xmlns:a16="http://schemas.microsoft.com/office/drawing/2014/main" id="{114FED0B-27C9-2DD2-524E-4A10ADF52547}"/>
              </a:ext>
            </a:extLst>
          </p:cNvPr>
          <p:cNvSpPr>
            <a:spLocks noChangeArrowheads="1"/>
          </p:cNvSpPr>
          <p:nvPr/>
        </p:nvSpPr>
        <p:spPr bwMode="gray">
          <a:xfrm>
            <a:off x="3967450" y="4317166"/>
            <a:ext cx="687818" cy="672172"/>
          </a:xfrm>
          <a:prstGeom prst="rect">
            <a:avLst/>
          </a:prstGeom>
          <a:solidFill>
            <a:schemeClr val="tx2"/>
          </a:solidFill>
          <a:ln w="9525">
            <a:solidFill>
              <a:schemeClr val="bg1"/>
            </a:solidFill>
            <a:miter lim="800000"/>
            <a:headEnd/>
            <a:tailEnd/>
          </a:ln>
        </p:spPr>
        <p:txBody>
          <a:bodyPr wrap="none" anchor="ctr"/>
          <a:lstStyle/>
          <a:p>
            <a:endParaRPr lang="en-US" sz="500" b="1">
              <a:solidFill>
                <a:schemeClr val="tx2">
                  <a:lumMod val="10000"/>
                </a:schemeClr>
              </a:solidFill>
              <a:latin typeface="Arial" panose="020B0604020202020204" pitchFamily="34" charset="0"/>
              <a:cs typeface="Arial" panose="020B0604020202020204" pitchFamily="34" charset="0"/>
            </a:endParaRPr>
          </a:p>
        </p:txBody>
      </p:sp>
      <p:sp>
        <p:nvSpPr>
          <p:cNvPr id="105" name="Rectangle 29">
            <a:extLst>
              <a:ext uri="{FF2B5EF4-FFF2-40B4-BE49-F238E27FC236}">
                <a16:creationId xmlns:a16="http://schemas.microsoft.com/office/drawing/2014/main" id="{BDFD1A29-A76E-DAB6-FA17-790D6BCBD44A}"/>
              </a:ext>
            </a:extLst>
          </p:cNvPr>
          <p:cNvSpPr>
            <a:spLocks noChangeArrowheads="1"/>
          </p:cNvSpPr>
          <p:nvPr/>
        </p:nvSpPr>
        <p:spPr bwMode="gray">
          <a:xfrm>
            <a:off x="4655267" y="4317166"/>
            <a:ext cx="687818" cy="672172"/>
          </a:xfrm>
          <a:prstGeom prst="rect">
            <a:avLst/>
          </a:prstGeom>
          <a:solidFill>
            <a:schemeClr val="tx2"/>
          </a:solidFill>
          <a:ln w="9525">
            <a:solidFill>
              <a:schemeClr val="bg1"/>
            </a:solidFill>
            <a:miter lim="800000"/>
            <a:headEnd/>
            <a:tailEnd/>
          </a:ln>
        </p:spPr>
        <p:txBody>
          <a:bodyPr wrap="none" anchor="ctr"/>
          <a:lstStyle/>
          <a:p>
            <a:endParaRPr lang="en-US" sz="500" b="1">
              <a:solidFill>
                <a:schemeClr val="tx2">
                  <a:lumMod val="10000"/>
                </a:schemeClr>
              </a:solidFill>
              <a:latin typeface="Arial" panose="020B0604020202020204" pitchFamily="34" charset="0"/>
              <a:cs typeface="Arial" panose="020B0604020202020204" pitchFamily="34" charset="0"/>
            </a:endParaRPr>
          </a:p>
        </p:txBody>
      </p:sp>
      <p:sp>
        <p:nvSpPr>
          <p:cNvPr id="106" name="Rectangle 30">
            <a:extLst>
              <a:ext uri="{FF2B5EF4-FFF2-40B4-BE49-F238E27FC236}">
                <a16:creationId xmlns:a16="http://schemas.microsoft.com/office/drawing/2014/main" id="{CD8DCBDA-2B0B-FE48-7148-7198C6106861}"/>
              </a:ext>
            </a:extLst>
          </p:cNvPr>
          <p:cNvSpPr>
            <a:spLocks noChangeArrowheads="1"/>
          </p:cNvSpPr>
          <p:nvPr/>
        </p:nvSpPr>
        <p:spPr bwMode="gray">
          <a:xfrm>
            <a:off x="3967450" y="4989338"/>
            <a:ext cx="687818" cy="672172"/>
          </a:xfrm>
          <a:prstGeom prst="rect">
            <a:avLst/>
          </a:prstGeom>
          <a:solidFill>
            <a:schemeClr val="tx2"/>
          </a:solidFill>
          <a:ln w="9525">
            <a:solidFill>
              <a:schemeClr val="bg1"/>
            </a:solidFill>
            <a:miter lim="800000"/>
            <a:headEnd/>
            <a:tailEnd/>
          </a:ln>
        </p:spPr>
        <p:txBody>
          <a:bodyPr wrap="none" anchor="ctr"/>
          <a:lstStyle/>
          <a:p>
            <a:endParaRPr lang="en-US" sz="500" b="1">
              <a:solidFill>
                <a:schemeClr val="tx2">
                  <a:lumMod val="10000"/>
                </a:schemeClr>
              </a:solidFill>
              <a:latin typeface="Arial" panose="020B0604020202020204" pitchFamily="34" charset="0"/>
              <a:cs typeface="Arial" panose="020B0604020202020204" pitchFamily="34" charset="0"/>
            </a:endParaRPr>
          </a:p>
        </p:txBody>
      </p:sp>
      <p:sp>
        <p:nvSpPr>
          <p:cNvPr id="107" name="Rectangle 31">
            <a:extLst>
              <a:ext uri="{FF2B5EF4-FFF2-40B4-BE49-F238E27FC236}">
                <a16:creationId xmlns:a16="http://schemas.microsoft.com/office/drawing/2014/main" id="{0CFD713D-9059-6CDA-99D6-0EC7698359C4}"/>
              </a:ext>
            </a:extLst>
          </p:cNvPr>
          <p:cNvSpPr>
            <a:spLocks noChangeArrowheads="1"/>
          </p:cNvSpPr>
          <p:nvPr/>
        </p:nvSpPr>
        <p:spPr bwMode="gray">
          <a:xfrm>
            <a:off x="4655267" y="4989338"/>
            <a:ext cx="687818" cy="672172"/>
          </a:xfrm>
          <a:prstGeom prst="rect">
            <a:avLst/>
          </a:prstGeom>
          <a:solidFill>
            <a:schemeClr val="tx2"/>
          </a:solidFill>
          <a:ln w="9525">
            <a:solidFill>
              <a:schemeClr val="bg1"/>
            </a:solidFill>
            <a:miter lim="800000"/>
            <a:headEnd/>
            <a:tailEnd/>
          </a:ln>
        </p:spPr>
        <p:txBody>
          <a:bodyPr wrap="none" anchor="ctr"/>
          <a:lstStyle/>
          <a:p>
            <a:endParaRPr lang="en-US" sz="500" b="1">
              <a:solidFill>
                <a:schemeClr val="tx2">
                  <a:lumMod val="10000"/>
                </a:schemeClr>
              </a:solidFill>
              <a:latin typeface="Arial" panose="020B0604020202020204" pitchFamily="34" charset="0"/>
              <a:cs typeface="Arial" panose="020B0604020202020204" pitchFamily="34" charset="0"/>
            </a:endParaRPr>
          </a:p>
        </p:txBody>
      </p:sp>
      <p:sp>
        <p:nvSpPr>
          <p:cNvPr id="108" name="Rectangle 286">
            <a:extLst>
              <a:ext uri="{FF2B5EF4-FFF2-40B4-BE49-F238E27FC236}">
                <a16:creationId xmlns:a16="http://schemas.microsoft.com/office/drawing/2014/main" id="{9CBDDA4F-1C0C-3038-9946-13EE7CCB260F}"/>
              </a:ext>
            </a:extLst>
          </p:cNvPr>
          <p:cNvSpPr txBox="1">
            <a:spLocks noChangeArrowheads="1"/>
          </p:cNvSpPr>
          <p:nvPr/>
        </p:nvSpPr>
        <p:spPr bwMode="auto">
          <a:xfrm>
            <a:off x="3967450" y="5730767"/>
            <a:ext cx="687818"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r>
              <a:rPr lang="en-US" sz="600">
                <a:solidFill>
                  <a:schemeClr val="tx2">
                    <a:lumMod val="10000"/>
                  </a:schemeClr>
                </a:solidFill>
                <a:latin typeface="Arial" panose="020B0604020202020204" pitchFamily="34" charset="0"/>
                <a:cs typeface="Arial" panose="020B0604020202020204" pitchFamily="34" charset="0"/>
              </a:rPr>
              <a:t>Average</a:t>
            </a:r>
          </a:p>
        </p:txBody>
      </p:sp>
      <p:sp>
        <p:nvSpPr>
          <p:cNvPr id="109" name="Rectangle 286">
            <a:extLst>
              <a:ext uri="{FF2B5EF4-FFF2-40B4-BE49-F238E27FC236}">
                <a16:creationId xmlns:a16="http://schemas.microsoft.com/office/drawing/2014/main" id="{C9BC4B87-5AF3-F3A7-C293-17B1D43B51F2}"/>
              </a:ext>
            </a:extLst>
          </p:cNvPr>
          <p:cNvSpPr txBox="1">
            <a:spLocks noChangeArrowheads="1"/>
          </p:cNvSpPr>
          <p:nvPr/>
        </p:nvSpPr>
        <p:spPr bwMode="auto">
          <a:xfrm>
            <a:off x="4655268" y="5730767"/>
            <a:ext cx="687818"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algn="r"/>
            <a:r>
              <a:rPr lang="en-US" sz="600">
                <a:solidFill>
                  <a:schemeClr val="tx2">
                    <a:lumMod val="10000"/>
                  </a:schemeClr>
                </a:solidFill>
                <a:latin typeface="Arial" panose="020B0604020202020204" pitchFamily="34" charset="0"/>
                <a:cs typeface="Arial" panose="020B0604020202020204" pitchFamily="34" charset="0"/>
              </a:rPr>
              <a:t>Great</a:t>
            </a:r>
          </a:p>
        </p:txBody>
      </p:sp>
      <p:sp>
        <p:nvSpPr>
          <p:cNvPr id="110" name="TextBox 109">
            <a:extLst>
              <a:ext uri="{FF2B5EF4-FFF2-40B4-BE49-F238E27FC236}">
                <a16:creationId xmlns:a16="http://schemas.microsoft.com/office/drawing/2014/main" id="{299A5EAB-8FC1-82B8-ECD4-9D92C4D16211}"/>
              </a:ext>
            </a:extLst>
          </p:cNvPr>
          <p:cNvSpPr txBox="1">
            <a:spLocks/>
          </p:cNvSpPr>
          <p:nvPr/>
        </p:nvSpPr>
        <p:spPr>
          <a:xfrm>
            <a:off x="4703277" y="4614234"/>
            <a:ext cx="591799" cy="7803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57040" eaLnBrk="1" hangingPunct="1">
              <a:lnSpc>
                <a:spcPct val="110000"/>
              </a:lnSpc>
              <a:spcAft>
                <a:spcPts val="540"/>
              </a:spcAft>
              <a:buClr>
                <a:schemeClr val="tx2"/>
              </a:buClr>
              <a:defRPr sz="1600" b="0" baseline="0">
                <a:latin typeface="+mn-lt"/>
                <a:sym typeface="+mn-lt"/>
              </a:defRPr>
            </a:lvl1pPr>
            <a:lvl2pPr marL="188913" lvl="1" indent="-187325" defTabSz="957040" eaLnBrk="1" hangingPunct="1">
              <a:lnSpc>
                <a:spcPct val="110000"/>
              </a:lnSpc>
              <a:spcAft>
                <a:spcPts val="540"/>
              </a:spcAft>
              <a:buClr>
                <a:schemeClr val="tx1"/>
              </a:buClr>
              <a:buSzPct val="100000"/>
              <a:buFont typeface="Arial" pitchFamily="34" charset="0"/>
              <a:buChar char="•"/>
              <a:defRPr sz="1600" baseline="0">
                <a:latin typeface="+mn-lt"/>
                <a:sym typeface="+mn-lt"/>
              </a:defRPr>
            </a:lvl2pPr>
            <a:lvl3pPr marL="388938" lvl="2" indent="-190500" defTabSz="957040" eaLnBrk="1" hangingPunct="1">
              <a:lnSpc>
                <a:spcPct val="110000"/>
              </a:lnSpc>
              <a:spcAft>
                <a:spcPts val="540"/>
              </a:spcAft>
              <a:buClr>
                <a:schemeClr val="tx1"/>
              </a:buClr>
              <a:buSzPct val="100000"/>
              <a:buFont typeface="Symbol" panose="05050102010706020507" pitchFamily="18" charset="2"/>
              <a:buChar char="-"/>
              <a:defRPr sz="1600" baseline="0">
                <a:latin typeface="+mn-lt"/>
                <a:sym typeface="+mn-lt"/>
              </a:defRPr>
            </a:lvl3pPr>
            <a:lvl4pPr marL="579438" lvl="3" indent="-190500" defTabSz="957040" eaLnBrk="1" hangingPunct="1">
              <a:lnSpc>
                <a:spcPct val="110000"/>
              </a:lnSpc>
              <a:spcAft>
                <a:spcPts val="540"/>
              </a:spcAft>
              <a:buClr>
                <a:schemeClr val="tx1"/>
              </a:buClr>
              <a:buSzPct val="100000"/>
              <a:buFont typeface="Arial" pitchFamily="34" charset="0"/>
              <a:buChar char="•"/>
              <a:defRPr sz="1600" baseline="0">
                <a:latin typeface="+mn-lt"/>
                <a:sym typeface="+mn-lt"/>
              </a:defRPr>
            </a:lvl4pPr>
            <a:lvl5pPr marL="771525" lvl="4" indent="-177800" defTabSz="957040" eaLnBrk="1" hangingPunct="1">
              <a:lnSpc>
                <a:spcPct val="110000"/>
              </a:lnSpc>
              <a:spcAft>
                <a:spcPts val="540"/>
              </a:spcAft>
              <a:buClr>
                <a:schemeClr val="tx1"/>
              </a:buClr>
              <a:buSzPct val="100000"/>
              <a:buFont typeface="Symbol" panose="05050102010706020507" pitchFamily="18" charset="2"/>
              <a:buChar char="-"/>
              <a:defRPr sz="1600" baseline="0">
                <a:latin typeface="+mn-lt"/>
                <a:sym typeface="+mn-lt"/>
              </a:defRPr>
            </a:lvl5pPr>
            <a:lvl6pPr marL="801470" indent="-139144" defTabSz="957040" fontAlgn="base">
              <a:spcBef>
                <a:spcPct val="0"/>
              </a:spcBef>
              <a:spcAft>
                <a:spcPct val="0"/>
              </a:spcAft>
              <a:buClr>
                <a:schemeClr val="tx2"/>
              </a:buClr>
              <a:buSzPct val="89000"/>
              <a:buFont typeface="Arial" charset="0"/>
              <a:buChar char="-"/>
              <a:defRPr baseline="0">
                <a:latin typeface="+mn-lt"/>
              </a:defRPr>
            </a:lvl6pPr>
            <a:lvl7pPr marL="801470" indent="-139144" defTabSz="957040" fontAlgn="base">
              <a:spcBef>
                <a:spcPct val="0"/>
              </a:spcBef>
              <a:spcAft>
                <a:spcPct val="0"/>
              </a:spcAft>
              <a:buClr>
                <a:schemeClr val="tx2"/>
              </a:buClr>
              <a:buSzPct val="89000"/>
              <a:buFont typeface="Arial" charset="0"/>
              <a:buChar char="-"/>
              <a:defRPr baseline="0">
                <a:latin typeface="+mn-lt"/>
              </a:defRPr>
            </a:lvl7pPr>
            <a:lvl8pPr marL="801470" indent="-139144" defTabSz="957040" fontAlgn="base">
              <a:spcBef>
                <a:spcPct val="0"/>
              </a:spcBef>
              <a:spcAft>
                <a:spcPct val="0"/>
              </a:spcAft>
              <a:buClr>
                <a:schemeClr val="tx2"/>
              </a:buClr>
              <a:buSzPct val="89000"/>
              <a:buFont typeface="Arial" charset="0"/>
              <a:buChar char="-"/>
              <a:defRPr baseline="0">
                <a:latin typeface="+mn-lt"/>
              </a:defRPr>
            </a:lvl8pPr>
            <a:lvl9pPr marL="801470" indent="-139144" defTabSz="957040" fontAlgn="base">
              <a:spcBef>
                <a:spcPct val="0"/>
              </a:spcBef>
              <a:spcAft>
                <a:spcPct val="0"/>
              </a:spcAft>
              <a:buClr>
                <a:schemeClr val="tx2"/>
              </a:buClr>
              <a:buSzPct val="89000"/>
              <a:buFont typeface="Arial" charset="0"/>
              <a:buChar char="-"/>
              <a:defRPr baseline="0">
                <a:latin typeface="+mn-lt"/>
              </a:defRPr>
            </a:lvl9pPr>
          </a:lstStyle>
          <a:p>
            <a:pPr algn="ctr"/>
            <a:r>
              <a:rPr lang="en-US" sz="500">
                <a:solidFill>
                  <a:schemeClr val="tx2">
                    <a:lumMod val="10000"/>
                  </a:schemeClr>
                </a:solidFill>
                <a:latin typeface="Arial" panose="020B0604020202020204" pitchFamily="34" charset="0"/>
                <a:cs typeface="Arial" panose="020B0604020202020204" pitchFamily="34" charset="0"/>
              </a:rPr>
              <a:t>Unicorn</a:t>
            </a:r>
          </a:p>
        </p:txBody>
      </p:sp>
      <p:sp>
        <p:nvSpPr>
          <p:cNvPr id="111" name="TextBox 110">
            <a:extLst>
              <a:ext uri="{FF2B5EF4-FFF2-40B4-BE49-F238E27FC236}">
                <a16:creationId xmlns:a16="http://schemas.microsoft.com/office/drawing/2014/main" id="{465A89AF-4E90-F904-1795-14D61C882468}"/>
              </a:ext>
            </a:extLst>
          </p:cNvPr>
          <p:cNvSpPr txBox="1">
            <a:spLocks/>
          </p:cNvSpPr>
          <p:nvPr/>
        </p:nvSpPr>
        <p:spPr>
          <a:xfrm>
            <a:off x="4015459" y="4614234"/>
            <a:ext cx="591799" cy="7803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lvl="0" indent="0" defTabSz="957040" eaLnBrk="1" hangingPunct="1">
              <a:lnSpc>
                <a:spcPct val="110000"/>
              </a:lnSpc>
              <a:spcAft>
                <a:spcPts val="540"/>
              </a:spcAft>
              <a:buClr>
                <a:schemeClr val="tx2"/>
              </a:buClr>
              <a:defRPr sz="1600" b="0" baseline="0">
                <a:latin typeface="+mn-lt"/>
                <a:sym typeface="+mn-lt"/>
              </a:defRPr>
            </a:lvl1pPr>
            <a:lvl2pPr marL="188913" lvl="1" indent="-187325" defTabSz="957040" eaLnBrk="1" hangingPunct="1">
              <a:lnSpc>
                <a:spcPct val="110000"/>
              </a:lnSpc>
              <a:spcAft>
                <a:spcPts val="540"/>
              </a:spcAft>
              <a:buClr>
                <a:schemeClr val="tx1"/>
              </a:buClr>
              <a:buSzPct val="100000"/>
              <a:buFont typeface="Arial" pitchFamily="34" charset="0"/>
              <a:buChar char="•"/>
              <a:defRPr sz="1600" baseline="0">
                <a:latin typeface="+mn-lt"/>
                <a:sym typeface="+mn-lt"/>
              </a:defRPr>
            </a:lvl2pPr>
            <a:lvl3pPr marL="388938" lvl="2" indent="-190500" defTabSz="957040" eaLnBrk="1" hangingPunct="1">
              <a:lnSpc>
                <a:spcPct val="110000"/>
              </a:lnSpc>
              <a:spcAft>
                <a:spcPts val="540"/>
              </a:spcAft>
              <a:buClr>
                <a:schemeClr val="tx1"/>
              </a:buClr>
              <a:buSzPct val="100000"/>
              <a:buFont typeface="Symbol" panose="05050102010706020507" pitchFamily="18" charset="2"/>
              <a:buChar char="-"/>
              <a:defRPr sz="1600" baseline="0">
                <a:latin typeface="+mn-lt"/>
                <a:sym typeface="+mn-lt"/>
              </a:defRPr>
            </a:lvl3pPr>
            <a:lvl4pPr marL="579438" lvl="3" indent="-190500" defTabSz="957040" eaLnBrk="1" hangingPunct="1">
              <a:lnSpc>
                <a:spcPct val="110000"/>
              </a:lnSpc>
              <a:spcAft>
                <a:spcPts val="540"/>
              </a:spcAft>
              <a:buClr>
                <a:schemeClr val="tx1"/>
              </a:buClr>
              <a:buSzPct val="100000"/>
              <a:buFont typeface="Arial" pitchFamily="34" charset="0"/>
              <a:buChar char="•"/>
              <a:defRPr sz="1600" baseline="0">
                <a:latin typeface="+mn-lt"/>
                <a:sym typeface="+mn-lt"/>
              </a:defRPr>
            </a:lvl4pPr>
            <a:lvl5pPr marL="771525" lvl="4" indent="-177800" defTabSz="957040" eaLnBrk="1" hangingPunct="1">
              <a:lnSpc>
                <a:spcPct val="110000"/>
              </a:lnSpc>
              <a:spcAft>
                <a:spcPts val="540"/>
              </a:spcAft>
              <a:buClr>
                <a:schemeClr val="tx1"/>
              </a:buClr>
              <a:buSzPct val="100000"/>
              <a:buFont typeface="Symbol" panose="05050102010706020507" pitchFamily="18" charset="2"/>
              <a:buChar char="-"/>
              <a:defRPr sz="1600" baseline="0">
                <a:latin typeface="+mn-lt"/>
                <a:sym typeface="+mn-lt"/>
              </a:defRPr>
            </a:lvl5pPr>
            <a:lvl6pPr marL="801470" indent="-139144" defTabSz="957040" fontAlgn="base">
              <a:spcBef>
                <a:spcPct val="0"/>
              </a:spcBef>
              <a:spcAft>
                <a:spcPct val="0"/>
              </a:spcAft>
              <a:buClr>
                <a:schemeClr val="tx2"/>
              </a:buClr>
              <a:buSzPct val="89000"/>
              <a:buFont typeface="Arial" charset="0"/>
              <a:buChar char="-"/>
              <a:defRPr baseline="0">
                <a:latin typeface="+mn-lt"/>
              </a:defRPr>
            </a:lvl6pPr>
            <a:lvl7pPr marL="801470" indent="-139144" defTabSz="957040" fontAlgn="base">
              <a:spcBef>
                <a:spcPct val="0"/>
              </a:spcBef>
              <a:spcAft>
                <a:spcPct val="0"/>
              </a:spcAft>
              <a:buClr>
                <a:schemeClr val="tx2"/>
              </a:buClr>
              <a:buSzPct val="89000"/>
              <a:buFont typeface="Arial" charset="0"/>
              <a:buChar char="-"/>
              <a:defRPr baseline="0">
                <a:latin typeface="+mn-lt"/>
              </a:defRPr>
            </a:lvl7pPr>
            <a:lvl8pPr marL="801470" indent="-139144" defTabSz="957040" fontAlgn="base">
              <a:spcBef>
                <a:spcPct val="0"/>
              </a:spcBef>
              <a:spcAft>
                <a:spcPct val="0"/>
              </a:spcAft>
              <a:buClr>
                <a:schemeClr val="tx2"/>
              </a:buClr>
              <a:buSzPct val="89000"/>
              <a:buFont typeface="Arial" charset="0"/>
              <a:buChar char="-"/>
              <a:defRPr baseline="0">
                <a:latin typeface="+mn-lt"/>
              </a:defRPr>
            </a:lvl8pPr>
            <a:lvl9pPr marL="801470" indent="-139144" defTabSz="957040" fontAlgn="base">
              <a:spcBef>
                <a:spcPct val="0"/>
              </a:spcBef>
              <a:spcAft>
                <a:spcPct val="0"/>
              </a:spcAft>
              <a:buClr>
                <a:schemeClr val="tx2"/>
              </a:buClr>
              <a:buSzPct val="89000"/>
              <a:buFont typeface="Arial" charset="0"/>
              <a:buChar char="-"/>
              <a:defRPr baseline="0">
                <a:latin typeface="+mn-lt"/>
              </a:defRPr>
            </a:lvl9pPr>
          </a:lstStyle>
          <a:p>
            <a:pPr algn="ctr"/>
            <a:r>
              <a:rPr lang="en-US" sz="500" b="1">
                <a:solidFill>
                  <a:schemeClr val="tx2">
                    <a:lumMod val="10000"/>
                  </a:schemeClr>
                </a:solidFill>
                <a:latin typeface="Arial" panose="020B0604020202020204" pitchFamily="34" charset="0"/>
                <a:cs typeface="Arial" panose="020B0604020202020204" pitchFamily="34" charset="0"/>
              </a:rPr>
              <a:t>Disruptor</a:t>
            </a:r>
          </a:p>
        </p:txBody>
      </p:sp>
      <p:sp>
        <p:nvSpPr>
          <p:cNvPr id="112" name="TextBox 111">
            <a:extLst>
              <a:ext uri="{FF2B5EF4-FFF2-40B4-BE49-F238E27FC236}">
                <a16:creationId xmlns:a16="http://schemas.microsoft.com/office/drawing/2014/main" id="{68FE91F9-3D9A-6825-4D62-7CC5DBF73B7D}"/>
              </a:ext>
            </a:extLst>
          </p:cNvPr>
          <p:cNvSpPr txBox="1">
            <a:spLocks/>
          </p:cNvSpPr>
          <p:nvPr/>
        </p:nvSpPr>
        <p:spPr>
          <a:xfrm>
            <a:off x="4703277" y="5286407"/>
            <a:ext cx="591799" cy="7803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lvl="0" indent="0" defTabSz="957040" eaLnBrk="1" hangingPunct="1">
              <a:lnSpc>
                <a:spcPct val="110000"/>
              </a:lnSpc>
              <a:spcAft>
                <a:spcPts val="540"/>
              </a:spcAft>
              <a:buClr>
                <a:schemeClr val="tx2"/>
              </a:buClr>
              <a:defRPr sz="1600" b="0" baseline="0">
                <a:latin typeface="+mn-lt"/>
                <a:sym typeface="+mn-lt"/>
              </a:defRPr>
            </a:lvl1pPr>
            <a:lvl2pPr marL="188913" lvl="1" indent="-187325" defTabSz="957040" eaLnBrk="1" hangingPunct="1">
              <a:lnSpc>
                <a:spcPct val="110000"/>
              </a:lnSpc>
              <a:spcAft>
                <a:spcPts val="540"/>
              </a:spcAft>
              <a:buClr>
                <a:schemeClr val="tx1"/>
              </a:buClr>
              <a:buSzPct val="100000"/>
              <a:buFont typeface="Arial" pitchFamily="34" charset="0"/>
              <a:buChar char="•"/>
              <a:defRPr sz="1600" baseline="0">
                <a:latin typeface="+mn-lt"/>
                <a:sym typeface="+mn-lt"/>
              </a:defRPr>
            </a:lvl2pPr>
            <a:lvl3pPr marL="388938" lvl="2" indent="-190500" defTabSz="957040" eaLnBrk="1" hangingPunct="1">
              <a:lnSpc>
                <a:spcPct val="110000"/>
              </a:lnSpc>
              <a:spcAft>
                <a:spcPts val="540"/>
              </a:spcAft>
              <a:buClr>
                <a:schemeClr val="tx1"/>
              </a:buClr>
              <a:buSzPct val="100000"/>
              <a:buFont typeface="Symbol" panose="05050102010706020507" pitchFamily="18" charset="2"/>
              <a:buChar char="-"/>
              <a:defRPr sz="1600" baseline="0">
                <a:latin typeface="+mn-lt"/>
                <a:sym typeface="+mn-lt"/>
              </a:defRPr>
            </a:lvl3pPr>
            <a:lvl4pPr marL="579438" lvl="3" indent="-190500" defTabSz="957040" eaLnBrk="1" hangingPunct="1">
              <a:lnSpc>
                <a:spcPct val="110000"/>
              </a:lnSpc>
              <a:spcAft>
                <a:spcPts val="540"/>
              </a:spcAft>
              <a:buClr>
                <a:schemeClr val="tx1"/>
              </a:buClr>
              <a:buSzPct val="100000"/>
              <a:buFont typeface="Arial" pitchFamily="34" charset="0"/>
              <a:buChar char="•"/>
              <a:defRPr sz="1600" baseline="0">
                <a:latin typeface="+mn-lt"/>
                <a:sym typeface="+mn-lt"/>
              </a:defRPr>
            </a:lvl4pPr>
            <a:lvl5pPr marL="771525" lvl="4" indent="-177800" defTabSz="957040" eaLnBrk="1" hangingPunct="1">
              <a:lnSpc>
                <a:spcPct val="110000"/>
              </a:lnSpc>
              <a:spcAft>
                <a:spcPts val="540"/>
              </a:spcAft>
              <a:buClr>
                <a:schemeClr val="tx1"/>
              </a:buClr>
              <a:buSzPct val="100000"/>
              <a:buFont typeface="Symbol" panose="05050102010706020507" pitchFamily="18" charset="2"/>
              <a:buChar char="-"/>
              <a:defRPr sz="1600" baseline="0">
                <a:latin typeface="+mn-lt"/>
                <a:sym typeface="+mn-lt"/>
              </a:defRPr>
            </a:lvl5pPr>
            <a:lvl6pPr marL="801470" indent="-139144" defTabSz="957040" fontAlgn="base">
              <a:spcBef>
                <a:spcPct val="0"/>
              </a:spcBef>
              <a:spcAft>
                <a:spcPct val="0"/>
              </a:spcAft>
              <a:buClr>
                <a:schemeClr val="tx2"/>
              </a:buClr>
              <a:buSzPct val="89000"/>
              <a:buFont typeface="Arial" charset="0"/>
              <a:buChar char="-"/>
              <a:defRPr baseline="0">
                <a:latin typeface="+mn-lt"/>
              </a:defRPr>
            </a:lvl6pPr>
            <a:lvl7pPr marL="801470" indent="-139144" defTabSz="957040" fontAlgn="base">
              <a:spcBef>
                <a:spcPct val="0"/>
              </a:spcBef>
              <a:spcAft>
                <a:spcPct val="0"/>
              </a:spcAft>
              <a:buClr>
                <a:schemeClr val="tx2"/>
              </a:buClr>
              <a:buSzPct val="89000"/>
              <a:buFont typeface="Arial" charset="0"/>
              <a:buChar char="-"/>
              <a:defRPr baseline="0">
                <a:latin typeface="+mn-lt"/>
              </a:defRPr>
            </a:lvl7pPr>
            <a:lvl8pPr marL="801470" indent="-139144" defTabSz="957040" fontAlgn="base">
              <a:spcBef>
                <a:spcPct val="0"/>
              </a:spcBef>
              <a:spcAft>
                <a:spcPct val="0"/>
              </a:spcAft>
              <a:buClr>
                <a:schemeClr val="tx2"/>
              </a:buClr>
              <a:buSzPct val="89000"/>
              <a:buFont typeface="Arial" charset="0"/>
              <a:buChar char="-"/>
              <a:defRPr baseline="0">
                <a:latin typeface="+mn-lt"/>
              </a:defRPr>
            </a:lvl8pPr>
            <a:lvl9pPr marL="801470" indent="-139144" defTabSz="957040" fontAlgn="base">
              <a:spcBef>
                <a:spcPct val="0"/>
              </a:spcBef>
              <a:spcAft>
                <a:spcPct val="0"/>
              </a:spcAft>
              <a:buClr>
                <a:schemeClr val="tx2"/>
              </a:buClr>
              <a:buSzPct val="89000"/>
              <a:buFont typeface="Arial" charset="0"/>
              <a:buChar char="-"/>
              <a:defRPr baseline="0">
                <a:latin typeface="+mn-lt"/>
              </a:defRPr>
            </a:lvl9pPr>
          </a:lstStyle>
          <a:p>
            <a:pPr algn="ctr"/>
            <a:r>
              <a:rPr lang="en-US" sz="500" b="1">
                <a:solidFill>
                  <a:schemeClr val="tx2">
                    <a:lumMod val="10000"/>
                  </a:schemeClr>
                </a:solidFill>
                <a:latin typeface="Arial" panose="020B0604020202020204" pitchFamily="34" charset="0"/>
                <a:cs typeface="Arial" panose="020B0604020202020204" pitchFamily="34" charset="0"/>
              </a:rPr>
              <a:t>Fast-follower</a:t>
            </a:r>
          </a:p>
        </p:txBody>
      </p:sp>
      <p:sp>
        <p:nvSpPr>
          <p:cNvPr id="113" name="TextBox 112">
            <a:extLst>
              <a:ext uri="{FF2B5EF4-FFF2-40B4-BE49-F238E27FC236}">
                <a16:creationId xmlns:a16="http://schemas.microsoft.com/office/drawing/2014/main" id="{E3F80901-BB34-274F-62F2-964809D211C1}"/>
              </a:ext>
            </a:extLst>
          </p:cNvPr>
          <p:cNvSpPr txBox="1">
            <a:spLocks/>
          </p:cNvSpPr>
          <p:nvPr/>
        </p:nvSpPr>
        <p:spPr>
          <a:xfrm>
            <a:off x="4015459" y="5286407"/>
            <a:ext cx="591799" cy="7803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lvl="0" indent="0" defTabSz="957040" eaLnBrk="1" hangingPunct="1">
              <a:lnSpc>
                <a:spcPct val="110000"/>
              </a:lnSpc>
              <a:spcAft>
                <a:spcPts val="540"/>
              </a:spcAft>
              <a:buClr>
                <a:schemeClr val="tx2"/>
              </a:buClr>
              <a:defRPr sz="1600" b="0" baseline="0">
                <a:latin typeface="+mn-lt"/>
                <a:sym typeface="+mn-lt"/>
              </a:defRPr>
            </a:lvl1pPr>
            <a:lvl2pPr marL="188913" lvl="1" indent="-187325" defTabSz="957040" eaLnBrk="1" hangingPunct="1">
              <a:lnSpc>
                <a:spcPct val="110000"/>
              </a:lnSpc>
              <a:spcAft>
                <a:spcPts val="540"/>
              </a:spcAft>
              <a:buClr>
                <a:schemeClr val="tx1"/>
              </a:buClr>
              <a:buSzPct val="100000"/>
              <a:buFont typeface="Arial" pitchFamily="34" charset="0"/>
              <a:buChar char="•"/>
              <a:defRPr sz="1600" baseline="0">
                <a:latin typeface="+mn-lt"/>
                <a:sym typeface="+mn-lt"/>
              </a:defRPr>
            </a:lvl2pPr>
            <a:lvl3pPr marL="388938" lvl="2" indent="-190500" defTabSz="957040" eaLnBrk="1" hangingPunct="1">
              <a:lnSpc>
                <a:spcPct val="110000"/>
              </a:lnSpc>
              <a:spcAft>
                <a:spcPts val="540"/>
              </a:spcAft>
              <a:buClr>
                <a:schemeClr val="tx1"/>
              </a:buClr>
              <a:buSzPct val="100000"/>
              <a:buFont typeface="Symbol" panose="05050102010706020507" pitchFamily="18" charset="2"/>
              <a:buChar char="-"/>
              <a:defRPr sz="1600" baseline="0">
                <a:latin typeface="+mn-lt"/>
                <a:sym typeface="+mn-lt"/>
              </a:defRPr>
            </a:lvl3pPr>
            <a:lvl4pPr marL="579438" lvl="3" indent="-190500" defTabSz="957040" eaLnBrk="1" hangingPunct="1">
              <a:lnSpc>
                <a:spcPct val="110000"/>
              </a:lnSpc>
              <a:spcAft>
                <a:spcPts val="540"/>
              </a:spcAft>
              <a:buClr>
                <a:schemeClr val="tx1"/>
              </a:buClr>
              <a:buSzPct val="100000"/>
              <a:buFont typeface="Arial" pitchFamily="34" charset="0"/>
              <a:buChar char="•"/>
              <a:defRPr sz="1600" baseline="0">
                <a:latin typeface="+mn-lt"/>
                <a:sym typeface="+mn-lt"/>
              </a:defRPr>
            </a:lvl4pPr>
            <a:lvl5pPr marL="771525" lvl="4" indent="-177800" defTabSz="957040" eaLnBrk="1" hangingPunct="1">
              <a:lnSpc>
                <a:spcPct val="110000"/>
              </a:lnSpc>
              <a:spcAft>
                <a:spcPts val="540"/>
              </a:spcAft>
              <a:buClr>
                <a:schemeClr val="tx1"/>
              </a:buClr>
              <a:buSzPct val="100000"/>
              <a:buFont typeface="Symbol" panose="05050102010706020507" pitchFamily="18" charset="2"/>
              <a:buChar char="-"/>
              <a:defRPr sz="1600" baseline="0">
                <a:latin typeface="+mn-lt"/>
                <a:sym typeface="+mn-lt"/>
              </a:defRPr>
            </a:lvl5pPr>
            <a:lvl6pPr marL="801470" indent="-139144" defTabSz="957040" fontAlgn="base">
              <a:spcBef>
                <a:spcPct val="0"/>
              </a:spcBef>
              <a:spcAft>
                <a:spcPct val="0"/>
              </a:spcAft>
              <a:buClr>
                <a:schemeClr val="tx2"/>
              </a:buClr>
              <a:buSzPct val="89000"/>
              <a:buFont typeface="Arial" charset="0"/>
              <a:buChar char="-"/>
              <a:defRPr baseline="0">
                <a:latin typeface="+mn-lt"/>
              </a:defRPr>
            </a:lvl6pPr>
            <a:lvl7pPr marL="801470" indent="-139144" defTabSz="957040" fontAlgn="base">
              <a:spcBef>
                <a:spcPct val="0"/>
              </a:spcBef>
              <a:spcAft>
                <a:spcPct val="0"/>
              </a:spcAft>
              <a:buClr>
                <a:schemeClr val="tx2"/>
              </a:buClr>
              <a:buSzPct val="89000"/>
              <a:buFont typeface="Arial" charset="0"/>
              <a:buChar char="-"/>
              <a:defRPr baseline="0">
                <a:latin typeface="+mn-lt"/>
              </a:defRPr>
            </a:lvl7pPr>
            <a:lvl8pPr marL="801470" indent="-139144" defTabSz="957040" fontAlgn="base">
              <a:spcBef>
                <a:spcPct val="0"/>
              </a:spcBef>
              <a:spcAft>
                <a:spcPct val="0"/>
              </a:spcAft>
              <a:buClr>
                <a:schemeClr val="tx2"/>
              </a:buClr>
              <a:buSzPct val="89000"/>
              <a:buFont typeface="Arial" charset="0"/>
              <a:buChar char="-"/>
              <a:defRPr baseline="0">
                <a:latin typeface="+mn-lt"/>
              </a:defRPr>
            </a:lvl8pPr>
            <a:lvl9pPr marL="801470" indent="-139144" defTabSz="957040" fontAlgn="base">
              <a:spcBef>
                <a:spcPct val="0"/>
              </a:spcBef>
              <a:spcAft>
                <a:spcPct val="0"/>
              </a:spcAft>
              <a:buClr>
                <a:schemeClr val="tx2"/>
              </a:buClr>
              <a:buSzPct val="89000"/>
              <a:buFont typeface="Arial" charset="0"/>
              <a:buChar char="-"/>
              <a:defRPr baseline="0">
                <a:latin typeface="+mn-lt"/>
              </a:defRPr>
            </a:lvl9pPr>
          </a:lstStyle>
          <a:p>
            <a:pPr algn="ctr"/>
            <a:r>
              <a:rPr lang="en-US" sz="500">
                <a:solidFill>
                  <a:schemeClr val="tx2">
                    <a:lumMod val="10000"/>
                  </a:schemeClr>
                </a:solidFill>
                <a:latin typeface="Arial" panose="020B0604020202020204" pitchFamily="34" charset="0"/>
                <a:cs typeface="Arial" panose="020B0604020202020204" pitchFamily="34" charset="0"/>
              </a:rPr>
              <a:t>Laggards </a:t>
            </a:r>
          </a:p>
        </p:txBody>
      </p:sp>
      <p:sp>
        <p:nvSpPr>
          <p:cNvPr id="114" name="shp_marvin_vg_tb_tracker_1">
            <a:extLst>
              <a:ext uri="{FF2B5EF4-FFF2-40B4-BE49-F238E27FC236}">
                <a16:creationId xmlns:a16="http://schemas.microsoft.com/office/drawing/2014/main" id="{40596A04-32B3-E2F0-9761-1977E2E4F84C}"/>
              </a:ext>
            </a:extLst>
          </p:cNvPr>
          <p:cNvSpPr>
            <a:spLocks/>
          </p:cNvSpPr>
          <p:nvPr/>
        </p:nvSpPr>
        <p:spPr>
          <a:xfrm>
            <a:off x="4267336" y="4507973"/>
            <a:ext cx="88045" cy="91054"/>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500">
                <a:solidFill>
                  <a:schemeClr val="bg1"/>
                </a:solidFill>
                <a:latin typeface="Arial" panose="020B0604020202020204" pitchFamily="34" charset="0"/>
                <a:cs typeface="Arial" panose="020B0604020202020204" pitchFamily="34" charset="0"/>
              </a:rPr>
              <a:t>1</a:t>
            </a:r>
          </a:p>
        </p:txBody>
      </p:sp>
      <p:sp>
        <p:nvSpPr>
          <p:cNvPr id="115" name="shp_marvin_vg_tb_tracker_1">
            <a:extLst>
              <a:ext uri="{FF2B5EF4-FFF2-40B4-BE49-F238E27FC236}">
                <a16:creationId xmlns:a16="http://schemas.microsoft.com/office/drawing/2014/main" id="{57B76C5E-C12B-C9DF-12CA-7EA771DC8B21}"/>
              </a:ext>
            </a:extLst>
          </p:cNvPr>
          <p:cNvSpPr>
            <a:spLocks/>
          </p:cNvSpPr>
          <p:nvPr/>
        </p:nvSpPr>
        <p:spPr>
          <a:xfrm>
            <a:off x="4955154" y="5174345"/>
            <a:ext cx="88045" cy="91054"/>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500">
                <a:solidFill>
                  <a:schemeClr val="bg1"/>
                </a:solidFill>
                <a:latin typeface="Arial" panose="020B0604020202020204" pitchFamily="34" charset="0"/>
                <a:cs typeface="Arial" panose="020B0604020202020204" pitchFamily="34" charset="0"/>
              </a:rPr>
              <a:t>2</a:t>
            </a:r>
          </a:p>
        </p:txBody>
      </p:sp>
      <p:sp>
        <p:nvSpPr>
          <p:cNvPr id="125" name="shp_marvin_vg_tb_tracker_1">
            <a:extLst>
              <a:ext uri="{FF2B5EF4-FFF2-40B4-BE49-F238E27FC236}">
                <a16:creationId xmlns:a16="http://schemas.microsoft.com/office/drawing/2014/main" id="{DED5FFD5-68C8-4DE8-E9ED-57D15A66BA6B}"/>
              </a:ext>
            </a:extLst>
          </p:cNvPr>
          <p:cNvSpPr>
            <a:spLocks noChangeAspect="1"/>
          </p:cNvSpPr>
          <p:nvPr/>
        </p:nvSpPr>
        <p:spPr>
          <a:xfrm>
            <a:off x="5875959" y="5370458"/>
            <a:ext cx="180000" cy="180000"/>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800">
                <a:solidFill>
                  <a:schemeClr val="bg1"/>
                </a:solidFill>
              </a:rPr>
              <a:t>2</a:t>
            </a:r>
          </a:p>
        </p:txBody>
      </p:sp>
      <p:sp>
        <p:nvSpPr>
          <p:cNvPr id="126" name="TextBox 125">
            <a:extLst>
              <a:ext uri="{FF2B5EF4-FFF2-40B4-BE49-F238E27FC236}">
                <a16:creationId xmlns:a16="http://schemas.microsoft.com/office/drawing/2014/main" id="{CE541C71-E8CB-A613-AFE0-67A21391FBF2}"/>
              </a:ext>
            </a:extLst>
          </p:cNvPr>
          <p:cNvSpPr txBox="1"/>
          <p:nvPr/>
        </p:nvSpPr>
        <p:spPr>
          <a:xfrm>
            <a:off x="6116027" y="4371066"/>
            <a:ext cx="913826" cy="769441"/>
          </a:xfrm>
          <a:prstGeom prst="rect">
            <a:avLst/>
          </a:prstGeom>
        </p:spPr>
        <p:txBody>
          <a:bodyPr vert="horz" wrap="square" lIns="0" tIns="0" rIns="0" bIns="0" rtlCol="0" anchor="t" anchorCtr="0">
            <a:spAutoFit/>
          </a:bodyPr>
          <a:lstStyle>
            <a:lvl1pPr marL="0" lvl="0" indent="0" defTabSz="895395" eaLnBrk="1" latinLnBrk="0" hangingPunct="1">
              <a:spcBef>
                <a:spcPts val="450"/>
              </a:spcBef>
              <a:spcAft>
                <a:spcPts val="450"/>
              </a:spcAft>
              <a:buClr>
                <a:schemeClr val="tx2"/>
              </a:buClr>
              <a:buSzPct val="100000"/>
              <a:defRPr lang="x-none" sz="1200" b="1" baseline="0">
                <a:latin typeface="+mn-lt"/>
              </a:defRPr>
            </a:lvl1pPr>
            <a:lvl2pPr marL="1587" lvl="1" indent="0" defTabSz="895395" eaLnBrk="1" latinLnBrk="0" hangingPunct="1">
              <a:spcBef>
                <a:spcPts val="450"/>
              </a:spcBef>
              <a:spcAft>
                <a:spcPts val="450"/>
              </a:spcAft>
              <a:buClr>
                <a:schemeClr val="tx2"/>
              </a:buClr>
              <a:buSzPct val="125000"/>
              <a:buFontTx/>
              <a:buNone/>
              <a:defRPr lang="x-none" sz="1200" b="0" baseline="0">
                <a:latin typeface="+mn-lt"/>
              </a:defRPr>
            </a:lvl2pPr>
            <a:lvl3pPr marL="126206" lvl="2" indent="-126206" defTabSz="895395" eaLnBrk="1" latinLnBrk="0" hangingPunct="1">
              <a:spcAft>
                <a:spcPts val="450"/>
              </a:spcAft>
              <a:buClrTx/>
              <a:buSzPct val="100000"/>
              <a:buFont typeface="Arial" panose="020B0604020202020204" pitchFamily="34" charset="0"/>
              <a:buChar char="•"/>
              <a:defRPr lang="x-none" sz="1200" baseline="0">
                <a:latin typeface="+mn-lt"/>
              </a:defRPr>
            </a:lvl3pPr>
            <a:lvl4pPr marL="263129" lvl="3" indent="-136922" defTabSz="895395" eaLnBrk="1" latinLnBrk="0" hangingPunct="1">
              <a:spcAft>
                <a:spcPts val="450"/>
              </a:spcAft>
              <a:buClr>
                <a:schemeClr val="accent6"/>
              </a:buClr>
              <a:buSzPct val="100000"/>
              <a:buFont typeface="Arial" panose="020B0604020202020204" pitchFamily="34" charset="0"/>
              <a:buChar char="•"/>
              <a:defRPr lang="x-none" sz="1200" baseline="0">
                <a:solidFill>
                  <a:schemeClr val="accent6"/>
                </a:solidFill>
                <a:latin typeface="+mn-lt"/>
              </a:defRPr>
            </a:lvl4pPr>
            <a:lvl5pPr marL="434579" lvl="4" indent="-171450" defTabSz="895395" eaLnBrk="1" latinLnBrk="0" hangingPunct="1">
              <a:spcAft>
                <a:spcPts val="450"/>
              </a:spcAft>
              <a:buClr>
                <a:schemeClr val="accent6"/>
              </a:buClr>
              <a:buSzPct val="100000"/>
              <a:buFont typeface="Times New Roman" panose="02020603050405020304" pitchFamily="18" charset="0"/>
              <a:buChar char="─"/>
              <a:defRPr lang="x-none" sz="1200" baseline="0">
                <a:solidFill>
                  <a:schemeClr val="accent6"/>
                </a:solidFill>
                <a:latin typeface="+mn-lt"/>
              </a:defRPr>
            </a:lvl5pPr>
            <a:lvl6pPr marL="749846" indent="-130181" defTabSz="895395" fontAlgn="base">
              <a:spcBef>
                <a:spcPct val="0"/>
              </a:spcBef>
              <a:spcAft>
                <a:spcPct val="0"/>
              </a:spcAft>
              <a:buClr>
                <a:schemeClr val="tx2"/>
              </a:buClr>
              <a:buSzPct val="89000"/>
              <a:buFont typeface="Arial" charset="0"/>
              <a:buChar char="-"/>
              <a:defRPr lang="x-none" baseline="0">
                <a:latin typeface="+mn-lt"/>
              </a:defRPr>
            </a:lvl6pPr>
            <a:lvl7pPr marL="749846" indent="-130181" defTabSz="895395" fontAlgn="base">
              <a:spcBef>
                <a:spcPct val="0"/>
              </a:spcBef>
              <a:spcAft>
                <a:spcPct val="0"/>
              </a:spcAft>
              <a:buClr>
                <a:schemeClr val="tx2"/>
              </a:buClr>
              <a:buSzPct val="89000"/>
              <a:buFont typeface="Arial" charset="0"/>
              <a:buChar char="-"/>
              <a:defRPr lang="x-none" baseline="0">
                <a:latin typeface="+mn-lt"/>
              </a:defRPr>
            </a:lvl7pPr>
            <a:lvl8pPr marL="749846" indent="-130181" defTabSz="895395" fontAlgn="base">
              <a:spcBef>
                <a:spcPct val="0"/>
              </a:spcBef>
              <a:spcAft>
                <a:spcPct val="0"/>
              </a:spcAft>
              <a:buClr>
                <a:schemeClr val="tx2"/>
              </a:buClr>
              <a:buSzPct val="89000"/>
              <a:buFont typeface="Arial" charset="0"/>
              <a:buChar char="-"/>
              <a:defRPr lang="x-none" baseline="0">
                <a:latin typeface="+mn-lt"/>
              </a:defRPr>
            </a:lvl8pPr>
            <a:lvl9pPr marL="749846" indent="-130181" defTabSz="895395" fontAlgn="base">
              <a:spcBef>
                <a:spcPct val="0"/>
              </a:spcBef>
              <a:spcAft>
                <a:spcPct val="0"/>
              </a:spcAft>
              <a:buClr>
                <a:schemeClr val="tx2"/>
              </a:buClr>
              <a:buSzPct val="89000"/>
              <a:buFont typeface="Arial" charset="0"/>
              <a:buChar char="-"/>
              <a:defRPr lang="x-none" baseline="0">
                <a:latin typeface="+mn-lt"/>
              </a:defRPr>
            </a:lvl9pPr>
          </a:lstStyle>
          <a:p>
            <a:r>
              <a:rPr lang="en-US" sz="1000">
                <a:solidFill>
                  <a:schemeClr val="tx2">
                    <a:lumMod val="10000"/>
                  </a:schemeClr>
                </a:solidFill>
              </a:rPr>
              <a:t>Disruptor: </a:t>
            </a:r>
            <a:r>
              <a:rPr lang="en-US" sz="1000" b="0">
                <a:solidFill>
                  <a:schemeClr val="tx2">
                    <a:lumMod val="10000"/>
                  </a:schemeClr>
                </a:solidFill>
              </a:rPr>
              <a:t>Disruptive strategy and average execution</a:t>
            </a:r>
          </a:p>
        </p:txBody>
      </p:sp>
      <p:sp>
        <p:nvSpPr>
          <p:cNvPr id="127" name="shp_marvin_vg_tb_tracker_1">
            <a:extLst>
              <a:ext uri="{FF2B5EF4-FFF2-40B4-BE49-F238E27FC236}">
                <a16:creationId xmlns:a16="http://schemas.microsoft.com/office/drawing/2014/main" id="{FE18D82A-9E74-BE79-FF1C-BC9F167AB84D}"/>
              </a:ext>
            </a:extLst>
          </p:cNvPr>
          <p:cNvSpPr>
            <a:spLocks noChangeAspect="1"/>
          </p:cNvSpPr>
          <p:nvPr/>
        </p:nvSpPr>
        <p:spPr>
          <a:xfrm>
            <a:off x="5875960" y="4371066"/>
            <a:ext cx="180000" cy="180000"/>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800">
                <a:solidFill>
                  <a:schemeClr val="bg1"/>
                </a:solidFill>
              </a:rPr>
              <a:t>1</a:t>
            </a:r>
          </a:p>
        </p:txBody>
      </p:sp>
      <p:sp>
        <p:nvSpPr>
          <p:cNvPr id="128" name="TextBox 127">
            <a:extLst>
              <a:ext uri="{FF2B5EF4-FFF2-40B4-BE49-F238E27FC236}">
                <a16:creationId xmlns:a16="http://schemas.microsoft.com/office/drawing/2014/main" id="{E44AE211-026D-6BD6-673D-7434FFA7E3A5}"/>
              </a:ext>
            </a:extLst>
          </p:cNvPr>
          <p:cNvSpPr txBox="1"/>
          <p:nvPr/>
        </p:nvSpPr>
        <p:spPr>
          <a:xfrm>
            <a:off x="6116027" y="5370252"/>
            <a:ext cx="913827" cy="615553"/>
          </a:xfrm>
          <a:prstGeom prst="rect">
            <a:avLst/>
          </a:prstGeom>
        </p:spPr>
        <p:txBody>
          <a:bodyPr vert="horz" wrap="square" lIns="0" tIns="0" rIns="0" bIns="0" rtlCol="0" anchor="t" anchorCtr="0">
            <a:spAutoFit/>
          </a:bodyPr>
          <a:lstStyle>
            <a:lvl1pPr marL="0" lvl="0" indent="0" defTabSz="895395" eaLnBrk="1" latinLnBrk="0" hangingPunct="1">
              <a:spcBef>
                <a:spcPts val="450"/>
              </a:spcBef>
              <a:spcAft>
                <a:spcPts val="450"/>
              </a:spcAft>
              <a:buClr>
                <a:schemeClr val="tx2"/>
              </a:buClr>
              <a:buSzPct val="100000"/>
              <a:defRPr lang="x-none" sz="1200" b="1" baseline="0">
                <a:latin typeface="+mn-lt"/>
              </a:defRPr>
            </a:lvl1pPr>
            <a:lvl2pPr marL="1587" lvl="1" indent="0" defTabSz="895395" eaLnBrk="1" latinLnBrk="0" hangingPunct="1">
              <a:spcBef>
                <a:spcPts val="450"/>
              </a:spcBef>
              <a:spcAft>
                <a:spcPts val="450"/>
              </a:spcAft>
              <a:buClr>
                <a:schemeClr val="tx2"/>
              </a:buClr>
              <a:buSzPct val="125000"/>
              <a:buFontTx/>
              <a:buNone/>
              <a:defRPr lang="x-none" sz="1200" b="0" baseline="0">
                <a:latin typeface="+mn-lt"/>
              </a:defRPr>
            </a:lvl2pPr>
            <a:lvl3pPr marL="126206" lvl="2" indent="-126206" defTabSz="895395" eaLnBrk="1" latinLnBrk="0" hangingPunct="1">
              <a:spcAft>
                <a:spcPts val="450"/>
              </a:spcAft>
              <a:buClrTx/>
              <a:buSzPct val="100000"/>
              <a:buFont typeface="Arial" panose="020B0604020202020204" pitchFamily="34" charset="0"/>
              <a:buChar char="•"/>
              <a:defRPr lang="x-none" sz="1200" baseline="0">
                <a:latin typeface="+mn-lt"/>
              </a:defRPr>
            </a:lvl3pPr>
            <a:lvl4pPr marL="263129" lvl="3" indent="-136922" defTabSz="895395" eaLnBrk="1" latinLnBrk="0" hangingPunct="1">
              <a:spcAft>
                <a:spcPts val="450"/>
              </a:spcAft>
              <a:buClr>
                <a:schemeClr val="accent6"/>
              </a:buClr>
              <a:buSzPct val="100000"/>
              <a:buFont typeface="Arial" panose="020B0604020202020204" pitchFamily="34" charset="0"/>
              <a:buChar char="•"/>
              <a:defRPr lang="x-none" sz="1200" baseline="0">
                <a:solidFill>
                  <a:schemeClr val="accent6"/>
                </a:solidFill>
                <a:latin typeface="+mn-lt"/>
              </a:defRPr>
            </a:lvl4pPr>
            <a:lvl5pPr marL="434579" lvl="4" indent="-171450" defTabSz="895395" eaLnBrk="1" latinLnBrk="0" hangingPunct="1">
              <a:spcAft>
                <a:spcPts val="450"/>
              </a:spcAft>
              <a:buClr>
                <a:schemeClr val="accent6"/>
              </a:buClr>
              <a:buSzPct val="100000"/>
              <a:buFont typeface="Times New Roman" panose="02020603050405020304" pitchFamily="18" charset="0"/>
              <a:buChar char="─"/>
              <a:defRPr lang="x-none" sz="1200" baseline="0">
                <a:solidFill>
                  <a:schemeClr val="accent6"/>
                </a:solidFill>
                <a:latin typeface="+mn-lt"/>
              </a:defRPr>
            </a:lvl5pPr>
            <a:lvl6pPr marL="749846" indent="-130181" defTabSz="895395" fontAlgn="base">
              <a:spcBef>
                <a:spcPct val="0"/>
              </a:spcBef>
              <a:spcAft>
                <a:spcPct val="0"/>
              </a:spcAft>
              <a:buClr>
                <a:schemeClr val="tx2"/>
              </a:buClr>
              <a:buSzPct val="89000"/>
              <a:buFont typeface="Arial" charset="0"/>
              <a:buChar char="-"/>
              <a:defRPr lang="x-none" baseline="0">
                <a:latin typeface="+mn-lt"/>
              </a:defRPr>
            </a:lvl6pPr>
            <a:lvl7pPr marL="749846" indent="-130181" defTabSz="895395" fontAlgn="base">
              <a:spcBef>
                <a:spcPct val="0"/>
              </a:spcBef>
              <a:spcAft>
                <a:spcPct val="0"/>
              </a:spcAft>
              <a:buClr>
                <a:schemeClr val="tx2"/>
              </a:buClr>
              <a:buSzPct val="89000"/>
              <a:buFont typeface="Arial" charset="0"/>
              <a:buChar char="-"/>
              <a:defRPr lang="x-none" baseline="0">
                <a:latin typeface="+mn-lt"/>
              </a:defRPr>
            </a:lvl7pPr>
            <a:lvl8pPr marL="749846" indent="-130181" defTabSz="895395" fontAlgn="base">
              <a:spcBef>
                <a:spcPct val="0"/>
              </a:spcBef>
              <a:spcAft>
                <a:spcPct val="0"/>
              </a:spcAft>
              <a:buClr>
                <a:schemeClr val="tx2"/>
              </a:buClr>
              <a:buSzPct val="89000"/>
              <a:buFont typeface="Arial" charset="0"/>
              <a:buChar char="-"/>
              <a:defRPr lang="x-none" baseline="0">
                <a:latin typeface="+mn-lt"/>
              </a:defRPr>
            </a:lvl8pPr>
            <a:lvl9pPr marL="749846" indent="-130181" defTabSz="895395" fontAlgn="base">
              <a:spcBef>
                <a:spcPct val="0"/>
              </a:spcBef>
              <a:spcAft>
                <a:spcPct val="0"/>
              </a:spcAft>
              <a:buClr>
                <a:schemeClr val="tx2"/>
              </a:buClr>
              <a:buSzPct val="89000"/>
              <a:buFont typeface="Arial" charset="0"/>
              <a:buChar char="-"/>
              <a:defRPr lang="x-none" baseline="0">
                <a:latin typeface="+mn-lt"/>
              </a:defRPr>
            </a:lvl9pPr>
          </a:lstStyle>
          <a:p>
            <a:r>
              <a:rPr lang="en-US" sz="1000">
                <a:solidFill>
                  <a:schemeClr val="tx2">
                    <a:lumMod val="10000"/>
                  </a:schemeClr>
                </a:solidFill>
              </a:rPr>
              <a:t>Fast follower: </a:t>
            </a:r>
            <a:r>
              <a:rPr lang="en-US" sz="1000" b="0">
                <a:solidFill>
                  <a:schemeClr val="tx2">
                    <a:lumMod val="10000"/>
                  </a:schemeClr>
                </a:solidFill>
              </a:rPr>
              <a:t>Agile execution with reactive strategy</a:t>
            </a:r>
          </a:p>
        </p:txBody>
      </p:sp>
      <p:cxnSp>
        <p:nvCxnSpPr>
          <p:cNvPr id="129" name="Straight Connector 128">
            <a:extLst>
              <a:ext uri="{FF2B5EF4-FFF2-40B4-BE49-F238E27FC236}">
                <a16:creationId xmlns:a16="http://schemas.microsoft.com/office/drawing/2014/main" id="{4E1E59E3-0FF0-CD3F-4517-F1FD093070CC}"/>
              </a:ext>
            </a:extLst>
          </p:cNvPr>
          <p:cNvCxnSpPr>
            <a:cxnSpLocks/>
          </p:cNvCxnSpPr>
          <p:nvPr/>
        </p:nvCxnSpPr>
        <p:spPr>
          <a:xfrm>
            <a:off x="5888604" y="5274758"/>
            <a:ext cx="2620558" cy="0"/>
          </a:xfrm>
          <a:prstGeom prst="line">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609EB139-8FBF-40DE-A860-1FA5500C352A}"/>
              </a:ext>
            </a:extLst>
          </p:cNvPr>
          <p:cNvGrpSpPr/>
          <p:nvPr/>
        </p:nvGrpSpPr>
        <p:grpSpPr>
          <a:xfrm>
            <a:off x="5662618" y="4138080"/>
            <a:ext cx="165749" cy="1797010"/>
            <a:chOff x="5590837" y="4138080"/>
            <a:chExt cx="165749" cy="1797010"/>
          </a:xfrm>
        </p:grpSpPr>
        <p:cxnSp>
          <p:nvCxnSpPr>
            <p:cNvPr id="132" name="Straight Connector 131">
              <a:extLst>
                <a:ext uri="{FF2B5EF4-FFF2-40B4-BE49-F238E27FC236}">
                  <a16:creationId xmlns:a16="http://schemas.microsoft.com/office/drawing/2014/main" id="{27BCF0CB-0EA5-024E-0DBF-D11E8609C3AD}"/>
                </a:ext>
              </a:extLst>
            </p:cNvPr>
            <p:cNvCxnSpPr>
              <a:cxnSpLocks/>
            </p:cNvCxnSpPr>
            <p:nvPr/>
          </p:nvCxnSpPr>
          <p:spPr>
            <a:xfrm>
              <a:off x="5673711" y="4138080"/>
              <a:ext cx="0" cy="1797010"/>
            </a:xfrm>
            <a:prstGeom prst="line">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33" name="ChevronBlue 21">
              <a:extLst>
                <a:ext uri="{FF2B5EF4-FFF2-40B4-BE49-F238E27FC236}">
                  <a16:creationId xmlns:a16="http://schemas.microsoft.com/office/drawing/2014/main" id="{5D43542F-A9AE-CA55-97CC-75F4AE02F8AC}"/>
                </a:ext>
              </a:extLst>
            </p:cNvPr>
            <p:cNvGrpSpPr>
              <a:grpSpLocks noChangeAspect="1"/>
            </p:cNvGrpSpPr>
            <p:nvPr>
              <p:custDataLst>
                <p:tags r:id="rId5"/>
              </p:custDataLst>
            </p:nvPr>
          </p:nvGrpSpPr>
          <p:grpSpPr>
            <a:xfrm>
              <a:off x="5590837" y="4953711"/>
              <a:ext cx="165749" cy="165749"/>
              <a:chOff x="1016000" y="1016000"/>
              <a:chExt cx="396228" cy="396228"/>
            </a:xfrm>
          </p:grpSpPr>
          <p:sp>
            <p:nvSpPr>
              <p:cNvPr id="134" name="Oval 133">
                <a:extLst>
                  <a:ext uri="{FF2B5EF4-FFF2-40B4-BE49-F238E27FC236}">
                    <a16:creationId xmlns:a16="http://schemas.microsoft.com/office/drawing/2014/main" id="{C233ED65-2D0C-0F5E-61C8-F98ECD99891A}"/>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sp>
            <p:nvSpPr>
              <p:cNvPr id="135" name="Freeform: Shape 17">
                <a:extLst>
                  <a:ext uri="{FF2B5EF4-FFF2-40B4-BE49-F238E27FC236}">
                    <a16:creationId xmlns:a16="http://schemas.microsoft.com/office/drawing/2014/main" id="{73E0A2C2-B7CF-B0BB-FAEF-A8DAEF5AEE26}"/>
                  </a:ext>
                </a:extLst>
              </p:cNvPr>
              <p:cNvSpPr>
                <a:spLocks noChangeAspect="1"/>
              </p:cNvSpPr>
              <p:nvPr/>
            </p:nvSpPr>
            <p:spPr>
              <a:xfrm>
                <a:off x="1167567" y="1118521"/>
                <a:ext cx="103571" cy="19525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grpSp>
      </p:grpSp>
      <p:sp>
        <p:nvSpPr>
          <p:cNvPr id="137" name="Rectangle 136">
            <a:extLst>
              <a:ext uri="{FF2B5EF4-FFF2-40B4-BE49-F238E27FC236}">
                <a16:creationId xmlns:a16="http://schemas.microsoft.com/office/drawing/2014/main" id="{66CC345A-D9E5-E06E-2C21-CB9D18A4CA24}"/>
              </a:ext>
            </a:extLst>
          </p:cNvPr>
          <p:cNvSpPr/>
          <p:nvPr/>
        </p:nvSpPr>
        <p:spPr>
          <a:xfrm>
            <a:off x="8795208" y="1632209"/>
            <a:ext cx="2845929" cy="4539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lvl="0">
              <a:buClr>
                <a:srgbClr val="FFFFFF"/>
              </a:buClr>
              <a:defRPr/>
            </a:pPr>
            <a:r>
              <a:rPr lang="en-US" sz="1400" b="1">
                <a:solidFill>
                  <a:schemeClr val="tx2">
                    <a:lumMod val="10000"/>
                  </a:schemeClr>
                </a:solidFill>
              </a:rPr>
              <a:t>Solution priority per market:</a:t>
            </a:r>
          </a:p>
          <a:p>
            <a:endParaRPr lang="en-US" b="1">
              <a:solidFill>
                <a:schemeClr val="tx2">
                  <a:lumMod val="10000"/>
                </a:schemeClr>
              </a:solidFill>
              <a:latin typeface="Arial" panose="020B0604020202020204" pitchFamily="34" charset="0"/>
              <a:cs typeface="Arial" panose="020B0604020202020204" pitchFamily="34" charset="0"/>
            </a:endParaRPr>
          </a:p>
          <a:p>
            <a:r>
              <a:rPr lang="en-US" sz="1200">
                <a:solidFill>
                  <a:schemeClr val="tx2">
                    <a:lumMod val="10000"/>
                  </a:schemeClr>
                </a:solidFill>
                <a:latin typeface="Arial" panose="020B0604020202020204" pitchFamily="34" charset="0"/>
                <a:cs typeface="Arial" panose="020B0604020202020204" pitchFamily="34" charset="0"/>
              </a:rPr>
              <a:t>Which market and solution factors need to be considered?</a:t>
            </a:r>
          </a:p>
          <a:p>
            <a:endParaRPr lang="en-US" sz="1200">
              <a:solidFill>
                <a:schemeClr val="tx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a:solidFill>
                  <a:schemeClr val="tx2">
                    <a:lumMod val="10000"/>
                  </a:schemeClr>
                </a:solidFill>
                <a:latin typeface="Arial" panose="020B0604020202020204" pitchFamily="34" charset="0"/>
                <a:cs typeface="Arial" panose="020B0604020202020204" pitchFamily="34" charset="0"/>
              </a:rPr>
              <a:t>Impact of solution measured by number of new customers</a:t>
            </a:r>
          </a:p>
          <a:p>
            <a:pPr marL="285750" indent="-285750">
              <a:buFont typeface="Arial" panose="020B0604020202020204" pitchFamily="34" charset="0"/>
              <a:buChar char="•"/>
            </a:pPr>
            <a:endParaRPr lang="en-US" sz="1200">
              <a:solidFill>
                <a:schemeClr val="tx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a:solidFill>
                  <a:schemeClr val="tx2">
                    <a:lumMod val="10000"/>
                  </a:schemeClr>
                </a:solidFill>
                <a:latin typeface="Arial" panose="020B0604020202020204" pitchFamily="34" charset="0"/>
                <a:cs typeface="Arial" panose="020B0604020202020204" pitchFamily="34" charset="0"/>
              </a:rPr>
              <a:t>Existence of potential partners</a:t>
            </a:r>
          </a:p>
          <a:p>
            <a:pPr marL="285750" indent="-285750">
              <a:buFont typeface="Arial" panose="020B0604020202020204" pitchFamily="34" charset="0"/>
              <a:buChar char="•"/>
            </a:pPr>
            <a:endParaRPr lang="en-US" sz="1200">
              <a:solidFill>
                <a:schemeClr val="tx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a:solidFill>
                  <a:schemeClr val="tx2">
                    <a:lumMod val="10000"/>
                  </a:schemeClr>
                </a:solidFill>
                <a:latin typeface="Arial" panose="020B0604020202020204" pitchFamily="34" charset="0"/>
                <a:cs typeface="Arial" panose="020B0604020202020204" pitchFamily="34" charset="0"/>
              </a:rPr>
              <a:t>Local experience from prior/existing initiatives</a:t>
            </a:r>
          </a:p>
          <a:p>
            <a:pPr marL="285750" indent="-285750">
              <a:buFont typeface="Arial" panose="020B0604020202020204" pitchFamily="34" charset="0"/>
              <a:buChar char="•"/>
            </a:pPr>
            <a:endParaRPr lang="en-US">
              <a:solidFill>
                <a:schemeClr val="tx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b="1">
              <a:solidFill>
                <a:schemeClr val="tx2">
                  <a:lumMod val="10000"/>
                </a:schemeClr>
              </a:solidFill>
              <a:latin typeface="Arial" panose="020B0604020202020204" pitchFamily="34" charset="0"/>
              <a:cs typeface="Arial" panose="020B0604020202020204" pitchFamily="34" charset="0"/>
            </a:endParaRPr>
          </a:p>
          <a:p>
            <a:endParaRPr lang="en-US" b="1">
              <a:solidFill>
                <a:schemeClr val="tx2">
                  <a:lumMod val="10000"/>
                </a:schemeClr>
              </a:solidFill>
              <a:latin typeface="Arial" panose="020B0604020202020204" pitchFamily="34" charset="0"/>
              <a:cs typeface="Arial" panose="020B0604020202020204" pitchFamily="34" charset="0"/>
            </a:endParaRPr>
          </a:p>
        </p:txBody>
      </p:sp>
      <p:sp>
        <p:nvSpPr>
          <p:cNvPr id="138" name="Rectangle 137">
            <a:extLst>
              <a:ext uri="{FF2B5EF4-FFF2-40B4-BE49-F238E27FC236}">
                <a16:creationId xmlns:a16="http://schemas.microsoft.com/office/drawing/2014/main" id="{1FF7CE08-BC55-F4FB-E667-26EDA70621F6}"/>
              </a:ext>
            </a:extLst>
          </p:cNvPr>
          <p:cNvSpPr/>
          <p:nvPr/>
        </p:nvSpPr>
        <p:spPr>
          <a:xfrm>
            <a:off x="9102230" y="4403840"/>
            <a:ext cx="2231884" cy="132558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Sanitized screenshot</a:t>
            </a:r>
          </a:p>
        </p:txBody>
      </p:sp>
      <p:pic>
        <p:nvPicPr>
          <p:cNvPr id="142" name="Picture 141" descr="Chart&#10;&#10;Description automatically generated">
            <a:extLst>
              <a:ext uri="{FF2B5EF4-FFF2-40B4-BE49-F238E27FC236}">
                <a16:creationId xmlns:a16="http://schemas.microsoft.com/office/drawing/2014/main" id="{6C72B9D6-1A57-78BA-BC92-34E07F1C990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27923" y="2153660"/>
            <a:ext cx="2083027" cy="1452867"/>
          </a:xfrm>
          <a:prstGeom prst="rect">
            <a:avLst/>
          </a:prstGeom>
        </p:spPr>
      </p:pic>
      <p:sp>
        <p:nvSpPr>
          <p:cNvPr id="144" name="Rectangle 143">
            <a:extLst>
              <a:ext uri="{FF2B5EF4-FFF2-40B4-BE49-F238E27FC236}">
                <a16:creationId xmlns:a16="http://schemas.microsoft.com/office/drawing/2014/main" id="{B224A5D3-685E-B3B0-59C1-7C103BA8E3B2}"/>
              </a:ext>
            </a:extLst>
          </p:cNvPr>
          <p:cNvSpPr/>
          <p:nvPr/>
        </p:nvSpPr>
        <p:spPr>
          <a:xfrm>
            <a:off x="7216601" y="4309600"/>
            <a:ext cx="1323476" cy="179700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Sanitized screenshot</a:t>
            </a:r>
          </a:p>
        </p:txBody>
      </p:sp>
    </p:spTree>
    <p:extLst>
      <p:ext uri="{BB962C8B-B14F-4D97-AF65-F5344CB8AC3E}">
        <p14:creationId xmlns:p14="http://schemas.microsoft.com/office/powerpoint/2010/main" val="320665526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339CB6-0C34-7D3D-8CE1-0E8AB1BF9C62}"/>
              </a:ext>
            </a:extLst>
          </p:cNvPr>
          <p:cNvSpPr>
            <a:spLocks noGrp="1"/>
          </p:cNvSpPr>
          <p:nvPr>
            <p:ph type="title"/>
          </p:nvPr>
        </p:nvSpPr>
        <p:spPr/>
        <p:txBody>
          <a:bodyPr/>
          <a:lstStyle/>
          <a:p>
            <a:r>
              <a:rPr lang="en-US"/>
              <a:t>II. Prioritization of solutions via Impact vs. Feasibility assessment</a:t>
            </a:r>
          </a:p>
        </p:txBody>
      </p:sp>
      <p:sp>
        <p:nvSpPr>
          <p:cNvPr id="2" name="Slide Number Placeholder 1">
            <a:extLst>
              <a:ext uri="{FF2B5EF4-FFF2-40B4-BE49-F238E27FC236}">
                <a16:creationId xmlns:a16="http://schemas.microsoft.com/office/drawing/2014/main" id="{EE3FED9F-8A0B-3D81-396A-EE5EC6AD80BE}"/>
              </a:ext>
            </a:extLst>
          </p:cNvPr>
          <p:cNvSpPr>
            <a:spLocks noGrp="1"/>
          </p:cNvSpPr>
          <p:nvPr>
            <p:ph type="sldNum" idx="12"/>
          </p:nvPr>
        </p:nvSpPr>
        <p:spPr/>
        <p:txBody>
          <a:bodyPr/>
          <a:lstStyle/>
          <a:p>
            <a:fld id="{1F24DAD8-0A8D-144F-AE7C-C0F3CF879725}" type="slidenum">
              <a:rPr lang="en-US" smtClean="0"/>
              <a:pPr/>
              <a:t>249</a:t>
            </a:fld>
            <a:endParaRPr lang="en-US">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54F8880-8A8C-3CA4-CC9D-7BBCE6CC18C0}"/>
              </a:ext>
            </a:extLst>
          </p:cNvPr>
          <p:cNvSpPr txBox="1">
            <a:spLocks/>
          </p:cNvSpPr>
          <p:nvPr/>
        </p:nvSpPr>
        <p:spPr>
          <a:xfrm>
            <a:off x="467806" y="1904999"/>
            <a:ext cx="1388136" cy="430887"/>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Number of new customers</a:t>
            </a:r>
          </a:p>
        </p:txBody>
      </p:sp>
      <p:sp>
        <p:nvSpPr>
          <p:cNvPr id="6" name="Rectangle 5">
            <a:extLst>
              <a:ext uri="{FF2B5EF4-FFF2-40B4-BE49-F238E27FC236}">
                <a16:creationId xmlns:a16="http://schemas.microsoft.com/office/drawing/2014/main" id="{3050FA59-47AF-F8F0-A012-411427B8B7CE}"/>
              </a:ext>
            </a:extLst>
          </p:cNvPr>
          <p:cNvSpPr>
            <a:spLocks/>
          </p:cNvSpPr>
          <p:nvPr/>
        </p:nvSpPr>
        <p:spPr>
          <a:xfrm>
            <a:off x="2599127" y="1904997"/>
            <a:ext cx="4314574" cy="3552908"/>
          </a:xfrm>
          <a:prstGeom prst="rect">
            <a:avLst/>
          </a:prstGeom>
          <a:solidFill>
            <a:schemeClr val="tx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800" b="0" i="0" u="none" strike="noStrike" kern="1200" cap="none" spc="0" normalizeH="0" baseline="0" noProof="0">
              <a:ln>
                <a:noFill/>
              </a:ln>
              <a:solidFill>
                <a:srgbClr val="001965"/>
              </a:solidFill>
              <a:effectLst/>
              <a:uLnTx/>
              <a:uFillTx/>
              <a:latin typeface="Arial" panose="020B0604020202020204" pitchFamily="34" charset="0"/>
              <a:cs typeface="Arial" panose="020B0604020202020204" pitchFamily="34" charset="0"/>
            </a:endParaRPr>
          </a:p>
        </p:txBody>
      </p:sp>
      <p:cxnSp>
        <p:nvCxnSpPr>
          <p:cNvPr id="7" name="LineBasicDefault 45">
            <a:extLst>
              <a:ext uri="{FF2B5EF4-FFF2-40B4-BE49-F238E27FC236}">
                <a16:creationId xmlns:a16="http://schemas.microsoft.com/office/drawing/2014/main" id="{AF5778C2-15A9-C416-17A6-64F84837DBBD}"/>
              </a:ext>
            </a:extLst>
          </p:cNvPr>
          <p:cNvCxnSpPr>
            <a:cxnSpLocks/>
          </p:cNvCxnSpPr>
          <p:nvPr>
            <p:custDataLst>
              <p:tags r:id="rId1"/>
            </p:custDataLst>
          </p:nvPr>
        </p:nvCxnSpPr>
        <p:spPr>
          <a:xfrm>
            <a:off x="2599127" y="3686517"/>
            <a:ext cx="4314574" cy="0"/>
          </a:xfrm>
          <a:prstGeom prst="straightConnector1">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LineBasicDefault 45">
            <a:extLst>
              <a:ext uri="{FF2B5EF4-FFF2-40B4-BE49-F238E27FC236}">
                <a16:creationId xmlns:a16="http://schemas.microsoft.com/office/drawing/2014/main" id="{9DDE5EA6-C2C0-83B6-488C-1E3C0A49FC82}"/>
              </a:ext>
            </a:extLst>
          </p:cNvPr>
          <p:cNvCxnSpPr>
            <a:cxnSpLocks/>
          </p:cNvCxnSpPr>
          <p:nvPr>
            <p:custDataLst>
              <p:tags r:id="rId2"/>
            </p:custDataLst>
          </p:nvPr>
        </p:nvCxnSpPr>
        <p:spPr>
          <a:xfrm>
            <a:off x="4756413" y="1910063"/>
            <a:ext cx="0" cy="3552908"/>
          </a:xfrm>
          <a:prstGeom prst="straightConnector1">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C886FC-401E-7FE7-6E30-B53264C51F92}"/>
              </a:ext>
            </a:extLst>
          </p:cNvPr>
          <p:cNvCxnSpPr>
            <a:cxnSpLocks/>
          </p:cNvCxnSpPr>
          <p:nvPr/>
        </p:nvCxnSpPr>
        <p:spPr>
          <a:xfrm flipV="1">
            <a:off x="2497169" y="1904999"/>
            <a:ext cx="0" cy="3629026"/>
          </a:xfrm>
          <a:prstGeom prst="straightConnector1">
            <a:avLst/>
          </a:prstGeom>
          <a:ln w="635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B5FE2D-610C-070F-2319-F3C0D8CC23B3}"/>
              </a:ext>
            </a:extLst>
          </p:cNvPr>
          <p:cNvCxnSpPr>
            <a:cxnSpLocks/>
          </p:cNvCxnSpPr>
          <p:nvPr/>
        </p:nvCxnSpPr>
        <p:spPr>
          <a:xfrm>
            <a:off x="2495856" y="5536680"/>
            <a:ext cx="4417845" cy="0"/>
          </a:xfrm>
          <a:prstGeom prst="straightConnector1">
            <a:avLst/>
          </a:prstGeom>
          <a:ln w="635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C8A16EE-A9BB-1007-FF3B-8886F2181663}"/>
              </a:ext>
            </a:extLst>
          </p:cNvPr>
          <p:cNvSpPr txBox="1">
            <a:spLocks/>
          </p:cNvSpPr>
          <p:nvPr/>
        </p:nvSpPr>
        <p:spPr>
          <a:xfrm>
            <a:off x="2599127" y="5615236"/>
            <a:ext cx="280526"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Low</a:t>
            </a:r>
          </a:p>
        </p:txBody>
      </p:sp>
      <p:sp>
        <p:nvSpPr>
          <p:cNvPr id="12" name="TextBox 11">
            <a:extLst>
              <a:ext uri="{FF2B5EF4-FFF2-40B4-BE49-F238E27FC236}">
                <a16:creationId xmlns:a16="http://schemas.microsoft.com/office/drawing/2014/main" id="{1C49ABAE-606C-E42B-2956-5D97361C395B}"/>
              </a:ext>
            </a:extLst>
          </p:cNvPr>
          <p:cNvSpPr txBox="1">
            <a:spLocks/>
          </p:cNvSpPr>
          <p:nvPr/>
        </p:nvSpPr>
        <p:spPr>
          <a:xfrm>
            <a:off x="4605220" y="5615236"/>
            <a:ext cx="246862"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Mid</a:t>
            </a:r>
          </a:p>
        </p:txBody>
      </p:sp>
      <p:sp>
        <p:nvSpPr>
          <p:cNvPr id="13" name="TextBox 12">
            <a:extLst>
              <a:ext uri="{FF2B5EF4-FFF2-40B4-BE49-F238E27FC236}">
                <a16:creationId xmlns:a16="http://schemas.microsoft.com/office/drawing/2014/main" id="{52A8B062-26DF-2A94-5846-40933A9A58C6}"/>
              </a:ext>
            </a:extLst>
          </p:cNvPr>
          <p:cNvSpPr txBox="1">
            <a:spLocks/>
          </p:cNvSpPr>
          <p:nvPr/>
        </p:nvSpPr>
        <p:spPr>
          <a:xfrm>
            <a:off x="6535274" y="5615236"/>
            <a:ext cx="314189"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High</a:t>
            </a:r>
          </a:p>
        </p:txBody>
      </p:sp>
      <p:sp>
        <p:nvSpPr>
          <p:cNvPr id="14" name="TextBox 13">
            <a:extLst>
              <a:ext uri="{FF2B5EF4-FFF2-40B4-BE49-F238E27FC236}">
                <a16:creationId xmlns:a16="http://schemas.microsoft.com/office/drawing/2014/main" id="{F4664ECE-4C0B-FD35-D014-FB23749CEC39}"/>
              </a:ext>
            </a:extLst>
          </p:cNvPr>
          <p:cNvSpPr txBox="1">
            <a:spLocks/>
          </p:cNvSpPr>
          <p:nvPr/>
        </p:nvSpPr>
        <p:spPr>
          <a:xfrm>
            <a:off x="2069122" y="5273239"/>
            <a:ext cx="280525"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Low</a:t>
            </a:r>
          </a:p>
        </p:txBody>
      </p:sp>
      <p:sp>
        <p:nvSpPr>
          <p:cNvPr id="15" name="TextBox 14">
            <a:extLst>
              <a:ext uri="{FF2B5EF4-FFF2-40B4-BE49-F238E27FC236}">
                <a16:creationId xmlns:a16="http://schemas.microsoft.com/office/drawing/2014/main" id="{B3FCBEAB-8E0F-F8EE-3101-FEA9F09FA08D}"/>
              </a:ext>
            </a:extLst>
          </p:cNvPr>
          <p:cNvSpPr txBox="1">
            <a:spLocks/>
          </p:cNvSpPr>
          <p:nvPr/>
        </p:nvSpPr>
        <p:spPr>
          <a:xfrm>
            <a:off x="2102785" y="3589118"/>
            <a:ext cx="246862"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Mid</a:t>
            </a:r>
          </a:p>
        </p:txBody>
      </p:sp>
      <p:sp>
        <p:nvSpPr>
          <p:cNvPr id="16" name="TextBox 15">
            <a:extLst>
              <a:ext uri="{FF2B5EF4-FFF2-40B4-BE49-F238E27FC236}">
                <a16:creationId xmlns:a16="http://schemas.microsoft.com/office/drawing/2014/main" id="{471BC312-225A-9C4F-5E09-03A6858E62AA}"/>
              </a:ext>
            </a:extLst>
          </p:cNvPr>
          <p:cNvSpPr txBox="1">
            <a:spLocks/>
          </p:cNvSpPr>
          <p:nvPr/>
        </p:nvSpPr>
        <p:spPr>
          <a:xfrm>
            <a:off x="2035458" y="1904997"/>
            <a:ext cx="314189"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High</a:t>
            </a:r>
          </a:p>
        </p:txBody>
      </p:sp>
      <p:sp>
        <p:nvSpPr>
          <p:cNvPr id="17" name="TextBox 16">
            <a:extLst>
              <a:ext uri="{FF2B5EF4-FFF2-40B4-BE49-F238E27FC236}">
                <a16:creationId xmlns:a16="http://schemas.microsoft.com/office/drawing/2014/main" id="{77039EB7-27FC-BECA-7C32-C99A4873BD60}"/>
              </a:ext>
            </a:extLst>
          </p:cNvPr>
          <p:cNvSpPr txBox="1"/>
          <p:nvPr/>
        </p:nvSpPr>
        <p:spPr>
          <a:xfrm>
            <a:off x="6040065" y="5875847"/>
            <a:ext cx="873636" cy="215444"/>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SzPct val="110000"/>
              <a:buFont typeface="Wingdings" panose="05000000000000000000" pitchFamily="2" charset="2"/>
              <a:buChar char=""/>
              <a:defRPr sz="1600">
                <a:cs typeface="Arial" panose="020B0604020202020204" pitchFamily="34" charset="0"/>
              </a:defRPr>
            </a:lvl2pPr>
            <a:lvl3pPr marL="442913" lvl="2" indent="-214313">
              <a:lnSpc>
                <a:spcPct val="100000"/>
              </a:lnSpc>
              <a:spcBef>
                <a:spcPts val="0"/>
              </a:spcBef>
              <a:spcAft>
                <a:spcPts val="300"/>
              </a:spcAft>
              <a:buClr>
                <a:schemeClr val="tx1"/>
              </a:buClr>
              <a:buSzPct val="110000"/>
              <a:buFont typeface="Arial" panose="020B0604020202020204" pitchFamily="34" charset="0"/>
              <a:buChar char="‒"/>
              <a:defRPr sz="1600">
                <a:cs typeface="Arial" panose="020B0604020202020204" pitchFamily="34" charset="0"/>
              </a:defRPr>
            </a:lvl3pPr>
            <a:lvl4pPr marL="598488" lvl="3" indent="-152400">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4pPr>
            <a:lvl5pPr marL="817563" lvl="4" indent="-147638">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rPr>
              <a:t>Feasibility</a:t>
            </a:r>
          </a:p>
        </p:txBody>
      </p:sp>
      <p:sp>
        <p:nvSpPr>
          <p:cNvPr id="19" name="TextBox 18">
            <a:extLst>
              <a:ext uri="{FF2B5EF4-FFF2-40B4-BE49-F238E27FC236}">
                <a16:creationId xmlns:a16="http://schemas.microsoft.com/office/drawing/2014/main" id="{0FD29973-B7F6-8997-D5F2-BBD0B37E7E2A}"/>
              </a:ext>
            </a:extLst>
          </p:cNvPr>
          <p:cNvSpPr txBox="1">
            <a:spLocks/>
          </p:cNvSpPr>
          <p:nvPr/>
        </p:nvSpPr>
        <p:spPr>
          <a:xfrm>
            <a:off x="5721911" y="2609886"/>
            <a:ext cx="735330"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rPr>
              <a:t>Option A/B</a:t>
            </a:r>
          </a:p>
        </p:txBody>
      </p:sp>
      <p:pic>
        <p:nvPicPr>
          <p:cNvPr id="20" name="Picture 19">
            <a:extLst>
              <a:ext uri="{FF2B5EF4-FFF2-40B4-BE49-F238E27FC236}">
                <a16:creationId xmlns:a16="http://schemas.microsoft.com/office/drawing/2014/main" id="{D8841D8C-A122-A4B5-1051-4A685B7E0D64}"/>
              </a:ext>
            </a:extLst>
          </p:cNvPr>
          <p:cNvPicPr>
            <a:picLocks/>
          </p:cNvPicPr>
          <p:nvPr/>
        </p:nvPicPr>
        <p:blipFill>
          <a:blip r:embed="rId5" cstate="screen">
            <a:extLst>
              <a:ext uri="{28A0092B-C50C-407E-A947-70E740481C1C}">
                <a14:useLocalDpi xmlns:a14="http://schemas.microsoft.com/office/drawing/2010/main"/>
              </a:ext>
            </a:extLst>
          </a:blip>
          <a:stretch>
            <a:fillRect/>
          </a:stretch>
        </p:blipFill>
        <p:spPr>
          <a:xfrm>
            <a:off x="4413810" y="3728057"/>
            <a:ext cx="517741" cy="345161"/>
          </a:xfrm>
          <a:prstGeom prst="rect">
            <a:avLst/>
          </a:prstGeom>
          <a:ln w="6350">
            <a:solidFill>
              <a:srgbClr val="D0D0D0"/>
            </a:solidFill>
          </a:ln>
        </p:spPr>
      </p:pic>
      <p:sp>
        <p:nvSpPr>
          <p:cNvPr id="21" name="TextBox 20">
            <a:extLst>
              <a:ext uri="{FF2B5EF4-FFF2-40B4-BE49-F238E27FC236}">
                <a16:creationId xmlns:a16="http://schemas.microsoft.com/office/drawing/2014/main" id="{9E0708B9-1DE0-F438-3089-C6928BFEDD7B}"/>
              </a:ext>
            </a:extLst>
          </p:cNvPr>
          <p:cNvSpPr txBox="1">
            <a:spLocks/>
          </p:cNvSpPr>
          <p:nvPr/>
        </p:nvSpPr>
        <p:spPr>
          <a:xfrm>
            <a:off x="4346027" y="4079299"/>
            <a:ext cx="589457"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rPr>
              <a:t>Option A</a:t>
            </a:r>
          </a:p>
        </p:txBody>
      </p:sp>
      <p:pic>
        <p:nvPicPr>
          <p:cNvPr id="22" name="Picture 21">
            <a:extLst>
              <a:ext uri="{FF2B5EF4-FFF2-40B4-BE49-F238E27FC236}">
                <a16:creationId xmlns:a16="http://schemas.microsoft.com/office/drawing/2014/main" id="{ADA7D812-5D2B-8313-0073-D0E090ACB608}"/>
              </a:ext>
            </a:extLst>
          </p:cNvPr>
          <p:cNvPicPr>
            <a:picLocks/>
          </p:cNvPicPr>
          <p:nvPr/>
        </p:nvPicPr>
        <p:blipFill>
          <a:blip r:embed="rId6" cstate="screen">
            <a:extLst>
              <a:ext uri="{28A0092B-C50C-407E-A947-70E740481C1C}">
                <a14:useLocalDpi xmlns:a14="http://schemas.microsoft.com/office/drawing/2010/main"/>
              </a:ext>
            </a:extLst>
          </a:blip>
          <a:stretch>
            <a:fillRect/>
          </a:stretch>
        </p:blipFill>
        <p:spPr>
          <a:xfrm>
            <a:off x="5456276" y="3037524"/>
            <a:ext cx="517741" cy="345161"/>
          </a:xfrm>
          <a:prstGeom prst="rect">
            <a:avLst/>
          </a:prstGeom>
          <a:ln w="6350">
            <a:solidFill>
              <a:srgbClr val="D0D0D0"/>
            </a:solidFill>
          </a:ln>
        </p:spPr>
      </p:pic>
      <p:sp>
        <p:nvSpPr>
          <p:cNvPr id="23" name="TextBox 22">
            <a:extLst>
              <a:ext uri="{FF2B5EF4-FFF2-40B4-BE49-F238E27FC236}">
                <a16:creationId xmlns:a16="http://schemas.microsoft.com/office/drawing/2014/main" id="{C91AD089-1776-D0F6-4128-EFE0497A8BE8}"/>
              </a:ext>
            </a:extLst>
          </p:cNvPr>
          <p:cNvSpPr txBox="1">
            <a:spLocks/>
          </p:cNvSpPr>
          <p:nvPr/>
        </p:nvSpPr>
        <p:spPr>
          <a:xfrm>
            <a:off x="5450024" y="3437197"/>
            <a:ext cx="597921"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rPr>
              <a:t>Option B</a:t>
            </a:r>
          </a:p>
        </p:txBody>
      </p:sp>
      <p:pic>
        <p:nvPicPr>
          <p:cNvPr id="25" name="Picture 24">
            <a:extLst>
              <a:ext uri="{FF2B5EF4-FFF2-40B4-BE49-F238E27FC236}">
                <a16:creationId xmlns:a16="http://schemas.microsoft.com/office/drawing/2014/main" id="{54E1F632-A7A4-5014-3768-EF992531ECC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20777" y="4305171"/>
            <a:ext cx="517741" cy="345161"/>
          </a:xfrm>
          <a:prstGeom prst="rect">
            <a:avLst/>
          </a:prstGeom>
          <a:ln w="6350">
            <a:solidFill>
              <a:srgbClr val="D0D0D0"/>
            </a:solidFill>
          </a:ln>
        </p:spPr>
      </p:pic>
      <p:sp>
        <p:nvSpPr>
          <p:cNvPr id="26" name="TextBox 25">
            <a:extLst>
              <a:ext uri="{FF2B5EF4-FFF2-40B4-BE49-F238E27FC236}">
                <a16:creationId xmlns:a16="http://schemas.microsoft.com/office/drawing/2014/main" id="{BE6E3001-86E3-ECE6-77B7-4C35BF768CE1}"/>
              </a:ext>
            </a:extLst>
          </p:cNvPr>
          <p:cNvSpPr txBox="1">
            <a:spLocks/>
          </p:cNvSpPr>
          <p:nvPr/>
        </p:nvSpPr>
        <p:spPr>
          <a:xfrm>
            <a:off x="4098634" y="4669848"/>
            <a:ext cx="597921"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rPr>
              <a:t>Option B</a:t>
            </a:r>
          </a:p>
        </p:txBody>
      </p:sp>
      <p:sp>
        <p:nvSpPr>
          <p:cNvPr id="27" name="TextBox 26">
            <a:extLst>
              <a:ext uri="{FF2B5EF4-FFF2-40B4-BE49-F238E27FC236}">
                <a16:creationId xmlns:a16="http://schemas.microsoft.com/office/drawing/2014/main" id="{1F6C8304-E1F2-2BF6-E0E9-929A1876EE1A}"/>
              </a:ext>
            </a:extLst>
          </p:cNvPr>
          <p:cNvSpPr txBox="1">
            <a:spLocks/>
          </p:cNvSpPr>
          <p:nvPr/>
        </p:nvSpPr>
        <p:spPr>
          <a:xfrm>
            <a:off x="2980072" y="4899896"/>
            <a:ext cx="597921"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rPr>
              <a:t>Option B</a:t>
            </a:r>
          </a:p>
        </p:txBody>
      </p:sp>
      <p:pic>
        <p:nvPicPr>
          <p:cNvPr id="28" name="Picture 27">
            <a:extLst>
              <a:ext uri="{FF2B5EF4-FFF2-40B4-BE49-F238E27FC236}">
                <a16:creationId xmlns:a16="http://schemas.microsoft.com/office/drawing/2014/main" id="{AFC3BE54-583F-A71B-49E1-D4CAF42CC5D3}"/>
              </a:ext>
            </a:extLst>
          </p:cNvPr>
          <p:cNvPicPr>
            <a:picLocks/>
          </p:cNvPicPr>
          <p:nvPr/>
        </p:nvPicPr>
        <p:blipFill>
          <a:blip r:embed="rId5" cstate="screen">
            <a:extLst>
              <a:ext uri="{28A0092B-C50C-407E-A947-70E740481C1C}">
                <a14:useLocalDpi xmlns:a14="http://schemas.microsoft.com/office/drawing/2010/main"/>
              </a:ext>
            </a:extLst>
          </a:blip>
          <a:stretch>
            <a:fillRect/>
          </a:stretch>
        </p:blipFill>
        <p:spPr>
          <a:xfrm>
            <a:off x="4430196" y="3088828"/>
            <a:ext cx="517741" cy="345161"/>
          </a:xfrm>
          <a:prstGeom prst="rect">
            <a:avLst/>
          </a:prstGeom>
          <a:ln w="6350">
            <a:solidFill>
              <a:srgbClr val="D0D0D0"/>
            </a:solidFill>
          </a:ln>
        </p:spPr>
      </p:pic>
      <p:sp>
        <p:nvSpPr>
          <p:cNvPr id="29" name="TextBox 28">
            <a:extLst>
              <a:ext uri="{FF2B5EF4-FFF2-40B4-BE49-F238E27FC236}">
                <a16:creationId xmlns:a16="http://schemas.microsoft.com/office/drawing/2014/main" id="{AF01AB89-F116-2231-8CD0-23DA07722A33}"/>
              </a:ext>
            </a:extLst>
          </p:cNvPr>
          <p:cNvSpPr txBox="1">
            <a:spLocks/>
          </p:cNvSpPr>
          <p:nvPr/>
        </p:nvSpPr>
        <p:spPr>
          <a:xfrm>
            <a:off x="4346027" y="3453505"/>
            <a:ext cx="597921" cy="184666"/>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rPr>
              <a:t>Option B</a:t>
            </a:r>
          </a:p>
        </p:txBody>
      </p:sp>
      <p:sp>
        <p:nvSpPr>
          <p:cNvPr id="30" name="TextBox 29">
            <a:extLst>
              <a:ext uri="{FF2B5EF4-FFF2-40B4-BE49-F238E27FC236}">
                <a16:creationId xmlns:a16="http://schemas.microsoft.com/office/drawing/2014/main" id="{29E7521F-4A78-143E-FA47-2FBC1C034C9E}"/>
              </a:ext>
            </a:extLst>
          </p:cNvPr>
          <p:cNvSpPr txBox="1">
            <a:spLocks/>
          </p:cNvSpPr>
          <p:nvPr/>
        </p:nvSpPr>
        <p:spPr>
          <a:xfrm>
            <a:off x="8007478" y="1904999"/>
            <a:ext cx="3627438" cy="246221"/>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GB" sz="14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Pragmatic bets</a:t>
            </a:r>
          </a:p>
        </p:txBody>
      </p:sp>
      <p:pic>
        <p:nvPicPr>
          <p:cNvPr id="32" name="Picture 31">
            <a:extLst>
              <a:ext uri="{FF2B5EF4-FFF2-40B4-BE49-F238E27FC236}">
                <a16:creationId xmlns:a16="http://schemas.microsoft.com/office/drawing/2014/main" id="{1B35CB89-2CE6-B057-36B3-EB7125188734}"/>
              </a:ext>
            </a:extLst>
          </p:cNvPr>
          <p:cNvPicPr>
            <a:picLocks/>
          </p:cNvPicPr>
          <p:nvPr/>
        </p:nvPicPr>
        <p:blipFill>
          <a:blip r:embed="rId8" cstate="screen">
            <a:extLst>
              <a:ext uri="{28A0092B-C50C-407E-A947-70E740481C1C}">
                <a14:useLocalDpi xmlns:a14="http://schemas.microsoft.com/office/drawing/2010/main"/>
              </a:ext>
            </a:extLst>
          </a:blip>
          <a:stretch>
            <a:fillRect/>
          </a:stretch>
        </p:blipFill>
        <p:spPr>
          <a:xfrm>
            <a:off x="10820278" y="1904104"/>
            <a:ext cx="370670" cy="247114"/>
          </a:xfrm>
          <a:prstGeom prst="rect">
            <a:avLst/>
          </a:prstGeom>
          <a:ln w="6350">
            <a:solidFill>
              <a:srgbClr val="D0D0D0"/>
            </a:solidFill>
          </a:ln>
        </p:spPr>
      </p:pic>
      <p:pic>
        <p:nvPicPr>
          <p:cNvPr id="33" name="Picture 32">
            <a:extLst>
              <a:ext uri="{FF2B5EF4-FFF2-40B4-BE49-F238E27FC236}">
                <a16:creationId xmlns:a16="http://schemas.microsoft.com/office/drawing/2014/main" id="{9F260CD1-F47A-9888-6067-77A63CB5D704}"/>
              </a:ext>
            </a:extLst>
          </p:cNvPr>
          <p:cNvPicPr>
            <a:picLocks/>
          </p:cNvPicPr>
          <p:nvPr/>
        </p:nvPicPr>
        <p:blipFill>
          <a:blip r:embed="rId9" cstate="screen">
            <a:extLst>
              <a:ext uri="{28A0092B-C50C-407E-A947-70E740481C1C}">
                <a14:useLocalDpi xmlns:a14="http://schemas.microsoft.com/office/drawing/2010/main"/>
              </a:ext>
            </a:extLst>
          </a:blip>
          <a:stretch>
            <a:fillRect/>
          </a:stretch>
        </p:blipFill>
        <p:spPr>
          <a:xfrm>
            <a:off x="11264246" y="1904104"/>
            <a:ext cx="370670" cy="247114"/>
          </a:xfrm>
          <a:prstGeom prst="rect">
            <a:avLst/>
          </a:prstGeom>
          <a:ln w="6350">
            <a:solidFill>
              <a:srgbClr val="D0D0D0"/>
            </a:solidFill>
          </a:ln>
        </p:spPr>
      </p:pic>
      <p:sp>
        <p:nvSpPr>
          <p:cNvPr id="35" name="TextBox 34">
            <a:extLst>
              <a:ext uri="{FF2B5EF4-FFF2-40B4-BE49-F238E27FC236}">
                <a16:creationId xmlns:a16="http://schemas.microsoft.com/office/drawing/2014/main" id="{1A0F1AD1-0B4F-2317-F083-A019F1826DED}"/>
              </a:ext>
            </a:extLst>
          </p:cNvPr>
          <p:cNvSpPr txBox="1">
            <a:spLocks/>
          </p:cNvSpPr>
          <p:nvPr/>
        </p:nvSpPr>
        <p:spPr>
          <a:xfrm>
            <a:off x="8007478" y="3930343"/>
            <a:ext cx="3627438" cy="246221"/>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GB" sz="14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Potential </a:t>
            </a:r>
            <a:r>
              <a:rPr lang="en-GB" sz="1400" b="1" kern="1200">
                <a:solidFill>
                  <a:schemeClr val="tx2">
                    <a:lumMod val="10000"/>
                  </a:schemeClr>
                </a:solidFill>
                <a:latin typeface="Arial" panose="020B0604020202020204" pitchFamily="34" charset="0"/>
                <a:ea typeface="+mn-ea"/>
                <a:cs typeface="Arial" panose="020B0604020202020204" pitchFamily="34" charset="0"/>
              </a:rPr>
              <a:t>m</a:t>
            </a:r>
            <a:r>
              <a:rPr kumimoji="0" lang="en-GB" sz="1400" b="1" i="0" u="none" strike="noStrike" kern="1200" cap="none" spc="0" normalizeH="0" baseline="0" noProof="0" err="1">
                <a:ln>
                  <a:noFill/>
                </a:ln>
                <a:solidFill>
                  <a:schemeClr val="tx2">
                    <a:lumMod val="10000"/>
                  </a:schemeClr>
                </a:solidFill>
                <a:effectLst/>
                <a:uLnTx/>
                <a:uFillTx/>
                <a:latin typeface="Arial" panose="020B0604020202020204" pitchFamily="34" charset="0"/>
                <a:ea typeface="+mn-ea"/>
                <a:cs typeface="Arial" panose="020B0604020202020204" pitchFamily="34" charset="0"/>
              </a:rPr>
              <a:t>oonshots</a:t>
            </a:r>
            <a:endParaRPr kumimoji="0" lang="en-GB" sz="14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36" name="TextBox 35">
            <a:extLst>
              <a:ext uri="{FF2B5EF4-FFF2-40B4-BE49-F238E27FC236}">
                <a16:creationId xmlns:a16="http://schemas.microsoft.com/office/drawing/2014/main" id="{4B6AC8B3-D120-C8B7-43DE-C135F0BB924D}"/>
              </a:ext>
            </a:extLst>
          </p:cNvPr>
          <p:cNvSpPr txBox="1">
            <a:spLocks/>
          </p:cNvSpPr>
          <p:nvPr/>
        </p:nvSpPr>
        <p:spPr>
          <a:xfrm>
            <a:off x="8007478" y="4271767"/>
            <a:ext cx="3627438" cy="100147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Despite low impact and feasibility right now, Germany and Australia may provide unique opportunities to </a:t>
            </a: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enter into a digitally nascent market to create and own a new ecosystem</a:t>
            </a:r>
            <a:r>
              <a:rPr kumimoji="0" lang="en-US"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 rather than form partnerships in more mature markets.</a:t>
            </a:r>
          </a:p>
        </p:txBody>
      </p:sp>
      <p:sp>
        <p:nvSpPr>
          <p:cNvPr id="37" name="TextBox 36">
            <a:extLst>
              <a:ext uri="{FF2B5EF4-FFF2-40B4-BE49-F238E27FC236}">
                <a16:creationId xmlns:a16="http://schemas.microsoft.com/office/drawing/2014/main" id="{BAE4A6B0-8B30-F1BA-604D-7F31665D78E4}"/>
              </a:ext>
            </a:extLst>
          </p:cNvPr>
          <p:cNvSpPr txBox="1">
            <a:spLocks/>
          </p:cNvSpPr>
          <p:nvPr/>
        </p:nvSpPr>
        <p:spPr>
          <a:xfrm>
            <a:off x="8007478" y="2246421"/>
            <a:ext cx="3627438" cy="92333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When comparing impact and feasibility of each market and viable solution types, </a:t>
            </a:r>
            <a:r>
              <a:rPr kumimoji="0" lang="en-US" sz="12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Spain, Canada and the UK emerge as the most pragmatic choices </a:t>
            </a:r>
            <a:r>
              <a:rPr kumimoji="0" lang="en-US"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due to </a:t>
            </a:r>
            <a:r>
              <a:rPr lang="en-US" sz="1200" kern="1200">
                <a:solidFill>
                  <a:schemeClr val="tx2">
                    <a:lumMod val="10000"/>
                  </a:schemeClr>
                </a:solidFill>
                <a:latin typeface="Arial" panose="020B0604020202020204" pitchFamily="34" charset="0"/>
                <a:ea typeface="+mn-ea"/>
                <a:cs typeface="Arial" panose="020B0604020202020204" pitchFamily="34" charset="0"/>
              </a:rPr>
              <a:t>[sanitized considerations].</a:t>
            </a:r>
            <a:endParaRPr kumimoji="0" lang="en-US"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38" name="Triangle 37">
            <a:extLst>
              <a:ext uri="{FF2B5EF4-FFF2-40B4-BE49-F238E27FC236}">
                <a16:creationId xmlns:a16="http://schemas.microsoft.com/office/drawing/2014/main" id="{015C3395-3C57-62F7-4B12-BFC6C40B0DB9}"/>
              </a:ext>
            </a:extLst>
          </p:cNvPr>
          <p:cNvSpPr/>
          <p:nvPr/>
        </p:nvSpPr>
        <p:spPr>
          <a:xfrm rot="5400000">
            <a:off x="6193766" y="3542473"/>
            <a:ext cx="2563330" cy="27795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1188DD00-7075-1641-70FD-F09D20494DD9}"/>
              </a:ext>
            </a:extLst>
          </p:cNvPr>
          <p:cNvCxnSpPr>
            <a:cxnSpLocks/>
          </p:cNvCxnSpPr>
          <p:nvPr/>
        </p:nvCxnSpPr>
        <p:spPr>
          <a:xfrm>
            <a:off x="8007478" y="3550047"/>
            <a:ext cx="362743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026" name="Picture 2" descr="Flag of Germany - Wikipedia">
            <a:extLst>
              <a:ext uri="{FF2B5EF4-FFF2-40B4-BE49-F238E27FC236}">
                <a16:creationId xmlns:a16="http://schemas.microsoft.com/office/drawing/2014/main" id="{64E4021B-AD6E-0C44-598A-5BD30DF6433E}"/>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995983" y="4515355"/>
            <a:ext cx="565265" cy="339159"/>
          </a:xfrm>
          <a:prstGeom prst="rect">
            <a:avLst/>
          </a:prstGeom>
          <a:noFill/>
          <a:ln w="6350">
            <a:solidFill>
              <a:schemeClr val="tx2"/>
            </a:solidFill>
          </a:ln>
          <a:extLst>
            <a:ext uri="{909E8E84-426E-40DD-AFC4-6F175D3DCCD1}">
              <a14:hiddenFill xmlns:a14="http://schemas.microsoft.com/office/drawing/2010/main">
                <a:solidFill>
                  <a:srgbClr val="FFFFFF"/>
                </a:solidFill>
              </a14:hiddenFill>
            </a:ext>
          </a:extLst>
        </p:spPr>
      </p:pic>
      <p:pic>
        <p:nvPicPr>
          <p:cNvPr id="44" name="Picture 2" descr="Flag of Germany - Wikipedia">
            <a:extLst>
              <a:ext uri="{FF2B5EF4-FFF2-40B4-BE49-F238E27FC236}">
                <a16:creationId xmlns:a16="http://schemas.microsoft.com/office/drawing/2014/main" id="{208DD06F-C8ED-12F2-7F36-3FBABD98A028}"/>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1264246" y="3949230"/>
            <a:ext cx="370670" cy="222402"/>
          </a:xfrm>
          <a:prstGeom prst="rect">
            <a:avLst/>
          </a:prstGeom>
          <a:noFill/>
          <a:ln w="6350">
            <a:solidFill>
              <a:schemeClr val="tx2"/>
            </a:solidFill>
          </a:ln>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B7111859-2BFC-F7D1-E9B9-0C3EA26571F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857345" y="3949230"/>
            <a:ext cx="333603" cy="222402"/>
          </a:xfrm>
          <a:prstGeom prst="rect">
            <a:avLst/>
          </a:prstGeom>
          <a:ln w="6350">
            <a:solidFill>
              <a:srgbClr val="D0D0D0"/>
            </a:solidFill>
          </a:ln>
        </p:spPr>
      </p:pic>
      <p:pic>
        <p:nvPicPr>
          <p:cNvPr id="46" name="Picture 2" descr="Flag of Spain - Wikipedia">
            <a:extLst>
              <a:ext uri="{FF2B5EF4-FFF2-40B4-BE49-F238E27FC236}">
                <a16:creationId xmlns:a16="http://schemas.microsoft.com/office/drawing/2014/main" id="{7FDC7F5C-A671-CD88-A1E6-EC41818B5107}"/>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825453" y="2204093"/>
            <a:ext cx="517731" cy="345153"/>
          </a:xfrm>
          <a:prstGeom prst="rect">
            <a:avLst/>
          </a:prstGeom>
          <a:noFill/>
          <a:ln w="6350">
            <a:solidFill>
              <a:schemeClr val="tx2"/>
            </a:solidFill>
          </a:ln>
          <a:extLst>
            <a:ext uri="{909E8E84-426E-40DD-AFC4-6F175D3DCCD1}">
              <a14:hiddenFill xmlns:a14="http://schemas.microsoft.com/office/drawing/2010/main">
                <a:solidFill>
                  <a:srgbClr val="FFFFFF"/>
                </a:solidFill>
              </a14:hiddenFill>
            </a:ext>
          </a:extLst>
        </p:spPr>
      </p:pic>
      <p:pic>
        <p:nvPicPr>
          <p:cNvPr id="47" name="Picture 2" descr="Flag of Spain - Wikipedia">
            <a:extLst>
              <a:ext uri="{FF2B5EF4-FFF2-40B4-BE49-F238E27FC236}">
                <a16:creationId xmlns:a16="http://schemas.microsoft.com/office/drawing/2014/main" id="{BB3090AF-7254-5595-6330-F10D2B97A55C}"/>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0375847" y="1904104"/>
            <a:ext cx="370670" cy="247113"/>
          </a:xfrm>
          <a:prstGeom prst="rect">
            <a:avLst/>
          </a:prstGeom>
          <a:noFill/>
          <a:ln w="63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268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Market is large ([xx USD]) and projected to grow [xx]% CAGR in next five years</a:t>
            </a:r>
            <a:endParaRPr lang="en-DK"/>
          </a:p>
        </p:txBody>
      </p:sp>
      <p:sp>
        <p:nvSpPr>
          <p:cNvPr id="45" name="Footer Placeholder 2">
            <a:extLst>
              <a:ext uri="{FF2B5EF4-FFF2-40B4-BE49-F238E27FC236}">
                <a16:creationId xmlns:a16="http://schemas.microsoft.com/office/drawing/2014/main" id="{A092B226-8504-6C4D-ADE9-6BABE758D389}"/>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27" name="TextBox 26">
            <a:extLst>
              <a:ext uri="{FF2B5EF4-FFF2-40B4-BE49-F238E27FC236}">
                <a16:creationId xmlns:a16="http://schemas.microsoft.com/office/drawing/2014/main" id="{678FD7B6-AD7F-FC4F-AE70-3BA2F17BCADF}"/>
              </a:ext>
            </a:extLst>
          </p:cNvPr>
          <p:cNvSpPr txBox="1"/>
          <p:nvPr/>
        </p:nvSpPr>
        <p:spPr>
          <a:xfrm>
            <a:off x="467805" y="1491837"/>
            <a:ext cx="7296092"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mn-cs"/>
              </a:rPr>
              <a:t>Market is approx. xx [currency] in total and expected to grow [xx]% from 202x-202x</a:t>
            </a:r>
          </a:p>
        </p:txBody>
      </p:sp>
      <p:cxnSp>
        <p:nvCxnSpPr>
          <p:cNvPr id="28" name="Straight Connector 27">
            <a:extLst>
              <a:ext uri="{FF2B5EF4-FFF2-40B4-BE49-F238E27FC236}">
                <a16:creationId xmlns:a16="http://schemas.microsoft.com/office/drawing/2014/main" id="{423D47C7-E158-3C4F-A1E8-FCDBFC9C5F57}"/>
              </a:ext>
            </a:extLst>
          </p:cNvPr>
          <p:cNvCxnSpPr>
            <a:cxnSpLocks/>
          </p:cNvCxnSpPr>
          <p:nvPr/>
        </p:nvCxnSpPr>
        <p:spPr>
          <a:xfrm>
            <a:off x="467805" y="2292428"/>
            <a:ext cx="7297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9" name="Chart 28">
            <a:extLst>
              <a:ext uri="{FF2B5EF4-FFF2-40B4-BE49-F238E27FC236}">
                <a16:creationId xmlns:a16="http://schemas.microsoft.com/office/drawing/2014/main" id="{6FDC961C-6BC1-3E46-A761-BBA1DC0B73A2}"/>
              </a:ext>
            </a:extLst>
          </p:cNvPr>
          <p:cNvGraphicFramePr/>
          <p:nvPr>
            <p:custDataLst>
              <p:tags r:id="rId1"/>
            </p:custDataLst>
            <p:extLst>
              <p:ext uri="{D42A27DB-BD31-4B8C-83A1-F6EECF244321}">
                <p14:modId xmlns:p14="http://schemas.microsoft.com/office/powerpoint/2010/main" val="1601393373"/>
              </p:ext>
            </p:extLst>
          </p:nvPr>
        </p:nvGraphicFramePr>
        <p:xfrm>
          <a:off x="467804" y="3061738"/>
          <a:ext cx="7296085" cy="2693407"/>
        </p:xfrm>
        <a:graphic>
          <a:graphicData uri="http://schemas.openxmlformats.org/drawingml/2006/chart">
            <c:chart xmlns:c="http://schemas.openxmlformats.org/drawingml/2006/chart" xmlns:r="http://schemas.openxmlformats.org/officeDocument/2006/relationships" r:id="rId21"/>
          </a:graphicData>
        </a:graphic>
      </p:graphicFrame>
      <p:sp>
        <p:nvSpPr>
          <p:cNvPr id="30" name="Rectangle 29">
            <a:extLst>
              <a:ext uri="{FF2B5EF4-FFF2-40B4-BE49-F238E27FC236}">
                <a16:creationId xmlns:a16="http://schemas.microsoft.com/office/drawing/2014/main" id="{D2EE15FD-DB08-4A44-B8FD-0FE908E39FA3}"/>
              </a:ext>
            </a:extLst>
          </p:cNvPr>
          <p:cNvSpPr/>
          <p:nvPr/>
        </p:nvSpPr>
        <p:spPr>
          <a:xfrm>
            <a:off x="4437944" y="2582535"/>
            <a:ext cx="3264995" cy="3574841"/>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1" name="Straight Connector 30">
            <a:extLst>
              <a:ext uri="{FF2B5EF4-FFF2-40B4-BE49-F238E27FC236}">
                <a16:creationId xmlns:a16="http://schemas.microsoft.com/office/drawing/2014/main" id="{ED5B03C2-E4D1-EB4D-B3E8-20240AAC4C43}"/>
              </a:ext>
            </a:extLst>
          </p:cNvPr>
          <p:cNvCxnSpPr>
            <a:cxnSpLocks/>
          </p:cNvCxnSpPr>
          <p:nvPr>
            <p:custDataLst>
              <p:tags r:id="rId2"/>
            </p:custDataLst>
          </p:nvPr>
        </p:nvCxnSpPr>
        <p:spPr bwMode="auto">
          <a:xfrm flipV="1">
            <a:off x="754136" y="2977428"/>
            <a:ext cx="2615906" cy="60325"/>
          </a:xfrm>
          <a:prstGeom prst="line">
            <a:avLst/>
          </a:prstGeom>
          <a:ln w="9525" cap="flat" cmpd="sng" algn="ctr">
            <a:solidFill>
              <a:schemeClr val="tx1"/>
            </a:solidFill>
            <a:prstDash val="sysDot"/>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B5E5513-C37C-5945-BACD-693A642FA50D}"/>
              </a:ext>
            </a:extLst>
          </p:cNvPr>
          <p:cNvCxnSpPr>
            <a:cxnSpLocks/>
          </p:cNvCxnSpPr>
          <p:nvPr>
            <p:custDataLst>
              <p:tags r:id="rId3"/>
            </p:custDataLst>
          </p:nvPr>
        </p:nvCxnSpPr>
        <p:spPr bwMode="auto">
          <a:xfrm>
            <a:off x="3470850" y="3007590"/>
            <a:ext cx="1261792" cy="136059"/>
          </a:xfrm>
          <a:prstGeom prst="line">
            <a:avLst/>
          </a:prstGeom>
          <a:ln w="9525" cap="flat" cmpd="sng" algn="ctr">
            <a:solidFill>
              <a:schemeClr val="tx1"/>
            </a:solidFill>
            <a:prstDash val="sysDot"/>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EE40B30A-8CC1-5040-80D5-9076660A185D}"/>
              </a:ext>
            </a:extLst>
          </p:cNvPr>
          <p:cNvCxnSpPr>
            <a:cxnSpLocks/>
          </p:cNvCxnSpPr>
          <p:nvPr>
            <p:custDataLst>
              <p:tags r:id="rId4"/>
            </p:custDataLst>
          </p:nvPr>
        </p:nvCxnSpPr>
        <p:spPr bwMode="auto">
          <a:xfrm flipV="1">
            <a:off x="4732642" y="3042950"/>
            <a:ext cx="2682943" cy="100699"/>
          </a:xfrm>
          <a:prstGeom prst="line">
            <a:avLst/>
          </a:prstGeom>
          <a:ln w="9525" cap="flat" cmpd="sng" algn="ctr">
            <a:solidFill>
              <a:schemeClr val="tx1"/>
            </a:solidFill>
            <a:prstDash val="sysDash"/>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38" name="Text Placeholder 2">
            <a:extLst>
              <a:ext uri="{FF2B5EF4-FFF2-40B4-BE49-F238E27FC236}">
                <a16:creationId xmlns:a16="http://schemas.microsoft.com/office/drawing/2014/main" id="{4CA41736-B380-574E-83ED-D96888493E7B}"/>
              </a:ext>
            </a:extLst>
          </p:cNvPr>
          <p:cNvSpPr>
            <a:spLocks noGrp="1"/>
          </p:cNvSpPr>
          <p:nvPr>
            <p:custDataLst>
              <p:tags r:id="rId5"/>
            </p:custDataLst>
          </p:nvPr>
        </p:nvSpPr>
        <p:spPr bwMode="auto">
          <a:xfrm>
            <a:off x="1826320" y="2889566"/>
            <a:ext cx="536400" cy="234000"/>
          </a:xfrm>
          <a:prstGeom prst="ellipse">
            <a:avLst/>
          </a:prstGeom>
          <a:solidFill>
            <a:srgbClr val="FFFFFF"/>
          </a:solidFill>
          <a:ln w="9525" algn="ctr">
            <a:solidFill>
              <a:schemeClr val="tx1"/>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39" name="Text Placeholder 2">
            <a:extLst>
              <a:ext uri="{FF2B5EF4-FFF2-40B4-BE49-F238E27FC236}">
                <a16:creationId xmlns:a16="http://schemas.microsoft.com/office/drawing/2014/main" id="{7CFBDF63-97B9-5C49-9CC5-0D98F05D87E4}"/>
              </a:ext>
            </a:extLst>
          </p:cNvPr>
          <p:cNvSpPr>
            <a:spLocks noGrp="1"/>
          </p:cNvSpPr>
          <p:nvPr>
            <p:custDataLst>
              <p:tags r:id="rId6"/>
            </p:custDataLst>
          </p:nvPr>
        </p:nvSpPr>
        <p:spPr bwMode="auto">
          <a:xfrm>
            <a:off x="3828317" y="2962425"/>
            <a:ext cx="536400" cy="234000"/>
          </a:xfrm>
          <a:prstGeom prst="ellipse">
            <a:avLst/>
          </a:prstGeom>
          <a:solidFill>
            <a:srgbClr val="FFFFFF"/>
          </a:solidFill>
          <a:ln w="9525" algn="ctr">
            <a:solidFill>
              <a:schemeClr val="tx1"/>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0" name="Text Placeholder 2">
            <a:extLst>
              <a:ext uri="{FF2B5EF4-FFF2-40B4-BE49-F238E27FC236}">
                <a16:creationId xmlns:a16="http://schemas.microsoft.com/office/drawing/2014/main" id="{376DC02B-CC07-8F4F-8966-3D1FE36ACA29}"/>
              </a:ext>
            </a:extLst>
          </p:cNvPr>
          <p:cNvSpPr>
            <a:spLocks noGrp="1"/>
          </p:cNvSpPr>
          <p:nvPr>
            <p:custDataLst>
              <p:tags r:id="rId7"/>
            </p:custDataLst>
          </p:nvPr>
        </p:nvSpPr>
        <p:spPr bwMode="auto">
          <a:xfrm>
            <a:off x="5810047" y="2998704"/>
            <a:ext cx="537636" cy="233671"/>
          </a:xfrm>
          <a:prstGeom prst="ellipse">
            <a:avLst/>
          </a:prstGeom>
          <a:solidFill>
            <a:schemeClr val="accent2"/>
          </a:solidFill>
          <a:ln w="9525" algn="ctr">
            <a:no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a:t>
            </a:r>
            <a:endParaRPr kumimoji="0" lang="en-GB" sz="12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1" name="TextBox 40">
            <a:extLst>
              <a:ext uri="{FF2B5EF4-FFF2-40B4-BE49-F238E27FC236}">
                <a16:creationId xmlns:a16="http://schemas.microsoft.com/office/drawing/2014/main" id="{8A820075-6554-5842-9B1A-00AB5B88FC8F}"/>
              </a:ext>
            </a:extLst>
          </p:cNvPr>
          <p:cNvSpPr txBox="1"/>
          <p:nvPr/>
        </p:nvSpPr>
        <p:spPr>
          <a:xfrm>
            <a:off x="4920297" y="2594871"/>
            <a:ext cx="2300288" cy="2762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srgbClr val="08A6F6"/>
                </a:solidFill>
                <a:effectLst/>
                <a:uLnTx/>
                <a:uFillTx/>
                <a:latin typeface="Arial" panose="020B0604020202020204"/>
                <a:ea typeface="+mn-ea"/>
                <a:cs typeface="+mn-cs"/>
              </a:rPr>
              <a:t>Forecasted growth</a:t>
            </a:r>
          </a:p>
        </p:txBody>
      </p:sp>
      <p:sp>
        <p:nvSpPr>
          <p:cNvPr id="42" name="Text Placeholder 2">
            <a:extLst>
              <a:ext uri="{FF2B5EF4-FFF2-40B4-BE49-F238E27FC236}">
                <a16:creationId xmlns:a16="http://schemas.microsoft.com/office/drawing/2014/main" id="{C8E34C7D-9603-A64B-B036-AAA60A307D14}"/>
              </a:ext>
            </a:extLst>
          </p:cNvPr>
          <p:cNvSpPr>
            <a:spLocks noGrp="1"/>
          </p:cNvSpPr>
          <p:nvPr>
            <p:custDataLst>
              <p:tags r:id="rId8"/>
            </p:custDataLst>
          </p:nvPr>
        </p:nvSpPr>
        <p:spPr bwMode="auto">
          <a:xfrm>
            <a:off x="749312"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93A67EAD-6AED-4651-BF66-4F8217FB474B}" type="datetime'''''''''20''''1''''''''''''5'''''''''''''''''''''''''''''">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2015</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3" name="Text Placeholder 2">
            <a:extLst>
              <a:ext uri="{FF2B5EF4-FFF2-40B4-BE49-F238E27FC236}">
                <a16:creationId xmlns:a16="http://schemas.microsoft.com/office/drawing/2014/main" id="{D964E320-2383-CA46-9FC5-ACD020589239}"/>
              </a:ext>
            </a:extLst>
          </p:cNvPr>
          <p:cNvSpPr>
            <a:spLocks noGrp="1"/>
          </p:cNvSpPr>
          <p:nvPr>
            <p:custDataLst>
              <p:tags r:id="rId9"/>
            </p:custDataLst>
          </p:nvPr>
        </p:nvSpPr>
        <p:spPr bwMode="auto">
          <a:xfrm>
            <a:off x="3968672"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36F6D4DB-6305-4BC0-8728-9C1C16DB3539}" type="datetime'''2''''0''20'''''''">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2020</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4" name="Text Placeholder 2">
            <a:extLst>
              <a:ext uri="{FF2B5EF4-FFF2-40B4-BE49-F238E27FC236}">
                <a16:creationId xmlns:a16="http://schemas.microsoft.com/office/drawing/2014/main" id="{EC7A45AD-8FE7-A44E-8B91-BE6DDAF7A76B}"/>
              </a:ext>
            </a:extLst>
          </p:cNvPr>
          <p:cNvSpPr>
            <a:spLocks noGrp="1"/>
          </p:cNvSpPr>
          <p:nvPr>
            <p:custDataLst>
              <p:tags r:id="rId10"/>
            </p:custDataLst>
          </p:nvPr>
        </p:nvSpPr>
        <p:spPr bwMode="auto">
          <a:xfrm>
            <a:off x="3324800"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224ABA2C-9DE2-410B-B402-9841BEC48813}" type="datetime'''2''''''''''''0''''''''''''''''''''''''''''''1''9'''">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2019</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7" name="Text Placeholder 2">
            <a:extLst>
              <a:ext uri="{FF2B5EF4-FFF2-40B4-BE49-F238E27FC236}">
                <a16:creationId xmlns:a16="http://schemas.microsoft.com/office/drawing/2014/main" id="{CFAF48E6-1AF7-F448-A0F5-642118230F8D}"/>
              </a:ext>
            </a:extLst>
          </p:cNvPr>
          <p:cNvSpPr>
            <a:spLocks noGrp="1"/>
          </p:cNvSpPr>
          <p:nvPr>
            <p:custDataLst>
              <p:tags r:id="rId11"/>
            </p:custDataLst>
          </p:nvPr>
        </p:nvSpPr>
        <p:spPr bwMode="auto">
          <a:xfrm>
            <a:off x="2680928"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78E32842-0C45-4092-9EA7-5BC2D2B0CA17}" type="datetime'20''''''''''''''''''''''''''''''1''''''''''''8'''''''">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2018</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8" name="Text Placeholder 2">
            <a:extLst>
              <a:ext uri="{FF2B5EF4-FFF2-40B4-BE49-F238E27FC236}">
                <a16:creationId xmlns:a16="http://schemas.microsoft.com/office/drawing/2014/main" id="{9E040C3B-4E32-EB45-895C-45B72577333F}"/>
              </a:ext>
            </a:extLst>
          </p:cNvPr>
          <p:cNvSpPr>
            <a:spLocks noGrp="1"/>
          </p:cNvSpPr>
          <p:nvPr>
            <p:custDataLst>
              <p:tags r:id="rId12"/>
            </p:custDataLst>
          </p:nvPr>
        </p:nvSpPr>
        <p:spPr bwMode="auto">
          <a:xfrm>
            <a:off x="1393184"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9494473C-0B99-4A35-9320-FED43E025B4C}" type="datetime'''''''''2''''0''1''''''''''''''''''''6'''''''''">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2016</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9" name="Text Placeholder 2">
            <a:extLst>
              <a:ext uri="{FF2B5EF4-FFF2-40B4-BE49-F238E27FC236}">
                <a16:creationId xmlns:a16="http://schemas.microsoft.com/office/drawing/2014/main" id="{138BB3BB-AFA9-4641-961C-808EACAE3C73}"/>
              </a:ext>
            </a:extLst>
          </p:cNvPr>
          <p:cNvSpPr>
            <a:spLocks noGrp="1"/>
          </p:cNvSpPr>
          <p:nvPr>
            <p:custDataLst>
              <p:tags r:id="rId13"/>
            </p:custDataLst>
          </p:nvPr>
        </p:nvSpPr>
        <p:spPr bwMode="auto">
          <a:xfrm>
            <a:off x="2037056"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5CC9ED21-BAD3-45A5-A4CD-9913E300A08E}" type="datetime'''''''''''''''2''0''1''''''''''''''7'''">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2017</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0" name="Text Placeholder 2">
            <a:extLst>
              <a:ext uri="{FF2B5EF4-FFF2-40B4-BE49-F238E27FC236}">
                <a16:creationId xmlns:a16="http://schemas.microsoft.com/office/drawing/2014/main" id="{A2A51C32-483F-0545-AC1E-6C08BA220B84}"/>
              </a:ext>
            </a:extLst>
          </p:cNvPr>
          <p:cNvSpPr>
            <a:spLocks noGrp="1"/>
          </p:cNvSpPr>
          <p:nvPr>
            <p:custDataLst>
              <p:tags r:id="rId14"/>
            </p:custDataLst>
          </p:nvPr>
        </p:nvSpPr>
        <p:spPr bwMode="auto">
          <a:xfrm>
            <a:off x="4612544"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E107B3FC-5439-497F-9A72-4B77A6CAFEF1}" type="datetime'''''''''''2''''''''''''''0''''''2''''''1'''''''''''''">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2021</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1" name="Text Placeholder 2">
            <a:extLst>
              <a:ext uri="{FF2B5EF4-FFF2-40B4-BE49-F238E27FC236}">
                <a16:creationId xmlns:a16="http://schemas.microsoft.com/office/drawing/2014/main" id="{63E1E9AF-5411-F647-BA1C-96D212843E6B}"/>
              </a:ext>
            </a:extLst>
          </p:cNvPr>
          <p:cNvSpPr>
            <a:spLocks noGrp="1"/>
          </p:cNvSpPr>
          <p:nvPr>
            <p:custDataLst>
              <p:tags r:id="rId15"/>
            </p:custDataLst>
          </p:nvPr>
        </p:nvSpPr>
        <p:spPr bwMode="auto">
          <a:xfrm>
            <a:off x="5256416"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49B22718-9064-49FC-86E2-4B96F18E57E8}" type="datetime'''''''''''''''''''''2''''02''2'''''''''''''''''''''''">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2022</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2" name="Text Placeholder 2">
            <a:extLst>
              <a:ext uri="{FF2B5EF4-FFF2-40B4-BE49-F238E27FC236}">
                <a16:creationId xmlns:a16="http://schemas.microsoft.com/office/drawing/2014/main" id="{1F7BDA27-D11C-0042-9FCC-902B1FD48737}"/>
              </a:ext>
            </a:extLst>
          </p:cNvPr>
          <p:cNvSpPr>
            <a:spLocks noGrp="1"/>
          </p:cNvSpPr>
          <p:nvPr>
            <p:custDataLst>
              <p:tags r:id="rId16"/>
            </p:custDataLst>
          </p:nvPr>
        </p:nvSpPr>
        <p:spPr bwMode="auto">
          <a:xfrm>
            <a:off x="5900288"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E9361AB5-9B1F-4D96-8038-1790AF51E5D4}" type="datetime'''''''''''''''''''''''''''''''2''0''''''2''''''3'''''''''''''">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2023</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3" name="Text Placeholder 2">
            <a:extLst>
              <a:ext uri="{FF2B5EF4-FFF2-40B4-BE49-F238E27FC236}">
                <a16:creationId xmlns:a16="http://schemas.microsoft.com/office/drawing/2014/main" id="{71094381-D339-6444-AC4D-752A4E4B0CFF}"/>
              </a:ext>
            </a:extLst>
          </p:cNvPr>
          <p:cNvSpPr>
            <a:spLocks noGrp="1"/>
          </p:cNvSpPr>
          <p:nvPr>
            <p:custDataLst>
              <p:tags r:id="rId17"/>
            </p:custDataLst>
          </p:nvPr>
        </p:nvSpPr>
        <p:spPr bwMode="auto">
          <a:xfrm>
            <a:off x="6544160"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056431E8-E28F-42D6-B2F1-F275CA0C3933}" type="datetime'''''''''''''2''''''0''''''''''2''''''''4'''''''">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2024</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4" name="Text Placeholder 2">
            <a:extLst>
              <a:ext uri="{FF2B5EF4-FFF2-40B4-BE49-F238E27FC236}">
                <a16:creationId xmlns:a16="http://schemas.microsoft.com/office/drawing/2014/main" id="{1FCC8524-BD27-4D44-87D8-EC7B1AB3CB8F}"/>
              </a:ext>
            </a:extLst>
          </p:cNvPr>
          <p:cNvSpPr>
            <a:spLocks noGrp="1"/>
          </p:cNvSpPr>
          <p:nvPr>
            <p:custDataLst>
              <p:tags r:id="rId18"/>
            </p:custDataLst>
          </p:nvPr>
        </p:nvSpPr>
        <p:spPr bwMode="auto">
          <a:xfrm>
            <a:off x="7188032" y="586104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19EBD7C2-EA5D-455C-A080-7EC825D76080}" type="datetime'''''''''''''''''''''''''''''''''''2''''''''0''2''5'''">
              <a:rPr kumimoji="0" lang="en-GB" altLang="en-US" sz="12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2025</a:t>
            </a:fld>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5" name="TextBox 54">
            <a:extLst>
              <a:ext uri="{FF2B5EF4-FFF2-40B4-BE49-F238E27FC236}">
                <a16:creationId xmlns:a16="http://schemas.microsoft.com/office/drawing/2014/main" id="{967ACE8E-6F15-9A44-B4C0-2FCA70D9825E}"/>
              </a:ext>
            </a:extLst>
          </p:cNvPr>
          <p:cNvSpPr txBox="1"/>
          <p:nvPr/>
        </p:nvSpPr>
        <p:spPr>
          <a:xfrm>
            <a:off x="467805" y="2404437"/>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61F32"/>
                </a:solidFill>
                <a:effectLst/>
                <a:uLnTx/>
                <a:uFillTx/>
                <a:latin typeface="Arial" panose="020B0604020202020204"/>
                <a:ea typeface="+mn-ea"/>
                <a:cs typeface="+mn-cs"/>
              </a:rPr>
              <a:t>[Parameter 1], </a:t>
            </a:r>
            <a:r>
              <a:rPr kumimoji="0" lang="en-GB" sz="12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[unit]</a:t>
            </a:r>
          </a:p>
        </p:txBody>
      </p:sp>
      <p:sp>
        <p:nvSpPr>
          <p:cNvPr id="56" name="TextBox 55">
            <a:extLst>
              <a:ext uri="{FF2B5EF4-FFF2-40B4-BE49-F238E27FC236}">
                <a16:creationId xmlns:a16="http://schemas.microsoft.com/office/drawing/2014/main" id="{199D25DF-1F1F-5640-8C9C-F4F9829BB74F}"/>
              </a:ext>
            </a:extLst>
          </p:cNvPr>
          <p:cNvSpPr txBox="1"/>
          <p:nvPr/>
        </p:nvSpPr>
        <p:spPr>
          <a:xfrm>
            <a:off x="8106032" y="1491837"/>
            <a:ext cx="3535105"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mn-cs"/>
              </a:rPr>
              <a:t>[Key takeaways on market growth]</a:t>
            </a:r>
          </a:p>
        </p:txBody>
      </p:sp>
      <p:cxnSp>
        <p:nvCxnSpPr>
          <p:cNvPr id="57" name="Straight Connector 56">
            <a:extLst>
              <a:ext uri="{FF2B5EF4-FFF2-40B4-BE49-F238E27FC236}">
                <a16:creationId xmlns:a16="http://schemas.microsoft.com/office/drawing/2014/main" id="{003F6B1D-F2F6-A847-A3C0-99F92327927D}"/>
              </a:ext>
            </a:extLst>
          </p:cNvPr>
          <p:cNvCxnSpPr>
            <a:cxnSpLocks/>
          </p:cNvCxnSpPr>
          <p:nvPr/>
        </p:nvCxnSpPr>
        <p:spPr>
          <a:xfrm>
            <a:off x="7997639" y="1657350"/>
            <a:ext cx="1" cy="4500033"/>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05E8AA8-8C0B-3943-A298-6B4CEA2970BB}"/>
              </a:ext>
            </a:extLst>
          </p:cNvPr>
          <p:cNvSpPr txBox="1"/>
          <p:nvPr/>
        </p:nvSpPr>
        <p:spPr>
          <a:xfrm>
            <a:off x="8240476" y="2551261"/>
            <a:ext cx="3400660"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mn-cs"/>
              </a:rPr>
              <a:t>[qualitative: short description and most important takeaways, e.g. reason for decrease]</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mn-cs"/>
              </a:rPr>
              <a:t>[qualitative: 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mn-cs"/>
              </a:rPr>
              <a:t>[qualitative: short description and most important takeaways]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mn-cs"/>
              </a:rPr>
              <a:t>…</a:t>
            </a:r>
          </a:p>
        </p:txBody>
      </p:sp>
      <p:cxnSp>
        <p:nvCxnSpPr>
          <p:cNvPr id="59" name="Straight Connector 58">
            <a:extLst>
              <a:ext uri="{FF2B5EF4-FFF2-40B4-BE49-F238E27FC236}">
                <a16:creationId xmlns:a16="http://schemas.microsoft.com/office/drawing/2014/main" id="{66EF934F-9500-D640-9E19-D41276733EEC}"/>
              </a:ext>
            </a:extLst>
          </p:cNvPr>
          <p:cNvCxnSpPr>
            <a:cxnSpLocks/>
          </p:cNvCxnSpPr>
          <p:nvPr/>
        </p:nvCxnSpPr>
        <p:spPr>
          <a:xfrm>
            <a:off x="8106032" y="2292428"/>
            <a:ext cx="35351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Google Shape;23;p40">
            <a:extLst>
              <a:ext uri="{FF2B5EF4-FFF2-40B4-BE49-F238E27FC236}">
                <a16:creationId xmlns:a16="http://schemas.microsoft.com/office/drawing/2014/main" id="{ADAC847D-F7A4-DFE5-13A2-E35240BCF47E}"/>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25</a:t>
            </a:fld>
            <a:endParaRPr/>
          </a:p>
        </p:txBody>
      </p:sp>
    </p:spTree>
    <p:extLst>
      <p:ext uri="{BB962C8B-B14F-4D97-AF65-F5344CB8AC3E}">
        <p14:creationId xmlns:p14="http://schemas.microsoft.com/office/powerpoint/2010/main" val="299076924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9B4A8601-E95F-8954-5E2C-09ACE3E70287}"/>
              </a:ext>
            </a:extLst>
          </p:cNvPr>
          <p:cNvSpPr/>
          <p:nvPr/>
        </p:nvSpPr>
        <p:spPr>
          <a:xfrm>
            <a:off x="467806" y="1980130"/>
            <a:ext cx="900000" cy="90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F1D274C-106F-1B10-321C-A7495A02B7F3}"/>
              </a:ext>
            </a:extLst>
          </p:cNvPr>
          <p:cNvSpPr/>
          <p:nvPr/>
        </p:nvSpPr>
        <p:spPr>
          <a:xfrm>
            <a:off x="467806" y="3369841"/>
            <a:ext cx="900000" cy="90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C1A360D-C4F1-AFB1-D6C1-0136F3A425DA}"/>
              </a:ext>
            </a:extLst>
          </p:cNvPr>
          <p:cNvSpPr/>
          <p:nvPr/>
        </p:nvSpPr>
        <p:spPr>
          <a:xfrm>
            <a:off x="467806" y="4759552"/>
            <a:ext cx="900000" cy="90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05C8BA2-57E6-26B7-D789-ACCFF3FD44C9}"/>
              </a:ext>
            </a:extLst>
          </p:cNvPr>
          <p:cNvSpPr>
            <a:spLocks noGrp="1"/>
          </p:cNvSpPr>
          <p:nvPr>
            <p:ph type="title"/>
          </p:nvPr>
        </p:nvSpPr>
        <p:spPr>
          <a:xfrm>
            <a:off x="467806" y="365126"/>
            <a:ext cx="11173331" cy="811212"/>
          </a:xfrm>
        </p:spPr>
        <p:txBody>
          <a:bodyPr/>
          <a:lstStyle/>
          <a:p>
            <a:r>
              <a:rPr lang="en-GB"/>
              <a:t>II. Key considerations on planning and sequencing</a:t>
            </a:r>
            <a:endParaRPr lang="en-US"/>
          </a:p>
        </p:txBody>
      </p:sp>
      <p:sp>
        <p:nvSpPr>
          <p:cNvPr id="2" name="Slide Number Placeholder 1">
            <a:extLst>
              <a:ext uri="{FF2B5EF4-FFF2-40B4-BE49-F238E27FC236}">
                <a16:creationId xmlns:a16="http://schemas.microsoft.com/office/drawing/2014/main" id="{1F7FD852-F356-EB99-F3EA-E51011F15785}"/>
              </a:ext>
            </a:extLst>
          </p:cNvPr>
          <p:cNvSpPr>
            <a:spLocks noGrp="1"/>
          </p:cNvSpPr>
          <p:nvPr>
            <p:ph type="sldNum" idx="12"/>
          </p:nvPr>
        </p:nvSpPr>
        <p:spPr/>
        <p:txBody>
          <a:bodyPr/>
          <a:lstStyle/>
          <a:p>
            <a:fld id="{1F24DAD8-0A8D-144F-AE7C-C0F3CF879725}" type="slidenum">
              <a:rPr lang="en-US" smtClean="0"/>
              <a:pPr/>
              <a:t>250</a:t>
            </a:fld>
            <a:endParaRPr lang="en-US">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E4CD1D9-3153-9D89-32CB-C5FDFAE1A38C}"/>
              </a:ext>
            </a:extLst>
          </p:cNvPr>
          <p:cNvSpPr txBox="1">
            <a:spLocks/>
          </p:cNvSpPr>
          <p:nvPr/>
        </p:nvSpPr>
        <p:spPr>
          <a:xfrm>
            <a:off x="1473200" y="2079130"/>
            <a:ext cx="6662271" cy="702000"/>
          </a:xfrm>
          <a:prstGeom prst="rect">
            <a:avLst/>
          </a:prstGeom>
        </p:spPr>
        <p:txBody>
          <a:bodyPr vert="horz" wrap="square" lIns="0" tIns="0" rIns="0" bIns="0" rtlCol="0" anchor="ctr">
            <a:noAutofit/>
          </a:bodyPr>
          <a:lstStyle>
            <a:lvl1pPr marL="270000" lvl="0" indent="-270000">
              <a:lnSpc>
                <a:spcPct val="100000"/>
              </a:lnSpc>
              <a:spcBef>
                <a:spcPts val="300"/>
              </a:spcBef>
              <a:spcAft>
                <a:spcPts val="600"/>
              </a:spcAft>
              <a:buFont typeface="Arial" panose="020B0604020202020204" pitchFamily="34" charset="0"/>
              <a:buChar char="•"/>
              <a:defRPr sz="2000">
                <a:solidFill>
                  <a:schemeClr val="tx2"/>
                </a:solidFill>
              </a:defRPr>
            </a:lvl1pPr>
            <a:lvl2pPr marL="540000" lvl="1" indent="-270000">
              <a:lnSpc>
                <a:spcPct val="100000"/>
              </a:lnSpc>
              <a:spcBef>
                <a:spcPts val="300"/>
              </a:spcBef>
              <a:spcAft>
                <a:spcPts val="600"/>
              </a:spcAft>
              <a:buFont typeface="Arial" panose="020B0604020202020204" pitchFamily="34" charset="0"/>
              <a:buChar char="•"/>
              <a:defRPr sz="2000">
                <a:solidFill>
                  <a:schemeClr val="tx2"/>
                </a:solidFill>
              </a:defRPr>
            </a:lvl2pPr>
            <a:lvl3pPr marL="810000" lvl="2" indent="-270000">
              <a:lnSpc>
                <a:spcPct val="100000"/>
              </a:lnSpc>
              <a:spcBef>
                <a:spcPts val="300"/>
              </a:spcBef>
              <a:spcAft>
                <a:spcPts val="600"/>
              </a:spcAft>
              <a:buFont typeface="Arial" panose="020B0604020202020204" pitchFamily="34" charset="0"/>
              <a:buChar char="•"/>
              <a:defRPr sz="2000">
                <a:solidFill>
                  <a:schemeClr val="tx2"/>
                </a:solidFill>
              </a:defRPr>
            </a:lvl3pPr>
            <a:lvl4pPr marL="0" lvl="3" indent="0">
              <a:lnSpc>
                <a:spcPct val="100000"/>
              </a:lnSpc>
              <a:spcBef>
                <a:spcPts val="1200"/>
              </a:spcBef>
              <a:spcAft>
                <a:spcPts val="1200"/>
              </a:spcAft>
              <a:buFont typeface="Arial" panose="020B0604020202020204" pitchFamily="34" charset="0"/>
              <a:buChar char="​"/>
              <a:defRPr sz="2000" b="1">
                <a:solidFill>
                  <a:schemeClr val="tx2"/>
                </a:solidFill>
              </a:defRPr>
            </a:lvl4pPr>
            <a:lvl5pPr marL="0" lvl="4" indent="0">
              <a:lnSpc>
                <a:spcPct val="100000"/>
              </a:lnSpc>
              <a:spcBef>
                <a:spcPts val="300"/>
              </a:spcBef>
              <a:spcAft>
                <a:spcPts val="600"/>
              </a:spcAft>
              <a:buFont typeface="Arial" panose="020B0604020202020204" pitchFamily="34" charset="0"/>
              <a:buChar char="​"/>
              <a:tabLst/>
              <a:defRPr sz="2000">
                <a:solidFill>
                  <a:schemeClr val="tx2"/>
                </a:solidFill>
              </a:defRPr>
            </a:lvl5pPr>
            <a:lvl6pPr marL="0" lvl="5" indent="0">
              <a:lnSpc>
                <a:spcPct val="100000"/>
              </a:lnSpc>
              <a:spcBef>
                <a:spcPts val="1200"/>
              </a:spcBef>
              <a:spcAft>
                <a:spcPts val="1200"/>
              </a:spcAft>
              <a:buFont typeface="Arial" panose="020B0604020202020204" pitchFamily="34" charset="0"/>
              <a:buChar char="​"/>
              <a:defRPr sz="1000" b="1">
                <a:solidFill>
                  <a:schemeClr val="tx2"/>
                </a:solidFill>
              </a:defRPr>
            </a:lvl6pPr>
            <a:lvl7pPr marL="0" lvl="6" indent="0">
              <a:lnSpc>
                <a:spcPct val="100000"/>
              </a:lnSpc>
              <a:spcBef>
                <a:spcPts val="300"/>
              </a:spcBef>
              <a:spcAft>
                <a:spcPts val="600"/>
              </a:spcAft>
              <a:buFont typeface="Arial" panose="020B0604020202020204" pitchFamily="34" charset="0"/>
              <a:buChar char="​"/>
              <a:defRPr sz="1000" b="0" baseline="0">
                <a:solidFill>
                  <a:schemeClr val="tx2"/>
                </a:solidFill>
              </a:defRPr>
            </a:lvl7pPr>
            <a:lvl8pPr marL="180000" lvl="7" indent="-180000">
              <a:lnSpc>
                <a:spcPct val="100000"/>
              </a:lnSpc>
              <a:spcBef>
                <a:spcPts val="300"/>
              </a:spcBef>
              <a:spcAft>
                <a:spcPts val="600"/>
              </a:spcAft>
              <a:buFont typeface="Arial" panose="020B0604020202020204" pitchFamily="34" charset="0"/>
              <a:buChar char="•"/>
              <a:defRPr sz="1000">
                <a:solidFill>
                  <a:schemeClr val="tx2"/>
                </a:solidFill>
              </a:defRPr>
            </a:lvl8pPr>
            <a:lvl9pPr marL="0" lvl="8" indent="0">
              <a:lnSpc>
                <a:spcPct val="100000"/>
              </a:lnSpc>
              <a:spcBef>
                <a:spcPts val="0"/>
              </a:spcBef>
              <a:spcAft>
                <a:spcPts val="1200"/>
              </a:spcAft>
              <a:buFont typeface="Arial" panose="020B0604020202020204" pitchFamily="34" charset="0"/>
              <a:buChar char="​"/>
              <a:defRPr sz="4400" baseline="0">
                <a:solidFill>
                  <a:schemeClr val="tx2"/>
                </a:solidFill>
              </a:defRPr>
            </a:lvl9pPr>
          </a:lstStyle>
          <a:p>
            <a:pPr marL="0" marR="0" lvl="0" indent="0" algn="l" defTabSz="914400" rtl="0" eaLnBrk="1" fontAlgn="auto" latinLnBrk="0" hangingPunct="1">
              <a:lnSpc>
                <a:spcPct val="100000"/>
              </a:lnSpc>
              <a:spcBef>
                <a:spcPts val="30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Pilot to learn in one selected country per option </a:t>
            </a:r>
            <a:r>
              <a:rPr kumimoji="0" lang="en-GB" sz="16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to ensure a first wave of learnings before rolling out to other markets. Once pilots are completed, solutions can be scaled across multiple markets in parallel.</a:t>
            </a:r>
          </a:p>
        </p:txBody>
      </p:sp>
      <p:sp>
        <p:nvSpPr>
          <p:cNvPr id="5" name="TextBox 4">
            <a:extLst>
              <a:ext uri="{FF2B5EF4-FFF2-40B4-BE49-F238E27FC236}">
                <a16:creationId xmlns:a16="http://schemas.microsoft.com/office/drawing/2014/main" id="{1DE58AC9-8763-09D7-ABBA-90C04FEB6113}"/>
              </a:ext>
            </a:extLst>
          </p:cNvPr>
          <p:cNvSpPr txBox="1">
            <a:spLocks/>
          </p:cNvSpPr>
          <p:nvPr/>
        </p:nvSpPr>
        <p:spPr>
          <a:xfrm>
            <a:off x="1473200" y="3468841"/>
            <a:ext cx="6662271" cy="702000"/>
          </a:xfrm>
          <a:prstGeom prst="rect">
            <a:avLst/>
          </a:prstGeom>
        </p:spPr>
        <p:txBody>
          <a:bodyPr vert="horz" wrap="square" lIns="0" tIns="0" rIns="0" bIns="0" rtlCol="0" anchor="ctr">
            <a:noAutofit/>
          </a:bodyPr>
          <a:lstStyle>
            <a:lvl1pPr marL="270000" lvl="0" indent="-270000">
              <a:lnSpc>
                <a:spcPct val="100000"/>
              </a:lnSpc>
              <a:spcBef>
                <a:spcPts val="300"/>
              </a:spcBef>
              <a:spcAft>
                <a:spcPts val="600"/>
              </a:spcAft>
              <a:buFont typeface="Arial" panose="020B0604020202020204" pitchFamily="34" charset="0"/>
              <a:buChar char="•"/>
              <a:defRPr sz="2000">
                <a:solidFill>
                  <a:schemeClr val="tx2"/>
                </a:solidFill>
              </a:defRPr>
            </a:lvl1pPr>
            <a:lvl2pPr marL="540000" lvl="1" indent="-270000">
              <a:lnSpc>
                <a:spcPct val="100000"/>
              </a:lnSpc>
              <a:spcBef>
                <a:spcPts val="300"/>
              </a:spcBef>
              <a:spcAft>
                <a:spcPts val="600"/>
              </a:spcAft>
              <a:buFont typeface="Arial" panose="020B0604020202020204" pitchFamily="34" charset="0"/>
              <a:buChar char="•"/>
              <a:defRPr sz="2000">
                <a:solidFill>
                  <a:schemeClr val="tx2"/>
                </a:solidFill>
              </a:defRPr>
            </a:lvl2pPr>
            <a:lvl3pPr marL="810000" lvl="2" indent="-270000">
              <a:lnSpc>
                <a:spcPct val="100000"/>
              </a:lnSpc>
              <a:spcBef>
                <a:spcPts val="300"/>
              </a:spcBef>
              <a:spcAft>
                <a:spcPts val="600"/>
              </a:spcAft>
              <a:buFont typeface="Arial" panose="020B0604020202020204" pitchFamily="34" charset="0"/>
              <a:buChar char="•"/>
              <a:defRPr sz="2000">
                <a:solidFill>
                  <a:schemeClr val="tx2"/>
                </a:solidFill>
              </a:defRPr>
            </a:lvl3pPr>
            <a:lvl4pPr marL="0" lvl="3" indent="0">
              <a:lnSpc>
                <a:spcPct val="100000"/>
              </a:lnSpc>
              <a:spcBef>
                <a:spcPts val="1200"/>
              </a:spcBef>
              <a:spcAft>
                <a:spcPts val="1200"/>
              </a:spcAft>
              <a:buFont typeface="Arial" panose="020B0604020202020204" pitchFamily="34" charset="0"/>
              <a:buChar char="​"/>
              <a:defRPr sz="2000" b="1">
                <a:solidFill>
                  <a:schemeClr val="tx2"/>
                </a:solidFill>
              </a:defRPr>
            </a:lvl4pPr>
            <a:lvl5pPr marL="0" lvl="4" indent="0">
              <a:lnSpc>
                <a:spcPct val="100000"/>
              </a:lnSpc>
              <a:spcBef>
                <a:spcPts val="300"/>
              </a:spcBef>
              <a:spcAft>
                <a:spcPts val="600"/>
              </a:spcAft>
              <a:buFont typeface="Arial" panose="020B0604020202020204" pitchFamily="34" charset="0"/>
              <a:buChar char="​"/>
              <a:tabLst/>
              <a:defRPr sz="2000">
                <a:solidFill>
                  <a:schemeClr val="tx2"/>
                </a:solidFill>
              </a:defRPr>
            </a:lvl5pPr>
            <a:lvl6pPr marL="0" lvl="5" indent="0">
              <a:lnSpc>
                <a:spcPct val="100000"/>
              </a:lnSpc>
              <a:spcBef>
                <a:spcPts val="1200"/>
              </a:spcBef>
              <a:spcAft>
                <a:spcPts val="1200"/>
              </a:spcAft>
              <a:buFont typeface="Arial" panose="020B0604020202020204" pitchFamily="34" charset="0"/>
              <a:buChar char="​"/>
              <a:defRPr sz="1000" b="1">
                <a:solidFill>
                  <a:schemeClr val="tx2"/>
                </a:solidFill>
              </a:defRPr>
            </a:lvl6pPr>
            <a:lvl7pPr marL="0" lvl="6" indent="0">
              <a:lnSpc>
                <a:spcPct val="100000"/>
              </a:lnSpc>
              <a:spcBef>
                <a:spcPts val="300"/>
              </a:spcBef>
              <a:spcAft>
                <a:spcPts val="600"/>
              </a:spcAft>
              <a:buFont typeface="Arial" panose="020B0604020202020204" pitchFamily="34" charset="0"/>
              <a:buChar char="​"/>
              <a:defRPr sz="1000" b="0" baseline="0">
                <a:solidFill>
                  <a:schemeClr val="tx2"/>
                </a:solidFill>
              </a:defRPr>
            </a:lvl7pPr>
            <a:lvl8pPr marL="180000" lvl="7" indent="-180000">
              <a:lnSpc>
                <a:spcPct val="100000"/>
              </a:lnSpc>
              <a:spcBef>
                <a:spcPts val="300"/>
              </a:spcBef>
              <a:spcAft>
                <a:spcPts val="600"/>
              </a:spcAft>
              <a:buFont typeface="Arial" panose="020B0604020202020204" pitchFamily="34" charset="0"/>
              <a:buChar char="•"/>
              <a:defRPr sz="1000">
                <a:solidFill>
                  <a:schemeClr val="tx2"/>
                </a:solidFill>
              </a:defRPr>
            </a:lvl8pPr>
            <a:lvl9pPr marL="0" lvl="8" indent="0">
              <a:lnSpc>
                <a:spcPct val="100000"/>
              </a:lnSpc>
              <a:spcBef>
                <a:spcPts val="0"/>
              </a:spcBef>
              <a:spcAft>
                <a:spcPts val="1200"/>
              </a:spcAft>
              <a:buFont typeface="Arial" panose="020B0604020202020204" pitchFamily="34" charset="0"/>
              <a:buChar char="​"/>
              <a:defRPr sz="4400" baseline="0">
                <a:solidFill>
                  <a:schemeClr val="tx2"/>
                </a:solidFill>
              </a:defRPr>
            </a:lvl9pPr>
          </a:lstStyle>
          <a:p>
            <a:pPr marL="0" marR="0" lvl="0" indent="0" algn="l" defTabSz="914400" rtl="0" eaLnBrk="1" fontAlgn="auto" latinLnBrk="0" hangingPunct="1">
              <a:lnSpc>
                <a:spcPct val="100000"/>
              </a:lnSpc>
              <a:spcBef>
                <a:spcPts val="30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Start discussions early with potential partners </a:t>
            </a:r>
            <a:r>
              <a:rPr kumimoji="0" lang="en-GB" sz="16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as partners’ timelines might be long and their readiness-to-begin tends to always be less ready than first estimated.</a:t>
            </a:r>
          </a:p>
        </p:txBody>
      </p:sp>
      <p:sp>
        <p:nvSpPr>
          <p:cNvPr id="6" name="TextBox 5">
            <a:extLst>
              <a:ext uri="{FF2B5EF4-FFF2-40B4-BE49-F238E27FC236}">
                <a16:creationId xmlns:a16="http://schemas.microsoft.com/office/drawing/2014/main" id="{9E32A977-A3F3-C41E-7A82-6D63845FC921}"/>
              </a:ext>
            </a:extLst>
          </p:cNvPr>
          <p:cNvSpPr txBox="1">
            <a:spLocks/>
          </p:cNvSpPr>
          <p:nvPr/>
        </p:nvSpPr>
        <p:spPr>
          <a:xfrm>
            <a:off x="1473200" y="4858552"/>
            <a:ext cx="6662271" cy="702000"/>
          </a:xfrm>
          <a:prstGeom prst="rect">
            <a:avLst/>
          </a:prstGeom>
        </p:spPr>
        <p:txBody>
          <a:bodyPr vert="horz" wrap="square" lIns="0" tIns="0" rIns="0" bIns="0" rtlCol="0" anchor="ctr">
            <a:noAutofit/>
          </a:bodyPr>
          <a:lstStyle>
            <a:lvl1pPr marL="270000" lvl="0" indent="-270000">
              <a:lnSpc>
                <a:spcPct val="100000"/>
              </a:lnSpc>
              <a:spcBef>
                <a:spcPts val="300"/>
              </a:spcBef>
              <a:spcAft>
                <a:spcPts val="600"/>
              </a:spcAft>
              <a:buFont typeface="Arial" panose="020B0604020202020204" pitchFamily="34" charset="0"/>
              <a:buChar char="•"/>
              <a:defRPr sz="2000">
                <a:solidFill>
                  <a:schemeClr val="tx2"/>
                </a:solidFill>
              </a:defRPr>
            </a:lvl1pPr>
            <a:lvl2pPr marL="540000" lvl="1" indent="-270000">
              <a:lnSpc>
                <a:spcPct val="100000"/>
              </a:lnSpc>
              <a:spcBef>
                <a:spcPts val="300"/>
              </a:spcBef>
              <a:spcAft>
                <a:spcPts val="600"/>
              </a:spcAft>
              <a:buFont typeface="Arial" panose="020B0604020202020204" pitchFamily="34" charset="0"/>
              <a:buChar char="•"/>
              <a:defRPr sz="2000">
                <a:solidFill>
                  <a:schemeClr val="tx2"/>
                </a:solidFill>
              </a:defRPr>
            </a:lvl2pPr>
            <a:lvl3pPr marL="810000" lvl="2" indent="-270000">
              <a:lnSpc>
                <a:spcPct val="100000"/>
              </a:lnSpc>
              <a:spcBef>
                <a:spcPts val="300"/>
              </a:spcBef>
              <a:spcAft>
                <a:spcPts val="600"/>
              </a:spcAft>
              <a:buFont typeface="Arial" panose="020B0604020202020204" pitchFamily="34" charset="0"/>
              <a:buChar char="•"/>
              <a:defRPr sz="2000">
                <a:solidFill>
                  <a:schemeClr val="tx2"/>
                </a:solidFill>
              </a:defRPr>
            </a:lvl3pPr>
            <a:lvl4pPr marL="0" lvl="3" indent="0">
              <a:lnSpc>
                <a:spcPct val="100000"/>
              </a:lnSpc>
              <a:spcBef>
                <a:spcPts val="1200"/>
              </a:spcBef>
              <a:spcAft>
                <a:spcPts val="1200"/>
              </a:spcAft>
              <a:buFont typeface="Arial" panose="020B0604020202020204" pitchFamily="34" charset="0"/>
              <a:buChar char="​"/>
              <a:defRPr sz="2000" b="1">
                <a:solidFill>
                  <a:schemeClr val="tx2"/>
                </a:solidFill>
              </a:defRPr>
            </a:lvl4pPr>
            <a:lvl5pPr marL="0" lvl="4" indent="0">
              <a:lnSpc>
                <a:spcPct val="100000"/>
              </a:lnSpc>
              <a:spcBef>
                <a:spcPts val="300"/>
              </a:spcBef>
              <a:spcAft>
                <a:spcPts val="600"/>
              </a:spcAft>
              <a:buFont typeface="Arial" panose="020B0604020202020204" pitchFamily="34" charset="0"/>
              <a:buChar char="​"/>
              <a:tabLst/>
              <a:defRPr sz="2000">
                <a:solidFill>
                  <a:schemeClr val="tx2"/>
                </a:solidFill>
              </a:defRPr>
            </a:lvl5pPr>
            <a:lvl6pPr marL="0" lvl="5" indent="0">
              <a:lnSpc>
                <a:spcPct val="100000"/>
              </a:lnSpc>
              <a:spcBef>
                <a:spcPts val="1200"/>
              </a:spcBef>
              <a:spcAft>
                <a:spcPts val="1200"/>
              </a:spcAft>
              <a:buFont typeface="Arial" panose="020B0604020202020204" pitchFamily="34" charset="0"/>
              <a:buChar char="​"/>
              <a:defRPr sz="1000" b="1">
                <a:solidFill>
                  <a:schemeClr val="tx2"/>
                </a:solidFill>
              </a:defRPr>
            </a:lvl6pPr>
            <a:lvl7pPr marL="0" lvl="6" indent="0">
              <a:lnSpc>
                <a:spcPct val="100000"/>
              </a:lnSpc>
              <a:spcBef>
                <a:spcPts val="300"/>
              </a:spcBef>
              <a:spcAft>
                <a:spcPts val="600"/>
              </a:spcAft>
              <a:buFont typeface="Arial" panose="020B0604020202020204" pitchFamily="34" charset="0"/>
              <a:buChar char="​"/>
              <a:defRPr sz="1000" b="0" baseline="0">
                <a:solidFill>
                  <a:schemeClr val="tx2"/>
                </a:solidFill>
              </a:defRPr>
            </a:lvl7pPr>
            <a:lvl8pPr marL="180000" lvl="7" indent="-180000">
              <a:lnSpc>
                <a:spcPct val="100000"/>
              </a:lnSpc>
              <a:spcBef>
                <a:spcPts val="300"/>
              </a:spcBef>
              <a:spcAft>
                <a:spcPts val="600"/>
              </a:spcAft>
              <a:buFont typeface="Arial" panose="020B0604020202020204" pitchFamily="34" charset="0"/>
              <a:buChar char="•"/>
              <a:defRPr sz="1000">
                <a:solidFill>
                  <a:schemeClr val="tx2"/>
                </a:solidFill>
              </a:defRPr>
            </a:lvl8pPr>
            <a:lvl9pPr marL="0" lvl="8" indent="0">
              <a:lnSpc>
                <a:spcPct val="100000"/>
              </a:lnSpc>
              <a:spcBef>
                <a:spcPts val="0"/>
              </a:spcBef>
              <a:spcAft>
                <a:spcPts val="1200"/>
              </a:spcAft>
              <a:buFont typeface="Arial" panose="020B0604020202020204" pitchFamily="34" charset="0"/>
              <a:buChar char="​"/>
              <a:defRPr sz="4400" baseline="0">
                <a:solidFill>
                  <a:schemeClr val="tx2"/>
                </a:solidFill>
              </a:defRPr>
            </a:lvl9pPr>
          </a:lstStyle>
          <a:p>
            <a:pPr marL="0" marR="0" lvl="0" indent="0" algn="l" defTabSz="914400" rtl="0" eaLnBrk="1" fontAlgn="auto" latinLnBrk="0" hangingPunct="1">
              <a:lnSpc>
                <a:spcPct val="100000"/>
              </a:lnSpc>
              <a:spcBef>
                <a:spcPts val="30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Prioritize focus and resources on countries with the highest value add ([sanitized]) </a:t>
            </a:r>
            <a:r>
              <a:rPr kumimoji="0" lang="en-GB" sz="16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if multiple countries are ready to start simultaneously.</a:t>
            </a:r>
          </a:p>
        </p:txBody>
      </p:sp>
      <p:pic>
        <p:nvPicPr>
          <p:cNvPr id="10" name="CustomIcon">
            <a:extLst>
              <a:ext uri="{FF2B5EF4-FFF2-40B4-BE49-F238E27FC236}">
                <a16:creationId xmlns:a16="http://schemas.microsoft.com/office/drawing/2014/main" id="{77D320E2-9054-9BA0-A9E8-45958FFAAA04}"/>
              </a:ext>
            </a:extLst>
          </p:cNvPr>
          <p:cNvPicPr>
            <a:picLocks noChangeAspect="1"/>
          </p:cNvPicPr>
          <p:nvPr>
            <p:custDataLst>
              <p:tags r:id="rId1"/>
            </p:custDataLst>
          </p:nvPr>
        </p:nvPicPr>
        <p:blipFill>
          <a:blip r:embed="rId6">
            <a:extLst>
              <a:ext uri="{96DAC541-7B7A-43D3-8B79-37D633B846F1}">
                <asvg:svgBlip xmlns:asvg="http://schemas.microsoft.com/office/drawing/2016/SVG/main" r:embed="rId7"/>
              </a:ext>
            </a:extLst>
          </a:blip>
          <a:stretch>
            <a:fillRect/>
          </a:stretch>
        </p:blipFill>
        <p:spPr>
          <a:xfrm>
            <a:off x="689206" y="3591241"/>
            <a:ext cx="457200" cy="457200"/>
          </a:xfrm>
          <a:prstGeom prst="rect">
            <a:avLst/>
          </a:prstGeom>
        </p:spPr>
      </p:pic>
      <p:pic>
        <p:nvPicPr>
          <p:cNvPr id="11" name="CustomIcon">
            <a:extLst>
              <a:ext uri="{FF2B5EF4-FFF2-40B4-BE49-F238E27FC236}">
                <a16:creationId xmlns:a16="http://schemas.microsoft.com/office/drawing/2014/main" id="{AD008094-F595-0BFA-D52A-9BF629B6A24E}"/>
              </a:ext>
            </a:extLst>
          </p:cNvPr>
          <p:cNvPicPr>
            <a:picLocks noChangeAspect="1"/>
          </p:cNvPicPr>
          <p:nvPr>
            <p:custDataLst>
              <p:tags r:id="rId2"/>
            </p:custDataLst>
          </p:nvPr>
        </p:nvPicPr>
        <p:blipFill>
          <a:blip r:embed="rId8">
            <a:extLst>
              <a:ext uri="{96DAC541-7B7A-43D3-8B79-37D633B846F1}">
                <asvg:svgBlip xmlns:asvg="http://schemas.microsoft.com/office/drawing/2016/SVG/main" r:embed="rId9"/>
              </a:ext>
            </a:extLst>
          </a:blip>
          <a:stretch>
            <a:fillRect/>
          </a:stretch>
        </p:blipFill>
        <p:spPr>
          <a:xfrm>
            <a:off x="689206" y="2201530"/>
            <a:ext cx="457200" cy="457200"/>
          </a:xfrm>
          <a:prstGeom prst="rect">
            <a:avLst/>
          </a:prstGeom>
        </p:spPr>
      </p:pic>
      <p:pic>
        <p:nvPicPr>
          <p:cNvPr id="12" name="CustomIcon">
            <a:extLst>
              <a:ext uri="{FF2B5EF4-FFF2-40B4-BE49-F238E27FC236}">
                <a16:creationId xmlns:a16="http://schemas.microsoft.com/office/drawing/2014/main" id="{5B7FF629-A7B2-7D09-428B-C6E36E0E34DC}"/>
              </a:ext>
            </a:extLst>
          </p:cNvPr>
          <p:cNvPicPr>
            <a:picLocks noChangeAspect="1"/>
          </p:cNvPicPr>
          <p:nvPr>
            <p:custDataLst>
              <p:tags r:id="rId3"/>
            </p:custDataLst>
          </p:nvPr>
        </p:nvPicPr>
        <p:blipFill>
          <a:blip r:embed="rId10">
            <a:extLst>
              <a:ext uri="{96DAC541-7B7A-43D3-8B79-37D633B846F1}">
                <asvg:svgBlip xmlns:asvg="http://schemas.microsoft.com/office/drawing/2016/SVG/main" r:embed="rId11"/>
              </a:ext>
            </a:extLst>
          </a:blip>
          <a:stretch>
            <a:fillRect/>
          </a:stretch>
        </p:blipFill>
        <p:spPr>
          <a:xfrm>
            <a:off x="689206" y="4980952"/>
            <a:ext cx="457200" cy="457200"/>
          </a:xfrm>
          <a:prstGeom prst="rect">
            <a:avLst/>
          </a:prstGeom>
        </p:spPr>
      </p:pic>
      <p:sp>
        <p:nvSpPr>
          <p:cNvPr id="14" name="Rectangle 13">
            <a:extLst>
              <a:ext uri="{FF2B5EF4-FFF2-40B4-BE49-F238E27FC236}">
                <a16:creationId xmlns:a16="http://schemas.microsoft.com/office/drawing/2014/main" id="{F6689B3C-578C-D92E-6500-455189FCE82A}"/>
              </a:ext>
            </a:extLst>
          </p:cNvPr>
          <p:cNvSpPr/>
          <p:nvPr/>
        </p:nvSpPr>
        <p:spPr>
          <a:xfrm>
            <a:off x="8795208" y="1980130"/>
            <a:ext cx="2845929" cy="38415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r>
              <a:rPr lang="en-US" b="1">
                <a:solidFill>
                  <a:schemeClr val="tx2">
                    <a:lumMod val="10000"/>
                  </a:schemeClr>
                </a:solidFill>
                <a:latin typeface="Arial" panose="020B0604020202020204" pitchFamily="34" charset="0"/>
                <a:cs typeface="Arial" panose="020B0604020202020204" pitchFamily="34" charset="0"/>
              </a:rPr>
              <a:t>Key considerations:</a:t>
            </a:r>
          </a:p>
          <a:p>
            <a:endParaRPr lang="en-US" b="1">
              <a:solidFill>
                <a:schemeClr val="tx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solidFill>
                  <a:schemeClr val="tx2">
                    <a:lumMod val="10000"/>
                  </a:schemeClr>
                </a:solidFill>
                <a:latin typeface="Arial" panose="020B0604020202020204" pitchFamily="34" charset="0"/>
                <a:cs typeface="Arial" panose="020B0604020202020204" pitchFamily="34" charset="0"/>
              </a:rPr>
              <a:t>Roadmap and planning to build an ecosystem are highly dependent on availability and pace of local partners.</a:t>
            </a:r>
            <a:br>
              <a:rPr lang="en-US">
                <a:solidFill>
                  <a:schemeClr val="tx2">
                    <a:lumMod val="10000"/>
                  </a:schemeClr>
                </a:solidFill>
                <a:latin typeface="Arial" panose="020B0604020202020204" pitchFamily="34" charset="0"/>
                <a:cs typeface="Arial" panose="020B0604020202020204" pitchFamily="34" charset="0"/>
              </a:rPr>
            </a:br>
            <a:endParaRPr lang="en-US">
              <a:solidFill>
                <a:schemeClr val="tx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solidFill>
                  <a:schemeClr val="tx2">
                    <a:lumMod val="10000"/>
                  </a:schemeClr>
                </a:solidFill>
                <a:latin typeface="Arial" panose="020B0604020202020204" pitchFamily="34" charset="0"/>
                <a:cs typeface="Arial" panose="020B0604020202020204" pitchFamily="34" charset="0"/>
              </a:rPr>
              <a:t>[Sanitized consideration]</a:t>
            </a:r>
          </a:p>
          <a:p>
            <a:pPr marL="285750" indent="-285750">
              <a:buFont typeface="Arial" panose="020B0604020202020204" pitchFamily="34" charset="0"/>
              <a:buChar char="•"/>
            </a:pPr>
            <a:endParaRPr lang="en-US">
              <a:solidFill>
                <a:schemeClr val="tx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solidFill>
                  <a:schemeClr val="tx2">
                    <a:lumMod val="10000"/>
                  </a:schemeClr>
                </a:solidFill>
                <a:latin typeface="Arial" panose="020B0604020202020204" pitchFamily="34" charset="0"/>
                <a:cs typeface="Arial" panose="020B0604020202020204" pitchFamily="34" charset="0"/>
              </a:rPr>
              <a:t>Proposed timelines are expected to change and will need to be updated keeping key considerations in mind.</a:t>
            </a:r>
          </a:p>
          <a:p>
            <a:pPr marL="285750" indent="-285750">
              <a:buFont typeface="Arial" panose="020B0604020202020204" pitchFamily="34" charset="0"/>
              <a:buChar char="•"/>
            </a:pPr>
            <a:endParaRPr lang="en-US">
              <a:solidFill>
                <a:schemeClr val="tx2">
                  <a:lumMod val="1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b="1">
              <a:solidFill>
                <a:schemeClr val="tx2">
                  <a:lumMod val="10000"/>
                </a:schemeClr>
              </a:solidFill>
              <a:latin typeface="Arial" panose="020B0604020202020204" pitchFamily="34" charset="0"/>
              <a:cs typeface="Arial" panose="020B0604020202020204" pitchFamily="34" charset="0"/>
            </a:endParaRPr>
          </a:p>
          <a:p>
            <a:endParaRPr lang="en-US" b="1">
              <a:solidFill>
                <a:schemeClr val="tx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907193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DDE1FB3A-7962-40B0-6BE8-4D1E6B10DDBD}"/>
              </a:ext>
            </a:extLst>
          </p:cNvPr>
          <p:cNvSpPr/>
          <p:nvPr/>
        </p:nvSpPr>
        <p:spPr>
          <a:xfrm>
            <a:off x="8795208" y="1699879"/>
            <a:ext cx="2845929" cy="46564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r>
              <a:rPr lang="en-US" sz="1200" b="1">
                <a:solidFill>
                  <a:schemeClr val="tx2">
                    <a:lumMod val="10000"/>
                  </a:schemeClr>
                </a:solidFill>
                <a:latin typeface="Arial" panose="020B0604020202020204" pitchFamily="34" charset="0"/>
                <a:cs typeface="Arial" panose="020B0604020202020204" pitchFamily="34" charset="0"/>
              </a:rPr>
              <a:t>Criteria for market selection:</a:t>
            </a:r>
          </a:p>
        </p:txBody>
      </p:sp>
      <p:sp>
        <p:nvSpPr>
          <p:cNvPr id="2" name="Title 1">
            <a:extLst>
              <a:ext uri="{FF2B5EF4-FFF2-40B4-BE49-F238E27FC236}">
                <a16:creationId xmlns:a16="http://schemas.microsoft.com/office/drawing/2014/main" id="{6D1C26F1-AE74-A3BA-495F-C18FD6417315}"/>
              </a:ext>
            </a:extLst>
          </p:cNvPr>
          <p:cNvSpPr>
            <a:spLocks noGrp="1"/>
          </p:cNvSpPr>
          <p:nvPr>
            <p:ph type="title"/>
          </p:nvPr>
        </p:nvSpPr>
        <p:spPr/>
        <p:txBody>
          <a:bodyPr/>
          <a:lstStyle/>
          <a:p>
            <a:r>
              <a:rPr lang="en-GB"/>
              <a:t>II. [Sanitized number] country launches can be supported per year depending on resourcing in HQ and local divisions</a:t>
            </a:r>
            <a:endParaRPr lang="en-US"/>
          </a:p>
        </p:txBody>
      </p:sp>
      <p:sp>
        <p:nvSpPr>
          <p:cNvPr id="3" name="Slide Number Placeholder 2">
            <a:extLst>
              <a:ext uri="{FF2B5EF4-FFF2-40B4-BE49-F238E27FC236}">
                <a16:creationId xmlns:a16="http://schemas.microsoft.com/office/drawing/2014/main" id="{1970D2DF-C4E8-77C8-33CE-418B96CAF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251</a:t>
            </a:fld>
            <a:endParaRPr lang="en-GB"/>
          </a:p>
        </p:txBody>
      </p:sp>
      <p:sp>
        <p:nvSpPr>
          <p:cNvPr id="4" name="Text Placeholder 4">
            <a:extLst>
              <a:ext uri="{FF2B5EF4-FFF2-40B4-BE49-F238E27FC236}">
                <a16:creationId xmlns:a16="http://schemas.microsoft.com/office/drawing/2014/main" id="{CAACEBAE-D56D-E162-1746-7BC37228D659}"/>
              </a:ext>
            </a:extLst>
          </p:cNvPr>
          <p:cNvSpPr>
            <a:spLocks noGrp="1"/>
          </p:cNvSpPr>
          <p:nvPr>
            <p:custDataLst>
              <p:tags r:id="rId1"/>
            </p:custDataLst>
          </p:nvPr>
        </p:nvSpPr>
        <p:spPr bwMode="auto">
          <a:xfrm>
            <a:off x="2400935" y="2068513"/>
            <a:ext cx="63817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r>
              <a:rPr kumimoji="0" lang="en-GB" sz="900" b="1"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rPr>
              <a:t>2022</a:t>
            </a:r>
          </a:p>
        </p:txBody>
      </p:sp>
      <p:sp>
        <p:nvSpPr>
          <p:cNvPr id="5" name="Text Placeholder 4">
            <a:extLst>
              <a:ext uri="{FF2B5EF4-FFF2-40B4-BE49-F238E27FC236}">
                <a16:creationId xmlns:a16="http://schemas.microsoft.com/office/drawing/2014/main" id="{F37BD33F-7C79-E79B-0095-5C50C692300F}"/>
              </a:ext>
            </a:extLst>
          </p:cNvPr>
          <p:cNvSpPr>
            <a:spLocks noGrp="1"/>
          </p:cNvSpPr>
          <p:nvPr>
            <p:custDataLst>
              <p:tags r:id="rId2"/>
            </p:custDataLst>
          </p:nvPr>
        </p:nvSpPr>
        <p:spPr bwMode="auto">
          <a:xfrm>
            <a:off x="3039110" y="2068513"/>
            <a:ext cx="382428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r>
              <a:rPr kumimoji="0" lang="en-GB" sz="900" b="1"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rPr>
              <a:t>2023</a:t>
            </a:r>
          </a:p>
        </p:txBody>
      </p:sp>
      <p:sp>
        <p:nvSpPr>
          <p:cNvPr id="6" name="Text Placeholder 4">
            <a:extLst>
              <a:ext uri="{FF2B5EF4-FFF2-40B4-BE49-F238E27FC236}">
                <a16:creationId xmlns:a16="http://schemas.microsoft.com/office/drawing/2014/main" id="{2872C6F4-7368-7987-4E53-AE82DEA94CF2}"/>
              </a:ext>
            </a:extLst>
          </p:cNvPr>
          <p:cNvSpPr>
            <a:spLocks noGrp="1"/>
          </p:cNvSpPr>
          <p:nvPr>
            <p:custDataLst>
              <p:tags r:id="rId3"/>
            </p:custDataLst>
          </p:nvPr>
        </p:nvSpPr>
        <p:spPr bwMode="auto">
          <a:xfrm>
            <a:off x="6863398" y="2068513"/>
            <a:ext cx="15811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r>
              <a:rPr lang="en-GB" altLang="en-US" sz="900" b="1">
                <a:solidFill>
                  <a:schemeClr val="tx2">
                    <a:lumMod val="10000"/>
                  </a:schemeClr>
                </a:solidFill>
                <a:latin typeface="Arial" panose="020B0604020202020204" pitchFamily="34" charset="0"/>
                <a:cs typeface="Arial" panose="020B0604020202020204" pitchFamily="34" charset="0"/>
              </a:rPr>
              <a:t>2024</a:t>
            </a:r>
            <a:endParaRPr kumimoji="0" lang="en-GB" sz="900" b="1"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7" name="Text Placeholder 4">
            <a:extLst>
              <a:ext uri="{FF2B5EF4-FFF2-40B4-BE49-F238E27FC236}">
                <a16:creationId xmlns:a16="http://schemas.microsoft.com/office/drawing/2014/main" id="{5BFFCE66-1022-765D-0000-CA6EBE2503B5}"/>
              </a:ext>
            </a:extLst>
          </p:cNvPr>
          <p:cNvSpPr>
            <a:spLocks noGrp="1"/>
          </p:cNvSpPr>
          <p:nvPr>
            <p:custDataLst>
              <p:tags r:id="rId4"/>
            </p:custDataLst>
          </p:nvPr>
        </p:nvSpPr>
        <p:spPr bwMode="auto">
          <a:xfrm>
            <a:off x="2400935" y="2268538"/>
            <a:ext cx="31432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1F7D2A6E-99FA-4BA0-B38E-A19DBD0BB486}" type="datetime'''''''''N''''''''''''''''''''o''''''''''''''''''''''''''v'">
              <a:rPr lang="en-GB" altLang="en-US" sz="900" b="1" smtClean="0">
                <a:solidFill>
                  <a:schemeClr val="tx2">
                    <a:lumMod val="10000"/>
                  </a:schemeClr>
                </a:solidFill>
                <a:latin typeface="Arial" panose="020B0604020202020204" pitchFamily="34" charset="0"/>
                <a:cs typeface="Arial" panose="020B0604020202020204" pitchFamily="34" charset="0"/>
              </a:rPr>
              <a:pPr lvl="0">
                <a:spcBef>
                  <a:spcPct val="0"/>
                </a:spcBef>
                <a:spcAft>
                  <a:spcPct val="0"/>
                </a:spcAft>
                <a:buClr>
                  <a:srgbClr val="000000"/>
                </a:buClr>
                <a:defRPr/>
              </a:pPr>
              <a:t>Nov</a:t>
            </a:fld>
            <a:endParaRPr kumimoji="0" lang="en-GB" sz="900" b="1"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8" name="Text Placeholder 4">
            <a:extLst>
              <a:ext uri="{FF2B5EF4-FFF2-40B4-BE49-F238E27FC236}">
                <a16:creationId xmlns:a16="http://schemas.microsoft.com/office/drawing/2014/main" id="{A2947578-1E6F-C58F-43C8-53CA5F866FE6}"/>
              </a:ext>
            </a:extLst>
          </p:cNvPr>
          <p:cNvSpPr>
            <a:spLocks noGrp="1"/>
          </p:cNvSpPr>
          <p:nvPr>
            <p:custDataLst>
              <p:tags r:id="rId5"/>
            </p:custDataLst>
          </p:nvPr>
        </p:nvSpPr>
        <p:spPr bwMode="auto">
          <a:xfrm>
            <a:off x="2715260" y="2268538"/>
            <a:ext cx="3238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CE1EB675-80A9-4027-BE20-DA1785BDEC75}" type="datetime'''''D''''''''''''''''''e''c'''''''''''''''''''''''">
              <a:rPr lang="en-GB" altLang="en-US" sz="900" b="1" smtClean="0">
                <a:solidFill>
                  <a:schemeClr val="tx2">
                    <a:lumMod val="10000"/>
                  </a:schemeClr>
                </a:solidFill>
                <a:latin typeface="Arial" panose="020B0604020202020204" pitchFamily="34" charset="0"/>
                <a:cs typeface="Arial" panose="020B0604020202020204" pitchFamily="34" charset="0"/>
              </a:rPr>
              <a:pPr lvl="0">
                <a:spcBef>
                  <a:spcPct val="0"/>
                </a:spcBef>
                <a:spcAft>
                  <a:spcPct val="0"/>
                </a:spcAft>
                <a:buClr>
                  <a:srgbClr val="000000"/>
                </a:buClr>
                <a:defRPr/>
              </a:pPr>
              <a:t>Dec</a:t>
            </a:fld>
            <a:endParaRPr kumimoji="0" lang="en-GB" sz="900" b="1"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9" name="Text Placeholder 4">
            <a:extLst>
              <a:ext uri="{FF2B5EF4-FFF2-40B4-BE49-F238E27FC236}">
                <a16:creationId xmlns:a16="http://schemas.microsoft.com/office/drawing/2014/main" id="{59D8F1EA-B4B2-4F18-B53B-990C6134021A}"/>
              </a:ext>
            </a:extLst>
          </p:cNvPr>
          <p:cNvSpPr>
            <a:spLocks noGrp="1"/>
          </p:cNvSpPr>
          <p:nvPr>
            <p:custDataLst>
              <p:tags r:id="rId6"/>
            </p:custDataLst>
          </p:nvPr>
        </p:nvSpPr>
        <p:spPr bwMode="auto">
          <a:xfrm>
            <a:off x="3039110"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787289F9-60DD-4D2B-BCE1-10B8B1CADEF3}" type="datetime'''''''''''''''J''''''''''''''''''''''''''''''''''''''a''''''n'">
              <a:rPr lang="en-GB" altLang="en-US" sz="900" b="1" smtClean="0">
                <a:solidFill>
                  <a:schemeClr val="tx2">
                    <a:lumMod val="10000"/>
                  </a:schemeClr>
                </a:solidFill>
                <a:latin typeface="Arial" panose="020B0604020202020204" pitchFamily="34" charset="0"/>
                <a:cs typeface="Arial" panose="020B0604020202020204" pitchFamily="34" charset="0"/>
              </a:rPr>
              <a:pPr lvl="0">
                <a:spcBef>
                  <a:spcPct val="0"/>
                </a:spcBef>
                <a:spcAft>
                  <a:spcPct val="0"/>
                </a:spcAft>
                <a:buClr>
                  <a:srgbClr val="000000"/>
                </a:buClr>
                <a:defRPr/>
              </a:pPr>
              <a:t>Jan</a:t>
            </a:fld>
            <a:endParaRPr kumimoji="0" lang="en-GB" sz="900" b="1"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0" name="Text Placeholder 4">
            <a:extLst>
              <a:ext uri="{FF2B5EF4-FFF2-40B4-BE49-F238E27FC236}">
                <a16:creationId xmlns:a16="http://schemas.microsoft.com/office/drawing/2014/main" id="{295CEA8E-BF5F-FAA1-448F-4A12BEE45F1D}"/>
              </a:ext>
            </a:extLst>
          </p:cNvPr>
          <p:cNvSpPr>
            <a:spLocks noGrp="1"/>
          </p:cNvSpPr>
          <p:nvPr>
            <p:custDataLst>
              <p:tags r:id="rId7"/>
            </p:custDataLst>
          </p:nvPr>
        </p:nvSpPr>
        <p:spPr bwMode="auto">
          <a:xfrm>
            <a:off x="3364548" y="2268538"/>
            <a:ext cx="29368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982DCC26-E0E3-4884-B85E-B6FF503DBBAC}" type="datetime'''''''''''''''''''''Fe''''''''b'''''''''''''''''''''''''">
              <a:rPr lang="en-GB" altLang="en-US" sz="900" b="1" smtClean="0">
                <a:solidFill>
                  <a:schemeClr val="tx2">
                    <a:lumMod val="10000"/>
                  </a:schemeClr>
                </a:solidFill>
                <a:latin typeface="Arial" panose="020B0604020202020204" pitchFamily="34" charset="0"/>
                <a:cs typeface="Arial" panose="020B0604020202020204" pitchFamily="34" charset="0"/>
              </a:rPr>
              <a:pPr lvl="0">
                <a:spcBef>
                  <a:spcPct val="0"/>
                </a:spcBef>
                <a:spcAft>
                  <a:spcPct val="0"/>
                </a:spcAft>
                <a:buClr>
                  <a:srgbClr val="000000"/>
                </a:buClr>
                <a:defRPr/>
              </a:pPr>
              <a:t>Feb</a:t>
            </a:fld>
            <a:endParaRPr kumimoji="0" lang="en-GB" sz="900" b="1"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1" name="Text Placeholder 4">
            <a:extLst>
              <a:ext uri="{FF2B5EF4-FFF2-40B4-BE49-F238E27FC236}">
                <a16:creationId xmlns:a16="http://schemas.microsoft.com/office/drawing/2014/main" id="{D0F92C2C-F236-2CA7-DA2A-9226703B82B8}"/>
              </a:ext>
            </a:extLst>
          </p:cNvPr>
          <p:cNvSpPr>
            <a:spLocks noGrp="1"/>
          </p:cNvSpPr>
          <p:nvPr>
            <p:custDataLst>
              <p:tags r:id="rId8"/>
            </p:custDataLst>
          </p:nvPr>
        </p:nvSpPr>
        <p:spPr bwMode="auto">
          <a:xfrm>
            <a:off x="3658235" y="2268538"/>
            <a:ext cx="3238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9F39A2D2-863D-4007-BD59-976C098E6C50}" type="datetime'''''''M''''''''''''''''''''''a''''''''r'''''''''''''''''">
              <a:rPr lang="en-GB" altLang="en-US" sz="900" b="1" smtClean="0">
                <a:solidFill>
                  <a:schemeClr val="tx2">
                    <a:lumMod val="10000"/>
                  </a:schemeClr>
                </a:solidFill>
                <a:latin typeface="Arial" panose="020B0604020202020204" pitchFamily="34" charset="0"/>
                <a:cs typeface="Arial" panose="020B0604020202020204" pitchFamily="34" charset="0"/>
              </a:rPr>
              <a:pPr lvl="0">
                <a:spcBef>
                  <a:spcPct val="0"/>
                </a:spcBef>
                <a:spcAft>
                  <a:spcPct val="0"/>
                </a:spcAft>
                <a:buClr>
                  <a:srgbClr val="000000"/>
                </a:buClr>
                <a:defRPr/>
              </a:pPr>
              <a:t>Mar</a:t>
            </a:fld>
            <a:endParaRPr kumimoji="0" lang="en-GB" sz="900" b="1"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2" name="Text Placeholder 4">
            <a:extLst>
              <a:ext uri="{FF2B5EF4-FFF2-40B4-BE49-F238E27FC236}">
                <a16:creationId xmlns:a16="http://schemas.microsoft.com/office/drawing/2014/main" id="{50EDB115-6BB1-F575-8C04-6B121E49755B}"/>
              </a:ext>
            </a:extLst>
          </p:cNvPr>
          <p:cNvSpPr>
            <a:spLocks noGrp="1"/>
          </p:cNvSpPr>
          <p:nvPr>
            <p:custDataLst>
              <p:tags r:id="rId9"/>
            </p:custDataLst>
          </p:nvPr>
        </p:nvSpPr>
        <p:spPr bwMode="auto">
          <a:xfrm>
            <a:off x="3982085" y="2268538"/>
            <a:ext cx="31432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703AB9D2-57C2-438F-8C5A-27C161E76413}" type="datetime'''A''''p''''''''''''''''''''''''''r'''''''''''''''''">
              <a:rPr lang="en-GB" altLang="en-US" sz="900" b="1" smtClean="0">
                <a:solidFill>
                  <a:schemeClr val="tx2">
                    <a:lumMod val="10000"/>
                  </a:schemeClr>
                </a:solidFill>
                <a:latin typeface="Arial" panose="020B0604020202020204" pitchFamily="34" charset="0"/>
                <a:cs typeface="Arial" panose="020B0604020202020204" pitchFamily="34" charset="0"/>
              </a:rPr>
              <a:pPr lvl="0">
                <a:spcBef>
                  <a:spcPct val="0"/>
                </a:spcBef>
                <a:spcAft>
                  <a:spcPct val="0"/>
                </a:spcAft>
                <a:buClr>
                  <a:srgbClr val="000000"/>
                </a:buClr>
                <a:defRPr/>
              </a:pPr>
              <a:t>Apr</a:t>
            </a:fld>
            <a:endParaRPr kumimoji="0" lang="en-GB" sz="900" b="1"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3" name="Text Placeholder 4">
            <a:extLst>
              <a:ext uri="{FF2B5EF4-FFF2-40B4-BE49-F238E27FC236}">
                <a16:creationId xmlns:a16="http://schemas.microsoft.com/office/drawing/2014/main" id="{B7D4E39D-1451-F7C7-ABD0-738A2BA31817}"/>
              </a:ext>
            </a:extLst>
          </p:cNvPr>
          <p:cNvSpPr>
            <a:spLocks noGrp="1"/>
          </p:cNvSpPr>
          <p:nvPr>
            <p:custDataLst>
              <p:tags r:id="rId10"/>
            </p:custDataLst>
          </p:nvPr>
        </p:nvSpPr>
        <p:spPr bwMode="auto">
          <a:xfrm>
            <a:off x="4296410"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D4667FBE-6968-4F78-BF3F-43C1E255F4F5}" type="datetime'M''''''''''''''''''''a''''''''''''''y'''''''''''''''''''''''">
              <a:rPr lang="en-GB" altLang="en-US" sz="900" b="1" smtClean="0">
                <a:solidFill>
                  <a:schemeClr val="tx2">
                    <a:lumMod val="10000"/>
                  </a:schemeClr>
                </a:solidFill>
                <a:latin typeface="Arial" panose="020B0604020202020204" pitchFamily="34" charset="0"/>
                <a:cs typeface="Arial" panose="020B0604020202020204" pitchFamily="34" charset="0"/>
              </a:rPr>
              <a:pPr lvl="0">
                <a:spcBef>
                  <a:spcPct val="0"/>
                </a:spcBef>
                <a:spcAft>
                  <a:spcPct val="0"/>
                </a:spcAft>
                <a:buClr>
                  <a:srgbClr val="000000"/>
                </a:buClr>
                <a:defRPr/>
              </a:pPr>
              <a:t>May</a:t>
            </a:fld>
            <a:endParaRPr kumimoji="0" lang="en-GB" sz="900" b="1"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4" name="Text Placeholder 4">
            <a:extLst>
              <a:ext uri="{FF2B5EF4-FFF2-40B4-BE49-F238E27FC236}">
                <a16:creationId xmlns:a16="http://schemas.microsoft.com/office/drawing/2014/main" id="{5B588339-DE3E-740B-D6EC-579E640A280D}"/>
              </a:ext>
            </a:extLst>
          </p:cNvPr>
          <p:cNvSpPr>
            <a:spLocks noGrp="1"/>
          </p:cNvSpPr>
          <p:nvPr>
            <p:custDataLst>
              <p:tags r:id="rId11"/>
            </p:custDataLst>
          </p:nvPr>
        </p:nvSpPr>
        <p:spPr bwMode="auto">
          <a:xfrm>
            <a:off x="4621848" y="2268538"/>
            <a:ext cx="31432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080D606B-D357-4DC2-99BD-B51C8B3DAEA6}" type="datetime'J''''''''''''''u''''''''''''''''''''''''''''''''n'">
              <a:rPr lang="en-GB" altLang="en-US" sz="900" b="1" smtClean="0">
                <a:solidFill>
                  <a:schemeClr val="tx2">
                    <a:lumMod val="10000"/>
                  </a:schemeClr>
                </a:solidFill>
                <a:latin typeface="Arial" panose="020B0604020202020204" pitchFamily="34" charset="0"/>
                <a:cs typeface="Arial" panose="020B0604020202020204" pitchFamily="34" charset="0"/>
              </a:rPr>
              <a:pPr lvl="0">
                <a:spcBef>
                  <a:spcPct val="0"/>
                </a:spcBef>
                <a:spcAft>
                  <a:spcPct val="0"/>
                </a:spcAft>
                <a:buClr>
                  <a:srgbClr val="000000"/>
                </a:buClr>
                <a:defRPr/>
              </a:pPr>
              <a:t>Jun</a:t>
            </a:fld>
            <a:endParaRPr kumimoji="0" lang="en-GB" sz="900" b="1"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5" name="Text Placeholder 4">
            <a:extLst>
              <a:ext uri="{FF2B5EF4-FFF2-40B4-BE49-F238E27FC236}">
                <a16:creationId xmlns:a16="http://schemas.microsoft.com/office/drawing/2014/main" id="{E9A50233-42A6-EE6E-C6FA-0C9ACAB0E08D}"/>
              </a:ext>
            </a:extLst>
          </p:cNvPr>
          <p:cNvSpPr>
            <a:spLocks noGrp="1"/>
          </p:cNvSpPr>
          <p:nvPr>
            <p:custDataLst>
              <p:tags r:id="rId12"/>
            </p:custDataLst>
          </p:nvPr>
        </p:nvSpPr>
        <p:spPr bwMode="auto">
          <a:xfrm>
            <a:off x="4936173" y="2268538"/>
            <a:ext cx="3238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E56818B4-FB45-49C4-AFEA-AF07E9573AE5}" type="datetime'''''''''''''''''''''''''''''''''''''''J''''''u''''''''l'">
              <a:rPr lang="en-GB" altLang="en-US" sz="900" b="1" smtClean="0">
                <a:solidFill>
                  <a:schemeClr val="tx2">
                    <a:lumMod val="10000"/>
                  </a:schemeClr>
                </a:solidFill>
                <a:latin typeface="Arial" panose="020B0604020202020204" pitchFamily="34" charset="0"/>
                <a:cs typeface="Arial" panose="020B0604020202020204" pitchFamily="34" charset="0"/>
              </a:rPr>
              <a:pPr lvl="0">
                <a:spcBef>
                  <a:spcPct val="0"/>
                </a:spcBef>
                <a:spcAft>
                  <a:spcPct val="0"/>
                </a:spcAft>
                <a:buClr>
                  <a:srgbClr val="000000"/>
                </a:buClr>
                <a:defRPr/>
              </a:pPr>
              <a:t>Jul</a:t>
            </a:fld>
            <a:endParaRPr kumimoji="0" lang="en-GB" sz="900" b="1"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6" name="Text Placeholder 4">
            <a:extLst>
              <a:ext uri="{FF2B5EF4-FFF2-40B4-BE49-F238E27FC236}">
                <a16:creationId xmlns:a16="http://schemas.microsoft.com/office/drawing/2014/main" id="{6F174BD4-5449-0E87-4A53-6B0937DEA39B}"/>
              </a:ext>
            </a:extLst>
          </p:cNvPr>
          <p:cNvSpPr>
            <a:spLocks noGrp="1"/>
          </p:cNvSpPr>
          <p:nvPr>
            <p:custDataLst>
              <p:tags r:id="rId13"/>
            </p:custDataLst>
          </p:nvPr>
        </p:nvSpPr>
        <p:spPr bwMode="auto">
          <a:xfrm>
            <a:off x="5260023"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09C9EF8D-F0B9-4A8A-BB23-EC94F47C5B76}" type="datetime'A''u''''''''''''''''''''''''''''''''''''g'''''">
              <a:rPr lang="en-GB" altLang="en-US" sz="900" b="1" smtClean="0">
                <a:solidFill>
                  <a:schemeClr val="tx2">
                    <a:lumMod val="10000"/>
                  </a:schemeClr>
                </a:solidFill>
                <a:latin typeface="Arial" panose="020B0604020202020204" pitchFamily="34" charset="0"/>
                <a:cs typeface="Arial" panose="020B0604020202020204" pitchFamily="34" charset="0"/>
              </a:rPr>
              <a:pPr lvl="0">
                <a:spcBef>
                  <a:spcPct val="0"/>
                </a:spcBef>
                <a:spcAft>
                  <a:spcPct val="0"/>
                </a:spcAft>
                <a:buClr>
                  <a:srgbClr val="000000"/>
                </a:buClr>
                <a:defRPr/>
              </a:pPr>
              <a:t>Aug</a:t>
            </a:fld>
            <a:endParaRPr kumimoji="0" lang="en-GB" sz="900" b="1"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7" name="Text Placeholder 4">
            <a:extLst>
              <a:ext uri="{FF2B5EF4-FFF2-40B4-BE49-F238E27FC236}">
                <a16:creationId xmlns:a16="http://schemas.microsoft.com/office/drawing/2014/main" id="{C590811E-10CE-AD25-449E-39759BA71F54}"/>
              </a:ext>
            </a:extLst>
          </p:cNvPr>
          <p:cNvSpPr>
            <a:spLocks noGrp="1"/>
          </p:cNvSpPr>
          <p:nvPr>
            <p:custDataLst>
              <p:tags r:id="rId14"/>
            </p:custDataLst>
          </p:nvPr>
        </p:nvSpPr>
        <p:spPr bwMode="auto">
          <a:xfrm>
            <a:off x="5585460" y="2268538"/>
            <a:ext cx="31432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96342D7A-AAB0-4CAF-9887-CA4ABC63CCED}" type="datetime'''''S''''''''''''''''''''e''''''p'''''''''''">
              <a:rPr lang="en-GB" altLang="en-US" sz="900" b="1" smtClean="0">
                <a:solidFill>
                  <a:schemeClr val="tx2">
                    <a:lumMod val="10000"/>
                  </a:schemeClr>
                </a:solidFill>
                <a:latin typeface="Arial" panose="020B0604020202020204" pitchFamily="34" charset="0"/>
                <a:cs typeface="Arial" panose="020B0604020202020204" pitchFamily="34" charset="0"/>
              </a:rPr>
              <a:pPr lvl="0">
                <a:spcBef>
                  <a:spcPct val="0"/>
                </a:spcBef>
                <a:spcAft>
                  <a:spcPct val="0"/>
                </a:spcAft>
                <a:buClr>
                  <a:srgbClr val="000000"/>
                </a:buClr>
                <a:defRPr/>
              </a:pPr>
              <a:t>Sep</a:t>
            </a:fld>
            <a:endParaRPr kumimoji="0" lang="en-GB" sz="900" b="1"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8" name="Text Placeholder 4">
            <a:extLst>
              <a:ext uri="{FF2B5EF4-FFF2-40B4-BE49-F238E27FC236}">
                <a16:creationId xmlns:a16="http://schemas.microsoft.com/office/drawing/2014/main" id="{9A98EA6B-D17F-BCFA-CBF0-72C7C5710AAF}"/>
              </a:ext>
            </a:extLst>
          </p:cNvPr>
          <p:cNvSpPr>
            <a:spLocks noGrp="1"/>
          </p:cNvSpPr>
          <p:nvPr>
            <p:custDataLst>
              <p:tags r:id="rId15"/>
            </p:custDataLst>
          </p:nvPr>
        </p:nvSpPr>
        <p:spPr bwMode="auto">
          <a:xfrm>
            <a:off x="5899785" y="2268538"/>
            <a:ext cx="3238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AB2C29D4-B447-40C6-93DB-A4BA04D2FE1F}" type="datetime'''''''''''O''''c''''''''''''''''''t'''''''''''''''''''''''">
              <a:rPr lang="en-GB" altLang="en-US" sz="900" b="1" smtClean="0">
                <a:solidFill>
                  <a:schemeClr val="tx2">
                    <a:lumMod val="10000"/>
                  </a:schemeClr>
                </a:solidFill>
                <a:latin typeface="Arial" panose="020B0604020202020204" pitchFamily="34" charset="0"/>
                <a:cs typeface="Arial" panose="020B0604020202020204" pitchFamily="34" charset="0"/>
              </a:rPr>
              <a:pPr lvl="0">
                <a:spcBef>
                  <a:spcPct val="0"/>
                </a:spcBef>
                <a:spcAft>
                  <a:spcPct val="0"/>
                </a:spcAft>
                <a:buClr>
                  <a:srgbClr val="000000"/>
                </a:buClr>
                <a:defRPr/>
              </a:pPr>
              <a:t>Oct</a:t>
            </a:fld>
            <a:endParaRPr kumimoji="0" lang="en-GB" sz="900" b="1"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9" name="Text Placeholder 4">
            <a:extLst>
              <a:ext uri="{FF2B5EF4-FFF2-40B4-BE49-F238E27FC236}">
                <a16:creationId xmlns:a16="http://schemas.microsoft.com/office/drawing/2014/main" id="{7B3C9ADF-661E-57CF-D32A-A5D44B396FCD}"/>
              </a:ext>
            </a:extLst>
          </p:cNvPr>
          <p:cNvSpPr>
            <a:spLocks noGrp="1"/>
          </p:cNvSpPr>
          <p:nvPr>
            <p:custDataLst>
              <p:tags r:id="rId16"/>
            </p:custDataLst>
          </p:nvPr>
        </p:nvSpPr>
        <p:spPr bwMode="auto">
          <a:xfrm>
            <a:off x="6223635" y="2268538"/>
            <a:ext cx="314325"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790C37B7-7CAF-4D61-ABCF-D7A771218228}" type="datetime'''''''''''''''N''''''''o''''v'''''''">
              <a:rPr lang="en-GB" altLang="en-US" sz="900" b="1" smtClean="0">
                <a:solidFill>
                  <a:schemeClr val="tx2">
                    <a:lumMod val="10000"/>
                  </a:schemeClr>
                </a:solidFill>
                <a:latin typeface="Arial" panose="020B0604020202020204" pitchFamily="34" charset="0"/>
                <a:cs typeface="Arial" panose="020B0604020202020204" pitchFamily="34" charset="0"/>
              </a:rPr>
              <a:pPr lvl="0">
                <a:spcBef>
                  <a:spcPct val="0"/>
                </a:spcBef>
                <a:spcAft>
                  <a:spcPct val="0"/>
                </a:spcAft>
                <a:buClr>
                  <a:srgbClr val="000000"/>
                </a:buClr>
                <a:defRPr/>
              </a:pPr>
              <a:t>Nov</a:t>
            </a:fld>
            <a:endParaRPr kumimoji="0" lang="en-GB" sz="900" b="1"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20" name="Text Placeholder 4">
            <a:extLst>
              <a:ext uri="{FF2B5EF4-FFF2-40B4-BE49-F238E27FC236}">
                <a16:creationId xmlns:a16="http://schemas.microsoft.com/office/drawing/2014/main" id="{6CA48353-4372-3A81-60CD-1561327EBF6A}"/>
              </a:ext>
            </a:extLst>
          </p:cNvPr>
          <p:cNvSpPr>
            <a:spLocks noGrp="1"/>
          </p:cNvSpPr>
          <p:nvPr>
            <p:custDataLst>
              <p:tags r:id="rId17"/>
            </p:custDataLst>
          </p:nvPr>
        </p:nvSpPr>
        <p:spPr bwMode="auto">
          <a:xfrm>
            <a:off x="6537960"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B785D4D0-11E7-46AF-8C3D-7CAAA0481B99}" type="datetime'D''e''''c'''''''''''''''''''''''''''''''''''''''">
              <a:rPr lang="en-GB" altLang="en-US" sz="900" b="1" smtClean="0">
                <a:solidFill>
                  <a:schemeClr val="tx2">
                    <a:lumMod val="10000"/>
                  </a:schemeClr>
                </a:solidFill>
                <a:latin typeface="Arial" panose="020B0604020202020204" pitchFamily="34" charset="0"/>
                <a:cs typeface="Arial" panose="020B0604020202020204" pitchFamily="34" charset="0"/>
              </a:rPr>
              <a:pPr lvl="0">
                <a:spcBef>
                  <a:spcPct val="0"/>
                </a:spcBef>
                <a:spcAft>
                  <a:spcPct val="0"/>
                </a:spcAft>
                <a:buClr>
                  <a:srgbClr val="000000"/>
                </a:buClr>
                <a:defRPr/>
              </a:pPr>
              <a:t>Dec</a:t>
            </a:fld>
            <a:endParaRPr kumimoji="0" lang="en-GB" sz="900" b="1"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21" name="Text Placeholder 4">
            <a:extLst>
              <a:ext uri="{FF2B5EF4-FFF2-40B4-BE49-F238E27FC236}">
                <a16:creationId xmlns:a16="http://schemas.microsoft.com/office/drawing/2014/main" id="{A2E0F2F3-2869-5E9D-135C-A98D090A9C90}"/>
              </a:ext>
            </a:extLst>
          </p:cNvPr>
          <p:cNvSpPr>
            <a:spLocks noGrp="1"/>
          </p:cNvSpPr>
          <p:nvPr>
            <p:custDataLst>
              <p:tags r:id="rId18"/>
            </p:custDataLst>
          </p:nvPr>
        </p:nvSpPr>
        <p:spPr bwMode="auto">
          <a:xfrm>
            <a:off x="6863398" y="2268538"/>
            <a:ext cx="323850"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9C988B87-897F-4E81-B4DE-1EE5048A4AD4}" type="datetime'''''''''J''''''''''''''''''''''''''''a''''''''''''''''''n'''">
              <a:rPr lang="en-GB" altLang="en-US" sz="900" b="1" smtClean="0">
                <a:solidFill>
                  <a:schemeClr val="tx2">
                    <a:lumMod val="10000"/>
                  </a:schemeClr>
                </a:solidFill>
                <a:latin typeface="Arial" panose="020B0604020202020204" pitchFamily="34" charset="0"/>
                <a:cs typeface="Arial" panose="020B0604020202020204" pitchFamily="34" charset="0"/>
              </a:rPr>
              <a:pPr lvl="0">
                <a:spcBef>
                  <a:spcPct val="0"/>
                </a:spcBef>
                <a:spcAft>
                  <a:spcPct val="0"/>
                </a:spcAft>
                <a:buClr>
                  <a:srgbClr val="000000"/>
                </a:buClr>
                <a:defRPr/>
              </a:pPr>
              <a:t>Jan</a:t>
            </a:fld>
            <a:endParaRPr kumimoji="0" lang="en-GB" sz="900" b="1"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22" name="Text Placeholder 4">
            <a:extLst>
              <a:ext uri="{FF2B5EF4-FFF2-40B4-BE49-F238E27FC236}">
                <a16:creationId xmlns:a16="http://schemas.microsoft.com/office/drawing/2014/main" id="{5257995F-16A0-A386-C093-60E4DC48F865}"/>
              </a:ext>
            </a:extLst>
          </p:cNvPr>
          <p:cNvSpPr>
            <a:spLocks noGrp="1"/>
          </p:cNvSpPr>
          <p:nvPr>
            <p:custDataLst>
              <p:tags r:id="rId19"/>
            </p:custDataLst>
          </p:nvPr>
        </p:nvSpPr>
        <p:spPr bwMode="auto">
          <a:xfrm>
            <a:off x="7187248" y="2268538"/>
            <a:ext cx="29368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F58BE5F0-65CD-4C45-9996-BBDBBDCF87FA}" type="datetime'''''''''''''''''''''''''''''''''''''''Fe''''''''''''''''''b'''">
              <a:rPr lang="en-GB" altLang="en-US" sz="900" b="1" smtClean="0">
                <a:solidFill>
                  <a:schemeClr val="tx2">
                    <a:lumMod val="10000"/>
                  </a:schemeClr>
                </a:solidFill>
                <a:latin typeface="Arial" panose="020B0604020202020204" pitchFamily="34" charset="0"/>
                <a:cs typeface="Arial" panose="020B0604020202020204" pitchFamily="34" charset="0"/>
              </a:rPr>
              <a:pPr lvl="0">
                <a:spcBef>
                  <a:spcPct val="0"/>
                </a:spcBef>
                <a:spcAft>
                  <a:spcPct val="0"/>
                </a:spcAft>
                <a:buClr>
                  <a:srgbClr val="000000"/>
                </a:buClr>
                <a:defRPr/>
              </a:pPr>
              <a:t>Feb</a:t>
            </a:fld>
            <a:endParaRPr kumimoji="0" lang="en-GB" sz="900" b="1"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23" name="Text Placeholder 4">
            <a:extLst>
              <a:ext uri="{FF2B5EF4-FFF2-40B4-BE49-F238E27FC236}">
                <a16:creationId xmlns:a16="http://schemas.microsoft.com/office/drawing/2014/main" id="{74E8CA60-4939-5275-47DD-BA4F1EFE46AF}"/>
              </a:ext>
            </a:extLst>
          </p:cNvPr>
          <p:cNvSpPr>
            <a:spLocks noGrp="1"/>
          </p:cNvSpPr>
          <p:nvPr>
            <p:custDataLst>
              <p:tags r:id="rId20"/>
            </p:custDataLst>
          </p:nvPr>
        </p:nvSpPr>
        <p:spPr bwMode="auto">
          <a:xfrm>
            <a:off x="7480935"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62242B87-B97E-4AE5-88A3-4DF8F02973D2}" type="datetime'M''''''''''a''''''r'''''''''''''''''''''''''''''''">
              <a:rPr lang="en-GB" altLang="en-US" sz="900" b="1" smtClean="0">
                <a:solidFill>
                  <a:schemeClr val="tx2">
                    <a:lumMod val="10000"/>
                  </a:schemeClr>
                </a:solidFill>
                <a:latin typeface="Arial" panose="020B0604020202020204" pitchFamily="34" charset="0"/>
                <a:cs typeface="Arial" panose="020B0604020202020204" pitchFamily="34" charset="0"/>
              </a:rPr>
              <a:pPr lvl="0">
                <a:spcBef>
                  <a:spcPct val="0"/>
                </a:spcBef>
                <a:spcAft>
                  <a:spcPct val="0"/>
                </a:spcAft>
                <a:buClr>
                  <a:srgbClr val="000000"/>
                </a:buClr>
                <a:defRPr/>
              </a:pPr>
              <a:t>Mar</a:t>
            </a:fld>
            <a:endParaRPr kumimoji="0" lang="en-GB" sz="900" b="1"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24" name="Text Placeholder 4">
            <a:extLst>
              <a:ext uri="{FF2B5EF4-FFF2-40B4-BE49-F238E27FC236}">
                <a16:creationId xmlns:a16="http://schemas.microsoft.com/office/drawing/2014/main" id="{48555208-3D43-1B13-073A-7E5D5F3B9FED}"/>
              </a:ext>
            </a:extLst>
          </p:cNvPr>
          <p:cNvSpPr>
            <a:spLocks noGrp="1"/>
          </p:cNvSpPr>
          <p:nvPr>
            <p:custDataLst>
              <p:tags r:id="rId21"/>
            </p:custDataLst>
          </p:nvPr>
        </p:nvSpPr>
        <p:spPr bwMode="auto">
          <a:xfrm>
            <a:off x="7806373" y="2268538"/>
            <a:ext cx="3127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99F3B4CD-475B-408E-8E3C-46D24439C022}" type="datetime'A''''''''''''''''''''p''''''''''''''r'''''''''''''''''''">
              <a:rPr lang="en-GB" altLang="en-US" sz="900" b="1" smtClean="0">
                <a:solidFill>
                  <a:schemeClr val="tx2">
                    <a:lumMod val="10000"/>
                  </a:schemeClr>
                </a:solidFill>
                <a:latin typeface="Arial" panose="020B0604020202020204" pitchFamily="34" charset="0"/>
                <a:cs typeface="Arial" panose="020B0604020202020204" pitchFamily="34" charset="0"/>
              </a:rPr>
              <a:pPr lvl="0">
                <a:spcBef>
                  <a:spcPct val="0"/>
                </a:spcBef>
                <a:spcAft>
                  <a:spcPct val="0"/>
                </a:spcAft>
                <a:buClr>
                  <a:srgbClr val="000000"/>
                </a:buClr>
                <a:defRPr/>
              </a:pPr>
              <a:t>Apr</a:t>
            </a:fld>
            <a:endParaRPr kumimoji="0" lang="en-GB" sz="900" b="1"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25" name="Text Placeholder 4">
            <a:extLst>
              <a:ext uri="{FF2B5EF4-FFF2-40B4-BE49-F238E27FC236}">
                <a16:creationId xmlns:a16="http://schemas.microsoft.com/office/drawing/2014/main" id="{3996E604-8575-DDFD-D3D0-68C0B7C515A4}"/>
              </a:ext>
            </a:extLst>
          </p:cNvPr>
          <p:cNvSpPr>
            <a:spLocks noGrp="1"/>
          </p:cNvSpPr>
          <p:nvPr>
            <p:custDataLst>
              <p:tags r:id="rId22"/>
            </p:custDataLst>
          </p:nvPr>
        </p:nvSpPr>
        <p:spPr bwMode="auto">
          <a:xfrm>
            <a:off x="8119110" y="2268538"/>
            <a:ext cx="325438" cy="2000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6962151C-9FAE-405E-8134-4A8832D1C203}" type="datetime'''''Ma''''''''''''''''''''''''y'''''''''''''''''''">
              <a:rPr lang="en-GB" altLang="en-US" sz="900" b="1" smtClean="0">
                <a:solidFill>
                  <a:schemeClr val="tx2">
                    <a:lumMod val="10000"/>
                  </a:schemeClr>
                </a:solidFill>
                <a:latin typeface="Arial" panose="020B0604020202020204" pitchFamily="34" charset="0"/>
                <a:cs typeface="Arial" panose="020B0604020202020204" pitchFamily="34" charset="0"/>
              </a:rPr>
              <a:pPr lvl="0">
                <a:spcBef>
                  <a:spcPct val="0"/>
                </a:spcBef>
                <a:spcAft>
                  <a:spcPct val="0"/>
                </a:spcAft>
                <a:buClr>
                  <a:srgbClr val="000000"/>
                </a:buClr>
                <a:defRPr/>
              </a:pPr>
              <a:t>May</a:t>
            </a:fld>
            <a:endParaRPr kumimoji="0" lang="en-GB" sz="900" b="1"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cxnSp>
        <p:nvCxnSpPr>
          <p:cNvPr id="26" name="Straight Connector 25">
            <a:extLst>
              <a:ext uri="{FF2B5EF4-FFF2-40B4-BE49-F238E27FC236}">
                <a16:creationId xmlns:a16="http://schemas.microsoft.com/office/drawing/2014/main" id="{65F2919A-1904-1A86-3E85-4B4EF2855992}"/>
              </a:ext>
            </a:extLst>
          </p:cNvPr>
          <p:cNvCxnSpPr/>
          <p:nvPr>
            <p:custDataLst>
              <p:tags r:id="rId23"/>
            </p:custDataLst>
          </p:nvPr>
        </p:nvCxnSpPr>
        <p:spPr bwMode="auto">
          <a:xfrm>
            <a:off x="2400935" y="2268538"/>
            <a:ext cx="582613"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A5DD9-2E56-3B95-4504-FCC2453EFE02}"/>
              </a:ext>
            </a:extLst>
          </p:cNvPr>
          <p:cNvCxnSpPr/>
          <p:nvPr>
            <p:custDataLst>
              <p:tags r:id="rId24"/>
            </p:custDataLst>
          </p:nvPr>
        </p:nvCxnSpPr>
        <p:spPr bwMode="auto">
          <a:xfrm>
            <a:off x="6863398" y="2268538"/>
            <a:ext cx="1581150"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4F8DDDB-A667-0E94-4ED9-EB9CA2A26CC6}"/>
              </a:ext>
            </a:extLst>
          </p:cNvPr>
          <p:cNvCxnSpPr/>
          <p:nvPr>
            <p:custDataLst>
              <p:tags r:id="rId25"/>
            </p:custDataLst>
          </p:nvPr>
        </p:nvCxnSpPr>
        <p:spPr bwMode="auto">
          <a:xfrm>
            <a:off x="3039110" y="2268538"/>
            <a:ext cx="3768725"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611732-7932-C25D-B543-73F950380456}"/>
              </a:ext>
            </a:extLst>
          </p:cNvPr>
          <p:cNvCxnSpPr>
            <a:cxnSpLocks/>
          </p:cNvCxnSpPr>
          <p:nvPr>
            <p:custDataLst>
              <p:tags r:id="rId26"/>
            </p:custDataLst>
          </p:nvPr>
        </p:nvCxnSpPr>
        <p:spPr bwMode="auto">
          <a:xfrm>
            <a:off x="2400935" y="2468563"/>
            <a:ext cx="0" cy="370800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4A0ECA3-782F-F759-88A0-9545BF194FF4}"/>
              </a:ext>
            </a:extLst>
          </p:cNvPr>
          <p:cNvCxnSpPr/>
          <p:nvPr>
            <p:custDataLst>
              <p:tags r:id="rId27"/>
            </p:custDataLst>
          </p:nvPr>
        </p:nvCxnSpPr>
        <p:spPr bwMode="auto">
          <a:xfrm>
            <a:off x="8444548" y="2468563"/>
            <a:ext cx="0" cy="370800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CC95D5-61C2-5863-20B5-1727F495D957}"/>
              </a:ext>
            </a:extLst>
          </p:cNvPr>
          <p:cNvCxnSpPr/>
          <p:nvPr>
            <p:custDataLst>
              <p:tags r:id="rId28"/>
            </p:custDataLst>
          </p:nvPr>
        </p:nvCxnSpPr>
        <p:spPr bwMode="auto">
          <a:xfrm>
            <a:off x="1346835" y="5051425"/>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C1A00C-A54C-F897-57B1-05712D76D4DF}"/>
              </a:ext>
            </a:extLst>
          </p:cNvPr>
          <p:cNvCxnSpPr/>
          <p:nvPr>
            <p:custDataLst>
              <p:tags r:id="rId29"/>
            </p:custDataLst>
          </p:nvPr>
        </p:nvCxnSpPr>
        <p:spPr bwMode="auto">
          <a:xfrm>
            <a:off x="1346835" y="2792413"/>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F249434-B670-2AF9-EC39-D7D98C2C2044}"/>
              </a:ext>
            </a:extLst>
          </p:cNvPr>
          <p:cNvCxnSpPr/>
          <p:nvPr>
            <p:custDataLst>
              <p:tags r:id="rId30"/>
            </p:custDataLst>
          </p:nvPr>
        </p:nvCxnSpPr>
        <p:spPr bwMode="auto">
          <a:xfrm>
            <a:off x="1346835" y="3478213"/>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5F5F381-BADB-1EE6-99CD-53DEE42E25B5}"/>
              </a:ext>
            </a:extLst>
          </p:cNvPr>
          <p:cNvCxnSpPr/>
          <p:nvPr>
            <p:custDataLst>
              <p:tags r:id="rId31"/>
            </p:custDataLst>
          </p:nvPr>
        </p:nvCxnSpPr>
        <p:spPr bwMode="auto">
          <a:xfrm>
            <a:off x="1346835" y="4008438"/>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1CCCCD-BA64-5482-4DAE-2B2E5755968B}"/>
              </a:ext>
            </a:extLst>
          </p:cNvPr>
          <p:cNvCxnSpPr/>
          <p:nvPr>
            <p:custDataLst>
              <p:tags r:id="rId32"/>
            </p:custDataLst>
          </p:nvPr>
        </p:nvCxnSpPr>
        <p:spPr bwMode="auto">
          <a:xfrm>
            <a:off x="1346835" y="3117850"/>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4D2D6D7-C5B6-B64D-AFA9-333D913CB703}"/>
              </a:ext>
            </a:extLst>
          </p:cNvPr>
          <p:cNvCxnSpPr/>
          <p:nvPr>
            <p:custDataLst>
              <p:tags r:id="rId33"/>
            </p:custDataLst>
          </p:nvPr>
        </p:nvCxnSpPr>
        <p:spPr bwMode="auto">
          <a:xfrm>
            <a:off x="1346835" y="5546725"/>
            <a:ext cx="7097713" cy="0"/>
          </a:xfrm>
          <a:prstGeom prst="line">
            <a:avLst/>
          </a:prstGeom>
          <a:ln w="1270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B0B8B6D-B8A1-6847-6BFA-8D3661A480DD}"/>
              </a:ext>
            </a:extLst>
          </p:cNvPr>
          <p:cNvCxnSpPr/>
          <p:nvPr>
            <p:custDataLst>
              <p:tags r:id="rId34"/>
            </p:custDataLst>
          </p:nvPr>
        </p:nvCxnSpPr>
        <p:spPr bwMode="auto">
          <a:xfrm>
            <a:off x="1346835" y="4367213"/>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85576B6-2CB0-F941-4A36-37E64D5F4369}"/>
              </a:ext>
            </a:extLst>
          </p:cNvPr>
          <p:cNvCxnSpPr/>
          <p:nvPr>
            <p:custDataLst>
              <p:tags r:id="rId35"/>
            </p:custDataLst>
          </p:nvPr>
        </p:nvCxnSpPr>
        <p:spPr bwMode="auto">
          <a:xfrm>
            <a:off x="1346835" y="4692650"/>
            <a:ext cx="70977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69229C-2377-B2FF-2C82-735205EBE831}"/>
              </a:ext>
            </a:extLst>
          </p:cNvPr>
          <p:cNvCxnSpPr/>
          <p:nvPr>
            <p:custDataLst>
              <p:tags r:id="rId36"/>
            </p:custDataLst>
          </p:nvPr>
        </p:nvCxnSpPr>
        <p:spPr bwMode="auto">
          <a:xfrm>
            <a:off x="1346835" y="6185329"/>
            <a:ext cx="7097713" cy="0"/>
          </a:xfrm>
          <a:prstGeom prst="line">
            <a:avLst/>
          </a:prstGeom>
          <a:ln w="190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D9AAF09-B345-7B5A-A296-F658180C9A1F}"/>
              </a:ext>
            </a:extLst>
          </p:cNvPr>
          <p:cNvCxnSpPr/>
          <p:nvPr>
            <p:custDataLst>
              <p:tags r:id="rId37"/>
            </p:custDataLst>
          </p:nvPr>
        </p:nvCxnSpPr>
        <p:spPr bwMode="auto">
          <a:xfrm>
            <a:off x="1346835" y="2468563"/>
            <a:ext cx="7097713" cy="0"/>
          </a:xfrm>
          <a:prstGeom prst="line">
            <a:avLst/>
          </a:prstGeom>
          <a:ln w="190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 Placeholder 4">
            <a:extLst>
              <a:ext uri="{FF2B5EF4-FFF2-40B4-BE49-F238E27FC236}">
                <a16:creationId xmlns:a16="http://schemas.microsoft.com/office/drawing/2014/main" id="{35116279-811C-8BD3-19A2-9B737BA26903}"/>
              </a:ext>
            </a:extLst>
          </p:cNvPr>
          <p:cNvSpPr>
            <a:spLocks noGrp="1"/>
          </p:cNvSpPr>
          <p:nvPr>
            <p:custDataLst>
              <p:tags r:id="rId38"/>
            </p:custDataLst>
          </p:nvPr>
        </p:nvSpPr>
        <p:spPr bwMode="auto">
          <a:xfrm>
            <a:off x="3626485" y="2516188"/>
            <a:ext cx="366713" cy="228600"/>
          </a:xfrm>
          <a:prstGeom prst="chevron">
            <a:avLst>
              <a:gd name="adj" fmla="val 18056"/>
            </a:avLst>
          </a:prstGeom>
          <a:solidFill>
            <a:schemeClr val="bg1"/>
          </a:solidFill>
          <a:ln w="9525" algn="ctr">
            <a:solidFill>
              <a:schemeClr val="tx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mn-lt"/>
            </a:endParaRPr>
          </a:p>
        </p:txBody>
      </p:sp>
      <p:sp>
        <p:nvSpPr>
          <p:cNvPr id="43" name="Text Placeholder 4">
            <a:extLst>
              <a:ext uri="{FF2B5EF4-FFF2-40B4-BE49-F238E27FC236}">
                <a16:creationId xmlns:a16="http://schemas.microsoft.com/office/drawing/2014/main" id="{73950670-E95E-8CC3-AF8F-BED08229F4B9}"/>
              </a:ext>
            </a:extLst>
          </p:cNvPr>
          <p:cNvSpPr>
            <a:spLocks noGrp="1"/>
          </p:cNvSpPr>
          <p:nvPr>
            <p:custDataLst>
              <p:tags r:id="rId39"/>
            </p:custDataLst>
          </p:nvPr>
        </p:nvSpPr>
        <p:spPr bwMode="auto">
          <a:xfrm>
            <a:off x="6036310" y="4740275"/>
            <a:ext cx="993775" cy="228600"/>
          </a:xfrm>
          <a:prstGeom prst="chevron">
            <a:avLst>
              <a:gd name="adj" fmla="val 18056"/>
            </a:avLst>
          </a:prstGeom>
          <a:solidFill>
            <a:schemeClr val="bg1"/>
          </a:solid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buClr>
                <a:srgbClr val="000000"/>
              </a:buClr>
              <a:defRPr/>
            </a:pPr>
            <a:endParaRPr lang="en-GB" sz="900">
              <a:solidFill>
                <a:srgbClr val="4D4D4D"/>
              </a:solidFill>
              <a:latin typeface="Arial" panose="020B0604020202020204" pitchFamily="34" charset="0"/>
              <a:cs typeface="Arial" panose="020B0604020202020204" pitchFamily="34" charset="0"/>
            </a:endParaRPr>
          </a:p>
        </p:txBody>
      </p:sp>
      <p:sp>
        <p:nvSpPr>
          <p:cNvPr id="44" name="Text Placeholder 4">
            <a:extLst>
              <a:ext uri="{FF2B5EF4-FFF2-40B4-BE49-F238E27FC236}">
                <a16:creationId xmlns:a16="http://schemas.microsoft.com/office/drawing/2014/main" id="{E0437689-FA66-8C59-3977-D0E246307710}"/>
              </a:ext>
            </a:extLst>
          </p:cNvPr>
          <p:cNvSpPr>
            <a:spLocks noGrp="1"/>
          </p:cNvSpPr>
          <p:nvPr>
            <p:custDataLst>
              <p:tags r:id="rId40"/>
            </p:custDataLst>
          </p:nvPr>
        </p:nvSpPr>
        <p:spPr bwMode="auto">
          <a:xfrm>
            <a:off x="5888673" y="4416425"/>
            <a:ext cx="995363" cy="228600"/>
          </a:xfrm>
          <a:prstGeom prst="chevron">
            <a:avLst>
              <a:gd name="adj" fmla="val 18056"/>
            </a:avLst>
          </a:prstGeom>
          <a:solidFill>
            <a:schemeClr val="bg1"/>
          </a:solid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buClr>
                <a:srgbClr val="000000"/>
              </a:buClr>
              <a:defRPr/>
            </a:pPr>
            <a:endParaRPr lang="en-GB" sz="900">
              <a:solidFill>
                <a:srgbClr val="4D4D4D"/>
              </a:solidFill>
              <a:latin typeface="Arial" panose="020B0604020202020204" pitchFamily="34" charset="0"/>
              <a:cs typeface="Arial" panose="020B0604020202020204" pitchFamily="34" charset="0"/>
            </a:endParaRPr>
          </a:p>
        </p:txBody>
      </p:sp>
      <p:sp>
        <p:nvSpPr>
          <p:cNvPr id="45" name="Text Placeholder 4">
            <a:extLst>
              <a:ext uri="{FF2B5EF4-FFF2-40B4-BE49-F238E27FC236}">
                <a16:creationId xmlns:a16="http://schemas.microsoft.com/office/drawing/2014/main" id="{959AEADE-5A3B-42AD-63FF-1CBF98008D1C}"/>
              </a:ext>
            </a:extLst>
          </p:cNvPr>
          <p:cNvSpPr>
            <a:spLocks noGrp="1"/>
          </p:cNvSpPr>
          <p:nvPr>
            <p:custDataLst>
              <p:tags r:id="rId41"/>
            </p:custDataLst>
          </p:nvPr>
        </p:nvSpPr>
        <p:spPr bwMode="auto">
          <a:xfrm>
            <a:off x="4790123" y="3167063"/>
            <a:ext cx="469900" cy="228600"/>
          </a:xfrm>
          <a:prstGeom prst="chevron">
            <a:avLst>
              <a:gd name="adj" fmla="val 18056"/>
            </a:avLst>
          </a:prstGeom>
          <a:solidFill>
            <a:schemeClr val="bg1"/>
          </a:solidFill>
          <a:ln w="9525" algn="ctr">
            <a:solidFill>
              <a:schemeClr val="tx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buClr>
                <a:srgbClr val="000000"/>
              </a:buClr>
              <a:defRPr/>
            </a:pPr>
            <a:endParaRPr lang="en-GB" sz="900">
              <a:solidFill>
                <a:srgbClr val="4D4D4D"/>
              </a:solidFill>
              <a:latin typeface="Arial" panose="020B0604020202020204" pitchFamily="34" charset="0"/>
              <a:cs typeface="Arial" panose="020B0604020202020204" pitchFamily="34" charset="0"/>
            </a:endParaRPr>
          </a:p>
        </p:txBody>
      </p:sp>
      <p:sp>
        <p:nvSpPr>
          <p:cNvPr id="46" name="Text Placeholder 4">
            <a:extLst>
              <a:ext uri="{FF2B5EF4-FFF2-40B4-BE49-F238E27FC236}">
                <a16:creationId xmlns:a16="http://schemas.microsoft.com/office/drawing/2014/main" id="{0135085D-D51A-7471-E859-D29E49A8BACA}"/>
              </a:ext>
            </a:extLst>
          </p:cNvPr>
          <p:cNvSpPr>
            <a:spLocks noGrp="1"/>
          </p:cNvSpPr>
          <p:nvPr>
            <p:custDataLst>
              <p:tags r:id="rId42"/>
            </p:custDataLst>
          </p:nvPr>
        </p:nvSpPr>
        <p:spPr bwMode="auto">
          <a:xfrm>
            <a:off x="5082223" y="4090988"/>
            <a:ext cx="995363" cy="228600"/>
          </a:xfrm>
          <a:prstGeom prst="chevron">
            <a:avLst>
              <a:gd name="adj" fmla="val 18056"/>
            </a:avLst>
          </a:prstGeom>
          <a:solidFill>
            <a:schemeClr val="bg1"/>
          </a:solid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buClr>
                <a:srgbClr val="000000"/>
              </a:buClr>
              <a:defRPr/>
            </a:pPr>
            <a:endParaRPr lang="en-GB" sz="900">
              <a:solidFill>
                <a:srgbClr val="4D4D4D"/>
              </a:solidFill>
              <a:latin typeface="Arial" panose="020B0604020202020204" pitchFamily="34" charset="0"/>
              <a:cs typeface="Arial" panose="020B0604020202020204" pitchFamily="34" charset="0"/>
            </a:endParaRPr>
          </a:p>
        </p:txBody>
      </p:sp>
      <p:sp>
        <p:nvSpPr>
          <p:cNvPr id="47" name="Text Placeholder 4">
            <a:extLst>
              <a:ext uri="{FF2B5EF4-FFF2-40B4-BE49-F238E27FC236}">
                <a16:creationId xmlns:a16="http://schemas.microsoft.com/office/drawing/2014/main" id="{9A0A6B3A-187B-BAF8-2C17-490170913039}"/>
              </a:ext>
            </a:extLst>
          </p:cNvPr>
          <p:cNvSpPr>
            <a:spLocks noGrp="1"/>
          </p:cNvSpPr>
          <p:nvPr>
            <p:custDataLst>
              <p:tags r:id="rId43"/>
            </p:custDataLst>
          </p:nvPr>
        </p:nvSpPr>
        <p:spPr bwMode="auto">
          <a:xfrm>
            <a:off x="4275773" y="2841625"/>
            <a:ext cx="482600" cy="228600"/>
          </a:xfrm>
          <a:prstGeom prst="chevron">
            <a:avLst>
              <a:gd name="adj" fmla="val 18056"/>
            </a:avLst>
          </a:prstGeom>
          <a:solidFill>
            <a:schemeClr val="bg1"/>
          </a:solidFill>
          <a:ln w="9525" algn="ctr">
            <a:solidFill>
              <a:schemeClr val="tx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buClr>
                <a:srgbClr val="000000"/>
              </a:buClr>
              <a:defRPr/>
            </a:pPr>
            <a:endParaRPr lang="en-GB" sz="900">
              <a:solidFill>
                <a:srgbClr val="4D4D4D"/>
              </a:solidFill>
              <a:latin typeface="Arial" panose="020B0604020202020204" pitchFamily="34" charset="0"/>
              <a:cs typeface="Arial" panose="020B0604020202020204" pitchFamily="34" charset="0"/>
            </a:endParaRPr>
          </a:p>
        </p:txBody>
      </p:sp>
      <p:sp>
        <p:nvSpPr>
          <p:cNvPr id="48" name="Text Placeholder 4">
            <a:extLst>
              <a:ext uri="{FF2B5EF4-FFF2-40B4-BE49-F238E27FC236}">
                <a16:creationId xmlns:a16="http://schemas.microsoft.com/office/drawing/2014/main" id="{F4292647-89C6-C79E-15B3-AA7980A56070}"/>
              </a:ext>
            </a:extLst>
          </p:cNvPr>
          <p:cNvSpPr>
            <a:spLocks noGrp="1"/>
          </p:cNvSpPr>
          <p:nvPr>
            <p:custDataLst>
              <p:tags r:id="rId44"/>
            </p:custDataLst>
          </p:nvPr>
        </p:nvSpPr>
        <p:spPr bwMode="auto">
          <a:xfrm>
            <a:off x="6744335" y="5595938"/>
            <a:ext cx="1690688" cy="365125"/>
          </a:xfrm>
          <a:prstGeom prst="chevron">
            <a:avLst>
              <a:gd name="adj" fmla="val 18261"/>
            </a:avLst>
          </a:prstGeom>
          <a:solidFill>
            <a:srgbClr val="FFFFFF"/>
          </a:solid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9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mn-lt"/>
            </a:endParaRPr>
          </a:p>
        </p:txBody>
      </p:sp>
      <p:sp>
        <p:nvSpPr>
          <p:cNvPr id="49" name="Text Placeholder 4">
            <a:extLst>
              <a:ext uri="{FF2B5EF4-FFF2-40B4-BE49-F238E27FC236}">
                <a16:creationId xmlns:a16="http://schemas.microsoft.com/office/drawing/2014/main" id="{D5E00A7B-D093-CEFF-B8BF-7EC3DCB2BEC1}"/>
              </a:ext>
            </a:extLst>
          </p:cNvPr>
          <p:cNvSpPr>
            <a:spLocks noGrp="1"/>
          </p:cNvSpPr>
          <p:nvPr>
            <p:custDataLst>
              <p:tags r:id="rId45"/>
            </p:custDataLst>
          </p:nvPr>
        </p:nvSpPr>
        <p:spPr bwMode="auto">
          <a:xfrm>
            <a:off x="4977448" y="5595938"/>
            <a:ext cx="1833563" cy="365125"/>
          </a:xfrm>
          <a:prstGeom prst="homePlate">
            <a:avLst>
              <a:gd name="adj" fmla="val 18261"/>
            </a:avLst>
          </a:prstGeom>
          <a:solidFill>
            <a:schemeClr val="accent3"/>
          </a:solidFill>
          <a:ln w="9525" algn="ctr">
            <a:solidFill>
              <a:schemeClr val="accent3"/>
            </a:solidFill>
          </a:ln>
        </p:spPr>
        <p:txBody>
          <a:bodyPr vert="horz" wrap="square" lIns="90488" tIns="46038" rIns="84138"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buClr>
                <a:srgbClr val="000000"/>
              </a:buClr>
              <a:defRPr/>
            </a:pPr>
            <a:r>
              <a:rPr lang="en-GB" sz="900">
                <a:solidFill>
                  <a:schemeClr val="bg1"/>
                </a:solidFill>
                <a:latin typeface="Arial" panose="020B0604020202020204" pitchFamily="34" charset="0"/>
                <a:cs typeface="Arial" panose="020B0604020202020204" pitchFamily="34" charset="0"/>
              </a:rPr>
              <a:t>Launch pilot (~6 to 12 months)</a:t>
            </a:r>
          </a:p>
        </p:txBody>
      </p:sp>
      <p:sp>
        <p:nvSpPr>
          <p:cNvPr id="50" name="Text Placeholder 4">
            <a:extLst>
              <a:ext uri="{FF2B5EF4-FFF2-40B4-BE49-F238E27FC236}">
                <a16:creationId xmlns:a16="http://schemas.microsoft.com/office/drawing/2014/main" id="{10840A46-58D2-2843-ACF5-53A8E0E22297}"/>
              </a:ext>
            </a:extLst>
          </p:cNvPr>
          <p:cNvSpPr>
            <a:spLocks noGrp="1"/>
          </p:cNvSpPr>
          <p:nvPr>
            <p:custDataLst>
              <p:tags r:id="rId46"/>
            </p:custDataLst>
          </p:nvPr>
        </p:nvSpPr>
        <p:spPr bwMode="auto">
          <a:xfrm>
            <a:off x="3731260" y="5595938"/>
            <a:ext cx="1162050" cy="365125"/>
          </a:xfrm>
          <a:prstGeom prst="homePlate">
            <a:avLst>
              <a:gd name="adj" fmla="val 18261"/>
            </a:avLst>
          </a:prstGeom>
          <a:solidFill>
            <a:schemeClr val="accent3"/>
          </a:solid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buClr>
                <a:srgbClr val="000000"/>
              </a:buClr>
              <a:defRPr/>
            </a:pPr>
            <a:r>
              <a:rPr lang="en-GB" sz="900">
                <a:solidFill>
                  <a:schemeClr val="bg1"/>
                </a:solidFill>
                <a:latin typeface="Arial" panose="020B0604020202020204" pitchFamily="34" charset="0"/>
                <a:cs typeface="Arial" panose="020B0604020202020204" pitchFamily="34" charset="0"/>
              </a:rPr>
              <a:t>Build prototype</a:t>
            </a:r>
          </a:p>
        </p:txBody>
      </p:sp>
      <p:sp>
        <p:nvSpPr>
          <p:cNvPr id="51" name="Text Placeholder 4">
            <a:extLst>
              <a:ext uri="{FF2B5EF4-FFF2-40B4-BE49-F238E27FC236}">
                <a16:creationId xmlns:a16="http://schemas.microsoft.com/office/drawing/2014/main" id="{63D240D4-759E-3988-DDE7-818661CFC3B5}"/>
              </a:ext>
            </a:extLst>
          </p:cNvPr>
          <p:cNvSpPr>
            <a:spLocks noGrp="1"/>
          </p:cNvSpPr>
          <p:nvPr>
            <p:custDataLst>
              <p:tags r:id="rId47"/>
            </p:custDataLst>
          </p:nvPr>
        </p:nvSpPr>
        <p:spPr bwMode="auto">
          <a:xfrm>
            <a:off x="2704148" y="2516188"/>
            <a:ext cx="963613" cy="228600"/>
          </a:xfrm>
          <a:prstGeom prst="homePlate">
            <a:avLst>
              <a:gd name="adj" fmla="val 18056"/>
            </a:avLst>
          </a:prstGeom>
          <a:solidFill>
            <a:schemeClr val="tx2"/>
          </a:solidFill>
          <a:ln w="9525" algn="ctr">
            <a:solidFill>
              <a:schemeClr val="tx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lgn="ctr">
              <a:spcBef>
                <a:spcPct val="0"/>
              </a:spcBef>
              <a:spcAft>
                <a:spcPct val="0"/>
              </a:spcAft>
              <a:buClr>
                <a:srgbClr val="000000"/>
              </a:buClr>
              <a:defRPr/>
            </a:pPr>
            <a:r>
              <a:rPr lang="en-GB" sz="800">
                <a:solidFill>
                  <a:schemeClr val="tx2">
                    <a:lumMod val="10000"/>
                  </a:schemeClr>
                </a:solidFill>
                <a:latin typeface="Arial" panose="020B0604020202020204" pitchFamily="34" charset="0"/>
                <a:cs typeface="Arial" panose="020B0604020202020204" pitchFamily="34" charset="0"/>
              </a:rPr>
              <a:t>Prepare org</a:t>
            </a:r>
            <a:endParaRPr kumimoji="0" lang="en-GB" sz="800" b="0"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52" name="Text Placeholder 4">
            <a:extLst>
              <a:ext uri="{FF2B5EF4-FFF2-40B4-BE49-F238E27FC236}">
                <a16:creationId xmlns:a16="http://schemas.microsoft.com/office/drawing/2014/main" id="{76F5DC3D-564B-461A-400A-F9537E7CFD76}"/>
              </a:ext>
            </a:extLst>
          </p:cNvPr>
          <p:cNvSpPr>
            <a:spLocks noGrp="1"/>
          </p:cNvSpPr>
          <p:nvPr>
            <p:custDataLst>
              <p:tags r:id="rId48"/>
            </p:custDataLst>
          </p:nvPr>
        </p:nvSpPr>
        <p:spPr bwMode="gray">
          <a:xfrm>
            <a:off x="5050473" y="4740275"/>
            <a:ext cx="1027113" cy="228600"/>
          </a:xfrm>
          <a:prstGeom prst="homePlate">
            <a:avLst>
              <a:gd name="adj" fmla="val 18056"/>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buNone/>
              <a:defRPr/>
            </a:pPr>
            <a:r>
              <a:rPr kumimoji="0" lang="en-GB" sz="800" b="0" i="0" strike="noStrike" kern="1200" spc="0" normalizeH="0" noProof="0">
                <a:ln>
                  <a:noFill/>
                </a:ln>
                <a:solidFill>
                  <a:schemeClr val="bg1"/>
                </a:solidFill>
                <a:effectLst/>
                <a:uLnTx/>
                <a:uFillTx/>
                <a:latin typeface="Arial" panose="020B0604020202020204" pitchFamily="34" charset="0"/>
                <a:cs typeface="Arial" panose="020B0604020202020204" pitchFamily="34" charset="0"/>
                <a:sym typeface="+mn-lt"/>
              </a:rPr>
              <a:t>Scale-up B</a:t>
            </a:r>
          </a:p>
        </p:txBody>
      </p:sp>
      <p:sp>
        <p:nvSpPr>
          <p:cNvPr id="53" name="Text Placeholder 4">
            <a:extLst>
              <a:ext uri="{FF2B5EF4-FFF2-40B4-BE49-F238E27FC236}">
                <a16:creationId xmlns:a16="http://schemas.microsoft.com/office/drawing/2014/main" id="{D7A24D8E-449F-65FF-C063-A46D52AF88B5}"/>
              </a:ext>
            </a:extLst>
          </p:cNvPr>
          <p:cNvSpPr>
            <a:spLocks noGrp="1"/>
          </p:cNvSpPr>
          <p:nvPr>
            <p:custDataLst>
              <p:tags r:id="rId49"/>
            </p:custDataLst>
          </p:nvPr>
        </p:nvSpPr>
        <p:spPr bwMode="auto">
          <a:xfrm>
            <a:off x="2704148" y="5595938"/>
            <a:ext cx="963613" cy="365125"/>
          </a:xfrm>
          <a:prstGeom prst="homePlate">
            <a:avLst>
              <a:gd name="adj" fmla="val 18261"/>
            </a:avLst>
          </a:prstGeom>
          <a:solidFill>
            <a:schemeClr val="tx2"/>
          </a:solidFill>
          <a:ln w="9525" algn="ctr">
            <a:solidFill>
              <a:schemeClr val="tx2"/>
            </a:solidFill>
          </a:ln>
        </p:spPr>
        <p:txBody>
          <a:bodyPr vert="horz" wrap="squar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defRPr/>
            </a:pPr>
            <a:r>
              <a:rPr lang="en-GB" sz="800">
                <a:solidFill>
                  <a:schemeClr val="tx2">
                    <a:lumMod val="10000"/>
                  </a:schemeClr>
                </a:solidFill>
                <a:latin typeface="Arial" panose="020B0604020202020204" pitchFamily="34" charset="0"/>
                <a:cs typeface="Arial" panose="020B0604020202020204" pitchFamily="34" charset="0"/>
              </a:rPr>
              <a:t>Propose initiative</a:t>
            </a:r>
          </a:p>
        </p:txBody>
      </p:sp>
      <p:sp>
        <p:nvSpPr>
          <p:cNvPr id="54" name="Text Placeholder 4">
            <a:extLst>
              <a:ext uri="{FF2B5EF4-FFF2-40B4-BE49-F238E27FC236}">
                <a16:creationId xmlns:a16="http://schemas.microsoft.com/office/drawing/2014/main" id="{4644A5DB-21C7-48AC-5200-1AF373458E51}"/>
              </a:ext>
            </a:extLst>
          </p:cNvPr>
          <p:cNvSpPr>
            <a:spLocks noGrp="1"/>
          </p:cNvSpPr>
          <p:nvPr>
            <p:custDataLst>
              <p:tags r:id="rId50"/>
            </p:custDataLst>
          </p:nvPr>
        </p:nvSpPr>
        <p:spPr bwMode="gray">
          <a:xfrm>
            <a:off x="4118610" y="4090988"/>
            <a:ext cx="1004888" cy="228600"/>
          </a:xfrm>
          <a:prstGeom prst="homePlate">
            <a:avLst>
              <a:gd name="adj" fmla="val 18056"/>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r>
              <a:rPr lang="en-GB" altLang="en-US" sz="800">
                <a:solidFill>
                  <a:schemeClr val="bg1"/>
                </a:solidFill>
                <a:latin typeface="Arial" panose="020B0604020202020204" pitchFamily="34" charset="0"/>
                <a:cs typeface="Arial" panose="020B0604020202020204" pitchFamily="34" charset="0"/>
              </a:rPr>
              <a:t>Pilot Option B</a:t>
            </a:r>
            <a:endParaRPr kumimoji="0" lang="en-GB" sz="800" b="0" i="0" strike="noStrike" kern="1200" spc="0" normalizeH="0" noProof="0">
              <a:ln>
                <a:noFill/>
              </a:ln>
              <a:solidFill>
                <a:schemeClr val="bg1"/>
              </a:solidFill>
              <a:effectLst/>
              <a:uLnTx/>
              <a:uFillTx/>
              <a:latin typeface="Arial" panose="020B0604020202020204" pitchFamily="34" charset="0"/>
              <a:cs typeface="Arial" panose="020B0604020202020204" pitchFamily="34" charset="0"/>
              <a:sym typeface="+mn-lt"/>
            </a:endParaRPr>
          </a:p>
        </p:txBody>
      </p:sp>
      <p:sp>
        <p:nvSpPr>
          <p:cNvPr id="55" name="Text Placeholder 4">
            <a:extLst>
              <a:ext uri="{FF2B5EF4-FFF2-40B4-BE49-F238E27FC236}">
                <a16:creationId xmlns:a16="http://schemas.microsoft.com/office/drawing/2014/main" id="{D570B3AC-8EE7-9235-2ED6-778CE9E18E38}"/>
              </a:ext>
            </a:extLst>
          </p:cNvPr>
          <p:cNvSpPr>
            <a:spLocks noGrp="1"/>
          </p:cNvSpPr>
          <p:nvPr>
            <p:custDataLst>
              <p:tags r:id="rId51"/>
            </p:custDataLst>
          </p:nvPr>
        </p:nvSpPr>
        <p:spPr bwMode="gray">
          <a:xfrm>
            <a:off x="3364548" y="2841625"/>
            <a:ext cx="952500" cy="228600"/>
          </a:xfrm>
          <a:prstGeom prst="homePlate">
            <a:avLst>
              <a:gd name="adj" fmla="val 18056"/>
            </a:avLst>
          </a:prstGeom>
          <a:solidFill>
            <a:schemeClr val="accent1"/>
          </a:solidFill>
          <a:ln w="9525" algn="ctr">
            <a:solidFill>
              <a:schemeClr val="tx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r>
              <a:rPr lang="en-GB" altLang="en-US" sz="800">
                <a:solidFill>
                  <a:schemeClr val="bg1"/>
                </a:solidFill>
                <a:latin typeface="Arial" panose="020B0604020202020204" pitchFamily="34" charset="0"/>
                <a:cs typeface="Arial" panose="020B0604020202020204" pitchFamily="34" charset="0"/>
              </a:rPr>
              <a:t>Pilot Opt. A</a:t>
            </a:r>
            <a:endParaRPr kumimoji="0" lang="en-GB" sz="800" b="0" i="0" strike="noStrike" kern="1200" spc="0" normalizeH="0" noProof="0">
              <a:ln>
                <a:noFill/>
              </a:ln>
              <a:solidFill>
                <a:schemeClr val="bg1"/>
              </a:solidFill>
              <a:effectLst/>
              <a:uLnTx/>
              <a:uFillTx/>
              <a:latin typeface="Arial" panose="020B0604020202020204" pitchFamily="34" charset="0"/>
              <a:cs typeface="Arial" panose="020B0604020202020204" pitchFamily="34" charset="0"/>
              <a:sym typeface="+mn-lt"/>
            </a:endParaRPr>
          </a:p>
        </p:txBody>
      </p:sp>
      <p:sp>
        <p:nvSpPr>
          <p:cNvPr id="56" name="Text Placeholder 4">
            <a:extLst>
              <a:ext uri="{FF2B5EF4-FFF2-40B4-BE49-F238E27FC236}">
                <a16:creationId xmlns:a16="http://schemas.microsoft.com/office/drawing/2014/main" id="{E274F5D7-6A3E-46BE-417B-72DD354F60E0}"/>
              </a:ext>
            </a:extLst>
          </p:cNvPr>
          <p:cNvSpPr>
            <a:spLocks noGrp="1"/>
          </p:cNvSpPr>
          <p:nvPr>
            <p:custDataLst>
              <p:tags r:id="rId52"/>
            </p:custDataLst>
          </p:nvPr>
        </p:nvSpPr>
        <p:spPr bwMode="gray">
          <a:xfrm>
            <a:off x="3972559" y="3167063"/>
            <a:ext cx="858838" cy="228600"/>
          </a:xfrm>
          <a:prstGeom prst="homePlate">
            <a:avLst>
              <a:gd name="adj" fmla="val 18056"/>
            </a:avLst>
          </a:prstGeom>
          <a:solidFill>
            <a:schemeClr val="accent1"/>
          </a:solidFill>
          <a:ln w="9525" algn="ctr">
            <a:solidFill>
              <a:schemeClr val="tx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buNone/>
              <a:defRPr/>
            </a:pPr>
            <a:r>
              <a:rPr lang="en-GB" altLang="en-US" sz="800">
                <a:solidFill>
                  <a:schemeClr val="bg1"/>
                </a:solidFill>
                <a:latin typeface="Arial" panose="020B0604020202020204" pitchFamily="34" charset="0"/>
                <a:cs typeface="Arial" panose="020B0604020202020204" pitchFamily="34" charset="0"/>
              </a:rPr>
              <a:t>Scale-up A</a:t>
            </a:r>
            <a:endParaRPr kumimoji="0" lang="en-GB" sz="800" b="0" i="0" strike="noStrike" kern="1200" spc="0" normalizeH="0" noProof="0">
              <a:ln>
                <a:noFill/>
              </a:ln>
              <a:solidFill>
                <a:schemeClr val="bg1"/>
              </a:solidFill>
              <a:effectLst/>
              <a:uLnTx/>
              <a:uFillTx/>
              <a:latin typeface="Arial" panose="020B0604020202020204" pitchFamily="34" charset="0"/>
              <a:cs typeface="Arial" panose="020B0604020202020204" pitchFamily="34" charset="0"/>
              <a:sym typeface="+mn-lt"/>
            </a:endParaRPr>
          </a:p>
        </p:txBody>
      </p:sp>
      <p:sp>
        <p:nvSpPr>
          <p:cNvPr id="57" name="Text Placeholder 4">
            <a:extLst>
              <a:ext uri="{FF2B5EF4-FFF2-40B4-BE49-F238E27FC236}">
                <a16:creationId xmlns:a16="http://schemas.microsoft.com/office/drawing/2014/main" id="{D9A0367A-5E61-582F-60B7-CBFDEFDC9061}"/>
              </a:ext>
            </a:extLst>
          </p:cNvPr>
          <p:cNvSpPr>
            <a:spLocks noGrp="1"/>
          </p:cNvSpPr>
          <p:nvPr>
            <p:custDataLst>
              <p:tags r:id="rId53"/>
            </p:custDataLst>
          </p:nvPr>
        </p:nvSpPr>
        <p:spPr bwMode="gray">
          <a:xfrm>
            <a:off x="4936173" y="4416425"/>
            <a:ext cx="993775" cy="228600"/>
          </a:xfrm>
          <a:prstGeom prst="homePlate">
            <a:avLst>
              <a:gd name="adj" fmla="val 18056"/>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buNone/>
              <a:defRPr/>
            </a:pPr>
            <a:r>
              <a:rPr kumimoji="0" lang="en-GB" sz="800" b="0" i="0" strike="noStrike" kern="1200" spc="0" normalizeH="0" noProof="0">
                <a:ln>
                  <a:noFill/>
                </a:ln>
                <a:solidFill>
                  <a:schemeClr val="bg1"/>
                </a:solidFill>
                <a:effectLst/>
                <a:uLnTx/>
                <a:uFillTx/>
                <a:latin typeface="Arial" panose="020B0604020202020204" pitchFamily="34" charset="0"/>
                <a:cs typeface="Arial" panose="020B0604020202020204" pitchFamily="34" charset="0"/>
                <a:sym typeface="+mn-lt"/>
              </a:rPr>
              <a:t>Scale-up B</a:t>
            </a:r>
          </a:p>
        </p:txBody>
      </p:sp>
      <p:cxnSp>
        <p:nvCxnSpPr>
          <p:cNvPr id="58" name="Straight Connector 57">
            <a:extLst>
              <a:ext uri="{FF2B5EF4-FFF2-40B4-BE49-F238E27FC236}">
                <a16:creationId xmlns:a16="http://schemas.microsoft.com/office/drawing/2014/main" id="{FBD31FD5-2E6F-BF1E-8706-C1DD5EE63E59}"/>
              </a:ext>
            </a:extLst>
          </p:cNvPr>
          <p:cNvCxnSpPr/>
          <p:nvPr>
            <p:custDataLst>
              <p:tags r:id="rId54"/>
            </p:custDataLst>
          </p:nvPr>
        </p:nvCxnSpPr>
        <p:spPr bwMode="gray">
          <a:xfrm>
            <a:off x="2715260" y="5175250"/>
            <a:ext cx="2471738" cy="0"/>
          </a:xfrm>
          <a:prstGeom prst="line">
            <a:avLst/>
          </a:prstGeom>
          <a:ln w="76200" cap="flat" cmpd="sng" algn="ctr">
            <a:solidFill>
              <a:srgbClr val="DFE5EF"/>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5C558FD-8C86-BBC7-C2BF-F5D8A9DD0949}"/>
              </a:ext>
            </a:extLst>
          </p:cNvPr>
          <p:cNvCxnSpPr>
            <a:cxnSpLocks/>
          </p:cNvCxnSpPr>
          <p:nvPr>
            <p:custDataLst>
              <p:tags r:id="rId55"/>
            </p:custDataLst>
          </p:nvPr>
        </p:nvCxnSpPr>
        <p:spPr bwMode="gray">
          <a:xfrm>
            <a:off x="2715260" y="2955925"/>
            <a:ext cx="649288" cy="0"/>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C1E022D-C52F-06D8-8D2A-0C1C8C5634B2}"/>
              </a:ext>
            </a:extLst>
          </p:cNvPr>
          <p:cNvCxnSpPr/>
          <p:nvPr>
            <p:custDataLst>
              <p:tags r:id="rId56"/>
            </p:custDataLst>
          </p:nvPr>
        </p:nvCxnSpPr>
        <p:spPr bwMode="gray">
          <a:xfrm>
            <a:off x="2715260" y="4854575"/>
            <a:ext cx="2335213" cy="0"/>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DDD2E53-376D-9822-725A-4A81C31AD31E}"/>
              </a:ext>
            </a:extLst>
          </p:cNvPr>
          <p:cNvCxnSpPr/>
          <p:nvPr>
            <p:custDataLst>
              <p:tags r:id="rId57"/>
            </p:custDataLst>
          </p:nvPr>
        </p:nvCxnSpPr>
        <p:spPr bwMode="gray">
          <a:xfrm>
            <a:off x="2715260" y="4205288"/>
            <a:ext cx="1403350" cy="0"/>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8D1FF8E-676A-682F-C400-703428F73A3D}"/>
              </a:ext>
            </a:extLst>
          </p:cNvPr>
          <p:cNvCxnSpPr>
            <a:cxnSpLocks/>
          </p:cNvCxnSpPr>
          <p:nvPr>
            <p:custDataLst>
              <p:tags r:id="rId58"/>
            </p:custDataLst>
          </p:nvPr>
        </p:nvCxnSpPr>
        <p:spPr bwMode="gray">
          <a:xfrm>
            <a:off x="2715260" y="3281363"/>
            <a:ext cx="1257300" cy="0"/>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BD67C9B-1733-D7DD-FB42-89A2E2E62AEC}"/>
              </a:ext>
            </a:extLst>
          </p:cNvPr>
          <p:cNvCxnSpPr/>
          <p:nvPr>
            <p:custDataLst>
              <p:tags r:id="rId59"/>
            </p:custDataLst>
          </p:nvPr>
        </p:nvCxnSpPr>
        <p:spPr bwMode="gray">
          <a:xfrm>
            <a:off x="2715260" y="4530725"/>
            <a:ext cx="2220913" cy="0"/>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Isosceles Triangle 110">
            <a:extLst>
              <a:ext uri="{FF2B5EF4-FFF2-40B4-BE49-F238E27FC236}">
                <a16:creationId xmlns:a16="http://schemas.microsoft.com/office/drawing/2014/main" id="{2877A654-CF3F-FD33-28F7-3CE8D0FA290C}"/>
              </a:ext>
            </a:extLst>
          </p:cNvPr>
          <p:cNvSpPr/>
          <p:nvPr>
            <p:custDataLst>
              <p:tags r:id="rId60"/>
            </p:custDataLst>
          </p:nvPr>
        </p:nvSpPr>
        <p:spPr bwMode="gray">
          <a:xfrm>
            <a:off x="4847273" y="5868378"/>
            <a:ext cx="114300" cy="114300"/>
          </a:xfrm>
          <a:prstGeom prst="triangle">
            <a:avLst/>
          </a:prstGeom>
          <a:solidFill>
            <a:schemeClr val="accent4"/>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65" name="Isosceles Triangle 111">
            <a:extLst>
              <a:ext uri="{FF2B5EF4-FFF2-40B4-BE49-F238E27FC236}">
                <a16:creationId xmlns:a16="http://schemas.microsoft.com/office/drawing/2014/main" id="{67D27300-9995-401D-8FE0-A058D6D7ABAA}"/>
              </a:ext>
            </a:extLst>
          </p:cNvPr>
          <p:cNvSpPr/>
          <p:nvPr>
            <p:custDataLst>
              <p:tags r:id="rId61"/>
            </p:custDataLst>
          </p:nvPr>
        </p:nvSpPr>
        <p:spPr bwMode="gray">
          <a:xfrm>
            <a:off x="3601085" y="5868378"/>
            <a:ext cx="114300" cy="114300"/>
          </a:xfrm>
          <a:prstGeom prst="triangle">
            <a:avLst/>
          </a:prstGeom>
          <a:solidFill>
            <a:schemeClr val="accent4"/>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67" name="Text Placeholder 4">
            <a:extLst>
              <a:ext uri="{FF2B5EF4-FFF2-40B4-BE49-F238E27FC236}">
                <a16:creationId xmlns:a16="http://schemas.microsoft.com/office/drawing/2014/main" id="{FACF5153-8104-A3E3-8D95-B84987E3E251}"/>
              </a:ext>
            </a:extLst>
          </p:cNvPr>
          <p:cNvSpPr>
            <a:spLocks noGrp="1"/>
          </p:cNvSpPr>
          <p:nvPr>
            <p:custDataLst>
              <p:tags r:id="rId62"/>
            </p:custDataLst>
          </p:nvPr>
        </p:nvSpPr>
        <p:spPr bwMode="auto">
          <a:xfrm>
            <a:off x="1346835" y="5710238"/>
            <a:ext cx="37623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 Global</a:t>
            </a: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68" name="Text Placeholder 4">
            <a:extLst>
              <a:ext uri="{FF2B5EF4-FFF2-40B4-BE49-F238E27FC236}">
                <a16:creationId xmlns:a16="http://schemas.microsoft.com/office/drawing/2014/main" id="{E43AFB11-2272-0F23-02B3-D065185CB37A}"/>
              </a:ext>
            </a:extLst>
          </p:cNvPr>
          <p:cNvSpPr>
            <a:spLocks noGrp="1"/>
          </p:cNvSpPr>
          <p:nvPr>
            <p:custDataLst>
              <p:tags r:id="rId63"/>
            </p:custDataLst>
          </p:nvPr>
        </p:nvSpPr>
        <p:spPr bwMode="auto">
          <a:xfrm>
            <a:off x="1346835" y="4462463"/>
            <a:ext cx="5095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r>
              <a:rPr lang="en-GB" altLang="en-US" sz="1000">
                <a:solidFill>
                  <a:schemeClr val="tx2">
                    <a:lumMod val="10000"/>
                  </a:schemeClr>
                </a:solidFill>
                <a:latin typeface="Arial" panose="020B0604020202020204" pitchFamily="34" charset="0"/>
                <a:cs typeface="Arial" panose="020B0604020202020204" pitchFamily="34" charset="0"/>
              </a:rPr>
              <a:t>Country 4</a:t>
            </a:r>
            <a:endParaRPr kumimoji="0" lang="en-GB" sz="1000" b="0"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69" name="Text Placeholder 4">
            <a:extLst>
              <a:ext uri="{FF2B5EF4-FFF2-40B4-BE49-F238E27FC236}">
                <a16:creationId xmlns:a16="http://schemas.microsoft.com/office/drawing/2014/main" id="{2597E402-8954-7B24-23DA-93F3EBA69F83}"/>
              </a:ext>
            </a:extLst>
          </p:cNvPr>
          <p:cNvSpPr>
            <a:spLocks noGrp="1"/>
          </p:cNvSpPr>
          <p:nvPr>
            <p:custDataLst>
              <p:tags r:id="rId64"/>
            </p:custDataLst>
          </p:nvPr>
        </p:nvSpPr>
        <p:spPr bwMode="auto">
          <a:xfrm>
            <a:off x="1346835" y="2300288"/>
            <a:ext cx="38893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fld id="{FFB78847-9B82-4B5A-B7D3-D9F096E82FF0}" type="datetime'A''''''''''''''''''''ctiv''''i''''''t''''''y'">
              <a:rPr lang="en-GB" altLang="en-US" sz="1000" smtClean="0">
                <a:solidFill>
                  <a:schemeClr val="tx2">
                    <a:lumMod val="10000"/>
                  </a:schemeClr>
                </a:solidFill>
                <a:latin typeface="Arial" panose="020B0604020202020204" pitchFamily="34" charset="0"/>
                <a:cs typeface="Arial" panose="020B0604020202020204" pitchFamily="34" charset="0"/>
              </a:rPr>
              <a:pPr lvl="0">
                <a:spcBef>
                  <a:spcPct val="0"/>
                </a:spcBef>
                <a:spcAft>
                  <a:spcPct val="0"/>
                </a:spcAft>
                <a:buClr>
                  <a:srgbClr val="000000"/>
                </a:buClr>
                <a:defRPr/>
              </a:pPr>
              <a:t>Activity</a:t>
            </a:fld>
            <a:endParaRPr kumimoji="0" lang="en-GB" sz="1000" b="0"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70" name="Text Placeholder 4">
            <a:extLst>
              <a:ext uri="{FF2B5EF4-FFF2-40B4-BE49-F238E27FC236}">
                <a16:creationId xmlns:a16="http://schemas.microsoft.com/office/drawing/2014/main" id="{BAA69556-B1A8-52CC-D531-581C0D8AD5A6}"/>
              </a:ext>
            </a:extLst>
          </p:cNvPr>
          <p:cNvSpPr>
            <a:spLocks noGrp="1"/>
          </p:cNvSpPr>
          <p:nvPr>
            <p:custDataLst>
              <p:tags r:id="rId65"/>
            </p:custDataLst>
          </p:nvPr>
        </p:nvSpPr>
        <p:spPr bwMode="auto">
          <a:xfrm>
            <a:off x="1346835" y="2887663"/>
            <a:ext cx="5095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rPr>
              <a:t>Country 1</a:t>
            </a: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71" name="Text Placeholder 4">
            <a:extLst>
              <a:ext uri="{FF2B5EF4-FFF2-40B4-BE49-F238E27FC236}">
                <a16:creationId xmlns:a16="http://schemas.microsoft.com/office/drawing/2014/main" id="{AF474AF2-5B3A-8BBE-BA18-0F04334CCADE}"/>
              </a:ext>
            </a:extLst>
          </p:cNvPr>
          <p:cNvSpPr>
            <a:spLocks noGrp="1"/>
          </p:cNvSpPr>
          <p:nvPr>
            <p:custDataLst>
              <p:tags r:id="rId66"/>
            </p:custDataLst>
          </p:nvPr>
        </p:nvSpPr>
        <p:spPr bwMode="auto">
          <a:xfrm>
            <a:off x="1346835" y="5111750"/>
            <a:ext cx="120650" cy="4095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buClr>
                <a:srgbClr val="000000"/>
              </a:buClr>
              <a:buNone/>
              <a:defRPr/>
            </a:pPr>
            <a:endParaRPr lang="en-GB" altLang="en-US" sz="1000">
              <a:solidFill>
                <a:schemeClr val="tx2">
                  <a:lumMod val="10000"/>
                </a:schemeClr>
              </a:solidFill>
              <a:latin typeface="Arial" panose="020B0604020202020204" pitchFamily="34" charset="0"/>
              <a:cs typeface="Arial" panose="020B0604020202020204" pitchFamily="34" charset="0"/>
              <a:sym typeface="+mn-lt"/>
            </a:endParaRPr>
          </a:p>
          <a:p>
            <a:pPr>
              <a:spcBef>
                <a:spcPct val="0"/>
              </a:spcBef>
              <a:spcAft>
                <a:spcPct val="0"/>
              </a:spcAft>
              <a:buClr>
                <a:srgbClr val="000000"/>
              </a:buClr>
              <a:buNone/>
              <a:defRPr/>
            </a:pPr>
            <a:r>
              <a:rPr lang="en-GB" altLang="en-US" sz="1000">
                <a:solidFill>
                  <a:schemeClr val="tx2">
                    <a:lumMod val="10000"/>
                  </a:schemeClr>
                </a:solidFill>
                <a:latin typeface="Arial" panose="020B0604020202020204" pitchFamily="34" charset="0"/>
                <a:cs typeface="Arial" panose="020B0604020202020204" pitchFamily="34" charset="0"/>
                <a:sym typeface="+mn-lt"/>
              </a:rPr>
              <a:t>….</a:t>
            </a:r>
          </a:p>
          <a:p>
            <a:pPr>
              <a:spcBef>
                <a:spcPct val="0"/>
              </a:spcBef>
              <a:spcAft>
                <a:spcPct val="0"/>
              </a:spcAft>
              <a:buClr>
                <a:srgbClr val="000000"/>
              </a:buClr>
              <a:buNone/>
              <a:defRPr/>
            </a:pPr>
            <a:endParaRPr lang="en-GB" altLang="en-US" sz="1000">
              <a:solidFill>
                <a:schemeClr val="tx2">
                  <a:lumMod val="10000"/>
                </a:schemeClr>
              </a:solidFill>
              <a:latin typeface="Arial" panose="020B0604020202020204" pitchFamily="34" charset="0"/>
              <a:cs typeface="Arial" panose="020B0604020202020204" pitchFamily="34" charset="0"/>
              <a:sym typeface="+mn-lt"/>
            </a:endParaRPr>
          </a:p>
        </p:txBody>
      </p:sp>
      <p:sp>
        <p:nvSpPr>
          <p:cNvPr id="72" name="Text Placeholder 4">
            <a:extLst>
              <a:ext uri="{FF2B5EF4-FFF2-40B4-BE49-F238E27FC236}">
                <a16:creationId xmlns:a16="http://schemas.microsoft.com/office/drawing/2014/main" id="{72CEA4BC-08A1-4D18-7A9F-7195D2B5263F}"/>
              </a:ext>
            </a:extLst>
          </p:cNvPr>
          <p:cNvSpPr>
            <a:spLocks noGrp="1"/>
          </p:cNvSpPr>
          <p:nvPr>
            <p:custDataLst>
              <p:tags r:id="rId67"/>
            </p:custDataLst>
          </p:nvPr>
        </p:nvSpPr>
        <p:spPr bwMode="auto">
          <a:xfrm>
            <a:off x="1346835" y="3213100"/>
            <a:ext cx="5095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r>
              <a:rPr lang="en-GB" altLang="en-US" sz="1000">
                <a:solidFill>
                  <a:schemeClr val="tx2">
                    <a:lumMod val="10000"/>
                  </a:schemeClr>
                </a:solidFill>
                <a:latin typeface="Arial" panose="020B0604020202020204" pitchFamily="34" charset="0"/>
                <a:cs typeface="Arial" panose="020B0604020202020204" pitchFamily="34" charset="0"/>
                <a:sym typeface="+mn-lt"/>
              </a:rPr>
              <a:t>Country 2</a:t>
            </a:r>
          </a:p>
        </p:txBody>
      </p:sp>
      <p:sp>
        <p:nvSpPr>
          <p:cNvPr id="73" name="Text Placeholder 4">
            <a:extLst>
              <a:ext uri="{FF2B5EF4-FFF2-40B4-BE49-F238E27FC236}">
                <a16:creationId xmlns:a16="http://schemas.microsoft.com/office/drawing/2014/main" id="{41391B68-B687-4AE7-5A59-75BC447E9190}"/>
              </a:ext>
            </a:extLst>
          </p:cNvPr>
          <p:cNvSpPr>
            <a:spLocks noGrp="1"/>
          </p:cNvSpPr>
          <p:nvPr>
            <p:custDataLst>
              <p:tags r:id="rId68"/>
            </p:custDataLst>
          </p:nvPr>
        </p:nvSpPr>
        <p:spPr bwMode="auto">
          <a:xfrm>
            <a:off x="1346835" y="2562225"/>
            <a:ext cx="1008063"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HQ preparation</a:t>
            </a: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75" name="Text Placeholder 2">
            <a:extLst>
              <a:ext uri="{FF2B5EF4-FFF2-40B4-BE49-F238E27FC236}">
                <a16:creationId xmlns:a16="http://schemas.microsoft.com/office/drawing/2014/main" id="{DF7E7D61-0A41-CE40-8176-EDFF96D4C6A0}"/>
              </a:ext>
            </a:extLst>
          </p:cNvPr>
          <p:cNvSpPr>
            <a:spLocks noGrp="1"/>
          </p:cNvSpPr>
          <p:nvPr>
            <p:custDataLst>
              <p:tags r:id="rId69"/>
            </p:custDataLst>
          </p:nvPr>
        </p:nvSpPr>
        <p:spPr bwMode="auto">
          <a:xfrm>
            <a:off x="3158173" y="6004903"/>
            <a:ext cx="971550" cy="136525"/>
          </a:xfrm>
          <a:prstGeom prst="rect">
            <a:avLst/>
          </a:prstGeom>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rPr>
              <a:t>Initiative approval</a:t>
            </a:r>
            <a:endParaRPr kumimoji="0" lang="en-GB" sz="8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76" name="Text Placeholder 4">
            <a:extLst>
              <a:ext uri="{FF2B5EF4-FFF2-40B4-BE49-F238E27FC236}">
                <a16:creationId xmlns:a16="http://schemas.microsoft.com/office/drawing/2014/main" id="{26D2E7CF-DFDD-B0A5-B1C1-1C9C1C1F4C88}"/>
              </a:ext>
            </a:extLst>
          </p:cNvPr>
          <p:cNvSpPr>
            <a:spLocks noGrp="1"/>
          </p:cNvSpPr>
          <p:nvPr>
            <p:custDataLst>
              <p:tags r:id="rId70"/>
            </p:custDataLst>
          </p:nvPr>
        </p:nvSpPr>
        <p:spPr bwMode="auto">
          <a:xfrm>
            <a:off x="1346835" y="4786313"/>
            <a:ext cx="5095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r>
              <a:rPr lang="en-GB" altLang="en-US" sz="1000">
                <a:solidFill>
                  <a:schemeClr val="tx2">
                    <a:lumMod val="10000"/>
                  </a:schemeClr>
                </a:solidFill>
                <a:latin typeface="Arial" panose="020B0604020202020204" pitchFamily="34" charset="0"/>
                <a:cs typeface="Arial" panose="020B0604020202020204" pitchFamily="34" charset="0"/>
              </a:rPr>
              <a:t>Country 5</a:t>
            </a:r>
            <a:endParaRPr kumimoji="0" lang="en-GB" sz="1000" b="0" i="0" strike="noStrike" kern="1200" spc="0" normalizeH="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77" name="Text Placeholder 2">
            <a:extLst>
              <a:ext uri="{FF2B5EF4-FFF2-40B4-BE49-F238E27FC236}">
                <a16:creationId xmlns:a16="http://schemas.microsoft.com/office/drawing/2014/main" id="{6500F6B5-0CBC-886B-5BC4-71CCCAC9CD8C}"/>
              </a:ext>
            </a:extLst>
          </p:cNvPr>
          <p:cNvSpPr>
            <a:spLocks noGrp="1"/>
          </p:cNvSpPr>
          <p:nvPr>
            <p:custDataLst>
              <p:tags r:id="rId71"/>
            </p:custDataLst>
          </p:nvPr>
        </p:nvSpPr>
        <p:spPr bwMode="auto">
          <a:xfrm>
            <a:off x="4175760" y="6004903"/>
            <a:ext cx="1490663" cy="136525"/>
          </a:xfrm>
          <a:prstGeom prst="rect">
            <a:avLst/>
          </a:prstGeom>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Pitch deck and MVP success</a:t>
            </a:r>
            <a:endParaRPr kumimoji="0" lang="en-GB" sz="8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78" name="Text Placeholder 4">
            <a:extLst>
              <a:ext uri="{FF2B5EF4-FFF2-40B4-BE49-F238E27FC236}">
                <a16:creationId xmlns:a16="http://schemas.microsoft.com/office/drawing/2014/main" id="{00DCF35B-2A7B-F291-C038-9C3B4B335093}"/>
              </a:ext>
            </a:extLst>
          </p:cNvPr>
          <p:cNvSpPr>
            <a:spLocks noGrp="1"/>
          </p:cNvSpPr>
          <p:nvPr>
            <p:custDataLst>
              <p:tags r:id="rId72"/>
            </p:custDataLst>
          </p:nvPr>
        </p:nvSpPr>
        <p:spPr bwMode="auto">
          <a:xfrm>
            <a:off x="1346835" y="3538538"/>
            <a:ext cx="120650" cy="4095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buClr>
                <a:srgbClr val="000000"/>
              </a:buClr>
              <a:buNone/>
              <a:defRPr/>
            </a:pPr>
            <a:endParaRPr lang="en-GB" altLang="en-US" sz="1000">
              <a:solidFill>
                <a:schemeClr val="tx2">
                  <a:lumMod val="10000"/>
                </a:schemeClr>
              </a:solidFill>
              <a:latin typeface="Arial" panose="020B0604020202020204" pitchFamily="34" charset="0"/>
              <a:cs typeface="Arial" panose="020B0604020202020204" pitchFamily="34" charset="0"/>
              <a:sym typeface="+mn-lt"/>
            </a:endParaRPr>
          </a:p>
          <a:p>
            <a:pPr>
              <a:spcBef>
                <a:spcPct val="0"/>
              </a:spcBef>
              <a:spcAft>
                <a:spcPct val="0"/>
              </a:spcAft>
              <a:buClr>
                <a:srgbClr val="000000"/>
              </a:buClr>
              <a:buNone/>
              <a:defRPr/>
            </a:pPr>
            <a:r>
              <a:rPr lang="en-GB" altLang="en-US" sz="1000">
                <a:solidFill>
                  <a:schemeClr val="tx2">
                    <a:lumMod val="10000"/>
                  </a:schemeClr>
                </a:solidFill>
                <a:latin typeface="Arial" panose="020B0604020202020204" pitchFamily="34" charset="0"/>
                <a:cs typeface="Arial" panose="020B0604020202020204" pitchFamily="34" charset="0"/>
                <a:sym typeface="+mn-lt"/>
              </a:rPr>
              <a:t>….</a:t>
            </a:r>
          </a:p>
          <a:p>
            <a:pPr>
              <a:spcBef>
                <a:spcPct val="0"/>
              </a:spcBef>
              <a:spcAft>
                <a:spcPct val="0"/>
              </a:spcAft>
              <a:buClr>
                <a:srgbClr val="000000"/>
              </a:buClr>
              <a:buNone/>
              <a:defRPr/>
            </a:pPr>
            <a:endParaRPr lang="en-GB" altLang="en-US" sz="1000">
              <a:solidFill>
                <a:schemeClr val="tx2">
                  <a:lumMod val="10000"/>
                </a:schemeClr>
              </a:solidFill>
              <a:latin typeface="Arial" panose="020B0604020202020204" pitchFamily="34" charset="0"/>
              <a:cs typeface="Arial" panose="020B0604020202020204" pitchFamily="34" charset="0"/>
              <a:sym typeface="+mn-lt"/>
            </a:endParaRPr>
          </a:p>
        </p:txBody>
      </p:sp>
      <p:sp>
        <p:nvSpPr>
          <p:cNvPr id="79" name="Text Placeholder 4">
            <a:extLst>
              <a:ext uri="{FF2B5EF4-FFF2-40B4-BE49-F238E27FC236}">
                <a16:creationId xmlns:a16="http://schemas.microsoft.com/office/drawing/2014/main" id="{7B8E22B7-ACBA-6885-36BF-B4654445EA59}"/>
              </a:ext>
            </a:extLst>
          </p:cNvPr>
          <p:cNvSpPr>
            <a:spLocks noGrp="1"/>
          </p:cNvSpPr>
          <p:nvPr>
            <p:custDataLst>
              <p:tags r:id="rId73"/>
            </p:custDataLst>
          </p:nvPr>
        </p:nvSpPr>
        <p:spPr bwMode="auto">
          <a:xfrm>
            <a:off x="1346835" y="4137025"/>
            <a:ext cx="509588" cy="1365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spcBef>
                <a:spcPct val="0"/>
              </a:spcBef>
              <a:spcAft>
                <a:spcPct val="0"/>
              </a:spcAft>
              <a:buClr>
                <a:srgbClr val="000000"/>
              </a:buClr>
              <a:defRPr/>
            </a:pPr>
            <a:r>
              <a:rPr lang="en-GB" altLang="en-US" sz="1000">
                <a:solidFill>
                  <a:schemeClr val="tx2">
                    <a:lumMod val="10000"/>
                  </a:schemeClr>
                </a:solidFill>
                <a:latin typeface="Arial" panose="020B0604020202020204" pitchFamily="34" charset="0"/>
                <a:cs typeface="Arial" panose="020B0604020202020204" pitchFamily="34" charset="0"/>
              </a:rPr>
              <a:t>Country 3</a:t>
            </a:r>
            <a:endParaRPr kumimoji="0" lang="en-GB" sz="10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80" name="TextBox 79">
            <a:extLst>
              <a:ext uri="{FF2B5EF4-FFF2-40B4-BE49-F238E27FC236}">
                <a16:creationId xmlns:a16="http://schemas.microsoft.com/office/drawing/2014/main" id="{0CC4C77B-0A27-5F22-16E0-CE25F140AB4F}"/>
              </a:ext>
            </a:extLst>
          </p:cNvPr>
          <p:cNvSpPr txBox="1"/>
          <p:nvPr/>
        </p:nvSpPr>
        <p:spPr>
          <a:xfrm>
            <a:off x="2756613" y="2894370"/>
            <a:ext cx="482504" cy="123111"/>
          </a:xfrm>
          <a:prstGeom prst="rect">
            <a:avLst/>
          </a:prstGeom>
          <a:noFill/>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Loca</a:t>
            </a:r>
            <a:r>
              <a:rPr lang="en-US" sz="800" kern="1200">
                <a:solidFill>
                  <a:schemeClr val="tx2">
                    <a:lumMod val="10000"/>
                  </a:schemeClr>
                </a:solidFill>
                <a:latin typeface="Arial" panose="020B0604020202020204" pitchFamily="34" charset="0"/>
                <a:ea typeface="+mn-ea"/>
                <a:cs typeface="Arial" panose="020B0604020202020204" pitchFamily="34" charset="0"/>
              </a:rPr>
              <a:t>l prep</a:t>
            </a:r>
            <a:endParaRPr kumimoji="0" lang="en-US" sz="8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81" name="TextBox 80">
            <a:extLst>
              <a:ext uri="{FF2B5EF4-FFF2-40B4-BE49-F238E27FC236}">
                <a16:creationId xmlns:a16="http://schemas.microsoft.com/office/drawing/2014/main" id="{A8F98BA3-66B6-D2B7-68D6-0786AA34AF6F}"/>
              </a:ext>
            </a:extLst>
          </p:cNvPr>
          <p:cNvSpPr txBox="1"/>
          <p:nvPr/>
        </p:nvSpPr>
        <p:spPr>
          <a:xfrm>
            <a:off x="2756613" y="3219808"/>
            <a:ext cx="482504" cy="123111"/>
          </a:xfrm>
          <a:prstGeom prst="rect">
            <a:avLst/>
          </a:prstGeom>
          <a:noFill/>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Loca</a:t>
            </a:r>
            <a:r>
              <a:rPr lang="en-US" sz="800" kern="1200">
                <a:solidFill>
                  <a:schemeClr val="tx2">
                    <a:lumMod val="10000"/>
                  </a:schemeClr>
                </a:solidFill>
                <a:latin typeface="Arial" panose="020B0604020202020204" pitchFamily="34" charset="0"/>
                <a:ea typeface="+mn-ea"/>
                <a:cs typeface="Arial" panose="020B0604020202020204" pitchFamily="34" charset="0"/>
              </a:rPr>
              <a:t>l prep</a:t>
            </a:r>
            <a:endParaRPr kumimoji="0" lang="en-US" sz="8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83" name="TextBox 82">
            <a:extLst>
              <a:ext uri="{FF2B5EF4-FFF2-40B4-BE49-F238E27FC236}">
                <a16:creationId xmlns:a16="http://schemas.microsoft.com/office/drawing/2014/main" id="{BF6506F5-C7AA-2188-351D-AFEC8CFF0DE0}"/>
              </a:ext>
            </a:extLst>
          </p:cNvPr>
          <p:cNvSpPr txBox="1"/>
          <p:nvPr/>
        </p:nvSpPr>
        <p:spPr>
          <a:xfrm>
            <a:off x="2756613" y="4143733"/>
            <a:ext cx="482504" cy="123111"/>
          </a:xfrm>
          <a:prstGeom prst="rect">
            <a:avLst/>
          </a:prstGeom>
          <a:noFill/>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Loca</a:t>
            </a:r>
            <a:r>
              <a:rPr lang="en-US" sz="800" kern="1200">
                <a:solidFill>
                  <a:schemeClr val="tx2">
                    <a:lumMod val="10000"/>
                  </a:schemeClr>
                </a:solidFill>
                <a:latin typeface="Arial" panose="020B0604020202020204" pitchFamily="34" charset="0"/>
                <a:ea typeface="+mn-ea"/>
                <a:cs typeface="Arial" panose="020B0604020202020204" pitchFamily="34" charset="0"/>
              </a:rPr>
              <a:t>l prep</a:t>
            </a:r>
            <a:endParaRPr kumimoji="0" lang="en-US" sz="8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84" name="TextBox 83">
            <a:extLst>
              <a:ext uri="{FF2B5EF4-FFF2-40B4-BE49-F238E27FC236}">
                <a16:creationId xmlns:a16="http://schemas.microsoft.com/office/drawing/2014/main" id="{E6068487-3EE1-D672-53A8-FC4BEC43DE82}"/>
              </a:ext>
            </a:extLst>
          </p:cNvPr>
          <p:cNvSpPr txBox="1"/>
          <p:nvPr/>
        </p:nvSpPr>
        <p:spPr>
          <a:xfrm>
            <a:off x="2756613" y="4469170"/>
            <a:ext cx="482504" cy="123111"/>
          </a:xfrm>
          <a:prstGeom prst="rect">
            <a:avLst/>
          </a:prstGeom>
          <a:noFill/>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Loca</a:t>
            </a:r>
            <a:r>
              <a:rPr lang="en-US" sz="800" kern="1200">
                <a:solidFill>
                  <a:schemeClr val="tx2">
                    <a:lumMod val="10000"/>
                  </a:schemeClr>
                </a:solidFill>
                <a:latin typeface="Arial" panose="020B0604020202020204" pitchFamily="34" charset="0"/>
                <a:ea typeface="+mn-ea"/>
                <a:cs typeface="Arial" panose="020B0604020202020204" pitchFamily="34" charset="0"/>
              </a:rPr>
              <a:t>l prep</a:t>
            </a:r>
            <a:endParaRPr kumimoji="0" lang="en-US" sz="8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85" name="TextBox 84">
            <a:extLst>
              <a:ext uri="{FF2B5EF4-FFF2-40B4-BE49-F238E27FC236}">
                <a16:creationId xmlns:a16="http://schemas.microsoft.com/office/drawing/2014/main" id="{B61CC937-C906-0F60-DB72-54CC017B03EF}"/>
              </a:ext>
            </a:extLst>
          </p:cNvPr>
          <p:cNvSpPr txBox="1"/>
          <p:nvPr/>
        </p:nvSpPr>
        <p:spPr>
          <a:xfrm>
            <a:off x="2756613" y="4793020"/>
            <a:ext cx="482504" cy="123111"/>
          </a:xfrm>
          <a:prstGeom prst="rect">
            <a:avLst/>
          </a:prstGeom>
          <a:noFill/>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kumimoji="0" lang="en-US" sz="800" b="0" i="0" u="none" strike="noStrike" kern="1200" cap="none" spc="0" normalizeH="0" baseline="0" noProof="0" err="1">
                <a:ln>
                  <a:noFill/>
                </a:ln>
                <a:solidFill>
                  <a:schemeClr val="tx2">
                    <a:lumMod val="10000"/>
                  </a:schemeClr>
                </a:solidFill>
                <a:effectLst/>
                <a:uLnTx/>
                <a:uFillTx/>
                <a:latin typeface="Arial" panose="020B0604020202020204" pitchFamily="34" charset="0"/>
                <a:ea typeface="+mn-ea"/>
                <a:cs typeface="Arial" panose="020B0604020202020204" pitchFamily="34" charset="0"/>
              </a:rPr>
              <a:t>Loca</a:t>
            </a:r>
            <a:r>
              <a:rPr lang="en-US" sz="800" kern="1200">
                <a:solidFill>
                  <a:schemeClr val="tx2">
                    <a:lumMod val="10000"/>
                  </a:schemeClr>
                </a:solidFill>
                <a:latin typeface="Arial" panose="020B0604020202020204" pitchFamily="34" charset="0"/>
                <a:ea typeface="+mn-ea"/>
                <a:cs typeface="Arial" panose="020B0604020202020204" pitchFamily="34" charset="0"/>
              </a:rPr>
              <a:t>l prep</a:t>
            </a:r>
            <a:endParaRPr kumimoji="0" lang="en-US" sz="8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86" name="TextBox 85">
            <a:extLst>
              <a:ext uri="{FF2B5EF4-FFF2-40B4-BE49-F238E27FC236}">
                <a16:creationId xmlns:a16="http://schemas.microsoft.com/office/drawing/2014/main" id="{0D743311-04AF-2661-3AC8-0C01999CA000}"/>
              </a:ext>
            </a:extLst>
          </p:cNvPr>
          <p:cNvSpPr txBox="1"/>
          <p:nvPr/>
        </p:nvSpPr>
        <p:spPr>
          <a:xfrm>
            <a:off x="467806" y="2556490"/>
            <a:ext cx="590250" cy="307777"/>
          </a:xfrm>
          <a:prstGeom prst="rect">
            <a:avLst/>
          </a:prstGeom>
        </p:spPr>
        <p:txBody>
          <a:bodyPr vert="horz" wrap="square" lIns="9000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a:latin typeface="Arial" panose="020B0604020202020204" pitchFamily="34" charset="0"/>
              </a:rPr>
              <a:t>Option A &amp; B</a:t>
            </a:r>
          </a:p>
        </p:txBody>
      </p:sp>
      <p:cxnSp>
        <p:nvCxnSpPr>
          <p:cNvPr id="87" name="Straight Connector 86">
            <a:extLst>
              <a:ext uri="{FF2B5EF4-FFF2-40B4-BE49-F238E27FC236}">
                <a16:creationId xmlns:a16="http://schemas.microsoft.com/office/drawing/2014/main" id="{97773354-39C3-9E9C-4ECE-A8C8470F6329}"/>
              </a:ext>
            </a:extLst>
          </p:cNvPr>
          <p:cNvCxnSpPr>
            <a:cxnSpLocks/>
          </p:cNvCxnSpPr>
          <p:nvPr/>
        </p:nvCxnSpPr>
        <p:spPr>
          <a:xfrm>
            <a:off x="1248402" y="2468563"/>
            <a:ext cx="0" cy="370800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6680233D-D26F-5165-79F2-5FD161AF46CA}"/>
              </a:ext>
            </a:extLst>
          </p:cNvPr>
          <p:cNvSpPr txBox="1"/>
          <p:nvPr/>
        </p:nvSpPr>
        <p:spPr>
          <a:xfrm>
            <a:off x="467805" y="5686753"/>
            <a:ext cx="770445" cy="153888"/>
          </a:xfrm>
          <a:prstGeom prst="rect">
            <a:avLst/>
          </a:prstGeom>
        </p:spPr>
        <p:txBody>
          <a:bodyPr vert="horz" wrap="square" lIns="9000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GB" sz="1000" b="1">
                <a:latin typeface="Arial" panose="020B0604020202020204" pitchFamily="34" charset="0"/>
              </a:rPr>
              <a:t>Option C</a:t>
            </a:r>
          </a:p>
        </p:txBody>
      </p:sp>
      <p:sp>
        <p:nvSpPr>
          <p:cNvPr id="89" name="Rectangle 88">
            <a:extLst>
              <a:ext uri="{FF2B5EF4-FFF2-40B4-BE49-F238E27FC236}">
                <a16:creationId xmlns:a16="http://schemas.microsoft.com/office/drawing/2014/main" id="{F09717DF-E760-BC5B-F771-BB94B30C8B97}"/>
              </a:ext>
            </a:extLst>
          </p:cNvPr>
          <p:cNvSpPr/>
          <p:nvPr/>
        </p:nvSpPr>
        <p:spPr>
          <a:xfrm>
            <a:off x="2410461" y="3575873"/>
            <a:ext cx="6024562" cy="331109"/>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b="1">
                <a:solidFill>
                  <a:schemeClr val="bg1"/>
                </a:solidFill>
                <a:latin typeface="Arial" panose="020B0604020202020204" pitchFamily="34" charset="0"/>
                <a:cs typeface="Arial" panose="020B0604020202020204" pitchFamily="34" charset="0"/>
              </a:rPr>
              <a:t>Number of markets and pace of scale-up for Option A dependent on resources to support centrally</a:t>
            </a:r>
          </a:p>
        </p:txBody>
      </p:sp>
      <p:sp>
        <p:nvSpPr>
          <p:cNvPr id="90" name="Rectangle 89">
            <a:extLst>
              <a:ext uri="{FF2B5EF4-FFF2-40B4-BE49-F238E27FC236}">
                <a16:creationId xmlns:a16="http://schemas.microsoft.com/office/drawing/2014/main" id="{071919C1-8FE4-2E88-C823-9CAFF0B19381}"/>
              </a:ext>
            </a:extLst>
          </p:cNvPr>
          <p:cNvSpPr/>
          <p:nvPr/>
        </p:nvSpPr>
        <p:spPr>
          <a:xfrm>
            <a:off x="2410461" y="5143058"/>
            <a:ext cx="6024562" cy="331109"/>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en-GB" sz="800" b="1">
                <a:solidFill>
                  <a:schemeClr val="bg1"/>
                </a:solidFill>
                <a:latin typeface="Arial" panose="020B0604020202020204" pitchFamily="34" charset="0"/>
                <a:cs typeface="Arial" panose="020B0604020202020204" pitchFamily="34" charset="0"/>
              </a:rPr>
              <a:t>Number of markets and pace of scale-up for Option B dependent on resources to support centrally</a:t>
            </a:r>
          </a:p>
        </p:txBody>
      </p:sp>
      <p:sp>
        <p:nvSpPr>
          <p:cNvPr id="92" name="TextBox 91">
            <a:extLst>
              <a:ext uri="{FF2B5EF4-FFF2-40B4-BE49-F238E27FC236}">
                <a16:creationId xmlns:a16="http://schemas.microsoft.com/office/drawing/2014/main" id="{002AE62C-8323-EFB9-0197-6A120BD4A533}"/>
              </a:ext>
            </a:extLst>
          </p:cNvPr>
          <p:cNvSpPr txBox="1"/>
          <p:nvPr/>
        </p:nvSpPr>
        <p:spPr>
          <a:xfrm>
            <a:off x="9315797" y="2430547"/>
            <a:ext cx="2185988" cy="55399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a:t>Impact based on projected number of new customers through these solutions alone</a:t>
            </a:r>
          </a:p>
        </p:txBody>
      </p:sp>
      <p:sp>
        <p:nvSpPr>
          <p:cNvPr id="93" name="TrackerNumBlue 62">
            <a:extLst>
              <a:ext uri="{FF2B5EF4-FFF2-40B4-BE49-F238E27FC236}">
                <a16:creationId xmlns:a16="http://schemas.microsoft.com/office/drawing/2014/main" id="{1FD23B5E-5E97-CE44-CE97-A24B02CF2FD9}"/>
              </a:ext>
            </a:extLst>
          </p:cNvPr>
          <p:cNvSpPr>
            <a:spLocks noChangeAspect="1"/>
          </p:cNvSpPr>
          <p:nvPr>
            <p:custDataLst>
              <p:tags r:id="rId74"/>
            </p:custDataLst>
          </p:nvPr>
        </p:nvSpPr>
        <p:spPr>
          <a:xfrm>
            <a:off x="8918085" y="2430547"/>
            <a:ext cx="288000" cy="288000"/>
          </a:xfrm>
          <a:prstGeom prst="ellipse">
            <a:avLst/>
          </a:prstGeom>
          <a:solidFill>
            <a:schemeClr val="tx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GB" sz="1200">
                <a:solidFill>
                  <a:schemeClr val="bg1"/>
                </a:solidFill>
              </a:rPr>
              <a:t>1</a:t>
            </a:r>
          </a:p>
        </p:txBody>
      </p:sp>
      <p:sp>
        <p:nvSpPr>
          <p:cNvPr id="94" name="TextBox 93">
            <a:extLst>
              <a:ext uri="{FF2B5EF4-FFF2-40B4-BE49-F238E27FC236}">
                <a16:creationId xmlns:a16="http://schemas.microsoft.com/office/drawing/2014/main" id="{B7642ADF-2CC5-4DBA-AD8B-B3F680F22C5C}"/>
              </a:ext>
            </a:extLst>
          </p:cNvPr>
          <p:cNvSpPr txBox="1"/>
          <p:nvPr/>
        </p:nvSpPr>
        <p:spPr>
          <a:xfrm>
            <a:off x="9315797" y="3636207"/>
            <a:ext cx="2243262" cy="55399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a:t>Feasibility based on estimated amount of potential partners and number of existing partnerships</a:t>
            </a:r>
          </a:p>
        </p:txBody>
      </p:sp>
      <p:sp>
        <p:nvSpPr>
          <p:cNvPr id="95" name="TrackerNumBlue 62">
            <a:extLst>
              <a:ext uri="{FF2B5EF4-FFF2-40B4-BE49-F238E27FC236}">
                <a16:creationId xmlns:a16="http://schemas.microsoft.com/office/drawing/2014/main" id="{B44BD242-F257-8C87-68E2-5E6CD0610103}"/>
              </a:ext>
            </a:extLst>
          </p:cNvPr>
          <p:cNvSpPr>
            <a:spLocks noChangeAspect="1"/>
          </p:cNvSpPr>
          <p:nvPr>
            <p:custDataLst>
              <p:tags r:id="rId75"/>
            </p:custDataLst>
          </p:nvPr>
        </p:nvSpPr>
        <p:spPr>
          <a:xfrm>
            <a:off x="8918085" y="3636207"/>
            <a:ext cx="288000" cy="288000"/>
          </a:xfrm>
          <a:prstGeom prst="ellipse">
            <a:avLst/>
          </a:prstGeom>
          <a:solidFill>
            <a:schemeClr val="tx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GB" sz="1200">
                <a:solidFill>
                  <a:schemeClr val="bg1"/>
                </a:solidFill>
              </a:rPr>
              <a:t>2</a:t>
            </a:r>
          </a:p>
        </p:txBody>
      </p:sp>
      <p:sp>
        <p:nvSpPr>
          <p:cNvPr id="96" name="TextBox 95">
            <a:extLst>
              <a:ext uri="{FF2B5EF4-FFF2-40B4-BE49-F238E27FC236}">
                <a16:creationId xmlns:a16="http://schemas.microsoft.com/office/drawing/2014/main" id="{3A1A39A2-93D5-48A7-64FD-B99E53B3468F}"/>
              </a:ext>
            </a:extLst>
          </p:cNvPr>
          <p:cNvSpPr txBox="1"/>
          <p:nvPr/>
        </p:nvSpPr>
        <p:spPr>
          <a:xfrm>
            <a:off x="9315797" y="4841866"/>
            <a:ext cx="2185988" cy="55399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200"/>
              <a:t>Buy-in from the local market and readiness to engage (e.g. local FTE allocation)</a:t>
            </a:r>
          </a:p>
        </p:txBody>
      </p:sp>
      <p:sp>
        <p:nvSpPr>
          <p:cNvPr id="97" name="TrackerNumBlue 62">
            <a:extLst>
              <a:ext uri="{FF2B5EF4-FFF2-40B4-BE49-F238E27FC236}">
                <a16:creationId xmlns:a16="http://schemas.microsoft.com/office/drawing/2014/main" id="{C1B348B4-575F-1EE8-8937-F059AAED4029}"/>
              </a:ext>
            </a:extLst>
          </p:cNvPr>
          <p:cNvSpPr>
            <a:spLocks noChangeAspect="1"/>
          </p:cNvSpPr>
          <p:nvPr>
            <p:custDataLst>
              <p:tags r:id="rId76"/>
            </p:custDataLst>
          </p:nvPr>
        </p:nvSpPr>
        <p:spPr>
          <a:xfrm>
            <a:off x="8918085" y="4841866"/>
            <a:ext cx="288000" cy="288000"/>
          </a:xfrm>
          <a:prstGeom prst="ellipse">
            <a:avLst/>
          </a:prstGeom>
          <a:solidFill>
            <a:schemeClr val="tx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GB" sz="1200">
                <a:solidFill>
                  <a:schemeClr val="bg1"/>
                </a:solidFill>
              </a:rPr>
              <a:t>3</a:t>
            </a:r>
          </a:p>
        </p:txBody>
      </p:sp>
      <p:sp>
        <p:nvSpPr>
          <p:cNvPr id="100" name="Rectangle 99">
            <a:extLst>
              <a:ext uri="{FF2B5EF4-FFF2-40B4-BE49-F238E27FC236}">
                <a16:creationId xmlns:a16="http://schemas.microsoft.com/office/drawing/2014/main" id="{3FFC18C7-B58B-7532-D864-EFD96EA6A537}"/>
              </a:ext>
            </a:extLst>
          </p:cNvPr>
          <p:cNvSpPr/>
          <p:nvPr/>
        </p:nvSpPr>
        <p:spPr>
          <a:xfrm>
            <a:off x="467806" y="1699879"/>
            <a:ext cx="2845929" cy="41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r>
              <a:rPr lang="en-US" sz="1200" b="1">
                <a:solidFill>
                  <a:schemeClr val="tx2">
                    <a:lumMod val="10000"/>
                  </a:schemeClr>
                </a:solidFill>
                <a:latin typeface="Arial" panose="020B0604020202020204" pitchFamily="34" charset="0"/>
                <a:cs typeface="Arial" panose="020B0604020202020204" pitchFamily="34" charset="0"/>
              </a:rPr>
              <a:t>Preliminary launch plan:</a:t>
            </a:r>
          </a:p>
        </p:txBody>
      </p:sp>
    </p:spTree>
    <p:extLst>
      <p:ext uri="{BB962C8B-B14F-4D97-AF65-F5344CB8AC3E}">
        <p14:creationId xmlns:p14="http://schemas.microsoft.com/office/powerpoint/2010/main" val="203922805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9A45FD-0225-DF59-A1E3-F7B040442445}"/>
              </a:ext>
            </a:extLst>
          </p:cNvPr>
          <p:cNvSpPr>
            <a:spLocks noGrp="1"/>
          </p:cNvSpPr>
          <p:nvPr>
            <p:ph type="sldNum" idx="12"/>
          </p:nvPr>
        </p:nvSpPr>
        <p:spPr/>
        <p:txBody>
          <a:bodyPr/>
          <a:lstStyle/>
          <a:p>
            <a:fld id="{1F24DAD8-0A8D-144F-AE7C-C0F3CF879725}" type="slidenum">
              <a:rPr lang="en-US" smtClean="0"/>
              <a:pPr/>
              <a:t>252</a:t>
            </a:fld>
            <a:endParaRPr lang="en-US">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12A837FF-8AD1-2DF8-357C-0FBD8E3BE82B}"/>
              </a:ext>
            </a:extLst>
          </p:cNvPr>
          <p:cNvSpPr>
            <a:spLocks noGrp="1"/>
          </p:cNvSpPr>
          <p:nvPr>
            <p:ph type="title"/>
          </p:nvPr>
        </p:nvSpPr>
        <p:spPr/>
        <p:txBody>
          <a:bodyPr/>
          <a:lstStyle/>
          <a:p>
            <a:r>
              <a:rPr lang="en-IN"/>
              <a:t>II. Preliminary Country launch sequence for markets in scope</a:t>
            </a:r>
            <a:endParaRPr lang="en-US"/>
          </a:p>
        </p:txBody>
      </p:sp>
      <p:sp>
        <p:nvSpPr>
          <p:cNvPr id="5" name="Text Placeholder 4">
            <a:extLst>
              <a:ext uri="{FF2B5EF4-FFF2-40B4-BE49-F238E27FC236}">
                <a16:creationId xmlns:a16="http://schemas.microsoft.com/office/drawing/2014/main" id="{F7587EB2-C96D-8E70-EDFA-18FBB9351C1F}"/>
              </a:ext>
            </a:extLst>
          </p:cNvPr>
          <p:cNvSpPr>
            <a:spLocks noGrp="1"/>
          </p:cNvSpPr>
          <p:nvPr>
            <p:custDataLst>
              <p:tags r:id="rId1"/>
            </p:custDataLst>
          </p:nvPr>
        </p:nvSpPr>
        <p:spPr bwMode="auto">
          <a:xfrm>
            <a:off x="2636838" y="1805024"/>
            <a:ext cx="6715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altLang="en-US"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rPr>
              <a:t>2022</a:t>
            </a:r>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6" name="Text Placeholder 4">
            <a:extLst>
              <a:ext uri="{FF2B5EF4-FFF2-40B4-BE49-F238E27FC236}">
                <a16:creationId xmlns:a16="http://schemas.microsoft.com/office/drawing/2014/main" id="{67582E64-92B4-B1F4-0642-711EC811390B}"/>
              </a:ext>
            </a:extLst>
          </p:cNvPr>
          <p:cNvSpPr>
            <a:spLocks noGrp="1"/>
          </p:cNvSpPr>
          <p:nvPr>
            <p:custDataLst>
              <p:tags r:id="rId2"/>
            </p:custDataLst>
          </p:nvPr>
        </p:nvSpPr>
        <p:spPr bwMode="auto">
          <a:xfrm>
            <a:off x="3308350" y="1805024"/>
            <a:ext cx="401955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lang="en-GB" sz="1000" b="1">
                <a:solidFill>
                  <a:schemeClr val="tx2">
                    <a:lumMod val="10000"/>
                  </a:schemeClr>
                </a:solidFill>
                <a:latin typeface="Arial" panose="020B0604020202020204" pitchFamily="34" charset="0"/>
                <a:cs typeface="Arial" panose="020B0604020202020204" pitchFamily="34" charset="0"/>
                <a:sym typeface="+mn-lt"/>
              </a:rPr>
              <a:t>2023</a:t>
            </a:r>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7" name="Text Placeholder 4">
            <a:extLst>
              <a:ext uri="{FF2B5EF4-FFF2-40B4-BE49-F238E27FC236}">
                <a16:creationId xmlns:a16="http://schemas.microsoft.com/office/drawing/2014/main" id="{A3BF874C-C059-E30C-212C-6A5CCEB84B5E}"/>
              </a:ext>
            </a:extLst>
          </p:cNvPr>
          <p:cNvSpPr>
            <a:spLocks noGrp="1"/>
          </p:cNvSpPr>
          <p:nvPr>
            <p:custDataLst>
              <p:tags r:id="rId3"/>
            </p:custDataLst>
          </p:nvPr>
        </p:nvSpPr>
        <p:spPr bwMode="auto">
          <a:xfrm>
            <a:off x="7327900" y="1805024"/>
            <a:ext cx="401955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rPr>
              <a:t>2024</a:t>
            </a:r>
          </a:p>
        </p:txBody>
      </p:sp>
      <p:sp>
        <p:nvSpPr>
          <p:cNvPr id="8" name="Text Placeholder 4">
            <a:extLst>
              <a:ext uri="{FF2B5EF4-FFF2-40B4-BE49-F238E27FC236}">
                <a16:creationId xmlns:a16="http://schemas.microsoft.com/office/drawing/2014/main" id="{A867949D-AB7C-9224-5BA2-08AD003D0556}"/>
              </a:ext>
            </a:extLst>
          </p:cNvPr>
          <p:cNvSpPr>
            <a:spLocks noGrp="1"/>
          </p:cNvSpPr>
          <p:nvPr>
            <p:custDataLst>
              <p:tags r:id="rId4"/>
            </p:custDataLst>
          </p:nvPr>
        </p:nvSpPr>
        <p:spPr bwMode="auto">
          <a:xfrm>
            <a:off x="2636838" y="2020924"/>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26F6AF73-4BE2-4D35-B57F-4825621287B3}" type="datetime'''''''''''''N''''''o''''v'''''''''''''''''''">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9" name="Text Placeholder 4">
            <a:extLst>
              <a:ext uri="{FF2B5EF4-FFF2-40B4-BE49-F238E27FC236}">
                <a16:creationId xmlns:a16="http://schemas.microsoft.com/office/drawing/2014/main" id="{D00DCC74-F592-E68F-1310-B1C884FCE049}"/>
              </a:ext>
            </a:extLst>
          </p:cNvPr>
          <p:cNvSpPr>
            <a:spLocks noGrp="1"/>
          </p:cNvSpPr>
          <p:nvPr>
            <p:custDataLst>
              <p:tags r:id="rId5"/>
            </p:custDataLst>
          </p:nvPr>
        </p:nvSpPr>
        <p:spPr bwMode="auto">
          <a:xfrm>
            <a:off x="2967038" y="2020924"/>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AA7FB26-4395-4B36-8620-E8EA27B53D57}" type="datetime'''''''D''''''''''''''''e''''''''''''''''''''''''''''''''''''c'">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0" name="Text Placeholder 4">
            <a:extLst>
              <a:ext uri="{FF2B5EF4-FFF2-40B4-BE49-F238E27FC236}">
                <a16:creationId xmlns:a16="http://schemas.microsoft.com/office/drawing/2014/main" id="{50964C9D-B539-96C3-13D2-EBE61F775CB7}"/>
              </a:ext>
            </a:extLst>
          </p:cNvPr>
          <p:cNvSpPr>
            <a:spLocks noGrp="1"/>
          </p:cNvSpPr>
          <p:nvPr>
            <p:custDataLst>
              <p:tags r:id="rId6"/>
            </p:custDataLst>
          </p:nvPr>
        </p:nvSpPr>
        <p:spPr bwMode="auto">
          <a:xfrm>
            <a:off x="3308350" y="2020924"/>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A8C6DE2-AB77-452D-BF27-8A6DE29095CC}" type="datetime'J''''''''''''''''''''''''''''''a''''''''''''''''''n'''''''''''">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Jan</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1" name="Text Placeholder 4">
            <a:extLst>
              <a:ext uri="{FF2B5EF4-FFF2-40B4-BE49-F238E27FC236}">
                <a16:creationId xmlns:a16="http://schemas.microsoft.com/office/drawing/2014/main" id="{96B67A0C-E83F-A809-26E3-F4702F6894F8}"/>
              </a:ext>
            </a:extLst>
          </p:cNvPr>
          <p:cNvSpPr>
            <a:spLocks noGrp="1"/>
          </p:cNvSpPr>
          <p:nvPr>
            <p:custDataLst>
              <p:tags r:id="rId7"/>
            </p:custDataLst>
          </p:nvPr>
        </p:nvSpPr>
        <p:spPr bwMode="auto">
          <a:xfrm>
            <a:off x="3649663" y="2020924"/>
            <a:ext cx="307975"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22F84526-B004-4AD4-8EC9-C91498C1F749}" type="datetime'''''''''''''''''''F''''''''''''''''e''''''''''''''''''b'">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Feb</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2" name="Text Placeholder 4">
            <a:extLst>
              <a:ext uri="{FF2B5EF4-FFF2-40B4-BE49-F238E27FC236}">
                <a16:creationId xmlns:a16="http://schemas.microsoft.com/office/drawing/2014/main" id="{55000BEF-0938-E9E1-A73F-4F4F7516809C}"/>
              </a:ext>
            </a:extLst>
          </p:cNvPr>
          <p:cNvSpPr>
            <a:spLocks noGrp="1"/>
          </p:cNvSpPr>
          <p:nvPr>
            <p:custDataLst>
              <p:tags r:id="rId8"/>
            </p:custDataLst>
          </p:nvPr>
        </p:nvSpPr>
        <p:spPr bwMode="auto">
          <a:xfrm>
            <a:off x="3957638" y="2020924"/>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60A86C5-31B2-4253-9942-5CFF1E1DDE8D}" type="datetime'Ma''''''r'''''''''''''''''''''''''''''''''''''''''">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3" name="Text Placeholder 4">
            <a:extLst>
              <a:ext uri="{FF2B5EF4-FFF2-40B4-BE49-F238E27FC236}">
                <a16:creationId xmlns:a16="http://schemas.microsoft.com/office/drawing/2014/main" id="{62DF611C-0159-9AC2-269F-FBAE60D76535}"/>
              </a:ext>
            </a:extLst>
          </p:cNvPr>
          <p:cNvSpPr>
            <a:spLocks noGrp="1"/>
          </p:cNvSpPr>
          <p:nvPr>
            <p:custDataLst>
              <p:tags r:id="rId9"/>
            </p:custDataLst>
          </p:nvPr>
        </p:nvSpPr>
        <p:spPr bwMode="auto">
          <a:xfrm>
            <a:off x="4298950" y="2020924"/>
            <a:ext cx="331788"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D814F223-4033-483E-911A-42FACCD50564}" type="datetime'''''''''''''''A''p''''''''''''''''''''''''''''r'''''''">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Apr</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4" name="Text Placeholder 4">
            <a:extLst>
              <a:ext uri="{FF2B5EF4-FFF2-40B4-BE49-F238E27FC236}">
                <a16:creationId xmlns:a16="http://schemas.microsoft.com/office/drawing/2014/main" id="{3856CA98-A66F-2CF9-98DC-5D17E749332E}"/>
              </a:ext>
            </a:extLst>
          </p:cNvPr>
          <p:cNvSpPr>
            <a:spLocks noGrp="1"/>
          </p:cNvSpPr>
          <p:nvPr>
            <p:custDataLst>
              <p:tags r:id="rId10"/>
            </p:custDataLst>
          </p:nvPr>
        </p:nvSpPr>
        <p:spPr bwMode="auto">
          <a:xfrm>
            <a:off x="4630738" y="2020924"/>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994B3106-DD80-46D3-9348-587DAC0A0009}" type="datetime'''''''Ma''''''''''''''''''''''''''''''y'''''''''''''''''">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May</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5" name="Text Placeholder 4">
            <a:extLst>
              <a:ext uri="{FF2B5EF4-FFF2-40B4-BE49-F238E27FC236}">
                <a16:creationId xmlns:a16="http://schemas.microsoft.com/office/drawing/2014/main" id="{31048A52-01A4-D276-C4FE-3AB0404CAF57}"/>
              </a:ext>
            </a:extLst>
          </p:cNvPr>
          <p:cNvSpPr>
            <a:spLocks noGrp="1"/>
          </p:cNvSpPr>
          <p:nvPr>
            <p:custDataLst>
              <p:tags r:id="rId11"/>
            </p:custDataLst>
          </p:nvPr>
        </p:nvSpPr>
        <p:spPr bwMode="auto">
          <a:xfrm>
            <a:off x="4972050" y="2020924"/>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4E721101-1BD3-480A-BDC2-563DB9DB478E}" type="datetime'''''''''J''''''''''''''''u''''''''''''n'''''''''''''">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Jun</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6" name="Text Placeholder 4">
            <a:extLst>
              <a:ext uri="{FF2B5EF4-FFF2-40B4-BE49-F238E27FC236}">
                <a16:creationId xmlns:a16="http://schemas.microsoft.com/office/drawing/2014/main" id="{9FEA232F-B898-7414-11CF-81ED5695A38D}"/>
              </a:ext>
            </a:extLst>
          </p:cNvPr>
          <p:cNvSpPr>
            <a:spLocks noGrp="1"/>
          </p:cNvSpPr>
          <p:nvPr>
            <p:custDataLst>
              <p:tags r:id="rId12"/>
            </p:custDataLst>
          </p:nvPr>
        </p:nvSpPr>
        <p:spPr bwMode="auto">
          <a:xfrm>
            <a:off x="5302250" y="2020924"/>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B14B6DAA-21F0-47EE-8896-4AF00EF8A123}" type="datetime'''J''''''''''''''''''''u''''''''''''l'''''">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Jul</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7" name="Text Placeholder 4">
            <a:extLst>
              <a:ext uri="{FF2B5EF4-FFF2-40B4-BE49-F238E27FC236}">
                <a16:creationId xmlns:a16="http://schemas.microsoft.com/office/drawing/2014/main" id="{9731823D-AF4D-3E7F-8293-F09CD41EBE66}"/>
              </a:ext>
            </a:extLst>
          </p:cNvPr>
          <p:cNvSpPr>
            <a:spLocks noGrp="1"/>
          </p:cNvSpPr>
          <p:nvPr>
            <p:custDataLst>
              <p:tags r:id="rId13"/>
            </p:custDataLst>
          </p:nvPr>
        </p:nvSpPr>
        <p:spPr bwMode="auto">
          <a:xfrm>
            <a:off x="5643563" y="2020924"/>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02BDA0DA-0AFB-4A1A-A5F7-96F383CF3108}" type="datetime'''''''''''''''''''''A''''''''''''''''''''''''ug'''''''''''">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Aug</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8" name="Text Placeholder 4">
            <a:extLst>
              <a:ext uri="{FF2B5EF4-FFF2-40B4-BE49-F238E27FC236}">
                <a16:creationId xmlns:a16="http://schemas.microsoft.com/office/drawing/2014/main" id="{B0FAF435-D490-42A5-48BF-F848567E30E6}"/>
              </a:ext>
            </a:extLst>
          </p:cNvPr>
          <p:cNvSpPr>
            <a:spLocks noGrp="1"/>
          </p:cNvSpPr>
          <p:nvPr>
            <p:custDataLst>
              <p:tags r:id="rId14"/>
            </p:custDataLst>
          </p:nvPr>
        </p:nvSpPr>
        <p:spPr bwMode="auto">
          <a:xfrm>
            <a:off x="5984875" y="2020924"/>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83ABCD04-0E70-4FB7-9A00-28F3AAC4FF20}" type="datetime'''S''''''''''''''''''''''''''''''''''''''''e''''''''''''p'''">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Sep</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9" name="Text Placeholder 4">
            <a:extLst>
              <a:ext uri="{FF2B5EF4-FFF2-40B4-BE49-F238E27FC236}">
                <a16:creationId xmlns:a16="http://schemas.microsoft.com/office/drawing/2014/main" id="{819E16B7-D7EA-496C-BE4E-6E4639499115}"/>
              </a:ext>
            </a:extLst>
          </p:cNvPr>
          <p:cNvSpPr>
            <a:spLocks noGrp="1"/>
          </p:cNvSpPr>
          <p:nvPr>
            <p:custDataLst>
              <p:tags r:id="rId15"/>
            </p:custDataLst>
          </p:nvPr>
        </p:nvSpPr>
        <p:spPr bwMode="auto">
          <a:xfrm>
            <a:off x="6315075" y="2020924"/>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24827B83-D2CC-41D4-B8AA-6F674691C009}" type="datetime'''''''''''''O''''''''''''''''''''''c''''''''t'''''''''''''">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Oct</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20" name="Text Placeholder 4">
            <a:extLst>
              <a:ext uri="{FF2B5EF4-FFF2-40B4-BE49-F238E27FC236}">
                <a16:creationId xmlns:a16="http://schemas.microsoft.com/office/drawing/2014/main" id="{A9D568EE-8ACC-F28D-DFC3-CD684E9148B6}"/>
              </a:ext>
            </a:extLst>
          </p:cNvPr>
          <p:cNvSpPr>
            <a:spLocks noGrp="1"/>
          </p:cNvSpPr>
          <p:nvPr>
            <p:custDataLst>
              <p:tags r:id="rId16"/>
            </p:custDataLst>
          </p:nvPr>
        </p:nvSpPr>
        <p:spPr bwMode="auto">
          <a:xfrm>
            <a:off x="6656388" y="2020924"/>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66D41038-6FA0-46B7-8149-626F2E2E1AF0}" type="datetime'''''''''''''N''''''''''''''''''''''''ov'''''''''''''''''">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21" name="Text Placeholder 4">
            <a:extLst>
              <a:ext uri="{FF2B5EF4-FFF2-40B4-BE49-F238E27FC236}">
                <a16:creationId xmlns:a16="http://schemas.microsoft.com/office/drawing/2014/main" id="{64FD2429-B4F9-66E7-5D1F-680680728F11}"/>
              </a:ext>
            </a:extLst>
          </p:cNvPr>
          <p:cNvSpPr>
            <a:spLocks noGrp="1"/>
          </p:cNvSpPr>
          <p:nvPr>
            <p:custDataLst>
              <p:tags r:id="rId17"/>
            </p:custDataLst>
          </p:nvPr>
        </p:nvSpPr>
        <p:spPr bwMode="auto">
          <a:xfrm>
            <a:off x="6986588" y="2020924"/>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64C0C99-173D-4805-B2A8-217C0E92F46A}" type="datetime'''''''''''''''''''''''''''D''e''''''''''c'''''''''">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22" name="Text Placeholder 4">
            <a:extLst>
              <a:ext uri="{FF2B5EF4-FFF2-40B4-BE49-F238E27FC236}">
                <a16:creationId xmlns:a16="http://schemas.microsoft.com/office/drawing/2014/main" id="{60152A49-9FBE-CCA1-3DDF-E456C0360F78}"/>
              </a:ext>
            </a:extLst>
          </p:cNvPr>
          <p:cNvSpPr>
            <a:spLocks noGrp="1"/>
          </p:cNvSpPr>
          <p:nvPr>
            <p:custDataLst>
              <p:tags r:id="rId18"/>
            </p:custDataLst>
          </p:nvPr>
        </p:nvSpPr>
        <p:spPr bwMode="auto">
          <a:xfrm>
            <a:off x="7327900" y="2020924"/>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DEDD811A-F708-4150-87EB-B64CFC430032}" type="datetime'''''J''''''''''''''''''''an'''''''''''''''''''''''''''">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Jan</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23" name="Text Placeholder 4">
            <a:extLst>
              <a:ext uri="{FF2B5EF4-FFF2-40B4-BE49-F238E27FC236}">
                <a16:creationId xmlns:a16="http://schemas.microsoft.com/office/drawing/2014/main" id="{3EFECEF8-8492-E5E6-2071-7B164C3B0B35}"/>
              </a:ext>
            </a:extLst>
          </p:cNvPr>
          <p:cNvSpPr>
            <a:spLocks noGrp="1"/>
          </p:cNvSpPr>
          <p:nvPr>
            <p:custDataLst>
              <p:tags r:id="rId19"/>
            </p:custDataLst>
          </p:nvPr>
        </p:nvSpPr>
        <p:spPr bwMode="auto">
          <a:xfrm>
            <a:off x="7669213" y="2020924"/>
            <a:ext cx="307975"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52C0B6D-3B24-4ED4-90BF-F632784BF89F}" type="datetime'''''''''''''''''''''''''''''''''''''''''''''''''''Fe''b'''">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Feb</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24" name="Text Placeholder 4">
            <a:extLst>
              <a:ext uri="{FF2B5EF4-FFF2-40B4-BE49-F238E27FC236}">
                <a16:creationId xmlns:a16="http://schemas.microsoft.com/office/drawing/2014/main" id="{6B872F9E-DC21-551C-0CAC-8E4309F3BA24}"/>
              </a:ext>
            </a:extLst>
          </p:cNvPr>
          <p:cNvSpPr>
            <a:spLocks noGrp="1"/>
          </p:cNvSpPr>
          <p:nvPr>
            <p:custDataLst>
              <p:tags r:id="rId20"/>
            </p:custDataLst>
          </p:nvPr>
        </p:nvSpPr>
        <p:spPr bwMode="auto">
          <a:xfrm>
            <a:off x="7977188" y="2020924"/>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F124270-C84B-4C0F-BE73-5B4C4472C306}" type="datetime'''''''''''''M''a''''''''''''r'''''''''''">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Mar</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25" name="Text Placeholder 4">
            <a:extLst>
              <a:ext uri="{FF2B5EF4-FFF2-40B4-BE49-F238E27FC236}">
                <a16:creationId xmlns:a16="http://schemas.microsoft.com/office/drawing/2014/main" id="{85C26DFF-6307-4C18-CA8E-6798E4A4B204}"/>
              </a:ext>
            </a:extLst>
          </p:cNvPr>
          <p:cNvSpPr>
            <a:spLocks noGrp="1"/>
          </p:cNvSpPr>
          <p:nvPr>
            <p:custDataLst>
              <p:tags r:id="rId21"/>
            </p:custDataLst>
          </p:nvPr>
        </p:nvSpPr>
        <p:spPr bwMode="auto">
          <a:xfrm>
            <a:off x="8318500" y="2020924"/>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557991C-2599-4FAC-A42C-A47CE46E5D0B}" type="datetime'''A''''''''''p''''''''r'''''''">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Apr</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26" name="Text Placeholder 4">
            <a:extLst>
              <a:ext uri="{FF2B5EF4-FFF2-40B4-BE49-F238E27FC236}">
                <a16:creationId xmlns:a16="http://schemas.microsoft.com/office/drawing/2014/main" id="{654B07BA-342B-23A8-00B8-F9A40D2946C4}"/>
              </a:ext>
            </a:extLst>
          </p:cNvPr>
          <p:cNvSpPr>
            <a:spLocks noGrp="1"/>
          </p:cNvSpPr>
          <p:nvPr>
            <p:custDataLst>
              <p:tags r:id="rId22"/>
            </p:custDataLst>
          </p:nvPr>
        </p:nvSpPr>
        <p:spPr bwMode="auto">
          <a:xfrm>
            <a:off x="8648700" y="2020924"/>
            <a:ext cx="3429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DADA53F-9254-4E98-BD53-7CFDE599C7B5}" type="datetime'''''''''''''''''''''''''Ma''''''''''''''''''''''''''''''y'">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May</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27" name="Text Placeholder 4">
            <a:extLst>
              <a:ext uri="{FF2B5EF4-FFF2-40B4-BE49-F238E27FC236}">
                <a16:creationId xmlns:a16="http://schemas.microsoft.com/office/drawing/2014/main" id="{59050F77-214B-8385-3497-D49B2F12CDF4}"/>
              </a:ext>
            </a:extLst>
          </p:cNvPr>
          <p:cNvSpPr>
            <a:spLocks noGrp="1"/>
          </p:cNvSpPr>
          <p:nvPr>
            <p:custDataLst>
              <p:tags r:id="rId23"/>
            </p:custDataLst>
          </p:nvPr>
        </p:nvSpPr>
        <p:spPr bwMode="auto">
          <a:xfrm>
            <a:off x="8991600" y="2020924"/>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55FB0475-0AD4-4A1C-8BFF-71C7C4956433}" type="datetime'''''''''''''''''''''J''''''u''n'''''''''''''''''''''''''''">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Jun</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28" name="Text Placeholder 4">
            <a:extLst>
              <a:ext uri="{FF2B5EF4-FFF2-40B4-BE49-F238E27FC236}">
                <a16:creationId xmlns:a16="http://schemas.microsoft.com/office/drawing/2014/main" id="{7AEBEC79-5923-1D6B-855A-C58FB9508F89}"/>
              </a:ext>
            </a:extLst>
          </p:cNvPr>
          <p:cNvSpPr>
            <a:spLocks noGrp="1"/>
          </p:cNvSpPr>
          <p:nvPr>
            <p:custDataLst>
              <p:tags r:id="rId24"/>
            </p:custDataLst>
          </p:nvPr>
        </p:nvSpPr>
        <p:spPr bwMode="auto">
          <a:xfrm>
            <a:off x="9321800" y="2020924"/>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6115A33-112D-442E-8D7E-84E774B5F3A6}" type="datetime'''''''''''''''''''''''''''''''Ju''''''''''''''''''l'''''''''">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Jul</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29" name="Text Placeholder 4">
            <a:extLst>
              <a:ext uri="{FF2B5EF4-FFF2-40B4-BE49-F238E27FC236}">
                <a16:creationId xmlns:a16="http://schemas.microsoft.com/office/drawing/2014/main" id="{BB2C9F13-22AD-8A19-1EA5-EC57EE1C30AD}"/>
              </a:ext>
            </a:extLst>
          </p:cNvPr>
          <p:cNvSpPr>
            <a:spLocks noGrp="1"/>
          </p:cNvSpPr>
          <p:nvPr>
            <p:custDataLst>
              <p:tags r:id="rId25"/>
            </p:custDataLst>
          </p:nvPr>
        </p:nvSpPr>
        <p:spPr bwMode="auto">
          <a:xfrm>
            <a:off x="9663113" y="2020924"/>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466E6983-2003-4391-A0FF-4CB6996D9CB5}" type="datetime'''''''''''A''''''''''''u''''''''''g'''''''">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Aug</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30" name="Text Placeholder 4">
            <a:extLst>
              <a:ext uri="{FF2B5EF4-FFF2-40B4-BE49-F238E27FC236}">
                <a16:creationId xmlns:a16="http://schemas.microsoft.com/office/drawing/2014/main" id="{FA644B05-980D-B8D2-C7D2-187D6A5783B2}"/>
              </a:ext>
            </a:extLst>
          </p:cNvPr>
          <p:cNvSpPr>
            <a:spLocks noGrp="1"/>
          </p:cNvSpPr>
          <p:nvPr>
            <p:custDataLst>
              <p:tags r:id="rId26"/>
            </p:custDataLst>
          </p:nvPr>
        </p:nvSpPr>
        <p:spPr bwMode="auto">
          <a:xfrm>
            <a:off x="10004425" y="2020924"/>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E9B906B-5A6A-42AD-95F1-59C372852BD4}" type="datetime'''''''''''''''''''''''''''''''''''''''S''''''e''p'">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Sep</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31" name="Text Placeholder 4">
            <a:extLst>
              <a:ext uri="{FF2B5EF4-FFF2-40B4-BE49-F238E27FC236}">
                <a16:creationId xmlns:a16="http://schemas.microsoft.com/office/drawing/2014/main" id="{AC780F14-E4F5-2538-9D5B-95C501BEBE2F}"/>
              </a:ext>
            </a:extLst>
          </p:cNvPr>
          <p:cNvSpPr>
            <a:spLocks noGrp="1"/>
          </p:cNvSpPr>
          <p:nvPr>
            <p:custDataLst>
              <p:tags r:id="rId27"/>
            </p:custDataLst>
          </p:nvPr>
        </p:nvSpPr>
        <p:spPr bwMode="auto">
          <a:xfrm>
            <a:off x="10334625" y="2020924"/>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E7F2C877-DF76-4F0C-A560-A18A6D44F4DE}" type="datetime'''''''''''''O''''''''''''''''''''c''''''''''''''''t'">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Oct</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32" name="Text Placeholder 4">
            <a:extLst>
              <a:ext uri="{FF2B5EF4-FFF2-40B4-BE49-F238E27FC236}">
                <a16:creationId xmlns:a16="http://schemas.microsoft.com/office/drawing/2014/main" id="{2061394C-2AE7-43E1-EA5F-3697E2AEE090}"/>
              </a:ext>
            </a:extLst>
          </p:cNvPr>
          <p:cNvSpPr>
            <a:spLocks noGrp="1"/>
          </p:cNvSpPr>
          <p:nvPr>
            <p:custDataLst>
              <p:tags r:id="rId28"/>
            </p:custDataLst>
          </p:nvPr>
        </p:nvSpPr>
        <p:spPr bwMode="auto">
          <a:xfrm>
            <a:off x="10675938" y="2020924"/>
            <a:ext cx="330200"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34179385-E17E-4F6E-A53D-2D2BBEE936DC}" type="datetime'''''''''''''''''''''''N''''''''''''''''o''v'''''''''">
              <a:rPr kumimoji="0" lang="en-GB" altLang="en-US" sz="1000" b="1" i="0" u="none" strike="noStrike" kern="1200" cap="none" spc="0" normalizeH="0" baseline="0" noProof="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Nov</a:t>
            </a:fld>
            <a:endParaRPr kumimoji="0" lang="en-GB" sz="1000" b="1"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33" name="Text Placeholder 4">
            <a:extLst>
              <a:ext uri="{FF2B5EF4-FFF2-40B4-BE49-F238E27FC236}">
                <a16:creationId xmlns:a16="http://schemas.microsoft.com/office/drawing/2014/main" id="{B571F235-125E-B74C-B804-ED5504C2410D}"/>
              </a:ext>
            </a:extLst>
          </p:cNvPr>
          <p:cNvSpPr>
            <a:spLocks noGrp="1"/>
          </p:cNvSpPr>
          <p:nvPr>
            <p:custDataLst>
              <p:tags r:id="rId29"/>
            </p:custDataLst>
          </p:nvPr>
        </p:nvSpPr>
        <p:spPr bwMode="auto">
          <a:xfrm>
            <a:off x="11006138" y="2020924"/>
            <a:ext cx="341313" cy="2159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31750" rIns="0" bIns="3175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AABBD8B2-B3A8-4DB0-9048-8F0835CF500B}" type="datetime'''''''''''''''''''''D''''''''e''''''''''''''''''''c'''''''''">
              <a:rPr kumimoji="0" lang="en-GB" altLang="en-US" sz="1000" b="1" i="0" u="none" strike="noStrike" kern="1200" cap="none" spc="0" normalizeH="0" baseline="0" noProof="0" smtClean="0">
                <a:ln>
                  <a:noFill/>
                </a:ln>
                <a:solidFill>
                  <a:srgbClr val="001965"/>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Dec</a:t>
            </a:fld>
            <a:endParaRPr kumimoji="0" lang="en-GB" sz="1000" b="1" i="0" u="none" strike="noStrike" kern="1200" cap="none" spc="0" normalizeH="0" baseline="0" noProof="0">
              <a:ln>
                <a:noFill/>
              </a:ln>
              <a:solidFill>
                <a:srgbClr val="001965"/>
              </a:solidFill>
              <a:effectLst/>
              <a:uLnTx/>
              <a:uFillTx/>
              <a:latin typeface="Arial" panose="020B0604020202020204" pitchFamily="34" charset="0"/>
              <a:cs typeface="Arial" panose="020B0604020202020204" pitchFamily="34" charset="0"/>
              <a:sym typeface="+mn-lt"/>
            </a:endParaRPr>
          </a:p>
        </p:txBody>
      </p:sp>
      <p:cxnSp>
        <p:nvCxnSpPr>
          <p:cNvPr id="34" name="Straight Connector 33">
            <a:extLst>
              <a:ext uri="{FF2B5EF4-FFF2-40B4-BE49-F238E27FC236}">
                <a16:creationId xmlns:a16="http://schemas.microsoft.com/office/drawing/2014/main" id="{EBE81714-6340-3DC7-547B-6ED86D343534}"/>
              </a:ext>
            </a:extLst>
          </p:cNvPr>
          <p:cNvCxnSpPr/>
          <p:nvPr>
            <p:custDataLst>
              <p:tags r:id="rId30"/>
            </p:custDataLst>
          </p:nvPr>
        </p:nvCxnSpPr>
        <p:spPr bwMode="auto">
          <a:xfrm>
            <a:off x="7327900" y="2020924"/>
            <a:ext cx="4019550"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029B113-EAC9-1D53-1980-289EA879DCA1}"/>
              </a:ext>
            </a:extLst>
          </p:cNvPr>
          <p:cNvCxnSpPr/>
          <p:nvPr>
            <p:custDataLst>
              <p:tags r:id="rId31"/>
            </p:custDataLst>
          </p:nvPr>
        </p:nvCxnSpPr>
        <p:spPr bwMode="auto">
          <a:xfrm>
            <a:off x="2636838" y="2020924"/>
            <a:ext cx="615950"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97F804C-3BF7-02EA-1E8E-69ED4688A814}"/>
              </a:ext>
            </a:extLst>
          </p:cNvPr>
          <p:cNvCxnSpPr/>
          <p:nvPr>
            <p:custDataLst>
              <p:tags r:id="rId32"/>
            </p:custDataLst>
          </p:nvPr>
        </p:nvCxnSpPr>
        <p:spPr bwMode="auto">
          <a:xfrm>
            <a:off x="3308350" y="2020924"/>
            <a:ext cx="3963988"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1FF4CEF-ED18-0818-875B-ADA01B5A22AF}"/>
              </a:ext>
            </a:extLst>
          </p:cNvPr>
          <p:cNvCxnSpPr/>
          <p:nvPr>
            <p:custDataLst>
              <p:tags r:id="rId33"/>
            </p:custDataLst>
          </p:nvPr>
        </p:nvCxnSpPr>
        <p:spPr bwMode="auto">
          <a:xfrm>
            <a:off x="3957638"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FCE92FA-DEA0-DAC9-43D7-E3EBB98B68AB}"/>
              </a:ext>
            </a:extLst>
          </p:cNvPr>
          <p:cNvCxnSpPr/>
          <p:nvPr>
            <p:custDataLst>
              <p:tags r:id="rId34"/>
            </p:custDataLst>
          </p:nvPr>
        </p:nvCxnSpPr>
        <p:spPr bwMode="auto">
          <a:xfrm>
            <a:off x="7669213"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2241328-C75C-8D1F-78E2-0EF6B4748D6A}"/>
              </a:ext>
            </a:extLst>
          </p:cNvPr>
          <p:cNvCxnSpPr>
            <a:cxnSpLocks/>
          </p:cNvCxnSpPr>
          <p:nvPr>
            <p:custDataLst>
              <p:tags r:id="rId35"/>
            </p:custDataLst>
          </p:nvPr>
        </p:nvCxnSpPr>
        <p:spPr bwMode="auto">
          <a:xfrm flipH="1">
            <a:off x="2967037" y="2334798"/>
            <a:ext cx="1" cy="3151146"/>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BFF3DB8-F5A1-144E-DD3A-958D7E81FB5C}"/>
              </a:ext>
            </a:extLst>
          </p:cNvPr>
          <p:cNvCxnSpPr/>
          <p:nvPr>
            <p:custDataLst>
              <p:tags r:id="rId36"/>
            </p:custDataLst>
          </p:nvPr>
        </p:nvCxnSpPr>
        <p:spPr bwMode="auto">
          <a:xfrm>
            <a:off x="3308350"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AF40D74-7903-5A22-0574-568099299658}"/>
              </a:ext>
            </a:extLst>
          </p:cNvPr>
          <p:cNvCxnSpPr/>
          <p:nvPr>
            <p:custDataLst>
              <p:tags r:id="rId37"/>
            </p:custDataLst>
          </p:nvPr>
        </p:nvCxnSpPr>
        <p:spPr bwMode="auto">
          <a:xfrm>
            <a:off x="5643563"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EDEB4A-82F8-1973-C992-916C6A41D0E3}"/>
              </a:ext>
            </a:extLst>
          </p:cNvPr>
          <p:cNvCxnSpPr/>
          <p:nvPr>
            <p:custDataLst>
              <p:tags r:id="rId38"/>
            </p:custDataLst>
          </p:nvPr>
        </p:nvCxnSpPr>
        <p:spPr bwMode="auto">
          <a:xfrm>
            <a:off x="4298950"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FAC7D8-0276-D2E8-5C5D-9DE6DD0F0691}"/>
              </a:ext>
            </a:extLst>
          </p:cNvPr>
          <p:cNvCxnSpPr/>
          <p:nvPr>
            <p:custDataLst>
              <p:tags r:id="rId39"/>
            </p:custDataLst>
          </p:nvPr>
        </p:nvCxnSpPr>
        <p:spPr bwMode="auto">
          <a:xfrm>
            <a:off x="4972050"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4D157B-E6B2-DB5F-EFA6-EAEF3BA45EB8}"/>
              </a:ext>
            </a:extLst>
          </p:cNvPr>
          <p:cNvCxnSpPr/>
          <p:nvPr>
            <p:custDataLst>
              <p:tags r:id="rId40"/>
            </p:custDataLst>
          </p:nvPr>
        </p:nvCxnSpPr>
        <p:spPr bwMode="auto">
          <a:xfrm>
            <a:off x="7327900"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6CEDB22-5E02-C931-4BF7-62FAF6D79559}"/>
              </a:ext>
            </a:extLst>
          </p:cNvPr>
          <p:cNvCxnSpPr/>
          <p:nvPr>
            <p:custDataLst>
              <p:tags r:id="rId41"/>
            </p:custDataLst>
          </p:nvPr>
        </p:nvCxnSpPr>
        <p:spPr bwMode="auto">
          <a:xfrm>
            <a:off x="5302250"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7EE0623-2B10-64CB-0A36-F92BC89E96C6}"/>
              </a:ext>
            </a:extLst>
          </p:cNvPr>
          <p:cNvCxnSpPr/>
          <p:nvPr>
            <p:custDataLst>
              <p:tags r:id="rId42"/>
            </p:custDataLst>
          </p:nvPr>
        </p:nvCxnSpPr>
        <p:spPr bwMode="auto">
          <a:xfrm>
            <a:off x="5984875"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E6E5CD-B300-F392-8B8E-1BD07310F648}"/>
              </a:ext>
            </a:extLst>
          </p:cNvPr>
          <p:cNvCxnSpPr/>
          <p:nvPr>
            <p:custDataLst>
              <p:tags r:id="rId43"/>
            </p:custDataLst>
          </p:nvPr>
        </p:nvCxnSpPr>
        <p:spPr bwMode="auto">
          <a:xfrm>
            <a:off x="6315075"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C88A2EC-F6EB-637B-E5BB-6D17EB2C5053}"/>
              </a:ext>
            </a:extLst>
          </p:cNvPr>
          <p:cNvCxnSpPr/>
          <p:nvPr>
            <p:custDataLst>
              <p:tags r:id="rId44"/>
            </p:custDataLst>
          </p:nvPr>
        </p:nvCxnSpPr>
        <p:spPr bwMode="auto">
          <a:xfrm>
            <a:off x="6656388"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9062E73-E71E-4848-A2A6-F18C175AD1DA}"/>
              </a:ext>
            </a:extLst>
          </p:cNvPr>
          <p:cNvCxnSpPr/>
          <p:nvPr>
            <p:custDataLst>
              <p:tags r:id="rId45"/>
            </p:custDataLst>
          </p:nvPr>
        </p:nvCxnSpPr>
        <p:spPr bwMode="auto">
          <a:xfrm>
            <a:off x="6986588"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8867B24-0FD5-77AB-FF45-28FB276951AC}"/>
              </a:ext>
            </a:extLst>
          </p:cNvPr>
          <p:cNvCxnSpPr/>
          <p:nvPr>
            <p:custDataLst>
              <p:tags r:id="rId46"/>
            </p:custDataLst>
          </p:nvPr>
        </p:nvCxnSpPr>
        <p:spPr bwMode="auto">
          <a:xfrm>
            <a:off x="7977188"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4B381FF-6BFD-14CC-C55B-A311356AF0D1}"/>
              </a:ext>
            </a:extLst>
          </p:cNvPr>
          <p:cNvCxnSpPr/>
          <p:nvPr>
            <p:custDataLst>
              <p:tags r:id="rId47"/>
            </p:custDataLst>
          </p:nvPr>
        </p:nvCxnSpPr>
        <p:spPr bwMode="auto">
          <a:xfrm>
            <a:off x="8318500"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194C0B-884A-39B5-0DCE-FEB76C9EC894}"/>
              </a:ext>
            </a:extLst>
          </p:cNvPr>
          <p:cNvCxnSpPr/>
          <p:nvPr>
            <p:custDataLst>
              <p:tags r:id="rId48"/>
            </p:custDataLst>
          </p:nvPr>
        </p:nvCxnSpPr>
        <p:spPr bwMode="auto">
          <a:xfrm>
            <a:off x="8648700"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E5096E9-5F93-E8AC-0085-A6878D3FA270}"/>
              </a:ext>
            </a:extLst>
          </p:cNvPr>
          <p:cNvCxnSpPr/>
          <p:nvPr>
            <p:custDataLst>
              <p:tags r:id="rId49"/>
            </p:custDataLst>
          </p:nvPr>
        </p:nvCxnSpPr>
        <p:spPr bwMode="auto">
          <a:xfrm>
            <a:off x="8991600"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F310478-5C90-0607-5234-C5B4B867FE00}"/>
              </a:ext>
            </a:extLst>
          </p:cNvPr>
          <p:cNvCxnSpPr/>
          <p:nvPr>
            <p:custDataLst>
              <p:tags r:id="rId50"/>
            </p:custDataLst>
          </p:nvPr>
        </p:nvCxnSpPr>
        <p:spPr bwMode="auto">
          <a:xfrm>
            <a:off x="9321800"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A737E8D-04D0-ADA8-9D4B-D1FFE30DE6FA}"/>
              </a:ext>
            </a:extLst>
          </p:cNvPr>
          <p:cNvCxnSpPr/>
          <p:nvPr>
            <p:custDataLst>
              <p:tags r:id="rId51"/>
            </p:custDataLst>
          </p:nvPr>
        </p:nvCxnSpPr>
        <p:spPr bwMode="auto">
          <a:xfrm>
            <a:off x="9663113"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18EEB4C-70A7-7EA3-7BE9-3E052797713F}"/>
              </a:ext>
            </a:extLst>
          </p:cNvPr>
          <p:cNvCxnSpPr/>
          <p:nvPr>
            <p:custDataLst>
              <p:tags r:id="rId52"/>
            </p:custDataLst>
          </p:nvPr>
        </p:nvCxnSpPr>
        <p:spPr bwMode="auto">
          <a:xfrm>
            <a:off x="4630738"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8FEB9F0-03DB-C593-2B0B-25333688ABCF}"/>
              </a:ext>
            </a:extLst>
          </p:cNvPr>
          <p:cNvCxnSpPr/>
          <p:nvPr>
            <p:custDataLst>
              <p:tags r:id="rId53"/>
            </p:custDataLst>
          </p:nvPr>
        </p:nvCxnSpPr>
        <p:spPr bwMode="auto">
          <a:xfrm>
            <a:off x="10334625"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1C91A9-513D-BD90-0880-130ED03E643C}"/>
              </a:ext>
            </a:extLst>
          </p:cNvPr>
          <p:cNvCxnSpPr/>
          <p:nvPr>
            <p:custDataLst>
              <p:tags r:id="rId54"/>
            </p:custDataLst>
          </p:nvPr>
        </p:nvCxnSpPr>
        <p:spPr bwMode="auto">
          <a:xfrm>
            <a:off x="10675938"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8D47D1A-B757-8F1A-EB3E-92D7512180E8}"/>
              </a:ext>
            </a:extLst>
          </p:cNvPr>
          <p:cNvCxnSpPr/>
          <p:nvPr>
            <p:custDataLst>
              <p:tags r:id="rId55"/>
            </p:custDataLst>
          </p:nvPr>
        </p:nvCxnSpPr>
        <p:spPr bwMode="auto">
          <a:xfrm>
            <a:off x="11006138"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296FD7F-9678-BE84-928D-54C90EB9591B}"/>
              </a:ext>
            </a:extLst>
          </p:cNvPr>
          <p:cNvCxnSpPr>
            <a:cxnSpLocks/>
          </p:cNvCxnSpPr>
          <p:nvPr>
            <p:custDataLst>
              <p:tags r:id="rId56"/>
            </p:custDataLst>
          </p:nvPr>
        </p:nvCxnSpPr>
        <p:spPr bwMode="auto">
          <a:xfrm>
            <a:off x="2636838" y="2334798"/>
            <a:ext cx="0" cy="3151146"/>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01F48F4-1118-FE69-96C7-6A375EBC5725}"/>
              </a:ext>
            </a:extLst>
          </p:cNvPr>
          <p:cNvCxnSpPr/>
          <p:nvPr>
            <p:custDataLst>
              <p:tags r:id="rId57"/>
            </p:custDataLst>
          </p:nvPr>
        </p:nvCxnSpPr>
        <p:spPr bwMode="auto">
          <a:xfrm>
            <a:off x="11347450"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EA4E63C-B817-908A-524F-485404751F63}"/>
              </a:ext>
            </a:extLst>
          </p:cNvPr>
          <p:cNvCxnSpPr/>
          <p:nvPr>
            <p:custDataLst>
              <p:tags r:id="rId58"/>
            </p:custDataLst>
          </p:nvPr>
        </p:nvCxnSpPr>
        <p:spPr bwMode="auto">
          <a:xfrm>
            <a:off x="10004425"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41B14F9-EA7B-8D59-FC18-1CA86F2EE712}"/>
              </a:ext>
            </a:extLst>
          </p:cNvPr>
          <p:cNvCxnSpPr/>
          <p:nvPr>
            <p:custDataLst>
              <p:tags r:id="rId59"/>
            </p:custDataLst>
          </p:nvPr>
        </p:nvCxnSpPr>
        <p:spPr bwMode="auto">
          <a:xfrm>
            <a:off x="3649663" y="2334798"/>
            <a:ext cx="0" cy="315000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071DB30-71E1-18D0-7928-79C8B18DEF5B}"/>
              </a:ext>
            </a:extLst>
          </p:cNvPr>
          <p:cNvCxnSpPr/>
          <p:nvPr>
            <p:custDataLst>
              <p:tags r:id="rId60"/>
            </p:custDataLst>
          </p:nvPr>
        </p:nvCxnSpPr>
        <p:spPr bwMode="auto">
          <a:xfrm>
            <a:off x="1468438" y="4001672"/>
            <a:ext cx="98790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1B4DB09-91F9-EE71-ED40-EA148CBD3913}"/>
              </a:ext>
            </a:extLst>
          </p:cNvPr>
          <p:cNvCxnSpPr/>
          <p:nvPr>
            <p:custDataLst>
              <p:tags r:id="rId61"/>
            </p:custDataLst>
          </p:nvPr>
        </p:nvCxnSpPr>
        <p:spPr bwMode="auto">
          <a:xfrm>
            <a:off x="1468438" y="3577016"/>
            <a:ext cx="98790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0BB1D42-2383-3522-31AE-44DE7161C70A}"/>
              </a:ext>
            </a:extLst>
          </p:cNvPr>
          <p:cNvCxnSpPr/>
          <p:nvPr>
            <p:custDataLst>
              <p:tags r:id="rId62"/>
            </p:custDataLst>
          </p:nvPr>
        </p:nvCxnSpPr>
        <p:spPr bwMode="auto">
          <a:xfrm>
            <a:off x="1468438" y="2727704"/>
            <a:ext cx="98790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1127FD3-62A5-9D6F-44EE-F1646E3E6C00}"/>
              </a:ext>
            </a:extLst>
          </p:cNvPr>
          <p:cNvCxnSpPr/>
          <p:nvPr>
            <p:custDataLst>
              <p:tags r:id="rId63"/>
            </p:custDataLst>
          </p:nvPr>
        </p:nvCxnSpPr>
        <p:spPr bwMode="auto">
          <a:xfrm>
            <a:off x="1468438" y="3152360"/>
            <a:ext cx="98790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2622BA9-676B-108C-247A-8B07D931E57A}"/>
              </a:ext>
            </a:extLst>
          </p:cNvPr>
          <p:cNvCxnSpPr/>
          <p:nvPr>
            <p:custDataLst>
              <p:tags r:id="rId64"/>
            </p:custDataLst>
          </p:nvPr>
        </p:nvCxnSpPr>
        <p:spPr bwMode="auto">
          <a:xfrm>
            <a:off x="1468438" y="4426328"/>
            <a:ext cx="9879013" cy="0"/>
          </a:xfrm>
          <a:prstGeom prst="line">
            <a:avLst/>
          </a:prstGeom>
          <a:ln w="63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9D879C7-1EFD-A62B-DEB8-FC4BB696362C}"/>
              </a:ext>
            </a:extLst>
          </p:cNvPr>
          <p:cNvCxnSpPr/>
          <p:nvPr>
            <p:custDataLst>
              <p:tags r:id="rId65"/>
            </p:custDataLst>
          </p:nvPr>
        </p:nvCxnSpPr>
        <p:spPr bwMode="auto">
          <a:xfrm>
            <a:off x="1468438" y="4850986"/>
            <a:ext cx="9879013" cy="0"/>
          </a:xfrm>
          <a:prstGeom prst="line">
            <a:avLst/>
          </a:prstGeom>
          <a:ln w="1270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16607AA-0651-BE79-4003-8F58A5B4B835}"/>
              </a:ext>
            </a:extLst>
          </p:cNvPr>
          <p:cNvCxnSpPr/>
          <p:nvPr>
            <p:custDataLst>
              <p:tags r:id="rId66"/>
            </p:custDataLst>
          </p:nvPr>
        </p:nvCxnSpPr>
        <p:spPr bwMode="auto">
          <a:xfrm>
            <a:off x="1468438" y="5512068"/>
            <a:ext cx="9879013" cy="0"/>
          </a:xfrm>
          <a:prstGeom prst="line">
            <a:avLst/>
          </a:prstGeom>
          <a:ln w="190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226EA32-95C7-B399-49CF-D4271943BD70}"/>
              </a:ext>
            </a:extLst>
          </p:cNvPr>
          <p:cNvCxnSpPr>
            <a:cxnSpLocks/>
          </p:cNvCxnSpPr>
          <p:nvPr>
            <p:custDataLst>
              <p:tags r:id="rId67"/>
            </p:custDataLst>
          </p:nvPr>
        </p:nvCxnSpPr>
        <p:spPr bwMode="auto">
          <a:xfrm>
            <a:off x="1468438" y="2303048"/>
            <a:ext cx="9879013" cy="0"/>
          </a:xfrm>
          <a:prstGeom prst="line">
            <a:avLst/>
          </a:prstGeom>
          <a:ln w="1905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Text Placeholder 4">
            <a:extLst>
              <a:ext uri="{FF2B5EF4-FFF2-40B4-BE49-F238E27FC236}">
                <a16:creationId xmlns:a16="http://schemas.microsoft.com/office/drawing/2014/main" id="{5206FB3F-DC72-01D0-D272-A9EBAE3B9E59}"/>
              </a:ext>
            </a:extLst>
          </p:cNvPr>
          <p:cNvSpPr>
            <a:spLocks noGrp="1"/>
          </p:cNvSpPr>
          <p:nvPr>
            <p:custDataLst>
              <p:tags r:id="rId68"/>
            </p:custDataLst>
          </p:nvPr>
        </p:nvSpPr>
        <p:spPr bwMode="auto">
          <a:xfrm>
            <a:off x="9694863" y="3242451"/>
            <a:ext cx="969963" cy="244475"/>
          </a:xfrm>
          <a:prstGeom prst="chevron">
            <a:avLst>
              <a:gd name="adj" fmla="val 18182"/>
            </a:avLst>
          </a:prstGeom>
          <a:solidFill>
            <a:srgbClr val="FFFFFF"/>
          </a:solid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mn-lt"/>
            </a:endParaRPr>
          </a:p>
        </p:txBody>
      </p:sp>
      <p:sp>
        <p:nvSpPr>
          <p:cNvPr id="76" name="Text Placeholder 4">
            <a:extLst>
              <a:ext uri="{FF2B5EF4-FFF2-40B4-BE49-F238E27FC236}">
                <a16:creationId xmlns:a16="http://schemas.microsoft.com/office/drawing/2014/main" id="{78B2806B-C259-8D66-D25E-3BC64359A8A6}"/>
              </a:ext>
            </a:extLst>
          </p:cNvPr>
          <p:cNvSpPr>
            <a:spLocks noGrp="1"/>
          </p:cNvSpPr>
          <p:nvPr>
            <p:custDataLst>
              <p:tags r:id="rId69"/>
            </p:custDataLst>
          </p:nvPr>
        </p:nvSpPr>
        <p:spPr bwMode="auto">
          <a:xfrm>
            <a:off x="7932738" y="2839378"/>
            <a:ext cx="1047750" cy="244475"/>
          </a:xfrm>
          <a:prstGeom prst="chevron">
            <a:avLst>
              <a:gd name="adj" fmla="val 18182"/>
            </a:avLst>
          </a:prstGeom>
          <a:solidFill>
            <a:schemeClr val="bg1"/>
          </a:solid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mn-lt"/>
            </a:endParaRPr>
          </a:p>
        </p:txBody>
      </p:sp>
      <p:sp>
        <p:nvSpPr>
          <p:cNvPr id="77" name="Text Placeholder 4">
            <a:extLst>
              <a:ext uri="{FF2B5EF4-FFF2-40B4-BE49-F238E27FC236}">
                <a16:creationId xmlns:a16="http://schemas.microsoft.com/office/drawing/2014/main" id="{866A43E7-E16A-D05E-59BE-A825DB4153DA}"/>
              </a:ext>
            </a:extLst>
          </p:cNvPr>
          <p:cNvSpPr>
            <a:spLocks noGrp="1"/>
          </p:cNvSpPr>
          <p:nvPr>
            <p:custDataLst>
              <p:tags r:id="rId70"/>
            </p:custDataLst>
          </p:nvPr>
        </p:nvSpPr>
        <p:spPr bwMode="auto">
          <a:xfrm>
            <a:off x="6534150" y="4090890"/>
            <a:ext cx="1036638" cy="244475"/>
          </a:xfrm>
          <a:prstGeom prst="chevron">
            <a:avLst>
              <a:gd name="adj" fmla="val 18182"/>
            </a:avLst>
          </a:prstGeom>
          <a:solidFill>
            <a:schemeClr val="bg1"/>
          </a:solid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mn-lt"/>
            </a:endParaRPr>
          </a:p>
        </p:txBody>
      </p:sp>
      <p:sp>
        <p:nvSpPr>
          <p:cNvPr id="78" name="Text Placeholder 4">
            <a:extLst>
              <a:ext uri="{FF2B5EF4-FFF2-40B4-BE49-F238E27FC236}">
                <a16:creationId xmlns:a16="http://schemas.microsoft.com/office/drawing/2014/main" id="{D7623DC2-F05C-48A2-0F5F-EA1F6FF5773B}"/>
              </a:ext>
            </a:extLst>
          </p:cNvPr>
          <p:cNvSpPr>
            <a:spLocks noGrp="1"/>
          </p:cNvSpPr>
          <p:nvPr>
            <p:custDataLst>
              <p:tags r:id="rId71"/>
            </p:custDataLst>
          </p:nvPr>
        </p:nvSpPr>
        <p:spPr bwMode="auto">
          <a:xfrm>
            <a:off x="5994400" y="3667107"/>
            <a:ext cx="1036638" cy="244475"/>
          </a:xfrm>
          <a:prstGeom prst="chevron">
            <a:avLst>
              <a:gd name="adj" fmla="val 18182"/>
            </a:avLst>
          </a:prstGeom>
          <a:solidFill>
            <a:schemeClr val="bg1"/>
          </a:solid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mn-lt"/>
            </a:endParaRPr>
          </a:p>
        </p:txBody>
      </p:sp>
      <p:sp>
        <p:nvSpPr>
          <p:cNvPr id="79" name="Text Placeholder 4">
            <a:extLst>
              <a:ext uri="{FF2B5EF4-FFF2-40B4-BE49-F238E27FC236}">
                <a16:creationId xmlns:a16="http://schemas.microsoft.com/office/drawing/2014/main" id="{E31D004D-4468-F321-5AE7-243FF41ABE9E}"/>
              </a:ext>
            </a:extLst>
          </p:cNvPr>
          <p:cNvSpPr>
            <a:spLocks noGrp="1"/>
          </p:cNvSpPr>
          <p:nvPr>
            <p:custDataLst>
              <p:tags r:id="rId72"/>
            </p:custDataLst>
          </p:nvPr>
        </p:nvSpPr>
        <p:spPr bwMode="auto">
          <a:xfrm>
            <a:off x="5257800" y="3242451"/>
            <a:ext cx="385763" cy="244475"/>
          </a:xfrm>
          <a:prstGeom prst="chevron">
            <a:avLst>
              <a:gd name="adj" fmla="val 18182"/>
            </a:avLst>
          </a:prstGeom>
          <a:solidFill>
            <a:srgbClr val="FFFFFF"/>
          </a:solidFill>
          <a:ln w="9525" algn="ctr">
            <a:solidFill>
              <a:schemeClr val="accent1"/>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mn-lt"/>
            </a:endParaRPr>
          </a:p>
        </p:txBody>
      </p:sp>
      <p:sp>
        <p:nvSpPr>
          <p:cNvPr id="80" name="Text Placeholder 4">
            <a:extLst>
              <a:ext uri="{FF2B5EF4-FFF2-40B4-BE49-F238E27FC236}">
                <a16:creationId xmlns:a16="http://schemas.microsoft.com/office/drawing/2014/main" id="{E11EB674-6A58-A29B-0DE0-1C81F25C064E}"/>
              </a:ext>
            </a:extLst>
          </p:cNvPr>
          <p:cNvSpPr>
            <a:spLocks noGrp="1"/>
          </p:cNvSpPr>
          <p:nvPr>
            <p:custDataLst>
              <p:tags r:id="rId73"/>
            </p:custDataLst>
          </p:nvPr>
        </p:nvSpPr>
        <p:spPr bwMode="auto">
          <a:xfrm>
            <a:off x="3924300" y="2393139"/>
            <a:ext cx="385763" cy="244475"/>
          </a:xfrm>
          <a:prstGeom prst="chevron">
            <a:avLst>
              <a:gd name="adj" fmla="val 18182"/>
            </a:avLst>
          </a:prstGeom>
          <a:solidFill>
            <a:schemeClr val="bg1"/>
          </a:solidFill>
          <a:ln w="9525" algn="ctr">
            <a:solidFill>
              <a:schemeClr val="tx2">
                <a:lumMod val="90000"/>
              </a:schemeClr>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mn-lt"/>
            </a:endParaRPr>
          </a:p>
        </p:txBody>
      </p:sp>
      <p:sp>
        <p:nvSpPr>
          <p:cNvPr id="81" name="Text Placeholder 4">
            <a:extLst>
              <a:ext uri="{FF2B5EF4-FFF2-40B4-BE49-F238E27FC236}">
                <a16:creationId xmlns:a16="http://schemas.microsoft.com/office/drawing/2014/main" id="{4C115061-F85A-4D54-C477-BC9A84AF54F5}"/>
              </a:ext>
            </a:extLst>
          </p:cNvPr>
          <p:cNvSpPr>
            <a:spLocks noGrp="1"/>
          </p:cNvSpPr>
          <p:nvPr>
            <p:custDataLst>
              <p:tags r:id="rId74"/>
            </p:custDataLst>
          </p:nvPr>
        </p:nvSpPr>
        <p:spPr bwMode="auto">
          <a:xfrm>
            <a:off x="9001125" y="4516420"/>
            <a:ext cx="947738" cy="244475"/>
          </a:xfrm>
          <a:prstGeom prst="chevron">
            <a:avLst>
              <a:gd name="adj" fmla="val 18182"/>
            </a:avLst>
          </a:prstGeom>
          <a:solidFill>
            <a:schemeClr val="bg1"/>
          </a:solidFill>
          <a:ln w="9525" algn="ctr">
            <a:solidFill>
              <a:schemeClr val="accent2"/>
            </a:solidFill>
            <a:prstDash val="lgDash"/>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mn-lt"/>
            </a:endParaRPr>
          </a:p>
        </p:txBody>
      </p:sp>
      <p:sp>
        <p:nvSpPr>
          <p:cNvPr id="82" name="Text Placeholder 4">
            <a:extLst>
              <a:ext uri="{FF2B5EF4-FFF2-40B4-BE49-F238E27FC236}">
                <a16:creationId xmlns:a16="http://schemas.microsoft.com/office/drawing/2014/main" id="{C8CEB8BB-EACB-3988-3D8D-578D46659C55}"/>
              </a:ext>
            </a:extLst>
          </p:cNvPr>
          <p:cNvSpPr>
            <a:spLocks noGrp="1"/>
          </p:cNvSpPr>
          <p:nvPr>
            <p:custDataLst>
              <p:tags r:id="rId75"/>
            </p:custDataLst>
          </p:nvPr>
        </p:nvSpPr>
        <p:spPr bwMode="auto">
          <a:xfrm>
            <a:off x="9353550" y="4963698"/>
            <a:ext cx="1387475" cy="244475"/>
          </a:xfrm>
          <a:prstGeom prst="homePlate">
            <a:avLst>
              <a:gd name="adj" fmla="val 18182"/>
            </a:avLst>
          </a:prstGeom>
          <a:solidFill>
            <a:schemeClr val="accent3"/>
          </a:solid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mn-lt"/>
            </a:endParaRPr>
          </a:p>
        </p:txBody>
      </p:sp>
      <p:sp>
        <p:nvSpPr>
          <p:cNvPr id="83" name="Text Placeholder 4">
            <a:extLst>
              <a:ext uri="{FF2B5EF4-FFF2-40B4-BE49-F238E27FC236}">
                <a16:creationId xmlns:a16="http://schemas.microsoft.com/office/drawing/2014/main" id="{43C5C236-7773-D584-7F14-EFE0454229DE}"/>
              </a:ext>
            </a:extLst>
          </p:cNvPr>
          <p:cNvSpPr>
            <a:spLocks noGrp="1"/>
          </p:cNvSpPr>
          <p:nvPr>
            <p:custDataLst>
              <p:tags r:id="rId76"/>
            </p:custDataLst>
          </p:nvPr>
        </p:nvSpPr>
        <p:spPr bwMode="auto">
          <a:xfrm>
            <a:off x="7227888" y="4963698"/>
            <a:ext cx="2049463" cy="244475"/>
          </a:xfrm>
          <a:prstGeom prst="chevron">
            <a:avLst>
              <a:gd name="adj" fmla="val 18182"/>
            </a:avLst>
          </a:prstGeom>
          <a:solidFill>
            <a:srgbClr val="FFFFFF"/>
          </a:solid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mn-lt"/>
            </a:endParaRPr>
          </a:p>
        </p:txBody>
      </p:sp>
      <p:sp>
        <p:nvSpPr>
          <p:cNvPr id="84" name="Text Placeholder 4">
            <a:extLst>
              <a:ext uri="{FF2B5EF4-FFF2-40B4-BE49-F238E27FC236}">
                <a16:creationId xmlns:a16="http://schemas.microsoft.com/office/drawing/2014/main" id="{37F43D70-6248-21B5-DC09-EB69E6DBA7B4}"/>
              </a:ext>
            </a:extLst>
          </p:cNvPr>
          <p:cNvSpPr>
            <a:spLocks noGrp="1"/>
          </p:cNvSpPr>
          <p:nvPr>
            <p:custDataLst>
              <p:tags r:id="rId77"/>
            </p:custDataLst>
          </p:nvPr>
        </p:nvSpPr>
        <p:spPr bwMode="gray">
          <a:xfrm>
            <a:off x="8648700" y="3238647"/>
            <a:ext cx="1090613" cy="244475"/>
          </a:xfrm>
          <a:prstGeom prst="homePlate">
            <a:avLst>
              <a:gd name="adj" fmla="val 18182"/>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mn-lt"/>
            </a:endParaRPr>
          </a:p>
        </p:txBody>
      </p:sp>
      <p:sp>
        <p:nvSpPr>
          <p:cNvPr id="85" name="Text Placeholder 4">
            <a:extLst>
              <a:ext uri="{FF2B5EF4-FFF2-40B4-BE49-F238E27FC236}">
                <a16:creationId xmlns:a16="http://schemas.microsoft.com/office/drawing/2014/main" id="{2897273C-4F27-DBC0-8250-DE40B1161D5A}"/>
              </a:ext>
            </a:extLst>
          </p:cNvPr>
          <p:cNvSpPr>
            <a:spLocks noGrp="1"/>
          </p:cNvSpPr>
          <p:nvPr>
            <p:custDataLst>
              <p:tags r:id="rId78"/>
            </p:custDataLst>
          </p:nvPr>
        </p:nvSpPr>
        <p:spPr bwMode="auto">
          <a:xfrm>
            <a:off x="5345113" y="4963698"/>
            <a:ext cx="1927225" cy="244475"/>
          </a:xfrm>
          <a:prstGeom prst="homePlate">
            <a:avLst>
              <a:gd name="adj" fmla="val 18182"/>
            </a:avLst>
          </a:prstGeom>
          <a:solidFill>
            <a:schemeClr val="accent3"/>
          </a:solid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mn-lt"/>
            </a:endParaRPr>
          </a:p>
        </p:txBody>
      </p:sp>
      <p:sp>
        <p:nvSpPr>
          <p:cNvPr id="86" name="Text Placeholder 4">
            <a:extLst>
              <a:ext uri="{FF2B5EF4-FFF2-40B4-BE49-F238E27FC236}">
                <a16:creationId xmlns:a16="http://schemas.microsoft.com/office/drawing/2014/main" id="{8102AB99-F93F-F7A6-0246-1D6839638B8C}"/>
              </a:ext>
            </a:extLst>
          </p:cNvPr>
          <p:cNvSpPr>
            <a:spLocks noGrp="1"/>
          </p:cNvSpPr>
          <p:nvPr>
            <p:custDataLst>
              <p:tags r:id="rId79"/>
            </p:custDataLst>
          </p:nvPr>
        </p:nvSpPr>
        <p:spPr bwMode="gray">
          <a:xfrm>
            <a:off x="7000522" y="2838942"/>
            <a:ext cx="990600" cy="244475"/>
          </a:xfrm>
          <a:prstGeom prst="homePlate">
            <a:avLst>
              <a:gd name="adj" fmla="val 18182"/>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mn-lt"/>
            </a:endParaRPr>
          </a:p>
        </p:txBody>
      </p:sp>
      <p:sp>
        <p:nvSpPr>
          <p:cNvPr id="87" name="Text Placeholder 4">
            <a:extLst>
              <a:ext uri="{FF2B5EF4-FFF2-40B4-BE49-F238E27FC236}">
                <a16:creationId xmlns:a16="http://schemas.microsoft.com/office/drawing/2014/main" id="{25674945-0C28-B5F5-9F43-3699D45F997D}"/>
              </a:ext>
            </a:extLst>
          </p:cNvPr>
          <p:cNvSpPr>
            <a:spLocks noGrp="1"/>
          </p:cNvSpPr>
          <p:nvPr>
            <p:custDataLst>
              <p:tags r:id="rId80"/>
            </p:custDataLst>
          </p:nvPr>
        </p:nvSpPr>
        <p:spPr bwMode="auto">
          <a:xfrm>
            <a:off x="4035425" y="4963698"/>
            <a:ext cx="1222375" cy="244475"/>
          </a:xfrm>
          <a:prstGeom prst="homePlate">
            <a:avLst>
              <a:gd name="adj" fmla="val 18182"/>
            </a:avLst>
          </a:prstGeom>
          <a:solidFill>
            <a:schemeClr val="accent3"/>
          </a:solidFill>
          <a:ln w="9525" algn="ctr">
            <a:solidFill>
              <a:schemeClr val="accent3"/>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ctr"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mn-lt"/>
            </a:endParaRPr>
          </a:p>
        </p:txBody>
      </p:sp>
      <p:sp>
        <p:nvSpPr>
          <p:cNvPr id="88" name="Text Placeholder 4">
            <a:extLst>
              <a:ext uri="{FF2B5EF4-FFF2-40B4-BE49-F238E27FC236}">
                <a16:creationId xmlns:a16="http://schemas.microsoft.com/office/drawing/2014/main" id="{A51BCDEC-BE34-0F81-5937-DB534E2AFC79}"/>
              </a:ext>
            </a:extLst>
          </p:cNvPr>
          <p:cNvSpPr>
            <a:spLocks noGrp="1"/>
          </p:cNvSpPr>
          <p:nvPr>
            <p:custDataLst>
              <p:tags r:id="rId81"/>
            </p:custDataLst>
          </p:nvPr>
        </p:nvSpPr>
        <p:spPr bwMode="gray">
          <a:xfrm>
            <a:off x="4960938" y="3666671"/>
            <a:ext cx="1077913" cy="244475"/>
          </a:xfrm>
          <a:prstGeom prst="homePlate">
            <a:avLst>
              <a:gd name="adj" fmla="val 18182"/>
            </a:avLst>
          </a:prstGeom>
          <a:solidFill>
            <a:schemeClr val="accent2"/>
          </a:solidFill>
          <a:ln w="9525" algn="ctr">
            <a:solidFill>
              <a:schemeClr val="bg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mn-lt"/>
            </a:endParaRPr>
          </a:p>
        </p:txBody>
      </p:sp>
      <p:sp>
        <p:nvSpPr>
          <p:cNvPr id="89" name="Text Placeholder 4">
            <a:extLst>
              <a:ext uri="{FF2B5EF4-FFF2-40B4-BE49-F238E27FC236}">
                <a16:creationId xmlns:a16="http://schemas.microsoft.com/office/drawing/2014/main" id="{03DC9B18-3860-3679-20F6-427A01DEC8E0}"/>
              </a:ext>
            </a:extLst>
          </p:cNvPr>
          <p:cNvSpPr>
            <a:spLocks noGrp="1"/>
          </p:cNvSpPr>
          <p:nvPr>
            <p:custDataLst>
              <p:tags r:id="rId82"/>
            </p:custDataLst>
          </p:nvPr>
        </p:nvSpPr>
        <p:spPr bwMode="auto">
          <a:xfrm>
            <a:off x="2654301" y="2393139"/>
            <a:ext cx="1314449" cy="244475"/>
          </a:xfrm>
          <a:prstGeom prst="homePlate">
            <a:avLst>
              <a:gd name="adj" fmla="val 18182"/>
            </a:avLst>
          </a:prstGeom>
          <a:solidFill>
            <a:schemeClr val="tx2"/>
          </a:solidFill>
          <a:ln w="9525" algn="ctr">
            <a:solidFill>
              <a:schemeClr val="tx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mn-lt"/>
            </a:endParaRPr>
          </a:p>
        </p:txBody>
      </p:sp>
      <p:sp>
        <p:nvSpPr>
          <p:cNvPr id="90" name="Text Placeholder 4">
            <a:extLst>
              <a:ext uri="{FF2B5EF4-FFF2-40B4-BE49-F238E27FC236}">
                <a16:creationId xmlns:a16="http://schemas.microsoft.com/office/drawing/2014/main" id="{6CAFF9DB-7610-EBE7-DD1B-5559C6042486}"/>
              </a:ext>
            </a:extLst>
          </p:cNvPr>
          <p:cNvSpPr>
            <a:spLocks noGrp="1"/>
          </p:cNvSpPr>
          <p:nvPr>
            <p:custDataLst>
              <p:tags r:id="rId83"/>
            </p:custDataLst>
          </p:nvPr>
        </p:nvSpPr>
        <p:spPr bwMode="gray">
          <a:xfrm>
            <a:off x="7977188" y="4516857"/>
            <a:ext cx="1068388" cy="244475"/>
          </a:xfrm>
          <a:prstGeom prst="homePlate">
            <a:avLst>
              <a:gd name="adj" fmla="val 18182"/>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mn-lt"/>
            </a:endParaRPr>
          </a:p>
        </p:txBody>
      </p:sp>
      <p:sp>
        <p:nvSpPr>
          <p:cNvPr id="91" name="Text Placeholder 4">
            <a:extLst>
              <a:ext uri="{FF2B5EF4-FFF2-40B4-BE49-F238E27FC236}">
                <a16:creationId xmlns:a16="http://schemas.microsoft.com/office/drawing/2014/main" id="{FE2A4692-6C33-7777-13EF-2ED2199122CA}"/>
              </a:ext>
            </a:extLst>
          </p:cNvPr>
          <p:cNvSpPr>
            <a:spLocks noGrp="1"/>
          </p:cNvSpPr>
          <p:nvPr>
            <p:custDataLst>
              <p:tags r:id="rId84"/>
            </p:custDataLst>
          </p:nvPr>
        </p:nvSpPr>
        <p:spPr bwMode="gray">
          <a:xfrm>
            <a:off x="5521325" y="4091764"/>
            <a:ext cx="1057275" cy="244475"/>
          </a:xfrm>
          <a:prstGeom prst="homePlate">
            <a:avLst>
              <a:gd name="adj" fmla="val 18182"/>
            </a:avLst>
          </a:prstGeom>
          <a:solidFill>
            <a:schemeClr val="accent2"/>
          </a:solidFill>
          <a:ln w="9525" algn="ctr">
            <a:solidFill>
              <a:schemeClr val="accent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mn-lt"/>
            </a:endParaRPr>
          </a:p>
        </p:txBody>
      </p:sp>
      <p:sp>
        <p:nvSpPr>
          <p:cNvPr id="92" name="Text Placeholder 4">
            <a:extLst>
              <a:ext uri="{FF2B5EF4-FFF2-40B4-BE49-F238E27FC236}">
                <a16:creationId xmlns:a16="http://schemas.microsoft.com/office/drawing/2014/main" id="{E39FD1F8-8849-02A8-31FE-78195401FCD9}"/>
              </a:ext>
            </a:extLst>
          </p:cNvPr>
          <p:cNvSpPr>
            <a:spLocks noGrp="1"/>
          </p:cNvSpPr>
          <p:nvPr>
            <p:custDataLst>
              <p:tags r:id="rId85"/>
            </p:custDataLst>
          </p:nvPr>
        </p:nvSpPr>
        <p:spPr bwMode="auto">
          <a:xfrm>
            <a:off x="2978150" y="4963698"/>
            <a:ext cx="990600" cy="244475"/>
          </a:xfrm>
          <a:prstGeom prst="homePlate">
            <a:avLst>
              <a:gd name="adj" fmla="val 18182"/>
            </a:avLst>
          </a:prstGeom>
          <a:solidFill>
            <a:schemeClr val="tx2"/>
          </a:solidFill>
          <a:ln w="9525" algn="ctr">
            <a:solidFill>
              <a:schemeClr val="tx2"/>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mn-lt"/>
            </a:endParaRPr>
          </a:p>
        </p:txBody>
      </p:sp>
      <p:sp>
        <p:nvSpPr>
          <p:cNvPr id="93" name="Text Placeholder 4">
            <a:extLst>
              <a:ext uri="{FF2B5EF4-FFF2-40B4-BE49-F238E27FC236}">
                <a16:creationId xmlns:a16="http://schemas.microsoft.com/office/drawing/2014/main" id="{B0D1A3DF-1DFD-CB2B-4816-633BBC757F9F}"/>
              </a:ext>
            </a:extLst>
          </p:cNvPr>
          <p:cNvSpPr>
            <a:spLocks noGrp="1"/>
          </p:cNvSpPr>
          <p:nvPr>
            <p:custDataLst>
              <p:tags r:id="rId86"/>
            </p:custDataLst>
          </p:nvPr>
        </p:nvSpPr>
        <p:spPr bwMode="gray">
          <a:xfrm>
            <a:off x="3649663" y="2838942"/>
            <a:ext cx="1001713" cy="244475"/>
          </a:xfrm>
          <a:prstGeom prst="homePlate">
            <a:avLst>
              <a:gd name="adj" fmla="val 18182"/>
            </a:avLst>
          </a:prstGeom>
          <a:solidFill>
            <a:schemeClr val="accent1"/>
          </a:solidFill>
          <a:ln w="9525" algn="ctr">
            <a:solidFill>
              <a:schemeClr val="bg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mn-lt"/>
            </a:endParaRPr>
          </a:p>
        </p:txBody>
      </p:sp>
      <p:sp>
        <p:nvSpPr>
          <p:cNvPr id="94" name="Text Placeholder 4">
            <a:extLst>
              <a:ext uri="{FF2B5EF4-FFF2-40B4-BE49-F238E27FC236}">
                <a16:creationId xmlns:a16="http://schemas.microsoft.com/office/drawing/2014/main" id="{5EC28897-6DFC-A425-98EC-29A2ADE713D4}"/>
              </a:ext>
            </a:extLst>
          </p:cNvPr>
          <p:cNvSpPr>
            <a:spLocks noGrp="1"/>
          </p:cNvSpPr>
          <p:nvPr>
            <p:custDataLst>
              <p:tags r:id="rId87"/>
            </p:custDataLst>
          </p:nvPr>
        </p:nvSpPr>
        <p:spPr bwMode="gray">
          <a:xfrm>
            <a:off x="4630738" y="3241699"/>
            <a:ext cx="671513" cy="244475"/>
          </a:xfrm>
          <a:prstGeom prst="homePlate">
            <a:avLst>
              <a:gd name="adj" fmla="val 18182"/>
            </a:avLst>
          </a:prstGeom>
          <a:solidFill>
            <a:schemeClr val="accent1"/>
          </a:solidFill>
          <a:ln w="9525" algn="ctr">
            <a:solidFill>
              <a:schemeClr val="accent1"/>
            </a:solidFill>
          </a:ln>
        </p:spPr>
        <p:txBody>
          <a:bodyPr vert="horz" wrap="none" lIns="90488" tIns="46038" rIns="0" bIns="46038"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endParaRPr kumimoji="0" lang="en-GB" sz="10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mn-lt"/>
            </a:endParaRPr>
          </a:p>
        </p:txBody>
      </p:sp>
      <p:cxnSp>
        <p:nvCxnSpPr>
          <p:cNvPr id="95" name="Straight Connector 94">
            <a:extLst>
              <a:ext uri="{FF2B5EF4-FFF2-40B4-BE49-F238E27FC236}">
                <a16:creationId xmlns:a16="http://schemas.microsoft.com/office/drawing/2014/main" id="{121E889D-759B-0244-E14E-2872FFFE33F0}"/>
              </a:ext>
            </a:extLst>
          </p:cNvPr>
          <p:cNvCxnSpPr>
            <a:cxnSpLocks/>
          </p:cNvCxnSpPr>
          <p:nvPr>
            <p:custDataLst>
              <p:tags r:id="rId88"/>
            </p:custDataLst>
          </p:nvPr>
        </p:nvCxnSpPr>
        <p:spPr bwMode="gray">
          <a:xfrm>
            <a:off x="4651375" y="2961615"/>
            <a:ext cx="2335213" cy="0"/>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63EEC55-8081-F3F4-FBBB-7A39C3EE2703}"/>
              </a:ext>
            </a:extLst>
          </p:cNvPr>
          <p:cNvCxnSpPr>
            <a:cxnSpLocks/>
          </p:cNvCxnSpPr>
          <p:nvPr>
            <p:custDataLst>
              <p:tags r:id="rId89"/>
            </p:custDataLst>
          </p:nvPr>
        </p:nvCxnSpPr>
        <p:spPr bwMode="gray">
          <a:xfrm flipV="1">
            <a:off x="5643563" y="3364688"/>
            <a:ext cx="3005137" cy="1"/>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40DD66E-1132-09F7-F11A-80B074211ABD}"/>
              </a:ext>
            </a:extLst>
          </p:cNvPr>
          <p:cNvCxnSpPr>
            <a:cxnSpLocks/>
          </p:cNvCxnSpPr>
          <p:nvPr>
            <p:custDataLst>
              <p:tags r:id="rId90"/>
            </p:custDataLst>
          </p:nvPr>
        </p:nvCxnSpPr>
        <p:spPr bwMode="gray">
          <a:xfrm>
            <a:off x="2967038" y="4638657"/>
            <a:ext cx="5010150" cy="0"/>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3630E6-FF8B-89DA-E300-72BD4DC37BED}"/>
              </a:ext>
            </a:extLst>
          </p:cNvPr>
          <p:cNvCxnSpPr>
            <a:cxnSpLocks/>
          </p:cNvCxnSpPr>
          <p:nvPr>
            <p:custDataLst>
              <p:tags r:id="rId91"/>
            </p:custDataLst>
          </p:nvPr>
        </p:nvCxnSpPr>
        <p:spPr bwMode="gray">
          <a:xfrm>
            <a:off x="2967038" y="3364688"/>
            <a:ext cx="1663700" cy="0"/>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42DEA17-90CF-A7C8-1D27-295863BE3C62}"/>
              </a:ext>
            </a:extLst>
          </p:cNvPr>
          <p:cNvCxnSpPr>
            <a:cxnSpLocks/>
          </p:cNvCxnSpPr>
          <p:nvPr>
            <p:custDataLst>
              <p:tags r:id="rId92"/>
            </p:custDataLst>
          </p:nvPr>
        </p:nvCxnSpPr>
        <p:spPr bwMode="gray">
          <a:xfrm>
            <a:off x="2967038" y="3789344"/>
            <a:ext cx="1993900" cy="0"/>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6D6457A-6E2C-7E50-FADE-A77CB253BFB8}"/>
              </a:ext>
            </a:extLst>
          </p:cNvPr>
          <p:cNvCxnSpPr>
            <a:cxnSpLocks/>
          </p:cNvCxnSpPr>
          <p:nvPr>
            <p:custDataLst>
              <p:tags r:id="rId93"/>
            </p:custDataLst>
          </p:nvPr>
        </p:nvCxnSpPr>
        <p:spPr bwMode="gray">
          <a:xfrm>
            <a:off x="2967037" y="4213127"/>
            <a:ext cx="2554288" cy="0"/>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1FFF005-0F0B-E88A-14FC-C9B4545186C1}"/>
              </a:ext>
            </a:extLst>
          </p:cNvPr>
          <p:cNvCxnSpPr>
            <a:cxnSpLocks/>
          </p:cNvCxnSpPr>
          <p:nvPr>
            <p:custDataLst>
              <p:tags r:id="rId94"/>
            </p:custDataLst>
          </p:nvPr>
        </p:nvCxnSpPr>
        <p:spPr bwMode="gray">
          <a:xfrm>
            <a:off x="2967038" y="2961615"/>
            <a:ext cx="682625" cy="0"/>
          </a:xfrm>
          <a:prstGeom prst="line">
            <a:avLst/>
          </a:prstGeom>
          <a:ln w="152400" cap="flat" cmpd="sng" algn="ctr">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Isosceles Triangle 53">
            <a:extLst>
              <a:ext uri="{FF2B5EF4-FFF2-40B4-BE49-F238E27FC236}">
                <a16:creationId xmlns:a16="http://schemas.microsoft.com/office/drawing/2014/main" id="{5C18EDD2-22DC-CF9B-7B99-761B86E1A7A9}"/>
              </a:ext>
            </a:extLst>
          </p:cNvPr>
          <p:cNvSpPr/>
          <p:nvPr>
            <p:custDataLst>
              <p:tags r:id="rId95"/>
            </p:custDataLst>
          </p:nvPr>
        </p:nvSpPr>
        <p:spPr bwMode="gray">
          <a:xfrm>
            <a:off x="9213850" y="5139824"/>
            <a:ext cx="127000" cy="127000"/>
          </a:xfrm>
          <a:prstGeom prst="triangle">
            <a:avLst/>
          </a:prstGeom>
          <a:solidFill>
            <a:schemeClr val="accent4"/>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105" name="Isosceles Triangle 51">
            <a:extLst>
              <a:ext uri="{FF2B5EF4-FFF2-40B4-BE49-F238E27FC236}">
                <a16:creationId xmlns:a16="http://schemas.microsoft.com/office/drawing/2014/main" id="{E4AF4F59-6510-689E-28F3-754D922EE1EC}"/>
              </a:ext>
            </a:extLst>
          </p:cNvPr>
          <p:cNvSpPr/>
          <p:nvPr>
            <p:custDataLst>
              <p:tags r:id="rId96"/>
            </p:custDataLst>
          </p:nvPr>
        </p:nvSpPr>
        <p:spPr bwMode="gray">
          <a:xfrm>
            <a:off x="5205413" y="5139824"/>
            <a:ext cx="127000" cy="127000"/>
          </a:xfrm>
          <a:prstGeom prst="triangle">
            <a:avLst/>
          </a:prstGeom>
          <a:solidFill>
            <a:schemeClr val="accent4"/>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106" name="Isosceles Triangle 50">
            <a:extLst>
              <a:ext uri="{FF2B5EF4-FFF2-40B4-BE49-F238E27FC236}">
                <a16:creationId xmlns:a16="http://schemas.microsoft.com/office/drawing/2014/main" id="{004480E0-6C2D-0AC5-C7AB-3931A28DDED1}"/>
              </a:ext>
            </a:extLst>
          </p:cNvPr>
          <p:cNvSpPr/>
          <p:nvPr>
            <p:custDataLst>
              <p:tags r:id="rId97"/>
            </p:custDataLst>
          </p:nvPr>
        </p:nvSpPr>
        <p:spPr bwMode="gray">
          <a:xfrm>
            <a:off x="3894138" y="5139824"/>
            <a:ext cx="127000" cy="127000"/>
          </a:xfrm>
          <a:prstGeom prst="triangle">
            <a:avLst/>
          </a:prstGeom>
          <a:solidFill>
            <a:schemeClr val="accent4"/>
          </a:solidFill>
          <a:ln w="9525" cap="flat" cmpd="sng" algn="ctr">
            <a:solidFill>
              <a:schemeClr val="accent4"/>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109" name="Text Placeholder 2">
            <a:extLst>
              <a:ext uri="{FF2B5EF4-FFF2-40B4-BE49-F238E27FC236}">
                <a16:creationId xmlns:a16="http://schemas.microsoft.com/office/drawing/2014/main" id="{EF5B1B8F-2810-21E5-00CC-3C8168BD76A9}"/>
              </a:ext>
            </a:extLst>
          </p:cNvPr>
          <p:cNvSpPr>
            <a:spLocks noGrp="1"/>
          </p:cNvSpPr>
          <p:nvPr>
            <p:custDataLst>
              <p:tags r:id="rId98"/>
            </p:custDataLst>
          </p:nvPr>
        </p:nvSpPr>
        <p:spPr bwMode="auto">
          <a:xfrm>
            <a:off x="4603750" y="5289049"/>
            <a:ext cx="1331913" cy="122238"/>
          </a:xfrm>
          <a:prstGeom prst="rect">
            <a:avLst/>
          </a:prstGeom>
          <a:solidFill>
            <a:schemeClr val="lt1"/>
          </a:solidFill>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Pitch deck and MVP success</a:t>
            </a:r>
            <a:endParaRPr kumimoji="0" lang="en-GB" sz="8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10" name="Text Placeholder 4">
            <a:extLst>
              <a:ext uri="{FF2B5EF4-FFF2-40B4-BE49-F238E27FC236}">
                <a16:creationId xmlns:a16="http://schemas.microsoft.com/office/drawing/2014/main" id="{761E96AF-B449-BEDF-6B39-9EFBE061004E}"/>
              </a:ext>
            </a:extLst>
          </p:cNvPr>
          <p:cNvSpPr>
            <a:spLocks noGrp="1"/>
          </p:cNvSpPr>
          <p:nvPr>
            <p:custDataLst>
              <p:tags r:id="rId99"/>
            </p:custDataLst>
          </p:nvPr>
        </p:nvSpPr>
        <p:spPr bwMode="auto">
          <a:xfrm>
            <a:off x="1468438" y="3713144"/>
            <a:ext cx="1714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sym typeface="+mn-lt"/>
              </a:rPr>
              <a:t>UK</a:t>
            </a:r>
            <a:endPar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11" name="Text Placeholder 2">
            <a:extLst>
              <a:ext uri="{FF2B5EF4-FFF2-40B4-BE49-F238E27FC236}">
                <a16:creationId xmlns:a16="http://schemas.microsoft.com/office/drawing/2014/main" id="{9829CD5E-D84C-D395-F860-639A2693DBBB}"/>
              </a:ext>
            </a:extLst>
          </p:cNvPr>
          <p:cNvSpPr>
            <a:spLocks noGrp="1"/>
          </p:cNvSpPr>
          <p:nvPr>
            <p:custDataLst>
              <p:tags r:id="rId100"/>
            </p:custDataLst>
          </p:nvPr>
        </p:nvSpPr>
        <p:spPr bwMode="auto">
          <a:xfrm>
            <a:off x="8974138" y="5289049"/>
            <a:ext cx="608013" cy="122238"/>
          </a:xfrm>
          <a:prstGeom prst="rect">
            <a:avLst/>
          </a:prstGeom>
          <a:solidFill>
            <a:schemeClr val="lt1"/>
          </a:solidFill>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rPr>
              <a:t>Pilot success</a:t>
            </a:r>
            <a:endParaRPr kumimoji="0" lang="en-GB" sz="8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12" name="Text Placeholder 4">
            <a:extLst>
              <a:ext uri="{FF2B5EF4-FFF2-40B4-BE49-F238E27FC236}">
                <a16:creationId xmlns:a16="http://schemas.microsoft.com/office/drawing/2014/main" id="{6D6DB23B-754F-BD1B-094F-B948F481F0A8}"/>
              </a:ext>
            </a:extLst>
          </p:cNvPr>
          <p:cNvSpPr>
            <a:spLocks noGrp="1"/>
          </p:cNvSpPr>
          <p:nvPr>
            <p:custDataLst>
              <p:tags r:id="rId101"/>
            </p:custDataLst>
          </p:nvPr>
        </p:nvSpPr>
        <p:spPr bwMode="auto">
          <a:xfrm>
            <a:off x="1468438" y="2863832"/>
            <a:ext cx="333375"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sym typeface="+mn-lt"/>
              </a:rPr>
              <a:t>Spain</a:t>
            </a:r>
            <a:endPar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13" name="Text Placeholder 4">
            <a:extLst>
              <a:ext uri="{FF2B5EF4-FFF2-40B4-BE49-F238E27FC236}">
                <a16:creationId xmlns:a16="http://schemas.microsoft.com/office/drawing/2014/main" id="{F3D976C1-19A1-4553-0F4F-8442D6C1B120}"/>
              </a:ext>
            </a:extLst>
          </p:cNvPr>
          <p:cNvSpPr>
            <a:spLocks noGrp="1"/>
          </p:cNvSpPr>
          <p:nvPr>
            <p:custDataLst>
              <p:tags r:id="rId102"/>
            </p:custDataLst>
          </p:nvPr>
        </p:nvSpPr>
        <p:spPr bwMode="auto">
          <a:xfrm>
            <a:off x="1468438" y="4486257"/>
            <a:ext cx="387350" cy="3048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rPr>
              <a:t>Germany</a:t>
            </a:r>
            <a:endPar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14" name="Text Placeholder 4">
            <a:extLst>
              <a:ext uri="{FF2B5EF4-FFF2-40B4-BE49-F238E27FC236}">
                <a16:creationId xmlns:a16="http://schemas.microsoft.com/office/drawing/2014/main" id="{16170BDA-AD62-584F-B2BE-6AC90EF1F73E}"/>
              </a:ext>
            </a:extLst>
          </p:cNvPr>
          <p:cNvSpPr>
            <a:spLocks noGrp="1"/>
          </p:cNvSpPr>
          <p:nvPr>
            <p:custDataLst>
              <p:tags r:id="rId103"/>
            </p:custDataLst>
          </p:nvPr>
        </p:nvSpPr>
        <p:spPr bwMode="auto">
          <a:xfrm>
            <a:off x="1468438" y="2439176"/>
            <a:ext cx="111760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rPr>
              <a:t>HQ preparation</a:t>
            </a:r>
            <a:endPar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15" name="Text Placeholder 4">
            <a:extLst>
              <a:ext uri="{FF2B5EF4-FFF2-40B4-BE49-F238E27FC236}">
                <a16:creationId xmlns:a16="http://schemas.microsoft.com/office/drawing/2014/main" id="{C9F84789-DB7D-8B06-4442-CF662AB0D079}"/>
              </a:ext>
            </a:extLst>
          </p:cNvPr>
          <p:cNvSpPr>
            <a:spLocks noGrp="1"/>
          </p:cNvSpPr>
          <p:nvPr>
            <p:custDataLst>
              <p:tags r:id="rId104"/>
            </p:custDataLst>
          </p:nvPr>
        </p:nvSpPr>
        <p:spPr bwMode="auto">
          <a:xfrm>
            <a:off x="1468438" y="2052674"/>
            <a:ext cx="43021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fld id="{F3428B67-A41A-488D-B982-39A73CBBA816}" type="datetime'A''''''''''''ct''''''''ivi''''''''''''ty'''''''''''">
              <a:rPr kumimoji="0" lang="en-US" altLang="en-US" sz="1000" b="0" i="0" u="none" strike="noStrike" kern="1200" cap="none" spc="0" normalizeH="0" baseline="0" smtClean="0">
                <a:ln>
                  <a:noFill/>
                </a:ln>
                <a:solidFill>
                  <a:schemeClr val="tx2">
                    <a:lumMod val="10000"/>
                  </a:schemeClr>
                </a:solidFill>
                <a:effectLst/>
                <a:uLnTx/>
                <a:uFillTx/>
                <a:latin typeface="Arial" panose="020B0604020202020204" pitchFamily="34" charset="0"/>
                <a:cs typeface="Arial" panose="020B0604020202020204" pitchFamily="34" charset="0"/>
                <a:sym typeface="+mn-lt"/>
              </a:rPr>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t>Activity</a:t>
            </a:fld>
            <a:endPar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17" name="Text Placeholder 4">
            <a:extLst>
              <a:ext uri="{FF2B5EF4-FFF2-40B4-BE49-F238E27FC236}">
                <a16:creationId xmlns:a16="http://schemas.microsoft.com/office/drawing/2014/main" id="{BACED1F0-F353-C61D-CAA4-6BD1608ED899}"/>
              </a:ext>
            </a:extLst>
          </p:cNvPr>
          <p:cNvSpPr>
            <a:spLocks noGrp="1"/>
          </p:cNvSpPr>
          <p:nvPr>
            <p:custDataLst>
              <p:tags r:id="rId105"/>
            </p:custDataLst>
          </p:nvPr>
        </p:nvSpPr>
        <p:spPr bwMode="auto">
          <a:xfrm>
            <a:off x="1468438" y="3288488"/>
            <a:ext cx="4508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sym typeface="+mn-lt"/>
              </a:rPr>
              <a:t>Canada</a:t>
            </a:r>
            <a:endPar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19" name="Text Placeholder 2">
            <a:extLst>
              <a:ext uri="{FF2B5EF4-FFF2-40B4-BE49-F238E27FC236}">
                <a16:creationId xmlns:a16="http://schemas.microsoft.com/office/drawing/2014/main" id="{C30CC58F-2264-80FE-BFFB-20B8E2DF480B}"/>
              </a:ext>
            </a:extLst>
          </p:cNvPr>
          <p:cNvSpPr>
            <a:spLocks noGrp="1"/>
          </p:cNvSpPr>
          <p:nvPr>
            <p:custDataLst>
              <p:tags r:id="rId106"/>
            </p:custDataLst>
          </p:nvPr>
        </p:nvSpPr>
        <p:spPr bwMode="auto">
          <a:xfrm>
            <a:off x="3584575" y="5289049"/>
            <a:ext cx="747713" cy="106363"/>
          </a:xfrm>
          <a:prstGeom prst="rect">
            <a:avLst/>
          </a:prstGeom>
          <a:solidFill>
            <a:schemeClr val="lt1"/>
          </a:solidFill>
          <a:ln>
            <a:noFill/>
          </a:ln>
        </p:spPr>
        <p:txBody>
          <a:bodyPr vert="horz" wrap="none" lIns="0" tIns="0" rIns="0" bIns="0" numCol="1" spcCol="0" rtlCol="0" anchor="t" anchorCtr="0">
            <a:noAutofit/>
          </a:bodyPr>
          <a:lstStyle>
            <a:lvl1pPr marL="27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1pPr>
            <a:lvl2pPr marL="54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2pPr>
            <a:lvl3pPr marL="810000" indent="-270000" algn="l" defTabSz="914400" rtl="0" eaLnBrk="1" latinLnBrk="0" hangingPunct="1">
              <a:lnSpc>
                <a:spcPct val="100000"/>
              </a:lnSpc>
              <a:spcBef>
                <a:spcPts val="300"/>
              </a:spcBef>
              <a:spcAft>
                <a:spcPts val="600"/>
              </a:spcAft>
              <a:buFont typeface="Arial" panose="020B0604020202020204" pitchFamily="34" charset="0"/>
              <a:buChar char="•"/>
              <a:defRPr sz="2000" kern="1200">
                <a:solidFill>
                  <a:schemeClr val="tx2"/>
                </a:solidFill>
                <a:latin typeface="+mn-lt"/>
                <a:ea typeface="+mn-ea"/>
                <a:cs typeface="+mn-cs"/>
              </a:defRPr>
            </a:lvl3pPr>
            <a:lvl4pPr marL="0" indent="0" algn="l" defTabSz="914400" rtl="0" eaLnBrk="1" latinLnBrk="0" hangingPunct="1">
              <a:lnSpc>
                <a:spcPct val="100000"/>
              </a:lnSpc>
              <a:spcBef>
                <a:spcPts val="1200"/>
              </a:spcBef>
              <a:spcAft>
                <a:spcPts val="1200"/>
              </a:spcAft>
              <a:buFont typeface="Arial" panose="020B0604020202020204" pitchFamily="34" charset="0"/>
              <a:buChar char="​"/>
              <a:defRPr sz="2000" b="1" kern="1200">
                <a:solidFill>
                  <a:schemeClr val="tx2"/>
                </a:solidFill>
                <a:latin typeface="+mn-lt"/>
                <a:ea typeface="+mn-ea"/>
                <a:cs typeface="+mn-cs"/>
              </a:defRPr>
            </a:lvl4pPr>
            <a:lvl5pPr marL="0" indent="0" algn="l" defTabSz="914400" rtl="0" eaLnBrk="1" latinLnBrk="0" hangingPunct="1">
              <a:lnSpc>
                <a:spcPct val="100000"/>
              </a:lnSpc>
              <a:spcBef>
                <a:spcPts val="300"/>
              </a:spcBef>
              <a:spcAft>
                <a:spcPts val="600"/>
              </a:spcAft>
              <a:buFont typeface="Arial" panose="020B0604020202020204" pitchFamily="34" charset="0"/>
              <a:buChar char="​"/>
              <a:tabLst/>
              <a:defRPr sz="2000" kern="1200">
                <a:solidFill>
                  <a:schemeClr val="tx2"/>
                </a:solidFill>
                <a:latin typeface="+mn-lt"/>
                <a:ea typeface="+mn-ea"/>
                <a:cs typeface="+mn-cs"/>
              </a:defRPr>
            </a:lvl5pPr>
            <a:lvl6pPr marL="0" indent="0" algn="l" defTabSz="914400" rtl="0" eaLnBrk="1" latinLnBrk="0" hangingPunct="1">
              <a:lnSpc>
                <a:spcPct val="100000"/>
              </a:lnSpc>
              <a:spcBef>
                <a:spcPts val="1200"/>
              </a:spcBef>
              <a:spcAft>
                <a:spcPts val="1200"/>
              </a:spcAft>
              <a:buFont typeface="Arial" panose="020B0604020202020204" pitchFamily="34" charset="0"/>
              <a:buChar char="​"/>
              <a:defRPr sz="1000" b="1" kern="1200">
                <a:solidFill>
                  <a:schemeClr val="tx2"/>
                </a:solidFill>
                <a:latin typeface="+mn-lt"/>
                <a:ea typeface="+mn-ea"/>
                <a:cs typeface="+mn-cs"/>
              </a:defRPr>
            </a:lvl6pPr>
            <a:lvl7pPr marL="0" indent="0" algn="l" defTabSz="914400" rtl="0" eaLnBrk="1" latinLnBrk="0" hangingPunct="1">
              <a:lnSpc>
                <a:spcPct val="100000"/>
              </a:lnSpc>
              <a:spcBef>
                <a:spcPts val="300"/>
              </a:spcBef>
              <a:spcAft>
                <a:spcPts val="600"/>
              </a:spcAft>
              <a:buFont typeface="Arial" panose="020B0604020202020204" pitchFamily="34" charset="0"/>
              <a:buChar char="​"/>
              <a:defRPr sz="1000" b="0" kern="1200" baseline="0">
                <a:solidFill>
                  <a:schemeClr val="tx2"/>
                </a:solidFill>
                <a:latin typeface="+mn-lt"/>
                <a:ea typeface="+mn-ea"/>
                <a:cs typeface="+mn-cs"/>
              </a:defRPr>
            </a:lvl7pPr>
            <a:lvl8pPr marL="180000" indent="-180000" algn="l" defTabSz="914400" rtl="0" eaLnBrk="1" latinLnBrk="0" hangingPunct="1">
              <a:lnSpc>
                <a:spcPct val="100000"/>
              </a:lnSpc>
              <a:spcBef>
                <a:spcPts val="300"/>
              </a:spcBef>
              <a:spcAft>
                <a:spcPts val="600"/>
              </a:spcAft>
              <a:buFont typeface="Arial" panose="020B0604020202020204" pitchFamily="34" charset="0"/>
              <a:buChar char="•"/>
              <a:defRPr sz="1000" kern="1200">
                <a:solidFill>
                  <a:schemeClr val="tx2"/>
                </a:solidFill>
                <a:latin typeface="+mn-lt"/>
                <a:ea typeface="+mn-ea"/>
                <a:cs typeface="+mn-cs"/>
              </a:defRPr>
            </a:lvl8pPr>
            <a:lvl9pPr marL="0" indent="0" algn="l" defTabSz="914400" rtl="0" eaLnBrk="1" latinLnBrk="0" hangingPunct="1">
              <a:lnSpc>
                <a:spcPct val="100000"/>
              </a:lnSpc>
              <a:spcBef>
                <a:spcPts val="0"/>
              </a:spcBef>
              <a:spcAft>
                <a:spcPts val="1200"/>
              </a:spcAft>
              <a:buFont typeface="Arial" panose="020B0604020202020204" pitchFamily="34" charset="0"/>
              <a:buChar char="​"/>
              <a:defRPr sz="4400" kern="1200" baseline="0">
                <a:solidFill>
                  <a:schemeClr val="tx2"/>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 typeface="Arial" panose="020B0604020202020204" pitchFamily="34" charset="0"/>
              <a:buNone/>
              <a:tabLst/>
              <a:defRPr/>
            </a:pPr>
            <a:r>
              <a:rPr kumimoji="0" lang="en-GB" altLang="en-US" sz="8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rPr>
              <a:t>Initiative approval</a:t>
            </a:r>
            <a:endParaRPr kumimoji="0" lang="en-GB" sz="800" b="0" i="0" u="none" strike="noStrike" kern="1200" cap="none" spc="0" normalizeH="0" baseline="0" noProof="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20" name="Text Placeholder 4">
            <a:extLst>
              <a:ext uri="{FF2B5EF4-FFF2-40B4-BE49-F238E27FC236}">
                <a16:creationId xmlns:a16="http://schemas.microsoft.com/office/drawing/2014/main" id="{56A2AE65-0115-88CB-43B2-941AD7E03E08}"/>
              </a:ext>
            </a:extLst>
          </p:cNvPr>
          <p:cNvSpPr>
            <a:spLocks noGrp="1"/>
          </p:cNvSpPr>
          <p:nvPr>
            <p:custDataLst>
              <p:tags r:id="rId107"/>
            </p:custDataLst>
          </p:nvPr>
        </p:nvSpPr>
        <p:spPr bwMode="auto">
          <a:xfrm>
            <a:off x="1468438" y="4137800"/>
            <a:ext cx="527050"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rPr>
              <a:t>Australia</a:t>
            </a:r>
            <a:endPar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21" name="Text Placeholder 4">
            <a:extLst>
              <a:ext uri="{FF2B5EF4-FFF2-40B4-BE49-F238E27FC236}">
                <a16:creationId xmlns:a16="http://schemas.microsoft.com/office/drawing/2014/main" id="{E9BA0CA1-0353-8632-9F12-EB1B4553ABAC}"/>
              </a:ext>
            </a:extLst>
          </p:cNvPr>
          <p:cNvSpPr>
            <a:spLocks noGrp="1"/>
          </p:cNvSpPr>
          <p:nvPr>
            <p:custDataLst>
              <p:tags r:id="rId108"/>
            </p:custDataLst>
          </p:nvPr>
        </p:nvSpPr>
        <p:spPr bwMode="auto">
          <a:xfrm>
            <a:off x="1468438" y="5105327"/>
            <a:ext cx="417513" cy="1524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pis For Office" panose="020B05040101010101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marL="0" marR="0" lvl="0" indent="0" algn="l" defTabSz="914400" rtl="0" eaLnBrk="1" fontAlgn="auto" latinLnBrk="0" hangingPunct="1">
              <a:lnSpc>
                <a:spcPct val="100000"/>
              </a:lnSpc>
              <a:spcBef>
                <a:spcPct val="0"/>
              </a:spcBef>
              <a:spcAft>
                <a:spcPct val="0"/>
              </a:spcAft>
              <a:buClr>
                <a:srgbClr val="000000"/>
              </a:buClr>
              <a:buSzPct val="100000"/>
              <a:buFont typeface="Segoe UI" panose="020B0502040204020203" pitchFamily="34" charset="0"/>
              <a:buChar char="​"/>
              <a:tabLst/>
              <a:defRPr/>
            </a:pPr>
            <a:r>
              <a:rPr kumimoji="0" lang="en-US" alt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rPr>
              <a:t> Global</a:t>
            </a:r>
            <a:endPar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sym typeface="+mn-lt"/>
            </a:endParaRPr>
          </a:p>
        </p:txBody>
      </p:sp>
      <p:sp>
        <p:nvSpPr>
          <p:cNvPr id="122" name="TextBox 121">
            <a:extLst>
              <a:ext uri="{FF2B5EF4-FFF2-40B4-BE49-F238E27FC236}">
                <a16:creationId xmlns:a16="http://schemas.microsoft.com/office/drawing/2014/main" id="{3AA692A7-7F14-A6A0-7BA0-F516735A5647}"/>
              </a:ext>
            </a:extLst>
          </p:cNvPr>
          <p:cNvSpPr txBox="1">
            <a:spLocks/>
          </p:cNvSpPr>
          <p:nvPr/>
        </p:nvSpPr>
        <p:spPr>
          <a:xfrm>
            <a:off x="1474789" y="5953125"/>
            <a:ext cx="2568575"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SzPct val="100000"/>
              <a:buFont typeface="Segoe UI" panose="020B0502040204020203" pitchFamily="34" charset="0"/>
              <a:buChar char="​"/>
              <a:tabLst/>
              <a:defRPr/>
            </a:pPr>
            <a:r>
              <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[Sanitized note about country]</a:t>
            </a:r>
          </a:p>
        </p:txBody>
      </p:sp>
      <p:pic>
        <p:nvPicPr>
          <p:cNvPr id="124" name="Picture 123">
            <a:extLst>
              <a:ext uri="{FF2B5EF4-FFF2-40B4-BE49-F238E27FC236}">
                <a16:creationId xmlns:a16="http://schemas.microsoft.com/office/drawing/2014/main" id="{2396286A-641A-9356-23E9-8983C8A10C78}"/>
              </a:ext>
            </a:extLst>
          </p:cNvPr>
          <p:cNvPicPr>
            <a:picLocks/>
          </p:cNvPicPr>
          <p:nvPr/>
        </p:nvPicPr>
        <p:blipFill>
          <a:blip r:embed="rId111" cstate="screen">
            <a:extLst>
              <a:ext uri="{28A0092B-C50C-407E-A947-70E740481C1C}">
                <a14:useLocalDpi xmlns:a14="http://schemas.microsoft.com/office/drawing/2010/main"/>
              </a:ext>
            </a:extLst>
          </a:blip>
          <a:stretch>
            <a:fillRect/>
          </a:stretch>
        </p:blipFill>
        <p:spPr>
          <a:xfrm>
            <a:off x="4892676" y="5670550"/>
            <a:ext cx="312738" cy="209550"/>
          </a:xfrm>
          <a:prstGeom prst="rect">
            <a:avLst/>
          </a:prstGeom>
          <a:ln>
            <a:noFill/>
          </a:ln>
        </p:spPr>
      </p:pic>
      <p:sp>
        <p:nvSpPr>
          <p:cNvPr id="125" name="TextBox 124">
            <a:extLst>
              <a:ext uri="{FF2B5EF4-FFF2-40B4-BE49-F238E27FC236}">
                <a16:creationId xmlns:a16="http://schemas.microsoft.com/office/drawing/2014/main" id="{1C50CB46-6DCC-8478-AC30-13B80AC04476}"/>
              </a:ext>
            </a:extLst>
          </p:cNvPr>
          <p:cNvSpPr txBox="1">
            <a:spLocks/>
          </p:cNvSpPr>
          <p:nvPr/>
        </p:nvSpPr>
        <p:spPr>
          <a:xfrm>
            <a:off x="4892676" y="5953125"/>
            <a:ext cx="3041650"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SzPct val="100000"/>
              <a:buFont typeface="Segoe UI" panose="020B0502040204020203" pitchFamily="34" charset="0"/>
              <a:buChar char="​"/>
              <a:tabLst/>
              <a:defRPr/>
            </a:pPr>
            <a:r>
              <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[Sanitized note about country]</a:t>
            </a:r>
          </a:p>
        </p:txBody>
      </p:sp>
      <p:sp>
        <p:nvSpPr>
          <p:cNvPr id="126" name="TextBox 125">
            <a:extLst>
              <a:ext uri="{FF2B5EF4-FFF2-40B4-BE49-F238E27FC236}">
                <a16:creationId xmlns:a16="http://schemas.microsoft.com/office/drawing/2014/main" id="{1AE34650-220B-E06E-0122-6ACF28E686B4}"/>
              </a:ext>
            </a:extLst>
          </p:cNvPr>
          <p:cNvSpPr txBox="1">
            <a:spLocks/>
          </p:cNvSpPr>
          <p:nvPr/>
        </p:nvSpPr>
        <p:spPr>
          <a:xfrm>
            <a:off x="8310563" y="5953125"/>
            <a:ext cx="3043238"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SzPct val="100000"/>
              <a:buFont typeface="Segoe UI" panose="020B0502040204020203" pitchFamily="34" charset="0"/>
              <a:buChar char="​"/>
              <a:tabLst/>
              <a:defRPr/>
            </a:pPr>
            <a:r>
              <a:rPr kumimoji="0" lang="en-GB"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[Sanitized note about country]</a:t>
            </a:r>
          </a:p>
        </p:txBody>
      </p:sp>
      <p:pic>
        <p:nvPicPr>
          <p:cNvPr id="127" name="Picture 126">
            <a:extLst>
              <a:ext uri="{FF2B5EF4-FFF2-40B4-BE49-F238E27FC236}">
                <a16:creationId xmlns:a16="http://schemas.microsoft.com/office/drawing/2014/main" id="{E8AAA014-352C-43B6-3015-23E4AB2C182E}"/>
              </a:ext>
            </a:extLst>
          </p:cNvPr>
          <p:cNvPicPr>
            <a:picLocks/>
          </p:cNvPicPr>
          <p:nvPr/>
        </p:nvPicPr>
        <p:blipFill>
          <a:blip r:embed="rId112" cstate="screen">
            <a:extLst>
              <a:ext uri="{28A0092B-C50C-407E-A947-70E740481C1C}">
                <a14:useLocalDpi xmlns:a14="http://schemas.microsoft.com/office/drawing/2010/main"/>
              </a:ext>
            </a:extLst>
          </a:blip>
          <a:stretch>
            <a:fillRect/>
          </a:stretch>
        </p:blipFill>
        <p:spPr>
          <a:xfrm>
            <a:off x="8310563" y="5670550"/>
            <a:ext cx="312738" cy="209550"/>
          </a:xfrm>
          <a:prstGeom prst="rect">
            <a:avLst/>
          </a:prstGeom>
          <a:ln>
            <a:noFill/>
          </a:ln>
        </p:spPr>
      </p:pic>
      <p:sp>
        <p:nvSpPr>
          <p:cNvPr id="136" name="TextBox 135">
            <a:extLst>
              <a:ext uri="{FF2B5EF4-FFF2-40B4-BE49-F238E27FC236}">
                <a16:creationId xmlns:a16="http://schemas.microsoft.com/office/drawing/2014/main" id="{81491A37-523F-E913-595A-822734CC36A4}"/>
              </a:ext>
            </a:extLst>
          </p:cNvPr>
          <p:cNvSpPr txBox="1"/>
          <p:nvPr/>
        </p:nvSpPr>
        <p:spPr>
          <a:xfrm>
            <a:off x="2822992" y="2453821"/>
            <a:ext cx="977066"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lang="en-GB" sz="800" kern="1200">
                <a:solidFill>
                  <a:schemeClr val="tx2">
                    <a:lumMod val="10000"/>
                  </a:schemeClr>
                </a:solidFill>
                <a:latin typeface="Arial" panose="020B0604020202020204" pitchFamily="34" charset="0"/>
                <a:ea typeface="+mn-ea"/>
                <a:cs typeface="Arial" panose="020B0604020202020204" pitchFamily="34" charset="0"/>
              </a:rPr>
              <a:t>Prepare organization</a:t>
            </a:r>
            <a:endParaRPr kumimoji="0" lang="en-GB" sz="8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37" name="TextBox 136">
            <a:extLst>
              <a:ext uri="{FF2B5EF4-FFF2-40B4-BE49-F238E27FC236}">
                <a16:creationId xmlns:a16="http://schemas.microsoft.com/office/drawing/2014/main" id="{CEAE312A-F5E6-0A05-0F4B-6D20728827CA}"/>
              </a:ext>
            </a:extLst>
          </p:cNvPr>
          <p:cNvSpPr txBox="1"/>
          <p:nvPr/>
        </p:nvSpPr>
        <p:spPr>
          <a:xfrm>
            <a:off x="3842931" y="2899624"/>
            <a:ext cx="615177"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Pilot option A</a:t>
            </a:r>
          </a:p>
        </p:txBody>
      </p:sp>
      <p:sp>
        <p:nvSpPr>
          <p:cNvPr id="138" name="TextBox 137">
            <a:extLst>
              <a:ext uri="{FF2B5EF4-FFF2-40B4-BE49-F238E27FC236}">
                <a16:creationId xmlns:a16="http://schemas.microsoft.com/office/drawing/2014/main" id="{3EFCBE11-EF5B-DFC8-5395-D21EEE3B7529}"/>
              </a:ext>
            </a:extLst>
          </p:cNvPr>
          <p:cNvSpPr txBox="1"/>
          <p:nvPr/>
        </p:nvSpPr>
        <p:spPr>
          <a:xfrm>
            <a:off x="4708337" y="3302381"/>
            <a:ext cx="516315"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Scale A</a:t>
            </a:r>
          </a:p>
        </p:txBody>
      </p:sp>
      <p:sp>
        <p:nvSpPr>
          <p:cNvPr id="139" name="TextBox 138">
            <a:extLst>
              <a:ext uri="{FF2B5EF4-FFF2-40B4-BE49-F238E27FC236}">
                <a16:creationId xmlns:a16="http://schemas.microsoft.com/office/drawing/2014/main" id="{66D783DE-AF80-2499-1244-F1DDF48FC41B}"/>
              </a:ext>
            </a:extLst>
          </p:cNvPr>
          <p:cNvSpPr txBox="1"/>
          <p:nvPr/>
        </p:nvSpPr>
        <p:spPr>
          <a:xfrm>
            <a:off x="5129162" y="3727353"/>
            <a:ext cx="817481"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Pilot option B</a:t>
            </a:r>
          </a:p>
        </p:txBody>
      </p:sp>
      <p:sp>
        <p:nvSpPr>
          <p:cNvPr id="140" name="TextBox 139">
            <a:extLst>
              <a:ext uri="{FF2B5EF4-FFF2-40B4-BE49-F238E27FC236}">
                <a16:creationId xmlns:a16="http://schemas.microsoft.com/office/drawing/2014/main" id="{D27AB459-71E1-B154-3BAB-056F5DBEB615}"/>
              </a:ext>
            </a:extLst>
          </p:cNvPr>
          <p:cNvSpPr txBox="1"/>
          <p:nvPr/>
        </p:nvSpPr>
        <p:spPr>
          <a:xfrm>
            <a:off x="7087082" y="2899624"/>
            <a:ext cx="817481"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Scale B</a:t>
            </a:r>
          </a:p>
        </p:txBody>
      </p:sp>
      <p:sp>
        <p:nvSpPr>
          <p:cNvPr id="141" name="TextBox 140">
            <a:extLst>
              <a:ext uri="{FF2B5EF4-FFF2-40B4-BE49-F238E27FC236}">
                <a16:creationId xmlns:a16="http://schemas.microsoft.com/office/drawing/2014/main" id="{B4CB4A00-9C9F-C743-C184-80A2AEA3F73E}"/>
              </a:ext>
            </a:extLst>
          </p:cNvPr>
          <p:cNvSpPr txBox="1"/>
          <p:nvPr/>
        </p:nvSpPr>
        <p:spPr>
          <a:xfrm>
            <a:off x="8785266" y="3299329"/>
            <a:ext cx="817481"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Scale B</a:t>
            </a:r>
          </a:p>
        </p:txBody>
      </p:sp>
      <p:sp>
        <p:nvSpPr>
          <p:cNvPr id="142" name="TextBox 141">
            <a:extLst>
              <a:ext uri="{FF2B5EF4-FFF2-40B4-BE49-F238E27FC236}">
                <a16:creationId xmlns:a16="http://schemas.microsoft.com/office/drawing/2014/main" id="{AA9A1600-47B9-8C33-B6B8-D7A95754D168}"/>
              </a:ext>
            </a:extLst>
          </p:cNvPr>
          <p:cNvSpPr txBox="1"/>
          <p:nvPr/>
        </p:nvSpPr>
        <p:spPr>
          <a:xfrm>
            <a:off x="5669860" y="4152446"/>
            <a:ext cx="817481"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Scale B</a:t>
            </a:r>
          </a:p>
        </p:txBody>
      </p:sp>
      <p:sp>
        <p:nvSpPr>
          <p:cNvPr id="143" name="TextBox 142">
            <a:extLst>
              <a:ext uri="{FF2B5EF4-FFF2-40B4-BE49-F238E27FC236}">
                <a16:creationId xmlns:a16="http://schemas.microsoft.com/office/drawing/2014/main" id="{BB59B9B3-939D-B82C-EA17-63A84B8C9B3C}"/>
              </a:ext>
            </a:extLst>
          </p:cNvPr>
          <p:cNvSpPr txBox="1"/>
          <p:nvPr/>
        </p:nvSpPr>
        <p:spPr>
          <a:xfrm>
            <a:off x="8102642" y="4577539"/>
            <a:ext cx="817481"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Scale B</a:t>
            </a:r>
          </a:p>
        </p:txBody>
      </p:sp>
      <p:pic>
        <p:nvPicPr>
          <p:cNvPr id="145" name="Picture 144">
            <a:extLst>
              <a:ext uri="{FF2B5EF4-FFF2-40B4-BE49-F238E27FC236}">
                <a16:creationId xmlns:a16="http://schemas.microsoft.com/office/drawing/2014/main" id="{C37A2062-78EC-46E0-8923-B7D1CD1F05D4}"/>
              </a:ext>
            </a:extLst>
          </p:cNvPr>
          <p:cNvPicPr>
            <a:picLocks/>
          </p:cNvPicPr>
          <p:nvPr/>
        </p:nvPicPr>
        <p:blipFill>
          <a:blip r:embed="rId111" cstate="screen">
            <a:extLst>
              <a:ext uri="{28A0092B-C50C-407E-A947-70E740481C1C}">
                <a14:useLocalDpi xmlns:a14="http://schemas.microsoft.com/office/drawing/2010/main"/>
              </a:ext>
            </a:extLst>
          </a:blip>
          <a:stretch>
            <a:fillRect/>
          </a:stretch>
        </p:blipFill>
        <p:spPr>
          <a:xfrm>
            <a:off x="2076450" y="3260157"/>
            <a:ext cx="312953" cy="209062"/>
          </a:xfrm>
          <a:prstGeom prst="rect">
            <a:avLst/>
          </a:prstGeom>
          <a:ln>
            <a:noFill/>
          </a:ln>
        </p:spPr>
      </p:pic>
      <p:pic>
        <p:nvPicPr>
          <p:cNvPr id="146" name="Picture 145">
            <a:extLst>
              <a:ext uri="{FF2B5EF4-FFF2-40B4-BE49-F238E27FC236}">
                <a16:creationId xmlns:a16="http://schemas.microsoft.com/office/drawing/2014/main" id="{6B9CDC3C-D0A1-14F4-E9D9-6CC157D9654C}"/>
              </a:ext>
            </a:extLst>
          </p:cNvPr>
          <p:cNvPicPr>
            <a:picLocks/>
          </p:cNvPicPr>
          <p:nvPr/>
        </p:nvPicPr>
        <p:blipFill>
          <a:blip r:embed="rId112" cstate="screen">
            <a:extLst>
              <a:ext uri="{28A0092B-C50C-407E-A947-70E740481C1C}">
                <a14:useLocalDpi xmlns:a14="http://schemas.microsoft.com/office/drawing/2010/main"/>
              </a:ext>
            </a:extLst>
          </a:blip>
          <a:stretch>
            <a:fillRect/>
          </a:stretch>
        </p:blipFill>
        <p:spPr>
          <a:xfrm>
            <a:off x="2076450" y="3684813"/>
            <a:ext cx="312953" cy="209062"/>
          </a:xfrm>
          <a:prstGeom prst="rect">
            <a:avLst/>
          </a:prstGeom>
          <a:ln>
            <a:noFill/>
          </a:ln>
        </p:spPr>
      </p:pic>
      <p:pic>
        <p:nvPicPr>
          <p:cNvPr id="148" name="Picture 147">
            <a:extLst>
              <a:ext uri="{FF2B5EF4-FFF2-40B4-BE49-F238E27FC236}">
                <a16:creationId xmlns:a16="http://schemas.microsoft.com/office/drawing/2014/main" id="{FA2C52C1-EC59-7996-93DB-712D6C6F4F72}"/>
              </a:ext>
            </a:extLst>
          </p:cNvPr>
          <p:cNvPicPr>
            <a:picLocks/>
          </p:cNvPicPr>
          <p:nvPr/>
        </p:nvPicPr>
        <p:blipFill>
          <a:blip r:embed="rId113" cstate="screen">
            <a:extLst>
              <a:ext uri="{28A0092B-C50C-407E-A947-70E740481C1C}">
                <a14:useLocalDpi xmlns:a14="http://schemas.microsoft.com/office/drawing/2010/main"/>
              </a:ext>
            </a:extLst>
          </a:blip>
          <a:stretch>
            <a:fillRect/>
          </a:stretch>
        </p:blipFill>
        <p:spPr>
          <a:xfrm>
            <a:off x="2076450" y="4109469"/>
            <a:ext cx="312953" cy="209062"/>
          </a:xfrm>
          <a:prstGeom prst="rect">
            <a:avLst/>
          </a:prstGeom>
          <a:ln>
            <a:noFill/>
          </a:ln>
        </p:spPr>
      </p:pic>
      <p:sp>
        <p:nvSpPr>
          <p:cNvPr id="149" name="TextBox 148">
            <a:extLst>
              <a:ext uri="{FF2B5EF4-FFF2-40B4-BE49-F238E27FC236}">
                <a16:creationId xmlns:a16="http://schemas.microsoft.com/office/drawing/2014/main" id="{AF9E6E71-51CF-F1AD-7C09-450AAF5F2EE9}"/>
              </a:ext>
            </a:extLst>
          </p:cNvPr>
          <p:cNvSpPr txBox="1"/>
          <p:nvPr/>
        </p:nvSpPr>
        <p:spPr>
          <a:xfrm>
            <a:off x="3028550" y="2838505"/>
            <a:ext cx="559600" cy="24622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lang="en-GB" sz="800" kern="1200">
                <a:solidFill>
                  <a:schemeClr val="tx2">
                    <a:lumMod val="10000"/>
                  </a:schemeClr>
                </a:solidFill>
                <a:latin typeface="Arial" panose="020B0604020202020204" pitchFamily="34" charset="0"/>
                <a:ea typeface="+mn-ea"/>
                <a:cs typeface="Arial" panose="020B0604020202020204" pitchFamily="34" charset="0"/>
              </a:rPr>
              <a:t>Local preparation</a:t>
            </a:r>
            <a:endParaRPr kumimoji="0" lang="en-GB" sz="8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50" name="TextBox 149">
            <a:extLst>
              <a:ext uri="{FF2B5EF4-FFF2-40B4-BE49-F238E27FC236}">
                <a16:creationId xmlns:a16="http://schemas.microsoft.com/office/drawing/2014/main" id="{9E7B35B8-B40E-2BDA-8272-1F65C95C0C92}"/>
              </a:ext>
            </a:extLst>
          </p:cNvPr>
          <p:cNvSpPr txBox="1"/>
          <p:nvPr/>
        </p:nvSpPr>
        <p:spPr>
          <a:xfrm>
            <a:off x="3279162" y="3303133"/>
            <a:ext cx="1039452"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lang="en-GB" sz="800" kern="1200">
                <a:solidFill>
                  <a:schemeClr val="tx2">
                    <a:lumMod val="10000"/>
                  </a:schemeClr>
                </a:solidFill>
                <a:latin typeface="Arial" panose="020B0604020202020204" pitchFamily="34" charset="0"/>
                <a:ea typeface="+mn-ea"/>
                <a:cs typeface="Arial" panose="020B0604020202020204" pitchFamily="34" charset="0"/>
              </a:rPr>
              <a:t>Local preparation</a:t>
            </a:r>
            <a:endParaRPr kumimoji="0" lang="en-GB" sz="8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53" name="TextBox 152">
            <a:extLst>
              <a:ext uri="{FF2B5EF4-FFF2-40B4-BE49-F238E27FC236}">
                <a16:creationId xmlns:a16="http://schemas.microsoft.com/office/drawing/2014/main" id="{18E3B97D-5D77-56A8-C66B-F1178C495D13}"/>
              </a:ext>
            </a:extLst>
          </p:cNvPr>
          <p:cNvSpPr txBox="1"/>
          <p:nvPr/>
        </p:nvSpPr>
        <p:spPr>
          <a:xfrm>
            <a:off x="4883312" y="4577102"/>
            <a:ext cx="1177603"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lang="en-GB" sz="800" kern="1200">
                <a:solidFill>
                  <a:schemeClr val="tx2">
                    <a:lumMod val="10000"/>
                  </a:schemeClr>
                </a:solidFill>
                <a:latin typeface="Arial" panose="020B0604020202020204" pitchFamily="34" charset="0"/>
                <a:ea typeface="+mn-ea"/>
                <a:cs typeface="Arial" panose="020B0604020202020204" pitchFamily="34" charset="0"/>
              </a:rPr>
              <a:t>Local preparation</a:t>
            </a:r>
            <a:endParaRPr kumimoji="0" lang="en-GB" sz="8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54" name="TextBox 153">
            <a:extLst>
              <a:ext uri="{FF2B5EF4-FFF2-40B4-BE49-F238E27FC236}">
                <a16:creationId xmlns:a16="http://schemas.microsoft.com/office/drawing/2014/main" id="{4581374C-06E8-A1E4-7E96-9C96845B7C69}"/>
              </a:ext>
            </a:extLst>
          </p:cNvPr>
          <p:cNvSpPr txBox="1"/>
          <p:nvPr/>
        </p:nvSpPr>
        <p:spPr>
          <a:xfrm>
            <a:off x="3069471" y="5024388"/>
            <a:ext cx="785733" cy="123094"/>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Propose initiative</a:t>
            </a:r>
          </a:p>
        </p:txBody>
      </p:sp>
      <p:sp>
        <p:nvSpPr>
          <p:cNvPr id="155" name="TextBox 154">
            <a:extLst>
              <a:ext uri="{FF2B5EF4-FFF2-40B4-BE49-F238E27FC236}">
                <a16:creationId xmlns:a16="http://schemas.microsoft.com/office/drawing/2014/main" id="{BE1D3026-6973-0783-F70D-1A6E743E1509}"/>
              </a:ext>
            </a:extLst>
          </p:cNvPr>
          <p:cNvSpPr txBox="1"/>
          <p:nvPr/>
        </p:nvSpPr>
        <p:spPr>
          <a:xfrm>
            <a:off x="4248415" y="5024388"/>
            <a:ext cx="796395" cy="123094"/>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Build prototype</a:t>
            </a:r>
          </a:p>
        </p:txBody>
      </p:sp>
      <p:sp>
        <p:nvSpPr>
          <p:cNvPr id="156" name="TextBox 155">
            <a:extLst>
              <a:ext uri="{FF2B5EF4-FFF2-40B4-BE49-F238E27FC236}">
                <a16:creationId xmlns:a16="http://schemas.microsoft.com/office/drawing/2014/main" id="{9C47BD8A-CC75-4E6A-404E-0B31C89102AE}"/>
              </a:ext>
            </a:extLst>
          </p:cNvPr>
          <p:cNvSpPr txBox="1"/>
          <p:nvPr/>
        </p:nvSpPr>
        <p:spPr>
          <a:xfrm>
            <a:off x="5555688" y="5024388"/>
            <a:ext cx="1506074" cy="123094"/>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Launch pilot (~6 to 12 months)</a:t>
            </a:r>
          </a:p>
        </p:txBody>
      </p:sp>
      <p:sp>
        <p:nvSpPr>
          <p:cNvPr id="157" name="TextBox 156">
            <a:extLst>
              <a:ext uri="{FF2B5EF4-FFF2-40B4-BE49-F238E27FC236}">
                <a16:creationId xmlns:a16="http://schemas.microsoft.com/office/drawing/2014/main" id="{AEA90C2B-BA9E-967C-F475-53754E601561}"/>
              </a:ext>
            </a:extLst>
          </p:cNvPr>
          <p:cNvSpPr txBox="1"/>
          <p:nvPr/>
        </p:nvSpPr>
        <p:spPr>
          <a:xfrm>
            <a:off x="9459979" y="5017307"/>
            <a:ext cx="1174616" cy="123111"/>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Scale across markets</a:t>
            </a:r>
          </a:p>
        </p:txBody>
      </p:sp>
      <p:sp>
        <p:nvSpPr>
          <p:cNvPr id="158" name="Rectangle 157">
            <a:extLst>
              <a:ext uri="{FF2B5EF4-FFF2-40B4-BE49-F238E27FC236}">
                <a16:creationId xmlns:a16="http://schemas.microsoft.com/office/drawing/2014/main" id="{504CB394-1458-391A-0D1C-826CB367178D}"/>
              </a:ext>
            </a:extLst>
          </p:cNvPr>
          <p:cNvSpPr/>
          <p:nvPr/>
        </p:nvSpPr>
        <p:spPr>
          <a:xfrm>
            <a:off x="647700" y="2303048"/>
            <a:ext cx="769938" cy="25082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3900" tIns="0" rIns="339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rPr>
              <a:t>Option</a:t>
            </a:r>
            <a:br>
              <a:rPr kumimoji="0" lang="en-GB" sz="1000" b="1"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rPr>
            </a:br>
            <a:r>
              <a:rPr kumimoji="0" lang="en-GB" sz="1000" b="1"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rPr>
              <a:t> A &amp; B</a:t>
            </a:r>
          </a:p>
        </p:txBody>
      </p:sp>
      <p:sp>
        <p:nvSpPr>
          <p:cNvPr id="159" name="Rectangle 158">
            <a:extLst>
              <a:ext uri="{FF2B5EF4-FFF2-40B4-BE49-F238E27FC236}">
                <a16:creationId xmlns:a16="http://schemas.microsoft.com/office/drawing/2014/main" id="{CAA41FBB-95B4-7C6E-2562-47E683B47006}"/>
              </a:ext>
            </a:extLst>
          </p:cNvPr>
          <p:cNvSpPr/>
          <p:nvPr/>
        </p:nvSpPr>
        <p:spPr>
          <a:xfrm>
            <a:off x="647700" y="4881779"/>
            <a:ext cx="769938" cy="630282"/>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3900" tIns="0" rIns="339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rPr>
              <a:t>Option C</a:t>
            </a:r>
          </a:p>
        </p:txBody>
      </p:sp>
      <p:sp>
        <p:nvSpPr>
          <p:cNvPr id="171" name="RectangleLegend1">
            <a:extLst>
              <a:ext uri="{FF2B5EF4-FFF2-40B4-BE49-F238E27FC236}">
                <a16:creationId xmlns:a16="http://schemas.microsoft.com/office/drawing/2014/main" id="{414DE102-DB16-6BAD-7A28-55724D04833B}"/>
              </a:ext>
            </a:extLst>
          </p:cNvPr>
          <p:cNvSpPr/>
          <p:nvPr/>
        </p:nvSpPr>
        <p:spPr>
          <a:xfrm>
            <a:off x="7239772" y="1366149"/>
            <a:ext cx="172700" cy="17303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endParaRPr>
          </a:p>
        </p:txBody>
      </p:sp>
      <p:sp>
        <p:nvSpPr>
          <p:cNvPr id="172" name="Legend1">
            <a:extLst>
              <a:ext uri="{FF2B5EF4-FFF2-40B4-BE49-F238E27FC236}">
                <a16:creationId xmlns:a16="http://schemas.microsoft.com/office/drawing/2014/main" id="{A1618C24-B66F-3CD0-DB67-1F342540EF8B}"/>
              </a:ext>
            </a:extLst>
          </p:cNvPr>
          <p:cNvSpPr txBox="1"/>
          <p:nvPr/>
        </p:nvSpPr>
        <p:spPr>
          <a:xfrm>
            <a:off x="7447807" y="1375724"/>
            <a:ext cx="495328" cy="153888"/>
          </a:xfrm>
          <a:prstGeom prst="rect">
            <a:avLst/>
          </a:prstGeom>
          <a:noFill/>
          <a:ln>
            <a:noFill/>
            <a:miter lim="800000"/>
          </a:ln>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Option A</a:t>
            </a:r>
          </a:p>
        </p:txBody>
      </p:sp>
      <p:sp>
        <p:nvSpPr>
          <p:cNvPr id="169" name="RectangleLegend2">
            <a:extLst>
              <a:ext uri="{FF2B5EF4-FFF2-40B4-BE49-F238E27FC236}">
                <a16:creationId xmlns:a16="http://schemas.microsoft.com/office/drawing/2014/main" id="{5AF155DB-E561-3271-F173-3546AFB683A5}"/>
              </a:ext>
            </a:extLst>
          </p:cNvPr>
          <p:cNvSpPr/>
          <p:nvPr/>
        </p:nvSpPr>
        <p:spPr>
          <a:xfrm>
            <a:off x="8089036" y="1366149"/>
            <a:ext cx="172700" cy="173038"/>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endParaRPr>
          </a:p>
        </p:txBody>
      </p:sp>
      <p:sp>
        <p:nvSpPr>
          <p:cNvPr id="170" name="Legend2">
            <a:extLst>
              <a:ext uri="{FF2B5EF4-FFF2-40B4-BE49-F238E27FC236}">
                <a16:creationId xmlns:a16="http://schemas.microsoft.com/office/drawing/2014/main" id="{34321756-7498-3C21-C00B-5A58B5506390}"/>
              </a:ext>
            </a:extLst>
          </p:cNvPr>
          <p:cNvSpPr txBox="1"/>
          <p:nvPr/>
        </p:nvSpPr>
        <p:spPr>
          <a:xfrm>
            <a:off x="8297071" y="1375724"/>
            <a:ext cx="495328" cy="153888"/>
          </a:xfrm>
          <a:prstGeom prst="rect">
            <a:avLst/>
          </a:prstGeom>
          <a:noFill/>
          <a:ln>
            <a:noFill/>
            <a:miter lim="800000"/>
          </a:ln>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Option B</a:t>
            </a:r>
          </a:p>
        </p:txBody>
      </p:sp>
      <p:sp>
        <p:nvSpPr>
          <p:cNvPr id="167" name="RectangleLegend1">
            <a:extLst>
              <a:ext uri="{FF2B5EF4-FFF2-40B4-BE49-F238E27FC236}">
                <a16:creationId xmlns:a16="http://schemas.microsoft.com/office/drawing/2014/main" id="{54116DC4-273F-CD17-D8FC-5CFB297DEFFE}"/>
              </a:ext>
            </a:extLst>
          </p:cNvPr>
          <p:cNvSpPr/>
          <p:nvPr/>
        </p:nvSpPr>
        <p:spPr>
          <a:xfrm>
            <a:off x="6154789" y="1366149"/>
            <a:ext cx="172700" cy="173038"/>
          </a:xfrm>
          <a:prstGeom prst="rect">
            <a:avLst/>
          </a:prstGeom>
          <a:solidFill>
            <a:schemeClr val="tx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endParaRPr>
          </a:p>
        </p:txBody>
      </p:sp>
      <p:sp>
        <p:nvSpPr>
          <p:cNvPr id="168" name="Legend1">
            <a:extLst>
              <a:ext uri="{FF2B5EF4-FFF2-40B4-BE49-F238E27FC236}">
                <a16:creationId xmlns:a16="http://schemas.microsoft.com/office/drawing/2014/main" id="{8603EE30-E34C-8893-D26F-8E99A0342BB3}"/>
              </a:ext>
            </a:extLst>
          </p:cNvPr>
          <p:cNvSpPr txBox="1"/>
          <p:nvPr/>
        </p:nvSpPr>
        <p:spPr>
          <a:xfrm>
            <a:off x="6362823" y="1375724"/>
            <a:ext cx="748603" cy="153888"/>
          </a:xfrm>
          <a:prstGeom prst="rect">
            <a:avLst/>
          </a:prstGeom>
          <a:noFill/>
          <a:ln>
            <a:noFill/>
            <a:miter lim="800000"/>
          </a:ln>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Set up phase</a:t>
            </a:r>
          </a:p>
        </p:txBody>
      </p:sp>
      <p:sp>
        <p:nvSpPr>
          <p:cNvPr id="165" name="RectangleLegend2">
            <a:extLst>
              <a:ext uri="{FF2B5EF4-FFF2-40B4-BE49-F238E27FC236}">
                <a16:creationId xmlns:a16="http://schemas.microsoft.com/office/drawing/2014/main" id="{027B974A-4CC2-ACA9-F4F3-7D85629A9378}"/>
              </a:ext>
            </a:extLst>
          </p:cNvPr>
          <p:cNvSpPr/>
          <p:nvPr/>
        </p:nvSpPr>
        <p:spPr>
          <a:xfrm>
            <a:off x="8938301" y="1366149"/>
            <a:ext cx="172700" cy="173038"/>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endParaRPr>
          </a:p>
        </p:txBody>
      </p:sp>
      <p:sp>
        <p:nvSpPr>
          <p:cNvPr id="166" name="Legend2">
            <a:extLst>
              <a:ext uri="{FF2B5EF4-FFF2-40B4-BE49-F238E27FC236}">
                <a16:creationId xmlns:a16="http://schemas.microsoft.com/office/drawing/2014/main" id="{63C4844D-7101-CD76-3312-C1C71B785CF0}"/>
              </a:ext>
            </a:extLst>
          </p:cNvPr>
          <p:cNvSpPr txBox="1"/>
          <p:nvPr/>
        </p:nvSpPr>
        <p:spPr>
          <a:xfrm>
            <a:off x="9146335" y="1375724"/>
            <a:ext cx="503343" cy="153888"/>
          </a:xfrm>
          <a:prstGeom prst="rect">
            <a:avLst/>
          </a:prstGeom>
          <a:noFill/>
          <a:ln>
            <a:noFill/>
            <a:miter lim="800000"/>
          </a:ln>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Option C</a:t>
            </a:r>
          </a:p>
        </p:txBody>
      </p:sp>
      <p:sp>
        <p:nvSpPr>
          <p:cNvPr id="174" name="Isosceles Triangle 224">
            <a:extLst>
              <a:ext uri="{FF2B5EF4-FFF2-40B4-BE49-F238E27FC236}">
                <a16:creationId xmlns:a16="http://schemas.microsoft.com/office/drawing/2014/main" id="{FA4FB948-AA3F-5C61-FA0A-7819619E92F1}"/>
              </a:ext>
            </a:extLst>
          </p:cNvPr>
          <p:cNvSpPr/>
          <p:nvPr/>
        </p:nvSpPr>
        <p:spPr>
          <a:xfrm>
            <a:off x="9835864" y="1358212"/>
            <a:ext cx="220081" cy="188913"/>
          </a:xfrm>
          <a:prstGeom prst="triangl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8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175" name="TextBox 174">
            <a:extLst>
              <a:ext uri="{FF2B5EF4-FFF2-40B4-BE49-F238E27FC236}">
                <a16:creationId xmlns:a16="http://schemas.microsoft.com/office/drawing/2014/main" id="{70587F60-FD3C-CA90-5A6F-476C04FFC350}"/>
              </a:ext>
            </a:extLst>
          </p:cNvPr>
          <p:cNvSpPr txBox="1">
            <a:spLocks/>
          </p:cNvSpPr>
          <p:nvPr/>
        </p:nvSpPr>
        <p:spPr>
          <a:xfrm>
            <a:off x="10091285" y="1375724"/>
            <a:ext cx="1195840" cy="153888"/>
          </a:xfrm>
          <a:prstGeom prst="rect">
            <a:avLst/>
          </a:prstGeom>
        </p:spPr>
        <p:txBody>
          <a:bodyPr vert="horz" wrap="non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0000"/>
              </a:buClr>
              <a:buSzPct val="100000"/>
              <a:buFont typeface="Segoe UI" panose="020B0502040204020203" pitchFamily="34" charset="0"/>
              <a:buChar char="​"/>
              <a:tabLst/>
              <a:defRPr/>
            </a:pPr>
            <a:r>
              <a:rPr kumimoji="0" lang="en-GB"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Option C stage gates</a:t>
            </a:r>
          </a:p>
        </p:txBody>
      </p:sp>
      <p:sp>
        <p:nvSpPr>
          <p:cNvPr id="180" name="TextBox 179">
            <a:extLst>
              <a:ext uri="{FF2B5EF4-FFF2-40B4-BE49-F238E27FC236}">
                <a16:creationId xmlns:a16="http://schemas.microsoft.com/office/drawing/2014/main" id="{38B173C1-3069-26A5-EC96-CD76CBFA9599}"/>
              </a:ext>
            </a:extLst>
          </p:cNvPr>
          <p:cNvSpPr txBox="1"/>
          <p:nvPr/>
        </p:nvSpPr>
        <p:spPr>
          <a:xfrm>
            <a:off x="3655380" y="4152009"/>
            <a:ext cx="1177603"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lang="en-GB" sz="800" kern="1200">
                <a:solidFill>
                  <a:schemeClr val="tx2">
                    <a:lumMod val="10000"/>
                  </a:schemeClr>
                </a:solidFill>
                <a:latin typeface="Arial" panose="020B0604020202020204" pitchFamily="34" charset="0"/>
                <a:ea typeface="+mn-ea"/>
                <a:cs typeface="Arial" panose="020B0604020202020204" pitchFamily="34" charset="0"/>
              </a:rPr>
              <a:t>Local preparation</a:t>
            </a:r>
            <a:endParaRPr kumimoji="0" lang="en-GB" sz="8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83" name="TextBox 182">
            <a:extLst>
              <a:ext uri="{FF2B5EF4-FFF2-40B4-BE49-F238E27FC236}">
                <a16:creationId xmlns:a16="http://schemas.microsoft.com/office/drawing/2014/main" id="{89A4673C-A1DE-AF8D-2BE6-F99BCC4B76B1}"/>
              </a:ext>
            </a:extLst>
          </p:cNvPr>
          <p:cNvSpPr txBox="1"/>
          <p:nvPr/>
        </p:nvSpPr>
        <p:spPr>
          <a:xfrm>
            <a:off x="3537311" y="3727789"/>
            <a:ext cx="1039452" cy="123111"/>
          </a:xfrm>
          <a:prstGeom prst="rect">
            <a:avLst/>
          </a:prstGeom>
          <a:noFill/>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
                <a:srgbClr val="000000"/>
              </a:buClr>
              <a:buSzPct val="100000"/>
              <a:buFont typeface="Segoe UI" panose="020B0502040204020203" pitchFamily="34" charset="0"/>
              <a:buChar char="​"/>
              <a:tabLst/>
              <a:defRPr/>
            </a:pPr>
            <a:r>
              <a:rPr lang="en-GB" sz="800" kern="1200">
                <a:solidFill>
                  <a:schemeClr val="tx2">
                    <a:lumMod val="10000"/>
                  </a:schemeClr>
                </a:solidFill>
                <a:latin typeface="Arial" panose="020B0604020202020204" pitchFamily="34" charset="0"/>
                <a:ea typeface="+mn-ea"/>
                <a:cs typeface="Arial" panose="020B0604020202020204" pitchFamily="34" charset="0"/>
              </a:rPr>
              <a:t>Local preparation</a:t>
            </a:r>
            <a:endParaRPr kumimoji="0" lang="en-GB" sz="8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endParaRPr>
          </a:p>
        </p:txBody>
      </p:sp>
      <p:sp>
        <p:nvSpPr>
          <p:cNvPr id="184" name="TextBox 183">
            <a:extLst>
              <a:ext uri="{FF2B5EF4-FFF2-40B4-BE49-F238E27FC236}">
                <a16:creationId xmlns:a16="http://schemas.microsoft.com/office/drawing/2014/main" id="{3C667261-7BE0-008E-5288-D5428DFE4316}"/>
              </a:ext>
            </a:extLst>
          </p:cNvPr>
          <p:cNvSpPr txBox="1">
            <a:spLocks/>
          </p:cNvSpPr>
          <p:nvPr/>
        </p:nvSpPr>
        <p:spPr>
          <a:xfrm>
            <a:off x="467805" y="1360335"/>
            <a:ext cx="1849945" cy="184666"/>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SzPct val="100000"/>
              <a:buFont typeface="Segoe UI" panose="020B0502040204020203" pitchFamily="34" charset="0"/>
              <a:buChar char="​"/>
              <a:tabLst/>
              <a:defRPr/>
            </a:pPr>
            <a:r>
              <a:rPr kumimoji="0" 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Preliminary roadmap:</a:t>
            </a:r>
          </a:p>
        </p:txBody>
      </p:sp>
      <p:pic>
        <p:nvPicPr>
          <p:cNvPr id="185" name="Picture 2" descr="Flag of Germany - Wikipedia">
            <a:extLst>
              <a:ext uri="{FF2B5EF4-FFF2-40B4-BE49-F238E27FC236}">
                <a16:creationId xmlns:a16="http://schemas.microsoft.com/office/drawing/2014/main" id="{2E282E5E-6E3E-D159-838D-819117BBF681}"/>
              </a:ext>
            </a:extLst>
          </p:cNvPr>
          <p:cNvPicPr>
            <a:picLocks noChangeAspect="1" noChangeArrowheads="1"/>
          </p:cNvPicPr>
          <p:nvPr/>
        </p:nvPicPr>
        <p:blipFill>
          <a:blip r:embed="rId114" cstate="screen">
            <a:extLst>
              <a:ext uri="{28A0092B-C50C-407E-A947-70E740481C1C}">
                <a14:useLocalDpi xmlns:a14="http://schemas.microsoft.com/office/drawing/2010/main"/>
              </a:ext>
            </a:extLst>
          </a:blip>
          <a:srcRect/>
          <a:stretch>
            <a:fillRect/>
          </a:stretch>
        </p:blipFill>
        <p:spPr bwMode="auto">
          <a:xfrm>
            <a:off x="2077252" y="4534836"/>
            <a:ext cx="346070" cy="207642"/>
          </a:xfrm>
          <a:prstGeom prst="rect">
            <a:avLst/>
          </a:prstGeom>
          <a:noFill/>
          <a:ln w="6350">
            <a:solidFill>
              <a:schemeClr val="tx2"/>
            </a:solidFill>
          </a:ln>
          <a:extLst>
            <a:ext uri="{909E8E84-426E-40DD-AFC4-6F175D3DCCD1}">
              <a14:hiddenFill xmlns:a14="http://schemas.microsoft.com/office/drawing/2010/main">
                <a:solidFill>
                  <a:srgbClr val="FFFFFF"/>
                </a:solidFill>
              </a14:hiddenFill>
            </a:ext>
          </a:extLst>
        </p:spPr>
      </p:pic>
      <p:pic>
        <p:nvPicPr>
          <p:cNvPr id="2050" name="Picture 2" descr="Flag of Spain - Wikipedia">
            <a:extLst>
              <a:ext uri="{FF2B5EF4-FFF2-40B4-BE49-F238E27FC236}">
                <a16:creationId xmlns:a16="http://schemas.microsoft.com/office/drawing/2014/main" id="{FDA256EE-ACD3-7BB1-1CDB-B70807C01B30}"/>
              </a:ext>
            </a:extLst>
          </p:cNvPr>
          <p:cNvPicPr>
            <a:picLocks noChangeAspect="1" noChangeArrowheads="1"/>
          </p:cNvPicPr>
          <p:nvPr/>
        </p:nvPicPr>
        <p:blipFill>
          <a:blip r:embed="rId115" cstate="screen">
            <a:extLst>
              <a:ext uri="{28A0092B-C50C-407E-A947-70E740481C1C}">
                <a14:useLocalDpi xmlns:a14="http://schemas.microsoft.com/office/drawing/2010/main"/>
              </a:ext>
            </a:extLst>
          </a:blip>
          <a:srcRect/>
          <a:stretch>
            <a:fillRect/>
          </a:stretch>
        </p:blipFill>
        <p:spPr bwMode="auto">
          <a:xfrm>
            <a:off x="1477571" y="5670550"/>
            <a:ext cx="314315" cy="209543"/>
          </a:xfrm>
          <a:prstGeom prst="rect">
            <a:avLst/>
          </a:prstGeom>
          <a:noFill/>
          <a:ln w="6350">
            <a:solidFill>
              <a:schemeClr val="tx2"/>
            </a:solidFill>
          </a:ln>
          <a:extLst>
            <a:ext uri="{909E8E84-426E-40DD-AFC4-6F175D3DCCD1}">
              <a14:hiddenFill xmlns:a14="http://schemas.microsoft.com/office/drawing/2010/main">
                <a:solidFill>
                  <a:srgbClr val="FFFFFF"/>
                </a:solidFill>
              </a14:hiddenFill>
            </a:ext>
          </a:extLst>
        </p:spPr>
      </p:pic>
      <p:pic>
        <p:nvPicPr>
          <p:cNvPr id="186" name="Picture 2" descr="Flag of Spain - Wikipedia">
            <a:extLst>
              <a:ext uri="{FF2B5EF4-FFF2-40B4-BE49-F238E27FC236}">
                <a16:creationId xmlns:a16="http://schemas.microsoft.com/office/drawing/2014/main" id="{63852689-0CB2-2A94-A691-3DADFC9A2957}"/>
              </a:ext>
            </a:extLst>
          </p:cNvPr>
          <p:cNvPicPr>
            <a:picLocks noChangeAspect="1" noChangeArrowheads="1"/>
          </p:cNvPicPr>
          <p:nvPr/>
        </p:nvPicPr>
        <p:blipFill>
          <a:blip r:embed="rId115" cstate="screen">
            <a:extLst>
              <a:ext uri="{28A0092B-C50C-407E-A947-70E740481C1C}">
                <a14:useLocalDpi xmlns:a14="http://schemas.microsoft.com/office/drawing/2010/main"/>
              </a:ext>
            </a:extLst>
          </a:blip>
          <a:srcRect/>
          <a:stretch>
            <a:fillRect/>
          </a:stretch>
        </p:blipFill>
        <p:spPr bwMode="auto">
          <a:xfrm>
            <a:off x="2079281" y="2830086"/>
            <a:ext cx="314315" cy="209543"/>
          </a:xfrm>
          <a:prstGeom prst="rect">
            <a:avLst/>
          </a:prstGeom>
          <a:noFill/>
          <a:ln w="6350">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53708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8EA50B-DE04-E189-E127-29ED24DB8EE1}"/>
              </a:ext>
            </a:extLst>
          </p:cNvPr>
          <p:cNvSpPr>
            <a:spLocks noGrp="1"/>
          </p:cNvSpPr>
          <p:nvPr>
            <p:ph type="sldNum" idx="12"/>
          </p:nvPr>
        </p:nvSpPr>
        <p:spPr/>
        <p:txBody>
          <a:bodyPr/>
          <a:lstStyle/>
          <a:p>
            <a:fld id="{1F24DAD8-0A8D-144F-AE7C-C0F3CF879725}" type="slidenum">
              <a:rPr lang="en-US" smtClean="0"/>
              <a:pPr/>
              <a:t>253</a:t>
            </a:fld>
            <a:endParaRPr lang="en-US">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78185898-D3CF-307E-1FFB-1C69B3FE89E6}"/>
              </a:ext>
            </a:extLst>
          </p:cNvPr>
          <p:cNvSpPr>
            <a:spLocks noGrp="1"/>
          </p:cNvSpPr>
          <p:nvPr>
            <p:ph type="title"/>
          </p:nvPr>
        </p:nvSpPr>
        <p:spPr>
          <a:xfrm>
            <a:off x="467806" y="365126"/>
            <a:ext cx="11173331" cy="811212"/>
          </a:xfrm>
        </p:spPr>
        <p:txBody>
          <a:bodyPr/>
          <a:lstStyle/>
          <a:p>
            <a:r>
              <a:rPr lang="en-IN"/>
              <a:t>III. Capabilities of the core roles at HQ and local division level</a:t>
            </a:r>
            <a:endParaRPr lang="en-US"/>
          </a:p>
        </p:txBody>
      </p:sp>
      <p:cxnSp>
        <p:nvCxnSpPr>
          <p:cNvPr id="4" name="Connector: Elbow 115">
            <a:extLst>
              <a:ext uri="{FF2B5EF4-FFF2-40B4-BE49-F238E27FC236}">
                <a16:creationId xmlns:a16="http://schemas.microsoft.com/office/drawing/2014/main" id="{6B04002B-D402-2A64-169B-942CB6DC3357}"/>
              </a:ext>
            </a:extLst>
          </p:cNvPr>
          <p:cNvCxnSpPr>
            <a:cxnSpLocks/>
          </p:cNvCxnSpPr>
          <p:nvPr/>
        </p:nvCxnSpPr>
        <p:spPr>
          <a:xfrm rot="5400000">
            <a:off x="3975713" y="539750"/>
            <a:ext cx="497367" cy="3743211"/>
          </a:xfrm>
          <a:prstGeom prst="bentConnector3">
            <a:avLst>
              <a:gd name="adj1" fmla="val 50000"/>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 name="Connector: Elbow 116">
            <a:extLst>
              <a:ext uri="{FF2B5EF4-FFF2-40B4-BE49-F238E27FC236}">
                <a16:creationId xmlns:a16="http://schemas.microsoft.com/office/drawing/2014/main" id="{A1B29BA7-6C05-8923-8C0D-DB1EFD6D060C}"/>
              </a:ext>
            </a:extLst>
          </p:cNvPr>
          <p:cNvCxnSpPr>
            <a:cxnSpLocks/>
            <a:endCxn id="18" idx="0"/>
          </p:cNvCxnSpPr>
          <p:nvPr/>
        </p:nvCxnSpPr>
        <p:spPr>
          <a:xfrm>
            <a:off x="6096001" y="2162672"/>
            <a:ext cx="0" cy="497367"/>
          </a:xfrm>
          <a:prstGeom prst="straightConnector1">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EDF14D9-9CFB-8D3E-CF30-9C9AE644D07B}"/>
              </a:ext>
            </a:extLst>
          </p:cNvPr>
          <p:cNvGrpSpPr/>
          <p:nvPr/>
        </p:nvGrpSpPr>
        <p:grpSpPr>
          <a:xfrm>
            <a:off x="5900476" y="1771623"/>
            <a:ext cx="391049" cy="391049"/>
            <a:chOff x="2772138" y="2480783"/>
            <a:chExt cx="372164" cy="372164"/>
          </a:xfrm>
          <a:solidFill>
            <a:schemeClr val="accent1"/>
          </a:solidFill>
        </p:grpSpPr>
        <p:sp>
          <p:nvSpPr>
            <p:cNvPr id="7" name="Oval 6">
              <a:extLst>
                <a:ext uri="{FF2B5EF4-FFF2-40B4-BE49-F238E27FC236}">
                  <a16:creationId xmlns:a16="http://schemas.microsoft.com/office/drawing/2014/main" id="{5402CAFA-FAE0-626C-2186-3D20E5212117}"/>
                </a:ext>
              </a:extLst>
            </p:cNvPr>
            <p:cNvSpPr/>
            <p:nvPr/>
          </p:nvSpPr>
          <p:spPr>
            <a:xfrm>
              <a:off x="2772138" y="2480783"/>
              <a:ext cx="372164" cy="372164"/>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endParaRPr>
            </a:p>
          </p:txBody>
        </p:sp>
        <p:pic>
          <p:nvPicPr>
            <p:cNvPr id="8" name="CustomIcon">
              <a:extLst>
                <a:ext uri="{FF2B5EF4-FFF2-40B4-BE49-F238E27FC236}">
                  <a16:creationId xmlns:a16="http://schemas.microsoft.com/office/drawing/2014/main" id="{D099B3D9-53DB-D99D-F2A4-BB0041138BED}"/>
                </a:ext>
              </a:extLst>
            </p:cNvPr>
            <p:cNvPicPr>
              <a:picLocks noChangeAspect="1"/>
            </p:cNvPicPr>
            <p:nvPr>
              <p:custDataLst>
                <p:tags r:id="rId14"/>
              </p:custDataLst>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2838304" y="2546949"/>
              <a:ext cx="239830" cy="239830"/>
            </a:xfrm>
            <a:prstGeom prst="rect">
              <a:avLst/>
            </a:prstGeom>
          </p:spPr>
        </p:pic>
      </p:grpSp>
      <p:grpSp>
        <p:nvGrpSpPr>
          <p:cNvPr id="10" name="Group 9">
            <a:extLst>
              <a:ext uri="{FF2B5EF4-FFF2-40B4-BE49-F238E27FC236}">
                <a16:creationId xmlns:a16="http://schemas.microsoft.com/office/drawing/2014/main" id="{EF3BDDD8-BFE4-A6EB-8EEE-6E1C4904014D}"/>
              </a:ext>
            </a:extLst>
          </p:cNvPr>
          <p:cNvGrpSpPr/>
          <p:nvPr/>
        </p:nvGrpSpPr>
        <p:grpSpPr>
          <a:xfrm>
            <a:off x="2157264" y="2660039"/>
            <a:ext cx="391051" cy="391049"/>
            <a:chOff x="3487173" y="3335027"/>
            <a:chExt cx="372164" cy="372164"/>
          </a:xfrm>
          <a:solidFill>
            <a:schemeClr val="accent1"/>
          </a:solidFill>
        </p:grpSpPr>
        <p:sp>
          <p:nvSpPr>
            <p:cNvPr id="11" name="Oval 10">
              <a:extLst>
                <a:ext uri="{FF2B5EF4-FFF2-40B4-BE49-F238E27FC236}">
                  <a16:creationId xmlns:a16="http://schemas.microsoft.com/office/drawing/2014/main" id="{5C5B5E66-43B0-322C-C7EE-AC3944EC6133}"/>
                </a:ext>
              </a:extLst>
            </p:cNvPr>
            <p:cNvSpPr/>
            <p:nvPr/>
          </p:nvSpPr>
          <p:spPr>
            <a:xfrm>
              <a:off x="3487173" y="3335027"/>
              <a:ext cx="372164" cy="372164"/>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endParaRPr>
            </a:p>
          </p:txBody>
        </p:sp>
        <p:pic>
          <p:nvPicPr>
            <p:cNvPr id="12" name="CustomIcon">
              <a:extLst>
                <a:ext uri="{FF2B5EF4-FFF2-40B4-BE49-F238E27FC236}">
                  <a16:creationId xmlns:a16="http://schemas.microsoft.com/office/drawing/2014/main" id="{267D8D1E-AD99-CB79-668C-6625B6893016}"/>
                </a:ext>
              </a:extLst>
            </p:cNvPr>
            <p:cNvPicPr>
              <a:picLocks noChangeAspect="1"/>
            </p:cNvPicPr>
            <p:nvPr>
              <p:custDataLst>
                <p:tags r:id="rId13"/>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3553340" y="3401193"/>
              <a:ext cx="239830" cy="239830"/>
            </a:xfrm>
            <a:prstGeom prst="rect">
              <a:avLst/>
            </a:prstGeom>
          </p:spPr>
        </p:pic>
      </p:grpSp>
      <p:grpSp>
        <p:nvGrpSpPr>
          <p:cNvPr id="13" name="Group 12">
            <a:extLst>
              <a:ext uri="{FF2B5EF4-FFF2-40B4-BE49-F238E27FC236}">
                <a16:creationId xmlns:a16="http://schemas.microsoft.com/office/drawing/2014/main" id="{C62435A6-267C-1847-EA1A-8A8F1FE7172F}"/>
              </a:ext>
            </a:extLst>
          </p:cNvPr>
          <p:cNvGrpSpPr/>
          <p:nvPr/>
        </p:nvGrpSpPr>
        <p:grpSpPr>
          <a:xfrm>
            <a:off x="2157264" y="4761668"/>
            <a:ext cx="391051" cy="391049"/>
            <a:chOff x="3487173" y="3335027"/>
            <a:chExt cx="372164" cy="372164"/>
          </a:xfrm>
          <a:solidFill>
            <a:schemeClr val="accent1"/>
          </a:solidFill>
        </p:grpSpPr>
        <p:sp>
          <p:nvSpPr>
            <p:cNvPr id="14" name="Oval 13">
              <a:extLst>
                <a:ext uri="{FF2B5EF4-FFF2-40B4-BE49-F238E27FC236}">
                  <a16:creationId xmlns:a16="http://schemas.microsoft.com/office/drawing/2014/main" id="{1F1322CE-434F-53BB-C54A-2F229C75ED18}"/>
                </a:ext>
              </a:extLst>
            </p:cNvPr>
            <p:cNvSpPr/>
            <p:nvPr/>
          </p:nvSpPr>
          <p:spPr>
            <a:xfrm>
              <a:off x="3487173" y="3335027"/>
              <a:ext cx="372164" cy="372164"/>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endParaRPr>
            </a:p>
          </p:txBody>
        </p:sp>
        <p:pic>
          <p:nvPicPr>
            <p:cNvPr id="15" name="CustomIcon">
              <a:extLst>
                <a:ext uri="{FF2B5EF4-FFF2-40B4-BE49-F238E27FC236}">
                  <a16:creationId xmlns:a16="http://schemas.microsoft.com/office/drawing/2014/main" id="{923A184A-F62B-F848-AB0B-7B3F69948D00}"/>
                </a:ext>
              </a:extLst>
            </p:cNvPr>
            <p:cNvPicPr>
              <a:picLocks noChangeAspect="1"/>
            </p:cNvPicPr>
            <p:nvPr>
              <p:custDataLst>
                <p:tags r:id="rId12"/>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3553340" y="3401193"/>
              <a:ext cx="239830" cy="239830"/>
            </a:xfrm>
            <a:prstGeom prst="rect">
              <a:avLst/>
            </a:prstGeom>
          </p:spPr>
        </p:pic>
      </p:grpSp>
      <p:sp>
        <p:nvSpPr>
          <p:cNvPr id="16" name="Rectangle 15">
            <a:extLst>
              <a:ext uri="{FF2B5EF4-FFF2-40B4-BE49-F238E27FC236}">
                <a16:creationId xmlns:a16="http://schemas.microsoft.com/office/drawing/2014/main" id="{AC37EA7B-8D8C-E378-DF62-874067341EA5}"/>
              </a:ext>
            </a:extLst>
          </p:cNvPr>
          <p:cNvSpPr/>
          <p:nvPr/>
        </p:nvSpPr>
        <p:spPr>
          <a:xfrm>
            <a:off x="2604101" y="2732453"/>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chemeClr val="bg1"/>
              </a:buClr>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panose="020B0604020202020204" pitchFamily="34" charset="0"/>
              </a:rPr>
              <a:t>1</a:t>
            </a:r>
          </a:p>
        </p:txBody>
      </p:sp>
      <p:sp>
        <p:nvSpPr>
          <p:cNvPr id="18" name="Oval 17">
            <a:extLst>
              <a:ext uri="{FF2B5EF4-FFF2-40B4-BE49-F238E27FC236}">
                <a16:creationId xmlns:a16="http://schemas.microsoft.com/office/drawing/2014/main" id="{A0E24DF7-4F69-1624-DA7C-146FD717BB57}"/>
              </a:ext>
            </a:extLst>
          </p:cNvPr>
          <p:cNvSpPr>
            <a:spLocks/>
          </p:cNvSpPr>
          <p:nvPr/>
        </p:nvSpPr>
        <p:spPr>
          <a:xfrm>
            <a:off x="5900476" y="2660039"/>
            <a:ext cx="391049" cy="39104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91869FC5-63E0-2BA8-3132-993E7CEBD5DA}"/>
              </a:ext>
            </a:extLst>
          </p:cNvPr>
          <p:cNvSpPr/>
          <p:nvPr/>
        </p:nvSpPr>
        <p:spPr>
          <a:xfrm>
            <a:off x="6350064" y="2732453"/>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chemeClr val="bg1"/>
              </a:buClr>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panose="020B0604020202020204" pitchFamily="34" charset="0"/>
              </a:rPr>
              <a:t>1</a:t>
            </a:r>
          </a:p>
        </p:txBody>
      </p:sp>
      <p:sp>
        <p:nvSpPr>
          <p:cNvPr id="22" name="Oval 21">
            <a:extLst>
              <a:ext uri="{FF2B5EF4-FFF2-40B4-BE49-F238E27FC236}">
                <a16:creationId xmlns:a16="http://schemas.microsoft.com/office/drawing/2014/main" id="{89B501E3-8398-E737-8C4B-8D5A0F7A5D49}"/>
              </a:ext>
            </a:extLst>
          </p:cNvPr>
          <p:cNvSpPr/>
          <p:nvPr/>
        </p:nvSpPr>
        <p:spPr bwMode="gray">
          <a:xfrm>
            <a:off x="9643686" y="2660039"/>
            <a:ext cx="391049" cy="39104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D20D2395-8B68-31A6-B96D-5F9804819D0E}"/>
              </a:ext>
            </a:extLst>
          </p:cNvPr>
          <p:cNvSpPr/>
          <p:nvPr/>
        </p:nvSpPr>
        <p:spPr>
          <a:xfrm>
            <a:off x="10089802" y="2732453"/>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chemeClr val="bg1"/>
              </a:buClr>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panose="020B0604020202020204" pitchFamily="34" charset="0"/>
              </a:rPr>
              <a:t>1</a:t>
            </a:r>
          </a:p>
        </p:txBody>
      </p:sp>
      <p:grpSp>
        <p:nvGrpSpPr>
          <p:cNvPr id="25" name="Group 24">
            <a:extLst>
              <a:ext uri="{FF2B5EF4-FFF2-40B4-BE49-F238E27FC236}">
                <a16:creationId xmlns:a16="http://schemas.microsoft.com/office/drawing/2014/main" id="{AB152CB9-90D9-AFA7-205E-4BB1A59430F0}"/>
              </a:ext>
            </a:extLst>
          </p:cNvPr>
          <p:cNvGrpSpPr>
            <a:grpSpLocks/>
          </p:cNvGrpSpPr>
          <p:nvPr/>
        </p:nvGrpSpPr>
        <p:grpSpPr>
          <a:xfrm>
            <a:off x="5900476" y="4764637"/>
            <a:ext cx="391049" cy="391049"/>
            <a:chOff x="3261095" y="2973737"/>
            <a:chExt cx="442182" cy="442182"/>
          </a:xfrm>
          <a:solidFill>
            <a:schemeClr val="accent1"/>
          </a:solidFill>
        </p:grpSpPr>
        <p:sp>
          <p:nvSpPr>
            <p:cNvPr id="26" name="Oval 25">
              <a:extLst>
                <a:ext uri="{FF2B5EF4-FFF2-40B4-BE49-F238E27FC236}">
                  <a16:creationId xmlns:a16="http://schemas.microsoft.com/office/drawing/2014/main" id="{0B15AEF0-B532-9BC1-71EB-0876263ABDE5}"/>
                </a:ext>
              </a:extLst>
            </p:cNvPr>
            <p:cNvSpPr/>
            <p:nvPr/>
          </p:nvSpPr>
          <p:spPr>
            <a:xfrm>
              <a:off x="3261095" y="2973737"/>
              <a:ext cx="442182" cy="442182"/>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endParaRPr>
            </a:p>
          </p:txBody>
        </p:sp>
        <p:pic>
          <p:nvPicPr>
            <p:cNvPr id="27" name="CustomIcon">
              <a:extLst>
                <a:ext uri="{FF2B5EF4-FFF2-40B4-BE49-F238E27FC236}">
                  <a16:creationId xmlns:a16="http://schemas.microsoft.com/office/drawing/2014/main" id="{76763229-E80C-AE77-B78A-D87526B2FA09}"/>
                </a:ext>
              </a:extLst>
            </p:cNvPr>
            <p:cNvPicPr>
              <a:picLocks noChangeAspect="1"/>
            </p:cNvPicPr>
            <p:nvPr>
              <p:custDataLst>
                <p:tags r:id="rId11"/>
              </p:custDataLst>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342948" y="3055591"/>
              <a:ext cx="276811" cy="276810"/>
            </a:xfrm>
            <a:prstGeom prst="rect">
              <a:avLst/>
            </a:prstGeom>
          </p:spPr>
        </p:pic>
      </p:grpSp>
      <p:sp>
        <p:nvSpPr>
          <p:cNvPr id="28" name="Rectangle 27">
            <a:extLst>
              <a:ext uri="{FF2B5EF4-FFF2-40B4-BE49-F238E27FC236}">
                <a16:creationId xmlns:a16="http://schemas.microsoft.com/office/drawing/2014/main" id="{9770D00B-6630-A856-668B-9DAE0CF6A049}"/>
              </a:ext>
            </a:extLst>
          </p:cNvPr>
          <p:cNvSpPr/>
          <p:nvPr/>
        </p:nvSpPr>
        <p:spPr>
          <a:xfrm>
            <a:off x="6350064" y="4837051"/>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chemeClr val="bg1"/>
              </a:buClr>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panose="020B0604020202020204" pitchFamily="34" charset="0"/>
              </a:rPr>
              <a:t>1</a:t>
            </a:r>
          </a:p>
        </p:txBody>
      </p:sp>
      <p:sp>
        <p:nvSpPr>
          <p:cNvPr id="29" name="Rectangle 28">
            <a:extLst>
              <a:ext uri="{FF2B5EF4-FFF2-40B4-BE49-F238E27FC236}">
                <a16:creationId xmlns:a16="http://schemas.microsoft.com/office/drawing/2014/main" id="{D936F65A-24C2-339B-92B8-B5A6622CAA08}"/>
              </a:ext>
            </a:extLst>
          </p:cNvPr>
          <p:cNvSpPr/>
          <p:nvPr/>
        </p:nvSpPr>
        <p:spPr>
          <a:xfrm>
            <a:off x="2604101" y="4837051"/>
            <a:ext cx="1055097"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chemeClr val="bg1"/>
              </a:buClr>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panose="020B0604020202020204" pitchFamily="34" charset="0"/>
              </a:rPr>
              <a:t>1.5 per partner </a:t>
            </a:r>
          </a:p>
        </p:txBody>
      </p:sp>
      <p:cxnSp>
        <p:nvCxnSpPr>
          <p:cNvPr id="30" name="Connector: Elbow 125">
            <a:extLst>
              <a:ext uri="{FF2B5EF4-FFF2-40B4-BE49-F238E27FC236}">
                <a16:creationId xmlns:a16="http://schemas.microsoft.com/office/drawing/2014/main" id="{F5A4CDB2-3089-D359-0B10-0F341114E5F2}"/>
              </a:ext>
            </a:extLst>
          </p:cNvPr>
          <p:cNvCxnSpPr>
            <a:cxnSpLocks/>
            <a:endCxn id="22" idx="0"/>
          </p:cNvCxnSpPr>
          <p:nvPr/>
        </p:nvCxnSpPr>
        <p:spPr>
          <a:xfrm rot="16200000" flipH="1">
            <a:off x="7718923" y="539750"/>
            <a:ext cx="497367" cy="3743210"/>
          </a:xfrm>
          <a:prstGeom prst="bentConnector3">
            <a:avLst>
              <a:gd name="adj1" fmla="val 50000"/>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EE9EA42-9FAF-1FE1-171D-1F08EC632767}"/>
              </a:ext>
            </a:extLst>
          </p:cNvPr>
          <p:cNvSpPr txBox="1">
            <a:spLocks/>
          </p:cNvSpPr>
          <p:nvPr>
            <p:custDataLst>
              <p:tags r:id="rId1"/>
            </p:custDataLst>
          </p:nvPr>
        </p:nvSpPr>
        <p:spPr>
          <a:xfrm>
            <a:off x="2736915" y="1504660"/>
            <a:ext cx="3054489" cy="282020"/>
          </a:xfrm>
          <a:prstGeom prst="rect">
            <a:avLst/>
          </a:prstGeom>
          <a:solidFill>
            <a:schemeClr val="accent1"/>
          </a:solidFill>
          <a:ln w="9525">
            <a:noFill/>
            <a:miter lim="800000"/>
            <a:headEnd/>
            <a:tailEnd/>
          </a:ln>
          <a:effectLst/>
        </p:spPr>
        <p:txBody>
          <a:bodyPr vert="horz" wrap="square" lIns="73152" tIns="73152" rIns="73152" bIns="73152" numCol="1" anchor="t" anchorCtr="0" compatLnSpc="1">
            <a:prstTxWarp prst="textNoShape">
              <a:avLst/>
            </a:prstTxWarp>
            <a:noAutofit/>
          </a:bodyPr>
          <a:lstStyle>
            <a:defPPr>
              <a:defRPr lang="en-US"/>
            </a:defPPr>
            <a:lvl1pPr marR="0" lvl="0" indent="0" algn="ctr" defTabSz="895350" fontAlgn="auto">
              <a:lnSpc>
                <a:spcPct val="100000"/>
              </a:lnSpc>
              <a:spcBef>
                <a:spcPts val="100"/>
              </a:spcBef>
              <a:spcAft>
                <a:spcPts val="0"/>
              </a:spcAft>
              <a:buClr>
                <a:srgbClr val="FFFFFF"/>
              </a:buClr>
              <a:buSzTx/>
              <a:buFontTx/>
              <a:buNone/>
              <a:tabLst/>
              <a:defRPr kumimoji="0" sz="1200" b="0" i="0" u="none" strike="noStrike" cap="none" spc="0" normalizeH="0" baseline="0">
                <a:ln>
                  <a:noFill/>
                </a:ln>
                <a:solidFill>
                  <a:srgbClr val="FFFFFF"/>
                </a:solidFill>
                <a:effectLst/>
                <a:uLnTx/>
                <a:uFillTx/>
                <a:latin typeface="Apis For Office"/>
              </a:defRPr>
            </a:lvl1pPr>
            <a:lvl2pPr marL="216000" lvl="1" indent="-216000" defTabSz="895350">
              <a:buClr>
                <a:schemeClr val="accent1"/>
              </a:buClr>
              <a:buSzPct val="100000"/>
              <a:buFont typeface="Wingdings 3" panose="05040102010807070707" pitchFamily="18" charset="2"/>
              <a:buChar char=""/>
              <a:defRPr sz="1600" baseline="0"/>
            </a:lvl2pPr>
            <a:lvl3pPr marL="432000" lvl="2" indent="-216000" defTabSz="895350">
              <a:buClr>
                <a:schemeClr val="tx1"/>
              </a:buClr>
              <a:buSzPct val="100000"/>
              <a:buFont typeface="Arial" panose="020B0604020202020204" pitchFamily="34" charset="0"/>
              <a:buChar char="•"/>
              <a:defRPr sz="1600" baseline="0"/>
            </a:lvl3pPr>
            <a:lvl4pPr marL="648000" lvl="3" indent="-216000" defTabSz="895350">
              <a:buClr>
                <a:schemeClr val="tx1"/>
              </a:buClr>
              <a:buSzPct val="100000"/>
              <a:buFont typeface="Arial" panose="020B0604020202020204" pitchFamily="34" charset="0"/>
              <a:buChar char="–"/>
              <a:defRPr sz="1600" baseline="0"/>
            </a:lvl4pPr>
            <a:lvl5pPr marL="864000" lvl="4" indent="-216000" defTabSz="895350">
              <a:buClr>
                <a:schemeClr val="tx1"/>
              </a:buClr>
              <a:buSzPct val="100000"/>
              <a:buFont typeface="Arial" panose="020B0604020202020204" pitchFamily="34" charset="0"/>
              <a:buChar char="○"/>
              <a:defRPr sz="1600" baseline="0"/>
            </a:lvl5pPr>
            <a:lvl6pPr marL="749808" indent="-130175" defTabSz="895350" fontAlgn="base">
              <a:spcBef>
                <a:spcPct val="0"/>
              </a:spcBef>
              <a:spcAft>
                <a:spcPct val="0"/>
              </a:spcAft>
              <a:buClr>
                <a:schemeClr val="tx2"/>
              </a:buClr>
              <a:buSzPct val="89000"/>
              <a:buFont typeface="Arial" charset="0"/>
              <a:buChar char="-"/>
              <a:defRPr sz="1600" baseline="0"/>
            </a:lvl6pPr>
            <a:lvl7pPr marL="749808" indent="-130175" defTabSz="895350" fontAlgn="base">
              <a:spcBef>
                <a:spcPct val="0"/>
              </a:spcBef>
              <a:spcAft>
                <a:spcPct val="0"/>
              </a:spcAft>
              <a:buClr>
                <a:schemeClr val="tx2"/>
              </a:buClr>
              <a:buSzPct val="89000"/>
              <a:buFont typeface="Arial" charset="0"/>
              <a:buChar char="-"/>
              <a:defRPr sz="1600" baseline="0"/>
            </a:lvl7pPr>
            <a:lvl8pPr marL="749808" indent="-130175" defTabSz="895350" fontAlgn="base">
              <a:spcBef>
                <a:spcPct val="0"/>
              </a:spcBef>
              <a:spcAft>
                <a:spcPct val="0"/>
              </a:spcAft>
              <a:buClr>
                <a:schemeClr val="tx2"/>
              </a:buClr>
              <a:buSzPct val="89000"/>
              <a:buFont typeface="Arial" charset="0"/>
              <a:buChar char="-"/>
              <a:defRPr sz="1600" baseline="0"/>
            </a:lvl8pPr>
            <a:lvl9pPr marL="749808" indent="-130175" defTabSz="895350" fontAlgn="base">
              <a:spcBef>
                <a:spcPct val="0"/>
              </a:spcBef>
              <a:spcAft>
                <a:spcPct val="0"/>
              </a:spcAft>
              <a:buClr>
                <a:schemeClr val="tx2"/>
              </a:buClr>
              <a:buSzPct val="89000"/>
              <a:buFont typeface="Arial" charset="0"/>
              <a:buChar char="-"/>
              <a:defRPr sz="1600" baseline="0"/>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Head of Digital Unit</a:t>
            </a:r>
          </a:p>
        </p:txBody>
      </p:sp>
      <p:sp>
        <p:nvSpPr>
          <p:cNvPr id="32" name="TextBox 31">
            <a:extLst>
              <a:ext uri="{FF2B5EF4-FFF2-40B4-BE49-F238E27FC236}">
                <a16:creationId xmlns:a16="http://schemas.microsoft.com/office/drawing/2014/main" id="{26648C03-DA03-A2B6-D1C5-A9CCD6ADCC0B}"/>
              </a:ext>
            </a:extLst>
          </p:cNvPr>
          <p:cNvSpPr txBox="1">
            <a:spLocks/>
          </p:cNvSpPr>
          <p:nvPr>
            <p:custDataLst>
              <p:tags r:id="rId2"/>
            </p:custDataLst>
          </p:nvPr>
        </p:nvSpPr>
        <p:spPr>
          <a:xfrm>
            <a:off x="648000" y="5211602"/>
            <a:ext cx="3409579" cy="307777"/>
          </a:xfrm>
          <a:prstGeom prst="rect">
            <a:avLst/>
          </a:prstGeom>
          <a:solidFill>
            <a:schemeClr val="accent1"/>
          </a:solidFill>
          <a:ln w="9525">
            <a:noFill/>
            <a:miter lim="800000"/>
            <a:headEnd/>
            <a:tailEnd/>
          </a:ln>
          <a:effectLst/>
        </p:spPr>
        <p:txBody>
          <a:bodyPr vert="horz" wrap="none" lIns="73152" tIns="73152" rIns="73152" bIns="73152" numCol="1" anchor="t" anchorCtr="0" compatLnSpc="1">
            <a:prstTxWarp prst="textNoShape">
              <a:avLst/>
            </a:prstTxWarp>
            <a:noAutofit/>
          </a:bodyPr>
          <a:lstStyle>
            <a:defPPr>
              <a:defRPr lang="en-US"/>
            </a:defPPr>
            <a:lvl1pPr marR="0" lvl="0" indent="0" algn="ctr" defTabSz="895350" fontAlgn="auto">
              <a:lnSpc>
                <a:spcPct val="100000"/>
              </a:lnSpc>
              <a:spcBef>
                <a:spcPts val="100"/>
              </a:spcBef>
              <a:spcAft>
                <a:spcPts val="0"/>
              </a:spcAft>
              <a:buClr>
                <a:srgbClr val="FFFFFF"/>
              </a:buClr>
              <a:buSzTx/>
              <a:buFontTx/>
              <a:buNone/>
              <a:tabLst/>
              <a:defRPr kumimoji="0" sz="1000" b="0" i="0" u="none" strike="noStrike" cap="none" spc="0" normalizeH="0" baseline="0">
                <a:ln>
                  <a:noFill/>
                </a:ln>
                <a:solidFill>
                  <a:srgbClr val="FFFFFF"/>
                </a:solidFill>
                <a:effectLst/>
                <a:uLnTx/>
                <a:uFillTx/>
                <a:latin typeface="Apis For Office"/>
              </a:defRPr>
            </a:lvl1pPr>
            <a:lvl2pPr marL="216000" lvl="1" indent="-216000" defTabSz="895350">
              <a:buClr>
                <a:schemeClr val="accent1"/>
              </a:buClr>
              <a:buSzPct val="100000"/>
              <a:buFont typeface="Wingdings 3" panose="05040102010807070707" pitchFamily="18" charset="2"/>
              <a:buChar char=""/>
              <a:defRPr sz="1600" baseline="0"/>
            </a:lvl2pPr>
            <a:lvl3pPr marL="432000" lvl="2" indent="-216000" defTabSz="895350">
              <a:buClr>
                <a:schemeClr val="tx1"/>
              </a:buClr>
              <a:buSzPct val="100000"/>
              <a:buFont typeface="Arial" panose="020B0604020202020204" pitchFamily="34" charset="0"/>
              <a:buChar char="•"/>
              <a:defRPr sz="1600" baseline="0"/>
            </a:lvl3pPr>
            <a:lvl4pPr marL="648000" lvl="3" indent="-216000" defTabSz="895350">
              <a:buClr>
                <a:schemeClr val="tx1"/>
              </a:buClr>
              <a:buSzPct val="100000"/>
              <a:buFont typeface="Arial" panose="020B0604020202020204" pitchFamily="34" charset="0"/>
              <a:buChar char="–"/>
              <a:defRPr sz="1600" baseline="0"/>
            </a:lvl4pPr>
            <a:lvl5pPr marL="864000" lvl="4" indent="-216000" defTabSz="895350">
              <a:buClr>
                <a:schemeClr val="tx1"/>
              </a:buClr>
              <a:buSzPct val="100000"/>
              <a:buFont typeface="Arial" panose="020B0604020202020204" pitchFamily="34" charset="0"/>
              <a:buChar char="○"/>
              <a:defRPr sz="1600" baseline="0"/>
            </a:lvl5pPr>
            <a:lvl6pPr marL="749808" indent="-130175" defTabSz="895350" fontAlgn="base">
              <a:spcBef>
                <a:spcPct val="0"/>
              </a:spcBef>
              <a:spcAft>
                <a:spcPct val="0"/>
              </a:spcAft>
              <a:buClr>
                <a:schemeClr val="tx2"/>
              </a:buClr>
              <a:buSzPct val="89000"/>
              <a:buFont typeface="Arial" charset="0"/>
              <a:buChar char="-"/>
              <a:defRPr sz="1600" baseline="0"/>
            </a:lvl6pPr>
            <a:lvl7pPr marL="749808" indent="-130175" defTabSz="895350" fontAlgn="base">
              <a:spcBef>
                <a:spcPct val="0"/>
              </a:spcBef>
              <a:spcAft>
                <a:spcPct val="0"/>
              </a:spcAft>
              <a:buClr>
                <a:schemeClr val="tx2"/>
              </a:buClr>
              <a:buSzPct val="89000"/>
              <a:buFont typeface="Arial" charset="0"/>
              <a:buChar char="-"/>
              <a:defRPr sz="1600" baseline="0"/>
            </a:lvl7pPr>
            <a:lvl8pPr marL="749808" indent="-130175" defTabSz="895350" fontAlgn="base">
              <a:spcBef>
                <a:spcPct val="0"/>
              </a:spcBef>
              <a:spcAft>
                <a:spcPct val="0"/>
              </a:spcAft>
              <a:buClr>
                <a:schemeClr val="tx2"/>
              </a:buClr>
              <a:buSzPct val="89000"/>
              <a:buFont typeface="Arial" charset="0"/>
              <a:buChar char="-"/>
              <a:defRPr sz="1600" baseline="0"/>
            </a:lvl8pPr>
            <a:lvl9pPr marL="749808" indent="-130175" defTabSz="895350" fontAlgn="base">
              <a:spcBef>
                <a:spcPct val="0"/>
              </a:spcBef>
              <a:spcAft>
                <a:spcPct val="0"/>
              </a:spcAft>
              <a:buClr>
                <a:schemeClr val="tx2"/>
              </a:buClr>
              <a:buSzPct val="89000"/>
              <a:buFont typeface="Arial" charset="0"/>
              <a:buChar char="-"/>
              <a:defRPr sz="1600" baseline="0"/>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a:ln>
                  <a:noFill/>
                </a:ln>
                <a:solidFill>
                  <a:srgbClr val="FFFFFF"/>
                </a:solidFill>
                <a:effectLst/>
                <a:uLnTx/>
                <a:uFillTx/>
                <a:latin typeface="Arial" panose="020B0604020202020204" pitchFamily="34" charset="0"/>
                <a:ea typeface="+mn-ea"/>
                <a:cs typeface="Arial" panose="020B0604020202020204" pitchFamily="34" charset="0"/>
              </a:rPr>
              <a:t>Local commercial partnerships manager </a:t>
            </a:r>
          </a:p>
        </p:txBody>
      </p:sp>
      <p:sp>
        <p:nvSpPr>
          <p:cNvPr id="33" name="TextBox 32">
            <a:extLst>
              <a:ext uri="{FF2B5EF4-FFF2-40B4-BE49-F238E27FC236}">
                <a16:creationId xmlns:a16="http://schemas.microsoft.com/office/drawing/2014/main" id="{EA5A0359-D5AF-8348-17A9-C32A6605315D}"/>
              </a:ext>
            </a:extLst>
          </p:cNvPr>
          <p:cNvSpPr txBox="1">
            <a:spLocks/>
          </p:cNvSpPr>
          <p:nvPr>
            <p:custDataLst>
              <p:tags r:id="rId3"/>
            </p:custDataLst>
          </p:nvPr>
        </p:nvSpPr>
        <p:spPr>
          <a:xfrm>
            <a:off x="4391211" y="5211602"/>
            <a:ext cx="3409579" cy="320601"/>
          </a:xfrm>
          <a:prstGeom prst="rect">
            <a:avLst/>
          </a:prstGeom>
          <a:solidFill>
            <a:schemeClr val="accent1"/>
          </a:solidFill>
          <a:ln w="9525">
            <a:noFill/>
            <a:miter lim="800000"/>
            <a:headEnd/>
            <a:tailEnd/>
          </a:ln>
          <a:effectLst/>
        </p:spPr>
        <p:txBody>
          <a:bodyPr vert="horz" wrap="none" lIns="73152" tIns="73152" rIns="73152" bIns="73152" numCol="1" anchor="t" anchorCtr="0" compatLnSpc="1">
            <a:prstTxWarp prst="textNoShape">
              <a:avLst/>
            </a:prstTxWarp>
            <a:noAutofit/>
          </a:bodyPr>
          <a:lstStyle>
            <a:defPPr>
              <a:defRPr lang="en-US"/>
            </a:defPPr>
            <a:lvl1pPr marR="0" lvl="0" indent="0" algn="ctr" defTabSz="895350" fontAlgn="auto">
              <a:lnSpc>
                <a:spcPct val="100000"/>
              </a:lnSpc>
              <a:spcBef>
                <a:spcPts val="100"/>
              </a:spcBef>
              <a:spcAft>
                <a:spcPts val="0"/>
              </a:spcAft>
              <a:buClr>
                <a:srgbClr val="FFFFFF"/>
              </a:buClr>
              <a:buSzTx/>
              <a:buFontTx/>
              <a:buNone/>
              <a:tabLst/>
              <a:defRPr kumimoji="0" sz="1000" b="0" i="0" u="none" strike="noStrike" cap="none" spc="0" normalizeH="0" baseline="0">
                <a:ln>
                  <a:noFill/>
                </a:ln>
                <a:solidFill>
                  <a:srgbClr val="FFFFFF"/>
                </a:solidFill>
                <a:effectLst/>
                <a:uLnTx/>
                <a:uFillTx/>
                <a:latin typeface="Apis For Office"/>
              </a:defRPr>
            </a:lvl1pPr>
            <a:lvl2pPr marL="216000" lvl="1" indent="-216000" defTabSz="895350">
              <a:buClr>
                <a:schemeClr val="accent1"/>
              </a:buClr>
              <a:buSzPct val="100000"/>
              <a:buFont typeface="Wingdings 3" panose="05040102010807070707" pitchFamily="18" charset="2"/>
              <a:buChar char=""/>
              <a:defRPr sz="1600" baseline="0"/>
            </a:lvl2pPr>
            <a:lvl3pPr marL="432000" lvl="2" indent="-216000" defTabSz="895350">
              <a:buClr>
                <a:schemeClr val="tx1"/>
              </a:buClr>
              <a:buSzPct val="100000"/>
              <a:buFont typeface="Arial" panose="020B0604020202020204" pitchFamily="34" charset="0"/>
              <a:buChar char="•"/>
              <a:defRPr sz="1600" baseline="0"/>
            </a:lvl3pPr>
            <a:lvl4pPr marL="648000" lvl="3" indent="-216000" defTabSz="895350">
              <a:buClr>
                <a:schemeClr val="tx1"/>
              </a:buClr>
              <a:buSzPct val="100000"/>
              <a:buFont typeface="Arial" panose="020B0604020202020204" pitchFamily="34" charset="0"/>
              <a:buChar char="–"/>
              <a:defRPr sz="1600" baseline="0"/>
            </a:lvl4pPr>
            <a:lvl5pPr marL="864000" lvl="4" indent="-216000" defTabSz="895350">
              <a:buClr>
                <a:schemeClr val="tx1"/>
              </a:buClr>
              <a:buSzPct val="100000"/>
              <a:buFont typeface="Arial" panose="020B0604020202020204" pitchFamily="34" charset="0"/>
              <a:buChar char="○"/>
              <a:defRPr sz="1600" baseline="0"/>
            </a:lvl5pPr>
            <a:lvl6pPr marL="749808" indent="-130175" defTabSz="895350" fontAlgn="base">
              <a:spcBef>
                <a:spcPct val="0"/>
              </a:spcBef>
              <a:spcAft>
                <a:spcPct val="0"/>
              </a:spcAft>
              <a:buClr>
                <a:schemeClr val="tx2"/>
              </a:buClr>
              <a:buSzPct val="89000"/>
              <a:buFont typeface="Arial" charset="0"/>
              <a:buChar char="-"/>
              <a:defRPr sz="1600" baseline="0"/>
            </a:lvl6pPr>
            <a:lvl7pPr marL="749808" indent="-130175" defTabSz="895350" fontAlgn="base">
              <a:spcBef>
                <a:spcPct val="0"/>
              </a:spcBef>
              <a:spcAft>
                <a:spcPct val="0"/>
              </a:spcAft>
              <a:buClr>
                <a:schemeClr val="tx2"/>
              </a:buClr>
              <a:buSzPct val="89000"/>
              <a:buFont typeface="Arial" charset="0"/>
              <a:buChar char="-"/>
              <a:defRPr sz="1600" baseline="0"/>
            </a:lvl7pPr>
            <a:lvl8pPr marL="749808" indent="-130175" defTabSz="895350" fontAlgn="base">
              <a:spcBef>
                <a:spcPct val="0"/>
              </a:spcBef>
              <a:spcAft>
                <a:spcPct val="0"/>
              </a:spcAft>
              <a:buClr>
                <a:schemeClr val="tx2"/>
              </a:buClr>
              <a:buSzPct val="89000"/>
              <a:buFont typeface="Arial" charset="0"/>
              <a:buChar char="-"/>
              <a:defRPr sz="1600" baseline="0"/>
            </a:lvl8pPr>
            <a:lvl9pPr marL="749808" indent="-130175" defTabSz="895350" fontAlgn="base">
              <a:spcBef>
                <a:spcPct val="0"/>
              </a:spcBef>
              <a:spcAft>
                <a:spcPct val="0"/>
              </a:spcAft>
              <a:buClr>
                <a:schemeClr val="tx2"/>
              </a:buClr>
              <a:buSzPct val="89000"/>
              <a:buFont typeface="Arial" charset="0"/>
              <a:buChar char="-"/>
              <a:defRPr sz="1600" baseline="0"/>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a:ln>
                  <a:noFill/>
                </a:ln>
                <a:solidFill>
                  <a:srgbClr val="FFFFFF"/>
                </a:solidFill>
                <a:effectLst/>
                <a:uLnTx/>
                <a:uFillTx/>
                <a:latin typeface="Arial" panose="020B0604020202020204" pitchFamily="34" charset="0"/>
                <a:ea typeface="+mn-ea"/>
                <a:cs typeface="Arial" panose="020B0604020202020204" pitchFamily="34" charset="0"/>
              </a:rPr>
              <a:t>Local product/mktg manager (Customer research)</a:t>
            </a:r>
          </a:p>
        </p:txBody>
      </p:sp>
      <p:sp>
        <p:nvSpPr>
          <p:cNvPr id="34" name="TextBox 33">
            <a:extLst>
              <a:ext uri="{FF2B5EF4-FFF2-40B4-BE49-F238E27FC236}">
                <a16:creationId xmlns:a16="http://schemas.microsoft.com/office/drawing/2014/main" id="{D226E322-ED14-4C88-BD96-67E67A043F50}"/>
              </a:ext>
            </a:extLst>
          </p:cNvPr>
          <p:cNvSpPr txBox="1">
            <a:spLocks/>
          </p:cNvSpPr>
          <p:nvPr>
            <p:custDataLst>
              <p:tags r:id="rId4"/>
            </p:custDataLst>
          </p:nvPr>
        </p:nvSpPr>
        <p:spPr>
          <a:xfrm>
            <a:off x="4391211" y="3092602"/>
            <a:ext cx="3409579" cy="430887"/>
          </a:xfrm>
          <a:prstGeom prst="rect">
            <a:avLst/>
          </a:prstGeom>
          <a:solidFill>
            <a:schemeClr val="accent1"/>
          </a:solidFill>
          <a:ln w="9525">
            <a:noFill/>
            <a:miter lim="800000"/>
            <a:headEnd/>
            <a:tailEnd/>
          </a:ln>
          <a:effectLst/>
        </p:spPr>
        <p:txBody>
          <a:bodyPr vert="horz" wrap="square" lIns="73152" tIns="73152" rIns="73152" bIns="73152" numCol="1" anchor="t"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Product manager</a:t>
            </a:r>
          </a:p>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(Solution and marketing)</a:t>
            </a:r>
          </a:p>
        </p:txBody>
      </p:sp>
      <p:sp>
        <p:nvSpPr>
          <p:cNvPr id="35" name="TextBox 34">
            <a:extLst>
              <a:ext uri="{FF2B5EF4-FFF2-40B4-BE49-F238E27FC236}">
                <a16:creationId xmlns:a16="http://schemas.microsoft.com/office/drawing/2014/main" id="{B027B4A4-3093-5688-73A9-59937F1FC2DC}"/>
              </a:ext>
            </a:extLst>
          </p:cNvPr>
          <p:cNvSpPr txBox="1">
            <a:spLocks/>
          </p:cNvSpPr>
          <p:nvPr>
            <p:custDataLst>
              <p:tags r:id="rId5"/>
            </p:custDataLst>
          </p:nvPr>
        </p:nvSpPr>
        <p:spPr>
          <a:xfrm>
            <a:off x="648000" y="3092602"/>
            <a:ext cx="3409579" cy="430887"/>
          </a:xfrm>
          <a:prstGeom prst="rect">
            <a:avLst/>
          </a:prstGeom>
          <a:solidFill>
            <a:schemeClr val="accent1"/>
          </a:solidFill>
          <a:ln w="9525">
            <a:noFill/>
            <a:miter lim="800000"/>
            <a:headEnd/>
            <a:tailEnd/>
          </a:ln>
          <a:effectLst/>
        </p:spPr>
        <p:txBody>
          <a:bodyPr vert="horz" wrap="none" lIns="73152" tIns="73152" rIns="73152" bIns="73152" numCol="1" anchor="t"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Commercial partnerships manager </a:t>
            </a:r>
          </a:p>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development)</a:t>
            </a:r>
          </a:p>
        </p:txBody>
      </p:sp>
      <p:sp>
        <p:nvSpPr>
          <p:cNvPr id="36" name="TextBox 35">
            <a:extLst>
              <a:ext uri="{FF2B5EF4-FFF2-40B4-BE49-F238E27FC236}">
                <a16:creationId xmlns:a16="http://schemas.microsoft.com/office/drawing/2014/main" id="{DA6F35C8-0EAE-0DD8-D14E-1125130D5CF6}"/>
              </a:ext>
            </a:extLst>
          </p:cNvPr>
          <p:cNvSpPr txBox="1">
            <a:spLocks/>
          </p:cNvSpPr>
          <p:nvPr>
            <p:custDataLst>
              <p:tags r:id="rId6"/>
            </p:custDataLst>
          </p:nvPr>
        </p:nvSpPr>
        <p:spPr>
          <a:xfrm>
            <a:off x="8134421" y="3104574"/>
            <a:ext cx="3409579" cy="430887"/>
          </a:xfrm>
          <a:prstGeom prst="rect">
            <a:avLst/>
          </a:prstGeom>
          <a:solidFill>
            <a:schemeClr val="accent1"/>
          </a:solidFill>
          <a:ln w="9525">
            <a:noFill/>
            <a:miter lim="800000"/>
            <a:headEnd/>
            <a:tailEnd/>
          </a:ln>
          <a:effectLst/>
        </p:spPr>
        <p:txBody>
          <a:bodyPr vert="horz" wrap="square" lIns="73152" tIns="73152" rIns="73152" bIns="73152" numCol="1" anchor="t"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Performance marketing manager</a:t>
            </a:r>
          </a:p>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(Growth driver)</a:t>
            </a:r>
          </a:p>
        </p:txBody>
      </p:sp>
      <p:sp>
        <p:nvSpPr>
          <p:cNvPr id="37" name="TextBox 36">
            <a:extLst>
              <a:ext uri="{FF2B5EF4-FFF2-40B4-BE49-F238E27FC236}">
                <a16:creationId xmlns:a16="http://schemas.microsoft.com/office/drawing/2014/main" id="{158436AD-3393-F1C3-46E6-DF8CB9991BB3}"/>
              </a:ext>
            </a:extLst>
          </p:cNvPr>
          <p:cNvSpPr txBox="1">
            <a:spLocks/>
          </p:cNvSpPr>
          <p:nvPr/>
        </p:nvSpPr>
        <p:spPr>
          <a:xfrm>
            <a:off x="672322" y="4685728"/>
            <a:ext cx="1147662" cy="461665"/>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SzPct val="100000"/>
              <a:buFont typeface="Segoe UI" panose="020B0502040204020203" pitchFamily="34" charset="0"/>
              <a:buChar char="​"/>
              <a:tabLst/>
              <a:defRPr/>
            </a:pPr>
            <a: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Local team</a:t>
            </a:r>
            <a:b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br>
            <a:r>
              <a:rPr kumimoji="0" lang="en-US" sz="1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~2.5 to 3 FTE</a:t>
            </a:r>
          </a:p>
          <a:p>
            <a:pPr marL="0" marR="0" lvl="0" indent="0" algn="l" defTabSz="914400" rtl="0" eaLnBrk="1" fontAlgn="auto" latinLnBrk="0" hangingPunct="1">
              <a:lnSpc>
                <a:spcPct val="100000"/>
              </a:lnSpc>
              <a:spcBef>
                <a:spcPts val="0"/>
              </a:spcBef>
              <a:spcAft>
                <a:spcPts val="0"/>
              </a:spcAft>
              <a:buSzPct val="100000"/>
              <a:buFont typeface="Segoe UI" panose="020B0502040204020203" pitchFamily="34" charset="0"/>
              <a:buChar char="​"/>
              <a:tabLst/>
              <a:defRPr/>
            </a:pPr>
            <a:r>
              <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(per market)</a:t>
            </a:r>
          </a:p>
        </p:txBody>
      </p:sp>
      <p:sp>
        <p:nvSpPr>
          <p:cNvPr id="38" name="Rectangle 37">
            <a:extLst>
              <a:ext uri="{FF2B5EF4-FFF2-40B4-BE49-F238E27FC236}">
                <a16:creationId xmlns:a16="http://schemas.microsoft.com/office/drawing/2014/main" id="{61578DBF-86DC-673C-6277-87AEAA83947C}"/>
              </a:ext>
            </a:extLst>
          </p:cNvPr>
          <p:cNvSpPr/>
          <p:nvPr/>
        </p:nvSpPr>
        <p:spPr>
          <a:xfrm>
            <a:off x="2736915" y="1786680"/>
            <a:ext cx="3054490" cy="5343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rPr>
              <a:t>Overall strategy for digital solution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rPr>
              <a:t>Internal [Telco] stakeholder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rPr>
              <a:t>Resources and people management</a:t>
            </a:r>
          </a:p>
        </p:txBody>
      </p:sp>
      <p:sp>
        <p:nvSpPr>
          <p:cNvPr id="39" name="Rectangle 38">
            <a:extLst>
              <a:ext uri="{FF2B5EF4-FFF2-40B4-BE49-F238E27FC236}">
                <a16:creationId xmlns:a16="http://schemas.microsoft.com/office/drawing/2014/main" id="{0C270F98-D265-4023-DD12-B6BDD18D8D0F}"/>
              </a:ext>
            </a:extLst>
          </p:cNvPr>
          <p:cNvSpPr>
            <a:spLocks/>
          </p:cNvSpPr>
          <p:nvPr/>
        </p:nvSpPr>
        <p:spPr>
          <a:xfrm>
            <a:off x="8134421" y="3515765"/>
            <a:ext cx="3409579" cy="9960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rPr>
              <a:t>Develop efficient systems to collect information on performance (e.g. CTR, NPS) with partners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rPr>
              <a:t>Analyze performance to recommend improvements/focus to Product Manager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rPr>
              <a:t>Analyze competitive landscape to identify performance opportunities</a:t>
            </a:r>
          </a:p>
        </p:txBody>
      </p:sp>
      <p:sp>
        <p:nvSpPr>
          <p:cNvPr id="40" name="Rectangle 39">
            <a:extLst>
              <a:ext uri="{FF2B5EF4-FFF2-40B4-BE49-F238E27FC236}">
                <a16:creationId xmlns:a16="http://schemas.microsoft.com/office/drawing/2014/main" id="{8AA7D8A4-05AB-DAED-7859-D403B9935543}"/>
              </a:ext>
            </a:extLst>
          </p:cNvPr>
          <p:cNvSpPr>
            <a:spLocks/>
          </p:cNvSpPr>
          <p:nvPr/>
        </p:nvSpPr>
        <p:spPr>
          <a:xfrm>
            <a:off x="4395075" y="3515766"/>
            <a:ext cx="3409579" cy="9960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rPr>
              <a:t>Digital solutions vision and customer experience: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rPr>
              <a:t>Prioritize customer requirements and features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rPr>
              <a:t>Work closely with engineering (internal and partners) to deliver the right customer experience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rPr>
              <a:t>Keep an eye on product trends and competition</a:t>
            </a:r>
          </a:p>
        </p:txBody>
      </p:sp>
      <p:sp>
        <p:nvSpPr>
          <p:cNvPr id="41" name="Rectangle 40">
            <a:extLst>
              <a:ext uri="{FF2B5EF4-FFF2-40B4-BE49-F238E27FC236}">
                <a16:creationId xmlns:a16="http://schemas.microsoft.com/office/drawing/2014/main" id="{10B321A5-7601-2FD6-CF0E-0C7FB96D1ADE}"/>
              </a:ext>
            </a:extLst>
          </p:cNvPr>
          <p:cNvSpPr>
            <a:spLocks/>
          </p:cNvSpPr>
          <p:nvPr/>
        </p:nvSpPr>
        <p:spPr>
          <a:xfrm>
            <a:off x="655729" y="3515765"/>
            <a:ext cx="3409579" cy="9960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rPr>
              <a:t>Overall digital partnership strategy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rPr>
              <a:t>Develops value proposition toward different players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rPr>
              <a:t>Ensures learnings and best practice sharing across markets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rPr>
              <a:t>Scouts new entrants and types of partners</a:t>
            </a:r>
          </a:p>
        </p:txBody>
      </p:sp>
      <p:sp>
        <p:nvSpPr>
          <p:cNvPr id="42" name="Rectangle 41">
            <a:extLst>
              <a:ext uri="{FF2B5EF4-FFF2-40B4-BE49-F238E27FC236}">
                <a16:creationId xmlns:a16="http://schemas.microsoft.com/office/drawing/2014/main" id="{D981DBCD-FA9B-F264-ECDA-BD94F73F38BA}"/>
              </a:ext>
            </a:extLst>
          </p:cNvPr>
          <p:cNvSpPr>
            <a:spLocks/>
          </p:cNvSpPr>
          <p:nvPr/>
        </p:nvSpPr>
        <p:spPr>
          <a:xfrm>
            <a:off x="4387497" y="5526930"/>
            <a:ext cx="3409579" cy="8549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rPr>
              <a:t>Responsible for local customer research and local specificity in customer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rPr>
              <a:t>Works closely with the Product Manager to ensure solution delivered is tailored to local context</a:t>
            </a:r>
          </a:p>
        </p:txBody>
      </p:sp>
      <p:sp>
        <p:nvSpPr>
          <p:cNvPr id="43" name="Rectangle 42">
            <a:extLst>
              <a:ext uri="{FF2B5EF4-FFF2-40B4-BE49-F238E27FC236}">
                <a16:creationId xmlns:a16="http://schemas.microsoft.com/office/drawing/2014/main" id="{15A99385-A75C-0246-C238-827E2D3F613E}"/>
              </a:ext>
            </a:extLst>
          </p:cNvPr>
          <p:cNvSpPr>
            <a:spLocks/>
          </p:cNvSpPr>
          <p:nvPr/>
        </p:nvSpPr>
        <p:spPr>
          <a:xfrm>
            <a:off x="655728" y="5521888"/>
            <a:ext cx="3409579" cy="848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36000" rIns="72000" bIns="36000" numCol="1" spcCol="0" rtlCol="0" fromWordArt="0" anchor="t"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rPr>
              <a:t>Responsible for local partnership scouting, negotiations, and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a:ln>
                <a:noFill/>
              </a:ln>
              <a:solidFill>
                <a:schemeClr val="tx2">
                  <a:lumMod val="10000"/>
                </a:schemeClr>
              </a:solidFill>
              <a:effectLst/>
              <a:uLnTx/>
              <a:uFillTx/>
              <a:latin typeface="Arial" panose="020B0604020202020204" pitchFamily="34" charset="0"/>
              <a:cs typeface="Arial" panose="020B0604020202020204" pitchFamily="34" charset="0"/>
            </a:endParaRPr>
          </a:p>
        </p:txBody>
      </p:sp>
      <p:cxnSp>
        <p:nvCxnSpPr>
          <p:cNvPr id="44" name="LineBasicDefault 29">
            <a:extLst>
              <a:ext uri="{FF2B5EF4-FFF2-40B4-BE49-F238E27FC236}">
                <a16:creationId xmlns:a16="http://schemas.microsoft.com/office/drawing/2014/main" id="{B0A74B96-CC01-41D7-9C6C-88DA7459AD7A}"/>
              </a:ext>
            </a:extLst>
          </p:cNvPr>
          <p:cNvCxnSpPr>
            <a:cxnSpLocks/>
          </p:cNvCxnSpPr>
          <p:nvPr>
            <p:custDataLst>
              <p:tags r:id="rId7"/>
            </p:custDataLst>
          </p:nvPr>
        </p:nvCxnSpPr>
        <p:spPr>
          <a:xfrm>
            <a:off x="648000" y="4585770"/>
            <a:ext cx="10896000" cy="0"/>
          </a:xfrm>
          <a:prstGeom prst="straightConnector1">
            <a:avLst/>
          </a:prstGeom>
          <a:ln w="63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Connector: Elbow 59">
            <a:extLst>
              <a:ext uri="{FF2B5EF4-FFF2-40B4-BE49-F238E27FC236}">
                <a16:creationId xmlns:a16="http://schemas.microsoft.com/office/drawing/2014/main" id="{3AABFD08-ADE9-74FE-F6E3-537D87DF4CB1}"/>
              </a:ext>
            </a:extLst>
          </p:cNvPr>
          <p:cNvCxnSpPr>
            <a:cxnSpLocks/>
            <a:endCxn id="48" idx="1"/>
          </p:cNvCxnSpPr>
          <p:nvPr/>
        </p:nvCxnSpPr>
        <p:spPr>
          <a:xfrm flipV="1">
            <a:off x="6291525" y="1967147"/>
            <a:ext cx="3970890" cy="1"/>
          </a:xfrm>
          <a:prstGeom prst="bentConnector3">
            <a:avLst>
              <a:gd name="adj1" fmla="val 50000"/>
            </a:avLst>
          </a:prstGeom>
          <a:ln w="6350">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606CE71-76C4-FA91-D63C-5E8FC7C33DC2}"/>
              </a:ext>
            </a:extLst>
          </p:cNvPr>
          <p:cNvSpPr txBox="1">
            <a:spLocks/>
          </p:cNvSpPr>
          <p:nvPr>
            <p:custDataLst>
              <p:tags r:id="rId8"/>
            </p:custDataLst>
          </p:nvPr>
        </p:nvSpPr>
        <p:spPr>
          <a:xfrm>
            <a:off x="10262415" y="1751703"/>
            <a:ext cx="1281585" cy="430887"/>
          </a:xfrm>
          <a:prstGeom prst="rect">
            <a:avLst/>
          </a:prstGeom>
          <a:solidFill>
            <a:schemeClr val="bg1">
              <a:lumMod val="95000"/>
            </a:schemeClr>
          </a:solidFill>
          <a:ln w="9525">
            <a:noFill/>
            <a:miter lim="800000"/>
            <a:headEnd/>
            <a:tailEnd/>
          </a:ln>
          <a:effectLst/>
        </p:spPr>
        <p:txBody>
          <a:bodyPr vert="horz" wrap="square" lIns="73152" tIns="73152" rIns="73152" bIns="73152" numCol="1" anchor="t"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0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Further support roles (next page)</a:t>
            </a:r>
          </a:p>
        </p:txBody>
      </p:sp>
      <p:grpSp>
        <p:nvGrpSpPr>
          <p:cNvPr id="49" name="Group 48">
            <a:extLst>
              <a:ext uri="{FF2B5EF4-FFF2-40B4-BE49-F238E27FC236}">
                <a16:creationId xmlns:a16="http://schemas.microsoft.com/office/drawing/2014/main" id="{FAE23625-362B-F15A-FBEE-D5D4CE44EB1B}"/>
              </a:ext>
            </a:extLst>
          </p:cNvPr>
          <p:cNvGrpSpPr/>
          <p:nvPr/>
        </p:nvGrpSpPr>
        <p:grpSpPr>
          <a:xfrm>
            <a:off x="10860438" y="1306338"/>
            <a:ext cx="780699" cy="153888"/>
            <a:chOff x="11039819" y="1391612"/>
            <a:chExt cx="780699" cy="153888"/>
          </a:xfrm>
        </p:grpSpPr>
        <p:sp>
          <p:nvSpPr>
            <p:cNvPr id="50" name="Rectangle 49">
              <a:extLst>
                <a:ext uri="{FF2B5EF4-FFF2-40B4-BE49-F238E27FC236}">
                  <a16:creationId xmlns:a16="http://schemas.microsoft.com/office/drawing/2014/main" id="{9A918190-5908-CDE5-CF59-AAB8A550B9A8}"/>
                </a:ext>
              </a:extLst>
            </p:cNvPr>
            <p:cNvSpPr/>
            <p:nvPr/>
          </p:nvSpPr>
          <p:spPr>
            <a:xfrm>
              <a:off x="11039819" y="1401684"/>
              <a:ext cx="179700" cy="13374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panose="020B0604020202020204" pitchFamily="34" charset="0"/>
                </a:rPr>
                <a:t>X</a:t>
              </a:r>
            </a:p>
          </p:txBody>
        </p:sp>
        <p:sp>
          <p:nvSpPr>
            <p:cNvPr id="51" name="TextBox 50">
              <a:extLst>
                <a:ext uri="{FF2B5EF4-FFF2-40B4-BE49-F238E27FC236}">
                  <a16:creationId xmlns:a16="http://schemas.microsoft.com/office/drawing/2014/main" id="{20492492-15CD-3862-8885-A37626010FE1}"/>
                </a:ext>
              </a:extLst>
            </p:cNvPr>
            <p:cNvSpPr txBox="1">
              <a:spLocks/>
            </p:cNvSpPr>
            <p:nvPr/>
          </p:nvSpPr>
          <p:spPr>
            <a:xfrm>
              <a:off x="11267481" y="1391612"/>
              <a:ext cx="553037" cy="153888"/>
            </a:xfrm>
            <a:prstGeom prst="rect">
              <a:avLst/>
            </a:prstGeom>
          </p:spPr>
          <p:txBody>
            <a:bodyPr vert="horz" wrap="none" lIns="0" tIns="0" rIns="0" bIns="0" rtlCol="0">
              <a:spAutoFit/>
            </a:bodyPr>
            <a:lstStyle>
              <a:lvl1pPr marL="0" lvl="0" indent="0" defTabSz="895255" eaLnBrk="1" hangingPunct="1">
                <a:buClr>
                  <a:schemeClr val="tx2"/>
                </a:buClr>
                <a:defRPr baseline="0">
                  <a:latin typeface="+mn-lt"/>
                </a:defRPr>
              </a:lvl1pPr>
              <a:lvl2pPr marL="193655" indent="-192067" defTabSz="895255" eaLnBrk="1" hangingPunct="1">
                <a:buClr>
                  <a:schemeClr val="tx2"/>
                </a:buClr>
                <a:buSzPct val="125000"/>
                <a:buFont typeface="Arial" pitchFamily="34" charset="0"/>
                <a:buChar char="▪"/>
                <a:defRPr baseline="0">
                  <a:latin typeface="+mn-lt"/>
                </a:defRPr>
              </a:lvl2pPr>
              <a:lvl3pPr marL="457151" indent="-261910" defTabSz="895255" eaLnBrk="1" hangingPunct="1">
                <a:buClr>
                  <a:schemeClr val="tx2"/>
                </a:buClr>
                <a:buSzPct val="120000"/>
                <a:buFont typeface="Arial" charset="0"/>
                <a:buChar char="–"/>
                <a:defRPr baseline="0">
                  <a:latin typeface="+mn-lt"/>
                </a:defRPr>
              </a:lvl3pPr>
              <a:lvl4pPr marL="614298" indent="-155558" defTabSz="895255" eaLnBrk="1" hangingPunct="1">
                <a:buClr>
                  <a:schemeClr val="tx2"/>
                </a:buClr>
                <a:buSzPct val="100000"/>
                <a:buFont typeface="Arial" pitchFamily="34" charset="0"/>
                <a:buChar char="▫"/>
                <a:defRPr baseline="0">
                  <a:latin typeface="+mn-lt"/>
                </a:defRPr>
              </a:lvl4pPr>
              <a:lvl5pPr marL="749728" indent="-130162" defTabSz="895255" eaLnBrk="1" hangingPunct="1">
                <a:buClr>
                  <a:schemeClr val="tx2"/>
                </a:buClr>
                <a:buSzPct val="89000"/>
                <a:buFont typeface="Arial" charset="0"/>
                <a:buChar char="-"/>
                <a:defRPr baseline="0">
                  <a:latin typeface="+mn-lt"/>
                </a:defRPr>
              </a:lvl5pPr>
              <a:lvl6pPr marL="749728" indent="-130162" defTabSz="895255" fontAlgn="base">
                <a:spcBef>
                  <a:spcPct val="0"/>
                </a:spcBef>
                <a:spcAft>
                  <a:spcPct val="0"/>
                </a:spcAft>
                <a:buClr>
                  <a:schemeClr val="tx2"/>
                </a:buClr>
                <a:buSzPct val="89000"/>
                <a:buFont typeface="Arial" charset="0"/>
                <a:buChar char="-"/>
                <a:defRPr baseline="0">
                  <a:latin typeface="+mn-lt"/>
                </a:defRPr>
              </a:lvl6pPr>
              <a:lvl7pPr marL="749728" indent="-130162" defTabSz="895255" fontAlgn="base">
                <a:spcBef>
                  <a:spcPct val="0"/>
                </a:spcBef>
                <a:spcAft>
                  <a:spcPct val="0"/>
                </a:spcAft>
                <a:buClr>
                  <a:schemeClr val="tx2"/>
                </a:buClr>
                <a:buSzPct val="89000"/>
                <a:buFont typeface="Arial" charset="0"/>
                <a:buChar char="-"/>
                <a:defRPr baseline="0">
                  <a:latin typeface="+mn-lt"/>
                </a:defRPr>
              </a:lvl7pPr>
              <a:lvl8pPr marL="749728" indent="-130162" defTabSz="895255" fontAlgn="base">
                <a:spcBef>
                  <a:spcPct val="0"/>
                </a:spcBef>
                <a:spcAft>
                  <a:spcPct val="0"/>
                </a:spcAft>
                <a:buClr>
                  <a:schemeClr val="tx2"/>
                </a:buClr>
                <a:buSzPct val="89000"/>
                <a:buFont typeface="Arial" charset="0"/>
                <a:buChar char="-"/>
                <a:defRPr baseline="0">
                  <a:latin typeface="+mn-lt"/>
                </a:defRPr>
              </a:lvl8pPr>
              <a:lvl9pPr marL="749728" indent="-130162" defTabSz="895255" fontAlgn="base">
                <a:spcBef>
                  <a:spcPct val="0"/>
                </a:spcBef>
                <a:spcAft>
                  <a:spcPct val="0"/>
                </a:spcAft>
                <a:buClr>
                  <a:schemeClr val="tx2"/>
                </a:buClr>
                <a:buSzPct val="89000"/>
                <a:buFont typeface="Arial" charset="0"/>
                <a:buChar char="-"/>
                <a:defRPr baseline="0">
                  <a:latin typeface="+mn-lt"/>
                </a:defRPr>
              </a:lvl9pPr>
            </a:lstStyle>
            <a:p>
              <a:pPr marL="0" marR="0" lvl="0" indent="0" algn="l" defTabSz="895255" rtl="0" eaLnBrk="1" fontAlgn="base" latinLnBrk="0" hangingPunct="1">
                <a:lnSpc>
                  <a:spcPct val="100000"/>
                </a:lnSpc>
                <a:spcBef>
                  <a:spcPct val="0"/>
                </a:spcBef>
                <a:spcAft>
                  <a:spcPct val="0"/>
                </a:spcAft>
                <a:buClr>
                  <a:srgbClr val="002960"/>
                </a:buClr>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rPr>
                <a:t># of FTEs</a:t>
              </a:r>
            </a:p>
          </p:txBody>
        </p:sp>
      </p:grpSp>
      <p:sp>
        <p:nvSpPr>
          <p:cNvPr id="53" name="TextBox 52">
            <a:extLst>
              <a:ext uri="{FF2B5EF4-FFF2-40B4-BE49-F238E27FC236}">
                <a16:creationId xmlns:a16="http://schemas.microsoft.com/office/drawing/2014/main" id="{8250F889-F8D7-355C-FA00-9CBDECE1FC72}"/>
              </a:ext>
            </a:extLst>
          </p:cNvPr>
          <p:cNvSpPr txBox="1">
            <a:spLocks/>
          </p:cNvSpPr>
          <p:nvPr/>
        </p:nvSpPr>
        <p:spPr>
          <a:xfrm>
            <a:off x="467806" y="1358212"/>
            <a:ext cx="1326984" cy="369332"/>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SzPct val="100000"/>
              <a:buFont typeface="Segoe UI" panose="020B0502040204020203" pitchFamily="34" charset="0"/>
              <a:buChar char="​"/>
              <a:tabLst/>
              <a:defRPr/>
            </a:pPr>
            <a:r>
              <a:rPr kumimoji="0" 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HQ team</a:t>
            </a:r>
          </a:p>
          <a:p>
            <a:pPr marL="0" marR="0" lvl="0" indent="0" algn="l" defTabSz="914400" rtl="0" eaLnBrk="1" fontAlgn="auto" latinLnBrk="0" hangingPunct="1">
              <a:lnSpc>
                <a:spcPct val="100000"/>
              </a:lnSpc>
              <a:spcBef>
                <a:spcPts val="0"/>
              </a:spcBef>
              <a:spcAft>
                <a:spcPts val="0"/>
              </a:spcAft>
              <a:buSzPct val="100000"/>
              <a:buFont typeface="Segoe UI" panose="020B0502040204020203" pitchFamily="34" charset="0"/>
              <a:buChar char="​"/>
              <a:tabLst/>
              <a:defRPr/>
            </a:pPr>
            <a:r>
              <a:rPr kumimoji="0" lang="en-US" sz="120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~4 (+3) FTEs</a:t>
            </a:r>
          </a:p>
        </p:txBody>
      </p:sp>
      <p:pic>
        <p:nvPicPr>
          <p:cNvPr id="60" name="CustomIcon">
            <a:extLst>
              <a:ext uri="{FF2B5EF4-FFF2-40B4-BE49-F238E27FC236}">
                <a16:creationId xmlns:a16="http://schemas.microsoft.com/office/drawing/2014/main" id="{DB951943-979E-79D4-CF17-B86358CFA847}"/>
              </a:ext>
            </a:extLst>
          </p:cNvPr>
          <p:cNvPicPr>
            <a:picLocks noChangeAspect="1"/>
          </p:cNvPicPr>
          <p:nvPr>
            <p:custDataLst>
              <p:tags r:id="rId9"/>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987999" y="2747563"/>
            <a:ext cx="216002" cy="216000"/>
          </a:xfrm>
          <a:prstGeom prst="rect">
            <a:avLst/>
          </a:prstGeom>
        </p:spPr>
      </p:pic>
      <p:sp>
        <p:nvSpPr>
          <p:cNvPr id="9" name="Rectangle 8">
            <a:extLst>
              <a:ext uri="{FF2B5EF4-FFF2-40B4-BE49-F238E27FC236}">
                <a16:creationId xmlns:a16="http://schemas.microsoft.com/office/drawing/2014/main" id="{36B62160-5741-3A08-2FF4-1B25EDA99C2D}"/>
              </a:ext>
            </a:extLst>
          </p:cNvPr>
          <p:cNvSpPr/>
          <p:nvPr/>
        </p:nvSpPr>
        <p:spPr>
          <a:xfrm>
            <a:off x="6350064" y="1844037"/>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chemeClr val="bg1"/>
              </a:buClr>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panose="020B0604020202020204" pitchFamily="34" charset="0"/>
              </a:rPr>
              <a:t>1</a:t>
            </a:r>
          </a:p>
        </p:txBody>
      </p:sp>
      <p:pic>
        <p:nvPicPr>
          <p:cNvPr id="66" name="CustomIcon">
            <a:extLst>
              <a:ext uri="{FF2B5EF4-FFF2-40B4-BE49-F238E27FC236}">
                <a16:creationId xmlns:a16="http://schemas.microsoft.com/office/drawing/2014/main" id="{584DEC25-12A2-51DC-E346-7842EF257434}"/>
              </a:ext>
            </a:extLst>
          </p:cNvPr>
          <p:cNvPicPr>
            <a:picLocks noChangeAspect="1"/>
          </p:cNvPicPr>
          <p:nvPr>
            <p:custDataLst>
              <p:tags r:id="rId10"/>
            </p:custDataLst>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9731209" y="2747563"/>
            <a:ext cx="216002" cy="216000"/>
          </a:xfrm>
          <a:prstGeom prst="rect">
            <a:avLst/>
          </a:prstGeom>
        </p:spPr>
      </p:pic>
    </p:spTree>
    <p:extLst>
      <p:ext uri="{BB962C8B-B14F-4D97-AF65-F5344CB8AC3E}">
        <p14:creationId xmlns:p14="http://schemas.microsoft.com/office/powerpoint/2010/main" val="12546293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991195-9710-1E72-CCF1-A012065F3747}"/>
              </a:ext>
            </a:extLst>
          </p:cNvPr>
          <p:cNvSpPr>
            <a:spLocks noGrp="1"/>
          </p:cNvSpPr>
          <p:nvPr>
            <p:ph type="sldNum" idx="12"/>
          </p:nvPr>
        </p:nvSpPr>
        <p:spPr/>
        <p:txBody>
          <a:bodyPr/>
          <a:lstStyle/>
          <a:p>
            <a:fld id="{1F24DAD8-0A8D-144F-AE7C-C0F3CF879725}" type="slidenum">
              <a:rPr lang="en-US" smtClean="0"/>
              <a:pPr/>
              <a:t>254</a:t>
            </a:fld>
            <a:endParaRPr lang="en-US">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4034B7F2-FDCC-7D22-C49E-F6DF4D48C4CB}"/>
              </a:ext>
            </a:extLst>
          </p:cNvPr>
          <p:cNvSpPr>
            <a:spLocks noGrp="1"/>
          </p:cNvSpPr>
          <p:nvPr>
            <p:ph type="title"/>
          </p:nvPr>
        </p:nvSpPr>
        <p:spPr>
          <a:xfrm>
            <a:off x="467806" y="365126"/>
            <a:ext cx="11173331" cy="811212"/>
          </a:xfrm>
        </p:spPr>
        <p:txBody>
          <a:bodyPr/>
          <a:lstStyle/>
          <a:p>
            <a:r>
              <a:rPr lang="en-IN"/>
              <a:t>III. Responsibilities of the support and optional roles</a:t>
            </a:r>
            <a:endParaRPr lang="en-US"/>
          </a:p>
        </p:txBody>
      </p:sp>
      <p:sp>
        <p:nvSpPr>
          <p:cNvPr id="4" name="Rectangle 3">
            <a:extLst>
              <a:ext uri="{FF2B5EF4-FFF2-40B4-BE49-F238E27FC236}">
                <a16:creationId xmlns:a16="http://schemas.microsoft.com/office/drawing/2014/main" id="{BBAFFF54-25A3-1E3E-7747-D0EB2BB54A89}"/>
              </a:ext>
            </a:extLst>
          </p:cNvPr>
          <p:cNvSpPr>
            <a:spLocks/>
          </p:cNvSpPr>
          <p:nvPr/>
        </p:nvSpPr>
        <p:spPr>
          <a:xfrm>
            <a:off x="648000" y="1306338"/>
            <a:ext cx="2627315" cy="5358282"/>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chemeClr val="tx2">
                  <a:lumMod val="10000"/>
                </a:schemeClr>
              </a:solidFill>
              <a:effectLst/>
              <a:uLnTx/>
              <a:uFillTx/>
              <a:ea typeface="+mn-ea"/>
              <a:cs typeface="+mn-cs"/>
            </a:endParaRPr>
          </a:p>
        </p:txBody>
      </p:sp>
      <p:sp>
        <p:nvSpPr>
          <p:cNvPr id="5" name="TextBox 4">
            <a:extLst>
              <a:ext uri="{FF2B5EF4-FFF2-40B4-BE49-F238E27FC236}">
                <a16:creationId xmlns:a16="http://schemas.microsoft.com/office/drawing/2014/main" id="{DD1A01FE-54A2-CEC3-AC86-305AC02E095D}"/>
              </a:ext>
            </a:extLst>
          </p:cNvPr>
          <p:cNvSpPr txBox="1">
            <a:spLocks/>
          </p:cNvSpPr>
          <p:nvPr/>
        </p:nvSpPr>
        <p:spPr>
          <a:xfrm>
            <a:off x="648000" y="1347043"/>
            <a:ext cx="2462445" cy="369332"/>
          </a:xfrm>
          <a:prstGeom prst="rect">
            <a:avLst/>
          </a:prstGeom>
        </p:spPr>
        <p:txBody>
          <a:bodyPr vert="horz" wrap="square" lIns="9000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chemeClr val="tx2">
                    <a:lumMod val="10000"/>
                  </a:schemeClr>
                </a:solidFill>
                <a:effectLst/>
                <a:uLnTx/>
                <a:uFillTx/>
                <a:latin typeface="+mn-lt"/>
                <a:ea typeface="+mn-ea"/>
                <a:cs typeface="Arial" panose="020B0604020202020204" pitchFamily="34" charset="0"/>
              </a:rPr>
              <a:t>Shared resource pool (variable) </a:t>
            </a:r>
          </a:p>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chemeClr val="tx2">
                    <a:lumMod val="10000"/>
                  </a:schemeClr>
                </a:solidFill>
                <a:effectLst/>
                <a:uLnTx/>
                <a:uFillTx/>
                <a:latin typeface="+mn-lt"/>
                <a:ea typeface="+mn-ea"/>
                <a:cs typeface="Arial" panose="020B0604020202020204" pitchFamily="34" charset="0"/>
              </a:rPr>
              <a:t>~3 FTEs</a:t>
            </a:r>
          </a:p>
        </p:txBody>
      </p:sp>
      <p:sp>
        <p:nvSpPr>
          <p:cNvPr id="6" name="TextBox 5">
            <a:extLst>
              <a:ext uri="{FF2B5EF4-FFF2-40B4-BE49-F238E27FC236}">
                <a16:creationId xmlns:a16="http://schemas.microsoft.com/office/drawing/2014/main" id="{86EDD979-27E5-1258-5153-07C9E1077941}"/>
              </a:ext>
            </a:extLst>
          </p:cNvPr>
          <p:cNvSpPr txBox="1">
            <a:spLocks/>
          </p:cNvSpPr>
          <p:nvPr/>
        </p:nvSpPr>
        <p:spPr>
          <a:xfrm>
            <a:off x="648000" y="1849263"/>
            <a:ext cx="2462445" cy="184666"/>
          </a:xfrm>
          <a:prstGeom prst="rect">
            <a:avLst/>
          </a:prstGeom>
        </p:spPr>
        <p:txBody>
          <a:bodyPr vert="horz" wrap="square" lIns="9000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chemeClr val="tx2">
                    <a:lumMod val="10000"/>
                  </a:schemeClr>
                </a:solidFill>
                <a:effectLst/>
                <a:uLnTx/>
                <a:uFillTx/>
                <a:latin typeface="+mn-lt"/>
                <a:ea typeface="+mn-ea"/>
                <a:cs typeface="Arial" panose="020B0604020202020204" pitchFamily="34" charset="0"/>
              </a:rPr>
              <a:t>Required</a:t>
            </a:r>
          </a:p>
        </p:txBody>
      </p:sp>
      <p:sp>
        <p:nvSpPr>
          <p:cNvPr id="7" name="Rectangle 6">
            <a:extLst>
              <a:ext uri="{FF2B5EF4-FFF2-40B4-BE49-F238E27FC236}">
                <a16:creationId xmlns:a16="http://schemas.microsoft.com/office/drawing/2014/main" id="{A50FC3FB-B12F-0989-549A-072C87F55271}"/>
              </a:ext>
            </a:extLst>
          </p:cNvPr>
          <p:cNvSpPr>
            <a:spLocks/>
          </p:cNvSpPr>
          <p:nvPr/>
        </p:nvSpPr>
        <p:spPr>
          <a:xfrm>
            <a:off x="6192742" y="1306338"/>
            <a:ext cx="2627315" cy="5358282"/>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chemeClr val="tx2">
                  <a:lumMod val="10000"/>
                </a:schemeClr>
              </a:solidFill>
              <a:effectLst/>
              <a:uLnTx/>
              <a:uFillTx/>
              <a:ea typeface="+mn-ea"/>
              <a:cs typeface="+mn-cs"/>
            </a:endParaRPr>
          </a:p>
        </p:txBody>
      </p:sp>
      <p:sp>
        <p:nvSpPr>
          <p:cNvPr id="8" name="TextBox 7">
            <a:extLst>
              <a:ext uri="{FF2B5EF4-FFF2-40B4-BE49-F238E27FC236}">
                <a16:creationId xmlns:a16="http://schemas.microsoft.com/office/drawing/2014/main" id="{85A2424D-75AE-F522-D01E-30178573BC42}"/>
              </a:ext>
            </a:extLst>
          </p:cNvPr>
          <p:cNvSpPr txBox="1">
            <a:spLocks/>
          </p:cNvSpPr>
          <p:nvPr/>
        </p:nvSpPr>
        <p:spPr>
          <a:xfrm>
            <a:off x="9048678" y="2126261"/>
            <a:ext cx="2495322" cy="59247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28600" marR="0" lvl="1" indent="-225425" algn="l" defTabSz="914400" rtl="0" eaLnBrk="1" fontAlgn="auto" latinLnBrk="0" hangingPunct="1">
              <a:lnSpc>
                <a:spcPct val="100000"/>
              </a:lnSpc>
              <a:spcBef>
                <a:spcPts val="0"/>
              </a:spcBef>
              <a:spcAft>
                <a:spcPts val="300"/>
              </a:spcAft>
              <a:buClr>
                <a:schemeClr val="tx1"/>
              </a:buClr>
              <a:buSzPct val="110000"/>
              <a:buFont typeface="Arial" panose="020B0604020202020204"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mn-lt"/>
                <a:ea typeface="Arial Unicode MS" panose="020B0604020202020204" pitchFamily="34" charset="-128"/>
                <a:cs typeface="Arial" panose="020B0604020202020204" pitchFamily="34" charset="0"/>
              </a:rPr>
              <a:t>Code to drive user-experience</a:t>
            </a:r>
          </a:p>
          <a:p>
            <a:pPr marL="228600" marR="0" lvl="1" indent="-225425" algn="l" defTabSz="914400" rtl="0" eaLnBrk="1" fontAlgn="auto" latinLnBrk="0" hangingPunct="1">
              <a:lnSpc>
                <a:spcPct val="100000"/>
              </a:lnSpc>
              <a:spcBef>
                <a:spcPts val="0"/>
              </a:spcBef>
              <a:spcAft>
                <a:spcPts val="300"/>
              </a:spcAft>
              <a:buClr>
                <a:schemeClr val="tx1"/>
              </a:buClr>
              <a:buSzPct val="110000"/>
              <a:buFont typeface="Arial" panose="020B0604020202020204"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mn-lt"/>
                <a:ea typeface="Arial Unicode MS" panose="020B0604020202020204" pitchFamily="34" charset="-128"/>
                <a:cs typeface="Arial" panose="020B0604020202020204" pitchFamily="34" charset="0"/>
              </a:rPr>
              <a:t>Automated unit, integration, and end-to-end tests</a:t>
            </a:r>
          </a:p>
        </p:txBody>
      </p:sp>
      <p:sp>
        <p:nvSpPr>
          <p:cNvPr id="9" name="Oval 8">
            <a:extLst>
              <a:ext uri="{FF2B5EF4-FFF2-40B4-BE49-F238E27FC236}">
                <a16:creationId xmlns:a16="http://schemas.microsoft.com/office/drawing/2014/main" id="{3E87F829-C6E9-9F9B-E1EE-FC3FFECE049B}"/>
              </a:ext>
            </a:extLst>
          </p:cNvPr>
          <p:cNvSpPr/>
          <p:nvPr/>
        </p:nvSpPr>
        <p:spPr bwMode="gray">
          <a:xfrm>
            <a:off x="6348484" y="2091918"/>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tx2">
                  <a:lumMod val="10000"/>
                </a:schemeClr>
              </a:solidFill>
              <a:effectLst/>
              <a:uLnTx/>
              <a:uFillTx/>
              <a:ea typeface="+mn-ea"/>
              <a:cs typeface="Arial" panose="020B0604020202020204" pitchFamily="34" charset="0"/>
            </a:endParaRPr>
          </a:p>
        </p:txBody>
      </p:sp>
      <p:sp>
        <p:nvSpPr>
          <p:cNvPr id="10" name="TextBox 9">
            <a:extLst>
              <a:ext uri="{FF2B5EF4-FFF2-40B4-BE49-F238E27FC236}">
                <a16:creationId xmlns:a16="http://schemas.microsoft.com/office/drawing/2014/main" id="{2DC3C672-E0ED-4110-99E9-D037CFF242F5}"/>
              </a:ext>
            </a:extLst>
          </p:cNvPr>
          <p:cNvSpPr txBox="1">
            <a:spLocks/>
          </p:cNvSpPr>
          <p:nvPr>
            <p:custDataLst>
              <p:tags r:id="rId1"/>
            </p:custDataLst>
          </p:nvPr>
        </p:nvSpPr>
        <p:spPr>
          <a:xfrm>
            <a:off x="7111923" y="2126261"/>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chemeClr val="tx2">
                    <a:lumMod val="10000"/>
                  </a:schemeClr>
                </a:solidFill>
                <a:effectLst/>
                <a:uLnTx/>
                <a:uFillTx/>
                <a:ea typeface="+mn-ea"/>
                <a:cs typeface="+mn-cs"/>
              </a:rPr>
              <a:t>Frontend engineer</a:t>
            </a:r>
          </a:p>
        </p:txBody>
      </p:sp>
      <p:sp>
        <p:nvSpPr>
          <p:cNvPr id="12" name="Rectangle 11">
            <a:extLst>
              <a:ext uri="{FF2B5EF4-FFF2-40B4-BE49-F238E27FC236}">
                <a16:creationId xmlns:a16="http://schemas.microsoft.com/office/drawing/2014/main" id="{B6EB2462-7303-2708-8EA9-DCD61B889C19}"/>
              </a:ext>
            </a:extLst>
          </p:cNvPr>
          <p:cNvSpPr>
            <a:spLocks/>
          </p:cNvSpPr>
          <p:nvPr/>
        </p:nvSpPr>
        <p:spPr>
          <a:xfrm>
            <a:off x="6673977" y="2095484"/>
            <a:ext cx="365805" cy="246221"/>
          </a:xfrm>
          <a:prstGeom prst="rect">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chemeClr val="bg1"/>
              </a:buClr>
              <a:buSzTx/>
              <a:buFontTx/>
              <a:buNone/>
              <a:tabLst/>
              <a:defRPr/>
            </a:pPr>
            <a:r>
              <a:rPr kumimoji="0" lang="en-US" sz="1200" b="0" i="0" u="none" strike="noStrike" kern="1200" cap="none" spc="0" normalizeH="0" baseline="0" noProof="0">
                <a:ln>
                  <a:noFill/>
                </a:ln>
                <a:solidFill>
                  <a:schemeClr val="bg1"/>
                </a:solidFill>
                <a:effectLst/>
                <a:uLnTx/>
                <a:uFillTx/>
                <a:ea typeface="+mn-ea"/>
                <a:cs typeface="Arial" panose="020B0604020202020204" pitchFamily="34" charset="0"/>
                <a:sym typeface="Arial" panose="020B0604020202020204" pitchFamily="34" charset="0"/>
              </a:rPr>
              <a:t>1</a:t>
            </a:r>
          </a:p>
        </p:txBody>
      </p:sp>
      <p:sp>
        <p:nvSpPr>
          <p:cNvPr id="13" name="TextBox 12">
            <a:extLst>
              <a:ext uri="{FF2B5EF4-FFF2-40B4-BE49-F238E27FC236}">
                <a16:creationId xmlns:a16="http://schemas.microsoft.com/office/drawing/2014/main" id="{5A465FC4-3C87-26DD-B6DB-CBBAD8D69AE5}"/>
              </a:ext>
            </a:extLst>
          </p:cNvPr>
          <p:cNvSpPr txBox="1">
            <a:spLocks/>
          </p:cNvSpPr>
          <p:nvPr/>
        </p:nvSpPr>
        <p:spPr>
          <a:xfrm>
            <a:off x="9048678" y="2890514"/>
            <a:ext cx="2495322" cy="77713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28600" marR="0" lvl="1" indent="-225425" algn="l" defTabSz="914400" rtl="0" eaLnBrk="1" fontAlgn="auto" latinLnBrk="0" hangingPunct="1">
              <a:lnSpc>
                <a:spcPct val="100000"/>
              </a:lnSpc>
              <a:spcBef>
                <a:spcPts val="0"/>
              </a:spcBef>
              <a:spcAft>
                <a:spcPts val="300"/>
              </a:spcAft>
              <a:buClr>
                <a:schemeClr val="tx1"/>
              </a:buClr>
              <a:buSzPct val="110000"/>
              <a:buFont typeface="Arial" panose="020B0604020202020204" pitchFamily="34" charset="0"/>
              <a:buChar char="•"/>
              <a:tabLst/>
              <a:defRPr/>
            </a:pPr>
            <a:r>
              <a:rPr kumimoji="0" lang="en-GB" sz="1200" b="0" i="0" u="none" strike="noStrike" kern="1200" cap="none" spc="0" normalizeH="0" baseline="0" noProof="0">
                <a:ln>
                  <a:noFill/>
                </a:ln>
                <a:solidFill>
                  <a:schemeClr val="tx2">
                    <a:lumMod val="10000"/>
                  </a:schemeClr>
                </a:solidFill>
                <a:effectLst/>
                <a:uLnTx/>
                <a:uFillTx/>
                <a:latin typeface="+mn-lt"/>
                <a:ea typeface="Arial Unicode MS" panose="020B0604020202020204" pitchFamily="34" charset="-128"/>
                <a:cs typeface="Arial" panose="020B0604020202020204" pitchFamily="34" charset="0"/>
              </a:rPr>
              <a:t>Server APIs creation and maintenance</a:t>
            </a:r>
          </a:p>
          <a:p>
            <a:pPr marL="228600" marR="0" lvl="1" indent="-225425" algn="l" defTabSz="914400" rtl="0" eaLnBrk="1" fontAlgn="auto" latinLnBrk="0" hangingPunct="1">
              <a:lnSpc>
                <a:spcPct val="100000"/>
              </a:lnSpc>
              <a:spcBef>
                <a:spcPts val="0"/>
              </a:spcBef>
              <a:spcAft>
                <a:spcPts val="300"/>
              </a:spcAft>
              <a:buClr>
                <a:schemeClr val="tx1"/>
              </a:buClr>
              <a:buSzPct val="110000"/>
              <a:buFont typeface="Arial" panose="020B0604020202020204" pitchFamily="34" charset="0"/>
              <a:buChar char="•"/>
              <a:tabLst/>
              <a:defRPr/>
            </a:pPr>
            <a:r>
              <a:rPr kumimoji="0" lang="en-GB" sz="1200" b="0" i="0" u="none" strike="noStrike" kern="1200" cap="none" spc="0" normalizeH="0" baseline="0" noProof="0">
                <a:ln>
                  <a:noFill/>
                </a:ln>
                <a:solidFill>
                  <a:schemeClr val="tx2">
                    <a:lumMod val="10000"/>
                  </a:schemeClr>
                </a:solidFill>
                <a:effectLst/>
                <a:uLnTx/>
                <a:uFillTx/>
                <a:latin typeface="+mn-lt"/>
                <a:ea typeface="Arial Unicode MS" panose="020B0604020202020204" pitchFamily="34" charset="-128"/>
                <a:cs typeface="Arial" panose="020B0604020202020204" pitchFamily="34" charset="0"/>
              </a:rPr>
              <a:t>Backend code for data and service integrations</a:t>
            </a:r>
          </a:p>
        </p:txBody>
      </p:sp>
      <p:sp>
        <p:nvSpPr>
          <p:cNvPr id="14" name="TextBox 13">
            <a:extLst>
              <a:ext uri="{FF2B5EF4-FFF2-40B4-BE49-F238E27FC236}">
                <a16:creationId xmlns:a16="http://schemas.microsoft.com/office/drawing/2014/main" id="{87B3BFAB-6D8C-ED20-D72F-9A7EAA421BDC}"/>
              </a:ext>
            </a:extLst>
          </p:cNvPr>
          <p:cNvSpPr txBox="1">
            <a:spLocks/>
          </p:cNvSpPr>
          <p:nvPr>
            <p:custDataLst>
              <p:tags r:id="rId2"/>
            </p:custDataLst>
          </p:nvPr>
        </p:nvSpPr>
        <p:spPr>
          <a:xfrm>
            <a:off x="7111923" y="2890514"/>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chemeClr val="tx2">
                    <a:lumMod val="10000"/>
                  </a:schemeClr>
                </a:solidFill>
                <a:effectLst/>
                <a:uLnTx/>
                <a:uFillTx/>
                <a:ea typeface="+mn-ea"/>
                <a:cs typeface="+mn-cs"/>
              </a:rPr>
              <a:t>Backend engineer</a:t>
            </a:r>
          </a:p>
        </p:txBody>
      </p:sp>
      <p:sp>
        <p:nvSpPr>
          <p:cNvPr id="15" name="Oval 14">
            <a:extLst>
              <a:ext uri="{FF2B5EF4-FFF2-40B4-BE49-F238E27FC236}">
                <a16:creationId xmlns:a16="http://schemas.microsoft.com/office/drawing/2014/main" id="{BDDFA457-A5C4-0915-7B35-478C1A5A2680}"/>
              </a:ext>
            </a:extLst>
          </p:cNvPr>
          <p:cNvSpPr/>
          <p:nvPr/>
        </p:nvSpPr>
        <p:spPr bwMode="gray">
          <a:xfrm>
            <a:off x="6348484" y="2856171"/>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tx2">
                  <a:lumMod val="10000"/>
                </a:schemeClr>
              </a:solidFill>
              <a:effectLst/>
              <a:uLnTx/>
              <a:uFillTx/>
              <a:ea typeface="+mn-ea"/>
              <a:cs typeface="Arial" panose="020B0604020202020204" pitchFamily="34" charset="0"/>
            </a:endParaRPr>
          </a:p>
        </p:txBody>
      </p:sp>
      <p:sp>
        <p:nvSpPr>
          <p:cNvPr id="17" name="Rectangle 16">
            <a:extLst>
              <a:ext uri="{FF2B5EF4-FFF2-40B4-BE49-F238E27FC236}">
                <a16:creationId xmlns:a16="http://schemas.microsoft.com/office/drawing/2014/main" id="{231F3F1F-5933-187D-AEBF-3E45BCD336E1}"/>
              </a:ext>
            </a:extLst>
          </p:cNvPr>
          <p:cNvSpPr>
            <a:spLocks/>
          </p:cNvSpPr>
          <p:nvPr/>
        </p:nvSpPr>
        <p:spPr>
          <a:xfrm>
            <a:off x="6673977" y="2859737"/>
            <a:ext cx="365805" cy="246221"/>
          </a:xfrm>
          <a:prstGeom prst="rect">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chemeClr val="bg1"/>
              </a:buClr>
              <a:buSzTx/>
              <a:buFontTx/>
              <a:buNone/>
              <a:tabLst/>
              <a:defRPr/>
            </a:pPr>
            <a:r>
              <a:rPr kumimoji="0" lang="en-US" sz="1200" b="0" i="0" u="none" strike="noStrike" kern="1200" cap="none" spc="0" normalizeH="0" baseline="0" noProof="0">
                <a:ln>
                  <a:noFill/>
                </a:ln>
                <a:solidFill>
                  <a:schemeClr val="bg1"/>
                </a:solidFill>
                <a:effectLst/>
                <a:uLnTx/>
                <a:uFillTx/>
                <a:ea typeface="+mn-ea"/>
                <a:cs typeface="Arial" panose="020B0604020202020204" pitchFamily="34" charset="0"/>
                <a:sym typeface="Arial" panose="020B0604020202020204" pitchFamily="34" charset="0"/>
              </a:rPr>
              <a:t>1</a:t>
            </a:r>
          </a:p>
        </p:txBody>
      </p:sp>
      <p:sp>
        <p:nvSpPr>
          <p:cNvPr id="18" name="TextBox 17">
            <a:extLst>
              <a:ext uri="{FF2B5EF4-FFF2-40B4-BE49-F238E27FC236}">
                <a16:creationId xmlns:a16="http://schemas.microsoft.com/office/drawing/2014/main" id="{2BF46157-13BF-76DD-56CE-5F64592E63CA}"/>
              </a:ext>
            </a:extLst>
          </p:cNvPr>
          <p:cNvSpPr txBox="1">
            <a:spLocks/>
          </p:cNvSpPr>
          <p:nvPr/>
        </p:nvSpPr>
        <p:spPr>
          <a:xfrm>
            <a:off x="9048678" y="3839433"/>
            <a:ext cx="2495322" cy="59247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28600" marR="0" lvl="1" indent="-225425" algn="l" defTabSz="914400" rtl="0" eaLnBrk="1" fontAlgn="auto" latinLnBrk="0" hangingPunct="1">
              <a:lnSpc>
                <a:spcPct val="100000"/>
              </a:lnSpc>
              <a:spcBef>
                <a:spcPts val="0"/>
              </a:spcBef>
              <a:spcAft>
                <a:spcPts val="300"/>
              </a:spcAft>
              <a:buClr>
                <a:schemeClr val="tx1"/>
              </a:buClr>
              <a:buSzPct val="110000"/>
              <a:buFont typeface="Arial" panose="020B0604020202020204" pitchFamily="34" charset="0"/>
              <a:buChar char="•"/>
              <a:tabLst/>
              <a:defRPr/>
            </a:pPr>
            <a:r>
              <a:rPr kumimoji="0" lang="en-GB" sz="1200" b="0" i="0" u="none" strike="noStrike" kern="1200" cap="none" spc="0" normalizeH="0" baseline="0" noProof="0">
                <a:ln>
                  <a:noFill/>
                </a:ln>
                <a:solidFill>
                  <a:schemeClr val="tx2">
                    <a:lumMod val="10000"/>
                  </a:schemeClr>
                </a:solidFill>
                <a:effectLst/>
                <a:uLnTx/>
                <a:uFillTx/>
                <a:latin typeface="+mn-lt"/>
                <a:ea typeface="Arial Unicode MS" panose="020B0604020202020204" pitchFamily="34" charset="-128"/>
                <a:cs typeface="Arial" panose="020B0604020202020204" pitchFamily="34" charset="0"/>
              </a:rPr>
              <a:t>Data tracking and logging in scalable way</a:t>
            </a:r>
          </a:p>
          <a:p>
            <a:pPr marL="228600" marR="0" lvl="1" indent="-225425" algn="l" defTabSz="914400" rtl="0" eaLnBrk="1" fontAlgn="auto" latinLnBrk="0" hangingPunct="1">
              <a:lnSpc>
                <a:spcPct val="100000"/>
              </a:lnSpc>
              <a:spcBef>
                <a:spcPts val="0"/>
              </a:spcBef>
              <a:spcAft>
                <a:spcPts val="300"/>
              </a:spcAft>
              <a:buClr>
                <a:schemeClr val="tx1"/>
              </a:buClr>
              <a:buSzPct val="110000"/>
              <a:buFont typeface="Arial" panose="020B0604020202020204" pitchFamily="34" charset="0"/>
              <a:buChar char="•"/>
              <a:tabLst/>
              <a:defRPr/>
            </a:pPr>
            <a:r>
              <a:rPr kumimoji="0" lang="en-GB" sz="1200" b="0" i="0" u="none" strike="noStrike" kern="1200" cap="none" spc="0" normalizeH="0" baseline="0" noProof="0">
                <a:ln>
                  <a:noFill/>
                </a:ln>
                <a:solidFill>
                  <a:schemeClr val="tx2">
                    <a:lumMod val="10000"/>
                  </a:schemeClr>
                </a:solidFill>
                <a:effectLst/>
                <a:uLnTx/>
                <a:uFillTx/>
                <a:latin typeface="+mn-lt"/>
                <a:ea typeface="Arial Unicode MS" panose="020B0604020202020204" pitchFamily="34" charset="-128"/>
                <a:cs typeface="Arial" panose="020B0604020202020204" pitchFamily="34" charset="0"/>
              </a:rPr>
              <a:t>Data analysis and dashboards</a:t>
            </a:r>
          </a:p>
        </p:txBody>
      </p:sp>
      <p:sp>
        <p:nvSpPr>
          <p:cNvPr id="19" name="TextBox 18">
            <a:extLst>
              <a:ext uri="{FF2B5EF4-FFF2-40B4-BE49-F238E27FC236}">
                <a16:creationId xmlns:a16="http://schemas.microsoft.com/office/drawing/2014/main" id="{22C6FC9F-B6ED-79FC-8D85-629B90EEED31}"/>
              </a:ext>
            </a:extLst>
          </p:cNvPr>
          <p:cNvSpPr txBox="1">
            <a:spLocks/>
          </p:cNvSpPr>
          <p:nvPr>
            <p:custDataLst>
              <p:tags r:id="rId3"/>
            </p:custDataLst>
          </p:nvPr>
        </p:nvSpPr>
        <p:spPr>
          <a:xfrm>
            <a:off x="7111923" y="3839433"/>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chemeClr val="tx2">
                    <a:lumMod val="10000"/>
                  </a:schemeClr>
                </a:solidFill>
                <a:effectLst/>
                <a:uLnTx/>
                <a:uFillTx/>
                <a:ea typeface="+mn-ea"/>
                <a:cs typeface="+mn-cs"/>
              </a:rPr>
              <a:t>Data engineer</a:t>
            </a:r>
          </a:p>
        </p:txBody>
      </p:sp>
      <p:sp>
        <p:nvSpPr>
          <p:cNvPr id="20" name="Oval 19">
            <a:extLst>
              <a:ext uri="{FF2B5EF4-FFF2-40B4-BE49-F238E27FC236}">
                <a16:creationId xmlns:a16="http://schemas.microsoft.com/office/drawing/2014/main" id="{73499175-37A7-1855-3197-9AEC2FD3B93F}"/>
              </a:ext>
            </a:extLst>
          </p:cNvPr>
          <p:cNvSpPr/>
          <p:nvPr/>
        </p:nvSpPr>
        <p:spPr bwMode="gray">
          <a:xfrm>
            <a:off x="6348484" y="3805090"/>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tx2">
                  <a:lumMod val="10000"/>
                </a:schemeClr>
              </a:solidFill>
              <a:effectLst/>
              <a:uLnTx/>
              <a:uFillTx/>
              <a:ea typeface="+mn-ea"/>
              <a:cs typeface="Arial" panose="020B0604020202020204" pitchFamily="34" charset="0"/>
            </a:endParaRPr>
          </a:p>
        </p:txBody>
      </p:sp>
      <p:sp>
        <p:nvSpPr>
          <p:cNvPr id="22" name="Rectangle 21">
            <a:extLst>
              <a:ext uri="{FF2B5EF4-FFF2-40B4-BE49-F238E27FC236}">
                <a16:creationId xmlns:a16="http://schemas.microsoft.com/office/drawing/2014/main" id="{26E301CF-0E49-4FCE-B769-2C3B99A85033}"/>
              </a:ext>
            </a:extLst>
          </p:cNvPr>
          <p:cNvSpPr>
            <a:spLocks/>
          </p:cNvSpPr>
          <p:nvPr/>
        </p:nvSpPr>
        <p:spPr>
          <a:xfrm>
            <a:off x="6673977" y="3808656"/>
            <a:ext cx="365805" cy="246221"/>
          </a:xfrm>
          <a:prstGeom prst="rect">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chemeClr val="bg1"/>
              </a:buClr>
              <a:buSzTx/>
              <a:buFontTx/>
              <a:buNone/>
              <a:tabLst/>
              <a:defRPr/>
            </a:pPr>
            <a:r>
              <a:rPr kumimoji="0" lang="en-US" sz="1200" b="0" i="0" u="none" strike="noStrike" kern="1200" cap="none" spc="0" normalizeH="0" baseline="0" noProof="0">
                <a:ln>
                  <a:noFill/>
                </a:ln>
                <a:solidFill>
                  <a:schemeClr val="bg1"/>
                </a:solidFill>
                <a:effectLst/>
                <a:uLnTx/>
                <a:uFillTx/>
                <a:ea typeface="+mn-ea"/>
                <a:cs typeface="Arial" panose="020B0604020202020204" pitchFamily="34" charset="0"/>
                <a:sym typeface="Arial" panose="020B0604020202020204" pitchFamily="34" charset="0"/>
              </a:rPr>
              <a:t>1</a:t>
            </a:r>
          </a:p>
        </p:txBody>
      </p:sp>
      <p:sp>
        <p:nvSpPr>
          <p:cNvPr id="23" name="TextBox 22">
            <a:extLst>
              <a:ext uri="{FF2B5EF4-FFF2-40B4-BE49-F238E27FC236}">
                <a16:creationId xmlns:a16="http://schemas.microsoft.com/office/drawing/2014/main" id="{8DC36D33-DB8B-C66F-FEC0-C28470EA70E0}"/>
              </a:ext>
            </a:extLst>
          </p:cNvPr>
          <p:cNvSpPr txBox="1">
            <a:spLocks/>
          </p:cNvSpPr>
          <p:nvPr/>
        </p:nvSpPr>
        <p:spPr>
          <a:xfrm>
            <a:off x="9048678" y="4603686"/>
            <a:ext cx="2495322" cy="77713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28600" marR="0" lvl="1" indent="-225425" algn="l" defTabSz="914400" rtl="0" eaLnBrk="1" fontAlgn="auto" latinLnBrk="0" hangingPunct="1">
              <a:lnSpc>
                <a:spcPct val="100000"/>
              </a:lnSpc>
              <a:spcBef>
                <a:spcPts val="0"/>
              </a:spcBef>
              <a:spcAft>
                <a:spcPts val="300"/>
              </a:spcAft>
              <a:buClr>
                <a:schemeClr val="tx1"/>
              </a:buClr>
              <a:buSzPct val="110000"/>
              <a:buFont typeface="Arial" panose="020B0604020202020204" pitchFamily="34" charset="0"/>
              <a:buChar char="•"/>
              <a:tabLst/>
              <a:defRPr/>
            </a:pPr>
            <a:r>
              <a:rPr kumimoji="0" lang="en-GB" sz="1200" b="0" i="0" u="none" strike="noStrike" kern="1200" cap="none" spc="0" normalizeH="0" baseline="0" noProof="0">
                <a:ln>
                  <a:noFill/>
                </a:ln>
                <a:solidFill>
                  <a:schemeClr val="tx2">
                    <a:lumMod val="10000"/>
                  </a:schemeClr>
                </a:solidFill>
                <a:effectLst/>
                <a:uLnTx/>
                <a:uFillTx/>
                <a:latin typeface="+mn-lt"/>
                <a:ea typeface="Arial Unicode MS" panose="020B0604020202020204" pitchFamily="34" charset="-128"/>
                <a:cs typeface="Arial" panose="020B0604020202020204" pitchFamily="34" charset="0"/>
              </a:rPr>
              <a:t>Engaging designs and wireframes</a:t>
            </a:r>
          </a:p>
          <a:p>
            <a:pPr marL="228600" marR="0" lvl="1" indent="-225425" algn="l" defTabSz="914400" rtl="0" eaLnBrk="1" fontAlgn="auto" latinLnBrk="0" hangingPunct="1">
              <a:lnSpc>
                <a:spcPct val="100000"/>
              </a:lnSpc>
              <a:spcBef>
                <a:spcPts val="0"/>
              </a:spcBef>
              <a:spcAft>
                <a:spcPts val="300"/>
              </a:spcAft>
              <a:buClr>
                <a:schemeClr val="tx1"/>
              </a:buClr>
              <a:buSzPct val="110000"/>
              <a:buFont typeface="Arial" panose="020B0604020202020204" pitchFamily="34" charset="0"/>
              <a:buChar char="•"/>
              <a:tabLst/>
              <a:defRPr/>
            </a:pPr>
            <a:r>
              <a:rPr kumimoji="0" lang="en-GB" sz="1200" b="0" i="0" u="none" strike="noStrike" kern="1200" cap="none" spc="0" normalizeH="0" baseline="0" noProof="0">
                <a:ln>
                  <a:noFill/>
                </a:ln>
                <a:solidFill>
                  <a:schemeClr val="tx2">
                    <a:lumMod val="10000"/>
                  </a:schemeClr>
                </a:solidFill>
                <a:effectLst/>
                <a:uLnTx/>
                <a:uFillTx/>
                <a:latin typeface="+mn-lt"/>
                <a:ea typeface="Arial Unicode MS" panose="020B0604020202020204" pitchFamily="34" charset="-128"/>
                <a:cs typeface="Arial" panose="020B0604020202020204" pitchFamily="34" charset="0"/>
              </a:rPr>
              <a:t>User testing strategies and feedback loop</a:t>
            </a:r>
          </a:p>
        </p:txBody>
      </p:sp>
      <p:sp>
        <p:nvSpPr>
          <p:cNvPr id="24" name="TextBox 23">
            <a:extLst>
              <a:ext uri="{FF2B5EF4-FFF2-40B4-BE49-F238E27FC236}">
                <a16:creationId xmlns:a16="http://schemas.microsoft.com/office/drawing/2014/main" id="{0211D1BD-7130-28EE-3657-622AB692CAE1}"/>
              </a:ext>
            </a:extLst>
          </p:cNvPr>
          <p:cNvSpPr txBox="1">
            <a:spLocks/>
          </p:cNvSpPr>
          <p:nvPr>
            <p:custDataLst>
              <p:tags r:id="rId4"/>
            </p:custDataLst>
          </p:nvPr>
        </p:nvSpPr>
        <p:spPr>
          <a:xfrm>
            <a:off x="7111923" y="4603686"/>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lang="en-US" sz="1200" kern="1200">
                <a:solidFill>
                  <a:schemeClr val="tx2">
                    <a:lumMod val="10000"/>
                  </a:schemeClr>
                </a:solidFill>
                <a:ea typeface="+mn-ea"/>
                <a:cs typeface="+mn-cs"/>
              </a:rPr>
              <a:t>UX/UI expert</a:t>
            </a:r>
            <a:endParaRPr kumimoji="0" lang="en-US" sz="1200" b="0" i="0" u="none" strike="noStrike" kern="1200" cap="none" spc="0" normalizeH="0" baseline="0" noProof="0">
              <a:ln>
                <a:noFill/>
              </a:ln>
              <a:solidFill>
                <a:schemeClr val="tx2">
                  <a:lumMod val="10000"/>
                </a:schemeClr>
              </a:solidFill>
              <a:effectLst/>
              <a:uLnTx/>
              <a:uFillTx/>
              <a:ea typeface="+mn-ea"/>
              <a:cs typeface="+mn-cs"/>
            </a:endParaRPr>
          </a:p>
        </p:txBody>
      </p:sp>
      <p:sp>
        <p:nvSpPr>
          <p:cNvPr id="25" name="Oval 24">
            <a:extLst>
              <a:ext uri="{FF2B5EF4-FFF2-40B4-BE49-F238E27FC236}">
                <a16:creationId xmlns:a16="http://schemas.microsoft.com/office/drawing/2014/main" id="{FF49315F-502A-802A-7A96-E2A9850E71FD}"/>
              </a:ext>
            </a:extLst>
          </p:cNvPr>
          <p:cNvSpPr/>
          <p:nvPr/>
        </p:nvSpPr>
        <p:spPr bwMode="gray">
          <a:xfrm>
            <a:off x="6348484" y="4569343"/>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tx2">
                  <a:lumMod val="10000"/>
                </a:schemeClr>
              </a:solidFill>
              <a:effectLst/>
              <a:uLnTx/>
              <a:uFillTx/>
              <a:ea typeface="+mn-ea"/>
              <a:cs typeface="Arial" panose="020B0604020202020204" pitchFamily="34" charset="0"/>
            </a:endParaRPr>
          </a:p>
        </p:txBody>
      </p:sp>
      <p:sp>
        <p:nvSpPr>
          <p:cNvPr id="27" name="Rectangle 26">
            <a:extLst>
              <a:ext uri="{FF2B5EF4-FFF2-40B4-BE49-F238E27FC236}">
                <a16:creationId xmlns:a16="http://schemas.microsoft.com/office/drawing/2014/main" id="{B68CC4F4-02B3-C064-C3CD-8B1C59C3279D}"/>
              </a:ext>
            </a:extLst>
          </p:cNvPr>
          <p:cNvSpPr>
            <a:spLocks/>
          </p:cNvSpPr>
          <p:nvPr/>
        </p:nvSpPr>
        <p:spPr>
          <a:xfrm>
            <a:off x="6673977" y="4572909"/>
            <a:ext cx="365805" cy="246221"/>
          </a:xfrm>
          <a:prstGeom prst="rect">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chemeClr val="bg1"/>
              </a:buClr>
              <a:buSzTx/>
              <a:buFontTx/>
              <a:buNone/>
              <a:tabLst/>
              <a:defRPr/>
            </a:pPr>
            <a:r>
              <a:rPr kumimoji="0" lang="en-US" sz="1200" b="0" i="0" u="none" strike="noStrike" kern="1200" cap="none" spc="0" normalizeH="0" baseline="0" noProof="0">
                <a:ln>
                  <a:noFill/>
                </a:ln>
                <a:solidFill>
                  <a:schemeClr val="bg1"/>
                </a:solidFill>
                <a:effectLst/>
                <a:uLnTx/>
                <a:uFillTx/>
                <a:ea typeface="+mn-ea"/>
                <a:cs typeface="Arial" panose="020B0604020202020204" pitchFamily="34" charset="0"/>
                <a:sym typeface="Arial" panose="020B0604020202020204" pitchFamily="34" charset="0"/>
              </a:rPr>
              <a:t>0.5</a:t>
            </a:r>
          </a:p>
        </p:txBody>
      </p:sp>
      <p:sp>
        <p:nvSpPr>
          <p:cNvPr id="28" name="TextBox 27">
            <a:extLst>
              <a:ext uri="{FF2B5EF4-FFF2-40B4-BE49-F238E27FC236}">
                <a16:creationId xmlns:a16="http://schemas.microsoft.com/office/drawing/2014/main" id="{5DFCA473-CEA5-600C-557D-F83ACA92AB8E}"/>
              </a:ext>
            </a:extLst>
          </p:cNvPr>
          <p:cNvSpPr txBox="1">
            <a:spLocks/>
          </p:cNvSpPr>
          <p:nvPr/>
        </p:nvSpPr>
        <p:spPr>
          <a:xfrm>
            <a:off x="6306455" y="6043198"/>
            <a:ext cx="2399889" cy="5539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chemeClr val="tx2">
                    <a:lumMod val="10000"/>
                  </a:schemeClr>
                </a:solidFill>
                <a:effectLst/>
                <a:uLnTx/>
                <a:uFillTx/>
                <a:latin typeface="+mn-lt"/>
                <a:ea typeface="+mn-ea"/>
                <a:cs typeface="Arial" panose="020B0604020202020204" pitchFamily="34" charset="0"/>
              </a:rPr>
              <a:t>Optional resource needs based </a:t>
            </a:r>
            <a:br>
              <a:rPr kumimoji="0" lang="en-US" sz="1200" u="none" strike="noStrike" kern="1200" cap="none" spc="0" normalizeH="0" baseline="0" noProof="0">
                <a:ln>
                  <a:noFill/>
                </a:ln>
                <a:solidFill>
                  <a:schemeClr val="tx2">
                    <a:lumMod val="10000"/>
                  </a:schemeClr>
                </a:solidFill>
                <a:effectLst/>
                <a:uLnTx/>
                <a:uFillTx/>
                <a:latin typeface="+mn-lt"/>
                <a:ea typeface="+mn-ea"/>
                <a:cs typeface="Arial" panose="020B0604020202020204" pitchFamily="34" charset="0"/>
              </a:rPr>
            </a:br>
            <a:r>
              <a:rPr kumimoji="0" lang="en-US" sz="1200" u="none" strike="noStrike" kern="1200" cap="none" spc="0" normalizeH="0" baseline="0" noProof="0">
                <a:ln>
                  <a:noFill/>
                </a:ln>
                <a:solidFill>
                  <a:schemeClr val="tx2">
                    <a:lumMod val="10000"/>
                  </a:schemeClr>
                </a:solidFill>
                <a:effectLst/>
                <a:uLnTx/>
                <a:uFillTx/>
                <a:latin typeface="+mn-lt"/>
                <a:ea typeface="+mn-ea"/>
                <a:cs typeface="Arial" panose="020B0604020202020204" pitchFamily="34" charset="0"/>
              </a:rPr>
              <a:t>on scaling ambitions and level of resource provided by partners</a:t>
            </a:r>
          </a:p>
        </p:txBody>
      </p:sp>
      <p:sp>
        <p:nvSpPr>
          <p:cNvPr id="29" name="TextBox 28">
            <a:extLst>
              <a:ext uri="{FF2B5EF4-FFF2-40B4-BE49-F238E27FC236}">
                <a16:creationId xmlns:a16="http://schemas.microsoft.com/office/drawing/2014/main" id="{D15D763A-DCA0-7F90-46FD-90246BADD8CF}"/>
              </a:ext>
            </a:extLst>
          </p:cNvPr>
          <p:cNvSpPr txBox="1">
            <a:spLocks/>
          </p:cNvSpPr>
          <p:nvPr/>
        </p:nvSpPr>
        <p:spPr>
          <a:xfrm>
            <a:off x="9048678" y="5518263"/>
            <a:ext cx="2495322" cy="77713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28600" marR="0" lvl="1" indent="-225425" algn="l" defTabSz="914400" rtl="0" eaLnBrk="1" fontAlgn="auto" latinLnBrk="0" hangingPunct="1">
              <a:lnSpc>
                <a:spcPct val="100000"/>
              </a:lnSpc>
              <a:spcBef>
                <a:spcPts val="0"/>
              </a:spcBef>
              <a:spcAft>
                <a:spcPts val="300"/>
              </a:spcAft>
              <a:buClr>
                <a:schemeClr val="tx1"/>
              </a:buClr>
              <a:buSzPct val="110000"/>
              <a:buFont typeface="Arial" panose="020B0604020202020204" pitchFamily="34" charset="0"/>
              <a:buChar char="•"/>
              <a:tabLst/>
              <a:defRPr/>
            </a:pPr>
            <a:r>
              <a:rPr kumimoji="0" lang="en-GB" sz="1200" b="0" i="0" u="none" strike="noStrike" kern="1200" cap="none" spc="0" normalizeH="0" baseline="0" noProof="0">
                <a:ln>
                  <a:noFill/>
                </a:ln>
                <a:solidFill>
                  <a:schemeClr val="tx2">
                    <a:lumMod val="10000"/>
                  </a:schemeClr>
                </a:solidFill>
                <a:effectLst/>
                <a:uLnTx/>
                <a:uFillTx/>
                <a:latin typeface="+mn-lt"/>
                <a:ea typeface="Arial Unicode MS" panose="020B0604020202020204" pitchFamily="34" charset="-128"/>
                <a:cs typeface="Arial" panose="020B0604020202020204" pitchFamily="34" charset="0"/>
              </a:rPr>
              <a:t>Coordinate collaborative development processes </a:t>
            </a:r>
          </a:p>
          <a:p>
            <a:pPr marL="228600" marR="0" lvl="1" indent="-225425" algn="l" defTabSz="914400" rtl="0" eaLnBrk="1" fontAlgn="auto" latinLnBrk="0" hangingPunct="1">
              <a:lnSpc>
                <a:spcPct val="100000"/>
              </a:lnSpc>
              <a:spcBef>
                <a:spcPts val="0"/>
              </a:spcBef>
              <a:spcAft>
                <a:spcPts val="300"/>
              </a:spcAft>
              <a:buClr>
                <a:schemeClr val="tx1"/>
              </a:buClr>
              <a:buSzPct val="110000"/>
              <a:buFont typeface="Arial" panose="020B0604020202020204" pitchFamily="34" charset="0"/>
              <a:buChar char="•"/>
              <a:tabLst/>
              <a:defRPr/>
            </a:pPr>
            <a:r>
              <a:rPr kumimoji="0" lang="en-GB" sz="1200" b="0" i="0" u="none" strike="noStrike" kern="1200" cap="none" spc="0" normalizeH="0" baseline="0" noProof="0">
                <a:ln>
                  <a:noFill/>
                </a:ln>
                <a:solidFill>
                  <a:schemeClr val="tx2">
                    <a:lumMod val="10000"/>
                  </a:schemeClr>
                </a:solidFill>
                <a:effectLst/>
                <a:uLnTx/>
                <a:uFillTx/>
                <a:latin typeface="+mn-lt"/>
                <a:ea typeface="Arial Unicode MS" panose="020B0604020202020204" pitchFamily="34" charset="-128"/>
                <a:cs typeface="Arial" panose="020B0604020202020204" pitchFamily="34" charset="0"/>
              </a:rPr>
              <a:t>Define technology and product specifications</a:t>
            </a:r>
          </a:p>
        </p:txBody>
      </p:sp>
      <p:sp>
        <p:nvSpPr>
          <p:cNvPr id="30" name="TextBox 29">
            <a:extLst>
              <a:ext uri="{FF2B5EF4-FFF2-40B4-BE49-F238E27FC236}">
                <a16:creationId xmlns:a16="http://schemas.microsoft.com/office/drawing/2014/main" id="{5213E060-B1FD-D91F-80F0-95D3F949EC66}"/>
              </a:ext>
            </a:extLst>
          </p:cNvPr>
          <p:cNvSpPr txBox="1">
            <a:spLocks/>
          </p:cNvSpPr>
          <p:nvPr>
            <p:custDataLst>
              <p:tags r:id="rId5"/>
            </p:custDataLst>
          </p:nvPr>
        </p:nvSpPr>
        <p:spPr>
          <a:xfrm>
            <a:off x="7111923" y="5518263"/>
            <a:ext cx="160535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chemeClr val="tx2">
                    <a:lumMod val="10000"/>
                  </a:schemeClr>
                </a:solidFill>
                <a:effectLst/>
                <a:uLnTx/>
                <a:uFillTx/>
                <a:ea typeface="+mn-ea"/>
                <a:cs typeface="+mn-cs"/>
              </a:rPr>
              <a:t>Scrum master</a:t>
            </a:r>
          </a:p>
        </p:txBody>
      </p:sp>
      <p:sp>
        <p:nvSpPr>
          <p:cNvPr id="31" name="Oval 30">
            <a:extLst>
              <a:ext uri="{FF2B5EF4-FFF2-40B4-BE49-F238E27FC236}">
                <a16:creationId xmlns:a16="http://schemas.microsoft.com/office/drawing/2014/main" id="{2D3E6387-1967-055C-C6E7-508F193E076F}"/>
              </a:ext>
            </a:extLst>
          </p:cNvPr>
          <p:cNvSpPr/>
          <p:nvPr/>
        </p:nvSpPr>
        <p:spPr bwMode="gray">
          <a:xfrm>
            <a:off x="6348484" y="5483920"/>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tx2">
                  <a:lumMod val="10000"/>
                </a:schemeClr>
              </a:solidFill>
              <a:effectLst/>
              <a:uLnTx/>
              <a:uFillTx/>
              <a:ea typeface="+mn-ea"/>
              <a:cs typeface="Arial" panose="020B0604020202020204" pitchFamily="34" charset="0"/>
            </a:endParaRPr>
          </a:p>
        </p:txBody>
      </p:sp>
      <p:sp>
        <p:nvSpPr>
          <p:cNvPr id="33" name="Rectangle 32">
            <a:extLst>
              <a:ext uri="{FF2B5EF4-FFF2-40B4-BE49-F238E27FC236}">
                <a16:creationId xmlns:a16="http://schemas.microsoft.com/office/drawing/2014/main" id="{34430C45-3836-1450-7F22-F348E1A3101C}"/>
              </a:ext>
            </a:extLst>
          </p:cNvPr>
          <p:cNvSpPr>
            <a:spLocks/>
          </p:cNvSpPr>
          <p:nvPr/>
        </p:nvSpPr>
        <p:spPr>
          <a:xfrm>
            <a:off x="6673977" y="5487486"/>
            <a:ext cx="365805" cy="246221"/>
          </a:xfrm>
          <a:prstGeom prst="rect">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chemeClr val="bg1"/>
              </a:buClr>
              <a:buSzTx/>
              <a:buFontTx/>
              <a:buNone/>
              <a:tabLst/>
              <a:defRPr/>
            </a:pPr>
            <a:r>
              <a:rPr kumimoji="0" lang="en-US" sz="1200" b="0" i="0" u="none" strike="noStrike" kern="1200" cap="none" spc="0" normalizeH="0" baseline="0" noProof="0">
                <a:ln>
                  <a:noFill/>
                </a:ln>
                <a:solidFill>
                  <a:schemeClr val="bg1"/>
                </a:solidFill>
                <a:effectLst/>
                <a:uLnTx/>
                <a:uFillTx/>
                <a:ea typeface="+mn-ea"/>
                <a:cs typeface="Arial" panose="020B0604020202020204" pitchFamily="34" charset="0"/>
                <a:sym typeface="Arial" panose="020B0604020202020204" pitchFamily="34" charset="0"/>
              </a:rPr>
              <a:t>0.5</a:t>
            </a:r>
          </a:p>
        </p:txBody>
      </p:sp>
      <p:sp>
        <p:nvSpPr>
          <p:cNvPr id="34" name="TextBox 33">
            <a:extLst>
              <a:ext uri="{FF2B5EF4-FFF2-40B4-BE49-F238E27FC236}">
                <a16:creationId xmlns:a16="http://schemas.microsoft.com/office/drawing/2014/main" id="{CA2D4520-4C2C-C2AA-48B6-D87B7DC09F8D}"/>
              </a:ext>
            </a:extLst>
          </p:cNvPr>
          <p:cNvSpPr txBox="1">
            <a:spLocks/>
          </p:cNvSpPr>
          <p:nvPr/>
        </p:nvSpPr>
        <p:spPr>
          <a:xfrm>
            <a:off x="6192742" y="1849263"/>
            <a:ext cx="1948654" cy="184666"/>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chemeClr val="tx2">
                    <a:lumMod val="10000"/>
                  </a:schemeClr>
                </a:solidFill>
                <a:effectLst/>
                <a:uLnTx/>
                <a:uFillTx/>
                <a:latin typeface="+mn-lt"/>
                <a:ea typeface="+mn-ea"/>
                <a:cs typeface="Arial" panose="020B0604020202020204" pitchFamily="34" charset="0"/>
              </a:rPr>
              <a:t>Optional (technical)</a:t>
            </a:r>
          </a:p>
        </p:txBody>
      </p:sp>
      <p:sp>
        <p:nvSpPr>
          <p:cNvPr id="35" name="Rectangle 34">
            <a:extLst>
              <a:ext uri="{FF2B5EF4-FFF2-40B4-BE49-F238E27FC236}">
                <a16:creationId xmlns:a16="http://schemas.microsoft.com/office/drawing/2014/main" id="{AB36D585-08C8-2BC7-5F39-14238253F9A7}"/>
              </a:ext>
            </a:extLst>
          </p:cNvPr>
          <p:cNvSpPr>
            <a:spLocks/>
          </p:cNvSpPr>
          <p:nvPr/>
        </p:nvSpPr>
        <p:spPr>
          <a:xfrm>
            <a:off x="1079207" y="5132939"/>
            <a:ext cx="365805" cy="246221"/>
          </a:xfrm>
          <a:prstGeom prst="rect">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chemeClr val="bg1"/>
              </a:buClr>
              <a:buSzTx/>
              <a:buFontTx/>
              <a:buNone/>
              <a:tabLst/>
              <a:defRPr/>
            </a:pPr>
            <a:r>
              <a:rPr kumimoji="0" lang="en-US" sz="1200" b="0" i="0" u="none" strike="noStrike" kern="1200" cap="none" spc="0" normalizeH="0" baseline="0" noProof="0">
                <a:ln>
                  <a:noFill/>
                </a:ln>
                <a:solidFill>
                  <a:schemeClr val="bg1"/>
                </a:solidFill>
                <a:effectLst/>
                <a:uLnTx/>
                <a:uFillTx/>
                <a:ea typeface="+mn-ea"/>
                <a:cs typeface="Arial" panose="020B0604020202020204" pitchFamily="34" charset="0"/>
                <a:sym typeface="Arial" panose="020B0604020202020204" pitchFamily="34" charset="0"/>
              </a:rPr>
              <a:t>0.5</a:t>
            </a:r>
          </a:p>
        </p:txBody>
      </p:sp>
      <p:sp>
        <p:nvSpPr>
          <p:cNvPr id="36" name="Oval 35">
            <a:extLst>
              <a:ext uri="{FF2B5EF4-FFF2-40B4-BE49-F238E27FC236}">
                <a16:creationId xmlns:a16="http://schemas.microsoft.com/office/drawing/2014/main" id="{FB0E3FCB-E6B4-1BA1-250D-898E129379C4}"/>
              </a:ext>
            </a:extLst>
          </p:cNvPr>
          <p:cNvSpPr/>
          <p:nvPr/>
        </p:nvSpPr>
        <p:spPr bwMode="gray">
          <a:xfrm>
            <a:off x="743326" y="5129373"/>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tx2">
                  <a:lumMod val="10000"/>
                </a:schemeClr>
              </a:solidFill>
              <a:effectLst/>
              <a:uLnTx/>
              <a:uFillTx/>
              <a:ea typeface="+mn-ea"/>
              <a:cs typeface="Arial" panose="020B0604020202020204" pitchFamily="34" charset="0"/>
            </a:endParaRPr>
          </a:p>
        </p:txBody>
      </p:sp>
      <p:sp>
        <p:nvSpPr>
          <p:cNvPr id="38" name="TextBox 37">
            <a:extLst>
              <a:ext uri="{FF2B5EF4-FFF2-40B4-BE49-F238E27FC236}">
                <a16:creationId xmlns:a16="http://schemas.microsoft.com/office/drawing/2014/main" id="{AF870719-096A-1A1D-2832-0C3C8D3CA619}"/>
              </a:ext>
            </a:extLst>
          </p:cNvPr>
          <p:cNvSpPr txBox="1">
            <a:spLocks/>
          </p:cNvSpPr>
          <p:nvPr>
            <p:custDataLst>
              <p:tags r:id="rId6"/>
            </p:custDataLst>
          </p:nvPr>
        </p:nvSpPr>
        <p:spPr>
          <a:xfrm>
            <a:off x="1506765" y="5163716"/>
            <a:ext cx="1721797" cy="184666"/>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chemeClr val="tx2">
                    <a:lumMod val="10000"/>
                  </a:schemeClr>
                </a:solidFill>
                <a:effectLst/>
                <a:uLnTx/>
                <a:uFillTx/>
                <a:ea typeface="+mn-ea"/>
                <a:cs typeface="+mn-cs"/>
              </a:rPr>
              <a:t>Legal expert</a:t>
            </a:r>
          </a:p>
        </p:txBody>
      </p:sp>
      <p:sp>
        <p:nvSpPr>
          <p:cNvPr id="39" name="TextBox 38">
            <a:extLst>
              <a:ext uri="{FF2B5EF4-FFF2-40B4-BE49-F238E27FC236}">
                <a16:creationId xmlns:a16="http://schemas.microsoft.com/office/drawing/2014/main" id="{BE6E583C-40C5-36C6-4D27-4F63ADF76D51}"/>
              </a:ext>
            </a:extLst>
          </p:cNvPr>
          <p:cNvSpPr txBox="1">
            <a:spLocks/>
          </p:cNvSpPr>
          <p:nvPr/>
        </p:nvSpPr>
        <p:spPr>
          <a:xfrm>
            <a:off x="3447440" y="5071383"/>
            <a:ext cx="2495322" cy="36933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kumimoji="0" lang="en-US" sz="1200" b="0" i="0" u="none" strike="noStrike" kern="1200" cap="none" spc="-20" normalizeH="0" baseline="0" noProof="0">
                <a:ln>
                  <a:noFill/>
                </a:ln>
                <a:solidFill>
                  <a:schemeClr val="tx2">
                    <a:lumMod val="10000"/>
                  </a:schemeClr>
                </a:solidFill>
                <a:effectLst/>
                <a:uLnTx/>
                <a:uFillTx/>
                <a:latin typeface="+mn-lt"/>
                <a:ea typeface="+mn-ea"/>
                <a:cs typeface="Arial" panose="020B0604020202020204" pitchFamily="34" charset="0"/>
              </a:rPr>
              <a:t>Inputs on potential </a:t>
            </a:r>
            <a:r>
              <a:rPr kumimoji="0" lang="en-US" sz="1200" b="0" i="0" u="none" strike="noStrike" kern="1200" cap="none" spc="-20" normalizeH="0" baseline="0" noProof="0" err="1">
                <a:ln>
                  <a:noFill/>
                </a:ln>
                <a:solidFill>
                  <a:schemeClr val="tx2">
                    <a:lumMod val="10000"/>
                  </a:schemeClr>
                </a:solidFill>
                <a:effectLst/>
                <a:uLnTx/>
                <a:uFillTx/>
                <a:latin typeface="+mn-lt"/>
                <a:ea typeface="+mn-ea"/>
                <a:cs typeface="Arial" panose="020B0604020202020204" pitchFamily="34" charset="0"/>
              </a:rPr>
              <a:t>lega</a:t>
            </a:r>
            <a:r>
              <a:rPr lang="en-US" sz="1200" kern="1200" spc="-20">
                <a:solidFill>
                  <a:schemeClr val="tx2">
                    <a:lumMod val="10000"/>
                  </a:schemeClr>
                </a:solidFill>
                <a:latin typeface="+mn-lt"/>
                <a:ea typeface="+mn-ea"/>
              </a:rPr>
              <a:t>l/</a:t>
            </a:r>
            <a:r>
              <a:rPr kumimoji="0" lang="en-US" sz="1200" b="0" i="0" u="none" strike="noStrike" kern="1200" cap="none" spc="-20" normalizeH="0" baseline="0" noProof="0">
                <a:ln>
                  <a:noFill/>
                </a:ln>
                <a:solidFill>
                  <a:schemeClr val="tx2">
                    <a:lumMod val="10000"/>
                  </a:schemeClr>
                </a:solidFill>
                <a:effectLst/>
                <a:uLnTx/>
                <a:uFillTx/>
                <a:latin typeface="+mn-lt"/>
                <a:ea typeface="+mn-ea"/>
                <a:cs typeface="Arial" panose="020B0604020202020204" pitchFamily="34" charset="0"/>
              </a:rPr>
              <a:t>compliance issues for solutions across markets</a:t>
            </a:r>
          </a:p>
        </p:txBody>
      </p:sp>
      <p:sp>
        <p:nvSpPr>
          <p:cNvPr id="40" name="Oval 39">
            <a:extLst>
              <a:ext uri="{FF2B5EF4-FFF2-40B4-BE49-F238E27FC236}">
                <a16:creationId xmlns:a16="http://schemas.microsoft.com/office/drawing/2014/main" id="{191BBDCF-1555-893C-5EDB-1FD2AA2F50A7}"/>
              </a:ext>
            </a:extLst>
          </p:cNvPr>
          <p:cNvSpPr/>
          <p:nvPr/>
        </p:nvSpPr>
        <p:spPr bwMode="gray">
          <a:xfrm>
            <a:off x="743326" y="2091918"/>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tx2">
                  <a:lumMod val="10000"/>
                </a:schemeClr>
              </a:solidFill>
              <a:effectLst/>
              <a:uLnTx/>
              <a:uFillTx/>
              <a:ea typeface="+mn-ea"/>
              <a:cs typeface="Arial" panose="020B0604020202020204" pitchFamily="34" charset="0"/>
            </a:endParaRPr>
          </a:p>
        </p:txBody>
      </p:sp>
      <p:sp>
        <p:nvSpPr>
          <p:cNvPr id="41" name="TextBox 40">
            <a:extLst>
              <a:ext uri="{FF2B5EF4-FFF2-40B4-BE49-F238E27FC236}">
                <a16:creationId xmlns:a16="http://schemas.microsoft.com/office/drawing/2014/main" id="{B900B2C1-6A47-F4DA-82FA-1148761932E8}"/>
              </a:ext>
            </a:extLst>
          </p:cNvPr>
          <p:cNvSpPr txBox="1">
            <a:spLocks/>
          </p:cNvSpPr>
          <p:nvPr>
            <p:custDataLst>
              <p:tags r:id="rId7"/>
            </p:custDataLst>
          </p:nvPr>
        </p:nvSpPr>
        <p:spPr>
          <a:xfrm>
            <a:off x="1529557" y="2126261"/>
            <a:ext cx="1721797"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chemeClr val="tx2">
                    <a:lumMod val="10000"/>
                  </a:schemeClr>
                </a:solidFill>
                <a:effectLst/>
                <a:uLnTx/>
                <a:uFillTx/>
                <a:ea typeface="+mn-ea"/>
                <a:cs typeface="+mn-cs"/>
              </a:rPr>
              <a:t>Data Engineer</a:t>
            </a:r>
          </a:p>
        </p:txBody>
      </p:sp>
      <p:sp>
        <p:nvSpPr>
          <p:cNvPr id="43" name="Rectangle 42">
            <a:extLst>
              <a:ext uri="{FF2B5EF4-FFF2-40B4-BE49-F238E27FC236}">
                <a16:creationId xmlns:a16="http://schemas.microsoft.com/office/drawing/2014/main" id="{1744F43C-07EA-22D7-211D-F149BF8EDF24}"/>
              </a:ext>
            </a:extLst>
          </p:cNvPr>
          <p:cNvSpPr>
            <a:spLocks/>
          </p:cNvSpPr>
          <p:nvPr/>
        </p:nvSpPr>
        <p:spPr>
          <a:xfrm>
            <a:off x="1079207" y="2095484"/>
            <a:ext cx="365805" cy="246221"/>
          </a:xfrm>
          <a:prstGeom prst="rect">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chemeClr val="bg1"/>
              </a:buClr>
              <a:buSzTx/>
              <a:buFontTx/>
              <a:buNone/>
              <a:tabLst/>
              <a:defRPr/>
            </a:pPr>
            <a:r>
              <a:rPr kumimoji="0" lang="en-US" sz="1200" b="0" i="0" u="none" strike="noStrike" kern="1200" cap="none" spc="0" normalizeH="0" baseline="0" noProof="0">
                <a:ln>
                  <a:noFill/>
                </a:ln>
                <a:solidFill>
                  <a:schemeClr val="bg1"/>
                </a:solidFill>
                <a:effectLst/>
                <a:uLnTx/>
                <a:uFillTx/>
                <a:ea typeface="+mn-ea"/>
                <a:cs typeface="Arial" panose="020B0604020202020204" pitchFamily="34" charset="0"/>
                <a:sym typeface="Arial" panose="020B0604020202020204" pitchFamily="34" charset="0"/>
              </a:rPr>
              <a:t>0.5</a:t>
            </a:r>
          </a:p>
        </p:txBody>
      </p:sp>
      <p:sp>
        <p:nvSpPr>
          <p:cNvPr id="44" name="TextBox 43">
            <a:extLst>
              <a:ext uri="{FF2B5EF4-FFF2-40B4-BE49-F238E27FC236}">
                <a16:creationId xmlns:a16="http://schemas.microsoft.com/office/drawing/2014/main" id="{4FF91EE0-39FD-D4FC-5A97-C106FF91FBB8}"/>
              </a:ext>
            </a:extLst>
          </p:cNvPr>
          <p:cNvSpPr txBox="1">
            <a:spLocks/>
          </p:cNvSpPr>
          <p:nvPr/>
        </p:nvSpPr>
        <p:spPr>
          <a:xfrm>
            <a:off x="3447440" y="2126261"/>
            <a:ext cx="2495322" cy="5539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kumimoji="0" lang="en-US" sz="1200" b="0" i="0" u="none" strike="noStrike" kern="1200" cap="none" spc="-20" normalizeH="0" baseline="0" noProof="0">
                <a:ln>
                  <a:noFill/>
                </a:ln>
                <a:solidFill>
                  <a:schemeClr val="tx2">
                    <a:lumMod val="10000"/>
                  </a:schemeClr>
                </a:solidFill>
                <a:effectLst/>
                <a:uLnTx/>
                <a:uFillTx/>
                <a:latin typeface="+mn-lt"/>
                <a:ea typeface="+mn-ea"/>
                <a:cs typeface="Arial" panose="020B0604020202020204" pitchFamily="34" charset="0"/>
              </a:rPr>
              <a:t>Supports performance manager to set up the right data pipelines and access for performance analyses</a:t>
            </a:r>
          </a:p>
        </p:txBody>
      </p:sp>
      <p:sp>
        <p:nvSpPr>
          <p:cNvPr id="45" name="TextBox 44">
            <a:extLst>
              <a:ext uri="{FF2B5EF4-FFF2-40B4-BE49-F238E27FC236}">
                <a16:creationId xmlns:a16="http://schemas.microsoft.com/office/drawing/2014/main" id="{47A3A648-F50A-36F8-21A5-B239C31E60B3}"/>
              </a:ext>
            </a:extLst>
          </p:cNvPr>
          <p:cNvSpPr txBox="1">
            <a:spLocks/>
          </p:cNvSpPr>
          <p:nvPr>
            <p:custDataLst>
              <p:tags r:id="rId8"/>
            </p:custDataLst>
          </p:nvPr>
        </p:nvSpPr>
        <p:spPr>
          <a:xfrm>
            <a:off x="1497022" y="3302706"/>
            <a:ext cx="1721797" cy="3693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pitchFamily="34" charset="0"/>
                <a:ea typeface="+mn-ea"/>
                <a:cs typeface="Arial" panose="020B0604020202020204" pitchFamily="34" charset="0"/>
              </a:rPr>
              <a:t>Customer research expert</a:t>
            </a:r>
          </a:p>
        </p:txBody>
      </p:sp>
      <p:sp>
        <p:nvSpPr>
          <p:cNvPr id="46" name="Rectangle 45">
            <a:extLst>
              <a:ext uri="{FF2B5EF4-FFF2-40B4-BE49-F238E27FC236}">
                <a16:creationId xmlns:a16="http://schemas.microsoft.com/office/drawing/2014/main" id="{EDD580E4-ABF5-8CC3-E7A4-3567C37EF247}"/>
              </a:ext>
            </a:extLst>
          </p:cNvPr>
          <p:cNvSpPr>
            <a:spLocks/>
          </p:cNvSpPr>
          <p:nvPr/>
        </p:nvSpPr>
        <p:spPr>
          <a:xfrm>
            <a:off x="1079207" y="3368179"/>
            <a:ext cx="365805" cy="246221"/>
          </a:xfrm>
          <a:prstGeom prst="rect">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chemeClr val="bg1"/>
              </a:buClr>
              <a:buSzTx/>
              <a:buFontTx/>
              <a:buNone/>
              <a:tabLst/>
              <a:defRPr/>
            </a:pPr>
            <a:r>
              <a:rPr kumimoji="0" lang="en-US" sz="1200" b="0" i="0" u="none" strike="noStrike" kern="1200" cap="none" spc="0" normalizeH="0" baseline="0" noProof="0">
                <a:ln>
                  <a:noFill/>
                </a:ln>
                <a:solidFill>
                  <a:schemeClr val="bg1"/>
                </a:solidFill>
                <a:effectLst/>
                <a:uLnTx/>
                <a:uFillTx/>
                <a:ea typeface="+mn-ea"/>
                <a:cs typeface="Arial" panose="020B0604020202020204" pitchFamily="34" charset="0"/>
                <a:sym typeface="Arial" panose="020B0604020202020204" pitchFamily="34" charset="0"/>
              </a:rPr>
              <a:t>1</a:t>
            </a:r>
          </a:p>
        </p:txBody>
      </p:sp>
      <p:sp>
        <p:nvSpPr>
          <p:cNvPr id="47" name="Oval 46">
            <a:extLst>
              <a:ext uri="{FF2B5EF4-FFF2-40B4-BE49-F238E27FC236}">
                <a16:creationId xmlns:a16="http://schemas.microsoft.com/office/drawing/2014/main" id="{2E362240-5779-C844-6852-5D1D9FF89C5C}"/>
              </a:ext>
            </a:extLst>
          </p:cNvPr>
          <p:cNvSpPr/>
          <p:nvPr/>
        </p:nvSpPr>
        <p:spPr>
          <a:xfrm>
            <a:off x="743326" y="3364613"/>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chemeClr val="tx2">
                  <a:lumMod val="10000"/>
                </a:schemeClr>
              </a:solidFill>
              <a:effectLst/>
              <a:uLnTx/>
              <a:uFillTx/>
              <a:ea typeface="+mn-ea"/>
              <a:cs typeface="+mn-cs"/>
            </a:endParaRPr>
          </a:p>
        </p:txBody>
      </p:sp>
      <p:sp>
        <p:nvSpPr>
          <p:cNvPr id="49" name="TextBox 48">
            <a:extLst>
              <a:ext uri="{FF2B5EF4-FFF2-40B4-BE49-F238E27FC236}">
                <a16:creationId xmlns:a16="http://schemas.microsoft.com/office/drawing/2014/main" id="{B1E61E7E-CF72-58DB-6B8A-A452F940D2BE}"/>
              </a:ext>
            </a:extLst>
          </p:cNvPr>
          <p:cNvSpPr txBox="1">
            <a:spLocks/>
          </p:cNvSpPr>
          <p:nvPr/>
        </p:nvSpPr>
        <p:spPr>
          <a:xfrm>
            <a:off x="3447440" y="3302706"/>
            <a:ext cx="2495322" cy="5539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kumimoji="0" lang="en-US" sz="1200" b="0" i="0" u="none" strike="noStrike" kern="1200" cap="none" spc="-20" normalizeH="0" baseline="0" noProof="0">
                <a:ln>
                  <a:noFill/>
                </a:ln>
                <a:solidFill>
                  <a:schemeClr val="tx2">
                    <a:lumMod val="10000"/>
                  </a:schemeClr>
                </a:solidFill>
                <a:effectLst/>
                <a:uLnTx/>
                <a:uFillTx/>
                <a:latin typeface="+mn-lt"/>
                <a:ea typeface="+mn-ea"/>
                <a:cs typeface="Arial" panose="020B0604020202020204" pitchFamily="34" charset="0"/>
              </a:rPr>
              <a:t>Supports product manager on UI/UX topics e.g. wireframing, UX best practices</a:t>
            </a:r>
          </a:p>
        </p:txBody>
      </p:sp>
      <p:sp>
        <p:nvSpPr>
          <p:cNvPr id="50" name="TextBox 49">
            <a:extLst>
              <a:ext uri="{FF2B5EF4-FFF2-40B4-BE49-F238E27FC236}">
                <a16:creationId xmlns:a16="http://schemas.microsoft.com/office/drawing/2014/main" id="{DEEC3295-AEB5-C2C6-0C0D-1234EE87D1EC}"/>
              </a:ext>
            </a:extLst>
          </p:cNvPr>
          <p:cNvSpPr txBox="1">
            <a:spLocks/>
          </p:cNvSpPr>
          <p:nvPr>
            <p:custDataLst>
              <p:tags r:id="rId9"/>
            </p:custDataLst>
          </p:nvPr>
        </p:nvSpPr>
        <p:spPr>
          <a:xfrm>
            <a:off x="1506765" y="4075476"/>
            <a:ext cx="1721797" cy="3693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200" b="0" i="0" u="none" strike="noStrike" kern="1200" cap="none" spc="0" normalizeH="0" baseline="0" noProof="0">
                <a:ln>
                  <a:noFill/>
                </a:ln>
                <a:solidFill>
                  <a:schemeClr val="tx2">
                    <a:lumMod val="10000"/>
                  </a:schemeClr>
                </a:solidFill>
                <a:effectLst/>
                <a:uLnTx/>
                <a:uFillTx/>
                <a:ea typeface="+mn-ea"/>
                <a:cs typeface="+mn-cs"/>
              </a:rPr>
              <a:t>Technology delivery expert</a:t>
            </a:r>
          </a:p>
        </p:txBody>
      </p:sp>
      <p:sp>
        <p:nvSpPr>
          <p:cNvPr id="51" name="Oval 50">
            <a:extLst>
              <a:ext uri="{FF2B5EF4-FFF2-40B4-BE49-F238E27FC236}">
                <a16:creationId xmlns:a16="http://schemas.microsoft.com/office/drawing/2014/main" id="{8CC81051-2DA9-8AD1-4C85-83905DEC1DB8}"/>
              </a:ext>
            </a:extLst>
          </p:cNvPr>
          <p:cNvSpPr/>
          <p:nvPr/>
        </p:nvSpPr>
        <p:spPr bwMode="gray">
          <a:xfrm>
            <a:off x="743326" y="4133466"/>
            <a:ext cx="253353" cy="253353"/>
          </a:xfrm>
          <a:prstGeom prst="ellipse">
            <a:avLst/>
          </a:prstGeom>
          <a:solidFill>
            <a:schemeClr val="accent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tx2">
                  <a:lumMod val="10000"/>
                </a:schemeClr>
              </a:solidFill>
              <a:effectLst/>
              <a:uLnTx/>
              <a:uFillTx/>
              <a:ea typeface="+mn-ea"/>
              <a:cs typeface="Arial" panose="020B0604020202020204" pitchFamily="34" charset="0"/>
            </a:endParaRPr>
          </a:p>
        </p:txBody>
      </p:sp>
      <p:sp>
        <p:nvSpPr>
          <p:cNvPr id="53" name="Rectangle 52">
            <a:extLst>
              <a:ext uri="{FF2B5EF4-FFF2-40B4-BE49-F238E27FC236}">
                <a16:creationId xmlns:a16="http://schemas.microsoft.com/office/drawing/2014/main" id="{B9413584-BDD5-2FF6-B7DF-8A9B417F77D8}"/>
              </a:ext>
            </a:extLst>
          </p:cNvPr>
          <p:cNvSpPr>
            <a:spLocks/>
          </p:cNvSpPr>
          <p:nvPr/>
        </p:nvSpPr>
        <p:spPr>
          <a:xfrm>
            <a:off x="1079207" y="4137032"/>
            <a:ext cx="365805" cy="246221"/>
          </a:xfrm>
          <a:prstGeom prst="rect">
            <a:avLst/>
          </a:prstGeom>
          <a:solidFill>
            <a:schemeClr val="accent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chemeClr val="bg1"/>
              </a:buClr>
              <a:buSzTx/>
              <a:buFontTx/>
              <a:buNone/>
              <a:tabLst/>
              <a:defRPr/>
            </a:pPr>
            <a:r>
              <a:rPr kumimoji="0" lang="en-US" sz="1200" b="0" i="0" u="none" strike="noStrike" kern="1200" cap="none" spc="0" normalizeH="0" baseline="0" noProof="0">
                <a:ln>
                  <a:noFill/>
                </a:ln>
                <a:solidFill>
                  <a:schemeClr val="bg1"/>
                </a:solidFill>
                <a:effectLst/>
                <a:uLnTx/>
                <a:uFillTx/>
                <a:ea typeface="+mn-ea"/>
                <a:cs typeface="Arial" panose="020B0604020202020204" pitchFamily="34" charset="0"/>
                <a:sym typeface="Arial" panose="020B0604020202020204" pitchFamily="34" charset="0"/>
              </a:rPr>
              <a:t>1</a:t>
            </a:r>
          </a:p>
        </p:txBody>
      </p:sp>
      <p:sp>
        <p:nvSpPr>
          <p:cNvPr id="54" name="TextBox 53">
            <a:extLst>
              <a:ext uri="{FF2B5EF4-FFF2-40B4-BE49-F238E27FC236}">
                <a16:creationId xmlns:a16="http://schemas.microsoft.com/office/drawing/2014/main" id="{ABA133A5-9411-AD90-124E-580EA2F23CB6}"/>
              </a:ext>
            </a:extLst>
          </p:cNvPr>
          <p:cNvSpPr txBox="1">
            <a:spLocks/>
          </p:cNvSpPr>
          <p:nvPr/>
        </p:nvSpPr>
        <p:spPr>
          <a:xfrm>
            <a:off x="3447440" y="4075476"/>
            <a:ext cx="2495322" cy="77713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171450" marR="0" lvl="0" indent="-17145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kumimoji="0" lang="en-US" sz="1200" b="0" i="0" u="none" strike="noStrike" kern="1200" cap="none" spc="-20" normalizeH="0" baseline="0" noProof="0">
                <a:ln>
                  <a:noFill/>
                </a:ln>
                <a:solidFill>
                  <a:schemeClr val="tx2">
                    <a:lumMod val="10000"/>
                  </a:schemeClr>
                </a:solidFill>
                <a:effectLst/>
                <a:uLnTx/>
                <a:uFillTx/>
                <a:latin typeface="+mn-lt"/>
                <a:ea typeface="+mn-ea"/>
                <a:cs typeface="Arial" panose="020B0604020202020204" pitchFamily="34" charset="0"/>
              </a:rPr>
              <a:t>Supports Product manager on engineering/technical topics</a:t>
            </a:r>
          </a:p>
          <a:p>
            <a:pPr marL="171450" marR="0" lvl="0" indent="-17145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kumimoji="0" lang="en-US" sz="1200" b="0" i="0" u="none" strike="noStrike" kern="1200" cap="none" spc="-20" normalizeH="0" baseline="0" noProof="0">
                <a:ln>
                  <a:noFill/>
                </a:ln>
                <a:solidFill>
                  <a:schemeClr val="tx2">
                    <a:lumMod val="10000"/>
                  </a:schemeClr>
                </a:solidFill>
                <a:effectLst/>
                <a:uLnTx/>
                <a:uFillTx/>
                <a:latin typeface="+mn-lt"/>
                <a:ea typeface="+mn-ea"/>
                <a:cs typeface="Arial" panose="020B0604020202020204" pitchFamily="34" charset="0"/>
              </a:rPr>
              <a:t>Guarantees good technology and IT delivery practices</a:t>
            </a:r>
          </a:p>
        </p:txBody>
      </p:sp>
      <p:sp>
        <p:nvSpPr>
          <p:cNvPr id="55" name="TextBox 54">
            <a:extLst>
              <a:ext uri="{FF2B5EF4-FFF2-40B4-BE49-F238E27FC236}">
                <a16:creationId xmlns:a16="http://schemas.microsoft.com/office/drawing/2014/main" id="{B47C253A-DFD1-8A8F-DF6B-C41008CB17AE}"/>
              </a:ext>
            </a:extLst>
          </p:cNvPr>
          <p:cNvSpPr txBox="1">
            <a:spLocks/>
          </p:cNvSpPr>
          <p:nvPr/>
        </p:nvSpPr>
        <p:spPr>
          <a:xfrm>
            <a:off x="3447440" y="184926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chemeClr val="tx2">
                    <a:lumMod val="10000"/>
                  </a:schemeClr>
                </a:solidFill>
                <a:effectLst/>
                <a:uLnTx/>
                <a:uFillTx/>
                <a:latin typeface="+mn-lt"/>
                <a:ea typeface="+mn-ea"/>
                <a:cs typeface="Arial" panose="020B0604020202020204" pitchFamily="34" charset="0"/>
              </a:rPr>
              <a:t>Responsibilities</a:t>
            </a:r>
          </a:p>
        </p:txBody>
      </p:sp>
      <p:sp>
        <p:nvSpPr>
          <p:cNvPr id="56" name="TextBox 55">
            <a:extLst>
              <a:ext uri="{FF2B5EF4-FFF2-40B4-BE49-F238E27FC236}">
                <a16:creationId xmlns:a16="http://schemas.microsoft.com/office/drawing/2014/main" id="{D2CC662F-19F3-6B19-746E-93F5DB2821D7}"/>
              </a:ext>
            </a:extLst>
          </p:cNvPr>
          <p:cNvSpPr txBox="1">
            <a:spLocks/>
          </p:cNvSpPr>
          <p:nvPr/>
        </p:nvSpPr>
        <p:spPr>
          <a:xfrm>
            <a:off x="9048678" y="1849263"/>
            <a:ext cx="2495322"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chemeClr val="tx2">
                    <a:lumMod val="10000"/>
                  </a:schemeClr>
                </a:solidFill>
                <a:effectLst/>
                <a:uLnTx/>
                <a:uFillTx/>
                <a:latin typeface="+mn-lt"/>
                <a:ea typeface="+mn-ea"/>
                <a:cs typeface="Arial" panose="020B0604020202020204" pitchFamily="34" charset="0"/>
              </a:rPr>
              <a:t>Responsibilities</a:t>
            </a:r>
          </a:p>
        </p:txBody>
      </p:sp>
      <p:cxnSp>
        <p:nvCxnSpPr>
          <p:cNvPr id="57" name="LineBasicDefault 17">
            <a:extLst>
              <a:ext uri="{FF2B5EF4-FFF2-40B4-BE49-F238E27FC236}">
                <a16:creationId xmlns:a16="http://schemas.microsoft.com/office/drawing/2014/main" id="{504715C3-BF8C-8E2E-493A-AD7FAB4A16B0}"/>
              </a:ext>
            </a:extLst>
          </p:cNvPr>
          <p:cNvCxnSpPr>
            <a:cxnSpLocks/>
          </p:cNvCxnSpPr>
          <p:nvPr>
            <p:custDataLst>
              <p:tags r:id="rId10"/>
            </p:custDataLst>
          </p:nvPr>
        </p:nvCxnSpPr>
        <p:spPr>
          <a:xfrm>
            <a:off x="743326" y="3158977"/>
            <a:ext cx="5199436" cy="0"/>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LineBasicDefault 17">
            <a:extLst>
              <a:ext uri="{FF2B5EF4-FFF2-40B4-BE49-F238E27FC236}">
                <a16:creationId xmlns:a16="http://schemas.microsoft.com/office/drawing/2014/main" id="{27D70578-4370-94DB-C708-F03E40667DCF}"/>
              </a:ext>
            </a:extLst>
          </p:cNvPr>
          <p:cNvCxnSpPr>
            <a:cxnSpLocks/>
          </p:cNvCxnSpPr>
          <p:nvPr>
            <p:custDataLst>
              <p:tags r:id="rId11"/>
            </p:custDataLst>
          </p:nvPr>
        </p:nvCxnSpPr>
        <p:spPr>
          <a:xfrm>
            <a:off x="743326" y="3966090"/>
            <a:ext cx="5199436" cy="0"/>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LineBasicDefault 17">
            <a:extLst>
              <a:ext uri="{FF2B5EF4-FFF2-40B4-BE49-F238E27FC236}">
                <a16:creationId xmlns:a16="http://schemas.microsoft.com/office/drawing/2014/main" id="{8C2968C9-F935-2C1F-4497-B02F36A9538B}"/>
              </a:ext>
            </a:extLst>
          </p:cNvPr>
          <p:cNvCxnSpPr>
            <a:cxnSpLocks/>
          </p:cNvCxnSpPr>
          <p:nvPr>
            <p:custDataLst>
              <p:tags r:id="rId12"/>
            </p:custDataLst>
          </p:nvPr>
        </p:nvCxnSpPr>
        <p:spPr>
          <a:xfrm>
            <a:off x="743326" y="4961998"/>
            <a:ext cx="5199436" cy="0"/>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LineBasicDefault 17">
            <a:extLst>
              <a:ext uri="{FF2B5EF4-FFF2-40B4-BE49-F238E27FC236}">
                <a16:creationId xmlns:a16="http://schemas.microsoft.com/office/drawing/2014/main" id="{FF4BF329-8D34-DEEB-FA35-537CC0EFD97C}"/>
              </a:ext>
            </a:extLst>
          </p:cNvPr>
          <p:cNvCxnSpPr>
            <a:cxnSpLocks/>
          </p:cNvCxnSpPr>
          <p:nvPr>
            <p:custDataLst>
              <p:tags r:id="rId13"/>
            </p:custDataLst>
          </p:nvPr>
        </p:nvCxnSpPr>
        <p:spPr>
          <a:xfrm>
            <a:off x="6348484" y="2787451"/>
            <a:ext cx="5195516" cy="0"/>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LineBasicDefault 17">
            <a:extLst>
              <a:ext uri="{FF2B5EF4-FFF2-40B4-BE49-F238E27FC236}">
                <a16:creationId xmlns:a16="http://schemas.microsoft.com/office/drawing/2014/main" id="{218E8DEE-62FE-BCD7-4153-34E0D80A7687}"/>
              </a:ext>
            </a:extLst>
          </p:cNvPr>
          <p:cNvCxnSpPr>
            <a:cxnSpLocks/>
          </p:cNvCxnSpPr>
          <p:nvPr>
            <p:custDataLst>
              <p:tags r:id="rId14"/>
            </p:custDataLst>
          </p:nvPr>
        </p:nvCxnSpPr>
        <p:spPr>
          <a:xfrm>
            <a:off x="6348484" y="3736370"/>
            <a:ext cx="5195516" cy="0"/>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LineBasicDefault 17">
            <a:extLst>
              <a:ext uri="{FF2B5EF4-FFF2-40B4-BE49-F238E27FC236}">
                <a16:creationId xmlns:a16="http://schemas.microsoft.com/office/drawing/2014/main" id="{6695DC65-49DF-361C-602D-BE07EC3DC31D}"/>
              </a:ext>
            </a:extLst>
          </p:cNvPr>
          <p:cNvCxnSpPr>
            <a:cxnSpLocks/>
          </p:cNvCxnSpPr>
          <p:nvPr>
            <p:custDataLst>
              <p:tags r:id="rId15"/>
            </p:custDataLst>
          </p:nvPr>
        </p:nvCxnSpPr>
        <p:spPr>
          <a:xfrm>
            <a:off x="6348484" y="4500623"/>
            <a:ext cx="5195516" cy="0"/>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LineBasicDefault 17">
            <a:extLst>
              <a:ext uri="{FF2B5EF4-FFF2-40B4-BE49-F238E27FC236}">
                <a16:creationId xmlns:a16="http://schemas.microsoft.com/office/drawing/2014/main" id="{633AB53B-C90E-D4CE-C6A5-0CD5E7E6CB49}"/>
              </a:ext>
            </a:extLst>
          </p:cNvPr>
          <p:cNvCxnSpPr>
            <a:cxnSpLocks/>
          </p:cNvCxnSpPr>
          <p:nvPr>
            <p:custDataLst>
              <p:tags r:id="rId16"/>
            </p:custDataLst>
          </p:nvPr>
        </p:nvCxnSpPr>
        <p:spPr>
          <a:xfrm>
            <a:off x="6348484" y="5449542"/>
            <a:ext cx="5195516" cy="0"/>
          </a:xfrm>
          <a:prstGeom prst="straightConnector1">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318CF816-1C17-0616-78FB-ABF8AE6DDAC8}"/>
              </a:ext>
            </a:extLst>
          </p:cNvPr>
          <p:cNvSpPr txBox="1">
            <a:spLocks/>
          </p:cNvSpPr>
          <p:nvPr/>
        </p:nvSpPr>
        <p:spPr>
          <a:xfrm>
            <a:off x="6192742" y="1347043"/>
            <a:ext cx="2462445" cy="369332"/>
          </a:xfrm>
          <a:prstGeom prst="rect">
            <a:avLst/>
          </a:prstGeom>
        </p:spPr>
        <p:txBody>
          <a:bodyPr vert="horz" wrap="square" lIns="9000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chemeClr val="tx2">
                    <a:lumMod val="10000"/>
                  </a:schemeClr>
                </a:solidFill>
                <a:effectLst/>
                <a:uLnTx/>
                <a:uFillTx/>
                <a:latin typeface="+mn-lt"/>
                <a:ea typeface="+mn-ea"/>
                <a:cs typeface="Arial" panose="020B0604020202020204" pitchFamily="34" charset="0"/>
              </a:rPr>
              <a:t>Shared resource pool (variable) </a:t>
            </a:r>
          </a:p>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u="none" strike="noStrike" kern="1200" cap="none" spc="0" normalizeH="0" baseline="0" noProof="0">
                <a:ln>
                  <a:noFill/>
                </a:ln>
                <a:solidFill>
                  <a:schemeClr val="tx2">
                    <a:lumMod val="10000"/>
                  </a:schemeClr>
                </a:solidFill>
                <a:effectLst/>
                <a:uLnTx/>
                <a:uFillTx/>
                <a:latin typeface="+mn-lt"/>
                <a:ea typeface="+mn-ea"/>
                <a:cs typeface="Arial" panose="020B0604020202020204" pitchFamily="34" charset="0"/>
              </a:rPr>
              <a:t>~4 FTEs</a:t>
            </a:r>
          </a:p>
        </p:txBody>
      </p:sp>
      <p:grpSp>
        <p:nvGrpSpPr>
          <p:cNvPr id="68" name="Group 67">
            <a:extLst>
              <a:ext uri="{FF2B5EF4-FFF2-40B4-BE49-F238E27FC236}">
                <a16:creationId xmlns:a16="http://schemas.microsoft.com/office/drawing/2014/main" id="{33CC1AD5-4EB2-4C80-C081-BAC590C8070C}"/>
              </a:ext>
            </a:extLst>
          </p:cNvPr>
          <p:cNvGrpSpPr/>
          <p:nvPr/>
        </p:nvGrpSpPr>
        <p:grpSpPr>
          <a:xfrm>
            <a:off x="10860438" y="1306338"/>
            <a:ext cx="780699" cy="153888"/>
            <a:chOff x="11039819" y="1391612"/>
            <a:chExt cx="780699" cy="153888"/>
          </a:xfrm>
        </p:grpSpPr>
        <p:sp>
          <p:nvSpPr>
            <p:cNvPr id="66" name="Rectangle 65">
              <a:extLst>
                <a:ext uri="{FF2B5EF4-FFF2-40B4-BE49-F238E27FC236}">
                  <a16:creationId xmlns:a16="http://schemas.microsoft.com/office/drawing/2014/main" id="{B1105E6F-1B06-4382-F872-8B5CDC345A7A}"/>
                </a:ext>
              </a:extLst>
            </p:cNvPr>
            <p:cNvSpPr/>
            <p:nvPr/>
          </p:nvSpPr>
          <p:spPr>
            <a:xfrm>
              <a:off x="11039819" y="1401684"/>
              <a:ext cx="179700" cy="13374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panose="020B0604020202020204" pitchFamily="34" charset="0"/>
                </a:rPr>
                <a:t>X</a:t>
              </a:r>
            </a:p>
          </p:txBody>
        </p:sp>
        <p:sp>
          <p:nvSpPr>
            <p:cNvPr id="67" name="TextBox 66">
              <a:extLst>
                <a:ext uri="{FF2B5EF4-FFF2-40B4-BE49-F238E27FC236}">
                  <a16:creationId xmlns:a16="http://schemas.microsoft.com/office/drawing/2014/main" id="{22DA40D3-4052-8EEF-373F-673F1D56548D}"/>
                </a:ext>
              </a:extLst>
            </p:cNvPr>
            <p:cNvSpPr txBox="1">
              <a:spLocks/>
            </p:cNvSpPr>
            <p:nvPr/>
          </p:nvSpPr>
          <p:spPr>
            <a:xfrm>
              <a:off x="11267481" y="1391612"/>
              <a:ext cx="553037" cy="153888"/>
            </a:xfrm>
            <a:prstGeom prst="rect">
              <a:avLst/>
            </a:prstGeom>
          </p:spPr>
          <p:txBody>
            <a:bodyPr vert="horz" wrap="none" lIns="0" tIns="0" rIns="0" bIns="0" rtlCol="0">
              <a:spAutoFit/>
            </a:bodyPr>
            <a:lstStyle>
              <a:lvl1pPr marL="0" lvl="0" indent="0" defTabSz="895255" eaLnBrk="1" hangingPunct="1">
                <a:buClr>
                  <a:schemeClr val="tx2"/>
                </a:buClr>
                <a:defRPr baseline="0">
                  <a:latin typeface="+mn-lt"/>
                </a:defRPr>
              </a:lvl1pPr>
              <a:lvl2pPr marL="193655" indent="-192067" defTabSz="895255" eaLnBrk="1" hangingPunct="1">
                <a:buClr>
                  <a:schemeClr val="tx2"/>
                </a:buClr>
                <a:buSzPct val="125000"/>
                <a:buFont typeface="Arial" pitchFamily="34" charset="0"/>
                <a:buChar char="▪"/>
                <a:defRPr baseline="0">
                  <a:latin typeface="+mn-lt"/>
                </a:defRPr>
              </a:lvl2pPr>
              <a:lvl3pPr marL="457151" indent="-261910" defTabSz="895255" eaLnBrk="1" hangingPunct="1">
                <a:buClr>
                  <a:schemeClr val="tx2"/>
                </a:buClr>
                <a:buSzPct val="120000"/>
                <a:buFont typeface="Arial" charset="0"/>
                <a:buChar char="–"/>
                <a:defRPr baseline="0">
                  <a:latin typeface="+mn-lt"/>
                </a:defRPr>
              </a:lvl3pPr>
              <a:lvl4pPr marL="614298" indent="-155558" defTabSz="895255" eaLnBrk="1" hangingPunct="1">
                <a:buClr>
                  <a:schemeClr val="tx2"/>
                </a:buClr>
                <a:buSzPct val="100000"/>
                <a:buFont typeface="Arial" pitchFamily="34" charset="0"/>
                <a:buChar char="▫"/>
                <a:defRPr baseline="0">
                  <a:latin typeface="+mn-lt"/>
                </a:defRPr>
              </a:lvl4pPr>
              <a:lvl5pPr marL="749728" indent="-130162" defTabSz="895255" eaLnBrk="1" hangingPunct="1">
                <a:buClr>
                  <a:schemeClr val="tx2"/>
                </a:buClr>
                <a:buSzPct val="89000"/>
                <a:buFont typeface="Arial" charset="0"/>
                <a:buChar char="-"/>
                <a:defRPr baseline="0">
                  <a:latin typeface="+mn-lt"/>
                </a:defRPr>
              </a:lvl5pPr>
              <a:lvl6pPr marL="749728" indent="-130162" defTabSz="895255" fontAlgn="base">
                <a:spcBef>
                  <a:spcPct val="0"/>
                </a:spcBef>
                <a:spcAft>
                  <a:spcPct val="0"/>
                </a:spcAft>
                <a:buClr>
                  <a:schemeClr val="tx2"/>
                </a:buClr>
                <a:buSzPct val="89000"/>
                <a:buFont typeface="Arial" charset="0"/>
                <a:buChar char="-"/>
                <a:defRPr baseline="0">
                  <a:latin typeface="+mn-lt"/>
                </a:defRPr>
              </a:lvl6pPr>
              <a:lvl7pPr marL="749728" indent="-130162" defTabSz="895255" fontAlgn="base">
                <a:spcBef>
                  <a:spcPct val="0"/>
                </a:spcBef>
                <a:spcAft>
                  <a:spcPct val="0"/>
                </a:spcAft>
                <a:buClr>
                  <a:schemeClr val="tx2"/>
                </a:buClr>
                <a:buSzPct val="89000"/>
                <a:buFont typeface="Arial" charset="0"/>
                <a:buChar char="-"/>
                <a:defRPr baseline="0">
                  <a:latin typeface="+mn-lt"/>
                </a:defRPr>
              </a:lvl7pPr>
              <a:lvl8pPr marL="749728" indent="-130162" defTabSz="895255" fontAlgn="base">
                <a:spcBef>
                  <a:spcPct val="0"/>
                </a:spcBef>
                <a:spcAft>
                  <a:spcPct val="0"/>
                </a:spcAft>
                <a:buClr>
                  <a:schemeClr val="tx2"/>
                </a:buClr>
                <a:buSzPct val="89000"/>
                <a:buFont typeface="Arial" charset="0"/>
                <a:buChar char="-"/>
                <a:defRPr baseline="0">
                  <a:latin typeface="+mn-lt"/>
                </a:defRPr>
              </a:lvl8pPr>
              <a:lvl9pPr marL="749728" indent="-130162" defTabSz="895255" fontAlgn="base">
                <a:spcBef>
                  <a:spcPct val="0"/>
                </a:spcBef>
                <a:spcAft>
                  <a:spcPct val="0"/>
                </a:spcAft>
                <a:buClr>
                  <a:schemeClr val="tx2"/>
                </a:buClr>
                <a:buSzPct val="89000"/>
                <a:buFont typeface="Arial" charset="0"/>
                <a:buChar char="-"/>
                <a:defRPr baseline="0">
                  <a:latin typeface="+mn-lt"/>
                </a:defRPr>
              </a:lvl9pPr>
            </a:lstStyle>
            <a:p>
              <a:pPr marL="0" marR="0" lvl="0" indent="0" algn="l" defTabSz="895255" rtl="0" eaLnBrk="1" fontAlgn="base" latinLnBrk="0" hangingPunct="1">
                <a:lnSpc>
                  <a:spcPct val="100000"/>
                </a:lnSpc>
                <a:spcBef>
                  <a:spcPct val="0"/>
                </a:spcBef>
                <a:spcAft>
                  <a:spcPct val="0"/>
                </a:spcAft>
                <a:buClr>
                  <a:srgbClr val="002960"/>
                </a:buClr>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rPr>
                <a:t># of FTEs</a:t>
              </a:r>
            </a:p>
          </p:txBody>
        </p:sp>
      </p:grpSp>
      <p:pic>
        <p:nvPicPr>
          <p:cNvPr id="69" name="Picture 68">
            <a:extLst>
              <a:ext uri="{FF2B5EF4-FFF2-40B4-BE49-F238E27FC236}">
                <a16:creationId xmlns:a16="http://schemas.microsoft.com/office/drawing/2014/main" id="{83653684-6A37-9598-4C55-B4312865E972}"/>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403160" y="2146594"/>
            <a:ext cx="144000" cy="144000"/>
          </a:xfrm>
          <a:prstGeom prst="rect">
            <a:avLst/>
          </a:prstGeom>
        </p:spPr>
      </p:pic>
      <p:pic>
        <p:nvPicPr>
          <p:cNvPr id="70" name="Picture 69">
            <a:extLst>
              <a:ext uri="{FF2B5EF4-FFF2-40B4-BE49-F238E27FC236}">
                <a16:creationId xmlns:a16="http://schemas.microsoft.com/office/drawing/2014/main" id="{C3305464-D8FC-F0EC-B910-59294AB39858}"/>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6403160" y="3859766"/>
            <a:ext cx="144000" cy="144000"/>
          </a:xfrm>
          <a:prstGeom prst="rect">
            <a:avLst/>
          </a:prstGeom>
        </p:spPr>
      </p:pic>
      <p:pic>
        <p:nvPicPr>
          <p:cNvPr id="71" name="Picture 70">
            <a:extLst>
              <a:ext uri="{FF2B5EF4-FFF2-40B4-BE49-F238E27FC236}">
                <a16:creationId xmlns:a16="http://schemas.microsoft.com/office/drawing/2014/main" id="{48357F76-3659-8987-434C-8AB2A8DC22D9}"/>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403160" y="4624019"/>
            <a:ext cx="144000" cy="144000"/>
          </a:xfrm>
          <a:prstGeom prst="rect">
            <a:avLst/>
          </a:prstGeom>
        </p:spPr>
      </p:pic>
      <p:pic>
        <p:nvPicPr>
          <p:cNvPr id="72" name="Picture 71">
            <a:extLst>
              <a:ext uri="{FF2B5EF4-FFF2-40B4-BE49-F238E27FC236}">
                <a16:creationId xmlns:a16="http://schemas.microsoft.com/office/drawing/2014/main" id="{8EA2A584-80F9-A971-7938-695AB2D7285B}"/>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403160" y="5538596"/>
            <a:ext cx="144000" cy="144000"/>
          </a:xfrm>
          <a:prstGeom prst="rect">
            <a:avLst/>
          </a:prstGeom>
        </p:spPr>
      </p:pic>
      <p:pic>
        <p:nvPicPr>
          <p:cNvPr id="73" name="Picture 72">
            <a:extLst>
              <a:ext uri="{FF2B5EF4-FFF2-40B4-BE49-F238E27FC236}">
                <a16:creationId xmlns:a16="http://schemas.microsoft.com/office/drawing/2014/main" id="{EEB3C283-60E8-4966-A81A-626F20351E9F}"/>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403160" y="2910847"/>
            <a:ext cx="144000" cy="144000"/>
          </a:xfrm>
          <a:prstGeom prst="rect">
            <a:avLst/>
          </a:prstGeom>
        </p:spPr>
      </p:pic>
      <p:pic>
        <p:nvPicPr>
          <p:cNvPr id="74" name="CustomIcon">
            <a:extLst>
              <a:ext uri="{FF2B5EF4-FFF2-40B4-BE49-F238E27FC236}">
                <a16:creationId xmlns:a16="http://schemas.microsoft.com/office/drawing/2014/main" id="{FD98A586-0C75-9BE1-E3FC-1EC3B696A037}"/>
              </a:ext>
            </a:extLst>
          </p:cNvPr>
          <p:cNvPicPr>
            <a:picLocks/>
          </p:cNvPicPr>
          <p:nvPr>
            <p:custDataLst>
              <p:tags r:id="rId17"/>
            </p:custDataLst>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790224" y="5176271"/>
            <a:ext cx="159557" cy="159556"/>
          </a:xfrm>
          <a:prstGeom prst="rect">
            <a:avLst/>
          </a:prstGeom>
        </p:spPr>
      </p:pic>
      <p:pic>
        <p:nvPicPr>
          <p:cNvPr id="75" name="CustomIcon">
            <a:extLst>
              <a:ext uri="{FF2B5EF4-FFF2-40B4-BE49-F238E27FC236}">
                <a16:creationId xmlns:a16="http://schemas.microsoft.com/office/drawing/2014/main" id="{14F25F9C-CDF4-CDC3-84DC-E447527EF968}"/>
              </a:ext>
            </a:extLst>
          </p:cNvPr>
          <p:cNvPicPr>
            <a:picLocks noChangeAspect="1"/>
          </p:cNvPicPr>
          <p:nvPr>
            <p:custDataLst>
              <p:tags r:id="rId18"/>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790802" y="2139394"/>
            <a:ext cx="158400" cy="158400"/>
          </a:xfrm>
          <a:prstGeom prst="rect">
            <a:avLst/>
          </a:prstGeom>
        </p:spPr>
      </p:pic>
      <p:pic>
        <p:nvPicPr>
          <p:cNvPr id="76" name="Picture 75">
            <a:extLst>
              <a:ext uri="{FF2B5EF4-FFF2-40B4-BE49-F238E27FC236}">
                <a16:creationId xmlns:a16="http://schemas.microsoft.com/office/drawing/2014/main" id="{9A00F663-5598-847D-30EF-9F5E2F496E1B}"/>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98002" y="4188142"/>
            <a:ext cx="144000" cy="144000"/>
          </a:xfrm>
          <a:prstGeom prst="rect">
            <a:avLst/>
          </a:prstGeom>
        </p:spPr>
      </p:pic>
      <p:pic>
        <p:nvPicPr>
          <p:cNvPr id="77" name="Picture 76">
            <a:extLst>
              <a:ext uri="{FF2B5EF4-FFF2-40B4-BE49-F238E27FC236}">
                <a16:creationId xmlns:a16="http://schemas.microsoft.com/office/drawing/2014/main" id="{84596DE3-F16F-69F8-A92B-A287E262F29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798002" y="3419289"/>
            <a:ext cx="144000" cy="144000"/>
          </a:xfrm>
          <a:prstGeom prst="rect">
            <a:avLst/>
          </a:prstGeom>
        </p:spPr>
      </p:pic>
    </p:spTree>
    <p:extLst>
      <p:ext uri="{BB962C8B-B14F-4D97-AF65-F5344CB8AC3E}">
        <p14:creationId xmlns:p14="http://schemas.microsoft.com/office/powerpoint/2010/main" val="227998901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ECDC83-2C3A-2CC3-50B1-9DC37BF1369F}"/>
              </a:ext>
            </a:extLst>
          </p:cNvPr>
          <p:cNvSpPr>
            <a:spLocks noGrp="1"/>
          </p:cNvSpPr>
          <p:nvPr>
            <p:ph type="sldNum" idx="12"/>
          </p:nvPr>
        </p:nvSpPr>
        <p:spPr/>
        <p:txBody>
          <a:bodyPr/>
          <a:lstStyle/>
          <a:p>
            <a:fld id="{1F24DAD8-0A8D-144F-AE7C-C0F3CF879725}" type="slidenum">
              <a:rPr lang="en-US" smtClean="0"/>
              <a:pPr/>
              <a:t>255</a:t>
            </a:fld>
            <a:endParaRPr lang="en-US">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5E9BBCD9-DE7F-E3A9-EBBF-2F5309552218}"/>
              </a:ext>
            </a:extLst>
          </p:cNvPr>
          <p:cNvSpPr>
            <a:spLocks noGrp="1"/>
          </p:cNvSpPr>
          <p:nvPr>
            <p:ph type="title"/>
          </p:nvPr>
        </p:nvSpPr>
        <p:spPr>
          <a:xfrm>
            <a:off x="467806" y="365126"/>
            <a:ext cx="11173331" cy="811212"/>
          </a:xfrm>
        </p:spPr>
        <p:txBody>
          <a:bodyPr/>
          <a:lstStyle/>
          <a:p>
            <a:r>
              <a:rPr lang="en-IN"/>
              <a:t>IV. Possible organizational structure across HQ and local divisions</a:t>
            </a:r>
            <a:endParaRPr lang="en-US"/>
          </a:p>
        </p:txBody>
      </p:sp>
      <p:cxnSp>
        <p:nvCxnSpPr>
          <p:cNvPr id="4" name="Connector: Elbow 121">
            <a:extLst>
              <a:ext uri="{FF2B5EF4-FFF2-40B4-BE49-F238E27FC236}">
                <a16:creationId xmlns:a16="http://schemas.microsoft.com/office/drawing/2014/main" id="{86AD6E2D-AB20-F963-0C5E-37C2037D316B}"/>
              </a:ext>
            </a:extLst>
          </p:cNvPr>
          <p:cNvCxnSpPr>
            <a:cxnSpLocks/>
            <a:stCxn id="41" idx="6"/>
          </p:cNvCxnSpPr>
          <p:nvPr/>
        </p:nvCxnSpPr>
        <p:spPr>
          <a:xfrm flipV="1">
            <a:off x="4717972" y="2015585"/>
            <a:ext cx="4056532" cy="1158851"/>
          </a:xfrm>
          <a:prstGeom prst="bentConnector3">
            <a:avLst>
              <a:gd name="adj1" fmla="val 50823"/>
            </a:avLst>
          </a:prstGeom>
          <a:ln w="6350">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96F0CF6-AA77-C1EA-9833-DDBA2474A4C4}"/>
              </a:ext>
            </a:extLst>
          </p:cNvPr>
          <p:cNvSpPr/>
          <p:nvPr/>
        </p:nvSpPr>
        <p:spPr>
          <a:xfrm>
            <a:off x="7745226" y="1347344"/>
            <a:ext cx="179700" cy="13374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panose="020B0604020202020204" pitchFamily="34" charset="0"/>
              </a:rPr>
              <a:t>X</a:t>
            </a:r>
          </a:p>
        </p:txBody>
      </p:sp>
      <p:sp>
        <p:nvSpPr>
          <p:cNvPr id="7" name="TextBox 6">
            <a:extLst>
              <a:ext uri="{FF2B5EF4-FFF2-40B4-BE49-F238E27FC236}">
                <a16:creationId xmlns:a16="http://schemas.microsoft.com/office/drawing/2014/main" id="{0A6E1A8B-28B3-66A8-76D1-0B86E9EEC4BB}"/>
              </a:ext>
            </a:extLst>
          </p:cNvPr>
          <p:cNvSpPr txBox="1">
            <a:spLocks/>
          </p:cNvSpPr>
          <p:nvPr/>
        </p:nvSpPr>
        <p:spPr>
          <a:xfrm>
            <a:off x="7972888" y="1337272"/>
            <a:ext cx="553037" cy="153888"/>
          </a:xfrm>
          <a:prstGeom prst="rect">
            <a:avLst/>
          </a:prstGeom>
        </p:spPr>
        <p:txBody>
          <a:bodyPr vert="horz" wrap="none" lIns="0" tIns="0" rIns="0" bIns="0" rtlCol="0">
            <a:spAutoFit/>
          </a:bodyPr>
          <a:lstStyle>
            <a:lvl1pPr marL="0" lvl="0" indent="0" defTabSz="895255" eaLnBrk="1" hangingPunct="1">
              <a:buClr>
                <a:schemeClr val="tx2"/>
              </a:buClr>
              <a:defRPr baseline="0">
                <a:latin typeface="+mn-lt"/>
              </a:defRPr>
            </a:lvl1pPr>
            <a:lvl2pPr marL="193655" indent="-192067" defTabSz="895255" eaLnBrk="1" hangingPunct="1">
              <a:buClr>
                <a:schemeClr val="tx2"/>
              </a:buClr>
              <a:buSzPct val="125000"/>
              <a:buFont typeface="Arial" pitchFamily="34" charset="0"/>
              <a:buChar char="▪"/>
              <a:defRPr baseline="0">
                <a:latin typeface="+mn-lt"/>
              </a:defRPr>
            </a:lvl2pPr>
            <a:lvl3pPr marL="457151" indent="-261910" defTabSz="895255" eaLnBrk="1" hangingPunct="1">
              <a:buClr>
                <a:schemeClr val="tx2"/>
              </a:buClr>
              <a:buSzPct val="120000"/>
              <a:buFont typeface="Arial" charset="0"/>
              <a:buChar char="–"/>
              <a:defRPr baseline="0">
                <a:latin typeface="+mn-lt"/>
              </a:defRPr>
            </a:lvl3pPr>
            <a:lvl4pPr marL="614298" indent="-155558" defTabSz="895255" eaLnBrk="1" hangingPunct="1">
              <a:buClr>
                <a:schemeClr val="tx2"/>
              </a:buClr>
              <a:buSzPct val="100000"/>
              <a:buFont typeface="Arial" pitchFamily="34" charset="0"/>
              <a:buChar char="▫"/>
              <a:defRPr baseline="0">
                <a:latin typeface="+mn-lt"/>
              </a:defRPr>
            </a:lvl4pPr>
            <a:lvl5pPr marL="749728" indent="-130162" defTabSz="895255" eaLnBrk="1" hangingPunct="1">
              <a:buClr>
                <a:schemeClr val="tx2"/>
              </a:buClr>
              <a:buSzPct val="89000"/>
              <a:buFont typeface="Arial" charset="0"/>
              <a:buChar char="-"/>
              <a:defRPr baseline="0">
                <a:latin typeface="+mn-lt"/>
              </a:defRPr>
            </a:lvl5pPr>
            <a:lvl6pPr marL="749728" indent="-130162" defTabSz="895255" fontAlgn="base">
              <a:spcBef>
                <a:spcPct val="0"/>
              </a:spcBef>
              <a:spcAft>
                <a:spcPct val="0"/>
              </a:spcAft>
              <a:buClr>
                <a:schemeClr val="tx2"/>
              </a:buClr>
              <a:buSzPct val="89000"/>
              <a:buFont typeface="Arial" charset="0"/>
              <a:buChar char="-"/>
              <a:defRPr baseline="0">
                <a:latin typeface="+mn-lt"/>
              </a:defRPr>
            </a:lvl6pPr>
            <a:lvl7pPr marL="749728" indent="-130162" defTabSz="895255" fontAlgn="base">
              <a:spcBef>
                <a:spcPct val="0"/>
              </a:spcBef>
              <a:spcAft>
                <a:spcPct val="0"/>
              </a:spcAft>
              <a:buClr>
                <a:schemeClr val="tx2"/>
              </a:buClr>
              <a:buSzPct val="89000"/>
              <a:buFont typeface="Arial" charset="0"/>
              <a:buChar char="-"/>
              <a:defRPr baseline="0">
                <a:latin typeface="+mn-lt"/>
              </a:defRPr>
            </a:lvl7pPr>
            <a:lvl8pPr marL="749728" indent="-130162" defTabSz="895255" fontAlgn="base">
              <a:spcBef>
                <a:spcPct val="0"/>
              </a:spcBef>
              <a:spcAft>
                <a:spcPct val="0"/>
              </a:spcAft>
              <a:buClr>
                <a:schemeClr val="tx2"/>
              </a:buClr>
              <a:buSzPct val="89000"/>
              <a:buFont typeface="Arial" charset="0"/>
              <a:buChar char="-"/>
              <a:defRPr baseline="0">
                <a:latin typeface="+mn-lt"/>
              </a:defRPr>
            </a:lvl8pPr>
            <a:lvl9pPr marL="749728" indent="-130162" defTabSz="895255" fontAlgn="base">
              <a:spcBef>
                <a:spcPct val="0"/>
              </a:spcBef>
              <a:spcAft>
                <a:spcPct val="0"/>
              </a:spcAft>
              <a:buClr>
                <a:schemeClr val="tx2"/>
              </a:buClr>
              <a:buSzPct val="89000"/>
              <a:buFont typeface="Arial" charset="0"/>
              <a:buChar char="-"/>
              <a:defRPr baseline="0">
                <a:latin typeface="+mn-lt"/>
              </a:defRPr>
            </a:lvl9pPr>
          </a:lstStyle>
          <a:p>
            <a:pPr marL="0" marR="0" lvl="0" indent="0" algn="l" defTabSz="895255" rtl="0" eaLnBrk="1" fontAlgn="base" latinLnBrk="0" hangingPunct="1">
              <a:lnSpc>
                <a:spcPct val="100000"/>
              </a:lnSpc>
              <a:spcBef>
                <a:spcPct val="0"/>
              </a:spcBef>
              <a:spcAft>
                <a:spcPct val="0"/>
              </a:spcAft>
              <a:buClr>
                <a:srgbClr val="002960"/>
              </a:buClr>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rPr>
              <a:t># of FTEs</a:t>
            </a:r>
          </a:p>
        </p:txBody>
      </p:sp>
      <p:cxnSp>
        <p:nvCxnSpPr>
          <p:cNvPr id="8" name="Connector: Elbow 115">
            <a:extLst>
              <a:ext uri="{FF2B5EF4-FFF2-40B4-BE49-F238E27FC236}">
                <a16:creationId xmlns:a16="http://schemas.microsoft.com/office/drawing/2014/main" id="{72808065-5844-FFAA-3CF5-2C368771C1E4}"/>
              </a:ext>
            </a:extLst>
          </p:cNvPr>
          <p:cNvCxnSpPr>
            <a:cxnSpLocks/>
          </p:cNvCxnSpPr>
          <p:nvPr/>
        </p:nvCxnSpPr>
        <p:spPr>
          <a:xfrm rot="5400000">
            <a:off x="2879731" y="1336194"/>
            <a:ext cx="985636" cy="2299799"/>
          </a:xfrm>
          <a:prstGeom prst="bentConnector3">
            <a:avLst>
              <a:gd name="adj1" fmla="val 50000"/>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 name="Connector: Elbow 116">
            <a:extLst>
              <a:ext uri="{FF2B5EF4-FFF2-40B4-BE49-F238E27FC236}">
                <a16:creationId xmlns:a16="http://schemas.microsoft.com/office/drawing/2014/main" id="{9A8543E1-EEBF-2FA9-01F4-274E9218526E}"/>
              </a:ext>
            </a:extLst>
          </p:cNvPr>
          <p:cNvCxnSpPr>
            <a:cxnSpLocks/>
            <a:endCxn id="15" idx="0"/>
          </p:cNvCxnSpPr>
          <p:nvPr/>
        </p:nvCxnSpPr>
        <p:spPr>
          <a:xfrm rot="16200000" flipH="1">
            <a:off x="5160862" y="1354860"/>
            <a:ext cx="985636" cy="2262465"/>
          </a:xfrm>
          <a:prstGeom prst="bentConnector3">
            <a:avLst>
              <a:gd name="adj1" fmla="val 50000"/>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7F43CA1-BA2A-0724-2B7A-F8558523638F}"/>
              </a:ext>
            </a:extLst>
          </p:cNvPr>
          <p:cNvSpPr txBox="1">
            <a:spLocks/>
          </p:cNvSpPr>
          <p:nvPr>
            <p:custDataLst>
              <p:tags r:id="rId1"/>
            </p:custDataLst>
          </p:nvPr>
        </p:nvSpPr>
        <p:spPr>
          <a:xfrm>
            <a:off x="3512112" y="1358212"/>
            <a:ext cx="1982691"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lang="en-US" sz="1200" kern="1200">
                <a:latin typeface="Arial" panose="020B0604020202020204" pitchFamily="34" charset="0"/>
                <a:ea typeface="+mn-ea"/>
                <a:cs typeface="Arial" panose="020B0604020202020204" pitchFamily="34" charset="0"/>
              </a:rPr>
              <a:t>Head of Digital Unit</a:t>
            </a: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11" name="Group 10">
            <a:extLst>
              <a:ext uri="{FF2B5EF4-FFF2-40B4-BE49-F238E27FC236}">
                <a16:creationId xmlns:a16="http://schemas.microsoft.com/office/drawing/2014/main" id="{F1028EFB-084C-84DF-E989-9E0EA6BD3FA7}"/>
              </a:ext>
            </a:extLst>
          </p:cNvPr>
          <p:cNvGrpSpPr/>
          <p:nvPr/>
        </p:nvGrpSpPr>
        <p:grpSpPr>
          <a:xfrm>
            <a:off x="4326923" y="1602226"/>
            <a:ext cx="391049" cy="391049"/>
            <a:chOff x="2772138" y="2480783"/>
            <a:chExt cx="372164" cy="372164"/>
          </a:xfrm>
          <a:solidFill>
            <a:schemeClr val="accent1"/>
          </a:solidFill>
        </p:grpSpPr>
        <p:sp>
          <p:nvSpPr>
            <p:cNvPr id="12" name="Oval 11">
              <a:extLst>
                <a:ext uri="{FF2B5EF4-FFF2-40B4-BE49-F238E27FC236}">
                  <a16:creationId xmlns:a16="http://schemas.microsoft.com/office/drawing/2014/main" id="{4A644360-EFF2-2B56-C6C3-EA9ADD26D86E}"/>
                </a:ext>
              </a:extLst>
            </p:cNvPr>
            <p:cNvSpPr/>
            <p:nvPr/>
          </p:nvSpPr>
          <p:spPr>
            <a:xfrm>
              <a:off x="2772138" y="2480783"/>
              <a:ext cx="372164" cy="372164"/>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pic>
          <p:nvPicPr>
            <p:cNvPr id="13" name="CustomIcon">
              <a:extLst>
                <a:ext uri="{FF2B5EF4-FFF2-40B4-BE49-F238E27FC236}">
                  <a16:creationId xmlns:a16="http://schemas.microsoft.com/office/drawing/2014/main" id="{A71BF539-A5A1-3E59-0866-E7D000225F77}"/>
                </a:ext>
              </a:extLst>
            </p:cNvPr>
            <p:cNvPicPr>
              <a:picLocks noChangeAspect="1"/>
            </p:cNvPicPr>
            <p:nvPr>
              <p:custDataLst>
                <p:tags r:id="rId25"/>
              </p:custDataLst>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2838304" y="2546949"/>
              <a:ext cx="239830" cy="239830"/>
            </a:xfrm>
            <a:prstGeom prst="rect">
              <a:avLst/>
            </a:prstGeom>
          </p:spPr>
        </p:pic>
      </p:grpSp>
      <p:sp>
        <p:nvSpPr>
          <p:cNvPr id="15" name="Oval 14">
            <a:extLst>
              <a:ext uri="{FF2B5EF4-FFF2-40B4-BE49-F238E27FC236}">
                <a16:creationId xmlns:a16="http://schemas.microsoft.com/office/drawing/2014/main" id="{FBA80F4D-CAC2-AC6D-58D8-35275D21ECB1}"/>
              </a:ext>
            </a:extLst>
          </p:cNvPr>
          <p:cNvSpPr>
            <a:spLocks/>
          </p:cNvSpPr>
          <p:nvPr/>
        </p:nvSpPr>
        <p:spPr>
          <a:xfrm>
            <a:off x="6589388" y="2978911"/>
            <a:ext cx="391049" cy="39104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68C22B50-0577-9F3E-44F1-4576132A3193}"/>
              </a:ext>
            </a:extLst>
          </p:cNvPr>
          <p:cNvGrpSpPr/>
          <p:nvPr/>
        </p:nvGrpSpPr>
        <p:grpSpPr>
          <a:xfrm>
            <a:off x="2027123" y="2978911"/>
            <a:ext cx="391051" cy="391049"/>
            <a:chOff x="3487173" y="3335027"/>
            <a:chExt cx="372164" cy="372164"/>
          </a:xfrm>
          <a:solidFill>
            <a:schemeClr val="accent1"/>
          </a:solidFill>
        </p:grpSpPr>
        <p:sp>
          <p:nvSpPr>
            <p:cNvPr id="18" name="Oval 17">
              <a:extLst>
                <a:ext uri="{FF2B5EF4-FFF2-40B4-BE49-F238E27FC236}">
                  <a16:creationId xmlns:a16="http://schemas.microsoft.com/office/drawing/2014/main" id="{12E3AF55-EC4B-97AD-BF9F-9961CDAAC27C}"/>
                </a:ext>
              </a:extLst>
            </p:cNvPr>
            <p:cNvSpPr/>
            <p:nvPr/>
          </p:nvSpPr>
          <p:spPr>
            <a:xfrm>
              <a:off x="3487173" y="3335027"/>
              <a:ext cx="372164" cy="372164"/>
            </a:xfrm>
            <a:prstGeom prst="ellipse">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endParaRPr>
            </a:p>
          </p:txBody>
        </p:sp>
        <p:pic>
          <p:nvPicPr>
            <p:cNvPr id="19" name="CustomIcon">
              <a:extLst>
                <a:ext uri="{FF2B5EF4-FFF2-40B4-BE49-F238E27FC236}">
                  <a16:creationId xmlns:a16="http://schemas.microsoft.com/office/drawing/2014/main" id="{48075EA5-7AF8-389D-BB4C-4AC640599A77}"/>
                </a:ext>
              </a:extLst>
            </p:cNvPr>
            <p:cNvPicPr>
              <a:picLocks noChangeAspect="1"/>
            </p:cNvPicPr>
            <p:nvPr>
              <p:custDataLst>
                <p:tags r:id="rId24"/>
              </p:custDataLst>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3553340" y="3401193"/>
              <a:ext cx="239830" cy="239830"/>
            </a:xfrm>
            <a:prstGeom prst="rect">
              <a:avLst/>
            </a:prstGeom>
          </p:spPr>
        </p:pic>
      </p:grpSp>
      <p:sp>
        <p:nvSpPr>
          <p:cNvPr id="20" name="Rectangle 19">
            <a:extLst>
              <a:ext uri="{FF2B5EF4-FFF2-40B4-BE49-F238E27FC236}">
                <a16:creationId xmlns:a16="http://schemas.microsoft.com/office/drawing/2014/main" id="{B414C4E2-A465-44A4-EC34-8D73B730936D}"/>
              </a:ext>
            </a:extLst>
          </p:cNvPr>
          <p:cNvSpPr/>
          <p:nvPr/>
        </p:nvSpPr>
        <p:spPr>
          <a:xfrm>
            <a:off x="567559" y="4983777"/>
            <a:ext cx="8044647" cy="1280637"/>
          </a:xfrm>
          <a:prstGeom prst="rect">
            <a:avLst/>
          </a:prstGeom>
          <a:noFill/>
          <a:ln w="952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rgbClr val="FFFFFF"/>
              </a:solidFill>
              <a:effectLst/>
              <a:uLnTx/>
              <a:uFillTx/>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EABA6030-A6B1-04B2-E096-30A8DC8FB8F5}"/>
              </a:ext>
            </a:extLst>
          </p:cNvPr>
          <p:cNvSpPr/>
          <p:nvPr/>
        </p:nvSpPr>
        <p:spPr>
          <a:xfrm>
            <a:off x="2017241" y="5156067"/>
            <a:ext cx="391051" cy="39104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endParaRPr>
          </a:p>
        </p:txBody>
      </p:sp>
      <p:pic>
        <p:nvPicPr>
          <p:cNvPr id="23" name="CustomIcon">
            <a:extLst>
              <a:ext uri="{FF2B5EF4-FFF2-40B4-BE49-F238E27FC236}">
                <a16:creationId xmlns:a16="http://schemas.microsoft.com/office/drawing/2014/main" id="{2EFEC320-A0F4-3496-DCE7-256F47286316}"/>
              </a:ext>
            </a:extLst>
          </p:cNvPr>
          <p:cNvPicPr>
            <a:picLocks noChangeAspect="1"/>
          </p:cNvPicPr>
          <p:nvPr>
            <p:custDataLst>
              <p:tags r:id="rId2"/>
            </p:custDataLst>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2086766" y="5225591"/>
            <a:ext cx="252001" cy="252000"/>
          </a:xfrm>
          <a:prstGeom prst="rect">
            <a:avLst/>
          </a:prstGeom>
        </p:spPr>
      </p:pic>
      <p:sp>
        <p:nvSpPr>
          <p:cNvPr id="24" name="TextBox 23">
            <a:extLst>
              <a:ext uri="{FF2B5EF4-FFF2-40B4-BE49-F238E27FC236}">
                <a16:creationId xmlns:a16="http://schemas.microsoft.com/office/drawing/2014/main" id="{4AF7DB6F-EDC8-F289-0A86-048F52216E4C}"/>
              </a:ext>
            </a:extLst>
          </p:cNvPr>
          <p:cNvSpPr txBox="1">
            <a:spLocks/>
          </p:cNvSpPr>
          <p:nvPr>
            <p:custDataLst>
              <p:tags r:id="rId3"/>
            </p:custDataLst>
          </p:nvPr>
        </p:nvSpPr>
        <p:spPr>
          <a:xfrm>
            <a:off x="1605677" y="5622824"/>
            <a:ext cx="1960473" cy="36933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chemeClr val="tx1"/>
              </a:buClr>
              <a:buSzTx/>
              <a:buFontTx/>
              <a:buNone/>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Local commercial partnerships manager </a:t>
            </a:r>
          </a:p>
        </p:txBody>
      </p:sp>
      <p:sp>
        <p:nvSpPr>
          <p:cNvPr id="25" name="TextBox 24">
            <a:extLst>
              <a:ext uri="{FF2B5EF4-FFF2-40B4-BE49-F238E27FC236}">
                <a16:creationId xmlns:a16="http://schemas.microsoft.com/office/drawing/2014/main" id="{49412640-1452-CB8E-CD07-F0DB6E5762E1}"/>
              </a:ext>
            </a:extLst>
          </p:cNvPr>
          <p:cNvSpPr txBox="1">
            <a:spLocks/>
          </p:cNvSpPr>
          <p:nvPr>
            <p:custDataLst>
              <p:tags r:id="rId4"/>
            </p:custDataLst>
          </p:nvPr>
        </p:nvSpPr>
        <p:spPr>
          <a:xfrm>
            <a:off x="4264568" y="5622824"/>
            <a:ext cx="2284279" cy="382156"/>
          </a:xfrm>
          <a:prstGeom prst="rect">
            <a:avLst/>
          </a:prstGeom>
          <a:noFill/>
          <a:ln w="9525">
            <a:noFill/>
            <a:miter lim="800000"/>
            <a:headEnd/>
            <a:tailEnd/>
          </a:ln>
          <a:effectLst/>
        </p:spPr>
        <p:txBody>
          <a:bodyPr vert="horz" wrap="non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chemeClr val="tx1"/>
              </a:buClr>
              <a:buSzTx/>
              <a:buFontTx/>
              <a:buNone/>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Local product/marketing manager</a:t>
            </a:r>
          </a:p>
          <a:p>
            <a:pPr marL="0" marR="0" lvl="0" indent="0" algn="ctr" defTabSz="895350" rtl="0" eaLnBrk="1" fontAlgn="auto" latinLnBrk="0" hangingPunct="1">
              <a:lnSpc>
                <a:spcPct val="100000"/>
              </a:lnSpc>
              <a:spcBef>
                <a:spcPts val="100"/>
              </a:spcBef>
              <a:spcAft>
                <a:spcPts val="0"/>
              </a:spcAft>
              <a:buClr>
                <a:schemeClr val="tx1"/>
              </a:buClr>
              <a:buSzTx/>
              <a:buFontTx/>
              <a:buNone/>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(Customer research)</a:t>
            </a:r>
          </a:p>
        </p:txBody>
      </p:sp>
      <p:sp>
        <p:nvSpPr>
          <p:cNvPr id="27" name="Oval 26">
            <a:extLst>
              <a:ext uri="{FF2B5EF4-FFF2-40B4-BE49-F238E27FC236}">
                <a16:creationId xmlns:a16="http://schemas.microsoft.com/office/drawing/2014/main" id="{A8AF342F-D270-BDB5-1FAE-0B9A098C8EC8}"/>
              </a:ext>
            </a:extLst>
          </p:cNvPr>
          <p:cNvSpPr/>
          <p:nvPr/>
        </p:nvSpPr>
        <p:spPr>
          <a:xfrm>
            <a:off x="5225955" y="5156067"/>
            <a:ext cx="391049" cy="39104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rgbClr val="000000"/>
              </a:solidFill>
              <a:effectLst/>
              <a:uLnTx/>
              <a:uFillTx/>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76B0DE9D-4E8E-3E9A-35B1-98B9D00654AF}"/>
              </a:ext>
            </a:extLst>
          </p:cNvPr>
          <p:cNvCxnSpPr>
            <a:cxnSpLocks/>
            <a:endCxn id="22" idx="0"/>
          </p:cNvCxnSpPr>
          <p:nvPr/>
        </p:nvCxnSpPr>
        <p:spPr>
          <a:xfrm flipH="1">
            <a:off x="2212767" y="3369960"/>
            <a:ext cx="9882" cy="1786107"/>
          </a:xfrm>
          <a:prstGeom prst="line">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C79AC98-57E9-4F82-D182-AA1489E78BBE}"/>
              </a:ext>
            </a:extLst>
          </p:cNvPr>
          <p:cNvCxnSpPr>
            <a:cxnSpLocks/>
            <a:stCxn id="15" idx="4"/>
          </p:cNvCxnSpPr>
          <p:nvPr/>
        </p:nvCxnSpPr>
        <p:spPr>
          <a:xfrm>
            <a:off x="6784913" y="3369960"/>
            <a:ext cx="0" cy="146658"/>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7A9E49-E297-AEE2-5627-CCC1346E576F}"/>
              </a:ext>
            </a:extLst>
          </p:cNvPr>
          <p:cNvCxnSpPr>
            <a:cxnSpLocks/>
            <a:endCxn id="41" idx="0"/>
          </p:cNvCxnSpPr>
          <p:nvPr/>
        </p:nvCxnSpPr>
        <p:spPr>
          <a:xfrm>
            <a:off x="4522448" y="1993275"/>
            <a:ext cx="0" cy="985636"/>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2838C7E-8D81-5AB7-3C85-EB16094142CD}"/>
              </a:ext>
            </a:extLst>
          </p:cNvPr>
          <p:cNvSpPr txBox="1">
            <a:spLocks/>
          </p:cNvSpPr>
          <p:nvPr>
            <p:custDataLst>
              <p:tags r:id="rId5"/>
            </p:custDataLst>
          </p:nvPr>
        </p:nvSpPr>
        <p:spPr>
          <a:xfrm>
            <a:off x="5839140" y="3411474"/>
            <a:ext cx="1906086" cy="699660"/>
          </a:xfrm>
          <a:prstGeom prst="rect">
            <a:avLst/>
          </a:prstGeom>
          <a:solidFill>
            <a:schemeClr val="accent1"/>
          </a:solidFill>
          <a:ln w="9525">
            <a:noFill/>
            <a:miter lim="800000"/>
            <a:headEnd/>
            <a:tailEnd/>
          </a:ln>
          <a:effectLst/>
        </p:spPr>
        <p:txBody>
          <a:bodyPr vert="horz" wrap="squar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Product </a:t>
            </a:r>
            <a:r>
              <a:rPr lang="en-US" sz="1200" kern="1200">
                <a:solidFill>
                  <a:srgbClr val="FFFFFF"/>
                </a:solidFill>
                <a:latin typeface="Arial" panose="020B0604020202020204" pitchFamily="34" charset="0"/>
                <a:ea typeface="+mn-ea"/>
                <a:cs typeface="Arial" panose="020B0604020202020204" pitchFamily="34" charset="0"/>
              </a:rPr>
              <a:t>ma</a:t>
            </a:r>
            <a:r>
              <a:rPr kumimoji="0" lang="en-US"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rPr>
              <a:t>nager</a:t>
            </a: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(Solution and marketing)</a:t>
            </a:r>
          </a:p>
        </p:txBody>
      </p:sp>
      <p:sp>
        <p:nvSpPr>
          <p:cNvPr id="33" name="TextBox 32">
            <a:extLst>
              <a:ext uri="{FF2B5EF4-FFF2-40B4-BE49-F238E27FC236}">
                <a16:creationId xmlns:a16="http://schemas.microsoft.com/office/drawing/2014/main" id="{E2B20A31-903C-8874-48DE-8F6AF31020ED}"/>
              </a:ext>
            </a:extLst>
          </p:cNvPr>
          <p:cNvSpPr txBox="1">
            <a:spLocks/>
          </p:cNvSpPr>
          <p:nvPr>
            <p:custDataLst>
              <p:tags r:id="rId6"/>
            </p:custDataLst>
          </p:nvPr>
        </p:nvSpPr>
        <p:spPr>
          <a:xfrm>
            <a:off x="757249" y="3411474"/>
            <a:ext cx="2699000" cy="699660"/>
          </a:xfrm>
          <a:prstGeom prst="rect">
            <a:avLst/>
          </a:prstGeom>
          <a:solidFill>
            <a:schemeClr val="accent1"/>
          </a:solidFill>
          <a:ln w="9525">
            <a:noFill/>
            <a:miter lim="800000"/>
            <a:headEnd/>
            <a:tailEnd/>
          </a:ln>
          <a:effectLst/>
        </p:spPr>
        <p:txBody>
          <a:bodyPr vert="horz" wrap="non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Commercial partnerships manager </a:t>
            </a:r>
          </a:p>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(Business development)</a:t>
            </a:r>
          </a:p>
        </p:txBody>
      </p:sp>
      <p:sp>
        <p:nvSpPr>
          <p:cNvPr id="34" name="TextBox 33">
            <a:extLst>
              <a:ext uri="{FF2B5EF4-FFF2-40B4-BE49-F238E27FC236}">
                <a16:creationId xmlns:a16="http://schemas.microsoft.com/office/drawing/2014/main" id="{049A0615-0F29-8FC0-3C59-B9E7AA6CB595}"/>
              </a:ext>
            </a:extLst>
          </p:cNvPr>
          <p:cNvSpPr txBox="1">
            <a:spLocks/>
          </p:cNvSpPr>
          <p:nvPr>
            <p:custDataLst>
              <p:tags r:id="rId7"/>
            </p:custDataLst>
          </p:nvPr>
        </p:nvSpPr>
        <p:spPr>
          <a:xfrm>
            <a:off x="3769069" y="3411474"/>
            <a:ext cx="1637639" cy="699660"/>
          </a:xfrm>
          <a:prstGeom prst="rect">
            <a:avLst/>
          </a:prstGeom>
          <a:solidFill>
            <a:schemeClr val="accent1"/>
          </a:solidFill>
          <a:ln w="9525">
            <a:noFill/>
            <a:miter lim="800000"/>
            <a:headEnd/>
            <a:tailEnd/>
          </a:ln>
          <a:effectLst/>
        </p:spPr>
        <p:txBody>
          <a:bodyPr vert="horz" wrap="square" lIns="73152" tIns="73152" rIns="73152" bIns="73152" numCol="1" anchor="ctr" anchorCtr="0" compatLnSpc="1">
            <a:prstTxWarp prst="textNoShape">
              <a:avLst/>
            </a:prstTxWarp>
            <a:no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ctr" defTabSz="895350" rtl="0" eaLnBrk="1" fontAlgn="auto" latinLnBrk="0" hangingPunct="1">
              <a:lnSpc>
                <a:spcPct val="100000"/>
              </a:lnSpc>
              <a:spcBef>
                <a:spcPts val="100"/>
              </a:spcBef>
              <a:spcAft>
                <a:spcPts val="0"/>
              </a:spcAft>
              <a:buClr>
                <a:srgbClr val="FFFFFF"/>
              </a:buClr>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Performance marketing manager</a:t>
            </a:r>
          </a:p>
        </p:txBody>
      </p:sp>
      <p:sp>
        <p:nvSpPr>
          <p:cNvPr id="35" name="TextBox 34">
            <a:extLst>
              <a:ext uri="{FF2B5EF4-FFF2-40B4-BE49-F238E27FC236}">
                <a16:creationId xmlns:a16="http://schemas.microsoft.com/office/drawing/2014/main" id="{C0A8261A-984C-888A-F14F-430A5CC1ADA2}"/>
              </a:ext>
            </a:extLst>
          </p:cNvPr>
          <p:cNvSpPr txBox="1">
            <a:spLocks/>
          </p:cNvSpPr>
          <p:nvPr/>
        </p:nvSpPr>
        <p:spPr>
          <a:xfrm>
            <a:off x="706772" y="5337318"/>
            <a:ext cx="1105062" cy="5539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SzPct val="100000"/>
              <a:buFont typeface="Segoe UI" panose="020B0502040204020203" pitchFamily="34" charset="0"/>
              <a:buChar char="​"/>
              <a:tabLst/>
              <a:defRPr/>
            </a:pPr>
            <a:r>
              <a:rPr kumimoji="0" 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Local </a:t>
            </a:r>
            <a:r>
              <a:rPr lang="en-US" sz="1200" b="1" kern="1200">
                <a:latin typeface="Arial" panose="020B0604020202020204" pitchFamily="34" charset="0"/>
                <a:ea typeface="+mn-ea"/>
                <a:cs typeface="Arial" panose="020B0604020202020204" pitchFamily="34" charset="0"/>
              </a:rPr>
              <a:t>t</a:t>
            </a:r>
            <a:r>
              <a:rPr kumimoji="0" lang="en-US" sz="1200" b="1" i="0" u="none" strike="noStrike" kern="1200" cap="none" spc="0" normalizeH="0" baseline="0" noProof="0" err="1">
                <a:ln>
                  <a:noFill/>
                </a:ln>
                <a:effectLst/>
                <a:uLnTx/>
                <a:uFillTx/>
                <a:latin typeface="Arial" panose="020B0604020202020204" pitchFamily="34" charset="0"/>
                <a:ea typeface="+mn-ea"/>
                <a:cs typeface="Arial" panose="020B0604020202020204" pitchFamily="34" charset="0"/>
              </a:rPr>
              <a:t>eam</a:t>
            </a:r>
            <a:br>
              <a:rPr kumimoji="0" 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br>
            <a:r>
              <a:rPr kumimoji="0" 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~2.5 to 3 FTE</a:t>
            </a:r>
          </a:p>
          <a:p>
            <a:pPr marL="0" marR="0" lvl="0" indent="0" algn="l" defTabSz="914400" rtl="0" eaLnBrk="1" fontAlgn="auto" latinLnBrk="0" hangingPunct="1">
              <a:lnSpc>
                <a:spcPct val="100000"/>
              </a:lnSpc>
              <a:spcBef>
                <a:spcPts val="0"/>
              </a:spcBef>
              <a:spcAft>
                <a:spcPts val="0"/>
              </a:spcAft>
              <a:buSzPct val="100000"/>
              <a:buFont typeface="Segoe UI" panose="020B0502040204020203" pitchFamily="34" charset="0"/>
              <a:buChar char="​"/>
              <a:tabLst/>
              <a:defRPr/>
            </a:pPr>
            <a:r>
              <a:rPr kumimoji="0" lang="en-US" sz="12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(per market)</a:t>
            </a:r>
          </a:p>
        </p:txBody>
      </p:sp>
      <p:sp>
        <p:nvSpPr>
          <p:cNvPr id="36" name="TextBox 35">
            <a:extLst>
              <a:ext uri="{FF2B5EF4-FFF2-40B4-BE49-F238E27FC236}">
                <a16:creationId xmlns:a16="http://schemas.microsoft.com/office/drawing/2014/main" id="{6A4A9876-CAC2-0F73-310B-DBCB58653514}"/>
              </a:ext>
            </a:extLst>
          </p:cNvPr>
          <p:cNvSpPr txBox="1">
            <a:spLocks/>
          </p:cNvSpPr>
          <p:nvPr/>
        </p:nvSpPr>
        <p:spPr>
          <a:xfrm>
            <a:off x="467806" y="1358212"/>
            <a:ext cx="1326984" cy="369332"/>
          </a:xfrm>
          <a:prstGeom prst="rect">
            <a:avLst/>
          </a:prstGeom>
        </p:spPr>
        <p:txBody>
          <a:bodyPr vert="horz" wrap="square" lIns="9000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SzPct val="100000"/>
              <a:buFont typeface="Segoe UI" panose="020B0502040204020203" pitchFamily="34" charset="0"/>
              <a:buChar char="​"/>
              <a:tabLst/>
              <a:defRPr/>
            </a:pPr>
            <a:r>
              <a:rPr kumimoji="0" lang="en-US" sz="1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HQ team</a:t>
            </a:r>
          </a:p>
          <a:p>
            <a:pPr marL="0" marR="0" lvl="0" indent="0" algn="l" defTabSz="914400" rtl="0" eaLnBrk="1" fontAlgn="auto" latinLnBrk="0" hangingPunct="1">
              <a:lnSpc>
                <a:spcPct val="100000"/>
              </a:lnSpc>
              <a:spcBef>
                <a:spcPts val="0"/>
              </a:spcBef>
              <a:spcAft>
                <a:spcPts val="0"/>
              </a:spcAft>
              <a:buSzPct val="100000"/>
              <a:buFont typeface="Segoe UI" panose="020B0502040204020203" pitchFamily="34" charset="0"/>
              <a:buChar char="​"/>
              <a:tabLst/>
              <a:defRPr/>
            </a:pPr>
            <a:r>
              <a:rPr kumimoji="0" lang="en-US" sz="1200"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~6 to 7 FTEs</a:t>
            </a:r>
          </a:p>
        </p:txBody>
      </p:sp>
      <p:sp>
        <p:nvSpPr>
          <p:cNvPr id="37" name="Rectangle 36">
            <a:extLst>
              <a:ext uri="{FF2B5EF4-FFF2-40B4-BE49-F238E27FC236}">
                <a16:creationId xmlns:a16="http://schemas.microsoft.com/office/drawing/2014/main" id="{E720A037-F373-5027-F84D-8517BF4D2642}"/>
              </a:ext>
            </a:extLst>
          </p:cNvPr>
          <p:cNvSpPr/>
          <p:nvPr/>
        </p:nvSpPr>
        <p:spPr>
          <a:xfrm>
            <a:off x="8784331" y="1260372"/>
            <a:ext cx="2759669" cy="5170428"/>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1200" cap="none" spc="0" normalizeH="0" baseline="0" noProof="0" err="1">
              <a:ln>
                <a:noFill/>
              </a:ln>
              <a:solidFill>
                <a:schemeClr val="bg1"/>
              </a:solidFill>
              <a:effectLst/>
              <a:uLnTx/>
              <a:uFillTx/>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8E7C7B03-609C-52A1-9E17-5C5333FEB131}"/>
              </a:ext>
            </a:extLst>
          </p:cNvPr>
          <p:cNvSpPr txBox="1">
            <a:spLocks/>
          </p:cNvSpPr>
          <p:nvPr/>
        </p:nvSpPr>
        <p:spPr>
          <a:xfrm>
            <a:off x="8916926" y="1358212"/>
            <a:ext cx="2627073" cy="36933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Shared resource pool </a:t>
            </a:r>
            <a:r>
              <a:rPr kumimoji="0" lang="en-US"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(variable) </a:t>
            </a:r>
          </a:p>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20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~3 to 7 FTEs</a:t>
            </a:r>
          </a:p>
        </p:txBody>
      </p:sp>
      <p:sp>
        <p:nvSpPr>
          <p:cNvPr id="39" name="TextBox 38">
            <a:extLst>
              <a:ext uri="{FF2B5EF4-FFF2-40B4-BE49-F238E27FC236}">
                <a16:creationId xmlns:a16="http://schemas.microsoft.com/office/drawing/2014/main" id="{8504C19C-198D-7047-9F15-10A4AE531F3A}"/>
              </a:ext>
            </a:extLst>
          </p:cNvPr>
          <p:cNvSpPr txBox="1">
            <a:spLocks/>
          </p:cNvSpPr>
          <p:nvPr/>
        </p:nvSpPr>
        <p:spPr>
          <a:xfrm>
            <a:off x="8916927" y="5838040"/>
            <a:ext cx="2497334" cy="461665"/>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FFFFFF"/>
              </a:buClr>
              <a:buSzPct val="100000"/>
              <a:buFont typeface="Segoe UI" panose="020B0502040204020203" pitchFamily="34" charset="0"/>
              <a:buChar char="​"/>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Optional resource needs based</a:t>
            </a:r>
            <a:r>
              <a:rPr lang="en-US" sz="1000" kern="1200">
                <a:solidFill>
                  <a:schemeClr val="bg1"/>
                </a:solidFill>
                <a:latin typeface="Arial" panose="020B0604020202020204" pitchFamily="34" charset="0"/>
                <a:ea typeface="+mn-ea"/>
                <a:cs typeface="Arial" panose="020B0604020202020204" pitchFamily="34" charset="0"/>
              </a:rPr>
              <a:t> </a:t>
            </a: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on scaling ambitions and level of resources provided by partners</a:t>
            </a:r>
          </a:p>
        </p:txBody>
      </p:sp>
      <p:sp>
        <p:nvSpPr>
          <p:cNvPr id="41" name="Oval 40">
            <a:extLst>
              <a:ext uri="{FF2B5EF4-FFF2-40B4-BE49-F238E27FC236}">
                <a16:creationId xmlns:a16="http://schemas.microsoft.com/office/drawing/2014/main" id="{88E0BCFE-19DC-9220-6A48-5EC98DBD49F8}"/>
              </a:ext>
            </a:extLst>
          </p:cNvPr>
          <p:cNvSpPr/>
          <p:nvPr/>
        </p:nvSpPr>
        <p:spPr bwMode="gray">
          <a:xfrm>
            <a:off x="4326923" y="2978911"/>
            <a:ext cx="391049" cy="391049"/>
          </a:xfrm>
          <a:prstGeom prst="ellipse">
            <a:avLst/>
          </a:prstGeom>
          <a:solidFill>
            <a:schemeClr val="accent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031ACDC9-AE33-21E4-6774-BF707D826154}"/>
              </a:ext>
            </a:extLst>
          </p:cNvPr>
          <p:cNvSpPr/>
          <p:nvPr/>
        </p:nvSpPr>
        <p:spPr>
          <a:xfrm>
            <a:off x="4756793" y="1674640"/>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chemeClr val="bg1"/>
              </a:buClr>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panose="020B0604020202020204" pitchFamily="34" charset="0"/>
              </a:rPr>
              <a:t>1</a:t>
            </a:r>
          </a:p>
        </p:txBody>
      </p:sp>
      <p:sp>
        <p:nvSpPr>
          <p:cNvPr id="44" name="Rectangle 43">
            <a:extLst>
              <a:ext uri="{FF2B5EF4-FFF2-40B4-BE49-F238E27FC236}">
                <a16:creationId xmlns:a16="http://schemas.microsoft.com/office/drawing/2014/main" id="{C91E22E4-5FB7-D123-99FE-5444D725DD70}"/>
              </a:ext>
            </a:extLst>
          </p:cNvPr>
          <p:cNvSpPr/>
          <p:nvPr/>
        </p:nvSpPr>
        <p:spPr>
          <a:xfrm>
            <a:off x="2455735" y="3051325"/>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chemeClr val="bg1"/>
              </a:buClr>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panose="020B0604020202020204" pitchFamily="34" charset="0"/>
              </a:rPr>
              <a:t>1</a:t>
            </a:r>
          </a:p>
        </p:txBody>
      </p:sp>
      <p:sp>
        <p:nvSpPr>
          <p:cNvPr id="45" name="Rectangle 44">
            <a:extLst>
              <a:ext uri="{FF2B5EF4-FFF2-40B4-BE49-F238E27FC236}">
                <a16:creationId xmlns:a16="http://schemas.microsoft.com/office/drawing/2014/main" id="{02753C35-5830-B9CE-8F78-6616EA6D0745}"/>
              </a:ext>
            </a:extLst>
          </p:cNvPr>
          <p:cNvSpPr/>
          <p:nvPr/>
        </p:nvSpPr>
        <p:spPr>
          <a:xfrm>
            <a:off x="4756793" y="3051325"/>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chemeClr val="bg1"/>
              </a:buClr>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panose="020B0604020202020204" pitchFamily="34" charset="0"/>
              </a:rPr>
              <a:t>1</a:t>
            </a:r>
          </a:p>
        </p:txBody>
      </p:sp>
      <p:sp>
        <p:nvSpPr>
          <p:cNvPr id="46" name="Rectangle 45">
            <a:extLst>
              <a:ext uri="{FF2B5EF4-FFF2-40B4-BE49-F238E27FC236}">
                <a16:creationId xmlns:a16="http://schemas.microsoft.com/office/drawing/2014/main" id="{78C3F080-D02F-2AB6-E496-4739ECEDE9DD}"/>
              </a:ext>
            </a:extLst>
          </p:cNvPr>
          <p:cNvSpPr/>
          <p:nvPr/>
        </p:nvSpPr>
        <p:spPr>
          <a:xfrm>
            <a:off x="7011890" y="3051325"/>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chemeClr val="bg1"/>
              </a:buClr>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panose="020B0604020202020204" pitchFamily="34" charset="0"/>
              </a:rPr>
              <a:t>1</a:t>
            </a:r>
          </a:p>
        </p:txBody>
      </p:sp>
      <p:sp>
        <p:nvSpPr>
          <p:cNvPr id="47" name="Rectangle 46">
            <a:extLst>
              <a:ext uri="{FF2B5EF4-FFF2-40B4-BE49-F238E27FC236}">
                <a16:creationId xmlns:a16="http://schemas.microsoft.com/office/drawing/2014/main" id="{CB597E75-A4DB-CF50-428A-74D89773E117}"/>
              </a:ext>
            </a:extLst>
          </p:cNvPr>
          <p:cNvSpPr/>
          <p:nvPr/>
        </p:nvSpPr>
        <p:spPr>
          <a:xfrm>
            <a:off x="5648285" y="5228481"/>
            <a:ext cx="258404"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chemeClr val="bg1"/>
              </a:buClr>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panose="020B0604020202020204" pitchFamily="34" charset="0"/>
              </a:rPr>
              <a:t>1</a:t>
            </a:r>
          </a:p>
        </p:txBody>
      </p:sp>
      <p:sp>
        <p:nvSpPr>
          <p:cNvPr id="48" name="Rectangle 47">
            <a:extLst>
              <a:ext uri="{FF2B5EF4-FFF2-40B4-BE49-F238E27FC236}">
                <a16:creationId xmlns:a16="http://schemas.microsoft.com/office/drawing/2014/main" id="{0498A6B4-6905-C86B-730A-F46DE03FAA86}"/>
              </a:ext>
            </a:extLst>
          </p:cNvPr>
          <p:cNvSpPr/>
          <p:nvPr/>
        </p:nvSpPr>
        <p:spPr>
          <a:xfrm>
            <a:off x="2453498" y="5228481"/>
            <a:ext cx="1055097" cy="24622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914400" rtl="0" eaLnBrk="1" fontAlgn="base" latinLnBrk="0" hangingPunct="1">
              <a:lnSpc>
                <a:spcPct val="100000"/>
              </a:lnSpc>
              <a:spcBef>
                <a:spcPct val="0"/>
              </a:spcBef>
              <a:spcAft>
                <a:spcPct val="0"/>
              </a:spcAft>
              <a:buClr>
                <a:schemeClr val="bg1"/>
              </a:buClr>
              <a:buSzTx/>
              <a:buFontTx/>
              <a:buNone/>
              <a:tabLst/>
              <a:defRPr/>
            </a:pPr>
            <a:r>
              <a:rPr lang="en-US" sz="1000" kern="1200">
                <a:solidFill>
                  <a:schemeClr val="bg1"/>
                </a:solidFill>
                <a:latin typeface="Arial" panose="020B0604020202020204" pitchFamily="34" charset="0"/>
                <a:cs typeface="Arial" panose="020B0604020202020204" pitchFamily="34" charset="0"/>
                <a:sym typeface="Arial" panose="020B0604020202020204" pitchFamily="34" charset="0"/>
              </a:rPr>
              <a:t>1.5</a:t>
            </a:r>
            <a:r>
              <a:rPr kumimoji="0" lang="en-US" sz="10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sym typeface="Arial" panose="020B0604020202020204" pitchFamily="34" charset="0"/>
              </a:rPr>
              <a:t> per partner </a:t>
            </a:r>
          </a:p>
        </p:txBody>
      </p:sp>
      <p:cxnSp>
        <p:nvCxnSpPr>
          <p:cNvPr id="49" name="LineBasicImpact 22">
            <a:extLst>
              <a:ext uri="{FF2B5EF4-FFF2-40B4-BE49-F238E27FC236}">
                <a16:creationId xmlns:a16="http://schemas.microsoft.com/office/drawing/2014/main" id="{752EAA5C-E228-FDBE-2C2F-0D55715C26B7}"/>
              </a:ext>
            </a:extLst>
          </p:cNvPr>
          <p:cNvCxnSpPr>
            <a:cxnSpLocks/>
          </p:cNvCxnSpPr>
          <p:nvPr>
            <p:custDataLst>
              <p:tags r:id="rId8"/>
            </p:custDataLst>
          </p:nvPr>
        </p:nvCxnSpPr>
        <p:spPr>
          <a:xfrm>
            <a:off x="9052055" y="4072135"/>
            <a:ext cx="2244280" cy="0"/>
          </a:xfrm>
          <a:prstGeom prst="straightConnector1">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or: Elbow 168">
            <a:extLst>
              <a:ext uri="{FF2B5EF4-FFF2-40B4-BE49-F238E27FC236}">
                <a16:creationId xmlns:a16="http://schemas.microsoft.com/office/drawing/2014/main" id="{D16C2B24-8A2E-0BB2-6E47-447223FAFFDF}"/>
              </a:ext>
            </a:extLst>
          </p:cNvPr>
          <p:cNvCxnSpPr>
            <a:cxnSpLocks/>
            <a:stCxn id="32" idx="2"/>
            <a:endCxn id="37" idx="1"/>
          </p:cNvCxnSpPr>
          <p:nvPr/>
        </p:nvCxnSpPr>
        <p:spPr>
          <a:xfrm rot="5400000" flipH="1" flipV="1">
            <a:off x="7655483" y="2982286"/>
            <a:ext cx="265548" cy="1992148"/>
          </a:xfrm>
          <a:prstGeom prst="bentConnector4">
            <a:avLst>
              <a:gd name="adj1" fmla="val -86086"/>
              <a:gd name="adj2" fmla="val 73920"/>
            </a:avLst>
          </a:prstGeom>
          <a:ln w="6350">
            <a:solidFill>
              <a:srgbClr val="000000"/>
            </a:solidFill>
            <a:prstDash val="dash"/>
          </a:ln>
        </p:spPr>
        <p:style>
          <a:lnRef idx="1">
            <a:schemeClr val="accent1"/>
          </a:lnRef>
          <a:fillRef idx="0">
            <a:schemeClr val="accent1"/>
          </a:fillRef>
          <a:effectRef idx="0">
            <a:schemeClr val="accent1"/>
          </a:effectRef>
          <a:fontRef idx="minor">
            <a:schemeClr val="tx1"/>
          </a:fontRef>
        </p:style>
      </p:cxnSp>
      <p:cxnSp>
        <p:nvCxnSpPr>
          <p:cNvPr id="51" name="Connector: Elbow 169">
            <a:extLst>
              <a:ext uri="{FF2B5EF4-FFF2-40B4-BE49-F238E27FC236}">
                <a16:creationId xmlns:a16="http://schemas.microsoft.com/office/drawing/2014/main" id="{60F5A912-A106-A4FA-BDCC-CAE192FBED7B}"/>
              </a:ext>
            </a:extLst>
          </p:cNvPr>
          <p:cNvCxnSpPr>
            <a:cxnSpLocks/>
            <a:stCxn id="32" idx="2"/>
            <a:endCxn id="27" idx="0"/>
          </p:cNvCxnSpPr>
          <p:nvPr/>
        </p:nvCxnSpPr>
        <p:spPr>
          <a:xfrm rot="5400000">
            <a:off x="5584366" y="3948249"/>
            <a:ext cx="1044933" cy="1370703"/>
          </a:xfrm>
          <a:prstGeom prst="bentConnector3">
            <a:avLst>
              <a:gd name="adj1" fmla="val 50000"/>
            </a:avLst>
          </a:prstGeom>
          <a:ln w="6350">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4E8327E-E01D-5021-C379-547624BCDBF8}"/>
              </a:ext>
            </a:extLst>
          </p:cNvPr>
          <p:cNvSpPr txBox="1">
            <a:spLocks/>
          </p:cNvSpPr>
          <p:nvPr/>
        </p:nvSpPr>
        <p:spPr>
          <a:xfrm>
            <a:off x="8916925" y="3853994"/>
            <a:ext cx="2627073" cy="18466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000"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Optional (technical)</a:t>
            </a:r>
          </a:p>
        </p:txBody>
      </p:sp>
      <p:sp>
        <p:nvSpPr>
          <p:cNvPr id="53" name="TextBox 52">
            <a:extLst>
              <a:ext uri="{FF2B5EF4-FFF2-40B4-BE49-F238E27FC236}">
                <a16:creationId xmlns:a16="http://schemas.microsoft.com/office/drawing/2014/main" id="{8BA7DBF7-CCA0-63FA-26BD-88C6C1182181}"/>
              </a:ext>
            </a:extLst>
          </p:cNvPr>
          <p:cNvSpPr txBox="1">
            <a:spLocks/>
          </p:cNvSpPr>
          <p:nvPr/>
        </p:nvSpPr>
        <p:spPr>
          <a:xfrm>
            <a:off x="8916926" y="1842320"/>
            <a:ext cx="2627073" cy="184666"/>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FFFFFF"/>
              </a:buClr>
              <a:buSzPct val="100000"/>
              <a:buFont typeface="Segoe UI" panose="020B0502040204020203" pitchFamily="34" charset="0"/>
              <a:buChar char="​"/>
              <a:tabLst/>
              <a:defRPr/>
            </a:pPr>
            <a:r>
              <a:rPr kumimoji="0" lang="en-US" sz="1000"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Required</a:t>
            </a:r>
          </a:p>
        </p:txBody>
      </p:sp>
      <p:sp>
        <p:nvSpPr>
          <p:cNvPr id="55" name="Oval 54">
            <a:extLst>
              <a:ext uri="{FF2B5EF4-FFF2-40B4-BE49-F238E27FC236}">
                <a16:creationId xmlns:a16="http://schemas.microsoft.com/office/drawing/2014/main" id="{AE7B37B8-BA62-8941-64D0-05790EC1FDDE}"/>
              </a:ext>
            </a:extLst>
          </p:cNvPr>
          <p:cNvSpPr/>
          <p:nvPr/>
        </p:nvSpPr>
        <p:spPr bwMode="gray">
          <a:xfrm>
            <a:off x="8916927" y="4155324"/>
            <a:ext cx="253353" cy="25335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AEBCD54D-2CD1-1E3A-8D51-DA724E3319DA}"/>
              </a:ext>
            </a:extLst>
          </p:cNvPr>
          <p:cNvSpPr>
            <a:spLocks/>
          </p:cNvSpPr>
          <p:nvPr/>
        </p:nvSpPr>
        <p:spPr>
          <a:xfrm>
            <a:off x="9285506" y="4158890"/>
            <a:ext cx="365805" cy="246221"/>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chemeClr val="tx1"/>
              </a:buClr>
              <a:buSzTx/>
              <a:buFontTx/>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Arial" panose="020B0604020202020204" pitchFamily="34" charset="0"/>
              </a:rPr>
              <a:t>1</a:t>
            </a:r>
          </a:p>
        </p:txBody>
      </p:sp>
      <p:sp>
        <p:nvSpPr>
          <p:cNvPr id="58" name="TextBox 57">
            <a:extLst>
              <a:ext uri="{FF2B5EF4-FFF2-40B4-BE49-F238E27FC236}">
                <a16:creationId xmlns:a16="http://schemas.microsoft.com/office/drawing/2014/main" id="{F0256524-64F8-1ED9-6E2D-0AD4D6C46A21}"/>
              </a:ext>
            </a:extLst>
          </p:cNvPr>
          <p:cNvSpPr txBox="1">
            <a:spLocks/>
          </p:cNvSpPr>
          <p:nvPr>
            <p:custDataLst>
              <p:tags r:id="rId9"/>
            </p:custDataLst>
          </p:nvPr>
        </p:nvSpPr>
        <p:spPr>
          <a:xfrm>
            <a:off x="9773447" y="4205056"/>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Frontend engineer</a:t>
            </a:r>
          </a:p>
        </p:txBody>
      </p:sp>
      <p:sp>
        <p:nvSpPr>
          <p:cNvPr id="60" name="Oval 59">
            <a:extLst>
              <a:ext uri="{FF2B5EF4-FFF2-40B4-BE49-F238E27FC236}">
                <a16:creationId xmlns:a16="http://schemas.microsoft.com/office/drawing/2014/main" id="{1B72CFD1-87A6-C44F-363B-2CB4913F6193}"/>
              </a:ext>
            </a:extLst>
          </p:cNvPr>
          <p:cNvSpPr/>
          <p:nvPr/>
        </p:nvSpPr>
        <p:spPr bwMode="gray">
          <a:xfrm>
            <a:off x="8916927" y="4491866"/>
            <a:ext cx="253353" cy="25335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98B3E116-7878-387F-8755-6D10D45963ED}"/>
              </a:ext>
            </a:extLst>
          </p:cNvPr>
          <p:cNvSpPr>
            <a:spLocks/>
          </p:cNvSpPr>
          <p:nvPr/>
        </p:nvSpPr>
        <p:spPr>
          <a:xfrm>
            <a:off x="9285506" y="4495432"/>
            <a:ext cx="365805" cy="246221"/>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chemeClr val="tx1"/>
              </a:buClr>
              <a:buSzTx/>
              <a:buFontTx/>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Arial" panose="020B0604020202020204" pitchFamily="34" charset="0"/>
              </a:rPr>
              <a:t>1</a:t>
            </a:r>
          </a:p>
        </p:txBody>
      </p:sp>
      <p:sp>
        <p:nvSpPr>
          <p:cNvPr id="63" name="TextBox 62">
            <a:extLst>
              <a:ext uri="{FF2B5EF4-FFF2-40B4-BE49-F238E27FC236}">
                <a16:creationId xmlns:a16="http://schemas.microsoft.com/office/drawing/2014/main" id="{2267A3F9-3851-8752-4C98-94F4368D46C3}"/>
              </a:ext>
            </a:extLst>
          </p:cNvPr>
          <p:cNvSpPr txBox="1">
            <a:spLocks/>
          </p:cNvSpPr>
          <p:nvPr>
            <p:custDataLst>
              <p:tags r:id="rId10"/>
            </p:custDataLst>
          </p:nvPr>
        </p:nvSpPr>
        <p:spPr>
          <a:xfrm>
            <a:off x="9773447" y="4541598"/>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Backend engineer</a:t>
            </a:r>
          </a:p>
        </p:txBody>
      </p:sp>
      <p:sp>
        <p:nvSpPr>
          <p:cNvPr id="65" name="Oval 64">
            <a:extLst>
              <a:ext uri="{FF2B5EF4-FFF2-40B4-BE49-F238E27FC236}">
                <a16:creationId xmlns:a16="http://schemas.microsoft.com/office/drawing/2014/main" id="{923C7ED9-37B1-64CA-59A6-8E37FEB34308}"/>
              </a:ext>
            </a:extLst>
          </p:cNvPr>
          <p:cNvSpPr/>
          <p:nvPr/>
        </p:nvSpPr>
        <p:spPr bwMode="gray">
          <a:xfrm>
            <a:off x="8916927" y="4828408"/>
            <a:ext cx="253353" cy="25335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67" name="Rectangle 66">
            <a:extLst>
              <a:ext uri="{FF2B5EF4-FFF2-40B4-BE49-F238E27FC236}">
                <a16:creationId xmlns:a16="http://schemas.microsoft.com/office/drawing/2014/main" id="{04C2BFD9-7E38-043B-4357-7A3CC1FA4569}"/>
              </a:ext>
            </a:extLst>
          </p:cNvPr>
          <p:cNvSpPr>
            <a:spLocks/>
          </p:cNvSpPr>
          <p:nvPr/>
        </p:nvSpPr>
        <p:spPr>
          <a:xfrm>
            <a:off x="9285506" y="4831974"/>
            <a:ext cx="365805" cy="246221"/>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chemeClr val="tx1"/>
              </a:buClr>
              <a:buSzTx/>
              <a:buFontTx/>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Arial" panose="020B0604020202020204" pitchFamily="34" charset="0"/>
              </a:rPr>
              <a:t>1</a:t>
            </a:r>
          </a:p>
        </p:txBody>
      </p:sp>
      <p:sp>
        <p:nvSpPr>
          <p:cNvPr id="68" name="TextBox 67">
            <a:extLst>
              <a:ext uri="{FF2B5EF4-FFF2-40B4-BE49-F238E27FC236}">
                <a16:creationId xmlns:a16="http://schemas.microsoft.com/office/drawing/2014/main" id="{9D0D4B61-776A-9FBB-A9FF-8D565FB1CD57}"/>
              </a:ext>
            </a:extLst>
          </p:cNvPr>
          <p:cNvSpPr txBox="1">
            <a:spLocks/>
          </p:cNvSpPr>
          <p:nvPr>
            <p:custDataLst>
              <p:tags r:id="rId11"/>
            </p:custDataLst>
          </p:nvPr>
        </p:nvSpPr>
        <p:spPr>
          <a:xfrm>
            <a:off x="9773447" y="4878140"/>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Data engineer</a:t>
            </a:r>
          </a:p>
        </p:txBody>
      </p:sp>
      <p:sp>
        <p:nvSpPr>
          <p:cNvPr id="70" name="Oval 69">
            <a:extLst>
              <a:ext uri="{FF2B5EF4-FFF2-40B4-BE49-F238E27FC236}">
                <a16:creationId xmlns:a16="http://schemas.microsoft.com/office/drawing/2014/main" id="{3176F746-EC28-DDCA-6BB5-734FC6B65C14}"/>
              </a:ext>
            </a:extLst>
          </p:cNvPr>
          <p:cNvSpPr/>
          <p:nvPr/>
        </p:nvSpPr>
        <p:spPr bwMode="gray">
          <a:xfrm>
            <a:off x="8916927" y="5164950"/>
            <a:ext cx="253353" cy="25335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69D5FDDA-6F61-520E-686D-3DB67095A0D0}"/>
              </a:ext>
            </a:extLst>
          </p:cNvPr>
          <p:cNvSpPr>
            <a:spLocks/>
          </p:cNvSpPr>
          <p:nvPr/>
        </p:nvSpPr>
        <p:spPr>
          <a:xfrm>
            <a:off x="9285506" y="5168516"/>
            <a:ext cx="365805" cy="246221"/>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chemeClr val="tx1"/>
              </a:buClr>
              <a:buSzTx/>
              <a:buFontTx/>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Arial" panose="020B0604020202020204" pitchFamily="34" charset="0"/>
              </a:rPr>
              <a:t>0.5</a:t>
            </a:r>
          </a:p>
        </p:txBody>
      </p:sp>
      <p:sp>
        <p:nvSpPr>
          <p:cNvPr id="73" name="TextBox 72">
            <a:extLst>
              <a:ext uri="{FF2B5EF4-FFF2-40B4-BE49-F238E27FC236}">
                <a16:creationId xmlns:a16="http://schemas.microsoft.com/office/drawing/2014/main" id="{8E720919-56CA-EF8D-39C6-8FDE44A1FA91}"/>
              </a:ext>
            </a:extLst>
          </p:cNvPr>
          <p:cNvSpPr txBox="1">
            <a:spLocks/>
          </p:cNvSpPr>
          <p:nvPr>
            <p:custDataLst>
              <p:tags r:id="rId12"/>
            </p:custDataLst>
          </p:nvPr>
        </p:nvSpPr>
        <p:spPr>
          <a:xfrm>
            <a:off x="9773447" y="5214682"/>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UI/UX expert</a:t>
            </a:r>
          </a:p>
        </p:txBody>
      </p:sp>
      <p:sp>
        <p:nvSpPr>
          <p:cNvPr id="75" name="Oval 74">
            <a:extLst>
              <a:ext uri="{FF2B5EF4-FFF2-40B4-BE49-F238E27FC236}">
                <a16:creationId xmlns:a16="http://schemas.microsoft.com/office/drawing/2014/main" id="{7384BFDF-C233-B116-B565-5E3246E4A532}"/>
              </a:ext>
            </a:extLst>
          </p:cNvPr>
          <p:cNvSpPr/>
          <p:nvPr/>
        </p:nvSpPr>
        <p:spPr bwMode="gray">
          <a:xfrm>
            <a:off x="8916927" y="5501492"/>
            <a:ext cx="253353" cy="253353"/>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5ED2081E-C20A-7E8D-41A9-FAC8CBBE7B1E}"/>
              </a:ext>
            </a:extLst>
          </p:cNvPr>
          <p:cNvSpPr>
            <a:spLocks/>
          </p:cNvSpPr>
          <p:nvPr/>
        </p:nvSpPr>
        <p:spPr>
          <a:xfrm>
            <a:off x="9285506" y="5505058"/>
            <a:ext cx="365805" cy="246221"/>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chemeClr val="tx1"/>
              </a:buClr>
              <a:buSzTx/>
              <a:buFontTx/>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Arial" panose="020B0604020202020204" pitchFamily="34" charset="0"/>
              </a:rPr>
              <a:t>0.5</a:t>
            </a:r>
          </a:p>
        </p:txBody>
      </p:sp>
      <p:sp>
        <p:nvSpPr>
          <p:cNvPr id="78" name="TextBox 77">
            <a:extLst>
              <a:ext uri="{FF2B5EF4-FFF2-40B4-BE49-F238E27FC236}">
                <a16:creationId xmlns:a16="http://schemas.microsoft.com/office/drawing/2014/main" id="{87FA6A99-D138-20C4-E3DE-FD393EEF29FC}"/>
              </a:ext>
            </a:extLst>
          </p:cNvPr>
          <p:cNvSpPr txBox="1">
            <a:spLocks/>
          </p:cNvSpPr>
          <p:nvPr>
            <p:custDataLst>
              <p:tags r:id="rId13"/>
            </p:custDataLst>
          </p:nvPr>
        </p:nvSpPr>
        <p:spPr>
          <a:xfrm>
            <a:off x="9773447" y="5551224"/>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Scrum master</a:t>
            </a:r>
          </a:p>
        </p:txBody>
      </p:sp>
      <p:sp>
        <p:nvSpPr>
          <p:cNvPr id="80" name="Rectangle 79">
            <a:extLst>
              <a:ext uri="{FF2B5EF4-FFF2-40B4-BE49-F238E27FC236}">
                <a16:creationId xmlns:a16="http://schemas.microsoft.com/office/drawing/2014/main" id="{337B1903-AB26-CA04-7CE6-822F80BFAD6E}"/>
              </a:ext>
            </a:extLst>
          </p:cNvPr>
          <p:cNvSpPr>
            <a:spLocks/>
          </p:cNvSpPr>
          <p:nvPr/>
        </p:nvSpPr>
        <p:spPr>
          <a:xfrm>
            <a:off x="9285506" y="3413315"/>
            <a:ext cx="365805" cy="246221"/>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chemeClr val="tx1"/>
              </a:buClr>
              <a:buSzTx/>
              <a:buFontTx/>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Arial" panose="020B0604020202020204" pitchFamily="34" charset="0"/>
              </a:rPr>
              <a:t>0.5</a:t>
            </a:r>
          </a:p>
        </p:txBody>
      </p:sp>
      <p:sp>
        <p:nvSpPr>
          <p:cNvPr id="81" name="Oval 80">
            <a:extLst>
              <a:ext uri="{FF2B5EF4-FFF2-40B4-BE49-F238E27FC236}">
                <a16:creationId xmlns:a16="http://schemas.microsoft.com/office/drawing/2014/main" id="{26743886-61A2-E743-D208-1DA9C091A1F8}"/>
              </a:ext>
            </a:extLst>
          </p:cNvPr>
          <p:cNvSpPr/>
          <p:nvPr/>
        </p:nvSpPr>
        <p:spPr bwMode="gray">
          <a:xfrm>
            <a:off x="8916927" y="3409748"/>
            <a:ext cx="253353" cy="25335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pic>
        <p:nvPicPr>
          <p:cNvPr id="82" name="CustomIcon">
            <a:extLst>
              <a:ext uri="{FF2B5EF4-FFF2-40B4-BE49-F238E27FC236}">
                <a16:creationId xmlns:a16="http://schemas.microsoft.com/office/drawing/2014/main" id="{4A9961B1-0AC9-36BB-5EA3-9F2893996602}"/>
              </a:ext>
            </a:extLst>
          </p:cNvPr>
          <p:cNvPicPr>
            <a:picLocks/>
          </p:cNvPicPr>
          <p:nvPr>
            <p:custDataLst>
              <p:tags r:id="rId14"/>
            </p:custDataLst>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8963825" y="3456647"/>
            <a:ext cx="159557" cy="159556"/>
          </a:xfrm>
          <a:prstGeom prst="rect">
            <a:avLst/>
          </a:prstGeom>
        </p:spPr>
      </p:pic>
      <p:sp>
        <p:nvSpPr>
          <p:cNvPr id="83" name="TextBox 82">
            <a:extLst>
              <a:ext uri="{FF2B5EF4-FFF2-40B4-BE49-F238E27FC236}">
                <a16:creationId xmlns:a16="http://schemas.microsoft.com/office/drawing/2014/main" id="{D91DBFA7-57A4-758D-61CE-422AE8FC9D94}"/>
              </a:ext>
            </a:extLst>
          </p:cNvPr>
          <p:cNvSpPr txBox="1">
            <a:spLocks/>
          </p:cNvSpPr>
          <p:nvPr>
            <p:custDataLst>
              <p:tags r:id="rId15"/>
            </p:custDataLst>
          </p:nvPr>
        </p:nvSpPr>
        <p:spPr>
          <a:xfrm>
            <a:off x="9773447" y="3459481"/>
            <a:ext cx="1628716" cy="1538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Legal expert</a:t>
            </a:r>
          </a:p>
        </p:txBody>
      </p:sp>
      <p:cxnSp>
        <p:nvCxnSpPr>
          <p:cNvPr id="85" name="LineBasicImpact 22">
            <a:extLst>
              <a:ext uri="{FF2B5EF4-FFF2-40B4-BE49-F238E27FC236}">
                <a16:creationId xmlns:a16="http://schemas.microsoft.com/office/drawing/2014/main" id="{246F37B1-266C-F7BB-3D84-2E485029B600}"/>
              </a:ext>
            </a:extLst>
          </p:cNvPr>
          <p:cNvCxnSpPr>
            <a:cxnSpLocks/>
          </p:cNvCxnSpPr>
          <p:nvPr>
            <p:custDataLst>
              <p:tags r:id="rId16"/>
            </p:custDataLst>
          </p:nvPr>
        </p:nvCxnSpPr>
        <p:spPr>
          <a:xfrm>
            <a:off x="9052055" y="2236852"/>
            <a:ext cx="2244280" cy="0"/>
          </a:xfrm>
          <a:prstGeom prst="straightConnector1">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C305CC10-F7B3-AC80-60D5-5433488236AE}"/>
              </a:ext>
            </a:extLst>
          </p:cNvPr>
          <p:cNvSpPr/>
          <p:nvPr/>
        </p:nvSpPr>
        <p:spPr bwMode="gray">
          <a:xfrm>
            <a:off x="8916927" y="2110175"/>
            <a:ext cx="253353" cy="25335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pic>
        <p:nvPicPr>
          <p:cNvPr id="87" name="CustomIcon">
            <a:extLst>
              <a:ext uri="{FF2B5EF4-FFF2-40B4-BE49-F238E27FC236}">
                <a16:creationId xmlns:a16="http://schemas.microsoft.com/office/drawing/2014/main" id="{178AE37C-91E2-ECD2-E97E-A2500B9DE734}"/>
              </a:ext>
            </a:extLst>
          </p:cNvPr>
          <p:cNvPicPr>
            <a:picLocks noChangeAspect="1"/>
          </p:cNvPicPr>
          <p:nvPr>
            <p:custDataLst>
              <p:tags r:id="rId17"/>
            </p:custDataLst>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8964403" y="2157651"/>
            <a:ext cx="158400" cy="158400"/>
          </a:xfrm>
          <a:prstGeom prst="rect">
            <a:avLst/>
          </a:prstGeom>
        </p:spPr>
      </p:pic>
      <p:sp>
        <p:nvSpPr>
          <p:cNvPr id="88" name="Rectangle 87">
            <a:extLst>
              <a:ext uri="{FF2B5EF4-FFF2-40B4-BE49-F238E27FC236}">
                <a16:creationId xmlns:a16="http://schemas.microsoft.com/office/drawing/2014/main" id="{C83F3271-6571-8077-9D40-F9062C921F8D}"/>
              </a:ext>
            </a:extLst>
          </p:cNvPr>
          <p:cNvSpPr>
            <a:spLocks/>
          </p:cNvSpPr>
          <p:nvPr/>
        </p:nvSpPr>
        <p:spPr>
          <a:xfrm>
            <a:off x="9285506" y="2113742"/>
            <a:ext cx="365805" cy="246221"/>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chemeClr val="tx1"/>
              </a:buClr>
              <a:buSzTx/>
              <a:buFontTx/>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Arial" panose="020B0604020202020204" pitchFamily="34" charset="0"/>
              </a:rPr>
              <a:t>0.5</a:t>
            </a:r>
          </a:p>
        </p:txBody>
      </p:sp>
      <p:sp>
        <p:nvSpPr>
          <p:cNvPr id="89" name="TextBox 88">
            <a:extLst>
              <a:ext uri="{FF2B5EF4-FFF2-40B4-BE49-F238E27FC236}">
                <a16:creationId xmlns:a16="http://schemas.microsoft.com/office/drawing/2014/main" id="{EB519427-4511-1900-0E47-18B244E6478F}"/>
              </a:ext>
            </a:extLst>
          </p:cNvPr>
          <p:cNvSpPr txBox="1">
            <a:spLocks/>
          </p:cNvSpPr>
          <p:nvPr>
            <p:custDataLst>
              <p:tags r:id="rId18"/>
            </p:custDataLst>
          </p:nvPr>
        </p:nvSpPr>
        <p:spPr>
          <a:xfrm>
            <a:off x="9773447" y="2159908"/>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Data Engineer</a:t>
            </a:r>
          </a:p>
        </p:txBody>
      </p:sp>
      <p:sp>
        <p:nvSpPr>
          <p:cNvPr id="91" name="Oval 90">
            <a:extLst>
              <a:ext uri="{FF2B5EF4-FFF2-40B4-BE49-F238E27FC236}">
                <a16:creationId xmlns:a16="http://schemas.microsoft.com/office/drawing/2014/main" id="{AD9A0173-21D0-8EB4-4B61-A053E3832E68}"/>
              </a:ext>
            </a:extLst>
          </p:cNvPr>
          <p:cNvSpPr/>
          <p:nvPr/>
        </p:nvSpPr>
        <p:spPr bwMode="gray">
          <a:xfrm>
            <a:off x="8916927" y="2976557"/>
            <a:ext cx="253353" cy="25335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5B897772-FE79-109F-1C4C-BB70E8C7DF71}"/>
              </a:ext>
            </a:extLst>
          </p:cNvPr>
          <p:cNvSpPr txBox="1">
            <a:spLocks/>
          </p:cNvSpPr>
          <p:nvPr>
            <p:custDataLst>
              <p:tags r:id="rId19"/>
            </p:custDataLst>
          </p:nvPr>
        </p:nvSpPr>
        <p:spPr>
          <a:xfrm>
            <a:off x="9773447" y="3026290"/>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Technology delivery expert</a:t>
            </a:r>
          </a:p>
        </p:txBody>
      </p:sp>
      <p:sp>
        <p:nvSpPr>
          <p:cNvPr id="94" name="Rectangle 93">
            <a:extLst>
              <a:ext uri="{FF2B5EF4-FFF2-40B4-BE49-F238E27FC236}">
                <a16:creationId xmlns:a16="http://schemas.microsoft.com/office/drawing/2014/main" id="{01936441-72B2-6ED0-DE8A-7AA73FF51114}"/>
              </a:ext>
            </a:extLst>
          </p:cNvPr>
          <p:cNvSpPr>
            <a:spLocks/>
          </p:cNvSpPr>
          <p:nvPr/>
        </p:nvSpPr>
        <p:spPr>
          <a:xfrm>
            <a:off x="9285506" y="2980124"/>
            <a:ext cx="365805" cy="246221"/>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chemeClr val="tx1"/>
              </a:buClr>
              <a:buSzTx/>
              <a:buFontTx/>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Arial" panose="020B0604020202020204" pitchFamily="34" charset="0"/>
              </a:rPr>
              <a:t>1</a:t>
            </a:r>
          </a:p>
        </p:txBody>
      </p:sp>
      <p:sp>
        <p:nvSpPr>
          <p:cNvPr id="96" name="Rectangle 95">
            <a:extLst>
              <a:ext uri="{FF2B5EF4-FFF2-40B4-BE49-F238E27FC236}">
                <a16:creationId xmlns:a16="http://schemas.microsoft.com/office/drawing/2014/main" id="{0B32E42B-A958-BDA0-796F-B7415EB2A89F}"/>
              </a:ext>
            </a:extLst>
          </p:cNvPr>
          <p:cNvSpPr>
            <a:spLocks/>
          </p:cNvSpPr>
          <p:nvPr/>
        </p:nvSpPr>
        <p:spPr>
          <a:xfrm>
            <a:off x="9285506" y="2546933"/>
            <a:ext cx="365805" cy="246221"/>
          </a:xfrm>
          <a:prstGeom prst="rect">
            <a:avLst/>
          </a:prstGeom>
          <a:solidFill>
            <a:schemeClr val="bg1">
              <a:lumMod val="95000"/>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marL="0" marR="0" lvl="0" indent="0" algn="ctr" defTabSz="914400" rtl="0" eaLnBrk="1" fontAlgn="base" latinLnBrk="0" hangingPunct="1">
              <a:lnSpc>
                <a:spcPct val="100000"/>
              </a:lnSpc>
              <a:spcBef>
                <a:spcPct val="0"/>
              </a:spcBef>
              <a:spcAft>
                <a:spcPct val="0"/>
              </a:spcAft>
              <a:buClr>
                <a:schemeClr val="tx1"/>
              </a:buClr>
              <a:buSzTx/>
              <a:buFontTx/>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sym typeface="Arial" panose="020B0604020202020204" pitchFamily="34" charset="0"/>
              </a:rPr>
              <a:t>1</a:t>
            </a:r>
          </a:p>
        </p:txBody>
      </p:sp>
      <p:sp>
        <p:nvSpPr>
          <p:cNvPr id="97" name="TextBox 96">
            <a:extLst>
              <a:ext uri="{FF2B5EF4-FFF2-40B4-BE49-F238E27FC236}">
                <a16:creationId xmlns:a16="http://schemas.microsoft.com/office/drawing/2014/main" id="{31D65412-F69F-C4AF-B4F3-C98E7A885453}"/>
              </a:ext>
            </a:extLst>
          </p:cNvPr>
          <p:cNvSpPr txBox="1">
            <a:spLocks/>
          </p:cNvSpPr>
          <p:nvPr>
            <p:custDataLst>
              <p:tags r:id="rId20"/>
            </p:custDataLst>
          </p:nvPr>
        </p:nvSpPr>
        <p:spPr>
          <a:xfrm>
            <a:off x="9773447" y="2593099"/>
            <a:ext cx="1628716"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sz="1600" baseline="0">
                <a:latin typeface="+mn-lt"/>
              </a:defRPr>
            </a:lvl1pPr>
            <a:lvl2pPr marL="216000" lvl="1" indent="-216000" defTabSz="895350" eaLnBrk="1" hangingPunct="1">
              <a:buClr>
                <a:schemeClr val="accent1"/>
              </a:buClr>
              <a:buSzPct val="100000"/>
              <a:buFont typeface="Wingdings 3" panose="05040102010807070707" pitchFamily="18" charset="2"/>
              <a:buChar char=""/>
              <a:defRPr sz="1600" baseline="0">
                <a:latin typeface="+mn-lt"/>
              </a:defRPr>
            </a:lvl2pPr>
            <a:lvl3pPr marL="432000" lvl="2" indent="-216000" defTabSz="895350" eaLnBrk="1" hangingPunct="1">
              <a:buClr>
                <a:schemeClr val="tx1"/>
              </a:buClr>
              <a:buSzPct val="100000"/>
              <a:buFont typeface="Arial" panose="020B0604020202020204" pitchFamily="34" charset="0"/>
              <a:buChar char="•"/>
              <a:defRPr sz="1600" baseline="0">
                <a:latin typeface="+mn-lt"/>
              </a:defRPr>
            </a:lvl3pPr>
            <a:lvl4pPr marL="648000" lvl="3" indent="-216000" defTabSz="895350" eaLnBrk="1" hangingPunct="1">
              <a:buClr>
                <a:schemeClr val="tx1"/>
              </a:buClr>
              <a:buSzPct val="100000"/>
              <a:buFont typeface="Arial" panose="020B0604020202020204" pitchFamily="34" charset="0"/>
              <a:buChar char="–"/>
              <a:defRPr sz="1600" baseline="0">
                <a:latin typeface="+mn-lt"/>
              </a:defRPr>
            </a:lvl4pPr>
            <a:lvl5pPr marL="864000" lvl="4" indent="-216000" defTabSz="895350" eaLnBrk="1" hangingPunct="1">
              <a:buClr>
                <a:schemeClr val="tx1"/>
              </a:buClr>
              <a:buSzPct val="100000"/>
              <a:buFont typeface="Arial" panose="020B0604020202020204" pitchFamily="34" charset="0"/>
              <a:buChar char="○"/>
              <a:defRPr sz="1600" baseline="0">
                <a:latin typeface="+mn-lt"/>
              </a:defRPr>
            </a:lvl5pPr>
            <a:lvl6pPr marL="749808" indent="-130175" defTabSz="895350" fontAlgn="base">
              <a:spcBef>
                <a:spcPct val="0"/>
              </a:spcBef>
              <a:spcAft>
                <a:spcPct val="0"/>
              </a:spcAft>
              <a:buClr>
                <a:schemeClr val="tx2"/>
              </a:buClr>
              <a:buSzPct val="89000"/>
              <a:buFont typeface="Arial" charset="0"/>
              <a:buChar char="-"/>
              <a:defRPr sz="1600" baseline="0">
                <a:latin typeface="+mn-lt"/>
              </a:defRPr>
            </a:lvl6pPr>
            <a:lvl7pPr marL="749808" indent="-130175" defTabSz="895350" fontAlgn="base">
              <a:spcBef>
                <a:spcPct val="0"/>
              </a:spcBef>
              <a:spcAft>
                <a:spcPct val="0"/>
              </a:spcAft>
              <a:buClr>
                <a:schemeClr val="tx2"/>
              </a:buClr>
              <a:buSzPct val="89000"/>
              <a:buFont typeface="Arial" charset="0"/>
              <a:buChar char="-"/>
              <a:defRPr sz="1600" baseline="0">
                <a:latin typeface="+mn-lt"/>
              </a:defRPr>
            </a:lvl7pPr>
            <a:lvl8pPr marL="749808" indent="-130175" defTabSz="895350" fontAlgn="base">
              <a:spcBef>
                <a:spcPct val="0"/>
              </a:spcBef>
              <a:spcAft>
                <a:spcPct val="0"/>
              </a:spcAft>
              <a:buClr>
                <a:schemeClr val="tx2"/>
              </a:buClr>
              <a:buSzPct val="89000"/>
              <a:buFont typeface="Arial" charset="0"/>
              <a:buChar char="-"/>
              <a:defRPr sz="1600" baseline="0">
                <a:latin typeface="+mn-lt"/>
              </a:defRPr>
            </a:lvl8pPr>
            <a:lvl9pPr marL="749808" indent="-130175" defTabSz="895350" fontAlgn="base">
              <a:spcBef>
                <a:spcPct val="0"/>
              </a:spcBef>
              <a:spcAft>
                <a:spcPct val="0"/>
              </a:spcAft>
              <a:buClr>
                <a:schemeClr val="tx2"/>
              </a:buClr>
              <a:buSzPct val="89000"/>
              <a:buFont typeface="Arial" charset="0"/>
              <a:buChar char="-"/>
              <a:defRPr sz="1600" baseline="0">
                <a:latin typeface="+mn-lt"/>
              </a:defRPr>
            </a:lvl9pPr>
          </a:lstStyle>
          <a:p>
            <a:pPr marL="0" marR="0" lvl="0" indent="0" algn="l" defTabSz="895350" rtl="0" eaLnBrk="1" fontAlgn="auto" latinLnBrk="0" hangingPunct="1">
              <a:lnSpc>
                <a:spcPct val="100000"/>
              </a:lnSpc>
              <a:spcBef>
                <a:spcPts val="100"/>
              </a:spcBef>
              <a:spcAft>
                <a:spcPts val="0"/>
              </a:spcAft>
              <a:buClr>
                <a:srgbClr val="000000"/>
              </a:buClr>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Customer research expert</a:t>
            </a:r>
          </a:p>
        </p:txBody>
      </p:sp>
      <p:sp>
        <p:nvSpPr>
          <p:cNvPr id="98" name="Oval 97">
            <a:extLst>
              <a:ext uri="{FF2B5EF4-FFF2-40B4-BE49-F238E27FC236}">
                <a16:creationId xmlns:a16="http://schemas.microsoft.com/office/drawing/2014/main" id="{477E15C3-F551-EDF7-D3FC-3AA5E78DCC45}"/>
              </a:ext>
            </a:extLst>
          </p:cNvPr>
          <p:cNvSpPr/>
          <p:nvPr/>
        </p:nvSpPr>
        <p:spPr>
          <a:xfrm>
            <a:off x="8916927" y="2543366"/>
            <a:ext cx="253353" cy="25335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err="1">
              <a:ln>
                <a:noFill/>
              </a:ln>
              <a:solidFill>
                <a:schemeClr val="bg1"/>
              </a:solidFill>
              <a:effectLst/>
              <a:uLnTx/>
              <a:uFillTx/>
              <a:latin typeface="Arial" panose="020B0604020202020204" pitchFamily="34" charset="0"/>
              <a:cs typeface="Arial" panose="020B0604020202020204" pitchFamily="34" charset="0"/>
            </a:endParaRPr>
          </a:p>
        </p:txBody>
      </p:sp>
      <p:pic>
        <p:nvPicPr>
          <p:cNvPr id="21" name="CustomIcon">
            <a:extLst>
              <a:ext uri="{FF2B5EF4-FFF2-40B4-BE49-F238E27FC236}">
                <a16:creationId xmlns:a16="http://schemas.microsoft.com/office/drawing/2014/main" id="{2AAC82C8-3E45-2BCC-CF45-3CC1AAC3281C}"/>
              </a:ext>
            </a:extLst>
          </p:cNvPr>
          <p:cNvPicPr>
            <a:picLocks noChangeAspect="1"/>
          </p:cNvPicPr>
          <p:nvPr>
            <p:custDataLst>
              <p:tags r:id="rId21"/>
            </p:custDataLst>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4414447" y="3066435"/>
            <a:ext cx="216000" cy="216000"/>
          </a:xfrm>
          <a:prstGeom prst="rect">
            <a:avLst/>
          </a:prstGeom>
        </p:spPr>
      </p:pic>
      <p:pic>
        <p:nvPicPr>
          <p:cNvPr id="79" name="CustomIcon">
            <a:extLst>
              <a:ext uri="{FF2B5EF4-FFF2-40B4-BE49-F238E27FC236}">
                <a16:creationId xmlns:a16="http://schemas.microsoft.com/office/drawing/2014/main" id="{839A5DAD-357A-B2D2-1FAB-E4B6EB8D00A1}"/>
              </a:ext>
            </a:extLst>
          </p:cNvPr>
          <p:cNvPicPr>
            <a:picLocks noChangeAspect="1"/>
          </p:cNvPicPr>
          <p:nvPr>
            <p:custDataLst>
              <p:tags r:id="rId22"/>
            </p:custDataLst>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5313478" y="5243591"/>
            <a:ext cx="216002" cy="216000"/>
          </a:xfrm>
          <a:prstGeom prst="rect">
            <a:avLst/>
          </a:prstGeom>
        </p:spPr>
      </p:pic>
      <p:pic>
        <p:nvPicPr>
          <p:cNvPr id="84" name="Picture 83">
            <a:extLst>
              <a:ext uri="{FF2B5EF4-FFF2-40B4-BE49-F238E27FC236}">
                <a16:creationId xmlns:a16="http://schemas.microsoft.com/office/drawing/2014/main" id="{1754351C-3C84-2BAB-C942-018CE71538DA}"/>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8971603" y="3031233"/>
            <a:ext cx="144000" cy="144000"/>
          </a:xfrm>
          <a:prstGeom prst="rect">
            <a:avLst/>
          </a:prstGeom>
        </p:spPr>
      </p:pic>
      <p:pic>
        <p:nvPicPr>
          <p:cNvPr id="90" name="Picture 89">
            <a:extLst>
              <a:ext uri="{FF2B5EF4-FFF2-40B4-BE49-F238E27FC236}">
                <a16:creationId xmlns:a16="http://schemas.microsoft.com/office/drawing/2014/main" id="{4842AD2D-034E-AD17-F1D8-AA779B6C8371}"/>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8971603" y="4210000"/>
            <a:ext cx="144000" cy="144000"/>
          </a:xfrm>
          <a:prstGeom prst="rect">
            <a:avLst/>
          </a:prstGeom>
        </p:spPr>
      </p:pic>
      <p:pic>
        <p:nvPicPr>
          <p:cNvPr id="95" name="Picture 94">
            <a:extLst>
              <a:ext uri="{FF2B5EF4-FFF2-40B4-BE49-F238E27FC236}">
                <a16:creationId xmlns:a16="http://schemas.microsoft.com/office/drawing/2014/main" id="{5BBBE01D-889C-A800-56A4-097715877789}"/>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a:off x="8971603" y="4883084"/>
            <a:ext cx="144000" cy="144000"/>
          </a:xfrm>
          <a:prstGeom prst="rect">
            <a:avLst/>
          </a:prstGeom>
        </p:spPr>
      </p:pic>
      <p:pic>
        <p:nvPicPr>
          <p:cNvPr id="100" name="Picture 99">
            <a:extLst>
              <a:ext uri="{FF2B5EF4-FFF2-40B4-BE49-F238E27FC236}">
                <a16:creationId xmlns:a16="http://schemas.microsoft.com/office/drawing/2014/main" id="{88F75130-3FBA-B533-E887-BBE063B3C3A5}"/>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8971603" y="5219626"/>
            <a:ext cx="144000" cy="144000"/>
          </a:xfrm>
          <a:prstGeom prst="rect">
            <a:avLst/>
          </a:prstGeom>
        </p:spPr>
      </p:pic>
      <p:pic>
        <p:nvPicPr>
          <p:cNvPr id="103" name="Picture 102">
            <a:extLst>
              <a:ext uri="{FF2B5EF4-FFF2-40B4-BE49-F238E27FC236}">
                <a16:creationId xmlns:a16="http://schemas.microsoft.com/office/drawing/2014/main" id="{DFEA9892-9369-F26B-AD5C-495C2DFAD46B}"/>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8971603" y="5556168"/>
            <a:ext cx="144000" cy="144000"/>
          </a:xfrm>
          <a:prstGeom prst="rect">
            <a:avLst/>
          </a:prstGeom>
        </p:spPr>
      </p:pic>
      <p:pic>
        <p:nvPicPr>
          <p:cNvPr id="104" name="Picture 103">
            <a:extLst>
              <a:ext uri="{FF2B5EF4-FFF2-40B4-BE49-F238E27FC236}">
                <a16:creationId xmlns:a16="http://schemas.microsoft.com/office/drawing/2014/main" id="{9D4781CF-9E12-5213-0F62-CEBB6FEDAEB2}"/>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8971603" y="4546542"/>
            <a:ext cx="144000" cy="144000"/>
          </a:xfrm>
          <a:prstGeom prst="rect">
            <a:avLst/>
          </a:prstGeom>
        </p:spPr>
      </p:pic>
      <p:pic>
        <p:nvPicPr>
          <p:cNvPr id="105" name="Picture 104">
            <a:extLst>
              <a:ext uri="{FF2B5EF4-FFF2-40B4-BE49-F238E27FC236}">
                <a16:creationId xmlns:a16="http://schemas.microsoft.com/office/drawing/2014/main" id="{695A8332-CFB2-0FE5-A0FC-010FB718B77C}"/>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8971603" y="2598042"/>
            <a:ext cx="144000" cy="144000"/>
          </a:xfrm>
          <a:prstGeom prst="rect">
            <a:avLst/>
          </a:prstGeom>
        </p:spPr>
      </p:pic>
      <p:pic>
        <p:nvPicPr>
          <p:cNvPr id="106" name="CustomIcon">
            <a:extLst>
              <a:ext uri="{FF2B5EF4-FFF2-40B4-BE49-F238E27FC236}">
                <a16:creationId xmlns:a16="http://schemas.microsoft.com/office/drawing/2014/main" id="{07FD87CA-4FC5-463B-2B86-846C7E0FC2B7}"/>
              </a:ext>
            </a:extLst>
          </p:cNvPr>
          <p:cNvPicPr>
            <a:picLocks noChangeAspect="1"/>
          </p:cNvPicPr>
          <p:nvPr>
            <p:custDataLst>
              <p:tags r:id="rId23"/>
            </p:custDataLst>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6676911" y="3066435"/>
            <a:ext cx="216002" cy="216000"/>
          </a:xfrm>
          <a:prstGeom prst="rect">
            <a:avLst/>
          </a:prstGeom>
        </p:spPr>
      </p:pic>
    </p:spTree>
    <p:extLst>
      <p:ext uri="{BB962C8B-B14F-4D97-AF65-F5344CB8AC3E}">
        <p14:creationId xmlns:p14="http://schemas.microsoft.com/office/powerpoint/2010/main" val="117033565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E0B96B-ABA9-2063-28C7-8DEC84700343}"/>
              </a:ext>
            </a:extLst>
          </p:cNvPr>
          <p:cNvSpPr>
            <a:spLocks noGrp="1"/>
          </p:cNvSpPr>
          <p:nvPr>
            <p:ph type="sldNum" idx="12"/>
          </p:nvPr>
        </p:nvSpPr>
        <p:spPr/>
        <p:txBody>
          <a:bodyPr/>
          <a:lstStyle/>
          <a:p>
            <a:fld id="{1F24DAD8-0A8D-144F-AE7C-C0F3CF879725}" type="slidenum">
              <a:rPr lang="en-US" smtClean="0"/>
              <a:pPr/>
              <a:t>256</a:t>
            </a:fld>
            <a:endParaRPr lang="en-US">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196DD277-2AE3-912D-0779-6CE578C38ECA}"/>
              </a:ext>
            </a:extLst>
          </p:cNvPr>
          <p:cNvSpPr>
            <a:spLocks noGrp="1"/>
          </p:cNvSpPr>
          <p:nvPr>
            <p:ph type="title"/>
          </p:nvPr>
        </p:nvSpPr>
        <p:spPr>
          <a:xfrm>
            <a:off x="467806" y="365126"/>
            <a:ext cx="11173331" cy="811212"/>
          </a:xfrm>
        </p:spPr>
        <p:txBody>
          <a:bodyPr/>
          <a:lstStyle/>
          <a:p>
            <a:r>
              <a:rPr lang="en-US"/>
              <a:t>V. Implementation can be de-risked by initiating with minimum FTE and scaling up if criteria are met at stage gates</a:t>
            </a:r>
          </a:p>
        </p:txBody>
      </p:sp>
      <p:sp>
        <p:nvSpPr>
          <p:cNvPr id="4" name="Rectangle 3">
            <a:extLst>
              <a:ext uri="{FF2B5EF4-FFF2-40B4-BE49-F238E27FC236}">
                <a16:creationId xmlns:a16="http://schemas.microsoft.com/office/drawing/2014/main" id="{B584FBEE-45F4-A157-ED46-E9019E869F93}"/>
              </a:ext>
            </a:extLst>
          </p:cNvPr>
          <p:cNvSpPr/>
          <p:nvPr/>
        </p:nvSpPr>
        <p:spPr>
          <a:xfrm>
            <a:off x="3539172" y="3566718"/>
            <a:ext cx="93673" cy="131568"/>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err="1">
              <a:solidFill>
                <a:schemeClr val="bg1"/>
              </a:solidFill>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1C7318EC-9D91-983F-6F8D-3CA0AAC701F8}"/>
              </a:ext>
            </a:extLst>
          </p:cNvPr>
          <p:cNvCxnSpPr/>
          <p:nvPr>
            <p:custDataLst>
              <p:tags r:id="rId1"/>
            </p:custDataLst>
          </p:nvPr>
        </p:nvCxnSpPr>
        <p:spPr bwMode="auto">
          <a:xfrm>
            <a:off x="1535113" y="3988656"/>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DC32DF7-3BBC-9B9B-85E6-770970AE52C2}"/>
              </a:ext>
            </a:extLst>
          </p:cNvPr>
          <p:cNvCxnSpPr/>
          <p:nvPr>
            <p:custDataLst>
              <p:tags r:id="rId2"/>
            </p:custDataLst>
          </p:nvPr>
        </p:nvCxnSpPr>
        <p:spPr bwMode="auto">
          <a:xfrm>
            <a:off x="1535113" y="3779106"/>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3FB4772-7149-3709-8694-0F77748B955D}"/>
              </a:ext>
            </a:extLst>
          </p:cNvPr>
          <p:cNvCxnSpPr/>
          <p:nvPr>
            <p:custDataLst>
              <p:tags r:id="rId3"/>
            </p:custDataLst>
          </p:nvPr>
        </p:nvCxnSpPr>
        <p:spPr bwMode="auto">
          <a:xfrm>
            <a:off x="1535113" y="3571144"/>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39053A-DD5A-3A54-9786-34DA55EEFCC1}"/>
              </a:ext>
            </a:extLst>
          </p:cNvPr>
          <p:cNvCxnSpPr/>
          <p:nvPr>
            <p:custDataLst>
              <p:tags r:id="rId4"/>
            </p:custDataLst>
          </p:nvPr>
        </p:nvCxnSpPr>
        <p:spPr bwMode="auto">
          <a:xfrm>
            <a:off x="1535113" y="3361594"/>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DFBD5F7-1067-B9C3-5262-9782E0F2555B}"/>
              </a:ext>
            </a:extLst>
          </p:cNvPr>
          <p:cNvCxnSpPr/>
          <p:nvPr>
            <p:custDataLst>
              <p:tags r:id="rId5"/>
            </p:custDataLst>
          </p:nvPr>
        </p:nvCxnSpPr>
        <p:spPr bwMode="auto">
          <a:xfrm>
            <a:off x="1535113" y="3153631"/>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6F3D4E-A25C-6662-7780-DF34AA329CCB}"/>
              </a:ext>
            </a:extLst>
          </p:cNvPr>
          <p:cNvCxnSpPr/>
          <p:nvPr>
            <p:custDataLst>
              <p:tags r:id="rId6"/>
            </p:custDataLst>
          </p:nvPr>
        </p:nvCxnSpPr>
        <p:spPr bwMode="auto">
          <a:xfrm>
            <a:off x="1535113" y="2944081"/>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94099-76A5-2324-B605-108A7CDA608F}"/>
              </a:ext>
            </a:extLst>
          </p:cNvPr>
          <p:cNvCxnSpPr/>
          <p:nvPr>
            <p:custDataLst>
              <p:tags r:id="rId7"/>
            </p:custDataLst>
          </p:nvPr>
        </p:nvCxnSpPr>
        <p:spPr bwMode="auto">
          <a:xfrm>
            <a:off x="1535113" y="2734531"/>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33AB1ED-01A1-D509-32F4-A30008C334D7}"/>
              </a:ext>
            </a:extLst>
          </p:cNvPr>
          <p:cNvCxnSpPr/>
          <p:nvPr>
            <p:custDataLst>
              <p:tags r:id="rId8"/>
            </p:custDataLst>
          </p:nvPr>
        </p:nvCxnSpPr>
        <p:spPr bwMode="auto">
          <a:xfrm>
            <a:off x="1535113" y="2526569"/>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11CC328-DF4F-96EC-127E-403AF7FD487A}"/>
              </a:ext>
            </a:extLst>
          </p:cNvPr>
          <p:cNvCxnSpPr/>
          <p:nvPr>
            <p:custDataLst>
              <p:tags r:id="rId9"/>
            </p:custDataLst>
          </p:nvPr>
        </p:nvCxnSpPr>
        <p:spPr bwMode="auto">
          <a:xfrm>
            <a:off x="1535113" y="2145569"/>
            <a:ext cx="33337" cy="0"/>
          </a:xfrm>
          <a:prstGeom prst="line">
            <a:avLst/>
          </a:pr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4" name="Chart 13">
            <a:extLst>
              <a:ext uri="{FF2B5EF4-FFF2-40B4-BE49-F238E27FC236}">
                <a16:creationId xmlns:a16="http://schemas.microsoft.com/office/drawing/2014/main" id="{1A7E5E03-978C-F172-1CF1-F630432D7397}"/>
              </a:ext>
            </a:extLst>
          </p:cNvPr>
          <p:cNvGraphicFramePr/>
          <p:nvPr>
            <p:custDataLst>
              <p:tags r:id="rId10"/>
            </p:custDataLst>
            <p:extLst>
              <p:ext uri="{D42A27DB-BD31-4B8C-83A1-F6EECF244321}">
                <p14:modId xmlns:p14="http://schemas.microsoft.com/office/powerpoint/2010/main" val="4115861125"/>
              </p:ext>
            </p:extLst>
          </p:nvPr>
        </p:nvGraphicFramePr>
        <p:xfrm>
          <a:off x="1452563" y="2063019"/>
          <a:ext cx="10406062" cy="2139950"/>
        </p:xfrm>
        <a:graphic>
          <a:graphicData uri="http://schemas.openxmlformats.org/drawingml/2006/chart">
            <c:chart xmlns:c="http://schemas.openxmlformats.org/drawingml/2006/chart" xmlns:r="http://schemas.openxmlformats.org/officeDocument/2006/relationships" r:id="rId37"/>
          </a:graphicData>
        </a:graphic>
      </p:graphicFrame>
      <p:sp useBgFill="1">
        <p:nvSpPr>
          <p:cNvPr id="15" name="Freeform: Shape 8">
            <a:extLst>
              <a:ext uri="{FF2B5EF4-FFF2-40B4-BE49-F238E27FC236}">
                <a16:creationId xmlns:a16="http://schemas.microsoft.com/office/drawing/2014/main" id="{A5A611E8-3B8F-270A-4FB2-7E9ACB206471}"/>
              </a:ext>
            </a:extLst>
          </p:cNvPr>
          <p:cNvSpPr/>
          <p:nvPr>
            <p:custDataLst>
              <p:tags r:id="rId11"/>
            </p:custDataLst>
          </p:nvPr>
        </p:nvSpPr>
        <p:spPr bwMode="auto">
          <a:xfrm>
            <a:off x="1462088" y="2261456"/>
            <a:ext cx="146051" cy="96839"/>
          </a:xfrm>
          <a:custGeom>
            <a:avLst/>
            <a:gdLst/>
            <a:ahLst/>
            <a:cxnLst/>
            <a:rect l="0" t="0" r="0" b="0"/>
            <a:pathLst>
              <a:path w="146051" h="96839">
                <a:moveTo>
                  <a:pt x="0" y="39688"/>
                </a:moveTo>
                <a:lnTo>
                  <a:pt x="146050" y="0"/>
                </a:lnTo>
                <a:lnTo>
                  <a:pt x="146050" y="57150"/>
                </a:lnTo>
                <a:lnTo>
                  <a:pt x="0" y="96838"/>
                </a:lnTo>
                <a:close/>
              </a:path>
            </a:pathLst>
          </a:custGeom>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sp useBgFill="1">
        <p:nvSpPr>
          <p:cNvPr id="16" name="Freeform: Shape 11">
            <a:extLst>
              <a:ext uri="{FF2B5EF4-FFF2-40B4-BE49-F238E27FC236}">
                <a16:creationId xmlns:a16="http://schemas.microsoft.com/office/drawing/2014/main" id="{E98856C3-B86D-9488-1C71-ADBDC335FD10}"/>
              </a:ext>
            </a:extLst>
          </p:cNvPr>
          <p:cNvSpPr/>
          <p:nvPr>
            <p:custDataLst>
              <p:tags r:id="rId12"/>
            </p:custDataLst>
          </p:nvPr>
        </p:nvSpPr>
        <p:spPr bwMode="auto">
          <a:xfrm>
            <a:off x="10485438" y="2269394"/>
            <a:ext cx="1320801" cy="79376"/>
          </a:xfrm>
          <a:custGeom>
            <a:avLst/>
            <a:gdLst/>
            <a:ahLst/>
            <a:cxnLst/>
            <a:rect l="0" t="0" r="0" b="0"/>
            <a:pathLst>
              <a:path w="1320801" h="79376">
                <a:moveTo>
                  <a:pt x="0" y="22225"/>
                </a:moveTo>
                <a:lnTo>
                  <a:pt x="82550" y="0"/>
                </a:lnTo>
                <a:lnTo>
                  <a:pt x="165100" y="22225"/>
                </a:lnTo>
                <a:lnTo>
                  <a:pt x="247650" y="0"/>
                </a:lnTo>
                <a:lnTo>
                  <a:pt x="330200" y="22225"/>
                </a:lnTo>
                <a:lnTo>
                  <a:pt x="412750" y="0"/>
                </a:lnTo>
                <a:lnTo>
                  <a:pt x="495300" y="22225"/>
                </a:lnTo>
                <a:lnTo>
                  <a:pt x="577850" y="0"/>
                </a:lnTo>
                <a:lnTo>
                  <a:pt x="660400" y="22225"/>
                </a:lnTo>
                <a:lnTo>
                  <a:pt x="742950" y="0"/>
                </a:lnTo>
                <a:lnTo>
                  <a:pt x="825500" y="22225"/>
                </a:lnTo>
                <a:lnTo>
                  <a:pt x="908050" y="0"/>
                </a:lnTo>
                <a:lnTo>
                  <a:pt x="990600" y="22225"/>
                </a:lnTo>
                <a:lnTo>
                  <a:pt x="1073150" y="0"/>
                </a:lnTo>
                <a:lnTo>
                  <a:pt x="1155700" y="22225"/>
                </a:lnTo>
                <a:lnTo>
                  <a:pt x="1238250" y="0"/>
                </a:lnTo>
                <a:lnTo>
                  <a:pt x="1320800" y="22225"/>
                </a:lnTo>
                <a:lnTo>
                  <a:pt x="1320800" y="79375"/>
                </a:lnTo>
                <a:lnTo>
                  <a:pt x="1238250" y="57150"/>
                </a:lnTo>
                <a:lnTo>
                  <a:pt x="1155700" y="79375"/>
                </a:lnTo>
                <a:lnTo>
                  <a:pt x="1073150" y="57150"/>
                </a:lnTo>
                <a:lnTo>
                  <a:pt x="990600" y="79375"/>
                </a:lnTo>
                <a:lnTo>
                  <a:pt x="908050" y="57150"/>
                </a:lnTo>
                <a:lnTo>
                  <a:pt x="825500" y="79375"/>
                </a:lnTo>
                <a:lnTo>
                  <a:pt x="742950" y="57150"/>
                </a:lnTo>
                <a:lnTo>
                  <a:pt x="660400" y="79375"/>
                </a:lnTo>
                <a:lnTo>
                  <a:pt x="577850" y="57150"/>
                </a:lnTo>
                <a:lnTo>
                  <a:pt x="495300" y="79375"/>
                </a:lnTo>
                <a:lnTo>
                  <a:pt x="412750" y="57150"/>
                </a:lnTo>
                <a:lnTo>
                  <a:pt x="330200" y="79375"/>
                </a:lnTo>
                <a:lnTo>
                  <a:pt x="247650" y="57150"/>
                </a:lnTo>
                <a:lnTo>
                  <a:pt x="165100" y="79375"/>
                </a:lnTo>
                <a:lnTo>
                  <a:pt x="82550" y="57150"/>
                </a:lnTo>
                <a:lnTo>
                  <a:pt x="0" y="79375"/>
                </a:lnTo>
                <a:close/>
              </a:path>
            </a:pathLst>
          </a:custGeom>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sp>
        <p:nvSpPr>
          <p:cNvPr id="17" name="Freeform: Shape 4">
            <a:extLst>
              <a:ext uri="{FF2B5EF4-FFF2-40B4-BE49-F238E27FC236}">
                <a16:creationId xmlns:a16="http://schemas.microsoft.com/office/drawing/2014/main" id="{F021D09B-BEBF-D069-5086-8C93A4D5A0A2}"/>
              </a:ext>
            </a:extLst>
          </p:cNvPr>
          <p:cNvSpPr/>
          <p:nvPr>
            <p:custDataLst>
              <p:tags r:id="rId13"/>
            </p:custDataLst>
          </p:nvPr>
        </p:nvSpPr>
        <p:spPr bwMode="auto">
          <a:xfrm>
            <a:off x="1462088" y="2261456"/>
            <a:ext cx="146051" cy="39689"/>
          </a:xfrm>
          <a:custGeom>
            <a:avLst/>
            <a:gdLst/>
            <a:ahLst/>
            <a:cxnLst/>
            <a:rect l="0" t="0" r="0" b="0"/>
            <a:pathLst>
              <a:path w="146051" h="39689">
                <a:moveTo>
                  <a:pt x="0" y="39688"/>
                </a:moveTo>
                <a:lnTo>
                  <a:pt x="146050" y="0"/>
                </a:lnTo>
              </a:path>
            </a:pathLst>
          </a:cu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Freeform: Shape 5">
            <a:extLst>
              <a:ext uri="{FF2B5EF4-FFF2-40B4-BE49-F238E27FC236}">
                <a16:creationId xmlns:a16="http://schemas.microsoft.com/office/drawing/2014/main" id="{A5FCCC91-64E6-D073-0A69-CF18A9431EB8}"/>
              </a:ext>
            </a:extLst>
          </p:cNvPr>
          <p:cNvSpPr/>
          <p:nvPr>
            <p:custDataLst>
              <p:tags r:id="rId14"/>
            </p:custDataLst>
          </p:nvPr>
        </p:nvSpPr>
        <p:spPr bwMode="auto">
          <a:xfrm>
            <a:off x="1462088" y="2318606"/>
            <a:ext cx="146051" cy="39689"/>
          </a:xfrm>
          <a:custGeom>
            <a:avLst/>
            <a:gdLst/>
            <a:ahLst/>
            <a:cxnLst/>
            <a:rect l="0" t="0" r="0" b="0"/>
            <a:pathLst>
              <a:path w="146051" h="39689">
                <a:moveTo>
                  <a:pt x="0" y="39688"/>
                </a:moveTo>
                <a:lnTo>
                  <a:pt x="146050" y="0"/>
                </a:lnTo>
              </a:path>
            </a:pathLst>
          </a:custGeom>
          <a:ln w="952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Freeform: Shape 9">
            <a:extLst>
              <a:ext uri="{FF2B5EF4-FFF2-40B4-BE49-F238E27FC236}">
                <a16:creationId xmlns:a16="http://schemas.microsoft.com/office/drawing/2014/main" id="{D33F40E0-454A-8A00-D729-422B37ED6FB5}"/>
              </a:ext>
            </a:extLst>
          </p:cNvPr>
          <p:cNvSpPr/>
          <p:nvPr>
            <p:custDataLst>
              <p:tags r:id="rId15"/>
            </p:custDataLst>
          </p:nvPr>
        </p:nvSpPr>
        <p:spPr bwMode="auto">
          <a:xfrm>
            <a:off x="10485438" y="2269394"/>
            <a:ext cx="1320801" cy="22226"/>
          </a:xfrm>
          <a:custGeom>
            <a:avLst/>
            <a:gdLst/>
            <a:ahLst/>
            <a:cxnLst/>
            <a:rect l="0" t="0" r="0" b="0"/>
            <a:pathLst>
              <a:path w="1320801" h="22226">
                <a:moveTo>
                  <a:pt x="0" y="22225"/>
                </a:moveTo>
                <a:lnTo>
                  <a:pt x="82550" y="0"/>
                </a:lnTo>
                <a:lnTo>
                  <a:pt x="165100" y="22225"/>
                </a:lnTo>
                <a:lnTo>
                  <a:pt x="247650" y="0"/>
                </a:lnTo>
                <a:lnTo>
                  <a:pt x="330200" y="22225"/>
                </a:lnTo>
                <a:lnTo>
                  <a:pt x="412750" y="0"/>
                </a:lnTo>
                <a:lnTo>
                  <a:pt x="495300" y="22225"/>
                </a:lnTo>
                <a:lnTo>
                  <a:pt x="577850" y="0"/>
                </a:lnTo>
                <a:lnTo>
                  <a:pt x="660400" y="22225"/>
                </a:lnTo>
                <a:lnTo>
                  <a:pt x="742950" y="0"/>
                </a:lnTo>
                <a:lnTo>
                  <a:pt x="825500" y="22225"/>
                </a:lnTo>
                <a:lnTo>
                  <a:pt x="908050" y="0"/>
                </a:lnTo>
                <a:lnTo>
                  <a:pt x="990600" y="22225"/>
                </a:lnTo>
                <a:lnTo>
                  <a:pt x="1073150" y="0"/>
                </a:lnTo>
                <a:lnTo>
                  <a:pt x="1155700" y="22225"/>
                </a:lnTo>
                <a:lnTo>
                  <a:pt x="1238250" y="0"/>
                </a:lnTo>
                <a:lnTo>
                  <a:pt x="1320800" y="22225"/>
                </a:lnTo>
              </a:path>
            </a:pathLst>
          </a:custGeom>
          <a:noFill/>
          <a:ln w="9525" cap="flat" cmpd="sng" algn="ctr">
            <a:solidFill>
              <a:schemeClr val="accent5"/>
            </a:solidFill>
            <a:prstDash val="solid"/>
            <a:miter lim="800000"/>
            <a:headEnd type="none" w="med" len="med"/>
            <a:tailEnd type="none" w="med" len="med"/>
          </a:ln>
          <a:extLst>
            <a:ext uri="{909E8E84-426E-40DD-AFC4-6F175D3DCCD1}">
              <a14:hiddenFill xmlns:a14="http://schemas.microsoft.com/office/drawing/2010/main">
                <a:solidFill>
                  <a:scrgbClr r="0" g="0" b="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Freeform: Shape 10">
            <a:extLst>
              <a:ext uri="{FF2B5EF4-FFF2-40B4-BE49-F238E27FC236}">
                <a16:creationId xmlns:a16="http://schemas.microsoft.com/office/drawing/2014/main" id="{5548D535-727C-FE23-632D-9CC9267B66F4}"/>
              </a:ext>
            </a:extLst>
          </p:cNvPr>
          <p:cNvSpPr/>
          <p:nvPr>
            <p:custDataLst>
              <p:tags r:id="rId16"/>
            </p:custDataLst>
          </p:nvPr>
        </p:nvSpPr>
        <p:spPr bwMode="auto">
          <a:xfrm>
            <a:off x="10485438" y="2326544"/>
            <a:ext cx="1320801" cy="22226"/>
          </a:xfrm>
          <a:custGeom>
            <a:avLst/>
            <a:gdLst/>
            <a:ahLst/>
            <a:cxnLst/>
            <a:rect l="0" t="0" r="0" b="0"/>
            <a:pathLst>
              <a:path w="1320801" h="22226">
                <a:moveTo>
                  <a:pt x="0" y="22225"/>
                </a:moveTo>
                <a:lnTo>
                  <a:pt x="82550" y="0"/>
                </a:lnTo>
                <a:lnTo>
                  <a:pt x="165100" y="22225"/>
                </a:lnTo>
                <a:lnTo>
                  <a:pt x="247650" y="0"/>
                </a:lnTo>
                <a:lnTo>
                  <a:pt x="330200" y="22225"/>
                </a:lnTo>
                <a:lnTo>
                  <a:pt x="412750" y="0"/>
                </a:lnTo>
                <a:lnTo>
                  <a:pt x="495300" y="22225"/>
                </a:lnTo>
                <a:lnTo>
                  <a:pt x="577850" y="0"/>
                </a:lnTo>
                <a:lnTo>
                  <a:pt x="660400" y="22225"/>
                </a:lnTo>
                <a:lnTo>
                  <a:pt x="742950" y="0"/>
                </a:lnTo>
                <a:lnTo>
                  <a:pt x="825500" y="22225"/>
                </a:lnTo>
                <a:lnTo>
                  <a:pt x="908050" y="0"/>
                </a:lnTo>
                <a:lnTo>
                  <a:pt x="990600" y="22225"/>
                </a:lnTo>
                <a:lnTo>
                  <a:pt x="1073150" y="0"/>
                </a:lnTo>
                <a:lnTo>
                  <a:pt x="1155700" y="22225"/>
                </a:lnTo>
                <a:lnTo>
                  <a:pt x="1238250" y="0"/>
                </a:lnTo>
                <a:lnTo>
                  <a:pt x="1320800" y="22225"/>
                </a:lnTo>
              </a:path>
            </a:pathLst>
          </a:custGeom>
          <a:noFill/>
          <a:ln w="9525" cap="flat" cmpd="sng" algn="ctr">
            <a:solidFill>
              <a:schemeClr val="accent5"/>
            </a:solidFill>
            <a:prstDash val="solid"/>
            <a:miter lim="800000"/>
            <a:headEnd type="none" w="med" len="med"/>
            <a:tailEnd type="none" w="med" len="med"/>
          </a:ln>
          <a:extLst>
            <a:ext uri="{909E8E84-426E-40DD-AFC4-6F175D3DCCD1}">
              <a14:hiddenFill xmlns:a14="http://schemas.microsoft.com/office/drawing/2010/main">
                <a:solidFill>
                  <a:scrgbClr r="0" g="0" b="0"/>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Text Placeholder 4">
            <a:extLst>
              <a:ext uri="{FF2B5EF4-FFF2-40B4-BE49-F238E27FC236}">
                <a16:creationId xmlns:a16="http://schemas.microsoft.com/office/drawing/2014/main" id="{C47F2ADE-4E07-9B92-0882-3229CE5BBFD1}"/>
              </a:ext>
            </a:extLst>
          </p:cNvPr>
          <p:cNvSpPr>
            <a:spLocks noGrp="1"/>
          </p:cNvSpPr>
          <p:nvPr>
            <p:custDataLst>
              <p:tags r:id="rId17"/>
            </p:custDataLst>
          </p:nvPr>
        </p:nvSpPr>
        <p:spPr bwMode="gray">
          <a:xfrm>
            <a:off x="8890000" y="3536219"/>
            <a:ext cx="153988" cy="212725"/>
          </a:xfrm>
          <a:prstGeom prst="rect">
            <a:avLst/>
          </a:prstGeom>
          <a:solidFill>
            <a:schemeClr val="bg2"/>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9C62FFE3-8989-451B-BE3A-1FA78410FC0B}" type="datetime'''''''''''''''''''''''''6'''''''''''">
              <a:rPr lang="en-GB" altLang="en-US" sz="1000" b="1" smtClean="0">
                <a:solidFill>
                  <a:schemeClr val="bg1"/>
                </a:solidFill>
                <a:latin typeface="Arial" panose="020B0604020202020204" pitchFamily="34" charset="0"/>
                <a:sym typeface="+mn-lt"/>
              </a:rPr>
              <a:pPr>
                <a:spcBef>
                  <a:spcPct val="0"/>
                </a:spcBef>
                <a:spcAft>
                  <a:spcPct val="0"/>
                </a:spcAft>
              </a:pPr>
              <a:t>6</a:t>
            </a:fld>
            <a:endParaRPr lang="en-GB" sz="1000" b="1">
              <a:solidFill>
                <a:schemeClr val="bg1"/>
              </a:solidFill>
              <a:latin typeface="Arial" panose="020B0604020202020204" pitchFamily="34" charset="0"/>
              <a:sym typeface="+mn-lt"/>
            </a:endParaRPr>
          </a:p>
        </p:txBody>
      </p:sp>
      <p:sp>
        <p:nvSpPr>
          <p:cNvPr id="23" name="Text Placeholder 4">
            <a:extLst>
              <a:ext uri="{FF2B5EF4-FFF2-40B4-BE49-F238E27FC236}">
                <a16:creationId xmlns:a16="http://schemas.microsoft.com/office/drawing/2014/main" id="{36F79B35-6BEB-45EC-685C-FB5C87934B4F}"/>
              </a:ext>
            </a:extLst>
          </p:cNvPr>
          <p:cNvSpPr>
            <a:spLocks noGrp="1"/>
          </p:cNvSpPr>
          <p:nvPr>
            <p:custDataLst>
              <p:tags r:id="rId18"/>
            </p:custDataLst>
          </p:nvPr>
        </p:nvSpPr>
        <p:spPr bwMode="gray">
          <a:xfrm>
            <a:off x="6157913" y="3621944"/>
            <a:ext cx="153988" cy="212725"/>
          </a:xfrm>
          <a:prstGeom prst="rect">
            <a:avLst/>
          </a:prstGeom>
          <a:solidFill>
            <a:schemeClr val="bg2"/>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DE7CF164-57DF-4D5B-A94F-968C220425AB}" type="datetime'''''3'''''''">
              <a:rPr lang="en-GB" altLang="en-US" sz="1000" b="1" smtClean="0">
                <a:solidFill>
                  <a:schemeClr val="bg1"/>
                </a:solidFill>
                <a:latin typeface="Arial" panose="020B0604020202020204" pitchFamily="34" charset="0"/>
                <a:sym typeface="+mn-lt"/>
              </a:rPr>
              <a:pPr>
                <a:spcBef>
                  <a:spcPct val="0"/>
                </a:spcBef>
                <a:spcAft>
                  <a:spcPct val="0"/>
                </a:spcAft>
              </a:pPr>
              <a:t>3</a:t>
            </a:fld>
            <a:endParaRPr lang="en-US" sz="1000" b="1">
              <a:solidFill>
                <a:schemeClr val="bg1"/>
              </a:solidFill>
              <a:latin typeface="Arial" panose="020B0604020202020204" pitchFamily="34" charset="0"/>
              <a:sym typeface="+mn-lt"/>
            </a:endParaRPr>
          </a:p>
        </p:txBody>
      </p:sp>
      <p:sp>
        <p:nvSpPr>
          <p:cNvPr id="24" name="Text Placeholder 4">
            <a:extLst>
              <a:ext uri="{FF2B5EF4-FFF2-40B4-BE49-F238E27FC236}">
                <a16:creationId xmlns:a16="http://schemas.microsoft.com/office/drawing/2014/main" id="{735EBD0E-14B1-517D-8ED2-0E5C68BED8C4}"/>
              </a:ext>
            </a:extLst>
          </p:cNvPr>
          <p:cNvSpPr>
            <a:spLocks noGrp="1"/>
          </p:cNvSpPr>
          <p:nvPr>
            <p:custDataLst>
              <p:tags r:id="rId19"/>
            </p:custDataLst>
          </p:nvPr>
        </p:nvSpPr>
        <p:spPr bwMode="gray">
          <a:xfrm>
            <a:off x="6151563" y="3367944"/>
            <a:ext cx="153988" cy="212725"/>
          </a:xfrm>
          <a:prstGeom prst="rect">
            <a:avLst/>
          </a:prstGeom>
          <a:solidFill>
            <a:schemeClr val="accent2"/>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B50E1CF3-C914-4915-95CF-0BAEF48A7A81}" type="datetime'''''''''''''''''''''''9'''''''''''''''''''''''''''">
              <a:rPr lang="en-GB" altLang="en-US" sz="1000" b="1" smtClean="0">
                <a:solidFill>
                  <a:schemeClr val="bg1"/>
                </a:solidFill>
                <a:latin typeface="Arial" panose="020B0604020202020204" pitchFamily="34" charset="0"/>
                <a:sym typeface="+mn-lt"/>
              </a:rPr>
              <a:pPr>
                <a:spcBef>
                  <a:spcPct val="0"/>
                </a:spcBef>
                <a:spcAft>
                  <a:spcPct val="0"/>
                </a:spcAft>
              </a:pPr>
              <a:t>9</a:t>
            </a:fld>
            <a:endParaRPr lang="en-GB" sz="1000" b="1">
              <a:solidFill>
                <a:schemeClr val="bg1"/>
              </a:solidFill>
              <a:latin typeface="Arial" panose="020B0604020202020204" pitchFamily="34" charset="0"/>
              <a:sym typeface="+mn-lt"/>
            </a:endParaRPr>
          </a:p>
        </p:txBody>
      </p:sp>
      <p:sp>
        <p:nvSpPr>
          <p:cNvPr id="25" name="Text Placeholder 4">
            <a:extLst>
              <a:ext uri="{FF2B5EF4-FFF2-40B4-BE49-F238E27FC236}">
                <a16:creationId xmlns:a16="http://schemas.microsoft.com/office/drawing/2014/main" id="{690EDC58-9AE7-05EE-EE35-281FB7C55421}"/>
              </a:ext>
            </a:extLst>
          </p:cNvPr>
          <p:cNvSpPr>
            <a:spLocks noGrp="1"/>
          </p:cNvSpPr>
          <p:nvPr>
            <p:custDataLst>
              <p:tags r:id="rId20"/>
            </p:custDataLst>
          </p:nvPr>
        </p:nvSpPr>
        <p:spPr bwMode="gray">
          <a:xfrm>
            <a:off x="3506787" y="3767994"/>
            <a:ext cx="153988" cy="212725"/>
          </a:xfrm>
          <a:prstGeom prst="rect">
            <a:avLst/>
          </a:prstGeom>
          <a:solidFill>
            <a:schemeClr val="bg2"/>
          </a:solidFill>
          <a:ln>
            <a:noFill/>
          </a:ln>
        </p:spPr>
        <p:txBody>
          <a:bodyPr vert="horz" wrap="none" lIns="25400" tIns="0" rIns="25400" bIns="0" numCol="1" spcCol="0" rtlCol="0" anchor="ctr"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spcBef>
                <a:spcPct val="0"/>
              </a:spcBef>
              <a:spcAft>
                <a:spcPct val="0"/>
              </a:spcAft>
            </a:pPr>
            <a:fld id="{146A335B-1199-4438-A6DC-7A0CD7513B72}" type="datetime'''''''''''''''3'''''''''''''''''''''''''''''''">
              <a:rPr lang="en-GB" altLang="en-US" sz="1000" b="1" smtClean="0">
                <a:solidFill>
                  <a:schemeClr val="bg1"/>
                </a:solidFill>
                <a:latin typeface="Arial" panose="020B0604020202020204" pitchFamily="34" charset="0"/>
                <a:sym typeface="+mn-lt"/>
              </a:rPr>
              <a:pPr algn="ctr">
                <a:spcBef>
                  <a:spcPct val="0"/>
                </a:spcBef>
                <a:spcAft>
                  <a:spcPct val="0"/>
                </a:spcAft>
              </a:pPr>
              <a:t>3</a:t>
            </a:fld>
            <a:endParaRPr lang="en-US" sz="1000" b="1">
              <a:solidFill>
                <a:schemeClr val="bg1"/>
              </a:solidFill>
              <a:latin typeface="Arial" panose="020B0604020202020204" pitchFamily="34" charset="0"/>
              <a:sym typeface="+mn-lt"/>
            </a:endParaRPr>
          </a:p>
        </p:txBody>
      </p:sp>
      <p:sp>
        <p:nvSpPr>
          <p:cNvPr id="26" name="Text Placeholder 4">
            <a:extLst>
              <a:ext uri="{FF2B5EF4-FFF2-40B4-BE49-F238E27FC236}">
                <a16:creationId xmlns:a16="http://schemas.microsoft.com/office/drawing/2014/main" id="{4E44FA67-12C2-CA99-7A7F-A1873A6EC44A}"/>
              </a:ext>
            </a:extLst>
          </p:cNvPr>
          <p:cNvSpPr>
            <a:spLocks noGrp="1"/>
          </p:cNvSpPr>
          <p:nvPr>
            <p:custDataLst>
              <p:tags r:id="rId21"/>
            </p:custDataLst>
          </p:nvPr>
        </p:nvSpPr>
        <p:spPr bwMode="gray">
          <a:xfrm>
            <a:off x="6148388" y="3893406"/>
            <a:ext cx="153988" cy="212725"/>
          </a:xfrm>
          <a:prstGeom prst="rect">
            <a:avLst/>
          </a:prstGeom>
          <a:solidFill>
            <a:schemeClr val="accent1"/>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47B9EAE5-BF37-4A33-97A3-1B8A0BAE7521}" type="datetime'''''''''''''''4'''''''''''''">
              <a:rPr lang="en-GB" altLang="en-US" sz="1000" b="1" smtClean="0">
                <a:solidFill>
                  <a:schemeClr val="bg1"/>
                </a:solidFill>
                <a:latin typeface="Arial" panose="020B0604020202020204" pitchFamily="34" charset="0"/>
                <a:sym typeface="+mn-lt"/>
              </a:rPr>
              <a:pPr>
                <a:spcBef>
                  <a:spcPct val="0"/>
                </a:spcBef>
                <a:spcAft>
                  <a:spcPct val="0"/>
                </a:spcAft>
              </a:pPr>
              <a:t>4</a:t>
            </a:fld>
            <a:endParaRPr lang="en-GB" sz="1000" b="1">
              <a:solidFill>
                <a:schemeClr val="bg1"/>
              </a:solidFill>
              <a:latin typeface="Arial" panose="020B0604020202020204" pitchFamily="34" charset="0"/>
              <a:sym typeface="+mn-lt"/>
            </a:endParaRPr>
          </a:p>
        </p:txBody>
      </p:sp>
      <p:sp>
        <p:nvSpPr>
          <p:cNvPr id="27" name="Text Placeholder 4">
            <a:extLst>
              <a:ext uri="{FF2B5EF4-FFF2-40B4-BE49-F238E27FC236}">
                <a16:creationId xmlns:a16="http://schemas.microsoft.com/office/drawing/2014/main" id="{C7A0EC28-B216-CFE7-B397-CED6C1A21024}"/>
              </a:ext>
            </a:extLst>
          </p:cNvPr>
          <p:cNvSpPr>
            <a:spLocks noGrp="1"/>
          </p:cNvSpPr>
          <p:nvPr>
            <p:custDataLst>
              <p:tags r:id="rId22"/>
            </p:custDataLst>
          </p:nvPr>
        </p:nvSpPr>
        <p:spPr bwMode="gray">
          <a:xfrm>
            <a:off x="8826500" y="3126644"/>
            <a:ext cx="257175" cy="212725"/>
          </a:xfrm>
          <a:prstGeom prst="rect">
            <a:avLst/>
          </a:prstGeom>
          <a:solidFill>
            <a:schemeClr val="accent2"/>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7CB8C4DB-33D8-4905-9ABB-AC3CCE9A3252}" type="datetime'''''2''''''''''''''''''''''2'''''''">
              <a:rPr lang="en-GB" altLang="en-US" sz="1000" b="1" smtClean="0">
                <a:solidFill>
                  <a:schemeClr val="bg1"/>
                </a:solidFill>
                <a:latin typeface="Arial" panose="020B0604020202020204" pitchFamily="34" charset="0"/>
                <a:sym typeface="+mn-lt"/>
              </a:rPr>
              <a:pPr>
                <a:spcBef>
                  <a:spcPct val="0"/>
                </a:spcBef>
                <a:spcAft>
                  <a:spcPct val="0"/>
                </a:spcAft>
              </a:pPr>
              <a:t>22</a:t>
            </a:fld>
            <a:endParaRPr lang="en-GB" sz="1000" b="1">
              <a:solidFill>
                <a:schemeClr val="bg1"/>
              </a:solidFill>
              <a:latin typeface="Arial" panose="020B0604020202020204" pitchFamily="34" charset="0"/>
              <a:sym typeface="+mn-lt"/>
            </a:endParaRPr>
          </a:p>
        </p:txBody>
      </p:sp>
      <p:sp>
        <p:nvSpPr>
          <p:cNvPr id="28" name="Text Placeholder 4">
            <a:extLst>
              <a:ext uri="{FF2B5EF4-FFF2-40B4-BE49-F238E27FC236}">
                <a16:creationId xmlns:a16="http://schemas.microsoft.com/office/drawing/2014/main" id="{F4C6B5B7-789E-A22A-B2A4-A47DD8334959}"/>
              </a:ext>
            </a:extLst>
          </p:cNvPr>
          <p:cNvSpPr>
            <a:spLocks noGrp="1"/>
          </p:cNvSpPr>
          <p:nvPr>
            <p:custDataLst>
              <p:tags r:id="rId23"/>
            </p:custDataLst>
          </p:nvPr>
        </p:nvSpPr>
        <p:spPr bwMode="gray">
          <a:xfrm>
            <a:off x="8870950" y="3783869"/>
            <a:ext cx="153988" cy="212725"/>
          </a:xfrm>
          <a:prstGeom prst="rect">
            <a:avLst/>
          </a:prstGeom>
          <a:solidFill>
            <a:schemeClr val="accent1"/>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F1300C57-EF69-4790-B925-D3FE2186F2E2}" type="datetime'''''''6'''''''''''''''''''''''''''''''''''''''''''">
              <a:rPr lang="en-GB" altLang="en-US" sz="1000" b="1" smtClean="0">
                <a:solidFill>
                  <a:schemeClr val="bg1"/>
                </a:solidFill>
                <a:latin typeface="Arial" panose="020B0604020202020204" pitchFamily="34" charset="0"/>
                <a:sym typeface="+mn-lt"/>
              </a:rPr>
              <a:pPr>
                <a:spcBef>
                  <a:spcPct val="0"/>
                </a:spcBef>
                <a:spcAft>
                  <a:spcPct val="0"/>
                </a:spcAft>
              </a:pPr>
              <a:t>6</a:t>
            </a:fld>
            <a:endParaRPr lang="en-GB" sz="1000" b="1">
              <a:solidFill>
                <a:schemeClr val="bg1"/>
              </a:solidFill>
              <a:latin typeface="Arial" panose="020B0604020202020204" pitchFamily="34" charset="0"/>
              <a:sym typeface="+mn-lt"/>
            </a:endParaRPr>
          </a:p>
        </p:txBody>
      </p:sp>
      <p:sp>
        <p:nvSpPr>
          <p:cNvPr id="29" name="Text Placeholder 4">
            <a:extLst>
              <a:ext uri="{FF2B5EF4-FFF2-40B4-BE49-F238E27FC236}">
                <a16:creationId xmlns:a16="http://schemas.microsoft.com/office/drawing/2014/main" id="{A0AC75DE-43A3-D1E4-4FA1-D890EC7B704D}"/>
              </a:ext>
            </a:extLst>
          </p:cNvPr>
          <p:cNvSpPr>
            <a:spLocks noGrp="1"/>
          </p:cNvSpPr>
          <p:nvPr>
            <p:custDataLst>
              <p:tags r:id="rId24"/>
            </p:custDataLst>
          </p:nvPr>
        </p:nvSpPr>
        <p:spPr bwMode="gray">
          <a:xfrm>
            <a:off x="11512550" y="3483831"/>
            <a:ext cx="153988" cy="212725"/>
          </a:xfrm>
          <a:prstGeom prst="rect">
            <a:avLst/>
          </a:prstGeom>
          <a:solidFill>
            <a:schemeClr val="bg2"/>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1E76C4EA-2BB8-4837-A894-90D4657A5C1C}" type="datetime'''''''''''9'">
              <a:rPr lang="en-GB" altLang="en-US" sz="1000" b="1" smtClean="0">
                <a:solidFill>
                  <a:schemeClr val="bg1"/>
                </a:solidFill>
                <a:latin typeface="Arial" panose="020B0604020202020204" pitchFamily="34" charset="0"/>
                <a:sym typeface="+mn-lt"/>
              </a:rPr>
              <a:pPr>
                <a:spcBef>
                  <a:spcPct val="0"/>
                </a:spcBef>
                <a:spcAft>
                  <a:spcPct val="0"/>
                </a:spcAft>
              </a:pPr>
              <a:t>9</a:t>
            </a:fld>
            <a:endParaRPr lang="en-GB" sz="1000" b="1">
              <a:solidFill>
                <a:schemeClr val="bg1"/>
              </a:solidFill>
              <a:latin typeface="Arial" panose="020B0604020202020204" pitchFamily="34" charset="0"/>
              <a:sym typeface="+mn-lt"/>
            </a:endParaRPr>
          </a:p>
        </p:txBody>
      </p:sp>
      <p:sp>
        <p:nvSpPr>
          <p:cNvPr id="30" name="Text Placeholder 4">
            <a:extLst>
              <a:ext uri="{FF2B5EF4-FFF2-40B4-BE49-F238E27FC236}">
                <a16:creationId xmlns:a16="http://schemas.microsoft.com/office/drawing/2014/main" id="{F4781EBD-A49A-6BA2-1B21-CE9E50979AED}"/>
              </a:ext>
            </a:extLst>
          </p:cNvPr>
          <p:cNvSpPr>
            <a:spLocks noGrp="1"/>
          </p:cNvSpPr>
          <p:nvPr>
            <p:custDataLst>
              <p:tags r:id="rId25"/>
            </p:custDataLst>
          </p:nvPr>
        </p:nvSpPr>
        <p:spPr bwMode="gray">
          <a:xfrm>
            <a:off x="11498263" y="3761644"/>
            <a:ext cx="153988" cy="212725"/>
          </a:xfrm>
          <a:prstGeom prst="rect">
            <a:avLst/>
          </a:prstGeom>
          <a:solidFill>
            <a:schemeClr val="accent1"/>
          </a:solidFill>
          <a:ln>
            <a:noFill/>
          </a:ln>
        </p:spPr>
        <p:txBody>
          <a:bodyPr vert="horz" wrap="none" lIns="25400" tIns="0" rIns="25400" bIns="0" numCol="1" spcCol="0" rtlCol="0" anchor="t" anchorCtr="0">
            <a:noAutofit/>
          </a:bodyPr>
          <a:lstStyle>
            <a:lvl1pPr marL="0" indent="0" algn="l" defTabSz="914400" rtl="0" eaLnBrk="1" latinLnBrk="0" hangingPunct="1">
              <a:lnSpc>
                <a:spcPct val="100000"/>
              </a:lnSpc>
              <a:spcBef>
                <a:spcPts val="300"/>
              </a:spcBef>
              <a:spcAft>
                <a:spcPts val="300"/>
              </a:spcAft>
              <a:buClr>
                <a:schemeClr val="tx1"/>
              </a:buClr>
              <a:buSzPct val="100000"/>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accent1"/>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chemeClr val="accent1"/>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chemeClr val="accent1"/>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fld id="{8D9DDD64-BE13-4067-940A-E5B10559503F}" type="datetime'''''''''''''''''''''''8'''''''''''''''''''''''''''''">
              <a:rPr lang="en-GB" altLang="en-US" sz="1000" b="1" smtClean="0">
                <a:solidFill>
                  <a:schemeClr val="bg1"/>
                </a:solidFill>
                <a:latin typeface="Arial" panose="020B0604020202020204" pitchFamily="34" charset="0"/>
                <a:sym typeface="+mn-lt"/>
              </a:rPr>
              <a:pPr>
                <a:spcBef>
                  <a:spcPct val="0"/>
                </a:spcBef>
                <a:spcAft>
                  <a:spcPct val="0"/>
                </a:spcAft>
              </a:pPr>
              <a:t>8</a:t>
            </a:fld>
            <a:endParaRPr lang="en-GB" sz="1000" b="1">
              <a:solidFill>
                <a:schemeClr val="bg1"/>
              </a:solidFill>
              <a:latin typeface="Arial" panose="020B0604020202020204" pitchFamily="34" charset="0"/>
              <a:sym typeface="+mn-lt"/>
            </a:endParaRPr>
          </a:p>
        </p:txBody>
      </p:sp>
      <p:sp>
        <p:nvSpPr>
          <p:cNvPr id="31" name="TextBox 30">
            <a:extLst>
              <a:ext uri="{FF2B5EF4-FFF2-40B4-BE49-F238E27FC236}">
                <a16:creationId xmlns:a16="http://schemas.microsoft.com/office/drawing/2014/main" id="{D09CFFBC-77D4-969F-0BF9-6B0644319BCE}"/>
              </a:ext>
            </a:extLst>
          </p:cNvPr>
          <p:cNvSpPr txBox="1">
            <a:spLocks/>
          </p:cNvSpPr>
          <p:nvPr/>
        </p:nvSpPr>
        <p:spPr>
          <a:xfrm>
            <a:off x="1533198" y="1975122"/>
            <a:ext cx="411972" cy="153888"/>
          </a:xfrm>
          <a:prstGeom prst="rect">
            <a:avLst/>
          </a:prstGeom>
          <a:noFill/>
          <a:ln w="19050" algn="ctr">
            <a:noFill/>
            <a:round/>
            <a:headEnd/>
            <a:tailEnd/>
          </a:ln>
          <a:effectLst/>
        </p:spPr>
        <p:txBody>
          <a:bodyPr vert="horz" wrap="none" lIns="0" tIns="0" rIns="0" bIns="0" numCol="1" anchor="ctr" anchorCtr="0" compatLnSpc="1">
            <a:prstTxWarp prst="textNoShape">
              <a:avLst/>
            </a:prstTxWarp>
            <a:sp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l" defTabSz="1219170" fontAlgn="base">
              <a:spcBef>
                <a:spcPct val="0"/>
              </a:spcBef>
              <a:spcAft>
                <a:spcPct val="0"/>
              </a:spcAft>
              <a:defRPr/>
            </a:pPr>
            <a:r>
              <a:rPr lang="en-US" sz="1000">
                <a:solidFill>
                  <a:schemeClr val="bg1">
                    <a:lumMod val="50000"/>
                  </a:schemeClr>
                </a:solidFill>
                <a:latin typeface="Arial" panose="020B0604020202020204" pitchFamily="34" charset="0"/>
              </a:rPr>
              <a:t># FTEs</a:t>
            </a:r>
            <a:endParaRPr lang="en-US" sz="1000" baseline="30000">
              <a:solidFill>
                <a:schemeClr val="bg1">
                  <a:lumMod val="50000"/>
                </a:schemeClr>
              </a:solidFill>
              <a:latin typeface="Arial" panose="020B0604020202020204" pitchFamily="34" charset="0"/>
            </a:endParaRPr>
          </a:p>
        </p:txBody>
      </p:sp>
      <p:sp>
        <p:nvSpPr>
          <p:cNvPr id="34" name="TextBox 33">
            <a:extLst>
              <a:ext uri="{FF2B5EF4-FFF2-40B4-BE49-F238E27FC236}">
                <a16:creationId xmlns:a16="http://schemas.microsoft.com/office/drawing/2014/main" id="{EE2D5A81-D288-D736-F2CD-7FBC65A8883B}"/>
              </a:ext>
            </a:extLst>
          </p:cNvPr>
          <p:cNvSpPr txBox="1">
            <a:spLocks/>
          </p:cNvSpPr>
          <p:nvPr/>
        </p:nvSpPr>
        <p:spPr>
          <a:xfrm>
            <a:off x="1628928" y="1632940"/>
            <a:ext cx="804243" cy="227013"/>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l" defTabSz="1219170" fontAlgn="base">
              <a:spcBef>
                <a:spcPct val="0"/>
              </a:spcBef>
              <a:spcAft>
                <a:spcPct val="0"/>
              </a:spcAft>
              <a:defRPr/>
            </a:pPr>
            <a:r>
              <a:rPr lang="en-US" sz="1000" b="1">
                <a:solidFill>
                  <a:schemeClr val="tx1"/>
                </a:solidFill>
                <a:latin typeface="Arial" panose="020B0604020202020204" pitchFamily="34" charset="0"/>
              </a:rPr>
              <a:t>2023</a:t>
            </a:r>
          </a:p>
        </p:txBody>
      </p:sp>
      <p:sp>
        <p:nvSpPr>
          <p:cNvPr id="38" name="Line 9">
            <a:extLst>
              <a:ext uri="{FF2B5EF4-FFF2-40B4-BE49-F238E27FC236}">
                <a16:creationId xmlns:a16="http://schemas.microsoft.com/office/drawing/2014/main" id="{48467173-90F8-5D4F-BF23-CD8491ECE6A8}"/>
              </a:ext>
            </a:extLst>
          </p:cNvPr>
          <p:cNvSpPr>
            <a:spLocks noChangeShapeType="1"/>
          </p:cNvSpPr>
          <p:nvPr/>
        </p:nvSpPr>
        <p:spPr bwMode="gray">
          <a:xfrm flipH="1">
            <a:off x="3660775" y="2002442"/>
            <a:ext cx="0" cy="2139950"/>
          </a:xfrm>
          <a:prstGeom prst="line">
            <a:avLst/>
          </a:prstGeom>
          <a:noFill/>
          <a:ln w="12700" cap="flat" cmpd="sng" algn="ctr">
            <a:solidFill>
              <a:schemeClr val="tx1"/>
            </a:solidFill>
            <a:prstDash val="lgDash"/>
          </a:ln>
          <a:effectLst/>
        </p:spPr>
        <p:txBody>
          <a:bodyPr wrap="square">
            <a:noAutofit/>
          </a:bodyPr>
          <a:lstStyle/>
          <a:p>
            <a:pPr marL="171422" indent="-171422" defTabSz="914250">
              <a:buFont typeface="Arial" panose="020B0604020202020204" pitchFamily="34" charset="0"/>
              <a:buChar char="•"/>
              <a:defRPr/>
            </a:pPr>
            <a:endParaRPr lang="en-US" sz="1200" kern="0">
              <a:solidFill>
                <a:srgbClr val="000000"/>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1754BFC8-D2CD-C3B2-60DF-027DC803A8E4}"/>
              </a:ext>
            </a:extLst>
          </p:cNvPr>
          <p:cNvSpPr txBox="1">
            <a:spLocks/>
          </p:cNvSpPr>
          <p:nvPr/>
        </p:nvSpPr>
        <p:spPr>
          <a:xfrm>
            <a:off x="467806" y="1969960"/>
            <a:ext cx="1093890" cy="99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t">
            <a:no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lvl="0" fontAlgn="base">
              <a:spcBef>
                <a:spcPct val="0"/>
              </a:spcBef>
              <a:spcAft>
                <a:spcPct val="0"/>
              </a:spcAft>
              <a:defRPr/>
            </a:pPr>
            <a:r>
              <a:rPr lang="en-US" sz="1200" b="1">
                <a:solidFill>
                  <a:schemeClr val="tx2">
                    <a:lumMod val="10000"/>
                  </a:schemeClr>
                </a:solidFill>
                <a:latin typeface="Arial" panose="020B0604020202020204" pitchFamily="34" charset="0"/>
                <a:cs typeface="Arial" panose="020B0604020202020204" pitchFamily="34" charset="0"/>
              </a:rPr>
              <a:t>FTE needs: </a:t>
            </a:r>
            <a:endParaRPr lang="en-US" sz="1200">
              <a:solidFill>
                <a:schemeClr val="tx2">
                  <a:lumMod val="10000"/>
                </a:schemeClr>
              </a:solidFill>
              <a:latin typeface="Arial" panose="020B0604020202020204" pitchFamily="34" charset="0"/>
              <a:cs typeface="Arial" panose="020B0604020202020204" pitchFamily="34" charset="0"/>
            </a:endParaRPr>
          </a:p>
        </p:txBody>
      </p:sp>
      <p:sp>
        <p:nvSpPr>
          <p:cNvPr id="42" name="Line 9">
            <a:extLst>
              <a:ext uri="{FF2B5EF4-FFF2-40B4-BE49-F238E27FC236}">
                <a16:creationId xmlns:a16="http://schemas.microsoft.com/office/drawing/2014/main" id="{84549813-3E06-17C4-20A5-2B70E4CD2F81}"/>
              </a:ext>
            </a:extLst>
          </p:cNvPr>
          <p:cNvSpPr>
            <a:spLocks noChangeShapeType="1"/>
          </p:cNvSpPr>
          <p:nvPr/>
        </p:nvSpPr>
        <p:spPr bwMode="gray">
          <a:xfrm>
            <a:off x="1533765" y="4238088"/>
            <a:ext cx="10300516" cy="0"/>
          </a:xfrm>
          <a:prstGeom prst="line">
            <a:avLst/>
          </a:prstGeom>
          <a:noFill/>
          <a:ln w="6350" cap="flat" cmpd="sng" algn="ctr">
            <a:solidFill>
              <a:schemeClr val="tx1"/>
            </a:solidFill>
            <a:prstDash val="solid"/>
          </a:ln>
          <a:effectLst/>
        </p:spPr>
        <p:txBody>
          <a:bodyPr wrap="square">
            <a:noAutofit/>
          </a:bodyPr>
          <a:lstStyle/>
          <a:p>
            <a:pPr marL="171422" indent="-171422" defTabSz="914250">
              <a:buFont typeface="Arial" panose="020B0604020202020204" pitchFamily="34" charset="0"/>
              <a:buChar char="•"/>
              <a:defRPr/>
            </a:pPr>
            <a:endParaRPr lang="en-US" sz="1200" b="1" kern="0">
              <a:solidFill>
                <a:srgbClr val="000000"/>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8C6C7E5D-FAB3-4845-18CA-6D43EA41DA35}"/>
              </a:ext>
            </a:extLst>
          </p:cNvPr>
          <p:cNvSpPr/>
          <p:nvPr>
            <p:custDataLst>
              <p:tags r:id="rId26"/>
            </p:custDataLst>
          </p:nvPr>
        </p:nvSpPr>
        <p:spPr bwMode="auto">
          <a:xfrm>
            <a:off x="11051404" y="1349411"/>
            <a:ext cx="109538" cy="109538"/>
          </a:xfrm>
          <a:prstGeom prst="rect">
            <a:avLst/>
          </a:prstGeom>
          <a:solidFill>
            <a:schemeClr val="tx2"/>
          </a:solidFill>
          <a:ln w="9525" cap="sq" algn="ctr">
            <a:solidFill>
              <a:schemeClr val="accent5"/>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err="1">
              <a:solidFill>
                <a:schemeClr val="bg1"/>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49EB7588-AC90-2767-0A4C-27CB9998970F}"/>
              </a:ext>
            </a:extLst>
          </p:cNvPr>
          <p:cNvSpPr/>
          <p:nvPr>
            <p:custDataLst>
              <p:tags r:id="rId27"/>
            </p:custDataLst>
          </p:nvPr>
        </p:nvSpPr>
        <p:spPr bwMode="auto">
          <a:xfrm>
            <a:off x="9717019" y="1349411"/>
            <a:ext cx="109538" cy="109538"/>
          </a:xfrm>
          <a:prstGeom prst="rect">
            <a:avLst/>
          </a:prstGeom>
          <a:solidFill>
            <a:schemeClr val="bg2"/>
          </a:solidFill>
          <a:ln w="9525"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err="1">
              <a:solidFill>
                <a:schemeClr val="bg1"/>
              </a:solidFill>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5ADA1D4C-69FD-083D-5FF9-1224B4B93A37}"/>
              </a:ext>
            </a:extLst>
          </p:cNvPr>
          <p:cNvSpPr/>
          <p:nvPr>
            <p:custDataLst>
              <p:tags r:id="rId28"/>
            </p:custDataLst>
          </p:nvPr>
        </p:nvSpPr>
        <p:spPr bwMode="auto">
          <a:xfrm>
            <a:off x="10301219" y="1349411"/>
            <a:ext cx="109538" cy="109538"/>
          </a:xfrm>
          <a:prstGeom prst="rect">
            <a:avLst/>
          </a:prstGeom>
          <a:solidFill>
            <a:schemeClr val="accent2"/>
          </a:solidFill>
          <a:ln w="9525"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err="1">
              <a:solidFill>
                <a:schemeClr val="bg1"/>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27516857-F99B-6DD1-4EED-171ED0320E05}"/>
              </a:ext>
            </a:extLst>
          </p:cNvPr>
          <p:cNvSpPr/>
          <p:nvPr>
            <p:custDataLst>
              <p:tags r:id="rId29"/>
            </p:custDataLst>
          </p:nvPr>
        </p:nvSpPr>
        <p:spPr bwMode="auto">
          <a:xfrm>
            <a:off x="9251093" y="1349411"/>
            <a:ext cx="109538" cy="109538"/>
          </a:xfrm>
          <a:prstGeom prst="rect">
            <a:avLst/>
          </a:prstGeom>
          <a:solidFill>
            <a:schemeClr val="accent1"/>
          </a:solidFill>
          <a:ln w="9525" cap="sq" algn="ctr">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278BAAED-A9E6-68C9-5B31-BF42448DE9EC}"/>
              </a:ext>
            </a:extLst>
          </p:cNvPr>
          <p:cNvSpPr>
            <a:spLocks noGrp="1" noChangeArrowheads="1"/>
          </p:cNvSpPr>
          <p:nvPr>
            <p:custDataLst>
              <p:tags r:id="rId30"/>
            </p:custDataLst>
          </p:nvPr>
        </p:nvSpPr>
        <p:spPr bwMode="auto">
          <a:xfrm>
            <a:off x="11203790" y="1343061"/>
            <a:ext cx="420688"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fld id="{DE77144A-8694-4FFE-BF00-6904F7C459FB}" type="datetime'Op''t''''''''''''''''''i''o''''''''''''''''''''''''n'' ''C'''">
              <a:rPr lang="en-US" altLang="en-US" sz="800" smtClean="0">
                <a:latin typeface="Arial" panose="020B0604020202020204" pitchFamily="34" charset="0"/>
                <a:cs typeface="Arial" panose="020B0604020202020204" pitchFamily="34" charset="0"/>
                <a:sym typeface="+mn-lt"/>
              </a:rPr>
              <a:pPr/>
              <a:t>Option C</a:t>
            </a:fld>
            <a:endParaRPr lang="en-US" sz="800">
              <a:latin typeface="Arial" panose="020B0604020202020204" pitchFamily="34" charset="0"/>
              <a:cs typeface="Arial" panose="020B0604020202020204" pitchFamily="34" charset="0"/>
              <a:sym typeface="+mn-lt"/>
            </a:endParaRPr>
          </a:p>
        </p:txBody>
      </p:sp>
      <p:sp>
        <p:nvSpPr>
          <p:cNvPr id="48" name="Rectangle 47">
            <a:extLst>
              <a:ext uri="{FF2B5EF4-FFF2-40B4-BE49-F238E27FC236}">
                <a16:creationId xmlns:a16="http://schemas.microsoft.com/office/drawing/2014/main" id="{B43ADDC7-35E4-A32A-C866-1A1AEA29C7D6}"/>
              </a:ext>
            </a:extLst>
          </p:cNvPr>
          <p:cNvSpPr>
            <a:spLocks noGrp="1" noChangeArrowheads="1"/>
          </p:cNvSpPr>
          <p:nvPr>
            <p:custDataLst>
              <p:tags r:id="rId31"/>
            </p:custDataLst>
          </p:nvPr>
        </p:nvSpPr>
        <p:spPr bwMode="auto">
          <a:xfrm>
            <a:off x="10445333" y="1343061"/>
            <a:ext cx="415925"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r>
              <a:rPr lang="en-US" altLang="en-US" sz="800">
                <a:latin typeface="Arial" panose="020B0604020202020204" pitchFamily="34" charset="0"/>
                <a:cs typeface="Arial" panose="020B0604020202020204" pitchFamily="34" charset="0"/>
                <a:sym typeface="+mn-lt"/>
              </a:rPr>
              <a:t>Local team</a:t>
            </a:r>
            <a:endParaRPr lang="en-US" sz="800">
              <a:latin typeface="Arial" panose="020B0604020202020204" pitchFamily="34" charset="0"/>
              <a:cs typeface="Arial" panose="020B0604020202020204" pitchFamily="34" charset="0"/>
              <a:sym typeface="+mn-lt"/>
            </a:endParaRPr>
          </a:p>
        </p:txBody>
      </p:sp>
      <p:sp>
        <p:nvSpPr>
          <p:cNvPr id="49" name="Rectangle 48">
            <a:extLst>
              <a:ext uri="{FF2B5EF4-FFF2-40B4-BE49-F238E27FC236}">
                <a16:creationId xmlns:a16="http://schemas.microsoft.com/office/drawing/2014/main" id="{42281EA6-8164-8413-FA71-21300647B475}"/>
              </a:ext>
            </a:extLst>
          </p:cNvPr>
          <p:cNvSpPr>
            <a:spLocks noGrp="1" noChangeArrowheads="1"/>
          </p:cNvSpPr>
          <p:nvPr>
            <p:custDataLst>
              <p:tags r:id="rId32"/>
            </p:custDataLst>
          </p:nvPr>
        </p:nvSpPr>
        <p:spPr bwMode="auto">
          <a:xfrm>
            <a:off x="9846865" y="1343061"/>
            <a:ext cx="500242"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r>
              <a:rPr lang="en-US" altLang="en-US" sz="800">
                <a:latin typeface="Arial" panose="020B0604020202020204" pitchFamily="34" charset="0"/>
                <a:cs typeface="Arial" panose="020B0604020202020204" pitchFamily="34" charset="0"/>
                <a:sym typeface="+mn-lt"/>
              </a:rPr>
              <a:t>Shared</a:t>
            </a:r>
            <a:endParaRPr lang="en-US" sz="800">
              <a:latin typeface="Arial" panose="020B0604020202020204" pitchFamily="34" charset="0"/>
              <a:cs typeface="Arial" panose="020B0604020202020204" pitchFamily="34" charset="0"/>
              <a:sym typeface="+mn-lt"/>
            </a:endParaRPr>
          </a:p>
        </p:txBody>
      </p:sp>
      <p:sp>
        <p:nvSpPr>
          <p:cNvPr id="50" name="Rectangle 49">
            <a:extLst>
              <a:ext uri="{FF2B5EF4-FFF2-40B4-BE49-F238E27FC236}">
                <a16:creationId xmlns:a16="http://schemas.microsoft.com/office/drawing/2014/main" id="{979DFBF5-4BE7-4649-2DF4-282C11DAD80F}"/>
              </a:ext>
            </a:extLst>
          </p:cNvPr>
          <p:cNvSpPr>
            <a:spLocks noGrp="1" noChangeArrowheads="1"/>
          </p:cNvSpPr>
          <p:nvPr>
            <p:custDataLst>
              <p:tags r:id="rId33"/>
            </p:custDataLst>
          </p:nvPr>
        </p:nvSpPr>
        <p:spPr bwMode="auto">
          <a:xfrm>
            <a:off x="9395528" y="1343061"/>
            <a:ext cx="404813" cy="12223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89000"/>
              <a:buFont typeface="Arial" pitchFamily="34"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r>
              <a:rPr lang="en-US" altLang="en-US" sz="800">
                <a:latin typeface="Arial" panose="020B0604020202020204" pitchFamily="34" charset="0"/>
                <a:cs typeface="Arial" panose="020B0604020202020204" pitchFamily="34" charset="0"/>
              </a:rPr>
              <a:t>HQ</a:t>
            </a:r>
            <a:endParaRPr lang="en-US" sz="800">
              <a:latin typeface="Arial" panose="020B0604020202020204" pitchFamily="34" charset="0"/>
              <a:cs typeface="Arial" panose="020B0604020202020204" pitchFamily="34" charset="0"/>
              <a:sym typeface="+mn-lt"/>
            </a:endParaRPr>
          </a:p>
        </p:txBody>
      </p:sp>
      <p:sp>
        <p:nvSpPr>
          <p:cNvPr id="52" name="TextBox 51">
            <a:extLst>
              <a:ext uri="{FF2B5EF4-FFF2-40B4-BE49-F238E27FC236}">
                <a16:creationId xmlns:a16="http://schemas.microsoft.com/office/drawing/2014/main" id="{CE6ED414-6CD5-839A-7C85-FA6E2488885A}"/>
              </a:ext>
            </a:extLst>
          </p:cNvPr>
          <p:cNvSpPr txBox="1">
            <a:spLocks/>
          </p:cNvSpPr>
          <p:nvPr/>
        </p:nvSpPr>
        <p:spPr>
          <a:xfrm>
            <a:off x="482408" y="4450404"/>
            <a:ext cx="1093890" cy="17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ctr">
            <a:no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lvl="0" fontAlgn="base">
              <a:spcBef>
                <a:spcPct val="0"/>
              </a:spcBef>
              <a:spcAft>
                <a:spcPct val="0"/>
              </a:spcAft>
              <a:defRPr/>
            </a:pPr>
            <a:r>
              <a:rPr lang="en-US" sz="1200" b="1">
                <a:solidFill>
                  <a:schemeClr val="tx2">
                    <a:lumMod val="10000"/>
                  </a:schemeClr>
                </a:solidFill>
                <a:latin typeface="Arial" panose="020B0604020202020204" pitchFamily="34" charset="0"/>
                <a:cs typeface="Arial" panose="020B0604020202020204" pitchFamily="34" charset="0"/>
              </a:rPr>
              <a:t>Stage gates:</a:t>
            </a:r>
            <a:endParaRPr lang="en-US" sz="1200" b="1" baseline="30000">
              <a:solidFill>
                <a:schemeClr val="tx2">
                  <a:lumMod val="10000"/>
                </a:schemeClr>
              </a:solidFill>
              <a:latin typeface="Arial" panose="020B0604020202020204" pitchFamily="34" charset="0"/>
              <a:cs typeface="Arial" panose="020B0604020202020204" pitchFamily="34" charset="0"/>
            </a:endParaRPr>
          </a:p>
        </p:txBody>
      </p:sp>
      <p:sp>
        <p:nvSpPr>
          <p:cNvPr id="55" name="Isosceles Triangle 20">
            <a:extLst>
              <a:ext uri="{FF2B5EF4-FFF2-40B4-BE49-F238E27FC236}">
                <a16:creationId xmlns:a16="http://schemas.microsoft.com/office/drawing/2014/main" id="{16AAD1A1-B7A6-4ED6-5DCF-45B2DE5108AC}"/>
              </a:ext>
            </a:extLst>
          </p:cNvPr>
          <p:cNvSpPr/>
          <p:nvPr/>
        </p:nvSpPr>
        <p:spPr>
          <a:xfrm>
            <a:off x="3542292" y="4136325"/>
            <a:ext cx="236965" cy="174575"/>
          </a:xfrm>
          <a:prstGeom prst="triangl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err="1">
              <a:solidFill>
                <a:schemeClr val="bg1"/>
              </a:solidFill>
              <a:latin typeface="Arial" panose="020B0604020202020204" pitchFamily="34" charset="0"/>
              <a:cs typeface="Arial" panose="020B0604020202020204" pitchFamily="34" charset="0"/>
            </a:endParaRPr>
          </a:p>
        </p:txBody>
      </p:sp>
      <p:sp>
        <p:nvSpPr>
          <p:cNvPr id="56" name="Isosceles Triangle 648">
            <a:extLst>
              <a:ext uri="{FF2B5EF4-FFF2-40B4-BE49-F238E27FC236}">
                <a16:creationId xmlns:a16="http://schemas.microsoft.com/office/drawing/2014/main" id="{2D65C82C-53DC-5230-E1FD-06BFAA41BCEE}"/>
              </a:ext>
            </a:extLst>
          </p:cNvPr>
          <p:cNvSpPr/>
          <p:nvPr/>
        </p:nvSpPr>
        <p:spPr>
          <a:xfrm>
            <a:off x="6259818" y="4146539"/>
            <a:ext cx="236965" cy="174575"/>
          </a:xfrm>
          <a:prstGeom prst="triangl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err="1">
              <a:solidFill>
                <a:schemeClr val="bg1"/>
              </a:solidFill>
              <a:latin typeface="Arial" panose="020B0604020202020204" pitchFamily="34" charset="0"/>
              <a:cs typeface="Arial" panose="020B0604020202020204" pitchFamily="34" charset="0"/>
            </a:endParaRPr>
          </a:p>
        </p:txBody>
      </p:sp>
      <p:sp>
        <p:nvSpPr>
          <p:cNvPr id="57" name="Isosceles Triangle 649">
            <a:extLst>
              <a:ext uri="{FF2B5EF4-FFF2-40B4-BE49-F238E27FC236}">
                <a16:creationId xmlns:a16="http://schemas.microsoft.com/office/drawing/2014/main" id="{7ADE9729-C626-23AE-E83E-1A838AC0EB41}"/>
              </a:ext>
            </a:extLst>
          </p:cNvPr>
          <p:cNvSpPr/>
          <p:nvPr/>
        </p:nvSpPr>
        <p:spPr>
          <a:xfrm>
            <a:off x="8977343" y="4129809"/>
            <a:ext cx="236965" cy="174575"/>
          </a:xfrm>
          <a:prstGeom prst="triangl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err="1">
              <a:solidFill>
                <a:schemeClr val="bg1"/>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65FC4C15-84D2-BCDF-BAE2-CEF98F1ABEB2}"/>
              </a:ext>
            </a:extLst>
          </p:cNvPr>
          <p:cNvSpPr txBox="1">
            <a:spLocks/>
          </p:cNvSpPr>
          <p:nvPr/>
        </p:nvSpPr>
        <p:spPr>
          <a:xfrm>
            <a:off x="2908095" y="4391789"/>
            <a:ext cx="2168711"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b="1">
                <a:latin typeface="Arial" panose="020B0604020202020204" pitchFamily="34" charset="0"/>
              </a:rPr>
              <a:t>Post-pilot assessment </a:t>
            </a:r>
            <a:r>
              <a:rPr lang="en-US" sz="1000">
                <a:latin typeface="Arial" panose="020B0604020202020204" pitchFamily="34" charset="0"/>
              </a:rPr>
              <a:t>of solution in to determine viability of Option A and whether scale up or scale down of activity is required.</a:t>
            </a:r>
          </a:p>
        </p:txBody>
      </p:sp>
      <p:sp>
        <p:nvSpPr>
          <p:cNvPr id="59" name="TextBox 58">
            <a:extLst>
              <a:ext uri="{FF2B5EF4-FFF2-40B4-BE49-F238E27FC236}">
                <a16:creationId xmlns:a16="http://schemas.microsoft.com/office/drawing/2014/main" id="{465B22C2-8BAE-D498-5F08-F1B20120C19D}"/>
              </a:ext>
            </a:extLst>
          </p:cNvPr>
          <p:cNvSpPr txBox="1">
            <a:spLocks/>
          </p:cNvSpPr>
          <p:nvPr/>
        </p:nvSpPr>
        <p:spPr>
          <a:xfrm>
            <a:off x="5793975" y="4391789"/>
            <a:ext cx="2613606"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b="1">
                <a:latin typeface="Arial" panose="020B0604020202020204" pitchFamily="34" charset="0"/>
              </a:rPr>
              <a:t>Review and analysis of customer targets </a:t>
            </a:r>
            <a:r>
              <a:rPr lang="en-US" sz="1000">
                <a:latin typeface="Arial" panose="020B0604020202020204" pitchFamily="34" charset="0"/>
              </a:rPr>
              <a:t>across solutions to determine whether solutions should be scaled to additional markets or resource can be scaled down. </a:t>
            </a:r>
          </a:p>
        </p:txBody>
      </p:sp>
      <p:sp>
        <p:nvSpPr>
          <p:cNvPr id="60" name="TextBox 59">
            <a:extLst>
              <a:ext uri="{FF2B5EF4-FFF2-40B4-BE49-F238E27FC236}">
                <a16:creationId xmlns:a16="http://schemas.microsoft.com/office/drawing/2014/main" id="{FC79AF83-1476-7BFF-6494-4D2E84E14AA0}"/>
              </a:ext>
            </a:extLst>
          </p:cNvPr>
          <p:cNvSpPr txBox="1">
            <a:spLocks/>
          </p:cNvSpPr>
          <p:nvPr/>
        </p:nvSpPr>
        <p:spPr>
          <a:xfrm>
            <a:off x="9090648" y="4391789"/>
            <a:ext cx="2642814"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b="1">
                <a:latin typeface="Arial" panose="020B0604020202020204" pitchFamily="34" charset="0"/>
              </a:rPr>
              <a:t>Assessment of success across initial five markets </a:t>
            </a:r>
            <a:r>
              <a:rPr lang="en-US" sz="1000">
                <a:latin typeface="Arial" panose="020B0604020202020204" pitchFamily="34" charset="0"/>
              </a:rPr>
              <a:t>across two solution options.</a:t>
            </a:r>
          </a:p>
          <a:p>
            <a:r>
              <a:rPr lang="en-US" sz="1000">
                <a:latin typeface="Arial" panose="020B0604020202020204" pitchFamily="34" charset="0"/>
              </a:rPr>
              <a:t>Decision on whether to scale up globally and which countries should be targeted next.</a:t>
            </a:r>
          </a:p>
        </p:txBody>
      </p:sp>
      <p:sp>
        <p:nvSpPr>
          <p:cNvPr id="61" name="TextBox 60">
            <a:extLst>
              <a:ext uri="{FF2B5EF4-FFF2-40B4-BE49-F238E27FC236}">
                <a16:creationId xmlns:a16="http://schemas.microsoft.com/office/drawing/2014/main" id="{5FB24671-9110-B1A2-0EAF-3BCF96F45039}"/>
              </a:ext>
            </a:extLst>
          </p:cNvPr>
          <p:cNvSpPr txBox="1">
            <a:spLocks/>
          </p:cNvSpPr>
          <p:nvPr/>
        </p:nvSpPr>
        <p:spPr>
          <a:xfrm>
            <a:off x="1540249" y="4391789"/>
            <a:ext cx="1092708" cy="17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t">
            <a:sp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fontAlgn="base">
              <a:spcBef>
                <a:spcPct val="0"/>
              </a:spcBef>
              <a:spcAft>
                <a:spcPct val="0"/>
              </a:spcAft>
              <a:defRPr/>
            </a:pPr>
            <a:r>
              <a:rPr lang="en-US" sz="1000" b="1">
                <a:solidFill>
                  <a:schemeClr val="tx2">
                    <a:lumMod val="10000"/>
                  </a:schemeClr>
                </a:solidFill>
                <a:latin typeface="Arial" panose="020B0604020202020204" pitchFamily="34" charset="0"/>
                <a:cs typeface="Arial" panose="020B0604020202020204" pitchFamily="34" charset="0"/>
              </a:rPr>
              <a:t>Options A and B</a:t>
            </a:r>
          </a:p>
        </p:txBody>
      </p:sp>
      <p:sp>
        <p:nvSpPr>
          <p:cNvPr id="62" name="TextBox 61">
            <a:extLst>
              <a:ext uri="{FF2B5EF4-FFF2-40B4-BE49-F238E27FC236}">
                <a16:creationId xmlns:a16="http://schemas.microsoft.com/office/drawing/2014/main" id="{F6F317D1-0699-2A46-E7CA-84EAFDCD8EC6}"/>
              </a:ext>
            </a:extLst>
          </p:cNvPr>
          <p:cNvSpPr txBox="1">
            <a:spLocks/>
          </p:cNvSpPr>
          <p:nvPr/>
        </p:nvSpPr>
        <p:spPr>
          <a:xfrm>
            <a:off x="2875295" y="5477936"/>
            <a:ext cx="2244200"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b="1">
                <a:latin typeface="Arial" panose="020B0604020202020204" pitchFamily="34" charset="0"/>
              </a:rPr>
              <a:t>Review of solution proposal </a:t>
            </a:r>
            <a:r>
              <a:rPr lang="en-US" sz="1000">
                <a:latin typeface="Arial" panose="020B0604020202020204" pitchFamily="34" charset="0"/>
              </a:rPr>
              <a:t>for Option C, with a go / no-go decision required on whether to pursue MVP development.</a:t>
            </a:r>
          </a:p>
        </p:txBody>
      </p:sp>
      <p:cxnSp>
        <p:nvCxnSpPr>
          <p:cNvPr id="63" name="LineContentSeparatorDefault 69">
            <a:extLst>
              <a:ext uri="{FF2B5EF4-FFF2-40B4-BE49-F238E27FC236}">
                <a16:creationId xmlns:a16="http://schemas.microsoft.com/office/drawing/2014/main" id="{79D58323-E83B-9054-7DB8-5FD79769B8DA}"/>
              </a:ext>
            </a:extLst>
          </p:cNvPr>
          <p:cNvCxnSpPr>
            <a:cxnSpLocks/>
          </p:cNvCxnSpPr>
          <p:nvPr>
            <p:custDataLst>
              <p:tags r:id="rId34"/>
            </p:custDataLst>
          </p:nvPr>
        </p:nvCxnSpPr>
        <p:spPr>
          <a:xfrm>
            <a:off x="1482531" y="5284213"/>
            <a:ext cx="10376094"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8398D0B-7464-F5B1-9CF9-19525FB50F1F}"/>
              </a:ext>
            </a:extLst>
          </p:cNvPr>
          <p:cNvSpPr txBox="1">
            <a:spLocks/>
          </p:cNvSpPr>
          <p:nvPr/>
        </p:nvSpPr>
        <p:spPr>
          <a:xfrm>
            <a:off x="6457344" y="1638496"/>
            <a:ext cx="2004712" cy="215900"/>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l" defTabSz="1219170" fontAlgn="base">
              <a:spcBef>
                <a:spcPct val="0"/>
              </a:spcBef>
              <a:spcAft>
                <a:spcPct val="0"/>
              </a:spcAft>
              <a:defRPr/>
            </a:pPr>
            <a:r>
              <a:rPr lang="en-US" sz="1000" b="1">
                <a:solidFill>
                  <a:schemeClr val="tx1"/>
                </a:solidFill>
                <a:latin typeface="Arial" panose="020B0604020202020204" pitchFamily="34" charset="0"/>
              </a:rPr>
              <a:t>2024</a:t>
            </a:r>
          </a:p>
        </p:txBody>
      </p:sp>
      <p:sp>
        <p:nvSpPr>
          <p:cNvPr id="66" name="TextBox 65">
            <a:extLst>
              <a:ext uri="{FF2B5EF4-FFF2-40B4-BE49-F238E27FC236}">
                <a16:creationId xmlns:a16="http://schemas.microsoft.com/office/drawing/2014/main" id="{EE2FB379-57A9-A751-4735-CD75F6D81F0D}"/>
              </a:ext>
            </a:extLst>
          </p:cNvPr>
          <p:cNvSpPr txBox="1">
            <a:spLocks/>
          </p:cNvSpPr>
          <p:nvPr/>
        </p:nvSpPr>
        <p:spPr>
          <a:xfrm>
            <a:off x="5793975" y="5477936"/>
            <a:ext cx="2613606"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b="1">
                <a:latin typeface="Arial" panose="020B0604020202020204" pitchFamily="34" charset="0"/>
              </a:rPr>
              <a:t>Assessment of MVP development </a:t>
            </a:r>
            <a:r>
              <a:rPr lang="en-US" sz="1000">
                <a:latin typeface="Arial" panose="020B0604020202020204" pitchFamily="34" charset="0"/>
              </a:rPr>
              <a:t>and level of success so far, as well as review of pitch deck developed to help sell idea. </a:t>
            </a:r>
          </a:p>
          <a:p>
            <a:r>
              <a:rPr lang="en-US" sz="1000">
                <a:latin typeface="Arial" panose="020B0604020202020204" pitchFamily="34" charset="0"/>
              </a:rPr>
              <a:t>Decision on whether to scale up MVP and launch solution pilot.</a:t>
            </a:r>
          </a:p>
        </p:txBody>
      </p:sp>
      <p:sp>
        <p:nvSpPr>
          <p:cNvPr id="67" name="TextBox 66">
            <a:extLst>
              <a:ext uri="{FF2B5EF4-FFF2-40B4-BE49-F238E27FC236}">
                <a16:creationId xmlns:a16="http://schemas.microsoft.com/office/drawing/2014/main" id="{F84455E7-5E49-A5FA-4787-FBA71DEC7768}"/>
              </a:ext>
            </a:extLst>
          </p:cNvPr>
          <p:cNvSpPr txBox="1">
            <a:spLocks/>
          </p:cNvSpPr>
          <p:nvPr/>
        </p:nvSpPr>
        <p:spPr>
          <a:xfrm>
            <a:off x="9100980" y="5477936"/>
            <a:ext cx="2634713" cy="538609"/>
          </a:xfrm>
          <a:prstGeom prst="rect">
            <a:avLst/>
          </a:prstGeom>
        </p:spPr>
        <p:txBody>
          <a:bodyPr vert="horz" wrap="square" lIns="0" tIns="0" rIns="0" bIns="0" rtlCol="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1000" b="1">
                <a:latin typeface="Arial" panose="020B0604020202020204" pitchFamily="34" charset="0"/>
              </a:rPr>
              <a:t>Review of pilot initiative success in first market</a:t>
            </a:r>
            <a:r>
              <a:rPr lang="en-US" sz="1000">
                <a:latin typeface="Arial" panose="020B0604020202020204" pitchFamily="34" charset="0"/>
              </a:rPr>
              <a:t>, to understand learnings and viability of scaling to additional markets.</a:t>
            </a:r>
          </a:p>
          <a:p>
            <a:r>
              <a:rPr lang="en-US" sz="1000">
                <a:latin typeface="Arial" panose="020B0604020202020204" pitchFamily="34" charset="0"/>
              </a:rPr>
              <a:t>Decision on whether to launch solution in other market(s) or to cease activity.</a:t>
            </a:r>
          </a:p>
        </p:txBody>
      </p:sp>
      <p:sp>
        <p:nvSpPr>
          <p:cNvPr id="68" name="TextBox 67">
            <a:extLst>
              <a:ext uri="{FF2B5EF4-FFF2-40B4-BE49-F238E27FC236}">
                <a16:creationId xmlns:a16="http://schemas.microsoft.com/office/drawing/2014/main" id="{26A88616-0296-BE1F-7A95-FAC090E798B7}"/>
              </a:ext>
            </a:extLst>
          </p:cNvPr>
          <p:cNvSpPr txBox="1">
            <a:spLocks/>
          </p:cNvSpPr>
          <p:nvPr/>
        </p:nvSpPr>
        <p:spPr>
          <a:xfrm>
            <a:off x="1540249" y="5477936"/>
            <a:ext cx="1092708" cy="171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7" anchor="t">
            <a:spAutoFit/>
          </a:bodyPr>
          <a:lstStyle>
            <a:defPPr>
              <a:defRPr lang="en-US"/>
            </a:defPPr>
            <a:lvl1pPr>
              <a:defRPr sz="1800">
                <a:solidFill>
                  <a:schemeClr val="accent2"/>
                </a:solidFill>
                <a:latin typeface="Georgia" panose="02040502050405020303" pitchFamily="18" charset="0"/>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fontAlgn="base">
              <a:spcBef>
                <a:spcPct val="0"/>
              </a:spcBef>
              <a:spcAft>
                <a:spcPct val="0"/>
              </a:spcAft>
              <a:defRPr/>
            </a:pPr>
            <a:r>
              <a:rPr lang="en-US" sz="1000" b="1">
                <a:solidFill>
                  <a:schemeClr val="tx2">
                    <a:lumMod val="10000"/>
                  </a:schemeClr>
                </a:solidFill>
                <a:latin typeface="Arial" panose="020B0604020202020204" pitchFamily="34" charset="0"/>
                <a:cs typeface="Arial" panose="020B0604020202020204" pitchFamily="34" charset="0"/>
              </a:rPr>
              <a:t>Option C </a:t>
            </a:r>
          </a:p>
        </p:txBody>
      </p:sp>
      <p:sp>
        <p:nvSpPr>
          <p:cNvPr id="69" name="Line 9">
            <a:extLst>
              <a:ext uri="{FF2B5EF4-FFF2-40B4-BE49-F238E27FC236}">
                <a16:creationId xmlns:a16="http://schemas.microsoft.com/office/drawing/2014/main" id="{2653F6DD-05AB-92C6-3811-01CFE7A63184}"/>
              </a:ext>
            </a:extLst>
          </p:cNvPr>
          <p:cNvSpPr>
            <a:spLocks noChangeShapeType="1"/>
          </p:cNvSpPr>
          <p:nvPr/>
        </p:nvSpPr>
        <p:spPr bwMode="gray">
          <a:xfrm>
            <a:off x="1533765" y="1936066"/>
            <a:ext cx="10300516" cy="0"/>
          </a:xfrm>
          <a:prstGeom prst="line">
            <a:avLst/>
          </a:prstGeom>
          <a:noFill/>
          <a:ln w="6350" cap="flat" cmpd="sng" algn="ctr">
            <a:solidFill>
              <a:schemeClr val="tx1"/>
            </a:solidFill>
            <a:prstDash val="solid"/>
          </a:ln>
          <a:effectLst/>
        </p:spPr>
        <p:txBody>
          <a:bodyPr wrap="square">
            <a:noAutofit/>
          </a:bodyPr>
          <a:lstStyle/>
          <a:p>
            <a:pPr marL="171422" indent="-171422" defTabSz="914250">
              <a:buFont typeface="Arial" panose="020B0604020202020204" pitchFamily="34" charset="0"/>
              <a:buChar char="•"/>
              <a:defRPr/>
            </a:pPr>
            <a:endParaRPr lang="en-US" sz="1200" b="1" kern="0">
              <a:solidFill>
                <a:srgbClr val="000000"/>
              </a:solidFill>
              <a:latin typeface="Arial" panose="020B0604020202020204" pitchFamily="34" charset="0"/>
              <a:cs typeface="Arial" panose="020B0604020202020204" pitchFamily="34" charset="0"/>
            </a:endParaRPr>
          </a:p>
        </p:txBody>
      </p:sp>
      <p:sp>
        <p:nvSpPr>
          <p:cNvPr id="71" name="Isosceles Triangle 978">
            <a:extLst>
              <a:ext uri="{FF2B5EF4-FFF2-40B4-BE49-F238E27FC236}">
                <a16:creationId xmlns:a16="http://schemas.microsoft.com/office/drawing/2014/main" id="{316A813E-6DEF-9EB4-3C75-328D33D4680F}"/>
              </a:ext>
            </a:extLst>
          </p:cNvPr>
          <p:cNvSpPr/>
          <p:nvPr/>
        </p:nvSpPr>
        <p:spPr>
          <a:xfrm>
            <a:off x="7969303" y="1325599"/>
            <a:ext cx="182784" cy="157163"/>
          </a:xfrm>
          <a:prstGeom prst="triangl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err="1">
              <a:solidFill>
                <a:schemeClr val="bg1"/>
              </a:solidFill>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4504820F-08B1-5989-B512-4F719580139F}"/>
              </a:ext>
            </a:extLst>
          </p:cNvPr>
          <p:cNvSpPr txBox="1">
            <a:spLocks/>
          </p:cNvSpPr>
          <p:nvPr/>
        </p:nvSpPr>
        <p:spPr>
          <a:xfrm>
            <a:off x="8199071" y="1296230"/>
            <a:ext cx="1032541" cy="215900"/>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l" defTabSz="1219170" fontAlgn="base">
              <a:spcBef>
                <a:spcPct val="0"/>
              </a:spcBef>
              <a:spcAft>
                <a:spcPct val="0"/>
              </a:spcAft>
              <a:defRPr/>
            </a:pPr>
            <a:r>
              <a:rPr lang="en-US" sz="800">
                <a:solidFill>
                  <a:schemeClr val="tx2">
                    <a:lumMod val="10000"/>
                  </a:schemeClr>
                </a:solidFill>
                <a:latin typeface="Arial" panose="020B0604020202020204" pitchFamily="34" charset="0"/>
              </a:rPr>
              <a:t>Decision stage gate</a:t>
            </a:r>
          </a:p>
        </p:txBody>
      </p:sp>
      <p:cxnSp>
        <p:nvCxnSpPr>
          <p:cNvPr id="73" name="Straight Connector 72">
            <a:extLst>
              <a:ext uri="{FF2B5EF4-FFF2-40B4-BE49-F238E27FC236}">
                <a16:creationId xmlns:a16="http://schemas.microsoft.com/office/drawing/2014/main" id="{6813EA7D-037E-A794-E807-F705D331B774}"/>
              </a:ext>
            </a:extLst>
          </p:cNvPr>
          <p:cNvCxnSpPr>
            <a:cxnSpLocks/>
          </p:cNvCxnSpPr>
          <p:nvPr/>
        </p:nvCxnSpPr>
        <p:spPr>
          <a:xfrm>
            <a:off x="6378300" y="1655747"/>
            <a:ext cx="0" cy="21394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AEFC7B-BE07-A220-E109-E5B418DB8324}"/>
              </a:ext>
            </a:extLst>
          </p:cNvPr>
          <p:cNvCxnSpPr>
            <a:cxnSpLocks/>
          </p:cNvCxnSpPr>
          <p:nvPr/>
        </p:nvCxnSpPr>
        <p:spPr>
          <a:xfrm>
            <a:off x="1540249" y="1639475"/>
            <a:ext cx="0" cy="21394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Isosceles Triangle 1247">
            <a:extLst>
              <a:ext uri="{FF2B5EF4-FFF2-40B4-BE49-F238E27FC236}">
                <a16:creationId xmlns:a16="http://schemas.microsoft.com/office/drawing/2014/main" id="{9E951579-94BA-425B-04B0-9774565C14AB}"/>
              </a:ext>
            </a:extLst>
          </p:cNvPr>
          <p:cNvSpPr/>
          <p:nvPr/>
        </p:nvSpPr>
        <p:spPr>
          <a:xfrm>
            <a:off x="3542292" y="5213013"/>
            <a:ext cx="236965" cy="174575"/>
          </a:xfrm>
          <a:prstGeom prst="triangl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err="1">
              <a:solidFill>
                <a:schemeClr val="bg1"/>
              </a:solidFill>
              <a:latin typeface="Arial" panose="020B0604020202020204" pitchFamily="34" charset="0"/>
              <a:cs typeface="Arial" panose="020B0604020202020204" pitchFamily="34" charset="0"/>
            </a:endParaRPr>
          </a:p>
        </p:txBody>
      </p:sp>
      <p:sp>
        <p:nvSpPr>
          <p:cNvPr id="76" name="Isosceles Triangle 1248">
            <a:extLst>
              <a:ext uri="{FF2B5EF4-FFF2-40B4-BE49-F238E27FC236}">
                <a16:creationId xmlns:a16="http://schemas.microsoft.com/office/drawing/2014/main" id="{46A447CD-31DE-1ACE-794F-4A9766F412E4}"/>
              </a:ext>
            </a:extLst>
          </p:cNvPr>
          <p:cNvSpPr/>
          <p:nvPr/>
        </p:nvSpPr>
        <p:spPr>
          <a:xfrm>
            <a:off x="6259818" y="5213013"/>
            <a:ext cx="236965" cy="174575"/>
          </a:xfrm>
          <a:prstGeom prst="triangl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err="1">
              <a:solidFill>
                <a:schemeClr val="bg1"/>
              </a:solidFill>
              <a:latin typeface="Arial" panose="020B0604020202020204" pitchFamily="34" charset="0"/>
              <a:cs typeface="Arial" panose="020B0604020202020204" pitchFamily="34" charset="0"/>
            </a:endParaRPr>
          </a:p>
        </p:txBody>
      </p:sp>
      <p:sp>
        <p:nvSpPr>
          <p:cNvPr id="77" name="Isosceles Triangle 1249">
            <a:extLst>
              <a:ext uri="{FF2B5EF4-FFF2-40B4-BE49-F238E27FC236}">
                <a16:creationId xmlns:a16="http://schemas.microsoft.com/office/drawing/2014/main" id="{E6F5C5FD-8792-2038-3894-1E28363EC2F5}"/>
              </a:ext>
            </a:extLst>
          </p:cNvPr>
          <p:cNvSpPr/>
          <p:nvPr/>
        </p:nvSpPr>
        <p:spPr>
          <a:xfrm>
            <a:off x="8977343" y="5213013"/>
            <a:ext cx="236965" cy="174575"/>
          </a:xfrm>
          <a:prstGeom prst="triangl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err="1">
              <a:solidFill>
                <a:schemeClr val="bg1"/>
              </a:solidFill>
              <a:latin typeface="Arial" panose="020B0604020202020204" pitchFamily="34" charset="0"/>
              <a:cs typeface="Arial" panose="020B0604020202020204" pitchFamily="34" charset="0"/>
            </a:endParaRPr>
          </a:p>
        </p:txBody>
      </p:sp>
      <p:sp>
        <p:nvSpPr>
          <p:cNvPr id="97" name="TextBox 96">
            <a:extLst>
              <a:ext uri="{FF2B5EF4-FFF2-40B4-BE49-F238E27FC236}">
                <a16:creationId xmlns:a16="http://schemas.microsoft.com/office/drawing/2014/main" id="{DB3C2E17-FE5F-F626-7536-576DCD90FC87}"/>
              </a:ext>
            </a:extLst>
          </p:cNvPr>
          <p:cNvSpPr txBox="1"/>
          <p:nvPr/>
        </p:nvSpPr>
        <p:spPr>
          <a:xfrm>
            <a:off x="2146893"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GB" sz="1000" b="1">
                <a:solidFill>
                  <a:schemeClr val="tx2">
                    <a:lumMod val="10000"/>
                  </a:schemeClr>
                </a:solidFill>
                <a:latin typeface="Arial" panose="020B0604020202020204" pitchFamily="34" charset="0"/>
              </a:rPr>
              <a:t>Pilot</a:t>
            </a:r>
          </a:p>
        </p:txBody>
      </p:sp>
      <p:sp>
        <p:nvSpPr>
          <p:cNvPr id="98" name="TextBox 97">
            <a:extLst>
              <a:ext uri="{FF2B5EF4-FFF2-40B4-BE49-F238E27FC236}">
                <a16:creationId xmlns:a16="http://schemas.microsoft.com/office/drawing/2014/main" id="{71706C98-BED3-CE96-71E8-5A42AA82B456}"/>
              </a:ext>
            </a:extLst>
          </p:cNvPr>
          <p:cNvSpPr txBox="1"/>
          <p:nvPr/>
        </p:nvSpPr>
        <p:spPr>
          <a:xfrm>
            <a:off x="4729512"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GB" sz="1000" b="1">
                <a:solidFill>
                  <a:schemeClr val="tx2">
                    <a:lumMod val="10000"/>
                  </a:schemeClr>
                </a:solidFill>
                <a:latin typeface="Arial" panose="020B0604020202020204" pitchFamily="34" charset="0"/>
              </a:rPr>
              <a:t>Wave 1</a:t>
            </a:r>
          </a:p>
        </p:txBody>
      </p:sp>
      <p:sp>
        <p:nvSpPr>
          <p:cNvPr id="99" name="TextBox 98">
            <a:extLst>
              <a:ext uri="{FF2B5EF4-FFF2-40B4-BE49-F238E27FC236}">
                <a16:creationId xmlns:a16="http://schemas.microsoft.com/office/drawing/2014/main" id="{2A62AB15-D5D3-1D3B-FCB2-2C17F48EA8AA}"/>
              </a:ext>
            </a:extLst>
          </p:cNvPr>
          <p:cNvSpPr txBox="1"/>
          <p:nvPr/>
        </p:nvSpPr>
        <p:spPr>
          <a:xfrm>
            <a:off x="7447037"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GB" sz="1000" b="1">
                <a:solidFill>
                  <a:schemeClr val="tx2">
                    <a:lumMod val="10000"/>
                  </a:schemeClr>
                </a:solidFill>
                <a:latin typeface="Arial" panose="020B0604020202020204" pitchFamily="34" charset="0"/>
              </a:rPr>
              <a:t>Wave 2</a:t>
            </a:r>
          </a:p>
        </p:txBody>
      </p:sp>
      <p:sp>
        <p:nvSpPr>
          <p:cNvPr id="100" name="TextBox 99">
            <a:extLst>
              <a:ext uri="{FF2B5EF4-FFF2-40B4-BE49-F238E27FC236}">
                <a16:creationId xmlns:a16="http://schemas.microsoft.com/office/drawing/2014/main" id="{62001303-C01C-8AE1-C7C4-D336719A4496}"/>
              </a:ext>
            </a:extLst>
          </p:cNvPr>
          <p:cNvSpPr txBox="1"/>
          <p:nvPr/>
        </p:nvSpPr>
        <p:spPr>
          <a:xfrm>
            <a:off x="10291763" y="2042375"/>
            <a:ext cx="580051" cy="153888"/>
          </a:xfrm>
          <a:prstGeom prst="rect">
            <a:avLst/>
          </a:prstGeom>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GB" sz="1000" b="1">
                <a:solidFill>
                  <a:schemeClr val="tx2">
                    <a:lumMod val="10000"/>
                  </a:schemeClr>
                </a:solidFill>
                <a:latin typeface="Arial" panose="020B0604020202020204" pitchFamily="34" charset="0"/>
              </a:rPr>
              <a:t>Wave 3</a:t>
            </a:r>
          </a:p>
        </p:txBody>
      </p:sp>
      <p:sp>
        <p:nvSpPr>
          <p:cNvPr id="101" name="TextBox 100">
            <a:extLst>
              <a:ext uri="{FF2B5EF4-FFF2-40B4-BE49-F238E27FC236}">
                <a16:creationId xmlns:a16="http://schemas.microsoft.com/office/drawing/2014/main" id="{13EBE374-0E18-7E7C-20AF-0A8FE1FC68C9}"/>
              </a:ext>
            </a:extLst>
          </p:cNvPr>
          <p:cNvSpPr txBox="1">
            <a:spLocks/>
          </p:cNvSpPr>
          <p:nvPr/>
        </p:nvSpPr>
        <p:spPr>
          <a:xfrm>
            <a:off x="9176461" y="1638496"/>
            <a:ext cx="2004712" cy="215900"/>
          </a:xfrm>
          <a:prstGeom prst="rect">
            <a:avLst/>
          </a:prstGeom>
          <a:noFill/>
          <a:ln w="19050" algn="ctr">
            <a:noFill/>
            <a:round/>
            <a:headEnd/>
            <a:tailEnd/>
          </a:ln>
          <a:effectLst/>
        </p:spPr>
        <p:txBody>
          <a:bodyPr vert="horz" wrap="square" lIns="0" tIns="0" rIns="0" bIns="0" numCol="1" anchor="ctr" anchorCtr="0" compatLnSpc="1">
            <a:prstTxWarp prst="textNoShape">
              <a:avLst/>
            </a:prstTxWarp>
            <a:noAutofit/>
          </a:bodyPr>
          <a:lstStyle>
            <a:defPPr>
              <a:defRPr lang="en-US"/>
            </a:defPPr>
            <a:lvl1pPr algn="ctr">
              <a:defRPr sz="2800">
                <a:solidFill>
                  <a:srgbClr val="00ADEF"/>
                </a:solidFill>
                <a:latin typeface="Arial"/>
                <a:cs typeface="Arial" pitchFamily="34" charset="0"/>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l" defTabSz="1219170" fontAlgn="base">
              <a:spcBef>
                <a:spcPct val="0"/>
              </a:spcBef>
              <a:spcAft>
                <a:spcPct val="0"/>
              </a:spcAft>
              <a:defRPr/>
            </a:pPr>
            <a:r>
              <a:rPr lang="en-US" sz="1000" b="1">
                <a:solidFill>
                  <a:schemeClr val="tx1"/>
                </a:solidFill>
                <a:latin typeface="Arial" panose="020B0604020202020204" pitchFamily="34" charset="0"/>
              </a:rPr>
              <a:t>2025</a:t>
            </a:r>
          </a:p>
        </p:txBody>
      </p:sp>
      <p:cxnSp>
        <p:nvCxnSpPr>
          <p:cNvPr id="102" name="Straight Connector 101">
            <a:extLst>
              <a:ext uri="{FF2B5EF4-FFF2-40B4-BE49-F238E27FC236}">
                <a16:creationId xmlns:a16="http://schemas.microsoft.com/office/drawing/2014/main" id="{0FFC483F-4ED9-E47D-080F-ED87D9556E7F}"/>
              </a:ext>
            </a:extLst>
          </p:cNvPr>
          <p:cNvCxnSpPr>
            <a:cxnSpLocks/>
          </p:cNvCxnSpPr>
          <p:nvPr/>
        </p:nvCxnSpPr>
        <p:spPr>
          <a:xfrm>
            <a:off x="9095825" y="1655747"/>
            <a:ext cx="0" cy="21394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Line 9">
            <a:extLst>
              <a:ext uri="{FF2B5EF4-FFF2-40B4-BE49-F238E27FC236}">
                <a16:creationId xmlns:a16="http://schemas.microsoft.com/office/drawing/2014/main" id="{FFA9EDF7-73FC-FC35-5CF5-7A8EEA526CB6}"/>
              </a:ext>
            </a:extLst>
          </p:cNvPr>
          <p:cNvSpPr>
            <a:spLocks noChangeShapeType="1"/>
          </p:cNvSpPr>
          <p:nvPr/>
        </p:nvSpPr>
        <p:spPr bwMode="gray">
          <a:xfrm flipH="1">
            <a:off x="6378300" y="2002442"/>
            <a:ext cx="0" cy="2139950"/>
          </a:xfrm>
          <a:prstGeom prst="line">
            <a:avLst/>
          </a:prstGeom>
          <a:noFill/>
          <a:ln w="12700" cap="flat" cmpd="sng" algn="ctr">
            <a:solidFill>
              <a:schemeClr val="tx1"/>
            </a:solidFill>
            <a:prstDash val="lgDash"/>
          </a:ln>
          <a:effectLst/>
        </p:spPr>
        <p:txBody>
          <a:bodyPr wrap="square">
            <a:noAutofit/>
          </a:bodyPr>
          <a:lstStyle/>
          <a:p>
            <a:pPr marL="171422" indent="-171422" defTabSz="914250">
              <a:buFont typeface="Arial" panose="020B0604020202020204" pitchFamily="34" charset="0"/>
              <a:buChar char="•"/>
              <a:defRPr/>
            </a:pPr>
            <a:endParaRPr lang="en-US" sz="1200" kern="0">
              <a:solidFill>
                <a:srgbClr val="000000"/>
              </a:solidFill>
              <a:latin typeface="Arial" panose="020B0604020202020204" pitchFamily="34" charset="0"/>
              <a:cs typeface="Arial" panose="020B0604020202020204" pitchFamily="34" charset="0"/>
            </a:endParaRPr>
          </a:p>
        </p:txBody>
      </p:sp>
      <p:sp>
        <p:nvSpPr>
          <p:cNvPr id="128" name="Line 9">
            <a:extLst>
              <a:ext uri="{FF2B5EF4-FFF2-40B4-BE49-F238E27FC236}">
                <a16:creationId xmlns:a16="http://schemas.microsoft.com/office/drawing/2014/main" id="{B0FA5066-3630-9930-AEF5-A8C5F2410E77}"/>
              </a:ext>
            </a:extLst>
          </p:cNvPr>
          <p:cNvSpPr>
            <a:spLocks noChangeShapeType="1"/>
          </p:cNvSpPr>
          <p:nvPr/>
        </p:nvSpPr>
        <p:spPr bwMode="gray">
          <a:xfrm flipH="1">
            <a:off x="9095825" y="2002442"/>
            <a:ext cx="0" cy="2139950"/>
          </a:xfrm>
          <a:prstGeom prst="line">
            <a:avLst/>
          </a:prstGeom>
          <a:noFill/>
          <a:ln w="12700" cap="flat" cmpd="sng" algn="ctr">
            <a:solidFill>
              <a:schemeClr val="tx1"/>
            </a:solidFill>
            <a:prstDash val="lgDash"/>
          </a:ln>
          <a:effectLst/>
        </p:spPr>
        <p:txBody>
          <a:bodyPr wrap="square">
            <a:noAutofit/>
          </a:bodyPr>
          <a:lstStyle/>
          <a:p>
            <a:pPr marL="171422" indent="-171422" defTabSz="914250">
              <a:buFont typeface="Arial" panose="020B0604020202020204" pitchFamily="34" charset="0"/>
              <a:buChar char="•"/>
              <a:defRPr/>
            </a:pPr>
            <a:endParaRPr lang="en-US" sz="1200" kern="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185710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 name="Google Shape;23;p40">
            <a:extLst>
              <a:ext uri="{FF2B5EF4-FFF2-40B4-BE49-F238E27FC236}">
                <a16:creationId xmlns:a16="http://schemas.microsoft.com/office/drawing/2014/main" id="{ED146124-AA30-1428-A45F-1792E468FF68}"/>
              </a:ext>
            </a:extLst>
          </p:cNvPr>
          <p:cNvSpPr txBox="1">
            <a:spLocks noGrp="1"/>
          </p:cNvSpPr>
          <p:nvPr>
            <p:ph type="sldNum" idx="12"/>
          </p:nvPr>
        </p:nvSpPr>
        <p:spPr>
          <a:xfrm>
            <a:off x="11096368" y="6425800"/>
            <a:ext cx="60467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257</a:t>
            </a:fld>
            <a:endParaRPr/>
          </a:p>
        </p:txBody>
      </p:sp>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58500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da-DK" sz="2000" b="1" i="0" u="none" strike="noStrike" kern="0" cap="none" spc="0" normalizeH="0" baseline="0" noProof="0" err="1">
                <a:ln>
                  <a:noFill/>
                </a:ln>
                <a:solidFill>
                  <a:srgbClr val="08A6F6"/>
                </a:solidFill>
                <a:effectLst/>
                <a:uLnTx/>
                <a:uFillTx/>
                <a:latin typeface="Arial"/>
                <a:ea typeface="Arial"/>
                <a:cs typeface="Arial"/>
                <a:sym typeface="Arial"/>
              </a:rPr>
              <a:t>Appendix</a:t>
            </a:r>
            <a:r>
              <a:rPr kumimoji="0" lang="da-DK" sz="2000" b="1" i="0" u="none" strike="noStrike" kern="0" cap="none" spc="0" normalizeH="0" baseline="0" noProof="0">
                <a:ln>
                  <a:noFill/>
                </a:ln>
                <a:solidFill>
                  <a:srgbClr val="08A6F6"/>
                </a:solidFill>
                <a:effectLst/>
                <a:uLnTx/>
                <a:uFillTx/>
                <a:latin typeface="Arial"/>
                <a:ea typeface="Arial"/>
                <a:cs typeface="Arial"/>
                <a:sym typeface="Arial"/>
              </a:rPr>
              <a:t> A</a:t>
            </a:r>
            <a:endParaRPr kumimoji="0" lang="da-DK" sz="2000" b="1" i="0" u="none" strike="noStrike" kern="0" cap="none" spc="0" normalizeH="0" baseline="0" noProof="0">
              <a:ln>
                <a:noFill/>
              </a:ln>
              <a:solidFill>
                <a:srgbClr val="08A6F6"/>
              </a:solidFill>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da-DK" sz="3600" b="1" i="0" u="none" strike="noStrike" kern="0" cap="none" spc="0" normalizeH="0" baseline="0" noProof="0">
                <a:ln>
                  <a:noFill/>
                </a:ln>
                <a:solidFill>
                  <a:schemeClr val="bg1"/>
                </a:solidFill>
                <a:effectLst/>
                <a:uLnTx/>
                <a:uFillTx/>
                <a:latin typeface="Georgia"/>
                <a:ea typeface="Georgia"/>
                <a:cs typeface="Georgia"/>
                <a:sym typeface="Georgia"/>
              </a:rPr>
              <a:t>Common frameworks and </a:t>
            </a:r>
            <a:r>
              <a:rPr kumimoji="0" lang="da-DK" sz="3600" b="1" i="0" u="none" strike="noStrike" kern="0" cap="none" spc="0" normalizeH="0" baseline="0" noProof="0" err="1">
                <a:ln>
                  <a:noFill/>
                </a:ln>
                <a:solidFill>
                  <a:schemeClr val="bg1"/>
                </a:solidFill>
                <a:effectLst/>
                <a:uLnTx/>
                <a:uFillTx/>
                <a:latin typeface="Georgia"/>
                <a:ea typeface="Georgia"/>
                <a:cs typeface="Georgia"/>
                <a:sym typeface="Georgia"/>
              </a:rPr>
              <a:t>tools</a:t>
            </a:r>
            <a:r>
              <a:rPr kumimoji="0" lang="da-DK" sz="3600" b="1" i="0" u="none" strike="noStrike" kern="0" cap="none" spc="0" normalizeH="0" baseline="0" noProof="0">
                <a:ln>
                  <a:noFill/>
                </a:ln>
                <a:solidFill>
                  <a:schemeClr val="bg1"/>
                </a:solidFill>
                <a:effectLst/>
                <a:uLnTx/>
                <a:uFillTx/>
                <a:latin typeface="Georgia"/>
                <a:ea typeface="Georgia"/>
                <a:cs typeface="Georgia"/>
                <a:sym typeface="Georgia"/>
              </a:rPr>
              <a:t> </a:t>
            </a:r>
            <a:r>
              <a:rPr kumimoji="0" lang="da-DK" sz="3600" b="1" i="0" u="none" strike="noStrike" kern="0" cap="none" spc="0" normalizeH="0" baseline="0" noProof="0" err="1">
                <a:ln>
                  <a:noFill/>
                </a:ln>
                <a:solidFill>
                  <a:schemeClr val="bg1"/>
                </a:solidFill>
                <a:effectLst/>
                <a:uLnTx/>
                <a:uFillTx/>
                <a:latin typeface="Georgia"/>
                <a:ea typeface="Georgia"/>
                <a:cs typeface="Georgia"/>
                <a:sym typeface="Georgia"/>
              </a:rPr>
              <a:t>used</a:t>
            </a:r>
            <a:r>
              <a:rPr kumimoji="0" lang="da-DK" sz="3600" b="1" i="0" u="none" strike="noStrike" kern="0" cap="none" spc="0" normalizeH="0" baseline="0" noProof="0">
                <a:ln>
                  <a:noFill/>
                </a:ln>
                <a:solidFill>
                  <a:schemeClr val="bg1"/>
                </a:solidFill>
                <a:effectLst/>
                <a:uLnTx/>
                <a:uFillTx/>
                <a:latin typeface="Georgia"/>
                <a:ea typeface="Georgia"/>
                <a:cs typeface="Georgia"/>
                <a:sym typeface="Georgia"/>
              </a:rPr>
              <a:t> in management </a:t>
            </a:r>
            <a:r>
              <a:rPr kumimoji="0" lang="da-DK" sz="3600" b="1" i="0" u="none" strike="noStrike" kern="0" cap="none" spc="0" normalizeH="0" baseline="0" noProof="0" err="1">
                <a:ln>
                  <a:noFill/>
                </a:ln>
                <a:solidFill>
                  <a:schemeClr val="bg1"/>
                </a:solidFill>
                <a:effectLst/>
                <a:uLnTx/>
                <a:uFillTx/>
                <a:latin typeface="Georgia"/>
                <a:ea typeface="Georgia"/>
                <a:cs typeface="Georgia"/>
                <a:sym typeface="Georgia"/>
              </a:rPr>
              <a:t>consulting</a:t>
            </a:r>
            <a:endParaRPr kumimoji="0" lang="da-DK" sz="1400" b="0" i="0" u="none" strike="noStrike" kern="0" cap="none" spc="0" normalizeH="0" baseline="0" noProof="0">
              <a:ln>
                <a:noFill/>
              </a:ln>
              <a:solidFill>
                <a:schemeClr val="bg1"/>
              </a:solidFill>
              <a:effectLst/>
              <a:uLnTx/>
              <a:uFillTx/>
              <a:latin typeface="Arial"/>
              <a:cs typeface="Arial"/>
              <a:sym typeface="Arial"/>
            </a:endParaRPr>
          </a:p>
        </p:txBody>
      </p:sp>
    </p:spTree>
    <p:extLst>
      <p:ext uri="{BB962C8B-B14F-4D97-AF65-F5344CB8AC3E}">
        <p14:creationId xmlns:p14="http://schemas.microsoft.com/office/powerpoint/2010/main" val="11392671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3BE4-43CD-7E46-95B7-F244F47923B3}"/>
              </a:ext>
            </a:extLst>
          </p:cNvPr>
          <p:cNvSpPr>
            <a:spLocks noGrp="1"/>
          </p:cNvSpPr>
          <p:nvPr>
            <p:ph type="title"/>
          </p:nvPr>
        </p:nvSpPr>
        <p:spPr/>
        <p:txBody>
          <a:bodyPr/>
          <a:lstStyle/>
          <a:p>
            <a:r>
              <a:rPr lang="en-US"/>
              <a:t>Profitability framework</a:t>
            </a:r>
          </a:p>
        </p:txBody>
      </p:sp>
      <p:sp>
        <p:nvSpPr>
          <p:cNvPr id="3" name="Slide Number Placeholder 2">
            <a:extLst>
              <a:ext uri="{FF2B5EF4-FFF2-40B4-BE49-F238E27FC236}">
                <a16:creationId xmlns:a16="http://schemas.microsoft.com/office/drawing/2014/main" id="{D2111817-04F2-0D4E-814A-72ED8CA610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258</a:t>
            </a:fld>
            <a:endParaRPr lang="en-GB"/>
          </a:p>
        </p:txBody>
      </p:sp>
      <p:sp>
        <p:nvSpPr>
          <p:cNvPr id="4" name="Rectangle 3">
            <a:extLst>
              <a:ext uri="{FF2B5EF4-FFF2-40B4-BE49-F238E27FC236}">
                <a16:creationId xmlns:a16="http://schemas.microsoft.com/office/drawing/2014/main" id="{895C7D2E-90DF-9EE9-4F4E-9D2875EC2E79}"/>
              </a:ext>
            </a:extLst>
          </p:cNvPr>
          <p:cNvSpPr/>
          <p:nvPr/>
        </p:nvSpPr>
        <p:spPr>
          <a:xfrm>
            <a:off x="669284" y="3357385"/>
            <a:ext cx="1537428" cy="813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Profits</a:t>
            </a:r>
          </a:p>
        </p:txBody>
      </p:sp>
      <p:sp>
        <p:nvSpPr>
          <p:cNvPr id="5" name="Rectangle 4">
            <a:extLst>
              <a:ext uri="{FF2B5EF4-FFF2-40B4-BE49-F238E27FC236}">
                <a16:creationId xmlns:a16="http://schemas.microsoft.com/office/drawing/2014/main" id="{C125576C-A64D-6E90-CEF2-2B8E03544955}"/>
              </a:ext>
            </a:extLst>
          </p:cNvPr>
          <p:cNvSpPr/>
          <p:nvPr/>
        </p:nvSpPr>
        <p:spPr>
          <a:xfrm>
            <a:off x="2776304" y="2093066"/>
            <a:ext cx="1537428" cy="8138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Revenues</a:t>
            </a:r>
          </a:p>
        </p:txBody>
      </p:sp>
      <p:sp>
        <p:nvSpPr>
          <p:cNvPr id="7" name="Rectangle 6">
            <a:extLst>
              <a:ext uri="{FF2B5EF4-FFF2-40B4-BE49-F238E27FC236}">
                <a16:creationId xmlns:a16="http://schemas.microsoft.com/office/drawing/2014/main" id="{2EF4BA5F-F9DC-273E-A09D-E0785AE3C041}"/>
              </a:ext>
            </a:extLst>
          </p:cNvPr>
          <p:cNvSpPr/>
          <p:nvPr/>
        </p:nvSpPr>
        <p:spPr>
          <a:xfrm>
            <a:off x="2776304" y="4621703"/>
            <a:ext cx="1537428" cy="8138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Costs</a:t>
            </a:r>
          </a:p>
        </p:txBody>
      </p:sp>
      <p:sp>
        <p:nvSpPr>
          <p:cNvPr id="8" name="Rectangle 7">
            <a:extLst>
              <a:ext uri="{FF2B5EF4-FFF2-40B4-BE49-F238E27FC236}">
                <a16:creationId xmlns:a16="http://schemas.microsoft.com/office/drawing/2014/main" id="{5CE33022-F4BE-82F1-2BD2-E0F99E209AA4}"/>
              </a:ext>
            </a:extLst>
          </p:cNvPr>
          <p:cNvSpPr/>
          <p:nvPr/>
        </p:nvSpPr>
        <p:spPr>
          <a:xfrm>
            <a:off x="4883324" y="1462208"/>
            <a:ext cx="1537428" cy="8112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Volume</a:t>
            </a:r>
          </a:p>
        </p:txBody>
      </p:sp>
      <p:sp>
        <p:nvSpPr>
          <p:cNvPr id="9" name="Rectangle 8">
            <a:extLst>
              <a:ext uri="{FF2B5EF4-FFF2-40B4-BE49-F238E27FC236}">
                <a16:creationId xmlns:a16="http://schemas.microsoft.com/office/drawing/2014/main" id="{D82DCFB7-FE44-2F58-7682-0463C78A3905}"/>
              </a:ext>
            </a:extLst>
          </p:cNvPr>
          <p:cNvSpPr/>
          <p:nvPr/>
        </p:nvSpPr>
        <p:spPr>
          <a:xfrm>
            <a:off x="4883324" y="2726527"/>
            <a:ext cx="1537428" cy="8112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Price per unit</a:t>
            </a:r>
          </a:p>
        </p:txBody>
      </p:sp>
      <p:sp>
        <p:nvSpPr>
          <p:cNvPr id="10" name="Rectangle 9">
            <a:extLst>
              <a:ext uri="{FF2B5EF4-FFF2-40B4-BE49-F238E27FC236}">
                <a16:creationId xmlns:a16="http://schemas.microsoft.com/office/drawing/2014/main" id="{45A78AEE-6033-513B-F533-B61173924504}"/>
              </a:ext>
            </a:extLst>
          </p:cNvPr>
          <p:cNvSpPr/>
          <p:nvPr/>
        </p:nvSpPr>
        <p:spPr>
          <a:xfrm>
            <a:off x="4883324" y="3990846"/>
            <a:ext cx="1537428" cy="8112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Variable costs</a:t>
            </a:r>
          </a:p>
        </p:txBody>
      </p:sp>
      <p:sp>
        <p:nvSpPr>
          <p:cNvPr id="11" name="Rectangle 10">
            <a:extLst>
              <a:ext uri="{FF2B5EF4-FFF2-40B4-BE49-F238E27FC236}">
                <a16:creationId xmlns:a16="http://schemas.microsoft.com/office/drawing/2014/main" id="{A4EDE214-8020-AA3A-AF45-65368C50198F}"/>
              </a:ext>
            </a:extLst>
          </p:cNvPr>
          <p:cNvSpPr/>
          <p:nvPr/>
        </p:nvSpPr>
        <p:spPr>
          <a:xfrm>
            <a:off x="4883324" y="5255164"/>
            <a:ext cx="1537428" cy="8112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Fixed costs</a:t>
            </a:r>
          </a:p>
        </p:txBody>
      </p:sp>
      <p:sp>
        <p:nvSpPr>
          <p:cNvPr id="12" name="Rectangle 11">
            <a:extLst>
              <a:ext uri="{FF2B5EF4-FFF2-40B4-BE49-F238E27FC236}">
                <a16:creationId xmlns:a16="http://schemas.microsoft.com/office/drawing/2014/main" id="{19D845D9-3593-3B25-6E17-1F1702607CC8}"/>
              </a:ext>
            </a:extLst>
          </p:cNvPr>
          <p:cNvSpPr/>
          <p:nvPr/>
        </p:nvSpPr>
        <p:spPr>
          <a:xfrm>
            <a:off x="6990344" y="3392756"/>
            <a:ext cx="1537428" cy="8112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Volume</a:t>
            </a:r>
          </a:p>
        </p:txBody>
      </p:sp>
      <p:sp>
        <p:nvSpPr>
          <p:cNvPr id="13" name="Rectangle 12">
            <a:extLst>
              <a:ext uri="{FF2B5EF4-FFF2-40B4-BE49-F238E27FC236}">
                <a16:creationId xmlns:a16="http://schemas.microsoft.com/office/drawing/2014/main" id="{1554966A-322F-526E-0A42-F7D01558A50A}"/>
              </a:ext>
            </a:extLst>
          </p:cNvPr>
          <p:cNvSpPr/>
          <p:nvPr/>
        </p:nvSpPr>
        <p:spPr>
          <a:xfrm>
            <a:off x="6990344" y="4588936"/>
            <a:ext cx="1537428" cy="8112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Cost per unit</a:t>
            </a:r>
          </a:p>
        </p:txBody>
      </p:sp>
      <p:cxnSp>
        <p:nvCxnSpPr>
          <p:cNvPr id="16" name="Elbow Connector 15">
            <a:extLst>
              <a:ext uri="{FF2B5EF4-FFF2-40B4-BE49-F238E27FC236}">
                <a16:creationId xmlns:a16="http://schemas.microsoft.com/office/drawing/2014/main" id="{43E6E028-D1BD-48C1-A1B9-CC6551B6017D}"/>
              </a:ext>
            </a:extLst>
          </p:cNvPr>
          <p:cNvCxnSpPr>
            <a:stCxn id="4" idx="3"/>
            <a:endCxn id="5" idx="1"/>
          </p:cNvCxnSpPr>
          <p:nvPr/>
        </p:nvCxnSpPr>
        <p:spPr>
          <a:xfrm flipV="1">
            <a:off x="2206712" y="2499974"/>
            <a:ext cx="569592" cy="12643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1EFC1FF9-6925-2C65-71E8-6CE79DA0183B}"/>
              </a:ext>
            </a:extLst>
          </p:cNvPr>
          <p:cNvCxnSpPr>
            <a:cxnSpLocks/>
            <a:stCxn id="4" idx="3"/>
            <a:endCxn id="7" idx="1"/>
          </p:cNvCxnSpPr>
          <p:nvPr/>
        </p:nvCxnSpPr>
        <p:spPr>
          <a:xfrm>
            <a:off x="2206712" y="3764293"/>
            <a:ext cx="569592" cy="126431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E9BDDB49-8885-8A1B-DEC2-A8FDE1EF147F}"/>
              </a:ext>
            </a:extLst>
          </p:cNvPr>
          <p:cNvCxnSpPr>
            <a:cxnSpLocks/>
            <a:stCxn id="5" idx="3"/>
            <a:endCxn id="9" idx="1"/>
          </p:cNvCxnSpPr>
          <p:nvPr/>
        </p:nvCxnSpPr>
        <p:spPr>
          <a:xfrm>
            <a:off x="4313732" y="2499974"/>
            <a:ext cx="569592" cy="6321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1FD9BF4B-254C-E233-BAA3-9040F000144C}"/>
              </a:ext>
            </a:extLst>
          </p:cNvPr>
          <p:cNvCxnSpPr>
            <a:cxnSpLocks/>
            <a:stCxn id="5" idx="3"/>
            <a:endCxn id="8" idx="1"/>
          </p:cNvCxnSpPr>
          <p:nvPr/>
        </p:nvCxnSpPr>
        <p:spPr>
          <a:xfrm flipV="1">
            <a:off x="4313732" y="1867814"/>
            <a:ext cx="569592" cy="6321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49390775-C8E7-6C12-42C4-33B7042428CF}"/>
              </a:ext>
            </a:extLst>
          </p:cNvPr>
          <p:cNvCxnSpPr>
            <a:cxnSpLocks/>
            <a:stCxn id="7" idx="3"/>
            <a:endCxn id="10" idx="1"/>
          </p:cNvCxnSpPr>
          <p:nvPr/>
        </p:nvCxnSpPr>
        <p:spPr>
          <a:xfrm flipV="1">
            <a:off x="4313732" y="4396452"/>
            <a:ext cx="569592" cy="6321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E768E0A3-E200-D65A-B18C-4903F743A5D9}"/>
              </a:ext>
            </a:extLst>
          </p:cNvPr>
          <p:cNvCxnSpPr>
            <a:cxnSpLocks/>
            <a:stCxn id="7" idx="3"/>
            <a:endCxn id="11" idx="1"/>
          </p:cNvCxnSpPr>
          <p:nvPr/>
        </p:nvCxnSpPr>
        <p:spPr>
          <a:xfrm>
            <a:off x="4313732" y="5028611"/>
            <a:ext cx="569592" cy="6321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45B48D64-F9D3-4681-BFC5-22D0C0012B18}"/>
              </a:ext>
            </a:extLst>
          </p:cNvPr>
          <p:cNvCxnSpPr>
            <a:cxnSpLocks/>
            <a:stCxn id="10" idx="3"/>
            <a:endCxn id="13" idx="1"/>
          </p:cNvCxnSpPr>
          <p:nvPr/>
        </p:nvCxnSpPr>
        <p:spPr>
          <a:xfrm>
            <a:off x="6420752" y="4396452"/>
            <a:ext cx="569592" cy="5980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4F8DDE4-F55D-33DA-2743-DFBCF97F1481}"/>
              </a:ext>
            </a:extLst>
          </p:cNvPr>
          <p:cNvCxnSpPr>
            <a:cxnSpLocks/>
            <a:stCxn id="10" idx="3"/>
            <a:endCxn id="12" idx="1"/>
          </p:cNvCxnSpPr>
          <p:nvPr/>
        </p:nvCxnSpPr>
        <p:spPr>
          <a:xfrm flipV="1">
            <a:off x="6420752" y="3798362"/>
            <a:ext cx="569592" cy="5980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49A417D-9DDC-8303-16CF-71327CD11959}"/>
              </a:ext>
            </a:extLst>
          </p:cNvPr>
          <p:cNvSpPr/>
          <p:nvPr/>
        </p:nvSpPr>
        <p:spPr>
          <a:xfrm>
            <a:off x="9097364" y="1462209"/>
            <a:ext cx="2505264" cy="1588902"/>
          </a:xfrm>
          <a:prstGeom prst="rect">
            <a:avLst/>
          </a:prstGeom>
          <a:solidFill>
            <a:schemeClr val="accent2">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US" b="1">
                <a:solidFill>
                  <a:schemeClr val="tx2">
                    <a:lumMod val="10000"/>
                  </a:schemeClr>
                </a:solidFill>
              </a:rPr>
              <a:t>Useful revenue segmentation:</a:t>
            </a:r>
          </a:p>
          <a:p>
            <a:pPr marL="285750" indent="-285750">
              <a:buClr>
                <a:schemeClr val="tx2">
                  <a:lumMod val="10000"/>
                </a:schemeClr>
              </a:buClr>
              <a:buFont typeface="Arial" panose="020B0604020202020204" pitchFamily="34" charset="0"/>
              <a:buChar char="•"/>
            </a:pPr>
            <a:r>
              <a:rPr lang="en-US">
                <a:solidFill>
                  <a:schemeClr val="tx2">
                    <a:lumMod val="10000"/>
                  </a:schemeClr>
                </a:solidFill>
              </a:rPr>
              <a:t>By product type</a:t>
            </a:r>
          </a:p>
          <a:p>
            <a:pPr marL="285750" indent="-285750">
              <a:buClr>
                <a:schemeClr val="tx2">
                  <a:lumMod val="10000"/>
                </a:schemeClr>
              </a:buClr>
              <a:buFont typeface="Arial" panose="020B0604020202020204" pitchFamily="34" charset="0"/>
              <a:buChar char="•"/>
            </a:pPr>
            <a:r>
              <a:rPr lang="en-US">
                <a:solidFill>
                  <a:schemeClr val="tx2">
                    <a:lumMod val="10000"/>
                  </a:schemeClr>
                </a:solidFill>
              </a:rPr>
              <a:t>By distribution channel</a:t>
            </a:r>
          </a:p>
          <a:p>
            <a:pPr marL="285750" indent="-285750">
              <a:buClr>
                <a:schemeClr val="tx2">
                  <a:lumMod val="10000"/>
                </a:schemeClr>
              </a:buClr>
              <a:buFont typeface="Arial" panose="020B0604020202020204" pitchFamily="34" charset="0"/>
              <a:buChar char="•"/>
            </a:pPr>
            <a:r>
              <a:rPr lang="en-US">
                <a:solidFill>
                  <a:schemeClr val="tx2">
                    <a:lumMod val="10000"/>
                  </a:schemeClr>
                </a:solidFill>
              </a:rPr>
              <a:t>By geography</a:t>
            </a:r>
          </a:p>
          <a:p>
            <a:pPr marL="285750" indent="-285750">
              <a:buClr>
                <a:schemeClr val="tx2">
                  <a:lumMod val="10000"/>
                </a:schemeClr>
              </a:buClr>
              <a:buFont typeface="Arial" panose="020B0604020202020204" pitchFamily="34" charset="0"/>
              <a:buChar char="•"/>
            </a:pPr>
            <a:r>
              <a:rPr lang="en-US">
                <a:solidFill>
                  <a:schemeClr val="tx2">
                    <a:lumMod val="10000"/>
                  </a:schemeClr>
                </a:solidFill>
              </a:rPr>
              <a:t>By customer type</a:t>
            </a:r>
          </a:p>
        </p:txBody>
      </p:sp>
      <p:sp>
        <p:nvSpPr>
          <p:cNvPr id="39" name="Rectangle 38">
            <a:extLst>
              <a:ext uri="{FF2B5EF4-FFF2-40B4-BE49-F238E27FC236}">
                <a16:creationId xmlns:a16="http://schemas.microsoft.com/office/drawing/2014/main" id="{B7019FE3-97A6-2B2F-E553-5595728EE64E}"/>
              </a:ext>
            </a:extLst>
          </p:cNvPr>
          <p:cNvSpPr/>
          <p:nvPr/>
        </p:nvSpPr>
        <p:spPr>
          <a:xfrm>
            <a:off x="9097364" y="3392756"/>
            <a:ext cx="2505264" cy="2673619"/>
          </a:xfrm>
          <a:prstGeom prst="rect">
            <a:avLst/>
          </a:prstGeom>
          <a:solidFill>
            <a:schemeClr val="bg2">
              <a:alpha val="27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r>
              <a:rPr lang="en-US" b="1">
                <a:solidFill>
                  <a:schemeClr val="tx2">
                    <a:lumMod val="10000"/>
                  </a:schemeClr>
                </a:solidFill>
              </a:rPr>
              <a:t>Variable cost examples:</a:t>
            </a:r>
          </a:p>
          <a:p>
            <a:pPr marL="285750" indent="-285750">
              <a:buClr>
                <a:schemeClr val="tx2">
                  <a:lumMod val="10000"/>
                </a:schemeClr>
              </a:buClr>
              <a:buFont typeface="Arial" panose="020B0604020202020204" pitchFamily="34" charset="0"/>
              <a:buChar char="•"/>
            </a:pPr>
            <a:r>
              <a:rPr lang="en-US">
                <a:solidFill>
                  <a:schemeClr val="tx2">
                    <a:lumMod val="10000"/>
                  </a:schemeClr>
                </a:solidFill>
              </a:rPr>
              <a:t>Raw materials</a:t>
            </a:r>
          </a:p>
          <a:p>
            <a:pPr marL="285750" indent="-285750">
              <a:buClr>
                <a:schemeClr val="tx2">
                  <a:lumMod val="10000"/>
                </a:schemeClr>
              </a:buClr>
              <a:buFont typeface="Arial" panose="020B0604020202020204" pitchFamily="34" charset="0"/>
              <a:buChar char="•"/>
            </a:pPr>
            <a:r>
              <a:rPr lang="en-US">
                <a:solidFill>
                  <a:schemeClr val="tx2">
                    <a:lumMod val="10000"/>
                  </a:schemeClr>
                </a:solidFill>
              </a:rPr>
              <a:t>Delivery</a:t>
            </a:r>
          </a:p>
          <a:p>
            <a:pPr marL="285750" indent="-285750">
              <a:buClr>
                <a:schemeClr val="tx2">
                  <a:lumMod val="10000"/>
                </a:schemeClr>
              </a:buClr>
              <a:buFont typeface="Arial" panose="020B0604020202020204" pitchFamily="34" charset="0"/>
              <a:buChar char="•"/>
            </a:pPr>
            <a:r>
              <a:rPr lang="en-US">
                <a:solidFill>
                  <a:schemeClr val="tx2">
                    <a:lumMod val="10000"/>
                  </a:schemeClr>
                </a:solidFill>
              </a:rPr>
              <a:t>Commission</a:t>
            </a:r>
          </a:p>
          <a:p>
            <a:pPr marL="285750" indent="-285750">
              <a:buClr>
                <a:schemeClr val="tx2">
                  <a:lumMod val="10000"/>
                </a:schemeClr>
              </a:buClr>
              <a:buFont typeface="Arial" panose="020B0604020202020204" pitchFamily="34" charset="0"/>
              <a:buChar char="•"/>
            </a:pPr>
            <a:r>
              <a:rPr lang="en-US">
                <a:solidFill>
                  <a:schemeClr val="tx2">
                    <a:lumMod val="10000"/>
                  </a:schemeClr>
                </a:solidFill>
              </a:rPr>
              <a:t>Direct labor</a:t>
            </a:r>
          </a:p>
          <a:p>
            <a:pPr marL="285750" indent="-285750">
              <a:buClr>
                <a:schemeClr val="tx2">
                  <a:lumMod val="10000"/>
                </a:schemeClr>
              </a:buClr>
              <a:buFont typeface="Arial" panose="020B0604020202020204" pitchFamily="34" charset="0"/>
              <a:buChar char="•"/>
            </a:pPr>
            <a:r>
              <a:rPr lang="en-US">
                <a:solidFill>
                  <a:schemeClr val="tx2">
                    <a:lumMod val="10000"/>
                  </a:schemeClr>
                </a:solidFill>
              </a:rPr>
              <a:t>Marketing</a:t>
            </a:r>
          </a:p>
          <a:p>
            <a:pPr>
              <a:buClr>
                <a:schemeClr val="tx2">
                  <a:lumMod val="10000"/>
                </a:schemeClr>
              </a:buClr>
            </a:pPr>
            <a:endParaRPr lang="en-US" b="1">
              <a:solidFill>
                <a:schemeClr val="tx2">
                  <a:lumMod val="10000"/>
                </a:schemeClr>
              </a:solidFill>
            </a:endParaRPr>
          </a:p>
          <a:p>
            <a:pPr>
              <a:spcAft>
                <a:spcPts val="600"/>
              </a:spcAft>
              <a:buClr>
                <a:schemeClr val="tx2">
                  <a:lumMod val="10000"/>
                </a:schemeClr>
              </a:buClr>
            </a:pPr>
            <a:r>
              <a:rPr lang="en-US" b="1">
                <a:solidFill>
                  <a:schemeClr val="tx2">
                    <a:lumMod val="10000"/>
                  </a:schemeClr>
                </a:solidFill>
              </a:rPr>
              <a:t>Fixed cost examples:</a:t>
            </a:r>
          </a:p>
          <a:p>
            <a:pPr marL="285750" indent="-285750">
              <a:buClr>
                <a:schemeClr val="tx2">
                  <a:lumMod val="10000"/>
                </a:schemeClr>
              </a:buClr>
              <a:buFont typeface="Arial" panose="020B0604020202020204" pitchFamily="34" charset="0"/>
              <a:buChar char="•"/>
            </a:pPr>
            <a:r>
              <a:rPr lang="en-US">
                <a:solidFill>
                  <a:schemeClr val="tx2">
                    <a:lumMod val="10000"/>
                  </a:schemeClr>
                </a:solidFill>
              </a:rPr>
              <a:t>Rent</a:t>
            </a:r>
          </a:p>
          <a:p>
            <a:pPr marL="285750" indent="-285750">
              <a:buClr>
                <a:schemeClr val="tx2">
                  <a:lumMod val="10000"/>
                </a:schemeClr>
              </a:buClr>
              <a:buFont typeface="Arial" panose="020B0604020202020204" pitchFamily="34" charset="0"/>
              <a:buChar char="•"/>
            </a:pPr>
            <a:r>
              <a:rPr lang="en-US">
                <a:solidFill>
                  <a:schemeClr val="tx2">
                    <a:lumMod val="10000"/>
                  </a:schemeClr>
                </a:solidFill>
              </a:rPr>
              <a:t>Staff overhead</a:t>
            </a:r>
          </a:p>
          <a:p>
            <a:pPr marL="285750" indent="-285750">
              <a:buClr>
                <a:schemeClr val="tx2">
                  <a:lumMod val="10000"/>
                </a:schemeClr>
              </a:buClr>
              <a:buFont typeface="Arial" panose="020B0604020202020204" pitchFamily="34" charset="0"/>
              <a:buChar char="•"/>
            </a:pPr>
            <a:r>
              <a:rPr lang="en-US">
                <a:solidFill>
                  <a:schemeClr val="tx2">
                    <a:lumMod val="10000"/>
                  </a:schemeClr>
                </a:solidFill>
              </a:rPr>
              <a:t>Loan interests</a:t>
            </a:r>
          </a:p>
        </p:txBody>
      </p:sp>
    </p:spTree>
    <p:extLst>
      <p:ext uri="{BB962C8B-B14F-4D97-AF65-F5344CB8AC3E}">
        <p14:creationId xmlns:p14="http://schemas.microsoft.com/office/powerpoint/2010/main" val="426043998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3BE4-43CD-7E46-95B7-F244F47923B3}"/>
              </a:ext>
            </a:extLst>
          </p:cNvPr>
          <p:cNvSpPr>
            <a:spLocks noGrp="1"/>
          </p:cNvSpPr>
          <p:nvPr>
            <p:ph type="title"/>
          </p:nvPr>
        </p:nvSpPr>
        <p:spPr>
          <a:xfrm>
            <a:off x="467806" y="365126"/>
            <a:ext cx="11173331" cy="811212"/>
          </a:xfrm>
        </p:spPr>
        <p:txBody>
          <a:bodyPr/>
          <a:lstStyle/>
          <a:p>
            <a:r>
              <a:rPr lang="en-US"/>
              <a:t>McKinsey 7S Model</a:t>
            </a:r>
          </a:p>
        </p:txBody>
      </p:sp>
      <p:sp>
        <p:nvSpPr>
          <p:cNvPr id="3" name="Slide Number Placeholder 2">
            <a:extLst>
              <a:ext uri="{FF2B5EF4-FFF2-40B4-BE49-F238E27FC236}">
                <a16:creationId xmlns:a16="http://schemas.microsoft.com/office/drawing/2014/main" id="{D2111817-04F2-0D4E-814A-72ED8CA610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259</a:t>
            </a:fld>
            <a:endParaRPr lang="en-GB"/>
          </a:p>
        </p:txBody>
      </p:sp>
      <p:sp>
        <p:nvSpPr>
          <p:cNvPr id="4" name="Rectangle 3">
            <a:extLst>
              <a:ext uri="{FF2B5EF4-FFF2-40B4-BE49-F238E27FC236}">
                <a16:creationId xmlns:a16="http://schemas.microsoft.com/office/drawing/2014/main" id="{91238264-E92A-5186-CA2B-DCF527F42B4A}"/>
              </a:ext>
            </a:extLst>
          </p:cNvPr>
          <p:cNvSpPr/>
          <p:nvPr/>
        </p:nvSpPr>
        <p:spPr>
          <a:xfrm>
            <a:off x="5327286" y="1917557"/>
            <a:ext cx="1537428" cy="5640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Structure</a:t>
            </a:r>
          </a:p>
        </p:txBody>
      </p:sp>
      <p:sp>
        <p:nvSpPr>
          <p:cNvPr id="5" name="Oval 4">
            <a:extLst>
              <a:ext uri="{FF2B5EF4-FFF2-40B4-BE49-F238E27FC236}">
                <a16:creationId xmlns:a16="http://schemas.microsoft.com/office/drawing/2014/main" id="{ABF05D5D-0057-6AA5-F632-0724BFBFC24F}"/>
              </a:ext>
            </a:extLst>
          </p:cNvPr>
          <p:cNvSpPr/>
          <p:nvPr/>
        </p:nvSpPr>
        <p:spPr>
          <a:xfrm>
            <a:off x="5201478" y="3521437"/>
            <a:ext cx="1789044" cy="71342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Shared values</a:t>
            </a:r>
          </a:p>
        </p:txBody>
      </p:sp>
      <p:sp>
        <p:nvSpPr>
          <p:cNvPr id="9" name="Rectangle 8">
            <a:extLst>
              <a:ext uri="{FF2B5EF4-FFF2-40B4-BE49-F238E27FC236}">
                <a16:creationId xmlns:a16="http://schemas.microsoft.com/office/drawing/2014/main" id="{F3099C38-0479-F0F5-3EDB-0EBDB2157F35}"/>
              </a:ext>
            </a:extLst>
          </p:cNvPr>
          <p:cNvSpPr/>
          <p:nvPr/>
        </p:nvSpPr>
        <p:spPr>
          <a:xfrm>
            <a:off x="2367769" y="3137791"/>
            <a:ext cx="1537428" cy="5640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Strategy</a:t>
            </a:r>
          </a:p>
        </p:txBody>
      </p:sp>
      <p:sp>
        <p:nvSpPr>
          <p:cNvPr id="10" name="Rectangle 9">
            <a:extLst>
              <a:ext uri="{FF2B5EF4-FFF2-40B4-BE49-F238E27FC236}">
                <a16:creationId xmlns:a16="http://schemas.microsoft.com/office/drawing/2014/main" id="{0EEF18CF-BD30-3E85-4AFE-5A78B378D989}"/>
              </a:ext>
            </a:extLst>
          </p:cNvPr>
          <p:cNvSpPr/>
          <p:nvPr/>
        </p:nvSpPr>
        <p:spPr>
          <a:xfrm>
            <a:off x="5327286" y="5274664"/>
            <a:ext cx="1537428" cy="5669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Staff</a:t>
            </a:r>
          </a:p>
        </p:txBody>
      </p:sp>
      <p:sp>
        <p:nvSpPr>
          <p:cNvPr id="12" name="Rectangle 11">
            <a:extLst>
              <a:ext uri="{FF2B5EF4-FFF2-40B4-BE49-F238E27FC236}">
                <a16:creationId xmlns:a16="http://schemas.microsoft.com/office/drawing/2014/main" id="{218A2004-94E9-AC7D-2485-D625B865D7EF}"/>
              </a:ext>
            </a:extLst>
          </p:cNvPr>
          <p:cNvSpPr/>
          <p:nvPr/>
        </p:nvSpPr>
        <p:spPr>
          <a:xfrm>
            <a:off x="2367769" y="4051574"/>
            <a:ext cx="1537428" cy="5669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Skills</a:t>
            </a:r>
          </a:p>
        </p:txBody>
      </p:sp>
      <p:sp>
        <p:nvSpPr>
          <p:cNvPr id="11" name="Rectangle 10">
            <a:extLst>
              <a:ext uri="{FF2B5EF4-FFF2-40B4-BE49-F238E27FC236}">
                <a16:creationId xmlns:a16="http://schemas.microsoft.com/office/drawing/2014/main" id="{1E986A81-B9C3-DDBC-466E-E247EAFE4D33}"/>
              </a:ext>
            </a:extLst>
          </p:cNvPr>
          <p:cNvSpPr/>
          <p:nvPr/>
        </p:nvSpPr>
        <p:spPr>
          <a:xfrm>
            <a:off x="8286803" y="3137791"/>
            <a:ext cx="1537428" cy="5640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Systems</a:t>
            </a:r>
          </a:p>
        </p:txBody>
      </p:sp>
      <p:sp>
        <p:nvSpPr>
          <p:cNvPr id="13" name="Rectangle 12">
            <a:extLst>
              <a:ext uri="{FF2B5EF4-FFF2-40B4-BE49-F238E27FC236}">
                <a16:creationId xmlns:a16="http://schemas.microsoft.com/office/drawing/2014/main" id="{4BCD8000-C029-FE58-DA57-A68FBF483FB0}"/>
              </a:ext>
            </a:extLst>
          </p:cNvPr>
          <p:cNvSpPr/>
          <p:nvPr/>
        </p:nvSpPr>
        <p:spPr>
          <a:xfrm>
            <a:off x="8286803" y="4051574"/>
            <a:ext cx="1537428" cy="5669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Style</a:t>
            </a:r>
          </a:p>
        </p:txBody>
      </p:sp>
      <p:cxnSp>
        <p:nvCxnSpPr>
          <p:cNvPr id="17" name="Straight Connector 16">
            <a:extLst>
              <a:ext uri="{FF2B5EF4-FFF2-40B4-BE49-F238E27FC236}">
                <a16:creationId xmlns:a16="http://schemas.microsoft.com/office/drawing/2014/main" id="{A244D20B-910D-C48B-7D25-61ACD03C91E7}"/>
              </a:ext>
            </a:extLst>
          </p:cNvPr>
          <p:cNvCxnSpPr>
            <a:cxnSpLocks/>
            <a:stCxn id="5" idx="4"/>
            <a:endCxn id="10" idx="0"/>
          </p:cNvCxnSpPr>
          <p:nvPr/>
        </p:nvCxnSpPr>
        <p:spPr>
          <a:xfrm>
            <a:off x="6096000" y="4234858"/>
            <a:ext cx="0" cy="103980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98BCEF4-4C0A-C732-F4AE-253634557F78}"/>
              </a:ext>
            </a:extLst>
          </p:cNvPr>
          <p:cNvCxnSpPr>
            <a:cxnSpLocks/>
            <a:stCxn id="13" idx="1"/>
            <a:endCxn id="10" idx="0"/>
          </p:cNvCxnSpPr>
          <p:nvPr/>
        </p:nvCxnSpPr>
        <p:spPr>
          <a:xfrm flipH="1">
            <a:off x="6096000" y="4335038"/>
            <a:ext cx="2190803" cy="93962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EB1602-70A9-A576-DC0A-53EEF8D7771D}"/>
              </a:ext>
            </a:extLst>
          </p:cNvPr>
          <p:cNvCxnSpPr>
            <a:cxnSpLocks/>
            <a:stCxn id="12" idx="3"/>
            <a:endCxn id="10" idx="0"/>
          </p:cNvCxnSpPr>
          <p:nvPr/>
        </p:nvCxnSpPr>
        <p:spPr>
          <a:xfrm>
            <a:off x="3905197" y="4335038"/>
            <a:ext cx="2190803" cy="93962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9BF23C8-B384-DF15-22F4-0A7EB27E9EDB}"/>
              </a:ext>
            </a:extLst>
          </p:cNvPr>
          <p:cNvCxnSpPr>
            <a:cxnSpLocks/>
            <a:stCxn id="9" idx="2"/>
            <a:endCxn id="12" idx="0"/>
          </p:cNvCxnSpPr>
          <p:nvPr/>
        </p:nvCxnSpPr>
        <p:spPr>
          <a:xfrm>
            <a:off x="3136483" y="3701864"/>
            <a:ext cx="0" cy="34971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A710EC3-DAC1-672C-A6CA-47AD90A2076B}"/>
              </a:ext>
            </a:extLst>
          </p:cNvPr>
          <p:cNvCxnSpPr>
            <a:cxnSpLocks/>
            <a:stCxn id="11" idx="2"/>
            <a:endCxn id="13" idx="0"/>
          </p:cNvCxnSpPr>
          <p:nvPr/>
        </p:nvCxnSpPr>
        <p:spPr>
          <a:xfrm>
            <a:off x="9055517" y="3701864"/>
            <a:ext cx="0" cy="34971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B76EBE4-7EED-F19C-4273-E8F8F2A4BE6E}"/>
              </a:ext>
            </a:extLst>
          </p:cNvPr>
          <p:cNvCxnSpPr>
            <a:cxnSpLocks/>
            <a:stCxn id="4" idx="2"/>
            <a:endCxn id="5" idx="0"/>
          </p:cNvCxnSpPr>
          <p:nvPr/>
        </p:nvCxnSpPr>
        <p:spPr>
          <a:xfrm>
            <a:off x="6096000" y="2481630"/>
            <a:ext cx="0" cy="1039807"/>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9A2E9CE-04B8-D313-BC55-9D235CF2C5E0}"/>
              </a:ext>
            </a:extLst>
          </p:cNvPr>
          <p:cNvCxnSpPr>
            <a:cxnSpLocks/>
            <a:stCxn id="4" idx="2"/>
            <a:endCxn id="9" idx="3"/>
          </p:cNvCxnSpPr>
          <p:nvPr/>
        </p:nvCxnSpPr>
        <p:spPr>
          <a:xfrm flipH="1">
            <a:off x="3905197" y="2481630"/>
            <a:ext cx="2190803" cy="938198"/>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0126420-BAFC-2942-87E8-13C7EE8A3E49}"/>
              </a:ext>
            </a:extLst>
          </p:cNvPr>
          <p:cNvCxnSpPr>
            <a:cxnSpLocks/>
            <a:endCxn id="11" idx="1"/>
          </p:cNvCxnSpPr>
          <p:nvPr/>
        </p:nvCxnSpPr>
        <p:spPr>
          <a:xfrm>
            <a:off x="6095999" y="2478764"/>
            <a:ext cx="2190804" cy="94106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09B710B-0DF4-7C67-C4C5-DF52B50AEADA}"/>
              </a:ext>
            </a:extLst>
          </p:cNvPr>
          <p:cNvSpPr txBox="1"/>
          <p:nvPr/>
        </p:nvSpPr>
        <p:spPr>
          <a:xfrm>
            <a:off x="467806" y="1917557"/>
            <a:ext cx="2582983" cy="338554"/>
          </a:xfrm>
          <a:prstGeom prst="rect">
            <a:avLst/>
          </a:prstGeom>
          <a:noFill/>
        </p:spPr>
        <p:txBody>
          <a:bodyPr wrap="square" rtlCol="0">
            <a:spAutoFit/>
          </a:bodyPr>
          <a:lstStyle/>
          <a:p>
            <a:r>
              <a:rPr lang="en-US" sz="1600" b="1">
                <a:solidFill>
                  <a:schemeClr val="accent2"/>
                </a:solidFill>
              </a:rPr>
              <a:t>HARD ELEMENTS</a:t>
            </a:r>
          </a:p>
        </p:txBody>
      </p:sp>
      <p:sp>
        <p:nvSpPr>
          <p:cNvPr id="41" name="TextBox 40">
            <a:extLst>
              <a:ext uri="{FF2B5EF4-FFF2-40B4-BE49-F238E27FC236}">
                <a16:creationId xmlns:a16="http://schemas.microsoft.com/office/drawing/2014/main" id="{4030C720-E4F7-20B8-C4EA-4E5D40A24C72}"/>
              </a:ext>
            </a:extLst>
          </p:cNvPr>
          <p:cNvSpPr txBox="1"/>
          <p:nvPr/>
        </p:nvSpPr>
        <p:spPr>
          <a:xfrm>
            <a:off x="467806" y="5503038"/>
            <a:ext cx="2582983" cy="338554"/>
          </a:xfrm>
          <a:prstGeom prst="rect">
            <a:avLst/>
          </a:prstGeom>
          <a:noFill/>
        </p:spPr>
        <p:txBody>
          <a:bodyPr wrap="square" rtlCol="0">
            <a:spAutoFit/>
          </a:bodyPr>
          <a:lstStyle/>
          <a:p>
            <a:r>
              <a:rPr lang="en-US" sz="1600" b="1">
                <a:solidFill>
                  <a:schemeClr val="tx1"/>
                </a:solidFill>
              </a:rPr>
              <a:t>SOFT ELEMENTS</a:t>
            </a:r>
          </a:p>
        </p:txBody>
      </p:sp>
    </p:spTree>
    <p:extLst>
      <p:ext uri="{BB962C8B-B14F-4D97-AF65-F5344CB8AC3E}">
        <p14:creationId xmlns:p14="http://schemas.microsoft.com/office/powerpoint/2010/main" val="266430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In past five years, market dominance has shifted from [xx] to [xx]</a:t>
            </a:r>
            <a:endParaRPr lang="en-DK"/>
          </a:p>
        </p:txBody>
      </p:sp>
      <p:sp>
        <p:nvSpPr>
          <p:cNvPr id="80" name="Footer Placeholder 2">
            <a:extLst>
              <a:ext uri="{FF2B5EF4-FFF2-40B4-BE49-F238E27FC236}">
                <a16:creationId xmlns:a16="http://schemas.microsoft.com/office/drawing/2014/main" id="{FD032A2B-8288-6042-AA14-86F6CB749E15}"/>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82" name="TextBox 81">
            <a:extLst>
              <a:ext uri="{FF2B5EF4-FFF2-40B4-BE49-F238E27FC236}">
                <a16:creationId xmlns:a16="http://schemas.microsoft.com/office/drawing/2014/main" id="{8BE3591C-DF0C-D842-B209-880DAEDE9586}"/>
              </a:ext>
            </a:extLst>
          </p:cNvPr>
          <p:cNvSpPr txBox="1"/>
          <p:nvPr/>
        </p:nvSpPr>
        <p:spPr>
          <a:xfrm>
            <a:off x="467805" y="1491837"/>
            <a:ext cx="5259689"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mn-cs"/>
              </a:rPr>
              <a:t>[x] has caused [parameter 2] to grow aggressively but this is expected to decline going forward</a:t>
            </a:r>
          </a:p>
        </p:txBody>
      </p:sp>
      <p:sp>
        <p:nvSpPr>
          <p:cNvPr id="83" name="TextBox 82">
            <a:extLst>
              <a:ext uri="{FF2B5EF4-FFF2-40B4-BE49-F238E27FC236}">
                <a16:creationId xmlns:a16="http://schemas.microsoft.com/office/drawing/2014/main" id="{E3EDCC31-177A-234F-84CE-145754C29DB8}"/>
              </a:ext>
            </a:extLst>
          </p:cNvPr>
          <p:cNvSpPr txBox="1"/>
          <p:nvPr/>
        </p:nvSpPr>
        <p:spPr>
          <a:xfrm>
            <a:off x="6381448" y="1491837"/>
            <a:ext cx="5259689"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mn-cs"/>
              </a:rPr>
              <a:t>Due to [x] [Group 1] have been gaining market share from [Group 2] over the past [x] years</a:t>
            </a:r>
          </a:p>
        </p:txBody>
      </p:sp>
      <p:cxnSp>
        <p:nvCxnSpPr>
          <p:cNvPr id="4" name="Straight Connector 3">
            <a:extLst>
              <a:ext uri="{FF2B5EF4-FFF2-40B4-BE49-F238E27FC236}">
                <a16:creationId xmlns:a16="http://schemas.microsoft.com/office/drawing/2014/main" id="{3AF9D0EC-235C-E443-A209-07EFE2CA59A7}"/>
              </a:ext>
            </a:extLst>
          </p:cNvPr>
          <p:cNvCxnSpPr>
            <a:cxnSpLocks/>
          </p:cNvCxnSpPr>
          <p:nvPr/>
        </p:nvCxnSpPr>
        <p:spPr>
          <a:xfrm>
            <a:off x="467806" y="2292428"/>
            <a:ext cx="52596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4408A58-EE2A-2643-959E-FE505E892143}"/>
              </a:ext>
            </a:extLst>
          </p:cNvPr>
          <p:cNvCxnSpPr>
            <a:cxnSpLocks/>
          </p:cNvCxnSpPr>
          <p:nvPr/>
        </p:nvCxnSpPr>
        <p:spPr>
          <a:xfrm>
            <a:off x="6381448" y="2292428"/>
            <a:ext cx="52596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5C4BAF1-607A-A241-B151-B51BE263E566}"/>
              </a:ext>
            </a:extLst>
          </p:cNvPr>
          <p:cNvSpPr txBox="1"/>
          <p:nvPr/>
        </p:nvSpPr>
        <p:spPr>
          <a:xfrm>
            <a:off x="467806" y="5683593"/>
            <a:ext cx="5259689" cy="716281"/>
          </a:xfrm>
          <a:prstGeom prst="rect">
            <a:avLst/>
          </a:prstGeom>
          <a:noFill/>
        </p:spPr>
        <p:txBody>
          <a:bodyPr wrap="square"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mn-cs"/>
              </a:rPr>
              <a:t>[Key takeaways on market development, ideally 2-3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86" name="TextBox 85">
            <a:extLst>
              <a:ext uri="{FF2B5EF4-FFF2-40B4-BE49-F238E27FC236}">
                <a16:creationId xmlns:a16="http://schemas.microsoft.com/office/drawing/2014/main" id="{4D87BC36-3685-9143-9336-33EC08B1C370}"/>
              </a:ext>
            </a:extLst>
          </p:cNvPr>
          <p:cNvSpPr txBox="1"/>
          <p:nvPr/>
        </p:nvSpPr>
        <p:spPr>
          <a:xfrm>
            <a:off x="6381448" y="5683593"/>
            <a:ext cx="5259689" cy="716281"/>
          </a:xfrm>
          <a:prstGeom prst="rect">
            <a:avLst/>
          </a:prstGeom>
          <a:noFill/>
        </p:spPr>
        <p:txBody>
          <a:bodyPr wrap="square" rtlCol="0" anchor="t">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mn-cs"/>
              </a:rPr>
              <a:t>[Key takeaways on market development, ideally 2-3 points]</a:t>
            </a:r>
          </a:p>
        </p:txBody>
      </p:sp>
      <p:graphicFrame>
        <p:nvGraphicFramePr>
          <p:cNvPr id="107" name="Chart 106">
            <a:extLst>
              <a:ext uri="{FF2B5EF4-FFF2-40B4-BE49-F238E27FC236}">
                <a16:creationId xmlns:a16="http://schemas.microsoft.com/office/drawing/2014/main" id="{A8285847-F262-174C-A858-1D812842A104}"/>
              </a:ext>
            </a:extLst>
          </p:cNvPr>
          <p:cNvGraphicFramePr/>
          <p:nvPr>
            <p:custDataLst>
              <p:tags r:id="rId1"/>
            </p:custDataLst>
            <p:extLst>
              <p:ext uri="{D42A27DB-BD31-4B8C-83A1-F6EECF244321}">
                <p14:modId xmlns:p14="http://schemas.microsoft.com/office/powerpoint/2010/main" val="2913959535"/>
              </p:ext>
            </p:extLst>
          </p:nvPr>
        </p:nvGraphicFramePr>
        <p:xfrm>
          <a:off x="487258" y="3037753"/>
          <a:ext cx="5259689" cy="2342420"/>
        </p:xfrm>
        <a:graphic>
          <a:graphicData uri="http://schemas.openxmlformats.org/drawingml/2006/chart">
            <c:chart xmlns:c="http://schemas.openxmlformats.org/drawingml/2006/chart" xmlns:r="http://schemas.openxmlformats.org/officeDocument/2006/relationships" r:id="rId26"/>
          </a:graphicData>
        </a:graphic>
      </p:graphicFrame>
      <p:sp>
        <p:nvSpPr>
          <p:cNvPr id="108" name="Text Placeholder 2">
            <a:extLst>
              <a:ext uri="{FF2B5EF4-FFF2-40B4-BE49-F238E27FC236}">
                <a16:creationId xmlns:a16="http://schemas.microsoft.com/office/drawing/2014/main" id="{709EF4CE-05BC-7C44-B9EC-AEDA174F7C34}"/>
              </a:ext>
            </a:extLst>
          </p:cNvPr>
          <p:cNvSpPr>
            <a:spLocks noGrp="1"/>
          </p:cNvSpPr>
          <p:nvPr>
            <p:custDataLst>
              <p:tags r:id="rId2"/>
            </p:custDataLst>
          </p:nvPr>
        </p:nvSpPr>
        <p:spPr bwMode="auto">
          <a:xfrm>
            <a:off x="661834"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93A67EAD-6AED-4651-BF66-4F8217FB474B}" type="datetime'''''''''20''''1''''''''''''5'''''''''''''''''''''''''''''">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2015</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09" name="Text Placeholder 2">
            <a:extLst>
              <a:ext uri="{FF2B5EF4-FFF2-40B4-BE49-F238E27FC236}">
                <a16:creationId xmlns:a16="http://schemas.microsoft.com/office/drawing/2014/main" id="{10997972-86A1-5B4C-BEF9-E12FD3AEAC6F}"/>
              </a:ext>
            </a:extLst>
          </p:cNvPr>
          <p:cNvSpPr>
            <a:spLocks noGrp="1"/>
          </p:cNvSpPr>
          <p:nvPr>
            <p:custDataLst>
              <p:tags r:id="rId3"/>
            </p:custDataLst>
          </p:nvPr>
        </p:nvSpPr>
        <p:spPr bwMode="auto">
          <a:xfrm>
            <a:off x="2979149"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36F6D4DB-6305-4BC0-8728-9C1C16DB3539}" type="datetime'''2''''0''20'''''''">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2020</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0" name="Text Placeholder 2">
            <a:extLst>
              <a:ext uri="{FF2B5EF4-FFF2-40B4-BE49-F238E27FC236}">
                <a16:creationId xmlns:a16="http://schemas.microsoft.com/office/drawing/2014/main" id="{5594907B-8026-A54B-AEC0-1D3F49649F3D}"/>
              </a:ext>
            </a:extLst>
          </p:cNvPr>
          <p:cNvSpPr>
            <a:spLocks noGrp="1"/>
          </p:cNvSpPr>
          <p:nvPr>
            <p:custDataLst>
              <p:tags r:id="rId4"/>
            </p:custDataLst>
          </p:nvPr>
        </p:nvSpPr>
        <p:spPr bwMode="auto">
          <a:xfrm>
            <a:off x="2515686"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224ABA2C-9DE2-410B-B402-9841BEC48813}" type="datetime'''2''''''''''''0''''''''''''''''''''''''''''''1''9'''">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2019</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1" name="Text Placeholder 2">
            <a:extLst>
              <a:ext uri="{FF2B5EF4-FFF2-40B4-BE49-F238E27FC236}">
                <a16:creationId xmlns:a16="http://schemas.microsoft.com/office/drawing/2014/main" id="{AE1F348B-FB32-CC4D-B360-AE8D69DE602D}"/>
              </a:ext>
            </a:extLst>
          </p:cNvPr>
          <p:cNvSpPr>
            <a:spLocks noGrp="1"/>
          </p:cNvSpPr>
          <p:nvPr>
            <p:custDataLst>
              <p:tags r:id="rId5"/>
            </p:custDataLst>
          </p:nvPr>
        </p:nvSpPr>
        <p:spPr bwMode="auto">
          <a:xfrm>
            <a:off x="2052223"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78E32842-0C45-4092-9EA7-5BC2D2B0CA17}" type="datetime'20''''''''''''''''''''''''''''''1''''''''''''8'''''''">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2018</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2" name="Text Placeholder 2">
            <a:extLst>
              <a:ext uri="{FF2B5EF4-FFF2-40B4-BE49-F238E27FC236}">
                <a16:creationId xmlns:a16="http://schemas.microsoft.com/office/drawing/2014/main" id="{34EE9534-20D8-8A41-87EF-C7317A4E8B53}"/>
              </a:ext>
            </a:extLst>
          </p:cNvPr>
          <p:cNvSpPr>
            <a:spLocks noGrp="1"/>
          </p:cNvSpPr>
          <p:nvPr>
            <p:custDataLst>
              <p:tags r:id="rId6"/>
            </p:custDataLst>
          </p:nvPr>
        </p:nvSpPr>
        <p:spPr bwMode="auto">
          <a:xfrm>
            <a:off x="1125297"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9494473C-0B99-4A35-9320-FED43E025B4C}" type="datetime'''''''''2''''0''1''''''''''''''''''''6'''''''''">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2016</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3" name="Text Placeholder 2">
            <a:extLst>
              <a:ext uri="{FF2B5EF4-FFF2-40B4-BE49-F238E27FC236}">
                <a16:creationId xmlns:a16="http://schemas.microsoft.com/office/drawing/2014/main" id="{9DAC21EC-92C8-4D4E-9C17-23109283DAF0}"/>
              </a:ext>
            </a:extLst>
          </p:cNvPr>
          <p:cNvSpPr>
            <a:spLocks noGrp="1"/>
          </p:cNvSpPr>
          <p:nvPr>
            <p:custDataLst>
              <p:tags r:id="rId7"/>
            </p:custDataLst>
          </p:nvPr>
        </p:nvSpPr>
        <p:spPr bwMode="auto">
          <a:xfrm>
            <a:off x="1588760"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5CC9ED21-BAD3-45A5-A4CD-9913E300A08E}" type="datetime'''''''''''''''2''0''1''''''''''''''7'''">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2017</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4" name="Text Placeholder 2">
            <a:extLst>
              <a:ext uri="{FF2B5EF4-FFF2-40B4-BE49-F238E27FC236}">
                <a16:creationId xmlns:a16="http://schemas.microsoft.com/office/drawing/2014/main" id="{0B516609-2078-D840-A582-4EC4ADBC94AD}"/>
              </a:ext>
            </a:extLst>
          </p:cNvPr>
          <p:cNvSpPr>
            <a:spLocks noGrp="1"/>
          </p:cNvSpPr>
          <p:nvPr>
            <p:custDataLst>
              <p:tags r:id="rId8"/>
            </p:custDataLst>
          </p:nvPr>
        </p:nvSpPr>
        <p:spPr bwMode="auto">
          <a:xfrm>
            <a:off x="3442612"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E107B3FC-5439-497F-9A72-4B77A6CAFEF1}" type="datetime'''''''''''2''''''''''''''0''''''2''''''1'''''''''''''">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2021</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5" name="Text Placeholder 2">
            <a:extLst>
              <a:ext uri="{FF2B5EF4-FFF2-40B4-BE49-F238E27FC236}">
                <a16:creationId xmlns:a16="http://schemas.microsoft.com/office/drawing/2014/main" id="{159B25B0-D6F7-A64F-8073-E0D99C73ED7B}"/>
              </a:ext>
            </a:extLst>
          </p:cNvPr>
          <p:cNvSpPr>
            <a:spLocks noGrp="1"/>
          </p:cNvSpPr>
          <p:nvPr>
            <p:custDataLst>
              <p:tags r:id="rId9"/>
            </p:custDataLst>
          </p:nvPr>
        </p:nvSpPr>
        <p:spPr bwMode="auto">
          <a:xfrm>
            <a:off x="3906075"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49B22718-9064-49FC-86E2-4B96F18E57E8}" type="datetime'''''''''''''''''''''2''''02''2'''''''''''''''''''''''">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2022</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6" name="Text Placeholder 2">
            <a:extLst>
              <a:ext uri="{FF2B5EF4-FFF2-40B4-BE49-F238E27FC236}">
                <a16:creationId xmlns:a16="http://schemas.microsoft.com/office/drawing/2014/main" id="{DBD191F7-1F18-5F4F-90D7-A4F5FBB93C3C}"/>
              </a:ext>
            </a:extLst>
          </p:cNvPr>
          <p:cNvSpPr>
            <a:spLocks noGrp="1"/>
          </p:cNvSpPr>
          <p:nvPr>
            <p:custDataLst>
              <p:tags r:id="rId10"/>
            </p:custDataLst>
          </p:nvPr>
        </p:nvSpPr>
        <p:spPr bwMode="auto">
          <a:xfrm>
            <a:off x="4369538"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E9361AB5-9B1F-4D96-8038-1790AF51E5D4}" type="datetime'''''''''''''''''''''''''''''''2''0''''''2''''''3'''''''''''''">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2023</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7" name="Text Placeholder 2">
            <a:extLst>
              <a:ext uri="{FF2B5EF4-FFF2-40B4-BE49-F238E27FC236}">
                <a16:creationId xmlns:a16="http://schemas.microsoft.com/office/drawing/2014/main" id="{D37B6FED-3E9F-9F48-ACB1-2ACCA13BA1D3}"/>
              </a:ext>
            </a:extLst>
          </p:cNvPr>
          <p:cNvSpPr>
            <a:spLocks noGrp="1"/>
          </p:cNvSpPr>
          <p:nvPr>
            <p:custDataLst>
              <p:tags r:id="rId11"/>
            </p:custDataLst>
          </p:nvPr>
        </p:nvSpPr>
        <p:spPr bwMode="auto">
          <a:xfrm>
            <a:off x="4833001"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056431E8-E28F-42D6-B2F1-F275CA0C3933}" type="datetime'''''''''''''2''''''0''''''''''2''''''''4'''''''">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2024</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8" name="Text Placeholder 2">
            <a:extLst>
              <a:ext uri="{FF2B5EF4-FFF2-40B4-BE49-F238E27FC236}">
                <a16:creationId xmlns:a16="http://schemas.microsoft.com/office/drawing/2014/main" id="{2F5080FC-BF19-DC47-9D37-A16550429BC0}"/>
              </a:ext>
            </a:extLst>
          </p:cNvPr>
          <p:cNvSpPr>
            <a:spLocks noGrp="1"/>
          </p:cNvSpPr>
          <p:nvPr>
            <p:custDataLst>
              <p:tags r:id="rId12"/>
            </p:custDataLst>
          </p:nvPr>
        </p:nvSpPr>
        <p:spPr bwMode="auto">
          <a:xfrm>
            <a:off x="5296464"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fld id="{19EBD7C2-EA5D-455C-A080-7EC825D76080}" type="datetime'''''''''''''''''''''''''''''''''''2''''''''0''2''5'''">
              <a:rPr kumimoji="0" lang="en-GB" altLang="en-US" sz="1000" b="0" i="0" u="none" strike="noStrike" kern="1200" cap="none" spc="0" normalizeH="0" baseline="0" noProof="0" smtClean="0">
                <a:ln>
                  <a:noFill/>
                </a:ln>
                <a:solidFill>
                  <a:srgbClr val="061F32"/>
                </a:solidFill>
                <a:effectLst/>
                <a:uLnTx/>
                <a:uFillTx/>
                <a:latin typeface="Arial" panose="020B0604020202020204"/>
                <a:ea typeface="+mn-ea"/>
                <a:cs typeface="Arial" panose="020B0604020202020204" pitchFamily="34" charset="0"/>
              </a:rPr>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t>2025</a:t>
            </a:fld>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19" name="Rectangle 118">
            <a:extLst>
              <a:ext uri="{FF2B5EF4-FFF2-40B4-BE49-F238E27FC236}">
                <a16:creationId xmlns:a16="http://schemas.microsoft.com/office/drawing/2014/main" id="{84847677-E1CE-484D-9910-C6E9A589245F}"/>
              </a:ext>
            </a:extLst>
          </p:cNvPr>
          <p:cNvSpPr/>
          <p:nvPr/>
        </p:nvSpPr>
        <p:spPr>
          <a:xfrm>
            <a:off x="3380415" y="2588316"/>
            <a:ext cx="2298700" cy="2998771"/>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0" name="TextBox 119">
            <a:extLst>
              <a:ext uri="{FF2B5EF4-FFF2-40B4-BE49-F238E27FC236}">
                <a16:creationId xmlns:a16="http://schemas.microsoft.com/office/drawing/2014/main" id="{03128FC8-8756-0244-BC70-8A335A33C2BB}"/>
              </a:ext>
            </a:extLst>
          </p:cNvPr>
          <p:cNvSpPr txBox="1"/>
          <p:nvPr/>
        </p:nvSpPr>
        <p:spPr>
          <a:xfrm>
            <a:off x="3379621" y="2600652"/>
            <a:ext cx="2300288" cy="2762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srgbClr val="08A6F6"/>
                </a:solidFill>
                <a:effectLst/>
                <a:uLnTx/>
                <a:uFillTx/>
                <a:latin typeface="Arial" panose="020B0604020202020204"/>
                <a:ea typeface="+mn-ea"/>
                <a:cs typeface="+mn-cs"/>
              </a:rPr>
              <a:t>Forecasted growth</a:t>
            </a:r>
          </a:p>
        </p:txBody>
      </p:sp>
      <p:cxnSp>
        <p:nvCxnSpPr>
          <p:cNvPr id="121" name="Straight Connector 120">
            <a:extLst>
              <a:ext uri="{FF2B5EF4-FFF2-40B4-BE49-F238E27FC236}">
                <a16:creationId xmlns:a16="http://schemas.microsoft.com/office/drawing/2014/main" id="{87158C41-3E9B-8F48-AACA-7EC37C9ADD66}"/>
              </a:ext>
            </a:extLst>
          </p:cNvPr>
          <p:cNvCxnSpPr>
            <a:cxnSpLocks/>
          </p:cNvCxnSpPr>
          <p:nvPr>
            <p:custDataLst>
              <p:tags r:id="rId13"/>
            </p:custDataLst>
          </p:nvPr>
        </p:nvCxnSpPr>
        <p:spPr bwMode="auto">
          <a:xfrm flipV="1">
            <a:off x="699412" y="2986780"/>
            <a:ext cx="2910322" cy="674860"/>
          </a:xfrm>
          <a:prstGeom prst="line">
            <a:avLst/>
          </a:prstGeom>
          <a:ln w="9525" cap="flat" cmpd="sng" algn="ctr">
            <a:solidFill>
              <a:schemeClr val="tx1"/>
            </a:solidFill>
            <a:prstDash val="sysDash"/>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5E58F8C-03E6-5E47-B330-461E6352B2BC}"/>
              </a:ext>
            </a:extLst>
          </p:cNvPr>
          <p:cNvCxnSpPr>
            <a:cxnSpLocks/>
          </p:cNvCxnSpPr>
          <p:nvPr>
            <p:custDataLst>
              <p:tags r:id="rId14"/>
            </p:custDataLst>
          </p:nvPr>
        </p:nvCxnSpPr>
        <p:spPr bwMode="auto">
          <a:xfrm>
            <a:off x="3689147" y="2976634"/>
            <a:ext cx="1759115" cy="203924"/>
          </a:xfrm>
          <a:prstGeom prst="line">
            <a:avLst/>
          </a:prstGeom>
          <a:ln w="9525" cap="flat" cmpd="sng" algn="ctr">
            <a:solidFill>
              <a:schemeClr val="tx1"/>
            </a:solidFill>
            <a:prstDash val="sysDash"/>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123" name="Text Placeholder 2">
            <a:extLst>
              <a:ext uri="{FF2B5EF4-FFF2-40B4-BE49-F238E27FC236}">
                <a16:creationId xmlns:a16="http://schemas.microsoft.com/office/drawing/2014/main" id="{B46FBF09-0E53-E744-B08F-D18ED4A81A38}"/>
              </a:ext>
            </a:extLst>
          </p:cNvPr>
          <p:cNvSpPr>
            <a:spLocks noGrp="1"/>
          </p:cNvSpPr>
          <p:nvPr>
            <p:custDataLst>
              <p:tags r:id="rId15"/>
            </p:custDataLst>
          </p:nvPr>
        </p:nvSpPr>
        <p:spPr bwMode="auto">
          <a:xfrm>
            <a:off x="1888449" y="3280640"/>
            <a:ext cx="365125" cy="215900"/>
          </a:xfrm>
          <a:prstGeom prst="ellipse">
            <a:avLst/>
          </a:prstGeom>
          <a:solidFill>
            <a:srgbClr val="FFFFFF"/>
          </a:solidFill>
          <a:ln w="9525" algn="ctr">
            <a:solidFill>
              <a:schemeClr val="tx1"/>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24" name="Text Placeholder 2">
            <a:extLst>
              <a:ext uri="{FF2B5EF4-FFF2-40B4-BE49-F238E27FC236}">
                <a16:creationId xmlns:a16="http://schemas.microsoft.com/office/drawing/2014/main" id="{39C05168-D083-7443-8028-F4A397EEA4A7}"/>
              </a:ext>
            </a:extLst>
          </p:cNvPr>
          <p:cNvSpPr>
            <a:spLocks noGrp="1"/>
          </p:cNvSpPr>
          <p:nvPr>
            <p:custDataLst>
              <p:tags r:id="rId16"/>
            </p:custDataLst>
          </p:nvPr>
        </p:nvSpPr>
        <p:spPr bwMode="auto">
          <a:xfrm>
            <a:off x="4370221" y="2945440"/>
            <a:ext cx="319088" cy="215900"/>
          </a:xfrm>
          <a:prstGeom prst="ellipse">
            <a:avLst/>
          </a:prstGeom>
          <a:solidFill>
            <a:srgbClr val="FFFFFF"/>
          </a:solidFill>
          <a:ln w="9525" algn="ctr">
            <a:solidFill>
              <a:schemeClr val="tx1"/>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25" name="TextBox 124">
            <a:extLst>
              <a:ext uri="{FF2B5EF4-FFF2-40B4-BE49-F238E27FC236}">
                <a16:creationId xmlns:a16="http://schemas.microsoft.com/office/drawing/2014/main" id="{71F91979-5552-8641-AC2C-0F90C6A33D3B}"/>
              </a:ext>
            </a:extLst>
          </p:cNvPr>
          <p:cNvSpPr txBox="1"/>
          <p:nvPr/>
        </p:nvSpPr>
        <p:spPr>
          <a:xfrm>
            <a:off x="487259" y="2379723"/>
            <a:ext cx="194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61F32"/>
                </a:solidFill>
                <a:effectLst/>
                <a:uLnTx/>
                <a:uFillTx/>
                <a:latin typeface="Arial" panose="020B0604020202020204"/>
                <a:ea typeface="+mn-ea"/>
                <a:cs typeface="+mn-cs"/>
              </a:rPr>
              <a:t>[Parameter 2], </a:t>
            </a:r>
            <a:r>
              <a:rPr kumimoji="0" lang="en-GB" sz="12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[unit]</a:t>
            </a:r>
          </a:p>
        </p:txBody>
      </p:sp>
      <p:graphicFrame>
        <p:nvGraphicFramePr>
          <p:cNvPr id="127" name="Chart 126">
            <a:extLst>
              <a:ext uri="{FF2B5EF4-FFF2-40B4-BE49-F238E27FC236}">
                <a16:creationId xmlns:a16="http://schemas.microsoft.com/office/drawing/2014/main" id="{C46E25E2-284A-554C-A757-DE162F643845}"/>
              </a:ext>
            </a:extLst>
          </p:cNvPr>
          <p:cNvGraphicFramePr/>
          <p:nvPr>
            <p:custDataLst>
              <p:tags r:id="rId17"/>
            </p:custDataLst>
            <p:extLst>
              <p:ext uri="{D42A27DB-BD31-4B8C-83A1-F6EECF244321}">
                <p14:modId xmlns:p14="http://schemas.microsoft.com/office/powerpoint/2010/main" val="273120527"/>
              </p:ext>
            </p:extLst>
          </p:nvPr>
        </p:nvGraphicFramePr>
        <p:xfrm>
          <a:off x="7269805" y="3000412"/>
          <a:ext cx="3482975" cy="2326855"/>
        </p:xfrm>
        <a:graphic>
          <a:graphicData uri="http://schemas.openxmlformats.org/drawingml/2006/chart">
            <c:chart xmlns:c="http://schemas.openxmlformats.org/drawingml/2006/chart" xmlns:r="http://schemas.openxmlformats.org/officeDocument/2006/relationships" r:id="rId27"/>
          </a:graphicData>
        </a:graphic>
      </p:graphicFrame>
      <p:cxnSp>
        <p:nvCxnSpPr>
          <p:cNvPr id="128" name="Straight Connector 127">
            <a:extLst>
              <a:ext uri="{FF2B5EF4-FFF2-40B4-BE49-F238E27FC236}">
                <a16:creationId xmlns:a16="http://schemas.microsoft.com/office/drawing/2014/main" id="{57F1D36A-D2D1-674B-A52E-CF4B0E087A8B}"/>
              </a:ext>
            </a:extLst>
          </p:cNvPr>
          <p:cNvCxnSpPr>
            <a:cxnSpLocks/>
          </p:cNvCxnSpPr>
          <p:nvPr>
            <p:custDataLst>
              <p:tags r:id="rId18"/>
            </p:custDataLst>
          </p:nvPr>
        </p:nvCxnSpPr>
        <p:spPr bwMode="auto">
          <a:xfrm>
            <a:off x="8173428" y="3008475"/>
            <a:ext cx="1658938" cy="142875"/>
          </a:xfrm>
          <a:prstGeom prst="line">
            <a:avLst/>
          </a:prstGeom>
          <a:ln w="9525"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129" name="Text Placeholder 2">
            <a:extLst>
              <a:ext uri="{FF2B5EF4-FFF2-40B4-BE49-F238E27FC236}">
                <a16:creationId xmlns:a16="http://schemas.microsoft.com/office/drawing/2014/main" id="{83AA9958-A08A-704D-BD72-4E9CC83C3A93}"/>
              </a:ext>
            </a:extLst>
          </p:cNvPr>
          <p:cNvSpPr>
            <a:spLocks noGrp="1"/>
          </p:cNvSpPr>
          <p:nvPr>
            <p:custDataLst>
              <p:tags r:id="rId19"/>
            </p:custDataLst>
          </p:nvPr>
        </p:nvSpPr>
        <p:spPr bwMode="auto">
          <a:xfrm>
            <a:off x="8047037"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202x</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30" name="Text Placeholder 2">
            <a:extLst>
              <a:ext uri="{FF2B5EF4-FFF2-40B4-BE49-F238E27FC236}">
                <a16:creationId xmlns:a16="http://schemas.microsoft.com/office/drawing/2014/main" id="{D1C29D11-5DAD-CC47-A73E-D7A2969EF309}"/>
              </a:ext>
            </a:extLst>
          </p:cNvPr>
          <p:cNvSpPr>
            <a:spLocks noGrp="1"/>
          </p:cNvSpPr>
          <p:nvPr>
            <p:custDataLst>
              <p:tags r:id="rId20"/>
            </p:custDataLst>
          </p:nvPr>
        </p:nvSpPr>
        <p:spPr bwMode="auto">
          <a:xfrm>
            <a:off x="9705975" y="5354415"/>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202x</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31" name="Text Placeholder 2">
            <a:extLst>
              <a:ext uri="{FF2B5EF4-FFF2-40B4-BE49-F238E27FC236}">
                <a16:creationId xmlns:a16="http://schemas.microsoft.com/office/drawing/2014/main" id="{708BFB14-9979-E348-90EB-D3AFD3583279}"/>
              </a:ext>
            </a:extLst>
          </p:cNvPr>
          <p:cNvSpPr>
            <a:spLocks noGrp="1"/>
          </p:cNvSpPr>
          <p:nvPr>
            <p:custDataLst>
              <p:tags r:id="rId21"/>
            </p:custDataLst>
          </p:nvPr>
        </p:nvSpPr>
        <p:spPr bwMode="gray">
          <a:xfrm>
            <a:off x="8088312" y="3086424"/>
            <a:ext cx="2095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xx</a:t>
            </a:r>
            <a:endParaRPr kumimoji="0" lang="en-GB"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32" name="Text Placeholder 2">
            <a:extLst>
              <a:ext uri="{FF2B5EF4-FFF2-40B4-BE49-F238E27FC236}">
                <a16:creationId xmlns:a16="http://schemas.microsoft.com/office/drawing/2014/main" id="{6746EF0F-A6EA-174D-89BA-CFDEB1CFE70B}"/>
              </a:ext>
            </a:extLst>
          </p:cNvPr>
          <p:cNvSpPr>
            <a:spLocks noGrp="1"/>
          </p:cNvSpPr>
          <p:nvPr>
            <p:custDataLst>
              <p:tags r:id="rId22"/>
            </p:custDataLst>
          </p:nvPr>
        </p:nvSpPr>
        <p:spPr bwMode="gray">
          <a:xfrm>
            <a:off x="9747250" y="3229299"/>
            <a:ext cx="2095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7463" tIns="0" rIns="17463" bIns="0" numCol="1" spcCol="0" rtlCol="0" anchor="b"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xx</a:t>
            </a:r>
            <a:endParaRPr kumimoji="0" lang="en-GB"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33" name="Text Placeholder 2">
            <a:extLst>
              <a:ext uri="{FF2B5EF4-FFF2-40B4-BE49-F238E27FC236}">
                <a16:creationId xmlns:a16="http://schemas.microsoft.com/office/drawing/2014/main" id="{C9CBDAAB-1D26-B24E-93B1-6933BF36F729}"/>
              </a:ext>
            </a:extLst>
          </p:cNvPr>
          <p:cNvSpPr>
            <a:spLocks noGrp="1"/>
          </p:cNvSpPr>
          <p:nvPr>
            <p:custDataLst>
              <p:tags r:id="rId23"/>
            </p:custDataLst>
          </p:nvPr>
        </p:nvSpPr>
        <p:spPr bwMode="auto">
          <a:xfrm>
            <a:off x="8843353" y="2971962"/>
            <a:ext cx="319088" cy="215900"/>
          </a:xfrm>
          <a:prstGeom prst="ellipse">
            <a:avLst/>
          </a:prstGeom>
          <a:solidFill>
            <a:srgbClr val="FFFFFF"/>
          </a:solidFill>
          <a:ln w="9525" algn="ctr">
            <a:solidFill>
              <a:schemeClr val="tx1"/>
            </a:solidFill>
          </a:ln>
          <a:effec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-x%</a:t>
            </a:r>
            <a:endParaRPr kumimoji="0" lang="en-GB" sz="1000" b="1"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135" name="TextBox 134">
            <a:extLst>
              <a:ext uri="{FF2B5EF4-FFF2-40B4-BE49-F238E27FC236}">
                <a16:creationId xmlns:a16="http://schemas.microsoft.com/office/drawing/2014/main" id="{9F6A08A7-DB5B-CE40-8511-7110F1973695}"/>
              </a:ext>
            </a:extLst>
          </p:cNvPr>
          <p:cNvSpPr txBox="1"/>
          <p:nvPr/>
        </p:nvSpPr>
        <p:spPr>
          <a:xfrm>
            <a:off x="10369905" y="2952322"/>
            <a:ext cx="110621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FFFFFF">
                    <a:lumMod val="50000"/>
                  </a:srgbClr>
                </a:solidFill>
                <a:effectLst/>
                <a:uLnTx/>
                <a:uFillTx/>
                <a:latin typeface="Arial" panose="020B0604020202020204"/>
                <a:ea typeface="+mn-ea"/>
                <a:cs typeface="+mn-cs"/>
              </a:rPr>
              <a:t>% of market</a:t>
            </a:r>
          </a:p>
        </p:txBody>
      </p:sp>
      <p:sp>
        <p:nvSpPr>
          <p:cNvPr id="136" name="TextBox 135">
            <a:extLst>
              <a:ext uri="{FF2B5EF4-FFF2-40B4-BE49-F238E27FC236}">
                <a16:creationId xmlns:a16="http://schemas.microsoft.com/office/drawing/2014/main" id="{C7487B90-9282-8346-A20F-DA03C59B05AA}"/>
              </a:ext>
            </a:extLst>
          </p:cNvPr>
          <p:cNvSpPr txBox="1"/>
          <p:nvPr/>
        </p:nvSpPr>
        <p:spPr>
          <a:xfrm>
            <a:off x="10466387" y="3643907"/>
            <a:ext cx="615950" cy="254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061F32"/>
                </a:solidFill>
                <a:effectLst/>
                <a:uLnTx/>
                <a:uFillTx/>
                <a:latin typeface="Arial" panose="020B0604020202020204"/>
                <a:ea typeface="+mn-ea"/>
                <a:cs typeface="+mn-cs"/>
              </a:rPr>
              <a:t>~xx%</a:t>
            </a:r>
          </a:p>
        </p:txBody>
      </p:sp>
      <p:sp>
        <p:nvSpPr>
          <p:cNvPr id="137" name="TextBox 136">
            <a:extLst>
              <a:ext uri="{FF2B5EF4-FFF2-40B4-BE49-F238E27FC236}">
                <a16:creationId xmlns:a16="http://schemas.microsoft.com/office/drawing/2014/main" id="{2BF135A9-6AF7-2741-9002-90854412AA8B}"/>
              </a:ext>
            </a:extLst>
          </p:cNvPr>
          <p:cNvSpPr txBox="1"/>
          <p:nvPr/>
        </p:nvSpPr>
        <p:spPr>
          <a:xfrm>
            <a:off x="10458364" y="4565669"/>
            <a:ext cx="615950" cy="254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061F32"/>
                </a:solidFill>
                <a:effectLst/>
                <a:uLnTx/>
                <a:uFillTx/>
                <a:latin typeface="Arial" panose="020B0604020202020204"/>
                <a:ea typeface="+mn-ea"/>
                <a:cs typeface="+mn-cs"/>
              </a:rPr>
              <a:t>~xx%</a:t>
            </a:r>
          </a:p>
        </p:txBody>
      </p:sp>
      <p:sp>
        <p:nvSpPr>
          <p:cNvPr id="139" name="TextBox 138">
            <a:extLst>
              <a:ext uri="{FF2B5EF4-FFF2-40B4-BE49-F238E27FC236}">
                <a16:creationId xmlns:a16="http://schemas.microsoft.com/office/drawing/2014/main" id="{69204894-2161-6945-8EB8-8FEE2ADF8DD5}"/>
              </a:ext>
            </a:extLst>
          </p:cNvPr>
          <p:cNvSpPr txBox="1"/>
          <p:nvPr/>
        </p:nvSpPr>
        <p:spPr>
          <a:xfrm>
            <a:off x="6954622" y="3660305"/>
            <a:ext cx="615950" cy="25241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061F32"/>
                </a:solidFill>
                <a:effectLst/>
                <a:uLnTx/>
                <a:uFillTx/>
                <a:latin typeface="Arial" panose="020B0604020202020204"/>
                <a:ea typeface="+mn-ea"/>
                <a:cs typeface="+mn-cs"/>
              </a:rPr>
              <a:t>~xx%</a:t>
            </a:r>
          </a:p>
        </p:txBody>
      </p:sp>
      <p:sp>
        <p:nvSpPr>
          <p:cNvPr id="140" name="TextBox 139">
            <a:extLst>
              <a:ext uri="{FF2B5EF4-FFF2-40B4-BE49-F238E27FC236}">
                <a16:creationId xmlns:a16="http://schemas.microsoft.com/office/drawing/2014/main" id="{DF3EDBAB-D539-1B49-8028-0042F1E8DBED}"/>
              </a:ext>
            </a:extLst>
          </p:cNvPr>
          <p:cNvSpPr txBox="1"/>
          <p:nvPr/>
        </p:nvSpPr>
        <p:spPr>
          <a:xfrm>
            <a:off x="6958327" y="4653827"/>
            <a:ext cx="615950" cy="2540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061F32"/>
                </a:solidFill>
                <a:effectLst/>
                <a:uLnTx/>
                <a:uFillTx/>
                <a:latin typeface="Arial" panose="020B0604020202020204"/>
                <a:ea typeface="+mn-ea"/>
                <a:cs typeface="+mn-cs"/>
              </a:rPr>
              <a:t>~xx%</a:t>
            </a:r>
          </a:p>
        </p:txBody>
      </p:sp>
      <p:sp>
        <p:nvSpPr>
          <p:cNvPr id="141" name="Right Brace 140">
            <a:extLst>
              <a:ext uri="{FF2B5EF4-FFF2-40B4-BE49-F238E27FC236}">
                <a16:creationId xmlns:a16="http://schemas.microsoft.com/office/drawing/2014/main" id="{C019D1FF-1C71-994D-BFE7-E4770C9FBEB1}"/>
              </a:ext>
            </a:extLst>
          </p:cNvPr>
          <p:cNvSpPr/>
          <p:nvPr/>
        </p:nvSpPr>
        <p:spPr>
          <a:xfrm rot="10800000">
            <a:off x="7515798" y="4305670"/>
            <a:ext cx="144681" cy="950313"/>
          </a:xfrm>
          <a:prstGeom prst="rightBrace">
            <a:avLst>
              <a:gd name="adj1" fmla="val 50000"/>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142" name="Right Brace 141">
            <a:extLst>
              <a:ext uri="{FF2B5EF4-FFF2-40B4-BE49-F238E27FC236}">
                <a16:creationId xmlns:a16="http://schemas.microsoft.com/office/drawing/2014/main" id="{B418B90F-5551-E942-A7C7-AB38E8F89A24}"/>
              </a:ext>
            </a:extLst>
          </p:cNvPr>
          <p:cNvSpPr/>
          <p:nvPr/>
        </p:nvSpPr>
        <p:spPr>
          <a:xfrm rot="10800000">
            <a:off x="7516479" y="3295217"/>
            <a:ext cx="144000" cy="982588"/>
          </a:xfrm>
          <a:prstGeom prst="rightBrace">
            <a:avLst>
              <a:gd name="adj1" fmla="val 50000"/>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143" name="Right Brace 142">
            <a:extLst>
              <a:ext uri="{FF2B5EF4-FFF2-40B4-BE49-F238E27FC236}">
                <a16:creationId xmlns:a16="http://schemas.microsoft.com/office/drawing/2014/main" id="{0E799947-69F8-4048-9FF0-899A4F4CE166}"/>
              </a:ext>
            </a:extLst>
          </p:cNvPr>
          <p:cNvSpPr/>
          <p:nvPr/>
        </p:nvSpPr>
        <p:spPr>
          <a:xfrm>
            <a:off x="10372160" y="4129868"/>
            <a:ext cx="144000" cy="1125603"/>
          </a:xfrm>
          <a:prstGeom prst="rightBrace">
            <a:avLst>
              <a:gd name="adj1" fmla="val 50000"/>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144" name="Right Brace 143">
            <a:extLst>
              <a:ext uri="{FF2B5EF4-FFF2-40B4-BE49-F238E27FC236}">
                <a16:creationId xmlns:a16="http://schemas.microsoft.com/office/drawing/2014/main" id="{7710CF6E-8AF8-BE4F-B544-1BE824A2E80A}"/>
              </a:ext>
            </a:extLst>
          </p:cNvPr>
          <p:cNvSpPr/>
          <p:nvPr/>
        </p:nvSpPr>
        <p:spPr>
          <a:xfrm>
            <a:off x="10372160" y="3440888"/>
            <a:ext cx="144000" cy="660039"/>
          </a:xfrm>
          <a:prstGeom prst="rightBrace">
            <a:avLst>
              <a:gd name="adj1" fmla="val 50000"/>
              <a:gd name="adj2"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mn-cs"/>
            </a:endParaRPr>
          </a:p>
        </p:txBody>
      </p:sp>
      <p:sp>
        <p:nvSpPr>
          <p:cNvPr id="145" name="TextBox 144">
            <a:extLst>
              <a:ext uri="{FF2B5EF4-FFF2-40B4-BE49-F238E27FC236}">
                <a16:creationId xmlns:a16="http://schemas.microsoft.com/office/drawing/2014/main" id="{B0097475-3552-8B4F-B820-32027CF6BAC7}"/>
              </a:ext>
            </a:extLst>
          </p:cNvPr>
          <p:cNvSpPr txBox="1"/>
          <p:nvPr/>
        </p:nvSpPr>
        <p:spPr>
          <a:xfrm>
            <a:off x="6602114" y="2952322"/>
            <a:ext cx="110621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1" u="none" strike="noStrike" kern="1200" cap="none" spc="0" normalizeH="0" baseline="0" noProof="0">
                <a:ln>
                  <a:noFill/>
                </a:ln>
                <a:solidFill>
                  <a:srgbClr val="FFFFFF">
                    <a:lumMod val="50000"/>
                  </a:srgbClr>
                </a:solidFill>
                <a:effectLst/>
                <a:uLnTx/>
                <a:uFillTx/>
                <a:latin typeface="Arial" panose="020B0604020202020204"/>
                <a:ea typeface="+mn-ea"/>
                <a:cs typeface="+mn-cs"/>
              </a:rPr>
              <a:t>% of market</a:t>
            </a:r>
          </a:p>
        </p:txBody>
      </p:sp>
      <p:sp>
        <p:nvSpPr>
          <p:cNvPr id="146" name="TextBox 145">
            <a:extLst>
              <a:ext uri="{FF2B5EF4-FFF2-40B4-BE49-F238E27FC236}">
                <a16:creationId xmlns:a16="http://schemas.microsoft.com/office/drawing/2014/main" id="{DB15A90C-A0BE-2740-89BF-330919B6B436}"/>
              </a:ext>
            </a:extLst>
          </p:cNvPr>
          <p:cNvSpPr txBox="1"/>
          <p:nvPr/>
        </p:nvSpPr>
        <p:spPr>
          <a:xfrm>
            <a:off x="6381447" y="2379723"/>
            <a:ext cx="246190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61F32"/>
                </a:solidFill>
                <a:effectLst/>
                <a:uLnTx/>
                <a:uFillTx/>
                <a:latin typeface="Arial" panose="020B0604020202020204"/>
                <a:ea typeface="+mn-ea"/>
                <a:cs typeface="+mn-cs"/>
              </a:rPr>
              <a:t>[Parameter 3, e.g. sales], </a:t>
            </a:r>
            <a:r>
              <a:rPr kumimoji="0" lang="en-GB" sz="12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[unit]</a:t>
            </a:r>
          </a:p>
        </p:txBody>
      </p:sp>
      <p:sp>
        <p:nvSpPr>
          <p:cNvPr id="3" name="Google Shape;23;p40">
            <a:extLst>
              <a:ext uri="{FF2B5EF4-FFF2-40B4-BE49-F238E27FC236}">
                <a16:creationId xmlns:a16="http://schemas.microsoft.com/office/drawing/2014/main" id="{DAAB3DAF-3D32-D219-DCE4-3FC9A837C457}"/>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26</a:t>
            </a:fld>
            <a:endParaRPr/>
          </a:p>
        </p:txBody>
      </p:sp>
    </p:spTree>
    <p:extLst>
      <p:ext uri="{BB962C8B-B14F-4D97-AF65-F5344CB8AC3E}">
        <p14:creationId xmlns:p14="http://schemas.microsoft.com/office/powerpoint/2010/main" val="42651750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3BE4-43CD-7E46-95B7-F244F47923B3}"/>
              </a:ext>
            </a:extLst>
          </p:cNvPr>
          <p:cNvSpPr>
            <a:spLocks noGrp="1"/>
          </p:cNvSpPr>
          <p:nvPr>
            <p:ph type="title"/>
          </p:nvPr>
        </p:nvSpPr>
        <p:spPr/>
        <p:txBody>
          <a:bodyPr/>
          <a:lstStyle/>
          <a:p>
            <a:r>
              <a:rPr lang="en-US"/>
              <a:t>BCG Growth-Share Matrix</a:t>
            </a:r>
          </a:p>
        </p:txBody>
      </p:sp>
      <p:sp>
        <p:nvSpPr>
          <p:cNvPr id="3" name="Slide Number Placeholder 2">
            <a:extLst>
              <a:ext uri="{FF2B5EF4-FFF2-40B4-BE49-F238E27FC236}">
                <a16:creationId xmlns:a16="http://schemas.microsoft.com/office/drawing/2014/main" id="{D2111817-04F2-0D4E-814A-72ED8CA610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260</a:t>
            </a:fld>
            <a:endParaRPr lang="en-GB"/>
          </a:p>
        </p:txBody>
      </p:sp>
      <p:sp>
        <p:nvSpPr>
          <p:cNvPr id="4" name="Rectangle 3">
            <a:extLst>
              <a:ext uri="{FF2B5EF4-FFF2-40B4-BE49-F238E27FC236}">
                <a16:creationId xmlns:a16="http://schemas.microsoft.com/office/drawing/2014/main" id="{6D3C5D97-6E5C-C23C-8C29-0A7D9222C8A2}"/>
              </a:ext>
            </a:extLst>
          </p:cNvPr>
          <p:cNvSpPr/>
          <p:nvPr/>
        </p:nvSpPr>
        <p:spPr>
          <a:xfrm>
            <a:off x="1883679" y="3854824"/>
            <a:ext cx="4254993" cy="17955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tx2">
                  <a:lumMod val="10000"/>
                </a:schemeClr>
              </a:solidFill>
            </a:endParaRPr>
          </a:p>
        </p:txBody>
      </p:sp>
      <p:sp>
        <p:nvSpPr>
          <p:cNvPr id="5" name="Rectangle 4">
            <a:extLst>
              <a:ext uri="{FF2B5EF4-FFF2-40B4-BE49-F238E27FC236}">
                <a16:creationId xmlns:a16="http://schemas.microsoft.com/office/drawing/2014/main" id="{8EDBB254-0C6A-765F-35C4-CB3B041BA020}"/>
              </a:ext>
            </a:extLst>
          </p:cNvPr>
          <p:cNvSpPr/>
          <p:nvPr/>
        </p:nvSpPr>
        <p:spPr>
          <a:xfrm>
            <a:off x="1883679" y="2034921"/>
            <a:ext cx="4254993" cy="17955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bg1"/>
              </a:solidFill>
            </a:endParaRPr>
          </a:p>
        </p:txBody>
      </p:sp>
      <p:sp>
        <p:nvSpPr>
          <p:cNvPr id="6" name="Rectangle 5">
            <a:extLst>
              <a:ext uri="{FF2B5EF4-FFF2-40B4-BE49-F238E27FC236}">
                <a16:creationId xmlns:a16="http://schemas.microsoft.com/office/drawing/2014/main" id="{D38B7F0A-290F-2A0B-56EC-9064A889D888}"/>
              </a:ext>
            </a:extLst>
          </p:cNvPr>
          <p:cNvSpPr/>
          <p:nvPr/>
        </p:nvSpPr>
        <p:spPr>
          <a:xfrm>
            <a:off x="6162102" y="3854824"/>
            <a:ext cx="4254993" cy="17955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bg1"/>
              </a:solidFill>
            </a:endParaRPr>
          </a:p>
        </p:txBody>
      </p:sp>
      <p:sp>
        <p:nvSpPr>
          <p:cNvPr id="8" name="Rectangle 7">
            <a:extLst>
              <a:ext uri="{FF2B5EF4-FFF2-40B4-BE49-F238E27FC236}">
                <a16:creationId xmlns:a16="http://schemas.microsoft.com/office/drawing/2014/main" id="{EBDE7BED-6928-AB02-3117-7C852BD1A79E}"/>
              </a:ext>
            </a:extLst>
          </p:cNvPr>
          <p:cNvSpPr/>
          <p:nvPr/>
        </p:nvSpPr>
        <p:spPr>
          <a:xfrm>
            <a:off x="6162102" y="2034921"/>
            <a:ext cx="4254993" cy="17955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chemeClr val="bg1"/>
              </a:solidFill>
            </a:endParaRPr>
          </a:p>
        </p:txBody>
      </p:sp>
      <p:sp>
        <p:nvSpPr>
          <p:cNvPr id="10" name="TextBox 9">
            <a:extLst>
              <a:ext uri="{FF2B5EF4-FFF2-40B4-BE49-F238E27FC236}">
                <a16:creationId xmlns:a16="http://schemas.microsoft.com/office/drawing/2014/main" id="{CA7C3140-A102-E2FB-492A-A55DBA9F11D5}"/>
              </a:ext>
            </a:extLst>
          </p:cNvPr>
          <p:cNvSpPr txBox="1"/>
          <p:nvPr/>
        </p:nvSpPr>
        <p:spPr>
          <a:xfrm>
            <a:off x="3915312" y="5784175"/>
            <a:ext cx="4470149" cy="307777"/>
          </a:xfrm>
          <a:prstGeom prst="rect">
            <a:avLst/>
          </a:prstGeom>
          <a:noFill/>
        </p:spPr>
        <p:txBody>
          <a:bodyPr wrap="square" rtlCol="0">
            <a:spAutoFit/>
          </a:bodyPr>
          <a:lstStyle/>
          <a:p>
            <a:pPr algn="ctr"/>
            <a:r>
              <a:rPr lang="en-US" b="1"/>
              <a:t>Market share</a:t>
            </a:r>
          </a:p>
        </p:txBody>
      </p:sp>
      <p:sp>
        <p:nvSpPr>
          <p:cNvPr id="11" name="TextBox 10">
            <a:extLst>
              <a:ext uri="{FF2B5EF4-FFF2-40B4-BE49-F238E27FC236}">
                <a16:creationId xmlns:a16="http://schemas.microsoft.com/office/drawing/2014/main" id="{D96F8089-0C05-0B30-3AE9-70A065D80714}"/>
              </a:ext>
            </a:extLst>
          </p:cNvPr>
          <p:cNvSpPr txBox="1"/>
          <p:nvPr/>
        </p:nvSpPr>
        <p:spPr>
          <a:xfrm>
            <a:off x="593962" y="3581017"/>
            <a:ext cx="1180943" cy="523220"/>
          </a:xfrm>
          <a:prstGeom prst="rect">
            <a:avLst/>
          </a:prstGeom>
          <a:noFill/>
        </p:spPr>
        <p:txBody>
          <a:bodyPr wrap="square" rtlCol="0">
            <a:spAutoFit/>
          </a:bodyPr>
          <a:lstStyle/>
          <a:p>
            <a:pPr algn="r"/>
            <a:r>
              <a:rPr lang="en-US" b="1"/>
              <a:t>Growth</a:t>
            </a:r>
            <a:br>
              <a:rPr lang="en-US" b="1"/>
            </a:br>
            <a:r>
              <a:rPr lang="en-US" b="1"/>
              <a:t> rate</a:t>
            </a:r>
          </a:p>
        </p:txBody>
      </p:sp>
      <p:cxnSp>
        <p:nvCxnSpPr>
          <p:cNvPr id="27" name="Straight Connector 26">
            <a:extLst>
              <a:ext uri="{FF2B5EF4-FFF2-40B4-BE49-F238E27FC236}">
                <a16:creationId xmlns:a16="http://schemas.microsoft.com/office/drawing/2014/main" id="{5B66E5F2-E822-BFC9-6639-47E72A167BC7}"/>
              </a:ext>
            </a:extLst>
          </p:cNvPr>
          <p:cNvCxnSpPr>
            <a:cxnSpLocks/>
          </p:cNvCxnSpPr>
          <p:nvPr/>
        </p:nvCxnSpPr>
        <p:spPr>
          <a:xfrm>
            <a:off x="1883679" y="3842628"/>
            <a:ext cx="853341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18306C4-8ACB-FA84-6746-6A962B145E9D}"/>
              </a:ext>
            </a:extLst>
          </p:cNvPr>
          <p:cNvCxnSpPr>
            <a:cxnSpLocks/>
          </p:cNvCxnSpPr>
          <p:nvPr/>
        </p:nvCxnSpPr>
        <p:spPr>
          <a:xfrm>
            <a:off x="6150387" y="2034921"/>
            <a:ext cx="0" cy="361541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16C7D0A-65AF-6B00-5229-EB624336CDA3}"/>
              </a:ext>
            </a:extLst>
          </p:cNvPr>
          <p:cNvSpPr txBox="1"/>
          <p:nvPr/>
        </p:nvSpPr>
        <p:spPr>
          <a:xfrm>
            <a:off x="1883679" y="5784175"/>
            <a:ext cx="1249265" cy="307777"/>
          </a:xfrm>
          <a:prstGeom prst="rect">
            <a:avLst/>
          </a:prstGeom>
          <a:noFill/>
        </p:spPr>
        <p:txBody>
          <a:bodyPr wrap="square" rtlCol="0">
            <a:spAutoFit/>
          </a:bodyPr>
          <a:lstStyle/>
          <a:p>
            <a:r>
              <a:rPr lang="en-US"/>
              <a:t>Low</a:t>
            </a:r>
          </a:p>
        </p:txBody>
      </p:sp>
      <p:sp>
        <p:nvSpPr>
          <p:cNvPr id="33" name="TextBox 32">
            <a:extLst>
              <a:ext uri="{FF2B5EF4-FFF2-40B4-BE49-F238E27FC236}">
                <a16:creationId xmlns:a16="http://schemas.microsoft.com/office/drawing/2014/main" id="{228C45F9-A347-50B6-FCF3-B0910293B84D}"/>
              </a:ext>
            </a:extLst>
          </p:cNvPr>
          <p:cNvSpPr txBox="1"/>
          <p:nvPr/>
        </p:nvSpPr>
        <p:spPr>
          <a:xfrm>
            <a:off x="9167830" y="5784175"/>
            <a:ext cx="1249265" cy="307777"/>
          </a:xfrm>
          <a:prstGeom prst="rect">
            <a:avLst/>
          </a:prstGeom>
          <a:noFill/>
        </p:spPr>
        <p:txBody>
          <a:bodyPr wrap="square" rtlCol="0">
            <a:spAutoFit/>
          </a:bodyPr>
          <a:lstStyle/>
          <a:p>
            <a:pPr algn="r"/>
            <a:r>
              <a:rPr lang="en-US"/>
              <a:t>High</a:t>
            </a:r>
          </a:p>
        </p:txBody>
      </p:sp>
      <p:sp>
        <p:nvSpPr>
          <p:cNvPr id="34" name="TextBox 33">
            <a:extLst>
              <a:ext uri="{FF2B5EF4-FFF2-40B4-BE49-F238E27FC236}">
                <a16:creationId xmlns:a16="http://schemas.microsoft.com/office/drawing/2014/main" id="{EAA0B699-ABF6-53B6-C9CB-A4E86CDF5A20}"/>
              </a:ext>
            </a:extLst>
          </p:cNvPr>
          <p:cNvSpPr txBox="1"/>
          <p:nvPr/>
        </p:nvSpPr>
        <p:spPr>
          <a:xfrm>
            <a:off x="593962" y="5342557"/>
            <a:ext cx="1180943" cy="307777"/>
          </a:xfrm>
          <a:prstGeom prst="rect">
            <a:avLst/>
          </a:prstGeom>
          <a:noFill/>
        </p:spPr>
        <p:txBody>
          <a:bodyPr wrap="square" rtlCol="0">
            <a:spAutoFit/>
          </a:bodyPr>
          <a:lstStyle/>
          <a:p>
            <a:pPr algn="r"/>
            <a:r>
              <a:rPr lang="en-US"/>
              <a:t>Low</a:t>
            </a:r>
          </a:p>
        </p:txBody>
      </p:sp>
      <p:sp>
        <p:nvSpPr>
          <p:cNvPr id="35" name="TextBox 34">
            <a:extLst>
              <a:ext uri="{FF2B5EF4-FFF2-40B4-BE49-F238E27FC236}">
                <a16:creationId xmlns:a16="http://schemas.microsoft.com/office/drawing/2014/main" id="{2C484E2C-EA3D-4686-CF59-F87A76039714}"/>
              </a:ext>
            </a:extLst>
          </p:cNvPr>
          <p:cNvSpPr txBox="1"/>
          <p:nvPr/>
        </p:nvSpPr>
        <p:spPr>
          <a:xfrm>
            <a:off x="593962" y="2034921"/>
            <a:ext cx="1180943" cy="307777"/>
          </a:xfrm>
          <a:prstGeom prst="rect">
            <a:avLst/>
          </a:prstGeom>
          <a:noFill/>
        </p:spPr>
        <p:txBody>
          <a:bodyPr wrap="square" rtlCol="0">
            <a:spAutoFit/>
          </a:bodyPr>
          <a:lstStyle/>
          <a:p>
            <a:pPr algn="r"/>
            <a:r>
              <a:rPr lang="en-US"/>
              <a:t>High</a:t>
            </a:r>
          </a:p>
        </p:txBody>
      </p:sp>
      <p:sp>
        <p:nvSpPr>
          <p:cNvPr id="36" name="TextBox 35">
            <a:extLst>
              <a:ext uri="{FF2B5EF4-FFF2-40B4-BE49-F238E27FC236}">
                <a16:creationId xmlns:a16="http://schemas.microsoft.com/office/drawing/2014/main" id="{E6F796DD-824D-A545-2BDF-8D03B4F18EB5}"/>
              </a:ext>
            </a:extLst>
          </p:cNvPr>
          <p:cNvSpPr txBox="1"/>
          <p:nvPr/>
        </p:nvSpPr>
        <p:spPr>
          <a:xfrm>
            <a:off x="6478245" y="4060082"/>
            <a:ext cx="3622707" cy="1384995"/>
          </a:xfrm>
          <a:prstGeom prst="rect">
            <a:avLst/>
          </a:prstGeom>
          <a:noFill/>
        </p:spPr>
        <p:txBody>
          <a:bodyPr wrap="square" rtlCol="0">
            <a:spAutoFit/>
          </a:bodyPr>
          <a:lstStyle/>
          <a:p>
            <a:pPr algn="ctr"/>
            <a:r>
              <a:rPr lang="en-US" b="1">
                <a:solidFill>
                  <a:schemeClr val="bg1"/>
                </a:solidFill>
              </a:rPr>
              <a:t>Cash cow</a:t>
            </a:r>
          </a:p>
          <a:p>
            <a:pPr algn="ctr"/>
            <a:endParaRPr lang="en-US" b="1">
              <a:solidFill>
                <a:schemeClr val="bg1"/>
              </a:solidFill>
            </a:endParaRPr>
          </a:p>
          <a:p>
            <a:pPr algn="ctr"/>
            <a:r>
              <a:rPr lang="en-US">
                <a:solidFill>
                  <a:schemeClr val="bg1"/>
                </a:solidFill>
              </a:rPr>
              <a:t>Stable earnings and solid cash flow, low growth business</a:t>
            </a:r>
          </a:p>
          <a:p>
            <a:pPr algn="ctr"/>
            <a:endParaRPr lang="en-US">
              <a:solidFill>
                <a:schemeClr val="bg1"/>
              </a:solidFill>
            </a:endParaRPr>
          </a:p>
          <a:p>
            <a:pPr algn="ctr"/>
            <a:r>
              <a:rPr lang="en-US">
                <a:solidFill>
                  <a:schemeClr val="bg1"/>
                </a:solidFill>
              </a:rPr>
              <a:t>Strategy: Milk for remaining value</a:t>
            </a:r>
          </a:p>
        </p:txBody>
      </p:sp>
      <p:sp>
        <p:nvSpPr>
          <p:cNvPr id="37" name="TextBox 36">
            <a:extLst>
              <a:ext uri="{FF2B5EF4-FFF2-40B4-BE49-F238E27FC236}">
                <a16:creationId xmlns:a16="http://schemas.microsoft.com/office/drawing/2014/main" id="{AAAE87AA-E401-B648-77F8-6319538041A1}"/>
              </a:ext>
            </a:extLst>
          </p:cNvPr>
          <p:cNvSpPr txBox="1"/>
          <p:nvPr/>
        </p:nvSpPr>
        <p:spPr>
          <a:xfrm>
            <a:off x="2199822" y="4060082"/>
            <a:ext cx="3622707" cy="1384995"/>
          </a:xfrm>
          <a:prstGeom prst="rect">
            <a:avLst/>
          </a:prstGeom>
          <a:noFill/>
        </p:spPr>
        <p:txBody>
          <a:bodyPr wrap="square" rtlCol="0">
            <a:spAutoFit/>
          </a:bodyPr>
          <a:lstStyle/>
          <a:p>
            <a:pPr algn="ctr"/>
            <a:r>
              <a:rPr lang="en-US" b="1"/>
              <a:t>Dog</a:t>
            </a:r>
          </a:p>
          <a:p>
            <a:pPr algn="ctr"/>
            <a:endParaRPr lang="en-US" b="1"/>
          </a:p>
          <a:p>
            <a:pPr algn="ctr"/>
            <a:r>
              <a:rPr lang="en-US"/>
              <a:t>Small market share in low growth market, requires much capital to continue</a:t>
            </a:r>
          </a:p>
          <a:p>
            <a:pPr algn="ctr"/>
            <a:endParaRPr lang="en-US"/>
          </a:p>
          <a:p>
            <a:pPr algn="ctr"/>
            <a:r>
              <a:rPr lang="en-US"/>
              <a:t>Strategy: Divest or close</a:t>
            </a:r>
          </a:p>
        </p:txBody>
      </p:sp>
      <p:sp>
        <p:nvSpPr>
          <p:cNvPr id="38" name="TextBox 37">
            <a:extLst>
              <a:ext uri="{FF2B5EF4-FFF2-40B4-BE49-F238E27FC236}">
                <a16:creationId xmlns:a16="http://schemas.microsoft.com/office/drawing/2014/main" id="{7F8DD9D0-A248-8FA2-4D1B-A97CA8C21A0F}"/>
              </a:ext>
            </a:extLst>
          </p:cNvPr>
          <p:cNvSpPr txBox="1"/>
          <p:nvPr/>
        </p:nvSpPr>
        <p:spPr>
          <a:xfrm>
            <a:off x="2199822" y="2240179"/>
            <a:ext cx="3622707" cy="1384995"/>
          </a:xfrm>
          <a:prstGeom prst="rect">
            <a:avLst/>
          </a:prstGeom>
          <a:noFill/>
        </p:spPr>
        <p:txBody>
          <a:bodyPr wrap="square" rtlCol="0">
            <a:spAutoFit/>
          </a:bodyPr>
          <a:lstStyle/>
          <a:p>
            <a:pPr algn="ctr"/>
            <a:r>
              <a:rPr lang="en-US" b="1">
                <a:solidFill>
                  <a:schemeClr val="bg1"/>
                </a:solidFill>
              </a:rPr>
              <a:t>Question mark</a:t>
            </a:r>
          </a:p>
          <a:p>
            <a:pPr algn="ctr"/>
            <a:endParaRPr lang="en-US" b="1">
              <a:solidFill>
                <a:schemeClr val="bg1"/>
              </a:solidFill>
            </a:endParaRPr>
          </a:p>
          <a:p>
            <a:pPr algn="ctr"/>
            <a:r>
              <a:rPr lang="en-US">
                <a:solidFill>
                  <a:schemeClr val="bg1"/>
                </a:solidFill>
              </a:rPr>
              <a:t>High growth but neutral or negative cash flow (expensive growth)</a:t>
            </a:r>
          </a:p>
          <a:p>
            <a:pPr algn="ctr"/>
            <a:endParaRPr lang="en-US">
              <a:solidFill>
                <a:schemeClr val="bg1"/>
              </a:solidFill>
            </a:endParaRPr>
          </a:p>
          <a:p>
            <a:pPr algn="ctr"/>
            <a:r>
              <a:rPr lang="en-US">
                <a:solidFill>
                  <a:schemeClr val="bg1"/>
                </a:solidFill>
              </a:rPr>
              <a:t>Strategy: See if ROI can be improved</a:t>
            </a:r>
          </a:p>
        </p:txBody>
      </p:sp>
      <p:sp>
        <p:nvSpPr>
          <p:cNvPr id="39" name="TextBox 38">
            <a:extLst>
              <a:ext uri="{FF2B5EF4-FFF2-40B4-BE49-F238E27FC236}">
                <a16:creationId xmlns:a16="http://schemas.microsoft.com/office/drawing/2014/main" id="{B0A19CDF-ACFF-9901-499C-8469DC8AC9ED}"/>
              </a:ext>
            </a:extLst>
          </p:cNvPr>
          <p:cNvSpPr txBox="1"/>
          <p:nvPr/>
        </p:nvSpPr>
        <p:spPr>
          <a:xfrm>
            <a:off x="6478245" y="2240179"/>
            <a:ext cx="3622707" cy="1384995"/>
          </a:xfrm>
          <a:prstGeom prst="rect">
            <a:avLst/>
          </a:prstGeom>
          <a:noFill/>
        </p:spPr>
        <p:txBody>
          <a:bodyPr wrap="square" rtlCol="0">
            <a:spAutoFit/>
          </a:bodyPr>
          <a:lstStyle/>
          <a:p>
            <a:pPr algn="ctr"/>
            <a:r>
              <a:rPr lang="en-US" b="1">
                <a:solidFill>
                  <a:schemeClr val="bg1"/>
                </a:solidFill>
              </a:rPr>
              <a:t>Star</a:t>
            </a:r>
          </a:p>
          <a:p>
            <a:pPr algn="ctr"/>
            <a:endParaRPr lang="en-US" b="1">
              <a:solidFill>
                <a:schemeClr val="bg1"/>
              </a:solidFill>
            </a:endParaRPr>
          </a:p>
          <a:p>
            <a:pPr algn="ctr"/>
            <a:r>
              <a:rPr lang="en-US">
                <a:solidFill>
                  <a:schemeClr val="bg1"/>
                </a:solidFill>
              </a:rPr>
              <a:t>Growing earnings, positive or neutral cash flow</a:t>
            </a:r>
          </a:p>
          <a:p>
            <a:pPr algn="ctr"/>
            <a:endParaRPr lang="en-US">
              <a:solidFill>
                <a:schemeClr val="bg1"/>
              </a:solidFill>
            </a:endParaRPr>
          </a:p>
          <a:p>
            <a:pPr algn="ctr"/>
            <a:r>
              <a:rPr lang="en-US">
                <a:solidFill>
                  <a:schemeClr val="bg1"/>
                </a:solidFill>
              </a:rPr>
              <a:t>Strategy: Invest in growth</a:t>
            </a:r>
          </a:p>
        </p:txBody>
      </p:sp>
      <p:pic>
        <p:nvPicPr>
          <p:cNvPr id="41" name="Picture 40">
            <a:extLst>
              <a:ext uri="{FF2B5EF4-FFF2-40B4-BE49-F238E27FC236}">
                <a16:creationId xmlns:a16="http://schemas.microsoft.com/office/drawing/2014/main" id="{58FF9C5B-34F8-3770-C75B-AD8DF78043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8678" y="3998861"/>
            <a:ext cx="365760" cy="365760"/>
          </a:xfrm>
          <a:prstGeom prst="rect">
            <a:avLst/>
          </a:prstGeom>
        </p:spPr>
      </p:pic>
      <p:pic>
        <p:nvPicPr>
          <p:cNvPr id="44" name="Picture 43">
            <a:extLst>
              <a:ext uri="{FF2B5EF4-FFF2-40B4-BE49-F238E27FC236}">
                <a16:creationId xmlns:a16="http://schemas.microsoft.com/office/drawing/2014/main" id="{E184C8D8-8627-642D-1F75-7F8087AE72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18678" y="2143723"/>
            <a:ext cx="365760" cy="365760"/>
          </a:xfrm>
          <a:prstGeom prst="rect">
            <a:avLst/>
          </a:prstGeom>
        </p:spPr>
      </p:pic>
      <p:pic>
        <p:nvPicPr>
          <p:cNvPr id="45" name="Picture 44">
            <a:extLst>
              <a:ext uri="{FF2B5EF4-FFF2-40B4-BE49-F238E27FC236}">
                <a16:creationId xmlns:a16="http://schemas.microsoft.com/office/drawing/2014/main" id="{A187B52A-3408-5E70-6D2D-03BFA8E948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85386" y="2143723"/>
            <a:ext cx="365760" cy="365760"/>
          </a:xfrm>
          <a:prstGeom prst="rect">
            <a:avLst/>
          </a:prstGeom>
        </p:spPr>
      </p:pic>
      <p:pic>
        <p:nvPicPr>
          <p:cNvPr id="46" name="Picture 45">
            <a:extLst>
              <a:ext uri="{FF2B5EF4-FFF2-40B4-BE49-F238E27FC236}">
                <a16:creationId xmlns:a16="http://schemas.microsoft.com/office/drawing/2014/main" id="{5D03C7E6-0A5D-AECA-4A8C-FEF7EF4DBD4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85386" y="3998861"/>
            <a:ext cx="365760" cy="365760"/>
          </a:xfrm>
          <a:prstGeom prst="rect">
            <a:avLst/>
          </a:prstGeom>
        </p:spPr>
      </p:pic>
    </p:spTree>
    <p:extLst>
      <p:ext uri="{BB962C8B-B14F-4D97-AF65-F5344CB8AC3E}">
        <p14:creationId xmlns:p14="http://schemas.microsoft.com/office/powerpoint/2010/main" val="66752332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D3BE4-43CD-7E46-95B7-F244F47923B3}"/>
              </a:ext>
            </a:extLst>
          </p:cNvPr>
          <p:cNvSpPr>
            <a:spLocks noGrp="1"/>
          </p:cNvSpPr>
          <p:nvPr>
            <p:ph type="title"/>
          </p:nvPr>
        </p:nvSpPr>
        <p:spPr/>
        <p:txBody>
          <a:bodyPr/>
          <a:lstStyle/>
          <a:p>
            <a:r>
              <a:rPr lang="en-US"/>
              <a:t>GE (General Electric) McKinsey Matrix</a:t>
            </a:r>
          </a:p>
        </p:txBody>
      </p:sp>
      <p:sp>
        <p:nvSpPr>
          <p:cNvPr id="3" name="Slide Number Placeholder 2">
            <a:extLst>
              <a:ext uri="{FF2B5EF4-FFF2-40B4-BE49-F238E27FC236}">
                <a16:creationId xmlns:a16="http://schemas.microsoft.com/office/drawing/2014/main" id="{D2111817-04F2-0D4E-814A-72ED8CA610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261</a:t>
            </a:fld>
            <a:endParaRPr lang="en-GB"/>
          </a:p>
        </p:txBody>
      </p:sp>
      <p:cxnSp>
        <p:nvCxnSpPr>
          <p:cNvPr id="6" name="Straight Arrow Connector 5">
            <a:extLst>
              <a:ext uri="{FF2B5EF4-FFF2-40B4-BE49-F238E27FC236}">
                <a16:creationId xmlns:a16="http://schemas.microsoft.com/office/drawing/2014/main" id="{30076AE3-9591-43B9-F6CD-0A408F8AE86C}"/>
              </a:ext>
            </a:extLst>
          </p:cNvPr>
          <p:cNvCxnSpPr>
            <a:cxnSpLocks/>
          </p:cNvCxnSpPr>
          <p:nvPr/>
        </p:nvCxnSpPr>
        <p:spPr>
          <a:xfrm>
            <a:off x="3024639" y="5578622"/>
            <a:ext cx="6142722"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B96F86D-F937-F085-9F49-8E506AE032E1}"/>
              </a:ext>
            </a:extLst>
          </p:cNvPr>
          <p:cNvCxnSpPr>
            <a:cxnSpLocks/>
          </p:cNvCxnSpPr>
          <p:nvPr/>
        </p:nvCxnSpPr>
        <p:spPr>
          <a:xfrm flipV="1">
            <a:off x="3024639" y="1581975"/>
            <a:ext cx="0" cy="3996647"/>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0CA4947-2E52-DF53-D764-6FAF528D10C1}"/>
              </a:ext>
            </a:extLst>
          </p:cNvPr>
          <p:cNvSpPr txBox="1"/>
          <p:nvPr/>
        </p:nvSpPr>
        <p:spPr>
          <a:xfrm>
            <a:off x="3915312" y="5959113"/>
            <a:ext cx="4470149" cy="307777"/>
          </a:xfrm>
          <a:prstGeom prst="rect">
            <a:avLst/>
          </a:prstGeom>
          <a:noFill/>
        </p:spPr>
        <p:txBody>
          <a:bodyPr wrap="square" rtlCol="0">
            <a:spAutoFit/>
          </a:bodyPr>
          <a:lstStyle/>
          <a:p>
            <a:pPr algn="ctr"/>
            <a:r>
              <a:rPr lang="en-US" b="1"/>
              <a:t>Competitive strength of business unit</a:t>
            </a:r>
          </a:p>
        </p:txBody>
      </p:sp>
      <p:sp>
        <p:nvSpPr>
          <p:cNvPr id="15" name="TextBox 14">
            <a:extLst>
              <a:ext uri="{FF2B5EF4-FFF2-40B4-BE49-F238E27FC236}">
                <a16:creationId xmlns:a16="http://schemas.microsoft.com/office/drawing/2014/main" id="{823847F7-E3C4-0ECF-7131-084C0A24EFED}"/>
              </a:ext>
            </a:extLst>
          </p:cNvPr>
          <p:cNvSpPr txBox="1"/>
          <p:nvPr/>
        </p:nvSpPr>
        <p:spPr>
          <a:xfrm>
            <a:off x="467807" y="3318688"/>
            <a:ext cx="1608044" cy="523220"/>
          </a:xfrm>
          <a:prstGeom prst="rect">
            <a:avLst/>
          </a:prstGeom>
          <a:noFill/>
        </p:spPr>
        <p:txBody>
          <a:bodyPr wrap="square" rtlCol="0">
            <a:spAutoFit/>
          </a:bodyPr>
          <a:lstStyle/>
          <a:p>
            <a:pPr algn="r"/>
            <a:r>
              <a:rPr lang="en-US" b="1"/>
              <a:t>Industry attractiveness</a:t>
            </a:r>
          </a:p>
        </p:txBody>
      </p:sp>
      <p:sp>
        <p:nvSpPr>
          <p:cNvPr id="16" name="TextBox 15">
            <a:extLst>
              <a:ext uri="{FF2B5EF4-FFF2-40B4-BE49-F238E27FC236}">
                <a16:creationId xmlns:a16="http://schemas.microsoft.com/office/drawing/2014/main" id="{E3D485CC-010A-9807-C48F-21AFA50B6E0B}"/>
              </a:ext>
            </a:extLst>
          </p:cNvPr>
          <p:cNvSpPr txBox="1"/>
          <p:nvPr/>
        </p:nvSpPr>
        <p:spPr>
          <a:xfrm>
            <a:off x="3024639" y="5584863"/>
            <a:ext cx="1249265" cy="307777"/>
          </a:xfrm>
          <a:prstGeom prst="rect">
            <a:avLst/>
          </a:prstGeom>
          <a:noFill/>
        </p:spPr>
        <p:txBody>
          <a:bodyPr wrap="square" rtlCol="0">
            <a:spAutoFit/>
          </a:bodyPr>
          <a:lstStyle/>
          <a:p>
            <a:r>
              <a:rPr lang="en-US"/>
              <a:t>Low</a:t>
            </a:r>
          </a:p>
        </p:txBody>
      </p:sp>
      <p:sp>
        <p:nvSpPr>
          <p:cNvPr id="17" name="TextBox 16">
            <a:extLst>
              <a:ext uri="{FF2B5EF4-FFF2-40B4-BE49-F238E27FC236}">
                <a16:creationId xmlns:a16="http://schemas.microsoft.com/office/drawing/2014/main" id="{9BEB7C11-F4D5-1DEA-710E-DC676BD93AE3}"/>
              </a:ext>
            </a:extLst>
          </p:cNvPr>
          <p:cNvSpPr txBox="1"/>
          <p:nvPr/>
        </p:nvSpPr>
        <p:spPr>
          <a:xfrm>
            <a:off x="7918096" y="5584863"/>
            <a:ext cx="1249265" cy="307777"/>
          </a:xfrm>
          <a:prstGeom prst="rect">
            <a:avLst/>
          </a:prstGeom>
          <a:noFill/>
        </p:spPr>
        <p:txBody>
          <a:bodyPr wrap="square" rtlCol="0">
            <a:spAutoFit/>
          </a:bodyPr>
          <a:lstStyle/>
          <a:p>
            <a:pPr algn="r"/>
            <a:r>
              <a:rPr lang="en-US"/>
              <a:t>High</a:t>
            </a:r>
          </a:p>
        </p:txBody>
      </p:sp>
      <p:sp>
        <p:nvSpPr>
          <p:cNvPr id="18" name="TextBox 17">
            <a:extLst>
              <a:ext uri="{FF2B5EF4-FFF2-40B4-BE49-F238E27FC236}">
                <a16:creationId xmlns:a16="http://schemas.microsoft.com/office/drawing/2014/main" id="{5BA70A51-D416-614C-FA0E-4EA1851690F4}"/>
              </a:ext>
            </a:extLst>
          </p:cNvPr>
          <p:cNvSpPr txBox="1"/>
          <p:nvPr/>
        </p:nvSpPr>
        <p:spPr>
          <a:xfrm>
            <a:off x="1809307" y="5270845"/>
            <a:ext cx="1180943" cy="307777"/>
          </a:xfrm>
          <a:prstGeom prst="rect">
            <a:avLst/>
          </a:prstGeom>
          <a:noFill/>
        </p:spPr>
        <p:txBody>
          <a:bodyPr wrap="square" rtlCol="0">
            <a:spAutoFit/>
          </a:bodyPr>
          <a:lstStyle/>
          <a:p>
            <a:pPr algn="r"/>
            <a:r>
              <a:rPr lang="en-US"/>
              <a:t>Low</a:t>
            </a:r>
          </a:p>
        </p:txBody>
      </p:sp>
      <p:sp>
        <p:nvSpPr>
          <p:cNvPr id="19" name="TextBox 18">
            <a:extLst>
              <a:ext uri="{FF2B5EF4-FFF2-40B4-BE49-F238E27FC236}">
                <a16:creationId xmlns:a16="http://schemas.microsoft.com/office/drawing/2014/main" id="{E5D1F5E4-7391-5422-E397-54C41B69BB9A}"/>
              </a:ext>
            </a:extLst>
          </p:cNvPr>
          <p:cNvSpPr txBox="1"/>
          <p:nvPr/>
        </p:nvSpPr>
        <p:spPr>
          <a:xfrm>
            <a:off x="1809307" y="1581975"/>
            <a:ext cx="1180943" cy="307777"/>
          </a:xfrm>
          <a:prstGeom prst="rect">
            <a:avLst/>
          </a:prstGeom>
          <a:noFill/>
        </p:spPr>
        <p:txBody>
          <a:bodyPr wrap="square" rtlCol="0">
            <a:spAutoFit/>
          </a:bodyPr>
          <a:lstStyle/>
          <a:p>
            <a:pPr algn="r"/>
            <a:r>
              <a:rPr lang="en-US"/>
              <a:t>High</a:t>
            </a:r>
          </a:p>
        </p:txBody>
      </p:sp>
      <p:sp>
        <p:nvSpPr>
          <p:cNvPr id="22" name="TextBox 21">
            <a:extLst>
              <a:ext uri="{FF2B5EF4-FFF2-40B4-BE49-F238E27FC236}">
                <a16:creationId xmlns:a16="http://schemas.microsoft.com/office/drawing/2014/main" id="{FF1C9343-349E-B662-CDEB-5AF33CDF8F68}"/>
              </a:ext>
            </a:extLst>
          </p:cNvPr>
          <p:cNvSpPr txBox="1"/>
          <p:nvPr/>
        </p:nvSpPr>
        <p:spPr>
          <a:xfrm>
            <a:off x="5471367" y="5584863"/>
            <a:ext cx="1249265" cy="307777"/>
          </a:xfrm>
          <a:prstGeom prst="rect">
            <a:avLst/>
          </a:prstGeom>
          <a:noFill/>
        </p:spPr>
        <p:txBody>
          <a:bodyPr wrap="square" rtlCol="0">
            <a:spAutoFit/>
          </a:bodyPr>
          <a:lstStyle/>
          <a:p>
            <a:pPr algn="ctr"/>
            <a:r>
              <a:rPr lang="en-US"/>
              <a:t>Medium</a:t>
            </a:r>
          </a:p>
        </p:txBody>
      </p:sp>
      <p:sp>
        <p:nvSpPr>
          <p:cNvPr id="24" name="TextBox 23">
            <a:extLst>
              <a:ext uri="{FF2B5EF4-FFF2-40B4-BE49-F238E27FC236}">
                <a16:creationId xmlns:a16="http://schemas.microsoft.com/office/drawing/2014/main" id="{3A2EE59B-A310-7351-646C-066C7BD1120C}"/>
              </a:ext>
            </a:extLst>
          </p:cNvPr>
          <p:cNvSpPr txBox="1"/>
          <p:nvPr/>
        </p:nvSpPr>
        <p:spPr>
          <a:xfrm>
            <a:off x="1809307" y="3426410"/>
            <a:ext cx="1180943" cy="307777"/>
          </a:xfrm>
          <a:prstGeom prst="rect">
            <a:avLst/>
          </a:prstGeom>
          <a:noFill/>
        </p:spPr>
        <p:txBody>
          <a:bodyPr wrap="square" rtlCol="0">
            <a:spAutoFit/>
          </a:bodyPr>
          <a:lstStyle/>
          <a:p>
            <a:pPr algn="r"/>
            <a:r>
              <a:rPr lang="en-US"/>
              <a:t>Medium</a:t>
            </a:r>
          </a:p>
        </p:txBody>
      </p:sp>
      <p:sp>
        <p:nvSpPr>
          <p:cNvPr id="25" name="Rectangle 24">
            <a:extLst>
              <a:ext uri="{FF2B5EF4-FFF2-40B4-BE49-F238E27FC236}">
                <a16:creationId xmlns:a16="http://schemas.microsoft.com/office/drawing/2014/main" id="{FF8494B1-0320-FEF2-F942-EC095E647F31}"/>
              </a:ext>
            </a:extLst>
          </p:cNvPr>
          <p:cNvSpPr/>
          <p:nvPr/>
        </p:nvSpPr>
        <p:spPr>
          <a:xfrm>
            <a:off x="3127494" y="4231705"/>
            <a:ext cx="1942217" cy="12432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10000"/>
                  </a:schemeClr>
                </a:solidFill>
              </a:rPr>
              <a:t>DIVEST</a:t>
            </a:r>
          </a:p>
        </p:txBody>
      </p:sp>
      <p:sp>
        <p:nvSpPr>
          <p:cNvPr id="26" name="Rectangle 25">
            <a:extLst>
              <a:ext uri="{FF2B5EF4-FFF2-40B4-BE49-F238E27FC236}">
                <a16:creationId xmlns:a16="http://schemas.microsoft.com/office/drawing/2014/main" id="{7783B666-F90B-03A6-0222-5882782CDA34}"/>
              </a:ext>
            </a:extLst>
          </p:cNvPr>
          <p:cNvSpPr/>
          <p:nvPr/>
        </p:nvSpPr>
        <p:spPr>
          <a:xfrm>
            <a:off x="5176319" y="4231705"/>
            <a:ext cx="1942217" cy="12432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HARVEST</a:t>
            </a:r>
          </a:p>
        </p:txBody>
      </p:sp>
      <p:sp>
        <p:nvSpPr>
          <p:cNvPr id="27" name="Rectangle 26">
            <a:extLst>
              <a:ext uri="{FF2B5EF4-FFF2-40B4-BE49-F238E27FC236}">
                <a16:creationId xmlns:a16="http://schemas.microsoft.com/office/drawing/2014/main" id="{AC6658C7-BD8B-8D91-A4F3-F907CA67D5F4}"/>
              </a:ext>
            </a:extLst>
          </p:cNvPr>
          <p:cNvSpPr/>
          <p:nvPr/>
        </p:nvSpPr>
        <p:spPr>
          <a:xfrm>
            <a:off x="7225144" y="4231705"/>
            <a:ext cx="1942217" cy="124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PROTECT</a:t>
            </a:r>
          </a:p>
        </p:txBody>
      </p:sp>
      <p:sp>
        <p:nvSpPr>
          <p:cNvPr id="28" name="Rectangle 27">
            <a:extLst>
              <a:ext uri="{FF2B5EF4-FFF2-40B4-BE49-F238E27FC236}">
                <a16:creationId xmlns:a16="http://schemas.microsoft.com/office/drawing/2014/main" id="{C54DA636-76D6-B88E-40DE-D4763E484768}"/>
              </a:ext>
            </a:extLst>
          </p:cNvPr>
          <p:cNvSpPr/>
          <p:nvPr/>
        </p:nvSpPr>
        <p:spPr>
          <a:xfrm>
            <a:off x="3127494" y="2945593"/>
            <a:ext cx="1942217" cy="12432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HARVEST</a:t>
            </a:r>
          </a:p>
        </p:txBody>
      </p:sp>
      <p:sp>
        <p:nvSpPr>
          <p:cNvPr id="29" name="Rectangle 28">
            <a:extLst>
              <a:ext uri="{FF2B5EF4-FFF2-40B4-BE49-F238E27FC236}">
                <a16:creationId xmlns:a16="http://schemas.microsoft.com/office/drawing/2014/main" id="{3F858321-7931-9DC2-C964-F766EB71443F}"/>
              </a:ext>
            </a:extLst>
          </p:cNvPr>
          <p:cNvSpPr/>
          <p:nvPr/>
        </p:nvSpPr>
        <p:spPr>
          <a:xfrm>
            <a:off x="3127494" y="1659481"/>
            <a:ext cx="1942217" cy="124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PROTECT</a:t>
            </a:r>
          </a:p>
        </p:txBody>
      </p:sp>
      <p:sp>
        <p:nvSpPr>
          <p:cNvPr id="30" name="Rectangle 29">
            <a:extLst>
              <a:ext uri="{FF2B5EF4-FFF2-40B4-BE49-F238E27FC236}">
                <a16:creationId xmlns:a16="http://schemas.microsoft.com/office/drawing/2014/main" id="{DFBE213F-3CBD-3263-05A1-DE9BC4928896}"/>
              </a:ext>
            </a:extLst>
          </p:cNvPr>
          <p:cNvSpPr/>
          <p:nvPr/>
        </p:nvSpPr>
        <p:spPr>
          <a:xfrm>
            <a:off x="5176319" y="1659481"/>
            <a:ext cx="1942217" cy="1243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INVEST</a:t>
            </a:r>
          </a:p>
        </p:txBody>
      </p:sp>
      <p:sp>
        <p:nvSpPr>
          <p:cNvPr id="31" name="Rectangle 30">
            <a:extLst>
              <a:ext uri="{FF2B5EF4-FFF2-40B4-BE49-F238E27FC236}">
                <a16:creationId xmlns:a16="http://schemas.microsoft.com/office/drawing/2014/main" id="{44829DEE-A814-9326-F80A-C96DE2017772}"/>
              </a:ext>
            </a:extLst>
          </p:cNvPr>
          <p:cNvSpPr/>
          <p:nvPr/>
        </p:nvSpPr>
        <p:spPr>
          <a:xfrm>
            <a:off x="7225144" y="1659481"/>
            <a:ext cx="1942217" cy="1243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INVEST</a:t>
            </a:r>
          </a:p>
        </p:txBody>
      </p:sp>
      <p:sp>
        <p:nvSpPr>
          <p:cNvPr id="32" name="Rectangle 31">
            <a:extLst>
              <a:ext uri="{FF2B5EF4-FFF2-40B4-BE49-F238E27FC236}">
                <a16:creationId xmlns:a16="http://schemas.microsoft.com/office/drawing/2014/main" id="{69294CE6-8B62-3775-5820-A2341783EB43}"/>
              </a:ext>
            </a:extLst>
          </p:cNvPr>
          <p:cNvSpPr/>
          <p:nvPr/>
        </p:nvSpPr>
        <p:spPr>
          <a:xfrm>
            <a:off x="5176319" y="2945593"/>
            <a:ext cx="1942217" cy="1243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PROTECT</a:t>
            </a:r>
          </a:p>
        </p:txBody>
      </p:sp>
      <p:sp>
        <p:nvSpPr>
          <p:cNvPr id="33" name="Rectangle 32">
            <a:extLst>
              <a:ext uri="{FF2B5EF4-FFF2-40B4-BE49-F238E27FC236}">
                <a16:creationId xmlns:a16="http://schemas.microsoft.com/office/drawing/2014/main" id="{0C72B84C-010B-C683-CC94-62BAA70BD0F7}"/>
              </a:ext>
            </a:extLst>
          </p:cNvPr>
          <p:cNvSpPr/>
          <p:nvPr/>
        </p:nvSpPr>
        <p:spPr>
          <a:xfrm>
            <a:off x="7225144" y="2945593"/>
            <a:ext cx="1942217" cy="1243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INVEST</a:t>
            </a:r>
          </a:p>
        </p:txBody>
      </p:sp>
    </p:spTree>
    <p:extLst>
      <p:ext uri="{BB962C8B-B14F-4D97-AF65-F5344CB8AC3E}">
        <p14:creationId xmlns:p14="http://schemas.microsoft.com/office/powerpoint/2010/main" val="245650137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a:xfrm>
            <a:off x="467806" y="365126"/>
            <a:ext cx="11173331" cy="811212"/>
          </a:xfrm>
        </p:spPr>
        <p:txBody>
          <a:bodyPr/>
          <a:lstStyle/>
          <a:p>
            <a:r>
              <a:rPr lang="en-GB"/>
              <a:t>McKinsey Horizon Model: The Three Horizons of Growth</a:t>
            </a:r>
            <a:endParaRPr lang="en-DK"/>
          </a:p>
        </p:txBody>
      </p:sp>
      <p:cxnSp>
        <p:nvCxnSpPr>
          <p:cNvPr id="6" name="Straight Arrow Connector 5">
            <a:extLst>
              <a:ext uri="{FF2B5EF4-FFF2-40B4-BE49-F238E27FC236}">
                <a16:creationId xmlns:a16="http://schemas.microsoft.com/office/drawing/2014/main" id="{E972CBF0-7934-7501-FAE3-7011F4E0CD98}"/>
              </a:ext>
            </a:extLst>
          </p:cNvPr>
          <p:cNvCxnSpPr>
            <a:cxnSpLocks/>
          </p:cNvCxnSpPr>
          <p:nvPr/>
        </p:nvCxnSpPr>
        <p:spPr>
          <a:xfrm>
            <a:off x="2441217" y="5965176"/>
            <a:ext cx="7443897" cy="0"/>
          </a:xfrm>
          <a:prstGeom prst="straightConnector1">
            <a:avLst/>
          </a:prstGeom>
          <a:ln w="15875">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ACE80DE-38E9-D57A-C526-7D723AD6A5DE}"/>
              </a:ext>
            </a:extLst>
          </p:cNvPr>
          <p:cNvCxnSpPr>
            <a:cxnSpLocks/>
          </p:cNvCxnSpPr>
          <p:nvPr/>
        </p:nvCxnSpPr>
        <p:spPr>
          <a:xfrm flipV="1">
            <a:off x="2441217" y="1566858"/>
            <a:ext cx="0" cy="4398318"/>
          </a:xfrm>
          <a:prstGeom prst="straightConnector1">
            <a:avLst/>
          </a:prstGeom>
          <a:ln w="15875">
            <a:tailEnd type="triangl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EF0846-578B-FB38-3613-A19A3484F5EB}"/>
              </a:ext>
            </a:extLst>
          </p:cNvPr>
          <p:cNvSpPr txBox="1"/>
          <p:nvPr/>
        </p:nvSpPr>
        <p:spPr>
          <a:xfrm>
            <a:off x="1367759" y="1601582"/>
            <a:ext cx="1061883" cy="307777"/>
          </a:xfrm>
          <a:prstGeom prst="rect">
            <a:avLst/>
          </a:prstGeom>
          <a:noFill/>
        </p:spPr>
        <p:txBody>
          <a:bodyPr wrap="square" rtlCol="0">
            <a:spAutoFit/>
          </a:bodyPr>
          <a:lstStyle/>
          <a:p>
            <a:pPr algn="r"/>
            <a:r>
              <a:rPr lang="en-US" b="1"/>
              <a:t>Value</a:t>
            </a:r>
          </a:p>
        </p:txBody>
      </p:sp>
      <p:sp>
        <p:nvSpPr>
          <p:cNvPr id="11" name="TextBox 10">
            <a:extLst>
              <a:ext uri="{FF2B5EF4-FFF2-40B4-BE49-F238E27FC236}">
                <a16:creationId xmlns:a16="http://schemas.microsoft.com/office/drawing/2014/main" id="{0516F6E6-F7BE-3388-FB38-0D5535825437}"/>
              </a:ext>
            </a:extLst>
          </p:cNvPr>
          <p:cNvSpPr txBox="1"/>
          <p:nvPr/>
        </p:nvSpPr>
        <p:spPr>
          <a:xfrm>
            <a:off x="8788506" y="5978160"/>
            <a:ext cx="1061883" cy="307777"/>
          </a:xfrm>
          <a:prstGeom prst="rect">
            <a:avLst/>
          </a:prstGeom>
          <a:noFill/>
        </p:spPr>
        <p:txBody>
          <a:bodyPr wrap="square" rtlCol="0">
            <a:spAutoFit/>
          </a:bodyPr>
          <a:lstStyle/>
          <a:p>
            <a:pPr algn="r"/>
            <a:r>
              <a:rPr lang="en-US" b="1"/>
              <a:t>Time</a:t>
            </a:r>
          </a:p>
        </p:txBody>
      </p:sp>
      <p:sp>
        <p:nvSpPr>
          <p:cNvPr id="14" name="Arc 13">
            <a:extLst>
              <a:ext uri="{FF2B5EF4-FFF2-40B4-BE49-F238E27FC236}">
                <a16:creationId xmlns:a16="http://schemas.microsoft.com/office/drawing/2014/main" id="{DCDD2372-A2F2-7F74-AE5E-4C203FDA2232}"/>
              </a:ext>
            </a:extLst>
          </p:cNvPr>
          <p:cNvSpPr/>
          <p:nvPr/>
        </p:nvSpPr>
        <p:spPr>
          <a:xfrm rot="16200000">
            <a:off x="3450213" y="3456742"/>
            <a:ext cx="2953296" cy="4948135"/>
          </a:xfrm>
          <a:prstGeom prst="arc">
            <a:avLst/>
          </a:prstGeom>
          <a:ln w="41275">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8F9B3EED-1961-B306-CDDA-29F325761E45}"/>
              </a:ext>
            </a:extLst>
          </p:cNvPr>
          <p:cNvSpPr/>
          <p:nvPr/>
        </p:nvSpPr>
        <p:spPr>
          <a:xfrm rot="16200000">
            <a:off x="5911977" y="2216290"/>
            <a:ext cx="2953296" cy="4948135"/>
          </a:xfrm>
          <a:prstGeom prst="arc">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D9E48308-B248-A247-1688-463CB7654224}"/>
              </a:ext>
            </a:extLst>
          </p:cNvPr>
          <p:cNvSpPr/>
          <p:nvPr/>
        </p:nvSpPr>
        <p:spPr>
          <a:xfrm rot="16200000">
            <a:off x="8373741" y="975838"/>
            <a:ext cx="2953296" cy="4948135"/>
          </a:xfrm>
          <a:prstGeom prst="arc">
            <a:avLst/>
          </a:prstGeom>
          <a:ln w="412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1277600-F6CE-D9B2-6CFF-6BA401A355D8}"/>
              </a:ext>
            </a:extLst>
          </p:cNvPr>
          <p:cNvSpPr txBox="1"/>
          <p:nvPr/>
        </p:nvSpPr>
        <p:spPr>
          <a:xfrm>
            <a:off x="2996038" y="4197878"/>
            <a:ext cx="1061883" cy="307777"/>
          </a:xfrm>
          <a:prstGeom prst="rect">
            <a:avLst/>
          </a:prstGeom>
          <a:noFill/>
        </p:spPr>
        <p:txBody>
          <a:bodyPr wrap="square" rtlCol="0">
            <a:spAutoFit/>
          </a:bodyPr>
          <a:lstStyle/>
          <a:p>
            <a:pPr algn="ctr"/>
            <a:r>
              <a:rPr lang="en-US" b="1">
                <a:solidFill>
                  <a:schemeClr val="bg1">
                    <a:lumMod val="50000"/>
                  </a:schemeClr>
                </a:solidFill>
              </a:rPr>
              <a:t>Horizon 1</a:t>
            </a:r>
          </a:p>
        </p:txBody>
      </p:sp>
      <p:sp>
        <p:nvSpPr>
          <p:cNvPr id="18" name="TextBox 17">
            <a:extLst>
              <a:ext uri="{FF2B5EF4-FFF2-40B4-BE49-F238E27FC236}">
                <a16:creationId xmlns:a16="http://schemas.microsoft.com/office/drawing/2014/main" id="{83960718-202F-8B3D-2C5C-750F981D0497}"/>
              </a:ext>
            </a:extLst>
          </p:cNvPr>
          <p:cNvSpPr txBox="1"/>
          <p:nvPr/>
        </p:nvSpPr>
        <p:spPr>
          <a:xfrm>
            <a:off x="5055581" y="3127289"/>
            <a:ext cx="1061883" cy="307777"/>
          </a:xfrm>
          <a:prstGeom prst="rect">
            <a:avLst/>
          </a:prstGeom>
          <a:noFill/>
        </p:spPr>
        <p:txBody>
          <a:bodyPr wrap="square" rtlCol="0">
            <a:spAutoFit/>
          </a:bodyPr>
          <a:lstStyle/>
          <a:p>
            <a:pPr algn="ctr"/>
            <a:r>
              <a:rPr lang="en-US" b="1">
                <a:solidFill>
                  <a:schemeClr val="tx1"/>
                </a:solidFill>
              </a:rPr>
              <a:t>Horizon 2</a:t>
            </a:r>
          </a:p>
        </p:txBody>
      </p:sp>
      <p:sp>
        <p:nvSpPr>
          <p:cNvPr id="20" name="TextBox 19">
            <a:extLst>
              <a:ext uri="{FF2B5EF4-FFF2-40B4-BE49-F238E27FC236}">
                <a16:creationId xmlns:a16="http://schemas.microsoft.com/office/drawing/2014/main" id="{9BC53ED5-48D0-A834-C48A-CAB5E59B026A}"/>
              </a:ext>
            </a:extLst>
          </p:cNvPr>
          <p:cNvSpPr txBox="1"/>
          <p:nvPr/>
        </p:nvSpPr>
        <p:spPr>
          <a:xfrm>
            <a:off x="7187623" y="2056699"/>
            <a:ext cx="1061883" cy="307777"/>
          </a:xfrm>
          <a:prstGeom prst="rect">
            <a:avLst/>
          </a:prstGeom>
          <a:noFill/>
        </p:spPr>
        <p:txBody>
          <a:bodyPr wrap="square" rtlCol="0">
            <a:spAutoFit/>
          </a:bodyPr>
          <a:lstStyle/>
          <a:p>
            <a:pPr algn="ctr"/>
            <a:r>
              <a:rPr lang="en-US" b="1">
                <a:solidFill>
                  <a:schemeClr val="accent2"/>
                </a:solidFill>
              </a:rPr>
              <a:t>Horizon 3</a:t>
            </a:r>
          </a:p>
        </p:txBody>
      </p:sp>
      <p:sp>
        <p:nvSpPr>
          <p:cNvPr id="21" name="TextBox 20">
            <a:extLst>
              <a:ext uri="{FF2B5EF4-FFF2-40B4-BE49-F238E27FC236}">
                <a16:creationId xmlns:a16="http://schemas.microsoft.com/office/drawing/2014/main" id="{85CC53B7-E7DB-F108-BDF5-B4BCE392D6E0}"/>
              </a:ext>
            </a:extLst>
          </p:cNvPr>
          <p:cNvSpPr txBox="1"/>
          <p:nvPr/>
        </p:nvSpPr>
        <p:spPr>
          <a:xfrm>
            <a:off x="3170300" y="4894587"/>
            <a:ext cx="2947164" cy="830997"/>
          </a:xfrm>
          <a:prstGeom prst="rect">
            <a:avLst/>
          </a:prstGeom>
          <a:noFill/>
        </p:spPr>
        <p:txBody>
          <a:bodyPr wrap="square" rtlCol="0">
            <a:spAutoFit/>
          </a:bodyPr>
          <a:lstStyle/>
          <a:p>
            <a:r>
              <a:rPr lang="en-US" sz="1200">
                <a:solidFill>
                  <a:schemeClr val="tx2">
                    <a:lumMod val="10000"/>
                  </a:schemeClr>
                </a:solidFill>
              </a:rPr>
              <a:t>Focus on core businesses that generate cash and profits. Improve performance to maximize remaining value. </a:t>
            </a:r>
            <a:br>
              <a:rPr lang="en-US" sz="1200">
                <a:solidFill>
                  <a:schemeClr val="tx2">
                    <a:lumMod val="10000"/>
                  </a:schemeClr>
                </a:solidFill>
              </a:rPr>
            </a:br>
            <a:r>
              <a:rPr lang="en-US" sz="1200">
                <a:solidFill>
                  <a:schemeClr val="tx2">
                    <a:lumMod val="10000"/>
                  </a:schemeClr>
                </a:solidFill>
              </a:rPr>
              <a:t>Typical timeframe: 1-3 years</a:t>
            </a:r>
          </a:p>
        </p:txBody>
      </p:sp>
      <p:sp>
        <p:nvSpPr>
          <p:cNvPr id="22" name="TextBox 21">
            <a:extLst>
              <a:ext uri="{FF2B5EF4-FFF2-40B4-BE49-F238E27FC236}">
                <a16:creationId xmlns:a16="http://schemas.microsoft.com/office/drawing/2014/main" id="{D6E8DC1A-B753-FE84-94BC-69363A0045DF}"/>
              </a:ext>
            </a:extLst>
          </p:cNvPr>
          <p:cNvSpPr txBox="1"/>
          <p:nvPr/>
        </p:nvSpPr>
        <p:spPr>
          <a:xfrm>
            <a:off x="5453558" y="3756016"/>
            <a:ext cx="2664878" cy="830997"/>
          </a:xfrm>
          <a:prstGeom prst="rect">
            <a:avLst/>
          </a:prstGeom>
          <a:noFill/>
        </p:spPr>
        <p:txBody>
          <a:bodyPr wrap="square" rtlCol="0">
            <a:spAutoFit/>
          </a:bodyPr>
          <a:lstStyle/>
          <a:p>
            <a:r>
              <a:rPr lang="en-US" sz="1200">
                <a:solidFill>
                  <a:schemeClr val="tx2">
                    <a:lumMod val="10000"/>
                  </a:schemeClr>
                </a:solidFill>
              </a:rPr>
              <a:t>Explore emerging opportunities that are likely to generate substantial profits but require investments. Typical timeframe: 2-5 years</a:t>
            </a:r>
          </a:p>
        </p:txBody>
      </p:sp>
      <p:sp>
        <p:nvSpPr>
          <p:cNvPr id="23" name="TextBox 22">
            <a:extLst>
              <a:ext uri="{FF2B5EF4-FFF2-40B4-BE49-F238E27FC236}">
                <a16:creationId xmlns:a16="http://schemas.microsoft.com/office/drawing/2014/main" id="{90B367E0-B8F9-2ABD-ABFF-C64D35F5C52F}"/>
              </a:ext>
            </a:extLst>
          </p:cNvPr>
          <p:cNvSpPr txBox="1"/>
          <p:nvPr/>
        </p:nvSpPr>
        <p:spPr>
          <a:xfrm>
            <a:off x="7843672" y="2517036"/>
            <a:ext cx="2519527" cy="830997"/>
          </a:xfrm>
          <a:prstGeom prst="rect">
            <a:avLst/>
          </a:prstGeom>
          <a:noFill/>
        </p:spPr>
        <p:txBody>
          <a:bodyPr wrap="square" rtlCol="0">
            <a:spAutoFit/>
          </a:bodyPr>
          <a:lstStyle/>
          <a:p>
            <a:r>
              <a:rPr lang="en-US" sz="1200">
                <a:solidFill>
                  <a:schemeClr val="tx2">
                    <a:lumMod val="10000"/>
                  </a:schemeClr>
                </a:solidFill>
              </a:rPr>
              <a:t>Explore wholly new opportunities that may in time reinvent your business.</a:t>
            </a:r>
          </a:p>
          <a:p>
            <a:r>
              <a:rPr lang="en-US" sz="1200">
                <a:solidFill>
                  <a:schemeClr val="tx2">
                    <a:lumMod val="10000"/>
                  </a:schemeClr>
                </a:solidFill>
              </a:rPr>
              <a:t>Typical timeframe: 5-10+ years</a:t>
            </a:r>
          </a:p>
        </p:txBody>
      </p:sp>
      <p:sp>
        <p:nvSpPr>
          <p:cNvPr id="3" name="Slide Number Placeholder 2">
            <a:extLst>
              <a:ext uri="{FF2B5EF4-FFF2-40B4-BE49-F238E27FC236}">
                <a16:creationId xmlns:a16="http://schemas.microsoft.com/office/drawing/2014/main" id="{058C6B90-47BB-0875-F9D7-6739238E8275}"/>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262</a:t>
            </a:fld>
            <a:endParaRPr lang="en-GB"/>
          </a:p>
        </p:txBody>
      </p:sp>
    </p:spTree>
    <p:extLst>
      <p:ext uri="{BB962C8B-B14F-4D97-AF65-F5344CB8AC3E}">
        <p14:creationId xmlns:p14="http://schemas.microsoft.com/office/powerpoint/2010/main" val="160201798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a:extLst>
              <a:ext uri="{FF2B5EF4-FFF2-40B4-BE49-F238E27FC236}">
                <a16:creationId xmlns:a16="http://schemas.microsoft.com/office/drawing/2014/main" id="{A3099207-613E-0028-F2FC-DAE61E6C7E80}"/>
              </a:ext>
            </a:extLst>
          </p:cNvPr>
          <p:cNvCxnSpPr>
            <a:endCxn id="4" idx="1"/>
          </p:cNvCxnSpPr>
          <p:nvPr/>
        </p:nvCxnSpPr>
        <p:spPr>
          <a:xfrm>
            <a:off x="868680" y="2028497"/>
            <a:ext cx="615030" cy="404382"/>
          </a:xfrm>
          <a:prstGeom prst="bentConnector3">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64DEED7B-A515-7F88-0081-33E65127E7CE}"/>
              </a:ext>
            </a:extLst>
          </p:cNvPr>
          <p:cNvCxnSpPr/>
          <p:nvPr/>
        </p:nvCxnSpPr>
        <p:spPr>
          <a:xfrm>
            <a:off x="1742790" y="2706148"/>
            <a:ext cx="615030" cy="404382"/>
          </a:xfrm>
          <a:prstGeom prst="bentConnector3">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9EECDEA7-1E61-ADAD-4294-3D1CE148CE16}"/>
              </a:ext>
            </a:extLst>
          </p:cNvPr>
          <p:cNvCxnSpPr/>
          <p:nvPr/>
        </p:nvCxnSpPr>
        <p:spPr>
          <a:xfrm>
            <a:off x="3475100" y="4061450"/>
            <a:ext cx="615030" cy="404382"/>
          </a:xfrm>
          <a:prstGeom prst="bentConnector3">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C1443A39-1FE5-A248-0BFD-997C128F83DC}"/>
              </a:ext>
            </a:extLst>
          </p:cNvPr>
          <p:cNvCxnSpPr/>
          <p:nvPr/>
        </p:nvCxnSpPr>
        <p:spPr>
          <a:xfrm>
            <a:off x="4365120" y="4739101"/>
            <a:ext cx="615030" cy="404382"/>
          </a:xfrm>
          <a:prstGeom prst="bentConnector3">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561E7E49-368F-953A-7E3D-B137BE27B5CB}"/>
              </a:ext>
            </a:extLst>
          </p:cNvPr>
          <p:cNvCxnSpPr/>
          <p:nvPr/>
        </p:nvCxnSpPr>
        <p:spPr>
          <a:xfrm>
            <a:off x="5239232" y="5416752"/>
            <a:ext cx="615030" cy="404382"/>
          </a:xfrm>
          <a:prstGeom prst="bentConnector3">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315CD543-D24A-EC91-C48F-1D3A70446FA9}"/>
              </a:ext>
            </a:extLst>
          </p:cNvPr>
          <p:cNvCxnSpPr/>
          <p:nvPr/>
        </p:nvCxnSpPr>
        <p:spPr>
          <a:xfrm>
            <a:off x="2616900" y="3383799"/>
            <a:ext cx="615030" cy="404382"/>
          </a:xfrm>
          <a:prstGeom prst="bentConnector3">
            <a:avLst/>
          </a:prstGeom>
          <a:ln w="15875">
            <a:prstDash val="dash"/>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a:xfrm>
            <a:off x="467806" y="365126"/>
            <a:ext cx="11173331" cy="811212"/>
          </a:xfrm>
        </p:spPr>
        <p:txBody>
          <a:bodyPr/>
          <a:lstStyle/>
          <a:p>
            <a:r>
              <a:rPr lang="en-GB"/>
              <a:t>McKinsey’s Seven Degrees of Freedom for Growth</a:t>
            </a:r>
            <a:endParaRPr lang="en-DK"/>
          </a:p>
        </p:txBody>
      </p:sp>
      <p:sp>
        <p:nvSpPr>
          <p:cNvPr id="3" name="Rectangle 2">
            <a:extLst>
              <a:ext uri="{FF2B5EF4-FFF2-40B4-BE49-F238E27FC236}">
                <a16:creationId xmlns:a16="http://schemas.microsoft.com/office/drawing/2014/main" id="{81D24545-DA33-A3CC-F9CA-05AD6B643292}"/>
              </a:ext>
            </a:extLst>
          </p:cNvPr>
          <p:cNvSpPr/>
          <p:nvPr/>
        </p:nvSpPr>
        <p:spPr>
          <a:xfrm>
            <a:off x="609600" y="1481959"/>
            <a:ext cx="5486400" cy="546538"/>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10000"/>
                  </a:schemeClr>
                </a:solidFill>
              </a:rPr>
              <a:t>Selling existing products to existing customers</a:t>
            </a:r>
          </a:p>
        </p:txBody>
      </p:sp>
      <p:sp>
        <p:nvSpPr>
          <p:cNvPr id="4" name="Rectangle 3">
            <a:extLst>
              <a:ext uri="{FF2B5EF4-FFF2-40B4-BE49-F238E27FC236}">
                <a16:creationId xmlns:a16="http://schemas.microsoft.com/office/drawing/2014/main" id="{BB39C5DB-9FF6-2CE2-043E-AD9005EAD838}"/>
              </a:ext>
            </a:extLst>
          </p:cNvPr>
          <p:cNvSpPr/>
          <p:nvPr/>
        </p:nvSpPr>
        <p:spPr>
          <a:xfrm>
            <a:off x="1483710" y="2159610"/>
            <a:ext cx="5486400" cy="546538"/>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10000"/>
                  </a:schemeClr>
                </a:solidFill>
              </a:rPr>
              <a:t>Acquiring new customers in existing markets</a:t>
            </a:r>
          </a:p>
        </p:txBody>
      </p:sp>
      <p:sp>
        <p:nvSpPr>
          <p:cNvPr id="5" name="Rectangle 4">
            <a:extLst>
              <a:ext uri="{FF2B5EF4-FFF2-40B4-BE49-F238E27FC236}">
                <a16:creationId xmlns:a16="http://schemas.microsoft.com/office/drawing/2014/main" id="{F1C57F21-6E71-B574-AFD0-9EAC24D36F6A}"/>
              </a:ext>
            </a:extLst>
          </p:cNvPr>
          <p:cNvSpPr/>
          <p:nvPr/>
        </p:nvSpPr>
        <p:spPr>
          <a:xfrm>
            <a:off x="2357820" y="2837261"/>
            <a:ext cx="5486400" cy="546538"/>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10000"/>
                  </a:schemeClr>
                </a:solidFill>
              </a:rPr>
              <a:t>Creating new products and services</a:t>
            </a:r>
          </a:p>
        </p:txBody>
      </p:sp>
      <p:sp>
        <p:nvSpPr>
          <p:cNvPr id="6" name="Rectangle 5">
            <a:extLst>
              <a:ext uri="{FF2B5EF4-FFF2-40B4-BE49-F238E27FC236}">
                <a16:creationId xmlns:a16="http://schemas.microsoft.com/office/drawing/2014/main" id="{15CBF775-216D-3E6B-57C6-1BD0A413DBCB}"/>
              </a:ext>
            </a:extLst>
          </p:cNvPr>
          <p:cNvSpPr/>
          <p:nvPr/>
        </p:nvSpPr>
        <p:spPr>
          <a:xfrm>
            <a:off x="3231930" y="3514912"/>
            <a:ext cx="5486400" cy="546538"/>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10000"/>
                  </a:schemeClr>
                </a:solidFill>
              </a:rPr>
              <a:t>Developing new value-delivery approaches</a:t>
            </a:r>
          </a:p>
        </p:txBody>
      </p:sp>
      <p:sp>
        <p:nvSpPr>
          <p:cNvPr id="7" name="Rectangle 6">
            <a:extLst>
              <a:ext uri="{FF2B5EF4-FFF2-40B4-BE49-F238E27FC236}">
                <a16:creationId xmlns:a16="http://schemas.microsoft.com/office/drawing/2014/main" id="{A8D8611A-E419-2E70-E313-0D51080F40AA}"/>
              </a:ext>
            </a:extLst>
          </p:cNvPr>
          <p:cNvSpPr/>
          <p:nvPr/>
        </p:nvSpPr>
        <p:spPr>
          <a:xfrm>
            <a:off x="4106040" y="4192563"/>
            <a:ext cx="5486400" cy="546538"/>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10000"/>
                  </a:schemeClr>
                </a:solidFill>
              </a:rPr>
              <a:t>Geographical expansion</a:t>
            </a:r>
          </a:p>
        </p:txBody>
      </p:sp>
      <p:sp>
        <p:nvSpPr>
          <p:cNvPr id="8" name="Rectangle 7">
            <a:extLst>
              <a:ext uri="{FF2B5EF4-FFF2-40B4-BE49-F238E27FC236}">
                <a16:creationId xmlns:a16="http://schemas.microsoft.com/office/drawing/2014/main" id="{F276691C-BB3E-EDE0-44FE-2A6C53C148E8}"/>
              </a:ext>
            </a:extLst>
          </p:cNvPr>
          <p:cNvSpPr/>
          <p:nvPr/>
        </p:nvSpPr>
        <p:spPr>
          <a:xfrm>
            <a:off x="4980150" y="4870214"/>
            <a:ext cx="5486400" cy="546538"/>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10000"/>
                  </a:schemeClr>
                </a:solidFill>
              </a:rPr>
              <a:t>Creating a new industry structure</a:t>
            </a:r>
          </a:p>
        </p:txBody>
      </p:sp>
      <p:sp>
        <p:nvSpPr>
          <p:cNvPr id="9" name="Rectangle 8">
            <a:extLst>
              <a:ext uri="{FF2B5EF4-FFF2-40B4-BE49-F238E27FC236}">
                <a16:creationId xmlns:a16="http://schemas.microsoft.com/office/drawing/2014/main" id="{ABEDC040-AE81-1468-17FB-85944FB453FA}"/>
              </a:ext>
            </a:extLst>
          </p:cNvPr>
          <p:cNvSpPr/>
          <p:nvPr/>
        </p:nvSpPr>
        <p:spPr>
          <a:xfrm>
            <a:off x="5854262" y="5547864"/>
            <a:ext cx="5486400" cy="546538"/>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10000"/>
                  </a:schemeClr>
                </a:solidFill>
              </a:rPr>
              <a:t>Opening new competitive arenas</a:t>
            </a:r>
          </a:p>
        </p:txBody>
      </p:sp>
      <p:sp>
        <p:nvSpPr>
          <p:cNvPr id="18" name="Oval 17">
            <a:extLst>
              <a:ext uri="{FF2B5EF4-FFF2-40B4-BE49-F238E27FC236}">
                <a16:creationId xmlns:a16="http://schemas.microsoft.com/office/drawing/2014/main" id="{1847223A-17A7-B096-D1E0-4DA42CCC0E81}"/>
              </a:ext>
            </a:extLst>
          </p:cNvPr>
          <p:cNvSpPr/>
          <p:nvPr/>
        </p:nvSpPr>
        <p:spPr>
          <a:xfrm>
            <a:off x="668243" y="1572348"/>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t>1</a:t>
            </a:r>
          </a:p>
        </p:txBody>
      </p:sp>
      <p:sp>
        <p:nvSpPr>
          <p:cNvPr id="19" name="Oval 18">
            <a:extLst>
              <a:ext uri="{FF2B5EF4-FFF2-40B4-BE49-F238E27FC236}">
                <a16:creationId xmlns:a16="http://schemas.microsoft.com/office/drawing/2014/main" id="{D9FA479B-15F7-3AFA-AC90-18A7C0085383}"/>
              </a:ext>
            </a:extLst>
          </p:cNvPr>
          <p:cNvSpPr/>
          <p:nvPr/>
        </p:nvSpPr>
        <p:spPr>
          <a:xfrm>
            <a:off x="1542389" y="2249999"/>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t>2</a:t>
            </a:r>
          </a:p>
        </p:txBody>
      </p:sp>
      <p:sp>
        <p:nvSpPr>
          <p:cNvPr id="20" name="Oval 19">
            <a:extLst>
              <a:ext uri="{FF2B5EF4-FFF2-40B4-BE49-F238E27FC236}">
                <a16:creationId xmlns:a16="http://schemas.microsoft.com/office/drawing/2014/main" id="{B3AB24E4-F62A-BE5A-FAD3-C81DB1441CA4}"/>
              </a:ext>
            </a:extLst>
          </p:cNvPr>
          <p:cNvSpPr/>
          <p:nvPr/>
        </p:nvSpPr>
        <p:spPr>
          <a:xfrm>
            <a:off x="2416535" y="2927650"/>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t>3</a:t>
            </a:r>
          </a:p>
        </p:txBody>
      </p:sp>
      <p:sp>
        <p:nvSpPr>
          <p:cNvPr id="21" name="Oval 20">
            <a:extLst>
              <a:ext uri="{FF2B5EF4-FFF2-40B4-BE49-F238E27FC236}">
                <a16:creationId xmlns:a16="http://schemas.microsoft.com/office/drawing/2014/main" id="{E00EA488-7D3D-B97D-9866-5E69CCFA8239}"/>
              </a:ext>
            </a:extLst>
          </p:cNvPr>
          <p:cNvSpPr/>
          <p:nvPr/>
        </p:nvSpPr>
        <p:spPr>
          <a:xfrm>
            <a:off x="3290681" y="3605301"/>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t>4</a:t>
            </a:r>
          </a:p>
        </p:txBody>
      </p:sp>
      <p:sp>
        <p:nvSpPr>
          <p:cNvPr id="22" name="Oval 21">
            <a:extLst>
              <a:ext uri="{FF2B5EF4-FFF2-40B4-BE49-F238E27FC236}">
                <a16:creationId xmlns:a16="http://schemas.microsoft.com/office/drawing/2014/main" id="{3806B6AA-551F-0F53-5E4A-94D1D3BD7D0D}"/>
              </a:ext>
            </a:extLst>
          </p:cNvPr>
          <p:cNvSpPr/>
          <p:nvPr/>
        </p:nvSpPr>
        <p:spPr>
          <a:xfrm>
            <a:off x="4164827" y="4282952"/>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t>5</a:t>
            </a:r>
          </a:p>
        </p:txBody>
      </p:sp>
      <p:sp>
        <p:nvSpPr>
          <p:cNvPr id="23" name="Oval 22">
            <a:extLst>
              <a:ext uri="{FF2B5EF4-FFF2-40B4-BE49-F238E27FC236}">
                <a16:creationId xmlns:a16="http://schemas.microsoft.com/office/drawing/2014/main" id="{09E1B1A8-195D-C07C-BBB0-9D1D5A85F333}"/>
              </a:ext>
            </a:extLst>
          </p:cNvPr>
          <p:cNvSpPr/>
          <p:nvPr/>
        </p:nvSpPr>
        <p:spPr>
          <a:xfrm>
            <a:off x="5038973" y="4960603"/>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t>6</a:t>
            </a:r>
          </a:p>
        </p:txBody>
      </p:sp>
      <p:sp>
        <p:nvSpPr>
          <p:cNvPr id="24" name="Oval 23">
            <a:extLst>
              <a:ext uri="{FF2B5EF4-FFF2-40B4-BE49-F238E27FC236}">
                <a16:creationId xmlns:a16="http://schemas.microsoft.com/office/drawing/2014/main" id="{BE31A006-9ADF-4284-A08B-AC7427EC16DA}"/>
              </a:ext>
            </a:extLst>
          </p:cNvPr>
          <p:cNvSpPr/>
          <p:nvPr/>
        </p:nvSpPr>
        <p:spPr>
          <a:xfrm>
            <a:off x="5913120" y="5638253"/>
            <a:ext cx="365760" cy="3657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t>7</a:t>
            </a:r>
          </a:p>
        </p:txBody>
      </p:sp>
      <p:sp>
        <p:nvSpPr>
          <p:cNvPr id="10" name="Slide Number Placeholder 2">
            <a:extLst>
              <a:ext uri="{FF2B5EF4-FFF2-40B4-BE49-F238E27FC236}">
                <a16:creationId xmlns:a16="http://schemas.microsoft.com/office/drawing/2014/main" id="{483E5B55-B393-324F-CE44-BFA2706A1F82}"/>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263</a:t>
            </a:fld>
            <a:endParaRPr lang="en-GB"/>
          </a:p>
        </p:txBody>
      </p:sp>
    </p:spTree>
    <p:extLst>
      <p:ext uri="{BB962C8B-B14F-4D97-AF65-F5344CB8AC3E}">
        <p14:creationId xmlns:p14="http://schemas.microsoft.com/office/powerpoint/2010/main" val="225613394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3D970802-18D1-3A49-B20D-E16035532DB5}"/>
              </a:ext>
            </a:extLst>
          </p:cNvPr>
          <p:cNvSpPr/>
          <p:nvPr/>
        </p:nvSpPr>
        <p:spPr>
          <a:xfrm>
            <a:off x="1706880" y="2792659"/>
            <a:ext cx="6567042" cy="2079204"/>
          </a:xfrm>
          <a:prstGeom prst="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980000" rtlCol="0" anchor="t"/>
          <a:lstStyle/>
          <a:p>
            <a:pPr algn="ctr"/>
            <a:r>
              <a:rPr lang="en-US">
                <a:solidFill>
                  <a:schemeClr val="tx1"/>
                </a:solidFill>
              </a:rPr>
              <a:t>Core and </a:t>
            </a:r>
            <a:br>
              <a:rPr lang="en-US">
                <a:solidFill>
                  <a:schemeClr val="tx1"/>
                </a:solidFill>
              </a:rPr>
            </a:br>
            <a:r>
              <a:rPr lang="en-US">
                <a:solidFill>
                  <a:schemeClr val="tx1"/>
                </a:solidFill>
              </a:rPr>
              <a:t>adjacent growth</a:t>
            </a:r>
          </a:p>
        </p:txBody>
      </p:sp>
      <p:sp>
        <p:nvSpPr>
          <p:cNvPr id="2" name="Title 1">
            <a:extLst>
              <a:ext uri="{FF2B5EF4-FFF2-40B4-BE49-F238E27FC236}">
                <a16:creationId xmlns:a16="http://schemas.microsoft.com/office/drawing/2014/main" id="{08BDACEB-171A-4542-8611-9F0E6ED90867}"/>
              </a:ext>
            </a:extLst>
          </p:cNvPr>
          <p:cNvSpPr>
            <a:spLocks noGrp="1"/>
          </p:cNvSpPr>
          <p:nvPr>
            <p:ph type="title"/>
          </p:nvPr>
        </p:nvSpPr>
        <p:spPr>
          <a:xfrm>
            <a:off x="467806" y="365126"/>
            <a:ext cx="11173331" cy="811212"/>
          </a:xfrm>
        </p:spPr>
        <p:txBody>
          <a:bodyPr/>
          <a:lstStyle/>
          <a:p>
            <a:r>
              <a:rPr lang="en-US"/>
              <a:t>BCG Growth/Transformation framework: Three levers for growth</a:t>
            </a:r>
          </a:p>
        </p:txBody>
      </p:sp>
      <p:sp>
        <p:nvSpPr>
          <p:cNvPr id="3" name="Slide Number Placeholder 2">
            <a:extLst>
              <a:ext uri="{FF2B5EF4-FFF2-40B4-BE49-F238E27FC236}">
                <a16:creationId xmlns:a16="http://schemas.microsoft.com/office/drawing/2014/main" id="{59642EBB-F062-B44D-83C3-735CE09D1A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264</a:t>
            </a:fld>
            <a:endParaRPr lang="en-GB"/>
          </a:p>
        </p:txBody>
      </p:sp>
      <p:sp>
        <p:nvSpPr>
          <p:cNvPr id="33" name="TextBox 32">
            <a:extLst>
              <a:ext uri="{FF2B5EF4-FFF2-40B4-BE49-F238E27FC236}">
                <a16:creationId xmlns:a16="http://schemas.microsoft.com/office/drawing/2014/main" id="{CF35D992-2CD2-774D-B5B5-AB06864DA435}"/>
              </a:ext>
            </a:extLst>
          </p:cNvPr>
          <p:cNvSpPr txBox="1"/>
          <p:nvPr/>
        </p:nvSpPr>
        <p:spPr>
          <a:xfrm>
            <a:off x="467806" y="2832442"/>
            <a:ext cx="1263458" cy="523220"/>
          </a:xfrm>
          <a:prstGeom prst="rect">
            <a:avLst/>
          </a:prstGeom>
          <a:noFill/>
        </p:spPr>
        <p:txBody>
          <a:bodyPr wrap="square" rtlCol="0">
            <a:spAutoFit/>
          </a:bodyPr>
          <a:lstStyle/>
          <a:p>
            <a:r>
              <a:rPr lang="en-US"/>
              <a:t>Improve </a:t>
            </a:r>
            <a:br>
              <a:rPr lang="en-US"/>
            </a:br>
            <a:r>
              <a:rPr lang="en-US"/>
              <a:t>execution</a:t>
            </a:r>
          </a:p>
        </p:txBody>
      </p:sp>
      <p:sp>
        <p:nvSpPr>
          <p:cNvPr id="34" name="TextBox 33">
            <a:extLst>
              <a:ext uri="{FF2B5EF4-FFF2-40B4-BE49-F238E27FC236}">
                <a16:creationId xmlns:a16="http://schemas.microsoft.com/office/drawing/2014/main" id="{37632A47-71D6-1B4F-9F7C-7664AC4817EF}"/>
              </a:ext>
            </a:extLst>
          </p:cNvPr>
          <p:cNvSpPr txBox="1"/>
          <p:nvPr/>
        </p:nvSpPr>
        <p:spPr>
          <a:xfrm>
            <a:off x="467806" y="3570651"/>
            <a:ext cx="1263458" cy="523220"/>
          </a:xfrm>
          <a:prstGeom prst="rect">
            <a:avLst/>
          </a:prstGeom>
          <a:noFill/>
        </p:spPr>
        <p:txBody>
          <a:bodyPr wrap="square" rtlCol="0">
            <a:spAutoFit/>
          </a:bodyPr>
          <a:lstStyle/>
          <a:p>
            <a:r>
              <a:rPr lang="en-US"/>
              <a:t>Enhance </a:t>
            </a:r>
            <a:br>
              <a:rPr lang="en-US"/>
            </a:br>
            <a:r>
              <a:rPr lang="en-US"/>
              <a:t>offering</a:t>
            </a:r>
          </a:p>
        </p:txBody>
      </p:sp>
      <p:sp>
        <p:nvSpPr>
          <p:cNvPr id="35" name="TextBox 34">
            <a:extLst>
              <a:ext uri="{FF2B5EF4-FFF2-40B4-BE49-F238E27FC236}">
                <a16:creationId xmlns:a16="http://schemas.microsoft.com/office/drawing/2014/main" id="{1A03F3BF-3734-4547-8EA7-F99A214D7508}"/>
              </a:ext>
            </a:extLst>
          </p:cNvPr>
          <p:cNvSpPr txBox="1"/>
          <p:nvPr/>
        </p:nvSpPr>
        <p:spPr>
          <a:xfrm>
            <a:off x="467806" y="4308860"/>
            <a:ext cx="1263458" cy="523220"/>
          </a:xfrm>
          <a:prstGeom prst="rect">
            <a:avLst/>
          </a:prstGeom>
          <a:noFill/>
        </p:spPr>
        <p:txBody>
          <a:bodyPr wrap="square" rtlCol="0">
            <a:spAutoFit/>
          </a:bodyPr>
          <a:lstStyle/>
          <a:p>
            <a:r>
              <a:rPr lang="en-US"/>
              <a:t>Acquire/</a:t>
            </a:r>
            <a:br>
              <a:rPr lang="en-US"/>
            </a:br>
            <a:r>
              <a:rPr lang="en-US"/>
              <a:t>partner</a:t>
            </a:r>
          </a:p>
        </p:txBody>
      </p:sp>
      <p:sp>
        <p:nvSpPr>
          <p:cNvPr id="36" name="TextBox 35">
            <a:extLst>
              <a:ext uri="{FF2B5EF4-FFF2-40B4-BE49-F238E27FC236}">
                <a16:creationId xmlns:a16="http://schemas.microsoft.com/office/drawing/2014/main" id="{DD0062B2-D862-1240-BAE4-A37B96B3FBDB}"/>
              </a:ext>
            </a:extLst>
          </p:cNvPr>
          <p:cNvSpPr txBox="1"/>
          <p:nvPr/>
        </p:nvSpPr>
        <p:spPr>
          <a:xfrm>
            <a:off x="467806" y="5047069"/>
            <a:ext cx="1263458" cy="523220"/>
          </a:xfrm>
          <a:prstGeom prst="rect">
            <a:avLst/>
          </a:prstGeom>
          <a:noFill/>
        </p:spPr>
        <p:txBody>
          <a:bodyPr wrap="square" rtlCol="0">
            <a:spAutoFit/>
          </a:bodyPr>
          <a:lstStyle/>
          <a:p>
            <a:r>
              <a:rPr lang="en-US"/>
              <a:t>Reposition </a:t>
            </a:r>
            <a:br>
              <a:rPr lang="en-US"/>
            </a:br>
            <a:r>
              <a:rPr lang="en-US"/>
              <a:t>business</a:t>
            </a:r>
          </a:p>
        </p:txBody>
      </p:sp>
      <p:sp>
        <p:nvSpPr>
          <p:cNvPr id="37" name="Pentagon 36">
            <a:extLst>
              <a:ext uri="{FF2B5EF4-FFF2-40B4-BE49-F238E27FC236}">
                <a16:creationId xmlns:a16="http://schemas.microsoft.com/office/drawing/2014/main" id="{B6FA97FC-B39D-2349-869E-D9F9960CD1A3}"/>
              </a:ext>
            </a:extLst>
          </p:cNvPr>
          <p:cNvSpPr/>
          <p:nvPr/>
        </p:nvSpPr>
        <p:spPr>
          <a:xfrm>
            <a:off x="1792224" y="2194560"/>
            <a:ext cx="3342831" cy="422893"/>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Maximize the core</a:t>
            </a:r>
          </a:p>
        </p:txBody>
      </p:sp>
      <p:sp>
        <p:nvSpPr>
          <p:cNvPr id="38" name="Chevron 37">
            <a:extLst>
              <a:ext uri="{FF2B5EF4-FFF2-40B4-BE49-F238E27FC236}">
                <a16:creationId xmlns:a16="http://schemas.microsoft.com/office/drawing/2014/main" id="{EF35612B-E6C1-E243-AC95-3DEC385427AC}"/>
              </a:ext>
            </a:extLst>
          </p:cNvPr>
          <p:cNvSpPr/>
          <p:nvPr/>
        </p:nvSpPr>
        <p:spPr>
          <a:xfrm>
            <a:off x="5045265" y="2194560"/>
            <a:ext cx="3342831" cy="4248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Expand into adjacencies</a:t>
            </a:r>
          </a:p>
        </p:txBody>
      </p:sp>
      <p:sp>
        <p:nvSpPr>
          <p:cNvPr id="39" name="Chevron 38">
            <a:extLst>
              <a:ext uri="{FF2B5EF4-FFF2-40B4-BE49-F238E27FC236}">
                <a16:creationId xmlns:a16="http://schemas.microsoft.com/office/drawing/2014/main" id="{ED24981F-6D12-8D45-ACE4-EFFA7B00F6DE}"/>
              </a:ext>
            </a:extLst>
          </p:cNvPr>
          <p:cNvSpPr/>
          <p:nvPr/>
        </p:nvSpPr>
        <p:spPr>
          <a:xfrm>
            <a:off x="8298306" y="2192653"/>
            <a:ext cx="3342831" cy="4248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Explore new frontiers (disruption)</a:t>
            </a:r>
          </a:p>
        </p:txBody>
      </p:sp>
      <p:sp>
        <p:nvSpPr>
          <p:cNvPr id="40" name="Google Shape;195;p2">
            <a:extLst>
              <a:ext uri="{FF2B5EF4-FFF2-40B4-BE49-F238E27FC236}">
                <a16:creationId xmlns:a16="http://schemas.microsoft.com/office/drawing/2014/main" id="{A9E90611-6310-304C-BC0F-76442590C3B8}"/>
              </a:ext>
            </a:extLst>
          </p:cNvPr>
          <p:cNvSpPr>
            <a:spLocks noChangeAspect="1"/>
          </p:cNvSpPr>
          <p:nvPr/>
        </p:nvSpPr>
        <p:spPr>
          <a:xfrm>
            <a:off x="3283639" y="1706887"/>
            <a:ext cx="360000" cy="360000"/>
          </a:xfrm>
          <a:prstGeom prst="ellipse">
            <a:avLst/>
          </a:prstGeom>
          <a:solidFill>
            <a:schemeClr val="accent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b="0" i="0" u="none" strike="noStrike" cap="none">
                <a:solidFill>
                  <a:schemeClr val="lt1"/>
                </a:solidFill>
                <a:latin typeface="Arial"/>
                <a:ea typeface="Arial"/>
                <a:cs typeface="Arial"/>
                <a:sym typeface="Arial"/>
              </a:rPr>
              <a:t>1</a:t>
            </a:r>
            <a:endParaRPr/>
          </a:p>
        </p:txBody>
      </p:sp>
      <p:sp>
        <p:nvSpPr>
          <p:cNvPr id="41" name="Google Shape;196;p2">
            <a:extLst>
              <a:ext uri="{FF2B5EF4-FFF2-40B4-BE49-F238E27FC236}">
                <a16:creationId xmlns:a16="http://schemas.microsoft.com/office/drawing/2014/main" id="{4E25AE58-6B7E-EC41-97C3-DD3B48D4597B}"/>
              </a:ext>
            </a:extLst>
          </p:cNvPr>
          <p:cNvSpPr>
            <a:spLocks noChangeAspect="1"/>
          </p:cNvSpPr>
          <p:nvPr/>
        </p:nvSpPr>
        <p:spPr>
          <a:xfrm>
            <a:off x="6536680" y="1706887"/>
            <a:ext cx="360000" cy="360000"/>
          </a:xfrm>
          <a:prstGeom prst="ellipse">
            <a:avLst/>
          </a:prstGeom>
          <a:solidFill>
            <a:schemeClr val="accent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b="0" i="0" u="none" strike="noStrike" cap="none">
                <a:solidFill>
                  <a:schemeClr val="lt1"/>
                </a:solidFill>
                <a:latin typeface="Arial"/>
                <a:ea typeface="Arial"/>
                <a:cs typeface="Arial"/>
                <a:sym typeface="Arial"/>
              </a:rPr>
              <a:t>2</a:t>
            </a:r>
            <a:endParaRPr/>
          </a:p>
        </p:txBody>
      </p:sp>
      <p:sp>
        <p:nvSpPr>
          <p:cNvPr id="42" name="Google Shape;197;p2">
            <a:extLst>
              <a:ext uri="{FF2B5EF4-FFF2-40B4-BE49-F238E27FC236}">
                <a16:creationId xmlns:a16="http://schemas.microsoft.com/office/drawing/2014/main" id="{1E593186-2653-2845-B4D7-91136FEFB718}"/>
              </a:ext>
            </a:extLst>
          </p:cNvPr>
          <p:cNvSpPr>
            <a:spLocks noChangeAspect="1"/>
          </p:cNvSpPr>
          <p:nvPr/>
        </p:nvSpPr>
        <p:spPr>
          <a:xfrm>
            <a:off x="9789721" y="1706887"/>
            <a:ext cx="360000" cy="36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b="0" i="0" u="none" strike="noStrike" cap="none">
                <a:solidFill>
                  <a:schemeClr val="lt1"/>
                </a:solidFill>
                <a:latin typeface="Arial"/>
                <a:ea typeface="Arial"/>
                <a:cs typeface="Arial"/>
                <a:sym typeface="Arial"/>
              </a:rPr>
              <a:t>3</a:t>
            </a:r>
            <a:endParaRPr/>
          </a:p>
        </p:txBody>
      </p:sp>
      <p:sp>
        <p:nvSpPr>
          <p:cNvPr id="43" name="Rectangle 42">
            <a:extLst>
              <a:ext uri="{FF2B5EF4-FFF2-40B4-BE49-F238E27FC236}">
                <a16:creationId xmlns:a16="http://schemas.microsoft.com/office/drawing/2014/main" id="{914888EA-0F26-4E41-A84A-6D65C3DD6171}"/>
              </a:ext>
            </a:extLst>
          </p:cNvPr>
          <p:cNvSpPr/>
          <p:nvPr/>
        </p:nvSpPr>
        <p:spPr>
          <a:xfrm>
            <a:off x="560832" y="5785276"/>
            <a:ext cx="11080305" cy="42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Organizational growth enablers</a:t>
            </a:r>
          </a:p>
        </p:txBody>
      </p:sp>
      <p:sp>
        <p:nvSpPr>
          <p:cNvPr id="44" name="Rectangle 43">
            <a:extLst>
              <a:ext uri="{FF2B5EF4-FFF2-40B4-BE49-F238E27FC236}">
                <a16:creationId xmlns:a16="http://schemas.microsoft.com/office/drawing/2014/main" id="{916D136D-9407-B740-9B45-8BDA836BA7DD}"/>
              </a:ext>
            </a:extLst>
          </p:cNvPr>
          <p:cNvSpPr/>
          <p:nvPr/>
        </p:nvSpPr>
        <p:spPr>
          <a:xfrm>
            <a:off x="1792224" y="5096279"/>
            <a:ext cx="9848913" cy="42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Business model innovation</a:t>
            </a:r>
          </a:p>
        </p:txBody>
      </p:sp>
      <p:sp>
        <p:nvSpPr>
          <p:cNvPr id="45" name="Rectangle 44">
            <a:extLst>
              <a:ext uri="{FF2B5EF4-FFF2-40B4-BE49-F238E27FC236}">
                <a16:creationId xmlns:a16="http://schemas.microsoft.com/office/drawing/2014/main" id="{058C812B-DB8C-C741-8745-CBF29A62574C}"/>
              </a:ext>
            </a:extLst>
          </p:cNvPr>
          <p:cNvSpPr/>
          <p:nvPr/>
        </p:nvSpPr>
        <p:spPr>
          <a:xfrm>
            <a:off x="1792224" y="4358070"/>
            <a:ext cx="9848913" cy="42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M&amp;A search and screen</a:t>
            </a:r>
          </a:p>
        </p:txBody>
      </p:sp>
      <p:sp>
        <p:nvSpPr>
          <p:cNvPr id="46" name="Rectangle 45">
            <a:extLst>
              <a:ext uri="{FF2B5EF4-FFF2-40B4-BE49-F238E27FC236}">
                <a16:creationId xmlns:a16="http://schemas.microsoft.com/office/drawing/2014/main" id="{5B93864B-8E1A-4C44-BF2C-4ACCF14BC520}"/>
              </a:ext>
            </a:extLst>
          </p:cNvPr>
          <p:cNvSpPr/>
          <p:nvPr/>
        </p:nvSpPr>
        <p:spPr>
          <a:xfrm>
            <a:off x="1792224" y="3619861"/>
            <a:ext cx="9848913" cy="42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Innovation</a:t>
            </a:r>
          </a:p>
        </p:txBody>
      </p:sp>
      <p:sp>
        <p:nvSpPr>
          <p:cNvPr id="47" name="Rectangle 46">
            <a:extLst>
              <a:ext uri="{FF2B5EF4-FFF2-40B4-BE49-F238E27FC236}">
                <a16:creationId xmlns:a16="http://schemas.microsoft.com/office/drawing/2014/main" id="{2C4491A5-6BD8-244C-BDA2-2BCDD7EE773A}"/>
              </a:ext>
            </a:extLst>
          </p:cNvPr>
          <p:cNvSpPr/>
          <p:nvPr/>
        </p:nvSpPr>
        <p:spPr>
          <a:xfrm>
            <a:off x="1792224" y="2881652"/>
            <a:ext cx="3253042" cy="42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Commercial quick wins</a:t>
            </a:r>
          </a:p>
        </p:txBody>
      </p:sp>
      <p:sp>
        <p:nvSpPr>
          <p:cNvPr id="48" name="Rectangle 47">
            <a:extLst>
              <a:ext uri="{FF2B5EF4-FFF2-40B4-BE49-F238E27FC236}">
                <a16:creationId xmlns:a16="http://schemas.microsoft.com/office/drawing/2014/main" id="{D4C34758-785B-6249-9F6A-B40D161B0C7E}"/>
              </a:ext>
            </a:extLst>
          </p:cNvPr>
          <p:cNvSpPr/>
          <p:nvPr/>
        </p:nvSpPr>
        <p:spPr>
          <a:xfrm>
            <a:off x="6896680" y="2881652"/>
            <a:ext cx="1266200" cy="1901218"/>
          </a:xfrm>
          <a:prstGeom prst="rect">
            <a:avLst/>
          </a:prstGeom>
          <a:solidFill>
            <a:schemeClr val="bg1"/>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rPr>
              <a:t>Emerging markets</a:t>
            </a:r>
          </a:p>
        </p:txBody>
      </p:sp>
    </p:spTree>
    <p:extLst>
      <p:ext uri="{BB962C8B-B14F-4D97-AF65-F5344CB8AC3E}">
        <p14:creationId xmlns:p14="http://schemas.microsoft.com/office/powerpoint/2010/main" val="263436803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DACEB-171A-4542-8611-9F0E6ED90867}"/>
              </a:ext>
            </a:extLst>
          </p:cNvPr>
          <p:cNvSpPr>
            <a:spLocks noGrp="1"/>
          </p:cNvSpPr>
          <p:nvPr>
            <p:ph type="title"/>
          </p:nvPr>
        </p:nvSpPr>
        <p:spPr>
          <a:xfrm>
            <a:off x="467806" y="365126"/>
            <a:ext cx="11173331" cy="811212"/>
          </a:xfrm>
        </p:spPr>
        <p:txBody>
          <a:bodyPr/>
          <a:lstStyle/>
          <a:p>
            <a:r>
              <a:rPr lang="en-US"/>
              <a:t>Business Model Canvas</a:t>
            </a:r>
          </a:p>
        </p:txBody>
      </p:sp>
      <p:sp>
        <p:nvSpPr>
          <p:cNvPr id="3" name="Slide Number Placeholder 2">
            <a:extLst>
              <a:ext uri="{FF2B5EF4-FFF2-40B4-BE49-F238E27FC236}">
                <a16:creationId xmlns:a16="http://schemas.microsoft.com/office/drawing/2014/main" id="{59642EBB-F062-B44D-83C3-735CE09D1A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265</a:t>
            </a:fld>
            <a:endParaRPr lang="en-GB"/>
          </a:p>
        </p:txBody>
      </p:sp>
      <p:sp>
        <p:nvSpPr>
          <p:cNvPr id="4" name="Rectangle 3">
            <a:extLst>
              <a:ext uri="{FF2B5EF4-FFF2-40B4-BE49-F238E27FC236}">
                <a16:creationId xmlns:a16="http://schemas.microsoft.com/office/drawing/2014/main" id="{022BB481-3DBE-3C42-66FC-D0CB1F042B4D}"/>
              </a:ext>
            </a:extLst>
          </p:cNvPr>
          <p:cNvSpPr/>
          <p:nvPr/>
        </p:nvSpPr>
        <p:spPr>
          <a:xfrm>
            <a:off x="610072" y="1318578"/>
            <a:ext cx="2058130" cy="3771582"/>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000" b="1" i="0" u="none" strike="noStrike" kern="1200" cap="none" spc="0" normalizeH="0" baseline="0" noProof="0">
                <a:ln>
                  <a:noFill/>
                </a:ln>
                <a:solidFill>
                  <a:schemeClr val="bg1"/>
                </a:solidFill>
                <a:effectLst/>
                <a:uLnTx/>
                <a:uFillTx/>
                <a:latin typeface="Arial" panose="020B0604020202020204"/>
                <a:ea typeface="+mn-ea"/>
                <a:cs typeface="+mn-cs"/>
              </a:rPr>
              <a:t>Key Partners</a:t>
            </a:r>
          </a:p>
          <a:p>
            <a:pPr marL="0" marR="0" lvl="0" indent="0" defTabSz="914400" rtl="0" eaLnBrk="1" fontAlgn="auto" latinLnBrk="0" hangingPunct="1">
              <a:lnSpc>
                <a:spcPct val="100000"/>
              </a:lnSpc>
              <a:spcBef>
                <a:spcPts val="0"/>
              </a:spcBef>
              <a:spcAft>
                <a:spcPts val="1200"/>
              </a:spcAft>
              <a:buClrTx/>
              <a:buSzTx/>
              <a:buFontTx/>
              <a:buNone/>
              <a:tabLst/>
              <a:defRPr/>
            </a:pPr>
            <a:r>
              <a:rPr lang="en-US" sz="800">
                <a:solidFill>
                  <a:schemeClr val="bg1"/>
                </a:solidFill>
                <a:latin typeface="Arial" panose="020B0604020202020204"/>
              </a:rPr>
              <a:t>Who are our Key Partners? </a:t>
            </a:r>
            <a:br>
              <a:rPr lang="en-US" sz="800">
                <a:solidFill>
                  <a:schemeClr val="bg1"/>
                </a:solidFill>
                <a:latin typeface="Arial" panose="020B0604020202020204"/>
              </a:rPr>
            </a:br>
            <a:r>
              <a:rPr lang="en-US" sz="800">
                <a:solidFill>
                  <a:schemeClr val="bg1"/>
                </a:solidFill>
                <a:latin typeface="Arial" panose="020B0604020202020204"/>
              </a:rPr>
              <a:t>Who are our key suppliers? Which Key Resources are we acquiring from partners? </a:t>
            </a:r>
            <a:br>
              <a:rPr lang="en-US" sz="800">
                <a:solidFill>
                  <a:schemeClr val="bg1"/>
                </a:solidFill>
                <a:latin typeface="Arial" panose="020B0604020202020204"/>
              </a:rPr>
            </a:br>
            <a:r>
              <a:rPr lang="en-US" sz="800">
                <a:solidFill>
                  <a:schemeClr val="bg1"/>
                </a:solidFill>
                <a:latin typeface="Arial" panose="020B0604020202020204"/>
              </a:rPr>
              <a:t>Which Key Activities do partners perform?</a:t>
            </a:r>
            <a:br>
              <a:rPr lang="en-US" sz="800">
                <a:solidFill>
                  <a:schemeClr val="bg1"/>
                </a:solidFill>
                <a:latin typeface="Arial" panose="020B0604020202020204"/>
              </a:rPr>
            </a:br>
            <a:r>
              <a:rPr lang="en-US" sz="800">
                <a:solidFill>
                  <a:schemeClr val="bg1"/>
                </a:solidFill>
                <a:latin typeface="Arial" panose="020B0604020202020204"/>
              </a:rPr>
              <a:t>                          </a:t>
            </a:r>
            <a:br>
              <a:rPr lang="en-US" sz="800">
                <a:solidFill>
                  <a:schemeClr val="bg1"/>
                </a:solidFill>
                <a:latin typeface="Arial" panose="020B0604020202020204"/>
              </a:rPr>
            </a:br>
            <a:r>
              <a:rPr lang="en-US" sz="800">
                <a:solidFill>
                  <a:schemeClr val="bg1"/>
                </a:solidFill>
                <a:latin typeface="Arial" panose="020B0604020202020204"/>
              </a:rPr>
              <a:t>MOTIVATIONS FOR PARTNERSHIPS: </a:t>
            </a:r>
            <a:br>
              <a:rPr lang="en-US" sz="800">
                <a:solidFill>
                  <a:schemeClr val="bg1"/>
                </a:solidFill>
                <a:latin typeface="Arial" panose="020B0604020202020204"/>
              </a:rPr>
            </a:br>
            <a:r>
              <a:rPr lang="en-US" sz="800">
                <a:solidFill>
                  <a:schemeClr val="bg1"/>
                </a:solidFill>
                <a:latin typeface="Arial" panose="020B0604020202020204"/>
              </a:rPr>
              <a:t>Optimization and economy, Reduction of risk and uncertainty, Acquisition of particular resources and activities</a:t>
            </a:r>
          </a:p>
          <a:p>
            <a:pPr marL="0" marR="0" lvl="0" indent="0" defTabSz="914400" rtl="0" eaLnBrk="1" fontAlgn="auto" latinLnBrk="0" hangingPunct="1">
              <a:lnSpc>
                <a:spcPct val="100000"/>
              </a:lnSpc>
              <a:spcBef>
                <a:spcPts val="0"/>
              </a:spcBef>
              <a:spcAft>
                <a:spcPts val="1200"/>
              </a:spcAft>
              <a:buClrTx/>
              <a:buSzTx/>
              <a:buFontTx/>
              <a:buNone/>
              <a:tabLst/>
              <a:defRPr/>
            </a:pPr>
            <a:endParaRPr lang="en-US" sz="1400" b="1">
              <a:solidFill>
                <a:schemeClr val="bg1"/>
              </a:solidFill>
              <a:latin typeface="Arial" panose="020B0604020202020204"/>
            </a:endParaRPr>
          </a:p>
        </p:txBody>
      </p:sp>
      <p:sp>
        <p:nvSpPr>
          <p:cNvPr id="5" name="Rectangle 4">
            <a:extLst>
              <a:ext uri="{FF2B5EF4-FFF2-40B4-BE49-F238E27FC236}">
                <a16:creationId xmlns:a16="http://schemas.microsoft.com/office/drawing/2014/main" id="{11729E68-97AE-B52D-6FA2-AEFF944DA50D}"/>
              </a:ext>
            </a:extLst>
          </p:cNvPr>
          <p:cNvSpPr/>
          <p:nvPr/>
        </p:nvSpPr>
        <p:spPr>
          <a:xfrm>
            <a:off x="5066936" y="1318578"/>
            <a:ext cx="2058130" cy="37715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Value Propositions</a:t>
            </a:r>
          </a:p>
          <a:p>
            <a:pPr>
              <a:spcAft>
                <a:spcPts val="1200"/>
              </a:spcAft>
              <a:defRPr/>
            </a:pPr>
            <a:r>
              <a:rPr lang="en-US" sz="800">
                <a:solidFill>
                  <a:schemeClr val="bg1"/>
                </a:solidFill>
                <a:latin typeface="Arial" panose="020B0604020202020204"/>
              </a:rPr>
              <a:t>What value do we deliver to the customer? </a:t>
            </a:r>
            <a:br>
              <a:rPr lang="en-US" sz="800">
                <a:solidFill>
                  <a:schemeClr val="bg1"/>
                </a:solidFill>
                <a:latin typeface="Arial" panose="020B0604020202020204"/>
              </a:rPr>
            </a:br>
            <a:r>
              <a:rPr lang="en-US" sz="800">
                <a:solidFill>
                  <a:schemeClr val="bg1"/>
                </a:solidFill>
                <a:latin typeface="Arial" panose="020B0604020202020204"/>
              </a:rPr>
              <a:t>Which one of our customer’s problems are we helping to solve? </a:t>
            </a:r>
            <a:br>
              <a:rPr lang="en-US" sz="800">
                <a:solidFill>
                  <a:schemeClr val="bg1"/>
                </a:solidFill>
                <a:latin typeface="Arial" panose="020B0604020202020204"/>
              </a:rPr>
            </a:br>
            <a:r>
              <a:rPr lang="en-US" sz="800">
                <a:solidFill>
                  <a:schemeClr val="bg1"/>
                </a:solidFill>
                <a:latin typeface="Arial" panose="020B0604020202020204"/>
              </a:rPr>
              <a:t>What bundles of products and services are we offering to each Customer Segment? </a:t>
            </a:r>
            <a:br>
              <a:rPr lang="en-US" sz="800">
                <a:solidFill>
                  <a:schemeClr val="bg1"/>
                </a:solidFill>
                <a:latin typeface="Arial" panose="020B0604020202020204"/>
              </a:rPr>
            </a:br>
            <a:r>
              <a:rPr lang="en-US" sz="800">
                <a:solidFill>
                  <a:schemeClr val="bg1"/>
                </a:solidFill>
                <a:latin typeface="Arial" panose="020B0604020202020204"/>
              </a:rPr>
              <a:t>Which customer needs are we satisfying?</a:t>
            </a:r>
            <a:br>
              <a:rPr lang="en-US" sz="800">
                <a:solidFill>
                  <a:schemeClr val="bg1"/>
                </a:solidFill>
                <a:latin typeface="Arial" panose="020B0604020202020204"/>
              </a:rPr>
            </a:br>
            <a:r>
              <a:rPr lang="en-US" sz="800">
                <a:solidFill>
                  <a:schemeClr val="bg1"/>
                </a:solidFill>
                <a:latin typeface="Arial" panose="020B0604020202020204"/>
              </a:rPr>
              <a:t>               </a:t>
            </a:r>
            <a:br>
              <a:rPr lang="en-US" sz="800">
                <a:solidFill>
                  <a:schemeClr val="bg1"/>
                </a:solidFill>
                <a:latin typeface="Arial" panose="020B0604020202020204"/>
              </a:rPr>
            </a:br>
            <a:r>
              <a:rPr lang="en-US" sz="800">
                <a:solidFill>
                  <a:schemeClr val="bg1"/>
                </a:solidFill>
                <a:latin typeface="Arial" panose="020B0604020202020204"/>
              </a:rPr>
              <a:t>CHARACTERISTICS: </a:t>
            </a:r>
            <a:br>
              <a:rPr lang="en-US" sz="800">
                <a:solidFill>
                  <a:schemeClr val="bg1"/>
                </a:solidFill>
                <a:latin typeface="Arial" panose="020B0604020202020204"/>
              </a:rPr>
            </a:br>
            <a:r>
              <a:rPr lang="en-US" sz="800">
                <a:solidFill>
                  <a:schemeClr val="bg1"/>
                </a:solidFill>
                <a:latin typeface="Arial" panose="020B0604020202020204"/>
              </a:rPr>
              <a:t>Newness, Performance, Customization, “Getting the Job Done”, Design, Brand/Status, Price, Cost Reduction, Risk Reduction, Accessibility, Convenience/Usability</a:t>
            </a:r>
          </a:p>
        </p:txBody>
      </p:sp>
      <p:sp>
        <p:nvSpPr>
          <p:cNvPr id="6" name="Rectangle 5">
            <a:extLst>
              <a:ext uri="{FF2B5EF4-FFF2-40B4-BE49-F238E27FC236}">
                <a16:creationId xmlns:a16="http://schemas.microsoft.com/office/drawing/2014/main" id="{DD511F16-32AB-58BE-E2ED-450EEFD9D653}"/>
              </a:ext>
            </a:extLst>
          </p:cNvPr>
          <p:cNvSpPr/>
          <p:nvPr/>
        </p:nvSpPr>
        <p:spPr>
          <a:xfrm>
            <a:off x="2838504" y="1318578"/>
            <a:ext cx="2058130" cy="183551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Key Activities</a:t>
            </a:r>
          </a:p>
          <a:p>
            <a:pPr>
              <a:spcAft>
                <a:spcPts val="1200"/>
              </a:spcAft>
              <a:defRPr/>
            </a:pPr>
            <a:r>
              <a:rPr lang="en-GB" sz="800">
                <a:solidFill>
                  <a:schemeClr val="tx2">
                    <a:lumMod val="50000"/>
                    <a:lumOff val="50000"/>
                  </a:schemeClr>
                </a:solidFill>
                <a:latin typeface="Arial" charset="0"/>
              </a:rPr>
              <a:t>What Key Activities do our Value Propositions require? </a:t>
            </a:r>
            <a:br>
              <a:rPr lang="en-GB" sz="800">
                <a:solidFill>
                  <a:schemeClr val="tx2">
                    <a:lumMod val="50000"/>
                    <a:lumOff val="50000"/>
                  </a:schemeClr>
                </a:solidFill>
                <a:latin typeface="Arial" charset="0"/>
              </a:rPr>
            </a:br>
            <a:r>
              <a:rPr lang="en-GB" sz="800">
                <a:solidFill>
                  <a:schemeClr val="tx2">
                    <a:lumMod val="50000"/>
                    <a:lumOff val="50000"/>
                  </a:schemeClr>
                </a:solidFill>
                <a:latin typeface="Arial" charset="0"/>
              </a:rPr>
              <a:t>Our Distribution Channels? Customer Relationships? Revenue streams?</a:t>
            </a:r>
            <a:br>
              <a:rPr lang="en-GB" sz="800">
                <a:solidFill>
                  <a:schemeClr val="tx2">
                    <a:lumMod val="50000"/>
                    <a:lumOff val="50000"/>
                  </a:schemeClr>
                </a:solidFill>
                <a:latin typeface="Arial" charset="0"/>
              </a:rPr>
            </a:br>
            <a:r>
              <a:rPr lang="en-GB" sz="800">
                <a:solidFill>
                  <a:schemeClr val="tx2">
                    <a:lumMod val="50000"/>
                    <a:lumOff val="50000"/>
                  </a:schemeClr>
                </a:solidFill>
                <a:latin typeface="Arial" charset="0"/>
              </a:rPr>
              <a:t>                         </a:t>
            </a:r>
            <a:br>
              <a:rPr lang="en-GB" sz="800">
                <a:solidFill>
                  <a:schemeClr val="tx2">
                    <a:lumMod val="50000"/>
                    <a:lumOff val="50000"/>
                  </a:schemeClr>
                </a:solidFill>
                <a:latin typeface="Arial" charset="0"/>
              </a:rPr>
            </a:br>
            <a:r>
              <a:rPr lang="en-GB" sz="800">
                <a:solidFill>
                  <a:schemeClr val="tx2">
                    <a:lumMod val="50000"/>
                    <a:lumOff val="50000"/>
                  </a:schemeClr>
                </a:solidFill>
                <a:latin typeface="Arial" charset="0"/>
              </a:rPr>
              <a:t>CATEGORIES:        </a:t>
            </a:r>
            <a:br>
              <a:rPr lang="en-GB" sz="800">
                <a:solidFill>
                  <a:schemeClr val="tx2">
                    <a:lumMod val="50000"/>
                    <a:lumOff val="50000"/>
                  </a:schemeClr>
                </a:solidFill>
                <a:latin typeface="Arial" charset="0"/>
              </a:rPr>
            </a:br>
            <a:r>
              <a:rPr lang="en-GB" sz="800">
                <a:solidFill>
                  <a:schemeClr val="tx2">
                    <a:lumMod val="50000"/>
                    <a:lumOff val="50000"/>
                  </a:schemeClr>
                </a:solidFill>
                <a:latin typeface="Arial" charset="0"/>
              </a:rPr>
              <a:t>Production, Problem Solving, Platform/Network</a:t>
            </a:r>
          </a:p>
          <a:p>
            <a:pPr>
              <a:spcAft>
                <a:spcPts val="1200"/>
              </a:spcAft>
              <a:defRPr/>
            </a:pPr>
            <a:endParaRPr lang="en-US" sz="1000" b="1">
              <a:solidFill>
                <a:schemeClr val="bg1"/>
              </a:solidFill>
              <a:latin typeface="Arial" panose="020B0604020202020204"/>
            </a:endParaRPr>
          </a:p>
        </p:txBody>
      </p:sp>
      <p:sp>
        <p:nvSpPr>
          <p:cNvPr id="7" name="Rectangle 6">
            <a:extLst>
              <a:ext uri="{FF2B5EF4-FFF2-40B4-BE49-F238E27FC236}">
                <a16:creationId xmlns:a16="http://schemas.microsoft.com/office/drawing/2014/main" id="{C5492E64-5158-3700-A5B3-AADCEC34FFB6}"/>
              </a:ext>
            </a:extLst>
          </p:cNvPr>
          <p:cNvSpPr/>
          <p:nvPr/>
        </p:nvSpPr>
        <p:spPr>
          <a:xfrm>
            <a:off x="7295368" y="1318578"/>
            <a:ext cx="2058130" cy="183551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Customer Relationships</a:t>
            </a:r>
          </a:p>
          <a:p>
            <a:pPr>
              <a:spcAft>
                <a:spcPts val="1200"/>
              </a:spcAft>
              <a:defRPr/>
            </a:pPr>
            <a:r>
              <a:rPr lang="en-GB" sz="800">
                <a:solidFill>
                  <a:schemeClr val="tx2">
                    <a:lumMod val="50000"/>
                    <a:lumOff val="50000"/>
                  </a:schemeClr>
                </a:solidFill>
                <a:latin typeface="Arial" charset="0"/>
              </a:rPr>
              <a:t>What type of relationship does each of our Customer Segments expect us to establish and maintain with them? </a:t>
            </a:r>
            <a:br>
              <a:rPr lang="en-GB" sz="800">
                <a:solidFill>
                  <a:schemeClr val="tx2">
                    <a:lumMod val="50000"/>
                    <a:lumOff val="50000"/>
                  </a:schemeClr>
                </a:solidFill>
                <a:latin typeface="Arial" charset="0"/>
              </a:rPr>
            </a:br>
            <a:r>
              <a:rPr lang="en-GB" sz="800">
                <a:solidFill>
                  <a:schemeClr val="tx2">
                    <a:lumMod val="50000"/>
                    <a:lumOff val="50000"/>
                  </a:schemeClr>
                </a:solidFill>
                <a:latin typeface="Arial" charset="0"/>
              </a:rPr>
              <a:t>Which ones have we established? </a:t>
            </a:r>
            <a:br>
              <a:rPr lang="en-GB" sz="800">
                <a:solidFill>
                  <a:schemeClr val="tx2">
                    <a:lumMod val="50000"/>
                    <a:lumOff val="50000"/>
                  </a:schemeClr>
                </a:solidFill>
                <a:latin typeface="Arial" charset="0"/>
              </a:rPr>
            </a:br>
            <a:r>
              <a:rPr lang="en-GB" sz="800">
                <a:solidFill>
                  <a:schemeClr val="tx2">
                    <a:lumMod val="50000"/>
                    <a:lumOff val="50000"/>
                  </a:schemeClr>
                </a:solidFill>
                <a:latin typeface="Arial" charset="0"/>
              </a:rPr>
              <a:t>How are they integrated with the rest of our business model? </a:t>
            </a:r>
            <a:br>
              <a:rPr lang="en-GB" sz="800">
                <a:solidFill>
                  <a:schemeClr val="tx2">
                    <a:lumMod val="50000"/>
                    <a:lumOff val="50000"/>
                  </a:schemeClr>
                </a:solidFill>
                <a:latin typeface="Arial" charset="0"/>
              </a:rPr>
            </a:br>
            <a:r>
              <a:rPr lang="en-GB" sz="800">
                <a:solidFill>
                  <a:schemeClr val="tx2">
                    <a:lumMod val="50000"/>
                    <a:lumOff val="50000"/>
                  </a:schemeClr>
                </a:solidFill>
                <a:latin typeface="Arial" charset="0"/>
              </a:rPr>
              <a:t>How costly are they?</a:t>
            </a:r>
          </a:p>
          <a:p>
            <a:pPr>
              <a:spcAft>
                <a:spcPts val="1200"/>
              </a:spcAft>
              <a:defRPr/>
            </a:pPr>
            <a:endParaRPr lang="en-US" sz="2400" b="1">
              <a:solidFill>
                <a:schemeClr val="bg1"/>
              </a:solidFill>
              <a:latin typeface="Arial" panose="020B0604020202020204"/>
            </a:endParaRPr>
          </a:p>
        </p:txBody>
      </p:sp>
      <p:sp>
        <p:nvSpPr>
          <p:cNvPr id="8" name="Rectangle 7">
            <a:extLst>
              <a:ext uri="{FF2B5EF4-FFF2-40B4-BE49-F238E27FC236}">
                <a16:creationId xmlns:a16="http://schemas.microsoft.com/office/drawing/2014/main" id="{9B10B5E2-A85D-6AB0-F13D-CCEED2309351}"/>
              </a:ext>
            </a:extLst>
          </p:cNvPr>
          <p:cNvSpPr/>
          <p:nvPr/>
        </p:nvSpPr>
        <p:spPr>
          <a:xfrm>
            <a:off x="610072" y="5185906"/>
            <a:ext cx="5406320" cy="11934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tx2">
                    <a:lumMod val="10000"/>
                  </a:schemeClr>
                </a:solidFill>
                <a:latin typeface="Arial" panose="020B0604020202020204"/>
              </a:rPr>
              <a:t>Cost Structure</a:t>
            </a:r>
          </a:p>
          <a:p>
            <a:pPr>
              <a:defRPr/>
            </a:pPr>
            <a:r>
              <a:rPr lang="en-GB" altLang="en-US" sz="800">
                <a:solidFill>
                  <a:schemeClr val="tx1"/>
                </a:solidFill>
                <a:latin typeface="Arial" panose="020B0604020202020204" pitchFamily="34" charset="0"/>
                <a:ea typeface="ＭＳ Ｐゴシック" panose="020B0600070205080204" pitchFamily="34" charset="-128"/>
              </a:rPr>
              <a:t>What are the most important costs inherent in our business model? Which Key Resources are most expensive? Which Key Activities are most expensive?</a:t>
            </a:r>
            <a:br>
              <a:rPr lang="en-GB" altLang="en-US" sz="800">
                <a:solidFill>
                  <a:schemeClr val="tx1"/>
                </a:solidFill>
                <a:latin typeface="Arial" panose="020B0604020202020204" pitchFamily="34" charset="0"/>
                <a:ea typeface="ＭＳ Ｐゴシック" panose="020B0600070205080204" pitchFamily="34" charset="-128"/>
              </a:rPr>
            </a:br>
            <a:endParaRPr lang="en-US" sz="800" b="1">
              <a:solidFill>
                <a:schemeClr val="tx2">
                  <a:lumMod val="10000"/>
                </a:schemeClr>
              </a:solidFill>
              <a:latin typeface="Arial" panose="020B0604020202020204"/>
            </a:endParaRPr>
          </a:p>
        </p:txBody>
      </p:sp>
      <p:sp>
        <p:nvSpPr>
          <p:cNvPr id="9" name="Rectangle 8">
            <a:extLst>
              <a:ext uri="{FF2B5EF4-FFF2-40B4-BE49-F238E27FC236}">
                <a16:creationId xmlns:a16="http://schemas.microsoft.com/office/drawing/2014/main" id="{14A6D118-80FD-C2A5-B5A5-8D3A2B25B469}"/>
              </a:ext>
            </a:extLst>
          </p:cNvPr>
          <p:cNvSpPr/>
          <p:nvPr/>
        </p:nvSpPr>
        <p:spPr>
          <a:xfrm>
            <a:off x="6175609" y="5185906"/>
            <a:ext cx="5406320" cy="11934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tx2">
                    <a:lumMod val="10000"/>
                  </a:schemeClr>
                </a:solidFill>
                <a:latin typeface="Arial" panose="020B0604020202020204"/>
              </a:rPr>
              <a:t>Revenue Streams</a:t>
            </a:r>
          </a:p>
          <a:p>
            <a:pPr>
              <a:spcAft>
                <a:spcPts val="400"/>
              </a:spcAft>
              <a:defRPr/>
            </a:pPr>
            <a:r>
              <a:rPr lang="en-GB" altLang="en-US" sz="800">
                <a:solidFill>
                  <a:schemeClr val="tx1"/>
                </a:solidFill>
                <a:latin typeface="Arial" panose="020B0604020202020204" pitchFamily="34" charset="0"/>
                <a:ea typeface="ＭＳ Ｐゴシック" panose="020B0600070205080204" pitchFamily="34" charset="-128"/>
              </a:rPr>
              <a:t>For what value are our customers really willing to pay? For what do they currently pay? How are they currently paying? How would they prefer to pay? How much does each Revenue Stream contribute to overall revenues?</a:t>
            </a:r>
            <a:endParaRPr lang="en-US" sz="800" b="1">
              <a:solidFill>
                <a:schemeClr val="tx2">
                  <a:lumMod val="10000"/>
                </a:schemeClr>
              </a:solidFill>
              <a:latin typeface="Arial" panose="020B0604020202020204"/>
            </a:endParaRPr>
          </a:p>
        </p:txBody>
      </p:sp>
      <p:sp>
        <p:nvSpPr>
          <p:cNvPr id="10" name="Rectangle 9">
            <a:extLst>
              <a:ext uri="{FF2B5EF4-FFF2-40B4-BE49-F238E27FC236}">
                <a16:creationId xmlns:a16="http://schemas.microsoft.com/office/drawing/2014/main" id="{1629C0B3-B951-DD8C-6AA4-6A42E04F93E4}"/>
              </a:ext>
            </a:extLst>
          </p:cNvPr>
          <p:cNvSpPr/>
          <p:nvPr/>
        </p:nvSpPr>
        <p:spPr>
          <a:xfrm>
            <a:off x="9523799" y="1318578"/>
            <a:ext cx="2058130" cy="37715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Customer Segments</a:t>
            </a:r>
          </a:p>
          <a:p>
            <a:pPr>
              <a:spcAft>
                <a:spcPts val="1200"/>
              </a:spcAft>
              <a:defRPr/>
            </a:pPr>
            <a:r>
              <a:rPr lang="en-GB" sz="800">
                <a:solidFill>
                  <a:schemeClr val="tx2">
                    <a:lumMod val="50000"/>
                    <a:lumOff val="50000"/>
                  </a:schemeClr>
                </a:solidFill>
                <a:latin typeface="Arial" charset="0"/>
              </a:rPr>
              <a:t>For whom are we creating value? Who are our most important customers? </a:t>
            </a:r>
            <a:br>
              <a:rPr lang="en-GB" sz="800">
                <a:solidFill>
                  <a:schemeClr val="tx2">
                    <a:lumMod val="50000"/>
                    <a:lumOff val="50000"/>
                  </a:schemeClr>
                </a:solidFill>
                <a:latin typeface="Arial" charset="0"/>
              </a:rPr>
            </a:br>
            <a:r>
              <a:rPr lang="en-GB" sz="800">
                <a:solidFill>
                  <a:schemeClr val="tx2">
                    <a:lumMod val="50000"/>
                    <a:lumOff val="50000"/>
                  </a:schemeClr>
                </a:solidFill>
                <a:latin typeface="Arial" charset="0"/>
              </a:rPr>
              <a:t>Is our customer base a Mass Market, Niche Market, Segmented, Diversified, Multi-sided Platform?</a:t>
            </a:r>
          </a:p>
          <a:p>
            <a:pPr>
              <a:spcAft>
                <a:spcPts val="1200"/>
              </a:spcAft>
              <a:defRPr/>
            </a:pPr>
            <a:endParaRPr lang="en-US" sz="2000" b="1">
              <a:solidFill>
                <a:schemeClr val="bg1"/>
              </a:solidFill>
              <a:latin typeface="Arial" panose="020B0604020202020204"/>
            </a:endParaRPr>
          </a:p>
        </p:txBody>
      </p:sp>
      <p:sp>
        <p:nvSpPr>
          <p:cNvPr id="11" name="Rectangle 10">
            <a:extLst>
              <a:ext uri="{FF2B5EF4-FFF2-40B4-BE49-F238E27FC236}">
                <a16:creationId xmlns:a16="http://schemas.microsoft.com/office/drawing/2014/main" id="{75E877D5-6574-3568-45AC-14320CEEBA4B}"/>
              </a:ext>
            </a:extLst>
          </p:cNvPr>
          <p:cNvSpPr/>
          <p:nvPr/>
        </p:nvSpPr>
        <p:spPr>
          <a:xfrm>
            <a:off x="2838503" y="3254644"/>
            <a:ext cx="2058131" cy="1835516"/>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Key Resources</a:t>
            </a:r>
          </a:p>
          <a:p>
            <a:pPr>
              <a:spcAft>
                <a:spcPts val="400"/>
              </a:spcAft>
              <a:defRPr/>
            </a:pPr>
            <a:r>
              <a:rPr lang="en-GB" sz="800">
                <a:solidFill>
                  <a:schemeClr val="bg1"/>
                </a:solidFill>
                <a:latin typeface="Arial" panose="020B0604020202020204"/>
              </a:rPr>
              <a:t>What Key Resources do our Value Propositions require? </a:t>
            </a:r>
            <a:br>
              <a:rPr lang="en-GB" sz="800">
                <a:solidFill>
                  <a:schemeClr val="bg1"/>
                </a:solidFill>
                <a:latin typeface="Arial" panose="020B0604020202020204"/>
              </a:rPr>
            </a:br>
            <a:r>
              <a:rPr lang="en-GB" sz="800">
                <a:solidFill>
                  <a:schemeClr val="bg1"/>
                </a:solidFill>
                <a:latin typeface="Arial" panose="020B0604020202020204"/>
              </a:rPr>
              <a:t>Our Distribution Channels? Customer Relationships Revenue Streams?</a:t>
            </a:r>
            <a:br>
              <a:rPr lang="en-GB" sz="800">
                <a:solidFill>
                  <a:schemeClr val="bg1"/>
                </a:solidFill>
                <a:latin typeface="Arial" panose="020B0604020202020204"/>
              </a:rPr>
            </a:br>
            <a:r>
              <a:rPr lang="en-GB" sz="800">
                <a:solidFill>
                  <a:schemeClr val="bg1"/>
                </a:solidFill>
                <a:latin typeface="Arial" panose="020B0604020202020204"/>
              </a:rPr>
              <a:t>                                      </a:t>
            </a:r>
            <a:br>
              <a:rPr lang="en-GB" sz="800">
                <a:solidFill>
                  <a:schemeClr val="bg1"/>
                </a:solidFill>
                <a:latin typeface="Arial" panose="020B0604020202020204"/>
              </a:rPr>
            </a:br>
            <a:r>
              <a:rPr lang="en-GB" sz="800">
                <a:solidFill>
                  <a:schemeClr val="bg1"/>
                </a:solidFill>
                <a:latin typeface="Arial" panose="020B0604020202020204"/>
              </a:rPr>
              <a:t>TYPES OF RESOURCES: Physical, Intellectual, Human, Financial</a:t>
            </a:r>
          </a:p>
        </p:txBody>
      </p:sp>
      <p:sp>
        <p:nvSpPr>
          <p:cNvPr id="12" name="Rectangle 11">
            <a:extLst>
              <a:ext uri="{FF2B5EF4-FFF2-40B4-BE49-F238E27FC236}">
                <a16:creationId xmlns:a16="http://schemas.microsoft.com/office/drawing/2014/main" id="{87E84D90-9851-4656-59F8-4151EF1C2EC2}"/>
              </a:ext>
            </a:extLst>
          </p:cNvPr>
          <p:cNvSpPr/>
          <p:nvPr/>
        </p:nvSpPr>
        <p:spPr>
          <a:xfrm>
            <a:off x="7293483" y="3254644"/>
            <a:ext cx="2058130" cy="183551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defRPr/>
            </a:pPr>
            <a:r>
              <a:rPr lang="en-US" sz="1000" b="1">
                <a:solidFill>
                  <a:schemeClr val="bg1"/>
                </a:solidFill>
                <a:latin typeface="Arial" panose="020B0604020202020204"/>
              </a:rPr>
              <a:t>Channels</a:t>
            </a:r>
          </a:p>
          <a:p>
            <a:pPr>
              <a:defRPr/>
            </a:pPr>
            <a:r>
              <a:rPr lang="en-US" sz="800">
                <a:solidFill>
                  <a:schemeClr val="bg1"/>
                </a:solidFill>
                <a:latin typeface="Arial" panose="020B0604020202020204"/>
              </a:rPr>
              <a:t>Through which Channels do our Customer Segments want to be reached? </a:t>
            </a:r>
            <a:br>
              <a:rPr lang="en-US" sz="800">
                <a:solidFill>
                  <a:schemeClr val="bg1"/>
                </a:solidFill>
                <a:latin typeface="Arial" panose="020B0604020202020204"/>
              </a:rPr>
            </a:br>
            <a:r>
              <a:rPr lang="en-US" sz="800">
                <a:solidFill>
                  <a:schemeClr val="bg1"/>
                </a:solidFill>
                <a:latin typeface="Arial" panose="020B0604020202020204"/>
              </a:rPr>
              <a:t>How are we reaching them now? Which ones work best? </a:t>
            </a:r>
            <a:br>
              <a:rPr lang="en-US" sz="800">
                <a:solidFill>
                  <a:schemeClr val="bg1"/>
                </a:solidFill>
                <a:latin typeface="Arial" panose="020B0604020202020204"/>
              </a:rPr>
            </a:br>
            <a:r>
              <a:rPr lang="en-US" sz="800">
                <a:solidFill>
                  <a:schemeClr val="bg1"/>
                </a:solidFill>
                <a:latin typeface="Arial" panose="020B0604020202020204"/>
              </a:rPr>
              <a:t>Which ones are most cost-efficient? </a:t>
            </a:r>
            <a:br>
              <a:rPr lang="en-US" sz="800">
                <a:solidFill>
                  <a:schemeClr val="bg1"/>
                </a:solidFill>
                <a:latin typeface="Arial" panose="020B0604020202020204"/>
              </a:rPr>
            </a:br>
            <a:r>
              <a:rPr lang="en-US" sz="800">
                <a:solidFill>
                  <a:schemeClr val="bg1"/>
                </a:solidFill>
                <a:latin typeface="Arial" panose="020B0604020202020204"/>
              </a:rPr>
              <a:t>How are we integrating them with customer routines?</a:t>
            </a:r>
          </a:p>
          <a:p>
            <a:pPr>
              <a:defRPr/>
            </a:pPr>
            <a:endParaRPr lang="en-US" sz="800">
              <a:solidFill>
                <a:schemeClr val="bg1"/>
              </a:solidFill>
              <a:latin typeface="Arial" panose="020B0604020202020204"/>
            </a:endParaRPr>
          </a:p>
          <a:p>
            <a:pPr>
              <a:defRPr/>
            </a:pPr>
            <a:endParaRPr lang="en-US" sz="1400" b="1">
              <a:solidFill>
                <a:schemeClr val="bg1"/>
              </a:solidFill>
              <a:latin typeface="Arial" panose="020B0604020202020204"/>
            </a:endParaRPr>
          </a:p>
        </p:txBody>
      </p:sp>
      <p:pic>
        <p:nvPicPr>
          <p:cNvPr id="14" name="Picture 13">
            <a:extLst>
              <a:ext uri="{FF2B5EF4-FFF2-40B4-BE49-F238E27FC236}">
                <a16:creationId xmlns:a16="http://schemas.microsoft.com/office/drawing/2014/main" id="{399EE62D-2F90-9EEB-6282-9174A7BE97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36317" y="1351952"/>
            <a:ext cx="268258" cy="268258"/>
          </a:xfrm>
          <a:prstGeom prst="rect">
            <a:avLst/>
          </a:prstGeom>
        </p:spPr>
      </p:pic>
      <p:pic>
        <p:nvPicPr>
          <p:cNvPr id="15" name="Picture 14">
            <a:extLst>
              <a:ext uri="{FF2B5EF4-FFF2-40B4-BE49-F238E27FC236}">
                <a16:creationId xmlns:a16="http://schemas.microsoft.com/office/drawing/2014/main" id="{AB063385-A591-57F7-4D82-32766E8FEB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89382" y="1351952"/>
            <a:ext cx="265176" cy="265176"/>
          </a:xfrm>
          <a:prstGeom prst="rect">
            <a:avLst/>
          </a:prstGeom>
        </p:spPr>
      </p:pic>
      <p:pic>
        <p:nvPicPr>
          <p:cNvPr id="17" name="Picture 16">
            <a:extLst>
              <a:ext uri="{FF2B5EF4-FFF2-40B4-BE49-F238E27FC236}">
                <a16:creationId xmlns:a16="http://schemas.microsoft.com/office/drawing/2014/main" id="{FCEB64B8-16D7-9C81-A0EB-BA393FF2BBC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66365" y="5238788"/>
            <a:ext cx="265176" cy="265176"/>
          </a:xfrm>
          <a:prstGeom prst="rect">
            <a:avLst/>
          </a:prstGeom>
        </p:spPr>
      </p:pic>
      <p:pic>
        <p:nvPicPr>
          <p:cNvPr id="18" name="Picture 17">
            <a:extLst>
              <a:ext uri="{FF2B5EF4-FFF2-40B4-BE49-F238E27FC236}">
                <a16:creationId xmlns:a16="http://schemas.microsoft.com/office/drawing/2014/main" id="{EF24455C-2976-BE7D-0C0B-4125F7114A4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15127" y="1351952"/>
            <a:ext cx="265176" cy="265176"/>
          </a:xfrm>
          <a:prstGeom prst="rect">
            <a:avLst/>
          </a:prstGeom>
        </p:spPr>
      </p:pic>
      <p:pic>
        <p:nvPicPr>
          <p:cNvPr id="19" name="Picture 18">
            <a:extLst>
              <a:ext uri="{FF2B5EF4-FFF2-40B4-BE49-F238E27FC236}">
                <a16:creationId xmlns:a16="http://schemas.microsoft.com/office/drawing/2014/main" id="{0E0ACC19-58DF-3CAF-E075-050A2875B99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15127" y="3296334"/>
            <a:ext cx="265176" cy="265176"/>
          </a:xfrm>
          <a:prstGeom prst="rect">
            <a:avLst/>
          </a:prstGeom>
        </p:spPr>
      </p:pic>
      <p:pic>
        <p:nvPicPr>
          <p:cNvPr id="20" name="Picture 19">
            <a:extLst>
              <a:ext uri="{FF2B5EF4-FFF2-40B4-BE49-F238E27FC236}">
                <a16:creationId xmlns:a16="http://schemas.microsoft.com/office/drawing/2014/main" id="{86788EBE-D4F0-2530-C915-2284FEF8C63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696442" y="5238788"/>
            <a:ext cx="265176" cy="265176"/>
          </a:xfrm>
          <a:prstGeom prst="rect">
            <a:avLst/>
          </a:prstGeom>
        </p:spPr>
      </p:pic>
      <p:pic>
        <p:nvPicPr>
          <p:cNvPr id="21" name="Picture 20">
            <a:extLst>
              <a:ext uri="{FF2B5EF4-FFF2-40B4-BE49-F238E27FC236}">
                <a16:creationId xmlns:a16="http://schemas.microsoft.com/office/drawing/2014/main" id="{90C3CFAA-707F-87E2-B785-495C21462A8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568653" y="1351952"/>
            <a:ext cx="265176" cy="265176"/>
          </a:xfrm>
          <a:prstGeom prst="rect">
            <a:avLst/>
          </a:prstGeom>
        </p:spPr>
      </p:pic>
      <p:pic>
        <p:nvPicPr>
          <p:cNvPr id="22" name="Picture 21">
            <a:extLst>
              <a:ext uri="{FF2B5EF4-FFF2-40B4-BE49-F238E27FC236}">
                <a16:creationId xmlns:a16="http://schemas.microsoft.com/office/drawing/2014/main" id="{C2959DD9-BB98-C93C-92E8-22AB3A2F89F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266365" y="1351952"/>
            <a:ext cx="265176" cy="265176"/>
          </a:xfrm>
          <a:prstGeom prst="rect">
            <a:avLst/>
          </a:prstGeom>
        </p:spPr>
      </p:pic>
      <p:pic>
        <p:nvPicPr>
          <p:cNvPr id="23" name="Picture 22">
            <a:extLst>
              <a:ext uri="{FF2B5EF4-FFF2-40B4-BE49-F238E27FC236}">
                <a16:creationId xmlns:a16="http://schemas.microsoft.com/office/drawing/2014/main" id="{8C8A2042-ED56-E8C0-B5DD-A8AC1A2BF20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68653" y="3296334"/>
            <a:ext cx="265176" cy="265176"/>
          </a:xfrm>
          <a:prstGeom prst="rect">
            <a:avLst/>
          </a:prstGeom>
        </p:spPr>
      </p:pic>
    </p:spTree>
    <p:extLst>
      <p:ext uri="{BB962C8B-B14F-4D97-AF65-F5344CB8AC3E}">
        <p14:creationId xmlns:p14="http://schemas.microsoft.com/office/powerpoint/2010/main" val="190775423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DACEB-171A-4542-8611-9F0E6ED90867}"/>
              </a:ext>
            </a:extLst>
          </p:cNvPr>
          <p:cNvSpPr>
            <a:spLocks noGrp="1"/>
          </p:cNvSpPr>
          <p:nvPr>
            <p:ph type="title"/>
          </p:nvPr>
        </p:nvSpPr>
        <p:spPr/>
        <p:txBody>
          <a:bodyPr/>
          <a:lstStyle/>
          <a:p>
            <a:r>
              <a:rPr lang="en-US"/>
              <a:t>Issue tree</a:t>
            </a:r>
          </a:p>
        </p:txBody>
      </p:sp>
      <p:sp>
        <p:nvSpPr>
          <p:cNvPr id="3" name="Slide Number Placeholder 2">
            <a:extLst>
              <a:ext uri="{FF2B5EF4-FFF2-40B4-BE49-F238E27FC236}">
                <a16:creationId xmlns:a16="http://schemas.microsoft.com/office/drawing/2014/main" id="{59642EBB-F062-B44D-83C3-735CE09D1A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266</a:t>
            </a:fld>
            <a:endParaRPr lang="en-GB"/>
          </a:p>
        </p:txBody>
      </p:sp>
      <p:sp>
        <p:nvSpPr>
          <p:cNvPr id="4" name="Rectangle 3">
            <a:extLst>
              <a:ext uri="{FF2B5EF4-FFF2-40B4-BE49-F238E27FC236}">
                <a16:creationId xmlns:a16="http://schemas.microsoft.com/office/drawing/2014/main" id="{14407D3B-DBAF-A544-8FC1-26ADEADC59F9}"/>
              </a:ext>
            </a:extLst>
          </p:cNvPr>
          <p:cNvSpPr>
            <a:spLocks noChangeArrowheads="1"/>
          </p:cNvSpPr>
          <p:nvPr/>
        </p:nvSpPr>
        <p:spPr bwMode="auto">
          <a:xfrm>
            <a:off x="683674" y="2968777"/>
            <a:ext cx="1346704" cy="1636406"/>
          </a:xfrm>
          <a:prstGeom prst="rect">
            <a:avLst/>
          </a:prstGeom>
          <a:solidFill>
            <a:schemeClr val="accent1"/>
          </a:solidFill>
          <a:ln w="19050" algn="ctr">
            <a:noFill/>
            <a:miter lim="800000"/>
            <a:headEnd type="none" w="sm" len="sm"/>
            <a:tailEnd type="none" w="sm" len="sm"/>
          </a:ln>
        </p:spPr>
        <p:txBody>
          <a:bodyPr wrap="square" lIns="90000" tIns="90000" rIns="90000" bIns="90000" anchor="ctr"/>
          <a:lstStyle/>
          <a:p>
            <a:pPr algn="ctr">
              <a:defRPr/>
            </a:pPr>
            <a:r>
              <a:rPr lang="en-US" altLang="ja-JP" sz="1200" b="1">
                <a:solidFill>
                  <a:schemeClr val="bg1"/>
                </a:solidFill>
                <a:ea typeface="ＭＳ Ｐゴシック" pitchFamily="50" charset="-128"/>
              </a:rPr>
              <a:t>[Main issue]</a:t>
            </a:r>
            <a:endParaRPr lang="en-GB" altLang="ja-JP" sz="1200" b="1">
              <a:solidFill>
                <a:schemeClr val="bg1"/>
              </a:solidFill>
              <a:ea typeface="ＭＳ Ｐゴシック" pitchFamily="50" charset="-128"/>
            </a:endParaRPr>
          </a:p>
        </p:txBody>
      </p:sp>
      <p:sp>
        <p:nvSpPr>
          <p:cNvPr id="5" name="Rectangle 4">
            <a:extLst>
              <a:ext uri="{FF2B5EF4-FFF2-40B4-BE49-F238E27FC236}">
                <a16:creationId xmlns:a16="http://schemas.microsoft.com/office/drawing/2014/main" id="{2A5DB955-4F7A-1C4D-B24B-9CDF43E628B4}"/>
              </a:ext>
            </a:extLst>
          </p:cNvPr>
          <p:cNvSpPr>
            <a:spLocks noChangeArrowheads="1"/>
          </p:cNvSpPr>
          <p:nvPr/>
        </p:nvSpPr>
        <p:spPr bwMode="auto">
          <a:xfrm>
            <a:off x="2775874" y="1809487"/>
            <a:ext cx="1138685" cy="1551961"/>
          </a:xfrm>
          <a:prstGeom prst="rect">
            <a:avLst/>
          </a:prstGeom>
          <a:solidFill>
            <a:schemeClr val="accent2"/>
          </a:solidFill>
          <a:ln w="9525" algn="ctr">
            <a:noFill/>
            <a:miter lim="800000"/>
            <a:headEnd type="none" w="sm" len="sm"/>
            <a:tailEnd type="none" w="sm" len="sm"/>
          </a:ln>
        </p:spPr>
        <p:txBody>
          <a:bodyPr wrap="square" lIns="18000" tIns="18000" rIns="18000" bIns="18000" anchor="ctr"/>
          <a:lstStyle/>
          <a:p>
            <a:pPr algn="ctr">
              <a:defRPr/>
            </a:pPr>
            <a:r>
              <a:rPr lang="en-US" altLang="ja-JP" sz="1200" b="1">
                <a:solidFill>
                  <a:schemeClr val="bg1"/>
                </a:solidFill>
                <a:ea typeface="ＭＳ Ｐゴシック" pitchFamily="50" charset="-128"/>
              </a:rPr>
              <a:t>[Main drivers of issue]</a:t>
            </a:r>
          </a:p>
        </p:txBody>
      </p:sp>
      <p:sp>
        <p:nvSpPr>
          <p:cNvPr id="6" name="Rectangle 5">
            <a:extLst>
              <a:ext uri="{FF2B5EF4-FFF2-40B4-BE49-F238E27FC236}">
                <a16:creationId xmlns:a16="http://schemas.microsoft.com/office/drawing/2014/main" id="{25824B94-5CC1-2640-87E3-6310672E9572}"/>
              </a:ext>
            </a:extLst>
          </p:cNvPr>
          <p:cNvSpPr>
            <a:spLocks noChangeArrowheads="1"/>
          </p:cNvSpPr>
          <p:nvPr/>
        </p:nvSpPr>
        <p:spPr bwMode="auto">
          <a:xfrm>
            <a:off x="2775874" y="4212512"/>
            <a:ext cx="1138685" cy="1551600"/>
          </a:xfrm>
          <a:prstGeom prst="rect">
            <a:avLst/>
          </a:prstGeom>
          <a:solidFill>
            <a:schemeClr val="accent2"/>
          </a:solidFill>
          <a:ln w="9525" algn="ctr">
            <a:noFill/>
            <a:miter lim="800000"/>
            <a:headEnd type="none" w="sm" len="sm"/>
            <a:tailEnd type="none" w="sm" len="sm"/>
          </a:ln>
        </p:spPr>
        <p:txBody>
          <a:bodyPr wrap="square" lIns="18000" tIns="18000" rIns="18000" bIns="18000" anchor="ctr"/>
          <a:lstStyle/>
          <a:p>
            <a:pPr algn="ctr">
              <a:defRPr/>
            </a:pPr>
            <a:r>
              <a:rPr lang="en-US" altLang="ja-JP" sz="1200" b="1">
                <a:solidFill>
                  <a:schemeClr val="bg1"/>
                </a:solidFill>
                <a:ea typeface="ＭＳ Ｐゴシック" pitchFamily="50" charset="-128"/>
              </a:rPr>
              <a:t>[Main drivers of issue]</a:t>
            </a:r>
          </a:p>
        </p:txBody>
      </p:sp>
      <p:cxnSp>
        <p:nvCxnSpPr>
          <p:cNvPr id="7" name="AutoShape 8">
            <a:extLst>
              <a:ext uri="{FF2B5EF4-FFF2-40B4-BE49-F238E27FC236}">
                <a16:creationId xmlns:a16="http://schemas.microsoft.com/office/drawing/2014/main" id="{845FC0E9-A8F9-9E40-A94D-622BAF2852DB}"/>
              </a:ext>
            </a:extLst>
          </p:cNvPr>
          <p:cNvCxnSpPr>
            <a:cxnSpLocks noChangeShapeType="1"/>
            <a:stCxn id="4" idx="3"/>
            <a:endCxn id="5" idx="1"/>
          </p:cNvCxnSpPr>
          <p:nvPr/>
        </p:nvCxnSpPr>
        <p:spPr bwMode="auto">
          <a:xfrm flipV="1">
            <a:off x="2030378" y="2585468"/>
            <a:ext cx="745496" cy="1201512"/>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8" name="AutoShape 9">
            <a:extLst>
              <a:ext uri="{FF2B5EF4-FFF2-40B4-BE49-F238E27FC236}">
                <a16:creationId xmlns:a16="http://schemas.microsoft.com/office/drawing/2014/main" id="{9DCFE841-20D4-6E4A-9D41-8035E61E0084}"/>
              </a:ext>
            </a:extLst>
          </p:cNvPr>
          <p:cNvCxnSpPr>
            <a:cxnSpLocks noChangeShapeType="1"/>
            <a:stCxn id="4" idx="3"/>
            <a:endCxn id="6" idx="1"/>
          </p:cNvCxnSpPr>
          <p:nvPr/>
        </p:nvCxnSpPr>
        <p:spPr bwMode="auto">
          <a:xfrm>
            <a:off x="2030378" y="3786980"/>
            <a:ext cx="745496" cy="1201332"/>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9" name="AutoShape 10">
            <a:extLst>
              <a:ext uri="{FF2B5EF4-FFF2-40B4-BE49-F238E27FC236}">
                <a16:creationId xmlns:a16="http://schemas.microsoft.com/office/drawing/2014/main" id="{F3B8394D-B255-4749-9397-4740E417A822}"/>
              </a:ext>
            </a:extLst>
          </p:cNvPr>
          <p:cNvCxnSpPr>
            <a:cxnSpLocks noChangeShapeType="1"/>
            <a:stCxn id="6" idx="3"/>
            <a:endCxn id="26" idx="1"/>
          </p:cNvCxnSpPr>
          <p:nvPr/>
        </p:nvCxnSpPr>
        <p:spPr bwMode="auto">
          <a:xfrm flipV="1">
            <a:off x="3914559" y="4427439"/>
            <a:ext cx="496598" cy="560873"/>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0" name="Rectangle 9">
            <a:extLst>
              <a:ext uri="{FF2B5EF4-FFF2-40B4-BE49-F238E27FC236}">
                <a16:creationId xmlns:a16="http://schemas.microsoft.com/office/drawing/2014/main" id="{7168A075-677D-7F4E-AC06-8AB44B2E813A}"/>
              </a:ext>
            </a:extLst>
          </p:cNvPr>
          <p:cNvSpPr>
            <a:spLocks noChangeArrowheads="1"/>
          </p:cNvSpPr>
          <p:nvPr/>
        </p:nvSpPr>
        <p:spPr bwMode="auto">
          <a:xfrm>
            <a:off x="4411157" y="1809487"/>
            <a:ext cx="2693407" cy="431336"/>
          </a:xfrm>
          <a:prstGeom prst="rect">
            <a:avLst/>
          </a:prstGeom>
          <a:solidFill>
            <a:schemeClr val="tx2"/>
          </a:solidFill>
          <a:ln w="9525" algn="ctr">
            <a:noFill/>
            <a:miter lim="800000"/>
            <a:headEnd type="none" w="sm" len="sm"/>
            <a:tailEnd type="none" w="sm" len="sm"/>
          </a:ln>
        </p:spPr>
        <p:txBody>
          <a:bodyPr wrap="square" lIns="18000" tIns="18000" rIns="18000" bIns="18000" anchor="ctr"/>
          <a:lstStyle/>
          <a:p>
            <a:pPr algn="ctr">
              <a:defRPr/>
            </a:pPr>
            <a:r>
              <a:rPr lang="en-US" altLang="ja-JP" sz="1200">
                <a:solidFill>
                  <a:schemeClr val="accent1"/>
                </a:solidFill>
                <a:ea typeface="ＭＳ Ｐゴシック" pitchFamily="50" charset="-128"/>
              </a:rPr>
              <a:t>[Secondary drivers of issue]</a:t>
            </a:r>
          </a:p>
        </p:txBody>
      </p:sp>
      <p:cxnSp>
        <p:nvCxnSpPr>
          <p:cNvPr id="11" name="AutoShape 14">
            <a:extLst>
              <a:ext uri="{FF2B5EF4-FFF2-40B4-BE49-F238E27FC236}">
                <a16:creationId xmlns:a16="http://schemas.microsoft.com/office/drawing/2014/main" id="{DF9945E5-D869-4844-976A-F8DFFB15B678}"/>
              </a:ext>
            </a:extLst>
          </p:cNvPr>
          <p:cNvCxnSpPr>
            <a:cxnSpLocks noChangeShapeType="1"/>
            <a:stCxn id="5" idx="3"/>
            <a:endCxn id="10" idx="1"/>
          </p:cNvCxnSpPr>
          <p:nvPr/>
        </p:nvCxnSpPr>
        <p:spPr bwMode="auto">
          <a:xfrm flipV="1">
            <a:off x="3914559" y="2025155"/>
            <a:ext cx="496598" cy="560313"/>
          </a:xfrm>
          <a:prstGeom prst="bentConnector3">
            <a:avLst>
              <a:gd name="adj1" fmla="val 50000"/>
            </a:avLst>
          </a:prstGeom>
          <a:noFill/>
          <a:ln w="12700">
            <a:solidFill>
              <a:schemeClr val="bg1">
                <a:lumMod val="50000"/>
              </a:schemeClr>
            </a:solidFill>
            <a:miter lim="800000"/>
            <a:headEnd type="none" w="sm" len="sm"/>
            <a:tailEnd type="none" w="sm" len="sm"/>
          </a:ln>
        </p:spPr>
      </p:cxnSp>
      <p:cxnSp>
        <p:nvCxnSpPr>
          <p:cNvPr id="12" name="AutoShape 15">
            <a:extLst>
              <a:ext uri="{FF2B5EF4-FFF2-40B4-BE49-F238E27FC236}">
                <a16:creationId xmlns:a16="http://schemas.microsoft.com/office/drawing/2014/main" id="{1404317D-7AF4-1641-83A7-48AA0F165394}"/>
              </a:ext>
            </a:extLst>
          </p:cNvPr>
          <p:cNvCxnSpPr>
            <a:cxnSpLocks noChangeShapeType="1"/>
            <a:stCxn id="5" idx="3"/>
            <a:endCxn id="21" idx="1"/>
          </p:cNvCxnSpPr>
          <p:nvPr/>
        </p:nvCxnSpPr>
        <p:spPr bwMode="auto">
          <a:xfrm>
            <a:off x="3914559" y="2585468"/>
            <a:ext cx="496598" cy="545239"/>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3" name="Rectangle 12">
            <a:extLst>
              <a:ext uri="{FF2B5EF4-FFF2-40B4-BE49-F238E27FC236}">
                <a16:creationId xmlns:a16="http://schemas.microsoft.com/office/drawing/2014/main" id="{264DFF98-E77A-7C4C-BD71-08DECF0806CA}"/>
              </a:ext>
            </a:extLst>
          </p:cNvPr>
          <p:cNvSpPr>
            <a:spLocks noChangeArrowheads="1"/>
          </p:cNvSpPr>
          <p:nvPr/>
        </p:nvSpPr>
        <p:spPr bwMode="auto">
          <a:xfrm>
            <a:off x="4411157" y="5318062"/>
            <a:ext cx="2693407" cy="429853"/>
          </a:xfrm>
          <a:prstGeom prst="rect">
            <a:avLst/>
          </a:prstGeom>
          <a:solidFill>
            <a:schemeClr val="tx2"/>
          </a:solidFill>
          <a:ln w="9525" algn="ctr">
            <a:noFill/>
            <a:miter lim="800000"/>
            <a:headEnd type="none" w="sm" len="sm"/>
            <a:tailEnd type="none" w="sm" len="sm"/>
          </a:ln>
        </p:spPr>
        <p:txBody>
          <a:bodyPr wrap="square" lIns="18000" tIns="18000" rIns="18000" bIns="18000" anchor="ctr"/>
          <a:lstStyle/>
          <a:p>
            <a:pPr algn="ctr">
              <a:defRPr/>
            </a:pPr>
            <a:r>
              <a:rPr lang="en-US" altLang="ja-JP" sz="1200">
                <a:solidFill>
                  <a:schemeClr val="accent1"/>
                </a:solidFill>
                <a:ea typeface="ＭＳ Ｐゴシック" pitchFamily="50" charset="-128"/>
              </a:rPr>
              <a:t>[Secondary drivers of issue]</a:t>
            </a:r>
          </a:p>
        </p:txBody>
      </p:sp>
      <p:cxnSp>
        <p:nvCxnSpPr>
          <p:cNvPr id="14" name="AutoShape 25">
            <a:extLst>
              <a:ext uri="{FF2B5EF4-FFF2-40B4-BE49-F238E27FC236}">
                <a16:creationId xmlns:a16="http://schemas.microsoft.com/office/drawing/2014/main" id="{61294AFD-53FB-0744-BE4E-04C0DCBDD4D7}"/>
              </a:ext>
            </a:extLst>
          </p:cNvPr>
          <p:cNvCxnSpPr>
            <a:cxnSpLocks noChangeShapeType="1"/>
            <a:stCxn id="6" idx="3"/>
            <a:endCxn id="13" idx="1"/>
          </p:cNvCxnSpPr>
          <p:nvPr/>
        </p:nvCxnSpPr>
        <p:spPr bwMode="auto">
          <a:xfrm>
            <a:off x="3914559" y="4988312"/>
            <a:ext cx="496598" cy="544677"/>
          </a:xfrm>
          <a:prstGeom prst="bentConnector3">
            <a:avLst>
              <a:gd name="adj1" fmla="val 50000"/>
            </a:avLst>
          </a:prstGeom>
          <a:noFill/>
          <a:ln w="12700">
            <a:solidFill>
              <a:schemeClr val="bg1">
                <a:lumMod val="50000"/>
              </a:schemeClr>
            </a:solidFill>
            <a:miter lim="800000"/>
            <a:headEnd type="none" w="sm" len="sm"/>
            <a:tailEnd type="none" w="sm" len="sm"/>
          </a:ln>
        </p:spPr>
      </p:cxnSp>
      <p:sp>
        <p:nvSpPr>
          <p:cNvPr id="15" name="Rectangle 14">
            <a:extLst>
              <a:ext uri="{FF2B5EF4-FFF2-40B4-BE49-F238E27FC236}">
                <a16:creationId xmlns:a16="http://schemas.microsoft.com/office/drawing/2014/main" id="{3B114E76-1D2B-D042-BA6B-DDBC9CB98DC3}"/>
              </a:ext>
            </a:extLst>
          </p:cNvPr>
          <p:cNvSpPr>
            <a:spLocks noChangeArrowheads="1"/>
          </p:cNvSpPr>
          <p:nvPr/>
        </p:nvSpPr>
        <p:spPr bwMode="auto">
          <a:xfrm>
            <a:off x="7547052" y="1596638"/>
            <a:ext cx="4040111" cy="395552"/>
          </a:xfrm>
          <a:prstGeom prst="rect">
            <a:avLst/>
          </a:prstGeom>
          <a:solidFill>
            <a:schemeClr val="tx2"/>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16" name="Rectangle 15">
            <a:extLst>
              <a:ext uri="{FF2B5EF4-FFF2-40B4-BE49-F238E27FC236}">
                <a16:creationId xmlns:a16="http://schemas.microsoft.com/office/drawing/2014/main" id="{9EA119E4-DF3A-3D42-9AAE-C3711E9931CE}"/>
              </a:ext>
            </a:extLst>
          </p:cNvPr>
          <p:cNvSpPr>
            <a:spLocks noChangeArrowheads="1"/>
          </p:cNvSpPr>
          <p:nvPr/>
        </p:nvSpPr>
        <p:spPr bwMode="auto">
          <a:xfrm>
            <a:off x="7547052" y="2058120"/>
            <a:ext cx="4040111" cy="395552"/>
          </a:xfrm>
          <a:prstGeom prst="rect">
            <a:avLst/>
          </a:prstGeom>
          <a:solidFill>
            <a:schemeClr val="tx2"/>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17" name="Elbow Connector 15">
            <a:extLst>
              <a:ext uri="{FF2B5EF4-FFF2-40B4-BE49-F238E27FC236}">
                <a16:creationId xmlns:a16="http://schemas.microsoft.com/office/drawing/2014/main" id="{D26FFBC9-8F48-784B-BD2E-8C905844EBB5}"/>
              </a:ext>
            </a:extLst>
          </p:cNvPr>
          <p:cNvCxnSpPr>
            <a:cxnSpLocks/>
            <a:stCxn id="10" idx="3"/>
            <a:endCxn id="15" idx="1"/>
          </p:cNvCxnSpPr>
          <p:nvPr/>
        </p:nvCxnSpPr>
        <p:spPr>
          <a:xfrm flipV="1">
            <a:off x="7104564" y="1794414"/>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C8CC7AF4-708E-C642-B42D-6DB29C9BEEC8}"/>
              </a:ext>
            </a:extLst>
          </p:cNvPr>
          <p:cNvCxnSpPr>
            <a:cxnSpLocks/>
            <a:stCxn id="10" idx="3"/>
            <a:endCxn id="16" idx="1"/>
          </p:cNvCxnSpPr>
          <p:nvPr/>
        </p:nvCxnSpPr>
        <p:spPr>
          <a:xfrm>
            <a:off x="7104564" y="2025155"/>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5A42DFB-BA75-EC44-80F0-D7E9AB42082B}"/>
              </a:ext>
            </a:extLst>
          </p:cNvPr>
          <p:cNvSpPr>
            <a:spLocks noChangeArrowheads="1"/>
          </p:cNvSpPr>
          <p:nvPr/>
        </p:nvSpPr>
        <p:spPr bwMode="auto">
          <a:xfrm>
            <a:off x="7547052" y="5104474"/>
            <a:ext cx="4040111" cy="395552"/>
          </a:xfrm>
          <a:prstGeom prst="rect">
            <a:avLst/>
          </a:prstGeom>
          <a:solidFill>
            <a:schemeClr val="tx2"/>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0" name="Rectangle 19">
            <a:extLst>
              <a:ext uri="{FF2B5EF4-FFF2-40B4-BE49-F238E27FC236}">
                <a16:creationId xmlns:a16="http://schemas.microsoft.com/office/drawing/2014/main" id="{E9CC0680-D742-5346-9D41-D1BFE7779930}"/>
              </a:ext>
            </a:extLst>
          </p:cNvPr>
          <p:cNvSpPr>
            <a:spLocks noChangeArrowheads="1"/>
          </p:cNvSpPr>
          <p:nvPr/>
        </p:nvSpPr>
        <p:spPr bwMode="auto">
          <a:xfrm>
            <a:off x="7547052" y="5565952"/>
            <a:ext cx="4040111" cy="395552"/>
          </a:xfrm>
          <a:prstGeom prst="rect">
            <a:avLst/>
          </a:prstGeom>
          <a:solidFill>
            <a:schemeClr val="tx2"/>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1" name="Rectangle 20">
            <a:extLst>
              <a:ext uri="{FF2B5EF4-FFF2-40B4-BE49-F238E27FC236}">
                <a16:creationId xmlns:a16="http://schemas.microsoft.com/office/drawing/2014/main" id="{8780D12C-B81E-6B4B-8261-397662AF687A}"/>
              </a:ext>
            </a:extLst>
          </p:cNvPr>
          <p:cNvSpPr>
            <a:spLocks noChangeArrowheads="1"/>
          </p:cNvSpPr>
          <p:nvPr/>
        </p:nvSpPr>
        <p:spPr bwMode="auto">
          <a:xfrm>
            <a:off x="4411157" y="2915780"/>
            <a:ext cx="2693407" cy="429853"/>
          </a:xfrm>
          <a:prstGeom prst="rect">
            <a:avLst/>
          </a:prstGeom>
          <a:solidFill>
            <a:schemeClr val="tx2"/>
          </a:solidFill>
          <a:ln w="9525" algn="ctr">
            <a:noFill/>
            <a:miter lim="800000"/>
            <a:headEnd type="none" w="sm" len="sm"/>
            <a:tailEnd type="none" w="sm" len="sm"/>
          </a:ln>
        </p:spPr>
        <p:txBody>
          <a:bodyPr wrap="square" lIns="18000" tIns="18000" rIns="18000" bIns="18000" anchor="ctr"/>
          <a:lstStyle/>
          <a:p>
            <a:pPr algn="ctr">
              <a:defRPr/>
            </a:pPr>
            <a:r>
              <a:rPr lang="en-US" altLang="ja-JP" sz="1200">
                <a:solidFill>
                  <a:schemeClr val="accent1"/>
                </a:solidFill>
                <a:ea typeface="ＭＳ Ｐゴシック" pitchFamily="50" charset="-128"/>
              </a:rPr>
              <a:t>[Secondary drivers of issue]</a:t>
            </a:r>
          </a:p>
        </p:txBody>
      </p:sp>
      <p:sp>
        <p:nvSpPr>
          <p:cNvPr id="22" name="Rectangle 21">
            <a:extLst>
              <a:ext uri="{FF2B5EF4-FFF2-40B4-BE49-F238E27FC236}">
                <a16:creationId xmlns:a16="http://schemas.microsoft.com/office/drawing/2014/main" id="{3BC806CC-B189-8542-8A6C-7679A8866A35}"/>
              </a:ext>
            </a:extLst>
          </p:cNvPr>
          <p:cNvSpPr>
            <a:spLocks noChangeArrowheads="1"/>
          </p:cNvSpPr>
          <p:nvPr/>
        </p:nvSpPr>
        <p:spPr bwMode="auto">
          <a:xfrm>
            <a:off x="7547052" y="2702190"/>
            <a:ext cx="4040111" cy="395552"/>
          </a:xfrm>
          <a:prstGeom prst="rect">
            <a:avLst/>
          </a:prstGeom>
          <a:solidFill>
            <a:schemeClr val="tx2"/>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3" name="Rectangle 22">
            <a:extLst>
              <a:ext uri="{FF2B5EF4-FFF2-40B4-BE49-F238E27FC236}">
                <a16:creationId xmlns:a16="http://schemas.microsoft.com/office/drawing/2014/main" id="{A386D202-76E3-4E4E-AE2F-28DA70901C33}"/>
              </a:ext>
            </a:extLst>
          </p:cNvPr>
          <p:cNvSpPr>
            <a:spLocks noChangeArrowheads="1"/>
          </p:cNvSpPr>
          <p:nvPr/>
        </p:nvSpPr>
        <p:spPr bwMode="auto">
          <a:xfrm>
            <a:off x="7547052" y="3163672"/>
            <a:ext cx="4040111" cy="395552"/>
          </a:xfrm>
          <a:prstGeom prst="rect">
            <a:avLst/>
          </a:prstGeom>
          <a:solidFill>
            <a:schemeClr val="tx2"/>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24" name="Elbow Connector 21">
            <a:extLst>
              <a:ext uri="{FF2B5EF4-FFF2-40B4-BE49-F238E27FC236}">
                <a16:creationId xmlns:a16="http://schemas.microsoft.com/office/drawing/2014/main" id="{E7FF5A35-40E5-8D4A-8F23-0ECA121B7FB9}"/>
              </a:ext>
            </a:extLst>
          </p:cNvPr>
          <p:cNvCxnSpPr>
            <a:cxnSpLocks/>
            <a:stCxn id="21" idx="3"/>
            <a:endCxn id="22" idx="1"/>
          </p:cNvCxnSpPr>
          <p:nvPr/>
        </p:nvCxnSpPr>
        <p:spPr>
          <a:xfrm flipV="1">
            <a:off x="7104564" y="2899966"/>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Elbow Connector 23">
            <a:extLst>
              <a:ext uri="{FF2B5EF4-FFF2-40B4-BE49-F238E27FC236}">
                <a16:creationId xmlns:a16="http://schemas.microsoft.com/office/drawing/2014/main" id="{4D5038F4-1AD8-AF46-A244-87601019A20D}"/>
              </a:ext>
            </a:extLst>
          </p:cNvPr>
          <p:cNvCxnSpPr>
            <a:cxnSpLocks/>
            <a:stCxn id="21" idx="3"/>
            <a:endCxn id="23" idx="1"/>
          </p:cNvCxnSpPr>
          <p:nvPr/>
        </p:nvCxnSpPr>
        <p:spPr>
          <a:xfrm>
            <a:off x="7104564" y="3130707"/>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990F194-45A4-9746-A44A-76CF3ADEDEF2}"/>
              </a:ext>
            </a:extLst>
          </p:cNvPr>
          <p:cNvSpPr>
            <a:spLocks noChangeArrowheads="1"/>
          </p:cNvSpPr>
          <p:nvPr/>
        </p:nvSpPr>
        <p:spPr bwMode="auto">
          <a:xfrm>
            <a:off x="4411157" y="4212512"/>
            <a:ext cx="2693407" cy="429853"/>
          </a:xfrm>
          <a:prstGeom prst="rect">
            <a:avLst/>
          </a:prstGeom>
          <a:solidFill>
            <a:schemeClr val="tx2"/>
          </a:solidFill>
          <a:ln w="9525" algn="ctr">
            <a:noFill/>
            <a:miter lim="800000"/>
            <a:headEnd type="none" w="sm" len="sm"/>
            <a:tailEnd type="none" w="sm" len="sm"/>
          </a:ln>
        </p:spPr>
        <p:txBody>
          <a:bodyPr wrap="square" lIns="18000" tIns="18000" rIns="18000" bIns="18000" anchor="ctr"/>
          <a:lstStyle/>
          <a:p>
            <a:pPr algn="ctr">
              <a:defRPr/>
            </a:pPr>
            <a:r>
              <a:rPr lang="en-US" altLang="ja-JP" sz="1200">
                <a:solidFill>
                  <a:schemeClr val="accent1"/>
                </a:solidFill>
                <a:ea typeface="ＭＳ Ｐゴシック" pitchFamily="50" charset="-128"/>
              </a:rPr>
              <a:t>[Secondary drivers of issue]</a:t>
            </a:r>
          </a:p>
        </p:txBody>
      </p:sp>
      <p:sp>
        <p:nvSpPr>
          <p:cNvPr id="27" name="Rectangle 26">
            <a:extLst>
              <a:ext uri="{FF2B5EF4-FFF2-40B4-BE49-F238E27FC236}">
                <a16:creationId xmlns:a16="http://schemas.microsoft.com/office/drawing/2014/main" id="{CE38E69C-A98F-0A4F-BAC9-121F753C98BA}"/>
              </a:ext>
            </a:extLst>
          </p:cNvPr>
          <p:cNvSpPr>
            <a:spLocks noChangeArrowheads="1"/>
          </p:cNvSpPr>
          <p:nvPr/>
        </p:nvSpPr>
        <p:spPr bwMode="auto">
          <a:xfrm>
            <a:off x="7547052" y="3998922"/>
            <a:ext cx="4040111" cy="395552"/>
          </a:xfrm>
          <a:prstGeom prst="rect">
            <a:avLst/>
          </a:prstGeom>
          <a:solidFill>
            <a:schemeClr val="tx2"/>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sp>
        <p:nvSpPr>
          <p:cNvPr id="28" name="Rectangle 27">
            <a:extLst>
              <a:ext uri="{FF2B5EF4-FFF2-40B4-BE49-F238E27FC236}">
                <a16:creationId xmlns:a16="http://schemas.microsoft.com/office/drawing/2014/main" id="{870A34D3-096C-5C4C-9866-73EC4A0889ED}"/>
              </a:ext>
            </a:extLst>
          </p:cNvPr>
          <p:cNvSpPr>
            <a:spLocks noChangeArrowheads="1"/>
          </p:cNvSpPr>
          <p:nvPr/>
        </p:nvSpPr>
        <p:spPr bwMode="auto">
          <a:xfrm>
            <a:off x="7547052" y="4460404"/>
            <a:ext cx="4040111" cy="395552"/>
          </a:xfrm>
          <a:prstGeom prst="rect">
            <a:avLst/>
          </a:prstGeom>
          <a:solidFill>
            <a:schemeClr val="tx2"/>
          </a:solidFill>
          <a:ln w="19050" algn="ctr">
            <a:noFill/>
            <a:miter lim="800000"/>
            <a:headEnd type="none" w="sm" len="sm"/>
            <a:tailEnd type="none" w="sm" len="sm"/>
          </a:ln>
        </p:spPr>
        <p:txBody>
          <a:bodyPr wrap="square" lIns="18000" tIns="18000" rIns="18000" bIns="18000" anchor="ctr"/>
          <a:lstStyle/>
          <a:p>
            <a:pPr algn="ctr">
              <a:defRPr/>
            </a:pPr>
            <a:r>
              <a:rPr lang="en-US" altLang="ja-JP" sz="1200">
                <a:ea typeface="ＭＳ Ｐゴシック" pitchFamily="50" charset="-128"/>
              </a:rPr>
              <a:t>[Underlying drivers]</a:t>
            </a:r>
          </a:p>
        </p:txBody>
      </p:sp>
      <p:cxnSp>
        <p:nvCxnSpPr>
          <p:cNvPr id="29" name="Elbow Connector 25">
            <a:extLst>
              <a:ext uri="{FF2B5EF4-FFF2-40B4-BE49-F238E27FC236}">
                <a16:creationId xmlns:a16="http://schemas.microsoft.com/office/drawing/2014/main" id="{57F65139-FAE0-DF4F-AE99-F1C003180F0F}"/>
              </a:ext>
            </a:extLst>
          </p:cNvPr>
          <p:cNvCxnSpPr>
            <a:cxnSpLocks/>
            <a:stCxn id="26" idx="3"/>
            <a:endCxn id="27" idx="1"/>
          </p:cNvCxnSpPr>
          <p:nvPr/>
        </p:nvCxnSpPr>
        <p:spPr>
          <a:xfrm flipV="1">
            <a:off x="7104564" y="4196698"/>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3CCCFA27-0932-7047-91DF-D795D5E19C91}"/>
              </a:ext>
            </a:extLst>
          </p:cNvPr>
          <p:cNvCxnSpPr>
            <a:cxnSpLocks/>
            <a:stCxn id="26" idx="3"/>
            <a:endCxn id="28" idx="1"/>
          </p:cNvCxnSpPr>
          <p:nvPr/>
        </p:nvCxnSpPr>
        <p:spPr>
          <a:xfrm>
            <a:off x="7104564" y="4427439"/>
            <a:ext cx="442488" cy="230741"/>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Elbow Connector 224">
            <a:extLst>
              <a:ext uri="{FF2B5EF4-FFF2-40B4-BE49-F238E27FC236}">
                <a16:creationId xmlns:a16="http://schemas.microsoft.com/office/drawing/2014/main" id="{7E4D8156-97EE-9447-9249-28B51CF2AA5F}"/>
              </a:ext>
            </a:extLst>
          </p:cNvPr>
          <p:cNvCxnSpPr>
            <a:cxnSpLocks/>
            <a:stCxn id="13" idx="3"/>
            <a:endCxn id="19" idx="1"/>
          </p:cNvCxnSpPr>
          <p:nvPr/>
        </p:nvCxnSpPr>
        <p:spPr>
          <a:xfrm flipV="1">
            <a:off x="7104564" y="5302250"/>
            <a:ext cx="442488" cy="230739"/>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Elbow Connector 226">
            <a:extLst>
              <a:ext uri="{FF2B5EF4-FFF2-40B4-BE49-F238E27FC236}">
                <a16:creationId xmlns:a16="http://schemas.microsoft.com/office/drawing/2014/main" id="{A95C91A0-12C8-F64A-99A9-002058826C0F}"/>
              </a:ext>
            </a:extLst>
          </p:cNvPr>
          <p:cNvCxnSpPr>
            <a:cxnSpLocks/>
            <a:stCxn id="13" idx="3"/>
            <a:endCxn id="20" idx="1"/>
          </p:cNvCxnSpPr>
          <p:nvPr/>
        </p:nvCxnSpPr>
        <p:spPr>
          <a:xfrm>
            <a:off x="7104564" y="5532989"/>
            <a:ext cx="442488" cy="230739"/>
          </a:xfrm>
          <a:prstGeom prst="bent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3718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a:xfrm>
            <a:off x="467806" y="365126"/>
            <a:ext cx="11173331" cy="811212"/>
          </a:xfrm>
        </p:spPr>
        <p:txBody>
          <a:bodyPr/>
          <a:lstStyle/>
          <a:p>
            <a:r>
              <a:rPr lang="en-GB"/>
              <a:t>Strategy is the combination of objective, scope, and advantage</a:t>
            </a:r>
            <a:endParaRPr lang="en-DK"/>
          </a:p>
        </p:txBody>
      </p:sp>
      <p:sp>
        <p:nvSpPr>
          <p:cNvPr id="26" name="Rectangle 25">
            <a:extLst>
              <a:ext uri="{FF2B5EF4-FFF2-40B4-BE49-F238E27FC236}">
                <a16:creationId xmlns:a16="http://schemas.microsoft.com/office/drawing/2014/main" id="{CC2091B4-E869-EF44-AFB4-720BD9B22847}"/>
              </a:ext>
            </a:extLst>
          </p:cNvPr>
          <p:cNvSpPr/>
          <p:nvPr/>
        </p:nvSpPr>
        <p:spPr>
          <a:xfrm>
            <a:off x="558571" y="2269278"/>
            <a:ext cx="1630017"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accent2"/>
                </a:solidFill>
                <a:latin typeface="Georgia" panose="02040502050405020303" pitchFamily="18" charset="0"/>
                <a:cs typeface="Arial" panose="020B0604020202020204" pitchFamily="34" charset="0"/>
              </a:rPr>
              <a:t>Objective</a:t>
            </a:r>
          </a:p>
        </p:txBody>
      </p:sp>
      <p:sp>
        <p:nvSpPr>
          <p:cNvPr id="27" name="Rectangle 26">
            <a:extLst>
              <a:ext uri="{FF2B5EF4-FFF2-40B4-BE49-F238E27FC236}">
                <a16:creationId xmlns:a16="http://schemas.microsoft.com/office/drawing/2014/main" id="{0C9B8834-075B-D448-98E4-64A805019E99}"/>
              </a:ext>
            </a:extLst>
          </p:cNvPr>
          <p:cNvSpPr/>
          <p:nvPr/>
        </p:nvSpPr>
        <p:spPr>
          <a:xfrm>
            <a:off x="558571" y="3641143"/>
            <a:ext cx="1630017"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accent2"/>
                </a:solidFill>
                <a:latin typeface="Georgia" panose="02040502050405020303" pitchFamily="18" charset="0"/>
                <a:cs typeface="Arial" panose="020B0604020202020204" pitchFamily="34" charset="0"/>
              </a:rPr>
              <a:t>Scope</a:t>
            </a:r>
          </a:p>
        </p:txBody>
      </p:sp>
      <p:sp>
        <p:nvSpPr>
          <p:cNvPr id="28" name="Rectangle 27">
            <a:extLst>
              <a:ext uri="{FF2B5EF4-FFF2-40B4-BE49-F238E27FC236}">
                <a16:creationId xmlns:a16="http://schemas.microsoft.com/office/drawing/2014/main" id="{E8CD1884-18D1-7B4D-AB66-1EA115EC6866}"/>
              </a:ext>
            </a:extLst>
          </p:cNvPr>
          <p:cNvSpPr/>
          <p:nvPr/>
        </p:nvSpPr>
        <p:spPr>
          <a:xfrm>
            <a:off x="2746911" y="2269278"/>
            <a:ext cx="7743965"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accent1"/>
                </a:solidFill>
                <a:latin typeface="Arial" panose="020B0604020202020204" pitchFamily="34" charset="0"/>
                <a:cs typeface="Arial" panose="020B0604020202020204" pitchFamily="34" charset="0"/>
              </a:rPr>
              <a:t>What is our goal/what does winning look like to us?</a:t>
            </a:r>
          </a:p>
          <a:p>
            <a:endParaRPr lang="en-US">
              <a:solidFill>
                <a:schemeClr val="accent1"/>
              </a:solidFill>
              <a:latin typeface="Arial" panose="020B0604020202020204" pitchFamily="34" charset="0"/>
              <a:cs typeface="Arial" panose="020B0604020202020204" pitchFamily="34" charset="0"/>
            </a:endParaRPr>
          </a:p>
          <a:p>
            <a:r>
              <a:rPr lang="en-US">
                <a:solidFill>
                  <a:schemeClr val="accent1"/>
                </a:solidFill>
                <a:latin typeface="Arial" panose="020B0604020202020204" pitchFamily="34" charset="0"/>
                <a:cs typeface="Arial" panose="020B0604020202020204" pitchFamily="34" charset="0"/>
              </a:rPr>
              <a:t>Specific, measurable, time bound</a:t>
            </a:r>
          </a:p>
        </p:txBody>
      </p:sp>
      <p:sp>
        <p:nvSpPr>
          <p:cNvPr id="29" name="Rectangle 28">
            <a:extLst>
              <a:ext uri="{FF2B5EF4-FFF2-40B4-BE49-F238E27FC236}">
                <a16:creationId xmlns:a16="http://schemas.microsoft.com/office/drawing/2014/main" id="{D6C59295-EDDC-4948-9207-66B70F97E6CF}"/>
              </a:ext>
            </a:extLst>
          </p:cNvPr>
          <p:cNvSpPr/>
          <p:nvPr/>
        </p:nvSpPr>
        <p:spPr>
          <a:xfrm>
            <a:off x="2746911" y="3641143"/>
            <a:ext cx="7734373"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accent1"/>
                </a:solidFill>
                <a:latin typeface="Arial" panose="020B0604020202020204" pitchFamily="34" charset="0"/>
                <a:cs typeface="Arial" panose="020B0604020202020204" pitchFamily="34" charset="0"/>
              </a:rPr>
              <a:t>Where do we want to play?</a:t>
            </a:r>
          </a:p>
          <a:p>
            <a:endParaRPr lang="en-US">
              <a:solidFill>
                <a:schemeClr val="accent1"/>
              </a:solidFill>
              <a:latin typeface="Arial" panose="020B0604020202020204" pitchFamily="34" charset="0"/>
              <a:cs typeface="Arial" panose="020B0604020202020204" pitchFamily="34" charset="0"/>
            </a:endParaRPr>
          </a:p>
          <a:p>
            <a:r>
              <a:rPr lang="en-US">
                <a:solidFill>
                  <a:schemeClr val="accent1"/>
                </a:solidFill>
                <a:latin typeface="Arial" panose="020B0604020202020204" pitchFamily="34" charset="0"/>
                <a:cs typeface="Arial" panose="020B0604020202020204" pitchFamily="34" charset="0"/>
              </a:rPr>
              <a:t>Customer segments/offerings, geographies, vertical integration</a:t>
            </a:r>
          </a:p>
        </p:txBody>
      </p:sp>
      <p:sp>
        <p:nvSpPr>
          <p:cNvPr id="30" name="Rectangle 29">
            <a:extLst>
              <a:ext uri="{FF2B5EF4-FFF2-40B4-BE49-F238E27FC236}">
                <a16:creationId xmlns:a16="http://schemas.microsoft.com/office/drawing/2014/main" id="{E026C21A-2D21-204F-A508-889DE240F9C5}"/>
              </a:ext>
            </a:extLst>
          </p:cNvPr>
          <p:cNvSpPr/>
          <p:nvPr/>
        </p:nvSpPr>
        <p:spPr>
          <a:xfrm>
            <a:off x="558571" y="5013008"/>
            <a:ext cx="1630017"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accent2"/>
                </a:solidFill>
                <a:latin typeface="Georgia" panose="02040502050405020303" pitchFamily="18" charset="0"/>
                <a:cs typeface="Arial" panose="020B0604020202020204" pitchFamily="34" charset="0"/>
              </a:rPr>
              <a:t>Advantage</a:t>
            </a:r>
          </a:p>
        </p:txBody>
      </p:sp>
      <p:sp>
        <p:nvSpPr>
          <p:cNvPr id="31" name="Rectangle 30">
            <a:extLst>
              <a:ext uri="{FF2B5EF4-FFF2-40B4-BE49-F238E27FC236}">
                <a16:creationId xmlns:a16="http://schemas.microsoft.com/office/drawing/2014/main" id="{660BFE83-9F1E-4845-90FC-5A3FC11FE5CB}"/>
              </a:ext>
            </a:extLst>
          </p:cNvPr>
          <p:cNvSpPr/>
          <p:nvPr/>
        </p:nvSpPr>
        <p:spPr>
          <a:xfrm>
            <a:off x="2746911" y="5013008"/>
            <a:ext cx="7734373" cy="90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accent1"/>
                </a:solidFill>
                <a:latin typeface="Arial" panose="020B0604020202020204" pitchFamily="34" charset="0"/>
                <a:cs typeface="Arial" panose="020B0604020202020204" pitchFamily="34" charset="0"/>
              </a:rPr>
              <a:t>How do we want to win?</a:t>
            </a:r>
          </a:p>
          <a:p>
            <a:br>
              <a:rPr lang="en-US">
                <a:solidFill>
                  <a:schemeClr val="accent1"/>
                </a:solidFill>
                <a:latin typeface="Arial" panose="020B0604020202020204" pitchFamily="34" charset="0"/>
                <a:cs typeface="Arial" panose="020B0604020202020204" pitchFamily="34" charset="0"/>
              </a:rPr>
            </a:br>
            <a:r>
              <a:rPr lang="en-US">
                <a:solidFill>
                  <a:schemeClr val="accent1"/>
                </a:solidFill>
                <a:latin typeface="Arial" panose="020B0604020202020204" pitchFamily="34" charset="0"/>
                <a:cs typeface="Arial" panose="020B0604020202020204" pitchFamily="34" charset="0"/>
              </a:rPr>
              <a:t>Our unique selling point/value proposition, internal activities to deliver value proposition</a:t>
            </a:r>
          </a:p>
        </p:txBody>
      </p:sp>
      <p:cxnSp>
        <p:nvCxnSpPr>
          <p:cNvPr id="32" name="Straight Connector 31">
            <a:extLst>
              <a:ext uri="{FF2B5EF4-FFF2-40B4-BE49-F238E27FC236}">
                <a16:creationId xmlns:a16="http://schemas.microsoft.com/office/drawing/2014/main" id="{967EB996-2E00-DE4D-A8EB-68214921F2B0}"/>
              </a:ext>
            </a:extLst>
          </p:cNvPr>
          <p:cNvCxnSpPr>
            <a:cxnSpLocks/>
          </p:cNvCxnSpPr>
          <p:nvPr/>
        </p:nvCxnSpPr>
        <p:spPr>
          <a:xfrm>
            <a:off x="467806" y="3405211"/>
            <a:ext cx="1117333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01AB08-3C15-184C-98D6-5BAFD3941D71}"/>
              </a:ext>
            </a:extLst>
          </p:cNvPr>
          <p:cNvCxnSpPr>
            <a:cxnSpLocks/>
          </p:cNvCxnSpPr>
          <p:nvPr/>
        </p:nvCxnSpPr>
        <p:spPr>
          <a:xfrm>
            <a:off x="467806" y="4777076"/>
            <a:ext cx="1117333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86680E1-C08D-9841-B771-B20A6AEBB65D}"/>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267</a:t>
            </a:fld>
            <a:endParaRPr lang="en-GB"/>
          </a:p>
        </p:txBody>
      </p:sp>
    </p:spTree>
    <p:extLst>
      <p:ext uri="{BB962C8B-B14F-4D97-AF65-F5344CB8AC3E}">
        <p14:creationId xmlns:p14="http://schemas.microsoft.com/office/powerpoint/2010/main" val="411091580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a:xfrm>
            <a:off x="467806" y="365126"/>
            <a:ext cx="11173331" cy="811212"/>
          </a:xfrm>
        </p:spPr>
        <p:txBody>
          <a:bodyPr/>
          <a:lstStyle/>
          <a:p>
            <a:r>
              <a:rPr lang="en-GB"/>
              <a:t>Does your strategy pass these five criteria?</a:t>
            </a:r>
            <a:endParaRPr lang="en-DK"/>
          </a:p>
        </p:txBody>
      </p:sp>
      <p:sp>
        <p:nvSpPr>
          <p:cNvPr id="3" name="TextBox 2">
            <a:extLst>
              <a:ext uri="{FF2B5EF4-FFF2-40B4-BE49-F238E27FC236}">
                <a16:creationId xmlns:a16="http://schemas.microsoft.com/office/drawing/2014/main" id="{6BDD7492-DFFB-9F4A-B791-87696957DB78}"/>
              </a:ext>
            </a:extLst>
          </p:cNvPr>
          <p:cNvSpPr txBox="1"/>
          <p:nvPr/>
        </p:nvSpPr>
        <p:spPr>
          <a:xfrm>
            <a:off x="467806" y="1853184"/>
            <a:ext cx="5839968" cy="338554"/>
          </a:xfrm>
          <a:prstGeom prst="rect">
            <a:avLst/>
          </a:prstGeom>
          <a:noFill/>
        </p:spPr>
        <p:txBody>
          <a:bodyPr wrap="square" rtlCol="0">
            <a:spAutoFit/>
          </a:bodyPr>
          <a:lstStyle/>
          <a:p>
            <a:r>
              <a:rPr lang="en-US" sz="1600" b="1"/>
              <a:t>Five tests of a good strategy according to Michael Porter:</a:t>
            </a:r>
          </a:p>
        </p:txBody>
      </p:sp>
      <p:pic>
        <p:nvPicPr>
          <p:cNvPr id="7" name="Picture 6">
            <a:extLst>
              <a:ext uri="{FF2B5EF4-FFF2-40B4-BE49-F238E27FC236}">
                <a16:creationId xmlns:a16="http://schemas.microsoft.com/office/drawing/2014/main" id="{2F83D8A3-99B6-E44F-AA21-9BF90CB3C3A2}"/>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8185574" y="848361"/>
            <a:ext cx="4006426" cy="6009639"/>
          </a:xfrm>
          <a:prstGeom prst="rect">
            <a:avLst/>
          </a:prstGeom>
        </p:spPr>
      </p:pic>
      <p:sp>
        <p:nvSpPr>
          <p:cNvPr id="8" name="TextBox 7">
            <a:extLst>
              <a:ext uri="{FF2B5EF4-FFF2-40B4-BE49-F238E27FC236}">
                <a16:creationId xmlns:a16="http://schemas.microsoft.com/office/drawing/2014/main" id="{45DD4525-BDFE-B147-BF59-AD674B939847}"/>
              </a:ext>
            </a:extLst>
          </p:cNvPr>
          <p:cNvSpPr txBox="1"/>
          <p:nvPr/>
        </p:nvSpPr>
        <p:spPr>
          <a:xfrm>
            <a:off x="1143186" y="2636942"/>
            <a:ext cx="7449584" cy="338554"/>
          </a:xfrm>
          <a:prstGeom prst="rect">
            <a:avLst/>
          </a:prstGeom>
          <a:noFill/>
        </p:spPr>
        <p:txBody>
          <a:bodyPr wrap="square" rtlCol="0">
            <a:spAutoFit/>
          </a:bodyPr>
          <a:lstStyle/>
          <a:p>
            <a:r>
              <a:rPr lang="da-DK" sz="1600">
                <a:latin typeface="Arial" panose="020B0604020202020204" pitchFamily="34" charset="0"/>
                <a:cs typeface="Arial" panose="020B0604020202020204" pitchFamily="34" charset="0"/>
              </a:rPr>
              <a:t>A </a:t>
            </a:r>
            <a:r>
              <a:rPr lang="da-DK" sz="1600" err="1">
                <a:latin typeface="Arial" panose="020B0604020202020204" pitchFamily="34" charset="0"/>
                <a:cs typeface="Arial" panose="020B0604020202020204" pitchFamily="34" charset="0"/>
              </a:rPr>
              <a:t>unique</a:t>
            </a:r>
            <a:r>
              <a:rPr lang="da-DK" sz="1600">
                <a:latin typeface="Arial" panose="020B0604020202020204" pitchFamily="34" charset="0"/>
                <a:cs typeface="Arial" panose="020B0604020202020204" pitchFamily="34" charset="0"/>
              </a:rPr>
              <a:t> </a:t>
            </a:r>
            <a:r>
              <a:rPr lang="da-DK" sz="1600" err="1">
                <a:latin typeface="Arial" panose="020B0604020202020204" pitchFamily="34" charset="0"/>
                <a:cs typeface="Arial" panose="020B0604020202020204" pitchFamily="34" charset="0"/>
              </a:rPr>
              <a:t>value</a:t>
            </a:r>
            <a:r>
              <a:rPr lang="da-DK" sz="1600">
                <a:latin typeface="Arial" panose="020B0604020202020204" pitchFamily="34" charset="0"/>
                <a:cs typeface="Arial" panose="020B0604020202020204" pitchFamily="34" charset="0"/>
              </a:rPr>
              <a:t> proposition </a:t>
            </a:r>
            <a:r>
              <a:rPr lang="da-DK" sz="1600" err="1">
                <a:latin typeface="Arial" panose="020B0604020202020204" pitchFamily="34" charset="0"/>
                <a:cs typeface="Arial" panose="020B0604020202020204" pitchFamily="34" charset="0"/>
              </a:rPr>
              <a:t>compared</a:t>
            </a:r>
            <a:r>
              <a:rPr lang="da-DK" sz="1600">
                <a:latin typeface="Arial" panose="020B0604020202020204" pitchFamily="34" charset="0"/>
                <a:cs typeface="Arial" panose="020B0604020202020204" pitchFamily="34" charset="0"/>
              </a:rPr>
              <a:t> to </a:t>
            </a:r>
            <a:r>
              <a:rPr lang="da-DK" sz="1600" err="1">
                <a:latin typeface="Arial" panose="020B0604020202020204" pitchFamily="34" charset="0"/>
                <a:cs typeface="Arial" panose="020B0604020202020204" pitchFamily="34" charset="0"/>
              </a:rPr>
              <a:t>other</a:t>
            </a:r>
            <a:r>
              <a:rPr lang="da-DK" sz="1600">
                <a:latin typeface="Arial" panose="020B0604020202020204" pitchFamily="34" charset="0"/>
                <a:cs typeface="Arial" panose="020B0604020202020204" pitchFamily="34" charset="0"/>
              </a:rPr>
              <a:t> </a:t>
            </a:r>
            <a:r>
              <a:rPr lang="da-DK" sz="1600" err="1">
                <a:latin typeface="Arial" panose="020B0604020202020204" pitchFamily="34" charset="0"/>
                <a:cs typeface="Arial" panose="020B0604020202020204" pitchFamily="34" charset="0"/>
              </a:rPr>
              <a:t>organizations</a:t>
            </a:r>
            <a:endParaRPr lang="da-DK" sz="16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55C082F-5092-B942-AD43-447F70B7D606}"/>
              </a:ext>
            </a:extLst>
          </p:cNvPr>
          <p:cNvSpPr txBox="1"/>
          <p:nvPr/>
        </p:nvSpPr>
        <p:spPr>
          <a:xfrm>
            <a:off x="1143186" y="3336545"/>
            <a:ext cx="7449584" cy="338554"/>
          </a:xfrm>
          <a:prstGeom prst="rect">
            <a:avLst/>
          </a:prstGeom>
          <a:noFill/>
        </p:spPr>
        <p:txBody>
          <a:bodyPr wrap="square" rtlCol="0">
            <a:spAutoFit/>
          </a:bodyPr>
          <a:lstStyle/>
          <a:p>
            <a:r>
              <a:rPr lang="da-DK" sz="1600">
                <a:latin typeface="Arial" panose="020B0604020202020204" pitchFamily="34" charset="0"/>
                <a:cs typeface="Arial" panose="020B0604020202020204" pitchFamily="34" charset="0"/>
              </a:rPr>
              <a:t>A </a:t>
            </a:r>
            <a:r>
              <a:rPr lang="da-DK" sz="1600" err="1">
                <a:latin typeface="Arial" panose="020B0604020202020204" pitchFamily="34" charset="0"/>
                <a:cs typeface="Arial" panose="020B0604020202020204" pitchFamily="34" charset="0"/>
              </a:rPr>
              <a:t>different</a:t>
            </a:r>
            <a:r>
              <a:rPr lang="da-DK" sz="1600">
                <a:latin typeface="Arial" panose="020B0604020202020204" pitchFamily="34" charset="0"/>
                <a:cs typeface="Arial" panose="020B0604020202020204" pitchFamily="34" charset="0"/>
              </a:rPr>
              <a:t>, </a:t>
            </a:r>
            <a:r>
              <a:rPr lang="da-DK" sz="1600" err="1">
                <a:latin typeface="Arial" panose="020B0604020202020204" pitchFamily="34" charset="0"/>
                <a:cs typeface="Arial" panose="020B0604020202020204" pitchFamily="34" charset="0"/>
              </a:rPr>
              <a:t>tailored</a:t>
            </a:r>
            <a:r>
              <a:rPr lang="da-DK" sz="1600">
                <a:latin typeface="Arial" panose="020B0604020202020204" pitchFamily="34" charset="0"/>
                <a:cs typeface="Arial" panose="020B0604020202020204" pitchFamily="34" charset="0"/>
              </a:rPr>
              <a:t> </a:t>
            </a:r>
            <a:r>
              <a:rPr lang="da-DK" sz="1600" err="1">
                <a:latin typeface="Arial" panose="020B0604020202020204" pitchFamily="34" charset="0"/>
                <a:cs typeface="Arial" panose="020B0604020202020204" pitchFamily="34" charset="0"/>
              </a:rPr>
              <a:t>value</a:t>
            </a:r>
            <a:r>
              <a:rPr lang="da-DK" sz="1600">
                <a:latin typeface="Arial" panose="020B0604020202020204" pitchFamily="34" charset="0"/>
                <a:cs typeface="Arial" panose="020B0604020202020204" pitchFamily="34" charset="0"/>
              </a:rPr>
              <a:t> </a:t>
            </a:r>
            <a:r>
              <a:rPr lang="da-DK" sz="1600" err="1">
                <a:latin typeface="Arial" panose="020B0604020202020204" pitchFamily="34" charset="0"/>
                <a:cs typeface="Arial" panose="020B0604020202020204" pitchFamily="34" charset="0"/>
              </a:rPr>
              <a:t>chain</a:t>
            </a:r>
            <a:endParaRPr lang="da-DK" sz="160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92D7C8E-8759-DA43-B63F-1D88B4562391}"/>
              </a:ext>
            </a:extLst>
          </p:cNvPr>
          <p:cNvSpPr txBox="1"/>
          <p:nvPr/>
        </p:nvSpPr>
        <p:spPr>
          <a:xfrm>
            <a:off x="1143186" y="4036148"/>
            <a:ext cx="7449584" cy="338554"/>
          </a:xfrm>
          <a:prstGeom prst="rect">
            <a:avLst/>
          </a:prstGeom>
          <a:noFill/>
        </p:spPr>
        <p:txBody>
          <a:bodyPr wrap="square" rtlCol="0">
            <a:spAutoFit/>
          </a:bodyPr>
          <a:lstStyle/>
          <a:p>
            <a:r>
              <a:rPr lang="da-DK" sz="1600">
                <a:latin typeface="Arial" panose="020B0604020202020204" pitchFamily="34" charset="0"/>
                <a:cs typeface="Arial" panose="020B0604020202020204" pitchFamily="34" charset="0"/>
              </a:rPr>
              <a:t>Clear </a:t>
            </a:r>
            <a:r>
              <a:rPr lang="da-DK" sz="1600" err="1">
                <a:latin typeface="Arial" panose="020B0604020202020204" pitchFamily="34" charset="0"/>
                <a:cs typeface="Arial" panose="020B0604020202020204" pitchFamily="34" charset="0"/>
              </a:rPr>
              <a:t>tradeoffs</a:t>
            </a:r>
            <a:r>
              <a:rPr lang="da-DK" sz="1600">
                <a:latin typeface="Arial" panose="020B0604020202020204" pitchFamily="34" charset="0"/>
                <a:cs typeface="Arial" panose="020B0604020202020204" pitchFamily="34" charset="0"/>
              </a:rPr>
              <a:t>, and </a:t>
            </a:r>
            <a:r>
              <a:rPr lang="da-DK" sz="1600" err="1">
                <a:latin typeface="Arial" panose="020B0604020202020204" pitchFamily="34" charset="0"/>
                <a:cs typeface="Arial" panose="020B0604020202020204" pitchFamily="34" charset="0"/>
              </a:rPr>
              <a:t>choosing</a:t>
            </a:r>
            <a:r>
              <a:rPr lang="da-DK" sz="1600">
                <a:latin typeface="Arial" panose="020B0604020202020204" pitchFamily="34" charset="0"/>
                <a:cs typeface="Arial" panose="020B0604020202020204" pitchFamily="34" charset="0"/>
              </a:rPr>
              <a:t> </a:t>
            </a:r>
            <a:r>
              <a:rPr lang="da-DK" sz="1600" err="1">
                <a:latin typeface="Arial" panose="020B0604020202020204" pitchFamily="34" charset="0"/>
                <a:cs typeface="Arial" panose="020B0604020202020204" pitchFamily="34" charset="0"/>
              </a:rPr>
              <a:t>what</a:t>
            </a:r>
            <a:r>
              <a:rPr lang="da-DK" sz="1600">
                <a:latin typeface="Arial" panose="020B0604020202020204" pitchFamily="34" charset="0"/>
                <a:cs typeface="Arial" panose="020B0604020202020204" pitchFamily="34" charset="0"/>
              </a:rPr>
              <a:t> not to do</a:t>
            </a:r>
          </a:p>
        </p:txBody>
      </p:sp>
      <p:sp>
        <p:nvSpPr>
          <p:cNvPr id="11" name="TextBox 10">
            <a:extLst>
              <a:ext uri="{FF2B5EF4-FFF2-40B4-BE49-F238E27FC236}">
                <a16:creationId xmlns:a16="http://schemas.microsoft.com/office/drawing/2014/main" id="{8ECBDF20-70D0-6749-A2DE-EE04F57CD1C5}"/>
              </a:ext>
            </a:extLst>
          </p:cNvPr>
          <p:cNvSpPr txBox="1"/>
          <p:nvPr/>
        </p:nvSpPr>
        <p:spPr>
          <a:xfrm>
            <a:off x="1143186" y="4735751"/>
            <a:ext cx="7449584" cy="338554"/>
          </a:xfrm>
          <a:prstGeom prst="rect">
            <a:avLst/>
          </a:prstGeom>
          <a:noFill/>
        </p:spPr>
        <p:txBody>
          <a:bodyPr wrap="square" rtlCol="0">
            <a:spAutoFit/>
          </a:bodyPr>
          <a:lstStyle/>
          <a:p>
            <a:r>
              <a:rPr lang="da-DK" sz="1600" err="1">
                <a:latin typeface="Arial" panose="020B0604020202020204" pitchFamily="34" charset="0"/>
                <a:cs typeface="Arial" panose="020B0604020202020204" pitchFamily="34" charset="0"/>
              </a:rPr>
              <a:t>Activities</a:t>
            </a:r>
            <a:r>
              <a:rPr lang="da-DK" sz="1600">
                <a:latin typeface="Arial" panose="020B0604020202020204" pitchFamily="34" charset="0"/>
                <a:cs typeface="Arial" panose="020B0604020202020204" pitchFamily="34" charset="0"/>
              </a:rPr>
              <a:t> </a:t>
            </a:r>
            <a:r>
              <a:rPr lang="da-DK" sz="1600" err="1">
                <a:latin typeface="Arial" panose="020B0604020202020204" pitchFamily="34" charset="0"/>
                <a:cs typeface="Arial" panose="020B0604020202020204" pitchFamily="34" charset="0"/>
              </a:rPr>
              <a:t>that</a:t>
            </a:r>
            <a:r>
              <a:rPr lang="da-DK" sz="1600">
                <a:latin typeface="Arial" panose="020B0604020202020204" pitchFamily="34" charset="0"/>
                <a:cs typeface="Arial" panose="020B0604020202020204" pitchFamily="34" charset="0"/>
              </a:rPr>
              <a:t> </a:t>
            </a:r>
            <a:r>
              <a:rPr lang="da-DK" sz="1600" err="1">
                <a:latin typeface="Arial" panose="020B0604020202020204" pitchFamily="34" charset="0"/>
                <a:cs typeface="Arial" panose="020B0604020202020204" pitchFamily="34" charset="0"/>
              </a:rPr>
              <a:t>fit</a:t>
            </a:r>
            <a:r>
              <a:rPr lang="da-DK" sz="1600">
                <a:latin typeface="Arial" panose="020B0604020202020204" pitchFamily="34" charset="0"/>
                <a:cs typeface="Arial" panose="020B0604020202020204" pitchFamily="34" charset="0"/>
              </a:rPr>
              <a:t> </a:t>
            </a:r>
            <a:r>
              <a:rPr lang="da-DK" sz="1600" err="1">
                <a:latin typeface="Arial" panose="020B0604020202020204" pitchFamily="34" charset="0"/>
                <a:cs typeface="Arial" panose="020B0604020202020204" pitchFamily="34" charset="0"/>
              </a:rPr>
              <a:t>together</a:t>
            </a:r>
            <a:r>
              <a:rPr lang="da-DK" sz="1600">
                <a:latin typeface="Arial" panose="020B0604020202020204" pitchFamily="34" charset="0"/>
                <a:cs typeface="Arial" panose="020B0604020202020204" pitchFamily="34" charset="0"/>
              </a:rPr>
              <a:t> and </a:t>
            </a:r>
            <a:r>
              <a:rPr lang="da-DK" sz="1600" err="1">
                <a:latin typeface="Arial" panose="020B0604020202020204" pitchFamily="34" charset="0"/>
                <a:cs typeface="Arial" panose="020B0604020202020204" pitchFamily="34" charset="0"/>
              </a:rPr>
              <a:t>reinforce</a:t>
            </a:r>
            <a:r>
              <a:rPr lang="da-DK" sz="1600">
                <a:latin typeface="Arial" panose="020B0604020202020204" pitchFamily="34" charset="0"/>
                <a:cs typeface="Arial" panose="020B0604020202020204" pitchFamily="34" charset="0"/>
              </a:rPr>
              <a:t> </a:t>
            </a:r>
            <a:r>
              <a:rPr lang="da-DK" sz="1600" err="1">
                <a:latin typeface="Arial" panose="020B0604020202020204" pitchFamily="34" charset="0"/>
                <a:cs typeface="Arial" panose="020B0604020202020204" pitchFamily="34" charset="0"/>
              </a:rPr>
              <a:t>each</a:t>
            </a:r>
            <a:r>
              <a:rPr lang="da-DK" sz="1600">
                <a:latin typeface="Arial" panose="020B0604020202020204" pitchFamily="34" charset="0"/>
                <a:cs typeface="Arial" panose="020B0604020202020204" pitchFamily="34" charset="0"/>
              </a:rPr>
              <a:t> </a:t>
            </a:r>
            <a:r>
              <a:rPr lang="da-DK" sz="1600" err="1">
                <a:latin typeface="Arial" panose="020B0604020202020204" pitchFamily="34" charset="0"/>
                <a:cs typeface="Arial" panose="020B0604020202020204" pitchFamily="34" charset="0"/>
              </a:rPr>
              <a:t>other</a:t>
            </a:r>
            <a:endParaRPr lang="da-DK" sz="160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35211180-99F6-3E4B-B90A-21B581E78652}"/>
              </a:ext>
            </a:extLst>
          </p:cNvPr>
          <p:cNvSpPr txBox="1"/>
          <p:nvPr/>
        </p:nvSpPr>
        <p:spPr>
          <a:xfrm>
            <a:off x="1143186" y="5435355"/>
            <a:ext cx="7449584" cy="338554"/>
          </a:xfrm>
          <a:prstGeom prst="rect">
            <a:avLst/>
          </a:prstGeom>
          <a:noFill/>
        </p:spPr>
        <p:txBody>
          <a:bodyPr wrap="square" rtlCol="0">
            <a:spAutoFit/>
          </a:bodyPr>
          <a:lstStyle/>
          <a:p>
            <a:r>
              <a:rPr lang="da-DK" sz="1600">
                <a:latin typeface="Arial" panose="020B0604020202020204" pitchFamily="34" charset="0"/>
                <a:cs typeface="Arial" panose="020B0604020202020204" pitchFamily="34" charset="0"/>
              </a:rPr>
              <a:t>Strategic </a:t>
            </a:r>
            <a:r>
              <a:rPr lang="da-DK" sz="1600" err="1">
                <a:latin typeface="Arial" panose="020B0604020202020204" pitchFamily="34" charset="0"/>
                <a:cs typeface="Arial" panose="020B0604020202020204" pitchFamily="34" charset="0"/>
              </a:rPr>
              <a:t>continuity</a:t>
            </a:r>
            <a:r>
              <a:rPr lang="da-DK" sz="1600">
                <a:latin typeface="Arial" panose="020B0604020202020204" pitchFamily="34" charset="0"/>
                <a:cs typeface="Arial" panose="020B0604020202020204" pitchFamily="34" charset="0"/>
              </a:rPr>
              <a:t> with </a:t>
            </a:r>
            <a:r>
              <a:rPr lang="da-DK" sz="1600" err="1">
                <a:latin typeface="Arial" panose="020B0604020202020204" pitchFamily="34" charset="0"/>
                <a:cs typeface="Arial" panose="020B0604020202020204" pitchFamily="34" charset="0"/>
              </a:rPr>
              <a:t>continual</a:t>
            </a:r>
            <a:r>
              <a:rPr lang="da-DK" sz="1600">
                <a:latin typeface="Arial" panose="020B0604020202020204" pitchFamily="34" charset="0"/>
                <a:cs typeface="Arial" panose="020B0604020202020204" pitchFamily="34" charset="0"/>
              </a:rPr>
              <a:t> </a:t>
            </a:r>
            <a:r>
              <a:rPr lang="da-DK" sz="1600" err="1">
                <a:latin typeface="Arial" panose="020B0604020202020204" pitchFamily="34" charset="0"/>
                <a:cs typeface="Arial" panose="020B0604020202020204" pitchFamily="34" charset="0"/>
              </a:rPr>
              <a:t>improvement</a:t>
            </a:r>
            <a:r>
              <a:rPr lang="da-DK" sz="1600">
                <a:latin typeface="Arial" panose="020B0604020202020204" pitchFamily="34" charset="0"/>
                <a:cs typeface="Arial" panose="020B0604020202020204" pitchFamily="34" charset="0"/>
              </a:rPr>
              <a:t> in </a:t>
            </a:r>
            <a:r>
              <a:rPr lang="da-DK" sz="1600" err="1">
                <a:latin typeface="Arial" panose="020B0604020202020204" pitchFamily="34" charset="0"/>
                <a:cs typeface="Arial" panose="020B0604020202020204" pitchFamily="34" charset="0"/>
              </a:rPr>
              <a:t>realizing</a:t>
            </a:r>
            <a:r>
              <a:rPr lang="da-DK" sz="1600">
                <a:latin typeface="Arial" panose="020B0604020202020204" pitchFamily="34" charset="0"/>
                <a:cs typeface="Arial" panose="020B0604020202020204" pitchFamily="34" charset="0"/>
              </a:rPr>
              <a:t> the </a:t>
            </a:r>
            <a:r>
              <a:rPr lang="da-DK" sz="1600" err="1">
                <a:latin typeface="Arial" panose="020B0604020202020204" pitchFamily="34" charset="0"/>
                <a:cs typeface="Arial" panose="020B0604020202020204" pitchFamily="34" charset="0"/>
              </a:rPr>
              <a:t>strategy</a:t>
            </a:r>
            <a:endParaRPr lang="da-DK" sz="1600">
              <a:latin typeface="Arial" panose="020B0604020202020204" pitchFamily="34" charset="0"/>
              <a:cs typeface="Arial" panose="020B0604020202020204" pitchFamily="34" charset="0"/>
            </a:endParaRPr>
          </a:p>
        </p:txBody>
      </p:sp>
      <p:sp>
        <p:nvSpPr>
          <p:cNvPr id="13" name="Google Shape;195;p2">
            <a:extLst>
              <a:ext uri="{FF2B5EF4-FFF2-40B4-BE49-F238E27FC236}">
                <a16:creationId xmlns:a16="http://schemas.microsoft.com/office/drawing/2014/main" id="{275D5698-D7C6-7C46-BA14-4C0AA29D0C53}"/>
              </a:ext>
            </a:extLst>
          </p:cNvPr>
          <p:cNvSpPr>
            <a:spLocks noChangeAspect="1"/>
          </p:cNvSpPr>
          <p:nvPr/>
        </p:nvSpPr>
        <p:spPr>
          <a:xfrm>
            <a:off x="590270" y="2608219"/>
            <a:ext cx="396000" cy="396000"/>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solidFill>
                  <a:schemeClr val="lt1"/>
                </a:solidFill>
                <a:latin typeface="Arial"/>
                <a:ea typeface="Arial"/>
                <a:cs typeface="Arial"/>
                <a:sym typeface="Arial"/>
              </a:rPr>
              <a:t>1</a:t>
            </a:r>
            <a:endParaRPr sz="1600"/>
          </a:p>
        </p:txBody>
      </p:sp>
      <p:sp>
        <p:nvSpPr>
          <p:cNvPr id="14" name="Google Shape;196;p2">
            <a:extLst>
              <a:ext uri="{FF2B5EF4-FFF2-40B4-BE49-F238E27FC236}">
                <a16:creationId xmlns:a16="http://schemas.microsoft.com/office/drawing/2014/main" id="{6E47282C-E579-2F4F-8C35-468AAE1CB80E}"/>
              </a:ext>
            </a:extLst>
          </p:cNvPr>
          <p:cNvSpPr>
            <a:spLocks noChangeAspect="1"/>
          </p:cNvSpPr>
          <p:nvPr/>
        </p:nvSpPr>
        <p:spPr>
          <a:xfrm>
            <a:off x="590270" y="3307822"/>
            <a:ext cx="396000" cy="396000"/>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solidFill>
                  <a:schemeClr val="lt1"/>
                </a:solidFill>
                <a:latin typeface="Arial"/>
                <a:ea typeface="Arial"/>
                <a:cs typeface="Arial"/>
                <a:sym typeface="Arial"/>
              </a:rPr>
              <a:t>2</a:t>
            </a:r>
            <a:endParaRPr sz="1600"/>
          </a:p>
        </p:txBody>
      </p:sp>
      <p:sp>
        <p:nvSpPr>
          <p:cNvPr id="15" name="Google Shape;197;p2">
            <a:extLst>
              <a:ext uri="{FF2B5EF4-FFF2-40B4-BE49-F238E27FC236}">
                <a16:creationId xmlns:a16="http://schemas.microsoft.com/office/drawing/2014/main" id="{D577313F-C06D-1046-A4A8-E1C4CE2515F2}"/>
              </a:ext>
            </a:extLst>
          </p:cNvPr>
          <p:cNvSpPr>
            <a:spLocks noChangeAspect="1"/>
          </p:cNvSpPr>
          <p:nvPr/>
        </p:nvSpPr>
        <p:spPr>
          <a:xfrm>
            <a:off x="590270" y="4007425"/>
            <a:ext cx="396000" cy="396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solidFill>
                  <a:schemeClr val="lt1"/>
                </a:solidFill>
                <a:latin typeface="Arial"/>
                <a:ea typeface="Arial"/>
                <a:cs typeface="Arial"/>
                <a:sym typeface="Arial"/>
              </a:rPr>
              <a:t>3</a:t>
            </a:r>
            <a:endParaRPr sz="1600"/>
          </a:p>
        </p:txBody>
      </p:sp>
      <p:sp>
        <p:nvSpPr>
          <p:cNvPr id="16" name="Google Shape;198;p2">
            <a:extLst>
              <a:ext uri="{FF2B5EF4-FFF2-40B4-BE49-F238E27FC236}">
                <a16:creationId xmlns:a16="http://schemas.microsoft.com/office/drawing/2014/main" id="{F19CFC38-D375-974A-A9AE-C50CD1C270F5}"/>
              </a:ext>
            </a:extLst>
          </p:cNvPr>
          <p:cNvSpPr>
            <a:spLocks noChangeAspect="1"/>
          </p:cNvSpPr>
          <p:nvPr/>
        </p:nvSpPr>
        <p:spPr>
          <a:xfrm>
            <a:off x="590270" y="4707028"/>
            <a:ext cx="396000" cy="396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solidFill>
                  <a:schemeClr val="lt1"/>
                </a:solidFill>
                <a:latin typeface="Arial"/>
                <a:ea typeface="Arial"/>
                <a:cs typeface="Arial"/>
                <a:sym typeface="Arial"/>
              </a:rPr>
              <a:t>4</a:t>
            </a:r>
            <a:endParaRPr sz="1600"/>
          </a:p>
        </p:txBody>
      </p:sp>
      <p:sp>
        <p:nvSpPr>
          <p:cNvPr id="17" name="Google Shape;199;p2">
            <a:extLst>
              <a:ext uri="{FF2B5EF4-FFF2-40B4-BE49-F238E27FC236}">
                <a16:creationId xmlns:a16="http://schemas.microsoft.com/office/drawing/2014/main" id="{4933E752-2B9D-7D4C-87C3-49E301832B79}"/>
              </a:ext>
            </a:extLst>
          </p:cNvPr>
          <p:cNvSpPr>
            <a:spLocks noChangeAspect="1"/>
          </p:cNvSpPr>
          <p:nvPr/>
        </p:nvSpPr>
        <p:spPr>
          <a:xfrm>
            <a:off x="590270" y="5406632"/>
            <a:ext cx="396000" cy="396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0" i="0" u="none" strike="noStrike" cap="none">
                <a:solidFill>
                  <a:schemeClr val="lt1"/>
                </a:solidFill>
                <a:latin typeface="Arial"/>
                <a:ea typeface="Arial"/>
                <a:cs typeface="Arial"/>
                <a:sym typeface="Arial"/>
              </a:rPr>
              <a:t>5</a:t>
            </a:r>
            <a:endParaRPr sz="1600"/>
          </a:p>
        </p:txBody>
      </p:sp>
    </p:spTree>
    <p:extLst>
      <p:ext uri="{BB962C8B-B14F-4D97-AF65-F5344CB8AC3E}">
        <p14:creationId xmlns:p14="http://schemas.microsoft.com/office/powerpoint/2010/main" val="137401437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 name="Google Shape;23;p40">
            <a:extLst>
              <a:ext uri="{FF2B5EF4-FFF2-40B4-BE49-F238E27FC236}">
                <a16:creationId xmlns:a16="http://schemas.microsoft.com/office/drawing/2014/main" id="{ED146124-AA30-1428-A45F-1792E468FF68}"/>
              </a:ext>
            </a:extLst>
          </p:cNvPr>
          <p:cNvSpPr txBox="1">
            <a:spLocks noGrp="1"/>
          </p:cNvSpPr>
          <p:nvPr>
            <p:ph type="sldNum" idx="12"/>
          </p:nvPr>
        </p:nvSpPr>
        <p:spPr>
          <a:xfrm>
            <a:off x="11133438" y="6425800"/>
            <a:ext cx="56760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269</a:t>
            </a:fld>
            <a:endParaRPr/>
          </a:p>
        </p:txBody>
      </p:sp>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58500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8A6F6"/>
              </a:buClr>
              <a:buSzPts val="2000"/>
              <a:buFont typeface="Arial"/>
              <a:buNone/>
              <a:tabLst/>
              <a:defRPr/>
            </a:pPr>
            <a:r>
              <a:rPr kumimoji="0" lang="da-DK" sz="2000" b="1" i="0" u="none" strike="noStrike" kern="0" cap="none" spc="0" normalizeH="0" baseline="0" noProof="0" err="1">
                <a:ln>
                  <a:noFill/>
                </a:ln>
                <a:solidFill>
                  <a:srgbClr val="08A6F6"/>
                </a:solidFill>
                <a:effectLst/>
                <a:uLnTx/>
                <a:uFillTx/>
                <a:latin typeface="Arial"/>
                <a:ea typeface="Arial"/>
                <a:cs typeface="Arial"/>
                <a:sym typeface="Arial"/>
              </a:rPr>
              <a:t>Appendix</a:t>
            </a:r>
            <a:r>
              <a:rPr kumimoji="0" lang="da-DK" sz="2000" b="1" i="0" u="none" strike="noStrike" kern="0" cap="none" spc="0" normalizeH="0" baseline="0" noProof="0">
                <a:ln>
                  <a:noFill/>
                </a:ln>
                <a:solidFill>
                  <a:srgbClr val="08A6F6"/>
                </a:solidFill>
                <a:effectLst/>
                <a:uLnTx/>
                <a:uFillTx/>
                <a:latin typeface="Arial"/>
                <a:ea typeface="Arial"/>
                <a:cs typeface="Arial"/>
                <a:sym typeface="Arial"/>
              </a:rPr>
              <a:t> B</a:t>
            </a:r>
            <a:endParaRPr kumimoji="0" lang="da-DK" sz="2000" b="1" i="0" u="none" strike="noStrike" kern="0" cap="none" spc="0" normalizeH="0" baseline="0" noProof="0">
              <a:ln>
                <a:noFill/>
              </a:ln>
              <a:solidFill>
                <a:srgbClr val="08A6F6"/>
              </a:solidFill>
              <a:effectLst/>
              <a:uLnTx/>
              <a:uFillTx/>
              <a:latin typeface="Georgia"/>
              <a:ea typeface="Georgia"/>
              <a:cs typeface="Georgia"/>
              <a:sym typeface="Georgia"/>
            </a:endParaRPr>
          </a:p>
          <a:p>
            <a:pPr marL="0" marR="0" lvl="0" indent="0" algn="l" defTabSz="914400" rtl="0" eaLnBrk="1" fontAlgn="auto" latinLnBrk="0" hangingPunct="1">
              <a:lnSpc>
                <a:spcPct val="100000"/>
              </a:lnSpc>
              <a:spcBef>
                <a:spcPts val="600"/>
              </a:spcBef>
              <a:spcAft>
                <a:spcPts val="0"/>
              </a:spcAft>
              <a:buClr>
                <a:srgbClr val="171616"/>
              </a:buClr>
              <a:buSzPts val="3600"/>
              <a:buFont typeface="Georgia"/>
              <a:buNone/>
              <a:tabLst/>
              <a:defRPr/>
            </a:pPr>
            <a:r>
              <a:rPr kumimoji="0" lang="da-DK" sz="3600" b="1" i="0" u="none" strike="noStrike" kern="0" cap="none" spc="0" normalizeH="0" baseline="0" noProof="0">
                <a:ln>
                  <a:noFill/>
                </a:ln>
                <a:solidFill>
                  <a:schemeClr val="bg1"/>
                </a:solidFill>
                <a:effectLst/>
                <a:uLnTx/>
                <a:uFillTx/>
                <a:latin typeface="Georgia"/>
                <a:ea typeface="Georgia"/>
                <a:cs typeface="Georgia"/>
                <a:sym typeface="Georgia"/>
              </a:rPr>
              <a:t>Checklist and </a:t>
            </a:r>
            <a:r>
              <a:rPr kumimoji="0" lang="da-DK" sz="3600" b="1" i="0" u="none" strike="noStrike" kern="0" cap="none" spc="0" normalizeH="0" baseline="0" noProof="0" err="1">
                <a:ln>
                  <a:noFill/>
                </a:ln>
                <a:solidFill>
                  <a:schemeClr val="bg1"/>
                </a:solidFill>
                <a:effectLst/>
                <a:uLnTx/>
                <a:uFillTx/>
                <a:latin typeface="Georgia"/>
                <a:ea typeface="Georgia"/>
                <a:cs typeface="Georgia"/>
                <a:sym typeface="Georgia"/>
              </a:rPr>
              <a:t>best</a:t>
            </a:r>
            <a:r>
              <a:rPr kumimoji="0" lang="da-DK" sz="3600" b="1" i="0" u="none" strike="noStrike" kern="0" cap="none" spc="0" normalizeH="0" baseline="0" noProof="0">
                <a:ln>
                  <a:noFill/>
                </a:ln>
                <a:solidFill>
                  <a:schemeClr val="bg1"/>
                </a:solidFill>
                <a:effectLst/>
                <a:uLnTx/>
                <a:uFillTx/>
                <a:latin typeface="Georgia"/>
                <a:ea typeface="Georgia"/>
                <a:cs typeface="Georgia"/>
                <a:sym typeface="Georgia"/>
              </a:rPr>
              <a:t> practices for </a:t>
            </a:r>
            <a:r>
              <a:rPr kumimoji="0" lang="da-DK" sz="3600" b="1" i="0" u="none" strike="noStrike" kern="0" cap="none" spc="0" normalizeH="0" baseline="0" noProof="0" err="1">
                <a:ln>
                  <a:noFill/>
                </a:ln>
                <a:solidFill>
                  <a:schemeClr val="bg1"/>
                </a:solidFill>
                <a:effectLst/>
                <a:uLnTx/>
                <a:uFillTx/>
                <a:latin typeface="Georgia"/>
                <a:ea typeface="Georgia"/>
                <a:cs typeface="Georgia"/>
                <a:sym typeface="Georgia"/>
              </a:rPr>
              <a:t>presentations</a:t>
            </a:r>
            <a:endParaRPr kumimoji="0" lang="da-DK" sz="1400" b="0" i="0" u="none" strike="noStrike" kern="0" cap="none" spc="0" normalizeH="0" baseline="0" noProof="0">
              <a:ln>
                <a:noFill/>
              </a:ln>
              <a:solidFill>
                <a:schemeClr val="bg1"/>
              </a:solidFill>
              <a:effectLst/>
              <a:uLnTx/>
              <a:uFillTx/>
              <a:latin typeface="Arial"/>
              <a:cs typeface="Arial"/>
              <a:sym typeface="Arial"/>
            </a:endParaRPr>
          </a:p>
        </p:txBody>
      </p:sp>
    </p:spTree>
    <p:extLst>
      <p:ext uri="{BB962C8B-B14F-4D97-AF65-F5344CB8AC3E}">
        <p14:creationId xmlns:p14="http://schemas.microsoft.com/office/powerpoint/2010/main" val="2646172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296990" y="1591"/>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296990" y="1591"/>
                        <a:ext cx="1587" cy="1587"/>
                      </a:xfrm>
                      <a:prstGeom prst="rect">
                        <a:avLst/>
                      </a:prstGeom>
                    </p:spPr>
                  </p:pic>
                </p:oleObj>
              </mc:Fallback>
            </mc:AlternateContent>
          </a:graphicData>
        </a:graphic>
      </p:graphicFrame>
      <p:sp>
        <p:nvSpPr>
          <p:cNvPr id="6" name="Rectangle 5" hidden="1"/>
          <p:cNvSpPr/>
          <p:nvPr>
            <p:custDataLst>
              <p:tags r:id="rId2"/>
            </p:custDataLst>
          </p:nvPr>
        </p:nvSpPr>
        <p:spPr bwMode="auto">
          <a:xfrm>
            <a:off x="129540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8000"/>
              </a:lnSpc>
              <a:spcBef>
                <a:spcPct val="0"/>
              </a:spcBef>
              <a:spcAft>
                <a:spcPct val="0"/>
              </a:spcAft>
              <a:buClrTx/>
              <a:buSzTx/>
              <a:buFontTx/>
              <a:buNone/>
              <a:tabLst/>
              <a:defRPr/>
            </a:pPr>
            <a:endParaRPr kumimoji="0" lang="en-GB" sz="2000" b="0" i="0" u="none" strike="noStrike" kern="0" cap="none" spc="0" normalizeH="0" baseline="0" noProof="0">
              <a:ln>
                <a:noFill/>
              </a:ln>
              <a:solidFill>
                <a:srgbClr val="000000"/>
              </a:solidFill>
              <a:effectLst/>
              <a:uLnTx/>
              <a:uFillTx/>
              <a:latin typeface="Arial" panose="020B0604020202020204" pitchFamily="34" charset="0"/>
              <a:ea typeface="+mn-ea"/>
              <a:cs typeface="+mn-cs"/>
              <a:sym typeface="Arial" panose="020B0604020202020204" pitchFamily="34" charset="0"/>
            </a:endParaRPr>
          </a:p>
        </p:txBody>
      </p:sp>
      <p:sp>
        <p:nvSpPr>
          <p:cNvPr id="2" name="Title 1"/>
          <p:cNvSpPr>
            <a:spLocks noGrp="1"/>
          </p:cNvSpPr>
          <p:nvPr>
            <p:ph type="title"/>
          </p:nvPr>
        </p:nvSpPr>
        <p:spPr/>
        <p:txBody>
          <a:bodyPr vert="horz"/>
          <a:lstStyle/>
          <a:p>
            <a:r>
              <a:rPr lang="en-GB" sz="2400"/>
              <a:t>Industry is fragmented with many [players 1], [players 2], and [players 3] dominating different parts of the customer landscape</a:t>
            </a:r>
            <a:endParaRPr lang="en-GB" sz="1800" b="0"/>
          </a:p>
        </p:txBody>
      </p:sp>
      <p:sp>
        <p:nvSpPr>
          <p:cNvPr id="64" name="Footer Placeholder 2">
            <a:extLst>
              <a:ext uri="{FF2B5EF4-FFF2-40B4-BE49-F238E27FC236}">
                <a16:creationId xmlns:a16="http://schemas.microsoft.com/office/drawing/2014/main" id="{00901B84-AE8A-F846-BF9C-73A09243A688}"/>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sp>
        <p:nvSpPr>
          <p:cNvPr id="8" name="Rectangle 7">
            <a:extLst>
              <a:ext uri="{FF2B5EF4-FFF2-40B4-BE49-F238E27FC236}">
                <a16:creationId xmlns:a16="http://schemas.microsoft.com/office/drawing/2014/main" id="{5700820E-BF7C-1348-9AB9-8D306B77FA7E}"/>
              </a:ext>
            </a:extLst>
          </p:cNvPr>
          <p:cNvSpPr/>
          <p:nvPr/>
        </p:nvSpPr>
        <p:spPr>
          <a:xfrm>
            <a:off x="1129552" y="1613648"/>
            <a:ext cx="10022541" cy="4267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11" name="Straight Connector 10">
            <a:extLst>
              <a:ext uri="{FF2B5EF4-FFF2-40B4-BE49-F238E27FC236}">
                <a16:creationId xmlns:a16="http://schemas.microsoft.com/office/drawing/2014/main" id="{4D0C8024-3BEB-5043-BC19-53A6CF8CD2E8}"/>
              </a:ext>
            </a:extLst>
          </p:cNvPr>
          <p:cNvCxnSpPr>
            <a:cxnSpLocks/>
          </p:cNvCxnSpPr>
          <p:nvPr/>
        </p:nvCxnSpPr>
        <p:spPr>
          <a:xfrm>
            <a:off x="4470399" y="1613648"/>
            <a:ext cx="0" cy="4267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1AD7B9-1E26-C640-A1C2-9DDCFD2FFED1}"/>
              </a:ext>
            </a:extLst>
          </p:cNvPr>
          <p:cNvCxnSpPr/>
          <p:nvPr/>
        </p:nvCxnSpPr>
        <p:spPr>
          <a:xfrm>
            <a:off x="7811246" y="1613648"/>
            <a:ext cx="0" cy="4267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A8D20D7-3AB2-CF4C-AAFA-68AB42E8A8F5}"/>
              </a:ext>
            </a:extLst>
          </p:cNvPr>
          <p:cNvCxnSpPr>
            <a:cxnSpLocks/>
          </p:cNvCxnSpPr>
          <p:nvPr/>
        </p:nvCxnSpPr>
        <p:spPr>
          <a:xfrm>
            <a:off x="11152093" y="1613648"/>
            <a:ext cx="0" cy="4267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3AE4859-07F4-854E-8382-DF33D0497AA5}"/>
              </a:ext>
            </a:extLst>
          </p:cNvPr>
          <p:cNvCxnSpPr>
            <a:cxnSpLocks/>
          </p:cNvCxnSpPr>
          <p:nvPr/>
        </p:nvCxnSpPr>
        <p:spPr>
          <a:xfrm>
            <a:off x="1129552" y="1613648"/>
            <a:ext cx="0" cy="4267200"/>
          </a:xfrm>
          <a:prstGeom prst="line">
            <a:avLst/>
          </a:prstGeom>
          <a:ln w="12700">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94BBF4B-52C4-8D40-8546-A8CB394FF557}"/>
              </a:ext>
            </a:extLst>
          </p:cNvPr>
          <p:cNvCxnSpPr>
            <a:cxnSpLocks/>
          </p:cNvCxnSpPr>
          <p:nvPr/>
        </p:nvCxnSpPr>
        <p:spPr>
          <a:xfrm flipH="1">
            <a:off x="1129554" y="5880848"/>
            <a:ext cx="10022541" cy="0"/>
          </a:xfrm>
          <a:prstGeom prst="line">
            <a:avLst/>
          </a:prstGeom>
          <a:ln w="12700">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5632731-2150-A84F-AB6D-67ACEC30C536}"/>
              </a:ext>
            </a:extLst>
          </p:cNvPr>
          <p:cNvCxnSpPr>
            <a:cxnSpLocks/>
          </p:cNvCxnSpPr>
          <p:nvPr/>
        </p:nvCxnSpPr>
        <p:spPr>
          <a:xfrm flipH="1">
            <a:off x="1129552" y="3036048"/>
            <a:ext cx="1002254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32F6C33-834F-7F40-9099-6187FEEB7AAA}"/>
              </a:ext>
            </a:extLst>
          </p:cNvPr>
          <p:cNvCxnSpPr>
            <a:cxnSpLocks/>
          </p:cNvCxnSpPr>
          <p:nvPr/>
        </p:nvCxnSpPr>
        <p:spPr>
          <a:xfrm flipH="1">
            <a:off x="1129552" y="4458448"/>
            <a:ext cx="1002254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F576F70-5741-FD47-B195-4A933EDAB233}"/>
              </a:ext>
            </a:extLst>
          </p:cNvPr>
          <p:cNvCxnSpPr>
            <a:cxnSpLocks/>
          </p:cNvCxnSpPr>
          <p:nvPr/>
        </p:nvCxnSpPr>
        <p:spPr>
          <a:xfrm flipH="1">
            <a:off x="1129552" y="1613648"/>
            <a:ext cx="1002254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7A9BDDB8-C446-1049-B189-7EEF1C854009}"/>
              </a:ext>
            </a:extLst>
          </p:cNvPr>
          <p:cNvSpPr/>
          <p:nvPr/>
        </p:nvSpPr>
        <p:spPr>
          <a:xfrm>
            <a:off x="626978" y="2803861"/>
            <a:ext cx="184666" cy="188677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srgbClr val="061F32"/>
                </a:solidFill>
                <a:effectLst/>
                <a:uLnTx/>
                <a:uFillTx/>
                <a:latin typeface="Arial" panose="020B0604020202020204"/>
                <a:ea typeface="+mn-ea"/>
                <a:cs typeface="+mn-cs"/>
              </a:rPr>
              <a:t>Extent of product range</a:t>
            </a:r>
          </a:p>
        </p:txBody>
      </p:sp>
      <p:sp>
        <p:nvSpPr>
          <p:cNvPr id="77" name="Rectangle 76">
            <a:extLst>
              <a:ext uri="{FF2B5EF4-FFF2-40B4-BE49-F238E27FC236}">
                <a16:creationId xmlns:a16="http://schemas.microsoft.com/office/drawing/2014/main" id="{E318D029-6552-B247-AC29-217D84AE1D97}"/>
              </a:ext>
            </a:extLst>
          </p:cNvPr>
          <p:cNvSpPr/>
          <p:nvPr/>
        </p:nvSpPr>
        <p:spPr>
          <a:xfrm>
            <a:off x="4628699" y="6043658"/>
            <a:ext cx="3024246" cy="18736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srgbClr val="061F32"/>
                </a:solidFill>
                <a:effectLst/>
                <a:uLnTx/>
                <a:uFillTx/>
                <a:latin typeface="Arial" panose="020B0604020202020204"/>
                <a:ea typeface="+mn-ea"/>
                <a:cs typeface="+mn-cs"/>
              </a:rPr>
              <a:t>Typical customer [parameter] profile</a:t>
            </a:r>
            <a:r>
              <a:rPr kumimoji="0" lang="en-GB" sz="1200" b="1" i="0" u="none" strike="noStrike" kern="0" cap="none" spc="0" normalizeH="0" baseline="30000" noProof="0">
                <a:ln>
                  <a:noFill/>
                </a:ln>
                <a:solidFill>
                  <a:srgbClr val="061F32"/>
                </a:solidFill>
                <a:effectLst/>
                <a:uLnTx/>
                <a:uFillTx/>
                <a:latin typeface="Arial" panose="020B0604020202020204"/>
                <a:ea typeface="+mn-ea"/>
                <a:cs typeface="+mn-cs"/>
              </a:rPr>
              <a:t>1</a:t>
            </a:r>
          </a:p>
        </p:txBody>
      </p:sp>
      <p:sp>
        <p:nvSpPr>
          <p:cNvPr id="23" name="TextBox 22">
            <a:extLst>
              <a:ext uri="{FF2B5EF4-FFF2-40B4-BE49-F238E27FC236}">
                <a16:creationId xmlns:a16="http://schemas.microsoft.com/office/drawing/2014/main" id="{A2AD8251-E127-0B4C-A3C3-CD12FAC38513}"/>
              </a:ext>
            </a:extLst>
          </p:cNvPr>
          <p:cNvSpPr txBox="1"/>
          <p:nvPr/>
        </p:nvSpPr>
        <p:spPr>
          <a:xfrm>
            <a:off x="437143" y="1613648"/>
            <a:ext cx="661747"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Broad</a:t>
            </a:r>
          </a:p>
        </p:txBody>
      </p:sp>
      <p:sp>
        <p:nvSpPr>
          <p:cNvPr id="78" name="TextBox 77">
            <a:extLst>
              <a:ext uri="{FF2B5EF4-FFF2-40B4-BE49-F238E27FC236}">
                <a16:creationId xmlns:a16="http://schemas.microsoft.com/office/drawing/2014/main" id="{E88D8011-88B2-B745-8138-704D87B0319B}"/>
              </a:ext>
            </a:extLst>
          </p:cNvPr>
          <p:cNvSpPr txBox="1"/>
          <p:nvPr/>
        </p:nvSpPr>
        <p:spPr>
          <a:xfrm>
            <a:off x="291696" y="5603849"/>
            <a:ext cx="807194"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Narrow</a:t>
            </a:r>
          </a:p>
        </p:txBody>
      </p:sp>
      <p:sp>
        <p:nvSpPr>
          <p:cNvPr id="79" name="TextBox 78">
            <a:extLst>
              <a:ext uri="{FF2B5EF4-FFF2-40B4-BE49-F238E27FC236}">
                <a16:creationId xmlns:a16="http://schemas.microsoft.com/office/drawing/2014/main" id="{99757B24-B765-F646-9A03-DB2144D96DD8}"/>
              </a:ext>
            </a:extLst>
          </p:cNvPr>
          <p:cNvSpPr txBox="1"/>
          <p:nvPr/>
        </p:nvSpPr>
        <p:spPr>
          <a:xfrm>
            <a:off x="1129552" y="5907586"/>
            <a:ext cx="8071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Low</a:t>
            </a:r>
          </a:p>
        </p:txBody>
      </p:sp>
      <p:sp>
        <p:nvSpPr>
          <p:cNvPr id="80" name="TextBox 79">
            <a:extLst>
              <a:ext uri="{FF2B5EF4-FFF2-40B4-BE49-F238E27FC236}">
                <a16:creationId xmlns:a16="http://schemas.microsoft.com/office/drawing/2014/main" id="{A5A23558-91D5-FC49-BD97-EBBB9CF20CB4}"/>
              </a:ext>
            </a:extLst>
          </p:cNvPr>
          <p:cNvSpPr txBox="1"/>
          <p:nvPr/>
        </p:nvSpPr>
        <p:spPr>
          <a:xfrm>
            <a:off x="10344899" y="5907586"/>
            <a:ext cx="807194"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High</a:t>
            </a:r>
          </a:p>
        </p:txBody>
      </p:sp>
      <p:sp>
        <p:nvSpPr>
          <p:cNvPr id="24" name="Oval 23">
            <a:extLst>
              <a:ext uri="{FF2B5EF4-FFF2-40B4-BE49-F238E27FC236}">
                <a16:creationId xmlns:a16="http://schemas.microsoft.com/office/drawing/2014/main" id="{9570CB0D-AF10-1C46-9101-8310EDEAE2CB}"/>
              </a:ext>
            </a:extLst>
          </p:cNvPr>
          <p:cNvSpPr/>
          <p:nvPr/>
        </p:nvSpPr>
        <p:spPr>
          <a:xfrm>
            <a:off x="2301832" y="4604912"/>
            <a:ext cx="996287" cy="727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82" name="Oval 81">
            <a:extLst>
              <a:ext uri="{FF2B5EF4-FFF2-40B4-BE49-F238E27FC236}">
                <a16:creationId xmlns:a16="http://schemas.microsoft.com/office/drawing/2014/main" id="{ABAB050E-2426-F34F-B88C-9647C6C42067}"/>
              </a:ext>
            </a:extLst>
          </p:cNvPr>
          <p:cNvSpPr/>
          <p:nvPr/>
        </p:nvSpPr>
        <p:spPr>
          <a:xfrm>
            <a:off x="3386115" y="3963111"/>
            <a:ext cx="996287" cy="727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84" name="Oval 83">
            <a:extLst>
              <a:ext uri="{FF2B5EF4-FFF2-40B4-BE49-F238E27FC236}">
                <a16:creationId xmlns:a16="http://schemas.microsoft.com/office/drawing/2014/main" id="{6ED0A651-55D0-9B46-B91E-E13582D599D7}"/>
              </a:ext>
            </a:extLst>
          </p:cNvPr>
          <p:cNvSpPr/>
          <p:nvPr/>
        </p:nvSpPr>
        <p:spPr>
          <a:xfrm>
            <a:off x="3468917" y="4784207"/>
            <a:ext cx="996287" cy="727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85" name="Oval 84">
            <a:extLst>
              <a:ext uri="{FF2B5EF4-FFF2-40B4-BE49-F238E27FC236}">
                <a16:creationId xmlns:a16="http://schemas.microsoft.com/office/drawing/2014/main" id="{4412ABFC-E58A-E14E-AA01-3069104595F1}"/>
              </a:ext>
            </a:extLst>
          </p:cNvPr>
          <p:cNvSpPr/>
          <p:nvPr/>
        </p:nvSpPr>
        <p:spPr>
          <a:xfrm>
            <a:off x="3772014" y="2234974"/>
            <a:ext cx="996287" cy="727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86" name="Oval 85">
            <a:extLst>
              <a:ext uri="{FF2B5EF4-FFF2-40B4-BE49-F238E27FC236}">
                <a16:creationId xmlns:a16="http://schemas.microsoft.com/office/drawing/2014/main" id="{438C7D39-D993-414F-ACF3-AE88FC187281}"/>
              </a:ext>
            </a:extLst>
          </p:cNvPr>
          <p:cNvSpPr/>
          <p:nvPr/>
        </p:nvSpPr>
        <p:spPr>
          <a:xfrm>
            <a:off x="4670641" y="2853850"/>
            <a:ext cx="996287" cy="727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87" name="Oval 86">
            <a:extLst>
              <a:ext uri="{FF2B5EF4-FFF2-40B4-BE49-F238E27FC236}">
                <a16:creationId xmlns:a16="http://schemas.microsoft.com/office/drawing/2014/main" id="{4EF117BA-6B0F-8A46-A02E-35A17BC9CC12}"/>
              </a:ext>
            </a:extLst>
          </p:cNvPr>
          <p:cNvSpPr/>
          <p:nvPr/>
        </p:nvSpPr>
        <p:spPr>
          <a:xfrm>
            <a:off x="4813711" y="1957401"/>
            <a:ext cx="996287" cy="727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88" name="Oval 87">
            <a:extLst>
              <a:ext uri="{FF2B5EF4-FFF2-40B4-BE49-F238E27FC236}">
                <a16:creationId xmlns:a16="http://schemas.microsoft.com/office/drawing/2014/main" id="{1B4A1234-1649-AC4B-8E2D-3E9202072440}"/>
              </a:ext>
            </a:extLst>
          </p:cNvPr>
          <p:cNvSpPr/>
          <p:nvPr/>
        </p:nvSpPr>
        <p:spPr>
          <a:xfrm>
            <a:off x="6054471" y="2298918"/>
            <a:ext cx="996287" cy="727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89" name="Oval 88">
            <a:extLst>
              <a:ext uri="{FF2B5EF4-FFF2-40B4-BE49-F238E27FC236}">
                <a16:creationId xmlns:a16="http://schemas.microsoft.com/office/drawing/2014/main" id="{D48FD23F-D002-EE46-B342-39D33529E08D}"/>
              </a:ext>
            </a:extLst>
          </p:cNvPr>
          <p:cNvSpPr/>
          <p:nvPr/>
        </p:nvSpPr>
        <p:spPr>
          <a:xfrm>
            <a:off x="8044890" y="3054954"/>
            <a:ext cx="996287" cy="727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90" name="Oval 89">
            <a:extLst>
              <a:ext uri="{FF2B5EF4-FFF2-40B4-BE49-F238E27FC236}">
                <a16:creationId xmlns:a16="http://schemas.microsoft.com/office/drawing/2014/main" id="{DF839E4F-895F-364B-A237-6E984C0ADC2A}"/>
              </a:ext>
            </a:extLst>
          </p:cNvPr>
          <p:cNvSpPr/>
          <p:nvPr/>
        </p:nvSpPr>
        <p:spPr>
          <a:xfrm>
            <a:off x="8088933" y="3835552"/>
            <a:ext cx="996287" cy="727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91" name="Oval 90">
            <a:extLst>
              <a:ext uri="{FF2B5EF4-FFF2-40B4-BE49-F238E27FC236}">
                <a16:creationId xmlns:a16="http://schemas.microsoft.com/office/drawing/2014/main" id="{7EA649D6-89E1-3749-812A-BE9399D583E2}"/>
              </a:ext>
            </a:extLst>
          </p:cNvPr>
          <p:cNvSpPr/>
          <p:nvPr/>
        </p:nvSpPr>
        <p:spPr>
          <a:xfrm>
            <a:off x="9209876" y="3375904"/>
            <a:ext cx="996287" cy="727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93" name="Oval 92">
            <a:extLst>
              <a:ext uri="{FF2B5EF4-FFF2-40B4-BE49-F238E27FC236}">
                <a16:creationId xmlns:a16="http://schemas.microsoft.com/office/drawing/2014/main" id="{05E0471D-85DF-EC40-96C3-C1C61EC5E24D}"/>
              </a:ext>
            </a:extLst>
          </p:cNvPr>
          <p:cNvSpPr/>
          <p:nvPr/>
        </p:nvSpPr>
        <p:spPr>
          <a:xfrm>
            <a:off x="9500473" y="2501916"/>
            <a:ext cx="996287" cy="727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26" name="Rectangle 25">
            <a:extLst>
              <a:ext uri="{FF2B5EF4-FFF2-40B4-BE49-F238E27FC236}">
                <a16:creationId xmlns:a16="http://schemas.microsoft.com/office/drawing/2014/main" id="{727701D1-D117-B44E-862B-AA84A039E887}"/>
              </a:ext>
            </a:extLst>
          </p:cNvPr>
          <p:cNvSpPr/>
          <p:nvPr/>
        </p:nvSpPr>
        <p:spPr>
          <a:xfrm>
            <a:off x="1936746" y="3720761"/>
            <a:ext cx="2733895" cy="1883087"/>
          </a:xfrm>
          <a:prstGeom prst="rect">
            <a:avLst/>
          </a:prstGeom>
          <a:no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8A6F6"/>
                </a:solidFill>
                <a:effectLst/>
                <a:uLnTx/>
                <a:uFillTx/>
                <a:latin typeface="Arial" panose="020B0604020202020204"/>
                <a:ea typeface="+mn-ea"/>
                <a:cs typeface="+mn-cs"/>
              </a:rPr>
              <a:t>Group 1 [players 1]</a:t>
            </a:r>
          </a:p>
        </p:txBody>
      </p:sp>
      <p:sp>
        <p:nvSpPr>
          <p:cNvPr id="94" name="Rectangle 93">
            <a:extLst>
              <a:ext uri="{FF2B5EF4-FFF2-40B4-BE49-F238E27FC236}">
                <a16:creationId xmlns:a16="http://schemas.microsoft.com/office/drawing/2014/main" id="{163B7A11-B282-054C-A91C-5D91E8134827}"/>
              </a:ext>
            </a:extLst>
          </p:cNvPr>
          <p:cNvSpPr/>
          <p:nvPr/>
        </p:nvSpPr>
        <p:spPr>
          <a:xfrm>
            <a:off x="7762865" y="2442591"/>
            <a:ext cx="2872768" cy="2310430"/>
          </a:xfrm>
          <a:prstGeom prst="rect">
            <a:avLst/>
          </a:prstGeom>
          <a:no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8A6F6"/>
                </a:solidFill>
                <a:effectLst/>
                <a:uLnTx/>
                <a:uFillTx/>
                <a:latin typeface="Arial" panose="020B0604020202020204"/>
                <a:ea typeface="+mn-ea"/>
                <a:cs typeface="+mn-cs"/>
              </a:rPr>
              <a:t>Group 2 [players 2]</a:t>
            </a:r>
          </a:p>
        </p:txBody>
      </p:sp>
      <p:sp>
        <p:nvSpPr>
          <p:cNvPr id="95" name="Rectangle 94">
            <a:extLst>
              <a:ext uri="{FF2B5EF4-FFF2-40B4-BE49-F238E27FC236}">
                <a16:creationId xmlns:a16="http://schemas.microsoft.com/office/drawing/2014/main" id="{70707B9B-A17F-8242-9C4C-ECC94A1A02F3}"/>
              </a:ext>
            </a:extLst>
          </p:cNvPr>
          <p:cNvSpPr/>
          <p:nvPr/>
        </p:nvSpPr>
        <p:spPr>
          <a:xfrm>
            <a:off x="3413341" y="1694678"/>
            <a:ext cx="3736257" cy="1977874"/>
          </a:xfrm>
          <a:prstGeom prst="rect">
            <a:avLst/>
          </a:prstGeom>
          <a:no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8A6F6"/>
                </a:solidFill>
                <a:effectLst/>
                <a:uLnTx/>
                <a:uFillTx/>
                <a:latin typeface="Arial" panose="020B0604020202020204"/>
                <a:ea typeface="+mn-ea"/>
                <a:cs typeface="+mn-cs"/>
              </a:rPr>
              <a:t>Group 3 [players 3]</a:t>
            </a:r>
          </a:p>
        </p:txBody>
      </p:sp>
      <p:sp>
        <p:nvSpPr>
          <p:cNvPr id="97" name="Footer Placeholder 2">
            <a:extLst>
              <a:ext uri="{FF2B5EF4-FFF2-40B4-BE49-F238E27FC236}">
                <a16:creationId xmlns:a16="http://schemas.microsoft.com/office/drawing/2014/main" id="{7BD65DB0-14CB-1E4A-8431-7AD8777CBB91}"/>
              </a:ext>
            </a:extLst>
          </p:cNvPr>
          <p:cNvSpPr txBox="1">
            <a:spLocks/>
          </p:cNvSpPr>
          <p:nvPr/>
        </p:nvSpPr>
        <p:spPr>
          <a:xfrm>
            <a:off x="467806" y="6127919"/>
            <a:ext cx="9393824"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Footnote: 1. Defined as [xx]</a:t>
            </a:r>
          </a:p>
        </p:txBody>
      </p:sp>
      <p:sp>
        <p:nvSpPr>
          <p:cNvPr id="39" name="Rectangle 38">
            <a:extLst>
              <a:ext uri="{FF2B5EF4-FFF2-40B4-BE49-F238E27FC236}">
                <a16:creationId xmlns:a16="http://schemas.microsoft.com/office/drawing/2014/main" id="{9510BCDD-78D8-D547-8EFE-2CBE013053F9}"/>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ooter Placeholder 3">
            <a:extLst>
              <a:ext uri="{FF2B5EF4-FFF2-40B4-BE49-F238E27FC236}">
                <a16:creationId xmlns:a16="http://schemas.microsoft.com/office/drawing/2014/main" id="{6DC07FE9-97E9-6840-A58F-174E05F8C670}"/>
              </a:ext>
            </a:extLst>
          </p:cNvPr>
          <p:cNvSpPr txBox="1">
            <a:spLocks/>
          </p:cNvSpPr>
          <p:nvPr/>
        </p:nvSpPr>
        <p:spPr>
          <a:xfrm>
            <a:off x="7763905" y="6425800"/>
            <a:ext cx="3400661"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rPr>
              <a:t>Company Name</a:t>
            </a:r>
            <a:endParaRPr kumimoji="0" lang="en-DK"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endParaRPr>
          </a:p>
        </p:txBody>
      </p:sp>
      <p:sp>
        <p:nvSpPr>
          <p:cNvPr id="3" name="Google Shape;23;p40">
            <a:extLst>
              <a:ext uri="{FF2B5EF4-FFF2-40B4-BE49-F238E27FC236}">
                <a16:creationId xmlns:a16="http://schemas.microsoft.com/office/drawing/2014/main" id="{2892A498-1B2B-6E98-79E4-52EAB02A84EE}"/>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27</a:t>
            </a:fld>
            <a:endParaRPr/>
          </a:p>
        </p:txBody>
      </p:sp>
    </p:spTree>
    <p:extLst>
      <p:ext uri="{BB962C8B-B14F-4D97-AF65-F5344CB8AC3E}">
        <p14:creationId xmlns:p14="http://schemas.microsoft.com/office/powerpoint/2010/main" val="14305610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Presentation checklist</a:t>
            </a:r>
            <a:endParaRPr lang="en-DK"/>
          </a:p>
        </p:txBody>
      </p:sp>
      <p:sp>
        <p:nvSpPr>
          <p:cNvPr id="27" name="TextBox 26">
            <a:extLst>
              <a:ext uri="{FF2B5EF4-FFF2-40B4-BE49-F238E27FC236}">
                <a16:creationId xmlns:a16="http://schemas.microsoft.com/office/drawing/2014/main" id="{23E3A0CC-1461-3E45-ACC8-30C86B5BD523}"/>
              </a:ext>
            </a:extLst>
          </p:cNvPr>
          <p:cNvSpPr txBox="1"/>
          <p:nvPr/>
        </p:nvSpPr>
        <p:spPr>
          <a:xfrm>
            <a:off x="481413" y="1468183"/>
            <a:ext cx="2041866" cy="338554"/>
          </a:xfrm>
          <a:prstGeom prst="rect">
            <a:avLst/>
          </a:prstGeom>
          <a:noFill/>
        </p:spPr>
        <p:txBody>
          <a:bodyPr wrap="square" rtlCol="0">
            <a:spAutoFit/>
          </a:bodyPr>
          <a:lstStyle/>
          <a:p>
            <a:r>
              <a:rPr lang="en-GB" sz="1600" b="1">
                <a:solidFill>
                  <a:schemeClr val="bg2">
                    <a:lumMod val="10000"/>
                  </a:schemeClr>
                </a:solidFill>
              </a:rPr>
              <a:t>Content</a:t>
            </a:r>
            <a:endParaRPr lang="en-DK" sz="1600" b="1">
              <a:solidFill>
                <a:schemeClr val="bg2">
                  <a:lumMod val="10000"/>
                </a:schemeClr>
              </a:solidFill>
            </a:endParaRPr>
          </a:p>
        </p:txBody>
      </p:sp>
      <p:cxnSp>
        <p:nvCxnSpPr>
          <p:cNvPr id="28" name="Straight Connector 27">
            <a:extLst>
              <a:ext uri="{FF2B5EF4-FFF2-40B4-BE49-F238E27FC236}">
                <a16:creationId xmlns:a16="http://schemas.microsoft.com/office/drawing/2014/main" id="{00AFEF5C-3B5A-5349-BE29-998DC1990E6A}"/>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D62F14F-57BC-944F-B999-87CB0FAD007B}"/>
              </a:ext>
            </a:extLst>
          </p:cNvPr>
          <p:cNvSpPr txBox="1"/>
          <p:nvPr/>
        </p:nvSpPr>
        <p:spPr>
          <a:xfrm>
            <a:off x="2696897" y="1354238"/>
            <a:ext cx="8944239" cy="2827569"/>
          </a:xfrm>
          <a:prstGeom prst="rect">
            <a:avLst/>
          </a:prstGeom>
          <a:noFill/>
        </p:spPr>
        <p:txBody>
          <a:bodyPr wrap="square" rtlCol="0">
            <a:spAutoFit/>
          </a:bodyPr>
          <a:lstStyle/>
          <a:p>
            <a:pPr marL="457200" lvl="0" indent="-317500">
              <a:lnSpc>
                <a:spcPct val="142857"/>
              </a:lnSpc>
              <a:spcBef>
                <a:spcPts val="1000"/>
              </a:spcBef>
              <a:buClr>
                <a:srgbClr val="000000"/>
              </a:buClr>
              <a:buSzPts val="1400"/>
              <a:buFont typeface="Helvetica Neue"/>
              <a:buChar char="❏"/>
              <a:defRPr/>
            </a:pPr>
            <a:r>
              <a:rPr lang="en-GB">
                <a:solidFill>
                  <a:schemeClr val="dk1"/>
                </a:solidFill>
                <a:latin typeface="Arial" panose="020B0604020202020204" pitchFamily="34" charset="0"/>
                <a:ea typeface="Helvetica Neue"/>
                <a:cs typeface="Arial" panose="020B0604020202020204" pitchFamily="34" charset="0"/>
                <a:sym typeface="Helvetica Neue"/>
              </a:rPr>
              <a:t>Is the objective of this presentation clear and does the presentation achieve that objective?</a:t>
            </a:r>
            <a:endParaRPr lang="en-GB" sz="1400" kern="0">
              <a:solidFill>
                <a:srgbClr val="000000"/>
              </a:solidFill>
              <a:ea typeface="Helvetica Neue"/>
              <a:cs typeface="Arial" panose="020B0604020202020204" pitchFamily="34" charset="0"/>
              <a:sym typeface="Helvetica Neue"/>
            </a:endParaRPr>
          </a:p>
          <a:p>
            <a:pPr marL="457200" lvl="0" indent="-317500">
              <a:lnSpc>
                <a:spcPct val="142857"/>
              </a:lnSpc>
              <a:buClr>
                <a:srgbClr val="000000"/>
              </a:buClr>
              <a:buSzPts val="1400"/>
              <a:buFont typeface="Helvetica Neue"/>
              <a:buChar char="❏"/>
              <a:defRPr/>
            </a:pPr>
            <a:r>
              <a:rPr lang="en-GB" sz="1400" kern="0">
                <a:solidFill>
                  <a:srgbClr val="000000"/>
                </a:solidFill>
                <a:ea typeface="Helvetica Neue"/>
                <a:cs typeface="Arial" panose="020B0604020202020204" pitchFamily="34" charset="0"/>
                <a:sym typeface="Helvetica Neue"/>
              </a:rPr>
              <a:t>Is there a short and structured executive summary that accurately summarizes that objective?</a:t>
            </a:r>
          </a:p>
          <a:p>
            <a:pPr marL="457200" lvl="0" indent="-317500">
              <a:lnSpc>
                <a:spcPct val="142857"/>
              </a:lnSpc>
              <a:buClr>
                <a:srgbClr val="000000"/>
              </a:buClr>
              <a:buSzPts val="1400"/>
              <a:buFont typeface="Helvetica Neue"/>
              <a:buChar char="❏"/>
              <a:defRPr/>
            </a:pPr>
            <a:r>
              <a:rPr lang="en-GB">
                <a:ea typeface="Helvetica Neue"/>
                <a:cs typeface="Arial" panose="020B0604020202020204" pitchFamily="34" charset="0"/>
                <a:sym typeface="Helvetica Neue"/>
              </a:rPr>
              <a:t>Does the structure of the presentation follow a clear and logical storyline?</a:t>
            </a:r>
            <a:endParaRPr lang="en-GB" sz="1400" kern="0">
              <a:solidFill>
                <a:srgbClr val="000000"/>
              </a:solidFill>
              <a:ea typeface="Helvetica Neue"/>
              <a:cs typeface="Arial" panose="020B0604020202020204" pitchFamily="34" charset="0"/>
              <a:sym typeface="Helvetica Neue"/>
            </a:endParaRPr>
          </a:p>
          <a:p>
            <a:pPr marL="457200" lvl="0" indent="-317500">
              <a:lnSpc>
                <a:spcPct val="142857"/>
              </a:lnSpc>
              <a:buClr>
                <a:srgbClr val="000000"/>
              </a:buClr>
              <a:buSzPts val="1400"/>
              <a:buFont typeface="Helvetica Neue"/>
              <a:buChar char="❏"/>
              <a:defRPr/>
            </a:pPr>
            <a:r>
              <a:rPr lang="en-GB" sz="1400" kern="0">
                <a:solidFill>
                  <a:srgbClr val="000000"/>
                </a:solidFill>
                <a:ea typeface="Helvetica Neue"/>
                <a:cs typeface="Arial" panose="020B0604020202020204" pitchFamily="34" charset="0"/>
                <a:sym typeface="Helvetica Neue"/>
              </a:rPr>
              <a:t>Is each slide title an action title?</a:t>
            </a:r>
          </a:p>
          <a:p>
            <a:pPr marL="457200" indent="-317500">
              <a:lnSpc>
                <a:spcPct val="142857"/>
              </a:lnSpc>
              <a:buSzPts val="1400"/>
              <a:buFont typeface="Helvetica Neue"/>
              <a:buChar char="❏"/>
              <a:defRPr/>
            </a:pPr>
            <a:r>
              <a:rPr lang="en-GB" sz="1400" kern="0">
                <a:solidFill>
                  <a:srgbClr val="000000"/>
                </a:solidFill>
                <a:ea typeface="Helvetica Neue"/>
                <a:cs typeface="Arial" panose="020B0604020202020204" pitchFamily="34" charset="0"/>
                <a:sym typeface="Helvetica Neue"/>
              </a:rPr>
              <a:t>Can a reader </a:t>
            </a:r>
            <a:r>
              <a:rPr lang="en-GB">
                <a:solidFill>
                  <a:schemeClr val="dk1"/>
                </a:solidFill>
                <a:latin typeface="Arial" panose="020B0604020202020204" pitchFamily="34" charset="0"/>
                <a:ea typeface="Helvetica Neue"/>
                <a:cs typeface="Arial" panose="020B0604020202020204" pitchFamily="34" charset="0"/>
                <a:sym typeface="Helvetica Neue"/>
              </a:rPr>
              <a:t>read through only the titles of the slides and understand the full story?</a:t>
            </a:r>
          </a:p>
          <a:p>
            <a:pPr marL="457200" indent="-317500">
              <a:lnSpc>
                <a:spcPct val="142857"/>
              </a:lnSpc>
              <a:buSzPts val="1400"/>
              <a:buFont typeface="Helvetica Neue"/>
              <a:buChar char="❏"/>
              <a:defRPr/>
            </a:pPr>
            <a:r>
              <a:rPr lang="en-GB">
                <a:solidFill>
                  <a:schemeClr val="dk1"/>
                </a:solidFill>
                <a:latin typeface="Arial" panose="020B0604020202020204" pitchFamily="34" charset="0"/>
                <a:ea typeface="Helvetica Neue"/>
                <a:cs typeface="Arial" panose="020B0604020202020204" pitchFamily="34" charset="0"/>
                <a:sym typeface="Helvetica Neue"/>
              </a:rPr>
              <a:t>Does the content on each slide support the title of that slide? (rule of thumb: no content on a slide that does not relate to the title)</a:t>
            </a:r>
          </a:p>
          <a:p>
            <a:pPr marL="457200" indent="-317500">
              <a:lnSpc>
                <a:spcPct val="142857"/>
              </a:lnSpc>
              <a:buSzPts val="1400"/>
              <a:buFont typeface="Helvetica Neue"/>
              <a:buChar char="❏"/>
              <a:defRPr/>
            </a:pPr>
            <a:r>
              <a:rPr lang="en-GB">
                <a:solidFill>
                  <a:schemeClr val="dk1"/>
                </a:solidFill>
                <a:latin typeface="Arial" panose="020B0604020202020204" pitchFamily="34" charset="0"/>
                <a:ea typeface="Helvetica Neue"/>
                <a:cs typeface="Arial" panose="020B0604020202020204" pitchFamily="34" charset="0"/>
                <a:sym typeface="Helvetica Neue"/>
              </a:rPr>
              <a:t>Is each slide it’s own message and follows the “one message per slide rule”? (tip: if you cannot explain the full slide in a two-line title you should split it into two)</a:t>
            </a:r>
          </a:p>
        </p:txBody>
      </p:sp>
      <p:sp>
        <p:nvSpPr>
          <p:cNvPr id="3" name="Slide Number Placeholder 2">
            <a:extLst>
              <a:ext uri="{FF2B5EF4-FFF2-40B4-BE49-F238E27FC236}">
                <a16:creationId xmlns:a16="http://schemas.microsoft.com/office/drawing/2014/main" id="{2CCBD738-6752-BDE9-15B3-515BF963BE94}"/>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270</a:t>
            </a:fld>
            <a:endParaRPr lang="en-GB"/>
          </a:p>
        </p:txBody>
      </p:sp>
    </p:spTree>
    <p:extLst>
      <p:ext uri="{BB962C8B-B14F-4D97-AF65-F5344CB8AC3E}">
        <p14:creationId xmlns:p14="http://schemas.microsoft.com/office/powerpoint/2010/main" val="141306021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Presentation checklist</a:t>
            </a:r>
            <a:endParaRPr lang="en-DK"/>
          </a:p>
        </p:txBody>
      </p:sp>
      <p:sp>
        <p:nvSpPr>
          <p:cNvPr id="27" name="TextBox 26">
            <a:extLst>
              <a:ext uri="{FF2B5EF4-FFF2-40B4-BE49-F238E27FC236}">
                <a16:creationId xmlns:a16="http://schemas.microsoft.com/office/drawing/2014/main" id="{23E3A0CC-1461-3E45-ACC8-30C86B5BD523}"/>
              </a:ext>
            </a:extLst>
          </p:cNvPr>
          <p:cNvSpPr txBox="1"/>
          <p:nvPr/>
        </p:nvSpPr>
        <p:spPr>
          <a:xfrm>
            <a:off x="481413" y="1468183"/>
            <a:ext cx="2041866" cy="338554"/>
          </a:xfrm>
          <a:prstGeom prst="rect">
            <a:avLst/>
          </a:prstGeom>
          <a:noFill/>
        </p:spPr>
        <p:txBody>
          <a:bodyPr wrap="square" rtlCol="0">
            <a:spAutoFit/>
          </a:bodyPr>
          <a:lstStyle/>
          <a:p>
            <a:r>
              <a:rPr lang="en-GB" sz="1600" b="1">
                <a:solidFill>
                  <a:schemeClr val="bg2">
                    <a:lumMod val="10000"/>
                  </a:schemeClr>
                </a:solidFill>
              </a:rPr>
              <a:t>Formatting</a:t>
            </a:r>
            <a:endParaRPr lang="en-DK" sz="1600" b="1">
              <a:solidFill>
                <a:schemeClr val="bg2">
                  <a:lumMod val="10000"/>
                </a:schemeClr>
              </a:solidFill>
            </a:endParaRPr>
          </a:p>
        </p:txBody>
      </p:sp>
      <p:cxnSp>
        <p:nvCxnSpPr>
          <p:cNvPr id="28" name="Straight Connector 27">
            <a:extLst>
              <a:ext uri="{FF2B5EF4-FFF2-40B4-BE49-F238E27FC236}">
                <a16:creationId xmlns:a16="http://schemas.microsoft.com/office/drawing/2014/main" id="{00AFEF5C-3B5A-5349-BE29-998DC1990E6A}"/>
              </a:ext>
            </a:extLst>
          </p:cNvPr>
          <p:cNvCxnSpPr/>
          <p:nvPr/>
        </p:nvCxnSpPr>
        <p:spPr>
          <a:xfrm>
            <a:off x="2566988" y="1354238"/>
            <a:ext cx="0" cy="4826643"/>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D62F14F-57BC-944F-B999-87CB0FAD007B}"/>
              </a:ext>
            </a:extLst>
          </p:cNvPr>
          <p:cNvSpPr txBox="1"/>
          <p:nvPr/>
        </p:nvSpPr>
        <p:spPr>
          <a:xfrm>
            <a:off x="2696897" y="1354238"/>
            <a:ext cx="8944239" cy="4378186"/>
          </a:xfrm>
          <a:prstGeom prst="rect">
            <a:avLst/>
          </a:prstGeom>
          <a:noFill/>
        </p:spPr>
        <p:txBody>
          <a:bodyPr wrap="square" rtlCol="0">
            <a:spAutoFit/>
          </a:bodyPr>
          <a:lstStyle/>
          <a:p>
            <a:pPr marL="457200" lvl="0" indent="-317500">
              <a:lnSpc>
                <a:spcPct val="142857"/>
              </a:lnSpc>
              <a:spcBef>
                <a:spcPts val="1000"/>
              </a:spcBef>
              <a:buClr>
                <a:srgbClr val="000000"/>
              </a:buClr>
              <a:buSzPts val="1400"/>
              <a:buFont typeface="Helvetica Neue"/>
              <a:buChar char="❏"/>
              <a:defRPr/>
            </a:pPr>
            <a:r>
              <a:rPr lang="en-GB" sz="1400" kern="0">
                <a:solidFill>
                  <a:srgbClr val="000000"/>
                </a:solidFill>
                <a:ea typeface="Helvetica Neue"/>
                <a:cs typeface="Arial" panose="020B0604020202020204" pitchFamily="34" charset="0"/>
                <a:sym typeface="Helvetica Neue"/>
              </a:rPr>
              <a:t>Are all small section headers (the top left corner) correct and aligned to each section?</a:t>
            </a:r>
          </a:p>
          <a:p>
            <a:pPr marL="457200" lvl="0" indent="-317500">
              <a:lnSpc>
                <a:spcPct val="142857"/>
              </a:lnSpc>
              <a:buClr>
                <a:srgbClr val="000000"/>
              </a:buClr>
              <a:buSzPts val="1400"/>
              <a:buFont typeface="Helvetica Neue"/>
              <a:buChar char="❏"/>
              <a:defRPr/>
            </a:pPr>
            <a:r>
              <a:rPr lang="en-GB" sz="1400" kern="0">
                <a:solidFill>
                  <a:srgbClr val="000000"/>
                </a:solidFill>
                <a:ea typeface="Helvetica Neue"/>
                <a:cs typeface="Arial" panose="020B0604020202020204" pitchFamily="34" charset="0"/>
                <a:sym typeface="Helvetica Neue"/>
              </a:rPr>
              <a:t>Are there consistent page numbers on each page?</a:t>
            </a:r>
          </a:p>
          <a:p>
            <a:pPr marL="457200" lvl="0" indent="-317500">
              <a:lnSpc>
                <a:spcPct val="142857"/>
              </a:lnSpc>
              <a:buClr>
                <a:srgbClr val="000000"/>
              </a:buClr>
              <a:buSzPts val="1400"/>
              <a:buFont typeface="Helvetica Neue"/>
              <a:buChar char="❏"/>
              <a:defRPr/>
            </a:pPr>
            <a:r>
              <a:rPr lang="en-GB" sz="1400" kern="0">
                <a:solidFill>
                  <a:srgbClr val="000000"/>
                </a:solidFill>
                <a:ea typeface="Helvetica Neue"/>
                <a:cs typeface="Arial" panose="020B0604020202020204" pitchFamily="34" charset="0"/>
                <a:sym typeface="Helvetica Neue"/>
              </a:rPr>
              <a:t>Is the font type the same all the way through?</a:t>
            </a:r>
          </a:p>
          <a:p>
            <a:pPr marL="457200" lvl="0" indent="-317500">
              <a:lnSpc>
                <a:spcPct val="142857"/>
              </a:lnSpc>
              <a:buClr>
                <a:srgbClr val="000000"/>
              </a:buClr>
              <a:buSzPts val="1400"/>
              <a:buFont typeface="Helvetica Neue"/>
              <a:buChar char="❏"/>
              <a:defRPr/>
            </a:pPr>
            <a:r>
              <a:rPr lang="en-GB" sz="1400" kern="0">
                <a:solidFill>
                  <a:srgbClr val="000000"/>
                </a:solidFill>
                <a:ea typeface="Helvetica Neue"/>
                <a:cs typeface="Arial" panose="020B0604020202020204" pitchFamily="34" charset="0"/>
                <a:sym typeface="Helvetica Neue"/>
              </a:rPr>
              <a:t>Is the font size consistent on each slide and all the way through? (Rule of thumb: only two font sizes in the content area of each slide and best if the sizes are two points apart, e.g. section headers font size 16 and text font size 14)</a:t>
            </a:r>
          </a:p>
          <a:p>
            <a:pPr marL="457200" lvl="0" indent="-317500">
              <a:lnSpc>
                <a:spcPct val="142857"/>
              </a:lnSpc>
              <a:buClr>
                <a:srgbClr val="000000"/>
              </a:buClr>
              <a:buSzPts val="1400"/>
              <a:buFont typeface="Helvetica Neue"/>
              <a:buChar char="❏"/>
              <a:defRPr/>
            </a:pPr>
            <a:r>
              <a:rPr lang="en-GB" sz="1400" kern="0">
                <a:solidFill>
                  <a:srgbClr val="000000"/>
                </a:solidFill>
                <a:ea typeface="Helvetica Neue"/>
                <a:cs typeface="Arial" panose="020B0604020202020204" pitchFamily="34" charset="0"/>
                <a:sym typeface="Helvetica Neue"/>
              </a:rPr>
              <a:t>Are the </a:t>
            </a:r>
            <a:r>
              <a:rPr lang="en-GB" sz="1400" kern="0" err="1">
                <a:solidFill>
                  <a:srgbClr val="000000"/>
                </a:solidFill>
                <a:ea typeface="Helvetica Neue"/>
                <a:cs typeface="Arial" panose="020B0604020202020204" pitchFamily="34" charset="0"/>
                <a:sym typeface="Helvetica Neue"/>
              </a:rPr>
              <a:t>colors</a:t>
            </a:r>
            <a:r>
              <a:rPr lang="en-GB" sz="1400" kern="0">
                <a:solidFill>
                  <a:srgbClr val="000000"/>
                </a:solidFill>
                <a:ea typeface="Helvetica Neue"/>
                <a:cs typeface="Arial" panose="020B0604020202020204" pitchFamily="34" charset="0"/>
                <a:sym typeface="Helvetica Neue"/>
              </a:rPr>
              <a:t> consistent all the way through?</a:t>
            </a:r>
          </a:p>
          <a:p>
            <a:pPr marL="457200" lvl="0" indent="-317500">
              <a:lnSpc>
                <a:spcPct val="142857"/>
              </a:lnSpc>
              <a:buClr>
                <a:srgbClr val="000000"/>
              </a:buClr>
              <a:buSzPts val="1400"/>
              <a:buFont typeface="Helvetica Neue"/>
              <a:buChar char="❏"/>
              <a:defRPr/>
            </a:pPr>
            <a:r>
              <a:rPr lang="en-GB" sz="1400" kern="0">
                <a:solidFill>
                  <a:srgbClr val="000000"/>
                </a:solidFill>
                <a:ea typeface="Helvetica Neue"/>
                <a:cs typeface="Arial" panose="020B0604020202020204" pitchFamily="34" charset="0"/>
                <a:sym typeface="Helvetica Neue"/>
              </a:rPr>
              <a:t>Does every graph/data point have a source?</a:t>
            </a:r>
          </a:p>
          <a:p>
            <a:pPr marL="457200" lvl="0" indent="-317500">
              <a:lnSpc>
                <a:spcPct val="142857"/>
              </a:lnSpc>
              <a:buClr>
                <a:srgbClr val="000000"/>
              </a:buClr>
              <a:buSzPts val="1400"/>
              <a:buFont typeface="Helvetica Neue"/>
              <a:buChar char="❏"/>
              <a:defRPr/>
            </a:pPr>
            <a:r>
              <a:rPr lang="en-GB" sz="1400" kern="0">
                <a:solidFill>
                  <a:srgbClr val="000000"/>
                </a:solidFill>
                <a:ea typeface="Helvetica Neue"/>
                <a:cs typeface="Arial" panose="020B0604020202020204" pitchFamily="34" charset="0"/>
                <a:sym typeface="Helvetica Neue"/>
              </a:rPr>
              <a:t>Does every graph have axes titles?</a:t>
            </a:r>
          </a:p>
          <a:p>
            <a:pPr marL="457200" lvl="0" indent="-317500">
              <a:lnSpc>
                <a:spcPct val="142857"/>
              </a:lnSpc>
              <a:buClr>
                <a:srgbClr val="000000"/>
              </a:buClr>
              <a:buSzPts val="1400"/>
              <a:buFont typeface="Helvetica Neue"/>
              <a:buChar char="❏"/>
              <a:defRPr/>
            </a:pPr>
            <a:r>
              <a:rPr lang="en-GB" sz="1400" kern="0">
                <a:solidFill>
                  <a:srgbClr val="000000"/>
                </a:solidFill>
                <a:ea typeface="Helvetica Neue"/>
                <a:cs typeface="Arial" panose="020B0604020202020204" pitchFamily="34" charset="0"/>
                <a:sym typeface="Helvetica Neue"/>
              </a:rPr>
              <a:t>Is there an “end” slide in the presentation (e.g. </a:t>
            </a:r>
            <a:r>
              <a:rPr lang="en-GB" sz="1400" kern="0" err="1">
                <a:solidFill>
                  <a:srgbClr val="000000"/>
                </a:solidFill>
                <a:ea typeface="Helvetica Neue"/>
                <a:cs typeface="Arial" panose="020B0604020202020204" pitchFamily="34" charset="0"/>
                <a:sym typeface="Helvetica Neue"/>
              </a:rPr>
              <a:t>colored</a:t>
            </a:r>
            <a:r>
              <a:rPr lang="en-GB" sz="1400" kern="0">
                <a:solidFill>
                  <a:srgbClr val="000000"/>
                </a:solidFill>
                <a:ea typeface="Helvetica Neue"/>
                <a:cs typeface="Arial" panose="020B0604020202020204" pitchFamily="34" charset="0"/>
                <a:sym typeface="Helvetica Neue"/>
              </a:rPr>
              <a:t> slide with e.g. company logo or names or slogan)?</a:t>
            </a:r>
          </a:p>
          <a:p>
            <a:pPr marL="457200" lvl="0" indent="-317500">
              <a:lnSpc>
                <a:spcPct val="142857"/>
              </a:lnSpc>
              <a:buClr>
                <a:srgbClr val="000000"/>
              </a:buClr>
              <a:buSzPts val="1400"/>
              <a:buFont typeface="Helvetica Neue"/>
              <a:buChar char="❏"/>
              <a:defRPr/>
            </a:pPr>
            <a:r>
              <a:rPr lang="en-GB" sz="1400" kern="0">
                <a:solidFill>
                  <a:srgbClr val="000000"/>
                </a:solidFill>
                <a:ea typeface="Helvetica Neue"/>
                <a:cs typeface="Arial" panose="020B0604020202020204" pitchFamily="34" charset="0"/>
                <a:sym typeface="Helvetica Neue"/>
              </a:rPr>
              <a:t>Are all text boxes, graphs, subtitles etc. aligned and </a:t>
            </a:r>
            <a:r>
              <a:rPr lang="en-GB" sz="1400" kern="0" err="1">
                <a:solidFill>
                  <a:srgbClr val="000000"/>
                </a:solidFill>
                <a:ea typeface="Helvetica Neue"/>
                <a:cs typeface="Arial" panose="020B0604020202020204" pitchFamily="34" charset="0"/>
                <a:sym typeface="Helvetica Neue"/>
              </a:rPr>
              <a:t>centered</a:t>
            </a:r>
            <a:r>
              <a:rPr lang="en-GB" sz="1400" kern="0">
                <a:solidFill>
                  <a:srgbClr val="000000"/>
                </a:solidFill>
                <a:ea typeface="Helvetica Neue"/>
                <a:cs typeface="Arial" panose="020B0604020202020204" pitchFamily="34" charset="0"/>
                <a:sym typeface="Helvetica Neue"/>
              </a:rPr>
              <a:t>?</a:t>
            </a:r>
          </a:p>
          <a:p>
            <a:pPr marL="457200" lvl="0" indent="-317500">
              <a:lnSpc>
                <a:spcPct val="142857"/>
              </a:lnSpc>
              <a:buClr>
                <a:srgbClr val="000000"/>
              </a:buClr>
              <a:buSzPts val="1400"/>
              <a:buFont typeface="Helvetica Neue"/>
              <a:buChar char="❏"/>
              <a:defRPr/>
            </a:pPr>
            <a:r>
              <a:rPr lang="en-GB" sz="1400" kern="0">
                <a:solidFill>
                  <a:srgbClr val="000000"/>
                </a:solidFill>
                <a:ea typeface="Helvetica Neue"/>
                <a:cs typeface="Arial" panose="020B0604020202020204" pitchFamily="34" charset="0"/>
                <a:sym typeface="Helvetica Neue"/>
              </a:rPr>
              <a:t>Are there any spelling mistakes or grammatical errors?</a:t>
            </a:r>
          </a:p>
          <a:p>
            <a:pPr marL="457200" lvl="0" indent="-317500">
              <a:lnSpc>
                <a:spcPct val="142857"/>
              </a:lnSpc>
              <a:buClr>
                <a:srgbClr val="000000"/>
              </a:buClr>
              <a:buSzPts val="1400"/>
              <a:buFont typeface="Helvetica Neue"/>
              <a:buChar char="❏"/>
              <a:defRPr/>
            </a:pPr>
            <a:r>
              <a:rPr lang="en-GB" sz="1400" kern="0">
                <a:solidFill>
                  <a:srgbClr val="000000"/>
                </a:solidFill>
                <a:ea typeface="Helvetica Neue"/>
                <a:cs typeface="Arial" panose="020B0604020202020204" pitchFamily="34" charset="0"/>
                <a:sym typeface="Helvetica Neue"/>
              </a:rPr>
              <a:t>Is there anywhere where there are two or more spaces or the text looks strange?</a:t>
            </a:r>
          </a:p>
          <a:p>
            <a:pPr marL="457200" lvl="0" indent="-317500">
              <a:lnSpc>
                <a:spcPct val="142857"/>
              </a:lnSpc>
              <a:buClr>
                <a:srgbClr val="000000"/>
              </a:buClr>
              <a:buSzPts val="1400"/>
              <a:buFont typeface="Helvetica Neue"/>
              <a:buChar char="❏"/>
              <a:defRPr/>
            </a:pPr>
            <a:r>
              <a:rPr lang="en-GB" sz="1400" kern="0">
                <a:solidFill>
                  <a:srgbClr val="000000"/>
                </a:solidFill>
                <a:ea typeface="Helvetica Neue"/>
                <a:cs typeface="Arial" panose="020B0604020202020204" pitchFamily="34" charset="0"/>
                <a:sym typeface="Helvetica Neue"/>
              </a:rPr>
              <a:t>Does it look correct as pdf?</a:t>
            </a:r>
          </a:p>
        </p:txBody>
      </p:sp>
      <p:sp>
        <p:nvSpPr>
          <p:cNvPr id="3" name="Slide Number Placeholder 2">
            <a:extLst>
              <a:ext uri="{FF2B5EF4-FFF2-40B4-BE49-F238E27FC236}">
                <a16:creationId xmlns:a16="http://schemas.microsoft.com/office/drawing/2014/main" id="{E24D1327-4426-7A9E-AF01-687F06C66CCF}"/>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271</a:t>
            </a:fld>
            <a:endParaRPr lang="en-GB"/>
          </a:p>
        </p:txBody>
      </p:sp>
    </p:spTree>
    <p:extLst>
      <p:ext uri="{BB962C8B-B14F-4D97-AF65-F5344CB8AC3E}">
        <p14:creationId xmlns:p14="http://schemas.microsoft.com/office/powerpoint/2010/main" val="348089437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 application&#10;&#10;Description automatically generated">
            <a:extLst>
              <a:ext uri="{FF2B5EF4-FFF2-40B4-BE49-F238E27FC236}">
                <a16:creationId xmlns:a16="http://schemas.microsoft.com/office/drawing/2014/main" id="{AA6238C2-EDC7-1942-985B-351CE237C2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9775" y="3193137"/>
            <a:ext cx="4876800" cy="2692400"/>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988386F4-B49F-5044-B804-417CF547F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78875" y="3158315"/>
            <a:ext cx="5156200" cy="3035300"/>
          </a:xfrm>
          <a:prstGeom prst="rect">
            <a:avLst/>
          </a:prstGeom>
        </p:spPr>
      </p:pic>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solidFill>
                  <a:schemeClr val="bg2"/>
                </a:solidFill>
              </a:rPr>
              <a:t>Best practice tip:</a:t>
            </a:r>
            <a:r>
              <a:rPr lang="en-GB"/>
              <a:t> Keep it to one message per slide</a:t>
            </a:r>
            <a:endParaRPr lang="en-DK"/>
          </a:p>
        </p:txBody>
      </p:sp>
      <p:sp>
        <p:nvSpPr>
          <p:cNvPr id="6" name="TextBox 5">
            <a:extLst>
              <a:ext uri="{FF2B5EF4-FFF2-40B4-BE49-F238E27FC236}">
                <a16:creationId xmlns:a16="http://schemas.microsoft.com/office/drawing/2014/main" id="{8F5F48B7-595A-194F-82DA-760281E8954E}"/>
              </a:ext>
            </a:extLst>
          </p:cNvPr>
          <p:cNvSpPr txBox="1"/>
          <p:nvPr/>
        </p:nvSpPr>
        <p:spPr>
          <a:xfrm>
            <a:off x="490958" y="1583065"/>
            <a:ext cx="1115017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u="none" strike="noStrike" kern="0" cap="none" spc="0" normalizeH="0" baseline="0" noProof="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Look at your slide title and content – what is the one message you want the reader to take away from this slide? Delete all the content (even if it looks nice) that doesn’t support this message. Alternatively, split it into several slides.</a:t>
            </a:r>
          </a:p>
        </p:txBody>
      </p:sp>
      <p:sp>
        <p:nvSpPr>
          <p:cNvPr id="7" name="Rectangle 6">
            <a:extLst>
              <a:ext uri="{FF2B5EF4-FFF2-40B4-BE49-F238E27FC236}">
                <a16:creationId xmlns:a16="http://schemas.microsoft.com/office/drawing/2014/main" id="{CBCEB5F1-7E24-2A4C-BB57-07490854A8DA}"/>
              </a:ext>
            </a:extLst>
          </p:cNvPr>
          <p:cNvSpPr/>
          <p:nvPr/>
        </p:nvSpPr>
        <p:spPr>
          <a:xfrm>
            <a:off x="490959" y="2521227"/>
            <a:ext cx="53990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u="none" strike="noStrike" kern="0" cap="none" spc="0" normalizeH="0" baseline="0" noProof="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Several messages in one slide make it difficult to read</a:t>
            </a:r>
          </a:p>
        </p:txBody>
      </p:sp>
      <p:sp>
        <p:nvSpPr>
          <p:cNvPr id="8" name="Rectangle 7">
            <a:extLst>
              <a:ext uri="{FF2B5EF4-FFF2-40B4-BE49-F238E27FC236}">
                <a16:creationId xmlns:a16="http://schemas.microsoft.com/office/drawing/2014/main" id="{0426019B-738C-BD4B-B162-36E326AC3FF6}"/>
              </a:ext>
            </a:extLst>
          </p:cNvPr>
          <p:cNvSpPr/>
          <p:nvPr/>
        </p:nvSpPr>
        <p:spPr>
          <a:xfrm>
            <a:off x="6386472" y="2521227"/>
            <a:ext cx="5254664"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u="none" strike="noStrike" kern="0" cap="none" spc="0" normalizeH="0" baseline="0" noProof="0">
                <a:ln>
                  <a:noFill/>
                </a:ln>
                <a:solidFill>
                  <a:srgbClr val="000000"/>
                </a:solidFill>
                <a:effectLst/>
                <a:uLnTx/>
                <a:uFillTx/>
                <a:latin typeface="Arial" panose="020B0604020202020204" pitchFamily="34" charset="0"/>
                <a:ea typeface="Helvetica Neue" panose="02000503000000020004" pitchFamily="2" charset="0"/>
                <a:cs typeface="Arial" panose="020B0604020202020204" pitchFamily="34" charset="0"/>
                <a:sym typeface="Arial"/>
              </a:rPr>
              <a:t>One message in each slide gets the points across clearly</a:t>
            </a:r>
          </a:p>
        </p:txBody>
      </p:sp>
      <p:cxnSp>
        <p:nvCxnSpPr>
          <p:cNvPr id="14" name="Straight Connector 13">
            <a:extLst>
              <a:ext uri="{FF2B5EF4-FFF2-40B4-BE49-F238E27FC236}">
                <a16:creationId xmlns:a16="http://schemas.microsoft.com/office/drawing/2014/main" id="{04A8756A-AA42-2B4F-BE1E-7A3D95086AAE}"/>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ACF85A7-4F86-883D-2F34-F1EA5FD21410}"/>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272</a:t>
            </a:fld>
            <a:endParaRPr lang="en-GB"/>
          </a:p>
        </p:txBody>
      </p:sp>
    </p:spTree>
    <p:extLst>
      <p:ext uri="{BB962C8B-B14F-4D97-AF65-F5344CB8AC3E}">
        <p14:creationId xmlns:p14="http://schemas.microsoft.com/office/powerpoint/2010/main" val="410096390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Diagram&#10;&#10;Description automatically generated">
            <a:extLst>
              <a:ext uri="{FF2B5EF4-FFF2-40B4-BE49-F238E27FC236}">
                <a16:creationId xmlns:a16="http://schemas.microsoft.com/office/drawing/2014/main" id="{C1E06764-F375-1048-888B-501663C3C7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7374" y="3333475"/>
            <a:ext cx="4826000" cy="2705100"/>
          </a:xfrm>
          <a:prstGeom prst="rect">
            <a:avLst/>
          </a:prstGeom>
        </p:spPr>
      </p:pic>
      <p:pic>
        <p:nvPicPr>
          <p:cNvPr id="12" name="Picture 11" descr="Diagram&#10;&#10;Description automatically generated">
            <a:extLst>
              <a:ext uri="{FF2B5EF4-FFF2-40B4-BE49-F238E27FC236}">
                <a16:creationId xmlns:a16="http://schemas.microsoft.com/office/drawing/2014/main" id="{2840D277-940F-CA40-8073-667DC9A262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6925" y="3333475"/>
            <a:ext cx="4826000" cy="2705100"/>
          </a:xfrm>
          <a:prstGeom prst="rect">
            <a:avLst/>
          </a:prstGeom>
        </p:spPr>
      </p:pic>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solidFill>
                  <a:schemeClr val="bg2"/>
                </a:solidFill>
              </a:rPr>
              <a:t>Best practice tip:</a:t>
            </a:r>
            <a:r>
              <a:rPr lang="en-GB"/>
              <a:t> Use action titles</a:t>
            </a:r>
            <a:endParaRPr lang="en-DK"/>
          </a:p>
        </p:txBody>
      </p:sp>
      <p:sp>
        <p:nvSpPr>
          <p:cNvPr id="6" name="TextBox 5">
            <a:extLst>
              <a:ext uri="{FF2B5EF4-FFF2-40B4-BE49-F238E27FC236}">
                <a16:creationId xmlns:a16="http://schemas.microsoft.com/office/drawing/2014/main" id="{8F5F48B7-595A-194F-82DA-760281E8954E}"/>
              </a:ext>
            </a:extLst>
          </p:cNvPr>
          <p:cNvSpPr txBox="1"/>
          <p:nvPr/>
        </p:nvSpPr>
        <p:spPr>
          <a:xfrm>
            <a:off x="490959" y="1583065"/>
            <a:ext cx="11150177" cy="584775"/>
          </a:xfrm>
          <a:prstGeom prst="rect">
            <a:avLst/>
          </a:prstGeom>
          <a:noFill/>
        </p:spPr>
        <p:txBody>
          <a:bodyPr wrap="square" rtlCol="0">
            <a:spAutoFit/>
          </a:bodyPr>
          <a:lstStyle/>
          <a:p>
            <a:pPr lvl="0">
              <a:buClr>
                <a:srgbClr val="000000"/>
              </a:buClr>
              <a:defRPr/>
            </a:pPr>
            <a:r>
              <a:rPr lang="en-US" sz="1600" kern="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Think about the most important thing you want the reader to know when reading the slide. How would you say that if you had to do a voice-over? Write that voice-over down as the action title.</a:t>
            </a:r>
          </a:p>
        </p:txBody>
      </p:sp>
      <p:sp>
        <p:nvSpPr>
          <p:cNvPr id="7" name="Rectangle 6">
            <a:extLst>
              <a:ext uri="{FF2B5EF4-FFF2-40B4-BE49-F238E27FC236}">
                <a16:creationId xmlns:a16="http://schemas.microsoft.com/office/drawing/2014/main" id="{CBCEB5F1-7E24-2A4C-BB57-07490854A8DA}"/>
              </a:ext>
            </a:extLst>
          </p:cNvPr>
          <p:cNvSpPr/>
          <p:nvPr/>
        </p:nvSpPr>
        <p:spPr>
          <a:xfrm>
            <a:off x="490959" y="2521227"/>
            <a:ext cx="539900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 descriptive title leaves the reader to interpret the message on their own</a:t>
            </a:r>
          </a:p>
        </p:txBody>
      </p:sp>
      <p:sp>
        <p:nvSpPr>
          <p:cNvPr id="8" name="Rectangle 7">
            <a:extLst>
              <a:ext uri="{FF2B5EF4-FFF2-40B4-BE49-F238E27FC236}">
                <a16:creationId xmlns:a16="http://schemas.microsoft.com/office/drawing/2014/main" id="{0426019B-738C-BD4B-B162-36E326AC3FF6}"/>
              </a:ext>
            </a:extLst>
          </p:cNvPr>
          <p:cNvSpPr/>
          <p:nvPr/>
        </p:nvSpPr>
        <p:spPr>
          <a:xfrm>
            <a:off x="6386472" y="2521227"/>
            <a:ext cx="525466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An action title guides the reader and helps them focus on what’s most important</a:t>
            </a:r>
          </a:p>
        </p:txBody>
      </p:sp>
      <p:cxnSp>
        <p:nvCxnSpPr>
          <p:cNvPr id="14" name="Straight Connector 13">
            <a:extLst>
              <a:ext uri="{FF2B5EF4-FFF2-40B4-BE49-F238E27FC236}">
                <a16:creationId xmlns:a16="http://schemas.microsoft.com/office/drawing/2014/main" id="{04A8756A-AA42-2B4F-BE1E-7A3D95086AAE}"/>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7CFFE26F-B2A1-BEE4-EEC3-075E2E0A7238}"/>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273</a:t>
            </a:fld>
            <a:endParaRPr lang="en-GB"/>
          </a:p>
        </p:txBody>
      </p:sp>
    </p:spTree>
    <p:extLst>
      <p:ext uri="{BB962C8B-B14F-4D97-AF65-F5344CB8AC3E}">
        <p14:creationId xmlns:p14="http://schemas.microsoft.com/office/powerpoint/2010/main" val="224292876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D185BE4C-37A2-DE45-8F2E-0215716D24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7957" y="3312952"/>
            <a:ext cx="4445000" cy="2501900"/>
          </a:xfrm>
          <a:prstGeom prst="rect">
            <a:avLst/>
          </a:prstGeom>
        </p:spPr>
      </p:pic>
      <p:pic>
        <p:nvPicPr>
          <p:cNvPr id="11" name="Picture 10" descr="Diagram&#10;&#10;Description automatically generated with low confidence">
            <a:extLst>
              <a:ext uri="{FF2B5EF4-FFF2-40B4-BE49-F238E27FC236}">
                <a16:creationId xmlns:a16="http://schemas.microsoft.com/office/drawing/2014/main" id="{E581322C-E7C5-8244-AAC3-F4CAA2E47D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91303" y="3312952"/>
            <a:ext cx="4445000" cy="2501900"/>
          </a:xfrm>
          <a:prstGeom prst="rect">
            <a:avLst/>
          </a:prstGeom>
        </p:spPr>
      </p:pic>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solidFill>
                  <a:schemeClr val="bg2"/>
                </a:solidFill>
              </a:rPr>
              <a:t>Best practice tip:</a:t>
            </a:r>
            <a:r>
              <a:rPr lang="en-GB"/>
              <a:t> Use visuals and </a:t>
            </a:r>
            <a:r>
              <a:rPr lang="en-GB" err="1"/>
              <a:t>color</a:t>
            </a:r>
            <a:r>
              <a:rPr lang="en-GB"/>
              <a:t> to highlight your message</a:t>
            </a:r>
            <a:endParaRPr lang="en-DK"/>
          </a:p>
        </p:txBody>
      </p:sp>
      <p:sp>
        <p:nvSpPr>
          <p:cNvPr id="6" name="TextBox 5">
            <a:extLst>
              <a:ext uri="{FF2B5EF4-FFF2-40B4-BE49-F238E27FC236}">
                <a16:creationId xmlns:a16="http://schemas.microsoft.com/office/drawing/2014/main" id="{8F5F48B7-595A-194F-82DA-760281E8954E}"/>
              </a:ext>
            </a:extLst>
          </p:cNvPr>
          <p:cNvSpPr txBox="1"/>
          <p:nvPr/>
        </p:nvSpPr>
        <p:spPr>
          <a:xfrm>
            <a:off x="490958" y="1583065"/>
            <a:ext cx="11150178" cy="584775"/>
          </a:xfrm>
          <a:prstGeom prst="rect">
            <a:avLst/>
          </a:prstGeom>
          <a:noFill/>
        </p:spPr>
        <p:txBody>
          <a:bodyPr wrap="square" rtlCol="0">
            <a:spAutoFit/>
          </a:bodyPr>
          <a:lstStyle/>
          <a:p>
            <a:pPr lvl="0">
              <a:buClr>
                <a:srgbClr val="000000"/>
              </a:buClr>
              <a:defRPr/>
            </a:pPr>
            <a:r>
              <a:rPr lang="en-US" sz="1600" kern="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Look at the message you want to say with your slide and the content that supports this. Is there anything you can put a box around, make a different color, or add a visual to to make that content stand out and support the message?</a:t>
            </a:r>
          </a:p>
        </p:txBody>
      </p:sp>
      <p:sp>
        <p:nvSpPr>
          <p:cNvPr id="7" name="Rectangle 6">
            <a:extLst>
              <a:ext uri="{FF2B5EF4-FFF2-40B4-BE49-F238E27FC236}">
                <a16:creationId xmlns:a16="http://schemas.microsoft.com/office/drawing/2014/main" id="{CBCEB5F1-7E24-2A4C-BB57-07490854A8DA}"/>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Without colors or call-outs it is more time-consuming for the reader to understand why the graph is there</a:t>
            </a:r>
          </a:p>
        </p:txBody>
      </p:sp>
      <p:sp>
        <p:nvSpPr>
          <p:cNvPr id="8" name="Rectangle 7">
            <a:extLst>
              <a:ext uri="{FF2B5EF4-FFF2-40B4-BE49-F238E27FC236}">
                <a16:creationId xmlns:a16="http://schemas.microsoft.com/office/drawing/2014/main" id="{0426019B-738C-BD4B-B162-36E326AC3FF6}"/>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With simple highlights you can call attention to the point you want the graphs to make </a:t>
            </a:r>
          </a:p>
        </p:txBody>
      </p:sp>
      <p:cxnSp>
        <p:nvCxnSpPr>
          <p:cNvPr id="14" name="Straight Connector 13">
            <a:extLst>
              <a:ext uri="{FF2B5EF4-FFF2-40B4-BE49-F238E27FC236}">
                <a16:creationId xmlns:a16="http://schemas.microsoft.com/office/drawing/2014/main" id="{04A8756A-AA42-2B4F-BE1E-7A3D95086AAE}"/>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9F083CF-FF4F-0245-BD97-EF47888DFE3E}"/>
              </a:ext>
            </a:extLst>
          </p:cNvPr>
          <p:cNvCxnSpPr>
            <a:cxnSpLocks/>
          </p:cNvCxnSpPr>
          <p:nvPr/>
        </p:nvCxnSpPr>
        <p:spPr>
          <a:xfrm flipV="1">
            <a:off x="7109481" y="4073099"/>
            <a:ext cx="1698604" cy="46823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38BB04D3-1A34-E64A-B3D4-87D822EB4FBA}"/>
              </a:ext>
            </a:extLst>
          </p:cNvPr>
          <p:cNvSpPr/>
          <p:nvPr/>
        </p:nvSpPr>
        <p:spPr>
          <a:xfrm>
            <a:off x="7778783" y="4164597"/>
            <a:ext cx="360000" cy="216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u="none" strike="noStrike" kern="0" cap="none" spc="0" normalizeH="0" baseline="0" noProof="0">
                <a:ln>
                  <a:noFill/>
                </a:ln>
                <a:solidFill>
                  <a:srgbClr val="FFFFFF"/>
                </a:solidFill>
                <a:effectLst/>
                <a:uLnTx/>
                <a:uFillTx/>
                <a:ea typeface="Helvetica Neue" panose="02000503000000020004" pitchFamily="2" charset="0"/>
                <a:cs typeface="Arial" panose="020B0604020202020204" pitchFamily="34" charset="0"/>
                <a:sym typeface="Arial"/>
              </a:rPr>
              <a:t>8%</a:t>
            </a:r>
          </a:p>
        </p:txBody>
      </p:sp>
      <p:sp>
        <p:nvSpPr>
          <p:cNvPr id="3" name="Slide Number Placeholder 2">
            <a:extLst>
              <a:ext uri="{FF2B5EF4-FFF2-40B4-BE49-F238E27FC236}">
                <a16:creationId xmlns:a16="http://schemas.microsoft.com/office/drawing/2014/main" id="{8285B818-BDCE-8C79-3ACD-8439BFB1F2ED}"/>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274</a:t>
            </a:fld>
            <a:endParaRPr lang="en-GB"/>
          </a:p>
        </p:txBody>
      </p:sp>
    </p:spTree>
    <p:extLst>
      <p:ext uri="{BB962C8B-B14F-4D97-AF65-F5344CB8AC3E}">
        <p14:creationId xmlns:p14="http://schemas.microsoft.com/office/powerpoint/2010/main" val="29931879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a:xfrm>
            <a:off x="467806" y="365126"/>
            <a:ext cx="11419394" cy="811212"/>
          </a:xfrm>
        </p:spPr>
        <p:txBody>
          <a:bodyPr/>
          <a:lstStyle/>
          <a:p>
            <a:r>
              <a:rPr lang="en-GB">
                <a:solidFill>
                  <a:schemeClr val="bg2"/>
                </a:solidFill>
              </a:rPr>
              <a:t>Best practice tip:</a:t>
            </a:r>
            <a:r>
              <a:rPr lang="en-GB"/>
              <a:t> Read only titles and see if overall story is coherent</a:t>
            </a:r>
            <a:endParaRPr lang="en-DK"/>
          </a:p>
        </p:txBody>
      </p:sp>
      <p:sp>
        <p:nvSpPr>
          <p:cNvPr id="6" name="TextBox 5">
            <a:extLst>
              <a:ext uri="{FF2B5EF4-FFF2-40B4-BE49-F238E27FC236}">
                <a16:creationId xmlns:a16="http://schemas.microsoft.com/office/drawing/2014/main" id="{8F5F48B7-595A-194F-82DA-760281E8954E}"/>
              </a:ext>
            </a:extLst>
          </p:cNvPr>
          <p:cNvSpPr txBox="1"/>
          <p:nvPr/>
        </p:nvSpPr>
        <p:spPr>
          <a:xfrm>
            <a:off x="490958" y="1583065"/>
            <a:ext cx="11150178" cy="338554"/>
          </a:xfrm>
          <a:prstGeom prst="rect">
            <a:avLst/>
          </a:prstGeom>
          <a:noFill/>
        </p:spPr>
        <p:txBody>
          <a:bodyPr wrap="square" rtlCol="0">
            <a:spAutoFit/>
          </a:bodyPr>
          <a:lstStyle/>
          <a:p>
            <a:pPr lvl="0">
              <a:buClr>
                <a:srgbClr val="000000"/>
              </a:buClr>
              <a:defRPr/>
            </a:pPr>
            <a:r>
              <a:rPr lang="en-US" sz="1600" kern="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Zoom out on your slides and only read the titles. Does the story make sense and create a compelling case?</a:t>
            </a:r>
          </a:p>
        </p:txBody>
      </p:sp>
      <p:sp>
        <p:nvSpPr>
          <p:cNvPr id="7" name="Rectangle 6">
            <a:extLst>
              <a:ext uri="{FF2B5EF4-FFF2-40B4-BE49-F238E27FC236}">
                <a16:creationId xmlns:a16="http://schemas.microsoft.com/office/drawing/2014/main" id="{CBCEB5F1-7E24-2A4C-BB57-07490854A8DA}"/>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Titles that don’t tell a story are difficult to navigate and retell</a:t>
            </a:r>
            <a:r>
              <a:rPr lang="en-US">
                <a:solidFill>
                  <a:srgbClr val="000000"/>
                </a:solidFill>
                <a:latin typeface="Arial" panose="020B0604020202020204" pitchFamily="34" charset="0"/>
                <a:ea typeface="Helvetica Neue" panose="02000503000000020004" pitchFamily="2" charset="0"/>
                <a:cs typeface="Arial" panose="020B0604020202020204" pitchFamily="34" charset="0"/>
              </a:rPr>
              <a:t>:</a:t>
            </a:r>
            <a:endParaRPr lang="en-US" sz="1400" kern="0">
              <a:solidFill>
                <a:srgbClr val="000000"/>
              </a:solidFill>
              <a:latin typeface="Arial" panose="020B0604020202020204" pitchFamily="34" charset="0"/>
              <a:ea typeface="Helvetica Neue" panose="02000503000000020004" pitchFamily="2" charset="0"/>
              <a:cs typeface="Arial" panose="020B0604020202020204" pitchFamily="34" charset="0"/>
              <a:sym typeface="Arial"/>
            </a:endParaRPr>
          </a:p>
        </p:txBody>
      </p:sp>
      <p:sp>
        <p:nvSpPr>
          <p:cNvPr id="8" name="Rectangle 7">
            <a:extLst>
              <a:ext uri="{FF2B5EF4-FFF2-40B4-BE49-F238E27FC236}">
                <a16:creationId xmlns:a16="http://schemas.microsoft.com/office/drawing/2014/main" id="{0426019B-738C-BD4B-B162-36E326AC3FF6}"/>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Clr>
                <a:srgbClr val="000000"/>
              </a:buClr>
              <a:defRPr/>
            </a:pPr>
            <a:r>
              <a:rPr lang="en-US" sz="1400" kern="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Coherent titles easily deliver the main points</a:t>
            </a:r>
            <a:r>
              <a:rPr lang="en-US">
                <a:solidFill>
                  <a:srgbClr val="000000"/>
                </a:solidFill>
                <a:latin typeface="Arial" panose="020B0604020202020204" pitchFamily="34" charset="0"/>
                <a:ea typeface="Helvetica Neue" panose="02000503000000020004" pitchFamily="2" charset="0"/>
                <a:cs typeface="Arial" panose="020B0604020202020204" pitchFamily="34" charset="0"/>
              </a:rPr>
              <a:t>:</a:t>
            </a:r>
            <a:endParaRPr lang="en-US" sz="1400" kern="0">
              <a:solidFill>
                <a:srgbClr val="000000"/>
              </a:solidFill>
              <a:latin typeface="Arial" panose="020B0604020202020204" pitchFamily="34" charset="0"/>
              <a:ea typeface="Helvetica Neue" panose="02000503000000020004" pitchFamily="2" charset="0"/>
              <a:cs typeface="Arial" panose="020B0604020202020204" pitchFamily="34" charset="0"/>
              <a:sym typeface="Arial"/>
            </a:endParaRPr>
          </a:p>
        </p:txBody>
      </p:sp>
      <p:cxnSp>
        <p:nvCxnSpPr>
          <p:cNvPr id="14" name="Straight Connector 13">
            <a:extLst>
              <a:ext uri="{FF2B5EF4-FFF2-40B4-BE49-F238E27FC236}">
                <a16:creationId xmlns:a16="http://schemas.microsoft.com/office/drawing/2014/main" id="{04A8756A-AA42-2B4F-BE1E-7A3D95086AAE}"/>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917CF9-AF96-6E47-A2B8-815989E128EC}"/>
              </a:ext>
            </a:extLst>
          </p:cNvPr>
          <p:cNvSpPr txBox="1"/>
          <p:nvPr/>
        </p:nvSpPr>
        <p:spPr>
          <a:xfrm>
            <a:off x="490957" y="3101392"/>
            <a:ext cx="5163458" cy="264687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t>Why we believe in the mission</a:t>
            </a:r>
          </a:p>
          <a:p>
            <a:pPr marL="285750" indent="-285750">
              <a:spcAft>
                <a:spcPts val="600"/>
              </a:spcAft>
              <a:buFont typeface="Arial" panose="020B0604020202020204" pitchFamily="34" charset="0"/>
              <a:buChar char="•"/>
            </a:pPr>
            <a:r>
              <a:rPr lang="en-US"/>
              <a:t>Solutions along the healthcare customer journey</a:t>
            </a:r>
          </a:p>
          <a:p>
            <a:pPr marL="285750" indent="-285750">
              <a:spcAft>
                <a:spcPts val="600"/>
              </a:spcAft>
              <a:buFont typeface="Arial" panose="020B0604020202020204" pitchFamily="34" charset="0"/>
              <a:buChar char="•"/>
            </a:pPr>
            <a:r>
              <a:rPr lang="en-US"/>
              <a:t>Project based on a proven methodology</a:t>
            </a:r>
          </a:p>
          <a:p>
            <a:pPr marL="285750" indent="-285750">
              <a:spcAft>
                <a:spcPts val="600"/>
              </a:spcAft>
              <a:buFont typeface="Arial" panose="020B0604020202020204" pitchFamily="34" charset="0"/>
              <a:buChar char="•"/>
            </a:pPr>
            <a:r>
              <a:rPr lang="en-US"/>
              <a:t>Run over a 3 month period</a:t>
            </a:r>
          </a:p>
          <a:p>
            <a:pPr marL="285750" indent="-285750">
              <a:spcAft>
                <a:spcPts val="600"/>
              </a:spcAft>
              <a:buFont typeface="Arial" panose="020B0604020202020204" pitchFamily="34" charset="0"/>
              <a:buChar char="•"/>
            </a:pPr>
            <a:r>
              <a:rPr lang="en-US"/>
              <a:t>To get a prioritized list of actions</a:t>
            </a:r>
          </a:p>
          <a:p>
            <a:pPr marL="285750" indent="-285750">
              <a:spcAft>
                <a:spcPts val="600"/>
              </a:spcAft>
              <a:buFont typeface="Arial" panose="020B0604020202020204" pitchFamily="34" charset="0"/>
              <a:buChar char="•"/>
            </a:pPr>
            <a:r>
              <a:rPr lang="en-US"/>
              <a:t>Engagement channel building</a:t>
            </a:r>
          </a:p>
          <a:p>
            <a:pPr marL="285750" indent="-285750">
              <a:spcAft>
                <a:spcPts val="600"/>
              </a:spcAft>
              <a:buFont typeface="Arial" panose="020B0604020202020204" pitchFamily="34" charset="0"/>
              <a:buChar char="•"/>
            </a:pPr>
            <a:r>
              <a:rPr lang="en-US"/>
              <a:t>Innovation project</a:t>
            </a:r>
          </a:p>
          <a:p>
            <a:pPr marL="285750" indent="-285750">
              <a:spcAft>
                <a:spcPts val="600"/>
              </a:spcAft>
              <a:buFont typeface="Arial" panose="020B0604020202020204" pitchFamily="34" charset="0"/>
              <a:buChar char="•"/>
            </a:pPr>
            <a:r>
              <a:rPr lang="en-US"/>
              <a:t>Pilot and MVP</a:t>
            </a:r>
          </a:p>
          <a:p>
            <a:pPr marL="285750" indent="-285750">
              <a:spcAft>
                <a:spcPts val="600"/>
              </a:spcAft>
              <a:buFont typeface="Arial" panose="020B0604020202020204" pitchFamily="34" charset="0"/>
              <a:buChar char="•"/>
            </a:pPr>
            <a:r>
              <a:rPr lang="en-US"/>
              <a:t>Questions</a:t>
            </a:r>
          </a:p>
        </p:txBody>
      </p:sp>
      <p:sp>
        <p:nvSpPr>
          <p:cNvPr id="13" name="TextBox 12">
            <a:extLst>
              <a:ext uri="{FF2B5EF4-FFF2-40B4-BE49-F238E27FC236}">
                <a16:creationId xmlns:a16="http://schemas.microsoft.com/office/drawing/2014/main" id="{E62A0CBF-4DBC-644F-9772-80A6F1B14184}"/>
              </a:ext>
            </a:extLst>
          </p:cNvPr>
          <p:cNvSpPr txBox="1"/>
          <p:nvPr/>
        </p:nvSpPr>
        <p:spPr>
          <a:xfrm>
            <a:off x="6386472" y="3101392"/>
            <a:ext cx="5163458" cy="255454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t>[Company] is building the national virtual care platform, transforming healthcare in [region] from 202x</a:t>
            </a:r>
          </a:p>
          <a:p>
            <a:pPr marL="285750" indent="-285750">
              <a:spcAft>
                <a:spcPts val="600"/>
              </a:spcAft>
              <a:buFont typeface="Arial" panose="020B0604020202020204" pitchFamily="34" charset="0"/>
              <a:buChar char="•"/>
            </a:pPr>
            <a:r>
              <a:rPr lang="en-US"/>
              <a:t>[Company] faces one urgent challenge: How to populate the platform with high quality solutions</a:t>
            </a:r>
          </a:p>
          <a:p>
            <a:pPr marL="285750" indent="-285750">
              <a:spcAft>
                <a:spcPts val="600"/>
              </a:spcAft>
              <a:buFont typeface="Arial" panose="020B0604020202020204" pitchFamily="34" charset="0"/>
              <a:buChar char="•"/>
            </a:pPr>
            <a:r>
              <a:rPr lang="en-US"/>
              <a:t>To solve this big challenge, [Company] needs to answer two key questions</a:t>
            </a:r>
          </a:p>
          <a:p>
            <a:pPr marL="285750" indent="-285750">
              <a:spcAft>
                <a:spcPts val="600"/>
              </a:spcAft>
              <a:buFont typeface="Arial" panose="020B0604020202020204" pitchFamily="34" charset="0"/>
              <a:buChar char="•"/>
            </a:pPr>
            <a:r>
              <a:rPr lang="en-US"/>
              <a:t>The solution is to run a 3 month strategy and execution roadmap phase – followed by execution programs</a:t>
            </a:r>
          </a:p>
          <a:p>
            <a:pPr marL="285750" indent="-285750">
              <a:spcAft>
                <a:spcPts val="600"/>
              </a:spcAft>
              <a:buFont typeface="Arial" panose="020B0604020202020204" pitchFamily="34" charset="0"/>
              <a:buChar char="•"/>
            </a:pPr>
            <a:r>
              <a:rPr lang="en-US"/>
              <a:t>An initial $500k investment will save millions later, reduce mistakes and radically speed up execution</a:t>
            </a:r>
          </a:p>
        </p:txBody>
      </p:sp>
      <p:sp>
        <p:nvSpPr>
          <p:cNvPr id="3" name="Slide Number Placeholder 2">
            <a:extLst>
              <a:ext uri="{FF2B5EF4-FFF2-40B4-BE49-F238E27FC236}">
                <a16:creationId xmlns:a16="http://schemas.microsoft.com/office/drawing/2014/main" id="{F6FC0978-F7FC-06C7-D1E7-BDF97BB8FD6B}"/>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275</a:t>
            </a:fld>
            <a:endParaRPr lang="en-GB"/>
          </a:p>
        </p:txBody>
      </p:sp>
    </p:spTree>
    <p:extLst>
      <p:ext uri="{BB962C8B-B14F-4D97-AF65-F5344CB8AC3E}">
        <p14:creationId xmlns:p14="http://schemas.microsoft.com/office/powerpoint/2010/main" val="50843778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solidFill>
                  <a:schemeClr val="bg2"/>
                </a:solidFill>
              </a:rPr>
              <a:t>Best practice tip:</a:t>
            </a:r>
            <a:r>
              <a:rPr lang="en-GB"/>
              <a:t> Use the Pyramid Principle</a:t>
            </a:r>
            <a:endParaRPr lang="en-DK"/>
          </a:p>
        </p:txBody>
      </p:sp>
      <p:sp>
        <p:nvSpPr>
          <p:cNvPr id="6" name="TextBox 5">
            <a:extLst>
              <a:ext uri="{FF2B5EF4-FFF2-40B4-BE49-F238E27FC236}">
                <a16:creationId xmlns:a16="http://schemas.microsoft.com/office/drawing/2014/main" id="{8F5F48B7-595A-194F-82DA-760281E8954E}"/>
              </a:ext>
            </a:extLst>
          </p:cNvPr>
          <p:cNvSpPr txBox="1"/>
          <p:nvPr/>
        </p:nvSpPr>
        <p:spPr>
          <a:xfrm>
            <a:off x="490958" y="1583065"/>
            <a:ext cx="11150178" cy="584775"/>
          </a:xfrm>
          <a:prstGeom prst="rect">
            <a:avLst/>
          </a:prstGeom>
          <a:noFill/>
        </p:spPr>
        <p:txBody>
          <a:bodyPr wrap="square" rtlCol="0">
            <a:spAutoFit/>
          </a:bodyPr>
          <a:lstStyle/>
          <a:p>
            <a:pPr lvl="0">
              <a:buClr>
                <a:srgbClr val="000000"/>
              </a:buClr>
              <a:defRPr/>
            </a:pPr>
            <a:r>
              <a:rPr lang="en-US" sz="1600" kern="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Look at how you have structured your slides and storyline. Can the reader or audience understand what the main answer/ conclusion/recommendation is within the first slide(s) or title, or do they need to read many slides befor</a:t>
            </a:r>
            <a:r>
              <a:rPr lang="en-US" sz="1600">
                <a:latin typeface="Arial" panose="020B0604020202020204" pitchFamily="34" charset="0"/>
                <a:ea typeface="Helvetica Neue" panose="02000503000000020004" pitchFamily="2" charset="0"/>
                <a:cs typeface="Arial" panose="020B0604020202020204" pitchFamily="34" charset="0"/>
              </a:rPr>
              <a:t>e getting there</a:t>
            </a:r>
            <a:r>
              <a:rPr lang="en-US" sz="1600" kern="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a:t>
            </a:r>
          </a:p>
        </p:txBody>
      </p:sp>
      <p:sp>
        <p:nvSpPr>
          <p:cNvPr id="7" name="Rectangle 6">
            <a:extLst>
              <a:ext uri="{FF2B5EF4-FFF2-40B4-BE49-F238E27FC236}">
                <a16:creationId xmlns:a16="http://schemas.microsoft.com/office/drawing/2014/main" id="{CBCEB5F1-7E24-2A4C-BB57-07490854A8DA}"/>
              </a:ext>
            </a:extLst>
          </p:cNvPr>
          <p:cNvSpPr/>
          <p:nvPr/>
        </p:nvSpPr>
        <p:spPr>
          <a:xfrm>
            <a:off x="490957" y="2521227"/>
            <a:ext cx="53990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Clr>
                <a:srgbClr val="000000"/>
              </a:buClr>
              <a:defRPr/>
            </a:pPr>
            <a:r>
              <a:rPr lang="en-US" sz="1400" kern="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Starting with the detailed arguments or facts drowns out the main conclusion</a:t>
            </a:r>
          </a:p>
        </p:txBody>
      </p:sp>
      <p:sp>
        <p:nvSpPr>
          <p:cNvPr id="8" name="Rectangle 7">
            <a:extLst>
              <a:ext uri="{FF2B5EF4-FFF2-40B4-BE49-F238E27FC236}">
                <a16:creationId xmlns:a16="http://schemas.microsoft.com/office/drawing/2014/main" id="{0426019B-738C-BD4B-B162-36E326AC3FF6}"/>
              </a:ext>
            </a:extLst>
          </p:cNvPr>
          <p:cNvSpPr/>
          <p:nvPr/>
        </p:nvSpPr>
        <p:spPr>
          <a:xfrm>
            <a:off x="6386472" y="2521227"/>
            <a:ext cx="525466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buClr>
                <a:srgbClr val="000000"/>
              </a:buClr>
              <a:defRPr/>
            </a:pPr>
            <a:r>
              <a:rPr lang="en-US" sz="1400" kern="0">
                <a:solidFill>
                  <a:srgbClr val="000000"/>
                </a:solidFill>
                <a:latin typeface="Arial" panose="020B0604020202020204" pitchFamily="34" charset="0"/>
                <a:ea typeface="Helvetica Neue" panose="02000503000000020004" pitchFamily="2" charset="0"/>
                <a:cs typeface="Arial" panose="020B0604020202020204" pitchFamily="34" charset="0"/>
                <a:sym typeface="Arial"/>
              </a:rPr>
              <a:t>Starting with the main conclusion focuses your audience and makes it easier to understand how this conclusion is supported by the facts</a:t>
            </a:r>
          </a:p>
        </p:txBody>
      </p:sp>
      <p:cxnSp>
        <p:nvCxnSpPr>
          <p:cNvPr id="14" name="Straight Connector 13">
            <a:extLst>
              <a:ext uri="{FF2B5EF4-FFF2-40B4-BE49-F238E27FC236}">
                <a16:creationId xmlns:a16="http://schemas.microsoft.com/office/drawing/2014/main" id="{04A8756A-AA42-2B4F-BE1E-7A3D95086AAE}"/>
              </a:ext>
            </a:extLst>
          </p:cNvPr>
          <p:cNvCxnSpPr>
            <a:cxnSpLocks/>
          </p:cNvCxnSpPr>
          <p:nvPr/>
        </p:nvCxnSpPr>
        <p:spPr>
          <a:xfrm>
            <a:off x="6096000" y="2653747"/>
            <a:ext cx="0" cy="3630461"/>
          </a:xfrm>
          <a:prstGeom prst="line">
            <a:avLst/>
          </a:prstGeom>
          <a:ln w="31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90E5F8F3-104D-C68D-4CA9-F1CBE0082061}"/>
              </a:ext>
            </a:extLst>
          </p:cNvPr>
          <p:cNvSpPr/>
          <p:nvPr/>
        </p:nvSpPr>
        <p:spPr>
          <a:xfrm>
            <a:off x="8181797" y="3407999"/>
            <a:ext cx="1554480" cy="6696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should get a dog</a:t>
            </a:r>
          </a:p>
        </p:txBody>
      </p:sp>
      <p:sp>
        <p:nvSpPr>
          <p:cNvPr id="9" name="Rectangle 8">
            <a:extLst>
              <a:ext uri="{FF2B5EF4-FFF2-40B4-BE49-F238E27FC236}">
                <a16:creationId xmlns:a16="http://schemas.microsoft.com/office/drawing/2014/main" id="{B43AAB57-F5AD-5293-3029-FA952E286E7D}"/>
              </a:ext>
            </a:extLst>
          </p:cNvPr>
          <p:cNvSpPr/>
          <p:nvPr/>
        </p:nvSpPr>
        <p:spPr>
          <a:xfrm>
            <a:off x="8181797" y="4423316"/>
            <a:ext cx="1554480" cy="6696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Daily walks will be good for us</a:t>
            </a:r>
          </a:p>
        </p:txBody>
      </p:sp>
      <p:sp>
        <p:nvSpPr>
          <p:cNvPr id="10" name="Rectangle 9">
            <a:extLst>
              <a:ext uri="{FF2B5EF4-FFF2-40B4-BE49-F238E27FC236}">
                <a16:creationId xmlns:a16="http://schemas.microsoft.com/office/drawing/2014/main" id="{4B6376B7-4044-F4C2-A8B4-74F3D72B0B31}"/>
              </a:ext>
            </a:extLst>
          </p:cNvPr>
          <p:cNvSpPr/>
          <p:nvPr/>
        </p:nvSpPr>
        <p:spPr>
          <a:xfrm>
            <a:off x="6475008" y="4423316"/>
            <a:ext cx="1554480" cy="6696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both love dogs</a:t>
            </a:r>
          </a:p>
        </p:txBody>
      </p:sp>
      <p:sp>
        <p:nvSpPr>
          <p:cNvPr id="13" name="Rectangle 12">
            <a:extLst>
              <a:ext uri="{FF2B5EF4-FFF2-40B4-BE49-F238E27FC236}">
                <a16:creationId xmlns:a16="http://schemas.microsoft.com/office/drawing/2014/main" id="{9C3DE0E4-3C5C-095E-5B91-2756E01611FF}"/>
              </a:ext>
            </a:extLst>
          </p:cNvPr>
          <p:cNvSpPr/>
          <p:nvPr/>
        </p:nvSpPr>
        <p:spPr>
          <a:xfrm>
            <a:off x="9888586" y="4423316"/>
            <a:ext cx="1554480" cy="66963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have the time and money now</a:t>
            </a:r>
          </a:p>
        </p:txBody>
      </p:sp>
      <p:grpSp>
        <p:nvGrpSpPr>
          <p:cNvPr id="25" name="Group 24">
            <a:extLst>
              <a:ext uri="{FF2B5EF4-FFF2-40B4-BE49-F238E27FC236}">
                <a16:creationId xmlns:a16="http://schemas.microsoft.com/office/drawing/2014/main" id="{10523CE8-B9FC-34A1-C1E1-823F86E52AB7}"/>
              </a:ext>
            </a:extLst>
          </p:cNvPr>
          <p:cNvGrpSpPr/>
          <p:nvPr/>
        </p:nvGrpSpPr>
        <p:grpSpPr>
          <a:xfrm>
            <a:off x="7295428" y="5595647"/>
            <a:ext cx="3327218" cy="669637"/>
            <a:chOff x="7338608" y="5371399"/>
            <a:chExt cx="3327218" cy="785052"/>
          </a:xfrm>
          <a:solidFill>
            <a:schemeClr val="tx2"/>
          </a:solidFill>
        </p:grpSpPr>
        <p:sp>
          <p:nvSpPr>
            <p:cNvPr id="17" name="Rectangle 16">
              <a:extLst>
                <a:ext uri="{FF2B5EF4-FFF2-40B4-BE49-F238E27FC236}">
                  <a16:creationId xmlns:a16="http://schemas.microsoft.com/office/drawing/2014/main" id="{79649C45-1C31-95EB-2533-F452DFE38D9D}"/>
                </a:ext>
              </a:extLst>
            </p:cNvPr>
            <p:cNvSpPr/>
            <p:nvPr/>
          </p:nvSpPr>
          <p:spPr>
            <a:xfrm>
              <a:off x="7338608" y="5371399"/>
              <a:ext cx="1554480" cy="7850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don’t get enough exercise right now</a:t>
              </a:r>
            </a:p>
          </p:txBody>
        </p:sp>
        <p:sp>
          <p:nvSpPr>
            <p:cNvPr id="18" name="Rectangle 17">
              <a:extLst>
                <a:ext uri="{FF2B5EF4-FFF2-40B4-BE49-F238E27FC236}">
                  <a16:creationId xmlns:a16="http://schemas.microsoft.com/office/drawing/2014/main" id="{A924D297-DC2D-CCA5-2E91-3216C628E8B2}"/>
                </a:ext>
              </a:extLst>
            </p:cNvPr>
            <p:cNvSpPr/>
            <p:nvPr/>
          </p:nvSpPr>
          <p:spPr>
            <a:xfrm>
              <a:off x="9111346" y="5371399"/>
              <a:ext cx="1554480" cy="7850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love taking walks but just forget</a:t>
              </a:r>
            </a:p>
          </p:txBody>
        </p:sp>
      </p:grpSp>
      <p:sp>
        <p:nvSpPr>
          <p:cNvPr id="21" name="Rectangle 20">
            <a:extLst>
              <a:ext uri="{FF2B5EF4-FFF2-40B4-BE49-F238E27FC236}">
                <a16:creationId xmlns:a16="http://schemas.microsoft.com/office/drawing/2014/main" id="{C24168E7-D0AE-6E6D-B800-CC2A8A290C33}"/>
              </a:ext>
            </a:extLst>
          </p:cNvPr>
          <p:cNvSpPr/>
          <p:nvPr/>
        </p:nvSpPr>
        <p:spPr>
          <a:xfrm>
            <a:off x="1049926" y="5136659"/>
            <a:ext cx="1554480" cy="7850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should get a dog</a:t>
            </a:r>
          </a:p>
        </p:txBody>
      </p:sp>
      <p:sp>
        <p:nvSpPr>
          <p:cNvPr id="22" name="Rectangle 21">
            <a:extLst>
              <a:ext uri="{FF2B5EF4-FFF2-40B4-BE49-F238E27FC236}">
                <a16:creationId xmlns:a16="http://schemas.microsoft.com/office/drawing/2014/main" id="{A1A851D8-DB70-72E0-FF0F-E47D429CCBBD}"/>
              </a:ext>
            </a:extLst>
          </p:cNvPr>
          <p:cNvSpPr/>
          <p:nvPr/>
        </p:nvSpPr>
        <p:spPr>
          <a:xfrm>
            <a:off x="3496258" y="3493354"/>
            <a:ext cx="1554480" cy="7850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Daily walks will be good for us</a:t>
            </a:r>
          </a:p>
        </p:txBody>
      </p:sp>
      <p:sp>
        <p:nvSpPr>
          <p:cNvPr id="23" name="Rectangle 22">
            <a:extLst>
              <a:ext uri="{FF2B5EF4-FFF2-40B4-BE49-F238E27FC236}">
                <a16:creationId xmlns:a16="http://schemas.microsoft.com/office/drawing/2014/main" id="{DDDD55FC-14D0-F5F5-D887-35C796098432}"/>
              </a:ext>
            </a:extLst>
          </p:cNvPr>
          <p:cNvSpPr/>
          <p:nvPr/>
        </p:nvSpPr>
        <p:spPr>
          <a:xfrm>
            <a:off x="1049926" y="3493354"/>
            <a:ext cx="1554480" cy="7850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We love taking walks but just forget</a:t>
            </a:r>
          </a:p>
        </p:txBody>
      </p:sp>
      <p:sp>
        <p:nvSpPr>
          <p:cNvPr id="24" name="Rectangle 23">
            <a:extLst>
              <a:ext uri="{FF2B5EF4-FFF2-40B4-BE49-F238E27FC236}">
                <a16:creationId xmlns:a16="http://schemas.microsoft.com/office/drawing/2014/main" id="{A32A7FE2-D637-6261-DC76-3F4D0330DD4E}"/>
              </a:ext>
            </a:extLst>
          </p:cNvPr>
          <p:cNvSpPr/>
          <p:nvPr/>
        </p:nvSpPr>
        <p:spPr>
          <a:xfrm>
            <a:off x="3496262" y="5136659"/>
            <a:ext cx="1554480" cy="7850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10000"/>
                  </a:schemeClr>
                </a:solidFill>
              </a:rPr>
              <a:t>If we had a dog we would remember to take walks</a:t>
            </a:r>
          </a:p>
        </p:txBody>
      </p:sp>
      <p:cxnSp>
        <p:nvCxnSpPr>
          <p:cNvPr id="27" name="Straight Arrow Connector 26">
            <a:extLst>
              <a:ext uri="{FF2B5EF4-FFF2-40B4-BE49-F238E27FC236}">
                <a16:creationId xmlns:a16="http://schemas.microsoft.com/office/drawing/2014/main" id="{A1413AEA-8F37-53F5-8CC1-1E259FFFC6A0}"/>
              </a:ext>
            </a:extLst>
          </p:cNvPr>
          <p:cNvCxnSpPr>
            <a:cxnSpLocks/>
            <a:stCxn id="23" idx="3"/>
            <a:endCxn id="22" idx="1"/>
          </p:cNvCxnSpPr>
          <p:nvPr/>
        </p:nvCxnSpPr>
        <p:spPr>
          <a:xfrm>
            <a:off x="2604406" y="3885880"/>
            <a:ext cx="891852"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FF9D6C3-0359-7931-CD01-4C0D08D4A9F0}"/>
              </a:ext>
            </a:extLst>
          </p:cNvPr>
          <p:cNvCxnSpPr>
            <a:cxnSpLocks/>
            <a:stCxn id="22" idx="2"/>
            <a:endCxn id="24" idx="0"/>
          </p:cNvCxnSpPr>
          <p:nvPr/>
        </p:nvCxnSpPr>
        <p:spPr>
          <a:xfrm>
            <a:off x="4273498" y="4278406"/>
            <a:ext cx="4" cy="85825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01B7119-DBA0-BFC1-1AE3-130873E5F19E}"/>
              </a:ext>
            </a:extLst>
          </p:cNvPr>
          <p:cNvCxnSpPr>
            <a:cxnSpLocks/>
            <a:stCxn id="24" idx="1"/>
            <a:endCxn id="21" idx="3"/>
          </p:cNvCxnSpPr>
          <p:nvPr/>
        </p:nvCxnSpPr>
        <p:spPr>
          <a:xfrm flipH="1">
            <a:off x="2604406" y="5529185"/>
            <a:ext cx="89185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05DA606-D19B-A494-29B3-DCB16FF17E55}"/>
              </a:ext>
            </a:extLst>
          </p:cNvPr>
          <p:cNvSpPr txBox="1"/>
          <p:nvPr/>
        </p:nvSpPr>
        <p:spPr>
          <a:xfrm>
            <a:off x="1049926" y="3200399"/>
            <a:ext cx="1554476" cy="276999"/>
          </a:xfrm>
          <a:prstGeom prst="rect">
            <a:avLst/>
          </a:prstGeom>
          <a:noFill/>
        </p:spPr>
        <p:txBody>
          <a:bodyPr wrap="square" lIns="0" rtlCol="0">
            <a:spAutoFit/>
          </a:bodyPr>
          <a:lstStyle/>
          <a:p>
            <a:r>
              <a:rPr lang="en-US" sz="1200">
                <a:solidFill>
                  <a:schemeClr val="bg1">
                    <a:lumMod val="50000"/>
                  </a:schemeClr>
                </a:solidFill>
              </a:rPr>
              <a:t>Supporting fact</a:t>
            </a:r>
          </a:p>
        </p:txBody>
      </p:sp>
      <p:sp>
        <p:nvSpPr>
          <p:cNvPr id="38" name="TextBox 37">
            <a:extLst>
              <a:ext uri="{FF2B5EF4-FFF2-40B4-BE49-F238E27FC236}">
                <a16:creationId xmlns:a16="http://schemas.microsoft.com/office/drawing/2014/main" id="{3E24B30C-2B96-FDD3-4FA5-8D9B894997C2}"/>
              </a:ext>
            </a:extLst>
          </p:cNvPr>
          <p:cNvSpPr txBox="1"/>
          <p:nvPr/>
        </p:nvSpPr>
        <p:spPr>
          <a:xfrm>
            <a:off x="3496258" y="3200399"/>
            <a:ext cx="1554476" cy="276999"/>
          </a:xfrm>
          <a:prstGeom prst="rect">
            <a:avLst/>
          </a:prstGeom>
          <a:noFill/>
        </p:spPr>
        <p:txBody>
          <a:bodyPr wrap="square" lIns="0" rtlCol="0">
            <a:spAutoFit/>
          </a:bodyPr>
          <a:lstStyle/>
          <a:p>
            <a:r>
              <a:rPr lang="en-US" sz="1200">
                <a:solidFill>
                  <a:schemeClr val="bg1">
                    <a:lumMod val="50000"/>
                  </a:schemeClr>
                </a:solidFill>
              </a:rPr>
              <a:t>Supporting fact</a:t>
            </a:r>
          </a:p>
        </p:txBody>
      </p:sp>
      <p:sp>
        <p:nvSpPr>
          <p:cNvPr id="39" name="TextBox 38">
            <a:extLst>
              <a:ext uri="{FF2B5EF4-FFF2-40B4-BE49-F238E27FC236}">
                <a16:creationId xmlns:a16="http://schemas.microsoft.com/office/drawing/2014/main" id="{4E47671B-8464-6258-BDE8-33DF330E5BE1}"/>
              </a:ext>
            </a:extLst>
          </p:cNvPr>
          <p:cNvSpPr txBox="1"/>
          <p:nvPr/>
        </p:nvSpPr>
        <p:spPr>
          <a:xfrm>
            <a:off x="3507536" y="4837358"/>
            <a:ext cx="1554476" cy="276999"/>
          </a:xfrm>
          <a:prstGeom prst="rect">
            <a:avLst/>
          </a:prstGeom>
          <a:noFill/>
        </p:spPr>
        <p:txBody>
          <a:bodyPr wrap="square" lIns="0" rtlCol="0">
            <a:spAutoFit/>
          </a:bodyPr>
          <a:lstStyle/>
          <a:p>
            <a:r>
              <a:rPr lang="en-US" sz="1200">
                <a:solidFill>
                  <a:schemeClr val="bg1">
                    <a:lumMod val="50000"/>
                  </a:schemeClr>
                </a:solidFill>
              </a:rPr>
              <a:t>Argument</a:t>
            </a:r>
          </a:p>
        </p:txBody>
      </p:sp>
      <p:sp>
        <p:nvSpPr>
          <p:cNvPr id="40" name="TextBox 39">
            <a:extLst>
              <a:ext uri="{FF2B5EF4-FFF2-40B4-BE49-F238E27FC236}">
                <a16:creationId xmlns:a16="http://schemas.microsoft.com/office/drawing/2014/main" id="{6AE60686-05F4-3FFD-269A-772F2C5925C4}"/>
              </a:ext>
            </a:extLst>
          </p:cNvPr>
          <p:cNvSpPr txBox="1"/>
          <p:nvPr/>
        </p:nvSpPr>
        <p:spPr>
          <a:xfrm>
            <a:off x="1049926" y="4837358"/>
            <a:ext cx="1554476" cy="276999"/>
          </a:xfrm>
          <a:prstGeom prst="rect">
            <a:avLst/>
          </a:prstGeom>
          <a:noFill/>
        </p:spPr>
        <p:txBody>
          <a:bodyPr wrap="square" lIns="0" rtlCol="0">
            <a:spAutoFit/>
          </a:bodyPr>
          <a:lstStyle/>
          <a:p>
            <a:r>
              <a:rPr lang="en-US" sz="1200">
                <a:solidFill>
                  <a:schemeClr val="bg1">
                    <a:lumMod val="50000"/>
                  </a:schemeClr>
                </a:solidFill>
              </a:rPr>
              <a:t>Main conclusion</a:t>
            </a:r>
          </a:p>
        </p:txBody>
      </p:sp>
      <p:sp>
        <p:nvSpPr>
          <p:cNvPr id="41" name="TextBox 40">
            <a:extLst>
              <a:ext uri="{FF2B5EF4-FFF2-40B4-BE49-F238E27FC236}">
                <a16:creationId xmlns:a16="http://schemas.microsoft.com/office/drawing/2014/main" id="{979AAE06-AE1E-F137-C6BA-B82E2A563E44}"/>
              </a:ext>
            </a:extLst>
          </p:cNvPr>
          <p:cNvSpPr txBox="1"/>
          <p:nvPr/>
        </p:nvSpPr>
        <p:spPr>
          <a:xfrm>
            <a:off x="6475012" y="3407999"/>
            <a:ext cx="1554476" cy="276999"/>
          </a:xfrm>
          <a:prstGeom prst="rect">
            <a:avLst/>
          </a:prstGeom>
          <a:noFill/>
        </p:spPr>
        <p:txBody>
          <a:bodyPr wrap="square" lIns="0" rtlCol="0">
            <a:spAutoFit/>
          </a:bodyPr>
          <a:lstStyle/>
          <a:p>
            <a:r>
              <a:rPr lang="en-US" sz="1200">
                <a:solidFill>
                  <a:schemeClr val="bg1">
                    <a:lumMod val="50000"/>
                  </a:schemeClr>
                </a:solidFill>
              </a:rPr>
              <a:t>Main conclusion</a:t>
            </a:r>
          </a:p>
        </p:txBody>
      </p:sp>
      <p:sp>
        <p:nvSpPr>
          <p:cNvPr id="42" name="TextBox 41">
            <a:extLst>
              <a:ext uri="{FF2B5EF4-FFF2-40B4-BE49-F238E27FC236}">
                <a16:creationId xmlns:a16="http://schemas.microsoft.com/office/drawing/2014/main" id="{62699EEE-C852-7D30-903C-D5DE0439C5C9}"/>
              </a:ext>
            </a:extLst>
          </p:cNvPr>
          <p:cNvSpPr txBox="1"/>
          <p:nvPr/>
        </p:nvSpPr>
        <p:spPr>
          <a:xfrm>
            <a:off x="6475012" y="4111976"/>
            <a:ext cx="1554476" cy="276999"/>
          </a:xfrm>
          <a:prstGeom prst="rect">
            <a:avLst/>
          </a:prstGeom>
          <a:noFill/>
        </p:spPr>
        <p:txBody>
          <a:bodyPr wrap="square" lIns="0" rtlCol="0">
            <a:spAutoFit/>
          </a:bodyPr>
          <a:lstStyle/>
          <a:p>
            <a:r>
              <a:rPr lang="en-US" sz="1200">
                <a:solidFill>
                  <a:schemeClr val="bg1">
                    <a:lumMod val="50000"/>
                  </a:schemeClr>
                </a:solidFill>
              </a:rPr>
              <a:t>Arguments</a:t>
            </a:r>
          </a:p>
        </p:txBody>
      </p:sp>
      <p:cxnSp>
        <p:nvCxnSpPr>
          <p:cNvPr id="44" name="Straight Arrow Connector 43">
            <a:extLst>
              <a:ext uri="{FF2B5EF4-FFF2-40B4-BE49-F238E27FC236}">
                <a16:creationId xmlns:a16="http://schemas.microsoft.com/office/drawing/2014/main" id="{24DA1373-25F4-259C-1693-5C5D5681CA1B}"/>
              </a:ext>
            </a:extLst>
          </p:cNvPr>
          <p:cNvCxnSpPr>
            <a:cxnSpLocks/>
            <a:stCxn id="5" idx="2"/>
            <a:endCxn id="9" idx="0"/>
          </p:cNvCxnSpPr>
          <p:nvPr/>
        </p:nvCxnSpPr>
        <p:spPr>
          <a:xfrm>
            <a:off x="8959037" y="4077636"/>
            <a:ext cx="0" cy="34568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C6EE8430-16B0-2508-CB8A-52BA64426C9B}"/>
              </a:ext>
            </a:extLst>
          </p:cNvPr>
          <p:cNvCxnSpPr>
            <a:cxnSpLocks/>
            <a:stCxn id="5" idx="2"/>
            <a:endCxn id="13" idx="0"/>
          </p:cNvCxnSpPr>
          <p:nvPr/>
        </p:nvCxnSpPr>
        <p:spPr>
          <a:xfrm rot="16200000" flipH="1">
            <a:off x="9639591" y="3397081"/>
            <a:ext cx="345680" cy="1706789"/>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A3C8CC80-2FE6-99A8-83AA-C6D315F48AD7}"/>
              </a:ext>
            </a:extLst>
          </p:cNvPr>
          <p:cNvCxnSpPr>
            <a:cxnSpLocks/>
            <a:stCxn id="5" idx="2"/>
            <a:endCxn id="10" idx="0"/>
          </p:cNvCxnSpPr>
          <p:nvPr/>
        </p:nvCxnSpPr>
        <p:spPr>
          <a:xfrm rot="5400000">
            <a:off x="7932803" y="3397082"/>
            <a:ext cx="345680" cy="1706789"/>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EC3AA78A-2A0C-8484-E758-F449E5FF6B18}"/>
              </a:ext>
            </a:extLst>
          </p:cNvPr>
          <p:cNvCxnSpPr>
            <a:cxnSpLocks/>
            <a:stCxn id="9" idx="2"/>
            <a:endCxn id="17" idx="0"/>
          </p:cNvCxnSpPr>
          <p:nvPr/>
        </p:nvCxnSpPr>
        <p:spPr>
          <a:xfrm rot="5400000">
            <a:off x="8264506" y="4901116"/>
            <a:ext cx="502694" cy="886369"/>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10273367-727C-71B0-79B9-BECE158A8B71}"/>
              </a:ext>
            </a:extLst>
          </p:cNvPr>
          <p:cNvCxnSpPr>
            <a:cxnSpLocks/>
            <a:stCxn id="9" idx="2"/>
            <a:endCxn id="18" idx="0"/>
          </p:cNvCxnSpPr>
          <p:nvPr/>
        </p:nvCxnSpPr>
        <p:spPr>
          <a:xfrm rot="16200000" flipH="1">
            <a:off x="9150874" y="4901115"/>
            <a:ext cx="502694" cy="886369"/>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E454B31-E0D2-8CC6-AE5A-31A0C4232B61}"/>
              </a:ext>
            </a:extLst>
          </p:cNvPr>
          <p:cNvSpPr txBox="1"/>
          <p:nvPr/>
        </p:nvSpPr>
        <p:spPr>
          <a:xfrm>
            <a:off x="7295428" y="5359153"/>
            <a:ext cx="1246898" cy="184666"/>
          </a:xfrm>
          <a:prstGeom prst="rect">
            <a:avLst/>
          </a:prstGeom>
          <a:solidFill>
            <a:schemeClr val="lt1"/>
          </a:solidFill>
        </p:spPr>
        <p:txBody>
          <a:bodyPr wrap="square" lIns="0" tIns="0" bIns="0" rtlCol="0" anchor="ctr">
            <a:spAutoFit/>
          </a:bodyPr>
          <a:lstStyle/>
          <a:p>
            <a:r>
              <a:rPr lang="en-US" sz="1200">
                <a:solidFill>
                  <a:schemeClr val="bg1">
                    <a:lumMod val="50000"/>
                  </a:schemeClr>
                </a:solidFill>
              </a:rPr>
              <a:t>Supporting facts</a:t>
            </a:r>
          </a:p>
        </p:txBody>
      </p:sp>
      <p:sp>
        <p:nvSpPr>
          <p:cNvPr id="3" name="Slide Number Placeholder 2">
            <a:extLst>
              <a:ext uri="{FF2B5EF4-FFF2-40B4-BE49-F238E27FC236}">
                <a16:creationId xmlns:a16="http://schemas.microsoft.com/office/drawing/2014/main" id="{2600E72F-D05C-F6EE-D38B-B06940C43A38}"/>
              </a:ext>
            </a:extLst>
          </p:cNvPr>
          <p:cNvSpPr>
            <a:spLocks noGrp="1"/>
          </p:cNvSpPr>
          <p:nvPr>
            <p:ph type="sldNum" idx="12"/>
          </p:nvPr>
        </p:nvSpPr>
        <p:spPr>
          <a:xfrm>
            <a:off x="11164566" y="6425800"/>
            <a:ext cx="536475" cy="365125"/>
          </a:xfrm>
        </p:spPr>
        <p:txBody>
          <a:bodyPr/>
          <a:lstStyle/>
          <a:p>
            <a:pPr marL="0" lvl="0" indent="0" algn="r" rtl="0">
              <a:spcBef>
                <a:spcPts val="0"/>
              </a:spcBef>
              <a:spcAft>
                <a:spcPts val="0"/>
              </a:spcAft>
              <a:buNone/>
            </a:pPr>
            <a:fld id="{00000000-1234-1234-1234-123412341234}" type="slidenum">
              <a:rPr lang="en-GB" smtClean="0"/>
              <a:t>276</a:t>
            </a:fld>
            <a:endParaRPr lang="en-GB"/>
          </a:p>
        </p:txBody>
      </p:sp>
    </p:spTree>
    <p:extLst>
      <p:ext uri="{BB962C8B-B14F-4D97-AF65-F5344CB8AC3E}">
        <p14:creationId xmlns:p14="http://schemas.microsoft.com/office/powerpoint/2010/main" val="205564183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1E492-D4DB-2B72-9505-0BFE451704A8}"/>
              </a:ext>
            </a:extLst>
          </p:cNvPr>
          <p:cNvSpPr txBox="1">
            <a:spLocks/>
          </p:cNvSpPr>
          <p:nvPr/>
        </p:nvSpPr>
        <p:spPr>
          <a:xfrm>
            <a:off x="467806" y="365126"/>
            <a:ext cx="11173331" cy="8112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500" b="1">
                <a:solidFill>
                  <a:schemeClr val="bg1"/>
                </a:solidFill>
                <a:latin typeface="Georgia"/>
                <a:sym typeface="Georgia"/>
              </a:rPr>
              <a:t>END</a:t>
            </a:r>
            <a:endParaRPr lang="en-DK" sz="2500" b="1">
              <a:solidFill>
                <a:schemeClr val="bg1"/>
              </a:solidFill>
              <a:latin typeface="Georgia"/>
              <a:sym typeface="Georgia"/>
            </a:endParaRPr>
          </a:p>
        </p:txBody>
      </p:sp>
    </p:spTree>
    <p:extLst>
      <p:ext uri="{BB962C8B-B14F-4D97-AF65-F5344CB8AC3E}">
        <p14:creationId xmlns:p14="http://schemas.microsoft.com/office/powerpoint/2010/main" val="2781889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Company represents [x]% of overall market with a leading position of [y]% in [segment]</a:t>
            </a:r>
            <a:endParaRPr lang="en-DK"/>
          </a:p>
        </p:txBody>
      </p:sp>
      <p:sp>
        <p:nvSpPr>
          <p:cNvPr id="29" name="Footer Placeholder 2">
            <a:extLst>
              <a:ext uri="{FF2B5EF4-FFF2-40B4-BE49-F238E27FC236}">
                <a16:creationId xmlns:a16="http://schemas.microsoft.com/office/drawing/2014/main" id="{9D878E75-BD9D-584B-9C3C-3041CD7BF3E9}"/>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graphicFrame>
        <p:nvGraphicFramePr>
          <p:cNvPr id="31" name="Chart 30">
            <a:extLst>
              <a:ext uri="{FF2B5EF4-FFF2-40B4-BE49-F238E27FC236}">
                <a16:creationId xmlns:a16="http://schemas.microsoft.com/office/drawing/2014/main" id="{0D931ABC-CDC4-1F4C-86D8-51BC2B4C851A}"/>
              </a:ext>
            </a:extLst>
          </p:cNvPr>
          <p:cNvGraphicFramePr/>
          <p:nvPr>
            <p:custDataLst>
              <p:tags r:id="rId1"/>
            </p:custDataLst>
            <p:extLst>
              <p:ext uri="{D42A27DB-BD31-4B8C-83A1-F6EECF244321}">
                <p14:modId xmlns:p14="http://schemas.microsoft.com/office/powerpoint/2010/main" val="2059559672"/>
              </p:ext>
            </p:extLst>
          </p:nvPr>
        </p:nvGraphicFramePr>
        <p:xfrm>
          <a:off x="1671063" y="2751488"/>
          <a:ext cx="2853175" cy="2827619"/>
        </p:xfrm>
        <a:graphic>
          <a:graphicData uri="http://schemas.openxmlformats.org/drawingml/2006/chart">
            <c:chart xmlns:c="http://schemas.openxmlformats.org/drawingml/2006/chart" xmlns:r="http://schemas.openxmlformats.org/officeDocument/2006/relationships" r:id="rId21"/>
          </a:graphicData>
        </a:graphic>
      </p:graphicFrame>
      <p:sp>
        <p:nvSpPr>
          <p:cNvPr id="33" name="TextBox 32">
            <a:extLst>
              <a:ext uri="{FF2B5EF4-FFF2-40B4-BE49-F238E27FC236}">
                <a16:creationId xmlns:a16="http://schemas.microsoft.com/office/drawing/2014/main" id="{AB6AC831-1E98-BD45-BC80-EE4767192820}"/>
              </a:ext>
            </a:extLst>
          </p:cNvPr>
          <p:cNvSpPr txBox="1"/>
          <p:nvPr/>
        </p:nvSpPr>
        <p:spPr>
          <a:xfrm>
            <a:off x="467805" y="1491837"/>
            <a:ext cx="5259689"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mn-cs"/>
              </a:rPr>
              <a:t>Company is currently [first/second/third] largest player and represents [x]% of total market of [size]…</a:t>
            </a:r>
          </a:p>
        </p:txBody>
      </p:sp>
      <p:sp>
        <p:nvSpPr>
          <p:cNvPr id="34" name="TextBox 33">
            <a:extLst>
              <a:ext uri="{FF2B5EF4-FFF2-40B4-BE49-F238E27FC236}">
                <a16:creationId xmlns:a16="http://schemas.microsoft.com/office/drawing/2014/main" id="{258B30DA-D9AB-2C4A-80E6-F923B13D01C5}"/>
              </a:ext>
            </a:extLst>
          </p:cNvPr>
          <p:cNvSpPr txBox="1"/>
          <p:nvPr/>
        </p:nvSpPr>
        <p:spPr>
          <a:xfrm>
            <a:off x="6381448" y="1491837"/>
            <a:ext cx="5259689" cy="716281"/>
          </a:xfrm>
          <a:prstGeom prst="rect">
            <a:avLst/>
          </a:prstGeom>
          <a:no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mn-cs"/>
              </a:rPr>
              <a:t>…with a leading position of [y]% with sub-segment [size, e.g. 10 B USD]) x market</a:t>
            </a:r>
          </a:p>
        </p:txBody>
      </p:sp>
      <p:cxnSp>
        <p:nvCxnSpPr>
          <p:cNvPr id="35" name="Straight Connector 34">
            <a:extLst>
              <a:ext uri="{FF2B5EF4-FFF2-40B4-BE49-F238E27FC236}">
                <a16:creationId xmlns:a16="http://schemas.microsoft.com/office/drawing/2014/main" id="{E20FCD11-FA35-C542-BDA2-D770C4CF1494}"/>
              </a:ext>
            </a:extLst>
          </p:cNvPr>
          <p:cNvCxnSpPr>
            <a:cxnSpLocks/>
          </p:cNvCxnSpPr>
          <p:nvPr/>
        </p:nvCxnSpPr>
        <p:spPr>
          <a:xfrm>
            <a:off x="467806" y="2292428"/>
            <a:ext cx="52596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D7CD561-D01D-3045-9DBD-838A9FF02D4D}"/>
              </a:ext>
            </a:extLst>
          </p:cNvPr>
          <p:cNvCxnSpPr>
            <a:cxnSpLocks/>
          </p:cNvCxnSpPr>
          <p:nvPr/>
        </p:nvCxnSpPr>
        <p:spPr>
          <a:xfrm>
            <a:off x="6381448" y="2292428"/>
            <a:ext cx="52596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EE7AA75-586B-B74A-9347-1E191B9D21EF}"/>
              </a:ext>
            </a:extLst>
          </p:cNvPr>
          <p:cNvSpPr txBox="1"/>
          <p:nvPr/>
        </p:nvSpPr>
        <p:spPr>
          <a:xfrm>
            <a:off x="487259" y="2379723"/>
            <a:ext cx="19486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61F32"/>
                </a:solidFill>
                <a:effectLst/>
                <a:uLnTx/>
                <a:uFillTx/>
                <a:latin typeface="Arial" panose="020B0604020202020204"/>
                <a:ea typeface="+mn-ea"/>
                <a:cs typeface="+mn-cs"/>
              </a:rPr>
              <a:t>Market shares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 of total market</a:t>
            </a:r>
          </a:p>
        </p:txBody>
      </p:sp>
      <p:sp>
        <p:nvSpPr>
          <p:cNvPr id="38" name="TextBox 37">
            <a:extLst>
              <a:ext uri="{FF2B5EF4-FFF2-40B4-BE49-F238E27FC236}">
                <a16:creationId xmlns:a16="http://schemas.microsoft.com/office/drawing/2014/main" id="{B437B574-7EEA-4E4A-90BE-8EE6DB26625D}"/>
              </a:ext>
            </a:extLst>
          </p:cNvPr>
          <p:cNvSpPr txBox="1"/>
          <p:nvPr/>
        </p:nvSpPr>
        <p:spPr>
          <a:xfrm>
            <a:off x="6381447" y="2379723"/>
            <a:ext cx="24058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61F32"/>
                </a:solidFill>
                <a:effectLst/>
                <a:uLnTx/>
                <a:uFillTx/>
                <a:latin typeface="Arial" panose="020B0604020202020204"/>
                <a:ea typeface="+mn-ea"/>
                <a:cs typeface="+mn-cs"/>
              </a:rPr>
              <a:t>[Sub-segment] market shares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lumMod val="50000"/>
                  </a:srgbClr>
                </a:solidFill>
                <a:effectLst/>
                <a:uLnTx/>
                <a:uFillTx/>
                <a:latin typeface="Arial" panose="020B0604020202020204"/>
                <a:ea typeface="+mn-ea"/>
                <a:cs typeface="+mn-cs"/>
              </a:rPr>
              <a:t>% of [sub-segment] market</a:t>
            </a:r>
          </a:p>
        </p:txBody>
      </p:sp>
      <p:graphicFrame>
        <p:nvGraphicFramePr>
          <p:cNvPr id="39" name="Chart 38">
            <a:extLst>
              <a:ext uri="{FF2B5EF4-FFF2-40B4-BE49-F238E27FC236}">
                <a16:creationId xmlns:a16="http://schemas.microsoft.com/office/drawing/2014/main" id="{BCAE9B21-9228-5747-8133-009FAE7FCAAD}"/>
              </a:ext>
            </a:extLst>
          </p:cNvPr>
          <p:cNvGraphicFramePr/>
          <p:nvPr>
            <p:custDataLst>
              <p:tags r:id="rId2"/>
            </p:custDataLst>
            <p:extLst>
              <p:ext uri="{D42A27DB-BD31-4B8C-83A1-F6EECF244321}">
                <p14:modId xmlns:p14="http://schemas.microsoft.com/office/powerpoint/2010/main" val="2975770401"/>
              </p:ext>
            </p:extLst>
          </p:nvPr>
        </p:nvGraphicFramePr>
        <p:xfrm>
          <a:off x="7584705" y="2751488"/>
          <a:ext cx="2853175" cy="2827619"/>
        </p:xfrm>
        <a:graphic>
          <a:graphicData uri="http://schemas.openxmlformats.org/drawingml/2006/chart">
            <c:chart xmlns:c="http://schemas.openxmlformats.org/drawingml/2006/chart" xmlns:r="http://schemas.openxmlformats.org/officeDocument/2006/relationships" r:id="rId22"/>
          </a:graphicData>
        </a:graphic>
      </p:graphicFrame>
      <p:sp>
        <p:nvSpPr>
          <p:cNvPr id="3" name="Right Arrow 2">
            <a:extLst>
              <a:ext uri="{FF2B5EF4-FFF2-40B4-BE49-F238E27FC236}">
                <a16:creationId xmlns:a16="http://schemas.microsoft.com/office/drawing/2014/main" id="{4AB1E4A3-9277-E742-907D-B28EA73F0A96}"/>
              </a:ext>
            </a:extLst>
          </p:cNvPr>
          <p:cNvSpPr/>
          <p:nvPr/>
        </p:nvSpPr>
        <p:spPr>
          <a:xfrm>
            <a:off x="5727495" y="3934464"/>
            <a:ext cx="653953" cy="4616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ectangle 39">
            <a:extLst>
              <a:ext uri="{FF2B5EF4-FFF2-40B4-BE49-F238E27FC236}">
                <a16:creationId xmlns:a16="http://schemas.microsoft.com/office/drawing/2014/main" id="{0E06B4D0-824E-9540-B63C-E921F624BBA4}"/>
              </a:ext>
            </a:extLst>
          </p:cNvPr>
          <p:cNvSpPr/>
          <p:nvPr>
            <p:custDataLst>
              <p:tags r:id="rId3"/>
            </p:custDataLst>
          </p:nvPr>
        </p:nvSpPr>
        <p:spPr bwMode="auto">
          <a:xfrm>
            <a:off x="4784068" y="5390823"/>
            <a:ext cx="179388" cy="133350"/>
          </a:xfrm>
          <a:prstGeom prst="rect">
            <a:avLst/>
          </a:prstGeom>
          <a:solidFill>
            <a:schemeClr val="tx1"/>
          </a:solidFill>
          <a:ln w="9525"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Rectangle 40">
            <a:extLst>
              <a:ext uri="{FF2B5EF4-FFF2-40B4-BE49-F238E27FC236}">
                <a16:creationId xmlns:a16="http://schemas.microsoft.com/office/drawing/2014/main" id="{AD7A6529-DA56-BF40-8F9B-6EAF5244DA7C}"/>
              </a:ext>
            </a:extLst>
          </p:cNvPr>
          <p:cNvSpPr/>
          <p:nvPr>
            <p:custDataLst>
              <p:tags r:id="rId4"/>
            </p:custDataLst>
          </p:nvPr>
        </p:nvSpPr>
        <p:spPr bwMode="auto">
          <a:xfrm>
            <a:off x="4784068" y="5594023"/>
            <a:ext cx="179388" cy="133350"/>
          </a:xfrm>
          <a:prstGeom prst="rect">
            <a:avLst/>
          </a:prstGeom>
          <a:solidFill>
            <a:schemeClr val="bg2"/>
          </a:solidFill>
          <a:ln w="9525"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Rectangle 41">
            <a:extLst>
              <a:ext uri="{FF2B5EF4-FFF2-40B4-BE49-F238E27FC236}">
                <a16:creationId xmlns:a16="http://schemas.microsoft.com/office/drawing/2014/main" id="{D7D4EF78-9E18-9E4B-B9EA-901B076B1339}"/>
              </a:ext>
            </a:extLst>
          </p:cNvPr>
          <p:cNvSpPr/>
          <p:nvPr>
            <p:custDataLst>
              <p:tags r:id="rId5"/>
            </p:custDataLst>
          </p:nvPr>
        </p:nvSpPr>
        <p:spPr bwMode="auto">
          <a:xfrm>
            <a:off x="4784068" y="5797223"/>
            <a:ext cx="179388" cy="133350"/>
          </a:xfrm>
          <a:prstGeom prst="rect">
            <a:avLst/>
          </a:prstGeom>
          <a:solidFill>
            <a:schemeClr val="accent2"/>
          </a:solidFill>
          <a:ln w="9525"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Rectangle 42">
            <a:extLst>
              <a:ext uri="{FF2B5EF4-FFF2-40B4-BE49-F238E27FC236}">
                <a16:creationId xmlns:a16="http://schemas.microsoft.com/office/drawing/2014/main" id="{C889174C-5284-B744-9868-EF44A76B6062}"/>
              </a:ext>
            </a:extLst>
          </p:cNvPr>
          <p:cNvSpPr/>
          <p:nvPr>
            <p:custDataLst>
              <p:tags r:id="rId6"/>
            </p:custDataLst>
          </p:nvPr>
        </p:nvSpPr>
        <p:spPr bwMode="auto">
          <a:xfrm>
            <a:off x="4784068" y="6000423"/>
            <a:ext cx="179388" cy="133350"/>
          </a:xfrm>
          <a:prstGeom prst="rect">
            <a:avLst/>
          </a:prstGeom>
          <a:solidFill>
            <a:schemeClr val="accent2">
              <a:lumMod val="20000"/>
              <a:lumOff val="80000"/>
            </a:schemeClr>
          </a:solidFill>
          <a:ln w="9525"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Text Placeholder 2">
            <a:extLst>
              <a:ext uri="{FF2B5EF4-FFF2-40B4-BE49-F238E27FC236}">
                <a16:creationId xmlns:a16="http://schemas.microsoft.com/office/drawing/2014/main" id="{765B79A9-15BE-D849-8B4B-FE0A613341AD}"/>
              </a:ext>
            </a:extLst>
          </p:cNvPr>
          <p:cNvSpPr>
            <a:spLocks noGrp="1"/>
          </p:cNvSpPr>
          <p:nvPr>
            <p:custDataLst>
              <p:tags r:id="rId7"/>
            </p:custDataLst>
          </p:nvPr>
        </p:nvSpPr>
        <p:spPr bwMode="auto">
          <a:xfrm>
            <a:off x="5014255" y="5381298"/>
            <a:ext cx="588963"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Company 1</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5" name="Text Placeholder 2">
            <a:extLst>
              <a:ext uri="{FF2B5EF4-FFF2-40B4-BE49-F238E27FC236}">
                <a16:creationId xmlns:a16="http://schemas.microsoft.com/office/drawing/2014/main" id="{8A0E398C-EC21-814E-9AFD-838956E5A290}"/>
              </a:ext>
            </a:extLst>
          </p:cNvPr>
          <p:cNvSpPr>
            <a:spLocks noGrp="1"/>
          </p:cNvSpPr>
          <p:nvPr>
            <p:custDataLst>
              <p:tags r:id="rId8"/>
            </p:custDataLst>
          </p:nvPr>
        </p:nvSpPr>
        <p:spPr bwMode="auto">
          <a:xfrm>
            <a:off x="5014255" y="5787698"/>
            <a:ext cx="458788"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Company 3</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6" name="Text Placeholder 2">
            <a:extLst>
              <a:ext uri="{FF2B5EF4-FFF2-40B4-BE49-F238E27FC236}">
                <a16:creationId xmlns:a16="http://schemas.microsoft.com/office/drawing/2014/main" id="{DCED3414-C93C-B145-9E7C-BABB6761439E}"/>
              </a:ext>
            </a:extLst>
          </p:cNvPr>
          <p:cNvSpPr>
            <a:spLocks noGrp="1"/>
          </p:cNvSpPr>
          <p:nvPr>
            <p:custDataLst>
              <p:tags r:id="rId9"/>
            </p:custDataLst>
          </p:nvPr>
        </p:nvSpPr>
        <p:spPr bwMode="auto">
          <a:xfrm>
            <a:off x="5014255" y="5584498"/>
            <a:ext cx="3873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Company 2</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7" name="Text Placeholder 2">
            <a:extLst>
              <a:ext uri="{FF2B5EF4-FFF2-40B4-BE49-F238E27FC236}">
                <a16:creationId xmlns:a16="http://schemas.microsoft.com/office/drawing/2014/main" id="{3C4BC154-9C9A-2E4C-BE60-0E1639A048A8}"/>
              </a:ext>
            </a:extLst>
          </p:cNvPr>
          <p:cNvSpPr>
            <a:spLocks noGrp="1"/>
          </p:cNvSpPr>
          <p:nvPr>
            <p:custDataLst>
              <p:tags r:id="rId10"/>
            </p:custDataLst>
          </p:nvPr>
        </p:nvSpPr>
        <p:spPr bwMode="auto">
          <a:xfrm>
            <a:off x="5014255" y="5990898"/>
            <a:ext cx="3238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Company 4</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48" name="Rectangle 47">
            <a:extLst>
              <a:ext uri="{FF2B5EF4-FFF2-40B4-BE49-F238E27FC236}">
                <a16:creationId xmlns:a16="http://schemas.microsoft.com/office/drawing/2014/main" id="{7A72DF50-D0BC-3848-8BD6-DCF534A56421}"/>
              </a:ext>
            </a:extLst>
          </p:cNvPr>
          <p:cNvSpPr/>
          <p:nvPr>
            <p:custDataLst>
              <p:tags r:id="rId11"/>
            </p:custDataLst>
          </p:nvPr>
        </p:nvSpPr>
        <p:spPr bwMode="auto">
          <a:xfrm>
            <a:off x="6255107" y="5390823"/>
            <a:ext cx="179388" cy="133350"/>
          </a:xfrm>
          <a:prstGeom prst="rect">
            <a:avLst/>
          </a:prstGeom>
          <a:solidFill>
            <a:schemeClr val="bg1">
              <a:lumMod val="50000"/>
            </a:schemeClr>
          </a:solidFill>
          <a:ln w="9525"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B8EEA71F-7284-6449-B5AF-BB2279A62F66}"/>
              </a:ext>
            </a:extLst>
          </p:cNvPr>
          <p:cNvSpPr/>
          <p:nvPr>
            <p:custDataLst>
              <p:tags r:id="rId12"/>
            </p:custDataLst>
          </p:nvPr>
        </p:nvSpPr>
        <p:spPr bwMode="auto">
          <a:xfrm>
            <a:off x="6255107" y="5594023"/>
            <a:ext cx="179388" cy="133350"/>
          </a:xfrm>
          <a:prstGeom prst="rect">
            <a:avLst/>
          </a:prstGeom>
          <a:solidFill>
            <a:schemeClr val="bg1">
              <a:lumMod val="75000"/>
            </a:schemeClr>
          </a:solidFill>
          <a:ln w="9525"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4DB22297-5C09-E644-A63E-22E63BF49CB5}"/>
              </a:ext>
            </a:extLst>
          </p:cNvPr>
          <p:cNvSpPr/>
          <p:nvPr>
            <p:custDataLst>
              <p:tags r:id="rId13"/>
            </p:custDataLst>
          </p:nvPr>
        </p:nvSpPr>
        <p:spPr bwMode="auto">
          <a:xfrm>
            <a:off x="6255107" y="5797223"/>
            <a:ext cx="179388" cy="133350"/>
          </a:xfrm>
          <a:prstGeom prst="rect">
            <a:avLst/>
          </a:prstGeom>
          <a:solidFill>
            <a:schemeClr val="bg1">
              <a:lumMod val="95000"/>
            </a:schemeClr>
          </a:solidFill>
          <a:ln w="9525"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9ED87EB0-625B-BD4A-92F3-79CB6B43EB58}"/>
              </a:ext>
            </a:extLst>
          </p:cNvPr>
          <p:cNvSpPr/>
          <p:nvPr>
            <p:custDataLst>
              <p:tags r:id="rId14"/>
            </p:custDataLst>
          </p:nvPr>
        </p:nvSpPr>
        <p:spPr bwMode="auto">
          <a:xfrm>
            <a:off x="6255107" y="6000423"/>
            <a:ext cx="179388" cy="133350"/>
          </a:xfrm>
          <a:prstGeom prst="rect">
            <a:avLst/>
          </a:prstGeom>
          <a:solidFill>
            <a:schemeClr val="accent3">
              <a:lumMod val="20000"/>
              <a:lumOff val="80000"/>
            </a:schemeClr>
          </a:solidFill>
          <a:ln w="9525" algn="ctr">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Text Placeholder 2">
            <a:extLst>
              <a:ext uri="{FF2B5EF4-FFF2-40B4-BE49-F238E27FC236}">
                <a16:creationId xmlns:a16="http://schemas.microsoft.com/office/drawing/2014/main" id="{D47EBC15-9431-A244-AD53-C8C74E59293F}"/>
              </a:ext>
            </a:extLst>
          </p:cNvPr>
          <p:cNvSpPr>
            <a:spLocks noGrp="1"/>
          </p:cNvSpPr>
          <p:nvPr>
            <p:custDataLst>
              <p:tags r:id="rId15"/>
            </p:custDataLst>
          </p:nvPr>
        </p:nvSpPr>
        <p:spPr bwMode="auto">
          <a:xfrm>
            <a:off x="6485294" y="5381298"/>
            <a:ext cx="588963"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Company 5</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3" name="Text Placeholder 2">
            <a:extLst>
              <a:ext uri="{FF2B5EF4-FFF2-40B4-BE49-F238E27FC236}">
                <a16:creationId xmlns:a16="http://schemas.microsoft.com/office/drawing/2014/main" id="{B8652A56-CCA3-B149-8EA3-00BB91CC2ADB}"/>
              </a:ext>
            </a:extLst>
          </p:cNvPr>
          <p:cNvSpPr>
            <a:spLocks noGrp="1"/>
          </p:cNvSpPr>
          <p:nvPr>
            <p:custDataLst>
              <p:tags r:id="rId16"/>
            </p:custDataLst>
          </p:nvPr>
        </p:nvSpPr>
        <p:spPr bwMode="auto">
          <a:xfrm>
            <a:off x="6485294" y="5787698"/>
            <a:ext cx="458788"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Company 7</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4" name="Text Placeholder 2">
            <a:extLst>
              <a:ext uri="{FF2B5EF4-FFF2-40B4-BE49-F238E27FC236}">
                <a16:creationId xmlns:a16="http://schemas.microsoft.com/office/drawing/2014/main" id="{1D28706A-0A2B-AE48-9DF2-81E36614488E}"/>
              </a:ext>
            </a:extLst>
          </p:cNvPr>
          <p:cNvSpPr>
            <a:spLocks noGrp="1"/>
          </p:cNvSpPr>
          <p:nvPr>
            <p:custDataLst>
              <p:tags r:id="rId17"/>
            </p:custDataLst>
          </p:nvPr>
        </p:nvSpPr>
        <p:spPr bwMode="auto">
          <a:xfrm>
            <a:off x="6485294" y="5584498"/>
            <a:ext cx="3873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Company 6</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5" name="Text Placeholder 2">
            <a:extLst>
              <a:ext uri="{FF2B5EF4-FFF2-40B4-BE49-F238E27FC236}">
                <a16:creationId xmlns:a16="http://schemas.microsoft.com/office/drawing/2014/main" id="{C33E9579-8C35-2842-97D9-B8AEAEC7E32C}"/>
              </a:ext>
            </a:extLst>
          </p:cNvPr>
          <p:cNvSpPr>
            <a:spLocks noGrp="1"/>
          </p:cNvSpPr>
          <p:nvPr>
            <p:custDataLst>
              <p:tags r:id="rId18"/>
            </p:custDataLst>
          </p:nvPr>
        </p:nvSpPr>
        <p:spPr bwMode="auto">
          <a:xfrm>
            <a:off x="6485294" y="5990898"/>
            <a:ext cx="3238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Company 8</a:t>
            </a: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endParaRPr>
          </a:p>
        </p:txBody>
      </p:sp>
      <p:sp>
        <p:nvSpPr>
          <p:cNvPr id="56" name="Rectangle 55">
            <a:extLst>
              <a:ext uri="{FF2B5EF4-FFF2-40B4-BE49-F238E27FC236}">
                <a16:creationId xmlns:a16="http://schemas.microsoft.com/office/drawing/2014/main" id="{53577A1F-6810-A94B-AF47-09702B32A94B}"/>
              </a:ext>
            </a:extLst>
          </p:cNvPr>
          <p:cNvSpPr/>
          <p:nvPr/>
        </p:nvSpPr>
        <p:spPr>
          <a:xfrm>
            <a:off x="4677083" y="5050555"/>
            <a:ext cx="2754775" cy="1180967"/>
          </a:xfrm>
          <a:prstGeom prst="rect">
            <a:avLst/>
          </a:prstGeom>
          <a:noFill/>
          <a:ln w="63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61F32"/>
                </a:solidFill>
                <a:effectLst/>
                <a:uLnTx/>
                <a:uFillTx/>
                <a:latin typeface="Arial" panose="020B0604020202020204"/>
                <a:ea typeface="+mn-ea"/>
                <a:cs typeface="+mn-cs"/>
              </a:rPr>
              <a:t>Legend</a:t>
            </a:r>
          </a:p>
        </p:txBody>
      </p:sp>
      <p:sp>
        <p:nvSpPr>
          <p:cNvPr id="5" name="Google Shape;23;p40">
            <a:extLst>
              <a:ext uri="{FF2B5EF4-FFF2-40B4-BE49-F238E27FC236}">
                <a16:creationId xmlns:a16="http://schemas.microsoft.com/office/drawing/2014/main" id="{20C67098-3CBA-D284-C33C-CD019C3A3659}"/>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28</a:t>
            </a:fld>
            <a:endParaRPr/>
          </a:p>
        </p:txBody>
      </p:sp>
    </p:spTree>
    <p:extLst>
      <p:ext uri="{BB962C8B-B14F-4D97-AF65-F5344CB8AC3E}">
        <p14:creationId xmlns:p14="http://schemas.microsoft.com/office/powerpoint/2010/main" val="2454345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E84FB-D0A0-9B28-1642-68338E9F48B5}"/>
              </a:ext>
            </a:extLst>
          </p:cNvPr>
          <p:cNvSpPr>
            <a:spLocks noGrp="1"/>
          </p:cNvSpPr>
          <p:nvPr>
            <p:ph type="title"/>
          </p:nvPr>
        </p:nvSpPr>
        <p:spPr/>
        <p:txBody>
          <a:bodyPr/>
          <a:lstStyle/>
          <a:p>
            <a:r>
              <a:rPr lang="en-GB"/>
              <a:t>Compared to competitors [company] offers more [value prop]</a:t>
            </a:r>
            <a:endParaRPr lang="en-DK"/>
          </a:p>
        </p:txBody>
      </p:sp>
      <p:sp>
        <p:nvSpPr>
          <p:cNvPr id="29" name="Footer Placeholder 2">
            <a:extLst>
              <a:ext uri="{FF2B5EF4-FFF2-40B4-BE49-F238E27FC236}">
                <a16:creationId xmlns:a16="http://schemas.microsoft.com/office/drawing/2014/main" id="{9D878E75-BD9D-584B-9C3C-3041CD7BF3E9}"/>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rPr>
              <a:t>Source: xx</a:t>
            </a:r>
            <a:endParaRPr kumimoji="0" lang="en-DK" sz="900" b="0" i="0" u="none" strike="noStrike" kern="1200" cap="none" spc="0" normalizeH="0" baseline="0" noProof="0">
              <a:ln>
                <a:noFill/>
              </a:ln>
              <a:solidFill>
                <a:srgbClr val="062032"/>
              </a:solidFill>
              <a:effectLst/>
              <a:uLnTx/>
              <a:uFillTx/>
              <a:latin typeface="Arial" panose="020B0604020202020204" pitchFamily="34" charset="0"/>
              <a:ea typeface="+mn-ea"/>
              <a:cs typeface="Arial" panose="020B0604020202020204" pitchFamily="34" charset="0"/>
            </a:endParaRPr>
          </a:p>
        </p:txBody>
      </p:sp>
      <p:graphicFrame>
        <p:nvGraphicFramePr>
          <p:cNvPr id="32" name="Table 4">
            <a:extLst>
              <a:ext uri="{FF2B5EF4-FFF2-40B4-BE49-F238E27FC236}">
                <a16:creationId xmlns:a16="http://schemas.microsoft.com/office/drawing/2014/main" id="{20A50CFC-D74C-6540-845A-5DC1FC9DCAB4}"/>
              </a:ext>
            </a:extLst>
          </p:cNvPr>
          <p:cNvGraphicFramePr>
            <a:graphicFrameLocks noGrp="1"/>
          </p:cNvGraphicFramePr>
          <p:nvPr/>
        </p:nvGraphicFramePr>
        <p:xfrm>
          <a:off x="467804" y="1869550"/>
          <a:ext cx="11173331" cy="4426278"/>
        </p:xfrm>
        <a:graphic>
          <a:graphicData uri="http://schemas.openxmlformats.org/drawingml/2006/table">
            <a:tbl>
              <a:tblPr firstRow="1" bandRow="1">
                <a:tableStyleId>{5C22544A-7EE6-4342-B048-85BDC9FD1C3A}</a:tableStyleId>
              </a:tblPr>
              <a:tblGrid>
                <a:gridCol w="473170">
                  <a:extLst>
                    <a:ext uri="{9D8B030D-6E8A-4147-A177-3AD203B41FA5}">
                      <a16:colId xmlns:a16="http://schemas.microsoft.com/office/drawing/2014/main" val="3857980081"/>
                    </a:ext>
                  </a:extLst>
                </a:gridCol>
                <a:gridCol w="590249">
                  <a:extLst>
                    <a:ext uri="{9D8B030D-6E8A-4147-A177-3AD203B41FA5}">
                      <a16:colId xmlns:a16="http://schemas.microsoft.com/office/drawing/2014/main" val="1900735059"/>
                    </a:ext>
                  </a:extLst>
                </a:gridCol>
                <a:gridCol w="1263739">
                  <a:extLst>
                    <a:ext uri="{9D8B030D-6E8A-4147-A177-3AD203B41FA5}">
                      <a16:colId xmlns:a16="http://schemas.microsoft.com/office/drawing/2014/main" val="2628650706"/>
                    </a:ext>
                  </a:extLst>
                </a:gridCol>
                <a:gridCol w="1263739">
                  <a:extLst>
                    <a:ext uri="{9D8B030D-6E8A-4147-A177-3AD203B41FA5}">
                      <a16:colId xmlns:a16="http://schemas.microsoft.com/office/drawing/2014/main" val="2304035098"/>
                    </a:ext>
                  </a:extLst>
                </a:gridCol>
                <a:gridCol w="1263739">
                  <a:extLst>
                    <a:ext uri="{9D8B030D-6E8A-4147-A177-3AD203B41FA5}">
                      <a16:colId xmlns:a16="http://schemas.microsoft.com/office/drawing/2014/main" val="2782303448"/>
                    </a:ext>
                  </a:extLst>
                </a:gridCol>
                <a:gridCol w="1263739">
                  <a:extLst>
                    <a:ext uri="{9D8B030D-6E8A-4147-A177-3AD203B41FA5}">
                      <a16:colId xmlns:a16="http://schemas.microsoft.com/office/drawing/2014/main" val="4102739502"/>
                    </a:ext>
                  </a:extLst>
                </a:gridCol>
                <a:gridCol w="1263739">
                  <a:extLst>
                    <a:ext uri="{9D8B030D-6E8A-4147-A177-3AD203B41FA5}">
                      <a16:colId xmlns:a16="http://schemas.microsoft.com/office/drawing/2014/main" val="1243930285"/>
                    </a:ext>
                  </a:extLst>
                </a:gridCol>
                <a:gridCol w="1263739">
                  <a:extLst>
                    <a:ext uri="{9D8B030D-6E8A-4147-A177-3AD203B41FA5}">
                      <a16:colId xmlns:a16="http://schemas.microsoft.com/office/drawing/2014/main" val="1919613160"/>
                    </a:ext>
                  </a:extLst>
                </a:gridCol>
                <a:gridCol w="1263739">
                  <a:extLst>
                    <a:ext uri="{9D8B030D-6E8A-4147-A177-3AD203B41FA5}">
                      <a16:colId xmlns:a16="http://schemas.microsoft.com/office/drawing/2014/main" val="1252677407"/>
                    </a:ext>
                  </a:extLst>
                </a:gridCol>
                <a:gridCol w="1263739">
                  <a:extLst>
                    <a:ext uri="{9D8B030D-6E8A-4147-A177-3AD203B41FA5}">
                      <a16:colId xmlns:a16="http://schemas.microsoft.com/office/drawing/2014/main" val="1293022919"/>
                    </a:ext>
                  </a:extLst>
                </a:gridCol>
              </a:tblGrid>
              <a:tr h="236038">
                <a:tc gridSpan="2">
                  <a:txBody>
                    <a:bodyPr/>
                    <a:lstStyle/>
                    <a:p>
                      <a:endParaRPr lang="en-GB" sz="1000">
                        <a:solidFill>
                          <a:schemeClr val="tx1"/>
                        </a:solidFill>
                      </a:endParaRPr>
                    </a:p>
                  </a:txBody>
                  <a:tcPr marL="27432" marR="27432" marT="27432" marB="27432" anchor="b">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GB"/>
                    </a:p>
                  </a:txBody>
                  <a:tcPr/>
                </a:tc>
                <a:tc>
                  <a:txBody>
                    <a:bodyPr/>
                    <a:lstStyle/>
                    <a:p>
                      <a:pPr algn="ctr"/>
                      <a:endParaRPr lang="en-GB" sz="1000">
                        <a:solidFill>
                          <a:schemeClr val="tx1"/>
                        </a:solidFill>
                      </a:endParaRPr>
                    </a:p>
                  </a:txBody>
                  <a:tcPr marL="27432" marR="27432" marT="27432" marB="27432" anchor="b">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000">
                        <a:solidFill>
                          <a:schemeClr val="tx1"/>
                        </a:solidFill>
                      </a:endParaRPr>
                    </a:p>
                  </a:txBody>
                  <a:tcPr marL="27432" marR="27432" marT="27432" marB="27432" anchor="b">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000">
                        <a:solidFill>
                          <a:schemeClr val="tx1"/>
                        </a:solidFill>
                      </a:endParaRPr>
                    </a:p>
                  </a:txBody>
                  <a:tcPr marL="27432" marR="27432" marT="27432" marB="27432" anchor="b">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000">
                        <a:solidFill>
                          <a:schemeClr val="tx1"/>
                        </a:solidFill>
                      </a:endParaRPr>
                    </a:p>
                  </a:txBody>
                  <a:tcPr marL="27432" marR="27432" marT="27432" marB="27432" anchor="b">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000">
                        <a:solidFill>
                          <a:schemeClr val="tx1"/>
                        </a:solidFill>
                      </a:endParaRPr>
                    </a:p>
                  </a:txBody>
                  <a:tcPr marL="27432" marR="27432" marT="27432" marB="27432" anchor="b">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000">
                        <a:solidFill>
                          <a:schemeClr val="tx1"/>
                        </a:solidFill>
                      </a:endParaRPr>
                    </a:p>
                  </a:txBody>
                  <a:tcPr marL="27432" marR="27432" marT="27432" marB="27432" anchor="b">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000">
                        <a:solidFill>
                          <a:schemeClr val="tx1"/>
                        </a:solidFill>
                      </a:endParaRPr>
                    </a:p>
                  </a:txBody>
                  <a:tcPr marL="27432" marR="27432" marT="27432" marB="27432" anchor="b">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000">
                        <a:solidFill>
                          <a:schemeClr val="tx1"/>
                        </a:solidFill>
                      </a:endParaRPr>
                    </a:p>
                  </a:txBody>
                  <a:tcPr marL="27432" marR="27432" marT="27432" marB="27432" anchor="b">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5152380"/>
                  </a:ext>
                </a:extLst>
              </a:tr>
              <a:tr h="354057">
                <a:tc gridSpan="2">
                  <a:txBody>
                    <a:bodyPr/>
                    <a:lstStyle/>
                    <a:p>
                      <a:r>
                        <a:rPr lang="en-GB" sz="900" b="1"/>
                        <a:t>[parameter 1, e.g. main value prop]</a:t>
                      </a:r>
                    </a:p>
                  </a:txBody>
                  <a:tcPr marL="0"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a:p>
                  </a:txBody>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kern="1200">
                          <a:solidFill>
                            <a:schemeClr val="dk1"/>
                          </a:solidFill>
                          <a:latin typeface="+mn-lt"/>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mn-lt"/>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mn-lt"/>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mn-lt"/>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1252381"/>
                  </a:ext>
                </a:extLst>
              </a:tr>
              <a:tr h="354057">
                <a:tc gridSpan="2">
                  <a:txBody>
                    <a:bodyPr/>
                    <a:lstStyle/>
                    <a:p>
                      <a:r>
                        <a:rPr lang="en-GB" sz="900" b="1"/>
                        <a:t>[parameter 2, e.g. customer group]</a:t>
                      </a:r>
                    </a:p>
                  </a:txBody>
                  <a:tcPr marL="0"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a:p>
                  </a:txBody>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kern="1200">
                          <a:solidFill>
                            <a:schemeClr val="dk1"/>
                          </a:solidFill>
                          <a:latin typeface="+mn-lt"/>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i="0"/>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i="0"/>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4356028"/>
                  </a:ext>
                </a:extLst>
              </a:tr>
              <a:tr h="695387">
                <a:tc gridSpan="2">
                  <a:txBody>
                    <a:bodyPr/>
                    <a:lstStyle/>
                    <a:p>
                      <a:r>
                        <a:rPr lang="en-GB" sz="900" b="1"/>
                        <a:t>[parameter 3, e.g. price]</a:t>
                      </a:r>
                    </a:p>
                  </a:txBody>
                  <a:tcPr marL="0"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a:p>
                  </a:txBody>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kern="1200">
                          <a:solidFill>
                            <a:schemeClr val="dk1"/>
                          </a:solidFill>
                          <a:latin typeface="+mn-lt"/>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i="0"/>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i="0"/>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i="0"/>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latinLnBrk="0" hangingPunct="1">
                        <a:lnSpc>
                          <a:spcPct val="100000"/>
                        </a:lnSpc>
                        <a:spcBef>
                          <a:spcPts val="200"/>
                        </a:spcBef>
                        <a:spcAft>
                          <a:spcPts val="0"/>
                        </a:spcAft>
                        <a:buClrTx/>
                        <a:buSzPct val="75000"/>
                        <a:buFont typeface="Arial" panose="020B0604020202020204" pitchFamily="34" charset="0"/>
                        <a:buNone/>
                      </a:pPr>
                      <a:r>
                        <a:rPr lang="en-GB" sz="900" b="0" i="0"/>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1008471"/>
                  </a:ext>
                </a:extLst>
              </a:tr>
              <a:tr h="249923">
                <a:tc rowSpan="5">
                  <a:txBody>
                    <a:bodyPr/>
                    <a:lstStyle/>
                    <a:p>
                      <a:r>
                        <a:rPr lang="en-GB" sz="900" b="1"/>
                        <a:t>Add-ons</a:t>
                      </a:r>
                    </a:p>
                  </a:txBody>
                  <a:tcPr marL="0"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900" b="1"/>
                        <a:t>[feature]</a:t>
                      </a:r>
                    </a:p>
                  </a:txBody>
                  <a:tcPr marL="0" marR="27432" marT="18288" marB="18288" anchor="ct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200" kern="1200">
                          <a:solidFill>
                            <a:schemeClr val="tx1"/>
                          </a:solidFill>
                          <a:latin typeface="+mn-lt"/>
                          <a:ea typeface="+mn-ea"/>
                          <a:cs typeface="+mn-cs"/>
                        </a:rPr>
                        <a:t> </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200" kern="1200">
                          <a:solidFill>
                            <a:schemeClr val="tx1"/>
                          </a:solidFill>
                          <a:latin typeface="+mn-lt"/>
                          <a:ea typeface="+mn-ea"/>
                          <a:cs typeface="+mn-cs"/>
                        </a:rPr>
                        <a:t> </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200" kern="1200">
                          <a:solidFill>
                            <a:schemeClr val="tx1"/>
                          </a:solidFill>
                          <a:latin typeface="+mn-lt"/>
                          <a:ea typeface="+mn-ea"/>
                          <a:cs typeface="+mn-cs"/>
                        </a:rPr>
                        <a:t> </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200" kern="1200">
                          <a:solidFill>
                            <a:schemeClr val="tx1"/>
                          </a:solidFill>
                          <a:latin typeface="+mn-lt"/>
                          <a:ea typeface="+mn-ea"/>
                          <a:cs typeface="+mn-cs"/>
                        </a:rPr>
                        <a:t> </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200" kern="1200">
                          <a:solidFill>
                            <a:schemeClr val="tx1"/>
                          </a:solidFill>
                          <a:latin typeface="+mn-lt"/>
                          <a:ea typeface="+mn-ea"/>
                          <a:cs typeface="+mn-cs"/>
                        </a:rPr>
                        <a:t> </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200" kern="1200">
                          <a:solidFill>
                            <a:schemeClr val="tx1"/>
                          </a:solidFill>
                          <a:latin typeface="+mn-lt"/>
                          <a:ea typeface="+mn-ea"/>
                          <a:cs typeface="+mn-cs"/>
                        </a:rPr>
                        <a:t> </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200" kern="1200">
                          <a:solidFill>
                            <a:schemeClr val="tx1"/>
                          </a:solidFill>
                          <a:highlight>
                            <a:srgbClr val="FFFF00"/>
                          </a:highlight>
                          <a:latin typeface="+mn-lt"/>
                          <a:ea typeface="+mn-ea"/>
                          <a:cs typeface="+mn-cs"/>
                        </a:rPr>
                        <a:t> </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200" kern="1200">
                          <a:solidFill>
                            <a:schemeClr val="tx1"/>
                          </a:solidFill>
                          <a:highlight>
                            <a:srgbClr val="FFFF00"/>
                          </a:highlight>
                          <a:latin typeface="+mn-lt"/>
                          <a:ea typeface="+mn-ea"/>
                          <a:cs typeface="+mn-cs"/>
                        </a:rPr>
                        <a:t> </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182238935"/>
                  </a:ext>
                </a:extLst>
              </a:tr>
              <a:tr h="249923">
                <a:tc vMerge="1">
                  <a:txBody>
                    <a:bodyPr/>
                    <a:lstStyle/>
                    <a:p>
                      <a:endParaRPr lang="en-GB" sz="1000" b="1"/>
                    </a:p>
                  </a:txBody>
                  <a:tcPr marL="0" marR="27432" marT="18288" marB="18288" anchor="ct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a:t>[feature]</a:t>
                      </a:r>
                    </a:p>
                  </a:txBody>
                  <a:tcPr marL="0"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200" kern="1200">
                          <a:solidFill>
                            <a:schemeClr val="tx1"/>
                          </a:solidFill>
                          <a:highlight>
                            <a:srgbClr val="FFFF00"/>
                          </a:highlight>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200" kern="1200">
                          <a:solidFill>
                            <a:schemeClr val="tx1"/>
                          </a:solidFill>
                          <a:highlight>
                            <a:srgbClr val="FFFF00"/>
                          </a:highlight>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932665921"/>
                  </a:ext>
                </a:extLst>
              </a:tr>
              <a:tr h="249923">
                <a:tc vMerge="1">
                  <a:txBody>
                    <a:bodyPr/>
                    <a:lstStyle/>
                    <a:p>
                      <a:endParaRPr lang="en-GB" sz="1000" b="1"/>
                    </a:p>
                  </a:txBody>
                  <a:tcPr marL="0" marR="27432" marT="18288" marB="18288" anchor="ct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a:t>[feature]</a:t>
                      </a:r>
                    </a:p>
                  </a:txBody>
                  <a:tcPr marL="0"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200" kern="1200">
                          <a:solidFill>
                            <a:schemeClr val="tx1"/>
                          </a:solidFill>
                          <a:highlight>
                            <a:srgbClr val="FFFF00"/>
                          </a:highlight>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200" kern="1200">
                          <a:solidFill>
                            <a:schemeClr val="tx1"/>
                          </a:solidFill>
                          <a:highlight>
                            <a:srgbClr val="FFFF00"/>
                          </a:highlight>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000373732"/>
                  </a:ext>
                </a:extLst>
              </a:tr>
              <a:tr h="310371">
                <a:tc vMerge="1">
                  <a:txBody>
                    <a:bodyPr/>
                    <a:lstStyle/>
                    <a:p>
                      <a:endParaRPr lang="en-GB" sz="1000" b="1"/>
                    </a:p>
                  </a:txBody>
                  <a:tcPr marL="0" marR="27432" marT="18288" marB="18288" anchor="ct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solidFill>
                      <a:schemeClr val="bg1"/>
                    </a:solidFill>
                  </a:tcPr>
                </a:tc>
                <a:tc>
                  <a:txBody>
                    <a:bodyPr/>
                    <a:lstStyle/>
                    <a:p>
                      <a:r>
                        <a:rPr lang="en-GB" sz="900" b="1"/>
                        <a:t>[feature]</a:t>
                      </a:r>
                    </a:p>
                  </a:txBody>
                  <a:tcPr marL="0"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200" kern="1200">
                          <a:solidFill>
                            <a:schemeClr val="tx1"/>
                          </a:solidFill>
                          <a:highlight>
                            <a:srgbClr val="FFFF00"/>
                          </a:highlight>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200" kern="1200">
                          <a:solidFill>
                            <a:schemeClr val="tx1"/>
                          </a:solidFill>
                          <a:highlight>
                            <a:srgbClr val="FFFF00"/>
                          </a:highlight>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483964540"/>
                  </a:ext>
                </a:extLst>
              </a:tr>
              <a:tr h="310371">
                <a:tc vMerge="1">
                  <a:txBody>
                    <a:bodyPr/>
                    <a:lstStyle/>
                    <a:p>
                      <a:endParaRPr lang="en-GB" sz="1000" b="1"/>
                    </a:p>
                  </a:txBody>
                  <a:tcPr marL="0" marR="27432" marT="18288" marB="18288" anchor="ctr">
                    <a:lnT w="9525" cap="flat" cmpd="sng" algn="ctr">
                      <a:solidFill>
                        <a:schemeClr val="accent3">
                          <a:lumMod val="40000"/>
                          <a:lumOff val="60000"/>
                        </a:schemeClr>
                      </a:solidFill>
                      <a:prstDash val="solid"/>
                      <a:round/>
                      <a:headEnd type="none" w="med" len="med"/>
                      <a:tailEnd type="none" w="med" len="med"/>
                    </a:lnT>
                    <a:lnB w="9525" cap="flat" cmpd="sng" algn="ctr">
                      <a:solidFill>
                        <a:schemeClr val="accent3">
                          <a:lumMod val="40000"/>
                          <a:lumOff val="60000"/>
                        </a:schemeClr>
                      </a:solidFill>
                      <a:prstDash val="solid"/>
                      <a:round/>
                      <a:headEnd type="none" w="med" len="med"/>
                      <a:tailEnd type="none" w="med" len="med"/>
                    </a:lnB>
                    <a:solidFill>
                      <a:schemeClr val="bg1"/>
                    </a:solidFill>
                  </a:tcPr>
                </a:tc>
                <a:tc>
                  <a:txBody>
                    <a:bodyPr/>
                    <a:lstStyle/>
                    <a:p>
                      <a:r>
                        <a:rPr lang="en-GB" sz="900" b="1"/>
                        <a:t>[feature]</a:t>
                      </a:r>
                    </a:p>
                  </a:txBody>
                  <a:tcPr marL="0" marR="27432" marT="18288" marB="18288" anchor="ct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200" kern="1200">
                          <a:solidFill>
                            <a:schemeClr val="tx1"/>
                          </a:solidFill>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FF0000"/>
                        </a:buClr>
                        <a:buSzPct val="75000"/>
                        <a:buFont typeface="Wingdings" panose="05000000000000000000" pitchFamily="2" charset="2"/>
                        <a:buChar char="û"/>
                      </a:pPr>
                      <a:r>
                        <a:rPr lang="en-GB" sz="1200" kern="1200">
                          <a:solidFill>
                            <a:schemeClr val="tx1"/>
                          </a:solidFill>
                          <a:highlight>
                            <a:srgbClr val="FFFF00"/>
                          </a:highlight>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ctr" defTabSz="914400" rtl="0" eaLnBrk="1" latinLnBrk="0" hangingPunct="1">
                        <a:lnSpc>
                          <a:spcPct val="100000"/>
                        </a:lnSpc>
                        <a:spcBef>
                          <a:spcPts val="200"/>
                        </a:spcBef>
                        <a:spcAft>
                          <a:spcPts val="0"/>
                        </a:spcAft>
                        <a:buClr>
                          <a:srgbClr val="00B050"/>
                        </a:buClr>
                        <a:buSzPct val="75000"/>
                        <a:buFont typeface="Wingdings" panose="05000000000000000000" pitchFamily="2" charset="2"/>
                        <a:buChar char="ü"/>
                      </a:pPr>
                      <a:r>
                        <a:rPr lang="en-GB" sz="1200" kern="1200">
                          <a:solidFill>
                            <a:schemeClr val="tx1"/>
                          </a:solidFill>
                          <a:highlight>
                            <a:srgbClr val="FFFF00"/>
                          </a:highlight>
                          <a:latin typeface="+mn-lt"/>
                          <a:ea typeface="+mn-ea"/>
                          <a:cs typeface="+mn-cs"/>
                        </a:rPr>
                        <a:t> </a:t>
                      </a:r>
                    </a:p>
                  </a:txBody>
                  <a:tcPr marL="27432" marR="27432" marT="18288" marB="18288" anchor="ct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7048254"/>
                  </a:ext>
                </a:extLst>
              </a:tr>
              <a:tr h="354057">
                <a:tc gridSpan="2">
                  <a:txBody>
                    <a:bodyPr/>
                    <a:lstStyle/>
                    <a:p>
                      <a:r>
                        <a:rPr lang="en-GB" sz="900" b="1"/>
                        <a:t>Revenue </a:t>
                      </a:r>
                      <a:br>
                        <a:rPr lang="en-GB" sz="900" b="1"/>
                      </a:br>
                      <a:r>
                        <a:rPr lang="en-GB" sz="900" b="0"/>
                        <a:t>(202x, currency)</a:t>
                      </a:r>
                    </a:p>
                  </a:txBody>
                  <a:tcPr marL="0"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a:p>
                  </a:txBody>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2853986"/>
                  </a:ext>
                </a:extLst>
              </a:tr>
              <a:tr h="354057">
                <a:tc gridSpan="2">
                  <a:txBody>
                    <a:bodyPr/>
                    <a:lstStyle/>
                    <a:p>
                      <a:r>
                        <a:rPr lang="en-GB" sz="900" b="1"/>
                        <a:t>Gross profit </a:t>
                      </a:r>
                      <a:r>
                        <a:rPr lang="en-GB" sz="900" b="0"/>
                        <a:t>(202x, currency))</a:t>
                      </a:r>
                    </a:p>
                  </a:txBody>
                  <a:tcPr marL="0"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a:p>
                  </a:txBody>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1112223"/>
                  </a:ext>
                </a:extLst>
              </a:tr>
              <a:tr h="354057">
                <a:tc gridSpan="2">
                  <a:txBody>
                    <a:bodyPr/>
                    <a:lstStyle/>
                    <a:p>
                      <a:r>
                        <a:rPr lang="en-GB" sz="900" b="1"/>
                        <a:t>EBIT</a:t>
                      </a:r>
                      <a:br>
                        <a:rPr lang="en-GB" sz="900" b="1"/>
                      </a:br>
                      <a:r>
                        <a:rPr lang="en-GB" sz="900" b="0"/>
                        <a:t>(202x, currency)</a:t>
                      </a:r>
                    </a:p>
                  </a:txBody>
                  <a:tcPr marL="0"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a:p>
                  </a:txBody>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4132490"/>
                  </a:ext>
                </a:extLst>
              </a:tr>
              <a:tr h="354057">
                <a:tc gridSpan="2">
                  <a:txBody>
                    <a:bodyPr/>
                    <a:lstStyle/>
                    <a:p>
                      <a:r>
                        <a:rPr lang="en-GB" sz="900" b="1"/>
                        <a:t>[parameter 4, e.g. customer ratings]</a:t>
                      </a:r>
                    </a:p>
                  </a:txBody>
                  <a:tcPr marL="0"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a:p>
                  </a:txBody>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200"/>
                        </a:spcBef>
                        <a:spcAft>
                          <a:spcPts val="0"/>
                        </a:spcAft>
                        <a:buClrTx/>
                        <a:buSzPct val="75000"/>
                        <a:buFont typeface="Arial" panose="020B0604020202020204" pitchFamily="34" charset="0"/>
                        <a:buNone/>
                        <a:tabLst/>
                        <a:defRPr/>
                      </a:pPr>
                      <a:r>
                        <a:rPr kumimoji="0" lang="en-GB" sz="900" b="0" i="0" u="none" strike="noStrike" kern="1200" cap="none" spc="0" normalizeH="0" baseline="0" noProof="0">
                          <a:ln>
                            <a:noFill/>
                          </a:ln>
                          <a:solidFill>
                            <a:srgbClr val="000000"/>
                          </a:solidFill>
                          <a:effectLst/>
                          <a:uLnTx/>
                          <a:uFillTx/>
                          <a:latin typeface="Arial" panose="020B0604020202020204"/>
                          <a:ea typeface="+mn-ea"/>
                          <a:cs typeface="+mn-cs"/>
                        </a:rPr>
                        <a:t>xx</a:t>
                      </a:r>
                    </a:p>
                  </a:txBody>
                  <a:tcPr marL="27432" marR="27432" marT="18288" marB="1828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0543270"/>
                  </a:ext>
                </a:extLst>
              </a:tr>
            </a:tbl>
          </a:graphicData>
        </a:graphic>
      </p:graphicFrame>
      <p:sp>
        <p:nvSpPr>
          <p:cNvPr id="57" name="Rectangle 56">
            <a:extLst>
              <a:ext uri="{FF2B5EF4-FFF2-40B4-BE49-F238E27FC236}">
                <a16:creationId xmlns:a16="http://schemas.microsoft.com/office/drawing/2014/main" id="{6807E9EE-52B7-1F4C-B334-5805ACADF108}"/>
              </a:ext>
            </a:extLst>
          </p:cNvPr>
          <p:cNvSpPr>
            <a:spLocks/>
          </p:cNvSpPr>
          <p:nvPr/>
        </p:nvSpPr>
        <p:spPr>
          <a:xfrm>
            <a:off x="1661532" y="1727804"/>
            <a:ext cx="4875908" cy="4634284"/>
          </a:xfrm>
          <a:prstGeom prst="rect">
            <a:avLst/>
          </a:prstGeom>
          <a:noFill/>
          <a:ln w="254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8A6F6"/>
              </a:solidFill>
              <a:effectLst/>
              <a:uLnTx/>
              <a:uFillTx/>
              <a:latin typeface="Arial" panose="020B0604020202020204"/>
              <a:ea typeface="+mn-ea"/>
              <a:cs typeface="+mn-cs"/>
            </a:endParaRPr>
          </a:p>
        </p:txBody>
      </p:sp>
      <p:sp>
        <p:nvSpPr>
          <p:cNvPr id="58" name="Rectangle 57">
            <a:extLst>
              <a:ext uri="{FF2B5EF4-FFF2-40B4-BE49-F238E27FC236}">
                <a16:creationId xmlns:a16="http://schemas.microsoft.com/office/drawing/2014/main" id="{E1F0D396-0664-D44B-A3FB-CB9186EA9844}"/>
              </a:ext>
            </a:extLst>
          </p:cNvPr>
          <p:cNvSpPr>
            <a:spLocks/>
          </p:cNvSpPr>
          <p:nvPr/>
        </p:nvSpPr>
        <p:spPr>
          <a:xfrm>
            <a:off x="6614352" y="1727804"/>
            <a:ext cx="2444734" cy="4634284"/>
          </a:xfrm>
          <a:prstGeom prst="rect">
            <a:avLst/>
          </a:prstGeom>
          <a:noFill/>
          <a:ln w="254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Rectangle 58">
            <a:extLst>
              <a:ext uri="{FF2B5EF4-FFF2-40B4-BE49-F238E27FC236}">
                <a16:creationId xmlns:a16="http://schemas.microsoft.com/office/drawing/2014/main" id="{24F9142B-8B1F-C544-BD7E-25F249E28084}"/>
              </a:ext>
            </a:extLst>
          </p:cNvPr>
          <p:cNvSpPr>
            <a:spLocks/>
          </p:cNvSpPr>
          <p:nvPr/>
        </p:nvSpPr>
        <p:spPr>
          <a:xfrm>
            <a:off x="9135998" y="1727804"/>
            <a:ext cx="2582049" cy="4634284"/>
          </a:xfrm>
          <a:prstGeom prst="rect">
            <a:avLst/>
          </a:prstGeom>
          <a:noFill/>
          <a:ln w="254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TextBox 59">
            <a:extLst>
              <a:ext uri="{FF2B5EF4-FFF2-40B4-BE49-F238E27FC236}">
                <a16:creationId xmlns:a16="http://schemas.microsoft.com/office/drawing/2014/main" id="{7079CCB4-DFAE-7348-B2F8-C175B1E7E657}"/>
              </a:ext>
            </a:extLst>
          </p:cNvPr>
          <p:cNvSpPr txBox="1">
            <a:spLocks/>
          </p:cNvSpPr>
          <p:nvPr/>
        </p:nvSpPr>
        <p:spPr>
          <a:xfrm>
            <a:off x="2159996" y="1432077"/>
            <a:ext cx="387898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a:ln>
                  <a:noFill/>
                </a:ln>
                <a:solidFill>
                  <a:srgbClr val="08A6F6"/>
                </a:solidFill>
                <a:effectLst/>
                <a:uLnTx/>
                <a:uFillTx/>
                <a:latin typeface="Arial" panose="020B0604020202020204"/>
                <a:ea typeface="+mn-ea"/>
                <a:cs typeface="+mn-cs"/>
              </a:rPr>
              <a:t>[Group 1]</a:t>
            </a:r>
          </a:p>
        </p:txBody>
      </p:sp>
      <p:sp>
        <p:nvSpPr>
          <p:cNvPr id="61" name="TextBox 60">
            <a:extLst>
              <a:ext uri="{FF2B5EF4-FFF2-40B4-BE49-F238E27FC236}">
                <a16:creationId xmlns:a16="http://schemas.microsoft.com/office/drawing/2014/main" id="{227DB9F1-4E28-E74D-AC2D-5A7183125AA5}"/>
              </a:ext>
            </a:extLst>
          </p:cNvPr>
          <p:cNvSpPr txBox="1">
            <a:spLocks/>
          </p:cNvSpPr>
          <p:nvPr/>
        </p:nvSpPr>
        <p:spPr>
          <a:xfrm>
            <a:off x="6828506" y="1432077"/>
            <a:ext cx="201642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a:ln>
                  <a:noFill/>
                </a:ln>
                <a:solidFill>
                  <a:srgbClr val="08A6F6"/>
                </a:solidFill>
                <a:effectLst/>
                <a:uLnTx/>
                <a:uFillTx/>
                <a:latin typeface="Arial" panose="020B0604020202020204"/>
                <a:ea typeface="+mn-ea"/>
                <a:cs typeface="+mn-cs"/>
              </a:rPr>
              <a:t>[Group 2]</a:t>
            </a:r>
          </a:p>
        </p:txBody>
      </p:sp>
      <p:sp>
        <p:nvSpPr>
          <p:cNvPr id="62" name="TextBox 61">
            <a:extLst>
              <a:ext uri="{FF2B5EF4-FFF2-40B4-BE49-F238E27FC236}">
                <a16:creationId xmlns:a16="http://schemas.microsoft.com/office/drawing/2014/main" id="{2C09D03A-DE35-914C-82B1-9804B7858686}"/>
              </a:ext>
            </a:extLst>
          </p:cNvPr>
          <p:cNvSpPr txBox="1">
            <a:spLocks/>
          </p:cNvSpPr>
          <p:nvPr/>
        </p:nvSpPr>
        <p:spPr>
          <a:xfrm>
            <a:off x="9490816" y="1432077"/>
            <a:ext cx="187241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a:ln>
                  <a:noFill/>
                </a:ln>
                <a:solidFill>
                  <a:srgbClr val="08A6F6"/>
                </a:solidFill>
                <a:effectLst/>
                <a:uLnTx/>
                <a:uFillTx/>
                <a:latin typeface="Arial" panose="020B0604020202020204"/>
                <a:ea typeface="+mn-ea"/>
                <a:cs typeface="+mn-cs"/>
              </a:rPr>
              <a:t>[Group 3]</a:t>
            </a:r>
          </a:p>
        </p:txBody>
      </p:sp>
      <p:sp>
        <p:nvSpPr>
          <p:cNvPr id="74" name="Rectangle 73">
            <a:extLst>
              <a:ext uri="{FF2B5EF4-FFF2-40B4-BE49-F238E27FC236}">
                <a16:creationId xmlns:a16="http://schemas.microsoft.com/office/drawing/2014/main" id="{D270E677-A850-284C-B832-868EA471487A}"/>
              </a:ext>
            </a:extLst>
          </p:cNvPr>
          <p:cNvSpPr/>
          <p:nvPr/>
        </p:nvSpPr>
        <p:spPr>
          <a:xfrm>
            <a:off x="1845162" y="1771066"/>
            <a:ext cx="669441" cy="276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75" name="Rectangle 74">
            <a:extLst>
              <a:ext uri="{FF2B5EF4-FFF2-40B4-BE49-F238E27FC236}">
                <a16:creationId xmlns:a16="http://schemas.microsoft.com/office/drawing/2014/main" id="{F5247515-66F3-CF43-BE86-BD404F0048F2}"/>
              </a:ext>
            </a:extLst>
          </p:cNvPr>
          <p:cNvSpPr/>
          <p:nvPr/>
        </p:nvSpPr>
        <p:spPr>
          <a:xfrm>
            <a:off x="3105985" y="1771066"/>
            <a:ext cx="669441" cy="276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76" name="Rectangle 75">
            <a:extLst>
              <a:ext uri="{FF2B5EF4-FFF2-40B4-BE49-F238E27FC236}">
                <a16:creationId xmlns:a16="http://schemas.microsoft.com/office/drawing/2014/main" id="{7F77F166-BFFA-6A45-AB95-6B0086B354C4}"/>
              </a:ext>
            </a:extLst>
          </p:cNvPr>
          <p:cNvSpPr/>
          <p:nvPr/>
        </p:nvSpPr>
        <p:spPr>
          <a:xfrm>
            <a:off x="4366808" y="1771066"/>
            <a:ext cx="669441" cy="276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77" name="Rectangle 76">
            <a:extLst>
              <a:ext uri="{FF2B5EF4-FFF2-40B4-BE49-F238E27FC236}">
                <a16:creationId xmlns:a16="http://schemas.microsoft.com/office/drawing/2014/main" id="{59545A5E-360F-E646-9370-74BB9A9076E4}"/>
              </a:ext>
            </a:extLst>
          </p:cNvPr>
          <p:cNvSpPr/>
          <p:nvPr/>
        </p:nvSpPr>
        <p:spPr>
          <a:xfrm>
            <a:off x="5627631" y="1771066"/>
            <a:ext cx="669441" cy="276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78" name="Rectangle 77">
            <a:extLst>
              <a:ext uri="{FF2B5EF4-FFF2-40B4-BE49-F238E27FC236}">
                <a16:creationId xmlns:a16="http://schemas.microsoft.com/office/drawing/2014/main" id="{6BDE36D7-202E-BC4C-829E-5EB42BDCE683}"/>
              </a:ext>
            </a:extLst>
          </p:cNvPr>
          <p:cNvSpPr/>
          <p:nvPr/>
        </p:nvSpPr>
        <p:spPr>
          <a:xfrm>
            <a:off x="6888454" y="1771066"/>
            <a:ext cx="669441" cy="276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79" name="Rectangle 78">
            <a:extLst>
              <a:ext uri="{FF2B5EF4-FFF2-40B4-BE49-F238E27FC236}">
                <a16:creationId xmlns:a16="http://schemas.microsoft.com/office/drawing/2014/main" id="{0363349C-2597-4544-B7A9-386348A4034E}"/>
              </a:ext>
            </a:extLst>
          </p:cNvPr>
          <p:cNvSpPr/>
          <p:nvPr/>
        </p:nvSpPr>
        <p:spPr>
          <a:xfrm>
            <a:off x="8149277" y="1771066"/>
            <a:ext cx="669441" cy="276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80" name="Rectangle 79">
            <a:extLst>
              <a:ext uri="{FF2B5EF4-FFF2-40B4-BE49-F238E27FC236}">
                <a16:creationId xmlns:a16="http://schemas.microsoft.com/office/drawing/2014/main" id="{0033E0E1-26B4-2C4B-ACC2-DF1F670D379A}"/>
              </a:ext>
            </a:extLst>
          </p:cNvPr>
          <p:cNvSpPr/>
          <p:nvPr/>
        </p:nvSpPr>
        <p:spPr>
          <a:xfrm>
            <a:off x="9410100" y="1771066"/>
            <a:ext cx="669441" cy="276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81" name="Rectangle 80">
            <a:extLst>
              <a:ext uri="{FF2B5EF4-FFF2-40B4-BE49-F238E27FC236}">
                <a16:creationId xmlns:a16="http://schemas.microsoft.com/office/drawing/2014/main" id="{4B2E26CD-A83C-A045-9D54-1E5C9E3DA6DA}"/>
              </a:ext>
            </a:extLst>
          </p:cNvPr>
          <p:cNvSpPr/>
          <p:nvPr/>
        </p:nvSpPr>
        <p:spPr>
          <a:xfrm>
            <a:off x="10670924" y="1771066"/>
            <a:ext cx="669441" cy="276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panose="020B0604020202020204"/>
                <a:ea typeface="+mn-ea"/>
                <a:cs typeface="+mn-cs"/>
              </a:rPr>
              <a:t>[logo]</a:t>
            </a:r>
          </a:p>
        </p:txBody>
      </p:sp>
      <p:sp>
        <p:nvSpPr>
          <p:cNvPr id="3" name="Google Shape;23;p40">
            <a:extLst>
              <a:ext uri="{FF2B5EF4-FFF2-40B4-BE49-F238E27FC236}">
                <a16:creationId xmlns:a16="http://schemas.microsoft.com/office/drawing/2014/main" id="{C00A13F3-84D2-F365-7687-F264F546CD39}"/>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29</a:t>
            </a:fld>
            <a:endParaRPr/>
          </a:p>
        </p:txBody>
      </p:sp>
    </p:spTree>
    <p:extLst>
      <p:ext uri="{BB962C8B-B14F-4D97-AF65-F5344CB8AC3E}">
        <p14:creationId xmlns:p14="http://schemas.microsoft.com/office/powerpoint/2010/main" val="3869081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US"/>
              <a:t>The template is centered around the best-practice business strategy ‘house’ as used by McKinsey, BCG, and Bain</a:t>
            </a:r>
          </a:p>
        </p:txBody>
      </p:sp>
      <p:cxnSp>
        <p:nvCxnSpPr>
          <p:cNvPr id="293" name="Google Shape;293;p6"/>
          <p:cNvCxnSpPr/>
          <p:nvPr/>
        </p:nvCxnSpPr>
        <p:spPr>
          <a:xfrm>
            <a:off x="467806" y="5569876"/>
            <a:ext cx="11173331" cy="0"/>
          </a:xfrm>
          <a:prstGeom prst="straightConnector1">
            <a:avLst/>
          </a:prstGeom>
          <a:noFill/>
          <a:ln w="9525" cap="flat" cmpd="sng">
            <a:solidFill>
              <a:schemeClr val="accent1"/>
            </a:solidFill>
            <a:prstDash val="dash"/>
            <a:miter lim="800000"/>
            <a:headEnd type="none" w="sm" len="sm"/>
            <a:tailEnd type="none" w="sm" len="sm"/>
          </a:ln>
        </p:spPr>
      </p:cxnSp>
      <p:cxnSp>
        <p:nvCxnSpPr>
          <p:cNvPr id="294" name="Google Shape;294;p6"/>
          <p:cNvCxnSpPr/>
          <p:nvPr/>
        </p:nvCxnSpPr>
        <p:spPr>
          <a:xfrm>
            <a:off x="467806" y="4595066"/>
            <a:ext cx="11173331" cy="0"/>
          </a:xfrm>
          <a:prstGeom prst="straightConnector1">
            <a:avLst/>
          </a:prstGeom>
          <a:noFill/>
          <a:ln w="9525" cap="flat" cmpd="sng">
            <a:solidFill>
              <a:schemeClr val="accent1"/>
            </a:solidFill>
            <a:prstDash val="dash"/>
            <a:miter lim="800000"/>
            <a:headEnd type="none" w="sm" len="sm"/>
            <a:tailEnd type="none" w="sm" len="sm"/>
          </a:ln>
        </p:spPr>
      </p:cxnSp>
      <p:cxnSp>
        <p:nvCxnSpPr>
          <p:cNvPr id="295" name="Google Shape;295;p6"/>
          <p:cNvCxnSpPr/>
          <p:nvPr/>
        </p:nvCxnSpPr>
        <p:spPr>
          <a:xfrm>
            <a:off x="467806" y="3207890"/>
            <a:ext cx="11173331" cy="0"/>
          </a:xfrm>
          <a:prstGeom prst="straightConnector1">
            <a:avLst/>
          </a:prstGeom>
          <a:noFill/>
          <a:ln w="9525" cap="flat" cmpd="sng">
            <a:solidFill>
              <a:schemeClr val="accent1"/>
            </a:solidFill>
            <a:prstDash val="dash"/>
            <a:miter lim="800000"/>
            <a:headEnd type="none" w="sm" len="sm"/>
            <a:tailEnd type="none" w="sm" len="sm"/>
          </a:ln>
        </p:spPr>
      </p:cxnSp>
      <p:cxnSp>
        <p:nvCxnSpPr>
          <p:cNvPr id="296" name="Google Shape;296;p6"/>
          <p:cNvCxnSpPr/>
          <p:nvPr/>
        </p:nvCxnSpPr>
        <p:spPr>
          <a:xfrm>
            <a:off x="467806" y="2342799"/>
            <a:ext cx="11173331" cy="0"/>
          </a:xfrm>
          <a:prstGeom prst="straightConnector1">
            <a:avLst/>
          </a:prstGeom>
          <a:noFill/>
          <a:ln w="9525" cap="flat" cmpd="sng">
            <a:solidFill>
              <a:schemeClr val="accent1"/>
            </a:solidFill>
            <a:prstDash val="dash"/>
            <a:miter lim="800000"/>
            <a:headEnd type="none" w="sm" len="sm"/>
            <a:tailEnd type="none" w="sm" len="sm"/>
          </a:ln>
        </p:spPr>
      </p:cxnSp>
      <p:sp>
        <p:nvSpPr>
          <p:cNvPr id="297" name="Google Shape;297;p6"/>
          <p:cNvSpPr txBox="1"/>
          <p:nvPr/>
        </p:nvSpPr>
        <p:spPr>
          <a:xfrm>
            <a:off x="467806" y="1823915"/>
            <a:ext cx="172122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tx2">
                    <a:lumMod val="10000"/>
                  </a:schemeClr>
                </a:solidFill>
                <a:latin typeface="Arial"/>
                <a:ea typeface="Arial"/>
                <a:cs typeface="Arial"/>
                <a:sym typeface="Arial"/>
              </a:rPr>
              <a:t>Aspiration</a:t>
            </a:r>
            <a:endParaRPr lang="en-US">
              <a:solidFill>
                <a:schemeClr val="tx2">
                  <a:lumMod val="10000"/>
                </a:schemeClr>
              </a:solidFill>
            </a:endParaRPr>
          </a:p>
        </p:txBody>
      </p:sp>
      <p:sp>
        <p:nvSpPr>
          <p:cNvPr id="298" name="Google Shape;298;p6"/>
          <p:cNvSpPr txBox="1"/>
          <p:nvPr/>
        </p:nvSpPr>
        <p:spPr>
          <a:xfrm>
            <a:off x="467805" y="2483290"/>
            <a:ext cx="1864995"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tx2">
                    <a:lumMod val="10000"/>
                  </a:schemeClr>
                </a:solidFill>
                <a:latin typeface="Arial"/>
                <a:ea typeface="Arial"/>
                <a:cs typeface="Arial"/>
                <a:sym typeface="Arial"/>
              </a:rPr>
              <a:t>Strategic objectives</a:t>
            </a:r>
            <a:endParaRPr lang="en-US">
              <a:solidFill>
                <a:schemeClr val="tx2">
                  <a:lumMod val="10000"/>
                </a:schemeClr>
              </a:solidFill>
            </a:endParaRPr>
          </a:p>
        </p:txBody>
      </p:sp>
      <p:sp>
        <p:nvSpPr>
          <p:cNvPr id="299" name="Google Shape;299;p6"/>
          <p:cNvSpPr txBox="1"/>
          <p:nvPr/>
        </p:nvSpPr>
        <p:spPr>
          <a:xfrm>
            <a:off x="467806" y="3609091"/>
            <a:ext cx="172122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tx2">
                    <a:lumMod val="10000"/>
                  </a:schemeClr>
                </a:solidFill>
                <a:latin typeface="Arial"/>
                <a:ea typeface="Arial"/>
                <a:cs typeface="Arial"/>
                <a:sym typeface="Arial"/>
              </a:rPr>
              <a:t>Strategic initiatives</a:t>
            </a:r>
            <a:endParaRPr lang="en-US">
              <a:solidFill>
                <a:schemeClr val="tx2">
                  <a:lumMod val="10000"/>
                </a:schemeClr>
              </a:solidFill>
            </a:endParaRPr>
          </a:p>
        </p:txBody>
      </p:sp>
      <p:sp>
        <p:nvSpPr>
          <p:cNvPr id="300" name="Google Shape;300;p6"/>
          <p:cNvSpPr txBox="1"/>
          <p:nvPr/>
        </p:nvSpPr>
        <p:spPr>
          <a:xfrm>
            <a:off x="467806" y="4913193"/>
            <a:ext cx="172122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tx2">
                    <a:lumMod val="10000"/>
                  </a:schemeClr>
                </a:solidFill>
                <a:latin typeface="Arial"/>
                <a:ea typeface="Arial"/>
                <a:cs typeface="Arial"/>
                <a:sym typeface="Arial"/>
              </a:rPr>
              <a:t>Enablers</a:t>
            </a:r>
            <a:endParaRPr lang="en-US">
              <a:solidFill>
                <a:schemeClr val="tx2">
                  <a:lumMod val="10000"/>
                </a:schemeClr>
              </a:solidFill>
            </a:endParaRPr>
          </a:p>
        </p:txBody>
      </p:sp>
      <p:sp>
        <p:nvSpPr>
          <p:cNvPr id="301" name="Google Shape;301;p6"/>
          <p:cNvSpPr txBox="1"/>
          <p:nvPr/>
        </p:nvSpPr>
        <p:spPr>
          <a:xfrm>
            <a:off x="467806" y="5833474"/>
            <a:ext cx="172122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tx2">
                    <a:lumMod val="10000"/>
                  </a:schemeClr>
                </a:solidFill>
                <a:latin typeface="Arial"/>
                <a:ea typeface="Arial"/>
                <a:cs typeface="Arial"/>
                <a:sym typeface="Arial"/>
              </a:rPr>
              <a:t>Foundation</a:t>
            </a:r>
            <a:endParaRPr lang="en-US">
              <a:solidFill>
                <a:schemeClr val="tx2">
                  <a:lumMod val="10000"/>
                </a:schemeClr>
              </a:solidFill>
            </a:endParaRPr>
          </a:p>
        </p:txBody>
      </p:sp>
      <p:sp>
        <p:nvSpPr>
          <p:cNvPr id="303" name="Google Shape;303;p6"/>
          <p:cNvSpPr txBox="1"/>
          <p:nvPr/>
        </p:nvSpPr>
        <p:spPr>
          <a:xfrm>
            <a:off x="1843077" y="1731582"/>
            <a:ext cx="5371097" cy="5232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400">
                <a:solidFill>
                  <a:schemeClr val="tx2">
                    <a:lumMod val="10000"/>
                  </a:schemeClr>
                </a:solidFill>
                <a:latin typeface="Arial"/>
                <a:ea typeface="Arial"/>
                <a:cs typeface="Arial"/>
                <a:sym typeface="Arial"/>
              </a:rPr>
              <a:t>Purpose: what is our reason-for-being?</a:t>
            </a:r>
            <a:endParaRPr lang="en-US">
              <a:solidFill>
                <a:schemeClr val="tx2">
                  <a:lumMod val="10000"/>
                </a:schemeClr>
              </a:solidFill>
            </a:endParaRPr>
          </a:p>
          <a:p>
            <a:pPr marL="285750" marR="0" lvl="0" indent="-285750" algn="l" rtl="0">
              <a:spcBef>
                <a:spcPts val="0"/>
              </a:spcBef>
              <a:spcAft>
                <a:spcPts val="0"/>
              </a:spcAft>
              <a:buClr>
                <a:schemeClr val="dk1"/>
              </a:buClr>
              <a:buSzPts val="1400"/>
              <a:buFont typeface="Arial"/>
              <a:buChar char="•"/>
            </a:pPr>
            <a:r>
              <a:rPr lang="en-US" sz="1400">
                <a:solidFill>
                  <a:schemeClr val="tx2">
                    <a:lumMod val="10000"/>
                  </a:schemeClr>
                </a:solidFill>
                <a:latin typeface="Arial"/>
                <a:ea typeface="Arial"/>
                <a:cs typeface="Arial"/>
                <a:sym typeface="Arial"/>
              </a:rPr>
              <a:t>Vision: where do want to be in 2-3-5-10 years?</a:t>
            </a:r>
            <a:endParaRPr lang="en-US">
              <a:solidFill>
                <a:schemeClr val="tx2">
                  <a:lumMod val="10000"/>
                </a:schemeClr>
              </a:solidFill>
            </a:endParaRPr>
          </a:p>
        </p:txBody>
      </p:sp>
      <p:sp>
        <p:nvSpPr>
          <p:cNvPr id="304" name="Google Shape;304;p6"/>
          <p:cNvSpPr txBox="1"/>
          <p:nvPr/>
        </p:nvSpPr>
        <p:spPr>
          <a:xfrm>
            <a:off x="1843077" y="2406345"/>
            <a:ext cx="5371097" cy="73866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400">
                <a:solidFill>
                  <a:schemeClr val="tx2">
                    <a:lumMod val="10000"/>
                  </a:schemeClr>
                </a:solidFill>
                <a:latin typeface="Arial"/>
                <a:ea typeface="Arial"/>
                <a:cs typeface="Arial"/>
                <a:sym typeface="Arial"/>
              </a:rPr>
              <a:t>Where do we want to play? What are our must-win battles?</a:t>
            </a:r>
            <a:endParaRPr lang="en-US">
              <a:solidFill>
                <a:schemeClr val="tx2">
                  <a:lumMod val="10000"/>
                </a:schemeClr>
              </a:solidFill>
            </a:endParaRPr>
          </a:p>
          <a:p>
            <a:pPr marL="285750" marR="0" lvl="0" indent="-285750" algn="l" rtl="0">
              <a:spcBef>
                <a:spcPts val="0"/>
              </a:spcBef>
              <a:spcAft>
                <a:spcPts val="0"/>
              </a:spcAft>
              <a:buClr>
                <a:schemeClr val="dk1"/>
              </a:buClr>
              <a:buSzPts val="1400"/>
              <a:buFont typeface="Arial"/>
              <a:buChar char="•"/>
            </a:pPr>
            <a:r>
              <a:rPr lang="en-US" sz="1400">
                <a:solidFill>
                  <a:schemeClr val="tx2">
                    <a:lumMod val="10000"/>
                  </a:schemeClr>
                </a:solidFill>
                <a:latin typeface="Arial"/>
                <a:ea typeface="Arial"/>
                <a:cs typeface="Arial"/>
                <a:sym typeface="Arial"/>
              </a:rPr>
              <a:t>Set of choices on what to do and </a:t>
            </a:r>
            <a:r>
              <a:rPr lang="en-US" sz="1400" u="sng">
                <a:solidFill>
                  <a:schemeClr val="tx2">
                    <a:lumMod val="10000"/>
                  </a:schemeClr>
                </a:solidFill>
                <a:latin typeface="Arial"/>
                <a:ea typeface="Arial"/>
                <a:cs typeface="Arial"/>
                <a:sym typeface="Arial"/>
              </a:rPr>
              <a:t>not</a:t>
            </a:r>
            <a:r>
              <a:rPr lang="en-US" sz="1400">
                <a:solidFill>
                  <a:schemeClr val="tx2">
                    <a:lumMod val="10000"/>
                  </a:schemeClr>
                </a:solidFill>
                <a:latin typeface="Arial"/>
                <a:ea typeface="Arial"/>
                <a:cs typeface="Arial"/>
                <a:sym typeface="Arial"/>
              </a:rPr>
              <a:t> do that guide day-to-day decision making</a:t>
            </a:r>
            <a:endParaRPr lang="en-US">
              <a:solidFill>
                <a:schemeClr val="tx2">
                  <a:lumMod val="10000"/>
                </a:schemeClr>
              </a:solidFill>
            </a:endParaRPr>
          </a:p>
        </p:txBody>
      </p:sp>
      <p:sp>
        <p:nvSpPr>
          <p:cNvPr id="305" name="Google Shape;305;p6"/>
          <p:cNvSpPr txBox="1"/>
          <p:nvPr/>
        </p:nvSpPr>
        <p:spPr>
          <a:xfrm>
            <a:off x="1843077" y="3437304"/>
            <a:ext cx="5371097" cy="95410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400">
                <a:solidFill>
                  <a:schemeClr val="tx2">
                    <a:lumMod val="10000"/>
                  </a:schemeClr>
                </a:solidFill>
                <a:latin typeface="Arial"/>
                <a:ea typeface="Arial"/>
                <a:cs typeface="Arial"/>
                <a:sym typeface="Arial"/>
              </a:rPr>
              <a:t>How can we win these battles?</a:t>
            </a:r>
            <a:endParaRPr lang="en-US">
              <a:solidFill>
                <a:schemeClr val="tx2">
                  <a:lumMod val="10000"/>
                </a:schemeClr>
              </a:solidFill>
            </a:endParaRPr>
          </a:p>
          <a:p>
            <a:pPr marL="285750" marR="0" lvl="0" indent="-285750" algn="l" rtl="0">
              <a:spcBef>
                <a:spcPts val="0"/>
              </a:spcBef>
              <a:spcAft>
                <a:spcPts val="0"/>
              </a:spcAft>
              <a:buClr>
                <a:schemeClr val="dk1"/>
              </a:buClr>
              <a:buSzPts val="1400"/>
              <a:buFont typeface="Arial"/>
              <a:buChar char="•"/>
            </a:pPr>
            <a:r>
              <a:rPr lang="en-US" sz="1400">
                <a:solidFill>
                  <a:schemeClr val="tx2">
                    <a:lumMod val="10000"/>
                  </a:schemeClr>
                </a:solidFill>
                <a:latin typeface="Arial"/>
                <a:ea typeface="Arial"/>
                <a:cs typeface="Arial"/>
                <a:sym typeface="Arial"/>
              </a:rPr>
              <a:t>Specific initiatives and actions that are designed to achieve vision and goals within strategic choices</a:t>
            </a:r>
            <a:endParaRPr lang="en-US">
              <a:solidFill>
                <a:schemeClr val="tx2">
                  <a:lumMod val="10000"/>
                </a:schemeClr>
              </a:solidFill>
            </a:endParaRPr>
          </a:p>
          <a:p>
            <a:pPr marL="285750" marR="0" lvl="0" indent="-285750" algn="l" rtl="0">
              <a:spcBef>
                <a:spcPts val="0"/>
              </a:spcBef>
              <a:spcAft>
                <a:spcPts val="0"/>
              </a:spcAft>
              <a:buClr>
                <a:schemeClr val="dk1"/>
              </a:buClr>
              <a:buSzPts val="1400"/>
              <a:buFont typeface="Arial"/>
              <a:buChar char="•"/>
            </a:pPr>
            <a:r>
              <a:rPr lang="en-US" sz="1400">
                <a:solidFill>
                  <a:schemeClr val="tx2">
                    <a:lumMod val="10000"/>
                  </a:schemeClr>
                </a:solidFill>
                <a:latin typeface="Arial"/>
                <a:ea typeface="Arial"/>
                <a:cs typeface="Arial"/>
                <a:sym typeface="Arial"/>
              </a:rPr>
              <a:t>Linked to tangible, specific, measurable goals and KPIs</a:t>
            </a:r>
            <a:endParaRPr lang="en-US">
              <a:solidFill>
                <a:schemeClr val="tx2">
                  <a:lumMod val="10000"/>
                </a:schemeClr>
              </a:solidFill>
            </a:endParaRPr>
          </a:p>
        </p:txBody>
      </p:sp>
      <p:sp>
        <p:nvSpPr>
          <p:cNvPr id="306" name="Google Shape;306;p6"/>
          <p:cNvSpPr txBox="1"/>
          <p:nvPr/>
        </p:nvSpPr>
        <p:spPr>
          <a:xfrm>
            <a:off x="1843077" y="4605417"/>
            <a:ext cx="5371097" cy="95410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400">
                <a:solidFill>
                  <a:schemeClr val="tx2">
                    <a:lumMod val="10000"/>
                  </a:schemeClr>
                </a:solidFill>
                <a:latin typeface="Arial"/>
                <a:ea typeface="Arial"/>
                <a:cs typeface="Arial"/>
                <a:sym typeface="Arial"/>
              </a:rPr>
              <a:t>What do we need to have in place to move forward on our strategic initiatives?</a:t>
            </a:r>
            <a:endParaRPr lang="en-US">
              <a:solidFill>
                <a:schemeClr val="tx2">
                  <a:lumMod val="10000"/>
                </a:schemeClr>
              </a:solidFill>
            </a:endParaRPr>
          </a:p>
          <a:p>
            <a:pPr marL="285750" marR="0" lvl="0" indent="-285750" algn="l" rtl="0">
              <a:spcBef>
                <a:spcPts val="0"/>
              </a:spcBef>
              <a:spcAft>
                <a:spcPts val="0"/>
              </a:spcAft>
              <a:buClr>
                <a:schemeClr val="dk1"/>
              </a:buClr>
              <a:buSzPts val="1400"/>
              <a:buFont typeface="Arial"/>
              <a:buChar char="•"/>
            </a:pPr>
            <a:r>
              <a:rPr lang="en-US" sz="1400">
                <a:solidFill>
                  <a:schemeClr val="tx2">
                    <a:lumMod val="10000"/>
                  </a:schemeClr>
                </a:solidFill>
                <a:latin typeface="Arial"/>
                <a:ea typeface="Arial"/>
                <a:cs typeface="Arial"/>
                <a:sym typeface="Arial"/>
              </a:rPr>
              <a:t>Supportive actions or capabilities that are prerequisites for accomplishing initiatives</a:t>
            </a:r>
            <a:endParaRPr lang="en-US">
              <a:solidFill>
                <a:schemeClr val="tx2">
                  <a:lumMod val="10000"/>
                </a:schemeClr>
              </a:solidFill>
            </a:endParaRPr>
          </a:p>
        </p:txBody>
      </p:sp>
      <p:sp>
        <p:nvSpPr>
          <p:cNvPr id="307" name="Google Shape;307;p6"/>
          <p:cNvSpPr txBox="1"/>
          <p:nvPr/>
        </p:nvSpPr>
        <p:spPr>
          <a:xfrm>
            <a:off x="1843077" y="5741161"/>
            <a:ext cx="5371097" cy="523180"/>
          </a:xfrm>
          <a:prstGeom prst="rect">
            <a:avLst/>
          </a:prstGeom>
          <a:noFill/>
          <a:ln>
            <a:noFill/>
          </a:ln>
        </p:spPr>
        <p:txBody>
          <a:bodyPr spcFirstLastPara="1" wrap="square" lIns="91425" tIns="45700" rIns="91425" bIns="45700" anchor="ctr" anchorCtr="0">
            <a:spAutoFit/>
          </a:bodyPr>
          <a:lstStyle/>
          <a:p>
            <a:pPr marL="285750" marR="0" lvl="0" indent="-285750" algn="l" rtl="0">
              <a:spcBef>
                <a:spcPts val="0"/>
              </a:spcBef>
              <a:spcAft>
                <a:spcPts val="0"/>
              </a:spcAft>
              <a:buClr>
                <a:schemeClr val="dk1"/>
              </a:buClr>
              <a:buSzPts val="1400"/>
              <a:buFont typeface="Arial"/>
              <a:buChar char="•"/>
            </a:pPr>
            <a:r>
              <a:rPr lang="en-US" sz="1400">
                <a:solidFill>
                  <a:schemeClr val="tx2">
                    <a:lumMod val="10000"/>
                  </a:schemeClr>
                </a:solidFill>
                <a:latin typeface="Arial"/>
                <a:ea typeface="Arial"/>
                <a:cs typeface="Arial"/>
                <a:sym typeface="Arial"/>
              </a:rPr>
              <a:t>What is the foundation allowing us to achieve everything else?</a:t>
            </a:r>
            <a:endParaRPr lang="en-US">
              <a:solidFill>
                <a:schemeClr val="tx2">
                  <a:lumMod val="10000"/>
                </a:schemeClr>
              </a:solidFill>
            </a:endParaRPr>
          </a:p>
          <a:p>
            <a:pPr marL="285750" marR="0" lvl="0" indent="-285750" algn="l" rtl="0">
              <a:spcBef>
                <a:spcPts val="0"/>
              </a:spcBef>
              <a:spcAft>
                <a:spcPts val="0"/>
              </a:spcAft>
              <a:buClr>
                <a:schemeClr val="dk1"/>
              </a:buClr>
              <a:buSzPts val="1400"/>
              <a:buFont typeface="Arial"/>
              <a:buChar char="•"/>
            </a:pPr>
            <a:r>
              <a:rPr lang="en-US" sz="1400">
                <a:solidFill>
                  <a:schemeClr val="tx2">
                    <a:lumMod val="10000"/>
                  </a:schemeClr>
                </a:solidFill>
                <a:latin typeface="Arial"/>
                <a:ea typeface="Arial"/>
                <a:cs typeface="Arial"/>
                <a:sym typeface="Arial"/>
              </a:rPr>
              <a:t>How do we nurture and grow this foundation?</a:t>
            </a:r>
            <a:endParaRPr lang="en-US">
              <a:solidFill>
                <a:schemeClr val="tx2">
                  <a:lumMod val="10000"/>
                </a:schemeClr>
              </a:solidFill>
            </a:endParaRPr>
          </a:p>
        </p:txBody>
      </p:sp>
      <p:grpSp>
        <p:nvGrpSpPr>
          <p:cNvPr id="308" name="Google Shape;308;p6"/>
          <p:cNvGrpSpPr/>
          <p:nvPr/>
        </p:nvGrpSpPr>
        <p:grpSpPr>
          <a:xfrm>
            <a:off x="7149060" y="1551091"/>
            <a:ext cx="4492076" cy="4820990"/>
            <a:chOff x="7149060" y="1551091"/>
            <a:chExt cx="4492076" cy="4820990"/>
          </a:xfrm>
        </p:grpSpPr>
        <p:sp>
          <p:nvSpPr>
            <p:cNvPr id="309" name="Google Shape;309;p6"/>
            <p:cNvSpPr/>
            <p:nvPr/>
          </p:nvSpPr>
          <p:spPr>
            <a:xfrm>
              <a:off x="7291449" y="1707131"/>
              <a:ext cx="4349687" cy="572122"/>
            </a:xfrm>
            <a:prstGeom prst="triangle">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Purpose and vision</a:t>
              </a:r>
              <a:endParaRPr lang="en-US"/>
            </a:p>
          </p:txBody>
        </p:sp>
        <p:sp>
          <p:nvSpPr>
            <p:cNvPr id="310" name="Google Shape;310;p6"/>
            <p:cNvSpPr/>
            <p:nvPr/>
          </p:nvSpPr>
          <p:spPr>
            <a:xfrm>
              <a:off x="7291450" y="2406678"/>
              <a:ext cx="1395338" cy="7379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Must-win battle</a:t>
              </a:r>
              <a:endParaRPr lang="en-US"/>
            </a:p>
          </p:txBody>
        </p:sp>
        <p:sp>
          <p:nvSpPr>
            <p:cNvPr id="311" name="Google Shape;311;p6"/>
            <p:cNvSpPr/>
            <p:nvPr/>
          </p:nvSpPr>
          <p:spPr>
            <a:xfrm>
              <a:off x="8768624" y="2406678"/>
              <a:ext cx="1395338" cy="7379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Must-win battle</a:t>
              </a:r>
              <a:endParaRPr lang="en-US"/>
            </a:p>
          </p:txBody>
        </p:sp>
        <p:sp>
          <p:nvSpPr>
            <p:cNvPr id="312" name="Google Shape;312;p6"/>
            <p:cNvSpPr/>
            <p:nvPr/>
          </p:nvSpPr>
          <p:spPr>
            <a:xfrm>
              <a:off x="10245798" y="2406678"/>
              <a:ext cx="1395338" cy="7379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Must-win battle</a:t>
              </a:r>
              <a:endParaRPr lang="en-US"/>
            </a:p>
          </p:txBody>
        </p:sp>
        <p:sp>
          <p:nvSpPr>
            <p:cNvPr id="313" name="Google Shape;313;p6"/>
            <p:cNvSpPr/>
            <p:nvPr/>
          </p:nvSpPr>
          <p:spPr>
            <a:xfrm>
              <a:off x="7291450" y="3271436"/>
              <a:ext cx="1003479" cy="12600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Strategic initiative</a:t>
              </a:r>
              <a:endParaRPr lang="en-US"/>
            </a:p>
          </p:txBody>
        </p:sp>
        <p:sp>
          <p:nvSpPr>
            <p:cNvPr id="314" name="Google Shape;314;p6"/>
            <p:cNvSpPr/>
            <p:nvPr/>
          </p:nvSpPr>
          <p:spPr>
            <a:xfrm>
              <a:off x="8406852" y="3271436"/>
              <a:ext cx="1003479" cy="12600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Strategic initiative</a:t>
              </a:r>
              <a:endParaRPr lang="en-US"/>
            </a:p>
          </p:txBody>
        </p:sp>
        <p:sp>
          <p:nvSpPr>
            <p:cNvPr id="315" name="Google Shape;315;p6"/>
            <p:cNvSpPr/>
            <p:nvPr/>
          </p:nvSpPr>
          <p:spPr>
            <a:xfrm>
              <a:off x="9522254" y="3271436"/>
              <a:ext cx="1003479" cy="12600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Strategic initiative</a:t>
              </a:r>
              <a:endParaRPr lang="en-US"/>
            </a:p>
          </p:txBody>
        </p:sp>
        <p:sp>
          <p:nvSpPr>
            <p:cNvPr id="316" name="Google Shape;316;p6"/>
            <p:cNvSpPr/>
            <p:nvPr/>
          </p:nvSpPr>
          <p:spPr>
            <a:xfrm>
              <a:off x="10637657" y="3271436"/>
              <a:ext cx="1003479" cy="12600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Strategic initiative</a:t>
              </a:r>
              <a:endParaRPr lang="en-US"/>
            </a:p>
          </p:txBody>
        </p:sp>
        <p:sp>
          <p:nvSpPr>
            <p:cNvPr id="317" name="Google Shape;317;p6"/>
            <p:cNvSpPr/>
            <p:nvPr/>
          </p:nvSpPr>
          <p:spPr>
            <a:xfrm>
              <a:off x="7291457" y="4658612"/>
              <a:ext cx="4349679" cy="39208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Enabler, e.g. technology</a:t>
              </a:r>
              <a:endParaRPr lang="en-US"/>
            </a:p>
          </p:txBody>
        </p:sp>
        <p:sp>
          <p:nvSpPr>
            <p:cNvPr id="318" name="Google Shape;318;p6"/>
            <p:cNvSpPr/>
            <p:nvPr/>
          </p:nvSpPr>
          <p:spPr>
            <a:xfrm>
              <a:off x="7291449" y="5114244"/>
              <a:ext cx="4349679" cy="39208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Arial"/>
                  <a:ea typeface="Arial"/>
                  <a:cs typeface="Arial"/>
                  <a:sym typeface="Arial"/>
                </a:rPr>
                <a:t>Enabler</a:t>
              </a:r>
              <a:endParaRPr lang="en-US"/>
            </a:p>
          </p:txBody>
        </p:sp>
        <p:sp>
          <p:nvSpPr>
            <p:cNvPr id="319" name="Google Shape;319;p6"/>
            <p:cNvSpPr/>
            <p:nvPr/>
          </p:nvSpPr>
          <p:spPr>
            <a:xfrm>
              <a:off x="7291457" y="5633421"/>
              <a:ext cx="4349679" cy="738660"/>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tx2">
                      <a:lumMod val="10000"/>
                    </a:schemeClr>
                  </a:solidFill>
                  <a:latin typeface="Arial"/>
                  <a:ea typeface="Arial"/>
                  <a:cs typeface="Arial"/>
                  <a:sym typeface="Arial"/>
                </a:rPr>
                <a:t>Foundation e.g. culture, people, structure</a:t>
              </a:r>
              <a:endParaRPr lang="en-US">
                <a:solidFill>
                  <a:schemeClr val="tx2">
                    <a:lumMod val="10000"/>
                  </a:schemeClr>
                </a:solidFill>
              </a:endParaRPr>
            </a:p>
          </p:txBody>
        </p:sp>
        <p:sp>
          <p:nvSpPr>
            <p:cNvPr id="320" name="Google Shape;320;p6"/>
            <p:cNvSpPr/>
            <p:nvPr/>
          </p:nvSpPr>
          <p:spPr>
            <a:xfrm>
              <a:off x="9304292" y="1551091"/>
              <a:ext cx="324000" cy="324000"/>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1</a:t>
              </a:r>
              <a:endParaRPr lang="en-US"/>
            </a:p>
          </p:txBody>
        </p:sp>
        <p:sp>
          <p:nvSpPr>
            <p:cNvPr id="321" name="Google Shape;321;p6"/>
            <p:cNvSpPr/>
            <p:nvPr/>
          </p:nvSpPr>
          <p:spPr>
            <a:xfrm>
              <a:off x="7149060" y="2376841"/>
              <a:ext cx="324000" cy="324000"/>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2</a:t>
              </a:r>
              <a:endParaRPr lang="en-US"/>
            </a:p>
          </p:txBody>
        </p:sp>
        <p:sp>
          <p:nvSpPr>
            <p:cNvPr id="322" name="Google Shape;322;p6"/>
            <p:cNvSpPr/>
            <p:nvPr/>
          </p:nvSpPr>
          <p:spPr>
            <a:xfrm>
              <a:off x="7149060" y="3249456"/>
              <a:ext cx="324000" cy="324000"/>
            </a:xfrm>
            <a:prstGeom prst="ellipse">
              <a:avLst/>
            </a:prstGeom>
            <a:solidFill>
              <a:schemeClr val="dk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3</a:t>
              </a:r>
              <a:endParaRPr lang="en-US"/>
            </a:p>
          </p:txBody>
        </p:sp>
        <p:sp>
          <p:nvSpPr>
            <p:cNvPr id="323" name="Google Shape;323;p6"/>
            <p:cNvSpPr/>
            <p:nvPr/>
          </p:nvSpPr>
          <p:spPr>
            <a:xfrm>
              <a:off x="7149060" y="4631180"/>
              <a:ext cx="324000" cy="324000"/>
            </a:xfrm>
            <a:prstGeom prst="ellipse">
              <a:avLst/>
            </a:prstGeom>
            <a:solidFill>
              <a:schemeClr val="dk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4</a:t>
              </a:r>
              <a:endParaRPr lang="en-US"/>
            </a:p>
          </p:txBody>
        </p:sp>
        <p:sp>
          <p:nvSpPr>
            <p:cNvPr id="324" name="Google Shape;324;p6"/>
            <p:cNvSpPr/>
            <p:nvPr/>
          </p:nvSpPr>
          <p:spPr>
            <a:xfrm>
              <a:off x="7149060" y="5605989"/>
              <a:ext cx="324000" cy="324000"/>
            </a:xfrm>
            <a:prstGeom prst="ellipse">
              <a:avLst/>
            </a:prstGeom>
            <a:solidFill>
              <a:schemeClr val="tx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tx2">
                      <a:lumMod val="10000"/>
                    </a:schemeClr>
                  </a:solidFill>
                  <a:latin typeface="Arial"/>
                  <a:ea typeface="Arial"/>
                  <a:cs typeface="Arial"/>
                  <a:sym typeface="Arial"/>
                </a:rPr>
                <a:t>5</a:t>
              </a:r>
              <a:endParaRPr lang="en-US">
                <a:solidFill>
                  <a:schemeClr val="tx2">
                    <a:lumMod val="10000"/>
                  </a:schemeClr>
                </a:solidFill>
              </a:endParaRPr>
            </a:p>
          </p:txBody>
        </p:sp>
      </p:grpSp>
      <p:sp>
        <p:nvSpPr>
          <p:cNvPr id="2" name="Google Shape;23;p40">
            <a:extLst>
              <a:ext uri="{FF2B5EF4-FFF2-40B4-BE49-F238E27FC236}">
                <a16:creationId xmlns:a16="http://schemas.microsoft.com/office/drawing/2014/main" id="{A7B3F2CE-09A2-F766-3305-F13E3F2E92EC}"/>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2141-97FC-2744-890A-6849888C703F}"/>
              </a:ext>
            </a:extLst>
          </p:cNvPr>
          <p:cNvSpPr>
            <a:spLocks noGrp="1"/>
          </p:cNvSpPr>
          <p:nvPr>
            <p:ph type="title"/>
          </p:nvPr>
        </p:nvSpPr>
        <p:spPr/>
        <p:txBody>
          <a:bodyPr/>
          <a:lstStyle/>
          <a:p>
            <a:r>
              <a:rPr lang="en-GB"/>
              <a:t>Looking at our broader market and industry we see x trends affecting us</a:t>
            </a:r>
          </a:p>
        </p:txBody>
      </p:sp>
      <p:sp>
        <p:nvSpPr>
          <p:cNvPr id="3" name="Rectangle 2">
            <a:extLst>
              <a:ext uri="{FF2B5EF4-FFF2-40B4-BE49-F238E27FC236}">
                <a16:creationId xmlns:a16="http://schemas.microsoft.com/office/drawing/2014/main" id="{EA14D2E8-C250-8046-9ED7-E1D8911F4E9F}"/>
              </a:ext>
            </a:extLst>
          </p:cNvPr>
          <p:cNvSpPr/>
          <p:nvPr/>
        </p:nvSpPr>
        <p:spPr>
          <a:xfrm>
            <a:off x="786063" y="1716505"/>
            <a:ext cx="2310063" cy="1712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Picture </a:t>
            </a:r>
            <a:br>
              <a:rPr lang="en-GB"/>
            </a:br>
            <a:r>
              <a:rPr lang="en-GB"/>
              <a:t>representing trend</a:t>
            </a:r>
          </a:p>
        </p:txBody>
      </p:sp>
      <p:sp>
        <p:nvSpPr>
          <p:cNvPr id="4" name="Rectangle 3">
            <a:extLst>
              <a:ext uri="{FF2B5EF4-FFF2-40B4-BE49-F238E27FC236}">
                <a16:creationId xmlns:a16="http://schemas.microsoft.com/office/drawing/2014/main" id="{74A4A171-74FC-F449-B11F-5B99E0B6194B}"/>
              </a:ext>
            </a:extLst>
          </p:cNvPr>
          <p:cNvSpPr/>
          <p:nvPr/>
        </p:nvSpPr>
        <p:spPr>
          <a:xfrm>
            <a:off x="3556000" y="1716505"/>
            <a:ext cx="2310063" cy="1712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Picture </a:t>
            </a:r>
            <a:br>
              <a:rPr lang="en-GB"/>
            </a:br>
            <a:r>
              <a:rPr lang="en-GB"/>
              <a:t>representing trend</a:t>
            </a:r>
          </a:p>
        </p:txBody>
      </p:sp>
      <p:sp>
        <p:nvSpPr>
          <p:cNvPr id="5" name="Rectangle 4">
            <a:extLst>
              <a:ext uri="{FF2B5EF4-FFF2-40B4-BE49-F238E27FC236}">
                <a16:creationId xmlns:a16="http://schemas.microsoft.com/office/drawing/2014/main" id="{56343AF9-98CA-8941-8185-75DC0E794AA2}"/>
              </a:ext>
            </a:extLst>
          </p:cNvPr>
          <p:cNvSpPr/>
          <p:nvPr/>
        </p:nvSpPr>
        <p:spPr>
          <a:xfrm>
            <a:off x="6325937" y="1716505"/>
            <a:ext cx="2310063" cy="1712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Picture </a:t>
            </a:r>
            <a:br>
              <a:rPr lang="en-GB"/>
            </a:br>
            <a:r>
              <a:rPr lang="en-GB"/>
              <a:t>representing trend</a:t>
            </a:r>
          </a:p>
        </p:txBody>
      </p:sp>
      <p:sp>
        <p:nvSpPr>
          <p:cNvPr id="6" name="Rectangle 5">
            <a:extLst>
              <a:ext uri="{FF2B5EF4-FFF2-40B4-BE49-F238E27FC236}">
                <a16:creationId xmlns:a16="http://schemas.microsoft.com/office/drawing/2014/main" id="{012D6E1C-B8D7-5E49-8EBE-D7489BB01029}"/>
              </a:ext>
            </a:extLst>
          </p:cNvPr>
          <p:cNvSpPr/>
          <p:nvPr/>
        </p:nvSpPr>
        <p:spPr>
          <a:xfrm>
            <a:off x="9095874" y="1716505"/>
            <a:ext cx="2310063" cy="1712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Picture </a:t>
            </a:r>
            <a:br>
              <a:rPr lang="en-GB"/>
            </a:br>
            <a:r>
              <a:rPr lang="en-GB"/>
              <a:t>representing trend</a:t>
            </a:r>
          </a:p>
        </p:txBody>
      </p:sp>
      <p:sp>
        <p:nvSpPr>
          <p:cNvPr id="7" name="Google Shape;507;p14">
            <a:extLst>
              <a:ext uri="{FF2B5EF4-FFF2-40B4-BE49-F238E27FC236}">
                <a16:creationId xmlns:a16="http://schemas.microsoft.com/office/drawing/2014/main" id="{9F759179-9BCB-1543-88B5-49996C200B4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8" name="Google Shape;538;p14">
            <a:extLst>
              <a:ext uri="{FF2B5EF4-FFF2-40B4-BE49-F238E27FC236}">
                <a16:creationId xmlns:a16="http://schemas.microsoft.com/office/drawing/2014/main" id="{31DD7103-9234-264F-AE82-33515078DF02}"/>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
        <p:nvSpPr>
          <p:cNvPr id="9" name="TextBox 8">
            <a:extLst>
              <a:ext uri="{FF2B5EF4-FFF2-40B4-BE49-F238E27FC236}">
                <a16:creationId xmlns:a16="http://schemas.microsoft.com/office/drawing/2014/main" id="{9C67DE18-F408-331C-7C03-C5D8FF99D9E7}"/>
              </a:ext>
            </a:extLst>
          </p:cNvPr>
          <p:cNvSpPr txBox="1"/>
          <p:nvPr/>
        </p:nvSpPr>
        <p:spPr>
          <a:xfrm>
            <a:off x="851377" y="3793574"/>
            <a:ext cx="2233748" cy="984885"/>
          </a:xfrm>
          <a:prstGeom prst="rect">
            <a:avLst/>
          </a:prstGeom>
          <a:noFill/>
        </p:spPr>
        <p:txBody>
          <a:bodyPr wrap="square" rtlCol="0">
            <a:spAutoFit/>
          </a:bodyPr>
          <a:lstStyle/>
          <a:p>
            <a:pPr algn="ctr"/>
            <a:r>
              <a:rPr lang="en-US" sz="1600" b="1"/>
              <a:t>Trend 1</a:t>
            </a:r>
          </a:p>
          <a:p>
            <a:endParaRPr lang="en-US"/>
          </a:p>
          <a:p>
            <a:pPr algn="ctr"/>
            <a:r>
              <a:rPr lang="en-US"/>
              <a:t>Short description of trend [3-4 lines]</a:t>
            </a:r>
          </a:p>
        </p:txBody>
      </p:sp>
      <p:sp>
        <p:nvSpPr>
          <p:cNvPr id="10" name="TextBox 9">
            <a:extLst>
              <a:ext uri="{FF2B5EF4-FFF2-40B4-BE49-F238E27FC236}">
                <a16:creationId xmlns:a16="http://schemas.microsoft.com/office/drawing/2014/main" id="{4896ED2B-5EF0-25B3-18A3-B0AD4D16359E}"/>
              </a:ext>
            </a:extLst>
          </p:cNvPr>
          <p:cNvSpPr txBox="1"/>
          <p:nvPr/>
        </p:nvSpPr>
        <p:spPr>
          <a:xfrm>
            <a:off x="3632315" y="3793574"/>
            <a:ext cx="2233748" cy="984885"/>
          </a:xfrm>
          <a:prstGeom prst="rect">
            <a:avLst/>
          </a:prstGeom>
          <a:noFill/>
        </p:spPr>
        <p:txBody>
          <a:bodyPr wrap="square" rtlCol="0">
            <a:spAutoFit/>
          </a:bodyPr>
          <a:lstStyle/>
          <a:p>
            <a:pPr algn="ctr"/>
            <a:r>
              <a:rPr lang="en-US" sz="1600" b="1"/>
              <a:t>Trend 2</a:t>
            </a:r>
          </a:p>
          <a:p>
            <a:endParaRPr lang="en-US"/>
          </a:p>
          <a:p>
            <a:pPr algn="ctr"/>
            <a:r>
              <a:rPr lang="en-US"/>
              <a:t>Short description of trend [3-4 lines]</a:t>
            </a:r>
          </a:p>
        </p:txBody>
      </p:sp>
      <p:sp>
        <p:nvSpPr>
          <p:cNvPr id="11" name="TextBox 10">
            <a:extLst>
              <a:ext uri="{FF2B5EF4-FFF2-40B4-BE49-F238E27FC236}">
                <a16:creationId xmlns:a16="http://schemas.microsoft.com/office/drawing/2014/main" id="{14A43093-1C44-0001-B46A-35DEB8E8C1B8}"/>
              </a:ext>
            </a:extLst>
          </p:cNvPr>
          <p:cNvSpPr txBox="1"/>
          <p:nvPr/>
        </p:nvSpPr>
        <p:spPr>
          <a:xfrm>
            <a:off x="6402252" y="3793574"/>
            <a:ext cx="2233748" cy="984885"/>
          </a:xfrm>
          <a:prstGeom prst="rect">
            <a:avLst/>
          </a:prstGeom>
          <a:noFill/>
        </p:spPr>
        <p:txBody>
          <a:bodyPr wrap="square" rtlCol="0">
            <a:spAutoFit/>
          </a:bodyPr>
          <a:lstStyle/>
          <a:p>
            <a:pPr algn="ctr"/>
            <a:r>
              <a:rPr lang="en-US" sz="1600" b="1"/>
              <a:t>Trend 3</a:t>
            </a:r>
          </a:p>
          <a:p>
            <a:endParaRPr lang="en-US"/>
          </a:p>
          <a:p>
            <a:pPr algn="ctr"/>
            <a:r>
              <a:rPr lang="en-US"/>
              <a:t>Short description of trend [3-4 lines]</a:t>
            </a:r>
          </a:p>
        </p:txBody>
      </p:sp>
      <p:sp>
        <p:nvSpPr>
          <p:cNvPr id="12" name="TextBox 11">
            <a:extLst>
              <a:ext uri="{FF2B5EF4-FFF2-40B4-BE49-F238E27FC236}">
                <a16:creationId xmlns:a16="http://schemas.microsoft.com/office/drawing/2014/main" id="{6CFB9F6B-D4C5-2D7D-0DBF-6C58CA0F79FB}"/>
              </a:ext>
            </a:extLst>
          </p:cNvPr>
          <p:cNvSpPr txBox="1"/>
          <p:nvPr/>
        </p:nvSpPr>
        <p:spPr>
          <a:xfrm>
            <a:off x="9172189" y="3793574"/>
            <a:ext cx="2233748" cy="984885"/>
          </a:xfrm>
          <a:prstGeom prst="rect">
            <a:avLst/>
          </a:prstGeom>
          <a:noFill/>
        </p:spPr>
        <p:txBody>
          <a:bodyPr wrap="square" rtlCol="0">
            <a:spAutoFit/>
          </a:bodyPr>
          <a:lstStyle/>
          <a:p>
            <a:pPr algn="ctr"/>
            <a:r>
              <a:rPr lang="en-US" sz="1600" b="1"/>
              <a:t>Trend 4</a:t>
            </a:r>
          </a:p>
          <a:p>
            <a:endParaRPr lang="en-US"/>
          </a:p>
          <a:p>
            <a:pPr algn="ctr"/>
            <a:r>
              <a:rPr lang="en-US"/>
              <a:t>Short description of trend [3-4 lines]</a:t>
            </a:r>
          </a:p>
        </p:txBody>
      </p:sp>
      <p:sp>
        <p:nvSpPr>
          <p:cNvPr id="16" name="Rectangle 15">
            <a:extLst>
              <a:ext uri="{FF2B5EF4-FFF2-40B4-BE49-F238E27FC236}">
                <a16:creationId xmlns:a16="http://schemas.microsoft.com/office/drawing/2014/main" id="{5D196BF3-A671-9766-5F84-C833C5EC2D32}"/>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Version 1</a:t>
            </a:r>
          </a:p>
        </p:txBody>
      </p:sp>
      <p:sp>
        <p:nvSpPr>
          <p:cNvPr id="13" name="Google Shape;23;p40">
            <a:extLst>
              <a:ext uri="{FF2B5EF4-FFF2-40B4-BE49-F238E27FC236}">
                <a16:creationId xmlns:a16="http://schemas.microsoft.com/office/drawing/2014/main" id="{92E5C27E-C9CF-E300-E8B9-DD970DA89ACC}"/>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30</a:t>
            </a:fld>
            <a:endParaRPr/>
          </a:p>
        </p:txBody>
      </p:sp>
    </p:spTree>
    <p:extLst>
      <p:ext uri="{BB962C8B-B14F-4D97-AF65-F5344CB8AC3E}">
        <p14:creationId xmlns:p14="http://schemas.microsoft.com/office/powerpoint/2010/main" val="3346024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2141-97FC-2744-890A-6849888C703F}"/>
              </a:ext>
            </a:extLst>
          </p:cNvPr>
          <p:cNvSpPr>
            <a:spLocks noGrp="1"/>
          </p:cNvSpPr>
          <p:nvPr>
            <p:ph type="title"/>
          </p:nvPr>
        </p:nvSpPr>
        <p:spPr/>
        <p:txBody>
          <a:bodyPr/>
          <a:lstStyle/>
          <a:p>
            <a:r>
              <a:rPr lang="en-GB"/>
              <a:t>Looking at our broader market and industry we see x trends affecting us</a:t>
            </a:r>
          </a:p>
        </p:txBody>
      </p:sp>
      <p:sp>
        <p:nvSpPr>
          <p:cNvPr id="7" name="Google Shape;507;p14">
            <a:extLst>
              <a:ext uri="{FF2B5EF4-FFF2-40B4-BE49-F238E27FC236}">
                <a16:creationId xmlns:a16="http://schemas.microsoft.com/office/drawing/2014/main" id="{9F759179-9BCB-1543-88B5-49996C200B4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8" name="Google Shape;538;p14">
            <a:extLst>
              <a:ext uri="{FF2B5EF4-FFF2-40B4-BE49-F238E27FC236}">
                <a16:creationId xmlns:a16="http://schemas.microsoft.com/office/drawing/2014/main" id="{31DD7103-9234-264F-AE82-33515078DF02}"/>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
        <p:nvSpPr>
          <p:cNvPr id="9" name="TextBox 8">
            <a:extLst>
              <a:ext uri="{FF2B5EF4-FFF2-40B4-BE49-F238E27FC236}">
                <a16:creationId xmlns:a16="http://schemas.microsoft.com/office/drawing/2014/main" id="{9C67DE18-F408-331C-7C03-C5D8FF99D9E7}"/>
              </a:ext>
            </a:extLst>
          </p:cNvPr>
          <p:cNvSpPr txBox="1"/>
          <p:nvPr/>
        </p:nvSpPr>
        <p:spPr>
          <a:xfrm>
            <a:off x="851377" y="3545377"/>
            <a:ext cx="2233748" cy="1084125"/>
          </a:xfrm>
          <a:prstGeom prst="rect">
            <a:avLst/>
          </a:prstGeom>
          <a:noFill/>
        </p:spPr>
        <p:txBody>
          <a:bodyPr wrap="square" tIns="144000" rtlCol="0">
            <a:spAutoFit/>
          </a:bodyPr>
          <a:lstStyle/>
          <a:p>
            <a:pPr algn="ctr"/>
            <a:r>
              <a:rPr lang="en-US" sz="1600" b="1"/>
              <a:t>Trend 1</a:t>
            </a:r>
          </a:p>
          <a:p>
            <a:endParaRPr lang="en-US"/>
          </a:p>
          <a:p>
            <a:pPr algn="ctr"/>
            <a:r>
              <a:rPr lang="en-US"/>
              <a:t>Short description of trend [3-4 lines]</a:t>
            </a:r>
          </a:p>
        </p:txBody>
      </p:sp>
      <p:sp>
        <p:nvSpPr>
          <p:cNvPr id="10" name="TextBox 9">
            <a:extLst>
              <a:ext uri="{FF2B5EF4-FFF2-40B4-BE49-F238E27FC236}">
                <a16:creationId xmlns:a16="http://schemas.microsoft.com/office/drawing/2014/main" id="{4896ED2B-5EF0-25B3-18A3-B0AD4D16359E}"/>
              </a:ext>
            </a:extLst>
          </p:cNvPr>
          <p:cNvSpPr txBox="1"/>
          <p:nvPr/>
        </p:nvSpPr>
        <p:spPr>
          <a:xfrm>
            <a:off x="3632315" y="3545377"/>
            <a:ext cx="2233748" cy="1084125"/>
          </a:xfrm>
          <a:prstGeom prst="rect">
            <a:avLst/>
          </a:prstGeom>
          <a:noFill/>
        </p:spPr>
        <p:txBody>
          <a:bodyPr wrap="square" tIns="144000" rtlCol="0">
            <a:spAutoFit/>
          </a:bodyPr>
          <a:lstStyle/>
          <a:p>
            <a:pPr algn="ctr"/>
            <a:r>
              <a:rPr lang="en-US" sz="1600" b="1"/>
              <a:t>Trend 2</a:t>
            </a:r>
          </a:p>
          <a:p>
            <a:endParaRPr lang="en-US"/>
          </a:p>
          <a:p>
            <a:pPr algn="ctr"/>
            <a:r>
              <a:rPr lang="en-US"/>
              <a:t>Short description of trend [3-4 lines]</a:t>
            </a:r>
          </a:p>
        </p:txBody>
      </p:sp>
      <p:sp>
        <p:nvSpPr>
          <p:cNvPr id="11" name="TextBox 10">
            <a:extLst>
              <a:ext uri="{FF2B5EF4-FFF2-40B4-BE49-F238E27FC236}">
                <a16:creationId xmlns:a16="http://schemas.microsoft.com/office/drawing/2014/main" id="{14A43093-1C44-0001-B46A-35DEB8E8C1B8}"/>
              </a:ext>
            </a:extLst>
          </p:cNvPr>
          <p:cNvSpPr txBox="1"/>
          <p:nvPr/>
        </p:nvSpPr>
        <p:spPr>
          <a:xfrm>
            <a:off x="6402252" y="3545377"/>
            <a:ext cx="2233748" cy="1084125"/>
          </a:xfrm>
          <a:prstGeom prst="rect">
            <a:avLst/>
          </a:prstGeom>
          <a:noFill/>
        </p:spPr>
        <p:txBody>
          <a:bodyPr wrap="square" tIns="144000" rtlCol="0">
            <a:spAutoFit/>
          </a:bodyPr>
          <a:lstStyle/>
          <a:p>
            <a:pPr algn="ctr"/>
            <a:r>
              <a:rPr lang="en-US" sz="1600" b="1"/>
              <a:t>Trend 3</a:t>
            </a:r>
          </a:p>
          <a:p>
            <a:endParaRPr lang="en-US"/>
          </a:p>
          <a:p>
            <a:pPr algn="ctr"/>
            <a:r>
              <a:rPr lang="en-US"/>
              <a:t>Short description of trend [3-4 lines]</a:t>
            </a:r>
          </a:p>
        </p:txBody>
      </p:sp>
      <p:sp>
        <p:nvSpPr>
          <p:cNvPr id="12" name="TextBox 11">
            <a:extLst>
              <a:ext uri="{FF2B5EF4-FFF2-40B4-BE49-F238E27FC236}">
                <a16:creationId xmlns:a16="http://schemas.microsoft.com/office/drawing/2014/main" id="{6CFB9F6B-D4C5-2D7D-0DBF-6C58CA0F79FB}"/>
              </a:ext>
            </a:extLst>
          </p:cNvPr>
          <p:cNvSpPr txBox="1"/>
          <p:nvPr/>
        </p:nvSpPr>
        <p:spPr>
          <a:xfrm>
            <a:off x="9172189" y="3545377"/>
            <a:ext cx="2233748" cy="1084125"/>
          </a:xfrm>
          <a:prstGeom prst="rect">
            <a:avLst/>
          </a:prstGeom>
          <a:noFill/>
        </p:spPr>
        <p:txBody>
          <a:bodyPr wrap="square" tIns="144000" rtlCol="0">
            <a:spAutoFit/>
          </a:bodyPr>
          <a:lstStyle/>
          <a:p>
            <a:pPr algn="ctr"/>
            <a:r>
              <a:rPr lang="en-US" sz="1600" b="1"/>
              <a:t>Trend 4</a:t>
            </a:r>
          </a:p>
          <a:p>
            <a:endParaRPr lang="en-US"/>
          </a:p>
          <a:p>
            <a:pPr algn="ctr"/>
            <a:r>
              <a:rPr lang="en-US"/>
              <a:t>Short description of trend [3-4 lines]</a:t>
            </a:r>
          </a:p>
        </p:txBody>
      </p:sp>
      <p:sp>
        <p:nvSpPr>
          <p:cNvPr id="13" name="Oval 12">
            <a:extLst>
              <a:ext uri="{FF2B5EF4-FFF2-40B4-BE49-F238E27FC236}">
                <a16:creationId xmlns:a16="http://schemas.microsoft.com/office/drawing/2014/main" id="{4D6A3831-7CA1-3D1E-385D-B8212AFFE654}"/>
              </a:ext>
            </a:extLst>
          </p:cNvPr>
          <p:cNvSpPr>
            <a:spLocks noChangeAspect="1"/>
          </p:cNvSpPr>
          <p:nvPr/>
        </p:nvSpPr>
        <p:spPr>
          <a:xfrm>
            <a:off x="1428251" y="2041996"/>
            <a:ext cx="1080000" cy="10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Icon</a:t>
            </a:r>
          </a:p>
        </p:txBody>
      </p:sp>
      <p:sp>
        <p:nvSpPr>
          <p:cNvPr id="14" name="Oval 13">
            <a:extLst>
              <a:ext uri="{FF2B5EF4-FFF2-40B4-BE49-F238E27FC236}">
                <a16:creationId xmlns:a16="http://schemas.microsoft.com/office/drawing/2014/main" id="{52F5F2E6-7F23-3345-5C34-8BDCB70ECB0C}"/>
              </a:ext>
            </a:extLst>
          </p:cNvPr>
          <p:cNvSpPr>
            <a:spLocks noChangeAspect="1"/>
          </p:cNvSpPr>
          <p:nvPr/>
        </p:nvSpPr>
        <p:spPr>
          <a:xfrm>
            <a:off x="4201855" y="2041996"/>
            <a:ext cx="1080000" cy="10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Icon</a:t>
            </a:r>
          </a:p>
        </p:txBody>
      </p:sp>
      <p:sp>
        <p:nvSpPr>
          <p:cNvPr id="15" name="Oval 14">
            <a:extLst>
              <a:ext uri="{FF2B5EF4-FFF2-40B4-BE49-F238E27FC236}">
                <a16:creationId xmlns:a16="http://schemas.microsoft.com/office/drawing/2014/main" id="{2F122986-294D-5DFB-E637-C646FFFA0397}"/>
              </a:ext>
            </a:extLst>
          </p:cNvPr>
          <p:cNvSpPr>
            <a:spLocks noChangeAspect="1"/>
          </p:cNvSpPr>
          <p:nvPr/>
        </p:nvSpPr>
        <p:spPr>
          <a:xfrm>
            <a:off x="6975459" y="2041996"/>
            <a:ext cx="1080000" cy="10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Icon</a:t>
            </a:r>
          </a:p>
        </p:txBody>
      </p:sp>
      <p:sp>
        <p:nvSpPr>
          <p:cNvPr id="16" name="Oval 15">
            <a:extLst>
              <a:ext uri="{FF2B5EF4-FFF2-40B4-BE49-F238E27FC236}">
                <a16:creationId xmlns:a16="http://schemas.microsoft.com/office/drawing/2014/main" id="{7BA6E5BE-E098-E907-7B16-858F777C741B}"/>
              </a:ext>
            </a:extLst>
          </p:cNvPr>
          <p:cNvSpPr>
            <a:spLocks noChangeAspect="1"/>
          </p:cNvSpPr>
          <p:nvPr/>
        </p:nvSpPr>
        <p:spPr>
          <a:xfrm>
            <a:off x="9749063" y="2041996"/>
            <a:ext cx="1080000" cy="108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Icon</a:t>
            </a:r>
          </a:p>
        </p:txBody>
      </p:sp>
      <p:cxnSp>
        <p:nvCxnSpPr>
          <p:cNvPr id="18" name="Straight Connector 17">
            <a:extLst>
              <a:ext uri="{FF2B5EF4-FFF2-40B4-BE49-F238E27FC236}">
                <a16:creationId xmlns:a16="http://schemas.microsoft.com/office/drawing/2014/main" id="{2AF3CE17-1D5E-E648-7F50-3D081C768B6E}"/>
              </a:ext>
            </a:extLst>
          </p:cNvPr>
          <p:cNvCxnSpPr>
            <a:stCxn id="13" idx="4"/>
            <a:endCxn id="9" idx="0"/>
          </p:cNvCxnSpPr>
          <p:nvPr/>
        </p:nvCxnSpPr>
        <p:spPr>
          <a:xfrm>
            <a:off x="1968251" y="3121996"/>
            <a:ext cx="0" cy="423381"/>
          </a:xfrm>
          <a:prstGeom prst="line">
            <a:avLst/>
          </a:prstGeom>
          <a:ln w="25400">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B85E20-99B3-C331-9826-B4D1173B82AA}"/>
              </a:ext>
            </a:extLst>
          </p:cNvPr>
          <p:cNvCxnSpPr>
            <a:cxnSpLocks/>
            <a:stCxn id="14" idx="4"/>
            <a:endCxn id="10" idx="0"/>
          </p:cNvCxnSpPr>
          <p:nvPr/>
        </p:nvCxnSpPr>
        <p:spPr>
          <a:xfrm>
            <a:off x="4741855" y="3121996"/>
            <a:ext cx="7334" cy="423381"/>
          </a:xfrm>
          <a:prstGeom prst="line">
            <a:avLst/>
          </a:prstGeom>
          <a:ln w="25400">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593CA4-0DA1-23D3-1F42-1A8A70B7FCEC}"/>
              </a:ext>
            </a:extLst>
          </p:cNvPr>
          <p:cNvCxnSpPr>
            <a:cxnSpLocks/>
            <a:stCxn id="15" idx="4"/>
            <a:endCxn id="11" idx="0"/>
          </p:cNvCxnSpPr>
          <p:nvPr/>
        </p:nvCxnSpPr>
        <p:spPr>
          <a:xfrm>
            <a:off x="7515459" y="3121996"/>
            <a:ext cx="3667" cy="423381"/>
          </a:xfrm>
          <a:prstGeom prst="line">
            <a:avLst/>
          </a:prstGeom>
          <a:ln w="25400">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126F02C-1C0A-9AD5-0314-03CCFC8199F6}"/>
              </a:ext>
            </a:extLst>
          </p:cNvPr>
          <p:cNvCxnSpPr>
            <a:cxnSpLocks/>
            <a:stCxn id="16" idx="4"/>
            <a:endCxn id="12" idx="0"/>
          </p:cNvCxnSpPr>
          <p:nvPr/>
        </p:nvCxnSpPr>
        <p:spPr>
          <a:xfrm>
            <a:off x="10289063" y="3121996"/>
            <a:ext cx="0" cy="423381"/>
          </a:xfrm>
          <a:prstGeom prst="line">
            <a:avLst/>
          </a:prstGeom>
          <a:ln w="25400">
            <a:solidFill>
              <a:schemeClr val="tx1"/>
            </a:solidFill>
            <a:tailEnd type="oval" w="med"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7848586-3F13-B0C1-B398-4BCBEE78E32C}"/>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Version 2</a:t>
            </a:r>
          </a:p>
        </p:txBody>
      </p:sp>
      <p:sp>
        <p:nvSpPr>
          <p:cNvPr id="3" name="Google Shape;23;p40">
            <a:extLst>
              <a:ext uri="{FF2B5EF4-FFF2-40B4-BE49-F238E27FC236}">
                <a16:creationId xmlns:a16="http://schemas.microsoft.com/office/drawing/2014/main" id="{5800B3A9-FD06-046D-AD84-BD7A53ED059E}"/>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31</a:t>
            </a:fld>
            <a:endParaRPr/>
          </a:p>
        </p:txBody>
      </p:sp>
    </p:spTree>
    <p:extLst>
      <p:ext uri="{BB962C8B-B14F-4D97-AF65-F5344CB8AC3E}">
        <p14:creationId xmlns:p14="http://schemas.microsoft.com/office/powerpoint/2010/main" val="1558572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a:xfrm>
            <a:off x="467806" y="365126"/>
            <a:ext cx="11173331" cy="811212"/>
          </a:xfrm>
        </p:spPr>
        <p:txBody>
          <a:bodyPr/>
          <a:lstStyle/>
          <a:p>
            <a:r>
              <a:rPr lang="en-US"/>
              <a:t>Delivering on our 202x targets</a:t>
            </a:r>
          </a:p>
        </p:txBody>
      </p:sp>
      <p:sp>
        <p:nvSpPr>
          <p:cNvPr id="3" name="Slide Number Placeholder 2">
            <a:extLst>
              <a:ext uri="{FF2B5EF4-FFF2-40B4-BE49-F238E27FC236}">
                <a16:creationId xmlns:a16="http://schemas.microsoft.com/office/drawing/2014/main" id="{EF818FF8-B1CF-CAB3-F4D4-500CFA3F2B5A}"/>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graphicFrame>
        <p:nvGraphicFramePr>
          <p:cNvPr id="4" name="Table 4">
            <a:extLst>
              <a:ext uri="{FF2B5EF4-FFF2-40B4-BE49-F238E27FC236}">
                <a16:creationId xmlns:a16="http://schemas.microsoft.com/office/drawing/2014/main" id="{2041F702-BD1C-5BB3-2BBD-1FFF4F5160D3}"/>
              </a:ext>
            </a:extLst>
          </p:cNvPr>
          <p:cNvGraphicFramePr>
            <a:graphicFrameLocks noGrp="1"/>
          </p:cNvGraphicFramePr>
          <p:nvPr>
            <p:extLst>
              <p:ext uri="{D42A27DB-BD31-4B8C-83A1-F6EECF244321}">
                <p14:modId xmlns:p14="http://schemas.microsoft.com/office/powerpoint/2010/main" val="2181674257"/>
              </p:ext>
            </p:extLst>
          </p:nvPr>
        </p:nvGraphicFramePr>
        <p:xfrm>
          <a:off x="509334" y="1447023"/>
          <a:ext cx="11090275" cy="4554868"/>
        </p:xfrm>
        <a:graphic>
          <a:graphicData uri="http://schemas.openxmlformats.org/drawingml/2006/table">
            <a:tbl>
              <a:tblPr firstRow="1" bandRow="1">
                <a:tableStyleId>{13CE0595-0B00-448C-BB99-5609596045FD}</a:tableStyleId>
              </a:tblPr>
              <a:tblGrid>
                <a:gridCol w="1529328">
                  <a:extLst>
                    <a:ext uri="{9D8B030D-6E8A-4147-A177-3AD203B41FA5}">
                      <a16:colId xmlns:a16="http://schemas.microsoft.com/office/drawing/2014/main" val="1671348256"/>
                    </a:ext>
                  </a:extLst>
                </a:gridCol>
                <a:gridCol w="2906782">
                  <a:extLst>
                    <a:ext uri="{9D8B030D-6E8A-4147-A177-3AD203B41FA5}">
                      <a16:colId xmlns:a16="http://schemas.microsoft.com/office/drawing/2014/main" val="3433937100"/>
                    </a:ext>
                  </a:extLst>
                </a:gridCol>
                <a:gridCol w="2013014">
                  <a:extLst>
                    <a:ext uri="{9D8B030D-6E8A-4147-A177-3AD203B41FA5}">
                      <a16:colId xmlns:a16="http://schemas.microsoft.com/office/drawing/2014/main" val="3674175211"/>
                    </a:ext>
                  </a:extLst>
                </a:gridCol>
                <a:gridCol w="2013014">
                  <a:extLst>
                    <a:ext uri="{9D8B030D-6E8A-4147-A177-3AD203B41FA5}">
                      <a16:colId xmlns:a16="http://schemas.microsoft.com/office/drawing/2014/main" val="710266631"/>
                    </a:ext>
                  </a:extLst>
                </a:gridCol>
                <a:gridCol w="2628137">
                  <a:extLst>
                    <a:ext uri="{9D8B030D-6E8A-4147-A177-3AD203B41FA5}">
                      <a16:colId xmlns:a16="http://schemas.microsoft.com/office/drawing/2014/main" val="819017608"/>
                    </a:ext>
                  </a:extLst>
                </a:gridCol>
              </a:tblGrid>
              <a:tr h="546678">
                <a:tc>
                  <a:txBody>
                    <a:bodyPr/>
                    <a:lstStyle/>
                    <a:p>
                      <a:pPr algn="ctr"/>
                      <a:r>
                        <a:rPr lang="en-US"/>
                        <a:t>Category</a:t>
                      </a:r>
                    </a:p>
                  </a:txBody>
                  <a:tcPr anchor="ctr">
                    <a:lnR w="19050" cap="flat" cmpd="sng" algn="ctr">
                      <a:solidFill>
                        <a:schemeClr val="bg1"/>
                      </a:solidFill>
                      <a:prstDash val="solid"/>
                      <a:round/>
                      <a:headEnd type="none" w="med" len="med"/>
                      <a:tailEnd type="none" w="med" len="med"/>
                    </a:lnR>
                    <a:lnB w="12700" cap="flat" cmpd="sng" algn="ctr">
                      <a:solidFill>
                        <a:schemeClr val="tx1"/>
                      </a:solidFill>
                      <a:prstDash val="sysDash"/>
                      <a:round/>
                      <a:headEnd type="none" w="med" len="med"/>
                      <a:tailEnd type="none" w="med" len="med"/>
                    </a:lnB>
                  </a:tcPr>
                </a:tc>
                <a:tc>
                  <a:txBody>
                    <a:bodyPr/>
                    <a:lstStyle/>
                    <a:p>
                      <a:pPr algn="ctr"/>
                      <a:r>
                        <a:rPr lang="en-US"/>
                        <a:t>Key Performance Indicators</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tx1"/>
                      </a:solidFill>
                      <a:prstDash val="sysDash"/>
                      <a:round/>
                      <a:headEnd type="none" w="med" len="med"/>
                      <a:tailEnd type="none" w="med" len="med"/>
                    </a:lnB>
                  </a:tcPr>
                </a:tc>
                <a:tc>
                  <a:txBody>
                    <a:bodyPr/>
                    <a:lstStyle/>
                    <a:p>
                      <a:pPr algn="ctr"/>
                      <a:r>
                        <a:rPr lang="en-US"/>
                        <a:t>202x target</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tx1"/>
                      </a:solidFill>
                      <a:prstDash val="sysDash"/>
                      <a:round/>
                      <a:headEnd type="none" w="med" len="med"/>
                      <a:tailEnd type="none" w="med" len="med"/>
                    </a:lnB>
                  </a:tcPr>
                </a:tc>
                <a:tc>
                  <a:txBody>
                    <a:bodyPr/>
                    <a:lstStyle/>
                    <a:p>
                      <a:pPr algn="ctr"/>
                      <a:r>
                        <a:rPr lang="en-US"/>
                        <a:t>202x actual</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2700" cap="flat" cmpd="sng" algn="ctr">
                      <a:solidFill>
                        <a:schemeClr val="tx1"/>
                      </a:solidFill>
                      <a:prstDash val="sysDash"/>
                      <a:round/>
                      <a:headEnd type="none" w="med" len="med"/>
                      <a:tailEnd type="none" w="med" len="med"/>
                    </a:lnB>
                  </a:tcPr>
                </a:tc>
                <a:tc>
                  <a:txBody>
                    <a:bodyPr/>
                    <a:lstStyle/>
                    <a:p>
                      <a:pPr algn="ctr"/>
                      <a:r>
                        <a:rPr lang="en-US"/>
                        <a:t>Status</a:t>
                      </a:r>
                    </a:p>
                  </a:txBody>
                  <a:tcPr anchor="ctr">
                    <a:lnL w="19050" cap="flat" cmpd="sng" algn="ctr">
                      <a:solidFill>
                        <a:schemeClr val="bg1"/>
                      </a:solidFill>
                      <a:prstDash val="solid"/>
                      <a:round/>
                      <a:headEnd type="none" w="med" len="med"/>
                      <a:tailEnd type="none" w="med" len="med"/>
                    </a:lnL>
                    <a:lnB w="1270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4001490682"/>
                  </a:ext>
                </a:extLst>
              </a:tr>
              <a:tr h="0">
                <a:tc rowSpan="4">
                  <a:txBody>
                    <a:bodyPr/>
                    <a:lstStyle/>
                    <a:p>
                      <a:pPr algn="ctr"/>
                      <a:r>
                        <a:rPr lang="en-US" b="1">
                          <a:solidFill>
                            <a:schemeClr val="tx2">
                              <a:lumMod val="10000"/>
                            </a:schemeClr>
                          </a:solidFill>
                        </a:rPr>
                        <a:t>Financials</a:t>
                      </a:r>
                    </a:p>
                  </a:txBody>
                  <a:tcPr marT="612000"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a:solidFill>
                            <a:schemeClr val="tx2">
                              <a:lumMod val="10000"/>
                            </a:schemeClr>
                          </a:solidFill>
                        </a:rPr>
                        <a:t>[insert dimension]</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a:solidFill>
                            <a:schemeClr val="tx2">
                              <a:lumMod val="10000"/>
                            </a:schemeClr>
                          </a:solidFill>
                        </a:rPr>
                        <a:t>xx</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kumimoji="0" lang="en-US" sz="1400" b="0" i="0" u="none" strike="noStrike" kern="0" cap="none" spc="0" normalizeH="0" baseline="0" noProof="0">
                          <a:ln>
                            <a:noFill/>
                          </a:ln>
                          <a:solidFill>
                            <a:srgbClr val="E7E6E6">
                              <a:lumMod val="10000"/>
                            </a:srgbClr>
                          </a:solidFill>
                          <a:effectLst/>
                          <a:uLnTx/>
                          <a:uFillTx/>
                          <a:latin typeface="Arial"/>
                          <a:cs typeface="Arial"/>
                          <a:sym typeface="Arial"/>
                        </a:rPr>
                        <a:t>xx</a:t>
                      </a:r>
                      <a:endParaRPr lang="en-US">
                        <a:solidFill>
                          <a:schemeClr val="tx2">
                            <a:lumMod val="10000"/>
                          </a:schemeClr>
                        </a:solidFill>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r>
                        <a:rPr lang="en-US">
                          <a:solidFill>
                            <a:schemeClr val="tx2">
                              <a:lumMod val="10000"/>
                            </a:schemeClr>
                          </a:solidFill>
                        </a:rPr>
                        <a:t>[insert status]</a:t>
                      </a:r>
                    </a:p>
                  </a:txBody>
                  <a:tcPr anchor="ctr">
                    <a:lnL w="19050" cap="flat" cmpd="sng" algn="ctr">
                      <a:solidFill>
                        <a:schemeClr val="bg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330617082"/>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a:solidFill>
                            <a:schemeClr val="tx2">
                              <a:lumMod val="10000"/>
                            </a:schemeClr>
                          </a:solidFill>
                        </a:rPr>
                        <a:t>[insert dimension]</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a:solidFill>
                            <a:schemeClr val="tx2">
                              <a:lumMod val="10000"/>
                            </a:schemeClr>
                          </a:solidFill>
                        </a:rPr>
                        <a:t>xx</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kumimoji="0" lang="en-US" sz="1400" b="0" i="0" u="none" strike="noStrike" kern="0" cap="none" spc="0" normalizeH="0" baseline="0" noProof="0">
                          <a:ln>
                            <a:noFill/>
                          </a:ln>
                          <a:solidFill>
                            <a:srgbClr val="E7E6E6">
                              <a:lumMod val="10000"/>
                            </a:srgbClr>
                          </a:solidFill>
                          <a:effectLst/>
                          <a:uLnTx/>
                          <a:uFillTx/>
                          <a:latin typeface="Arial"/>
                          <a:cs typeface="Arial"/>
                          <a:sym typeface="Arial"/>
                        </a:rPr>
                        <a:t>xx</a:t>
                      </a:r>
                      <a:endParaRPr lang="en-US">
                        <a:solidFill>
                          <a:schemeClr val="tx2">
                            <a:lumMod val="10000"/>
                          </a:schemeClr>
                        </a:solidFill>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E7E6E6">
                              <a:lumMod val="10000"/>
                            </a:srgbClr>
                          </a:solidFill>
                          <a:effectLst/>
                          <a:uLnTx/>
                          <a:uFillTx/>
                          <a:latin typeface="Arial"/>
                          <a:cs typeface="Arial"/>
                          <a:sym typeface="Arial"/>
                        </a:rPr>
                        <a:t>[insert status]</a:t>
                      </a:r>
                    </a:p>
                  </a:txBody>
                  <a:tcPr anchor="ctr">
                    <a:lnL w="19050" cap="flat" cmpd="sng" algn="ctr">
                      <a:solidFill>
                        <a:schemeClr val="bg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2386700658"/>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a:solidFill>
                            <a:schemeClr val="tx2">
                              <a:lumMod val="10000"/>
                            </a:schemeClr>
                          </a:solidFill>
                        </a:rPr>
                        <a:t>[insert dimension]</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a:solidFill>
                            <a:schemeClr val="tx2">
                              <a:lumMod val="10000"/>
                            </a:schemeClr>
                          </a:solidFill>
                        </a:rPr>
                        <a:t>xx</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kumimoji="0" lang="en-US" sz="1400" b="0" i="0" u="none" strike="noStrike" kern="0" cap="none" spc="0" normalizeH="0" baseline="0" noProof="0">
                          <a:ln>
                            <a:noFill/>
                          </a:ln>
                          <a:solidFill>
                            <a:srgbClr val="E7E6E6">
                              <a:lumMod val="10000"/>
                            </a:srgbClr>
                          </a:solidFill>
                          <a:effectLst/>
                          <a:uLnTx/>
                          <a:uFillTx/>
                          <a:latin typeface="Arial"/>
                          <a:cs typeface="Arial"/>
                          <a:sym typeface="Arial"/>
                        </a:rPr>
                        <a:t>xx</a:t>
                      </a:r>
                      <a:endParaRPr lang="en-US">
                        <a:solidFill>
                          <a:schemeClr val="tx2">
                            <a:lumMod val="10000"/>
                          </a:schemeClr>
                        </a:solidFill>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E7E6E6">
                              <a:lumMod val="10000"/>
                            </a:srgbClr>
                          </a:solidFill>
                          <a:effectLst/>
                          <a:uLnTx/>
                          <a:uFillTx/>
                          <a:latin typeface="Arial"/>
                          <a:cs typeface="Arial"/>
                          <a:sym typeface="Arial"/>
                        </a:rPr>
                        <a:t>[insert status]</a:t>
                      </a:r>
                    </a:p>
                  </a:txBody>
                  <a:tcPr anchor="ctr">
                    <a:lnL w="19050" cap="flat" cmpd="sng" algn="ctr">
                      <a:solidFill>
                        <a:schemeClr val="bg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1765467490"/>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a:solidFill>
                            <a:schemeClr val="tx2">
                              <a:lumMod val="10000"/>
                            </a:schemeClr>
                          </a:solidFill>
                        </a:rPr>
                        <a:t>[insert dimension]</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a:solidFill>
                            <a:schemeClr val="tx2">
                              <a:lumMod val="10000"/>
                            </a:schemeClr>
                          </a:solidFill>
                        </a:rPr>
                        <a:t>xx</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kumimoji="0" lang="en-US" sz="1400" b="0" i="0" u="none" strike="noStrike" kern="0" cap="none" spc="0" normalizeH="0" baseline="0" noProof="0">
                          <a:ln>
                            <a:noFill/>
                          </a:ln>
                          <a:solidFill>
                            <a:srgbClr val="E7E6E6">
                              <a:lumMod val="10000"/>
                            </a:srgbClr>
                          </a:solidFill>
                          <a:effectLst/>
                          <a:uLnTx/>
                          <a:uFillTx/>
                          <a:latin typeface="Arial"/>
                          <a:cs typeface="Arial"/>
                          <a:sym typeface="Arial"/>
                        </a:rPr>
                        <a:t>xx</a:t>
                      </a:r>
                      <a:endParaRPr lang="en-US">
                        <a:solidFill>
                          <a:schemeClr val="tx2">
                            <a:lumMod val="10000"/>
                          </a:schemeClr>
                        </a:solidFill>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E7E6E6">
                              <a:lumMod val="10000"/>
                            </a:srgbClr>
                          </a:solidFill>
                          <a:effectLst/>
                          <a:uLnTx/>
                          <a:uFillTx/>
                          <a:latin typeface="Arial"/>
                          <a:cs typeface="Arial"/>
                          <a:sym typeface="Arial"/>
                        </a:rPr>
                        <a:t>[insert status]</a:t>
                      </a:r>
                    </a:p>
                  </a:txBody>
                  <a:tcPr anchor="ctr">
                    <a:lnL w="19050" cap="flat" cmpd="sng" algn="ctr">
                      <a:solidFill>
                        <a:schemeClr val="bg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1250946735"/>
                  </a:ext>
                </a:extLst>
              </a:tr>
              <a:tr h="0">
                <a:tc rowSpan="3">
                  <a:txBody>
                    <a:bodyPr/>
                    <a:lstStyle/>
                    <a:p>
                      <a:pPr algn="ctr"/>
                      <a:r>
                        <a:rPr lang="en-US" b="1">
                          <a:solidFill>
                            <a:schemeClr val="tx2">
                              <a:lumMod val="10000"/>
                            </a:schemeClr>
                          </a:solidFill>
                        </a:rPr>
                        <a:t>Customers</a:t>
                      </a:r>
                    </a:p>
                  </a:txBody>
                  <a:tcPr marT="612000"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a:solidFill>
                            <a:schemeClr val="tx2">
                              <a:lumMod val="10000"/>
                            </a:schemeClr>
                          </a:solidFill>
                        </a:rPr>
                        <a:t>[insert dimension]</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kumimoji="0" lang="en-US" sz="1400" b="0" i="0" u="none" strike="noStrike" kern="0" cap="none" spc="0" normalizeH="0" baseline="0" noProof="0">
                          <a:ln>
                            <a:noFill/>
                          </a:ln>
                          <a:solidFill>
                            <a:srgbClr val="E7E6E6">
                              <a:lumMod val="10000"/>
                            </a:srgbClr>
                          </a:solidFill>
                          <a:effectLst/>
                          <a:uLnTx/>
                          <a:uFillTx/>
                          <a:latin typeface="Arial"/>
                          <a:cs typeface="Arial"/>
                          <a:sym typeface="Arial"/>
                        </a:rPr>
                        <a:t>xx</a:t>
                      </a:r>
                      <a:endParaRPr lang="en-US">
                        <a:solidFill>
                          <a:schemeClr val="tx2">
                            <a:lumMod val="10000"/>
                          </a:schemeClr>
                        </a:solidFill>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kumimoji="0" lang="en-US" sz="1400" b="0" i="0" u="none" strike="noStrike" kern="0" cap="none" spc="0" normalizeH="0" baseline="0" noProof="0">
                          <a:ln>
                            <a:noFill/>
                          </a:ln>
                          <a:solidFill>
                            <a:srgbClr val="E7E6E6">
                              <a:lumMod val="10000"/>
                            </a:srgbClr>
                          </a:solidFill>
                          <a:effectLst/>
                          <a:uLnTx/>
                          <a:uFillTx/>
                          <a:latin typeface="Arial"/>
                          <a:cs typeface="Arial"/>
                          <a:sym typeface="Arial"/>
                        </a:rPr>
                        <a:t>xx</a:t>
                      </a:r>
                      <a:endParaRPr lang="en-US">
                        <a:solidFill>
                          <a:schemeClr val="tx2">
                            <a:lumMod val="10000"/>
                          </a:schemeClr>
                        </a:solidFill>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E7E6E6">
                              <a:lumMod val="10000"/>
                            </a:srgbClr>
                          </a:solidFill>
                          <a:effectLst/>
                          <a:uLnTx/>
                          <a:uFillTx/>
                          <a:latin typeface="Arial"/>
                          <a:cs typeface="Arial"/>
                          <a:sym typeface="Arial"/>
                        </a:rPr>
                        <a:t>[insert status]</a:t>
                      </a:r>
                    </a:p>
                  </a:txBody>
                  <a:tcPr anchor="ctr">
                    <a:lnL w="19050" cap="flat" cmpd="sng" algn="ctr">
                      <a:solidFill>
                        <a:schemeClr val="bg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2999932327"/>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lang="en-US">
                          <a:solidFill>
                            <a:schemeClr val="tx2">
                              <a:lumMod val="10000"/>
                            </a:schemeClr>
                          </a:solidFill>
                        </a:rPr>
                        <a:t>[insert dimension]</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kumimoji="0" lang="en-US" sz="1400" b="0" i="0" u="none" strike="noStrike" kern="0" cap="none" spc="0" normalizeH="0" baseline="0" noProof="0">
                          <a:ln>
                            <a:noFill/>
                          </a:ln>
                          <a:solidFill>
                            <a:srgbClr val="E7E6E6">
                              <a:lumMod val="10000"/>
                            </a:srgbClr>
                          </a:solidFill>
                          <a:effectLst/>
                          <a:uLnTx/>
                          <a:uFillTx/>
                          <a:latin typeface="Arial"/>
                          <a:cs typeface="Arial"/>
                          <a:sym typeface="Arial"/>
                        </a:rPr>
                        <a:t>xx</a:t>
                      </a:r>
                      <a:endParaRPr lang="en-US">
                        <a:solidFill>
                          <a:schemeClr val="tx2">
                            <a:lumMod val="10000"/>
                          </a:schemeClr>
                        </a:solidFill>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algn="ctr"/>
                      <a:r>
                        <a:rPr kumimoji="0" lang="en-US" sz="1400" b="0" i="0" u="none" strike="noStrike" kern="0" cap="none" spc="0" normalizeH="0" baseline="0" noProof="0">
                          <a:ln>
                            <a:noFill/>
                          </a:ln>
                          <a:solidFill>
                            <a:srgbClr val="E7E6E6">
                              <a:lumMod val="10000"/>
                            </a:srgbClr>
                          </a:solidFill>
                          <a:effectLst/>
                          <a:uLnTx/>
                          <a:uFillTx/>
                          <a:latin typeface="Arial"/>
                          <a:cs typeface="Arial"/>
                          <a:sym typeface="Arial"/>
                        </a:rPr>
                        <a:t>xx</a:t>
                      </a:r>
                      <a:endParaRPr lang="en-US">
                        <a:solidFill>
                          <a:schemeClr val="tx2">
                            <a:lumMod val="10000"/>
                          </a:schemeClr>
                        </a:solidFill>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E7E6E6">
                              <a:lumMod val="10000"/>
                            </a:srgbClr>
                          </a:solidFill>
                          <a:effectLst/>
                          <a:uLnTx/>
                          <a:uFillTx/>
                          <a:latin typeface="Arial"/>
                          <a:cs typeface="Arial"/>
                          <a:sym typeface="Arial"/>
                        </a:rPr>
                        <a:t>[insert status]</a:t>
                      </a:r>
                    </a:p>
                  </a:txBody>
                  <a:tcPr anchor="ctr">
                    <a:lnL w="19050" cap="flat" cmpd="sng" algn="ctr">
                      <a:solidFill>
                        <a:schemeClr val="bg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solidFill>
                  </a:tcPr>
                </a:tc>
                <a:extLst>
                  <a:ext uri="{0D108BD9-81ED-4DB2-BD59-A6C34878D82A}">
                    <a16:rowId xmlns:a16="http://schemas.microsoft.com/office/drawing/2014/main" val="3318002764"/>
                  </a:ext>
                </a:extLst>
              </a:tr>
              <a:tr h="546678">
                <a:tc vMerge="1">
                  <a:txBody>
                    <a:bodyPr/>
                    <a:lstStyle/>
                    <a:p>
                      <a:endParaRPr lang="en-US">
                        <a:solidFill>
                          <a:schemeClr val="tx2">
                            <a:lumMod val="10000"/>
                          </a:schemeClr>
                        </a:solidFill>
                      </a:endParaRPr>
                    </a:p>
                  </a:txBody>
                  <a:tcPr anchor="ctr">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lang="en-US">
                          <a:solidFill>
                            <a:schemeClr val="tx2">
                              <a:lumMod val="10000"/>
                            </a:schemeClr>
                          </a:solidFill>
                        </a:rPr>
                        <a:t>[insert dimension]</a:t>
                      </a: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kumimoji="0" lang="en-US" sz="1400" b="0" i="0" u="none" strike="noStrike" kern="0" cap="none" spc="0" normalizeH="0" baseline="0" noProof="0">
                          <a:ln>
                            <a:noFill/>
                          </a:ln>
                          <a:solidFill>
                            <a:srgbClr val="E7E6E6">
                              <a:lumMod val="10000"/>
                            </a:srgbClr>
                          </a:solidFill>
                          <a:effectLst/>
                          <a:uLnTx/>
                          <a:uFillTx/>
                          <a:latin typeface="Arial"/>
                          <a:cs typeface="Arial"/>
                          <a:sym typeface="Arial"/>
                        </a:rPr>
                        <a:t>xx</a:t>
                      </a:r>
                      <a:endParaRPr lang="en-US">
                        <a:solidFill>
                          <a:schemeClr val="tx2">
                            <a:lumMod val="10000"/>
                          </a:schemeClr>
                        </a:solidFill>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algn="ctr"/>
                      <a:r>
                        <a:rPr kumimoji="0" lang="en-US" sz="1400" b="0" i="0" u="none" strike="noStrike" kern="0" cap="none" spc="0" normalizeH="0" baseline="0" noProof="0">
                          <a:ln>
                            <a:noFill/>
                          </a:ln>
                          <a:solidFill>
                            <a:srgbClr val="E7E6E6">
                              <a:lumMod val="10000"/>
                            </a:srgbClr>
                          </a:solidFill>
                          <a:effectLst/>
                          <a:uLnTx/>
                          <a:uFillTx/>
                          <a:latin typeface="Arial"/>
                          <a:cs typeface="Arial"/>
                          <a:sym typeface="Arial"/>
                        </a:rPr>
                        <a:t>xx</a:t>
                      </a:r>
                      <a:endParaRPr lang="en-US">
                        <a:solidFill>
                          <a:schemeClr val="tx2">
                            <a:lumMod val="10000"/>
                          </a:schemeClr>
                        </a:solidFill>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E7E6E6">
                              <a:lumMod val="10000"/>
                            </a:srgbClr>
                          </a:solidFill>
                          <a:effectLst/>
                          <a:uLnTx/>
                          <a:uFillTx/>
                          <a:latin typeface="Arial"/>
                          <a:cs typeface="Arial"/>
                          <a:sym typeface="Arial"/>
                        </a:rPr>
                        <a:t>[insert status]</a:t>
                      </a:r>
                    </a:p>
                  </a:txBody>
                  <a:tcPr anchor="ctr">
                    <a:lnL w="19050" cap="flat" cmpd="sng" algn="ctr">
                      <a:solidFill>
                        <a:schemeClr val="bg1"/>
                      </a:solidFill>
                      <a:prstDash val="solid"/>
                      <a:round/>
                      <a:headEnd type="none" w="med" len="med"/>
                      <a:tailEnd type="none" w="med" len="med"/>
                    </a:lnL>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solidFill>
                      <a:schemeClr val="bg1">
                        <a:lumMod val="95000"/>
                      </a:schemeClr>
                    </a:solidFill>
                  </a:tcPr>
                </a:tc>
                <a:extLst>
                  <a:ext uri="{0D108BD9-81ED-4DB2-BD59-A6C34878D82A}">
                    <a16:rowId xmlns:a16="http://schemas.microsoft.com/office/drawing/2014/main" val="169599004"/>
                  </a:ext>
                </a:extLst>
              </a:tr>
            </a:tbl>
          </a:graphicData>
        </a:graphic>
      </p:graphicFrame>
      <p:sp>
        <p:nvSpPr>
          <p:cNvPr id="7" name="Oval 6">
            <a:extLst>
              <a:ext uri="{FF2B5EF4-FFF2-40B4-BE49-F238E27FC236}">
                <a16:creationId xmlns:a16="http://schemas.microsoft.com/office/drawing/2014/main" id="{4D9FF77A-D91D-BE7C-9D55-04767980A47F}"/>
              </a:ext>
            </a:extLst>
          </p:cNvPr>
          <p:cNvSpPr/>
          <p:nvPr/>
        </p:nvSpPr>
        <p:spPr>
          <a:xfrm>
            <a:off x="11164566" y="2171351"/>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Oval 7">
            <a:extLst>
              <a:ext uri="{FF2B5EF4-FFF2-40B4-BE49-F238E27FC236}">
                <a16:creationId xmlns:a16="http://schemas.microsoft.com/office/drawing/2014/main" id="{C4D01FA4-D45B-22DE-6C14-5D8A9EDAE042}"/>
              </a:ext>
            </a:extLst>
          </p:cNvPr>
          <p:cNvSpPr/>
          <p:nvPr/>
        </p:nvSpPr>
        <p:spPr>
          <a:xfrm>
            <a:off x="11164566" y="2741762"/>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Oval 8">
            <a:extLst>
              <a:ext uri="{FF2B5EF4-FFF2-40B4-BE49-F238E27FC236}">
                <a16:creationId xmlns:a16="http://schemas.microsoft.com/office/drawing/2014/main" id="{156102AE-EAAA-BFA7-F09B-6D3B11B6E943}"/>
              </a:ext>
            </a:extLst>
          </p:cNvPr>
          <p:cNvSpPr/>
          <p:nvPr/>
        </p:nvSpPr>
        <p:spPr>
          <a:xfrm>
            <a:off x="11164566" y="3312173"/>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Oval 9">
            <a:extLst>
              <a:ext uri="{FF2B5EF4-FFF2-40B4-BE49-F238E27FC236}">
                <a16:creationId xmlns:a16="http://schemas.microsoft.com/office/drawing/2014/main" id="{2BBC513E-9B16-351A-B913-AB919409C240}"/>
              </a:ext>
            </a:extLst>
          </p:cNvPr>
          <p:cNvSpPr/>
          <p:nvPr/>
        </p:nvSpPr>
        <p:spPr>
          <a:xfrm>
            <a:off x="11164566" y="3882584"/>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 name="Oval 11">
            <a:extLst>
              <a:ext uri="{FF2B5EF4-FFF2-40B4-BE49-F238E27FC236}">
                <a16:creationId xmlns:a16="http://schemas.microsoft.com/office/drawing/2014/main" id="{FB6CABEA-E6C1-7866-0FF7-27C17334A39D}"/>
              </a:ext>
            </a:extLst>
          </p:cNvPr>
          <p:cNvSpPr/>
          <p:nvPr/>
        </p:nvSpPr>
        <p:spPr>
          <a:xfrm>
            <a:off x="11164566" y="5023406"/>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Oval 12">
            <a:extLst>
              <a:ext uri="{FF2B5EF4-FFF2-40B4-BE49-F238E27FC236}">
                <a16:creationId xmlns:a16="http://schemas.microsoft.com/office/drawing/2014/main" id="{18CD2DBF-5451-9966-19CC-1EFAEC72D536}"/>
              </a:ext>
            </a:extLst>
          </p:cNvPr>
          <p:cNvSpPr/>
          <p:nvPr/>
        </p:nvSpPr>
        <p:spPr>
          <a:xfrm>
            <a:off x="11164566" y="5593815"/>
            <a:ext cx="288000" cy="288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Oval 13">
            <a:extLst>
              <a:ext uri="{FF2B5EF4-FFF2-40B4-BE49-F238E27FC236}">
                <a16:creationId xmlns:a16="http://schemas.microsoft.com/office/drawing/2014/main" id="{7D830A5F-0E10-930C-DD95-E2B1159B0DCE}"/>
              </a:ext>
            </a:extLst>
          </p:cNvPr>
          <p:cNvSpPr/>
          <p:nvPr/>
        </p:nvSpPr>
        <p:spPr>
          <a:xfrm>
            <a:off x="11164566" y="4452995"/>
            <a:ext cx="288000" cy="28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6" name="Picture 15">
            <a:extLst>
              <a:ext uri="{FF2B5EF4-FFF2-40B4-BE49-F238E27FC236}">
                <a16:creationId xmlns:a16="http://schemas.microsoft.com/office/drawing/2014/main" id="{AAE77C89-042D-689B-06E9-B34CA7114823}"/>
              </a:ext>
            </a:extLst>
          </p:cNvPr>
          <p:cNvPicPr>
            <a:picLocks noChangeAspect="1"/>
          </p:cNvPicPr>
          <p:nvPr/>
        </p:nvPicPr>
        <p:blipFill>
          <a:blip r:embed="rId3"/>
          <a:stretch>
            <a:fillRect/>
          </a:stretch>
        </p:blipFill>
        <p:spPr>
          <a:xfrm>
            <a:off x="991633" y="2652477"/>
            <a:ext cx="571500" cy="571500"/>
          </a:xfrm>
          <a:prstGeom prst="rect">
            <a:avLst/>
          </a:prstGeom>
        </p:spPr>
      </p:pic>
      <p:pic>
        <p:nvPicPr>
          <p:cNvPr id="17" name="Picture 16">
            <a:extLst>
              <a:ext uri="{FF2B5EF4-FFF2-40B4-BE49-F238E27FC236}">
                <a16:creationId xmlns:a16="http://schemas.microsoft.com/office/drawing/2014/main" id="{70DB9EB5-9802-8839-D4D2-DFD3C742AC03}"/>
              </a:ext>
            </a:extLst>
          </p:cNvPr>
          <p:cNvPicPr>
            <a:picLocks noChangeAspect="1"/>
          </p:cNvPicPr>
          <p:nvPr/>
        </p:nvPicPr>
        <p:blipFill>
          <a:blip r:embed="rId4"/>
          <a:stretch>
            <a:fillRect/>
          </a:stretch>
        </p:blipFill>
        <p:spPr>
          <a:xfrm>
            <a:off x="991633" y="4671248"/>
            <a:ext cx="571500" cy="571500"/>
          </a:xfrm>
          <a:prstGeom prst="rect">
            <a:avLst/>
          </a:prstGeom>
        </p:spPr>
      </p:pic>
      <p:sp>
        <p:nvSpPr>
          <p:cNvPr id="6" name="Google Shape;507;p14">
            <a:extLst>
              <a:ext uri="{FF2B5EF4-FFF2-40B4-BE49-F238E27FC236}">
                <a16:creationId xmlns:a16="http://schemas.microsoft.com/office/drawing/2014/main" id="{277A3174-4E0E-C4A7-AEE3-8AB4A1C6FDE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11" name="Google Shape;538;p14">
            <a:extLst>
              <a:ext uri="{FF2B5EF4-FFF2-40B4-BE49-F238E27FC236}">
                <a16:creationId xmlns:a16="http://schemas.microsoft.com/office/drawing/2014/main" id="{E12E75DD-FB2F-734A-38AF-5DD5ABAC772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
        <p:nvSpPr>
          <p:cNvPr id="15" name="Rectangle 14">
            <a:extLst>
              <a:ext uri="{FF2B5EF4-FFF2-40B4-BE49-F238E27FC236}">
                <a16:creationId xmlns:a16="http://schemas.microsoft.com/office/drawing/2014/main" id="{9FB28FA5-1112-59C3-20F9-2FEB37CEE46C}"/>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Version 1</a:t>
            </a:r>
          </a:p>
        </p:txBody>
      </p:sp>
    </p:spTree>
    <p:extLst>
      <p:ext uri="{BB962C8B-B14F-4D97-AF65-F5344CB8AC3E}">
        <p14:creationId xmlns:p14="http://schemas.microsoft.com/office/powerpoint/2010/main" val="2492844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34AB4-6309-BC0B-D5CE-756490255AD3}"/>
              </a:ext>
            </a:extLst>
          </p:cNvPr>
          <p:cNvSpPr>
            <a:spLocks noGrp="1"/>
          </p:cNvSpPr>
          <p:nvPr>
            <p:ph type="title"/>
          </p:nvPr>
        </p:nvSpPr>
        <p:spPr>
          <a:xfrm>
            <a:off x="467806" y="365126"/>
            <a:ext cx="11173331" cy="811212"/>
          </a:xfrm>
        </p:spPr>
        <p:txBody>
          <a:bodyPr/>
          <a:lstStyle/>
          <a:p>
            <a:r>
              <a:rPr lang="en-US">
                <a:solidFill>
                  <a:schemeClr val="bg2"/>
                </a:solidFill>
              </a:rPr>
              <a:t>Current status: </a:t>
            </a:r>
            <a:r>
              <a:rPr lang="en-US"/>
              <a:t>We are on track in [regions/dimensions] but lagging in [regions/dimensions]</a:t>
            </a:r>
          </a:p>
        </p:txBody>
      </p:sp>
      <p:sp>
        <p:nvSpPr>
          <p:cNvPr id="3" name="Slide Number Placeholder 2">
            <a:extLst>
              <a:ext uri="{FF2B5EF4-FFF2-40B4-BE49-F238E27FC236}">
                <a16:creationId xmlns:a16="http://schemas.microsoft.com/office/drawing/2014/main" id="{AA760629-5A2C-839B-7484-75814606B98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cxnSp>
        <p:nvCxnSpPr>
          <p:cNvPr id="20" name="Google Shape;162;p33">
            <a:extLst>
              <a:ext uri="{FF2B5EF4-FFF2-40B4-BE49-F238E27FC236}">
                <a16:creationId xmlns:a16="http://schemas.microsoft.com/office/drawing/2014/main" id="{3BA73DDF-9D89-B576-85B8-8F13AD74BC55}"/>
              </a:ext>
            </a:extLst>
          </p:cNvPr>
          <p:cNvCxnSpPr>
            <a:cxnSpLocks/>
          </p:cNvCxnSpPr>
          <p:nvPr/>
        </p:nvCxnSpPr>
        <p:spPr>
          <a:xfrm>
            <a:off x="623900" y="4123040"/>
            <a:ext cx="10944000" cy="0"/>
          </a:xfrm>
          <a:prstGeom prst="straightConnector1">
            <a:avLst/>
          </a:prstGeom>
          <a:noFill/>
          <a:ln w="9525" cap="flat" cmpd="sng">
            <a:solidFill>
              <a:schemeClr val="tx1"/>
            </a:solidFill>
            <a:prstDash val="dash"/>
            <a:round/>
            <a:headEnd type="none" w="sm" len="sm"/>
            <a:tailEnd type="none" w="sm" len="sm"/>
          </a:ln>
        </p:spPr>
      </p:cxnSp>
      <p:cxnSp>
        <p:nvCxnSpPr>
          <p:cNvPr id="21" name="Google Shape;163;p33">
            <a:extLst>
              <a:ext uri="{FF2B5EF4-FFF2-40B4-BE49-F238E27FC236}">
                <a16:creationId xmlns:a16="http://schemas.microsoft.com/office/drawing/2014/main" id="{C3BCFFD2-E779-D553-FD3A-A9F9EB3D68F2}"/>
              </a:ext>
            </a:extLst>
          </p:cNvPr>
          <p:cNvCxnSpPr>
            <a:cxnSpLocks/>
          </p:cNvCxnSpPr>
          <p:nvPr/>
        </p:nvCxnSpPr>
        <p:spPr>
          <a:xfrm>
            <a:off x="623900" y="5228690"/>
            <a:ext cx="10944000" cy="0"/>
          </a:xfrm>
          <a:prstGeom prst="straightConnector1">
            <a:avLst/>
          </a:prstGeom>
          <a:noFill/>
          <a:ln w="9525" cap="flat" cmpd="sng">
            <a:solidFill>
              <a:schemeClr val="tx1"/>
            </a:solidFill>
            <a:prstDash val="dash"/>
            <a:round/>
            <a:headEnd type="none" w="sm" len="sm"/>
            <a:tailEnd type="none" w="sm" len="sm"/>
          </a:ln>
        </p:spPr>
      </p:cxnSp>
      <p:sp>
        <p:nvSpPr>
          <p:cNvPr id="22" name="Google Shape;164;p33">
            <a:extLst>
              <a:ext uri="{FF2B5EF4-FFF2-40B4-BE49-F238E27FC236}">
                <a16:creationId xmlns:a16="http://schemas.microsoft.com/office/drawing/2014/main" id="{0BFA2C0E-2A0C-70F8-E906-5CDAFF22E835}"/>
              </a:ext>
            </a:extLst>
          </p:cNvPr>
          <p:cNvSpPr/>
          <p:nvPr/>
        </p:nvSpPr>
        <p:spPr>
          <a:xfrm>
            <a:off x="2015925" y="2289495"/>
            <a:ext cx="1512000" cy="506100"/>
          </a:xfrm>
          <a:prstGeom prst="rect">
            <a:avLst/>
          </a:prstGeom>
          <a:solidFill>
            <a:schemeClr val="tx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[Region 1]</a:t>
            </a:r>
          </a:p>
        </p:txBody>
      </p:sp>
      <p:sp>
        <p:nvSpPr>
          <p:cNvPr id="23" name="Google Shape;165;p33">
            <a:extLst>
              <a:ext uri="{FF2B5EF4-FFF2-40B4-BE49-F238E27FC236}">
                <a16:creationId xmlns:a16="http://schemas.microsoft.com/office/drawing/2014/main" id="{41850B04-7618-29EE-878E-118E5910CE8A}"/>
              </a:ext>
            </a:extLst>
          </p:cNvPr>
          <p:cNvSpPr/>
          <p:nvPr/>
        </p:nvSpPr>
        <p:spPr>
          <a:xfrm>
            <a:off x="3623920" y="2289495"/>
            <a:ext cx="1512000" cy="506100"/>
          </a:xfrm>
          <a:prstGeom prst="rect">
            <a:avLst/>
          </a:prstGeom>
          <a:solidFill>
            <a:schemeClr val="tx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[Region 2]</a:t>
            </a:r>
          </a:p>
        </p:txBody>
      </p:sp>
      <p:sp>
        <p:nvSpPr>
          <p:cNvPr id="24" name="Google Shape;166;p33">
            <a:extLst>
              <a:ext uri="{FF2B5EF4-FFF2-40B4-BE49-F238E27FC236}">
                <a16:creationId xmlns:a16="http://schemas.microsoft.com/office/drawing/2014/main" id="{91DC8173-5DC6-5764-4DE4-49CDA3559807}"/>
              </a:ext>
            </a:extLst>
          </p:cNvPr>
          <p:cNvSpPr/>
          <p:nvPr/>
        </p:nvSpPr>
        <p:spPr>
          <a:xfrm>
            <a:off x="5231915" y="2289495"/>
            <a:ext cx="1512000" cy="506100"/>
          </a:xfrm>
          <a:prstGeom prst="rect">
            <a:avLst/>
          </a:prstGeom>
          <a:solidFill>
            <a:schemeClr val="tx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[Region 3]</a:t>
            </a:r>
          </a:p>
        </p:txBody>
      </p:sp>
      <p:sp>
        <p:nvSpPr>
          <p:cNvPr id="25" name="Google Shape;168;p33">
            <a:extLst>
              <a:ext uri="{FF2B5EF4-FFF2-40B4-BE49-F238E27FC236}">
                <a16:creationId xmlns:a16="http://schemas.microsoft.com/office/drawing/2014/main" id="{F17CAB94-AD64-7AFB-8607-EEF0F087FBBC}"/>
              </a:ext>
            </a:extLst>
          </p:cNvPr>
          <p:cNvSpPr txBox="1"/>
          <p:nvPr/>
        </p:nvSpPr>
        <p:spPr>
          <a:xfrm>
            <a:off x="623900" y="5528464"/>
            <a:ext cx="2030400" cy="507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u="none" strike="noStrike" kern="0" cap="none" spc="0" normalizeH="0" baseline="0" noProof="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Profit</a:t>
            </a:r>
            <a:endParaRPr kumimoji="0" lang="en-US"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400" u="none" strike="noStrike" kern="0" cap="none" spc="0" normalizeH="0" baseline="0" noProof="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[Goal]</a:t>
            </a:r>
          </a:p>
        </p:txBody>
      </p:sp>
      <p:sp>
        <p:nvSpPr>
          <p:cNvPr id="26" name="Google Shape;169;p33">
            <a:extLst>
              <a:ext uri="{FF2B5EF4-FFF2-40B4-BE49-F238E27FC236}">
                <a16:creationId xmlns:a16="http://schemas.microsoft.com/office/drawing/2014/main" id="{6ED10943-A32F-60EC-0029-DAFB6F8C7E7B}"/>
              </a:ext>
            </a:extLst>
          </p:cNvPr>
          <p:cNvSpPr txBox="1"/>
          <p:nvPr/>
        </p:nvSpPr>
        <p:spPr>
          <a:xfrm>
            <a:off x="623900" y="4422815"/>
            <a:ext cx="2028900" cy="506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u="none" strike="noStrike" kern="0" cap="none" spc="0" normalizeH="0" baseline="0" noProof="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Planet</a:t>
            </a:r>
            <a:endParaRPr kumimoji="0" lang="en-US"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400" u="none" strike="noStrike" kern="0" cap="none" spc="0" normalizeH="0" baseline="0" noProof="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[Goal]</a:t>
            </a:r>
          </a:p>
        </p:txBody>
      </p:sp>
      <p:sp>
        <p:nvSpPr>
          <p:cNvPr id="27" name="Google Shape;170;p33">
            <a:extLst>
              <a:ext uri="{FF2B5EF4-FFF2-40B4-BE49-F238E27FC236}">
                <a16:creationId xmlns:a16="http://schemas.microsoft.com/office/drawing/2014/main" id="{770BEAF5-3F13-C44A-F631-523F52F7687B}"/>
              </a:ext>
            </a:extLst>
          </p:cNvPr>
          <p:cNvSpPr txBox="1"/>
          <p:nvPr/>
        </p:nvSpPr>
        <p:spPr>
          <a:xfrm>
            <a:off x="623900" y="3317165"/>
            <a:ext cx="2028900" cy="506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u="none" strike="noStrike" kern="0" cap="none" spc="0" normalizeH="0" baseline="0" noProof="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People</a:t>
            </a:r>
            <a:endParaRPr kumimoji="0" lang="en-US"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400" u="none" strike="noStrike" kern="0" cap="none" spc="0" normalizeH="0" baseline="0" noProof="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[Goal]</a:t>
            </a:r>
          </a:p>
        </p:txBody>
      </p:sp>
      <p:sp>
        <p:nvSpPr>
          <p:cNvPr id="28" name="Google Shape;173;p33">
            <a:extLst>
              <a:ext uri="{FF2B5EF4-FFF2-40B4-BE49-F238E27FC236}">
                <a16:creationId xmlns:a16="http://schemas.microsoft.com/office/drawing/2014/main" id="{F2882BEE-54EE-5FC1-BFAB-2670B138D1C7}"/>
              </a:ext>
            </a:extLst>
          </p:cNvPr>
          <p:cNvSpPr/>
          <p:nvPr/>
        </p:nvSpPr>
        <p:spPr>
          <a:xfrm>
            <a:off x="6839910" y="2289495"/>
            <a:ext cx="1512000" cy="506100"/>
          </a:xfrm>
          <a:prstGeom prst="rect">
            <a:avLst/>
          </a:prstGeom>
          <a:solidFill>
            <a:schemeClr val="tx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[Region 4]</a:t>
            </a:r>
          </a:p>
        </p:txBody>
      </p:sp>
      <p:sp>
        <p:nvSpPr>
          <p:cNvPr id="29" name="Google Shape;174;p33">
            <a:extLst>
              <a:ext uri="{FF2B5EF4-FFF2-40B4-BE49-F238E27FC236}">
                <a16:creationId xmlns:a16="http://schemas.microsoft.com/office/drawing/2014/main" id="{F3070805-B3DC-D01A-4DF1-9B109C0C3C55}"/>
              </a:ext>
            </a:extLst>
          </p:cNvPr>
          <p:cNvSpPr/>
          <p:nvPr/>
        </p:nvSpPr>
        <p:spPr>
          <a:xfrm>
            <a:off x="8447905" y="2289495"/>
            <a:ext cx="1512000" cy="506100"/>
          </a:xfrm>
          <a:prstGeom prst="rect">
            <a:avLst/>
          </a:prstGeom>
          <a:solidFill>
            <a:schemeClr val="tx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[Region 5]</a:t>
            </a:r>
          </a:p>
        </p:txBody>
      </p:sp>
      <p:sp>
        <p:nvSpPr>
          <p:cNvPr id="30" name="Google Shape;175;p33">
            <a:extLst>
              <a:ext uri="{FF2B5EF4-FFF2-40B4-BE49-F238E27FC236}">
                <a16:creationId xmlns:a16="http://schemas.microsoft.com/office/drawing/2014/main" id="{473D835A-C635-BF7E-E1C5-838242546233}"/>
              </a:ext>
            </a:extLst>
          </p:cNvPr>
          <p:cNvSpPr/>
          <p:nvPr/>
        </p:nvSpPr>
        <p:spPr>
          <a:xfrm>
            <a:off x="10055900" y="2289495"/>
            <a:ext cx="1512000" cy="506100"/>
          </a:xfrm>
          <a:prstGeom prst="rect">
            <a:avLst/>
          </a:prstGeom>
          <a:solidFill>
            <a:schemeClr val="tx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[Region 6]</a:t>
            </a:r>
          </a:p>
        </p:txBody>
      </p:sp>
      <p:sp>
        <p:nvSpPr>
          <p:cNvPr id="31" name="Google Shape;176;p33">
            <a:extLst>
              <a:ext uri="{FF2B5EF4-FFF2-40B4-BE49-F238E27FC236}">
                <a16:creationId xmlns:a16="http://schemas.microsoft.com/office/drawing/2014/main" id="{C31E98CA-E1F6-2468-35C7-5FAA2C536C9B}"/>
              </a:ext>
            </a:extLst>
          </p:cNvPr>
          <p:cNvSpPr/>
          <p:nvPr/>
        </p:nvSpPr>
        <p:spPr>
          <a:xfrm>
            <a:off x="2481825" y="3280115"/>
            <a:ext cx="580200" cy="580200"/>
          </a:xfrm>
          <a:prstGeom prst="ellipse">
            <a:avLst/>
          </a:prstGeom>
          <a:solidFill>
            <a:schemeClr val="accent6"/>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2" name="Google Shape;177;p33">
            <a:extLst>
              <a:ext uri="{FF2B5EF4-FFF2-40B4-BE49-F238E27FC236}">
                <a16:creationId xmlns:a16="http://schemas.microsoft.com/office/drawing/2014/main" id="{18C4181D-77A1-44EC-0259-E7074B139FE5}"/>
              </a:ext>
            </a:extLst>
          </p:cNvPr>
          <p:cNvSpPr/>
          <p:nvPr/>
        </p:nvSpPr>
        <p:spPr>
          <a:xfrm>
            <a:off x="2481825" y="4386140"/>
            <a:ext cx="580200" cy="580200"/>
          </a:xfrm>
          <a:prstGeom prst="ellipse">
            <a:avLst/>
          </a:prstGeom>
          <a:solidFill>
            <a:schemeClr val="accent6"/>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3" name="Google Shape;178;p33">
            <a:extLst>
              <a:ext uri="{FF2B5EF4-FFF2-40B4-BE49-F238E27FC236}">
                <a16:creationId xmlns:a16="http://schemas.microsoft.com/office/drawing/2014/main" id="{710B0647-1818-6F08-4233-85E748EA5595}"/>
              </a:ext>
            </a:extLst>
          </p:cNvPr>
          <p:cNvSpPr/>
          <p:nvPr/>
        </p:nvSpPr>
        <p:spPr>
          <a:xfrm>
            <a:off x="2481825" y="5492164"/>
            <a:ext cx="580200" cy="580200"/>
          </a:xfrm>
          <a:prstGeom prst="ellipse">
            <a:avLst/>
          </a:prstGeom>
          <a:solidFill>
            <a:schemeClr val="accent6"/>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4" name="Google Shape;179;p33">
            <a:extLst>
              <a:ext uri="{FF2B5EF4-FFF2-40B4-BE49-F238E27FC236}">
                <a16:creationId xmlns:a16="http://schemas.microsoft.com/office/drawing/2014/main" id="{C5C494EA-DE8D-F5AB-5973-213D639EEBDA}"/>
              </a:ext>
            </a:extLst>
          </p:cNvPr>
          <p:cNvSpPr/>
          <p:nvPr/>
        </p:nvSpPr>
        <p:spPr>
          <a:xfrm>
            <a:off x="4089820" y="3280115"/>
            <a:ext cx="580200" cy="580200"/>
          </a:xfrm>
          <a:prstGeom prst="ellipse">
            <a:avLst/>
          </a:prstGeom>
          <a:solidFill>
            <a:schemeClr val="accent6"/>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5" name="Google Shape;180;p33">
            <a:extLst>
              <a:ext uri="{FF2B5EF4-FFF2-40B4-BE49-F238E27FC236}">
                <a16:creationId xmlns:a16="http://schemas.microsoft.com/office/drawing/2014/main" id="{E6F7991A-0CAD-0745-4115-A5648404FD44}"/>
              </a:ext>
            </a:extLst>
          </p:cNvPr>
          <p:cNvSpPr/>
          <p:nvPr/>
        </p:nvSpPr>
        <p:spPr>
          <a:xfrm>
            <a:off x="4089820" y="4386140"/>
            <a:ext cx="580200" cy="580200"/>
          </a:xfrm>
          <a:prstGeom prst="ellipse">
            <a:avLst/>
          </a:prstGeom>
          <a:solidFill>
            <a:schemeClr val="accent6"/>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6" name="Google Shape;181;p33">
            <a:extLst>
              <a:ext uri="{FF2B5EF4-FFF2-40B4-BE49-F238E27FC236}">
                <a16:creationId xmlns:a16="http://schemas.microsoft.com/office/drawing/2014/main" id="{019A8DD7-DA56-4C54-A132-653C2D152874}"/>
              </a:ext>
            </a:extLst>
          </p:cNvPr>
          <p:cNvSpPr/>
          <p:nvPr/>
        </p:nvSpPr>
        <p:spPr>
          <a:xfrm>
            <a:off x="4089820" y="5492164"/>
            <a:ext cx="580200" cy="580200"/>
          </a:xfrm>
          <a:prstGeom prst="ellipse">
            <a:avLst/>
          </a:prstGeom>
          <a:solidFill>
            <a:schemeClr val="accent4"/>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7" name="Google Shape;182;p33">
            <a:extLst>
              <a:ext uri="{FF2B5EF4-FFF2-40B4-BE49-F238E27FC236}">
                <a16:creationId xmlns:a16="http://schemas.microsoft.com/office/drawing/2014/main" id="{FE2044BD-9023-45F3-0F16-EEE7D03115D8}"/>
              </a:ext>
            </a:extLst>
          </p:cNvPr>
          <p:cNvSpPr/>
          <p:nvPr/>
        </p:nvSpPr>
        <p:spPr>
          <a:xfrm>
            <a:off x="5697815" y="5492164"/>
            <a:ext cx="580200" cy="580200"/>
          </a:xfrm>
          <a:prstGeom prst="ellipse">
            <a:avLst/>
          </a:prstGeom>
          <a:solidFill>
            <a:srgbClr val="C00000"/>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8" name="Google Shape;183;p33">
            <a:extLst>
              <a:ext uri="{FF2B5EF4-FFF2-40B4-BE49-F238E27FC236}">
                <a16:creationId xmlns:a16="http://schemas.microsoft.com/office/drawing/2014/main" id="{442F3D50-95D1-90BC-8CF0-BAF6B40A0FB3}"/>
              </a:ext>
            </a:extLst>
          </p:cNvPr>
          <p:cNvSpPr/>
          <p:nvPr/>
        </p:nvSpPr>
        <p:spPr>
          <a:xfrm>
            <a:off x="7305810" y="5492164"/>
            <a:ext cx="580200" cy="580200"/>
          </a:xfrm>
          <a:prstGeom prst="ellipse">
            <a:avLst/>
          </a:prstGeom>
          <a:solidFill>
            <a:schemeClr val="accent6"/>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39" name="Google Shape;184;p33">
            <a:extLst>
              <a:ext uri="{FF2B5EF4-FFF2-40B4-BE49-F238E27FC236}">
                <a16:creationId xmlns:a16="http://schemas.microsoft.com/office/drawing/2014/main" id="{C1CEE554-F229-9378-323B-C0610DB96522}"/>
              </a:ext>
            </a:extLst>
          </p:cNvPr>
          <p:cNvSpPr/>
          <p:nvPr/>
        </p:nvSpPr>
        <p:spPr>
          <a:xfrm>
            <a:off x="8913805" y="5492164"/>
            <a:ext cx="580200" cy="580200"/>
          </a:xfrm>
          <a:prstGeom prst="ellipse">
            <a:avLst/>
          </a:prstGeom>
          <a:solidFill>
            <a:schemeClr val="accent4"/>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0" name="Google Shape;185;p33">
            <a:extLst>
              <a:ext uri="{FF2B5EF4-FFF2-40B4-BE49-F238E27FC236}">
                <a16:creationId xmlns:a16="http://schemas.microsoft.com/office/drawing/2014/main" id="{E15EDA55-AEBB-8B04-32B5-461BFCDB3C0E}"/>
              </a:ext>
            </a:extLst>
          </p:cNvPr>
          <p:cNvSpPr/>
          <p:nvPr/>
        </p:nvSpPr>
        <p:spPr>
          <a:xfrm>
            <a:off x="10521800" y="5492164"/>
            <a:ext cx="580200" cy="580200"/>
          </a:xfrm>
          <a:prstGeom prst="ellipse">
            <a:avLst/>
          </a:prstGeom>
          <a:solidFill>
            <a:schemeClr val="accent4"/>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1" name="Google Shape;186;p33">
            <a:extLst>
              <a:ext uri="{FF2B5EF4-FFF2-40B4-BE49-F238E27FC236}">
                <a16:creationId xmlns:a16="http://schemas.microsoft.com/office/drawing/2014/main" id="{C1CBBD01-3614-F2CD-8CFA-4673AE45741B}"/>
              </a:ext>
            </a:extLst>
          </p:cNvPr>
          <p:cNvSpPr/>
          <p:nvPr/>
        </p:nvSpPr>
        <p:spPr>
          <a:xfrm>
            <a:off x="5697815" y="3280115"/>
            <a:ext cx="580200" cy="580200"/>
          </a:xfrm>
          <a:prstGeom prst="ellipse">
            <a:avLst/>
          </a:prstGeom>
          <a:solidFill>
            <a:schemeClr val="accent4"/>
          </a:solidFill>
          <a:ln w="19050"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2" name="Google Shape;187;p33">
            <a:extLst>
              <a:ext uri="{FF2B5EF4-FFF2-40B4-BE49-F238E27FC236}">
                <a16:creationId xmlns:a16="http://schemas.microsoft.com/office/drawing/2014/main" id="{6C9ACCA1-D0A2-DD1F-BC35-146901F9A447}"/>
              </a:ext>
            </a:extLst>
          </p:cNvPr>
          <p:cNvSpPr/>
          <p:nvPr/>
        </p:nvSpPr>
        <p:spPr>
          <a:xfrm>
            <a:off x="5697815" y="4386140"/>
            <a:ext cx="580200" cy="580200"/>
          </a:xfrm>
          <a:prstGeom prst="ellipse">
            <a:avLst/>
          </a:prstGeom>
          <a:solidFill>
            <a:schemeClr val="accent4"/>
          </a:solidFill>
          <a:ln w="19050"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3" name="Google Shape;188;p33">
            <a:extLst>
              <a:ext uri="{FF2B5EF4-FFF2-40B4-BE49-F238E27FC236}">
                <a16:creationId xmlns:a16="http://schemas.microsoft.com/office/drawing/2014/main" id="{827A0F72-8FEF-A5C4-FB41-F35E5D08AAD9}"/>
              </a:ext>
            </a:extLst>
          </p:cNvPr>
          <p:cNvSpPr/>
          <p:nvPr/>
        </p:nvSpPr>
        <p:spPr>
          <a:xfrm>
            <a:off x="7305810" y="4386140"/>
            <a:ext cx="580200" cy="580200"/>
          </a:xfrm>
          <a:prstGeom prst="ellipse">
            <a:avLst/>
          </a:prstGeom>
          <a:solidFill>
            <a:schemeClr val="accent4"/>
          </a:solidFill>
          <a:ln w="19050"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4" name="Google Shape;189;p33">
            <a:extLst>
              <a:ext uri="{FF2B5EF4-FFF2-40B4-BE49-F238E27FC236}">
                <a16:creationId xmlns:a16="http://schemas.microsoft.com/office/drawing/2014/main" id="{90F068AD-79E6-F04A-560E-A7828B188017}"/>
              </a:ext>
            </a:extLst>
          </p:cNvPr>
          <p:cNvSpPr/>
          <p:nvPr/>
        </p:nvSpPr>
        <p:spPr>
          <a:xfrm>
            <a:off x="8913805" y="3280115"/>
            <a:ext cx="580200" cy="580200"/>
          </a:xfrm>
          <a:prstGeom prst="ellipse">
            <a:avLst/>
          </a:prstGeom>
          <a:solidFill>
            <a:srgbClr val="C00000"/>
          </a:solidFill>
          <a:ln w="19050" cap="flat" cmpd="sng">
            <a:noFill/>
            <a:prstDash val="dash"/>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5" name="Google Shape;190;p33">
            <a:extLst>
              <a:ext uri="{FF2B5EF4-FFF2-40B4-BE49-F238E27FC236}">
                <a16:creationId xmlns:a16="http://schemas.microsoft.com/office/drawing/2014/main" id="{378F86DA-E5E3-CBAD-13D3-3032F53C4EB8}"/>
              </a:ext>
            </a:extLst>
          </p:cNvPr>
          <p:cNvSpPr/>
          <p:nvPr/>
        </p:nvSpPr>
        <p:spPr>
          <a:xfrm>
            <a:off x="10521800" y="3280115"/>
            <a:ext cx="580200" cy="580200"/>
          </a:xfrm>
          <a:prstGeom prst="ellipse">
            <a:avLst/>
          </a:prstGeom>
          <a:solidFill>
            <a:srgbClr val="C00000"/>
          </a:solidFill>
          <a:ln w="19050" cap="flat" cmpd="sng">
            <a:noFill/>
            <a:prstDash val="dash"/>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6" name="Google Shape;191;p33">
            <a:extLst>
              <a:ext uri="{FF2B5EF4-FFF2-40B4-BE49-F238E27FC236}">
                <a16:creationId xmlns:a16="http://schemas.microsoft.com/office/drawing/2014/main" id="{7D6D5673-C44B-B466-5888-1A49FDDB72E8}"/>
              </a:ext>
            </a:extLst>
          </p:cNvPr>
          <p:cNvSpPr/>
          <p:nvPr/>
        </p:nvSpPr>
        <p:spPr>
          <a:xfrm>
            <a:off x="10521800" y="4386140"/>
            <a:ext cx="580200" cy="580200"/>
          </a:xfrm>
          <a:prstGeom prst="ellipse">
            <a:avLst/>
          </a:prstGeom>
          <a:solidFill>
            <a:srgbClr val="C00000"/>
          </a:solidFill>
          <a:ln w="19050" cap="flat" cmpd="sng">
            <a:noFill/>
            <a:prstDash val="dash"/>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7" name="Google Shape;198;p33">
            <a:extLst>
              <a:ext uri="{FF2B5EF4-FFF2-40B4-BE49-F238E27FC236}">
                <a16:creationId xmlns:a16="http://schemas.microsoft.com/office/drawing/2014/main" id="{5EE2AE03-AE72-09B1-A47D-837DB08C7D2C}"/>
              </a:ext>
            </a:extLst>
          </p:cNvPr>
          <p:cNvSpPr/>
          <p:nvPr/>
        </p:nvSpPr>
        <p:spPr>
          <a:xfrm>
            <a:off x="7305810" y="3280115"/>
            <a:ext cx="580200" cy="580200"/>
          </a:xfrm>
          <a:prstGeom prst="ellipse">
            <a:avLst/>
          </a:prstGeom>
          <a:solidFill>
            <a:schemeClr val="accent4"/>
          </a:solidFill>
          <a:ln w="19050"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8" name="Google Shape;199;p33">
            <a:extLst>
              <a:ext uri="{FF2B5EF4-FFF2-40B4-BE49-F238E27FC236}">
                <a16:creationId xmlns:a16="http://schemas.microsoft.com/office/drawing/2014/main" id="{CE4B53A0-740B-2688-9590-9226886CC689}"/>
              </a:ext>
            </a:extLst>
          </p:cNvPr>
          <p:cNvSpPr/>
          <p:nvPr/>
        </p:nvSpPr>
        <p:spPr>
          <a:xfrm>
            <a:off x="8913805" y="4386140"/>
            <a:ext cx="580200" cy="580200"/>
          </a:xfrm>
          <a:prstGeom prst="ellipse">
            <a:avLst/>
          </a:prstGeom>
          <a:solidFill>
            <a:schemeClr val="accent6"/>
          </a:solidFill>
          <a:ln w="19050" cap="flat" cmpd="sng">
            <a:no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9" name="Google Shape;192;p33">
            <a:extLst>
              <a:ext uri="{FF2B5EF4-FFF2-40B4-BE49-F238E27FC236}">
                <a16:creationId xmlns:a16="http://schemas.microsoft.com/office/drawing/2014/main" id="{00D7FB39-E6BA-458E-E550-90FAD3BDE56E}"/>
              </a:ext>
            </a:extLst>
          </p:cNvPr>
          <p:cNvSpPr/>
          <p:nvPr/>
        </p:nvSpPr>
        <p:spPr>
          <a:xfrm>
            <a:off x="7645312" y="1644044"/>
            <a:ext cx="223200" cy="2232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0" name="Google Shape;193;p33">
            <a:extLst>
              <a:ext uri="{FF2B5EF4-FFF2-40B4-BE49-F238E27FC236}">
                <a16:creationId xmlns:a16="http://schemas.microsoft.com/office/drawing/2014/main" id="{3EC4E44F-856A-457E-A38D-DB9839DE91BF}"/>
              </a:ext>
            </a:extLst>
          </p:cNvPr>
          <p:cNvSpPr/>
          <p:nvPr/>
        </p:nvSpPr>
        <p:spPr>
          <a:xfrm>
            <a:off x="8856465" y="1644044"/>
            <a:ext cx="223200" cy="223200"/>
          </a:xfrm>
          <a:prstGeom prst="ellipse">
            <a:avLst/>
          </a:prstGeom>
          <a:solidFill>
            <a:srgbClr val="FFC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1" name="Google Shape;194;p33">
            <a:extLst>
              <a:ext uri="{FF2B5EF4-FFF2-40B4-BE49-F238E27FC236}">
                <a16:creationId xmlns:a16="http://schemas.microsoft.com/office/drawing/2014/main" id="{EE103D9C-A7D9-0A32-CE75-6107FDD488B2}"/>
              </a:ext>
            </a:extLst>
          </p:cNvPr>
          <p:cNvSpPr/>
          <p:nvPr/>
        </p:nvSpPr>
        <p:spPr>
          <a:xfrm>
            <a:off x="10365531" y="1644044"/>
            <a:ext cx="223200" cy="223200"/>
          </a:xfrm>
          <a:prstGeom prst="ellipse">
            <a:avLst/>
          </a:prstGeom>
          <a:solidFill>
            <a:srgbClr val="CD022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2" name="Google Shape;195;p33">
            <a:extLst>
              <a:ext uri="{FF2B5EF4-FFF2-40B4-BE49-F238E27FC236}">
                <a16:creationId xmlns:a16="http://schemas.microsoft.com/office/drawing/2014/main" id="{E22AB831-D359-3452-71EF-7CEC0FEE5BE8}"/>
              </a:ext>
            </a:extLst>
          </p:cNvPr>
          <p:cNvSpPr txBox="1"/>
          <p:nvPr/>
        </p:nvSpPr>
        <p:spPr>
          <a:xfrm>
            <a:off x="7823541" y="1607894"/>
            <a:ext cx="895675" cy="2955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u="none" strike="noStrike" kern="0" cap="none" spc="0" normalizeH="0" baseline="0" noProof="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On track</a:t>
            </a:r>
          </a:p>
        </p:txBody>
      </p:sp>
      <p:sp>
        <p:nvSpPr>
          <p:cNvPr id="53" name="Google Shape;196;p33">
            <a:extLst>
              <a:ext uri="{FF2B5EF4-FFF2-40B4-BE49-F238E27FC236}">
                <a16:creationId xmlns:a16="http://schemas.microsoft.com/office/drawing/2014/main" id="{8422B908-0663-CC1C-989D-141243BEBFC7}"/>
              </a:ext>
            </a:extLst>
          </p:cNvPr>
          <p:cNvSpPr txBox="1"/>
          <p:nvPr/>
        </p:nvSpPr>
        <p:spPr>
          <a:xfrm>
            <a:off x="9026466" y="1607894"/>
            <a:ext cx="1206481" cy="2955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u="none" strike="noStrike" kern="0" cap="none" spc="0" normalizeH="0" baseline="0" noProof="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Slightly behind</a:t>
            </a:r>
          </a:p>
        </p:txBody>
      </p:sp>
      <p:sp>
        <p:nvSpPr>
          <p:cNvPr id="54" name="Google Shape;197;p33">
            <a:extLst>
              <a:ext uri="{FF2B5EF4-FFF2-40B4-BE49-F238E27FC236}">
                <a16:creationId xmlns:a16="http://schemas.microsoft.com/office/drawing/2014/main" id="{9D2142F5-3715-96E0-894A-A271BF6534C0}"/>
              </a:ext>
            </a:extLst>
          </p:cNvPr>
          <p:cNvSpPr txBox="1"/>
          <p:nvPr/>
        </p:nvSpPr>
        <p:spPr>
          <a:xfrm>
            <a:off x="10555187" y="1607894"/>
            <a:ext cx="1206481" cy="2955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u="none" strike="noStrike" kern="0" cap="none" spc="0" normalizeH="0" baseline="0" noProof="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Very behind</a:t>
            </a:r>
          </a:p>
        </p:txBody>
      </p:sp>
      <p:sp>
        <p:nvSpPr>
          <p:cNvPr id="4" name="Rectangle 3">
            <a:extLst>
              <a:ext uri="{FF2B5EF4-FFF2-40B4-BE49-F238E27FC236}">
                <a16:creationId xmlns:a16="http://schemas.microsoft.com/office/drawing/2014/main" id="{38EEAC53-2C15-80B3-AF6D-1DC8C15F66B5}"/>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Version 2</a:t>
            </a:r>
          </a:p>
        </p:txBody>
      </p:sp>
    </p:spTree>
    <p:extLst>
      <p:ext uri="{BB962C8B-B14F-4D97-AF65-F5344CB8AC3E}">
        <p14:creationId xmlns:p14="http://schemas.microsoft.com/office/powerpoint/2010/main" val="286206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34AB4-6309-BC0B-D5CE-756490255AD3}"/>
              </a:ext>
            </a:extLst>
          </p:cNvPr>
          <p:cNvSpPr>
            <a:spLocks noGrp="1"/>
          </p:cNvSpPr>
          <p:nvPr>
            <p:ph type="title"/>
          </p:nvPr>
        </p:nvSpPr>
        <p:spPr>
          <a:xfrm>
            <a:off x="467806" y="365126"/>
            <a:ext cx="11173331" cy="811212"/>
          </a:xfrm>
        </p:spPr>
        <p:txBody>
          <a:bodyPr/>
          <a:lstStyle/>
          <a:p>
            <a:r>
              <a:rPr lang="en-US">
                <a:solidFill>
                  <a:schemeClr val="bg2"/>
                </a:solidFill>
              </a:rPr>
              <a:t>[Region]: </a:t>
            </a:r>
            <a:r>
              <a:rPr lang="en-US"/>
              <a:t>Main focus for [region] is to [insert focus areas]</a:t>
            </a:r>
          </a:p>
        </p:txBody>
      </p:sp>
      <p:sp>
        <p:nvSpPr>
          <p:cNvPr id="3" name="Slide Number Placeholder 2">
            <a:extLst>
              <a:ext uri="{FF2B5EF4-FFF2-40B4-BE49-F238E27FC236}">
                <a16:creationId xmlns:a16="http://schemas.microsoft.com/office/drawing/2014/main" id="{AA760629-5A2C-839B-7484-75814606B98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2" name="Google Shape;164;p33">
            <a:extLst>
              <a:ext uri="{FF2B5EF4-FFF2-40B4-BE49-F238E27FC236}">
                <a16:creationId xmlns:a16="http://schemas.microsoft.com/office/drawing/2014/main" id="{0BFA2C0E-2A0C-70F8-E906-5CDAFF22E835}"/>
              </a:ext>
            </a:extLst>
          </p:cNvPr>
          <p:cNvSpPr/>
          <p:nvPr/>
        </p:nvSpPr>
        <p:spPr>
          <a:xfrm>
            <a:off x="2015925" y="2289495"/>
            <a:ext cx="1512000" cy="506100"/>
          </a:xfrm>
          <a:prstGeom prst="rect">
            <a:avLst/>
          </a:prstGeom>
          <a:solidFill>
            <a:schemeClr val="tx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Status</a:t>
            </a:r>
          </a:p>
        </p:txBody>
      </p:sp>
      <p:sp>
        <p:nvSpPr>
          <p:cNvPr id="23" name="Google Shape;165;p33">
            <a:extLst>
              <a:ext uri="{FF2B5EF4-FFF2-40B4-BE49-F238E27FC236}">
                <a16:creationId xmlns:a16="http://schemas.microsoft.com/office/drawing/2014/main" id="{41850B04-7618-29EE-878E-118E5910CE8A}"/>
              </a:ext>
            </a:extLst>
          </p:cNvPr>
          <p:cNvSpPr/>
          <p:nvPr/>
        </p:nvSpPr>
        <p:spPr>
          <a:xfrm>
            <a:off x="3638567" y="2289495"/>
            <a:ext cx="7943979" cy="506100"/>
          </a:xfrm>
          <a:prstGeom prst="rect">
            <a:avLst/>
          </a:prstGeom>
          <a:solidFill>
            <a:schemeClr val="tx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Goals</a:t>
            </a:r>
          </a:p>
        </p:txBody>
      </p:sp>
      <p:sp>
        <p:nvSpPr>
          <p:cNvPr id="4" name="Google Shape;220;p34">
            <a:extLst>
              <a:ext uri="{FF2B5EF4-FFF2-40B4-BE49-F238E27FC236}">
                <a16:creationId xmlns:a16="http://schemas.microsoft.com/office/drawing/2014/main" id="{DB58B09D-B752-451F-B211-08965EBCA926}"/>
              </a:ext>
            </a:extLst>
          </p:cNvPr>
          <p:cNvSpPr txBox="1"/>
          <p:nvPr/>
        </p:nvSpPr>
        <p:spPr>
          <a:xfrm>
            <a:off x="3623919" y="3317165"/>
            <a:ext cx="7943979" cy="506100"/>
          </a:xfrm>
          <a:prstGeom prst="rect">
            <a:avLst/>
          </a:prstGeom>
          <a:noFill/>
          <a:ln>
            <a:noFill/>
          </a:ln>
        </p:spPr>
        <p:txBody>
          <a:bodyPr spcFirstLastPara="1" wrap="square" lIns="91425" tIns="91425" rIns="91425" bIns="91425" anchor="ctr"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u="none" strike="noStrike" kern="0" cap="none" spc="0" normalizeH="0" baseline="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[Specific goal for country x]</a:t>
            </a:r>
            <a:endParaRPr kumimoji="0" lang="en-US" sz="1400" b="0" i="0" u="none" strike="noStrike" kern="0" cap="none" spc="0" normalizeH="0" baseline="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u="none" strike="noStrike" kern="0" cap="none" spc="0" normalizeH="0" baseline="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[Specific goal/initiative for country x]</a:t>
            </a:r>
          </a:p>
        </p:txBody>
      </p:sp>
      <p:sp>
        <p:nvSpPr>
          <p:cNvPr id="5" name="Google Shape;221;p34">
            <a:extLst>
              <a:ext uri="{FF2B5EF4-FFF2-40B4-BE49-F238E27FC236}">
                <a16:creationId xmlns:a16="http://schemas.microsoft.com/office/drawing/2014/main" id="{393C2857-AB3A-E24D-BCAD-64A7BC5408AD}"/>
              </a:ext>
            </a:extLst>
          </p:cNvPr>
          <p:cNvSpPr txBox="1"/>
          <p:nvPr/>
        </p:nvSpPr>
        <p:spPr>
          <a:xfrm>
            <a:off x="3623919" y="4422815"/>
            <a:ext cx="7943979" cy="506100"/>
          </a:xfrm>
          <a:prstGeom prst="rect">
            <a:avLst/>
          </a:prstGeom>
          <a:noFill/>
          <a:ln>
            <a:noFill/>
          </a:ln>
        </p:spPr>
        <p:txBody>
          <a:bodyPr spcFirstLastPara="1" wrap="square" lIns="91425" tIns="91425" rIns="91425" bIns="91425" anchor="ctr"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u="none" strike="noStrike" kern="0" cap="none" spc="0" normalizeH="0" baseline="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[Specific goal for country x]</a:t>
            </a:r>
            <a:endParaRPr kumimoji="0" lang="en-US" sz="1400" b="0" i="0" u="none" strike="noStrike" kern="0" cap="none" spc="0" normalizeH="0" baseline="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u="none" strike="noStrike" kern="0" cap="none" spc="0" normalizeH="0" baseline="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[Specific goal/initiative for country x]</a:t>
            </a:r>
          </a:p>
        </p:txBody>
      </p:sp>
      <p:sp>
        <p:nvSpPr>
          <p:cNvPr id="6" name="Google Shape;222;p34">
            <a:extLst>
              <a:ext uri="{FF2B5EF4-FFF2-40B4-BE49-F238E27FC236}">
                <a16:creationId xmlns:a16="http://schemas.microsoft.com/office/drawing/2014/main" id="{BCD1EF27-EACA-0A9C-786D-CA0957EE90A4}"/>
              </a:ext>
            </a:extLst>
          </p:cNvPr>
          <p:cNvSpPr txBox="1"/>
          <p:nvPr/>
        </p:nvSpPr>
        <p:spPr>
          <a:xfrm>
            <a:off x="3623919" y="5529964"/>
            <a:ext cx="7943979" cy="506100"/>
          </a:xfrm>
          <a:prstGeom prst="rect">
            <a:avLst/>
          </a:prstGeom>
          <a:noFill/>
          <a:ln>
            <a:noFill/>
          </a:ln>
        </p:spPr>
        <p:txBody>
          <a:bodyPr spcFirstLastPara="1" wrap="square" lIns="91425" tIns="91425" rIns="91425" bIns="91425" anchor="ctr" anchorCtr="0">
            <a:noAutofit/>
          </a:bodyPr>
          <a:lstStyle/>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u="none" strike="noStrike" kern="0" cap="none" spc="0" normalizeH="0" baseline="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[Specific goal for country x]</a:t>
            </a:r>
            <a:endParaRPr kumimoji="0" lang="en-US" sz="1400" b="0" i="0" u="none" strike="noStrike" kern="0" cap="none" spc="0" normalizeH="0" baseline="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u="none" strike="noStrike" kern="0" cap="none" spc="0" normalizeH="0" baseline="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[Specific goal/initiative for country x]</a:t>
            </a:r>
          </a:p>
        </p:txBody>
      </p:sp>
      <p:sp>
        <p:nvSpPr>
          <p:cNvPr id="11" name="Google Shape;176;p33">
            <a:extLst>
              <a:ext uri="{FF2B5EF4-FFF2-40B4-BE49-F238E27FC236}">
                <a16:creationId xmlns:a16="http://schemas.microsoft.com/office/drawing/2014/main" id="{318C8DE2-2FF6-7491-16E3-2C8FDC091C8E}"/>
              </a:ext>
            </a:extLst>
          </p:cNvPr>
          <p:cNvSpPr/>
          <p:nvPr/>
        </p:nvSpPr>
        <p:spPr>
          <a:xfrm>
            <a:off x="2481825" y="3280115"/>
            <a:ext cx="580200" cy="580200"/>
          </a:xfrm>
          <a:prstGeom prst="ellipse">
            <a:avLst/>
          </a:prstGeom>
          <a:solidFill>
            <a:schemeClr val="accent6"/>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2" name="Google Shape;177;p33">
            <a:extLst>
              <a:ext uri="{FF2B5EF4-FFF2-40B4-BE49-F238E27FC236}">
                <a16:creationId xmlns:a16="http://schemas.microsoft.com/office/drawing/2014/main" id="{92D6FAA4-9DBA-6C7A-C05F-C2118D5F1E70}"/>
              </a:ext>
            </a:extLst>
          </p:cNvPr>
          <p:cNvSpPr/>
          <p:nvPr/>
        </p:nvSpPr>
        <p:spPr>
          <a:xfrm>
            <a:off x="2481825" y="4386140"/>
            <a:ext cx="580200" cy="580200"/>
          </a:xfrm>
          <a:prstGeom prst="ellipse">
            <a:avLst/>
          </a:prstGeom>
          <a:solidFill>
            <a:schemeClr val="accent4"/>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3" name="Google Shape;178;p33">
            <a:extLst>
              <a:ext uri="{FF2B5EF4-FFF2-40B4-BE49-F238E27FC236}">
                <a16:creationId xmlns:a16="http://schemas.microsoft.com/office/drawing/2014/main" id="{0F3E5274-3F98-5D96-9CBE-60A9A06F2FBB}"/>
              </a:ext>
            </a:extLst>
          </p:cNvPr>
          <p:cNvSpPr/>
          <p:nvPr/>
        </p:nvSpPr>
        <p:spPr>
          <a:xfrm>
            <a:off x="2481825" y="5492164"/>
            <a:ext cx="580200" cy="580200"/>
          </a:xfrm>
          <a:prstGeom prst="ellipse">
            <a:avLst/>
          </a:prstGeom>
          <a:solidFill>
            <a:schemeClr val="accent6"/>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cxnSp>
        <p:nvCxnSpPr>
          <p:cNvPr id="14" name="Google Shape;162;p33">
            <a:extLst>
              <a:ext uri="{FF2B5EF4-FFF2-40B4-BE49-F238E27FC236}">
                <a16:creationId xmlns:a16="http://schemas.microsoft.com/office/drawing/2014/main" id="{3B2BE5D3-2BCA-7DDE-9C6F-38FA77A08CC2}"/>
              </a:ext>
            </a:extLst>
          </p:cNvPr>
          <p:cNvCxnSpPr>
            <a:cxnSpLocks/>
          </p:cNvCxnSpPr>
          <p:nvPr/>
        </p:nvCxnSpPr>
        <p:spPr>
          <a:xfrm>
            <a:off x="623900" y="4123040"/>
            <a:ext cx="10944000" cy="0"/>
          </a:xfrm>
          <a:prstGeom prst="straightConnector1">
            <a:avLst/>
          </a:prstGeom>
          <a:noFill/>
          <a:ln w="9525" cap="flat" cmpd="sng">
            <a:solidFill>
              <a:schemeClr val="tx1"/>
            </a:solidFill>
            <a:prstDash val="dash"/>
            <a:round/>
            <a:headEnd type="none" w="sm" len="sm"/>
            <a:tailEnd type="none" w="sm" len="sm"/>
          </a:ln>
        </p:spPr>
      </p:cxnSp>
      <p:cxnSp>
        <p:nvCxnSpPr>
          <p:cNvPr id="15" name="Google Shape;163;p33">
            <a:extLst>
              <a:ext uri="{FF2B5EF4-FFF2-40B4-BE49-F238E27FC236}">
                <a16:creationId xmlns:a16="http://schemas.microsoft.com/office/drawing/2014/main" id="{9EC84B2C-2D78-C73B-9B78-DD737EE7C531}"/>
              </a:ext>
            </a:extLst>
          </p:cNvPr>
          <p:cNvCxnSpPr>
            <a:cxnSpLocks/>
          </p:cNvCxnSpPr>
          <p:nvPr/>
        </p:nvCxnSpPr>
        <p:spPr>
          <a:xfrm>
            <a:off x="623900" y="5228690"/>
            <a:ext cx="10944000" cy="0"/>
          </a:xfrm>
          <a:prstGeom prst="straightConnector1">
            <a:avLst/>
          </a:prstGeom>
          <a:noFill/>
          <a:ln w="9525" cap="flat" cmpd="sng">
            <a:solidFill>
              <a:schemeClr val="tx1"/>
            </a:solidFill>
            <a:prstDash val="dash"/>
            <a:round/>
            <a:headEnd type="none" w="sm" len="sm"/>
            <a:tailEnd type="none" w="sm" len="sm"/>
          </a:ln>
        </p:spPr>
      </p:cxnSp>
      <p:sp>
        <p:nvSpPr>
          <p:cNvPr id="16" name="Google Shape;168;p33">
            <a:extLst>
              <a:ext uri="{FF2B5EF4-FFF2-40B4-BE49-F238E27FC236}">
                <a16:creationId xmlns:a16="http://schemas.microsoft.com/office/drawing/2014/main" id="{3D366FE1-507C-4CA6-8ADD-638083A3CF34}"/>
              </a:ext>
            </a:extLst>
          </p:cNvPr>
          <p:cNvSpPr txBox="1"/>
          <p:nvPr/>
        </p:nvSpPr>
        <p:spPr>
          <a:xfrm>
            <a:off x="623900" y="5528464"/>
            <a:ext cx="2030400" cy="5076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u="none" strike="noStrike" kern="0" cap="none" spc="0" normalizeH="0" baseline="0" noProof="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Profit</a:t>
            </a:r>
            <a:endParaRPr kumimoji="0" lang="en-US"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400" u="none" strike="noStrike" kern="0" cap="none" spc="0" normalizeH="0" baseline="0" noProof="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[Goal]</a:t>
            </a:r>
          </a:p>
        </p:txBody>
      </p:sp>
      <p:sp>
        <p:nvSpPr>
          <p:cNvPr id="17" name="Google Shape;169;p33">
            <a:extLst>
              <a:ext uri="{FF2B5EF4-FFF2-40B4-BE49-F238E27FC236}">
                <a16:creationId xmlns:a16="http://schemas.microsoft.com/office/drawing/2014/main" id="{76E45F38-CD5A-E7B8-EC8B-5CCFAE66FB3C}"/>
              </a:ext>
            </a:extLst>
          </p:cNvPr>
          <p:cNvSpPr txBox="1"/>
          <p:nvPr/>
        </p:nvSpPr>
        <p:spPr>
          <a:xfrm>
            <a:off x="623900" y="4422815"/>
            <a:ext cx="2028900" cy="506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u="none" strike="noStrike" kern="0" cap="none" spc="0" normalizeH="0" baseline="0" noProof="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Planet</a:t>
            </a:r>
            <a:endParaRPr kumimoji="0" lang="en-US"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400" u="none" strike="noStrike" kern="0" cap="none" spc="0" normalizeH="0" baseline="0" noProof="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[Goal]</a:t>
            </a:r>
          </a:p>
        </p:txBody>
      </p:sp>
      <p:sp>
        <p:nvSpPr>
          <p:cNvPr id="18" name="Google Shape;170;p33">
            <a:extLst>
              <a:ext uri="{FF2B5EF4-FFF2-40B4-BE49-F238E27FC236}">
                <a16:creationId xmlns:a16="http://schemas.microsoft.com/office/drawing/2014/main" id="{10D234B3-192D-E939-DF80-FF98D6113045}"/>
              </a:ext>
            </a:extLst>
          </p:cNvPr>
          <p:cNvSpPr txBox="1"/>
          <p:nvPr/>
        </p:nvSpPr>
        <p:spPr>
          <a:xfrm>
            <a:off x="623900" y="3317165"/>
            <a:ext cx="2028900" cy="506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u="none" strike="noStrike" kern="0" cap="none" spc="0" normalizeH="0" baseline="0" noProof="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People</a:t>
            </a:r>
            <a:endParaRPr kumimoji="0" lang="en-US"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400" u="none" strike="noStrike" kern="0" cap="none" spc="0" normalizeH="0" baseline="0" noProof="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[Goal]</a:t>
            </a:r>
          </a:p>
        </p:txBody>
      </p:sp>
      <p:sp>
        <p:nvSpPr>
          <p:cNvPr id="60" name="Google Shape;192;p33">
            <a:extLst>
              <a:ext uri="{FF2B5EF4-FFF2-40B4-BE49-F238E27FC236}">
                <a16:creationId xmlns:a16="http://schemas.microsoft.com/office/drawing/2014/main" id="{4E7A18E6-3DDB-0791-BCD3-02654A044175}"/>
              </a:ext>
            </a:extLst>
          </p:cNvPr>
          <p:cNvSpPr/>
          <p:nvPr/>
        </p:nvSpPr>
        <p:spPr>
          <a:xfrm>
            <a:off x="7645312" y="1644044"/>
            <a:ext cx="223200" cy="2232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1" name="Google Shape;193;p33">
            <a:extLst>
              <a:ext uri="{FF2B5EF4-FFF2-40B4-BE49-F238E27FC236}">
                <a16:creationId xmlns:a16="http://schemas.microsoft.com/office/drawing/2014/main" id="{86CF3D38-85FC-FA8D-9BA3-51F8A59EE09D}"/>
              </a:ext>
            </a:extLst>
          </p:cNvPr>
          <p:cNvSpPr/>
          <p:nvPr/>
        </p:nvSpPr>
        <p:spPr>
          <a:xfrm>
            <a:off x="8856465" y="1644044"/>
            <a:ext cx="223200" cy="223200"/>
          </a:xfrm>
          <a:prstGeom prst="ellipse">
            <a:avLst/>
          </a:prstGeom>
          <a:solidFill>
            <a:srgbClr val="FFC0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2" name="Google Shape;194;p33">
            <a:extLst>
              <a:ext uri="{FF2B5EF4-FFF2-40B4-BE49-F238E27FC236}">
                <a16:creationId xmlns:a16="http://schemas.microsoft.com/office/drawing/2014/main" id="{51D7D41F-2DED-C31A-C45B-56C5C9F9C929}"/>
              </a:ext>
            </a:extLst>
          </p:cNvPr>
          <p:cNvSpPr/>
          <p:nvPr/>
        </p:nvSpPr>
        <p:spPr>
          <a:xfrm>
            <a:off x="10365531" y="1644044"/>
            <a:ext cx="223200" cy="223200"/>
          </a:xfrm>
          <a:prstGeom prst="ellipse">
            <a:avLst/>
          </a:prstGeom>
          <a:solidFill>
            <a:srgbClr val="CD022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3" name="Google Shape;195;p33">
            <a:extLst>
              <a:ext uri="{FF2B5EF4-FFF2-40B4-BE49-F238E27FC236}">
                <a16:creationId xmlns:a16="http://schemas.microsoft.com/office/drawing/2014/main" id="{C8E7C585-96D3-0B10-3614-C8EC43A8D35D}"/>
              </a:ext>
            </a:extLst>
          </p:cNvPr>
          <p:cNvSpPr txBox="1"/>
          <p:nvPr/>
        </p:nvSpPr>
        <p:spPr>
          <a:xfrm>
            <a:off x="7823541" y="1607894"/>
            <a:ext cx="895675" cy="2955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u="none" strike="noStrike" kern="0" cap="none" spc="0" normalizeH="0" baseline="0" noProof="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On track</a:t>
            </a:r>
          </a:p>
        </p:txBody>
      </p:sp>
      <p:sp>
        <p:nvSpPr>
          <p:cNvPr id="64" name="Google Shape;196;p33">
            <a:extLst>
              <a:ext uri="{FF2B5EF4-FFF2-40B4-BE49-F238E27FC236}">
                <a16:creationId xmlns:a16="http://schemas.microsoft.com/office/drawing/2014/main" id="{966D14C9-066F-96C3-45BC-7B480EBFB36A}"/>
              </a:ext>
            </a:extLst>
          </p:cNvPr>
          <p:cNvSpPr txBox="1"/>
          <p:nvPr/>
        </p:nvSpPr>
        <p:spPr>
          <a:xfrm>
            <a:off x="9026466" y="1607894"/>
            <a:ext cx="1206481" cy="2955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u="none" strike="noStrike" kern="0" cap="none" spc="0" normalizeH="0" baseline="0" noProof="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Slightly behind</a:t>
            </a:r>
          </a:p>
        </p:txBody>
      </p:sp>
      <p:sp>
        <p:nvSpPr>
          <p:cNvPr id="65" name="Google Shape;197;p33">
            <a:extLst>
              <a:ext uri="{FF2B5EF4-FFF2-40B4-BE49-F238E27FC236}">
                <a16:creationId xmlns:a16="http://schemas.microsoft.com/office/drawing/2014/main" id="{7DA7EC36-3474-5D60-1469-F61912D74FDF}"/>
              </a:ext>
            </a:extLst>
          </p:cNvPr>
          <p:cNvSpPr txBox="1"/>
          <p:nvPr/>
        </p:nvSpPr>
        <p:spPr>
          <a:xfrm>
            <a:off x="10555187" y="1607894"/>
            <a:ext cx="1206481" cy="2955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u="none" strike="noStrike" kern="0" cap="none" spc="0" normalizeH="0" baseline="0" noProof="0">
                <a:ln>
                  <a:noFill/>
                </a:ln>
                <a:solidFill>
                  <a:srgbClr val="000000"/>
                </a:solidFill>
                <a:effectLst/>
                <a:uLnTx/>
                <a:uFillTx/>
                <a:latin typeface="Arial" panose="020B0604020202020204" pitchFamily="34" charset="0"/>
                <a:ea typeface="Helvetica Neue"/>
                <a:cs typeface="Arial" panose="020B0604020202020204" pitchFamily="34" charset="0"/>
                <a:sym typeface="Helvetica Neue"/>
              </a:rPr>
              <a:t>Very behind</a:t>
            </a:r>
          </a:p>
        </p:txBody>
      </p:sp>
      <p:sp>
        <p:nvSpPr>
          <p:cNvPr id="7" name="Rectangle 6">
            <a:extLst>
              <a:ext uri="{FF2B5EF4-FFF2-40B4-BE49-F238E27FC236}">
                <a16:creationId xmlns:a16="http://schemas.microsoft.com/office/drawing/2014/main" id="{C6F580CC-BC2D-A5E9-34F2-39CACF7A4DFB}"/>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Version 2</a:t>
            </a:r>
          </a:p>
        </p:txBody>
      </p:sp>
    </p:spTree>
    <p:extLst>
      <p:ext uri="{BB962C8B-B14F-4D97-AF65-F5344CB8AC3E}">
        <p14:creationId xmlns:p14="http://schemas.microsoft.com/office/powerpoint/2010/main" val="3085835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Chart 20">
            <a:extLst>
              <a:ext uri="{FF2B5EF4-FFF2-40B4-BE49-F238E27FC236}">
                <a16:creationId xmlns:a16="http://schemas.microsoft.com/office/drawing/2014/main" id="{D204454F-8F4F-E946-B6E3-03CCDB6A1A82}"/>
              </a:ext>
            </a:extLst>
          </p:cNvPr>
          <p:cNvGraphicFramePr/>
          <p:nvPr>
            <p:extLst>
              <p:ext uri="{D42A27DB-BD31-4B8C-83A1-F6EECF244321}">
                <p14:modId xmlns:p14="http://schemas.microsoft.com/office/powerpoint/2010/main" val="2718418761"/>
              </p:ext>
            </p:extLst>
          </p:nvPr>
        </p:nvGraphicFramePr>
        <p:xfrm>
          <a:off x="6381448" y="2795909"/>
          <a:ext cx="5259689" cy="3072872"/>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a:extLst>
              <a:ext uri="{FF2B5EF4-FFF2-40B4-BE49-F238E27FC236}">
                <a16:creationId xmlns:a16="http://schemas.microsoft.com/office/drawing/2014/main" id="{5684E4B2-93F1-EC41-9686-656E92D7DDCF}"/>
              </a:ext>
            </a:extLst>
          </p:cNvPr>
          <p:cNvSpPr>
            <a:spLocks noGrp="1"/>
          </p:cNvSpPr>
          <p:nvPr>
            <p:ph type="title"/>
          </p:nvPr>
        </p:nvSpPr>
        <p:spPr/>
        <p:txBody>
          <a:bodyPr/>
          <a:lstStyle/>
          <a:p>
            <a:r>
              <a:rPr lang="en-US"/>
              <a:t>In 202x our overall revenue was xx [currency] with a profit margin of xx% and [description] growth</a:t>
            </a:r>
          </a:p>
        </p:txBody>
      </p:sp>
      <p:sp>
        <p:nvSpPr>
          <p:cNvPr id="8" name="Google Shape;457;p13">
            <a:extLst>
              <a:ext uri="{FF2B5EF4-FFF2-40B4-BE49-F238E27FC236}">
                <a16:creationId xmlns:a16="http://schemas.microsoft.com/office/drawing/2014/main" id="{1914C8B9-8554-514C-9C27-AB9D17D04B51}"/>
              </a:ext>
            </a:extLst>
          </p:cNvPr>
          <p:cNvSpPr txBox="1"/>
          <p:nvPr/>
        </p:nvSpPr>
        <p:spPr>
          <a:xfrm>
            <a:off x="467805" y="1491837"/>
            <a:ext cx="5259689" cy="716281"/>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400" b="1">
                <a:solidFill>
                  <a:schemeClr val="dk1"/>
                </a:solidFill>
                <a:sym typeface="Arial"/>
              </a:rPr>
              <a:t>Revenue has grown at xx% CAGR from 202x-202x</a:t>
            </a:r>
            <a:endParaRPr lang="en-US"/>
          </a:p>
        </p:txBody>
      </p:sp>
      <p:sp>
        <p:nvSpPr>
          <p:cNvPr id="9" name="Google Shape;458;p13">
            <a:extLst>
              <a:ext uri="{FF2B5EF4-FFF2-40B4-BE49-F238E27FC236}">
                <a16:creationId xmlns:a16="http://schemas.microsoft.com/office/drawing/2014/main" id="{155B0C57-2538-9548-9DE1-FC83C3D30A76}"/>
              </a:ext>
            </a:extLst>
          </p:cNvPr>
          <p:cNvSpPr txBox="1"/>
          <p:nvPr/>
        </p:nvSpPr>
        <p:spPr>
          <a:xfrm>
            <a:off x="6381448" y="1491837"/>
            <a:ext cx="5259689" cy="716281"/>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400" b="1">
                <a:solidFill>
                  <a:schemeClr val="dk1"/>
                </a:solidFill>
                <a:sym typeface="Arial"/>
              </a:rPr>
              <a:t>Profit margins have been [steady, growing, declining]</a:t>
            </a:r>
            <a:endParaRPr lang="en-US"/>
          </a:p>
        </p:txBody>
      </p:sp>
      <p:cxnSp>
        <p:nvCxnSpPr>
          <p:cNvPr id="10" name="Google Shape;459;p13">
            <a:extLst>
              <a:ext uri="{FF2B5EF4-FFF2-40B4-BE49-F238E27FC236}">
                <a16:creationId xmlns:a16="http://schemas.microsoft.com/office/drawing/2014/main" id="{7AE5C689-968E-9B43-AC8F-D95F3C0187D1}"/>
              </a:ext>
            </a:extLst>
          </p:cNvPr>
          <p:cNvCxnSpPr/>
          <p:nvPr/>
        </p:nvCxnSpPr>
        <p:spPr>
          <a:xfrm>
            <a:off x="467806" y="2292428"/>
            <a:ext cx="5259689" cy="0"/>
          </a:xfrm>
          <a:prstGeom prst="straightConnector1">
            <a:avLst/>
          </a:prstGeom>
          <a:noFill/>
          <a:ln w="12700" cap="flat" cmpd="sng">
            <a:solidFill>
              <a:schemeClr val="dk1"/>
            </a:solidFill>
            <a:prstDash val="solid"/>
            <a:miter lim="800000"/>
            <a:headEnd type="none" w="sm" len="sm"/>
            <a:tailEnd type="none" w="sm" len="sm"/>
          </a:ln>
        </p:spPr>
      </p:cxnSp>
      <p:cxnSp>
        <p:nvCxnSpPr>
          <p:cNvPr id="11" name="Google Shape;460;p13">
            <a:extLst>
              <a:ext uri="{FF2B5EF4-FFF2-40B4-BE49-F238E27FC236}">
                <a16:creationId xmlns:a16="http://schemas.microsoft.com/office/drawing/2014/main" id="{4EEE3558-22C8-F141-BF0E-CB58B4ADA0CC}"/>
              </a:ext>
            </a:extLst>
          </p:cNvPr>
          <p:cNvCxnSpPr/>
          <p:nvPr/>
        </p:nvCxnSpPr>
        <p:spPr>
          <a:xfrm>
            <a:off x="6381448" y="2292428"/>
            <a:ext cx="5259689" cy="0"/>
          </a:xfrm>
          <a:prstGeom prst="straightConnector1">
            <a:avLst/>
          </a:prstGeom>
          <a:noFill/>
          <a:ln w="12700" cap="flat" cmpd="sng">
            <a:solidFill>
              <a:schemeClr val="dk1"/>
            </a:solidFill>
            <a:prstDash val="solid"/>
            <a:miter lim="800000"/>
            <a:headEnd type="none" w="sm" len="sm"/>
            <a:tailEnd type="none" w="sm" len="sm"/>
          </a:ln>
        </p:spPr>
      </p:cxnSp>
      <p:sp>
        <p:nvSpPr>
          <p:cNvPr id="14" name="Google Shape;481;p13">
            <a:extLst>
              <a:ext uri="{FF2B5EF4-FFF2-40B4-BE49-F238E27FC236}">
                <a16:creationId xmlns:a16="http://schemas.microsoft.com/office/drawing/2014/main" id="{371BE09F-FE55-6B4F-988C-43ACF916C5CC}"/>
              </a:ext>
            </a:extLst>
          </p:cNvPr>
          <p:cNvSpPr txBox="1"/>
          <p:nvPr/>
        </p:nvSpPr>
        <p:spPr>
          <a:xfrm>
            <a:off x="487259" y="2459933"/>
            <a:ext cx="194863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sym typeface="Arial"/>
              </a:rPr>
              <a:t>Revenue, </a:t>
            </a:r>
            <a:r>
              <a:rPr lang="en-US" sz="1200">
                <a:solidFill>
                  <a:schemeClr val="bg1">
                    <a:lumMod val="50000"/>
                  </a:schemeClr>
                </a:solidFill>
                <a:sym typeface="Arial"/>
              </a:rPr>
              <a:t>M </a:t>
            </a:r>
            <a:r>
              <a:rPr lang="en-US" sz="1200">
                <a:solidFill>
                  <a:srgbClr val="7F7F7F"/>
                </a:solidFill>
                <a:sym typeface="Arial"/>
              </a:rPr>
              <a:t>[currency]</a:t>
            </a:r>
            <a:endParaRPr lang="en-US"/>
          </a:p>
        </p:txBody>
      </p:sp>
      <p:sp>
        <p:nvSpPr>
          <p:cNvPr id="15" name="Google Shape;499;p13">
            <a:extLst>
              <a:ext uri="{FF2B5EF4-FFF2-40B4-BE49-F238E27FC236}">
                <a16:creationId xmlns:a16="http://schemas.microsoft.com/office/drawing/2014/main" id="{7E6AA686-D60F-B14C-9349-C62C6EE56F09}"/>
              </a:ext>
            </a:extLst>
          </p:cNvPr>
          <p:cNvSpPr txBox="1"/>
          <p:nvPr/>
        </p:nvSpPr>
        <p:spPr>
          <a:xfrm>
            <a:off x="6381447" y="2459933"/>
            <a:ext cx="2461905" cy="276999"/>
          </a:xfrm>
          <a:prstGeom prst="rect">
            <a:avLst/>
          </a:prstGeom>
          <a:noFill/>
          <a:ln>
            <a:noFill/>
          </a:ln>
        </p:spPr>
        <p:txBody>
          <a:bodyPr spcFirstLastPara="1" wrap="square" lIns="91425" tIns="45700" rIns="91425" bIns="45700" anchor="t" anchorCtr="0">
            <a:spAutoFit/>
          </a:bodyPr>
          <a:lstStyle/>
          <a:p>
            <a:pPr lvl="0"/>
            <a:r>
              <a:rPr lang="en-US" sz="1200" b="1">
                <a:solidFill>
                  <a:schemeClr val="dk1"/>
                </a:solidFill>
              </a:rPr>
              <a:t>Profit margin</a:t>
            </a:r>
            <a:r>
              <a:rPr lang="en-US" sz="1200" b="1">
                <a:solidFill>
                  <a:schemeClr val="dk1"/>
                </a:solidFill>
                <a:sym typeface="Arial"/>
              </a:rPr>
              <a:t>, </a:t>
            </a:r>
            <a:r>
              <a:rPr lang="en-US" sz="1200">
                <a:solidFill>
                  <a:schemeClr val="bg1">
                    <a:lumMod val="50000"/>
                  </a:schemeClr>
                </a:solidFill>
                <a:sym typeface="Arial"/>
              </a:rPr>
              <a:t>M [currency]</a:t>
            </a:r>
            <a:endParaRPr lang="en-US">
              <a:solidFill>
                <a:schemeClr val="bg1">
                  <a:lumMod val="50000"/>
                </a:schemeClr>
              </a:solidFill>
            </a:endParaRPr>
          </a:p>
        </p:txBody>
      </p:sp>
      <p:sp>
        <p:nvSpPr>
          <p:cNvPr id="16" name="Rectangle 15">
            <a:extLst>
              <a:ext uri="{FF2B5EF4-FFF2-40B4-BE49-F238E27FC236}">
                <a16:creationId xmlns:a16="http://schemas.microsoft.com/office/drawing/2014/main" id="{E7426206-097F-3848-813A-6B251A675F45}"/>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Version 1</a:t>
            </a:r>
          </a:p>
        </p:txBody>
      </p:sp>
      <p:graphicFrame>
        <p:nvGraphicFramePr>
          <p:cNvPr id="17" name="Chart 16">
            <a:extLst>
              <a:ext uri="{FF2B5EF4-FFF2-40B4-BE49-F238E27FC236}">
                <a16:creationId xmlns:a16="http://schemas.microsoft.com/office/drawing/2014/main" id="{01CD6F4D-4D34-F448-9076-A9E107AA6919}"/>
              </a:ext>
            </a:extLst>
          </p:cNvPr>
          <p:cNvGraphicFramePr/>
          <p:nvPr>
            <p:extLst>
              <p:ext uri="{D42A27DB-BD31-4B8C-83A1-F6EECF244321}">
                <p14:modId xmlns:p14="http://schemas.microsoft.com/office/powerpoint/2010/main" val="3256752398"/>
              </p:ext>
            </p:extLst>
          </p:nvPr>
        </p:nvGraphicFramePr>
        <p:xfrm>
          <a:off x="467805" y="2795909"/>
          <a:ext cx="5259689" cy="3072872"/>
        </p:xfrm>
        <a:graphic>
          <a:graphicData uri="http://schemas.openxmlformats.org/drawingml/2006/chart">
            <c:chart xmlns:c="http://schemas.openxmlformats.org/drawingml/2006/chart" xmlns:r="http://schemas.openxmlformats.org/officeDocument/2006/relationships" r:id="rId4"/>
          </a:graphicData>
        </a:graphic>
      </p:graphicFrame>
      <p:cxnSp>
        <p:nvCxnSpPr>
          <p:cNvPr id="19" name="Straight Arrow Connector 18">
            <a:extLst>
              <a:ext uri="{FF2B5EF4-FFF2-40B4-BE49-F238E27FC236}">
                <a16:creationId xmlns:a16="http://schemas.microsoft.com/office/drawing/2014/main" id="{59D7F67E-A613-8D4E-B604-EB1FA4D4211A}"/>
              </a:ext>
            </a:extLst>
          </p:cNvPr>
          <p:cNvCxnSpPr>
            <a:cxnSpLocks/>
          </p:cNvCxnSpPr>
          <p:nvPr/>
        </p:nvCxnSpPr>
        <p:spPr>
          <a:xfrm flipV="1">
            <a:off x="7131178" y="3424268"/>
            <a:ext cx="3873706" cy="1058686"/>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6AF8826-4654-EC46-98FB-6F365049CC51}"/>
              </a:ext>
            </a:extLst>
          </p:cNvPr>
          <p:cNvCxnSpPr/>
          <p:nvPr/>
        </p:nvCxnSpPr>
        <p:spPr>
          <a:xfrm flipV="1">
            <a:off x="1387642" y="2587889"/>
            <a:ext cx="3818021" cy="1700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280701E9-00BC-F847-89BC-503E23DAE565}"/>
              </a:ext>
            </a:extLst>
          </p:cNvPr>
          <p:cNvSpPr/>
          <p:nvPr/>
        </p:nvSpPr>
        <p:spPr>
          <a:xfrm>
            <a:off x="2791326" y="3317803"/>
            <a:ext cx="673768" cy="352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xx%</a:t>
            </a:r>
          </a:p>
        </p:txBody>
      </p:sp>
      <p:sp>
        <p:nvSpPr>
          <p:cNvPr id="24" name="Oval 23">
            <a:extLst>
              <a:ext uri="{FF2B5EF4-FFF2-40B4-BE49-F238E27FC236}">
                <a16:creationId xmlns:a16="http://schemas.microsoft.com/office/drawing/2014/main" id="{4DF86226-92DB-E94D-B4D8-DA3035DC9034}"/>
              </a:ext>
            </a:extLst>
          </p:cNvPr>
          <p:cNvSpPr/>
          <p:nvPr/>
        </p:nvSpPr>
        <p:spPr>
          <a:xfrm>
            <a:off x="6794294" y="5890118"/>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xx%</a:t>
            </a:r>
          </a:p>
        </p:txBody>
      </p:sp>
      <p:sp>
        <p:nvSpPr>
          <p:cNvPr id="25" name="Oval 24">
            <a:extLst>
              <a:ext uri="{FF2B5EF4-FFF2-40B4-BE49-F238E27FC236}">
                <a16:creationId xmlns:a16="http://schemas.microsoft.com/office/drawing/2014/main" id="{164710A2-2E3A-6245-A3F4-EEF8B63DFEC9}"/>
              </a:ext>
            </a:extLst>
          </p:cNvPr>
          <p:cNvSpPr/>
          <p:nvPr/>
        </p:nvSpPr>
        <p:spPr>
          <a:xfrm>
            <a:off x="10668000" y="5890118"/>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xx%</a:t>
            </a:r>
          </a:p>
        </p:txBody>
      </p:sp>
      <p:sp>
        <p:nvSpPr>
          <p:cNvPr id="26" name="Oval 25">
            <a:extLst>
              <a:ext uri="{FF2B5EF4-FFF2-40B4-BE49-F238E27FC236}">
                <a16:creationId xmlns:a16="http://schemas.microsoft.com/office/drawing/2014/main" id="{A79ECA9E-871C-F249-96B3-669884862164}"/>
              </a:ext>
            </a:extLst>
          </p:cNvPr>
          <p:cNvSpPr/>
          <p:nvPr/>
        </p:nvSpPr>
        <p:spPr>
          <a:xfrm>
            <a:off x="9699573" y="5890118"/>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xx%</a:t>
            </a:r>
          </a:p>
        </p:txBody>
      </p:sp>
      <p:sp>
        <p:nvSpPr>
          <p:cNvPr id="27" name="Oval 26">
            <a:extLst>
              <a:ext uri="{FF2B5EF4-FFF2-40B4-BE49-F238E27FC236}">
                <a16:creationId xmlns:a16="http://schemas.microsoft.com/office/drawing/2014/main" id="{3DB93C5C-27E6-A043-BCF8-8EED8FC6B656}"/>
              </a:ext>
            </a:extLst>
          </p:cNvPr>
          <p:cNvSpPr/>
          <p:nvPr/>
        </p:nvSpPr>
        <p:spPr>
          <a:xfrm>
            <a:off x="8731146" y="5890118"/>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xx%</a:t>
            </a:r>
          </a:p>
        </p:txBody>
      </p:sp>
      <p:sp>
        <p:nvSpPr>
          <p:cNvPr id="28" name="Oval 27">
            <a:extLst>
              <a:ext uri="{FF2B5EF4-FFF2-40B4-BE49-F238E27FC236}">
                <a16:creationId xmlns:a16="http://schemas.microsoft.com/office/drawing/2014/main" id="{9B37D4A8-6CCF-4F40-863B-2295F3DE20D7}"/>
              </a:ext>
            </a:extLst>
          </p:cNvPr>
          <p:cNvSpPr/>
          <p:nvPr/>
        </p:nvSpPr>
        <p:spPr>
          <a:xfrm>
            <a:off x="7762720" y="5890118"/>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xx%</a:t>
            </a:r>
          </a:p>
        </p:txBody>
      </p:sp>
      <p:cxnSp>
        <p:nvCxnSpPr>
          <p:cNvPr id="29" name="Straight Arrow Connector 28">
            <a:extLst>
              <a:ext uri="{FF2B5EF4-FFF2-40B4-BE49-F238E27FC236}">
                <a16:creationId xmlns:a16="http://schemas.microsoft.com/office/drawing/2014/main" id="{ECEF099A-9BDC-634F-9051-5F9CFF121466}"/>
              </a:ext>
            </a:extLst>
          </p:cNvPr>
          <p:cNvCxnSpPr>
            <a:cxnSpLocks/>
          </p:cNvCxnSpPr>
          <p:nvPr/>
        </p:nvCxnSpPr>
        <p:spPr>
          <a:xfrm flipV="1">
            <a:off x="7131178" y="4482954"/>
            <a:ext cx="0" cy="321802"/>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8F21D5B-7564-3743-A2D0-AF67A3AB9A85}"/>
              </a:ext>
            </a:extLst>
          </p:cNvPr>
          <p:cNvCxnSpPr>
            <a:cxnSpLocks/>
          </p:cNvCxnSpPr>
          <p:nvPr/>
        </p:nvCxnSpPr>
        <p:spPr>
          <a:xfrm flipV="1">
            <a:off x="11004884" y="3427798"/>
            <a:ext cx="0" cy="525813"/>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2AF55878-C3F7-D049-9703-AEABDE6CEC0C}"/>
              </a:ext>
            </a:extLst>
          </p:cNvPr>
          <p:cNvSpPr/>
          <p:nvPr/>
        </p:nvSpPr>
        <p:spPr>
          <a:xfrm>
            <a:off x="8690031" y="3777148"/>
            <a:ext cx="756000"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+xx ppt</a:t>
            </a:r>
          </a:p>
        </p:txBody>
      </p:sp>
      <p:sp>
        <p:nvSpPr>
          <p:cNvPr id="2" name="Google Shape;507;p14">
            <a:extLst>
              <a:ext uri="{FF2B5EF4-FFF2-40B4-BE49-F238E27FC236}">
                <a16:creationId xmlns:a16="http://schemas.microsoft.com/office/drawing/2014/main" id="{BCA76F37-4B11-6C28-F74F-408BFD58BB8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3" name="Google Shape;538;p14">
            <a:extLst>
              <a:ext uri="{FF2B5EF4-FFF2-40B4-BE49-F238E27FC236}">
                <a16:creationId xmlns:a16="http://schemas.microsoft.com/office/drawing/2014/main" id="{A5719CE4-2A6F-CD64-219F-3FC6751EFB7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
        <p:nvSpPr>
          <p:cNvPr id="4" name="Google Shape;23;p40">
            <a:extLst>
              <a:ext uri="{FF2B5EF4-FFF2-40B4-BE49-F238E27FC236}">
                <a16:creationId xmlns:a16="http://schemas.microsoft.com/office/drawing/2014/main" id="{08A9AEE3-4465-98C4-133D-CFEE7F5C9CBE}"/>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35</a:t>
            </a:fld>
            <a:endParaRPr/>
          </a:p>
        </p:txBody>
      </p:sp>
    </p:spTree>
    <p:extLst>
      <p:ext uri="{BB962C8B-B14F-4D97-AF65-F5344CB8AC3E}">
        <p14:creationId xmlns:p14="http://schemas.microsoft.com/office/powerpoint/2010/main" val="962670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84E4B2-93F1-EC41-9686-656E92D7DDCF}"/>
              </a:ext>
            </a:extLst>
          </p:cNvPr>
          <p:cNvSpPr>
            <a:spLocks noGrp="1"/>
          </p:cNvSpPr>
          <p:nvPr>
            <p:ph type="title"/>
          </p:nvPr>
        </p:nvSpPr>
        <p:spPr/>
        <p:txBody>
          <a:bodyPr/>
          <a:lstStyle/>
          <a:p>
            <a:r>
              <a:rPr lang="en-US"/>
              <a:t>In 202x our overall revenue was xx [currency] and we had a profit margin of xx%</a:t>
            </a:r>
          </a:p>
        </p:txBody>
      </p:sp>
      <p:sp>
        <p:nvSpPr>
          <p:cNvPr id="8" name="Google Shape;711;p19">
            <a:extLst>
              <a:ext uri="{FF2B5EF4-FFF2-40B4-BE49-F238E27FC236}">
                <a16:creationId xmlns:a16="http://schemas.microsoft.com/office/drawing/2014/main" id="{3EC22D10-089D-D941-AF28-012C51C6C93F}"/>
              </a:ext>
            </a:extLst>
          </p:cNvPr>
          <p:cNvSpPr/>
          <p:nvPr/>
        </p:nvSpPr>
        <p:spPr>
          <a:xfrm>
            <a:off x="467806" y="1368884"/>
            <a:ext cx="61908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71616"/>
              </a:buClr>
              <a:buSzPts val="1400"/>
              <a:buFont typeface="Arial"/>
              <a:buNone/>
            </a:pPr>
            <a:r>
              <a:rPr lang="en-US" sz="1400" b="1" i="0" u="none" strike="noStrike" cap="none">
                <a:solidFill>
                  <a:srgbClr val="171616"/>
                </a:solidFill>
                <a:latin typeface="Arial"/>
                <a:ea typeface="Arial"/>
                <a:cs typeface="Arial"/>
                <a:sym typeface="Arial"/>
              </a:rPr>
              <a:t>Revenue [unit] in 202x</a:t>
            </a:r>
            <a:endParaRPr lang="en-US" sz="1400" b="1">
              <a:solidFill>
                <a:srgbClr val="171616"/>
              </a:solidFill>
              <a:latin typeface="Arial"/>
              <a:ea typeface="Arial"/>
              <a:cs typeface="Arial"/>
              <a:sym typeface="Arial"/>
            </a:endParaRPr>
          </a:p>
        </p:txBody>
      </p:sp>
      <p:sp>
        <p:nvSpPr>
          <p:cNvPr id="9" name="Rectangle 8">
            <a:extLst>
              <a:ext uri="{FF2B5EF4-FFF2-40B4-BE49-F238E27FC236}">
                <a16:creationId xmlns:a16="http://schemas.microsoft.com/office/drawing/2014/main" id="{4116059A-A922-6B49-853B-046E1B3B989A}"/>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Version 2</a:t>
            </a:r>
          </a:p>
        </p:txBody>
      </p:sp>
      <mc:AlternateContent xmlns:mc="http://schemas.openxmlformats.org/markup-compatibility/2006">
        <mc:Choice xmlns:cx1="http://schemas.microsoft.com/office/drawing/2015/9/8/chartex" Requires="cx1">
          <p:graphicFrame>
            <p:nvGraphicFramePr>
              <p:cNvPr id="2" name="Chart 1">
                <a:extLst>
                  <a:ext uri="{FF2B5EF4-FFF2-40B4-BE49-F238E27FC236}">
                    <a16:creationId xmlns:a16="http://schemas.microsoft.com/office/drawing/2014/main" id="{6AF2692A-FEF8-844E-87EA-5C2635E626B1}"/>
                  </a:ext>
                </a:extLst>
              </p:cNvPr>
              <p:cNvGraphicFramePr/>
              <p:nvPr>
                <p:extLst>
                  <p:ext uri="{D42A27DB-BD31-4B8C-83A1-F6EECF244321}">
                    <p14:modId xmlns:p14="http://schemas.microsoft.com/office/powerpoint/2010/main" val="3914320368"/>
                  </p:ext>
                </p:extLst>
              </p:nvPr>
            </p:nvGraphicFramePr>
            <p:xfrm>
              <a:off x="550863" y="1770352"/>
              <a:ext cx="11090274" cy="3481726"/>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2" name="Chart 1">
                <a:extLst>
                  <a:ext uri="{FF2B5EF4-FFF2-40B4-BE49-F238E27FC236}">
                    <a16:creationId xmlns:a16="http://schemas.microsoft.com/office/drawing/2014/main" id="{6AF2692A-FEF8-844E-87EA-5C2635E626B1}"/>
                  </a:ext>
                </a:extLst>
              </p:cNvPr>
              <p:cNvPicPr>
                <a:picLocks noGrp="1" noRot="1" noChangeAspect="1" noMove="1" noResize="1" noEditPoints="1" noAdjustHandles="1" noChangeArrowheads="1" noChangeShapeType="1"/>
              </p:cNvPicPr>
              <p:nvPr/>
            </p:nvPicPr>
            <p:blipFill>
              <a:blip r:embed="rId4"/>
              <a:stretch>
                <a:fillRect/>
              </a:stretch>
            </p:blipFill>
            <p:spPr>
              <a:xfrm>
                <a:off x="550863" y="1770352"/>
                <a:ext cx="11090274" cy="3481726"/>
              </a:xfrm>
              <a:prstGeom prst="rect">
                <a:avLst/>
              </a:prstGeom>
            </p:spPr>
          </p:pic>
        </mc:Fallback>
      </mc:AlternateContent>
      <p:sp>
        <p:nvSpPr>
          <p:cNvPr id="10" name="Oval 9">
            <a:extLst>
              <a:ext uri="{FF2B5EF4-FFF2-40B4-BE49-F238E27FC236}">
                <a16:creationId xmlns:a16="http://schemas.microsoft.com/office/drawing/2014/main" id="{C20BB16F-66B1-CF49-B5C0-E0D1AFDEDD4B}"/>
              </a:ext>
            </a:extLst>
          </p:cNvPr>
          <p:cNvSpPr/>
          <p:nvPr/>
        </p:nvSpPr>
        <p:spPr>
          <a:xfrm>
            <a:off x="1321155" y="5832490"/>
            <a:ext cx="673768" cy="352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t>xx%</a:t>
            </a:r>
          </a:p>
        </p:txBody>
      </p:sp>
      <p:sp>
        <p:nvSpPr>
          <p:cNvPr id="11" name="TextBox 10">
            <a:extLst>
              <a:ext uri="{FF2B5EF4-FFF2-40B4-BE49-F238E27FC236}">
                <a16:creationId xmlns:a16="http://schemas.microsoft.com/office/drawing/2014/main" id="{AD488209-639F-7643-BE44-5161B2769975}"/>
              </a:ext>
            </a:extLst>
          </p:cNvPr>
          <p:cNvSpPr txBox="1"/>
          <p:nvPr/>
        </p:nvSpPr>
        <p:spPr>
          <a:xfrm>
            <a:off x="467806" y="5348987"/>
            <a:ext cx="6104466" cy="307777"/>
          </a:xfrm>
          <a:prstGeom prst="rect">
            <a:avLst/>
          </a:prstGeom>
          <a:noFill/>
        </p:spPr>
        <p:txBody>
          <a:bodyPr wrap="square">
            <a:spAutoFit/>
          </a:bodyPr>
          <a:lstStyle/>
          <a:p>
            <a:r>
              <a:rPr lang="en-US" sz="1400" b="1" i="0" u="none" strike="noStrike" cap="none">
                <a:solidFill>
                  <a:srgbClr val="171616"/>
                </a:solidFill>
                <a:latin typeface="Arial"/>
                <a:ea typeface="Arial"/>
                <a:cs typeface="Arial"/>
                <a:sym typeface="Arial"/>
              </a:rPr>
              <a:t>Profit margin</a:t>
            </a:r>
            <a:r>
              <a:rPr lang="en-US" b="1">
                <a:solidFill>
                  <a:srgbClr val="171616"/>
                </a:solidFill>
              </a:rPr>
              <a:t> [</a:t>
            </a:r>
            <a:r>
              <a:rPr lang="en-US" sz="1400" b="1" i="0" u="none" strike="noStrike" cap="none">
                <a:solidFill>
                  <a:srgbClr val="171616"/>
                </a:solidFill>
                <a:latin typeface="Arial"/>
                <a:ea typeface="Arial"/>
                <a:cs typeface="Arial"/>
                <a:sym typeface="Arial"/>
              </a:rPr>
              <a:t>%]</a:t>
            </a:r>
            <a:endParaRPr lang="en-US"/>
          </a:p>
        </p:txBody>
      </p:sp>
      <p:sp>
        <p:nvSpPr>
          <p:cNvPr id="12" name="Oval 11">
            <a:extLst>
              <a:ext uri="{FF2B5EF4-FFF2-40B4-BE49-F238E27FC236}">
                <a16:creationId xmlns:a16="http://schemas.microsoft.com/office/drawing/2014/main" id="{D0F76DB1-9A8F-824B-8B18-37F1B73E91CF}"/>
              </a:ext>
            </a:extLst>
          </p:cNvPr>
          <p:cNvSpPr/>
          <p:nvPr/>
        </p:nvSpPr>
        <p:spPr>
          <a:xfrm>
            <a:off x="5297115" y="5832490"/>
            <a:ext cx="673768" cy="352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t>xx%</a:t>
            </a:r>
          </a:p>
        </p:txBody>
      </p:sp>
      <p:sp>
        <p:nvSpPr>
          <p:cNvPr id="13" name="Oval 12">
            <a:extLst>
              <a:ext uri="{FF2B5EF4-FFF2-40B4-BE49-F238E27FC236}">
                <a16:creationId xmlns:a16="http://schemas.microsoft.com/office/drawing/2014/main" id="{1D29B573-846E-C442-B3D4-C3E3B186A026}"/>
              </a:ext>
            </a:extLst>
          </p:cNvPr>
          <p:cNvSpPr/>
          <p:nvPr/>
        </p:nvSpPr>
        <p:spPr>
          <a:xfrm>
            <a:off x="2646475" y="5832490"/>
            <a:ext cx="673768" cy="352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t>xx%</a:t>
            </a:r>
          </a:p>
        </p:txBody>
      </p:sp>
      <p:sp>
        <p:nvSpPr>
          <p:cNvPr id="14" name="Oval 13">
            <a:extLst>
              <a:ext uri="{FF2B5EF4-FFF2-40B4-BE49-F238E27FC236}">
                <a16:creationId xmlns:a16="http://schemas.microsoft.com/office/drawing/2014/main" id="{ECE1D89D-4F36-A044-8A64-CFA11C9BF063}"/>
              </a:ext>
            </a:extLst>
          </p:cNvPr>
          <p:cNvSpPr/>
          <p:nvPr/>
        </p:nvSpPr>
        <p:spPr>
          <a:xfrm>
            <a:off x="3971795" y="5832490"/>
            <a:ext cx="673768" cy="352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t>xx%</a:t>
            </a:r>
          </a:p>
        </p:txBody>
      </p:sp>
      <p:sp>
        <p:nvSpPr>
          <p:cNvPr id="15" name="Oval 14">
            <a:extLst>
              <a:ext uri="{FF2B5EF4-FFF2-40B4-BE49-F238E27FC236}">
                <a16:creationId xmlns:a16="http://schemas.microsoft.com/office/drawing/2014/main" id="{2636716E-917F-9146-A38B-CD6BF2DE7F42}"/>
              </a:ext>
            </a:extLst>
          </p:cNvPr>
          <p:cNvSpPr/>
          <p:nvPr/>
        </p:nvSpPr>
        <p:spPr>
          <a:xfrm>
            <a:off x="10598392" y="5832490"/>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t>xx%</a:t>
            </a:r>
          </a:p>
        </p:txBody>
      </p:sp>
      <p:sp>
        <p:nvSpPr>
          <p:cNvPr id="16" name="Oval 15">
            <a:extLst>
              <a:ext uri="{FF2B5EF4-FFF2-40B4-BE49-F238E27FC236}">
                <a16:creationId xmlns:a16="http://schemas.microsoft.com/office/drawing/2014/main" id="{49789294-85C8-F645-B0CA-A5CA68835D04}"/>
              </a:ext>
            </a:extLst>
          </p:cNvPr>
          <p:cNvSpPr/>
          <p:nvPr/>
        </p:nvSpPr>
        <p:spPr>
          <a:xfrm>
            <a:off x="6622435" y="5832490"/>
            <a:ext cx="673768" cy="352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t>xx%</a:t>
            </a:r>
          </a:p>
        </p:txBody>
      </p:sp>
      <p:sp>
        <p:nvSpPr>
          <p:cNvPr id="17" name="Oval 16">
            <a:extLst>
              <a:ext uri="{FF2B5EF4-FFF2-40B4-BE49-F238E27FC236}">
                <a16:creationId xmlns:a16="http://schemas.microsoft.com/office/drawing/2014/main" id="{C1C7AFD1-3F28-3445-9AA7-903908DF50E4}"/>
              </a:ext>
            </a:extLst>
          </p:cNvPr>
          <p:cNvSpPr/>
          <p:nvPr/>
        </p:nvSpPr>
        <p:spPr>
          <a:xfrm>
            <a:off x="7947755" y="5832490"/>
            <a:ext cx="673768" cy="352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t>xx%</a:t>
            </a:r>
          </a:p>
        </p:txBody>
      </p:sp>
      <p:sp>
        <p:nvSpPr>
          <p:cNvPr id="18" name="Oval 17">
            <a:extLst>
              <a:ext uri="{FF2B5EF4-FFF2-40B4-BE49-F238E27FC236}">
                <a16:creationId xmlns:a16="http://schemas.microsoft.com/office/drawing/2014/main" id="{E50A31A3-EF62-FC4C-9D7A-684E68755071}"/>
              </a:ext>
            </a:extLst>
          </p:cNvPr>
          <p:cNvSpPr/>
          <p:nvPr/>
        </p:nvSpPr>
        <p:spPr>
          <a:xfrm>
            <a:off x="9273075" y="5832490"/>
            <a:ext cx="673768" cy="352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t>xx%</a:t>
            </a:r>
          </a:p>
        </p:txBody>
      </p:sp>
      <p:sp>
        <p:nvSpPr>
          <p:cNvPr id="19" name="Google Shape;507;p14">
            <a:extLst>
              <a:ext uri="{FF2B5EF4-FFF2-40B4-BE49-F238E27FC236}">
                <a16:creationId xmlns:a16="http://schemas.microsoft.com/office/drawing/2014/main" id="{C89AE513-4024-4242-B7AE-DC51949B9E2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chemeClr val="tx1"/>
                </a:solidFill>
                <a:latin typeface="Arial"/>
                <a:ea typeface="Arial"/>
                <a:cs typeface="Arial"/>
                <a:sym typeface="Arial"/>
              </a:rPr>
              <a:t>Source: </a:t>
            </a:r>
            <a:r>
              <a:rPr lang="en-GB" sz="900">
                <a:solidFill>
                  <a:schemeClr val="tx1"/>
                </a:solidFill>
                <a:latin typeface="Arial"/>
                <a:ea typeface="Arial"/>
                <a:cs typeface="Arial"/>
                <a:sym typeface="Arial"/>
              </a:rPr>
              <a:t>xx</a:t>
            </a:r>
            <a:endParaRPr sz="900" b="0" i="0" u="none" strike="noStrike" cap="none">
              <a:solidFill>
                <a:schemeClr val="tx1"/>
              </a:solidFill>
              <a:latin typeface="Arial"/>
              <a:ea typeface="Arial"/>
              <a:cs typeface="Arial"/>
              <a:sym typeface="Arial"/>
            </a:endParaRPr>
          </a:p>
        </p:txBody>
      </p:sp>
      <p:sp>
        <p:nvSpPr>
          <p:cNvPr id="20" name="Google Shape;538;p14">
            <a:extLst>
              <a:ext uri="{FF2B5EF4-FFF2-40B4-BE49-F238E27FC236}">
                <a16:creationId xmlns:a16="http://schemas.microsoft.com/office/drawing/2014/main" id="{408EF31A-64EA-2049-98DE-C7571C56D6D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chemeClr val="tx1"/>
                </a:solidFill>
                <a:latin typeface="Arial"/>
                <a:ea typeface="Arial"/>
                <a:cs typeface="Arial"/>
                <a:sym typeface="Arial"/>
              </a:rPr>
              <a:t>Footnote: 1. xx</a:t>
            </a:r>
            <a:endParaRPr sz="900">
              <a:solidFill>
                <a:schemeClr val="tx1"/>
              </a:solidFill>
              <a:latin typeface="Arial"/>
              <a:ea typeface="Arial"/>
              <a:cs typeface="Arial"/>
              <a:sym typeface="Arial"/>
            </a:endParaRPr>
          </a:p>
        </p:txBody>
      </p:sp>
      <p:sp>
        <p:nvSpPr>
          <p:cNvPr id="3" name="Google Shape;23;p40">
            <a:extLst>
              <a:ext uri="{FF2B5EF4-FFF2-40B4-BE49-F238E27FC236}">
                <a16:creationId xmlns:a16="http://schemas.microsoft.com/office/drawing/2014/main" id="{5654DA7F-0A1B-BDCC-A447-F6624F492EDE}"/>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36</a:t>
            </a:fld>
            <a:endParaRPr/>
          </a:p>
        </p:txBody>
      </p:sp>
    </p:spTree>
    <p:extLst>
      <p:ext uri="{BB962C8B-B14F-4D97-AF65-F5344CB8AC3E}">
        <p14:creationId xmlns:p14="http://schemas.microsoft.com/office/powerpoint/2010/main" val="4192823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BAD729-D5F7-0F48-8C6E-92A4D5B9EDAD}"/>
              </a:ext>
            </a:extLst>
          </p:cNvPr>
          <p:cNvSpPr>
            <a:spLocks noGrp="1"/>
          </p:cNvSpPr>
          <p:nvPr>
            <p:ph type="body" idx="10"/>
          </p:nvPr>
        </p:nvSpPr>
        <p:spPr>
          <a:xfrm>
            <a:off x="838200" y="1790559"/>
            <a:ext cx="3193923" cy="553998"/>
          </a:xfrm>
        </p:spPr>
        <p:txBody>
          <a:bodyPr>
            <a:normAutofit/>
          </a:bodyPr>
          <a:lstStyle/>
          <a:p>
            <a:r>
              <a:rPr lang="en-US" sz="1400"/>
              <a:t>Revenue hit xx [currency] in 202x with a CAGR of xx%</a:t>
            </a:r>
          </a:p>
        </p:txBody>
      </p:sp>
      <p:sp>
        <p:nvSpPr>
          <p:cNvPr id="12" name="Text Placeholder 11">
            <a:extLst>
              <a:ext uri="{FF2B5EF4-FFF2-40B4-BE49-F238E27FC236}">
                <a16:creationId xmlns:a16="http://schemas.microsoft.com/office/drawing/2014/main" id="{B7219C54-79F8-6947-BFA1-44C972CD04D8}"/>
              </a:ext>
            </a:extLst>
          </p:cNvPr>
          <p:cNvSpPr>
            <a:spLocks noGrp="1"/>
          </p:cNvSpPr>
          <p:nvPr>
            <p:ph type="body" sz="quarter" idx="13"/>
          </p:nvPr>
        </p:nvSpPr>
        <p:spPr>
          <a:xfrm>
            <a:off x="4499039" y="1790559"/>
            <a:ext cx="3193923" cy="553998"/>
          </a:xfrm>
        </p:spPr>
        <p:txBody>
          <a:bodyPr>
            <a:normAutofit/>
          </a:bodyPr>
          <a:lstStyle/>
          <a:p>
            <a:r>
              <a:rPr lang="en-US" sz="1400"/>
              <a:t>Profit margins grew significantly from xx% in 202x to xx% in 202x</a:t>
            </a:r>
          </a:p>
        </p:txBody>
      </p:sp>
      <p:sp>
        <p:nvSpPr>
          <p:cNvPr id="14" name="Text Placeholder 13">
            <a:extLst>
              <a:ext uri="{FF2B5EF4-FFF2-40B4-BE49-F238E27FC236}">
                <a16:creationId xmlns:a16="http://schemas.microsoft.com/office/drawing/2014/main" id="{5635077E-45C9-B74C-ABB5-E912D67CC698}"/>
              </a:ext>
            </a:extLst>
          </p:cNvPr>
          <p:cNvSpPr>
            <a:spLocks noGrp="1"/>
          </p:cNvSpPr>
          <p:nvPr>
            <p:ph type="body" sz="quarter" idx="15"/>
          </p:nvPr>
        </p:nvSpPr>
        <p:spPr>
          <a:xfrm>
            <a:off x="8159877" y="1790559"/>
            <a:ext cx="3193923" cy="553998"/>
          </a:xfrm>
        </p:spPr>
        <p:txBody>
          <a:bodyPr>
            <a:normAutofit/>
          </a:bodyPr>
          <a:lstStyle/>
          <a:p>
            <a:r>
              <a:rPr lang="en-US" sz="1400"/>
              <a:t>Bottomline improved with xx% to a total of xx [currency] in 202x</a:t>
            </a:r>
          </a:p>
        </p:txBody>
      </p:sp>
      <p:sp>
        <p:nvSpPr>
          <p:cNvPr id="5" name="Title 4">
            <a:extLst>
              <a:ext uri="{FF2B5EF4-FFF2-40B4-BE49-F238E27FC236}">
                <a16:creationId xmlns:a16="http://schemas.microsoft.com/office/drawing/2014/main" id="{5684E4B2-93F1-EC41-9686-656E92D7DDCF}"/>
              </a:ext>
            </a:extLst>
          </p:cNvPr>
          <p:cNvSpPr>
            <a:spLocks noGrp="1"/>
          </p:cNvSpPr>
          <p:nvPr>
            <p:ph type="title"/>
          </p:nvPr>
        </p:nvSpPr>
        <p:spPr/>
        <p:txBody>
          <a:bodyPr>
            <a:normAutofit/>
          </a:bodyPr>
          <a:lstStyle/>
          <a:p>
            <a:r>
              <a:rPr lang="en-GB" sz="2500"/>
              <a:t>202x showed strong results with xx [currency] in revenue, a xx% profit margin, and a final EBITDA of xx [currency]</a:t>
            </a:r>
          </a:p>
        </p:txBody>
      </p:sp>
      <p:graphicFrame>
        <p:nvGraphicFramePr>
          <p:cNvPr id="15" name="Content Placeholder 14">
            <a:extLst>
              <a:ext uri="{FF2B5EF4-FFF2-40B4-BE49-F238E27FC236}">
                <a16:creationId xmlns:a16="http://schemas.microsoft.com/office/drawing/2014/main" id="{4F7EC844-C296-5B4E-B759-C07ECA616866}"/>
              </a:ext>
            </a:extLst>
          </p:cNvPr>
          <p:cNvGraphicFramePr>
            <a:graphicFrameLocks noGrp="1"/>
          </p:cNvGraphicFramePr>
          <p:nvPr>
            <p:ph sz="half" idx="11"/>
            <p:extLst>
              <p:ext uri="{D42A27DB-BD31-4B8C-83A1-F6EECF244321}">
                <p14:modId xmlns:p14="http://schemas.microsoft.com/office/powerpoint/2010/main" val="1606566639"/>
              </p:ext>
            </p:extLst>
          </p:nvPr>
        </p:nvGraphicFramePr>
        <p:xfrm>
          <a:off x="838200" y="2956956"/>
          <a:ext cx="3194050" cy="3134282"/>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6D858511-8F6E-C04E-A066-5F8ABC681A2F}"/>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Version 3</a:t>
            </a:r>
          </a:p>
        </p:txBody>
      </p:sp>
      <p:sp>
        <p:nvSpPr>
          <p:cNvPr id="10" name="Google Shape;507;p14">
            <a:extLst>
              <a:ext uri="{FF2B5EF4-FFF2-40B4-BE49-F238E27FC236}">
                <a16:creationId xmlns:a16="http://schemas.microsoft.com/office/drawing/2014/main" id="{AC64913F-0E92-6848-A596-E2726755F67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11" name="Google Shape;538;p14">
            <a:extLst>
              <a:ext uri="{FF2B5EF4-FFF2-40B4-BE49-F238E27FC236}">
                <a16:creationId xmlns:a16="http://schemas.microsoft.com/office/drawing/2014/main" id="{442A93A6-61DA-8746-99F1-776A5B2973D8}"/>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
        <p:nvSpPr>
          <p:cNvPr id="16" name="TextBox 15">
            <a:extLst>
              <a:ext uri="{FF2B5EF4-FFF2-40B4-BE49-F238E27FC236}">
                <a16:creationId xmlns:a16="http://schemas.microsoft.com/office/drawing/2014/main" id="{39FD2759-ABED-4146-9C07-375F4E5FFD35}"/>
              </a:ext>
            </a:extLst>
          </p:cNvPr>
          <p:cNvSpPr txBox="1"/>
          <p:nvPr/>
        </p:nvSpPr>
        <p:spPr>
          <a:xfrm>
            <a:off x="785803" y="2588748"/>
            <a:ext cx="1935678" cy="276999"/>
          </a:xfrm>
          <a:prstGeom prst="rect">
            <a:avLst/>
          </a:prstGeom>
          <a:noFill/>
        </p:spPr>
        <p:txBody>
          <a:bodyPr wrap="square" rtlCol="0">
            <a:spAutoFit/>
          </a:bodyPr>
          <a:lstStyle/>
          <a:p>
            <a:r>
              <a:rPr lang="en-US" sz="1200"/>
              <a:t>Revenue, [currency]</a:t>
            </a:r>
          </a:p>
        </p:txBody>
      </p:sp>
      <p:cxnSp>
        <p:nvCxnSpPr>
          <p:cNvPr id="17" name="Straight Arrow Connector 16">
            <a:extLst>
              <a:ext uri="{FF2B5EF4-FFF2-40B4-BE49-F238E27FC236}">
                <a16:creationId xmlns:a16="http://schemas.microsoft.com/office/drawing/2014/main" id="{EF915C51-0A95-5947-8ED7-BC52DB1B0FAF}"/>
              </a:ext>
            </a:extLst>
          </p:cNvPr>
          <p:cNvCxnSpPr>
            <a:cxnSpLocks/>
          </p:cNvCxnSpPr>
          <p:nvPr/>
        </p:nvCxnSpPr>
        <p:spPr>
          <a:xfrm flipV="1">
            <a:off x="1496291" y="2989420"/>
            <a:ext cx="2137558" cy="1211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369D8DF1-BF2D-784E-A7D8-4727DE13F2BA}"/>
              </a:ext>
            </a:extLst>
          </p:cNvPr>
          <p:cNvSpPr/>
          <p:nvPr/>
        </p:nvSpPr>
        <p:spPr>
          <a:xfrm>
            <a:off x="2098277" y="3454224"/>
            <a:ext cx="673768" cy="3529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xx%</a:t>
            </a:r>
          </a:p>
        </p:txBody>
      </p:sp>
      <p:cxnSp>
        <p:nvCxnSpPr>
          <p:cNvPr id="22" name="Straight Connector 21">
            <a:extLst>
              <a:ext uri="{FF2B5EF4-FFF2-40B4-BE49-F238E27FC236}">
                <a16:creationId xmlns:a16="http://schemas.microsoft.com/office/drawing/2014/main" id="{ED7F78F4-58D0-2046-B296-FA3910488F73}"/>
              </a:ext>
            </a:extLst>
          </p:cNvPr>
          <p:cNvCxnSpPr>
            <a:cxnSpLocks/>
          </p:cNvCxnSpPr>
          <p:nvPr/>
        </p:nvCxnSpPr>
        <p:spPr>
          <a:xfrm>
            <a:off x="838200" y="2344557"/>
            <a:ext cx="31939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B0723B3-CED7-054A-BD2C-7EF5671CF558}"/>
              </a:ext>
            </a:extLst>
          </p:cNvPr>
          <p:cNvCxnSpPr>
            <a:cxnSpLocks/>
          </p:cNvCxnSpPr>
          <p:nvPr/>
        </p:nvCxnSpPr>
        <p:spPr>
          <a:xfrm>
            <a:off x="4499039" y="2344557"/>
            <a:ext cx="31939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91CFB15-CCB5-BB4D-B802-B9A6BC450A84}"/>
              </a:ext>
            </a:extLst>
          </p:cNvPr>
          <p:cNvCxnSpPr>
            <a:cxnSpLocks/>
          </p:cNvCxnSpPr>
          <p:nvPr/>
        </p:nvCxnSpPr>
        <p:spPr>
          <a:xfrm>
            <a:off x="8159877" y="2344557"/>
            <a:ext cx="3193923"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9" name="Content Placeholder 14">
            <a:extLst>
              <a:ext uri="{FF2B5EF4-FFF2-40B4-BE49-F238E27FC236}">
                <a16:creationId xmlns:a16="http://schemas.microsoft.com/office/drawing/2014/main" id="{E2E5E2EC-B3A8-8B40-B7E9-D9B81845332F}"/>
              </a:ext>
            </a:extLst>
          </p:cNvPr>
          <p:cNvGraphicFramePr>
            <a:graphicFrameLocks/>
          </p:cNvGraphicFramePr>
          <p:nvPr>
            <p:extLst>
              <p:ext uri="{D42A27DB-BD31-4B8C-83A1-F6EECF244321}">
                <p14:modId xmlns:p14="http://schemas.microsoft.com/office/powerpoint/2010/main" val="4102835672"/>
              </p:ext>
            </p:extLst>
          </p:nvPr>
        </p:nvGraphicFramePr>
        <p:xfrm>
          <a:off x="8159750" y="2956956"/>
          <a:ext cx="3194050" cy="3134282"/>
        </p:xfrm>
        <a:graphic>
          <a:graphicData uri="http://schemas.openxmlformats.org/drawingml/2006/chart">
            <c:chart xmlns:c="http://schemas.openxmlformats.org/drawingml/2006/chart" xmlns:r="http://schemas.openxmlformats.org/officeDocument/2006/relationships" r:id="rId4"/>
          </a:graphicData>
        </a:graphic>
      </p:graphicFrame>
      <p:sp>
        <p:nvSpPr>
          <p:cNvPr id="30" name="TextBox 29">
            <a:extLst>
              <a:ext uri="{FF2B5EF4-FFF2-40B4-BE49-F238E27FC236}">
                <a16:creationId xmlns:a16="http://schemas.microsoft.com/office/drawing/2014/main" id="{ACF1825D-9DC3-D349-AA87-5E26F1921804}"/>
              </a:ext>
            </a:extLst>
          </p:cNvPr>
          <p:cNvSpPr txBox="1"/>
          <p:nvPr/>
        </p:nvSpPr>
        <p:spPr>
          <a:xfrm>
            <a:off x="8107353" y="2588748"/>
            <a:ext cx="1935678" cy="276999"/>
          </a:xfrm>
          <a:prstGeom prst="rect">
            <a:avLst/>
          </a:prstGeom>
          <a:noFill/>
        </p:spPr>
        <p:txBody>
          <a:bodyPr wrap="square" rtlCol="0">
            <a:spAutoFit/>
          </a:bodyPr>
          <a:lstStyle/>
          <a:p>
            <a:r>
              <a:rPr lang="en-US" sz="1200"/>
              <a:t>EBITDA, [currency]</a:t>
            </a:r>
          </a:p>
        </p:txBody>
      </p:sp>
      <p:cxnSp>
        <p:nvCxnSpPr>
          <p:cNvPr id="31" name="Straight Arrow Connector 30">
            <a:extLst>
              <a:ext uri="{FF2B5EF4-FFF2-40B4-BE49-F238E27FC236}">
                <a16:creationId xmlns:a16="http://schemas.microsoft.com/office/drawing/2014/main" id="{F6F92912-98AC-954A-A2F9-DFD1BAAE4E5A}"/>
              </a:ext>
            </a:extLst>
          </p:cNvPr>
          <p:cNvCxnSpPr>
            <a:cxnSpLocks/>
          </p:cNvCxnSpPr>
          <p:nvPr/>
        </p:nvCxnSpPr>
        <p:spPr>
          <a:xfrm flipV="1">
            <a:off x="8852007" y="2897585"/>
            <a:ext cx="2103392" cy="195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53A78DBA-89E8-B544-816B-2955BCC685EC}"/>
              </a:ext>
            </a:extLst>
          </p:cNvPr>
          <p:cNvSpPr/>
          <p:nvPr/>
        </p:nvSpPr>
        <p:spPr>
          <a:xfrm>
            <a:off x="9419891" y="3799180"/>
            <a:ext cx="673768" cy="352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xx%</a:t>
            </a:r>
          </a:p>
        </p:txBody>
      </p:sp>
      <p:graphicFrame>
        <p:nvGraphicFramePr>
          <p:cNvPr id="34" name="Content Placeholder 14">
            <a:extLst>
              <a:ext uri="{FF2B5EF4-FFF2-40B4-BE49-F238E27FC236}">
                <a16:creationId xmlns:a16="http://schemas.microsoft.com/office/drawing/2014/main" id="{F383CBA0-2C85-0541-8546-9B5E14E34DA2}"/>
              </a:ext>
            </a:extLst>
          </p:cNvPr>
          <p:cNvGraphicFramePr>
            <a:graphicFrameLocks/>
          </p:cNvGraphicFramePr>
          <p:nvPr>
            <p:extLst>
              <p:ext uri="{D42A27DB-BD31-4B8C-83A1-F6EECF244321}">
                <p14:modId xmlns:p14="http://schemas.microsoft.com/office/powerpoint/2010/main" val="3449855420"/>
              </p:ext>
            </p:extLst>
          </p:nvPr>
        </p:nvGraphicFramePr>
        <p:xfrm>
          <a:off x="4446641" y="2956956"/>
          <a:ext cx="3194050" cy="3134282"/>
        </p:xfrm>
        <a:graphic>
          <a:graphicData uri="http://schemas.openxmlformats.org/drawingml/2006/chart">
            <c:chart xmlns:c="http://schemas.openxmlformats.org/drawingml/2006/chart" xmlns:r="http://schemas.openxmlformats.org/officeDocument/2006/relationships" r:id="rId5"/>
          </a:graphicData>
        </a:graphic>
      </p:graphicFrame>
      <p:sp>
        <p:nvSpPr>
          <p:cNvPr id="35" name="TextBox 34">
            <a:extLst>
              <a:ext uri="{FF2B5EF4-FFF2-40B4-BE49-F238E27FC236}">
                <a16:creationId xmlns:a16="http://schemas.microsoft.com/office/drawing/2014/main" id="{4D8D30EF-9D9E-AC4C-8A8D-D19B7FC82626}"/>
              </a:ext>
            </a:extLst>
          </p:cNvPr>
          <p:cNvSpPr txBox="1"/>
          <p:nvPr/>
        </p:nvSpPr>
        <p:spPr>
          <a:xfrm>
            <a:off x="4394244" y="2588748"/>
            <a:ext cx="1935678" cy="276999"/>
          </a:xfrm>
          <a:prstGeom prst="rect">
            <a:avLst/>
          </a:prstGeom>
          <a:noFill/>
        </p:spPr>
        <p:txBody>
          <a:bodyPr wrap="square" rtlCol="0">
            <a:spAutoFit/>
          </a:bodyPr>
          <a:lstStyle/>
          <a:p>
            <a:r>
              <a:rPr lang="en-US" sz="1200"/>
              <a:t>Profit margin, %</a:t>
            </a:r>
          </a:p>
        </p:txBody>
      </p:sp>
      <p:sp>
        <p:nvSpPr>
          <p:cNvPr id="13" name="Slide Number Placeholder 8">
            <a:extLst>
              <a:ext uri="{FF2B5EF4-FFF2-40B4-BE49-F238E27FC236}">
                <a16:creationId xmlns:a16="http://schemas.microsoft.com/office/drawing/2014/main" id="{4CFF0116-CE67-F111-F0F2-9AA6A1D15203}"/>
              </a:ext>
            </a:extLst>
          </p:cNvPr>
          <p:cNvSpPr>
            <a:spLocks noGrp="1"/>
          </p:cNvSpPr>
          <p:nvPr>
            <p:ph type="sldNum" sz="quarter" idx="16"/>
          </p:nvPr>
        </p:nvSpPr>
        <p:spPr>
          <a:xfrm>
            <a:off x="11164566" y="6425800"/>
            <a:ext cx="536475" cy="365125"/>
          </a:xfrm>
        </p:spPr>
        <p:txBody>
          <a:bodyPr/>
          <a:lstStyle>
            <a:lvl1pPr>
              <a:defRPr b="0" i="0">
                <a:latin typeface="Arial" panose="020B0604020202020204" pitchFamily="34" charset="0"/>
                <a:cs typeface="Arial" panose="020B0604020202020204" pitchFamily="34" charset="0"/>
              </a:defRPr>
            </a:lvl1pPr>
          </a:lstStyle>
          <a:p>
            <a:fld id="{1F24DAD8-0A8D-144F-AE7C-C0F3CF879725}" type="slidenum">
              <a:rPr lang="en-US" smtClean="0"/>
              <a:pPr/>
              <a:t>37</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1301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a:xfrm>
            <a:off x="467806" y="365126"/>
            <a:ext cx="11173331" cy="811212"/>
          </a:xfrm>
        </p:spPr>
        <p:txBody>
          <a:bodyPr/>
          <a:lstStyle/>
          <a:p>
            <a:r>
              <a:rPr lang="en-US"/>
              <a:t>We have achieved a world class [insert dimension]</a:t>
            </a:r>
          </a:p>
        </p:txBody>
      </p:sp>
      <p:sp>
        <p:nvSpPr>
          <p:cNvPr id="3" name="Slide Number Placeholder 2">
            <a:extLst>
              <a:ext uri="{FF2B5EF4-FFF2-40B4-BE49-F238E27FC236}">
                <a16:creationId xmlns:a16="http://schemas.microsoft.com/office/drawing/2014/main" id="{EF818FF8-B1CF-CAB3-F4D4-500CFA3F2B5A}"/>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graphicFrame>
        <p:nvGraphicFramePr>
          <p:cNvPr id="5" name="Chart 4">
            <a:extLst>
              <a:ext uri="{FF2B5EF4-FFF2-40B4-BE49-F238E27FC236}">
                <a16:creationId xmlns:a16="http://schemas.microsoft.com/office/drawing/2014/main" id="{6AA170B6-CB70-DD8C-9819-F365761ACFC5}"/>
              </a:ext>
            </a:extLst>
          </p:cNvPr>
          <p:cNvGraphicFramePr/>
          <p:nvPr>
            <p:extLst>
              <p:ext uri="{D42A27DB-BD31-4B8C-83A1-F6EECF244321}">
                <p14:modId xmlns:p14="http://schemas.microsoft.com/office/powerpoint/2010/main" val="3495130119"/>
              </p:ext>
            </p:extLst>
          </p:nvPr>
        </p:nvGraphicFramePr>
        <p:xfrm>
          <a:off x="6513966" y="2331498"/>
          <a:ext cx="5127171" cy="38842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085CDB0B-2EF8-097E-D2DF-D57091E22F06}"/>
              </a:ext>
            </a:extLst>
          </p:cNvPr>
          <p:cNvGraphicFramePr/>
          <p:nvPr>
            <p:extLst>
              <p:ext uri="{D42A27DB-BD31-4B8C-83A1-F6EECF244321}">
                <p14:modId xmlns:p14="http://schemas.microsoft.com/office/powerpoint/2010/main" val="4186379601"/>
              </p:ext>
            </p:extLst>
          </p:nvPr>
        </p:nvGraphicFramePr>
        <p:xfrm>
          <a:off x="467806" y="2331498"/>
          <a:ext cx="5127171" cy="3884239"/>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DB109F93-1667-DCD8-54E9-D17DE51C1DA9}"/>
              </a:ext>
            </a:extLst>
          </p:cNvPr>
          <p:cNvSpPr txBox="1"/>
          <p:nvPr/>
        </p:nvSpPr>
        <p:spPr>
          <a:xfrm>
            <a:off x="467806" y="1460746"/>
            <a:ext cx="371202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lumMod val="50000"/>
                  </a:srgbClr>
                </a:solidFill>
                <a:effectLst/>
                <a:uLnTx/>
                <a:uFillTx/>
                <a:latin typeface="Arial"/>
                <a:cs typeface="Arial"/>
                <a:sym typeface="Arial"/>
              </a:rPr>
              <a:t>[Dimension 1]: [description]</a:t>
            </a:r>
          </a:p>
        </p:txBody>
      </p:sp>
      <p:sp>
        <p:nvSpPr>
          <p:cNvPr id="8" name="TextBox 7">
            <a:extLst>
              <a:ext uri="{FF2B5EF4-FFF2-40B4-BE49-F238E27FC236}">
                <a16:creationId xmlns:a16="http://schemas.microsoft.com/office/drawing/2014/main" id="{4F19E5A1-37D7-FD5D-27D9-10ABE0E47477}"/>
              </a:ext>
            </a:extLst>
          </p:cNvPr>
          <p:cNvSpPr txBox="1"/>
          <p:nvPr/>
        </p:nvSpPr>
        <p:spPr>
          <a:xfrm>
            <a:off x="6513966" y="1460746"/>
            <a:ext cx="371202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lumMod val="50000"/>
                  </a:srgbClr>
                </a:solidFill>
                <a:effectLst/>
                <a:uLnTx/>
                <a:uFillTx/>
                <a:latin typeface="Arial"/>
                <a:cs typeface="Arial"/>
                <a:sym typeface="Arial"/>
              </a:rPr>
              <a:t>[Dimension 2]: [description]</a:t>
            </a:r>
          </a:p>
        </p:txBody>
      </p:sp>
      <p:cxnSp>
        <p:nvCxnSpPr>
          <p:cNvPr id="10" name="Straight Connector 9">
            <a:extLst>
              <a:ext uri="{FF2B5EF4-FFF2-40B4-BE49-F238E27FC236}">
                <a16:creationId xmlns:a16="http://schemas.microsoft.com/office/drawing/2014/main" id="{573037DD-92C0-FBF7-EAAC-E0C16899C0B8}"/>
              </a:ext>
            </a:extLst>
          </p:cNvPr>
          <p:cNvCxnSpPr>
            <a:cxnSpLocks/>
          </p:cNvCxnSpPr>
          <p:nvPr/>
        </p:nvCxnSpPr>
        <p:spPr>
          <a:xfrm>
            <a:off x="1121229" y="2331499"/>
            <a:ext cx="2667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7E173D7-EC58-373B-8CEB-22665405E7F3}"/>
              </a:ext>
            </a:extLst>
          </p:cNvPr>
          <p:cNvCxnSpPr>
            <a:cxnSpLocks/>
          </p:cNvCxnSpPr>
          <p:nvPr/>
        </p:nvCxnSpPr>
        <p:spPr>
          <a:xfrm>
            <a:off x="3940629" y="2331499"/>
            <a:ext cx="1469571"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7EA925-FAD3-9545-1830-9608DC24DA6E}"/>
              </a:ext>
            </a:extLst>
          </p:cNvPr>
          <p:cNvSpPr txBox="1"/>
          <p:nvPr/>
        </p:nvSpPr>
        <p:spPr>
          <a:xfrm>
            <a:off x="1240971" y="2052931"/>
            <a:ext cx="24275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International peers</a:t>
            </a:r>
          </a:p>
        </p:txBody>
      </p:sp>
      <p:sp>
        <p:nvSpPr>
          <p:cNvPr id="14" name="TextBox 13">
            <a:extLst>
              <a:ext uri="{FF2B5EF4-FFF2-40B4-BE49-F238E27FC236}">
                <a16:creationId xmlns:a16="http://schemas.microsoft.com/office/drawing/2014/main" id="{42219D59-2B37-4B9B-C3FC-C55DB3F1BEFF}"/>
              </a:ext>
            </a:extLst>
          </p:cNvPr>
          <p:cNvSpPr txBox="1"/>
          <p:nvPr/>
        </p:nvSpPr>
        <p:spPr>
          <a:xfrm>
            <a:off x="3940629" y="2052931"/>
            <a:ext cx="146957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Local peers</a:t>
            </a:r>
          </a:p>
        </p:txBody>
      </p:sp>
      <p:cxnSp>
        <p:nvCxnSpPr>
          <p:cNvPr id="15" name="Straight Connector 14">
            <a:extLst>
              <a:ext uri="{FF2B5EF4-FFF2-40B4-BE49-F238E27FC236}">
                <a16:creationId xmlns:a16="http://schemas.microsoft.com/office/drawing/2014/main" id="{CBA347E7-5BA2-63FA-0534-0734CF3515E6}"/>
              </a:ext>
            </a:extLst>
          </p:cNvPr>
          <p:cNvCxnSpPr>
            <a:cxnSpLocks/>
          </p:cNvCxnSpPr>
          <p:nvPr/>
        </p:nvCxnSpPr>
        <p:spPr>
          <a:xfrm>
            <a:off x="7141310" y="2331499"/>
            <a:ext cx="2667000"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BC017A-8DE7-8E1E-7C37-951A64FF309D}"/>
              </a:ext>
            </a:extLst>
          </p:cNvPr>
          <p:cNvCxnSpPr>
            <a:cxnSpLocks/>
          </p:cNvCxnSpPr>
          <p:nvPr/>
        </p:nvCxnSpPr>
        <p:spPr>
          <a:xfrm>
            <a:off x="9960710" y="2331499"/>
            <a:ext cx="1469571" cy="0"/>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410AB2B-C10E-DAF8-EA15-8795E09F9428}"/>
              </a:ext>
            </a:extLst>
          </p:cNvPr>
          <p:cNvSpPr txBox="1"/>
          <p:nvPr/>
        </p:nvSpPr>
        <p:spPr>
          <a:xfrm>
            <a:off x="7261052" y="2052931"/>
            <a:ext cx="24275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International peers</a:t>
            </a:r>
          </a:p>
        </p:txBody>
      </p:sp>
      <p:sp>
        <p:nvSpPr>
          <p:cNvPr id="18" name="TextBox 17">
            <a:extLst>
              <a:ext uri="{FF2B5EF4-FFF2-40B4-BE49-F238E27FC236}">
                <a16:creationId xmlns:a16="http://schemas.microsoft.com/office/drawing/2014/main" id="{A5808A54-CCE2-5779-9ADB-B2E441B941BE}"/>
              </a:ext>
            </a:extLst>
          </p:cNvPr>
          <p:cNvSpPr txBox="1"/>
          <p:nvPr/>
        </p:nvSpPr>
        <p:spPr>
          <a:xfrm>
            <a:off x="9960710" y="2052931"/>
            <a:ext cx="146957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Local peers</a:t>
            </a:r>
          </a:p>
        </p:txBody>
      </p:sp>
      <p:sp>
        <p:nvSpPr>
          <p:cNvPr id="19" name="Rectangle 18">
            <a:extLst>
              <a:ext uri="{FF2B5EF4-FFF2-40B4-BE49-F238E27FC236}">
                <a16:creationId xmlns:a16="http://schemas.microsoft.com/office/drawing/2014/main" id="{687E9915-8D39-0520-157E-296695893AAE}"/>
              </a:ext>
            </a:extLst>
          </p:cNvPr>
          <p:cNvSpPr/>
          <p:nvPr/>
        </p:nvSpPr>
        <p:spPr>
          <a:xfrm>
            <a:off x="4952721" y="2710543"/>
            <a:ext cx="490137" cy="2013857"/>
          </a:xfrm>
          <a:prstGeom prst="rect">
            <a:avLst/>
          </a:prstGeom>
          <a:no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0" name="Rectangle 19">
            <a:extLst>
              <a:ext uri="{FF2B5EF4-FFF2-40B4-BE49-F238E27FC236}">
                <a16:creationId xmlns:a16="http://schemas.microsoft.com/office/drawing/2014/main" id="{2C63FD7D-FF79-0058-0C65-9731596B3ED0}"/>
              </a:ext>
            </a:extLst>
          </p:cNvPr>
          <p:cNvSpPr/>
          <p:nvPr/>
        </p:nvSpPr>
        <p:spPr>
          <a:xfrm>
            <a:off x="10983688" y="2710543"/>
            <a:ext cx="490137" cy="2013857"/>
          </a:xfrm>
          <a:prstGeom prst="rect">
            <a:avLst/>
          </a:prstGeom>
          <a:no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507;p14">
            <a:extLst>
              <a:ext uri="{FF2B5EF4-FFF2-40B4-BE49-F238E27FC236}">
                <a16:creationId xmlns:a16="http://schemas.microsoft.com/office/drawing/2014/main" id="{B02137C0-3835-5BC3-FA77-9923955F486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12" name="Google Shape;538;p14">
            <a:extLst>
              <a:ext uri="{FF2B5EF4-FFF2-40B4-BE49-F238E27FC236}">
                <a16:creationId xmlns:a16="http://schemas.microsoft.com/office/drawing/2014/main" id="{CF07FA58-53BB-1F27-83DB-EAD523E7D72B}"/>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Tree>
    <p:extLst>
      <p:ext uri="{BB962C8B-B14F-4D97-AF65-F5344CB8AC3E}">
        <p14:creationId xmlns:p14="http://schemas.microsoft.com/office/powerpoint/2010/main" val="3299697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DC9D9-7C75-7442-AE02-748727090474}"/>
              </a:ext>
            </a:extLst>
          </p:cNvPr>
          <p:cNvSpPr>
            <a:spLocks noGrp="1"/>
          </p:cNvSpPr>
          <p:nvPr>
            <p:ph type="title"/>
          </p:nvPr>
        </p:nvSpPr>
        <p:spPr/>
        <p:txBody>
          <a:bodyPr/>
          <a:lstStyle/>
          <a:p>
            <a:r>
              <a:rPr lang="en-US"/>
              <a:t>We has several strongholds to build on</a:t>
            </a:r>
          </a:p>
        </p:txBody>
      </p:sp>
      <p:sp>
        <p:nvSpPr>
          <p:cNvPr id="3" name="Slide Number Placeholder 2">
            <a:extLst>
              <a:ext uri="{FF2B5EF4-FFF2-40B4-BE49-F238E27FC236}">
                <a16:creationId xmlns:a16="http://schemas.microsoft.com/office/drawing/2014/main" id="{C8AC86EE-763E-1F4B-9616-8F26965B00E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10" name="Oval 9">
            <a:extLst>
              <a:ext uri="{FF2B5EF4-FFF2-40B4-BE49-F238E27FC236}">
                <a16:creationId xmlns:a16="http://schemas.microsoft.com/office/drawing/2014/main" id="{90DB8B84-9364-EA41-9417-1E5818DA4F26}"/>
              </a:ext>
            </a:extLst>
          </p:cNvPr>
          <p:cNvSpPr>
            <a:spLocks noChangeAspect="1"/>
          </p:cNvSpPr>
          <p:nvPr/>
        </p:nvSpPr>
        <p:spPr>
          <a:xfrm>
            <a:off x="1042899" y="1896916"/>
            <a:ext cx="1800000" cy="17964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FFFFFF"/>
                </a:solidFill>
                <a:effectLst/>
                <a:uLnTx/>
                <a:uFillTx/>
                <a:latin typeface="Arial"/>
                <a:ea typeface="+mn-ea"/>
                <a:cs typeface="+mn-cs"/>
                <a:sym typeface="Arial"/>
              </a:rPr>
              <a:t>xx</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[description]</a:t>
            </a:r>
          </a:p>
        </p:txBody>
      </p:sp>
      <p:sp>
        <p:nvSpPr>
          <p:cNvPr id="11" name="Oval 10">
            <a:extLst>
              <a:ext uri="{FF2B5EF4-FFF2-40B4-BE49-F238E27FC236}">
                <a16:creationId xmlns:a16="http://schemas.microsoft.com/office/drawing/2014/main" id="{B893AF52-E19E-3F4F-842A-E817B15573E6}"/>
              </a:ext>
            </a:extLst>
          </p:cNvPr>
          <p:cNvSpPr>
            <a:spLocks noChangeAspect="1"/>
          </p:cNvSpPr>
          <p:nvPr/>
        </p:nvSpPr>
        <p:spPr>
          <a:xfrm>
            <a:off x="3789679" y="1896916"/>
            <a:ext cx="1800000" cy="17964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FFFFFF"/>
                </a:solidFill>
                <a:effectLst/>
                <a:uLnTx/>
                <a:uFillTx/>
                <a:latin typeface="Arial"/>
                <a:ea typeface="+mn-ea"/>
                <a:cs typeface="+mn-cs"/>
                <a:sym typeface="Arial"/>
              </a:rPr>
              <a:t>xx</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[description]</a:t>
            </a:r>
          </a:p>
        </p:txBody>
      </p:sp>
      <p:sp>
        <p:nvSpPr>
          <p:cNvPr id="12" name="Oval 11">
            <a:extLst>
              <a:ext uri="{FF2B5EF4-FFF2-40B4-BE49-F238E27FC236}">
                <a16:creationId xmlns:a16="http://schemas.microsoft.com/office/drawing/2014/main" id="{DFF1D6E2-CB43-8B4E-8CD0-1B8219F0AC02}"/>
              </a:ext>
            </a:extLst>
          </p:cNvPr>
          <p:cNvSpPr>
            <a:spLocks noChangeAspect="1"/>
          </p:cNvSpPr>
          <p:nvPr/>
        </p:nvSpPr>
        <p:spPr>
          <a:xfrm>
            <a:off x="6536459" y="1896916"/>
            <a:ext cx="1800000" cy="17964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FFFFFF"/>
                </a:solidFill>
                <a:effectLst/>
                <a:uLnTx/>
                <a:uFillTx/>
                <a:latin typeface="Arial"/>
                <a:ea typeface="+mn-ea"/>
                <a:cs typeface="+mn-cs"/>
                <a:sym typeface="Arial"/>
              </a:rPr>
              <a:t>xx</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[description]</a:t>
            </a:r>
          </a:p>
        </p:txBody>
      </p:sp>
      <p:sp>
        <p:nvSpPr>
          <p:cNvPr id="13" name="Oval 12">
            <a:extLst>
              <a:ext uri="{FF2B5EF4-FFF2-40B4-BE49-F238E27FC236}">
                <a16:creationId xmlns:a16="http://schemas.microsoft.com/office/drawing/2014/main" id="{66833BB4-A79B-B44B-A11D-657455C118BB}"/>
              </a:ext>
            </a:extLst>
          </p:cNvPr>
          <p:cNvSpPr>
            <a:spLocks noChangeAspect="1"/>
          </p:cNvSpPr>
          <p:nvPr/>
        </p:nvSpPr>
        <p:spPr>
          <a:xfrm>
            <a:off x="9283240" y="1896916"/>
            <a:ext cx="1800000" cy="17964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FFFFFF"/>
                </a:solidFill>
                <a:effectLst/>
                <a:uLnTx/>
                <a:uFillTx/>
                <a:latin typeface="Arial"/>
                <a:ea typeface="+mn-ea"/>
                <a:cs typeface="+mn-cs"/>
                <a:sym typeface="Arial"/>
              </a:rPr>
              <a:t>xx</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[description]</a:t>
            </a:r>
          </a:p>
        </p:txBody>
      </p:sp>
      <p:sp>
        <p:nvSpPr>
          <p:cNvPr id="15" name="Oval 14">
            <a:extLst>
              <a:ext uri="{FF2B5EF4-FFF2-40B4-BE49-F238E27FC236}">
                <a16:creationId xmlns:a16="http://schemas.microsoft.com/office/drawing/2014/main" id="{B3C536A0-57C9-6048-B473-A27EBBA647B2}"/>
              </a:ext>
            </a:extLst>
          </p:cNvPr>
          <p:cNvSpPr>
            <a:spLocks noChangeAspect="1"/>
          </p:cNvSpPr>
          <p:nvPr/>
        </p:nvSpPr>
        <p:spPr>
          <a:xfrm>
            <a:off x="2416289" y="4070762"/>
            <a:ext cx="1800000" cy="17964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FFFFFF"/>
                </a:solidFill>
                <a:effectLst/>
                <a:uLnTx/>
                <a:uFillTx/>
                <a:latin typeface="Arial"/>
                <a:ea typeface="+mn-ea"/>
                <a:cs typeface="+mn-cs"/>
                <a:sym typeface="Arial"/>
              </a:rPr>
              <a:t>xx</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[description]</a:t>
            </a:r>
          </a:p>
        </p:txBody>
      </p:sp>
      <p:sp>
        <p:nvSpPr>
          <p:cNvPr id="16" name="Oval 15">
            <a:extLst>
              <a:ext uri="{FF2B5EF4-FFF2-40B4-BE49-F238E27FC236}">
                <a16:creationId xmlns:a16="http://schemas.microsoft.com/office/drawing/2014/main" id="{39B7D5B6-A8DD-D449-A438-352934BD4177}"/>
              </a:ext>
            </a:extLst>
          </p:cNvPr>
          <p:cNvSpPr>
            <a:spLocks noChangeAspect="1"/>
          </p:cNvSpPr>
          <p:nvPr/>
        </p:nvSpPr>
        <p:spPr>
          <a:xfrm>
            <a:off x="5163069" y="4070762"/>
            <a:ext cx="1800000" cy="17964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FFFFFF"/>
                </a:solidFill>
                <a:effectLst/>
                <a:uLnTx/>
                <a:uFillTx/>
                <a:latin typeface="Arial"/>
                <a:ea typeface="+mn-ea"/>
                <a:cs typeface="+mn-cs"/>
                <a:sym typeface="Arial"/>
              </a:rPr>
              <a:t>xx</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[description]</a:t>
            </a:r>
          </a:p>
        </p:txBody>
      </p:sp>
      <p:sp>
        <p:nvSpPr>
          <p:cNvPr id="17" name="Oval 16">
            <a:extLst>
              <a:ext uri="{FF2B5EF4-FFF2-40B4-BE49-F238E27FC236}">
                <a16:creationId xmlns:a16="http://schemas.microsoft.com/office/drawing/2014/main" id="{43560199-7A88-314F-A1D4-AC125DB8F15A}"/>
              </a:ext>
            </a:extLst>
          </p:cNvPr>
          <p:cNvSpPr>
            <a:spLocks noChangeAspect="1"/>
          </p:cNvSpPr>
          <p:nvPr/>
        </p:nvSpPr>
        <p:spPr>
          <a:xfrm>
            <a:off x="7909849" y="4070762"/>
            <a:ext cx="1800000" cy="17964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a:ln>
                  <a:noFill/>
                </a:ln>
                <a:solidFill>
                  <a:srgbClr val="FFFFFF"/>
                </a:solidFill>
                <a:effectLst/>
                <a:uLnTx/>
                <a:uFillTx/>
                <a:latin typeface="Arial"/>
                <a:ea typeface="+mn-ea"/>
                <a:cs typeface="+mn-cs"/>
                <a:sym typeface="Arial"/>
              </a:rPr>
              <a:t>xx</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[description]</a:t>
            </a:r>
          </a:p>
        </p:txBody>
      </p:sp>
      <p:sp>
        <p:nvSpPr>
          <p:cNvPr id="4" name="Google Shape;507;p14">
            <a:extLst>
              <a:ext uri="{FF2B5EF4-FFF2-40B4-BE49-F238E27FC236}">
                <a16:creationId xmlns:a16="http://schemas.microsoft.com/office/drawing/2014/main" id="{88D67162-3796-1F38-29BF-DBFAF4269E1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5" name="Google Shape;538;p14">
            <a:extLst>
              <a:ext uri="{FF2B5EF4-FFF2-40B4-BE49-F238E27FC236}">
                <a16:creationId xmlns:a16="http://schemas.microsoft.com/office/drawing/2014/main" id="{B83ACA1D-3547-A233-AF49-F3AF1D7061BA}"/>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Tree>
    <p:extLst>
      <p:ext uri="{BB962C8B-B14F-4D97-AF65-F5344CB8AC3E}">
        <p14:creationId xmlns:p14="http://schemas.microsoft.com/office/powerpoint/2010/main" val="492288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B9D21-7C44-D248-977F-DFA212E4BB04}"/>
              </a:ext>
            </a:extLst>
          </p:cNvPr>
          <p:cNvSpPr>
            <a:spLocks noGrp="1"/>
          </p:cNvSpPr>
          <p:nvPr>
            <p:ph type="title"/>
          </p:nvPr>
        </p:nvSpPr>
        <p:spPr/>
        <p:txBody>
          <a:bodyPr/>
          <a:lstStyle/>
          <a:p>
            <a:r>
              <a:rPr lang="en-US"/>
              <a:t>The ‘strategy house’ is embedded in a full storyline to create a complete business strategy presentation</a:t>
            </a:r>
          </a:p>
        </p:txBody>
      </p:sp>
      <p:sp>
        <p:nvSpPr>
          <p:cNvPr id="3" name="Pentagon 2">
            <a:extLst>
              <a:ext uri="{FF2B5EF4-FFF2-40B4-BE49-F238E27FC236}">
                <a16:creationId xmlns:a16="http://schemas.microsoft.com/office/drawing/2014/main" id="{4FCA6A7E-DA09-1644-82E9-D3A2E45AC9AE}"/>
              </a:ext>
            </a:extLst>
          </p:cNvPr>
          <p:cNvSpPr/>
          <p:nvPr/>
        </p:nvSpPr>
        <p:spPr>
          <a:xfrm>
            <a:off x="467806" y="2442756"/>
            <a:ext cx="2263568" cy="452485"/>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Arial" panose="020B0604020202020204"/>
                <a:ea typeface="+mn-ea"/>
                <a:cs typeface="+mn-cs"/>
              </a:rPr>
              <a:t>Summary</a:t>
            </a:r>
          </a:p>
        </p:txBody>
      </p:sp>
      <p:sp>
        <p:nvSpPr>
          <p:cNvPr id="41" name="Chevron 40">
            <a:extLst>
              <a:ext uri="{FF2B5EF4-FFF2-40B4-BE49-F238E27FC236}">
                <a16:creationId xmlns:a16="http://schemas.microsoft.com/office/drawing/2014/main" id="{AA9AA271-0DD5-2947-B39F-8B9D51055374}"/>
              </a:ext>
            </a:extLst>
          </p:cNvPr>
          <p:cNvSpPr/>
          <p:nvPr/>
        </p:nvSpPr>
        <p:spPr>
          <a:xfrm>
            <a:off x="2614914" y="2442756"/>
            <a:ext cx="2266909" cy="452485"/>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Arial" panose="020B0604020202020204"/>
                <a:ea typeface="+mn-ea"/>
                <a:cs typeface="+mn-cs"/>
              </a:rPr>
              <a:t>Starting point</a:t>
            </a:r>
          </a:p>
        </p:txBody>
      </p:sp>
      <p:sp>
        <p:nvSpPr>
          <p:cNvPr id="74" name="Chevron 73">
            <a:extLst>
              <a:ext uri="{FF2B5EF4-FFF2-40B4-BE49-F238E27FC236}">
                <a16:creationId xmlns:a16="http://schemas.microsoft.com/office/drawing/2014/main" id="{0909192E-15AC-E745-A966-B6C80F71D11B}"/>
              </a:ext>
            </a:extLst>
          </p:cNvPr>
          <p:cNvSpPr/>
          <p:nvPr/>
        </p:nvSpPr>
        <p:spPr>
          <a:xfrm>
            <a:off x="9374228" y="2442756"/>
            <a:ext cx="2266909" cy="452485"/>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Arial" panose="020B0604020202020204"/>
                <a:ea typeface="+mn-ea"/>
                <a:cs typeface="+mn-cs"/>
              </a:rPr>
              <a:t>Roadmap</a:t>
            </a:r>
          </a:p>
        </p:txBody>
      </p:sp>
      <p:sp>
        <p:nvSpPr>
          <p:cNvPr id="75" name="Chevron 74">
            <a:extLst>
              <a:ext uri="{FF2B5EF4-FFF2-40B4-BE49-F238E27FC236}">
                <a16:creationId xmlns:a16="http://schemas.microsoft.com/office/drawing/2014/main" id="{72CD4264-8ABB-774D-B545-E6B97E3B7A63}"/>
              </a:ext>
            </a:extLst>
          </p:cNvPr>
          <p:cNvSpPr/>
          <p:nvPr/>
        </p:nvSpPr>
        <p:spPr>
          <a:xfrm>
            <a:off x="4765363" y="2442756"/>
            <a:ext cx="4725325" cy="452485"/>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Arial" panose="020B0604020202020204"/>
                <a:ea typeface="+mn-ea"/>
                <a:cs typeface="+mn-cs"/>
              </a:rPr>
              <a:t>Strategy</a:t>
            </a:r>
          </a:p>
        </p:txBody>
      </p:sp>
      <p:sp>
        <p:nvSpPr>
          <p:cNvPr id="101" name="TextBox 100">
            <a:extLst>
              <a:ext uri="{FF2B5EF4-FFF2-40B4-BE49-F238E27FC236}">
                <a16:creationId xmlns:a16="http://schemas.microsoft.com/office/drawing/2014/main" id="{D1F52B65-F695-4647-80C2-62FF2212BC30}"/>
              </a:ext>
            </a:extLst>
          </p:cNvPr>
          <p:cNvSpPr txBox="1"/>
          <p:nvPr/>
        </p:nvSpPr>
        <p:spPr>
          <a:xfrm>
            <a:off x="467806" y="1856166"/>
            <a:ext cx="46204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tx2">
                    <a:lumMod val="10000"/>
                  </a:schemeClr>
                </a:solidFill>
                <a:effectLst/>
                <a:uLnTx/>
                <a:uFillTx/>
                <a:latin typeface="Arial" panose="020B0604020202020204"/>
                <a:ea typeface="+mn-ea"/>
                <a:cs typeface="+mn-cs"/>
              </a:rPr>
              <a:t>Overview of full business strategy storyline: </a:t>
            </a:r>
          </a:p>
        </p:txBody>
      </p:sp>
      <p:sp>
        <p:nvSpPr>
          <p:cNvPr id="108" name="TextBox 107">
            <a:extLst>
              <a:ext uri="{FF2B5EF4-FFF2-40B4-BE49-F238E27FC236}">
                <a16:creationId xmlns:a16="http://schemas.microsoft.com/office/drawing/2014/main" id="{7F641A6D-745D-8A4E-BBF7-0395DB1A8D4A}"/>
              </a:ext>
            </a:extLst>
          </p:cNvPr>
          <p:cNvSpPr txBox="1"/>
          <p:nvPr/>
        </p:nvSpPr>
        <p:spPr>
          <a:xfrm>
            <a:off x="467806" y="3100520"/>
            <a:ext cx="2027919" cy="27853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a:ln>
                  <a:noFill/>
                </a:ln>
                <a:solidFill>
                  <a:schemeClr val="tx2">
                    <a:lumMod val="10000"/>
                  </a:schemeClr>
                </a:solidFill>
                <a:effectLst/>
                <a:uLnTx/>
                <a:uFillTx/>
                <a:latin typeface="Arial" panose="020B0604020202020204"/>
                <a:ea typeface="+mn-ea"/>
                <a:cs typeface="+mn-cs"/>
              </a:rPr>
              <a:t>Summarize main takeaways: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a:ln>
                  <a:noFill/>
                </a:ln>
                <a:solidFill>
                  <a:schemeClr val="tx2">
                    <a:lumMod val="10000"/>
                  </a:schemeClr>
                </a:solidFill>
                <a:effectLst/>
                <a:uLnTx/>
                <a:uFillTx/>
                <a:latin typeface="Arial" panose="020B0604020202020204"/>
                <a:ea typeface="+mn-ea"/>
                <a:cs typeface="+mn-cs"/>
              </a:rPr>
              <a:t>Overall market context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a:ln>
                  <a:noFill/>
                </a:ln>
                <a:solidFill>
                  <a:schemeClr val="tx2">
                    <a:lumMod val="10000"/>
                  </a:schemeClr>
                </a:solidFill>
                <a:effectLst/>
                <a:uLnTx/>
                <a:uFillTx/>
                <a:latin typeface="Arial" panose="020B0604020202020204"/>
                <a:ea typeface="+mn-ea"/>
                <a:cs typeface="+mn-cs"/>
              </a:rPr>
              <a:t>Competitive position</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a:ln>
                  <a:noFill/>
                </a:ln>
                <a:solidFill>
                  <a:schemeClr val="tx2">
                    <a:lumMod val="10000"/>
                  </a:schemeClr>
                </a:solidFill>
                <a:effectLst/>
                <a:uLnTx/>
                <a:uFillTx/>
                <a:latin typeface="Arial" panose="020B0604020202020204"/>
                <a:ea typeface="+mn-ea"/>
                <a:cs typeface="+mn-cs"/>
              </a:rPr>
              <a:t>Strategic pillars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a:ln>
                  <a:noFill/>
                </a:ln>
                <a:solidFill>
                  <a:schemeClr val="tx2">
                    <a:lumMod val="10000"/>
                  </a:schemeClr>
                </a:solidFill>
                <a:effectLst/>
                <a:uLnTx/>
                <a:uFillTx/>
                <a:latin typeface="Arial" panose="020B0604020202020204"/>
                <a:ea typeface="+mn-ea"/>
                <a:cs typeface="+mn-cs"/>
              </a:rPr>
              <a:t>Strategic initiatives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a:ln>
                  <a:noFill/>
                </a:ln>
                <a:solidFill>
                  <a:schemeClr val="tx2">
                    <a:lumMod val="10000"/>
                  </a:schemeClr>
                </a:solidFill>
                <a:effectLst/>
                <a:uLnTx/>
                <a:uFillTx/>
                <a:latin typeface="Arial" panose="020B0604020202020204"/>
                <a:ea typeface="+mn-ea"/>
                <a:cs typeface="+mn-cs"/>
              </a:rPr>
              <a:t>Financial outlook</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a:ln>
                  <a:noFill/>
                </a:ln>
                <a:solidFill>
                  <a:schemeClr val="tx2">
                    <a:lumMod val="10000"/>
                  </a:schemeClr>
                </a:solidFill>
                <a:effectLst/>
                <a:uLnTx/>
                <a:uFillTx/>
                <a:latin typeface="Arial" panose="020B0604020202020204"/>
                <a:ea typeface="+mn-ea"/>
                <a:cs typeface="+mn-cs"/>
              </a:rPr>
              <a:t>Roadmap</a:t>
            </a:r>
          </a:p>
        </p:txBody>
      </p:sp>
      <p:sp>
        <p:nvSpPr>
          <p:cNvPr id="109" name="TextBox 108">
            <a:extLst>
              <a:ext uri="{FF2B5EF4-FFF2-40B4-BE49-F238E27FC236}">
                <a16:creationId xmlns:a16="http://schemas.microsoft.com/office/drawing/2014/main" id="{EC8F11D1-7C23-9649-8636-C6C4B5891F3E}"/>
              </a:ext>
            </a:extLst>
          </p:cNvPr>
          <p:cNvSpPr txBox="1"/>
          <p:nvPr/>
        </p:nvSpPr>
        <p:spPr>
          <a:xfrm>
            <a:off x="2614914" y="3100520"/>
            <a:ext cx="2027919" cy="24160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a:ln>
                  <a:noFill/>
                </a:ln>
                <a:solidFill>
                  <a:schemeClr val="tx2">
                    <a:lumMod val="10000"/>
                  </a:schemeClr>
                </a:solidFill>
                <a:effectLst/>
                <a:uLnTx/>
                <a:uFillTx/>
                <a:latin typeface="Arial" panose="020B0604020202020204"/>
                <a:ea typeface="+mn-ea"/>
                <a:cs typeface="+mn-cs"/>
              </a:rPr>
              <a:t>Outline point of departure: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a:ln>
                  <a:noFill/>
                </a:ln>
                <a:solidFill>
                  <a:schemeClr val="tx2">
                    <a:lumMod val="10000"/>
                  </a:schemeClr>
                </a:solidFill>
                <a:effectLst/>
                <a:uLnTx/>
                <a:uFillTx/>
                <a:latin typeface="Arial" panose="020B0604020202020204"/>
                <a:ea typeface="+mn-ea"/>
                <a:cs typeface="+mn-cs"/>
              </a:rPr>
              <a:t>Market context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a:ln>
                  <a:noFill/>
                </a:ln>
                <a:solidFill>
                  <a:schemeClr val="tx2">
                    <a:lumMod val="10000"/>
                  </a:schemeClr>
                </a:solidFill>
                <a:effectLst/>
                <a:uLnTx/>
                <a:uFillTx/>
                <a:latin typeface="Arial" panose="020B0604020202020204"/>
                <a:ea typeface="+mn-ea"/>
                <a:cs typeface="+mn-cs"/>
              </a:rPr>
              <a:t>Market dynamics and forecasts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a:ln>
                  <a:noFill/>
                </a:ln>
                <a:solidFill>
                  <a:schemeClr val="tx2">
                    <a:lumMod val="10000"/>
                  </a:schemeClr>
                </a:solidFill>
                <a:effectLst/>
                <a:uLnTx/>
                <a:uFillTx/>
                <a:latin typeface="Arial" panose="020B0604020202020204"/>
                <a:ea typeface="+mn-ea"/>
                <a:cs typeface="+mn-cs"/>
              </a:rPr>
              <a:t>Current competitive and financial situation</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a:ln>
                  <a:noFill/>
                </a:ln>
                <a:solidFill>
                  <a:schemeClr val="tx2">
                    <a:lumMod val="10000"/>
                  </a:schemeClr>
                </a:solidFill>
                <a:effectLst/>
                <a:uLnTx/>
                <a:uFillTx/>
                <a:latin typeface="Arial" panose="020B0604020202020204"/>
                <a:ea typeface="+mn-ea"/>
                <a:cs typeface="+mn-cs"/>
              </a:rPr>
              <a:t>Strategic resilience</a:t>
            </a:r>
          </a:p>
        </p:txBody>
      </p:sp>
      <p:sp>
        <p:nvSpPr>
          <p:cNvPr id="110" name="TextBox 109">
            <a:extLst>
              <a:ext uri="{FF2B5EF4-FFF2-40B4-BE49-F238E27FC236}">
                <a16:creationId xmlns:a16="http://schemas.microsoft.com/office/drawing/2014/main" id="{D074E6C5-47F2-584C-A9D0-F0908CAEA3D4}"/>
              </a:ext>
            </a:extLst>
          </p:cNvPr>
          <p:cNvSpPr txBox="1"/>
          <p:nvPr/>
        </p:nvSpPr>
        <p:spPr>
          <a:xfrm>
            <a:off x="4762022" y="3100520"/>
            <a:ext cx="4509519" cy="2708434"/>
          </a:xfrm>
          <a:prstGeom prst="rect">
            <a:avLst/>
          </a:prstGeom>
          <a:noFill/>
        </p:spPr>
        <p:txBody>
          <a:bodyPr wrap="square" lIns="46800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a:ln>
                  <a:noFill/>
                </a:ln>
                <a:solidFill>
                  <a:schemeClr val="bg1"/>
                </a:solidFill>
                <a:effectLst/>
                <a:uLnTx/>
                <a:uFillTx/>
                <a:latin typeface="Arial" panose="020B0604020202020204"/>
                <a:ea typeface="+mn-ea"/>
                <a:cs typeface="+mn-cs"/>
              </a:rPr>
              <a:t>Detail all elements of future strategy systematically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a:ln>
                  <a:noFill/>
                </a:ln>
                <a:solidFill>
                  <a:schemeClr val="tx2">
                    <a:lumMod val="10000"/>
                  </a:schemeClr>
                </a:solidFill>
                <a:effectLst/>
                <a:uLnTx/>
                <a:uFillTx/>
                <a:latin typeface="Arial" panose="020B0604020202020204"/>
                <a:ea typeface="+mn-ea"/>
                <a:cs typeface="+mn-cs"/>
              </a:rPr>
              <a:t>Purpose and vision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a:ln>
                  <a:noFill/>
                </a:ln>
                <a:solidFill>
                  <a:schemeClr val="tx2">
                    <a:lumMod val="10000"/>
                  </a:schemeClr>
                </a:solidFill>
                <a:effectLst/>
                <a:uLnTx/>
                <a:uFillTx/>
                <a:latin typeface="Arial" panose="020B0604020202020204"/>
                <a:ea typeface="+mn-ea"/>
                <a:cs typeface="+mn-cs"/>
              </a:rPr>
              <a:t>Must-win battles/strategic pillars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a:ln>
                  <a:noFill/>
                </a:ln>
                <a:solidFill>
                  <a:schemeClr val="tx2">
                    <a:lumMod val="10000"/>
                  </a:schemeClr>
                </a:solidFill>
                <a:effectLst/>
                <a:uLnTx/>
                <a:uFillTx/>
                <a:latin typeface="Arial" panose="020B0604020202020204"/>
                <a:ea typeface="+mn-ea"/>
                <a:cs typeface="+mn-cs"/>
              </a:rPr>
              <a:t>Grow the core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a:ln>
                  <a:noFill/>
                </a:ln>
                <a:solidFill>
                  <a:schemeClr val="tx2">
                    <a:lumMod val="10000"/>
                  </a:schemeClr>
                </a:solidFill>
                <a:effectLst/>
                <a:uLnTx/>
                <a:uFillTx/>
                <a:latin typeface="Arial" panose="020B0604020202020204"/>
                <a:ea typeface="+mn-ea"/>
                <a:cs typeface="+mn-cs"/>
              </a:rPr>
              <a:t>Reinvent the core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a:ln>
                  <a:noFill/>
                </a:ln>
                <a:solidFill>
                  <a:schemeClr val="tx2">
                    <a:lumMod val="10000"/>
                  </a:schemeClr>
                </a:solidFill>
                <a:effectLst/>
                <a:uLnTx/>
                <a:uFillTx/>
                <a:latin typeface="Arial" panose="020B0604020202020204"/>
                <a:ea typeface="+mn-ea"/>
                <a:cs typeface="+mn-cs"/>
              </a:rPr>
              <a:t>New business/new growth engines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a:ln>
                  <a:noFill/>
                </a:ln>
                <a:solidFill>
                  <a:schemeClr val="tx2">
                    <a:lumMod val="10000"/>
                  </a:schemeClr>
                </a:solidFill>
                <a:effectLst/>
                <a:uLnTx/>
                <a:uFillTx/>
                <a:latin typeface="Arial" panose="020B0604020202020204"/>
                <a:ea typeface="+mn-ea"/>
                <a:cs typeface="+mn-cs"/>
              </a:rPr>
              <a:t>Strategic initiatives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a:ln>
                  <a:noFill/>
                </a:ln>
                <a:solidFill>
                  <a:schemeClr val="tx2">
                    <a:lumMod val="10000"/>
                  </a:schemeClr>
                </a:solidFill>
                <a:effectLst/>
                <a:uLnTx/>
                <a:uFillTx/>
                <a:latin typeface="Arial" panose="020B0604020202020204"/>
                <a:ea typeface="+mn-ea"/>
                <a:cs typeface="+mn-cs"/>
              </a:rPr>
              <a:t>Enablers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a:ln>
                  <a:noFill/>
                </a:ln>
                <a:solidFill>
                  <a:schemeClr val="tx2">
                    <a:lumMod val="10000"/>
                  </a:schemeClr>
                </a:solidFill>
                <a:effectLst/>
                <a:uLnTx/>
                <a:uFillTx/>
                <a:latin typeface="Arial" panose="020B0604020202020204"/>
                <a:ea typeface="+mn-ea"/>
                <a:cs typeface="+mn-cs"/>
              </a:rPr>
              <a:t>Foundation</a:t>
            </a:r>
          </a:p>
        </p:txBody>
      </p:sp>
      <p:sp>
        <p:nvSpPr>
          <p:cNvPr id="111" name="TextBox 110">
            <a:extLst>
              <a:ext uri="{FF2B5EF4-FFF2-40B4-BE49-F238E27FC236}">
                <a16:creationId xmlns:a16="http://schemas.microsoft.com/office/drawing/2014/main" id="{0FFE51FA-4BD7-BD44-92F3-845E56883728}"/>
              </a:ext>
            </a:extLst>
          </p:cNvPr>
          <p:cNvSpPr txBox="1"/>
          <p:nvPr/>
        </p:nvSpPr>
        <p:spPr>
          <a:xfrm>
            <a:off x="9374228" y="3100520"/>
            <a:ext cx="2027919" cy="2200602"/>
          </a:xfrm>
          <a:prstGeom prst="rect">
            <a:avLst/>
          </a:prstGeom>
          <a:noFill/>
        </p:spPr>
        <p:txBody>
          <a:bodyPr wrap="square" lIns="7200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a:ln>
                  <a:noFill/>
                </a:ln>
                <a:solidFill>
                  <a:schemeClr val="tx2">
                    <a:lumMod val="10000"/>
                  </a:schemeClr>
                </a:solidFill>
                <a:effectLst/>
                <a:uLnTx/>
                <a:uFillTx/>
                <a:latin typeface="Arial" panose="020B0604020202020204"/>
                <a:ea typeface="+mn-ea"/>
                <a:cs typeface="+mn-cs"/>
              </a:rPr>
              <a:t>Outline roadmap to implement strategy:</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a:ln>
                  <a:noFill/>
                </a:ln>
                <a:solidFill>
                  <a:schemeClr val="tx2">
                    <a:lumMod val="10000"/>
                  </a:schemeClr>
                </a:solidFill>
                <a:effectLst/>
                <a:uLnTx/>
                <a:uFillTx/>
                <a:latin typeface="Arial" panose="020B0604020202020204"/>
                <a:ea typeface="+mn-ea"/>
                <a:cs typeface="+mn-cs"/>
              </a:rPr>
              <a:t>Full implementation plan/roadmap</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a:ln>
                  <a:noFill/>
                </a:ln>
                <a:solidFill>
                  <a:schemeClr val="tx2">
                    <a:lumMod val="10000"/>
                  </a:schemeClr>
                </a:solidFill>
                <a:effectLst/>
                <a:uLnTx/>
                <a:uFillTx/>
                <a:latin typeface="Arial" panose="020B0604020202020204"/>
                <a:ea typeface="+mn-ea"/>
                <a:cs typeface="+mn-cs"/>
              </a:rPr>
              <a:t>Requirements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a:ln>
                  <a:noFill/>
                </a:ln>
                <a:solidFill>
                  <a:schemeClr val="tx2">
                    <a:lumMod val="10000"/>
                  </a:schemeClr>
                </a:solidFill>
                <a:effectLst/>
                <a:uLnTx/>
                <a:uFillTx/>
                <a:latin typeface="Arial" panose="020B0604020202020204"/>
                <a:ea typeface="+mn-ea"/>
                <a:cs typeface="+mn-cs"/>
              </a:rPr>
              <a:t>Key success factors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a:ln>
                  <a:noFill/>
                </a:ln>
                <a:solidFill>
                  <a:schemeClr val="tx2">
                    <a:lumMod val="10000"/>
                  </a:schemeClr>
                </a:solidFill>
                <a:effectLst/>
                <a:uLnTx/>
                <a:uFillTx/>
                <a:latin typeface="Arial" panose="020B0604020202020204"/>
                <a:ea typeface="+mn-ea"/>
                <a:cs typeface="+mn-cs"/>
              </a:rPr>
              <a:t>Immediate next steps</a:t>
            </a:r>
          </a:p>
        </p:txBody>
      </p:sp>
      <p:sp>
        <p:nvSpPr>
          <p:cNvPr id="116" name="Oval 115">
            <a:extLst>
              <a:ext uri="{FF2B5EF4-FFF2-40B4-BE49-F238E27FC236}">
                <a16:creationId xmlns:a16="http://schemas.microsoft.com/office/drawing/2014/main" id="{0BC3757A-E9BB-324C-89C1-670EA485B2F9}"/>
              </a:ext>
            </a:extLst>
          </p:cNvPr>
          <p:cNvSpPr>
            <a:spLocks noChangeAspect="1"/>
          </p:cNvSpPr>
          <p:nvPr/>
        </p:nvSpPr>
        <p:spPr>
          <a:xfrm>
            <a:off x="4897920" y="3704497"/>
            <a:ext cx="252000" cy="2520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1</a:t>
            </a:r>
          </a:p>
        </p:txBody>
      </p:sp>
      <p:sp>
        <p:nvSpPr>
          <p:cNvPr id="117" name="Oval 116">
            <a:extLst>
              <a:ext uri="{FF2B5EF4-FFF2-40B4-BE49-F238E27FC236}">
                <a16:creationId xmlns:a16="http://schemas.microsoft.com/office/drawing/2014/main" id="{54EEB64D-8A31-E149-9917-760639A16F7B}"/>
              </a:ext>
            </a:extLst>
          </p:cNvPr>
          <p:cNvSpPr>
            <a:spLocks noChangeAspect="1"/>
          </p:cNvSpPr>
          <p:nvPr/>
        </p:nvSpPr>
        <p:spPr>
          <a:xfrm>
            <a:off x="4897920" y="3997039"/>
            <a:ext cx="252000" cy="2520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Arial" panose="020B0604020202020204"/>
                <a:ea typeface="+mn-ea"/>
                <a:cs typeface="+mn-cs"/>
              </a:rPr>
              <a:t>2</a:t>
            </a:r>
          </a:p>
        </p:txBody>
      </p:sp>
      <p:sp>
        <p:nvSpPr>
          <p:cNvPr id="118" name="Oval 117">
            <a:extLst>
              <a:ext uri="{FF2B5EF4-FFF2-40B4-BE49-F238E27FC236}">
                <a16:creationId xmlns:a16="http://schemas.microsoft.com/office/drawing/2014/main" id="{05EBC19A-F2B4-CE48-92E0-EA7903E8E790}"/>
              </a:ext>
            </a:extLst>
          </p:cNvPr>
          <p:cNvSpPr>
            <a:spLocks noChangeAspect="1"/>
          </p:cNvSpPr>
          <p:nvPr/>
        </p:nvSpPr>
        <p:spPr>
          <a:xfrm>
            <a:off x="4897920" y="4926724"/>
            <a:ext cx="252000" cy="252000"/>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Arial" panose="020B0604020202020204"/>
                <a:ea typeface="+mn-ea"/>
                <a:cs typeface="+mn-cs"/>
              </a:rPr>
              <a:t>3</a:t>
            </a:r>
          </a:p>
        </p:txBody>
      </p:sp>
      <p:sp>
        <p:nvSpPr>
          <p:cNvPr id="119" name="Oval 118">
            <a:extLst>
              <a:ext uri="{FF2B5EF4-FFF2-40B4-BE49-F238E27FC236}">
                <a16:creationId xmlns:a16="http://schemas.microsoft.com/office/drawing/2014/main" id="{F412A5CA-F5C5-8449-B009-6D661F151232}"/>
              </a:ext>
            </a:extLst>
          </p:cNvPr>
          <p:cNvSpPr>
            <a:spLocks noChangeAspect="1"/>
          </p:cNvSpPr>
          <p:nvPr/>
        </p:nvSpPr>
        <p:spPr>
          <a:xfrm>
            <a:off x="4897920" y="5219266"/>
            <a:ext cx="252000" cy="252000"/>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Arial" panose="020B0604020202020204"/>
                <a:ea typeface="+mn-ea"/>
                <a:cs typeface="+mn-cs"/>
              </a:rPr>
              <a:t>4</a:t>
            </a:r>
          </a:p>
        </p:txBody>
      </p:sp>
      <p:sp>
        <p:nvSpPr>
          <p:cNvPr id="120" name="Oval 119">
            <a:extLst>
              <a:ext uri="{FF2B5EF4-FFF2-40B4-BE49-F238E27FC236}">
                <a16:creationId xmlns:a16="http://schemas.microsoft.com/office/drawing/2014/main" id="{83732223-D862-0445-91E1-71834DE2A0D3}"/>
              </a:ext>
            </a:extLst>
          </p:cNvPr>
          <p:cNvSpPr>
            <a:spLocks noChangeAspect="1"/>
          </p:cNvSpPr>
          <p:nvPr/>
        </p:nvSpPr>
        <p:spPr>
          <a:xfrm>
            <a:off x="4897920" y="5511809"/>
            <a:ext cx="252000" cy="252000"/>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2">
                    <a:lumMod val="10000"/>
                  </a:schemeClr>
                </a:solidFill>
                <a:effectLst/>
                <a:uLnTx/>
                <a:uFillTx/>
                <a:latin typeface="Arial" panose="020B0604020202020204"/>
                <a:ea typeface="+mn-ea"/>
                <a:cs typeface="+mn-cs"/>
              </a:rPr>
              <a:t>5</a:t>
            </a:r>
          </a:p>
        </p:txBody>
      </p:sp>
      <p:cxnSp>
        <p:nvCxnSpPr>
          <p:cNvPr id="123" name="Straight Connector 122">
            <a:extLst>
              <a:ext uri="{FF2B5EF4-FFF2-40B4-BE49-F238E27FC236}">
                <a16:creationId xmlns:a16="http://schemas.microsoft.com/office/drawing/2014/main" id="{94CB6858-14ED-FE40-96D4-789F377E1FDF}"/>
              </a:ext>
            </a:extLst>
          </p:cNvPr>
          <p:cNvCxnSpPr>
            <a:cxnSpLocks/>
          </p:cNvCxnSpPr>
          <p:nvPr/>
        </p:nvCxnSpPr>
        <p:spPr>
          <a:xfrm>
            <a:off x="2555319" y="3006501"/>
            <a:ext cx="0" cy="2916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99FE93B-F855-F24D-A90E-D6D4DD1E25A9}"/>
              </a:ext>
            </a:extLst>
          </p:cNvPr>
          <p:cNvCxnSpPr>
            <a:cxnSpLocks/>
          </p:cNvCxnSpPr>
          <p:nvPr/>
        </p:nvCxnSpPr>
        <p:spPr>
          <a:xfrm>
            <a:off x="4702427" y="3006501"/>
            <a:ext cx="0" cy="2916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DDE8EE0-D481-6249-BC3E-286C13672D67}"/>
              </a:ext>
            </a:extLst>
          </p:cNvPr>
          <p:cNvCxnSpPr>
            <a:cxnSpLocks/>
          </p:cNvCxnSpPr>
          <p:nvPr/>
        </p:nvCxnSpPr>
        <p:spPr>
          <a:xfrm>
            <a:off x="9322884" y="3006501"/>
            <a:ext cx="0" cy="2916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EF9055C2-BE99-5A4C-A180-5146BF9AD32A}"/>
              </a:ext>
            </a:extLst>
          </p:cNvPr>
          <p:cNvSpPr txBox="1"/>
          <p:nvPr/>
        </p:nvSpPr>
        <p:spPr>
          <a:xfrm>
            <a:off x="4762022" y="3100520"/>
            <a:ext cx="4509519" cy="523220"/>
          </a:xfrm>
          <a:prstGeom prst="rect">
            <a:avLst/>
          </a:prstGeom>
          <a:noFill/>
        </p:spPr>
        <p:txBody>
          <a:bodyPr wrap="square" lIns="9000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mn-cs"/>
              </a:rPr>
              <a:t>Detail all elements of future strategy systematically:</a:t>
            </a:r>
          </a:p>
        </p:txBody>
      </p:sp>
      <p:sp>
        <p:nvSpPr>
          <p:cNvPr id="4" name="Google Shape;23;p40">
            <a:extLst>
              <a:ext uri="{FF2B5EF4-FFF2-40B4-BE49-F238E27FC236}">
                <a16:creationId xmlns:a16="http://schemas.microsoft.com/office/drawing/2014/main" id="{4D7EDDB8-FF30-DD0B-80E4-F9A096F057C1}"/>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4</a:t>
            </a:fld>
            <a:endParaRPr/>
          </a:p>
        </p:txBody>
      </p:sp>
    </p:spTree>
    <p:extLst>
      <p:ext uri="{BB962C8B-B14F-4D97-AF65-F5344CB8AC3E}">
        <p14:creationId xmlns:p14="http://schemas.microsoft.com/office/powerpoint/2010/main" val="979852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A9B5EBE-C238-86EA-1B05-E54D87C5B11A}"/>
              </a:ext>
            </a:extLst>
          </p:cNvPr>
          <p:cNvSpPr/>
          <p:nvPr/>
        </p:nvSpPr>
        <p:spPr>
          <a:xfrm>
            <a:off x="5238681" y="1640540"/>
            <a:ext cx="3065927" cy="14499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[picture]</a:t>
            </a:r>
          </a:p>
        </p:txBody>
      </p:sp>
      <p:sp>
        <p:nvSpPr>
          <p:cNvPr id="24" name="Rectangle 23">
            <a:extLst>
              <a:ext uri="{FF2B5EF4-FFF2-40B4-BE49-F238E27FC236}">
                <a16:creationId xmlns:a16="http://schemas.microsoft.com/office/drawing/2014/main" id="{126F78BB-C89D-F534-B5DA-179EF1618BC3}"/>
              </a:ext>
            </a:extLst>
          </p:cNvPr>
          <p:cNvSpPr/>
          <p:nvPr/>
        </p:nvSpPr>
        <p:spPr>
          <a:xfrm>
            <a:off x="8635114" y="1640540"/>
            <a:ext cx="3065927" cy="14499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[picture]</a:t>
            </a:r>
          </a:p>
        </p:txBody>
      </p:sp>
      <p:sp>
        <p:nvSpPr>
          <p:cNvPr id="8" name="Rectangle 7">
            <a:extLst>
              <a:ext uri="{FF2B5EF4-FFF2-40B4-BE49-F238E27FC236}">
                <a16:creationId xmlns:a16="http://schemas.microsoft.com/office/drawing/2014/main" id="{B964AEE9-B643-4D70-F28B-39D11A928464}"/>
              </a:ext>
            </a:extLst>
          </p:cNvPr>
          <p:cNvSpPr/>
          <p:nvPr/>
        </p:nvSpPr>
        <p:spPr>
          <a:xfrm>
            <a:off x="1842247" y="1640540"/>
            <a:ext cx="3065927" cy="14499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[picture]</a:t>
            </a:r>
          </a:p>
        </p:txBody>
      </p:sp>
      <p:sp>
        <p:nvSpPr>
          <p:cNvPr id="2" name="Title 1">
            <a:extLst>
              <a:ext uri="{FF2B5EF4-FFF2-40B4-BE49-F238E27FC236}">
                <a16:creationId xmlns:a16="http://schemas.microsoft.com/office/drawing/2014/main" id="{AC41C024-1423-CF4A-B0E4-45D935071D97}"/>
              </a:ext>
            </a:extLst>
          </p:cNvPr>
          <p:cNvSpPr>
            <a:spLocks noGrp="1"/>
          </p:cNvSpPr>
          <p:nvPr>
            <p:ph type="title"/>
          </p:nvPr>
        </p:nvSpPr>
        <p:spPr/>
        <p:txBody>
          <a:bodyPr/>
          <a:lstStyle/>
          <a:p>
            <a:r>
              <a:rPr lang="en-US"/>
              <a:t>Our BUs have shown [insert description] in last [timeframe]</a:t>
            </a:r>
          </a:p>
        </p:txBody>
      </p:sp>
      <p:sp>
        <p:nvSpPr>
          <p:cNvPr id="3" name="Slide Number Placeholder 2">
            <a:extLst>
              <a:ext uri="{FF2B5EF4-FFF2-40B4-BE49-F238E27FC236}">
                <a16:creationId xmlns:a16="http://schemas.microsoft.com/office/drawing/2014/main" id="{37020BDF-F35B-6F4B-B994-AC2AA33BDC1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9" name="Rectangle 8">
            <a:extLst>
              <a:ext uri="{FF2B5EF4-FFF2-40B4-BE49-F238E27FC236}">
                <a16:creationId xmlns:a16="http://schemas.microsoft.com/office/drawing/2014/main" id="{C2FB4EBF-0A9D-1E04-F96B-61A355B82DA1}"/>
              </a:ext>
            </a:extLst>
          </p:cNvPr>
          <p:cNvSpPr/>
          <p:nvPr/>
        </p:nvSpPr>
        <p:spPr>
          <a:xfrm>
            <a:off x="467805" y="3801455"/>
            <a:ext cx="11233235" cy="11182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61F32"/>
                </a:solidFill>
                <a:effectLst/>
                <a:uLnTx/>
                <a:uFillTx/>
                <a:latin typeface="Arial"/>
                <a:ea typeface="+mn-ea"/>
                <a:cs typeface="+mn-cs"/>
                <a:sym typeface="Arial"/>
              </a:rPr>
              <a:t>Key brands</a:t>
            </a:r>
          </a:p>
        </p:txBody>
      </p:sp>
      <p:sp>
        <p:nvSpPr>
          <p:cNvPr id="6" name="Rectangle 5">
            <a:extLst>
              <a:ext uri="{FF2B5EF4-FFF2-40B4-BE49-F238E27FC236}">
                <a16:creationId xmlns:a16="http://schemas.microsoft.com/office/drawing/2014/main" id="{C9557834-2551-2015-4242-95FECA1FDC38}"/>
              </a:ext>
            </a:extLst>
          </p:cNvPr>
          <p:cNvSpPr/>
          <p:nvPr/>
        </p:nvSpPr>
        <p:spPr>
          <a:xfrm>
            <a:off x="1842247" y="1640540"/>
            <a:ext cx="3065929" cy="42148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Rectangle 9">
            <a:extLst>
              <a:ext uri="{FF2B5EF4-FFF2-40B4-BE49-F238E27FC236}">
                <a16:creationId xmlns:a16="http://schemas.microsoft.com/office/drawing/2014/main" id="{20BF6229-0073-5771-A24C-364BC863B2B8}"/>
              </a:ext>
            </a:extLst>
          </p:cNvPr>
          <p:cNvSpPr/>
          <p:nvPr/>
        </p:nvSpPr>
        <p:spPr>
          <a:xfrm>
            <a:off x="5238679" y="1640540"/>
            <a:ext cx="3065929" cy="42148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Rectangle 10">
            <a:extLst>
              <a:ext uri="{FF2B5EF4-FFF2-40B4-BE49-F238E27FC236}">
                <a16:creationId xmlns:a16="http://schemas.microsoft.com/office/drawing/2014/main" id="{F815B5E9-9295-0248-E6F8-A537B71AF8FB}"/>
              </a:ext>
            </a:extLst>
          </p:cNvPr>
          <p:cNvSpPr/>
          <p:nvPr/>
        </p:nvSpPr>
        <p:spPr>
          <a:xfrm>
            <a:off x="8635112" y="1640540"/>
            <a:ext cx="3065929" cy="42148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 name="Rectangle 11">
            <a:extLst>
              <a:ext uri="{FF2B5EF4-FFF2-40B4-BE49-F238E27FC236}">
                <a16:creationId xmlns:a16="http://schemas.microsoft.com/office/drawing/2014/main" id="{0839AC39-266F-A510-E50C-DD425E3E2F88}"/>
              </a:ext>
            </a:extLst>
          </p:cNvPr>
          <p:cNvSpPr/>
          <p:nvPr/>
        </p:nvSpPr>
        <p:spPr>
          <a:xfrm>
            <a:off x="467805" y="5044154"/>
            <a:ext cx="11233235" cy="811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61F32"/>
                </a:solidFill>
                <a:effectLst/>
                <a:uLnTx/>
                <a:uFillTx/>
                <a:latin typeface="Arial"/>
                <a:ea typeface="+mn-ea"/>
                <a:cs typeface="+mn-cs"/>
                <a:sym typeface="Arial"/>
              </a:rPr>
              <a:t>Net sales </a:t>
            </a:r>
            <a:br>
              <a:rPr kumimoji="0" lang="en-US" sz="1400" b="1" i="0" u="none" strike="noStrike" kern="0" cap="none" spc="0" normalizeH="0" baseline="0" noProof="0">
                <a:ln>
                  <a:noFill/>
                </a:ln>
                <a:solidFill>
                  <a:srgbClr val="061F32"/>
                </a:solidFill>
                <a:effectLst/>
                <a:uLnTx/>
                <a:uFillTx/>
                <a:latin typeface="Arial"/>
                <a:ea typeface="+mn-ea"/>
                <a:cs typeface="+mn-cs"/>
                <a:sym typeface="Arial"/>
              </a:rPr>
            </a:br>
            <a:r>
              <a:rPr kumimoji="0" lang="en-US" sz="1400" b="1" i="0" u="none" strike="noStrike" kern="0" cap="none" spc="0" normalizeH="0" baseline="0" noProof="0">
                <a:ln>
                  <a:noFill/>
                </a:ln>
                <a:solidFill>
                  <a:srgbClr val="061F32"/>
                </a:solidFill>
                <a:effectLst/>
                <a:uLnTx/>
                <a:uFillTx/>
                <a:latin typeface="Arial"/>
                <a:ea typeface="+mn-ea"/>
                <a:cs typeface="+mn-cs"/>
                <a:sym typeface="Arial"/>
              </a:rPr>
              <a:t>growth (YoY)</a:t>
            </a:r>
          </a:p>
        </p:txBody>
      </p:sp>
      <p:sp>
        <p:nvSpPr>
          <p:cNvPr id="13" name="Rectangle 12">
            <a:extLst>
              <a:ext uri="{FF2B5EF4-FFF2-40B4-BE49-F238E27FC236}">
                <a16:creationId xmlns:a16="http://schemas.microsoft.com/office/drawing/2014/main" id="{B4951547-911E-680F-D0A5-A29EF0477722}"/>
              </a:ext>
            </a:extLst>
          </p:cNvPr>
          <p:cNvSpPr/>
          <p:nvPr/>
        </p:nvSpPr>
        <p:spPr>
          <a:xfrm>
            <a:off x="467805" y="1961077"/>
            <a:ext cx="11233235" cy="8112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61F32"/>
                </a:solidFill>
                <a:effectLst/>
                <a:uLnTx/>
                <a:uFillTx/>
                <a:latin typeface="Arial"/>
                <a:ea typeface="+mn-ea"/>
                <a:cs typeface="+mn-cs"/>
                <a:sym typeface="Arial"/>
              </a:rPr>
              <a:t>Business </a:t>
            </a:r>
            <a:br>
              <a:rPr kumimoji="0" lang="en-US" sz="1400" b="1" i="0" u="none" strike="noStrike" kern="0" cap="none" spc="0" normalizeH="0" baseline="0" noProof="0">
                <a:ln>
                  <a:noFill/>
                </a:ln>
                <a:solidFill>
                  <a:srgbClr val="061F32"/>
                </a:solidFill>
                <a:effectLst/>
                <a:uLnTx/>
                <a:uFillTx/>
                <a:latin typeface="Arial"/>
                <a:ea typeface="+mn-ea"/>
                <a:cs typeface="+mn-cs"/>
                <a:sym typeface="Arial"/>
              </a:rPr>
            </a:br>
            <a:r>
              <a:rPr kumimoji="0" lang="en-US" sz="1400" b="1" i="0" u="none" strike="noStrike" kern="0" cap="none" spc="0" normalizeH="0" baseline="0" noProof="0">
                <a:ln>
                  <a:noFill/>
                </a:ln>
                <a:solidFill>
                  <a:srgbClr val="061F32"/>
                </a:solidFill>
                <a:effectLst/>
                <a:uLnTx/>
                <a:uFillTx/>
                <a:latin typeface="Arial"/>
                <a:ea typeface="+mn-ea"/>
                <a:cs typeface="+mn-cs"/>
                <a:sym typeface="Arial"/>
              </a:rPr>
              <a:t>areas &amp; key </a:t>
            </a:r>
            <a:br>
              <a:rPr kumimoji="0" lang="en-US" sz="1400" b="1" i="0" u="none" strike="noStrike" kern="0" cap="none" spc="0" normalizeH="0" baseline="0" noProof="0">
                <a:ln>
                  <a:noFill/>
                </a:ln>
                <a:solidFill>
                  <a:srgbClr val="061F32"/>
                </a:solidFill>
                <a:effectLst/>
                <a:uLnTx/>
                <a:uFillTx/>
                <a:latin typeface="Arial"/>
                <a:ea typeface="+mn-ea"/>
                <a:cs typeface="+mn-cs"/>
                <a:sym typeface="Arial"/>
              </a:rPr>
            </a:br>
            <a:r>
              <a:rPr kumimoji="0" lang="en-US" sz="1400" b="1" i="0" u="none" strike="noStrike" kern="0" cap="none" spc="0" normalizeH="0" baseline="0" noProof="0">
                <a:ln>
                  <a:noFill/>
                </a:ln>
                <a:solidFill>
                  <a:srgbClr val="061F32"/>
                </a:solidFill>
                <a:effectLst/>
                <a:uLnTx/>
                <a:uFillTx/>
                <a:latin typeface="Arial"/>
                <a:ea typeface="+mn-ea"/>
                <a:cs typeface="+mn-cs"/>
                <a:sym typeface="Arial"/>
              </a:rPr>
              <a:t>categories</a:t>
            </a:r>
          </a:p>
        </p:txBody>
      </p:sp>
      <p:sp>
        <p:nvSpPr>
          <p:cNvPr id="14" name="Oval 13">
            <a:extLst>
              <a:ext uri="{FF2B5EF4-FFF2-40B4-BE49-F238E27FC236}">
                <a16:creationId xmlns:a16="http://schemas.microsoft.com/office/drawing/2014/main" id="{25DD4A2C-4B8C-5C73-4F54-8CB1010AA6DB}"/>
              </a:ext>
            </a:extLst>
          </p:cNvPr>
          <p:cNvSpPr>
            <a:spLocks noChangeAspect="1"/>
          </p:cNvSpPr>
          <p:nvPr/>
        </p:nvSpPr>
        <p:spPr>
          <a:xfrm>
            <a:off x="2528403" y="4044094"/>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61F32"/>
                </a:solidFill>
                <a:effectLst/>
                <a:uLnTx/>
                <a:uFillTx/>
                <a:latin typeface="Arial"/>
                <a:ea typeface="+mn-ea"/>
                <a:cs typeface="+mn-cs"/>
                <a:sym typeface="Arial"/>
              </a:rPr>
              <a:t>Logo</a:t>
            </a:r>
          </a:p>
        </p:txBody>
      </p:sp>
      <p:sp>
        <p:nvSpPr>
          <p:cNvPr id="15" name="Oval 14">
            <a:extLst>
              <a:ext uri="{FF2B5EF4-FFF2-40B4-BE49-F238E27FC236}">
                <a16:creationId xmlns:a16="http://schemas.microsoft.com/office/drawing/2014/main" id="{FB7F9693-660C-A50D-B868-F8A0CD0E5F7F}"/>
              </a:ext>
            </a:extLst>
          </p:cNvPr>
          <p:cNvSpPr>
            <a:spLocks noChangeAspect="1"/>
          </p:cNvSpPr>
          <p:nvPr/>
        </p:nvSpPr>
        <p:spPr>
          <a:xfrm>
            <a:off x="3526126" y="4044094"/>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61F32"/>
                </a:solidFill>
                <a:effectLst/>
                <a:uLnTx/>
                <a:uFillTx/>
                <a:latin typeface="Arial"/>
                <a:ea typeface="+mn-ea"/>
                <a:cs typeface="+mn-cs"/>
                <a:sym typeface="Arial"/>
              </a:rPr>
              <a:t>Logo</a:t>
            </a:r>
          </a:p>
        </p:txBody>
      </p:sp>
      <p:sp>
        <p:nvSpPr>
          <p:cNvPr id="17" name="Oval 16">
            <a:extLst>
              <a:ext uri="{FF2B5EF4-FFF2-40B4-BE49-F238E27FC236}">
                <a16:creationId xmlns:a16="http://schemas.microsoft.com/office/drawing/2014/main" id="{1A244575-81E3-BC8C-5A3A-B94A1594B58C}"/>
              </a:ext>
            </a:extLst>
          </p:cNvPr>
          <p:cNvSpPr>
            <a:spLocks noChangeAspect="1"/>
          </p:cNvSpPr>
          <p:nvPr/>
        </p:nvSpPr>
        <p:spPr>
          <a:xfrm>
            <a:off x="5492736" y="4044094"/>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61F32"/>
                </a:solidFill>
                <a:effectLst/>
                <a:uLnTx/>
                <a:uFillTx/>
                <a:latin typeface="Arial"/>
                <a:ea typeface="+mn-ea"/>
                <a:cs typeface="+mn-cs"/>
                <a:sym typeface="Arial"/>
              </a:rPr>
              <a:t>Logo</a:t>
            </a:r>
          </a:p>
        </p:txBody>
      </p:sp>
      <p:sp>
        <p:nvSpPr>
          <p:cNvPr id="18" name="Oval 17">
            <a:extLst>
              <a:ext uri="{FF2B5EF4-FFF2-40B4-BE49-F238E27FC236}">
                <a16:creationId xmlns:a16="http://schemas.microsoft.com/office/drawing/2014/main" id="{F7A342F6-B0D3-7981-5624-55A10B7A9984}"/>
              </a:ext>
            </a:extLst>
          </p:cNvPr>
          <p:cNvSpPr>
            <a:spLocks noChangeAspect="1"/>
          </p:cNvSpPr>
          <p:nvPr/>
        </p:nvSpPr>
        <p:spPr>
          <a:xfrm>
            <a:off x="6263444" y="4044094"/>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61F32"/>
                </a:solidFill>
                <a:effectLst/>
                <a:uLnTx/>
                <a:uFillTx/>
                <a:latin typeface="Arial"/>
                <a:ea typeface="+mn-ea"/>
                <a:cs typeface="+mn-cs"/>
                <a:sym typeface="Arial"/>
              </a:rPr>
              <a:t>Logo</a:t>
            </a:r>
          </a:p>
        </p:txBody>
      </p:sp>
      <p:sp>
        <p:nvSpPr>
          <p:cNvPr id="19" name="Oval 18">
            <a:extLst>
              <a:ext uri="{FF2B5EF4-FFF2-40B4-BE49-F238E27FC236}">
                <a16:creationId xmlns:a16="http://schemas.microsoft.com/office/drawing/2014/main" id="{E561912B-0493-E7BA-CC00-9BC3813FC3BA}"/>
              </a:ext>
            </a:extLst>
          </p:cNvPr>
          <p:cNvSpPr>
            <a:spLocks noChangeAspect="1"/>
          </p:cNvSpPr>
          <p:nvPr/>
        </p:nvSpPr>
        <p:spPr>
          <a:xfrm>
            <a:off x="7092998" y="4044094"/>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61F32"/>
                </a:solidFill>
                <a:effectLst/>
                <a:uLnTx/>
                <a:uFillTx/>
                <a:latin typeface="Arial"/>
                <a:ea typeface="+mn-ea"/>
                <a:cs typeface="+mn-cs"/>
                <a:sym typeface="Arial"/>
              </a:rPr>
              <a:t>Logo</a:t>
            </a:r>
          </a:p>
        </p:txBody>
      </p:sp>
      <p:sp>
        <p:nvSpPr>
          <p:cNvPr id="20" name="Oval 19">
            <a:extLst>
              <a:ext uri="{FF2B5EF4-FFF2-40B4-BE49-F238E27FC236}">
                <a16:creationId xmlns:a16="http://schemas.microsoft.com/office/drawing/2014/main" id="{B84BBC4B-974E-D723-C0E1-39314334C6E5}"/>
              </a:ext>
            </a:extLst>
          </p:cNvPr>
          <p:cNvSpPr>
            <a:spLocks noChangeAspect="1"/>
          </p:cNvSpPr>
          <p:nvPr/>
        </p:nvSpPr>
        <p:spPr>
          <a:xfrm>
            <a:off x="8892318" y="3868387"/>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61F32"/>
                </a:solidFill>
                <a:effectLst/>
                <a:uLnTx/>
                <a:uFillTx/>
                <a:latin typeface="Arial"/>
                <a:ea typeface="+mn-ea"/>
                <a:cs typeface="+mn-cs"/>
                <a:sym typeface="Arial"/>
              </a:rPr>
              <a:t>Logo</a:t>
            </a:r>
          </a:p>
        </p:txBody>
      </p:sp>
      <p:sp>
        <p:nvSpPr>
          <p:cNvPr id="21" name="Oval 20">
            <a:extLst>
              <a:ext uri="{FF2B5EF4-FFF2-40B4-BE49-F238E27FC236}">
                <a16:creationId xmlns:a16="http://schemas.microsoft.com/office/drawing/2014/main" id="{75094344-1B6E-6A0B-E8A7-2DB06F49696A}"/>
              </a:ext>
            </a:extLst>
          </p:cNvPr>
          <p:cNvSpPr>
            <a:spLocks noChangeAspect="1"/>
          </p:cNvSpPr>
          <p:nvPr/>
        </p:nvSpPr>
        <p:spPr>
          <a:xfrm>
            <a:off x="9550162" y="4232528"/>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61F32"/>
                </a:solidFill>
                <a:effectLst/>
                <a:uLnTx/>
                <a:uFillTx/>
                <a:latin typeface="Arial"/>
                <a:ea typeface="+mn-ea"/>
                <a:cs typeface="+mn-cs"/>
                <a:sym typeface="Arial"/>
              </a:rPr>
              <a:t>Logo</a:t>
            </a:r>
          </a:p>
        </p:txBody>
      </p:sp>
      <p:sp>
        <p:nvSpPr>
          <p:cNvPr id="22" name="Oval 21">
            <a:extLst>
              <a:ext uri="{FF2B5EF4-FFF2-40B4-BE49-F238E27FC236}">
                <a16:creationId xmlns:a16="http://schemas.microsoft.com/office/drawing/2014/main" id="{E8C7D5F0-8DFC-9858-BFE4-28AF7E76173B}"/>
              </a:ext>
            </a:extLst>
          </p:cNvPr>
          <p:cNvSpPr>
            <a:spLocks noChangeAspect="1"/>
          </p:cNvSpPr>
          <p:nvPr/>
        </p:nvSpPr>
        <p:spPr>
          <a:xfrm>
            <a:off x="10208006" y="3868387"/>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61F32"/>
                </a:solidFill>
                <a:effectLst/>
                <a:uLnTx/>
                <a:uFillTx/>
                <a:latin typeface="Arial"/>
                <a:ea typeface="+mn-ea"/>
                <a:cs typeface="+mn-cs"/>
                <a:sym typeface="Arial"/>
              </a:rPr>
              <a:t>Logo</a:t>
            </a:r>
          </a:p>
        </p:txBody>
      </p:sp>
      <p:sp>
        <p:nvSpPr>
          <p:cNvPr id="23" name="Oval 22">
            <a:extLst>
              <a:ext uri="{FF2B5EF4-FFF2-40B4-BE49-F238E27FC236}">
                <a16:creationId xmlns:a16="http://schemas.microsoft.com/office/drawing/2014/main" id="{B23661B8-38D7-B23E-E138-49B5F5320A98}"/>
              </a:ext>
            </a:extLst>
          </p:cNvPr>
          <p:cNvSpPr>
            <a:spLocks noChangeAspect="1"/>
          </p:cNvSpPr>
          <p:nvPr/>
        </p:nvSpPr>
        <p:spPr>
          <a:xfrm>
            <a:off x="10865851" y="4232528"/>
            <a:ext cx="633000" cy="63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61F32"/>
                </a:solidFill>
                <a:effectLst/>
                <a:uLnTx/>
                <a:uFillTx/>
                <a:latin typeface="Arial"/>
                <a:ea typeface="+mn-ea"/>
                <a:cs typeface="+mn-cs"/>
                <a:sym typeface="Arial"/>
              </a:rPr>
              <a:t>Logo</a:t>
            </a:r>
          </a:p>
        </p:txBody>
      </p:sp>
      <p:sp>
        <p:nvSpPr>
          <p:cNvPr id="25" name="TextBox 24">
            <a:extLst>
              <a:ext uri="{FF2B5EF4-FFF2-40B4-BE49-F238E27FC236}">
                <a16:creationId xmlns:a16="http://schemas.microsoft.com/office/drawing/2014/main" id="{9F52FDA3-EDA2-D752-B3E2-F18E9C49D58D}"/>
              </a:ext>
            </a:extLst>
          </p:cNvPr>
          <p:cNvSpPr txBox="1"/>
          <p:nvPr/>
        </p:nvSpPr>
        <p:spPr>
          <a:xfrm>
            <a:off x="2803711" y="5280483"/>
            <a:ext cx="11430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08A6F6"/>
                </a:solidFill>
                <a:effectLst/>
                <a:uLnTx/>
                <a:uFillTx/>
                <a:latin typeface="Arial"/>
                <a:cs typeface="Arial"/>
                <a:sym typeface="Arial"/>
              </a:rPr>
              <a:t>+xx%</a:t>
            </a:r>
          </a:p>
        </p:txBody>
      </p:sp>
      <p:sp>
        <p:nvSpPr>
          <p:cNvPr id="26" name="TextBox 25">
            <a:extLst>
              <a:ext uri="{FF2B5EF4-FFF2-40B4-BE49-F238E27FC236}">
                <a16:creationId xmlns:a16="http://schemas.microsoft.com/office/drawing/2014/main" id="{142E719D-D438-E310-246D-B21C948E7B93}"/>
              </a:ext>
            </a:extLst>
          </p:cNvPr>
          <p:cNvSpPr txBox="1"/>
          <p:nvPr/>
        </p:nvSpPr>
        <p:spPr>
          <a:xfrm>
            <a:off x="6200143" y="5280483"/>
            <a:ext cx="11430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08A6F6"/>
                </a:solidFill>
                <a:effectLst/>
                <a:uLnTx/>
                <a:uFillTx/>
                <a:latin typeface="Arial"/>
                <a:cs typeface="Arial"/>
                <a:sym typeface="Arial"/>
              </a:rPr>
              <a:t>+xx%</a:t>
            </a:r>
          </a:p>
        </p:txBody>
      </p:sp>
      <p:sp>
        <p:nvSpPr>
          <p:cNvPr id="27" name="TextBox 26">
            <a:extLst>
              <a:ext uri="{FF2B5EF4-FFF2-40B4-BE49-F238E27FC236}">
                <a16:creationId xmlns:a16="http://schemas.microsoft.com/office/drawing/2014/main" id="{5E6F10AC-7BCD-CD95-D556-3B499DD5B6E5}"/>
              </a:ext>
            </a:extLst>
          </p:cNvPr>
          <p:cNvSpPr txBox="1"/>
          <p:nvPr/>
        </p:nvSpPr>
        <p:spPr>
          <a:xfrm>
            <a:off x="9596576" y="5280483"/>
            <a:ext cx="11430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08A6F6"/>
                </a:solidFill>
                <a:effectLst/>
                <a:uLnTx/>
                <a:uFillTx/>
                <a:latin typeface="Arial"/>
                <a:cs typeface="Arial"/>
                <a:sym typeface="Arial"/>
              </a:rPr>
              <a:t>+xx%</a:t>
            </a:r>
          </a:p>
        </p:txBody>
      </p:sp>
      <p:sp>
        <p:nvSpPr>
          <p:cNvPr id="28" name="TextBox 27">
            <a:extLst>
              <a:ext uri="{FF2B5EF4-FFF2-40B4-BE49-F238E27FC236}">
                <a16:creationId xmlns:a16="http://schemas.microsoft.com/office/drawing/2014/main" id="{2A1A31C5-6D8D-8C69-E129-E01B1CD0029E}"/>
              </a:ext>
            </a:extLst>
          </p:cNvPr>
          <p:cNvSpPr txBox="1"/>
          <p:nvPr/>
        </p:nvSpPr>
        <p:spPr>
          <a:xfrm>
            <a:off x="1935369" y="3214901"/>
            <a:ext cx="287968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61F32"/>
                </a:solidFill>
                <a:effectLst/>
                <a:uLnTx/>
                <a:uFillTx/>
                <a:latin typeface="Arial"/>
                <a:cs typeface="Arial"/>
                <a:sym typeface="Arial"/>
              </a:rPr>
              <a:t>[Key categories]</a:t>
            </a:r>
          </a:p>
        </p:txBody>
      </p:sp>
      <p:sp>
        <p:nvSpPr>
          <p:cNvPr id="29" name="TextBox 28">
            <a:extLst>
              <a:ext uri="{FF2B5EF4-FFF2-40B4-BE49-F238E27FC236}">
                <a16:creationId xmlns:a16="http://schemas.microsoft.com/office/drawing/2014/main" id="{70A77438-57E1-7D0F-5876-061443FD4E77}"/>
              </a:ext>
            </a:extLst>
          </p:cNvPr>
          <p:cNvSpPr txBox="1"/>
          <p:nvPr/>
        </p:nvSpPr>
        <p:spPr>
          <a:xfrm>
            <a:off x="5331801" y="3214901"/>
            <a:ext cx="287968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61F32"/>
                </a:solidFill>
                <a:effectLst/>
                <a:uLnTx/>
                <a:uFillTx/>
                <a:latin typeface="Arial"/>
                <a:cs typeface="Arial"/>
                <a:sym typeface="Arial"/>
              </a:rPr>
              <a:t>[Key categories]</a:t>
            </a:r>
          </a:p>
        </p:txBody>
      </p:sp>
      <p:sp>
        <p:nvSpPr>
          <p:cNvPr id="30" name="TextBox 29">
            <a:extLst>
              <a:ext uri="{FF2B5EF4-FFF2-40B4-BE49-F238E27FC236}">
                <a16:creationId xmlns:a16="http://schemas.microsoft.com/office/drawing/2014/main" id="{A3C53D21-B341-E5F4-BB3C-E61AC364E011}"/>
              </a:ext>
            </a:extLst>
          </p:cNvPr>
          <p:cNvSpPr txBox="1"/>
          <p:nvPr/>
        </p:nvSpPr>
        <p:spPr>
          <a:xfrm>
            <a:off x="8728234" y="3214901"/>
            <a:ext cx="287968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61F32"/>
                </a:solidFill>
                <a:effectLst/>
                <a:uLnTx/>
                <a:uFillTx/>
                <a:latin typeface="Arial"/>
                <a:cs typeface="Arial"/>
                <a:sym typeface="Arial"/>
              </a:rPr>
              <a:t>[Key categories]</a:t>
            </a:r>
          </a:p>
        </p:txBody>
      </p:sp>
      <p:sp>
        <p:nvSpPr>
          <p:cNvPr id="39" name="TextBox 38">
            <a:extLst>
              <a:ext uri="{FF2B5EF4-FFF2-40B4-BE49-F238E27FC236}">
                <a16:creationId xmlns:a16="http://schemas.microsoft.com/office/drawing/2014/main" id="{F32C6411-9F24-3663-588C-36BFB206CC01}"/>
              </a:ext>
            </a:extLst>
          </p:cNvPr>
          <p:cNvSpPr txBox="1"/>
          <p:nvPr/>
        </p:nvSpPr>
        <p:spPr>
          <a:xfrm>
            <a:off x="1842247" y="1683769"/>
            <a:ext cx="291573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[Business area 1]</a:t>
            </a:r>
          </a:p>
        </p:txBody>
      </p:sp>
      <p:sp>
        <p:nvSpPr>
          <p:cNvPr id="40" name="TextBox 39">
            <a:extLst>
              <a:ext uri="{FF2B5EF4-FFF2-40B4-BE49-F238E27FC236}">
                <a16:creationId xmlns:a16="http://schemas.microsoft.com/office/drawing/2014/main" id="{64FCFA18-A1DE-8745-EE96-728BE45E1F6F}"/>
              </a:ext>
            </a:extLst>
          </p:cNvPr>
          <p:cNvSpPr txBox="1"/>
          <p:nvPr/>
        </p:nvSpPr>
        <p:spPr>
          <a:xfrm>
            <a:off x="5238678" y="1683769"/>
            <a:ext cx="291573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[Business area 2]</a:t>
            </a:r>
          </a:p>
        </p:txBody>
      </p:sp>
      <p:sp>
        <p:nvSpPr>
          <p:cNvPr id="41" name="TextBox 40">
            <a:extLst>
              <a:ext uri="{FF2B5EF4-FFF2-40B4-BE49-F238E27FC236}">
                <a16:creationId xmlns:a16="http://schemas.microsoft.com/office/drawing/2014/main" id="{89906D4F-9862-6A31-9710-C79F070EDBD7}"/>
              </a:ext>
            </a:extLst>
          </p:cNvPr>
          <p:cNvSpPr txBox="1"/>
          <p:nvPr/>
        </p:nvSpPr>
        <p:spPr>
          <a:xfrm>
            <a:off x="8635112" y="1683769"/>
            <a:ext cx="291573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[Business area 3]</a:t>
            </a:r>
          </a:p>
        </p:txBody>
      </p:sp>
      <p:sp>
        <p:nvSpPr>
          <p:cNvPr id="4" name="Google Shape;507;p14">
            <a:extLst>
              <a:ext uri="{FF2B5EF4-FFF2-40B4-BE49-F238E27FC236}">
                <a16:creationId xmlns:a16="http://schemas.microsoft.com/office/drawing/2014/main" id="{6CB5CC9B-F36B-2D0F-676E-CF6AEBD2805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7" name="Google Shape;538;p14">
            <a:extLst>
              <a:ext uri="{FF2B5EF4-FFF2-40B4-BE49-F238E27FC236}">
                <a16:creationId xmlns:a16="http://schemas.microsoft.com/office/drawing/2014/main" id="{94593511-1267-4E2B-DEEB-7AA435C97B99}"/>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Tree>
    <p:extLst>
      <p:ext uri="{BB962C8B-B14F-4D97-AF65-F5344CB8AC3E}">
        <p14:creationId xmlns:p14="http://schemas.microsoft.com/office/powerpoint/2010/main" val="2803836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0AC1F07-1985-6C47-125F-C4CA335118D0}"/>
              </a:ext>
            </a:extLst>
          </p:cNvPr>
          <p:cNvSpPr/>
          <p:nvPr/>
        </p:nvSpPr>
        <p:spPr>
          <a:xfrm>
            <a:off x="1883679" y="3854824"/>
            <a:ext cx="4254993" cy="17955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2">
                    <a:lumMod val="10000"/>
                  </a:schemeClr>
                </a:solidFill>
              </a:rPr>
              <a:t>Dog</a:t>
            </a:r>
          </a:p>
        </p:txBody>
      </p:sp>
      <p:sp>
        <p:nvSpPr>
          <p:cNvPr id="16" name="Rectangle 15">
            <a:extLst>
              <a:ext uri="{FF2B5EF4-FFF2-40B4-BE49-F238E27FC236}">
                <a16:creationId xmlns:a16="http://schemas.microsoft.com/office/drawing/2014/main" id="{5251AB6A-B514-F4CA-2F21-37FC71923BA4}"/>
              </a:ext>
            </a:extLst>
          </p:cNvPr>
          <p:cNvSpPr/>
          <p:nvPr/>
        </p:nvSpPr>
        <p:spPr>
          <a:xfrm>
            <a:off x="1883679" y="2034921"/>
            <a:ext cx="4254993" cy="17955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bg1"/>
                </a:solidFill>
              </a:rPr>
              <a:t>Question mark</a:t>
            </a:r>
          </a:p>
        </p:txBody>
      </p:sp>
      <p:sp>
        <p:nvSpPr>
          <p:cNvPr id="17" name="Rectangle 16">
            <a:extLst>
              <a:ext uri="{FF2B5EF4-FFF2-40B4-BE49-F238E27FC236}">
                <a16:creationId xmlns:a16="http://schemas.microsoft.com/office/drawing/2014/main" id="{6AD2406C-7848-39C4-E04E-89D8D6E4DE4D}"/>
              </a:ext>
            </a:extLst>
          </p:cNvPr>
          <p:cNvSpPr/>
          <p:nvPr/>
        </p:nvSpPr>
        <p:spPr>
          <a:xfrm>
            <a:off x="6162102" y="3854824"/>
            <a:ext cx="4254993" cy="17955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bg1"/>
                </a:solidFill>
              </a:rPr>
              <a:t>Cash cow</a:t>
            </a:r>
          </a:p>
        </p:txBody>
      </p:sp>
      <p:sp>
        <p:nvSpPr>
          <p:cNvPr id="18" name="Rectangle 17">
            <a:extLst>
              <a:ext uri="{FF2B5EF4-FFF2-40B4-BE49-F238E27FC236}">
                <a16:creationId xmlns:a16="http://schemas.microsoft.com/office/drawing/2014/main" id="{36B1447A-19C5-105B-2444-BB9C6DD2DDD2}"/>
              </a:ext>
            </a:extLst>
          </p:cNvPr>
          <p:cNvSpPr/>
          <p:nvPr/>
        </p:nvSpPr>
        <p:spPr>
          <a:xfrm>
            <a:off x="6162102" y="2034921"/>
            <a:ext cx="4254993" cy="17955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bg1"/>
                </a:solidFill>
              </a:rPr>
              <a:t>Star</a:t>
            </a:r>
          </a:p>
        </p:txBody>
      </p:sp>
      <p:graphicFrame>
        <p:nvGraphicFramePr>
          <p:cNvPr id="11" name="Chart 10">
            <a:extLst>
              <a:ext uri="{FF2B5EF4-FFF2-40B4-BE49-F238E27FC236}">
                <a16:creationId xmlns:a16="http://schemas.microsoft.com/office/drawing/2014/main" id="{EE7A8737-A45D-216B-5010-0797589BB22E}"/>
              </a:ext>
            </a:extLst>
          </p:cNvPr>
          <p:cNvGraphicFramePr/>
          <p:nvPr>
            <p:extLst>
              <p:ext uri="{D42A27DB-BD31-4B8C-83A1-F6EECF244321}">
                <p14:modId xmlns:p14="http://schemas.microsoft.com/office/powerpoint/2010/main" val="1525439706"/>
              </p:ext>
            </p:extLst>
          </p:nvPr>
        </p:nvGraphicFramePr>
        <p:xfrm>
          <a:off x="1488441" y="1879907"/>
          <a:ext cx="9215119" cy="4129447"/>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ED4E6B26-088E-8BF6-2879-37D59BD7FE4A}"/>
              </a:ext>
            </a:extLst>
          </p:cNvPr>
          <p:cNvSpPr>
            <a:spLocks noGrp="1"/>
          </p:cNvSpPr>
          <p:nvPr>
            <p:ph type="title"/>
          </p:nvPr>
        </p:nvSpPr>
        <p:spPr/>
        <p:txBody>
          <a:bodyPr/>
          <a:lstStyle/>
          <a:p>
            <a:r>
              <a:rPr lang="en-GB"/>
              <a:t>Our [product/BU portfolio] is currently [insert description e.g. balanced]</a:t>
            </a:r>
            <a:endParaRPr lang="en-US"/>
          </a:p>
        </p:txBody>
      </p:sp>
      <p:sp>
        <p:nvSpPr>
          <p:cNvPr id="3" name="Slide Number Placeholder 2">
            <a:extLst>
              <a:ext uri="{FF2B5EF4-FFF2-40B4-BE49-F238E27FC236}">
                <a16:creationId xmlns:a16="http://schemas.microsoft.com/office/drawing/2014/main" id="{B96BD39D-8413-35D5-9863-9EC13A5837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41</a:t>
            </a:fld>
            <a:endParaRPr lang="en-GB"/>
          </a:p>
        </p:txBody>
      </p:sp>
      <p:sp>
        <p:nvSpPr>
          <p:cNvPr id="4" name="Google Shape;507;p14">
            <a:extLst>
              <a:ext uri="{FF2B5EF4-FFF2-40B4-BE49-F238E27FC236}">
                <a16:creationId xmlns:a16="http://schemas.microsoft.com/office/drawing/2014/main" id="{87DAF1CA-CD3D-DA98-EAA4-C20C641082B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5" name="Google Shape;538;p14">
            <a:extLst>
              <a:ext uri="{FF2B5EF4-FFF2-40B4-BE49-F238E27FC236}">
                <a16:creationId xmlns:a16="http://schemas.microsoft.com/office/drawing/2014/main" id="{97BD8729-AE78-C43D-C4B5-88B5B019DDB1}"/>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
        <p:nvSpPr>
          <p:cNvPr id="12" name="Oval 11">
            <a:extLst>
              <a:ext uri="{FF2B5EF4-FFF2-40B4-BE49-F238E27FC236}">
                <a16:creationId xmlns:a16="http://schemas.microsoft.com/office/drawing/2014/main" id="{E3317BAB-1723-D499-599E-3FBD365EA3DA}"/>
              </a:ext>
            </a:extLst>
          </p:cNvPr>
          <p:cNvSpPr/>
          <p:nvPr>
            <p:custDataLst>
              <p:tags r:id="rId1"/>
            </p:custDataLst>
          </p:nvPr>
        </p:nvSpPr>
        <p:spPr bwMode="auto">
          <a:xfrm>
            <a:off x="7575951" y="1564546"/>
            <a:ext cx="257175" cy="257175"/>
          </a:xfrm>
          <a:prstGeom prst="ellipse">
            <a:avLst/>
          </a:prstGeom>
          <a:solidFill>
            <a:schemeClr val="bg1"/>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latin typeface="Arial" panose="020B060402020202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49C7EDAC-A8F6-6A54-88E1-7AF33F05E81D}"/>
              </a:ext>
            </a:extLst>
          </p:cNvPr>
          <p:cNvSpPr txBox="1">
            <a:spLocks/>
          </p:cNvSpPr>
          <p:nvPr>
            <p:custDataLst>
              <p:tags r:id="rId2"/>
            </p:custDataLst>
          </p:nvPr>
        </p:nvSpPr>
        <p:spPr bwMode="auto">
          <a:xfrm>
            <a:off x="7297677" y="1597089"/>
            <a:ext cx="3208338"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200" err="1">
                <a:latin typeface="Arial" panose="020B0604020202020204" pitchFamily="34" charset="0"/>
                <a:cs typeface="Arial" panose="020B0604020202020204" pitchFamily="34" charset="0"/>
                <a:sym typeface="Graphik Regular" panose="020B0503030202060203" pitchFamily="34" charset="77"/>
              </a:rPr>
              <a:t>Size</a:t>
            </a:r>
            <a:r>
              <a:rPr lang="da-DK" altLang="en-US" sz="1200">
                <a:latin typeface="Arial" panose="020B0604020202020204" pitchFamily="34" charset="0"/>
                <a:cs typeface="Arial" panose="020B0604020202020204" pitchFamily="34" charset="0"/>
                <a:sym typeface="Graphik Regular" panose="020B0503030202060203" pitchFamily="34" charset="77"/>
              </a:rPr>
              <a:t> = total </a:t>
            </a:r>
            <a:r>
              <a:rPr lang="da-DK" altLang="en-US" sz="1200" err="1">
                <a:latin typeface="Arial" panose="020B0604020202020204" pitchFamily="34" charset="0"/>
                <a:cs typeface="Arial" panose="020B0604020202020204" pitchFamily="34" charset="0"/>
                <a:sym typeface="Graphik Regular" panose="020B0503030202060203" pitchFamily="34" charset="77"/>
              </a:rPr>
              <a:t>annual</a:t>
            </a:r>
            <a:r>
              <a:rPr lang="da-DK" altLang="en-US" sz="1200">
                <a:latin typeface="Arial" panose="020B0604020202020204" pitchFamily="34" charset="0"/>
                <a:cs typeface="Arial" panose="020B0604020202020204" pitchFamily="34" charset="0"/>
                <a:sym typeface="Graphik Regular" panose="020B0503030202060203" pitchFamily="34" charset="77"/>
              </a:rPr>
              <a:t> </a:t>
            </a:r>
            <a:r>
              <a:rPr lang="da-DK" altLang="en-US" sz="1200" err="1">
                <a:latin typeface="Arial" panose="020B0604020202020204" pitchFamily="34" charset="0"/>
                <a:cs typeface="Arial" panose="020B0604020202020204" pitchFamily="34" charset="0"/>
                <a:sym typeface="Graphik Regular" panose="020B0503030202060203" pitchFamily="34" charset="77"/>
              </a:rPr>
              <a:t>revenue</a:t>
            </a:r>
            <a:r>
              <a:rPr lang="da-DK" altLang="en-US" sz="1200">
                <a:latin typeface="Arial" panose="020B0604020202020204" pitchFamily="34" charset="0"/>
                <a:cs typeface="Arial" panose="020B0604020202020204" pitchFamily="34" charset="0"/>
                <a:sym typeface="Graphik Regular" panose="020B0503030202060203" pitchFamily="34" charset="77"/>
              </a:rPr>
              <a:t> in 202x</a:t>
            </a:r>
            <a:endParaRPr lang="da-DK" sz="1200">
              <a:latin typeface="Arial" panose="020B0604020202020204" pitchFamily="34" charset="0"/>
              <a:cs typeface="Arial" panose="020B0604020202020204" pitchFamily="34" charset="0"/>
              <a:sym typeface="Graphik Regular" panose="020B0503030202060203" pitchFamily="34" charset="77"/>
            </a:endParaRPr>
          </a:p>
        </p:txBody>
      </p:sp>
      <p:sp>
        <p:nvSpPr>
          <p:cNvPr id="14" name="TextBox 13">
            <a:extLst>
              <a:ext uri="{FF2B5EF4-FFF2-40B4-BE49-F238E27FC236}">
                <a16:creationId xmlns:a16="http://schemas.microsoft.com/office/drawing/2014/main" id="{7701F2B5-D6BC-B4CD-38F4-5ABA62AD24AE}"/>
              </a:ext>
            </a:extLst>
          </p:cNvPr>
          <p:cNvSpPr txBox="1"/>
          <p:nvPr/>
        </p:nvSpPr>
        <p:spPr>
          <a:xfrm>
            <a:off x="3860926" y="6024015"/>
            <a:ext cx="4470149" cy="307777"/>
          </a:xfrm>
          <a:prstGeom prst="rect">
            <a:avLst/>
          </a:prstGeom>
          <a:noFill/>
        </p:spPr>
        <p:txBody>
          <a:bodyPr wrap="square" rtlCol="0">
            <a:spAutoFit/>
          </a:bodyPr>
          <a:lstStyle/>
          <a:p>
            <a:pPr algn="ctr"/>
            <a:r>
              <a:rPr lang="en-US" b="1"/>
              <a:t>Market share (%)</a:t>
            </a:r>
          </a:p>
        </p:txBody>
      </p:sp>
      <p:sp>
        <p:nvSpPr>
          <p:cNvPr id="15" name="TextBox 14">
            <a:extLst>
              <a:ext uri="{FF2B5EF4-FFF2-40B4-BE49-F238E27FC236}">
                <a16:creationId xmlns:a16="http://schemas.microsoft.com/office/drawing/2014/main" id="{C0BC3170-A8BF-B929-E313-0B80723F0F52}"/>
              </a:ext>
            </a:extLst>
          </p:cNvPr>
          <p:cNvSpPr txBox="1"/>
          <p:nvPr/>
        </p:nvSpPr>
        <p:spPr>
          <a:xfrm>
            <a:off x="1488441" y="1539244"/>
            <a:ext cx="4470149" cy="307777"/>
          </a:xfrm>
          <a:prstGeom prst="rect">
            <a:avLst/>
          </a:prstGeom>
          <a:noFill/>
        </p:spPr>
        <p:txBody>
          <a:bodyPr wrap="square" rtlCol="0">
            <a:spAutoFit/>
          </a:bodyPr>
          <a:lstStyle/>
          <a:p>
            <a:r>
              <a:rPr lang="en-US" b="1"/>
              <a:t>Growth rate 201x-202x (%)</a:t>
            </a:r>
          </a:p>
        </p:txBody>
      </p:sp>
    </p:spTree>
    <p:extLst>
      <p:ext uri="{BB962C8B-B14F-4D97-AF65-F5344CB8AC3E}">
        <p14:creationId xmlns:p14="http://schemas.microsoft.com/office/powerpoint/2010/main" val="1737364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2D77449-D2D4-3045-AA0C-76420B6B8A6B}"/>
              </a:ext>
            </a:extLst>
          </p:cNvPr>
          <p:cNvGraphicFramePr/>
          <p:nvPr>
            <p:extLst>
              <p:ext uri="{D42A27DB-BD31-4B8C-83A1-F6EECF244321}">
                <p14:modId xmlns:p14="http://schemas.microsoft.com/office/powerpoint/2010/main" val="3296160226"/>
              </p:ext>
            </p:extLst>
          </p:nvPr>
        </p:nvGraphicFramePr>
        <p:xfrm>
          <a:off x="729049" y="2138569"/>
          <a:ext cx="10812162" cy="2793708"/>
        </p:xfrm>
        <a:graphic>
          <a:graphicData uri="http://schemas.openxmlformats.org/drawingml/2006/chart">
            <c:chart xmlns:c="http://schemas.openxmlformats.org/drawingml/2006/chart" xmlns:r="http://schemas.openxmlformats.org/officeDocument/2006/relationships" r:id="rId7"/>
          </a:graphicData>
        </a:graphic>
      </p:graphicFrame>
      <p:sp>
        <p:nvSpPr>
          <p:cNvPr id="5" name="Title 4">
            <a:extLst>
              <a:ext uri="{FF2B5EF4-FFF2-40B4-BE49-F238E27FC236}">
                <a16:creationId xmlns:a16="http://schemas.microsoft.com/office/drawing/2014/main" id="{5684E4B2-93F1-EC41-9686-656E92D7DDCF}"/>
              </a:ext>
            </a:extLst>
          </p:cNvPr>
          <p:cNvSpPr>
            <a:spLocks noGrp="1"/>
          </p:cNvSpPr>
          <p:nvPr>
            <p:ph type="title"/>
          </p:nvPr>
        </p:nvSpPr>
        <p:spPr/>
        <p:txBody>
          <a:bodyPr/>
          <a:lstStyle/>
          <a:p>
            <a:r>
              <a:rPr lang="en-US"/>
              <a:t>A few large [products/BUs] are pulling in xx% of our total sales</a:t>
            </a:r>
          </a:p>
        </p:txBody>
      </p:sp>
      <p:sp>
        <p:nvSpPr>
          <p:cNvPr id="80" name="TextBox 79">
            <a:extLst>
              <a:ext uri="{FF2B5EF4-FFF2-40B4-BE49-F238E27FC236}">
                <a16:creationId xmlns:a16="http://schemas.microsoft.com/office/drawing/2014/main" id="{F262DCA1-7B3B-7646-8E9C-8CCC97046242}"/>
              </a:ext>
            </a:extLst>
          </p:cNvPr>
          <p:cNvSpPr txBox="1"/>
          <p:nvPr/>
        </p:nvSpPr>
        <p:spPr>
          <a:xfrm>
            <a:off x="237744" y="5540885"/>
            <a:ext cx="859531" cy="461665"/>
          </a:xfrm>
          <a:prstGeom prst="rect">
            <a:avLst/>
          </a:prstGeom>
          <a:noFill/>
        </p:spPr>
        <p:txBody>
          <a:bodyPr wrap="none" rtlCol="0">
            <a:spAutoFit/>
          </a:bodyPr>
          <a:lstStyle/>
          <a:p>
            <a:r>
              <a:rPr lang="en-US" sz="1200">
                <a:latin typeface="+mn-lt"/>
              </a:rPr>
              <a:t>Margin, </a:t>
            </a:r>
            <a:br>
              <a:rPr lang="en-US" sz="1200">
                <a:latin typeface="+mn-lt"/>
              </a:rPr>
            </a:br>
            <a:r>
              <a:rPr lang="en-US" sz="1200">
                <a:latin typeface="+mn-lt"/>
              </a:rPr>
              <a:t>[currency]</a:t>
            </a:r>
          </a:p>
        </p:txBody>
      </p:sp>
      <p:sp>
        <p:nvSpPr>
          <p:cNvPr id="81" name="TextBox 80">
            <a:extLst>
              <a:ext uri="{FF2B5EF4-FFF2-40B4-BE49-F238E27FC236}">
                <a16:creationId xmlns:a16="http://schemas.microsoft.com/office/drawing/2014/main" id="{BF2B6C23-6DA8-604B-8210-2F3687DE597D}"/>
              </a:ext>
            </a:extLst>
          </p:cNvPr>
          <p:cNvSpPr txBox="1"/>
          <p:nvPr/>
        </p:nvSpPr>
        <p:spPr>
          <a:xfrm>
            <a:off x="237744" y="5118832"/>
            <a:ext cx="875561" cy="276999"/>
          </a:xfrm>
          <a:prstGeom prst="rect">
            <a:avLst/>
          </a:prstGeom>
          <a:noFill/>
        </p:spPr>
        <p:txBody>
          <a:bodyPr wrap="none" rtlCol="0">
            <a:spAutoFit/>
          </a:bodyPr>
          <a:lstStyle/>
          <a:p>
            <a:r>
              <a:rPr lang="en-US" sz="1200">
                <a:latin typeface="+mn-lt"/>
              </a:rPr>
              <a:t>Margin, %</a:t>
            </a:r>
          </a:p>
        </p:txBody>
      </p:sp>
      <p:sp>
        <p:nvSpPr>
          <p:cNvPr id="82" name="Oval 81">
            <a:extLst>
              <a:ext uri="{FF2B5EF4-FFF2-40B4-BE49-F238E27FC236}">
                <a16:creationId xmlns:a16="http://schemas.microsoft.com/office/drawing/2014/main" id="{DE1D3BDF-E789-D145-82C1-46ECDD41A575}"/>
              </a:ext>
            </a:extLst>
          </p:cNvPr>
          <p:cNvSpPr/>
          <p:nvPr/>
        </p:nvSpPr>
        <p:spPr>
          <a:xfrm>
            <a:off x="1381920" y="5077331"/>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83" name="Oval 82">
            <a:extLst>
              <a:ext uri="{FF2B5EF4-FFF2-40B4-BE49-F238E27FC236}">
                <a16:creationId xmlns:a16="http://schemas.microsoft.com/office/drawing/2014/main" id="{489A5620-C5BA-1841-A4D2-32F577344DC4}"/>
              </a:ext>
            </a:extLst>
          </p:cNvPr>
          <p:cNvSpPr/>
          <p:nvPr/>
        </p:nvSpPr>
        <p:spPr>
          <a:xfrm>
            <a:off x="2236139" y="5077331"/>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84" name="Oval 83">
            <a:extLst>
              <a:ext uri="{FF2B5EF4-FFF2-40B4-BE49-F238E27FC236}">
                <a16:creationId xmlns:a16="http://schemas.microsoft.com/office/drawing/2014/main" id="{94CDB6FB-78D8-7C4B-A5B5-20F090CAE873}"/>
              </a:ext>
            </a:extLst>
          </p:cNvPr>
          <p:cNvSpPr/>
          <p:nvPr/>
        </p:nvSpPr>
        <p:spPr>
          <a:xfrm>
            <a:off x="3090358" y="5077331"/>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85" name="Oval 84">
            <a:extLst>
              <a:ext uri="{FF2B5EF4-FFF2-40B4-BE49-F238E27FC236}">
                <a16:creationId xmlns:a16="http://schemas.microsoft.com/office/drawing/2014/main" id="{DED62285-B8BD-D342-8232-8DCB6B0AA4F4}"/>
              </a:ext>
            </a:extLst>
          </p:cNvPr>
          <p:cNvSpPr/>
          <p:nvPr/>
        </p:nvSpPr>
        <p:spPr>
          <a:xfrm>
            <a:off x="9924110" y="5077331"/>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86" name="Oval 85">
            <a:extLst>
              <a:ext uri="{FF2B5EF4-FFF2-40B4-BE49-F238E27FC236}">
                <a16:creationId xmlns:a16="http://schemas.microsoft.com/office/drawing/2014/main" id="{37ABD1E4-A67F-124C-909F-F927D21D7DED}"/>
              </a:ext>
            </a:extLst>
          </p:cNvPr>
          <p:cNvSpPr/>
          <p:nvPr/>
        </p:nvSpPr>
        <p:spPr>
          <a:xfrm>
            <a:off x="10778332" y="5077331"/>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88" name="Oval 87">
            <a:extLst>
              <a:ext uri="{FF2B5EF4-FFF2-40B4-BE49-F238E27FC236}">
                <a16:creationId xmlns:a16="http://schemas.microsoft.com/office/drawing/2014/main" id="{445E17A5-AE79-D74E-A3C8-3B6E1F94C5AB}"/>
              </a:ext>
            </a:extLst>
          </p:cNvPr>
          <p:cNvSpPr/>
          <p:nvPr/>
        </p:nvSpPr>
        <p:spPr>
          <a:xfrm>
            <a:off x="3944577" y="5077331"/>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89" name="Oval 88">
            <a:extLst>
              <a:ext uri="{FF2B5EF4-FFF2-40B4-BE49-F238E27FC236}">
                <a16:creationId xmlns:a16="http://schemas.microsoft.com/office/drawing/2014/main" id="{671CF24C-1150-A642-8C98-52CC3AEF5305}"/>
              </a:ext>
            </a:extLst>
          </p:cNvPr>
          <p:cNvSpPr/>
          <p:nvPr/>
        </p:nvSpPr>
        <p:spPr>
          <a:xfrm>
            <a:off x="4798796" y="5077331"/>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0" name="Oval 89">
            <a:extLst>
              <a:ext uri="{FF2B5EF4-FFF2-40B4-BE49-F238E27FC236}">
                <a16:creationId xmlns:a16="http://schemas.microsoft.com/office/drawing/2014/main" id="{0108DFFC-6239-E248-8416-151D70779087}"/>
              </a:ext>
            </a:extLst>
          </p:cNvPr>
          <p:cNvSpPr/>
          <p:nvPr/>
        </p:nvSpPr>
        <p:spPr>
          <a:xfrm>
            <a:off x="5653015" y="5077331"/>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1" name="Oval 90">
            <a:extLst>
              <a:ext uri="{FF2B5EF4-FFF2-40B4-BE49-F238E27FC236}">
                <a16:creationId xmlns:a16="http://schemas.microsoft.com/office/drawing/2014/main" id="{FF9B852E-9557-A242-B0C0-374A1CAA648C}"/>
              </a:ext>
            </a:extLst>
          </p:cNvPr>
          <p:cNvSpPr/>
          <p:nvPr/>
        </p:nvSpPr>
        <p:spPr>
          <a:xfrm>
            <a:off x="6507234" y="5077331"/>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2" name="Oval 91">
            <a:extLst>
              <a:ext uri="{FF2B5EF4-FFF2-40B4-BE49-F238E27FC236}">
                <a16:creationId xmlns:a16="http://schemas.microsoft.com/office/drawing/2014/main" id="{D8D73789-5AE4-8842-80DE-8E3ED8E796DE}"/>
              </a:ext>
            </a:extLst>
          </p:cNvPr>
          <p:cNvSpPr/>
          <p:nvPr/>
        </p:nvSpPr>
        <p:spPr>
          <a:xfrm>
            <a:off x="7361453" y="5077331"/>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3" name="Oval 92">
            <a:extLst>
              <a:ext uri="{FF2B5EF4-FFF2-40B4-BE49-F238E27FC236}">
                <a16:creationId xmlns:a16="http://schemas.microsoft.com/office/drawing/2014/main" id="{88667E28-034C-9748-91BD-CCC40401BF56}"/>
              </a:ext>
            </a:extLst>
          </p:cNvPr>
          <p:cNvSpPr/>
          <p:nvPr/>
        </p:nvSpPr>
        <p:spPr>
          <a:xfrm>
            <a:off x="8215672" y="5077331"/>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4" name="Oval 93">
            <a:extLst>
              <a:ext uri="{FF2B5EF4-FFF2-40B4-BE49-F238E27FC236}">
                <a16:creationId xmlns:a16="http://schemas.microsoft.com/office/drawing/2014/main" id="{13DBF13F-951B-484E-967D-F3454011A350}"/>
              </a:ext>
            </a:extLst>
          </p:cNvPr>
          <p:cNvSpPr/>
          <p:nvPr/>
        </p:nvSpPr>
        <p:spPr>
          <a:xfrm>
            <a:off x="9069891" y="5077331"/>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5" name="Oval 94">
            <a:extLst>
              <a:ext uri="{FF2B5EF4-FFF2-40B4-BE49-F238E27FC236}">
                <a16:creationId xmlns:a16="http://schemas.microsoft.com/office/drawing/2014/main" id="{D81D3077-326F-0C40-8A9F-F1A25F713C79}"/>
              </a:ext>
            </a:extLst>
          </p:cNvPr>
          <p:cNvSpPr/>
          <p:nvPr/>
        </p:nvSpPr>
        <p:spPr>
          <a:xfrm>
            <a:off x="1381920" y="5591717"/>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6" name="Oval 95">
            <a:extLst>
              <a:ext uri="{FF2B5EF4-FFF2-40B4-BE49-F238E27FC236}">
                <a16:creationId xmlns:a16="http://schemas.microsoft.com/office/drawing/2014/main" id="{BB18D891-CB77-DA48-8CFA-17347CACD79C}"/>
              </a:ext>
            </a:extLst>
          </p:cNvPr>
          <p:cNvSpPr/>
          <p:nvPr/>
        </p:nvSpPr>
        <p:spPr>
          <a:xfrm>
            <a:off x="2236139" y="5591717"/>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7" name="Oval 96">
            <a:extLst>
              <a:ext uri="{FF2B5EF4-FFF2-40B4-BE49-F238E27FC236}">
                <a16:creationId xmlns:a16="http://schemas.microsoft.com/office/drawing/2014/main" id="{DB1DE31E-948E-8F41-A001-C01F89F9429A}"/>
              </a:ext>
            </a:extLst>
          </p:cNvPr>
          <p:cNvSpPr/>
          <p:nvPr/>
        </p:nvSpPr>
        <p:spPr>
          <a:xfrm>
            <a:off x="3090358" y="5591717"/>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8" name="Oval 97">
            <a:extLst>
              <a:ext uri="{FF2B5EF4-FFF2-40B4-BE49-F238E27FC236}">
                <a16:creationId xmlns:a16="http://schemas.microsoft.com/office/drawing/2014/main" id="{70C10B8C-B2CB-0741-AF6C-EFB59D4EE5C8}"/>
              </a:ext>
            </a:extLst>
          </p:cNvPr>
          <p:cNvSpPr/>
          <p:nvPr/>
        </p:nvSpPr>
        <p:spPr>
          <a:xfrm>
            <a:off x="9924110" y="5591717"/>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99" name="Oval 98">
            <a:extLst>
              <a:ext uri="{FF2B5EF4-FFF2-40B4-BE49-F238E27FC236}">
                <a16:creationId xmlns:a16="http://schemas.microsoft.com/office/drawing/2014/main" id="{D9F7A487-81C6-6440-B4BD-A52C4FB840F7}"/>
              </a:ext>
            </a:extLst>
          </p:cNvPr>
          <p:cNvSpPr/>
          <p:nvPr/>
        </p:nvSpPr>
        <p:spPr>
          <a:xfrm>
            <a:off x="10778332" y="5591717"/>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1" name="Oval 100">
            <a:extLst>
              <a:ext uri="{FF2B5EF4-FFF2-40B4-BE49-F238E27FC236}">
                <a16:creationId xmlns:a16="http://schemas.microsoft.com/office/drawing/2014/main" id="{EB298D90-BE45-E348-9470-3FAB30727564}"/>
              </a:ext>
            </a:extLst>
          </p:cNvPr>
          <p:cNvSpPr/>
          <p:nvPr/>
        </p:nvSpPr>
        <p:spPr>
          <a:xfrm>
            <a:off x="3944577" y="5591717"/>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2" name="Oval 101">
            <a:extLst>
              <a:ext uri="{FF2B5EF4-FFF2-40B4-BE49-F238E27FC236}">
                <a16:creationId xmlns:a16="http://schemas.microsoft.com/office/drawing/2014/main" id="{DA5E8C78-BAFA-9E44-B40C-6639ACBC7ABB}"/>
              </a:ext>
            </a:extLst>
          </p:cNvPr>
          <p:cNvSpPr/>
          <p:nvPr/>
        </p:nvSpPr>
        <p:spPr>
          <a:xfrm>
            <a:off x="4798796" y="5591717"/>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3" name="Oval 102">
            <a:extLst>
              <a:ext uri="{FF2B5EF4-FFF2-40B4-BE49-F238E27FC236}">
                <a16:creationId xmlns:a16="http://schemas.microsoft.com/office/drawing/2014/main" id="{E3C745FA-FEBA-F64E-9C50-8ABDAE51FD81}"/>
              </a:ext>
            </a:extLst>
          </p:cNvPr>
          <p:cNvSpPr/>
          <p:nvPr/>
        </p:nvSpPr>
        <p:spPr>
          <a:xfrm>
            <a:off x="5653015" y="5591717"/>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4" name="Oval 103">
            <a:extLst>
              <a:ext uri="{FF2B5EF4-FFF2-40B4-BE49-F238E27FC236}">
                <a16:creationId xmlns:a16="http://schemas.microsoft.com/office/drawing/2014/main" id="{B12A5713-AA0C-9047-BAB6-49BDE3374AD8}"/>
              </a:ext>
            </a:extLst>
          </p:cNvPr>
          <p:cNvSpPr/>
          <p:nvPr/>
        </p:nvSpPr>
        <p:spPr>
          <a:xfrm>
            <a:off x="6507234" y="5591717"/>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5" name="Oval 104">
            <a:extLst>
              <a:ext uri="{FF2B5EF4-FFF2-40B4-BE49-F238E27FC236}">
                <a16:creationId xmlns:a16="http://schemas.microsoft.com/office/drawing/2014/main" id="{B29A557C-B624-7642-97A2-FB4216E0F118}"/>
              </a:ext>
            </a:extLst>
          </p:cNvPr>
          <p:cNvSpPr/>
          <p:nvPr/>
        </p:nvSpPr>
        <p:spPr>
          <a:xfrm>
            <a:off x="7361453" y="5591717"/>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6" name="Oval 105">
            <a:extLst>
              <a:ext uri="{FF2B5EF4-FFF2-40B4-BE49-F238E27FC236}">
                <a16:creationId xmlns:a16="http://schemas.microsoft.com/office/drawing/2014/main" id="{B635E465-6E62-4147-8112-8F6E9CE93C07}"/>
              </a:ext>
            </a:extLst>
          </p:cNvPr>
          <p:cNvSpPr/>
          <p:nvPr/>
        </p:nvSpPr>
        <p:spPr>
          <a:xfrm>
            <a:off x="8215672" y="5591717"/>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7" name="Oval 106">
            <a:extLst>
              <a:ext uri="{FF2B5EF4-FFF2-40B4-BE49-F238E27FC236}">
                <a16:creationId xmlns:a16="http://schemas.microsoft.com/office/drawing/2014/main" id="{0B49869B-89CB-8D4F-BB01-E3633C9EF543}"/>
              </a:ext>
            </a:extLst>
          </p:cNvPr>
          <p:cNvSpPr/>
          <p:nvPr/>
        </p:nvSpPr>
        <p:spPr>
          <a:xfrm>
            <a:off x="9069891" y="5591717"/>
            <a:ext cx="608806" cy="36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da-DK" sz="1200">
                <a:solidFill>
                  <a:schemeClr val="bg1"/>
                </a:solidFill>
              </a:rPr>
              <a:t>xx</a:t>
            </a:r>
          </a:p>
        </p:txBody>
      </p:sp>
      <p:sp>
        <p:nvSpPr>
          <p:cNvPr id="108" name="Google Shape;711;p19">
            <a:extLst>
              <a:ext uri="{FF2B5EF4-FFF2-40B4-BE49-F238E27FC236}">
                <a16:creationId xmlns:a16="http://schemas.microsoft.com/office/drawing/2014/main" id="{F7299D04-B111-A54F-92AE-7940365C5950}"/>
              </a:ext>
            </a:extLst>
          </p:cNvPr>
          <p:cNvSpPr/>
          <p:nvPr/>
        </p:nvSpPr>
        <p:spPr>
          <a:xfrm>
            <a:off x="467806" y="1594285"/>
            <a:ext cx="61908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71616"/>
              </a:buClr>
              <a:buSzPts val="1400"/>
              <a:buFont typeface="Arial"/>
              <a:buNone/>
            </a:pPr>
            <a:r>
              <a:rPr lang="en-US" sz="1400" b="1" i="0" u="none" strike="noStrike" cap="none">
                <a:solidFill>
                  <a:srgbClr val="171616"/>
                </a:solidFill>
                <a:latin typeface="Arial"/>
                <a:ea typeface="Arial"/>
                <a:cs typeface="Arial"/>
                <a:sym typeface="Arial"/>
              </a:rPr>
              <a:t>Revenue [k currency] and profit margins, %, in 202x</a:t>
            </a:r>
            <a:endParaRPr lang="en-US" sz="1400" b="1">
              <a:solidFill>
                <a:srgbClr val="171616"/>
              </a:solidFill>
              <a:latin typeface="Arial"/>
              <a:ea typeface="Arial"/>
              <a:cs typeface="Arial"/>
              <a:sym typeface="Arial"/>
            </a:endParaRPr>
          </a:p>
        </p:txBody>
      </p:sp>
      <p:sp>
        <p:nvSpPr>
          <p:cNvPr id="109" name="Google Shape;507;p14">
            <a:extLst>
              <a:ext uri="{FF2B5EF4-FFF2-40B4-BE49-F238E27FC236}">
                <a16:creationId xmlns:a16="http://schemas.microsoft.com/office/drawing/2014/main" id="{B9F5D5F7-FAF9-3A4F-82F1-C098A8987D0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110" name="Google Shape;538;p14">
            <a:extLst>
              <a:ext uri="{FF2B5EF4-FFF2-40B4-BE49-F238E27FC236}">
                <a16:creationId xmlns:a16="http://schemas.microsoft.com/office/drawing/2014/main" id="{05372A25-84BA-9A41-9234-988D90E7ECF3}"/>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
        <p:nvSpPr>
          <p:cNvPr id="76" name="Rectangle 75">
            <a:extLst>
              <a:ext uri="{FF2B5EF4-FFF2-40B4-BE49-F238E27FC236}">
                <a16:creationId xmlns:a16="http://schemas.microsoft.com/office/drawing/2014/main" id="{DB9B2B99-E3EB-A64E-881F-FAB1BEA0F4A5}"/>
              </a:ext>
            </a:extLst>
          </p:cNvPr>
          <p:cNvSpPr/>
          <p:nvPr>
            <p:custDataLst>
              <p:tags r:id="rId1"/>
            </p:custDataLst>
          </p:nvPr>
        </p:nvSpPr>
        <p:spPr bwMode="auto">
          <a:xfrm>
            <a:off x="10245941" y="2529358"/>
            <a:ext cx="214313" cy="160338"/>
          </a:xfrm>
          <a:prstGeom prst="rect">
            <a:avLst/>
          </a:prstGeom>
          <a:solidFill>
            <a:schemeClr val="tx1"/>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7" name="Rectangle 76">
            <a:extLst>
              <a:ext uri="{FF2B5EF4-FFF2-40B4-BE49-F238E27FC236}">
                <a16:creationId xmlns:a16="http://schemas.microsoft.com/office/drawing/2014/main" id="{F8E05D7B-8BFF-9045-B38C-8BC40C297DB8}"/>
              </a:ext>
            </a:extLst>
          </p:cNvPr>
          <p:cNvSpPr/>
          <p:nvPr>
            <p:custDataLst>
              <p:tags r:id="rId2"/>
            </p:custDataLst>
          </p:nvPr>
        </p:nvSpPr>
        <p:spPr bwMode="auto">
          <a:xfrm>
            <a:off x="10245941" y="2745258"/>
            <a:ext cx="214313" cy="160338"/>
          </a:xfrm>
          <a:prstGeom prst="rect">
            <a:avLst/>
          </a:prstGeom>
          <a:solidFill>
            <a:schemeClr val="tx2"/>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8" name="Text Placeholder 2">
            <a:extLst>
              <a:ext uri="{FF2B5EF4-FFF2-40B4-BE49-F238E27FC236}">
                <a16:creationId xmlns:a16="http://schemas.microsoft.com/office/drawing/2014/main" id="{B674A4BC-C2AB-B444-94B5-B20B228919EE}"/>
              </a:ext>
            </a:extLst>
          </p:cNvPr>
          <p:cNvSpPr txBox="1">
            <a:spLocks/>
          </p:cNvSpPr>
          <p:nvPr>
            <p:custDataLst>
              <p:tags r:id="rId3"/>
            </p:custDataLst>
          </p:nvPr>
        </p:nvSpPr>
        <p:spPr bwMode="auto">
          <a:xfrm>
            <a:off x="10511053" y="2740496"/>
            <a:ext cx="342900"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fld id="{F5BB5041-CE94-477A-A635-F95A384BEADA}" type="datetime'C''o''s''t'''''''">
              <a:rPr lang="da-DK" altLang="en-US" sz="1200" b="1" smtClean="0">
                <a:latin typeface="+mn-lt"/>
              </a:rPr>
              <a:pPr marL="0" indent="0">
                <a:spcBef>
                  <a:spcPct val="0"/>
                </a:spcBef>
                <a:spcAft>
                  <a:spcPct val="0"/>
                </a:spcAft>
                <a:buNone/>
              </a:pPr>
              <a:t>Cost</a:t>
            </a:fld>
            <a:endParaRPr lang="da-DK" sz="1200" b="1">
              <a:latin typeface="+mn-lt"/>
              <a:sym typeface="Graphik Regular" panose="020B0503030202060203" pitchFamily="34" charset="77"/>
            </a:endParaRPr>
          </a:p>
        </p:txBody>
      </p:sp>
      <p:sp>
        <p:nvSpPr>
          <p:cNvPr id="79" name="Text Placeholder 2">
            <a:extLst>
              <a:ext uri="{FF2B5EF4-FFF2-40B4-BE49-F238E27FC236}">
                <a16:creationId xmlns:a16="http://schemas.microsoft.com/office/drawing/2014/main" id="{7AF5225F-D247-FB46-A62C-3BBAAFB7AA40}"/>
              </a:ext>
            </a:extLst>
          </p:cNvPr>
          <p:cNvSpPr txBox="1">
            <a:spLocks/>
          </p:cNvSpPr>
          <p:nvPr>
            <p:custDataLst>
              <p:tags r:id="rId4"/>
            </p:custDataLst>
          </p:nvPr>
        </p:nvSpPr>
        <p:spPr bwMode="auto">
          <a:xfrm>
            <a:off x="10511052" y="2524596"/>
            <a:ext cx="636588" cy="16510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fld id="{BC23ECE6-2DF7-40BD-BE62-B49637E2CFA6}" type="datetime'''''''Reve''''n''''''''''''''''''''''''''''''''''''''ue'''''">
              <a:rPr lang="da-DK" altLang="en-US" sz="1200" b="1" smtClean="0">
                <a:latin typeface="+mn-lt"/>
              </a:rPr>
              <a:pPr marL="0" indent="0">
                <a:spcBef>
                  <a:spcPct val="0"/>
                </a:spcBef>
                <a:spcAft>
                  <a:spcPct val="0"/>
                </a:spcAft>
                <a:buNone/>
              </a:pPr>
              <a:t>Revenue</a:t>
            </a:fld>
            <a:endParaRPr lang="da-DK" sz="1200" b="1">
              <a:latin typeface="+mn-lt"/>
              <a:sym typeface="Graphik Regular" panose="020B0503030202060203" pitchFamily="34" charset="77"/>
            </a:endParaRPr>
          </a:p>
        </p:txBody>
      </p:sp>
      <p:sp>
        <p:nvSpPr>
          <p:cNvPr id="3" name="Rectangle 2">
            <a:extLst>
              <a:ext uri="{FF2B5EF4-FFF2-40B4-BE49-F238E27FC236}">
                <a16:creationId xmlns:a16="http://schemas.microsoft.com/office/drawing/2014/main" id="{C0F0EFA6-5D98-7841-B950-B091E3509ED2}"/>
              </a:ext>
            </a:extLst>
          </p:cNvPr>
          <p:cNvSpPr/>
          <p:nvPr/>
        </p:nvSpPr>
        <p:spPr>
          <a:xfrm>
            <a:off x="1300976" y="2138569"/>
            <a:ext cx="2480191" cy="3863981"/>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ne Callout 1 6">
            <a:extLst>
              <a:ext uri="{FF2B5EF4-FFF2-40B4-BE49-F238E27FC236}">
                <a16:creationId xmlns:a16="http://schemas.microsoft.com/office/drawing/2014/main" id="{9F4961AD-31EA-894D-BD9E-F3341B3B0A57}"/>
              </a:ext>
            </a:extLst>
          </p:cNvPr>
          <p:cNvSpPr/>
          <p:nvPr/>
        </p:nvSpPr>
        <p:spPr>
          <a:xfrm>
            <a:off x="4115854" y="2102139"/>
            <a:ext cx="2391380" cy="803457"/>
          </a:xfrm>
          <a:prstGeom prst="borderCallout1">
            <a:avLst>
              <a:gd name="adj1" fmla="val 53526"/>
              <a:gd name="adj2" fmla="val -494"/>
              <a:gd name="adj3" fmla="val 88221"/>
              <a:gd name="adj4" fmla="val -18450"/>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2">
                    <a:lumMod val="10000"/>
                  </a:schemeClr>
                </a:solidFill>
              </a:rPr>
              <a:t>Top 3 products bringing in xx% of total sales</a:t>
            </a:r>
          </a:p>
        </p:txBody>
      </p:sp>
      <p:sp>
        <p:nvSpPr>
          <p:cNvPr id="6" name="Google Shape;13;p38">
            <a:extLst>
              <a:ext uri="{FF2B5EF4-FFF2-40B4-BE49-F238E27FC236}">
                <a16:creationId xmlns:a16="http://schemas.microsoft.com/office/drawing/2014/main" id="{799EF737-332E-C12D-B810-F9D988356017}"/>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062032"/>
                </a:solidFill>
                <a:latin typeface="Arial"/>
                <a:ea typeface="Arial"/>
                <a:cs typeface="Arial"/>
                <a:sym typeface="Arial"/>
              </a:defRPr>
            </a:lvl1pPr>
            <a:lvl2pPr marL="0" marR="0" lvl="1" indent="0" algn="r" rtl="0">
              <a:spcBef>
                <a:spcPts val="0"/>
              </a:spcBef>
              <a:buNone/>
              <a:defRPr sz="900" b="0" i="0" u="none" strike="noStrike" cap="none">
                <a:solidFill>
                  <a:srgbClr val="062032"/>
                </a:solidFill>
                <a:latin typeface="Arial"/>
                <a:ea typeface="Arial"/>
                <a:cs typeface="Arial"/>
                <a:sym typeface="Arial"/>
              </a:defRPr>
            </a:lvl2pPr>
            <a:lvl3pPr marL="0" marR="0" lvl="2" indent="0" algn="r" rtl="0">
              <a:spcBef>
                <a:spcPts val="0"/>
              </a:spcBef>
              <a:buNone/>
              <a:defRPr sz="900" b="0" i="0" u="none" strike="noStrike" cap="none">
                <a:solidFill>
                  <a:srgbClr val="062032"/>
                </a:solidFill>
                <a:latin typeface="Arial"/>
                <a:ea typeface="Arial"/>
                <a:cs typeface="Arial"/>
                <a:sym typeface="Arial"/>
              </a:defRPr>
            </a:lvl3pPr>
            <a:lvl4pPr marL="0" marR="0" lvl="3" indent="0" algn="r" rtl="0">
              <a:spcBef>
                <a:spcPts val="0"/>
              </a:spcBef>
              <a:buNone/>
              <a:defRPr sz="900" b="0" i="0" u="none" strike="noStrike" cap="none">
                <a:solidFill>
                  <a:srgbClr val="062032"/>
                </a:solidFill>
                <a:latin typeface="Arial"/>
                <a:ea typeface="Arial"/>
                <a:cs typeface="Arial"/>
                <a:sym typeface="Arial"/>
              </a:defRPr>
            </a:lvl4pPr>
            <a:lvl5pPr marL="0" marR="0" lvl="4" indent="0" algn="r" rtl="0">
              <a:spcBef>
                <a:spcPts val="0"/>
              </a:spcBef>
              <a:buNone/>
              <a:defRPr sz="900" b="0" i="0" u="none" strike="noStrike" cap="none">
                <a:solidFill>
                  <a:srgbClr val="062032"/>
                </a:solidFill>
                <a:latin typeface="Arial"/>
                <a:ea typeface="Arial"/>
                <a:cs typeface="Arial"/>
                <a:sym typeface="Arial"/>
              </a:defRPr>
            </a:lvl5pPr>
            <a:lvl6pPr marL="0" marR="0" lvl="5" indent="0" algn="r" rtl="0">
              <a:spcBef>
                <a:spcPts val="0"/>
              </a:spcBef>
              <a:buNone/>
              <a:defRPr sz="900" b="0" i="0" u="none" strike="noStrike" cap="none">
                <a:solidFill>
                  <a:srgbClr val="062032"/>
                </a:solidFill>
                <a:latin typeface="Arial"/>
                <a:ea typeface="Arial"/>
                <a:cs typeface="Arial"/>
                <a:sym typeface="Arial"/>
              </a:defRPr>
            </a:lvl6pPr>
            <a:lvl7pPr marL="0" marR="0" lvl="6" indent="0" algn="r" rtl="0">
              <a:spcBef>
                <a:spcPts val="0"/>
              </a:spcBef>
              <a:buNone/>
              <a:defRPr sz="900" b="0" i="0" u="none" strike="noStrike" cap="none">
                <a:solidFill>
                  <a:srgbClr val="062032"/>
                </a:solidFill>
                <a:latin typeface="Arial"/>
                <a:ea typeface="Arial"/>
                <a:cs typeface="Arial"/>
                <a:sym typeface="Arial"/>
              </a:defRPr>
            </a:lvl7pPr>
            <a:lvl8pPr marL="0" marR="0" lvl="7" indent="0" algn="r" rtl="0">
              <a:spcBef>
                <a:spcPts val="0"/>
              </a:spcBef>
              <a:buNone/>
              <a:defRPr sz="900" b="0" i="0" u="none" strike="noStrike" cap="none">
                <a:solidFill>
                  <a:srgbClr val="062032"/>
                </a:solidFill>
                <a:latin typeface="Arial"/>
                <a:ea typeface="Arial"/>
                <a:cs typeface="Arial"/>
                <a:sym typeface="Arial"/>
              </a:defRPr>
            </a:lvl8pPr>
            <a:lvl9pPr marL="0" marR="0" lvl="8" indent="0" algn="r" rtl="0">
              <a:spcBef>
                <a:spcPts val="0"/>
              </a:spcBef>
              <a:buNone/>
              <a:defRPr sz="900" b="0" i="0" u="none" strike="noStrike" cap="none">
                <a:solidFill>
                  <a:srgbClr val="0620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42</a:t>
            </a:fld>
            <a:endParaRPr/>
          </a:p>
        </p:txBody>
      </p:sp>
    </p:spTree>
    <p:extLst>
      <p:ext uri="{BB962C8B-B14F-4D97-AF65-F5344CB8AC3E}">
        <p14:creationId xmlns:p14="http://schemas.microsoft.com/office/powerpoint/2010/main" val="2277461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389F75C8-6678-272B-8BAC-43EB2470C22E}"/>
              </a:ext>
            </a:extLst>
          </p:cNvPr>
          <p:cNvCxnSpPr>
            <a:cxnSpLocks/>
          </p:cNvCxnSpPr>
          <p:nvPr>
            <p:custDataLst>
              <p:tags r:id="rId1"/>
            </p:custDataLst>
          </p:nvPr>
        </p:nvCxnSpPr>
        <p:spPr bwMode="gray">
          <a:xfrm flipV="1">
            <a:off x="979714" y="2050869"/>
            <a:ext cx="10411097" cy="3435531"/>
          </a:xfrm>
          <a:prstGeom prst="line">
            <a:avLst/>
          </a:prstGeom>
          <a:ln w="12700" cap="flat" cmpd="sng" algn="ctr">
            <a:solidFill>
              <a:schemeClr val="tx1"/>
            </a:solidFill>
            <a:prstDash val="lg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91BE2A-EB8E-F06F-0B2E-D2083945AF72}"/>
              </a:ext>
            </a:extLst>
          </p:cNvPr>
          <p:cNvSpPr>
            <a:spLocks noGrp="1"/>
          </p:cNvSpPr>
          <p:nvPr>
            <p:ph type="title"/>
          </p:nvPr>
        </p:nvSpPr>
        <p:spPr/>
        <p:txBody>
          <a:bodyPr/>
          <a:lstStyle/>
          <a:p>
            <a:r>
              <a:rPr lang="en-GB"/>
              <a:t>The majority of our [products/BUs] are profitable</a:t>
            </a:r>
            <a:endParaRPr lang="en-US"/>
          </a:p>
        </p:txBody>
      </p:sp>
      <p:sp>
        <p:nvSpPr>
          <p:cNvPr id="3" name="Slide Number Placeholder 2">
            <a:extLst>
              <a:ext uri="{FF2B5EF4-FFF2-40B4-BE49-F238E27FC236}">
                <a16:creationId xmlns:a16="http://schemas.microsoft.com/office/drawing/2014/main" id="{54027A99-2EB6-5A2A-F188-1B9A547B32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43</a:t>
            </a:fld>
            <a:endParaRPr lang="en-GB"/>
          </a:p>
        </p:txBody>
      </p:sp>
      <p:sp>
        <p:nvSpPr>
          <p:cNvPr id="4" name="Google Shape;507;p14">
            <a:extLst>
              <a:ext uri="{FF2B5EF4-FFF2-40B4-BE49-F238E27FC236}">
                <a16:creationId xmlns:a16="http://schemas.microsoft.com/office/drawing/2014/main" id="{654F6857-1BFD-E331-ABC4-2AF87C5179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5" name="Google Shape;538;p14">
            <a:extLst>
              <a:ext uri="{FF2B5EF4-FFF2-40B4-BE49-F238E27FC236}">
                <a16:creationId xmlns:a16="http://schemas.microsoft.com/office/drawing/2014/main" id="{7ECA4C63-C65A-8DED-CCC2-BF183CC310D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graphicFrame>
        <p:nvGraphicFramePr>
          <p:cNvPr id="6" name="Chart 5">
            <a:extLst>
              <a:ext uri="{FF2B5EF4-FFF2-40B4-BE49-F238E27FC236}">
                <a16:creationId xmlns:a16="http://schemas.microsoft.com/office/drawing/2014/main" id="{FCCAF05A-91A3-0CB7-D75C-E41593FA9E21}"/>
              </a:ext>
            </a:extLst>
          </p:cNvPr>
          <p:cNvGraphicFramePr/>
          <p:nvPr>
            <p:extLst>
              <p:ext uri="{D42A27DB-BD31-4B8C-83A1-F6EECF244321}">
                <p14:modId xmlns:p14="http://schemas.microsoft.com/office/powerpoint/2010/main" val="3188996829"/>
              </p:ext>
            </p:extLst>
          </p:nvPr>
        </p:nvGraphicFramePr>
        <p:xfrm>
          <a:off x="550863" y="1881051"/>
          <a:ext cx="11090274" cy="3983712"/>
        </p:xfrm>
        <a:graphic>
          <a:graphicData uri="http://schemas.openxmlformats.org/drawingml/2006/chart">
            <c:chart xmlns:c="http://schemas.openxmlformats.org/drawingml/2006/chart" xmlns:r="http://schemas.openxmlformats.org/officeDocument/2006/relationships" r:id="rId8"/>
          </a:graphicData>
        </a:graphic>
      </p:graphicFrame>
      <p:sp>
        <p:nvSpPr>
          <p:cNvPr id="10" name="Text Placeholder 2">
            <a:extLst>
              <a:ext uri="{FF2B5EF4-FFF2-40B4-BE49-F238E27FC236}">
                <a16:creationId xmlns:a16="http://schemas.microsoft.com/office/drawing/2014/main" id="{229551B1-A40E-5B0A-27A3-8F4D63543D52}"/>
              </a:ext>
            </a:extLst>
          </p:cNvPr>
          <p:cNvSpPr txBox="1">
            <a:spLocks/>
          </p:cNvSpPr>
          <p:nvPr>
            <p:custDataLst>
              <p:tags r:id="rId2"/>
            </p:custDataLst>
          </p:nvPr>
        </p:nvSpPr>
        <p:spPr bwMode="auto">
          <a:xfrm>
            <a:off x="9563099" y="5887355"/>
            <a:ext cx="2078038" cy="3841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200" b="1">
                <a:latin typeface="Arial" panose="020B0604020202020204" pitchFamily="34" charset="0"/>
                <a:cs typeface="Arial" panose="020B0604020202020204" pitchFamily="34" charset="0"/>
                <a:sym typeface="Graphik Regular" panose="020B0503030202060203" pitchFamily="34" charset="77"/>
              </a:rPr>
              <a:t>Average </a:t>
            </a:r>
            <a:r>
              <a:rPr lang="da-DK" altLang="en-US" sz="1200" b="1" err="1">
                <a:latin typeface="Arial" panose="020B0604020202020204" pitchFamily="34" charset="0"/>
                <a:cs typeface="Arial" panose="020B0604020202020204" pitchFamily="34" charset="0"/>
                <a:sym typeface="Graphik Regular" panose="020B0503030202060203" pitchFamily="34" charset="77"/>
              </a:rPr>
              <a:t>cost</a:t>
            </a:r>
            <a:r>
              <a:rPr lang="da-DK" altLang="en-US" sz="1200" b="1">
                <a:latin typeface="Arial" panose="020B0604020202020204" pitchFamily="34" charset="0"/>
                <a:cs typeface="Arial" panose="020B0604020202020204" pitchFamily="34" charset="0"/>
                <a:sym typeface="Graphik Regular" panose="020B0503030202060203" pitchFamily="34" charset="77"/>
              </a:rPr>
              <a:t> </a:t>
            </a:r>
            <a:br>
              <a:rPr lang="da-DK" altLang="en-US" sz="1200" b="1">
                <a:latin typeface="Arial" panose="020B0604020202020204" pitchFamily="34" charset="0"/>
                <a:cs typeface="Arial" panose="020B0604020202020204" pitchFamily="34" charset="0"/>
                <a:sym typeface="Graphik Regular" panose="020B0503030202060203" pitchFamily="34" charset="77"/>
              </a:rPr>
            </a:br>
            <a:r>
              <a:rPr lang="da-DK" altLang="en-US" sz="1200" b="1">
                <a:latin typeface="Arial" panose="020B0604020202020204" pitchFamily="34" charset="0"/>
                <a:cs typeface="Arial" panose="020B0604020202020204" pitchFamily="34" charset="0"/>
                <a:sym typeface="Graphik Regular" panose="020B0503030202060203" pitchFamily="34" charset="77"/>
              </a:rPr>
              <a:t>per product type [</a:t>
            </a:r>
            <a:r>
              <a:rPr lang="da-DK" altLang="en-US" sz="1200" b="1" err="1">
                <a:latin typeface="Arial" panose="020B0604020202020204" pitchFamily="34" charset="0"/>
                <a:cs typeface="Arial" panose="020B0604020202020204" pitchFamily="34" charset="0"/>
                <a:sym typeface="Graphik Regular" panose="020B0503030202060203" pitchFamily="34" charset="77"/>
              </a:rPr>
              <a:t>currency</a:t>
            </a:r>
            <a:r>
              <a:rPr lang="da-DK" altLang="en-US" sz="1200" b="1">
                <a:latin typeface="Arial" panose="020B0604020202020204" pitchFamily="34" charset="0"/>
                <a:cs typeface="Arial" panose="020B0604020202020204" pitchFamily="34" charset="0"/>
                <a:sym typeface="Graphik Regular" panose="020B0503030202060203" pitchFamily="34" charset="77"/>
              </a:rPr>
              <a:t>]</a:t>
            </a:r>
            <a:endParaRPr lang="da-DK" sz="1200" b="1">
              <a:latin typeface="Arial" panose="020B0604020202020204" pitchFamily="34" charset="0"/>
              <a:cs typeface="Arial" panose="020B0604020202020204" pitchFamily="34" charset="0"/>
              <a:sym typeface="Graphik Regular" panose="020B0503030202060203" pitchFamily="34" charset="77"/>
            </a:endParaRPr>
          </a:p>
        </p:txBody>
      </p:sp>
      <p:sp>
        <p:nvSpPr>
          <p:cNvPr id="11" name="Text Placeholder 2">
            <a:extLst>
              <a:ext uri="{FF2B5EF4-FFF2-40B4-BE49-F238E27FC236}">
                <a16:creationId xmlns:a16="http://schemas.microsoft.com/office/drawing/2014/main" id="{79DA030E-8F69-FCA8-8DFA-F91AB3DB8B1F}"/>
              </a:ext>
            </a:extLst>
          </p:cNvPr>
          <p:cNvSpPr txBox="1">
            <a:spLocks/>
          </p:cNvSpPr>
          <p:nvPr>
            <p:custDataLst>
              <p:tags r:id="rId3"/>
            </p:custDataLst>
          </p:nvPr>
        </p:nvSpPr>
        <p:spPr bwMode="auto">
          <a:xfrm>
            <a:off x="550863" y="1378216"/>
            <a:ext cx="2078038" cy="3841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ct val="0"/>
              </a:spcBef>
              <a:spcAft>
                <a:spcPct val="0"/>
              </a:spcAft>
              <a:buNone/>
            </a:pPr>
            <a:r>
              <a:rPr lang="da-DK" altLang="en-US" sz="1200" b="1">
                <a:latin typeface="Arial" panose="020B0604020202020204" pitchFamily="34" charset="0"/>
                <a:cs typeface="Arial" panose="020B0604020202020204" pitchFamily="34" charset="0"/>
                <a:sym typeface="Graphik Regular" panose="020B0503030202060203" pitchFamily="34" charset="77"/>
              </a:rPr>
              <a:t>Average </a:t>
            </a:r>
            <a:r>
              <a:rPr lang="da-DK" altLang="en-US" sz="1200" b="1" err="1">
                <a:latin typeface="Arial" panose="020B0604020202020204" pitchFamily="34" charset="0"/>
                <a:cs typeface="Arial" panose="020B0604020202020204" pitchFamily="34" charset="0"/>
                <a:sym typeface="Graphik Regular" panose="020B0503030202060203" pitchFamily="34" charset="77"/>
              </a:rPr>
              <a:t>revenue</a:t>
            </a:r>
            <a:r>
              <a:rPr lang="da-DK" altLang="en-US" sz="1200" b="1">
                <a:latin typeface="Arial" panose="020B0604020202020204" pitchFamily="34" charset="0"/>
                <a:cs typeface="Arial" panose="020B0604020202020204" pitchFamily="34" charset="0"/>
                <a:sym typeface="Graphik Regular" panose="020B0503030202060203" pitchFamily="34" charset="77"/>
              </a:rPr>
              <a:t> </a:t>
            </a:r>
            <a:br>
              <a:rPr lang="da-DK" altLang="en-US" sz="1200" b="1">
                <a:latin typeface="Arial" panose="020B0604020202020204" pitchFamily="34" charset="0"/>
                <a:cs typeface="Arial" panose="020B0604020202020204" pitchFamily="34" charset="0"/>
                <a:sym typeface="Graphik Regular" panose="020B0503030202060203" pitchFamily="34" charset="77"/>
              </a:rPr>
            </a:br>
            <a:r>
              <a:rPr lang="da-DK" altLang="en-US" sz="1200" b="1">
                <a:latin typeface="Arial" panose="020B0604020202020204" pitchFamily="34" charset="0"/>
                <a:cs typeface="Arial" panose="020B0604020202020204" pitchFamily="34" charset="0"/>
                <a:sym typeface="Graphik Regular" panose="020B0503030202060203" pitchFamily="34" charset="77"/>
              </a:rPr>
              <a:t>per product type [</a:t>
            </a:r>
            <a:r>
              <a:rPr lang="da-DK" altLang="en-US" sz="1200" b="1" err="1">
                <a:latin typeface="Arial" panose="020B0604020202020204" pitchFamily="34" charset="0"/>
                <a:cs typeface="Arial" panose="020B0604020202020204" pitchFamily="34" charset="0"/>
                <a:sym typeface="Graphik Regular" panose="020B0503030202060203" pitchFamily="34" charset="77"/>
              </a:rPr>
              <a:t>currency</a:t>
            </a:r>
            <a:r>
              <a:rPr lang="da-DK" altLang="en-US" sz="1200" b="1">
                <a:latin typeface="Arial" panose="020B0604020202020204" pitchFamily="34" charset="0"/>
                <a:cs typeface="Arial" panose="020B0604020202020204" pitchFamily="34" charset="0"/>
                <a:sym typeface="Graphik Regular" panose="020B0503030202060203" pitchFamily="34" charset="77"/>
              </a:rPr>
              <a:t>]</a:t>
            </a:r>
            <a:endParaRPr lang="da-DK" sz="1200" b="1">
              <a:latin typeface="Arial" panose="020B0604020202020204" pitchFamily="34" charset="0"/>
              <a:cs typeface="Arial" panose="020B0604020202020204" pitchFamily="34" charset="0"/>
              <a:sym typeface="Graphik Regular" panose="020B0503030202060203" pitchFamily="34" charset="77"/>
            </a:endParaRPr>
          </a:p>
        </p:txBody>
      </p:sp>
      <p:sp>
        <p:nvSpPr>
          <p:cNvPr id="12" name="Oval 11">
            <a:extLst>
              <a:ext uri="{FF2B5EF4-FFF2-40B4-BE49-F238E27FC236}">
                <a16:creationId xmlns:a16="http://schemas.microsoft.com/office/drawing/2014/main" id="{0CFA0735-1EB2-E99B-D98D-0792B0ED9F8B}"/>
              </a:ext>
            </a:extLst>
          </p:cNvPr>
          <p:cNvSpPr/>
          <p:nvPr>
            <p:custDataLst>
              <p:tags r:id="rId4"/>
            </p:custDataLst>
          </p:nvPr>
        </p:nvSpPr>
        <p:spPr bwMode="auto">
          <a:xfrm>
            <a:off x="8711073" y="1564546"/>
            <a:ext cx="257175" cy="257175"/>
          </a:xfrm>
          <a:prstGeom prst="ellipse">
            <a:avLst/>
          </a:prstGeom>
          <a:solidFill>
            <a:schemeClr val="bg1"/>
          </a:solidFill>
          <a:ln w="3175" cap="flat" cmpd="sng" algn="ctr">
            <a:solidFill>
              <a:schemeClr val="tx1"/>
            </a:solidFill>
            <a:prstDash val="lgDash"/>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200">
              <a:latin typeface="Arial" panose="020B060402020202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00DF9D8D-EB31-7E8E-5DAE-665145EC9F40}"/>
              </a:ext>
            </a:extLst>
          </p:cNvPr>
          <p:cNvSpPr txBox="1">
            <a:spLocks/>
          </p:cNvSpPr>
          <p:nvPr>
            <p:custDataLst>
              <p:tags r:id="rId5"/>
            </p:custDataLst>
          </p:nvPr>
        </p:nvSpPr>
        <p:spPr bwMode="auto">
          <a:xfrm>
            <a:off x="8432799" y="1597089"/>
            <a:ext cx="3208338" cy="1920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a:buChar char="•"/>
              <a:defRPr sz="2400" b="0" i="0" kern="1200">
                <a:solidFill>
                  <a:schemeClr val="tx1"/>
                </a:solidFill>
                <a:latin typeface="Graphik Regular" charset="0"/>
                <a:ea typeface="+mn-ea"/>
                <a:cs typeface="+mn-cs"/>
              </a:defRPr>
            </a:lvl1pPr>
            <a:lvl2pPr marL="685800" indent="-228600" algn="l" defTabSz="914400" rtl="0" eaLnBrk="1" latinLnBrk="0" hangingPunct="1">
              <a:lnSpc>
                <a:spcPct val="90000"/>
              </a:lnSpc>
              <a:spcBef>
                <a:spcPts val="500"/>
              </a:spcBef>
              <a:buFont typeface="Arial"/>
              <a:buChar char="•"/>
              <a:defRPr sz="2000" b="0" i="0" kern="1200">
                <a:solidFill>
                  <a:schemeClr val="tx1"/>
                </a:solidFill>
                <a:latin typeface="Graphik Regular" charset="0"/>
                <a:ea typeface="+mn-ea"/>
                <a:cs typeface="+mn-cs"/>
              </a:defRPr>
            </a:lvl2pPr>
            <a:lvl3pPr marL="1143000" indent="-228600" algn="l" defTabSz="914400" rtl="0" eaLnBrk="1" latinLnBrk="0" hangingPunct="1">
              <a:lnSpc>
                <a:spcPct val="90000"/>
              </a:lnSpc>
              <a:spcBef>
                <a:spcPts val="500"/>
              </a:spcBef>
              <a:buFont typeface="Arial"/>
              <a:buChar char="•"/>
              <a:defRPr sz="1800" b="0" i="0" kern="1200">
                <a:solidFill>
                  <a:schemeClr val="tx1"/>
                </a:solidFill>
                <a:latin typeface="Graphik Regular" charset="0"/>
                <a:ea typeface="+mn-ea"/>
                <a:cs typeface="+mn-cs"/>
              </a:defRPr>
            </a:lvl3pPr>
            <a:lvl4pPr marL="16002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4pPr>
            <a:lvl5pPr marL="2057400" indent="-228600" algn="l" defTabSz="914400" rtl="0" eaLnBrk="1" latinLnBrk="0" hangingPunct="1">
              <a:lnSpc>
                <a:spcPct val="90000"/>
              </a:lnSpc>
              <a:spcBef>
                <a:spcPts val="500"/>
              </a:spcBef>
              <a:buFont typeface="Arial"/>
              <a:buChar char="•"/>
              <a:defRPr sz="1600" b="0" i="0" kern="1200">
                <a:solidFill>
                  <a:schemeClr val="tx1"/>
                </a:solidFill>
                <a:latin typeface="Graphik Regular"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spcBef>
                <a:spcPct val="0"/>
              </a:spcBef>
              <a:spcAft>
                <a:spcPct val="0"/>
              </a:spcAft>
              <a:buNone/>
            </a:pPr>
            <a:r>
              <a:rPr lang="da-DK" altLang="en-US" sz="1200" err="1">
                <a:latin typeface="Arial" panose="020B0604020202020204" pitchFamily="34" charset="0"/>
                <a:cs typeface="Arial" panose="020B0604020202020204" pitchFamily="34" charset="0"/>
                <a:sym typeface="Graphik Regular" panose="020B0503030202060203" pitchFamily="34" charset="77"/>
              </a:rPr>
              <a:t>Size</a:t>
            </a:r>
            <a:r>
              <a:rPr lang="da-DK" altLang="en-US" sz="1200">
                <a:latin typeface="Arial" panose="020B0604020202020204" pitchFamily="34" charset="0"/>
                <a:cs typeface="Arial" panose="020B0604020202020204" pitchFamily="34" charset="0"/>
                <a:sym typeface="Graphik Regular" panose="020B0503030202060203" pitchFamily="34" charset="77"/>
              </a:rPr>
              <a:t> = total </a:t>
            </a:r>
            <a:r>
              <a:rPr lang="da-DK" altLang="en-US" sz="1200" err="1">
                <a:latin typeface="Arial" panose="020B0604020202020204" pitchFamily="34" charset="0"/>
                <a:cs typeface="Arial" panose="020B0604020202020204" pitchFamily="34" charset="0"/>
                <a:sym typeface="Graphik Regular" panose="020B0503030202060203" pitchFamily="34" charset="77"/>
              </a:rPr>
              <a:t>revenue</a:t>
            </a:r>
            <a:r>
              <a:rPr lang="da-DK" altLang="en-US" sz="1200">
                <a:latin typeface="Arial" panose="020B0604020202020204" pitchFamily="34" charset="0"/>
                <a:cs typeface="Arial" panose="020B0604020202020204" pitchFamily="34" charset="0"/>
                <a:sym typeface="Graphik Regular" panose="020B0503030202060203" pitchFamily="34" charset="77"/>
              </a:rPr>
              <a:t> from product type</a:t>
            </a:r>
            <a:endParaRPr lang="da-DK" sz="1200">
              <a:latin typeface="Arial" panose="020B0604020202020204" pitchFamily="34" charset="0"/>
              <a:cs typeface="Arial" panose="020B0604020202020204" pitchFamily="34" charset="0"/>
              <a:sym typeface="Graphik Regular" panose="020B0503030202060203" pitchFamily="34" charset="77"/>
            </a:endParaRPr>
          </a:p>
        </p:txBody>
      </p:sp>
    </p:spTree>
    <p:extLst>
      <p:ext uri="{BB962C8B-B14F-4D97-AF65-F5344CB8AC3E}">
        <p14:creationId xmlns:p14="http://schemas.microsoft.com/office/powerpoint/2010/main" val="370718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a:xfrm>
            <a:off x="467806" y="365126"/>
            <a:ext cx="11173331" cy="811212"/>
          </a:xfrm>
        </p:spPr>
        <p:txBody>
          <a:bodyPr/>
          <a:lstStyle/>
          <a:p>
            <a:r>
              <a:rPr lang="en-US"/>
              <a:t>Performance is [insert own description] across all BUs</a:t>
            </a:r>
          </a:p>
        </p:txBody>
      </p:sp>
      <p:sp>
        <p:nvSpPr>
          <p:cNvPr id="3" name="Slide Number Placeholder 2">
            <a:extLst>
              <a:ext uri="{FF2B5EF4-FFF2-40B4-BE49-F238E27FC236}">
                <a16:creationId xmlns:a16="http://schemas.microsoft.com/office/drawing/2014/main" id="{EF818FF8-B1CF-CAB3-F4D4-500CFA3F2B5A}"/>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cxnSp>
        <p:nvCxnSpPr>
          <p:cNvPr id="19" name="Straight Connector 18">
            <a:extLst>
              <a:ext uri="{FF2B5EF4-FFF2-40B4-BE49-F238E27FC236}">
                <a16:creationId xmlns:a16="http://schemas.microsoft.com/office/drawing/2014/main" id="{C10A6682-F9F3-55C7-8BA9-849CFDB67FEA}"/>
              </a:ext>
            </a:extLst>
          </p:cNvPr>
          <p:cNvCxnSpPr>
            <a:cxnSpLocks/>
          </p:cNvCxnSpPr>
          <p:nvPr/>
        </p:nvCxnSpPr>
        <p:spPr>
          <a:xfrm flipH="1">
            <a:off x="6096000" y="1506277"/>
            <a:ext cx="1" cy="47883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052D31E-6FE5-0D54-467D-722C3B1AF36F}"/>
              </a:ext>
            </a:extLst>
          </p:cNvPr>
          <p:cNvCxnSpPr>
            <a:cxnSpLocks/>
          </p:cNvCxnSpPr>
          <p:nvPr/>
        </p:nvCxnSpPr>
        <p:spPr>
          <a:xfrm flipH="1">
            <a:off x="671086" y="3900459"/>
            <a:ext cx="10849829" cy="0"/>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23" name="Chart 22">
            <a:extLst>
              <a:ext uri="{FF2B5EF4-FFF2-40B4-BE49-F238E27FC236}">
                <a16:creationId xmlns:a16="http://schemas.microsoft.com/office/drawing/2014/main" id="{597D895D-816D-3684-9072-9B9284B19FD5}"/>
              </a:ext>
            </a:extLst>
          </p:cNvPr>
          <p:cNvGraphicFramePr/>
          <p:nvPr>
            <p:extLst>
              <p:ext uri="{D42A27DB-BD31-4B8C-83A1-F6EECF244321}">
                <p14:modId xmlns:p14="http://schemas.microsoft.com/office/powerpoint/2010/main" val="689946469"/>
              </p:ext>
            </p:extLst>
          </p:nvPr>
        </p:nvGraphicFramePr>
        <p:xfrm>
          <a:off x="671087" y="1959431"/>
          <a:ext cx="5278092" cy="1821053"/>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A79E6089-7034-5D40-D330-B97E0CEB2E77}"/>
              </a:ext>
            </a:extLst>
          </p:cNvPr>
          <p:cNvSpPr txBox="1"/>
          <p:nvPr/>
        </p:nvSpPr>
        <p:spPr>
          <a:xfrm>
            <a:off x="550861" y="1506277"/>
            <a:ext cx="322276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[Revenues], [currency] – [BU 1]</a:t>
            </a:r>
          </a:p>
        </p:txBody>
      </p:sp>
      <p:graphicFrame>
        <p:nvGraphicFramePr>
          <p:cNvPr id="5" name="Chart 4">
            <a:extLst>
              <a:ext uri="{FF2B5EF4-FFF2-40B4-BE49-F238E27FC236}">
                <a16:creationId xmlns:a16="http://schemas.microsoft.com/office/drawing/2014/main" id="{8B291741-3DFF-2162-A1FD-09DAB25B2B81}"/>
              </a:ext>
            </a:extLst>
          </p:cNvPr>
          <p:cNvGraphicFramePr/>
          <p:nvPr>
            <p:extLst>
              <p:ext uri="{D42A27DB-BD31-4B8C-83A1-F6EECF244321}">
                <p14:modId xmlns:p14="http://schemas.microsoft.com/office/powerpoint/2010/main" val="1229719425"/>
              </p:ext>
            </p:extLst>
          </p:nvPr>
        </p:nvGraphicFramePr>
        <p:xfrm>
          <a:off x="6242823" y="1959431"/>
          <a:ext cx="5278092" cy="18210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8BE74DC0-96DA-C1D6-2845-A88577A5C129}"/>
              </a:ext>
            </a:extLst>
          </p:cNvPr>
          <p:cNvGraphicFramePr/>
          <p:nvPr>
            <p:extLst>
              <p:ext uri="{D42A27DB-BD31-4B8C-83A1-F6EECF244321}">
                <p14:modId xmlns:p14="http://schemas.microsoft.com/office/powerpoint/2010/main" val="4140238312"/>
              </p:ext>
            </p:extLst>
          </p:nvPr>
        </p:nvGraphicFramePr>
        <p:xfrm>
          <a:off x="671087" y="4473588"/>
          <a:ext cx="5278092" cy="182105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D7DDDDB7-4F41-95B9-21CC-B1729BE4153B}"/>
              </a:ext>
            </a:extLst>
          </p:cNvPr>
          <p:cNvGraphicFramePr/>
          <p:nvPr>
            <p:extLst>
              <p:ext uri="{D42A27DB-BD31-4B8C-83A1-F6EECF244321}">
                <p14:modId xmlns:p14="http://schemas.microsoft.com/office/powerpoint/2010/main" val="3692571600"/>
              </p:ext>
            </p:extLst>
          </p:nvPr>
        </p:nvGraphicFramePr>
        <p:xfrm>
          <a:off x="6242823" y="4473588"/>
          <a:ext cx="5278092" cy="1821053"/>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a:extLst>
              <a:ext uri="{FF2B5EF4-FFF2-40B4-BE49-F238E27FC236}">
                <a16:creationId xmlns:a16="http://schemas.microsoft.com/office/drawing/2014/main" id="{90D6B8FB-3E66-4512-9884-BB839AFE801D}"/>
              </a:ext>
            </a:extLst>
          </p:cNvPr>
          <p:cNvSpPr txBox="1"/>
          <p:nvPr/>
        </p:nvSpPr>
        <p:spPr>
          <a:xfrm>
            <a:off x="550862" y="4034599"/>
            <a:ext cx="32227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[Revenues], [currency] – [BU 3]</a:t>
            </a:r>
          </a:p>
        </p:txBody>
      </p:sp>
      <p:sp>
        <p:nvSpPr>
          <p:cNvPr id="10" name="TextBox 9">
            <a:extLst>
              <a:ext uri="{FF2B5EF4-FFF2-40B4-BE49-F238E27FC236}">
                <a16:creationId xmlns:a16="http://schemas.microsoft.com/office/drawing/2014/main" id="{023FB159-6834-70EE-7F1C-CA70CCB276C1}"/>
              </a:ext>
            </a:extLst>
          </p:cNvPr>
          <p:cNvSpPr txBox="1"/>
          <p:nvPr/>
        </p:nvSpPr>
        <p:spPr>
          <a:xfrm>
            <a:off x="6242822" y="1506277"/>
            <a:ext cx="327769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[Revenues], [currency] – [BU 2]</a:t>
            </a:r>
          </a:p>
        </p:txBody>
      </p:sp>
      <p:sp>
        <p:nvSpPr>
          <p:cNvPr id="11" name="TextBox 10">
            <a:extLst>
              <a:ext uri="{FF2B5EF4-FFF2-40B4-BE49-F238E27FC236}">
                <a16:creationId xmlns:a16="http://schemas.microsoft.com/office/drawing/2014/main" id="{46C909CF-1337-35B7-4EF0-C9927172563F}"/>
              </a:ext>
            </a:extLst>
          </p:cNvPr>
          <p:cNvSpPr txBox="1"/>
          <p:nvPr/>
        </p:nvSpPr>
        <p:spPr>
          <a:xfrm>
            <a:off x="6242823" y="4034599"/>
            <a:ext cx="327769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[Revenues], [currency] – [BU 4]</a:t>
            </a:r>
          </a:p>
        </p:txBody>
      </p:sp>
      <p:graphicFrame>
        <p:nvGraphicFramePr>
          <p:cNvPr id="12" name="Chart 11">
            <a:extLst>
              <a:ext uri="{FF2B5EF4-FFF2-40B4-BE49-F238E27FC236}">
                <a16:creationId xmlns:a16="http://schemas.microsoft.com/office/drawing/2014/main" id="{A3BBAFB0-C991-CD0E-EB75-ADAFC7CE15F2}"/>
              </a:ext>
            </a:extLst>
          </p:cNvPr>
          <p:cNvGraphicFramePr/>
          <p:nvPr/>
        </p:nvGraphicFramePr>
        <p:xfrm>
          <a:off x="5167491" y="1429989"/>
          <a:ext cx="781688" cy="68942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hart 12">
            <a:extLst>
              <a:ext uri="{FF2B5EF4-FFF2-40B4-BE49-F238E27FC236}">
                <a16:creationId xmlns:a16="http://schemas.microsoft.com/office/drawing/2014/main" id="{7D50C1E0-F992-5F0C-B3AA-BBB39E054EB1}"/>
              </a:ext>
            </a:extLst>
          </p:cNvPr>
          <p:cNvGraphicFramePr/>
          <p:nvPr/>
        </p:nvGraphicFramePr>
        <p:xfrm>
          <a:off x="10739227" y="4015313"/>
          <a:ext cx="781688" cy="68942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4" name="Chart 13">
            <a:extLst>
              <a:ext uri="{FF2B5EF4-FFF2-40B4-BE49-F238E27FC236}">
                <a16:creationId xmlns:a16="http://schemas.microsoft.com/office/drawing/2014/main" id="{AF3C53D2-3245-8FA8-2B0A-7434FF14F8A9}"/>
              </a:ext>
            </a:extLst>
          </p:cNvPr>
          <p:cNvGraphicFramePr/>
          <p:nvPr/>
        </p:nvGraphicFramePr>
        <p:xfrm>
          <a:off x="5167491" y="4015313"/>
          <a:ext cx="781688" cy="68942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5" name="Chart 14">
            <a:extLst>
              <a:ext uri="{FF2B5EF4-FFF2-40B4-BE49-F238E27FC236}">
                <a16:creationId xmlns:a16="http://schemas.microsoft.com/office/drawing/2014/main" id="{5AB55884-02CE-B0CF-E352-0311DC6FF48A}"/>
              </a:ext>
            </a:extLst>
          </p:cNvPr>
          <p:cNvGraphicFramePr/>
          <p:nvPr/>
        </p:nvGraphicFramePr>
        <p:xfrm>
          <a:off x="10739227" y="1429989"/>
          <a:ext cx="781688" cy="689424"/>
        </p:xfrm>
        <a:graphic>
          <a:graphicData uri="http://schemas.openxmlformats.org/drawingml/2006/chart">
            <c:chart xmlns:c="http://schemas.openxmlformats.org/drawingml/2006/chart" xmlns:r="http://schemas.openxmlformats.org/officeDocument/2006/relationships" r:id="rId10"/>
          </a:graphicData>
        </a:graphic>
      </p:graphicFrame>
      <p:sp>
        <p:nvSpPr>
          <p:cNvPr id="16" name="TextBox 15">
            <a:extLst>
              <a:ext uri="{FF2B5EF4-FFF2-40B4-BE49-F238E27FC236}">
                <a16:creationId xmlns:a16="http://schemas.microsoft.com/office/drawing/2014/main" id="{FE795FCC-ACC2-C937-0903-9287E7A7735E}"/>
              </a:ext>
            </a:extLst>
          </p:cNvPr>
          <p:cNvSpPr txBox="1"/>
          <p:nvPr/>
        </p:nvSpPr>
        <p:spPr>
          <a:xfrm>
            <a:off x="4408310" y="1543869"/>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a:solidFill>
                  <a:srgbClr val="FFFFFF">
                    <a:lumMod val="50000"/>
                  </a:srgbClr>
                </a:solidFill>
              </a:rPr>
              <a:t>xx</a:t>
            </a: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 of all [sales]</a:t>
            </a:r>
          </a:p>
        </p:txBody>
      </p:sp>
      <p:sp>
        <p:nvSpPr>
          <p:cNvPr id="17" name="TextBox 16">
            <a:extLst>
              <a:ext uri="{FF2B5EF4-FFF2-40B4-BE49-F238E27FC236}">
                <a16:creationId xmlns:a16="http://schemas.microsoft.com/office/drawing/2014/main" id="{7905BAB3-83BC-D62E-2682-243A4EE9A2CE}"/>
              </a:ext>
            </a:extLst>
          </p:cNvPr>
          <p:cNvSpPr txBox="1"/>
          <p:nvPr/>
        </p:nvSpPr>
        <p:spPr>
          <a:xfrm>
            <a:off x="4408310" y="4129193"/>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a:solidFill>
                  <a:srgbClr val="FFFFFF">
                    <a:lumMod val="50000"/>
                  </a:srgbClr>
                </a:solidFill>
              </a:rPr>
              <a:t>xx</a:t>
            </a: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 of all [sales]</a:t>
            </a:r>
          </a:p>
        </p:txBody>
      </p:sp>
      <p:sp>
        <p:nvSpPr>
          <p:cNvPr id="18" name="TextBox 17">
            <a:extLst>
              <a:ext uri="{FF2B5EF4-FFF2-40B4-BE49-F238E27FC236}">
                <a16:creationId xmlns:a16="http://schemas.microsoft.com/office/drawing/2014/main" id="{55984A4B-D991-DED2-1732-7E73C256E7B8}"/>
              </a:ext>
            </a:extLst>
          </p:cNvPr>
          <p:cNvSpPr txBox="1"/>
          <p:nvPr/>
        </p:nvSpPr>
        <p:spPr>
          <a:xfrm>
            <a:off x="9968559" y="1543869"/>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a:solidFill>
                  <a:srgbClr val="FFFFFF">
                    <a:lumMod val="50000"/>
                  </a:srgbClr>
                </a:solidFill>
              </a:rPr>
              <a:t>xx</a:t>
            </a: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 of all [sales]</a:t>
            </a:r>
          </a:p>
        </p:txBody>
      </p:sp>
      <p:sp>
        <p:nvSpPr>
          <p:cNvPr id="21" name="TextBox 20">
            <a:extLst>
              <a:ext uri="{FF2B5EF4-FFF2-40B4-BE49-F238E27FC236}">
                <a16:creationId xmlns:a16="http://schemas.microsoft.com/office/drawing/2014/main" id="{94265B30-5B3C-B37B-6AE2-2ED41EE6EF12}"/>
              </a:ext>
            </a:extLst>
          </p:cNvPr>
          <p:cNvSpPr txBox="1"/>
          <p:nvPr/>
        </p:nvSpPr>
        <p:spPr>
          <a:xfrm>
            <a:off x="9968559" y="4129193"/>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a:solidFill>
                  <a:srgbClr val="FFFFFF">
                    <a:lumMod val="50000"/>
                  </a:srgbClr>
                </a:solidFill>
              </a:rPr>
              <a:t>xx</a:t>
            </a: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 of all [sales]</a:t>
            </a:r>
          </a:p>
        </p:txBody>
      </p:sp>
      <p:sp>
        <p:nvSpPr>
          <p:cNvPr id="22" name="Rectangle 21">
            <a:extLst>
              <a:ext uri="{FF2B5EF4-FFF2-40B4-BE49-F238E27FC236}">
                <a16:creationId xmlns:a16="http://schemas.microsoft.com/office/drawing/2014/main" id="{EE37BAA8-F812-53E9-C800-A4B138D0F635}"/>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Version 1</a:t>
            </a:r>
          </a:p>
        </p:txBody>
      </p:sp>
      <p:sp>
        <p:nvSpPr>
          <p:cNvPr id="24" name="Google Shape;507;p14">
            <a:extLst>
              <a:ext uri="{FF2B5EF4-FFF2-40B4-BE49-F238E27FC236}">
                <a16:creationId xmlns:a16="http://schemas.microsoft.com/office/drawing/2014/main" id="{B5D73799-45C1-24BC-094F-80E2DEAB495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25" name="Google Shape;538;p14">
            <a:extLst>
              <a:ext uri="{FF2B5EF4-FFF2-40B4-BE49-F238E27FC236}">
                <a16:creationId xmlns:a16="http://schemas.microsoft.com/office/drawing/2014/main" id="{1F7F1C86-8BA3-69A7-4618-A389812AC52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Tree>
    <p:extLst>
      <p:ext uri="{BB962C8B-B14F-4D97-AF65-F5344CB8AC3E}">
        <p14:creationId xmlns:p14="http://schemas.microsoft.com/office/powerpoint/2010/main" val="1196050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806D-170E-EC9D-EC96-D24D114985DB}"/>
              </a:ext>
            </a:extLst>
          </p:cNvPr>
          <p:cNvSpPr>
            <a:spLocks noGrp="1"/>
          </p:cNvSpPr>
          <p:nvPr>
            <p:ph type="title"/>
          </p:nvPr>
        </p:nvSpPr>
        <p:spPr>
          <a:xfrm>
            <a:off x="467806" y="365126"/>
            <a:ext cx="11173331" cy="811212"/>
          </a:xfrm>
        </p:spPr>
        <p:txBody>
          <a:bodyPr/>
          <a:lstStyle/>
          <a:p>
            <a:r>
              <a:rPr lang="en-US"/>
              <a:t>Performance is [insert own description] across all BUs</a:t>
            </a:r>
          </a:p>
        </p:txBody>
      </p:sp>
      <p:sp>
        <p:nvSpPr>
          <p:cNvPr id="3" name="Slide Number Placeholder 2">
            <a:extLst>
              <a:ext uri="{FF2B5EF4-FFF2-40B4-BE49-F238E27FC236}">
                <a16:creationId xmlns:a16="http://schemas.microsoft.com/office/drawing/2014/main" id="{EF818FF8-B1CF-CAB3-F4D4-500CFA3F2B5A}"/>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cxnSp>
        <p:nvCxnSpPr>
          <p:cNvPr id="19" name="Straight Connector 18">
            <a:extLst>
              <a:ext uri="{FF2B5EF4-FFF2-40B4-BE49-F238E27FC236}">
                <a16:creationId xmlns:a16="http://schemas.microsoft.com/office/drawing/2014/main" id="{C10A6682-F9F3-55C7-8BA9-849CFDB67FEA}"/>
              </a:ext>
            </a:extLst>
          </p:cNvPr>
          <p:cNvCxnSpPr>
            <a:cxnSpLocks/>
          </p:cNvCxnSpPr>
          <p:nvPr/>
        </p:nvCxnSpPr>
        <p:spPr>
          <a:xfrm flipH="1">
            <a:off x="6096000" y="1506277"/>
            <a:ext cx="1" cy="47883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052D31E-6FE5-0D54-467D-722C3B1AF36F}"/>
              </a:ext>
            </a:extLst>
          </p:cNvPr>
          <p:cNvCxnSpPr>
            <a:cxnSpLocks/>
          </p:cNvCxnSpPr>
          <p:nvPr/>
        </p:nvCxnSpPr>
        <p:spPr>
          <a:xfrm flipH="1">
            <a:off x="671086" y="3900459"/>
            <a:ext cx="10849829" cy="0"/>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23" name="Chart 22">
            <a:extLst>
              <a:ext uri="{FF2B5EF4-FFF2-40B4-BE49-F238E27FC236}">
                <a16:creationId xmlns:a16="http://schemas.microsoft.com/office/drawing/2014/main" id="{597D895D-816D-3684-9072-9B9284B19FD5}"/>
              </a:ext>
            </a:extLst>
          </p:cNvPr>
          <p:cNvGraphicFramePr/>
          <p:nvPr>
            <p:extLst>
              <p:ext uri="{D42A27DB-BD31-4B8C-83A1-F6EECF244321}">
                <p14:modId xmlns:p14="http://schemas.microsoft.com/office/powerpoint/2010/main" val="768282735"/>
              </p:ext>
            </p:extLst>
          </p:nvPr>
        </p:nvGraphicFramePr>
        <p:xfrm>
          <a:off x="671087" y="1959431"/>
          <a:ext cx="5278092" cy="1821053"/>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A79E6089-7034-5D40-D330-B97E0CEB2E77}"/>
              </a:ext>
            </a:extLst>
          </p:cNvPr>
          <p:cNvSpPr txBox="1"/>
          <p:nvPr/>
        </p:nvSpPr>
        <p:spPr>
          <a:xfrm>
            <a:off x="550862" y="1506277"/>
            <a:ext cx="30521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[Revenues], [currency] – [BU 1]</a:t>
            </a:r>
          </a:p>
        </p:txBody>
      </p:sp>
      <p:graphicFrame>
        <p:nvGraphicFramePr>
          <p:cNvPr id="5" name="Chart 4">
            <a:extLst>
              <a:ext uri="{FF2B5EF4-FFF2-40B4-BE49-F238E27FC236}">
                <a16:creationId xmlns:a16="http://schemas.microsoft.com/office/drawing/2014/main" id="{8B291741-3DFF-2162-A1FD-09DAB25B2B81}"/>
              </a:ext>
            </a:extLst>
          </p:cNvPr>
          <p:cNvGraphicFramePr/>
          <p:nvPr>
            <p:extLst>
              <p:ext uri="{D42A27DB-BD31-4B8C-83A1-F6EECF244321}">
                <p14:modId xmlns:p14="http://schemas.microsoft.com/office/powerpoint/2010/main" val="1569887229"/>
              </p:ext>
            </p:extLst>
          </p:nvPr>
        </p:nvGraphicFramePr>
        <p:xfrm>
          <a:off x="6242823" y="1959431"/>
          <a:ext cx="5278092" cy="18210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8BE74DC0-96DA-C1D6-2845-A88577A5C129}"/>
              </a:ext>
            </a:extLst>
          </p:cNvPr>
          <p:cNvGraphicFramePr/>
          <p:nvPr>
            <p:extLst>
              <p:ext uri="{D42A27DB-BD31-4B8C-83A1-F6EECF244321}">
                <p14:modId xmlns:p14="http://schemas.microsoft.com/office/powerpoint/2010/main" val="2503165309"/>
              </p:ext>
            </p:extLst>
          </p:nvPr>
        </p:nvGraphicFramePr>
        <p:xfrm>
          <a:off x="671087" y="4473588"/>
          <a:ext cx="5278092" cy="182105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D7DDDDB7-4F41-95B9-21CC-B1729BE4153B}"/>
              </a:ext>
            </a:extLst>
          </p:cNvPr>
          <p:cNvGraphicFramePr/>
          <p:nvPr>
            <p:extLst>
              <p:ext uri="{D42A27DB-BD31-4B8C-83A1-F6EECF244321}">
                <p14:modId xmlns:p14="http://schemas.microsoft.com/office/powerpoint/2010/main" val="4237802348"/>
              </p:ext>
            </p:extLst>
          </p:nvPr>
        </p:nvGraphicFramePr>
        <p:xfrm>
          <a:off x="6242823" y="4473588"/>
          <a:ext cx="5278092" cy="1821053"/>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a:extLst>
              <a:ext uri="{FF2B5EF4-FFF2-40B4-BE49-F238E27FC236}">
                <a16:creationId xmlns:a16="http://schemas.microsoft.com/office/drawing/2014/main" id="{90D6B8FB-3E66-4512-9884-BB839AFE801D}"/>
              </a:ext>
            </a:extLst>
          </p:cNvPr>
          <p:cNvSpPr txBox="1"/>
          <p:nvPr/>
        </p:nvSpPr>
        <p:spPr>
          <a:xfrm>
            <a:off x="550862" y="4034599"/>
            <a:ext cx="305214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[Revenues], [currency] – [BU 3]</a:t>
            </a:r>
          </a:p>
        </p:txBody>
      </p:sp>
      <p:sp>
        <p:nvSpPr>
          <p:cNvPr id="10" name="TextBox 9">
            <a:extLst>
              <a:ext uri="{FF2B5EF4-FFF2-40B4-BE49-F238E27FC236}">
                <a16:creationId xmlns:a16="http://schemas.microsoft.com/office/drawing/2014/main" id="{023FB159-6834-70EE-7F1C-CA70CCB276C1}"/>
              </a:ext>
            </a:extLst>
          </p:cNvPr>
          <p:cNvSpPr txBox="1"/>
          <p:nvPr/>
        </p:nvSpPr>
        <p:spPr>
          <a:xfrm>
            <a:off x="6242823" y="1506277"/>
            <a:ext cx="309104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[Revenues], [currency] – [BU 2]</a:t>
            </a:r>
          </a:p>
        </p:txBody>
      </p:sp>
      <p:sp>
        <p:nvSpPr>
          <p:cNvPr id="11" name="TextBox 10">
            <a:extLst>
              <a:ext uri="{FF2B5EF4-FFF2-40B4-BE49-F238E27FC236}">
                <a16:creationId xmlns:a16="http://schemas.microsoft.com/office/drawing/2014/main" id="{46C909CF-1337-35B7-4EF0-C9927172563F}"/>
              </a:ext>
            </a:extLst>
          </p:cNvPr>
          <p:cNvSpPr txBox="1"/>
          <p:nvPr/>
        </p:nvSpPr>
        <p:spPr>
          <a:xfrm>
            <a:off x="6242823" y="4034599"/>
            <a:ext cx="30910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[Revenues], [currency] – [BU 4]</a:t>
            </a:r>
          </a:p>
        </p:txBody>
      </p:sp>
      <p:graphicFrame>
        <p:nvGraphicFramePr>
          <p:cNvPr id="12" name="Chart 11">
            <a:extLst>
              <a:ext uri="{FF2B5EF4-FFF2-40B4-BE49-F238E27FC236}">
                <a16:creationId xmlns:a16="http://schemas.microsoft.com/office/drawing/2014/main" id="{A3BBAFB0-C991-CD0E-EB75-ADAFC7CE15F2}"/>
              </a:ext>
            </a:extLst>
          </p:cNvPr>
          <p:cNvGraphicFramePr/>
          <p:nvPr/>
        </p:nvGraphicFramePr>
        <p:xfrm>
          <a:off x="5167491" y="1429989"/>
          <a:ext cx="781688" cy="68942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3" name="Chart 12">
            <a:extLst>
              <a:ext uri="{FF2B5EF4-FFF2-40B4-BE49-F238E27FC236}">
                <a16:creationId xmlns:a16="http://schemas.microsoft.com/office/drawing/2014/main" id="{7D50C1E0-F992-5F0C-B3AA-BBB39E054EB1}"/>
              </a:ext>
            </a:extLst>
          </p:cNvPr>
          <p:cNvGraphicFramePr/>
          <p:nvPr/>
        </p:nvGraphicFramePr>
        <p:xfrm>
          <a:off x="10739227" y="4015313"/>
          <a:ext cx="781688" cy="68942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4" name="Chart 13">
            <a:extLst>
              <a:ext uri="{FF2B5EF4-FFF2-40B4-BE49-F238E27FC236}">
                <a16:creationId xmlns:a16="http://schemas.microsoft.com/office/drawing/2014/main" id="{AF3C53D2-3245-8FA8-2B0A-7434FF14F8A9}"/>
              </a:ext>
            </a:extLst>
          </p:cNvPr>
          <p:cNvGraphicFramePr/>
          <p:nvPr/>
        </p:nvGraphicFramePr>
        <p:xfrm>
          <a:off x="5167491" y="4015313"/>
          <a:ext cx="781688" cy="68942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5" name="Chart 14">
            <a:extLst>
              <a:ext uri="{FF2B5EF4-FFF2-40B4-BE49-F238E27FC236}">
                <a16:creationId xmlns:a16="http://schemas.microsoft.com/office/drawing/2014/main" id="{5AB55884-02CE-B0CF-E352-0311DC6FF48A}"/>
              </a:ext>
            </a:extLst>
          </p:cNvPr>
          <p:cNvGraphicFramePr/>
          <p:nvPr/>
        </p:nvGraphicFramePr>
        <p:xfrm>
          <a:off x="10739227" y="1429989"/>
          <a:ext cx="781688" cy="689424"/>
        </p:xfrm>
        <a:graphic>
          <a:graphicData uri="http://schemas.openxmlformats.org/drawingml/2006/chart">
            <c:chart xmlns:c="http://schemas.openxmlformats.org/drawingml/2006/chart" xmlns:r="http://schemas.openxmlformats.org/officeDocument/2006/relationships" r:id="rId10"/>
          </a:graphicData>
        </a:graphic>
      </p:graphicFrame>
      <p:sp>
        <p:nvSpPr>
          <p:cNvPr id="16" name="TextBox 15">
            <a:extLst>
              <a:ext uri="{FF2B5EF4-FFF2-40B4-BE49-F238E27FC236}">
                <a16:creationId xmlns:a16="http://schemas.microsoft.com/office/drawing/2014/main" id="{FE795FCC-ACC2-C937-0903-9287E7A7735E}"/>
              </a:ext>
            </a:extLst>
          </p:cNvPr>
          <p:cNvSpPr txBox="1"/>
          <p:nvPr/>
        </p:nvSpPr>
        <p:spPr>
          <a:xfrm>
            <a:off x="4408310" y="1543869"/>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a:solidFill>
                  <a:srgbClr val="FFFFFF">
                    <a:lumMod val="50000"/>
                  </a:srgbClr>
                </a:solidFill>
              </a:rPr>
              <a:t>xx</a:t>
            </a: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 of all [sales]</a:t>
            </a:r>
          </a:p>
        </p:txBody>
      </p:sp>
      <p:sp>
        <p:nvSpPr>
          <p:cNvPr id="17" name="TextBox 16">
            <a:extLst>
              <a:ext uri="{FF2B5EF4-FFF2-40B4-BE49-F238E27FC236}">
                <a16:creationId xmlns:a16="http://schemas.microsoft.com/office/drawing/2014/main" id="{7905BAB3-83BC-D62E-2682-243A4EE9A2CE}"/>
              </a:ext>
            </a:extLst>
          </p:cNvPr>
          <p:cNvSpPr txBox="1"/>
          <p:nvPr/>
        </p:nvSpPr>
        <p:spPr>
          <a:xfrm>
            <a:off x="4408310" y="4129193"/>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a:solidFill>
                  <a:srgbClr val="FFFFFF">
                    <a:lumMod val="50000"/>
                  </a:srgbClr>
                </a:solidFill>
              </a:rPr>
              <a:t>xx</a:t>
            </a: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 of all [sales]</a:t>
            </a:r>
          </a:p>
        </p:txBody>
      </p:sp>
      <p:sp>
        <p:nvSpPr>
          <p:cNvPr id="18" name="TextBox 17">
            <a:extLst>
              <a:ext uri="{FF2B5EF4-FFF2-40B4-BE49-F238E27FC236}">
                <a16:creationId xmlns:a16="http://schemas.microsoft.com/office/drawing/2014/main" id="{55984A4B-D991-DED2-1732-7E73C256E7B8}"/>
              </a:ext>
            </a:extLst>
          </p:cNvPr>
          <p:cNvSpPr txBox="1"/>
          <p:nvPr/>
        </p:nvSpPr>
        <p:spPr>
          <a:xfrm>
            <a:off x="9968559" y="1543869"/>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a:solidFill>
                  <a:srgbClr val="FFFFFF">
                    <a:lumMod val="50000"/>
                  </a:srgbClr>
                </a:solidFill>
              </a:rPr>
              <a:t>xx</a:t>
            </a: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 of all [sales]</a:t>
            </a:r>
          </a:p>
        </p:txBody>
      </p:sp>
      <p:sp>
        <p:nvSpPr>
          <p:cNvPr id="21" name="TextBox 20">
            <a:extLst>
              <a:ext uri="{FF2B5EF4-FFF2-40B4-BE49-F238E27FC236}">
                <a16:creationId xmlns:a16="http://schemas.microsoft.com/office/drawing/2014/main" id="{94265B30-5B3C-B37B-6AE2-2ED41EE6EF12}"/>
              </a:ext>
            </a:extLst>
          </p:cNvPr>
          <p:cNvSpPr txBox="1"/>
          <p:nvPr/>
        </p:nvSpPr>
        <p:spPr>
          <a:xfrm>
            <a:off x="9968559" y="4129193"/>
            <a:ext cx="91766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a:solidFill>
                  <a:srgbClr val="FFFFFF">
                    <a:lumMod val="50000"/>
                  </a:srgbClr>
                </a:solidFill>
              </a:rPr>
              <a:t>xx</a:t>
            </a: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 of all [sales]</a:t>
            </a:r>
          </a:p>
        </p:txBody>
      </p:sp>
      <p:sp>
        <p:nvSpPr>
          <p:cNvPr id="22" name="Rectangle 21">
            <a:extLst>
              <a:ext uri="{FF2B5EF4-FFF2-40B4-BE49-F238E27FC236}">
                <a16:creationId xmlns:a16="http://schemas.microsoft.com/office/drawing/2014/main" id="{6EC3A9C7-4444-74F8-98BF-35D7AF3AAC21}"/>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Version 2 (or supplement to v1)</a:t>
            </a:r>
          </a:p>
        </p:txBody>
      </p:sp>
      <p:sp>
        <p:nvSpPr>
          <p:cNvPr id="24" name="Google Shape;507;p14">
            <a:extLst>
              <a:ext uri="{FF2B5EF4-FFF2-40B4-BE49-F238E27FC236}">
                <a16:creationId xmlns:a16="http://schemas.microsoft.com/office/drawing/2014/main" id="{AE3E1A12-3B8C-567A-B86C-47468484951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25" name="Google Shape;538;p14">
            <a:extLst>
              <a:ext uri="{FF2B5EF4-FFF2-40B4-BE49-F238E27FC236}">
                <a16:creationId xmlns:a16="http://schemas.microsoft.com/office/drawing/2014/main" id="{4D27ACFE-55C7-7E3D-F4BF-19831F8F66B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Tree>
    <p:extLst>
      <p:ext uri="{BB962C8B-B14F-4D97-AF65-F5344CB8AC3E}">
        <p14:creationId xmlns:p14="http://schemas.microsoft.com/office/powerpoint/2010/main" val="511986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7C96D-EC36-B414-D67C-7CFAC7331A97}"/>
              </a:ext>
            </a:extLst>
          </p:cNvPr>
          <p:cNvSpPr>
            <a:spLocks noGrp="1"/>
          </p:cNvSpPr>
          <p:nvPr>
            <p:ph type="title"/>
          </p:nvPr>
        </p:nvSpPr>
        <p:spPr/>
        <p:txBody>
          <a:bodyPr>
            <a:normAutofit/>
          </a:bodyPr>
          <a:lstStyle/>
          <a:p>
            <a:r>
              <a:rPr lang="en-US">
                <a:solidFill>
                  <a:schemeClr val="bg2"/>
                </a:solidFill>
              </a:rPr>
              <a:t>Efficiency gains: </a:t>
            </a:r>
            <a:r>
              <a:rPr lang="en-US"/>
              <a:t>[Projects/BUs] have highly variable margins and best practices can likely be shared</a:t>
            </a:r>
          </a:p>
        </p:txBody>
      </p:sp>
      <p:sp>
        <p:nvSpPr>
          <p:cNvPr id="3" name="Slide Number Placeholder 2">
            <a:extLst>
              <a:ext uri="{FF2B5EF4-FFF2-40B4-BE49-F238E27FC236}">
                <a16:creationId xmlns:a16="http://schemas.microsoft.com/office/drawing/2014/main" id="{C4A409E9-FFE0-D2C5-FB43-523A6A79EE2A}"/>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graphicFrame>
        <p:nvGraphicFramePr>
          <p:cNvPr id="4" name="Chart 3">
            <a:extLst>
              <a:ext uri="{FF2B5EF4-FFF2-40B4-BE49-F238E27FC236}">
                <a16:creationId xmlns:a16="http://schemas.microsoft.com/office/drawing/2014/main" id="{449DA29C-1517-BD5B-0C2A-260976A17DEF}"/>
              </a:ext>
            </a:extLst>
          </p:cNvPr>
          <p:cNvGraphicFramePr/>
          <p:nvPr/>
        </p:nvGraphicFramePr>
        <p:xfrm>
          <a:off x="548978" y="1841815"/>
          <a:ext cx="11094044" cy="4428356"/>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A25DAA08-0131-6B34-DBED-CDE2CD18B593}"/>
              </a:ext>
            </a:extLst>
          </p:cNvPr>
          <p:cNvSpPr txBox="1"/>
          <p:nvPr/>
        </p:nvSpPr>
        <p:spPr>
          <a:xfrm>
            <a:off x="548978" y="5873638"/>
            <a:ext cx="74090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Margin:</a:t>
            </a:r>
            <a:endParaRPr kumimoji="0" lang="da-DK" sz="1200" b="0" i="0" u="none" strike="noStrike" kern="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a:endParaRPr>
          </a:p>
        </p:txBody>
      </p:sp>
      <p:sp>
        <p:nvSpPr>
          <p:cNvPr id="6" name="Oval 5">
            <a:extLst>
              <a:ext uri="{FF2B5EF4-FFF2-40B4-BE49-F238E27FC236}">
                <a16:creationId xmlns:a16="http://schemas.microsoft.com/office/drawing/2014/main" id="{C4EE68A7-A54C-6654-DBAA-F44BD7528E8C}"/>
              </a:ext>
            </a:extLst>
          </p:cNvPr>
          <p:cNvSpPr/>
          <p:nvPr/>
        </p:nvSpPr>
        <p:spPr>
          <a:xfrm>
            <a:off x="1298790" y="5832137"/>
            <a:ext cx="608806"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55%</a:t>
            </a:r>
          </a:p>
        </p:txBody>
      </p:sp>
      <p:sp>
        <p:nvSpPr>
          <p:cNvPr id="7" name="Oval 6">
            <a:extLst>
              <a:ext uri="{FF2B5EF4-FFF2-40B4-BE49-F238E27FC236}">
                <a16:creationId xmlns:a16="http://schemas.microsoft.com/office/drawing/2014/main" id="{E2FE1A8C-7679-8CD7-4592-19C44FBF72E5}"/>
              </a:ext>
            </a:extLst>
          </p:cNvPr>
          <p:cNvSpPr/>
          <p:nvPr/>
        </p:nvSpPr>
        <p:spPr>
          <a:xfrm>
            <a:off x="2242667" y="5832137"/>
            <a:ext cx="608806"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54%</a:t>
            </a:r>
          </a:p>
        </p:txBody>
      </p:sp>
      <p:sp>
        <p:nvSpPr>
          <p:cNvPr id="8" name="Oval 7">
            <a:extLst>
              <a:ext uri="{FF2B5EF4-FFF2-40B4-BE49-F238E27FC236}">
                <a16:creationId xmlns:a16="http://schemas.microsoft.com/office/drawing/2014/main" id="{DF5E7F95-7513-21E3-28B8-70CCB068EDB2}"/>
              </a:ext>
            </a:extLst>
          </p:cNvPr>
          <p:cNvSpPr/>
          <p:nvPr/>
        </p:nvSpPr>
        <p:spPr>
          <a:xfrm>
            <a:off x="8849806" y="5832137"/>
            <a:ext cx="608806"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15%</a:t>
            </a:r>
          </a:p>
        </p:txBody>
      </p:sp>
      <p:sp>
        <p:nvSpPr>
          <p:cNvPr id="9" name="Oval 8">
            <a:extLst>
              <a:ext uri="{FF2B5EF4-FFF2-40B4-BE49-F238E27FC236}">
                <a16:creationId xmlns:a16="http://schemas.microsoft.com/office/drawing/2014/main" id="{20AD6768-3E42-069F-904C-8777F384C281}"/>
              </a:ext>
            </a:extLst>
          </p:cNvPr>
          <p:cNvSpPr/>
          <p:nvPr/>
        </p:nvSpPr>
        <p:spPr>
          <a:xfrm>
            <a:off x="9793683" y="5832137"/>
            <a:ext cx="608806"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-2%</a:t>
            </a:r>
          </a:p>
        </p:txBody>
      </p:sp>
      <p:sp>
        <p:nvSpPr>
          <p:cNvPr id="10" name="Oval 9">
            <a:extLst>
              <a:ext uri="{FF2B5EF4-FFF2-40B4-BE49-F238E27FC236}">
                <a16:creationId xmlns:a16="http://schemas.microsoft.com/office/drawing/2014/main" id="{778291A8-C2E9-D274-87A2-71D9C1DA2B1A}"/>
              </a:ext>
            </a:extLst>
          </p:cNvPr>
          <p:cNvSpPr/>
          <p:nvPr/>
        </p:nvSpPr>
        <p:spPr>
          <a:xfrm>
            <a:off x="10737564" y="5832137"/>
            <a:ext cx="608806"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NA</a:t>
            </a:r>
          </a:p>
        </p:txBody>
      </p:sp>
      <p:sp>
        <p:nvSpPr>
          <p:cNvPr id="11" name="Oval 10">
            <a:extLst>
              <a:ext uri="{FF2B5EF4-FFF2-40B4-BE49-F238E27FC236}">
                <a16:creationId xmlns:a16="http://schemas.microsoft.com/office/drawing/2014/main" id="{693B96BA-95AA-2AB6-ACCD-E806BA6FC064}"/>
              </a:ext>
            </a:extLst>
          </p:cNvPr>
          <p:cNvSpPr/>
          <p:nvPr/>
        </p:nvSpPr>
        <p:spPr>
          <a:xfrm>
            <a:off x="3186544" y="5832137"/>
            <a:ext cx="608806"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48%</a:t>
            </a:r>
          </a:p>
        </p:txBody>
      </p:sp>
      <p:sp>
        <p:nvSpPr>
          <p:cNvPr id="12" name="Oval 11">
            <a:extLst>
              <a:ext uri="{FF2B5EF4-FFF2-40B4-BE49-F238E27FC236}">
                <a16:creationId xmlns:a16="http://schemas.microsoft.com/office/drawing/2014/main" id="{A0D25909-7777-3749-F548-6574DCD6ED6A}"/>
              </a:ext>
            </a:extLst>
          </p:cNvPr>
          <p:cNvSpPr/>
          <p:nvPr/>
        </p:nvSpPr>
        <p:spPr>
          <a:xfrm>
            <a:off x="4130421" y="5832137"/>
            <a:ext cx="608806"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46%</a:t>
            </a:r>
          </a:p>
        </p:txBody>
      </p:sp>
      <p:sp>
        <p:nvSpPr>
          <p:cNvPr id="13" name="Oval 12">
            <a:extLst>
              <a:ext uri="{FF2B5EF4-FFF2-40B4-BE49-F238E27FC236}">
                <a16:creationId xmlns:a16="http://schemas.microsoft.com/office/drawing/2014/main" id="{D1124BE1-4186-0920-40A5-426171302594}"/>
              </a:ext>
            </a:extLst>
          </p:cNvPr>
          <p:cNvSpPr/>
          <p:nvPr/>
        </p:nvSpPr>
        <p:spPr>
          <a:xfrm>
            <a:off x="5074298" y="5832137"/>
            <a:ext cx="608806"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45%</a:t>
            </a:r>
          </a:p>
        </p:txBody>
      </p:sp>
      <p:sp>
        <p:nvSpPr>
          <p:cNvPr id="14" name="Oval 13">
            <a:extLst>
              <a:ext uri="{FF2B5EF4-FFF2-40B4-BE49-F238E27FC236}">
                <a16:creationId xmlns:a16="http://schemas.microsoft.com/office/drawing/2014/main" id="{A5D93C7D-5BF5-F260-A5A0-4930DD0F0898}"/>
              </a:ext>
            </a:extLst>
          </p:cNvPr>
          <p:cNvSpPr/>
          <p:nvPr/>
        </p:nvSpPr>
        <p:spPr>
          <a:xfrm>
            <a:off x="6962052" y="5832137"/>
            <a:ext cx="608806"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29%</a:t>
            </a:r>
          </a:p>
        </p:txBody>
      </p:sp>
      <p:sp>
        <p:nvSpPr>
          <p:cNvPr id="15" name="Oval 14">
            <a:extLst>
              <a:ext uri="{FF2B5EF4-FFF2-40B4-BE49-F238E27FC236}">
                <a16:creationId xmlns:a16="http://schemas.microsoft.com/office/drawing/2014/main" id="{F563BBCC-26C5-D4C5-D266-6CF5BFA2722D}"/>
              </a:ext>
            </a:extLst>
          </p:cNvPr>
          <p:cNvSpPr/>
          <p:nvPr/>
        </p:nvSpPr>
        <p:spPr>
          <a:xfrm>
            <a:off x="7905929" y="5832137"/>
            <a:ext cx="608806"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25%</a:t>
            </a:r>
          </a:p>
        </p:txBody>
      </p:sp>
      <p:sp>
        <p:nvSpPr>
          <p:cNvPr id="16" name="Oval 15">
            <a:extLst>
              <a:ext uri="{FF2B5EF4-FFF2-40B4-BE49-F238E27FC236}">
                <a16:creationId xmlns:a16="http://schemas.microsoft.com/office/drawing/2014/main" id="{896318C4-43CF-C332-9E12-0CE864AAE625}"/>
              </a:ext>
            </a:extLst>
          </p:cNvPr>
          <p:cNvSpPr/>
          <p:nvPr/>
        </p:nvSpPr>
        <p:spPr>
          <a:xfrm>
            <a:off x="6018175" y="5832137"/>
            <a:ext cx="608806" cy="36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da-DK" sz="12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30%</a:t>
            </a:r>
          </a:p>
        </p:txBody>
      </p:sp>
      <p:sp>
        <p:nvSpPr>
          <p:cNvPr id="17" name="Google Shape;742;p20">
            <a:extLst>
              <a:ext uri="{FF2B5EF4-FFF2-40B4-BE49-F238E27FC236}">
                <a16:creationId xmlns:a16="http://schemas.microsoft.com/office/drawing/2014/main" id="{E07C3AE9-389F-45A3-3862-1BCC92788B50}"/>
              </a:ext>
            </a:extLst>
          </p:cNvPr>
          <p:cNvSpPr/>
          <p:nvPr/>
        </p:nvSpPr>
        <p:spPr>
          <a:xfrm>
            <a:off x="467805" y="1368884"/>
            <a:ext cx="3662615" cy="52318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171616"/>
              </a:buClr>
              <a:buSzPts val="1400"/>
              <a:buFont typeface="Arial"/>
              <a:buNone/>
              <a:tabLst/>
              <a:defRPr/>
            </a:pPr>
            <a:r>
              <a:rPr kumimoji="0" lang="da-DK" sz="1400" b="1" i="0" u="none" strike="noStrike" kern="0" cap="none" spc="0" normalizeH="0" baseline="0" noProof="0" err="1">
                <a:ln>
                  <a:noFill/>
                </a:ln>
                <a:solidFill>
                  <a:srgbClr val="171616"/>
                </a:solidFill>
                <a:effectLst/>
                <a:uLnTx/>
                <a:uFillTx/>
                <a:latin typeface="Arial"/>
                <a:ea typeface="Arial"/>
                <a:cs typeface="Arial"/>
                <a:sym typeface="Arial"/>
              </a:rPr>
              <a:t>Cost</a:t>
            </a:r>
            <a:r>
              <a:rPr kumimoji="0" lang="da-DK" sz="1400" b="1" i="0" u="none" strike="noStrike" kern="0" cap="none" spc="0" normalizeH="0" baseline="0" noProof="0">
                <a:ln>
                  <a:noFill/>
                </a:ln>
                <a:solidFill>
                  <a:srgbClr val="171616"/>
                </a:solidFill>
                <a:effectLst/>
                <a:uLnTx/>
                <a:uFillTx/>
                <a:latin typeface="Arial"/>
                <a:ea typeface="Arial"/>
                <a:cs typeface="Arial"/>
                <a:sym typeface="Arial"/>
              </a:rPr>
              <a:t> drivers </a:t>
            </a:r>
            <a:r>
              <a:rPr kumimoji="0" lang="da-DK" sz="1400" b="1" i="0" u="none" strike="noStrike" kern="0" cap="none" spc="0" normalizeH="0" baseline="0" noProof="0" err="1">
                <a:ln>
                  <a:noFill/>
                </a:ln>
                <a:solidFill>
                  <a:srgbClr val="171616"/>
                </a:solidFill>
                <a:effectLst/>
                <a:uLnTx/>
                <a:uFillTx/>
                <a:latin typeface="Arial"/>
                <a:ea typeface="Arial"/>
                <a:cs typeface="Arial"/>
                <a:sym typeface="Arial"/>
              </a:rPr>
              <a:t>across</a:t>
            </a:r>
            <a:r>
              <a:rPr kumimoji="0" lang="da-DK" sz="1400" b="1" i="0" u="none" strike="noStrike" kern="0" cap="none" spc="0" normalizeH="0" baseline="0" noProof="0">
                <a:ln>
                  <a:noFill/>
                </a:ln>
                <a:solidFill>
                  <a:srgbClr val="171616"/>
                </a:solidFill>
                <a:effectLst/>
                <a:uLnTx/>
                <a:uFillTx/>
                <a:latin typeface="Arial"/>
                <a:ea typeface="Arial"/>
                <a:cs typeface="Arial"/>
                <a:sym typeface="Arial"/>
              </a:rPr>
              <a:t> all [</a:t>
            </a:r>
            <a:r>
              <a:rPr kumimoji="0" lang="da-DK" sz="1400" b="1" i="0" u="none" strike="noStrike" kern="0" cap="none" spc="0" normalizeH="0" baseline="0" noProof="0" err="1">
                <a:ln>
                  <a:noFill/>
                </a:ln>
                <a:solidFill>
                  <a:srgbClr val="171616"/>
                </a:solidFill>
                <a:effectLst/>
                <a:uLnTx/>
                <a:uFillTx/>
                <a:latin typeface="Arial"/>
                <a:ea typeface="Arial"/>
                <a:cs typeface="Arial"/>
                <a:sym typeface="Arial"/>
              </a:rPr>
              <a:t>projects</a:t>
            </a:r>
            <a:r>
              <a:rPr kumimoji="0" lang="da-DK" sz="1400" b="1" i="0" u="none" strike="noStrike" kern="0" cap="none" spc="0" normalizeH="0" baseline="0" noProof="0">
                <a:ln>
                  <a:noFill/>
                </a:ln>
                <a:solidFill>
                  <a:srgbClr val="171616"/>
                </a:solidFill>
                <a:effectLst/>
                <a:uLnTx/>
                <a:uFillTx/>
                <a:latin typeface="Arial"/>
                <a:ea typeface="Arial"/>
                <a:cs typeface="Arial"/>
                <a:sym typeface="Arial"/>
              </a:rPr>
              <a:t>/</a:t>
            </a:r>
            <a:r>
              <a:rPr kumimoji="0" lang="da-DK" sz="1400" b="1" i="0" u="none" strike="noStrike" kern="0" cap="none" spc="0" normalizeH="0" baseline="0" noProof="0" err="1">
                <a:ln>
                  <a:noFill/>
                </a:ln>
                <a:solidFill>
                  <a:srgbClr val="171616"/>
                </a:solidFill>
                <a:effectLst/>
                <a:uLnTx/>
                <a:uFillTx/>
                <a:latin typeface="Arial"/>
                <a:ea typeface="Arial"/>
                <a:cs typeface="Arial"/>
                <a:sym typeface="Arial"/>
              </a:rPr>
              <a:t>BUs</a:t>
            </a:r>
            <a:r>
              <a:rPr kumimoji="0" lang="da-DK" sz="1400" b="1" i="0" u="none" strike="noStrike" kern="0" cap="none" spc="0" normalizeH="0" baseline="0" noProof="0">
                <a:ln>
                  <a:noFill/>
                </a:ln>
                <a:solidFill>
                  <a:srgbClr val="171616"/>
                </a:solidFill>
                <a:effectLst/>
                <a:uLnTx/>
                <a:uFillTx/>
                <a:latin typeface="Arial"/>
                <a:ea typeface="Arial"/>
                <a:cs typeface="Arial"/>
                <a:sym typeface="Arial"/>
              </a:rPr>
              <a:t>]</a:t>
            </a:r>
            <a:endParaRPr kumimoji="0" sz="1400" b="1" i="0" u="none" strike="noStrike" kern="0" cap="none" spc="0" normalizeH="0" baseline="0" noProof="0">
              <a:ln>
                <a:noFill/>
              </a:ln>
              <a:solidFill>
                <a:srgbClr val="171616"/>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7F7F7F"/>
                </a:solidFill>
                <a:effectLst/>
                <a:uLnTx/>
                <a:uFillTx/>
                <a:latin typeface="Arial"/>
                <a:ea typeface="Arial"/>
                <a:cs typeface="Arial"/>
                <a:sym typeface="Arial"/>
              </a:rPr>
              <a:t>% </a:t>
            </a:r>
            <a:r>
              <a:rPr kumimoji="0" lang="en-GB" sz="1400" b="0" i="0" u="none" strike="noStrike" kern="0" cap="none" spc="0" normalizeH="0" baseline="0" noProof="0">
                <a:ln>
                  <a:noFill/>
                </a:ln>
                <a:solidFill>
                  <a:srgbClr val="7F7F7F"/>
                </a:solidFill>
                <a:effectLst/>
                <a:uLnTx/>
                <a:uFillTx/>
                <a:latin typeface="Arial"/>
                <a:ea typeface="+mn-ea"/>
                <a:cs typeface="Arial"/>
                <a:sym typeface="Arial"/>
              </a:rPr>
              <a:t>of total costs</a:t>
            </a:r>
            <a:endParaRPr kumimoji="0" sz="1400" b="0" i="0" u="none" strike="noStrike" kern="0" cap="none" spc="0" normalizeH="0" baseline="0" noProof="0">
              <a:ln>
                <a:noFill/>
              </a:ln>
              <a:solidFill>
                <a:srgbClr val="171616"/>
              </a:solidFill>
              <a:effectLst/>
              <a:uLnTx/>
              <a:uFillTx/>
              <a:latin typeface="Arial"/>
              <a:ea typeface="Arial"/>
              <a:cs typeface="Arial"/>
              <a:sym typeface="Arial"/>
            </a:endParaRPr>
          </a:p>
        </p:txBody>
      </p:sp>
      <p:sp>
        <p:nvSpPr>
          <p:cNvPr id="18" name="Google Shape;746;p20">
            <a:extLst>
              <a:ext uri="{FF2B5EF4-FFF2-40B4-BE49-F238E27FC236}">
                <a16:creationId xmlns:a16="http://schemas.microsoft.com/office/drawing/2014/main" id="{877E1B70-585D-8930-62D8-500459344A7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3739970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C024-1423-CF4A-B0E4-45D935071D97}"/>
              </a:ext>
            </a:extLst>
          </p:cNvPr>
          <p:cNvSpPr>
            <a:spLocks noGrp="1"/>
          </p:cNvSpPr>
          <p:nvPr>
            <p:ph type="title"/>
          </p:nvPr>
        </p:nvSpPr>
        <p:spPr/>
        <p:txBody>
          <a:bodyPr>
            <a:normAutofit/>
          </a:bodyPr>
          <a:lstStyle/>
          <a:p>
            <a:r>
              <a:rPr lang="en-US"/>
              <a:t>The differences have resulted in [insert description] total portfolio performance</a:t>
            </a:r>
          </a:p>
        </p:txBody>
      </p:sp>
      <p:sp>
        <p:nvSpPr>
          <p:cNvPr id="3" name="Slide Number Placeholder 2">
            <a:extLst>
              <a:ext uri="{FF2B5EF4-FFF2-40B4-BE49-F238E27FC236}">
                <a16:creationId xmlns:a16="http://schemas.microsoft.com/office/drawing/2014/main" id="{37020BDF-F35B-6F4B-B994-AC2AA33BDC1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graphicFrame>
        <p:nvGraphicFramePr>
          <p:cNvPr id="4" name="Chart 3">
            <a:extLst>
              <a:ext uri="{FF2B5EF4-FFF2-40B4-BE49-F238E27FC236}">
                <a16:creationId xmlns:a16="http://schemas.microsoft.com/office/drawing/2014/main" id="{297C6C2D-E712-3B77-AB53-0514FA449F97}"/>
              </a:ext>
            </a:extLst>
          </p:cNvPr>
          <p:cNvGraphicFramePr/>
          <p:nvPr/>
        </p:nvGraphicFramePr>
        <p:xfrm>
          <a:off x="527712" y="1774209"/>
          <a:ext cx="11173330" cy="4364124"/>
        </p:xfrm>
        <a:graphic>
          <a:graphicData uri="http://schemas.openxmlformats.org/drawingml/2006/chart">
            <c:chart xmlns:c="http://schemas.openxmlformats.org/drawingml/2006/chart" xmlns:r="http://schemas.openxmlformats.org/officeDocument/2006/relationships" r:id="rId3"/>
          </a:graphicData>
        </a:graphic>
      </p:graphicFrame>
      <p:sp>
        <p:nvSpPr>
          <p:cNvPr id="8" name="Google Shape;711;p19">
            <a:extLst>
              <a:ext uri="{FF2B5EF4-FFF2-40B4-BE49-F238E27FC236}">
                <a16:creationId xmlns:a16="http://schemas.microsoft.com/office/drawing/2014/main" id="{2991D559-9E1C-BC32-A1FF-E6EC101873F4}"/>
              </a:ext>
            </a:extLst>
          </p:cNvPr>
          <p:cNvSpPr/>
          <p:nvPr/>
        </p:nvSpPr>
        <p:spPr>
          <a:xfrm>
            <a:off x="467806" y="1423476"/>
            <a:ext cx="6190862"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171616"/>
              </a:buClr>
              <a:buSzPts val="1400"/>
              <a:buFont typeface="Arial"/>
              <a:buNone/>
              <a:tabLst/>
              <a:defRPr/>
            </a:pPr>
            <a:r>
              <a:rPr kumimoji="0" lang="en-US" sz="1200" b="1" i="0" u="none" strike="noStrike" kern="0" cap="none" spc="0" normalizeH="0" baseline="0" noProof="0">
                <a:ln>
                  <a:noFill/>
                </a:ln>
                <a:solidFill>
                  <a:srgbClr val="171616"/>
                </a:solidFill>
                <a:effectLst/>
                <a:uLnTx/>
                <a:uFillTx/>
                <a:latin typeface="Arial"/>
                <a:ea typeface="Arial"/>
                <a:cs typeface="Arial"/>
                <a:sym typeface="Arial"/>
              </a:rPr>
              <a:t>[Net sales], [currency]</a:t>
            </a:r>
          </a:p>
        </p:txBody>
      </p:sp>
      <p:sp>
        <p:nvSpPr>
          <p:cNvPr id="9" name="Google Shape;711;p19">
            <a:extLst>
              <a:ext uri="{FF2B5EF4-FFF2-40B4-BE49-F238E27FC236}">
                <a16:creationId xmlns:a16="http://schemas.microsoft.com/office/drawing/2014/main" id="{417CF6B5-1429-732B-F254-958DF3A7A92F}"/>
              </a:ext>
            </a:extLst>
          </p:cNvPr>
          <p:cNvSpPr/>
          <p:nvPr/>
        </p:nvSpPr>
        <p:spPr>
          <a:xfrm>
            <a:off x="5510180" y="1423476"/>
            <a:ext cx="6190862" cy="276959"/>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171616"/>
              </a:buClr>
              <a:buSzPts val="1400"/>
              <a:buFont typeface="Arial"/>
              <a:buNone/>
              <a:tabLst/>
              <a:defRPr/>
            </a:pPr>
            <a:r>
              <a:rPr kumimoji="0" lang="en-US" sz="1200" b="1" i="0" u="none" strike="noStrike" kern="0" cap="none" spc="0" normalizeH="0" baseline="0" noProof="0">
                <a:ln>
                  <a:noFill/>
                </a:ln>
                <a:solidFill>
                  <a:srgbClr val="171616"/>
                </a:solidFill>
                <a:effectLst/>
                <a:uLnTx/>
                <a:uFillTx/>
                <a:latin typeface="Arial"/>
                <a:ea typeface="Arial"/>
                <a:cs typeface="Arial"/>
                <a:sym typeface="Arial"/>
              </a:rPr>
              <a:t>EBIT margin, %</a:t>
            </a:r>
          </a:p>
        </p:txBody>
      </p:sp>
      <p:sp>
        <p:nvSpPr>
          <p:cNvPr id="6" name="Google Shape;507;p14">
            <a:extLst>
              <a:ext uri="{FF2B5EF4-FFF2-40B4-BE49-F238E27FC236}">
                <a16:creationId xmlns:a16="http://schemas.microsoft.com/office/drawing/2014/main" id="{48BDD4D6-1F82-62D7-684E-F1E6360A3DA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7" name="Google Shape;538;p14">
            <a:extLst>
              <a:ext uri="{FF2B5EF4-FFF2-40B4-BE49-F238E27FC236}">
                <a16:creationId xmlns:a16="http://schemas.microsoft.com/office/drawing/2014/main" id="{E066154A-B749-FF42-ACC6-2DEFB8423A85}"/>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Tree>
    <p:extLst>
      <p:ext uri="{BB962C8B-B14F-4D97-AF65-F5344CB8AC3E}">
        <p14:creationId xmlns:p14="http://schemas.microsoft.com/office/powerpoint/2010/main" val="28348472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B91F1B-C254-C988-B15F-4F0F38CAA260}"/>
              </a:ext>
            </a:extLst>
          </p:cNvPr>
          <p:cNvGraphicFramePr>
            <a:graphicFrameLocks noChangeAspect="1"/>
          </p:cNvGraphicFramePr>
          <p:nvPr>
            <p:custDataLst>
              <p:tags r:id="rId1"/>
            </p:custDataLst>
            <p:extLst>
              <p:ext uri="{D42A27DB-BD31-4B8C-83A1-F6EECF244321}">
                <p14:modId xmlns:p14="http://schemas.microsoft.com/office/powerpoint/2010/main" val="295424121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FDB91F1B-C254-C988-B15F-4F0F38CAA26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F0F7FF12-8C46-3F4C-AF3C-C393D45CBDE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9" name="Title 1">
            <a:extLst>
              <a:ext uri="{FF2B5EF4-FFF2-40B4-BE49-F238E27FC236}">
                <a16:creationId xmlns:a16="http://schemas.microsoft.com/office/drawing/2014/main" id="{9B640F0C-5D83-E625-44EC-8975B5EA2560}"/>
              </a:ext>
            </a:extLst>
          </p:cNvPr>
          <p:cNvSpPr txBox="1">
            <a:spLocks/>
          </p:cNvSpPr>
          <p:nvPr/>
        </p:nvSpPr>
        <p:spPr>
          <a:xfrm>
            <a:off x="534725" y="1355453"/>
            <a:ext cx="5298916" cy="1437300"/>
          </a:xfrm>
          <a:prstGeom prst="rect">
            <a:avLst/>
          </a:prstGeom>
        </p:spPr>
        <p:txBody>
          <a:bodyPr vert="horz"/>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2"/>
              </a:buClr>
              <a:buSzPts val="2000"/>
            </a:pPr>
            <a:r>
              <a:rPr lang="en-GB" sz="4800" b="1">
                <a:solidFill>
                  <a:schemeClr val="tx1"/>
                </a:solidFill>
                <a:latin typeface="Georgia" panose="02040502050405020303" pitchFamily="18" charset="0"/>
              </a:rPr>
              <a:t>Purpose, vision, and goals</a:t>
            </a:r>
            <a:endParaRPr lang="en-US" sz="4800" b="1">
              <a:solidFill>
                <a:schemeClr val="tx1"/>
              </a:solidFill>
              <a:latin typeface="Georgia" panose="02040502050405020303" pitchFamily="18" charset="0"/>
            </a:endParaRPr>
          </a:p>
        </p:txBody>
      </p:sp>
      <p:sp>
        <p:nvSpPr>
          <p:cNvPr id="10" name="Text Placeholder 2">
            <a:extLst>
              <a:ext uri="{FF2B5EF4-FFF2-40B4-BE49-F238E27FC236}">
                <a16:creationId xmlns:a16="http://schemas.microsoft.com/office/drawing/2014/main" id="{345960FC-11B2-A398-6102-D693F3DFFA61}"/>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a:solidFill>
                  <a:schemeClr val="tx1"/>
                </a:solidFill>
              </a:rPr>
              <a:t>03</a:t>
            </a:r>
          </a:p>
        </p:txBody>
      </p:sp>
    </p:spTree>
    <p:extLst>
      <p:ext uri="{BB962C8B-B14F-4D97-AF65-F5344CB8AC3E}">
        <p14:creationId xmlns:p14="http://schemas.microsoft.com/office/powerpoint/2010/main" val="977029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D7F4E-E7A4-C843-870A-AF01864B5977}"/>
              </a:ext>
            </a:extLst>
          </p:cNvPr>
          <p:cNvSpPr>
            <a:spLocks noGrp="1"/>
          </p:cNvSpPr>
          <p:nvPr>
            <p:ph type="title"/>
          </p:nvPr>
        </p:nvSpPr>
        <p:spPr/>
        <p:txBody>
          <a:bodyPr/>
          <a:lstStyle/>
          <a:p>
            <a:r>
              <a:rPr lang="en-US"/>
              <a:t>Our purpose</a:t>
            </a:r>
          </a:p>
        </p:txBody>
      </p:sp>
      <p:sp>
        <p:nvSpPr>
          <p:cNvPr id="4" name="Text Placeholder 3">
            <a:extLst>
              <a:ext uri="{FF2B5EF4-FFF2-40B4-BE49-F238E27FC236}">
                <a16:creationId xmlns:a16="http://schemas.microsoft.com/office/drawing/2014/main" id="{CF5EBDB1-22E2-D447-9A9F-F08A77FE96C2}"/>
              </a:ext>
            </a:extLst>
          </p:cNvPr>
          <p:cNvSpPr>
            <a:spLocks noGrp="1"/>
          </p:cNvSpPr>
          <p:nvPr>
            <p:ph type="body" idx="1"/>
          </p:nvPr>
        </p:nvSpPr>
        <p:spPr>
          <a:xfrm>
            <a:off x="839788" y="2057400"/>
            <a:ext cx="3487513" cy="3811588"/>
          </a:xfrm>
        </p:spPr>
        <p:txBody>
          <a:bodyPr/>
          <a:lstStyle/>
          <a:p>
            <a:pPr marL="12700" indent="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5" name="Slide Number Placeholder 4">
            <a:extLst>
              <a:ext uri="{FF2B5EF4-FFF2-40B4-BE49-F238E27FC236}">
                <a16:creationId xmlns:a16="http://schemas.microsoft.com/office/drawing/2014/main" id="{62E531D6-4783-BC49-85EF-E244C7D20ACA}"/>
              </a:ext>
            </a:extLst>
          </p:cNvPr>
          <p:cNvSpPr>
            <a:spLocks noGrp="1"/>
          </p:cNvSpPr>
          <p:nvPr>
            <p:ph type="sldNum" idx="12"/>
          </p:nvPr>
        </p:nvSpPr>
        <p:spPr>
          <a:xfrm>
            <a:off x="11331616" y="6425800"/>
            <a:ext cx="369425" cy="365125"/>
          </a:xfrm>
        </p:spPr>
        <p:txBody>
          <a:bodyPr/>
          <a:lstStyle/>
          <a:p>
            <a:pPr marL="0" lvl="0" indent="0" algn="r" rtl="0">
              <a:spcBef>
                <a:spcPts val="0"/>
              </a:spcBef>
              <a:spcAft>
                <a:spcPts val="0"/>
              </a:spcAft>
              <a:buNone/>
            </a:pPr>
            <a:fld id="{00000000-1234-1234-1234-123412341234}" type="slidenum">
              <a:rPr lang="en-GB" smtClean="0"/>
              <a:t>49</a:t>
            </a:fld>
            <a:endParaRPr lang="en-GB"/>
          </a:p>
        </p:txBody>
      </p:sp>
      <p:sp>
        <p:nvSpPr>
          <p:cNvPr id="8" name="Rectangle 7">
            <a:extLst>
              <a:ext uri="{FF2B5EF4-FFF2-40B4-BE49-F238E27FC236}">
                <a16:creationId xmlns:a16="http://schemas.microsoft.com/office/drawing/2014/main" id="{0DFF9ACF-4738-7344-B6F4-1621D52843D0}"/>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1</a:t>
            </a:r>
          </a:p>
        </p:txBody>
      </p:sp>
      <p:pic>
        <p:nvPicPr>
          <p:cNvPr id="12" name="Picture Placeholder 11">
            <a:extLst>
              <a:ext uri="{FF2B5EF4-FFF2-40B4-BE49-F238E27FC236}">
                <a16:creationId xmlns:a16="http://schemas.microsoft.com/office/drawing/2014/main" id="{486833AC-8B7B-EA48-A65A-D8956B362708}"/>
              </a:ext>
            </a:extLst>
          </p:cNvPr>
          <p:cNvPicPr>
            <a:picLocks noGrp="1" noChangeAspect="1"/>
          </p:cNvPicPr>
          <p:nvPr>
            <p:ph type="pic" idx="2"/>
          </p:nvPr>
        </p:nvPicPr>
        <p:blipFill>
          <a:blip r:embed="rId3" cstate="screen">
            <a:extLst>
              <a:ext uri="{28A0092B-C50C-407E-A947-70E740481C1C}">
                <a14:useLocalDpi xmlns:a14="http://schemas.microsoft.com/office/drawing/2010/main"/>
              </a:ext>
            </a:extLst>
          </a:blip>
          <a:srcRect/>
          <a:stretch/>
        </p:blipFill>
        <p:spPr>
          <a:xfrm>
            <a:off x="5183188" y="987425"/>
            <a:ext cx="6172200" cy="4873625"/>
          </a:xfrm>
        </p:spPr>
      </p:pic>
    </p:spTree>
    <p:extLst>
      <p:ext uri="{BB962C8B-B14F-4D97-AF65-F5344CB8AC3E}">
        <p14:creationId xmlns:p14="http://schemas.microsoft.com/office/powerpoint/2010/main" val="1511162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US"/>
              <a:t>Content of this template</a:t>
            </a:r>
          </a:p>
        </p:txBody>
      </p:sp>
      <p:sp>
        <p:nvSpPr>
          <p:cNvPr id="194" name="Google Shape;194;p2"/>
          <p:cNvSpPr txBox="1">
            <a:spLocks noGrp="1"/>
          </p:cNvSpPr>
          <p:nvPr>
            <p:ph type="body" idx="1"/>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accent1"/>
              </a:buClr>
              <a:buSzPts val="1500"/>
              <a:buFont typeface="Arial"/>
              <a:buAutoNum type="arabicPeriod"/>
            </a:pPr>
            <a:r>
              <a:rPr lang="en-US" sz="1500">
                <a:solidFill>
                  <a:schemeClr val="tx2">
                    <a:lumMod val="10000"/>
                  </a:schemeClr>
                </a:solidFill>
              </a:rPr>
              <a:t>Business Strategy PowerPoint template</a:t>
            </a:r>
            <a:endParaRPr lang="en-US">
              <a:solidFill>
                <a:schemeClr val="tx2">
                  <a:lumMod val="10000"/>
                </a:schemeClr>
              </a:solidFill>
            </a:endParaRPr>
          </a:p>
          <a:p>
            <a:pPr marL="342900" lvl="0" indent="-342900" algn="l" rtl="0">
              <a:lnSpc>
                <a:spcPct val="150000"/>
              </a:lnSpc>
              <a:spcBef>
                <a:spcPts val="1000"/>
              </a:spcBef>
              <a:spcAft>
                <a:spcPts val="0"/>
              </a:spcAft>
              <a:buClr>
                <a:schemeClr val="accent1"/>
              </a:buClr>
              <a:buSzPts val="1500"/>
              <a:buFont typeface="Arial"/>
              <a:buAutoNum type="arabicPeriod"/>
            </a:pPr>
            <a:r>
              <a:rPr lang="en-US" sz="1500">
                <a:solidFill>
                  <a:schemeClr val="tx2">
                    <a:lumMod val="10000"/>
                  </a:schemeClr>
                </a:solidFill>
              </a:rPr>
              <a:t>Case: Real-life sanitized example #1</a:t>
            </a:r>
          </a:p>
          <a:p>
            <a:pPr marL="342900" indent="-342900">
              <a:buClr>
                <a:schemeClr val="accent1"/>
              </a:buClr>
              <a:buSzPts val="1500"/>
              <a:buFont typeface="Arial"/>
              <a:buAutoNum type="arabicPeriod"/>
            </a:pPr>
            <a:r>
              <a:rPr lang="en-US" sz="1500">
                <a:solidFill>
                  <a:schemeClr val="tx2">
                    <a:lumMod val="10000"/>
                  </a:schemeClr>
                </a:solidFill>
              </a:rPr>
              <a:t>Case: Real-life sanitized example #2</a:t>
            </a:r>
          </a:p>
          <a:p>
            <a:pPr marL="342900" indent="-342900">
              <a:buClr>
                <a:schemeClr val="accent1"/>
              </a:buClr>
              <a:buSzPts val="1500"/>
              <a:buFont typeface="Arial"/>
              <a:buAutoNum type="arabicPeriod"/>
            </a:pPr>
            <a:r>
              <a:rPr lang="en-US" sz="1500">
                <a:solidFill>
                  <a:schemeClr val="tx2">
                    <a:lumMod val="10000"/>
                  </a:schemeClr>
                </a:solidFill>
              </a:rPr>
              <a:t>Case: Real-life sanitized example #3</a:t>
            </a:r>
          </a:p>
          <a:p>
            <a:pPr marL="342900" indent="-342900">
              <a:buClr>
                <a:schemeClr val="accent1"/>
              </a:buClr>
              <a:buSzPts val="1500"/>
              <a:buFont typeface="Arial"/>
              <a:buAutoNum type="arabicPeriod"/>
            </a:pPr>
            <a:r>
              <a:rPr lang="en-US" sz="1500">
                <a:solidFill>
                  <a:schemeClr val="tx2">
                    <a:lumMod val="10000"/>
                  </a:schemeClr>
                </a:solidFill>
              </a:rPr>
              <a:t>Case: Real-life sanitized example #4</a:t>
            </a:r>
          </a:p>
          <a:p>
            <a:pPr marL="342900" lvl="0" indent="-342900" algn="l" rtl="0">
              <a:lnSpc>
                <a:spcPct val="150000"/>
              </a:lnSpc>
              <a:spcBef>
                <a:spcPts val="1000"/>
              </a:spcBef>
              <a:spcAft>
                <a:spcPts val="0"/>
              </a:spcAft>
              <a:buClr>
                <a:schemeClr val="accent1"/>
              </a:buClr>
              <a:buSzPts val="1500"/>
              <a:buFont typeface="Arial"/>
              <a:buAutoNum type="arabicPeriod"/>
            </a:pPr>
            <a:r>
              <a:rPr lang="en-US" sz="1500">
                <a:solidFill>
                  <a:schemeClr val="tx2">
                    <a:lumMod val="10000"/>
                  </a:schemeClr>
                </a:solidFill>
              </a:rPr>
              <a:t>Appendix A: Common frameworks and tools used in </a:t>
            </a:r>
            <a:r>
              <a:rPr lang="en-US" sz="1500" err="1">
                <a:solidFill>
                  <a:schemeClr val="tx2">
                    <a:lumMod val="10000"/>
                  </a:schemeClr>
                </a:solidFill>
              </a:rPr>
              <a:t>mgmt</a:t>
            </a:r>
            <a:r>
              <a:rPr lang="en-US" sz="1500">
                <a:solidFill>
                  <a:schemeClr val="tx2">
                    <a:lumMod val="10000"/>
                  </a:schemeClr>
                </a:solidFill>
              </a:rPr>
              <a:t> consulting</a:t>
            </a:r>
          </a:p>
          <a:p>
            <a:pPr marL="342900" indent="-342900">
              <a:buClr>
                <a:schemeClr val="accent1"/>
              </a:buClr>
              <a:buSzPts val="1500"/>
              <a:buFont typeface="Arial"/>
              <a:buAutoNum type="arabicPeriod"/>
            </a:pPr>
            <a:r>
              <a:rPr lang="en-US" sz="1500">
                <a:solidFill>
                  <a:schemeClr val="tx2">
                    <a:lumMod val="10000"/>
                  </a:schemeClr>
                </a:solidFill>
              </a:rPr>
              <a:t>Appendix B: Checklist and best practices for presentations</a:t>
            </a:r>
          </a:p>
          <a:p>
            <a:pPr marL="342900" indent="-342900">
              <a:buClr>
                <a:schemeClr val="accent1"/>
              </a:buClr>
              <a:buSzPts val="1500"/>
              <a:buFont typeface="Arial"/>
              <a:buAutoNum type="arabicPeriod"/>
            </a:pPr>
            <a:endParaRPr lang="en-US" sz="1500">
              <a:solidFill>
                <a:schemeClr val="tx2">
                  <a:lumMod val="10000"/>
                </a:schemeClr>
              </a:solidFill>
            </a:endParaRPr>
          </a:p>
        </p:txBody>
      </p:sp>
      <p:sp>
        <p:nvSpPr>
          <p:cNvPr id="11" name="Google Shape;23;p40">
            <a:extLst>
              <a:ext uri="{FF2B5EF4-FFF2-40B4-BE49-F238E27FC236}">
                <a16:creationId xmlns:a16="http://schemas.microsoft.com/office/drawing/2014/main" id="{184ED2FE-17D2-1340-8CEB-FC67D9A6F232}"/>
              </a:ext>
            </a:extLst>
          </p:cNvPr>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5</a:t>
            </a:fld>
            <a:endParaRPr/>
          </a:p>
        </p:txBody>
      </p:sp>
      <p:sp>
        <p:nvSpPr>
          <p:cNvPr id="195" name="Google Shape;195;p2"/>
          <p:cNvSpPr/>
          <p:nvPr/>
        </p:nvSpPr>
        <p:spPr>
          <a:xfrm>
            <a:off x="4991582" y="1748329"/>
            <a:ext cx="324000" cy="324000"/>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err="1">
                <a:solidFill>
                  <a:schemeClr val="lt1"/>
                </a:solidFill>
                <a:latin typeface="Arial"/>
                <a:ea typeface="Arial"/>
                <a:cs typeface="Arial"/>
                <a:sym typeface="Arial"/>
              </a:rPr>
              <a:t>i</a:t>
            </a:r>
            <a:endParaRPr/>
          </a:p>
        </p:txBody>
      </p:sp>
      <p:sp>
        <p:nvSpPr>
          <p:cNvPr id="196" name="Google Shape;196;p2"/>
          <p:cNvSpPr/>
          <p:nvPr/>
        </p:nvSpPr>
        <p:spPr>
          <a:xfrm>
            <a:off x="4991582" y="2215742"/>
            <a:ext cx="324000" cy="324000"/>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lt1"/>
                </a:solidFill>
                <a:latin typeface="Arial"/>
                <a:ea typeface="Arial"/>
                <a:cs typeface="Arial"/>
                <a:sym typeface="Arial"/>
              </a:rPr>
              <a:t>ii</a:t>
            </a:r>
            <a:endParaRPr/>
          </a:p>
        </p:txBody>
      </p:sp>
      <p:sp>
        <p:nvSpPr>
          <p:cNvPr id="197" name="Google Shape;197;p2"/>
          <p:cNvSpPr/>
          <p:nvPr/>
        </p:nvSpPr>
        <p:spPr>
          <a:xfrm>
            <a:off x="4991582" y="2683155"/>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lt1"/>
                </a:solidFill>
                <a:latin typeface="Arial"/>
                <a:ea typeface="Arial"/>
                <a:cs typeface="Arial"/>
                <a:sym typeface="Arial"/>
              </a:rPr>
              <a:t>iii</a:t>
            </a:r>
            <a:endParaRPr/>
          </a:p>
        </p:txBody>
      </p:sp>
      <p:sp>
        <p:nvSpPr>
          <p:cNvPr id="198" name="Google Shape;198;p2"/>
          <p:cNvSpPr/>
          <p:nvPr/>
        </p:nvSpPr>
        <p:spPr>
          <a:xfrm>
            <a:off x="4991582" y="3150568"/>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lt1"/>
                </a:solidFill>
                <a:latin typeface="Arial"/>
                <a:ea typeface="Arial"/>
                <a:cs typeface="Arial"/>
                <a:sym typeface="Arial"/>
              </a:rPr>
              <a:t>iv</a:t>
            </a:r>
            <a:endParaRPr/>
          </a:p>
        </p:txBody>
      </p:sp>
      <p:sp>
        <p:nvSpPr>
          <p:cNvPr id="12" name="Google Shape;198;p2">
            <a:extLst>
              <a:ext uri="{FF2B5EF4-FFF2-40B4-BE49-F238E27FC236}">
                <a16:creationId xmlns:a16="http://schemas.microsoft.com/office/drawing/2014/main" id="{31BD8A84-E935-8848-84B3-BCC31A66DFEA}"/>
              </a:ext>
            </a:extLst>
          </p:cNvPr>
          <p:cNvSpPr/>
          <p:nvPr/>
        </p:nvSpPr>
        <p:spPr>
          <a:xfrm>
            <a:off x="4991582" y="3617981"/>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a:solidFill>
                  <a:schemeClr val="lt1"/>
                </a:solidFill>
              </a:rPr>
              <a:t>v</a:t>
            </a:r>
            <a:endParaRPr/>
          </a:p>
        </p:txBody>
      </p:sp>
      <p:sp>
        <p:nvSpPr>
          <p:cNvPr id="13" name="Google Shape;198;p2">
            <a:extLst>
              <a:ext uri="{FF2B5EF4-FFF2-40B4-BE49-F238E27FC236}">
                <a16:creationId xmlns:a16="http://schemas.microsoft.com/office/drawing/2014/main" id="{36F0BFB0-364E-AB4F-B132-8E42A5A31949}"/>
              </a:ext>
            </a:extLst>
          </p:cNvPr>
          <p:cNvSpPr/>
          <p:nvPr/>
        </p:nvSpPr>
        <p:spPr>
          <a:xfrm>
            <a:off x="4991582" y="4085394"/>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lt1"/>
                </a:solidFill>
                <a:latin typeface="Arial"/>
                <a:ea typeface="Arial"/>
                <a:cs typeface="Arial"/>
                <a:sym typeface="Arial"/>
              </a:rPr>
              <a:t>vi</a:t>
            </a:r>
            <a:endParaRPr/>
          </a:p>
        </p:txBody>
      </p:sp>
      <p:sp>
        <p:nvSpPr>
          <p:cNvPr id="2" name="Google Shape;198;p2">
            <a:extLst>
              <a:ext uri="{FF2B5EF4-FFF2-40B4-BE49-F238E27FC236}">
                <a16:creationId xmlns:a16="http://schemas.microsoft.com/office/drawing/2014/main" id="{6503225B-5358-10CE-3866-97C6A537D5AA}"/>
              </a:ext>
            </a:extLst>
          </p:cNvPr>
          <p:cNvSpPr/>
          <p:nvPr/>
        </p:nvSpPr>
        <p:spPr>
          <a:xfrm>
            <a:off x="4991582" y="4552807"/>
            <a:ext cx="324000" cy="324000"/>
          </a:xfrm>
          <a:prstGeom prst="ellipse">
            <a:avLst/>
          </a:prstGeom>
          <a:solidFill>
            <a:schemeClr val="accent1"/>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b="0" i="0" u="none" strike="noStrike" cap="none">
                <a:solidFill>
                  <a:schemeClr val="lt1"/>
                </a:solidFill>
                <a:latin typeface="Arial"/>
                <a:ea typeface="Arial"/>
                <a:cs typeface="Arial"/>
                <a:sym typeface="Arial"/>
              </a:rPr>
              <a:t>vii</a:t>
            </a:r>
            <a:endParaRPr/>
          </a:p>
        </p:txBody>
      </p:sp>
    </p:spTree>
    <p:extLst>
      <p:ext uri="{BB962C8B-B14F-4D97-AF65-F5344CB8AC3E}">
        <p14:creationId xmlns:p14="http://schemas.microsoft.com/office/powerpoint/2010/main" val="31944492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0064F8AC-A0B5-7CD5-0D63-46D74BD4514A}"/>
              </a:ext>
            </a:extLst>
          </p:cNvPr>
          <p:cNvGraphicFramePr>
            <a:graphicFrameLocks noChangeAspect="1"/>
          </p:cNvGraphicFramePr>
          <p:nvPr>
            <p:custDataLst>
              <p:tags r:id="rId1"/>
            </p:custDataLst>
            <p:extLst>
              <p:ext uri="{D42A27DB-BD31-4B8C-83A1-F6EECF244321}">
                <p14:modId xmlns:p14="http://schemas.microsoft.com/office/powerpoint/2010/main" val="40291566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1" name="Object 10" hidden="1">
                        <a:extLst>
                          <a:ext uri="{FF2B5EF4-FFF2-40B4-BE49-F238E27FC236}">
                            <a16:creationId xmlns:a16="http://schemas.microsoft.com/office/drawing/2014/main" id="{0064F8AC-A0B5-7CD5-0D63-46D74BD4514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2050" name="Picture 2" descr="Gratis illustrationer af Bjerge">
            <a:extLst>
              <a:ext uri="{FF2B5EF4-FFF2-40B4-BE49-F238E27FC236}">
                <a16:creationId xmlns:a16="http://schemas.microsoft.com/office/drawing/2014/main" id="{002899BF-A54B-574E-C55B-6A78E1A4D93C}"/>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1455312" y="653929"/>
            <a:ext cx="10736687" cy="620407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62E531D6-4783-BC49-85EF-E244C7D20ACA}"/>
              </a:ext>
            </a:extLst>
          </p:cNvPr>
          <p:cNvSpPr>
            <a:spLocks noGrp="1"/>
          </p:cNvSpPr>
          <p:nvPr>
            <p:ph type="sldNum" idx="12"/>
          </p:nvPr>
        </p:nvSpPr>
        <p:spPr>
          <a:xfrm>
            <a:off x="11331616" y="6425800"/>
            <a:ext cx="369425" cy="365125"/>
          </a:xfrm>
        </p:spPr>
        <p:txBody>
          <a:bodyPr/>
          <a:lstStyle/>
          <a:p>
            <a:pPr marL="0" lvl="0" indent="0" algn="r" rtl="0">
              <a:spcBef>
                <a:spcPts val="0"/>
              </a:spcBef>
              <a:spcAft>
                <a:spcPts val="0"/>
              </a:spcAft>
              <a:buNone/>
            </a:pPr>
            <a:fld id="{00000000-1234-1234-1234-123412341234}" type="slidenum">
              <a:rPr lang="en-GB" smtClean="0">
                <a:solidFill>
                  <a:schemeClr val="bg1"/>
                </a:solidFill>
              </a:rPr>
              <a:t>50</a:t>
            </a:fld>
            <a:endParaRPr lang="en-GB">
              <a:solidFill>
                <a:schemeClr val="bg1"/>
              </a:solidFill>
            </a:endParaRPr>
          </a:p>
        </p:txBody>
      </p:sp>
      <p:sp>
        <p:nvSpPr>
          <p:cNvPr id="2" name="Title 1">
            <a:extLst>
              <a:ext uri="{FF2B5EF4-FFF2-40B4-BE49-F238E27FC236}">
                <a16:creationId xmlns:a16="http://schemas.microsoft.com/office/drawing/2014/main" id="{B5ED7F4E-E7A4-C843-870A-AF01864B5977}"/>
              </a:ext>
            </a:extLst>
          </p:cNvPr>
          <p:cNvSpPr>
            <a:spLocks noGrp="1"/>
          </p:cNvSpPr>
          <p:nvPr>
            <p:ph type="title"/>
          </p:nvPr>
        </p:nvSpPr>
        <p:spPr/>
        <p:txBody>
          <a:bodyPr vert="horz"/>
          <a:lstStyle/>
          <a:p>
            <a:r>
              <a:rPr lang="en-US"/>
              <a:t>Our purpose</a:t>
            </a:r>
          </a:p>
        </p:txBody>
      </p:sp>
      <p:sp>
        <p:nvSpPr>
          <p:cNvPr id="4" name="Text Placeholder 3">
            <a:extLst>
              <a:ext uri="{FF2B5EF4-FFF2-40B4-BE49-F238E27FC236}">
                <a16:creationId xmlns:a16="http://schemas.microsoft.com/office/drawing/2014/main" id="{CF5EBDB1-22E2-D447-9A9F-F08A77FE96C2}"/>
              </a:ext>
            </a:extLst>
          </p:cNvPr>
          <p:cNvSpPr>
            <a:spLocks noGrp="1"/>
          </p:cNvSpPr>
          <p:nvPr>
            <p:ph type="body" idx="1"/>
          </p:nvPr>
        </p:nvSpPr>
        <p:spPr>
          <a:xfrm>
            <a:off x="839789" y="2057400"/>
            <a:ext cx="3371604" cy="3811588"/>
          </a:xfrm>
        </p:spPr>
        <p:txBody>
          <a:bodyPr/>
          <a:lstStyle/>
          <a:p>
            <a:pPr marL="12700" indent="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6" name="Rectangle 5">
            <a:extLst>
              <a:ext uri="{FF2B5EF4-FFF2-40B4-BE49-F238E27FC236}">
                <a16:creationId xmlns:a16="http://schemas.microsoft.com/office/drawing/2014/main" id="{449AA7ED-31E1-0249-BC2A-FBD558B02C1E}"/>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2</a:t>
            </a:r>
          </a:p>
        </p:txBody>
      </p:sp>
      <p:sp>
        <p:nvSpPr>
          <p:cNvPr id="8" name="Google Shape;27;p41">
            <a:extLst>
              <a:ext uri="{FF2B5EF4-FFF2-40B4-BE49-F238E27FC236}">
                <a16:creationId xmlns:a16="http://schemas.microsoft.com/office/drawing/2014/main" id="{4995E94F-C258-414B-A18B-6006AEF0DB98}"/>
              </a:ext>
            </a:extLst>
          </p:cNvPr>
          <p:cNvSpPr txBox="1"/>
          <p:nvPr/>
        </p:nvSpPr>
        <p:spPr>
          <a:xfrm>
            <a:off x="7763905" y="6425800"/>
            <a:ext cx="3400661"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GB" sz="900" b="0" i="0" u="none" strike="noStrike" cap="none">
                <a:solidFill>
                  <a:schemeClr val="bg1"/>
                </a:solidFill>
                <a:latin typeface="Arial"/>
                <a:ea typeface="Arial"/>
                <a:cs typeface="Arial"/>
                <a:sym typeface="Arial"/>
              </a:rPr>
              <a:t>Company Name</a:t>
            </a:r>
            <a:endParaRPr sz="900" b="0" i="0" u="none" strike="noStrike" cap="none">
              <a:solidFill>
                <a:schemeClr val="bg1"/>
              </a:solidFill>
              <a:latin typeface="Arial"/>
              <a:ea typeface="Arial"/>
              <a:cs typeface="Arial"/>
              <a:sym typeface="Arial"/>
            </a:endParaRPr>
          </a:p>
        </p:txBody>
      </p:sp>
      <p:sp>
        <p:nvSpPr>
          <p:cNvPr id="12" name="TextBox 11">
            <a:extLst>
              <a:ext uri="{FF2B5EF4-FFF2-40B4-BE49-F238E27FC236}">
                <a16:creationId xmlns:a16="http://schemas.microsoft.com/office/drawing/2014/main" id="{D2DDB287-2C37-F41A-26B1-96D15434C34F}"/>
              </a:ext>
            </a:extLst>
          </p:cNvPr>
          <p:cNvSpPr txBox="1"/>
          <p:nvPr/>
        </p:nvSpPr>
        <p:spPr>
          <a:xfrm>
            <a:off x="-978794" y="2807594"/>
            <a:ext cx="184731" cy="307777"/>
          </a:xfrm>
          <a:prstGeom prst="rect">
            <a:avLst/>
          </a:prstGeom>
          <a:noFill/>
        </p:spPr>
        <p:txBody>
          <a:bodyPr wrap="none" rtlCol="0">
            <a:spAutoFit/>
          </a:bodyPr>
          <a:lstStyle/>
          <a:p>
            <a:endParaRPr lang="en-GB"/>
          </a:p>
        </p:txBody>
      </p:sp>
    </p:spTree>
    <p:extLst>
      <p:ext uri="{BB962C8B-B14F-4D97-AF65-F5344CB8AC3E}">
        <p14:creationId xmlns:p14="http://schemas.microsoft.com/office/powerpoint/2010/main" val="2648039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AB6BF-3901-7E42-954E-106F968408D6}"/>
              </a:ext>
            </a:extLst>
          </p:cNvPr>
          <p:cNvSpPr>
            <a:spLocks noGrp="1"/>
          </p:cNvSpPr>
          <p:nvPr>
            <p:ph type="title"/>
          </p:nvPr>
        </p:nvSpPr>
        <p:spPr/>
        <p:txBody>
          <a:bodyPr/>
          <a:lstStyle/>
          <a:p>
            <a:r>
              <a:rPr lang="en-US"/>
              <a:t>Our mission and vision</a:t>
            </a:r>
          </a:p>
        </p:txBody>
      </p:sp>
      <p:sp>
        <p:nvSpPr>
          <p:cNvPr id="4" name="Slide Number Placeholder 3">
            <a:extLst>
              <a:ext uri="{FF2B5EF4-FFF2-40B4-BE49-F238E27FC236}">
                <a16:creationId xmlns:a16="http://schemas.microsoft.com/office/drawing/2014/main" id="{0CB63ED7-E637-BF45-AFFF-5A9A47F7533F}"/>
              </a:ext>
            </a:extLst>
          </p:cNvPr>
          <p:cNvSpPr>
            <a:spLocks noGrp="1"/>
          </p:cNvSpPr>
          <p:nvPr>
            <p:ph type="sldNum" idx="12"/>
          </p:nvPr>
        </p:nvSpPr>
        <p:spPr>
          <a:xfrm>
            <a:off x="11331616" y="6425800"/>
            <a:ext cx="369425" cy="365125"/>
          </a:xfrm>
        </p:spPr>
        <p:txBody>
          <a:bodyPr/>
          <a:lstStyle/>
          <a:p>
            <a:pPr marL="0" lvl="0" indent="0" algn="r" rtl="0">
              <a:spcBef>
                <a:spcPts val="0"/>
              </a:spcBef>
              <a:spcAft>
                <a:spcPts val="0"/>
              </a:spcAft>
              <a:buNone/>
            </a:pPr>
            <a:fld id="{00000000-1234-1234-1234-123412341234}" type="slidenum">
              <a:rPr lang="en-GB" smtClean="0"/>
              <a:t>51</a:t>
            </a:fld>
            <a:endParaRPr lang="en-GB"/>
          </a:p>
        </p:txBody>
      </p:sp>
      <p:sp>
        <p:nvSpPr>
          <p:cNvPr id="5" name="Rectangle 4">
            <a:extLst>
              <a:ext uri="{FF2B5EF4-FFF2-40B4-BE49-F238E27FC236}">
                <a16:creationId xmlns:a16="http://schemas.microsoft.com/office/drawing/2014/main" id="{35A21FD8-6A41-AD4D-8568-25431B99819B}"/>
              </a:ext>
            </a:extLst>
          </p:cNvPr>
          <p:cNvSpPr/>
          <p:nvPr/>
        </p:nvSpPr>
        <p:spPr>
          <a:xfrm>
            <a:off x="611836" y="2110354"/>
            <a:ext cx="5197464" cy="4778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Mission Statement</a:t>
            </a:r>
          </a:p>
        </p:txBody>
      </p:sp>
      <p:sp>
        <p:nvSpPr>
          <p:cNvPr id="6" name="Rectangle 5">
            <a:extLst>
              <a:ext uri="{FF2B5EF4-FFF2-40B4-BE49-F238E27FC236}">
                <a16:creationId xmlns:a16="http://schemas.microsoft.com/office/drawing/2014/main" id="{9EDDA29C-FE51-BC4F-B6C1-EF55AE030FD3}"/>
              </a:ext>
            </a:extLst>
          </p:cNvPr>
          <p:cNvSpPr/>
          <p:nvPr/>
        </p:nvSpPr>
        <p:spPr>
          <a:xfrm>
            <a:off x="611836" y="2588155"/>
            <a:ext cx="5197464" cy="3312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400"/>
              </a:spcBef>
              <a:spcAft>
                <a:spcPts val="400"/>
              </a:spcAft>
            </a:pPr>
            <a:r>
              <a:rPr lang="en-US" sz="1600">
                <a:solidFill>
                  <a:schemeClr val="tx1"/>
                </a:solidFill>
              </a:rPr>
              <a:t>Lorem ipsum dolor sit amet,</a:t>
            </a:r>
            <a:br>
              <a:rPr lang="en-US" sz="1600">
                <a:solidFill>
                  <a:schemeClr val="tx1"/>
                </a:solidFill>
              </a:rPr>
            </a:br>
            <a:r>
              <a:rPr lang="en-US" sz="1600">
                <a:solidFill>
                  <a:schemeClr val="tx1"/>
                </a:solidFill>
              </a:rPr>
              <a:t>consectetur adipiscing elit, sed do eiusmod tempor incididunt ut labore et dolore magna aliqua.</a:t>
            </a:r>
          </a:p>
        </p:txBody>
      </p:sp>
      <p:sp>
        <p:nvSpPr>
          <p:cNvPr id="7" name="Rectangle 6">
            <a:extLst>
              <a:ext uri="{FF2B5EF4-FFF2-40B4-BE49-F238E27FC236}">
                <a16:creationId xmlns:a16="http://schemas.microsoft.com/office/drawing/2014/main" id="{7C8848D7-976F-2F42-9919-C6B324D64F5A}"/>
              </a:ext>
            </a:extLst>
          </p:cNvPr>
          <p:cNvSpPr/>
          <p:nvPr/>
        </p:nvSpPr>
        <p:spPr>
          <a:xfrm>
            <a:off x="6382700" y="2110354"/>
            <a:ext cx="5197464" cy="4778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Vision Statement</a:t>
            </a:r>
          </a:p>
        </p:txBody>
      </p:sp>
      <p:sp>
        <p:nvSpPr>
          <p:cNvPr id="8" name="Rectangle 7">
            <a:extLst>
              <a:ext uri="{FF2B5EF4-FFF2-40B4-BE49-F238E27FC236}">
                <a16:creationId xmlns:a16="http://schemas.microsoft.com/office/drawing/2014/main" id="{6A827FD5-035F-5C42-9761-1DF0206C5C2A}"/>
              </a:ext>
            </a:extLst>
          </p:cNvPr>
          <p:cNvSpPr/>
          <p:nvPr/>
        </p:nvSpPr>
        <p:spPr>
          <a:xfrm>
            <a:off x="6382700" y="2588155"/>
            <a:ext cx="5197464" cy="3312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400"/>
              </a:spcBef>
              <a:spcAft>
                <a:spcPts val="400"/>
              </a:spcAft>
            </a:pPr>
            <a:r>
              <a:rPr lang="en-US" sz="1600">
                <a:solidFill>
                  <a:schemeClr val="tx1"/>
                </a:solidFill>
              </a:rPr>
              <a:t>Lorem ipsum dolor sit amet,</a:t>
            </a:r>
            <a:br>
              <a:rPr lang="en-US" sz="1600">
                <a:solidFill>
                  <a:schemeClr val="tx1"/>
                </a:solidFill>
              </a:rPr>
            </a:br>
            <a:r>
              <a:rPr lang="en-US" sz="1600">
                <a:solidFill>
                  <a:schemeClr val="tx1"/>
                </a:solidFill>
              </a:rPr>
              <a:t>consectetur adipiscing elit, sed do eiusmod tempor incididunt ut labore et dolore magna aliqua.</a:t>
            </a:r>
          </a:p>
        </p:txBody>
      </p:sp>
    </p:spTree>
    <p:extLst>
      <p:ext uri="{BB962C8B-B14F-4D97-AF65-F5344CB8AC3E}">
        <p14:creationId xmlns:p14="http://schemas.microsoft.com/office/powerpoint/2010/main" val="6732318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D7F4E-E7A4-C843-870A-AF01864B5977}"/>
              </a:ext>
            </a:extLst>
          </p:cNvPr>
          <p:cNvSpPr>
            <a:spLocks noGrp="1"/>
          </p:cNvSpPr>
          <p:nvPr>
            <p:ph type="title"/>
          </p:nvPr>
        </p:nvSpPr>
        <p:spPr/>
        <p:txBody>
          <a:bodyPr/>
          <a:lstStyle/>
          <a:p>
            <a:r>
              <a:rPr lang="en-US"/>
              <a:t>Our 202x goals</a:t>
            </a:r>
          </a:p>
        </p:txBody>
      </p:sp>
      <p:sp>
        <p:nvSpPr>
          <p:cNvPr id="4" name="Text Placeholder 3">
            <a:extLst>
              <a:ext uri="{FF2B5EF4-FFF2-40B4-BE49-F238E27FC236}">
                <a16:creationId xmlns:a16="http://schemas.microsoft.com/office/drawing/2014/main" id="{CF5EBDB1-22E2-D447-9A9F-F08A77FE96C2}"/>
              </a:ext>
            </a:extLst>
          </p:cNvPr>
          <p:cNvSpPr>
            <a:spLocks noGrp="1"/>
          </p:cNvSpPr>
          <p:nvPr>
            <p:ph type="body" idx="1"/>
          </p:nvPr>
        </p:nvSpPr>
        <p:spPr/>
        <p:txBody>
          <a:bodyPr>
            <a:normAutofit lnSpcReduction="10000"/>
          </a:bodyPr>
          <a:lstStyle/>
          <a:p>
            <a:r>
              <a:rPr lang="en-US" b="1"/>
              <a:t>[Goal 1, headline]</a:t>
            </a:r>
          </a:p>
          <a:p>
            <a:pPr marL="514350" indent="-285750">
              <a:buFont typeface="Arial" panose="020B0604020202020204" pitchFamily="34" charset="0"/>
              <a:buChar char="•"/>
            </a:pPr>
            <a:r>
              <a:rPr lang="en-US"/>
              <a:t>[Numerical goal]</a:t>
            </a:r>
          </a:p>
          <a:p>
            <a:pPr marL="514350" indent="-285750">
              <a:buFont typeface="Arial" panose="020B0604020202020204" pitchFamily="34" charset="0"/>
              <a:buChar char="•"/>
            </a:pPr>
            <a:r>
              <a:rPr lang="en-US"/>
              <a:t>[Description of goal]</a:t>
            </a:r>
          </a:p>
          <a:p>
            <a:endParaRPr lang="en-US" b="1"/>
          </a:p>
          <a:p>
            <a:r>
              <a:rPr lang="en-US" b="1"/>
              <a:t>[Goal 2, headline]</a:t>
            </a:r>
          </a:p>
          <a:p>
            <a:pPr marL="514350" indent="-285750">
              <a:buFont typeface="Arial" panose="020B0604020202020204" pitchFamily="34" charset="0"/>
              <a:buChar char="•"/>
            </a:pPr>
            <a:r>
              <a:rPr lang="en-US"/>
              <a:t>[Numerical goal]</a:t>
            </a:r>
          </a:p>
          <a:p>
            <a:pPr marL="514350" indent="-285750">
              <a:buFont typeface="Arial" panose="020B0604020202020204" pitchFamily="34" charset="0"/>
              <a:buChar char="•"/>
            </a:pPr>
            <a:r>
              <a:rPr lang="en-US"/>
              <a:t>[Description of goal]</a:t>
            </a:r>
          </a:p>
          <a:p>
            <a:pPr marL="228600" indent="0"/>
            <a:endParaRPr lang="en-US"/>
          </a:p>
          <a:p>
            <a:r>
              <a:rPr lang="en-US" b="1"/>
              <a:t>[Goal 3, headline]</a:t>
            </a:r>
          </a:p>
          <a:p>
            <a:pPr marL="514350" indent="-285750">
              <a:buFont typeface="Arial" panose="020B0604020202020204" pitchFamily="34" charset="0"/>
              <a:buChar char="•"/>
            </a:pPr>
            <a:r>
              <a:rPr lang="en-US"/>
              <a:t>[Numerical goal]</a:t>
            </a:r>
          </a:p>
          <a:p>
            <a:pPr marL="514350" indent="-285750">
              <a:buFont typeface="Arial" panose="020B0604020202020204" pitchFamily="34" charset="0"/>
              <a:buChar char="•"/>
            </a:pPr>
            <a:r>
              <a:rPr lang="en-US"/>
              <a:t>[Description of goal]</a:t>
            </a:r>
          </a:p>
        </p:txBody>
      </p:sp>
      <p:sp>
        <p:nvSpPr>
          <p:cNvPr id="5" name="Slide Number Placeholder 4">
            <a:extLst>
              <a:ext uri="{FF2B5EF4-FFF2-40B4-BE49-F238E27FC236}">
                <a16:creationId xmlns:a16="http://schemas.microsoft.com/office/drawing/2014/main" id="{62E531D6-4783-BC49-85EF-E244C7D20ACA}"/>
              </a:ext>
            </a:extLst>
          </p:cNvPr>
          <p:cNvSpPr>
            <a:spLocks noGrp="1"/>
          </p:cNvSpPr>
          <p:nvPr>
            <p:ph type="sldNum" idx="12"/>
          </p:nvPr>
        </p:nvSpPr>
        <p:spPr>
          <a:xfrm>
            <a:off x="11331616" y="6425800"/>
            <a:ext cx="369425" cy="365125"/>
          </a:xfrm>
        </p:spPr>
        <p:txBody>
          <a:bodyPr/>
          <a:lstStyle/>
          <a:p>
            <a:pPr marL="0" lvl="0" indent="0" algn="r" rtl="0">
              <a:spcBef>
                <a:spcPts val="0"/>
              </a:spcBef>
              <a:spcAft>
                <a:spcPts val="0"/>
              </a:spcAft>
              <a:buNone/>
            </a:pPr>
            <a:fld id="{00000000-1234-1234-1234-123412341234}" type="slidenum">
              <a:rPr lang="en-GB" smtClean="0"/>
              <a:t>52</a:t>
            </a:fld>
            <a:endParaRPr lang="en-GB"/>
          </a:p>
        </p:txBody>
      </p:sp>
      <p:pic>
        <p:nvPicPr>
          <p:cNvPr id="10" name="Picture Placeholder 9" descr="A group of people running on a track&#10;&#10;Description automatically generated with medium confidence">
            <a:extLst>
              <a:ext uri="{FF2B5EF4-FFF2-40B4-BE49-F238E27FC236}">
                <a16:creationId xmlns:a16="http://schemas.microsoft.com/office/drawing/2014/main" id="{65A0AB3D-47E7-EC4C-982A-8E07123AC404}"/>
              </a:ext>
            </a:extLst>
          </p:cNvPr>
          <p:cNvPicPr>
            <a:picLocks noGrp="1" noChangeAspect="1"/>
          </p:cNvPicPr>
          <p:nvPr>
            <p:ph type="pic" idx="2"/>
          </p:nvPr>
        </p:nvPicPr>
        <p:blipFill>
          <a:blip r:embed="rId3" cstate="screen">
            <a:extLst>
              <a:ext uri="{28A0092B-C50C-407E-A947-70E740481C1C}">
                <a14:useLocalDpi xmlns:a14="http://schemas.microsoft.com/office/drawing/2010/main"/>
              </a:ext>
            </a:extLst>
          </a:blip>
          <a:srcRect/>
          <a:stretch>
            <a:fillRect/>
          </a:stretch>
        </p:blipFill>
        <p:spPr/>
      </p:pic>
      <p:sp>
        <p:nvSpPr>
          <p:cNvPr id="11" name="Rectangle 10">
            <a:extLst>
              <a:ext uri="{FF2B5EF4-FFF2-40B4-BE49-F238E27FC236}">
                <a16:creationId xmlns:a16="http://schemas.microsoft.com/office/drawing/2014/main" id="{F3A410DB-B653-1341-828C-4DBCB84871DD}"/>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1</a:t>
            </a:r>
          </a:p>
        </p:txBody>
      </p:sp>
    </p:spTree>
    <p:extLst>
      <p:ext uri="{BB962C8B-B14F-4D97-AF65-F5344CB8AC3E}">
        <p14:creationId xmlns:p14="http://schemas.microsoft.com/office/powerpoint/2010/main" val="3752101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erson sitting at a table&#10;&#10;Description automatically generated with medium confidence">
            <a:extLst>
              <a:ext uri="{FF2B5EF4-FFF2-40B4-BE49-F238E27FC236}">
                <a16:creationId xmlns:a16="http://schemas.microsoft.com/office/drawing/2014/main" id="{B0B5D466-F1AB-4848-8B09-E58D05CB473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4083587" cy="6857999"/>
          </a:xfrm>
          <a:prstGeom prst="rect">
            <a:avLst/>
          </a:prstGeom>
        </p:spPr>
      </p:pic>
      <p:pic>
        <p:nvPicPr>
          <p:cNvPr id="22" name="Picture 21" descr="A picture containing tree, plant, outdoor, conifer&#10;&#10;Description automatically generated">
            <a:extLst>
              <a:ext uri="{FF2B5EF4-FFF2-40B4-BE49-F238E27FC236}">
                <a16:creationId xmlns:a16="http://schemas.microsoft.com/office/drawing/2014/main" id="{FC99777E-5DD6-1348-8873-5AECD296A33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063800" y="0"/>
            <a:ext cx="4064399" cy="6858000"/>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AFDFE371-9796-2E4C-8FB0-CE4D6254FC1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1"/>
          <a:stretch/>
        </p:blipFill>
        <p:spPr>
          <a:xfrm>
            <a:off x="8127601" y="-1"/>
            <a:ext cx="4064399" cy="6858000"/>
          </a:xfrm>
          <a:prstGeom prst="rect">
            <a:avLst/>
          </a:prstGeom>
        </p:spPr>
      </p:pic>
      <p:sp>
        <p:nvSpPr>
          <p:cNvPr id="30" name="Rectangle 29">
            <a:extLst>
              <a:ext uri="{FF2B5EF4-FFF2-40B4-BE49-F238E27FC236}">
                <a16:creationId xmlns:a16="http://schemas.microsoft.com/office/drawing/2014/main" id="{828EDF21-0448-0542-8EFA-71B5398075C5}"/>
              </a:ext>
            </a:extLst>
          </p:cNvPr>
          <p:cNvSpPr/>
          <p:nvPr/>
        </p:nvSpPr>
        <p:spPr>
          <a:xfrm>
            <a:off x="1" y="0"/>
            <a:ext cx="12192000" cy="6858000"/>
          </a:xfrm>
          <a:prstGeom prst="rect">
            <a:avLst/>
          </a:prstGeom>
          <a:gradFill flip="none" rotWithShape="1">
            <a:gsLst>
              <a:gs pos="0">
                <a:schemeClr val="tx1"/>
              </a:gs>
              <a:gs pos="100000">
                <a:schemeClr val="tx1">
                  <a:alpha val="0"/>
                </a:schemeClr>
              </a:gs>
              <a:gs pos="0">
                <a:schemeClr val="tx1">
                  <a:alpha val="69077"/>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62E531D6-4783-BC49-85EF-E244C7D20ACA}"/>
              </a:ext>
            </a:extLst>
          </p:cNvPr>
          <p:cNvSpPr>
            <a:spLocks noGrp="1"/>
          </p:cNvSpPr>
          <p:nvPr>
            <p:ph type="sldNum" idx="12"/>
          </p:nvPr>
        </p:nvSpPr>
        <p:spPr>
          <a:xfrm>
            <a:off x="11331616" y="6425800"/>
            <a:ext cx="369425" cy="365125"/>
          </a:xfrm>
        </p:spPr>
        <p:txBody>
          <a:bodyPr/>
          <a:lstStyle/>
          <a:p>
            <a:pPr marL="0" lvl="0" indent="0" algn="r" rtl="0">
              <a:spcBef>
                <a:spcPts val="0"/>
              </a:spcBef>
              <a:spcAft>
                <a:spcPts val="0"/>
              </a:spcAft>
              <a:buNone/>
            </a:pPr>
            <a:fld id="{00000000-1234-1234-1234-123412341234}" type="slidenum">
              <a:rPr lang="en-GB" smtClean="0">
                <a:solidFill>
                  <a:schemeClr val="bg1"/>
                </a:solidFill>
              </a:rPr>
              <a:t>53</a:t>
            </a:fld>
            <a:endParaRPr lang="en-GB">
              <a:solidFill>
                <a:schemeClr val="bg1"/>
              </a:solidFill>
            </a:endParaRPr>
          </a:p>
        </p:txBody>
      </p:sp>
      <p:sp>
        <p:nvSpPr>
          <p:cNvPr id="12" name="Google Shape;142;p32">
            <a:extLst>
              <a:ext uri="{FF2B5EF4-FFF2-40B4-BE49-F238E27FC236}">
                <a16:creationId xmlns:a16="http://schemas.microsoft.com/office/drawing/2014/main" id="{DFA4A7FC-573D-3445-B5A0-9DC90BFD5D1C}"/>
              </a:ext>
            </a:extLst>
          </p:cNvPr>
          <p:cNvSpPr txBox="1">
            <a:spLocks/>
          </p:cNvSpPr>
          <p:nvPr/>
        </p:nvSpPr>
        <p:spPr>
          <a:xfrm>
            <a:off x="233393" y="1192955"/>
            <a:ext cx="3616800" cy="613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3600"/>
            </a:pPr>
            <a:r>
              <a:rPr lang="en-US" sz="2400" b="1">
                <a:solidFill>
                  <a:schemeClr val="bg1"/>
                </a:solidFill>
                <a:latin typeface="Georgia" panose="02040502050405020303" pitchFamily="18" charset="0"/>
              </a:rPr>
              <a:t>PEOPLE</a:t>
            </a:r>
          </a:p>
        </p:txBody>
      </p:sp>
      <p:sp>
        <p:nvSpPr>
          <p:cNvPr id="13" name="Google Shape;143;p32">
            <a:extLst>
              <a:ext uri="{FF2B5EF4-FFF2-40B4-BE49-F238E27FC236}">
                <a16:creationId xmlns:a16="http://schemas.microsoft.com/office/drawing/2014/main" id="{D40CA7B8-109D-F742-9037-13B3BE205D21}"/>
              </a:ext>
            </a:extLst>
          </p:cNvPr>
          <p:cNvSpPr txBox="1">
            <a:spLocks/>
          </p:cNvSpPr>
          <p:nvPr/>
        </p:nvSpPr>
        <p:spPr>
          <a:xfrm>
            <a:off x="4331699" y="1192955"/>
            <a:ext cx="3528600" cy="613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3600"/>
            </a:pPr>
            <a:r>
              <a:rPr lang="en-US" sz="2400" b="1">
                <a:solidFill>
                  <a:schemeClr val="bg1"/>
                </a:solidFill>
                <a:latin typeface="Georgia" panose="02040502050405020303" pitchFamily="18" charset="0"/>
              </a:rPr>
              <a:t>PLANET</a:t>
            </a:r>
          </a:p>
        </p:txBody>
      </p:sp>
      <p:sp>
        <p:nvSpPr>
          <p:cNvPr id="14" name="Google Shape;144;p32">
            <a:extLst>
              <a:ext uri="{FF2B5EF4-FFF2-40B4-BE49-F238E27FC236}">
                <a16:creationId xmlns:a16="http://schemas.microsoft.com/office/drawing/2014/main" id="{F026F58D-C3ED-DF4B-A4D9-0C64D7851131}"/>
              </a:ext>
            </a:extLst>
          </p:cNvPr>
          <p:cNvSpPr txBox="1">
            <a:spLocks/>
          </p:cNvSpPr>
          <p:nvPr/>
        </p:nvSpPr>
        <p:spPr>
          <a:xfrm>
            <a:off x="8248950" y="1192955"/>
            <a:ext cx="3821700" cy="613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3600"/>
            </a:pPr>
            <a:r>
              <a:rPr lang="en-US" sz="2400" b="1">
                <a:solidFill>
                  <a:schemeClr val="bg1"/>
                </a:solidFill>
                <a:latin typeface="Georgia" panose="02040502050405020303" pitchFamily="18" charset="0"/>
              </a:rPr>
              <a:t>PROFIT</a:t>
            </a:r>
          </a:p>
          <a:p>
            <a:pPr algn="ctr">
              <a:lnSpc>
                <a:spcPct val="90000"/>
              </a:lnSpc>
              <a:buSzPts val="3600"/>
            </a:pPr>
            <a:endParaRPr lang="en-US" sz="2400" b="1">
              <a:solidFill>
                <a:schemeClr val="bg1"/>
              </a:solidFill>
              <a:latin typeface="Georgia" panose="02040502050405020303" pitchFamily="18" charset="0"/>
            </a:endParaRPr>
          </a:p>
        </p:txBody>
      </p:sp>
      <p:sp>
        <p:nvSpPr>
          <p:cNvPr id="15" name="Google Shape;146;p32">
            <a:extLst>
              <a:ext uri="{FF2B5EF4-FFF2-40B4-BE49-F238E27FC236}">
                <a16:creationId xmlns:a16="http://schemas.microsoft.com/office/drawing/2014/main" id="{527EBAC0-B702-F641-83AB-7D8D06CF609D}"/>
              </a:ext>
            </a:extLst>
          </p:cNvPr>
          <p:cNvSpPr txBox="1"/>
          <p:nvPr/>
        </p:nvSpPr>
        <p:spPr>
          <a:xfrm>
            <a:off x="4702499" y="1924400"/>
            <a:ext cx="2787000" cy="1266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14000"/>
              </a:lnSpc>
              <a:spcBef>
                <a:spcPts val="0"/>
              </a:spcBef>
              <a:spcAft>
                <a:spcPts val="500"/>
              </a:spcAft>
              <a:buClr>
                <a:srgbClr val="000000"/>
              </a:buClr>
              <a:buSzPts val="7200"/>
              <a:buFont typeface="Arial"/>
              <a:buNone/>
              <a:tabLst/>
              <a:defRPr/>
            </a:pPr>
            <a:r>
              <a:rPr kumimoji="0" lang="en-US" sz="7200" u="none" strike="noStrike" kern="0" cap="none" spc="0" normalizeH="0" baseline="0" noProof="0">
                <a:ln>
                  <a:noFill/>
                </a:ln>
                <a:solidFill>
                  <a:schemeClr val="bg1"/>
                </a:solidFill>
                <a:effectLst/>
                <a:uLnTx/>
                <a:uFillTx/>
                <a:latin typeface="Arial" panose="020B0604020202020204" pitchFamily="34" charset="0"/>
                <a:ea typeface="Helvetica Neue"/>
                <a:cs typeface="Arial" panose="020B0604020202020204" pitchFamily="34" charset="0"/>
                <a:sym typeface="Helvetica Neue"/>
              </a:rPr>
              <a:t>[goal]</a:t>
            </a:r>
          </a:p>
        </p:txBody>
      </p:sp>
      <p:sp>
        <p:nvSpPr>
          <p:cNvPr id="16" name="Google Shape;148;p32">
            <a:extLst>
              <a:ext uri="{FF2B5EF4-FFF2-40B4-BE49-F238E27FC236}">
                <a16:creationId xmlns:a16="http://schemas.microsoft.com/office/drawing/2014/main" id="{566F0594-CE5A-AF4E-8A91-4C5DE9CBE926}"/>
              </a:ext>
            </a:extLst>
          </p:cNvPr>
          <p:cNvSpPr txBox="1"/>
          <p:nvPr/>
        </p:nvSpPr>
        <p:spPr>
          <a:xfrm>
            <a:off x="648293" y="1924400"/>
            <a:ext cx="2787000" cy="1266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14000"/>
              </a:lnSpc>
              <a:spcBef>
                <a:spcPts val="0"/>
              </a:spcBef>
              <a:spcAft>
                <a:spcPts val="500"/>
              </a:spcAft>
              <a:buClr>
                <a:srgbClr val="000000"/>
              </a:buClr>
              <a:buSzPts val="7200"/>
              <a:buFont typeface="Arial"/>
              <a:buNone/>
              <a:tabLst/>
              <a:defRPr/>
            </a:pPr>
            <a:r>
              <a:rPr kumimoji="0" lang="en-US" sz="7200" u="none" strike="noStrike" kern="0" cap="none" spc="0" normalizeH="0" baseline="0" noProof="0">
                <a:ln>
                  <a:noFill/>
                </a:ln>
                <a:solidFill>
                  <a:schemeClr val="bg1"/>
                </a:solidFill>
                <a:effectLst/>
                <a:uLnTx/>
                <a:uFillTx/>
                <a:latin typeface="Arial" panose="020B0604020202020204" pitchFamily="34" charset="0"/>
                <a:ea typeface="Helvetica Neue"/>
                <a:cs typeface="Arial" panose="020B0604020202020204" pitchFamily="34" charset="0"/>
                <a:sym typeface="Helvetica Neue"/>
              </a:rPr>
              <a:t>[goal]</a:t>
            </a:r>
          </a:p>
        </p:txBody>
      </p:sp>
      <p:sp>
        <p:nvSpPr>
          <p:cNvPr id="17" name="Google Shape;150;p32">
            <a:extLst>
              <a:ext uri="{FF2B5EF4-FFF2-40B4-BE49-F238E27FC236}">
                <a16:creationId xmlns:a16="http://schemas.microsoft.com/office/drawing/2014/main" id="{30E09758-EAC7-DE46-9AC3-FCA1DE5257C1}"/>
              </a:ext>
            </a:extLst>
          </p:cNvPr>
          <p:cNvSpPr txBox="1"/>
          <p:nvPr/>
        </p:nvSpPr>
        <p:spPr>
          <a:xfrm>
            <a:off x="8766300" y="1924400"/>
            <a:ext cx="2787000" cy="12666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14000"/>
              </a:lnSpc>
              <a:spcBef>
                <a:spcPts val="0"/>
              </a:spcBef>
              <a:spcAft>
                <a:spcPts val="500"/>
              </a:spcAft>
              <a:buClr>
                <a:srgbClr val="000000"/>
              </a:buClr>
              <a:buSzPts val="7200"/>
              <a:buFont typeface="Arial"/>
              <a:buNone/>
              <a:tabLst/>
              <a:defRPr/>
            </a:pPr>
            <a:r>
              <a:rPr kumimoji="0" lang="en-US" sz="7200" u="none" strike="noStrike" kern="0" cap="none" spc="0" normalizeH="0" baseline="0" noProof="0">
                <a:ln>
                  <a:noFill/>
                </a:ln>
                <a:solidFill>
                  <a:schemeClr val="bg1"/>
                </a:solidFill>
                <a:effectLst/>
                <a:uLnTx/>
                <a:uFillTx/>
                <a:latin typeface="Arial" panose="020B0604020202020204" pitchFamily="34" charset="0"/>
                <a:ea typeface="Helvetica Neue"/>
                <a:cs typeface="Arial" panose="020B0604020202020204" pitchFamily="34" charset="0"/>
                <a:sym typeface="Helvetica Neue"/>
              </a:rPr>
              <a:t>[goal]</a:t>
            </a:r>
          </a:p>
        </p:txBody>
      </p:sp>
      <p:sp>
        <p:nvSpPr>
          <p:cNvPr id="18" name="Google Shape;145;p32">
            <a:extLst>
              <a:ext uri="{FF2B5EF4-FFF2-40B4-BE49-F238E27FC236}">
                <a16:creationId xmlns:a16="http://schemas.microsoft.com/office/drawing/2014/main" id="{A937FD27-4E38-CB4D-883D-557491999A05}"/>
              </a:ext>
            </a:extLst>
          </p:cNvPr>
          <p:cNvSpPr txBox="1"/>
          <p:nvPr/>
        </p:nvSpPr>
        <p:spPr>
          <a:xfrm>
            <a:off x="4777349" y="3265375"/>
            <a:ext cx="2637300" cy="3503100"/>
          </a:xfrm>
          <a:prstGeom prst="rect">
            <a:avLst/>
          </a:prstGeom>
          <a:noFill/>
          <a:ln>
            <a:noFill/>
          </a:ln>
        </p:spPr>
        <p:txBody>
          <a:bodyPr spcFirstLastPara="1" wrap="square" lIns="91425" tIns="45700" rIns="91425" bIns="45700" anchor="t" anchorCtr="0">
            <a:noAutofit/>
          </a:bodyPr>
          <a:lstStyle/>
          <a:p>
            <a:pPr lvl="0" algn="ctr">
              <a:buSzPts val="1600"/>
              <a:defRPr/>
            </a:pPr>
            <a:r>
              <a:rPr lang="en-US" sz="1600">
                <a:solidFill>
                  <a:schemeClr val="bg1"/>
                </a:solidFill>
                <a:latin typeface="Arial" panose="020B0604020202020204" pitchFamily="34" charset="0"/>
                <a:ea typeface="Helvetica Neue"/>
                <a:cs typeface="Arial" panose="020B0604020202020204" pitchFamily="34" charset="0"/>
                <a:sym typeface="Helvetica Neue"/>
              </a:rPr>
              <a:t>[Insert description or follow-on text to goal</a:t>
            </a:r>
            <a:endParaRPr lang="en-US">
              <a:solidFill>
                <a:schemeClr val="bg1"/>
              </a:solidFill>
              <a:latin typeface="Arial" panose="020B0604020202020204" pitchFamily="34" charset="0"/>
              <a:ea typeface="Helvetica Neue"/>
              <a:cs typeface="Arial" panose="020B0604020202020204" pitchFamily="34" charset="0"/>
              <a:sym typeface="Helvetica Neue"/>
            </a:endParaRPr>
          </a:p>
        </p:txBody>
      </p:sp>
      <p:sp>
        <p:nvSpPr>
          <p:cNvPr id="19" name="Google Shape;147;p32">
            <a:extLst>
              <a:ext uri="{FF2B5EF4-FFF2-40B4-BE49-F238E27FC236}">
                <a16:creationId xmlns:a16="http://schemas.microsoft.com/office/drawing/2014/main" id="{A2AA7FA3-5B0A-8946-A72F-44C043E4E879}"/>
              </a:ext>
            </a:extLst>
          </p:cNvPr>
          <p:cNvSpPr txBox="1"/>
          <p:nvPr/>
        </p:nvSpPr>
        <p:spPr>
          <a:xfrm>
            <a:off x="723143" y="3265375"/>
            <a:ext cx="2637300" cy="35031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u="none" strike="noStrike" kern="0" cap="none" spc="0" normalizeH="0" baseline="0" noProof="0">
                <a:ln>
                  <a:noFill/>
                </a:ln>
                <a:solidFill>
                  <a:schemeClr val="bg1"/>
                </a:solidFill>
                <a:effectLst/>
                <a:uLnTx/>
                <a:uFillTx/>
                <a:latin typeface="Arial" panose="020B0604020202020204" pitchFamily="34" charset="0"/>
                <a:ea typeface="Helvetica Neue"/>
                <a:cs typeface="Arial" panose="020B0604020202020204" pitchFamily="34" charset="0"/>
                <a:sym typeface="Helvetica Neue"/>
              </a:rPr>
              <a:t>[Insert description or </a:t>
            </a:r>
            <a:r>
              <a:rPr lang="en-US" sz="1600">
                <a:solidFill>
                  <a:schemeClr val="bg1"/>
                </a:solidFill>
                <a:latin typeface="Arial" panose="020B0604020202020204" pitchFamily="34" charset="0"/>
                <a:ea typeface="Helvetica Neue"/>
                <a:cs typeface="Arial" panose="020B0604020202020204" pitchFamily="34" charset="0"/>
                <a:sym typeface="Helvetica Neue"/>
              </a:rPr>
              <a:t>follow-on text to goal]</a:t>
            </a:r>
            <a:endParaRPr kumimoji="0" lang="en-US" sz="1400" u="none" strike="noStrike" kern="0" cap="none" spc="0" normalizeH="0" baseline="0" noProof="0">
              <a:ln>
                <a:noFill/>
              </a:ln>
              <a:solidFill>
                <a:schemeClr val="bg1"/>
              </a:solidFill>
              <a:effectLst/>
              <a:uLnTx/>
              <a:uFillTx/>
              <a:latin typeface="Arial" panose="020B0604020202020204" pitchFamily="34" charset="0"/>
              <a:ea typeface="Helvetica Neue"/>
              <a:cs typeface="Arial" panose="020B0604020202020204" pitchFamily="34" charset="0"/>
              <a:sym typeface="Helvetica Neue"/>
            </a:endParaRPr>
          </a:p>
        </p:txBody>
      </p:sp>
      <p:sp>
        <p:nvSpPr>
          <p:cNvPr id="20" name="Google Shape;149;p32">
            <a:extLst>
              <a:ext uri="{FF2B5EF4-FFF2-40B4-BE49-F238E27FC236}">
                <a16:creationId xmlns:a16="http://schemas.microsoft.com/office/drawing/2014/main" id="{6D173738-F237-ED48-A264-CCB76332FF53}"/>
              </a:ext>
            </a:extLst>
          </p:cNvPr>
          <p:cNvSpPr txBox="1"/>
          <p:nvPr/>
        </p:nvSpPr>
        <p:spPr>
          <a:xfrm>
            <a:off x="8841150" y="3265375"/>
            <a:ext cx="2637300" cy="3503100"/>
          </a:xfrm>
          <a:prstGeom prst="rect">
            <a:avLst/>
          </a:prstGeom>
          <a:noFill/>
          <a:ln>
            <a:noFill/>
          </a:ln>
        </p:spPr>
        <p:txBody>
          <a:bodyPr spcFirstLastPara="1" wrap="square" lIns="91425" tIns="45700" rIns="91425" bIns="45700" anchor="t" anchorCtr="0">
            <a:noAutofit/>
          </a:bodyPr>
          <a:lstStyle/>
          <a:p>
            <a:pPr lvl="0" algn="ctr">
              <a:buSzPts val="1600"/>
              <a:defRPr/>
            </a:pPr>
            <a:r>
              <a:rPr lang="en-US" sz="1600">
                <a:solidFill>
                  <a:schemeClr val="bg1"/>
                </a:solidFill>
                <a:latin typeface="Arial" panose="020B0604020202020204" pitchFamily="34" charset="0"/>
                <a:ea typeface="Helvetica Neue"/>
                <a:cs typeface="Arial" panose="020B0604020202020204" pitchFamily="34" charset="0"/>
                <a:sym typeface="Helvetica Neue"/>
              </a:rPr>
              <a:t>[Insert description or follow-on text to goal]</a:t>
            </a:r>
            <a:endParaRPr lang="en-US">
              <a:solidFill>
                <a:schemeClr val="bg1"/>
              </a:solidFill>
              <a:latin typeface="Arial" panose="020B0604020202020204" pitchFamily="34" charset="0"/>
              <a:ea typeface="Helvetica Neue"/>
              <a:cs typeface="Arial" panose="020B0604020202020204" pitchFamily="34" charset="0"/>
              <a:sym typeface="Helvetica Neue"/>
            </a:endParaRPr>
          </a:p>
        </p:txBody>
      </p:sp>
      <p:sp>
        <p:nvSpPr>
          <p:cNvPr id="31" name="Rectangle 30">
            <a:extLst>
              <a:ext uri="{FF2B5EF4-FFF2-40B4-BE49-F238E27FC236}">
                <a16:creationId xmlns:a16="http://schemas.microsoft.com/office/drawing/2014/main" id="{32F3087D-E5E0-F64F-BE97-6DCFDED14C58}"/>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2</a:t>
            </a:r>
          </a:p>
        </p:txBody>
      </p:sp>
      <p:sp>
        <p:nvSpPr>
          <p:cNvPr id="21" name="Google Shape;27;p41">
            <a:extLst>
              <a:ext uri="{FF2B5EF4-FFF2-40B4-BE49-F238E27FC236}">
                <a16:creationId xmlns:a16="http://schemas.microsoft.com/office/drawing/2014/main" id="{0FECDF7C-E67E-9448-A585-C5380526B789}"/>
              </a:ext>
            </a:extLst>
          </p:cNvPr>
          <p:cNvSpPr txBox="1"/>
          <p:nvPr/>
        </p:nvSpPr>
        <p:spPr>
          <a:xfrm>
            <a:off x="7763905" y="6425800"/>
            <a:ext cx="3400661"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GB" sz="900" b="0" i="0" u="none" strike="noStrike" cap="none">
                <a:solidFill>
                  <a:schemeClr val="bg1"/>
                </a:solidFill>
                <a:latin typeface="Arial"/>
                <a:ea typeface="Arial"/>
                <a:cs typeface="Arial"/>
                <a:sym typeface="Arial"/>
              </a:rPr>
              <a:t>Company Name</a:t>
            </a:r>
            <a:endParaRPr sz="900" b="0" i="0" u="none" strike="noStrike" cap="none">
              <a:solidFill>
                <a:schemeClr val="bg1"/>
              </a:solidFill>
              <a:latin typeface="Arial"/>
              <a:ea typeface="Arial"/>
              <a:cs typeface="Arial"/>
              <a:sym typeface="Arial"/>
            </a:endParaRPr>
          </a:p>
        </p:txBody>
      </p:sp>
    </p:spTree>
    <p:extLst>
      <p:ext uri="{BB962C8B-B14F-4D97-AF65-F5344CB8AC3E}">
        <p14:creationId xmlns:p14="http://schemas.microsoft.com/office/powerpoint/2010/main" val="25307762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B91F1B-C254-C988-B15F-4F0F38CAA260}"/>
              </a:ext>
            </a:extLst>
          </p:cNvPr>
          <p:cNvGraphicFramePr>
            <a:graphicFrameLocks noChangeAspect="1"/>
          </p:cNvGraphicFramePr>
          <p:nvPr>
            <p:custDataLst>
              <p:tags r:id="rId1"/>
            </p:custDataLst>
            <p:extLst>
              <p:ext uri="{D42A27DB-BD31-4B8C-83A1-F6EECF244321}">
                <p14:modId xmlns:p14="http://schemas.microsoft.com/office/powerpoint/2010/main" val="16907339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FDB91F1B-C254-C988-B15F-4F0F38CAA260}"/>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F0F7FF12-8C46-3F4C-AF3C-C393D45CBDE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9" name="Title 1">
            <a:extLst>
              <a:ext uri="{FF2B5EF4-FFF2-40B4-BE49-F238E27FC236}">
                <a16:creationId xmlns:a16="http://schemas.microsoft.com/office/drawing/2014/main" id="{9B640F0C-5D83-E625-44EC-8975B5EA2560}"/>
              </a:ext>
            </a:extLst>
          </p:cNvPr>
          <p:cNvSpPr txBox="1">
            <a:spLocks/>
          </p:cNvSpPr>
          <p:nvPr/>
        </p:nvSpPr>
        <p:spPr>
          <a:xfrm>
            <a:off x="534725" y="1355453"/>
            <a:ext cx="5298916" cy="1437300"/>
          </a:xfrm>
          <a:prstGeom prst="rect">
            <a:avLst/>
          </a:prstGeom>
        </p:spPr>
        <p:txBody>
          <a:bodyPr vert="horz"/>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2"/>
              </a:buClr>
              <a:buSzPts val="2000"/>
            </a:pPr>
            <a:r>
              <a:rPr lang="en-GB" sz="4800" b="1">
                <a:solidFill>
                  <a:schemeClr val="tx1"/>
                </a:solidFill>
                <a:latin typeface="Georgia" panose="02040502050405020303" pitchFamily="18" charset="0"/>
              </a:rPr>
              <a:t>Strategic objectives and initiatives</a:t>
            </a:r>
            <a:endParaRPr lang="en-US" sz="4800" b="1">
              <a:solidFill>
                <a:schemeClr val="tx1"/>
              </a:solidFill>
              <a:latin typeface="Georgia" panose="02040502050405020303" pitchFamily="18" charset="0"/>
            </a:endParaRPr>
          </a:p>
        </p:txBody>
      </p:sp>
      <p:sp>
        <p:nvSpPr>
          <p:cNvPr id="10" name="Text Placeholder 2">
            <a:extLst>
              <a:ext uri="{FF2B5EF4-FFF2-40B4-BE49-F238E27FC236}">
                <a16:creationId xmlns:a16="http://schemas.microsoft.com/office/drawing/2014/main" id="{345960FC-11B2-A398-6102-D693F3DFFA61}"/>
              </a:ext>
            </a:extLst>
          </p:cNvPr>
          <p:cNvSpPr txBox="1">
            <a:spLocks/>
          </p:cNvSpPr>
          <p:nvPr/>
        </p:nvSpPr>
        <p:spPr>
          <a:xfrm>
            <a:off x="5380714" y="1680071"/>
            <a:ext cx="6626620" cy="4124893"/>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GB" sz="41300">
                <a:solidFill>
                  <a:schemeClr val="tx1"/>
                </a:solidFill>
              </a:rPr>
              <a:t>04</a:t>
            </a:r>
          </a:p>
        </p:txBody>
      </p:sp>
    </p:spTree>
    <p:extLst>
      <p:ext uri="{BB962C8B-B14F-4D97-AF65-F5344CB8AC3E}">
        <p14:creationId xmlns:p14="http://schemas.microsoft.com/office/powerpoint/2010/main" val="2300765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BE9627-F1E0-47AB-C515-6953ECB22010}"/>
              </a:ext>
            </a:extLst>
          </p:cNvPr>
          <p:cNvSpPr>
            <a:spLocks noGrp="1"/>
          </p:cNvSpPr>
          <p:nvPr>
            <p:ph type="title"/>
          </p:nvPr>
        </p:nvSpPr>
        <p:spPr/>
        <p:txBody>
          <a:bodyPr>
            <a:normAutofit/>
          </a:bodyPr>
          <a:lstStyle/>
          <a:p>
            <a:r>
              <a:rPr lang="en-US"/>
              <a:t>We are strong on [dimension 1], [dimension 2], but with clear gaps around [dimension 3], [dimension 4], [dimension 5]</a:t>
            </a:r>
          </a:p>
        </p:txBody>
      </p:sp>
      <p:sp>
        <p:nvSpPr>
          <p:cNvPr id="4" name="Slide Number Placeholder 3">
            <a:extLst>
              <a:ext uri="{FF2B5EF4-FFF2-40B4-BE49-F238E27FC236}">
                <a16:creationId xmlns:a16="http://schemas.microsoft.com/office/drawing/2014/main" id="{24B3D2DF-A4E2-6418-87C9-FCCEC4025F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55</a:t>
            </a:fld>
            <a:endParaRPr lang="en-GB"/>
          </a:p>
        </p:txBody>
      </p:sp>
      <p:sp>
        <p:nvSpPr>
          <p:cNvPr id="2" name="TextBox 1">
            <a:extLst>
              <a:ext uri="{FF2B5EF4-FFF2-40B4-BE49-F238E27FC236}">
                <a16:creationId xmlns:a16="http://schemas.microsoft.com/office/drawing/2014/main" id="{905F351E-2795-1967-ADE9-08430EBEF83A}"/>
              </a:ext>
            </a:extLst>
          </p:cNvPr>
          <p:cNvSpPr txBox="1"/>
          <p:nvPr/>
        </p:nvSpPr>
        <p:spPr>
          <a:xfrm>
            <a:off x="467806" y="1644797"/>
            <a:ext cx="3814354" cy="338554"/>
          </a:xfrm>
          <a:prstGeom prst="rect">
            <a:avLst/>
          </a:prstGeom>
          <a:noFill/>
        </p:spPr>
        <p:txBody>
          <a:bodyPr wrap="square" rtlCol="0">
            <a:spAutoFit/>
          </a:bodyPr>
          <a:lstStyle/>
          <a:p>
            <a:r>
              <a:rPr lang="en-US" sz="1600" b="1"/>
              <a:t>Gap analysis on missing capabilities:</a:t>
            </a:r>
          </a:p>
        </p:txBody>
      </p:sp>
      <p:sp>
        <p:nvSpPr>
          <p:cNvPr id="3" name="Rectangle 2">
            <a:extLst>
              <a:ext uri="{FF2B5EF4-FFF2-40B4-BE49-F238E27FC236}">
                <a16:creationId xmlns:a16="http://schemas.microsoft.com/office/drawing/2014/main" id="{56ECB6C0-A31D-2FA5-50E6-29E35D266C25}"/>
              </a:ext>
            </a:extLst>
          </p:cNvPr>
          <p:cNvSpPr/>
          <p:nvPr/>
        </p:nvSpPr>
        <p:spPr>
          <a:xfrm>
            <a:off x="467806" y="2134922"/>
            <a:ext cx="11173331" cy="20087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nchorCtr="0"/>
          <a:lstStyle/>
          <a:p>
            <a:r>
              <a:rPr lang="en-US" b="1">
                <a:solidFill>
                  <a:schemeClr val="tx1"/>
                </a:solidFill>
              </a:rPr>
              <a:t>OUR UNIQUE ASSETS</a:t>
            </a:r>
          </a:p>
        </p:txBody>
      </p:sp>
      <p:sp>
        <p:nvSpPr>
          <p:cNvPr id="7" name="Rectangle 6">
            <a:extLst>
              <a:ext uri="{FF2B5EF4-FFF2-40B4-BE49-F238E27FC236}">
                <a16:creationId xmlns:a16="http://schemas.microsoft.com/office/drawing/2014/main" id="{411A2FBF-9436-0408-5065-D129F6794D6B}"/>
              </a:ext>
            </a:extLst>
          </p:cNvPr>
          <p:cNvSpPr/>
          <p:nvPr/>
        </p:nvSpPr>
        <p:spPr>
          <a:xfrm>
            <a:off x="467805" y="4271557"/>
            <a:ext cx="11173331" cy="2008796"/>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nchorCtr="0"/>
          <a:lstStyle/>
          <a:p>
            <a:r>
              <a:rPr lang="en-US" b="1">
                <a:solidFill>
                  <a:schemeClr val="tx1"/>
                </a:solidFill>
              </a:rPr>
              <a:t>GAPS</a:t>
            </a:r>
          </a:p>
        </p:txBody>
      </p:sp>
      <p:sp>
        <p:nvSpPr>
          <p:cNvPr id="8" name="Oval 7">
            <a:extLst>
              <a:ext uri="{FF2B5EF4-FFF2-40B4-BE49-F238E27FC236}">
                <a16:creationId xmlns:a16="http://schemas.microsoft.com/office/drawing/2014/main" id="{DAC9F21D-B6EA-B6D8-CD71-BC2C2A38AE5C}"/>
              </a:ext>
            </a:extLst>
          </p:cNvPr>
          <p:cNvSpPr>
            <a:spLocks noChangeAspect="1"/>
          </p:cNvSpPr>
          <p:nvPr/>
        </p:nvSpPr>
        <p:spPr>
          <a:xfrm>
            <a:off x="845529" y="2607583"/>
            <a:ext cx="1404000" cy="140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bg1"/>
                </a:solidFill>
              </a:rPr>
              <a:t>[Asset 1, e.g. process and application know-how] </a:t>
            </a:r>
          </a:p>
        </p:txBody>
      </p:sp>
      <p:sp>
        <p:nvSpPr>
          <p:cNvPr id="9" name="Oval 8">
            <a:extLst>
              <a:ext uri="{FF2B5EF4-FFF2-40B4-BE49-F238E27FC236}">
                <a16:creationId xmlns:a16="http://schemas.microsoft.com/office/drawing/2014/main" id="{540C8A27-1C51-C395-D65E-73B7258AEDBE}"/>
              </a:ext>
            </a:extLst>
          </p:cNvPr>
          <p:cNvSpPr>
            <a:spLocks noChangeAspect="1"/>
          </p:cNvSpPr>
          <p:nvPr/>
        </p:nvSpPr>
        <p:spPr>
          <a:xfrm>
            <a:off x="2648306" y="2607583"/>
            <a:ext cx="1404000" cy="140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bg1"/>
                </a:solidFill>
              </a:rPr>
              <a:t>[Asset 2, e.g. global service footprint] </a:t>
            </a:r>
          </a:p>
        </p:txBody>
      </p:sp>
      <p:sp>
        <p:nvSpPr>
          <p:cNvPr id="10" name="Oval 9">
            <a:extLst>
              <a:ext uri="{FF2B5EF4-FFF2-40B4-BE49-F238E27FC236}">
                <a16:creationId xmlns:a16="http://schemas.microsoft.com/office/drawing/2014/main" id="{1B1C0D13-92E1-1F73-A15C-EF96DF3BFCAA}"/>
              </a:ext>
            </a:extLst>
          </p:cNvPr>
          <p:cNvSpPr>
            <a:spLocks noChangeAspect="1"/>
          </p:cNvSpPr>
          <p:nvPr/>
        </p:nvSpPr>
        <p:spPr>
          <a:xfrm>
            <a:off x="4451083" y="2607583"/>
            <a:ext cx="1404000" cy="140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bg1"/>
                </a:solidFill>
              </a:rPr>
              <a:t>[Asset 3] </a:t>
            </a:r>
          </a:p>
        </p:txBody>
      </p:sp>
      <p:sp>
        <p:nvSpPr>
          <p:cNvPr id="11" name="Oval 10">
            <a:extLst>
              <a:ext uri="{FF2B5EF4-FFF2-40B4-BE49-F238E27FC236}">
                <a16:creationId xmlns:a16="http://schemas.microsoft.com/office/drawing/2014/main" id="{02E1AB09-6BE4-7AB2-84D7-9FCF9BF2E14F}"/>
              </a:ext>
            </a:extLst>
          </p:cNvPr>
          <p:cNvSpPr>
            <a:spLocks noChangeAspect="1"/>
          </p:cNvSpPr>
          <p:nvPr/>
        </p:nvSpPr>
        <p:spPr>
          <a:xfrm>
            <a:off x="6253860" y="2607583"/>
            <a:ext cx="1404000" cy="140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bg1"/>
                </a:solidFill>
              </a:rPr>
              <a:t>[Asset 4] </a:t>
            </a:r>
          </a:p>
        </p:txBody>
      </p:sp>
      <p:sp>
        <p:nvSpPr>
          <p:cNvPr id="12" name="Oval 11">
            <a:extLst>
              <a:ext uri="{FF2B5EF4-FFF2-40B4-BE49-F238E27FC236}">
                <a16:creationId xmlns:a16="http://schemas.microsoft.com/office/drawing/2014/main" id="{1811461E-0CE8-C696-3817-8485C7ECD262}"/>
              </a:ext>
            </a:extLst>
          </p:cNvPr>
          <p:cNvSpPr>
            <a:spLocks noChangeAspect="1"/>
          </p:cNvSpPr>
          <p:nvPr/>
        </p:nvSpPr>
        <p:spPr>
          <a:xfrm>
            <a:off x="8056637" y="2607583"/>
            <a:ext cx="1404000" cy="140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bg1"/>
                </a:solidFill>
              </a:rPr>
              <a:t>[Asset 5] </a:t>
            </a:r>
          </a:p>
        </p:txBody>
      </p:sp>
      <p:sp>
        <p:nvSpPr>
          <p:cNvPr id="13" name="Oval 12">
            <a:extLst>
              <a:ext uri="{FF2B5EF4-FFF2-40B4-BE49-F238E27FC236}">
                <a16:creationId xmlns:a16="http://schemas.microsoft.com/office/drawing/2014/main" id="{B9E2B1CC-7E08-5CEE-7EB1-6896606877A7}"/>
              </a:ext>
            </a:extLst>
          </p:cNvPr>
          <p:cNvSpPr>
            <a:spLocks noChangeAspect="1"/>
          </p:cNvSpPr>
          <p:nvPr/>
        </p:nvSpPr>
        <p:spPr>
          <a:xfrm>
            <a:off x="9859414" y="2607583"/>
            <a:ext cx="1404000" cy="140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bg1"/>
                </a:solidFill>
              </a:rPr>
              <a:t>[Asset 6] </a:t>
            </a:r>
          </a:p>
        </p:txBody>
      </p:sp>
      <p:sp>
        <p:nvSpPr>
          <p:cNvPr id="16" name="Oval 15">
            <a:extLst>
              <a:ext uri="{FF2B5EF4-FFF2-40B4-BE49-F238E27FC236}">
                <a16:creationId xmlns:a16="http://schemas.microsoft.com/office/drawing/2014/main" id="{9FA4DC04-9C22-5B96-6B23-656CB0EA9134}"/>
              </a:ext>
            </a:extLst>
          </p:cNvPr>
          <p:cNvSpPr>
            <a:spLocks noChangeAspect="1"/>
          </p:cNvSpPr>
          <p:nvPr/>
        </p:nvSpPr>
        <p:spPr>
          <a:xfrm>
            <a:off x="845529" y="4735017"/>
            <a:ext cx="1404000" cy="140400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bg1"/>
                </a:solidFill>
              </a:rPr>
              <a:t>[Gap 1, e.g. service sales capabilities] </a:t>
            </a:r>
          </a:p>
        </p:txBody>
      </p:sp>
      <p:sp>
        <p:nvSpPr>
          <p:cNvPr id="17" name="Oval 16">
            <a:extLst>
              <a:ext uri="{FF2B5EF4-FFF2-40B4-BE49-F238E27FC236}">
                <a16:creationId xmlns:a16="http://schemas.microsoft.com/office/drawing/2014/main" id="{43375C91-F3B3-E60E-85EF-4E571D7AC909}"/>
              </a:ext>
            </a:extLst>
          </p:cNvPr>
          <p:cNvSpPr>
            <a:spLocks noChangeAspect="1"/>
          </p:cNvSpPr>
          <p:nvPr/>
        </p:nvSpPr>
        <p:spPr>
          <a:xfrm>
            <a:off x="2648306" y="4735017"/>
            <a:ext cx="1404000" cy="140400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solidFill>
                  <a:schemeClr val="bg1"/>
                </a:solidFill>
              </a:rPr>
              <a:t>[Gap 2, e.g. shared operational infrastructure] </a:t>
            </a:r>
          </a:p>
        </p:txBody>
      </p:sp>
      <p:sp>
        <p:nvSpPr>
          <p:cNvPr id="18" name="Oval 17">
            <a:extLst>
              <a:ext uri="{FF2B5EF4-FFF2-40B4-BE49-F238E27FC236}">
                <a16:creationId xmlns:a16="http://schemas.microsoft.com/office/drawing/2014/main" id="{82CB7770-ED14-7D0F-1199-006341FE763C}"/>
              </a:ext>
            </a:extLst>
          </p:cNvPr>
          <p:cNvSpPr>
            <a:spLocks noChangeAspect="1"/>
          </p:cNvSpPr>
          <p:nvPr/>
        </p:nvSpPr>
        <p:spPr>
          <a:xfrm>
            <a:off x="4451083" y="4735017"/>
            <a:ext cx="1404000" cy="140400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bg1"/>
                </a:solidFill>
              </a:rPr>
              <a:t>[Gap 3] </a:t>
            </a:r>
          </a:p>
        </p:txBody>
      </p:sp>
      <p:sp>
        <p:nvSpPr>
          <p:cNvPr id="19" name="Oval 18">
            <a:extLst>
              <a:ext uri="{FF2B5EF4-FFF2-40B4-BE49-F238E27FC236}">
                <a16:creationId xmlns:a16="http://schemas.microsoft.com/office/drawing/2014/main" id="{65F748C5-3F3C-A061-C0E1-AC3DC7F95763}"/>
              </a:ext>
            </a:extLst>
          </p:cNvPr>
          <p:cNvSpPr>
            <a:spLocks noChangeAspect="1"/>
          </p:cNvSpPr>
          <p:nvPr/>
        </p:nvSpPr>
        <p:spPr>
          <a:xfrm>
            <a:off x="6253860" y="4735017"/>
            <a:ext cx="1404000" cy="140400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bg1"/>
                </a:solidFill>
              </a:rPr>
              <a:t>[Gap 4] </a:t>
            </a:r>
          </a:p>
        </p:txBody>
      </p:sp>
      <p:sp>
        <p:nvSpPr>
          <p:cNvPr id="20" name="Oval 19">
            <a:extLst>
              <a:ext uri="{FF2B5EF4-FFF2-40B4-BE49-F238E27FC236}">
                <a16:creationId xmlns:a16="http://schemas.microsoft.com/office/drawing/2014/main" id="{0C930327-5B98-DD30-4DA5-75F54C5F1EA0}"/>
              </a:ext>
            </a:extLst>
          </p:cNvPr>
          <p:cNvSpPr>
            <a:spLocks noChangeAspect="1"/>
          </p:cNvSpPr>
          <p:nvPr/>
        </p:nvSpPr>
        <p:spPr>
          <a:xfrm>
            <a:off x="8056637" y="4735017"/>
            <a:ext cx="1404000" cy="140400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bg1"/>
                </a:solidFill>
              </a:rPr>
              <a:t>[Gap 5] </a:t>
            </a:r>
          </a:p>
        </p:txBody>
      </p:sp>
      <p:sp>
        <p:nvSpPr>
          <p:cNvPr id="21" name="Oval 20">
            <a:extLst>
              <a:ext uri="{FF2B5EF4-FFF2-40B4-BE49-F238E27FC236}">
                <a16:creationId xmlns:a16="http://schemas.microsoft.com/office/drawing/2014/main" id="{BD039521-6782-3B7C-EB5A-8521820E2CD9}"/>
              </a:ext>
            </a:extLst>
          </p:cNvPr>
          <p:cNvSpPr>
            <a:spLocks noChangeAspect="1"/>
          </p:cNvSpPr>
          <p:nvPr/>
        </p:nvSpPr>
        <p:spPr>
          <a:xfrm>
            <a:off x="9859414" y="4735017"/>
            <a:ext cx="1404000" cy="1404000"/>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200">
                <a:solidFill>
                  <a:schemeClr val="bg1"/>
                </a:solidFill>
              </a:rPr>
              <a:t>[Gap 6] </a:t>
            </a:r>
          </a:p>
        </p:txBody>
      </p:sp>
      <p:sp>
        <p:nvSpPr>
          <p:cNvPr id="22" name="Oval 21">
            <a:extLst>
              <a:ext uri="{FF2B5EF4-FFF2-40B4-BE49-F238E27FC236}">
                <a16:creationId xmlns:a16="http://schemas.microsoft.com/office/drawing/2014/main" id="{798B926E-F105-4399-D353-F5A6F912F0B5}"/>
              </a:ext>
            </a:extLst>
          </p:cNvPr>
          <p:cNvSpPr/>
          <p:nvPr/>
        </p:nvSpPr>
        <p:spPr>
          <a:xfrm>
            <a:off x="704739" y="3579223"/>
            <a:ext cx="447694" cy="432360"/>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a:solidFill>
                  <a:schemeClr val="accent2"/>
                </a:solidFill>
              </a:rPr>
              <a:t>icon</a:t>
            </a:r>
          </a:p>
        </p:txBody>
      </p:sp>
      <p:sp>
        <p:nvSpPr>
          <p:cNvPr id="23" name="Oval 22">
            <a:extLst>
              <a:ext uri="{FF2B5EF4-FFF2-40B4-BE49-F238E27FC236}">
                <a16:creationId xmlns:a16="http://schemas.microsoft.com/office/drawing/2014/main" id="{60F97004-16AF-7BE7-3D22-26A5497FE4AA}"/>
              </a:ext>
            </a:extLst>
          </p:cNvPr>
          <p:cNvSpPr/>
          <p:nvPr/>
        </p:nvSpPr>
        <p:spPr>
          <a:xfrm>
            <a:off x="4366609" y="3579223"/>
            <a:ext cx="447694" cy="432360"/>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a:solidFill>
                  <a:schemeClr val="accent2"/>
                </a:solidFill>
              </a:rPr>
              <a:t>icon</a:t>
            </a:r>
          </a:p>
        </p:txBody>
      </p:sp>
      <p:sp>
        <p:nvSpPr>
          <p:cNvPr id="24" name="Oval 23">
            <a:extLst>
              <a:ext uri="{FF2B5EF4-FFF2-40B4-BE49-F238E27FC236}">
                <a16:creationId xmlns:a16="http://schemas.microsoft.com/office/drawing/2014/main" id="{0ED41F3D-FB33-E649-ABC2-6BFFF45DD2EF}"/>
              </a:ext>
            </a:extLst>
          </p:cNvPr>
          <p:cNvSpPr/>
          <p:nvPr/>
        </p:nvSpPr>
        <p:spPr>
          <a:xfrm>
            <a:off x="6197544" y="3579223"/>
            <a:ext cx="447694" cy="432360"/>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a:solidFill>
                  <a:schemeClr val="accent2"/>
                </a:solidFill>
              </a:rPr>
              <a:t>icon</a:t>
            </a:r>
          </a:p>
        </p:txBody>
      </p:sp>
      <p:sp>
        <p:nvSpPr>
          <p:cNvPr id="25" name="Oval 24">
            <a:extLst>
              <a:ext uri="{FF2B5EF4-FFF2-40B4-BE49-F238E27FC236}">
                <a16:creationId xmlns:a16="http://schemas.microsoft.com/office/drawing/2014/main" id="{6A21D591-EA15-0318-42D8-9CFAD6900A77}"/>
              </a:ext>
            </a:extLst>
          </p:cNvPr>
          <p:cNvSpPr/>
          <p:nvPr/>
        </p:nvSpPr>
        <p:spPr>
          <a:xfrm>
            <a:off x="2535674" y="3579223"/>
            <a:ext cx="447694" cy="432360"/>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a:solidFill>
                  <a:schemeClr val="accent2"/>
                </a:solidFill>
              </a:rPr>
              <a:t>icon</a:t>
            </a:r>
          </a:p>
        </p:txBody>
      </p:sp>
      <p:sp>
        <p:nvSpPr>
          <p:cNvPr id="26" name="Oval 25">
            <a:extLst>
              <a:ext uri="{FF2B5EF4-FFF2-40B4-BE49-F238E27FC236}">
                <a16:creationId xmlns:a16="http://schemas.microsoft.com/office/drawing/2014/main" id="{328D3F6D-9785-2CAE-FB01-09457EFAFC00}"/>
              </a:ext>
            </a:extLst>
          </p:cNvPr>
          <p:cNvSpPr/>
          <p:nvPr/>
        </p:nvSpPr>
        <p:spPr>
          <a:xfrm>
            <a:off x="9859414" y="3579223"/>
            <a:ext cx="447694" cy="432360"/>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a:solidFill>
                  <a:schemeClr val="accent2"/>
                </a:solidFill>
              </a:rPr>
              <a:t>icon</a:t>
            </a:r>
          </a:p>
        </p:txBody>
      </p:sp>
      <p:sp>
        <p:nvSpPr>
          <p:cNvPr id="27" name="Oval 26">
            <a:extLst>
              <a:ext uri="{FF2B5EF4-FFF2-40B4-BE49-F238E27FC236}">
                <a16:creationId xmlns:a16="http://schemas.microsoft.com/office/drawing/2014/main" id="{8D7D3D7F-5ACA-F427-1C2E-554FEAE61B64}"/>
              </a:ext>
            </a:extLst>
          </p:cNvPr>
          <p:cNvSpPr/>
          <p:nvPr/>
        </p:nvSpPr>
        <p:spPr>
          <a:xfrm>
            <a:off x="8028479" y="3579223"/>
            <a:ext cx="447694" cy="432360"/>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a:solidFill>
                  <a:schemeClr val="accent2"/>
                </a:solidFill>
              </a:rPr>
              <a:t>icon</a:t>
            </a:r>
          </a:p>
        </p:txBody>
      </p:sp>
      <p:sp>
        <p:nvSpPr>
          <p:cNvPr id="28" name="Oval 27">
            <a:extLst>
              <a:ext uri="{FF2B5EF4-FFF2-40B4-BE49-F238E27FC236}">
                <a16:creationId xmlns:a16="http://schemas.microsoft.com/office/drawing/2014/main" id="{E4622927-E998-BC23-A569-8CEB2A71BAE0}"/>
              </a:ext>
            </a:extLst>
          </p:cNvPr>
          <p:cNvSpPr/>
          <p:nvPr/>
        </p:nvSpPr>
        <p:spPr>
          <a:xfrm>
            <a:off x="704739" y="5702481"/>
            <a:ext cx="447694" cy="432360"/>
          </a:xfrm>
          <a:prstGeom prst="ellipse">
            <a:avLst/>
          </a:prstGeom>
          <a:solidFill>
            <a:schemeClr val="bg1"/>
          </a:solid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a:solidFill>
                  <a:schemeClr val="tx1">
                    <a:lumMod val="90000"/>
                    <a:lumOff val="10000"/>
                  </a:schemeClr>
                </a:solidFill>
              </a:rPr>
              <a:t>icon</a:t>
            </a:r>
          </a:p>
        </p:txBody>
      </p:sp>
      <p:sp>
        <p:nvSpPr>
          <p:cNvPr id="29" name="Oval 28">
            <a:extLst>
              <a:ext uri="{FF2B5EF4-FFF2-40B4-BE49-F238E27FC236}">
                <a16:creationId xmlns:a16="http://schemas.microsoft.com/office/drawing/2014/main" id="{7A8156B2-DBB1-773D-0BC2-0C79A832A054}"/>
              </a:ext>
            </a:extLst>
          </p:cNvPr>
          <p:cNvSpPr/>
          <p:nvPr/>
        </p:nvSpPr>
        <p:spPr>
          <a:xfrm>
            <a:off x="4366609" y="5702481"/>
            <a:ext cx="447694" cy="432360"/>
          </a:xfrm>
          <a:prstGeom prst="ellipse">
            <a:avLst/>
          </a:prstGeom>
          <a:solidFill>
            <a:schemeClr val="bg1"/>
          </a:solid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a:solidFill>
                  <a:schemeClr val="tx1">
                    <a:lumMod val="90000"/>
                    <a:lumOff val="10000"/>
                  </a:schemeClr>
                </a:solidFill>
              </a:rPr>
              <a:t>icon</a:t>
            </a:r>
          </a:p>
        </p:txBody>
      </p:sp>
      <p:sp>
        <p:nvSpPr>
          <p:cNvPr id="30" name="Oval 29">
            <a:extLst>
              <a:ext uri="{FF2B5EF4-FFF2-40B4-BE49-F238E27FC236}">
                <a16:creationId xmlns:a16="http://schemas.microsoft.com/office/drawing/2014/main" id="{63C99734-D5D1-1BE6-92F6-C0DE6189562D}"/>
              </a:ext>
            </a:extLst>
          </p:cNvPr>
          <p:cNvSpPr/>
          <p:nvPr/>
        </p:nvSpPr>
        <p:spPr>
          <a:xfrm>
            <a:off x="6197544" y="5702481"/>
            <a:ext cx="447694" cy="432360"/>
          </a:xfrm>
          <a:prstGeom prst="ellipse">
            <a:avLst/>
          </a:prstGeom>
          <a:solidFill>
            <a:schemeClr val="bg1"/>
          </a:solid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a:solidFill>
                  <a:schemeClr val="tx1">
                    <a:lumMod val="90000"/>
                    <a:lumOff val="10000"/>
                  </a:schemeClr>
                </a:solidFill>
              </a:rPr>
              <a:t>icon</a:t>
            </a:r>
          </a:p>
        </p:txBody>
      </p:sp>
      <p:sp>
        <p:nvSpPr>
          <p:cNvPr id="31" name="Oval 30">
            <a:extLst>
              <a:ext uri="{FF2B5EF4-FFF2-40B4-BE49-F238E27FC236}">
                <a16:creationId xmlns:a16="http://schemas.microsoft.com/office/drawing/2014/main" id="{93DA7D6D-9171-5A35-8735-41DCCC7A9996}"/>
              </a:ext>
            </a:extLst>
          </p:cNvPr>
          <p:cNvSpPr/>
          <p:nvPr/>
        </p:nvSpPr>
        <p:spPr>
          <a:xfrm>
            <a:off x="2535674" y="5702481"/>
            <a:ext cx="447694" cy="432360"/>
          </a:xfrm>
          <a:prstGeom prst="ellipse">
            <a:avLst/>
          </a:prstGeom>
          <a:solidFill>
            <a:schemeClr val="bg1"/>
          </a:solid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a:solidFill>
                  <a:schemeClr val="tx1">
                    <a:lumMod val="90000"/>
                    <a:lumOff val="10000"/>
                  </a:schemeClr>
                </a:solidFill>
              </a:rPr>
              <a:t>icon</a:t>
            </a:r>
          </a:p>
        </p:txBody>
      </p:sp>
      <p:sp>
        <p:nvSpPr>
          <p:cNvPr id="32" name="Oval 31">
            <a:extLst>
              <a:ext uri="{FF2B5EF4-FFF2-40B4-BE49-F238E27FC236}">
                <a16:creationId xmlns:a16="http://schemas.microsoft.com/office/drawing/2014/main" id="{C2AE4AE1-C82B-FB5D-F8A5-100EE13D69B6}"/>
              </a:ext>
            </a:extLst>
          </p:cNvPr>
          <p:cNvSpPr/>
          <p:nvPr/>
        </p:nvSpPr>
        <p:spPr>
          <a:xfrm>
            <a:off x="9859414" y="5702481"/>
            <a:ext cx="447694" cy="432360"/>
          </a:xfrm>
          <a:prstGeom prst="ellipse">
            <a:avLst/>
          </a:prstGeom>
          <a:solidFill>
            <a:schemeClr val="bg1"/>
          </a:solid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a:solidFill>
                  <a:schemeClr val="tx1">
                    <a:lumMod val="90000"/>
                    <a:lumOff val="10000"/>
                  </a:schemeClr>
                </a:solidFill>
              </a:rPr>
              <a:t>icon</a:t>
            </a:r>
          </a:p>
        </p:txBody>
      </p:sp>
      <p:sp>
        <p:nvSpPr>
          <p:cNvPr id="33" name="Oval 32">
            <a:extLst>
              <a:ext uri="{FF2B5EF4-FFF2-40B4-BE49-F238E27FC236}">
                <a16:creationId xmlns:a16="http://schemas.microsoft.com/office/drawing/2014/main" id="{171BD665-6358-D983-F5FC-645E72F7365C}"/>
              </a:ext>
            </a:extLst>
          </p:cNvPr>
          <p:cNvSpPr/>
          <p:nvPr/>
        </p:nvSpPr>
        <p:spPr>
          <a:xfrm>
            <a:off x="8028479" y="5702481"/>
            <a:ext cx="447694" cy="432360"/>
          </a:xfrm>
          <a:prstGeom prst="ellipse">
            <a:avLst/>
          </a:prstGeom>
          <a:solidFill>
            <a:schemeClr val="bg1"/>
          </a:solid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b="1">
                <a:solidFill>
                  <a:schemeClr val="tx1">
                    <a:lumMod val="90000"/>
                    <a:lumOff val="10000"/>
                  </a:schemeClr>
                </a:solidFill>
              </a:rPr>
              <a:t>icon</a:t>
            </a:r>
          </a:p>
        </p:txBody>
      </p:sp>
      <p:sp>
        <p:nvSpPr>
          <p:cNvPr id="6" name="Google Shape;507;p14">
            <a:extLst>
              <a:ext uri="{FF2B5EF4-FFF2-40B4-BE49-F238E27FC236}">
                <a16:creationId xmlns:a16="http://schemas.microsoft.com/office/drawing/2014/main" id="{7336D940-12E0-3673-408F-A273EB43CE8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Tree>
    <p:extLst>
      <p:ext uri="{BB962C8B-B14F-4D97-AF65-F5344CB8AC3E}">
        <p14:creationId xmlns:p14="http://schemas.microsoft.com/office/powerpoint/2010/main" val="10654939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2FDC1F-6F1E-9D3B-FAB1-E6183CD28840}"/>
              </a:ext>
            </a:extLst>
          </p:cNvPr>
          <p:cNvSpPr>
            <a:spLocks noGrp="1"/>
          </p:cNvSpPr>
          <p:nvPr>
            <p:ph type="title"/>
          </p:nvPr>
        </p:nvSpPr>
        <p:spPr/>
        <p:txBody>
          <a:bodyPr/>
          <a:lstStyle/>
          <a:p>
            <a:r>
              <a:rPr lang="en-US"/>
              <a:t>Our right to win centers around [key pillar 1], [key pillar 2], and [key pillar 3]</a:t>
            </a:r>
          </a:p>
        </p:txBody>
      </p:sp>
      <p:sp>
        <p:nvSpPr>
          <p:cNvPr id="4" name="Slide Number Placeholder 3">
            <a:extLst>
              <a:ext uri="{FF2B5EF4-FFF2-40B4-BE49-F238E27FC236}">
                <a16:creationId xmlns:a16="http://schemas.microsoft.com/office/drawing/2014/main" id="{EBFEBA0C-395C-8337-9425-906286F0E8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56</a:t>
            </a:fld>
            <a:endParaRPr lang="en-GB"/>
          </a:p>
        </p:txBody>
      </p:sp>
      <p:sp>
        <p:nvSpPr>
          <p:cNvPr id="6" name="Rectangle 5">
            <a:extLst>
              <a:ext uri="{FF2B5EF4-FFF2-40B4-BE49-F238E27FC236}">
                <a16:creationId xmlns:a16="http://schemas.microsoft.com/office/drawing/2014/main" id="{C0DEF604-C240-E967-4A10-72788B81410A}"/>
              </a:ext>
            </a:extLst>
          </p:cNvPr>
          <p:cNvSpPr>
            <a:spLocks/>
          </p:cNvSpPr>
          <p:nvPr/>
        </p:nvSpPr>
        <p:spPr>
          <a:xfrm>
            <a:off x="847726" y="3543228"/>
            <a:ext cx="2880993" cy="9812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1"/>
                </a:solidFill>
                <a:latin typeface="+mj-lt"/>
              </a:rPr>
              <a:t>Short description of key pillar 1</a:t>
            </a:r>
          </a:p>
        </p:txBody>
      </p:sp>
      <p:sp>
        <p:nvSpPr>
          <p:cNvPr id="7" name="Rectangle 6">
            <a:extLst>
              <a:ext uri="{FF2B5EF4-FFF2-40B4-BE49-F238E27FC236}">
                <a16:creationId xmlns:a16="http://schemas.microsoft.com/office/drawing/2014/main" id="{05444394-61B9-7AA9-5259-1D68B30A01B0}"/>
              </a:ext>
            </a:extLst>
          </p:cNvPr>
          <p:cNvSpPr>
            <a:spLocks/>
          </p:cNvSpPr>
          <p:nvPr/>
        </p:nvSpPr>
        <p:spPr>
          <a:xfrm>
            <a:off x="8491854" y="3544327"/>
            <a:ext cx="2880993" cy="9812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1"/>
                </a:solidFill>
                <a:latin typeface="+mj-lt"/>
              </a:rPr>
              <a:t>Short description of key pillar 3</a:t>
            </a:r>
          </a:p>
        </p:txBody>
      </p:sp>
      <p:sp>
        <p:nvSpPr>
          <p:cNvPr id="8" name="Rectangle 7">
            <a:extLst>
              <a:ext uri="{FF2B5EF4-FFF2-40B4-BE49-F238E27FC236}">
                <a16:creationId xmlns:a16="http://schemas.microsoft.com/office/drawing/2014/main" id="{0C766493-FFA5-DB35-9F0B-1FF1BB2A72BE}"/>
              </a:ext>
            </a:extLst>
          </p:cNvPr>
          <p:cNvSpPr>
            <a:spLocks/>
          </p:cNvSpPr>
          <p:nvPr/>
        </p:nvSpPr>
        <p:spPr>
          <a:xfrm>
            <a:off x="4669789" y="3545796"/>
            <a:ext cx="2880993" cy="98121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tx1"/>
                </a:solidFill>
                <a:latin typeface="+mj-lt"/>
                <a:ea typeface="Times New Roman" panose="02020603050405020304" pitchFamily="18" charset="0"/>
              </a:rPr>
              <a:t>Short description of key pillar 2</a:t>
            </a:r>
            <a:endParaRPr lang="en-GB" sz="1200">
              <a:solidFill>
                <a:schemeClr val="tx1"/>
              </a:solidFill>
              <a:latin typeface="+mj-lt"/>
            </a:endParaRPr>
          </a:p>
        </p:txBody>
      </p:sp>
      <p:sp>
        <p:nvSpPr>
          <p:cNvPr id="9" name="Rectangle 8">
            <a:extLst>
              <a:ext uri="{FF2B5EF4-FFF2-40B4-BE49-F238E27FC236}">
                <a16:creationId xmlns:a16="http://schemas.microsoft.com/office/drawing/2014/main" id="{E354B42D-F51F-BAED-3938-FC977D791123}"/>
              </a:ext>
            </a:extLst>
          </p:cNvPr>
          <p:cNvSpPr>
            <a:spLocks/>
          </p:cNvSpPr>
          <p:nvPr/>
        </p:nvSpPr>
        <p:spPr>
          <a:xfrm>
            <a:off x="833440" y="2898749"/>
            <a:ext cx="2880993" cy="5302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bg1"/>
                </a:solidFill>
                <a:latin typeface="+mj-lt"/>
              </a:rPr>
              <a:t>Key pillar 1</a:t>
            </a:r>
          </a:p>
        </p:txBody>
      </p:sp>
      <p:sp>
        <p:nvSpPr>
          <p:cNvPr id="10" name="Rectangle 9">
            <a:extLst>
              <a:ext uri="{FF2B5EF4-FFF2-40B4-BE49-F238E27FC236}">
                <a16:creationId xmlns:a16="http://schemas.microsoft.com/office/drawing/2014/main" id="{FBFB0454-6F8D-F86E-4028-8DBFA1F67DF9}"/>
              </a:ext>
            </a:extLst>
          </p:cNvPr>
          <p:cNvSpPr/>
          <p:nvPr/>
        </p:nvSpPr>
        <p:spPr>
          <a:xfrm>
            <a:off x="8477568" y="2898749"/>
            <a:ext cx="2880993" cy="5302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bg1"/>
                </a:solidFill>
              </a:rPr>
              <a:t>Key pillar 3</a:t>
            </a:r>
          </a:p>
        </p:txBody>
      </p:sp>
      <p:sp>
        <p:nvSpPr>
          <p:cNvPr id="11" name="Rectangle 10">
            <a:extLst>
              <a:ext uri="{FF2B5EF4-FFF2-40B4-BE49-F238E27FC236}">
                <a16:creationId xmlns:a16="http://schemas.microsoft.com/office/drawing/2014/main" id="{00F0A158-98D5-BED3-5BD2-E294866A762A}"/>
              </a:ext>
            </a:extLst>
          </p:cNvPr>
          <p:cNvSpPr/>
          <p:nvPr/>
        </p:nvSpPr>
        <p:spPr>
          <a:xfrm>
            <a:off x="4655504" y="2898749"/>
            <a:ext cx="2880993" cy="5302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bg1"/>
                </a:solidFill>
              </a:rPr>
              <a:t>Key pillar 2</a:t>
            </a:r>
          </a:p>
        </p:txBody>
      </p:sp>
      <p:sp>
        <p:nvSpPr>
          <p:cNvPr id="12" name="Oval 11">
            <a:extLst>
              <a:ext uri="{FF2B5EF4-FFF2-40B4-BE49-F238E27FC236}">
                <a16:creationId xmlns:a16="http://schemas.microsoft.com/office/drawing/2014/main" id="{3EFFAAB7-0A46-1D3F-9DF7-9246B60DBAEB}"/>
              </a:ext>
            </a:extLst>
          </p:cNvPr>
          <p:cNvSpPr/>
          <p:nvPr/>
        </p:nvSpPr>
        <p:spPr>
          <a:xfrm>
            <a:off x="1774207" y="1609549"/>
            <a:ext cx="999458" cy="999458"/>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14" name="Oval 13">
            <a:extLst>
              <a:ext uri="{FF2B5EF4-FFF2-40B4-BE49-F238E27FC236}">
                <a16:creationId xmlns:a16="http://schemas.microsoft.com/office/drawing/2014/main" id="{885C038E-DCFE-8BE6-6B9C-2CD911C7E6A7}"/>
              </a:ext>
            </a:extLst>
          </p:cNvPr>
          <p:cNvSpPr/>
          <p:nvPr/>
        </p:nvSpPr>
        <p:spPr>
          <a:xfrm>
            <a:off x="9418335" y="1613331"/>
            <a:ext cx="999458" cy="999458"/>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16" name="Oval 15">
            <a:extLst>
              <a:ext uri="{FF2B5EF4-FFF2-40B4-BE49-F238E27FC236}">
                <a16:creationId xmlns:a16="http://schemas.microsoft.com/office/drawing/2014/main" id="{EABF0BAD-DDE4-5885-9824-6C09A8B63D7A}"/>
              </a:ext>
            </a:extLst>
          </p:cNvPr>
          <p:cNvSpPr/>
          <p:nvPr/>
        </p:nvSpPr>
        <p:spPr>
          <a:xfrm>
            <a:off x="5596271" y="1609549"/>
            <a:ext cx="999458" cy="999458"/>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18" name="Rectangle 17">
            <a:extLst>
              <a:ext uri="{FF2B5EF4-FFF2-40B4-BE49-F238E27FC236}">
                <a16:creationId xmlns:a16="http://schemas.microsoft.com/office/drawing/2014/main" id="{43A35956-E2D1-04D0-F3FE-AD4F2967B3E1}"/>
              </a:ext>
            </a:extLst>
          </p:cNvPr>
          <p:cNvSpPr>
            <a:spLocks/>
          </p:cNvSpPr>
          <p:nvPr/>
        </p:nvSpPr>
        <p:spPr>
          <a:xfrm>
            <a:off x="847725" y="4640207"/>
            <a:ext cx="2880993" cy="12342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t" anchorCtr="0"/>
          <a:lstStyle/>
          <a:p>
            <a:r>
              <a:rPr lang="en-GB" sz="1200" b="1">
                <a:solidFill>
                  <a:schemeClr val="tx1"/>
                </a:solidFill>
                <a:latin typeface="+mj-lt"/>
              </a:rPr>
              <a:t>Example propositions:</a:t>
            </a:r>
          </a:p>
          <a:p>
            <a:pPr marL="171450" indent="-171450">
              <a:buFont typeface="Arial" panose="020B0604020202020204" pitchFamily="34" charset="0"/>
              <a:buChar char="•"/>
            </a:pPr>
            <a:r>
              <a:rPr lang="en-GB" sz="1200">
                <a:solidFill>
                  <a:schemeClr val="tx1"/>
                </a:solidFill>
                <a:latin typeface="+mj-lt"/>
              </a:rPr>
              <a:t>Example of how key pillar 1 can be turned into a value proposition for customers/solutions</a:t>
            </a:r>
          </a:p>
          <a:p>
            <a:pPr marL="171450" indent="-171450">
              <a:buFont typeface="Arial" panose="020B0604020202020204" pitchFamily="34" charset="0"/>
              <a:buChar char="•"/>
            </a:pPr>
            <a:r>
              <a:rPr lang="en-GB" sz="1200">
                <a:solidFill>
                  <a:schemeClr val="tx1"/>
                </a:solidFill>
                <a:latin typeface="+mj-lt"/>
              </a:rPr>
              <a:t>…</a:t>
            </a:r>
          </a:p>
        </p:txBody>
      </p:sp>
      <p:sp>
        <p:nvSpPr>
          <p:cNvPr id="19" name="Rectangle 18">
            <a:extLst>
              <a:ext uri="{FF2B5EF4-FFF2-40B4-BE49-F238E27FC236}">
                <a16:creationId xmlns:a16="http://schemas.microsoft.com/office/drawing/2014/main" id="{1DC82FA0-E0BF-A2D7-D793-B0C0C2FC475A}"/>
              </a:ext>
            </a:extLst>
          </p:cNvPr>
          <p:cNvSpPr>
            <a:spLocks/>
          </p:cNvSpPr>
          <p:nvPr/>
        </p:nvSpPr>
        <p:spPr>
          <a:xfrm>
            <a:off x="8482328" y="4642775"/>
            <a:ext cx="2880993" cy="12342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t" anchorCtr="0"/>
          <a:lstStyle/>
          <a:p>
            <a:r>
              <a:rPr lang="en-GB" sz="1200" b="1">
                <a:solidFill>
                  <a:schemeClr val="tx1"/>
                </a:solidFill>
                <a:latin typeface="+mj-lt"/>
              </a:rPr>
              <a:t>Example propositions:</a:t>
            </a:r>
          </a:p>
          <a:p>
            <a:pPr marL="171450" indent="-171450">
              <a:buFont typeface="Arial" panose="020B0604020202020204" pitchFamily="34" charset="0"/>
              <a:buChar char="•"/>
            </a:pPr>
            <a:r>
              <a:rPr lang="en-GB" sz="1200">
                <a:solidFill>
                  <a:schemeClr val="tx1"/>
                </a:solidFill>
                <a:latin typeface="+mj-lt"/>
              </a:rPr>
              <a:t>Example of how key pillar 1 can be turned into a value proposition for customers/solutions</a:t>
            </a:r>
          </a:p>
          <a:p>
            <a:pPr marL="171450" indent="-171450">
              <a:buFont typeface="Arial" panose="020B0604020202020204" pitchFamily="34" charset="0"/>
              <a:buChar char="•"/>
            </a:pPr>
            <a:r>
              <a:rPr lang="en-GB" sz="1200">
                <a:solidFill>
                  <a:schemeClr val="tx1"/>
                </a:solidFill>
                <a:latin typeface="+mj-lt"/>
              </a:rPr>
              <a:t>…</a:t>
            </a:r>
          </a:p>
        </p:txBody>
      </p:sp>
      <p:sp>
        <p:nvSpPr>
          <p:cNvPr id="20" name="Rectangle 19">
            <a:extLst>
              <a:ext uri="{FF2B5EF4-FFF2-40B4-BE49-F238E27FC236}">
                <a16:creationId xmlns:a16="http://schemas.microsoft.com/office/drawing/2014/main" id="{68879E1B-F51D-E46F-9C40-08558A6AD75A}"/>
              </a:ext>
            </a:extLst>
          </p:cNvPr>
          <p:cNvSpPr>
            <a:spLocks/>
          </p:cNvSpPr>
          <p:nvPr/>
        </p:nvSpPr>
        <p:spPr>
          <a:xfrm>
            <a:off x="4669789" y="4642775"/>
            <a:ext cx="2880993" cy="123423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t" anchorCtr="0"/>
          <a:lstStyle/>
          <a:p>
            <a:r>
              <a:rPr lang="en-GB" sz="1200" b="1">
                <a:solidFill>
                  <a:schemeClr val="tx1"/>
                </a:solidFill>
                <a:latin typeface="+mj-lt"/>
              </a:rPr>
              <a:t>Example propositions:</a:t>
            </a:r>
          </a:p>
          <a:p>
            <a:pPr marL="171450" indent="-171450">
              <a:buFont typeface="Arial" panose="020B0604020202020204" pitchFamily="34" charset="0"/>
              <a:buChar char="•"/>
            </a:pPr>
            <a:r>
              <a:rPr lang="en-GB" sz="1200">
                <a:solidFill>
                  <a:schemeClr val="tx1"/>
                </a:solidFill>
                <a:latin typeface="+mj-lt"/>
              </a:rPr>
              <a:t>Example of how key pillar 1 can be turned into a value proposition for customers/solutions</a:t>
            </a:r>
          </a:p>
          <a:p>
            <a:pPr marL="171450" indent="-171450">
              <a:buFont typeface="Arial" panose="020B0604020202020204" pitchFamily="34" charset="0"/>
              <a:buChar char="•"/>
            </a:pPr>
            <a:r>
              <a:rPr lang="en-GB" sz="1200">
                <a:solidFill>
                  <a:schemeClr val="tx1"/>
                </a:solidFill>
                <a:latin typeface="+mj-lt"/>
              </a:rPr>
              <a:t>…</a:t>
            </a:r>
          </a:p>
        </p:txBody>
      </p:sp>
      <p:cxnSp>
        <p:nvCxnSpPr>
          <p:cNvPr id="23" name="Straight Connector 22">
            <a:extLst>
              <a:ext uri="{FF2B5EF4-FFF2-40B4-BE49-F238E27FC236}">
                <a16:creationId xmlns:a16="http://schemas.microsoft.com/office/drawing/2014/main" id="{9C904C04-D219-69BD-CDBB-BA1B7596AAFB}"/>
              </a:ext>
            </a:extLst>
          </p:cNvPr>
          <p:cNvCxnSpPr>
            <a:cxnSpLocks/>
            <a:stCxn id="12" idx="4"/>
            <a:endCxn id="9" idx="0"/>
          </p:cNvCxnSpPr>
          <p:nvPr/>
        </p:nvCxnSpPr>
        <p:spPr>
          <a:xfrm>
            <a:off x="2273936" y="2609007"/>
            <a:ext cx="1" cy="2897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4496A50-82A3-DC1A-93BD-AD886BC82B8E}"/>
              </a:ext>
            </a:extLst>
          </p:cNvPr>
          <p:cNvCxnSpPr>
            <a:cxnSpLocks/>
            <a:stCxn id="16" idx="4"/>
            <a:endCxn id="11" idx="0"/>
          </p:cNvCxnSpPr>
          <p:nvPr/>
        </p:nvCxnSpPr>
        <p:spPr>
          <a:xfrm>
            <a:off x="6096000" y="2609007"/>
            <a:ext cx="1" cy="2897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2695918-ADC0-8B0F-9262-FBE7C5425E87}"/>
              </a:ext>
            </a:extLst>
          </p:cNvPr>
          <p:cNvCxnSpPr>
            <a:cxnSpLocks/>
            <a:stCxn id="14" idx="4"/>
            <a:endCxn id="10" idx="0"/>
          </p:cNvCxnSpPr>
          <p:nvPr/>
        </p:nvCxnSpPr>
        <p:spPr>
          <a:xfrm>
            <a:off x="9918064" y="2612789"/>
            <a:ext cx="1" cy="2859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40" name="Google Shape;612;p17">
            <a:extLst>
              <a:ext uri="{FF2B5EF4-FFF2-40B4-BE49-F238E27FC236}">
                <a16:creationId xmlns:a16="http://schemas.microsoft.com/office/drawing/2014/main" id="{1C8C5978-A07C-7443-3639-668A0EC0AA75}"/>
              </a:ext>
            </a:extLst>
          </p:cNvPr>
          <p:cNvPicPr preferRelativeResize="0">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5751002" y="1851878"/>
            <a:ext cx="514800" cy="514800"/>
          </a:xfrm>
          <a:prstGeom prst="rect">
            <a:avLst/>
          </a:prstGeom>
          <a:noFill/>
          <a:ln>
            <a:noFill/>
          </a:ln>
        </p:spPr>
      </p:pic>
      <p:pic>
        <p:nvPicPr>
          <p:cNvPr id="41" name="Google Shape;613;p17">
            <a:extLst>
              <a:ext uri="{FF2B5EF4-FFF2-40B4-BE49-F238E27FC236}">
                <a16:creationId xmlns:a16="http://schemas.microsoft.com/office/drawing/2014/main" id="{F05E9E9F-535E-16E4-C37B-344CABA0D7F6}"/>
              </a:ext>
            </a:extLst>
          </p:cNvPr>
          <p:cNvPicPr preferRelativeResize="0">
            <a:picLocks noChangeAspect="1"/>
          </p:cNvPicPr>
          <p:nvPr/>
        </p:nvPicPr>
        <p:blipFill rotWithShape="1">
          <a:blip r:embed="rId4" cstate="screen">
            <a:alphaModFix/>
            <a:extLst>
              <a:ext uri="{28A0092B-C50C-407E-A947-70E740481C1C}">
                <a14:useLocalDpi xmlns:a14="http://schemas.microsoft.com/office/drawing/2010/main"/>
              </a:ext>
            </a:extLst>
          </a:blip>
          <a:srcRect/>
          <a:stretch/>
        </p:blipFill>
        <p:spPr>
          <a:xfrm>
            <a:off x="2016536" y="1851878"/>
            <a:ext cx="514800" cy="514800"/>
          </a:xfrm>
          <a:prstGeom prst="rect">
            <a:avLst/>
          </a:prstGeom>
          <a:noFill/>
          <a:ln>
            <a:noFill/>
          </a:ln>
        </p:spPr>
      </p:pic>
      <p:pic>
        <p:nvPicPr>
          <p:cNvPr id="42" name="Google Shape;614;p17">
            <a:extLst>
              <a:ext uri="{FF2B5EF4-FFF2-40B4-BE49-F238E27FC236}">
                <a16:creationId xmlns:a16="http://schemas.microsoft.com/office/drawing/2014/main" id="{937BE297-CB56-18DC-F883-5DB6E6D932FA}"/>
              </a:ext>
            </a:extLst>
          </p:cNvPr>
          <p:cNvPicPr preferRelativeResize="0">
            <a:picLocks noChangeAspect="1"/>
          </p:cNvPicPr>
          <p:nvPr/>
        </p:nvPicPr>
        <p:blipFill rotWithShape="1">
          <a:blip r:embed="rId5" cstate="screen">
            <a:alphaModFix/>
            <a:extLst>
              <a:ext uri="{28A0092B-C50C-407E-A947-70E740481C1C}">
                <a14:useLocalDpi xmlns:a14="http://schemas.microsoft.com/office/drawing/2010/main"/>
              </a:ext>
            </a:extLst>
          </a:blip>
          <a:srcRect/>
          <a:stretch/>
        </p:blipFill>
        <p:spPr>
          <a:xfrm>
            <a:off x="9660664" y="1891478"/>
            <a:ext cx="514800" cy="435600"/>
          </a:xfrm>
          <a:prstGeom prst="rect">
            <a:avLst/>
          </a:prstGeom>
          <a:noFill/>
          <a:ln>
            <a:noFill/>
          </a:ln>
        </p:spPr>
      </p:pic>
      <p:sp>
        <p:nvSpPr>
          <p:cNvPr id="2" name="Rectangle 1">
            <a:extLst>
              <a:ext uri="{FF2B5EF4-FFF2-40B4-BE49-F238E27FC236}">
                <a16:creationId xmlns:a16="http://schemas.microsoft.com/office/drawing/2014/main" id="{245E60F6-4EE6-CB4F-44F4-CF2DAC813C7C}"/>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1</a:t>
            </a:r>
          </a:p>
        </p:txBody>
      </p:sp>
      <p:sp>
        <p:nvSpPr>
          <p:cNvPr id="3" name="Google Shape;507;p14">
            <a:extLst>
              <a:ext uri="{FF2B5EF4-FFF2-40B4-BE49-F238E27FC236}">
                <a16:creationId xmlns:a16="http://schemas.microsoft.com/office/drawing/2014/main" id="{9F46717E-9DF1-A993-644D-7157DDF4282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Tree>
    <p:extLst>
      <p:ext uri="{BB962C8B-B14F-4D97-AF65-F5344CB8AC3E}">
        <p14:creationId xmlns:p14="http://schemas.microsoft.com/office/powerpoint/2010/main" val="16375922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17"/>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GB"/>
              <a:t>[Company’s] right to win centers around three key strategic pillars</a:t>
            </a:r>
            <a:endParaRPr/>
          </a:p>
        </p:txBody>
      </p:sp>
      <p:sp>
        <p:nvSpPr>
          <p:cNvPr id="605" name="Google Shape;605;p17"/>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606" name="Google Shape;606;p17"/>
          <p:cNvSpPr/>
          <p:nvPr/>
        </p:nvSpPr>
        <p:spPr>
          <a:xfrm>
            <a:off x="1112382" y="4012965"/>
            <a:ext cx="2596406" cy="172386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b="1">
                <a:solidFill>
                  <a:schemeClr val="accent1"/>
                </a:solidFill>
                <a:latin typeface="Arial"/>
                <a:ea typeface="Arial"/>
                <a:cs typeface="Arial"/>
                <a:sym typeface="Arial"/>
              </a:rPr>
              <a:t>[Strategic pillar 1]</a:t>
            </a:r>
            <a:endParaRPr/>
          </a:p>
          <a:p>
            <a:pPr marL="0" marR="0" lvl="0" indent="0" algn="ctr" rtl="0">
              <a:spcBef>
                <a:spcPts val="0"/>
              </a:spcBef>
              <a:spcAft>
                <a:spcPts val="0"/>
              </a:spcAft>
              <a:buNone/>
            </a:pPr>
            <a:endParaRPr sz="1400">
              <a:solidFill>
                <a:schemeClr val="accent1"/>
              </a:solidFill>
              <a:latin typeface="Arial"/>
              <a:ea typeface="Arial"/>
              <a:cs typeface="Arial"/>
              <a:sym typeface="Arial"/>
            </a:endParaRPr>
          </a:p>
          <a:p>
            <a:pPr marL="0" marR="0" lvl="0" indent="0" algn="ctr" rtl="0">
              <a:spcBef>
                <a:spcPts val="0"/>
              </a:spcBef>
              <a:spcAft>
                <a:spcPts val="0"/>
              </a:spcAft>
              <a:buNone/>
            </a:pPr>
            <a:r>
              <a:rPr lang="en-GB" sz="1400">
                <a:solidFill>
                  <a:schemeClr val="accent1"/>
                </a:solidFill>
                <a:latin typeface="Arial"/>
                <a:ea typeface="Arial"/>
                <a:cs typeface="Arial"/>
                <a:sym typeface="Arial"/>
              </a:rPr>
              <a:t>[Short description of must-win battle/strategic pillar. Ideally kept at 3-4 four lines of text]</a:t>
            </a:r>
            <a:endParaRPr/>
          </a:p>
        </p:txBody>
      </p:sp>
      <p:sp>
        <p:nvSpPr>
          <p:cNvPr id="607" name="Google Shape;607;p17"/>
          <p:cNvSpPr/>
          <p:nvPr/>
        </p:nvSpPr>
        <p:spPr>
          <a:xfrm>
            <a:off x="4756268" y="4012965"/>
            <a:ext cx="2596406" cy="172386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b="1">
                <a:solidFill>
                  <a:schemeClr val="accent1"/>
                </a:solidFill>
                <a:latin typeface="Arial"/>
                <a:ea typeface="Arial"/>
                <a:cs typeface="Arial"/>
                <a:sym typeface="Arial"/>
              </a:rPr>
              <a:t>[Strategic pillar 2]</a:t>
            </a:r>
            <a:endParaRPr/>
          </a:p>
          <a:p>
            <a:pPr marL="0" marR="0" lvl="0" indent="0" algn="ctr" rtl="0">
              <a:spcBef>
                <a:spcPts val="0"/>
              </a:spcBef>
              <a:spcAft>
                <a:spcPts val="0"/>
              </a:spcAft>
              <a:buNone/>
            </a:pPr>
            <a:endParaRPr sz="1400">
              <a:solidFill>
                <a:schemeClr val="accent1"/>
              </a:solidFill>
              <a:latin typeface="Arial"/>
              <a:ea typeface="Arial"/>
              <a:cs typeface="Arial"/>
              <a:sym typeface="Arial"/>
            </a:endParaRPr>
          </a:p>
          <a:p>
            <a:pPr marL="0" marR="0" lvl="0" indent="0" algn="ctr" rtl="0">
              <a:spcBef>
                <a:spcPts val="0"/>
              </a:spcBef>
              <a:spcAft>
                <a:spcPts val="0"/>
              </a:spcAft>
              <a:buNone/>
            </a:pPr>
            <a:r>
              <a:rPr lang="en-GB" sz="1400">
                <a:solidFill>
                  <a:schemeClr val="accent1"/>
                </a:solidFill>
                <a:latin typeface="Arial"/>
                <a:ea typeface="Arial"/>
                <a:cs typeface="Arial"/>
                <a:sym typeface="Arial"/>
              </a:rPr>
              <a:t>[Short description of must-win battle/strategic pillar. Ideally kept at 3-4 four lines of text]</a:t>
            </a:r>
            <a:endParaRPr/>
          </a:p>
        </p:txBody>
      </p:sp>
      <p:sp>
        <p:nvSpPr>
          <p:cNvPr id="608" name="Google Shape;608;p17"/>
          <p:cNvSpPr/>
          <p:nvPr/>
        </p:nvSpPr>
        <p:spPr>
          <a:xfrm>
            <a:off x="8400154" y="4012965"/>
            <a:ext cx="2596406" cy="172386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b="1">
                <a:solidFill>
                  <a:schemeClr val="accent1"/>
                </a:solidFill>
                <a:latin typeface="Arial"/>
                <a:ea typeface="Arial"/>
                <a:cs typeface="Arial"/>
                <a:sym typeface="Arial"/>
              </a:rPr>
              <a:t>[Strategic pillar 3]</a:t>
            </a:r>
            <a:endParaRPr/>
          </a:p>
          <a:p>
            <a:pPr marL="0" marR="0" lvl="0" indent="0" algn="ctr" rtl="0">
              <a:spcBef>
                <a:spcPts val="0"/>
              </a:spcBef>
              <a:spcAft>
                <a:spcPts val="0"/>
              </a:spcAft>
              <a:buNone/>
            </a:pPr>
            <a:endParaRPr sz="1400">
              <a:solidFill>
                <a:schemeClr val="accent1"/>
              </a:solidFill>
              <a:latin typeface="Arial"/>
              <a:ea typeface="Arial"/>
              <a:cs typeface="Arial"/>
              <a:sym typeface="Arial"/>
            </a:endParaRPr>
          </a:p>
          <a:p>
            <a:pPr marL="0" marR="0" lvl="0" indent="0" algn="ctr" rtl="0">
              <a:spcBef>
                <a:spcPts val="0"/>
              </a:spcBef>
              <a:spcAft>
                <a:spcPts val="0"/>
              </a:spcAft>
              <a:buNone/>
            </a:pPr>
            <a:r>
              <a:rPr lang="en-GB" sz="1400">
                <a:solidFill>
                  <a:schemeClr val="accent1"/>
                </a:solidFill>
                <a:latin typeface="Arial"/>
                <a:ea typeface="Arial"/>
                <a:cs typeface="Arial"/>
                <a:sym typeface="Arial"/>
              </a:rPr>
              <a:t>[Short description of must-win battle/strategic pillar. Ideally kept at 3-4 four lines of text]</a:t>
            </a:r>
            <a:endParaRPr/>
          </a:p>
        </p:txBody>
      </p:sp>
      <p:sp>
        <p:nvSpPr>
          <p:cNvPr id="609" name="Google Shape;609;p17"/>
          <p:cNvSpPr/>
          <p:nvPr/>
        </p:nvSpPr>
        <p:spPr>
          <a:xfrm>
            <a:off x="1780585" y="2386994"/>
            <a:ext cx="1260000" cy="126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0" name="Google Shape;610;p17"/>
          <p:cNvSpPr/>
          <p:nvPr/>
        </p:nvSpPr>
        <p:spPr>
          <a:xfrm>
            <a:off x="5424471" y="2386994"/>
            <a:ext cx="1260000" cy="126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1" name="Google Shape;611;p17"/>
          <p:cNvSpPr/>
          <p:nvPr/>
        </p:nvSpPr>
        <p:spPr>
          <a:xfrm>
            <a:off x="9068357" y="2386994"/>
            <a:ext cx="1260000" cy="126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12" name="Google Shape;612;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751002" y="2713525"/>
            <a:ext cx="606938" cy="606938"/>
          </a:xfrm>
          <a:prstGeom prst="rect">
            <a:avLst/>
          </a:prstGeom>
          <a:noFill/>
          <a:ln>
            <a:noFill/>
          </a:ln>
        </p:spPr>
      </p:pic>
      <p:pic>
        <p:nvPicPr>
          <p:cNvPr id="613" name="Google Shape;613;p1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106385" y="2712794"/>
            <a:ext cx="608400" cy="608400"/>
          </a:xfrm>
          <a:prstGeom prst="rect">
            <a:avLst/>
          </a:prstGeom>
          <a:noFill/>
          <a:ln>
            <a:noFill/>
          </a:ln>
        </p:spPr>
      </p:pic>
      <p:pic>
        <p:nvPicPr>
          <p:cNvPr id="614" name="Google Shape;614;p1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9394157" y="2712794"/>
            <a:ext cx="608400" cy="608400"/>
          </a:xfrm>
          <a:prstGeom prst="rect">
            <a:avLst/>
          </a:prstGeom>
          <a:noFill/>
          <a:ln>
            <a:noFill/>
          </a:ln>
        </p:spPr>
      </p:pic>
      <p:sp>
        <p:nvSpPr>
          <p:cNvPr id="2" name="Rectangle 1">
            <a:extLst>
              <a:ext uri="{FF2B5EF4-FFF2-40B4-BE49-F238E27FC236}">
                <a16:creationId xmlns:a16="http://schemas.microsoft.com/office/drawing/2014/main" id="{C6698E48-7A98-9D40-A59E-E53971E00422}"/>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2</a:t>
            </a:r>
          </a:p>
        </p:txBody>
      </p:sp>
      <p:sp>
        <p:nvSpPr>
          <p:cNvPr id="3" name="Google Shape;13;p38">
            <a:extLst>
              <a:ext uri="{FF2B5EF4-FFF2-40B4-BE49-F238E27FC236}">
                <a16:creationId xmlns:a16="http://schemas.microsoft.com/office/drawing/2014/main" id="{FF34A57C-86C3-881A-54C2-63EDEB515E24}"/>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062032"/>
                </a:solidFill>
                <a:latin typeface="Arial"/>
                <a:ea typeface="Arial"/>
                <a:cs typeface="Arial"/>
                <a:sym typeface="Arial"/>
              </a:defRPr>
            </a:lvl1pPr>
            <a:lvl2pPr marL="0" marR="0" lvl="1" indent="0" algn="r" rtl="0">
              <a:spcBef>
                <a:spcPts val="0"/>
              </a:spcBef>
              <a:buNone/>
              <a:defRPr sz="900" b="0" i="0" u="none" strike="noStrike" cap="none">
                <a:solidFill>
                  <a:srgbClr val="062032"/>
                </a:solidFill>
                <a:latin typeface="Arial"/>
                <a:ea typeface="Arial"/>
                <a:cs typeface="Arial"/>
                <a:sym typeface="Arial"/>
              </a:defRPr>
            </a:lvl2pPr>
            <a:lvl3pPr marL="0" marR="0" lvl="2" indent="0" algn="r" rtl="0">
              <a:spcBef>
                <a:spcPts val="0"/>
              </a:spcBef>
              <a:buNone/>
              <a:defRPr sz="900" b="0" i="0" u="none" strike="noStrike" cap="none">
                <a:solidFill>
                  <a:srgbClr val="062032"/>
                </a:solidFill>
                <a:latin typeface="Arial"/>
                <a:ea typeface="Arial"/>
                <a:cs typeface="Arial"/>
                <a:sym typeface="Arial"/>
              </a:defRPr>
            </a:lvl3pPr>
            <a:lvl4pPr marL="0" marR="0" lvl="3" indent="0" algn="r" rtl="0">
              <a:spcBef>
                <a:spcPts val="0"/>
              </a:spcBef>
              <a:buNone/>
              <a:defRPr sz="900" b="0" i="0" u="none" strike="noStrike" cap="none">
                <a:solidFill>
                  <a:srgbClr val="062032"/>
                </a:solidFill>
                <a:latin typeface="Arial"/>
                <a:ea typeface="Arial"/>
                <a:cs typeface="Arial"/>
                <a:sym typeface="Arial"/>
              </a:defRPr>
            </a:lvl4pPr>
            <a:lvl5pPr marL="0" marR="0" lvl="4" indent="0" algn="r" rtl="0">
              <a:spcBef>
                <a:spcPts val="0"/>
              </a:spcBef>
              <a:buNone/>
              <a:defRPr sz="900" b="0" i="0" u="none" strike="noStrike" cap="none">
                <a:solidFill>
                  <a:srgbClr val="062032"/>
                </a:solidFill>
                <a:latin typeface="Arial"/>
                <a:ea typeface="Arial"/>
                <a:cs typeface="Arial"/>
                <a:sym typeface="Arial"/>
              </a:defRPr>
            </a:lvl5pPr>
            <a:lvl6pPr marL="0" marR="0" lvl="5" indent="0" algn="r" rtl="0">
              <a:spcBef>
                <a:spcPts val="0"/>
              </a:spcBef>
              <a:buNone/>
              <a:defRPr sz="900" b="0" i="0" u="none" strike="noStrike" cap="none">
                <a:solidFill>
                  <a:srgbClr val="062032"/>
                </a:solidFill>
                <a:latin typeface="Arial"/>
                <a:ea typeface="Arial"/>
                <a:cs typeface="Arial"/>
                <a:sym typeface="Arial"/>
              </a:defRPr>
            </a:lvl6pPr>
            <a:lvl7pPr marL="0" marR="0" lvl="6" indent="0" algn="r" rtl="0">
              <a:spcBef>
                <a:spcPts val="0"/>
              </a:spcBef>
              <a:buNone/>
              <a:defRPr sz="900" b="0" i="0" u="none" strike="noStrike" cap="none">
                <a:solidFill>
                  <a:srgbClr val="062032"/>
                </a:solidFill>
                <a:latin typeface="Arial"/>
                <a:ea typeface="Arial"/>
                <a:cs typeface="Arial"/>
                <a:sym typeface="Arial"/>
              </a:defRPr>
            </a:lvl7pPr>
            <a:lvl8pPr marL="0" marR="0" lvl="7" indent="0" algn="r" rtl="0">
              <a:spcBef>
                <a:spcPts val="0"/>
              </a:spcBef>
              <a:buNone/>
              <a:defRPr sz="900" b="0" i="0" u="none" strike="noStrike" cap="none">
                <a:solidFill>
                  <a:srgbClr val="062032"/>
                </a:solidFill>
                <a:latin typeface="Arial"/>
                <a:ea typeface="Arial"/>
                <a:cs typeface="Arial"/>
                <a:sym typeface="Arial"/>
              </a:defRPr>
            </a:lvl8pPr>
            <a:lvl9pPr marL="0" marR="0" lvl="8" indent="0" algn="r" rtl="0">
              <a:spcBef>
                <a:spcPts val="0"/>
              </a:spcBef>
              <a:buNone/>
              <a:defRPr sz="900" b="0" i="0" u="none" strike="noStrike" cap="none">
                <a:solidFill>
                  <a:srgbClr val="0620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57</a:t>
            </a:fld>
            <a:endParaRPr/>
          </a:p>
        </p:txBody>
      </p:sp>
    </p:spTree>
    <p:extLst>
      <p:ext uri="{BB962C8B-B14F-4D97-AF65-F5344CB8AC3E}">
        <p14:creationId xmlns:p14="http://schemas.microsoft.com/office/powerpoint/2010/main" val="23704725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2FDC1F-6F1E-9D3B-FAB1-E6183CD28840}"/>
              </a:ext>
            </a:extLst>
          </p:cNvPr>
          <p:cNvSpPr>
            <a:spLocks noGrp="1"/>
          </p:cNvSpPr>
          <p:nvPr>
            <p:ph type="title"/>
          </p:nvPr>
        </p:nvSpPr>
        <p:spPr/>
        <p:txBody>
          <a:bodyPr/>
          <a:lstStyle/>
          <a:p>
            <a:r>
              <a:rPr lang="en-US"/>
              <a:t>There is a strategic choice around whether to optimize, evolve, or replicate the commercial model</a:t>
            </a:r>
          </a:p>
        </p:txBody>
      </p:sp>
      <p:sp>
        <p:nvSpPr>
          <p:cNvPr id="4" name="Slide Number Placeholder 3">
            <a:extLst>
              <a:ext uri="{FF2B5EF4-FFF2-40B4-BE49-F238E27FC236}">
                <a16:creationId xmlns:a16="http://schemas.microsoft.com/office/drawing/2014/main" id="{EBFEBA0C-395C-8337-9425-906286F0E8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58</a:t>
            </a:fld>
            <a:endParaRPr lang="en-GB"/>
          </a:p>
        </p:txBody>
      </p:sp>
      <p:sp>
        <p:nvSpPr>
          <p:cNvPr id="2" name="Rectangle 1">
            <a:extLst>
              <a:ext uri="{FF2B5EF4-FFF2-40B4-BE49-F238E27FC236}">
                <a16:creationId xmlns:a16="http://schemas.microsoft.com/office/drawing/2014/main" id="{D97B9E7E-E9A8-F63A-342A-1E4CFD44F54B}"/>
              </a:ext>
            </a:extLst>
          </p:cNvPr>
          <p:cNvSpPr>
            <a:spLocks/>
          </p:cNvSpPr>
          <p:nvPr/>
        </p:nvSpPr>
        <p:spPr>
          <a:xfrm>
            <a:off x="847726" y="2927275"/>
            <a:ext cx="3189288" cy="113296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latin typeface="Arial" panose="020B0604020202020204" pitchFamily="34" charset="0"/>
                <a:cs typeface="Arial" panose="020B0604020202020204" pitchFamily="34" charset="0"/>
              </a:rPr>
              <a:t>Maintain existing commercial model: grow the number of customers and/or improve pricing</a:t>
            </a:r>
          </a:p>
        </p:txBody>
      </p:sp>
      <p:sp>
        <p:nvSpPr>
          <p:cNvPr id="3" name="Rectangle 2">
            <a:extLst>
              <a:ext uri="{FF2B5EF4-FFF2-40B4-BE49-F238E27FC236}">
                <a16:creationId xmlns:a16="http://schemas.microsoft.com/office/drawing/2014/main" id="{F49034CC-76FF-8E79-D9A8-5AF2E7CD9AC9}"/>
              </a:ext>
            </a:extLst>
          </p:cNvPr>
          <p:cNvSpPr>
            <a:spLocks/>
          </p:cNvSpPr>
          <p:nvPr/>
        </p:nvSpPr>
        <p:spPr>
          <a:xfrm>
            <a:off x="4489451" y="2927275"/>
            <a:ext cx="3205162" cy="113296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latin typeface="Arial" panose="020B0604020202020204" pitchFamily="34" charset="0"/>
                <a:ea typeface="Times New Roman" panose="02020603050405020304" pitchFamily="18" charset="0"/>
                <a:cs typeface="Arial" panose="020B0604020202020204" pitchFamily="34" charset="0"/>
              </a:rPr>
              <a:t>Evolve existing commercial model </a:t>
            </a:r>
            <a:br>
              <a:rPr lang="en-GB" sz="1400">
                <a:solidFill>
                  <a:schemeClr val="tx1"/>
                </a:solidFill>
                <a:latin typeface="Arial" panose="020B0604020202020204" pitchFamily="34" charset="0"/>
                <a:ea typeface="Times New Roman" panose="02020603050405020304" pitchFamily="18" charset="0"/>
                <a:cs typeface="Arial" panose="020B0604020202020204" pitchFamily="34" charset="0"/>
              </a:rPr>
            </a:br>
            <a:r>
              <a:rPr lang="en-GB" sz="1400">
                <a:solidFill>
                  <a:schemeClr val="tx1"/>
                </a:solidFill>
                <a:latin typeface="Arial" panose="020B0604020202020204" pitchFamily="34" charset="0"/>
                <a:ea typeface="Times New Roman" panose="02020603050405020304" pitchFamily="18" charset="0"/>
                <a:cs typeface="Arial" panose="020B0604020202020204" pitchFamily="34" charset="0"/>
              </a:rPr>
              <a:t>by [insert new monetization route(s)]</a:t>
            </a:r>
            <a:endParaRPr lang="en-GB" sz="140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4E88214-0B42-7B03-E93F-FA5B54DA3180}"/>
              </a:ext>
            </a:extLst>
          </p:cNvPr>
          <p:cNvSpPr>
            <a:spLocks/>
          </p:cNvSpPr>
          <p:nvPr/>
        </p:nvSpPr>
        <p:spPr>
          <a:xfrm>
            <a:off x="847726" y="1956659"/>
            <a:ext cx="3189288" cy="871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bg1"/>
                </a:solidFill>
                <a:latin typeface="Arial" panose="020B0604020202020204" pitchFamily="34" charset="0"/>
                <a:cs typeface="Arial" panose="020B0604020202020204" pitchFamily="34" charset="0"/>
              </a:rPr>
              <a:t>Optimize current </a:t>
            </a:r>
            <a:br>
              <a:rPr lang="en-GB" b="1">
                <a:solidFill>
                  <a:schemeClr val="bg1"/>
                </a:solidFill>
                <a:latin typeface="Arial" panose="020B0604020202020204" pitchFamily="34" charset="0"/>
                <a:cs typeface="Arial" panose="020B0604020202020204" pitchFamily="34" charset="0"/>
              </a:rPr>
            </a:br>
            <a:r>
              <a:rPr lang="en-GB" b="1">
                <a:solidFill>
                  <a:schemeClr val="bg1"/>
                </a:solidFill>
                <a:latin typeface="Arial" panose="020B0604020202020204" pitchFamily="34" charset="0"/>
                <a:cs typeface="Arial" panose="020B0604020202020204" pitchFamily="34" charset="0"/>
              </a:rPr>
              <a:t>commercial model</a:t>
            </a:r>
          </a:p>
        </p:txBody>
      </p:sp>
      <p:sp>
        <p:nvSpPr>
          <p:cNvPr id="7" name="Rectangle 6">
            <a:extLst>
              <a:ext uri="{FF2B5EF4-FFF2-40B4-BE49-F238E27FC236}">
                <a16:creationId xmlns:a16="http://schemas.microsoft.com/office/drawing/2014/main" id="{30777048-1D5D-ADE5-2A49-C24969F43A6D}"/>
              </a:ext>
            </a:extLst>
          </p:cNvPr>
          <p:cNvSpPr/>
          <p:nvPr/>
        </p:nvSpPr>
        <p:spPr>
          <a:xfrm>
            <a:off x="8156578" y="1956659"/>
            <a:ext cx="3216270" cy="871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bg1"/>
                </a:solidFill>
                <a:latin typeface="Arial" panose="020B0604020202020204" pitchFamily="34" charset="0"/>
                <a:cs typeface="Arial" panose="020B0604020202020204" pitchFamily="34" charset="0"/>
              </a:rPr>
              <a:t>Replicate commercial model </a:t>
            </a:r>
            <a:br>
              <a:rPr lang="en-GB" b="1">
                <a:solidFill>
                  <a:schemeClr val="bg1"/>
                </a:solidFill>
                <a:latin typeface="Arial" panose="020B0604020202020204" pitchFamily="34" charset="0"/>
                <a:cs typeface="Arial" panose="020B0604020202020204" pitchFamily="34" charset="0"/>
              </a:rPr>
            </a:br>
            <a:r>
              <a:rPr lang="en-GB" b="1">
                <a:solidFill>
                  <a:schemeClr val="bg1"/>
                </a:solidFill>
                <a:latin typeface="Arial" panose="020B0604020202020204" pitchFamily="34" charset="0"/>
                <a:cs typeface="Arial" panose="020B0604020202020204" pitchFamily="34" charset="0"/>
              </a:rPr>
              <a:t>in adjacent market</a:t>
            </a:r>
          </a:p>
        </p:txBody>
      </p:sp>
      <p:sp>
        <p:nvSpPr>
          <p:cNvPr id="8" name="Rectangle 7">
            <a:extLst>
              <a:ext uri="{FF2B5EF4-FFF2-40B4-BE49-F238E27FC236}">
                <a16:creationId xmlns:a16="http://schemas.microsoft.com/office/drawing/2014/main" id="{E4219C91-EC9A-B950-99BB-D6A6CC75FED5}"/>
              </a:ext>
            </a:extLst>
          </p:cNvPr>
          <p:cNvSpPr/>
          <p:nvPr/>
        </p:nvSpPr>
        <p:spPr>
          <a:xfrm>
            <a:off x="4489451" y="1956659"/>
            <a:ext cx="3205162" cy="871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bg1"/>
                </a:solidFill>
                <a:latin typeface="Arial" panose="020B0604020202020204" pitchFamily="34" charset="0"/>
                <a:cs typeface="Arial" panose="020B0604020202020204" pitchFamily="34" charset="0"/>
              </a:rPr>
              <a:t>Evolve commercial model in current market</a:t>
            </a:r>
          </a:p>
        </p:txBody>
      </p:sp>
      <p:sp>
        <p:nvSpPr>
          <p:cNvPr id="9" name="Rectangle 8">
            <a:extLst>
              <a:ext uri="{FF2B5EF4-FFF2-40B4-BE49-F238E27FC236}">
                <a16:creationId xmlns:a16="http://schemas.microsoft.com/office/drawing/2014/main" id="{23DE47E5-05DB-AA42-84B7-228869AAF75C}"/>
              </a:ext>
            </a:extLst>
          </p:cNvPr>
          <p:cNvSpPr>
            <a:spLocks/>
          </p:cNvSpPr>
          <p:nvPr/>
        </p:nvSpPr>
        <p:spPr>
          <a:xfrm>
            <a:off x="847725" y="4159223"/>
            <a:ext cx="3189288" cy="209489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Bef>
                <a:spcPts val="600"/>
              </a:spcBef>
            </a:pPr>
            <a:r>
              <a:rPr lang="en-GB" sz="1200" b="1">
                <a:solidFill>
                  <a:schemeClr val="tx1"/>
                </a:solidFill>
                <a:latin typeface="Arial" panose="020B0604020202020204" pitchFamily="34" charset="0"/>
                <a:cs typeface="Arial" panose="020B0604020202020204" pitchFamily="34" charset="0"/>
              </a:rPr>
              <a:t>Key levers:</a:t>
            </a:r>
            <a:endParaRPr lang="en-GB" sz="1200">
              <a:solidFill>
                <a:schemeClr val="tx1"/>
              </a:solidFill>
              <a:latin typeface="Arial" panose="020B0604020202020204" pitchFamily="34" charset="0"/>
              <a:cs typeface="Arial" panose="020B0604020202020204" pitchFamily="34" charset="0"/>
            </a:endParaRPr>
          </a:p>
          <a:p>
            <a:pPr marL="182880" indent="-182880">
              <a:spcBef>
                <a:spcPts val="600"/>
              </a:spcBef>
              <a:buSzPct val="75000"/>
              <a:buFont typeface="Arial" panose="020B0604020202020204" pitchFamily="34" charset="0"/>
              <a:buChar char="•"/>
            </a:pPr>
            <a:r>
              <a:rPr lang="en-GB" sz="1200">
                <a:solidFill>
                  <a:schemeClr val="tx1"/>
                </a:solidFill>
                <a:latin typeface="Arial" panose="020B0604020202020204" pitchFamily="34" charset="0"/>
                <a:cs typeface="Arial" panose="020B0604020202020204" pitchFamily="34" charset="0"/>
              </a:rPr>
              <a:t>[Description of first lever e.g. grow number of incoming customers by doing x, y, z]</a:t>
            </a:r>
          </a:p>
          <a:p>
            <a:pPr marL="182880" indent="-182880">
              <a:spcBef>
                <a:spcPts val="600"/>
              </a:spcBef>
              <a:buSzPct val="75000"/>
              <a:buFont typeface="Arial" panose="020B0604020202020204" pitchFamily="34" charset="0"/>
              <a:buChar char="•"/>
            </a:pPr>
            <a:r>
              <a:rPr lang="en-GB" sz="1200">
                <a:solidFill>
                  <a:schemeClr val="tx1"/>
                </a:solidFill>
                <a:latin typeface="Arial" panose="020B0604020202020204" pitchFamily="34" charset="0"/>
                <a:cs typeface="Arial" panose="020B0604020202020204" pitchFamily="34" charset="0"/>
              </a:rPr>
              <a:t>[Description of second lever, e.g. convert more customers by doing x, y, z]</a:t>
            </a:r>
          </a:p>
          <a:p>
            <a:pPr marL="182880" indent="-182880">
              <a:spcBef>
                <a:spcPts val="600"/>
              </a:spcBef>
              <a:buSzPct val="75000"/>
              <a:buFont typeface="Arial" panose="020B0604020202020204" pitchFamily="34" charset="0"/>
              <a:buChar char="•"/>
            </a:pPr>
            <a:r>
              <a:rPr lang="en-GB" sz="1200">
                <a:solidFill>
                  <a:schemeClr val="tx1"/>
                </a:solidFill>
                <a:latin typeface="Arial" panose="020B0604020202020204" pitchFamily="34" charset="0"/>
                <a:cs typeface="Arial" panose="020B0604020202020204" pitchFamily="34" charset="0"/>
              </a:rPr>
              <a:t>[Description of third lever]</a:t>
            </a:r>
          </a:p>
        </p:txBody>
      </p:sp>
      <p:sp>
        <p:nvSpPr>
          <p:cNvPr id="10" name="Rectangle 9">
            <a:extLst>
              <a:ext uri="{FF2B5EF4-FFF2-40B4-BE49-F238E27FC236}">
                <a16:creationId xmlns:a16="http://schemas.microsoft.com/office/drawing/2014/main" id="{335857F7-8AA6-6606-6E53-96DF678ADF3A}"/>
              </a:ext>
            </a:extLst>
          </p:cNvPr>
          <p:cNvSpPr>
            <a:spLocks/>
          </p:cNvSpPr>
          <p:nvPr/>
        </p:nvSpPr>
        <p:spPr>
          <a:xfrm>
            <a:off x="4489451" y="4159223"/>
            <a:ext cx="3205162" cy="209489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200" b="1">
                <a:solidFill>
                  <a:schemeClr val="tx1"/>
                </a:solidFill>
                <a:latin typeface="Arial" panose="020B0604020202020204" pitchFamily="34" charset="0"/>
                <a:ea typeface="Times New Roman" panose="02020603050405020304" pitchFamily="18" charset="0"/>
                <a:cs typeface="Arial" panose="020B0604020202020204" pitchFamily="34" charset="0"/>
              </a:rPr>
              <a:t>Key considerations:</a:t>
            </a:r>
            <a:endParaRPr lang="en-GB" sz="120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 indent="-182880">
              <a:spcBef>
                <a:spcPts val="500"/>
              </a:spcBef>
              <a:buSzPct val="75000"/>
              <a:buFont typeface="Arial" panose="020B0604020202020204" pitchFamily="34" charset="0"/>
              <a:buChar char="•"/>
            </a:pPr>
            <a:r>
              <a:rPr lang="en-GB" sz="1200">
                <a:solidFill>
                  <a:schemeClr val="tx1"/>
                </a:solidFill>
                <a:latin typeface="Arial" panose="020B0604020202020204" pitchFamily="34" charset="0"/>
                <a:ea typeface="Times New Roman" panose="02020603050405020304" pitchFamily="18" charset="0"/>
                <a:cs typeface="Arial" panose="020B0604020202020204" pitchFamily="34" charset="0"/>
              </a:rPr>
              <a:t>[Description of first key consideration]</a:t>
            </a:r>
          </a:p>
          <a:p>
            <a:pPr marL="182880" indent="-182880">
              <a:spcBef>
                <a:spcPts val="500"/>
              </a:spcBef>
              <a:buSzPct val="75000"/>
              <a:buFont typeface="Arial" panose="020B0604020202020204" pitchFamily="34" charset="0"/>
              <a:buChar char="•"/>
            </a:pPr>
            <a:r>
              <a:rPr lang="en-GB" sz="1200">
                <a:solidFill>
                  <a:schemeClr val="tx1"/>
                </a:solidFill>
                <a:latin typeface="Arial" panose="020B0604020202020204" pitchFamily="34" charset="0"/>
                <a:ea typeface="Times New Roman" panose="02020603050405020304" pitchFamily="18" charset="0"/>
                <a:cs typeface="Arial" panose="020B0604020202020204" pitchFamily="34" charset="0"/>
              </a:rPr>
              <a:t>[Description of second key consideration]</a:t>
            </a:r>
          </a:p>
          <a:p>
            <a:pPr marL="182880" indent="-182880">
              <a:spcBef>
                <a:spcPts val="500"/>
              </a:spcBef>
              <a:buSzPct val="75000"/>
              <a:buFont typeface="Arial" panose="020B0604020202020204" pitchFamily="34" charset="0"/>
              <a:buChar char="•"/>
            </a:pPr>
            <a:r>
              <a:rPr lang="en-GB" sz="1200">
                <a:solidFill>
                  <a:schemeClr val="tx1"/>
                </a:solidFill>
                <a:latin typeface="Arial" panose="020B0604020202020204" pitchFamily="34" charset="0"/>
                <a:ea typeface="Times New Roman" panose="02020603050405020304" pitchFamily="18" charset="0"/>
                <a:cs typeface="Arial" panose="020B0604020202020204" pitchFamily="34" charset="0"/>
              </a:rPr>
              <a:t>…</a:t>
            </a:r>
          </a:p>
        </p:txBody>
      </p:sp>
      <p:sp>
        <p:nvSpPr>
          <p:cNvPr id="13" name="Oval 12">
            <a:extLst>
              <a:ext uri="{FF2B5EF4-FFF2-40B4-BE49-F238E27FC236}">
                <a16:creationId xmlns:a16="http://schemas.microsoft.com/office/drawing/2014/main" id="{DEF0FF15-E0E9-DE6E-CE80-3DC96997F40F}"/>
              </a:ext>
            </a:extLst>
          </p:cNvPr>
          <p:cNvSpPr>
            <a:spLocks noChangeAspect="1"/>
          </p:cNvSpPr>
          <p:nvPr/>
        </p:nvSpPr>
        <p:spPr>
          <a:xfrm>
            <a:off x="2208369" y="1332498"/>
            <a:ext cx="468000" cy="468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a:t>1</a:t>
            </a:r>
          </a:p>
        </p:txBody>
      </p:sp>
      <p:sp>
        <p:nvSpPr>
          <p:cNvPr id="14" name="Oval 13">
            <a:extLst>
              <a:ext uri="{FF2B5EF4-FFF2-40B4-BE49-F238E27FC236}">
                <a16:creationId xmlns:a16="http://schemas.microsoft.com/office/drawing/2014/main" id="{9A19CC0C-775C-4913-3677-C3F382C62510}"/>
              </a:ext>
            </a:extLst>
          </p:cNvPr>
          <p:cNvSpPr>
            <a:spLocks noChangeAspect="1"/>
          </p:cNvSpPr>
          <p:nvPr/>
        </p:nvSpPr>
        <p:spPr>
          <a:xfrm>
            <a:off x="5869541" y="1332498"/>
            <a:ext cx="468000" cy="468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a:t>2</a:t>
            </a:r>
          </a:p>
        </p:txBody>
      </p:sp>
      <p:sp>
        <p:nvSpPr>
          <p:cNvPr id="15" name="Oval 14">
            <a:extLst>
              <a:ext uri="{FF2B5EF4-FFF2-40B4-BE49-F238E27FC236}">
                <a16:creationId xmlns:a16="http://schemas.microsoft.com/office/drawing/2014/main" id="{FF290937-2219-7762-A913-578665E6CCFB}"/>
              </a:ext>
            </a:extLst>
          </p:cNvPr>
          <p:cNvSpPr>
            <a:spLocks noChangeAspect="1"/>
          </p:cNvSpPr>
          <p:nvPr/>
        </p:nvSpPr>
        <p:spPr>
          <a:xfrm>
            <a:off x="9530713" y="1332498"/>
            <a:ext cx="468000" cy="468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a:t>3</a:t>
            </a:r>
          </a:p>
        </p:txBody>
      </p:sp>
      <p:sp>
        <p:nvSpPr>
          <p:cNvPr id="16" name="Rectangle 15">
            <a:extLst>
              <a:ext uri="{FF2B5EF4-FFF2-40B4-BE49-F238E27FC236}">
                <a16:creationId xmlns:a16="http://schemas.microsoft.com/office/drawing/2014/main" id="{1D76DF94-64F3-80A3-6111-0CDCA6A470B3}"/>
              </a:ext>
            </a:extLst>
          </p:cNvPr>
          <p:cNvSpPr>
            <a:spLocks/>
          </p:cNvSpPr>
          <p:nvPr/>
        </p:nvSpPr>
        <p:spPr>
          <a:xfrm>
            <a:off x="8167686" y="2927275"/>
            <a:ext cx="3205162" cy="113296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latin typeface="Arial" panose="020B0604020202020204" pitchFamily="34" charset="0"/>
                <a:ea typeface="Times New Roman" panose="02020603050405020304" pitchFamily="18" charset="0"/>
                <a:cs typeface="Arial" panose="020B0604020202020204" pitchFamily="34" charset="0"/>
              </a:rPr>
              <a:t>Replicate existing commercial model for [new customer group, </a:t>
            </a:r>
            <a:br>
              <a:rPr lang="en-GB" sz="1400">
                <a:solidFill>
                  <a:schemeClr val="tx1"/>
                </a:solidFill>
                <a:latin typeface="Arial" panose="020B0604020202020204" pitchFamily="34" charset="0"/>
                <a:ea typeface="Times New Roman" panose="02020603050405020304" pitchFamily="18" charset="0"/>
                <a:cs typeface="Arial" panose="020B0604020202020204" pitchFamily="34" charset="0"/>
              </a:rPr>
            </a:br>
            <a:r>
              <a:rPr lang="en-GB" sz="1400">
                <a:solidFill>
                  <a:schemeClr val="tx1"/>
                </a:solidFill>
                <a:latin typeface="Arial" panose="020B0604020202020204" pitchFamily="34" charset="0"/>
                <a:ea typeface="Times New Roman" panose="02020603050405020304" pitchFamily="18" charset="0"/>
                <a:cs typeface="Arial" panose="020B0604020202020204" pitchFamily="34" charset="0"/>
              </a:rPr>
              <a:t>new market et</a:t>
            </a:r>
            <a:r>
              <a:rPr lang="en-GB">
                <a:solidFill>
                  <a:schemeClr val="tx1"/>
                </a:solidFill>
                <a:latin typeface="Arial" panose="020B0604020202020204" pitchFamily="34" charset="0"/>
                <a:ea typeface="Times New Roman" panose="02020603050405020304" pitchFamily="18" charset="0"/>
                <a:cs typeface="Arial" panose="020B0604020202020204" pitchFamily="34" charset="0"/>
              </a:rPr>
              <a:t>c.]</a:t>
            </a:r>
            <a:endParaRPr lang="en-GB" sz="1400">
              <a:solidFill>
                <a:schemeClr val="tx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E146FF7-B328-3071-D945-4B4CB5491FFF}"/>
              </a:ext>
            </a:extLst>
          </p:cNvPr>
          <p:cNvSpPr>
            <a:spLocks/>
          </p:cNvSpPr>
          <p:nvPr/>
        </p:nvSpPr>
        <p:spPr>
          <a:xfrm>
            <a:off x="8167686" y="4159223"/>
            <a:ext cx="3205162" cy="209489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200" b="1">
                <a:solidFill>
                  <a:schemeClr val="tx1"/>
                </a:solidFill>
                <a:latin typeface="Arial" panose="020B0604020202020204" pitchFamily="34" charset="0"/>
                <a:ea typeface="Times New Roman" panose="02020603050405020304" pitchFamily="18" charset="0"/>
                <a:cs typeface="Arial" panose="020B0604020202020204" pitchFamily="34" charset="0"/>
              </a:rPr>
              <a:t>Main options:</a:t>
            </a:r>
            <a:endParaRPr lang="en-GB" sz="1200">
              <a:solidFill>
                <a:schemeClr val="tx1"/>
              </a:solidFill>
              <a:latin typeface="Arial" panose="020B0604020202020204" pitchFamily="34" charset="0"/>
              <a:ea typeface="Times New Roman" panose="02020603050405020304" pitchFamily="18" charset="0"/>
              <a:cs typeface="Arial" panose="020B0604020202020204" pitchFamily="34" charset="0"/>
            </a:endParaRPr>
          </a:p>
          <a:p>
            <a:pPr marL="182880" indent="-182880">
              <a:spcBef>
                <a:spcPts val="500"/>
              </a:spcBef>
              <a:buSzPct val="75000"/>
              <a:buFont typeface="Arial" panose="020B0604020202020204" pitchFamily="34" charset="0"/>
              <a:buChar char="•"/>
            </a:pPr>
            <a:r>
              <a:rPr lang="en-GB" sz="1200">
                <a:solidFill>
                  <a:schemeClr val="tx1"/>
                </a:solidFill>
                <a:latin typeface="Arial" panose="020B0604020202020204" pitchFamily="34" charset="0"/>
                <a:ea typeface="Times New Roman" panose="02020603050405020304" pitchFamily="18" charset="0"/>
                <a:cs typeface="Arial" panose="020B0604020202020204" pitchFamily="34" charset="0"/>
              </a:rPr>
              <a:t>[Description of first options e.g. expand to a B2C business model through initiatives x, y, z]</a:t>
            </a:r>
          </a:p>
          <a:p>
            <a:pPr marL="182880" indent="-182880">
              <a:spcBef>
                <a:spcPts val="500"/>
              </a:spcBef>
              <a:buSzPct val="75000"/>
              <a:buFont typeface="Arial" panose="020B0604020202020204" pitchFamily="34" charset="0"/>
              <a:buChar char="•"/>
            </a:pPr>
            <a:r>
              <a:rPr lang="en-GB" sz="1200">
                <a:solidFill>
                  <a:schemeClr val="tx1"/>
                </a:solidFill>
                <a:latin typeface="Arial" panose="020B0604020202020204" pitchFamily="34" charset="0"/>
                <a:ea typeface="Times New Roman" panose="02020603050405020304" pitchFamily="18" charset="0"/>
                <a:cs typeface="Arial" panose="020B0604020202020204" pitchFamily="34" charset="0"/>
              </a:rPr>
              <a:t>[Description of second option]</a:t>
            </a:r>
          </a:p>
          <a:p>
            <a:pPr marL="182880" indent="-182880">
              <a:spcBef>
                <a:spcPts val="500"/>
              </a:spcBef>
              <a:buSzPct val="75000"/>
              <a:buFont typeface="Arial" panose="020B0604020202020204" pitchFamily="34" charset="0"/>
              <a:buChar char="•"/>
            </a:pPr>
            <a:r>
              <a:rPr lang="en-GB" sz="1200">
                <a:solidFill>
                  <a:schemeClr val="tx1"/>
                </a:solidFill>
                <a:latin typeface="Arial" panose="020B0604020202020204" pitchFamily="34" charset="0"/>
                <a:ea typeface="Times New Roman" panose="02020603050405020304" pitchFamily="18" charset="0"/>
                <a:cs typeface="Arial" panose="020B0604020202020204" pitchFamily="34" charset="0"/>
              </a:rPr>
              <a:t>…</a:t>
            </a:r>
          </a:p>
        </p:txBody>
      </p:sp>
      <p:sp>
        <p:nvSpPr>
          <p:cNvPr id="11" name="Google Shape;677;p19">
            <a:extLst>
              <a:ext uri="{FF2B5EF4-FFF2-40B4-BE49-F238E27FC236}">
                <a16:creationId xmlns:a16="http://schemas.microsoft.com/office/drawing/2014/main" id="{45C8CFB3-5949-BC96-D2C9-676EB81505F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Tree>
    <p:extLst>
      <p:ext uri="{BB962C8B-B14F-4D97-AF65-F5344CB8AC3E}">
        <p14:creationId xmlns:p14="http://schemas.microsoft.com/office/powerpoint/2010/main" val="42312423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96D15-7D41-E84B-8A5D-EDA4549BC42E}"/>
              </a:ext>
            </a:extLst>
          </p:cNvPr>
          <p:cNvSpPr>
            <a:spLocks noGrp="1"/>
          </p:cNvSpPr>
          <p:nvPr>
            <p:ph type="title"/>
          </p:nvPr>
        </p:nvSpPr>
        <p:spPr/>
        <p:txBody>
          <a:bodyPr/>
          <a:lstStyle/>
          <a:p>
            <a:r>
              <a:rPr lang="en-GB"/>
              <a:t>[Strategic pillar/dimension]: What this means in practice</a:t>
            </a:r>
          </a:p>
        </p:txBody>
      </p:sp>
      <p:sp>
        <p:nvSpPr>
          <p:cNvPr id="4" name="Google Shape;333;p39">
            <a:extLst>
              <a:ext uri="{FF2B5EF4-FFF2-40B4-BE49-F238E27FC236}">
                <a16:creationId xmlns:a16="http://schemas.microsoft.com/office/drawing/2014/main" id="{42C2FC6D-8AB6-C9AE-A6EC-73902886C35C}"/>
              </a:ext>
            </a:extLst>
          </p:cNvPr>
          <p:cNvSpPr/>
          <p:nvPr/>
        </p:nvSpPr>
        <p:spPr>
          <a:xfrm>
            <a:off x="538325" y="2093875"/>
            <a:ext cx="5177100" cy="2874600"/>
          </a:xfrm>
          <a:prstGeom prst="rect">
            <a:avLst/>
          </a:prstGeom>
          <a:noFill/>
          <a:ln>
            <a:noFill/>
          </a:ln>
        </p:spPr>
        <p:txBody>
          <a:bodyPr spcFirstLastPara="1" wrap="square" lIns="91425" tIns="91425" rIns="91425" bIns="91425" anchor="t" anchorCtr="0">
            <a:noAutofit/>
          </a:bodyPr>
          <a:lstStyle/>
          <a:p>
            <a:pPr marL="412750" marR="0" lvl="0" indent="-285750" algn="l" rtl="0">
              <a:lnSpc>
                <a:spcPct val="90000"/>
              </a:lnSpc>
              <a:spcBef>
                <a:spcPts val="1000"/>
              </a:spcBef>
              <a:spcAft>
                <a:spcPts val="0"/>
              </a:spcAft>
              <a:buClr>
                <a:schemeClr val="dk1"/>
              </a:buClr>
              <a:buSzPts val="1600"/>
              <a:buFont typeface="Arial" panose="020B0604020202020204" pitchFamily="34" charset="0"/>
              <a:buChar char="•"/>
            </a:pPr>
            <a:r>
              <a:rPr lang="en-US" u="none" strike="noStrike" cap="none">
                <a:solidFill>
                  <a:schemeClr val="dk1"/>
                </a:solidFill>
                <a:latin typeface="Arial" panose="020B0604020202020204" pitchFamily="34" charset="0"/>
                <a:ea typeface="Helvetica Neue"/>
                <a:cs typeface="Arial" panose="020B0604020202020204" pitchFamily="34" charset="0"/>
                <a:sym typeface="Helvetica Neue"/>
              </a:rPr>
              <a:t>[Short description of action that should be done to enforce/enable that strategic pillar. E.g. if the strategic pillar is “</a:t>
            </a:r>
            <a:r>
              <a:rPr lang="en-US">
                <a:solidFill>
                  <a:schemeClr val="dk1"/>
                </a:solidFill>
                <a:latin typeface="Arial" panose="020B0604020202020204" pitchFamily="34" charset="0"/>
                <a:ea typeface="Helvetica Neue"/>
                <a:cs typeface="Arial" panose="020B0604020202020204" pitchFamily="34" charset="0"/>
                <a:sym typeface="Helvetica Neue"/>
              </a:rPr>
              <a:t>F</a:t>
            </a:r>
            <a:r>
              <a:rPr lang="en-US" u="none" strike="noStrike" cap="none">
                <a:solidFill>
                  <a:schemeClr val="dk1"/>
                </a:solidFill>
                <a:latin typeface="Arial" panose="020B0604020202020204" pitchFamily="34" charset="0"/>
                <a:ea typeface="Helvetica Neue"/>
                <a:cs typeface="Arial" panose="020B0604020202020204" pitchFamily="34" charset="0"/>
                <a:sym typeface="Helvetica Neue"/>
              </a:rPr>
              <a:t>ocus on market x”, then an action could be “Build long-term relationships with potential customers in country x”]</a:t>
            </a:r>
          </a:p>
          <a:p>
            <a:pPr marL="412750" marR="0" lvl="0" indent="-285750" algn="l" rtl="0">
              <a:lnSpc>
                <a:spcPct val="90000"/>
              </a:lnSpc>
              <a:spcBef>
                <a:spcPts val="1000"/>
              </a:spcBef>
              <a:spcAft>
                <a:spcPts val="0"/>
              </a:spcAft>
              <a:buClr>
                <a:schemeClr val="dk1"/>
              </a:buClr>
              <a:buSzPts val="1600"/>
              <a:buFont typeface="Arial" panose="020B0604020202020204" pitchFamily="34" charset="0"/>
              <a:buChar char="•"/>
            </a:pPr>
            <a:r>
              <a:rPr lang="en-US">
                <a:solidFill>
                  <a:schemeClr val="dk1"/>
                </a:solidFill>
                <a:latin typeface="Arial" panose="020B0604020202020204" pitchFamily="34" charset="0"/>
                <a:ea typeface="Helvetica Neue"/>
                <a:cs typeface="Arial" panose="020B0604020202020204" pitchFamily="34" charset="0"/>
                <a:sym typeface="Helvetica Neue"/>
              </a:rPr>
              <a:t>[Short description of action]</a:t>
            </a:r>
          </a:p>
          <a:p>
            <a:pPr marL="412750" marR="0" lvl="0" indent="-285750" algn="l" rtl="0">
              <a:lnSpc>
                <a:spcPct val="90000"/>
              </a:lnSpc>
              <a:spcBef>
                <a:spcPts val="1000"/>
              </a:spcBef>
              <a:spcAft>
                <a:spcPts val="0"/>
              </a:spcAft>
              <a:buClr>
                <a:schemeClr val="dk1"/>
              </a:buClr>
              <a:buSzPts val="1600"/>
              <a:buFont typeface="Arial" panose="020B0604020202020204" pitchFamily="34" charset="0"/>
              <a:buChar char="•"/>
            </a:pPr>
            <a:r>
              <a:rPr lang="en-US" u="none" strike="noStrike" cap="none">
                <a:solidFill>
                  <a:schemeClr val="dk1"/>
                </a:solidFill>
                <a:latin typeface="Arial" panose="020B0604020202020204" pitchFamily="34" charset="0"/>
                <a:ea typeface="Helvetica Neue"/>
                <a:cs typeface="Arial" panose="020B0604020202020204" pitchFamily="34" charset="0"/>
                <a:sym typeface="Helvetica Neue"/>
              </a:rPr>
              <a:t>[Short description of action]</a:t>
            </a:r>
          </a:p>
          <a:p>
            <a:pPr marL="412750" marR="0" lvl="0" indent="-285750" algn="l" rtl="0">
              <a:lnSpc>
                <a:spcPct val="90000"/>
              </a:lnSpc>
              <a:spcBef>
                <a:spcPts val="1000"/>
              </a:spcBef>
              <a:spcAft>
                <a:spcPts val="0"/>
              </a:spcAft>
              <a:buClr>
                <a:schemeClr val="dk1"/>
              </a:buClr>
              <a:buSzPts val="1600"/>
              <a:buFont typeface="Arial" panose="020B0604020202020204" pitchFamily="34" charset="0"/>
              <a:buChar char="•"/>
            </a:pPr>
            <a:r>
              <a:rPr lang="en-US">
                <a:solidFill>
                  <a:schemeClr val="dk1"/>
                </a:solidFill>
                <a:latin typeface="Arial" panose="020B0604020202020204" pitchFamily="34" charset="0"/>
                <a:ea typeface="Helvetica Neue"/>
                <a:cs typeface="Arial" panose="020B0604020202020204" pitchFamily="34" charset="0"/>
                <a:sym typeface="Helvetica Neue"/>
              </a:rPr>
              <a:t>…</a:t>
            </a:r>
            <a:endParaRPr lang="en-US" u="none" strike="noStrike" cap="none">
              <a:solidFill>
                <a:schemeClr val="dk1"/>
              </a:solidFill>
              <a:latin typeface="Arial" panose="020B0604020202020204" pitchFamily="34" charset="0"/>
              <a:ea typeface="Helvetica Neue"/>
              <a:cs typeface="Arial" panose="020B0604020202020204" pitchFamily="34" charset="0"/>
              <a:sym typeface="Helvetica Neue"/>
            </a:endParaRPr>
          </a:p>
        </p:txBody>
      </p:sp>
      <p:cxnSp>
        <p:nvCxnSpPr>
          <p:cNvPr id="5" name="Google Shape;334;p39">
            <a:extLst>
              <a:ext uri="{FF2B5EF4-FFF2-40B4-BE49-F238E27FC236}">
                <a16:creationId xmlns:a16="http://schemas.microsoft.com/office/drawing/2014/main" id="{6934D179-0431-1D27-1660-C6C8ED08B82F}"/>
              </a:ext>
            </a:extLst>
          </p:cNvPr>
          <p:cNvCxnSpPr>
            <a:cxnSpLocks/>
          </p:cNvCxnSpPr>
          <p:nvPr/>
        </p:nvCxnSpPr>
        <p:spPr>
          <a:xfrm>
            <a:off x="6096000" y="1563350"/>
            <a:ext cx="0" cy="4560000"/>
          </a:xfrm>
          <a:prstGeom prst="straightConnector1">
            <a:avLst/>
          </a:prstGeom>
          <a:noFill/>
          <a:ln w="9525" cap="flat" cmpd="sng">
            <a:solidFill>
              <a:schemeClr val="bg2"/>
            </a:solidFill>
            <a:prstDash val="dash"/>
            <a:round/>
            <a:headEnd type="none" w="sm" len="sm"/>
            <a:tailEnd type="none" w="sm" len="sm"/>
          </a:ln>
        </p:spPr>
      </p:cxnSp>
      <p:sp>
        <p:nvSpPr>
          <p:cNvPr id="6" name="Google Shape;335;p39">
            <a:extLst>
              <a:ext uri="{FF2B5EF4-FFF2-40B4-BE49-F238E27FC236}">
                <a16:creationId xmlns:a16="http://schemas.microsoft.com/office/drawing/2014/main" id="{69CA6888-66AE-8104-B0BF-3BB8DFDB8B0D}"/>
              </a:ext>
            </a:extLst>
          </p:cNvPr>
          <p:cNvSpPr/>
          <p:nvPr/>
        </p:nvSpPr>
        <p:spPr>
          <a:xfrm>
            <a:off x="6389338" y="2093875"/>
            <a:ext cx="5177100" cy="2874600"/>
          </a:xfrm>
          <a:prstGeom prst="rect">
            <a:avLst/>
          </a:prstGeom>
          <a:noFill/>
          <a:ln>
            <a:noFill/>
          </a:ln>
        </p:spPr>
        <p:txBody>
          <a:bodyPr spcFirstLastPara="1" wrap="square" lIns="91425" tIns="91425" rIns="91425" bIns="91425" anchor="t" anchorCtr="0">
            <a:noAutofit/>
          </a:bodyPr>
          <a:lstStyle/>
          <a:p>
            <a:pPr marL="412750" marR="0" lvl="0" indent="-285750" algn="l" rtl="0">
              <a:lnSpc>
                <a:spcPct val="90000"/>
              </a:lnSpc>
              <a:spcBef>
                <a:spcPts val="1000"/>
              </a:spcBef>
              <a:spcAft>
                <a:spcPts val="0"/>
              </a:spcAft>
              <a:buClr>
                <a:schemeClr val="dk1"/>
              </a:buClr>
              <a:buSzPts val="1600"/>
              <a:buFont typeface="Arial" panose="020B0604020202020204" pitchFamily="34" charset="0"/>
              <a:buChar char="•"/>
            </a:pPr>
            <a:r>
              <a:rPr lang="en-US" u="none" strike="noStrike" cap="none">
                <a:solidFill>
                  <a:schemeClr val="dk1"/>
                </a:solidFill>
                <a:latin typeface="Arial" panose="020B0604020202020204" pitchFamily="34" charset="0"/>
                <a:ea typeface="Helvetica Neue"/>
                <a:cs typeface="Arial" panose="020B0604020202020204" pitchFamily="34" charset="0"/>
                <a:sym typeface="Helvetica Neue"/>
              </a:rPr>
              <a:t>[Short description of action that should be done to enforce/enable that strategic pillar. E.g. “Set up teams in non-priority markets just because we have a request from a single customer in that market”]</a:t>
            </a:r>
          </a:p>
          <a:p>
            <a:pPr marL="412750" marR="0" lvl="0" indent="-285750" algn="l" rtl="0">
              <a:lnSpc>
                <a:spcPct val="90000"/>
              </a:lnSpc>
              <a:spcBef>
                <a:spcPts val="1000"/>
              </a:spcBef>
              <a:spcAft>
                <a:spcPts val="0"/>
              </a:spcAft>
              <a:buClr>
                <a:schemeClr val="dk1"/>
              </a:buClr>
              <a:buSzPts val="1600"/>
              <a:buFont typeface="Arial" panose="020B0604020202020204" pitchFamily="34" charset="0"/>
              <a:buChar char="•"/>
            </a:pPr>
            <a:r>
              <a:rPr lang="en-US">
                <a:solidFill>
                  <a:schemeClr val="dk1"/>
                </a:solidFill>
                <a:latin typeface="Arial" panose="020B0604020202020204" pitchFamily="34" charset="0"/>
                <a:ea typeface="Helvetica Neue"/>
                <a:cs typeface="Arial" panose="020B0604020202020204" pitchFamily="34" charset="0"/>
                <a:sym typeface="Helvetica Neue"/>
              </a:rPr>
              <a:t>[Short description of action]</a:t>
            </a:r>
          </a:p>
          <a:p>
            <a:pPr marL="412750" marR="0" lvl="0" indent="-285750" algn="l" rtl="0">
              <a:lnSpc>
                <a:spcPct val="90000"/>
              </a:lnSpc>
              <a:spcBef>
                <a:spcPts val="1000"/>
              </a:spcBef>
              <a:spcAft>
                <a:spcPts val="0"/>
              </a:spcAft>
              <a:buClr>
                <a:schemeClr val="dk1"/>
              </a:buClr>
              <a:buSzPts val="1600"/>
              <a:buFont typeface="Arial" panose="020B0604020202020204" pitchFamily="34" charset="0"/>
              <a:buChar char="•"/>
            </a:pPr>
            <a:r>
              <a:rPr lang="en-US" u="none" strike="noStrike" cap="none">
                <a:solidFill>
                  <a:schemeClr val="dk1"/>
                </a:solidFill>
                <a:latin typeface="Arial" panose="020B0604020202020204" pitchFamily="34" charset="0"/>
                <a:ea typeface="Helvetica Neue"/>
                <a:cs typeface="Arial" panose="020B0604020202020204" pitchFamily="34" charset="0"/>
                <a:sym typeface="Helvetica Neue"/>
              </a:rPr>
              <a:t>[Short description of action]</a:t>
            </a:r>
          </a:p>
          <a:p>
            <a:pPr marL="412750" marR="0" lvl="0" indent="-285750" algn="l" rtl="0">
              <a:lnSpc>
                <a:spcPct val="90000"/>
              </a:lnSpc>
              <a:spcBef>
                <a:spcPts val="1000"/>
              </a:spcBef>
              <a:spcAft>
                <a:spcPts val="0"/>
              </a:spcAft>
              <a:buClr>
                <a:schemeClr val="dk1"/>
              </a:buClr>
              <a:buSzPts val="1600"/>
              <a:buFont typeface="Arial" panose="020B0604020202020204" pitchFamily="34" charset="0"/>
              <a:buChar char="•"/>
            </a:pPr>
            <a:r>
              <a:rPr lang="en-US">
                <a:solidFill>
                  <a:schemeClr val="dk1"/>
                </a:solidFill>
                <a:latin typeface="Arial" panose="020B0604020202020204" pitchFamily="34" charset="0"/>
                <a:ea typeface="Helvetica Neue"/>
                <a:cs typeface="Arial" panose="020B0604020202020204" pitchFamily="34" charset="0"/>
                <a:sym typeface="Helvetica Neue"/>
              </a:rPr>
              <a:t>…</a:t>
            </a:r>
            <a:endParaRPr lang="en-US" u="none" strike="noStrike" cap="none">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7" name="Google Shape;336;p39">
            <a:extLst>
              <a:ext uri="{FF2B5EF4-FFF2-40B4-BE49-F238E27FC236}">
                <a16:creationId xmlns:a16="http://schemas.microsoft.com/office/drawing/2014/main" id="{2D6C44E9-7B56-702B-F466-A29901CCE27F}"/>
              </a:ext>
            </a:extLst>
          </p:cNvPr>
          <p:cNvSpPr txBox="1">
            <a:spLocks/>
          </p:cNvSpPr>
          <p:nvPr/>
        </p:nvSpPr>
        <p:spPr>
          <a:xfrm>
            <a:off x="538325" y="1669650"/>
            <a:ext cx="2827200" cy="424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71616"/>
              </a:buClr>
              <a:buSzPts val="1800"/>
              <a:buFont typeface="Georgia"/>
              <a:buNone/>
              <a:defRPr sz="2500" b="1" i="0" u="none" strike="noStrike" cap="none">
                <a:solidFill>
                  <a:srgbClr val="171616"/>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sz="1600">
                <a:solidFill>
                  <a:schemeClr val="accent1"/>
                </a:solidFill>
              </a:rPr>
              <a:t>What we will do:</a:t>
            </a:r>
          </a:p>
        </p:txBody>
      </p:sp>
      <p:sp>
        <p:nvSpPr>
          <p:cNvPr id="8" name="Google Shape;337;p39">
            <a:extLst>
              <a:ext uri="{FF2B5EF4-FFF2-40B4-BE49-F238E27FC236}">
                <a16:creationId xmlns:a16="http://schemas.microsoft.com/office/drawing/2014/main" id="{E52BDBB4-3052-B00B-370F-9E3E16647063}"/>
              </a:ext>
            </a:extLst>
          </p:cNvPr>
          <p:cNvSpPr txBox="1">
            <a:spLocks/>
          </p:cNvSpPr>
          <p:nvPr/>
        </p:nvSpPr>
        <p:spPr>
          <a:xfrm>
            <a:off x="6389338" y="1669650"/>
            <a:ext cx="2827200" cy="4242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71616"/>
              </a:buClr>
              <a:buSzPts val="1800"/>
              <a:buFont typeface="Georgia"/>
              <a:buNone/>
              <a:defRPr sz="2500" b="1" i="0" u="none" strike="noStrike" cap="none">
                <a:solidFill>
                  <a:srgbClr val="171616"/>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sz="1600">
                <a:solidFill>
                  <a:schemeClr val="accent1"/>
                </a:solidFill>
              </a:rPr>
              <a:t>What we will </a:t>
            </a:r>
            <a:r>
              <a:rPr lang="en-US" sz="1600" u="sng">
                <a:solidFill>
                  <a:schemeClr val="accent1"/>
                </a:solidFill>
              </a:rPr>
              <a:t>not</a:t>
            </a:r>
            <a:r>
              <a:rPr lang="en-US" sz="1600">
                <a:solidFill>
                  <a:schemeClr val="accent1"/>
                </a:solidFill>
              </a:rPr>
              <a:t> do:</a:t>
            </a:r>
          </a:p>
        </p:txBody>
      </p:sp>
      <p:sp>
        <p:nvSpPr>
          <p:cNvPr id="3" name="Google Shape;677;p19">
            <a:extLst>
              <a:ext uri="{FF2B5EF4-FFF2-40B4-BE49-F238E27FC236}">
                <a16:creationId xmlns:a16="http://schemas.microsoft.com/office/drawing/2014/main" id="{859254F7-D15A-27A6-A582-FF9DC7EB578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9" name="Google Shape;13;p38">
            <a:extLst>
              <a:ext uri="{FF2B5EF4-FFF2-40B4-BE49-F238E27FC236}">
                <a16:creationId xmlns:a16="http://schemas.microsoft.com/office/drawing/2014/main" id="{93683CE2-FC64-C795-AA00-9338A31CC45F}"/>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062032"/>
                </a:solidFill>
                <a:latin typeface="Arial"/>
                <a:ea typeface="Arial"/>
                <a:cs typeface="Arial"/>
                <a:sym typeface="Arial"/>
              </a:defRPr>
            </a:lvl1pPr>
            <a:lvl2pPr marL="0" marR="0" lvl="1" indent="0" algn="r" rtl="0">
              <a:spcBef>
                <a:spcPts val="0"/>
              </a:spcBef>
              <a:buNone/>
              <a:defRPr sz="900" b="0" i="0" u="none" strike="noStrike" cap="none">
                <a:solidFill>
                  <a:srgbClr val="062032"/>
                </a:solidFill>
                <a:latin typeface="Arial"/>
                <a:ea typeface="Arial"/>
                <a:cs typeface="Arial"/>
                <a:sym typeface="Arial"/>
              </a:defRPr>
            </a:lvl2pPr>
            <a:lvl3pPr marL="0" marR="0" lvl="2" indent="0" algn="r" rtl="0">
              <a:spcBef>
                <a:spcPts val="0"/>
              </a:spcBef>
              <a:buNone/>
              <a:defRPr sz="900" b="0" i="0" u="none" strike="noStrike" cap="none">
                <a:solidFill>
                  <a:srgbClr val="062032"/>
                </a:solidFill>
                <a:latin typeface="Arial"/>
                <a:ea typeface="Arial"/>
                <a:cs typeface="Arial"/>
                <a:sym typeface="Arial"/>
              </a:defRPr>
            </a:lvl3pPr>
            <a:lvl4pPr marL="0" marR="0" lvl="3" indent="0" algn="r" rtl="0">
              <a:spcBef>
                <a:spcPts val="0"/>
              </a:spcBef>
              <a:buNone/>
              <a:defRPr sz="900" b="0" i="0" u="none" strike="noStrike" cap="none">
                <a:solidFill>
                  <a:srgbClr val="062032"/>
                </a:solidFill>
                <a:latin typeface="Arial"/>
                <a:ea typeface="Arial"/>
                <a:cs typeface="Arial"/>
                <a:sym typeface="Arial"/>
              </a:defRPr>
            </a:lvl4pPr>
            <a:lvl5pPr marL="0" marR="0" lvl="4" indent="0" algn="r" rtl="0">
              <a:spcBef>
                <a:spcPts val="0"/>
              </a:spcBef>
              <a:buNone/>
              <a:defRPr sz="900" b="0" i="0" u="none" strike="noStrike" cap="none">
                <a:solidFill>
                  <a:srgbClr val="062032"/>
                </a:solidFill>
                <a:latin typeface="Arial"/>
                <a:ea typeface="Arial"/>
                <a:cs typeface="Arial"/>
                <a:sym typeface="Arial"/>
              </a:defRPr>
            </a:lvl5pPr>
            <a:lvl6pPr marL="0" marR="0" lvl="5" indent="0" algn="r" rtl="0">
              <a:spcBef>
                <a:spcPts val="0"/>
              </a:spcBef>
              <a:buNone/>
              <a:defRPr sz="900" b="0" i="0" u="none" strike="noStrike" cap="none">
                <a:solidFill>
                  <a:srgbClr val="062032"/>
                </a:solidFill>
                <a:latin typeface="Arial"/>
                <a:ea typeface="Arial"/>
                <a:cs typeface="Arial"/>
                <a:sym typeface="Arial"/>
              </a:defRPr>
            </a:lvl6pPr>
            <a:lvl7pPr marL="0" marR="0" lvl="6" indent="0" algn="r" rtl="0">
              <a:spcBef>
                <a:spcPts val="0"/>
              </a:spcBef>
              <a:buNone/>
              <a:defRPr sz="900" b="0" i="0" u="none" strike="noStrike" cap="none">
                <a:solidFill>
                  <a:srgbClr val="062032"/>
                </a:solidFill>
                <a:latin typeface="Arial"/>
                <a:ea typeface="Arial"/>
                <a:cs typeface="Arial"/>
                <a:sym typeface="Arial"/>
              </a:defRPr>
            </a:lvl7pPr>
            <a:lvl8pPr marL="0" marR="0" lvl="7" indent="0" algn="r" rtl="0">
              <a:spcBef>
                <a:spcPts val="0"/>
              </a:spcBef>
              <a:buNone/>
              <a:defRPr sz="900" b="0" i="0" u="none" strike="noStrike" cap="none">
                <a:solidFill>
                  <a:srgbClr val="062032"/>
                </a:solidFill>
                <a:latin typeface="Arial"/>
                <a:ea typeface="Arial"/>
                <a:cs typeface="Arial"/>
                <a:sym typeface="Arial"/>
              </a:defRPr>
            </a:lvl8pPr>
            <a:lvl9pPr marL="0" marR="0" lvl="8" indent="0" algn="r" rtl="0">
              <a:spcBef>
                <a:spcPts val="0"/>
              </a:spcBef>
              <a:buNone/>
              <a:defRPr sz="900" b="0" i="0" u="none" strike="noStrike" cap="none">
                <a:solidFill>
                  <a:srgbClr val="0620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59</a:t>
            </a:fld>
            <a:endParaRPr/>
          </a:p>
        </p:txBody>
      </p:sp>
    </p:spTree>
    <p:extLst>
      <p:ext uri="{BB962C8B-B14F-4D97-AF65-F5344CB8AC3E}">
        <p14:creationId xmlns:p14="http://schemas.microsoft.com/office/powerpoint/2010/main" val="4227499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B9D21-7C44-D248-977F-DFA212E4BB04}"/>
              </a:ext>
            </a:extLst>
          </p:cNvPr>
          <p:cNvSpPr>
            <a:spLocks noGrp="1"/>
          </p:cNvSpPr>
          <p:nvPr>
            <p:ph type="title"/>
          </p:nvPr>
        </p:nvSpPr>
        <p:spPr/>
        <p:txBody>
          <a:bodyPr/>
          <a:lstStyle/>
          <a:p>
            <a:r>
              <a:rPr lang="en-US"/>
              <a:t>How we recommend using the template (I/III)</a:t>
            </a:r>
          </a:p>
        </p:txBody>
      </p:sp>
      <p:sp>
        <p:nvSpPr>
          <p:cNvPr id="26" name="Google Shape;194;p2">
            <a:extLst>
              <a:ext uri="{FF2B5EF4-FFF2-40B4-BE49-F238E27FC236}">
                <a16:creationId xmlns:a16="http://schemas.microsoft.com/office/drawing/2014/main" id="{42934EFB-6AFF-1820-AB36-3697DF21C12E}"/>
              </a:ext>
            </a:extLst>
          </p:cNvPr>
          <p:cNvSpPr txBox="1">
            <a:spLocks/>
          </p:cNvSpPr>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0200" algn="l" rtl="0">
              <a:lnSpc>
                <a:spcPct val="150000"/>
              </a:lnSpc>
              <a:spcBef>
                <a:spcPts val="1000"/>
              </a:spcBef>
              <a:spcAft>
                <a:spcPts val="0"/>
              </a:spcAft>
              <a:buClr>
                <a:srgbClr val="171616"/>
              </a:buClr>
              <a:buSzPts val="1600"/>
              <a:buFont typeface="Arial"/>
              <a:buChar char="•"/>
              <a:defRPr sz="1600" b="0" i="0" u="none" strike="noStrike" cap="none">
                <a:solidFill>
                  <a:srgbClr val="171616"/>
                </a:solidFill>
                <a:latin typeface="Arial"/>
                <a:ea typeface="Arial"/>
                <a:cs typeface="Arial"/>
                <a:sym typeface="Arial"/>
              </a:defRPr>
            </a:lvl1pPr>
            <a:lvl2pPr marL="914400" marR="0" lvl="1" indent="-330200" algn="l" rtl="0">
              <a:lnSpc>
                <a:spcPct val="150000"/>
              </a:lnSpc>
              <a:spcBef>
                <a:spcPts val="500"/>
              </a:spcBef>
              <a:spcAft>
                <a:spcPts val="0"/>
              </a:spcAft>
              <a:buClr>
                <a:srgbClr val="171616"/>
              </a:buClr>
              <a:buSzPts val="1600"/>
              <a:buFont typeface="Arial"/>
              <a:buChar char="•"/>
              <a:defRPr sz="1600" b="0" i="0" u="none" strike="noStrike" cap="none">
                <a:solidFill>
                  <a:srgbClr val="171616"/>
                </a:solidFill>
                <a:latin typeface="Arial"/>
                <a:ea typeface="Arial"/>
                <a:cs typeface="Arial"/>
                <a:sym typeface="Arial"/>
              </a:defRPr>
            </a:lvl2pPr>
            <a:lvl3pPr marL="1371600" marR="0" lvl="2" indent="-330200" algn="l" rtl="0">
              <a:lnSpc>
                <a:spcPct val="150000"/>
              </a:lnSpc>
              <a:spcBef>
                <a:spcPts val="500"/>
              </a:spcBef>
              <a:spcAft>
                <a:spcPts val="0"/>
              </a:spcAft>
              <a:buClr>
                <a:srgbClr val="171616"/>
              </a:buClr>
              <a:buSzPts val="1600"/>
              <a:buFont typeface="Arial"/>
              <a:buChar char="•"/>
              <a:defRPr sz="1600" b="0" i="0" u="none" strike="noStrike" cap="none">
                <a:solidFill>
                  <a:srgbClr val="171616"/>
                </a:solidFill>
                <a:latin typeface="Arial"/>
                <a:ea typeface="Arial"/>
                <a:cs typeface="Arial"/>
                <a:sym typeface="Arial"/>
              </a:defRPr>
            </a:lvl3pPr>
            <a:lvl4pPr marL="1828800" marR="0" lvl="3" indent="-330200" algn="l" rtl="0">
              <a:lnSpc>
                <a:spcPct val="150000"/>
              </a:lnSpc>
              <a:spcBef>
                <a:spcPts val="500"/>
              </a:spcBef>
              <a:spcAft>
                <a:spcPts val="0"/>
              </a:spcAft>
              <a:buClr>
                <a:srgbClr val="171616"/>
              </a:buClr>
              <a:buSzPts val="1600"/>
              <a:buFont typeface="Arial"/>
              <a:buChar char="•"/>
              <a:defRPr sz="1600" b="0" i="0" u="none" strike="noStrike" cap="none">
                <a:solidFill>
                  <a:srgbClr val="171616"/>
                </a:solidFill>
                <a:latin typeface="Arial"/>
                <a:ea typeface="Arial"/>
                <a:cs typeface="Arial"/>
                <a:sym typeface="Arial"/>
              </a:defRPr>
            </a:lvl4pPr>
            <a:lvl5pPr marL="2286000" marR="0" lvl="4" indent="-330200" algn="l" rtl="0">
              <a:lnSpc>
                <a:spcPct val="150000"/>
              </a:lnSpc>
              <a:spcBef>
                <a:spcPts val="500"/>
              </a:spcBef>
              <a:spcAft>
                <a:spcPts val="0"/>
              </a:spcAft>
              <a:buClr>
                <a:srgbClr val="171616"/>
              </a:buClr>
              <a:buSzPts val="1600"/>
              <a:buFont typeface="Arial"/>
              <a:buChar char="•"/>
              <a:defRPr sz="1600" b="0" i="0" u="none" strike="noStrike" cap="none">
                <a:solidFill>
                  <a:srgbClr val="171616"/>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342900" marR="0" lvl="0" indent="-342900" algn="l" defTabSz="914400" rtl="0" eaLnBrk="1" fontAlgn="auto" latinLnBrk="0" hangingPunct="1">
              <a:lnSpc>
                <a:spcPct val="150000"/>
              </a:lnSpc>
              <a:spcBef>
                <a:spcPts val="0"/>
              </a:spcBef>
              <a:spcAft>
                <a:spcPts val="0"/>
              </a:spcAft>
              <a:buClr>
                <a:srgbClr val="061F32"/>
              </a:buClr>
              <a:buSzPts val="1500"/>
              <a:buFont typeface="Arial"/>
              <a:buAutoNum type="arabicPeriod"/>
              <a:tabLst/>
              <a:defRPr/>
            </a:pPr>
            <a:r>
              <a:rPr kumimoji="0" lang="en-US" sz="1500" b="0" i="0" u="none" strike="noStrike" kern="0" cap="none" spc="0" normalizeH="0" baseline="0" noProof="0">
                <a:ln>
                  <a:noFill/>
                </a:ln>
                <a:solidFill>
                  <a:schemeClr val="tx2">
                    <a:lumMod val="10000"/>
                  </a:schemeClr>
                </a:solidFill>
                <a:effectLst/>
                <a:uLnTx/>
                <a:uFillTx/>
                <a:latin typeface="Arial"/>
                <a:cs typeface="Arial"/>
                <a:sym typeface="Arial"/>
              </a:rPr>
              <a:t>Business Strategy PowerPoint template</a:t>
            </a:r>
            <a:endParaRPr kumimoji="0" lang="en-US" sz="1600" b="0" i="0" u="none" strike="noStrike" kern="0" cap="none" spc="0" normalizeH="0" baseline="0" noProof="0">
              <a:ln>
                <a:noFill/>
              </a:ln>
              <a:solidFill>
                <a:schemeClr val="tx2">
                  <a:lumMod val="10000"/>
                </a:schemeClr>
              </a:solidFill>
              <a:effectLst/>
              <a:uLnTx/>
              <a:uFillTx/>
              <a:latin typeface="Arial"/>
              <a:cs typeface="Arial"/>
              <a:sym typeface="Arial"/>
            </a:endParaRPr>
          </a:p>
          <a:p>
            <a:pPr marL="342900" marR="0" lvl="0" indent="-342900" algn="l" defTabSz="914400" rtl="0" eaLnBrk="1" fontAlgn="auto" latinLnBrk="0" hangingPunct="1">
              <a:lnSpc>
                <a:spcPct val="150000"/>
              </a:lnSpc>
              <a:spcBef>
                <a:spcPts val="1000"/>
              </a:spcBef>
              <a:spcAft>
                <a:spcPts val="0"/>
              </a:spcAft>
              <a:buClr>
                <a:srgbClr val="061F32"/>
              </a:buClr>
              <a:buSzPts val="1500"/>
              <a:buFont typeface="Arial"/>
              <a:buAutoNum type="arabicPeriod"/>
              <a:tabLst/>
              <a:defRPr/>
            </a:pPr>
            <a:r>
              <a:rPr kumimoji="0" lang="en-US" sz="1500" b="0" i="0" u="none" strike="noStrike" kern="0" cap="none" spc="0" normalizeH="0" baseline="0" noProof="0">
                <a:ln>
                  <a:noFill/>
                </a:ln>
                <a:solidFill>
                  <a:schemeClr val="tx2">
                    <a:lumMod val="10000"/>
                  </a:schemeClr>
                </a:solidFill>
                <a:effectLst/>
                <a:uLnTx/>
                <a:uFillTx/>
                <a:latin typeface="Arial"/>
                <a:cs typeface="Arial"/>
                <a:sym typeface="Arial"/>
              </a:rPr>
              <a:t>Case: Real-life sanitized example #1</a:t>
            </a:r>
          </a:p>
          <a:p>
            <a:pPr marL="342900" marR="0" lvl="0" indent="-342900" algn="l" defTabSz="914400" rtl="0" eaLnBrk="1" fontAlgn="auto" latinLnBrk="0" hangingPunct="1">
              <a:lnSpc>
                <a:spcPct val="150000"/>
              </a:lnSpc>
              <a:spcBef>
                <a:spcPts val="1000"/>
              </a:spcBef>
              <a:spcAft>
                <a:spcPts val="0"/>
              </a:spcAft>
              <a:buClr>
                <a:srgbClr val="061F32"/>
              </a:buClr>
              <a:buSzPts val="1500"/>
              <a:buFont typeface="Arial"/>
              <a:buAutoNum type="arabicPeriod"/>
              <a:tabLst/>
              <a:defRPr/>
            </a:pPr>
            <a:r>
              <a:rPr kumimoji="0" lang="en-US" sz="1500" b="0" i="0" u="none" strike="noStrike" kern="0" cap="none" spc="0" normalizeH="0" baseline="0" noProof="0">
                <a:ln>
                  <a:noFill/>
                </a:ln>
                <a:solidFill>
                  <a:schemeClr val="tx2">
                    <a:lumMod val="10000"/>
                  </a:schemeClr>
                </a:solidFill>
                <a:effectLst/>
                <a:uLnTx/>
                <a:uFillTx/>
                <a:latin typeface="Arial"/>
                <a:cs typeface="Arial"/>
                <a:sym typeface="Arial"/>
              </a:rPr>
              <a:t>Case: Real-life sanitized example #2</a:t>
            </a:r>
          </a:p>
          <a:p>
            <a:pPr marL="342900" marR="0" lvl="0" indent="-342900" algn="l" defTabSz="914400" rtl="0" eaLnBrk="1" fontAlgn="auto" latinLnBrk="0" hangingPunct="1">
              <a:lnSpc>
                <a:spcPct val="150000"/>
              </a:lnSpc>
              <a:spcBef>
                <a:spcPts val="1000"/>
              </a:spcBef>
              <a:spcAft>
                <a:spcPts val="0"/>
              </a:spcAft>
              <a:buClr>
                <a:srgbClr val="061F32"/>
              </a:buClr>
              <a:buSzPts val="1500"/>
              <a:buFont typeface="Arial"/>
              <a:buAutoNum type="arabicPeriod"/>
              <a:tabLst/>
              <a:defRPr/>
            </a:pPr>
            <a:r>
              <a:rPr kumimoji="0" lang="en-US" sz="1500" b="0" i="0" u="none" strike="noStrike" kern="0" cap="none" spc="0" normalizeH="0" baseline="0" noProof="0">
                <a:ln>
                  <a:noFill/>
                </a:ln>
                <a:solidFill>
                  <a:schemeClr val="tx2">
                    <a:lumMod val="10000"/>
                  </a:schemeClr>
                </a:solidFill>
                <a:effectLst/>
                <a:uLnTx/>
                <a:uFillTx/>
                <a:latin typeface="Arial"/>
                <a:cs typeface="Arial"/>
                <a:sym typeface="Arial"/>
              </a:rPr>
              <a:t>Case: Real-life sanitized example #3</a:t>
            </a:r>
          </a:p>
          <a:p>
            <a:pPr marL="342900" marR="0" lvl="0" indent="-342900" algn="l" defTabSz="914400" rtl="0" eaLnBrk="1" fontAlgn="auto" latinLnBrk="0" hangingPunct="1">
              <a:lnSpc>
                <a:spcPct val="150000"/>
              </a:lnSpc>
              <a:spcBef>
                <a:spcPts val="1000"/>
              </a:spcBef>
              <a:spcAft>
                <a:spcPts val="0"/>
              </a:spcAft>
              <a:buClr>
                <a:srgbClr val="061F32"/>
              </a:buClr>
              <a:buSzPts val="1500"/>
              <a:buFont typeface="Arial"/>
              <a:buAutoNum type="arabicPeriod"/>
              <a:tabLst/>
              <a:defRPr/>
            </a:pPr>
            <a:r>
              <a:rPr kumimoji="0" lang="en-US" sz="1500" b="0" i="0" u="none" strike="noStrike" kern="0" cap="none" spc="0" normalizeH="0" baseline="0" noProof="0">
                <a:ln>
                  <a:noFill/>
                </a:ln>
                <a:solidFill>
                  <a:schemeClr val="tx2">
                    <a:lumMod val="10000"/>
                  </a:schemeClr>
                </a:solidFill>
                <a:effectLst/>
                <a:uLnTx/>
                <a:uFillTx/>
                <a:latin typeface="Arial"/>
                <a:cs typeface="Arial"/>
                <a:sym typeface="Arial"/>
              </a:rPr>
              <a:t>Case: Real-life sanitized example #4</a:t>
            </a:r>
          </a:p>
          <a:p>
            <a:pPr marL="342900" marR="0" lvl="0" indent="-342900" algn="l" defTabSz="914400" rtl="0" eaLnBrk="1" fontAlgn="auto" latinLnBrk="0" hangingPunct="1">
              <a:lnSpc>
                <a:spcPct val="150000"/>
              </a:lnSpc>
              <a:spcBef>
                <a:spcPts val="1000"/>
              </a:spcBef>
              <a:spcAft>
                <a:spcPts val="0"/>
              </a:spcAft>
              <a:buClr>
                <a:srgbClr val="061F32"/>
              </a:buClr>
              <a:buSzPts val="1500"/>
              <a:buFont typeface="Arial"/>
              <a:buAutoNum type="arabicPeriod"/>
              <a:tabLst/>
              <a:defRPr/>
            </a:pPr>
            <a:r>
              <a:rPr kumimoji="0" lang="en-US" sz="1500" b="0" i="0" u="none" strike="noStrike" kern="0" cap="none" spc="0" normalizeH="0" baseline="0" noProof="0">
                <a:ln>
                  <a:noFill/>
                </a:ln>
                <a:solidFill>
                  <a:schemeClr val="tx2">
                    <a:lumMod val="10000"/>
                  </a:schemeClr>
                </a:solidFill>
                <a:effectLst/>
                <a:uLnTx/>
                <a:uFillTx/>
                <a:latin typeface="Arial"/>
                <a:cs typeface="Arial"/>
                <a:sym typeface="Arial"/>
              </a:rPr>
              <a:t>Appendix: Common frameworks and tools</a:t>
            </a:r>
          </a:p>
          <a:p>
            <a:pPr marL="342900" marR="0" lvl="0" indent="-342900" algn="l" defTabSz="914400" rtl="0" eaLnBrk="1" fontAlgn="auto" latinLnBrk="0" hangingPunct="1">
              <a:lnSpc>
                <a:spcPct val="150000"/>
              </a:lnSpc>
              <a:spcBef>
                <a:spcPts val="1000"/>
              </a:spcBef>
              <a:spcAft>
                <a:spcPts val="0"/>
              </a:spcAft>
              <a:buClr>
                <a:srgbClr val="061F32"/>
              </a:buClr>
              <a:buSzPts val="1500"/>
              <a:buFont typeface="Arial"/>
              <a:buAutoNum type="arabicPeriod"/>
              <a:tabLst/>
              <a:defRPr/>
            </a:pPr>
            <a:r>
              <a:rPr kumimoji="0" lang="en-US" sz="1500" b="0" i="0" u="none" strike="noStrike" kern="0" cap="none" spc="0" normalizeH="0" baseline="0" noProof="0">
                <a:ln>
                  <a:noFill/>
                </a:ln>
                <a:solidFill>
                  <a:schemeClr val="tx2">
                    <a:lumMod val="10000"/>
                  </a:schemeClr>
                </a:solidFill>
                <a:effectLst/>
                <a:uLnTx/>
                <a:uFillTx/>
                <a:latin typeface="Arial"/>
                <a:cs typeface="Arial"/>
                <a:sym typeface="Arial"/>
              </a:rPr>
              <a:t>Appendix: Checklist and best practices</a:t>
            </a:r>
          </a:p>
        </p:txBody>
      </p:sp>
      <p:sp>
        <p:nvSpPr>
          <p:cNvPr id="27" name="Google Shape;195;p2">
            <a:extLst>
              <a:ext uri="{FF2B5EF4-FFF2-40B4-BE49-F238E27FC236}">
                <a16:creationId xmlns:a16="http://schemas.microsoft.com/office/drawing/2014/main" id="{D7BF674E-1AE1-30F4-C045-66FE15C3AF63}"/>
              </a:ext>
            </a:extLst>
          </p:cNvPr>
          <p:cNvSpPr/>
          <p:nvPr/>
        </p:nvSpPr>
        <p:spPr>
          <a:xfrm>
            <a:off x="4991582" y="1748329"/>
            <a:ext cx="324000" cy="324000"/>
          </a:xfrm>
          <a:prstGeom prst="ellipse">
            <a:avLst/>
          </a:prstGeom>
          <a:solidFill>
            <a:srgbClr val="061F32"/>
          </a:solidFill>
          <a:ln w="12700" cap="flat" cmpd="sng">
            <a:solidFill>
              <a:srgbClr val="FFFFF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err="1">
                <a:solidFill>
                  <a:srgbClr val="FFFFFF"/>
                </a:solidFill>
              </a:rPr>
              <a:t>i</a:t>
            </a:r>
            <a:endParaRPr kumimoji="0" sz="1800" b="0" i="0" u="none" strike="noStrike" kern="0" cap="none" spc="0" normalizeH="0" baseline="0" noProof="0">
              <a:ln>
                <a:noFill/>
              </a:ln>
              <a:solidFill>
                <a:sysClr val="windowText" lastClr="000000"/>
              </a:solidFill>
              <a:effectLst/>
              <a:uLnTx/>
              <a:uFillTx/>
            </a:endParaRPr>
          </a:p>
        </p:txBody>
      </p:sp>
      <p:sp>
        <p:nvSpPr>
          <p:cNvPr id="28" name="Google Shape;196;p2">
            <a:extLst>
              <a:ext uri="{FF2B5EF4-FFF2-40B4-BE49-F238E27FC236}">
                <a16:creationId xmlns:a16="http://schemas.microsoft.com/office/drawing/2014/main" id="{2B5B4EB4-28C8-233A-F32C-F871CB9E8FB5}"/>
              </a:ext>
            </a:extLst>
          </p:cNvPr>
          <p:cNvSpPr/>
          <p:nvPr/>
        </p:nvSpPr>
        <p:spPr>
          <a:xfrm>
            <a:off x="4991582" y="2215742"/>
            <a:ext cx="324000" cy="324000"/>
          </a:xfrm>
          <a:prstGeom prst="ellipse">
            <a:avLst/>
          </a:prstGeom>
          <a:solidFill>
            <a:srgbClr val="061F32"/>
          </a:solidFill>
          <a:ln w="12700" cap="flat" cmpd="sng">
            <a:solidFill>
              <a:srgbClr val="FFFFF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a:solidFill>
                  <a:srgbClr val="FFFFFF"/>
                </a:solidFill>
              </a:rPr>
              <a:t>ii</a:t>
            </a:r>
            <a:endParaRPr kumimoji="0" sz="1800" b="0" i="0" u="none" strike="noStrike" kern="0" cap="none" spc="0" normalizeH="0" baseline="0" noProof="0">
              <a:ln>
                <a:noFill/>
              </a:ln>
              <a:solidFill>
                <a:sysClr val="windowText" lastClr="000000"/>
              </a:solidFill>
              <a:effectLst/>
              <a:uLnTx/>
              <a:uFillTx/>
            </a:endParaRPr>
          </a:p>
        </p:txBody>
      </p:sp>
      <p:sp>
        <p:nvSpPr>
          <p:cNvPr id="29" name="Google Shape;197;p2">
            <a:extLst>
              <a:ext uri="{FF2B5EF4-FFF2-40B4-BE49-F238E27FC236}">
                <a16:creationId xmlns:a16="http://schemas.microsoft.com/office/drawing/2014/main" id="{6A654407-FD33-470A-3E95-0C99DE5383B9}"/>
              </a:ext>
            </a:extLst>
          </p:cNvPr>
          <p:cNvSpPr/>
          <p:nvPr/>
        </p:nvSpPr>
        <p:spPr>
          <a:xfrm>
            <a:off x="4991582" y="2683155"/>
            <a:ext cx="324000" cy="324000"/>
          </a:xfrm>
          <a:prstGeom prst="ellipse">
            <a:avLst/>
          </a:prstGeom>
          <a:solidFill>
            <a:srgbClr val="061F32"/>
          </a:solidFill>
          <a:ln>
            <a:noFill/>
          </a:ln>
        </p:spPr>
        <p:txBody>
          <a:bodyPr spcFirstLastPara="1" wrap="square" lIns="0" tIns="45700" rIns="0"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rPr>
              <a:t>iii</a:t>
            </a:r>
            <a:endParaRPr kumimoji="0" sz="1800" b="0" i="0" u="none" strike="noStrike" kern="0" cap="none" spc="0" normalizeH="0" baseline="0" noProof="0">
              <a:ln>
                <a:noFill/>
              </a:ln>
              <a:solidFill>
                <a:sysClr val="windowText" lastClr="000000"/>
              </a:solidFill>
              <a:effectLst/>
              <a:uLnTx/>
              <a:uFillTx/>
            </a:endParaRPr>
          </a:p>
        </p:txBody>
      </p:sp>
      <p:sp>
        <p:nvSpPr>
          <p:cNvPr id="30" name="Google Shape;198;p2">
            <a:extLst>
              <a:ext uri="{FF2B5EF4-FFF2-40B4-BE49-F238E27FC236}">
                <a16:creationId xmlns:a16="http://schemas.microsoft.com/office/drawing/2014/main" id="{2D2C1291-F749-7314-B1A2-AB2E9102D415}"/>
              </a:ext>
            </a:extLst>
          </p:cNvPr>
          <p:cNvSpPr/>
          <p:nvPr/>
        </p:nvSpPr>
        <p:spPr>
          <a:xfrm>
            <a:off x="4991582" y="3150568"/>
            <a:ext cx="324000" cy="324000"/>
          </a:xfrm>
          <a:prstGeom prst="ellipse">
            <a:avLst/>
          </a:prstGeom>
          <a:solidFill>
            <a:srgbClr val="061F32"/>
          </a:solidFill>
          <a:ln>
            <a:noFill/>
          </a:ln>
        </p:spPr>
        <p:txBody>
          <a:bodyPr spcFirstLastPara="1" wrap="square" lIns="0" tIns="45700" rIns="0"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rPr>
              <a:t>iv</a:t>
            </a:r>
            <a:endParaRPr kumimoji="0" sz="1800" b="0" i="0" u="none" strike="noStrike" kern="0" cap="none" spc="0" normalizeH="0" baseline="0" noProof="0">
              <a:ln>
                <a:noFill/>
              </a:ln>
              <a:solidFill>
                <a:sysClr val="windowText" lastClr="000000"/>
              </a:solidFill>
              <a:effectLst/>
              <a:uLnTx/>
              <a:uFillTx/>
            </a:endParaRPr>
          </a:p>
        </p:txBody>
      </p:sp>
      <p:sp>
        <p:nvSpPr>
          <p:cNvPr id="31" name="Google Shape;198;p2">
            <a:extLst>
              <a:ext uri="{FF2B5EF4-FFF2-40B4-BE49-F238E27FC236}">
                <a16:creationId xmlns:a16="http://schemas.microsoft.com/office/drawing/2014/main" id="{B36F51B5-D45E-6389-1786-8804262AFEA6}"/>
              </a:ext>
            </a:extLst>
          </p:cNvPr>
          <p:cNvSpPr/>
          <p:nvPr/>
        </p:nvSpPr>
        <p:spPr>
          <a:xfrm>
            <a:off x="4991582" y="3617981"/>
            <a:ext cx="324000" cy="324000"/>
          </a:xfrm>
          <a:prstGeom prst="ellipse">
            <a:avLst/>
          </a:prstGeom>
          <a:solidFill>
            <a:srgbClr val="061F32"/>
          </a:solidFill>
          <a:ln>
            <a:noFill/>
          </a:ln>
        </p:spPr>
        <p:txBody>
          <a:bodyPr spcFirstLastPara="1" wrap="square" lIns="0" tIns="45700" rIns="0"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rPr>
              <a:t>v</a:t>
            </a:r>
            <a:endParaRPr kumimoji="0" sz="1800" b="0" i="0" u="none" strike="noStrike" kern="0" cap="none" spc="0" normalizeH="0" baseline="0" noProof="0">
              <a:ln>
                <a:noFill/>
              </a:ln>
              <a:solidFill>
                <a:sysClr val="windowText" lastClr="000000"/>
              </a:solidFill>
              <a:effectLst/>
              <a:uLnTx/>
              <a:uFillTx/>
            </a:endParaRPr>
          </a:p>
        </p:txBody>
      </p:sp>
      <p:sp>
        <p:nvSpPr>
          <p:cNvPr id="32" name="Google Shape;198;p2">
            <a:extLst>
              <a:ext uri="{FF2B5EF4-FFF2-40B4-BE49-F238E27FC236}">
                <a16:creationId xmlns:a16="http://schemas.microsoft.com/office/drawing/2014/main" id="{1031F54F-5C22-EEE0-EF93-60E41F2061CD}"/>
              </a:ext>
            </a:extLst>
          </p:cNvPr>
          <p:cNvSpPr/>
          <p:nvPr/>
        </p:nvSpPr>
        <p:spPr>
          <a:xfrm>
            <a:off x="4991582" y="4085394"/>
            <a:ext cx="324000" cy="324000"/>
          </a:xfrm>
          <a:prstGeom prst="ellipse">
            <a:avLst/>
          </a:prstGeom>
          <a:solidFill>
            <a:srgbClr val="061F32"/>
          </a:solidFill>
          <a:ln>
            <a:noFill/>
          </a:ln>
        </p:spPr>
        <p:txBody>
          <a:bodyPr spcFirstLastPara="1" wrap="square" lIns="0" tIns="45700" rIns="0"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rPr>
              <a:t>vi</a:t>
            </a:r>
            <a:endParaRPr kumimoji="0" sz="1800" b="0" i="0" u="none" strike="noStrike" kern="0" cap="none" spc="0" normalizeH="0" baseline="0" noProof="0">
              <a:ln>
                <a:noFill/>
              </a:ln>
              <a:solidFill>
                <a:sysClr val="windowText" lastClr="000000"/>
              </a:solidFill>
              <a:effectLst/>
              <a:uLnTx/>
              <a:uFillTx/>
            </a:endParaRPr>
          </a:p>
        </p:txBody>
      </p:sp>
      <p:sp>
        <p:nvSpPr>
          <p:cNvPr id="33" name="Google Shape;198;p2">
            <a:extLst>
              <a:ext uri="{FF2B5EF4-FFF2-40B4-BE49-F238E27FC236}">
                <a16:creationId xmlns:a16="http://schemas.microsoft.com/office/drawing/2014/main" id="{9FC70E28-0DD1-D9C1-07AA-F33A73F1CDE2}"/>
              </a:ext>
            </a:extLst>
          </p:cNvPr>
          <p:cNvSpPr/>
          <p:nvPr/>
        </p:nvSpPr>
        <p:spPr>
          <a:xfrm>
            <a:off x="4991582" y="4552807"/>
            <a:ext cx="324000" cy="324000"/>
          </a:xfrm>
          <a:prstGeom prst="ellipse">
            <a:avLst/>
          </a:prstGeom>
          <a:solidFill>
            <a:srgbClr val="061F32"/>
          </a:solidFill>
          <a:ln>
            <a:noFill/>
          </a:ln>
        </p:spPr>
        <p:txBody>
          <a:bodyPr spcFirstLastPara="1" wrap="square" lIns="0" tIns="45700" rIns="0"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rPr>
              <a:t>vii</a:t>
            </a:r>
            <a:endParaRPr kumimoji="0" sz="1800" b="0" i="0" u="none" strike="noStrike" kern="0" cap="none" spc="0" normalizeH="0" baseline="0" noProof="0">
              <a:ln>
                <a:noFill/>
              </a:ln>
              <a:solidFill>
                <a:sysClr val="windowText" lastClr="000000"/>
              </a:solidFill>
              <a:effectLst/>
              <a:uLnTx/>
              <a:uFillTx/>
            </a:endParaRPr>
          </a:p>
        </p:txBody>
      </p:sp>
      <p:sp>
        <p:nvSpPr>
          <p:cNvPr id="34" name="TextBox 33">
            <a:extLst>
              <a:ext uri="{FF2B5EF4-FFF2-40B4-BE49-F238E27FC236}">
                <a16:creationId xmlns:a16="http://schemas.microsoft.com/office/drawing/2014/main" id="{3775F3DF-7668-7D3B-B675-786C869BC8BD}"/>
              </a:ext>
            </a:extLst>
          </p:cNvPr>
          <p:cNvSpPr txBox="1"/>
          <p:nvPr/>
        </p:nvSpPr>
        <p:spPr>
          <a:xfrm>
            <a:off x="467807" y="1661489"/>
            <a:ext cx="1811192" cy="784830"/>
          </a:xfrm>
          <a:prstGeom prst="rect">
            <a:avLst/>
          </a:prstGeom>
          <a:noFill/>
        </p:spPr>
        <p:txBody>
          <a:bodyPr wrap="square" rtlCol="0">
            <a:spAutoFit/>
          </a:bodyPr>
          <a:lstStyle/>
          <a:p>
            <a:r>
              <a:rPr lang="en-US" sz="1500" b="1"/>
              <a:t>This template consist of three main parts:</a:t>
            </a:r>
          </a:p>
        </p:txBody>
      </p:sp>
      <p:sp>
        <p:nvSpPr>
          <p:cNvPr id="36" name="TextBox 35">
            <a:extLst>
              <a:ext uri="{FF2B5EF4-FFF2-40B4-BE49-F238E27FC236}">
                <a16:creationId xmlns:a16="http://schemas.microsoft.com/office/drawing/2014/main" id="{F6739C3B-864F-A75C-5EDC-AE563293750E}"/>
              </a:ext>
            </a:extLst>
          </p:cNvPr>
          <p:cNvSpPr txBox="1"/>
          <p:nvPr/>
        </p:nvSpPr>
        <p:spPr>
          <a:xfrm>
            <a:off x="2251716" y="1661489"/>
            <a:ext cx="2580890" cy="492443"/>
          </a:xfrm>
          <a:prstGeom prst="rect">
            <a:avLst/>
          </a:prstGeom>
          <a:noFill/>
        </p:spPr>
        <p:txBody>
          <a:bodyPr wrap="square">
            <a:spAutoFit/>
          </a:bodyPr>
          <a:lstStyle/>
          <a:p>
            <a:r>
              <a:rPr lang="en-US" sz="1300"/>
              <a:t>The template slides themselves that are ready to be filled in</a:t>
            </a:r>
          </a:p>
        </p:txBody>
      </p:sp>
      <p:sp>
        <p:nvSpPr>
          <p:cNvPr id="38" name="TextBox 37">
            <a:extLst>
              <a:ext uri="{FF2B5EF4-FFF2-40B4-BE49-F238E27FC236}">
                <a16:creationId xmlns:a16="http://schemas.microsoft.com/office/drawing/2014/main" id="{B0A69A28-97F2-9144-B4C8-D909FAE6AF8C}"/>
              </a:ext>
            </a:extLst>
          </p:cNvPr>
          <p:cNvSpPr txBox="1"/>
          <p:nvPr/>
        </p:nvSpPr>
        <p:spPr>
          <a:xfrm>
            <a:off x="2251714" y="2625711"/>
            <a:ext cx="2449197" cy="892552"/>
          </a:xfrm>
          <a:prstGeom prst="rect">
            <a:avLst/>
          </a:prstGeom>
          <a:noFill/>
        </p:spPr>
        <p:txBody>
          <a:bodyPr wrap="square">
            <a:spAutoFit/>
          </a:bodyPr>
          <a:lstStyle/>
          <a:p>
            <a:r>
              <a:rPr lang="en-US" sz="1300"/>
              <a:t>Real-life examples showing different ways companies have created their strategy presentations</a:t>
            </a:r>
          </a:p>
        </p:txBody>
      </p:sp>
      <p:sp>
        <p:nvSpPr>
          <p:cNvPr id="39" name="Left Brace 38">
            <a:extLst>
              <a:ext uri="{FF2B5EF4-FFF2-40B4-BE49-F238E27FC236}">
                <a16:creationId xmlns:a16="http://schemas.microsoft.com/office/drawing/2014/main" id="{58900539-A853-65AD-04D6-2AB5D0999620}"/>
              </a:ext>
            </a:extLst>
          </p:cNvPr>
          <p:cNvSpPr/>
          <p:nvPr/>
        </p:nvSpPr>
        <p:spPr>
          <a:xfrm>
            <a:off x="4766595" y="1706769"/>
            <a:ext cx="186584" cy="401883"/>
          </a:xfrm>
          <a:prstGeom prst="leftBrace">
            <a:avLst/>
          </a:prstGeom>
          <a:ln w="158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e 40">
            <a:extLst>
              <a:ext uri="{FF2B5EF4-FFF2-40B4-BE49-F238E27FC236}">
                <a16:creationId xmlns:a16="http://schemas.microsoft.com/office/drawing/2014/main" id="{C01F6C9F-2DFB-FDB5-F1FE-27BFF10CFDDC}"/>
              </a:ext>
            </a:extLst>
          </p:cNvPr>
          <p:cNvSpPr/>
          <p:nvPr/>
        </p:nvSpPr>
        <p:spPr>
          <a:xfrm>
            <a:off x="4766595" y="2208868"/>
            <a:ext cx="186584" cy="1726239"/>
          </a:xfrm>
          <a:prstGeom prst="leftBrace">
            <a:avLst/>
          </a:prstGeom>
          <a:ln w="158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F66A5398-9839-C513-2987-9B0C928D1A1A}"/>
              </a:ext>
            </a:extLst>
          </p:cNvPr>
          <p:cNvSpPr txBox="1"/>
          <p:nvPr/>
        </p:nvSpPr>
        <p:spPr>
          <a:xfrm>
            <a:off x="467806" y="5924600"/>
            <a:ext cx="5628194" cy="461665"/>
          </a:xfrm>
          <a:prstGeom prst="rect">
            <a:avLst/>
          </a:prstGeom>
          <a:noFill/>
        </p:spPr>
        <p:txBody>
          <a:bodyPr wrap="square">
            <a:spAutoFit/>
          </a:bodyPr>
          <a:lstStyle/>
          <a:p>
            <a:r>
              <a:rPr lang="en-US" sz="1200">
                <a:solidFill>
                  <a:schemeClr val="bg1">
                    <a:lumMod val="75000"/>
                  </a:schemeClr>
                </a:solidFill>
              </a:rPr>
              <a:t>Note: Examples have been sanitized and some numbers have been altered. There may therefore be slight discrepancies between slides</a:t>
            </a:r>
          </a:p>
        </p:txBody>
      </p:sp>
      <p:sp>
        <p:nvSpPr>
          <p:cNvPr id="3" name="Google Shape;23;p40">
            <a:extLst>
              <a:ext uri="{FF2B5EF4-FFF2-40B4-BE49-F238E27FC236}">
                <a16:creationId xmlns:a16="http://schemas.microsoft.com/office/drawing/2014/main" id="{6245C901-253B-965A-904C-B68B2E14B143}"/>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6</a:t>
            </a:fld>
            <a:endParaRPr/>
          </a:p>
        </p:txBody>
      </p:sp>
      <p:sp>
        <p:nvSpPr>
          <p:cNvPr id="4" name="TextBox 3">
            <a:extLst>
              <a:ext uri="{FF2B5EF4-FFF2-40B4-BE49-F238E27FC236}">
                <a16:creationId xmlns:a16="http://schemas.microsoft.com/office/drawing/2014/main" id="{83F12D4A-F947-E87E-BE13-4836CE587729}"/>
              </a:ext>
            </a:extLst>
          </p:cNvPr>
          <p:cNvSpPr txBox="1"/>
          <p:nvPr/>
        </p:nvSpPr>
        <p:spPr>
          <a:xfrm>
            <a:off x="2251715" y="4334999"/>
            <a:ext cx="2449197" cy="292388"/>
          </a:xfrm>
          <a:prstGeom prst="rect">
            <a:avLst/>
          </a:prstGeom>
          <a:noFill/>
        </p:spPr>
        <p:txBody>
          <a:bodyPr wrap="square">
            <a:spAutoFit/>
          </a:bodyPr>
          <a:lstStyle/>
          <a:p>
            <a:r>
              <a:rPr lang="en-US" sz="1300"/>
              <a:t>Slides providing tips and tricks</a:t>
            </a:r>
          </a:p>
        </p:txBody>
      </p:sp>
      <p:sp>
        <p:nvSpPr>
          <p:cNvPr id="5" name="Left Brace 4">
            <a:extLst>
              <a:ext uri="{FF2B5EF4-FFF2-40B4-BE49-F238E27FC236}">
                <a16:creationId xmlns:a16="http://schemas.microsoft.com/office/drawing/2014/main" id="{EEF77A30-779D-C55D-49A0-CF898F78CDDF}"/>
              </a:ext>
            </a:extLst>
          </p:cNvPr>
          <p:cNvSpPr/>
          <p:nvPr/>
        </p:nvSpPr>
        <p:spPr>
          <a:xfrm>
            <a:off x="4766595" y="4091478"/>
            <a:ext cx="186584" cy="779429"/>
          </a:xfrm>
          <a:prstGeom prst="leftBrace">
            <a:avLst/>
          </a:prstGeom>
          <a:ln w="158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511845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34AB4-6309-BC0B-D5CE-756490255AD3}"/>
              </a:ext>
            </a:extLst>
          </p:cNvPr>
          <p:cNvSpPr>
            <a:spLocks noGrp="1"/>
          </p:cNvSpPr>
          <p:nvPr>
            <p:ph type="title"/>
          </p:nvPr>
        </p:nvSpPr>
        <p:spPr/>
        <p:txBody>
          <a:bodyPr/>
          <a:lstStyle/>
          <a:p>
            <a:r>
              <a:rPr lang="en-US"/>
              <a:t>We will focus on customers who can [insert description e.g. become 10+ M a year annual accounts]</a:t>
            </a:r>
          </a:p>
        </p:txBody>
      </p:sp>
      <p:sp>
        <p:nvSpPr>
          <p:cNvPr id="3" name="Slide Number Placeholder 2">
            <a:extLst>
              <a:ext uri="{FF2B5EF4-FFF2-40B4-BE49-F238E27FC236}">
                <a16:creationId xmlns:a16="http://schemas.microsoft.com/office/drawing/2014/main" id="{AA760629-5A2C-839B-7484-75814606B9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60</a:t>
            </a:fld>
            <a:endParaRPr lang="en-GB"/>
          </a:p>
        </p:txBody>
      </p:sp>
      <p:sp>
        <p:nvSpPr>
          <p:cNvPr id="4" name="Google Shape;343;p40">
            <a:extLst>
              <a:ext uri="{FF2B5EF4-FFF2-40B4-BE49-F238E27FC236}">
                <a16:creationId xmlns:a16="http://schemas.microsoft.com/office/drawing/2014/main" id="{B0A4950F-9636-37D0-5064-8B20F00CF8B3}"/>
              </a:ext>
            </a:extLst>
          </p:cNvPr>
          <p:cNvSpPr/>
          <p:nvPr/>
        </p:nvSpPr>
        <p:spPr>
          <a:xfrm>
            <a:off x="636100" y="1431225"/>
            <a:ext cx="5460000" cy="4769400"/>
          </a:xfrm>
          <a:prstGeom prst="rect">
            <a:avLst/>
          </a:prstGeom>
          <a:noFill/>
          <a:ln>
            <a:solidFill>
              <a:schemeClr val="tx1"/>
            </a:solidFill>
            <a:prstDash val="dash"/>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a:solidFill>
                <a:srgbClr val="000000"/>
              </a:solidFill>
              <a:latin typeface="Arial"/>
              <a:ea typeface="Arial"/>
              <a:cs typeface="Arial"/>
              <a:sym typeface="Arial"/>
            </a:endParaRPr>
          </a:p>
        </p:txBody>
      </p:sp>
      <p:sp>
        <p:nvSpPr>
          <p:cNvPr id="5" name="Google Shape;346;p40">
            <a:extLst>
              <a:ext uri="{FF2B5EF4-FFF2-40B4-BE49-F238E27FC236}">
                <a16:creationId xmlns:a16="http://schemas.microsoft.com/office/drawing/2014/main" id="{31F4A9A0-474D-68C5-61CF-88B4AF7D63E2}"/>
              </a:ext>
            </a:extLst>
          </p:cNvPr>
          <p:cNvSpPr/>
          <p:nvPr/>
        </p:nvSpPr>
        <p:spPr>
          <a:xfrm>
            <a:off x="824950" y="2783425"/>
            <a:ext cx="2296800" cy="2684398"/>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r>
              <a:rPr lang="en-US" sz="1200">
                <a:solidFill>
                  <a:schemeClr val="dk1"/>
                </a:solidFill>
                <a:latin typeface="Arial" panose="020B0604020202020204" pitchFamily="34" charset="0"/>
                <a:ea typeface="Helvetica Neue"/>
                <a:cs typeface="Arial" panose="020B0604020202020204" pitchFamily="34" charset="0"/>
              </a:rPr>
              <a:t>Description of customers, e.g. potential to be 20+ M a year accounts</a:t>
            </a:r>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endParaRPr lang="en-US" sz="1200">
              <a:solidFill>
                <a:schemeClr val="dk1"/>
              </a:solidFill>
              <a:latin typeface="Arial" panose="020B0604020202020204" pitchFamily="34" charset="0"/>
              <a:ea typeface="Helvetica Neue"/>
              <a:cs typeface="Arial" panose="020B0604020202020204" pitchFamily="34" charset="0"/>
            </a:endParaRPr>
          </a:p>
          <a:p>
            <a:pPr marL="171450" indent="-171450">
              <a:buSzPts val="1200"/>
              <a:buFont typeface="Arial" panose="020B0604020202020204" pitchFamily="34" charset="0"/>
              <a:buChar char="•"/>
            </a:pPr>
            <a:r>
              <a:rPr lang="en-US" sz="1200">
                <a:solidFill>
                  <a:schemeClr val="dk1"/>
                </a:solidFill>
                <a:latin typeface="Arial" panose="020B0604020202020204" pitchFamily="34" charset="0"/>
                <a:ea typeface="Helvetica Neue"/>
                <a:cs typeface="Arial" panose="020B0604020202020204" pitchFamily="34" charset="0"/>
              </a:rPr>
              <a:t>Description of customers, e.g. already an existing relationship</a:t>
            </a:r>
            <a:br>
              <a:rPr lang="en-US" sz="1200">
                <a:solidFill>
                  <a:schemeClr val="dk1"/>
                </a:solidFill>
                <a:latin typeface="Arial" panose="020B0604020202020204" pitchFamily="34" charset="0"/>
                <a:ea typeface="Helvetica Neue"/>
                <a:cs typeface="Arial" panose="020B0604020202020204" pitchFamily="34" charset="0"/>
              </a:rPr>
            </a:br>
            <a:endParaRPr lang="en-US" sz="1200">
              <a:solidFill>
                <a:schemeClr val="dk1"/>
              </a:solidFill>
              <a:latin typeface="Arial" panose="020B0604020202020204" pitchFamily="34" charset="0"/>
              <a:ea typeface="Helvetica Neue"/>
              <a:cs typeface="Arial" panose="020B0604020202020204" pitchFamily="34" charset="0"/>
            </a:endParaRPr>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r>
              <a:rPr lang="en-US" sz="1200" u="none" strike="noStrike" cap="none">
                <a:solidFill>
                  <a:schemeClr val="dk1"/>
                </a:solidFill>
                <a:latin typeface="Arial" panose="020B0604020202020204" pitchFamily="34" charset="0"/>
                <a:ea typeface="Helvetica Neue"/>
                <a:cs typeface="Arial" panose="020B0604020202020204" pitchFamily="34" charset="0"/>
                <a:sym typeface="Helvetica Neue"/>
              </a:rPr>
              <a:t>…</a:t>
            </a:r>
            <a:br>
              <a:rPr lang="en-US" sz="1200" u="none" strike="noStrike" cap="none">
                <a:solidFill>
                  <a:schemeClr val="dk1"/>
                </a:solidFill>
                <a:latin typeface="Arial" panose="020B0604020202020204" pitchFamily="34" charset="0"/>
                <a:ea typeface="Helvetica Neue"/>
                <a:cs typeface="Arial" panose="020B0604020202020204" pitchFamily="34" charset="0"/>
                <a:sym typeface="Helvetica Neue"/>
              </a:rPr>
            </a:br>
            <a:endParaRPr lang="en-US" sz="1200" u="none" strike="noStrike" cap="none">
              <a:solidFill>
                <a:schemeClr val="dk1"/>
              </a:solidFill>
              <a:latin typeface="Arial" panose="020B0604020202020204" pitchFamily="34" charset="0"/>
              <a:ea typeface="Helvetica Neue"/>
              <a:cs typeface="Arial" panose="020B0604020202020204" pitchFamily="34" charset="0"/>
              <a:sym typeface="Helvetica Neue"/>
            </a:endParaRPr>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r>
              <a:rPr lang="en-US" sz="1200">
                <a:solidFill>
                  <a:schemeClr val="dk1"/>
                </a:solidFill>
                <a:latin typeface="Arial" panose="020B0604020202020204" pitchFamily="34" charset="0"/>
                <a:ea typeface="Helvetica Neue"/>
                <a:cs typeface="Arial" panose="020B0604020202020204" pitchFamily="34" charset="0"/>
                <a:sym typeface="Helvetica Neue"/>
              </a:rPr>
              <a:t>…</a:t>
            </a:r>
            <a:br>
              <a:rPr lang="en-US" sz="1200">
                <a:solidFill>
                  <a:schemeClr val="dk1"/>
                </a:solidFill>
                <a:latin typeface="Arial" panose="020B0604020202020204" pitchFamily="34" charset="0"/>
                <a:ea typeface="Helvetica Neue"/>
                <a:cs typeface="Arial" panose="020B0604020202020204" pitchFamily="34" charset="0"/>
                <a:sym typeface="Helvetica Neue"/>
              </a:rPr>
            </a:br>
            <a:endParaRPr lang="en-US" sz="1200">
              <a:solidFill>
                <a:schemeClr val="dk1"/>
              </a:solidFill>
              <a:latin typeface="Arial" panose="020B0604020202020204" pitchFamily="34" charset="0"/>
              <a:ea typeface="Helvetica Neue"/>
              <a:cs typeface="Arial" panose="020B0604020202020204" pitchFamily="34" charset="0"/>
              <a:sym typeface="Helvetica Neue"/>
            </a:endParaRPr>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r>
              <a:rPr lang="en-US" sz="1200" u="none" strike="noStrike" cap="none">
                <a:solidFill>
                  <a:schemeClr val="dk1"/>
                </a:solidFill>
                <a:latin typeface="Arial" panose="020B0604020202020204" pitchFamily="34" charset="0"/>
                <a:ea typeface="Helvetica Neue"/>
                <a:cs typeface="Arial" panose="020B0604020202020204" pitchFamily="34" charset="0"/>
                <a:sym typeface="Helvetica Neue"/>
              </a:rPr>
              <a:t>…</a:t>
            </a:r>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endParaRPr lang="en-US" sz="1800" u="none" strike="noStrike" cap="none">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6" name="Google Shape;347;p40">
            <a:extLst>
              <a:ext uri="{FF2B5EF4-FFF2-40B4-BE49-F238E27FC236}">
                <a16:creationId xmlns:a16="http://schemas.microsoft.com/office/drawing/2014/main" id="{2D8A5F35-3BBC-F87C-5F7A-FCA4FB3E86B6}"/>
              </a:ext>
            </a:extLst>
          </p:cNvPr>
          <p:cNvSpPr/>
          <p:nvPr/>
        </p:nvSpPr>
        <p:spPr>
          <a:xfrm>
            <a:off x="3488050" y="2783425"/>
            <a:ext cx="2296800" cy="26844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r>
              <a:rPr lang="en-US" sz="1200">
                <a:solidFill>
                  <a:schemeClr val="dk1"/>
                </a:solidFill>
                <a:latin typeface="Arial" panose="020B0604020202020204" pitchFamily="34" charset="0"/>
                <a:ea typeface="Helvetica Neue"/>
                <a:cs typeface="Arial" panose="020B0604020202020204" pitchFamily="34" charset="0"/>
              </a:rPr>
              <a:t>Description of customers, e.g. potential to be 10+ M a year accounts</a:t>
            </a:r>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endParaRPr lang="en-US" sz="1200">
              <a:solidFill>
                <a:schemeClr val="dk1"/>
              </a:solidFill>
              <a:latin typeface="Arial" panose="020B0604020202020204" pitchFamily="34" charset="0"/>
              <a:ea typeface="Helvetica Neue"/>
              <a:cs typeface="Arial" panose="020B0604020202020204" pitchFamily="34" charset="0"/>
            </a:endParaRPr>
          </a:p>
          <a:p>
            <a:pPr marL="171450" indent="-171450">
              <a:buSzPts val="1200"/>
              <a:buFont typeface="Arial" panose="020B0604020202020204" pitchFamily="34" charset="0"/>
              <a:buChar char="•"/>
            </a:pPr>
            <a:r>
              <a:rPr lang="en-US" sz="1200">
                <a:solidFill>
                  <a:schemeClr val="dk1"/>
                </a:solidFill>
                <a:latin typeface="Arial" panose="020B0604020202020204" pitchFamily="34" charset="0"/>
                <a:ea typeface="Helvetica Neue"/>
                <a:cs typeface="Arial" panose="020B0604020202020204" pitchFamily="34" charset="0"/>
              </a:rPr>
              <a:t>…</a:t>
            </a:r>
            <a:br>
              <a:rPr lang="en-US" sz="1200">
                <a:solidFill>
                  <a:schemeClr val="dk1"/>
                </a:solidFill>
                <a:latin typeface="Arial" panose="020B0604020202020204" pitchFamily="34" charset="0"/>
                <a:ea typeface="Helvetica Neue"/>
                <a:cs typeface="Arial" panose="020B0604020202020204" pitchFamily="34" charset="0"/>
              </a:rPr>
            </a:br>
            <a:endParaRPr lang="en-US" sz="1200">
              <a:solidFill>
                <a:schemeClr val="dk1"/>
              </a:solidFill>
              <a:latin typeface="Arial" panose="020B0604020202020204" pitchFamily="34" charset="0"/>
              <a:ea typeface="Helvetica Neue"/>
              <a:cs typeface="Arial" panose="020B0604020202020204" pitchFamily="34" charset="0"/>
            </a:endParaRPr>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r>
              <a:rPr lang="en-US" sz="1200" u="none" strike="noStrike" cap="none">
                <a:solidFill>
                  <a:schemeClr val="dk1"/>
                </a:solidFill>
                <a:latin typeface="Arial" panose="020B0604020202020204" pitchFamily="34" charset="0"/>
                <a:ea typeface="Helvetica Neue"/>
                <a:cs typeface="Arial" panose="020B0604020202020204" pitchFamily="34" charset="0"/>
                <a:sym typeface="Helvetica Neue"/>
              </a:rPr>
              <a:t>…</a:t>
            </a:r>
            <a:br>
              <a:rPr lang="en-US" sz="1200" u="none" strike="noStrike" cap="none">
                <a:solidFill>
                  <a:schemeClr val="dk1"/>
                </a:solidFill>
                <a:latin typeface="Arial" panose="020B0604020202020204" pitchFamily="34" charset="0"/>
                <a:ea typeface="Helvetica Neue"/>
                <a:cs typeface="Arial" panose="020B0604020202020204" pitchFamily="34" charset="0"/>
                <a:sym typeface="Helvetica Neue"/>
              </a:rPr>
            </a:br>
            <a:endParaRPr lang="en-US" sz="1200" u="none" strike="noStrike" cap="none">
              <a:solidFill>
                <a:schemeClr val="dk1"/>
              </a:solidFill>
              <a:latin typeface="Arial" panose="020B0604020202020204" pitchFamily="34" charset="0"/>
              <a:ea typeface="Helvetica Neue"/>
              <a:cs typeface="Arial" panose="020B0604020202020204" pitchFamily="34" charset="0"/>
              <a:sym typeface="Helvetica Neue"/>
            </a:endParaRPr>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r>
              <a:rPr lang="en-US" sz="1200">
                <a:solidFill>
                  <a:schemeClr val="dk1"/>
                </a:solidFill>
                <a:latin typeface="Arial" panose="020B0604020202020204" pitchFamily="34" charset="0"/>
                <a:ea typeface="Helvetica Neue"/>
                <a:cs typeface="Arial" panose="020B0604020202020204" pitchFamily="34" charset="0"/>
                <a:sym typeface="Helvetica Neue"/>
              </a:rPr>
              <a:t>…</a:t>
            </a:r>
            <a:br>
              <a:rPr lang="en-US" sz="1200">
                <a:solidFill>
                  <a:schemeClr val="dk1"/>
                </a:solidFill>
                <a:latin typeface="Arial" panose="020B0604020202020204" pitchFamily="34" charset="0"/>
                <a:ea typeface="Helvetica Neue"/>
                <a:cs typeface="Arial" panose="020B0604020202020204" pitchFamily="34" charset="0"/>
                <a:sym typeface="Helvetica Neue"/>
              </a:rPr>
            </a:br>
            <a:endParaRPr lang="en-US" sz="1200">
              <a:solidFill>
                <a:schemeClr val="dk1"/>
              </a:solidFill>
              <a:latin typeface="Arial" panose="020B0604020202020204" pitchFamily="34" charset="0"/>
              <a:ea typeface="Helvetica Neue"/>
              <a:cs typeface="Arial" panose="020B0604020202020204" pitchFamily="34" charset="0"/>
              <a:sym typeface="Helvetica Neue"/>
            </a:endParaRPr>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r>
              <a:rPr lang="en-US" sz="1200" u="none" strike="noStrike" cap="none">
                <a:solidFill>
                  <a:schemeClr val="dk1"/>
                </a:solidFill>
                <a:latin typeface="Arial" panose="020B0604020202020204" pitchFamily="34" charset="0"/>
                <a:ea typeface="Helvetica Neue"/>
                <a:cs typeface="Arial" panose="020B0604020202020204" pitchFamily="34" charset="0"/>
                <a:sym typeface="Helvetica Neue"/>
              </a:rPr>
              <a:t>…</a:t>
            </a:r>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endParaRPr lang="en-US" sz="1800" u="none" strike="noStrike" cap="none">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7" name="Google Shape;348;p40">
            <a:extLst>
              <a:ext uri="{FF2B5EF4-FFF2-40B4-BE49-F238E27FC236}">
                <a16:creationId xmlns:a16="http://schemas.microsoft.com/office/drawing/2014/main" id="{92DD54C7-F3DC-012E-E678-D11178FE5A59}"/>
              </a:ext>
            </a:extLst>
          </p:cNvPr>
          <p:cNvSpPr/>
          <p:nvPr/>
        </p:nvSpPr>
        <p:spPr>
          <a:xfrm>
            <a:off x="6341533" y="2780125"/>
            <a:ext cx="2296800" cy="2734797"/>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r>
              <a:rPr lang="en-US" sz="1200">
                <a:solidFill>
                  <a:schemeClr val="dk1"/>
                </a:solidFill>
                <a:latin typeface="Arial" panose="020B0604020202020204" pitchFamily="34" charset="0"/>
                <a:ea typeface="Helvetica Neue"/>
                <a:cs typeface="Arial" panose="020B0604020202020204" pitchFamily="34" charset="0"/>
              </a:rPr>
              <a:t>Description of customers, e.g. less than 10+ M a year but growing</a:t>
            </a:r>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endParaRPr lang="en-US" sz="1200">
              <a:solidFill>
                <a:schemeClr val="dk1"/>
              </a:solidFill>
              <a:latin typeface="Arial" panose="020B0604020202020204" pitchFamily="34" charset="0"/>
              <a:ea typeface="Helvetica Neue"/>
              <a:cs typeface="Arial" panose="020B0604020202020204" pitchFamily="34" charset="0"/>
            </a:endParaRPr>
          </a:p>
          <a:p>
            <a:pPr marL="171450" indent="-171450">
              <a:buSzPts val="1200"/>
              <a:buFont typeface="Arial" panose="020B0604020202020204" pitchFamily="34" charset="0"/>
              <a:buChar char="•"/>
            </a:pPr>
            <a:r>
              <a:rPr lang="en-US" sz="1200">
                <a:solidFill>
                  <a:schemeClr val="dk1"/>
                </a:solidFill>
                <a:latin typeface="Arial" panose="020B0604020202020204" pitchFamily="34" charset="0"/>
                <a:ea typeface="Helvetica Neue"/>
                <a:cs typeface="Arial" panose="020B0604020202020204" pitchFamily="34" charset="0"/>
              </a:rPr>
              <a:t>…</a:t>
            </a:r>
            <a:br>
              <a:rPr lang="en-US" sz="1200">
                <a:solidFill>
                  <a:schemeClr val="dk1"/>
                </a:solidFill>
                <a:latin typeface="Arial" panose="020B0604020202020204" pitchFamily="34" charset="0"/>
                <a:ea typeface="Helvetica Neue"/>
                <a:cs typeface="Arial" panose="020B0604020202020204" pitchFamily="34" charset="0"/>
              </a:rPr>
            </a:br>
            <a:endParaRPr lang="en-US" sz="1200">
              <a:solidFill>
                <a:schemeClr val="dk1"/>
              </a:solidFill>
              <a:latin typeface="Arial" panose="020B0604020202020204" pitchFamily="34" charset="0"/>
              <a:ea typeface="Helvetica Neue"/>
              <a:cs typeface="Arial" panose="020B0604020202020204" pitchFamily="34" charset="0"/>
            </a:endParaRPr>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r>
              <a:rPr lang="en-US" sz="1200" u="none" strike="noStrike" cap="none">
                <a:solidFill>
                  <a:schemeClr val="dk1"/>
                </a:solidFill>
                <a:latin typeface="Arial" panose="020B0604020202020204" pitchFamily="34" charset="0"/>
                <a:ea typeface="Helvetica Neue"/>
                <a:cs typeface="Arial" panose="020B0604020202020204" pitchFamily="34" charset="0"/>
                <a:sym typeface="Helvetica Neue"/>
              </a:rPr>
              <a:t>…</a:t>
            </a:r>
            <a:br>
              <a:rPr lang="en-US" sz="1200" u="none" strike="noStrike" cap="none">
                <a:solidFill>
                  <a:schemeClr val="dk1"/>
                </a:solidFill>
                <a:latin typeface="Arial" panose="020B0604020202020204" pitchFamily="34" charset="0"/>
                <a:ea typeface="Helvetica Neue"/>
                <a:cs typeface="Arial" panose="020B0604020202020204" pitchFamily="34" charset="0"/>
                <a:sym typeface="Helvetica Neue"/>
              </a:rPr>
            </a:br>
            <a:endParaRPr lang="en-US" sz="1200" u="none" strike="noStrike" cap="none">
              <a:solidFill>
                <a:schemeClr val="dk1"/>
              </a:solidFill>
              <a:latin typeface="Arial" panose="020B0604020202020204" pitchFamily="34" charset="0"/>
              <a:ea typeface="Helvetica Neue"/>
              <a:cs typeface="Arial" panose="020B0604020202020204" pitchFamily="34" charset="0"/>
              <a:sym typeface="Helvetica Neue"/>
            </a:endParaRPr>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r>
              <a:rPr lang="en-US" sz="1200">
                <a:solidFill>
                  <a:schemeClr val="dk1"/>
                </a:solidFill>
                <a:latin typeface="Arial" panose="020B0604020202020204" pitchFamily="34" charset="0"/>
                <a:ea typeface="Helvetica Neue"/>
                <a:cs typeface="Arial" panose="020B0604020202020204" pitchFamily="34" charset="0"/>
                <a:sym typeface="Helvetica Neue"/>
              </a:rPr>
              <a:t>…</a:t>
            </a:r>
            <a:br>
              <a:rPr lang="en-US" sz="1200">
                <a:solidFill>
                  <a:schemeClr val="dk1"/>
                </a:solidFill>
                <a:latin typeface="Arial" panose="020B0604020202020204" pitchFamily="34" charset="0"/>
                <a:ea typeface="Helvetica Neue"/>
                <a:cs typeface="Arial" panose="020B0604020202020204" pitchFamily="34" charset="0"/>
                <a:sym typeface="Helvetica Neue"/>
              </a:rPr>
            </a:br>
            <a:endParaRPr lang="en-US" sz="1200">
              <a:solidFill>
                <a:schemeClr val="dk1"/>
              </a:solidFill>
              <a:latin typeface="Arial" panose="020B0604020202020204" pitchFamily="34" charset="0"/>
              <a:ea typeface="Helvetica Neue"/>
              <a:cs typeface="Arial" panose="020B0604020202020204" pitchFamily="34" charset="0"/>
              <a:sym typeface="Helvetica Neue"/>
            </a:endParaRPr>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r>
              <a:rPr lang="en-US" sz="1200" u="none" strike="noStrike" cap="none">
                <a:solidFill>
                  <a:schemeClr val="dk1"/>
                </a:solidFill>
                <a:latin typeface="Arial" panose="020B0604020202020204" pitchFamily="34" charset="0"/>
                <a:ea typeface="Helvetica Neue"/>
                <a:cs typeface="Arial" panose="020B0604020202020204" pitchFamily="34" charset="0"/>
                <a:sym typeface="Helvetica Neue"/>
              </a:rPr>
              <a:t>…</a:t>
            </a:r>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endParaRPr lang="en-US" sz="1800" u="none" strike="noStrike" cap="none">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8" name="Google Shape;349;p40">
            <a:extLst>
              <a:ext uri="{FF2B5EF4-FFF2-40B4-BE49-F238E27FC236}">
                <a16:creationId xmlns:a16="http://schemas.microsoft.com/office/drawing/2014/main" id="{B36C07B1-68E6-7622-4E3D-01EA8EC68CF0}"/>
              </a:ext>
            </a:extLst>
          </p:cNvPr>
          <p:cNvSpPr/>
          <p:nvPr/>
        </p:nvSpPr>
        <p:spPr>
          <a:xfrm>
            <a:off x="9084733" y="2780128"/>
            <a:ext cx="2296800" cy="2734797"/>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r>
              <a:rPr lang="en-US" sz="1200">
                <a:solidFill>
                  <a:schemeClr val="dk1"/>
                </a:solidFill>
                <a:latin typeface="Arial" panose="020B0604020202020204" pitchFamily="34" charset="0"/>
                <a:ea typeface="Helvetica Neue"/>
                <a:cs typeface="Arial" panose="020B0604020202020204" pitchFamily="34" charset="0"/>
              </a:rPr>
              <a:t>Description of customers, e.g. do not believe there is potential for growth</a:t>
            </a:r>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endParaRPr lang="en-US" sz="1200">
              <a:solidFill>
                <a:schemeClr val="dk1"/>
              </a:solidFill>
              <a:latin typeface="Arial" panose="020B0604020202020204" pitchFamily="34" charset="0"/>
              <a:ea typeface="Helvetica Neue"/>
              <a:cs typeface="Arial" panose="020B0604020202020204" pitchFamily="34" charset="0"/>
            </a:endParaRPr>
          </a:p>
          <a:p>
            <a:pPr marL="171450" indent="-171450">
              <a:buSzPts val="1200"/>
              <a:buFont typeface="Arial" panose="020B0604020202020204" pitchFamily="34" charset="0"/>
              <a:buChar char="•"/>
            </a:pPr>
            <a:r>
              <a:rPr lang="en-US" sz="1200">
                <a:solidFill>
                  <a:schemeClr val="dk1"/>
                </a:solidFill>
                <a:latin typeface="Arial" panose="020B0604020202020204" pitchFamily="34" charset="0"/>
                <a:ea typeface="Helvetica Neue"/>
                <a:cs typeface="Arial" panose="020B0604020202020204" pitchFamily="34" charset="0"/>
              </a:rPr>
              <a:t>…</a:t>
            </a:r>
            <a:br>
              <a:rPr lang="en-US" sz="1200">
                <a:solidFill>
                  <a:schemeClr val="dk1"/>
                </a:solidFill>
                <a:latin typeface="Arial" panose="020B0604020202020204" pitchFamily="34" charset="0"/>
                <a:ea typeface="Helvetica Neue"/>
                <a:cs typeface="Arial" panose="020B0604020202020204" pitchFamily="34" charset="0"/>
              </a:rPr>
            </a:br>
            <a:endParaRPr lang="en-US" sz="1200">
              <a:solidFill>
                <a:schemeClr val="dk1"/>
              </a:solidFill>
              <a:latin typeface="Arial" panose="020B0604020202020204" pitchFamily="34" charset="0"/>
              <a:ea typeface="Helvetica Neue"/>
              <a:cs typeface="Arial" panose="020B0604020202020204" pitchFamily="34" charset="0"/>
            </a:endParaRPr>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r>
              <a:rPr lang="en-US" sz="1200" u="none" strike="noStrike" cap="none">
                <a:solidFill>
                  <a:schemeClr val="dk1"/>
                </a:solidFill>
                <a:latin typeface="Arial" panose="020B0604020202020204" pitchFamily="34" charset="0"/>
                <a:ea typeface="Helvetica Neue"/>
                <a:cs typeface="Arial" panose="020B0604020202020204" pitchFamily="34" charset="0"/>
                <a:sym typeface="Helvetica Neue"/>
              </a:rPr>
              <a:t>…</a:t>
            </a:r>
            <a:br>
              <a:rPr lang="en-US" sz="1200" u="none" strike="noStrike" cap="none">
                <a:solidFill>
                  <a:schemeClr val="dk1"/>
                </a:solidFill>
                <a:latin typeface="Arial" panose="020B0604020202020204" pitchFamily="34" charset="0"/>
                <a:ea typeface="Helvetica Neue"/>
                <a:cs typeface="Arial" panose="020B0604020202020204" pitchFamily="34" charset="0"/>
                <a:sym typeface="Helvetica Neue"/>
              </a:rPr>
            </a:br>
            <a:endParaRPr lang="en-US" sz="1200" u="none" strike="noStrike" cap="none">
              <a:solidFill>
                <a:schemeClr val="dk1"/>
              </a:solidFill>
              <a:latin typeface="Arial" panose="020B0604020202020204" pitchFamily="34" charset="0"/>
              <a:ea typeface="Helvetica Neue"/>
              <a:cs typeface="Arial" panose="020B0604020202020204" pitchFamily="34" charset="0"/>
              <a:sym typeface="Helvetica Neue"/>
            </a:endParaRPr>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r>
              <a:rPr lang="en-US" sz="1200">
                <a:solidFill>
                  <a:schemeClr val="dk1"/>
                </a:solidFill>
                <a:latin typeface="Arial" panose="020B0604020202020204" pitchFamily="34" charset="0"/>
                <a:ea typeface="Helvetica Neue"/>
                <a:cs typeface="Arial" panose="020B0604020202020204" pitchFamily="34" charset="0"/>
                <a:sym typeface="Helvetica Neue"/>
              </a:rPr>
              <a:t>…</a:t>
            </a:r>
            <a:br>
              <a:rPr lang="en-US" sz="1200">
                <a:solidFill>
                  <a:schemeClr val="dk1"/>
                </a:solidFill>
                <a:latin typeface="Arial" panose="020B0604020202020204" pitchFamily="34" charset="0"/>
                <a:ea typeface="Helvetica Neue"/>
                <a:cs typeface="Arial" panose="020B0604020202020204" pitchFamily="34" charset="0"/>
                <a:sym typeface="Helvetica Neue"/>
              </a:rPr>
            </a:br>
            <a:endParaRPr lang="en-US" sz="1200">
              <a:solidFill>
                <a:schemeClr val="dk1"/>
              </a:solidFill>
              <a:latin typeface="Arial" panose="020B0604020202020204" pitchFamily="34" charset="0"/>
              <a:ea typeface="Helvetica Neue"/>
              <a:cs typeface="Arial" panose="020B0604020202020204" pitchFamily="34" charset="0"/>
              <a:sym typeface="Helvetica Neue"/>
            </a:endParaRPr>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r>
              <a:rPr lang="en-US" sz="1200" u="none" strike="noStrike" cap="none">
                <a:solidFill>
                  <a:schemeClr val="dk1"/>
                </a:solidFill>
                <a:latin typeface="Arial" panose="020B0604020202020204" pitchFamily="34" charset="0"/>
                <a:ea typeface="Helvetica Neue"/>
                <a:cs typeface="Arial" panose="020B0604020202020204" pitchFamily="34" charset="0"/>
                <a:sym typeface="Helvetica Neue"/>
              </a:rPr>
              <a:t>…</a:t>
            </a:r>
          </a:p>
          <a:p>
            <a:pPr marL="171450" marR="0" lvl="0" indent="-171450" algn="l" rtl="0">
              <a:lnSpc>
                <a:spcPct val="100000"/>
              </a:lnSpc>
              <a:spcBef>
                <a:spcPts val="0"/>
              </a:spcBef>
              <a:spcAft>
                <a:spcPts val="0"/>
              </a:spcAft>
              <a:buClr>
                <a:srgbClr val="000000"/>
              </a:buClr>
              <a:buSzPts val="1200"/>
              <a:buFont typeface="Arial" panose="020B0604020202020204" pitchFamily="34" charset="0"/>
              <a:buChar char="•"/>
            </a:pPr>
            <a:endParaRPr lang="en-US" sz="1800" u="none" strike="noStrike" cap="none">
              <a:solidFill>
                <a:schemeClr val="dk1"/>
              </a:solidFill>
              <a:latin typeface="Arial" panose="020B0604020202020204" pitchFamily="34" charset="0"/>
              <a:ea typeface="Helvetica Neue"/>
              <a:cs typeface="Arial" panose="020B0604020202020204" pitchFamily="34" charset="0"/>
              <a:sym typeface="Helvetica Neue"/>
            </a:endParaRPr>
          </a:p>
        </p:txBody>
      </p:sp>
      <p:cxnSp>
        <p:nvCxnSpPr>
          <p:cNvPr id="9" name="Google Shape;350;p40">
            <a:extLst>
              <a:ext uri="{FF2B5EF4-FFF2-40B4-BE49-F238E27FC236}">
                <a16:creationId xmlns:a16="http://schemas.microsoft.com/office/drawing/2014/main" id="{15C4E625-5948-A2E5-07EB-6BB42AAE218D}"/>
              </a:ext>
            </a:extLst>
          </p:cNvPr>
          <p:cNvCxnSpPr/>
          <p:nvPr/>
        </p:nvCxnSpPr>
        <p:spPr>
          <a:xfrm>
            <a:off x="811775" y="2643006"/>
            <a:ext cx="2295000" cy="0"/>
          </a:xfrm>
          <a:prstGeom prst="straightConnector1">
            <a:avLst/>
          </a:prstGeom>
          <a:noFill/>
          <a:ln w="9525" cap="flat" cmpd="sng">
            <a:solidFill>
              <a:srgbClr val="000000"/>
            </a:solidFill>
            <a:prstDash val="solid"/>
            <a:round/>
            <a:headEnd type="none" w="sm" len="sm"/>
            <a:tailEnd type="none" w="sm" len="sm"/>
          </a:ln>
        </p:spPr>
      </p:cxnSp>
      <p:sp>
        <p:nvSpPr>
          <p:cNvPr id="10" name="Google Shape;351;p40">
            <a:extLst>
              <a:ext uri="{FF2B5EF4-FFF2-40B4-BE49-F238E27FC236}">
                <a16:creationId xmlns:a16="http://schemas.microsoft.com/office/drawing/2014/main" id="{DB64808C-E32D-2F8A-0DC5-5140BDA3FDCF}"/>
              </a:ext>
            </a:extLst>
          </p:cNvPr>
          <p:cNvSpPr txBox="1"/>
          <p:nvPr/>
        </p:nvSpPr>
        <p:spPr>
          <a:xfrm>
            <a:off x="3538874" y="1939274"/>
            <a:ext cx="1876800" cy="6441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u="none" strike="noStrike" cap="none">
                <a:solidFill>
                  <a:schemeClr val="accent2"/>
                </a:solidFill>
                <a:latin typeface="Arial" panose="020B0604020202020204" pitchFamily="34" charset="0"/>
                <a:ea typeface="Helvetica Neue"/>
                <a:cs typeface="Arial" panose="020B0604020202020204" pitchFamily="34" charset="0"/>
                <a:sym typeface="Helvetica Neue"/>
              </a:rPr>
              <a:t>B </a:t>
            </a:r>
          </a:p>
          <a:p>
            <a:pPr marL="0" marR="0" lvl="0" indent="0" algn="l" rtl="0">
              <a:lnSpc>
                <a:spcPct val="100000"/>
              </a:lnSpc>
              <a:spcBef>
                <a:spcPts val="0"/>
              </a:spcBef>
              <a:spcAft>
                <a:spcPts val="0"/>
              </a:spcAft>
              <a:buClr>
                <a:srgbClr val="000000"/>
              </a:buClr>
              <a:buSzPts val="1600"/>
              <a:buFont typeface="Arial"/>
              <a:buNone/>
            </a:pPr>
            <a:endParaRPr lang="en-US" sz="1600" u="none" strike="noStrike" cap="none">
              <a:solidFill>
                <a:schemeClr val="accent2"/>
              </a:solidFill>
              <a:latin typeface="Arial" panose="020B0604020202020204" pitchFamily="34" charset="0"/>
              <a:ea typeface="Helvetica Neue"/>
              <a:cs typeface="Arial" panose="020B0604020202020204" pitchFamily="34" charset="0"/>
              <a:sym typeface="Helvetica Neue"/>
            </a:endParaRPr>
          </a:p>
        </p:txBody>
      </p:sp>
      <p:cxnSp>
        <p:nvCxnSpPr>
          <p:cNvPr id="11" name="Google Shape;352;p40">
            <a:extLst>
              <a:ext uri="{FF2B5EF4-FFF2-40B4-BE49-F238E27FC236}">
                <a16:creationId xmlns:a16="http://schemas.microsoft.com/office/drawing/2014/main" id="{ED821974-7FDE-33D9-08DD-BE4F6CD6E931}"/>
              </a:ext>
            </a:extLst>
          </p:cNvPr>
          <p:cNvCxnSpPr/>
          <p:nvPr/>
        </p:nvCxnSpPr>
        <p:spPr>
          <a:xfrm>
            <a:off x="3564251" y="2643115"/>
            <a:ext cx="2295000" cy="0"/>
          </a:xfrm>
          <a:prstGeom prst="straightConnector1">
            <a:avLst/>
          </a:prstGeom>
          <a:noFill/>
          <a:ln w="9525" cap="flat" cmpd="sng">
            <a:solidFill>
              <a:srgbClr val="000000"/>
            </a:solidFill>
            <a:prstDash val="solid"/>
            <a:round/>
            <a:headEnd type="none" w="sm" len="sm"/>
            <a:tailEnd type="none" w="sm" len="sm"/>
          </a:ln>
        </p:spPr>
      </p:cxnSp>
      <p:sp>
        <p:nvSpPr>
          <p:cNvPr id="12" name="Google Shape;353;p40">
            <a:extLst>
              <a:ext uri="{FF2B5EF4-FFF2-40B4-BE49-F238E27FC236}">
                <a16:creationId xmlns:a16="http://schemas.microsoft.com/office/drawing/2014/main" id="{9A8E7B88-5B0F-7738-BDC1-56A847ADFE69}"/>
              </a:ext>
            </a:extLst>
          </p:cNvPr>
          <p:cNvSpPr txBox="1"/>
          <p:nvPr/>
        </p:nvSpPr>
        <p:spPr>
          <a:xfrm>
            <a:off x="6316154" y="1939329"/>
            <a:ext cx="1876800" cy="6441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u="none" strike="noStrike" cap="none">
                <a:solidFill>
                  <a:srgbClr val="000000"/>
                </a:solidFill>
                <a:latin typeface="Arial" panose="020B0604020202020204" pitchFamily="34" charset="0"/>
                <a:ea typeface="Helvetica Neue"/>
                <a:cs typeface="Arial" panose="020B0604020202020204" pitchFamily="34" charset="0"/>
                <a:sym typeface="Helvetica Neue"/>
              </a:rPr>
              <a:t>C</a:t>
            </a:r>
          </a:p>
          <a:p>
            <a:pPr marL="0" marR="0" lvl="0" indent="0" algn="l" rtl="0">
              <a:lnSpc>
                <a:spcPct val="100000"/>
              </a:lnSpc>
              <a:spcBef>
                <a:spcPts val="0"/>
              </a:spcBef>
              <a:spcAft>
                <a:spcPts val="0"/>
              </a:spcAft>
              <a:buClr>
                <a:srgbClr val="000000"/>
              </a:buClr>
              <a:buSzPts val="1600"/>
              <a:buFont typeface="Arial"/>
              <a:buNone/>
            </a:pPr>
            <a:endParaRPr lang="en-US" sz="1600" u="none" strike="noStrike" cap="none">
              <a:solidFill>
                <a:srgbClr val="000000"/>
              </a:solidFill>
              <a:latin typeface="Arial" panose="020B0604020202020204" pitchFamily="34" charset="0"/>
              <a:ea typeface="Helvetica Neue"/>
              <a:cs typeface="Arial" panose="020B0604020202020204" pitchFamily="34" charset="0"/>
              <a:sym typeface="Helvetica Neue"/>
            </a:endParaRPr>
          </a:p>
        </p:txBody>
      </p:sp>
      <p:cxnSp>
        <p:nvCxnSpPr>
          <p:cNvPr id="13" name="Google Shape;354;p40">
            <a:extLst>
              <a:ext uri="{FF2B5EF4-FFF2-40B4-BE49-F238E27FC236}">
                <a16:creationId xmlns:a16="http://schemas.microsoft.com/office/drawing/2014/main" id="{65A09016-B3B4-A53E-61A9-B16BAADDC263}"/>
              </a:ext>
            </a:extLst>
          </p:cNvPr>
          <p:cNvCxnSpPr>
            <a:cxnSpLocks/>
          </p:cNvCxnSpPr>
          <p:nvPr/>
        </p:nvCxnSpPr>
        <p:spPr>
          <a:xfrm>
            <a:off x="6341533" y="2643235"/>
            <a:ext cx="2295000" cy="0"/>
          </a:xfrm>
          <a:prstGeom prst="straightConnector1">
            <a:avLst/>
          </a:prstGeom>
          <a:noFill/>
          <a:ln w="9525" cap="flat" cmpd="sng">
            <a:solidFill>
              <a:srgbClr val="000000"/>
            </a:solidFill>
            <a:prstDash val="solid"/>
            <a:round/>
            <a:headEnd type="none" w="sm" len="sm"/>
            <a:tailEnd type="none" w="sm" len="sm"/>
          </a:ln>
        </p:spPr>
      </p:cxnSp>
      <p:sp>
        <p:nvSpPr>
          <p:cNvPr id="14" name="Google Shape;355;p40">
            <a:extLst>
              <a:ext uri="{FF2B5EF4-FFF2-40B4-BE49-F238E27FC236}">
                <a16:creationId xmlns:a16="http://schemas.microsoft.com/office/drawing/2014/main" id="{045E8F57-3DFC-0566-A008-2AC3461098FB}"/>
              </a:ext>
            </a:extLst>
          </p:cNvPr>
          <p:cNvSpPr txBox="1"/>
          <p:nvPr/>
        </p:nvSpPr>
        <p:spPr>
          <a:xfrm>
            <a:off x="9059352" y="1939329"/>
            <a:ext cx="1876800" cy="6441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u="none" strike="noStrike" cap="none">
                <a:solidFill>
                  <a:srgbClr val="000000"/>
                </a:solidFill>
                <a:latin typeface="Arial" panose="020B0604020202020204" pitchFamily="34" charset="0"/>
                <a:ea typeface="Helvetica Neue"/>
                <a:cs typeface="Arial" panose="020B0604020202020204" pitchFamily="34" charset="0"/>
                <a:sym typeface="Helvetica Neue"/>
              </a:rPr>
              <a:t>D </a:t>
            </a:r>
            <a:endParaRPr lang="en-US" sz="1600" u="none" strike="noStrike" cap="none">
              <a:solidFill>
                <a:srgbClr val="000000"/>
              </a:solidFill>
              <a:latin typeface="Arial" panose="020B0604020202020204" pitchFamily="34" charset="0"/>
              <a:ea typeface="Helvetica Neue"/>
              <a:cs typeface="Arial" panose="020B0604020202020204" pitchFamily="34" charset="0"/>
              <a:sym typeface="Helvetica Neue"/>
            </a:endParaRPr>
          </a:p>
        </p:txBody>
      </p:sp>
      <p:cxnSp>
        <p:nvCxnSpPr>
          <p:cNvPr id="15" name="Google Shape;356;p40">
            <a:extLst>
              <a:ext uri="{FF2B5EF4-FFF2-40B4-BE49-F238E27FC236}">
                <a16:creationId xmlns:a16="http://schemas.microsoft.com/office/drawing/2014/main" id="{DBD065E6-80D8-9CD9-2A74-40EFC3ACFC44}"/>
              </a:ext>
            </a:extLst>
          </p:cNvPr>
          <p:cNvCxnSpPr>
            <a:cxnSpLocks/>
          </p:cNvCxnSpPr>
          <p:nvPr/>
        </p:nvCxnSpPr>
        <p:spPr>
          <a:xfrm>
            <a:off x="9084733" y="2643235"/>
            <a:ext cx="2295000" cy="0"/>
          </a:xfrm>
          <a:prstGeom prst="straightConnector1">
            <a:avLst/>
          </a:prstGeom>
          <a:noFill/>
          <a:ln w="9525" cap="flat" cmpd="sng">
            <a:solidFill>
              <a:srgbClr val="000000"/>
            </a:solidFill>
            <a:prstDash val="solid"/>
            <a:round/>
            <a:headEnd type="none" w="sm" len="sm"/>
            <a:tailEnd type="none" w="sm" len="sm"/>
          </a:ln>
        </p:spPr>
      </p:cxnSp>
      <p:sp>
        <p:nvSpPr>
          <p:cNvPr id="16" name="Google Shape;357;p40">
            <a:extLst>
              <a:ext uri="{FF2B5EF4-FFF2-40B4-BE49-F238E27FC236}">
                <a16:creationId xmlns:a16="http://schemas.microsoft.com/office/drawing/2014/main" id="{8416B21E-072A-844E-2EAE-65F659F4DCD3}"/>
              </a:ext>
            </a:extLst>
          </p:cNvPr>
          <p:cNvSpPr txBox="1"/>
          <p:nvPr/>
        </p:nvSpPr>
        <p:spPr>
          <a:xfrm>
            <a:off x="829749" y="1945910"/>
            <a:ext cx="1876800" cy="64414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u="none" strike="noStrike" cap="none">
                <a:solidFill>
                  <a:schemeClr val="accent2"/>
                </a:solidFill>
                <a:latin typeface="Arial" panose="020B0604020202020204" pitchFamily="34" charset="0"/>
                <a:ea typeface="Helvetica Neue"/>
                <a:cs typeface="Arial" panose="020B0604020202020204" pitchFamily="34" charset="0"/>
                <a:sym typeface="Helvetica Neue"/>
              </a:rPr>
              <a:t>A </a:t>
            </a:r>
          </a:p>
          <a:p>
            <a:pPr marL="0" marR="0" lvl="0" indent="0" algn="l" rtl="0">
              <a:lnSpc>
                <a:spcPct val="100000"/>
              </a:lnSpc>
              <a:spcBef>
                <a:spcPts val="0"/>
              </a:spcBef>
              <a:spcAft>
                <a:spcPts val="0"/>
              </a:spcAft>
              <a:buClr>
                <a:srgbClr val="000000"/>
              </a:buClr>
              <a:buSzPts val="1600"/>
              <a:buFont typeface="Arial"/>
              <a:buNone/>
            </a:pPr>
            <a:endParaRPr lang="en-US" sz="1600" u="none" strike="noStrike" cap="none">
              <a:solidFill>
                <a:schemeClr val="accent2"/>
              </a:solidFill>
              <a:latin typeface="Arial" panose="020B0604020202020204" pitchFamily="34" charset="0"/>
              <a:ea typeface="Helvetica Neue"/>
              <a:cs typeface="Arial" panose="020B0604020202020204" pitchFamily="34" charset="0"/>
              <a:sym typeface="Helvetica Neue"/>
            </a:endParaRPr>
          </a:p>
        </p:txBody>
      </p:sp>
      <p:cxnSp>
        <p:nvCxnSpPr>
          <p:cNvPr id="17" name="Google Shape;358;p40">
            <a:extLst>
              <a:ext uri="{FF2B5EF4-FFF2-40B4-BE49-F238E27FC236}">
                <a16:creationId xmlns:a16="http://schemas.microsoft.com/office/drawing/2014/main" id="{5BA799C7-BEB6-F707-0510-BAAB93101E0E}"/>
              </a:ext>
            </a:extLst>
          </p:cNvPr>
          <p:cNvCxnSpPr/>
          <p:nvPr/>
        </p:nvCxnSpPr>
        <p:spPr>
          <a:xfrm>
            <a:off x="795125" y="1739342"/>
            <a:ext cx="5088900" cy="0"/>
          </a:xfrm>
          <a:prstGeom prst="straightConnector1">
            <a:avLst/>
          </a:prstGeom>
          <a:noFill/>
          <a:ln w="9525" cap="flat" cmpd="sng">
            <a:solidFill>
              <a:schemeClr val="accent2"/>
            </a:solidFill>
            <a:prstDash val="solid"/>
            <a:round/>
            <a:headEnd type="oval" w="med" len="med"/>
            <a:tailEnd type="oval" w="med" len="med"/>
          </a:ln>
        </p:spPr>
      </p:cxnSp>
      <p:sp>
        <p:nvSpPr>
          <p:cNvPr id="18" name="Google Shape;359;p40">
            <a:extLst>
              <a:ext uri="{FF2B5EF4-FFF2-40B4-BE49-F238E27FC236}">
                <a16:creationId xmlns:a16="http://schemas.microsoft.com/office/drawing/2014/main" id="{0988909F-7184-B6C1-491C-BA23C963A233}"/>
              </a:ext>
            </a:extLst>
          </p:cNvPr>
          <p:cNvSpPr txBox="1">
            <a:spLocks/>
          </p:cNvSpPr>
          <p:nvPr/>
        </p:nvSpPr>
        <p:spPr>
          <a:xfrm>
            <a:off x="2425500" y="1593450"/>
            <a:ext cx="1520400" cy="345900"/>
          </a:xfrm>
          <a:prstGeom prst="rect">
            <a:avLst/>
          </a:prstGeom>
          <a:solidFill>
            <a:schemeClr val="bg1"/>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71616"/>
              </a:buClr>
              <a:buSzPts val="1800"/>
              <a:buFont typeface="Georgia"/>
              <a:buNone/>
              <a:defRPr sz="2500" b="1" i="0" u="none" strike="noStrike" cap="none">
                <a:solidFill>
                  <a:srgbClr val="171616"/>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sz="1400">
                <a:solidFill>
                  <a:schemeClr val="accent2"/>
                </a:solidFill>
                <a:latin typeface="Arial" panose="020B0604020202020204" pitchFamily="34" charset="0"/>
                <a:cs typeface="Arial" panose="020B0604020202020204" pitchFamily="34" charset="0"/>
              </a:rPr>
              <a:t>Proactive focus</a:t>
            </a:r>
          </a:p>
        </p:txBody>
      </p:sp>
      <p:sp>
        <p:nvSpPr>
          <p:cNvPr id="19" name="Google Shape;677;p19">
            <a:extLst>
              <a:ext uri="{FF2B5EF4-FFF2-40B4-BE49-F238E27FC236}">
                <a16:creationId xmlns:a16="http://schemas.microsoft.com/office/drawing/2014/main" id="{56693402-2790-158A-4DC0-D55FD6167B9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Tree>
    <p:extLst>
      <p:ext uri="{BB962C8B-B14F-4D97-AF65-F5344CB8AC3E}">
        <p14:creationId xmlns:p14="http://schemas.microsoft.com/office/powerpoint/2010/main" val="3155208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3538-6937-7092-F4D2-615DC66283C4}"/>
              </a:ext>
            </a:extLst>
          </p:cNvPr>
          <p:cNvSpPr>
            <a:spLocks noGrp="1"/>
          </p:cNvSpPr>
          <p:nvPr>
            <p:ph type="title"/>
          </p:nvPr>
        </p:nvSpPr>
        <p:spPr>
          <a:xfrm>
            <a:off x="481234" y="365126"/>
            <a:ext cx="11173331" cy="811212"/>
          </a:xfrm>
        </p:spPr>
        <p:txBody>
          <a:bodyPr/>
          <a:lstStyle/>
          <a:p>
            <a:r>
              <a:rPr lang="en-US"/>
              <a:t>A SWOT-analysis shows [describe key findings]</a:t>
            </a:r>
          </a:p>
        </p:txBody>
      </p:sp>
      <p:sp>
        <p:nvSpPr>
          <p:cNvPr id="3" name="Slide Number Placeholder 2">
            <a:extLst>
              <a:ext uri="{FF2B5EF4-FFF2-40B4-BE49-F238E27FC236}">
                <a16:creationId xmlns:a16="http://schemas.microsoft.com/office/drawing/2014/main" id="{54523812-2397-75D1-6372-B01A634AB2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61</a:t>
            </a:fld>
            <a:endParaRPr lang="en-GB"/>
          </a:p>
        </p:txBody>
      </p:sp>
      <p:sp>
        <p:nvSpPr>
          <p:cNvPr id="4" name="Rectangle 3">
            <a:extLst>
              <a:ext uri="{FF2B5EF4-FFF2-40B4-BE49-F238E27FC236}">
                <a16:creationId xmlns:a16="http://schemas.microsoft.com/office/drawing/2014/main" id="{169FBDD6-FFB8-1A87-BCB9-E81C063BE4F9}"/>
              </a:ext>
            </a:extLst>
          </p:cNvPr>
          <p:cNvSpPr/>
          <p:nvPr/>
        </p:nvSpPr>
        <p:spPr>
          <a:xfrm>
            <a:off x="467805" y="1345079"/>
            <a:ext cx="5490000" cy="346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Arial" panose="020B0604020202020204"/>
              </a:rPr>
              <a:t>Strengths</a:t>
            </a:r>
          </a:p>
        </p:txBody>
      </p:sp>
      <p:sp>
        <p:nvSpPr>
          <p:cNvPr id="5" name="Rectangle 4">
            <a:extLst>
              <a:ext uri="{FF2B5EF4-FFF2-40B4-BE49-F238E27FC236}">
                <a16:creationId xmlns:a16="http://schemas.microsoft.com/office/drawing/2014/main" id="{68CC59F9-2262-8AD8-CF54-6DBEF30F7DB9}"/>
              </a:ext>
            </a:extLst>
          </p:cNvPr>
          <p:cNvSpPr/>
          <p:nvPr/>
        </p:nvSpPr>
        <p:spPr>
          <a:xfrm>
            <a:off x="6164565" y="1345079"/>
            <a:ext cx="5490000" cy="346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Arial" panose="020B0604020202020204"/>
                <a:ea typeface="+mn-ea"/>
                <a:cs typeface="+mn-cs"/>
              </a:rPr>
              <a:t>Weaknesses</a:t>
            </a:r>
          </a:p>
        </p:txBody>
      </p:sp>
      <p:sp>
        <p:nvSpPr>
          <p:cNvPr id="6" name="Rectangle 5">
            <a:extLst>
              <a:ext uri="{FF2B5EF4-FFF2-40B4-BE49-F238E27FC236}">
                <a16:creationId xmlns:a16="http://schemas.microsoft.com/office/drawing/2014/main" id="{2AEAED2C-7762-9201-5923-9705AECBC393}"/>
              </a:ext>
            </a:extLst>
          </p:cNvPr>
          <p:cNvSpPr/>
          <p:nvPr/>
        </p:nvSpPr>
        <p:spPr>
          <a:xfrm>
            <a:off x="467805" y="3867126"/>
            <a:ext cx="5490000" cy="3464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Arial" panose="020B0604020202020204"/>
              </a:rPr>
              <a:t>Opportunities</a:t>
            </a:r>
          </a:p>
        </p:txBody>
      </p:sp>
      <p:sp>
        <p:nvSpPr>
          <p:cNvPr id="7" name="Rectangle 6">
            <a:extLst>
              <a:ext uri="{FF2B5EF4-FFF2-40B4-BE49-F238E27FC236}">
                <a16:creationId xmlns:a16="http://schemas.microsoft.com/office/drawing/2014/main" id="{A3A4147E-5E80-C126-06E0-8E9943ECBEB5}"/>
              </a:ext>
            </a:extLst>
          </p:cNvPr>
          <p:cNvSpPr/>
          <p:nvPr/>
        </p:nvSpPr>
        <p:spPr>
          <a:xfrm>
            <a:off x="6164565" y="3867126"/>
            <a:ext cx="5490000" cy="3464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Arial" panose="020B0604020202020204"/>
                <a:ea typeface="+mn-ea"/>
                <a:cs typeface="+mn-cs"/>
              </a:rPr>
              <a:t>Threats</a:t>
            </a:r>
          </a:p>
        </p:txBody>
      </p:sp>
      <p:sp>
        <p:nvSpPr>
          <p:cNvPr id="8" name="Oval 40">
            <a:extLst>
              <a:ext uri="{FF2B5EF4-FFF2-40B4-BE49-F238E27FC236}">
                <a16:creationId xmlns:a16="http://schemas.microsoft.com/office/drawing/2014/main" id="{522F08DB-7D8A-8CEE-8706-B5DF15204B8B}"/>
              </a:ext>
            </a:extLst>
          </p:cNvPr>
          <p:cNvSpPr>
            <a:spLocks noChangeArrowheads="1"/>
          </p:cNvSpPr>
          <p:nvPr/>
        </p:nvSpPr>
        <p:spPr bwMode="blackWhite">
          <a:xfrm>
            <a:off x="467806" y="1733296"/>
            <a:ext cx="5490000" cy="1967710"/>
          </a:xfrm>
          <a:prstGeom prst="rect">
            <a:avLst/>
          </a:prstGeom>
          <a:solidFill>
            <a:schemeClr val="tx2"/>
          </a:solidFill>
          <a:ln w="12700">
            <a:noFill/>
            <a:round/>
            <a:headEnd/>
            <a:tailEnd/>
          </a:ln>
          <a:effectLst/>
        </p:spPr>
        <p:txBody>
          <a:bodyPr wrap="square" lIns="91440" tIns="91440" rIns="91440" bIns="91440" anchor="t"/>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a:ea typeface="+mn-ea"/>
                <a:cs typeface="+mn-cs"/>
              </a:rPr>
              <a:t>[Description of strength</a:t>
            </a:r>
            <a:r>
              <a:rPr lang="en-US" sz="1200" kern="1200">
                <a:solidFill>
                  <a:schemeClr val="tx2">
                    <a:lumMod val="10000"/>
                  </a:schemeClr>
                </a:solidFill>
                <a:ea typeface="+mn-ea"/>
                <a:cs typeface="+mn-cs"/>
              </a:rPr>
              <a:t>]</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a:ea typeface="+mn-ea"/>
                <a:cs typeface="+mn-cs"/>
              </a:rPr>
              <a:t>[Description of strength</a:t>
            </a:r>
            <a:r>
              <a:rPr lang="en-US" sz="1200" kern="1200">
                <a:solidFill>
                  <a:schemeClr val="tx2">
                    <a:lumMod val="10000"/>
                  </a:schemeClr>
                </a:solidFill>
                <a:ea typeface="+mn-ea"/>
                <a:cs typeface="+mn-cs"/>
              </a:rPr>
              <a:t>]</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a:ea typeface="+mn-ea"/>
                <a:cs typeface="+mn-cs"/>
              </a:rPr>
              <a:t>[Description of strength</a:t>
            </a:r>
            <a:r>
              <a:rPr lang="en-US" sz="1200" kern="1200">
                <a:solidFill>
                  <a:schemeClr val="tx2">
                    <a:lumMod val="10000"/>
                  </a:schemeClr>
                </a:solidFill>
                <a:ea typeface="+mn-ea"/>
                <a:cs typeface="+mn-cs"/>
              </a:rPr>
              <a:t>]</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a:ea typeface="+mn-ea"/>
                <a:cs typeface="+mn-cs"/>
              </a:rPr>
              <a:t>…</a:t>
            </a:r>
          </a:p>
        </p:txBody>
      </p:sp>
      <p:sp>
        <p:nvSpPr>
          <p:cNvPr id="9" name="Oval 40">
            <a:extLst>
              <a:ext uri="{FF2B5EF4-FFF2-40B4-BE49-F238E27FC236}">
                <a16:creationId xmlns:a16="http://schemas.microsoft.com/office/drawing/2014/main" id="{36B9EB55-72A0-B265-AE9D-F7404D9DC7B3}"/>
              </a:ext>
            </a:extLst>
          </p:cNvPr>
          <p:cNvSpPr>
            <a:spLocks noChangeArrowheads="1"/>
          </p:cNvSpPr>
          <p:nvPr/>
        </p:nvSpPr>
        <p:spPr bwMode="blackWhite">
          <a:xfrm>
            <a:off x="6164565" y="1733296"/>
            <a:ext cx="5490000" cy="1967710"/>
          </a:xfrm>
          <a:prstGeom prst="rect">
            <a:avLst/>
          </a:prstGeom>
          <a:solidFill>
            <a:schemeClr val="tx2"/>
          </a:solidFill>
          <a:ln w="12700">
            <a:noFill/>
            <a:round/>
            <a:headEnd/>
            <a:tailEnd/>
          </a:ln>
          <a:effectLst/>
        </p:spPr>
        <p:txBody>
          <a:bodyPr wrap="square" lIns="91440" tIns="91440" rIns="91440" bIns="91440" anchor="t"/>
          <a:lstStyle/>
          <a:p>
            <a:pPr marL="225425" marR="0" lvl="0" indent="-1714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a:ea typeface="+mn-ea"/>
                <a:cs typeface="+mn-cs"/>
              </a:rPr>
              <a:t>[Description of weakness]</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a:ea typeface="+mn-ea"/>
                <a:cs typeface="+mn-cs"/>
              </a:rPr>
              <a:t>[Description of weakness]</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a:ea typeface="+mn-ea"/>
                <a:cs typeface="+mn-cs"/>
              </a:rPr>
              <a:t>[Description of weakness]</a:t>
            </a:r>
          </a:p>
          <a:p>
            <a:pPr marL="225425" marR="0" lvl="0" indent="-171450"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a:ea typeface="+mn-ea"/>
                <a:cs typeface="+mn-cs"/>
              </a:rPr>
              <a:t>…</a:t>
            </a:r>
          </a:p>
        </p:txBody>
      </p:sp>
      <p:sp>
        <p:nvSpPr>
          <p:cNvPr id="10" name="Oval 40">
            <a:extLst>
              <a:ext uri="{FF2B5EF4-FFF2-40B4-BE49-F238E27FC236}">
                <a16:creationId xmlns:a16="http://schemas.microsoft.com/office/drawing/2014/main" id="{8F45A77B-44C1-79A5-0635-7D16EDEFD360}"/>
              </a:ext>
            </a:extLst>
          </p:cNvPr>
          <p:cNvSpPr>
            <a:spLocks noChangeArrowheads="1"/>
          </p:cNvSpPr>
          <p:nvPr/>
        </p:nvSpPr>
        <p:spPr bwMode="blackWhite">
          <a:xfrm>
            <a:off x="467806" y="4255344"/>
            <a:ext cx="5490000" cy="1967710"/>
          </a:xfrm>
          <a:prstGeom prst="rect">
            <a:avLst/>
          </a:prstGeom>
          <a:solidFill>
            <a:schemeClr val="tx2"/>
          </a:solidFill>
          <a:ln w="12700">
            <a:noFill/>
            <a:round/>
            <a:headEnd/>
            <a:tailEnd/>
          </a:ln>
          <a:effectLst/>
        </p:spPr>
        <p:txBody>
          <a:bodyPr wrap="square" lIns="91440" tIns="91440" rIns="91440" bIns="91440" anchor="t"/>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a:ea typeface="+mn-ea"/>
                <a:cs typeface="+mn-cs"/>
              </a:rPr>
              <a:t>[Description of opportunity]</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a:ea typeface="+mn-ea"/>
                <a:cs typeface="+mn-cs"/>
              </a:rPr>
              <a:t>[Description of opportunity]</a:t>
            </a:r>
          </a:p>
          <a:p>
            <a:pPr marL="225425" indent="-171450">
              <a:spcBef>
                <a:spcPts val="300"/>
              </a:spcBef>
              <a:spcAft>
                <a:spcPts val="300"/>
              </a:spcAft>
              <a:buClrTx/>
              <a:buFont typeface="Arial" panose="020B0604020202020204" pitchFamily="34" charset="0"/>
              <a:buChar char="•"/>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a:ea typeface="+mn-ea"/>
                <a:cs typeface="+mn-cs"/>
              </a:rPr>
              <a:t>[Description of opportunity]</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a:ea typeface="+mn-ea"/>
                <a:cs typeface="+mn-cs"/>
              </a:rPr>
              <a:t>…</a:t>
            </a:r>
          </a:p>
        </p:txBody>
      </p:sp>
      <p:sp>
        <p:nvSpPr>
          <p:cNvPr id="11" name="Oval 40">
            <a:extLst>
              <a:ext uri="{FF2B5EF4-FFF2-40B4-BE49-F238E27FC236}">
                <a16:creationId xmlns:a16="http://schemas.microsoft.com/office/drawing/2014/main" id="{9906B0DC-44F7-D7C0-3A34-645E03D6E1D2}"/>
              </a:ext>
            </a:extLst>
          </p:cNvPr>
          <p:cNvSpPr>
            <a:spLocks noChangeArrowheads="1"/>
          </p:cNvSpPr>
          <p:nvPr/>
        </p:nvSpPr>
        <p:spPr bwMode="blackWhite">
          <a:xfrm>
            <a:off x="6164565" y="4255344"/>
            <a:ext cx="5490000" cy="1967710"/>
          </a:xfrm>
          <a:prstGeom prst="rect">
            <a:avLst/>
          </a:prstGeom>
          <a:solidFill>
            <a:schemeClr val="tx2"/>
          </a:solidFill>
          <a:ln w="12700">
            <a:noFill/>
            <a:round/>
            <a:headEnd/>
            <a:tailEnd/>
          </a:ln>
          <a:effectLst/>
        </p:spPr>
        <p:txBody>
          <a:bodyPr wrap="square" lIns="91440" tIns="91440" rIns="91440" bIns="91440" anchor="t"/>
          <a:lstStyle/>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kern="1200">
                <a:solidFill>
                  <a:schemeClr val="tx2">
                    <a:lumMod val="10000"/>
                  </a:schemeClr>
                </a:solidFill>
                <a:ea typeface="+mn-ea"/>
                <a:cs typeface="+mn-cs"/>
              </a:rPr>
              <a:t>[Description of threat]</a:t>
            </a:r>
            <a:endParaRPr kumimoji="0" lang="en-US" sz="1200" b="0" i="0" u="none" strike="noStrike" kern="1200" cap="none" spc="0" normalizeH="0" baseline="0" noProof="0">
              <a:ln>
                <a:noFill/>
              </a:ln>
              <a:solidFill>
                <a:schemeClr val="tx2">
                  <a:lumMod val="10000"/>
                </a:schemeClr>
              </a:solidFill>
              <a:effectLst/>
              <a:uLnTx/>
              <a:uFillTx/>
              <a:latin typeface="Arial" panose="020B0604020202020204"/>
              <a:ea typeface="+mn-ea"/>
              <a:cs typeface="+mn-cs"/>
            </a:endParaRPr>
          </a:p>
          <a:p>
            <a:pPr marL="225425" indent="-171450">
              <a:spcBef>
                <a:spcPts val="300"/>
              </a:spcBef>
              <a:spcAft>
                <a:spcPts val="300"/>
              </a:spcAft>
              <a:buClrTx/>
              <a:buFont typeface="Arial" panose="020B0604020202020204" pitchFamily="34" charset="0"/>
              <a:buChar char="•"/>
              <a:defRPr/>
            </a:pPr>
            <a:r>
              <a:rPr lang="en-US" sz="1200" kern="1200">
                <a:solidFill>
                  <a:schemeClr val="tx2">
                    <a:lumMod val="10000"/>
                  </a:schemeClr>
                </a:solidFill>
                <a:ea typeface="+mn-ea"/>
                <a:cs typeface="+mn-cs"/>
              </a:rPr>
              <a:t>[Description of threat]</a:t>
            </a:r>
          </a:p>
          <a:p>
            <a:pPr marL="225425" indent="-171450">
              <a:spcBef>
                <a:spcPts val="300"/>
              </a:spcBef>
              <a:spcAft>
                <a:spcPts val="300"/>
              </a:spcAft>
              <a:buClrTx/>
              <a:buFont typeface="Arial" panose="020B0604020202020204" pitchFamily="34" charset="0"/>
              <a:buChar char="•"/>
              <a:defRPr/>
            </a:pPr>
            <a:r>
              <a:rPr lang="en-US" sz="1200" kern="1200">
                <a:solidFill>
                  <a:schemeClr val="tx2">
                    <a:lumMod val="10000"/>
                  </a:schemeClr>
                </a:solidFill>
                <a:ea typeface="+mn-ea"/>
                <a:cs typeface="+mn-cs"/>
              </a:rPr>
              <a:t>[Description of threat]</a:t>
            </a:r>
          </a:p>
          <a:p>
            <a:pPr marL="225425"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2">
                    <a:lumMod val="10000"/>
                  </a:schemeClr>
                </a:solidFill>
                <a:effectLst/>
                <a:uLnTx/>
                <a:uFillTx/>
                <a:latin typeface="Arial" panose="020B0604020202020204"/>
                <a:ea typeface="+mn-ea"/>
                <a:cs typeface="+mn-cs"/>
              </a:rPr>
              <a:t>…</a:t>
            </a:r>
          </a:p>
        </p:txBody>
      </p:sp>
      <p:sp>
        <p:nvSpPr>
          <p:cNvPr id="12" name="Google Shape;677;p19">
            <a:extLst>
              <a:ext uri="{FF2B5EF4-FFF2-40B4-BE49-F238E27FC236}">
                <a16:creationId xmlns:a16="http://schemas.microsoft.com/office/drawing/2014/main" id="{D6D7812B-DE79-74A7-9A1B-ADB798E27A3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Tree>
    <p:extLst>
      <p:ext uri="{BB962C8B-B14F-4D97-AF65-F5344CB8AC3E}">
        <p14:creationId xmlns:p14="http://schemas.microsoft.com/office/powerpoint/2010/main" val="3374049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8"/>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2500"/>
              <a:buFont typeface="Georgia"/>
              <a:buNone/>
            </a:pPr>
            <a:r>
              <a:rPr lang="en-GB"/>
              <a:t>Underlying the three strategic pillars are [xx] initiatives</a:t>
            </a:r>
            <a:endParaRPr/>
          </a:p>
        </p:txBody>
      </p:sp>
      <p:sp>
        <p:nvSpPr>
          <p:cNvPr id="622" name="Google Shape;622;p18"/>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623" name="Google Shape;623;p18"/>
          <p:cNvSpPr/>
          <p:nvPr/>
        </p:nvSpPr>
        <p:spPr>
          <a:xfrm>
            <a:off x="1112382" y="3562388"/>
            <a:ext cx="2596406" cy="172386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b="1">
                <a:solidFill>
                  <a:schemeClr val="accent1"/>
                </a:solidFill>
                <a:latin typeface="Arial"/>
                <a:ea typeface="Arial"/>
                <a:cs typeface="Arial"/>
                <a:sym typeface="Arial"/>
              </a:rPr>
              <a:t>[Strategic pillar 1]</a:t>
            </a:r>
            <a:endParaRPr/>
          </a:p>
          <a:p>
            <a:pPr marL="0" marR="0" lvl="0" indent="0" algn="ctr" rtl="0">
              <a:spcBef>
                <a:spcPts val="0"/>
              </a:spcBef>
              <a:spcAft>
                <a:spcPts val="0"/>
              </a:spcAft>
              <a:buNone/>
            </a:pPr>
            <a:endParaRPr sz="1400">
              <a:solidFill>
                <a:schemeClr val="accent1"/>
              </a:solidFill>
              <a:latin typeface="Arial"/>
              <a:ea typeface="Arial"/>
              <a:cs typeface="Arial"/>
              <a:sym typeface="Arial"/>
            </a:endParaRPr>
          </a:p>
        </p:txBody>
      </p:sp>
      <p:sp>
        <p:nvSpPr>
          <p:cNvPr id="624" name="Google Shape;624;p18"/>
          <p:cNvSpPr/>
          <p:nvPr/>
        </p:nvSpPr>
        <p:spPr>
          <a:xfrm>
            <a:off x="4756268" y="3562388"/>
            <a:ext cx="2596406" cy="172386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b="1">
                <a:solidFill>
                  <a:schemeClr val="accent1"/>
                </a:solidFill>
                <a:latin typeface="Arial"/>
                <a:ea typeface="Arial"/>
                <a:cs typeface="Arial"/>
                <a:sym typeface="Arial"/>
              </a:rPr>
              <a:t>[Strategic pillar 2]</a:t>
            </a:r>
            <a:endParaRPr/>
          </a:p>
          <a:p>
            <a:pPr marL="0" marR="0" lvl="0" indent="0" algn="ctr" rtl="0">
              <a:spcBef>
                <a:spcPts val="0"/>
              </a:spcBef>
              <a:spcAft>
                <a:spcPts val="0"/>
              </a:spcAft>
              <a:buNone/>
            </a:pPr>
            <a:endParaRPr sz="1400">
              <a:solidFill>
                <a:schemeClr val="accent1"/>
              </a:solidFill>
              <a:latin typeface="Arial"/>
              <a:ea typeface="Arial"/>
              <a:cs typeface="Arial"/>
              <a:sym typeface="Arial"/>
            </a:endParaRPr>
          </a:p>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625" name="Google Shape;625;p18"/>
          <p:cNvSpPr/>
          <p:nvPr/>
        </p:nvSpPr>
        <p:spPr>
          <a:xfrm>
            <a:off x="8400154" y="3562388"/>
            <a:ext cx="2596406" cy="172386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600" b="1">
                <a:solidFill>
                  <a:schemeClr val="accent1"/>
                </a:solidFill>
                <a:latin typeface="Arial"/>
                <a:ea typeface="Arial"/>
                <a:cs typeface="Arial"/>
                <a:sym typeface="Arial"/>
              </a:rPr>
              <a:t>[Strategic pillar 3]</a:t>
            </a:r>
            <a:endParaRPr/>
          </a:p>
          <a:p>
            <a:pPr marL="0" marR="0" lvl="0" indent="0" algn="ctr" rtl="0">
              <a:spcBef>
                <a:spcPts val="0"/>
              </a:spcBef>
              <a:spcAft>
                <a:spcPts val="0"/>
              </a:spcAft>
              <a:buNone/>
            </a:pPr>
            <a:endParaRPr sz="1400">
              <a:solidFill>
                <a:schemeClr val="accent1"/>
              </a:solidFill>
              <a:latin typeface="Arial"/>
              <a:ea typeface="Arial"/>
              <a:cs typeface="Arial"/>
              <a:sym typeface="Arial"/>
            </a:endParaRPr>
          </a:p>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626" name="Google Shape;626;p18"/>
          <p:cNvSpPr/>
          <p:nvPr/>
        </p:nvSpPr>
        <p:spPr>
          <a:xfrm>
            <a:off x="1780585" y="1936417"/>
            <a:ext cx="1260000" cy="126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7" name="Google Shape;627;p18"/>
          <p:cNvSpPr/>
          <p:nvPr/>
        </p:nvSpPr>
        <p:spPr>
          <a:xfrm>
            <a:off x="5424471" y="1936417"/>
            <a:ext cx="1260000" cy="126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8" name="Google Shape;628;p18"/>
          <p:cNvSpPr/>
          <p:nvPr/>
        </p:nvSpPr>
        <p:spPr>
          <a:xfrm>
            <a:off x="9068357" y="1936417"/>
            <a:ext cx="1260000" cy="126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29" name="Google Shape;629;p1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751002" y="2262948"/>
            <a:ext cx="606938" cy="606938"/>
          </a:xfrm>
          <a:prstGeom prst="rect">
            <a:avLst/>
          </a:prstGeom>
          <a:noFill/>
          <a:ln>
            <a:noFill/>
          </a:ln>
        </p:spPr>
      </p:pic>
      <p:pic>
        <p:nvPicPr>
          <p:cNvPr id="630" name="Google Shape;630;p1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106385" y="2262217"/>
            <a:ext cx="608400" cy="608400"/>
          </a:xfrm>
          <a:prstGeom prst="rect">
            <a:avLst/>
          </a:prstGeom>
          <a:noFill/>
          <a:ln>
            <a:noFill/>
          </a:ln>
        </p:spPr>
      </p:pic>
      <p:pic>
        <p:nvPicPr>
          <p:cNvPr id="631" name="Google Shape;631;p1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9394157" y="2262217"/>
            <a:ext cx="608400" cy="608400"/>
          </a:xfrm>
          <a:prstGeom prst="rect">
            <a:avLst/>
          </a:prstGeom>
          <a:noFill/>
          <a:ln>
            <a:noFill/>
          </a:ln>
        </p:spPr>
      </p:pic>
      <p:cxnSp>
        <p:nvCxnSpPr>
          <p:cNvPr id="632" name="Google Shape;632;p18"/>
          <p:cNvCxnSpPr/>
          <p:nvPr/>
        </p:nvCxnSpPr>
        <p:spPr>
          <a:xfrm>
            <a:off x="4232528" y="1960154"/>
            <a:ext cx="0" cy="3852000"/>
          </a:xfrm>
          <a:prstGeom prst="straightConnector1">
            <a:avLst/>
          </a:prstGeom>
          <a:noFill/>
          <a:ln w="9525" cap="flat" cmpd="sng">
            <a:solidFill>
              <a:srgbClr val="171616"/>
            </a:solidFill>
            <a:prstDash val="solid"/>
            <a:miter lim="800000"/>
            <a:headEnd type="none" w="sm" len="sm"/>
            <a:tailEnd type="none" w="sm" len="sm"/>
          </a:ln>
        </p:spPr>
      </p:cxnSp>
      <p:cxnSp>
        <p:nvCxnSpPr>
          <p:cNvPr id="633" name="Google Shape;633;p18"/>
          <p:cNvCxnSpPr/>
          <p:nvPr/>
        </p:nvCxnSpPr>
        <p:spPr>
          <a:xfrm>
            <a:off x="7876414" y="1960154"/>
            <a:ext cx="0" cy="3852000"/>
          </a:xfrm>
          <a:prstGeom prst="straightConnector1">
            <a:avLst/>
          </a:prstGeom>
          <a:noFill/>
          <a:ln w="9525" cap="flat" cmpd="sng">
            <a:solidFill>
              <a:srgbClr val="171616"/>
            </a:solidFill>
            <a:prstDash val="solid"/>
            <a:miter lim="800000"/>
            <a:headEnd type="none" w="sm" len="sm"/>
            <a:tailEnd type="none" w="sm" len="sm"/>
          </a:ln>
        </p:spPr>
      </p:cxnSp>
      <p:sp>
        <p:nvSpPr>
          <p:cNvPr id="634" name="Google Shape;634;p18"/>
          <p:cNvSpPr/>
          <p:nvPr/>
        </p:nvSpPr>
        <p:spPr>
          <a:xfrm>
            <a:off x="688512" y="4044897"/>
            <a:ext cx="288000" cy="288000"/>
          </a:xfrm>
          <a:prstGeom prst="ellipse">
            <a:avLst/>
          </a:prstGeom>
          <a:solidFill>
            <a:schemeClr val="dk2"/>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1</a:t>
            </a:r>
            <a:endParaRPr/>
          </a:p>
        </p:txBody>
      </p:sp>
      <p:sp>
        <p:nvSpPr>
          <p:cNvPr id="635" name="Google Shape;635;p18"/>
          <p:cNvSpPr/>
          <p:nvPr/>
        </p:nvSpPr>
        <p:spPr>
          <a:xfrm>
            <a:off x="688512" y="4446871"/>
            <a:ext cx="288000" cy="288000"/>
          </a:xfrm>
          <a:prstGeom prst="ellipse">
            <a:avLst/>
          </a:prstGeom>
          <a:solidFill>
            <a:schemeClr val="dk2"/>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2</a:t>
            </a:r>
            <a:endParaRPr/>
          </a:p>
        </p:txBody>
      </p:sp>
      <p:sp>
        <p:nvSpPr>
          <p:cNvPr id="636" name="Google Shape;636;p18"/>
          <p:cNvSpPr/>
          <p:nvPr/>
        </p:nvSpPr>
        <p:spPr>
          <a:xfrm>
            <a:off x="688512" y="4848564"/>
            <a:ext cx="288000" cy="288000"/>
          </a:xfrm>
          <a:prstGeom prst="ellipse">
            <a:avLst/>
          </a:prstGeom>
          <a:solidFill>
            <a:schemeClr val="dk2"/>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3</a:t>
            </a:r>
            <a:endParaRPr/>
          </a:p>
        </p:txBody>
      </p:sp>
      <p:sp>
        <p:nvSpPr>
          <p:cNvPr id="637" name="Google Shape;637;p18"/>
          <p:cNvSpPr/>
          <p:nvPr/>
        </p:nvSpPr>
        <p:spPr>
          <a:xfrm>
            <a:off x="688512" y="5250257"/>
            <a:ext cx="288000" cy="288000"/>
          </a:xfrm>
          <a:prstGeom prst="ellipse">
            <a:avLst/>
          </a:prstGeom>
          <a:solidFill>
            <a:schemeClr val="accent2"/>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4</a:t>
            </a:r>
            <a:endParaRPr/>
          </a:p>
        </p:txBody>
      </p:sp>
      <p:sp>
        <p:nvSpPr>
          <p:cNvPr id="638" name="Google Shape;638;p18"/>
          <p:cNvSpPr/>
          <p:nvPr/>
        </p:nvSpPr>
        <p:spPr>
          <a:xfrm>
            <a:off x="688512" y="5651950"/>
            <a:ext cx="288000" cy="288000"/>
          </a:xfrm>
          <a:prstGeom prst="ellipse">
            <a:avLst/>
          </a:prstGeom>
          <a:solidFill>
            <a:schemeClr val="accent2"/>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5</a:t>
            </a:r>
            <a:endParaRPr/>
          </a:p>
        </p:txBody>
      </p:sp>
      <p:sp>
        <p:nvSpPr>
          <p:cNvPr id="639" name="Google Shape;639;p18"/>
          <p:cNvSpPr/>
          <p:nvPr/>
        </p:nvSpPr>
        <p:spPr>
          <a:xfrm>
            <a:off x="688512" y="6053644"/>
            <a:ext cx="288000" cy="288000"/>
          </a:xfrm>
          <a:prstGeom prst="ellipse">
            <a:avLst/>
          </a:prstGeom>
          <a:solidFill>
            <a:schemeClr val="accent3"/>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6</a:t>
            </a:r>
            <a:endParaRPr/>
          </a:p>
        </p:txBody>
      </p:sp>
      <p:sp>
        <p:nvSpPr>
          <p:cNvPr id="640" name="Google Shape;640;p18"/>
          <p:cNvSpPr/>
          <p:nvPr/>
        </p:nvSpPr>
        <p:spPr>
          <a:xfrm>
            <a:off x="4467567" y="4044897"/>
            <a:ext cx="288000" cy="288000"/>
          </a:xfrm>
          <a:prstGeom prst="ellipse">
            <a:avLst/>
          </a:prstGeom>
          <a:solidFill>
            <a:schemeClr val="dk2"/>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7</a:t>
            </a:r>
            <a:endParaRPr/>
          </a:p>
        </p:txBody>
      </p:sp>
      <p:sp>
        <p:nvSpPr>
          <p:cNvPr id="641" name="Google Shape;641;p18"/>
          <p:cNvSpPr/>
          <p:nvPr/>
        </p:nvSpPr>
        <p:spPr>
          <a:xfrm>
            <a:off x="4467567" y="4446871"/>
            <a:ext cx="288000" cy="288000"/>
          </a:xfrm>
          <a:prstGeom prst="ellipse">
            <a:avLst/>
          </a:prstGeom>
          <a:solidFill>
            <a:schemeClr val="accent2"/>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8</a:t>
            </a:r>
            <a:endParaRPr/>
          </a:p>
        </p:txBody>
      </p:sp>
      <p:sp>
        <p:nvSpPr>
          <p:cNvPr id="642" name="Google Shape;642;p18"/>
          <p:cNvSpPr/>
          <p:nvPr/>
        </p:nvSpPr>
        <p:spPr>
          <a:xfrm>
            <a:off x="4467567" y="4848564"/>
            <a:ext cx="288000" cy="288000"/>
          </a:xfrm>
          <a:prstGeom prst="ellipse">
            <a:avLst/>
          </a:prstGeom>
          <a:solidFill>
            <a:schemeClr val="accent3"/>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9</a:t>
            </a:r>
            <a:endParaRPr/>
          </a:p>
        </p:txBody>
      </p:sp>
      <p:sp>
        <p:nvSpPr>
          <p:cNvPr id="643" name="Google Shape;643;p18"/>
          <p:cNvSpPr/>
          <p:nvPr/>
        </p:nvSpPr>
        <p:spPr>
          <a:xfrm>
            <a:off x="4467567" y="5250257"/>
            <a:ext cx="288000" cy="288000"/>
          </a:xfrm>
          <a:prstGeom prst="ellipse">
            <a:avLst/>
          </a:prstGeom>
          <a:solidFill>
            <a:schemeClr val="accent3"/>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10</a:t>
            </a:r>
            <a:endParaRPr/>
          </a:p>
        </p:txBody>
      </p:sp>
      <p:sp>
        <p:nvSpPr>
          <p:cNvPr id="644" name="Google Shape;644;p18"/>
          <p:cNvSpPr/>
          <p:nvPr/>
        </p:nvSpPr>
        <p:spPr>
          <a:xfrm>
            <a:off x="8111452" y="4044897"/>
            <a:ext cx="288000" cy="288000"/>
          </a:xfrm>
          <a:prstGeom prst="ellipse">
            <a:avLst/>
          </a:prstGeom>
          <a:solidFill>
            <a:schemeClr val="dk2"/>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11</a:t>
            </a:r>
            <a:endParaRPr/>
          </a:p>
        </p:txBody>
      </p:sp>
      <p:sp>
        <p:nvSpPr>
          <p:cNvPr id="645" name="Google Shape;645;p18"/>
          <p:cNvSpPr/>
          <p:nvPr/>
        </p:nvSpPr>
        <p:spPr>
          <a:xfrm>
            <a:off x="8111452" y="4446590"/>
            <a:ext cx="288000" cy="288000"/>
          </a:xfrm>
          <a:prstGeom prst="ellipse">
            <a:avLst/>
          </a:prstGeom>
          <a:solidFill>
            <a:schemeClr val="dk2"/>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12</a:t>
            </a:r>
            <a:endParaRPr/>
          </a:p>
        </p:txBody>
      </p:sp>
      <p:sp>
        <p:nvSpPr>
          <p:cNvPr id="646" name="Google Shape;646;p18"/>
          <p:cNvSpPr/>
          <p:nvPr/>
        </p:nvSpPr>
        <p:spPr>
          <a:xfrm>
            <a:off x="8111452" y="4848283"/>
            <a:ext cx="288000" cy="288000"/>
          </a:xfrm>
          <a:prstGeom prst="ellipse">
            <a:avLst/>
          </a:prstGeom>
          <a:solidFill>
            <a:schemeClr val="accent2"/>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13</a:t>
            </a:r>
            <a:endParaRPr/>
          </a:p>
        </p:txBody>
      </p:sp>
      <p:sp>
        <p:nvSpPr>
          <p:cNvPr id="647" name="Google Shape;647;p18"/>
          <p:cNvSpPr/>
          <p:nvPr/>
        </p:nvSpPr>
        <p:spPr>
          <a:xfrm>
            <a:off x="8111452" y="5249976"/>
            <a:ext cx="288000" cy="288000"/>
          </a:xfrm>
          <a:prstGeom prst="ellipse">
            <a:avLst/>
          </a:prstGeom>
          <a:solidFill>
            <a:schemeClr val="accent3"/>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14</a:t>
            </a:r>
            <a:endParaRPr/>
          </a:p>
        </p:txBody>
      </p:sp>
      <p:sp>
        <p:nvSpPr>
          <p:cNvPr id="648" name="Google Shape;648;p18"/>
          <p:cNvSpPr/>
          <p:nvPr/>
        </p:nvSpPr>
        <p:spPr>
          <a:xfrm>
            <a:off x="8111452" y="5651669"/>
            <a:ext cx="288000" cy="288000"/>
          </a:xfrm>
          <a:prstGeom prst="ellipse">
            <a:avLst/>
          </a:prstGeom>
          <a:solidFill>
            <a:schemeClr val="accent3"/>
          </a:solidFill>
          <a:ln>
            <a:noFill/>
          </a:ln>
        </p:spPr>
        <p:txBody>
          <a:bodyPr spcFirstLastPara="1" wrap="square" lIns="0" tIns="45700" rIns="0" bIns="45700" anchor="ctr" anchorCtr="0">
            <a:noAutofit/>
          </a:bodyPr>
          <a:lstStyle/>
          <a:p>
            <a:pPr marL="0" marR="0" lvl="0" indent="0" algn="ctr" rtl="0">
              <a:spcBef>
                <a:spcPts val="0"/>
              </a:spcBef>
              <a:spcAft>
                <a:spcPts val="0"/>
              </a:spcAft>
              <a:buNone/>
            </a:pPr>
            <a:r>
              <a:rPr lang="en-GB" sz="1200">
                <a:solidFill>
                  <a:schemeClr val="lt1"/>
                </a:solidFill>
                <a:latin typeface="Arial"/>
                <a:ea typeface="Arial"/>
                <a:cs typeface="Arial"/>
                <a:sym typeface="Arial"/>
              </a:rPr>
              <a:t>15</a:t>
            </a:r>
            <a:endParaRPr/>
          </a:p>
        </p:txBody>
      </p:sp>
      <p:sp>
        <p:nvSpPr>
          <p:cNvPr id="649" name="Google Shape;649;p18"/>
          <p:cNvSpPr txBox="1"/>
          <p:nvPr/>
        </p:nvSpPr>
        <p:spPr>
          <a:xfrm>
            <a:off x="976514" y="4034866"/>
            <a:ext cx="302097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accent1"/>
                </a:solidFill>
                <a:latin typeface="Arial"/>
                <a:ea typeface="Arial"/>
                <a:cs typeface="Arial"/>
                <a:sym typeface="Arial"/>
              </a:rPr>
              <a:t>[Initiative 1]</a:t>
            </a:r>
            <a:endParaRPr/>
          </a:p>
        </p:txBody>
      </p:sp>
      <p:sp>
        <p:nvSpPr>
          <p:cNvPr id="650" name="Google Shape;650;p18"/>
          <p:cNvSpPr txBox="1"/>
          <p:nvPr/>
        </p:nvSpPr>
        <p:spPr>
          <a:xfrm>
            <a:off x="976514" y="4436339"/>
            <a:ext cx="302097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accent1"/>
                </a:solidFill>
                <a:latin typeface="Arial"/>
                <a:ea typeface="Arial"/>
                <a:cs typeface="Arial"/>
                <a:sym typeface="Arial"/>
              </a:rPr>
              <a:t>[Initiative 2]</a:t>
            </a:r>
            <a:endParaRPr/>
          </a:p>
        </p:txBody>
      </p:sp>
      <p:sp>
        <p:nvSpPr>
          <p:cNvPr id="651" name="Google Shape;651;p18"/>
          <p:cNvSpPr txBox="1"/>
          <p:nvPr/>
        </p:nvSpPr>
        <p:spPr>
          <a:xfrm>
            <a:off x="976514" y="4837812"/>
            <a:ext cx="302097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accent1"/>
                </a:solidFill>
                <a:latin typeface="Arial"/>
                <a:ea typeface="Arial"/>
                <a:cs typeface="Arial"/>
                <a:sym typeface="Arial"/>
              </a:rPr>
              <a:t>[Initiative 3]</a:t>
            </a:r>
            <a:endParaRPr/>
          </a:p>
        </p:txBody>
      </p:sp>
      <p:sp>
        <p:nvSpPr>
          <p:cNvPr id="652" name="Google Shape;652;p18"/>
          <p:cNvSpPr txBox="1"/>
          <p:nvPr/>
        </p:nvSpPr>
        <p:spPr>
          <a:xfrm>
            <a:off x="976514" y="5239285"/>
            <a:ext cx="302097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accent1"/>
                </a:solidFill>
                <a:latin typeface="Arial"/>
                <a:ea typeface="Arial"/>
                <a:cs typeface="Arial"/>
                <a:sym typeface="Arial"/>
              </a:rPr>
              <a:t>[Initiative 4]</a:t>
            </a:r>
            <a:endParaRPr/>
          </a:p>
        </p:txBody>
      </p:sp>
      <p:sp>
        <p:nvSpPr>
          <p:cNvPr id="653" name="Google Shape;653;p18"/>
          <p:cNvSpPr txBox="1"/>
          <p:nvPr/>
        </p:nvSpPr>
        <p:spPr>
          <a:xfrm>
            <a:off x="976514" y="5640758"/>
            <a:ext cx="302097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accent1"/>
                </a:solidFill>
                <a:latin typeface="Arial"/>
                <a:ea typeface="Arial"/>
                <a:cs typeface="Arial"/>
                <a:sym typeface="Arial"/>
              </a:rPr>
              <a:t>[Initiative 5]</a:t>
            </a:r>
            <a:endParaRPr/>
          </a:p>
        </p:txBody>
      </p:sp>
      <p:sp>
        <p:nvSpPr>
          <p:cNvPr id="654" name="Google Shape;654;p18"/>
          <p:cNvSpPr txBox="1"/>
          <p:nvPr/>
        </p:nvSpPr>
        <p:spPr>
          <a:xfrm>
            <a:off x="976514" y="6042230"/>
            <a:ext cx="302097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accent1"/>
                </a:solidFill>
                <a:latin typeface="Arial"/>
                <a:ea typeface="Arial"/>
                <a:cs typeface="Arial"/>
                <a:sym typeface="Arial"/>
              </a:rPr>
              <a:t>[Initiative 6]</a:t>
            </a:r>
            <a:endParaRPr/>
          </a:p>
        </p:txBody>
      </p:sp>
      <p:sp>
        <p:nvSpPr>
          <p:cNvPr id="655" name="Google Shape;655;p18"/>
          <p:cNvSpPr txBox="1"/>
          <p:nvPr/>
        </p:nvSpPr>
        <p:spPr>
          <a:xfrm>
            <a:off x="4752494" y="4034866"/>
            <a:ext cx="302097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accent1"/>
                </a:solidFill>
                <a:latin typeface="Arial"/>
                <a:ea typeface="Arial"/>
                <a:cs typeface="Arial"/>
                <a:sym typeface="Arial"/>
              </a:rPr>
              <a:t>[Initiative 7]</a:t>
            </a:r>
            <a:endParaRPr/>
          </a:p>
        </p:txBody>
      </p:sp>
      <p:sp>
        <p:nvSpPr>
          <p:cNvPr id="656" name="Google Shape;656;p18"/>
          <p:cNvSpPr txBox="1"/>
          <p:nvPr/>
        </p:nvSpPr>
        <p:spPr>
          <a:xfrm>
            <a:off x="4752494" y="4421323"/>
            <a:ext cx="302097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accent1"/>
                </a:solidFill>
                <a:latin typeface="Arial"/>
                <a:ea typeface="Arial"/>
                <a:cs typeface="Arial"/>
                <a:sym typeface="Arial"/>
              </a:rPr>
              <a:t>[Initiative 8]</a:t>
            </a:r>
            <a:endParaRPr/>
          </a:p>
        </p:txBody>
      </p:sp>
      <p:sp>
        <p:nvSpPr>
          <p:cNvPr id="657" name="Google Shape;657;p18"/>
          <p:cNvSpPr txBox="1"/>
          <p:nvPr/>
        </p:nvSpPr>
        <p:spPr>
          <a:xfrm>
            <a:off x="4752494" y="4822796"/>
            <a:ext cx="302097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accent1"/>
                </a:solidFill>
                <a:latin typeface="Arial"/>
                <a:ea typeface="Arial"/>
                <a:cs typeface="Arial"/>
                <a:sym typeface="Arial"/>
              </a:rPr>
              <a:t>[Initiative 9]</a:t>
            </a:r>
            <a:endParaRPr/>
          </a:p>
        </p:txBody>
      </p:sp>
      <p:sp>
        <p:nvSpPr>
          <p:cNvPr id="658" name="Google Shape;658;p18"/>
          <p:cNvSpPr txBox="1"/>
          <p:nvPr/>
        </p:nvSpPr>
        <p:spPr>
          <a:xfrm>
            <a:off x="4752494" y="5239285"/>
            <a:ext cx="302097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accent1"/>
                </a:solidFill>
                <a:latin typeface="Arial"/>
                <a:ea typeface="Arial"/>
                <a:cs typeface="Arial"/>
                <a:sym typeface="Arial"/>
              </a:rPr>
              <a:t>[Initiative 10]</a:t>
            </a:r>
            <a:endParaRPr/>
          </a:p>
        </p:txBody>
      </p:sp>
      <p:sp>
        <p:nvSpPr>
          <p:cNvPr id="659" name="Google Shape;659;p18"/>
          <p:cNvSpPr txBox="1"/>
          <p:nvPr/>
        </p:nvSpPr>
        <p:spPr>
          <a:xfrm>
            <a:off x="8399452" y="4034866"/>
            <a:ext cx="302097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accent1"/>
                </a:solidFill>
                <a:latin typeface="Arial"/>
                <a:ea typeface="Arial"/>
                <a:cs typeface="Arial"/>
                <a:sym typeface="Arial"/>
              </a:rPr>
              <a:t>[Initiative 11]</a:t>
            </a:r>
            <a:endParaRPr/>
          </a:p>
        </p:txBody>
      </p:sp>
      <p:sp>
        <p:nvSpPr>
          <p:cNvPr id="660" name="Google Shape;660;p18"/>
          <p:cNvSpPr txBox="1"/>
          <p:nvPr/>
        </p:nvSpPr>
        <p:spPr>
          <a:xfrm>
            <a:off x="8399452" y="4421323"/>
            <a:ext cx="302097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accent1"/>
                </a:solidFill>
                <a:latin typeface="Arial"/>
                <a:ea typeface="Arial"/>
                <a:cs typeface="Arial"/>
                <a:sym typeface="Arial"/>
              </a:rPr>
              <a:t>[Initiative 12]</a:t>
            </a:r>
            <a:endParaRPr/>
          </a:p>
        </p:txBody>
      </p:sp>
      <p:sp>
        <p:nvSpPr>
          <p:cNvPr id="661" name="Google Shape;661;p18"/>
          <p:cNvSpPr txBox="1"/>
          <p:nvPr/>
        </p:nvSpPr>
        <p:spPr>
          <a:xfrm>
            <a:off x="8399452" y="4822796"/>
            <a:ext cx="302097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accent1"/>
                </a:solidFill>
                <a:latin typeface="Arial"/>
                <a:ea typeface="Arial"/>
                <a:cs typeface="Arial"/>
                <a:sym typeface="Arial"/>
              </a:rPr>
              <a:t>[Initiative 13]</a:t>
            </a:r>
            <a:endParaRPr/>
          </a:p>
        </p:txBody>
      </p:sp>
      <p:sp>
        <p:nvSpPr>
          <p:cNvPr id="662" name="Google Shape;662;p18"/>
          <p:cNvSpPr txBox="1"/>
          <p:nvPr/>
        </p:nvSpPr>
        <p:spPr>
          <a:xfrm>
            <a:off x="8399452" y="5239285"/>
            <a:ext cx="302097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accent1"/>
                </a:solidFill>
                <a:latin typeface="Arial"/>
                <a:ea typeface="Arial"/>
                <a:cs typeface="Arial"/>
                <a:sym typeface="Arial"/>
              </a:rPr>
              <a:t>[Initiative 14]</a:t>
            </a:r>
            <a:endParaRPr/>
          </a:p>
        </p:txBody>
      </p:sp>
      <p:sp>
        <p:nvSpPr>
          <p:cNvPr id="663" name="Google Shape;663;p18"/>
          <p:cNvSpPr txBox="1"/>
          <p:nvPr/>
        </p:nvSpPr>
        <p:spPr>
          <a:xfrm>
            <a:off x="8399452" y="5640758"/>
            <a:ext cx="302097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accent1"/>
                </a:solidFill>
                <a:latin typeface="Arial"/>
                <a:ea typeface="Arial"/>
                <a:cs typeface="Arial"/>
                <a:sym typeface="Arial"/>
              </a:rPr>
              <a:t>[Initiative 15]</a:t>
            </a:r>
            <a:endParaRPr/>
          </a:p>
        </p:txBody>
      </p:sp>
      <p:sp>
        <p:nvSpPr>
          <p:cNvPr id="664" name="Google Shape;664;p18"/>
          <p:cNvSpPr/>
          <p:nvPr/>
        </p:nvSpPr>
        <p:spPr>
          <a:xfrm>
            <a:off x="7437844" y="1338857"/>
            <a:ext cx="288000" cy="288000"/>
          </a:xfrm>
          <a:prstGeom prst="ellipse">
            <a:avLst/>
          </a:prstGeom>
          <a:solidFill>
            <a:schemeClr val="dk2"/>
          </a:solidFill>
          <a:ln>
            <a:noFill/>
          </a:ln>
        </p:spPr>
        <p:txBody>
          <a:bodyPr spcFirstLastPara="1" wrap="square" lIns="0" tIns="45700" rIns="0"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665" name="Google Shape;665;p18"/>
          <p:cNvSpPr/>
          <p:nvPr/>
        </p:nvSpPr>
        <p:spPr>
          <a:xfrm>
            <a:off x="8945008" y="1338857"/>
            <a:ext cx="288000" cy="288000"/>
          </a:xfrm>
          <a:prstGeom prst="ellipse">
            <a:avLst/>
          </a:prstGeom>
          <a:solidFill>
            <a:schemeClr val="accent2"/>
          </a:solidFill>
          <a:ln>
            <a:noFill/>
          </a:ln>
        </p:spPr>
        <p:txBody>
          <a:bodyPr spcFirstLastPara="1" wrap="square" lIns="0" tIns="45700" rIns="0"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666" name="Google Shape;666;p18"/>
          <p:cNvSpPr/>
          <p:nvPr/>
        </p:nvSpPr>
        <p:spPr>
          <a:xfrm>
            <a:off x="10452171" y="1338857"/>
            <a:ext cx="288000" cy="288000"/>
          </a:xfrm>
          <a:prstGeom prst="ellipse">
            <a:avLst/>
          </a:prstGeom>
          <a:solidFill>
            <a:schemeClr val="accent3"/>
          </a:solidFill>
          <a:ln>
            <a:noFill/>
          </a:ln>
        </p:spPr>
        <p:txBody>
          <a:bodyPr spcFirstLastPara="1" wrap="square" lIns="0" tIns="45700" rIns="0"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667" name="Google Shape;667;p18"/>
          <p:cNvSpPr txBox="1"/>
          <p:nvPr/>
        </p:nvSpPr>
        <p:spPr>
          <a:xfrm>
            <a:off x="7717214" y="1328969"/>
            <a:ext cx="110556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accent1"/>
                </a:solidFill>
                <a:latin typeface="Arial"/>
                <a:ea typeface="Arial"/>
                <a:cs typeface="Arial"/>
                <a:sym typeface="Arial"/>
              </a:rPr>
              <a:t>[BU 1]</a:t>
            </a:r>
            <a:endParaRPr/>
          </a:p>
        </p:txBody>
      </p:sp>
      <p:sp>
        <p:nvSpPr>
          <p:cNvPr id="668" name="Google Shape;668;p18"/>
          <p:cNvSpPr txBox="1"/>
          <p:nvPr/>
        </p:nvSpPr>
        <p:spPr>
          <a:xfrm>
            <a:off x="9224377" y="1328969"/>
            <a:ext cx="110556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accent1"/>
                </a:solidFill>
                <a:latin typeface="Arial"/>
                <a:ea typeface="Arial"/>
                <a:cs typeface="Arial"/>
                <a:sym typeface="Arial"/>
              </a:rPr>
              <a:t>[BU 2]</a:t>
            </a:r>
            <a:endParaRPr/>
          </a:p>
        </p:txBody>
      </p:sp>
      <p:sp>
        <p:nvSpPr>
          <p:cNvPr id="669" name="Google Shape;669;p18"/>
          <p:cNvSpPr txBox="1"/>
          <p:nvPr/>
        </p:nvSpPr>
        <p:spPr>
          <a:xfrm>
            <a:off x="10732676" y="1328969"/>
            <a:ext cx="110556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a:solidFill>
                  <a:schemeClr val="accent1"/>
                </a:solidFill>
                <a:latin typeface="Arial"/>
                <a:ea typeface="Arial"/>
                <a:cs typeface="Arial"/>
                <a:sym typeface="Arial"/>
              </a:rPr>
              <a:t>[BU 3]</a:t>
            </a:r>
            <a:endParaRPr/>
          </a:p>
        </p:txBody>
      </p:sp>
      <p:sp>
        <p:nvSpPr>
          <p:cNvPr id="2" name="Rectangle 1">
            <a:extLst>
              <a:ext uri="{FF2B5EF4-FFF2-40B4-BE49-F238E27FC236}">
                <a16:creationId xmlns:a16="http://schemas.microsoft.com/office/drawing/2014/main" id="{F1D81276-DE59-EE90-C3A0-4E9ECFB93F1C}"/>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1</a:t>
            </a:r>
          </a:p>
        </p:txBody>
      </p:sp>
      <p:sp>
        <p:nvSpPr>
          <p:cNvPr id="3" name="Google Shape;13;p38">
            <a:extLst>
              <a:ext uri="{FF2B5EF4-FFF2-40B4-BE49-F238E27FC236}">
                <a16:creationId xmlns:a16="http://schemas.microsoft.com/office/drawing/2014/main" id="{B4717961-1029-2202-85DB-FF3755F4459B}"/>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062032"/>
                </a:solidFill>
                <a:latin typeface="Arial"/>
                <a:ea typeface="Arial"/>
                <a:cs typeface="Arial"/>
                <a:sym typeface="Arial"/>
              </a:defRPr>
            </a:lvl1pPr>
            <a:lvl2pPr marL="0" marR="0" lvl="1" indent="0" algn="r" rtl="0">
              <a:spcBef>
                <a:spcPts val="0"/>
              </a:spcBef>
              <a:buNone/>
              <a:defRPr sz="900" b="0" i="0" u="none" strike="noStrike" cap="none">
                <a:solidFill>
                  <a:srgbClr val="062032"/>
                </a:solidFill>
                <a:latin typeface="Arial"/>
                <a:ea typeface="Arial"/>
                <a:cs typeface="Arial"/>
                <a:sym typeface="Arial"/>
              </a:defRPr>
            </a:lvl2pPr>
            <a:lvl3pPr marL="0" marR="0" lvl="2" indent="0" algn="r" rtl="0">
              <a:spcBef>
                <a:spcPts val="0"/>
              </a:spcBef>
              <a:buNone/>
              <a:defRPr sz="900" b="0" i="0" u="none" strike="noStrike" cap="none">
                <a:solidFill>
                  <a:srgbClr val="062032"/>
                </a:solidFill>
                <a:latin typeface="Arial"/>
                <a:ea typeface="Arial"/>
                <a:cs typeface="Arial"/>
                <a:sym typeface="Arial"/>
              </a:defRPr>
            </a:lvl3pPr>
            <a:lvl4pPr marL="0" marR="0" lvl="3" indent="0" algn="r" rtl="0">
              <a:spcBef>
                <a:spcPts val="0"/>
              </a:spcBef>
              <a:buNone/>
              <a:defRPr sz="900" b="0" i="0" u="none" strike="noStrike" cap="none">
                <a:solidFill>
                  <a:srgbClr val="062032"/>
                </a:solidFill>
                <a:latin typeface="Arial"/>
                <a:ea typeface="Arial"/>
                <a:cs typeface="Arial"/>
                <a:sym typeface="Arial"/>
              </a:defRPr>
            </a:lvl4pPr>
            <a:lvl5pPr marL="0" marR="0" lvl="4" indent="0" algn="r" rtl="0">
              <a:spcBef>
                <a:spcPts val="0"/>
              </a:spcBef>
              <a:buNone/>
              <a:defRPr sz="900" b="0" i="0" u="none" strike="noStrike" cap="none">
                <a:solidFill>
                  <a:srgbClr val="062032"/>
                </a:solidFill>
                <a:latin typeface="Arial"/>
                <a:ea typeface="Arial"/>
                <a:cs typeface="Arial"/>
                <a:sym typeface="Arial"/>
              </a:defRPr>
            </a:lvl5pPr>
            <a:lvl6pPr marL="0" marR="0" lvl="5" indent="0" algn="r" rtl="0">
              <a:spcBef>
                <a:spcPts val="0"/>
              </a:spcBef>
              <a:buNone/>
              <a:defRPr sz="900" b="0" i="0" u="none" strike="noStrike" cap="none">
                <a:solidFill>
                  <a:srgbClr val="062032"/>
                </a:solidFill>
                <a:latin typeface="Arial"/>
                <a:ea typeface="Arial"/>
                <a:cs typeface="Arial"/>
                <a:sym typeface="Arial"/>
              </a:defRPr>
            </a:lvl6pPr>
            <a:lvl7pPr marL="0" marR="0" lvl="6" indent="0" algn="r" rtl="0">
              <a:spcBef>
                <a:spcPts val="0"/>
              </a:spcBef>
              <a:buNone/>
              <a:defRPr sz="900" b="0" i="0" u="none" strike="noStrike" cap="none">
                <a:solidFill>
                  <a:srgbClr val="062032"/>
                </a:solidFill>
                <a:latin typeface="Arial"/>
                <a:ea typeface="Arial"/>
                <a:cs typeface="Arial"/>
                <a:sym typeface="Arial"/>
              </a:defRPr>
            </a:lvl7pPr>
            <a:lvl8pPr marL="0" marR="0" lvl="7" indent="0" algn="r" rtl="0">
              <a:spcBef>
                <a:spcPts val="0"/>
              </a:spcBef>
              <a:buNone/>
              <a:defRPr sz="900" b="0" i="0" u="none" strike="noStrike" cap="none">
                <a:solidFill>
                  <a:srgbClr val="062032"/>
                </a:solidFill>
                <a:latin typeface="Arial"/>
                <a:ea typeface="Arial"/>
                <a:cs typeface="Arial"/>
                <a:sym typeface="Arial"/>
              </a:defRPr>
            </a:lvl8pPr>
            <a:lvl9pPr marL="0" marR="0" lvl="8" indent="0" algn="r" rtl="0">
              <a:spcBef>
                <a:spcPts val="0"/>
              </a:spcBef>
              <a:buNone/>
              <a:defRPr sz="900" b="0" i="0" u="none" strike="noStrike" cap="none">
                <a:solidFill>
                  <a:srgbClr val="0620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62</a:t>
            </a:fld>
            <a:endParaRPr/>
          </a:p>
        </p:txBody>
      </p:sp>
    </p:spTree>
    <p:extLst>
      <p:ext uri="{BB962C8B-B14F-4D97-AF65-F5344CB8AC3E}">
        <p14:creationId xmlns:p14="http://schemas.microsoft.com/office/powerpoint/2010/main" val="13787187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a:t>Fixing the core: Three separate levers to address [insert own key issues]</a:t>
            </a:r>
          </a:p>
        </p:txBody>
      </p:sp>
      <p:sp>
        <p:nvSpPr>
          <p:cNvPr id="55" name="Rectangle 54">
            <a:extLst>
              <a:ext uri="{FF2B5EF4-FFF2-40B4-BE49-F238E27FC236}">
                <a16:creationId xmlns:a16="http://schemas.microsoft.com/office/drawing/2014/main" id="{E9F7B45B-BAF2-4649-880B-B36B714C8706}"/>
              </a:ext>
            </a:extLst>
          </p:cNvPr>
          <p:cNvSpPr/>
          <p:nvPr/>
        </p:nvSpPr>
        <p:spPr bwMode="auto">
          <a:xfrm>
            <a:off x="7742427" y="3516944"/>
            <a:ext cx="3927600" cy="2583815"/>
          </a:xfrm>
          <a:prstGeom prst="rect">
            <a:avLst/>
          </a:prstGeom>
          <a:noFill/>
          <a:ln w="6350" algn="ctr">
            <a:solidFill>
              <a:schemeClr val="tx1"/>
            </a:solidFill>
            <a:prstDash val="dash"/>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endParaRPr kumimoji="0" lang="en-US" sz="1000" b="0" i="0" u="none" strike="noStrike" kern="0" cap="none" spc="0" normalizeH="0" baseline="0" noProof="0">
              <a:ln>
                <a:noFill/>
              </a:ln>
              <a:solidFill>
                <a:srgbClr val="000000"/>
              </a:solidFill>
              <a:effectLst/>
              <a:uLnTx/>
              <a:uFillTx/>
              <a:latin typeface="Arial"/>
              <a:cs typeface="Arial"/>
              <a:sym typeface="Arial"/>
            </a:endParaRPr>
          </a:p>
        </p:txBody>
      </p:sp>
      <p:sp>
        <p:nvSpPr>
          <p:cNvPr id="56" name="Rectangle 55">
            <a:extLst>
              <a:ext uri="{FF2B5EF4-FFF2-40B4-BE49-F238E27FC236}">
                <a16:creationId xmlns:a16="http://schemas.microsoft.com/office/drawing/2014/main" id="{06203C8F-3EBC-974E-84F6-A458D227CE33}"/>
              </a:ext>
            </a:extLst>
          </p:cNvPr>
          <p:cNvSpPr/>
          <p:nvPr/>
        </p:nvSpPr>
        <p:spPr bwMode="auto">
          <a:xfrm>
            <a:off x="467807" y="3516945"/>
            <a:ext cx="7139620" cy="2583814"/>
          </a:xfrm>
          <a:prstGeom prst="rect">
            <a:avLst/>
          </a:prstGeom>
          <a:noFill/>
          <a:ln w="6350" algn="ctr">
            <a:solidFill>
              <a:schemeClr val="tx1"/>
            </a:solidFill>
            <a:prstDash val="dash"/>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endParaRPr kumimoji="0" lang="en-US" sz="1000" b="0" i="0" u="none" strike="noStrike" kern="0" cap="none" spc="0" normalizeH="0" baseline="0" noProof="0">
              <a:ln>
                <a:noFill/>
              </a:ln>
              <a:solidFill>
                <a:srgbClr val="000000"/>
              </a:solidFill>
              <a:effectLst/>
              <a:uLnTx/>
              <a:uFillTx/>
              <a:latin typeface="Arial"/>
              <a:cs typeface="Arial"/>
              <a:sym typeface="Arial"/>
            </a:endParaRPr>
          </a:p>
        </p:txBody>
      </p:sp>
      <p:sp>
        <p:nvSpPr>
          <p:cNvPr id="57" name="Rectangle 56">
            <a:extLst>
              <a:ext uri="{FF2B5EF4-FFF2-40B4-BE49-F238E27FC236}">
                <a16:creationId xmlns:a16="http://schemas.microsoft.com/office/drawing/2014/main" id="{AC6BCFBF-16A0-2244-B8EA-17DD9F987117}"/>
              </a:ext>
            </a:extLst>
          </p:cNvPr>
          <p:cNvSpPr/>
          <p:nvPr/>
        </p:nvSpPr>
        <p:spPr bwMode="auto">
          <a:xfrm>
            <a:off x="2638398" y="3598994"/>
            <a:ext cx="2798438" cy="555336"/>
          </a:xfrm>
          <a:prstGeom prst="rect">
            <a:avLst/>
          </a:prstGeom>
          <a:solidFill>
            <a:srgbClr val="FFFFFF"/>
          </a:solidFill>
          <a:ln w="3175" algn="ctr">
            <a:solidFill>
              <a:schemeClr val="bg1"/>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600" b="1" i="0" u="none" strike="noStrike" kern="0" cap="none" spc="0" normalizeH="0" baseline="0" noProof="0">
                <a:ln>
                  <a:noFill/>
                </a:ln>
                <a:solidFill>
                  <a:srgbClr val="061F32"/>
                </a:solidFill>
                <a:effectLst/>
                <a:uLnTx/>
                <a:uFillTx/>
                <a:latin typeface="Arial"/>
                <a:cs typeface="Arial"/>
                <a:sym typeface="Arial"/>
              </a:rPr>
              <a:t>[Overarching </a:t>
            </a:r>
            <a:r>
              <a:rPr lang="en-US" sz="1600" b="1">
                <a:solidFill>
                  <a:srgbClr val="061F32"/>
                </a:solidFill>
              </a:rPr>
              <a:t>strategic area]</a:t>
            </a:r>
            <a:endParaRPr kumimoji="0" lang="en-US" sz="1600" b="1" i="0" u="none" strike="noStrike" kern="0" cap="none" spc="0" normalizeH="0" baseline="0" noProof="0">
              <a:ln>
                <a:noFill/>
              </a:ln>
              <a:solidFill>
                <a:srgbClr val="061F32"/>
              </a:solidFill>
              <a:effectLst/>
              <a:uLnTx/>
              <a:uFillTx/>
              <a:latin typeface="Arial"/>
              <a:cs typeface="Arial"/>
              <a:sym typeface="Arial"/>
            </a:endParaRPr>
          </a:p>
        </p:txBody>
      </p:sp>
      <p:sp>
        <p:nvSpPr>
          <p:cNvPr id="58" name="Rectangle 57">
            <a:extLst>
              <a:ext uri="{FF2B5EF4-FFF2-40B4-BE49-F238E27FC236}">
                <a16:creationId xmlns:a16="http://schemas.microsoft.com/office/drawing/2014/main" id="{97B85262-07F7-4F48-B011-6406A0D26DBF}"/>
              </a:ext>
            </a:extLst>
          </p:cNvPr>
          <p:cNvSpPr/>
          <p:nvPr/>
        </p:nvSpPr>
        <p:spPr bwMode="auto">
          <a:xfrm>
            <a:off x="8208625" y="3598994"/>
            <a:ext cx="2995205" cy="555336"/>
          </a:xfrm>
          <a:prstGeom prst="rect">
            <a:avLst/>
          </a:prstGeom>
          <a:solidFill>
            <a:srgbClr val="FFFFFF"/>
          </a:solidFill>
          <a:ln w="3175" algn="ctr">
            <a:solidFill>
              <a:schemeClr val="bg1"/>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600" b="1" i="0" u="none" strike="noStrike" kern="0" cap="none" spc="0" normalizeH="0" baseline="0" noProof="0">
                <a:ln>
                  <a:noFill/>
                </a:ln>
                <a:solidFill>
                  <a:srgbClr val="061F32"/>
                </a:solidFill>
                <a:effectLst/>
                <a:uLnTx/>
                <a:uFillTx/>
                <a:latin typeface="Arial"/>
                <a:cs typeface="Arial"/>
                <a:sym typeface="Arial"/>
              </a:rPr>
              <a:t>[Overarching </a:t>
            </a:r>
            <a:r>
              <a:rPr lang="en-US" sz="1600" b="1">
                <a:solidFill>
                  <a:srgbClr val="061F32"/>
                </a:solidFill>
              </a:rPr>
              <a:t>strategic area]</a:t>
            </a:r>
            <a:endParaRPr kumimoji="0" lang="en-US" sz="1600" b="1" i="0" u="none" strike="noStrike" kern="0" cap="none" spc="0" normalizeH="0" baseline="0" noProof="0">
              <a:ln>
                <a:noFill/>
              </a:ln>
              <a:solidFill>
                <a:srgbClr val="061F32"/>
              </a:solidFill>
              <a:effectLst/>
              <a:uLnTx/>
              <a:uFillTx/>
              <a:latin typeface="Arial"/>
              <a:cs typeface="Arial"/>
              <a:sym typeface="Arial"/>
            </a:endParaRPr>
          </a:p>
        </p:txBody>
      </p:sp>
      <p:sp>
        <p:nvSpPr>
          <p:cNvPr id="59" name="Rectangle 58">
            <a:extLst>
              <a:ext uri="{FF2B5EF4-FFF2-40B4-BE49-F238E27FC236}">
                <a16:creationId xmlns:a16="http://schemas.microsoft.com/office/drawing/2014/main" id="{0DAF3BC6-32E9-4C43-BD36-25A102F506C4}"/>
              </a:ext>
            </a:extLst>
          </p:cNvPr>
          <p:cNvSpPr/>
          <p:nvPr/>
        </p:nvSpPr>
        <p:spPr>
          <a:xfrm>
            <a:off x="8122822" y="4440847"/>
            <a:ext cx="3166811" cy="14027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a:ln>
                  <a:noFill/>
                </a:ln>
                <a:solidFill>
                  <a:srgbClr val="FFFFFF"/>
                </a:solidFill>
                <a:effectLst/>
                <a:uLnTx/>
                <a:uFillTx/>
                <a:latin typeface="Arial"/>
                <a:ea typeface="+mn-ea"/>
                <a:cs typeface="+mn-cs"/>
                <a:sym typeface="Arial"/>
              </a:rPr>
              <a:t>[Strategic initiative]</a:t>
            </a:r>
          </a:p>
        </p:txBody>
      </p:sp>
      <p:sp>
        <p:nvSpPr>
          <p:cNvPr id="60" name="Rectangle 59">
            <a:extLst>
              <a:ext uri="{FF2B5EF4-FFF2-40B4-BE49-F238E27FC236}">
                <a16:creationId xmlns:a16="http://schemas.microsoft.com/office/drawing/2014/main" id="{1C20C7E3-F107-B749-9005-5A3C3E6279B7}"/>
              </a:ext>
            </a:extLst>
          </p:cNvPr>
          <p:cNvSpPr/>
          <p:nvPr/>
        </p:nvSpPr>
        <p:spPr>
          <a:xfrm>
            <a:off x="736835" y="4440188"/>
            <a:ext cx="3165753" cy="14033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a:ln>
                  <a:noFill/>
                </a:ln>
                <a:solidFill>
                  <a:srgbClr val="FFFFFF"/>
                </a:solidFill>
                <a:effectLst/>
                <a:uLnTx/>
                <a:uFillTx/>
                <a:latin typeface="Arial"/>
                <a:ea typeface="+mn-ea"/>
                <a:cs typeface="+mn-cs"/>
                <a:sym typeface="Arial"/>
              </a:rPr>
              <a:t>[Strategic initiative]</a:t>
            </a:r>
          </a:p>
        </p:txBody>
      </p:sp>
      <p:sp>
        <p:nvSpPr>
          <p:cNvPr id="61" name="Rectangle 60">
            <a:extLst>
              <a:ext uri="{FF2B5EF4-FFF2-40B4-BE49-F238E27FC236}">
                <a16:creationId xmlns:a16="http://schemas.microsoft.com/office/drawing/2014/main" id="{EA777E58-D4BC-C343-99B3-77A43E57FCB7}"/>
              </a:ext>
            </a:extLst>
          </p:cNvPr>
          <p:cNvSpPr/>
          <p:nvPr/>
        </p:nvSpPr>
        <p:spPr>
          <a:xfrm>
            <a:off x="4171588" y="4440847"/>
            <a:ext cx="3166811" cy="14027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a:ln>
                  <a:noFill/>
                </a:ln>
                <a:solidFill>
                  <a:srgbClr val="FFFFFF"/>
                </a:solidFill>
                <a:effectLst/>
                <a:uLnTx/>
                <a:uFillTx/>
                <a:latin typeface="Arial"/>
                <a:ea typeface="+mn-ea"/>
                <a:cs typeface="+mn-cs"/>
                <a:sym typeface="Arial"/>
              </a:rPr>
              <a:t>[Strategic initiative]</a:t>
            </a:r>
          </a:p>
        </p:txBody>
      </p:sp>
      <p:sp>
        <p:nvSpPr>
          <p:cNvPr id="62" name="Rectangle 61">
            <a:extLst>
              <a:ext uri="{FF2B5EF4-FFF2-40B4-BE49-F238E27FC236}">
                <a16:creationId xmlns:a16="http://schemas.microsoft.com/office/drawing/2014/main" id="{23B8AB08-3EE5-C745-BDCB-3E73531CE938}"/>
              </a:ext>
            </a:extLst>
          </p:cNvPr>
          <p:cNvSpPr/>
          <p:nvPr/>
        </p:nvSpPr>
        <p:spPr>
          <a:xfrm>
            <a:off x="467806" y="1914433"/>
            <a:ext cx="11173331" cy="71570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1" i="0" u="none" strike="noStrike" kern="0" cap="none" spc="0" normalizeH="0" baseline="0" noProof="0">
                <a:ln>
                  <a:noFill/>
                </a:ln>
                <a:solidFill>
                  <a:srgbClr val="FFFFFF"/>
                </a:solidFill>
                <a:effectLst/>
                <a:uLnTx/>
                <a:uFillTx/>
                <a:latin typeface="Arial"/>
                <a:ea typeface="+mn-ea"/>
                <a:cs typeface="+mn-cs"/>
                <a:sym typeface="Arial"/>
              </a:rPr>
              <a:t>[Core or key area that will be addressed]</a:t>
            </a:r>
          </a:p>
        </p:txBody>
      </p:sp>
      <p:sp>
        <p:nvSpPr>
          <p:cNvPr id="63" name="Down Arrow 62">
            <a:extLst>
              <a:ext uri="{FF2B5EF4-FFF2-40B4-BE49-F238E27FC236}">
                <a16:creationId xmlns:a16="http://schemas.microsoft.com/office/drawing/2014/main" id="{5F5FC74A-27DB-2B4D-8556-1E21B4C5FBCA}"/>
              </a:ext>
            </a:extLst>
          </p:cNvPr>
          <p:cNvSpPr/>
          <p:nvPr/>
        </p:nvSpPr>
        <p:spPr>
          <a:xfrm rot="10800000">
            <a:off x="2019197" y="2906456"/>
            <a:ext cx="601027" cy="452766"/>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4" name="Down Arrow 63">
            <a:extLst>
              <a:ext uri="{FF2B5EF4-FFF2-40B4-BE49-F238E27FC236}">
                <a16:creationId xmlns:a16="http://schemas.microsoft.com/office/drawing/2014/main" id="{8FC7E3B6-B3A8-EE42-AF12-EBDCE491DC1F}"/>
              </a:ext>
            </a:extLst>
          </p:cNvPr>
          <p:cNvSpPr/>
          <p:nvPr/>
        </p:nvSpPr>
        <p:spPr>
          <a:xfrm rot="10800000">
            <a:off x="5454480" y="2906457"/>
            <a:ext cx="601027" cy="452766"/>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5" name="Down Arrow 64">
            <a:extLst>
              <a:ext uri="{FF2B5EF4-FFF2-40B4-BE49-F238E27FC236}">
                <a16:creationId xmlns:a16="http://schemas.microsoft.com/office/drawing/2014/main" id="{DC476CD8-BDD3-BB42-8BDD-A498110E274A}"/>
              </a:ext>
            </a:extLst>
          </p:cNvPr>
          <p:cNvSpPr/>
          <p:nvPr/>
        </p:nvSpPr>
        <p:spPr>
          <a:xfrm rot="10800000">
            <a:off x="9405714" y="2906457"/>
            <a:ext cx="601027" cy="452766"/>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6" name="Oval 65">
            <a:extLst>
              <a:ext uri="{FF2B5EF4-FFF2-40B4-BE49-F238E27FC236}">
                <a16:creationId xmlns:a16="http://schemas.microsoft.com/office/drawing/2014/main" id="{5C2796FE-D932-EF42-B8C3-F349B059E08F}"/>
              </a:ext>
            </a:extLst>
          </p:cNvPr>
          <p:cNvSpPr>
            <a:spLocks noChangeAspect="1"/>
          </p:cNvSpPr>
          <p:nvPr/>
        </p:nvSpPr>
        <p:spPr>
          <a:xfrm>
            <a:off x="601835" y="4305145"/>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A</a:t>
            </a:r>
          </a:p>
        </p:txBody>
      </p:sp>
      <p:sp>
        <p:nvSpPr>
          <p:cNvPr id="67" name="Oval 66">
            <a:extLst>
              <a:ext uri="{FF2B5EF4-FFF2-40B4-BE49-F238E27FC236}">
                <a16:creationId xmlns:a16="http://schemas.microsoft.com/office/drawing/2014/main" id="{8B933BAF-90BA-8A44-9033-8BE6B16EB74B}"/>
              </a:ext>
            </a:extLst>
          </p:cNvPr>
          <p:cNvSpPr>
            <a:spLocks noChangeAspect="1"/>
          </p:cNvSpPr>
          <p:nvPr/>
        </p:nvSpPr>
        <p:spPr>
          <a:xfrm>
            <a:off x="4036588" y="4305145"/>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B</a:t>
            </a:r>
          </a:p>
        </p:txBody>
      </p:sp>
      <p:sp>
        <p:nvSpPr>
          <p:cNvPr id="68" name="Oval 67">
            <a:extLst>
              <a:ext uri="{FF2B5EF4-FFF2-40B4-BE49-F238E27FC236}">
                <a16:creationId xmlns:a16="http://schemas.microsoft.com/office/drawing/2014/main" id="{F4DB79C1-9D76-7144-80F5-30DCDC0A1DF2}"/>
              </a:ext>
            </a:extLst>
          </p:cNvPr>
          <p:cNvSpPr>
            <a:spLocks noChangeAspect="1"/>
          </p:cNvSpPr>
          <p:nvPr/>
        </p:nvSpPr>
        <p:spPr>
          <a:xfrm>
            <a:off x="7980207" y="4305145"/>
            <a:ext cx="324000" cy="32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FFFFFF"/>
                </a:solidFill>
                <a:effectLst/>
                <a:uLnTx/>
                <a:uFillTx/>
                <a:latin typeface="Arial"/>
                <a:ea typeface="+mn-ea"/>
                <a:cs typeface="+mn-cs"/>
                <a:sym typeface="Arial"/>
              </a:rPr>
              <a:t>C</a:t>
            </a:r>
          </a:p>
        </p:txBody>
      </p:sp>
      <p:sp>
        <p:nvSpPr>
          <p:cNvPr id="4" name="Slide Number Placeholder 4">
            <a:extLst>
              <a:ext uri="{FF2B5EF4-FFF2-40B4-BE49-F238E27FC236}">
                <a16:creationId xmlns:a16="http://schemas.microsoft.com/office/drawing/2014/main" id="{13655BF5-007C-AE84-1780-06B5A3F7FF6B}"/>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44546A">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lang="en-DK" sz="900" b="0" i="0" u="none" strike="noStrike" kern="1200" cap="none" spc="0" normalizeH="0" baseline="0" noProof="0">
              <a:ln>
                <a:noFill/>
              </a:ln>
              <a:solidFill>
                <a:srgbClr val="44546A">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3" name="Rectangle 2">
            <a:extLst>
              <a:ext uri="{FF2B5EF4-FFF2-40B4-BE49-F238E27FC236}">
                <a16:creationId xmlns:a16="http://schemas.microsoft.com/office/drawing/2014/main" id="{AD80F4AF-F40B-50B6-98D7-210FA6B70A3B}"/>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2</a:t>
            </a:r>
          </a:p>
        </p:txBody>
      </p:sp>
      <p:sp>
        <p:nvSpPr>
          <p:cNvPr id="5" name="Google Shape;677;p19">
            <a:extLst>
              <a:ext uri="{FF2B5EF4-FFF2-40B4-BE49-F238E27FC236}">
                <a16:creationId xmlns:a16="http://schemas.microsoft.com/office/drawing/2014/main" id="{283CD8CC-5727-BC99-B39D-7DFB2C2AE40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Tree>
    <p:extLst>
      <p:ext uri="{BB962C8B-B14F-4D97-AF65-F5344CB8AC3E}">
        <p14:creationId xmlns:p14="http://schemas.microsoft.com/office/powerpoint/2010/main" val="30108790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A502F6-0ECE-FBB2-E8D8-489E10AC0132}"/>
              </a:ext>
            </a:extLst>
          </p:cNvPr>
          <p:cNvSpPr>
            <a:spLocks noGrp="1"/>
          </p:cNvSpPr>
          <p:nvPr>
            <p:ph type="title"/>
          </p:nvPr>
        </p:nvSpPr>
        <p:spPr/>
        <p:txBody>
          <a:bodyPr/>
          <a:lstStyle/>
          <a:p>
            <a:r>
              <a:rPr lang="en-GB"/>
              <a:t>Fixing the core: Three separate levers to address [insert own key issues]</a:t>
            </a:r>
            <a:endParaRPr lang="en-US"/>
          </a:p>
        </p:txBody>
      </p:sp>
      <p:sp>
        <p:nvSpPr>
          <p:cNvPr id="5" name="Rectangle 4">
            <a:extLst>
              <a:ext uri="{FF2B5EF4-FFF2-40B4-BE49-F238E27FC236}">
                <a16:creationId xmlns:a16="http://schemas.microsoft.com/office/drawing/2014/main" id="{C1B79DAA-3C07-80DE-9A6E-B7A9FC3981F2}"/>
              </a:ext>
            </a:extLst>
          </p:cNvPr>
          <p:cNvSpPr/>
          <p:nvPr/>
        </p:nvSpPr>
        <p:spPr bwMode="auto">
          <a:xfrm>
            <a:off x="892450" y="2673672"/>
            <a:ext cx="2903815" cy="1695734"/>
          </a:xfrm>
          <a:prstGeom prst="rect">
            <a:avLst/>
          </a:prstGeom>
          <a:noFill/>
          <a:ln w="12700" algn="ctr">
            <a:solidFill>
              <a:schemeClr val="tx1"/>
            </a:solidFill>
            <a:prstDash val="dash"/>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8" name="Oval 7">
            <a:extLst>
              <a:ext uri="{FF2B5EF4-FFF2-40B4-BE49-F238E27FC236}">
                <a16:creationId xmlns:a16="http://schemas.microsoft.com/office/drawing/2014/main" id="{4F9E31BD-2BA8-2AC9-E17B-2E0E3AD6A175}"/>
              </a:ext>
            </a:extLst>
          </p:cNvPr>
          <p:cNvSpPr/>
          <p:nvPr/>
        </p:nvSpPr>
        <p:spPr bwMode="auto">
          <a:xfrm>
            <a:off x="4546036" y="2413413"/>
            <a:ext cx="2975681" cy="2082976"/>
          </a:xfrm>
          <a:prstGeom prst="ellipse">
            <a:avLst/>
          </a:prstGeom>
          <a:solidFill>
            <a:schemeClr val="accent1"/>
          </a:solidFill>
          <a:ln w="317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0" u="none" strike="noStrike" kern="0" cap="none" spc="0" normalizeH="0" baseline="0" noProof="0">
                <a:ln>
                  <a:noFill/>
                </a:ln>
                <a:solidFill>
                  <a:srgbClr val="FFFFFF"/>
                </a:solidFill>
                <a:effectLst/>
                <a:uLnTx/>
                <a:uFillTx/>
                <a:latin typeface="Arial"/>
                <a:ea typeface="+mn-ea"/>
                <a:cs typeface="+mn-cs"/>
                <a:sym typeface="Arial"/>
              </a:rPr>
              <a:t>[Core or key area that will be addressed]</a:t>
            </a:r>
          </a:p>
        </p:txBody>
      </p:sp>
      <p:sp>
        <p:nvSpPr>
          <p:cNvPr id="16" name="AutoShape 2">
            <a:extLst>
              <a:ext uri="{FF2B5EF4-FFF2-40B4-BE49-F238E27FC236}">
                <a16:creationId xmlns:a16="http://schemas.microsoft.com/office/drawing/2014/main" id="{99EFDBCE-0FBB-741D-75DD-B6A4E053F9BB}"/>
              </a:ext>
            </a:extLst>
          </p:cNvPr>
          <p:cNvSpPr>
            <a:spLocks noChangeArrowheads="1"/>
          </p:cNvSpPr>
          <p:nvPr/>
        </p:nvSpPr>
        <p:spPr bwMode="gray">
          <a:xfrm>
            <a:off x="3888245" y="3201266"/>
            <a:ext cx="565811" cy="507271"/>
          </a:xfrm>
          <a:prstGeom prst="rightArrow">
            <a:avLst>
              <a:gd name="adj1" fmla="val 50000"/>
              <a:gd name="adj2" fmla="val 32292"/>
            </a:avLst>
          </a:prstGeom>
          <a:solidFill>
            <a:schemeClr val="bg2"/>
          </a:solidFill>
          <a:ln w="9525"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Ubuntu"/>
            </a:endParaRPr>
          </a:p>
        </p:txBody>
      </p:sp>
      <p:sp>
        <p:nvSpPr>
          <p:cNvPr id="17" name="TextBox 16">
            <a:extLst>
              <a:ext uri="{FF2B5EF4-FFF2-40B4-BE49-F238E27FC236}">
                <a16:creationId xmlns:a16="http://schemas.microsoft.com/office/drawing/2014/main" id="{396A1F38-32BE-42F9-9755-239B0EE40154}"/>
              </a:ext>
            </a:extLst>
          </p:cNvPr>
          <p:cNvSpPr txBox="1"/>
          <p:nvPr/>
        </p:nvSpPr>
        <p:spPr bwMode="gray">
          <a:xfrm>
            <a:off x="1610712" y="2755477"/>
            <a:ext cx="1467290" cy="257369"/>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New customers</a:t>
            </a:r>
          </a:p>
        </p:txBody>
      </p:sp>
      <p:sp>
        <p:nvSpPr>
          <p:cNvPr id="18" name="Rectangle 17">
            <a:extLst>
              <a:ext uri="{FF2B5EF4-FFF2-40B4-BE49-F238E27FC236}">
                <a16:creationId xmlns:a16="http://schemas.microsoft.com/office/drawing/2014/main" id="{F6B8F097-97F5-6019-8652-F5EDE01354BE}"/>
              </a:ext>
            </a:extLst>
          </p:cNvPr>
          <p:cNvSpPr/>
          <p:nvPr/>
        </p:nvSpPr>
        <p:spPr bwMode="auto">
          <a:xfrm>
            <a:off x="989159" y="2083293"/>
            <a:ext cx="2710397" cy="511297"/>
          </a:xfrm>
          <a:prstGeom prst="rect">
            <a:avLst/>
          </a:prstGeom>
          <a:noFill/>
          <a:ln w="3175" algn="ctr">
            <a:solidFill>
              <a:schemeClr val="bg1"/>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[Overarching strategic area]</a:t>
            </a:r>
          </a:p>
        </p:txBody>
      </p:sp>
      <p:sp>
        <p:nvSpPr>
          <p:cNvPr id="20" name="Rectangle 19">
            <a:extLst>
              <a:ext uri="{FF2B5EF4-FFF2-40B4-BE49-F238E27FC236}">
                <a16:creationId xmlns:a16="http://schemas.microsoft.com/office/drawing/2014/main" id="{5BE5AB85-8137-46A4-E0B5-D5A94F6A3E10}"/>
              </a:ext>
            </a:extLst>
          </p:cNvPr>
          <p:cNvSpPr/>
          <p:nvPr/>
        </p:nvSpPr>
        <p:spPr bwMode="auto">
          <a:xfrm>
            <a:off x="8367614" y="2083390"/>
            <a:ext cx="2711560" cy="511200"/>
          </a:xfrm>
          <a:prstGeom prst="rect">
            <a:avLst/>
          </a:prstGeom>
          <a:noFill/>
          <a:ln w="3175" algn="ctr">
            <a:solidFill>
              <a:schemeClr val="bg1"/>
            </a:solid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r>
              <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[Overarching strategic area]</a:t>
            </a:r>
          </a:p>
        </p:txBody>
      </p:sp>
      <p:sp>
        <p:nvSpPr>
          <p:cNvPr id="22" name="Rectangle 17">
            <a:extLst>
              <a:ext uri="{FF2B5EF4-FFF2-40B4-BE49-F238E27FC236}">
                <a16:creationId xmlns:a16="http://schemas.microsoft.com/office/drawing/2014/main" id="{ED5C0FF7-11CC-E91A-DF57-1B39A3885A04}"/>
              </a:ext>
            </a:extLst>
          </p:cNvPr>
          <p:cNvSpPr>
            <a:spLocks noChangeArrowheads="1"/>
          </p:cNvSpPr>
          <p:nvPr/>
        </p:nvSpPr>
        <p:spPr bwMode="auto">
          <a:xfrm>
            <a:off x="892450" y="5251372"/>
            <a:ext cx="10282852" cy="761461"/>
          </a:xfrm>
          <a:prstGeom prst="rect">
            <a:avLst/>
          </a:prstGeom>
          <a:solidFill>
            <a:schemeClr val="tx2"/>
          </a:solidFill>
          <a:ln w="9525" algn="ctr">
            <a:noFill/>
            <a:miter lim="800000"/>
            <a:headEnd type="none" w="lg" len="lg"/>
            <a:tailEnd type="none" w="lg" len="lg"/>
          </a:ln>
        </p:spPr>
        <p:txBody>
          <a:bodyPr wrap="none" tIns="91440" bIns="9144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Organizational and structural enablers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enablers]</a:t>
            </a:r>
          </a:p>
        </p:txBody>
      </p:sp>
      <p:sp>
        <p:nvSpPr>
          <p:cNvPr id="26" name="TextBox 25">
            <a:extLst>
              <a:ext uri="{FF2B5EF4-FFF2-40B4-BE49-F238E27FC236}">
                <a16:creationId xmlns:a16="http://schemas.microsoft.com/office/drawing/2014/main" id="{CE97A4B5-B479-A8F1-265B-797E4FB60AE2}"/>
              </a:ext>
            </a:extLst>
          </p:cNvPr>
          <p:cNvSpPr txBox="1"/>
          <p:nvPr/>
        </p:nvSpPr>
        <p:spPr bwMode="gray">
          <a:xfrm>
            <a:off x="8855474" y="2755477"/>
            <a:ext cx="1735841" cy="257369"/>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Churned customers</a:t>
            </a:r>
          </a:p>
        </p:txBody>
      </p:sp>
      <p:sp>
        <p:nvSpPr>
          <p:cNvPr id="27" name="Rectangle 26">
            <a:extLst>
              <a:ext uri="{FF2B5EF4-FFF2-40B4-BE49-F238E27FC236}">
                <a16:creationId xmlns:a16="http://schemas.microsoft.com/office/drawing/2014/main" id="{E6171BC8-B33A-B614-44D3-AF8AAE170D6F}"/>
              </a:ext>
            </a:extLst>
          </p:cNvPr>
          <p:cNvSpPr/>
          <p:nvPr/>
        </p:nvSpPr>
        <p:spPr bwMode="auto">
          <a:xfrm>
            <a:off x="8271487" y="2673672"/>
            <a:ext cx="2903815" cy="1695734"/>
          </a:xfrm>
          <a:prstGeom prst="rect">
            <a:avLst/>
          </a:prstGeom>
          <a:noFill/>
          <a:ln w="12700" algn="ctr">
            <a:solidFill>
              <a:schemeClr val="tx1"/>
            </a:solidFill>
            <a:prstDash val="dash"/>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
                <a:srgbClr val="000000"/>
              </a:buClr>
              <a:buSzPct val="85000"/>
              <a:buFont typeface="Arial"/>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28" name="AutoShape 2">
            <a:extLst>
              <a:ext uri="{FF2B5EF4-FFF2-40B4-BE49-F238E27FC236}">
                <a16:creationId xmlns:a16="http://schemas.microsoft.com/office/drawing/2014/main" id="{70CAFE1D-5068-4B89-5B13-D576CA33F9AF}"/>
              </a:ext>
            </a:extLst>
          </p:cNvPr>
          <p:cNvSpPr>
            <a:spLocks noChangeArrowheads="1"/>
          </p:cNvSpPr>
          <p:nvPr/>
        </p:nvSpPr>
        <p:spPr bwMode="gray">
          <a:xfrm>
            <a:off x="7613697" y="3201266"/>
            <a:ext cx="565811" cy="507271"/>
          </a:xfrm>
          <a:prstGeom prst="rightArrow">
            <a:avLst>
              <a:gd name="adj1" fmla="val 50000"/>
              <a:gd name="adj2" fmla="val 32292"/>
            </a:avLst>
          </a:prstGeom>
          <a:solidFill>
            <a:schemeClr val="bg2"/>
          </a:solidFill>
          <a:ln w="9525"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Ubuntu"/>
            </a:endParaRPr>
          </a:p>
        </p:txBody>
      </p:sp>
      <p:sp>
        <p:nvSpPr>
          <p:cNvPr id="29" name="AutoShape 2">
            <a:extLst>
              <a:ext uri="{FF2B5EF4-FFF2-40B4-BE49-F238E27FC236}">
                <a16:creationId xmlns:a16="http://schemas.microsoft.com/office/drawing/2014/main" id="{042E867C-0567-C15F-71CA-C5F01BE1A89E}"/>
              </a:ext>
            </a:extLst>
          </p:cNvPr>
          <p:cNvSpPr>
            <a:spLocks noChangeArrowheads="1"/>
          </p:cNvSpPr>
          <p:nvPr/>
        </p:nvSpPr>
        <p:spPr bwMode="gray">
          <a:xfrm rot="16200000">
            <a:off x="2061452" y="4595246"/>
            <a:ext cx="565811" cy="507271"/>
          </a:xfrm>
          <a:prstGeom prst="rightArrow">
            <a:avLst>
              <a:gd name="adj1" fmla="val 50000"/>
              <a:gd name="adj2" fmla="val 32292"/>
            </a:avLst>
          </a:prstGeom>
          <a:solidFill>
            <a:schemeClr val="tx2"/>
          </a:solidFill>
          <a:ln w="9525"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Ubuntu"/>
            </a:endParaRPr>
          </a:p>
        </p:txBody>
      </p:sp>
      <p:sp>
        <p:nvSpPr>
          <p:cNvPr id="30" name="AutoShape 2">
            <a:extLst>
              <a:ext uri="{FF2B5EF4-FFF2-40B4-BE49-F238E27FC236}">
                <a16:creationId xmlns:a16="http://schemas.microsoft.com/office/drawing/2014/main" id="{C661369D-CB65-ED6E-ECF3-9DBFF1A05B90}"/>
              </a:ext>
            </a:extLst>
          </p:cNvPr>
          <p:cNvSpPr>
            <a:spLocks noChangeArrowheads="1"/>
          </p:cNvSpPr>
          <p:nvPr/>
        </p:nvSpPr>
        <p:spPr bwMode="gray">
          <a:xfrm rot="16200000">
            <a:off x="9440489" y="4595246"/>
            <a:ext cx="565811" cy="507271"/>
          </a:xfrm>
          <a:prstGeom prst="rightArrow">
            <a:avLst>
              <a:gd name="adj1" fmla="val 50000"/>
              <a:gd name="adj2" fmla="val 32292"/>
            </a:avLst>
          </a:prstGeom>
          <a:solidFill>
            <a:schemeClr val="tx2"/>
          </a:solidFill>
          <a:ln w="9525" algn="ctr">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Ubuntu"/>
            </a:endParaRPr>
          </a:p>
        </p:txBody>
      </p:sp>
      <p:sp>
        <p:nvSpPr>
          <p:cNvPr id="31" name="TextBox 30">
            <a:extLst>
              <a:ext uri="{FF2B5EF4-FFF2-40B4-BE49-F238E27FC236}">
                <a16:creationId xmlns:a16="http://schemas.microsoft.com/office/drawing/2014/main" id="{5D43F992-3C5D-9AD9-B48A-A8535B86B526}"/>
              </a:ext>
            </a:extLst>
          </p:cNvPr>
          <p:cNvSpPr txBox="1"/>
          <p:nvPr/>
        </p:nvSpPr>
        <p:spPr bwMode="gray">
          <a:xfrm>
            <a:off x="952088" y="3106912"/>
            <a:ext cx="2807106" cy="257369"/>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strategic initiatives]</a:t>
            </a:r>
          </a:p>
        </p:txBody>
      </p:sp>
      <p:sp>
        <p:nvSpPr>
          <p:cNvPr id="32" name="TextBox 31">
            <a:extLst>
              <a:ext uri="{FF2B5EF4-FFF2-40B4-BE49-F238E27FC236}">
                <a16:creationId xmlns:a16="http://schemas.microsoft.com/office/drawing/2014/main" id="{8CF87E14-4CB6-A984-5C38-9482AE246E9F}"/>
              </a:ext>
            </a:extLst>
          </p:cNvPr>
          <p:cNvSpPr txBox="1"/>
          <p:nvPr/>
        </p:nvSpPr>
        <p:spPr bwMode="gray">
          <a:xfrm>
            <a:off x="8367614" y="3160096"/>
            <a:ext cx="2711559" cy="257369"/>
          </a:xfrm>
          <a:prstGeom prst="rect">
            <a:avLst/>
          </a:prstGeom>
          <a:noFill/>
          <a:ln w="9525">
            <a:noFill/>
            <a:miter lim="800000"/>
            <a:headEnd/>
            <a:tailEnd/>
          </a:ln>
        </p:spPr>
        <p:txBody>
          <a:bodyPr vert="horz" wrap="square" lIns="36000" tIns="36000" rIns="36000" bIns="3600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strategic initiatives]</a:t>
            </a:r>
          </a:p>
        </p:txBody>
      </p:sp>
      <p:sp>
        <p:nvSpPr>
          <p:cNvPr id="19" name="Oval 3">
            <a:extLst>
              <a:ext uri="{FF2B5EF4-FFF2-40B4-BE49-F238E27FC236}">
                <a16:creationId xmlns:a16="http://schemas.microsoft.com/office/drawing/2014/main" id="{C410AD8A-B76E-A895-0853-8E892B494E54}"/>
              </a:ext>
            </a:extLst>
          </p:cNvPr>
          <p:cNvSpPr>
            <a:spLocks noChangeArrowheads="1"/>
          </p:cNvSpPr>
          <p:nvPr/>
        </p:nvSpPr>
        <p:spPr bwMode="gray">
          <a:xfrm>
            <a:off x="2182357" y="1728280"/>
            <a:ext cx="324000" cy="324000"/>
          </a:xfrm>
          <a:prstGeom prst="ellipse">
            <a:avLst/>
          </a:prstGeom>
          <a:solidFill>
            <a:schemeClr val="accent2"/>
          </a:solidFill>
          <a:ln w="9525" algn="ctr">
            <a:solidFill>
              <a:schemeClr val="bg1"/>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1</a:t>
            </a:r>
          </a:p>
        </p:txBody>
      </p:sp>
      <p:sp>
        <p:nvSpPr>
          <p:cNvPr id="21" name="Oval 3">
            <a:extLst>
              <a:ext uri="{FF2B5EF4-FFF2-40B4-BE49-F238E27FC236}">
                <a16:creationId xmlns:a16="http://schemas.microsoft.com/office/drawing/2014/main" id="{99AFD045-2769-B9FE-5F53-BBE2A194FCE0}"/>
              </a:ext>
            </a:extLst>
          </p:cNvPr>
          <p:cNvSpPr>
            <a:spLocks noChangeArrowheads="1"/>
          </p:cNvSpPr>
          <p:nvPr/>
        </p:nvSpPr>
        <p:spPr bwMode="gray">
          <a:xfrm>
            <a:off x="9561394" y="1728280"/>
            <a:ext cx="324000" cy="324000"/>
          </a:xfrm>
          <a:prstGeom prst="ellipse">
            <a:avLst/>
          </a:prstGeom>
          <a:solidFill>
            <a:schemeClr val="accent2"/>
          </a:solidFill>
          <a:ln w="9525" algn="ctr">
            <a:solidFill>
              <a:schemeClr val="bg1"/>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2</a:t>
            </a:r>
          </a:p>
        </p:txBody>
      </p:sp>
      <p:sp>
        <p:nvSpPr>
          <p:cNvPr id="23" name="Oval 3">
            <a:extLst>
              <a:ext uri="{FF2B5EF4-FFF2-40B4-BE49-F238E27FC236}">
                <a16:creationId xmlns:a16="http://schemas.microsoft.com/office/drawing/2014/main" id="{A08AC029-2E46-B164-960F-5EC8B8A76F88}"/>
              </a:ext>
            </a:extLst>
          </p:cNvPr>
          <p:cNvSpPr>
            <a:spLocks noChangeArrowheads="1"/>
          </p:cNvSpPr>
          <p:nvPr/>
        </p:nvSpPr>
        <p:spPr bwMode="gray">
          <a:xfrm>
            <a:off x="3888245" y="5470102"/>
            <a:ext cx="324000" cy="324000"/>
          </a:xfrm>
          <a:prstGeom prst="ellipse">
            <a:avLst/>
          </a:prstGeom>
          <a:solidFill>
            <a:schemeClr val="accent2"/>
          </a:solidFill>
          <a:ln w="9525" algn="ctr">
            <a:solidFill>
              <a:schemeClr val="bg1"/>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3</a:t>
            </a:r>
          </a:p>
        </p:txBody>
      </p:sp>
      <p:sp>
        <p:nvSpPr>
          <p:cNvPr id="6" name="Slide Number Placeholder 4">
            <a:extLst>
              <a:ext uri="{FF2B5EF4-FFF2-40B4-BE49-F238E27FC236}">
                <a16:creationId xmlns:a16="http://schemas.microsoft.com/office/drawing/2014/main" id="{2F411FEE-93EB-2133-B75A-8534E8C006E4}"/>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44546A">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lang="en-DK" sz="900" b="0" i="0" u="none" strike="noStrike" kern="1200" cap="none" spc="0" normalizeH="0" baseline="0" noProof="0">
              <a:ln>
                <a:noFill/>
              </a:ln>
              <a:solidFill>
                <a:srgbClr val="44546A">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4" name="Rectangle 3">
            <a:extLst>
              <a:ext uri="{FF2B5EF4-FFF2-40B4-BE49-F238E27FC236}">
                <a16:creationId xmlns:a16="http://schemas.microsoft.com/office/drawing/2014/main" id="{B96F2D2F-C342-479F-6AF0-0A0EE4B7B489}"/>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3</a:t>
            </a:r>
          </a:p>
        </p:txBody>
      </p:sp>
      <p:sp>
        <p:nvSpPr>
          <p:cNvPr id="7" name="Google Shape;677;p19">
            <a:extLst>
              <a:ext uri="{FF2B5EF4-FFF2-40B4-BE49-F238E27FC236}">
                <a16:creationId xmlns:a16="http://schemas.microsoft.com/office/drawing/2014/main" id="{CE4DF6F8-3157-4EB0-DB4A-9CBC12E58C0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Tree>
    <p:extLst>
      <p:ext uri="{BB962C8B-B14F-4D97-AF65-F5344CB8AC3E}">
        <p14:creationId xmlns:p14="http://schemas.microsoft.com/office/powerpoint/2010/main" val="30244434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C024-1423-CF4A-B0E4-45D935071D97}"/>
              </a:ext>
            </a:extLst>
          </p:cNvPr>
          <p:cNvSpPr>
            <a:spLocks noGrp="1"/>
          </p:cNvSpPr>
          <p:nvPr>
            <p:ph type="title"/>
          </p:nvPr>
        </p:nvSpPr>
        <p:spPr/>
        <p:txBody>
          <a:bodyPr/>
          <a:lstStyle/>
          <a:p>
            <a:r>
              <a:rPr lang="en-US"/>
              <a:t>Our 202x Growth Strategy: Clear strategic focus and prioritized, impactful initiatives</a:t>
            </a:r>
          </a:p>
        </p:txBody>
      </p:sp>
      <p:sp>
        <p:nvSpPr>
          <p:cNvPr id="3" name="Slide Number Placeholder 2">
            <a:extLst>
              <a:ext uri="{FF2B5EF4-FFF2-40B4-BE49-F238E27FC236}">
                <a16:creationId xmlns:a16="http://schemas.microsoft.com/office/drawing/2014/main" id="{37020BDF-F35B-6F4B-B994-AC2AA33BDC1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65</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7" name="Google Shape;310;p6">
            <a:extLst>
              <a:ext uri="{FF2B5EF4-FFF2-40B4-BE49-F238E27FC236}">
                <a16:creationId xmlns:a16="http://schemas.microsoft.com/office/drawing/2014/main" id="{F16BEB3F-8DE4-0B97-451A-E415B6537021}"/>
              </a:ext>
            </a:extLst>
          </p:cNvPr>
          <p:cNvSpPr/>
          <p:nvPr/>
        </p:nvSpPr>
        <p:spPr>
          <a:xfrm>
            <a:off x="1102386" y="1883692"/>
            <a:ext cx="1943886" cy="8112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Arial"/>
                <a:cs typeface="Arial"/>
                <a:sym typeface="Arial"/>
              </a:rPr>
              <a:t>Objectives</a:t>
            </a:r>
            <a:endParaRPr kumimoji="0" lang="en-US" sz="1400" b="1"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313;p6">
            <a:extLst>
              <a:ext uri="{FF2B5EF4-FFF2-40B4-BE49-F238E27FC236}">
                <a16:creationId xmlns:a16="http://schemas.microsoft.com/office/drawing/2014/main" id="{43706C6E-C0E4-F99E-146F-DBFA9CCBBBB4}"/>
              </a:ext>
            </a:extLst>
          </p:cNvPr>
          <p:cNvSpPr/>
          <p:nvPr/>
        </p:nvSpPr>
        <p:spPr>
          <a:xfrm>
            <a:off x="1102386" y="2844493"/>
            <a:ext cx="1943886" cy="1772995"/>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Arial"/>
                <a:cs typeface="Arial"/>
                <a:sym typeface="Arial"/>
              </a:rPr>
              <a:t>Strategic </a:t>
            </a:r>
            <a:br>
              <a:rPr kumimoji="0" lang="en-US" sz="1400" b="1" i="0" u="none" strike="noStrike" kern="0" cap="none" spc="0" normalizeH="0" baseline="0" noProof="0">
                <a:ln>
                  <a:noFill/>
                </a:ln>
                <a:solidFill>
                  <a:srgbClr val="FFFFFF"/>
                </a:solidFill>
                <a:effectLst/>
                <a:uLnTx/>
                <a:uFillTx/>
                <a:latin typeface="Arial"/>
                <a:ea typeface="Arial"/>
                <a:cs typeface="Arial"/>
                <a:sym typeface="Arial"/>
              </a:rPr>
            </a:br>
            <a:r>
              <a:rPr kumimoji="0" lang="en-US" sz="1400" b="1" i="0" u="none" strike="noStrike" kern="0" cap="none" spc="0" normalizeH="0" baseline="0" noProof="0">
                <a:ln>
                  <a:noFill/>
                </a:ln>
                <a:solidFill>
                  <a:srgbClr val="FFFFFF"/>
                </a:solidFill>
                <a:effectLst/>
                <a:uLnTx/>
                <a:uFillTx/>
                <a:latin typeface="Arial"/>
                <a:ea typeface="Arial"/>
                <a:cs typeface="Arial"/>
                <a:sym typeface="Arial"/>
              </a:rPr>
              <a:t>initiatives</a:t>
            </a:r>
            <a:endParaRPr kumimoji="0" lang="en-US" sz="1400" b="1"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319;p6">
            <a:extLst>
              <a:ext uri="{FF2B5EF4-FFF2-40B4-BE49-F238E27FC236}">
                <a16:creationId xmlns:a16="http://schemas.microsoft.com/office/drawing/2014/main" id="{8346993C-5693-2DC8-7C6C-EF8479F0AD3B}"/>
              </a:ext>
            </a:extLst>
          </p:cNvPr>
          <p:cNvSpPr/>
          <p:nvPr/>
        </p:nvSpPr>
        <p:spPr>
          <a:xfrm>
            <a:off x="1102397" y="4767077"/>
            <a:ext cx="1943886" cy="1493896"/>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ysClr val="windowText" lastClr="000000"/>
                </a:solidFill>
                <a:effectLst/>
                <a:uLnTx/>
                <a:uFillTx/>
                <a:latin typeface="Arial"/>
                <a:ea typeface="Arial"/>
                <a:cs typeface="Arial"/>
                <a:sym typeface="Arial"/>
              </a:rPr>
              <a:t>Enablers</a:t>
            </a:r>
            <a:endParaRPr kumimoji="0" lang="en-US" sz="1400" b="1"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1" name="Google Shape;310;p6">
            <a:extLst>
              <a:ext uri="{FF2B5EF4-FFF2-40B4-BE49-F238E27FC236}">
                <a16:creationId xmlns:a16="http://schemas.microsoft.com/office/drawing/2014/main" id="{BEED4770-0F42-AAB7-D885-0B06A10EA443}"/>
              </a:ext>
            </a:extLst>
          </p:cNvPr>
          <p:cNvSpPr/>
          <p:nvPr/>
        </p:nvSpPr>
        <p:spPr>
          <a:xfrm>
            <a:off x="3252919" y="1883692"/>
            <a:ext cx="7836696" cy="8112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FFFFFF"/>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13;p6">
            <a:extLst>
              <a:ext uri="{FF2B5EF4-FFF2-40B4-BE49-F238E27FC236}">
                <a16:creationId xmlns:a16="http://schemas.microsoft.com/office/drawing/2014/main" id="{755E0142-297E-574A-2AB5-F57DCAF6930C}"/>
              </a:ext>
            </a:extLst>
          </p:cNvPr>
          <p:cNvSpPr/>
          <p:nvPr/>
        </p:nvSpPr>
        <p:spPr>
          <a:xfrm>
            <a:off x="3252919" y="2863855"/>
            <a:ext cx="2436370" cy="81121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[Strategic initiative]</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313;p6">
            <a:extLst>
              <a:ext uri="{FF2B5EF4-FFF2-40B4-BE49-F238E27FC236}">
                <a16:creationId xmlns:a16="http://schemas.microsoft.com/office/drawing/2014/main" id="{8149F70F-4A56-4F57-8617-45AA68500E67}"/>
              </a:ext>
            </a:extLst>
          </p:cNvPr>
          <p:cNvSpPr/>
          <p:nvPr/>
        </p:nvSpPr>
        <p:spPr>
          <a:xfrm>
            <a:off x="5953081" y="2863855"/>
            <a:ext cx="2436370" cy="81121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[Strategic initiative]</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13;p6">
            <a:extLst>
              <a:ext uri="{FF2B5EF4-FFF2-40B4-BE49-F238E27FC236}">
                <a16:creationId xmlns:a16="http://schemas.microsoft.com/office/drawing/2014/main" id="{26677C31-7E1F-745A-9B43-C6158DC7BEA3}"/>
              </a:ext>
            </a:extLst>
          </p:cNvPr>
          <p:cNvSpPr/>
          <p:nvPr/>
        </p:nvSpPr>
        <p:spPr>
          <a:xfrm>
            <a:off x="8653245" y="2863855"/>
            <a:ext cx="2436370" cy="81121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[Strategic initiative]</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313;p6">
            <a:extLst>
              <a:ext uri="{FF2B5EF4-FFF2-40B4-BE49-F238E27FC236}">
                <a16:creationId xmlns:a16="http://schemas.microsoft.com/office/drawing/2014/main" id="{D0B626E9-7AE9-4939-BEA0-7B4CE0575D38}"/>
              </a:ext>
            </a:extLst>
          </p:cNvPr>
          <p:cNvSpPr/>
          <p:nvPr/>
        </p:nvSpPr>
        <p:spPr>
          <a:xfrm>
            <a:off x="3252919" y="3806276"/>
            <a:ext cx="2436370" cy="81121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[Strategic initiative]</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313;p6">
            <a:extLst>
              <a:ext uri="{FF2B5EF4-FFF2-40B4-BE49-F238E27FC236}">
                <a16:creationId xmlns:a16="http://schemas.microsoft.com/office/drawing/2014/main" id="{8ADA9A8A-5A2D-ED4D-7BFD-63513C7B643B}"/>
              </a:ext>
            </a:extLst>
          </p:cNvPr>
          <p:cNvSpPr/>
          <p:nvPr/>
        </p:nvSpPr>
        <p:spPr>
          <a:xfrm>
            <a:off x="5953082" y="3806276"/>
            <a:ext cx="2436370" cy="81121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[Strategic initiative]</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313;p6">
            <a:extLst>
              <a:ext uri="{FF2B5EF4-FFF2-40B4-BE49-F238E27FC236}">
                <a16:creationId xmlns:a16="http://schemas.microsoft.com/office/drawing/2014/main" id="{0507913B-D1A6-003F-64A0-C0A2837C2A4D}"/>
              </a:ext>
            </a:extLst>
          </p:cNvPr>
          <p:cNvSpPr/>
          <p:nvPr/>
        </p:nvSpPr>
        <p:spPr>
          <a:xfrm>
            <a:off x="8653245" y="3806276"/>
            <a:ext cx="2436370" cy="81121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[Strategic initiative]</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319;p6">
            <a:extLst>
              <a:ext uri="{FF2B5EF4-FFF2-40B4-BE49-F238E27FC236}">
                <a16:creationId xmlns:a16="http://schemas.microsoft.com/office/drawing/2014/main" id="{95F1FDE9-2A71-4161-A1C6-B7908BFFD15C}"/>
              </a:ext>
            </a:extLst>
          </p:cNvPr>
          <p:cNvSpPr/>
          <p:nvPr/>
        </p:nvSpPr>
        <p:spPr>
          <a:xfrm>
            <a:off x="3252918" y="4767077"/>
            <a:ext cx="7836695" cy="324000"/>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ysClr val="windowText" lastClr="000000"/>
                </a:solidFill>
              </a:rPr>
              <a:t>[Enabler]</a:t>
            </a:r>
            <a:endParaRPr kumimoji="0" lang="en-US" sz="1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19" name="Google Shape;319;p6">
            <a:extLst>
              <a:ext uri="{FF2B5EF4-FFF2-40B4-BE49-F238E27FC236}">
                <a16:creationId xmlns:a16="http://schemas.microsoft.com/office/drawing/2014/main" id="{1BB3C649-22B6-FEA5-CB3D-16FEBAC5E0B7}"/>
              </a:ext>
            </a:extLst>
          </p:cNvPr>
          <p:cNvSpPr/>
          <p:nvPr/>
        </p:nvSpPr>
        <p:spPr>
          <a:xfrm>
            <a:off x="3252918" y="5157042"/>
            <a:ext cx="7836695" cy="324000"/>
          </a:xfrm>
          <a:prstGeom prst="rect">
            <a:avLst/>
          </a:prstGeom>
          <a:solidFill>
            <a:schemeClr val="tx2"/>
          </a:solidFill>
          <a:ln>
            <a:noFill/>
          </a:ln>
        </p:spPr>
        <p:txBody>
          <a:bodyPr spcFirstLastPara="1" wrap="square" lIns="91425" tIns="45700" rIns="91425" bIns="45700" anchor="ctr" anchorCtr="0">
            <a:noAutofit/>
          </a:bodyPr>
          <a:lstStyle/>
          <a:p>
            <a:pPr algn="ctr"/>
            <a:r>
              <a:rPr lang="en-US">
                <a:solidFill>
                  <a:sysClr val="windowText" lastClr="000000"/>
                </a:solidFill>
              </a:rPr>
              <a:t>[Enabler]</a:t>
            </a:r>
            <a:endParaRPr kumimoji="0" lang="en-US" sz="1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0" name="Google Shape;319;p6">
            <a:extLst>
              <a:ext uri="{FF2B5EF4-FFF2-40B4-BE49-F238E27FC236}">
                <a16:creationId xmlns:a16="http://schemas.microsoft.com/office/drawing/2014/main" id="{DF3D271C-A2D2-C5AF-42E3-3D8ECFD95382}"/>
              </a:ext>
            </a:extLst>
          </p:cNvPr>
          <p:cNvSpPr/>
          <p:nvPr/>
        </p:nvSpPr>
        <p:spPr>
          <a:xfrm>
            <a:off x="3252918" y="5547007"/>
            <a:ext cx="7836695" cy="324000"/>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ysClr val="windowText" lastClr="000000"/>
                </a:solidFill>
              </a:rPr>
              <a:t>[Enabler]</a:t>
            </a:r>
            <a:endParaRPr kumimoji="0" lang="en-US" sz="1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1" name="Google Shape;319;p6">
            <a:extLst>
              <a:ext uri="{FF2B5EF4-FFF2-40B4-BE49-F238E27FC236}">
                <a16:creationId xmlns:a16="http://schemas.microsoft.com/office/drawing/2014/main" id="{4FAB9DCF-5494-79C1-F730-BA126F523673}"/>
              </a:ext>
            </a:extLst>
          </p:cNvPr>
          <p:cNvSpPr/>
          <p:nvPr/>
        </p:nvSpPr>
        <p:spPr>
          <a:xfrm>
            <a:off x="3252918" y="5936973"/>
            <a:ext cx="7836695" cy="324000"/>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ysClr val="windowText" lastClr="000000"/>
                </a:solidFill>
              </a:rPr>
              <a:t>[Enabler]</a:t>
            </a:r>
            <a:endParaRPr kumimoji="0" lang="en-US" sz="1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22" name="TextBox 21">
            <a:extLst>
              <a:ext uri="{FF2B5EF4-FFF2-40B4-BE49-F238E27FC236}">
                <a16:creationId xmlns:a16="http://schemas.microsoft.com/office/drawing/2014/main" id="{D68D77CB-3174-19BB-D62A-8690D7FE1B3E}"/>
              </a:ext>
            </a:extLst>
          </p:cNvPr>
          <p:cNvSpPr txBox="1"/>
          <p:nvPr/>
        </p:nvSpPr>
        <p:spPr>
          <a:xfrm>
            <a:off x="3455104" y="2230611"/>
            <a:ext cx="2032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[Objective]</a:t>
            </a:r>
          </a:p>
        </p:txBody>
      </p:sp>
      <p:sp>
        <p:nvSpPr>
          <p:cNvPr id="23" name="TextBox 22">
            <a:extLst>
              <a:ext uri="{FF2B5EF4-FFF2-40B4-BE49-F238E27FC236}">
                <a16:creationId xmlns:a16="http://schemas.microsoft.com/office/drawing/2014/main" id="{E931B26D-4783-7F1A-73B5-2DBA8D116DF0}"/>
              </a:ext>
            </a:extLst>
          </p:cNvPr>
          <p:cNvSpPr txBox="1"/>
          <p:nvPr/>
        </p:nvSpPr>
        <p:spPr>
          <a:xfrm>
            <a:off x="6155267" y="2230611"/>
            <a:ext cx="2032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[Objective]</a:t>
            </a:r>
          </a:p>
        </p:txBody>
      </p:sp>
      <p:sp>
        <p:nvSpPr>
          <p:cNvPr id="24" name="TextBox 23">
            <a:extLst>
              <a:ext uri="{FF2B5EF4-FFF2-40B4-BE49-F238E27FC236}">
                <a16:creationId xmlns:a16="http://schemas.microsoft.com/office/drawing/2014/main" id="{A48F1B20-71A9-E56F-625D-497EC3849896}"/>
              </a:ext>
            </a:extLst>
          </p:cNvPr>
          <p:cNvSpPr txBox="1"/>
          <p:nvPr/>
        </p:nvSpPr>
        <p:spPr>
          <a:xfrm>
            <a:off x="8855430" y="2230611"/>
            <a:ext cx="20320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cs typeface="Arial"/>
                <a:sym typeface="Arial"/>
              </a:rPr>
              <a:t>[Objective]</a:t>
            </a:r>
          </a:p>
        </p:txBody>
      </p:sp>
      <p:cxnSp>
        <p:nvCxnSpPr>
          <p:cNvPr id="29" name="Straight Connector 28">
            <a:extLst>
              <a:ext uri="{FF2B5EF4-FFF2-40B4-BE49-F238E27FC236}">
                <a16:creationId xmlns:a16="http://schemas.microsoft.com/office/drawing/2014/main" id="{840BFEF3-5696-F6F5-14E4-E3EC2F598BC8}"/>
              </a:ext>
            </a:extLst>
          </p:cNvPr>
          <p:cNvCxnSpPr>
            <a:cxnSpLocks/>
          </p:cNvCxnSpPr>
          <p:nvPr/>
        </p:nvCxnSpPr>
        <p:spPr>
          <a:xfrm>
            <a:off x="5821185" y="2863855"/>
            <a:ext cx="0" cy="175363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ED78857-83AA-596D-0EA5-EFEC70564C7E}"/>
              </a:ext>
            </a:extLst>
          </p:cNvPr>
          <p:cNvCxnSpPr>
            <a:cxnSpLocks/>
          </p:cNvCxnSpPr>
          <p:nvPr/>
        </p:nvCxnSpPr>
        <p:spPr>
          <a:xfrm>
            <a:off x="8521347" y="2863855"/>
            <a:ext cx="0" cy="175363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72BB9F55-7618-475D-7684-9FBD8218ADBC}"/>
              </a:ext>
            </a:extLst>
          </p:cNvPr>
          <p:cNvSpPr>
            <a:spLocks noChangeAspect="1"/>
          </p:cNvSpPr>
          <p:nvPr/>
        </p:nvSpPr>
        <p:spPr>
          <a:xfrm>
            <a:off x="4255104" y="1734103"/>
            <a:ext cx="432000" cy="43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A</a:t>
            </a:r>
          </a:p>
        </p:txBody>
      </p:sp>
      <p:sp>
        <p:nvSpPr>
          <p:cNvPr id="34" name="Oval 33">
            <a:extLst>
              <a:ext uri="{FF2B5EF4-FFF2-40B4-BE49-F238E27FC236}">
                <a16:creationId xmlns:a16="http://schemas.microsoft.com/office/drawing/2014/main" id="{BA5C2B10-CA1D-A6AD-2E94-E631B2DA5BE3}"/>
              </a:ext>
            </a:extLst>
          </p:cNvPr>
          <p:cNvSpPr>
            <a:spLocks noChangeAspect="1"/>
          </p:cNvSpPr>
          <p:nvPr/>
        </p:nvSpPr>
        <p:spPr>
          <a:xfrm>
            <a:off x="6955266" y="1734103"/>
            <a:ext cx="432000" cy="43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B</a:t>
            </a:r>
          </a:p>
        </p:txBody>
      </p:sp>
      <p:sp>
        <p:nvSpPr>
          <p:cNvPr id="35" name="Oval 34">
            <a:extLst>
              <a:ext uri="{FF2B5EF4-FFF2-40B4-BE49-F238E27FC236}">
                <a16:creationId xmlns:a16="http://schemas.microsoft.com/office/drawing/2014/main" id="{5670DC2B-12E5-AB04-4B6C-A5911A1F92D1}"/>
              </a:ext>
            </a:extLst>
          </p:cNvPr>
          <p:cNvSpPr>
            <a:spLocks noChangeAspect="1"/>
          </p:cNvSpPr>
          <p:nvPr/>
        </p:nvSpPr>
        <p:spPr>
          <a:xfrm>
            <a:off x="9655430" y="1734103"/>
            <a:ext cx="432000" cy="43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C</a:t>
            </a:r>
          </a:p>
        </p:txBody>
      </p:sp>
      <p:sp>
        <p:nvSpPr>
          <p:cNvPr id="36" name="TextBox 35">
            <a:extLst>
              <a:ext uri="{FF2B5EF4-FFF2-40B4-BE49-F238E27FC236}">
                <a16:creationId xmlns:a16="http://schemas.microsoft.com/office/drawing/2014/main" id="{CD17C179-5D97-4072-27AA-6AB5EDE5CFEE}"/>
              </a:ext>
            </a:extLst>
          </p:cNvPr>
          <p:cNvSpPr txBox="1"/>
          <p:nvPr/>
        </p:nvSpPr>
        <p:spPr>
          <a:xfrm>
            <a:off x="5379176" y="1385047"/>
            <a:ext cx="358418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We focus on winning:</a:t>
            </a:r>
          </a:p>
        </p:txBody>
      </p:sp>
      <p:sp>
        <p:nvSpPr>
          <p:cNvPr id="4" name="Rectangle 3">
            <a:extLst>
              <a:ext uri="{FF2B5EF4-FFF2-40B4-BE49-F238E27FC236}">
                <a16:creationId xmlns:a16="http://schemas.microsoft.com/office/drawing/2014/main" id="{F00325F5-F2E8-95B8-E1F0-5B77B161889E}"/>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4</a:t>
            </a:r>
          </a:p>
        </p:txBody>
      </p:sp>
      <p:sp>
        <p:nvSpPr>
          <p:cNvPr id="6" name="Google Shape;677;p19">
            <a:extLst>
              <a:ext uri="{FF2B5EF4-FFF2-40B4-BE49-F238E27FC236}">
                <a16:creationId xmlns:a16="http://schemas.microsoft.com/office/drawing/2014/main" id="{457EB068-0E20-AFBB-17EE-D2E8C4D3449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Tree>
    <p:extLst>
      <p:ext uri="{BB962C8B-B14F-4D97-AF65-F5344CB8AC3E}">
        <p14:creationId xmlns:p14="http://schemas.microsoft.com/office/powerpoint/2010/main" val="20458272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t>Our 202x strategic initiatives and key performance indicators</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66</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Google Shape;313;p6">
            <a:extLst>
              <a:ext uri="{FF2B5EF4-FFF2-40B4-BE49-F238E27FC236}">
                <a16:creationId xmlns:a16="http://schemas.microsoft.com/office/drawing/2014/main" id="{17620B71-1C9B-380D-9370-55831A22928F}"/>
              </a:ext>
            </a:extLst>
          </p:cNvPr>
          <p:cNvSpPr/>
          <p:nvPr/>
        </p:nvSpPr>
        <p:spPr>
          <a:xfrm>
            <a:off x="1583722" y="1636104"/>
            <a:ext cx="4459209" cy="1453992"/>
          </a:xfrm>
          <a:prstGeom prst="rect">
            <a:avLst/>
          </a:prstGeom>
          <a:solidFill>
            <a:schemeClr val="bg2"/>
          </a:solidFill>
          <a:ln>
            <a:noFill/>
          </a:ln>
        </p:spPr>
        <p:txBody>
          <a:bodyPr spcFirstLastPara="1" wrap="square" lIns="182880" tIns="91440" rIns="182880" bIns="9144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FFFFFF"/>
                </a:solidFill>
                <a:effectLst/>
                <a:uLnTx/>
                <a:uFillTx/>
                <a:latin typeface="Arial"/>
                <a:cs typeface="Arial"/>
                <a:sym typeface="Arial"/>
              </a:rPr>
              <a:t>[Strategic initiative]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br>
              <a:rPr kumimoji="0" lang="en-US" sz="1400" b="0" i="0" u="none" strike="noStrike" kern="0" cap="none" spc="0" normalizeH="0" baseline="0" noProof="0">
                <a:ln>
                  <a:noFill/>
                </a:ln>
                <a:solidFill>
                  <a:srgbClr val="FFFFFF"/>
                </a:solidFill>
                <a:effectLst/>
                <a:uLnTx/>
                <a:uFillTx/>
                <a:latin typeface="Arial"/>
                <a:cs typeface="Arial"/>
                <a:sym typeface="Arial"/>
              </a:rPr>
            </a:br>
            <a:r>
              <a:rPr kumimoji="0" lang="en-US" sz="1400" b="0" i="0" u="none" strike="noStrike" kern="0" cap="none" spc="0" normalizeH="0" baseline="0" noProof="0">
                <a:ln>
                  <a:noFill/>
                </a:ln>
                <a:solidFill>
                  <a:srgbClr val="FFFFFF"/>
                </a:solidFill>
                <a:effectLst/>
                <a:uLnTx/>
                <a:uFillTx/>
                <a:latin typeface="Arial"/>
                <a:cs typeface="Arial"/>
                <a:sym typeface="Arial"/>
              </a:rPr>
              <a:t>KPI: [insert KPI]</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319;p6">
            <a:extLst>
              <a:ext uri="{FF2B5EF4-FFF2-40B4-BE49-F238E27FC236}">
                <a16:creationId xmlns:a16="http://schemas.microsoft.com/office/drawing/2014/main" id="{ABA6DBA4-F8F3-51A6-61BF-7BF1BA1D88BF}"/>
              </a:ext>
            </a:extLst>
          </p:cNvPr>
          <p:cNvSpPr/>
          <p:nvPr/>
        </p:nvSpPr>
        <p:spPr>
          <a:xfrm>
            <a:off x="1583722" y="5422479"/>
            <a:ext cx="9180477" cy="817760"/>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E7E6E6">
                    <a:lumMod val="10000"/>
                  </a:srgbClr>
                </a:solidFill>
                <a:effectLst/>
                <a:uLnTx/>
                <a:uFillTx/>
                <a:latin typeface="Arial"/>
                <a:ea typeface="Arial"/>
                <a:cs typeface="Arial"/>
                <a:sym typeface="Arial"/>
              </a:rPr>
              <a:t>[Enabler]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E7E6E6">
                  <a:lumMod val="10000"/>
                </a:srgbClr>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E7E6E6">
                    <a:lumMod val="10000"/>
                  </a:srgbClr>
                </a:solidFill>
                <a:effectLst/>
                <a:uLnTx/>
                <a:uFillTx/>
                <a:latin typeface="Arial"/>
                <a:cs typeface="Arial"/>
                <a:sym typeface="Arial"/>
              </a:rPr>
              <a:t>[Insert enabler and/or investment]</a:t>
            </a:r>
          </a:p>
        </p:txBody>
      </p:sp>
      <p:sp>
        <p:nvSpPr>
          <p:cNvPr id="7" name="Google Shape;313;p6">
            <a:extLst>
              <a:ext uri="{FF2B5EF4-FFF2-40B4-BE49-F238E27FC236}">
                <a16:creationId xmlns:a16="http://schemas.microsoft.com/office/drawing/2014/main" id="{A19AFA74-C34D-AF2E-97B1-A9E269D80BE7}"/>
              </a:ext>
            </a:extLst>
          </p:cNvPr>
          <p:cNvSpPr/>
          <p:nvPr/>
        </p:nvSpPr>
        <p:spPr>
          <a:xfrm>
            <a:off x="6304989" y="1636104"/>
            <a:ext cx="4459209" cy="1453992"/>
          </a:xfrm>
          <a:prstGeom prst="rect">
            <a:avLst/>
          </a:prstGeom>
          <a:solidFill>
            <a:schemeClr val="bg2"/>
          </a:solidFill>
          <a:ln>
            <a:noFill/>
          </a:ln>
        </p:spPr>
        <p:txBody>
          <a:bodyPr spcFirstLastPara="1" wrap="square" lIns="182880" tIns="91440" rIns="182880" bIns="9144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FFFFFF"/>
                </a:solidFill>
                <a:effectLst/>
                <a:uLnTx/>
                <a:uFillTx/>
                <a:latin typeface="Arial"/>
                <a:cs typeface="Arial"/>
                <a:sym typeface="Arial"/>
              </a:rPr>
              <a:t>[Strategic initiative]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br>
              <a:rPr kumimoji="0" lang="en-US" sz="1400" b="0" i="0" u="none" strike="noStrike" kern="0" cap="none" spc="0" normalizeH="0" baseline="0" noProof="0">
                <a:ln>
                  <a:noFill/>
                </a:ln>
                <a:solidFill>
                  <a:srgbClr val="FFFFFF"/>
                </a:solidFill>
                <a:effectLst/>
                <a:uLnTx/>
                <a:uFillTx/>
                <a:latin typeface="Arial"/>
                <a:cs typeface="Arial"/>
                <a:sym typeface="Arial"/>
              </a:rPr>
            </a:br>
            <a:r>
              <a:rPr kumimoji="0" lang="en-US" sz="1400" b="0" i="0" u="none" strike="noStrike" kern="0" cap="none" spc="0" normalizeH="0" baseline="0" noProof="0">
                <a:ln>
                  <a:noFill/>
                </a:ln>
                <a:solidFill>
                  <a:srgbClr val="FFFFFF"/>
                </a:solidFill>
                <a:effectLst/>
                <a:uLnTx/>
                <a:uFillTx/>
                <a:latin typeface="Arial"/>
                <a:cs typeface="Arial"/>
                <a:sym typeface="Arial"/>
              </a:rPr>
              <a:t>KPI: [insert KPI]</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313;p6">
            <a:extLst>
              <a:ext uri="{FF2B5EF4-FFF2-40B4-BE49-F238E27FC236}">
                <a16:creationId xmlns:a16="http://schemas.microsoft.com/office/drawing/2014/main" id="{6DEFFD2F-0A87-9D2F-CDB0-A74D02340D0A}"/>
              </a:ext>
            </a:extLst>
          </p:cNvPr>
          <p:cNvSpPr/>
          <p:nvPr/>
        </p:nvSpPr>
        <p:spPr>
          <a:xfrm>
            <a:off x="1583722" y="3360889"/>
            <a:ext cx="4459209" cy="1453992"/>
          </a:xfrm>
          <a:prstGeom prst="rect">
            <a:avLst/>
          </a:prstGeom>
          <a:solidFill>
            <a:schemeClr val="bg2"/>
          </a:solidFill>
          <a:ln>
            <a:noFill/>
          </a:ln>
        </p:spPr>
        <p:txBody>
          <a:bodyPr spcFirstLastPara="1" wrap="square" lIns="182880" tIns="91440" rIns="182880" bIns="9144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FFFFFF"/>
                </a:solidFill>
                <a:effectLst/>
                <a:uLnTx/>
                <a:uFillTx/>
                <a:latin typeface="Arial"/>
                <a:cs typeface="Arial"/>
                <a:sym typeface="Arial"/>
              </a:rPr>
              <a:t>[Strategic initiative]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br>
              <a:rPr kumimoji="0" lang="en-US" sz="1400" b="0" i="0" u="none" strike="noStrike" kern="0" cap="none" spc="0" normalizeH="0" baseline="0" noProof="0">
                <a:ln>
                  <a:noFill/>
                </a:ln>
                <a:solidFill>
                  <a:srgbClr val="FFFFFF"/>
                </a:solidFill>
                <a:effectLst/>
                <a:uLnTx/>
                <a:uFillTx/>
                <a:latin typeface="Arial"/>
                <a:cs typeface="Arial"/>
                <a:sym typeface="Arial"/>
              </a:rPr>
            </a:br>
            <a:r>
              <a:rPr kumimoji="0" lang="en-US" sz="1400" b="0" i="0" u="none" strike="noStrike" kern="0" cap="none" spc="0" normalizeH="0" baseline="0" noProof="0">
                <a:ln>
                  <a:noFill/>
                </a:ln>
                <a:solidFill>
                  <a:srgbClr val="FFFFFF"/>
                </a:solidFill>
                <a:effectLst/>
                <a:uLnTx/>
                <a:uFillTx/>
                <a:latin typeface="Arial"/>
                <a:cs typeface="Arial"/>
                <a:sym typeface="Arial"/>
              </a:rPr>
              <a:t>KPI: [insert KPI]</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313;p6">
            <a:extLst>
              <a:ext uri="{FF2B5EF4-FFF2-40B4-BE49-F238E27FC236}">
                <a16:creationId xmlns:a16="http://schemas.microsoft.com/office/drawing/2014/main" id="{C03065FC-B559-2042-6325-41956EAD650B}"/>
              </a:ext>
            </a:extLst>
          </p:cNvPr>
          <p:cNvSpPr/>
          <p:nvPr/>
        </p:nvSpPr>
        <p:spPr>
          <a:xfrm>
            <a:off x="6304990" y="3360889"/>
            <a:ext cx="4459208" cy="1453992"/>
          </a:xfrm>
          <a:prstGeom prst="rect">
            <a:avLst/>
          </a:prstGeom>
          <a:solidFill>
            <a:schemeClr val="bg2"/>
          </a:solidFill>
          <a:ln>
            <a:noFill/>
          </a:ln>
        </p:spPr>
        <p:txBody>
          <a:bodyPr spcFirstLastPara="1" wrap="square" lIns="182880" tIns="91440" rIns="182880" bIns="9144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a:ln>
                  <a:noFill/>
                </a:ln>
                <a:solidFill>
                  <a:srgbClr val="FFFFFF"/>
                </a:solidFill>
                <a:effectLst/>
                <a:uLnTx/>
                <a:uFillTx/>
                <a:latin typeface="Arial"/>
                <a:cs typeface="Arial"/>
                <a:sym typeface="Arial"/>
              </a:rPr>
              <a:t>[Strategic initiative]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br>
              <a:rPr kumimoji="0" lang="en-US" sz="1400" b="0" i="0" u="none" strike="noStrike" kern="0" cap="none" spc="0" normalizeH="0" baseline="0" noProof="0">
                <a:ln>
                  <a:noFill/>
                </a:ln>
                <a:solidFill>
                  <a:srgbClr val="FFFFFF"/>
                </a:solidFill>
                <a:effectLst/>
                <a:uLnTx/>
                <a:uFillTx/>
                <a:latin typeface="Arial"/>
                <a:cs typeface="Arial"/>
                <a:sym typeface="Arial"/>
              </a:rPr>
            </a:br>
            <a:r>
              <a:rPr kumimoji="0" lang="en-US" sz="1400" b="0" i="0" u="none" strike="noStrike" kern="0" cap="none" spc="0" normalizeH="0" baseline="0" noProof="0">
                <a:ln>
                  <a:noFill/>
                </a:ln>
                <a:solidFill>
                  <a:srgbClr val="FFFFFF"/>
                </a:solidFill>
                <a:effectLst/>
                <a:uLnTx/>
                <a:uFillTx/>
                <a:latin typeface="Arial"/>
                <a:cs typeface="Arial"/>
                <a:sym typeface="Arial"/>
              </a:rPr>
              <a:t>KPI: [insert KPI]</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Oval 9">
            <a:extLst>
              <a:ext uri="{FF2B5EF4-FFF2-40B4-BE49-F238E27FC236}">
                <a16:creationId xmlns:a16="http://schemas.microsoft.com/office/drawing/2014/main" id="{1F52F0E3-F4EB-FB62-57A3-39B486157375}"/>
              </a:ext>
            </a:extLst>
          </p:cNvPr>
          <p:cNvSpPr/>
          <p:nvPr/>
        </p:nvSpPr>
        <p:spPr>
          <a:xfrm>
            <a:off x="1427801" y="1547204"/>
            <a:ext cx="365760" cy="370329"/>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A</a:t>
            </a:r>
          </a:p>
        </p:txBody>
      </p:sp>
      <p:sp>
        <p:nvSpPr>
          <p:cNvPr id="11" name="Oval 10">
            <a:extLst>
              <a:ext uri="{FF2B5EF4-FFF2-40B4-BE49-F238E27FC236}">
                <a16:creationId xmlns:a16="http://schemas.microsoft.com/office/drawing/2014/main" id="{D1961E3B-1E13-DE25-54BB-ADD020506FCD}"/>
              </a:ext>
            </a:extLst>
          </p:cNvPr>
          <p:cNvSpPr/>
          <p:nvPr/>
        </p:nvSpPr>
        <p:spPr>
          <a:xfrm>
            <a:off x="1427801" y="3271989"/>
            <a:ext cx="365760" cy="370329"/>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C</a:t>
            </a:r>
          </a:p>
        </p:txBody>
      </p:sp>
      <p:sp>
        <p:nvSpPr>
          <p:cNvPr id="12" name="Oval 11">
            <a:extLst>
              <a:ext uri="{FF2B5EF4-FFF2-40B4-BE49-F238E27FC236}">
                <a16:creationId xmlns:a16="http://schemas.microsoft.com/office/drawing/2014/main" id="{0110A1E4-0D82-6F80-5FCA-08DFB1B3E704}"/>
              </a:ext>
            </a:extLst>
          </p:cNvPr>
          <p:cNvSpPr/>
          <p:nvPr/>
        </p:nvSpPr>
        <p:spPr>
          <a:xfrm>
            <a:off x="6159625" y="1547204"/>
            <a:ext cx="365760" cy="370329"/>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B</a:t>
            </a:r>
          </a:p>
        </p:txBody>
      </p:sp>
      <p:sp>
        <p:nvSpPr>
          <p:cNvPr id="13" name="Oval 12">
            <a:extLst>
              <a:ext uri="{FF2B5EF4-FFF2-40B4-BE49-F238E27FC236}">
                <a16:creationId xmlns:a16="http://schemas.microsoft.com/office/drawing/2014/main" id="{3DC4E128-45CA-1C60-25BD-9CF618012C87}"/>
              </a:ext>
            </a:extLst>
          </p:cNvPr>
          <p:cNvSpPr/>
          <p:nvPr/>
        </p:nvSpPr>
        <p:spPr>
          <a:xfrm>
            <a:off x="6159625" y="3271989"/>
            <a:ext cx="365760" cy="370329"/>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D</a:t>
            </a:r>
          </a:p>
        </p:txBody>
      </p:sp>
      <p:grpSp>
        <p:nvGrpSpPr>
          <p:cNvPr id="18" name="Group 17">
            <a:extLst>
              <a:ext uri="{FF2B5EF4-FFF2-40B4-BE49-F238E27FC236}">
                <a16:creationId xmlns:a16="http://schemas.microsoft.com/office/drawing/2014/main" id="{38E0D4B7-880D-84C4-2DEB-300F1B38A29B}"/>
              </a:ext>
            </a:extLst>
          </p:cNvPr>
          <p:cNvGrpSpPr/>
          <p:nvPr/>
        </p:nvGrpSpPr>
        <p:grpSpPr>
          <a:xfrm>
            <a:off x="2054810" y="4892644"/>
            <a:ext cx="8238298" cy="425517"/>
            <a:chOff x="1613759" y="4937614"/>
            <a:chExt cx="8238298" cy="425517"/>
          </a:xfrm>
        </p:grpSpPr>
        <p:sp>
          <p:nvSpPr>
            <p:cNvPr id="14" name="Right Arrow 13">
              <a:extLst>
                <a:ext uri="{FF2B5EF4-FFF2-40B4-BE49-F238E27FC236}">
                  <a16:creationId xmlns:a16="http://schemas.microsoft.com/office/drawing/2014/main" id="{68630ADC-82E0-71A6-9A4C-5B1282FF8280}"/>
                </a:ext>
              </a:extLst>
            </p:cNvPr>
            <p:cNvSpPr/>
            <p:nvPr/>
          </p:nvSpPr>
          <p:spPr>
            <a:xfrm rot="16200000">
              <a:off x="1573260" y="4978113"/>
              <a:ext cx="425516" cy="34451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Right Arrow 14">
              <a:extLst>
                <a:ext uri="{FF2B5EF4-FFF2-40B4-BE49-F238E27FC236}">
                  <a16:creationId xmlns:a16="http://schemas.microsoft.com/office/drawing/2014/main" id="{12063487-2600-EAD0-EE22-57F024BEDF10}"/>
                </a:ext>
              </a:extLst>
            </p:cNvPr>
            <p:cNvSpPr/>
            <p:nvPr/>
          </p:nvSpPr>
          <p:spPr>
            <a:xfrm rot="16200000">
              <a:off x="4849759" y="4978114"/>
              <a:ext cx="425516" cy="34451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 name="Right Arrow 15">
              <a:extLst>
                <a:ext uri="{FF2B5EF4-FFF2-40B4-BE49-F238E27FC236}">
                  <a16:creationId xmlns:a16="http://schemas.microsoft.com/office/drawing/2014/main" id="{9E6B9BC3-50D5-66E8-E3C3-33111C5DC2C1}"/>
                </a:ext>
              </a:extLst>
            </p:cNvPr>
            <p:cNvSpPr/>
            <p:nvPr/>
          </p:nvSpPr>
          <p:spPr>
            <a:xfrm rot="16200000">
              <a:off x="6195228" y="4978114"/>
              <a:ext cx="425516" cy="34451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 name="Right Arrow 16">
              <a:extLst>
                <a:ext uri="{FF2B5EF4-FFF2-40B4-BE49-F238E27FC236}">
                  <a16:creationId xmlns:a16="http://schemas.microsoft.com/office/drawing/2014/main" id="{B8A3B731-BCB9-9235-432B-9CE95CECE7D6}"/>
                </a:ext>
              </a:extLst>
            </p:cNvPr>
            <p:cNvSpPr/>
            <p:nvPr/>
          </p:nvSpPr>
          <p:spPr>
            <a:xfrm rot="16200000">
              <a:off x="9467040" y="4978113"/>
              <a:ext cx="425516" cy="34451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19" name="Rectangle 18">
            <a:extLst>
              <a:ext uri="{FF2B5EF4-FFF2-40B4-BE49-F238E27FC236}">
                <a16:creationId xmlns:a16="http://schemas.microsoft.com/office/drawing/2014/main" id="{5C328E80-726C-EC05-4A32-693A376692C9}"/>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5</a:t>
            </a:r>
          </a:p>
        </p:txBody>
      </p:sp>
      <p:sp>
        <p:nvSpPr>
          <p:cNvPr id="21" name="Google Shape;677;p19">
            <a:extLst>
              <a:ext uri="{FF2B5EF4-FFF2-40B4-BE49-F238E27FC236}">
                <a16:creationId xmlns:a16="http://schemas.microsoft.com/office/drawing/2014/main" id="{BD967F25-3D79-5146-8661-3E581AA2580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Tree>
    <p:extLst>
      <p:ext uri="{BB962C8B-B14F-4D97-AF65-F5344CB8AC3E}">
        <p14:creationId xmlns:p14="http://schemas.microsoft.com/office/powerpoint/2010/main" val="20328549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lIns="91440"/>
          <a:lstStyle/>
          <a:p>
            <a:r>
              <a:rPr lang="en-GB"/>
              <a:t>A [insert own description] approach is required for [insert goal/to achieve our goals]</a:t>
            </a:r>
          </a:p>
        </p:txBody>
      </p:sp>
      <p:sp>
        <p:nvSpPr>
          <p:cNvPr id="22" name="Rectangle 4">
            <a:extLst>
              <a:ext uri="{FF2B5EF4-FFF2-40B4-BE49-F238E27FC236}">
                <a16:creationId xmlns:a16="http://schemas.microsoft.com/office/drawing/2014/main" id="{7B06D472-3FFB-194A-9BD1-66CB46A03912}"/>
              </a:ext>
            </a:extLst>
          </p:cNvPr>
          <p:cNvSpPr>
            <a:spLocks noChangeArrowheads="1"/>
          </p:cNvSpPr>
          <p:nvPr/>
        </p:nvSpPr>
        <p:spPr bwMode="auto">
          <a:xfrm>
            <a:off x="467807" y="1602600"/>
            <a:ext cx="2159484" cy="936000"/>
          </a:xfrm>
          <a:prstGeom prst="rect">
            <a:avLst/>
          </a:prstGeom>
          <a:solidFill>
            <a:schemeClr val="bg2"/>
          </a:solidFill>
          <a:ln w="38100" algn="ctr">
            <a:noFill/>
            <a:miter lim="800000"/>
            <a:headEnd/>
            <a:tailEnd/>
          </a:ln>
        </p:spPr>
        <p:txBody>
          <a:bodyPr lIns="91440" tIns="91440" bIns="91440" anchor="ctr" anchorCtr="1"/>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Strategic objectives</a:t>
            </a:r>
          </a:p>
        </p:txBody>
      </p:sp>
      <p:sp>
        <p:nvSpPr>
          <p:cNvPr id="23" name="Rectangle 4">
            <a:extLst>
              <a:ext uri="{FF2B5EF4-FFF2-40B4-BE49-F238E27FC236}">
                <a16:creationId xmlns:a16="http://schemas.microsoft.com/office/drawing/2014/main" id="{E5CFD1A9-F6A2-2941-BD2B-5C3E1271E532}"/>
              </a:ext>
            </a:extLst>
          </p:cNvPr>
          <p:cNvSpPr>
            <a:spLocks noChangeArrowheads="1"/>
          </p:cNvSpPr>
          <p:nvPr/>
        </p:nvSpPr>
        <p:spPr bwMode="auto">
          <a:xfrm>
            <a:off x="467806" y="2651971"/>
            <a:ext cx="2159485" cy="2578689"/>
          </a:xfrm>
          <a:prstGeom prst="rect">
            <a:avLst/>
          </a:prstGeom>
          <a:solidFill>
            <a:schemeClr val="accent2"/>
          </a:solidFill>
          <a:ln w="9525" algn="ctr">
            <a:noFill/>
            <a:miter lim="800000"/>
            <a:headEnd type="none" w="lg" len="lg"/>
            <a:tailEnd type="none" w="lg" len="lg"/>
          </a:ln>
        </p:spPr>
        <p:txBody>
          <a:bodyPr wrap="square" lIns="91440" tIns="91440" bIns="9144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Strategic initiatives/</a:t>
            </a:r>
            <a:br>
              <a:rPr kumimoji="0" lang="en-US"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br>
            <a:r>
              <a:rPr kumimoji="0" lang="en-US"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execution levers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(not exhaustive)</a:t>
            </a:r>
          </a:p>
        </p:txBody>
      </p:sp>
      <p:sp>
        <p:nvSpPr>
          <p:cNvPr id="24" name="Rectangle 4">
            <a:extLst>
              <a:ext uri="{FF2B5EF4-FFF2-40B4-BE49-F238E27FC236}">
                <a16:creationId xmlns:a16="http://schemas.microsoft.com/office/drawing/2014/main" id="{CA00801C-3546-CE4F-9742-710BBE2D0841}"/>
              </a:ext>
            </a:extLst>
          </p:cNvPr>
          <p:cNvSpPr>
            <a:spLocks noChangeArrowheads="1"/>
          </p:cNvSpPr>
          <p:nvPr/>
        </p:nvSpPr>
        <p:spPr bwMode="auto">
          <a:xfrm>
            <a:off x="467806" y="5344031"/>
            <a:ext cx="2159485" cy="936000"/>
          </a:xfrm>
          <a:prstGeom prst="rect">
            <a:avLst/>
          </a:prstGeom>
          <a:solidFill>
            <a:schemeClr val="bg1">
              <a:lumMod val="75000"/>
            </a:schemeClr>
          </a:solidFill>
          <a:ln w="38100" algn="ctr">
            <a:noFill/>
            <a:miter lim="800000"/>
            <a:headEnd/>
            <a:tailEnd/>
          </a:ln>
        </p:spPr>
        <p:txBody>
          <a:bodyPr lIns="91440" tIns="91440" bIns="91440" anchor="ctr" anchorCtr="1"/>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Enablers</a:t>
            </a:r>
          </a:p>
        </p:txBody>
      </p:sp>
      <p:sp>
        <p:nvSpPr>
          <p:cNvPr id="27" name="AutoShape 29">
            <a:extLst>
              <a:ext uri="{FF2B5EF4-FFF2-40B4-BE49-F238E27FC236}">
                <a16:creationId xmlns:a16="http://schemas.microsoft.com/office/drawing/2014/main" id="{F9CF273F-5AAC-E34B-B233-D8EEA6A5A462}"/>
              </a:ext>
            </a:extLst>
          </p:cNvPr>
          <p:cNvSpPr>
            <a:spLocks noChangeArrowheads="1"/>
          </p:cNvSpPr>
          <p:nvPr/>
        </p:nvSpPr>
        <p:spPr bwMode="auto">
          <a:xfrm rot="16200000">
            <a:off x="6752468" y="1450674"/>
            <a:ext cx="936000" cy="8722715"/>
          </a:xfrm>
          <a:prstGeom prst="homePlate">
            <a:avLst>
              <a:gd name="adj" fmla="val 39075"/>
            </a:avLst>
          </a:prstGeom>
          <a:solidFill>
            <a:schemeClr val="bg1">
              <a:lumMod val="75000"/>
              <a:alpha val="26000"/>
            </a:schemeClr>
          </a:solidFill>
          <a:ln w="9525" algn="ctr">
            <a:solidFill>
              <a:srgbClr val="E2E2E2"/>
            </a:solidFill>
            <a:miter lim="800000"/>
            <a:headEnd type="none" w="lg" len="lg"/>
            <a:tailEnd type="none" w="lg" len="lg"/>
          </a:ln>
        </p:spPr>
        <p:txBody>
          <a:bodyPr rot="10800000" vert="vert" wrap="none" lIns="36000" tIns="72000" rIns="108000" bIns="9144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Arial"/>
                <a:sym typeface="Arial"/>
              </a:rPr>
              <a:t> </a:t>
            </a:r>
          </a:p>
        </p:txBody>
      </p:sp>
      <p:sp>
        <p:nvSpPr>
          <p:cNvPr id="29" name="AutoShape 9">
            <a:extLst>
              <a:ext uri="{FF2B5EF4-FFF2-40B4-BE49-F238E27FC236}">
                <a16:creationId xmlns:a16="http://schemas.microsoft.com/office/drawing/2014/main" id="{B881175F-BF07-E642-8B89-571AB52DB172}"/>
              </a:ext>
            </a:extLst>
          </p:cNvPr>
          <p:cNvSpPr>
            <a:spLocks noChangeArrowheads="1"/>
          </p:cNvSpPr>
          <p:nvPr/>
        </p:nvSpPr>
        <p:spPr bwMode="auto">
          <a:xfrm>
            <a:off x="8758440" y="5777911"/>
            <a:ext cx="2592000" cy="430945"/>
          </a:xfrm>
          <a:prstGeom prst="rect">
            <a:avLst/>
          </a:prstGeom>
          <a:solidFill>
            <a:schemeClr val="bg1">
              <a:lumMod val="75000"/>
            </a:schemeClr>
          </a:solidFill>
          <a:ln w="38100" algn="ctr">
            <a:noFill/>
            <a:prstDash val="solid"/>
            <a:miter lim="800000"/>
            <a:headEnd/>
            <a:tailEnd/>
          </a:ln>
        </p:spPr>
        <p:txBody>
          <a:bodyPr lIns="182880" tIns="91440" bIns="91440" anchor="ctr" anchorCtr="1"/>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[Enabler]</a:t>
            </a:r>
          </a:p>
        </p:txBody>
      </p:sp>
      <p:sp>
        <p:nvSpPr>
          <p:cNvPr id="30" name="AutoShape 10">
            <a:extLst>
              <a:ext uri="{FF2B5EF4-FFF2-40B4-BE49-F238E27FC236}">
                <a16:creationId xmlns:a16="http://schemas.microsoft.com/office/drawing/2014/main" id="{A37E4FC1-8C10-7647-9E2F-C856C080D41A}"/>
              </a:ext>
            </a:extLst>
          </p:cNvPr>
          <p:cNvSpPr>
            <a:spLocks noChangeArrowheads="1"/>
          </p:cNvSpPr>
          <p:nvPr/>
        </p:nvSpPr>
        <p:spPr bwMode="auto">
          <a:xfrm>
            <a:off x="6078803" y="5777913"/>
            <a:ext cx="2592000" cy="430945"/>
          </a:xfrm>
          <a:prstGeom prst="rect">
            <a:avLst/>
          </a:prstGeom>
          <a:solidFill>
            <a:schemeClr val="bg1">
              <a:lumMod val="75000"/>
            </a:schemeClr>
          </a:solidFill>
          <a:ln w="38100" algn="ctr">
            <a:noFill/>
            <a:prstDash val="solid"/>
            <a:miter lim="800000"/>
            <a:headEnd/>
            <a:tailEnd/>
          </a:ln>
        </p:spPr>
        <p:txBody>
          <a:bodyPr lIns="182880" tIns="91440" bIns="91440" anchor="ctr" anchorCtr="1"/>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[Enabler]</a:t>
            </a:r>
          </a:p>
        </p:txBody>
      </p:sp>
      <p:sp>
        <p:nvSpPr>
          <p:cNvPr id="33" name="AutoShape 11">
            <a:extLst>
              <a:ext uri="{FF2B5EF4-FFF2-40B4-BE49-F238E27FC236}">
                <a16:creationId xmlns:a16="http://schemas.microsoft.com/office/drawing/2014/main" id="{DDB69758-B81C-144A-8DBE-5344F4F2323E}"/>
              </a:ext>
            </a:extLst>
          </p:cNvPr>
          <p:cNvSpPr>
            <a:spLocks noChangeArrowheads="1"/>
          </p:cNvSpPr>
          <p:nvPr/>
        </p:nvSpPr>
        <p:spPr bwMode="auto">
          <a:xfrm>
            <a:off x="3399165" y="5777912"/>
            <a:ext cx="2592000" cy="432000"/>
          </a:xfrm>
          <a:prstGeom prst="rect">
            <a:avLst/>
          </a:prstGeom>
          <a:solidFill>
            <a:schemeClr val="bg1">
              <a:lumMod val="75000"/>
            </a:schemeClr>
          </a:solidFill>
          <a:ln w="38100" algn="ctr">
            <a:noFill/>
            <a:prstDash val="solid"/>
            <a:miter lim="800000"/>
            <a:headEnd/>
            <a:tailEnd/>
          </a:ln>
        </p:spPr>
        <p:txBody>
          <a:bodyPr lIns="182880" tIns="91440" bIns="91440" anchor="ctr" anchorCtr="1"/>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[Enabler]</a:t>
            </a:r>
          </a:p>
        </p:txBody>
      </p:sp>
      <p:sp>
        <p:nvSpPr>
          <p:cNvPr id="34" name="AutoShape 29">
            <a:extLst>
              <a:ext uri="{FF2B5EF4-FFF2-40B4-BE49-F238E27FC236}">
                <a16:creationId xmlns:a16="http://schemas.microsoft.com/office/drawing/2014/main" id="{9F5CCE98-AB46-394B-92B3-38EC4B561909}"/>
              </a:ext>
            </a:extLst>
          </p:cNvPr>
          <p:cNvSpPr>
            <a:spLocks noChangeArrowheads="1"/>
          </p:cNvSpPr>
          <p:nvPr/>
        </p:nvSpPr>
        <p:spPr bwMode="auto">
          <a:xfrm rot="5400000">
            <a:off x="6750817" y="-2290757"/>
            <a:ext cx="936000" cy="8722715"/>
          </a:xfrm>
          <a:prstGeom prst="homePlate">
            <a:avLst>
              <a:gd name="adj" fmla="val 39075"/>
            </a:avLst>
          </a:prstGeom>
          <a:solidFill>
            <a:schemeClr val="bg2">
              <a:alpha val="26846"/>
            </a:schemeClr>
          </a:solidFill>
          <a:ln w="9525" algn="ctr">
            <a:solidFill>
              <a:srgbClr val="B5C9D9"/>
            </a:solidFill>
            <a:miter lim="800000"/>
            <a:headEnd type="none" w="lg" len="lg"/>
            <a:tailEnd type="none" w="lg" len="lg"/>
          </a:ln>
        </p:spPr>
        <p:txBody>
          <a:bodyPr rot="10800000" vert="vert" wrap="none" lIns="36000" tIns="72000" rIns="108000" bIns="9144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Arial"/>
                <a:sym typeface="Arial"/>
              </a:rPr>
              <a:t> </a:t>
            </a:r>
          </a:p>
        </p:txBody>
      </p:sp>
      <p:sp>
        <p:nvSpPr>
          <p:cNvPr id="35" name="AutoShape 10">
            <a:extLst>
              <a:ext uri="{FF2B5EF4-FFF2-40B4-BE49-F238E27FC236}">
                <a16:creationId xmlns:a16="http://schemas.microsoft.com/office/drawing/2014/main" id="{8A48D696-F5CF-954A-8363-65BA1EEEB0DE}"/>
              </a:ext>
            </a:extLst>
          </p:cNvPr>
          <p:cNvSpPr>
            <a:spLocks noChangeArrowheads="1"/>
          </p:cNvSpPr>
          <p:nvPr/>
        </p:nvSpPr>
        <p:spPr bwMode="auto">
          <a:xfrm>
            <a:off x="6078803" y="1714306"/>
            <a:ext cx="2592000" cy="430945"/>
          </a:xfrm>
          <a:prstGeom prst="rect">
            <a:avLst/>
          </a:prstGeom>
          <a:solidFill>
            <a:schemeClr val="bg2"/>
          </a:solidFill>
          <a:ln w="38100" algn="ctr">
            <a:noFill/>
            <a:prstDash val="solid"/>
            <a:miter lim="800000"/>
            <a:headEnd/>
            <a:tailEnd/>
          </a:ln>
        </p:spPr>
        <p:txBody>
          <a:bodyPr lIns="182880" tIns="91440" bIns="9144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[Objective]</a:t>
            </a:r>
          </a:p>
        </p:txBody>
      </p:sp>
      <p:sp>
        <p:nvSpPr>
          <p:cNvPr id="37" name="AutoShape 11">
            <a:extLst>
              <a:ext uri="{FF2B5EF4-FFF2-40B4-BE49-F238E27FC236}">
                <a16:creationId xmlns:a16="http://schemas.microsoft.com/office/drawing/2014/main" id="{B9CCFA45-8A45-8F42-86C1-B4AA5C096543}"/>
              </a:ext>
            </a:extLst>
          </p:cNvPr>
          <p:cNvSpPr>
            <a:spLocks noChangeArrowheads="1"/>
          </p:cNvSpPr>
          <p:nvPr/>
        </p:nvSpPr>
        <p:spPr bwMode="auto">
          <a:xfrm>
            <a:off x="3399165" y="1714306"/>
            <a:ext cx="2592000" cy="430945"/>
          </a:xfrm>
          <a:prstGeom prst="rect">
            <a:avLst/>
          </a:prstGeom>
          <a:solidFill>
            <a:schemeClr val="bg2"/>
          </a:solidFill>
          <a:ln w="38100" algn="ctr">
            <a:noFill/>
            <a:prstDash val="solid"/>
            <a:miter lim="800000"/>
            <a:headEnd/>
            <a:tailEnd/>
          </a:ln>
        </p:spPr>
        <p:txBody>
          <a:bodyPr lIns="182880" tIns="91440" bIns="9144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[Objective]</a:t>
            </a:r>
          </a:p>
        </p:txBody>
      </p:sp>
      <p:grpSp>
        <p:nvGrpSpPr>
          <p:cNvPr id="6" name="Group 5">
            <a:extLst>
              <a:ext uri="{FF2B5EF4-FFF2-40B4-BE49-F238E27FC236}">
                <a16:creationId xmlns:a16="http://schemas.microsoft.com/office/drawing/2014/main" id="{DCDA5B12-AC29-584A-8102-9910A28148B0}"/>
              </a:ext>
            </a:extLst>
          </p:cNvPr>
          <p:cNvGrpSpPr/>
          <p:nvPr/>
        </p:nvGrpSpPr>
        <p:grpSpPr>
          <a:xfrm>
            <a:off x="3169431" y="2651971"/>
            <a:ext cx="8410743" cy="2590057"/>
            <a:chOff x="3169431" y="2676124"/>
            <a:chExt cx="8410743" cy="2590057"/>
          </a:xfrm>
        </p:grpSpPr>
        <p:sp>
          <p:nvSpPr>
            <p:cNvPr id="25" name="Rectangle 4">
              <a:extLst>
                <a:ext uri="{FF2B5EF4-FFF2-40B4-BE49-F238E27FC236}">
                  <a16:creationId xmlns:a16="http://schemas.microsoft.com/office/drawing/2014/main" id="{F5ADABD6-F145-0242-B9C1-AE3CA3AF983C}"/>
                </a:ext>
              </a:extLst>
            </p:cNvPr>
            <p:cNvSpPr>
              <a:spLocks noChangeArrowheads="1"/>
            </p:cNvSpPr>
            <p:nvPr/>
          </p:nvSpPr>
          <p:spPr bwMode="auto">
            <a:xfrm rot="16200000">
              <a:off x="6086003" y="-240448"/>
              <a:ext cx="2577600" cy="8410743"/>
            </a:xfrm>
            <a:prstGeom prst="rect">
              <a:avLst/>
            </a:prstGeom>
            <a:solidFill>
              <a:schemeClr val="accent2">
                <a:alpha val="25000"/>
              </a:schemeClr>
            </a:solidFill>
            <a:ln w="9525" algn="ctr">
              <a:noFill/>
              <a:miter lim="800000"/>
              <a:headEnd type="none" w="lg" len="lg"/>
              <a:tailEnd type="none" w="lg" len="lg"/>
            </a:ln>
          </p:spPr>
          <p:txBody>
            <a:bodyPr wrap="square" tIns="91440" bIns="9144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39" name="AutoShape 2">
              <a:extLst>
                <a:ext uri="{FF2B5EF4-FFF2-40B4-BE49-F238E27FC236}">
                  <a16:creationId xmlns:a16="http://schemas.microsoft.com/office/drawing/2014/main" id="{D22ACA30-872E-FA44-890A-13E439C2F4B8}"/>
                </a:ext>
              </a:extLst>
            </p:cNvPr>
            <p:cNvSpPr>
              <a:spLocks noChangeArrowheads="1"/>
            </p:cNvSpPr>
            <p:nvPr/>
          </p:nvSpPr>
          <p:spPr bwMode="auto">
            <a:xfrm>
              <a:off x="3331887" y="2951462"/>
              <a:ext cx="2726557" cy="430945"/>
            </a:xfrm>
            <a:prstGeom prst="homePlate">
              <a:avLst>
                <a:gd name="adj" fmla="val 27437"/>
              </a:avLst>
            </a:prstGeom>
            <a:solidFill>
              <a:schemeClr val="accent2"/>
            </a:solidFill>
            <a:ln w="9525" algn="ctr">
              <a:noFill/>
              <a:miter lim="800000"/>
              <a:headEnd/>
              <a:tailEnd/>
            </a:ln>
          </p:spPr>
          <p:txBody>
            <a:bodyPr lIns="182880" tIns="91440" bIns="9144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[Initiative]</a:t>
              </a:r>
              <a:endParaRPr kumimoji="0" lang="en-US" sz="14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40" name="AutoShape 3">
              <a:extLst>
                <a:ext uri="{FF2B5EF4-FFF2-40B4-BE49-F238E27FC236}">
                  <a16:creationId xmlns:a16="http://schemas.microsoft.com/office/drawing/2014/main" id="{CB3D06FE-0AB9-D247-98BF-53B5C083B906}"/>
                </a:ext>
              </a:extLst>
            </p:cNvPr>
            <p:cNvSpPr>
              <a:spLocks noChangeArrowheads="1"/>
            </p:cNvSpPr>
            <p:nvPr/>
          </p:nvSpPr>
          <p:spPr bwMode="auto">
            <a:xfrm>
              <a:off x="6011525" y="2951462"/>
              <a:ext cx="2726557" cy="430945"/>
            </a:xfrm>
            <a:prstGeom prst="chevron">
              <a:avLst>
                <a:gd name="adj" fmla="val 27437"/>
              </a:avLst>
            </a:prstGeom>
            <a:solidFill>
              <a:schemeClr val="accent2"/>
            </a:solidFill>
            <a:ln w="9525" algn="ctr">
              <a:noFill/>
              <a:miter lim="800000"/>
              <a:headEnd/>
              <a:tailEnd/>
            </a:ln>
          </p:spPr>
          <p:txBody>
            <a:bodyPr lIns="182880" tIns="91440" bIns="9144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[Initiative]</a:t>
              </a:r>
              <a:endParaRPr kumimoji="0" lang="en-US" sz="14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41" name="AutoShape 4">
              <a:extLst>
                <a:ext uri="{FF2B5EF4-FFF2-40B4-BE49-F238E27FC236}">
                  <a16:creationId xmlns:a16="http://schemas.microsoft.com/office/drawing/2014/main" id="{35355004-B25D-C047-B6D8-57A03E33665E}"/>
                </a:ext>
              </a:extLst>
            </p:cNvPr>
            <p:cNvSpPr>
              <a:spLocks noChangeArrowheads="1"/>
            </p:cNvSpPr>
            <p:nvPr/>
          </p:nvSpPr>
          <p:spPr bwMode="auto">
            <a:xfrm>
              <a:off x="8691162" y="2951462"/>
              <a:ext cx="2726557" cy="430945"/>
            </a:xfrm>
            <a:prstGeom prst="chevron">
              <a:avLst>
                <a:gd name="adj" fmla="val 27414"/>
              </a:avLst>
            </a:prstGeom>
            <a:solidFill>
              <a:schemeClr val="accent2"/>
            </a:solidFill>
            <a:ln w="9525" algn="ctr">
              <a:noFill/>
              <a:miter lim="800000"/>
              <a:headEnd/>
              <a:tailEnd/>
            </a:ln>
          </p:spPr>
          <p:txBody>
            <a:bodyPr lIns="182880" tIns="91440" bIns="9144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[Initiative]</a:t>
              </a:r>
              <a:endParaRPr kumimoji="0" lang="en-US" sz="14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42" name="Rectangle 7">
              <a:extLst>
                <a:ext uri="{FF2B5EF4-FFF2-40B4-BE49-F238E27FC236}">
                  <a16:creationId xmlns:a16="http://schemas.microsoft.com/office/drawing/2014/main" id="{C645FA1C-DBD5-E742-ACD4-2BE02A019376}"/>
                </a:ext>
              </a:extLst>
            </p:cNvPr>
            <p:cNvSpPr>
              <a:spLocks noChangeArrowheads="1"/>
            </p:cNvSpPr>
            <p:nvPr/>
          </p:nvSpPr>
          <p:spPr bwMode="gray">
            <a:xfrm>
              <a:off x="3331887" y="3382540"/>
              <a:ext cx="2395643" cy="1732281"/>
            </a:xfrm>
            <a:prstGeom prst="rect">
              <a:avLst/>
            </a:prstGeom>
            <a:noFill/>
            <a:ln w="9525" algn="ctr">
              <a:noFill/>
              <a:miter lim="800000"/>
              <a:headEnd/>
              <a:tailEnd/>
            </a:ln>
          </p:spPr>
          <p:txBody>
            <a:bodyPr tIns="91440" bIns="91440"/>
            <a:lstStyle/>
            <a:p>
              <a:pPr marL="0" marR="0" lvl="1" indent="0" algn="l" defTabSz="914400" rtl="0" eaLnBrk="1" fontAlgn="base" latinLnBrk="0" hangingPunct="1">
                <a:lnSpc>
                  <a:spcPct val="100000"/>
                </a:lnSpc>
                <a:spcBef>
                  <a:spcPct val="0"/>
                </a:spcBef>
                <a:spcAft>
                  <a:spcPts val="600"/>
                </a:spcAft>
                <a:buClr>
                  <a:srgbClr val="177B57"/>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rPr>
                <a:t>[Sub-initiative/description/ execution lever]</a:t>
              </a:r>
            </a:p>
            <a:p>
              <a:pPr lvl="1" fontAlgn="base">
                <a:spcBef>
                  <a:spcPct val="0"/>
                </a:spcBef>
                <a:spcAft>
                  <a:spcPts val="600"/>
                </a:spcAft>
                <a:buClr>
                  <a:srgbClr val="177B57"/>
                </a:buClr>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rPr>
                <a:t>[Sub-initiative/description/ execution lever]</a:t>
              </a:r>
            </a:p>
            <a:p>
              <a:pPr lvl="1" fontAlgn="base">
                <a:spcBef>
                  <a:spcPct val="0"/>
                </a:spcBef>
                <a:spcAft>
                  <a:spcPts val="600"/>
                </a:spcAft>
                <a:buClr>
                  <a:srgbClr val="177B57"/>
                </a:buClr>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rPr>
                <a:t>[Sub-initiative/description/ execution lever]</a:t>
              </a:r>
            </a:p>
            <a:p>
              <a:pPr marL="0" marR="0" lvl="1" indent="0" algn="l" defTabSz="914400" rtl="0" eaLnBrk="1" fontAlgn="base" latinLnBrk="0" hangingPunct="1">
                <a:lnSpc>
                  <a:spcPct val="100000"/>
                </a:lnSpc>
                <a:spcBef>
                  <a:spcPct val="0"/>
                </a:spcBef>
                <a:spcAft>
                  <a:spcPts val="600"/>
                </a:spcAft>
                <a:buClr>
                  <a:srgbClr val="177B57"/>
                </a:buClr>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endParaRPr>
            </a:p>
          </p:txBody>
        </p:sp>
        <p:sp>
          <p:nvSpPr>
            <p:cNvPr id="44" name="Rectangle 7">
              <a:extLst>
                <a:ext uri="{FF2B5EF4-FFF2-40B4-BE49-F238E27FC236}">
                  <a16:creationId xmlns:a16="http://schemas.microsoft.com/office/drawing/2014/main" id="{1A8A9C4B-4919-4F4B-AC89-337045E18482}"/>
                </a:ext>
              </a:extLst>
            </p:cNvPr>
            <p:cNvSpPr>
              <a:spLocks noChangeArrowheads="1"/>
            </p:cNvSpPr>
            <p:nvPr/>
          </p:nvSpPr>
          <p:spPr bwMode="gray">
            <a:xfrm>
              <a:off x="6011525" y="3382540"/>
              <a:ext cx="2395643" cy="1883641"/>
            </a:xfrm>
            <a:prstGeom prst="rect">
              <a:avLst/>
            </a:prstGeom>
            <a:noFill/>
            <a:ln w="9525" algn="ctr">
              <a:noFill/>
              <a:miter lim="800000"/>
              <a:headEnd/>
              <a:tailEnd/>
            </a:ln>
          </p:spPr>
          <p:txBody>
            <a:bodyPr tIns="91440" bIns="91440"/>
            <a:lstStyle/>
            <a:p>
              <a:pPr marL="0" marR="0" lvl="1" indent="0" algn="l" defTabSz="914400" rtl="0" eaLnBrk="1" fontAlgn="base" latinLnBrk="0" hangingPunct="1">
                <a:lnSpc>
                  <a:spcPct val="100000"/>
                </a:lnSpc>
                <a:spcBef>
                  <a:spcPct val="0"/>
                </a:spcBef>
                <a:spcAft>
                  <a:spcPts val="600"/>
                </a:spcAft>
                <a:buClr>
                  <a:srgbClr val="177B57"/>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rPr>
                <a:t>[Sub-initiative/description/ execution lever]</a:t>
              </a:r>
            </a:p>
            <a:p>
              <a:pPr lvl="1" fontAlgn="base">
                <a:spcBef>
                  <a:spcPct val="0"/>
                </a:spcBef>
                <a:spcAft>
                  <a:spcPts val="600"/>
                </a:spcAft>
                <a:buClr>
                  <a:srgbClr val="177B57"/>
                </a:buClr>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rPr>
                <a:t>[Sub-initiative/description/ execution lever]</a:t>
              </a:r>
            </a:p>
            <a:p>
              <a:pPr lvl="1" fontAlgn="base">
                <a:spcBef>
                  <a:spcPct val="0"/>
                </a:spcBef>
                <a:spcAft>
                  <a:spcPts val="600"/>
                </a:spcAft>
                <a:buClr>
                  <a:srgbClr val="177B57"/>
                </a:buClr>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rPr>
                <a:t>[Sub-initiative/description/ execution lever]</a:t>
              </a:r>
            </a:p>
            <a:p>
              <a:pPr marL="0" marR="0" lvl="1" indent="0" algn="l" defTabSz="914400" rtl="0" eaLnBrk="1" fontAlgn="base" latinLnBrk="0" hangingPunct="1">
                <a:lnSpc>
                  <a:spcPct val="100000"/>
                </a:lnSpc>
                <a:spcBef>
                  <a:spcPct val="0"/>
                </a:spcBef>
                <a:spcAft>
                  <a:spcPts val="600"/>
                </a:spcAft>
                <a:buClr>
                  <a:srgbClr val="177B57"/>
                </a:buClr>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endParaRPr>
            </a:p>
          </p:txBody>
        </p:sp>
        <p:sp>
          <p:nvSpPr>
            <p:cNvPr id="45" name="Rectangle 7">
              <a:extLst>
                <a:ext uri="{FF2B5EF4-FFF2-40B4-BE49-F238E27FC236}">
                  <a16:creationId xmlns:a16="http://schemas.microsoft.com/office/drawing/2014/main" id="{44D1106A-3DB0-D641-8E75-67FAB33092D9}"/>
                </a:ext>
              </a:extLst>
            </p:cNvPr>
            <p:cNvSpPr>
              <a:spLocks noChangeArrowheads="1"/>
            </p:cNvSpPr>
            <p:nvPr/>
          </p:nvSpPr>
          <p:spPr bwMode="gray">
            <a:xfrm>
              <a:off x="8691162" y="3382540"/>
              <a:ext cx="2395643" cy="1219019"/>
            </a:xfrm>
            <a:prstGeom prst="rect">
              <a:avLst/>
            </a:prstGeom>
            <a:noFill/>
            <a:ln w="9525" algn="ctr">
              <a:noFill/>
              <a:miter lim="800000"/>
              <a:headEnd/>
              <a:tailEnd/>
            </a:ln>
          </p:spPr>
          <p:txBody>
            <a:bodyPr tIns="91440" bIns="91440"/>
            <a:lstStyle/>
            <a:p>
              <a:pPr marL="0" marR="0" lvl="1" indent="0" algn="l" defTabSz="914400" rtl="0" eaLnBrk="1" fontAlgn="base" latinLnBrk="0" hangingPunct="1">
                <a:lnSpc>
                  <a:spcPct val="100000"/>
                </a:lnSpc>
                <a:spcBef>
                  <a:spcPct val="0"/>
                </a:spcBef>
                <a:spcAft>
                  <a:spcPts val="600"/>
                </a:spcAft>
                <a:buClr>
                  <a:srgbClr val="177B57"/>
                </a:buClr>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rPr>
                <a:t>[Sub-initiative/description/ execution lever]</a:t>
              </a:r>
            </a:p>
            <a:p>
              <a:pPr lvl="1" fontAlgn="base">
                <a:spcBef>
                  <a:spcPct val="0"/>
                </a:spcBef>
                <a:spcAft>
                  <a:spcPts val="600"/>
                </a:spcAft>
                <a:buClr>
                  <a:srgbClr val="177B57"/>
                </a:buClr>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rPr>
                <a:t>[Sub-initiative/description/ execution lever]</a:t>
              </a:r>
            </a:p>
            <a:p>
              <a:pPr lvl="1" fontAlgn="base">
                <a:spcBef>
                  <a:spcPct val="0"/>
                </a:spcBef>
                <a:spcAft>
                  <a:spcPts val="600"/>
                </a:spcAft>
                <a:buClr>
                  <a:srgbClr val="177B57"/>
                </a:buClr>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rPr>
                <a:t>[Sub-initiative/description/ execution lever]</a:t>
              </a:r>
            </a:p>
            <a:p>
              <a:pPr marL="0" marR="0" lvl="1" indent="0" algn="l" defTabSz="914400" rtl="0" eaLnBrk="1" fontAlgn="base" latinLnBrk="0" hangingPunct="1">
                <a:lnSpc>
                  <a:spcPct val="100000"/>
                </a:lnSpc>
                <a:spcBef>
                  <a:spcPct val="0"/>
                </a:spcBef>
                <a:spcAft>
                  <a:spcPts val="600"/>
                </a:spcAft>
                <a:buClr>
                  <a:srgbClr val="177B57"/>
                </a:buClr>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Arial"/>
                <a:sym typeface="Arial"/>
              </a:endParaRPr>
            </a:p>
          </p:txBody>
        </p:sp>
      </p:grpSp>
      <p:sp>
        <p:nvSpPr>
          <p:cNvPr id="55" name="AutoShape 10">
            <a:extLst>
              <a:ext uri="{FF2B5EF4-FFF2-40B4-BE49-F238E27FC236}">
                <a16:creationId xmlns:a16="http://schemas.microsoft.com/office/drawing/2014/main" id="{2FE54DAB-7526-314E-8C24-B1F3571CA4B0}"/>
              </a:ext>
            </a:extLst>
          </p:cNvPr>
          <p:cNvSpPr>
            <a:spLocks noChangeArrowheads="1"/>
          </p:cNvSpPr>
          <p:nvPr/>
        </p:nvSpPr>
        <p:spPr bwMode="auto">
          <a:xfrm>
            <a:off x="8758440" y="1714306"/>
            <a:ext cx="2592000" cy="430945"/>
          </a:xfrm>
          <a:prstGeom prst="rect">
            <a:avLst/>
          </a:prstGeom>
          <a:solidFill>
            <a:schemeClr val="bg2"/>
          </a:solidFill>
          <a:ln w="38100" algn="ctr">
            <a:noFill/>
            <a:prstDash val="solid"/>
            <a:miter lim="800000"/>
            <a:headEnd/>
            <a:tailEnd/>
          </a:ln>
        </p:spPr>
        <p:txBody>
          <a:bodyPr lIns="182880" tIns="91440" bIns="9144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[Objective]</a:t>
            </a:r>
          </a:p>
        </p:txBody>
      </p:sp>
      <p:sp>
        <p:nvSpPr>
          <p:cNvPr id="32" name="Rectangle 31">
            <a:extLst>
              <a:ext uri="{FF2B5EF4-FFF2-40B4-BE49-F238E27FC236}">
                <a16:creationId xmlns:a16="http://schemas.microsoft.com/office/drawing/2014/main" id="{157E2CFA-381A-0342-8596-73BF9CA0FF06}"/>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 name="Rectangle 3">
            <a:extLst>
              <a:ext uri="{FF2B5EF4-FFF2-40B4-BE49-F238E27FC236}">
                <a16:creationId xmlns:a16="http://schemas.microsoft.com/office/drawing/2014/main" id="{B1329123-BFD4-342A-5694-2C57171AD88E}"/>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6</a:t>
            </a:r>
          </a:p>
        </p:txBody>
      </p:sp>
      <p:sp>
        <p:nvSpPr>
          <p:cNvPr id="5" name="Google Shape;677;p19">
            <a:extLst>
              <a:ext uri="{FF2B5EF4-FFF2-40B4-BE49-F238E27FC236}">
                <a16:creationId xmlns:a16="http://schemas.microsoft.com/office/drawing/2014/main" id="{88225091-1CE9-C299-1C5D-76B3903702D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3" name="Google Shape;13;p38">
            <a:extLst>
              <a:ext uri="{FF2B5EF4-FFF2-40B4-BE49-F238E27FC236}">
                <a16:creationId xmlns:a16="http://schemas.microsoft.com/office/drawing/2014/main" id="{28FCF1E7-DCD7-3ABC-FD34-8EDF7B24E367}"/>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062032"/>
                </a:solidFill>
                <a:latin typeface="Arial"/>
                <a:ea typeface="Arial"/>
                <a:cs typeface="Arial"/>
                <a:sym typeface="Arial"/>
              </a:defRPr>
            </a:lvl1pPr>
            <a:lvl2pPr marL="0" marR="0" lvl="1" indent="0" algn="r" rtl="0">
              <a:spcBef>
                <a:spcPts val="0"/>
              </a:spcBef>
              <a:buNone/>
              <a:defRPr sz="900" b="0" i="0" u="none" strike="noStrike" cap="none">
                <a:solidFill>
                  <a:srgbClr val="062032"/>
                </a:solidFill>
                <a:latin typeface="Arial"/>
                <a:ea typeface="Arial"/>
                <a:cs typeface="Arial"/>
                <a:sym typeface="Arial"/>
              </a:defRPr>
            </a:lvl2pPr>
            <a:lvl3pPr marL="0" marR="0" lvl="2" indent="0" algn="r" rtl="0">
              <a:spcBef>
                <a:spcPts val="0"/>
              </a:spcBef>
              <a:buNone/>
              <a:defRPr sz="900" b="0" i="0" u="none" strike="noStrike" cap="none">
                <a:solidFill>
                  <a:srgbClr val="062032"/>
                </a:solidFill>
                <a:latin typeface="Arial"/>
                <a:ea typeface="Arial"/>
                <a:cs typeface="Arial"/>
                <a:sym typeface="Arial"/>
              </a:defRPr>
            </a:lvl3pPr>
            <a:lvl4pPr marL="0" marR="0" lvl="3" indent="0" algn="r" rtl="0">
              <a:spcBef>
                <a:spcPts val="0"/>
              </a:spcBef>
              <a:buNone/>
              <a:defRPr sz="900" b="0" i="0" u="none" strike="noStrike" cap="none">
                <a:solidFill>
                  <a:srgbClr val="062032"/>
                </a:solidFill>
                <a:latin typeface="Arial"/>
                <a:ea typeface="Arial"/>
                <a:cs typeface="Arial"/>
                <a:sym typeface="Arial"/>
              </a:defRPr>
            </a:lvl4pPr>
            <a:lvl5pPr marL="0" marR="0" lvl="4" indent="0" algn="r" rtl="0">
              <a:spcBef>
                <a:spcPts val="0"/>
              </a:spcBef>
              <a:buNone/>
              <a:defRPr sz="900" b="0" i="0" u="none" strike="noStrike" cap="none">
                <a:solidFill>
                  <a:srgbClr val="062032"/>
                </a:solidFill>
                <a:latin typeface="Arial"/>
                <a:ea typeface="Arial"/>
                <a:cs typeface="Arial"/>
                <a:sym typeface="Arial"/>
              </a:defRPr>
            </a:lvl5pPr>
            <a:lvl6pPr marL="0" marR="0" lvl="5" indent="0" algn="r" rtl="0">
              <a:spcBef>
                <a:spcPts val="0"/>
              </a:spcBef>
              <a:buNone/>
              <a:defRPr sz="900" b="0" i="0" u="none" strike="noStrike" cap="none">
                <a:solidFill>
                  <a:srgbClr val="062032"/>
                </a:solidFill>
                <a:latin typeface="Arial"/>
                <a:ea typeface="Arial"/>
                <a:cs typeface="Arial"/>
                <a:sym typeface="Arial"/>
              </a:defRPr>
            </a:lvl6pPr>
            <a:lvl7pPr marL="0" marR="0" lvl="6" indent="0" algn="r" rtl="0">
              <a:spcBef>
                <a:spcPts val="0"/>
              </a:spcBef>
              <a:buNone/>
              <a:defRPr sz="900" b="0" i="0" u="none" strike="noStrike" cap="none">
                <a:solidFill>
                  <a:srgbClr val="062032"/>
                </a:solidFill>
                <a:latin typeface="Arial"/>
                <a:ea typeface="Arial"/>
                <a:cs typeface="Arial"/>
                <a:sym typeface="Arial"/>
              </a:defRPr>
            </a:lvl7pPr>
            <a:lvl8pPr marL="0" marR="0" lvl="7" indent="0" algn="r" rtl="0">
              <a:spcBef>
                <a:spcPts val="0"/>
              </a:spcBef>
              <a:buNone/>
              <a:defRPr sz="900" b="0" i="0" u="none" strike="noStrike" cap="none">
                <a:solidFill>
                  <a:srgbClr val="062032"/>
                </a:solidFill>
                <a:latin typeface="Arial"/>
                <a:ea typeface="Arial"/>
                <a:cs typeface="Arial"/>
                <a:sym typeface="Arial"/>
              </a:defRPr>
            </a:lvl8pPr>
            <a:lvl9pPr marL="0" marR="0" lvl="8" indent="0" algn="r" rtl="0">
              <a:spcBef>
                <a:spcPts val="0"/>
              </a:spcBef>
              <a:buNone/>
              <a:defRPr sz="900" b="0" i="0" u="none" strike="noStrike" cap="none">
                <a:solidFill>
                  <a:srgbClr val="0620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67</a:t>
            </a:fld>
            <a:endParaRPr/>
          </a:p>
        </p:txBody>
      </p:sp>
    </p:spTree>
    <p:extLst>
      <p:ext uri="{BB962C8B-B14F-4D97-AF65-F5344CB8AC3E}">
        <p14:creationId xmlns:p14="http://schemas.microsoft.com/office/powerpoint/2010/main" val="26135887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a:t>Based on current performance and required implementation efforts we have identified XX initiatives</a:t>
            </a:r>
          </a:p>
        </p:txBody>
      </p:sp>
      <p:graphicFrame>
        <p:nvGraphicFramePr>
          <p:cNvPr id="28" name="table_type_name">
            <a:extLst>
              <a:ext uri="{FF2B5EF4-FFF2-40B4-BE49-F238E27FC236}">
                <a16:creationId xmlns:a16="http://schemas.microsoft.com/office/drawing/2014/main" id="{99E643BC-531A-F84B-BA3A-72E79CDFFB23}"/>
              </a:ext>
            </a:extLst>
          </p:cNvPr>
          <p:cNvGraphicFramePr>
            <a:graphicFrameLocks noGrp="1"/>
          </p:cNvGraphicFramePr>
          <p:nvPr>
            <p:extLst>
              <p:ext uri="{D42A27DB-BD31-4B8C-83A1-F6EECF244321}">
                <p14:modId xmlns:p14="http://schemas.microsoft.com/office/powerpoint/2010/main" val="1540597698"/>
              </p:ext>
            </p:extLst>
          </p:nvPr>
        </p:nvGraphicFramePr>
        <p:xfrm>
          <a:off x="467806" y="1648496"/>
          <a:ext cx="11173331" cy="4523590"/>
        </p:xfrm>
        <a:graphic>
          <a:graphicData uri="http://schemas.openxmlformats.org/drawingml/2006/table">
            <a:tbl>
              <a:tblPr bandRow="1">
                <a:tableStyleId>{EB344D84-9AFB-497E-A393-DC336BA19D2E}</a:tableStyleId>
              </a:tblPr>
              <a:tblGrid>
                <a:gridCol w="1281481">
                  <a:extLst>
                    <a:ext uri="{9D8B030D-6E8A-4147-A177-3AD203B41FA5}">
                      <a16:colId xmlns:a16="http://schemas.microsoft.com/office/drawing/2014/main" val="20000"/>
                    </a:ext>
                  </a:extLst>
                </a:gridCol>
                <a:gridCol w="516835">
                  <a:extLst>
                    <a:ext uri="{9D8B030D-6E8A-4147-A177-3AD203B41FA5}">
                      <a16:colId xmlns:a16="http://schemas.microsoft.com/office/drawing/2014/main" val="20001"/>
                    </a:ext>
                  </a:extLst>
                </a:gridCol>
                <a:gridCol w="9375015">
                  <a:extLst>
                    <a:ext uri="{9D8B030D-6E8A-4147-A177-3AD203B41FA5}">
                      <a16:colId xmlns:a16="http://schemas.microsoft.com/office/drawing/2014/main" val="20002"/>
                    </a:ext>
                  </a:extLst>
                </a:gridCol>
              </a:tblGrid>
              <a:tr h="332850">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mn-lt"/>
                          <a:ea typeface="+mn-ea"/>
                          <a:cs typeface="+mn-cs"/>
                        </a:rPr>
                        <a:t>Area</a:t>
                      </a:r>
                    </a:p>
                  </a:txBody>
                  <a:tcPr marL="0" marR="0" marT="91439" marB="91439" anchor="b" horzOverflow="overflow">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noProof="0">
                        <a:ln>
                          <a:noFill/>
                        </a:ln>
                        <a:solidFill>
                          <a:schemeClr val="tx1"/>
                        </a:solidFill>
                        <a:effectLst/>
                        <a:latin typeface="+mn-lt"/>
                        <a:cs typeface="Arial" charset="0"/>
                      </a:endParaRPr>
                    </a:p>
                  </a:txBody>
                  <a:tcPr marL="0" marR="0" anchor="b" horzOverflow="overflow">
                    <a:lnL>
                      <a:noFill/>
                    </a:lnL>
                    <a:lnR>
                      <a:noFill/>
                    </a:lnR>
                    <a:lnT w="25400" cmpd="sng">
                      <a:noFill/>
                    </a:lnT>
                    <a:lnB>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mn-lt"/>
                          <a:ea typeface="+mn-ea"/>
                          <a:cs typeface="+mn-cs"/>
                        </a:rPr>
                        <a:t>Suggested initiatives</a:t>
                      </a:r>
                    </a:p>
                  </a:txBody>
                  <a:tcPr marL="0" marR="0" marT="91439" marB="91439" anchor="b" horzOverflow="overflow">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0">
                <a:tc>
                  <a:txBody>
                    <a:bodyPr/>
                    <a:lstStyle/>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endParaRPr kumimoji="0" lang="en-US" sz="100" b="0" i="0" u="none" strike="noStrike" kern="1200" cap="none" spc="0" normalizeH="0" baseline="0" noProof="0">
                        <a:ln>
                          <a:noFill/>
                        </a:ln>
                        <a:solidFill>
                          <a:srgbClr val="000000"/>
                        </a:solidFill>
                        <a:effectLst/>
                        <a:uLnTx/>
                        <a:uFillTx/>
                        <a:latin typeface="+mn-lt"/>
                        <a:ea typeface="+mn-ea"/>
                        <a:cs typeface="+mn-cs"/>
                      </a:endParaRPr>
                    </a:p>
                  </a:txBody>
                  <a:tcPr marL="91439" marR="91439" marT="0" marB="36000" horzOverflow="overflow">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marL="571500" marR="0" lvl="2" indent="-171450" algn="l" defTabSz="914400" rtl="0" eaLnBrk="1" fontAlgn="base" latinLnBrk="0" hangingPunct="1">
                        <a:lnSpc>
                          <a:spcPct val="100000"/>
                        </a:lnSpc>
                        <a:spcBef>
                          <a:spcPct val="0"/>
                        </a:spcBef>
                        <a:spcAft>
                          <a:spcPct val="0"/>
                        </a:spcAft>
                        <a:buClr>
                          <a:schemeClr val="tx2"/>
                        </a:buClr>
                        <a:buSzTx/>
                        <a:buFont typeface="Arial" charset="0"/>
                        <a:buChar char="–"/>
                        <a:tabLst/>
                      </a:pPr>
                      <a:endParaRPr kumimoji="0" lang="en-US" sz="100" b="0" i="0" u="none" strike="noStrike" cap="none" normalizeH="0" baseline="0" noProof="0">
                        <a:ln>
                          <a:noFill/>
                        </a:ln>
                        <a:solidFill>
                          <a:schemeClr val="tx1"/>
                        </a:solidFill>
                        <a:effectLst/>
                        <a:latin typeface="+mn-lt"/>
                        <a:cs typeface="Arial" charset="0"/>
                      </a:endParaRPr>
                    </a:p>
                  </a:txBody>
                  <a:tcPr marL="45720" marR="45720" horzOverflow="overflow">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endParaRPr kumimoji="0" lang="en-US" sz="400" b="0" i="0" u="none" strike="noStrike" kern="1200" cap="none" spc="0" normalizeH="0" baseline="0" noProof="0">
                        <a:ln>
                          <a:noFill/>
                        </a:ln>
                        <a:solidFill>
                          <a:srgbClr val="000000"/>
                        </a:solidFill>
                        <a:effectLst/>
                        <a:uLnTx/>
                        <a:uFillTx/>
                        <a:latin typeface="+mn-lt"/>
                        <a:ea typeface="+mn-ea"/>
                        <a:cs typeface="+mn-cs"/>
                      </a:endParaRPr>
                    </a:p>
                  </a:txBody>
                  <a:tcPr marL="91439" marR="91439" marT="0" marB="36000" horzOverflow="overflow">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4592">
                <a:tc rowSpan="3">
                  <a:txBody>
                    <a:bodyPr/>
                    <a:lstStyle/>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r>
                        <a:rPr lang="en-US" sz="1200" b="1" noProof="0">
                          <a:solidFill>
                            <a:schemeClr val="bg1"/>
                          </a:solidFill>
                        </a:rPr>
                        <a:t>[Objective/</a:t>
                      </a:r>
                      <a:br>
                        <a:rPr lang="en-US" sz="1200" b="1" noProof="0">
                          <a:solidFill>
                            <a:schemeClr val="bg1"/>
                          </a:solidFill>
                        </a:rPr>
                      </a:br>
                      <a:r>
                        <a:rPr lang="en-US" sz="1200" b="1" noProof="0">
                          <a:solidFill>
                            <a:schemeClr val="bg1"/>
                          </a:solidFill>
                        </a:rPr>
                        <a:t>strategic area]</a:t>
                      </a:r>
                    </a:p>
                  </a:txBody>
                  <a:tcPr marL="0" marR="0" marT="0" marB="0" anchor="ctr" horzOverflow="overflow">
                    <a:lnL>
                      <a:noFill/>
                    </a:lnL>
                    <a:lnR>
                      <a:noFill/>
                    </a:lnR>
                    <a:lnT>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rowSpan="3">
                  <a:txBody>
                    <a:bodyPr/>
                    <a:lstStyle/>
                    <a:p>
                      <a:pPr marL="288925" marR="0" lvl="1" indent="-174625" algn="l" defTabSz="914400" rtl="0" eaLnBrk="1" fontAlgn="base" latinLnBrk="0" hangingPunct="1">
                        <a:lnSpc>
                          <a:spcPct val="100000"/>
                        </a:lnSpc>
                        <a:spcBef>
                          <a:spcPct val="0"/>
                        </a:spcBef>
                        <a:spcAft>
                          <a:spcPct val="0"/>
                        </a:spcAft>
                        <a:buClr>
                          <a:srgbClr val="000000"/>
                        </a:buClr>
                        <a:buSzTx/>
                        <a:buFontTx/>
                        <a:buChar char="•"/>
                        <a:tabLst/>
                        <a:defRPr/>
                      </a:pPr>
                      <a:endParaRPr kumimoji="0" lang="en-US" sz="1000" b="0" i="0" u="none" strike="noStrike" kern="1200" cap="none" spc="0" normalizeH="0" baseline="0" noProof="0">
                        <a:ln>
                          <a:noFill/>
                        </a:ln>
                        <a:solidFill>
                          <a:srgbClr val="000000"/>
                        </a:solidFill>
                        <a:effectLst/>
                        <a:uLnTx/>
                        <a:uFillTx/>
                        <a:latin typeface="+mn-lt"/>
                        <a:ea typeface="+mn-ea"/>
                        <a:cs typeface="+mn-cs"/>
                      </a:endParaRPr>
                    </a:p>
                  </a:txBody>
                  <a:tcPr marL="45720" marR="45720" horzOverflow="overflow">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a:noFill/>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4592">
                <a:tc rowSpan="6">
                  <a:txBody>
                    <a:bodyPr/>
                    <a:lstStyle/>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r>
                        <a:rPr lang="en-US" sz="1200" b="1" noProof="0">
                          <a:solidFill>
                            <a:schemeClr val="bg1"/>
                          </a:solidFill>
                        </a:rPr>
                        <a:t>[Objective/</a:t>
                      </a:r>
                      <a:br>
                        <a:rPr lang="en-US" sz="1200" b="1" noProof="0">
                          <a:solidFill>
                            <a:schemeClr val="bg1"/>
                          </a:solidFill>
                        </a:rPr>
                      </a:br>
                      <a:r>
                        <a:rPr lang="en-US" sz="1200" b="1" noProof="0">
                          <a:solidFill>
                            <a:schemeClr val="bg1"/>
                          </a:solidFill>
                        </a:rPr>
                        <a:t>strategic area]</a:t>
                      </a:r>
                    </a:p>
                  </a:txBody>
                  <a:tcPr marL="0" marR="0" marT="0" marB="0" anchor="ctr" horzOverflow="overflow">
                    <a:lnL>
                      <a:noFill/>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rowSpan="6">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US" sz="1100" b="0" i="0" u="none" strike="noStrike" cap="none" normalizeH="0" baseline="0" noProof="0">
                        <a:ln>
                          <a:noFill/>
                        </a:ln>
                        <a:solidFill>
                          <a:schemeClr val="tx1"/>
                        </a:solidFill>
                        <a:effectLst/>
                        <a:latin typeface="+mn-lt"/>
                        <a:cs typeface="Arial" charset="0"/>
                      </a:endParaRPr>
                    </a:p>
                  </a:txBody>
                  <a:tcPr marL="45720" marR="45720" horzOverflow="overflow">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19050"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64592">
                <a:tc rowSpan="2">
                  <a:txBody>
                    <a:bodyPr/>
                    <a:lstStyle/>
                    <a:p>
                      <a:pPr marL="0" marR="0" lvl="0" indent="0" algn="ctr" defTabSz="914400" rtl="0" eaLnBrk="1" fontAlgn="base" latinLnBrk="0" hangingPunct="1">
                        <a:lnSpc>
                          <a:spcPct val="100000"/>
                        </a:lnSpc>
                        <a:spcBef>
                          <a:spcPct val="0"/>
                        </a:spcBef>
                        <a:spcAft>
                          <a:spcPct val="0"/>
                        </a:spcAft>
                        <a:buClr>
                          <a:srgbClr val="5A0E13"/>
                        </a:buClr>
                        <a:buSzTx/>
                        <a:buFontTx/>
                        <a:buNone/>
                        <a:tabLst/>
                        <a:defRPr/>
                      </a:pPr>
                      <a:r>
                        <a:rPr lang="en-US" sz="1200" b="1" noProof="0">
                          <a:solidFill>
                            <a:schemeClr val="bg1"/>
                          </a:solidFill>
                        </a:rPr>
                        <a:t>[Objective/</a:t>
                      </a:r>
                      <a:br>
                        <a:rPr lang="en-US" sz="1200" b="1" noProof="0">
                          <a:solidFill>
                            <a:schemeClr val="bg1"/>
                          </a:solidFill>
                        </a:rPr>
                      </a:br>
                      <a:r>
                        <a:rPr lang="en-US" sz="1200" b="1" noProof="0">
                          <a:solidFill>
                            <a:schemeClr val="bg1"/>
                          </a:solidFill>
                        </a:rPr>
                        <a:t>strategic area]</a:t>
                      </a:r>
                    </a:p>
                  </a:txBody>
                  <a:tcPr marL="0" marR="0" marT="0" marB="0" anchor="ctr" horzOverflow="overflow">
                    <a:lnL>
                      <a:noFill/>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rowSpan="2">
                  <a:txBody>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pPr>
                      <a:endParaRPr kumimoji="0" lang="en-US" sz="1100" b="0" i="0" u="none" strike="noStrike" cap="none" normalizeH="0" baseline="0" noProof="0">
                        <a:ln>
                          <a:noFill/>
                        </a:ln>
                        <a:solidFill>
                          <a:schemeClr val="tx1"/>
                        </a:solidFill>
                        <a:effectLst/>
                        <a:latin typeface="+mn-lt"/>
                        <a:cs typeface="Arial" charset="0"/>
                      </a:endParaRPr>
                    </a:p>
                  </a:txBody>
                  <a:tcPr marL="45720" marR="45720" horzOverflow="overflow">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12700" cap="flat" cmpd="sng" algn="ctr">
                      <a:solidFill>
                        <a:schemeClr val="tx1"/>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64592">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
                          <a:srgbClr val="5A0E13"/>
                        </a:buClr>
                        <a:buSzTx/>
                        <a:buFontTx/>
                        <a:buNone/>
                        <a:tabLst/>
                        <a:defRPr/>
                      </a:pPr>
                      <a:r>
                        <a:rPr kumimoji="0" lang="en-US" sz="1200" b="1" i="0" u="none" strike="noStrike" kern="1200" cap="none" spc="0" normalizeH="0" baseline="0" noProof="0">
                          <a:ln>
                            <a:noFill/>
                          </a:ln>
                          <a:solidFill>
                            <a:srgbClr val="000000"/>
                          </a:solidFill>
                          <a:effectLst/>
                          <a:uLnTx/>
                          <a:uFillTx/>
                          <a:latin typeface="+mn-lt"/>
                          <a:ea typeface="+mn-ea"/>
                          <a:cs typeface="+mn-cs"/>
                        </a:rPr>
                        <a:t>[Insert initiative]: </a:t>
                      </a:r>
                      <a:r>
                        <a:rPr kumimoji="0" lang="en-US" sz="1200" b="0" i="0" u="none" strike="noStrike" kern="1200" cap="none" spc="0" normalizeH="0" baseline="0" noProof="0">
                          <a:ln>
                            <a:noFill/>
                          </a:ln>
                          <a:solidFill>
                            <a:srgbClr val="000000"/>
                          </a:solidFill>
                          <a:effectLst/>
                          <a:uLnTx/>
                          <a:uFillTx/>
                          <a:latin typeface="+mn-lt"/>
                          <a:ea typeface="+mn-ea"/>
                          <a:cs typeface="+mn-cs"/>
                        </a:rPr>
                        <a:t>[Description]</a:t>
                      </a:r>
                    </a:p>
                  </a:txBody>
                  <a:tcPr marL="0" marR="0" marT="0" marB="0" anchor="ctr" horzOverflow="overflow">
                    <a:lnL>
                      <a:noFill/>
                    </a:lnL>
                    <a:lnR>
                      <a:noFill/>
                    </a:lnR>
                    <a:lnT w="3175" cap="flat" cmpd="sng" algn="ctr">
                      <a:solidFill>
                        <a:schemeClr val="bg1">
                          <a:lumMod val="65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bl>
          </a:graphicData>
        </a:graphic>
      </p:graphicFrame>
      <p:sp>
        <p:nvSpPr>
          <p:cNvPr id="31" name="Oval 30">
            <a:extLst>
              <a:ext uri="{FF2B5EF4-FFF2-40B4-BE49-F238E27FC236}">
                <a16:creationId xmlns:a16="http://schemas.microsoft.com/office/drawing/2014/main" id="{B3D3DEDA-C00C-ED46-BE1C-B7B692B039D6}"/>
              </a:ext>
            </a:extLst>
          </p:cNvPr>
          <p:cNvSpPr>
            <a:spLocks noChangeAspect="1"/>
          </p:cNvSpPr>
          <p:nvPr/>
        </p:nvSpPr>
        <p:spPr>
          <a:xfrm>
            <a:off x="1901360" y="2218035"/>
            <a:ext cx="252000" cy="25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sym typeface="Arial"/>
              </a:rPr>
              <a:t>1</a:t>
            </a:r>
          </a:p>
        </p:txBody>
      </p:sp>
      <p:sp>
        <p:nvSpPr>
          <p:cNvPr id="8" name="Oval 7">
            <a:extLst>
              <a:ext uri="{FF2B5EF4-FFF2-40B4-BE49-F238E27FC236}">
                <a16:creationId xmlns:a16="http://schemas.microsoft.com/office/drawing/2014/main" id="{6782D1FF-A425-BE49-9935-B40DA150D8AE}"/>
              </a:ext>
            </a:extLst>
          </p:cNvPr>
          <p:cNvSpPr>
            <a:spLocks noChangeAspect="1"/>
          </p:cNvSpPr>
          <p:nvPr/>
        </p:nvSpPr>
        <p:spPr>
          <a:xfrm>
            <a:off x="1901360" y="2583260"/>
            <a:ext cx="252000" cy="25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sym typeface="Arial"/>
              </a:rPr>
              <a:t>2</a:t>
            </a:r>
          </a:p>
        </p:txBody>
      </p:sp>
      <p:sp>
        <p:nvSpPr>
          <p:cNvPr id="9" name="Oval 8">
            <a:extLst>
              <a:ext uri="{FF2B5EF4-FFF2-40B4-BE49-F238E27FC236}">
                <a16:creationId xmlns:a16="http://schemas.microsoft.com/office/drawing/2014/main" id="{734DEB69-9551-3E44-8C19-1D83C2EAA284}"/>
              </a:ext>
            </a:extLst>
          </p:cNvPr>
          <p:cNvSpPr>
            <a:spLocks noChangeAspect="1"/>
          </p:cNvSpPr>
          <p:nvPr/>
        </p:nvSpPr>
        <p:spPr>
          <a:xfrm>
            <a:off x="1901360" y="2948485"/>
            <a:ext cx="252000" cy="25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tx1"/>
                </a:solidFill>
                <a:effectLst/>
                <a:uLnTx/>
                <a:uFillTx/>
                <a:latin typeface="Arial" panose="020B0604020202020204"/>
                <a:ea typeface="+mn-ea"/>
                <a:cs typeface="+mn-cs"/>
                <a:sym typeface="Arial"/>
              </a:rPr>
              <a:t>3</a:t>
            </a:r>
          </a:p>
        </p:txBody>
      </p:sp>
      <p:sp>
        <p:nvSpPr>
          <p:cNvPr id="10" name="Oval 9">
            <a:extLst>
              <a:ext uri="{FF2B5EF4-FFF2-40B4-BE49-F238E27FC236}">
                <a16:creationId xmlns:a16="http://schemas.microsoft.com/office/drawing/2014/main" id="{59D20173-8298-1446-A691-5398DBF3BB83}"/>
              </a:ext>
            </a:extLst>
          </p:cNvPr>
          <p:cNvSpPr>
            <a:spLocks noChangeAspect="1"/>
          </p:cNvSpPr>
          <p:nvPr/>
        </p:nvSpPr>
        <p:spPr>
          <a:xfrm>
            <a:off x="1901360" y="3313710"/>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2"/>
                </a:solidFill>
                <a:effectLst/>
                <a:uLnTx/>
                <a:uFillTx/>
                <a:latin typeface="Arial" panose="020B0604020202020204"/>
                <a:ea typeface="+mn-ea"/>
                <a:cs typeface="+mn-cs"/>
                <a:sym typeface="Arial"/>
              </a:rPr>
              <a:t>4</a:t>
            </a:r>
          </a:p>
        </p:txBody>
      </p:sp>
      <p:sp>
        <p:nvSpPr>
          <p:cNvPr id="11" name="Oval 10">
            <a:extLst>
              <a:ext uri="{FF2B5EF4-FFF2-40B4-BE49-F238E27FC236}">
                <a16:creationId xmlns:a16="http://schemas.microsoft.com/office/drawing/2014/main" id="{6C822EB4-4309-4843-A1EA-654BE15CD561}"/>
              </a:ext>
            </a:extLst>
          </p:cNvPr>
          <p:cNvSpPr>
            <a:spLocks noChangeAspect="1"/>
          </p:cNvSpPr>
          <p:nvPr/>
        </p:nvSpPr>
        <p:spPr>
          <a:xfrm>
            <a:off x="1901360" y="3678935"/>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2"/>
                </a:solidFill>
                <a:effectLst/>
                <a:uLnTx/>
                <a:uFillTx/>
                <a:latin typeface="Arial" panose="020B0604020202020204"/>
                <a:ea typeface="+mn-ea"/>
                <a:cs typeface="+mn-cs"/>
                <a:sym typeface="Arial"/>
              </a:rPr>
              <a:t>5</a:t>
            </a:r>
          </a:p>
        </p:txBody>
      </p:sp>
      <p:sp>
        <p:nvSpPr>
          <p:cNvPr id="12" name="Oval 11">
            <a:extLst>
              <a:ext uri="{FF2B5EF4-FFF2-40B4-BE49-F238E27FC236}">
                <a16:creationId xmlns:a16="http://schemas.microsoft.com/office/drawing/2014/main" id="{CF581D3C-43D1-9546-A435-C77D612FDCAB}"/>
              </a:ext>
            </a:extLst>
          </p:cNvPr>
          <p:cNvSpPr>
            <a:spLocks noChangeAspect="1"/>
          </p:cNvSpPr>
          <p:nvPr/>
        </p:nvSpPr>
        <p:spPr>
          <a:xfrm>
            <a:off x="1901360" y="4044160"/>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2"/>
                </a:solidFill>
                <a:effectLst/>
                <a:uLnTx/>
                <a:uFillTx/>
                <a:latin typeface="Arial" panose="020B0604020202020204"/>
                <a:ea typeface="+mn-ea"/>
                <a:cs typeface="+mn-cs"/>
                <a:sym typeface="Arial"/>
              </a:rPr>
              <a:t>6</a:t>
            </a:r>
          </a:p>
        </p:txBody>
      </p:sp>
      <p:sp>
        <p:nvSpPr>
          <p:cNvPr id="13" name="Oval 12">
            <a:extLst>
              <a:ext uri="{FF2B5EF4-FFF2-40B4-BE49-F238E27FC236}">
                <a16:creationId xmlns:a16="http://schemas.microsoft.com/office/drawing/2014/main" id="{FF7AA636-EA2A-9C42-9809-F9F3237BEFE5}"/>
              </a:ext>
            </a:extLst>
          </p:cNvPr>
          <p:cNvSpPr>
            <a:spLocks noChangeAspect="1"/>
          </p:cNvSpPr>
          <p:nvPr/>
        </p:nvSpPr>
        <p:spPr>
          <a:xfrm>
            <a:off x="1901360" y="4409385"/>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2"/>
                </a:solidFill>
                <a:effectLst/>
                <a:uLnTx/>
                <a:uFillTx/>
                <a:latin typeface="Arial" panose="020B0604020202020204"/>
                <a:ea typeface="+mn-ea"/>
                <a:cs typeface="+mn-cs"/>
                <a:sym typeface="Arial"/>
              </a:rPr>
              <a:t>7</a:t>
            </a:r>
          </a:p>
        </p:txBody>
      </p:sp>
      <p:sp>
        <p:nvSpPr>
          <p:cNvPr id="14" name="Oval 13">
            <a:extLst>
              <a:ext uri="{FF2B5EF4-FFF2-40B4-BE49-F238E27FC236}">
                <a16:creationId xmlns:a16="http://schemas.microsoft.com/office/drawing/2014/main" id="{8B7A1C66-2DD1-1A43-A52F-4FDADF6E5306}"/>
              </a:ext>
            </a:extLst>
          </p:cNvPr>
          <p:cNvSpPr>
            <a:spLocks noChangeAspect="1"/>
          </p:cNvSpPr>
          <p:nvPr/>
        </p:nvSpPr>
        <p:spPr>
          <a:xfrm>
            <a:off x="1901360" y="4774610"/>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2"/>
                </a:solidFill>
                <a:effectLst/>
                <a:uLnTx/>
                <a:uFillTx/>
                <a:latin typeface="Arial" panose="020B0604020202020204"/>
                <a:ea typeface="+mn-ea"/>
                <a:cs typeface="+mn-cs"/>
                <a:sym typeface="Arial"/>
              </a:rPr>
              <a:t>8</a:t>
            </a:r>
          </a:p>
        </p:txBody>
      </p:sp>
      <p:sp>
        <p:nvSpPr>
          <p:cNvPr id="15" name="Oval 14">
            <a:extLst>
              <a:ext uri="{FF2B5EF4-FFF2-40B4-BE49-F238E27FC236}">
                <a16:creationId xmlns:a16="http://schemas.microsoft.com/office/drawing/2014/main" id="{416D0ADD-7F16-9B40-944F-EE616FE00B65}"/>
              </a:ext>
            </a:extLst>
          </p:cNvPr>
          <p:cNvSpPr>
            <a:spLocks noChangeAspect="1"/>
          </p:cNvSpPr>
          <p:nvPr/>
        </p:nvSpPr>
        <p:spPr>
          <a:xfrm>
            <a:off x="1901360" y="5139835"/>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2"/>
                </a:solidFill>
                <a:effectLst/>
                <a:uLnTx/>
                <a:uFillTx/>
                <a:latin typeface="Arial" panose="020B0604020202020204"/>
                <a:ea typeface="+mn-ea"/>
                <a:cs typeface="+mn-cs"/>
                <a:sym typeface="Arial"/>
              </a:rPr>
              <a:t>9</a:t>
            </a:r>
          </a:p>
        </p:txBody>
      </p:sp>
      <p:sp>
        <p:nvSpPr>
          <p:cNvPr id="16" name="Oval 15">
            <a:extLst>
              <a:ext uri="{FF2B5EF4-FFF2-40B4-BE49-F238E27FC236}">
                <a16:creationId xmlns:a16="http://schemas.microsoft.com/office/drawing/2014/main" id="{81EE2FEF-CBE8-6149-8FA6-E4A701532758}"/>
              </a:ext>
            </a:extLst>
          </p:cNvPr>
          <p:cNvSpPr>
            <a:spLocks noChangeAspect="1"/>
          </p:cNvSpPr>
          <p:nvPr/>
        </p:nvSpPr>
        <p:spPr>
          <a:xfrm>
            <a:off x="1901360" y="5505060"/>
            <a:ext cx="252000" cy="252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lumMod val="50000"/>
                  </a:schemeClr>
                </a:solidFill>
                <a:effectLst/>
                <a:uLnTx/>
                <a:uFillTx/>
                <a:latin typeface="Arial" panose="020B0604020202020204"/>
                <a:ea typeface="+mn-ea"/>
                <a:cs typeface="+mn-cs"/>
                <a:sym typeface="Arial"/>
              </a:rPr>
              <a:t>10</a:t>
            </a:r>
          </a:p>
        </p:txBody>
      </p:sp>
      <p:sp>
        <p:nvSpPr>
          <p:cNvPr id="17" name="Oval 16">
            <a:extLst>
              <a:ext uri="{FF2B5EF4-FFF2-40B4-BE49-F238E27FC236}">
                <a16:creationId xmlns:a16="http://schemas.microsoft.com/office/drawing/2014/main" id="{BA87C6F1-D159-6642-B019-33C722EC9810}"/>
              </a:ext>
            </a:extLst>
          </p:cNvPr>
          <p:cNvSpPr>
            <a:spLocks noChangeAspect="1"/>
          </p:cNvSpPr>
          <p:nvPr/>
        </p:nvSpPr>
        <p:spPr>
          <a:xfrm>
            <a:off x="1901360" y="5870286"/>
            <a:ext cx="252000" cy="252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chemeClr val="bg1">
                    <a:lumMod val="50000"/>
                  </a:schemeClr>
                </a:solidFill>
                <a:effectLst/>
                <a:uLnTx/>
                <a:uFillTx/>
                <a:latin typeface="Arial" panose="020B0604020202020204"/>
                <a:ea typeface="+mn-ea"/>
                <a:cs typeface="+mn-cs"/>
                <a:sym typeface="Arial"/>
              </a:rPr>
              <a:t>11</a:t>
            </a:r>
          </a:p>
        </p:txBody>
      </p:sp>
      <p:sp>
        <p:nvSpPr>
          <p:cNvPr id="21" name="Rectangle 20">
            <a:extLst>
              <a:ext uri="{FF2B5EF4-FFF2-40B4-BE49-F238E27FC236}">
                <a16:creationId xmlns:a16="http://schemas.microsoft.com/office/drawing/2014/main" id="{309E6029-786D-B34D-9BAF-58E978F7A82E}"/>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3" name="Rectangle 2">
            <a:extLst>
              <a:ext uri="{FF2B5EF4-FFF2-40B4-BE49-F238E27FC236}">
                <a16:creationId xmlns:a16="http://schemas.microsoft.com/office/drawing/2014/main" id="{228FF654-BACC-B2F7-5415-1EF3D4AEE68F}"/>
              </a:ext>
            </a:extLst>
          </p:cNvPr>
          <p:cNvSpPr/>
          <p:nvPr/>
        </p:nvSpPr>
        <p:spPr>
          <a:xfrm>
            <a:off x="10552670" y="0"/>
            <a:ext cx="1639330"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Version 7</a:t>
            </a:r>
          </a:p>
        </p:txBody>
      </p:sp>
      <p:sp>
        <p:nvSpPr>
          <p:cNvPr id="5" name="Google Shape;677;p19">
            <a:extLst>
              <a:ext uri="{FF2B5EF4-FFF2-40B4-BE49-F238E27FC236}">
                <a16:creationId xmlns:a16="http://schemas.microsoft.com/office/drawing/2014/main" id="{8671E4AF-C797-CB31-6D4B-F9C4A640504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4" name="Google Shape;13;p38">
            <a:extLst>
              <a:ext uri="{FF2B5EF4-FFF2-40B4-BE49-F238E27FC236}">
                <a16:creationId xmlns:a16="http://schemas.microsoft.com/office/drawing/2014/main" id="{5CF47805-01C6-CFD1-31E4-0F984A0F10E9}"/>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062032"/>
                </a:solidFill>
                <a:latin typeface="Arial"/>
                <a:ea typeface="Arial"/>
                <a:cs typeface="Arial"/>
                <a:sym typeface="Arial"/>
              </a:defRPr>
            </a:lvl1pPr>
            <a:lvl2pPr marL="0" marR="0" lvl="1" indent="0" algn="r" rtl="0">
              <a:spcBef>
                <a:spcPts val="0"/>
              </a:spcBef>
              <a:buNone/>
              <a:defRPr sz="900" b="0" i="0" u="none" strike="noStrike" cap="none">
                <a:solidFill>
                  <a:srgbClr val="062032"/>
                </a:solidFill>
                <a:latin typeface="Arial"/>
                <a:ea typeface="Arial"/>
                <a:cs typeface="Arial"/>
                <a:sym typeface="Arial"/>
              </a:defRPr>
            </a:lvl2pPr>
            <a:lvl3pPr marL="0" marR="0" lvl="2" indent="0" algn="r" rtl="0">
              <a:spcBef>
                <a:spcPts val="0"/>
              </a:spcBef>
              <a:buNone/>
              <a:defRPr sz="900" b="0" i="0" u="none" strike="noStrike" cap="none">
                <a:solidFill>
                  <a:srgbClr val="062032"/>
                </a:solidFill>
                <a:latin typeface="Arial"/>
                <a:ea typeface="Arial"/>
                <a:cs typeface="Arial"/>
                <a:sym typeface="Arial"/>
              </a:defRPr>
            </a:lvl3pPr>
            <a:lvl4pPr marL="0" marR="0" lvl="3" indent="0" algn="r" rtl="0">
              <a:spcBef>
                <a:spcPts val="0"/>
              </a:spcBef>
              <a:buNone/>
              <a:defRPr sz="900" b="0" i="0" u="none" strike="noStrike" cap="none">
                <a:solidFill>
                  <a:srgbClr val="062032"/>
                </a:solidFill>
                <a:latin typeface="Arial"/>
                <a:ea typeface="Arial"/>
                <a:cs typeface="Arial"/>
                <a:sym typeface="Arial"/>
              </a:defRPr>
            </a:lvl4pPr>
            <a:lvl5pPr marL="0" marR="0" lvl="4" indent="0" algn="r" rtl="0">
              <a:spcBef>
                <a:spcPts val="0"/>
              </a:spcBef>
              <a:buNone/>
              <a:defRPr sz="900" b="0" i="0" u="none" strike="noStrike" cap="none">
                <a:solidFill>
                  <a:srgbClr val="062032"/>
                </a:solidFill>
                <a:latin typeface="Arial"/>
                <a:ea typeface="Arial"/>
                <a:cs typeface="Arial"/>
                <a:sym typeface="Arial"/>
              </a:defRPr>
            </a:lvl5pPr>
            <a:lvl6pPr marL="0" marR="0" lvl="5" indent="0" algn="r" rtl="0">
              <a:spcBef>
                <a:spcPts val="0"/>
              </a:spcBef>
              <a:buNone/>
              <a:defRPr sz="900" b="0" i="0" u="none" strike="noStrike" cap="none">
                <a:solidFill>
                  <a:srgbClr val="062032"/>
                </a:solidFill>
                <a:latin typeface="Arial"/>
                <a:ea typeface="Arial"/>
                <a:cs typeface="Arial"/>
                <a:sym typeface="Arial"/>
              </a:defRPr>
            </a:lvl6pPr>
            <a:lvl7pPr marL="0" marR="0" lvl="6" indent="0" algn="r" rtl="0">
              <a:spcBef>
                <a:spcPts val="0"/>
              </a:spcBef>
              <a:buNone/>
              <a:defRPr sz="900" b="0" i="0" u="none" strike="noStrike" cap="none">
                <a:solidFill>
                  <a:srgbClr val="062032"/>
                </a:solidFill>
                <a:latin typeface="Arial"/>
                <a:ea typeface="Arial"/>
                <a:cs typeface="Arial"/>
                <a:sym typeface="Arial"/>
              </a:defRPr>
            </a:lvl7pPr>
            <a:lvl8pPr marL="0" marR="0" lvl="7" indent="0" algn="r" rtl="0">
              <a:spcBef>
                <a:spcPts val="0"/>
              </a:spcBef>
              <a:buNone/>
              <a:defRPr sz="900" b="0" i="0" u="none" strike="noStrike" cap="none">
                <a:solidFill>
                  <a:srgbClr val="062032"/>
                </a:solidFill>
                <a:latin typeface="Arial"/>
                <a:ea typeface="Arial"/>
                <a:cs typeface="Arial"/>
                <a:sym typeface="Arial"/>
              </a:defRPr>
            </a:lvl8pPr>
            <a:lvl9pPr marL="0" marR="0" lvl="8" indent="0" algn="r" rtl="0">
              <a:spcBef>
                <a:spcPts val="0"/>
              </a:spcBef>
              <a:buNone/>
              <a:defRPr sz="900" b="0" i="0" u="none" strike="noStrike" cap="none">
                <a:solidFill>
                  <a:srgbClr val="0620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68</a:t>
            </a:fld>
            <a:endParaRPr/>
          </a:p>
        </p:txBody>
      </p:sp>
    </p:spTree>
    <p:extLst>
      <p:ext uri="{BB962C8B-B14F-4D97-AF65-F5344CB8AC3E}">
        <p14:creationId xmlns:p14="http://schemas.microsoft.com/office/powerpoint/2010/main" val="32891934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a:xfrm>
            <a:off x="467806" y="365126"/>
            <a:ext cx="11173331" cy="811212"/>
          </a:xfrm>
        </p:spPr>
        <p:txBody>
          <a:bodyPr/>
          <a:lstStyle/>
          <a:p>
            <a:r>
              <a:rPr lang="en-US">
                <a:solidFill>
                  <a:schemeClr val="accent2"/>
                </a:solidFill>
              </a:rPr>
              <a:t>Why </a:t>
            </a:r>
            <a:r>
              <a:rPr lang="en-US"/>
              <a:t>is [insert strategic initiative] important?</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69</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TextBox 1">
            <a:extLst>
              <a:ext uri="{FF2B5EF4-FFF2-40B4-BE49-F238E27FC236}">
                <a16:creationId xmlns:a16="http://schemas.microsoft.com/office/drawing/2014/main" id="{0EC5A476-6B43-4F25-5CA0-0E2EF55C58F1}"/>
              </a:ext>
            </a:extLst>
          </p:cNvPr>
          <p:cNvSpPr txBox="1"/>
          <p:nvPr/>
        </p:nvSpPr>
        <p:spPr>
          <a:xfrm>
            <a:off x="467806" y="1597572"/>
            <a:ext cx="524466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[Insert reason e.g. targets bulk of costs]</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99A6F4C0-AFE6-23C0-7EC0-8E0F41C49F1A}"/>
              </a:ext>
            </a:extLst>
          </p:cNvPr>
          <p:cNvSpPr/>
          <p:nvPr/>
        </p:nvSpPr>
        <p:spPr>
          <a:xfrm>
            <a:off x="467806" y="2091847"/>
            <a:ext cx="7974736" cy="9018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xx%</a:t>
            </a:r>
          </a:p>
        </p:txBody>
      </p:sp>
      <p:sp>
        <p:nvSpPr>
          <p:cNvPr id="7" name="Rectangle 6">
            <a:extLst>
              <a:ext uri="{FF2B5EF4-FFF2-40B4-BE49-F238E27FC236}">
                <a16:creationId xmlns:a16="http://schemas.microsoft.com/office/drawing/2014/main" id="{2A30BB12-0153-DA4D-DF72-5D7E7A01CFFD}"/>
              </a:ext>
            </a:extLst>
          </p:cNvPr>
          <p:cNvSpPr/>
          <p:nvPr/>
        </p:nvSpPr>
        <p:spPr>
          <a:xfrm>
            <a:off x="8642959" y="2091847"/>
            <a:ext cx="2998178" cy="9018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xx%</a:t>
            </a:r>
          </a:p>
        </p:txBody>
      </p:sp>
      <p:sp>
        <p:nvSpPr>
          <p:cNvPr id="9" name="Right Brace 8">
            <a:extLst>
              <a:ext uri="{FF2B5EF4-FFF2-40B4-BE49-F238E27FC236}">
                <a16:creationId xmlns:a16="http://schemas.microsoft.com/office/drawing/2014/main" id="{9A67CF52-BF81-3015-14AC-F7E449027FC7}"/>
              </a:ext>
            </a:extLst>
          </p:cNvPr>
          <p:cNvSpPr/>
          <p:nvPr/>
        </p:nvSpPr>
        <p:spPr>
          <a:xfrm rot="5400000">
            <a:off x="4359746" y="-729767"/>
            <a:ext cx="192024" cy="79735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a:ea typeface="+mn-ea"/>
              <a:cs typeface="+mn-cs"/>
              <a:sym typeface="Arial"/>
            </a:endParaRPr>
          </a:p>
        </p:txBody>
      </p:sp>
      <p:sp>
        <p:nvSpPr>
          <p:cNvPr id="10" name="Right Brace 9">
            <a:extLst>
              <a:ext uri="{FF2B5EF4-FFF2-40B4-BE49-F238E27FC236}">
                <a16:creationId xmlns:a16="http://schemas.microsoft.com/office/drawing/2014/main" id="{7590CE22-0DAC-E197-6BFA-9B6FF4487D52}"/>
              </a:ext>
            </a:extLst>
          </p:cNvPr>
          <p:cNvSpPr/>
          <p:nvPr/>
        </p:nvSpPr>
        <p:spPr>
          <a:xfrm rot="5400000">
            <a:off x="10045509" y="1757401"/>
            <a:ext cx="192024" cy="29992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a:ea typeface="+mn-ea"/>
              <a:cs typeface="+mn-cs"/>
              <a:sym typeface="Arial"/>
            </a:endParaRPr>
          </a:p>
        </p:txBody>
      </p:sp>
      <p:sp>
        <p:nvSpPr>
          <p:cNvPr id="11" name="TextBox 10">
            <a:extLst>
              <a:ext uri="{FF2B5EF4-FFF2-40B4-BE49-F238E27FC236}">
                <a16:creationId xmlns:a16="http://schemas.microsoft.com/office/drawing/2014/main" id="{A2CDA1C0-9B1F-BCF5-75E7-38BB27A6F365}"/>
              </a:ext>
            </a:extLst>
          </p:cNvPr>
          <p:cNvSpPr txBox="1"/>
          <p:nvPr/>
        </p:nvSpPr>
        <p:spPr>
          <a:xfrm>
            <a:off x="2524421" y="3443194"/>
            <a:ext cx="386150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[cost bucket]</a:t>
            </a:r>
          </a:p>
        </p:txBody>
      </p:sp>
      <p:sp>
        <p:nvSpPr>
          <p:cNvPr id="12" name="TextBox 11">
            <a:extLst>
              <a:ext uri="{FF2B5EF4-FFF2-40B4-BE49-F238E27FC236}">
                <a16:creationId xmlns:a16="http://schemas.microsoft.com/office/drawing/2014/main" id="{9571A409-B5E5-0D4E-6096-79D360447014}"/>
              </a:ext>
            </a:extLst>
          </p:cNvPr>
          <p:cNvSpPr txBox="1"/>
          <p:nvPr/>
        </p:nvSpPr>
        <p:spPr>
          <a:xfrm>
            <a:off x="8895566" y="3443194"/>
            <a:ext cx="249190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[cost bucket]</a:t>
            </a:r>
          </a:p>
        </p:txBody>
      </p:sp>
      <p:sp>
        <p:nvSpPr>
          <p:cNvPr id="13" name="TextBox 12">
            <a:extLst>
              <a:ext uri="{FF2B5EF4-FFF2-40B4-BE49-F238E27FC236}">
                <a16:creationId xmlns:a16="http://schemas.microsoft.com/office/drawing/2014/main" id="{B4FB0B25-4A8E-3922-F781-DB7A1A026BDF}"/>
              </a:ext>
            </a:extLst>
          </p:cNvPr>
          <p:cNvSpPr txBox="1"/>
          <p:nvPr/>
        </p:nvSpPr>
        <p:spPr>
          <a:xfrm>
            <a:off x="467806" y="4027598"/>
            <a:ext cx="524466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a:t>
            </a:r>
            <a:r>
              <a:rPr kumimoji="0" lang="en-US" sz="1400" b="1" i="0" u="none" strike="noStrike" kern="0" cap="none" spc="0" normalizeH="0" baseline="0" noProof="0" err="1">
                <a:ln>
                  <a:noFill/>
                </a:ln>
                <a:solidFill>
                  <a:srgbClr val="000000"/>
                </a:solidFill>
                <a:effectLst/>
                <a:uLnTx/>
                <a:uFillTx/>
                <a:latin typeface="Arial"/>
                <a:cs typeface="Arial"/>
                <a:sym typeface="Arial"/>
              </a:rPr>
              <a:t>Inser</a:t>
            </a:r>
            <a:r>
              <a:rPr lang="en-US" b="1"/>
              <a:t>t reason]</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8695461F-8173-E5EA-2715-4748A6F85D3F}"/>
              </a:ext>
            </a:extLst>
          </p:cNvPr>
          <p:cNvSpPr txBox="1"/>
          <p:nvPr/>
        </p:nvSpPr>
        <p:spPr>
          <a:xfrm>
            <a:off x="6396475" y="4027598"/>
            <a:ext cx="524466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[Insert reason]</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aphicFrame>
        <p:nvGraphicFramePr>
          <p:cNvPr id="8" name="Chart 7">
            <a:extLst>
              <a:ext uri="{FF2B5EF4-FFF2-40B4-BE49-F238E27FC236}">
                <a16:creationId xmlns:a16="http://schemas.microsoft.com/office/drawing/2014/main" id="{DAEB320E-C45F-8996-CD92-5B85E120EA3F}"/>
              </a:ext>
            </a:extLst>
          </p:cNvPr>
          <p:cNvGraphicFramePr/>
          <p:nvPr/>
        </p:nvGraphicFramePr>
        <p:xfrm>
          <a:off x="6396475" y="4573691"/>
          <a:ext cx="5244662" cy="1828129"/>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16B6150A-ECF5-BE3C-372E-39FD38F23D63}"/>
              </a:ext>
            </a:extLst>
          </p:cNvPr>
          <p:cNvSpPr txBox="1"/>
          <p:nvPr/>
        </p:nvSpPr>
        <p:spPr>
          <a:xfrm>
            <a:off x="6396475" y="4314390"/>
            <a:ext cx="524466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Example: [Insert data supporting reason, if applicable]</a:t>
            </a:r>
          </a:p>
        </p:txBody>
      </p:sp>
      <p:sp>
        <p:nvSpPr>
          <p:cNvPr id="22" name="TextBox 21">
            <a:extLst>
              <a:ext uri="{FF2B5EF4-FFF2-40B4-BE49-F238E27FC236}">
                <a16:creationId xmlns:a16="http://schemas.microsoft.com/office/drawing/2014/main" id="{039BE448-643D-8043-3BCB-5B663EACD142}"/>
              </a:ext>
            </a:extLst>
          </p:cNvPr>
          <p:cNvSpPr txBox="1"/>
          <p:nvPr/>
        </p:nvSpPr>
        <p:spPr>
          <a:xfrm>
            <a:off x="467806" y="4314390"/>
            <a:ext cx="524466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Example: [Insert data supporting reason, if applicable]</a:t>
            </a:r>
          </a:p>
        </p:txBody>
      </p:sp>
      <p:graphicFrame>
        <p:nvGraphicFramePr>
          <p:cNvPr id="23" name="Chart 22">
            <a:extLst>
              <a:ext uri="{FF2B5EF4-FFF2-40B4-BE49-F238E27FC236}">
                <a16:creationId xmlns:a16="http://schemas.microsoft.com/office/drawing/2014/main" id="{9910C1F8-EE81-DEC3-FA1D-83CD7F37E859}"/>
              </a:ext>
            </a:extLst>
          </p:cNvPr>
          <p:cNvGraphicFramePr/>
          <p:nvPr/>
        </p:nvGraphicFramePr>
        <p:xfrm>
          <a:off x="467806" y="4642780"/>
          <a:ext cx="5530756" cy="1748295"/>
        </p:xfrm>
        <a:graphic>
          <a:graphicData uri="http://schemas.openxmlformats.org/drawingml/2006/chart">
            <c:chart xmlns:c="http://schemas.openxmlformats.org/drawingml/2006/chart" xmlns:r="http://schemas.openxmlformats.org/officeDocument/2006/relationships" r:id="rId4"/>
          </a:graphicData>
        </a:graphic>
      </p:graphicFrame>
      <p:sp>
        <p:nvSpPr>
          <p:cNvPr id="26" name="TextBox 25">
            <a:extLst>
              <a:ext uri="{FF2B5EF4-FFF2-40B4-BE49-F238E27FC236}">
                <a16:creationId xmlns:a16="http://schemas.microsoft.com/office/drawing/2014/main" id="{CBE7390D-094C-E97F-E703-CB6130166365}"/>
              </a:ext>
            </a:extLst>
          </p:cNvPr>
          <p:cNvSpPr txBox="1"/>
          <p:nvPr/>
        </p:nvSpPr>
        <p:spPr>
          <a:xfrm>
            <a:off x="1215106" y="4653716"/>
            <a:ext cx="137447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[data]</a:t>
            </a:r>
          </a:p>
        </p:txBody>
      </p:sp>
      <p:sp>
        <p:nvSpPr>
          <p:cNvPr id="27" name="TextBox 26">
            <a:extLst>
              <a:ext uri="{FF2B5EF4-FFF2-40B4-BE49-F238E27FC236}">
                <a16:creationId xmlns:a16="http://schemas.microsoft.com/office/drawing/2014/main" id="{100F522F-6D8C-2A8D-844B-29B01A88DE6E}"/>
              </a:ext>
            </a:extLst>
          </p:cNvPr>
          <p:cNvSpPr txBox="1"/>
          <p:nvPr/>
        </p:nvSpPr>
        <p:spPr>
          <a:xfrm>
            <a:off x="3685306" y="4653716"/>
            <a:ext cx="171785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[data]</a:t>
            </a:r>
          </a:p>
        </p:txBody>
      </p:sp>
      <p:cxnSp>
        <p:nvCxnSpPr>
          <p:cNvPr id="31" name="Straight Connector 30">
            <a:extLst>
              <a:ext uri="{FF2B5EF4-FFF2-40B4-BE49-F238E27FC236}">
                <a16:creationId xmlns:a16="http://schemas.microsoft.com/office/drawing/2014/main" id="{EAAE86DE-AE6A-CA09-9345-04C72EE192FE}"/>
              </a:ext>
            </a:extLst>
          </p:cNvPr>
          <p:cNvCxnSpPr>
            <a:cxnSpLocks/>
          </p:cNvCxnSpPr>
          <p:nvPr/>
        </p:nvCxnSpPr>
        <p:spPr>
          <a:xfrm>
            <a:off x="1254125" y="5125369"/>
            <a:ext cx="1308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31FA80F-9C1F-BEB7-2D28-CFA557F1746E}"/>
              </a:ext>
            </a:extLst>
          </p:cNvPr>
          <p:cNvCxnSpPr>
            <a:cxnSpLocks/>
          </p:cNvCxnSpPr>
          <p:nvPr/>
        </p:nvCxnSpPr>
        <p:spPr>
          <a:xfrm>
            <a:off x="1254125" y="5125369"/>
            <a:ext cx="0" cy="272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E9E3C07-DC46-2D06-7019-43ACB130B97D}"/>
              </a:ext>
            </a:extLst>
          </p:cNvPr>
          <p:cNvCxnSpPr>
            <a:cxnSpLocks/>
          </p:cNvCxnSpPr>
          <p:nvPr/>
        </p:nvCxnSpPr>
        <p:spPr>
          <a:xfrm>
            <a:off x="2562225" y="5125369"/>
            <a:ext cx="0" cy="168327"/>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156BFF4-AB0D-A596-D391-6A52FE606453}"/>
              </a:ext>
            </a:extLst>
          </p:cNvPr>
          <p:cNvCxnSpPr>
            <a:cxnSpLocks/>
          </p:cNvCxnSpPr>
          <p:nvPr/>
        </p:nvCxnSpPr>
        <p:spPr>
          <a:xfrm>
            <a:off x="3890182" y="5125369"/>
            <a:ext cx="1308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B0B46BC-B3BE-2B4C-8A0C-B25EC1A9E947}"/>
              </a:ext>
            </a:extLst>
          </p:cNvPr>
          <p:cNvCxnSpPr>
            <a:cxnSpLocks/>
          </p:cNvCxnSpPr>
          <p:nvPr/>
        </p:nvCxnSpPr>
        <p:spPr>
          <a:xfrm>
            <a:off x="3890182" y="5125369"/>
            <a:ext cx="0" cy="3915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C87233F-865E-E570-94A2-251E18EDFFBA}"/>
              </a:ext>
            </a:extLst>
          </p:cNvPr>
          <p:cNvCxnSpPr>
            <a:cxnSpLocks/>
          </p:cNvCxnSpPr>
          <p:nvPr/>
        </p:nvCxnSpPr>
        <p:spPr>
          <a:xfrm>
            <a:off x="5198282" y="5125369"/>
            <a:ext cx="0" cy="23410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372E01A-2B06-CAE2-09EC-2C6B359FE201}"/>
              </a:ext>
            </a:extLst>
          </p:cNvPr>
          <p:cNvSpPr/>
          <p:nvPr/>
        </p:nvSpPr>
        <p:spPr>
          <a:xfrm>
            <a:off x="1602419" y="5007153"/>
            <a:ext cx="599846" cy="2364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+xx%</a:t>
            </a:r>
          </a:p>
        </p:txBody>
      </p:sp>
      <p:sp>
        <p:nvSpPr>
          <p:cNvPr id="29" name="Oval 28">
            <a:extLst>
              <a:ext uri="{FF2B5EF4-FFF2-40B4-BE49-F238E27FC236}">
                <a16:creationId xmlns:a16="http://schemas.microsoft.com/office/drawing/2014/main" id="{10B33520-685A-491E-BB55-0AF21706B85D}"/>
              </a:ext>
            </a:extLst>
          </p:cNvPr>
          <p:cNvSpPr/>
          <p:nvPr/>
        </p:nvSpPr>
        <p:spPr>
          <a:xfrm>
            <a:off x="4244309" y="5007153"/>
            <a:ext cx="599846" cy="2364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sym typeface="Arial"/>
              </a:rPr>
              <a:t>+xx%</a:t>
            </a:r>
          </a:p>
        </p:txBody>
      </p:sp>
      <p:sp>
        <p:nvSpPr>
          <p:cNvPr id="6" name="Google Shape;507;p14">
            <a:extLst>
              <a:ext uri="{FF2B5EF4-FFF2-40B4-BE49-F238E27FC236}">
                <a16:creationId xmlns:a16="http://schemas.microsoft.com/office/drawing/2014/main" id="{45B4C3D7-5A39-7747-977E-DCDB7D49384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19" name="Rectangle 18">
            <a:extLst>
              <a:ext uri="{FF2B5EF4-FFF2-40B4-BE49-F238E27FC236}">
                <a16:creationId xmlns:a16="http://schemas.microsoft.com/office/drawing/2014/main" id="{534C90B4-58B2-48B3-A246-EED959804FBD}"/>
              </a:ext>
            </a:extLst>
          </p:cNvPr>
          <p:cNvSpPr/>
          <p:nvPr/>
        </p:nvSpPr>
        <p:spPr>
          <a:xfrm>
            <a:off x="9794929" y="0"/>
            <a:ext cx="2397071" cy="811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Strategic initiative focused on cost cutting and efficiency gains, version 1</a:t>
            </a:r>
          </a:p>
        </p:txBody>
      </p:sp>
    </p:spTree>
    <p:extLst>
      <p:ext uri="{BB962C8B-B14F-4D97-AF65-F5344CB8AC3E}">
        <p14:creationId xmlns:p14="http://schemas.microsoft.com/office/powerpoint/2010/main" val="114561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0CDFF43F-B116-2424-464E-5A6AF02FB2F3}"/>
              </a:ext>
            </a:extLst>
          </p:cNvPr>
          <p:cNvGraphicFramePr>
            <a:graphicFrameLocks noChangeAspect="1"/>
          </p:cNvGraphicFramePr>
          <p:nvPr>
            <p:custDataLst>
              <p:tags r:id="rId1"/>
            </p:custDataLst>
            <p:extLst>
              <p:ext uri="{D42A27DB-BD31-4B8C-83A1-F6EECF244321}">
                <p14:modId xmlns:p14="http://schemas.microsoft.com/office/powerpoint/2010/main" val="182406796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9" name="Object 8" hidden="1">
                        <a:extLst>
                          <a:ext uri="{FF2B5EF4-FFF2-40B4-BE49-F238E27FC236}">
                            <a16:creationId xmlns:a16="http://schemas.microsoft.com/office/drawing/2014/main" id="{0CDFF43F-B116-2424-464E-5A6AF02FB2F3}"/>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C00EAF7E-57EB-C2B1-DE7C-AE7A524774A8}"/>
              </a:ext>
            </a:extLst>
          </p:cNvPr>
          <p:cNvSpPr/>
          <p:nvPr/>
        </p:nvSpPr>
        <p:spPr>
          <a:xfrm>
            <a:off x="4824919" y="4868015"/>
            <a:ext cx="6395856" cy="914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r"/>
            <a:r>
              <a:rPr lang="en-US" b="1">
                <a:solidFill>
                  <a:schemeClr val="accent2"/>
                </a:solidFill>
              </a:rPr>
              <a:t>Use if needed</a:t>
            </a:r>
          </a:p>
        </p:txBody>
      </p:sp>
      <p:sp>
        <p:nvSpPr>
          <p:cNvPr id="4" name="Rectangle 3">
            <a:extLst>
              <a:ext uri="{FF2B5EF4-FFF2-40B4-BE49-F238E27FC236}">
                <a16:creationId xmlns:a16="http://schemas.microsoft.com/office/drawing/2014/main" id="{6036C26A-F463-E9F1-3750-90E783BFF13B}"/>
              </a:ext>
            </a:extLst>
          </p:cNvPr>
          <p:cNvSpPr/>
          <p:nvPr/>
        </p:nvSpPr>
        <p:spPr>
          <a:xfrm>
            <a:off x="4824919" y="1660577"/>
            <a:ext cx="6395856" cy="457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a:solidFill>
                  <a:schemeClr val="accent2"/>
                </a:solidFill>
              </a:rPr>
              <a:t>Pick-and-choose</a:t>
            </a:r>
          </a:p>
        </p:txBody>
      </p:sp>
      <p:sp>
        <p:nvSpPr>
          <p:cNvPr id="3" name="Rectangle 2">
            <a:extLst>
              <a:ext uri="{FF2B5EF4-FFF2-40B4-BE49-F238E27FC236}">
                <a16:creationId xmlns:a16="http://schemas.microsoft.com/office/drawing/2014/main" id="{C8266E8D-84EE-656F-8456-9BACAD7250AB}"/>
              </a:ext>
            </a:extLst>
          </p:cNvPr>
          <p:cNvSpPr/>
          <p:nvPr/>
        </p:nvSpPr>
        <p:spPr>
          <a:xfrm>
            <a:off x="4824919" y="2525098"/>
            <a:ext cx="6395856" cy="18064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algn="r"/>
            <a:r>
              <a:rPr lang="en-US" b="1">
                <a:solidFill>
                  <a:schemeClr val="accent2"/>
                </a:solidFill>
              </a:rPr>
              <a:t>Start here</a:t>
            </a:r>
          </a:p>
        </p:txBody>
      </p:sp>
      <p:sp>
        <p:nvSpPr>
          <p:cNvPr id="2" name="Title 1">
            <a:extLst>
              <a:ext uri="{FF2B5EF4-FFF2-40B4-BE49-F238E27FC236}">
                <a16:creationId xmlns:a16="http://schemas.microsoft.com/office/drawing/2014/main" id="{94DB9D21-7C44-D248-977F-DFA212E4BB04}"/>
              </a:ext>
            </a:extLst>
          </p:cNvPr>
          <p:cNvSpPr>
            <a:spLocks noGrp="1"/>
          </p:cNvSpPr>
          <p:nvPr>
            <p:ph type="title"/>
          </p:nvPr>
        </p:nvSpPr>
        <p:spPr/>
        <p:txBody>
          <a:bodyPr vert="horz"/>
          <a:lstStyle/>
          <a:p>
            <a:r>
              <a:rPr lang="en-US"/>
              <a:t>How we recommend using the template (II/III)</a:t>
            </a:r>
          </a:p>
        </p:txBody>
      </p:sp>
      <p:sp>
        <p:nvSpPr>
          <p:cNvPr id="26" name="Google Shape;194;p2">
            <a:extLst>
              <a:ext uri="{FF2B5EF4-FFF2-40B4-BE49-F238E27FC236}">
                <a16:creationId xmlns:a16="http://schemas.microsoft.com/office/drawing/2014/main" id="{42934EFB-6AFF-1820-AB36-3697DF21C12E}"/>
              </a:ext>
            </a:extLst>
          </p:cNvPr>
          <p:cNvSpPr txBox="1">
            <a:spLocks/>
          </p:cNvSpPr>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0200" algn="l" rtl="0">
              <a:lnSpc>
                <a:spcPct val="150000"/>
              </a:lnSpc>
              <a:spcBef>
                <a:spcPts val="1000"/>
              </a:spcBef>
              <a:spcAft>
                <a:spcPts val="0"/>
              </a:spcAft>
              <a:buClr>
                <a:srgbClr val="171616"/>
              </a:buClr>
              <a:buSzPts val="1600"/>
              <a:buFont typeface="Arial"/>
              <a:buChar char="•"/>
              <a:defRPr sz="1600" b="0" i="0" u="none" strike="noStrike" cap="none">
                <a:solidFill>
                  <a:srgbClr val="171616"/>
                </a:solidFill>
                <a:latin typeface="Arial"/>
                <a:ea typeface="Arial"/>
                <a:cs typeface="Arial"/>
                <a:sym typeface="Arial"/>
              </a:defRPr>
            </a:lvl1pPr>
            <a:lvl2pPr marL="914400" marR="0" lvl="1" indent="-330200" algn="l" rtl="0">
              <a:lnSpc>
                <a:spcPct val="150000"/>
              </a:lnSpc>
              <a:spcBef>
                <a:spcPts val="500"/>
              </a:spcBef>
              <a:spcAft>
                <a:spcPts val="0"/>
              </a:spcAft>
              <a:buClr>
                <a:srgbClr val="171616"/>
              </a:buClr>
              <a:buSzPts val="1600"/>
              <a:buFont typeface="Arial"/>
              <a:buChar char="•"/>
              <a:defRPr sz="1600" b="0" i="0" u="none" strike="noStrike" cap="none">
                <a:solidFill>
                  <a:srgbClr val="171616"/>
                </a:solidFill>
                <a:latin typeface="Arial"/>
                <a:ea typeface="Arial"/>
                <a:cs typeface="Arial"/>
                <a:sym typeface="Arial"/>
              </a:defRPr>
            </a:lvl2pPr>
            <a:lvl3pPr marL="1371600" marR="0" lvl="2" indent="-330200" algn="l" rtl="0">
              <a:lnSpc>
                <a:spcPct val="150000"/>
              </a:lnSpc>
              <a:spcBef>
                <a:spcPts val="500"/>
              </a:spcBef>
              <a:spcAft>
                <a:spcPts val="0"/>
              </a:spcAft>
              <a:buClr>
                <a:srgbClr val="171616"/>
              </a:buClr>
              <a:buSzPts val="1600"/>
              <a:buFont typeface="Arial"/>
              <a:buChar char="•"/>
              <a:defRPr sz="1600" b="0" i="0" u="none" strike="noStrike" cap="none">
                <a:solidFill>
                  <a:srgbClr val="171616"/>
                </a:solidFill>
                <a:latin typeface="Arial"/>
                <a:ea typeface="Arial"/>
                <a:cs typeface="Arial"/>
                <a:sym typeface="Arial"/>
              </a:defRPr>
            </a:lvl3pPr>
            <a:lvl4pPr marL="1828800" marR="0" lvl="3" indent="-330200" algn="l" rtl="0">
              <a:lnSpc>
                <a:spcPct val="150000"/>
              </a:lnSpc>
              <a:spcBef>
                <a:spcPts val="500"/>
              </a:spcBef>
              <a:spcAft>
                <a:spcPts val="0"/>
              </a:spcAft>
              <a:buClr>
                <a:srgbClr val="171616"/>
              </a:buClr>
              <a:buSzPts val="1600"/>
              <a:buFont typeface="Arial"/>
              <a:buChar char="•"/>
              <a:defRPr sz="1600" b="0" i="0" u="none" strike="noStrike" cap="none">
                <a:solidFill>
                  <a:srgbClr val="171616"/>
                </a:solidFill>
                <a:latin typeface="Arial"/>
                <a:ea typeface="Arial"/>
                <a:cs typeface="Arial"/>
                <a:sym typeface="Arial"/>
              </a:defRPr>
            </a:lvl4pPr>
            <a:lvl5pPr marL="2286000" marR="0" lvl="4" indent="-330200" algn="l" rtl="0">
              <a:lnSpc>
                <a:spcPct val="150000"/>
              </a:lnSpc>
              <a:spcBef>
                <a:spcPts val="500"/>
              </a:spcBef>
              <a:spcAft>
                <a:spcPts val="0"/>
              </a:spcAft>
              <a:buClr>
                <a:srgbClr val="171616"/>
              </a:buClr>
              <a:buSzPts val="1600"/>
              <a:buFont typeface="Arial"/>
              <a:buChar char="•"/>
              <a:defRPr sz="1600" b="0" i="0" u="none" strike="noStrike" cap="none">
                <a:solidFill>
                  <a:srgbClr val="171616"/>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342900" marR="0" lvl="0" indent="-342900" algn="l" defTabSz="914400" rtl="0" eaLnBrk="1" fontAlgn="auto" latinLnBrk="0" hangingPunct="1">
              <a:lnSpc>
                <a:spcPct val="150000"/>
              </a:lnSpc>
              <a:spcBef>
                <a:spcPts val="0"/>
              </a:spcBef>
              <a:spcAft>
                <a:spcPts val="0"/>
              </a:spcAft>
              <a:buClr>
                <a:srgbClr val="061F32"/>
              </a:buClr>
              <a:buSzPts val="1500"/>
              <a:buFont typeface="Arial"/>
              <a:buAutoNum type="arabicPeriod"/>
              <a:tabLst/>
              <a:defRPr/>
            </a:pPr>
            <a:r>
              <a:rPr kumimoji="0" lang="en-US" sz="1500" b="0" i="0" u="none" strike="noStrike" kern="0" cap="none" spc="0" normalizeH="0" baseline="0" noProof="0">
                <a:ln>
                  <a:noFill/>
                </a:ln>
                <a:solidFill>
                  <a:schemeClr val="tx2">
                    <a:lumMod val="10000"/>
                  </a:schemeClr>
                </a:solidFill>
                <a:effectLst/>
                <a:uLnTx/>
                <a:uFillTx/>
                <a:latin typeface="Arial"/>
                <a:cs typeface="Arial"/>
                <a:sym typeface="Arial"/>
              </a:rPr>
              <a:t>Business Strategy PowerPoint template</a:t>
            </a:r>
            <a:br>
              <a:rPr kumimoji="0" lang="en-US" sz="1500" b="0" i="0" u="none" strike="noStrike" kern="0" cap="none" spc="0" normalizeH="0" baseline="0" noProof="0">
                <a:ln>
                  <a:noFill/>
                </a:ln>
                <a:solidFill>
                  <a:schemeClr val="tx2">
                    <a:lumMod val="10000"/>
                  </a:schemeClr>
                </a:solidFill>
                <a:effectLst/>
                <a:uLnTx/>
                <a:uFillTx/>
                <a:latin typeface="Arial"/>
                <a:cs typeface="Arial"/>
                <a:sym typeface="Arial"/>
              </a:rPr>
            </a:br>
            <a:endParaRPr kumimoji="0" lang="en-US" sz="1600" b="0" i="0" u="none" strike="noStrike" kern="0" cap="none" spc="0" normalizeH="0" baseline="0" noProof="0">
              <a:ln>
                <a:noFill/>
              </a:ln>
              <a:solidFill>
                <a:schemeClr val="tx2">
                  <a:lumMod val="10000"/>
                </a:schemeClr>
              </a:solidFill>
              <a:effectLst/>
              <a:uLnTx/>
              <a:uFillTx/>
              <a:latin typeface="Arial"/>
              <a:cs typeface="Arial"/>
              <a:sym typeface="Arial"/>
            </a:endParaRPr>
          </a:p>
          <a:p>
            <a:pPr marL="342900" marR="0" lvl="0" indent="-342900" algn="l" defTabSz="914400" rtl="0" eaLnBrk="1" fontAlgn="auto" latinLnBrk="0" hangingPunct="1">
              <a:lnSpc>
                <a:spcPct val="150000"/>
              </a:lnSpc>
              <a:spcBef>
                <a:spcPts val="1000"/>
              </a:spcBef>
              <a:spcAft>
                <a:spcPts val="0"/>
              </a:spcAft>
              <a:buClr>
                <a:srgbClr val="061F32"/>
              </a:buClr>
              <a:buSzPts val="1500"/>
              <a:buFont typeface="Arial"/>
              <a:buAutoNum type="arabicPeriod"/>
              <a:tabLst/>
              <a:defRPr/>
            </a:pPr>
            <a:r>
              <a:rPr kumimoji="0" lang="en-US" sz="1500" b="0" i="0" u="none" strike="noStrike" kern="0" cap="none" spc="0" normalizeH="0" baseline="0" noProof="0">
                <a:ln>
                  <a:noFill/>
                </a:ln>
                <a:solidFill>
                  <a:schemeClr val="tx2">
                    <a:lumMod val="10000"/>
                  </a:schemeClr>
                </a:solidFill>
                <a:effectLst/>
                <a:uLnTx/>
                <a:uFillTx/>
                <a:latin typeface="Arial"/>
                <a:cs typeface="Arial"/>
                <a:sym typeface="Arial"/>
              </a:rPr>
              <a:t>Case: Real-life sanitized example #1</a:t>
            </a:r>
          </a:p>
          <a:p>
            <a:pPr marL="342900" marR="0" lvl="0" indent="-342900" algn="l" defTabSz="914400" rtl="0" eaLnBrk="1" fontAlgn="auto" latinLnBrk="0" hangingPunct="1">
              <a:lnSpc>
                <a:spcPct val="150000"/>
              </a:lnSpc>
              <a:spcBef>
                <a:spcPts val="1000"/>
              </a:spcBef>
              <a:spcAft>
                <a:spcPts val="0"/>
              </a:spcAft>
              <a:buClr>
                <a:srgbClr val="061F32"/>
              </a:buClr>
              <a:buSzPts val="1500"/>
              <a:buFont typeface="Arial"/>
              <a:buAutoNum type="arabicPeriod"/>
              <a:tabLst/>
              <a:defRPr/>
            </a:pPr>
            <a:r>
              <a:rPr kumimoji="0" lang="en-US" sz="1500" b="0" i="0" u="none" strike="noStrike" kern="0" cap="none" spc="0" normalizeH="0" baseline="0" noProof="0">
                <a:ln>
                  <a:noFill/>
                </a:ln>
                <a:solidFill>
                  <a:schemeClr val="tx2">
                    <a:lumMod val="10000"/>
                  </a:schemeClr>
                </a:solidFill>
                <a:effectLst/>
                <a:uLnTx/>
                <a:uFillTx/>
                <a:latin typeface="Arial"/>
                <a:cs typeface="Arial"/>
                <a:sym typeface="Arial"/>
              </a:rPr>
              <a:t>Case: Real-life sanitized example #2</a:t>
            </a:r>
          </a:p>
          <a:p>
            <a:pPr marL="342900" marR="0" lvl="0" indent="-342900" algn="l" defTabSz="914400" rtl="0" eaLnBrk="1" fontAlgn="auto" latinLnBrk="0" hangingPunct="1">
              <a:lnSpc>
                <a:spcPct val="150000"/>
              </a:lnSpc>
              <a:spcBef>
                <a:spcPts val="1000"/>
              </a:spcBef>
              <a:spcAft>
                <a:spcPts val="0"/>
              </a:spcAft>
              <a:buClr>
                <a:srgbClr val="061F32"/>
              </a:buClr>
              <a:buSzPts val="1500"/>
              <a:buFont typeface="Arial"/>
              <a:buAutoNum type="arabicPeriod"/>
              <a:tabLst/>
              <a:defRPr/>
            </a:pPr>
            <a:r>
              <a:rPr kumimoji="0" lang="en-US" sz="1500" b="0" i="0" u="none" strike="noStrike" kern="0" cap="none" spc="0" normalizeH="0" baseline="0" noProof="0">
                <a:ln>
                  <a:noFill/>
                </a:ln>
                <a:solidFill>
                  <a:schemeClr val="tx2">
                    <a:lumMod val="10000"/>
                  </a:schemeClr>
                </a:solidFill>
                <a:effectLst/>
                <a:uLnTx/>
                <a:uFillTx/>
                <a:latin typeface="Arial"/>
                <a:cs typeface="Arial"/>
                <a:sym typeface="Arial"/>
              </a:rPr>
              <a:t>Case: Real-life sanitized example #3</a:t>
            </a:r>
          </a:p>
          <a:p>
            <a:pPr marL="342900" marR="0" lvl="0" indent="-342900" algn="l" defTabSz="914400" rtl="0" eaLnBrk="1" fontAlgn="auto" latinLnBrk="0" hangingPunct="1">
              <a:lnSpc>
                <a:spcPct val="150000"/>
              </a:lnSpc>
              <a:spcBef>
                <a:spcPts val="1000"/>
              </a:spcBef>
              <a:spcAft>
                <a:spcPts val="0"/>
              </a:spcAft>
              <a:buClr>
                <a:srgbClr val="061F32"/>
              </a:buClr>
              <a:buSzPts val="1500"/>
              <a:buFont typeface="Arial"/>
              <a:buAutoNum type="arabicPeriod"/>
              <a:tabLst/>
              <a:defRPr/>
            </a:pPr>
            <a:r>
              <a:rPr kumimoji="0" lang="en-US" sz="1500" b="0" i="0" u="none" strike="noStrike" kern="0" cap="none" spc="0" normalizeH="0" baseline="0" noProof="0">
                <a:ln>
                  <a:noFill/>
                </a:ln>
                <a:solidFill>
                  <a:schemeClr val="tx2">
                    <a:lumMod val="10000"/>
                  </a:schemeClr>
                </a:solidFill>
                <a:effectLst/>
                <a:uLnTx/>
                <a:uFillTx/>
                <a:latin typeface="Arial"/>
                <a:cs typeface="Arial"/>
                <a:sym typeface="Arial"/>
              </a:rPr>
              <a:t>Case: Real-life sanitized example #4</a:t>
            </a:r>
          </a:p>
          <a:p>
            <a:pPr marL="342900" marR="0" lvl="0" indent="-342900" algn="l" defTabSz="914400" rtl="0" eaLnBrk="1" fontAlgn="auto" latinLnBrk="0" hangingPunct="1">
              <a:lnSpc>
                <a:spcPct val="150000"/>
              </a:lnSpc>
              <a:spcBef>
                <a:spcPts val="1000"/>
              </a:spcBef>
              <a:spcAft>
                <a:spcPts val="0"/>
              </a:spcAft>
              <a:buClr>
                <a:srgbClr val="061F32"/>
              </a:buClr>
              <a:buSzPts val="1500"/>
              <a:buFont typeface="Arial"/>
              <a:buAutoNum type="arabicPeriod"/>
              <a:tabLst/>
              <a:defRPr/>
            </a:pPr>
            <a:endParaRPr lang="en-US" sz="1500">
              <a:solidFill>
                <a:schemeClr val="tx2">
                  <a:lumMod val="10000"/>
                </a:schemeClr>
              </a:solidFill>
            </a:endParaRPr>
          </a:p>
          <a:p>
            <a:pPr marL="342900" marR="0" lvl="0" indent="-342900" algn="l" defTabSz="914400" rtl="0" eaLnBrk="1" fontAlgn="auto" latinLnBrk="0" hangingPunct="1">
              <a:lnSpc>
                <a:spcPct val="150000"/>
              </a:lnSpc>
              <a:spcBef>
                <a:spcPts val="1000"/>
              </a:spcBef>
              <a:spcAft>
                <a:spcPts val="0"/>
              </a:spcAft>
              <a:buClr>
                <a:srgbClr val="061F32"/>
              </a:buClr>
              <a:buSzPts val="1500"/>
              <a:buFont typeface="Arial"/>
              <a:buAutoNum type="arabicPeriod"/>
              <a:tabLst/>
              <a:defRPr/>
            </a:pPr>
            <a:r>
              <a:rPr kumimoji="0" lang="en-US" sz="1500" b="0" i="0" u="none" strike="noStrike" kern="0" cap="none" spc="0" normalizeH="0" baseline="0" noProof="0">
                <a:ln>
                  <a:noFill/>
                </a:ln>
                <a:solidFill>
                  <a:schemeClr val="tx2">
                    <a:lumMod val="10000"/>
                  </a:schemeClr>
                </a:solidFill>
                <a:effectLst/>
                <a:uLnTx/>
                <a:uFillTx/>
                <a:latin typeface="Arial"/>
                <a:cs typeface="Arial"/>
                <a:sym typeface="Arial"/>
              </a:rPr>
              <a:t>Appendix A: Common frameworks and tools</a:t>
            </a:r>
          </a:p>
          <a:p>
            <a:pPr marL="342900" marR="0" lvl="0" indent="-342900" algn="l" defTabSz="914400" rtl="0" eaLnBrk="1" fontAlgn="auto" latinLnBrk="0" hangingPunct="1">
              <a:lnSpc>
                <a:spcPct val="150000"/>
              </a:lnSpc>
              <a:spcBef>
                <a:spcPts val="1000"/>
              </a:spcBef>
              <a:spcAft>
                <a:spcPts val="0"/>
              </a:spcAft>
              <a:buClr>
                <a:srgbClr val="061F32"/>
              </a:buClr>
              <a:buSzPts val="1500"/>
              <a:buFont typeface="Arial"/>
              <a:buAutoNum type="arabicPeriod"/>
              <a:tabLst/>
              <a:defRPr/>
            </a:pPr>
            <a:r>
              <a:rPr kumimoji="0" lang="en-US" sz="1500" b="0" i="0" u="none" strike="noStrike" kern="0" cap="none" spc="0" normalizeH="0" baseline="0" noProof="0">
                <a:ln>
                  <a:noFill/>
                </a:ln>
                <a:solidFill>
                  <a:schemeClr val="tx2">
                    <a:lumMod val="10000"/>
                  </a:schemeClr>
                </a:solidFill>
                <a:effectLst/>
                <a:uLnTx/>
                <a:uFillTx/>
                <a:latin typeface="Arial"/>
                <a:cs typeface="Arial"/>
                <a:sym typeface="Arial"/>
              </a:rPr>
              <a:t>Appendix B: Checklist and best practices</a:t>
            </a:r>
          </a:p>
        </p:txBody>
      </p:sp>
      <p:sp>
        <p:nvSpPr>
          <p:cNvPr id="27" name="Google Shape;195;p2">
            <a:extLst>
              <a:ext uri="{FF2B5EF4-FFF2-40B4-BE49-F238E27FC236}">
                <a16:creationId xmlns:a16="http://schemas.microsoft.com/office/drawing/2014/main" id="{D7BF674E-1AE1-30F4-C045-66FE15C3AF63}"/>
              </a:ext>
            </a:extLst>
          </p:cNvPr>
          <p:cNvSpPr/>
          <p:nvPr/>
        </p:nvSpPr>
        <p:spPr>
          <a:xfrm>
            <a:off x="4991582" y="1748329"/>
            <a:ext cx="324000" cy="324000"/>
          </a:xfrm>
          <a:prstGeom prst="ellipse">
            <a:avLst/>
          </a:prstGeom>
          <a:solidFill>
            <a:srgbClr val="061F32"/>
          </a:solidFill>
          <a:ln w="12700" cap="flat" cmpd="sng">
            <a:solidFill>
              <a:srgbClr val="FFFFF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srgbClr val="FFFFFF"/>
                </a:solidFill>
                <a:effectLst/>
                <a:uLnTx/>
                <a:uFillTx/>
              </a:rPr>
              <a:t>i</a:t>
            </a:r>
            <a:endParaRPr kumimoji="0" sz="1800" b="0" i="0" u="none" strike="noStrike" kern="0" cap="none" spc="0" normalizeH="0" baseline="0" noProof="0">
              <a:ln>
                <a:noFill/>
              </a:ln>
              <a:solidFill>
                <a:sysClr val="windowText" lastClr="000000"/>
              </a:solidFill>
              <a:effectLst/>
              <a:uLnTx/>
              <a:uFillTx/>
            </a:endParaRPr>
          </a:p>
        </p:txBody>
      </p:sp>
      <p:sp>
        <p:nvSpPr>
          <p:cNvPr id="28" name="Google Shape;196;p2">
            <a:extLst>
              <a:ext uri="{FF2B5EF4-FFF2-40B4-BE49-F238E27FC236}">
                <a16:creationId xmlns:a16="http://schemas.microsoft.com/office/drawing/2014/main" id="{2B5B4EB4-28C8-233A-F32C-F871CB9E8FB5}"/>
              </a:ext>
            </a:extLst>
          </p:cNvPr>
          <p:cNvSpPr/>
          <p:nvPr/>
        </p:nvSpPr>
        <p:spPr>
          <a:xfrm>
            <a:off x="4991582" y="2592814"/>
            <a:ext cx="324000" cy="324000"/>
          </a:xfrm>
          <a:prstGeom prst="ellipse">
            <a:avLst/>
          </a:prstGeom>
          <a:solidFill>
            <a:srgbClr val="061F32"/>
          </a:solidFill>
          <a:ln w="12700" cap="flat" cmpd="sng">
            <a:solidFill>
              <a:srgbClr val="FFFFFF"/>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rPr>
              <a:t>ii</a:t>
            </a:r>
            <a:endParaRPr kumimoji="0" sz="1800" b="0" i="0" u="none" strike="noStrike" kern="0" cap="none" spc="0" normalizeH="0" baseline="0" noProof="0">
              <a:ln>
                <a:noFill/>
              </a:ln>
              <a:solidFill>
                <a:sysClr val="windowText" lastClr="000000"/>
              </a:solidFill>
              <a:effectLst/>
              <a:uLnTx/>
              <a:uFillTx/>
            </a:endParaRPr>
          </a:p>
        </p:txBody>
      </p:sp>
      <p:sp>
        <p:nvSpPr>
          <p:cNvPr id="29" name="Google Shape;197;p2">
            <a:extLst>
              <a:ext uri="{FF2B5EF4-FFF2-40B4-BE49-F238E27FC236}">
                <a16:creationId xmlns:a16="http://schemas.microsoft.com/office/drawing/2014/main" id="{6A654407-FD33-470A-3E95-0C99DE5383B9}"/>
              </a:ext>
            </a:extLst>
          </p:cNvPr>
          <p:cNvSpPr/>
          <p:nvPr/>
        </p:nvSpPr>
        <p:spPr>
          <a:xfrm>
            <a:off x="4991582" y="3049110"/>
            <a:ext cx="324000" cy="324000"/>
          </a:xfrm>
          <a:prstGeom prst="ellipse">
            <a:avLst/>
          </a:prstGeom>
          <a:solidFill>
            <a:srgbClr val="061F32"/>
          </a:solidFill>
          <a:ln>
            <a:noFill/>
          </a:ln>
        </p:spPr>
        <p:txBody>
          <a:bodyPr spcFirstLastPara="1" wrap="square" lIns="0" tIns="45700" rIns="0"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rPr>
              <a:t>iii</a:t>
            </a:r>
            <a:endParaRPr kumimoji="0" sz="1800" b="0" i="0" u="none" strike="noStrike" kern="0" cap="none" spc="0" normalizeH="0" baseline="0" noProof="0">
              <a:ln>
                <a:noFill/>
              </a:ln>
              <a:solidFill>
                <a:sysClr val="windowText" lastClr="000000"/>
              </a:solidFill>
              <a:effectLst/>
              <a:uLnTx/>
              <a:uFillTx/>
            </a:endParaRPr>
          </a:p>
        </p:txBody>
      </p:sp>
      <p:sp>
        <p:nvSpPr>
          <p:cNvPr id="30" name="Google Shape;198;p2">
            <a:extLst>
              <a:ext uri="{FF2B5EF4-FFF2-40B4-BE49-F238E27FC236}">
                <a16:creationId xmlns:a16="http://schemas.microsoft.com/office/drawing/2014/main" id="{2D2C1291-F749-7314-B1A2-AB2E9102D415}"/>
              </a:ext>
            </a:extLst>
          </p:cNvPr>
          <p:cNvSpPr/>
          <p:nvPr/>
        </p:nvSpPr>
        <p:spPr>
          <a:xfrm>
            <a:off x="4991582" y="3505406"/>
            <a:ext cx="324000" cy="324000"/>
          </a:xfrm>
          <a:prstGeom prst="ellipse">
            <a:avLst/>
          </a:prstGeom>
          <a:solidFill>
            <a:srgbClr val="061F32"/>
          </a:solidFill>
          <a:ln>
            <a:noFill/>
          </a:ln>
        </p:spPr>
        <p:txBody>
          <a:bodyPr spcFirstLastPara="1" wrap="square" lIns="0" tIns="45700" rIns="0"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rPr>
              <a:t>iv</a:t>
            </a:r>
            <a:endParaRPr kumimoji="0" sz="1800" b="0" i="0" u="none" strike="noStrike" kern="0" cap="none" spc="0" normalizeH="0" baseline="0" noProof="0">
              <a:ln>
                <a:noFill/>
              </a:ln>
              <a:solidFill>
                <a:sysClr val="windowText" lastClr="000000"/>
              </a:solidFill>
              <a:effectLst/>
              <a:uLnTx/>
              <a:uFillTx/>
            </a:endParaRPr>
          </a:p>
        </p:txBody>
      </p:sp>
      <p:sp>
        <p:nvSpPr>
          <p:cNvPr id="31" name="Google Shape;198;p2">
            <a:extLst>
              <a:ext uri="{FF2B5EF4-FFF2-40B4-BE49-F238E27FC236}">
                <a16:creationId xmlns:a16="http://schemas.microsoft.com/office/drawing/2014/main" id="{B36F51B5-D45E-6389-1786-8804262AFEA6}"/>
              </a:ext>
            </a:extLst>
          </p:cNvPr>
          <p:cNvSpPr/>
          <p:nvPr/>
        </p:nvSpPr>
        <p:spPr>
          <a:xfrm>
            <a:off x="4991582" y="3961703"/>
            <a:ext cx="324000" cy="324000"/>
          </a:xfrm>
          <a:prstGeom prst="ellipse">
            <a:avLst/>
          </a:prstGeom>
          <a:solidFill>
            <a:srgbClr val="061F32"/>
          </a:solidFill>
          <a:ln>
            <a:noFill/>
          </a:ln>
        </p:spPr>
        <p:txBody>
          <a:bodyPr spcFirstLastPara="1" wrap="square" lIns="0" tIns="45700" rIns="0"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rPr>
              <a:t>v</a:t>
            </a:r>
            <a:endParaRPr kumimoji="0" sz="1800" b="0" i="0" u="none" strike="noStrike" kern="0" cap="none" spc="0" normalizeH="0" baseline="0" noProof="0">
              <a:ln>
                <a:noFill/>
              </a:ln>
              <a:solidFill>
                <a:sysClr val="windowText" lastClr="000000"/>
              </a:solidFill>
              <a:effectLst/>
              <a:uLnTx/>
              <a:uFillTx/>
            </a:endParaRPr>
          </a:p>
        </p:txBody>
      </p:sp>
      <p:sp>
        <p:nvSpPr>
          <p:cNvPr id="32" name="Google Shape;198;p2">
            <a:extLst>
              <a:ext uri="{FF2B5EF4-FFF2-40B4-BE49-F238E27FC236}">
                <a16:creationId xmlns:a16="http://schemas.microsoft.com/office/drawing/2014/main" id="{1031F54F-5C22-EEE0-EF93-60E41F2061CD}"/>
              </a:ext>
            </a:extLst>
          </p:cNvPr>
          <p:cNvSpPr/>
          <p:nvPr/>
        </p:nvSpPr>
        <p:spPr>
          <a:xfrm>
            <a:off x="4991582" y="4934085"/>
            <a:ext cx="324000" cy="324000"/>
          </a:xfrm>
          <a:prstGeom prst="ellipse">
            <a:avLst/>
          </a:prstGeom>
          <a:solidFill>
            <a:srgbClr val="061F32"/>
          </a:solidFill>
          <a:ln>
            <a:noFill/>
          </a:ln>
        </p:spPr>
        <p:txBody>
          <a:bodyPr spcFirstLastPara="1" wrap="square" lIns="0" tIns="45700" rIns="0"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rPr>
              <a:t>vi</a:t>
            </a:r>
            <a:endParaRPr kumimoji="0" sz="1800" b="0" i="0" u="none" strike="noStrike" kern="0" cap="none" spc="0" normalizeH="0" baseline="0" noProof="0">
              <a:ln>
                <a:noFill/>
              </a:ln>
              <a:solidFill>
                <a:sysClr val="windowText" lastClr="000000"/>
              </a:solidFill>
              <a:effectLst/>
              <a:uLnTx/>
              <a:uFillTx/>
            </a:endParaRPr>
          </a:p>
        </p:txBody>
      </p:sp>
      <p:sp>
        <p:nvSpPr>
          <p:cNvPr id="33" name="Google Shape;198;p2">
            <a:extLst>
              <a:ext uri="{FF2B5EF4-FFF2-40B4-BE49-F238E27FC236}">
                <a16:creationId xmlns:a16="http://schemas.microsoft.com/office/drawing/2014/main" id="{9FC70E28-0DD1-D9C1-07AA-F33A73F1CDE2}"/>
              </a:ext>
            </a:extLst>
          </p:cNvPr>
          <p:cNvSpPr/>
          <p:nvPr/>
        </p:nvSpPr>
        <p:spPr>
          <a:xfrm>
            <a:off x="4991582" y="5401498"/>
            <a:ext cx="324000" cy="324000"/>
          </a:xfrm>
          <a:prstGeom prst="ellipse">
            <a:avLst/>
          </a:prstGeom>
          <a:solidFill>
            <a:srgbClr val="061F32"/>
          </a:solidFill>
          <a:ln>
            <a:noFill/>
          </a:ln>
        </p:spPr>
        <p:txBody>
          <a:bodyPr spcFirstLastPara="1" wrap="square" lIns="0" tIns="45700" rIns="0"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rPr>
              <a:t>vii</a:t>
            </a:r>
            <a:endParaRPr kumimoji="0" sz="1800" b="0" i="0" u="none" strike="noStrike" kern="0" cap="none" spc="0" normalizeH="0" baseline="0" noProof="0">
              <a:ln>
                <a:noFill/>
              </a:ln>
              <a:solidFill>
                <a:sysClr val="windowText" lastClr="000000"/>
              </a:solidFill>
              <a:effectLst/>
              <a:uLnTx/>
              <a:uFillTx/>
            </a:endParaRPr>
          </a:p>
        </p:txBody>
      </p:sp>
      <p:sp>
        <p:nvSpPr>
          <p:cNvPr id="34" name="TextBox 33">
            <a:extLst>
              <a:ext uri="{FF2B5EF4-FFF2-40B4-BE49-F238E27FC236}">
                <a16:creationId xmlns:a16="http://schemas.microsoft.com/office/drawing/2014/main" id="{3775F3DF-7668-7D3B-B675-786C869BC8BD}"/>
              </a:ext>
            </a:extLst>
          </p:cNvPr>
          <p:cNvSpPr txBox="1"/>
          <p:nvPr/>
        </p:nvSpPr>
        <p:spPr>
          <a:xfrm>
            <a:off x="467806" y="1661489"/>
            <a:ext cx="3676177" cy="3093154"/>
          </a:xfrm>
          <a:prstGeom prst="rect">
            <a:avLst/>
          </a:prstGeom>
          <a:noFill/>
        </p:spPr>
        <p:txBody>
          <a:bodyPr wrap="square" rtlCol="0">
            <a:spAutoFit/>
          </a:bodyPr>
          <a:lstStyle/>
          <a:p>
            <a:r>
              <a:rPr lang="en-US" sz="1500"/>
              <a:t>We recommend </a:t>
            </a:r>
            <a:r>
              <a:rPr lang="en-US" sz="1500" b="1"/>
              <a:t>starting by flipping through the examples </a:t>
            </a:r>
            <a:r>
              <a:rPr lang="en-US" sz="1500"/>
              <a:t>to get inspired. The examples show different levels of detail and different approaches to using the same framework.</a:t>
            </a:r>
          </a:p>
          <a:p>
            <a:endParaRPr lang="en-US" sz="1500"/>
          </a:p>
          <a:p>
            <a:r>
              <a:rPr lang="en-US" sz="1500"/>
              <a:t>Then you can </a:t>
            </a:r>
            <a:r>
              <a:rPr lang="en-US" sz="1500" b="1"/>
              <a:t>pick-and-choose the template slides </a:t>
            </a:r>
            <a:r>
              <a:rPr lang="en-US" sz="1500"/>
              <a:t>that fit your needs.</a:t>
            </a:r>
          </a:p>
          <a:p>
            <a:endParaRPr lang="en-US" sz="1500"/>
          </a:p>
          <a:p>
            <a:r>
              <a:rPr lang="en-US" sz="1500"/>
              <a:t>Finally, you can </a:t>
            </a:r>
            <a:r>
              <a:rPr lang="en-US" sz="1500" b="1"/>
              <a:t>run through the frameworks and tips</a:t>
            </a:r>
            <a:r>
              <a:rPr lang="en-US" sz="1500"/>
              <a:t>, if you want to double-check your presentation or need some ideas.</a:t>
            </a:r>
          </a:p>
        </p:txBody>
      </p:sp>
      <p:sp>
        <p:nvSpPr>
          <p:cNvPr id="12" name="TextBox 11">
            <a:extLst>
              <a:ext uri="{FF2B5EF4-FFF2-40B4-BE49-F238E27FC236}">
                <a16:creationId xmlns:a16="http://schemas.microsoft.com/office/drawing/2014/main" id="{FBDDCA3F-6DE7-CA56-D0BE-2B234F312EF0}"/>
              </a:ext>
            </a:extLst>
          </p:cNvPr>
          <p:cNvSpPr txBox="1"/>
          <p:nvPr/>
        </p:nvSpPr>
        <p:spPr>
          <a:xfrm>
            <a:off x="467806" y="5924600"/>
            <a:ext cx="5628194" cy="461665"/>
          </a:xfrm>
          <a:prstGeom prst="rect">
            <a:avLst/>
          </a:prstGeom>
          <a:noFill/>
        </p:spPr>
        <p:txBody>
          <a:bodyPr wrap="square">
            <a:spAutoFit/>
          </a:bodyPr>
          <a:lstStyle/>
          <a:p>
            <a:r>
              <a:rPr lang="en-US" sz="1200">
                <a:solidFill>
                  <a:schemeClr val="bg1">
                    <a:lumMod val="75000"/>
                  </a:schemeClr>
                </a:solidFill>
              </a:rPr>
              <a:t>Note: Examples have been sanitized and some numbers have been altered. There may therefore be slight discrepancies between slides</a:t>
            </a:r>
          </a:p>
        </p:txBody>
      </p:sp>
      <p:sp>
        <p:nvSpPr>
          <p:cNvPr id="5" name="Google Shape;23;p40">
            <a:extLst>
              <a:ext uri="{FF2B5EF4-FFF2-40B4-BE49-F238E27FC236}">
                <a16:creationId xmlns:a16="http://schemas.microsoft.com/office/drawing/2014/main" id="{A7B3CFFD-66CA-C6D4-E1A4-81ABE17F73A3}"/>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7</a:t>
            </a:fld>
            <a:endParaRPr/>
          </a:p>
        </p:txBody>
      </p:sp>
    </p:spTree>
    <p:extLst>
      <p:ext uri="{BB962C8B-B14F-4D97-AF65-F5344CB8AC3E}">
        <p14:creationId xmlns:p14="http://schemas.microsoft.com/office/powerpoint/2010/main" val="35435648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solidFill>
                  <a:schemeClr val="accent2"/>
                </a:solidFill>
              </a:rPr>
              <a:t>What</a:t>
            </a:r>
            <a:r>
              <a:rPr lang="en-US"/>
              <a:t> will improve [area of strategic initiative]?</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70</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6477CAB-52D5-652B-8AED-C70549A2AD16}"/>
              </a:ext>
            </a:extLst>
          </p:cNvPr>
          <p:cNvSpPr txBox="1"/>
          <p:nvPr/>
        </p:nvSpPr>
        <p:spPr>
          <a:xfrm>
            <a:off x="467806" y="1597572"/>
            <a:ext cx="524466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[Insert numerical goal, if applicable]: xx [currency]</a:t>
            </a:r>
          </a:p>
        </p:txBody>
      </p:sp>
      <p:sp>
        <p:nvSpPr>
          <p:cNvPr id="6" name="Rectangle 5">
            <a:extLst>
              <a:ext uri="{FF2B5EF4-FFF2-40B4-BE49-F238E27FC236}">
                <a16:creationId xmlns:a16="http://schemas.microsoft.com/office/drawing/2014/main" id="{CEB18CF5-6857-4330-9CEB-6D5582D1F34E}"/>
              </a:ext>
            </a:extLst>
          </p:cNvPr>
          <p:cNvSpPr/>
          <p:nvPr/>
        </p:nvSpPr>
        <p:spPr>
          <a:xfrm>
            <a:off x="555489" y="2091847"/>
            <a:ext cx="2170643" cy="40459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err="1">
                <a:ln>
                  <a:noFill/>
                </a:ln>
                <a:solidFill>
                  <a:srgbClr val="FFFFFF"/>
                </a:solidFill>
                <a:effectLst/>
                <a:uLnTx/>
                <a:uFillTx/>
                <a:latin typeface="Arial"/>
                <a:ea typeface="+mn-ea"/>
                <a:cs typeface="+mn-cs"/>
                <a:sym typeface="Arial"/>
              </a:rPr>
              <a:t>Xx</a:t>
            </a:r>
            <a:r>
              <a:rPr kumimoji="0" lang="en-US" sz="1400" b="1" i="0" u="none" strike="noStrike" kern="0" cap="none" spc="0" normalizeH="0" baseline="0" noProof="0">
                <a:ln>
                  <a:noFill/>
                </a:ln>
                <a:solidFill>
                  <a:srgbClr val="FFFFFF"/>
                </a:solidFill>
                <a:effectLst/>
                <a:uLnTx/>
                <a:uFillTx/>
                <a:latin typeface="Arial"/>
                <a:ea typeface="+mn-ea"/>
                <a:cs typeface="+mn-cs"/>
                <a:sym typeface="Arial"/>
              </a:rPr>
              <a:t> [currency]</a:t>
            </a:r>
          </a:p>
        </p:txBody>
      </p:sp>
      <p:sp>
        <p:nvSpPr>
          <p:cNvPr id="7" name="Rectangle 6">
            <a:extLst>
              <a:ext uri="{FF2B5EF4-FFF2-40B4-BE49-F238E27FC236}">
                <a16:creationId xmlns:a16="http://schemas.microsoft.com/office/drawing/2014/main" id="{3FDA21EE-6A0F-A467-DC00-B9439EF257B1}"/>
              </a:ext>
            </a:extLst>
          </p:cNvPr>
          <p:cNvSpPr/>
          <p:nvPr/>
        </p:nvSpPr>
        <p:spPr>
          <a:xfrm>
            <a:off x="3576260" y="2091846"/>
            <a:ext cx="2171395" cy="18162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xx%</a:t>
            </a:r>
          </a:p>
        </p:txBody>
      </p:sp>
      <p:sp>
        <p:nvSpPr>
          <p:cNvPr id="8" name="Rectangle 7">
            <a:extLst>
              <a:ext uri="{FF2B5EF4-FFF2-40B4-BE49-F238E27FC236}">
                <a16:creationId xmlns:a16="http://schemas.microsoft.com/office/drawing/2014/main" id="{DC809139-5F81-7BBF-D9EB-E9BBEE6E6773}"/>
              </a:ext>
            </a:extLst>
          </p:cNvPr>
          <p:cNvSpPr/>
          <p:nvPr/>
        </p:nvSpPr>
        <p:spPr>
          <a:xfrm>
            <a:off x="3577012" y="4003265"/>
            <a:ext cx="2170643" cy="10196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solidFill>
                <a:effectLst/>
                <a:uLnTx/>
                <a:uFillTx/>
                <a:latin typeface="Arial"/>
                <a:ea typeface="+mn-ea"/>
                <a:cs typeface="+mn-cs"/>
                <a:sym typeface="Arial"/>
              </a:rPr>
              <a:t>xx%</a:t>
            </a:r>
          </a:p>
        </p:txBody>
      </p:sp>
      <p:sp>
        <p:nvSpPr>
          <p:cNvPr id="9" name="Rectangle 8">
            <a:extLst>
              <a:ext uri="{FF2B5EF4-FFF2-40B4-BE49-F238E27FC236}">
                <a16:creationId xmlns:a16="http://schemas.microsoft.com/office/drawing/2014/main" id="{19797F84-60C5-07E8-E1ED-CA52651DCD38}"/>
              </a:ext>
            </a:extLst>
          </p:cNvPr>
          <p:cNvSpPr/>
          <p:nvPr/>
        </p:nvSpPr>
        <p:spPr>
          <a:xfrm>
            <a:off x="3577012" y="5118081"/>
            <a:ext cx="2170643" cy="1019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E7E6E6">
                    <a:lumMod val="10000"/>
                  </a:srgbClr>
                </a:solidFill>
                <a:effectLst/>
                <a:uLnTx/>
                <a:uFillTx/>
                <a:latin typeface="Arial"/>
                <a:ea typeface="+mn-ea"/>
                <a:cs typeface="+mn-cs"/>
                <a:sym typeface="Arial"/>
              </a:rPr>
              <a:t>xx%</a:t>
            </a:r>
          </a:p>
        </p:txBody>
      </p:sp>
      <p:sp>
        <p:nvSpPr>
          <p:cNvPr id="10" name="Right Brace 9">
            <a:extLst>
              <a:ext uri="{FF2B5EF4-FFF2-40B4-BE49-F238E27FC236}">
                <a16:creationId xmlns:a16="http://schemas.microsoft.com/office/drawing/2014/main" id="{7F679263-C629-5F81-C19D-D31435AC9A3A}"/>
              </a:ext>
            </a:extLst>
          </p:cNvPr>
          <p:cNvSpPr/>
          <p:nvPr/>
        </p:nvSpPr>
        <p:spPr>
          <a:xfrm>
            <a:off x="3055184" y="2096105"/>
            <a:ext cx="192024" cy="40416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a:ea typeface="+mn-ea"/>
              <a:cs typeface="+mn-cs"/>
              <a:sym typeface="Arial"/>
            </a:endParaRPr>
          </a:p>
        </p:txBody>
      </p:sp>
      <p:sp>
        <p:nvSpPr>
          <p:cNvPr id="11" name="TextBox 10">
            <a:extLst>
              <a:ext uri="{FF2B5EF4-FFF2-40B4-BE49-F238E27FC236}">
                <a16:creationId xmlns:a16="http://schemas.microsoft.com/office/drawing/2014/main" id="{5A04F66C-1D4F-33C2-00D1-6A43D5423656}"/>
              </a:ext>
            </a:extLst>
          </p:cNvPr>
          <p:cNvSpPr txBox="1"/>
          <p:nvPr/>
        </p:nvSpPr>
        <p:spPr>
          <a:xfrm>
            <a:off x="6076707" y="2630651"/>
            <a:ext cx="563687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8A6F6"/>
                </a:solidFill>
                <a:effectLst/>
                <a:uLnTx/>
                <a:uFillTx/>
                <a:latin typeface="Arial"/>
                <a:cs typeface="Arial"/>
                <a:sym typeface="Arial"/>
              </a:rPr>
              <a:t>[Cost cutting/efficiency lever]: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a:t>
            </a:r>
            <a:r>
              <a:rPr kumimoji="0" lang="en-US" sz="1400" b="0" i="0" u="none" strike="noStrike" kern="0" cap="none" spc="0" normalizeH="0" baseline="0" noProof="0" err="1">
                <a:ln>
                  <a:noFill/>
                </a:ln>
                <a:solidFill>
                  <a:srgbClr val="000000"/>
                </a:solidFill>
                <a:effectLst/>
                <a:uLnTx/>
                <a:uFillTx/>
                <a:latin typeface="Arial"/>
                <a:cs typeface="Arial"/>
                <a:sym typeface="Arial"/>
              </a:rPr>
              <a:t>Inser</a:t>
            </a:r>
            <a:r>
              <a:rPr lang="en-US"/>
              <a:t>t description]</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TextBox 11">
            <a:extLst>
              <a:ext uri="{FF2B5EF4-FFF2-40B4-BE49-F238E27FC236}">
                <a16:creationId xmlns:a16="http://schemas.microsoft.com/office/drawing/2014/main" id="{30F0FFB3-2999-0297-6DC6-D14F694C945D}"/>
              </a:ext>
            </a:extLst>
          </p:cNvPr>
          <p:cNvSpPr txBox="1"/>
          <p:nvPr/>
        </p:nvSpPr>
        <p:spPr>
          <a:xfrm>
            <a:off x="6076707" y="4143769"/>
            <a:ext cx="563687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44546A"/>
                </a:solidFill>
                <a:effectLst/>
                <a:uLnTx/>
                <a:uFillTx/>
                <a:latin typeface="Arial"/>
                <a:cs typeface="Arial"/>
                <a:sym typeface="Arial"/>
              </a:rPr>
              <a:t>[Cost cutting/efficiency lever]: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[Insert description]</a:t>
            </a:r>
          </a:p>
        </p:txBody>
      </p:sp>
      <p:sp>
        <p:nvSpPr>
          <p:cNvPr id="13" name="TextBox 12">
            <a:extLst>
              <a:ext uri="{FF2B5EF4-FFF2-40B4-BE49-F238E27FC236}">
                <a16:creationId xmlns:a16="http://schemas.microsoft.com/office/drawing/2014/main" id="{0BE846E8-FC7E-6619-61B5-4DA03A745380}"/>
              </a:ext>
            </a:extLst>
          </p:cNvPr>
          <p:cNvSpPr txBox="1"/>
          <p:nvPr/>
        </p:nvSpPr>
        <p:spPr>
          <a:xfrm>
            <a:off x="6076707" y="5258585"/>
            <a:ext cx="563687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FFFFFF">
                    <a:lumMod val="50000"/>
                  </a:srgbClr>
                </a:solidFill>
                <a:effectLst/>
                <a:uLnTx/>
                <a:uFillTx/>
                <a:latin typeface="Arial"/>
                <a:cs typeface="Arial"/>
                <a:sym typeface="Arial"/>
              </a:rPr>
              <a:t>[Cost cutting/efficiency lever]: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1"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[Insert description]</a:t>
            </a:r>
          </a:p>
        </p:txBody>
      </p:sp>
      <p:sp>
        <p:nvSpPr>
          <p:cNvPr id="14" name="Google Shape;507;p14">
            <a:extLst>
              <a:ext uri="{FF2B5EF4-FFF2-40B4-BE49-F238E27FC236}">
                <a16:creationId xmlns:a16="http://schemas.microsoft.com/office/drawing/2014/main" id="{6BE4E3F9-D70C-4ACE-1E2D-E313049B1C6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15" name="Google Shape;538;p14">
            <a:extLst>
              <a:ext uri="{FF2B5EF4-FFF2-40B4-BE49-F238E27FC236}">
                <a16:creationId xmlns:a16="http://schemas.microsoft.com/office/drawing/2014/main" id="{4689C30A-DF3B-844D-0206-C88F17CCF700}"/>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Tree>
    <p:extLst>
      <p:ext uri="{BB962C8B-B14F-4D97-AF65-F5344CB8AC3E}">
        <p14:creationId xmlns:p14="http://schemas.microsoft.com/office/powerpoint/2010/main" val="33201843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solidFill>
                  <a:schemeClr val="accent2"/>
                </a:solidFill>
              </a:rPr>
              <a:t>How</a:t>
            </a:r>
            <a:r>
              <a:rPr lang="en-US"/>
              <a:t> [cost cutting/efficiency lever] supports [initiative]?</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71</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3" name="TextBox 2">
            <a:extLst>
              <a:ext uri="{FF2B5EF4-FFF2-40B4-BE49-F238E27FC236}">
                <a16:creationId xmlns:a16="http://schemas.microsoft.com/office/drawing/2014/main" id="{9AD49FB8-A764-E792-52F9-D63BF96815D7}"/>
              </a:ext>
            </a:extLst>
          </p:cNvPr>
          <p:cNvSpPr txBox="1"/>
          <p:nvPr/>
        </p:nvSpPr>
        <p:spPr>
          <a:xfrm>
            <a:off x="467805" y="1510450"/>
            <a:ext cx="46800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Concept: </a:t>
            </a:r>
            <a:r>
              <a:rPr kumimoji="0" lang="en-US" sz="1400" b="0" i="0" u="none" strike="noStrike" kern="0" cap="none" spc="0" normalizeH="0" baseline="0" noProof="0">
                <a:ln>
                  <a:noFill/>
                </a:ln>
                <a:solidFill>
                  <a:srgbClr val="000000"/>
                </a:solidFill>
                <a:effectLst/>
                <a:uLnTx/>
                <a:uFillTx/>
                <a:latin typeface="Arial"/>
                <a:cs typeface="Arial"/>
                <a:sym typeface="Arial"/>
              </a:rPr>
              <a:t>[Insert description]</a:t>
            </a:r>
          </a:p>
        </p:txBody>
      </p:sp>
      <p:sp>
        <p:nvSpPr>
          <p:cNvPr id="7" name="TextBox 6">
            <a:extLst>
              <a:ext uri="{FF2B5EF4-FFF2-40B4-BE49-F238E27FC236}">
                <a16:creationId xmlns:a16="http://schemas.microsoft.com/office/drawing/2014/main" id="{BFBE4BEC-CA0B-FD2A-0E06-A63FC0FE92E2}"/>
              </a:ext>
            </a:extLst>
          </p:cNvPr>
          <p:cNvSpPr txBox="1"/>
          <p:nvPr/>
        </p:nvSpPr>
        <p:spPr>
          <a:xfrm>
            <a:off x="6390741" y="1510450"/>
            <a:ext cx="46800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Data: </a:t>
            </a:r>
            <a:r>
              <a:rPr kumimoji="0" lang="en-US" sz="1400" b="0" i="0" u="none" strike="noStrike" kern="0" cap="none" spc="0" normalizeH="0" baseline="0" noProof="0">
                <a:ln>
                  <a:noFill/>
                </a:ln>
                <a:solidFill>
                  <a:srgbClr val="000000"/>
                </a:solidFill>
                <a:effectLst/>
                <a:uLnTx/>
                <a:uFillTx/>
                <a:latin typeface="Arial"/>
                <a:cs typeface="Arial"/>
                <a:sym typeface="Arial"/>
              </a:rPr>
              <a:t>[Insert supporting evidence</a:t>
            </a:r>
            <a:r>
              <a:rPr lang="en-US"/>
              <a:t>/data, if applicable]</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B909FF73-DA47-454E-576C-E75D22D68961}"/>
              </a:ext>
            </a:extLst>
          </p:cNvPr>
          <p:cNvSpPr txBox="1"/>
          <p:nvPr/>
        </p:nvSpPr>
        <p:spPr>
          <a:xfrm>
            <a:off x="467806" y="1852553"/>
            <a:ext cx="36767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202x-202x: Harvesting low-hanging fruits</a:t>
            </a:r>
          </a:p>
        </p:txBody>
      </p:sp>
      <p:sp>
        <p:nvSpPr>
          <p:cNvPr id="9" name="Rectangle 8">
            <a:extLst>
              <a:ext uri="{FF2B5EF4-FFF2-40B4-BE49-F238E27FC236}">
                <a16:creationId xmlns:a16="http://schemas.microsoft.com/office/drawing/2014/main" id="{CAB670FB-D171-CA19-D8EA-E59040519AEF}"/>
              </a:ext>
            </a:extLst>
          </p:cNvPr>
          <p:cNvSpPr/>
          <p:nvPr/>
        </p:nvSpPr>
        <p:spPr>
          <a:xfrm>
            <a:off x="6390741" y="3931441"/>
            <a:ext cx="5172260" cy="23169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TextBox 9">
            <a:extLst>
              <a:ext uri="{FF2B5EF4-FFF2-40B4-BE49-F238E27FC236}">
                <a16:creationId xmlns:a16="http://schemas.microsoft.com/office/drawing/2014/main" id="{9FA16228-39B2-8F54-95D6-5664A8AD8093}"/>
              </a:ext>
            </a:extLst>
          </p:cNvPr>
          <p:cNvSpPr txBox="1"/>
          <p:nvPr/>
        </p:nvSpPr>
        <p:spPr>
          <a:xfrm>
            <a:off x="6390740" y="3976411"/>
            <a:ext cx="46800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Potential: </a:t>
            </a:r>
            <a:r>
              <a:rPr kumimoji="0" lang="en-US" sz="1400" b="0" i="0" u="none" strike="noStrike" kern="0" cap="none" spc="0" normalizeH="0" baseline="0" noProof="0">
                <a:ln>
                  <a:noFill/>
                </a:ln>
                <a:solidFill>
                  <a:srgbClr val="000000"/>
                </a:solidFill>
                <a:effectLst/>
                <a:uLnTx/>
                <a:uFillTx/>
                <a:latin typeface="Arial"/>
                <a:cs typeface="Arial"/>
                <a:sym typeface="Arial"/>
              </a:rPr>
              <a:t>[Insert numerical result of sub-initiative/lever]</a:t>
            </a:r>
          </a:p>
        </p:txBody>
      </p:sp>
      <p:pic>
        <p:nvPicPr>
          <p:cNvPr id="13" name="Picture 12">
            <a:extLst>
              <a:ext uri="{FF2B5EF4-FFF2-40B4-BE49-F238E27FC236}">
                <a16:creationId xmlns:a16="http://schemas.microsoft.com/office/drawing/2014/main" id="{A805DFC8-6196-0E0F-809A-CA59F847F282}"/>
              </a:ext>
            </a:extLst>
          </p:cNvPr>
          <p:cNvPicPr>
            <a:picLocks noChangeAspect="1"/>
          </p:cNvPicPr>
          <p:nvPr/>
        </p:nvPicPr>
        <p:blipFill>
          <a:blip r:embed="rId3"/>
          <a:stretch>
            <a:fillRect/>
          </a:stretch>
        </p:blipFill>
        <p:spPr>
          <a:xfrm>
            <a:off x="467805" y="2390610"/>
            <a:ext cx="1143000" cy="1143000"/>
          </a:xfrm>
          <a:prstGeom prst="rect">
            <a:avLst/>
          </a:prstGeom>
        </p:spPr>
      </p:pic>
      <p:pic>
        <p:nvPicPr>
          <p:cNvPr id="14" name="Picture 13">
            <a:extLst>
              <a:ext uri="{FF2B5EF4-FFF2-40B4-BE49-F238E27FC236}">
                <a16:creationId xmlns:a16="http://schemas.microsoft.com/office/drawing/2014/main" id="{2A34F279-1AFE-1C40-E51C-704E37AB1440}"/>
              </a:ext>
            </a:extLst>
          </p:cNvPr>
          <p:cNvPicPr>
            <a:picLocks noChangeAspect="1"/>
          </p:cNvPicPr>
          <p:nvPr/>
        </p:nvPicPr>
        <p:blipFill>
          <a:blip r:embed="rId3"/>
          <a:stretch>
            <a:fillRect/>
          </a:stretch>
        </p:blipFill>
        <p:spPr>
          <a:xfrm>
            <a:off x="467805" y="4785907"/>
            <a:ext cx="1143000" cy="1143000"/>
          </a:xfrm>
          <a:prstGeom prst="rect">
            <a:avLst/>
          </a:prstGeom>
        </p:spPr>
      </p:pic>
      <p:sp>
        <p:nvSpPr>
          <p:cNvPr id="15" name="TextBox 14">
            <a:extLst>
              <a:ext uri="{FF2B5EF4-FFF2-40B4-BE49-F238E27FC236}">
                <a16:creationId xmlns:a16="http://schemas.microsoft.com/office/drawing/2014/main" id="{3BECD184-A173-707C-0F4A-B2533FF7CB4A}"/>
              </a:ext>
            </a:extLst>
          </p:cNvPr>
          <p:cNvSpPr txBox="1"/>
          <p:nvPr/>
        </p:nvSpPr>
        <p:spPr>
          <a:xfrm>
            <a:off x="467806" y="4328654"/>
            <a:ext cx="36767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202x-202x: Reaching for upper branches</a:t>
            </a:r>
          </a:p>
        </p:txBody>
      </p:sp>
      <p:sp>
        <p:nvSpPr>
          <p:cNvPr id="16" name="TextBox 15">
            <a:extLst>
              <a:ext uri="{FF2B5EF4-FFF2-40B4-BE49-F238E27FC236}">
                <a16:creationId xmlns:a16="http://schemas.microsoft.com/office/drawing/2014/main" id="{50F68C4A-5ED7-CE0C-D45B-5C518C8596F9}"/>
              </a:ext>
            </a:extLst>
          </p:cNvPr>
          <p:cNvSpPr txBox="1"/>
          <p:nvPr/>
        </p:nvSpPr>
        <p:spPr>
          <a:xfrm>
            <a:off x="1610805" y="2454279"/>
            <a:ext cx="3676753" cy="120032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E7E6E6">
                    <a:lumMod val="10000"/>
                  </a:srgbClr>
                </a:solidFill>
                <a:effectLst/>
                <a:uLnTx/>
                <a:uFillTx/>
                <a:latin typeface="Arial"/>
                <a:cs typeface="Arial"/>
                <a:sym typeface="Arial"/>
              </a:rPr>
              <a:t>[Insert description/activities]</a:t>
            </a:r>
            <a:br>
              <a:rPr kumimoji="0" lang="en-US" sz="1200" b="0" i="0" u="none" strike="noStrike" kern="0" cap="none" spc="0" normalizeH="0" baseline="0" noProof="0">
                <a:ln>
                  <a:noFill/>
                </a:ln>
                <a:solidFill>
                  <a:srgbClr val="E7E6E6">
                    <a:lumMod val="10000"/>
                  </a:srgbClr>
                </a:solidFill>
                <a:effectLst/>
                <a:uLnTx/>
                <a:uFillTx/>
                <a:latin typeface="Arial"/>
                <a:cs typeface="Arial"/>
                <a:sym typeface="Arial"/>
              </a:rPr>
            </a:br>
            <a:endParaRPr kumimoji="0" lang="en-US" sz="1200" b="0" i="0" u="none" strike="noStrike" kern="0" cap="none" spc="0" normalizeH="0" baseline="0" noProof="0">
              <a:ln>
                <a:noFill/>
              </a:ln>
              <a:solidFill>
                <a:srgbClr val="E7E6E6">
                  <a:lumMod val="10000"/>
                </a:srgbClr>
              </a:solidFill>
              <a:effectLst/>
              <a:uLnTx/>
              <a:uFillTx/>
              <a:latin typeface="Arial"/>
              <a:cs typeface="Arial"/>
              <a:sym typeface="Arial"/>
            </a:endParaRPr>
          </a:p>
          <a:p>
            <a:pPr marL="171450" indent="-171450">
              <a:buFont typeface="Arial" panose="020B0604020202020204" pitchFamily="34" charset="0"/>
              <a:buChar char="•"/>
              <a:defRPr/>
            </a:pPr>
            <a:r>
              <a:rPr kumimoji="0" lang="en-US" sz="1200" b="0" i="0" u="none" strike="noStrike" kern="0" cap="none" spc="0" normalizeH="0" baseline="0" noProof="0">
                <a:ln>
                  <a:noFill/>
                </a:ln>
                <a:solidFill>
                  <a:srgbClr val="E7E6E6">
                    <a:lumMod val="10000"/>
                  </a:srgbClr>
                </a:solidFill>
                <a:effectLst/>
                <a:uLnTx/>
                <a:uFillTx/>
                <a:latin typeface="Arial"/>
                <a:cs typeface="Arial"/>
                <a:sym typeface="Arial"/>
              </a:rPr>
              <a:t>[Insert description/activities]</a:t>
            </a:r>
            <a:br>
              <a:rPr kumimoji="0" lang="en-US" sz="1200" b="0" i="0" u="none" strike="noStrike" kern="0" cap="none" spc="0" normalizeH="0" baseline="0" noProof="0">
                <a:ln>
                  <a:noFill/>
                </a:ln>
                <a:solidFill>
                  <a:srgbClr val="E7E6E6">
                    <a:lumMod val="10000"/>
                  </a:srgbClr>
                </a:solidFill>
                <a:effectLst/>
                <a:uLnTx/>
                <a:uFillTx/>
                <a:latin typeface="Arial"/>
                <a:cs typeface="Arial"/>
                <a:sym typeface="Arial"/>
              </a:rPr>
            </a:br>
            <a:endParaRPr kumimoji="0" lang="en-US" sz="1200" b="0" i="0" u="none" strike="noStrike" kern="0" cap="none" spc="0" normalizeH="0" baseline="0" noProof="0">
              <a:ln>
                <a:noFill/>
              </a:ln>
              <a:solidFill>
                <a:srgbClr val="E7E6E6">
                  <a:lumMod val="10000"/>
                </a:srgbClr>
              </a:solidFill>
              <a:effectLst/>
              <a:uLnTx/>
              <a:uFillTx/>
              <a:latin typeface="Arial"/>
              <a:cs typeface="Arial"/>
              <a:sym typeface="Arial"/>
            </a:endParaRPr>
          </a:p>
          <a:p>
            <a:pPr marL="171450" indent="-171450">
              <a:buFont typeface="Arial" panose="020B0604020202020204" pitchFamily="34" charset="0"/>
              <a:buChar char="•"/>
              <a:defRPr/>
            </a:pPr>
            <a:r>
              <a:rPr kumimoji="0" lang="en-US" sz="1200" b="0" i="0" u="none" strike="noStrike" kern="0" cap="none" spc="0" normalizeH="0" baseline="0" noProof="0">
                <a:ln>
                  <a:noFill/>
                </a:ln>
                <a:solidFill>
                  <a:srgbClr val="E7E6E6">
                    <a:lumMod val="10000"/>
                  </a:srgbClr>
                </a:solidFill>
                <a:effectLst/>
                <a:uLnTx/>
                <a:uFillTx/>
                <a:latin typeface="Arial"/>
                <a:cs typeface="Arial"/>
                <a:sym typeface="Arial"/>
              </a:rPr>
              <a:t>[Insert description/activities]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a:ln>
                <a:noFill/>
              </a:ln>
              <a:solidFill>
                <a:srgbClr val="E7E6E6">
                  <a:lumMod val="10000"/>
                </a:srgbClr>
              </a:solidFill>
              <a:effectLst/>
              <a:uLnTx/>
              <a:uFillTx/>
              <a:latin typeface="Arial"/>
              <a:cs typeface="Arial"/>
              <a:sym typeface="Arial"/>
            </a:endParaRPr>
          </a:p>
        </p:txBody>
      </p:sp>
      <p:sp>
        <p:nvSpPr>
          <p:cNvPr id="17" name="TextBox 16">
            <a:extLst>
              <a:ext uri="{FF2B5EF4-FFF2-40B4-BE49-F238E27FC236}">
                <a16:creationId xmlns:a16="http://schemas.microsoft.com/office/drawing/2014/main" id="{D41C189B-E4EC-D718-5A06-5DB8837DA405}"/>
              </a:ext>
            </a:extLst>
          </p:cNvPr>
          <p:cNvSpPr txBox="1"/>
          <p:nvPr/>
        </p:nvSpPr>
        <p:spPr>
          <a:xfrm>
            <a:off x="1610805" y="4849576"/>
            <a:ext cx="3676753" cy="120032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E7E6E6">
                    <a:lumMod val="10000"/>
                  </a:srgbClr>
                </a:solidFill>
                <a:effectLst/>
                <a:uLnTx/>
                <a:uFillTx/>
                <a:latin typeface="Arial"/>
                <a:cs typeface="Arial"/>
                <a:sym typeface="Arial"/>
              </a:rPr>
              <a:t>[Insert description/activities]</a:t>
            </a:r>
            <a:br>
              <a:rPr kumimoji="0" lang="en-US" sz="1200" b="0" i="0" u="none" strike="noStrike" kern="0" cap="none" spc="0" normalizeH="0" baseline="0" noProof="0">
                <a:ln>
                  <a:noFill/>
                </a:ln>
                <a:solidFill>
                  <a:srgbClr val="E7E6E6">
                    <a:lumMod val="10000"/>
                  </a:srgbClr>
                </a:solidFill>
                <a:effectLst/>
                <a:uLnTx/>
                <a:uFillTx/>
                <a:latin typeface="Arial"/>
                <a:cs typeface="Arial"/>
                <a:sym typeface="Arial"/>
              </a:rPr>
            </a:br>
            <a:endParaRPr kumimoji="0" lang="en-US" sz="1200" b="0" i="0" u="none" strike="noStrike" kern="0" cap="none" spc="0" normalizeH="0" baseline="0" noProof="0">
              <a:ln>
                <a:noFill/>
              </a:ln>
              <a:solidFill>
                <a:srgbClr val="E7E6E6">
                  <a:lumMod val="10000"/>
                </a:srgbClr>
              </a:solidFill>
              <a:effectLst/>
              <a:uLnTx/>
              <a:uFillTx/>
              <a:latin typeface="Arial"/>
              <a:cs typeface="Arial"/>
              <a:sym typeface="Arial"/>
            </a:endParaRPr>
          </a:p>
          <a:p>
            <a:pPr marL="171450" indent="-171450">
              <a:buFont typeface="Arial" panose="020B0604020202020204" pitchFamily="34" charset="0"/>
              <a:buChar char="•"/>
              <a:defRPr/>
            </a:pPr>
            <a:r>
              <a:rPr kumimoji="0" lang="en-US" sz="1200" b="0" i="0" u="none" strike="noStrike" kern="0" cap="none" spc="0" normalizeH="0" baseline="0" noProof="0">
                <a:ln>
                  <a:noFill/>
                </a:ln>
                <a:solidFill>
                  <a:srgbClr val="E7E6E6">
                    <a:lumMod val="10000"/>
                  </a:srgbClr>
                </a:solidFill>
                <a:effectLst/>
                <a:uLnTx/>
                <a:uFillTx/>
                <a:latin typeface="Arial"/>
                <a:cs typeface="Arial"/>
                <a:sym typeface="Arial"/>
              </a:rPr>
              <a:t>[Insert description/activities]</a:t>
            </a:r>
            <a:br>
              <a:rPr kumimoji="0" lang="en-US" sz="1200" b="0" i="0" u="none" strike="noStrike" kern="0" cap="none" spc="0" normalizeH="0" baseline="0" noProof="0">
                <a:ln>
                  <a:noFill/>
                </a:ln>
                <a:solidFill>
                  <a:srgbClr val="E7E6E6">
                    <a:lumMod val="10000"/>
                  </a:srgbClr>
                </a:solidFill>
                <a:effectLst/>
                <a:uLnTx/>
                <a:uFillTx/>
                <a:latin typeface="Arial"/>
                <a:cs typeface="Arial"/>
                <a:sym typeface="Arial"/>
              </a:rPr>
            </a:br>
            <a:endParaRPr kumimoji="0" lang="en-US" sz="1200" b="0" i="0" u="none" strike="noStrike" kern="0" cap="none" spc="0" normalizeH="0" baseline="0" noProof="0">
              <a:ln>
                <a:noFill/>
              </a:ln>
              <a:solidFill>
                <a:srgbClr val="E7E6E6">
                  <a:lumMod val="10000"/>
                </a:srgbClr>
              </a:solidFill>
              <a:effectLst/>
              <a:uLnTx/>
              <a:uFillTx/>
              <a:latin typeface="Arial"/>
              <a:cs typeface="Arial"/>
              <a:sym typeface="Arial"/>
            </a:endParaRPr>
          </a:p>
          <a:p>
            <a:pPr marL="171450" indent="-171450">
              <a:buFont typeface="Arial" panose="020B0604020202020204" pitchFamily="34" charset="0"/>
              <a:buChar char="•"/>
              <a:defRPr/>
            </a:pPr>
            <a:r>
              <a:rPr kumimoji="0" lang="en-US" sz="1200" b="0" i="0" u="none" strike="noStrike" kern="0" cap="none" spc="0" normalizeH="0" baseline="0" noProof="0">
                <a:ln>
                  <a:noFill/>
                </a:ln>
                <a:solidFill>
                  <a:srgbClr val="E7E6E6">
                    <a:lumMod val="10000"/>
                  </a:srgbClr>
                </a:solidFill>
                <a:effectLst/>
                <a:uLnTx/>
                <a:uFillTx/>
                <a:latin typeface="Arial"/>
                <a:cs typeface="Arial"/>
                <a:sym typeface="Arial"/>
              </a:rPr>
              <a:t>[Insert description/activities]</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a:ln>
                <a:noFill/>
              </a:ln>
              <a:solidFill>
                <a:srgbClr val="E7E6E6">
                  <a:lumMod val="10000"/>
                </a:srgbClr>
              </a:solidFill>
              <a:effectLst/>
              <a:uLnTx/>
              <a:uFillTx/>
              <a:latin typeface="Arial"/>
              <a:cs typeface="Arial"/>
              <a:sym typeface="Arial"/>
            </a:endParaRPr>
          </a:p>
        </p:txBody>
      </p:sp>
      <p:sp>
        <p:nvSpPr>
          <p:cNvPr id="18" name="Oval 17">
            <a:extLst>
              <a:ext uri="{FF2B5EF4-FFF2-40B4-BE49-F238E27FC236}">
                <a16:creationId xmlns:a16="http://schemas.microsoft.com/office/drawing/2014/main" id="{1932DC2B-2864-449C-6D53-016F76B43285}"/>
              </a:ext>
            </a:extLst>
          </p:cNvPr>
          <p:cNvSpPr/>
          <p:nvPr/>
        </p:nvSpPr>
        <p:spPr>
          <a:xfrm>
            <a:off x="654761" y="3001944"/>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9" name="Oval 18">
            <a:extLst>
              <a:ext uri="{FF2B5EF4-FFF2-40B4-BE49-F238E27FC236}">
                <a16:creationId xmlns:a16="http://schemas.microsoft.com/office/drawing/2014/main" id="{C13384AB-FBDA-AC2A-DE9C-9C1D7EB9378C}"/>
              </a:ext>
            </a:extLst>
          </p:cNvPr>
          <p:cNvSpPr/>
          <p:nvPr/>
        </p:nvSpPr>
        <p:spPr>
          <a:xfrm>
            <a:off x="811183" y="3099403"/>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0" name="Oval 19">
            <a:extLst>
              <a:ext uri="{FF2B5EF4-FFF2-40B4-BE49-F238E27FC236}">
                <a16:creationId xmlns:a16="http://schemas.microsoft.com/office/drawing/2014/main" id="{892DE868-2987-A1DC-E3EF-ACC680AF2162}"/>
              </a:ext>
            </a:extLst>
          </p:cNvPr>
          <p:cNvSpPr/>
          <p:nvPr/>
        </p:nvSpPr>
        <p:spPr>
          <a:xfrm>
            <a:off x="1106797" y="3030823"/>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1" name="Oval 20">
            <a:extLst>
              <a:ext uri="{FF2B5EF4-FFF2-40B4-BE49-F238E27FC236}">
                <a16:creationId xmlns:a16="http://schemas.microsoft.com/office/drawing/2014/main" id="{95294128-CE82-5723-5807-8B23CE0C52E9}"/>
              </a:ext>
            </a:extLst>
          </p:cNvPr>
          <p:cNvSpPr/>
          <p:nvPr/>
        </p:nvSpPr>
        <p:spPr>
          <a:xfrm>
            <a:off x="1263219" y="3001944"/>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2" name="Oval 21">
            <a:extLst>
              <a:ext uri="{FF2B5EF4-FFF2-40B4-BE49-F238E27FC236}">
                <a16:creationId xmlns:a16="http://schemas.microsoft.com/office/drawing/2014/main" id="{F5BE95DF-C1F0-9DD1-38CE-4242E6B17D69}"/>
              </a:ext>
            </a:extLst>
          </p:cNvPr>
          <p:cNvSpPr/>
          <p:nvPr/>
        </p:nvSpPr>
        <p:spPr>
          <a:xfrm>
            <a:off x="742603" y="4966438"/>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3" name="Oval 22">
            <a:extLst>
              <a:ext uri="{FF2B5EF4-FFF2-40B4-BE49-F238E27FC236}">
                <a16:creationId xmlns:a16="http://schemas.microsoft.com/office/drawing/2014/main" id="{41F8C965-9579-D8FF-516F-756AA1D1C578}"/>
              </a:ext>
            </a:extLst>
          </p:cNvPr>
          <p:cNvSpPr/>
          <p:nvPr/>
        </p:nvSpPr>
        <p:spPr>
          <a:xfrm>
            <a:off x="902145" y="4908357"/>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4" name="Oval 23">
            <a:extLst>
              <a:ext uri="{FF2B5EF4-FFF2-40B4-BE49-F238E27FC236}">
                <a16:creationId xmlns:a16="http://schemas.microsoft.com/office/drawing/2014/main" id="{2B738072-D9F5-5923-4150-AA26B0F3D2E5}"/>
              </a:ext>
            </a:extLst>
          </p:cNvPr>
          <p:cNvSpPr/>
          <p:nvPr/>
        </p:nvSpPr>
        <p:spPr>
          <a:xfrm>
            <a:off x="1142092" y="5006481"/>
            <a:ext cx="137160" cy="1371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mc:AlternateContent xmlns:mc="http://schemas.openxmlformats.org/markup-compatibility/2006">
        <mc:Choice xmlns:cx1="http://schemas.microsoft.com/office/drawing/2015/9/8/chartex" Requires="cx1">
          <p:graphicFrame>
            <p:nvGraphicFramePr>
              <p:cNvPr id="26" name="Chart 25">
                <a:extLst>
                  <a:ext uri="{FF2B5EF4-FFF2-40B4-BE49-F238E27FC236}">
                    <a16:creationId xmlns:a16="http://schemas.microsoft.com/office/drawing/2014/main" id="{884EF4F8-B09C-8414-9824-7161792AD5B1}"/>
                  </a:ext>
                </a:extLst>
              </p:cNvPr>
              <p:cNvGraphicFramePr/>
              <p:nvPr/>
            </p:nvGraphicFramePr>
            <p:xfrm>
              <a:off x="6479226" y="4236439"/>
              <a:ext cx="5083774" cy="1901894"/>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26" name="Chart 25">
                <a:extLst>
                  <a:ext uri="{FF2B5EF4-FFF2-40B4-BE49-F238E27FC236}">
                    <a16:creationId xmlns:a16="http://schemas.microsoft.com/office/drawing/2014/main" id="{884EF4F8-B09C-8414-9824-7161792AD5B1}"/>
                  </a:ext>
                </a:extLst>
              </p:cNvPr>
              <p:cNvPicPr>
                <a:picLocks noGrp="1" noRot="1" noChangeAspect="1" noMove="1" noResize="1" noEditPoints="1" noAdjustHandles="1" noChangeArrowheads="1" noChangeShapeType="1"/>
              </p:cNvPicPr>
              <p:nvPr/>
            </p:nvPicPr>
            <p:blipFill>
              <a:blip r:embed="rId5"/>
              <a:stretch>
                <a:fillRect/>
              </a:stretch>
            </p:blipFill>
            <p:spPr>
              <a:xfrm>
                <a:off x="6479226" y="4236439"/>
                <a:ext cx="5083774" cy="1901894"/>
              </a:xfrm>
              <a:prstGeom prst="rect">
                <a:avLst/>
              </a:prstGeom>
            </p:spPr>
          </p:pic>
        </mc:Fallback>
      </mc:AlternateContent>
      <p:sp>
        <p:nvSpPr>
          <p:cNvPr id="6" name="Google Shape;507;p14">
            <a:extLst>
              <a:ext uri="{FF2B5EF4-FFF2-40B4-BE49-F238E27FC236}">
                <a16:creationId xmlns:a16="http://schemas.microsoft.com/office/drawing/2014/main" id="{D2C3CDA5-B677-7327-EE95-C01B117222F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11" name="Google Shape;538;p14">
            <a:extLst>
              <a:ext uri="{FF2B5EF4-FFF2-40B4-BE49-F238E27FC236}">
                <a16:creationId xmlns:a16="http://schemas.microsoft.com/office/drawing/2014/main" id="{64941ECC-C03C-FFA5-A745-96B1AC845C2D}"/>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
        <p:nvSpPr>
          <p:cNvPr id="25" name="TextBox 24">
            <a:extLst>
              <a:ext uri="{FF2B5EF4-FFF2-40B4-BE49-F238E27FC236}">
                <a16:creationId xmlns:a16="http://schemas.microsoft.com/office/drawing/2014/main" id="{8AA3D4FE-4DBB-7B5B-E651-0A676AB3B0A0}"/>
              </a:ext>
            </a:extLst>
          </p:cNvPr>
          <p:cNvSpPr txBox="1"/>
          <p:nvPr/>
        </p:nvSpPr>
        <p:spPr>
          <a:xfrm>
            <a:off x="6479226" y="4328654"/>
            <a:ext cx="36767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[currency]</a:t>
            </a:r>
          </a:p>
        </p:txBody>
      </p:sp>
      <p:sp>
        <p:nvSpPr>
          <p:cNvPr id="27" name="Rectangle 26">
            <a:extLst>
              <a:ext uri="{FF2B5EF4-FFF2-40B4-BE49-F238E27FC236}">
                <a16:creationId xmlns:a16="http://schemas.microsoft.com/office/drawing/2014/main" id="{2B581A6B-DA7A-7DA2-DB78-1A5B53B694A7}"/>
              </a:ext>
            </a:extLst>
          </p:cNvPr>
          <p:cNvSpPr/>
          <p:nvPr/>
        </p:nvSpPr>
        <p:spPr>
          <a:xfrm>
            <a:off x="6390741" y="2191263"/>
            <a:ext cx="3854370" cy="1412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Infographic, numerical data, key numbers or similar</a:t>
            </a:r>
          </a:p>
        </p:txBody>
      </p:sp>
    </p:spTree>
    <p:extLst>
      <p:ext uri="{BB962C8B-B14F-4D97-AF65-F5344CB8AC3E}">
        <p14:creationId xmlns:p14="http://schemas.microsoft.com/office/powerpoint/2010/main" val="21574450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solidFill>
                  <a:schemeClr val="accent2"/>
                </a:solidFill>
              </a:rPr>
              <a:t>How</a:t>
            </a:r>
            <a:r>
              <a:rPr lang="en-US"/>
              <a:t> [cost cutting/efficiency lever] supports [initiative]?</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72</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cxnSp>
        <p:nvCxnSpPr>
          <p:cNvPr id="6" name="Straight Connector 5">
            <a:extLst>
              <a:ext uri="{FF2B5EF4-FFF2-40B4-BE49-F238E27FC236}">
                <a16:creationId xmlns:a16="http://schemas.microsoft.com/office/drawing/2014/main" id="{4DE2F85C-AA86-C2FF-891B-5442B3443231}"/>
              </a:ext>
            </a:extLst>
          </p:cNvPr>
          <p:cNvCxnSpPr>
            <a:cxnSpLocks/>
          </p:cNvCxnSpPr>
          <p:nvPr/>
        </p:nvCxnSpPr>
        <p:spPr>
          <a:xfrm>
            <a:off x="6096000" y="1690777"/>
            <a:ext cx="0" cy="4175185"/>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62D75BB-9EC4-D526-1DDE-004419E0B216}"/>
              </a:ext>
            </a:extLst>
          </p:cNvPr>
          <p:cNvSpPr txBox="1"/>
          <p:nvPr/>
        </p:nvSpPr>
        <p:spPr>
          <a:xfrm>
            <a:off x="467806" y="1597572"/>
            <a:ext cx="524466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[Cost cutting/efficiency lever]</a:t>
            </a:r>
          </a:p>
        </p:txBody>
      </p:sp>
      <p:sp>
        <p:nvSpPr>
          <p:cNvPr id="9" name="TextBox 8">
            <a:extLst>
              <a:ext uri="{FF2B5EF4-FFF2-40B4-BE49-F238E27FC236}">
                <a16:creationId xmlns:a16="http://schemas.microsoft.com/office/drawing/2014/main" id="{2E388F7C-582D-D697-AAAD-0B9EE0D05F7E}"/>
              </a:ext>
            </a:extLst>
          </p:cNvPr>
          <p:cNvSpPr txBox="1"/>
          <p:nvPr/>
        </p:nvSpPr>
        <p:spPr>
          <a:xfrm>
            <a:off x="6479533" y="1592117"/>
            <a:ext cx="524466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[Cost cutting/efficiency lever]</a:t>
            </a:r>
          </a:p>
        </p:txBody>
      </p:sp>
      <p:sp>
        <p:nvSpPr>
          <p:cNvPr id="10" name="TextBox 9">
            <a:extLst>
              <a:ext uri="{FF2B5EF4-FFF2-40B4-BE49-F238E27FC236}">
                <a16:creationId xmlns:a16="http://schemas.microsoft.com/office/drawing/2014/main" id="{1BF3B339-3B02-973A-0CA8-17B7B21C403E}"/>
              </a:ext>
            </a:extLst>
          </p:cNvPr>
          <p:cNvSpPr txBox="1"/>
          <p:nvPr/>
        </p:nvSpPr>
        <p:spPr>
          <a:xfrm>
            <a:off x="6479533" y="2071516"/>
            <a:ext cx="5244662"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a:cs typeface="Arial"/>
                <a:sym typeface="Arial"/>
              </a:rPr>
              <a:t>Concept: </a:t>
            </a:r>
            <a:r>
              <a:rPr kumimoji="0" lang="en-US" sz="1200" b="0" i="0" u="none" strike="noStrike" kern="0" cap="none" spc="0" normalizeH="0" baseline="0" noProof="0">
                <a:ln>
                  <a:noFill/>
                </a:ln>
                <a:solidFill>
                  <a:srgbClr val="000000"/>
                </a:solidFill>
                <a:effectLst/>
                <a:uLnTx/>
                <a:uFillTx/>
                <a:latin typeface="Arial"/>
                <a:cs typeface="Arial"/>
                <a:sym typeface="Arial"/>
              </a:rPr>
              <a:t>[Insert description]</a:t>
            </a:r>
            <a:br>
              <a:rPr kumimoji="0" lang="en-US" sz="1200" b="0" i="0" u="none" strike="noStrike" kern="0" cap="none" spc="0" normalizeH="0" baseline="0" noProof="0">
                <a:ln>
                  <a:noFill/>
                </a:ln>
                <a:solidFill>
                  <a:srgbClr val="000000"/>
                </a:solidFill>
                <a:effectLst/>
                <a:uLnTx/>
                <a:uFillTx/>
                <a:latin typeface="Arial"/>
                <a:cs typeface="Arial"/>
                <a:sym typeface="Arial"/>
              </a:rPr>
            </a:b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a:cs typeface="Arial"/>
                <a:sym typeface="Arial"/>
              </a:rPr>
              <a:t>Data: </a:t>
            </a:r>
            <a:r>
              <a:rPr kumimoji="0" lang="en-US" sz="1200" b="0" i="0" u="none" strike="noStrike" kern="0" cap="none" spc="0" normalizeH="0" baseline="0" noProof="0">
                <a:ln>
                  <a:noFill/>
                </a:ln>
                <a:solidFill>
                  <a:srgbClr val="000000"/>
                </a:solidFill>
                <a:effectLst/>
                <a:uLnTx/>
                <a:uFillTx/>
                <a:latin typeface="Arial"/>
                <a:cs typeface="Arial"/>
                <a:sym typeface="Arial"/>
              </a:rPr>
              <a:t>[Insert supporting evidence</a:t>
            </a:r>
            <a:r>
              <a:rPr lang="en-US" sz="1200"/>
              <a:t>/data, if applicable]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a:solidFill>
                  <a:schemeClr val="bg1">
                    <a:lumMod val="50000"/>
                  </a:schemeClr>
                </a:solidFill>
              </a:rPr>
              <a:t>[Unit]</a:t>
            </a:r>
            <a:br>
              <a:rPr lang="en-US" sz="1200"/>
            </a:b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1" i="0" u="none" strike="noStrike" kern="0" cap="none" spc="0" normalizeH="0" baseline="0" noProof="0">
              <a:ln>
                <a:noFill/>
              </a:ln>
              <a:solidFill>
                <a:srgbClr val="000000"/>
              </a:solidFill>
              <a:effectLst/>
              <a:uLnTx/>
              <a:uFillTx/>
              <a:latin typeface="Arial"/>
              <a:cs typeface="Arial"/>
              <a:sym typeface="Arial"/>
            </a:endParaRPr>
          </a:p>
          <a:p>
            <a:pPr>
              <a:defRPr/>
            </a:pPr>
            <a:r>
              <a:rPr kumimoji="0" lang="en-US" sz="1200" b="1" i="0" u="none" strike="noStrike" kern="0" cap="none" spc="0" normalizeH="0" baseline="0" noProof="0">
                <a:ln>
                  <a:noFill/>
                </a:ln>
                <a:solidFill>
                  <a:srgbClr val="000000"/>
                </a:solidFill>
                <a:effectLst/>
                <a:uLnTx/>
                <a:uFillTx/>
                <a:latin typeface="Arial"/>
                <a:cs typeface="Arial"/>
                <a:sym typeface="Arial"/>
              </a:rPr>
              <a:t>Potential: </a:t>
            </a:r>
            <a:r>
              <a:rPr kumimoji="0" lang="en-US" sz="1200" b="0" i="0" u="none" strike="noStrike" kern="0" cap="none" spc="0" normalizeH="0" baseline="0" noProof="0">
                <a:ln>
                  <a:noFill/>
                </a:ln>
                <a:solidFill>
                  <a:srgbClr val="000000"/>
                </a:solidFill>
                <a:effectLst/>
                <a:uLnTx/>
                <a:uFillTx/>
                <a:latin typeface="Arial"/>
                <a:cs typeface="Arial"/>
                <a:sym typeface="Arial"/>
              </a:rPr>
              <a:t>[Insert numerical result of sub-initiative/lever]</a:t>
            </a:r>
          </a:p>
          <a:p>
            <a:pPr>
              <a:defRPr/>
            </a:pPr>
            <a:r>
              <a:rPr lang="en-US" sz="1200">
                <a:solidFill>
                  <a:schemeClr val="bg1">
                    <a:lumMod val="50000"/>
                  </a:schemeClr>
                </a:solidFill>
              </a:rPr>
              <a:t>[Unit]</a:t>
            </a:r>
            <a:endParaRPr kumimoji="0" lang="en-US" sz="1200" b="0" i="0" u="none" strike="noStrike" kern="0" cap="none" spc="0" normalizeH="0" baseline="0" noProof="0">
              <a:ln>
                <a:noFill/>
              </a:ln>
              <a:solidFill>
                <a:srgbClr val="000000"/>
              </a:solidFill>
              <a:effectLst/>
              <a:uLnTx/>
              <a:uFillTx/>
              <a:latin typeface="Arial"/>
              <a:cs typeface="Arial"/>
              <a:sym typeface="Arial"/>
            </a:endParaRPr>
          </a:p>
        </p:txBody>
      </p:sp>
      <p:sp>
        <p:nvSpPr>
          <p:cNvPr id="11" name="TextBox 10">
            <a:extLst>
              <a:ext uri="{FF2B5EF4-FFF2-40B4-BE49-F238E27FC236}">
                <a16:creationId xmlns:a16="http://schemas.microsoft.com/office/drawing/2014/main" id="{8DF32D84-D5A9-F999-7C8E-4452B61796D2}"/>
              </a:ext>
            </a:extLst>
          </p:cNvPr>
          <p:cNvSpPr txBox="1"/>
          <p:nvPr/>
        </p:nvSpPr>
        <p:spPr>
          <a:xfrm>
            <a:off x="467806" y="2071516"/>
            <a:ext cx="5244662"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a:cs typeface="Arial"/>
                <a:sym typeface="Arial"/>
              </a:rPr>
              <a:t>Concept: </a:t>
            </a:r>
            <a:r>
              <a:rPr kumimoji="0" lang="en-US" sz="1200" b="0" i="0" u="none" strike="noStrike" kern="0" cap="none" spc="0" normalizeH="0" baseline="0" noProof="0">
                <a:ln>
                  <a:noFill/>
                </a:ln>
                <a:solidFill>
                  <a:srgbClr val="000000"/>
                </a:solidFill>
                <a:effectLst/>
                <a:uLnTx/>
                <a:uFillTx/>
                <a:latin typeface="Arial"/>
                <a:cs typeface="Arial"/>
                <a:sym typeface="Arial"/>
              </a:rPr>
              <a:t>[Insert description]</a:t>
            </a:r>
            <a:br>
              <a:rPr kumimoji="0" lang="en-US" sz="1200" b="0" i="0" u="none" strike="noStrike" kern="0" cap="none" spc="0" normalizeH="0" baseline="0" noProof="0">
                <a:ln>
                  <a:noFill/>
                </a:ln>
                <a:solidFill>
                  <a:srgbClr val="000000"/>
                </a:solidFill>
                <a:effectLst/>
                <a:uLnTx/>
                <a:uFillTx/>
                <a:latin typeface="Arial"/>
                <a:cs typeface="Arial"/>
                <a:sym typeface="Arial"/>
              </a:rPr>
            </a:b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a:cs typeface="Arial"/>
                <a:sym typeface="Arial"/>
              </a:rPr>
              <a:t>Data: </a:t>
            </a:r>
            <a:r>
              <a:rPr kumimoji="0" lang="en-US" sz="1200" b="0" i="0" u="none" strike="noStrike" kern="0" cap="none" spc="0" normalizeH="0" baseline="0" noProof="0">
                <a:ln>
                  <a:noFill/>
                </a:ln>
                <a:solidFill>
                  <a:srgbClr val="000000"/>
                </a:solidFill>
                <a:effectLst/>
                <a:uLnTx/>
                <a:uFillTx/>
                <a:latin typeface="Arial"/>
                <a:cs typeface="Arial"/>
                <a:sym typeface="Arial"/>
              </a:rPr>
              <a:t>[Insert supporting evidence</a:t>
            </a:r>
            <a:r>
              <a:rPr lang="en-US" sz="1200"/>
              <a:t>/data, if applicable]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a:solidFill>
                  <a:schemeClr val="bg1">
                    <a:lumMod val="50000"/>
                  </a:schemeClr>
                </a:solidFill>
              </a:rPr>
              <a:t>[Unit]</a:t>
            </a:r>
            <a:br>
              <a:rPr lang="en-US" sz="1200"/>
            </a:b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1" i="0" u="none" strike="noStrike" kern="0" cap="none" spc="0" normalizeH="0" baseline="0" noProof="0">
              <a:ln>
                <a:noFill/>
              </a:ln>
              <a:solidFill>
                <a:srgbClr val="000000"/>
              </a:solidFill>
              <a:effectLst/>
              <a:uLnTx/>
              <a:uFillTx/>
              <a:latin typeface="Arial"/>
              <a:cs typeface="Arial"/>
              <a:sym typeface="Arial"/>
            </a:endParaRPr>
          </a:p>
          <a:p>
            <a:pPr>
              <a:defRPr/>
            </a:pPr>
            <a:r>
              <a:rPr kumimoji="0" lang="en-US" sz="1200" b="1" i="0" u="none" strike="noStrike" kern="0" cap="none" spc="0" normalizeH="0" baseline="0" noProof="0">
                <a:ln>
                  <a:noFill/>
                </a:ln>
                <a:solidFill>
                  <a:srgbClr val="000000"/>
                </a:solidFill>
                <a:effectLst/>
                <a:uLnTx/>
                <a:uFillTx/>
                <a:latin typeface="Arial"/>
                <a:cs typeface="Arial"/>
                <a:sym typeface="Arial"/>
              </a:rPr>
              <a:t>Potential: </a:t>
            </a:r>
            <a:r>
              <a:rPr kumimoji="0" lang="en-US" sz="1200" b="0" i="0" u="none" strike="noStrike" kern="0" cap="none" spc="0" normalizeH="0" baseline="0" noProof="0">
                <a:ln>
                  <a:noFill/>
                </a:ln>
                <a:solidFill>
                  <a:srgbClr val="000000"/>
                </a:solidFill>
                <a:effectLst/>
                <a:uLnTx/>
                <a:uFillTx/>
                <a:latin typeface="Arial"/>
                <a:cs typeface="Arial"/>
                <a:sym typeface="Arial"/>
              </a:rPr>
              <a:t>[Insert numerical result of sub-initiative/lever]</a:t>
            </a:r>
          </a:p>
          <a:p>
            <a:pPr>
              <a:defRPr/>
            </a:pPr>
            <a:r>
              <a:rPr lang="en-US" sz="1200">
                <a:solidFill>
                  <a:schemeClr val="bg1">
                    <a:lumMod val="50000"/>
                  </a:schemeClr>
                </a:solidFill>
              </a:rPr>
              <a:t>[Unit]</a:t>
            </a:r>
            <a:endParaRPr kumimoji="0" lang="en-US" sz="1200" b="0" i="0" u="none" strike="noStrike" kern="0" cap="none" spc="0" normalizeH="0" baseline="0" noProof="0">
              <a:ln>
                <a:noFill/>
              </a:ln>
              <a:solidFill>
                <a:srgbClr val="000000"/>
              </a:solidFill>
              <a:effectLst/>
              <a:uLnTx/>
              <a:uFillTx/>
              <a:latin typeface="Arial"/>
              <a:cs typeface="Arial"/>
              <a:sym typeface="Arial"/>
            </a:endParaRPr>
          </a:p>
        </p:txBody>
      </p:sp>
      <p:graphicFrame>
        <p:nvGraphicFramePr>
          <p:cNvPr id="2" name="Chart 1">
            <a:extLst>
              <a:ext uri="{FF2B5EF4-FFF2-40B4-BE49-F238E27FC236}">
                <a16:creationId xmlns:a16="http://schemas.microsoft.com/office/drawing/2014/main" id="{2BCB9DEB-6D4C-09FF-B59D-8B49C7036BE1}"/>
              </a:ext>
            </a:extLst>
          </p:cNvPr>
          <p:cNvGraphicFramePr/>
          <p:nvPr>
            <p:extLst>
              <p:ext uri="{D42A27DB-BD31-4B8C-83A1-F6EECF244321}">
                <p14:modId xmlns:p14="http://schemas.microsoft.com/office/powerpoint/2010/main" val="2488109240"/>
              </p:ext>
            </p:extLst>
          </p:nvPr>
        </p:nvGraphicFramePr>
        <p:xfrm>
          <a:off x="552602" y="5118504"/>
          <a:ext cx="5159866" cy="1307295"/>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Connector 11">
            <a:extLst>
              <a:ext uri="{FF2B5EF4-FFF2-40B4-BE49-F238E27FC236}">
                <a16:creationId xmlns:a16="http://schemas.microsoft.com/office/drawing/2014/main" id="{F94EDF51-7F1D-E4F6-3AC9-27C958347DC3}"/>
              </a:ext>
            </a:extLst>
          </p:cNvPr>
          <p:cNvCxnSpPr>
            <a:cxnSpLocks/>
          </p:cNvCxnSpPr>
          <p:nvPr/>
        </p:nvCxnSpPr>
        <p:spPr>
          <a:xfrm>
            <a:off x="529817" y="1955683"/>
            <a:ext cx="51206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7B2315-9DA6-EB1E-F84B-66088E78ABC9}"/>
              </a:ext>
            </a:extLst>
          </p:cNvPr>
          <p:cNvCxnSpPr>
            <a:cxnSpLocks/>
          </p:cNvCxnSpPr>
          <p:nvPr/>
        </p:nvCxnSpPr>
        <p:spPr>
          <a:xfrm>
            <a:off x="6541544" y="1955683"/>
            <a:ext cx="51206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9" name="Chart 48">
            <a:extLst>
              <a:ext uri="{FF2B5EF4-FFF2-40B4-BE49-F238E27FC236}">
                <a16:creationId xmlns:a16="http://schemas.microsoft.com/office/drawing/2014/main" id="{7C9DBCD7-AC35-C8F4-7245-AE7D78538E71}"/>
              </a:ext>
            </a:extLst>
          </p:cNvPr>
          <p:cNvGraphicFramePr/>
          <p:nvPr>
            <p:extLst>
              <p:ext uri="{D42A27DB-BD31-4B8C-83A1-F6EECF244321}">
                <p14:modId xmlns:p14="http://schemas.microsoft.com/office/powerpoint/2010/main" val="4013762035"/>
              </p:ext>
            </p:extLst>
          </p:nvPr>
        </p:nvGraphicFramePr>
        <p:xfrm>
          <a:off x="6479533" y="5118504"/>
          <a:ext cx="5159866" cy="1307295"/>
        </p:xfrm>
        <a:graphic>
          <a:graphicData uri="http://schemas.openxmlformats.org/drawingml/2006/chart">
            <c:chart xmlns:c="http://schemas.openxmlformats.org/drawingml/2006/chart" xmlns:r="http://schemas.openxmlformats.org/officeDocument/2006/relationships" r:id="rId4"/>
          </a:graphicData>
        </a:graphic>
      </p:graphicFrame>
      <p:sp>
        <p:nvSpPr>
          <p:cNvPr id="7" name="Google Shape;507;p14">
            <a:extLst>
              <a:ext uri="{FF2B5EF4-FFF2-40B4-BE49-F238E27FC236}">
                <a16:creationId xmlns:a16="http://schemas.microsoft.com/office/drawing/2014/main" id="{FC987760-2800-C919-A799-CD36D36AC1B2}"/>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35" name="Rectangle 34">
            <a:extLst>
              <a:ext uri="{FF2B5EF4-FFF2-40B4-BE49-F238E27FC236}">
                <a16:creationId xmlns:a16="http://schemas.microsoft.com/office/drawing/2014/main" id="{4BA43ACF-B02E-7F27-478D-9931BC7667AF}"/>
              </a:ext>
            </a:extLst>
          </p:cNvPr>
          <p:cNvSpPr/>
          <p:nvPr/>
        </p:nvSpPr>
        <p:spPr>
          <a:xfrm>
            <a:off x="467806" y="2993451"/>
            <a:ext cx="3854370" cy="1412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Infographic, numerical data, key numbers or similar</a:t>
            </a:r>
          </a:p>
        </p:txBody>
      </p:sp>
      <p:sp>
        <p:nvSpPr>
          <p:cNvPr id="37" name="Rectangle 36">
            <a:extLst>
              <a:ext uri="{FF2B5EF4-FFF2-40B4-BE49-F238E27FC236}">
                <a16:creationId xmlns:a16="http://schemas.microsoft.com/office/drawing/2014/main" id="{66CC4958-D197-3365-8C01-4C06D22AB57E}"/>
              </a:ext>
            </a:extLst>
          </p:cNvPr>
          <p:cNvSpPr/>
          <p:nvPr/>
        </p:nvSpPr>
        <p:spPr>
          <a:xfrm>
            <a:off x="6479533" y="2993451"/>
            <a:ext cx="3854370" cy="1412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Infographic, numerical data, key numbers or similar</a:t>
            </a:r>
          </a:p>
        </p:txBody>
      </p:sp>
    </p:spTree>
    <p:extLst>
      <p:ext uri="{BB962C8B-B14F-4D97-AF65-F5344CB8AC3E}">
        <p14:creationId xmlns:p14="http://schemas.microsoft.com/office/powerpoint/2010/main" val="38034849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a:xfrm>
            <a:off x="467806" y="365126"/>
            <a:ext cx="11173331" cy="811212"/>
          </a:xfrm>
        </p:spPr>
        <p:txBody>
          <a:bodyPr/>
          <a:lstStyle/>
          <a:p>
            <a:r>
              <a:rPr lang="en-US">
                <a:solidFill>
                  <a:schemeClr val="accent2"/>
                </a:solidFill>
              </a:rPr>
              <a:t>Why</a:t>
            </a:r>
            <a:r>
              <a:rPr lang="en-US">
                <a:solidFill>
                  <a:schemeClr val="bg2"/>
                </a:solidFill>
              </a:rPr>
              <a:t> </a:t>
            </a:r>
            <a:r>
              <a:rPr lang="en-US"/>
              <a:t>is [strategic initiative] important?</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73</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Google Shape;746;p20">
            <a:extLst>
              <a:ext uri="{FF2B5EF4-FFF2-40B4-BE49-F238E27FC236}">
                <a16:creationId xmlns:a16="http://schemas.microsoft.com/office/drawing/2014/main" id="{FCF03D51-CE36-BBDE-1C04-3ED347D3626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19" name="TextBox 18">
            <a:extLst>
              <a:ext uri="{FF2B5EF4-FFF2-40B4-BE49-F238E27FC236}">
                <a16:creationId xmlns:a16="http://schemas.microsoft.com/office/drawing/2014/main" id="{4A4AE888-8E0A-5B59-D184-85DEE567B664}"/>
              </a:ext>
            </a:extLst>
          </p:cNvPr>
          <p:cNvSpPr txBox="1"/>
          <p:nvPr/>
        </p:nvSpPr>
        <p:spPr>
          <a:xfrm>
            <a:off x="467806" y="1781769"/>
            <a:ext cx="369221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[Insert] costs account for </a:t>
            </a:r>
            <a:br>
              <a:rPr kumimoji="0" lang="en-US" sz="1400" b="1" i="0" u="none" strike="noStrike" kern="0" cap="none" spc="0" normalizeH="0" baseline="0" noProof="0">
                <a:ln>
                  <a:noFill/>
                </a:ln>
                <a:solidFill>
                  <a:srgbClr val="000000"/>
                </a:solidFill>
                <a:effectLst/>
                <a:uLnTx/>
                <a:uFillTx/>
                <a:latin typeface="Arial"/>
                <a:cs typeface="Arial"/>
                <a:sym typeface="Arial"/>
              </a:rPr>
            </a:br>
            <a:r>
              <a:rPr lang="en-US" b="1"/>
              <a:t>xx% </a:t>
            </a:r>
            <a:r>
              <a:rPr kumimoji="0" lang="en-US" sz="1400" b="1" i="0" u="none" strike="noStrike" kern="0" cap="none" spc="0" normalizeH="0" baseline="0" noProof="0">
                <a:ln>
                  <a:noFill/>
                </a:ln>
                <a:solidFill>
                  <a:srgbClr val="000000"/>
                </a:solidFill>
                <a:effectLst/>
                <a:uLnTx/>
                <a:uFillTx/>
                <a:latin typeface="Arial"/>
                <a:cs typeface="Arial"/>
                <a:sym typeface="Arial"/>
              </a:rPr>
              <a:t>our total costs</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TextBox 19">
            <a:extLst>
              <a:ext uri="{FF2B5EF4-FFF2-40B4-BE49-F238E27FC236}">
                <a16:creationId xmlns:a16="http://schemas.microsoft.com/office/drawing/2014/main" id="{2205C34E-22A8-274C-0E25-D56BFE06FBAA}"/>
              </a:ext>
            </a:extLst>
          </p:cNvPr>
          <p:cNvSpPr txBox="1"/>
          <p:nvPr/>
        </p:nvSpPr>
        <p:spPr>
          <a:xfrm>
            <a:off x="4208365" y="1781769"/>
            <a:ext cx="369221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[Insert] costs have not improved nearly as much as [other cost types]</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TextBox 20">
            <a:extLst>
              <a:ext uri="{FF2B5EF4-FFF2-40B4-BE49-F238E27FC236}">
                <a16:creationId xmlns:a16="http://schemas.microsoft.com/office/drawing/2014/main" id="{028E78F1-DF34-EF09-6E01-929AE22B3C16}"/>
              </a:ext>
            </a:extLst>
          </p:cNvPr>
          <p:cNvSpPr txBox="1"/>
          <p:nvPr/>
        </p:nvSpPr>
        <p:spPr>
          <a:xfrm>
            <a:off x="7948925" y="1781769"/>
            <a:ext cx="369221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[Insert reason]</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aphicFrame>
        <p:nvGraphicFramePr>
          <p:cNvPr id="31" name="Chart 30">
            <a:extLst>
              <a:ext uri="{FF2B5EF4-FFF2-40B4-BE49-F238E27FC236}">
                <a16:creationId xmlns:a16="http://schemas.microsoft.com/office/drawing/2014/main" id="{D1AB5E4B-0D76-B481-94AC-07FCC595FA8A}"/>
              </a:ext>
            </a:extLst>
          </p:cNvPr>
          <p:cNvGraphicFramePr/>
          <p:nvPr>
            <p:extLst>
              <p:ext uri="{D42A27DB-BD31-4B8C-83A1-F6EECF244321}">
                <p14:modId xmlns:p14="http://schemas.microsoft.com/office/powerpoint/2010/main" val="2179476808"/>
              </p:ext>
            </p:extLst>
          </p:nvPr>
        </p:nvGraphicFramePr>
        <p:xfrm>
          <a:off x="965364" y="2621767"/>
          <a:ext cx="2697096" cy="33911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Chart 31">
            <a:extLst>
              <a:ext uri="{FF2B5EF4-FFF2-40B4-BE49-F238E27FC236}">
                <a16:creationId xmlns:a16="http://schemas.microsoft.com/office/drawing/2014/main" id="{0E223953-E2A4-7286-20B3-9706F308AEA4}"/>
              </a:ext>
            </a:extLst>
          </p:cNvPr>
          <p:cNvGraphicFramePr/>
          <p:nvPr>
            <p:extLst>
              <p:ext uri="{D42A27DB-BD31-4B8C-83A1-F6EECF244321}">
                <p14:modId xmlns:p14="http://schemas.microsoft.com/office/powerpoint/2010/main" val="4076316217"/>
              </p:ext>
            </p:extLst>
          </p:nvPr>
        </p:nvGraphicFramePr>
        <p:xfrm>
          <a:off x="4252529" y="2894151"/>
          <a:ext cx="3603884" cy="3118782"/>
        </p:xfrm>
        <a:graphic>
          <a:graphicData uri="http://schemas.openxmlformats.org/drawingml/2006/chart">
            <c:chart xmlns:c="http://schemas.openxmlformats.org/drawingml/2006/chart" xmlns:r="http://schemas.openxmlformats.org/officeDocument/2006/relationships" r:id="rId4"/>
          </a:graphicData>
        </a:graphic>
      </p:graphicFrame>
      <p:sp>
        <p:nvSpPr>
          <p:cNvPr id="34" name="TextBox 33">
            <a:extLst>
              <a:ext uri="{FF2B5EF4-FFF2-40B4-BE49-F238E27FC236}">
                <a16:creationId xmlns:a16="http://schemas.microsoft.com/office/drawing/2014/main" id="{1D149AE4-13EB-EE39-1E71-C9F923ADF3C6}"/>
              </a:ext>
            </a:extLst>
          </p:cNvPr>
          <p:cNvSpPr txBox="1"/>
          <p:nvPr/>
        </p:nvSpPr>
        <p:spPr>
          <a:xfrm>
            <a:off x="4208365" y="2512280"/>
            <a:ext cx="23981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Costs index (2015 = 100)</a:t>
            </a:r>
          </a:p>
        </p:txBody>
      </p:sp>
      <p:sp>
        <p:nvSpPr>
          <p:cNvPr id="35" name="TextBox 34">
            <a:extLst>
              <a:ext uri="{FF2B5EF4-FFF2-40B4-BE49-F238E27FC236}">
                <a16:creationId xmlns:a16="http://schemas.microsoft.com/office/drawing/2014/main" id="{7561590B-F601-FDEE-F967-2E7470391A51}"/>
              </a:ext>
            </a:extLst>
          </p:cNvPr>
          <p:cNvSpPr txBox="1"/>
          <p:nvPr/>
        </p:nvSpPr>
        <p:spPr>
          <a:xfrm>
            <a:off x="965364" y="2512280"/>
            <a:ext cx="23981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Cost split as % of total</a:t>
            </a:r>
          </a:p>
        </p:txBody>
      </p:sp>
      <p:sp>
        <p:nvSpPr>
          <p:cNvPr id="3" name="Rectangle 2">
            <a:extLst>
              <a:ext uri="{FF2B5EF4-FFF2-40B4-BE49-F238E27FC236}">
                <a16:creationId xmlns:a16="http://schemas.microsoft.com/office/drawing/2014/main" id="{68EE30DC-C5E2-5AD5-AA0B-15D02A171CEA}"/>
              </a:ext>
            </a:extLst>
          </p:cNvPr>
          <p:cNvSpPr/>
          <p:nvPr/>
        </p:nvSpPr>
        <p:spPr>
          <a:xfrm>
            <a:off x="9794929" y="0"/>
            <a:ext cx="2397071" cy="811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Strategic initiative focused on cost cutting and efficiency gains, version21</a:t>
            </a:r>
          </a:p>
        </p:txBody>
      </p:sp>
      <p:sp>
        <p:nvSpPr>
          <p:cNvPr id="6" name="Rectangle 5">
            <a:extLst>
              <a:ext uri="{FF2B5EF4-FFF2-40B4-BE49-F238E27FC236}">
                <a16:creationId xmlns:a16="http://schemas.microsoft.com/office/drawing/2014/main" id="{9DF06802-2F1F-173B-3126-FECDBCFB402F}"/>
              </a:ext>
            </a:extLst>
          </p:cNvPr>
          <p:cNvSpPr/>
          <p:nvPr/>
        </p:nvSpPr>
        <p:spPr>
          <a:xfrm>
            <a:off x="8173528" y="2388956"/>
            <a:ext cx="3243006" cy="2945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Infographic, numerical data, key numbers or similar</a:t>
            </a:r>
          </a:p>
        </p:txBody>
      </p:sp>
    </p:spTree>
    <p:extLst>
      <p:ext uri="{BB962C8B-B14F-4D97-AF65-F5344CB8AC3E}">
        <p14:creationId xmlns:p14="http://schemas.microsoft.com/office/powerpoint/2010/main" val="42501523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a:xfrm>
            <a:off x="467806" y="365126"/>
            <a:ext cx="11173331" cy="811212"/>
          </a:xfrm>
        </p:spPr>
        <p:txBody>
          <a:bodyPr/>
          <a:lstStyle/>
          <a:p>
            <a:r>
              <a:rPr lang="en-US">
                <a:solidFill>
                  <a:schemeClr val="accent2"/>
                </a:solidFill>
              </a:rPr>
              <a:t>What </a:t>
            </a:r>
            <a:r>
              <a:rPr lang="en-US"/>
              <a:t>will [increase efficiency/reduce costs]?</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74</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894AE63-9A43-F542-6B78-9FA8ED9C4182}"/>
              </a:ext>
            </a:extLst>
          </p:cNvPr>
          <p:cNvSpPr txBox="1"/>
          <p:nvPr/>
        </p:nvSpPr>
        <p:spPr>
          <a:xfrm>
            <a:off x="467806" y="1632879"/>
            <a:ext cx="3485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Focus areas</a:t>
            </a:r>
          </a:p>
        </p:txBody>
      </p:sp>
      <p:sp>
        <p:nvSpPr>
          <p:cNvPr id="6" name="TextBox 5">
            <a:extLst>
              <a:ext uri="{FF2B5EF4-FFF2-40B4-BE49-F238E27FC236}">
                <a16:creationId xmlns:a16="http://schemas.microsoft.com/office/drawing/2014/main" id="{ECF6E312-E1A9-F751-3E61-9E3ECF991027}"/>
              </a:ext>
            </a:extLst>
          </p:cNvPr>
          <p:cNvSpPr txBox="1"/>
          <p:nvPr/>
        </p:nvSpPr>
        <p:spPr>
          <a:xfrm>
            <a:off x="4055450" y="1632879"/>
            <a:ext cx="3485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Examples of levers</a:t>
            </a:r>
          </a:p>
        </p:txBody>
      </p:sp>
      <p:sp>
        <p:nvSpPr>
          <p:cNvPr id="7" name="TextBox 6">
            <a:extLst>
              <a:ext uri="{FF2B5EF4-FFF2-40B4-BE49-F238E27FC236}">
                <a16:creationId xmlns:a16="http://schemas.microsoft.com/office/drawing/2014/main" id="{2D7503E0-43E6-DFD6-E9DF-A048071372CA}"/>
              </a:ext>
            </a:extLst>
          </p:cNvPr>
          <p:cNvSpPr txBox="1"/>
          <p:nvPr/>
        </p:nvSpPr>
        <p:spPr>
          <a:xfrm>
            <a:off x="8156065" y="1632879"/>
            <a:ext cx="3485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Target 202x</a:t>
            </a:r>
          </a:p>
        </p:txBody>
      </p:sp>
      <p:grpSp>
        <p:nvGrpSpPr>
          <p:cNvPr id="8" name="Group 7">
            <a:extLst>
              <a:ext uri="{FF2B5EF4-FFF2-40B4-BE49-F238E27FC236}">
                <a16:creationId xmlns:a16="http://schemas.microsoft.com/office/drawing/2014/main" id="{2D74E32F-5D9E-FF51-BB81-723D8A036DDA}"/>
              </a:ext>
            </a:extLst>
          </p:cNvPr>
          <p:cNvGrpSpPr/>
          <p:nvPr/>
        </p:nvGrpSpPr>
        <p:grpSpPr>
          <a:xfrm>
            <a:off x="7643094" y="2079386"/>
            <a:ext cx="410399" cy="3852000"/>
            <a:chOff x="4052602" y="2068724"/>
            <a:chExt cx="410399" cy="3852000"/>
          </a:xfrm>
        </p:grpSpPr>
        <p:cxnSp>
          <p:nvCxnSpPr>
            <p:cNvPr id="9" name="Straight Connector 8">
              <a:extLst>
                <a:ext uri="{FF2B5EF4-FFF2-40B4-BE49-F238E27FC236}">
                  <a16:creationId xmlns:a16="http://schemas.microsoft.com/office/drawing/2014/main" id="{9F9FB64D-055D-1FC4-180A-A9444C17D3A7}"/>
                </a:ext>
              </a:extLst>
            </p:cNvPr>
            <p:cNvCxnSpPr>
              <a:cxnSpLocks/>
            </p:cNvCxnSpPr>
            <p:nvPr/>
          </p:nvCxnSpPr>
          <p:spPr>
            <a:xfrm>
              <a:off x="4253828" y="2068724"/>
              <a:ext cx="0" cy="38520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900CD85-5FFF-A0AF-45BC-2D6E57D88590}"/>
                </a:ext>
              </a:extLst>
            </p:cNvPr>
            <p:cNvSpPr/>
            <p:nvPr/>
          </p:nvSpPr>
          <p:spPr>
            <a:xfrm>
              <a:off x="4052602" y="3788984"/>
              <a:ext cx="410399" cy="411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1" name="Triangle 10">
              <a:extLst>
                <a:ext uri="{FF2B5EF4-FFF2-40B4-BE49-F238E27FC236}">
                  <a16:creationId xmlns:a16="http://schemas.microsoft.com/office/drawing/2014/main" id="{13947248-CFF5-A041-6668-F7B234E1FF7D}"/>
                </a:ext>
              </a:extLst>
            </p:cNvPr>
            <p:cNvSpPr/>
            <p:nvPr/>
          </p:nvSpPr>
          <p:spPr>
            <a:xfrm rot="5400000">
              <a:off x="4127979" y="3919444"/>
              <a:ext cx="259644" cy="15056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2" name="Rectangle 11">
              <a:extLst>
                <a:ext uri="{FF2B5EF4-FFF2-40B4-BE49-F238E27FC236}">
                  <a16:creationId xmlns:a16="http://schemas.microsoft.com/office/drawing/2014/main" id="{D2180B75-6167-7A62-E20B-43EC854A728D}"/>
                </a:ext>
              </a:extLst>
            </p:cNvPr>
            <p:cNvSpPr/>
            <p:nvPr/>
          </p:nvSpPr>
          <p:spPr>
            <a:xfrm>
              <a:off x="4168409" y="3844462"/>
              <a:ext cx="46376" cy="30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grpSp>
      <p:cxnSp>
        <p:nvCxnSpPr>
          <p:cNvPr id="14" name="Straight Connector 13">
            <a:extLst>
              <a:ext uri="{FF2B5EF4-FFF2-40B4-BE49-F238E27FC236}">
                <a16:creationId xmlns:a16="http://schemas.microsoft.com/office/drawing/2014/main" id="{39AEDE23-3C22-7268-C9E0-E541E4DCF492}"/>
              </a:ext>
            </a:extLst>
          </p:cNvPr>
          <p:cNvCxnSpPr>
            <a:cxnSpLocks/>
          </p:cNvCxnSpPr>
          <p:nvPr/>
        </p:nvCxnSpPr>
        <p:spPr>
          <a:xfrm>
            <a:off x="564422" y="1993791"/>
            <a:ext cx="32918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B2C8F7-CEAA-790C-4CAE-AA1E88226829}"/>
              </a:ext>
            </a:extLst>
          </p:cNvPr>
          <p:cNvCxnSpPr>
            <a:cxnSpLocks/>
          </p:cNvCxnSpPr>
          <p:nvPr/>
        </p:nvCxnSpPr>
        <p:spPr>
          <a:xfrm>
            <a:off x="4152066" y="1993791"/>
            <a:ext cx="32918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7F4DE8-0FFA-651A-D305-A4903036AD74}"/>
              </a:ext>
            </a:extLst>
          </p:cNvPr>
          <p:cNvCxnSpPr>
            <a:cxnSpLocks/>
          </p:cNvCxnSpPr>
          <p:nvPr/>
        </p:nvCxnSpPr>
        <p:spPr>
          <a:xfrm>
            <a:off x="8252681" y="1993791"/>
            <a:ext cx="32918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E593AEE-26C0-AAA6-517C-AB704152FE34}"/>
              </a:ext>
            </a:extLst>
          </p:cNvPr>
          <p:cNvSpPr txBox="1"/>
          <p:nvPr/>
        </p:nvSpPr>
        <p:spPr>
          <a:xfrm>
            <a:off x="4152066" y="2394206"/>
            <a:ext cx="3283894" cy="27699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[Insert examples of lever]</a:t>
            </a:r>
          </a:p>
        </p:txBody>
      </p:sp>
      <p:sp>
        <p:nvSpPr>
          <p:cNvPr id="18" name="TextBox 17">
            <a:extLst>
              <a:ext uri="{FF2B5EF4-FFF2-40B4-BE49-F238E27FC236}">
                <a16:creationId xmlns:a16="http://schemas.microsoft.com/office/drawing/2014/main" id="{12E04553-F852-D9D4-2B8F-016F743B2CCD}"/>
              </a:ext>
            </a:extLst>
          </p:cNvPr>
          <p:cNvSpPr txBox="1"/>
          <p:nvPr/>
        </p:nvSpPr>
        <p:spPr>
          <a:xfrm>
            <a:off x="4152066" y="3848788"/>
            <a:ext cx="3283894" cy="27699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[Insert examples of lever]</a:t>
            </a:r>
          </a:p>
        </p:txBody>
      </p:sp>
      <p:sp>
        <p:nvSpPr>
          <p:cNvPr id="19" name="TextBox 18">
            <a:extLst>
              <a:ext uri="{FF2B5EF4-FFF2-40B4-BE49-F238E27FC236}">
                <a16:creationId xmlns:a16="http://schemas.microsoft.com/office/drawing/2014/main" id="{59E6FEB5-37FB-4F83-1A03-0B10772CE406}"/>
              </a:ext>
            </a:extLst>
          </p:cNvPr>
          <p:cNvSpPr txBox="1"/>
          <p:nvPr/>
        </p:nvSpPr>
        <p:spPr>
          <a:xfrm>
            <a:off x="4152066" y="5303370"/>
            <a:ext cx="3283894" cy="27699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[Insert examples of lever]</a:t>
            </a:r>
          </a:p>
        </p:txBody>
      </p:sp>
      <p:sp>
        <p:nvSpPr>
          <p:cNvPr id="20" name="TextBox 19">
            <a:extLst>
              <a:ext uri="{FF2B5EF4-FFF2-40B4-BE49-F238E27FC236}">
                <a16:creationId xmlns:a16="http://schemas.microsoft.com/office/drawing/2014/main" id="{FE5548BC-D134-FB27-AFC3-1CE7C3438121}"/>
              </a:ext>
            </a:extLst>
          </p:cNvPr>
          <p:cNvSpPr txBox="1"/>
          <p:nvPr/>
        </p:nvSpPr>
        <p:spPr>
          <a:xfrm>
            <a:off x="1594517" y="2486539"/>
            <a:ext cx="226174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a:cs typeface="Arial"/>
                <a:sym typeface="Arial"/>
              </a:rPr>
              <a:t>[Insert focus area/efficiency lever]</a:t>
            </a:r>
          </a:p>
        </p:txBody>
      </p:sp>
      <p:sp>
        <p:nvSpPr>
          <p:cNvPr id="21" name="TextBox 20">
            <a:extLst>
              <a:ext uri="{FF2B5EF4-FFF2-40B4-BE49-F238E27FC236}">
                <a16:creationId xmlns:a16="http://schemas.microsoft.com/office/drawing/2014/main" id="{377EE345-A942-C7A3-94AE-714CAAF9B405}"/>
              </a:ext>
            </a:extLst>
          </p:cNvPr>
          <p:cNvSpPr txBox="1"/>
          <p:nvPr/>
        </p:nvSpPr>
        <p:spPr>
          <a:xfrm>
            <a:off x="1594517" y="3941121"/>
            <a:ext cx="226174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a:cs typeface="Arial"/>
                <a:sym typeface="Arial"/>
              </a:rPr>
              <a:t>[Insert focus area/efficiency lever]</a:t>
            </a:r>
          </a:p>
        </p:txBody>
      </p:sp>
      <p:sp>
        <p:nvSpPr>
          <p:cNvPr id="22" name="TextBox 21">
            <a:extLst>
              <a:ext uri="{FF2B5EF4-FFF2-40B4-BE49-F238E27FC236}">
                <a16:creationId xmlns:a16="http://schemas.microsoft.com/office/drawing/2014/main" id="{09E7F2AE-1027-CE82-8348-53013EFEEA9D}"/>
              </a:ext>
            </a:extLst>
          </p:cNvPr>
          <p:cNvSpPr txBox="1"/>
          <p:nvPr/>
        </p:nvSpPr>
        <p:spPr>
          <a:xfrm>
            <a:off x="1594517" y="5395703"/>
            <a:ext cx="226174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a:cs typeface="Arial"/>
                <a:sym typeface="Arial"/>
              </a:rPr>
              <a:t>[Insert focus area/efficiency lever]</a:t>
            </a:r>
          </a:p>
        </p:txBody>
      </p:sp>
      <p:graphicFrame>
        <p:nvGraphicFramePr>
          <p:cNvPr id="23" name="Chart 22">
            <a:extLst>
              <a:ext uri="{FF2B5EF4-FFF2-40B4-BE49-F238E27FC236}">
                <a16:creationId xmlns:a16="http://schemas.microsoft.com/office/drawing/2014/main" id="{28A8E063-A661-77FC-559C-A6100AD97672}"/>
              </a:ext>
            </a:extLst>
          </p:cNvPr>
          <p:cNvGraphicFramePr/>
          <p:nvPr/>
        </p:nvGraphicFramePr>
        <p:xfrm>
          <a:off x="8455737" y="2743209"/>
          <a:ext cx="2977042" cy="3526958"/>
        </p:xfrm>
        <a:graphic>
          <a:graphicData uri="http://schemas.openxmlformats.org/drawingml/2006/chart">
            <c:chart xmlns:c="http://schemas.openxmlformats.org/drawingml/2006/chart" xmlns:r="http://schemas.openxmlformats.org/officeDocument/2006/relationships" r:id="rId3"/>
          </a:graphicData>
        </a:graphic>
      </p:graphicFrame>
      <p:sp>
        <p:nvSpPr>
          <p:cNvPr id="24" name="TextBox 23">
            <a:extLst>
              <a:ext uri="{FF2B5EF4-FFF2-40B4-BE49-F238E27FC236}">
                <a16:creationId xmlns:a16="http://schemas.microsoft.com/office/drawing/2014/main" id="{BFD01EB8-A495-BAD7-313D-C464F06FDA0E}"/>
              </a:ext>
            </a:extLst>
          </p:cNvPr>
          <p:cNvSpPr txBox="1"/>
          <p:nvPr/>
        </p:nvSpPr>
        <p:spPr>
          <a:xfrm>
            <a:off x="8767729" y="2394206"/>
            <a:ext cx="226174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a:cs typeface="Arial"/>
                <a:sym typeface="Arial"/>
              </a:rPr>
              <a:t>[Insert numerical target for efficiency gains]</a:t>
            </a:r>
          </a:p>
        </p:txBody>
      </p:sp>
      <p:pic>
        <p:nvPicPr>
          <p:cNvPr id="25" name="Picture 24">
            <a:extLst>
              <a:ext uri="{FF2B5EF4-FFF2-40B4-BE49-F238E27FC236}">
                <a16:creationId xmlns:a16="http://schemas.microsoft.com/office/drawing/2014/main" id="{045F1332-205D-2F71-8141-FD17D18BFF71}"/>
              </a:ext>
            </a:extLst>
          </p:cNvPr>
          <p:cNvPicPr>
            <a:picLocks noChangeAspect="1"/>
          </p:cNvPicPr>
          <p:nvPr/>
        </p:nvPicPr>
        <p:blipFill>
          <a:blip r:embed="rId4"/>
          <a:stretch>
            <a:fillRect/>
          </a:stretch>
        </p:blipFill>
        <p:spPr>
          <a:xfrm>
            <a:off x="798879" y="5340785"/>
            <a:ext cx="571500" cy="571500"/>
          </a:xfrm>
          <a:prstGeom prst="rect">
            <a:avLst/>
          </a:prstGeom>
        </p:spPr>
      </p:pic>
      <p:pic>
        <p:nvPicPr>
          <p:cNvPr id="26" name="Picture 25">
            <a:extLst>
              <a:ext uri="{FF2B5EF4-FFF2-40B4-BE49-F238E27FC236}">
                <a16:creationId xmlns:a16="http://schemas.microsoft.com/office/drawing/2014/main" id="{D0B0DE73-1309-709E-6E8B-349047DA69B0}"/>
              </a:ext>
            </a:extLst>
          </p:cNvPr>
          <p:cNvPicPr>
            <a:picLocks noChangeAspect="1"/>
          </p:cNvPicPr>
          <p:nvPr/>
        </p:nvPicPr>
        <p:blipFill>
          <a:blip r:embed="rId5"/>
          <a:stretch>
            <a:fillRect/>
          </a:stretch>
        </p:blipFill>
        <p:spPr>
          <a:xfrm>
            <a:off x="798879" y="2431621"/>
            <a:ext cx="571500" cy="571500"/>
          </a:xfrm>
          <a:prstGeom prst="rect">
            <a:avLst/>
          </a:prstGeom>
        </p:spPr>
      </p:pic>
      <p:pic>
        <p:nvPicPr>
          <p:cNvPr id="27" name="Picture 26">
            <a:extLst>
              <a:ext uri="{FF2B5EF4-FFF2-40B4-BE49-F238E27FC236}">
                <a16:creationId xmlns:a16="http://schemas.microsoft.com/office/drawing/2014/main" id="{931443A1-4D18-8977-9993-298F39CFE37C}"/>
              </a:ext>
            </a:extLst>
          </p:cNvPr>
          <p:cNvPicPr>
            <a:picLocks noChangeAspect="1"/>
          </p:cNvPicPr>
          <p:nvPr/>
        </p:nvPicPr>
        <p:blipFill>
          <a:blip r:embed="rId6"/>
          <a:stretch>
            <a:fillRect/>
          </a:stretch>
        </p:blipFill>
        <p:spPr>
          <a:xfrm>
            <a:off x="798879" y="3886203"/>
            <a:ext cx="571500" cy="571500"/>
          </a:xfrm>
          <a:prstGeom prst="rect">
            <a:avLst/>
          </a:prstGeom>
        </p:spPr>
      </p:pic>
      <p:sp>
        <p:nvSpPr>
          <p:cNvPr id="3" name="Google Shape;746;p20">
            <a:extLst>
              <a:ext uri="{FF2B5EF4-FFF2-40B4-BE49-F238E27FC236}">
                <a16:creationId xmlns:a16="http://schemas.microsoft.com/office/drawing/2014/main" id="{D627C1C6-8B81-6A9A-EAA8-811971D74B29}"/>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11517383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solidFill>
                  <a:schemeClr val="accent2"/>
                </a:solidFill>
              </a:rPr>
              <a:t>How </a:t>
            </a:r>
            <a:r>
              <a:rPr lang="en-US"/>
              <a:t>to boost efficiency [or cut costs] through [insert lever]?</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75</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Google Shape;746;p20">
            <a:extLst>
              <a:ext uri="{FF2B5EF4-FFF2-40B4-BE49-F238E27FC236}">
                <a16:creationId xmlns:a16="http://schemas.microsoft.com/office/drawing/2014/main" id="{29C70E8B-4559-7BDB-EEBA-77E2ABB502C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3" name="TextBox 2">
            <a:extLst>
              <a:ext uri="{FF2B5EF4-FFF2-40B4-BE49-F238E27FC236}">
                <a16:creationId xmlns:a16="http://schemas.microsoft.com/office/drawing/2014/main" id="{95058A09-8E2B-4911-93F4-E931FE9BB090}"/>
              </a:ext>
            </a:extLst>
          </p:cNvPr>
          <p:cNvSpPr txBox="1"/>
          <p:nvPr/>
        </p:nvSpPr>
        <p:spPr>
          <a:xfrm>
            <a:off x="467805" y="1510450"/>
            <a:ext cx="46800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Concept: </a:t>
            </a:r>
            <a:r>
              <a:rPr kumimoji="0" lang="en-US" sz="1400" b="0" i="0" u="none" strike="noStrike" kern="0" cap="none" spc="0" normalizeH="0" baseline="0" noProof="0">
                <a:ln>
                  <a:noFill/>
                </a:ln>
                <a:solidFill>
                  <a:srgbClr val="000000"/>
                </a:solidFill>
                <a:effectLst/>
                <a:uLnTx/>
                <a:uFillTx/>
                <a:latin typeface="Arial"/>
                <a:cs typeface="Arial"/>
                <a:sym typeface="Arial"/>
              </a:rPr>
              <a:t>[Insert description]</a:t>
            </a:r>
          </a:p>
        </p:txBody>
      </p:sp>
      <p:sp>
        <p:nvSpPr>
          <p:cNvPr id="7" name="TextBox 6">
            <a:extLst>
              <a:ext uri="{FF2B5EF4-FFF2-40B4-BE49-F238E27FC236}">
                <a16:creationId xmlns:a16="http://schemas.microsoft.com/office/drawing/2014/main" id="{C25A55B9-6D66-AC00-3194-11E4D564ED79}"/>
              </a:ext>
            </a:extLst>
          </p:cNvPr>
          <p:cNvSpPr txBox="1"/>
          <p:nvPr/>
        </p:nvSpPr>
        <p:spPr>
          <a:xfrm>
            <a:off x="6390741" y="1510450"/>
            <a:ext cx="4680029" cy="307777"/>
          </a:xfrm>
          <a:prstGeom prst="rect">
            <a:avLst/>
          </a:prstGeom>
          <a:noFill/>
        </p:spPr>
        <p:txBody>
          <a:bodyPr wrap="square" rtlCol="0">
            <a:spAutoFit/>
          </a:bodyPr>
          <a:lstStyle/>
          <a:p>
            <a:r>
              <a:rPr kumimoji="0" lang="en-US" sz="1400" b="1" i="0" u="none" strike="noStrike" kern="0" cap="none" spc="0" normalizeH="0" baseline="0" noProof="0">
                <a:ln>
                  <a:noFill/>
                </a:ln>
                <a:solidFill>
                  <a:srgbClr val="000000"/>
                </a:solidFill>
                <a:effectLst/>
                <a:uLnTx/>
                <a:uFillTx/>
                <a:latin typeface="Arial"/>
                <a:cs typeface="Arial"/>
                <a:sym typeface="Arial"/>
              </a:rPr>
              <a:t>Data: </a:t>
            </a:r>
            <a:r>
              <a:rPr kumimoji="0" lang="en-US" sz="1400" b="0" i="0" u="none" strike="noStrike" kern="0" cap="none" spc="0" normalizeH="0" baseline="0" noProof="0">
                <a:ln>
                  <a:noFill/>
                </a:ln>
                <a:solidFill>
                  <a:srgbClr val="000000"/>
                </a:solidFill>
                <a:effectLst/>
                <a:uLnTx/>
                <a:uFillTx/>
                <a:latin typeface="Arial"/>
                <a:cs typeface="Arial"/>
                <a:sym typeface="Arial"/>
              </a:rPr>
              <a:t>[Insert supporting evidence</a:t>
            </a:r>
            <a:r>
              <a:rPr lang="en-US" sz="1400"/>
              <a:t>/data, if applicable]</a:t>
            </a: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903628C5-ECCF-26A6-3CAC-CFEFEEE3A09C}"/>
              </a:ext>
            </a:extLst>
          </p:cNvPr>
          <p:cNvSpPr txBox="1"/>
          <p:nvPr/>
        </p:nvSpPr>
        <p:spPr>
          <a:xfrm>
            <a:off x="467806" y="2045187"/>
            <a:ext cx="44716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[Insert </a:t>
            </a:r>
            <a:r>
              <a:rPr kumimoji="0" lang="en-US" sz="1200" b="0" i="0" u="none" strike="noStrike" kern="0" cap="none" spc="0" normalizeH="0" baseline="0" noProof="0" err="1">
                <a:ln>
                  <a:noFill/>
                </a:ln>
                <a:solidFill>
                  <a:srgbClr val="FFFFFF">
                    <a:lumMod val="50000"/>
                  </a:srgbClr>
                </a:solidFill>
                <a:effectLst/>
                <a:uLnTx/>
                <a:uFillTx/>
                <a:latin typeface="Arial"/>
                <a:cs typeface="Arial"/>
                <a:sym typeface="Arial"/>
              </a:rPr>
              <a:t>detaile</a:t>
            </a:r>
            <a:r>
              <a:rPr lang="en-US" sz="1200">
                <a:solidFill>
                  <a:srgbClr val="FFFFFF">
                    <a:lumMod val="50000"/>
                  </a:srgbClr>
                </a:solidFill>
              </a:rPr>
              <a:t>d description, if applicable]</a:t>
            </a:r>
            <a:endParaRPr kumimoji="0" lang="en-US" sz="1200" b="0" i="0" u="none" strike="noStrike" kern="0" cap="none" spc="0" normalizeH="0" baseline="0" noProof="0">
              <a:ln>
                <a:noFill/>
              </a:ln>
              <a:solidFill>
                <a:srgbClr val="FFFFFF">
                  <a:lumMod val="50000"/>
                </a:srgbClr>
              </a:solidFill>
              <a:effectLst/>
              <a:uLnTx/>
              <a:uFillTx/>
              <a:latin typeface="Arial"/>
              <a:cs typeface="Arial"/>
              <a:sym typeface="Arial"/>
            </a:endParaRPr>
          </a:p>
        </p:txBody>
      </p:sp>
      <p:sp>
        <p:nvSpPr>
          <p:cNvPr id="9" name="Rectangle 8">
            <a:extLst>
              <a:ext uri="{FF2B5EF4-FFF2-40B4-BE49-F238E27FC236}">
                <a16:creationId xmlns:a16="http://schemas.microsoft.com/office/drawing/2014/main" id="{77A59CAE-E6CB-4448-C204-0B90E18F74F3}"/>
              </a:ext>
            </a:extLst>
          </p:cNvPr>
          <p:cNvSpPr/>
          <p:nvPr/>
        </p:nvSpPr>
        <p:spPr>
          <a:xfrm>
            <a:off x="6390741" y="3931441"/>
            <a:ext cx="5172260" cy="23169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TextBox 9">
            <a:extLst>
              <a:ext uri="{FF2B5EF4-FFF2-40B4-BE49-F238E27FC236}">
                <a16:creationId xmlns:a16="http://schemas.microsoft.com/office/drawing/2014/main" id="{34E2A892-6E3B-128A-A5A6-CE2B7078BE3E}"/>
              </a:ext>
            </a:extLst>
          </p:cNvPr>
          <p:cNvSpPr txBox="1"/>
          <p:nvPr/>
        </p:nvSpPr>
        <p:spPr>
          <a:xfrm>
            <a:off x="6390740" y="3976411"/>
            <a:ext cx="46800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Potential: </a:t>
            </a:r>
            <a:r>
              <a:rPr kumimoji="0" lang="en-US" sz="1400" b="0" i="0" u="none" strike="noStrike" kern="0" cap="none" spc="0" normalizeH="0" baseline="0" noProof="0">
                <a:ln>
                  <a:noFill/>
                </a:ln>
                <a:solidFill>
                  <a:srgbClr val="000000"/>
                </a:solidFill>
                <a:effectLst/>
                <a:uLnTx/>
                <a:uFillTx/>
                <a:latin typeface="Arial"/>
                <a:cs typeface="Arial"/>
                <a:sym typeface="Arial"/>
              </a:rPr>
              <a:t>[Insert numerical result of sub-initiative/lever]</a:t>
            </a:r>
          </a:p>
        </p:txBody>
      </p:sp>
      <p:graphicFrame>
        <p:nvGraphicFramePr>
          <p:cNvPr id="11" name="Chart 10">
            <a:extLst>
              <a:ext uri="{FF2B5EF4-FFF2-40B4-BE49-F238E27FC236}">
                <a16:creationId xmlns:a16="http://schemas.microsoft.com/office/drawing/2014/main" id="{AEA96758-F891-763B-E8EE-07A9843FBBB0}"/>
              </a:ext>
            </a:extLst>
          </p:cNvPr>
          <p:cNvGraphicFramePr/>
          <p:nvPr>
            <p:extLst>
              <p:ext uri="{D42A27DB-BD31-4B8C-83A1-F6EECF244321}">
                <p14:modId xmlns:p14="http://schemas.microsoft.com/office/powerpoint/2010/main" val="2431778736"/>
              </p:ext>
            </p:extLst>
          </p:nvPr>
        </p:nvGraphicFramePr>
        <p:xfrm>
          <a:off x="8290288" y="4648452"/>
          <a:ext cx="3272714" cy="1489881"/>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8B88CECE-2704-95A6-4975-6B84124415A3}"/>
              </a:ext>
            </a:extLst>
          </p:cNvPr>
          <p:cNvSpPr txBox="1"/>
          <p:nvPr/>
        </p:nvSpPr>
        <p:spPr>
          <a:xfrm>
            <a:off x="6390740" y="4295705"/>
            <a:ext cx="164388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[Data], [unit]</a:t>
            </a:r>
          </a:p>
        </p:txBody>
      </p:sp>
      <p:sp>
        <p:nvSpPr>
          <p:cNvPr id="13" name="TextBox 12">
            <a:extLst>
              <a:ext uri="{FF2B5EF4-FFF2-40B4-BE49-F238E27FC236}">
                <a16:creationId xmlns:a16="http://schemas.microsoft.com/office/drawing/2014/main" id="{3DF128FE-9C1C-CD86-7A85-51BD4BB2BA8C}"/>
              </a:ext>
            </a:extLst>
          </p:cNvPr>
          <p:cNvSpPr txBox="1"/>
          <p:nvPr/>
        </p:nvSpPr>
        <p:spPr>
          <a:xfrm>
            <a:off x="8290288" y="4295705"/>
            <a:ext cx="301704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[Result], [unit/currency]</a:t>
            </a:r>
          </a:p>
        </p:txBody>
      </p:sp>
      <p:sp>
        <p:nvSpPr>
          <p:cNvPr id="14" name="Right Brace 13">
            <a:extLst>
              <a:ext uri="{FF2B5EF4-FFF2-40B4-BE49-F238E27FC236}">
                <a16:creationId xmlns:a16="http://schemas.microsoft.com/office/drawing/2014/main" id="{59537DB6-A40E-6B5E-747A-DDF65917DE33}"/>
              </a:ext>
            </a:extLst>
          </p:cNvPr>
          <p:cNvSpPr/>
          <p:nvPr/>
        </p:nvSpPr>
        <p:spPr>
          <a:xfrm>
            <a:off x="8134983" y="4629451"/>
            <a:ext cx="139220" cy="12430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61F32"/>
              </a:solidFill>
              <a:effectLst/>
              <a:uLnTx/>
              <a:uFillTx/>
              <a:latin typeface="Arial"/>
              <a:ea typeface="+mn-ea"/>
              <a:cs typeface="+mn-cs"/>
              <a:sym typeface="Arial"/>
            </a:endParaRPr>
          </a:p>
        </p:txBody>
      </p:sp>
      <p:graphicFrame>
        <p:nvGraphicFramePr>
          <p:cNvPr id="15" name="Chart 14">
            <a:extLst>
              <a:ext uri="{FF2B5EF4-FFF2-40B4-BE49-F238E27FC236}">
                <a16:creationId xmlns:a16="http://schemas.microsoft.com/office/drawing/2014/main" id="{B28CCF56-2351-3D6B-13CE-2C922DD90B67}"/>
              </a:ext>
            </a:extLst>
          </p:cNvPr>
          <p:cNvGraphicFramePr/>
          <p:nvPr>
            <p:extLst>
              <p:ext uri="{D42A27DB-BD31-4B8C-83A1-F6EECF244321}">
                <p14:modId xmlns:p14="http://schemas.microsoft.com/office/powerpoint/2010/main" val="3691369103"/>
              </p:ext>
            </p:extLst>
          </p:nvPr>
        </p:nvGraphicFramePr>
        <p:xfrm>
          <a:off x="6390738" y="4636096"/>
          <a:ext cx="1744245" cy="1489881"/>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Box 15">
            <a:extLst>
              <a:ext uri="{FF2B5EF4-FFF2-40B4-BE49-F238E27FC236}">
                <a16:creationId xmlns:a16="http://schemas.microsoft.com/office/drawing/2014/main" id="{A667E1E7-E962-5F2E-8449-FD4D06242C8B}"/>
              </a:ext>
            </a:extLst>
          </p:cNvPr>
          <p:cNvSpPr txBox="1"/>
          <p:nvPr/>
        </p:nvSpPr>
        <p:spPr>
          <a:xfrm>
            <a:off x="6390741" y="2045187"/>
            <a:ext cx="164388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lumMod val="50000"/>
                  </a:srgbClr>
                </a:solidFill>
                <a:effectLst/>
                <a:uLnTx/>
                <a:uFillTx/>
                <a:latin typeface="Arial"/>
                <a:cs typeface="Arial"/>
                <a:sym typeface="Arial"/>
              </a:rPr>
              <a:t>[Data], [unit]</a:t>
            </a:r>
          </a:p>
        </p:txBody>
      </p:sp>
      <p:graphicFrame>
        <p:nvGraphicFramePr>
          <p:cNvPr id="17" name="Chart 16">
            <a:extLst>
              <a:ext uri="{FF2B5EF4-FFF2-40B4-BE49-F238E27FC236}">
                <a16:creationId xmlns:a16="http://schemas.microsoft.com/office/drawing/2014/main" id="{0FF28875-46E4-9676-32A4-6A49C4CEE465}"/>
              </a:ext>
            </a:extLst>
          </p:cNvPr>
          <p:cNvGraphicFramePr/>
          <p:nvPr>
            <p:extLst>
              <p:ext uri="{D42A27DB-BD31-4B8C-83A1-F6EECF244321}">
                <p14:modId xmlns:p14="http://schemas.microsoft.com/office/powerpoint/2010/main" val="1513597296"/>
              </p:ext>
            </p:extLst>
          </p:nvPr>
        </p:nvGraphicFramePr>
        <p:xfrm>
          <a:off x="6529958" y="2599771"/>
          <a:ext cx="4923289" cy="1255702"/>
        </p:xfrm>
        <a:graphic>
          <a:graphicData uri="http://schemas.openxmlformats.org/drawingml/2006/chart">
            <c:chart xmlns:c="http://schemas.openxmlformats.org/drawingml/2006/chart" xmlns:r="http://schemas.openxmlformats.org/officeDocument/2006/relationships" r:id="rId5"/>
          </a:graphicData>
        </a:graphic>
      </p:graphicFrame>
      <p:cxnSp>
        <p:nvCxnSpPr>
          <p:cNvPr id="19" name="Straight Connector 18">
            <a:extLst>
              <a:ext uri="{FF2B5EF4-FFF2-40B4-BE49-F238E27FC236}">
                <a16:creationId xmlns:a16="http://schemas.microsoft.com/office/drawing/2014/main" id="{3F9FCB35-1CF2-8FD8-7E8B-74719998815A}"/>
              </a:ext>
            </a:extLst>
          </p:cNvPr>
          <p:cNvCxnSpPr>
            <a:cxnSpLocks/>
          </p:cNvCxnSpPr>
          <p:nvPr/>
        </p:nvCxnSpPr>
        <p:spPr>
          <a:xfrm flipV="1">
            <a:off x="7930715" y="2462775"/>
            <a:ext cx="0" cy="297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98E5DB-B237-C285-054B-1306D4A9A99A}"/>
              </a:ext>
            </a:extLst>
          </p:cNvPr>
          <p:cNvCxnSpPr>
            <a:cxnSpLocks/>
          </p:cNvCxnSpPr>
          <p:nvPr/>
        </p:nvCxnSpPr>
        <p:spPr>
          <a:xfrm flipV="1">
            <a:off x="10001970" y="2462775"/>
            <a:ext cx="0" cy="136996"/>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3A22DE-5BFD-2ECF-DB93-AB682BC651C2}"/>
              </a:ext>
            </a:extLst>
          </p:cNvPr>
          <p:cNvCxnSpPr>
            <a:cxnSpLocks/>
          </p:cNvCxnSpPr>
          <p:nvPr/>
        </p:nvCxnSpPr>
        <p:spPr>
          <a:xfrm flipH="1">
            <a:off x="7930715" y="2457096"/>
            <a:ext cx="2071255"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428010F-27CA-FF8D-89C3-E69177D0CC0F}"/>
              </a:ext>
            </a:extLst>
          </p:cNvPr>
          <p:cNvSpPr/>
          <p:nvPr/>
        </p:nvSpPr>
        <p:spPr>
          <a:xfrm>
            <a:off x="8673529" y="2379401"/>
            <a:ext cx="585626" cy="169524"/>
          </a:xfrm>
          <a:prstGeom prst="rect">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E7E6E6">
                    <a:lumMod val="10000"/>
                  </a:srgbClr>
                </a:solidFill>
                <a:effectLst/>
                <a:uLnTx/>
                <a:uFillTx/>
                <a:latin typeface="Arial"/>
                <a:ea typeface="+mn-ea"/>
                <a:cs typeface="+mn-cs"/>
                <a:sym typeface="Arial"/>
              </a:rPr>
              <a:t>+xx </a:t>
            </a:r>
            <a:r>
              <a:rPr kumimoji="0" lang="en-US" sz="1200" b="0" i="0" u="none" strike="noStrike" kern="0" cap="none" spc="0" normalizeH="0" baseline="0" noProof="0">
                <a:ln>
                  <a:noFill/>
                </a:ln>
                <a:solidFill>
                  <a:srgbClr val="E7E6E6">
                    <a:lumMod val="10000"/>
                  </a:srgbClr>
                </a:solidFill>
                <a:effectLst/>
                <a:uLnTx/>
                <a:uFillTx/>
                <a:latin typeface="Arial"/>
                <a:ea typeface="+mn-ea"/>
                <a:cs typeface="+mn-cs"/>
                <a:sym typeface="Arial"/>
              </a:rPr>
              <a:t>ppt</a:t>
            </a:r>
          </a:p>
        </p:txBody>
      </p:sp>
      <p:sp>
        <p:nvSpPr>
          <p:cNvPr id="6" name="Rectangle 5">
            <a:extLst>
              <a:ext uri="{FF2B5EF4-FFF2-40B4-BE49-F238E27FC236}">
                <a16:creationId xmlns:a16="http://schemas.microsoft.com/office/drawing/2014/main" id="{7BF8E71F-84DF-1C80-8745-03D05871A2FE}"/>
              </a:ext>
            </a:extLst>
          </p:cNvPr>
          <p:cNvSpPr/>
          <p:nvPr/>
        </p:nvSpPr>
        <p:spPr>
          <a:xfrm>
            <a:off x="982650" y="2759803"/>
            <a:ext cx="3650338" cy="2945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Infographic, numerical data, </a:t>
            </a:r>
            <a:br>
              <a:rPr lang="en-US" sz="1200"/>
            </a:br>
            <a:r>
              <a:rPr lang="en-US" sz="1200"/>
              <a:t>key numbers or similar</a:t>
            </a:r>
          </a:p>
        </p:txBody>
      </p:sp>
    </p:spTree>
    <p:extLst>
      <p:ext uri="{BB962C8B-B14F-4D97-AF65-F5344CB8AC3E}">
        <p14:creationId xmlns:p14="http://schemas.microsoft.com/office/powerpoint/2010/main" val="3540678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solidFill>
                  <a:schemeClr val="accent2"/>
                </a:solidFill>
              </a:rPr>
              <a:t>How </a:t>
            </a:r>
            <a:r>
              <a:rPr lang="en-US"/>
              <a:t>to reduce cost through [insert levers]?</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76</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cxnSp>
        <p:nvCxnSpPr>
          <p:cNvPr id="2" name="Straight Connector 1">
            <a:extLst>
              <a:ext uri="{FF2B5EF4-FFF2-40B4-BE49-F238E27FC236}">
                <a16:creationId xmlns:a16="http://schemas.microsoft.com/office/drawing/2014/main" id="{8C72D48E-6C03-8364-DCD8-545D299D68FF}"/>
              </a:ext>
            </a:extLst>
          </p:cNvPr>
          <p:cNvCxnSpPr>
            <a:cxnSpLocks/>
          </p:cNvCxnSpPr>
          <p:nvPr/>
        </p:nvCxnSpPr>
        <p:spPr>
          <a:xfrm>
            <a:off x="6096000" y="1690777"/>
            <a:ext cx="0" cy="4175185"/>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338A60E-FBC2-496F-E75D-62754C4D573E}"/>
              </a:ext>
            </a:extLst>
          </p:cNvPr>
          <p:cNvSpPr txBox="1"/>
          <p:nvPr/>
        </p:nvSpPr>
        <p:spPr>
          <a:xfrm>
            <a:off x="467806" y="1597572"/>
            <a:ext cx="524466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[Insert focus area/efficiency lever]</a:t>
            </a:r>
          </a:p>
        </p:txBody>
      </p:sp>
      <p:sp>
        <p:nvSpPr>
          <p:cNvPr id="7" name="TextBox 6">
            <a:extLst>
              <a:ext uri="{FF2B5EF4-FFF2-40B4-BE49-F238E27FC236}">
                <a16:creationId xmlns:a16="http://schemas.microsoft.com/office/drawing/2014/main" id="{AB03EF8B-4270-C6C5-3ED2-6DCAFBEC70BD}"/>
              </a:ext>
            </a:extLst>
          </p:cNvPr>
          <p:cNvSpPr txBox="1"/>
          <p:nvPr/>
        </p:nvSpPr>
        <p:spPr>
          <a:xfrm>
            <a:off x="6479533" y="1592117"/>
            <a:ext cx="524466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[Insert focus area/efficiency lever]</a:t>
            </a:r>
          </a:p>
        </p:txBody>
      </p:sp>
      <p:sp>
        <p:nvSpPr>
          <p:cNvPr id="8" name="TextBox 7">
            <a:extLst>
              <a:ext uri="{FF2B5EF4-FFF2-40B4-BE49-F238E27FC236}">
                <a16:creationId xmlns:a16="http://schemas.microsoft.com/office/drawing/2014/main" id="{1B9791B9-1059-246A-E633-2D1C33550FC8}"/>
              </a:ext>
            </a:extLst>
          </p:cNvPr>
          <p:cNvSpPr txBox="1"/>
          <p:nvPr/>
        </p:nvSpPr>
        <p:spPr>
          <a:xfrm>
            <a:off x="6479533" y="2071516"/>
            <a:ext cx="5244662"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a:cs typeface="Arial"/>
                <a:sym typeface="Arial"/>
              </a:rPr>
              <a:t>Concept: </a:t>
            </a:r>
            <a:r>
              <a:rPr kumimoji="0" lang="en-US" sz="1200" b="0" i="0" u="none" strike="noStrike" kern="0" cap="none" spc="0" normalizeH="0" baseline="0" noProof="0">
                <a:ln>
                  <a:noFill/>
                </a:ln>
                <a:solidFill>
                  <a:srgbClr val="000000"/>
                </a:solidFill>
                <a:effectLst/>
                <a:uLnTx/>
                <a:uFillTx/>
                <a:latin typeface="Arial"/>
                <a:cs typeface="Arial"/>
                <a:sym typeface="Arial"/>
              </a:rPr>
              <a:t>[Insert description]</a:t>
            </a:r>
            <a:br>
              <a:rPr kumimoji="0" lang="en-US" sz="1200" b="0" i="0" u="none" strike="noStrike" kern="0" cap="none" spc="0" normalizeH="0" baseline="0" noProof="0">
                <a:ln>
                  <a:noFill/>
                </a:ln>
                <a:solidFill>
                  <a:srgbClr val="000000"/>
                </a:solidFill>
                <a:effectLst/>
                <a:uLnTx/>
                <a:uFillTx/>
                <a:latin typeface="Arial"/>
                <a:cs typeface="Arial"/>
                <a:sym typeface="Arial"/>
              </a:rPr>
            </a:b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a:cs typeface="Arial"/>
                <a:sym typeface="Arial"/>
              </a:rPr>
              <a:t>Data: </a:t>
            </a:r>
            <a:r>
              <a:rPr kumimoji="0" lang="en-US" sz="1200" b="0" i="0" u="none" strike="noStrike" kern="0" cap="none" spc="0" normalizeH="0" baseline="0" noProof="0">
                <a:ln>
                  <a:noFill/>
                </a:ln>
                <a:solidFill>
                  <a:srgbClr val="000000"/>
                </a:solidFill>
                <a:effectLst/>
                <a:uLnTx/>
                <a:uFillTx/>
                <a:latin typeface="Arial"/>
                <a:cs typeface="Arial"/>
                <a:sym typeface="Arial"/>
              </a:rPr>
              <a:t>[Insert supporting evidence</a:t>
            </a:r>
            <a:r>
              <a:rPr lang="en-US" sz="1200"/>
              <a:t>/data, if applicable]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a:solidFill>
                  <a:schemeClr val="bg1">
                    <a:lumMod val="50000"/>
                  </a:schemeClr>
                </a:solidFill>
              </a:rPr>
              <a:t>[Unit]</a:t>
            </a:r>
            <a:br>
              <a:rPr lang="en-US" sz="1200"/>
            </a:b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1" i="0" u="none" strike="noStrike" kern="0" cap="none" spc="0" normalizeH="0" baseline="0" noProof="0">
              <a:ln>
                <a:noFill/>
              </a:ln>
              <a:solidFill>
                <a:srgbClr val="000000"/>
              </a:solidFill>
              <a:effectLst/>
              <a:uLnTx/>
              <a:uFillTx/>
              <a:latin typeface="Arial"/>
              <a:cs typeface="Arial"/>
              <a:sym typeface="Arial"/>
            </a:endParaRPr>
          </a:p>
          <a:p>
            <a:pPr>
              <a:defRPr/>
            </a:pPr>
            <a:r>
              <a:rPr kumimoji="0" lang="en-US" sz="1200" b="1" i="0" u="none" strike="noStrike" kern="0" cap="none" spc="0" normalizeH="0" baseline="0" noProof="0">
                <a:ln>
                  <a:noFill/>
                </a:ln>
                <a:solidFill>
                  <a:srgbClr val="000000"/>
                </a:solidFill>
                <a:effectLst/>
                <a:uLnTx/>
                <a:uFillTx/>
                <a:latin typeface="Arial"/>
                <a:cs typeface="Arial"/>
                <a:sym typeface="Arial"/>
              </a:rPr>
              <a:t>Potential: </a:t>
            </a:r>
            <a:r>
              <a:rPr kumimoji="0" lang="en-US" sz="1200" b="0" i="0" u="none" strike="noStrike" kern="0" cap="none" spc="0" normalizeH="0" baseline="0" noProof="0">
                <a:ln>
                  <a:noFill/>
                </a:ln>
                <a:solidFill>
                  <a:srgbClr val="000000"/>
                </a:solidFill>
                <a:effectLst/>
                <a:uLnTx/>
                <a:uFillTx/>
                <a:latin typeface="Arial"/>
                <a:cs typeface="Arial"/>
                <a:sym typeface="Arial"/>
              </a:rPr>
              <a:t>[Insert numerical result of sub-initiative/lever]</a:t>
            </a:r>
          </a:p>
          <a:p>
            <a:pPr>
              <a:defRPr/>
            </a:pPr>
            <a:r>
              <a:rPr lang="en-US" sz="1200">
                <a:solidFill>
                  <a:schemeClr val="bg1">
                    <a:lumMod val="50000"/>
                  </a:schemeClr>
                </a:solidFill>
              </a:rPr>
              <a:t>[Unit]</a:t>
            </a:r>
            <a:endParaRPr kumimoji="0" lang="en-US" sz="1200" b="0" i="0" u="none" strike="noStrike" kern="0" cap="none" spc="0" normalizeH="0" baseline="0" noProof="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96B51DD9-7714-B3DB-F9C2-8480499D8340}"/>
              </a:ext>
            </a:extLst>
          </p:cNvPr>
          <p:cNvSpPr txBox="1"/>
          <p:nvPr/>
        </p:nvSpPr>
        <p:spPr>
          <a:xfrm>
            <a:off x="467806" y="2071516"/>
            <a:ext cx="5244662"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a:cs typeface="Arial"/>
                <a:sym typeface="Arial"/>
              </a:rPr>
              <a:t>Concept: </a:t>
            </a:r>
            <a:r>
              <a:rPr kumimoji="0" lang="en-US" sz="1200" b="0" i="0" u="none" strike="noStrike" kern="0" cap="none" spc="0" normalizeH="0" baseline="0" noProof="0">
                <a:ln>
                  <a:noFill/>
                </a:ln>
                <a:solidFill>
                  <a:srgbClr val="000000"/>
                </a:solidFill>
                <a:effectLst/>
                <a:uLnTx/>
                <a:uFillTx/>
                <a:latin typeface="Arial"/>
                <a:cs typeface="Arial"/>
                <a:sym typeface="Arial"/>
              </a:rPr>
              <a:t>[Insert description]</a:t>
            </a:r>
            <a:br>
              <a:rPr kumimoji="0" lang="en-US" sz="1200" b="0" i="0" u="none" strike="noStrike" kern="0" cap="none" spc="0" normalizeH="0" baseline="0" noProof="0">
                <a:ln>
                  <a:noFill/>
                </a:ln>
                <a:solidFill>
                  <a:srgbClr val="000000"/>
                </a:solidFill>
                <a:effectLst/>
                <a:uLnTx/>
                <a:uFillTx/>
                <a:latin typeface="Arial"/>
                <a:cs typeface="Arial"/>
                <a:sym typeface="Arial"/>
              </a:rPr>
            </a:b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a:cs typeface="Arial"/>
                <a:sym typeface="Arial"/>
              </a:rPr>
              <a:t>Data: </a:t>
            </a:r>
            <a:r>
              <a:rPr kumimoji="0" lang="en-US" sz="1200" b="0" i="0" u="none" strike="noStrike" kern="0" cap="none" spc="0" normalizeH="0" baseline="0" noProof="0">
                <a:ln>
                  <a:noFill/>
                </a:ln>
                <a:solidFill>
                  <a:srgbClr val="000000"/>
                </a:solidFill>
                <a:effectLst/>
                <a:uLnTx/>
                <a:uFillTx/>
                <a:latin typeface="Arial"/>
                <a:cs typeface="Arial"/>
                <a:sym typeface="Arial"/>
              </a:rPr>
              <a:t>[Insert supporting evidence</a:t>
            </a:r>
            <a:r>
              <a:rPr lang="en-US" sz="1200"/>
              <a:t>/data, if applicable]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a:solidFill>
                  <a:schemeClr val="bg1">
                    <a:lumMod val="50000"/>
                  </a:schemeClr>
                </a:solidFill>
              </a:rPr>
              <a:t>[Unit]</a:t>
            </a:r>
            <a:br>
              <a:rPr lang="en-US" sz="1200"/>
            </a:b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1" i="0" u="none" strike="noStrike" kern="0" cap="none" spc="0" normalizeH="0" baseline="0" noProof="0">
              <a:ln>
                <a:noFill/>
              </a:ln>
              <a:solidFill>
                <a:srgbClr val="000000"/>
              </a:solidFill>
              <a:effectLst/>
              <a:uLnTx/>
              <a:uFillTx/>
              <a:latin typeface="Arial"/>
              <a:cs typeface="Arial"/>
              <a:sym typeface="Arial"/>
            </a:endParaRPr>
          </a:p>
          <a:p>
            <a:pPr>
              <a:defRPr/>
            </a:pPr>
            <a:r>
              <a:rPr kumimoji="0" lang="en-US" sz="1200" b="1" i="0" u="none" strike="noStrike" kern="0" cap="none" spc="0" normalizeH="0" baseline="0" noProof="0">
                <a:ln>
                  <a:noFill/>
                </a:ln>
                <a:solidFill>
                  <a:srgbClr val="000000"/>
                </a:solidFill>
                <a:effectLst/>
                <a:uLnTx/>
                <a:uFillTx/>
                <a:latin typeface="Arial"/>
                <a:cs typeface="Arial"/>
                <a:sym typeface="Arial"/>
              </a:rPr>
              <a:t>Potential: </a:t>
            </a:r>
            <a:r>
              <a:rPr kumimoji="0" lang="en-US" sz="1200" b="0" i="0" u="none" strike="noStrike" kern="0" cap="none" spc="0" normalizeH="0" baseline="0" noProof="0">
                <a:ln>
                  <a:noFill/>
                </a:ln>
                <a:solidFill>
                  <a:srgbClr val="000000"/>
                </a:solidFill>
                <a:effectLst/>
                <a:uLnTx/>
                <a:uFillTx/>
                <a:latin typeface="Arial"/>
                <a:cs typeface="Arial"/>
                <a:sym typeface="Arial"/>
              </a:rPr>
              <a:t>[Insert numerical result of sub-initiative/lever]</a:t>
            </a:r>
          </a:p>
          <a:p>
            <a:pPr>
              <a:defRPr/>
            </a:pPr>
            <a:r>
              <a:rPr lang="en-US" sz="1200">
                <a:solidFill>
                  <a:schemeClr val="bg1">
                    <a:lumMod val="50000"/>
                  </a:schemeClr>
                </a:solidFill>
              </a:rPr>
              <a:t>[Unit]</a:t>
            </a:r>
            <a:endParaRPr kumimoji="0" lang="en-US" sz="1200" b="0" i="0" u="none" strike="noStrike" kern="0" cap="none" spc="0" normalizeH="0" baseline="0" noProof="0">
              <a:ln>
                <a:noFill/>
              </a:ln>
              <a:solidFill>
                <a:srgbClr val="000000"/>
              </a:solidFill>
              <a:effectLst/>
              <a:uLnTx/>
              <a:uFillTx/>
              <a:latin typeface="Arial"/>
              <a:cs typeface="Arial"/>
              <a:sym typeface="Arial"/>
            </a:endParaRPr>
          </a:p>
        </p:txBody>
      </p:sp>
      <p:graphicFrame>
        <p:nvGraphicFramePr>
          <p:cNvPr id="10" name="Chart 9">
            <a:extLst>
              <a:ext uri="{FF2B5EF4-FFF2-40B4-BE49-F238E27FC236}">
                <a16:creationId xmlns:a16="http://schemas.microsoft.com/office/drawing/2014/main" id="{F28763EC-7E79-5EC3-C220-DA8B9BB0508A}"/>
              </a:ext>
            </a:extLst>
          </p:cNvPr>
          <p:cNvGraphicFramePr/>
          <p:nvPr/>
        </p:nvGraphicFramePr>
        <p:xfrm>
          <a:off x="552602" y="5118504"/>
          <a:ext cx="5159866" cy="1307295"/>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Straight Connector 10">
            <a:extLst>
              <a:ext uri="{FF2B5EF4-FFF2-40B4-BE49-F238E27FC236}">
                <a16:creationId xmlns:a16="http://schemas.microsoft.com/office/drawing/2014/main" id="{EE9DBCA5-42F1-C3D0-69CD-4517B414BC5F}"/>
              </a:ext>
            </a:extLst>
          </p:cNvPr>
          <p:cNvCxnSpPr>
            <a:cxnSpLocks/>
          </p:cNvCxnSpPr>
          <p:nvPr/>
        </p:nvCxnSpPr>
        <p:spPr>
          <a:xfrm>
            <a:off x="529817" y="1955683"/>
            <a:ext cx="51206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B058C74-72E6-4DA5-B58E-7D053AA05A01}"/>
              </a:ext>
            </a:extLst>
          </p:cNvPr>
          <p:cNvCxnSpPr>
            <a:cxnSpLocks/>
          </p:cNvCxnSpPr>
          <p:nvPr/>
        </p:nvCxnSpPr>
        <p:spPr>
          <a:xfrm>
            <a:off x="6541544" y="1955683"/>
            <a:ext cx="51206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Chart 12">
            <a:extLst>
              <a:ext uri="{FF2B5EF4-FFF2-40B4-BE49-F238E27FC236}">
                <a16:creationId xmlns:a16="http://schemas.microsoft.com/office/drawing/2014/main" id="{BA7241ED-626F-E300-6A00-5069FD88587D}"/>
              </a:ext>
            </a:extLst>
          </p:cNvPr>
          <p:cNvGraphicFramePr/>
          <p:nvPr/>
        </p:nvGraphicFramePr>
        <p:xfrm>
          <a:off x="6479533" y="5118504"/>
          <a:ext cx="5159866" cy="1307295"/>
        </p:xfrm>
        <a:graphic>
          <a:graphicData uri="http://schemas.openxmlformats.org/drawingml/2006/chart">
            <c:chart xmlns:c="http://schemas.openxmlformats.org/drawingml/2006/chart" xmlns:r="http://schemas.openxmlformats.org/officeDocument/2006/relationships" r:id="rId4"/>
          </a:graphicData>
        </a:graphic>
      </p:graphicFrame>
      <p:sp>
        <p:nvSpPr>
          <p:cNvPr id="14" name="Google Shape;746;p20">
            <a:extLst>
              <a:ext uri="{FF2B5EF4-FFF2-40B4-BE49-F238E27FC236}">
                <a16:creationId xmlns:a16="http://schemas.microsoft.com/office/drawing/2014/main" id="{1D4CBA92-6363-733D-63A2-4848EF062934}"/>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graphicFrame>
        <p:nvGraphicFramePr>
          <p:cNvPr id="15" name="Chart 14">
            <a:extLst>
              <a:ext uri="{FF2B5EF4-FFF2-40B4-BE49-F238E27FC236}">
                <a16:creationId xmlns:a16="http://schemas.microsoft.com/office/drawing/2014/main" id="{4685BE4E-2B9C-D549-BBBE-3188F6BC931A}"/>
              </a:ext>
            </a:extLst>
          </p:cNvPr>
          <p:cNvGraphicFramePr/>
          <p:nvPr>
            <p:extLst>
              <p:ext uri="{D42A27DB-BD31-4B8C-83A1-F6EECF244321}">
                <p14:modId xmlns:p14="http://schemas.microsoft.com/office/powerpoint/2010/main" val="2773876237"/>
              </p:ext>
            </p:extLst>
          </p:nvPr>
        </p:nvGraphicFramePr>
        <p:xfrm>
          <a:off x="467805" y="3036863"/>
          <a:ext cx="5244655" cy="1657970"/>
        </p:xfrm>
        <a:graphic>
          <a:graphicData uri="http://schemas.openxmlformats.org/drawingml/2006/chart">
            <c:chart xmlns:c="http://schemas.openxmlformats.org/drawingml/2006/chart" xmlns:r="http://schemas.openxmlformats.org/officeDocument/2006/relationships" r:id="rId5"/>
          </a:graphicData>
        </a:graphic>
      </p:graphicFrame>
      <p:cxnSp>
        <p:nvCxnSpPr>
          <p:cNvPr id="17" name="Straight Connector 16">
            <a:extLst>
              <a:ext uri="{FF2B5EF4-FFF2-40B4-BE49-F238E27FC236}">
                <a16:creationId xmlns:a16="http://schemas.microsoft.com/office/drawing/2014/main" id="{FE574D66-1FE5-3D0C-14B8-D23F108B03F4}"/>
              </a:ext>
            </a:extLst>
          </p:cNvPr>
          <p:cNvCxnSpPr>
            <a:cxnSpLocks/>
          </p:cNvCxnSpPr>
          <p:nvPr/>
        </p:nvCxnSpPr>
        <p:spPr>
          <a:xfrm flipV="1">
            <a:off x="1202901" y="3036863"/>
            <a:ext cx="0" cy="293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21E1CB-A56C-B3E3-DEC4-C983472B3BEE}"/>
              </a:ext>
            </a:extLst>
          </p:cNvPr>
          <p:cNvCxnSpPr>
            <a:cxnSpLocks/>
          </p:cNvCxnSpPr>
          <p:nvPr/>
        </p:nvCxnSpPr>
        <p:spPr>
          <a:xfrm flipV="1">
            <a:off x="1673141" y="3036863"/>
            <a:ext cx="0" cy="141586"/>
          </a:xfrm>
          <a:prstGeom prst="line">
            <a:avLst/>
          </a:prstGeom>
          <a:ln>
            <a:headEnd type="triangle"/>
            <a:tailEnd w="med"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3054F50-9741-BCC9-D560-E422C1DDEBA6}"/>
              </a:ext>
            </a:extLst>
          </p:cNvPr>
          <p:cNvCxnSpPr>
            <a:cxnSpLocks/>
          </p:cNvCxnSpPr>
          <p:nvPr/>
        </p:nvCxnSpPr>
        <p:spPr>
          <a:xfrm flipH="1">
            <a:off x="1202901" y="3036863"/>
            <a:ext cx="4702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96BDE9-4414-FF81-FC21-534CAB45A068}"/>
              </a:ext>
            </a:extLst>
          </p:cNvPr>
          <p:cNvCxnSpPr>
            <a:cxnSpLocks/>
          </p:cNvCxnSpPr>
          <p:nvPr/>
        </p:nvCxnSpPr>
        <p:spPr>
          <a:xfrm flipV="1">
            <a:off x="2851592" y="3330034"/>
            <a:ext cx="0" cy="293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61CAA41-BD58-F854-B927-FF1C0FD8D3F7}"/>
              </a:ext>
            </a:extLst>
          </p:cNvPr>
          <p:cNvCxnSpPr>
            <a:cxnSpLocks/>
          </p:cNvCxnSpPr>
          <p:nvPr/>
        </p:nvCxnSpPr>
        <p:spPr>
          <a:xfrm flipV="1">
            <a:off x="3321832" y="3330034"/>
            <a:ext cx="0" cy="201706"/>
          </a:xfrm>
          <a:prstGeom prst="line">
            <a:avLst/>
          </a:prstGeom>
          <a:ln>
            <a:headEnd type="triangle"/>
            <a:tailEnd w="med"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16DD711-224F-9EA7-E8BB-C15E0A92DED3}"/>
              </a:ext>
            </a:extLst>
          </p:cNvPr>
          <p:cNvCxnSpPr>
            <a:cxnSpLocks/>
          </p:cNvCxnSpPr>
          <p:nvPr/>
        </p:nvCxnSpPr>
        <p:spPr>
          <a:xfrm flipH="1">
            <a:off x="2851592" y="3330034"/>
            <a:ext cx="4702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38B42DC-7EF2-2587-99AF-AF696A6F54DF}"/>
              </a:ext>
            </a:extLst>
          </p:cNvPr>
          <p:cNvCxnSpPr>
            <a:cxnSpLocks/>
          </p:cNvCxnSpPr>
          <p:nvPr/>
        </p:nvCxnSpPr>
        <p:spPr>
          <a:xfrm flipV="1">
            <a:off x="4505172" y="3267281"/>
            <a:ext cx="0" cy="293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600C9EF-98B5-D2C8-FF3F-33E6164F37E3}"/>
              </a:ext>
            </a:extLst>
          </p:cNvPr>
          <p:cNvCxnSpPr>
            <a:cxnSpLocks/>
          </p:cNvCxnSpPr>
          <p:nvPr/>
        </p:nvCxnSpPr>
        <p:spPr>
          <a:xfrm flipV="1">
            <a:off x="4975412" y="3267281"/>
            <a:ext cx="0" cy="204339"/>
          </a:xfrm>
          <a:prstGeom prst="line">
            <a:avLst/>
          </a:prstGeom>
          <a:ln>
            <a:headEnd type="triangle"/>
            <a:tailEnd w="med"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AA3239-BD35-CB9F-9B58-1F01C2E00057}"/>
              </a:ext>
            </a:extLst>
          </p:cNvPr>
          <p:cNvCxnSpPr>
            <a:cxnSpLocks/>
          </p:cNvCxnSpPr>
          <p:nvPr/>
        </p:nvCxnSpPr>
        <p:spPr>
          <a:xfrm flipH="1">
            <a:off x="4505172" y="3267281"/>
            <a:ext cx="47024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51CC9A8-99AE-5CC8-CAFF-E5A6851A6438}"/>
              </a:ext>
            </a:extLst>
          </p:cNvPr>
          <p:cNvSpPr/>
          <p:nvPr/>
        </p:nvSpPr>
        <p:spPr>
          <a:xfrm>
            <a:off x="1269322" y="2954902"/>
            <a:ext cx="337399" cy="163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a:ln>
                  <a:noFill/>
                </a:ln>
                <a:solidFill>
                  <a:srgbClr val="FFFFFF"/>
                </a:solidFill>
                <a:effectLst/>
                <a:uLnTx/>
                <a:uFillTx/>
                <a:latin typeface="Arial"/>
                <a:ea typeface="+mn-ea"/>
                <a:cs typeface="+mn-cs"/>
                <a:sym typeface="Arial"/>
              </a:rPr>
              <a:t>xx%</a:t>
            </a:r>
          </a:p>
        </p:txBody>
      </p:sp>
      <p:sp>
        <p:nvSpPr>
          <p:cNvPr id="33" name="Rectangle 32">
            <a:extLst>
              <a:ext uri="{FF2B5EF4-FFF2-40B4-BE49-F238E27FC236}">
                <a16:creationId xmlns:a16="http://schemas.microsoft.com/office/drawing/2014/main" id="{E4D1497B-30EC-11C8-93E5-5D33E52AC302}"/>
              </a:ext>
            </a:extLst>
          </p:cNvPr>
          <p:cNvSpPr/>
          <p:nvPr/>
        </p:nvSpPr>
        <p:spPr>
          <a:xfrm>
            <a:off x="2918013" y="3231757"/>
            <a:ext cx="337399" cy="163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a:ln>
                  <a:noFill/>
                </a:ln>
                <a:solidFill>
                  <a:srgbClr val="FFFFFF"/>
                </a:solidFill>
                <a:effectLst/>
                <a:uLnTx/>
                <a:uFillTx/>
                <a:latin typeface="Arial"/>
                <a:ea typeface="+mn-ea"/>
                <a:cs typeface="+mn-cs"/>
                <a:sym typeface="Arial"/>
              </a:rPr>
              <a:t>xx%</a:t>
            </a:r>
          </a:p>
        </p:txBody>
      </p:sp>
      <p:sp>
        <p:nvSpPr>
          <p:cNvPr id="34" name="Rectangle 33">
            <a:extLst>
              <a:ext uri="{FF2B5EF4-FFF2-40B4-BE49-F238E27FC236}">
                <a16:creationId xmlns:a16="http://schemas.microsoft.com/office/drawing/2014/main" id="{B5A51EEC-8378-28CF-89F7-F078929BA39B}"/>
              </a:ext>
            </a:extLst>
          </p:cNvPr>
          <p:cNvSpPr/>
          <p:nvPr/>
        </p:nvSpPr>
        <p:spPr>
          <a:xfrm>
            <a:off x="4570813" y="3177920"/>
            <a:ext cx="337399" cy="163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a:ln>
                  <a:noFill/>
                </a:ln>
                <a:solidFill>
                  <a:srgbClr val="FFFFFF"/>
                </a:solidFill>
                <a:effectLst/>
                <a:uLnTx/>
                <a:uFillTx/>
                <a:latin typeface="Arial"/>
                <a:ea typeface="+mn-ea"/>
                <a:cs typeface="+mn-cs"/>
                <a:sym typeface="Arial"/>
              </a:rPr>
              <a:t>xx%</a:t>
            </a:r>
          </a:p>
        </p:txBody>
      </p:sp>
      <p:graphicFrame>
        <p:nvGraphicFramePr>
          <p:cNvPr id="36" name="Chart 35">
            <a:extLst>
              <a:ext uri="{FF2B5EF4-FFF2-40B4-BE49-F238E27FC236}">
                <a16:creationId xmlns:a16="http://schemas.microsoft.com/office/drawing/2014/main" id="{D3A0D9CE-2C65-7988-A921-4DBBD0F5C950}"/>
              </a:ext>
            </a:extLst>
          </p:cNvPr>
          <p:cNvGraphicFramePr/>
          <p:nvPr>
            <p:extLst>
              <p:ext uri="{D42A27DB-BD31-4B8C-83A1-F6EECF244321}">
                <p14:modId xmlns:p14="http://schemas.microsoft.com/office/powerpoint/2010/main" val="1658362052"/>
              </p:ext>
            </p:extLst>
          </p:nvPr>
        </p:nvGraphicFramePr>
        <p:xfrm>
          <a:off x="6554681" y="2932462"/>
          <a:ext cx="5182651" cy="179100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109760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1411C-A94F-FAB9-FE3D-F1EAF7C305C3}"/>
              </a:ext>
            </a:extLst>
          </p:cNvPr>
          <p:cNvSpPr>
            <a:spLocks noGrp="1"/>
          </p:cNvSpPr>
          <p:nvPr>
            <p:ph type="title"/>
          </p:nvPr>
        </p:nvSpPr>
        <p:spPr>
          <a:xfrm>
            <a:off x="467806" y="365126"/>
            <a:ext cx="11173331" cy="811212"/>
          </a:xfrm>
        </p:spPr>
        <p:txBody>
          <a:bodyPr/>
          <a:lstStyle/>
          <a:p>
            <a:r>
              <a:rPr lang="en-US"/>
              <a:t>We generate majority of revenue from [customer group] today</a:t>
            </a:r>
          </a:p>
        </p:txBody>
      </p:sp>
      <p:sp>
        <p:nvSpPr>
          <p:cNvPr id="3" name="Slide Number Placeholder 2">
            <a:extLst>
              <a:ext uri="{FF2B5EF4-FFF2-40B4-BE49-F238E27FC236}">
                <a16:creationId xmlns:a16="http://schemas.microsoft.com/office/drawing/2014/main" id="{CEB431C7-9C9B-9AE7-52B1-7EEDBA20571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77</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graphicFrame>
        <p:nvGraphicFramePr>
          <p:cNvPr id="4" name="Table 4">
            <a:extLst>
              <a:ext uri="{FF2B5EF4-FFF2-40B4-BE49-F238E27FC236}">
                <a16:creationId xmlns:a16="http://schemas.microsoft.com/office/drawing/2014/main" id="{62CB88AD-8ABF-C940-7507-D348C5679790}"/>
              </a:ext>
            </a:extLst>
          </p:cNvPr>
          <p:cNvGraphicFramePr>
            <a:graphicFrameLocks noGrp="1"/>
          </p:cNvGraphicFramePr>
          <p:nvPr/>
        </p:nvGraphicFramePr>
        <p:xfrm>
          <a:off x="467805" y="1785302"/>
          <a:ext cx="11173330" cy="4566331"/>
        </p:xfrm>
        <a:graphic>
          <a:graphicData uri="http://schemas.openxmlformats.org/drawingml/2006/table">
            <a:tbl>
              <a:tblPr firstRow="1" bandRow="1">
                <a:tableStyleId>{5C22544A-7EE6-4342-B048-85BDC9FD1C3A}</a:tableStyleId>
              </a:tblPr>
              <a:tblGrid>
                <a:gridCol w="1161689">
                  <a:extLst>
                    <a:ext uri="{9D8B030D-6E8A-4147-A177-3AD203B41FA5}">
                      <a16:colId xmlns:a16="http://schemas.microsoft.com/office/drawing/2014/main" val="2500920009"/>
                    </a:ext>
                  </a:extLst>
                </a:gridCol>
                <a:gridCol w="2435715">
                  <a:extLst>
                    <a:ext uri="{9D8B030D-6E8A-4147-A177-3AD203B41FA5}">
                      <a16:colId xmlns:a16="http://schemas.microsoft.com/office/drawing/2014/main" val="3198145061"/>
                    </a:ext>
                  </a:extLst>
                </a:gridCol>
                <a:gridCol w="1672724">
                  <a:extLst>
                    <a:ext uri="{9D8B030D-6E8A-4147-A177-3AD203B41FA5}">
                      <a16:colId xmlns:a16="http://schemas.microsoft.com/office/drawing/2014/main" val="1142329648"/>
                    </a:ext>
                  </a:extLst>
                </a:gridCol>
                <a:gridCol w="1672724">
                  <a:extLst>
                    <a:ext uri="{9D8B030D-6E8A-4147-A177-3AD203B41FA5}">
                      <a16:colId xmlns:a16="http://schemas.microsoft.com/office/drawing/2014/main" val="3212376163"/>
                    </a:ext>
                  </a:extLst>
                </a:gridCol>
                <a:gridCol w="1672724">
                  <a:extLst>
                    <a:ext uri="{9D8B030D-6E8A-4147-A177-3AD203B41FA5}">
                      <a16:colId xmlns:a16="http://schemas.microsoft.com/office/drawing/2014/main" val="2198969288"/>
                    </a:ext>
                  </a:extLst>
                </a:gridCol>
                <a:gridCol w="1215504">
                  <a:extLst>
                    <a:ext uri="{9D8B030D-6E8A-4147-A177-3AD203B41FA5}">
                      <a16:colId xmlns:a16="http://schemas.microsoft.com/office/drawing/2014/main" val="608802120"/>
                    </a:ext>
                  </a:extLst>
                </a:gridCol>
                <a:gridCol w="1342250">
                  <a:extLst>
                    <a:ext uri="{9D8B030D-6E8A-4147-A177-3AD203B41FA5}">
                      <a16:colId xmlns:a16="http://schemas.microsoft.com/office/drawing/2014/main" val="1428194456"/>
                    </a:ext>
                  </a:extLst>
                </a:gridCol>
              </a:tblGrid>
              <a:tr h="4778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a:solidFill>
                            <a:schemeClr val="bg1"/>
                          </a:solidFill>
                          <a:latin typeface="+mj-lt"/>
                        </a:rPr>
                        <a:t>Segment</a:t>
                      </a:r>
                    </a:p>
                  </a:txBody>
                  <a:tcPr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a:solidFill>
                            <a:schemeClr val="bg1"/>
                          </a:solidFill>
                          <a:latin typeface="+mj-lt"/>
                        </a:rPr>
                        <a:t>Overview of customer type</a:t>
                      </a:r>
                    </a:p>
                  </a:txBody>
                  <a:tcPr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a:solidFill>
                            <a:schemeClr val="bg1"/>
                          </a:solidFill>
                          <a:latin typeface="+mj-lt"/>
                        </a:rPr>
                        <a:t>Number of customers</a:t>
                      </a:r>
                    </a:p>
                  </a:txBody>
                  <a:tcPr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a:solidFill>
                            <a:schemeClr val="bg1"/>
                          </a:solidFill>
                          <a:latin typeface="+mj-lt"/>
                        </a:rPr>
                        <a:t>Sales per year</a:t>
                      </a:r>
                    </a:p>
                  </a:txBody>
                  <a:tcPr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a:solidFill>
                            <a:schemeClr val="bg1"/>
                          </a:solidFill>
                          <a:latin typeface="+mj-lt"/>
                        </a:rPr>
                        <a:t>[…]</a:t>
                      </a:r>
                    </a:p>
                  </a:txBody>
                  <a:tcPr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u="none" strike="noStrike" cap="none">
                          <a:solidFill>
                            <a:schemeClr val="bg1"/>
                          </a:solidFill>
                          <a:latin typeface="+mn-lt"/>
                          <a:ea typeface="+mn-ea"/>
                          <a:cs typeface="+mn-cs"/>
                          <a:sym typeface="Arial"/>
                        </a:rPr>
                        <a:t>[…]</a:t>
                      </a:r>
                    </a:p>
                  </a:txBody>
                  <a:tcPr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u="none" strike="noStrike" cap="none">
                          <a:solidFill>
                            <a:schemeClr val="bg1"/>
                          </a:solidFill>
                          <a:latin typeface="+mn-lt"/>
                          <a:ea typeface="+mn-ea"/>
                          <a:cs typeface="+mn-cs"/>
                          <a:sym typeface="Arial"/>
                        </a:rPr>
                        <a:t>[…]</a:t>
                      </a:r>
                    </a:p>
                  </a:txBody>
                  <a:tcPr anchor="ctr">
                    <a:solidFill>
                      <a:schemeClr val="tx1"/>
                    </a:solidFill>
                  </a:tcPr>
                </a:tc>
                <a:extLst>
                  <a:ext uri="{0D108BD9-81ED-4DB2-BD59-A6C34878D82A}">
                    <a16:rowId xmlns:a16="http://schemas.microsoft.com/office/drawing/2014/main" val="4269757361"/>
                  </a:ext>
                </a:extLst>
              </a:tr>
              <a:tr h="1022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a:solidFill>
                            <a:schemeClr val="tx1"/>
                          </a:solidFill>
                          <a:latin typeface="Arial" panose="020B0604020202020204" pitchFamily="34" charset="0"/>
                          <a:cs typeface="Arial" panose="020B0604020202020204" pitchFamily="34" charset="0"/>
                        </a:rPr>
                        <a:t>[Segment 1]</a:t>
                      </a:r>
                    </a:p>
                  </a:txBody>
                  <a:tcPr anchor="ctr">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a:solidFill>
                            <a:schemeClr val="tx1"/>
                          </a:solidFill>
                          <a:latin typeface="Arial" panose="020B0604020202020204" pitchFamily="34" charset="0"/>
                          <a:cs typeface="Arial" panose="020B0604020202020204" pitchFamily="34" charset="0"/>
                        </a:rPr>
                        <a:t>[Description]</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a:solidFill>
                            <a:schemeClr val="tx1"/>
                          </a:solidFill>
                          <a:latin typeface="Arial" panose="020B0604020202020204" pitchFamily="34" charset="0"/>
                          <a:cs typeface="Arial" panose="020B0604020202020204" pitchFamily="34" charset="0"/>
                        </a:rPr>
                        <a:t>…</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a:solidFill>
                            <a:schemeClr val="tx1"/>
                          </a:solidFill>
                          <a:latin typeface="Arial" panose="020B0604020202020204" pitchFamily="34" charset="0"/>
                          <a:cs typeface="Arial" panose="020B0604020202020204" pitchFamily="34" charset="0"/>
                        </a:rPr>
                        <a:t>…</a:t>
                      </a:r>
                    </a:p>
                  </a:txBody>
                  <a:tcPr>
                    <a:lnB w="12700" cap="flat" cmpd="sng" algn="ctr">
                      <a:solidFill>
                        <a:schemeClr val="tx1"/>
                      </a:solidFill>
                      <a:prstDash val="solid"/>
                      <a:round/>
                      <a:headEnd type="none" w="med" len="med"/>
                      <a:tailEnd type="none" w="med" len="med"/>
                    </a:lnB>
                    <a:noFill/>
                  </a:tcPr>
                </a:tc>
                <a:tc>
                  <a:txBody>
                    <a:bodyPr/>
                    <a:lstStyle/>
                    <a:p>
                      <a:pPr algn="ctr"/>
                      <a:r>
                        <a:rPr lang="en-GB" sz="1200">
                          <a:solidFill>
                            <a:schemeClr val="tx1"/>
                          </a:solidFill>
                          <a:latin typeface="Arial" panose="020B0604020202020204" pitchFamily="34" charset="0"/>
                          <a:cs typeface="Arial" panose="020B0604020202020204" pitchFamily="34" charset="0"/>
                        </a:rPr>
                        <a:t>xx</a:t>
                      </a:r>
                      <a:endParaRPr lang="en-GB" sz="1200" i="0">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GB" sz="1200">
                          <a:solidFill>
                            <a:schemeClr val="tx1"/>
                          </a:solidFill>
                          <a:latin typeface="Arial" panose="020B0604020202020204" pitchFamily="34" charset="0"/>
                          <a:cs typeface="Arial" panose="020B0604020202020204" pitchFamily="34" charset="0"/>
                        </a:rPr>
                        <a:t>xx</a:t>
                      </a:r>
                      <a:endParaRPr lang="en-GB" sz="1200" i="0">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a:t>
                      </a:r>
                    </a:p>
                  </a:txBody>
                  <a:tcPr anchor="ctr">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a:t>
                      </a:r>
                    </a:p>
                  </a:txBody>
                  <a:tcPr anchor="ctr">
                    <a:lnB w="12700" cap="flat" cmpd="sng" algn="ctr">
                      <a:solidFill>
                        <a:schemeClr val="tx1"/>
                      </a:solidFill>
                      <a:prstDash val="solid"/>
                      <a:round/>
                      <a:headEnd type="none" w="med" len="med"/>
                      <a:tailEnd type="none" w="med" len="med"/>
                    </a:lnB>
                    <a:noFill/>
                  </a:tcPr>
                </a:tc>
                <a:tc>
                  <a:txBody>
                    <a:bodyPr/>
                    <a:lstStyle/>
                    <a:p>
                      <a:pPr algn="ctr"/>
                      <a:endParaRPr lang="en-GB" sz="1200">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4265405"/>
                  </a:ext>
                </a:extLst>
              </a:tr>
              <a:tr h="1022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u="none" strike="noStrike" cap="none">
                          <a:solidFill>
                            <a:schemeClr val="tx1"/>
                          </a:solidFill>
                          <a:latin typeface="Arial" panose="020B0604020202020204" pitchFamily="34" charset="0"/>
                          <a:ea typeface="+mn-ea"/>
                          <a:cs typeface="Arial" panose="020B0604020202020204" pitchFamily="34" charset="0"/>
                          <a:sym typeface="Arial"/>
                        </a:rPr>
                        <a:t>[Segment 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a:solidFill>
                            <a:schemeClr val="tx1"/>
                          </a:solidFill>
                          <a:latin typeface="Arial" panose="020B0604020202020204" pitchFamily="34" charset="0"/>
                          <a:ea typeface="+mn-ea"/>
                          <a:cs typeface="Arial" panose="020B0604020202020204" pitchFamily="34" charset="0"/>
                          <a:sym typeface="Arial"/>
                        </a:rPr>
                        <a:t>[Description]</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a:solidFill>
                            <a:schemeClr val="tx1"/>
                          </a:solidFill>
                          <a:latin typeface="Arial" panose="020B0604020202020204" pitchFamily="34" charset="0"/>
                          <a:ea typeface="+mn-ea"/>
                          <a:cs typeface="Arial" panose="020B0604020202020204" pitchFamily="34" charset="0"/>
                          <a:sym typeface="Arial"/>
                        </a:rPr>
                        <a:t>…</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a:solidFill>
                            <a:schemeClr val="tx1"/>
                          </a:solidFill>
                          <a:latin typeface="Arial" panose="020B0604020202020204" pitchFamily="34" charset="0"/>
                          <a:ea typeface="+mn-ea"/>
                          <a:cs typeface="Arial" panose="020B0604020202020204" pitchFamily="34" charset="0"/>
                          <a:sym typeface="Arial"/>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a:solidFill>
                            <a:schemeClr val="tx1"/>
                          </a:solidFill>
                          <a:latin typeface="Arial" panose="020B0604020202020204" pitchFamily="34" charset="0"/>
                          <a:cs typeface="Arial" panose="020B0604020202020204" pitchFamily="34" charset="0"/>
                        </a:rPr>
                        <a:t>xx</a:t>
                      </a:r>
                      <a:endParaRPr lang="en-GB" sz="1200" i="0">
                        <a:solidFill>
                          <a:schemeClr val="tx1"/>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a:solidFill>
                            <a:schemeClr val="tx1"/>
                          </a:solidFill>
                          <a:latin typeface="Arial" panose="020B0604020202020204" pitchFamily="34" charset="0"/>
                          <a:cs typeface="Arial" panose="020B0604020202020204" pitchFamily="34" charset="0"/>
                        </a:rPr>
                        <a:t>xx</a:t>
                      </a:r>
                      <a:endParaRPr lang="en-GB" sz="1200" i="0">
                        <a:solidFill>
                          <a:schemeClr val="tx1"/>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20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0892668"/>
                  </a:ext>
                </a:extLst>
              </a:tr>
              <a:tr h="1022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u="none" strike="noStrike" cap="none">
                          <a:solidFill>
                            <a:schemeClr val="tx1"/>
                          </a:solidFill>
                          <a:latin typeface="Arial" panose="020B0604020202020204" pitchFamily="34" charset="0"/>
                          <a:ea typeface="+mn-ea"/>
                          <a:cs typeface="Arial" panose="020B0604020202020204" pitchFamily="34" charset="0"/>
                          <a:sym typeface="Arial"/>
                        </a:rPr>
                        <a:t>[Segment 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a:solidFill>
                            <a:schemeClr val="tx1"/>
                          </a:solidFill>
                          <a:latin typeface="Arial" panose="020B0604020202020204" pitchFamily="34" charset="0"/>
                          <a:ea typeface="+mn-ea"/>
                          <a:cs typeface="Arial" panose="020B0604020202020204" pitchFamily="34" charset="0"/>
                          <a:sym typeface="Arial"/>
                        </a:rPr>
                        <a:t>[Description]</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a:solidFill>
                            <a:schemeClr val="tx1"/>
                          </a:solidFill>
                          <a:latin typeface="Arial" panose="020B0604020202020204" pitchFamily="34" charset="0"/>
                          <a:ea typeface="+mn-ea"/>
                          <a:cs typeface="Arial" panose="020B0604020202020204" pitchFamily="34" charset="0"/>
                          <a:sym typeface="Arial"/>
                        </a:rPr>
                        <a:t>…</a:t>
                      </a:r>
                    </a:p>
                    <a:p>
                      <a:pPr marL="182880" marR="0" lvl="0" indent="-182880" algn="l" defTabSz="914400" rtl="0" eaLnBrk="1" latinLnBrk="0" hangingPunct="1">
                        <a:lnSpc>
                          <a:spcPct val="100000"/>
                        </a:lnSpc>
                        <a:spcBef>
                          <a:spcPts val="600"/>
                        </a:spcBef>
                        <a:spcAft>
                          <a:spcPts val="0"/>
                        </a:spcAft>
                        <a:buClrTx/>
                        <a:buSzPct val="75000"/>
                        <a:buFont typeface="Arial" panose="020B0604020202020204" pitchFamily="34" charset="0"/>
                        <a:buChar char="•"/>
                      </a:pPr>
                      <a:r>
                        <a:rPr lang="en-GB" sz="1200" b="0" i="0" u="none" strike="noStrike" cap="none">
                          <a:solidFill>
                            <a:schemeClr val="tx1"/>
                          </a:solidFill>
                          <a:latin typeface="Arial" panose="020B0604020202020204" pitchFamily="34" charset="0"/>
                          <a:ea typeface="+mn-ea"/>
                          <a:cs typeface="Arial" panose="020B0604020202020204" pitchFamily="34" charset="0"/>
                          <a:sym typeface="Arial"/>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a:solidFill>
                            <a:schemeClr val="tx1"/>
                          </a:solidFill>
                          <a:latin typeface="Arial" panose="020B0604020202020204" pitchFamily="34" charset="0"/>
                          <a:cs typeface="Arial" panose="020B0604020202020204" pitchFamily="34" charset="0"/>
                        </a:rPr>
                        <a:t>xx</a:t>
                      </a:r>
                      <a:endParaRPr lang="en-GB" sz="1200" i="0">
                        <a:solidFill>
                          <a:schemeClr val="tx1"/>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200">
                          <a:solidFill>
                            <a:schemeClr val="tx1"/>
                          </a:solidFill>
                          <a:latin typeface="Arial" panose="020B0604020202020204" pitchFamily="34" charset="0"/>
                          <a:cs typeface="Arial" panose="020B0604020202020204" pitchFamily="34" charset="0"/>
                        </a:rPr>
                        <a:t>xx</a:t>
                      </a:r>
                      <a:endParaRPr lang="en-GB" sz="1200" i="0">
                        <a:solidFill>
                          <a:schemeClr val="tx1"/>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20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10973695"/>
                  </a:ext>
                </a:extLst>
              </a:tr>
              <a:tr h="10221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i="0" u="none" strike="noStrike" cap="none">
                          <a:solidFill>
                            <a:schemeClr val="tx1"/>
                          </a:solidFill>
                          <a:latin typeface="Arial" panose="020B0604020202020204" pitchFamily="34" charset="0"/>
                          <a:ea typeface="+mn-ea"/>
                          <a:cs typeface="Arial" panose="020B0604020202020204" pitchFamily="34" charset="0"/>
                          <a:sym typeface="Arial"/>
                        </a:rPr>
                        <a:t>[Segment 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10000"/>
                        <a:lumOff val="90000"/>
                      </a:schemeClr>
                    </a:solidFill>
                  </a:tcPr>
                </a:tc>
                <a:tc>
                  <a:txBody>
                    <a:bodyPr/>
                    <a:lstStyle/>
                    <a:p>
                      <a:pPr marL="182880" marR="0" lvl="0" indent="-182880" algn="l" defTabSz="914400" rtl="0" eaLnBrk="1" fontAlgn="auto" latinLnBrk="0" hangingPunct="1">
                        <a:lnSpc>
                          <a:spcPct val="100000"/>
                        </a:lnSpc>
                        <a:spcBef>
                          <a:spcPts val="600"/>
                        </a:spcBef>
                        <a:spcAft>
                          <a:spcPts val="0"/>
                        </a:spcAft>
                        <a:buClrTx/>
                        <a:buSzPct val="75000"/>
                        <a:buFont typeface="Arial" panose="020B0604020202020204" pitchFamily="34" charset="0"/>
                        <a:buChar char="•"/>
                        <a:tabLst/>
                        <a:defRPr/>
                      </a:pPr>
                      <a:r>
                        <a:rPr kumimoji="0" lang="en-GB" sz="12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[Description]</a:t>
                      </a:r>
                    </a:p>
                    <a:p>
                      <a:pPr marL="182880" marR="0" lvl="0" indent="-182880" algn="l" defTabSz="914400" rtl="0" eaLnBrk="1" fontAlgn="auto" latinLnBrk="0" hangingPunct="1">
                        <a:lnSpc>
                          <a:spcPct val="100000"/>
                        </a:lnSpc>
                        <a:spcBef>
                          <a:spcPts val="600"/>
                        </a:spcBef>
                        <a:spcAft>
                          <a:spcPts val="0"/>
                        </a:spcAft>
                        <a:buClrTx/>
                        <a:buSzPct val="75000"/>
                        <a:buFont typeface="Arial" panose="020B0604020202020204" pitchFamily="34" charset="0"/>
                        <a:buChar char="•"/>
                        <a:tabLst/>
                        <a:defRPr/>
                      </a:pPr>
                      <a:r>
                        <a:rPr kumimoji="0" lang="en-GB" sz="12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a:t>
                      </a:r>
                    </a:p>
                    <a:p>
                      <a:pPr marL="182880" marR="0" lvl="0" indent="-182880" algn="l" defTabSz="914400" rtl="0" eaLnBrk="1" fontAlgn="auto" latinLnBrk="0" hangingPunct="1">
                        <a:lnSpc>
                          <a:spcPct val="100000"/>
                        </a:lnSpc>
                        <a:spcBef>
                          <a:spcPts val="600"/>
                        </a:spcBef>
                        <a:spcAft>
                          <a:spcPts val="0"/>
                        </a:spcAft>
                        <a:buClrTx/>
                        <a:buSzPct val="75000"/>
                        <a:buFont typeface="Arial" panose="020B0604020202020204" pitchFamily="34" charset="0"/>
                        <a:buChar char="•"/>
                        <a:tabLst/>
                        <a:defRPr/>
                      </a:pPr>
                      <a:r>
                        <a:rPr kumimoji="0" lang="en-GB" sz="12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600"/>
                        </a:spcBef>
                        <a:spcAft>
                          <a:spcPts val="0"/>
                        </a:spcAft>
                        <a:buClrTx/>
                        <a:buSzPct val="75000"/>
                        <a:buFont typeface="Arial" panose="020B0604020202020204" pitchFamily="34" charset="0"/>
                        <a:buNone/>
                        <a:tabLst/>
                        <a:defRPr/>
                      </a:pPr>
                      <a:r>
                        <a:rPr lang="en-GB" sz="1200">
                          <a:solidFill>
                            <a:schemeClr val="tx1"/>
                          </a:solidFill>
                          <a:latin typeface="Arial" panose="020B0604020202020204" pitchFamily="34" charset="0"/>
                          <a:cs typeface="Arial" panose="020B0604020202020204" pitchFamily="34" charset="0"/>
                        </a:rPr>
                        <a:t>xx</a:t>
                      </a:r>
                      <a:endParaRPr lang="en-GB" sz="1200" i="0">
                        <a:solidFill>
                          <a:schemeClr val="tx1"/>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600"/>
                        </a:spcBef>
                        <a:spcAft>
                          <a:spcPts val="0"/>
                        </a:spcAft>
                        <a:buClrTx/>
                        <a:buSzPct val="75000"/>
                        <a:buFont typeface="Arial" panose="020B0604020202020204" pitchFamily="34" charset="0"/>
                        <a:buNone/>
                        <a:tabLst/>
                        <a:defRPr/>
                      </a:pPr>
                      <a:r>
                        <a:rPr lang="en-GB" sz="1200">
                          <a:solidFill>
                            <a:schemeClr val="tx1"/>
                          </a:solidFill>
                          <a:latin typeface="Arial" panose="020B0604020202020204" pitchFamily="34" charset="0"/>
                          <a:cs typeface="Arial" panose="020B0604020202020204" pitchFamily="34" charset="0"/>
                        </a:rPr>
                        <a:t>xx</a:t>
                      </a:r>
                      <a:endParaRPr lang="en-GB" sz="1200" i="0">
                        <a:solidFill>
                          <a:schemeClr val="tx1"/>
                        </a:solidFill>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120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3066392"/>
                  </a:ext>
                </a:extLst>
              </a:tr>
            </a:tbl>
          </a:graphicData>
        </a:graphic>
      </p:graphicFrame>
      <p:sp>
        <p:nvSpPr>
          <p:cNvPr id="5" name="Content Placeholder 3">
            <a:extLst>
              <a:ext uri="{FF2B5EF4-FFF2-40B4-BE49-F238E27FC236}">
                <a16:creationId xmlns:a16="http://schemas.microsoft.com/office/drawing/2014/main" id="{76127C92-8855-B684-DC8C-B1AC15ADEE0D}"/>
              </a:ext>
            </a:extLst>
          </p:cNvPr>
          <p:cNvSpPr txBox="1">
            <a:spLocks/>
          </p:cNvSpPr>
          <p:nvPr/>
        </p:nvSpPr>
        <p:spPr>
          <a:xfrm>
            <a:off x="838200" y="1196788"/>
            <a:ext cx="10525125" cy="55399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u="none" strike="noStrike" kern="0" cap="none" spc="0" normalizeH="0" baseline="0" noProof="0">
              <a:ln>
                <a:noFill/>
              </a:ln>
              <a:solidFill>
                <a:srgbClr val="000000"/>
              </a:solidFill>
              <a:effectLst/>
              <a:uLnTx/>
              <a:uFillTx/>
              <a:latin typeface="Arial" panose="020B0604020202020204" pitchFamily="34" charset="0"/>
              <a:ea typeface="Calibri" panose="020F0502020204030204" pitchFamily="34" charset="0"/>
              <a:cs typeface="Arial"/>
              <a:sym typeface="Arial"/>
            </a:endParaRPr>
          </a:p>
        </p:txBody>
      </p:sp>
      <p:sp>
        <p:nvSpPr>
          <p:cNvPr id="7" name="Oval 6">
            <a:extLst>
              <a:ext uri="{FF2B5EF4-FFF2-40B4-BE49-F238E27FC236}">
                <a16:creationId xmlns:a16="http://schemas.microsoft.com/office/drawing/2014/main" id="{0C28DE7E-0761-B568-2125-8899E7DF98F4}"/>
              </a:ext>
            </a:extLst>
          </p:cNvPr>
          <p:cNvSpPr/>
          <p:nvPr>
            <p:custDataLst>
              <p:tags r:id="rId1"/>
            </p:custDataLst>
          </p:nvPr>
        </p:nvSpPr>
        <p:spPr bwMode="auto">
          <a:xfrm>
            <a:off x="10799763" y="2600245"/>
            <a:ext cx="330200" cy="330200"/>
          </a:xfrm>
          <a:prstGeom prst="ellipse">
            <a:avLst/>
          </a:prstGeom>
          <a:solidFill>
            <a:schemeClr val="accent1"/>
          </a:solidFill>
          <a:ln w="9525" algn="ctr">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Oval 7">
            <a:extLst>
              <a:ext uri="{FF2B5EF4-FFF2-40B4-BE49-F238E27FC236}">
                <a16:creationId xmlns:a16="http://schemas.microsoft.com/office/drawing/2014/main" id="{A6930CF1-1F1F-ED39-B50B-C33B65374ABA}"/>
              </a:ext>
            </a:extLst>
          </p:cNvPr>
          <p:cNvSpPr/>
          <p:nvPr>
            <p:custDataLst>
              <p:tags r:id="rId2"/>
            </p:custDataLst>
          </p:nvPr>
        </p:nvSpPr>
        <p:spPr bwMode="auto">
          <a:xfrm>
            <a:off x="10799763" y="3628732"/>
            <a:ext cx="330200" cy="330200"/>
          </a:xfrm>
          <a:prstGeom prst="ellipse">
            <a:avLst/>
          </a:prstGeom>
          <a:solidFill>
            <a:schemeClr val="bg1"/>
          </a:solidFill>
          <a:ln w="9525" algn="ctr">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Arc 8">
            <a:extLst>
              <a:ext uri="{FF2B5EF4-FFF2-40B4-BE49-F238E27FC236}">
                <a16:creationId xmlns:a16="http://schemas.microsoft.com/office/drawing/2014/main" id="{21B7EE54-C3FB-58BA-0C99-10034892CD79}"/>
              </a:ext>
            </a:extLst>
          </p:cNvPr>
          <p:cNvSpPr/>
          <p:nvPr>
            <p:custDataLst>
              <p:tags r:id="rId3"/>
            </p:custDataLst>
          </p:nvPr>
        </p:nvSpPr>
        <p:spPr bwMode="gray">
          <a:xfrm>
            <a:off x="10799763" y="3628732"/>
            <a:ext cx="330200" cy="330200"/>
          </a:xfrm>
          <a:prstGeom prst="arc">
            <a:avLst>
              <a:gd name="adj1" fmla="val 16200000"/>
              <a:gd name="adj2" fmla="val 10800000"/>
            </a:avLst>
          </a:prstGeom>
          <a:solidFill>
            <a:schemeClr val="accent1"/>
          </a:solidFill>
          <a:ln w="9525" cap="flat" cmpd="sng" algn="ctr">
            <a:solidFill>
              <a:schemeClr val="accent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061F32"/>
              </a:solidFill>
              <a:effectLst/>
              <a:uLnTx/>
              <a:uFillTx/>
              <a:latin typeface="Arial"/>
              <a:ea typeface="+mn-ea"/>
              <a:cs typeface="+mn-cs"/>
              <a:sym typeface="Arial"/>
            </a:endParaRPr>
          </a:p>
        </p:txBody>
      </p:sp>
      <p:sp>
        <p:nvSpPr>
          <p:cNvPr id="10" name="Oval 9">
            <a:extLst>
              <a:ext uri="{FF2B5EF4-FFF2-40B4-BE49-F238E27FC236}">
                <a16:creationId xmlns:a16="http://schemas.microsoft.com/office/drawing/2014/main" id="{F0B8B728-73E9-CE81-D5E1-7DB23F484A37}"/>
              </a:ext>
            </a:extLst>
          </p:cNvPr>
          <p:cNvSpPr/>
          <p:nvPr>
            <p:custDataLst>
              <p:tags r:id="rId4"/>
            </p:custDataLst>
          </p:nvPr>
        </p:nvSpPr>
        <p:spPr bwMode="auto">
          <a:xfrm>
            <a:off x="10799763" y="4657219"/>
            <a:ext cx="330200" cy="330200"/>
          </a:xfrm>
          <a:prstGeom prst="ellipse">
            <a:avLst/>
          </a:prstGeom>
          <a:solidFill>
            <a:schemeClr val="bg1"/>
          </a:solidFill>
          <a:ln w="9525" algn="ctr">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Arc 10">
            <a:extLst>
              <a:ext uri="{FF2B5EF4-FFF2-40B4-BE49-F238E27FC236}">
                <a16:creationId xmlns:a16="http://schemas.microsoft.com/office/drawing/2014/main" id="{AAEE7EB3-7FDD-3905-1AD3-2D7FB7AF437D}"/>
              </a:ext>
            </a:extLst>
          </p:cNvPr>
          <p:cNvSpPr/>
          <p:nvPr>
            <p:custDataLst>
              <p:tags r:id="rId5"/>
            </p:custDataLst>
          </p:nvPr>
        </p:nvSpPr>
        <p:spPr bwMode="gray">
          <a:xfrm>
            <a:off x="10799763" y="4657219"/>
            <a:ext cx="330200" cy="330200"/>
          </a:xfrm>
          <a:prstGeom prst="arc">
            <a:avLst>
              <a:gd name="adj1" fmla="val 16200000"/>
              <a:gd name="adj2" fmla="val 5400000"/>
            </a:avLst>
          </a:prstGeom>
          <a:solidFill>
            <a:schemeClr val="accent1"/>
          </a:solidFill>
          <a:ln w="9525" cap="flat" cmpd="sng" algn="ctr">
            <a:solidFill>
              <a:schemeClr val="accent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061F32"/>
              </a:solidFill>
              <a:effectLst/>
              <a:uLnTx/>
              <a:uFillTx/>
              <a:latin typeface="Arial"/>
              <a:ea typeface="+mn-ea"/>
              <a:cs typeface="+mn-cs"/>
              <a:sym typeface="Arial"/>
            </a:endParaRPr>
          </a:p>
        </p:txBody>
      </p:sp>
      <p:sp>
        <p:nvSpPr>
          <p:cNvPr id="12" name="Oval 11">
            <a:extLst>
              <a:ext uri="{FF2B5EF4-FFF2-40B4-BE49-F238E27FC236}">
                <a16:creationId xmlns:a16="http://schemas.microsoft.com/office/drawing/2014/main" id="{29EFD09D-631B-3FDA-55AB-FB9E5376CD2F}"/>
              </a:ext>
            </a:extLst>
          </p:cNvPr>
          <p:cNvSpPr/>
          <p:nvPr>
            <p:custDataLst>
              <p:tags r:id="rId6"/>
            </p:custDataLst>
          </p:nvPr>
        </p:nvSpPr>
        <p:spPr bwMode="auto">
          <a:xfrm>
            <a:off x="10799763" y="5685705"/>
            <a:ext cx="330200" cy="330200"/>
          </a:xfrm>
          <a:prstGeom prst="ellipse">
            <a:avLst/>
          </a:prstGeom>
          <a:solidFill>
            <a:schemeClr val="bg1"/>
          </a:solidFill>
          <a:ln w="9525" algn="ctr">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Arc 12">
            <a:extLst>
              <a:ext uri="{FF2B5EF4-FFF2-40B4-BE49-F238E27FC236}">
                <a16:creationId xmlns:a16="http://schemas.microsoft.com/office/drawing/2014/main" id="{9C3D0DDF-AA65-D211-6F07-20A2FBF15A70}"/>
              </a:ext>
            </a:extLst>
          </p:cNvPr>
          <p:cNvSpPr/>
          <p:nvPr>
            <p:custDataLst>
              <p:tags r:id="rId7"/>
            </p:custDataLst>
          </p:nvPr>
        </p:nvSpPr>
        <p:spPr bwMode="gray">
          <a:xfrm>
            <a:off x="10799763" y="5685705"/>
            <a:ext cx="330200" cy="330200"/>
          </a:xfrm>
          <a:prstGeom prst="arc">
            <a:avLst>
              <a:gd name="adj1" fmla="val 16200000"/>
              <a:gd name="adj2" fmla="val 0"/>
            </a:avLst>
          </a:prstGeom>
          <a:solidFill>
            <a:schemeClr val="accent1"/>
          </a:solidFill>
          <a:ln w="9525" cap="flat" cmpd="sng" algn="ctr">
            <a:solidFill>
              <a:schemeClr val="accent1"/>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061F32"/>
              </a:solidFill>
              <a:effectLst/>
              <a:uLnTx/>
              <a:uFillTx/>
              <a:latin typeface="Arial"/>
              <a:ea typeface="+mn-ea"/>
              <a:cs typeface="+mn-cs"/>
              <a:sym typeface="Arial"/>
            </a:endParaRPr>
          </a:p>
        </p:txBody>
      </p:sp>
      <p:sp>
        <p:nvSpPr>
          <p:cNvPr id="16" name="Google Shape;742;p20">
            <a:extLst>
              <a:ext uri="{FF2B5EF4-FFF2-40B4-BE49-F238E27FC236}">
                <a16:creationId xmlns:a16="http://schemas.microsoft.com/office/drawing/2014/main" id="{C5C03C9A-EDF1-2C78-CC73-6DED71A812B6}"/>
              </a:ext>
            </a:extLst>
          </p:cNvPr>
          <p:cNvSpPr/>
          <p:nvPr/>
        </p:nvSpPr>
        <p:spPr>
          <a:xfrm>
            <a:off x="467805" y="1368884"/>
            <a:ext cx="4910107" cy="30773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171616"/>
              </a:buClr>
              <a:buSzPts val="1400"/>
              <a:buFont typeface="Arial"/>
              <a:buNone/>
              <a:tabLst/>
              <a:defRPr/>
            </a:pPr>
            <a:r>
              <a:rPr kumimoji="0" lang="en-US" sz="1400" b="1" i="0" u="none" strike="noStrike" kern="0" cap="none" spc="0" normalizeH="0" baseline="0" noProof="0">
                <a:ln>
                  <a:noFill/>
                </a:ln>
                <a:solidFill>
                  <a:srgbClr val="171616"/>
                </a:solidFill>
                <a:effectLst/>
                <a:uLnTx/>
                <a:uFillTx/>
                <a:latin typeface="Arial"/>
                <a:ea typeface="Arial"/>
                <a:cs typeface="Arial"/>
                <a:sym typeface="Arial"/>
              </a:rPr>
              <a:t>Customer segments and key characteristics</a:t>
            </a:r>
          </a:p>
        </p:txBody>
      </p:sp>
      <p:sp>
        <p:nvSpPr>
          <p:cNvPr id="17" name="Google Shape;746;p20">
            <a:extLst>
              <a:ext uri="{FF2B5EF4-FFF2-40B4-BE49-F238E27FC236}">
                <a16:creationId xmlns:a16="http://schemas.microsoft.com/office/drawing/2014/main" id="{0B348EB4-8DDC-B0BC-5DF0-BF1D73D59AC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6" name="Rectangle 5">
            <a:extLst>
              <a:ext uri="{FF2B5EF4-FFF2-40B4-BE49-F238E27FC236}">
                <a16:creationId xmlns:a16="http://schemas.microsoft.com/office/drawing/2014/main" id="{CF83764C-1B3B-C329-7495-4F13436EEE91}"/>
              </a:ext>
            </a:extLst>
          </p:cNvPr>
          <p:cNvSpPr/>
          <p:nvPr/>
        </p:nvSpPr>
        <p:spPr>
          <a:xfrm>
            <a:off x="9794929" y="0"/>
            <a:ext cx="2397071"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Strategic initiative focused on segmentation, version 1</a:t>
            </a:r>
          </a:p>
        </p:txBody>
      </p:sp>
    </p:spTree>
    <p:extLst>
      <p:ext uri="{BB962C8B-B14F-4D97-AF65-F5344CB8AC3E}">
        <p14:creationId xmlns:p14="http://schemas.microsoft.com/office/powerpoint/2010/main" val="496401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427F0-EFDD-AD57-15B0-A0F6AB45E059}"/>
              </a:ext>
            </a:extLst>
          </p:cNvPr>
          <p:cNvSpPr>
            <a:spLocks noGrp="1"/>
          </p:cNvSpPr>
          <p:nvPr>
            <p:ph type="title"/>
          </p:nvPr>
        </p:nvSpPr>
        <p:spPr>
          <a:xfrm>
            <a:off x="467806" y="365126"/>
            <a:ext cx="11173331" cy="811212"/>
          </a:xfrm>
        </p:spPr>
        <p:txBody>
          <a:bodyPr/>
          <a:lstStyle/>
          <a:p>
            <a:r>
              <a:rPr lang="en-GB"/>
              <a:t>Within the [customer group] market, different types of [customers] have different needs</a:t>
            </a:r>
            <a:endParaRPr lang="en-US"/>
          </a:p>
        </p:txBody>
      </p:sp>
      <p:sp>
        <p:nvSpPr>
          <p:cNvPr id="3" name="Slide Number Placeholder 2">
            <a:extLst>
              <a:ext uri="{FF2B5EF4-FFF2-40B4-BE49-F238E27FC236}">
                <a16:creationId xmlns:a16="http://schemas.microsoft.com/office/drawing/2014/main" id="{38EEB0C3-276D-331A-5C28-3857119AE53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78</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5" name="Rectangle 4">
            <a:extLst>
              <a:ext uri="{FF2B5EF4-FFF2-40B4-BE49-F238E27FC236}">
                <a16:creationId xmlns:a16="http://schemas.microsoft.com/office/drawing/2014/main" id="{F95571D1-7D12-EA69-DA78-C4D5C3DDF17E}"/>
              </a:ext>
            </a:extLst>
          </p:cNvPr>
          <p:cNvSpPr/>
          <p:nvPr/>
        </p:nvSpPr>
        <p:spPr>
          <a:xfrm>
            <a:off x="1983923" y="1795195"/>
            <a:ext cx="3052823" cy="4665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0" u="none" strike="noStrike" kern="0" cap="none" spc="0" normalizeH="0" baseline="0" noProof="0">
                <a:ln>
                  <a:noFill/>
                </a:ln>
                <a:solidFill>
                  <a:srgbClr val="061F32"/>
                </a:solidFill>
                <a:effectLst/>
                <a:uLnTx/>
                <a:uFillTx/>
                <a:latin typeface="Arial"/>
                <a:ea typeface="+mn-ea"/>
                <a:cs typeface="+mn-cs"/>
                <a:sym typeface="Arial"/>
              </a:rPr>
              <a:t>[Segment 1]</a:t>
            </a:r>
          </a:p>
        </p:txBody>
      </p:sp>
      <p:sp>
        <p:nvSpPr>
          <p:cNvPr id="6" name="Rectangle 5">
            <a:extLst>
              <a:ext uri="{FF2B5EF4-FFF2-40B4-BE49-F238E27FC236}">
                <a16:creationId xmlns:a16="http://schemas.microsoft.com/office/drawing/2014/main" id="{867397DD-E56A-B598-7D14-D3CD92F54C3F}"/>
              </a:ext>
            </a:extLst>
          </p:cNvPr>
          <p:cNvSpPr/>
          <p:nvPr/>
        </p:nvSpPr>
        <p:spPr>
          <a:xfrm>
            <a:off x="5142452" y="1795195"/>
            <a:ext cx="3052823" cy="4665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0" u="none" strike="noStrike" kern="0" cap="none" spc="0" normalizeH="0" baseline="0" noProof="0">
                <a:ln>
                  <a:noFill/>
                </a:ln>
                <a:solidFill>
                  <a:srgbClr val="061F32"/>
                </a:solidFill>
                <a:effectLst/>
                <a:uLnTx/>
                <a:uFillTx/>
                <a:latin typeface="Arial"/>
                <a:ea typeface="+mn-ea"/>
                <a:cs typeface="+mn-cs"/>
                <a:sym typeface="Arial"/>
              </a:rPr>
              <a:t>[Segment 2]</a:t>
            </a:r>
          </a:p>
        </p:txBody>
      </p:sp>
      <p:sp>
        <p:nvSpPr>
          <p:cNvPr id="7" name="Rectangle 6">
            <a:extLst>
              <a:ext uri="{FF2B5EF4-FFF2-40B4-BE49-F238E27FC236}">
                <a16:creationId xmlns:a16="http://schemas.microsoft.com/office/drawing/2014/main" id="{A078809B-13AF-FFF7-DE3A-DD8743F420E4}"/>
              </a:ext>
            </a:extLst>
          </p:cNvPr>
          <p:cNvSpPr/>
          <p:nvPr/>
        </p:nvSpPr>
        <p:spPr>
          <a:xfrm>
            <a:off x="8300981" y="1795195"/>
            <a:ext cx="3052823" cy="4665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0" u="none" strike="noStrike" kern="0" cap="none" spc="0" normalizeH="0" baseline="0" noProof="0">
                <a:ln>
                  <a:noFill/>
                </a:ln>
                <a:solidFill>
                  <a:srgbClr val="061F32"/>
                </a:solidFill>
                <a:effectLst/>
                <a:uLnTx/>
                <a:uFillTx/>
                <a:latin typeface="Arial"/>
                <a:ea typeface="+mn-ea"/>
                <a:cs typeface="+mn-cs"/>
                <a:sym typeface="Arial"/>
              </a:rPr>
              <a:t>[Segment 3]</a:t>
            </a:r>
          </a:p>
        </p:txBody>
      </p:sp>
      <p:sp>
        <p:nvSpPr>
          <p:cNvPr id="35" name="TextBox 34">
            <a:extLst>
              <a:ext uri="{FF2B5EF4-FFF2-40B4-BE49-F238E27FC236}">
                <a16:creationId xmlns:a16="http://schemas.microsoft.com/office/drawing/2014/main" id="{66C60E68-73F7-FC93-6296-E7E96FCB5931}"/>
              </a:ext>
            </a:extLst>
          </p:cNvPr>
          <p:cNvSpPr txBox="1"/>
          <p:nvPr/>
        </p:nvSpPr>
        <p:spPr>
          <a:xfrm>
            <a:off x="467806" y="2725105"/>
            <a:ext cx="995912" cy="430887"/>
          </a:xfrm>
          <a:prstGeom prst="rect">
            <a:avLst/>
          </a:prstGeom>
          <a:noFill/>
        </p:spPr>
        <p:txBody>
          <a:bodyPr wrap="square" lIns="9000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0" u="none" strike="noStrike" kern="0" cap="none" spc="0" normalizeH="0" baseline="0" noProof="0">
                <a:ln>
                  <a:noFill/>
                </a:ln>
                <a:solidFill>
                  <a:srgbClr val="061F32"/>
                </a:solidFill>
                <a:effectLst/>
                <a:uLnTx/>
                <a:uFillTx/>
                <a:latin typeface="Arial"/>
                <a:cs typeface="Arial"/>
                <a:sym typeface="Arial"/>
              </a:rPr>
              <a:t>Pain points</a:t>
            </a:r>
          </a:p>
        </p:txBody>
      </p:sp>
      <p:sp>
        <p:nvSpPr>
          <p:cNvPr id="36" name="TextBox 35">
            <a:extLst>
              <a:ext uri="{FF2B5EF4-FFF2-40B4-BE49-F238E27FC236}">
                <a16:creationId xmlns:a16="http://schemas.microsoft.com/office/drawing/2014/main" id="{1870CF27-E71A-0577-4A38-A572AE76E30A}"/>
              </a:ext>
            </a:extLst>
          </p:cNvPr>
          <p:cNvSpPr txBox="1"/>
          <p:nvPr/>
        </p:nvSpPr>
        <p:spPr>
          <a:xfrm>
            <a:off x="467806" y="4124862"/>
            <a:ext cx="995912" cy="430887"/>
          </a:xfrm>
          <a:prstGeom prst="rect">
            <a:avLst/>
          </a:prstGeom>
          <a:noFill/>
        </p:spPr>
        <p:txBody>
          <a:bodyPr wrap="square" lIns="9000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0" u="none" strike="noStrike" kern="0" cap="none" spc="0" normalizeH="0" baseline="0" noProof="0">
                <a:ln>
                  <a:noFill/>
                </a:ln>
                <a:solidFill>
                  <a:srgbClr val="061F32"/>
                </a:solidFill>
                <a:effectLst/>
                <a:uLnTx/>
                <a:uFillTx/>
                <a:latin typeface="Arial"/>
                <a:cs typeface="Arial"/>
                <a:sym typeface="Arial"/>
              </a:rPr>
              <a:t>[Product] </a:t>
            </a:r>
            <a:br>
              <a:rPr kumimoji="0" lang="en-GB" sz="1400" b="1" i="0" u="none" strike="noStrike" kern="0" cap="none" spc="0" normalizeH="0" baseline="0" noProof="0">
                <a:ln>
                  <a:noFill/>
                </a:ln>
                <a:solidFill>
                  <a:srgbClr val="061F32"/>
                </a:solidFill>
                <a:effectLst/>
                <a:uLnTx/>
                <a:uFillTx/>
                <a:latin typeface="Arial"/>
                <a:cs typeface="Arial"/>
                <a:sym typeface="Arial"/>
              </a:rPr>
            </a:br>
            <a:r>
              <a:rPr kumimoji="0" lang="en-GB" sz="1400" b="1" i="0" u="none" strike="noStrike" kern="0" cap="none" spc="0" normalizeH="0" baseline="0" noProof="0">
                <a:ln>
                  <a:noFill/>
                </a:ln>
                <a:solidFill>
                  <a:srgbClr val="061F32"/>
                </a:solidFill>
                <a:effectLst/>
                <a:uLnTx/>
                <a:uFillTx/>
                <a:latin typeface="Arial"/>
                <a:cs typeface="Arial"/>
                <a:sym typeface="Arial"/>
              </a:rPr>
              <a:t>needs</a:t>
            </a:r>
          </a:p>
        </p:txBody>
      </p:sp>
      <p:sp>
        <p:nvSpPr>
          <p:cNvPr id="37" name="TextBox 36">
            <a:extLst>
              <a:ext uri="{FF2B5EF4-FFF2-40B4-BE49-F238E27FC236}">
                <a16:creationId xmlns:a16="http://schemas.microsoft.com/office/drawing/2014/main" id="{C6BA5D5C-6508-EC05-D967-232705C44E3D}"/>
              </a:ext>
            </a:extLst>
          </p:cNvPr>
          <p:cNvSpPr txBox="1"/>
          <p:nvPr/>
        </p:nvSpPr>
        <p:spPr>
          <a:xfrm>
            <a:off x="467806" y="5632340"/>
            <a:ext cx="995912" cy="215444"/>
          </a:xfrm>
          <a:prstGeom prst="rect">
            <a:avLst/>
          </a:prstGeom>
          <a:noFill/>
        </p:spPr>
        <p:txBody>
          <a:bodyPr wrap="square" lIns="9000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1" i="0" u="none" strike="noStrike" kern="0" cap="none" spc="0" normalizeH="0" baseline="0" noProof="0">
                <a:ln>
                  <a:noFill/>
                </a:ln>
                <a:solidFill>
                  <a:srgbClr val="061F32"/>
                </a:solidFill>
                <a:effectLst/>
                <a:uLnTx/>
                <a:uFillTx/>
                <a:latin typeface="Arial"/>
                <a:cs typeface="Arial"/>
                <a:sym typeface="Arial"/>
              </a:rPr>
              <a:t>Pricing</a:t>
            </a:r>
          </a:p>
        </p:txBody>
      </p:sp>
      <p:cxnSp>
        <p:nvCxnSpPr>
          <p:cNvPr id="43" name="Straight Connector 42">
            <a:extLst>
              <a:ext uri="{FF2B5EF4-FFF2-40B4-BE49-F238E27FC236}">
                <a16:creationId xmlns:a16="http://schemas.microsoft.com/office/drawing/2014/main" id="{9E7A27BE-B1C6-5B67-FFC9-9FF90A6BB46D}"/>
              </a:ext>
            </a:extLst>
          </p:cNvPr>
          <p:cNvCxnSpPr>
            <a:cxnSpLocks/>
          </p:cNvCxnSpPr>
          <p:nvPr/>
        </p:nvCxnSpPr>
        <p:spPr>
          <a:xfrm>
            <a:off x="467806" y="3640427"/>
            <a:ext cx="11173331"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4" name="Google Shape;742;p20">
            <a:extLst>
              <a:ext uri="{FF2B5EF4-FFF2-40B4-BE49-F238E27FC236}">
                <a16:creationId xmlns:a16="http://schemas.microsoft.com/office/drawing/2014/main" id="{788CD25D-6CD6-5D88-06A2-1A064B24352A}"/>
              </a:ext>
            </a:extLst>
          </p:cNvPr>
          <p:cNvSpPr/>
          <p:nvPr/>
        </p:nvSpPr>
        <p:spPr>
          <a:xfrm>
            <a:off x="467805" y="1368884"/>
            <a:ext cx="5946643" cy="30773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171616"/>
              </a:buClr>
              <a:buSzPts val="1400"/>
              <a:buFont typeface="Arial"/>
              <a:buNone/>
              <a:tabLst/>
              <a:defRPr/>
            </a:pPr>
            <a:r>
              <a:rPr kumimoji="0" lang="en-US" sz="1400" b="0" i="0" u="none" strike="noStrike" kern="0" cap="none" spc="0" normalizeH="0" baseline="0" noProof="0">
                <a:ln>
                  <a:noFill/>
                </a:ln>
                <a:solidFill>
                  <a:srgbClr val="171616"/>
                </a:solidFill>
                <a:effectLst/>
                <a:uLnTx/>
                <a:uFillTx/>
                <a:latin typeface="Arial"/>
                <a:ea typeface="Arial"/>
                <a:cs typeface="Arial"/>
                <a:sym typeface="Arial"/>
              </a:rPr>
              <a:t>We interviewed [x] customers split among ou</a:t>
            </a:r>
            <a:r>
              <a:rPr kumimoji="0" lang="en-US" sz="1400" b="0" i="0" u="none" strike="noStrike" kern="0" cap="none" spc="0" normalizeH="0" baseline="0" noProof="0">
                <a:ln>
                  <a:noFill/>
                </a:ln>
                <a:solidFill>
                  <a:srgbClr val="171616"/>
                </a:solidFill>
                <a:effectLst/>
                <a:uLnTx/>
                <a:uFillTx/>
                <a:latin typeface="Arial"/>
                <a:cs typeface="Arial"/>
                <a:sym typeface="Arial"/>
              </a:rPr>
              <a:t>r top three segments:</a:t>
            </a:r>
            <a:endParaRPr kumimoji="0" lang="en-US" sz="1400" b="0" i="0" u="none" strike="noStrike" kern="0" cap="none" spc="0" normalizeH="0" baseline="0" noProof="0">
              <a:ln>
                <a:noFill/>
              </a:ln>
              <a:solidFill>
                <a:srgbClr val="171616"/>
              </a:solidFill>
              <a:effectLst/>
              <a:uLnTx/>
              <a:uFillTx/>
              <a:latin typeface="Arial"/>
              <a:ea typeface="Arial"/>
              <a:cs typeface="Arial"/>
              <a:sym typeface="Arial"/>
            </a:endParaRPr>
          </a:p>
        </p:txBody>
      </p:sp>
      <p:cxnSp>
        <p:nvCxnSpPr>
          <p:cNvPr id="51" name="Straight Connector 50">
            <a:extLst>
              <a:ext uri="{FF2B5EF4-FFF2-40B4-BE49-F238E27FC236}">
                <a16:creationId xmlns:a16="http://schemas.microsoft.com/office/drawing/2014/main" id="{168DFD66-F17E-3CB8-542A-A8AEBB533B61}"/>
              </a:ext>
            </a:extLst>
          </p:cNvPr>
          <p:cNvCxnSpPr>
            <a:cxnSpLocks/>
          </p:cNvCxnSpPr>
          <p:nvPr/>
        </p:nvCxnSpPr>
        <p:spPr>
          <a:xfrm>
            <a:off x="620206" y="5040184"/>
            <a:ext cx="11173331"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3" name="Rectangular Callout 52">
            <a:extLst>
              <a:ext uri="{FF2B5EF4-FFF2-40B4-BE49-F238E27FC236}">
                <a16:creationId xmlns:a16="http://schemas.microsoft.com/office/drawing/2014/main" id="{CE230AA8-00BF-C3F6-F522-2972874EF4E1}"/>
              </a:ext>
            </a:extLst>
          </p:cNvPr>
          <p:cNvSpPr/>
          <p:nvPr/>
        </p:nvSpPr>
        <p:spPr>
          <a:xfrm>
            <a:off x="2367368" y="5248520"/>
            <a:ext cx="2147516" cy="983084"/>
          </a:xfrm>
          <a:prstGeom prst="wedgeRectCallout">
            <a:avLst>
              <a:gd name="adj1" fmla="val 58702"/>
              <a:gd name="adj2" fmla="val -199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sym typeface="Arial"/>
              </a:rPr>
              <a:t>[Summary of pricing sensitivity or similar in e.g. quotes or bullets]</a:t>
            </a:r>
          </a:p>
        </p:txBody>
      </p:sp>
      <p:sp>
        <p:nvSpPr>
          <p:cNvPr id="54" name="Rectangular Callout 53">
            <a:extLst>
              <a:ext uri="{FF2B5EF4-FFF2-40B4-BE49-F238E27FC236}">
                <a16:creationId xmlns:a16="http://schemas.microsoft.com/office/drawing/2014/main" id="{2252B690-508D-A731-DD16-0007B3900E80}"/>
              </a:ext>
            </a:extLst>
          </p:cNvPr>
          <p:cNvSpPr/>
          <p:nvPr/>
        </p:nvSpPr>
        <p:spPr>
          <a:xfrm>
            <a:off x="5559121" y="5248520"/>
            <a:ext cx="2147516" cy="983084"/>
          </a:xfrm>
          <a:prstGeom prst="wedgeRectCallout">
            <a:avLst>
              <a:gd name="adj1" fmla="val -60199"/>
              <a:gd name="adj2" fmla="val 203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sym typeface="Arial"/>
              </a:rPr>
              <a:t>[Summary of pricing sensitivity or similar]</a:t>
            </a:r>
          </a:p>
        </p:txBody>
      </p:sp>
      <p:sp>
        <p:nvSpPr>
          <p:cNvPr id="55" name="Rectangular Callout 54">
            <a:extLst>
              <a:ext uri="{FF2B5EF4-FFF2-40B4-BE49-F238E27FC236}">
                <a16:creationId xmlns:a16="http://schemas.microsoft.com/office/drawing/2014/main" id="{CDEA4BCD-B04C-C1FD-307C-1AFF43828E29}"/>
              </a:ext>
            </a:extLst>
          </p:cNvPr>
          <p:cNvSpPr/>
          <p:nvPr/>
        </p:nvSpPr>
        <p:spPr>
          <a:xfrm>
            <a:off x="8750874" y="5248520"/>
            <a:ext cx="2147516" cy="983084"/>
          </a:xfrm>
          <a:prstGeom prst="wedgeRectCallout">
            <a:avLst>
              <a:gd name="adj1" fmla="val -59396"/>
              <a:gd name="adj2" fmla="val -27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sym typeface="Arial"/>
              </a:rPr>
              <a:t>[Summary of pricing sensitivity or similar]</a:t>
            </a:r>
          </a:p>
        </p:txBody>
      </p:sp>
      <p:sp>
        <p:nvSpPr>
          <p:cNvPr id="56" name="Rectangular Callout 55">
            <a:extLst>
              <a:ext uri="{FF2B5EF4-FFF2-40B4-BE49-F238E27FC236}">
                <a16:creationId xmlns:a16="http://schemas.microsoft.com/office/drawing/2014/main" id="{B99A0756-46AE-ADC3-C285-550AE5DF1256}"/>
              </a:ext>
            </a:extLst>
          </p:cNvPr>
          <p:cNvSpPr/>
          <p:nvPr/>
        </p:nvSpPr>
        <p:spPr>
          <a:xfrm>
            <a:off x="2367368" y="3848763"/>
            <a:ext cx="2147516" cy="983084"/>
          </a:xfrm>
          <a:prstGeom prst="wedgeRect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sym typeface="Arial"/>
              </a:rPr>
              <a:t>[Summary of needs in e.g. quotes or bullets]</a:t>
            </a:r>
          </a:p>
        </p:txBody>
      </p:sp>
      <p:sp>
        <p:nvSpPr>
          <p:cNvPr id="57" name="Rectangular Callout 56">
            <a:extLst>
              <a:ext uri="{FF2B5EF4-FFF2-40B4-BE49-F238E27FC236}">
                <a16:creationId xmlns:a16="http://schemas.microsoft.com/office/drawing/2014/main" id="{6FD4A60F-193B-9711-BD50-037A025DD3F7}"/>
              </a:ext>
            </a:extLst>
          </p:cNvPr>
          <p:cNvSpPr/>
          <p:nvPr/>
        </p:nvSpPr>
        <p:spPr>
          <a:xfrm>
            <a:off x="5559121" y="3848763"/>
            <a:ext cx="2147516" cy="983084"/>
          </a:xfrm>
          <a:prstGeom prst="wedgeRectCallout">
            <a:avLst>
              <a:gd name="adj1" fmla="val 60309"/>
              <a:gd name="adj2" fmla="val -2875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sym typeface="Arial"/>
              </a:rPr>
              <a:t>[Summary of needs]</a:t>
            </a:r>
          </a:p>
        </p:txBody>
      </p:sp>
      <p:sp>
        <p:nvSpPr>
          <p:cNvPr id="58" name="Rectangular Callout 57">
            <a:extLst>
              <a:ext uri="{FF2B5EF4-FFF2-40B4-BE49-F238E27FC236}">
                <a16:creationId xmlns:a16="http://schemas.microsoft.com/office/drawing/2014/main" id="{6F100D19-2E59-B391-A5AF-DFDB335EAE16}"/>
              </a:ext>
            </a:extLst>
          </p:cNvPr>
          <p:cNvSpPr/>
          <p:nvPr/>
        </p:nvSpPr>
        <p:spPr>
          <a:xfrm>
            <a:off x="8750874" y="3848764"/>
            <a:ext cx="2147516" cy="983084"/>
          </a:xfrm>
          <a:prstGeom prst="wedgeRectCallout">
            <a:avLst>
              <a:gd name="adj1" fmla="val 63522"/>
              <a:gd name="adj2" fmla="val -1296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sym typeface="Arial"/>
              </a:rPr>
              <a:t>[Summary of needs]</a:t>
            </a:r>
          </a:p>
        </p:txBody>
      </p:sp>
      <p:sp>
        <p:nvSpPr>
          <p:cNvPr id="59" name="Rectangular Callout 58">
            <a:extLst>
              <a:ext uri="{FF2B5EF4-FFF2-40B4-BE49-F238E27FC236}">
                <a16:creationId xmlns:a16="http://schemas.microsoft.com/office/drawing/2014/main" id="{CAED04F5-6E0A-A347-F67B-8518D809B8AB}"/>
              </a:ext>
            </a:extLst>
          </p:cNvPr>
          <p:cNvSpPr/>
          <p:nvPr/>
        </p:nvSpPr>
        <p:spPr>
          <a:xfrm>
            <a:off x="2367368" y="2449006"/>
            <a:ext cx="2147516" cy="983084"/>
          </a:xfrm>
          <a:prstGeom prst="wedgeRectCallout">
            <a:avLst>
              <a:gd name="adj1" fmla="val 60309"/>
              <a:gd name="adj2" fmla="val -1471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61F32"/>
                </a:solidFill>
                <a:effectLst/>
                <a:uLnTx/>
                <a:uFillTx/>
                <a:latin typeface="Arial"/>
                <a:ea typeface="+mn-ea"/>
                <a:cs typeface="+mn-cs"/>
                <a:sym typeface="Arial"/>
              </a:rPr>
              <a:t>[Summary of pain points in e.g. quotes or bullets]</a:t>
            </a:r>
          </a:p>
        </p:txBody>
      </p:sp>
      <p:sp>
        <p:nvSpPr>
          <p:cNvPr id="60" name="Rectangular Callout 59">
            <a:extLst>
              <a:ext uri="{FF2B5EF4-FFF2-40B4-BE49-F238E27FC236}">
                <a16:creationId xmlns:a16="http://schemas.microsoft.com/office/drawing/2014/main" id="{D2ADF56C-CBF6-E28F-3341-BA754FB75D20}"/>
              </a:ext>
            </a:extLst>
          </p:cNvPr>
          <p:cNvSpPr/>
          <p:nvPr/>
        </p:nvSpPr>
        <p:spPr>
          <a:xfrm>
            <a:off x="5559121" y="2449006"/>
            <a:ext cx="2147516" cy="983084"/>
          </a:xfrm>
          <a:prstGeom prst="wedgeRectCallout">
            <a:avLst>
              <a:gd name="adj1" fmla="val -59396"/>
              <a:gd name="adj2" fmla="val -41043"/>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61F32"/>
                </a:solidFill>
                <a:effectLst/>
                <a:uLnTx/>
                <a:uFillTx/>
                <a:latin typeface="Arial"/>
                <a:ea typeface="+mn-ea"/>
                <a:cs typeface="+mn-cs"/>
                <a:sym typeface="Arial"/>
              </a:rPr>
              <a:t>[Summary of pain points]</a:t>
            </a:r>
          </a:p>
        </p:txBody>
      </p:sp>
      <p:sp>
        <p:nvSpPr>
          <p:cNvPr id="61" name="Rectangular Callout 60">
            <a:extLst>
              <a:ext uri="{FF2B5EF4-FFF2-40B4-BE49-F238E27FC236}">
                <a16:creationId xmlns:a16="http://schemas.microsoft.com/office/drawing/2014/main" id="{E1836F74-B500-F679-BF3C-D3D80DE8BD5A}"/>
              </a:ext>
            </a:extLst>
          </p:cNvPr>
          <p:cNvSpPr/>
          <p:nvPr/>
        </p:nvSpPr>
        <p:spPr>
          <a:xfrm>
            <a:off x="8750874" y="2449006"/>
            <a:ext cx="2147516" cy="983084"/>
          </a:xfrm>
          <a:prstGeom prst="wedgeRectCallout">
            <a:avLst>
              <a:gd name="adj1" fmla="val -61806"/>
              <a:gd name="adj2" fmla="val 2213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61F32"/>
                </a:solidFill>
                <a:effectLst/>
                <a:uLnTx/>
                <a:uFillTx/>
                <a:latin typeface="Arial"/>
                <a:ea typeface="+mn-ea"/>
                <a:cs typeface="+mn-cs"/>
                <a:sym typeface="Arial"/>
              </a:rPr>
              <a:t>[Summary of pain points]</a:t>
            </a:r>
          </a:p>
        </p:txBody>
      </p:sp>
      <p:sp>
        <p:nvSpPr>
          <p:cNvPr id="62" name="Google Shape;746;p20">
            <a:extLst>
              <a:ext uri="{FF2B5EF4-FFF2-40B4-BE49-F238E27FC236}">
                <a16:creationId xmlns:a16="http://schemas.microsoft.com/office/drawing/2014/main" id="{D92FEA2F-1211-FB64-B0BF-945809365C7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Tree>
    <p:extLst>
      <p:ext uri="{BB962C8B-B14F-4D97-AF65-F5344CB8AC3E}">
        <p14:creationId xmlns:p14="http://schemas.microsoft.com/office/powerpoint/2010/main" val="3624521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3538-6937-7092-F4D2-615DC66283C4}"/>
              </a:ext>
            </a:extLst>
          </p:cNvPr>
          <p:cNvSpPr>
            <a:spLocks noGrp="1"/>
          </p:cNvSpPr>
          <p:nvPr>
            <p:ph type="title"/>
          </p:nvPr>
        </p:nvSpPr>
        <p:spPr>
          <a:xfrm>
            <a:off x="467806" y="365126"/>
            <a:ext cx="11173331" cy="811212"/>
          </a:xfrm>
        </p:spPr>
        <p:txBody>
          <a:bodyPr/>
          <a:lstStyle/>
          <a:p>
            <a:r>
              <a:rPr lang="en-US"/>
              <a:t>We will start by [insert action] and then [insert action]</a:t>
            </a:r>
          </a:p>
        </p:txBody>
      </p:sp>
      <p:sp>
        <p:nvSpPr>
          <p:cNvPr id="3" name="Slide Number Placeholder 2">
            <a:extLst>
              <a:ext uri="{FF2B5EF4-FFF2-40B4-BE49-F238E27FC236}">
                <a16:creationId xmlns:a16="http://schemas.microsoft.com/office/drawing/2014/main" id="{54523812-2397-75D1-6372-B01A634AB26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79</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cxnSp>
        <p:nvCxnSpPr>
          <p:cNvPr id="12" name="Google Shape;974;p77">
            <a:extLst>
              <a:ext uri="{FF2B5EF4-FFF2-40B4-BE49-F238E27FC236}">
                <a16:creationId xmlns:a16="http://schemas.microsoft.com/office/drawing/2014/main" id="{03F77CC0-E5E2-42BC-6B1F-08B8CA1CC23D}"/>
              </a:ext>
            </a:extLst>
          </p:cNvPr>
          <p:cNvCxnSpPr>
            <a:cxnSpLocks/>
          </p:cNvCxnSpPr>
          <p:nvPr/>
        </p:nvCxnSpPr>
        <p:spPr>
          <a:xfrm>
            <a:off x="558575" y="2887869"/>
            <a:ext cx="10941300" cy="0"/>
          </a:xfrm>
          <a:prstGeom prst="straightConnector1">
            <a:avLst/>
          </a:prstGeom>
          <a:noFill/>
          <a:ln w="9525" cap="flat" cmpd="sng">
            <a:solidFill>
              <a:srgbClr val="999999"/>
            </a:solidFill>
            <a:prstDash val="solid"/>
            <a:round/>
            <a:headEnd type="none" w="sm" len="sm"/>
            <a:tailEnd type="none" w="sm" len="sm"/>
          </a:ln>
        </p:spPr>
      </p:cxnSp>
      <p:sp>
        <p:nvSpPr>
          <p:cNvPr id="13" name="Google Shape;975;p77">
            <a:extLst>
              <a:ext uri="{FF2B5EF4-FFF2-40B4-BE49-F238E27FC236}">
                <a16:creationId xmlns:a16="http://schemas.microsoft.com/office/drawing/2014/main" id="{572E93BB-BEE8-8E48-B0C8-6583A0EAA699}"/>
              </a:ext>
            </a:extLst>
          </p:cNvPr>
          <p:cNvSpPr/>
          <p:nvPr/>
        </p:nvSpPr>
        <p:spPr>
          <a:xfrm>
            <a:off x="558575" y="1760642"/>
            <a:ext cx="5280730" cy="10698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a:ln>
                  <a:noFill/>
                </a:ln>
                <a:solidFill>
                  <a:srgbClr val="000000"/>
                </a:solidFill>
                <a:effectLst/>
                <a:uLnTx/>
                <a:uFillTx/>
                <a:latin typeface="Arial"/>
                <a:ea typeface="Arial"/>
                <a:cs typeface="Arial"/>
                <a:sym typeface="Arial"/>
              </a:rPr>
              <a:t>[Category e.g. customer segment]</a:t>
            </a:r>
            <a:endParaRPr kumimoji="0" lang="en-US" sz="1200" b="0" i="0" u="none" strike="noStrike" kern="0" cap="none" spc="0" normalizeH="0" baseline="0">
              <a:ln>
                <a:noFill/>
              </a:ln>
              <a:solidFill>
                <a:srgbClr val="000000"/>
              </a:solidFill>
              <a:effectLst/>
              <a:uLnTx/>
              <a:uFillTx/>
              <a:latin typeface="Arial"/>
              <a:ea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a:ln>
                  <a:noFill/>
                </a:ln>
                <a:solidFill>
                  <a:srgbClr val="000000"/>
                </a:solidFill>
                <a:effectLst/>
                <a:uLnTx/>
                <a:uFillTx/>
                <a:latin typeface="Arial"/>
                <a:ea typeface="Arial"/>
                <a:cs typeface="Arial"/>
                <a:sym typeface="Arial"/>
              </a:rPr>
              <a:t>[Description of area/category, e.g. customer segment]</a:t>
            </a:r>
            <a:endParaRPr kumimoji="0" lang="en-US" sz="1100" b="0" i="0" u="none" strike="noStrike" kern="0" cap="none" spc="0" normalizeH="0" baseline="0">
              <a:ln>
                <a:noFill/>
              </a:ln>
              <a:solidFill>
                <a:srgbClr val="000000"/>
              </a:solidFill>
              <a:effectLst/>
              <a:uLnTx/>
              <a:uFillTx/>
              <a:latin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a:ln>
                  <a:noFill/>
                </a:ln>
                <a:solidFill>
                  <a:srgbClr val="000000"/>
                </a:solidFill>
                <a:effectLst/>
                <a:uLnTx/>
                <a:uFillTx/>
                <a:latin typeface="Arial"/>
                <a:ea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a:ln>
                  <a:noFill/>
                </a:ln>
                <a:solidFill>
                  <a:srgbClr val="000000"/>
                </a:solidFill>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a:ln>
                  <a:noFill/>
                </a:ln>
                <a:solidFill>
                  <a:srgbClr val="000000"/>
                </a:solidFill>
                <a:effectLst/>
                <a:uLnTx/>
                <a:uFillTx/>
                <a:latin typeface="Arial"/>
                <a:ea typeface="Arial"/>
                <a:cs typeface="Arial"/>
                <a:sym typeface="Arial"/>
              </a:rPr>
              <a:t>…</a:t>
            </a:r>
          </a:p>
        </p:txBody>
      </p:sp>
      <p:sp>
        <p:nvSpPr>
          <p:cNvPr id="14" name="Google Shape;976;p77">
            <a:extLst>
              <a:ext uri="{FF2B5EF4-FFF2-40B4-BE49-F238E27FC236}">
                <a16:creationId xmlns:a16="http://schemas.microsoft.com/office/drawing/2014/main" id="{C144F8A9-F1F0-3163-C71E-AFD83117EC2B}"/>
              </a:ext>
            </a:extLst>
          </p:cNvPr>
          <p:cNvSpPr/>
          <p:nvPr/>
        </p:nvSpPr>
        <p:spPr>
          <a:xfrm>
            <a:off x="6269637" y="1760642"/>
            <a:ext cx="5371500" cy="1072200"/>
          </a:xfrm>
          <a:prstGeom prst="rect">
            <a:avLst/>
          </a:prstGeom>
          <a:noFill/>
          <a:ln>
            <a:noFill/>
          </a:ln>
        </p:spPr>
        <p:txBody>
          <a:bodyPr spcFirstLastPara="1" wrap="square" lIns="91425" tIns="45700" rIns="91425" bIns="45700" anchor="t" anchorCtr="0">
            <a:noAutofit/>
          </a:bodyPr>
          <a:lstStyle/>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[Action 1]</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cs typeface="Arial"/>
                <a:sym typeface="Arial"/>
              </a:rPr>
              <a:t>[Action 2]</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[Action 3]</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5" name="Google Shape;978;p77">
            <a:extLst>
              <a:ext uri="{FF2B5EF4-FFF2-40B4-BE49-F238E27FC236}">
                <a16:creationId xmlns:a16="http://schemas.microsoft.com/office/drawing/2014/main" id="{B053F022-A388-6CCD-F750-72EAB4E66972}"/>
              </a:ext>
            </a:extLst>
          </p:cNvPr>
          <p:cNvSpPr/>
          <p:nvPr/>
        </p:nvSpPr>
        <p:spPr>
          <a:xfrm rot="5400000">
            <a:off x="5724921" y="2222042"/>
            <a:ext cx="659100" cy="149400"/>
          </a:xfrm>
          <a:prstGeom prst="triangle">
            <a:avLst>
              <a:gd name="adj" fmla="val 50000"/>
            </a:avLst>
          </a:prstGeom>
          <a:solidFill>
            <a:schemeClr val="tx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DK" sz="1800" u="none" strike="noStrike" kern="0" cap="none" spc="0" normalizeH="0" baseline="0" noProof="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cxnSp>
        <p:nvCxnSpPr>
          <p:cNvPr id="16" name="Google Shape;979;p77">
            <a:extLst>
              <a:ext uri="{FF2B5EF4-FFF2-40B4-BE49-F238E27FC236}">
                <a16:creationId xmlns:a16="http://schemas.microsoft.com/office/drawing/2014/main" id="{B68B628C-2ABF-B568-6211-4561BD4CE868}"/>
              </a:ext>
            </a:extLst>
          </p:cNvPr>
          <p:cNvCxnSpPr>
            <a:cxnSpLocks/>
          </p:cNvCxnSpPr>
          <p:nvPr/>
        </p:nvCxnSpPr>
        <p:spPr>
          <a:xfrm>
            <a:off x="558575" y="4072473"/>
            <a:ext cx="10941300" cy="0"/>
          </a:xfrm>
          <a:prstGeom prst="straightConnector1">
            <a:avLst/>
          </a:prstGeom>
          <a:noFill/>
          <a:ln w="9525" cap="flat" cmpd="sng">
            <a:solidFill>
              <a:srgbClr val="999999"/>
            </a:solidFill>
            <a:prstDash val="solid"/>
            <a:round/>
            <a:headEnd type="none" w="sm" len="sm"/>
            <a:tailEnd type="none" w="sm" len="sm"/>
          </a:ln>
        </p:spPr>
      </p:cxnSp>
      <p:sp>
        <p:nvSpPr>
          <p:cNvPr id="17" name="Google Shape;980;p77">
            <a:extLst>
              <a:ext uri="{FF2B5EF4-FFF2-40B4-BE49-F238E27FC236}">
                <a16:creationId xmlns:a16="http://schemas.microsoft.com/office/drawing/2014/main" id="{64F46858-563F-991D-1CBD-AD33DF940A50}"/>
              </a:ext>
            </a:extLst>
          </p:cNvPr>
          <p:cNvSpPr/>
          <p:nvPr/>
        </p:nvSpPr>
        <p:spPr>
          <a:xfrm rot="5400000">
            <a:off x="5724921" y="3406645"/>
            <a:ext cx="659100" cy="149400"/>
          </a:xfrm>
          <a:prstGeom prst="triangle">
            <a:avLst>
              <a:gd name="adj" fmla="val 50000"/>
            </a:avLst>
          </a:prstGeom>
          <a:solidFill>
            <a:schemeClr val="tx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DK" sz="1800" u="none" strike="noStrike" kern="0" cap="none" spc="0" normalizeH="0" baseline="0" noProof="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cxnSp>
        <p:nvCxnSpPr>
          <p:cNvPr id="24" name="Google Shape;988;p77">
            <a:extLst>
              <a:ext uri="{FF2B5EF4-FFF2-40B4-BE49-F238E27FC236}">
                <a16:creationId xmlns:a16="http://schemas.microsoft.com/office/drawing/2014/main" id="{79D3F23B-B5AD-BCFC-2E09-7B395FA4B4FC}"/>
              </a:ext>
            </a:extLst>
          </p:cNvPr>
          <p:cNvCxnSpPr>
            <a:cxnSpLocks/>
          </p:cNvCxnSpPr>
          <p:nvPr/>
        </p:nvCxnSpPr>
        <p:spPr>
          <a:xfrm>
            <a:off x="558575" y="5257077"/>
            <a:ext cx="10941300" cy="0"/>
          </a:xfrm>
          <a:prstGeom prst="straightConnector1">
            <a:avLst/>
          </a:prstGeom>
          <a:noFill/>
          <a:ln w="9525" cap="flat" cmpd="sng">
            <a:solidFill>
              <a:srgbClr val="999999"/>
            </a:solidFill>
            <a:prstDash val="solid"/>
            <a:round/>
            <a:headEnd type="none" w="sm" len="sm"/>
            <a:tailEnd type="none" w="sm" len="sm"/>
          </a:ln>
        </p:spPr>
      </p:cxnSp>
      <p:sp>
        <p:nvSpPr>
          <p:cNvPr id="25" name="Google Shape;989;p77">
            <a:extLst>
              <a:ext uri="{FF2B5EF4-FFF2-40B4-BE49-F238E27FC236}">
                <a16:creationId xmlns:a16="http://schemas.microsoft.com/office/drawing/2014/main" id="{8E2E7EF8-A238-2A14-D217-A61BAF5D6054}"/>
              </a:ext>
            </a:extLst>
          </p:cNvPr>
          <p:cNvSpPr/>
          <p:nvPr/>
        </p:nvSpPr>
        <p:spPr>
          <a:xfrm rot="5400000">
            <a:off x="5724921" y="4591248"/>
            <a:ext cx="659100" cy="149400"/>
          </a:xfrm>
          <a:prstGeom prst="triangle">
            <a:avLst>
              <a:gd name="adj" fmla="val 50000"/>
            </a:avLst>
          </a:prstGeom>
          <a:solidFill>
            <a:schemeClr val="tx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DK" sz="1800" u="none" strike="noStrike" kern="0" cap="none" spc="0" normalizeH="0" baseline="0" noProof="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
        <p:nvSpPr>
          <p:cNvPr id="26" name="Google Shape;990;p77">
            <a:extLst>
              <a:ext uri="{FF2B5EF4-FFF2-40B4-BE49-F238E27FC236}">
                <a16:creationId xmlns:a16="http://schemas.microsoft.com/office/drawing/2014/main" id="{069E709E-7E6B-4002-3474-244AA259122E}"/>
              </a:ext>
            </a:extLst>
          </p:cNvPr>
          <p:cNvSpPr/>
          <p:nvPr/>
        </p:nvSpPr>
        <p:spPr>
          <a:xfrm rot="5400000">
            <a:off x="5724921" y="5775852"/>
            <a:ext cx="659100" cy="149400"/>
          </a:xfrm>
          <a:prstGeom prst="triangle">
            <a:avLst>
              <a:gd name="adj" fmla="val 50000"/>
            </a:avLst>
          </a:prstGeom>
          <a:solidFill>
            <a:schemeClr val="tx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lang="en-DK" sz="1800" u="none" strike="noStrike" kern="0" cap="none" spc="0" normalizeH="0" baseline="0" noProof="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sp>
        <p:nvSpPr>
          <p:cNvPr id="4" name="Google Shape;975;p77">
            <a:extLst>
              <a:ext uri="{FF2B5EF4-FFF2-40B4-BE49-F238E27FC236}">
                <a16:creationId xmlns:a16="http://schemas.microsoft.com/office/drawing/2014/main" id="{1C9B70DE-5515-35E2-3669-B2BAC0071FC1}"/>
              </a:ext>
            </a:extLst>
          </p:cNvPr>
          <p:cNvSpPr/>
          <p:nvPr/>
        </p:nvSpPr>
        <p:spPr>
          <a:xfrm>
            <a:off x="558575" y="2945246"/>
            <a:ext cx="5280730" cy="10698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a:ln>
                  <a:noFill/>
                </a:ln>
                <a:solidFill>
                  <a:srgbClr val="000000"/>
                </a:solidFill>
                <a:effectLst/>
                <a:uLnTx/>
                <a:uFillTx/>
                <a:latin typeface="Arial"/>
                <a:ea typeface="Arial"/>
                <a:cs typeface="Arial"/>
                <a:sym typeface="Arial"/>
              </a:rPr>
              <a:t>[Category e.g. customer segment]</a:t>
            </a:r>
            <a:endParaRPr kumimoji="0" lang="en-US" sz="1200" b="0" i="0" u="none" strike="noStrike" kern="0" cap="none" spc="0" normalizeH="0" baseline="0">
              <a:ln>
                <a:noFill/>
              </a:ln>
              <a:solidFill>
                <a:srgbClr val="000000"/>
              </a:solidFill>
              <a:effectLst/>
              <a:uLnTx/>
              <a:uFillTx/>
              <a:latin typeface="Arial"/>
              <a:ea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a:ln>
                  <a:noFill/>
                </a:ln>
                <a:solidFill>
                  <a:srgbClr val="000000"/>
                </a:solidFill>
                <a:effectLst/>
                <a:uLnTx/>
                <a:uFillTx/>
                <a:latin typeface="Arial"/>
                <a:ea typeface="Arial"/>
                <a:cs typeface="Arial"/>
                <a:sym typeface="Arial"/>
              </a:rPr>
              <a:t>[Description of area/category, e.g. customer segment]</a:t>
            </a:r>
            <a:endParaRPr kumimoji="0" lang="en-US" sz="1100" b="0" i="0" u="none" strike="noStrike" kern="0" cap="none" spc="0" normalizeH="0" baseline="0">
              <a:ln>
                <a:noFill/>
              </a:ln>
              <a:solidFill>
                <a:srgbClr val="000000"/>
              </a:solidFill>
              <a:effectLst/>
              <a:uLnTx/>
              <a:uFillTx/>
              <a:latin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a:ln>
                  <a:noFill/>
                </a:ln>
                <a:solidFill>
                  <a:srgbClr val="000000"/>
                </a:solidFill>
                <a:effectLst/>
                <a:uLnTx/>
                <a:uFillTx/>
                <a:latin typeface="Arial"/>
                <a:ea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a:ln>
                  <a:noFill/>
                </a:ln>
                <a:solidFill>
                  <a:srgbClr val="000000"/>
                </a:solidFill>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a:ln>
                  <a:noFill/>
                </a:ln>
                <a:solidFill>
                  <a:srgbClr val="000000"/>
                </a:solidFill>
                <a:effectLst/>
                <a:uLnTx/>
                <a:uFillTx/>
                <a:latin typeface="Arial"/>
                <a:ea typeface="Arial"/>
                <a:cs typeface="Arial"/>
                <a:sym typeface="Arial"/>
              </a:rPr>
              <a:t>…</a:t>
            </a:r>
          </a:p>
        </p:txBody>
      </p:sp>
      <p:sp>
        <p:nvSpPr>
          <p:cNvPr id="5" name="Google Shape;976;p77">
            <a:extLst>
              <a:ext uri="{FF2B5EF4-FFF2-40B4-BE49-F238E27FC236}">
                <a16:creationId xmlns:a16="http://schemas.microsoft.com/office/drawing/2014/main" id="{BF5AAA61-794D-CF02-09C8-DEF3443A8BDC}"/>
              </a:ext>
            </a:extLst>
          </p:cNvPr>
          <p:cNvSpPr/>
          <p:nvPr/>
        </p:nvSpPr>
        <p:spPr>
          <a:xfrm>
            <a:off x="6269637" y="2942896"/>
            <a:ext cx="5371500" cy="1072200"/>
          </a:xfrm>
          <a:prstGeom prst="rect">
            <a:avLst/>
          </a:prstGeom>
          <a:noFill/>
          <a:ln>
            <a:noFill/>
          </a:ln>
        </p:spPr>
        <p:txBody>
          <a:bodyPr spcFirstLastPara="1" wrap="square" lIns="91425" tIns="45700" rIns="91425" bIns="45700" anchor="t" anchorCtr="0">
            <a:noAutofit/>
          </a:bodyPr>
          <a:lstStyle/>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[Action 1]</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cs typeface="Arial"/>
                <a:sym typeface="Arial"/>
              </a:rPr>
              <a:t>[Action 2]</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[Action 3]</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 name="Google Shape;975;p77">
            <a:extLst>
              <a:ext uri="{FF2B5EF4-FFF2-40B4-BE49-F238E27FC236}">
                <a16:creationId xmlns:a16="http://schemas.microsoft.com/office/drawing/2014/main" id="{A62522F0-4A09-F141-F6FA-BF0FA7AE5652}"/>
              </a:ext>
            </a:extLst>
          </p:cNvPr>
          <p:cNvSpPr/>
          <p:nvPr/>
        </p:nvSpPr>
        <p:spPr>
          <a:xfrm>
            <a:off x="558575" y="4129850"/>
            <a:ext cx="5280730" cy="10698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a:ln>
                  <a:noFill/>
                </a:ln>
                <a:solidFill>
                  <a:srgbClr val="000000"/>
                </a:solidFill>
                <a:effectLst/>
                <a:uLnTx/>
                <a:uFillTx/>
                <a:latin typeface="Arial"/>
                <a:ea typeface="Arial"/>
                <a:cs typeface="Arial"/>
                <a:sym typeface="Arial"/>
              </a:rPr>
              <a:t>[Category e.g. customer segment]</a:t>
            </a:r>
            <a:endParaRPr kumimoji="0" lang="en-US" sz="1200" b="0" i="0" u="none" strike="noStrike" kern="0" cap="none" spc="0" normalizeH="0" baseline="0">
              <a:ln>
                <a:noFill/>
              </a:ln>
              <a:solidFill>
                <a:srgbClr val="000000"/>
              </a:solidFill>
              <a:effectLst/>
              <a:uLnTx/>
              <a:uFillTx/>
              <a:latin typeface="Arial"/>
              <a:ea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a:ln>
                  <a:noFill/>
                </a:ln>
                <a:solidFill>
                  <a:srgbClr val="000000"/>
                </a:solidFill>
                <a:effectLst/>
                <a:uLnTx/>
                <a:uFillTx/>
                <a:latin typeface="Arial"/>
                <a:ea typeface="Arial"/>
                <a:cs typeface="Arial"/>
                <a:sym typeface="Arial"/>
              </a:rPr>
              <a:t>[Description of area/category, e.g. customer segment]</a:t>
            </a:r>
            <a:endParaRPr kumimoji="0" lang="en-US" sz="1100" b="0" i="0" u="none" strike="noStrike" kern="0" cap="none" spc="0" normalizeH="0" baseline="0">
              <a:ln>
                <a:noFill/>
              </a:ln>
              <a:solidFill>
                <a:srgbClr val="000000"/>
              </a:solidFill>
              <a:effectLst/>
              <a:uLnTx/>
              <a:uFillTx/>
              <a:latin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a:ln>
                  <a:noFill/>
                </a:ln>
                <a:solidFill>
                  <a:srgbClr val="000000"/>
                </a:solidFill>
                <a:effectLst/>
                <a:uLnTx/>
                <a:uFillTx/>
                <a:latin typeface="Arial"/>
                <a:ea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a:ln>
                  <a:noFill/>
                </a:ln>
                <a:solidFill>
                  <a:srgbClr val="000000"/>
                </a:solidFill>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a:ln>
                  <a:noFill/>
                </a:ln>
                <a:solidFill>
                  <a:srgbClr val="000000"/>
                </a:solidFill>
                <a:effectLst/>
                <a:uLnTx/>
                <a:uFillTx/>
                <a:latin typeface="Arial"/>
                <a:ea typeface="Arial"/>
                <a:cs typeface="Arial"/>
                <a:sym typeface="Arial"/>
              </a:rPr>
              <a:t>…</a:t>
            </a:r>
          </a:p>
        </p:txBody>
      </p:sp>
      <p:sp>
        <p:nvSpPr>
          <p:cNvPr id="7" name="Google Shape;976;p77">
            <a:extLst>
              <a:ext uri="{FF2B5EF4-FFF2-40B4-BE49-F238E27FC236}">
                <a16:creationId xmlns:a16="http://schemas.microsoft.com/office/drawing/2014/main" id="{BCB1E655-EE64-0C54-E021-C64F10EAB177}"/>
              </a:ext>
            </a:extLst>
          </p:cNvPr>
          <p:cNvSpPr/>
          <p:nvPr/>
        </p:nvSpPr>
        <p:spPr>
          <a:xfrm>
            <a:off x="6269637" y="4127500"/>
            <a:ext cx="5371500" cy="1072200"/>
          </a:xfrm>
          <a:prstGeom prst="rect">
            <a:avLst/>
          </a:prstGeom>
          <a:noFill/>
          <a:ln>
            <a:noFill/>
          </a:ln>
        </p:spPr>
        <p:txBody>
          <a:bodyPr spcFirstLastPara="1" wrap="square" lIns="91425" tIns="45700" rIns="91425" bIns="45700" anchor="t" anchorCtr="0">
            <a:noAutofit/>
          </a:bodyPr>
          <a:lstStyle/>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[Action 1]</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cs typeface="Arial"/>
                <a:sym typeface="Arial"/>
              </a:rPr>
              <a:t>[Action 2]</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[Action 3]</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8" name="Google Shape;975;p77">
            <a:extLst>
              <a:ext uri="{FF2B5EF4-FFF2-40B4-BE49-F238E27FC236}">
                <a16:creationId xmlns:a16="http://schemas.microsoft.com/office/drawing/2014/main" id="{A3FFA82F-5912-BEFB-BA4D-290773728DD0}"/>
              </a:ext>
            </a:extLst>
          </p:cNvPr>
          <p:cNvSpPr/>
          <p:nvPr/>
        </p:nvSpPr>
        <p:spPr>
          <a:xfrm>
            <a:off x="558575" y="5314452"/>
            <a:ext cx="5280730" cy="10698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a:ln>
                  <a:noFill/>
                </a:ln>
                <a:solidFill>
                  <a:srgbClr val="000000"/>
                </a:solidFill>
                <a:effectLst/>
                <a:uLnTx/>
                <a:uFillTx/>
                <a:latin typeface="Arial"/>
                <a:ea typeface="Arial"/>
                <a:cs typeface="Arial"/>
                <a:sym typeface="Arial"/>
              </a:rPr>
              <a:t>[Category e.g. customer segment]</a:t>
            </a:r>
            <a:endParaRPr kumimoji="0" lang="en-US" sz="1200" b="0" i="0" u="none" strike="noStrike" kern="0" cap="none" spc="0" normalizeH="0" baseline="0">
              <a:ln>
                <a:noFill/>
              </a:ln>
              <a:solidFill>
                <a:srgbClr val="000000"/>
              </a:solidFill>
              <a:effectLst/>
              <a:uLnTx/>
              <a:uFillTx/>
              <a:latin typeface="Arial"/>
              <a:ea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a:ln>
                  <a:noFill/>
                </a:ln>
                <a:solidFill>
                  <a:srgbClr val="000000"/>
                </a:solidFill>
                <a:effectLst/>
                <a:uLnTx/>
                <a:uFillTx/>
                <a:latin typeface="Arial"/>
                <a:ea typeface="Arial"/>
                <a:cs typeface="Arial"/>
                <a:sym typeface="Arial"/>
              </a:rPr>
              <a:t>[Description of area/category, e.g. customer segment]</a:t>
            </a:r>
            <a:endParaRPr kumimoji="0" lang="en-US" sz="1100" b="0" i="0" u="none" strike="noStrike" kern="0" cap="none" spc="0" normalizeH="0" baseline="0">
              <a:ln>
                <a:noFill/>
              </a:ln>
              <a:solidFill>
                <a:srgbClr val="000000"/>
              </a:solidFill>
              <a:effectLst/>
              <a:uLnTx/>
              <a:uFillTx/>
              <a:latin typeface="Arial"/>
              <a:cs typeface="Arial"/>
              <a:sym typeface="Arial"/>
            </a:endParaRP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a:ln>
                  <a:noFill/>
                </a:ln>
                <a:solidFill>
                  <a:srgbClr val="000000"/>
                </a:solidFill>
                <a:effectLst/>
                <a:uLnTx/>
                <a:uFillTx/>
                <a:latin typeface="Arial"/>
                <a:ea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a:ln>
                  <a:noFill/>
                </a:ln>
                <a:solidFill>
                  <a:srgbClr val="000000"/>
                </a:solidFill>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a:ln>
                  <a:noFill/>
                </a:ln>
                <a:solidFill>
                  <a:srgbClr val="000000"/>
                </a:solidFill>
                <a:effectLst/>
                <a:uLnTx/>
                <a:uFillTx/>
                <a:latin typeface="Arial"/>
                <a:ea typeface="Arial"/>
                <a:cs typeface="Arial"/>
                <a:sym typeface="Arial"/>
              </a:rPr>
              <a:t>…</a:t>
            </a:r>
          </a:p>
        </p:txBody>
      </p:sp>
      <p:sp>
        <p:nvSpPr>
          <p:cNvPr id="9" name="Google Shape;976;p77">
            <a:extLst>
              <a:ext uri="{FF2B5EF4-FFF2-40B4-BE49-F238E27FC236}">
                <a16:creationId xmlns:a16="http://schemas.microsoft.com/office/drawing/2014/main" id="{54471931-7699-BD0D-C0B2-A14655636A97}"/>
              </a:ext>
            </a:extLst>
          </p:cNvPr>
          <p:cNvSpPr/>
          <p:nvPr/>
        </p:nvSpPr>
        <p:spPr>
          <a:xfrm>
            <a:off x="6269637" y="5314452"/>
            <a:ext cx="5371500" cy="1072200"/>
          </a:xfrm>
          <a:prstGeom prst="rect">
            <a:avLst/>
          </a:prstGeom>
          <a:noFill/>
          <a:ln>
            <a:noFill/>
          </a:ln>
        </p:spPr>
        <p:txBody>
          <a:bodyPr spcFirstLastPara="1" wrap="square" lIns="91425" tIns="45700" rIns="91425" bIns="45700" anchor="t" anchorCtr="0">
            <a:noAutofit/>
          </a:bodyPr>
          <a:lstStyle/>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[Action 1]</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cs typeface="Arial"/>
                <a:sym typeface="Arial"/>
              </a:rPr>
              <a:t>[Action 2]</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[Action 3]</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cs typeface="Arial"/>
                <a:sym typeface="Arial"/>
              </a:rPr>
              <a:t>…</a:t>
            </a:r>
          </a:p>
          <a:p>
            <a:pPr marL="285750" marR="0" lvl="0" indent="-26670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da-DK" sz="1100" b="0" i="0" u="none" strike="noStrike" kern="0" cap="none" spc="0" normalizeH="0" baseline="0" noProof="0">
                <a:ln>
                  <a:noFill/>
                </a:ln>
                <a:solidFill>
                  <a:srgbClr val="000000"/>
                </a:solidFill>
                <a:effectLst/>
                <a:uLnTx/>
                <a:uFillTx/>
                <a:latin typeface="Arial"/>
                <a:ea typeface="Arial"/>
                <a:cs typeface="Arial"/>
                <a:sym typeface="Arial"/>
              </a:rPr>
              <a:t>…</a:t>
            </a: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 name="Google Shape;507;p14">
            <a:extLst>
              <a:ext uri="{FF2B5EF4-FFF2-40B4-BE49-F238E27FC236}">
                <a16:creationId xmlns:a16="http://schemas.microsoft.com/office/drawing/2014/main" id="{104036FB-A00D-D902-99CE-F3D40205DF08}"/>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Tree>
    <p:extLst>
      <p:ext uri="{BB962C8B-B14F-4D97-AF65-F5344CB8AC3E}">
        <p14:creationId xmlns:p14="http://schemas.microsoft.com/office/powerpoint/2010/main" val="295271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B9D21-7C44-D248-977F-DFA212E4BB04}"/>
              </a:ext>
            </a:extLst>
          </p:cNvPr>
          <p:cNvSpPr>
            <a:spLocks noGrp="1"/>
          </p:cNvSpPr>
          <p:nvPr>
            <p:ph type="title"/>
          </p:nvPr>
        </p:nvSpPr>
        <p:spPr/>
        <p:txBody>
          <a:bodyPr/>
          <a:lstStyle/>
          <a:p>
            <a:r>
              <a:rPr lang="en-US"/>
              <a:t>How we recommend using the template (III/III)</a:t>
            </a:r>
          </a:p>
        </p:txBody>
      </p:sp>
      <p:sp>
        <p:nvSpPr>
          <p:cNvPr id="34" name="TextBox 33">
            <a:extLst>
              <a:ext uri="{FF2B5EF4-FFF2-40B4-BE49-F238E27FC236}">
                <a16:creationId xmlns:a16="http://schemas.microsoft.com/office/drawing/2014/main" id="{3775F3DF-7668-7D3B-B675-786C869BC8BD}"/>
              </a:ext>
            </a:extLst>
          </p:cNvPr>
          <p:cNvSpPr txBox="1"/>
          <p:nvPr/>
        </p:nvSpPr>
        <p:spPr>
          <a:xfrm>
            <a:off x="467806" y="1661489"/>
            <a:ext cx="3453030" cy="3093154"/>
          </a:xfrm>
          <a:prstGeom prst="rect">
            <a:avLst/>
          </a:prstGeom>
          <a:noFill/>
        </p:spPr>
        <p:txBody>
          <a:bodyPr wrap="square" rtlCol="0">
            <a:spAutoFit/>
          </a:bodyPr>
          <a:lstStyle/>
          <a:p>
            <a:r>
              <a:rPr lang="en-US" sz="1500"/>
              <a:t>The template slides themselves have been arranged into </a:t>
            </a:r>
            <a:r>
              <a:rPr lang="en-US" sz="1500" b="1"/>
              <a:t>sections</a:t>
            </a:r>
            <a:r>
              <a:rPr lang="en-US" sz="1500"/>
              <a:t>.</a:t>
            </a:r>
          </a:p>
          <a:p>
            <a:endParaRPr lang="en-US" sz="1500"/>
          </a:p>
          <a:p>
            <a:r>
              <a:rPr lang="en-US" sz="1500"/>
              <a:t>We recommend using the section headers to get an overview and choose the sections for e.g. initiative deep-dives that make sense for your needs.</a:t>
            </a:r>
          </a:p>
          <a:p>
            <a:endParaRPr lang="en-US" sz="1500"/>
          </a:p>
          <a:p>
            <a:endParaRPr lang="en-US" sz="1500"/>
          </a:p>
          <a:p>
            <a:r>
              <a:rPr lang="en-US" sz="1500">
                <a:solidFill>
                  <a:schemeClr val="bg1">
                    <a:lumMod val="75000"/>
                  </a:schemeClr>
                </a:solidFill>
              </a:rPr>
              <a:t>Note: You can view a PowerPoint’s sections by clicking the ”slide sorter” icon at the bottom of the screen</a:t>
            </a:r>
          </a:p>
        </p:txBody>
      </p:sp>
      <p:sp>
        <p:nvSpPr>
          <p:cNvPr id="5" name="Google Shape;194;p2">
            <a:extLst>
              <a:ext uri="{FF2B5EF4-FFF2-40B4-BE49-F238E27FC236}">
                <a16:creationId xmlns:a16="http://schemas.microsoft.com/office/drawing/2014/main" id="{1319E05B-811E-3A20-FAA8-EE59FEB7A419}"/>
              </a:ext>
            </a:extLst>
          </p:cNvPr>
          <p:cNvSpPr txBox="1">
            <a:spLocks/>
          </p:cNvSpPr>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0200" algn="l" rtl="0">
              <a:lnSpc>
                <a:spcPct val="150000"/>
              </a:lnSpc>
              <a:spcBef>
                <a:spcPts val="1000"/>
              </a:spcBef>
              <a:spcAft>
                <a:spcPts val="0"/>
              </a:spcAft>
              <a:buClr>
                <a:srgbClr val="171616"/>
              </a:buClr>
              <a:buSzPts val="1600"/>
              <a:buFont typeface="Arial"/>
              <a:buChar char="•"/>
              <a:defRPr sz="1600" b="0" i="0" u="none" strike="noStrike" cap="none">
                <a:solidFill>
                  <a:srgbClr val="171616"/>
                </a:solidFill>
                <a:latin typeface="Arial"/>
                <a:ea typeface="Arial"/>
                <a:cs typeface="Arial"/>
                <a:sym typeface="Arial"/>
              </a:defRPr>
            </a:lvl1pPr>
            <a:lvl2pPr marL="914400" marR="0" lvl="1" indent="-330200" algn="l" rtl="0">
              <a:lnSpc>
                <a:spcPct val="150000"/>
              </a:lnSpc>
              <a:spcBef>
                <a:spcPts val="500"/>
              </a:spcBef>
              <a:spcAft>
                <a:spcPts val="0"/>
              </a:spcAft>
              <a:buClr>
                <a:srgbClr val="171616"/>
              </a:buClr>
              <a:buSzPts val="1600"/>
              <a:buFont typeface="Arial"/>
              <a:buChar char="•"/>
              <a:defRPr sz="1600" b="0" i="0" u="none" strike="noStrike" cap="none">
                <a:solidFill>
                  <a:srgbClr val="171616"/>
                </a:solidFill>
                <a:latin typeface="Arial"/>
                <a:ea typeface="Arial"/>
                <a:cs typeface="Arial"/>
                <a:sym typeface="Arial"/>
              </a:defRPr>
            </a:lvl2pPr>
            <a:lvl3pPr marL="1371600" marR="0" lvl="2" indent="-330200" algn="l" rtl="0">
              <a:lnSpc>
                <a:spcPct val="150000"/>
              </a:lnSpc>
              <a:spcBef>
                <a:spcPts val="500"/>
              </a:spcBef>
              <a:spcAft>
                <a:spcPts val="0"/>
              </a:spcAft>
              <a:buClr>
                <a:srgbClr val="171616"/>
              </a:buClr>
              <a:buSzPts val="1600"/>
              <a:buFont typeface="Arial"/>
              <a:buChar char="•"/>
              <a:defRPr sz="1600" b="0" i="0" u="none" strike="noStrike" cap="none">
                <a:solidFill>
                  <a:srgbClr val="171616"/>
                </a:solidFill>
                <a:latin typeface="Arial"/>
                <a:ea typeface="Arial"/>
                <a:cs typeface="Arial"/>
                <a:sym typeface="Arial"/>
              </a:defRPr>
            </a:lvl3pPr>
            <a:lvl4pPr marL="1828800" marR="0" lvl="3" indent="-330200" algn="l" rtl="0">
              <a:lnSpc>
                <a:spcPct val="150000"/>
              </a:lnSpc>
              <a:spcBef>
                <a:spcPts val="500"/>
              </a:spcBef>
              <a:spcAft>
                <a:spcPts val="0"/>
              </a:spcAft>
              <a:buClr>
                <a:srgbClr val="171616"/>
              </a:buClr>
              <a:buSzPts val="1600"/>
              <a:buFont typeface="Arial"/>
              <a:buChar char="•"/>
              <a:defRPr sz="1600" b="0" i="0" u="none" strike="noStrike" cap="none">
                <a:solidFill>
                  <a:srgbClr val="171616"/>
                </a:solidFill>
                <a:latin typeface="Arial"/>
                <a:ea typeface="Arial"/>
                <a:cs typeface="Arial"/>
                <a:sym typeface="Arial"/>
              </a:defRPr>
            </a:lvl4pPr>
            <a:lvl5pPr marL="2286000" marR="0" lvl="4" indent="-330200" algn="l" rtl="0">
              <a:lnSpc>
                <a:spcPct val="150000"/>
              </a:lnSpc>
              <a:spcBef>
                <a:spcPts val="500"/>
              </a:spcBef>
              <a:spcAft>
                <a:spcPts val="0"/>
              </a:spcAft>
              <a:buClr>
                <a:srgbClr val="171616"/>
              </a:buClr>
              <a:buSzPts val="1600"/>
              <a:buFont typeface="Arial"/>
              <a:buChar char="•"/>
              <a:defRPr sz="1600" b="0" i="0" u="none" strike="noStrike" cap="none">
                <a:solidFill>
                  <a:srgbClr val="171616"/>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342900" marR="0" lvl="0" indent="-342900" algn="l" defTabSz="914400" rtl="0" eaLnBrk="1" fontAlgn="auto" latinLnBrk="0" hangingPunct="1">
              <a:lnSpc>
                <a:spcPct val="150000"/>
              </a:lnSpc>
              <a:spcBef>
                <a:spcPts val="0"/>
              </a:spcBef>
              <a:spcAft>
                <a:spcPts val="0"/>
              </a:spcAft>
              <a:buClr>
                <a:srgbClr val="061F32"/>
              </a:buClr>
              <a:buSzPts val="1500"/>
              <a:buFont typeface="Arial"/>
              <a:buAutoNum type="arabicPeriod"/>
              <a:tabLst/>
              <a:defRPr/>
            </a:pPr>
            <a:r>
              <a:rPr kumimoji="0" lang="en-US" sz="1500" b="0" i="0" u="none" strike="noStrike" kern="0" cap="none" spc="0" normalizeH="0" baseline="0" noProof="0">
                <a:ln>
                  <a:noFill/>
                </a:ln>
                <a:solidFill>
                  <a:schemeClr val="tx2">
                    <a:lumMod val="10000"/>
                  </a:schemeClr>
                </a:solidFill>
                <a:effectLst/>
                <a:uLnTx/>
                <a:uFillTx/>
                <a:latin typeface="Arial"/>
                <a:cs typeface="Arial"/>
                <a:sym typeface="Arial"/>
              </a:rPr>
              <a:t>Business Strategy PowerPoint template</a:t>
            </a:r>
            <a:endParaRPr kumimoji="0" lang="en-US" sz="1600" b="0" i="0" u="none" strike="noStrike" kern="0" cap="none" spc="0" normalizeH="0" baseline="0" noProof="0">
              <a:ln>
                <a:noFill/>
              </a:ln>
              <a:solidFill>
                <a:schemeClr val="tx2">
                  <a:lumMod val="10000"/>
                </a:schemeClr>
              </a:solidFill>
              <a:effectLst/>
              <a:uLnTx/>
              <a:uFillTx/>
              <a:latin typeface="Arial"/>
              <a:cs typeface="Arial"/>
              <a:sym typeface="Arial"/>
            </a:endParaRPr>
          </a:p>
        </p:txBody>
      </p:sp>
      <p:sp>
        <p:nvSpPr>
          <p:cNvPr id="9" name="Google Shape;195;p2">
            <a:extLst>
              <a:ext uri="{FF2B5EF4-FFF2-40B4-BE49-F238E27FC236}">
                <a16:creationId xmlns:a16="http://schemas.microsoft.com/office/drawing/2014/main" id="{19CC7A88-C80D-0FC4-871C-69AABE6A57C8}"/>
              </a:ext>
            </a:extLst>
          </p:cNvPr>
          <p:cNvSpPr/>
          <p:nvPr/>
        </p:nvSpPr>
        <p:spPr>
          <a:xfrm>
            <a:off x="4991582" y="1748329"/>
            <a:ext cx="324000" cy="324000"/>
          </a:xfrm>
          <a:prstGeom prst="ellipse">
            <a:avLst/>
          </a:prstGeom>
          <a:solidFill>
            <a:srgbClr val="061F32"/>
          </a:solid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200" err="1">
                <a:solidFill>
                  <a:srgbClr val="FFFFFF"/>
                </a:solidFill>
              </a:rPr>
              <a:t>i</a:t>
            </a:r>
            <a:endParaRPr kumimoji="0" sz="1800" b="0" i="0" u="none" strike="noStrike" kern="0" cap="none" spc="0" normalizeH="0" baseline="0" noProof="0">
              <a:ln>
                <a:noFill/>
              </a:ln>
              <a:solidFill>
                <a:sysClr val="windowText" lastClr="000000"/>
              </a:solidFill>
              <a:effectLst/>
              <a:uLnTx/>
              <a:uFillTx/>
            </a:endParaRPr>
          </a:p>
        </p:txBody>
      </p:sp>
      <p:pic>
        <p:nvPicPr>
          <p:cNvPr id="16" name="Picture 15" descr="A picture containing text, screenshot&#10;&#10;Description automatically generated">
            <a:extLst>
              <a:ext uri="{FF2B5EF4-FFF2-40B4-BE49-F238E27FC236}">
                <a16:creationId xmlns:a16="http://schemas.microsoft.com/office/drawing/2014/main" id="{2BCCC50A-57BA-E5FA-B0AF-F607D67FF9A8}"/>
              </a:ext>
            </a:extLst>
          </p:cNvPr>
          <p:cNvPicPr>
            <a:picLocks noChangeAspect="1"/>
          </p:cNvPicPr>
          <p:nvPr/>
        </p:nvPicPr>
        <p:blipFill>
          <a:blip r:embed="rId3"/>
          <a:stretch>
            <a:fillRect/>
          </a:stretch>
        </p:blipFill>
        <p:spPr>
          <a:xfrm>
            <a:off x="1337043" y="4929738"/>
            <a:ext cx="1511300" cy="546100"/>
          </a:xfrm>
          <a:prstGeom prst="rect">
            <a:avLst/>
          </a:prstGeom>
        </p:spPr>
      </p:pic>
      <p:sp>
        <p:nvSpPr>
          <p:cNvPr id="17" name="Oval 16">
            <a:extLst>
              <a:ext uri="{FF2B5EF4-FFF2-40B4-BE49-F238E27FC236}">
                <a16:creationId xmlns:a16="http://schemas.microsoft.com/office/drawing/2014/main" id="{79F0AEC4-364C-6944-C7EB-024E83D6134D}"/>
              </a:ext>
            </a:extLst>
          </p:cNvPr>
          <p:cNvSpPr/>
          <p:nvPr/>
        </p:nvSpPr>
        <p:spPr>
          <a:xfrm>
            <a:off x="1892631" y="5086142"/>
            <a:ext cx="452063" cy="410244"/>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23;p40">
            <a:extLst>
              <a:ext uri="{FF2B5EF4-FFF2-40B4-BE49-F238E27FC236}">
                <a16:creationId xmlns:a16="http://schemas.microsoft.com/office/drawing/2014/main" id="{D6F9953C-AA42-00F9-9490-1F836E0839FA}"/>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8</a:t>
            </a:fld>
            <a:endParaRPr/>
          </a:p>
        </p:txBody>
      </p:sp>
      <p:pic>
        <p:nvPicPr>
          <p:cNvPr id="7" name="Picture 6">
            <a:extLst>
              <a:ext uri="{FF2B5EF4-FFF2-40B4-BE49-F238E27FC236}">
                <a16:creationId xmlns:a16="http://schemas.microsoft.com/office/drawing/2014/main" id="{B12AF08C-C2E0-55D9-9D1E-E44CFA8CCE0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91582" y="2472966"/>
            <a:ext cx="6363183" cy="3545137"/>
          </a:xfrm>
          <a:prstGeom prst="rect">
            <a:avLst/>
          </a:prstGeom>
        </p:spPr>
      </p:pic>
      <p:sp>
        <p:nvSpPr>
          <p:cNvPr id="4" name="Oval 3">
            <a:extLst>
              <a:ext uri="{FF2B5EF4-FFF2-40B4-BE49-F238E27FC236}">
                <a16:creationId xmlns:a16="http://schemas.microsoft.com/office/drawing/2014/main" id="{788EF522-C040-F90E-065F-65593E5CAA12}"/>
              </a:ext>
            </a:extLst>
          </p:cNvPr>
          <p:cNvSpPr/>
          <p:nvPr/>
        </p:nvSpPr>
        <p:spPr>
          <a:xfrm>
            <a:off x="4927550" y="2503219"/>
            <a:ext cx="1040113" cy="108521"/>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54F5345-FC96-4B81-FC40-DC72EBEE8641}"/>
              </a:ext>
            </a:extLst>
          </p:cNvPr>
          <p:cNvSpPr/>
          <p:nvPr/>
        </p:nvSpPr>
        <p:spPr>
          <a:xfrm>
            <a:off x="4927549" y="3432125"/>
            <a:ext cx="1444676" cy="108521"/>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081FF4C-45F2-EE10-3150-A52AD38E735B}"/>
              </a:ext>
            </a:extLst>
          </p:cNvPr>
          <p:cNvSpPr/>
          <p:nvPr/>
        </p:nvSpPr>
        <p:spPr>
          <a:xfrm>
            <a:off x="4927549" y="5127962"/>
            <a:ext cx="1208932" cy="108521"/>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11793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C7455-5B87-18A4-5D2E-A088DCCECA98}"/>
              </a:ext>
            </a:extLst>
          </p:cNvPr>
          <p:cNvSpPr>
            <a:spLocks noGrp="1"/>
          </p:cNvSpPr>
          <p:nvPr>
            <p:ph type="title"/>
          </p:nvPr>
        </p:nvSpPr>
        <p:spPr/>
        <p:txBody>
          <a:bodyPr/>
          <a:lstStyle/>
          <a:p>
            <a:r>
              <a:rPr lang="en-US"/>
              <a:t>We will implement a [team] who is [main goal of team]</a:t>
            </a:r>
          </a:p>
        </p:txBody>
      </p:sp>
      <p:sp>
        <p:nvSpPr>
          <p:cNvPr id="3" name="Slide Number Placeholder 2">
            <a:extLst>
              <a:ext uri="{FF2B5EF4-FFF2-40B4-BE49-F238E27FC236}">
                <a16:creationId xmlns:a16="http://schemas.microsoft.com/office/drawing/2014/main" id="{1C16F24B-572D-BBBB-88C6-49B3B1279E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80</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4" name="Google Shape;1002;p78">
            <a:extLst>
              <a:ext uri="{FF2B5EF4-FFF2-40B4-BE49-F238E27FC236}">
                <a16:creationId xmlns:a16="http://schemas.microsoft.com/office/drawing/2014/main" id="{71404363-94A5-3C44-BDB4-8CD004AC8753}"/>
              </a:ext>
            </a:extLst>
          </p:cNvPr>
          <p:cNvSpPr/>
          <p:nvPr/>
        </p:nvSpPr>
        <p:spPr>
          <a:xfrm>
            <a:off x="1604496" y="3074774"/>
            <a:ext cx="2270700" cy="516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300"/>
              <a:buFont typeface="Arial"/>
              <a:buNone/>
              <a:tabLst/>
              <a:defRPr/>
            </a:pPr>
            <a:r>
              <a:rPr kumimoji="0" lang="en-US" sz="1200" u="none" strike="noStrike" kern="0" cap="none" spc="0" normalizeH="0" baseline="0" noProof="0">
                <a:ln>
                  <a:noFill/>
                </a:ln>
                <a:solidFill>
                  <a:srgbClr val="FFFFFF"/>
                </a:solidFill>
                <a:effectLst/>
                <a:uLnTx/>
                <a:uFillTx/>
                <a:latin typeface="Arial" panose="020B0604020202020204" pitchFamily="34" charset="0"/>
                <a:ea typeface="Helvetica Neue"/>
                <a:cs typeface="Arial" panose="020B0604020202020204" pitchFamily="34" charset="0"/>
                <a:sym typeface="Helvetica Neue"/>
              </a:rPr>
              <a:t>[Head of team, e.g. Head of Sales Enablement]</a:t>
            </a:r>
          </a:p>
        </p:txBody>
      </p:sp>
      <p:sp>
        <p:nvSpPr>
          <p:cNvPr id="5" name="Google Shape;1003;p78">
            <a:extLst>
              <a:ext uri="{FF2B5EF4-FFF2-40B4-BE49-F238E27FC236}">
                <a16:creationId xmlns:a16="http://schemas.microsoft.com/office/drawing/2014/main" id="{62FBF74F-A3D1-E839-6671-D1951615E117}"/>
              </a:ext>
            </a:extLst>
          </p:cNvPr>
          <p:cNvSpPr/>
          <p:nvPr/>
        </p:nvSpPr>
        <p:spPr>
          <a:xfrm>
            <a:off x="2798143" y="4275899"/>
            <a:ext cx="1538100" cy="516000"/>
          </a:xfrm>
          <a:prstGeom prst="rect">
            <a:avLst/>
          </a:prstGeom>
          <a:solidFill>
            <a:schemeClr val="bg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u="none" strike="noStrike" kern="0" cap="none" spc="0" normalizeH="0" baseline="0" noProof="0">
                <a:ln>
                  <a:noFill/>
                </a:ln>
                <a:solidFill>
                  <a:srgbClr val="FFFFFF"/>
                </a:solidFill>
                <a:effectLst/>
                <a:uLnTx/>
                <a:uFillTx/>
                <a:latin typeface="Arial" panose="020B0604020202020204" pitchFamily="34" charset="0"/>
                <a:ea typeface="Helvetica Neue"/>
                <a:cs typeface="Arial" panose="020B0604020202020204" pitchFamily="34" charset="0"/>
                <a:sym typeface="Helvetica Neue"/>
              </a:rPr>
              <a:t>[Support function, e.g. Sales support]</a:t>
            </a:r>
          </a:p>
        </p:txBody>
      </p:sp>
      <p:sp>
        <p:nvSpPr>
          <p:cNvPr id="6" name="Google Shape;1004;p78">
            <a:extLst>
              <a:ext uri="{FF2B5EF4-FFF2-40B4-BE49-F238E27FC236}">
                <a16:creationId xmlns:a16="http://schemas.microsoft.com/office/drawing/2014/main" id="{B16EACD3-4F68-CD2F-1032-C2CF0845F886}"/>
              </a:ext>
            </a:extLst>
          </p:cNvPr>
          <p:cNvSpPr/>
          <p:nvPr/>
        </p:nvSpPr>
        <p:spPr>
          <a:xfrm>
            <a:off x="1128677" y="4275899"/>
            <a:ext cx="1538100" cy="516000"/>
          </a:xfrm>
          <a:prstGeom prst="rect">
            <a:avLst/>
          </a:prstGeom>
          <a:solidFill>
            <a:schemeClr val="bg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u="none" strike="noStrike" kern="0" cap="none" spc="0" normalizeH="0" baseline="0" noProof="0">
                <a:ln>
                  <a:noFill/>
                </a:ln>
                <a:solidFill>
                  <a:srgbClr val="FFFFFF"/>
                </a:solidFill>
                <a:effectLst/>
                <a:uLnTx/>
                <a:uFillTx/>
                <a:latin typeface="Arial" panose="020B0604020202020204" pitchFamily="34" charset="0"/>
                <a:ea typeface="Helvetica Neue"/>
                <a:cs typeface="Arial" panose="020B0604020202020204" pitchFamily="34" charset="0"/>
                <a:sym typeface="Helvetica Neue"/>
              </a:rPr>
              <a:t>[Support function, e.g. Marketing]</a:t>
            </a:r>
            <a:endParaRPr kumimoji="0" lang="en-US" sz="12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endParaRPr>
          </a:p>
        </p:txBody>
      </p:sp>
      <p:cxnSp>
        <p:nvCxnSpPr>
          <p:cNvPr id="7" name="Google Shape;1005;p78">
            <a:extLst>
              <a:ext uri="{FF2B5EF4-FFF2-40B4-BE49-F238E27FC236}">
                <a16:creationId xmlns:a16="http://schemas.microsoft.com/office/drawing/2014/main" id="{622E96CB-E118-7B3E-9294-0009EA5C9842}"/>
              </a:ext>
            </a:extLst>
          </p:cNvPr>
          <p:cNvCxnSpPr>
            <a:stCxn id="4" idx="2"/>
            <a:endCxn id="6" idx="0"/>
          </p:cNvCxnSpPr>
          <p:nvPr/>
        </p:nvCxnSpPr>
        <p:spPr>
          <a:xfrm rot="5400000">
            <a:off x="1976196" y="3512324"/>
            <a:ext cx="685200" cy="842100"/>
          </a:xfrm>
          <a:prstGeom prst="bentConnector3">
            <a:avLst>
              <a:gd name="adj1" fmla="val 49995"/>
            </a:avLst>
          </a:prstGeom>
          <a:noFill/>
          <a:ln w="9525" cap="flat" cmpd="sng">
            <a:solidFill>
              <a:schemeClr val="dk2"/>
            </a:solidFill>
            <a:prstDash val="solid"/>
            <a:round/>
            <a:headEnd type="none" w="sm" len="sm"/>
            <a:tailEnd type="none" w="sm" len="sm"/>
          </a:ln>
        </p:spPr>
      </p:cxnSp>
      <p:cxnSp>
        <p:nvCxnSpPr>
          <p:cNvPr id="8" name="Google Shape;1006;p78">
            <a:extLst>
              <a:ext uri="{FF2B5EF4-FFF2-40B4-BE49-F238E27FC236}">
                <a16:creationId xmlns:a16="http://schemas.microsoft.com/office/drawing/2014/main" id="{7E099732-724E-149F-2497-A124C6530CD5}"/>
              </a:ext>
            </a:extLst>
          </p:cNvPr>
          <p:cNvCxnSpPr>
            <a:stCxn id="4" idx="2"/>
            <a:endCxn id="5" idx="0"/>
          </p:cNvCxnSpPr>
          <p:nvPr/>
        </p:nvCxnSpPr>
        <p:spPr>
          <a:xfrm rot="-5400000" flipH="1">
            <a:off x="2810946" y="3519674"/>
            <a:ext cx="685200" cy="827400"/>
          </a:xfrm>
          <a:prstGeom prst="bentConnector3">
            <a:avLst>
              <a:gd name="adj1" fmla="val 49995"/>
            </a:avLst>
          </a:prstGeom>
          <a:noFill/>
          <a:ln w="9525" cap="flat" cmpd="sng">
            <a:solidFill>
              <a:schemeClr val="dk2"/>
            </a:solidFill>
            <a:prstDash val="solid"/>
            <a:round/>
            <a:headEnd type="none" w="sm" len="sm"/>
            <a:tailEnd type="none" w="sm" len="sm"/>
          </a:ln>
        </p:spPr>
      </p:cxnSp>
      <p:sp>
        <p:nvSpPr>
          <p:cNvPr id="9" name="Google Shape;1007;p78">
            <a:extLst>
              <a:ext uri="{FF2B5EF4-FFF2-40B4-BE49-F238E27FC236}">
                <a16:creationId xmlns:a16="http://schemas.microsoft.com/office/drawing/2014/main" id="{9AE26264-EE96-72A0-1652-41110E65DA5A}"/>
              </a:ext>
            </a:extLst>
          </p:cNvPr>
          <p:cNvSpPr txBox="1"/>
          <p:nvPr/>
        </p:nvSpPr>
        <p:spPr>
          <a:xfrm>
            <a:off x="5409374" y="1721750"/>
            <a:ext cx="6158589" cy="47425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600" u="none" strike="noStrike" kern="0" cap="none" spc="0" normalizeH="0" baseline="0" noProof="0">
                <a:ln>
                  <a:noFill/>
                </a:ln>
                <a:solidFill>
                  <a:srgbClr val="061F32"/>
                </a:solidFill>
                <a:effectLst/>
                <a:uLnTx/>
                <a:uFillTx/>
                <a:latin typeface="Arial" panose="020B0604020202020204" pitchFamily="34" charset="0"/>
                <a:ea typeface="Helvetica Neue"/>
                <a:cs typeface="Arial" panose="020B0604020202020204" pitchFamily="34" charset="0"/>
                <a:sym typeface="Helvetica Neue"/>
              </a:rPr>
              <a:t>Responsibilities</a:t>
            </a:r>
          </a:p>
        </p:txBody>
      </p:sp>
      <p:sp>
        <p:nvSpPr>
          <p:cNvPr id="10" name="Google Shape;1008;p78">
            <a:extLst>
              <a:ext uri="{FF2B5EF4-FFF2-40B4-BE49-F238E27FC236}">
                <a16:creationId xmlns:a16="http://schemas.microsoft.com/office/drawing/2014/main" id="{89BBD449-C9A8-80E6-1FC2-8948E1B729A7}"/>
              </a:ext>
            </a:extLst>
          </p:cNvPr>
          <p:cNvSpPr txBox="1"/>
          <p:nvPr/>
        </p:nvSpPr>
        <p:spPr>
          <a:xfrm>
            <a:off x="5409374" y="2196000"/>
            <a:ext cx="6158589" cy="4080814"/>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rPr>
              <a:t>[First area of responsibility e.g. Sales Material]</a:t>
            </a:r>
          </a:p>
          <a:p>
            <a:pPr marL="609600" marR="0" lvl="0" indent="-381000" algn="l" defTabSz="914400" rtl="0" eaLnBrk="1" fontAlgn="auto" latinLnBrk="0" hangingPunct="1">
              <a:lnSpc>
                <a:spcPct val="115000"/>
              </a:lnSpc>
              <a:spcBef>
                <a:spcPts val="0"/>
              </a:spcBef>
              <a:spcAft>
                <a:spcPts val="0"/>
              </a:spcAft>
              <a:buClr>
                <a:srgbClr val="061F32"/>
              </a:buClr>
              <a:buSzPts val="1200"/>
              <a:buFont typeface="Arial"/>
              <a:buChar char="●"/>
              <a:tabLst/>
              <a:defRPr/>
            </a:pPr>
            <a:r>
              <a:rPr kumimoji="0" lang="en-US" sz="1200" b="0"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rPr>
              <a:t>[Description of expected responsibility e.g. Making sure we have top quality standard sales decks]</a:t>
            </a:r>
          </a:p>
          <a:p>
            <a:pPr marL="609600" marR="0" lvl="0" indent="-381000" algn="l" defTabSz="914400" rtl="0" eaLnBrk="1" fontAlgn="auto" latinLnBrk="0" hangingPunct="1">
              <a:lnSpc>
                <a:spcPct val="115000"/>
              </a:lnSpc>
              <a:spcBef>
                <a:spcPts val="0"/>
              </a:spcBef>
              <a:spcAft>
                <a:spcPts val="0"/>
              </a:spcAft>
              <a:buClr>
                <a:srgbClr val="061F32"/>
              </a:buClr>
              <a:buSzPts val="1200"/>
              <a:buFont typeface="Arial"/>
              <a:buChar char="●"/>
              <a:tabLst/>
              <a:defRPr/>
            </a:pPr>
            <a:r>
              <a:rPr kumimoji="0" lang="en-US" sz="1200" b="0"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rPr>
              <a:t>[Description of expected responsibility e.g. Setting guidelines for pricing]</a:t>
            </a:r>
          </a:p>
          <a:p>
            <a:pPr marL="609600" marR="0" lvl="0" indent="-381000" algn="l" defTabSz="914400" rtl="0" eaLnBrk="1" fontAlgn="auto" latinLnBrk="0" hangingPunct="1">
              <a:lnSpc>
                <a:spcPct val="115000"/>
              </a:lnSpc>
              <a:spcBef>
                <a:spcPts val="0"/>
              </a:spcBef>
              <a:spcAft>
                <a:spcPts val="0"/>
              </a:spcAft>
              <a:buClr>
                <a:srgbClr val="061F32"/>
              </a:buClr>
              <a:buSzPts val="1200"/>
              <a:buFont typeface="Arial"/>
              <a:buChar char="●"/>
              <a:tabLst/>
              <a:defRPr/>
            </a:pPr>
            <a:r>
              <a:rPr kumimoji="0" lang="en-US" sz="1200" b="0"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rPr>
              <a:t>[Description of expected responsibility]</a:t>
            </a:r>
            <a:br>
              <a:rPr kumimoji="0" lang="en-US" sz="1200" b="0"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rPr>
            </a:br>
            <a:endParaRPr kumimoji="0" lang="en-US" sz="1200" b="0"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15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rPr>
              <a:t>[Second area of responsibility]</a:t>
            </a:r>
          </a:p>
          <a:p>
            <a:pPr marL="609600" marR="0" lvl="0" indent="-381000" algn="l" defTabSz="914400" rtl="0" eaLnBrk="1" fontAlgn="auto" latinLnBrk="0" hangingPunct="1">
              <a:lnSpc>
                <a:spcPct val="115000"/>
              </a:lnSpc>
              <a:spcBef>
                <a:spcPts val="0"/>
              </a:spcBef>
              <a:spcAft>
                <a:spcPts val="0"/>
              </a:spcAft>
              <a:buClr>
                <a:srgbClr val="061F32"/>
              </a:buClr>
              <a:buSzPts val="1200"/>
              <a:buFont typeface="Arial"/>
              <a:buChar char="●"/>
              <a:tabLst/>
              <a:defRPr/>
            </a:pPr>
            <a:r>
              <a:rPr kumimoji="0" lang="en-US" sz="1200" b="0"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rPr>
              <a:t>[Description of expected responsibility]</a:t>
            </a:r>
          </a:p>
          <a:p>
            <a:pPr marL="609600" marR="0" lvl="0" indent="-381000" algn="l" defTabSz="914400" rtl="0" eaLnBrk="1" fontAlgn="auto" latinLnBrk="0" hangingPunct="1">
              <a:lnSpc>
                <a:spcPct val="115000"/>
              </a:lnSpc>
              <a:spcBef>
                <a:spcPts val="0"/>
              </a:spcBef>
              <a:spcAft>
                <a:spcPts val="0"/>
              </a:spcAft>
              <a:buClr>
                <a:srgbClr val="061F32"/>
              </a:buClr>
              <a:buSzPts val="1200"/>
              <a:buFont typeface="Arial"/>
              <a:buChar char="●"/>
              <a:tabLst/>
              <a:defRPr/>
            </a:pPr>
            <a:r>
              <a:rPr kumimoji="0" lang="en-US" sz="1200" b="0"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rPr>
              <a:t>[Description of expected responsibility]</a:t>
            </a:r>
          </a:p>
          <a:p>
            <a:pPr marL="609600" marR="0" lvl="0" indent="-381000" algn="l" defTabSz="914400" rtl="0" eaLnBrk="1" fontAlgn="auto" latinLnBrk="0" hangingPunct="1">
              <a:lnSpc>
                <a:spcPct val="115000"/>
              </a:lnSpc>
              <a:spcBef>
                <a:spcPts val="0"/>
              </a:spcBef>
              <a:spcAft>
                <a:spcPts val="0"/>
              </a:spcAft>
              <a:buClr>
                <a:srgbClr val="061F32"/>
              </a:buClr>
              <a:buSzPts val="1200"/>
              <a:buFont typeface="Arial"/>
              <a:buChar char="●"/>
              <a:tabLst/>
              <a:defRPr/>
            </a:pPr>
            <a:r>
              <a:rPr kumimoji="0" lang="en-US" sz="1200" b="0"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rPr>
              <a:t>[Description of expected responsibility]</a:t>
            </a:r>
            <a:br>
              <a:rPr kumimoji="0" lang="en-US" sz="1200" b="0"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rPr>
            </a:br>
            <a:endParaRPr kumimoji="0" lang="en-US" sz="1200" b="0"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endParaRPr>
          </a:p>
          <a:p>
            <a:pPr marL="0" marR="0" lvl="0" indent="0" algn="l" defTabSz="914400" rtl="0" eaLnBrk="1" fontAlgn="auto" latinLnBrk="0" hangingPunct="1">
              <a:lnSpc>
                <a:spcPct val="115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rPr>
              <a:t>[Third area of responsibility]</a:t>
            </a:r>
          </a:p>
          <a:p>
            <a:pPr marL="609600" marR="0" lvl="0" indent="-381000" algn="l" defTabSz="914400" rtl="0" eaLnBrk="1" fontAlgn="auto" latinLnBrk="0" hangingPunct="1">
              <a:lnSpc>
                <a:spcPct val="115000"/>
              </a:lnSpc>
              <a:spcBef>
                <a:spcPts val="0"/>
              </a:spcBef>
              <a:spcAft>
                <a:spcPts val="0"/>
              </a:spcAft>
              <a:buClr>
                <a:srgbClr val="061F32"/>
              </a:buClr>
              <a:buSzPts val="1200"/>
              <a:buFont typeface="Arial"/>
              <a:buChar char="●"/>
              <a:tabLst/>
              <a:defRPr/>
            </a:pPr>
            <a:r>
              <a:rPr kumimoji="0" lang="en-US" sz="1200" b="0"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rPr>
              <a:t>[Description of expected responsibility]</a:t>
            </a:r>
          </a:p>
          <a:p>
            <a:pPr marL="609600" marR="0" lvl="0" indent="-381000" algn="l" defTabSz="914400" rtl="0" eaLnBrk="1" fontAlgn="auto" latinLnBrk="0" hangingPunct="1">
              <a:lnSpc>
                <a:spcPct val="115000"/>
              </a:lnSpc>
              <a:spcBef>
                <a:spcPts val="0"/>
              </a:spcBef>
              <a:spcAft>
                <a:spcPts val="0"/>
              </a:spcAft>
              <a:buClr>
                <a:srgbClr val="061F32"/>
              </a:buClr>
              <a:buSzPts val="1200"/>
              <a:buFont typeface="Arial"/>
              <a:buChar char="●"/>
              <a:tabLst/>
              <a:defRPr/>
            </a:pPr>
            <a:r>
              <a:rPr kumimoji="0" lang="en-US" sz="1200" b="0"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rPr>
              <a:t>[Description of expected responsibility]</a:t>
            </a:r>
          </a:p>
          <a:p>
            <a:pPr marL="609600" marR="0" lvl="0" indent="-381000" algn="l" defTabSz="914400" rtl="0" eaLnBrk="1" fontAlgn="auto" latinLnBrk="0" hangingPunct="1">
              <a:lnSpc>
                <a:spcPct val="115000"/>
              </a:lnSpc>
              <a:spcBef>
                <a:spcPts val="0"/>
              </a:spcBef>
              <a:spcAft>
                <a:spcPts val="0"/>
              </a:spcAft>
              <a:buClr>
                <a:srgbClr val="061F32"/>
              </a:buClr>
              <a:buSzPts val="1200"/>
              <a:buFont typeface="Arial"/>
              <a:buChar char="●"/>
              <a:tabLst/>
              <a:defRPr/>
            </a:pPr>
            <a:r>
              <a:rPr kumimoji="0" lang="en-US" sz="1200" b="0" i="0" u="none" strike="noStrike" kern="0" cap="none" spc="0" normalizeH="0" baseline="0" noProof="0">
                <a:ln>
                  <a:noFill/>
                </a:ln>
                <a:solidFill>
                  <a:srgbClr val="061F32"/>
                </a:solidFill>
                <a:effectLst/>
                <a:uLnTx/>
                <a:uFillTx/>
                <a:latin typeface="Arial" panose="020B0604020202020204" pitchFamily="34" charset="0"/>
                <a:cs typeface="Arial" panose="020B0604020202020204" pitchFamily="34" charset="0"/>
                <a:sym typeface="Arial"/>
              </a:rPr>
              <a:t>[Description of expected responsibility]</a:t>
            </a:r>
            <a:endParaRPr kumimoji="0" lang="en-US" sz="1200" u="none" strike="noStrike" kern="0" cap="none" spc="0" normalizeH="0" baseline="0" noProof="0">
              <a:ln>
                <a:noFill/>
              </a:ln>
              <a:solidFill>
                <a:srgbClr val="061F32"/>
              </a:solidFill>
              <a:effectLst/>
              <a:uLnTx/>
              <a:uFillTx/>
              <a:latin typeface="Arial" panose="020B0604020202020204" pitchFamily="34" charset="0"/>
              <a:ea typeface="Helvetica Neue"/>
              <a:cs typeface="Arial" panose="020B0604020202020204" pitchFamily="34" charset="0"/>
              <a:sym typeface="Helvetica Neue"/>
            </a:endParaRPr>
          </a:p>
        </p:txBody>
      </p:sp>
      <p:sp>
        <p:nvSpPr>
          <p:cNvPr id="11" name="Google Shape;507;p14">
            <a:extLst>
              <a:ext uri="{FF2B5EF4-FFF2-40B4-BE49-F238E27FC236}">
                <a16:creationId xmlns:a16="http://schemas.microsoft.com/office/drawing/2014/main" id="{B5831A83-D96F-8FAA-E511-205B3732C8B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Tree>
    <p:extLst>
      <p:ext uri="{BB962C8B-B14F-4D97-AF65-F5344CB8AC3E}">
        <p14:creationId xmlns:p14="http://schemas.microsoft.com/office/powerpoint/2010/main" val="30367770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lIns="72000"/>
          <a:lstStyle/>
          <a:p>
            <a:r>
              <a:rPr lang="en-GB"/>
              <a:t>Segmentation analysis has resulted in xx distinct and operational customer segments</a:t>
            </a:r>
          </a:p>
        </p:txBody>
      </p:sp>
      <p:sp>
        <p:nvSpPr>
          <p:cNvPr id="3" name="Rectangle 2">
            <a:extLst>
              <a:ext uri="{FF2B5EF4-FFF2-40B4-BE49-F238E27FC236}">
                <a16:creationId xmlns:a16="http://schemas.microsoft.com/office/drawing/2014/main" id="{169269C6-B2B0-BD4A-9300-50189A7034FA}"/>
              </a:ext>
            </a:extLst>
          </p:cNvPr>
          <p:cNvSpPr/>
          <p:nvPr/>
        </p:nvSpPr>
        <p:spPr>
          <a:xfrm>
            <a:off x="467805" y="2071701"/>
            <a:ext cx="3600000" cy="3963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[Insert description of methodology, ideally with high-level steps in bold]</a:t>
            </a: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r>
              <a:rPr lang="en-US" sz="1200" kern="1200">
                <a:solidFill>
                  <a:srgbClr val="000000"/>
                </a:solidFill>
                <a:latin typeface="Arial" panose="020B0604020202020204" pitchFamily="34" charset="0"/>
                <a:cs typeface="Arial" panose="020B0604020202020204" pitchFamily="34" charset="0"/>
              </a:rPr>
              <a:t>[Insert detailed description of methodology steps in non-bold, if relevant]</a:t>
            </a: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2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[Insert description of methodology, ideally with high-level steps in bold]</a:t>
            </a: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r>
              <a:rPr lang="en-US" sz="1200" kern="1200">
                <a:solidFill>
                  <a:srgbClr val="000000"/>
                </a:solidFill>
                <a:latin typeface="Arial" panose="020B0604020202020204" pitchFamily="34" charset="0"/>
                <a:cs typeface="Arial" panose="020B0604020202020204" pitchFamily="34" charset="0"/>
              </a:rPr>
              <a:t>[Insert detailed description of methodology steps in non-bold, if relevant]</a:t>
            </a: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2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[Insert description of methodology, ideally with high-level steps in bold]</a:t>
            </a: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r>
              <a:rPr lang="en-US" sz="1200" kern="1200">
                <a:solidFill>
                  <a:srgbClr val="000000"/>
                </a:solidFill>
                <a:latin typeface="Arial" panose="020B0604020202020204" pitchFamily="34" charset="0"/>
                <a:cs typeface="Arial" panose="020B0604020202020204" pitchFamily="34" charset="0"/>
              </a:rPr>
              <a:t>[Insert detailed description of methodology steps in non-bold, if relevant]</a:t>
            </a: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2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0"/>
              </a:spcBef>
              <a:spcAft>
                <a:spcPts val="0"/>
              </a:spcAft>
              <a:buClr>
                <a:srgbClr val="5A0E13"/>
              </a:buClr>
              <a:buSzPct val="100000"/>
              <a:buFont typeface=""/>
              <a:buNone/>
              <a:tabLst/>
              <a:defRPr/>
            </a:pPr>
            <a:endParaRPr kumimoji="0" lang="en-US" sz="120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sp>
        <p:nvSpPr>
          <p:cNvPr id="7" name="TextBox 6">
            <a:extLst>
              <a:ext uri="{FF2B5EF4-FFF2-40B4-BE49-F238E27FC236}">
                <a16:creationId xmlns:a16="http://schemas.microsoft.com/office/drawing/2014/main" id="{0AABDE23-03CE-5541-8247-4ED77944F0E2}"/>
              </a:ext>
            </a:extLst>
          </p:cNvPr>
          <p:cNvSpPr txBox="1"/>
          <p:nvPr/>
        </p:nvSpPr>
        <p:spPr>
          <a:xfrm>
            <a:off x="467805" y="1659750"/>
            <a:ext cx="185195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Methodology</a:t>
            </a:r>
          </a:p>
        </p:txBody>
      </p:sp>
      <p:sp>
        <p:nvSpPr>
          <p:cNvPr id="36" name="TextBox 35">
            <a:extLst>
              <a:ext uri="{FF2B5EF4-FFF2-40B4-BE49-F238E27FC236}">
                <a16:creationId xmlns:a16="http://schemas.microsoft.com/office/drawing/2014/main" id="{968D0E3B-2D8C-314F-90E0-18B45F107FB3}"/>
              </a:ext>
            </a:extLst>
          </p:cNvPr>
          <p:cNvSpPr txBox="1"/>
          <p:nvPr/>
        </p:nvSpPr>
        <p:spPr>
          <a:xfrm>
            <a:off x="4537126" y="1659750"/>
            <a:ext cx="310954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61F32"/>
                </a:solidFill>
                <a:effectLst/>
                <a:uLnTx/>
                <a:uFillTx/>
                <a:latin typeface="Arial" panose="020B0604020202020204"/>
                <a:ea typeface="+mn-ea"/>
                <a:cs typeface="Arial"/>
                <a:sym typeface="Arial"/>
              </a:rPr>
              <a:t>Customer segments</a:t>
            </a:r>
          </a:p>
        </p:txBody>
      </p:sp>
      <p:sp>
        <p:nvSpPr>
          <p:cNvPr id="8" name="Rectangle 7">
            <a:extLst>
              <a:ext uri="{FF2B5EF4-FFF2-40B4-BE49-F238E27FC236}">
                <a16:creationId xmlns:a16="http://schemas.microsoft.com/office/drawing/2014/main" id="{AD9B1CD2-5D37-1347-93E7-282A85BB5DCA}"/>
              </a:ext>
            </a:extLst>
          </p:cNvPr>
          <p:cNvSpPr/>
          <p:nvPr/>
        </p:nvSpPr>
        <p:spPr>
          <a:xfrm>
            <a:off x="4537126" y="2266253"/>
            <a:ext cx="3407784" cy="17258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rtlCol="0" anchor="t"/>
          <a:lstStyle/>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sz="1400" b="1" i="0" u="none" strike="noStrike" kern="1200" cap="none" spc="0" normalizeH="0" baseline="0" noProof="0">
                <a:ln>
                  <a:noFill/>
                </a:ln>
                <a:solidFill>
                  <a:srgbClr val="08A6F6"/>
                </a:solidFill>
                <a:effectLst/>
                <a:uLnTx/>
                <a:uFillTx/>
                <a:latin typeface="Arial" panose="020B0604020202020204"/>
                <a:ea typeface="+mn-ea"/>
                <a:cs typeface="+mn-cs"/>
                <a:sym typeface="Arial"/>
              </a:rPr>
              <a:t>[Segment 1]</a:t>
            </a:r>
          </a:p>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endParaRPr kumimoji="0" lang="en-US" sz="12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endParaRPr>
          </a:p>
          <a:p>
            <a:pPr marL="285750" marR="0" lvl="1" indent="-17145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description]</a:t>
            </a:r>
          </a:p>
          <a:p>
            <a:pPr marL="285750" marR="0" lvl="1" indent="-17145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endPar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46" name="Rectangle 45">
            <a:extLst>
              <a:ext uri="{FF2B5EF4-FFF2-40B4-BE49-F238E27FC236}">
                <a16:creationId xmlns:a16="http://schemas.microsoft.com/office/drawing/2014/main" id="{9B7134D9-256F-3744-9573-C31B8D601C32}"/>
              </a:ext>
            </a:extLst>
          </p:cNvPr>
          <p:cNvSpPr/>
          <p:nvPr/>
        </p:nvSpPr>
        <p:spPr>
          <a:xfrm>
            <a:off x="8233353" y="2266253"/>
            <a:ext cx="3407784" cy="17258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b="1" i="0" u="none" strike="noStrike" kern="1200" cap="none" spc="0" normalizeH="0" baseline="0" noProof="0">
                <a:ln>
                  <a:noFill/>
                </a:ln>
                <a:solidFill>
                  <a:srgbClr val="08A6F6"/>
                </a:solidFill>
                <a:effectLst/>
                <a:uLnTx/>
                <a:uFillTx/>
                <a:latin typeface="Arial" panose="020B0604020202020204"/>
                <a:ea typeface="+mn-ea"/>
                <a:cs typeface="+mn-cs"/>
                <a:sym typeface="Arial"/>
              </a:rPr>
              <a:t>[Segment 2]</a:t>
            </a:r>
          </a:p>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endParaRPr kumimoji="0" lang="en-US" sz="12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endParaRPr>
          </a:p>
          <a:p>
            <a:pPr marL="285750" marR="0" lvl="1" indent="-17145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description]</a:t>
            </a:r>
          </a:p>
          <a:p>
            <a:pPr marL="285750" marR="0" lvl="1" indent="-17145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endParaRPr kumimoji="0" lang="en-US"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47" name="Rectangle 46">
            <a:extLst>
              <a:ext uri="{FF2B5EF4-FFF2-40B4-BE49-F238E27FC236}">
                <a16:creationId xmlns:a16="http://schemas.microsoft.com/office/drawing/2014/main" id="{455B2936-B102-CC40-AEC7-6CAFDF04F07E}"/>
              </a:ext>
            </a:extLst>
          </p:cNvPr>
          <p:cNvSpPr/>
          <p:nvPr/>
        </p:nvSpPr>
        <p:spPr>
          <a:xfrm>
            <a:off x="4537126" y="4309139"/>
            <a:ext cx="3407784" cy="17258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b="1" i="0" u="none" strike="noStrike" kern="1200" cap="none" spc="0" normalizeH="0" baseline="0" noProof="0">
                <a:ln>
                  <a:noFill/>
                </a:ln>
                <a:solidFill>
                  <a:srgbClr val="08A6F6"/>
                </a:solidFill>
                <a:effectLst/>
                <a:uLnTx/>
                <a:uFillTx/>
                <a:latin typeface="Arial" panose="020B0604020202020204"/>
                <a:ea typeface="+mn-ea"/>
                <a:cs typeface="+mn-cs"/>
                <a:sym typeface="Arial"/>
              </a:rPr>
              <a:t>[Segment 3]</a:t>
            </a:r>
          </a:p>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endParaRPr kumimoji="0" lang="en-US" sz="12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endParaRPr>
          </a:p>
          <a:p>
            <a:pPr marL="285750" marR="0" lvl="1" indent="-17145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description]</a:t>
            </a:r>
          </a:p>
          <a:p>
            <a:pPr marL="285750" marR="0" lvl="1" indent="-17145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endParaRPr kumimoji="0" lang="en-US" sz="14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sp>
        <p:nvSpPr>
          <p:cNvPr id="48" name="Rectangle 47">
            <a:extLst>
              <a:ext uri="{FF2B5EF4-FFF2-40B4-BE49-F238E27FC236}">
                <a16:creationId xmlns:a16="http://schemas.microsoft.com/office/drawing/2014/main" id="{03225D7F-760B-C24D-8ABA-3472B403D41F}"/>
              </a:ext>
            </a:extLst>
          </p:cNvPr>
          <p:cNvSpPr/>
          <p:nvPr/>
        </p:nvSpPr>
        <p:spPr>
          <a:xfrm>
            <a:off x="8233353" y="4309139"/>
            <a:ext cx="3407784" cy="172584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r>
              <a:rPr kumimoji="0" lang="en-US" b="1" i="0" u="none" strike="noStrike" kern="1200" cap="none" spc="0" normalizeH="0" baseline="0" noProof="0">
                <a:ln>
                  <a:noFill/>
                </a:ln>
                <a:solidFill>
                  <a:srgbClr val="08A6F6"/>
                </a:solidFill>
                <a:effectLst/>
                <a:uLnTx/>
                <a:uFillTx/>
                <a:latin typeface="Arial" panose="020B0604020202020204"/>
                <a:ea typeface="+mn-ea"/>
                <a:cs typeface="+mn-cs"/>
                <a:sym typeface="Arial"/>
              </a:rPr>
              <a:t>[Segment 4]</a:t>
            </a:r>
          </a:p>
          <a:p>
            <a:pPr marL="114300" marR="0" lvl="1" indent="0" algn="l" defTabSz="914400" rtl="0" eaLnBrk="1" fontAlgn="auto" latinLnBrk="0" hangingPunct="1">
              <a:lnSpc>
                <a:spcPct val="100000"/>
              </a:lnSpc>
              <a:spcBef>
                <a:spcPts val="0"/>
              </a:spcBef>
              <a:spcAft>
                <a:spcPts val="0"/>
              </a:spcAft>
              <a:buClr>
                <a:srgbClr val="000000"/>
              </a:buClr>
              <a:buSzPct val="100000"/>
              <a:buFontTx/>
              <a:buNone/>
              <a:tabLst/>
              <a:defRPr/>
            </a:pPr>
            <a:endParaRPr kumimoji="0" lang="en-US" sz="12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endParaRPr>
          </a:p>
          <a:p>
            <a:pPr marL="285750" marR="0" lvl="1" indent="-17145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description]</a:t>
            </a:r>
          </a:p>
          <a:p>
            <a:pPr marL="285750" marR="0" lvl="1" indent="-171450" algn="l" defTabSz="914400" rtl="0" eaLnBrk="1" fontAlgn="auto" latinLnBrk="0" hangingPunct="1">
              <a:lnSpc>
                <a:spcPct val="100000"/>
              </a:lnSpc>
              <a:spcBef>
                <a:spcPts val="0"/>
              </a:spcBef>
              <a:spcAft>
                <a:spcPts val="600"/>
              </a:spcAft>
              <a:buClr>
                <a:srgbClr val="000000"/>
              </a:buClr>
              <a:buSzPct val="100000"/>
              <a:buFont typeface="Arial" panose="020B0604020202020204" pitchFamily="34" charset="0"/>
              <a:buChar char="•"/>
              <a:tabLst/>
              <a:defRPr/>
            </a:pPr>
            <a:endParaRPr kumimoji="0" lang="en-US"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endParaRPr>
          </a:p>
        </p:txBody>
      </p:sp>
      <p:grpSp>
        <p:nvGrpSpPr>
          <p:cNvPr id="9" name="Group 8">
            <a:extLst>
              <a:ext uri="{FF2B5EF4-FFF2-40B4-BE49-F238E27FC236}">
                <a16:creationId xmlns:a16="http://schemas.microsoft.com/office/drawing/2014/main" id="{B2916AC6-431D-0B42-853A-E6B816B780B7}"/>
              </a:ext>
            </a:extLst>
          </p:cNvPr>
          <p:cNvGrpSpPr/>
          <p:nvPr/>
        </p:nvGrpSpPr>
        <p:grpSpPr>
          <a:xfrm>
            <a:off x="4089665" y="2224618"/>
            <a:ext cx="410399" cy="3852000"/>
            <a:chOff x="4052602" y="2068724"/>
            <a:chExt cx="410399" cy="3852000"/>
          </a:xfrm>
        </p:grpSpPr>
        <p:cxnSp>
          <p:nvCxnSpPr>
            <p:cNvPr id="5" name="Straight Connector 4">
              <a:extLst>
                <a:ext uri="{FF2B5EF4-FFF2-40B4-BE49-F238E27FC236}">
                  <a16:creationId xmlns:a16="http://schemas.microsoft.com/office/drawing/2014/main" id="{0AACA847-DFC3-F64A-AC20-E6F8ADF7D921}"/>
                </a:ext>
              </a:extLst>
            </p:cNvPr>
            <p:cNvCxnSpPr>
              <a:cxnSpLocks/>
            </p:cNvCxnSpPr>
            <p:nvPr/>
          </p:nvCxnSpPr>
          <p:spPr>
            <a:xfrm>
              <a:off x="4253828" y="2068724"/>
              <a:ext cx="0" cy="3852000"/>
            </a:xfrm>
            <a:prstGeom prst="line">
              <a:avLst/>
            </a:prstGeom>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A79B3C04-24B6-624E-BC91-6C9CF2823E57}"/>
                </a:ext>
              </a:extLst>
            </p:cNvPr>
            <p:cNvSpPr/>
            <p:nvPr/>
          </p:nvSpPr>
          <p:spPr>
            <a:xfrm>
              <a:off x="4052602" y="3788984"/>
              <a:ext cx="410399" cy="411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50" name="Triangle 49">
              <a:extLst>
                <a:ext uri="{FF2B5EF4-FFF2-40B4-BE49-F238E27FC236}">
                  <a16:creationId xmlns:a16="http://schemas.microsoft.com/office/drawing/2014/main" id="{BC16222A-DCE2-1346-9DE6-4DB876C02930}"/>
                </a:ext>
              </a:extLst>
            </p:cNvPr>
            <p:cNvSpPr/>
            <p:nvPr/>
          </p:nvSpPr>
          <p:spPr>
            <a:xfrm rot="5400000">
              <a:off x="4127979" y="3919444"/>
              <a:ext cx="259644" cy="15056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51" name="Rectangle 50">
              <a:extLst>
                <a:ext uri="{FF2B5EF4-FFF2-40B4-BE49-F238E27FC236}">
                  <a16:creationId xmlns:a16="http://schemas.microsoft.com/office/drawing/2014/main" id="{5FA15AB2-32A1-074C-9A05-F7AA5C232F7C}"/>
                </a:ext>
              </a:extLst>
            </p:cNvPr>
            <p:cNvSpPr/>
            <p:nvPr/>
          </p:nvSpPr>
          <p:spPr>
            <a:xfrm>
              <a:off x="4168409" y="3844462"/>
              <a:ext cx="46376" cy="30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grpSp>
      <p:cxnSp>
        <p:nvCxnSpPr>
          <p:cNvPr id="11" name="Straight Connector 10">
            <a:extLst>
              <a:ext uri="{FF2B5EF4-FFF2-40B4-BE49-F238E27FC236}">
                <a16:creationId xmlns:a16="http://schemas.microsoft.com/office/drawing/2014/main" id="{E7029628-495E-1B46-9B00-B03DAAA028D6}"/>
              </a:ext>
            </a:extLst>
          </p:cNvPr>
          <p:cNvCxnSpPr>
            <a:cxnSpLocks/>
          </p:cNvCxnSpPr>
          <p:nvPr/>
        </p:nvCxnSpPr>
        <p:spPr>
          <a:xfrm>
            <a:off x="467805" y="1990677"/>
            <a:ext cx="358479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CAA0F32-93E8-EA41-AFCD-C0556C28FBF8}"/>
              </a:ext>
            </a:extLst>
          </p:cNvPr>
          <p:cNvCxnSpPr>
            <a:cxnSpLocks/>
          </p:cNvCxnSpPr>
          <p:nvPr/>
        </p:nvCxnSpPr>
        <p:spPr>
          <a:xfrm>
            <a:off x="4537126" y="1990677"/>
            <a:ext cx="710401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41314" name="Picture 2" descr="Young mother with her one years old little son dressed in pajamas are  posing. Mom with son taking selfie on her smartphone or action camera in  the bedroom. Selective focus. Casual lifestyle">
            <a:extLst>
              <a:ext uri="{FF2B5EF4-FFF2-40B4-BE49-F238E27FC236}">
                <a16:creationId xmlns:a16="http://schemas.microsoft.com/office/drawing/2014/main" id="{05F5FAEA-5E13-C543-84F8-26278837149D}"/>
              </a:ext>
            </a:extLst>
          </p:cNvPr>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705359" y="2097794"/>
            <a:ext cx="1080000" cy="756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1316" name="Picture 4" descr="51,142 Old Man Face Stock Photos, Pictures &amp; Royalty-Free Images - iStock">
            <a:extLst>
              <a:ext uri="{FF2B5EF4-FFF2-40B4-BE49-F238E27FC236}">
                <a16:creationId xmlns:a16="http://schemas.microsoft.com/office/drawing/2014/main" id="{AA04306E-5550-6F48-BA42-6CAC4B45D73B}"/>
              </a:ext>
            </a:extLst>
          </p:cNvPr>
          <p:cNvPicPr>
            <a:picLocks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0705359" y="4150618"/>
            <a:ext cx="1080000" cy="756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1318" name="Picture 6" descr="59,316 Suit And Tie Stock Photos, Pictures &amp; Royalty-Free Images - iStock">
            <a:extLst>
              <a:ext uri="{FF2B5EF4-FFF2-40B4-BE49-F238E27FC236}">
                <a16:creationId xmlns:a16="http://schemas.microsoft.com/office/drawing/2014/main" id="{D8C55F1C-B0D1-9D47-A080-3C5EF3E7C0D6}"/>
              </a:ext>
            </a:extLst>
          </p:cNvPr>
          <p:cNvPicPr>
            <a:picLocks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009131" y="4150618"/>
            <a:ext cx="1080000" cy="756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1322" name="Picture 10" descr="6,167,395 Woman Portrait Stock Photos, Pictures &amp; Royalty-Free Images -  iStock">
            <a:extLst>
              <a:ext uri="{FF2B5EF4-FFF2-40B4-BE49-F238E27FC236}">
                <a16:creationId xmlns:a16="http://schemas.microsoft.com/office/drawing/2014/main" id="{712F913B-9CFA-CD4D-B33C-281D5FBDAD5D}"/>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6996810" y="2096915"/>
            <a:ext cx="1092321" cy="756879"/>
          </a:xfrm>
          <a:prstGeom prst="rect">
            <a:avLst/>
          </a:prstGeom>
          <a:noFill/>
          <a:ln w="6350">
            <a:noFill/>
            <a:prstDash val="dash"/>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EF39853F-8B5E-5743-9198-16FA1833CB5E}"/>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3" name="Slide Number Placeholder 4">
            <a:extLst>
              <a:ext uri="{FF2B5EF4-FFF2-40B4-BE49-F238E27FC236}">
                <a16:creationId xmlns:a16="http://schemas.microsoft.com/office/drawing/2014/main" id="{173E6267-80A9-E43F-AF98-B73DFC614E18}"/>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81</a:t>
            </a:fld>
            <a:endParaRPr kumimoji="0" lang="en-DK"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4" name="Google Shape;507;p14">
            <a:extLst>
              <a:ext uri="{FF2B5EF4-FFF2-40B4-BE49-F238E27FC236}">
                <a16:creationId xmlns:a16="http://schemas.microsoft.com/office/drawing/2014/main" id="{D38A7BC2-569F-B030-761D-D1FC9202D60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12" name="Google Shape;538;p14">
            <a:extLst>
              <a:ext uri="{FF2B5EF4-FFF2-40B4-BE49-F238E27FC236}">
                <a16:creationId xmlns:a16="http://schemas.microsoft.com/office/drawing/2014/main" id="{4CBDEF5B-DF6F-42C9-8391-A593A0A7AB3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
        <p:nvSpPr>
          <p:cNvPr id="14" name="Rectangle 13">
            <a:extLst>
              <a:ext uri="{FF2B5EF4-FFF2-40B4-BE49-F238E27FC236}">
                <a16:creationId xmlns:a16="http://schemas.microsoft.com/office/drawing/2014/main" id="{24309AFD-0D46-EABE-C659-9CEFDF5CA676}"/>
              </a:ext>
            </a:extLst>
          </p:cNvPr>
          <p:cNvSpPr/>
          <p:nvPr/>
        </p:nvSpPr>
        <p:spPr>
          <a:xfrm>
            <a:off x="9794929" y="0"/>
            <a:ext cx="2397071" cy="630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Strategic initiative focused on segmentation, version 2</a:t>
            </a:r>
          </a:p>
        </p:txBody>
      </p:sp>
    </p:spTree>
    <p:extLst>
      <p:ext uri="{BB962C8B-B14F-4D97-AF65-F5344CB8AC3E}">
        <p14:creationId xmlns:p14="http://schemas.microsoft.com/office/powerpoint/2010/main" val="16457612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D459FB77-8A54-184E-BCF9-4182F7543794}"/>
              </a:ext>
            </a:extLst>
          </p:cNvPr>
          <p:cNvGraphicFramePr/>
          <p:nvPr>
            <p:extLst>
              <p:ext uri="{D42A27DB-BD31-4B8C-83A1-F6EECF244321}">
                <p14:modId xmlns:p14="http://schemas.microsoft.com/office/powerpoint/2010/main" val="3480662587"/>
              </p:ext>
            </p:extLst>
          </p:nvPr>
        </p:nvGraphicFramePr>
        <p:xfrm>
          <a:off x="1699375" y="2019108"/>
          <a:ext cx="9885489" cy="3080095"/>
        </p:xfrm>
        <a:graphic>
          <a:graphicData uri="http://schemas.openxmlformats.org/drawingml/2006/chart">
            <c:chart xmlns:c="http://schemas.openxmlformats.org/drawingml/2006/chart" xmlns:r="http://schemas.openxmlformats.org/officeDocument/2006/relationships" r:id="rId21"/>
          </a:graphicData>
        </a:graphic>
      </p:graphicFrame>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a:t>We have a lower share of [insert segments] relative to market</a:t>
            </a:r>
          </a:p>
        </p:txBody>
      </p:sp>
      <p:sp>
        <p:nvSpPr>
          <p:cNvPr id="10" name="TextBox 9">
            <a:extLst>
              <a:ext uri="{FF2B5EF4-FFF2-40B4-BE49-F238E27FC236}">
                <a16:creationId xmlns:a16="http://schemas.microsoft.com/office/drawing/2014/main" id="{CE1C8169-40EF-CF4A-AF7D-83B6887CF032}"/>
              </a:ext>
            </a:extLst>
          </p:cNvPr>
          <p:cNvSpPr txBox="1"/>
          <p:nvPr/>
        </p:nvSpPr>
        <p:spPr>
          <a:xfrm>
            <a:off x="467805" y="5118133"/>
            <a:ext cx="20534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61F32"/>
                </a:solidFill>
                <a:effectLst/>
                <a:uLnTx/>
                <a:uFillTx/>
                <a:latin typeface="Arial" panose="020B0604020202020204"/>
                <a:ea typeface="+mn-ea"/>
                <a:cs typeface="Arial"/>
                <a:sym typeface="Arial"/>
              </a:rPr>
              <a:t>Segment size </a:t>
            </a:r>
            <a:br>
              <a:rPr kumimoji="0" lang="en-GB" sz="1200" b="1" i="0" u="none" strike="noStrike" kern="1200" cap="none" spc="0" normalizeH="0" baseline="0" noProof="0">
                <a:ln>
                  <a:noFill/>
                </a:ln>
                <a:solidFill>
                  <a:srgbClr val="061F32"/>
                </a:solidFill>
                <a:effectLst/>
                <a:uLnTx/>
                <a:uFillTx/>
                <a:latin typeface="Arial" panose="020B0604020202020204"/>
                <a:ea typeface="+mn-ea"/>
                <a:cs typeface="Arial"/>
                <a:sym typeface="Arial"/>
              </a:rPr>
            </a:br>
            <a:r>
              <a:rPr kumimoji="0" lang="en-GB" sz="1200" b="1" i="0" u="none" strike="noStrike" kern="1200" cap="none" spc="0" normalizeH="0" baseline="0" noProof="0">
                <a:ln>
                  <a:noFill/>
                </a:ln>
                <a:solidFill>
                  <a:srgbClr val="061F32"/>
                </a:solidFill>
                <a:effectLst/>
                <a:uLnTx/>
                <a:uFillTx/>
                <a:latin typeface="Arial" panose="020B0604020202020204"/>
                <a:ea typeface="+mn-ea"/>
                <a:cs typeface="Arial"/>
                <a:sym typeface="Arial"/>
              </a:rPr>
              <a:t>(% of total):</a:t>
            </a:r>
          </a:p>
        </p:txBody>
      </p:sp>
      <p:sp>
        <p:nvSpPr>
          <p:cNvPr id="11" name="TextBox 10">
            <a:extLst>
              <a:ext uri="{FF2B5EF4-FFF2-40B4-BE49-F238E27FC236}">
                <a16:creationId xmlns:a16="http://schemas.microsoft.com/office/drawing/2014/main" id="{70143FD1-18BA-004E-8B32-9AC64DB9B883}"/>
              </a:ext>
            </a:extLst>
          </p:cNvPr>
          <p:cNvSpPr txBox="1"/>
          <p:nvPr/>
        </p:nvSpPr>
        <p:spPr>
          <a:xfrm>
            <a:off x="467804" y="5597406"/>
            <a:ext cx="16142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61F32"/>
                </a:solidFill>
                <a:effectLst/>
                <a:uLnTx/>
                <a:uFillTx/>
                <a:latin typeface="Arial" panose="020B0604020202020204"/>
                <a:ea typeface="+mn-ea"/>
                <a:cs typeface="Arial"/>
                <a:sym typeface="Arial"/>
              </a:rPr>
              <a:t>[Company] distribution (%):</a:t>
            </a:r>
          </a:p>
        </p:txBody>
      </p:sp>
      <p:sp>
        <p:nvSpPr>
          <p:cNvPr id="12" name="TextBox 11">
            <a:extLst>
              <a:ext uri="{FF2B5EF4-FFF2-40B4-BE49-F238E27FC236}">
                <a16:creationId xmlns:a16="http://schemas.microsoft.com/office/drawing/2014/main" id="{0B5B5A34-1905-E247-8D55-947576539360}"/>
              </a:ext>
            </a:extLst>
          </p:cNvPr>
          <p:cNvSpPr txBox="1"/>
          <p:nvPr/>
        </p:nvSpPr>
        <p:spPr>
          <a:xfrm>
            <a:off x="7371172" y="5225855"/>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xx%</a:t>
            </a:r>
          </a:p>
        </p:txBody>
      </p:sp>
      <p:sp>
        <p:nvSpPr>
          <p:cNvPr id="13" name="TextBox 12">
            <a:extLst>
              <a:ext uri="{FF2B5EF4-FFF2-40B4-BE49-F238E27FC236}">
                <a16:creationId xmlns:a16="http://schemas.microsoft.com/office/drawing/2014/main" id="{1BDFE023-B4A2-0C4B-99D8-F65AAD732CC6}"/>
              </a:ext>
            </a:extLst>
          </p:cNvPr>
          <p:cNvSpPr txBox="1"/>
          <p:nvPr/>
        </p:nvSpPr>
        <p:spPr>
          <a:xfrm>
            <a:off x="7371172" y="5705128"/>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xx%</a:t>
            </a:r>
          </a:p>
        </p:txBody>
      </p:sp>
      <p:sp>
        <p:nvSpPr>
          <p:cNvPr id="16" name="Rectangle 15">
            <a:extLst>
              <a:ext uri="{FF2B5EF4-FFF2-40B4-BE49-F238E27FC236}">
                <a16:creationId xmlns:a16="http://schemas.microsoft.com/office/drawing/2014/main" id="{354A25C8-5BE9-1D48-A7F1-56988ACF253C}"/>
              </a:ext>
            </a:extLst>
          </p:cNvPr>
          <p:cNvSpPr/>
          <p:nvPr/>
        </p:nvSpPr>
        <p:spPr>
          <a:xfrm>
            <a:off x="467806" y="1368884"/>
            <a:ext cx="4839786"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sym typeface="Arial"/>
              </a:rPr>
              <a:t>Share of customer segments compared to competitors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rPr>
              <a:t>Share of segment (%)</a:t>
            </a:r>
            <a:endParaRPr kumimoji="0" lang="en-US" sz="1400" b="0" i="0" u="none" strike="noStrike" kern="1200" cap="none" spc="0" normalizeH="0" baseline="0" noProof="0">
              <a:ln>
                <a:noFill/>
              </a:ln>
              <a:solidFill>
                <a:srgbClr val="E7E6E6">
                  <a:lumMod val="10000"/>
                </a:srgbClr>
              </a:solidFill>
              <a:effectLst/>
              <a:uLnTx/>
              <a:uFillTx/>
              <a:latin typeface="Arial" panose="020B0604020202020204" pitchFamily="34" charset="0"/>
              <a:ea typeface="ＭＳ Ｐゴシック"/>
              <a:cs typeface="Arial" panose="020B0604020202020204" pitchFamily="34" charset="0"/>
              <a:sym typeface="Arial"/>
            </a:endParaRPr>
          </a:p>
        </p:txBody>
      </p:sp>
      <p:sp>
        <p:nvSpPr>
          <p:cNvPr id="17" name="Rectangle 16">
            <a:extLst>
              <a:ext uri="{FF2B5EF4-FFF2-40B4-BE49-F238E27FC236}">
                <a16:creationId xmlns:a16="http://schemas.microsoft.com/office/drawing/2014/main" id="{6E4D5D25-14DB-FC4E-B758-D8C03DFC1719}"/>
              </a:ext>
            </a:extLst>
          </p:cNvPr>
          <p:cNvSpPr/>
          <p:nvPr>
            <p:custDataLst>
              <p:tags r:id="rId1"/>
            </p:custDataLst>
          </p:nvPr>
        </p:nvSpPr>
        <p:spPr bwMode="gray">
          <a:xfrm>
            <a:off x="10372015" y="2000248"/>
            <a:ext cx="179387" cy="133350"/>
          </a:xfrm>
          <a:prstGeom prst="rect">
            <a:avLst/>
          </a:prstGeom>
          <a:solidFill>
            <a:schemeClr val="bg1">
              <a:lumMod val="50000"/>
            </a:schemeClr>
          </a:solidFill>
          <a:ln w="952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18" name="Rectangle 17">
            <a:extLst>
              <a:ext uri="{FF2B5EF4-FFF2-40B4-BE49-F238E27FC236}">
                <a16:creationId xmlns:a16="http://schemas.microsoft.com/office/drawing/2014/main" id="{3E128719-B77A-D04F-84CC-B8A1D8711347}"/>
              </a:ext>
            </a:extLst>
          </p:cNvPr>
          <p:cNvSpPr/>
          <p:nvPr>
            <p:custDataLst>
              <p:tags r:id="rId2"/>
            </p:custDataLst>
          </p:nvPr>
        </p:nvSpPr>
        <p:spPr bwMode="gray">
          <a:xfrm>
            <a:off x="10372015" y="1777998"/>
            <a:ext cx="179387" cy="133350"/>
          </a:xfrm>
          <a:prstGeom prst="rect">
            <a:avLst/>
          </a:prstGeom>
          <a:solidFill>
            <a:schemeClr val="tx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
        <p:nvSpPr>
          <p:cNvPr id="20" name="Rectangle 19">
            <a:extLst>
              <a:ext uri="{FF2B5EF4-FFF2-40B4-BE49-F238E27FC236}">
                <a16:creationId xmlns:a16="http://schemas.microsoft.com/office/drawing/2014/main" id="{5C4F2280-152C-DB42-8344-C61A0FA5BD71}"/>
              </a:ext>
            </a:extLst>
          </p:cNvPr>
          <p:cNvSpPr/>
          <p:nvPr>
            <p:custDataLst>
              <p:tags r:id="rId3"/>
            </p:custDataLst>
          </p:nvPr>
        </p:nvSpPr>
        <p:spPr bwMode="gray">
          <a:xfrm>
            <a:off x="10372015" y="1555748"/>
            <a:ext cx="179387" cy="133350"/>
          </a:xfrm>
          <a:prstGeom prst="rect">
            <a:avLst/>
          </a:prstGeom>
          <a:solidFill>
            <a:schemeClr val="accent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
        <p:nvSpPr>
          <p:cNvPr id="21" name="Rectangle 20">
            <a:extLst>
              <a:ext uri="{FF2B5EF4-FFF2-40B4-BE49-F238E27FC236}">
                <a16:creationId xmlns:a16="http://schemas.microsoft.com/office/drawing/2014/main" id="{1459C9D5-D425-784B-84F2-7A9A29BC880C}"/>
              </a:ext>
            </a:extLst>
          </p:cNvPr>
          <p:cNvSpPr/>
          <p:nvPr>
            <p:custDataLst>
              <p:tags r:id="rId4"/>
            </p:custDataLst>
          </p:nvPr>
        </p:nvSpPr>
        <p:spPr bwMode="gray">
          <a:xfrm>
            <a:off x="10372015" y="2222498"/>
            <a:ext cx="179387" cy="133350"/>
          </a:xfrm>
          <a:prstGeom prst="rect">
            <a:avLst/>
          </a:prstGeom>
          <a:solidFill>
            <a:schemeClr val="bg2"/>
          </a:solidFill>
          <a:ln w="952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22" name="Rectangle 21">
            <a:extLst>
              <a:ext uri="{FF2B5EF4-FFF2-40B4-BE49-F238E27FC236}">
                <a16:creationId xmlns:a16="http://schemas.microsoft.com/office/drawing/2014/main" id="{04443EA2-411B-314A-961C-4CE6A6C791F9}"/>
              </a:ext>
            </a:extLst>
          </p:cNvPr>
          <p:cNvSpPr/>
          <p:nvPr>
            <p:custDataLst>
              <p:tags r:id="rId5"/>
            </p:custDataLst>
          </p:nvPr>
        </p:nvSpPr>
        <p:spPr bwMode="gray">
          <a:xfrm>
            <a:off x="10372015" y="2444748"/>
            <a:ext cx="179387" cy="133350"/>
          </a:xfrm>
          <a:prstGeom prst="rect">
            <a:avLst/>
          </a:prstGeom>
          <a:solidFill>
            <a:schemeClr val="tx1"/>
          </a:solidFill>
          <a:ln w="9525" algn="ctr">
            <a:noFill/>
            <a:miter lim="800000"/>
            <a:headEnd/>
            <a:tailEnd/>
          </a:ln>
          <a:effectLst/>
        </p:spPr>
        <p:txBody>
          <a:bodyPr vert="horz" lIns="36000" tIns="36000" rIns="36000" bIns="36000" rtlCol="0" anchor="ctr" anchorCtr="1"/>
          <a:lstStyle/>
          <a:p>
            <a:pPr marL="0" marR="0" lvl="0" indent="0" algn="ctr" defTabSz="914400" rtl="0" eaLnBrk="1" fontAlgn="auto" latinLnBrk="0" hangingPunct="1">
              <a:lnSpc>
                <a:spcPct val="100000"/>
              </a:lnSpc>
              <a:spcBef>
                <a:spcPct val="25000"/>
              </a:spcBef>
              <a:spcAft>
                <a:spcPts val="0"/>
              </a:spcAft>
              <a:buClrTx/>
              <a:buSzPct val="85000"/>
              <a:buFontTx/>
              <a:buNone/>
              <a:tabLst/>
              <a:defRPr/>
            </a:pPr>
            <a:endParaRPr kumimoji="0" lang="en-GB" sz="1000" b="0" i="0" u="none" strike="noStrike" kern="1200" cap="none" spc="0" normalizeH="0" baseline="0" noProof="0">
              <a:ln>
                <a:noFill/>
              </a:ln>
              <a:solidFill>
                <a:srgbClr val="061F32"/>
              </a:solidFill>
              <a:effectLst/>
              <a:uLnTx/>
              <a:uFillTx/>
              <a:latin typeface="Arial" panose="020B0604020202020204"/>
              <a:ea typeface="+mn-ea"/>
              <a:cs typeface="Arial"/>
              <a:sym typeface="Arial"/>
            </a:endParaRPr>
          </a:p>
        </p:txBody>
      </p:sp>
      <p:sp>
        <p:nvSpPr>
          <p:cNvPr id="24" name="Text Placeholder 11">
            <a:extLst>
              <a:ext uri="{FF2B5EF4-FFF2-40B4-BE49-F238E27FC236}">
                <a16:creationId xmlns:a16="http://schemas.microsoft.com/office/drawing/2014/main" id="{161A679B-3366-0649-806C-3564AE2051BB}"/>
              </a:ext>
            </a:extLst>
          </p:cNvPr>
          <p:cNvSpPr>
            <a:spLocks noGrp="1"/>
          </p:cNvSpPr>
          <p:nvPr>
            <p:custDataLst>
              <p:tags r:id="rId6"/>
            </p:custDataLst>
          </p:nvPr>
        </p:nvSpPr>
        <p:spPr bwMode="gray">
          <a:xfrm>
            <a:off x="10602203" y="1990723"/>
            <a:ext cx="276225" cy="152400"/>
          </a:xfrm>
          <a:prstGeom prst="rect">
            <a:avLst/>
          </a:prstGeom>
          <a:no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a:ea typeface="Verdana"/>
                <a:cs typeface="Arial"/>
                <a:sym typeface="Arial"/>
              </a:rPr>
              <a:t>[Competitor 2]</a:t>
            </a:r>
          </a:p>
        </p:txBody>
      </p:sp>
      <p:sp>
        <p:nvSpPr>
          <p:cNvPr id="25" name="Text Placeholder 23">
            <a:extLst>
              <a:ext uri="{FF2B5EF4-FFF2-40B4-BE49-F238E27FC236}">
                <a16:creationId xmlns:a16="http://schemas.microsoft.com/office/drawing/2014/main" id="{60AB8D44-89EB-D140-9C37-AE940400608C}"/>
              </a:ext>
            </a:extLst>
          </p:cNvPr>
          <p:cNvSpPr>
            <a:spLocks noGrp="1"/>
          </p:cNvSpPr>
          <p:nvPr>
            <p:custDataLst>
              <p:tags r:id="rId7"/>
            </p:custDataLst>
          </p:nvPr>
        </p:nvSpPr>
        <p:spPr bwMode="gray">
          <a:xfrm>
            <a:off x="10602200" y="1546223"/>
            <a:ext cx="303212" cy="152400"/>
          </a:xfrm>
          <a:prstGeom prst="rect">
            <a:avLst/>
          </a:prstGeom>
          <a:noFill/>
          <a:effectLst/>
        </p:spPr>
        <p:txBody>
          <a:bodyPr wrap="none" lIns="0" tIns="0" rIns="0" bIns="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a:ea typeface="+mn-ea"/>
                <a:cs typeface="Arial"/>
                <a:sym typeface="Arial"/>
              </a:rPr>
              <a:t>[Company]</a:t>
            </a:r>
          </a:p>
        </p:txBody>
      </p:sp>
      <p:sp>
        <p:nvSpPr>
          <p:cNvPr id="27" name="Text Placeholder 25">
            <a:extLst>
              <a:ext uri="{FF2B5EF4-FFF2-40B4-BE49-F238E27FC236}">
                <a16:creationId xmlns:a16="http://schemas.microsoft.com/office/drawing/2014/main" id="{AB7C9302-601A-5745-A90E-A65379144E6F}"/>
              </a:ext>
            </a:extLst>
          </p:cNvPr>
          <p:cNvSpPr>
            <a:spLocks noGrp="1"/>
          </p:cNvSpPr>
          <p:nvPr>
            <p:custDataLst>
              <p:tags r:id="rId8"/>
            </p:custDataLst>
          </p:nvPr>
        </p:nvSpPr>
        <p:spPr bwMode="gray">
          <a:xfrm>
            <a:off x="10602202" y="1768473"/>
            <a:ext cx="477837" cy="152400"/>
          </a:xfrm>
          <a:prstGeom prst="rect">
            <a:avLst/>
          </a:prstGeom>
          <a:noFill/>
          <a:effectLst/>
        </p:spPr>
        <p:txBody>
          <a:bodyPr wrap="none" lIns="0" tIns="0" rIns="0" bIns="0" anchor="ctr" anchorCtr="0">
            <a:noAutofit/>
          </a:bodyPr>
          <a:lstStyle>
            <a:lvl1pPr marL="0" indent="0" algn="l" defTabSz="914400" rtl="0" eaLnBrk="1" latinLnBrk="0" hangingPunct="1">
              <a:spcBef>
                <a:spcPts val="384"/>
              </a:spcBef>
              <a:buFontTx/>
              <a:buNone/>
              <a:defRPr sz="1600" b="1" kern="1200">
                <a:solidFill>
                  <a:schemeClr val="tx1"/>
                </a:solidFill>
                <a:latin typeface="+mn-lt"/>
                <a:ea typeface="+mn-ea"/>
                <a:cs typeface="+mn-cs"/>
              </a:defRPr>
            </a:lvl1pPr>
            <a:lvl2pPr marL="4572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2pPr>
            <a:lvl3pPr marL="914400" indent="-228600"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3pPr>
            <a:lvl4pPr marL="1376363" indent="-233362"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4pPr>
            <a:lvl5pPr marL="2058988" indent="-230188" algn="l" defTabSz="914400" rtl="0" eaLnBrk="1" latinLnBrk="0" hangingPunct="1">
              <a:spcBef>
                <a:spcPts val="384"/>
              </a:spcBef>
              <a:buClr>
                <a:schemeClr val="tx2"/>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a:ea typeface="+mn-ea"/>
                <a:cs typeface="Arial"/>
                <a:sym typeface="Arial"/>
              </a:rPr>
              <a:t>[Competitor 1]</a:t>
            </a:r>
          </a:p>
        </p:txBody>
      </p:sp>
      <p:sp>
        <p:nvSpPr>
          <p:cNvPr id="29" name="Text Placeholder 2">
            <a:extLst>
              <a:ext uri="{FF2B5EF4-FFF2-40B4-BE49-F238E27FC236}">
                <a16:creationId xmlns:a16="http://schemas.microsoft.com/office/drawing/2014/main" id="{641DB4F0-26B5-A145-BE53-020C189B1CF2}"/>
              </a:ext>
            </a:extLst>
          </p:cNvPr>
          <p:cNvSpPr>
            <a:spLocks noGrp="1"/>
          </p:cNvSpPr>
          <p:nvPr>
            <p:custDataLst>
              <p:tags r:id="rId9"/>
            </p:custDataLst>
          </p:nvPr>
        </p:nvSpPr>
        <p:spPr bwMode="gray">
          <a:xfrm>
            <a:off x="10602202" y="2212973"/>
            <a:ext cx="554037" cy="152400"/>
          </a:xfrm>
          <a:prstGeom prst="rect">
            <a:avLst/>
          </a:prstGeom>
          <a:no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a:ea typeface="Verdana"/>
                <a:cs typeface="Arial"/>
                <a:sym typeface="Arial"/>
              </a:rPr>
              <a:t>[Competitor 3]</a:t>
            </a:r>
          </a:p>
        </p:txBody>
      </p:sp>
      <p:sp>
        <p:nvSpPr>
          <p:cNvPr id="30" name="Text Placeholder 3">
            <a:extLst>
              <a:ext uri="{FF2B5EF4-FFF2-40B4-BE49-F238E27FC236}">
                <a16:creationId xmlns:a16="http://schemas.microsoft.com/office/drawing/2014/main" id="{0A9E078C-D4C9-9044-A222-61EB57520EE0}"/>
              </a:ext>
            </a:extLst>
          </p:cNvPr>
          <p:cNvSpPr>
            <a:spLocks noGrp="1"/>
          </p:cNvSpPr>
          <p:nvPr>
            <p:custDataLst>
              <p:tags r:id="rId10"/>
            </p:custDataLst>
          </p:nvPr>
        </p:nvSpPr>
        <p:spPr bwMode="gray">
          <a:xfrm>
            <a:off x="10602201" y="2435223"/>
            <a:ext cx="430212" cy="152400"/>
          </a:xfrm>
          <a:prstGeom prst="rect">
            <a:avLst/>
          </a:prstGeom>
          <a:no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61F32"/>
                </a:solidFill>
                <a:effectLst/>
                <a:uLnTx/>
                <a:uFillTx/>
                <a:latin typeface="Arial"/>
                <a:ea typeface="Verdana"/>
                <a:cs typeface="Arial"/>
                <a:sym typeface="Arial"/>
              </a:rPr>
              <a:t>[Competitor 4]</a:t>
            </a:r>
          </a:p>
        </p:txBody>
      </p:sp>
      <p:sp>
        <p:nvSpPr>
          <p:cNvPr id="39" name="TextBox 38">
            <a:extLst>
              <a:ext uri="{FF2B5EF4-FFF2-40B4-BE49-F238E27FC236}">
                <a16:creationId xmlns:a16="http://schemas.microsoft.com/office/drawing/2014/main" id="{8BC347C8-0CA5-AA49-82EB-290FBE1D6023}"/>
              </a:ext>
            </a:extLst>
          </p:cNvPr>
          <p:cNvSpPr txBox="1"/>
          <p:nvPr/>
        </p:nvSpPr>
        <p:spPr>
          <a:xfrm>
            <a:off x="2715278" y="5225855"/>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xx%</a:t>
            </a:r>
          </a:p>
        </p:txBody>
      </p:sp>
      <p:sp>
        <p:nvSpPr>
          <p:cNvPr id="40" name="TextBox 39">
            <a:extLst>
              <a:ext uri="{FF2B5EF4-FFF2-40B4-BE49-F238E27FC236}">
                <a16:creationId xmlns:a16="http://schemas.microsoft.com/office/drawing/2014/main" id="{7B648258-DD07-8E4B-A90A-71761095CD60}"/>
              </a:ext>
            </a:extLst>
          </p:cNvPr>
          <p:cNvSpPr txBox="1"/>
          <p:nvPr/>
        </p:nvSpPr>
        <p:spPr>
          <a:xfrm>
            <a:off x="2715278" y="5705128"/>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xx%</a:t>
            </a:r>
          </a:p>
        </p:txBody>
      </p:sp>
      <p:sp>
        <p:nvSpPr>
          <p:cNvPr id="41" name="TextBox 40">
            <a:extLst>
              <a:ext uri="{FF2B5EF4-FFF2-40B4-BE49-F238E27FC236}">
                <a16:creationId xmlns:a16="http://schemas.microsoft.com/office/drawing/2014/main" id="{41C6C295-98CF-6449-B52B-ADC6E8C2C249}"/>
              </a:ext>
            </a:extLst>
          </p:cNvPr>
          <p:cNvSpPr txBox="1"/>
          <p:nvPr/>
        </p:nvSpPr>
        <p:spPr>
          <a:xfrm>
            <a:off x="5043225" y="5225855"/>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xx%</a:t>
            </a:r>
          </a:p>
        </p:txBody>
      </p:sp>
      <p:sp>
        <p:nvSpPr>
          <p:cNvPr id="42" name="TextBox 41">
            <a:extLst>
              <a:ext uri="{FF2B5EF4-FFF2-40B4-BE49-F238E27FC236}">
                <a16:creationId xmlns:a16="http://schemas.microsoft.com/office/drawing/2014/main" id="{01A64CEC-A525-6649-8207-1350D301BE19}"/>
              </a:ext>
            </a:extLst>
          </p:cNvPr>
          <p:cNvSpPr txBox="1"/>
          <p:nvPr/>
        </p:nvSpPr>
        <p:spPr>
          <a:xfrm>
            <a:off x="5043225" y="5705128"/>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xx%</a:t>
            </a:r>
          </a:p>
        </p:txBody>
      </p:sp>
      <p:sp>
        <p:nvSpPr>
          <p:cNvPr id="44" name="TextBox 43">
            <a:extLst>
              <a:ext uri="{FF2B5EF4-FFF2-40B4-BE49-F238E27FC236}">
                <a16:creationId xmlns:a16="http://schemas.microsoft.com/office/drawing/2014/main" id="{D48A31A6-202E-B541-A31F-1F1BEFCE37F6}"/>
              </a:ext>
            </a:extLst>
          </p:cNvPr>
          <p:cNvSpPr txBox="1"/>
          <p:nvPr/>
        </p:nvSpPr>
        <p:spPr>
          <a:xfrm>
            <a:off x="9699118" y="5225855"/>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xx%</a:t>
            </a:r>
          </a:p>
        </p:txBody>
      </p:sp>
      <p:sp>
        <p:nvSpPr>
          <p:cNvPr id="45" name="TextBox 44">
            <a:extLst>
              <a:ext uri="{FF2B5EF4-FFF2-40B4-BE49-F238E27FC236}">
                <a16:creationId xmlns:a16="http://schemas.microsoft.com/office/drawing/2014/main" id="{8570356F-ABA0-6443-95C4-BEEEB5E56169}"/>
              </a:ext>
            </a:extLst>
          </p:cNvPr>
          <p:cNvSpPr txBox="1"/>
          <p:nvPr/>
        </p:nvSpPr>
        <p:spPr>
          <a:xfrm>
            <a:off x="9699118" y="5705128"/>
            <a:ext cx="11704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err="1">
                <a:ln>
                  <a:noFill/>
                </a:ln>
                <a:solidFill>
                  <a:srgbClr val="061F32"/>
                </a:solidFill>
                <a:effectLst/>
                <a:uLnTx/>
                <a:uFillTx/>
                <a:latin typeface="Arial" panose="020B0604020202020204"/>
                <a:ea typeface="+mn-ea"/>
                <a:cs typeface="Arial"/>
                <a:sym typeface="Arial"/>
              </a:rPr>
              <a:t>Xx</a:t>
            </a: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a:sym typeface="Arial"/>
              </a:rPr>
              <a:t>%</a:t>
            </a:r>
          </a:p>
        </p:txBody>
      </p:sp>
      <p:sp>
        <p:nvSpPr>
          <p:cNvPr id="6" name="Rectangle 5">
            <a:extLst>
              <a:ext uri="{FF2B5EF4-FFF2-40B4-BE49-F238E27FC236}">
                <a16:creationId xmlns:a16="http://schemas.microsoft.com/office/drawing/2014/main" id="{142A884E-3CDD-264E-9CC9-D9EEC490AB9C}"/>
              </a:ext>
            </a:extLst>
          </p:cNvPr>
          <p:cNvSpPr/>
          <p:nvPr/>
        </p:nvSpPr>
        <p:spPr>
          <a:xfrm>
            <a:off x="2715278" y="5116811"/>
            <a:ext cx="3498379" cy="942260"/>
          </a:xfrm>
          <a:prstGeom prst="rect">
            <a:avLst/>
          </a:prstGeom>
          <a:no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cxnSp>
        <p:nvCxnSpPr>
          <p:cNvPr id="46" name="Straight Connector 45">
            <a:extLst>
              <a:ext uri="{FF2B5EF4-FFF2-40B4-BE49-F238E27FC236}">
                <a16:creationId xmlns:a16="http://schemas.microsoft.com/office/drawing/2014/main" id="{63739D44-623C-CB4F-B7C4-F7EE995E3808}"/>
              </a:ext>
            </a:extLst>
          </p:cNvPr>
          <p:cNvCxnSpPr>
            <a:cxnSpLocks/>
          </p:cNvCxnSpPr>
          <p:nvPr>
            <p:custDataLst>
              <p:tags r:id="rId11"/>
            </p:custDataLst>
          </p:nvPr>
        </p:nvCxnSpPr>
        <p:spPr bwMode="gray">
          <a:xfrm>
            <a:off x="2526403" y="2795239"/>
            <a:ext cx="1438406" cy="0"/>
          </a:xfrm>
          <a:prstGeom prst="line">
            <a:avLst/>
          </a:prstGeom>
          <a:ln w="9525">
            <a:solidFill>
              <a:schemeClr val="accent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F016053-FC56-2848-A5BE-582E77178CE0}"/>
              </a:ext>
            </a:extLst>
          </p:cNvPr>
          <p:cNvCxnSpPr>
            <a:cxnSpLocks/>
          </p:cNvCxnSpPr>
          <p:nvPr>
            <p:custDataLst>
              <p:tags r:id="rId12"/>
            </p:custDataLst>
          </p:nvPr>
        </p:nvCxnSpPr>
        <p:spPr bwMode="gray">
          <a:xfrm flipV="1">
            <a:off x="2526403" y="2795239"/>
            <a:ext cx="0" cy="991928"/>
          </a:xfrm>
          <a:prstGeom prst="line">
            <a:avLst/>
          </a:prstGeom>
          <a:ln w="9525">
            <a:solidFill>
              <a:schemeClr val="accent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8DF2923-00F9-2348-A0FA-5DC6D939E50F}"/>
              </a:ext>
            </a:extLst>
          </p:cNvPr>
          <p:cNvCxnSpPr>
            <a:cxnSpLocks/>
          </p:cNvCxnSpPr>
          <p:nvPr>
            <p:custDataLst>
              <p:tags r:id="rId13"/>
            </p:custDataLst>
          </p:nvPr>
        </p:nvCxnSpPr>
        <p:spPr bwMode="gray">
          <a:xfrm>
            <a:off x="3964809" y="2795239"/>
            <a:ext cx="0" cy="203200"/>
          </a:xfrm>
          <a:prstGeom prst="line">
            <a:avLst/>
          </a:prstGeom>
          <a:ln w="9525">
            <a:solidFill>
              <a:schemeClr val="accent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49" name="Text Placeholder 17">
            <a:extLst>
              <a:ext uri="{FF2B5EF4-FFF2-40B4-BE49-F238E27FC236}">
                <a16:creationId xmlns:a16="http://schemas.microsoft.com/office/drawing/2014/main" id="{308DBE58-4D98-C94A-93CE-44EB4E1A529B}"/>
              </a:ext>
            </a:extLst>
          </p:cNvPr>
          <p:cNvSpPr>
            <a:spLocks noGrp="1"/>
          </p:cNvSpPr>
          <p:nvPr>
            <p:custDataLst>
              <p:tags r:id="rId14"/>
            </p:custDataLst>
          </p:nvPr>
        </p:nvSpPr>
        <p:spPr bwMode="gray">
          <a:xfrm>
            <a:off x="2946997" y="2645839"/>
            <a:ext cx="655200" cy="298800"/>
          </a:xfrm>
          <a:prstGeom prst="ellipse">
            <a:avLst/>
          </a:prstGeom>
          <a:solidFill>
            <a:schemeClr val="accent4"/>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Verdana"/>
                <a:cs typeface="Arial"/>
                <a:sym typeface="Arial"/>
              </a:rPr>
              <a:t>+xx ppt</a:t>
            </a:r>
          </a:p>
        </p:txBody>
      </p:sp>
      <p:cxnSp>
        <p:nvCxnSpPr>
          <p:cNvPr id="52" name="Straight Connector 51">
            <a:extLst>
              <a:ext uri="{FF2B5EF4-FFF2-40B4-BE49-F238E27FC236}">
                <a16:creationId xmlns:a16="http://schemas.microsoft.com/office/drawing/2014/main" id="{6C804FFE-AAB8-CF46-B217-45CF9FC25DEC}"/>
              </a:ext>
            </a:extLst>
          </p:cNvPr>
          <p:cNvCxnSpPr>
            <a:cxnSpLocks/>
          </p:cNvCxnSpPr>
          <p:nvPr>
            <p:custDataLst>
              <p:tags r:id="rId15"/>
            </p:custDataLst>
          </p:nvPr>
        </p:nvCxnSpPr>
        <p:spPr bwMode="gray">
          <a:xfrm>
            <a:off x="4849818" y="2419210"/>
            <a:ext cx="1438406" cy="0"/>
          </a:xfrm>
          <a:prstGeom prst="line">
            <a:avLst/>
          </a:prstGeom>
          <a:ln w="9525">
            <a:solidFill>
              <a:schemeClr val="accent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38A8A19-843E-784E-9A30-8118FB984484}"/>
              </a:ext>
            </a:extLst>
          </p:cNvPr>
          <p:cNvCxnSpPr>
            <a:cxnSpLocks/>
          </p:cNvCxnSpPr>
          <p:nvPr>
            <p:custDataLst>
              <p:tags r:id="rId16"/>
            </p:custDataLst>
          </p:nvPr>
        </p:nvCxnSpPr>
        <p:spPr bwMode="gray">
          <a:xfrm flipV="1">
            <a:off x="4849818" y="2419211"/>
            <a:ext cx="0" cy="1490002"/>
          </a:xfrm>
          <a:prstGeom prst="line">
            <a:avLst/>
          </a:prstGeom>
          <a:ln w="9525">
            <a:solidFill>
              <a:schemeClr val="accent1"/>
            </a:solidFill>
            <a:prstDash val="sysDash"/>
            <a:headEnd type="none"/>
            <a:tailEnd type="none" w="lg" len="lg"/>
          </a:ln>
          <a:effectLst/>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FE3DF08-C4FF-3E4F-90FC-C659BFD4B7BB}"/>
              </a:ext>
            </a:extLst>
          </p:cNvPr>
          <p:cNvCxnSpPr>
            <a:cxnSpLocks/>
          </p:cNvCxnSpPr>
          <p:nvPr>
            <p:custDataLst>
              <p:tags r:id="rId17"/>
            </p:custDataLst>
          </p:nvPr>
        </p:nvCxnSpPr>
        <p:spPr bwMode="gray">
          <a:xfrm>
            <a:off x="6288224" y="2419210"/>
            <a:ext cx="0" cy="203200"/>
          </a:xfrm>
          <a:prstGeom prst="line">
            <a:avLst/>
          </a:prstGeom>
          <a:ln w="9525">
            <a:solidFill>
              <a:schemeClr val="accent1"/>
            </a:solidFill>
            <a:prstDash val="sysDash"/>
            <a:headEnd type="none"/>
            <a:tailEnd type="triangle" w="med" len="med"/>
          </a:ln>
          <a:effectLst/>
        </p:spPr>
        <p:style>
          <a:lnRef idx="1">
            <a:schemeClr val="accent1"/>
          </a:lnRef>
          <a:fillRef idx="0">
            <a:schemeClr val="accent1"/>
          </a:fillRef>
          <a:effectRef idx="0">
            <a:schemeClr val="accent1"/>
          </a:effectRef>
          <a:fontRef idx="minor">
            <a:schemeClr val="tx1"/>
          </a:fontRef>
        </p:style>
      </p:cxnSp>
      <p:sp>
        <p:nvSpPr>
          <p:cNvPr id="55" name="Text Placeholder 17">
            <a:extLst>
              <a:ext uri="{FF2B5EF4-FFF2-40B4-BE49-F238E27FC236}">
                <a16:creationId xmlns:a16="http://schemas.microsoft.com/office/drawing/2014/main" id="{F26136CA-2DDC-BE45-84D8-EB695E5513C3}"/>
              </a:ext>
            </a:extLst>
          </p:cNvPr>
          <p:cNvSpPr>
            <a:spLocks noGrp="1"/>
          </p:cNvSpPr>
          <p:nvPr>
            <p:custDataLst>
              <p:tags r:id="rId18"/>
            </p:custDataLst>
          </p:nvPr>
        </p:nvSpPr>
        <p:spPr bwMode="gray">
          <a:xfrm>
            <a:off x="5241421" y="2269810"/>
            <a:ext cx="655200" cy="298800"/>
          </a:xfrm>
          <a:prstGeom prst="ellipse">
            <a:avLst/>
          </a:prstGeom>
          <a:solidFill>
            <a:schemeClr val="accent4"/>
          </a:solidFill>
          <a:ln w="9525">
            <a:noFill/>
            <a:miter lim="800000"/>
            <a:headEnd/>
            <a:tailEnd/>
          </a:ln>
          <a:effectLst/>
        </p:spPr>
        <p:txBody>
          <a:bodyPr vert="horz" wrap="none" lIns="0" tIns="0" rIns="0" bIns="0" numCol="1" anchor="ctr" anchorCtr="0" compatLnSpc="1">
            <a:prstTxWarp prst="textNoShape">
              <a:avLst/>
            </a:prstTxWarp>
            <a:noAutofit/>
          </a:bodyPr>
          <a:lstStyle>
            <a:lvl1pPr marL="0" indent="0" algn="l" rtl="0" eaLnBrk="1" fontAlgn="base" hangingPunct="1">
              <a:lnSpc>
                <a:spcPct val="100000"/>
              </a:lnSpc>
              <a:spcBef>
                <a:spcPts val="300"/>
              </a:spcBef>
              <a:spcAft>
                <a:spcPts val="0"/>
              </a:spcAft>
              <a:buClrTx/>
              <a:buFontTx/>
              <a:buNone/>
              <a:defRPr sz="1400" b="1">
                <a:solidFill>
                  <a:schemeClr val="tx1"/>
                </a:solidFill>
                <a:latin typeface="+mn-lt"/>
                <a:ea typeface="Verdana"/>
                <a:cs typeface="Verdana"/>
                <a:sym typeface="Ubuntu"/>
              </a:defRPr>
            </a:lvl1pPr>
            <a:lvl2pPr marL="457200" indent="-230400" algn="l" rtl="0" eaLnBrk="1" fontAlgn="base" hangingPunct="1">
              <a:lnSpc>
                <a:spcPct val="100000"/>
              </a:lnSpc>
              <a:spcBef>
                <a:spcPts val="24"/>
              </a:spcBef>
              <a:spcAft>
                <a:spcPts val="0"/>
              </a:spcAft>
              <a:buClrTx/>
              <a:buFont typeface="Arial" pitchFamily="34" charset="0"/>
              <a:buChar char="•"/>
              <a:defRPr sz="1400">
                <a:solidFill>
                  <a:schemeClr val="tx1"/>
                </a:solidFill>
                <a:latin typeface="+mn-lt"/>
                <a:ea typeface="Verdana"/>
                <a:cs typeface="Verdana"/>
                <a:sym typeface="Ubuntu"/>
              </a:defRPr>
            </a:lvl2pPr>
            <a:lvl3pPr marL="914400" indent="-230400" algn="l" rtl="0" eaLnBrk="1" fontAlgn="base" hangingPunct="1">
              <a:lnSpc>
                <a:spcPct val="100000"/>
              </a:lnSpc>
              <a:spcBef>
                <a:spcPts val="24"/>
              </a:spcBef>
              <a:spcAft>
                <a:spcPts val="0"/>
              </a:spcAft>
              <a:buClrTx/>
              <a:buFont typeface="Verdana" pitchFamily="34" charset="0"/>
              <a:buChar char="–"/>
              <a:defRPr sz="1400">
                <a:solidFill>
                  <a:schemeClr val="tx1"/>
                </a:solidFill>
                <a:latin typeface="+mn-lt"/>
                <a:ea typeface="Verdana"/>
                <a:cs typeface="Verdana"/>
                <a:sym typeface="Ubuntu"/>
              </a:defRPr>
            </a:lvl3pPr>
            <a:lvl4pPr marL="1375200" indent="-230400" algn="l" rtl="0" eaLnBrk="1" fontAlgn="base" hangingPunct="1">
              <a:lnSpc>
                <a:spcPct val="100000"/>
              </a:lnSpc>
              <a:spcBef>
                <a:spcPts val="24"/>
              </a:spcBef>
              <a:spcAft>
                <a:spcPts val="0"/>
              </a:spcAft>
              <a:buClrTx/>
              <a:buFont typeface="Wingdings" pitchFamily="2" charset="2"/>
              <a:buChar char="Ø"/>
              <a:defRPr sz="1400">
                <a:solidFill>
                  <a:schemeClr val="tx1"/>
                </a:solidFill>
                <a:latin typeface="+mn-lt"/>
                <a:ea typeface="Verdana"/>
                <a:cs typeface="Verdana"/>
                <a:sym typeface="Ubuntu"/>
              </a:defRPr>
            </a:lvl4pPr>
            <a:lvl5pPr marL="2059200" indent="-230400" algn="l" rtl="0" eaLnBrk="1" fontAlgn="base" hangingPunct="1">
              <a:lnSpc>
                <a:spcPct val="100000"/>
              </a:lnSpc>
              <a:spcBef>
                <a:spcPts val="24"/>
              </a:spcBef>
              <a:spcAft>
                <a:spcPts val="0"/>
              </a:spcAft>
              <a:buClrTx/>
              <a:buFont typeface="Wingdings" pitchFamily="2" charset="2"/>
              <a:buChar char="§"/>
              <a:defRPr sz="1400">
                <a:solidFill>
                  <a:schemeClr val="tx1"/>
                </a:solidFill>
                <a:latin typeface="+mn-lt"/>
                <a:ea typeface="Verdana"/>
                <a:cs typeface="Verdana"/>
                <a:sym typeface="Ubuntu"/>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Verdana"/>
                <a:cs typeface="Arial"/>
                <a:sym typeface="Arial"/>
              </a:rPr>
              <a:t>+xx ppt</a:t>
            </a:r>
          </a:p>
        </p:txBody>
      </p:sp>
      <p:sp>
        <p:nvSpPr>
          <p:cNvPr id="3" name="Google Shape;507;p14">
            <a:extLst>
              <a:ext uri="{FF2B5EF4-FFF2-40B4-BE49-F238E27FC236}">
                <a16:creationId xmlns:a16="http://schemas.microsoft.com/office/drawing/2014/main" id="{C4310242-2F19-1E8B-2F35-DE2CA94486D5}"/>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
        <p:nvSpPr>
          <p:cNvPr id="4" name="Google Shape;538;p14">
            <a:extLst>
              <a:ext uri="{FF2B5EF4-FFF2-40B4-BE49-F238E27FC236}">
                <a16:creationId xmlns:a16="http://schemas.microsoft.com/office/drawing/2014/main" id="{B2D8843C-84B4-48F0-14BF-C107B3596767}"/>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GB" sz="900" b="0" i="0" u="none" strike="noStrike" cap="none">
                <a:solidFill>
                  <a:srgbClr val="062032"/>
                </a:solidFill>
                <a:latin typeface="Arial"/>
                <a:ea typeface="Arial"/>
                <a:cs typeface="Arial"/>
                <a:sym typeface="Arial"/>
              </a:rPr>
              <a:t>Footnote: 1. xx</a:t>
            </a:r>
            <a:endParaRPr sz="900">
              <a:solidFill>
                <a:srgbClr val="062032"/>
              </a:solidFill>
              <a:latin typeface="Arial"/>
              <a:ea typeface="Arial"/>
              <a:cs typeface="Arial"/>
              <a:sym typeface="Arial"/>
            </a:endParaRPr>
          </a:p>
        </p:txBody>
      </p:sp>
      <p:sp>
        <p:nvSpPr>
          <p:cNvPr id="7" name="Google Shape;13;p38">
            <a:extLst>
              <a:ext uri="{FF2B5EF4-FFF2-40B4-BE49-F238E27FC236}">
                <a16:creationId xmlns:a16="http://schemas.microsoft.com/office/drawing/2014/main" id="{A54A6CB2-B687-17D1-352A-6A9AE0F72248}"/>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062032"/>
                </a:solidFill>
                <a:latin typeface="Arial"/>
                <a:ea typeface="Arial"/>
                <a:cs typeface="Arial"/>
                <a:sym typeface="Arial"/>
              </a:defRPr>
            </a:lvl1pPr>
            <a:lvl2pPr marL="0" marR="0" lvl="1" indent="0" algn="r" rtl="0">
              <a:spcBef>
                <a:spcPts val="0"/>
              </a:spcBef>
              <a:buNone/>
              <a:defRPr sz="900" b="0" i="0" u="none" strike="noStrike" cap="none">
                <a:solidFill>
                  <a:srgbClr val="062032"/>
                </a:solidFill>
                <a:latin typeface="Arial"/>
                <a:ea typeface="Arial"/>
                <a:cs typeface="Arial"/>
                <a:sym typeface="Arial"/>
              </a:defRPr>
            </a:lvl2pPr>
            <a:lvl3pPr marL="0" marR="0" lvl="2" indent="0" algn="r" rtl="0">
              <a:spcBef>
                <a:spcPts val="0"/>
              </a:spcBef>
              <a:buNone/>
              <a:defRPr sz="900" b="0" i="0" u="none" strike="noStrike" cap="none">
                <a:solidFill>
                  <a:srgbClr val="062032"/>
                </a:solidFill>
                <a:latin typeface="Arial"/>
                <a:ea typeface="Arial"/>
                <a:cs typeface="Arial"/>
                <a:sym typeface="Arial"/>
              </a:defRPr>
            </a:lvl3pPr>
            <a:lvl4pPr marL="0" marR="0" lvl="3" indent="0" algn="r" rtl="0">
              <a:spcBef>
                <a:spcPts val="0"/>
              </a:spcBef>
              <a:buNone/>
              <a:defRPr sz="900" b="0" i="0" u="none" strike="noStrike" cap="none">
                <a:solidFill>
                  <a:srgbClr val="062032"/>
                </a:solidFill>
                <a:latin typeface="Arial"/>
                <a:ea typeface="Arial"/>
                <a:cs typeface="Arial"/>
                <a:sym typeface="Arial"/>
              </a:defRPr>
            </a:lvl4pPr>
            <a:lvl5pPr marL="0" marR="0" lvl="4" indent="0" algn="r" rtl="0">
              <a:spcBef>
                <a:spcPts val="0"/>
              </a:spcBef>
              <a:buNone/>
              <a:defRPr sz="900" b="0" i="0" u="none" strike="noStrike" cap="none">
                <a:solidFill>
                  <a:srgbClr val="062032"/>
                </a:solidFill>
                <a:latin typeface="Arial"/>
                <a:ea typeface="Arial"/>
                <a:cs typeface="Arial"/>
                <a:sym typeface="Arial"/>
              </a:defRPr>
            </a:lvl5pPr>
            <a:lvl6pPr marL="0" marR="0" lvl="5" indent="0" algn="r" rtl="0">
              <a:spcBef>
                <a:spcPts val="0"/>
              </a:spcBef>
              <a:buNone/>
              <a:defRPr sz="900" b="0" i="0" u="none" strike="noStrike" cap="none">
                <a:solidFill>
                  <a:srgbClr val="062032"/>
                </a:solidFill>
                <a:latin typeface="Arial"/>
                <a:ea typeface="Arial"/>
                <a:cs typeface="Arial"/>
                <a:sym typeface="Arial"/>
              </a:defRPr>
            </a:lvl6pPr>
            <a:lvl7pPr marL="0" marR="0" lvl="6" indent="0" algn="r" rtl="0">
              <a:spcBef>
                <a:spcPts val="0"/>
              </a:spcBef>
              <a:buNone/>
              <a:defRPr sz="900" b="0" i="0" u="none" strike="noStrike" cap="none">
                <a:solidFill>
                  <a:srgbClr val="062032"/>
                </a:solidFill>
                <a:latin typeface="Arial"/>
                <a:ea typeface="Arial"/>
                <a:cs typeface="Arial"/>
                <a:sym typeface="Arial"/>
              </a:defRPr>
            </a:lvl7pPr>
            <a:lvl8pPr marL="0" marR="0" lvl="7" indent="0" algn="r" rtl="0">
              <a:spcBef>
                <a:spcPts val="0"/>
              </a:spcBef>
              <a:buNone/>
              <a:defRPr sz="900" b="0" i="0" u="none" strike="noStrike" cap="none">
                <a:solidFill>
                  <a:srgbClr val="062032"/>
                </a:solidFill>
                <a:latin typeface="Arial"/>
                <a:ea typeface="Arial"/>
                <a:cs typeface="Arial"/>
                <a:sym typeface="Arial"/>
              </a:defRPr>
            </a:lvl8pPr>
            <a:lvl9pPr marL="0" marR="0" lvl="8" indent="0" algn="r" rtl="0">
              <a:spcBef>
                <a:spcPts val="0"/>
              </a:spcBef>
              <a:buNone/>
              <a:defRPr sz="900" b="0" i="0" u="none" strike="noStrike" cap="none">
                <a:solidFill>
                  <a:srgbClr val="0620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82</a:t>
            </a:fld>
            <a:endParaRPr/>
          </a:p>
        </p:txBody>
      </p:sp>
    </p:spTree>
    <p:extLst>
      <p:ext uri="{BB962C8B-B14F-4D97-AF65-F5344CB8AC3E}">
        <p14:creationId xmlns:p14="http://schemas.microsoft.com/office/powerpoint/2010/main" val="27074516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7A83-61D4-1C4B-9DCD-8F246705D811}"/>
              </a:ext>
            </a:extLst>
          </p:cNvPr>
          <p:cNvSpPr>
            <a:spLocks noGrp="1"/>
          </p:cNvSpPr>
          <p:nvPr>
            <p:ph type="title"/>
          </p:nvPr>
        </p:nvSpPr>
        <p:spPr/>
        <p:txBody>
          <a:bodyPr/>
          <a:lstStyle/>
          <a:p>
            <a:r>
              <a:rPr lang="en-GB"/>
              <a:t>Customer segmentation implementation plan</a:t>
            </a:r>
          </a:p>
        </p:txBody>
      </p:sp>
      <p:sp>
        <p:nvSpPr>
          <p:cNvPr id="27" name="Rectangle 26">
            <a:extLst>
              <a:ext uri="{FF2B5EF4-FFF2-40B4-BE49-F238E27FC236}">
                <a16:creationId xmlns:a16="http://schemas.microsoft.com/office/drawing/2014/main" id="{EF39853F-8B5E-5743-9198-16FA1833CB5E}"/>
              </a:ext>
            </a:extLst>
          </p:cNvPr>
          <p:cNvSpPr/>
          <p:nvPr/>
        </p:nvSpPr>
        <p:spPr>
          <a:xfrm>
            <a:off x="11379200" y="6509173"/>
            <a:ext cx="426720" cy="24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3" name="Slide Number Placeholder 4">
            <a:extLst>
              <a:ext uri="{FF2B5EF4-FFF2-40B4-BE49-F238E27FC236}">
                <a16:creationId xmlns:a16="http://schemas.microsoft.com/office/drawing/2014/main" id="{173E6267-80A9-E43F-AF98-B73DFC614E18}"/>
              </a:ext>
            </a:extLst>
          </p:cNvPr>
          <p:cNvSpPr txBox="1">
            <a:spLocks/>
          </p:cNvSpPr>
          <p:nvPr/>
        </p:nvSpPr>
        <p:spPr>
          <a:xfrm>
            <a:off x="11164566" y="6425800"/>
            <a:ext cx="536475"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50CA70B-A3EC-A048-ABBD-42CEA7B77B28}" type="slidenum">
              <a:rPr kumimoji="0" lang="en-DK" sz="900" b="0" i="0" u="none" strike="noStrike" kern="1200" cap="none" spc="0" normalizeH="0" baseline="0" noProof="0" smtClean="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83</a:t>
            </a:fld>
            <a:endParaRPr kumimoji="0" lang="en-DK"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6" name="Rectangle 2">
            <a:extLst>
              <a:ext uri="{FF2B5EF4-FFF2-40B4-BE49-F238E27FC236}">
                <a16:creationId xmlns:a16="http://schemas.microsoft.com/office/drawing/2014/main" id="{4834B176-4D7F-501F-26E2-A151014AFC91}"/>
              </a:ext>
            </a:extLst>
          </p:cNvPr>
          <p:cNvSpPr>
            <a:spLocks noChangeArrowheads="1"/>
          </p:cNvSpPr>
          <p:nvPr/>
        </p:nvSpPr>
        <p:spPr bwMode="gray">
          <a:xfrm>
            <a:off x="467805" y="1341269"/>
            <a:ext cx="2520000"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About</a:t>
            </a:r>
          </a:p>
        </p:txBody>
      </p:sp>
      <p:sp>
        <p:nvSpPr>
          <p:cNvPr id="17" name="Rectangle 2">
            <a:extLst>
              <a:ext uri="{FF2B5EF4-FFF2-40B4-BE49-F238E27FC236}">
                <a16:creationId xmlns:a16="http://schemas.microsoft.com/office/drawing/2014/main" id="{4C1617E3-03E0-2693-1FB0-4D832037A0B2}"/>
              </a:ext>
            </a:extLst>
          </p:cNvPr>
          <p:cNvSpPr>
            <a:spLocks noChangeArrowheads="1"/>
          </p:cNvSpPr>
          <p:nvPr/>
        </p:nvSpPr>
        <p:spPr bwMode="gray">
          <a:xfrm>
            <a:off x="3281902" y="1341269"/>
            <a:ext cx="2520000"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Objective</a:t>
            </a:r>
          </a:p>
        </p:txBody>
      </p:sp>
      <p:sp>
        <p:nvSpPr>
          <p:cNvPr id="18" name="Rectangle 17">
            <a:extLst>
              <a:ext uri="{FF2B5EF4-FFF2-40B4-BE49-F238E27FC236}">
                <a16:creationId xmlns:a16="http://schemas.microsoft.com/office/drawing/2014/main" id="{9C4C0CE9-5CDA-5FFB-D72B-EF27BFD9A398}"/>
              </a:ext>
            </a:extLst>
          </p:cNvPr>
          <p:cNvSpPr/>
          <p:nvPr/>
        </p:nvSpPr>
        <p:spPr>
          <a:xfrm>
            <a:off x="467805" y="1721289"/>
            <a:ext cx="2520000" cy="900000"/>
          </a:xfrm>
          <a:prstGeom prst="rect">
            <a:avLst/>
          </a:prstGeom>
          <a:noFill/>
          <a:ln w="9525" algn="ctr">
            <a:no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Program owner: </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name]</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Senior liaison: </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name]</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Responsible manager</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[insert name]</a:t>
            </a:r>
          </a:p>
          <a:p>
            <a:pPr fontAlgn="base">
              <a:spcBef>
                <a:spcPct val="0"/>
              </a:spcBef>
              <a:spcAft>
                <a:spcPct val="0"/>
              </a:spcAft>
              <a:buClr>
                <a:srgbClr val="177B57"/>
              </a:buClr>
              <a:buSzPct val="100000"/>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Expected duration:</a:t>
            </a: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[insert timeframe]</a:t>
            </a:r>
          </a:p>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endPar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9" name="Rectangle 18">
            <a:extLst>
              <a:ext uri="{FF2B5EF4-FFF2-40B4-BE49-F238E27FC236}">
                <a16:creationId xmlns:a16="http://schemas.microsoft.com/office/drawing/2014/main" id="{57513F12-EBBB-51EA-C059-1083661D8017}"/>
              </a:ext>
            </a:extLst>
          </p:cNvPr>
          <p:cNvSpPr/>
          <p:nvPr/>
        </p:nvSpPr>
        <p:spPr>
          <a:xfrm>
            <a:off x="3281902" y="1721288"/>
            <a:ext cx="2520000" cy="900000"/>
          </a:xfrm>
          <a:prstGeom prst="rect">
            <a:avLst/>
          </a:prstGeom>
          <a:noFill/>
          <a:ln w="9525" algn="ctr">
            <a:no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ct val="0"/>
              </a:spcBef>
              <a:spcAft>
                <a:spcPct val="0"/>
              </a:spcAft>
              <a:buClr>
                <a:srgbClr val="177B57"/>
              </a:buClr>
              <a:buSzPct val="100000"/>
              <a:buFont typeface="Arial"/>
              <a:buNone/>
              <a:tabLst/>
              <a:defRPr/>
            </a:pPr>
            <a:r>
              <a:rPr lang="en-US" sz="800" kern="1200">
                <a:solidFill>
                  <a:srgbClr val="E7E6E6">
                    <a:lumMod val="10000"/>
                  </a:srgbClr>
                </a:solidFill>
                <a:latin typeface="Arial" panose="020B0604020202020204" pitchFamily="34" charset="0"/>
                <a:ea typeface="+mn-ea"/>
                <a:cs typeface="Arial" panose="020B0604020202020204" pitchFamily="34" charset="0"/>
              </a:rPr>
              <a:t>[Insert description]</a:t>
            </a:r>
            <a:endPar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cxnSp>
        <p:nvCxnSpPr>
          <p:cNvPr id="20" name="Straight Connector 19">
            <a:extLst>
              <a:ext uri="{FF2B5EF4-FFF2-40B4-BE49-F238E27FC236}">
                <a16:creationId xmlns:a16="http://schemas.microsoft.com/office/drawing/2014/main" id="{6E378A3E-FD49-2373-5B47-60D9190D0510}"/>
              </a:ext>
            </a:extLst>
          </p:cNvPr>
          <p:cNvCxnSpPr>
            <a:cxnSpLocks/>
          </p:cNvCxnSpPr>
          <p:nvPr/>
        </p:nvCxnSpPr>
        <p:spPr>
          <a:xfrm>
            <a:off x="557805" y="1693758"/>
            <a:ext cx="2340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11F061-6604-76DC-733C-4A82557D9BA3}"/>
              </a:ext>
            </a:extLst>
          </p:cNvPr>
          <p:cNvCxnSpPr>
            <a:cxnSpLocks/>
          </p:cNvCxnSpPr>
          <p:nvPr/>
        </p:nvCxnSpPr>
        <p:spPr>
          <a:xfrm>
            <a:off x="3371902" y="1693758"/>
            <a:ext cx="2340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960ECD5-7A3F-2049-95DD-01ADF85D80EA}"/>
              </a:ext>
            </a:extLst>
          </p:cNvPr>
          <p:cNvSpPr/>
          <p:nvPr/>
        </p:nvSpPr>
        <p:spPr>
          <a:xfrm>
            <a:off x="467802" y="2708237"/>
            <a:ext cx="5334090" cy="1651382"/>
          </a:xfrm>
          <a:prstGeom prst="rect">
            <a:avLst/>
          </a:prstGeom>
          <a:solidFill>
            <a:schemeClr val="bg1"/>
          </a:solidFill>
          <a:ln w="9525" algn="ctr">
            <a:solidFill>
              <a:schemeClr val="bg1"/>
            </a:solidFill>
            <a:miter lim="800000"/>
            <a:headEnd type="none" w="lg" len="lg"/>
            <a:tailEnd type="none" w="lg" len="lg"/>
          </a:ln>
        </p:spPr>
        <p:txBody>
          <a:bodyPr lIns="90000" tIns="89999" rIns="90000" bIns="89999"/>
          <a:lstStyle/>
          <a:p>
            <a:pPr marL="0" marR="0" lvl="0" indent="0" algn="l" defTabSz="914400" rtl="0" eaLnBrk="1" fontAlgn="base" latinLnBrk="0" hangingPunct="1">
              <a:lnSpc>
                <a:spcPct val="100000"/>
              </a:lnSpc>
              <a:spcBef>
                <a:spcPts val="0"/>
              </a:spcBef>
              <a:spcAft>
                <a:spcPts val="0"/>
              </a:spcAft>
              <a:buClr>
                <a:srgbClr val="5A0E13"/>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Context for the initiative</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 of context]</a:t>
            </a:r>
            <a:b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br>
            <a:endPar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base" latinLnBrk="0" hangingPunct="1">
              <a:lnSpc>
                <a:spcPct val="100000"/>
              </a:lnSpc>
              <a:spcBef>
                <a:spcPts val="0"/>
              </a:spcBef>
              <a:spcAft>
                <a:spcPts val="0"/>
              </a:spcAft>
              <a:buClr>
                <a:srgbClr val="5A0E13"/>
              </a:buClr>
              <a:buSzPct val="100000"/>
              <a:buFont typeface="Arial"/>
              <a:buNone/>
              <a:tabLst/>
              <a:defRPr/>
            </a:pPr>
            <a:r>
              <a:rPr kumimoji="0" lang="en-US" sz="8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Initiative value creation </a:t>
            </a:r>
          </a:p>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 of how the initiative will create value]</a:t>
            </a:r>
          </a:p>
        </p:txBody>
      </p:sp>
      <p:sp>
        <p:nvSpPr>
          <p:cNvPr id="23" name="Rectangle 2">
            <a:extLst>
              <a:ext uri="{FF2B5EF4-FFF2-40B4-BE49-F238E27FC236}">
                <a16:creationId xmlns:a16="http://schemas.microsoft.com/office/drawing/2014/main" id="{6F425A3B-24E9-C94E-4041-C91130D0F444}"/>
              </a:ext>
            </a:extLst>
          </p:cNvPr>
          <p:cNvSpPr>
            <a:spLocks noChangeArrowheads="1"/>
          </p:cNvSpPr>
          <p:nvPr/>
        </p:nvSpPr>
        <p:spPr bwMode="gray">
          <a:xfrm>
            <a:off x="467802" y="2412941"/>
            <a:ext cx="5334090" cy="337100"/>
          </a:xfrm>
          <a:prstGeom prst="rect">
            <a:avLst/>
          </a:prstGeom>
          <a:noFill/>
          <a:ln w="9525">
            <a:noFill/>
            <a:miter lim="800000"/>
            <a:headEnd/>
            <a:tailEnd/>
          </a:ln>
          <a:effectLst>
            <a:outerShdw dist="25400" dir="5400000" sx="99000" sy="99000" algn="ctr" rotWithShape="0">
              <a:schemeClr val="tx2"/>
            </a:outerShdw>
          </a:effectLst>
        </p:spPr>
        <p:txBody>
          <a:bodyPr wrap="square" tIns="91440" bIns="90000" anchor="b">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Initiative overview</a:t>
            </a:r>
          </a:p>
        </p:txBody>
      </p:sp>
      <p:cxnSp>
        <p:nvCxnSpPr>
          <p:cNvPr id="26" name="Straight Connector 25">
            <a:extLst>
              <a:ext uri="{FF2B5EF4-FFF2-40B4-BE49-F238E27FC236}">
                <a16:creationId xmlns:a16="http://schemas.microsoft.com/office/drawing/2014/main" id="{C36DFA6D-BC18-4E39-CB4C-79327AB06E70}"/>
              </a:ext>
            </a:extLst>
          </p:cNvPr>
          <p:cNvCxnSpPr>
            <a:cxnSpLocks/>
          </p:cNvCxnSpPr>
          <p:nvPr/>
        </p:nvCxnSpPr>
        <p:spPr>
          <a:xfrm>
            <a:off x="560847" y="275004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2">
            <a:extLst>
              <a:ext uri="{FF2B5EF4-FFF2-40B4-BE49-F238E27FC236}">
                <a16:creationId xmlns:a16="http://schemas.microsoft.com/office/drawing/2014/main" id="{FCE65DDE-C9BD-6894-D7A5-DAC7FAF5A08B}"/>
              </a:ext>
            </a:extLst>
          </p:cNvPr>
          <p:cNvSpPr>
            <a:spLocks noChangeArrowheads="1"/>
          </p:cNvSpPr>
          <p:nvPr/>
        </p:nvSpPr>
        <p:spPr bwMode="gray">
          <a:xfrm>
            <a:off x="467802" y="4306321"/>
            <a:ext cx="5334090" cy="337100"/>
          </a:xfrm>
          <a:prstGeom prst="rect">
            <a:avLst/>
          </a:prstGeom>
          <a:noFill/>
          <a:ln w="9525">
            <a:noFill/>
            <a:miter lim="800000"/>
            <a:headEnd/>
            <a:tailEnd/>
          </a:ln>
          <a:effectLst>
            <a:outerShdw dist="25400" dir="5400000" sx="99000" sy="99000" algn="ctr" rotWithShape="0">
              <a:schemeClr val="tx2"/>
            </a:outerShdw>
          </a:effectLst>
        </p:spPr>
        <p:txBody>
          <a:bodyPr wrap="square" tIns="91440" bIns="90000" anchor="b">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Sub-initiatives</a:t>
            </a:r>
          </a:p>
        </p:txBody>
      </p:sp>
      <p:cxnSp>
        <p:nvCxnSpPr>
          <p:cNvPr id="32" name="Straight Connector 31">
            <a:extLst>
              <a:ext uri="{FF2B5EF4-FFF2-40B4-BE49-F238E27FC236}">
                <a16:creationId xmlns:a16="http://schemas.microsoft.com/office/drawing/2014/main" id="{137D920C-6202-ABB9-A177-B2A55A2FE4C0}"/>
              </a:ext>
            </a:extLst>
          </p:cNvPr>
          <p:cNvCxnSpPr>
            <a:cxnSpLocks/>
          </p:cNvCxnSpPr>
          <p:nvPr/>
        </p:nvCxnSpPr>
        <p:spPr>
          <a:xfrm>
            <a:off x="560847" y="464342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3" name="Table 33">
            <a:extLst>
              <a:ext uri="{FF2B5EF4-FFF2-40B4-BE49-F238E27FC236}">
                <a16:creationId xmlns:a16="http://schemas.microsoft.com/office/drawing/2014/main" id="{B39BBCAE-79C7-F3B3-6FCC-D5FAC9E31B65}"/>
              </a:ext>
            </a:extLst>
          </p:cNvPr>
          <p:cNvGraphicFramePr>
            <a:graphicFrameLocks noGrp="1"/>
          </p:cNvGraphicFramePr>
          <p:nvPr>
            <p:extLst>
              <p:ext uri="{D42A27DB-BD31-4B8C-83A1-F6EECF244321}">
                <p14:modId xmlns:p14="http://schemas.microsoft.com/office/powerpoint/2010/main" val="1337134314"/>
              </p:ext>
            </p:extLst>
          </p:nvPr>
        </p:nvGraphicFramePr>
        <p:xfrm>
          <a:off x="557806" y="4673548"/>
          <a:ext cx="5148000" cy="1706880"/>
        </p:xfrm>
        <a:graphic>
          <a:graphicData uri="http://schemas.openxmlformats.org/drawingml/2006/table">
            <a:tbl>
              <a:tblPr firstRow="1" bandRow="1">
                <a:tableStyleId>{13CE0595-0B00-448C-BB99-5609596045FD}</a:tableStyleId>
              </a:tblPr>
              <a:tblGrid>
                <a:gridCol w="403972">
                  <a:extLst>
                    <a:ext uri="{9D8B030D-6E8A-4147-A177-3AD203B41FA5}">
                      <a16:colId xmlns:a16="http://schemas.microsoft.com/office/drawing/2014/main" val="470460442"/>
                    </a:ext>
                  </a:extLst>
                </a:gridCol>
                <a:gridCol w="3028028">
                  <a:extLst>
                    <a:ext uri="{9D8B030D-6E8A-4147-A177-3AD203B41FA5}">
                      <a16:colId xmlns:a16="http://schemas.microsoft.com/office/drawing/2014/main" val="2265604082"/>
                    </a:ext>
                  </a:extLst>
                </a:gridCol>
                <a:gridCol w="1716000">
                  <a:extLst>
                    <a:ext uri="{9D8B030D-6E8A-4147-A177-3AD203B41FA5}">
                      <a16:colId xmlns:a16="http://schemas.microsoft.com/office/drawing/2014/main" val="3710834502"/>
                    </a:ext>
                  </a:extLst>
                </a:gridCol>
              </a:tblGrid>
              <a:tr h="177478">
                <a:tc gridSpan="2">
                  <a:txBody>
                    <a:bodyPr/>
                    <a:lstStyle/>
                    <a:p>
                      <a:r>
                        <a:rPr lang="en-US" sz="800"/>
                        <a:t>Initiative</a:t>
                      </a:r>
                    </a:p>
                  </a:txBody>
                  <a:tcPr marL="72000"/>
                </a:tc>
                <a:tc hMerge="1">
                  <a:txBody>
                    <a:bodyPr/>
                    <a:lstStyle/>
                    <a:p>
                      <a:endParaRPr lang="en-US" sz="800"/>
                    </a:p>
                  </a:txBody>
                  <a:tcPr/>
                </a:tc>
                <a:tc>
                  <a:txBody>
                    <a:bodyPr/>
                    <a:lstStyle/>
                    <a:p>
                      <a:r>
                        <a:rPr lang="en-US" sz="800"/>
                        <a:t>Manager</a:t>
                      </a:r>
                    </a:p>
                  </a:txBody>
                  <a:tcPr marL="36000"/>
                </a:tc>
                <a:extLst>
                  <a:ext uri="{0D108BD9-81ED-4DB2-BD59-A6C34878D82A}">
                    <a16:rowId xmlns:a16="http://schemas.microsoft.com/office/drawing/2014/main" val="2784042414"/>
                  </a:ext>
                </a:extLst>
              </a:tr>
              <a:tr h="177478">
                <a:tc>
                  <a:txBody>
                    <a:bodyPr/>
                    <a:lstStyle/>
                    <a:p>
                      <a:r>
                        <a:rPr lang="en-US" sz="800"/>
                        <a:t>A.1</a:t>
                      </a:r>
                    </a:p>
                  </a:txBody>
                  <a:tcPr marL="72000">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a:ln>
                            <a:noFill/>
                          </a:ln>
                          <a:solidFill>
                            <a:srgbClr val="000000"/>
                          </a:solidFill>
                          <a:effectLst/>
                          <a:uLnTx/>
                          <a:uFillTx/>
                          <a:latin typeface="+mn-lt"/>
                          <a:ea typeface="+mn-ea"/>
                          <a:cs typeface="+mn-cs"/>
                        </a:rPr>
                        <a:t>[Insert key activity]</a:t>
                      </a:r>
                    </a:p>
                  </a:txBody>
                  <a:tcPr marL="36000" marR="45720" marT="36000" marB="36000" anchor="ctr">
                    <a:lnB w="6350" cap="flat" cmpd="sng" algn="ctr">
                      <a:solidFill>
                        <a:schemeClr val="tx1"/>
                      </a:solidFill>
                      <a:prstDash val="sysDash"/>
                      <a:round/>
                      <a:headEnd type="none" w="med" len="med"/>
                      <a:tailEnd type="none" w="med" len="med"/>
                    </a:lnB>
                    <a:noFill/>
                  </a:tcPr>
                </a:tc>
                <a:tc>
                  <a:txBody>
                    <a:bodyPr/>
                    <a:lstStyle/>
                    <a:p>
                      <a:r>
                        <a:rPr lang="en-US" sz="800"/>
                        <a:t>[Insert name]</a:t>
                      </a:r>
                    </a:p>
                  </a:txBody>
                  <a:tcPr marL="36000">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0820279"/>
                  </a:ext>
                </a:extLst>
              </a:tr>
              <a:tr h="177478">
                <a:tc>
                  <a:txBody>
                    <a:bodyPr/>
                    <a:lstStyle/>
                    <a:p>
                      <a:r>
                        <a:rPr lang="en-US" sz="800"/>
                        <a:t>A.2</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a:ln>
                            <a:noFill/>
                          </a:ln>
                          <a:solidFill>
                            <a:srgbClr val="000000"/>
                          </a:solidFill>
                          <a:effectLst/>
                          <a:uLnTx/>
                          <a:uFillTx/>
                          <a:latin typeface="+mn-lt"/>
                          <a:ea typeface="+mn-ea"/>
                          <a:cs typeface="+mn-cs"/>
                        </a:rPr>
                        <a:t>[Insert key activity]</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r>
                        <a:rPr lang="en-US" sz="800"/>
                        <a:t>[Insert name]</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866001107"/>
                  </a:ext>
                </a:extLst>
              </a:tr>
              <a:tr h="177478">
                <a:tc>
                  <a:txBody>
                    <a:bodyPr/>
                    <a:lstStyle/>
                    <a:p>
                      <a:r>
                        <a:rPr lang="en-US" sz="800"/>
                        <a:t>A.3</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a:ln>
                            <a:noFill/>
                          </a:ln>
                          <a:solidFill>
                            <a:srgbClr val="000000"/>
                          </a:solidFill>
                          <a:effectLst/>
                          <a:uLnTx/>
                          <a:uFillTx/>
                          <a:latin typeface="+mn-lt"/>
                          <a:ea typeface="+mn-ea"/>
                          <a:cs typeface="+mn-cs"/>
                        </a:rPr>
                        <a:t>[Insert key activity]</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r>
                        <a:rPr lang="en-US" sz="800"/>
                        <a:t>[Insert name]</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66388218"/>
                  </a:ext>
                </a:extLst>
              </a:tr>
              <a:tr h="177478">
                <a:tc>
                  <a:txBody>
                    <a:bodyPr/>
                    <a:lstStyle/>
                    <a:p>
                      <a:r>
                        <a:rPr lang="en-US" sz="800"/>
                        <a:t>A.4</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a:ln>
                            <a:noFill/>
                          </a:ln>
                          <a:solidFill>
                            <a:srgbClr val="000000"/>
                          </a:solidFill>
                          <a:effectLst/>
                          <a:uLnTx/>
                          <a:uFillTx/>
                          <a:latin typeface="+mn-lt"/>
                          <a:ea typeface="+mn-ea"/>
                          <a:cs typeface="+mn-cs"/>
                        </a:rPr>
                        <a:t>[Insert key activity]</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r>
                        <a:rPr lang="en-US" sz="800"/>
                        <a:t>[Insert name]</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21899295"/>
                  </a:ext>
                </a:extLst>
              </a:tr>
              <a:tr h="177478">
                <a:tc>
                  <a:txBody>
                    <a:bodyPr/>
                    <a:lstStyle/>
                    <a:p>
                      <a:r>
                        <a:rPr lang="en-US" sz="800"/>
                        <a:t>A.5</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a:ln>
                            <a:noFill/>
                          </a:ln>
                          <a:solidFill>
                            <a:srgbClr val="000000"/>
                          </a:solidFill>
                          <a:effectLst/>
                          <a:uLnTx/>
                          <a:uFillTx/>
                          <a:latin typeface="+mn-lt"/>
                          <a:ea typeface="+mn-ea"/>
                          <a:cs typeface="+mn-cs"/>
                        </a:rPr>
                        <a:t>[Insert key activity]</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r>
                        <a:rPr lang="en-US" sz="800"/>
                        <a:t>[Insert name]</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34558171"/>
                  </a:ext>
                </a:extLst>
              </a:tr>
              <a:tr h="177478">
                <a:tc>
                  <a:txBody>
                    <a:bodyPr/>
                    <a:lstStyle/>
                    <a:p>
                      <a:r>
                        <a:rPr lang="en-US" sz="800"/>
                        <a:t>A.6</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a:ln>
                            <a:noFill/>
                          </a:ln>
                          <a:solidFill>
                            <a:srgbClr val="000000"/>
                          </a:solidFill>
                          <a:effectLst/>
                          <a:uLnTx/>
                          <a:uFillTx/>
                          <a:latin typeface="+mn-lt"/>
                          <a:ea typeface="+mn-ea"/>
                          <a:cs typeface="+mn-cs"/>
                        </a:rPr>
                        <a:t>[Insert key activity]</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r>
                        <a:rPr lang="en-US" sz="800"/>
                        <a:t>[Insert name]</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45135660"/>
                  </a:ext>
                </a:extLst>
              </a:tr>
              <a:tr h="177478">
                <a:tc>
                  <a:txBody>
                    <a:bodyPr/>
                    <a:lstStyle/>
                    <a:p>
                      <a:r>
                        <a:rPr lang="en-US" sz="800"/>
                        <a:t>A.7</a:t>
                      </a:r>
                    </a:p>
                  </a:txBody>
                  <a:tcPr marL="72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a:ln>
                            <a:noFill/>
                          </a:ln>
                          <a:solidFill>
                            <a:srgbClr val="000000"/>
                          </a:solidFill>
                          <a:effectLst/>
                          <a:uLnTx/>
                          <a:uFillTx/>
                          <a:latin typeface="+mn-lt"/>
                          <a:ea typeface="+mn-ea"/>
                          <a:cs typeface="+mn-cs"/>
                        </a:rPr>
                        <a:t>[Insert key activity]</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r>
                        <a:rPr lang="en-US" sz="800"/>
                        <a:t>[Insert name]</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4221559709"/>
                  </a:ext>
                </a:extLst>
              </a:tr>
            </a:tbl>
          </a:graphicData>
        </a:graphic>
      </p:graphicFrame>
      <p:cxnSp>
        <p:nvCxnSpPr>
          <p:cNvPr id="34" name="Straight Connector 33">
            <a:extLst>
              <a:ext uri="{FF2B5EF4-FFF2-40B4-BE49-F238E27FC236}">
                <a16:creationId xmlns:a16="http://schemas.microsoft.com/office/drawing/2014/main" id="{0BDFE819-89AA-A2F8-45A5-F7B49F7AA65F}"/>
              </a:ext>
            </a:extLst>
          </p:cNvPr>
          <p:cNvCxnSpPr>
            <a:cxnSpLocks/>
          </p:cNvCxnSpPr>
          <p:nvPr/>
        </p:nvCxnSpPr>
        <p:spPr>
          <a:xfrm>
            <a:off x="6480844" y="4643421"/>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571579F-069A-E203-C33D-068AF610D83C}"/>
              </a:ext>
            </a:extLst>
          </p:cNvPr>
          <p:cNvSpPr/>
          <p:nvPr/>
        </p:nvSpPr>
        <p:spPr>
          <a:xfrm>
            <a:off x="7179114" y="4673548"/>
            <a:ext cx="4449731" cy="540000"/>
          </a:xfrm>
          <a:prstGeom prst="rect">
            <a:avLst/>
          </a:prstGeom>
          <a:noFill/>
          <a:ln w="9525" algn="ctr">
            <a:noFill/>
            <a:miter lim="800000"/>
            <a:headEnd type="none" w="lg" len="lg"/>
            <a:tailEnd type="none" w="lg" len="lg"/>
          </a:ln>
        </p:spPr>
        <p:txBody>
          <a:bodyPr lIns="0" tIns="36000" rIns="0" bIns="36000" anchor="ctr"/>
          <a:lstStyle/>
          <a:p>
            <a:pPr marL="285750" marR="0" lvl="1" indent="-171450" algn="l" defTabSz="914400" rtl="0" eaLnBrk="1" fontAlgn="base"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[Insert description of potential risks/where and why initiative might fail or create adverse effects]</a:t>
            </a:r>
          </a:p>
        </p:txBody>
      </p:sp>
      <p:sp>
        <p:nvSpPr>
          <p:cNvPr id="38" name="Rectangle 37">
            <a:extLst>
              <a:ext uri="{FF2B5EF4-FFF2-40B4-BE49-F238E27FC236}">
                <a16:creationId xmlns:a16="http://schemas.microsoft.com/office/drawing/2014/main" id="{A4B6D4C5-95C4-8499-3BAD-9D58EACBC37A}"/>
              </a:ext>
            </a:extLst>
          </p:cNvPr>
          <p:cNvSpPr/>
          <p:nvPr/>
        </p:nvSpPr>
        <p:spPr>
          <a:xfrm>
            <a:off x="7179112" y="5840428"/>
            <a:ext cx="4449733" cy="540000"/>
          </a:xfrm>
          <a:prstGeom prst="rect">
            <a:avLst/>
          </a:prstGeom>
          <a:noFill/>
          <a:ln w="9525" algn="ctr">
            <a:noFill/>
            <a:miter lim="800000"/>
            <a:headEnd type="none" w="lg" len="lg"/>
            <a:tailEnd type="none" w="lg" len="lg"/>
          </a:ln>
        </p:spPr>
        <p:txBody>
          <a:bodyPr wrap="square" lIns="0" tIns="36000" rIns="0" bIns="36000" anchor="ctr"/>
          <a:lstStyle/>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[Insert description of key next steps]</a:t>
            </a:r>
          </a:p>
        </p:txBody>
      </p:sp>
      <p:sp>
        <p:nvSpPr>
          <p:cNvPr id="42" name="Rectangle 41">
            <a:extLst>
              <a:ext uri="{FF2B5EF4-FFF2-40B4-BE49-F238E27FC236}">
                <a16:creationId xmlns:a16="http://schemas.microsoft.com/office/drawing/2014/main" id="{1355E21E-5BC4-4691-14EB-21999D8FB8FE}"/>
              </a:ext>
            </a:extLst>
          </p:cNvPr>
          <p:cNvSpPr/>
          <p:nvPr/>
        </p:nvSpPr>
        <p:spPr>
          <a:xfrm>
            <a:off x="7179112" y="5256988"/>
            <a:ext cx="4449733" cy="540000"/>
          </a:xfrm>
          <a:prstGeom prst="rect">
            <a:avLst/>
          </a:prstGeom>
          <a:noFill/>
          <a:ln w="9525" algn="ctr">
            <a:noFill/>
            <a:miter lim="800000"/>
            <a:headEnd type="none" w="lg" len="lg"/>
            <a:tailEnd type="none" w="lg" len="lg"/>
          </a:ln>
        </p:spPr>
        <p:txBody>
          <a:bodyPr wrap="square" lIns="0" tIns="36000" rIns="0" bIns="36000" anchor="ctr"/>
          <a:lstStyle/>
          <a:p>
            <a:pPr marL="288925" marR="0" lvl="1" indent="-174625" algn="l" defTabSz="914400" rtl="0" eaLnBrk="1" fontAlgn="base" latinLnBrk="0" hangingPunct="1">
              <a:lnSpc>
                <a:spcPct val="100000"/>
              </a:lnSpc>
              <a:spcBef>
                <a:spcPts val="0"/>
              </a:spcBef>
              <a:spcAft>
                <a:spcPts val="0"/>
              </a:spcAft>
              <a:buClr>
                <a:srgbClr val="000000"/>
              </a:buClr>
              <a:buSzPct val="100000"/>
              <a:buFont typeface="Ubuntu"/>
              <a:buChar char="•"/>
              <a:tabLst/>
              <a:defRPr/>
            </a:pPr>
            <a:r>
              <a:rPr kumimoji="0" lang="en-US" sz="8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description/list of requirements to succeed with initiative]</a:t>
            </a:r>
          </a:p>
        </p:txBody>
      </p:sp>
      <p:sp>
        <p:nvSpPr>
          <p:cNvPr id="43" name="Rectangle 42">
            <a:extLst>
              <a:ext uri="{FF2B5EF4-FFF2-40B4-BE49-F238E27FC236}">
                <a16:creationId xmlns:a16="http://schemas.microsoft.com/office/drawing/2014/main" id="{25EF824D-AD96-0E8B-640C-F139FCFC3CCE}"/>
              </a:ext>
            </a:extLst>
          </p:cNvPr>
          <p:cNvSpPr/>
          <p:nvPr/>
        </p:nvSpPr>
        <p:spPr>
          <a:xfrm>
            <a:off x="6480098" y="4673548"/>
            <a:ext cx="698997"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Risk</a:t>
            </a:r>
          </a:p>
        </p:txBody>
      </p:sp>
      <p:sp>
        <p:nvSpPr>
          <p:cNvPr id="44" name="Rectangle 43">
            <a:extLst>
              <a:ext uri="{FF2B5EF4-FFF2-40B4-BE49-F238E27FC236}">
                <a16:creationId xmlns:a16="http://schemas.microsoft.com/office/drawing/2014/main" id="{437FCB67-C078-A1BB-3B11-9050F403AC37}"/>
              </a:ext>
            </a:extLst>
          </p:cNvPr>
          <p:cNvSpPr/>
          <p:nvPr/>
        </p:nvSpPr>
        <p:spPr>
          <a:xfrm>
            <a:off x="6477411" y="5256988"/>
            <a:ext cx="698997"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Require-</a:t>
            </a:r>
            <a:r>
              <a:rPr kumimoji="0" lang="en-US" sz="800" b="1" i="0" u="none" strike="noStrike" kern="0" cap="none" spc="0" normalizeH="0" baseline="0" noProof="0" err="1">
                <a:ln>
                  <a:noFill/>
                </a:ln>
                <a:solidFill>
                  <a:srgbClr val="FFFFFF"/>
                </a:solidFill>
                <a:effectLst/>
                <a:uLnTx/>
                <a:uFillTx/>
                <a:latin typeface="Arial" panose="020B0604020202020204"/>
                <a:ea typeface="+mn-ea"/>
                <a:cs typeface="+mn-cs"/>
                <a:sym typeface="Arial"/>
              </a:rPr>
              <a:t>ments</a:t>
            </a:r>
            <a:endPar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5" name="Rectangle 44">
            <a:extLst>
              <a:ext uri="{FF2B5EF4-FFF2-40B4-BE49-F238E27FC236}">
                <a16:creationId xmlns:a16="http://schemas.microsoft.com/office/drawing/2014/main" id="{E999634D-4F47-5409-CA7C-91DDE9D2129A}"/>
              </a:ext>
            </a:extLst>
          </p:cNvPr>
          <p:cNvSpPr/>
          <p:nvPr/>
        </p:nvSpPr>
        <p:spPr>
          <a:xfrm>
            <a:off x="6477411" y="5840428"/>
            <a:ext cx="698997" cy="5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Next </a:t>
            </a:r>
            <a:b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br>
            <a:r>
              <a:rPr kumimoji="0" lang="en-US" sz="800" b="1" i="0" u="none" strike="noStrike" kern="0" cap="none" spc="0" normalizeH="0" baseline="0" noProof="0">
                <a:ln>
                  <a:noFill/>
                </a:ln>
                <a:solidFill>
                  <a:srgbClr val="FFFFFF"/>
                </a:solidFill>
                <a:effectLst/>
                <a:uLnTx/>
                <a:uFillTx/>
                <a:latin typeface="Arial" panose="020B0604020202020204"/>
                <a:ea typeface="+mn-ea"/>
                <a:cs typeface="+mn-cs"/>
                <a:sym typeface="Arial"/>
              </a:rPr>
              <a:t>steps</a:t>
            </a:r>
          </a:p>
        </p:txBody>
      </p:sp>
      <p:cxnSp>
        <p:nvCxnSpPr>
          <p:cNvPr id="54" name="Straight Connector 53">
            <a:extLst>
              <a:ext uri="{FF2B5EF4-FFF2-40B4-BE49-F238E27FC236}">
                <a16:creationId xmlns:a16="http://schemas.microsoft.com/office/drawing/2014/main" id="{6D7C96BC-FC0A-FA9B-CE89-2B2CD5865A39}"/>
              </a:ext>
            </a:extLst>
          </p:cNvPr>
          <p:cNvCxnSpPr>
            <a:cxnSpLocks/>
          </p:cNvCxnSpPr>
          <p:nvPr/>
        </p:nvCxnSpPr>
        <p:spPr>
          <a:xfrm>
            <a:off x="6480844" y="1693758"/>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2">
            <a:extLst>
              <a:ext uri="{FF2B5EF4-FFF2-40B4-BE49-F238E27FC236}">
                <a16:creationId xmlns:a16="http://schemas.microsoft.com/office/drawing/2014/main" id="{133F1977-FC47-E941-CC71-B2B46E319E2E}"/>
              </a:ext>
            </a:extLst>
          </p:cNvPr>
          <p:cNvSpPr>
            <a:spLocks noChangeArrowheads="1"/>
          </p:cNvSpPr>
          <p:nvPr/>
        </p:nvSpPr>
        <p:spPr bwMode="gray">
          <a:xfrm>
            <a:off x="6480846" y="1341269"/>
            <a:ext cx="5147997"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Timing of highlighted milestones</a:t>
            </a:r>
          </a:p>
        </p:txBody>
      </p:sp>
      <p:graphicFrame>
        <p:nvGraphicFramePr>
          <p:cNvPr id="56" name="Table 55">
            <a:extLst>
              <a:ext uri="{FF2B5EF4-FFF2-40B4-BE49-F238E27FC236}">
                <a16:creationId xmlns:a16="http://schemas.microsoft.com/office/drawing/2014/main" id="{C189E7CF-5ADD-4523-6041-A74C77CA080C}"/>
              </a:ext>
            </a:extLst>
          </p:cNvPr>
          <p:cNvGraphicFramePr>
            <a:graphicFrameLocks noGrp="1"/>
          </p:cNvGraphicFramePr>
          <p:nvPr>
            <p:extLst>
              <p:ext uri="{D42A27DB-BD31-4B8C-83A1-F6EECF244321}">
                <p14:modId xmlns:p14="http://schemas.microsoft.com/office/powerpoint/2010/main" val="3793327435"/>
              </p:ext>
            </p:extLst>
          </p:nvPr>
        </p:nvGraphicFramePr>
        <p:xfrm>
          <a:off x="6486195" y="2022912"/>
          <a:ext cx="5139210" cy="279840"/>
        </p:xfrm>
        <a:graphic>
          <a:graphicData uri="http://schemas.openxmlformats.org/drawingml/2006/table">
            <a:tbl>
              <a:tblPr firstRow="1" bandRow="1">
                <a:tableStyleId>{5C22544A-7EE6-4342-B048-85BDC9FD1C3A}</a:tableStyleId>
              </a:tblPr>
              <a:tblGrid>
                <a:gridCol w="1713070">
                  <a:extLst>
                    <a:ext uri="{9D8B030D-6E8A-4147-A177-3AD203B41FA5}">
                      <a16:colId xmlns:a16="http://schemas.microsoft.com/office/drawing/2014/main" val="20000"/>
                    </a:ext>
                  </a:extLst>
                </a:gridCol>
                <a:gridCol w="1713070">
                  <a:extLst>
                    <a:ext uri="{9D8B030D-6E8A-4147-A177-3AD203B41FA5}">
                      <a16:colId xmlns:a16="http://schemas.microsoft.com/office/drawing/2014/main" val="20001"/>
                    </a:ext>
                  </a:extLst>
                </a:gridCol>
                <a:gridCol w="1713070">
                  <a:extLst>
                    <a:ext uri="{9D8B030D-6E8A-4147-A177-3AD203B41FA5}">
                      <a16:colId xmlns:a16="http://schemas.microsoft.com/office/drawing/2014/main" val="20002"/>
                    </a:ext>
                  </a:extLst>
                </a:gridCol>
              </a:tblGrid>
              <a:tr h="153068">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a:solidFill>
                            <a:schemeClr val="tx1"/>
                          </a:solidFill>
                          <a:latin typeface="Arial" panose="020B0604020202020204" pitchFamily="34" charset="0"/>
                          <a:cs typeface="Arial" panose="020B0604020202020204" pitchFamily="34" charset="0"/>
                        </a:rPr>
                        <a:t>[Insert key activities or milestones]</a:t>
                      </a:r>
                      <a:endParaRPr lang="en-US" sz="800" b="0" baseline="0">
                        <a:solidFill>
                          <a:schemeClr val="tx1"/>
                        </a:solidFill>
                        <a:latin typeface="Arial" panose="020B0604020202020204" pitchFamily="34" charset="0"/>
                        <a:cs typeface="Arial" panose="020B0604020202020204" pitchFamily="34" charset="0"/>
                      </a:endParaRPr>
                    </a:p>
                  </a:txBody>
                  <a:tcPr marL="36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rPr>
                        <a:t>[Insert key activities or milestones]</a:t>
                      </a:r>
                    </a:p>
                  </a:txBody>
                  <a:tcPr marL="36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rPr>
                        <a:t>[Insert key activities or milestones]</a:t>
                      </a:r>
                    </a:p>
                  </a:txBody>
                  <a:tcPr marL="36000" marR="90000" marT="18000" marB="18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7" name="AutoShape 2">
            <a:extLst>
              <a:ext uri="{FF2B5EF4-FFF2-40B4-BE49-F238E27FC236}">
                <a16:creationId xmlns:a16="http://schemas.microsoft.com/office/drawing/2014/main" id="{9BC310B1-09D4-BBCC-41A0-3D594459DDF6}"/>
              </a:ext>
            </a:extLst>
          </p:cNvPr>
          <p:cNvSpPr>
            <a:spLocks noChangeArrowheads="1"/>
          </p:cNvSpPr>
          <p:nvPr/>
        </p:nvSpPr>
        <p:spPr bwMode="gray">
          <a:xfrm>
            <a:off x="6477410" y="1803218"/>
            <a:ext cx="1702965" cy="166686"/>
          </a:xfrm>
          <a:prstGeom prst="homePlate">
            <a:avLst>
              <a:gd name="adj" fmla="val 28025"/>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202x</a:t>
            </a:r>
          </a:p>
        </p:txBody>
      </p:sp>
      <p:sp>
        <p:nvSpPr>
          <p:cNvPr id="58" name="AutoShape 3">
            <a:extLst>
              <a:ext uri="{FF2B5EF4-FFF2-40B4-BE49-F238E27FC236}">
                <a16:creationId xmlns:a16="http://schemas.microsoft.com/office/drawing/2014/main" id="{AE33B4A4-F51F-DC3C-2F8A-0FA5C0EA5E11}"/>
              </a:ext>
            </a:extLst>
          </p:cNvPr>
          <p:cNvSpPr>
            <a:spLocks noChangeArrowheads="1"/>
          </p:cNvSpPr>
          <p:nvPr/>
        </p:nvSpPr>
        <p:spPr bwMode="gray">
          <a:xfrm>
            <a:off x="8200371" y="1803218"/>
            <a:ext cx="1702075" cy="166686"/>
          </a:xfrm>
          <a:prstGeom prst="chevron">
            <a:avLst>
              <a:gd name="adj" fmla="val 27720"/>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202x</a:t>
            </a:r>
            <a:endParaRPr kumimoji="0" lang="en-US" sz="800" b="0" i="1"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endParaRPr>
          </a:p>
        </p:txBody>
      </p:sp>
      <p:sp>
        <p:nvSpPr>
          <p:cNvPr id="59" name="AutoShape 4">
            <a:extLst>
              <a:ext uri="{FF2B5EF4-FFF2-40B4-BE49-F238E27FC236}">
                <a16:creationId xmlns:a16="http://schemas.microsoft.com/office/drawing/2014/main" id="{5478ACF2-FED6-0023-DBFB-F3F5BA2F673C}"/>
              </a:ext>
            </a:extLst>
          </p:cNvPr>
          <p:cNvSpPr>
            <a:spLocks noChangeArrowheads="1"/>
          </p:cNvSpPr>
          <p:nvPr/>
        </p:nvSpPr>
        <p:spPr bwMode="gray">
          <a:xfrm>
            <a:off x="9922443" y="1803218"/>
            <a:ext cx="1702964" cy="166686"/>
          </a:xfrm>
          <a:prstGeom prst="chevron">
            <a:avLst>
              <a:gd name="adj" fmla="val 27734"/>
            </a:avLst>
          </a:prstGeom>
          <a:solidFill>
            <a:schemeClr val="accent2"/>
          </a:solidFill>
          <a:ln w="9525" algn="ctr">
            <a:noFill/>
            <a:miter lim="800000"/>
            <a:headEnd/>
            <a:tailEnd/>
          </a:ln>
        </p:spPr>
        <p:txBody>
          <a:bodyPr lIns="0" tIns="89999" rIns="0" bIns="89999" anchor="ctr"/>
          <a:lstStyle/>
          <a:p>
            <a:pPr marL="0" marR="0" lvl="0" indent="0" algn="ctr" defTabSz="914400" rtl="0" eaLnBrk="0" fontAlgn="base" latinLnBrk="0" hangingPunct="0">
              <a:lnSpc>
                <a:spcPct val="100000"/>
              </a:lnSpc>
              <a:spcBef>
                <a:spcPct val="0"/>
              </a:spcBef>
              <a:spcAft>
                <a:spcPct val="0"/>
              </a:spcAft>
              <a:buClrTx/>
              <a:buSzTx/>
              <a:buFont typeface="Arial"/>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rPr>
              <a:t>Beyond 202x</a:t>
            </a:r>
            <a:endParaRPr kumimoji="0" lang="en-US" sz="800" b="0" i="1"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Calibri"/>
            </a:endParaRPr>
          </a:p>
        </p:txBody>
      </p:sp>
      <p:cxnSp>
        <p:nvCxnSpPr>
          <p:cNvPr id="60" name="Straight Connector 59">
            <a:extLst>
              <a:ext uri="{FF2B5EF4-FFF2-40B4-BE49-F238E27FC236}">
                <a16:creationId xmlns:a16="http://schemas.microsoft.com/office/drawing/2014/main" id="{D1954A59-5070-A109-281A-C06F72DDF485}"/>
              </a:ext>
            </a:extLst>
          </p:cNvPr>
          <p:cNvCxnSpPr>
            <a:cxnSpLocks/>
          </p:cNvCxnSpPr>
          <p:nvPr/>
        </p:nvCxnSpPr>
        <p:spPr>
          <a:xfrm>
            <a:off x="6480844" y="3102530"/>
            <a:ext cx="5148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2">
            <a:extLst>
              <a:ext uri="{FF2B5EF4-FFF2-40B4-BE49-F238E27FC236}">
                <a16:creationId xmlns:a16="http://schemas.microsoft.com/office/drawing/2014/main" id="{AC0D592A-7991-0B91-2FC4-21CD84EFFFFF}"/>
              </a:ext>
            </a:extLst>
          </p:cNvPr>
          <p:cNvSpPr>
            <a:spLocks noChangeArrowheads="1"/>
          </p:cNvSpPr>
          <p:nvPr/>
        </p:nvSpPr>
        <p:spPr bwMode="gray">
          <a:xfrm>
            <a:off x="6480846" y="2750041"/>
            <a:ext cx="5147997" cy="337100"/>
          </a:xfrm>
          <a:prstGeom prst="rect">
            <a:avLst/>
          </a:prstGeom>
          <a:noFill/>
          <a:ln w="9525">
            <a:noFill/>
            <a:miter lim="800000"/>
            <a:headEnd/>
            <a:tailEnd/>
          </a:ln>
          <a:effectLst/>
        </p:spPr>
        <p:txBody>
          <a:bodyPr wrap="square" tIns="91440" bIns="90000" anchor="ctr">
            <a:spAutoFit/>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sz="1000" b="1" i="0" u="none" strike="noStrike" kern="120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Calibri"/>
              </a:rPr>
              <a:t>Success KPIs</a:t>
            </a:r>
          </a:p>
        </p:txBody>
      </p:sp>
      <p:graphicFrame>
        <p:nvGraphicFramePr>
          <p:cNvPr id="62" name="Table 33">
            <a:extLst>
              <a:ext uri="{FF2B5EF4-FFF2-40B4-BE49-F238E27FC236}">
                <a16:creationId xmlns:a16="http://schemas.microsoft.com/office/drawing/2014/main" id="{8817BDF6-6F27-271B-CAC7-718207A17A63}"/>
              </a:ext>
            </a:extLst>
          </p:cNvPr>
          <p:cNvGraphicFramePr>
            <a:graphicFrameLocks noGrp="1"/>
          </p:cNvGraphicFramePr>
          <p:nvPr>
            <p:extLst>
              <p:ext uri="{D42A27DB-BD31-4B8C-83A1-F6EECF244321}">
                <p14:modId xmlns:p14="http://schemas.microsoft.com/office/powerpoint/2010/main" val="3192196185"/>
              </p:ext>
            </p:extLst>
          </p:nvPr>
        </p:nvGraphicFramePr>
        <p:xfrm>
          <a:off x="6477405" y="3138283"/>
          <a:ext cx="5148002" cy="1280160"/>
        </p:xfrm>
        <a:graphic>
          <a:graphicData uri="http://schemas.openxmlformats.org/drawingml/2006/table">
            <a:tbl>
              <a:tblPr firstRow="1" bandRow="1">
                <a:tableStyleId>{13CE0595-0B00-448C-BB99-5609596045FD}</a:tableStyleId>
              </a:tblPr>
              <a:tblGrid>
                <a:gridCol w="2826744">
                  <a:extLst>
                    <a:ext uri="{9D8B030D-6E8A-4147-A177-3AD203B41FA5}">
                      <a16:colId xmlns:a16="http://schemas.microsoft.com/office/drawing/2014/main" val="470460442"/>
                    </a:ext>
                  </a:extLst>
                </a:gridCol>
                <a:gridCol w="1160629">
                  <a:extLst>
                    <a:ext uri="{9D8B030D-6E8A-4147-A177-3AD203B41FA5}">
                      <a16:colId xmlns:a16="http://schemas.microsoft.com/office/drawing/2014/main" val="2265604082"/>
                    </a:ext>
                  </a:extLst>
                </a:gridCol>
                <a:gridCol w="1160629">
                  <a:extLst>
                    <a:ext uri="{9D8B030D-6E8A-4147-A177-3AD203B41FA5}">
                      <a16:colId xmlns:a16="http://schemas.microsoft.com/office/drawing/2014/main" val="3710834502"/>
                    </a:ext>
                  </a:extLst>
                </a:gridCol>
              </a:tblGrid>
              <a:tr h="213360">
                <a:tc>
                  <a:txBody>
                    <a:bodyPr/>
                    <a:lstStyle/>
                    <a:p>
                      <a:r>
                        <a:rPr lang="en-US" sz="800"/>
                        <a:t>KPI</a:t>
                      </a:r>
                    </a:p>
                  </a:txBody>
                  <a:tcPr marL="72000"/>
                </a:tc>
                <a:tc>
                  <a:txBody>
                    <a:bodyPr/>
                    <a:lstStyle/>
                    <a:p>
                      <a:r>
                        <a:rPr lang="en-US" sz="800"/>
                        <a:t>Target</a:t>
                      </a:r>
                    </a:p>
                  </a:txBody>
                  <a:tcPr marL="36000"/>
                </a:tc>
                <a:tc>
                  <a:txBody>
                    <a:bodyPr/>
                    <a:lstStyle/>
                    <a:p>
                      <a:r>
                        <a:rPr lang="en-US" sz="800"/>
                        <a:t>By</a:t>
                      </a:r>
                    </a:p>
                  </a:txBody>
                  <a:tcPr marL="36000"/>
                </a:tc>
                <a:extLst>
                  <a:ext uri="{0D108BD9-81ED-4DB2-BD59-A6C34878D82A}">
                    <a16:rowId xmlns:a16="http://schemas.microsoft.com/office/drawing/2014/main" val="2784042414"/>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B w="6350" cap="flat" cmpd="sng" algn="ctr">
                      <a:solidFill>
                        <a:schemeClr val="tx1"/>
                      </a:solidFill>
                      <a:prstDash val="sysDash"/>
                      <a:round/>
                      <a:headEnd type="none" w="med" len="med"/>
                      <a:tailEnd type="none" w="med" len="med"/>
                    </a:lnB>
                    <a:noFill/>
                  </a:tcPr>
                </a:tc>
                <a:tc>
                  <a:txBody>
                    <a:bodyPr/>
                    <a:lstStyle/>
                    <a:p>
                      <a:r>
                        <a:rPr lang="en-US" sz="800"/>
                        <a:t>[Insert target for KPI]</a:t>
                      </a:r>
                    </a:p>
                  </a:txBody>
                  <a:tcPr marL="36000">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[Insert timeframe]</a:t>
                      </a:r>
                    </a:p>
                  </a:txBody>
                  <a:tcPr marL="36000" marR="45720" marT="36000" marB="36000" anchor="ctr">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1650820279"/>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r>
                        <a:rPr lang="en-US" sz="800"/>
                        <a:t>[Insert target for KPI]</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[Insert timeframe]</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866001107"/>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r>
                        <a:rPr lang="en-US" sz="800"/>
                        <a:t>[Insert target for KPI]</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[Insert timeframe]</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566388218"/>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r>
                        <a:rPr lang="en-US" sz="800"/>
                        <a:t>[Insert target for KPI]</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[Insert timeframe]</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221899295"/>
                  </a:ext>
                </a:extLst>
              </a:tr>
              <a:tr h="177478">
                <a:tc>
                  <a:txBody>
                    <a:bodyPr/>
                    <a:lstStyle/>
                    <a:p>
                      <a:pPr marL="0" marR="0" lvl="0" indent="-342900" algn="l" defTabSz="914400" rtl="0" eaLnBrk="1" fontAlgn="auto" latinLnBrk="0" hangingPunct="1">
                        <a:lnSpc>
                          <a:spcPct val="100000"/>
                        </a:lnSpc>
                        <a:spcBef>
                          <a:spcPts val="0"/>
                        </a:spcBef>
                        <a:spcAft>
                          <a:spcPts val="0"/>
                        </a:spcAft>
                        <a:buClr>
                          <a:srgbClr val="F47B39"/>
                        </a:buClr>
                        <a:buSzPct val="100000"/>
                        <a:buFont typeface="Arial" panose="020B0604020202020204" pitchFamily="34" charset="0"/>
                        <a:buNone/>
                        <a:tabLst/>
                        <a:defRPr/>
                      </a:pPr>
                      <a:r>
                        <a:rPr kumimoji="0" lang="en-US" sz="800" b="0" i="0" u="none" strike="noStrike" kern="1200" cap="none" spc="0" normalizeH="0" baseline="0" noProof="0">
                          <a:ln>
                            <a:noFill/>
                          </a:ln>
                          <a:solidFill>
                            <a:schemeClr val="bg2">
                              <a:lumMod val="10000"/>
                            </a:schemeClr>
                          </a:solidFill>
                          <a:effectLst/>
                          <a:uLnTx/>
                          <a:uFillTx/>
                          <a:latin typeface="Arial" panose="020B0604020202020204" pitchFamily="34" charset="0"/>
                          <a:ea typeface="+mn-ea"/>
                          <a:cs typeface="Arial" panose="020B0604020202020204" pitchFamily="34" charset="0"/>
                          <a:sym typeface="Calibri"/>
                        </a:rPr>
                        <a:t>[Insert key performance indicator for initiative]</a:t>
                      </a:r>
                    </a:p>
                  </a:txBody>
                  <a:tcPr marL="72000" marR="36000" marT="18000" marB="18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r>
                        <a:rPr lang="en-US" sz="800"/>
                        <a:t>[Insert target for KPI]</a:t>
                      </a:r>
                    </a:p>
                  </a:txBody>
                  <a:tcPr marL="36000">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noProof="0">
                          <a:solidFill>
                            <a:schemeClr val="bg2">
                              <a:lumMod val="10000"/>
                            </a:schemeClr>
                          </a:solidFill>
                          <a:latin typeface="+mn-lt"/>
                          <a:ea typeface="+mn-ea"/>
                          <a:cs typeface="+mn-cs"/>
                          <a:sym typeface="Calibri"/>
                        </a:rPr>
                        <a:t>[Insert timeframe]</a:t>
                      </a:r>
                    </a:p>
                  </a:txBody>
                  <a:tcPr marL="36000" marR="45720" marT="36000" marB="36000" anchor="ctr">
                    <a:lnT w="6350" cap="flat" cmpd="sng" algn="ctr">
                      <a:solidFill>
                        <a:schemeClr val="tx1"/>
                      </a:solidFill>
                      <a:prstDash val="sysDash"/>
                      <a:round/>
                      <a:headEnd type="none" w="med" len="med"/>
                      <a:tailEnd type="none" w="med" len="med"/>
                    </a:lnT>
                    <a:lnB w="6350" cap="flat" cmpd="sng" algn="ctr">
                      <a:solidFill>
                        <a:schemeClr val="tx1"/>
                      </a:solidFill>
                      <a:prstDash val="sysDash"/>
                      <a:round/>
                      <a:headEnd type="none" w="med" len="med"/>
                      <a:tailEnd type="none" w="med" len="med"/>
                    </a:lnB>
                    <a:noFill/>
                  </a:tcPr>
                </a:tc>
                <a:extLst>
                  <a:ext uri="{0D108BD9-81ED-4DB2-BD59-A6C34878D82A}">
                    <a16:rowId xmlns:a16="http://schemas.microsoft.com/office/drawing/2014/main" val="2134558171"/>
                  </a:ext>
                </a:extLst>
              </a:tr>
            </a:tbl>
          </a:graphicData>
        </a:graphic>
      </p:graphicFrame>
      <p:cxnSp>
        <p:nvCxnSpPr>
          <p:cNvPr id="63" name="Straight Connector 62">
            <a:extLst>
              <a:ext uri="{FF2B5EF4-FFF2-40B4-BE49-F238E27FC236}">
                <a16:creationId xmlns:a16="http://schemas.microsoft.com/office/drawing/2014/main" id="{B4C43500-4F54-F4CC-2CFD-2A18D7958A81}"/>
              </a:ext>
            </a:extLst>
          </p:cNvPr>
          <p:cNvCxnSpPr>
            <a:cxnSpLocks/>
          </p:cNvCxnSpPr>
          <p:nvPr/>
        </p:nvCxnSpPr>
        <p:spPr>
          <a:xfrm>
            <a:off x="6096000" y="1325880"/>
            <a:ext cx="0" cy="5065195"/>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Google Shape;507;p14">
            <a:extLst>
              <a:ext uri="{FF2B5EF4-FFF2-40B4-BE49-F238E27FC236}">
                <a16:creationId xmlns:a16="http://schemas.microsoft.com/office/drawing/2014/main" id="{2AFFBB06-C72D-E228-0EA4-68A2D9D8CA1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a:t>
            </a:r>
            <a:r>
              <a:rPr lang="en-GB" sz="900">
                <a:solidFill>
                  <a:srgbClr val="062032"/>
                </a:solidFill>
                <a:latin typeface="Arial"/>
                <a:ea typeface="Arial"/>
                <a:cs typeface="Arial"/>
                <a:sym typeface="Arial"/>
              </a:rPr>
              <a:t>xx</a:t>
            </a:r>
            <a:endParaRPr sz="900" b="0" i="0" u="none" strike="noStrike" cap="none">
              <a:solidFill>
                <a:srgbClr val="062032"/>
              </a:solidFill>
              <a:latin typeface="Arial"/>
              <a:ea typeface="Arial"/>
              <a:cs typeface="Arial"/>
              <a:sym typeface="Arial"/>
            </a:endParaRPr>
          </a:p>
        </p:txBody>
      </p:sp>
    </p:spTree>
    <p:extLst>
      <p:ext uri="{BB962C8B-B14F-4D97-AF65-F5344CB8AC3E}">
        <p14:creationId xmlns:p14="http://schemas.microsoft.com/office/powerpoint/2010/main" val="38931756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solidFill>
                  <a:schemeClr val="accent2"/>
                </a:solidFill>
              </a:rPr>
              <a:t>Why</a:t>
            </a:r>
            <a:r>
              <a:rPr lang="en-US">
                <a:solidFill>
                  <a:schemeClr val="bg2"/>
                </a:solidFill>
              </a:rPr>
              <a:t> </a:t>
            </a:r>
            <a:r>
              <a:rPr lang="en-US"/>
              <a:t>is [strategic initiative] important?</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84</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Google Shape;746;p20">
            <a:extLst>
              <a:ext uri="{FF2B5EF4-FFF2-40B4-BE49-F238E27FC236}">
                <a16:creationId xmlns:a16="http://schemas.microsoft.com/office/drawing/2014/main" id="{8711B6DD-2332-01DC-5601-EB4798F1B87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6" name="TextBox 5">
            <a:extLst>
              <a:ext uri="{FF2B5EF4-FFF2-40B4-BE49-F238E27FC236}">
                <a16:creationId xmlns:a16="http://schemas.microsoft.com/office/drawing/2014/main" id="{54074F51-49B7-A652-9391-EB9A1A30369B}"/>
              </a:ext>
            </a:extLst>
          </p:cNvPr>
          <p:cNvSpPr txBox="1"/>
          <p:nvPr/>
        </p:nvSpPr>
        <p:spPr>
          <a:xfrm>
            <a:off x="467806" y="1510450"/>
            <a:ext cx="5168906" cy="307777"/>
          </a:xfrm>
          <a:prstGeom prst="rect">
            <a:avLst/>
          </a:prstGeom>
          <a:noFill/>
        </p:spPr>
        <p:txBody>
          <a:bodyPr wrap="square" rtlCol="0">
            <a:spAutoFit/>
          </a:bodyPr>
          <a:lstStyle/>
          <a:p>
            <a:r>
              <a:rPr lang="en-US" b="1"/>
              <a:t>[Insert reason 1 e.g. current products becoming obsolete]</a:t>
            </a:r>
          </a:p>
        </p:txBody>
      </p:sp>
      <p:sp>
        <p:nvSpPr>
          <p:cNvPr id="7" name="TextBox 6">
            <a:extLst>
              <a:ext uri="{FF2B5EF4-FFF2-40B4-BE49-F238E27FC236}">
                <a16:creationId xmlns:a16="http://schemas.microsoft.com/office/drawing/2014/main" id="{1FCC10D0-50C6-BE73-F57E-9DEAE5CA017D}"/>
              </a:ext>
            </a:extLst>
          </p:cNvPr>
          <p:cNvSpPr txBox="1"/>
          <p:nvPr/>
        </p:nvSpPr>
        <p:spPr>
          <a:xfrm>
            <a:off x="6695541" y="1510450"/>
            <a:ext cx="4945595" cy="307777"/>
          </a:xfrm>
          <a:prstGeom prst="rect">
            <a:avLst/>
          </a:prstGeom>
          <a:noFill/>
        </p:spPr>
        <p:txBody>
          <a:bodyPr wrap="square" rtlCol="0">
            <a:spAutoFit/>
          </a:bodyPr>
          <a:lstStyle/>
          <a:p>
            <a:r>
              <a:rPr lang="en-US" b="1"/>
              <a:t>Insert reason 2 e.g. new competitors in market</a:t>
            </a:r>
          </a:p>
        </p:txBody>
      </p:sp>
      <p:sp>
        <p:nvSpPr>
          <p:cNvPr id="9" name="TextBox 8">
            <a:extLst>
              <a:ext uri="{FF2B5EF4-FFF2-40B4-BE49-F238E27FC236}">
                <a16:creationId xmlns:a16="http://schemas.microsoft.com/office/drawing/2014/main" id="{A8117BFA-6258-EF57-482C-AF48E5F6CAC7}"/>
              </a:ext>
            </a:extLst>
          </p:cNvPr>
          <p:cNvSpPr txBox="1"/>
          <p:nvPr/>
        </p:nvSpPr>
        <p:spPr>
          <a:xfrm>
            <a:off x="467806" y="1852553"/>
            <a:ext cx="4146235" cy="276999"/>
          </a:xfrm>
          <a:prstGeom prst="rect">
            <a:avLst/>
          </a:prstGeom>
          <a:noFill/>
        </p:spPr>
        <p:txBody>
          <a:bodyPr wrap="square" rtlCol="0">
            <a:spAutoFit/>
          </a:bodyPr>
          <a:lstStyle/>
          <a:p>
            <a:r>
              <a:rPr lang="en-US" sz="1200">
                <a:solidFill>
                  <a:schemeClr val="bg1">
                    <a:lumMod val="50000"/>
                  </a:schemeClr>
                </a:solidFill>
              </a:rPr>
              <a:t>Example: [Insert data/description that shows reason 1]</a:t>
            </a:r>
          </a:p>
        </p:txBody>
      </p:sp>
      <p:sp>
        <p:nvSpPr>
          <p:cNvPr id="10" name="TextBox 9">
            <a:extLst>
              <a:ext uri="{FF2B5EF4-FFF2-40B4-BE49-F238E27FC236}">
                <a16:creationId xmlns:a16="http://schemas.microsoft.com/office/drawing/2014/main" id="{182534AF-2779-BE6E-7E57-98A1FC71F674}"/>
              </a:ext>
            </a:extLst>
          </p:cNvPr>
          <p:cNvSpPr txBox="1"/>
          <p:nvPr/>
        </p:nvSpPr>
        <p:spPr>
          <a:xfrm>
            <a:off x="6695541" y="1852553"/>
            <a:ext cx="4469025" cy="276999"/>
          </a:xfrm>
          <a:prstGeom prst="rect">
            <a:avLst/>
          </a:prstGeom>
          <a:noFill/>
        </p:spPr>
        <p:txBody>
          <a:bodyPr wrap="square" rtlCol="0">
            <a:spAutoFit/>
          </a:bodyPr>
          <a:lstStyle/>
          <a:p>
            <a:r>
              <a:rPr lang="en-US" sz="1200">
                <a:solidFill>
                  <a:schemeClr val="bg1">
                    <a:lumMod val="50000"/>
                  </a:schemeClr>
                </a:solidFill>
              </a:rPr>
              <a:t>Example: [Insert data/description that shows reason 2]</a:t>
            </a:r>
          </a:p>
        </p:txBody>
      </p:sp>
      <p:sp>
        <p:nvSpPr>
          <p:cNvPr id="11" name="TextBox 10">
            <a:extLst>
              <a:ext uri="{FF2B5EF4-FFF2-40B4-BE49-F238E27FC236}">
                <a16:creationId xmlns:a16="http://schemas.microsoft.com/office/drawing/2014/main" id="{A0C15F64-1955-1EE1-CBFF-A7CE5F71ACEB}"/>
              </a:ext>
            </a:extLst>
          </p:cNvPr>
          <p:cNvSpPr txBox="1"/>
          <p:nvPr/>
        </p:nvSpPr>
        <p:spPr>
          <a:xfrm>
            <a:off x="467806" y="4693853"/>
            <a:ext cx="4146235" cy="538609"/>
          </a:xfrm>
          <a:prstGeom prst="rect">
            <a:avLst/>
          </a:prstGeom>
          <a:noFill/>
        </p:spPr>
        <p:txBody>
          <a:bodyPr wrap="square" rtlCol="0">
            <a:spAutoFit/>
          </a:bodyPr>
          <a:lstStyle/>
          <a:p>
            <a:pPr>
              <a:spcAft>
                <a:spcPts val="600"/>
              </a:spcAft>
            </a:pPr>
            <a:r>
              <a:rPr lang="en-US" sz="1200" b="1">
                <a:solidFill>
                  <a:schemeClr val="tx2">
                    <a:lumMod val="10000"/>
                  </a:schemeClr>
                </a:solidFill>
              </a:rPr>
              <a:t>Trends driving [reason 1]:</a:t>
            </a:r>
          </a:p>
          <a:p>
            <a:pPr marL="171450" indent="-171450">
              <a:spcAft>
                <a:spcPts val="600"/>
              </a:spcAft>
              <a:buFont typeface="Arial" panose="020B0604020202020204" pitchFamily="34" charset="0"/>
              <a:buChar char="•"/>
            </a:pPr>
            <a:r>
              <a:rPr lang="en-US" sz="1200">
                <a:solidFill>
                  <a:schemeClr val="tx2">
                    <a:lumMod val="10000"/>
                  </a:schemeClr>
                </a:solidFill>
              </a:rPr>
              <a:t>[Insert description of trends or underlying drivers]</a:t>
            </a:r>
          </a:p>
        </p:txBody>
      </p:sp>
      <p:graphicFrame>
        <p:nvGraphicFramePr>
          <p:cNvPr id="14" name="Chart 13">
            <a:extLst>
              <a:ext uri="{FF2B5EF4-FFF2-40B4-BE49-F238E27FC236}">
                <a16:creationId xmlns:a16="http://schemas.microsoft.com/office/drawing/2014/main" id="{0F918699-0D2C-137D-AB1C-6D50CAE313B7}"/>
              </a:ext>
            </a:extLst>
          </p:cNvPr>
          <p:cNvGraphicFramePr/>
          <p:nvPr>
            <p:extLst>
              <p:ext uri="{D42A27DB-BD31-4B8C-83A1-F6EECF244321}">
                <p14:modId xmlns:p14="http://schemas.microsoft.com/office/powerpoint/2010/main" val="1004322777"/>
              </p:ext>
            </p:extLst>
          </p:nvPr>
        </p:nvGraphicFramePr>
        <p:xfrm>
          <a:off x="467806" y="2357925"/>
          <a:ext cx="4595286" cy="2176904"/>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446D73D5-32F0-4EC9-E0F8-F9390B961B8C}"/>
              </a:ext>
            </a:extLst>
          </p:cNvPr>
          <p:cNvSpPr/>
          <p:nvPr/>
        </p:nvSpPr>
        <p:spPr>
          <a:xfrm>
            <a:off x="9794929" y="0"/>
            <a:ext cx="2397071" cy="693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Strategic initiative focused on new products/solutions</a:t>
            </a:r>
          </a:p>
        </p:txBody>
      </p:sp>
      <p:sp>
        <p:nvSpPr>
          <p:cNvPr id="16" name="TextBox 15">
            <a:extLst>
              <a:ext uri="{FF2B5EF4-FFF2-40B4-BE49-F238E27FC236}">
                <a16:creationId xmlns:a16="http://schemas.microsoft.com/office/drawing/2014/main" id="{728FF373-BC58-11AF-2EF8-1CCB28EDBB5E}"/>
              </a:ext>
            </a:extLst>
          </p:cNvPr>
          <p:cNvSpPr txBox="1"/>
          <p:nvPr/>
        </p:nvSpPr>
        <p:spPr>
          <a:xfrm>
            <a:off x="6695541" y="4693853"/>
            <a:ext cx="4146235" cy="538609"/>
          </a:xfrm>
          <a:prstGeom prst="rect">
            <a:avLst/>
          </a:prstGeom>
          <a:noFill/>
        </p:spPr>
        <p:txBody>
          <a:bodyPr wrap="square" rtlCol="0">
            <a:spAutoFit/>
          </a:bodyPr>
          <a:lstStyle/>
          <a:p>
            <a:pPr>
              <a:spcAft>
                <a:spcPts val="600"/>
              </a:spcAft>
            </a:pPr>
            <a:r>
              <a:rPr lang="en-US" sz="1200" b="1">
                <a:solidFill>
                  <a:schemeClr val="tx2">
                    <a:lumMod val="10000"/>
                  </a:schemeClr>
                </a:solidFill>
              </a:rPr>
              <a:t>Trends driving [reason 2]:</a:t>
            </a:r>
          </a:p>
          <a:p>
            <a:pPr marL="171450" indent="-171450">
              <a:spcAft>
                <a:spcPts val="600"/>
              </a:spcAft>
              <a:buFont typeface="Arial" panose="020B0604020202020204" pitchFamily="34" charset="0"/>
              <a:buChar char="•"/>
            </a:pPr>
            <a:r>
              <a:rPr lang="en-US" sz="1200">
                <a:solidFill>
                  <a:schemeClr val="tx2">
                    <a:lumMod val="10000"/>
                  </a:schemeClr>
                </a:solidFill>
              </a:rPr>
              <a:t>[Insert description of trends or underlying drivers]</a:t>
            </a:r>
          </a:p>
        </p:txBody>
      </p:sp>
      <p:graphicFrame>
        <p:nvGraphicFramePr>
          <p:cNvPr id="17" name="Chart 16">
            <a:extLst>
              <a:ext uri="{FF2B5EF4-FFF2-40B4-BE49-F238E27FC236}">
                <a16:creationId xmlns:a16="http://schemas.microsoft.com/office/drawing/2014/main" id="{9234C756-9AA8-49CE-2745-B0441B4A39DA}"/>
              </a:ext>
            </a:extLst>
          </p:cNvPr>
          <p:cNvGraphicFramePr/>
          <p:nvPr>
            <p:extLst>
              <p:ext uri="{D42A27DB-BD31-4B8C-83A1-F6EECF244321}">
                <p14:modId xmlns:p14="http://schemas.microsoft.com/office/powerpoint/2010/main" val="1908734633"/>
              </p:ext>
            </p:extLst>
          </p:nvPr>
        </p:nvGraphicFramePr>
        <p:xfrm>
          <a:off x="6695541" y="2357925"/>
          <a:ext cx="4595286" cy="217690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037157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solidFill>
                  <a:schemeClr val="accent2"/>
                </a:solidFill>
              </a:rPr>
              <a:t>What </a:t>
            </a:r>
            <a:r>
              <a:rPr lang="en-US"/>
              <a:t>will boost [strategic initiative]?</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85</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Google Shape;746;p20">
            <a:extLst>
              <a:ext uri="{FF2B5EF4-FFF2-40B4-BE49-F238E27FC236}">
                <a16:creationId xmlns:a16="http://schemas.microsoft.com/office/drawing/2014/main" id="{556AA38F-11B9-DA45-6468-AFABC65E26C0}"/>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sp>
        <p:nvSpPr>
          <p:cNvPr id="3" name="TextBox 2">
            <a:extLst>
              <a:ext uri="{FF2B5EF4-FFF2-40B4-BE49-F238E27FC236}">
                <a16:creationId xmlns:a16="http://schemas.microsoft.com/office/drawing/2014/main" id="{462FC48A-4333-1EF1-08A9-039B9D472A2B}"/>
              </a:ext>
            </a:extLst>
          </p:cNvPr>
          <p:cNvSpPr txBox="1"/>
          <p:nvPr/>
        </p:nvSpPr>
        <p:spPr>
          <a:xfrm>
            <a:off x="467806" y="1632879"/>
            <a:ext cx="3485072" cy="307777"/>
          </a:xfrm>
          <a:prstGeom prst="rect">
            <a:avLst/>
          </a:prstGeom>
          <a:noFill/>
        </p:spPr>
        <p:txBody>
          <a:bodyPr wrap="square" rtlCol="0">
            <a:spAutoFit/>
          </a:bodyPr>
          <a:lstStyle/>
          <a:p>
            <a:pPr algn="ctr"/>
            <a:r>
              <a:rPr lang="en-US" b="1"/>
              <a:t>Expanding existing business</a:t>
            </a:r>
          </a:p>
        </p:txBody>
      </p:sp>
      <p:sp>
        <p:nvSpPr>
          <p:cNvPr id="7" name="TextBox 6">
            <a:extLst>
              <a:ext uri="{FF2B5EF4-FFF2-40B4-BE49-F238E27FC236}">
                <a16:creationId xmlns:a16="http://schemas.microsoft.com/office/drawing/2014/main" id="{4160C7A7-8E4C-97DF-07C5-CF47F7FD3F17}"/>
              </a:ext>
            </a:extLst>
          </p:cNvPr>
          <p:cNvSpPr txBox="1"/>
          <p:nvPr/>
        </p:nvSpPr>
        <p:spPr>
          <a:xfrm>
            <a:off x="4311936" y="1632879"/>
            <a:ext cx="3485072" cy="307777"/>
          </a:xfrm>
          <a:prstGeom prst="rect">
            <a:avLst/>
          </a:prstGeom>
          <a:noFill/>
        </p:spPr>
        <p:txBody>
          <a:bodyPr wrap="square" rtlCol="0">
            <a:spAutoFit/>
          </a:bodyPr>
          <a:lstStyle/>
          <a:p>
            <a:pPr algn="ctr"/>
            <a:r>
              <a:rPr lang="en-US" b="1"/>
              <a:t>Developing new products</a:t>
            </a:r>
          </a:p>
        </p:txBody>
      </p:sp>
      <p:sp>
        <p:nvSpPr>
          <p:cNvPr id="8" name="TextBox 7">
            <a:extLst>
              <a:ext uri="{FF2B5EF4-FFF2-40B4-BE49-F238E27FC236}">
                <a16:creationId xmlns:a16="http://schemas.microsoft.com/office/drawing/2014/main" id="{56EB5381-A10E-3CFC-E035-02B6E6B02165}"/>
              </a:ext>
            </a:extLst>
          </p:cNvPr>
          <p:cNvSpPr txBox="1"/>
          <p:nvPr/>
        </p:nvSpPr>
        <p:spPr>
          <a:xfrm>
            <a:off x="8156065" y="1632879"/>
            <a:ext cx="3485072" cy="307777"/>
          </a:xfrm>
          <a:prstGeom prst="rect">
            <a:avLst/>
          </a:prstGeom>
          <a:noFill/>
        </p:spPr>
        <p:txBody>
          <a:bodyPr wrap="square" rtlCol="0">
            <a:spAutoFit/>
          </a:bodyPr>
          <a:lstStyle/>
          <a:p>
            <a:pPr algn="ctr"/>
            <a:r>
              <a:rPr lang="en-US" b="1"/>
              <a:t>Add-on services and features</a:t>
            </a:r>
          </a:p>
        </p:txBody>
      </p:sp>
      <p:cxnSp>
        <p:nvCxnSpPr>
          <p:cNvPr id="9" name="Straight Connector 8">
            <a:extLst>
              <a:ext uri="{FF2B5EF4-FFF2-40B4-BE49-F238E27FC236}">
                <a16:creationId xmlns:a16="http://schemas.microsoft.com/office/drawing/2014/main" id="{3C131C24-78B5-5376-6CCE-19AFB4E1C72B}"/>
              </a:ext>
            </a:extLst>
          </p:cNvPr>
          <p:cNvCxnSpPr>
            <a:cxnSpLocks/>
          </p:cNvCxnSpPr>
          <p:nvPr/>
        </p:nvCxnSpPr>
        <p:spPr>
          <a:xfrm>
            <a:off x="564422" y="1993791"/>
            <a:ext cx="32918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3C4CC7-4F56-A18F-2172-AF3AC74F9857}"/>
              </a:ext>
            </a:extLst>
          </p:cNvPr>
          <p:cNvCxnSpPr>
            <a:cxnSpLocks/>
          </p:cNvCxnSpPr>
          <p:nvPr/>
        </p:nvCxnSpPr>
        <p:spPr>
          <a:xfrm>
            <a:off x="4408552" y="1993791"/>
            <a:ext cx="32918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9FF258D-B38A-478E-197A-E3D773AE3644}"/>
              </a:ext>
            </a:extLst>
          </p:cNvPr>
          <p:cNvCxnSpPr>
            <a:cxnSpLocks/>
          </p:cNvCxnSpPr>
          <p:nvPr/>
        </p:nvCxnSpPr>
        <p:spPr>
          <a:xfrm>
            <a:off x="8252681" y="1993791"/>
            <a:ext cx="32918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93510BE-BCAA-6A98-D90B-EF9B3C6AF001}"/>
              </a:ext>
            </a:extLst>
          </p:cNvPr>
          <p:cNvSpPr>
            <a:spLocks noChangeAspect="1"/>
          </p:cNvSpPr>
          <p:nvPr/>
        </p:nvSpPr>
        <p:spPr>
          <a:xfrm>
            <a:off x="4586253" y="2195800"/>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1134F47-9443-2312-3B3C-41ED322B2CDD}"/>
              </a:ext>
            </a:extLst>
          </p:cNvPr>
          <p:cNvSpPr>
            <a:spLocks noChangeAspect="1"/>
          </p:cNvSpPr>
          <p:nvPr/>
        </p:nvSpPr>
        <p:spPr>
          <a:xfrm>
            <a:off x="4586253" y="3153764"/>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872C2A6-CB3D-5642-E32A-D51A6DC27C0C}"/>
              </a:ext>
            </a:extLst>
          </p:cNvPr>
          <p:cNvSpPr>
            <a:spLocks noChangeAspect="1"/>
          </p:cNvSpPr>
          <p:nvPr/>
        </p:nvSpPr>
        <p:spPr>
          <a:xfrm>
            <a:off x="5685876" y="2195800"/>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2B9B0A0-6907-FE5C-D090-371B5067AC57}"/>
              </a:ext>
            </a:extLst>
          </p:cNvPr>
          <p:cNvSpPr>
            <a:spLocks noChangeAspect="1"/>
          </p:cNvSpPr>
          <p:nvPr/>
        </p:nvSpPr>
        <p:spPr>
          <a:xfrm>
            <a:off x="6791190" y="2195800"/>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D4A5B4D-2318-A5DC-B2A4-EFB894B344F2}"/>
              </a:ext>
            </a:extLst>
          </p:cNvPr>
          <p:cNvSpPr>
            <a:spLocks noChangeAspect="1"/>
          </p:cNvSpPr>
          <p:nvPr/>
        </p:nvSpPr>
        <p:spPr>
          <a:xfrm>
            <a:off x="6791190" y="3153764"/>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66D34E6-6957-B5D0-FD23-E6B2058EE819}"/>
              </a:ext>
            </a:extLst>
          </p:cNvPr>
          <p:cNvSpPr>
            <a:spLocks noChangeAspect="1"/>
          </p:cNvSpPr>
          <p:nvPr/>
        </p:nvSpPr>
        <p:spPr>
          <a:xfrm>
            <a:off x="5685876" y="3153764"/>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DBF9ADAE-0206-DB7D-C418-5E005CE743F1}"/>
              </a:ext>
            </a:extLst>
          </p:cNvPr>
          <p:cNvSpPr/>
          <p:nvPr/>
        </p:nvSpPr>
        <p:spPr>
          <a:xfrm>
            <a:off x="2442214" y="2866500"/>
            <a:ext cx="599637" cy="28130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9A300AF2-5875-95CF-9937-796519C99842}"/>
              </a:ext>
            </a:extLst>
          </p:cNvPr>
          <p:cNvSpPr/>
          <p:nvPr/>
        </p:nvSpPr>
        <p:spPr>
          <a:xfrm rot="10800000">
            <a:off x="1399757" y="2866500"/>
            <a:ext cx="599637" cy="28130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DD1CEB8A-135A-2A57-918A-B639AB28CAEB}"/>
              </a:ext>
            </a:extLst>
          </p:cNvPr>
          <p:cNvSpPr/>
          <p:nvPr/>
        </p:nvSpPr>
        <p:spPr>
          <a:xfrm rot="16200000">
            <a:off x="1910524" y="2385296"/>
            <a:ext cx="599637" cy="28130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68E074C6-A2E6-A577-A008-DE322172D761}"/>
              </a:ext>
            </a:extLst>
          </p:cNvPr>
          <p:cNvSpPr/>
          <p:nvPr/>
        </p:nvSpPr>
        <p:spPr>
          <a:xfrm rot="5400000">
            <a:off x="1910524" y="3375198"/>
            <a:ext cx="599637" cy="28130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1C590D5-AC58-5522-6DF7-4FA1FED36B8C}"/>
              </a:ext>
            </a:extLst>
          </p:cNvPr>
          <p:cNvSpPr/>
          <p:nvPr/>
        </p:nvSpPr>
        <p:spPr>
          <a:xfrm>
            <a:off x="1798862" y="2595673"/>
            <a:ext cx="822960" cy="8229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39B89F7-0846-34C3-CCC6-154EBBB65C93}"/>
              </a:ext>
            </a:extLst>
          </p:cNvPr>
          <p:cNvSpPr/>
          <p:nvPr/>
        </p:nvSpPr>
        <p:spPr>
          <a:xfrm>
            <a:off x="8308464" y="2595673"/>
            <a:ext cx="822960" cy="822960"/>
          </a:xfrm>
          <a:prstGeom prst="ellipse">
            <a:avLst/>
          </a:prstGeom>
          <a:solidFill>
            <a:srgbClr val="061F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42D34B6-4718-4F03-1A33-B2D172058625}"/>
              </a:ext>
            </a:extLst>
          </p:cNvPr>
          <p:cNvSpPr>
            <a:spLocks noChangeAspect="1"/>
          </p:cNvSpPr>
          <p:nvPr/>
        </p:nvSpPr>
        <p:spPr>
          <a:xfrm>
            <a:off x="9905500" y="2311903"/>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0A35D09-E2E6-C5D7-A61A-64F3278138E9}"/>
              </a:ext>
            </a:extLst>
          </p:cNvPr>
          <p:cNvSpPr>
            <a:spLocks noChangeAspect="1"/>
          </p:cNvSpPr>
          <p:nvPr/>
        </p:nvSpPr>
        <p:spPr>
          <a:xfrm>
            <a:off x="9905500" y="3153764"/>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lus 25">
            <a:extLst>
              <a:ext uri="{FF2B5EF4-FFF2-40B4-BE49-F238E27FC236}">
                <a16:creationId xmlns:a16="http://schemas.microsoft.com/office/drawing/2014/main" id="{9D224F11-F33B-34B0-320B-DEBD231E34A8}"/>
              </a:ext>
            </a:extLst>
          </p:cNvPr>
          <p:cNvSpPr/>
          <p:nvPr/>
        </p:nvSpPr>
        <p:spPr>
          <a:xfrm>
            <a:off x="9381382" y="2825768"/>
            <a:ext cx="393394" cy="390264"/>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4DA7DCE4-7A05-E3CA-8166-27EF13FC121C}"/>
              </a:ext>
            </a:extLst>
          </p:cNvPr>
          <p:cNvSpPr txBox="1"/>
          <p:nvPr/>
        </p:nvSpPr>
        <p:spPr>
          <a:xfrm>
            <a:off x="10484739" y="2397197"/>
            <a:ext cx="1194943" cy="276999"/>
          </a:xfrm>
          <a:prstGeom prst="rect">
            <a:avLst/>
          </a:prstGeom>
          <a:noFill/>
        </p:spPr>
        <p:txBody>
          <a:bodyPr wrap="square" rtlCol="0">
            <a:spAutoFit/>
          </a:bodyPr>
          <a:lstStyle/>
          <a:p>
            <a:r>
              <a:rPr lang="en-US" sz="1200"/>
              <a:t>Services</a:t>
            </a:r>
          </a:p>
        </p:txBody>
      </p:sp>
      <p:sp>
        <p:nvSpPr>
          <p:cNvPr id="29" name="TextBox 28">
            <a:extLst>
              <a:ext uri="{FF2B5EF4-FFF2-40B4-BE49-F238E27FC236}">
                <a16:creationId xmlns:a16="http://schemas.microsoft.com/office/drawing/2014/main" id="{9CA4E3A3-7815-25C1-36B1-7EC9E2DA5AF8}"/>
              </a:ext>
            </a:extLst>
          </p:cNvPr>
          <p:cNvSpPr txBox="1"/>
          <p:nvPr/>
        </p:nvSpPr>
        <p:spPr>
          <a:xfrm>
            <a:off x="10484739" y="3274196"/>
            <a:ext cx="1194943" cy="276999"/>
          </a:xfrm>
          <a:prstGeom prst="rect">
            <a:avLst/>
          </a:prstGeom>
          <a:noFill/>
        </p:spPr>
        <p:txBody>
          <a:bodyPr wrap="square" rtlCol="0">
            <a:spAutoFit/>
          </a:bodyPr>
          <a:lstStyle/>
          <a:p>
            <a:r>
              <a:rPr lang="en-US" sz="1200"/>
              <a:t>Features</a:t>
            </a:r>
          </a:p>
        </p:txBody>
      </p:sp>
      <p:sp>
        <p:nvSpPr>
          <p:cNvPr id="30" name="TextBox 29">
            <a:extLst>
              <a:ext uri="{FF2B5EF4-FFF2-40B4-BE49-F238E27FC236}">
                <a16:creationId xmlns:a16="http://schemas.microsoft.com/office/drawing/2014/main" id="{3F9B33B8-4FCE-C258-CEA8-C9095C511381}"/>
              </a:ext>
            </a:extLst>
          </p:cNvPr>
          <p:cNvSpPr txBox="1"/>
          <p:nvPr/>
        </p:nvSpPr>
        <p:spPr>
          <a:xfrm>
            <a:off x="4303569" y="2744439"/>
            <a:ext cx="1122002" cy="276999"/>
          </a:xfrm>
          <a:prstGeom prst="rect">
            <a:avLst/>
          </a:prstGeom>
          <a:noFill/>
        </p:spPr>
        <p:txBody>
          <a:bodyPr wrap="square" rtlCol="0">
            <a:spAutoFit/>
          </a:bodyPr>
          <a:lstStyle/>
          <a:p>
            <a:pPr algn="ctr"/>
            <a:r>
              <a:rPr lang="en-US" sz="1200"/>
              <a:t>[New product]</a:t>
            </a:r>
          </a:p>
        </p:txBody>
      </p:sp>
      <p:sp>
        <p:nvSpPr>
          <p:cNvPr id="31" name="TextBox 30">
            <a:extLst>
              <a:ext uri="{FF2B5EF4-FFF2-40B4-BE49-F238E27FC236}">
                <a16:creationId xmlns:a16="http://schemas.microsoft.com/office/drawing/2014/main" id="{B0D7414A-2E5B-1CFA-9D6C-99BB141548A2}"/>
              </a:ext>
            </a:extLst>
          </p:cNvPr>
          <p:cNvSpPr txBox="1"/>
          <p:nvPr/>
        </p:nvSpPr>
        <p:spPr>
          <a:xfrm>
            <a:off x="4525802" y="3730672"/>
            <a:ext cx="669542" cy="276999"/>
          </a:xfrm>
          <a:prstGeom prst="rect">
            <a:avLst/>
          </a:prstGeom>
          <a:noFill/>
        </p:spPr>
        <p:txBody>
          <a:bodyPr wrap="square" rtlCol="0">
            <a:spAutoFit/>
          </a:bodyPr>
          <a:lstStyle/>
          <a:p>
            <a:pPr algn="ctr"/>
            <a:r>
              <a:rPr lang="en-US" sz="1200"/>
              <a:t>…</a:t>
            </a:r>
          </a:p>
        </p:txBody>
      </p:sp>
      <p:sp>
        <p:nvSpPr>
          <p:cNvPr id="32" name="TextBox 31">
            <a:extLst>
              <a:ext uri="{FF2B5EF4-FFF2-40B4-BE49-F238E27FC236}">
                <a16:creationId xmlns:a16="http://schemas.microsoft.com/office/drawing/2014/main" id="{4ED1CB4C-C198-9233-E892-31FAB5F0FB75}"/>
              </a:ext>
            </a:extLst>
          </p:cNvPr>
          <p:cNvSpPr txBox="1"/>
          <p:nvPr/>
        </p:nvSpPr>
        <p:spPr>
          <a:xfrm>
            <a:off x="5625425" y="3730672"/>
            <a:ext cx="669542" cy="276999"/>
          </a:xfrm>
          <a:prstGeom prst="rect">
            <a:avLst/>
          </a:prstGeom>
          <a:noFill/>
        </p:spPr>
        <p:txBody>
          <a:bodyPr wrap="square" rtlCol="0">
            <a:spAutoFit/>
          </a:bodyPr>
          <a:lstStyle/>
          <a:p>
            <a:pPr algn="ctr"/>
            <a:r>
              <a:rPr lang="en-US" sz="1200"/>
              <a:t>…</a:t>
            </a:r>
          </a:p>
        </p:txBody>
      </p:sp>
      <p:sp>
        <p:nvSpPr>
          <p:cNvPr id="33" name="TextBox 32">
            <a:extLst>
              <a:ext uri="{FF2B5EF4-FFF2-40B4-BE49-F238E27FC236}">
                <a16:creationId xmlns:a16="http://schemas.microsoft.com/office/drawing/2014/main" id="{275C8D4A-E784-5861-EBF1-ADA5FDA67D4B}"/>
              </a:ext>
            </a:extLst>
          </p:cNvPr>
          <p:cNvSpPr txBox="1"/>
          <p:nvPr/>
        </p:nvSpPr>
        <p:spPr>
          <a:xfrm>
            <a:off x="5625425" y="2744439"/>
            <a:ext cx="669542" cy="276999"/>
          </a:xfrm>
          <a:prstGeom prst="rect">
            <a:avLst/>
          </a:prstGeom>
          <a:noFill/>
        </p:spPr>
        <p:txBody>
          <a:bodyPr wrap="square" rtlCol="0">
            <a:spAutoFit/>
          </a:bodyPr>
          <a:lstStyle/>
          <a:p>
            <a:pPr algn="ctr"/>
            <a:r>
              <a:rPr lang="en-US" sz="1200"/>
              <a:t>…</a:t>
            </a:r>
          </a:p>
        </p:txBody>
      </p:sp>
      <p:sp>
        <p:nvSpPr>
          <p:cNvPr id="34" name="TextBox 33">
            <a:extLst>
              <a:ext uri="{FF2B5EF4-FFF2-40B4-BE49-F238E27FC236}">
                <a16:creationId xmlns:a16="http://schemas.microsoft.com/office/drawing/2014/main" id="{B293A033-71E4-0A04-58AF-3BBE13214868}"/>
              </a:ext>
            </a:extLst>
          </p:cNvPr>
          <p:cNvSpPr txBox="1"/>
          <p:nvPr/>
        </p:nvSpPr>
        <p:spPr>
          <a:xfrm>
            <a:off x="6604485" y="2744439"/>
            <a:ext cx="922050" cy="276999"/>
          </a:xfrm>
          <a:prstGeom prst="rect">
            <a:avLst/>
          </a:prstGeom>
          <a:noFill/>
        </p:spPr>
        <p:txBody>
          <a:bodyPr wrap="square" rtlCol="0">
            <a:spAutoFit/>
          </a:bodyPr>
          <a:lstStyle/>
          <a:p>
            <a:pPr algn="ctr"/>
            <a:r>
              <a:rPr lang="en-US" sz="1200"/>
              <a:t>…</a:t>
            </a:r>
          </a:p>
        </p:txBody>
      </p:sp>
      <p:sp>
        <p:nvSpPr>
          <p:cNvPr id="35" name="TextBox 34">
            <a:extLst>
              <a:ext uri="{FF2B5EF4-FFF2-40B4-BE49-F238E27FC236}">
                <a16:creationId xmlns:a16="http://schemas.microsoft.com/office/drawing/2014/main" id="{7B3C782B-1CF5-4C0A-8FA5-A3F0DE5A0523}"/>
              </a:ext>
            </a:extLst>
          </p:cNvPr>
          <p:cNvSpPr txBox="1"/>
          <p:nvPr/>
        </p:nvSpPr>
        <p:spPr>
          <a:xfrm>
            <a:off x="6604485" y="3730672"/>
            <a:ext cx="922050" cy="276999"/>
          </a:xfrm>
          <a:prstGeom prst="rect">
            <a:avLst/>
          </a:prstGeom>
          <a:noFill/>
        </p:spPr>
        <p:txBody>
          <a:bodyPr wrap="square" rtlCol="0">
            <a:spAutoFit/>
          </a:bodyPr>
          <a:lstStyle/>
          <a:p>
            <a:pPr algn="ctr"/>
            <a:r>
              <a:rPr lang="en-US" sz="1200"/>
              <a:t>…</a:t>
            </a:r>
          </a:p>
        </p:txBody>
      </p:sp>
      <p:cxnSp>
        <p:nvCxnSpPr>
          <p:cNvPr id="38" name="Straight Connector 37">
            <a:extLst>
              <a:ext uri="{FF2B5EF4-FFF2-40B4-BE49-F238E27FC236}">
                <a16:creationId xmlns:a16="http://schemas.microsoft.com/office/drawing/2014/main" id="{3D439578-40B1-BEED-4605-7F9A9CFC8E2E}"/>
              </a:ext>
            </a:extLst>
          </p:cNvPr>
          <p:cNvCxnSpPr>
            <a:cxnSpLocks/>
          </p:cNvCxnSpPr>
          <p:nvPr/>
        </p:nvCxnSpPr>
        <p:spPr>
          <a:xfrm flipH="1">
            <a:off x="581238" y="4430409"/>
            <a:ext cx="10963283"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667A0654-99D1-4B8C-621C-51C1C5304F77}"/>
              </a:ext>
            </a:extLst>
          </p:cNvPr>
          <p:cNvSpPr/>
          <p:nvPr/>
        </p:nvSpPr>
        <p:spPr>
          <a:xfrm rot="5400000">
            <a:off x="5849272" y="4224669"/>
            <a:ext cx="410399" cy="411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0" name="Triangle 39">
            <a:extLst>
              <a:ext uri="{FF2B5EF4-FFF2-40B4-BE49-F238E27FC236}">
                <a16:creationId xmlns:a16="http://schemas.microsoft.com/office/drawing/2014/main" id="{F39BD5F0-3526-D509-6AAA-C5B881402477}"/>
              </a:ext>
            </a:extLst>
          </p:cNvPr>
          <p:cNvSpPr/>
          <p:nvPr/>
        </p:nvSpPr>
        <p:spPr>
          <a:xfrm rot="10800000">
            <a:off x="5924650" y="4355129"/>
            <a:ext cx="259644" cy="15056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1" name="Rectangle 40">
            <a:extLst>
              <a:ext uri="{FF2B5EF4-FFF2-40B4-BE49-F238E27FC236}">
                <a16:creationId xmlns:a16="http://schemas.microsoft.com/office/drawing/2014/main" id="{5342EEAE-F68B-6D40-4962-F02434E66EF1}"/>
              </a:ext>
            </a:extLst>
          </p:cNvPr>
          <p:cNvSpPr/>
          <p:nvPr/>
        </p:nvSpPr>
        <p:spPr>
          <a:xfrm rot="5400000">
            <a:off x="6031283" y="4213942"/>
            <a:ext cx="46376" cy="300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44" name="TextBox 43">
            <a:extLst>
              <a:ext uri="{FF2B5EF4-FFF2-40B4-BE49-F238E27FC236}">
                <a16:creationId xmlns:a16="http://schemas.microsoft.com/office/drawing/2014/main" id="{5D8296D4-7486-A2A4-E4CB-A25B97B1C210}"/>
              </a:ext>
            </a:extLst>
          </p:cNvPr>
          <p:cNvSpPr txBox="1"/>
          <p:nvPr/>
        </p:nvSpPr>
        <p:spPr>
          <a:xfrm>
            <a:off x="564422" y="4638768"/>
            <a:ext cx="4049619" cy="461665"/>
          </a:xfrm>
          <a:prstGeom prst="rect">
            <a:avLst/>
          </a:prstGeom>
          <a:noFill/>
        </p:spPr>
        <p:txBody>
          <a:bodyPr wrap="square" rtlCol="0">
            <a:spAutoFit/>
          </a:bodyPr>
          <a:lstStyle/>
          <a:p>
            <a:r>
              <a:rPr lang="en-US" sz="1200" b="1">
                <a:solidFill>
                  <a:schemeClr val="tx2">
                    <a:lumMod val="10000"/>
                  </a:schemeClr>
                </a:solidFill>
              </a:rPr>
              <a:t>[Insert evidence or supporting arguments]</a:t>
            </a:r>
          </a:p>
          <a:p>
            <a:r>
              <a:rPr lang="en-US" sz="1200">
                <a:solidFill>
                  <a:schemeClr val="bg1">
                    <a:lumMod val="50000"/>
                  </a:schemeClr>
                </a:solidFill>
              </a:rPr>
              <a:t>[Unit]</a:t>
            </a:r>
          </a:p>
        </p:txBody>
      </p:sp>
      <p:sp>
        <p:nvSpPr>
          <p:cNvPr id="45" name="TextBox 44">
            <a:extLst>
              <a:ext uri="{FF2B5EF4-FFF2-40B4-BE49-F238E27FC236}">
                <a16:creationId xmlns:a16="http://schemas.microsoft.com/office/drawing/2014/main" id="{E832B2E6-E3F4-2948-F15D-83BA693AE5CF}"/>
              </a:ext>
            </a:extLst>
          </p:cNvPr>
          <p:cNvSpPr txBox="1"/>
          <p:nvPr/>
        </p:nvSpPr>
        <p:spPr>
          <a:xfrm>
            <a:off x="7032591" y="4638192"/>
            <a:ext cx="4594987" cy="461665"/>
          </a:xfrm>
          <a:prstGeom prst="rect">
            <a:avLst/>
          </a:prstGeom>
          <a:noFill/>
        </p:spPr>
        <p:txBody>
          <a:bodyPr wrap="square" rtlCol="0">
            <a:spAutoFit/>
          </a:bodyPr>
          <a:lstStyle/>
          <a:p>
            <a:pPr>
              <a:defRPr/>
            </a:pPr>
            <a:r>
              <a:rPr kumimoji="0" lang="en-US" sz="1200" b="1" i="0" u="none" strike="noStrike" kern="0" cap="none" spc="0" normalizeH="0" baseline="0" noProof="0">
                <a:ln>
                  <a:noFill/>
                </a:ln>
                <a:solidFill>
                  <a:srgbClr val="000000"/>
                </a:solidFill>
                <a:effectLst/>
                <a:uLnTx/>
                <a:uFillTx/>
                <a:latin typeface="Arial"/>
                <a:cs typeface="Arial"/>
                <a:sym typeface="Arial"/>
              </a:rPr>
              <a:t>Potential: </a:t>
            </a:r>
            <a:r>
              <a:rPr kumimoji="0" lang="en-US" sz="1200" b="0" i="0" u="none" strike="noStrike" kern="0" cap="none" spc="0" normalizeH="0" baseline="0" noProof="0">
                <a:ln>
                  <a:noFill/>
                </a:ln>
                <a:solidFill>
                  <a:srgbClr val="000000"/>
                </a:solidFill>
                <a:effectLst/>
                <a:uLnTx/>
                <a:uFillTx/>
                <a:latin typeface="Arial"/>
                <a:cs typeface="Arial"/>
                <a:sym typeface="Arial"/>
              </a:rPr>
              <a:t>[Insert numerical result of initiative]</a:t>
            </a:r>
          </a:p>
          <a:p>
            <a:pPr>
              <a:defRPr/>
            </a:pPr>
            <a:r>
              <a:rPr lang="en-US" sz="1200">
                <a:solidFill>
                  <a:schemeClr val="bg1">
                    <a:lumMod val="50000"/>
                  </a:schemeClr>
                </a:solidFill>
              </a:rPr>
              <a:t>[Unit]</a:t>
            </a:r>
          </a:p>
        </p:txBody>
      </p:sp>
      <p:pic>
        <p:nvPicPr>
          <p:cNvPr id="49" name="Picture 48">
            <a:extLst>
              <a:ext uri="{FF2B5EF4-FFF2-40B4-BE49-F238E27FC236}">
                <a16:creationId xmlns:a16="http://schemas.microsoft.com/office/drawing/2014/main" id="{0FC7BCC5-A298-FADB-61FF-A67844CEDC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19800" y="2426203"/>
            <a:ext cx="320040" cy="320040"/>
          </a:xfrm>
          <a:prstGeom prst="rect">
            <a:avLst/>
          </a:prstGeom>
        </p:spPr>
      </p:pic>
      <p:pic>
        <p:nvPicPr>
          <p:cNvPr id="50" name="Picture 49">
            <a:extLst>
              <a:ext uri="{FF2B5EF4-FFF2-40B4-BE49-F238E27FC236}">
                <a16:creationId xmlns:a16="http://schemas.microsoft.com/office/drawing/2014/main" id="{9ED590F3-1891-13FC-3A83-F13B0B6B821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9800" y="3268064"/>
            <a:ext cx="320040" cy="320040"/>
          </a:xfrm>
          <a:prstGeom prst="rect">
            <a:avLst/>
          </a:prstGeom>
        </p:spPr>
      </p:pic>
      <p:graphicFrame>
        <p:nvGraphicFramePr>
          <p:cNvPr id="51" name="Chart 50">
            <a:extLst>
              <a:ext uri="{FF2B5EF4-FFF2-40B4-BE49-F238E27FC236}">
                <a16:creationId xmlns:a16="http://schemas.microsoft.com/office/drawing/2014/main" id="{424F1ACD-02B4-2910-6E7A-6C565300989E}"/>
              </a:ext>
            </a:extLst>
          </p:cNvPr>
          <p:cNvGraphicFramePr/>
          <p:nvPr>
            <p:extLst>
              <p:ext uri="{D42A27DB-BD31-4B8C-83A1-F6EECF244321}">
                <p14:modId xmlns:p14="http://schemas.microsoft.com/office/powerpoint/2010/main" val="1314139372"/>
              </p:ext>
            </p:extLst>
          </p:nvPr>
        </p:nvGraphicFramePr>
        <p:xfrm>
          <a:off x="564422" y="5119892"/>
          <a:ext cx="4936046" cy="135572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7" name="Chart 26">
            <a:extLst>
              <a:ext uri="{FF2B5EF4-FFF2-40B4-BE49-F238E27FC236}">
                <a16:creationId xmlns:a16="http://schemas.microsoft.com/office/drawing/2014/main" id="{5A90B8FB-A149-36FB-AF93-B2462AF86753}"/>
              </a:ext>
            </a:extLst>
          </p:cNvPr>
          <p:cNvGraphicFramePr/>
          <p:nvPr>
            <p:extLst>
              <p:ext uri="{D42A27DB-BD31-4B8C-83A1-F6EECF244321}">
                <p14:modId xmlns:p14="http://schemas.microsoft.com/office/powerpoint/2010/main" val="3260550873"/>
              </p:ext>
            </p:extLst>
          </p:nvPr>
        </p:nvGraphicFramePr>
        <p:xfrm>
          <a:off x="7032591" y="5118504"/>
          <a:ext cx="4606807" cy="130729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2689681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solidFill>
                  <a:schemeClr val="accent2"/>
                </a:solidFill>
              </a:rPr>
              <a:t>How </a:t>
            </a:r>
            <a:r>
              <a:rPr lang="en-US"/>
              <a:t>to expand existing business?</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86</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2" name="Rectangle 1">
            <a:extLst>
              <a:ext uri="{FF2B5EF4-FFF2-40B4-BE49-F238E27FC236}">
                <a16:creationId xmlns:a16="http://schemas.microsoft.com/office/drawing/2014/main" id="{FD17A524-B5DB-00CE-B286-CED14A538806}"/>
              </a:ext>
            </a:extLst>
          </p:cNvPr>
          <p:cNvSpPr/>
          <p:nvPr/>
        </p:nvSpPr>
        <p:spPr>
          <a:xfrm>
            <a:off x="467806" y="3931441"/>
            <a:ext cx="5172260" cy="23169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6960644-71C1-95EE-A2F8-30D5D0F996DF}"/>
              </a:ext>
            </a:extLst>
          </p:cNvPr>
          <p:cNvSpPr txBox="1"/>
          <p:nvPr/>
        </p:nvSpPr>
        <p:spPr>
          <a:xfrm>
            <a:off x="467806" y="1510450"/>
            <a:ext cx="4267480" cy="307777"/>
          </a:xfrm>
          <a:prstGeom prst="rect">
            <a:avLst/>
          </a:prstGeom>
          <a:noFill/>
        </p:spPr>
        <p:txBody>
          <a:bodyPr wrap="square" rtlCol="0">
            <a:spAutoFit/>
          </a:bodyPr>
          <a:lstStyle/>
          <a:p>
            <a:r>
              <a:rPr lang="en-US" b="1"/>
              <a:t>Concept: </a:t>
            </a:r>
            <a:r>
              <a:rPr lang="en-US"/>
              <a:t>[Insert description]</a:t>
            </a:r>
          </a:p>
        </p:txBody>
      </p:sp>
      <p:sp>
        <p:nvSpPr>
          <p:cNvPr id="7" name="TextBox 6">
            <a:extLst>
              <a:ext uri="{FF2B5EF4-FFF2-40B4-BE49-F238E27FC236}">
                <a16:creationId xmlns:a16="http://schemas.microsoft.com/office/drawing/2014/main" id="{E672F87B-986C-14A4-0A41-89D2078EFE36}"/>
              </a:ext>
            </a:extLst>
          </p:cNvPr>
          <p:cNvSpPr txBox="1"/>
          <p:nvPr/>
        </p:nvSpPr>
        <p:spPr>
          <a:xfrm>
            <a:off x="6390741" y="1510450"/>
            <a:ext cx="4680029" cy="307777"/>
          </a:xfrm>
          <a:prstGeom prst="rect">
            <a:avLst/>
          </a:prstGeom>
          <a:noFill/>
        </p:spPr>
        <p:txBody>
          <a:bodyPr wrap="square" rtlCol="0">
            <a:spAutoFit/>
          </a:bodyPr>
          <a:lstStyle/>
          <a:p>
            <a:r>
              <a:rPr lang="en-US" b="1"/>
              <a:t>Data: </a:t>
            </a:r>
            <a:r>
              <a:rPr kumimoji="0" lang="en-US" sz="1400" b="0" i="0" u="none" strike="noStrike" kern="0" cap="none" spc="0" normalizeH="0" baseline="0" noProof="0">
                <a:ln>
                  <a:noFill/>
                </a:ln>
                <a:solidFill>
                  <a:srgbClr val="000000"/>
                </a:solidFill>
                <a:effectLst/>
                <a:uLnTx/>
                <a:uFillTx/>
                <a:latin typeface="Arial"/>
                <a:cs typeface="Arial"/>
                <a:sym typeface="Arial"/>
              </a:rPr>
              <a:t>[Insert supporting evidence</a:t>
            </a:r>
            <a:r>
              <a:rPr lang="en-US" sz="1400"/>
              <a:t>/data, if applicable]</a:t>
            </a:r>
            <a:endParaRPr lang="en-US"/>
          </a:p>
        </p:txBody>
      </p:sp>
      <p:sp>
        <p:nvSpPr>
          <p:cNvPr id="8" name="TextBox 7">
            <a:extLst>
              <a:ext uri="{FF2B5EF4-FFF2-40B4-BE49-F238E27FC236}">
                <a16:creationId xmlns:a16="http://schemas.microsoft.com/office/drawing/2014/main" id="{D6C340EC-2CE4-E939-567C-655EB765C21E}"/>
              </a:ext>
            </a:extLst>
          </p:cNvPr>
          <p:cNvSpPr txBox="1"/>
          <p:nvPr/>
        </p:nvSpPr>
        <p:spPr>
          <a:xfrm>
            <a:off x="6390741" y="3976411"/>
            <a:ext cx="4680029" cy="307777"/>
          </a:xfrm>
          <a:prstGeom prst="rect">
            <a:avLst/>
          </a:prstGeom>
          <a:noFill/>
        </p:spPr>
        <p:txBody>
          <a:bodyPr wrap="square" rtlCol="0">
            <a:spAutoFit/>
          </a:bodyPr>
          <a:lstStyle/>
          <a:p>
            <a:r>
              <a:rPr lang="en-US" b="1"/>
              <a:t>Data: </a:t>
            </a:r>
            <a:r>
              <a:rPr kumimoji="0" lang="en-US" sz="1400" b="0" i="0" u="none" strike="noStrike" kern="0" cap="none" spc="0" normalizeH="0" baseline="0" noProof="0">
                <a:ln>
                  <a:noFill/>
                </a:ln>
                <a:solidFill>
                  <a:srgbClr val="000000"/>
                </a:solidFill>
                <a:effectLst/>
                <a:uLnTx/>
                <a:uFillTx/>
                <a:latin typeface="Arial"/>
                <a:cs typeface="Arial"/>
                <a:sym typeface="Arial"/>
              </a:rPr>
              <a:t>[Insert supporting evidence</a:t>
            </a:r>
            <a:r>
              <a:rPr lang="en-US" sz="1400"/>
              <a:t>/data, if applicable]</a:t>
            </a:r>
            <a:endParaRPr lang="en-US"/>
          </a:p>
        </p:txBody>
      </p:sp>
      <p:sp>
        <p:nvSpPr>
          <p:cNvPr id="9" name="TextBox 8">
            <a:extLst>
              <a:ext uri="{FF2B5EF4-FFF2-40B4-BE49-F238E27FC236}">
                <a16:creationId xmlns:a16="http://schemas.microsoft.com/office/drawing/2014/main" id="{6D2A7D38-E43A-4580-86DE-A5DC28825A7E}"/>
              </a:ext>
            </a:extLst>
          </p:cNvPr>
          <p:cNvSpPr txBox="1"/>
          <p:nvPr/>
        </p:nvSpPr>
        <p:spPr>
          <a:xfrm>
            <a:off x="467805" y="3976411"/>
            <a:ext cx="4661755" cy="461665"/>
          </a:xfrm>
          <a:prstGeom prst="rect">
            <a:avLst/>
          </a:prstGeom>
          <a:noFill/>
        </p:spPr>
        <p:txBody>
          <a:bodyPr wrap="square" rtlCol="0">
            <a:spAutoFit/>
          </a:bodyPr>
          <a:lstStyle/>
          <a:p>
            <a:r>
              <a:rPr lang="en-US" b="1"/>
              <a:t>Potential: </a:t>
            </a:r>
            <a:r>
              <a:rPr lang="en-US"/>
              <a:t>[Insert numerical result of sub-initiative/lever]</a:t>
            </a:r>
          </a:p>
          <a:p>
            <a:r>
              <a:rPr lang="en-US" sz="1000">
                <a:solidFill>
                  <a:schemeClr val="bg1">
                    <a:lumMod val="50000"/>
                  </a:schemeClr>
                </a:solidFill>
              </a:rPr>
              <a:t>[Unit]</a:t>
            </a:r>
          </a:p>
        </p:txBody>
      </p:sp>
      <p:graphicFrame>
        <p:nvGraphicFramePr>
          <p:cNvPr id="10" name="Chart 9">
            <a:extLst>
              <a:ext uri="{FF2B5EF4-FFF2-40B4-BE49-F238E27FC236}">
                <a16:creationId xmlns:a16="http://schemas.microsoft.com/office/drawing/2014/main" id="{26CC268F-D3DD-85B4-B928-96DB6CB8549D}"/>
              </a:ext>
            </a:extLst>
          </p:cNvPr>
          <p:cNvGraphicFramePr/>
          <p:nvPr>
            <p:extLst>
              <p:ext uri="{D42A27DB-BD31-4B8C-83A1-F6EECF244321}">
                <p14:modId xmlns:p14="http://schemas.microsoft.com/office/powerpoint/2010/main" val="401007669"/>
              </p:ext>
            </p:extLst>
          </p:nvPr>
        </p:nvGraphicFramePr>
        <p:xfrm>
          <a:off x="538717" y="4472402"/>
          <a:ext cx="4947244" cy="1775998"/>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5985ECD4-679C-672E-581D-BD228F2D2BEF}"/>
              </a:ext>
            </a:extLst>
          </p:cNvPr>
          <p:cNvSpPr txBox="1"/>
          <p:nvPr/>
        </p:nvSpPr>
        <p:spPr>
          <a:xfrm>
            <a:off x="467806" y="1852553"/>
            <a:ext cx="5172260" cy="461665"/>
          </a:xfrm>
          <a:prstGeom prst="rect">
            <a:avLst/>
          </a:prstGeom>
          <a:noFill/>
        </p:spPr>
        <p:txBody>
          <a:bodyPr wrap="square" rtlCol="0">
            <a:spAutoFit/>
          </a:bodyPr>
          <a:lstStyle/>
          <a:p>
            <a:r>
              <a:rPr lang="en-US" sz="1200">
                <a:solidFill>
                  <a:schemeClr val="tx2">
                    <a:lumMod val="10000"/>
                  </a:schemeClr>
                </a:solidFill>
              </a:rPr>
              <a:t>[Insert more detailed description, if applicable]</a:t>
            </a:r>
          </a:p>
          <a:p>
            <a:endParaRPr lang="en-US" sz="1200">
              <a:solidFill>
                <a:schemeClr val="tx2">
                  <a:lumMod val="10000"/>
                </a:schemeClr>
              </a:solidFill>
            </a:endParaRPr>
          </a:p>
        </p:txBody>
      </p:sp>
      <p:sp>
        <p:nvSpPr>
          <p:cNvPr id="33" name="TextBox 32">
            <a:extLst>
              <a:ext uri="{FF2B5EF4-FFF2-40B4-BE49-F238E27FC236}">
                <a16:creationId xmlns:a16="http://schemas.microsoft.com/office/drawing/2014/main" id="{550DE0E1-FB9C-A16C-43AB-1B8B2A97EC7C}"/>
              </a:ext>
            </a:extLst>
          </p:cNvPr>
          <p:cNvSpPr txBox="1"/>
          <p:nvPr/>
        </p:nvSpPr>
        <p:spPr>
          <a:xfrm>
            <a:off x="6390741" y="4406332"/>
            <a:ext cx="2902549" cy="461665"/>
          </a:xfrm>
          <a:prstGeom prst="rect">
            <a:avLst/>
          </a:prstGeom>
          <a:noFill/>
        </p:spPr>
        <p:txBody>
          <a:bodyPr wrap="square" rtlCol="0">
            <a:spAutoFit/>
          </a:bodyPr>
          <a:lstStyle/>
          <a:p>
            <a:pPr marL="171450" indent="-171450">
              <a:buFont typeface="Arial" panose="020B0604020202020204" pitchFamily="34" charset="0"/>
              <a:buChar char="•"/>
            </a:pPr>
            <a:r>
              <a:rPr lang="en-US" sz="1200">
                <a:solidFill>
                  <a:schemeClr val="tx2">
                    <a:lumMod val="10000"/>
                  </a:schemeClr>
                </a:solidFill>
              </a:rPr>
              <a:t>[Insert key numbers/data points/arguments]</a:t>
            </a:r>
          </a:p>
        </p:txBody>
      </p:sp>
      <p:sp>
        <p:nvSpPr>
          <p:cNvPr id="11" name="Google Shape;746;p20">
            <a:extLst>
              <a:ext uri="{FF2B5EF4-FFF2-40B4-BE49-F238E27FC236}">
                <a16:creationId xmlns:a16="http://schemas.microsoft.com/office/drawing/2014/main" id="{7566F762-6CB7-278B-12BB-435BB4F6204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graphicFrame>
        <p:nvGraphicFramePr>
          <p:cNvPr id="16" name="Chart 15">
            <a:extLst>
              <a:ext uri="{FF2B5EF4-FFF2-40B4-BE49-F238E27FC236}">
                <a16:creationId xmlns:a16="http://schemas.microsoft.com/office/drawing/2014/main" id="{F85536D9-A94F-6ABA-AEE3-47DF5A155C60}"/>
              </a:ext>
            </a:extLst>
          </p:cNvPr>
          <p:cNvGraphicFramePr/>
          <p:nvPr/>
        </p:nvGraphicFramePr>
        <p:xfrm>
          <a:off x="6551935" y="1991893"/>
          <a:ext cx="4836513" cy="1809175"/>
        </p:xfrm>
        <a:graphic>
          <a:graphicData uri="http://schemas.openxmlformats.org/drawingml/2006/chart">
            <c:chart xmlns:c="http://schemas.openxmlformats.org/drawingml/2006/chart" xmlns:r="http://schemas.openxmlformats.org/officeDocument/2006/relationships" r:id="rId4"/>
          </a:graphicData>
        </a:graphic>
      </p:graphicFrame>
      <p:sp>
        <p:nvSpPr>
          <p:cNvPr id="17" name="Rectangle 16">
            <a:extLst>
              <a:ext uri="{FF2B5EF4-FFF2-40B4-BE49-F238E27FC236}">
                <a16:creationId xmlns:a16="http://schemas.microsoft.com/office/drawing/2014/main" id="{3895A450-8B8F-BD23-D5E8-38CE4AE5EE6A}"/>
              </a:ext>
            </a:extLst>
          </p:cNvPr>
          <p:cNvSpPr/>
          <p:nvPr/>
        </p:nvSpPr>
        <p:spPr>
          <a:xfrm>
            <a:off x="1228767" y="2258147"/>
            <a:ext cx="3650338" cy="1365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Infographic, numerical data, </a:t>
            </a:r>
            <a:br>
              <a:rPr lang="en-US" sz="1200"/>
            </a:br>
            <a:r>
              <a:rPr lang="en-US" sz="1200"/>
              <a:t>key numbers or similar</a:t>
            </a:r>
          </a:p>
        </p:txBody>
      </p:sp>
      <p:sp>
        <p:nvSpPr>
          <p:cNvPr id="18" name="Rectangle 17">
            <a:extLst>
              <a:ext uri="{FF2B5EF4-FFF2-40B4-BE49-F238E27FC236}">
                <a16:creationId xmlns:a16="http://schemas.microsoft.com/office/drawing/2014/main" id="{15332811-331F-7415-0E7F-B7B82017FEB3}"/>
              </a:ext>
            </a:extLst>
          </p:cNvPr>
          <p:cNvSpPr/>
          <p:nvPr/>
        </p:nvSpPr>
        <p:spPr>
          <a:xfrm>
            <a:off x="9479902" y="4593568"/>
            <a:ext cx="1684664" cy="1365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Infographic, </a:t>
            </a:r>
            <a:br>
              <a:rPr lang="en-US" sz="1200"/>
            </a:br>
            <a:r>
              <a:rPr lang="en-US" sz="1200"/>
              <a:t>key numbers or similar</a:t>
            </a:r>
          </a:p>
        </p:txBody>
      </p:sp>
    </p:spTree>
    <p:extLst>
      <p:ext uri="{BB962C8B-B14F-4D97-AF65-F5344CB8AC3E}">
        <p14:creationId xmlns:p14="http://schemas.microsoft.com/office/powerpoint/2010/main" val="3733506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943469-FD7D-406B-AC91-1EEF59DA450E}"/>
              </a:ext>
            </a:extLst>
          </p:cNvPr>
          <p:cNvSpPr>
            <a:spLocks noGrp="1"/>
          </p:cNvSpPr>
          <p:nvPr>
            <p:ph type="title"/>
          </p:nvPr>
        </p:nvSpPr>
        <p:spPr/>
        <p:txBody>
          <a:bodyPr/>
          <a:lstStyle/>
          <a:p>
            <a:r>
              <a:rPr lang="en-US">
                <a:solidFill>
                  <a:schemeClr val="accent2"/>
                </a:solidFill>
              </a:rPr>
              <a:t>How </a:t>
            </a:r>
            <a:r>
              <a:rPr lang="en-US"/>
              <a:t>to add new products and services?</a:t>
            </a:r>
          </a:p>
        </p:txBody>
      </p:sp>
      <p:sp>
        <p:nvSpPr>
          <p:cNvPr id="4" name="Slide Number Placeholder 3">
            <a:extLst>
              <a:ext uri="{FF2B5EF4-FFF2-40B4-BE49-F238E27FC236}">
                <a16:creationId xmlns:a16="http://schemas.microsoft.com/office/drawing/2014/main" id="{7012BB88-9E60-38F0-FA3F-209D344D252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87</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cxnSp>
        <p:nvCxnSpPr>
          <p:cNvPr id="2" name="Straight Connector 1">
            <a:extLst>
              <a:ext uri="{FF2B5EF4-FFF2-40B4-BE49-F238E27FC236}">
                <a16:creationId xmlns:a16="http://schemas.microsoft.com/office/drawing/2014/main" id="{B043842F-A913-186A-FAB4-BFE4B96A51BD}"/>
              </a:ext>
            </a:extLst>
          </p:cNvPr>
          <p:cNvCxnSpPr>
            <a:cxnSpLocks/>
          </p:cNvCxnSpPr>
          <p:nvPr/>
        </p:nvCxnSpPr>
        <p:spPr>
          <a:xfrm>
            <a:off x="6096000" y="1690777"/>
            <a:ext cx="0" cy="4175185"/>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F6A9DFD-7E9F-2444-C496-BA060AB13FA5}"/>
              </a:ext>
            </a:extLst>
          </p:cNvPr>
          <p:cNvSpPr txBox="1"/>
          <p:nvPr/>
        </p:nvSpPr>
        <p:spPr>
          <a:xfrm>
            <a:off x="467806" y="1597572"/>
            <a:ext cx="5244662" cy="307777"/>
          </a:xfrm>
          <a:prstGeom prst="rect">
            <a:avLst/>
          </a:prstGeom>
          <a:noFill/>
        </p:spPr>
        <p:txBody>
          <a:bodyPr wrap="square" rtlCol="0">
            <a:spAutoFit/>
          </a:bodyPr>
          <a:lstStyle/>
          <a:p>
            <a:r>
              <a:rPr lang="en-US" b="1"/>
              <a:t>[Insert sub-initiative/lever/example]</a:t>
            </a:r>
          </a:p>
        </p:txBody>
      </p:sp>
      <p:sp>
        <p:nvSpPr>
          <p:cNvPr id="7" name="TextBox 6">
            <a:extLst>
              <a:ext uri="{FF2B5EF4-FFF2-40B4-BE49-F238E27FC236}">
                <a16:creationId xmlns:a16="http://schemas.microsoft.com/office/drawing/2014/main" id="{4BF7D20C-4E65-1837-5150-F05D35BC242C}"/>
              </a:ext>
            </a:extLst>
          </p:cNvPr>
          <p:cNvSpPr txBox="1"/>
          <p:nvPr/>
        </p:nvSpPr>
        <p:spPr>
          <a:xfrm>
            <a:off x="6479533" y="1592117"/>
            <a:ext cx="5244662" cy="307777"/>
          </a:xfrm>
          <a:prstGeom prst="rect">
            <a:avLst/>
          </a:prstGeom>
          <a:noFill/>
        </p:spPr>
        <p:txBody>
          <a:bodyPr wrap="square" rtlCol="0">
            <a:spAutoFit/>
          </a:bodyPr>
          <a:lstStyle/>
          <a:p>
            <a:r>
              <a:rPr lang="en-US" b="1"/>
              <a:t>[Insert sub-initiative/lever/example]</a:t>
            </a:r>
          </a:p>
        </p:txBody>
      </p:sp>
      <p:sp>
        <p:nvSpPr>
          <p:cNvPr id="8" name="TextBox 7">
            <a:extLst>
              <a:ext uri="{FF2B5EF4-FFF2-40B4-BE49-F238E27FC236}">
                <a16:creationId xmlns:a16="http://schemas.microsoft.com/office/drawing/2014/main" id="{5A5A086D-2D96-FE18-B5E1-50A166A6EDB1}"/>
              </a:ext>
            </a:extLst>
          </p:cNvPr>
          <p:cNvSpPr txBox="1"/>
          <p:nvPr/>
        </p:nvSpPr>
        <p:spPr>
          <a:xfrm>
            <a:off x="6479533" y="2071516"/>
            <a:ext cx="5244662"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a:cs typeface="Arial"/>
                <a:sym typeface="Arial"/>
              </a:rPr>
              <a:t>Concept: </a:t>
            </a:r>
            <a:r>
              <a:rPr kumimoji="0" lang="en-US" sz="1200" b="0" i="0" u="none" strike="noStrike" kern="0" cap="none" spc="0" normalizeH="0" baseline="0" noProof="0">
                <a:ln>
                  <a:noFill/>
                </a:ln>
                <a:solidFill>
                  <a:srgbClr val="000000"/>
                </a:solidFill>
                <a:effectLst/>
                <a:uLnTx/>
                <a:uFillTx/>
                <a:latin typeface="Arial"/>
                <a:cs typeface="Arial"/>
                <a:sym typeface="Arial"/>
              </a:rPr>
              <a:t>[Insert description]</a:t>
            </a:r>
            <a:br>
              <a:rPr kumimoji="0" lang="en-US" sz="1200" b="0" i="0" u="none" strike="noStrike" kern="0" cap="none" spc="0" normalizeH="0" baseline="0" noProof="0">
                <a:ln>
                  <a:noFill/>
                </a:ln>
                <a:solidFill>
                  <a:srgbClr val="000000"/>
                </a:solidFill>
                <a:effectLst/>
                <a:uLnTx/>
                <a:uFillTx/>
                <a:latin typeface="Arial"/>
                <a:cs typeface="Arial"/>
                <a:sym typeface="Arial"/>
              </a:rPr>
            </a:b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a:cs typeface="Arial"/>
                <a:sym typeface="Arial"/>
              </a:rPr>
              <a:t>Data: </a:t>
            </a:r>
            <a:r>
              <a:rPr kumimoji="0" lang="en-US" sz="1200" b="0" i="0" u="none" strike="noStrike" kern="0" cap="none" spc="0" normalizeH="0" baseline="0" noProof="0">
                <a:ln>
                  <a:noFill/>
                </a:ln>
                <a:solidFill>
                  <a:srgbClr val="000000"/>
                </a:solidFill>
                <a:effectLst/>
                <a:uLnTx/>
                <a:uFillTx/>
                <a:latin typeface="Arial"/>
                <a:cs typeface="Arial"/>
                <a:sym typeface="Arial"/>
              </a:rPr>
              <a:t>[Insert supporting evidence</a:t>
            </a:r>
            <a:r>
              <a:rPr lang="en-US" sz="1200"/>
              <a:t>/data, if applicable]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a:solidFill>
                  <a:schemeClr val="bg1">
                    <a:lumMod val="50000"/>
                  </a:schemeClr>
                </a:solidFill>
              </a:rPr>
              <a:t>[Unit]</a:t>
            </a:r>
            <a:br>
              <a:rPr lang="en-US" sz="1200"/>
            </a:b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1" i="0" u="none" strike="noStrike" kern="0" cap="none" spc="0" normalizeH="0" baseline="0" noProof="0">
              <a:ln>
                <a:noFill/>
              </a:ln>
              <a:solidFill>
                <a:srgbClr val="000000"/>
              </a:solidFill>
              <a:effectLst/>
              <a:uLnTx/>
              <a:uFillTx/>
              <a:latin typeface="Arial"/>
              <a:cs typeface="Arial"/>
              <a:sym typeface="Arial"/>
            </a:endParaRPr>
          </a:p>
          <a:p>
            <a:pPr>
              <a:defRPr/>
            </a:pPr>
            <a:r>
              <a:rPr kumimoji="0" lang="en-US" sz="1200" b="1" i="0" u="none" strike="noStrike" kern="0" cap="none" spc="0" normalizeH="0" baseline="0" noProof="0">
                <a:ln>
                  <a:noFill/>
                </a:ln>
                <a:solidFill>
                  <a:srgbClr val="000000"/>
                </a:solidFill>
                <a:effectLst/>
                <a:uLnTx/>
                <a:uFillTx/>
                <a:latin typeface="Arial"/>
                <a:cs typeface="Arial"/>
                <a:sym typeface="Arial"/>
              </a:rPr>
              <a:t>Potential: </a:t>
            </a:r>
            <a:r>
              <a:rPr kumimoji="0" lang="en-US" sz="1200" b="0" i="0" u="none" strike="noStrike" kern="0" cap="none" spc="0" normalizeH="0" baseline="0" noProof="0">
                <a:ln>
                  <a:noFill/>
                </a:ln>
                <a:solidFill>
                  <a:srgbClr val="000000"/>
                </a:solidFill>
                <a:effectLst/>
                <a:uLnTx/>
                <a:uFillTx/>
                <a:latin typeface="Arial"/>
                <a:cs typeface="Arial"/>
                <a:sym typeface="Arial"/>
              </a:rPr>
              <a:t>[Insert numerical result of sub-initiative/lever]</a:t>
            </a:r>
          </a:p>
          <a:p>
            <a:pPr>
              <a:defRPr/>
            </a:pPr>
            <a:r>
              <a:rPr lang="en-US" sz="1200">
                <a:solidFill>
                  <a:schemeClr val="bg1">
                    <a:lumMod val="50000"/>
                  </a:schemeClr>
                </a:solidFill>
              </a:rPr>
              <a:t>[Unit]</a:t>
            </a:r>
            <a:endParaRPr kumimoji="0" lang="en-US" sz="1200" b="0" i="0" u="none" strike="noStrike" kern="0" cap="none" spc="0" normalizeH="0" baseline="0" noProof="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4E1FA95B-FCD2-B32F-96A9-0B660C50DF84}"/>
              </a:ext>
            </a:extLst>
          </p:cNvPr>
          <p:cNvSpPr txBox="1"/>
          <p:nvPr/>
        </p:nvSpPr>
        <p:spPr>
          <a:xfrm>
            <a:off x="467806" y="2071516"/>
            <a:ext cx="5244662"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a:cs typeface="Arial"/>
                <a:sym typeface="Arial"/>
              </a:rPr>
              <a:t>Concept: </a:t>
            </a:r>
            <a:r>
              <a:rPr kumimoji="0" lang="en-US" sz="1200" b="0" i="0" u="none" strike="noStrike" kern="0" cap="none" spc="0" normalizeH="0" baseline="0" noProof="0">
                <a:ln>
                  <a:noFill/>
                </a:ln>
                <a:solidFill>
                  <a:srgbClr val="000000"/>
                </a:solidFill>
                <a:effectLst/>
                <a:uLnTx/>
                <a:uFillTx/>
                <a:latin typeface="Arial"/>
                <a:cs typeface="Arial"/>
                <a:sym typeface="Arial"/>
              </a:rPr>
              <a:t>[Insert description]</a:t>
            </a:r>
            <a:br>
              <a:rPr kumimoji="0" lang="en-US" sz="1200" b="0" i="0" u="none" strike="noStrike" kern="0" cap="none" spc="0" normalizeH="0" baseline="0" noProof="0">
                <a:ln>
                  <a:noFill/>
                </a:ln>
                <a:solidFill>
                  <a:srgbClr val="000000"/>
                </a:solidFill>
                <a:effectLst/>
                <a:uLnTx/>
                <a:uFillTx/>
                <a:latin typeface="Arial"/>
                <a:cs typeface="Arial"/>
                <a:sym typeface="Arial"/>
              </a:rPr>
            </a:b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Arial"/>
                <a:cs typeface="Arial"/>
                <a:sym typeface="Arial"/>
              </a:rPr>
              <a:t>Data: </a:t>
            </a:r>
            <a:r>
              <a:rPr kumimoji="0" lang="en-US" sz="1200" b="0" i="0" u="none" strike="noStrike" kern="0" cap="none" spc="0" normalizeH="0" baseline="0" noProof="0">
                <a:ln>
                  <a:noFill/>
                </a:ln>
                <a:solidFill>
                  <a:srgbClr val="000000"/>
                </a:solidFill>
                <a:effectLst/>
                <a:uLnTx/>
                <a:uFillTx/>
                <a:latin typeface="Arial"/>
                <a:cs typeface="Arial"/>
                <a:sym typeface="Arial"/>
              </a:rPr>
              <a:t>[Insert supporting evidence</a:t>
            </a:r>
            <a:r>
              <a:rPr lang="en-US" sz="1200"/>
              <a:t>/data, if applicable]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a:solidFill>
                  <a:schemeClr val="bg1">
                    <a:lumMod val="50000"/>
                  </a:schemeClr>
                </a:solidFill>
              </a:rPr>
              <a:t>[Unit]</a:t>
            </a:r>
            <a:br>
              <a:rPr lang="en-US" sz="1200"/>
            </a:b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1" i="0" u="none" strike="noStrike" kern="0" cap="none" spc="0" normalizeH="0" baseline="0" noProof="0">
              <a:ln>
                <a:noFill/>
              </a:ln>
              <a:solidFill>
                <a:srgbClr val="000000"/>
              </a:solidFill>
              <a:effectLst/>
              <a:uLnTx/>
              <a:uFillTx/>
              <a:latin typeface="Arial"/>
              <a:cs typeface="Arial"/>
              <a:sym typeface="Arial"/>
            </a:endParaRPr>
          </a:p>
          <a:p>
            <a:pPr>
              <a:defRPr/>
            </a:pPr>
            <a:r>
              <a:rPr kumimoji="0" lang="en-US" sz="1200" b="1" i="0" u="none" strike="noStrike" kern="0" cap="none" spc="0" normalizeH="0" baseline="0" noProof="0">
                <a:ln>
                  <a:noFill/>
                </a:ln>
                <a:solidFill>
                  <a:srgbClr val="000000"/>
                </a:solidFill>
                <a:effectLst/>
                <a:uLnTx/>
                <a:uFillTx/>
                <a:latin typeface="Arial"/>
                <a:cs typeface="Arial"/>
                <a:sym typeface="Arial"/>
              </a:rPr>
              <a:t>Potential: </a:t>
            </a:r>
            <a:r>
              <a:rPr kumimoji="0" lang="en-US" sz="1200" b="0" i="0" u="none" strike="noStrike" kern="0" cap="none" spc="0" normalizeH="0" baseline="0" noProof="0">
                <a:ln>
                  <a:noFill/>
                </a:ln>
                <a:solidFill>
                  <a:srgbClr val="000000"/>
                </a:solidFill>
                <a:effectLst/>
                <a:uLnTx/>
                <a:uFillTx/>
                <a:latin typeface="Arial"/>
                <a:cs typeface="Arial"/>
                <a:sym typeface="Arial"/>
              </a:rPr>
              <a:t>[Insert numerical result of sub-initiative/lever]</a:t>
            </a:r>
          </a:p>
          <a:p>
            <a:pPr>
              <a:defRPr/>
            </a:pPr>
            <a:r>
              <a:rPr lang="en-US" sz="1200">
                <a:solidFill>
                  <a:schemeClr val="bg1">
                    <a:lumMod val="50000"/>
                  </a:schemeClr>
                </a:solidFill>
              </a:rPr>
              <a:t>[Unit]</a:t>
            </a:r>
            <a:endParaRPr kumimoji="0" lang="en-US" sz="1200" b="0" i="0" u="none" strike="noStrike" kern="0" cap="none" spc="0" normalizeH="0" baseline="0" noProof="0">
              <a:ln>
                <a:noFill/>
              </a:ln>
              <a:solidFill>
                <a:srgbClr val="000000"/>
              </a:solidFill>
              <a:effectLst/>
              <a:uLnTx/>
              <a:uFillTx/>
              <a:latin typeface="Arial"/>
              <a:cs typeface="Arial"/>
              <a:sym typeface="Arial"/>
            </a:endParaRPr>
          </a:p>
        </p:txBody>
      </p:sp>
      <p:graphicFrame>
        <p:nvGraphicFramePr>
          <p:cNvPr id="22" name="Chart 21">
            <a:extLst>
              <a:ext uri="{FF2B5EF4-FFF2-40B4-BE49-F238E27FC236}">
                <a16:creationId xmlns:a16="http://schemas.microsoft.com/office/drawing/2014/main" id="{46695130-0AA6-91E5-D634-27D0517C54A8}"/>
              </a:ext>
            </a:extLst>
          </p:cNvPr>
          <p:cNvGraphicFramePr/>
          <p:nvPr>
            <p:extLst>
              <p:ext uri="{D42A27DB-BD31-4B8C-83A1-F6EECF244321}">
                <p14:modId xmlns:p14="http://schemas.microsoft.com/office/powerpoint/2010/main" val="541443037"/>
              </p:ext>
            </p:extLst>
          </p:nvPr>
        </p:nvGraphicFramePr>
        <p:xfrm>
          <a:off x="552602" y="4983365"/>
          <a:ext cx="5159866" cy="1411805"/>
        </p:xfrm>
        <a:graphic>
          <a:graphicData uri="http://schemas.openxmlformats.org/drawingml/2006/chart">
            <c:chart xmlns:c="http://schemas.openxmlformats.org/drawingml/2006/chart" xmlns:r="http://schemas.openxmlformats.org/officeDocument/2006/relationships" r:id="rId3"/>
          </a:graphicData>
        </a:graphic>
      </p:graphicFrame>
      <p:cxnSp>
        <p:nvCxnSpPr>
          <p:cNvPr id="23" name="Straight Connector 22">
            <a:extLst>
              <a:ext uri="{FF2B5EF4-FFF2-40B4-BE49-F238E27FC236}">
                <a16:creationId xmlns:a16="http://schemas.microsoft.com/office/drawing/2014/main" id="{D3EE7730-6CE9-64BB-EC1B-3A9263C8481D}"/>
              </a:ext>
            </a:extLst>
          </p:cNvPr>
          <p:cNvCxnSpPr>
            <a:cxnSpLocks/>
          </p:cNvCxnSpPr>
          <p:nvPr/>
        </p:nvCxnSpPr>
        <p:spPr>
          <a:xfrm>
            <a:off x="529817" y="1955683"/>
            <a:ext cx="51206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6462E8-CA73-82B4-EEE0-7738F5D1FA4E}"/>
              </a:ext>
            </a:extLst>
          </p:cNvPr>
          <p:cNvCxnSpPr>
            <a:cxnSpLocks/>
          </p:cNvCxnSpPr>
          <p:nvPr/>
        </p:nvCxnSpPr>
        <p:spPr>
          <a:xfrm>
            <a:off x="6541544" y="1955683"/>
            <a:ext cx="512064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7" name="Chart 36">
            <a:extLst>
              <a:ext uri="{FF2B5EF4-FFF2-40B4-BE49-F238E27FC236}">
                <a16:creationId xmlns:a16="http://schemas.microsoft.com/office/drawing/2014/main" id="{3E6BD796-7B1C-E7BB-9F65-DD3707EA8846}"/>
              </a:ext>
            </a:extLst>
          </p:cNvPr>
          <p:cNvGraphicFramePr/>
          <p:nvPr>
            <p:extLst>
              <p:ext uri="{D42A27DB-BD31-4B8C-83A1-F6EECF244321}">
                <p14:modId xmlns:p14="http://schemas.microsoft.com/office/powerpoint/2010/main" val="877152762"/>
              </p:ext>
            </p:extLst>
          </p:nvPr>
        </p:nvGraphicFramePr>
        <p:xfrm>
          <a:off x="552602" y="2986091"/>
          <a:ext cx="5159866" cy="151174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AEBED834-7F2F-20BE-EC47-8446B097D782}"/>
              </a:ext>
            </a:extLst>
          </p:cNvPr>
          <p:cNvGraphicFramePr/>
          <p:nvPr/>
        </p:nvGraphicFramePr>
        <p:xfrm>
          <a:off x="6479533" y="2986091"/>
          <a:ext cx="5159866" cy="1511742"/>
        </p:xfrm>
        <a:graphic>
          <a:graphicData uri="http://schemas.openxmlformats.org/drawingml/2006/chart">
            <c:chart xmlns:c="http://schemas.openxmlformats.org/drawingml/2006/chart" xmlns:r="http://schemas.openxmlformats.org/officeDocument/2006/relationships" r:id="rId5"/>
          </a:graphicData>
        </a:graphic>
      </p:graphicFrame>
      <p:sp>
        <p:nvSpPr>
          <p:cNvPr id="17" name="Google Shape;746;p20">
            <a:extLst>
              <a:ext uri="{FF2B5EF4-FFF2-40B4-BE49-F238E27FC236}">
                <a16:creationId xmlns:a16="http://schemas.microsoft.com/office/drawing/2014/main" id="{63207B8B-882B-9490-BD80-1885372AD06E}"/>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062032"/>
                </a:solidFill>
                <a:effectLst/>
                <a:uLnTx/>
                <a:uFillTx/>
                <a:latin typeface="Arial"/>
                <a:ea typeface="Arial"/>
                <a:cs typeface="Arial"/>
                <a:sym typeface="Arial"/>
              </a:rPr>
              <a:t>Source: [sanitized]</a:t>
            </a:r>
            <a:endParaRPr kumimoji="0" sz="900" b="0" i="0" u="none" strike="noStrike" kern="0" cap="none" spc="0" normalizeH="0" baseline="0" noProof="0">
              <a:ln>
                <a:noFill/>
              </a:ln>
              <a:solidFill>
                <a:srgbClr val="062032"/>
              </a:solidFill>
              <a:effectLst/>
              <a:uLnTx/>
              <a:uFillTx/>
              <a:latin typeface="Arial"/>
              <a:ea typeface="Arial"/>
              <a:cs typeface="Arial"/>
              <a:sym typeface="Arial"/>
            </a:endParaRPr>
          </a:p>
        </p:txBody>
      </p:sp>
      <p:cxnSp>
        <p:nvCxnSpPr>
          <p:cNvPr id="12" name="Straight Arrow Connector 11">
            <a:extLst>
              <a:ext uri="{FF2B5EF4-FFF2-40B4-BE49-F238E27FC236}">
                <a16:creationId xmlns:a16="http://schemas.microsoft.com/office/drawing/2014/main" id="{B9C2258C-DFBA-C32D-3A34-EA95EB3032A6}"/>
              </a:ext>
            </a:extLst>
          </p:cNvPr>
          <p:cNvCxnSpPr>
            <a:cxnSpLocks/>
          </p:cNvCxnSpPr>
          <p:nvPr/>
        </p:nvCxnSpPr>
        <p:spPr>
          <a:xfrm flipV="1">
            <a:off x="7010400" y="3069580"/>
            <a:ext cx="4017818" cy="729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55E1690-FE28-E6AC-E955-BA1540F41952}"/>
              </a:ext>
            </a:extLst>
          </p:cNvPr>
          <p:cNvSpPr/>
          <p:nvPr/>
        </p:nvSpPr>
        <p:spPr>
          <a:xfrm>
            <a:off x="8739426" y="3291840"/>
            <a:ext cx="64008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a:t>xx%</a:t>
            </a:r>
          </a:p>
        </p:txBody>
      </p:sp>
      <p:graphicFrame>
        <p:nvGraphicFramePr>
          <p:cNvPr id="20" name="Chart 19">
            <a:extLst>
              <a:ext uri="{FF2B5EF4-FFF2-40B4-BE49-F238E27FC236}">
                <a16:creationId xmlns:a16="http://schemas.microsoft.com/office/drawing/2014/main" id="{E5AB799E-080B-F6AA-6CB9-277B49510A38}"/>
              </a:ext>
            </a:extLst>
          </p:cNvPr>
          <p:cNvGraphicFramePr/>
          <p:nvPr>
            <p:extLst>
              <p:ext uri="{D42A27DB-BD31-4B8C-83A1-F6EECF244321}">
                <p14:modId xmlns:p14="http://schemas.microsoft.com/office/powerpoint/2010/main" val="3347087802"/>
              </p:ext>
            </p:extLst>
          </p:nvPr>
        </p:nvGraphicFramePr>
        <p:xfrm>
          <a:off x="6564329" y="4883429"/>
          <a:ext cx="5159866" cy="151174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0802588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Object 2" hidden="1">
            <a:extLst>
              <a:ext uri="{FF2B5EF4-FFF2-40B4-BE49-F238E27FC236}">
                <a16:creationId xmlns:a16="http://schemas.microsoft.com/office/drawing/2014/main" id="{0D8476E6-2C1B-4369-8A81-5E001D3E26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344" imgH="345" progId="TCLayout.ActiveDocument.1">
                  <p:embed/>
                </p:oleObj>
              </mc:Choice>
              <mc:Fallback>
                <p:oleObj name="think-cell Slide" r:id="rId13" imgW="344" imgH="345" progId="TCLayout.ActiveDocument.1">
                  <p:embed/>
                  <p:pic>
                    <p:nvPicPr>
                      <p:cNvPr id="50" name="Object 2" hidden="1">
                        <a:extLst>
                          <a:ext uri="{FF2B5EF4-FFF2-40B4-BE49-F238E27FC236}">
                            <a16:creationId xmlns:a16="http://schemas.microsoft.com/office/drawing/2014/main" id="{0D8476E6-2C1B-4369-8A81-5E001D3E268A}"/>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49" name="Rectangle 3" hidden="1">
            <a:extLst>
              <a:ext uri="{FF2B5EF4-FFF2-40B4-BE49-F238E27FC236}">
                <a16:creationId xmlns:a16="http://schemas.microsoft.com/office/drawing/2014/main" id="{8884BCF3-E7F7-42B6-9873-BBA3486F8515}"/>
              </a:ext>
            </a:extLst>
          </p:cNvPr>
          <p:cNvSpPr/>
          <p:nvPr>
            <p:custDataLst>
              <p:tags r:id="rId2"/>
            </p:custDataLst>
          </p:nvPr>
        </p:nvSpPr>
        <p:spPr>
          <a:xfrm>
            <a:off x="0" y="0"/>
            <a:ext cx="158750" cy="1587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2800" u="none" strike="noStrike" kern="1200" cap="none" spc="0" normalizeH="0" baseline="0" noProof="0">
              <a:ln>
                <a:noFill/>
              </a:ln>
              <a:solidFill>
                <a:srgbClr val="FFFFFF"/>
              </a:solidFill>
              <a:effectLst/>
              <a:uLnTx/>
              <a:uFillTx/>
              <a:latin typeface="Arial" panose="020B0604020202020204" pitchFamily="34" charset="0"/>
              <a:ea typeface="+mn-ea"/>
              <a:cs typeface="+mn-cs"/>
              <a:sym typeface="Apis For Office" panose="020B0504010101010104" pitchFamily="34" charset="0"/>
            </a:endParaRPr>
          </a:p>
        </p:txBody>
      </p:sp>
      <p:sp>
        <p:nvSpPr>
          <p:cNvPr id="2" name="2. Slide Title">
            <a:extLst>
              <a:ext uri="{FF2B5EF4-FFF2-40B4-BE49-F238E27FC236}">
                <a16:creationId xmlns:a16="http://schemas.microsoft.com/office/drawing/2014/main" id="{DB5E598C-3DC3-4092-8291-5BF821014DAD}"/>
              </a:ext>
            </a:extLst>
          </p:cNvPr>
          <p:cNvSpPr>
            <a:spLocks noGrp="1"/>
          </p:cNvSpPr>
          <p:nvPr>
            <p:ph type="title"/>
            <p:custDataLst>
              <p:tags r:id="rId3"/>
            </p:custDataLst>
          </p:nvPr>
        </p:nvSpPr>
        <p:spPr>
          <a:xfrm>
            <a:off x="648000" y="1782567"/>
            <a:ext cx="3465576" cy="1731243"/>
          </a:xfrm>
          <a:noFill/>
          <a:ln/>
          <a:extLst>
            <a:ext uri="{909E8E84-426E-40DD-AFC4-6F175D3DCCD1}">
              <a14:hiddenFill xmlns:a14="http://schemas.microsoft.com/office/drawing/2010/main">
                <a:solidFill>
                  <a:srgbClr val="FFFFFF"/>
                </a:solidFill>
              </a14:hiddenFill>
            </a:ext>
          </a:extLst>
        </p:spPr>
        <p:txBody>
          <a:bodyPr wrap="square" anchor="b" anchorCtr="0">
            <a:spAutoFit/>
          </a:bodyPr>
          <a:lstStyle/>
          <a:p>
            <a:r>
              <a:rPr lang="en-US"/>
              <a:t>There are significant [barriers/pain points] along the customer journey that lead [insert]</a:t>
            </a:r>
            <a:endParaRPr lang="en-GB"/>
          </a:p>
        </p:txBody>
      </p:sp>
      <p:sp>
        <p:nvSpPr>
          <p:cNvPr id="58" name="TextBox 57">
            <a:extLst>
              <a:ext uri="{FF2B5EF4-FFF2-40B4-BE49-F238E27FC236}">
                <a16:creationId xmlns:a16="http://schemas.microsoft.com/office/drawing/2014/main" id="{0CF3EC76-8522-4FAE-8152-1D7F827DDC9E}"/>
              </a:ext>
            </a:extLst>
          </p:cNvPr>
          <p:cNvSpPr txBox="1">
            <a:spLocks/>
          </p:cNvSpPr>
          <p:nvPr/>
        </p:nvSpPr>
        <p:spPr>
          <a:xfrm>
            <a:off x="4676776" y="2975310"/>
            <a:ext cx="1506074" cy="738664"/>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57" name="TextBox 56">
            <a:extLst>
              <a:ext uri="{FF2B5EF4-FFF2-40B4-BE49-F238E27FC236}">
                <a16:creationId xmlns:a16="http://schemas.microsoft.com/office/drawing/2014/main" id="{21BA3F5B-4E07-4131-8CC6-880344FC812B}"/>
              </a:ext>
            </a:extLst>
          </p:cNvPr>
          <p:cNvSpPr txBox="1">
            <a:spLocks/>
          </p:cNvSpPr>
          <p:nvPr/>
        </p:nvSpPr>
        <p:spPr>
          <a:xfrm>
            <a:off x="6571347" y="2975310"/>
            <a:ext cx="1506074" cy="738664"/>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56" name="TextBox 55">
            <a:extLst>
              <a:ext uri="{FF2B5EF4-FFF2-40B4-BE49-F238E27FC236}">
                <a16:creationId xmlns:a16="http://schemas.microsoft.com/office/drawing/2014/main" id="{AE34F573-4643-4513-834C-EA86B3264828}"/>
              </a:ext>
            </a:extLst>
          </p:cNvPr>
          <p:cNvSpPr txBox="1">
            <a:spLocks/>
          </p:cNvSpPr>
          <p:nvPr/>
        </p:nvSpPr>
        <p:spPr>
          <a:xfrm>
            <a:off x="8465918" y="2975310"/>
            <a:ext cx="1506074" cy="553998"/>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grpSp>
        <p:nvGrpSpPr>
          <p:cNvPr id="5" name="Group 4">
            <a:extLst>
              <a:ext uri="{FF2B5EF4-FFF2-40B4-BE49-F238E27FC236}">
                <a16:creationId xmlns:a16="http://schemas.microsoft.com/office/drawing/2014/main" id="{BAE9C964-2BD8-4192-817B-0C830B671226}"/>
              </a:ext>
            </a:extLst>
          </p:cNvPr>
          <p:cNvGrpSpPr/>
          <p:nvPr/>
        </p:nvGrpSpPr>
        <p:grpSpPr>
          <a:xfrm>
            <a:off x="4676776" y="5663603"/>
            <a:ext cx="7189788" cy="738664"/>
            <a:chOff x="4676776" y="5410245"/>
            <a:chExt cx="7189788" cy="738664"/>
          </a:xfrm>
        </p:grpSpPr>
        <p:sp>
          <p:nvSpPr>
            <p:cNvPr id="59" name="TextBox 58">
              <a:extLst>
                <a:ext uri="{FF2B5EF4-FFF2-40B4-BE49-F238E27FC236}">
                  <a16:creationId xmlns:a16="http://schemas.microsoft.com/office/drawing/2014/main" id="{AA5371BD-AF81-48A5-906D-AA03F43D8900}"/>
                </a:ext>
              </a:extLst>
            </p:cNvPr>
            <p:cNvSpPr txBox="1">
              <a:spLocks/>
            </p:cNvSpPr>
            <p:nvPr/>
          </p:nvSpPr>
          <p:spPr>
            <a:xfrm>
              <a:off x="4676776" y="5410245"/>
              <a:ext cx="1506074" cy="553998"/>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60" name="TextBox 59">
              <a:extLst>
                <a:ext uri="{FF2B5EF4-FFF2-40B4-BE49-F238E27FC236}">
                  <a16:creationId xmlns:a16="http://schemas.microsoft.com/office/drawing/2014/main" id="{2CB186F1-8FA8-4A5F-9699-B732CE1B7A76}"/>
                </a:ext>
              </a:extLst>
            </p:cNvPr>
            <p:cNvSpPr txBox="1">
              <a:spLocks/>
            </p:cNvSpPr>
            <p:nvPr/>
          </p:nvSpPr>
          <p:spPr>
            <a:xfrm>
              <a:off x="6571347" y="5410245"/>
              <a:ext cx="1506074" cy="553998"/>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61" name="TextBox 60">
              <a:extLst>
                <a:ext uri="{FF2B5EF4-FFF2-40B4-BE49-F238E27FC236}">
                  <a16:creationId xmlns:a16="http://schemas.microsoft.com/office/drawing/2014/main" id="{9E50C387-D9C8-49E7-B475-64EA9320B33D}"/>
                </a:ext>
              </a:extLst>
            </p:cNvPr>
            <p:cNvSpPr txBox="1">
              <a:spLocks/>
            </p:cNvSpPr>
            <p:nvPr/>
          </p:nvSpPr>
          <p:spPr>
            <a:xfrm>
              <a:off x="8465918" y="5410245"/>
              <a:ext cx="1506074" cy="553998"/>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62" name="TextBox 61">
              <a:extLst>
                <a:ext uri="{FF2B5EF4-FFF2-40B4-BE49-F238E27FC236}">
                  <a16:creationId xmlns:a16="http://schemas.microsoft.com/office/drawing/2014/main" id="{F2AB0E32-F346-4B45-9CF3-FAFDEFE60BC3}"/>
                </a:ext>
              </a:extLst>
            </p:cNvPr>
            <p:cNvSpPr txBox="1">
              <a:spLocks/>
            </p:cNvSpPr>
            <p:nvPr/>
          </p:nvSpPr>
          <p:spPr>
            <a:xfrm>
              <a:off x="10360490" y="5410245"/>
              <a:ext cx="1506074" cy="738664"/>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grpSp>
      <p:sp>
        <p:nvSpPr>
          <p:cNvPr id="63" name="TextBox 62">
            <a:extLst>
              <a:ext uri="{FF2B5EF4-FFF2-40B4-BE49-F238E27FC236}">
                <a16:creationId xmlns:a16="http://schemas.microsoft.com/office/drawing/2014/main" id="{88EA1516-8F8F-44A7-ACF7-30DA3554F39A}"/>
              </a:ext>
            </a:extLst>
          </p:cNvPr>
          <p:cNvSpPr txBox="1"/>
          <p:nvPr/>
        </p:nvSpPr>
        <p:spPr>
          <a:xfrm>
            <a:off x="4676776" y="1510953"/>
            <a:ext cx="7189787" cy="246221"/>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High priority pain points</a:t>
            </a:r>
          </a:p>
        </p:txBody>
      </p:sp>
      <p:sp>
        <p:nvSpPr>
          <p:cNvPr id="65" name="TextBox 64">
            <a:extLst>
              <a:ext uri="{FF2B5EF4-FFF2-40B4-BE49-F238E27FC236}">
                <a16:creationId xmlns:a16="http://schemas.microsoft.com/office/drawing/2014/main" id="{7ECE566B-2839-4F36-A80B-F5508579A343}"/>
              </a:ext>
            </a:extLst>
          </p:cNvPr>
          <p:cNvSpPr txBox="1">
            <a:spLocks/>
          </p:cNvSpPr>
          <p:nvPr/>
        </p:nvSpPr>
        <p:spPr>
          <a:xfrm>
            <a:off x="4676776" y="4047134"/>
            <a:ext cx="7189787" cy="246221"/>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Medium/lesser priority pain points</a:t>
            </a:r>
          </a:p>
        </p:txBody>
      </p:sp>
      <p:sp>
        <p:nvSpPr>
          <p:cNvPr id="72" name="TextBox 71">
            <a:extLst>
              <a:ext uri="{FF2B5EF4-FFF2-40B4-BE49-F238E27FC236}">
                <a16:creationId xmlns:a16="http://schemas.microsoft.com/office/drawing/2014/main" id="{A1F56069-7940-4D9F-B457-4913BD313482}"/>
              </a:ext>
            </a:extLst>
          </p:cNvPr>
          <p:cNvSpPr txBox="1"/>
          <p:nvPr/>
        </p:nvSpPr>
        <p:spPr>
          <a:xfrm>
            <a:off x="4676776" y="5149110"/>
            <a:ext cx="1506074"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a:t>
            </a:r>
            <a:b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b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pain point]</a:t>
            </a:r>
          </a:p>
        </p:txBody>
      </p:sp>
      <p:sp>
        <p:nvSpPr>
          <p:cNvPr id="74" name="TextBox 73">
            <a:extLst>
              <a:ext uri="{FF2B5EF4-FFF2-40B4-BE49-F238E27FC236}">
                <a16:creationId xmlns:a16="http://schemas.microsoft.com/office/drawing/2014/main" id="{462EFC31-1DEB-4539-B37F-42BE2EEB94EA}"/>
              </a:ext>
            </a:extLst>
          </p:cNvPr>
          <p:cNvSpPr txBox="1"/>
          <p:nvPr/>
        </p:nvSpPr>
        <p:spPr>
          <a:xfrm>
            <a:off x="6571347" y="5149110"/>
            <a:ext cx="1506074"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a:t>
            </a:r>
            <a:b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b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pain point]</a:t>
            </a:r>
          </a:p>
        </p:txBody>
      </p:sp>
      <p:sp>
        <p:nvSpPr>
          <p:cNvPr id="76" name="TextBox 75">
            <a:extLst>
              <a:ext uri="{FF2B5EF4-FFF2-40B4-BE49-F238E27FC236}">
                <a16:creationId xmlns:a16="http://schemas.microsoft.com/office/drawing/2014/main" id="{4F3AC3BC-B901-4B11-ADE8-428ABDD2C82D}"/>
              </a:ext>
            </a:extLst>
          </p:cNvPr>
          <p:cNvSpPr txBox="1">
            <a:spLocks/>
          </p:cNvSpPr>
          <p:nvPr/>
        </p:nvSpPr>
        <p:spPr>
          <a:xfrm>
            <a:off x="8465918" y="5149110"/>
            <a:ext cx="1506074"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a:t>
            </a:r>
            <a:b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b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pain point]</a:t>
            </a:r>
          </a:p>
        </p:txBody>
      </p:sp>
      <p:sp>
        <p:nvSpPr>
          <p:cNvPr id="78" name="TextBox 77">
            <a:extLst>
              <a:ext uri="{FF2B5EF4-FFF2-40B4-BE49-F238E27FC236}">
                <a16:creationId xmlns:a16="http://schemas.microsoft.com/office/drawing/2014/main" id="{338C954C-3EEB-4028-8105-C4C44F6E98A0}"/>
              </a:ext>
            </a:extLst>
          </p:cNvPr>
          <p:cNvSpPr txBox="1">
            <a:spLocks/>
          </p:cNvSpPr>
          <p:nvPr/>
        </p:nvSpPr>
        <p:spPr>
          <a:xfrm>
            <a:off x="10360490" y="5149110"/>
            <a:ext cx="1506074" cy="430887"/>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a:t>
            </a:r>
            <a:b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b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pain point]</a:t>
            </a:r>
          </a:p>
        </p:txBody>
      </p:sp>
      <p:sp>
        <p:nvSpPr>
          <p:cNvPr id="80" name="TextBox 79">
            <a:extLst>
              <a:ext uri="{FF2B5EF4-FFF2-40B4-BE49-F238E27FC236}">
                <a16:creationId xmlns:a16="http://schemas.microsoft.com/office/drawing/2014/main" id="{540AE47C-038A-4134-B41C-E4966A13105D}"/>
              </a:ext>
            </a:extLst>
          </p:cNvPr>
          <p:cNvSpPr txBox="1"/>
          <p:nvPr/>
        </p:nvSpPr>
        <p:spPr>
          <a:xfrm>
            <a:off x="4676776" y="2454563"/>
            <a:ext cx="1506074" cy="430887"/>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a:t>
            </a:r>
            <a:b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b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pain point]</a:t>
            </a:r>
          </a:p>
        </p:txBody>
      </p:sp>
      <p:sp>
        <p:nvSpPr>
          <p:cNvPr id="82" name="TextBox 81">
            <a:extLst>
              <a:ext uri="{FF2B5EF4-FFF2-40B4-BE49-F238E27FC236}">
                <a16:creationId xmlns:a16="http://schemas.microsoft.com/office/drawing/2014/main" id="{D8338D19-E6ED-426F-B8C5-BDBCD68DC648}"/>
              </a:ext>
            </a:extLst>
          </p:cNvPr>
          <p:cNvSpPr txBox="1"/>
          <p:nvPr/>
        </p:nvSpPr>
        <p:spPr>
          <a:xfrm>
            <a:off x="6571347" y="2454563"/>
            <a:ext cx="1506074" cy="430887"/>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a:t>
            </a:r>
            <a:b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b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pain point]</a:t>
            </a:r>
          </a:p>
        </p:txBody>
      </p:sp>
      <p:sp>
        <p:nvSpPr>
          <p:cNvPr id="84" name="TextBox 83">
            <a:extLst>
              <a:ext uri="{FF2B5EF4-FFF2-40B4-BE49-F238E27FC236}">
                <a16:creationId xmlns:a16="http://schemas.microsoft.com/office/drawing/2014/main" id="{B0EA5D83-0E5A-451A-A9BE-0CEE848116E6}"/>
              </a:ext>
            </a:extLst>
          </p:cNvPr>
          <p:cNvSpPr txBox="1">
            <a:spLocks/>
          </p:cNvSpPr>
          <p:nvPr/>
        </p:nvSpPr>
        <p:spPr>
          <a:xfrm>
            <a:off x="8465918" y="2454563"/>
            <a:ext cx="1506074"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a:t>
            </a:r>
            <a:b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b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pain point]</a:t>
            </a:r>
          </a:p>
        </p:txBody>
      </p:sp>
      <p:pic>
        <p:nvPicPr>
          <p:cNvPr id="95" name="CustomIcon">
            <a:extLst>
              <a:ext uri="{FF2B5EF4-FFF2-40B4-BE49-F238E27FC236}">
                <a16:creationId xmlns:a16="http://schemas.microsoft.com/office/drawing/2014/main" id="{6B075150-8C90-4B0F-B9B1-5F086CDA449B}"/>
              </a:ext>
            </a:extLst>
          </p:cNvPr>
          <p:cNvPicPr>
            <a:picLocks/>
          </p:cNvPicPr>
          <p:nvPr>
            <p:custDataLst>
              <p:tags r:id="rId4"/>
            </p:custDataLst>
          </p:nvPr>
        </p:nvPicPr>
        <p:blipFill>
          <a:blip r:embed="rId15">
            <a:extLst>
              <a:ext uri="{96DAC541-7B7A-43D3-8B79-37D633B846F1}">
                <asvg:svgBlip xmlns:asvg="http://schemas.microsoft.com/office/drawing/2016/SVG/main" r:embed="rId16"/>
              </a:ext>
            </a:extLst>
          </a:blip>
          <a:stretch>
            <a:fillRect/>
          </a:stretch>
        </p:blipFill>
        <p:spPr>
          <a:xfrm>
            <a:off x="6571347" y="1897261"/>
            <a:ext cx="428291" cy="428291"/>
          </a:xfrm>
          <a:prstGeom prst="rect">
            <a:avLst/>
          </a:prstGeom>
        </p:spPr>
      </p:pic>
      <p:pic>
        <p:nvPicPr>
          <p:cNvPr id="97" name="CustomIcon">
            <a:extLst>
              <a:ext uri="{FF2B5EF4-FFF2-40B4-BE49-F238E27FC236}">
                <a16:creationId xmlns:a16="http://schemas.microsoft.com/office/drawing/2014/main" id="{646EC2F8-C649-46A1-A5C0-A44462661E20}"/>
              </a:ext>
            </a:extLst>
          </p:cNvPr>
          <p:cNvPicPr>
            <a:picLocks/>
          </p:cNvPicPr>
          <p:nvPr>
            <p:custDataLst>
              <p:tags r:id="rId5"/>
            </p:custDataLst>
          </p:nvPr>
        </p:nvPicPr>
        <p:blipFill>
          <a:blip r:embed="rId17">
            <a:extLst>
              <a:ext uri="{96DAC541-7B7A-43D3-8B79-37D633B846F1}">
                <asvg:svgBlip xmlns:asvg="http://schemas.microsoft.com/office/drawing/2016/SVG/main" r:embed="rId18"/>
              </a:ext>
            </a:extLst>
          </a:blip>
          <a:stretch>
            <a:fillRect/>
          </a:stretch>
        </p:blipFill>
        <p:spPr>
          <a:xfrm>
            <a:off x="8465918" y="1897261"/>
            <a:ext cx="428291" cy="428291"/>
          </a:xfrm>
          <a:prstGeom prst="rect">
            <a:avLst/>
          </a:prstGeom>
        </p:spPr>
      </p:pic>
      <p:pic>
        <p:nvPicPr>
          <p:cNvPr id="99" name="CustomIcon">
            <a:extLst>
              <a:ext uri="{FF2B5EF4-FFF2-40B4-BE49-F238E27FC236}">
                <a16:creationId xmlns:a16="http://schemas.microsoft.com/office/drawing/2014/main" id="{EA5CD60D-2678-437F-8567-D5E249C3CAEB}"/>
              </a:ext>
            </a:extLst>
          </p:cNvPr>
          <p:cNvPicPr>
            <a:picLocks/>
          </p:cNvPicPr>
          <p:nvPr>
            <p:custDataLst>
              <p:tags r:id="rId6"/>
            </p:custDataLst>
          </p:nvPr>
        </p:nvPicPr>
        <p:blipFill>
          <a:blip r:embed="rId19">
            <a:extLst>
              <a:ext uri="{96DAC541-7B7A-43D3-8B79-37D633B846F1}">
                <asvg:svgBlip xmlns:asvg="http://schemas.microsoft.com/office/drawing/2016/SVG/main" r:embed="rId20"/>
              </a:ext>
            </a:extLst>
          </a:blip>
          <a:stretch>
            <a:fillRect/>
          </a:stretch>
        </p:blipFill>
        <p:spPr>
          <a:xfrm>
            <a:off x="4676776" y="1897261"/>
            <a:ext cx="428291" cy="428291"/>
          </a:xfrm>
          <a:prstGeom prst="rect">
            <a:avLst/>
          </a:prstGeom>
        </p:spPr>
      </p:pic>
      <p:pic>
        <p:nvPicPr>
          <p:cNvPr id="101" name="CustomIcon">
            <a:extLst>
              <a:ext uri="{FF2B5EF4-FFF2-40B4-BE49-F238E27FC236}">
                <a16:creationId xmlns:a16="http://schemas.microsoft.com/office/drawing/2014/main" id="{5454C9BA-0CED-4661-AB07-81FAE373FCA2}"/>
              </a:ext>
            </a:extLst>
          </p:cNvPr>
          <p:cNvPicPr>
            <a:picLocks/>
          </p:cNvPicPr>
          <p:nvPr>
            <p:custDataLst>
              <p:tags r:id="rId7"/>
            </p:custDataLst>
          </p:nvPr>
        </p:nvPicPr>
        <p:blipFill>
          <a:blip r:embed="rId21">
            <a:extLst>
              <a:ext uri="{96DAC541-7B7A-43D3-8B79-37D633B846F1}">
                <asvg:svgBlip xmlns:asvg="http://schemas.microsoft.com/office/drawing/2016/SVG/main" r:embed="rId22"/>
              </a:ext>
            </a:extLst>
          </a:blip>
          <a:stretch>
            <a:fillRect/>
          </a:stretch>
        </p:blipFill>
        <p:spPr>
          <a:xfrm>
            <a:off x="4676776" y="4498981"/>
            <a:ext cx="428291" cy="428291"/>
          </a:xfrm>
          <a:prstGeom prst="rect">
            <a:avLst/>
          </a:prstGeom>
        </p:spPr>
      </p:pic>
      <p:pic>
        <p:nvPicPr>
          <p:cNvPr id="103" name="CustomIcon">
            <a:extLst>
              <a:ext uri="{FF2B5EF4-FFF2-40B4-BE49-F238E27FC236}">
                <a16:creationId xmlns:a16="http://schemas.microsoft.com/office/drawing/2014/main" id="{A4D09380-BC9E-45DC-9DA0-A1F40FF53B25}"/>
              </a:ext>
            </a:extLst>
          </p:cNvPr>
          <p:cNvPicPr>
            <a:picLocks/>
          </p:cNvPicPr>
          <p:nvPr>
            <p:custDataLst>
              <p:tags r:id="rId8"/>
            </p:custDataLst>
          </p:nvPr>
        </p:nvPicPr>
        <p:blipFill>
          <a:blip r:embed="rId23">
            <a:extLst>
              <a:ext uri="{96DAC541-7B7A-43D3-8B79-37D633B846F1}">
                <asvg:svgBlip xmlns:asvg="http://schemas.microsoft.com/office/drawing/2016/SVG/main" r:embed="rId24"/>
              </a:ext>
            </a:extLst>
          </a:blip>
          <a:stretch>
            <a:fillRect/>
          </a:stretch>
        </p:blipFill>
        <p:spPr>
          <a:xfrm>
            <a:off x="6571347" y="4498981"/>
            <a:ext cx="428291" cy="428291"/>
          </a:xfrm>
          <a:prstGeom prst="rect">
            <a:avLst/>
          </a:prstGeom>
        </p:spPr>
      </p:pic>
      <p:pic>
        <p:nvPicPr>
          <p:cNvPr id="105" name="CustomIcon">
            <a:extLst>
              <a:ext uri="{FF2B5EF4-FFF2-40B4-BE49-F238E27FC236}">
                <a16:creationId xmlns:a16="http://schemas.microsoft.com/office/drawing/2014/main" id="{3BD57020-2F47-44AC-A2ED-D9C64762CB82}"/>
              </a:ext>
            </a:extLst>
          </p:cNvPr>
          <p:cNvPicPr>
            <a:picLocks/>
          </p:cNvPicPr>
          <p:nvPr>
            <p:custDataLst>
              <p:tags r:id="rId9"/>
            </p:custDataLst>
          </p:nvPr>
        </p:nvPicPr>
        <p:blipFill>
          <a:blip r:embed="rId25">
            <a:extLst>
              <a:ext uri="{96DAC541-7B7A-43D3-8B79-37D633B846F1}">
                <asvg:svgBlip xmlns:asvg="http://schemas.microsoft.com/office/drawing/2016/SVG/main" r:embed="rId26"/>
              </a:ext>
            </a:extLst>
          </a:blip>
          <a:stretch>
            <a:fillRect/>
          </a:stretch>
        </p:blipFill>
        <p:spPr>
          <a:xfrm>
            <a:off x="8465918" y="4498981"/>
            <a:ext cx="428291" cy="428291"/>
          </a:xfrm>
          <a:prstGeom prst="rect">
            <a:avLst/>
          </a:prstGeom>
        </p:spPr>
      </p:pic>
      <p:pic>
        <p:nvPicPr>
          <p:cNvPr id="107" name="CustomIcon">
            <a:extLst>
              <a:ext uri="{FF2B5EF4-FFF2-40B4-BE49-F238E27FC236}">
                <a16:creationId xmlns:a16="http://schemas.microsoft.com/office/drawing/2014/main" id="{C3DA82E0-56B8-479E-AF29-1FC214A2D896}"/>
              </a:ext>
            </a:extLst>
          </p:cNvPr>
          <p:cNvPicPr>
            <a:picLocks/>
          </p:cNvPicPr>
          <p:nvPr>
            <p:custDataLst>
              <p:tags r:id="rId10"/>
            </p:custDataLst>
          </p:nvPr>
        </p:nvPicPr>
        <p:blipFill>
          <a:blip r:embed="rId27">
            <a:extLst>
              <a:ext uri="{96DAC541-7B7A-43D3-8B79-37D633B846F1}">
                <asvg:svgBlip xmlns:asvg="http://schemas.microsoft.com/office/drawing/2016/SVG/main" r:embed="rId28"/>
              </a:ext>
            </a:extLst>
          </a:blip>
          <a:stretch>
            <a:fillRect/>
          </a:stretch>
        </p:blipFill>
        <p:spPr>
          <a:xfrm>
            <a:off x="10360490" y="4498981"/>
            <a:ext cx="428291" cy="428291"/>
          </a:xfrm>
          <a:prstGeom prst="rect">
            <a:avLst/>
          </a:prstGeom>
        </p:spPr>
      </p:pic>
      <p:cxnSp>
        <p:nvCxnSpPr>
          <p:cNvPr id="12" name="Straight Connector 11">
            <a:extLst>
              <a:ext uri="{FF2B5EF4-FFF2-40B4-BE49-F238E27FC236}">
                <a16:creationId xmlns:a16="http://schemas.microsoft.com/office/drawing/2014/main" id="{E7E95ADA-18F2-44A7-A3C8-8255FF8B2CF8}"/>
              </a:ext>
            </a:extLst>
          </p:cNvPr>
          <p:cNvCxnSpPr>
            <a:cxnSpLocks/>
          </p:cNvCxnSpPr>
          <p:nvPr/>
        </p:nvCxnSpPr>
        <p:spPr>
          <a:xfrm>
            <a:off x="4676776" y="3820518"/>
            <a:ext cx="7189787"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7F1790-4C9E-7C06-65F8-A5F3952E3AAC}"/>
              </a:ext>
            </a:extLst>
          </p:cNvPr>
          <p:cNvSpPr/>
          <p:nvPr/>
        </p:nvSpPr>
        <p:spPr>
          <a:xfrm>
            <a:off x="9794929" y="-1"/>
            <a:ext cx="2397071" cy="790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Strategic initiative focused on creating a new solution to customer pain points</a:t>
            </a:r>
          </a:p>
        </p:txBody>
      </p:sp>
      <p:sp>
        <p:nvSpPr>
          <p:cNvPr id="6" name="Google Shape;507;p14">
            <a:extLst>
              <a:ext uri="{FF2B5EF4-FFF2-40B4-BE49-F238E27FC236}">
                <a16:creationId xmlns:a16="http://schemas.microsoft.com/office/drawing/2014/main" id="{F1E52376-B86A-DEFC-804A-6E3B2815385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E7E6E6">
                    <a:lumMod val="10000"/>
                  </a:srgbClr>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
        <p:nvSpPr>
          <p:cNvPr id="7" name="Google Shape;538;p14">
            <a:extLst>
              <a:ext uri="{FF2B5EF4-FFF2-40B4-BE49-F238E27FC236}">
                <a16:creationId xmlns:a16="http://schemas.microsoft.com/office/drawing/2014/main" id="{9CE09DE2-E868-68A9-E361-81699C90EB4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E7E6E6">
                    <a:lumMod val="10000"/>
                  </a:srgbClr>
                </a:solidFill>
                <a:effectLst/>
                <a:uLnTx/>
                <a:uFillTx/>
                <a:latin typeface="Arial"/>
                <a:ea typeface="Arial"/>
                <a:cs typeface="Arial"/>
                <a:sym typeface="Arial"/>
              </a:rPr>
              <a:t>Footnote: 1. xx</a:t>
            </a:r>
            <a:endParaRPr kumimoji="0" sz="900"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
        <p:nvSpPr>
          <p:cNvPr id="3" name="Google Shape;13;p38">
            <a:extLst>
              <a:ext uri="{FF2B5EF4-FFF2-40B4-BE49-F238E27FC236}">
                <a16:creationId xmlns:a16="http://schemas.microsoft.com/office/drawing/2014/main" id="{4B4D58D6-48F5-0CC2-0F6A-6EDDB6B07411}"/>
              </a:ext>
            </a:extLst>
          </p:cNvPr>
          <p:cNvSpPr txBox="1">
            <a:spLocks noGrp="1"/>
          </p:cNvSpPr>
          <p:nvPr>
            <p:ph type="sldNum" idx="12"/>
          </p:nvPr>
        </p:nvSpPr>
        <p:spPr>
          <a:xfrm>
            <a:off x="11164566" y="6425800"/>
            <a:ext cx="53647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062032"/>
                </a:solidFill>
                <a:latin typeface="Arial"/>
                <a:ea typeface="Arial"/>
                <a:cs typeface="Arial"/>
                <a:sym typeface="Arial"/>
              </a:defRPr>
            </a:lvl1pPr>
            <a:lvl2pPr marL="0" marR="0" lvl="1" indent="0" algn="r" rtl="0">
              <a:spcBef>
                <a:spcPts val="0"/>
              </a:spcBef>
              <a:buNone/>
              <a:defRPr sz="900" b="0" i="0" u="none" strike="noStrike" cap="none">
                <a:solidFill>
                  <a:srgbClr val="062032"/>
                </a:solidFill>
                <a:latin typeface="Arial"/>
                <a:ea typeface="Arial"/>
                <a:cs typeface="Arial"/>
                <a:sym typeface="Arial"/>
              </a:defRPr>
            </a:lvl2pPr>
            <a:lvl3pPr marL="0" marR="0" lvl="2" indent="0" algn="r" rtl="0">
              <a:spcBef>
                <a:spcPts val="0"/>
              </a:spcBef>
              <a:buNone/>
              <a:defRPr sz="900" b="0" i="0" u="none" strike="noStrike" cap="none">
                <a:solidFill>
                  <a:srgbClr val="062032"/>
                </a:solidFill>
                <a:latin typeface="Arial"/>
                <a:ea typeface="Arial"/>
                <a:cs typeface="Arial"/>
                <a:sym typeface="Arial"/>
              </a:defRPr>
            </a:lvl3pPr>
            <a:lvl4pPr marL="0" marR="0" lvl="3" indent="0" algn="r" rtl="0">
              <a:spcBef>
                <a:spcPts val="0"/>
              </a:spcBef>
              <a:buNone/>
              <a:defRPr sz="900" b="0" i="0" u="none" strike="noStrike" cap="none">
                <a:solidFill>
                  <a:srgbClr val="062032"/>
                </a:solidFill>
                <a:latin typeface="Arial"/>
                <a:ea typeface="Arial"/>
                <a:cs typeface="Arial"/>
                <a:sym typeface="Arial"/>
              </a:defRPr>
            </a:lvl4pPr>
            <a:lvl5pPr marL="0" marR="0" lvl="4" indent="0" algn="r" rtl="0">
              <a:spcBef>
                <a:spcPts val="0"/>
              </a:spcBef>
              <a:buNone/>
              <a:defRPr sz="900" b="0" i="0" u="none" strike="noStrike" cap="none">
                <a:solidFill>
                  <a:srgbClr val="062032"/>
                </a:solidFill>
                <a:latin typeface="Arial"/>
                <a:ea typeface="Arial"/>
                <a:cs typeface="Arial"/>
                <a:sym typeface="Arial"/>
              </a:defRPr>
            </a:lvl5pPr>
            <a:lvl6pPr marL="0" marR="0" lvl="5" indent="0" algn="r" rtl="0">
              <a:spcBef>
                <a:spcPts val="0"/>
              </a:spcBef>
              <a:buNone/>
              <a:defRPr sz="900" b="0" i="0" u="none" strike="noStrike" cap="none">
                <a:solidFill>
                  <a:srgbClr val="062032"/>
                </a:solidFill>
                <a:latin typeface="Arial"/>
                <a:ea typeface="Arial"/>
                <a:cs typeface="Arial"/>
                <a:sym typeface="Arial"/>
              </a:defRPr>
            </a:lvl6pPr>
            <a:lvl7pPr marL="0" marR="0" lvl="6" indent="0" algn="r" rtl="0">
              <a:spcBef>
                <a:spcPts val="0"/>
              </a:spcBef>
              <a:buNone/>
              <a:defRPr sz="900" b="0" i="0" u="none" strike="noStrike" cap="none">
                <a:solidFill>
                  <a:srgbClr val="062032"/>
                </a:solidFill>
                <a:latin typeface="Arial"/>
                <a:ea typeface="Arial"/>
                <a:cs typeface="Arial"/>
                <a:sym typeface="Arial"/>
              </a:defRPr>
            </a:lvl7pPr>
            <a:lvl8pPr marL="0" marR="0" lvl="7" indent="0" algn="r" rtl="0">
              <a:spcBef>
                <a:spcPts val="0"/>
              </a:spcBef>
              <a:buNone/>
              <a:defRPr sz="900" b="0" i="0" u="none" strike="noStrike" cap="none">
                <a:solidFill>
                  <a:srgbClr val="062032"/>
                </a:solidFill>
                <a:latin typeface="Arial"/>
                <a:ea typeface="Arial"/>
                <a:cs typeface="Arial"/>
                <a:sym typeface="Arial"/>
              </a:defRPr>
            </a:lvl8pPr>
            <a:lvl9pPr marL="0" marR="0" lvl="8" indent="0" algn="r" rtl="0">
              <a:spcBef>
                <a:spcPts val="0"/>
              </a:spcBef>
              <a:buNone/>
              <a:defRPr sz="900" b="0" i="0" u="none" strike="noStrike" cap="none">
                <a:solidFill>
                  <a:srgbClr val="0620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88</a:t>
            </a:fld>
            <a:endParaRPr/>
          </a:p>
        </p:txBody>
      </p:sp>
    </p:spTree>
    <p:extLst>
      <p:ext uri="{BB962C8B-B14F-4D97-AF65-F5344CB8AC3E}">
        <p14:creationId xmlns:p14="http://schemas.microsoft.com/office/powerpoint/2010/main" val="11982568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6671EF-BAC9-4061-5ACF-139819B025E7}"/>
              </a:ext>
            </a:extLst>
          </p:cNvPr>
          <p:cNvSpPr>
            <a:spLocks noGrp="1"/>
          </p:cNvSpPr>
          <p:nvPr>
            <p:ph type="title"/>
          </p:nvPr>
        </p:nvSpPr>
        <p:spPr>
          <a:xfrm>
            <a:off x="467806" y="365126"/>
            <a:ext cx="11173331" cy="811212"/>
          </a:xfrm>
        </p:spPr>
        <p:txBody>
          <a:bodyPr/>
          <a:lstStyle/>
          <a:p>
            <a:r>
              <a:rPr lang="en-US"/>
              <a:t>Overall these [barriers/pain points] contribute to significant [insert e.g. drop-off across the customer funnel]</a:t>
            </a:r>
          </a:p>
        </p:txBody>
      </p:sp>
      <p:sp>
        <p:nvSpPr>
          <p:cNvPr id="4" name="Slide Number Placeholder 3">
            <a:extLst>
              <a:ext uri="{FF2B5EF4-FFF2-40B4-BE49-F238E27FC236}">
                <a16:creationId xmlns:a16="http://schemas.microsoft.com/office/drawing/2014/main" id="{58E36183-D0D1-5937-9BA2-7D99243AC5BA}"/>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F24DAD8-0A8D-144F-AE7C-C0F3CF879725}" type="slidenum">
              <a:rPr kumimoji="0" lang="en-US"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89</a:t>
            </a:fld>
            <a:endParaRPr kumimoji="0" lang="en-US" sz="900" b="0" i="0" u="none" strike="noStrike" kern="0" cap="none" spc="0" normalizeH="0" baseline="0" noProof="0">
              <a:ln>
                <a:noFill/>
              </a:ln>
              <a:solidFill>
                <a:srgbClr val="062032"/>
              </a:solidFill>
              <a:effectLst/>
              <a:uLnTx/>
              <a:uFillTx/>
              <a:latin typeface="Arial" panose="020B0604020202020204" pitchFamily="34" charset="0"/>
              <a:cs typeface="Arial" panose="020B0604020202020204" pitchFamily="34" charset="0"/>
              <a:sym typeface="Arial"/>
            </a:endParaRPr>
          </a:p>
        </p:txBody>
      </p:sp>
      <p:cxnSp>
        <p:nvCxnSpPr>
          <p:cNvPr id="2" name="LineBasicStrong 5">
            <a:extLst>
              <a:ext uri="{FF2B5EF4-FFF2-40B4-BE49-F238E27FC236}">
                <a16:creationId xmlns:a16="http://schemas.microsoft.com/office/drawing/2014/main" id="{F16C6C37-C59C-8504-D142-01283D1F6477}"/>
              </a:ext>
            </a:extLst>
          </p:cNvPr>
          <p:cNvCxnSpPr>
            <a:cxnSpLocks/>
          </p:cNvCxnSpPr>
          <p:nvPr>
            <p:custDataLst>
              <p:tags r:id="rId1"/>
            </p:custDataLst>
          </p:nvPr>
        </p:nvCxnSpPr>
        <p:spPr>
          <a:xfrm>
            <a:off x="648000" y="2365215"/>
            <a:ext cx="10896000" cy="0"/>
          </a:xfrm>
          <a:prstGeom prst="straightConnector1">
            <a:avLst/>
          </a:prstGeom>
          <a:noFill/>
          <a:ln w="19050" cap="flat" cmpd="sng" algn="ctr">
            <a:solidFill>
              <a:schemeClr val="tx1"/>
            </a:solidFill>
            <a:prstDash val="solid"/>
            <a:miter lim="800000"/>
            <a:headEnd type="none" w="med" len="med"/>
            <a:tailEnd type="triangle" w="med" len="med"/>
          </a:ln>
          <a:effectLst/>
        </p:spPr>
      </p:cxnSp>
      <p:sp>
        <p:nvSpPr>
          <p:cNvPr id="3" name="TrackerAlphaBlue 8">
            <a:extLst>
              <a:ext uri="{FF2B5EF4-FFF2-40B4-BE49-F238E27FC236}">
                <a16:creationId xmlns:a16="http://schemas.microsoft.com/office/drawing/2014/main" id="{A8991E25-4340-D8A2-FB58-B4FACAF008A3}"/>
              </a:ext>
            </a:extLst>
          </p:cNvPr>
          <p:cNvSpPr>
            <a:spLocks/>
          </p:cNvSpPr>
          <p:nvPr>
            <p:custDataLst>
              <p:tags r:id="rId2"/>
            </p:custDataLst>
          </p:nvPr>
        </p:nvSpPr>
        <p:spPr>
          <a:xfrm>
            <a:off x="5982440" y="2080988"/>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7" name="TrackerAlphaBlue 8">
            <a:extLst>
              <a:ext uri="{FF2B5EF4-FFF2-40B4-BE49-F238E27FC236}">
                <a16:creationId xmlns:a16="http://schemas.microsoft.com/office/drawing/2014/main" id="{B7A5E88A-52F0-14F0-CD11-049EEB1107B3}"/>
              </a:ext>
            </a:extLst>
          </p:cNvPr>
          <p:cNvSpPr>
            <a:spLocks/>
          </p:cNvSpPr>
          <p:nvPr>
            <p:custDataLst>
              <p:tags r:id="rId3"/>
            </p:custDataLst>
          </p:nvPr>
        </p:nvSpPr>
        <p:spPr>
          <a:xfrm>
            <a:off x="7757617" y="2080988"/>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8" name="TrackerAlphaBlue 8">
            <a:extLst>
              <a:ext uri="{FF2B5EF4-FFF2-40B4-BE49-F238E27FC236}">
                <a16:creationId xmlns:a16="http://schemas.microsoft.com/office/drawing/2014/main" id="{B831359D-BFE0-EFFC-0777-53A19ECA88EF}"/>
              </a:ext>
            </a:extLst>
          </p:cNvPr>
          <p:cNvSpPr>
            <a:spLocks/>
          </p:cNvSpPr>
          <p:nvPr>
            <p:custDataLst>
              <p:tags r:id="rId4"/>
            </p:custDataLst>
          </p:nvPr>
        </p:nvSpPr>
        <p:spPr>
          <a:xfrm>
            <a:off x="4207263" y="2080988"/>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4" name="TextBox 13">
            <a:extLst>
              <a:ext uri="{FF2B5EF4-FFF2-40B4-BE49-F238E27FC236}">
                <a16:creationId xmlns:a16="http://schemas.microsoft.com/office/drawing/2014/main" id="{54B258C4-463D-520D-4260-D217F1E9CAD2}"/>
              </a:ext>
            </a:extLst>
          </p:cNvPr>
          <p:cNvSpPr txBox="1">
            <a:spLocks/>
          </p:cNvSpPr>
          <p:nvPr/>
        </p:nvSpPr>
        <p:spPr>
          <a:xfrm>
            <a:off x="5760875" y="2790670"/>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step 2]</a:t>
            </a:r>
          </a:p>
        </p:txBody>
      </p:sp>
      <p:sp>
        <p:nvSpPr>
          <p:cNvPr id="15" name="TextBox 14">
            <a:extLst>
              <a:ext uri="{FF2B5EF4-FFF2-40B4-BE49-F238E27FC236}">
                <a16:creationId xmlns:a16="http://schemas.microsoft.com/office/drawing/2014/main" id="{79A81255-007F-57FB-FC82-C06D9C10681E}"/>
              </a:ext>
            </a:extLst>
          </p:cNvPr>
          <p:cNvSpPr txBox="1">
            <a:spLocks/>
          </p:cNvSpPr>
          <p:nvPr/>
        </p:nvSpPr>
        <p:spPr>
          <a:xfrm>
            <a:off x="7536052" y="2790670"/>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step 3]</a:t>
            </a:r>
          </a:p>
        </p:txBody>
      </p:sp>
      <p:sp>
        <p:nvSpPr>
          <p:cNvPr id="16" name="TextBox 15">
            <a:extLst>
              <a:ext uri="{FF2B5EF4-FFF2-40B4-BE49-F238E27FC236}">
                <a16:creationId xmlns:a16="http://schemas.microsoft.com/office/drawing/2014/main" id="{8B29FBA2-266E-33DC-00F1-5E8D4C241EB6}"/>
              </a:ext>
            </a:extLst>
          </p:cNvPr>
          <p:cNvSpPr txBox="1">
            <a:spLocks/>
          </p:cNvSpPr>
          <p:nvPr/>
        </p:nvSpPr>
        <p:spPr>
          <a:xfrm>
            <a:off x="3985698" y="2790670"/>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step 1]</a:t>
            </a:r>
          </a:p>
        </p:txBody>
      </p:sp>
      <p:sp>
        <p:nvSpPr>
          <p:cNvPr id="17" name="TextBox 16">
            <a:extLst>
              <a:ext uri="{FF2B5EF4-FFF2-40B4-BE49-F238E27FC236}">
                <a16:creationId xmlns:a16="http://schemas.microsoft.com/office/drawing/2014/main" id="{16DBC45F-8498-016D-1DFA-F36B6DC75C37}"/>
              </a:ext>
            </a:extLst>
          </p:cNvPr>
          <p:cNvSpPr txBox="1">
            <a:spLocks/>
          </p:cNvSpPr>
          <p:nvPr/>
        </p:nvSpPr>
        <p:spPr>
          <a:xfrm>
            <a:off x="9311229" y="2790670"/>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step 4]</a:t>
            </a:r>
          </a:p>
        </p:txBody>
      </p:sp>
      <p:sp>
        <p:nvSpPr>
          <p:cNvPr id="18" name="Oval 17">
            <a:extLst>
              <a:ext uri="{FF2B5EF4-FFF2-40B4-BE49-F238E27FC236}">
                <a16:creationId xmlns:a16="http://schemas.microsoft.com/office/drawing/2014/main" id="{92EE1311-EF69-2C65-115B-EDCB65ADB394}"/>
              </a:ext>
            </a:extLst>
          </p:cNvPr>
          <p:cNvSpPr/>
          <p:nvPr/>
        </p:nvSpPr>
        <p:spPr>
          <a:xfrm rot="10800000" flipV="1">
            <a:off x="10641109" y="2301716"/>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9" name="Oval 18">
            <a:extLst>
              <a:ext uri="{FF2B5EF4-FFF2-40B4-BE49-F238E27FC236}">
                <a16:creationId xmlns:a16="http://schemas.microsoft.com/office/drawing/2014/main" id="{70C0CB24-A248-236D-E32A-98BD66D6CF28}"/>
              </a:ext>
            </a:extLst>
          </p:cNvPr>
          <p:cNvSpPr/>
          <p:nvPr/>
        </p:nvSpPr>
        <p:spPr>
          <a:xfrm rot="10800000" flipV="1">
            <a:off x="8865932" y="2301715"/>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0" name="Oval 19">
            <a:extLst>
              <a:ext uri="{FF2B5EF4-FFF2-40B4-BE49-F238E27FC236}">
                <a16:creationId xmlns:a16="http://schemas.microsoft.com/office/drawing/2014/main" id="{8394F4C9-E6EC-17B1-8991-B3D70775F487}"/>
              </a:ext>
            </a:extLst>
          </p:cNvPr>
          <p:cNvSpPr/>
          <p:nvPr/>
        </p:nvSpPr>
        <p:spPr>
          <a:xfrm rot="10800000" flipV="1">
            <a:off x="7090755" y="2301715"/>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1" name="Oval 20">
            <a:extLst>
              <a:ext uri="{FF2B5EF4-FFF2-40B4-BE49-F238E27FC236}">
                <a16:creationId xmlns:a16="http://schemas.microsoft.com/office/drawing/2014/main" id="{29EA00EA-8726-CB0A-146C-92F9160229BC}"/>
              </a:ext>
            </a:extLst>
          </p:cNvPr>
          <p:cNvSpPr/>
          <p:nvPr/>
        </p:nvSpPr>
        <p:spPr>
          <a:xfrm rot="10800000" flipV="1">
            <a:off x="5315578" y="2301715"/>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2" name="Oval 21">
            <a:extLst>
              <a:ext uri="{FF2B5EF4-FFF2-40B4-BE49-F238E27FC236}">
                <a16:creationId xmlns:a16="http://schemas.microsoft.com/office/drawing/2014/main" id="{A8967D7E-BA5B-96C3-C6B7-18CF933F3502}"/>
              </a:ext>
            </a:extLst>
          </p:cNvPr>
          <p:cNvSpPr/>
          <p:nvPr/>
        </p:nvSpPr>
        <p:spPr>
          <a:xfrm rot="10800000" flipV="1">
            <a:off x="3540402" y="2301715"/>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3" name="TrackerAlphaBlue 8">
            <a:extLst>
              <a:ext uri="{FF2B5EF4-FFF2-40B4-BE49-F238E27FC236}">
                <a16:creationId xmlns:a16="http://schemas.microsoft.com/office/drawing/2014/main" id="{D5D748C3-C0DD-75B9-DD33-ABE7172A83D9}"/>
              </a:ext>
            </a:extLst>
          </p:cNvPr>
          <p:cNvSpPr>
            <a:spLocks/>
          </p:cNvSpPr>
          <p:nvPr>
            <p:custDataLst>
              <p:tags r:id="rId5"/>
            </p:custDataLst>
          </p:nvPr>
        </p:nvSpPr>
        <p:spPr>
          <a:xfrm>
            <a:off x="9532794" y="2089036"/>
            <a:ext cx="568455" cy="552358"/>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4" name="TextBox 23">
            <a:extLst>
              <a:ext uri="{FF2B5EF4-FFF2-40B4-BE49-F238E27FC236}">
                <a16:creationId xmlns:a16="http://schemas.microsoft.com/office/drawing/2014/main" id="{A89FE47E-409E-3B15-7AE5-3B6043DDBC2B}"/>
              </a:ext>
            </a:extLst>
          </p:cNvPr>
          <p:cNvSpPr txBox="1"/>
          <p:nvPr/>
        </p:nvSpPr>
        <p:spPr>
          <a:xfrm>
            <a:off x="647999" y="2058255"/>
            <a:ext cx="1685679" cy="215444"/>
          </a:xfrm>
          <a:prstGeom prst="rect">
            <a:avLst/>
          </a:prstGeom>
        </p:spPr>
        <p:txBody>
          <a:bodyPr vert="horz" wrap="square" lIns="0" tIns="0" rIns="0" bIns="0" rtlCol="0" anchor="t" anchorCtr="0">
            <a:spAutoFit/>
          </a:bodyPr>
          <a:lstStyle>
            <a:defPPr>
              <a:defRPr lang="en-US"/>
            </a:defPPr>
            <a:lvl1pPr lvl="0" indent="0">
              <a:lnSpc>
                <a:spcPct val="100000"/>
              </a:lnSpc>
              <a:spcBef>
                <a:spcPts val="300"/>
              </a:spcBef>
              <a:spcAft>
                <a:spcPts val="300"/>
              </a:spcAft>
              <a:buClr>
                <a:schemeClr val="tx1"/>
              </a:buClr>
              <a:buSzPct val="100000"/>
              <a:buFont typeface="Segoe UI" panose="020B0502040204020203" pitchFamily="34" charset="0"/>
              <a:buChar char="​"/>
              <a:defRPr sz="1400" b="1">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sz="160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sz="160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sz="160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Customer journey</a:t>
            </a:r>
          </a:p>
        </p:txBody>
      </p:sp>
      <p:pic>
        <p:nvPicPr>
          <p:cNvPr id="25" name="Picture 24">
            <a:extLst>
              <a:ext uri="{FF2B5EF4-FFF2-40B4-BE49-F238E27FC236}">
                <a16:creationId xmlns:a16="http://schemas.microsoft.com/office/drawing/2014/main" id="{B6B96659-6D12-9824-C934-D3A04D0F5CF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317754" y="2191479"/>
            <a:ext cx="347472" cy="347472"/>
          </a:xfrm>
          <a:prstGeom prst="rect">
            <a:avLst/>
          </a:prstGeom>
        </p:spPr>
      </p:pic>
      <p:pic>
        <p:nvPicPr>
          <p:cNvPr id="26" name="CustomIcon">
            <a:extLst>
              <a:ext uri="{FF2B5EF4-FFF2-40B4-BE49-F238E27FC236}">
                <a16:creationId xmlns:a16="http://schemas.microsoft.com/office/drawing/2014/main" id="{69EB56F6-D023-F257-A7DC-D6C953B5CA5C}"/>
              </a:ext>
            </a:extLst>
          </p:cNvPr>
          <p:cNvPicPr>
            <a:picLocks/>
          </p:cNvPicPr>
          <p:nvPr>
            <p:custDataLst>
              <p:tags r:id="rId6"/>
            </p:custDataLst>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866484" y="2189855"/>
            <a:ext cx="350720" cy="350720"/>
          </a:xfrm>
          <a:prstGeom prst="rect">
            <a:avLst/>
          </a:prstGeom>
        </p:spPr>
      </p:pic>
      <p:pic>
        <p:nvPicPr>
          <p:cNvPr id="27" name="Picture 26">
            <a:extLst>
              <a:ext uri="{FF2B5EF4-FFF2-40B4-BE49-F238E27FC236}">
                <a16:creationId xmlns:a16="http://schemas.microsoft.com/office/drawing/2014/main" id="{70022F72-7188-B7E6-5BAE-69CE4E9AC85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92931" y="2191479"/>
            <a:ext cx="347472" cy="347472"/>
          </a:xfrm>
          <a:prstGeom prst="rect">
            <a:avLst/>
          </a:prstGeom>
        </p:spPr>
      </p:pic>
      <p:pic>
        <p:nvPicPr>
          <p:cNvPr id="28" name="Picture 27">
            <a:extLst>
              <a:ext uri="{FF2B5EF4-FFF2-40B4-BE49-F238E27FC236}">
                <a16:creationId xmlns:a16="http://schemas.microsoft.com/office/drawing/2014/main" id="{C67653BD-CF82-F7AE-263F-191B648829A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643285" y="2191479"/>
            <a:ext cx="347472" cy="347472"/>
          </a:xfrm>
          <a:prstGeom prst="rect">
            <a:avLst/>
          </a:prstGeom>
        </p:spPr>
      </p:pic>
      <p:graphicFrame>
        <p:nvGraphicFramePr>
          <p:cNvPr id="29" name="Chart 28">
            <a:extLst>
              <a:ext uri="{FF2B5EF4-FFF2-40B4-BE49-F238E27FC236}">
                <a16:creationId xmlns:a16="http://schemas.microsoft.com/office/drawing/2014/main" id="{60B1DF0E-E68C-8674-C9FC-E789BE502CF1}"/>
              </a:ext>
            </a:extLst>
          </p:cNvPr>
          <p:cNvGraphicFramePr/>
          <p:nvPr>
            <p:extLst>
              <p:ext uri="{D42A27DB-BD31-4B8C-83A1-F6EECF244321}">
                <p14:modId xmlns:p14="http://schemas.microsoft.com/office/powerpoint/2010/main" val="3115074983"/>
              </p:ext>
            </p:extLst>
          </p:nvPr>
        </p:nvGraphicFramePr>
        <p:xfrm>
          <a:off x="3512265" y="3291931"/>
          <a:ext cx="7328743" cy="2846402"/>
        </p:xfrm>
        <a:graphic>
          <a:graphicData uri="http://schemas.openxmlformats.org/drawingml/2006/chart">
            <c:chart xmlns:c="http://schemas.openxmlformats.org/drawingml/2006/chart" xmlns:r="http://schemas.openxmlformats.org/officeDocument/2006/relationships" r:id="rId14"/>
          </a:graphicData>
        </a:graphic>
      </p:graphicFrame>
      <p:sp>
        <p:nvSpPr>
          <p:cNvPr id="30" name="TextBox 29">
            <a:extLst>
              <a:ext uri="{FF2B5EF4-FFF2-40B4-BE49-F238E27FC236}">
                <a16:creationId xmlns:a16="http://schemas.microsoft.com/office/drawing/2014/main" id="{C86F9B61-192C-78C6-1CE0-6B0BBA8A720E}"/>
              </a:ext>
            </a:extLst>
          </p:cNvPr>
          <p:cNvSpPr txBox="1"/>
          <p:nvPr/>
        </p:nvSpPr>
        <p:spPr>
          <a:xfrm>
            <a:off x="660508" y="3697298"/>
            <a:ext cx="2209301" cy="723275"/>
          </a:xfrm>
          <a:prstGeom prst="rect">
            <a:avLst/>
          </a:prstGeom>
        </p:spPr>
        <p:txBody>
          <a:bodyPr vert="horz" wrap="square" lIns="0" tIns="0" rIns="0" bIns="0" rtlCol="0" anchor="t" anchorCtr="0">
            <a:spAutoFit/>
          </a:bodyPr>
          <a:lstStyle>
            <a:defPPr>
              <a:defRPr lang="en-US"/>
            </a:defPPr>
            <a:lvl1pPr lvl="0" indent="0">
              <a:lnSpc>
                <a:spcPct val="100000"/>
              </a:lnSpc>
              <a:spcBef>
                <a:spcPts val="300"/>
              </a:spcBef>
              <a:spcAft>
                <a:spcPts val="300"/>
              </a:spcAft>
              <a:buClr>
                <a:schemeClr val="tx1"/>
              </a:buClr>
              <a:buSzPct val="100000"/>
              <a:buFont typeface="Segoe UI" panose="020B0502040204020203" pitchFamily="34" charset="0"/>
              <a:buChar char="​"/>
              <a:defRPr sz="1400" b="1">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sz="160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sz="160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sz="160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lang="en-US" kern="1200">
                <a:solidFill>
                  <a:srgbClr val="E7E6E6">
                    <a:lumMod val="10000"/>
                  </a:srgbClr>
                </a:solidFill>
                <a:latin typeface="Arial" panose="020B0604020202020204" pitchFamily="34" charset="0"/>
                <a:ea typeface="+mn-ea"/>
                <a:cs typeface="Arial" panose="020B0604020202020204" pitchFamily="34" charset="0"/>
              </a:rPr>
              <a:t>Number</a:t>
            </a: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of customers at each stage of funnel</a:t>
            </a:r>
            <a:endParaRPr kumimoji="0" lang="en-US" sz="14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0" i="0" u="none" strike="noStrike" kern="1200" cap="none" spc="0" normalizeH="0" baseline="0" noProof="0">
                <a:ln>
                  <a:noFill/>
                </a:ln>
                <a:solidFill>
                  <a:srgbClr val="FFFFFF">
                    <a:lumMod val="50000"/>
                  </a:srgbClr>
                </a:solidFill>
                <a:effectLst/>
                <a:uLnTx/>
                <a:uFillTx/>
                <a:latin typeface="Arial" panose="020B0604020202020204" pitchFamily="34" charset="0"/>
                <a:ea typeface="+mn-ea"/>
                <a:cs typeface="Arial" panose="020B0604020202020204" pitchFamily="34" charset="0"/>
                <a:sym typeface="Arial"/>
              </a:rPr>
              <a:t>[Unit]</a:t>
            </a:r>
          </a:p>
        </p:txBody>
      </p:sp>
      <p:sp>
        <p:nvSpPr>
          <p:cNvPr id="6" name="Google Shape;507;p14">
            <a:extLst>
              <a:ext uri="{FF2B5EF4-FFF2-40B4-BE49-F238E27FC236}">
                <a16:creationId xmlns:a16="http://schemas.microsoft.com/office/drawing/2014/main" id="{31683C71-A62E-D3A5-F87D-4D73967C64D1}"/>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E7E6E6">
                    <a:lumMod val="10000"/>
                  </a:srgbClr>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
        <p:nvSpPr>
          <p:cNvPr id="10" name="Google Shape;538;p14">
            <a:extLst>
              <a:ext uri="{FF2B5EF4-FFF2-40B4-BE49-F238E27FC236}">
                <a16:creationId xmlns:a16="http://schemas.microsoft.com/office/drawing/2014/main" id="{637747EE-DE6D-CB08-F8F3-26CA27F7C14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E7E6E6">
                    <a:lumMod val="10000"/>
                  </a:srgbClr>
                </a:solidFill>
                <a:effectLst/>
                <a:uLnTx/>
                <a:uFillTx/>
                <a:latin typeface="Arial"/>
                <a:ea typeface="Arial"/>
                <a:cs typeface="Arial"/>
                <a:sym typeface="Arial"/>
              </a:rPr>
              <a:t>Footnote: 1. xx</a:t>
            </a:r>
            <a:endParaRPr kumimoji="0" sz="900"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Tree>
    <p:extLst>
      <p:ext uri="{BB962C8B-B14F-4D97-AF65-F5344CB8AC3E}">
        <p14:creationId xmlns:p14="http://schemas.microsoft.com/office/powerpoint/2010/main" val="2828850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5773573-FCFB-D4A5-F8CD-BED2767162F2}"/>
              </a:ext>
            </a:extLst>
          </p:cNvPr>
          <p:cNvGraphicFramePr>
            <a:graphicFrameLocks noChangeAspect="1"/>
          </p:cNvGraphicFramePr>
          <p:nvPr>
            <p:custDataLst>
              <p:tags r:id="rId1"/>
            </p:custDataLst>
            <p:extLst>
              <p:ext uri="{D42A27DB-BD31-4B8C-83A1-F6EECF244321}">
                <p14:modId xmlns:p14="http://schemas.microsoft.com/office/powerpoint/2010/main" val="665762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6" name="Object 5" hidden="1">
                        <a:extLst>
                          <a:ext uri="{FF2B5EF4-FFF2-40B4-BE49-F238E27FC236}">
                            <a16:creationId xmlns:a16="http://schemas.microsoft.com/office/drawing/2014/main" id="{25773573-FCFB-D4A5-F8CD-BED2767162F2}"/>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8" name="Google Shape;23;p40">
            <a:extLst>
              <a:ext uri="{FF2B5EF4-FFF2-40B4-BE49-F238E27FC236}">
                <a16:creationId xmlns:a16="http://schemas.microsoft.com/office/drawing/2014/main" id="{ED146124-AA30-1428-A45F-1792E468FF68}"/>
              </a:ext>
            </a:extLst>
          </p:cNvPr>
          <p:cNvSpPr txBox="1">
            <a:spLocks noGrp="1"/>
          </p:cNvSpPr>
          <p:nvPr>
            <p:ph type="sldNum" idx="12"/>
          </p:nvPr>
        </p:nvSpPr>
        <p:spPr>
          <a:xfrm>
            <a:off x="11331616" y="6425800"/>
            <a:ext cx="3694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9</a:t>
            </a:fld>
            <a:endParaRPr/>
          </a:p>
        </p:txBody>
      </p:sp>
      <p:sp>
        <p:nvSpPr>
          <p:cNvPr id="9" name="Google Shape;204;p3">
            <a:extLst>
              <a:ext uri="{FF2B5EF4-FFF2-40B4-BE49-F238E27FC236}">
                <a16:creationId xmlns:a16="http://schemas.microsoft.com/office/drawing/2014/main" id="{DDA5FBF2-53CE-D684-24F6-0C99FEC86EC9}"/>
              </a:ext>
            </a:extLst>
          </p:cNvPr>
          <p:cNvSpPr txBox="1"/>
          <p:nvPr/>
        </p:nvSpPr>
        <p:spPr>
          <a:xfrm>
            <a:off x="560832" y="2636476"/>
            <a:ext cx="10091126" cy="15850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2000"/>
              <a:buFont typeface="Arial"/>
              <a:buNone/>
            </a:pPr>
            <a:r>
              <a:rPr lang="en-US" sz="2000" b="1" i="0" u="none" strike="noStrike" cap="none">
                <a:solidFill>
                  <a:schemeClr val="accent2"/>
                </a:solidFill>
                <a:latin typeface="Arial"/>
                <a:ea typeface="Arial"/>
                <a:cs typeface="Arial"/>
                <a:sym typeface="Arial"/>
              </a:rPr>
              <a:t>Template</a:t>
            </a:r>
            <a:endParaRPr lang="en-US" sz="2000" b="1" i="0" u="none" strike="noStrike" cap="none">
              <a:solidFill>
                <a:schemeClr val="accent2"/>
              </a:solidFill>
              <a:latin typeface="Georgia"/>
              <a:ea typeface="Georgia"/>
              <a:cs typeface="Georgia"/>
              <a:sym typeface="Georgia"/>
            </a:endParaRPr>
          </a:p>
          <a:p>
            <a:pPr marL="0" marR="0" lvl="0" indent="0" algn="l" rtl="0">
              <a:lnSpc>
                <a:spcPct val="100000"/>
              </a:lnSpc>
              <a:spcBef>
                <a:spcPts val="600"/>
              </a:spcBef>
              <a:spcAft>
                <a:spcPts val="0"/>
              </a:spcAft>
              <a:buClr>
                <a:srgbClr val="171616"/>
              </a:buClr>
              <a:buSzPts val="3600"/>
              <a:buFont typeface="Georgia"/>
              <a:buNone/>
            </a:pPr>
            <a:r>
              <a:rPr lang="en-US" sz="3600" b="1" i="0" u="none" strike="noStrike" cap="none">
                <a:solidFill>
                  <a:schemeClr val="bg1"/>
                </a:solidFill>
                <a:latin typeface="Georgia"/>
                <a:ea typeface="Georgia"/>
                <a:cs typeface="Georgia"/>
                <a:sym typeface="Georgia"/>
              </a:rPr>
              <a:t>‘Business Strategy’ </a:t>
            </a:r>
            <a:br>
              <a:rPr lang="en-US" sz="3600" b="1" i="0" u="none" strike="noStrike" cap="none">
                <a:solidFill>
                  <a:schemeClr val="bg1"/>
                </a:solidFill>
                <a:latin typeface="Georgia"/>
                <a:ea typeface="Georgia"/>
                <a:cs typeface="Georgia"/>
                <a:sym typeface="Georgia"/>
              </a:rPr>
            </a:br>
            <a:r>
              <a:rPr lang="en-US" sz="3600" b="1" i="0" u="none" strike="noStrike" cap="none">
                <a:solidFill>
                  <a:schemeClr val="bg1"/>
                </a:solidFill>
                <a:latin typeface="Georgia"/>
                <a:ea typeface="Georgia"/>
                <a:cs typeface="Georgia"/>
                <a:sym typeface="Georgia"/>
              </a:rPr>
              <a:t>PowerPoint template</a:t>
            </a:r>
            <a:endParaRPr lang="en-US">
              <a:solidFill>
                <a:schemeClr val="bg1"/>
              </a:solidFill>
            </a:endParaRPr>
          </a:p>
        </p:txBody>
      </p:sp>
    </p:spTree>
    <p:extLst>
      <p:ext uri="{BB962C8B-B14F-4D97-AF65-F5344CB8AC3E}">
        <p14:creationId xmlns:p14="http://schemas.microsoft.com/office/powerpoint/2010/main" val="30457233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024614-3E63-237F-D02B-4EF010A8C253}"/>
              </a:ext>
            </a:extLst>
          </p:cNvPr>
          <p:cNvSpPr>
            <a:spLocks noGrp="1"/>
          </p:cNvSpPr>
          <p:nvPr>
            <p:ph type="title"/>
          </p:nvPr>
        </p:nvSpPr>
        <p:spPr/>
        <p:txBody>
          <a:bodyPr/>
          <a:lstStyle/>
          <a:p>
            <a:r>
              <a:rPr lang="en-US"/>
              <a:t>[New] solutions would allow us to intervene and create a better customer journey at key [barriers/pain points]</a:t>
            </a:r>
          </a:p>
        </p:txBody>
      </p:sp>
      <p:sp>
        <p:nvSpPr>
          <p:cNvPr id="4" name="Slide Number Placeholder 3">
            <a:extLst>
              <a:ext uri="{FF2B5EF4-FFF2-40B4-BE49-F238E27FC236}">
                <a16:creationId xmlns:a16="http://schemas.microsoft.com/office/drawing/2014/main" id="{1C838C7B-0D35-F902-E2F2-42B1653E3D6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F24DAD8-0A8D-144F-AE7C-C0F3CF879725}" type="slidenum">
              <a:rPr kumimoji="0" lang="en-US"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90</a:t>
            </a:fld>
            <a:endParaRPr kumimoji="0" lang="en-US" sz="900" b="0" i="0" u="none" strike="noStrike" kern="0" cap="none" spc="0" normalizeH="0" baseline="0" noProof="0">
              <a:ln>
                <a:noFill/>
              </a:ln>
              <a:solidFill>
                <a:srgbClr val="062032"/>
              </a:solidFill>
              <a:effectLst/>
              <a:uLnTx/>
              <a:uFillTx/>
              <a:latin typeface="Arial" panose="020B0604020202020204" pitchFamily="34" charset="0"/>
              <a:cs typeface="Arial" panose="020B0604020202020204" pitchFamily="34" charset="0"/>
              <a:sym typeface="Arial"/>
            </a:endParaRPr>
          </a:p>
        </p:txBody>
      </p:sp>
      <p:sp>
        <p:nvSpPr>
          <p:cNvPr id="6" name="Rectangle 5">
            <a:extLst>
              <a:ext uri="{FF2B5EF4-FFF2-40B4-BE49-F238E27FC236}">
                <a16:creationId xmlns:a16="http://schemas.microsoft.com/office/drawing/2014/main" id="{371E4F35-7030-51A7-61EA-6643B381390F}"/>
              </a:ext>
            </a:extLst>
          </p:cNvPr>
          <p:cNvSpPr>
            <a:spLocks/>
          </p:cNvSpPr>
          <p:nvPr/>
        </p:nvSpPr>
        <p:spPr>
          <a:xfrm>
            <a:off x="4543424" y="1647825"/>
            <a:ext cx="3667125" cy="4267200"/>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7" name="Rectangle 6">
            <a:extLst>
              <a:ext uri="{FF2B5EF4-FFF2-40B4-BE49-F238E27FC236}">
                <a16:creationId xmlns:a16="http://schemas.microsoft.com/office/drawing/2014/main" id="{BB662EA3-9E91-5882-769D-2F8D6AFB2029}"/>
              </a:ext>
            </a:extLst>
          </p:cNvPr>
          <p:cNvSpPr>
            <a:spLocks/>
          </p:cNvSpPr>
          <p:nvPr/>
        </p:nvSpPr>
        <p:spPr>
          <a:xfrm>
            <a:off x="8296275" y="1647825"/>
            <a:ext cx="1876425" cy="4267200"/>
          </a:xfrm>
          <a:prstGeom prst="rect">
            <a:avLst/>
          </a:prstGeom>
          <a:solidFill>
            <a:schemeClr val="bg1">
              <a:lumMod val="95000"/>
            </a:scheme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8" name="TextBox 7">
            <a:extLst>
              <a:ext uri="{FF2B5EF4-FFF2-40B4-BE49-F238E27FC236}">
                <a16:creationId xmlns:a16="http://schemas.microsoft.com/office/drawing/2014/main" id="{9F1810E8-5170-F485-A2E7-327EFE8FA4E3}"/>
              </a:ext>
            </a:extLst>
          </p:cNvPr>
          <p:cNvSpPr txBox="1">
            <a:spLocks/>
          </p:cNvSpPr>
          <p:nvPr/>
        </p:nvSpPr>
        <p:spPr>
          <a:xfrm>
            <a:off x="648000" y="1647825"/>
            <a:ext cx="1506074" cy="49244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6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Prioritized  [barriers or pain points]</a:t>
            </a:r>
          </a:p>
        </p:txBody>
      </p:sp>
      <p:sp>
        <p:nvSpPr>
          <p:cNvPr id="9" name="TextBox 8">
            <a:extLst>
              <a:ext uri="{FF2B5EF4-FFF2-40B4-BE49-F238E27FC236}">
                <a16:creationId xmlns:a16="http://schemas.microsoft.com/office/drawing/2014/main" id="{4C7FA250-B588-6793-34A6-AC7E4AF9E030}"/>
              </a:ext>
            </a:extLst>
          </p:cNvPr>
          <p:cNvSpPr txBox="1">
            <a:spLocks/>
          </p:cNvSpPr>
          <p:nvPr/>
        </p:nvSpPr>
        <p:spPr>
          <a:xfrm>
            <a:off x="4676776" y="4250208"/>
            <a:ext cx="1761442" cy="369332"/>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 of potential intervention/solution]</a:t>
            </a:r>
          </a:p>
        </p:txBody>
      </p:sp>
      <p:sp>
        <p:nvSpPr>
          <p:cNvPr id="10" name="TextBox 9">
            <a:extLst>
              <a:ext uri="{FF2B5EF4-FFF2-40B4-BE49-F238E27FC236}">
                <a16:creationId xmlns:a16="http://schemas.microsoft.com/office/drawing/2014/main" id="{83A96B1F-506D-4587-F191-9633A0B5315C}"/>
              </a:ext>
            </a:extLst>
          </p:cNvPr>
          <p:cNvSpPr txBox="1">
            <a:spLocks/>
          </p:cNvSpPr>
          <p:nvPr/>
        </p:nvSpPr>
        <p:spPr>
          <a:xfrm>
            <a:off x="8465918" y="4250208"/>
            <a:ext cx="1506074" cy="369332"/>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 of potential intervention/solution]</a:t>
            </a:r>
          </a:p>
        </p:txBody>
      </p:sp>
      <p:sp>
        <p:nvSpPr>
          <p:cNvPr id="11" name="TextBox 10">
            <a:extLst>
              <a:ext uri="{FF2B5EF4-FFF2-40B4-BE49-F238E27FC236}">
                <a16:creationId xmlns:a16="http://schemas.microsoft.com/office/drawing/2014/main" id="{CDAE685C-91A8-4889-54C0-F8A28B48D1BF}"/>
              </a:ext>
            </a:extLst>
          </p:cNvPr>
          <p:cNvSpPr txBox="1">
            <a:spLocks/>
          </p:cNvSpPr>
          <p:nvPr/>
        </p:nvSpPr>
        <p:spPr>
          <a:xfrm>
            <a:off x="4676776" y="4023645"/>
            <a:ext cx="3400644" cy="184666"/>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lang="en-US" sz="1200" b="1" kern="1200">
                <a:solidFill>
                  <a:srgbClr val="E7E6E6">
                    <a:lumMod val="10000"/>
                  </a:srgbClr>
                </a:solidFill>
                <a:latin typeface="Arial" panose="020B0604020202020204" pitchFamily="34" charset="0"/>
                <a:ea typeface="+mn-ea"/>
                <a:cs typeface="Arial" panose="020B0604020202020204" pitchFamily="34" charset="0"/>
              </a:rPr>
              <a:t>[Insert step 2]</a:t>
            </a:r>
            <a:endPar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2" name="TextBox 11">
            <a:extLst>
              <a:ext uri="{FF2B5EF4-FFF2-40B4-BE49-F238E27FC236}">
                <a16:creationId xmlns:a16="http://schemas.microsoft.com/office/drawing/2014/main" id="{5E52CEC4-BA92-F250-84D1-EFB065C31674}"/>
              </a:ext>
            </a:extLst>
          </p:cNvPr>
          <p:cNvSpPr txBox="1">
            <a:spLocks/>
          </p:cNvSpPr>
          <p:nvPr/>
        </p:nvSpPr>
        <p:spPr>
          <a:xfrm>
            <a:off x="8465918" y="4023645"/>
            <a:ext cx="1506074" cy="184666"/>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lang="en-US" sz="1200" b="1" kern="1200">
                <a:solidFill>
                  <a:srgbClr val="E7E6E6">
                    <a:lumMod val="10000"/>
                  </a:srgbClr>
                </a:solidFill>
                <a:latin typeface="Arial" panose="020B0604020202020204" pitchFamily="34" charset="0"/>
                <a:ea typeface="+mn-ea"/>
                <a:cs typeface="Arial" panose="020B0604020202020204" pitchFamily="34" charset="0"/>
              </a:rPr>
              <a:t>[Insert step 3]</a:t>
            </a:r>
            <a:endPar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3" name="TextBox 12">
            <a:extLst>
              <a:ext uri="{FF2B5EF4-FFF2-40B4-BE49-F238E27FC236}">
                <a16:creationId xmlns:a16="http://schemas.microsoft.com/office/drawing/2014/main" id="{187D3C77-EC26-9A3A-38DA-9B3DF7B282FF}"/>
              </a:ext>
            </a:extLst>
          </p:cNvPr>
          <p:cNvSpPr txBox="1">
            <a:spLocks/>
          </p:cNvSpPr>
          <p:nvPr/>
        </p:nvSpPr>
        <p:spPr>
          <a:xfrm>
            <a:off x="10360490" y="4250208"/>
            <a:ext cx="1506074" cy="553998"/>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 of potential intervention/solution]</a:t>
            </a:r>
          </a:p>
        </p:txBody>
      </p:sp>
      <p:sp>
        <p:nvSpPr>
          <p:cNvPr id="14" name="TextBox 13">
            <a:extLst>
              <a:ext uri="{FF2B5EF4-FFF2-40B4-BE49-F238E27FC236}">
                <a16:creationId xmlns:a16="http://schemas.microsoft.com/office/drawing/2014/main" id="{E9FD6D37-5948-2EDD-5394-6BEFEF157522}"/>
              </a:ext>
            </a:extLst>
          </p:cNvPr>
          <p:cNvSpPr txBox="1">
            <a:spLocks/>
          </p:cNvSpPr>
          <p:nvPr/>
        </p:nvSpPr>
        <p:spPr>
          <a:xfrm>
            <a:off x="10360490" y="4023645"/>
            <a:ext cx="1506074" cy="184666"/>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lang="en-US" sz="1200" b="1" kern="1200">
                <a:solidFill>
                  <a:srgbClr val="E7E6E6">
                    <a:lumMod val="10000"/>
                  </a:srgbClr>
                </a:solidFill>
                <a:latin typeface="Arial" panose="020B0604020202020204" pitchFamily="34" charset="0"/>
                <a:ea typeface="+mn-ea"/>
                <a:cs typeface="Arial" panose="020B0604020202020204" pitchFamily="34" charset="0"/>
              </a:rPr>
              <a:t>[Insert step 4]</a:t>
            </a:r>
            <a:endPar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5" name="TextBox 14">
            <a:extLst>
              <a:ext uri="{FF2B5EF4-FFF2-40B4-BE49-F238E27FC236}">
                <a16:creationId xmlns:a16="http://schemas.microsoft.com/office/drawing/2014/main" id="{16B670B1-3646-A7DA-FA71-B31580AD62C3}"/>
              </a:ext>
            </a:extLst>
          </p:cNvPr>
          <p:cNvSpPr txBox="1">
            <a:spLocks/>
          </p:cNvSpPr>
          <p:nvPr/>
        </p:nvSpPr>
        <p:spPr>
          <a:xfrm>
            <a:off x="2630262" y="4250208"/>
            <a:ext cx="1506074" cy="553998"/>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 of potential intervention/solution]</a:t>
            </a:r>
          </a:p>
        </p:txBody>
      </p:sp>
      <p:sp>
        <p:nvSpPr>
          <p:cNvPr id="16" name="TextBox 15">
            <a:extLst>
              <a:ext uri="{FF2B5EF4-FFF2-40B4-BE49-F238E27FC236}">
                <a16:creationId xmlns:a16="http://schemas.microsoft.com/office/drawing/2014/main" id="{3C3726AF-2DEC-8A8D-8FB0-51935553EE83}"/>
              </a:ext>
            </a:extLst>
          </p:cNvPr>
          <p:cNvSpPr txBox="1">
            <a:spLocks/>
          </p:cNvSpPr>
          <p:nvPr/>
        </p:nvSpPr>
        <p:spPr>
          <a:xfrm>
            <a:off x="2630262" y="4023645"/>
            <a:ext cx="1506074" cy="184666"/>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lang="en-US" sz="1200" b="1" kern="1200">
                <a:solidFill>
                  <a:srgbClr val="E7E6E6">
                    <a:lumMod val="10000"/>
                  </a:srgbClr>
                </a:solidFill>
                <a:latin typeface="Arial" panose="020B0604020202020204" pitchFamily="34" charset="0"/>
                <a:ea typeface="+mn-ea"/>
                <a:cs typeface="Arial" panose="020B0604020202020204" pitchFamily="34" charset="0"/>
              </a:rPr>
              <a:t>[Insert step 1]</a:t>
            </a:r>
            <a:endPar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7" name="TextBox 16">
            <a:extLst>
              <a:ext uri="{FF2B5EF4-FFF2-40B4-BE49-F238E27FC236}">
                <a16:creationId xmlns:a16="http://schemas.microsoft.com/office/drawing/2014/main" id="{00783357-6D17-DE61-DFEB-BECE3C345782}"/>
              </a:ext>
            </a:extLst>
          </p:cNvPr>
          <p:cNvSpPr txBox="1">
            <a:spLocks/>
          </p:cNvSpPr>
          <p:nvPr/>
        </p:nvSpPr>
        <p:spPr>
          <a:xfrm>
            <a:off x="648000" y="3992867"/>
            <a:ext cx="1506074" cy="492443"/>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6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Intervention points</a:t>
            </a:r>
          </a:p>
        </p:txBody>
      </p:sp>
      <p:grpSp>
        <p:nvGrpSpPr>
          <p:cNvPr id="18" name="Group 17">
            <a:extLst>
              <a:ext uri="{FF2B5EF4-FFF2-40B4-BE49-F238E27FC236}">
                <a16:creationId xmlns:a16="http://schemas.microsoft.com/office/drawing/2014/main" id="{8A6470D2-C306-B434-159C-24685188CBB7}"/>
              </a:ext>
            </a:extLst>
          </p:cNvPr>
          <p:cNvGrpSpPr/>
          <p:nvPr/>
        </p:nvGrpSpPr>
        <p:grpSpPr>
          <a:xfrm>
            <a:off x="648000" y="5136454"/>
            <a:ext cx="11218564" cy="738664"/>
            <a:chOff x="648000" y="5589876"/>
            <a:chExt cx="11218564" cy="738664"/>
          </a:xfrm>
        </p:grpSpPr>
        <p:sp>
          <p:nvSpPr>
            <p:cNvPr id="19" name="TextBox 18">
              <a:extLst>
                <a:ext uri="{FF2B5EF4-FFF2-40B4-BE49-F238E27FC236}">
                  <a16:creationId xmlns:a16="http://schemas.microsoft.com/office/drawing/2014/main" id="{AFE2AB6D-DBD1-360D-7448-7E9B6EDBCFB5}"/>
                </a:ext>
              </a:extLst>
            </p:cNvPr>
            <p:cNvSpPr txBox="1">
              <a:spLocks/>
            </p:cNvSpPr>
            <p:nvPr/>
          </p:nvSpPr>
          <p:spPr>
            <a:xfrm>
              <a:off x="4676776" y="5589876"/>
              <a:ext cx="3400644" cy="369332"/>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new solution]</a:t>
              </a:r>
            </a:p>
          </p:txBody>
        </p:sp>
        <p:sp>
          <p:nvSpPr>
            <p:cNvPr id="20" name="TextBox 19">
              <a:extLst>
                <a:ext uri="{FF2B5EF4-FFF2-40B4-BE49-F238E27FC236}">
                  <a16:creationId xmlns:a16="http://schemas.microsoft.com/office/drawing/2014/main" id="{0F369F53-F91F-1598-B8D6-39D32617C6D3}"/>
                </a:ext>
              </a:extLst>
            </p:cNvPr>
            <p:cNvSpPr txBox="1">
              <a:spLocks/>
            </p:cNvSpPr>
            <p:nvPr/>
          </p:nvSpPr>
          <p:spPr>
            <a:xfrm>
              <a:off x="8465918" y="5589876"/>
              <a:ext cx="1506074" cy="738664"/>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new solution]</a:t>
              </a:r>
            </a:p>
          </p:txBody>
        </p:sp>
        <p:sp>
          <p:nvSpPr>
            <p:cNvPr id="21" name="TextBox 20">
              <a:extLst>
                <a:ext uri="{FF2B5EF4-FFF2-40B4-BE49-F238E27FC236}">
                  <a16:creationId xmlns:a16="http://schemas.microsoft.com/office/drawing/2014/main" id="{24F502D3-8022-8F3D-916D-86B6042832F4}"/>
                </a:ext>
              </a:extLst>
            </p:cNvPr>
            <p:cNvSpPr txBox="1">
              <a:spLocks/>
            </p:cNvSpPr>
            <p:nvPr/>
          </p:nvSpPr>
          <p:spPr>
            <a:xfrm>
              <a:off x="10360490" y="5589876"/>
              <a:ext cx="1506074" cy="553998"/>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new solution]</a:t>
              </a:r>
            </a:p>
          </p:txBody>
        </p:sp>
        <p:sp>
          <p:nvSpPr>
            <p:cNvPr id="22" name="TextBox 21">
              <a:extLst>
                <a:ext uri="{FF2B5EF4-FFF2-40B4-BE49-F238E27FC236}">
                  <a16:creationId xmlns:a16="http://schemas.microsoft.com/office/drawing/2014/main" id="{4B8BAF53-5D56-183B-F384-13AB60D344FF}"/>
                </a:ext>
              </a:extLst>
            </p:cNvPr>
            <p:cNvSpPr txBox="1">
              <a:spLocks/>
            </p:cNvSpPr>
            <p:nvPr/>
          </p:nvSpPr>
          <p:spPr>
            <a:xfrm>
              <a:off x="2630262" y="5589876"/>
              <a:ext cx="1506074" cy="738664"/>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new solution]</a:t>
              </a:r>
            </a:p>
          </p:txBody>
        </p:sp>
        <p:sp>
          <p:nvSpPr>
            <p:cNvPr id="23" name="TextBox 22">
              <a:extLst>
                <a:ext uri="{FF2B5EF4-FFF2-40B4-BE49-F238E27FC236}">
                  <a16:creationId xmlns:a16="http://schemas.microsoft.com/office/drawing/2014/main" id="{E528C88D-9C07-63EF-0344-886D32A27B90}"/>
                </a:ext>
              </a:extLst>
            </p:cNvPr>
            <p:cNvSpPr txBox="1">
              <a:spLocks/>
            </p:cNvSpPr>
            <p:nvPr/>
          </p:nvSpPr>
          <p:spPr>
            <a:xfrm>
              <a:off x="648000" y="5589876"/>
              <a:ext cx="1506074" cy="492443"/>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US" sz="16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[New solutions]</a:t>
              </a:r>
            </a:p>
          </p:txBody>
        </p:sp>
      </p:grpSp>
      <p:cxnSp>
        <p:nvCxnSpPr>
          <p:cNvPr id="25" name="LineBasicStrong 5">
            <a:extLst>
              <a:ext uri="{FF2B5EF4-FFF2-40B4-BE49-F238E27FC236}">
                <a16:creationId xmlns:a16="http://schemas.microsoft.com/office/drawing/2014/main" id="{14D3E8FF-620C-4995-37AC-3262A6163F45}"/>
              </a:ext>
            </a:extLst>
          </p:cNvPr>
          <p:cNvCxnSpPr>
            <a:cxnSpLocks/>
          </p:cNvCxnSpPr>
          <p:nvPr>
            <p:custDataLst>
              <p:tags r:id="rId1"/>
            </p:custDataLst>
          </p:nvPr>
        </p:nvCxnSpPr>
        <p:spPr>
          <a:xfrm>
            <a:off x="1028700" y="3745788"/>
            <a:ext cx="10837864" cy="0"/>
          </a:xfrm>
          <a:prstGeom prst="straightConnector1">
            <a:avLst/>
          </a:prstGeom>
          <a:noFill/>
          <a:ln w="12700" cap="flat" cmpd="sng" algn="ctr">
            <a:solidFill>
              <a:schemeClr val="tx1"/>
            </a:solidFill>
            <a:prstDash val="solid"/>
            <a:miter lim="800000"/>
            <a:tailEnd type="arrow" w="med" len="sm"/>
          </a:ln>
          <a:effectLst/>
        </p:spPr>
      </p:cxnSp>
      <p:sp>
        <p:nvSpPr>
          <p:cNvPr id="26" name="TrackerAlphaBlue 8">
            <a:extLst>
              <a:ext uri="{FF2B5EF4-FFF2-40B4-BE49-F238E27FC236}">
                <a16:creationId xmlns:a16="http://schemas.microsoft.com/office/drawing/2014/main" id="{4C9C34DA-724A-87AF-56C7-A41A30916EBB}"/>
              </a:ext>
            </a:extLst>
          </p:cNvPr>
          <p:cNvSpPr>
            <a:spLocks/>
          </p:cNvSpPr>
          <p:nvPr>
            <p:custDataLst>
              <p:tags r:id="rId2"/>
            </p:custDataLst>
          </p:nvPr>
        </p:nvSpPr>
        <p:spPr>
          <a:xfrm>
            <a:off x="2630262" y="3522466"/>
            <a:ext cx="446644" cy="446644"/>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35" name="TrackerAlphaBlue 8">
            <a:extLst>
              <a:ext uri="{FF2B5EF4-FFF2-40B4-BE49-F238E27FC236}">
                <a16:creationId xmlns:a16="http://schemas.microsoft.com/office/drawing/2014/main" id="{727D2FF9-5DDC-A441-EAFC-C224A24F7DAE}"/>
              </a:ext>
            </a:extLst>
          </p:cNvPr>
          <p:cNvSpPr>
            <a:spLocks/>
          </p:cNvSpPr>
          <p:nvPr>
            <p:custDataLst>
              <p:tags r:id="rId3"/>
            </p:custDataLst>
          </p:nvPr>
        </p:nvSpPr>
        <p:spPr>
          <a:xfrm>
            <a:off x="4676776" y="3522466"/>
            <a:ext cx="446644" cy="446644"/>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33" name="TrackerAlphaBlue 8">
            <a:extLst>
              <a:ext uri="{FF2B5EF4-FFF2-40B4-BE49-F238E27FC236}">
                <a16:creationId xmlns:a16="http://schemas.microsoft.com/office/drawing/2014/main" id="{3668DCE8-B28D-E15C-5D33-971E21EDDA6D}"/>
              </a:ext>
            </a:extLst>
          </p:cNvPr>
          <p:cNvSpPr>
            <a:spLocks/>
          </p:cNvSpPr>
          <p:nvPr>
            <p:custDataLst>
              <p:tags r:id="rId4"/>
            </p:custDataLst>
          </p:nvPr>
        </p:nvSpPr>
        <p:spPr>
          <a:xfrm>
            <a:off x="8465918" y="3522466"/>
            <a:ext cx="446644" cy="446644"/>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30" name="TrackerAlphaBlue 8">
            <a:extLst>
              <a:ext uri="{FF2B5EF4-FFF2-40B4-BE49-F238E27FC236}">
                <a16:creationId xmlns:a16="http://schemas.microsoft.com/office/drawing/2014/main" id="{7F9F6D7E-2C98-A088-7639-153C415BB748}"/>
              </a:ext>
            </a:extLst>
          </p:cNvPr>
          <p:cNvSpPr>
            <a:spLocks/>
          </p:cNvSpPr>
          <p:nvPr>
            <p:custDataLst>
              <p:tags r:id="rId5"/>
            </p:custDataLst>
          </p:nvPr>
        </p:nvSpPr>
        <p:spPr>
          <a:xfrm>
            <a:off x="10360490" y="3522466"/>
            <a:ext cx="446644" cy="446644"/>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32" name="Chevron 15">
            <a:extLst>
              <a:ext uri="{FF2B5EF4-FFF2-40B4-BE49-F238E27FC236}">
                <a16:creationId xmlns:a16="http://schemas.microsoft.com/office/drawing/2014/main" id="{305CE209-C78D-1DFD-77CA-17A339CD9A2A}"/>
              </a:ext>
            </a:extLst>
          </p:cNvPr>
          <p:cNvSpPr>
            <a:spLocks noChangeAspect="1"/>
          </p:cNvSpPr>
          <p:nvPr>
            <p:custDataLst>
              <p:tags r:id="rId6"/>
            </p:custDataLst>
          </p:nvPr>
        </p:nvSpPr>
        <p:spPr>
          <a:xfrm rot="5400000">
            <a:off x="704030" y="3684648"/>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37" name="Chevron 15">
            <a:extLst>
              <a:ext uri="{FF2B5EF4-FFF2-40B4-BE49-F238E27FC236}">
                <a16:creationId xmlns:a16="http://schemas.microsoft.com/office/drawing/2014/main" id="{852850D2-59C1-817B-80EE-7DC87B167D6D}"/>
              </a:ext>
            </a:extLst>
          </p:cNvPr>
          <p:cNvSpPr>
            <a:spLocks noChangeAspect="1"/>
          </p:cNvSpPr>
          <p:nvPr>
            <p:custDataLst>
              <p:tags r:id="rId7"/>
            </p:custDataLst>
          </p:nvPr>
        </p:nvSpPr>
        <p:spPr>
          <a:xfrm rot="5400000">
            <a:off x="704030" y="4853597"/>
            <a:ext cx="126587" cy="23864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38" name="TextBox 37">
            <a:extLst>
              <a:ext uri="{FF2B5EF4-FFF2-40B4-BE49-F238E27FC236}">
                <a16:creationId xmlns:a16="http://schemas.microsoft.com/office/drawing/2014/main" id="{3E850555-12DE-993F-2097-90C46BD36217}"/>
              </a:ext>
            </a:extLst>
          </p:cNvPr>
          <p:cNvSpPr txBox="1">
            <a:spLocks/>
          </p:cNvSpPr>
          <p:nvPr/>
        </p:nvSpPr>
        <p:spPr>
          <a:xfrm>
            <a:off x="4676776" y="2731470"/>
            <a:ext cx="1506074" cy="738664"/>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39" name="TextBox 38">
            <a:extLst>
              <a:ext uri="{FF2B5EF4-FFF2-40B4-BE49-F238E27FC236}">
                <a16:creationId xmlns:a16="http://schemas.microsoft.com/office/drawing/2014/main" id="{10C7DF00-9AB1-DFBC-9D71-D0C95BCF40F6}"/>
              </a:ext>
            </a:extLst>
          </p:cNvPr>
          <p:cNvSpPr txBox="1">
            <a:spLocks/>
          </p:cNvSpPr>
          <p:nvPr/>
        </p:nvSpPr>
        <p:spPr>
          <a:xfrm>
            <a:off x="6571347" y="2731470"/>
            <a:ext cx="1506074" cy="738664"/>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40" name="TextBox 39">
            <a:extLst>
              <a:ext uri="{FF2B5EF4-FFF2-40B4-BE49-F238E27FC236}">
                <a16:creationId xmlns:a16="http://schemas.microsoft.com/office/drawing/2014/main" id="{9DA3DD66-42C7-A0F1-CBD5-3502D595C734}"/>
              </a:ext>
            </a:extLst>
          </p:cNvPr>
          <p:cNvSpPr txBox="1">
            <a:spLocks/>
          </p:cNvSpPr>
          <p:nvPr/>
        </p:nvSpPr>
        <p:spPr>
          <a:xfrm>
            <a:off x="8465918" y="2731470"/>
            <a:ext cx="1506074" cy="553998"/>
          </a:xfrm>
          <a:prstGeom prst="rect">
            <a:avLst/>
          </a:prstGeom>
        </p:spPr>
        <p:txBody>
          <a:bodyPr vert="horz" wrap="square" lIns="0" tIns="0" rIns="0" bIns="0" rtlCol="0" anchor="t">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Segoe UI" panose="020B0502040204020203" pitchFamily="34" charset="0"/>
              <a:buNone/>
              <a:tabLst/>
              <a:defRPr/>
            </a:pPr>
            <a:r>
              <a:rPr kumimoji="0" lang="en-GB"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41" name="TextBox 40">
            <a:extLst>
              <a:ext uri="{FF2B5EF4-FFF2-40B4-BE49-F238E27FC236}">
                <a16:creationId xmlns:a16="http://schemas.microsoft.com/office/drawing/2014/main" id="{4518CAAF-440B-DA3E-2E9F-F38D6677F30F}"/>
              </a:ext>
            </a:extLst>
          </p:cNvPr>
          <p:cNvSpPr txBox="1"/>
          <p:nvPr/>
        </p:nvSpPr>
        <p:spPr>
          <a:xfrm>
            <a:off x="4676775" y="2251363"/>
            <a:ext cx="1761443" cy="430887"/>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a:t>
            </a:r>
            <a:b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b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pain point]</a:t>
            </a:r>
          </a:p>
        </p:txBody>
      </p:sp>
      <p:sp>
        <p:nvSpPr>
          <p:cNvPr id="42" name="TextBox 41">
            <a:extLst>
              <a:ext uri="{FF2B5EF4-FFF2-40B4-BE49-F238E27FC236}">
                <a16:creationId xmlns:a16="http://schemas.microsoft.com/office/drawing/2014/main" id="{26E59747-DA53-F432-7A9A-9DFD452C7FF1}"/>
              </a:ext>
            </a:extLst>
          </p:cNvPr>
          <p:cNvSpPr txBox="1"/>
          <p:nvPr/>
        </p:nvSpPr>
        <p:spPr>
          <a:xfrm>
            <a:off x="6571347" y="2251363"/>
            <a:ext cx="1506074" cy="430887"/>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a:t>
            </a:r>
            <a:b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b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pain point]</a:t>
            </a:r>
          </a:p>
        </p:txBody>
      </p:sp>
      <p:sp>
        <p:nvSpPr>
          <p:cNvPr id="43" name="TextBox 42">
            <a:extLst>
              <a:ext uri="{FF2B5EF4-FFF2-40B4-BE49-F238E27FC236}">
                <a16:creationId xmlns:a16="http://schemas.microsoft.com/office/drawing/2014/main" id="{3A878731-89E9-3D0E-0DB5-7998476FBBDC}"/>
              </a:ext>
            </a:extLst>
          </p:cNvPr>
          <p:cNvSpPr txBox="1">
            <a:spLocks/>
          </p:cNvSpPr>
          <p:nvPr/>
        </p:nvSpPr>
        <p:spPr>
          <a:xfrm>
            <a:off x="8465918" y="2251363"/>
            <a:ext cx="1506074" cy="215444"/>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a:t>
            </a:r>
            <a:b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b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pain point]</a:t>
            </a:r>
          </a:p>
        </p:txBody>
      </p:sp>
      <p:pic>
        <p:nvPicPr>
          <p:cNvPr id="44" name="CustomIcon">
            <a:extLst>
              <a:ext uri="{FF2B5EF4-FFF2-40B4-BE49-F238E27FC236}">
                <a16:creationId xmlns:a16="http://schemas.microsoft.com/office/drawing/2014/main" id="{CD6BB88B-6A7D-4D16-572D-3EFA81C3EFB0}"/>
              </a:ext>
            </a:extLst>
          </p:cNvPr>
          <p:cNvPicPr>
            <a:picLocks/>
          </p:cNvPicPr>
          <p:nvPr>
            <p:custDataLst>
              <p:tags r:id="rId8"/>
            </p:custDataLst>
          </p:nvPr>
        </p:nvPicPr>
        <p:blipFill>
          <a:blip r:embed="rId14">
            <a:extLst>
              <a:ext uri="{96DAC541-7B7A-43D3-8B79-37D633B846F1}">
                <asvg:svgBlip xmlns:asvg="http://schemas.microsoft.com/office/drawing/2016/SVG/main" r:embed="rId15"/>
              </a:ext>
            </a:extLst>
          </a:blip>
          <a:stretch>
            <a:fillRect/>
          </a:stretch>
        </p:blipFill>
        <p:spPr>
          <a:xfrm>
            <a:off x="6571347" y="1733550"/>
            <a:ext cx="428291" cy="428291"/>
          </a:xfrm>
          <a:prstGeom prst="rect">
            <a:avLst/>
          </a:prstGeom>
        </p:spPr>
      </p:pic>
      <p:pic>
        <p:nvPicPr>
          <p:cNvPr id="45" name="CustomIcon">
            <a:extLst>
              <a:ext uri="{FF2B5EF4-FFF2-40B4-BE49-F238E27FC236}">
                <a16:creationId xmlns:a16="http://schemas.microsoft.com/office/drawing/2014/main" id="{DAF5C7C2-72D4-3A80-DE77-61E63FC7222D}"/>
              </a:ext>
            </a:extLst>
          </p:cNvPr>
          <p:cNvPicPr>
            <a:picLocks/>
          </p:cNvPicPr>
          <p:nvPr>
            <p:custDataLst>
              <p:tags r:id="rId9"/>
            </p:custDataLst>
          </p:nvPr>
        </p:nvPicPr>
        <p:blipFill>
          <a:blip r:embed="rId16">
            <a:extLst>
              <a:ext uri="{96DAC541-7B7A-43D3-8B79-37D633B846F1}">
                <asvg:svgBlip xmlns:asvg="http://schemas.microsoft.com/office/drawing/2016/SVG/main" r:embed="rId17"/>
              </a:ext>
            </a:extLst>
          </a:blip>
          <a:stretch>
            <a:fillRect/>
          </a:stretch>
        </p:blipFill>
        <p:spPr>
          <a:xfrm>
            <a:off x="4676776" y="1733550"/>
            <a:ext cx="428291" cy="428291"/>
          </a:xfrm>
          <a:prstGeom prst="rect">
            <a:avLst/>
          </a:prstGeom>
        </p:spPr>
      </p:pic>
      <p:pic>
        <p:nvPicPr>
          <p:cNvPr id="48" name="Picture 47">
            <a:extLst>
              <a:ext uri="{FF2B5EF4-FFF2-40B4-BE49-F238E27FC236}">
                <a16:creationId xmlns:a16="http://schemas.microsoft.com/office/drawing/2014/main" id="{3D54A7A8-08BC-C756-0C0F-9FE60894E395}"/>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716424" y="3608628"/>
            <a:ext cx="274320" cy="274320"/>
          </a:xfrm>
          <a:prstGeom prst="rect">
            <a:avLst/>
          </a:prstGeom>
        </p:spPr>
      </p:pic>
      <p:pic>
        <p:nvPicPr>
          <p:cNvPr id="49" name="CustomIcon">
            <a:extLst>
              <a:ext uri="{FF2B5EF4-FFF2-40B4-BE49-F238E27FC236}">
                <a16:creationId xmlns:a16="http://schemas.microsoft.com/office/drawing/2014/main" id="{E87B54F7-C289-23B2-A08A-183319192D85}"/>
              </a:ext>
            </a:extLst>
          </p:cNvPr>
          <p:cNvPicPr>
            <a:picLocks/>
          </p:cNvPicPr>
          <p:nvPr>
            <p:custDataLst>
              <p:tags r:id="rId10"/>
            </p:custDataLst>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552080" y="3608628"/>
            <a:ext cx="274320" cy="274320"/>
          </a:xfrm>
          <a:prstGeom prst="rect">
            <a:avLst/>
          </a:prstGeom>
        </p:spPr>
      </p:pic>
      <p:pic>
        <p:nvPicPr>
          <p:cNvPr id="50" name="Picture 49">
            <a:extLst>
              <a:ext uri="{FF2B5EF4-FFF2-40B4-BE49-F238E27FC236}">
                <a16:creationId xmlns:a16="http://schemas.microsoft.com/office/drawing/2014/main" id="{ABCA9908-FD6E-4313-6EAB-398A64633FE1}"/>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4762938" y="3608628"/>
            <a:ext cx="274320" cy="274320"/>
          </a:xfrm>
          <a:prstGeom prst="rect">
            <a:avLst/>
          </a:prstGeom>
        </p:spPr>
      </p:pic>
      <p:pic>
        <p:nvPicPr>
          <p:cNvPr id="51" name="Picture 50">
            <a:extLst>
              <a:ext uri="{FF2B5EF4-FFF2-40B4-BE49-F238E27FC236}">
                <a16:creationId xmlns:a16="http://schemas.microsoft.com/office/drawing/2014/main" id="{7B0464B6-25EF-13A6-53F8-E1A46D9915BB}"/>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0446652" y="3608628"/>
            <a:ext cx="274320" cy="274320"/>
          </a:xfrm>
          <a:prstGeom prst="rect">
            <a:avLst/>
          </a:prstGeom>
        </p:spPr>
      </p:pic>
      <p:pic>
        <p:nvPicPr>
          <p:cNvPr id="52" name="CustomIcon">
            <a:extLst>
              <a:ext uri="{FF2B5EF4-FFF2-40B4-BE49-F238E27FC236}">
                <a16:creationId xmlns:a16="http://schemas.microsoft.com/office/drawing/2014/main" id="{EE9E9518-5530-5A35-FB09-B05C61CCF25C}"/>
              </a:ext>
            </a:extLst>
          </p:cNvPr>
          <p:cNvPicPr>
            <a:picLocks/>
          </p:cNvPicPr>
          <p:nvPr>
            <p:custDataLst>
              <p:tags r:id="rId11"/>
            </p:custDataLst>
          </p:nvPr>
        </p:nvPicPr>
        <p:blipFill>
          <a:blip r:embed="rId23">
            <a:extLst>
              <a:ext uri="{96DAC541-7B7A-43D3-8B79-37D633B846F1}">
                <asvg:svgBlip xmlns:asvg="http://schemas.microsoft.com/office/drawing/2016/SVG/main" r:embed="rId24"/>
              </a:ext>
            </a:extLst>
          </a:blip>
          <a:stretch>
            <a:fillRect/>
          </a:stretch>
        </p:blipFill>
        <p:spPr>
          <a:xfrm>
            <a:off x="8465918" y="1733550"/>
            <a:ext cx="428291" cy="428291"/>
          </a:xfrm>
          <a:prstGeom prst="rect">
            <a:avLst/>
          </a:prstGeom>
        </p:spPr>
      </p:pic>
      <p:sp>
        <p:nvSpPr>
          <p:cNvPr id="3" name="Google Shape;507;p14">
            <a:extLst>
              <a:ext uri="{FF2B5EF4-FFF2-40B4-BE49-F238E27FC236}">
                <a16:creationId xmlns:a16="http://schemas.microsoft.com/office/drawing/2014/main" id="{ECB967BA-901A-73AB-938D-4D39CD1F3F1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E7E6E6">
                    <a:lumMod val="10000"/>
                  </a:srgbClr>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
        <p:nvSpPr>
          <p:cNvPr id="24" name="Google Shape;538;p14">
            <a:extLst>
              <a:ext uri="{FF2B5EF4-FFF2-40B4-BE49-F238E27FC236}">
                <a16:creationId xmlns:a16="http://schemas.microsoft.com/office/drawing/2014/main" id="{523BA22C-685F-058E-DE2C-0129347BA4B6}"/>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E7E6E6">
                    <a:lumMod val="10000"/>
                  </a:srgbClr>
                </a:solidFill>
                <a:effectLst/>
                <a:uLnTx/>
                <a:uFillTx/>
                <a:latin typeface="Arial"/>
                <a:ea typeface="Arial"/>
                <a:cs typeface="Arial"/>
                <a:sym typeface="Arial"/>
              </a:rPr>
              <a:t>Footnote: 1. xx</a:t>
            </a:r>
            <a:endParaRPr kumimoji="0" sz="900"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Tree>
    <p:extLst>
      <p:ext uri="{BB962C8B-B14F-4D97-AF65-F5344CB8AC3E}">
        <p14:creationId xmlns:p14="http://schemas.microsoft.com/office/powerpoint/2010/main" val="24453654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15763B-8F7B-A730-E7F7-4028F7075F9D}"/>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F24DAD8-0A8D-144F-AE7C-C0F3CF879725}" type="slidenum">
              <a:rPr kumimoji="0" lang="en-US"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91</a:t>
            </a:fld>
            <a:endParaRPr kumimoji="0" lang="en-US" sz="900" b="0" i="0" u="none" strike="noStrike" kern="0" cap="none" spc="0" normalizeH="0" baseline="0" noProof="0">
              <a:ln>
                <a:noFill/>
              </a:ln>
              <a:solidFill>
                <a:srgbClr val="062032"/>
              </a:solidFill>
              <a:effectLst/>
              <a:uLnTx/>
              <a:uFillTx/>
              <a:latin typeface="Arial" panose="020B0604020202020204" pitchFamily="34" charset="0"/>
              <a:cs typeface="Arial" panose="020B0604020202020204" pitchFamily="34" charset="0"/>
              <a:sym typeface="Arial"/>
            </a:endParaRPr>
          </a:p>
        </p:txBody>
      </p:sp>
      <p:sp>
        <p:nvSpPr>
          <p:cNvPr id="3" name="Title 2">
            <a:extLst>
              <a:ext uri="{FF2B5EF4-FFF2-40B4-BE49-F238E27FC236}">
                <a16:creationId xmlns:a16="http://schemas.microsoft.com/office/drawing/2014/main" id="{46BDF29E-F370-2AC5-192E-ACE0FAAF68A8}"/>
              </a:ext>
            </a:extLst>
          </p:cNvPr>
          <p:cNvSpPr>
            <a:spLocks noGrp="1"/>
          </p:cNvSpPr>
          <p:nvPr>
            <p:ph type="title"/>
          </p:nvPr>
        </p:nvSpPr>
        <p:spPr/>
        <p:txBody>
          <a:bodyPr/>
          <a:lstStyle/>
          <a:p>
            <a:r>
              <a:rPr lang="en-US"/>
              <a:t>There are three main options to [insert solutions]</a:t>
            </a:r>
          </a:p>
        </p:txBody>
      </p:sp>
      <p:sp>
        <p:nvSpPr>
          <p:cNvPr id="4" name="TextBox 3">
            <a:extLst>
              <a:ext uri="{FF2B5EF4-FFF2-40B4-BE49-F238E27FC236}">
                <a16:creationId xmlns:a16="http://schemas.microsoft.com/office/drawing/2014/main" id="{25312311-1330-F940-8417-7CB82A0B4C32}"/>
              </a:ext>
            </a:extLst>
          </p:cNvPr>
          <p:cNvSpPr txBox="1">
            <a:spLocks/>
          </p:cNvSpPr>
          <p:nvPr/>
        </p:nvSpPr>
        <p:spPr>
          <a:xfrm>
            <a:off x="8961388" y="1863221"/>
            <a:ext cx="2790873"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None/>
              <a:tabLst/>
              <a:defRPr/>
            </a:pPr>
            <a:r>
              <a:rPr kumimoji="0" lang="en-IN" sz="12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 of option C]</a:t>
            </a:r>
            <a:endParaRPr kumimoji="0" lang="en-IN" sz="1200" b="1" i="0" u="none" strike="noStrike" kern="0" cap="none" spc="0" normalizeH="0" baseline="3000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11" name="TextBox 10">
            <a:extLst>
              <a:ext uri="{FF2B5EF4-FFF2-40B4-BE49-F238E27FC236}">
                <a16:creationId xmlns:a16="http://schemas.microsoft.com/office/drawing/2014/main" id="{2F64E245-0CE5-86F4-EC3F-E3BD5402711E}"/>
              </a:ext>
            </a:extLst>
          </p:cNvPr>
          <p:cNvSpPr txBox="1">
            <a:spLocks/>
          </p:cNvSpPr>
          <p:nvPr/>
        </p:nvSpPr>
        <p:spPr>
          <a:xfrm>
            <a:off x="5649655" y="1863221"/>
            <a:ext cx="2790873"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None/>
              <a:tabLst/>
              <a:defRPr/>
            </a:pPr>
            <a:r>
              <a:rPr kumimoji="0" lang="en-IN" sz="12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 of option B]</a:t>
            </a:r>
            <a:endParaRPr kumimoji="0" lang="en-IN" sz="1200" b="1" i="0" u="none" strike="noStrike" kern="0" cap="none" spc="0" normalizeH="0" baseline="3000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12" name="TextBox 11">
            <a:extLst>
              <a:ext uri="{FF2B5EF4-FFF2-40B4-BE49-F238E27FC236}">
                <a16:creationId xmlns:a16="http://schemas.microsoft.com/office/drawing/2014/main" id="{E435EEFB-AD03-CBBE-6C9C-651234C5E070}"/>
              </a:ext>
            </a:extLst>
          </p:cNvPr>
          <p:cNvSpPr txBox="1">
            <a:spLocks/>
          </p:cNvSpPr>
          <p:nvPr/>
        </p:nvSpPr>
        <p:spPr>
          <a:xfrm>
            <a:off x="2337921" y="1863221"/>
            <a:ext cx="2790873"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None/>
              <a:tabLst/>
              <a:defRPr/>
            </a:pPr>
            <a:r>
              <a:rPr kumimoji="0" lang="en-IN" sz="12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 of option A]</a:t>
            </a:r>
            <a:endParaRPr kumimoji="0" lang="en-IN" sz="1200" b="1" i="0" u="none" strike="noStrike" kern="0" cap="none" spc="0" normalizeH="0" baseline="3000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cxnSp>
        <p:nvCxnSpPr>
          <p:cNvPr id="13" name="Straight Arrow Connector 12">
            <a:extLst>
              <a:ext uri="{FF2B5EF4-FFF2-40B4-BE49-F238E27FC236}">
                <a16:creationId xmlns:a16="http://schemas.microsoft.com/office/drawing/2014/main" id="{212F4E2C-73F4-D672-1317-B0954AEEBC81}"/>
              </a:ext>
            </a:extLst>
          </p:cNvPr>
          <p:cNvCxnSpPr>
            <a:cxnSpLocks/>
          </p:cNvCxnSpPr>
          <p:nvPr/>
        </p:nvCxnSpPr>
        <p:spPr>
          <a:xfrm>
            <a:off x="2347886" y="2502173"/>
            <a:ext cx="9404375" cy="0"/>
          </a:xfrm>
          <a:prstGeom prst="straightConnector1">
            <a:avLst/>
          </a:prstGeom>
          <a:ln w="12700" cap="flat">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CF54EF3-A691-FAA0-BBA2-5FF67E097F45}"/>
              </a:ext>
            </a:extLst>
          </p:cNvPr>
          <p:cNvSpPr/>
          <p:nvPr/>
        </p:nvSpPr>
        <p:spPr>
          <a:xfrm>
            <a:off x="2551625"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7" name="Oval 16">
            <a:extLst>
              <a:ext uri="{FF2B5EF4-FFF2-40B4-BE49-F238E27FC236}">
                <a16:creationId xmlns:a16="http://schemas.microsoft.com/office/drawing/2014/main" id="{5F0EEB38-A48C-89F8-48F1-43915CD5743D}"/>
              </a:ext>
            </a:extLst>
          </p:cNvPr>
          <p:cNvSpPr/>
          <p:nvPr/>
        </p:nvSpPr>
        <p:spPr>
          <a:xfrm>
            <a:off x="3270445"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8" name="Oval 17">
            <a:extLst>
              <a:ext uri="{FF2B5EF4-FFF2-40B4-BE49-F238E27FC236}">
                <a16:creationId xmlns:a16="http://schemas.microsoft.com/office/drawing/2014/main" id="{DE12E8C7-3238-0BF1-BBE8-60BFBC5C90B2}"/>
              </a:ext>
            </a:extLst>
          </p:cNvPr>
          <p:cNvSpPr/>
          <p:nvPr/>
        </p:nvSpPr>
        <p:spPr>
          <a:xfrm>
            <a:off x="3989265" y="2441213"/>
            <a:ext cx="121920" cy="121920"/>
          </a:xfrm>
          <a:prstGeom prst="ellipse">
            <a:avLst/>
          </a:prstGeom>
          <a:solidFill>
            <a:schemeClr val="tx1"/>
          </a:solidFill>
          <a:ln w="285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9" name="Oval 18">
            <a:extLst>
              <a:ext uri="{FF2B5EF4-FFF2-40B4-BE49-F238E27FC236}">
                <a16:creationId xmlns:a16="http://schemas.microsoft.com/office/drawing/2014/main" id="{A9530A46-DA4F-DFCD-43EA-794744488D1D}"/>
              </a:ext>
            </a:extLst>
          </p:cNvPr>
          <p:cNvSpPr/>
          <p:nvPr/>
        </p:nvSpPr>
        <p:spPr>
          <a:xfrm>
            <a:off x="4697994" y="2441213"/>
            <a:ext cx="121920" cy="121920"/>
          </a:xfrm>
          <a:prstGeom prst="ellipse">
            <a:avLst/>
          </a:prstGeom>
          <a:solidFill>
            <a:schemeClr val="tx1"/>
          </a:solidFill>
          <a:ln w="285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0" name="Oval 19">
            <a:extLst>
              <a:ext uri="{FF2B5EF4-FFF2-40B4-BE49-F238E27FC236}">
                <a16:creationId xmlns:a16="http://schemas.microsoft.com/office/drawing/2014/main" id="{0A18852A-C3AA-EC06-5889-74CB072E3061}"/>
              </a:ext>
            </a:extLst>
          </p:cNvPr>
          <p:cNvSpPr/>
          <p:nvPr/>
        </p:nvSpPr>
        <p:spPr>
          <a:xfrm>
            <a:off x="5864989" y="2441213"/>
            <a:ext cx="121920" cy="121920"/>
          </a:xfrm>
          <a:prstGeom prst="ellipse">
            <a:avLst/>
          </a:prstGeom>
          <a:solidFill>
            <a:schemeClr val="tx1"/>
          </a:solidFill>
          <a:ln w="285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1" name="Oval 20">
            <a:extLst>
              <a:ext uri="{FF2B5EF4-FFF2-40B4-BE49-F238E27FC236}">
                <a16:creationId xmlns:a16="http://schemas.microsoft.com/office/drawing/2014/main" id="{7463FA44-B8E0-D975-F88E-53B0B155C510}"/>
              </a:ext>
            </a:extLst>
          </p:cNvPr>
          <p:cNvSpPr/>
          <p:nvPr/>
        </p:nvSpPr>
        <p:spPr>
          <a:xfrm>
            <a:off x="6583809"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2" name="Oval 21">
            <a:extLst>
              <a:ext uri="{FF2B5EF4-FFF2-40B4-BE49-F238E27FC236}">
                <a16:creationId xmlns:a16="http://schemas.microsoft.com/office/drawing/2014/main" id="{3A7B127A-3657-01EE-6680-669DF2816916}"/>
              </a:ext>
            </a:extLst>
          </p:cNvPr>
          <p:cNvSpPr/>
          <p:nvPr/>
        </p:nvSpPr>
        <p:spPr>
          <a:xfrm>
            <a:off x="7302629"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3" name="Oval 22">
            <a:extLst>
              <a:ext uri="{FF2B5EF4-FFF2-40B4-BE49-F238E27FC236}">
                <a16:creationId xmlns:a16="http://schemas.microsoft.com/office/drawing/2014/main" id="{C3F8F035-7773-27AC-3D73-EB3AF71D47EE}"/>
              </a:ext>
            </a:extLst>
          </p:cNvPr>
          <p:cNvSpPr/>
          <p:nvPr/>
        </p:nvSpPr>
        <p:spPr>
          <a:xfrm>
            <a:off x="8011358"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4" name="Oval 23">
            <a:extLst>
              <a:ext uri="{FF2B5EF4-FFF2-40B4-BE49-F238E27FC236}">
                <a16:creationId xmlns:a16="http://schemas.microsoft.com/office/drawing/2014/main" id="{7239B38D-1D20-6649-1D66-69F8147C9105}"/>
              </a:ext>
            </a:extLst>
          </p:cNvPr>
          <p:cNvSpPr/>
          <p:nvPr/>
        </p:nvSpPr>
        <p:spPr>
          <a:xfrm>
            <a:off x="9175093"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5" name="Oval 24">
            <a:extLst>
              <a:ext uri="{FF2B5EF4-FFF2-40B4-BE49-F238E27FC236}">
                <a16:creationId xmlns:a16="http://schemas.microsoft.com/office/drawing/2014/main" id="{66D0754B-B523-0902-188B-1C0006415771}"/>
              </a:ext>
            </a:extLst>
          </p:cNvPr>
          <p:cNvSpPr/>
          <p:nvPr/>
        </p:nvSpPr>
        <p:spPr>
          <a:xfrm>
            <a:off x="9893913"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6" name="Oval 25">
            <a:extLst>
              <a:ext uri="{FF2B5EF4-FFF2-40B4-BE49-F238E27FC236}">
                <a16:creationId xmlns:a16="http://schemas.microsoft.com/office/drawing/2014/main" id="{3D53ADB1-E3DB-5ABE-F637-D5022702CBAE}"/>
              </a:ext>
            </a:extLst>
          </p:cNvPr>
          <p:cNvSpPr/>
          <p:nvPr/>
        </p:nvSpPr>
        <p:spPr>
          <a:xfrm>
            <a:off x="10612733"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7" name="Oval 26">
            <a:extLst>
              <a:ext uri="{FF2B5EF4-FFF2-40B4-BE49-F238E27FC236}">
                <a16:creationId xmlns:a16="http://schemas.microsoft.com/office/drawing/2014/main" id="{2EAE94A1-6957-7AE1-92D6-6FBC724600F6}"/>
              </a:ext>
            </a:extLst>
          </p:cNvPr>
          <p:cNvSpPr/>
          <p:nvPr/>
        </p:nvSpPr>
        <p:spPr>
          <a:xfrm>
            <a:off x="11321462"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39" name="TextBox 38">
            <a:extLst>
              <a:ext uri="{FF2B5EF4-FFF2-40B4-BE49-F238E27FC236}">
                <a16:creationId xmlns:a16="http://schemas.microsoft.com/office/drawing/2014/main" id="{35F0A1FA-6044-8FF9-C1C5-868190BFFE42}"/>
              </a:ext>
            </a:extLst>
          </p:cNvPr>
          <p:cNvSpPr txBox="1">
            <a:spLocks/>
          </p:cNvSpPr>
          <p:nvPr/>
        </p:nvSpPr>
        <p:spPr>
          <a:xfrm>
            <a:off x="533697" y="2063276"/>
            <a:ext cx="1572686" cy="153888"/>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Option</a:t>
            </a:r>
          </a:p>
        </p:txBody>
      </p:sp>
      <p:sp>
        <p:nvSpPr>
          <p:cNvPr id="40" name="TextBox 39">
            <a:extLst>
              <a:ext uri="{FF2B5EF4-FFF2-40B4-BE49-F238E27FC236}">
                <a16:creationId xmlns:a16="http://schemas.microsoft.com/office/drawing/2014/main" id="{1B4A210A-E95B-81A5-4DC4-473EDE3551CF}"/>
              </a:ext>
            </a:extLst>
          </p:cNvPr>
          <p:cNvSpPr txBox="1">
            <a:spLocks/>
          </p:cNvSpPr>
          <p:nvPr/>
        </p:nvSpPr>
        <p:spPr>
          <a:xfrm>
            <a:off x="533697" y="2488203"/>
            <a:ext cx="1572686"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Key components</a:t>
            </a:r>
          </a:p>
        </p:txBody>
      </p:sp>
      <p:cxnSp>
        <p:nvCxnSpPr>
          <p:cNvPr id="41" name="LineBasicDefault 5">
            <a:extLst>
              <a:ext uri="{FF2B5EF4-FFF2-40B4-BE49-F238E27FC236}">
                <a16:creationId xmlns:a16="http://schemas.microsoft.com/office/drawing/2014/main" id="{FA9F234D-36C0-2354-CAAE-E9FD2EA42EA5}"/>
              </a:ext>
            </a:extLst>
          </p:cNvPr>
          <p:cNvCxnSpPr>
            <a:cxnSpLocks/>
          </p:cNvCxnSpPr>
          <p:nvPr>
            <p:custDataLst>
              <p:tags r:id="rId1"/>
            </p:custDataLst>
          </p:nvPr>
        </p:nvCxnSpPr>
        <p:spPr>
          <a:xfrm>
            <a:off x="533697" y="3845374"/>
            <a:ext cx="11218564"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2" name="LineBasicDefault 5">
            <a:extLst>
              <a:ext uri="{FF2B5EF4-FFF2-40B4-BE49-F238E27FC236}">
                <a16:creationId xmlns:a16="http://schemas.microsoft.com/office/drawing/2014/main" id="{031D7AB4-8F1D-2228-3A07-606A3AB60564}"/>
              </a:ext>
            </a:extLst>
          </p:cNvPr>
          <p:cNvCxnSpPr>
            <a:cxnSpLocks/>
          </p:cNvCxnSpPr>
          <p:nvPr>
            <p:custDataLst>
              <p:tags r:id="rId2"/>
            </p:custDataLst>
          </p:nvPr>
        </p:nvCxnSpPr>
        <p:spPr>
          <a:xfrm>
            <a:off x="533697" y="4686165"/>
            <a:ext cx="11218564"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3" name="LineBasicDefault 5">
            <a:extLst>
              <a:ext uri="{FF2B5EF4-FFF2-40B4-BE49-F238E27FC236}">
                <a16:creationId xmlns:a16="http://schemas.microsoft.com/office/drawing/2014/main" id="{CB341B9A-6E95-2BC8-4ADC-1559E033238B}"/>
              </a:ext>
            </a:extLst>
          </p:cNvPr>
          <p:cNvCxnSpPr>
            <a:cxnSpLocks/>
          </p:cNvCxnSpPr>
          <p:nvPr>
            <p:custDataLst>
              <p:tags r:id="rId3"/>
            </p:custDataLst>
          </p:nvPr>
        </p:nvCxnSpPr>
        <p:spPr>
          <a:xfrm>
            <a:off x="533697" y="4947311"/>
            <a:ext cx="11218564"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LineBasicDefault 5">
            <a:extLst>
              <a:ext uri="{FF2B5EF4-FFF2-40B4-BE49-F238E27FC236}">
                <a16:creationId xmlns:a16="http://schemas.microsoft.com/office/drawing/2014/main" id="{5E869C43-0A0F-2D03-CC27-9748EE9D276B}"/>
              </a:ext>
            </a:extLst>
          </p:cNvPr>
          <p:cNvCxnSpPr>
            <a:cxnSpLocks/>
          </p:cNvCxnSpPr>
          <p:nvPr>
            <p:custDataLst>
              <p:tags r:id="rId4"/>
            </p:custDataLst>
          </p:nvPr>
        </p:nvCxnSpPr>
        <p:spPr>
          <a:xfrm>
            <a:off x="533697" y="5362346"/>
            <a:ext cx="11218564"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45" name="LineBasicDefault 5">
            <a:extLst>
              <a:ext uri="{FF2B5EF4-FFF2-40B4-BE49-F238E27FC236}">
                <a16:creationId xmlns:a16="http://schemas.microsoft.com/office/drawing/2014/main" id="{1B3684CA-1D53-2002-524C-944BE4FDE6C8}"/>
              </a:ext>
            </a:extLst>
          </p:cNvPr>
          <p:cNvCxnSpPr>
            <a:cxnSpLocks/>
          </p:cNvCxnSpPr>
          <p:nvPr>
            <p:custDataLst>
              <p:tags r:id="rId5"/>
            </p:custDataLst>
          </p:nvPr>
        </p:nvCxnSpPr>
        <p:spPr>
          <a:xfrm>
            <a:off x="533697" y="5777378"/>
            <a:ext cx="11218564"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F6A35DBE-5092-4C13-973E-715AE232BA3F}"/>
              </a:ext>
            </a:extLst>
          </p:cNvPr>
          <p:cNvGrpSpPr/>
          <p:nvPr/>
        </p:nvGrpSpPr>
        <p:grpSpPr>
          <a:xfrm>
            <a:off x="533697" y="3021241"/>
            <a:ext cx="11218564" cy="153888"/>
            <a:chOff x="648000" y="3168381"/>
            <a:chExt cx="11218564" cy="153888"/>
          </a:xfrm>
        </p:grpSpPr>
        <p:sp>
          <p:nvSpPr>
            <p:cNvPr id="47" name="TextBox 46">
              <a:extLst>
                <a:ext uri="{FF2B5EF4-FFF2-40B4-BE49-F238E27FC236}">
                  <a16:creationId xmlns:a16="http://schemas.microsoft.com/office/drawing/2014/main" id="{70FC804C-4AB2-77CD-8168-BB306DDD375F}"/>
                </a:ext>
              </a:extLst>
            </p:cNvPr>
            <p:cNvSpPr txBox="1">
              <a:spLocks/>
            </p:cNvSpPr>
            <p:nvPr/>
          </p:nvSpPr>
          <p:spPr>
            <a:xfrm>
              <a:off x="9075691" y="3168381"/>
              <a:ext cx="2790873" cy="1384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IN"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longer description]</a:t>
              </a:r>
              <a:endParaRPr kumimoji="0" lang="en-US"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48" name="TextBox 47">
              <a:extLst>
                <a:ext uri="{FF2B5EF4-FFF2-40B4-BE49-F238E27FC236}">
                  <a16:creationId xmlns:a16="http://schemas.microsoft.com/office/drawing/2014/main" id="{498775B8-85BE-FC9D-989E-6F4F91E16F6E}"/>
                </a:ext>
              </a:extLst>
            </p:cNvPr>
            <p:cNvSpPr txBox="1">
              <a:spLocks/>
            </p:cNvSpPr>
            <p:nvPr/>
          </p:nvSpPr>
          <p:spPr>
            <a:xfrm>
              <a:off x="5763958" y="3168381"/>
              <a:ext cx="2790873" cy="1384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IN"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longer description]</a:t>
              </a:r>
              <a:endParaRPr kumimoji="0" lang="en-US"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49" name="TextBox 48">
              <a:extLst>
                <a:ext uri="{FF2B5EF4-FFF2-40B4-BE49-F238E27FC236}">
                  <a16:creationId xmlns:a16="http://schemas.microsoft.com/office/drawing/2014/main" id="{6752F566-10ED-F773-DD1F-38D3665855FE}"/>
                </a:ext>
              </a:extLst>
            </p:cNvPr>
            <p:cNvSpPr txBox="1">
              <a:spLocks/>
            </p:cNvSpPr>
            <p:nvPr/>
          </p:nvSpPr>
          <p:spPr>
            <a:xfrm>
              <a:off x="2452224" y="3168381"/>
              <a:ext cx="2790873" cy="1384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IN"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longer description]</a:t>
              </a:r>
              <a:endParaRPr kumimoji="0" lang="en-US"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50" name="TextBox 49">
              <a:extLst>
                <a:ext uri="{FF2B5EF4-FFF2-40B4-BE49-F238E27FC236}">
                  <a16:creationId xmlns:a16="http://schemas.microsoft.com/office/drawing/2014/main" id="{231FDA4C-5375-9692-3E36-536396AFCC5E}"/>
                </a:ext>
              </a:extLst>
            </p:cNvPr>
            <p:cNvSpPr txBox="1">
              <a:spLocks/>
            </p:cNvSpPr>
            <p:nvPr/>
          </p:nvSpPr>
          <p:spPr>
            <a:xfrm>
              <a:off x="648000" y="3168381"/>
              <a:ext cx="1572686"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Description</a:t>
              </a:r>
            </a:p>
          </p:txBody>
        </p:sp>
      </p:grpSp>
      <p:sp>
        <p:nvSpPr>
          <p:cNvPr id="52" name="TextBox 51">
            <a:extLst>
              <a:ext uri="{FF2B5EF4-FFF2-40B4-BE49-F238E27FC236}">
                <a16:creationId xmlns:a16="http://schemas.microsoft.com/office/drawing/2014/main" id="{B38DCAF0-2E73-170C-78CD-4CD2D15229B1}"/>
              </a:ext>
            </a:extLst>
          </p:cNvPr>
          <p:cNvSpPr txBox="1">
            <a:spLocks/>
          </p:cNvSpPr>
          <p:nvPr/>
        </p:nvSpPr>
        <p:spPr>
          <a:xfrm>
            <a:off x="8961388" y="4755183"/>
            <a:ext cx="2790873" cy="1384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IN"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timeframe]</a:t>
            </a:r>
            <a:endParaRPr kumimoji="0" lang="en-US"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53" name="TextBox 52">
            <a:extLst>
              <a:ext uri="{FF2B5EF4-FFF2-40B4-BE49-F238E27FC236}">
                <a16:creationId xmlns:a16="http://schemas.microsoft.com/office/drawing/2014/main" id="{287384BF-7CAD-1964-3AF3-F2ABD386DB65}"/>
              </a:ext>
            </a:extLst>
          </p:cNvPr>
          <p:cNvSpPr txBox="1">
            <a:spLocks/>
          </p:cNvSpPr>
          <p:nvPr/>
        </p:nvSpPr>
        <p:spPr>
          <a:xfrm>
            <a:off x="5649655" y="4755183"/>
            <a:ext cx="2790873" cy="1384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IN"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timeframe]</a:t>
            </a:r>
            <a:endParaRPr kumimoji="0" lang="en-US"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54" name="TextBox 53">
            <a:extLst>
              <a:ext uri="{FF2B5EF4-FFF2-40B4-BE49-F238E27FC236}">
                <a16:creationId xmlns:a16="http://schemas.microsoft.com/office/drawing/2014/main" id="{BE0F8E92-7EF4-4167-34E0-3CA501546CDD}"/>
              </a:ext>
            </a:extLst>
          </p:cNvPr>
          <p:cNvSpPr txBox="1">
            <a:spLocks/>
          </p:cNvSpPr>
          <p:nvPr/>
        </p:nvSpPr>
        <p:spPr>
          <a:xfrm>
            <a:off x="2337921" y="4755183"/>
            <a:ext cx="2790873" cy="1384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IN"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timeframe]</a:t>
            </a:r>
            <a:endParaRPr kumimoji="0" lang="en-US"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55" name="TextBox 54">
            <a:extLst>
              <a:ext uri="{FF2B5EF4-FFF2-40B4-BE49-F238E27FC236}">
                <a16:creationId xmlns:a16="http://schemas.microsoft.com/office/drawing/2014/main" id="{B935185D-B859-3531-F9AC-2F6AD936051B}"/>
              </a:ext>
            </a:extLst>
          </p:cNvPr>
          <p:cNvSpPr txBox="1">
            <a:spLocks/>
          </p:cNvSpPr>
          <p:nvPr/>
        </p:nvSpPr>
        <p:spPr>
          <a:xfrm>
            <a:off x="533697" y="4739794"/>
            <a:ext cx="1572686"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Implementation time</a:t>
            </a:r>
          </a:p>
        </p:txBody>
      </p:sp>
      <p:sp>
        <p:nvSpPr>
          <p:cNvPr id="57" name="TextBox 56">
            <a:extLst>
              <a:ext uri="{FF2B5EF4-FFF2-40B4-BE49-F238E27FC236}">
                <a16:creationId xmlns:a16="http://schemas.microsoft.com/office/drawing/2014/main" id="{37BFBBA1-78C8-F456-FAE9-570E015FC647}"/>
              </a:ext>
            </a:extLst>
          </p:cNvPr>
          <p:cNvSpPr txBox="1">
            <a:spLocks/>
          </p:cNvSpPr>
          <p:nvPr/>
        </p:nvSpPr>
        <p:spPr>
          <a:xfrm>
            <a:off x="9288668" y="5016329"/>
            <a:ext cx="2463593"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marR="0" lvl="1" indent="0" algn="l" defTabSz="914400" rtl="0" eaLnBrk="1" fontAlgn="auto" latinLnBrk="0" hangingPunct="1">
              <a:lnSpc>
                <a:spcPct val="100000"/>
              </a:lnSpc>
              <a:spcBef>
                <a:spcPts val="0"/>
              </a:spcBef>
              <a:spcAft>
                <a:spcPts val="300"/>
              </a:spcAft>
              <a:buClr>
                <a:srgbClr val="061F32"/>
              </a:buClr>
              <a:buSzPct val="110000"/>
              <a:buNone/>
              <a:tabLst/>
              <a:defRPr/>
            </a:pPr>
            <a:r>
              <a:rPr kumimoji="0" lang="en-IN"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description of dimension in relation to option C]</a:t>
            </a:r>
            <a:endParaRPr kumimoji="0" lang="en-AU"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58" name="TextBox 57">
            <a:extLst>
              <a:ext uri="{FF2B5EF4-FFF2-40B4-BE49-F238E27FC236}">
                <a16:creationId xmlns:a16="http://schemas.microsoft.com/office/drawing/2014/main" id="{85350C55-BC7B-0311-A3B5-1E2AF185D0D9}"/>
              </a:ext>
            </a:extLst>
          </p:cNvPr>
          <p:cNvSpPr txBox="1">
            <a:spLocks/>
          </p:cNvSpPr>
          <p:nvPr/>
        </p:nvSpPr>
        <p:spPr>
          <a:xfrm>
            <a:off x="5976935" y="5016329"/>
            <a:ext cx="2463593"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marR="0" lvl="1" indent="0" algn="l" defTabSz="914400" rtl="0" eaLnBrk="1" fontAlgn="auto" latinLnBrk="0" hangingPunct="1">
              <a:lnSpc>
                <a:spcPct val="100000"/>
              </a:lnSpc>
              <a:spcBef>
                <a:spcPts val="0"/>
              </a:spcBef>
              <a:spcAft>
                <a:spcPts val="300"/>
              </a:spcAft>
              <a:buClr>
                <a:srgbClr val="061F32"/>
              </a:buClr>
              <a:buSzPct val="110000"/>
              <a:buNone/>
              <a:tabLst/>
              <a:defRPr/>
            </a:pPr>
            <a:r>
              <a:rPr kumimoji="0" lang="en-IN"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description of dimension in relation to option B]</a:t>
            </a:r>
            <a:endParaRPr kumimoji="0" lang="en-AU"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59" name="TextBox 58">
            <a:extLst>
              <a:ext uri="{FF2B5EF4-FFF2-40B4-BE49-F238E27FC236}">
                <a16:creationId xmlns:a16="http://schemas.microsoft.com/office/drawing/2014/main" id="{DE88575F-C9B4-AF4A-8590-9BE84DF4FF22}"/>
              </a:ext>
            </a:extLst>
          </p:cNvPr>
          <p:cNvSpPr txBox="1">
            <a:spLocks/>
          </p:cNvSpPr>
          <p:nvPr/>
        </p:nvSpPr>
        <p:spPr>
          <a:xfrm>
            <a:off x="2665201" y="5016329"/>
            <a:ext cx="2463593"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marR="0" lvl="1" indent="0" algn="l" defTabSz="914400" rtl="0" eaLnBrk="1" fontAlgn="auto" latinLnBrk="0" hangingPunct="1">
              <a:lnSpc>
                <a:spcPct val="100000"/>
              </a:lnSpc>
              <a:spcBef>
                <a:spcPts val="0"/>
              </a:spcBef>
              <a:spcAft>
                <a:spcPts val="300"/>
              </a:spcAft>
              <a:buClr>
                <a:srgbClr val="061F32"/>
              </a:buClr>
              <a:buSzPct val="110000"/>
              <a:buNone/>
              <a:tabLst/>
              <a:defRPr/>
            </a:pPr>
            <a:r>
              <a:rPr kumimoji="0" lang="en-IN"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description of dimension in relation to option A]</a:t>
            </a:r>
            <a:endParaRPr kumimoji="0" lang="en-AU"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60" name="TextBox 59">
            <a:extLst>
              <a:ext uri="{FF2B5EF4-FFF2-40B4-BE49-F238E27FC236}">
                <a16:creationId xmlns:a16="http://schemas.microsoft.com/office/drawing/2014/main" id="{C13A4B48-3F5A-5531-C75C-5F4EB2DF9D91}"/>
              </a:ext>
            </a:extLst>
          </p:cNvPr>
          <p:cNvSpPr txBox="1">
            <a:spLocks/>
          </p:cNvSpPr>
          <p:nvPr/>
        </p:nvSpPr>
        <p:spPr>
          <a:xfrm>
            <a:off x="533697" y="5000940"/>
            <a:ext cx="1572686" cy="307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dimension e.g. strategic control]</a:t>
            </a:r>
          </a:p>
        </p:txBody>
      </p:sp>
      <p:grpSp>
        <p:nvGrpSpPr>
          <p:cNvPr id="61" name="MoonQuater 42">
            <a:extLst>
              <a:ext uri="{FF2B5EF4-FFF2-40B4-BE49-F238E27FC236}">
                <a16:creationId xmlns:a16="http://schemas.microsoft.com/office/drawing/2014/main" id="{2F21845D-E208-76E3-72CA-92155FEF22D2}"/>
              </a:ext>
            </a:extLst>
          </p:cNvPr>
          <p:cNvGrpSpPr>
            <a:grpSpLocks noChangeAspect="1"/>
          </p:cNvGrpSpPr>
          <p:nvPr>
            <p:custDataLst>
              <p:tags r:id="rId6"/>
            </p:custDataLst>
          </p:nvPr>
        </p:nvGrpSpPr>
        <p:grpSpPr>
          <a:xfrm>
            <a:off x="2337921" y="5031304"/>
            <a:ext cx="247048" cy="247048"/>
            <a:chOff x="762000" y="1270000"/>
            <a:chExt cx="254000" cy="254000"/>
          </a:xfrm>
        </p:grpSpPr>
        <p:sp>
          <p:nvSpPr>
            <p:cNvPr id="68" name="Oval 67">
              <a:extLst>
                <a:ext uri="{FF2B5EF4-FFF2-40B4-BE49-F238E27FC236}">
                  <a16:creationId xmlns:a16="http://schemas.microsoft.com/office/drawing/2014/main" id="{9FC52D98-50EC-238C-5C92-1B1AFE667618}"/>
                </a:ext>
              </a:extLst>
            </p:cNvPr>
            <p:cNvSpPr/>
            <p:nvPr>
              <p:custDataLst>
                <p:tags r:id="rId22"/>
              </p:custDataLst>
            </p:nvPr>
          </p:nvSpPr>
          <p:spPr>
            <a:xfrm>
              <a:off x="762000" y="1270000"/>
              <a:ext cx="254000" cy="254000"/>
            </a:xfrm>
            <a:prstGeom prst="ellipse">
              <a:avLst/>
            </a:prstGeom>
            <a:solidFill>
              <a:srgbClr val="D0D0D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AU" sz="1600" b="0" i="0" u="none" strike="noStrike" kern="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69" name="Arc 68">
              <a:extLst>
                <a:ext uri="{FF2B5EF4-FFF2-40B4-BE49-F238E27FC236}">
                  <a16:creationId xmlns:a16="http://schemas.microsoft.com/office/drawing/2014/main" id="{939F3B9D-494C-5F14-C118-59B2543E365F}"/>
                </a:ext>
              </a:extLst>
            </p:cNvPr>
            <p:cNvSpPr/>
            <p:nvPr>
              <p:custDataLst>
                <p:tags r:id="rId23"/>
              </p:custDataLst>
            </p:nvPr>
          </p:nvSpPr>
          <p:spPr>
            <a:xfrm>
              <a:off x="762000" y="1270000"/>
              <a:ext cx="254000" cy="254000"/>
            </a:xfrm>
            <a:prstGeom prst="arc">
              <a:avLst>
                <a:gd name="adj1" fmla="val 16200000"/>
                <a:gd name="adj2" fmla="val 19050"/>
              </a:avLst>
            </a:prstGeom>
            <a:solidFill>
              <a:schemeClr val="tx1"/>
            </a:solidFill>
            <a:ln w="6350" cap="flat" cmpd="sng" algn="ctr">
              <a:noFill/>
              <a:prstDash val="solid"/>
              <a:miter lim="800000"/>
              <a:tailEnd type="none"/>
            </a:ln>
            <a:effectLst/>
            <a:extLst>
              <a:ext uri="{91240B29-F687-4F45-9708-019B960494DF}">
                <a14:hiddenLine xmlns:a14="http://schemas.microsoft.com/office/drawing/2010/main" w="6350" cap="flat" cmpd="sng" algn="ctr">
                  <a:solidFill>
                    <a:schemeClr val="accent1"/>
                  </a:solidFill>
                  <a:prstDash val="solid"/>
                  <a:miter lim="800000"/>
                  <a:tailEnd type="none"/>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AU" sz="14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grpSp>
      <p:grpSp>
        <p:nvGrpSpPr>
          <p:cNvPr id="62" name="MoonQuater 42">
            <a:extLst>
              <a:ext uri="{FF2B5EF4-FFF2-40B4-BE49-F238E27FC236}">
                <a16:creationId xmlns:a16="http://schemas.microsoft.com/office/drawing/2014/main" id="{81DB0ED4-7F9B-3FA7-189E-FB02EEA786F4}"/>
              </a:ext>
            </a:extLst>
          </p:cNvPr>
          <p:cNvGrpSpPr>
            <a:grpSpLocks noChangeAspect="1"/>
          </p:cNvGrpSpPr>
          <p:nvPr>
            <p:custDataLst>
              <p:tags r:id="rId7"/>
            </p:custDataLst>
          </p:nvPr>
        </p:nvGrpSpPr>
        <p:grpSpPr>
          <a:xfrm>
            <a:off x="5649655" y="5031304"/>
            <a:ext cx="247048" cy="247048"/>
            <a:chOff x="762000" y="1270000"/>
            <a:chExt cx="254000" cy="254000"/>
          </a:xfrm>
        </p:grpSpPr>
        <p:sp>
          <p:nvSpPr>
            <p:cNvPr id="66" name="Oval 65">
              <a:extLst>
                <a:ext uri="{FF2B5EF4-FFF2-40B4-BE49-F238E27FC236}">
                  <a16:creationId xmlns:a16="http://schemas.microsoft.com/office/drawing/2014/main" id="{F6EF4757-E405-1E95-AA8A-74CFED86B3AB}"/>
                </a:ext>
              </a:extLst>
            </p:cNvPr>
            <p:cNvSpPr/>
            <p:nvPr>
              <p:custDataLst>
                <p:tags r:id="rId20"/>
              </p:custDataLst>
            </p:nvPr>
          </p:nvSpPr>
          <p:spPr>
            <a:xfrm>
              <a:off x="762000" y="1270000"/>
              <a:ext cx="254000" cy="254000"/>
            </a:xfrm>
            <a:prstGeom prst="ellipse">
              <a:avLst/>
            </a:prstGeom>
            <a:solidFill>
              <a:srgbClr val="D0D0D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AU" sz="1600" b="0" i="0" u="none" strike="noStrike" kern="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67" name="Arc 66">
              <a:extLst>
                <a:ext uri="{FF2B5EF4-FFF2-40B4-BE49-F238E27FC236}">
                  <a16:creationId xmlns:a16="http://schemas.microsoft.com/office/drawing/2014/main" id="{C08CD4CF-15FD-0FE2-5DD9-6373E2C3F7DB}"/>
                </a:ext>
              </a:extLst>
            </p:cNvPr>
            <p:cNvSpPr/>
            <p:nvPr>
              <p:custDataLst>
                <p:tags r:id="rId21"/>
              </p:custDataLst>
            </p:nvPr>
          </p:nvSpPr>
          <p:spPr>
            <a:xfrm>
              <a:off x="762000" y="1270000"/>
              <a:ext cx="254000" cy="254000"/>
            </a:xfrm>
            <a:prstGeom prst="arc">
              <a:avLst>
                <a:gd name="adj1" fmla="val 16200000"/>
                <a:gd name="adj2" fmla="val 5398380"/>
              </a:avLst>
            </a:prstGeom>
            <a:solidFill>
              <a:schemeClr val="accent1"/>
            </a:solidFill>
            <a:ln w="6350" cap="flat" cmpd="sng" algn="ctr">
              <a:noFill/>
              <a:prstDash val="solid"/>
              <a:miter lim="800000"/>
              <a:tailEnd type="none"/>
            </a:ln>
            <a:effectLst/>
            <a:extLst>
              <a:ext uri="{91240B29-F687-4F45-9708-019B960494DF}">
                <a14:hiddenLine xmlns:a14="http://schemas.microsoft.com/office/drawing/2010/main" w="6350" cap="flat" cmpd="sng" algn="ctr">
                  <a:solidFill>
                    <a:schemeClr val="accent1"/>
                  </a:solidFill>
                  <a:prstDash val="solid"/>
                  <a:miter lim="800000"/>
                  <a:tailEnd type="none"/>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AU" sz="14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grpSp>
      <p:grpSp>
        <p:nvGrpSpPr>
          <p:cNvPr id="63" name="MoonQuater 42">
            <a:extLst>
              <a:ext uri="{FF2B5EF4-FFF2-40B4-BE49-F238E27FC236}">
                <a16:creationId xmlns:a16="http://schemas.microsoft.com/office/drawing/2014/main" id="{F64C5D8A-93F2-A28A-6E77-AC7D7EC07AAD}"/>
              </a:ext>
            </a:extLst>
          </p:cNvPr>
          <p:cNvGrpSpPr>
            <a:grpSpLocks noChangeAspect="1"/>
          </p:cNvGrpSpPr>
          <p:nvPr>
            <p:custDataLst>
              <p:tags r:id="rId8"/>
            </p:custDataLst>
          </p:nvPr>
        </p:nvGrpSpPr>
        <p:grpSpPr>
          <a:xfrm>
            <a:off x="8961388" y="5031304"/>
            <a:ext cx="247048" cy="247048"/>
            <a:chOff x="762000" y="1270000"/>
            <a:chExt cx="254000" cy="254000"/>
          </a:xfrm>
        </p:grpSpPr>
        <p:sp>
          <p:nvSpPr>
            <p:cNvPr id="64" name="Oval 63">
              <a:extLst>
                <a:ext uri="{FF2B5EF4-FFF2-40B4-BE49-F238E27FC236}">
                  <a16:creationId xmlns:a16="http://schemas.microsoft.com/office/drawing/2014/main" id="{2AB513C0-63ED-099E-980B-36F4A5CD5B80}"/>
                </a:ext>
              </a:extLst>
            </p:cNvPr>
            <p:cNvSpPr/>
            <p:nvPr>
              <p:custDataLst>
                <p:tags r:id="rId18"/>
              </p:custDataLst>
            </p:nvPr>
          </p:nvSpPr>
          <p:spPr>
            <a:xfrm>
              <a:off x="762000" y="1270000"/>
              <a:ext cx="254000" cy="254000"/>
            </a:xfrm>
            <a:prstGeom prst="ellipse">
              <a:avLst/>
            </a:prstGeom>
            <a:solidFill>
              <a:srgbClr val="D0D0D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AU" sz="1600" b="0" i="0" u="none" strike="noStrike" kern="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65" name="Arc 64">
              <a:extLst>
                <a:ext uri="{FF2B5EF4-FFF2-40B4-BE49-F238E27FC236}">
                  <a16:creationId xmlns:a16="http://schemas.microsoft.com/office/drawing/2014/main" id="{235C81B1-6644-814A-E4C4-D1DFCC5BE03A}"/>
                </a:ext>
              </a:extLst>
            </p:cNvPr>
            <p:cNvSpPr/>
            <p:nvPr>
              <p:custDataLst>
                <p:tags r:id="rId19"/>
              </p:custDataLst>
            </p:nvPr>
          </p:nvSpPr>
          <p:spPr>
            <a:xfrm>
              <a:off x="762000" y="1270000"/>
              <a:ext cx="254000" cy="254000"/>
            </a:xfrm>
            <a:prstGeom prst="arc">
              <a:avLst>
                <a:gd name="adj1" fmla="val 16200000"/>
                <a:gd name="adj2" fmla="val 10800000"/>
              </a:avLst>
            </a:prstGeom>
            <a:solidFill>
              <a:schemeClr val="accent1"/>
            </a:solidFill>
            <a:ln w="6350" cap="flat" cmpd="sng" algn="ctr">
              <a:noFill/>
              <a:prstDash val="solid"/>
              <a:miter lim="800000"/>
              <a:tailEnd type="none"/>
            </a:ln>
            <a:effectLst/>
            <a:extLst>
              <a:ext uri="{91240B29-F687-4F45-9708-019B960494DF}">
                <a14:hiddenLine xmlns:a14="http://schemas.microsoft.com/office/drawing/2010/main" w="6350" cap="flat" cmpd="sng" algn="ctr">
                  <a:solidFill>
                    <a:schemeClr val="accent1"/>
                  </a:solidFill>
                  <a:prstDash val="solid"/>
                  <a:miter lim="800000"/>
                  <a:tailEnd type="none"/>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AU" sz="14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grpSp>
      <p:sp>
        <p:nvSpPr>
          <p:cNvPr id="71" name="TextBox 70">
            <a:extLst>
              <a:ext uri="{FF2B5EF4-FFF2-40B4-BE49-F238E27FC236}">
                <a16:creationId xmlns:a16="http://schemas.microsoft.com/office/drawing/2014/main" id="{BD352978-255A-6817-C3BE-F3F6B2558CE0}"/>
              </a:ext>
            </a:extLst>
          </p:cNvPr>
          <p:cNvSpPr txBox="1">
            <a:spLocks/>
          </p:cNvSpPr>
          <p:nvPr/>
        </p:nvSpPr>
        <p:spPr>
          <a:xfrm>
            <a:off x="9288668" y="5431364"/>
            <a:ext cx="2463593"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marR="0" lvl="1" indent="0" algn="l" defTabSz="914400" rtl="0" eaLnBrk="1" fontAlgn="auto" latinLnBrk="0" hangingPunct="1">
              <a:lnSpc>
                <a:spcPct val="100000"/>
              </a:lnSpc>
              <a:spcBef>
                <a:spcPts val="0"/>
              </a:spcBef>
              <a:spcAft>
                <a:spcPts val="300"/>
              </a:spcAft>
              <a:buClr>
                <a:srgbClr val="061F32"/>
              </a:buClr>
              <a:buSzPct val="110000"/>
              <a:buNone/>
              <a:tabLst/>
              <a:defRPr/>
            </a:pPr>
            <a:r>
              <a:rPr kumimoji="0" lang="en-IN"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description of dimension in relation to option B]</a:t>
            </a:r>
            <a:endParaRPr kumimoji="0" lang="en-AU"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72" name="TextBox 71">
            <a:extLst>
              <a:ext uri="{FF2B5EF4-FFF2-40B4-BE49-F238E27FC236}">
                <a16:creationId xmlns:a16="http://schemas.microsoft.com/office/drawing/2014/main" id="{A5FF0A04-941F-7A6C-593F-A16427F456ED}"/>
              </a:ext>
            </a:extLst>
          </p:cNvPr>
          <p:cNvSpPr txBox="1">
            <a:spLocks/>
          </p:cNvSpPr>
          <p:nvPr/>
        </p:nvSpPr>
        <p:spPr>
          <a:xfrm>
            <a:off x="5976935" y="5431364"/>
            <a:ext cx="2463593"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marR="0" lvl="1" indent="0" algn="l" defTabSz="914400" rtl="0" eaLnBrk="1" fontAlgn="auto" latinLnBrk="0" hangingPunct="1">
              <a:lnSpc>
                <a:spcPct val="100000"/>
              </a:lnSpc>
              <a:spcBef>
                <a:spcPts val="0"/>
              </a:spcBef>
              <a:spcAft>
                <a:spcPts val="300"/>
              </a:spcAft>
              <a:buClr>
                <a:srgbClr val="061F32"/>
              </a:buClr>
              <a:buSzPct val="110000"/>
              <a:buNone/>
              <a:tabLst/>
              <a:defRPr/>
            </a:pPr>
            <a:r>
              <a:rPr kumimoji="0" lang="en-IN"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description of dimension in relation to option B]</a:t>
            </a:r>
            <a:endParaRPr kumimoji="0" lang="en-AU"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73" name="TextBox 72">
            <a:extLst>
              <a:ext uri="{FF2B5EF4-FFF2-40B4-BE49-F238E27FC236}">
                <a16:creationId xmlns:a16="http://schemas.microsoft.com/office/drawing/2014/main" id="{74D60621-BB95-61B9-E89D-FEB8D2F7DDC7}"/>
              </a:ext>
            </a:extLst>
          </p:cNvPr>
          <p:cNvSpPr txBox="1">
            <a:spLocks/>
          </p:cNvSpPr>
          <p:nvPr/>
        </p:nvSpPr>
        <p:spPr>
          <a:xfrm>
            <a:off x="2665201" y="5431364"/>
            <a:ext cx="2463593"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marR="0" lvl="1" indent="0" algn="l" defTabSz="914400" rtl="0" eaLnBrk="1" fontAlgn="auto" latinLnBrk="0" hangingPunct="1">
              <a:lnSpc>
                <a:spcPct val="100000"/>
              </a:lnSpc>
              <a:spcBef>
                <a:spcPts val="0"/>
              </a:spcBef>
              <a:spcAft>
                <a:spcPts val="300"/>
              </a:spcAft>
              <a:buClr>
                <a:srgbClr val="061F32"/>
              </a:buClr>
              <a:buSzPct val="110000"/>
              <a:buNone/>
              <a:tabLst/>
              <a:defRPr/>
            </a:pPr>
            <a:r>
              <a:rPr kumimoji="0" lang="en-IN"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description of dimension in relation to option A]</a:t>
            </a:r>
            <a:endParaRPr kumimoji="0" lang="en-AU"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74" name="TextBox 73">
            <a:extLst>
              <a:ext uri="{FF2B5EF4-FFF2-40B4-BE49-F238E27FC236}">
                <a16:creationId xmlns:a16="http://schemas.microsoft.com/office/drawing/2014/main" id="{300D6274-A6C7-5EB9-ACB5-FA24F3C055AF}"/>
              </a:ext>
            </a:extLst>
          </p:cNvPr>
          <p:cNvSpPr txBox="1">
            <a:spLocks/>
          </p:cNvSpPr>
          <p:nvPr/>
        </p:nvSpPr>
        <p:spPr>
          <a:xfrm>
            <a:off x="533697" y="5415975"/>
            <a:ext cx="1572686" cy="307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dimension e.g. customer experience]</a:t>
            </a:r>
          </a:p>
        </p:txBody>
      </p:sp>
      <p:grpSp>
        <p:nvGrpSpPr>
          <p:cNvPr id="75" name="MoonQuater 42">
            <a:extLst>
              <a:ext uri="{FF2B5EF4-FFF2-40B4-BE49-F238E27FC236}">
                <a16:creationId xmlns:a16="http://schemas.microsoft.com/office/drawing/2014/main" id="{C0D57DD8-C87D-C59E-CC6F-B1C19D8D1D3C}"/>
              </a:ext>
            </a:extLst>
          </p:cNvPr>
          <p:cNvGrpSpPr>
            <a:grpSpLocks noChangeAspect="1"/>
          </p:cNvGrpSpPr>
          <p:nvPr>
            <p:custDataLst>
              <p:tags r:id="rId9"/>
            </p:custDataLst>
          </p:nvPr>
        </p:nvGrpSpPr>
        <p:grpSpPr>
          <a:xfrm>
            <a:off x="2337921" y="5446339"/>
            <a:ext cx="247048" cy="247048"/>
            <a:chOff x="762000" y="1270000"/>
            <a:chExt cx="254000" cy="254000"/>
          </a:xfrm>
        </p:grpSpPr>
        <p:sp>
          <p:nvSpPr>
            <p:cNvPr id="82" name="Oval 81">
              <a:extLst>
                <a:ext uri="{FF2B5EF4-FFF2-40B4-BE49-F238E27FC236}">
                  <a16:creationId xmlns:a16="http://schemas.microsoft.com/office/drawing/2014/main" id="{33EA6667-8685-35C3-D27D-199D6DE4BF65}"/>
                </a:ext>
              </a:extLst>
            </p:cNvPr>
            <p:cNvSpPr/>
            <p:nvPr>
              <p:custDataLst>
                <p:tags r:id="rId16"/>
              </p:custDataLst>
            </p:nvPr>
          </p:nvSpPr>
          <p:spPr>
            <a:xfrm>
              <a:off x="762000" y="1270000"/>
              <a:ext cx="254000" cy="254000"/>
            </a:xfrm>
            <a:prstGeom prst="ellipse">
              <a:avLst/>
            </a:prstGeom>
            <a:solidFill>
              <a:srgbClr val="D0D0D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AU" sz="1600" b="0" i="0" u="none" strike="noStrike" kern="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83" name="Arc 82">
              <a:extLst>
                <a:ext uri="{FF2B5EF4-FFF2-40B4-BE49-F238E27FC236}">
                  <a16:creationId xmlns:a16="http://schemas.microsoft.com/office/drawing/2014/main" id="{CC3C8347-3E92-EF5C-C8A8-50750457558E}"/>
                </a:ext>
              </a:extLst>
            </p:cNvPr>
            <p:cNvSpPr/>
            <p:nvPr>
              <p:custDataLst>
                <p:tags r:id="rId17"/>
              </p:custDataLst>
            </p:nvPr>
          </p:nvSpPr>
          <p:spPr>
            <a:xfrm>
              <a:off x="762000" y="1270000"/>
              <a:ext cx="254000" cy="254000"/>
            </a:xfrm>
            <a:prstGeom prst="arc">
              <a:avLst>
                <a:gd name="adj1" fmla="val 16200000"/>
                <a:gd name="adj2" fmla="val 0"/>
              </a:avLst>
            </a:prstGeom>
            <a:solidFill>
              <a:schemeClr val="accent1"/>
            </a:solidFill>
            <a:ln w="6350" cap="flat" cmpd="sng" algn="ctr">
              <a:noFill/>
              <a:prstDash val="solid"/>
              <a:miter lim="800000"/>
              <a:tailEnd type="none"/>
            </a:ln>
            <a:effectLst/>
            <a:extLst>
              <a:ext uri="{91240B29-F687-4F45-9708-019B960494DF}">
                <a14:hiddenLine xmlns:a14="http://schemas.microsoft.com/office/drawing/2010/main" w="6350" cap="flat" cmpd="sng" algn="ctr">
                  <a:solidFill>
                    <a:schemeClr val="accent1"/>
                  </a:solidFill>
                  <a:prstDash val="solid"/>
                  <a:miter lim="800000"/>
                  <a:tailEnd type="none"/>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AU" sz="14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grpSp>
      <p:grpSp>
        <p:nvGrpSpPr>
          <p:cNvPr id="76" name="MoonQuater 42">
            <a:extLst>
              <a:ext uri="{FF2B5EF4-FFF2-40B4-BE49-F238E27FC236}">
                <a16:creationId xmlns:a16="http://schemas.microsoft.com/office/drawing/2014/main" id="{BE991795-CC60-1F55-EF02-672F239B0E17}"/>
              </a:ext>
            </a:extLst>
          </p:cNvPr>
          <p:cNvGrpSpPr>
            <a:grpSpLocks noChangeAspect="1"/>
          </p:cNvGrpSpPr>
          <p:nvPr>
            <p:custDataLst>
              <p:tags r:id="rId10"/>
            </p:custDataLst>
          </p:nvPr>
        </p:nvGrpSpPr>
        <p:grpSpPr>
          <a:xfrm>
            <a:off x="5649655" y="5446339"/>
            <a:ext cx="247048" cy="247048"/>
            <a:chOff x="762000" y="1270000"/>
            <a:chExt cx="254000" cy="254000"/>
          </a:xfrm>
        </p:grpSpPr>
        <p:sp>
          <p:nvSpPr>
            <p:cNvPr id="80" name="Oval 79">
              <a:extLst>
                <a:ext uri="{FF2B5EF4-FFF2-40B4-BE49-F238E27FC236}">
                  <a16:creationId xmlns:a16="http://schemas.microsoft.com/office/drawing/2014/main" id="{66A45F8F-341D-AFA0-AE9E-DDAAAE050D31}"/>
                </a:ext>
              </a:extLst>
            </p:cNvPr>
            <p:cNvSpPr/>
            <p:nvPr>
              <p:custDataLst>
                <p:tags r:id="rId14"/>
              </p:custDataLst>
            </p:nvPr>
          </p:nvSpPr>
          <p:spPr>
            <a:xfrm>
              <a:off x="762000" y="1270000"/>
              <a:ext cx="254000" cy="254000"/>
            </a:xfrm>
            <a:prstGeom prst="ellipse">
              <a:avLst/>
            </a:prstGeom>
            <a:solidFill>
              <a:srgbClr val="D0D0D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AU" sz="1600" b="0" i="0" u="none" strike="noStrike" kern="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81" name="Arc 80">
              <a:extLst>
                <a:ext uri="{FF2B5EF4-FFF2-40B4-BE49-F238E27FC236}">
                  <a16:creationId xmlns:a16="http://schemas.microsoft.com/office/drawing/2014/main" id="{B14E3647-CB1A-8337-3001-313B450860A9}"/>
                </a:ext>
              </a:extLst>
            </p:cNvPr>
            <p:cNvSpPr/>
            <p:nvPr>
              <p:custDataLst>
                <p:tags r:id="rId15"/>
              </p:custDataLst>
            </p:nvPr>
          </p:nvSpPr>
          <p:spPr>
            <a:xfrm>
              <a:off x="762000" y="1270000"/>
              <a:ext cx="254000" cy="254000"/>
            </a:xfrm>
            <a:prstGeom prst="arc">
              <a:avLst>
                <a:gd name="adj1" fmla="val 16200000"/>
                <a:gd name="adj2" fmla="val 10800000"/>
              </a:avLst>
            </a:prstGeom>
            <a:solidFill>
              <a:schemeClr val="accent1"/>
            </a:solidFill>
            <a:ln w="6350" cap="flat" cmpd="sng" algn="ctr">
              <a:noFill/>
              <a:prstDash val="solid"/>
              <a:miter lim="800000"/>
              <a:tailEnd type="none"/>
            </a:ln>
            <a:effectLst/>
            <a:extLst>
              <a:ext uri="{91240B29-F687-4F45-9708-019B960494DF}">
                <a14:hiddenLine xmlns:a14="http://schemas.microsoft.com/office/drawing/2010/main" w="6350" cap="flat" cmpd="sng" algn="ctr">
                  <a:solidFill>
                    <a:schemeClr val="accent1"/>
                  </a:solidFill>
                  <a:prstDash val="solid"/>
                  <a:miter lim="800000"/>
                  <a:tailEnd type="none"/>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AU" sz="14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grpSp>
      <p:grpSp>
        <p:nvGrpSpPr>
          <p:cNvPr id="77" name="MoonQuater 42">
            <a:extLst>
              <a:ext uri="{FF2B5EF4-FFF2-40B4-BE49-F238E27FC236}">
                <a16:creationId xmlns:a16="http://schemas.microsoft.com/office/drawing/2014/main" id="{47E99A7F-32DB-1CF2-4E85-28789F33F8FE}"/>
              </a:ext>
            </a:extLst>
          </p:cNvPr>
          <p:cNvGrpSpPr>
            <a:grpSpLocks noChangeAspect="1"/>
          </p:cNvGrpSpPr>
          <p:nvPr>
            <p:custDataLst>
              <p:tags r:id="rId11"/>
            </p:custDataLst>
          </p:nvPr>
        </p:nvGrpSpPr>
        <p:grpSpPr>
          <a:xfrm>
            <a:off x="8961388" y="5446339"/>
            <a:ext cx="247048" cy="247048"/>
            <a:chOff x="762000" y="1270000"/>
            <a:chExt cx="254000" cy="254000"/>
          </a:xfrm>
        </p:grpSpPr>
        <p:sp>
          <p:nvSpPr>
            <p:cNvPr id="78" name="Oval 77">
              <a:extLst>
                <a:ext uri="{FF2B5EF4-FFF2-40B4-BE49-F238E27FC236}">
                  <a16:creationId xmlns:a16="http://schemas.microsoft.com/office/drawing/2014/main" id="{5E159A52-2E31-E533-0F6D-C3449DDF4D57}"/>
                </a:ext>
              </a:extLst>
            </p:cNvPr>
            <p:cNvSpPr/>
            <p:nvPr>
              <p:custDataLst>
                <p:tags r:id="rId12"/>
              </p:custDataLst>
            </p:nvPr>
          </p:nvSpPr>
          <p:spPr>
            <a:xfrm>
              <a:off x="762000" y="1270000"/>
              <a:ext cx="254000" cy="254000"/>
            </a:xfrm>
            <a:prstGeom prst="ellipse">
              <a:avLst/>
            </a:prstGeom>
            <a:solidFill>
              <a:srgbClr val="D0D0D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AU" sz="1600" b="0" i="0" u="none" strike="noStrike" kern="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79" name="Arc 78">
              <a:extLst>
                <a:ext uri="{FF2B5EF4-FFF2-40B4-BE49-F238E27FC236}">
                  <a16:creationId xmlns:a16="http://schemas.microsoft.com/office/drawing/2014/main" id="{DB3BC3CD-EA55-E617-357F-2022BD3BECFA}"/>
                </a:ext>
              </a:extLst>
            </p:cNvPr>
            <p:cNvSpPr/>
            <p:nvPr>
              <p:custDataLst>
                <p:tags r:id="rId13"/>
              </p:custDataLst>
            </p:nvPr>
          </p:nvSpPr>
          <p:spPr>
            <a:xfrm>
              <a:off x="762000" y="1270000"/>
              <a:ext cx="254000" cy="254000"/>
            </a:xfrm>
            <a:prstGeom prst="arc">
              <a:avLst>
                <a:gd name="adj1" fmla="val 16200000"/>
                <a:gd name="adj2" fmla="val 16200000"/>
              </a:avLst>
            </a:prstGeom>
            <a:solidFill>
              <a:schemeClr val="accent1"/>
            </a:solidFill>
            <a:ln w="6350" cap="flat" cmpd="sng" algn="ctr">
              <a:noFill/>
              <a:prstDash val="solid"/>
              <a:miter lim="800000"/>
              <a:tailEnd type="none"/>
            </a:ln>
            <a:effectLst/>
            <a:extLst>
              <a:ext uri="{91240B29-F687-4F45-9708-019B960494DF}">
                <a14:hiddenLine xmlns:a14="http://schemas.microsoft.com/office/drawing/2010/main" w="6350" cap="flat" cmpd="sng" algn="ctr">
                  <a:solidFill>
                    <a:schemeClr val="accent1"/>
                  </a:solidFill>
                  <a:prstDash val="solid"/>
                  <a:miter lim="800000"/>
                  <a:tailEnd type="none"/>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AU" sz="14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grpSp>
      <p:sp>
        <p:nvSpPr>
          <p:cNvPr id="90" name="TextBox 89">
            <a:extLst>
              <a:ext uri="{FF2B5EF4-FFF2-40B4-BE49-F238E27FC236}">
                <a16:creationId xmlns:a16="http://schemas.microsoft.com/office/drawing/2014/main" id="{4A407DB7-3941-296D-EFF6-449A4A6A5BBF}"/>
              </a:ext>
            </a:extLst>
          </p:cNvPr>
          <p:cNvSpPr txBox="1">
            <a:spLocks/>
          </p:cNvSpPr>
          <p:nvPr/>
        </p:nvSpPr>
        <p:spPr>
          <a:xfrm>
            <a:off x="533697" y="3881049"/>
            <a:ext cx="1572686" cy="30777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dimension e.g. partners]</a:t>
            </a:r>
          </a:p>
        </p:txBody>
      </p:sp>
      <p:sp>
        <p:nvSpPr>
          <p:cNvPr id="91" name="TextBox 90">
            <a:extLst>
              <a:ext uri="{FF2B5EF4-FFF2-40B4-BE49-F238E27FC236}">
                <a16:creationId xmlns:a16="http://schemas.microsoft.com/office/drawing/2014/main" id="{DCE3D5AA-4433-92C0-C1B2-393451CD89B7}"/>
              </a:ext>
            </a:extLst>
          </p:cNvPr>
          <p:cNvSpPr txBox="1"/>
          <p:nvPr/>
        </p:nvSpPr>
        <p:spPr>
          <a:xfrm>
            <a:off x="5649655" y="3881049"/>
            <a:ext cx="2790873"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28600" marR="0" lvl="1" indent="-225425" algn="l" defTabSz="914400" rtl="0" eaLnBrk="1" fontAlgn="auto" latinLnBrk="0" hangingPunct="1">
              <a:lnSpc>
                <a:spcPct val="100000"/>
              </a:lnSpc>
              <a:spcBef>
                <a:spcPts val="0"/>
              </a:spcBef>
              <a:spcAft>
                <a:spcPts val="300"/>
              </a:spcAft>
              <a:buClr>
                <a:srgbClr val="061F32"/>
              </a:buClr>
              <a:buSzPct val="110000"/>
              <a:buFont typeface="Wingdings" panose="05000000000000000000" pitchFamily="2" charset="2"/>
              <a:buChar char=""/>
              <a:tabLst/>
              <a:defRPr/>
            </a:pPr>
            <a:r>
              <a:rPr kumimoji="0" lang="en-IN"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description of dimension in relation to option B]</a:t>
            </a:r>
            <a:endParaRPr kumimoji="0" lang="en-AU"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92" name="TextBox 91">
            <a:extLst>
              <a:ext uri="{FF2B5EF4-FFF2-40B4-BE49-F238E27FC236}">
                <a16:creationId xmlns:a16="http://schemas.microsoft.com/office/drawing/2014/main" id="{B466435A-881F-409B-C62A-BD00D2C4D62C}"/>
              </a:ext>
            </a:extLst>
          </p:cNvPr>
          <p:cNvSpPr txBox="1"/>
          <p:nvPr/>
        </p:nvSpPr>
        <p:spPr>
          <a:xfrm>
            <a:off x="8961388" y="3881049"/>
            <a:ext cx="2790873"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28600" marR="0" lvl="1" indent="-225425" algn="l" defTabSz="914400" rtl="0" eaLnBrk="1" fontAlgn="auto" latinLnBrk="0" hangingPunct="1">
              <a:lnSpc>
                <a:spcPct val="100000"/>
              </a:lnSpc>
              <a:spcBef>
                <a:spcPts val="0"/>
              </a:spcBef>
              <a:spcAft>
                <a:spcPts val="300"/>
              </a:spcAft>
              <a:buClr>
                <a:srgbClr val="061F32"/>
              </a:buClr>
              <a:buSzPct val="110000"/>
              <a:buFont typeface="Wingdings" panose="05000000000000000000" pitchFamily="2" charset="2"/>
              <a:buChar char=""/>
              <a:tabLst/>
              <a:defRPr/>
            </a:pPr>
            <a:r>
              <a:rPr kumimoji="0" lang="en-IN"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description of dimension in relation to option C]</a:t>
            </a:r>
            <a:endParaRPr kumimoji="0" lang="en-AU"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93" name="TextBox 92">
            <a:extLst>
              <a:ext uri="{FF2B5EF4-FFF2-40B4-BE49-F238E27FC236}">
                <a16:creationId xmlns:a16="http://schemas.microsoft.com/office/drawing/2014/main" id="{82CCF09A-53E2-7D2A-FDD9-B7035065AA91}"/>
              </a:ext>
            </a:extLst>
          </p:cNvPr>
          <p:cNvSpPr txBox="1"/>
          <p:nvPr/>
        </p:nvSpPr>
        <p:spPr>
          <a:xfrm>
            <a:off x="2337921" y="3881049"/>
            <a:ext cx="2790873" cy="2769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28600" marR="0" lvl="1" indent="-225425" algn="l" defTabSz="914400" rtl="0" eaLnBrk="1" fontAlgn="auto" latinLnBrk="0" hangingPunct="1">
              <a:lnSpc>
                <a:spcPct val="100000"/>
              </a:lnSpc>
              <a:spcBef>
                <a:spcPts val="0"/>
              </a:spcBef>
              <a:spcAft>
                <a:spcPts val="300"/>
              </a:spcAft>
              <a:buClr>
                <a:srgbClr val="061F32"/>
              </a:buClr>
              <a:buSzPct val="110000"/>
              <a:buFont typeface="Wingdings" panose="05000000000000000000" pitchFamily="2" charset="2"/>
              <a:buChar char=""/>
              <a:tabLst/>
              <a:defRPr/>
            </a:pPr>
            <a:r>
              <a:rPr kumimoji="0" lang="en-IN"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description of dimension in relation to option A]</a:t>
            </a:r>
            <a:endParaRPr kumimoji="0" lang="en-AU"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00" name="TextBox 99">
            <a:extLst>
              <a:ext uri="{FF2B5EF4-FFF2-40B4-BE49-F238E27FC236}">
                <a16:creationId xmlns:a16="http://schemas.microsoft.com/office/drawing/2014/main" id="{EBD54151-696A-940A-99B2-ACF98D7C459B}"/>
              </a:ext>
            </a:extLst>
          </p:cNvPr>
          <p:cNvSpPr txBox="1">
            <a:spLocks/>
          </p:cNvSpPr>
          <p:nvPr/>
        </p:nvSpPr>
        <p:spPr>
          <a:xfrm>
            <a:off x="8961388" y="5828442"/>
            <a:ext cx="2790873" cy="1384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recommendation for option C]</a:t>
            </a:r>
          </a:p>
        </p:txBody>
      </p:sp>
      <p:sp>
        <p:nvSpPr>
          <p:cNvPr id="101" name="TextBox 100">
            <a:extLst>
              <a:ext uri="{FF2B5EF4-FFF2-40B4-BE49-F238E27FC236}">
                <a16:creationId xmlns:a16="http://schemas.microsoft.com/office/drawing/2014/main" id="{206BA3AD-758F-9008-D6B2-E9A45017003B}"/>
              </a:ext>
            </a:extLst>
          </p:cNvPr>
          <p:cNvSpPr txBox="1">
            <a:spLocks/>
          </p:cNvSpPr>
          <p:nvPr/>
        </p:nvSpPr>
        <p:spPr>
          <a:xfrm>
            <a:off x="5649655" y="5828442"/>
            <a:ext cx="2790873" cy="1384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recommendation for option B]</a:t>
            </a:r>
          </a:p>
        </p:txBody>
      </p:sp>
      <p:sp>
        <p:nvSpPr>
          <p:cNvPr id="102" name="TextBox 101">
            <a:extLst>
              <a:ext uri="{FF2B5EF4-FFF2-40B4-BE49-F238E27FC236}">
                <a16:creationId xmlns:a16="http://schemas.microsoft.com/office/drawing/2014/main" id="{E9B60F53-1305-AA2F-B2A5-E425692878DA}"/>
              </a:ext>
            </a:extLst>
          </p:cNvPr>
          <p:cNvSpPr txBox="1">
            <a:spLocks/>
          </p:cNvSpPr>
          <p:nvPr/>
        </p:nvSpPr>
        <p:spPr>
          <a:xfrm>
            <a:off x="2337921" y="5828442"/>
            <a:ext cx="2790873" cy="13849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9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recommendation for option A]</a:t>
            </a:r>
          </a:p>
        </p:txBody>
      </p:sp>
      <p:sp>
        <p:nvSpPr>
          <p:cNvPr id="103" name="TextBox 102">
            <a:extLst>
              <a:ext uri="{FF2B5EF4-FFF2-40B4-BE49-F238E27FC236}">
                <a16:creationId xmlns:a16="http://schemas.microsoft.com/office/drawing/2014/main" id="{F9488BAE-1BEE-CE13-5A06-9046203C0382}"/>
              </a:ext>
            </a:extLst>
          </p:cNvPr>
          <p:cNvSpPr txBox="1">
            <a:spLocks/>
          </p:cNvSpPr>
          <p:nvPr/>
        </p:nvSpPr>
        <p:spPr>
          <a:xfrm>
            <a:off x="533697" y="5813053"/>
            <a:ext cx="1572686" cy="15388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Recommendations</a:t>
            </a:r>
          </a:p>
        </p:txBody>
      </p:sp>
      <p:sp>
        <p:nvSpPr>
          <p:cNvPr id="108" name="Oval 107">
            <a:extLst>
              <a:ext uri="{FF2B5EF4-FFF2-40B4-BE49-F238E27FC236}">
                <a16:creationId xmlns:a16="http://schemas.microsoft.com/office/drawing/2014/main" id="{0383844D-1A5E-7185-1B73-6CDA1F2BC2B3}"/>
              </a:ext>
            </a:extLst>
          </p:cNvPr>
          <p:cNvSpPr/>
          <p:nvPr/>
        </p:nvSpPr>
        <p:spPr>
          <a:xfrm>
            <a:off x="2337921" y="1520096"/>
            <a:ext cx="251999" cy="25199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a:ln>
                  <a:noFill/>
                </a:ln>
                <a:solidFill>
                  <a:srgbClr val="FFFFFF"/>
                </a:solidFill>
                <a:effectLst/>
                <a:uLnTx/>
                <a:uFillTx/>
                <a:latin typeface="Arial"/>
                <a:ea typeface="+mn-ea"/>
                <a:cs typeface="+mn-cs"/>
                <a:sym typeface="Arial"/>
              </a:rPr>
              <a:t>A</a:t>
            </a:r>
          </a:p>
        </p:txBody>
      </p:sp>
      <p:sp>
        <p:nvSpPr>
          <p:cNvPr id="109" name="Oval 108">
            <a:extLst>
              <a:ext uri="{FF2B5EF4-FFF2-40B4-BE49-F238E27FC236}">
                <a16:creationId xmlns:a16="http://schemas.microsoft.com/office/drawing/2014/main" id="{2E54A545-7D3B-E8ED-368B-281AAF818889}"/>
              </a:ext>
            </a:extLst>
          </p:cNvPr>
          <p:cNvSpPr/>
          <p:nvPr/>
        </p:nvSpPr>
        <p:spPr>
          <a:xfrm>
            <a:off x="5649655" y="1520096"/>
            <a:ext cx="251999" cy="25199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a:ln>
                  <a:noFill/>
                </a:ln>
                <a:solidFill>
                  <a:srgbClr val="FFFFFF"/>
                </a:solidFill>
                <a:effectLst/>
                <a:uLnTx/>
                <a:uFillTx/>
                <a:latin typeface="Arial"/>
                <a:ea typeface="+mn-ea"/>
                <a:cs typeface="+mn-cs"/>
                <a:sym typeface="Arial"/>
              </a:rPr>
              <a:t>B</a:t>
            </a:r>
          </a:p>
        </p:txBody>
      </p:sp>
      <p:sp>
        <p:nvSpPr>
          <p:cNvPr id="110" name="Oval 109">
            <a:extLst>
              <a:ext uri="{FF2B5EF4-FFF2-40B4-BE49-F238E27FC236}">
                <a16:creationId xmlns:a16="http://schemas.microsoft.com/office/drawing/2014/main" id="{7379C9F3-F330-EC4C-84A7-AAB66EB5F6FF}"/>
              </a:ext>
            </a:extLst>
          </p:cNvPr>
          <p:cNvSpPr/>
          <p:nvPr/>
        </p:nvSpPr>
        <p:spPr>
          <a:xfrm>
            <a:off x="8961388" y="1520096"/>
            <a:ext cx="251999" cy="25199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a:ln>
                  <a:noFill/>
                </a:ln>
                <a:solidFill>
                  <a:srgbClr val="FFFFFF"/>
                </a:solidFill>
                <a:effectLst/>
                <a:uLnTx/>
                <a:uFillTx/>
                <a:latin typeface="Arial"/>
                <a:ea typeface="+mn-ea"/>
                <a:cs typeface="+mn-cs"/>
                <a:sym typeface="Arial"/>
              </a:rPr>
              <a:t>C</a:t>
            </a:r>
          </a:p>
        </p:txBody>
      </p:sp>
      <p:cxnSp>
        <p:nvCxnSpPr>
          <p:cNvPr id="118" name="Straight Arrow Connector 117">
            <a:extLst>
              <a:ext uri="{FF2B5EF4-FFF2-40B4-BE49-F238E27FC236}">
                <a16:creationId xmlns:a16="http://schemas.microsoft.com/office/drawing/2014/main" id="{58240324-8099-5CBF-1AD1-3326EB67DC72}"/>
              </a:ext>
            </a:extLst>
          </p:cNvPr>
          <p:cNvCxnSpPr>
            <a:stCxn id="16" idx="6"/>
            <a:endCxn id="17" idx="2"/>
          </p:cNvCxnSpPr>
          <p:nvPr/>
        </p:nvCxnSpPr>
        <p:spPr>
          <a:xfrm>
            <a:off x="2673545" y="2502173"/>
            <a:ext cx="596900" cy="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Google Shape;507;p14">
            <a:extLst>
              <a:ext uri="{FF2B5EF4-FFF2-40B4-BE49-F238E27FC236}">
                <a16:creationId xmlns:a16="http://schemas.microsoft.com/office/drawing/2014/main" id="{2F5DB3AF-E14C-A324-8341-F2A78F437FA3}"/>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E7E6E6">
                    <a:lumMod val="10000"/>
                  </a:srgbClr>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
        <p:nvSpPr>
          <p:cNvPr id="9" name="Google Shape;538;p14">
            <a:extLst>
              <a:ext uri="{FF2B5EF4-FFF2-40B4-BE49-F238E27FC236}">
                <a16:creationId xmlns:a16="http://schemas.microsoft.com/office/drawing/2014/main" id="{3AF62A5B-DED6-352B-CECC-981EE79D71A4}"/>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E7E6E6">
                    <a:lumMod val="10000"/>
                  </a:srgbClr>
                </a:solidFill>
                <a:effectLst/>
                <a:uLnTx/>
                <a:uFillTx/>
                <a:latin typeface="Arial"/>
                <a:ea typeface="Arial"/>
                <a:cs typeface="Arial"/>
                <a:sym typeface="Arial"/>
              </a:rPr>
              <a:t>Footnote: 1. xx</a:t>
            </a:r>
            <a:endParaRPr kumimoji="0" sz="900"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Tree>
    <p:extLst>
      <p:ext uri="{BB962C8B-B14F-4D97-AF65-F5344CB8AC3E}">
        <p14:creationId xmlns:p14="http://schemas.microsoft.com/office/powerpoint/2010/main" val="18315875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E734694-DDDC-1CED-AB16-80BB406D6B99}"/>
              </a:ext>
            </a:extLst>
          </p:cNvPr>
          <p:cNvSpPr>
            <a:spLocks noGrp="1"/>
          </p:cNvSpPr>
          <p:nvPr>
            <p:ph type="title"/>
          </p:nvPr>
        </p:nvSpPr>
        <p:spPr>
          <a:xfrm>
            <a:off x="467806" y="365126"/>
            <a:ext cx="11173331" cy="811212"/>
          </a:xfrm>
        </p:spPr>
        <p:txBody>
          <a:bodyPr/>
          <a:lstStyle/>
          <a:p>
            <a:r>
              <a:rPr lang="en-US"/>
              <a:t>All the options have potential to [insert e.g. significantly increase customer base with positive ROI]</a:t>
            </a:r>
          </a:p>
        </p:txBody>
      </p:sp>
      <p:sp>
        <p:nvSpPr>
          <p:cNvPr id="7" name="Slide Number Placeholder 6">
            <a:extLst>
              <a:ext uri="{FF2B5EF4-FFF2-40B4-BE49-F238E27FC236}">
                <a16:creationId xmlns:a16="http://schemas.microsoft.com/office/drawing/2014/main" id="{AFB996F2-CCD0-727B-4C89-B43326EF834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F24DAD8-0A8D-144F-AE7C-C0F3CF879725}" type="slidenum">
              <a:rPr kumimoji="0" lang="en-US"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92</a:t>
            </a:fld>
            <a:endParaRPr kumimoji="0" lang="en-US" sz="900" b="0" i="0" u="none" strike="noStrike" kern="0" cap="none" spc="0" normalizeH="0" baseline="0" noProof="0">
              <a:ln>
                <a:noFill/>
              </a:ln>
              <a:solidFill>
                <a:srgbClr val="062032"/>
              </a:solidFill>
              <a:effectLst/>
              <a:uLnTx/>
              <a:uFillTx/>
              <a:latin typeface="Arial" panose="020B0604020202020204" pitchFamily="34" charset="0"/>
              <a:cs typeface="Arial" panose="020B0604020202020204" pitchFamily="34" charset="0"/>
              <a:sym typeface="Arial"/>
            </a:endParaRPr>
          </a:p>
        </p:txBody>
      </p:sp>
      <p:sp>
        <p:nvSpPr>
          <p:cNvPr id="9" name="Rectangle 8">
            <a:extLst>
              <a:ext uri="{FF2B5EF4-FFF2-40B4-BE49-F238E27FC236}">
                <a16:creationId xmlns:a16="http://schemas.microsoft.com/office/drawing/2014/main" id="{F0881E47-C1BA-70AD-4F23-1C150040FE68}"/>
              </a:ext>
            </a:extLst>
          </p:cNvPr>
          <p:cNvSpPr/>
          <p:nvPr/>
        </p:nvSpPr>
        <p:spPr>
          <a:xfrm>
            <a:off x="8795208" y="1489437"/>
            <a:ext cx="2845929" cy="48669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Key insights: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key insights or </a:t>
            </a:r>
            <a:r>
              <a:rPr kumimoji="0" lang="en-US" sz="12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othe</a:t>
            </a:r>
            <a:r>
              <a:rPr lang="en-US" sz="1200" kern="1200">
                <a:solidFill>
                  <a:srgbClr val="E7E6E6">
                    <a:lumMod val="10000"/>
                  </a:srgbClr>
                </a:solidFill>
                <a:latin typeface="Arial" panose="020B0604020202020204" pitchFamily="34" charset="0"/>
                <a:cs typeface="Arial" panose="020B0604020202020204" pitchFamily="34" charset="0"/>
              </a:rPr>
              <a:t>r relevant comments]</a:t>
            </a:r>
            <a:endParaRPr kumimoji="0" lang="en-US" sz="12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0" name="Oval 9">
            <a:extLst>
              <a:ext uri="{FF2B5EF4-FFF2-40B4-BE49-F238E27FC236}">
                <a16:creationId xmlns:a16="http://schemas.microsoft.com/office/drawing/2014/main" id="{B7C98CC5-F17C-DBE8-FCB0-F56D9ED41706}"/>
              </a:ext>
            </a:extLst>
          </p:cNvPr>
          <p:cNvSpPr/>
          <p:nvPr/>
        </p:nvSpPr>
        <p:spPr>
          <a:xfrm>
            <a:off x="3829391" y="1708396"/>
            <a:ext cx="251999" cy="251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a:ln>
                  <a:noFill/>
                </a:ln>
                <a:solidFill>
                  <a:srgbClr val="FFFFFF"/>
                </a:solidFill>
                <a:effectLst/>
                <a:uLnTx/>
                <a:uFillTx/>
                <a:latin typeface="Arial"/>
                <a:ea typeface="+mn-ea"/>
                <a:cs typeface="+mn-cs"/>
                <a:sym typeface="Arial"/>
              </a:rPr>
              <a:t>A</a:t>
            </a:r>
          </a:p>
        </p:txBody>
      </p:sp>
      <p:sp>
        <p:nvSpPr>
          <p:cNvPr id="11" name="Trapezoid 235">
            <a:extLst>
              <a:ext uri="{FF2B5EF4-FFF2-40B4-BE49-F238E27FC236}">
                <a16:creationId xmlns:a16="http://schemas.microsoft.com/office/drawing/2014/main" id="{2B3CB19C-5985-EF39-3B0F-0E37F2F9F9B6}"/>
              </a:ext>
            </a:extLst>
          </p:cNvPr>
          <p:cNvSpPr/>
          <p:nvPr/>
        </p:nvSpPr>
        <p:spPr>
          <a:xfrm rot="10800000">
            <a:off x="5154757" y="2850719"/>
            <a:ext cx="1294716" cy="1579845"/>
          </a:xfrm>
          <a:prstGeom prst="trapezoid">
            <a:avLst>
              <a:gd name="adj" fmla="val 27037"/>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0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2" name="Trapezoid 234">
            <a:extLst>
              <a:ext uri="{FF2B5EF4-FFF2-40B4-BE49-F238E27FC236}">
                <a16:creationId xmlns:a16="http://schemas.microsoft.com/office/drawing/2014/main" id="{85AA0757-FFE3-C155-A895-BEC254998B99}"/>
              </a:ext>
            </a:extLst>
          </p:cNvPr>
          <p:cNvSpPr/>
          <p:nvPr/>
        </p:nvSpPr>
        <p:spPr>
          <a:xfrm rot="10800000">
            <a:off x="3308033" y="2850719"/>
            <a:ext cx="1294716" cy="1579845"/>
          </a:xfrm>
          <a:prstGeom prst="trapezoid">
            <a:avLst>
              <a:gd name="adj" fmla="val 27037"/>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0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3" name="Trapezoid 233">
            <a:extLst>
              <a:ext uri="{FF2B5EF4-FFF2-40B4-BE49-F238E27FC236}">
                <a16:creationId xmlns:a16="http://schemas.microsoft.com/office/drawing/2014/main" id="{7E03D517-1B96-6CF1-D103-C2DBD5778F61}"/>
              </a:ext>
            </a:extLst>
          </p:cNvPr>
          <p:cNvSpPr/>
          <p:nvPr/>
        </p:nvSpPr>
        <p:spPr>
          <a:xfrm rot="10800000">
            <a:off x="7001481" y="2850719"/>
            <a:ext cx="1294716" cy="1579845"/>
          </a:xfrm>
          <a:prstGeom prst="trapezoid">
            <a:avLst>
              <a:gd name="adj" fmla="val 27037"/>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0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cxnSp>
        <p:nvCxnSpPr>
          <p:cNvPr id="14" name="LineBasicDefault 5">
            <a:extLst>
              <a:ext uri="{FF2B5EF4-FFF2-40B4-BE49-F238E27FC236}">
                <a16:creationId xmlns:a16="http://schemas.microsoft.com/office/drawing/2014/main" id="{393ECD05-AAFF-8C8E-5C0E-F904F5EF2915}"/>
              </a:ext>
            </a:extLst>
          </p:cNvPr>
          <p:cNvCxnSpPr>
            <a:cxnSpLocks/>
          </p:cNvCxnSpPr>
          <p:nvPr>
            <p:custDataLst>
              <p:tags r:id="rId1"/>
            </p:custDataLst>
          </p:nvPr>
        </p:nvCxnSpPr>
        <p:spPr>
          <a:xfrm>
            <a:off x="1430659" y="3241824"/>
            <a:ext cx="7136045" cy="0"/>
          </a:xfrm>
          <a:prstGeom prst="straightConnector1">
            <a:avLst/>
          </a:prstGeom>
          <a:ln w="6350" cap="sq">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LineBasicDefault 5">
            <a:extLst>
              <a:ext uri="{FF2B5EF4-FFF2-40B4-BE49-F238E27FC236}">
                <a16:creationId xmlns:a16="http://schemas.microsoft.com/office/drawing/2014/main" id="{F35949E4-712B-78F7-63EE-F124CD55C7D4}"/>
              </a:ext>
            </a:extLst>
          </p:cNvPr>
          <p:cNvCxnSpPr>
            <a:cxnSpLocks/>
          </p:cNvCxnSpPr>
          <p:nvPr>
            <p:custDataLst>
              <p:tags r:id="rId2"/>
            </p:custDataLst>
          </p:nvPr>
        </p:nvCxnSpPr>
        <p:spPr>
          <a:xfrm>
            <a:off x="1430659" y="4430565"/>
            <a:ext cx="7136045" cy="0"/>
          </a:xfrm>
          <a:prstGeom prst="straightConnector1">
            <a:avLst/>
          </a:prstGeom>
          <a:ln w="6350" cap="sq">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LineBasicDefault 5">
            <a:extLst>
              <a:ext uri="{FF2B5EF4-FFF2-40B4-BE49-F238E27FC236}">
                <a16:creationId xmlns:a16="http://schemas.microsoft.com/office/drawing/2014/main" id="{22CB5EA5-0049-8B43-0EFB-7918AB4CAF18}"/>
              </a:ext>
            </a:extLst>
          </p:cNvPr>
          <p:cNvCxnSpPr>
            <a:cxnSpLocks/>
          </p:cNvCxnSpPr>
          <p:nvPr>
            <p:custDataLst>
              <p:tags r:id="rId3"/>
            </p:custDataLst>
          </p:nvPr>
        </p:nvCxnSpPr>
        <p:spPr>
          <a:xfrm>
            <a:off x="1430659" y="4765796"/>
            <a:ext cx="7136045" cy="0"/>
          </a:xfrm>
          <a:prstGeom prst="straightConnector1">
            <a:avLst/>
          </a:prstGeom>
          <a:ln w="6350" cap="sq">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LineBasicDefault 5">
            <a:extLst>
              <a:ext uri="{FF2B5EF4-FFF2-40B4-BE49-F238E27FC236}">
                <a16:creationId xmlns:a16="http://schemas.microsoft.com/office/drawing/2014/main" id="{BFA46606-2944-1AD5-2776-BB4D6A7254C1}"/>
              </a:ext>
            </a:extLst>
          </p:cNvPr>
          <p:cNvCxnSpPr>
            <a:cxnSpLocks/>
          </p:cNvCxnSpPr>
          <p:nvPr>
            <p:custDataLst>
              <p:tags r:id="rId4"/>
            </p:custDataLst>
          </p:nvPr>
        </p:nvCxnSpPr>
        <p:spPr>
          <a:xfrm>
            <a:off x="1430659" y="2845578"/>
            <a:ext cx="7136045" cy="0"/>
          </a:xfrm>
          <a:prstGeom prst="straightConnector1">
            <a:avLst/>
          </a:prstGeom>
          <a:ln w="12700" cap="sq">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LineBasicDefault 5">
            <a:extLst>
              <a:ext uri="{FF2B5EF4-FFF2-40B4-BE49-F238E27FC236}">
                <a16:creationId xmlns:a16="http://schemas.microsoft.com/office/drawing/2014/main" id="{6817EDE3-7094-A194-F0F6-520C7E41043E}"/>
              </a:ext>
            </a:extLst>
          </p:cNvPr>
          <p:cNvCxnSpPr>
            <a:cxnSpLocks/>
          </p:cNvCxnSpPr>
          <p:nvPr>
            <p:custDataLst>
              <p:tags r:id="rId5"/>
            </p:custDataLst>
          </p:nvPr>
        </p:nvCxnSpPr>
        <p:spPr>
          <a:xfrm>
            <a:off x="467805" y="5101027"/>
            <a:ext cx="8098900" cy="0"/>
          </a:xfrm>
          <a:prstGeom prst="straightConnector1">
            <a:avLst/>
          </a:prstGeom>
          <a:ln w="6350" cap="sq">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D96A5B5-9EF7-8A71-924C-3AFF8C9DE042}"/>
              </a:ext>
            </a:extLst>
          </p:cNvPr>
          <p:cNvSpPr txBox="1">
            <a:spLocks/>
          </p:cNvSpPr>
          <p:nvPr/>
        </p:nvSpPr>
        <p:spPr>
          <a:xfrm>
            <a:off x="3166990" y="2022909"/>
            <a:ext cx="1576800" cy="461665"/>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None/>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short description]</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2" name="TextBox 21">
            <a:extLst>
              <a:ext uri="{FF2B5EF4-FFF2-40B4-BE49-F238E27FC236}">
                <a16:creationId xmlns:a16="http://schemas.microsoft.com/office/drawing/2014/main" id="{443DD62E-3EA1-3A21-FAF1-B6E54FFA9777}"/>
              </a:ext>
            </a:extLst>
          </p:cNvPr>
          <p:cNvSpPr txBox="1">
            <a:spLocks/>
          </p:cNvSpPr>
          <p:nvPr/>
        </p:nvSpPr>
        <p:spPr>
          <a:xfrm>
            <a:off x="5014298" y="2022909"/>
            <a:ext cx="1575632" cy="46080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None/>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short description]</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4" name="Rectangle 23">
            <a:extLst>
              <a:ext uri="{FF2B5EF4-FFF2-40B4-BE49-F238E27FC236}">
                <a16:creationId xmlns:a16="http://schemas.microsoft.com/office/drawing/2014/main" id="{B2E56B40-CA2B-3777-2D45-B762885A0767}"/>
              </a:ext>
            </a:extLst>
          </p:cNvPr>
          <p:cNvSpPr>
            <a:spLocks/>
          </p:cNvSpPr>
          <p:nvPr/>
        </p:nvSpPr>
        <p:spPr>
          <a:xfrm>
            <a:off x="3474866" y="4521237"/>
            <a:ext cx="961049"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5" name="Rectangle 24">
            <a:extLst>
              <a:ext uri="{FF2B5EF4-FFF2-40B4-BE49-F238E27FC236}">
                <a16:creationId xmlns:a16="http://schemas.microsoft.com/office/drawing/2014/main" id="{E7BB49C4-40E0-F7FD-7E90-2FB3F67E7471}"/>
              </a:ext>
            </a:extLst>
          </p:cNvPr>
          <p:cNvSpPr>
            <a:spLocks/>
          </p:cNvSpPr>
          <p:nvPr/>
        </p:nvSpPr>
        <p:spPr>
          <a:xfrm>
            <a:off x="5340340" y="4521237"/>
            <a:ext cx="923549"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6" name="Rectangle 25">
            <a:extLst>
              <a:ext uri="{FF2B5EF4-FFF2-40B4-BE49-F238E27FC236}">
                <a16:creationId xmlns:a16="http://schemas.microsoft.com/office/drawing/2014/main" id="{A4147CF5-683F-DDC7-9D48-49C41EF299DE}"/>
              </a:ext>
            </a:extLst>
          </p:cNvPr>
          <p:cNvSpPr>
            <a:spLocks/>
          </p:cNvSpPr>
          <p:nvPr/>
        </p:nvSpPr>
        <p:spPr>
          <a:xfrm>
            <a:off x="7101956" y="4521237"/>
            <a:ext cx="1093764"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7" name="Rectangle 26">
            <a:extLst>
              <a:ext uri="{FF2B5EF4-FFF2-40B4-BE49-F238E27FC236}">
                <a16:creationId xmlns:a16="http://schemas.microsoft.com/office/drawing/2014/main" id="{5013C9CA-E859-02CE-7229-235EA9C95F7F}"/>
              </a:ext>
            </a:extLst>
          </p:cNvPr>
          <p:cNvSpPr>
            <a:spLocks/>
          </p:cNvSpPr>
          <p:nvPr/>
        </p:nvSpPr>
        <p:spPr>
          <a:xfrm>
            <a:off x="1430659" y="4528931"/>
            <a:ext cx="1606866"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ROI over xx years</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8" name="Rectangle 27">
            <a:extLst>
              <a:ext uri="{FF2B5EF4-FFF2-40B4-BE49-F238E27FC236}">
                <a16:creationId xmlns:a16="http://schemas.microsoft.com/office/drawing/2014/main" id="{75E63631-0FBB-7576-1A62-01DE1AD75382}"/>
              </a:ext>
            </a:extLst>
          </p:cNvPr>
          <p:cNvSpPr>
            <a:spLocks/>
          </p:cNvSpPr>
          <p:nvPr/>
        </p:nvSpPr>
        <p:spPr>
          <a:xfrm>
            <a:off x="3474866" y="4856468"/>
            <a:ext cx="961049"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a:t>
            </a:r>
          </a:p>
        </p:txBody>
      </p:sp>
      <p:sp>
        <p:nvSpPr>
          <p:cNvPr id="29" name="Rectangle 28">
            <a:extLst>
              <a:ext uri="{FF2B5EF4-FFF2-40B4-BE49-F238E27FC236}">
                <a16:creationId xmlns:a16="http://schemas.microsoft.com/office/drawing/2014/main" id="{E26747F2-D762-5A94-1A54-CF28DCD497CF}"/>
              </a:ext>
            </a:extLst>
          </p:cNvPr>
          <p:cNvSpPr>
            <a:spLocks/>
          </p:cNvSpPr>
          <p:nvPr/>
        </p:nvSpPr>
        <p:spPr>
          <a:xfrm>
            <a:off x="5340340" y="4856468"/>
            <a:ext cx="923549"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a:t>
            </a:r>
          </a:p>
        </p:txBody>
      </p:sp>
      <p:sp>
        <p:nvSpPr>
          <p:cNvPr id="30" name="Rectangle 29">
            <a:extLst>
              <a:ext uri="{FF2B5EF4-FFF2-40B4-BE49-F238E27FC236}">
                <a16:creationId xmlns:a16="http://schemas.microsoft.com/office/drawing/2014/main" id="{5201513A-0525-36CE-13D9-7388A4105DDB}"/>
              </a:ext>
            </a:extLst>
          </p:cNvPr>
          <p:cNvSpPr>
            <a:spLocks/>
          </p:cNvSpPr>
          <p:nvPr/>
        </p:nvSpPr>
        <p:spPr>
          <a:xfrm>
            <a:off x="7101956" y="4856468"/>
            <a:ext cx="1093764"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a:t>
            </a:r>
          </a:p>
        </p:txBody>
      </p:sp>
      <p:sp>
        <p:nvSpPr>
          <p:cNvPr id="31" name="Rectangle 30">
            <a:extLst>
              <a:ext uri="{FF2B5EF4-FFF2-40B4-BE49-F238E27FC236}">
                <a16:creationId xmlns:a16="http://schemas.microsoft.com/office/drawing/2014/main" id="{BEC20880-5036-6FE5-0E43-1020E9472CD3}"/>
              </a:ext>
            </a:extLst>
          </p:cNvPr>
          <p:cNvSpPr>
            <a:spLocks/>
          </p:cNvSpPr>
          <p:nvPr/>
        </p:nvSpPr>
        <p:spPr>
          <a:xfrm>
            <a:off x="1430658" y="4864162"/>
            <a:ext cx="1866029"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Investment over xx years, [</a:t>
            </a:r>
            <a:r>
              <a:rPr lang="en-US" sz="1000" kern="1200">
                <a:solidFill>
                  <a:srgbClr val="E7E6E6">
                    <a:lumMod val="10000"/>
                  </a:srgbClr>
                </a:solidFill>
                <a:latin typeface="Arial" panose="020B0604020202020204" pitchFamily="34" charset="0"/>
                <a:cs typeface="Arial" panose="020B0604020202020204" pitchFamily="34" charset="0"/>
              </a:rPr>
              <a:t>unit]</a:t>
            </a:r>
            <a:endPar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32" name="TextBox 31">
            <a:extLst>
              <a:ext uri="{FF2B5EF4-FFF2-40B4-BE49-F238E27FC236}">
                <a16:creationId xmlns:a16="http://schemas.microsoft.com/office/drawing/2014/main" id="{CCB52E3C-1650-467B-5A63-FBB0F4449590}"/>
              </a:ext>
            </a:extLst>
          </p:cNvPr>
          <p:cNvSpPr txBox="1">
            <a:spLocks/>
          </p:cNvSpPr>
          <p:nvPr/>
        </p:nvSpPr>
        <p:spPr>
          <a:xfrm>
            <a:off x="6860438" y="2022909"/>
            <a:ext cx="1576800" cy="461665"/>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None/>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short description]</a:t>
            </a: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36" name="Rectangle 35">
            <a:extLst>
              <a:ext uri="{FF2B5EF4-FFF2-40B4-BE49-F238E27FC236}">
                <a16:creationId xmlns:a16="http://schemas.microsoft.com/office/drawing/2014/main" id="{FFB1348E-95F1-046D-EA56-6B08A630E314}"/>
              </a:ext>
            </a:extLst>
          </p:cNvPr>
          <p:cNvSpPr>
            <a:spLocks/>
          </p:cNvSpPr>
          <p:nvPr/>
        </p:nvSpPr>
        <p:spPr>
          <a:xfrm>
            <a:off x="1430659" y="2966757"/>
            <a:ext cx="1608884"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first step of funnel]</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37" name="Rectangle 36">
            <a:extLst>
              <a:ext uri="{FF2B5EF4-FFF2-40B4-BE49-F238E27FC236}">
                <a16:creationId xmlns:a16="http://schemas.microsoft.com/office/drawing/2014/main" id="{A86D7FA4-3834-69A2-BF47-9B36D511A63B}"/>
              </a:ext>
            </a:extLst>
          </p:cNvPr>
          <p:cNvSpPr>
            <a:spLocks/>
          </p:cNvSpPr>
          <p:nvPr/>
        </p:nvSpPr>
        <p:spPr>
          <a:xfrm>
            <a:off x="1430659" y="4155495"/>
            <a:ext cx="1606866"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fourth step of funnel]</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43" name="Rectangle 42">
            <a:extLst>
              <a:ext uri="{FF2B5EF4-FFF2-40B4-BE49-F238E27FC236}">
                <a16:creationId xmlns:a16="http://schemas.microsoft.com/office/drawing/2014/main" id="{B091AD9F-A9C6-D069-132A-96039A2888CB}"/>
              </a:ext>
            </a:extLst>
          </p:cNvPr>
          <p:cNvSpPr>
            <a:spLocks/>
          </p:cNvSpPr>
          <p:nvPr/>
        </p:nvSpPr>
        <p:spPr>
          <a:xfrm>
            <a:off x="467806" y="5180635"/>
            <a:ext cx="2289794" cy="369332"/>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Assumptions &amp; considerations</a:t>
            </a:r>
          </a:p>
        </p:txBody>
      </p:sp>
      <p:sp>
        <p:nvSpPr>
          <p:cNvPr id="44" name="Rectangle 43">
            <a:extLst>
              <a:ext uri="{FF2B5EF4-FFF2-40B4-BE49-F238E27FC236}">
                <a16:creationId xmlns:a16="http://schemas.microsoft.com/office/drawing/2014/main" id="{F7C4D336-6233-5F40-3BDA-DF9C69CD1C7C}"/>
              </a:ext>
            </a:extLst>
          </p:cNvPr>
          <p:cNvSpPr>
            <a:spLocks/>
          </p:cNvSpPr>
          <p:nvPr/>
        </p:nvSpPr>
        <p:spPr>
          <a:xfrm>
            <a:off x="3131610" y="5180635"/>
            <a:ext cx="1639609" cy="769441"/>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0" rIns="90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 of key assumptions]</a:t>
            </a:r>
          </a:p>
        </p:txBody>
      </p:sp>
      <p:sp>
        <p:nvSpPr>
          <p:cNvPr id="45" name="Rectangle 44">
            <a:extLst>
              <a:ext uri="{FF2B5EF4-FFF2-40B4-BE49-F238E27FC236}">
                <a16:creationId xmlns:a16="http://schemas.microsoft.com/office/drawing/2014/main" id="{97784610-42C8-96C7-A0CC-6947438E571E}"/>
              </a:ext>
            </a:extLst>
          </p:cNvPr>
          <p:cNvSpPr>
            <a:spLocks/>
          </p:cNvSpPr>
          <p:nvPr/>
        </p:nvSpPr>
        <p:spPr>
          <a:xfrm>
            <a:off x="4989012" y="5180635"/>
            <a:ext cx="1638000" cy="615553"/>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0" rIns="9000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 of key assumptions]</a:t>
            </a:r>
          </a:p>
        </p:txBody>
      </p:sp>
      <p:sp>
        <p:nvSpPr>
          <p:cNvPr id="46" name="TextBox 45">
            <a:extLst>
              <a:ext uri="{FF2B5EF4-FFF2-40B4-BE49-F238E27FC236}">
                <a16:creationId xmlns:a16="http://schemas.microsoft.com/office/drawing/2014/main" id="{FF7C032C-BAC5-9249-4536-AA00AAE2FFB1}"/>
              </a:ext>
            </a:extLst>
          </p:cNvPr>
          <p:cNvSpPr txBox="1"/>
          <p:nvPr>
            <p:custDataLst>
              <p:tags r:id="rId6"/>
            </p:custDataLst>
          </p:nvPr>
        </p:nvSpPr>
        <p:spPr>
          <a:xfrm>
            <a:off x="6844804" y="5180635"/>
            <a:ext cx="1638000" cy="615553"/>
          </a:xfrm>
          <a:prstGeom prst="rect">
            <a:avLst/>
          </a:prstGeom>
        </p:spPr>
        <p:txBody>
          <a:bodyPr vert="horz" wrap="square" lIns="90000" tIns="0" rIns="9000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 of key assumptions]</a:t>
            </a:r>
          </a:p>
        </p:txBody>
      </p:sp>
      <p:sp>
        <p:nvSpPr>
          <p:cNvPr id="56" name="Rectangle 55">
            <a:extLst>
              <a:ext uri="{FF2B5EF4-FFF2-40B4-BE49-F238E27FC236}">
                <a16:creationId xmlns:a16="http://schemas.microsoft.com/office/drawing/2014/main" id="{26C578B1-0B3C-05A9-AA4C-2C29CA196949}"/>
              </a:ext>
            </a:extLst>
          </p:cNvPr>
          <p:cNvSpPr/>
          <p:nvPr/>
        </p:nvSpPr>
        <p:spPr>
          <a:xfrm>
            <a:off x="1430659" y="3759249"/>
            <a:ext cx="1606866"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third step of funnel]</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57" name="Rectangle 56">
            <a:extLst>
              <a:ext uri="{FF2B5EF4-FFF2-40B4-BE49-F238E27FC236}">
                <a16:creationId xmlns:a16="http://schemas.microsoft.com/office/drawing/2014/main" id="{00122431-AEC3-1ACB-6B53-F9D3435DFDF4}"/>
              </a:ext>
            </a:extLst>
          </p:cNvPr>
          <p:cNvSpPr/>
          <p:nvPr/>
        </p:nvSpPr>
        <p:spPr>
          <a:xfrm>
            <a:off x="1430659" y="3363003"/>
            <a:ext cx="1813226"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second step of funnel]</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cxnSp>
        <p:nvCxnSpPr>
          <p:cNvPr id="211" name="LineBasicDefault 5">
            <a:extLst>
              <a:ext uri="{FF2B5EF4-FFF2-40B4-BE49-F238E27FC236}">
                <a16:creationId xmlns:a16="http://schemas.microsoft.com/office/drawing/2014/main" id="{9616C2DB-E801-0B13-F1C6-8455F1127D42}"/>
              </a:ext>
            </a:extLst>
          </p:cNvPr>
          <p:cNvCxnSpPr>
            <a:cxnSpLocks/>
          </p:cNvCxnSpPr>
          <p:nvPr>
            <p:custDataLst>
              <p:tags r:id="rId7"/>
            </p:custDataLst>
          </p:nvPr>
        </p:nvCxnSpPr>
        <p:spPr>
          <a:xfrm>
            <a:off x="1430659" y="3638070"/>
            <a:ext cx="7136045" cy="0"/>
          </a:xfrm>
          <a:prstGeom prst="straightConnector1">
            <a:avLst/>
          </a:prstGeom>
          <a:ln w="6350" cap="sq">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212" name="LineBasicDefault 5">
            <a:extLst>
              <a:ext uri="{FF2B5EF4-FFF2-40B4-BE49-F238E27FC236}">
                <a16:creationId xmlns:a16="http://schemas.microsoft.com/office/drawing/2014/main" id="{9C7310BA-F09D-5757-3A13-783DCD182E60}"/>
              </a:ext>
            </a:extLst>
          </p:cNvPr>
          <p:cNvCxnSpPr>
            <a:cxnSpLocks/>
          </p:cNvCxnSpPr>
          <p:nvPr>
            <p:custDataLst>
              <p:tags r:id="rId8"/>
            </p:custDataLst>
          </p:nvPr>
        </p:nvCxnSpPr>
        <p:spPr>
          <a:xfrm>
            <a:off x="1430659" y="4034316"/>
            <a:ext cx="7136045" cy="0"/>
          </a:xfrm>
          <a:prstGeom prst="straightConnector1">
            <a:avLst/>
          </a:prstGeom>
          <a:ln w="6350" cap="sq">
            <a:solidFill>
              <a:schemeClr val="tx1"/>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33DCD976-034A-1DE3-5ED5-54F608A242AD}"/>
              </a:ext>
            </a:extLst>
          </p:cNvPr>
          <p:cNvSpPr>
            <a:spLocks/>
          </p:cNvSpPr>
          <p:nvPr/>
        </p:nvSpPr>
        <p:spPr>
          <a:xfrm>
            <a:off x="1430659" y="2608713"/>
            <a:ext cx="1608884"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Markets in scope </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21" name="Rectangle 220">
            <a:extLst>
              <a:ext uri="{FF2B5EF4-FFF2-40B4-BE49-F238E27FC236}">
                <a16:creationId xmlns:a16="http://schemas.microsoft.com/office/drawing/2014/main" id="{E619AA89-928E-AAF0-5ED7-6A38FD4B53A5}"/>
              </a:ext>
            </a:extLst>
          </p:cNvPr>
          <p:cNvSpPr>
            <a:spLocks/>
          </p:cNvSpPr>
          <p:nvPr/>
        </p:nvSpPr>
        <p:spPr>
          <a:xfrm>
            <a:off x="467805" y="2608713"/>
            <a:ext cx="898707" cy="907941"/>
          </a:xfrm>
          <a:prstGeom prst="rect">
            <a:avLst/>
          </a:prstGeom>
          <a:noFill/>
          <a:ln w="6350" cap="sq" cmpd="sng" algn="ctr">
            <a:noFill/>
            <a:prstDash val="solid"/>
            <a:miter lim="800000"/>
          </a:ln>
          <a:effectLst/>
        </p:spPr>
        <p:txBody>
          <a:bodyPr rot="0" spcFirstLastPara="0" vertOverflow="overflow" horzOverflow="overflow" vert="horz" wrap="square" lIns="9000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2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Business case</a:t>
            </a:r>
            <a:r>
              <a:rPr kumimoji="0" lang="en-US" sz="1200" b="1" i="0" u="none" strike="noStrike" kern="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1</a:t>
            </a:r>
          </a:p>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Range from base case to high case</a:t>
            </a:r>
          </a:p>
        </p:txBody>
      </p:sp>
      <p:sp>
        <p:nvSpPr>
          <p:cNvPr id="222" name="Oval 221">
            <a:extLst>
              <a:ext uri="{FF2B5EF4-FFF2-40B4-BE49-F238E27FC236}">
                <a16:creationId xmlns:a16="http://schemas.microsoft.com/office/drawing/2014/main" id="{B555B626-BB2B-0AD4-FAE2-D28D27741FDC}"/>
              </a:ext>
            </a:extLst>
          </p:cNvPr>
          <p:cNvSpPr/>
          <p:nvPr/>
        </p:nvSpPr>
        <p:spPr>
          <a:xfrm>
            <a:off x="5676115" y="1708396"/>
            <a:ext cx="251999" cy="251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a:ln>
                  <a:noFill/>
                </a:ln>
                <a:solidFill>
                  <a:srgbClr val="FFFFFF"/>
                </a:solidFill>
                <a:effectLst/>
                <a:uLnTx/>
                <a:uFillTx/>
                <a:latin typeface="Arial"/>
                <a:ea typeface="+mn-ea"/>
                <a:cs typeface="+mn-cs"/>
                <a:sym typeface="Arial"/>
              </a:rPr>
              <a:t>B</a:t>
            </a:r>
          </a:p>
        </p:txBody>
      </p:sp>
      <p:sp>
        <p:nvSpPr>
          <p:cNvPr id="223" name="Oval 222">
            <a:extLst>
              <a:ext uri="{FF2B5EF4-FFF2-40B4-BE49-F238E27FC236}">
                <a16:creationId xmlns:a16="http://schemas.microsoft.com/office/drawing/2014/main" id="{7F1F9FD4-2798-260C-4BA6-0136A0A72086}"/>
              </a:ext>
            </a:extLst>
          </p:cNvPr>
          <p:cNvSpPr/>
          <p:nvPr/>
        </p:nvSpPr>
        <p:spPr>
          <a:xfrm>
            <a:off x="7522839" y="1708396"/>
            <a:ext cx="251999" cy="2519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a:ln>
                  <a:noFill/>
                </a:ln>
                <a:solidFill>
                  <a:srgbClr val="FFFFFF"/>
                </a:solidFill>
                <a:effectLst/>
                <a:uLnTx/>
                <a:uFillTx/>
                <a:latin typeface="Arial"/>
                <a:ea typeface="+mn-ea"/>
                <a:cs typeface="+mn-cs"/>
                <a:sym typeface="Arial"/>
              </a:rPr>
              <a:t>C</a:t>
            </a:r>
          </a:p>
        </p:txBody>
      </p:sp>
      <p:sp>
        <p:nvSpPr>
          <p:cNvPr id="224" name="Rectangle 223">
            <a:extLst>
              <a:ext uri="{FF2B5EF4-FFF2-40B4-BE49-F238E27FC236}">
                <a16:creationId xmlns:a16="http://schemas.microsoft.com/office/drawing/2014/main" id="{D13C9C1B-63C4-0EFA-E3CF-6F13D73A9673}"/>
              </a:ext>
            </a:extLst>
          </p:cNvPr>
          <p:cNvSpPr/>
          <p:nvPr/>
        </p:nvSpPr>
        <p:spPr>
          <a:xfrm>
            <a:off x="467806" y="1489437"/>
            <a:ext cx="2845929" cy="41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Options:</a:t>
            </a:r>
          </a:p>
        </p:txBody>
      </p:sp>
      <p:sp>
        <p:nvSpPr>
          <p:cNvPr id="226" name="Rectangle 225">
            <a:extLst>
              <a:ext uri="{FF2B5EF4-FFF2-40B4-BE49-F238E27FC236}">
                <a16:creationId xmlns:a16="http://schemas.microsoft.com/office/drawing/2014/main" id="{E83FF07E-4144-FFA6-BE63-59B4895B3CE6}"/>
              </a:ext>
            </a:extLst>
          </p:cNvPr>
          <p:cNvSpPr>
            <a:spLocks/>
          </p:cNvSpPr>
          <p:nvPr/>
        </p:nvSpPr>
        <p:spPr>
          <a:xfrm>
            <a:off x="3339940" y="2969837"/>
            <a:ext cx="1230901"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FFFFFF"/>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27" name="Rectangle 226">
            <a:extLst>
              <a:ext uri="{FF2B5EF4-FFF2-40B4-BE49-F238E27FC236}">
                <a16:creationId xmlns:a16="http://schemas.microsoft.com/office/drawing/2014/main" id="{06ACE5C7-A281-296E-0891-977A30330543}"/>
              </a:ext>
            </a:extLst>
          </p:cNvPr>
          <p:cNvSpPr>
            <a:spLocks/>
          </p:cNvSpPr>
          <p:nvPr/>
        </p:nvSpPr>
        <p:spPr>
          <a:xfrm>
            <a:off x="3340712" y="4158575"/>
            <a:ext cx="1229357"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FFFFFF"/>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28" name="Rectangle 227">
            <a:extLst>
              <a:ext uri="{FF2B5EF4-FFF2-40B4-BE49-F238E27FC236}">
                <a16:creationId xmlns:a16="http://schemas.microsoft.com/office/drawing/2014/main" id="{ED18E554-A2C9-71FC-461A-1290BF7D7F23}"/>
              </a:ext>
            </a:extLst>
          </p:cNvPr>
          <p:cNvSpPr/>
          <p:nvPr/>
        </p:nvSpPr>
        <p:spPr>
          <a:xfrm>
            <a:off x="3340712" y="3762329"/>
            <a:ext cx="1229357"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FFFFFF"/>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29" name="Rectangle 228">
            <a:extLst>
              <a:ext uri="{FF2B5EF4-FFF2-40B4-BE49-F238E27FC236}">
                <a16:creationId xmlns:a16="http://schemas.microsoft.com/office/drawing/2014/main" id="{37E81E60-0A5E-A2E7-75F4-DBF2D4905945}"/>
              </a:ext>
            </a:extLst>
          </p:cNvPr>
          <p:cNvSpPr/>
          <p:nvPr/>
        </p:nvSpPr>
        <p:spPr>
          <a:xfrm>
            <a:off x="3340712" y="3366083"/>
            <a:ext cx="1229357"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FFFFFF"/>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30" name="Rectangle 229">
            <a:extLst>
              <a:ext uri="{FF2B5EF4-FFF2-40B4-BE49-F238E27FC236}">
                <a16:creationId xmlns:a16="http://schemas.microsoft.com/office/drawing/2014/main" id="{9C321A2A-BC8F-4A5D-6B95-9D083AAA5972}"/>
              </a:ext>
            </a:extLst>
          </p:cNvPr>
          <p:cNvSpPr>
            <a:spLocks/>
          </p:cNvSpPr>
          <p:nvPr/>
        </p:nvSpPr>
        <p:spPr>
          <a:xfrm>
            <a:off x="5186664" y="2969837"/>
            <a:ext cx="1230901"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FFFFFF"/>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31" name="Rectangle 230">
            <a:extLst>
              <a:ext uri="{FF2B5EF4-FFF2-40B4-BE49-F238E27FC236}">
                <a16:creationId xmlns:a16="http://schemas.microsoft.com/office/drawing/2014/main" id="{2307F1DA-540E-D804-1596-97CB73CAA9A1}"/>
              </a:ext>
            </a:extLst>
          </p:cNvPr>
          <p:cNvSpPr>
            <a:spLocks/>
          </p:cNvSpPr>
          <p:nvPr/>
        </p:nvSpPr>
        <p:spPr>
          <a:xfrm>
            <a:off x="5187436" y="4158575"/>
            <a:ext cx="1229357"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FFFFFF"/>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32" name="Rectangle 231">
            <a:extLst>
              <a:ext uri="{FF2B5EF4-FFF2-40B4-BE49-F238E27FC236}">
                <a16:creationId xmlns:a16="http://schemas.microsoft.com/office/drawing/2014/main" id="{E8EB6A74-9F9F-45BC-2D6C-28D311571F32}"/>
              </a:ext>
            </a:extLst>
          </p:cNvPr>
          <p:cNvSpPr/>
          <p:nvPr/>
        </p:nvSpPr>
        <p:spPr>
          <a:xfrm>
            <a:off x="5187436" y="3762329"/>
            <a:ext cx="1229357"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FFFFFF"/>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33" name="Rectangle 232">
            <a:extLst>
              <a:ext uri="{FF2B5EF4-FFF2-40B4-BE49-F238E27FC236}">
                <a16:creationId xmlns:a16="http://schemas.microsoft.com/office/drawing/2014/main" id="{5D307355-0D6F-0C46-2132-1AB5D8B0515D}"/>
              </a:ext>
            </a:extLst>
          </p:cNvPr>
          <p:cNvSpPr/>
          <p:nvPr/>
        </p:nvSpPr>
        <p:spPr>
          <a:xfrm>
            <a:off x="5187436" y="3366083"/>
            <a:ext cx="1229357"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FFFFFF"/>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34" name="Rectangle 233">
            <a:extLst>
              <a:ext uri="{FF2B5EF4-FFF2-40B4-BE49-F238E27FC236}">
                <a16:creationId xmlns:a16="http://schemas.microsoft.com/office/drawing/2014/main" id="{2FFC5506-E43F-D582-2407-1AFC97FD690A}"/>
              </a:ext>
            </a:extLst>
          </p:cNvPr>
          <p:cNvSpPr>
            <a:spLocks/>
          </p:cNvSpPr>
          <p:nvPr/>
        </p:nvSpPr>
        <p:spPr>
          <a:xfrm>
            <a:off x="7033388" y="2969837"/>
            <a:ext cx="1230901"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FFFFFF"/>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35" name="Rectangle 234">
            <a:extLst>
              <a:ext uri="{FF2B5EF4-FFF2-40B4-BE49-F238E27FC236}">
                <a16:creationId xmlns:a16="http://schemas.microsoft.com/office/drawing/2014/main" id="{33575A76-524F-F2B3-98C3-AEC2C7799841}"/>
              </a:ext>
            </a:extLst>
          </p:cNvPr>
          <p:cNvSpPr>
            <a:spLocks/>
          </p:cNvSpPr>
          <p:nvPr/>
        </p:nvSpPr>
        <p:spPr>
          <a:xfrm>
            <a:off x="7034160" y="4158575"/>
            <a:ext cx="1229357"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FFFFFF"/>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36" name="Rectangle 235">
            <a:extLst>
              <a:ext uri="{FF2B5EF4-FFF2-40B4-BE49-F238E27FC236}">
                <a16:creationId xmlns:a16="http://schemas.microsoft.com/office/drawing/2014/main" id="{9B026815-5FEE-5668-5B93-8B1CF83EFB63}"/>
              </a:ext>
            </a:extLst>
          </p:cNvPr>
          <p:cNvSpPr/>
          <p:nvPr/>
        </p:nvSpPr>
        <p:spPr>
          <a:xfrm>
            <a:off x="7034160" y="3762329"/>
            <a:ext cx="1229357"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FFFFFF"/>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37" name="Rectangle 236">
            <a:extLst>
              <a:ext uri="{FF2B5EF4-FFF2-40B4-BE49-F238E27FC236}">
                <a16:creationId xmlns:a16="http://schemas.microsoft.com/office/drawing/2014/main" id="{B9AC83C7-CDFE-6541-E799-424A3DBE5F86}"/>
              </a:ext>
            </a:extLst>
          </p:cNvPr>
          <p:cNvSpPr/>
          <p:nvPr/>
        </p:nvSpPr>
        <p:spPr>
          <a:xfrm>
            <a:off x="7034160" y="3366083"/>
            <a:ext cx="1229357"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FFFFFF"/>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38" name="Google Shape;507;p14">
            <a:extLst>
              <a:ext uri="{FF2B5EF4-FFF2-40B4-BE49-F238E27FC236}">
                <a16:creationId xmlns:a16="http://schemas.microsoft.com/office/drawing/2014/main" id="{DD540737-1266-78B1-36F9-11BE5E941E0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E7E6E6">
                    <a:lumMod val="10000"/>
                  </a:srgbClr>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
        <p:nvSpPr>
          <p:cNvPr id="239" name="Google Shape;538;p14">
            <a:extLst>
              <a:ext uri="{FF2B5EF4-FFF2-40B4-BE49-F238E27FC236}">
                <a16:creationId xmlns:a16="http://schemas.microsoft.com/office/drawing/2014/main" id="{4C5D5FD7-D9F4-F57F-3C7D-7581A94B17FC}"/>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E7E6E6">
                    <a:lumMod val="10000"/>
                  </a:srgbClr>
                </a:solidFill>
                <a:effectLst/>
                <a:uLnTx/>
                <a:uFillTx/>
                <a:latin typeface="Arial"/>
                <a:ea typeface="Arial"/>
                <a:cs typeface="Arial"/>
                <a:sym typeface="Arial"/>
              </a:rPr>
              <a:t>Footnote: 1. xx</a:t>
            </a:r>
            <a:endParaRPr kumimoji="0" sz="900"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
        <p:nvSpPr>
          <p:cNvPr id="6" name="Rectangle 5">
            <a:extLst>
              <a:ext uri="{FF2B5EF4-FFF2-40B4-BE49-F238E27FC236}">
                <a16:creationId xmlns:a16="http://schemas.microsoft.com/office/drawing/2014/main" id="{BA860177-A421-4A71-B428-D46C3A68F9DC}"/>
              </a:ext>
            </a:extLst>
          </p:cNvPr>
          <p:cNvSpPr>
            <a:spLocks/>
          </p:cNvSpPr>
          <p:nvPr/>
        </p:nvSpPr>
        <p:spPr>
          <a:xfrm>
            <a:off x="3284363" y="2608713"/>
            <a:ext cx="1342055"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flags or names]</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0" name="Rectangle 19">
            <a:extLst>
              <a:ext uri="{FF2B5EF4-FFF2-40B4-BE49-F238E27FC236}">
                <a16:creationId xmlns:a16="http://schemas.microsoft.com/office/drawing/2014/main" id="{F5457C99-A787-8D4C-A8F4-3252C320743F}"/>
              </a:ext>
            </a:extLst>
          </p:cNvPr>
          <p:cNvSpPr>
            <a:spLocks/>
          </p:cNvSpPr>
          <p:nvPr/>
        </p:nvSpPr>
        <p:spPr>
          <a:xfrm>
            <a:off x="5144584" y="2608713"/>
            <a:ext cx="1315061"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flags or names]</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1" name="Rectangle 20">
            <a:extLst>
              <a:ext uri="{FF2B5EF4-FFF2-40B4-BE49-F238E27FC236}">
                <a16:creationId xmlns:a16="http://schemas.microsoft.com/office/drawing/2014/main" id="{68602A0E-C142-D316-8735-69F8BEFA00BA}"/>
              </a:ext>
            </a:extLst>
          </p:cNvPr>
          <p:cNvSpPr>
            <a:spLocks/>
          </p:cNvSpPr>
          <p:nvPr/>
        </p:nvSpPr>
        <p:spPr>
          <a:xfrm>
            <a:off x="6991308" y="2608713"/>
            <a:ext cx="1315061"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flags or names]</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Tree>
    <p:extLst>
      <p:ext uri="{BB962C8B-B14F-4D97-AF65-F5344CB8AC3E}">
        <p14:creationId xmlns:p14="http://schemas.microsoft.com/office/powerpoint/2010/main" val="29755946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E734694-DDDC-1CED-AB16-80BB406D6B99}"/>
              </a:ext>
            </a:extLst>
          </p:cNvPr>
          <p:cNvSpPr>
            <a:spLocks noGrp="1"/>
          </p:cNvSpPr>
          <p:nvPr>
            <p:ph type="title"/>
          </p:nvPr>
        </p:nvSpPr>
        <p:spPr>
          <a:xfrm>
            <a:off x="467806" y="365126"/>
            <a:ext cx="11173331" cy="811212"/>
          </a:xfrm>
        </p:spPr>
        <p:txBody>
          <a:bodyPr/>
          <a:lstStyle/>
          <a:p>
            <a:r>
              <a:rPr lang="en-US"/>
              <a:t>For Options A and B the exact potential depends on [insert e.g. the market or availability or partners]</a:t>
            </a:r>
          </a:p>
        </p:txBody>
      </p:sp>
      <p:sp>
        <p:nvSpPr>
          <p:cNvPr id="7" name="Slide Number Placeholder 6">
            <a:extLst>
              <a:ext uri="{FF2B5EF4-FFF2-40B4-BE49-F238E27FC236}">
                <a16:creationId xmlns:a16="http://schemas.microsoft.com/office/drawing/2014/main" id="{AFB996F2-CCD0-727B-4C89-B43326EF834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F24DAD8-0A8D-144F-AE7C-C0F3CF879725}" type="slidenum">
              <a:rPr kumimoji="0" lang="en-US"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93</a:t>
            </a:fld>
            <a:endParaRPr kumimoji="0" lang="en-US" sz="900" b="0" i="0" u="none" strike="noStrike" kern="0" cap="none" spc="0" normalizeH="0" baseline="0" noProof="0">
              <a:ln>
                <a:noFill/>
              </a:ln>
              <a:solidFill>
                <a:srgbClr val="062032"/>
              </a:solidFill>
              <a:effectLst/>
              <a:uLnTx/>
              <a:uFillTx/>
              <a:latin typeface="Arial" panose="020B0604020202020204" pitchFamily="34" charset="0"/>
              <a:cs typeface="Arial" panose="020B0604020202020204" pitchFamily="34" charset="0"/>
              <a:sym typeface="Arial"/>
            </a:endParaRPr>
          </a:p>
        </p:txBody>
      </p:sp>
      <p:sp>
        <p:nvSpPr>
          <p:cNvPr id="9" name="Rectangle 8">
            <a:extLst>
              <a:ext uri="{FF2B5EF4-FFF2-40B4-BE49-F238E27FC236}">
                <a16:creationId xmlns:a16="http://schemas.microsoft.com/office/drawing/2014/main" id="{F0881E47-C1BA-70AD-4F23-1C150040FE68}"/>
              </a:ext>
            </a:extLst>
          </p:cNvPr>
          <p:cNvSpPr/>
          <p:nvPr/>
        </p:nvSpPr>
        <p:spPr>
          <a:xfrm>
            <a:off x="8795208" y="1489437"/>
            <a:ext cx="2845929" cy="48669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Key insights: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key insights or </a:t>
            </a:r>
            <a:r>
              <a:rPr kumimoji="0" lang="en-US" sz="12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othe</a:t>
            </a:r>
            <a:r>
              <a:rPr lang="en-US" sz="1200" kern="1200">
                <a:solidFill>
                  <a:srgbClr val="E7E6E6">
                    <a:lumMod val="10000"/>
                  </a:srgbClr>
                </a:solidFill>
                <a:latin typeface="Arial" panose="020B0604020202020204" pitchFamily="34" charset="0"/>
                <a:cs typeface="Arial" panose="020B0604020202020204" pitchFamily="34" charset="0"/>
              </a:rPr>
              <a:t>r relevant comments]</a:t>
            </a:r>
            <a:endParaRPr kumimoji="0" lang="en-US" sz="12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24" name="Rectangle 223">
            <a:extLst>
              <a:ext uri="{FF2B5EF4-FFF2-40B4-BE49-F238E27FC236}">
                <a16:creationId xmlns:a16="http://schemas.microsoft.com/office/drawing/2014/main" id="{D13C9C1B-63C4-0EFA-E3CF-6F13D73A9673}"/>
              </a:ext>
            </a:extLst>
          </p:cNvPr>
          <p:cNvSpPr/>
          <p:nvPr/>
        </p:nvSpPr>
        <p:spPr>
          <a:xfrm>
            <a:off x="467806" y="1489437"/>
            <a:ext cx="3613584" cy="41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Business case (base case – high case):</a:t>
            </a:r>
          </a:p>
        </p:txBody>
      </p:sp>
      <p:sp>
        <p:nvSpPr>
          <p:cNvPr id="2" name="RectangleLegend5">
            <a:extLst>
              <a:ext uri="{FF2B5EF4-FFF2-40B4-BE49-F238E27FC236}">
                <a16:creationId xmlns:a16="http://schemas.microsoft.com/office/drawing/2014/main" id="{7364B311-B3B7-0994-44FD-E582E217DCB4}"/>
              </a:ext>
            </a:extLst>
          </p:cNvPr>
          <p:cNvSpPr>
            <a:spLocks/>
          </p:cNvSpPr>
          <p:nvPr/>
        </p:nvSpPr>
        <p:spPr>
          <a:xfrm>
            <a:off x="2829865" y="2975380"/>
            <a:ext cx="2739485" cy="344786"/>
          </a:xfrm>
          <a:prstGeom prst="rect">
            <a:avLst/>
          </a:prstGeom>
          <a:solidFill>
            <a:srgbClr val="E6E6E6">
              <a:alpha val="85000"/>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3" name="RectangleLegend5">
            <a:extLst>
              <a:ext uri="{FF2B5EF4-FFF2-40B4-BE49-F238E27FC236}">
                <a16:creationId xmlns:a16="http://schemas.microsoft.com/office/drawing/2014/main" id="{439AD03E-9B90-4733-989A-36981ABD9488}"/>
              </a:ext>
            </a:extLst>
          </p:cNvPr>
          <p:cNvSpPr>
            <a:spLocks/>
          </p:cNvSpPr>
          <p:nvPr/>
        </p:nvSpPr>
        <p:spPr>
          <a:xfrm>
            <a:off x="2829865" y="4288024"/>
            <a:ext cx="2739485" cy="344786"/>
          </a:xfrm>
          <a:prstGeom prst="rect">
            <a:avLst/>
          </a:prstGeom>
          <a:solidFill>
            <a:srgbClr val="E6E6E6">
              <a:alpha val="85000"/>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4" name="RectangleLegend5">
            <a:extLst>
              <a:ext uri="{FF2B5EF4-FFF2-40B4-BE49-F238E27FC236}">
                <a16:creationId xmlns:a16="http://schemas.microsoft.com/office/drawing/2014/main" id="{C56D2049-D1DF-D749-70D0-6D8B27D1B7C2}"/>
              </a:ext>
            </a:extLst>
          </p:cNvPr>
          <p:cNvSpPr>
            <a:spLocks/>
          </p:cNvSpPr>
          <p:nvPr/>
        </p:nvSpPr>
        <p:spPr>
          <a:xfrm>
            <a:off x="2829865" y="4725574"/>
            <a:ext cx="2739485" cy="344786"/>
          </a:xfrm>
          <a:prstGeom prst="rect">
            <a:avLst/>
          </a:prstGeom>
          <a:solidFill>
            <a:srgbClr val="E6E6E6">
              <a:alpha val="85000"/>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err="1">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grpSp>
        <p:nvGrpSpPr>
          <p:cNvPr id="5" name="Group 4">
            <a:extLst>
              <a:ext uri="{FF2B5EF4-FFF2-40B4-BE49-F238E27FC236}">
                <a16:creationId xmlns:a16="http://schemas.microsoft.com/office/drawing/2014/main" id="{1019E9FE-D7FE-2BFD-8D4F-1234F226EDDA}"/>
              </a:ext>
            </a:extLst>
          </p:cNvPr>
          <p:cNvGrpSpPr/>
          <p:nvPr/>
        </p:nvGrpSpPr>
        <p:grpSpPr>
          <a:xfrm>
            <a:off x="5060003" y="1927324"/>
            <a:ext cx="2103937" cy="129621"/>
            <a:chOff x="5060003" y="1633289"/>
            <a:chExt cx="2103937" cy="129621"/>
          </a:xfrm>
        </p:grpSpPr>
        <p:sp>
          <p:nvSpPr>
            <p:cNvPr id="6" name="TrackerNumBlue 17">
              <a:extLst>
                <a:ext uri="{FF2B5EF4-FFF2-40B4-BE49-F238E27FC236}">
                  <a16:creationId xmlns:a16="http://schemas.microsoft.com/office/drawing/2014/main" id="{E050B664-9E8D-B492-D0CE-AF3205EE5870}"/>
                </a:ext>
              </a:extLst>
            </p:cNvPr>
            <p:cNvSpPr>
              <a:spLocks/>
            </p:cNvSpPr>
            <p:nvPr>
              <p:custDataLst>
                <p:tags r:id="rId11"/>
              </p:custDataLst>
            </p:nvPr>
          </p:nvSpPr>
          <p:spPr>
            <a:xfrm>
              <a:off x="5060003" y="1633289"/>
              <a:ext cx="333375" cy="129621"/>
            </a:xfrm>
            <a:prstGeom prst="roundRect">
              <a:avLst>
                <a:gd name="adj" fmla="val 50000"/>
              </a:avLst>
            </a:prstGeom>
            <a:solidFill>
              <a:schemeClr val="accent2"/>
            </a:solidFill>
            <a:ln w="6350" cap="sq"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X</a:t>
              </a:r>
            </a:p>
          </p:txBody>
        </p:sp>
        <p:sp>
          <p:nvSpPr>
            <p:cNvPr id="20" name="TextBox 19">
              <a:extLst>
                <a:ext uri="{FF2B5EF4-FFF2-40B4-BE49-F238E27FC236}">
                  <a16:creationId xmlns:a16="http://schemas.microsoft.com/office/drawing/2014/main" id="{C89E32B8-6CA7-75A6-D447-2E73FC0AC60E}"/>
                </a:ext>
              </a:extLst>
            </p:cNvPr>
            <p:cNvSpPr txBox="1">
              <a:spLocks/>
            </p:cNvSpPr>
            <p:nvPr/>
          </p:nvSpPr>
          <p:spPr>
            <a:xfrm>
              <a:off x="5464757" y="1636544"/>
              <a:ext cx="1699183" cy="123111"/>
            </a:xfrm>
            <a:prstGeom prst="rect">
              <a:avLst/>
            </a:prstGeom>
          </p:spPr>
          <p:txBody>
            <a:bodyPr vert="horz" wrap="none" lIns="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 increase in customer base</a:t>
              </a:r>
            </a:p>
          </p:txBody>
        </p:sp>
      </p:grpSp>
      <p:sp>
        <p:nvSpPr>
          <p:cNvPr id="23" name="RectangleLegend5">
            <a:extLst>
              <a:ext uri="{FF2B5EF4-FFF2-40B4-BE49-F238E27FC236}">
                <a16:creationId xmlns:a16="http://schemas.microsoft.com/office/drawing/2014/main" id="{3E79275E-B24C-1C9C-2170-8C86CD5DCDEE}"/>
              </a:ext>
            </a:extLst>
          </p:cNvPr>
          <p:cNvSpPr>
            <a:spLocks/>
          </p:cNvSpPr>
          <p:nvPr/>
        </p:nvSpPr>
        <p:spPr>
          <a:xfrm>
            <a:off x="7332702" y="1938134"/>
            <a:ext cx="108000" cy="108000"/>
          </a:xfrm>
          <a:prstGeom prst="rect">
            <a:avLst/>
          </a:prstGeom>
          <a:solidFill>
            <a:srgbClr val="E6E6E6">
              <a:alpha val="85000"/>
            </a:srgbClr>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33" name="Legend5">
            <a:extLst>
              <a:ext uri="{FF2B5EF4-FFF2-40B4-BE49-F238E27FC236}">
                <a16:creationId xmlns:a16="http://schemas.microsoft.com/office/drawing/2014/main" id="{41F04C7B-8C29-E708-A782-08521856CBC9}"/>
              </a:ext>
            </a:extLst>
          </p:cNvPr>
          <p:cNvSpPr txBox="1">
            <a:spLocks/>
          </p:cNvSpPr>
          <p:nvPr/>
        </p:nvSpPr>
        <p:spPr>
          <a:xfrm>
            <a:off x="7506129" y="1930579"/>
            <a:ext cx="697307" cy="123111"/>
          </a:xfrm>
          <a:prstGeom prst="rect">
            <a:avLst/>
          </a:prstGeom>
          <a:noFill/>
          <a:ln>
            <a:noFill/>
            <a:miter lim="800000"/>
          </a:ln>
        </p:spPr>
        <p:txBody>
          <a:bodyPr wrap="none" lIns="0" tIns="0" rIns="0" bIns="0" rtlCol="0" anchor="ctr"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Not applicable</a:t>
            </a:r>
          </a:p>
        </p:txBody>
      </p:sp>
      <p:cxnSp>
        <p:nvCxnSpPr>
          <p:cNvPr id="34" name="LineBasicImpact 37">
            <a:extLst>
              <a:ext uri="{FF2B5EF4-FFF2-40B4-BE49-F238E27FC236}">
                <a16:creationId xmlns:a16="http://schemas.microsoft.com/office/drawing/2014/main" id="{02127572-D28C-AC69-6EB2-E004595496EF}"/>
              </a:ext>
            </a:extLst>
          </p:cNvPr>
          <p:cNvCxnSpPr>
            <a:cxnSpLocks/>
          </p:cNvCxnSpPr>
          <p:nvPr>
            <p:custDataLst>
              <p:tags r:id="rId1"/>
            </p:custDataLst>
          </p:nvPr>
        </p:nvCxnSpPr>
        <p:spPr>
          <a:xfrm>
            <a:off x="467805" y="2928999"/>
            <a:ext cx="8098898"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6D807C9-7522-036A-1E7F-C60C0BC8C322}"/>
              </a:ext>
            </a:extLst>
          </p:cNvPr>
          <p:cNvCxnSpPr>
            <a:cxnSpLocks/>
          </p:cNvCxnSpPr>
          <p:nvPr/>
        </p:nvCxnSpPr>
        <p:spPr>
          <a:xfrm>
            <a:off x="467805" y="5116743"/>
            <a:ext cx="8100000" cy="0"/>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8" name="LineBasicImpact 37">
            <a:extLst>
              <a:ext uri="{FF2B5EF4-FFF2-40B4-BE49-F238E27FC236}">
                <a16:creationId xmlns:a16="http://schemas.microsoft.com/office/drawing/2014/main" id="{2F017A31-3E41-D466-30B9-A854F0081296}"/>
              </a:ext>
            </a:extLst>
          </p:cNvPr>
          <p:cNvCxnSpPr>
            <a:cxnSpLocks/>
          </p:cNvCxnSpPr>
          <p:nvPr>
            <p:custDataLst>
              <p:tags r:id="rId2"/>
            </p:custDataLst>
          </p:nvPr>
        </p:nvCxnSpPr>
        <p:spPr>
          <a:xfrm>
            <a:off x="467805" y="3366547"/>
            <a:ext cx="8100000"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9" name="LineBasicImpact 37">
            <a:extLst>
              <a:ext uri="{FF2B5EF4-FFF2-40B4-BE49-F238E27FC236}">
                <a16:creationId xmlns:a16="http://schemas.microsoft.com/office/drawing/2014/main" id="{FC9A6473-66BC-7FAF-2B78-CC79F3246EE4}"/>
              </a:ext>
            </a:extLst>
          </p:cNvPr>
          <p:cNvCxnSpPr>
            <a:cxnSpLocks/>
          </p:cNvCxnSpPr>
          <p:nvPr>
            <p:custDataLst>
              <p:tags r:id="rId3"/>
            </p:custDataLst>
          </p:nvPr>
        </p:nvCxnSpPr>
        <p:spPr>
          <a:xfrm>
            <a:off x="467805" y="3804095"/>
            <a:ext cx="8100000"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0" name="LineBasicImpact 37">
            <a:extLst>
              <a:ext uri="{FF2B5EF4-FFF2-40B4-BE49-F238E27FC236}">
                <a16:creationId xmlns:a16="http://schemas.microsoft.com/office/drawing/2014/main" id="{8023C9CA-8E97-BEF3-A889-6D6836CE07CD}"/>
              </a:ext>
            </a:extLst>
          </p:cNvPr>
          <p:cNvCxnSpPr>
            <a:cxnSpLocks/>
          </p:cNvCxnSpPr>
          <p:nvPr>
            <p:custDataLst>
              <p:tags r:id="rId4"/>
            </p:custDataLst>
          </p:nvPr>
        </p:nvCxnSpPr>
        <p:spPr>
          <a:xfrm>
            <a:off x="467805" y="4241643"/>
            <a:ext cx="8100000"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1" name="LineBasicImpact 37">
            <a:extLst>
              <a:ext uri="{FF2B5EF4-FFF2-40B4-BE49-F238E27FC236}">
                <a16:creationId xmlns:a16="http://schemas.microsoft.com/office/drawing/2014/main" id="{A88CFEE1-4765-DF2A-BBE6-574650787EFB}"/>
              </a:ext>
            </a:extLst>
          </p:cNvPr>
          <p:cNvCxnSpPr>
            <a:cxnSpLocks/>
          </p:cNvCxnSpPr>
          <p:nvPr>
            <p:custDataLst>
              <p:tags r:id="rId5"/>
            </p:custDataLst>
          </p:nvPr>
        </p:nvCxnSpPr>
        <p:spPr>
          <a:xfrm>
            <a:off x="467805" y="4679191"/>
            <a:ext cx="8100000"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2DCC150-85FD-00A3-80B9-FDECB335ECBC}"/>
              </a:ext>
            </a:extLst>
          </p:cNvPr>
          <p:cNvSpPr>
            <a:spLocks/>
          </p:cNvSpPr>
          <p:nvPr/>
        </p:nvSpPr>
        <p:spPr>
          <a:xfrm>
            <a:off x="2829865" y="2249767"/>
            <a:ext cx="2739485" cy="1723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1828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pis For Office" panose="020B0504010101010104" pitchFamily="34" charset="0"/>
              </a:rPr>
              <a:t>Option A</a:t>
            </a:r>
            <a:endParaRPr kumimoji="0" lang="en-US" sz="1000" b="0" i="1"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pis For Office" panose="020B0504010101010104" pitchFamily="34" charset="0"/>
            </a:endParaRPr>
          </a:p>
        </p:txBody>
      </p:sp>
      <p:sp>
        <p:nvSpPr>
          <p:cNvPr id="213" name="Rectangle 212">
            <a:extLst>
              <a:ext uri="{FF2B5EF4-FFF2-40B4-BE49-F238E27FC236}">
                <a16:creationId xmlns:a16="http://schemas.microsoft.com/office/drawing/2014/main" id="{C294438C-5FF7-BBE1-689B-BC75B9AFABD0}"/>
              </a:ext>
            </a:extLst>
          </p:cNvPr>
          <p:cNvSpPr>
            <a:spLocks/>
          </p:cNvSpPr>
          <p:nvPr/>
        </p:nvSpPr>
        <p:spPr>
          <a:xfrm>
            <a:off x="467806" y="2249767"/>
            <a:ext cx="1958162" cy="1723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0" rIns="0" bIns="1828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pis For Office" panose="020B0504010101010104" pitchFamily="34" charset="0"/>
              </a:rPr>
              <a:t>Baseline</a:t>
            </a:r>
            <a:endParaRPr kumimoji="0" lang="en-US" sz="1000" b="0" i="1"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pis For Office" panose="020B0504010101010104" pitchFamily="34" charset="0"/>
            </a:endParaRPr>
          </a:p>
        </p:txBody>
      </p:sp>
      <p:sp>
        <p:nvSpPr>
          <p:cNvPr id="214" name="Rectangle 213">
            <a:extLst>
              <a:ext uri="{FF2B5EF4-FFF2-40B4-BE49-F238E27FC236}">
                <a16:creationId xmlns:a16="http://schemas.microsoft.com/office/drawing/2014/main" id="{7AACE19D-38CA-B873-02E9-3BADA6EA3875}"/>
              </a:ext>
            </a:extLst>
          </p:cNvPr>
          <p:cNvSpPr>
            <a:spLocks/>
          </p:cNvSpPr>
          <p:nvPr/>
        </p:nvSpPr>
        <p:spPr>
          <a:xfrm>
            <a:off x="5793053" y="2249767"/>
            <a:ext cx="2773651" cy="1723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1828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pis For Office" panose="020B0504010101010104" pitchFamily="34" charset="0"/>
              </a:rPr>
              <a:t>Option B</a:t>
            </a:r>
            <a:endParaRPr kumimoji="0" lang="en-US" sz="1000" b="0" i="1"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pis For Office" panose="020B0504010101010104" pitchFamily="34" charset="0"/>
            </a:endParaRPr>
          </a:p>
        </p:txBody>
      </p:sp>
      <p:cxnSp>
        <p:nvCxnSpPr>
          <p:cNvPr id="215" name="LineBasicImpact 37">
            <a:extLst>
              <a:ext uri="{FF2B5EF4-FFF2-40B4-BE49-F238E27FC236}">
                <a16:creationId xmlns:a16="http://schemas.microsoft.com/office/drawing/2014/main" id="{C5354063-0ECE-D37E-4C1A-360660EBDBC0}"/>
              </a:ext>
            </a:extLst>
          </p:cNvPr>
          <p:cNvCxnSpPr>
            <a:cxnSpLocks/>
          </p:cNvCxnSpPr>
          <p:nvPr>
            <p:custDataLst>
              <p:tags r:id="rId6"/>
            </p:custDataLst>
          </p:nvPr>
        </p:nvCxnSpPr>
        <p:spPr>
          <a:xfrm>
            <a:off x="467805" y="2431361"/>
            <a:ext cx="2138357" cy="0"/>
          </a:xfrm>
          <a:prstGeom prst="straightConnector1">
            <a:avLst/>
          </a:prstGeom>
          <a:ln w="9525"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16410308-E432-8803-3A55-669C720659F2}"/>
              </a:ext>
            </a:extLst>
          </p:cNvPr>
          <p:cNvSpPr>
            <a:spLocks/>
          </p:cNvSpPr>
          <p:nvPr/>
        </p:nvSpPr>
        <p:spPr>
          <a:xfrm>
            <a:off x="467805" y="2747157"/>
            <a:ext cx="1105957"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pis For Office" panose="020B0504010101010104" pitchFamily="34" charset="0"/>
              </a:rPr>
              <a:t>[Market/country]</a:t>
            </a:r>
            <a:endParaRPr kumimoji="0" lang="en-US" sz="1000" b="0" i="1"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pis For Office" panose="020B0504010101010104" pitchFamily="34" charset="0"/>
            </a:endParaRPr>
          </a:p>
        </p:txBody>
      </p:sp>
      <p:sp>
        <p:nvSpPr>
          <p:cNvPr id="217" name="TextBox 216">
            <a:extLst>
              <a:ext uri="{FF2B5EF4-FFF2-40B4-BE49-F238E27FC236}">
                <a16:creationId xmlns:a16="http://schemas.microsoft.com/office/drawing/2014/main" id="{58A38309-06A5-488E-59C5-F5BB265C0A3C}"/>
              </a:ext>
            </a:extLst>
          </p:cNvPr>
          <p:cNvSpPr txBox="1">
            <a:spLocks/>
          </p:cNvSpPr>
          <p:nvPr/>
        </p:nvSpPr>
        <p:spPr>
          <a:xfrm>
            <a:off x="1802267" y="2593268"/>
            <a:ext cx="803895" cy="307777"/>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Customers, 202x</a:t>
            </a:r>
          </a:p>
        </p:txBody>
      </p:sp>
      <p:sp>
        <p:nvSpPr>
          <p:cNvPr id="218" name="TextBox 217">
            <a:extLst>
              <a:ext uri="{FF2B5EF4-FFF2-40B4-BE49-F238E27FC236}">
                <a16:creationId xmlns:a16="http://schemas.microsoft.com/office/drawing/2014/main" id="{36EF55D8-6FC9-5DE3-FA7B-436191995999}"/>
              </a:ext>
            </a:extLst>
          </p:cNvPr>
          <p:cNvSpPr txBox="1">
            <a:spLocks/>
          </p:cNvSpPr>
          <p:nvPr/>
        </p:nvSpPr>
        <p:spPr>
          <a:xfrm>
            <a:off x="7900077" y="2747157"/>
            <a:ext cx="666627" cy="153888"/>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ROI</a:t>
            </a:r>
            <a:r>
              <a:rPr kumimoji="0" lang="en-US" sz="1000" b="1"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3</a:t>
            </a:r>
            <a:endPar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40" name="TextBox 239">
            <a:extLst>
              <a:ext uri="{FF2B5EF4-FFF2-40B4-BE49-F238E27FC236}">
                <a16:creationId xmlns:a16="http://schemas.microsoft.com/office/drawing/2014/main" id="{4EE61C7B-2389-3E3F-6071-ADFC29D8BAB6}"/>
              </a:ext>
            </a:extLst>
          </p:cNvPr>
          <p:cNvSpPr txBox="1">
            <a:spLocks/>
          </p:cNvSpPr>
          <p:nvPr/>
        </p:nvSpPr>
        <p:spPr>
          <a:xfrm>
            <a:off x="3704176" y="2593268"/>
            <a:ext cx="1039822" cy="307777"/>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[New </a:t>
            </a:r>
            <a:b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b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customers]</a:t>
            </a:r>
          </a:p>
        </p:txBody>
      </p:sp>
      <p:sp>
        <p:nvSpPr>
          <p:cNvPr id="241" name="TextBox 240">
            <a:extLst>
              <a:ext uri="{FF2B5EF4-FFF2-40B4-BE49-F238E27FC236}">
                <a16:creationId xmlns:a16="http://schemas.microsoft.com/office/drawing/2014/main" id="{460700A5-27EC-172B-CE1C-26C9E19FD799}"/>
              </a:ext>
            </a:extLst>
          </p:cNvPr>
          <p:cNvSpPr txBox="1">
            <a:spLocks/>
          </p:cNvSpPr>
          <p:nvPr/>
        </p:nvSpPr>
        <p:spPr>
          <a:xfrm>
            <a:off x="4967701" y="2747157"/>
            <a:ext cx="601649" cy="153888"/>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ROI</a:t>
            </a:r>
            <a:r>
              <a:rPr kumimoji="0" lang="en-US" sz="1000" b="1"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3</a:t>
            </a:r>
          </a:p>
        </p:txBody>
      </p:sp>
      <p:sp>
        <p:nvSpPr>
          <p:cNvPr id="242" name="TextBox 241">
            <a:extLst>
              <a:ext uri="{FF2B5EF4-FFF2-40B4-BE49-F238E27FC236}">
                <a16:creationId xmlns:a16="http://schemas.microsoft.com/office/drawing/2014/main" id="{20A78138-5EC2-9A1B-FF95-C7C054F9BCC0}"/>
              </a:ext>
            </a:extLst>
          </p:cNvPr>
          <p:cNvSpPr txBox="1">
            <a:spLocks/>
          </p:cNvSpPr>
          <p:nvPr/>
        </p:nvSpPr>
        <p:spPr>
          <a:xfrm>
            <a:off x="2829864" y="2593268"/>
            <a:ext cx="726135" cy="307777"/>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[Customers reached]</a:t>
            </a:r>
            <a:endPar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cxnSp>
        <p:nvCxnSpPr>
          <p:cNvPr id="243" name="LineBasicImpact 37">
            <a:extLst>
              <a:ext uri="{FF2B5EF4-FFF2-40B4-BE49-F238E27FC236}">
                <a16:creationId xmlns:a16="http://schemas.microsoft.com/office/drawing/2014/main" id="{6EA3AD9A-6D91-75CF-FD91-92CB341FB11D}"/>
              </a:ext>
            </a:extLst>
          </p:cNvPr>
          <p:cNvCxnSpPr>
            <a:cxnSpLocks/>
          </p:cNvCxnSpPr>
          <p:nvPr>
            <p:custDataLst>
              <p:tags r:id="rId7"/>
            </p:custDataLst>
          </p:nvPr>
        </p:nvCxnSpPr>
        <p:spPr>
          <a:xfrm>
            <a:off x="2829865" y="2431361"/>
            <a:ext cx="2739485" cy="0"/>
          </a:xfrm>
          <a:prstGeom prst="straightConnector1">
            <a:avLst/>
          </a:prstGeom>
          <a:ln w="9525"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4" name="LineBasicImpact 37">
            <a:extLst>
              <a:ext uri="{FF2B5EF4-FFF2-40B4-BE49-F238E27FC236}">
                <a16:creationId xmlns:a16="http://schemas.microsoft.com/office/drawing/2014/main" id="{84A530F4-4220-2BEE-8556-B3CB35E4A607}"/>
              </a:ext>
            </a:extLst>
          </p:cNvPr>
          <p:cNvCxnSpPr>
            <a:cxnSpLocks/>
          </p:cNvCxnSpPr>
          <p:nvPr>
            <p:custDataLst>
              <p:tags r:id="rId8"/>
            </p:custDataLst>
          </p:nvPr>
        </p:nvCxnSpPr>
        <p:spPr>
          <a:xfrm>
            <a:off x="5793053" y="2431361"/>
            <a:ext cx="2773651" cy="0"/>
          </a:xfrm>
          <a:prstGeom prst="straightConnector1">
            <a:avLst/>
          </a:prstGeom>
          <a:ln w="9525"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9820DEB0-DFBB-8D75-4FF5-A40802C89AB7}"/>
              </a:ext>
            </a:extLst>
          </p:cNvPr>
          <p:cNvSpPr>
            <a:spLocks/>
          </p:cNvSpPr>
          <p:nvPr/>
        </p:nvSpPr>
        <p:spPr>
          <a:xfrm>
            <a:off x="7900077" y="4821024"/>
            <a:ext cx="666627"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46" name="Rectangle 245">
            <a:extLst>
              <a:ext uri="{FF2B5EF4-FFF2-40B4-BE49-F238E27FC236}">
                <a16:creationId xmlns:a16="http://schemas.microsoft.com/office/drawing/2014/main" id="{E8433FCE-81C5-4BDF-F20A-08153DA6735A}"/>
              </a:ext>
            </a:extLst>
          </p:cNvPr>
          <p:cNvSpPr>
            <a:spLocks/>
          </p:cNvSpPr>
          <p:nvPr/>
        </p:nvSpPr>
        <p:spPr>
          <a:xfrm>
            <a:off x="1802267" y="4832198"/>
            <a:ext cx="803895"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47" name="Rectangle 246">
            <a:extLst>
              <a:ext uri="{FF2B5EF4-FFF2-40B4-BE49-F238E27FC236}">
                <a16:creationId xmlns:a16="http://schemas.microsoft.com/office/drawing/2014/main" id="{9BF17838-C293-65C0-79AE-5F630A5B7C29}"/>
              </a:ext>
            </a:extLst>
          </p:cNvPr>
          <p:cNvSpPr>
            <a:spLocks/>
          </p:cNvSpPr>
          <p:nvPr/>
        </p:nvSpPr>
        <p:spPr>
          <a:xfrm>
            <a:off x="5793053" y="4809849"/>
            <a:ext cx="619793"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48" name="Rectangle 247">
            <a:extLst>
              <a:ext uri="{FF2B5EF4-FFF2-40B4-BE49-F238E27FC236}">
                <a16:creationId xmlns:a16="http://schemas.microsoft.com/office/drawing/2014/main" id="{27305E88-A0E7-4A55-06A4-508DF40C94DB}"/>
              </a:ext>
            </a:extLst>
          </p:cNvPr>
          <p:cNvSpPr>
            <a:spLocks/>
          </p:cNvSpPr>
          <p:nvPr/>
        </p:nvSpPr>
        <p:spPr>
          <a:xfrm>
            <a:off x="6636549" y="4817544"/>
            <a:ext cx="1039823" cy="13849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51" name="TrackerNumBlue 17">
            <a:extLst>
              <a:ext uri="{FF2B5EF4-FFF2-40B4-BE49-F238E27FC236}">
                <a16:creationId xmlns:a16="http://schemas.microsoft.com/office/drawing/2014/main" id="{6AA09521-CED7-A86C-EC03-F9D4B877E1E7}"/>
              </a:ext>
            </a:extLst>
          </p:cNvPr>
          <p:cNvSpPr>
            <a:spLocks/>
          </p:cNvSpPr>
          <p:nvPr>
            <p:custDataLst>
              <p:tags r:id="rId9"/>
            </p:custDataLst>
          </p:nvPr>
        </p:nvSpPr>
        <p:spPr>
          <a:xfrm>
            <a:off x="6906976" y="5457849"/>
            <a:ext cx="498968" cy="187105"/>
          </a:xfrm>
          <a:prstGeom prst="roundRect">
            <a:avLst>
              <a:gd name="adj" fmla="val 50000"/>
            </a:avLst>
          </a:prstGeom>
          <a:solidFill>
            <a:schemeClr val="accent2"/>
          </a:solidFill>
          <a:ln w="6350" cap="sq"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2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xx%</a:t>
            </a:r>
          </a:p>
        </p:txBody>
      </p:sp>
      <p:sp>
        <p:nvSpPr>
          <p:cNvPr id="252" name="TrackerNumBlue 17">
            <a:extLst>
              <a:ext uri="{FF2B5EF4-FFF2-40B4-BE49-F238E27FC236}">
                <a16:creationId xmlns:a16="http://schemas.microsoft.com/office/drawing/2014/main" id="{A6B894DF-DC58-CFC8-F753-3B1D2FF70B41}"/>
              </a:ext>
            </a:extLst>
          </p:cNvPr>
          <p:cNvSpPr>
            <a:spLocks/>
          </p:cNvSpPr>
          <p:nvPr>
            <p:custDataLst>
              <p:tags r:id="rId10"/>
            </p:custDataLst>
          </p:nvPr>
        </p:nvSpPr>
        <p:spPr>
          <a:xfrm>
            <a:off x="3974603" y="5457849"/>
            <a:ext cx="498968" cy="187105"/>
          </a:xfrm>
          <a:prstGeom prst="roundRect">
            <a:avLst>
              <a:gd name="adj" fmla="val 50000"/>
            </a:avLst>
          </a:prstGeom>
          <a:solidFill>
            <a:schemeClr val="accent2"/>
          </a:solidFill>
          <a:ln w="6350" cap="sq"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2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xx %</a:t>
            </a:r>
          </a:p>
        </p:txBody>
      </p:sp>
      <p:sp>
        <p:nvSpPr>
          <p:cNvPr id="254" name="Rectangle 253">
            <a:extLst>
              <a:ext uri="{FF2B5EF4-FFF2-40B4-BE49-F238E27FC236}">
                <a16:creationId xmlns:a16="http://schemas.microsoft.com/office/drawing/2014/main" id="{DCDEADD6-E59B-84FA-C439-EB56EC15D7A9}"/>
              </a:ext>
            </a:extLst>
          </p:cNvPr>
          <p:cNvSpPr>
            <a:spLocks/>
          </p:cNvSpPr>
          <p:nvPr/>
        </p:nvSpPr>
        <p:spPr>
          <a:xfrm>
            <a:off x="1802267" y="5221529"/>
            <a:ext cx="803895"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a:t>
            </a:r>
            <a:endParaRPr kumimoji="0" lang="en-US" sz="1000" b="1"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55" name="Rectangle 254">
            <a:extLst>
              <a:ext uri="{FF2B5EF4-FFF2-40B4-BE49-F238E27FC236}">
                <a16:creationId xmlns:a16="http://schemas.microsoft.com/office/drawing/2014/main" id="{265EF679-8C7C-74E2-00C6-4FFFD7DE6BD1}"/>
              </a:ext>
            </a:extLst>
          </p:cNvPr>
          <p:cNvSpPr>
            <a:spLocks/>
          </p:cNvSpPr>
          <p:nvPr/>
        </p:nvSpPr>
        <p:spPr>
          <a:xfrm>
            <a:off x="5754842" y="5210355"/>
            <a:ext cx="672964"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xx-xx</a:t>
            </a:r>
            <a:endParaRPr kumimoji="0" lang="en-US" sz="1000" b="1"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56" name="Rectangle 255">
            <a:extLst>
              <a:ext uri="{FF2B5EF4-FFF2-40B4-BE49-F238E27FC236}">
                <a16:creationId xmlns:a16="http://schemas.microsoft.com/office/drawing/2014/main" id="{A6EB567D-2C01-7B53-5FA4-06EA2BD7D9DB}"/>
              </a:ext>
            </a:extLst>
          </p:cNvPr>
          <p:cNvSpPr>
            <a:spLocks/>
          </p:cNvSpPr>
          <p:nvPr/>
        </p:nvSpPr>
        <p:spPr>
          <a:xfrm>
            <a:off x="6636549" y="5218049"/>
            <a:ext cx="1039823" cy="13849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xx-xx</a:t>
            </a:r>
            <a:endParaRPr kumimoji="0" lang="en-US" sz="1000" b="1"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57" name="Rectangle 256">
            <a:extLst>
              <a:ext uri="{FF2B5EF4-FFF2-40B4-BE49-F238E27FC236}">
                <a16:creationId xmlns:a16="http://schemas.microsoft.com/office/drawing/2014/main" id="{8265C5B0-96D1-D192-5FDC-6044B89ADCBC}"/>
              </a:ext>
            </a:extLst>
          </p:cNvPr>
          <p:cNvSpPr>
            <a:spLocks/>
          </p:cNvSpPr>
          <p:nvPr/>
        </p:nvSpPr>
        <p:spPr>
          <a:xfrm>
            <a:off x="3704176" y="5218049"/>
            <a:ext cx="1039822" cy="13849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xx-xx</a:t>
            </a:r>
            <a:endParaRPr kumimoji="0" lang="en-US" sz="1000" b="1"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58" name="Rectangle 257">
            <a:extLst>
              <a:ext uri="{FF2B5EF4-FFF2-40B4-BE49-F238E27FC236}">
                <a16:creationId xmlns:a16="http://schemas.microsoft.com/office/drawing/2014/main" id="{4DF8AFEE-9CE2-73D5-8C16-C545B7F0B07C}"/>
              </a:ext>
            </a:extLst>
          </p:cNvPr>
          <p:cNvSpPr>
            <a:spLocks/>
          </p:cNvSpPr>
          <p:nvPr/>
        </p:nvSpPr>
        <p:spPr>
          <a:xfrm>
            <a:off x="4967701" y="5210355"/>
            <a:ext cx="601649"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b="1" kern="1200">
                <a:solidFill>
                  <a:srgbClr val="E7E6E6">
                    <a:lumMod val="10000"/>
                  </a:srgbClr>
                </a:solidFill>
                <a:latin typeface="Arial" panose="020B0604020202020204" pitchFamily="34" charset="0"/>
                <a:cs typeface="Arial" panose="020B0604020202020204" pitchFamily="34" charset="0"/>
              </a:rPr>
              <a:t>x</a:t>
            </a: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1"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59" name="Rectangle 258">
            <a:extLst>
              <a:ext uri="{FF2B5EF4-FFF2-40B4-BE49-F238E27FC236}">
                <a16:creationId xmlns:a16="http://schemas.microsoft.com/office/drawing/2014/main" id="{0B7FAD23-E93C-E1B3-4D54-F433A477C4E8}"/>
              </a:ext>
            </a:extLst>
          </p:cNvPr>
          <p:cNvSpPr>
            <a:spLocks/>
          </p:cNvSpPr>
          <p:nvPr/>
        </p:nvSpPr>
        <p:spPr>
          <a:xfrm>
            <a:off x="2829865" y="5221529"/>
            <a:ext cx="650608"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xx-xx</a:t>
            </a:r>
            <a:endParaRPr kumimoji="0" lang="en-US" sz="1000" b="1"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60" name="TextBox 259">
            <a:extLst>
              <a:ext uri="{FF2B5EF4-FFF2-40B4-BE49-F238E27FC236}">
                <a16:creationId xmlns:a16="http://schemas.microsoft.com/office/drawing/2014/main" id="{BFF995BA-B9A8-1211-EC46-3FB85C53E1C9}"/>
              </a:ext>
            </a:extLst>
          </p:cNvPr>
          <p:cNvSpPr txBox="1">
            <a:spLocks/>
          </p:cNvSpPr>
          <p:nvPr/>
        </p:nvSpPr>
        <p:spPr>
          <a:xfrm>
            <a:off x="467806" y="5218049"/>
            <a:ext cx="657945" cy="138499"/>
          </a:xfrm>
          <a:prstGeom prst="rect">
            <a:avLst/>
          </a:prstGeom>
        </p:spPr>
        <p:txBody>
          <a:bodyPr vert="horz" wrap="square" lIns="9000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Total</a:t>
            </a:r>
            <a:r>
              <a:rPr kumimoji="0" lang="en-US" sz="1000" b="1"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2</a:t>
            </a:r>
          </a:p>
        </p:txBody>
      </p:sp>
      <p:sp>
        <p:nvSpPr>
          <p:cNvPr id="261" name="Rectangle 260">
            <a:extLst>
              <a:ext uri="{FF2B5EF4-FFF2-40B4-BE49-F238E27FC236}">
                <a16:creationId xmlns:a16="http://schemas.microsoft.com/office/drawing/2014/main" id="{1FAF8DEF-A52D-0715-2E4B-455352444695}"/>
              </a:ext>
            </a:extLst>
          </p:cNvPr>
          <p:cNvSpPr>
            <a:spLocks/>
          </p:cNvSpPr>
          <p:nvPr/>
        </p:nvSpPr>
        <p:spPr>
          <a:xfrm>
            <a:off x="1802267" y="4394651"/>
            <a:ext cx="803895"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62" name="Rectangle 261">
            <a:extLst>
              <a:ext uri="{FF2B5EF4-FFF2-40B4-BE49-F238E27FC236}">
                <a16:creationId xmlns:a16="http://schemas.microsoft.com/office/drawing/2014/main" id="{5D08E1E4-6FED-C14A-55E0-46AD05BD31A9}"/>
              </a:ext>
            </a:extLst>
          </p:cNvPr>
          <p:cNvSpPr>
            <a:spLocks/>
          </p:cNvSpPr>
          <p:nvPr/>
        </p:nvSpPr>
        <p:spPr>
          <a:xfrm>
            <a:off x="5793053" y="4372302"/>
            <a:ext cx="619793"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63" name="Rectangle 262">
            <a:extLst>
              <a:ext uri="{FF2B5EF4-FFF2-40B4-BE49-F238E27FC236}">
                <a16:creationId xmlns:a16="http://schemas.microsoft.com/office/drawing/2014/main" id="{F28CA2A9-6CE7-E59C-6B46-80754C9508B9}"/>
              </a:ext>
            </a:extLst>
          </p:cNvPr>
          <p:cNvSpPr>
            <a:spLocks/>
          </p:cNvSpPr>
          <p:nvPr/>
        </p:nvSpPr>
        <p:spPr>
          <a:xfrm>
            <a:off x="6636549" y="4387691"/>
            <a:ext cx="1039823" cy="13849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64" name="Rectangle 263">
            <a:extLst>
              <a:ext uri="{FF2B5EF4-FFF2-40B4-BE49-F238E27FC236}">
                <a16:creationId xmlns:a16="http://schemas.microsoft.com/office/drawing/2014/main" id="{0824DE50-4FD6-2A01-EAF0-A8974B6D6A70}"/>
              </a:ext>
            </a:extLst>
          </p:cNvPr>
          <p:cNvSpPr>
            <a:spLocks/>
          </p:cNvSpPr>
          <p:nvPr/>
        </p:nvSpPr>
        <p:spPr>
          <a:xfrm>
            <a:off x="7900077" y="4394651"/>
            <a:ext cx="666627"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67" name="Rectangle 266">
            <a:extLst>
              <a:ext uri="{FF2B5EF4-FFF2-40B4-BE49-F238E27FC236}">
                <a16:creationId xmlns:a16="http://schemas.microsoft.com/office/drawing/2014/main" id="{A3E78449-0367-2274-269B-8D86DCD7DEAF}"/>
              </a:ext>
            </a:extLst>
          </p:cNvPr>
          <p:cNvSpPr>
            <a:spLocks/>
          </p:cNvSpPr>
          <p:nvPr/>
        </p:nvSpPr>
        <p:spPr>
          <a:xfrm>
            <a:off x="7900077" y="3957100"/>
            <a:ext cx="666627"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68" name="Rectangle 267">
            <a:extLst>
              <a:ext uri="{FF2B5EF4-FFF2-40B4-BE49-F238E27FC236}">
                <a16:creationId xmlns:a16="http://schemas.microsoft.com/office/drawing/2014/main" id="{76A24A25-5066-5AA3-8167-01912174D56A}"/>
              </a:ext>
            </a:extLst>
          </p:cNvPr>
          <p:cNvSpPr>
            <a:spLocks/>
          </p:cNvSpPr>
          <p:nvPr/>
        </p:nvSpPr>
        <p:spPr>
          <a:xfrm>
            <a:off x="1802267" y="3957100"/>
            <a:ext cx="803895"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69" name="Rectangle 268">
            <a:extLst>
              <a:ext uri="{FF2B5EF4-FFF2-40B4-BE49-F238E27FC236}">
                <a16:creationId xmlns:a16="http://schemas.microsoft.com/office/drawing/2014/main" id="{84C8F6ED-C864-C13F-CFB5-23B1E587E9AB}"/>
              </a:ext>
            </a:extLst>
          </p:cNvPr>
          <p:cNvSpPr>
            <a:spLocks/>
          </p:cNvSpPr>
          <p:nvPr/>
        </p:nvSpPr>
        <p:spPr>
          <a:xfrm>
            <a:off x="5793053" y="3945925"/>
            <a:ext cx="619793"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70" name="Rectangle 269">
            <a:extLst>
              <a:ext uri="{FF2B5EF4-FFF2-40B4-BE49-F238E27FC236}">
                <a16:creationId xmlns:a16="http://schemas.microsoft.com/office/drawing/2014/main" id="{853214C3-7A51-25A5-DF34-8EB0CF961129}"/>
              </a:ext>
            </a:extLst>
          </p:cNvPr>
          <p:cNvSpPr>
            <a:spLocks/>
          </p:cNvSpPr>
          <p:nvPr/>
        </p:nvSpPr>
        <p:spPr>
          <a:xfrm>
            <a:off x="6636549" y="3953620"/>
            <a:ext cx="1039823" cy="13849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71" name="Rectangle 270">
            <a:extLst>
              <a:ext uri="{FF2B5EF4-FFF2-40B4-BE49-F238E27FC236}">
                <a16:creationId xmlns:a16="http://schemas.microsoft.com/office/drawing/2014/main" id="{A52FFA9E-255F-5490-3ED1-33B6C13167CB}"/>
              </a:ext>
            </a:extLst>
          </p:cNvPr>
          <p:cNvSpPr>
            <a:spLocks/>
          </p:cNvSpPr>
          <p:nvPr/>
        </p:nvSpPr>
        <p:spPr>
          <a:xfrm>
            <a:off x="3704176" y="3953620"/>
            <a:ext cx="1039822" cy="13849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72" name="Rectangle 271">
            <a:extLst>
              <a:ext uri="{FF2B5EF4-FFF2-40B4-BE49-F238E27FC236}">
                <a16:creationId xmlns:a16="http://schemas.microsoft.com/office/drawing/2014/main" id="{7E644E74-ED63-27DD-E3FD-25826BF30533}"/>
              </a:ext>
            </a:extLst>
          </p:cNvPr>
          <p:cNvSpPr>
            <a:spLocks/>
          </p:cNvSpPr>
          <p:nvPr/>
        </p:nvSpPr>
        <p:spPr>
          <a:xfrm>
            <a:off x="4967701" y="3945925"/>
            <a:ext cx="601649"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73" name="Rectangle 272">
            <a:extLst>
              <a:ext uri="{FF2B5EF4-FFF2-40B4-BE49-F238E27FC236}">
                <a16:creationId xmlns:a16="http://schemas.microsoft.com/office/drawing/2014/main" id="{D5A21EB7-4C8B-BCDE-65FC-78716A655788}"/>
              </a:ext>
            </a:extLst>
          </p:cNvPr>
          <p:cNvSpPr>
            <a:spLocks/>
          </p:cNvSpPr>
          <p:nvPr/>
        </p:nvSpPr>
        <p:spPr>
          <a:xfrm>
            <a:off x="2829865" y="3957100"/>
            <a:ext cx="650608"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76" name="Rectangle 275">
            <a:extLst>
              <a:ext uri="{FF2B5EF4-FFF2-40B4-BE49-F238E27FC236}">
                <a16:creationId xmlns:a16="http://schemas.microsoft.com/office/drawing/2014/main" id="{7E39E469-0268-5873-5339-EA020D994176}"/>
              </a:ext>
            </a:extLst>
          </p:cNvPr>
          <p:cNvSpPr>
            <a:spLocks/>
          </p:cNvSpPr>
          <p:nvPr/>
        </p:nvSpPr>
        <p:spPr>
          <a:xfrm>
            <a:off x="7900077" y="3513514"/>
            <a:ext cx="666627"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77" name="Rectangle 276">
            <a:extLst>
              <a:ext uri="{FF2B5EF4-FFF2-40B4-BE49-F238E27FC236}">
                <a16:creationId xmlns:a16="http://schemas.microsoft.com/office/drawing/2014/main" id="{56925339-BF05-00F6-2BD0-76D57C5DFAA3}"/>
              </a:ext>
            </a:extLst>
          </p:cNvPr>
          <p:cNvSpPr>
            <a:spLocks/>
          </p:cNvSpPr>
          <p:nvPr/>
        </p:nvSpPr>
        <p:spPr>
          <a:xfrm>
            <a:off x="1802267" y="3513514"/>
            <a:ext cx="803895"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78" name="Rectangle 277">
            <a:extLst>
              <a:ext uri="{FF2B5EF4-FFF2-40B4-BE49-F238E27FC236}">
                <a16:creationId xmlns:a16="http://schemas.microsoft.com/office/drawing/2014/main" id="{F65240B1-3515-1909-8F2D-827F09C2E293}"/>
              </a:ext>
            </a:extLst>
          </p:cNvPr>
          <p:cNvSpPr>
            <a:spLocks/>
          </p:cNvSpPr>
          <p:nvPr/>
        </p:nvSpPr>
        <p:spPr>
          <a:xfrm>
            <a:off x="5793053" y="3502339"/>
            <a:ext cx="619793"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79" name="Rectangle 278">
            <a:extLst>
              <a:ext uri="{FF2B5EF4-FFF2-40B4-BE49-F238E27FC236}">
                <a16:creationId xmlns:a16="http://schemas.microsoft.com/office/drawing/2014/main" id="{4CE25E8B-340C-F37E-6293-85449FD69D4D}"/>
              </a:ext>
            </a:extLst>
          </p:cNvPr>
          <p:cNvSpPr>
            <a:spLocks/>
          </p:cNvSpPr>
          <p:nvPr/>
        </p:nvSpPr>
        <p:spPr>
          <a:xfrm>
            <a:off x="6636549" y="3510034"/>
            <a:ext cx="1039823" cy="13849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80" name="Rectangle 279">
            <a:extLst>
              <a:ext uri="{FF2B5EF4-FFF2-40B4-BE49-F238E27FC236}">
                <a16:creationId xmlns:a16="http://schemas.microsoft.com/office/drawing/2014/main" id="{74BBB58E-1DC7-2EEB-8D56-1CF66561B5D8}"/>
              </a:ext>
            </a:extLst>
          </p:cNvPr>
          <p:cNvSpPr>
            <a:spLocks/>
          </p:cNvSpPr>
          <p:nvPr/>
        </p:nvSpPr>
        <p:spPr>
          <a:xfrm>
            <a:off x="3704176" y="3510034"/>
            <a:ext cx="1039822" cy="13849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81" name="Rectangle 280">
            <a:extLst>
              <a:ext uri="{FF2B5EF4-FFF2-40B4-BE49-F238E27FC236}">
                <a16:creationId xmlns:a16="http://schemas.microsoft.com/office/drawing/2014/main" id="{AAE80D74-6736-5B04-33FE-B0449A99C46D}"/>
              </a:ext>
            </a:extLst>
          </p:cNvPr>
          <p:cNvSpPr>
            <a:spLocks/>
          </p:cNvSpPr>
          <p:nvPr/>
        </p:nvSpPr>
        <p:spPr>
          <a:xfrm>
            <a:off x="4967701" y="3502339"/>
            <a:ext cx="601649"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82" name="Rectangle 281">
            <a:extLst>
              <a:ext uri="{FF2B5EF4-FFF2-40B4-BE49-F238E27FC236}">
                <a16:creationId xmlns:a16="http://schemas.microsoft.com/office/drawing/2014/main" id="{295530EC-7483-EFC2-5DFF-DA65B9F6ABDD}"/>
              </a:ext>
            </a:extLst>
          </p:cNvPr>
          <p:cNvSpPr>
            <a:spLocks/>
          </p:cNvSpPr>
          <p:nvPr/>
        </p:nvSpPr>
        <p:spPr>
          <a:xfrm>
            <a:off x="2829865" y="3513514"/>
            <a:ext cx="650608"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85" name="Rectangle 284">
            <a:extLst>
              <a:ext uri="{FF2B5EF4-FFF2-40B4-BE49-F238E27FC236}">
                <a16:creationId xmlns:a16="http://schemas.microsoft.com/office/drawing/2014/main" id="{B0D286D1-44E8-A51B-3C1A-08D4D24785BB}"/>
              </a:ext>
            </a:extLst>
          </p:cNvPr>
          <p:cNvSpPr>
            <a:spLocks/>
          </p:cNvSpPr>
          <p:nvPr/>
        </p:nvSpPr>
        <p:spPr>
          <a:xfrm>
            <a:off x="7900077" y="3082004"/>
            <a:ext cx="666627"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86" name="Rectangle 285">
            <a:extLst>
              <a:ext uri="{FF2B5EF4-FFF2-40B4-BE49-F238E27FC236}">
                <a16:creationId xmlns:a16="http://schemas.microsoft.com/office/drawing/2014/main" id="{917C6013-E850-765D-878C-E382D0B6BED3}"/>
              </a:ext>
            </a:extLst>
          </p:cNvPr>
          <p:cNvSpPr>
            <a:spLocks/>
          </p:cNvSpPr>
          <p:nvPr/>
        </p:nvSpPr>
        <p:spPr>
          <a:xfrm>
            <a:off x="1802267" y="3082004"/>
            <a:ext cx="803895" cy="13153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87" name="Rectangle 286">
            <a:extLst>
              <a:ext uri="{FF2B5EF4-FFF2-40B4-BE49-F238E27FC236}">
                <a16:creationId xmlns:a16="http://schemas.microsoft.com/office/drawing/2014/main" id="{C5C65373-0419-AA51-4977-D4BCAFBD5ACB}"/>
              </a:ext>
            </a:extLst>
          </p:cNvPr>
          <p:cNvSpPr>
            <a:spLocks/>
          </p:cNvSpPr>
          <p:nvPr/>
        </p:nvSpPr>
        <p:spPr>
          <a:xfrm>
            <a:off x="5793053" y="3082004"/>
            <a:ext cx="619793"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88" name="Rectangle 287">
            <a:extLst>
              <a:ext uri="{FF2B5EF4-FFF2-40B4-BE49-F238E27FC236}">
                <a16:creationId xmlns:a16="http://schemas.microsoft.com/office/drawing/2014/main" id="{EC304C45-3BA4-98B0-EE15-CD4973A6E795}"/>
              </a:ext>
            </a:extLst>
          </p:cNvPr>
          <p:cNvSpPr>
            <a:spLocks/>
          </p:cNvSpPr>
          <p:nvPr/>
        </p:nvSpPr>
        <p:spPr>
          <a:xfrm>
            <a:off x="6636549" y="3082004"/>
            <a:ext cx="1039823" cy="138499"/>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kern="1200">
                <a:solidFill>
                  <a:srgbClr val="E7E6E6">
                    <a:lumMod val="10000"/>
                  </a:srgbClr>
                </a:solidFill>
                <a:latin typeface="Arial" panose="020B0604020202020204" pitchFamily="34" charset="0"/>
                <a:cs typeface="Arial" panose="020B0604020202020204" pitchFamily="34" charset="0"/>
              </a:rPr>
              <a:t>x</a:t>
            </a:r>
            <a:r>
              <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0"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90" name="TextBox 289">
            <a:extLst>
              <a:ext uri="{FF2B5EF4-FFF2-40B4-BE49-F238E27FC236}">
                <a16:creationId xmlns:a16="http://schemas.microsoft.com/office/drawing/2014/main" id="{89B0B013-FC3A-A372-3E9D-BFEE005A1AFF}"/>
              </a:ext>
            </a:extLst>
          </p:cNvPr>
          <p:cNvSpPr txBox="1">
            <a:spLocks/>
          </p:cNvSpPr>
          <p:nvPr/>
        </p:nvSpPr>
        <p:spPr>
          <a:xfrm>
            <a:off x="800547" y="3078523"/>
            <a:ext cx="910482" cy="138499"/>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market]</a:t>
            </a:r>
          </a:p>
        </p:txBody>
      </p:sp>
      <p:sp>
        <p:nvSpPr>
          <p:cNvPr id="311" name="TextBox 310">
            <a:extLst>
              <a:ext uri="{FF2B5EF4-FFF2-40B4-BE49-F238E27FC236}">
                <a16:creationId xmlns:a16="http://schemas.microsoft.com/office/drawing/2014/main" id="{2F1BB1D7-AF86-3C6D-A7D2-347D81FC6E06}"/>
              </a:ext>
            </a:extLst>
          </p:cNvPr>
          <p:cNvSpPr txBox="1">
            <a:spLocks/>
          </p:cNvSpPr>
          <p:nvPr/>
        </p:nvSpPr>
        <p:spPr>
          <a:xfrm>
            <a:off x="6636549" y="2593268"/>
            <a:ext cx="1039822" cy="307777"/>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[New </a:t>
            </a:r>
            <a:b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b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customers]</a:t>
            </a:r>
          </a:p>
        </p:txBody>
      </p:sp>
      <p:sp>
        <p:nvSpPr>
          <p:cNvPr id="313" name="TextBox 312">
            <a:extLst>
              <a:ext uri="{FF2B5EF4-FFF2-40B4-BE49-F238E27FC236}">
                <a16:creationId xmlns:a16="http://schemas.microsoft.com/office/drawing/2014/main" id="{8A4321BB-5E88-90D1-7C4E-63B90E4C59E1}"/>
              </a:ext>
            </a:extLst>
          </p:cNvPr>
          <p:cNvSpPr txBox="1">
            <a:spLocks/>
          </p:cNvSpPr>
          <p:nvPr/>
        </p:nvSpPr>
        <p:spPr>
          <a:xfrm>
            <a:off x="5739882" y="2593268"/>
            <a:ext cx="726135" cy="307777"/>
          </a:xfrm>
          <a:prstGeom prst="rect">
            <a:avLst/>
          </a:prstGeom>
        </p:spPr>
        <p:txBody>
          <a:bodyPr vert="horz" wrap="square" lIns="0" tIns="0" rIns="0" bIns="0" rtlCol="0" anchor="b"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[Customers reached]</a:t>
            </a:r>
            <a:endPar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3" name="TextBox 12">
            <a:extLst>
              <a:ext uri="{FF2B5EF4-FFF2-40B4-BE49-F238E27FC236}">
                <a16:creationId xmlns:a16="http://schemas.microsoft.com/office/drawing/2014/main" id="{83CD280D-8A1E-CD11-E51D-1FFD2A05B62D}"/>
              </a:ext>
            </a:extLst>
          </p:cNvPr>
          <p:cNvSpPr txBox="1">
            <a:spLocks/>
          </p:cNvSpPr>
          <p:nvPr/>
        </p:nvSpPr>
        <p:spPr>
          <a:xfrm>
            <a:off x="800547" y="3516072"/>
            <a:ext cx="910482" cy="138499"/>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market]</a:t>
            </a:r>
          </a:p>
        </p:txBody>
      </p:sp>
      <p:sp>
        <p:nvSpPr>
          <p:cNvPr id="14" name="TextBox 13">
            <a:extLst>
              <a:ext uri="{FF2B5EF4-FFF2-40B4-BE49-F238E27FC236}">
                <a16:creationId xmlns:a16="http://schemas.microsoft.com/office/drawing/2014/main" id="{AC61E2C9-1888-3A4E-0BE4-6C6F365F0450}"/>
              </a:ext>
            </a:extLst>
          </p:cNvPr>
          <p:cNvSpPr txBox="1">
            <a:spLocks/>
          </p:cNvSpPr>
          <p:nvPr/>
        </p:nvSpPr>
        <p:spPr>
          <a:xfrm>
            <a:off x="800547" y="3953621"/>
            <a:ext cx="910482" cy="138499"/>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market]</a:t>
            </a:r>
          </a:p>
        </p:txBody>
      </p:sp>
      <p:sp>
        <p:nvSpPr>
          <p:cNvPr id="15" name="TextBox 14">
            <a:extLst>
              <a:ext uri="{FF2B5EF4-FFF2-40B4-BE49-F238E27FC236}">
                <a16:creationId xmlns:a16="http://schemas.microsoft.com/office/drawing/2014/main" id="{02652399-BEBE-4CCB-BE91-875AC0CBCD6D}"/>
              </a:ext>
            </a:extLst>
          </p:cNvPr>
          <p:cNvSpPr txBox="1">
            <a:spLocks/>
          </p:cNvSpPr>
          <p:nvPr/>
        </p:nvSpPr>
        <p:spPr>
          <a:xfrm>
            <a:off x="800547" y="4391170"/>
            <a:ext cx="910482" cy="138499"/>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market]</a:t>
            </a:r>
          </a:p>
        </p:txBody>
      </p:sp>
      <p:sp>
        <p:nvSpPr>
          <p:cNvPr id="16" name="TextBox 15">
            <a:extLst>
              <a:ext uri="{FF2B5EF4-FFF2-40B4-BE49-F238E27FC236}">
                <a16:creationId xmlns:a16="http://schemas.microsoft.com/office/drawing/2014/main" id="{A87B8750-3C69-450F-37A2-C9B755B8DAB3}"/>
              </a:ext>
            </a:extLst>
          </p:cNvPr>
          <p:cNvSpPr txBox="1">
            <a:spLocks/>
          </p:cNvSpPr>
          <p:nvPr/>
        </p:nvSpPr>
        <p:spPr>
          <a:xfrm>
            <a:off x="800547" y="4828717"/>
            <a:ext cx="910482" cy="138499"/>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market]</a:t>
            </a:r>
          </a:p>
        </p:txBody>
      </p:sp>
      <p:sp>
        <p:nvSpPr>
          <p:cNvPr id="19" name="Rectangle 18">
            <a:extLst>
              <a:ext uri="{FF2B5EF4-FFF2-40B4-BE49-F238E27FC236}">
                <a16:creationId xmlns:a16="http://schemas.microsoft.com/office/drawing/2014/main" id="{57CE8C58-A769-9B9F-AE48-8B2651797270}"/>
              </a:ext>
            </a:extLst>
          </p:cNvPr>
          <p:cNvSpPr>
            <a:spLocks/>
          </p:cNvSpPr>
          <p:nvPr/>
        </p:nvSpPr>
        <p:spPr>
          <a:xfrm>
            <a:off x="7965055" y="5210355"/>
            <a:ext cx="601649" cy="153888"/>
          </a:xfrm>
          <a:prstGeom prst="rect">
            <a:avLst/>
          </a:prstGeom>
          <a:no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lang="en-US" sz="1000" b="1" kern="1200">
                <a:solidFill>
                  <a:srgbClr val="E7E6E6">
                    <a:lumMod val="10000"/>
                  </a:srgbClr>
                </a:solidFill>
                <a:latin typeface="Arial" panose="020B0604020202020204" pitchFamily="34" charset="0"/>
                <a:cs typeface="Arial" panose="020B0604020202020204" pitchFamily="34" charset="0"/>
              </a:rPr>
              <a:t>x</a:t>
            </a:r>
            <a:r>
              <a:rPr kumimoji="0" lang="en-US" sz="10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x-xx%</a:t>
            </a:r>
            <a:endParaRPr kumimoji="0" lang="en-US" sz="1000" b="1" i="0" u="none" strike="noStrike" kern="1200" cap="none" spc="0" normalizeH="0" baseline="3000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1" name="Google Shape;507;p14">
            <a:extLst>
              <a:ext uri="{FF2B5EF4-FFF2-40B4-BE49-F238E27FC236}">
                <a16:creationId xmlns:a16="http://schemas.microsoft.com/office/drawing/2014/main" id="{3C534007-23C8-3E0C-FCF6-86DDE5CABE7A}"/>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E7E6E6">
                    <a:lumMod val="10000"/>
                  </a:srgbClr>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
        <p:nvSpPr>
          <p:cNvPr id="22" name="Google Shape;538;p14">
            <a:extLst>
              <a:ext uri="{FF2B5EF4-FFF2-40B4-BE49-F238E27FC236}">
                <a16:creationId xmlns:a16="http://schemas.microsoft.com/office/drawing/2014/main" id="{624C7932-1D8D-2A21-C5F7-7D6901AF340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E7E6E6">
                    <a:lumMod val="10000"/>
                  </a:srgbClr>
                </a:solidFill>
                <a:effectLst/>
                <a:uLnTx/>
                <a:uFillTx/>
                <a:latin typeface="Arial"/>
                <a:ea typeface="Arial"/>
                <a:cs typeface="Arial"/>
                <a:sym typeface="Arial"/>
              </a:rPr>
              <a:t>Footnote: 1. xx</a:t>
            </a:r>
            <a:endParaRPr kumimoji="0" sz="900"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Tree>
    <p:extLst>
      <p:ext uri="{BB962C8B-B14F-4D97-AF65-F5344CB8AC3E}">
        <p14:creationId xmlns:p14="http://schemas.microsoft.com/office/powerpoint/2010/main" val="19908136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5" name="Straight Arrow Connector 144">
            <a:extLst>
              <a:ext uri="{FF2B5EF4-FFF2-40B4-BE49-F238E27FC236}">
                <a16:creationId xmlns:a16="http://schemas.microsoft.com/office/drawing/2014/main" id="{29327895-8C85-D0BE-F027-50A27734C8C0}"/>
              </a:ext>
            </a:extLst>
          </p:cNvPr>
          <p:cNvCxnSpPr>
            <a:cxnSpLocks/>
          </p:cNvCxnSpPr>
          <p:nvPr/>
        </p:nvCxnSpPr>
        <p:spPr>
          <a:xfrm>
            <a:off x="7034112" y="2620160"/>
            <a:ext cx="4535999" cy="0"/>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CC759F02-49D2-17A8-6691-DE12DA91D671}"/>
              </a:ext>
            </a:extLst>
          </p:cNvPr>
          <p:cNvGrpSpPr/>
          <p:nvPr/>
        </p:nvGrpSpPr>
        <p:grpSpPr>
          <a:xfrm>
            <a:off x="7656251" y="2559200"/>
            <a:ext cx="3291720" cy="121920"/>
            <a:chOff x="7551400" y="2441213"/>
            <a:chExt cx="3291720" cy="121920"/>
          </a:xfrm>
        </p:grpSpPr>
        <p:sp>
          <p:nvSpPr>
            <p:cNvPr id="132" name="Oval 131">
              <a:extLst>
                <a:ext uri="{FF2B5EF4-FFF2-40B4-BE49-F238E27FC236}">
                  <a16:creationId xmlns:a16="http://schemas.microsoft.com/office/drawing/2014/main" id="{D9CEE13D-D421-4F9F-8D49-20B69D1B83EB}"/>
                </a:ext>
              </a:extLst>
            </p:cNvPr>
            <p:cNvSpPr/>
            <p:nvPr/>
          </p:nvSpPr>
          <p:spPr>
            <a:xfrm>
              <a:off x="7551400" y="2441213"/>
              <a:ext cx="121920" cy="121920"/>
            </a:xfrm>
            <a:prstGeom prst="ellipse">
              <a:avLst/>
            </a:prstGeom>
            <a:solidFill>
              <a:schemeClr val="tx1"/>
            </a:solidFill>
            <a:ln w="285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33" name="Oval 132">
              <a:extLst>
                <a:ext uri="{FF2B5EF4-FFF2-40B4-BE49-F238E27FC236}">
                  <a16:creationId xmlns:a16="http://schemas.microsoft.com/office/drawing/2014/main" id="{8F009512-88C8-0930-E741-81C68BF3BAEF}"/>
                </a:ext>
              </a:extLst>
            </p:cNvPr>
            <p:cNvSpPr/>
            <p:nvPr/>
          </p:nvSpPr>
          <p:spPr>
            <a:xfrm>
              <a:off x="8608000"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34" name="Oval 133">
              <a:extLst>
                <a:ext uri="{FF2B5EF4-FFF2-40B4-BE49-F238E27FC236}">
                  <a16:creationId xmlns:a16="http://schemas.microsoft.com/office/drawing/2014/main" id="{B2DB5571-490D-7E82-D2F0-FBB6CE34C3F1}"/>
                </a:ext>
              </a:extLst>
            </p:cNvPr>
            <p:cNvSpPr/>
            <p:nvPr/>
          </p:nvSpPr>
          <p:spPr>
            <a:xfrm>
              <a:off x="9664600"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35" name="Oval 134">
              <a:extLst>
                <a:ext uri="{FF2B5EF4-FFF2-40B4-BE49-F238E27FC236}">
                  <a16:creationId xmlns:a16="http://schemas.microsoft.com/office/drawing/2014/main" id="{86FD6776-75B2-7F27-D464-03B4243C88C4}"/>
                </a:ext>
              </a:extLst>
            </p:cNvPr>
            <p:cNvSpPr/>
            <p:nvPr/>
          </p:nvSpPr>
          <p:spPr>
            <a:xfrm>
              <a:off x="10721200" y="2441213"/>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grpSp>
      <p:cxnSp>
        <p:nvCxnSpPr>
          <p:cNvPr id="161" name="Straight Arrow Connector 160">
            <a:extLst>
              <a:ext uri="{FF2B5EF4-FFF2-40B4-BE49-F238E27FC236}">
                <a16:creationId xmlns:a16="http://schemas.microsoft.com/office/drawing/2014/main" id="{CA4FFD9E-2EA3-F5A9-E997-6DAAB854B5FB}"/>
              </a:ext>
            </a:extLst>
          </p:cNvPr>
          <p:cNvCxnSpPr>
            <a:cxnSpLocks/>
          </p:cNvCxnSpPr>
          <p:nvPr/>
        </p:nvCxnSpPr>
        <p:spPr>
          <a:xfrm>
            <a:off x="1968649" y="2620160"/>
            <a:ext cx="4535999" cy="0"/>
          </a:xfrm>
          <a:prstGeom prst="straightConnector1">
            <a:avLst/>
          </a:prstGeom>
          <a:ln w="127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5DE9B0AA-B1D1-6882-3761-6A2B88CBFF1D}"/>
              </a:ext>
            </a:extLst>
          </p:cNvPr>
          <p:cNvSpPr/>
          <p:nvPr/>
        </p:nvSpPr>
        <p:spPr>
          <a:xfrm>
            <a:off x="2590788" y="2559200"/>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64" name="Oval 163">
            <a:extLst>
              <a:ext uri="{FF2B5EF4-FFF2-40B4-BE49-F238E27FC236}">
                <a16:creationId xmlns:a16="http://schemas.microsoft.com/office/drawing/2014/main" id="{8B23434F-D989-952A-B1A4-91A60AB8825C}"/>
              </a:ext>
            </a:extLst>
          </p:cNvPr>
          <p:cNvSpPr/>
          <p:nvPr/>
        </p:nvSpPr>
        <p:spPr>
          <a:xfrm>
            <a:off x="3647388" y="2559200"/>
            <a:ext cx="121920" cy="121920"/>
          </a:xfrm>
          <a:prstGeom prst="ellipse">
            <a:avLst/>
          </a:prstGeom>
          <a:solidFill>
            <a:schemeClr val="accent2"/>
          </a:solidFill>
          <a:ln w="285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65" name="Oval 164">
            <a:extLst>
              <a:ext uri="{FF2B5EF4-FFF2-40B4-BE49-F238E27FC236}">
                <a16:creationId xmlns:a16="http://schemas.microsoft.com/office/drawing/2014/main" id="{0FD387DE-2CA4-AAE2-A433-785F69428064}"/>
              </a:ext>
            </a:extLst>
          </p:cNvPr>
          <p:cNvSpPr/>
          <p:nvPr/>
        </p:nvSpPr>
        <p:spPr>
          <a:xfrm>
            <a:off x="4703988" y="2559200"/>
            <a:ext cx="121920" cy="121920"/>
          </a:xfrm>
          <a:prstGeom prst="ellipse">
            <a:avLst/>
          </a:prstGeom>
          <a:solidFill>
            <a:schemeClr val="tx1"/>
          </a:solidFill>
          <a:ln w="285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66" name="Oval 165">
            <a:extLst>
              <a:ext uri="{FF2B5EF4-FFF2-40B4-BE49-F238E27FC236}">
                <a16:creationId xmlns:a16="http://schemas.microsoft.com/office/drawing/2014/main" id="{7C38D5B6-8B14-035A-B241-4EF45D76930A}"/>
              </a:ext>
            </a:extLst>
          </p:cNvPr>
          <p:cNvSpPr/>
          <p:nvPr/>
        </p:nvSpPr>
        <p:spPr>
          <a:xfrm>
            <a:off x="5760588" y="2559200"/>
            <a:ext cx="121920" cy="121920"/>
          </a:xfrm>
          <a:prstGeom prst="ellipse">
            <a:avLst/>
          </a:prstGeom>
          <a:solidFill>
            <a:schemeClr val="tx1"/>
          </a:solidFill>
          <a:ln w="28575"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
                <a:srgbClr val="000000"/>
              </a:buClr>
              <a:buSzTx/>
              <a:buFont typeface="Arial"/>
              <a:buNone/>
              <a:tabLst/>
              <a:defRPr/>
            </a:pPr>
            <a:endParaRPr kumimoji="0" lang="en-US" sz="1600" b="0" i="0" u="none" strike="noStrike" kern="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2" name="Title 1">
            <a:extLst>
              <a:ext uri="{FF2B5EF4-FFF2-40B4-BE49-F238E27FC236}">
                <a16:creationId xmlns:a16="http://schemas.microsoft.com/office/drawing/2014/main" id="{95417227-03D5-DF49-A741-8FE6EE4A158D}"/>
              </a:ext>
            </a:extLst>
          </p:cNvPr>
          <p:cNvSpPr>
            <a:spLocks noGrp="1"/>
          </p:cNvSpPr>
          <p:nvPr>
            <p:ph type="title"/>
          </p:nvPr>
        </p:nvSpPr>
        <p:spPr>
          <a:xfrm>
            <a:off x="467806" y="365126"/>
            <a:ext cx="11173331" cy="811212"/>
          </a:xfrm>
        </p:spPr>
        <p:txBody>
          <a:bodyPr/>
          <a:lstStyle/>
          <a:p>
            <a:r>
              <a:rPr lang="en-GB"/>
              <a:t>A/B: Options A &amp; B will [insert description]</a:t>
            </a:r>
            <a:endParaRPr lang="en-US"/>
          </a:p>
        </p:txBody>
      </p:sp>
      <p:sp>
        <p:nvSpPr>
          <p:cNvPr id="3" name="Slide Number Placeholder 2">
            <a:extLst>
              <a:ext uri="{FF2B5EF4-FFF2-40B4-BE49-F238E27FC236}">
                <a16:creationId xmlns:a16="http://schemas.microsoft.com/office/drawing/2014/main" id="{871E8402-5E9F-F8E5-0F7A-E274A08EBDA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94</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cxnSp>
        <p:nvCxnSpPr>
          <p:cNvPr id="4" name="LineBasicDefault 5">
            <a:extLst>
              <a:ext uri="{FF2B5EF4-FFF2-40B4-BE49-F238E27FC236}">
                <a16:creationId xmlns:a16="http://schemas.microsoft.com/office/drawing/2014/main" id="{5B31E7F0-98C6-AFA7-AA03-5AA174C3CD28}"/>
              </a:ext>
            </a:extLst>
          </p:cNvPr>
          <p:cNvCxnSpPr>
            <a:cxnSpLocks/>
          </p:cNvCxnSpPr>
          <p:nvPr>
            <p:custDataLst>
              <p:tags r:id="rId1"/>
            </p:custDataLst>
          </p:nvPr>
        </p:nvCxnSpPr>
        <p:spPr>
          <a:xfrm>
            <a:off x="7034113" y="3264911"/>
            <a:ext cx="4536000"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5" name="LineBasicDefault 5">
            <a:extLst>
              <a:ext uri="{FF2B5EF4-FFF2-40B4-BE49-F238E27FC236}">
                <a16:creationId xmlns:a16="http://schemas.microsoft.com/office/drawing/2014/main" id="{AC3236E8-E84F-163E-BACD-CE7556B82E1F}"/>
              </a:ext>
            </a:extLst>
          </p:cNvPr>
          <p:cNvCxnSpPr>
            <a:cxnSpLocks/>
          </p:cNvCxnSpPr>
          <p:nvPr>
            <p:custDataLst>
              <p:tags r:id="rId2"/>
            </p:custDataLst>
          </p:nvPr>
        </p:nvCxnSpPr>
        <p:spPr>
          <a:xfrm>
            <a:off x="7034113" y="3909662"/>
            <a:ext cx="4536000"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6" name="LineBasicDefault 5">
            <a:extLst>
              <a:ext uri="{FF2B5EF4-FFF2-40B4-BE49-F238E27FC236}">
                <a16:creationId xmlns:a16="http://schemas.microsoft.com/office/drawing/2014/main" id="{899671BD-5A85-E2A4-C9FF-45BBFA3E9CEB}"/>
              </a:ext>
            </a:extLst>
          </p:cNvPr>
          <p:cNvCxnSpPr>
            <a:cxnSpLocks/>
          </p:cNvCxnSpPr>
          <p:nvPr>
            <p:custDataLst>
              <p:tags r:id="rId3"/>
            </p:custDataLst>
          </p:nvPr>
        </p:nvCxnSpPr>
        <p:spPr>
          <a:xfrm>
            <a:off x="7034113" y="4554413"/>
            <a:ext cx="4536000"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7" name="LineBasicDefault 5">
            <a:extLst>
              <a:ext uri="{FF2B5EF4-FFF2-40B4-BE49-F238E27FC236}">
                <a16:creationId xmlns:a16="http://schemas.microsoft.com/office/drawing/2014/main" id="{C4FB85FB-8465-9A7A-0CE0-7373316E0CF3}"/>
              </a:ext>
            </a:extLst>
          </p:cNvPr>
          <p:cNvCxnSpPr>
            <a:cxnSpLocks/>
          </p:cNvCxnSpPr>
          <p:nvPr>
            <p:custDataLst>
              <p:tags r:id="rId4"/>
            </p:custDataLst>
          </p:nvPr>
        </p:nvCxnSpPr>
        <p:spPr>
          <a:xfrm>
            <a:off x="7034113" y="5199164"/>
            <a:ext cx="4536000"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50" name="Sticker">
            <a:extLst>
              <a:ext uri="{FF2B5EF4-FFF2-40B4-BE49-F238E27FC236}">
                <a16:creationId xmlns:a16="http://schemas.microsoft.com/office/drawing/2014/main" id="{8B052F95-FD7E-9E5E-EF9B-1C18E26B15C2}"/>
              </a:ext>
            </a:extLst>
          </p:cNvPr>
          <p:cNvSpPr txBox="1"/>
          <p:nvPr/>
        </p:nvSpPr>
        <p:spPr>
          <a:xfrm>
            <a:off x="467805" y="1291601"/>
            <a:ext cx="3718349" cy="215444"/>
          </a:xfrm>
          <a:prstGeom prst="rect">
            <a:avLst/>
          </a:prstGeom>
          <a:noFill/>
          <a:ln w="6350">
            <a:noFill/>
            <a:miter lim="800000"/>
          </a:ln>
        </p:spPr>
        <p:txBody>
          <a:bodyPr vert="horz" wrap="square" lIns="91440" tIns="0" rIns="0" bIns="0" rtlCol="0">
            <a:spAutoFit/>
          </a:bodyPr>
          <a:lstStyle>
            <a:defPPr>
              <a:defRPr lang="en-US"/>
            </a:defPPr>
            <a:lvl1pPr lvl="0">
              <a:spcBef>
                <a:spcPts val="300"/>
              </a:spcBef>
              <a:spcAft>
                <a:spcPts val="300"/>
              </a:spcAft>
              <a:buNone/>
              <a:defRPr sz="800" b="1" cap="all" baseline="0"/>
            </a:lvl1pPr>
          </a:lstStyle>
          <a:p>
            <a:pPr marL="0" marR="0" lvl="0" indent="0" algn="l" defTabSz="914400" rtl="0" eaLnBrk="1" fontAlgn="auto" latinLnBrk="0" hangingPunct="1">
              <a:lnSpc>
                <a:spcPct val="100000"/>
              </a:lnSpc>
              <a:spcBef>
                <a:spcPts val="300"/>
              </a:spcBef>
              <a:spcAft>
                <a:spcPts val="300"/>
              </a:spcAft>
              <a:buClr>
                <a:srgbClr val="000000"/>
              </a:buClr>
              <a:buSzTx/>
              <a:buFont typeface="Arial"/>
              <a:buNone/>
              <a:tabLst/>
              <a:defRPr/>
            </a:pPr>
            <a:r>
              <a:rPr kumimoji="0" lang="en-US" sz="1400" b="1" i="0" u="none" strike="noStrike" kern="0" cap="none" spc="0" normalizeH="0" baseline="0" noProof="0">
                <a:ln>
                  <a:noFill/>
                </a:ln>
                <a:solidFill>
                  <a:srgbClr val="FFFFFF">
                    <a:lumMod val="50000"/>
                  </a:srgbClr>
                </a:solidFill>
                <a:effectLst/>
                <a:uLnTx/>
                <a:uFillTx/>
                <a:latin typeface="Arial" panose="020B0604020202020204" pitchFamily="34" charset="0"/>
                <a:cs typeface="Arial" panose="020B0604020202020204" pitchFamily="34" charset="0"/>
                <a:sym typeface="Arial"/>
              </a:rPr>
              <a:t>Preliminary overview of [insert]:</a:t>
            </a:r>
          </a:p>
        </p:txBody>
      </p:sp>
      <p:pic>
        <p:nvPicPr>
          <p:cNvPr id="52" name="Picture 51">
            <a:extLst>
              <a:ext uri="{FF2B5EF4-FFF2-40B4-BE49-F238E27FC236}">
                <a16:creationId xmlns:a16="http://schemas.microsoft.com/office/drawing/2014/main" id="{F954282B-BA72-9D0C-BCE2-310ADEF31B8B}"/>
              </a:ext>
            </a:extLst>
          </p:cNvPr>
          <p:cNvPicPr>
            <a:picLocks/>
          </p:cNvPicPr>
          <p:nvPr/>
        </p:nvPicPr>
        <p:blipFill>
          <a:blip r:embed="rId11" cstate="screen">
            <a:extLst>
              <a:ext uri="{28A0092B-C50C-407E-A947-70E740481C1C}">
                <a14:useLocalDpi xmlns:a14="http://schemas.microsoft.com/office/drawing/2010/main"/>
              </a:ext>
            </a:extLst>
          </a:blip>
          <a:stretch>
            <a:fillRect/>
          </a:stretch>
        </p:blipFill>
        <p:spPr>
          <a:xfrm>
            <a:off x="648000" y="2673434"/>
            <a:ext cx="314025" cy="209350"/>
          </a:xfrm>
          <a:prstGeom prst="rect">
            <a:avLst/>
          </a:prstGeom>
          <a:ln w="6350">
            <a:solidFill>
              <a:srgbClr val="D0D0D0"/>
            </a:solidFill>
          </a:ln>
        </p:spPr>
      </p:pic>
      <p:sp>
        <p:nvSpPr>
          <p:cNvPr id="53" name="TextBox 52">
            <a:extLst>
              <a:ext uri="{FF2B5EF4-FFF2-40B4-BE49-F238E27FC236}">
                <a16:creationId xmlns:a16="http://schemas.microsoft.com/office/drawing/2014/main" id="{EB6BCEB0-BCC3-5FC9-067F-7A9662BF4E0C}"/>
              </a:ext>
            </a:extLst>
          </p:cNvPr>
          <p:cNvSpPr txBox="1">
            <a:spLocks/>
          </p:cNvSpPr>
          <p:nvPr/>
        </p:nvSpPr>
        <p:spPr>
          <a:xfrm>
            <a:off x="647999" y="2974620"/>
            <a:ext cx="1102979"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AU"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market]</a:t>
            </a:r>
          </a:p>
        </p:txBody>
      </p:sp>
      <p:sp>
        <p:nvSpPr>
          <p:cNvPr id="54" name="TextBox 53">
            <a:extLst>
              <a:ext uri="{FF2B5EF4-FFF2-40B4-BE49-F238E27FC236}">
                <a16:creationId xmlns:a16="http://schemas.microsoft.com/office/drawing/2014/main" id="{221B17DB-BD9F-A1EE-E7C9-3D69A2876C6F}"/>
              </a:ext>
            </a:extLst>
          </p:cNvPr>
          <p:cNvSpPr txBox="1">
            <a:spLocks/>
          </p:cNvSpPr>
          <p:nvPr/>
        </p:nvSpPr>
        <p:spPr>
          <a:xfrm>
            <a:off x="7034112" y="1999020"/>
            <a:ext cx="4535999" cy="36933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None/>
              <a:tabLst/>
              <a:defRPr/>
            </a:pPr>
            <a:r>
              <a:rPr kumimoji="0" lang="en-IN" sz="14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 of option B]</a:t>
            </a:r>
            <a:endParaRPr kumimoji="0" lang="en-IN" sz="1400" b="1" i="0" u="none" strike="noStrike" kern="0" cap="none" spc="0" normalizeH="0" baseline="3000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56" name="TextBox 55">
            <a:extLst>
              <a:ext uri="{FF2B5EF4-FFF2-40B4-BE49-F238E27FC236}">
                <a16:creationId xmlns:a16="http://schemas.microsoft.com/office/drawing/2014/main" id="{90CF3522-7223-FE67-EA1C-E7DE2F84BEC7}"/>
              </a:ext>
            </a:extLst>
          </p:cNvPr>
          <p:cNvSpPr txBox="1">
            <a:spLocks/>
          </p:cNvSpPr>
          <p:nvPr/>
        </p:nvSpPr>
        <p:spPr>
          <a:xfrm>
            <a:off x="1968648" y="1999020"/>
            <a:ext cx="4536000" cy="369332"/>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None/>
              <a:tabLst/>
              <a:defRPr/>
            </a:pPr>
            <a:r>
              <a:rPr kumimoji="0" lang="en-IN" sz="14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 of option A]</a:t>
            </a:r>
            <a:endParaRPr kumimoji="0" lang="en-IN" sz="1400" b="1" i="0" u="none" strike="noStrike" kern="0" cap="none" spc="0" normalizeH="0" baseline="3000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58" name="TextBox 57">
            <a:extLst>
              <a:ext uri="{FF2B5EF4-FFF2-40B4-BE49-F238E27FC236}">
                <a16:creationId xmlns:a16="http://schemas.microsoft.com/office/drawing/2014/main" id="{B1B42CC1-37D6-6F2B-5A67-634DF732C395}"/>
              </a:ext>
            </a:extLst>
          </p:cNvPr>
          <p:cNvSpPr txBox="1">
            <a:spLocks/>
          </p:cNvSpPr>
          <p:nvPr/>
        </p:nvSpPr>
        <p:spPr>
          <a:xfrm>
            <a:off x="7034113" y="5928154"/>
            <a:ext cx="4536000" cy="36933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None/>
              <a:tabLst/>
              <a:defRPr/>
            </a:pPr>
            <a:r>
              <a:rPr kumimoji="0" lang="en-US" sz="12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conclusion on option B, e.g. no-regret move if x, y, z is in place]</a:t>
            </a:r>
          </a:p>
        </p:txBody>
      </p:sp>
      <p:sp>
        <p:nvSpPr>
          <p:cNvPr id="59" name="TextBox 58">
            <a:extLst>
              <a:ext uri="{FF2B5EF4-FFF2-40B4-BE49-F238E27FC236}">
                <a16:creationId xmlns:a16="http://schemas.microsoft.com/office/drawing/2014/main" id="{83ECDF39-235D-1C38-0851-BBA846196E9B}"/>
              </a:ext>
            </a:extLst>
          </p:cNvPr>
          <p:cNvSpPr txBox="1">
            <a:spLocks/>
          </p:cNvSpPr>
          <p:nvPr/>
        </p:nvSpPr>
        <p:spPr>
          <a:xfrm>
            <a:off x="1968648" y="5928154"/>
            <a:ext cx="4536000" cy="36933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None/>
              <a:tabLst/>
              <a:defRPr/>
            </a:pPr>
            <a:r>
              <a:rPr kumimoji="0" lang="en-US" sz="12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conclusion on option A, e.g. no-regret move if x, y, z is in place]</a:t>
            </a:r>
          </a:p>
        </p:txBody>
      </p:sp>
      <p:cxnSp>
        <p:nvCxnSpPr>
          <p:cNvPr id="60" name="Straight Arrow Connector 59">
            <a:extLst>
              <a:ext uri="{FF2B5EF4-FFF2-40B4-BE49-F238E27FC236}">
                <a16:creationId xmlns:a16="http://schemas.microsoft.com/office/drawing/2014/main" id="{A62FA293-5BDF-E295-A485-2F24F4A72444}"/>
              </a:ext>
            </a:extLst>
          </p:cNvPr>
          <p:cNvCxnSpPr>
            <a:cxnSpLocks/>
          </p:cNvCxnSpPr>
          <p:nvPr/>
        </p:nvCxnSpPr>
        <p:spPr>
          <a:xfrm>
            <a:off x="7034113" y="5843915"/>
            <a:ext cx="4536000" cy="0"/>
          </a:xfrm>
          <a:prstGeom prst="straightConnector1">
            <a:avLst/>
          </a:prstGeom>
          <a:ln w="12700" cap="flat">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C3BC74F-38CF-791B-7BCD-7E7D43AA4A93}"/>
              </a:ext>
            </a:extLst>
          </p:cNvPr>
          <p:cNvCxnSpPr/>
          <p:nvPr/>
        </p:nvCxnSpPr>
        <p:spPr>
          <a:xfrm>
            <a:off x="1968648" y="5843915"/>
            <a:ext cx="4536000" cy="0"/>
          </a:xfrm>
          <a:prstGeom prst="straightConnector1">
            <a:avLst/>
          </a:prstGeom>
          <a:ln w="12700" cap="flat">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5F5DD4D5-CDFE-A558-B219-0C43ACF9832F}"/>
              </a:ext>
            </a:extLst>
          </p:cNvPr>
          <p:cNvSpPr txBox="1">
            <a:spLocks/>
          </p:cNvSpPr>
          <p:nvPr/>
        </p:nvSpPr>
        <p:spPr>
          <a:xfrm>
            <a:off x="648000" y="3637959"/>
            <a:ext cx="1102978"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AU"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market]</a:t>
            </a:r>
          </a:p>
        </p:txBody>
      </p:sp>
      <p:sp>
        <p:nvSpPr>
          <p:cNvPr id="99" name="TextBox 98">
            <a:extLst>
              <a:ext uri="{FF2B5EF4-FFF2-40B4-BE49-F238E27FC236}">
                <a16:creationId xmlns:a16="http://schemas.microsoft.com/office/drawing/2014/main" id="{C2AA24FB-FACC-F2A5-D09F-FB4C25B8B7FC}"/>
              </a:ext>
            </a:extLst>
          </p:cNvPr>
          <p:cNvSpPr txBox="1">
            <a:spLocks/>
          </p:cNvSpPr>
          <p:nvPr/>
        </p:nvSpPr>
        <p:spPr>
          <a:xfrm>
            <a:off x="648000" y="4301298"/>
            <a:ext cx="1102978"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AU"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market]</a:t>
            </a:r>
          </a:p>
        </p:txBody>
      </p:sp>
      <p:pic>
        <p:nvPicPr>
          <p:cNvPr id="101" name="Picture 100">
            <a:extLst>
              <a:ext uri="{FF2B5EF4-FFF2-40B4-BE49-F238E27FC236}">
                <a16:creationId xmlns:a16="http://schemas.microsoft.com/office/drawing/2014/main" id="{85A71CF5-D696-88EE-018E-067A6560BD38}"/>
              </a:ext>
            </a:extLst>
          </p:cNvPr>
          <p:cNvPicPr>
            <a:picLocks/>
          </p:cNvPicPr>
          <p:nvPr/>
        </p:nvPicPr>
        <p:blipFill>
          <a:blip r:embed="rId12" cstate="screen">
            <a:extLst>
              <a:ext uri="{28A0092B-C50C-407E-A947-70E740481C1C}">
                <a14:useLocalDpi xmlns:a14="http://schemas.microsoft.com/office/drawing/2010/main"/>
              </a:ext>
            </a:extLst>
          </a:blip>
          <a:stretch>
            <a:fillRect/>
          </a:stretch>
        </p:blipFill>
        <p:spPr>
          <a:xfrm>
            <a:off x="648000" y="4663454"/>
            <a:ext cx="314025" cy="209350"/>
          </a:xfrm>
          <a:prstGeom prst="rect">
            <a:avLst/>
          </a:prstGeom>
          <a:ln w="6350">
            <a:solidFill>
              <a:srgbClr val="D0D0D0"/>
            </a:solidFill>
          </a:ln>
        </p:spPr>
      </p:pic>
      <p:sp>
        <p:nvSpPr>
          <p:cNvPr id="102" name="TextBox 101">
            <a:extLst>
              <a:ext uri="{FF2B5EF4-FFF2-40B4-BE49-F238E27FC236}">
                <a16:creationId xmlns:a16="http://schemas.microsoft.com/office/drawing/2014/main" id="{5A01A273-3072-3340-66D4-1DEDFD6D6CC6}"/>
              </a:ext>
            </a:extLst>
          </p:cNvPr>
          <p:cNvSpPr txBox="1">
            <a:spLocks/>
          </p:cNvSpPr>
          <p:nvPr/>
        </p:nvSpPr>
        <p:spPr>
          <a:xfrm>
            <a:off x="648000" y="4964637"/>
            <a:ext cx="1102978"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AU"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market]</a:t>
            </a:r>
          </a:p>
        </p:txBody>
      </p:sp>
      <p:sp>
        <p:nvSpPr>
          <p:cNvPr id="104" name="TextBox 103">
            <a:extLst>
              <a:ext uri="{FF2B5EF4-FFF2-40B4-BE49-F238E27FC236}">
                <a16:creationId xmlns:a16="http://schemas.microsoft.com/office/drawing/2014/main" id="{08ABD76C-B495-A2C7-2CE7-795023FA6427}"/>
              </a:ext>
            </a:extLst>
          </p:cNvPr>
          <p:cNvSpPr txBox="1">
            <a:spLocks/>
          </p:cNvSpPr>
          <p:nvPr/>
        </p:nvSpPr>
        <p:spPr>
          <a:xfrm>
            <a:off x="648000" y="5627977"/>
            <a:ext cx="1102978"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61F32"/>
              </a:buClr>
              <a:buSzPct val="100000"/>
              <a:buFont typeface="Segoe UI" panose="020B0502040204020203" pitchFamily="34" charset="0"/>
              <a:buChar char="​"/>
              <a:tabLst/>
              <a:defRPr/>
            </a:pPr>
            <a:r>
              <a:rPr kumimoji="0" lang="en-AU"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[Insert market]</a:t>
            </a:r>
          </a:p>
        </p:txBody>
      </p:sp>
      <p:pic>
        <p:nvPicPr>
          <p:cNvPr id="105" name="Picture 104">
            <a:extLst>
              <a:ext uri="{FF2B5EF4-FFF2-40B4-BE49-F238E27FC236}">
                <a16:creationId xmlns:a16="http://schemas.microsoft.com/office/drawing/2014/main" id="{860EC136-66A3-7A55-9A24-D971CCDA0153}"/>
              </a:ext>
            </a:extLst>
          </p:cNvPr>
          <p:cNvPicPr>
            <a:picLocks/>
          </p:cNvPicPr>
          <p:nvPr/>
        </p:nvPicPr>
        <p:blipFill>
          <a:blip r:embed="rId13" cstate="screen">
            <a:extLst>
              <a:ext uri="{28A0092B-C50C-407E-A947-70E740481C1C}">
                <a14:useLocalDpi xmlns:a14="http://schemas.microsoft.com/office/drawing/2010/main"/>
              </a:ext>
            </a:extLst>
          </a:blip>
          <a:stretch>
            <a:fillRect/>
          </a:stretch>
        </p:blipFill>
        <p:spPr>
          <a:xfrm>
            <a:off x="648000" y="5326791"/>
            <a:ext cx="314025" cy="209350"/>
          </a:xfrm>
          <a:prstGeom prst="rect">
            <a:avLst/>
          </a:prstGeom>
          <a:ln w="6350">
            <a:solidFill>
              <a:srgbClr val="D0D0D0"/>
            </a:solidFill>
          </a:ln>
        </p:spPr>
      </p:pic>
      <p:cxnSp>
        <p:nvCxnSpPr>
          <p:cNvPr id="106" name="LineBasicDefault 5">
            <a:extLst>
              <a:ext uri="{FF2B5EF4-FFF2-40B4-BE49-F238E27FC236}">
                <a16:creationId xmlns:a16="http://schemas.microsoft.com/office/drawing/2014/main" id="{619A2122-E1CD-62CD-1F93-561D1449261B}"/>
              </a:ext>
            </a:extLst>
          </p:cNvPr>
          <p:cNvCxnSpPr>
            <a:cxnSpLocks/>
          </p:cNvCxnSpPr>
          <p:nvPr>
            <p:custDataLst>
              <p:tags r:id="rId5"/>
            </p:custDataLst>
          </p:nvPr>
        </p:nvCxnSpPr>
        <p:spPr>
          <a:xfrm>
            <a:off x="648000" y="3264911"/>
            <a:ext cx="5856648"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07" name="LineBasicDefault 5">
            <a:extLst>
              <a:ext uri="{FF2B5EF4-FFF2-40B4-BE49-F238E27FC236}">
                <a16:creationId xmlns:a16="http://schemas.microsoft.com/office/drawing/2014/main" id="{F9CBD795-F1AA-06A6-CD24-8B61BDE618D5}"/>
              </a:ext>
            </a:extLst>
          </p:cNvPr>
          <p:cNvCxnSpPr>
            <a:cxnSpLocks/>
          </p:cNvCxnSpPr>
          <p:nvPr>
            <p:custDataLst>
              <p:tags r:id="rId6"/>
            </p:custDataLst>
          </p:nvPr>
        </p:nvCxnSpPr>
        <p:spPr>
          <a:xfrm>
            <a:off x="648000" y="3909662"/>
            <a:ext cx="5856648"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08" name="LineBasicDefault 5">
            <a:extLst>
              <a:ext uri="{FF2B5EF4-FFF2-40B4-BE49-F238E27FC236}">
                <a16:creationId xmlns:a16="http://schemas.microsoft.com/office/drawing/2014/main" id="{23586440-D31A-9C1C-AA17-47A4F12B61E8}"/>
              </a:ext>
            </a:extLst>
          </p:cNvPr>
          <p:cNvCxnSpPr>
            <a:cxnSpLocks/>
          </p:cNvCxnSpPr>
          <p:nvPr>
            <p:custDataLst>
              <p:tags r:id="rId7"/>
            </p:custDataLst>
          </p:nvPr>
        </p:nvCxnSpPr>
        <p:spPr>
          <a:xfrm>
            <a:off x="648000" y="4554413"/>
            <a:ext cx="5856648"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09" name="LineBasicDefault 5">
            <a:extLst>
              <a:ext uri="{FF2B5EF4-FFF2-40B4-BE49-F238E27FC236}">
                <a16:creationId xmlns:a16="http://schemas.microsoft.com/office/drawing/2014/main" id="{EB985408-5ED2-50EF-ABE9-0A5FD3F6B631}"/>
              </a:ext>
            </a:extLst>
          </p:cNvPr>
          <p:cNvCxnSpPr>
            <a:cxnSpLocks/>
          </p:cNvCxnSpPr>
          <p:nvPr>
            <p:custDataLst>
              <p:tags r:id="rId8"/>
            </p:custDataLst>
          </p:nvPr>
        </p:nvCxnSpPr>
        <p:spPr>
          <a:xfrm>
            <a:off x="648000" y="5199164"/>
            <a:ext cx="5856648" cy="0"/>
          </a:xfrm>
          <a:prstGeom prst="straightConnector1">
            <a:avLst/>
          </a:prstGeom>
          <a:ln w="6350" cap="flat">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pic>
        <p:nvPicPr>
          <p:cNvPr id="127" name="Picture 126" descr="Flag of Germany - Wikipedia">
            <a:extLst>
              <a:ext uri="{FF2B5EF4-FFF2-40B4-BE49-F238E27FC236}">
                <a16:creationId xmlns:a16="http://schemas.microsoft.com/office/drawing/2014/main" id="{8E2BC210-75A5-1FEA-4F5D-F2692893C230}"/>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48000" y="3995687"/>
            <a:ext cx="314025" cy="209350"/>
          </a:xfrm>
          <a:prstGeom prst="rect">
            <a:avLst/>
          </a:prstGeom>
          <a:noFill/>
          <a:ln w="6350">
            <a:solidFill>
              <a:schemeClr val="tx2"/>
            </a:solidFill>
          </a:ln>
          <a:extLst>
            <a:ext uri="{909E8E84-426E-40DD-AFC4-6F175D3DCCD1}">
              <a14:hiddenFill xmlns:a14="http://schemas.microsoft.com/office/drawing/2010/main">
                <a:solidFill>
                  <a:srgbClr val="FFFFFF"/>
                </a:solidFill>
              </a14:hiddenFill>
            </a:ext>
          </a:extLst>
        </p:spPr>
      </p:pic>
      <p:pic>
        <p:nvPicPr>
          <p:cNvPr id="128" name="Picture 2" descr="Flag of Spain - Wikipedia">
            <a:extLst>
              <a:ext uri="{FF2B5EF4-FFF2-40B4-BE49-F238E27FC236}">
                <a16:creationId xmlns:a16="http://schemas.microsoft.com/office/drawing/2014/main" id="{578407F7-211C-9740-FB01-C36388C4D612}"/>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43531" y="3332347"/>
            <a:ext cx="318494" cy="217192"/>
          </a:xfrm>
          <a:prstGeom prst="rect">
            <a:avLst/>
          </a:prstGeom>
          <a:noFill/>
          <a:ln w="6350">
            <a:solidFill>
              <a:schemeClr val="tx2"/>
            </a:solidFill>
          </a:ln>
          <a:extLst>
            <a:ext uri="{909E8E84-426E-40DD-AFC4-6F175D3DCCD1}">
              <a14:hiddenFill xmlns:a14="http://schemas.microsoft.com/office/drawing/2010/main">
                <a:solidFill>
                  <a:srgbClr val="FFFFFF"/>
                </a:solidFill>
              </a14:hiddenFill>
            </a:ext>
          </a:extLst>
        </p:spPr>
      </p:pic>
      <p:sp>
        <p:nvSpPr>
          <p:cNvPr id="136" name="Oval 135">
            <a:extLst>
              <a:ext uri="{FF2B5EF4-FFF2-40B4-BE49-F238E27FC236}">
                <a16:creationId xmlns:a16="http://schemas.microsoft.com/office/drawing/2014/main" id="{E5EC2BF1-B2FA-362E-5FDB-B30AC6C028A3}"/>
              </a:ext>
            </a:extLst>
          </p:cNvPr>
          <p:cNvSpPr/>
          <p:nvPr/>
        </p:nvSpPr>
        <p:spPr>
          <a:xfrm>
            <a:off x="1968648" y="1638083"/>
            <a:ext cx="251999" cy="25199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a:ln>
                  <a:noFill/>
                </a:ln>
                <a:solidFill>
                  <a:srgbClr val="FFFFFF"/>
                </a:solidFill>
                <a:effectLst/>
                <a:uLnTx/>
                <a:uFillTx/>
                <a:latin typeface="Arial"/>
                <a:ea typeface="+mn-ea"/>
                <a:cs typeface="+mn-cs"/>
                <a:sym typeface="Arial"/>
              </a:rPr>
              <a:t>A</a:t>
            </a:r>
          </a:p>
        </p:txBody>
      </p:sp>
      <p:sp>
        <p:nvSpPr>
          <p:cNvPr id="137" name="Oval 136">
            <a:extLst>
              <a:ext uri="{FF2B5EF4-FFF2-40B4-BE49-F238E27FC236}">
                <a16:creationId xmlns:a16="http://schemas.microsoft.com/office/drawing/2014/main" id="{FF91931C-525A-078D-9480-B2DDAF6131AC}"/>
              </a:ext>
            </a:extLst>
          </p:cNvPr>
          <p:cNvSpPr/>
          <p:nvPr/>
        </p:nvSpPr>
        <p:spPr>
          <a:xfrm>
            <a:off x="7034112" y="1638083"/>
            <a:ext cx="251999" cy="25199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a:ln>
                  <a:noFill/>
                </a:ln>
                <a:solidFill>
                  <a:srgbClr val="FFFFFF"/>
                </a:solidFill>
                <a:effectLst/>
                <a:uLnTx/>
                <a:uFillTx/>
                <a:latin typeface="Arial"/>
                <a:ea typeface="+mn-ea"/>
                <a:cs typeface="+mn-cs"/>
                <a:sym typeface="Arial"/>
              </a:rPr>
              <a:t>B</a:t>
            </a:r>
          </a:p>
        </p:txBody>
      </p:sp>
      <p:cxnSp>
        <p:nvCxnSpPr>
          <p:cNvPr id="138" name="Straight Arrow Connector 137">
            <a:extLst>
              <a:ext uri="{FF2B5EF4-FFF2-40B4-BE49-F238E27FC236}">
                <a16:creationId xmlns:a16="http://schemas.microsoft.com/office/drawing/2014/main" id="{7FEEB6BD-B2DC-EA96-36F5-DE35F22C9311}"/>
              </a:ext>
            </a:extLst>
          </p:cNvPr>
          <p:cNvCxnSpPr>
            <a:cxnSpLocks/>
            <a:stCxn id="163" idx="6"/>
            <a:endCxn id="164" idx="2"/>
          </p:cNvCxnSpPr>
          <p:nvPr/>
        </p:nvCxnSpPr>
        <p:spPr>
          <a:xfrm>
            <a:off x="2712708" y="2620160"/>
            <a:ext cx="934680" cy="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D3C4B0B-32C6-BFF9-F6AB-E7C3F96F4F19}"/>
              </a:ext>
            </a:extLst>
          </p:cNvPr>
          <p:cNvSpPr/>
          <p:nvPr/>
        </p:nvSpPr>
        <p:spPr>
          <a:xfrm>
            <a:off x="1968648" y="2974620"/>
            <a:ext cx="8979323" cy="256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Insert important considerations regarding solutions e.g. availability of partners in each market, technology maturity, availability of data or similar.</a:t>
            </a:r>
          </a:p>
        </p:txBody>
      </p:sp>
    </p:spTree>
    <p:extLst>
      <p:ext uri="{BB962C8B-B14F-4D97-AF65-F5344CB8AC3E}">
        <p14:creationId xmlns:p14="http://schemas.microsoft.com/office/powerpoint/2010/main" val="18812490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Google Shape;1258;p173">
            <a:extLst>
              <a:ext uri="{FF2B5EF4-FFF2-40B4-BE49-F238E27FC236}">
                <a16:creationId xmlns:a16="http://schemas.microsoft.com/office/drawing/2014/main" id="{024F1825-0F97-9E64-A8C1-C012EECB2CB7}"/>
              </a:ext>
            </a:extLst>
          </p:cNvPr>
          <p:cNvSpPr/>
          <p:nvPr/>
        </p:nvSpPr>
        <p:spPr>
          <a:xfrm rot="10800000" flipH="1">
            <a:off x="673433" y="3786866"/>
            <a:ext cx="11023600" cy="757428"/>
          </a:xfrm>
          <a:custGeom>
            <a:avLst/>
            <a:gdLst/>
            <a:ahLst/>
            <a:cxnLst/>
            <a:rect l="l" t="t" r="r" b="b"/>
            <a:pathLst>
              <a:path w="11023600" h="1313458" extrusionOk="0">
                <a:moveTo>
                  <a:pt x="0" y="0"/>
                </a:moveTo>
                <a:cubicBezTo>
                  <a:pt x="513291" y="394758"/>
                  <a:pt x="1026583" y="789517"/>
                  <a:pt x="1803400" y="876300"/>
                </a:cubicBezTo>
                <a:cubicBezTo>
                  <a:pt x="2580217" y="963083"/>
                  <a:pt x="3911600" y="571500"/>
                  <a:pt x="4660900" y="520700"/>
                </a:cubicBezTo>
                <a:cubicBezTo>
                  <a:pt x="5410200" y="469900"/>
                  <a:pt x="5719233" y="440267"/>
                  <a:pt x="6299200" y="571500"/>
                </a:cubicBezTo>
                <a:cubicBezTo>
                  <a:pt x="6879167" y="702733"/>
                  <a:pt x="7548033" y="1253067"/>
                  <a:pt x="8140700" y="1308100"/>
                </a:cubicBezTo>
                <a:cubicBezTo>
                  <a:pt x="8733367" y="1363133"/>
                  <a:pt x="9374717" y="977900"/>
                  <a:pt x="9855200" y="901700"/>
                </a:cubicBezTo>
                <a:cubicBezTo>
                  <a:pt x="10335683" y="825500"/>
                  <a:pt x="10679641" y="838200"/>
                  <a:pt x="11023600" y="850900"/>
                </a:cubicBezTo>
              </a:path>
            </a:pathLst>
          </a:custGeom>
          <a:noFill/>
          <a:ln w="19050" cap="sq" cmpd="sng">
            <a:solidFill>
              <a:schemeClr val="tx1"/>
            </a:solidFill>
            <a:prstDash val="dot"/>
            <a:miter lim="800000"/>
            <a:headEnd type="none" w="sm" len="sm"/>
            <a:tailEnd type="none" w="sm" len="sm"/>
          </a:ln>
        </p:spPr>
        <p:txBody>
          <a:bodyPr spcFirstLastPara="1" wrap="square" lIns="91433" tIns="45700" rIns="91433"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Arial"/>
              <a:buNone/>
              <a:tabLst/>
              <a:defRPr/>
            </a:pPr>
            <a:endParaRPr kumimoji="0" sz="1867"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
        <p:nvSpPr>
          <p:cNvPr id="160" name="Rounded Rectangle 159">
            <a:extLst>
              <a:ext uri="{FF2B5EF4-FFF2-40B4-BE49-F238E27FC236}">
                <a16:creationId xmlns:a16="http://schemas.microsoft.com/office/drawing/2014/main" id="{24157662-226B-BD3C-C940-960539F37413}"/>
              </a:ext>
            </a:extLst>
          </p:cNvPr>
          <p:cNvSpPr/>
          <p:nvPr/>
        </p:nvSpPr>
        <p:spPr>
          <a:xfrm>
            <a:off x="2704230" y="3414021"/>
            <a:ext cx="547690" cy="117383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61" name="Rounded Rectangle 160">
            <a:extLst>
              <a:ext uri="{FF2B5EF4-FFF2-40B4-BE49-F238E27FC236}">
                <a16:creationId xmlns:a16="http://schemas.microsoft.com/office/drawing/2014/main" id="{E376255B-2B0E-D79B-BA83-ECAFEDC5B772}"/>
              </a:ext>
            </a:extLst>
          </p:cNvPr>
          <p:cNvSpPr/>
          <p:nvPr/>
        </p:nvSpPr>
        <p:spPr>
          <a:xfrm>
            <a:off x="6475972" y="3414021"/>
            <a:ext cx="547690" cy="117383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52" name="Picture 2" descr="Iphone X Screen Mockup transparent PNG - StickPNG">
            <a:extLst>
              <a:ext uri="{FF2B5EF4-FFF2-40B4-BE49-F238E27FC236}">
                <a16:creationId xmlns:a16="http://schemas.microsoft.com/office/drawing/2014/main" id="{E75B6B93-C43A-2C30-0504-16A6E130D575}"/>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340550" y="3403300"/>
            <a:ext cx="818534" cy="1238552"/>
          </a:xfrm>
          <a:prstGeom prst="rect">
            <a:avLst/>
          </a:prstGeom>
          <a:noFill/>
          <a:extLst>
            <a:ext uri="{909E8E84-426E-40DD-AFC4-6F175D3DCCD1}">
              <a14:hiddenFill xmlns:a14="http://schemas.microsoft.com/office/drawing/2010/main">
                <a:solidFill>
                  <a:srgbClr val="FFFFFF"/>
                </a:solidFill>
              </a14:hiddenFill>
            </a:ext>
          </a:extLst>
        </p:spPr>
      </p:pic>
      <p:sp>
        <p:nvSpPr>
          <p:cNvPr id="155" name="Rounded Rectangle 154">
            <a:extLst>
              <a:ext uri="{FF2B5EF4-FFF2-40B4-BE49-F238E27FC236}">
                <a16:creationId xmlns:a16="http://schemas.microsoft.com/office/drawing/2014/main" id="{616A4A70-F4FF-2FF8-F282-812C691996B9}"/>
              </a:ext>
            </a:extLst>
          </p:cNvPr>
          <p:cNvSpPr/>
          <p:nvPr/>
        </p:nvSpPr>
        <p:spPr>
          <a:xfrm>
            <a:off x="4827680" y="3231365"/>
            <a:ext cx="875458" cy="177023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FFFFFF"/>
                </a:solidFill>
                <a:effectLst/>
                <a:uLnTx/>
                <a:uFillTx/>
                <a:latin typeface="Arial"/>
                <a:ea typeface="+mn-ea"/>
                <a:cs typeface="+mn-cs"/>
                <a:sym typeface="Arial"/>
              </a:rPr>
              <a:t>[Insert screen or picture or graphic]</a:t>
            </a:r>
          </a:p>
        </p:txBody>
      </p:sp>
      <p:sp>
        <p:nvSpPr>
          <p:cNvPr id="156" name="Rounded Rectangle 155">
            <a:extLst>
              <a:ext uri="{FF2B5EF4-FFF2-40B4-BE49-F238E27FC236}">
                <a16:creationId xmlns:a16="http://schemas.microsoft.com/office/drawing/2014/main" id="{B2D48C63-4984-BEAF-9CF2-77CA6B1166B1}"/>
              </a:ext>
            </a:extLst>
          </p:cNvPr>
          <p:cNvSpPr/>
          <p:nvPr/>
        </p:nvSpPr>
        <p:spPr>
          <a:xfrm>
            <a:off x="6904724" y="3231365"/>
            <a:ext cx="875458" cy="177023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FFFFFF"/>
                </a:solidFill>
                <a:effectLst/>
                <a:uLnTx/>
                <a:uFillTx/>
                <a:latin typeface="Arial"/>
                <a:ea typeface="+mn-ea"/>
                <a:cs typeface="+mn-cs"/>
                <a:sym typeface="Arial"/>
              </a:rPr>
              <a:t>[Insert screen or picture or graphic]</a:t>
            </a:r>
          </a:p>
        </p:txBody>
      </p:sp>
      <p:sp>
        <p:nvSpPr>
          <p:cNvPr id="154" name="Rounded Rectangle 153">
            <a:extLst>
              <a:ext uri="{FF2B5EF4-FFF2-40B4-BE49-F238E27FC236}">
                <a16:creationId xmlns:a16="http://schemas.microsoft.com/office/drawing/2014/main" id="{CB77FC18-0001-69B5-D11F-E788B45835EA}"/>
              </a:ext>
            </a:extLst>
          </p:cNvPr>
          <p:cNvSpPr/>
          <p:nvPr/>
        </p:nvSpPr>
        <p:spPr>
          <a:xfrm>
            <a:off x="8582584" y="3231365"/>
            <a:ext cx="875458" cy="177023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FFFFFF"/>
                </a:solidFill>
                <a:effectLst/>
                <a:uLnTx/>
                <a:uFillTx/>
                <a:latin typeface="Arial"/>
                <a:ea typeface="+mn-ea"/>
                <a:cs typeface="+mn-cs"/>
                <a:sym typeface="Arial"/>
              </a:rPr>
              <a:t>[Insert screen or picture or graphic]</a:t>
            </a:r>
          </a:p>
        </p:txBody>
      </p:sp>
      <p:sp>
        <p:nvSpPr>
          <p:cNvPr id="157" name="Rounded Rectangle 156">
            <a:extLst>
              <a:ext uri="{FF2B5EF4-FFF2-40B4-BE49-F238E27FC236}">
                <a16:creationId xmlns:a16="http://schemas.microsoft.com/office/drawing/2014/main" id="{756FC6B8-2FEC-7AA5-2BD4-FA5A010C8F41}"/>
              </a:ext>
            </a:extLst>
          </p:cNvPr>
          <p:cNvSpPr/>
          <p:nvPr/>
        </p:nvSpPr>
        <p:spPr>
          <a:xfrm>
            <a:off x="10544623" y="3231365"/>
            <a:ext cx="875458" cy="177023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FFFFFF"/>
                </a:solidFill>
                <a:effectLst/>
                <a:uLnTx/>
                <a:uFillTx/>
                <a:latin typeface="Arial"/>
                <a:ea typeface="+mn-ea"/>
                <a:cs typeface="+mn-cs"/>
                <a:sym typeface="Arial"/>
              </a:rPr>
              <a:t>[Insert screen or picture or graphic]</a:t>
            </a:r>
          </a:p>
        </p:txBody>
      </p:sp>
      <p:sp>
        <p:nvSpPr>
          <p:cNvPr id="159" name="Rounded Rectangle 158">
            <a:extLst>
              <a:ext uri="{FF2B5EF4-FFF2-40B4-BE49-F238E27FC236}">
                <a16:creationId xmlns:a16="http://schemas.microsoft.com/office/drawing/2014/main" id="{46990D9D-14C8-6A2A-C77B-6461838A63A9}"/>
              </a:ext>
            </a:extLst>
          </p:cNvPr>
          <p:cNvSpPr/>
          <p:nvPr/>
        </p:nvSpPr>
        <p:spPr>
          <a:xfrm>
            <a:off x="995038" y="3231365"/>
            <a:ext cx="875458" cy="177023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FFFFFF"/>
                </a:solidFill>
                <a:effectLst/>
                <a:uLnTx/>
                <a:uFillTx/>
                <a:latin typeface="Arial"/>
                <a:ea typeface="+mn-ea"/>
                <a:cs typeface="+mn-cs"/>
                <a:sym typeface="Arial"/>
              </a:rPr>
              <a:t>[Insert screen or picture or graphic]</a:t>
            </a:r>
          </a:p>
        </p:txBody>
      </p:sp>
      <p:pic>
        <p:nvPicPr>
          <p:cNvPr id="148" name="Picture 2" descr="Iphone X Screen Mockup transparent PNG - StickPNG">
            <a:extLst>
              <a:ext uri="{FF2B5EF4-FFF2-40B4-BE49-F238E27FC236}">
                <a16:creationId xmlns:a16="http://schemas.microsoft.com/office/drawing/2014/main" id="{336F1C48-F3D5-9171-9F2A-879EBBD6FD36}"/>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723421" y="3218910"/>
            <a:ext cx="1238065" cy="187336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Iphone X Screen Mockup transparent PNG - StickPNG">
            <a:extLst>
              <a:ext uri="{FF2B5EF4-FFF2-40B4-BE49-F238E27FC236}">
                <a16:creationId xmlns:a16="http://schemas.microsoft.com/office/drawing/2014/main" id="{9B401B35-B81D-3B15-78FE-A42E0A98E4E4}"/>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646377" y="3228899"/>
            <a:ext cx="1238065" cy="18733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phone X Screen Mockup transparent PNG - StickPNG">
            <a:extLst>
              <a:ext uri="{FF2B5EF4-FFF2-40B4-BE49-F238E27FC236}">
                <a16:creationId xmlns:a16="http://schemas.microsoft.com/office/drawing/2014/main" id="{5479CF01-81C3-49DF-3186-2136BF3C51B5}"/>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19699" y="3218910"/>
            <a:ext cx="1238065" cy="1873360"/>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Iphone X Screen Mockup transparent PNG - StickPNG">
            <a:extLst>
              <a:ext uri="{FF2B5EF4-FFF2-40B4-BE49-F238E27FC236}">
                <a16:creationId xmlns:a16="http://schemas.microsoft.com/office/drawing/2014/main" id="{6864B6EF-9B90-2B62-28B4-499A09ABD1BF}"/>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401281" y="3232737"/>
            <a:ext cx="1238065" cy="1873360"/>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Iphone X Screen Mockup transparent PNG - StickPNG">
            <a:extLst>
              <a:ext uri="{FF2B5EF4-FFF2-40B4-BE49-F238E27FC236}">
                <a16:creationId xmlns:a16="http://schemas.microsoft.com/office/drawing/2014/main" id="{201F8E1D-D4CB-7E19-FA19-CC4EA523B4F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363320" y="3218910"/>
            <a:ext cx="1238065" cy="1873360"/>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Iphone X Screen Mockup transparent PNG - StickPNG">
            <a:extLst>
              <a:ext uri="{FF2B5EF4-FFF2-40B4-BE49-F238E27FC236}">
                <a16:creationId xmlns:a16="http://schemas.microsoft.com/office/drawing/2014/main" id="{B5A33B0B-599E-BC33-F3D6-277C60B64F4F}"/>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569585" y="3403300"/>
            <a:ext cx="818534" cy="12385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894C481-05DD-320D-61A9-9BE170BE1B15}"/>
              </a:ext>
            </a:extLst>
          </p:cNvPr>
          <p:cNvSpPr>
            <a:spLocks noGrp="1"/>
          </p:cNvSpPr>
          <p:nvPr>
            <p:ph type="title"/>
          </p:nvPr>
        </p:nvSpPr>
        <p:spPr/>
        <p:txBody>
          <a:bodyPr>
            <a:normAutofit/>
          </a:bodyPr>
          <a:lstStyle/>
          <a:p>
            <a:r>
              <a:rPr lang="en-US"/>
              <a:t>Option C: [Insert description of option]</a:t>
            </a:r>
          </a:p>
        </p:txBody>
      </p:sp>
      <p:sp>
        <p:nvSpPr>
          <p:cNvPr id="3" name="Slide Number Placeholder 2">
            <a:extLst>
              <a:ext uri="{FF2B5EF4-FFF2-40B4-BE49-F238E27FC236}">
                <a16:creationId xmlns:a16="http://schemas.microsoft.com/office/drawing/2014/main" id="{250E6715-EE53-B68C-D991-49A9E6ACF07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95</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cxnSp>
        <p:nvCxnSpPr>
          <p:cNvPr id="106" name="LineBasicStrong 5">
            <a:extLst>
              <a:ext uri="{FF2B5EF4-FFF2-40B4-BE49-F238E27FC236}">
                <a16:creationId xmlns:a16="http://schemas.microsoft.com/office/drawing/2014/main" id="{0BAE4C31-536D-458C-4ED1-9B383E63EFD8}"/>
              </a:ext>
            </a:extLst>
          </p:cNvPr>
          <p:cNvCxnSpPr>
            <a:cxnSpLocks/>
          </p:cNvCxnSpPr>
          <p:nvPr>
            <p:custDataLst>
              <p:tags r:id="rId1"/>
            </p:custDataLst>
          </p:nvPr>
        </p:nvCxnSpPr>
        <p:spPr>
          <a:xfrm>
            <a:off x="648000" y="2276726"/>
            <a:ext cx="10896000" cy="0"/>
          </a:xfrm>
          <a:prstGeom prst="straightConnector1">
            <a:avLst/>
          </a:prstGeom>
          <a:noFill/>
          <a:ln w="19050" cap="flat" cmpd="sng" algn="ctr">
            <a:solidFill>
              <a:schemeClr val="tx1"/>
            </a:solidFill>
            <a:prstDash val="solid"/>
            <a:miter lim="800000"/>
            <a:headEnd type="none" w="med" len="med"/>
            <a:tailEnd type="triangle" w="med" len="med"/>
          </a:ln>
          <a:effectLst/>
        </p:spPr>
      </p:cxnSp>
      <p:sp>
        <p:nvSpPr>
          <p:cNvPr id="114" name="Oval 113">
            <a:extLst>
              <a:ext uri="{FF2B5EF4-FFF2-40B4-BE49-F238E27FC236}">
                <a16:creationId xmlns:a16="http://schemas.microsoft.com/office/drawing/2014/main" id="{3EB1A4CA-4189-6B58-4BB0-8B53A24CB4A9}"/>
              </a:ext>
            </a:extLst>
          </p:cNvPr>
          <p:cNvSpPr/>
          <p:nvPr/>
        </p:nvSpPr>
        <p:spPr>
          <a:xfrm rot="10800000" flipV="1">
            <a:off x="10641109" y="2213227"/>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15" name="Oval 114">
            <a:extLst>
              <a:ext uri="{FF2B5EF4-FFF2-40B4-BE49-F238E27FC236}">
                <a16:creationId xmlns:a16="http://schemas.microsoft.com/office/drawing/2014/main" id="{5D40B7C6-6643-BC62-5D4A-BC0F298889F2}"/>
              </a:ext>
            </a:extLst>
          </p:cNvPr>
          <p:cNvSpPr/>
          <p:nvPr/>
        </p:nvSpPr>
        <p:spPr>
          <a:xfrm rot="10800000" flipV="1">
            <a:off x="8323931" y="2213226"/>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16" name="Oval 115">
            <a:extLst>
              <a:ext uri="{FF2B5EF4-FFF2-40B4-BE49-F238E27FC236}">
                <a16:creationId xmlns:a16="http://schemas.microsoft.com/office/drawing/2014/main" id="{7B9D5E9C-55E8-4A31-B079-638F02F507FB}"/>
              </a:ext>
            </a:extLst>
          </p:cNvPr>
          <p:cNvSpPr/>
          <p:nvPr/>
        </p:nvSpPr>
        <p:spPr>
          <a:xfrm rot="10800000" flipV="1">
            <a:off x="6006751" y="2213226"/>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17" name="Oval 116">
            <a:extLst>
              <a:ext uri="{FF2B5EF4-FFF2-40B4-BE49-F238E27FC236}">
                <a16:creationId xmlns:a16="http://schemas.microsoft.com/office/drawing/2014/main" id="{E8120863-4DA3-B455-F8A5-23D43DFFFCC3}"/>
              </a:ext>
            </a:extLst>
          </p:cNvPr>
          <p:cNvSpPr/>
          <p:nvPr/>
        </p:nvSpPr>
        <p:spPr>
          <a:xfrm rot="10800000" flipV="1">
            <a:off x="3689571" y="2213226"/>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18" name="Oval 117">
            <a:extLst>
              <a:ext uri="{FF2B5EF4-FFF2-40B4-BE49-F238E27FC236}">
                <a16:creationId xmlns:a16="http://schemas.microsoft.com/office/drawing/2014/main" id="{9AEAABA4-8013-A413-1CA9-106FC1B14787}"/>
              </a:ext>
            </a:extLst>
          </p:cNvPr>
          <p:cNvSpPr/>
          <p:nvPr/>
        </p:nvSpPr>
        <p:spPr>
          <a:xfrm rot="10800000" flipV="1">
            <a:off x="1372391" y="2213226"/>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grpSp>
        <p:nvGrpSpPr>
          <p:cNvPr id="125" name="Group 124">
            <a:extLst>
              <a:ext uri="{FF2B5EF4-FFF2-40B4-BE49-F238E27FC236}">
                <a16:creationId xmlns:a16="http://schemas.microsoft.com/office/drawing/2014/main" id="{51FF3468-D220-DAF0-F0B8-86DC61DE8F4F}"/>
              </a:ext>
            </a:extLst>
          </p:cNvPr>
          <p:cNvGrpSpPr/>
          <p:nvPr/>
        </p:nvGrpSpPr>
        <p:grpSpPr>
          <a:xfrm>
            <a:off x="2088689" y="1992499"/>
            <a:ext cx="1011584" cy="894348"/>
            <a:chOff x="3985698" y="2080988"/>
            <a:chExt cx="1011584" cy="894348"/>
          </a:xfrm>
        </p:grpSpPr>
        <p:sp>
          <p:nvSpPr>
            <p:cNvPr id="109" name="TrackerAlphaBlue 8">
              <a:extLst>
                <a:ext uri="{FF2B5EF4-FFF2-40B4-BE49-F238E27FC236}">
                  <a16:creationId xmlns:a16="http://schemas.microsoft.com/office/drawing/2014/main" id="{9A9889FF-8811-0465-052D-9653AE11CFE6}"/>
                </a:ext>
              </a:extLst>
            </p:cNvPr>
            <p:cNvSpPr>
              <a:spLocks/>
            </p:cNvSpPr>
            <p:nvPr>
              <p:custDataLst>
                <p:tags r:id="rId6"/>
              </p:custDataLst>
            </p:nvPr>
          </p:nvSpPr>
          <p:spPr>
            <a:xfrm>
              <a:off x="4207263" y="2080988"/>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12" name="TextBox 111">
              <a:extLst>
                <a:ext uri="{FF2B5EF4-FFF2-40B4-BE49-F238E27FC236}">
                  <a16:creationId xmlns:a16="http://schemas.microsoft.com/office/drawing/2014/main" id="{2E53F0EC-5F64-3ABF-EFAB-CAC7B81C4D73}"/>
                </a:ext>
              </a:extLst>
            </p:cNvPr>
            <p:cNvSpPr txBox="1">
              <a:spLocks/>
            </p:cNvSpPr>
            <p:nvPr/>
          </p:nvSpPr>
          <p:spPr>
            <a:xfrm>
              <a:off x="3985698" y="2790670"/>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step 1]</a:t>
              </a:r>
            </a:p>
          </p:txBody>
        </p:sp>
        <p:pic>
          <p:nvPicPr>
            <p:cNvPr id="121" name="Picture 120">
              <a:extLst>
                <a:ext uri="{FF2B5EF4-FFF2-40B4-BE49-F238E27FC236}">
                  <a16:creationId xmlns:a16="http://schemas.microsoft.com/office/drawing/2014/main" id="{D2FB13C4-A2B1-24D0-4696-EDAC876B310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17754" y="2191479"/>
              <a:ext cx="347472" cy="347472"/>
            </a:xfrm>
            <a:prstGeom prst="rect">
              <a:avLst/>
            </a:prstGeom>
          </p:spPr>
        </p:pic>
      </p:grpSp>
      <p:sp>
        <p:nvSpPr>
          <p:cNvPr id="108" name="TrackerAlphaBlue 8">
            <a:extLst>
              <a:ext uri="{FF2B5EF4-FFF2-40B4-BE49-F238E27FC236}">
                <a16:creationId xmlns:a16="http://schemas.microsoft.com/office/drawing/2014/main" id="{05E58B1E-1D26-4A6F-5420-A9835F018BB8}"/>
              </a:ext>
            </a:extLst>
          </p:cNvPr>
          <p:cNvSpPr>
            <a:spLocks/>
          </p:cNvSpPr>
          <p:nvPr>
            <p:custDataLst>
              <p:tags r:id="rId2"/>
            </p:custDataLst>
          </p:nvPr>
        </p:nvSpPr>
        <p:spPr>
          <a:xfrm>
            <a:off x="6944614" y="1992499"/>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11" name="TextBox 110">
            <a:extLst>
              <a:ext uri="{FF2B5EF4-FFF2-40B4-BE49-F238E27FC236}">
                <a16:creationId xmlns:a16="http://schemas.microsoft.com/office/drawing/2014/main" id="{EF7AEE42-FAB7-18F4-C6B1-192E8B6AB9C5}"/>
              </a:ext>
            </a:extLst>
          </p:cNvPr>
          <p:cNvSpPr txBox="1">
            <a:spLocks/>
          </p:cNvSpPr>
          <p:nvPr/>
        </p:nvSpPr>
        <p:spPr>
          <a:xfrm>
            <a:off x="6723049" y="2702181"/>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step 3]</a:t>
            </a:r>
          </a:p>
        </p:txBody>
      </p:sp>
      <p:pic>
        <p:nvPicPr>
          <p:cNvPr id="122" name="CustomIcon">
            <a:extLst>
              <a:ext uri="{FF2B5EF4-FFF2-40B4-BE49-F238E27FC236}">
                <a16:creationId xmlns:a16="http://schemas.microsoft.com/office/drawing/2014/main" id="{7F59F822-55D7-346F-3B8A-EF4706F68BA6}"/>
              </a:ext>
            </a:extLst>
          </p:cNvPr>
          <p:cNvPicPr>
            <a:picLocks/>
          </p:cNvPicPr>
          <p:nvPr>
            <p:custDataLst>
              <p:tags r:id="rId3"/>
            </p:custDataLst>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053481" y="2101366"/>
            <a:ext cx="350720" cy="350720"/>
          </a:xfrm>
          <a:prstGeom prst="rect">
            <a:avLst/>
          </a:prstGeom>
        </p:spPr>
      </p:pic>
      <p:grpSp>
        <p:nvGrpSpPr>
          <p:cNvPr id="126" name="Group 125">
            <a:extLst>
              <a:ext uri="{FF2B5EF4-FFF2-40B4-BE49-F238E27FC236}">
                <a16:creationId xmlns:a16="http://schemas.microsoft.com/office/drawing/2014/main" id="{3BC555DA-30EE-D733-2CE6-06544642AAFF}"/>
              </a:ext>
            </a:extLst>
          </p:cNvPr>
          <p:cNvGrpSpPr/>
          <p:nvPr/>
        </p:nvGrpSpPr>
        <p:grpSpPr>
          <a:xfrm>
            <a:off x="4405869" y="1992499"/>
            <a:ext cx="1011584" cy="894348"/>
            <a:chOff x="5760875" y="2080988"/>
            <a:chExt cx="1011584" cy="894348"/>
          </a:xfrm>
        </p:grpSpPr>
        <p:sp>
          <p:nvSpPr>
            <p:cNvPr id="107" name="TrackerAlphaBlue 8">
              <a:extLst>
                <a:ext uri="{FF2B5EF4-FFF2-40B4-BE49-F238E27FC236}">
                  <a16:creationId xmlns:a16="http://schemas.microsoft.com/office/drawing/2014/main" id="{4FE0EF03-8778-E616-C774-E85584099874}"/>
                </a:ext>
              </a:extLst>
            </p:cNvPr>
            <p:cNvSpPr>
              <a:spLocks/>
            </p:cNvSpPr>
            <p:nvPr>
              <p:custDataLst>
                <p:tags r:id="rId5"/>
              </p:custDataLst>
            </p:nvPr>
          </p:nvSpPr>
          <p:spPr>
            <a:xfrm>
              <a:off x="5982440" y="2080988"/>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10" name="TextBox 109">
              <a:extLst>
                <a:ext uri="{FF2B5EF4-FFF2-40B4-BE49-F238E27FC236}">
                  <a16:creationId xmlns:a16="http://schemas.microsoft.com/office/drawing/2014/main" id="{51DA77CA-AD17-E910-910E-14E85F46EA20}"/>
                </a:ext>
              </a:extLst>
            </p:cNvPr>
            <p:cNvSpPr txBox="1">
              <a:spLocks/>
            </p:cNvSpPr>
            <p:nvPr/>
          </p:nvSpPr>
          <p:spPr>
            <a:xfrm>
              <a:off x="5760875" y="2790670"/>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step 2]</a:t>
              </a:r>
            </a:p>
          </p:txBody>
        </p:sp>
        <p:pic>
          <p:nvPicPr>
            <p:cNvPr id="123" name="Picture 122">
              <a:extLst>
                <a:ext uri="{FF2B5EF4-FFF2-40B4-BE49-F238E27FC236}">
                  <a16:creationId xmlns:a16="http://schemas.microsoft.com/office/drawing/2014/main" id="{4F841D75-8CA8-0CCC-6CA6-4151DE5C6EF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092931" y="2191479"/>
              <a:ext cx="347472" cy="347472"/>
            </a:xfrm>
            <a:prstGeom prst="rect">
              <a:avLst/>
            </a:prstGeom>
          </p:spPr>
        </p:pic>
      </p:grpSp>
      <p:sp>
        <p:nvSpPr>
          <p:cNvPr id="113" name="TextBox 112">
            <a:extLst>
              <a:ext uri="{FF2B5EF4-FFF2-40B4-BE49-F238E27FC236}">
                <a16:creationId xmlns:a16="http://schemas.microsoft.com/office/drawing/2014/main" id="{ED0390DE-9B15-3C9F-18BB-3A17D82FF44B}"/>
              </a:ext>
            </a:extLst>
          </p:cNvPr>
          <p:cNvSpPr txBox="1">
            <a:spLocks/>
          </p:cNvSpPr>
          <p:nvPr/>
        </p:nvSpPr>
        <p:spPr>
          <a:xfrm>
            <a:off x="9040229" y="2702181"/>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step 4]</a:t>
            </a:r>
          </a:p>
        </p:txBody>
      </p:sp>
      <p:sp>
        <p:nvSpPr>
          <p:cNvPr id="119" name="TrackerAlphaBlue 8">
            <a:extLst>
              <a:ext uri="{FF2B5EF4-FFF2-40B4-BE49-F238E27FC236}">
                <a16:creationId xmlns:a16="http://schemas.microsoft.com/office/drawing/2014/main" id="{35C608C3-4528-80CA-F399-CEEF23AD1795}"/>
              </a:ext>
            </a:extLst>
          </p:cNvPr>
          <p:cNvSpPr>
            <a:spLocks/>
          </p:cNvSpPr>
          <p:nvPr>
            <p:custDataLst>
              <p:tags r:id="rId4"/>
            </p:custDataLst>
          </p:nvPr>
        </p:nvSpPr>
        <p:spPr>
          <a:xfrm>
            <a:off x="9261794" y="2000547"/>
            <a:ext cx="568455" cy="552358"/>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pic>
        <p:nvPicPr>
          <p:cNvPr id="124" name="Picture 123">
            <a:extLst>
              <a:ext uri="{FF2B5EF4-FFF2-40B4-BE49-F238E27FC236}">
                <a16:creationId xmlns:a16="http://schemas.microsoft.com/office/drawing/2014/main" id="{A7221773-7EAC-F8AF-422E-55019244492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372285" y="2102990"/>
            <a:ext cx="347472" cy="347472"/>
          </a:xfrm>
          <a:prstGeom prst="rect">
            <a:avLst/>
          </a:prstGeom>
        </p:spPr>
      </p:pic>
      <p:sp>
        <p:nvSpPr>
          <p:cNvPr id="130" name="Sticker">
            <a:extLst>
              <a:ext uri="{FF2B5EF4-FFF2-40B4-BE49-F238E27FC236}">
                <a16:creationId xmlns:a16="http://schemas.microsoft.com/office/drawing/2014/main" id="{F1ECB602-C991-4329-9F76-A4FF66C285AD}"/>
              </a:ext>
            </a:extLst>
          </p:cNvPr>
          <p:cNvSpPr txBox="1"/>
          <p:nvPr/>
        </p:nvSpPr>
        <p:spPr>
          <a:xfrm>
            <a:off x="467805" y="1291601"/>
            <a:ext cx="3718349" cy="215444"/>
          </a:xfrm>
          <a:prstGeom prst="rect">
            <a:avLst/>
          </a:prstGeom>
          <a:noFill/>
          <a:ln w="6350">
            <a:noFill/>
            <a:miter lim="800000"/>
          </a:ln>
        </p:spPr>
        <p:txBody>
          <a:bodyPr vert="horz" wrap="square" lIns="91440" tIns="0" rIns="0" bIns="0" rtlCol="0">
            <a:spAutoFit/>
          </a:bodyPr>
          <a:lstStyle>
            <a:defPPr>
              <a:defRPr lang="en-US"/>
            </a:defPPr>
            <a:lvl1pPr lvl="0">
              <a:spcBef>
                <a:spcPts val="300"/>
              </a:spcBef>
              <a:spcAft>
                <a:spcPts val="300"/>
              </a:spcAft>
              <a:buNone/>
              <a:defRPr sz="800" b="1" cap="all" baseline="0"/>
            </a:lvl1pPr>
          </a:lstStyle>
          <a:p>
            <a:pPr marL="0" marR="0" lvl="0" indent="0" algn="l" defTabSz="914400" rtl="0" eaLnBrk="1" fontAlgn="auto" latinLnBrk="0" hangingPunct="1">
              <a:lnSpc>
                <a:spcPct val="100000"/>
              </a:lnSpc>
              <a:spcBef>
                <a:spcPts val="300"/>
              </a:spcBef>
              <a:spcAft>
                <a:spcPts val="300"/>
              </a:spcAft>
              <a:buClr>
                <a:srgbClr val="000000"/>
              </a:buClr>
              <a:buSzTx/>
              <a:buFont typeface="Arial"/>
              <a:buNone/>
              <a:tabLst/>
              <a:defRPr/>
            </a:pPr>
            <a:r>
              <a:rPr kumimoji="0" lang="en-US" sz="1400" b="1" i="0" u="none" strike="noStrike" kern="0" cap="none" spc="0" normalizeH="0" baseline="0" noProof="0">
                <a:ln>
                  <a:noFill/>
                </a:ln>
                <a:solidFill>
                  <a:srgbClr val="FFFFFF">
                    <a:lumMod val="50000"/>
                  </a:srgbClr>
                </a:solidFill>
                <a:effectLst/>
                <a:uLnTx/>
                <a:uFillTx/>
                <a:latin typeface="Arial" panose="020B0604020202020204" pitchFamily="34" charset="0"/>
                <a:cs typeface="Arial" panose="020B0604020202020204" pitchFamily="34" charset="0"/>
                <a:sym typeface="Arial"/>
              </a:rPr>
              <a:t>Preliminary new customer journey:</a:t>
            </a:r>
          </a:p>
        </p:txBody>
      </p:sp>
      <p:sp>
        <p:nvSpPr>
          <p:cNvPr id="132" name="TextBox 131">
            <a:extLst>
              <a:ext uri="{FF2B5EF4-FFF2-40B4-BE49-F238E27FC236}">
                <a16:creationId xmlns:a16="http://schemas.microsoft.com/office/drawing/2014/main" id="{7D940829-74F4-2249-60F4-0396BEDECF91}"/>
              </a:ext>
            </a:extLst>
          </p:cNvPr>
          <p:cNvSpPr txBox="1"/>
          <p:nvPr/>
        </p:nvSpPr>
        <p:spPr>
          <a:xfrm>
            <a:off x="533767" y="5422978"/>
            <a:ext cx="1798000" cy="201209"/>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E7E6E6">
                    <a:lumMod val="10000"/>
                  </a:srgbClr>
                </a:solidFill>
                <a:effectLst/>
                <a:uLnTx/>
                <a:uFillTx/>
                <a:latin typeface="Arial"/>
                <a:cs typeface="Arial"/>
                <a:sym typeface="Arial"/>
              </a:rPr>
              <a:t>[Insert description]</a:t>
            </a:r>
          </a:p>
        </p:txBody>
      </p:sp>
      <p:sp>
        <p:nvSpPr>
          <p:cNvPr id="133" name="TextBox 132">
            <a:extLst>
              <a:ext uri="{FF2B5EF4-FFF2-40B4-BE49-F238E27FC236}">
                <a16:creationId xmlns:a16="http://schemas.microsoft.com/office/drawing/2014/main" id="{AA7A4486-08D5-EB86-8138-D002AFD05B7C}"/>
              </a:ext>
            </a:extLst>
          </p:cNvPr>
          <p:cNvSpPr txBox="1"/>
          <p:nvPr/>
        </p:nvSpPr>
        <p:spPr>
          <a:xfrm>
            <a:off x="2450088" y="5422978"/>
            <a:ext cx="1766905" cy="201209"/>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E7E6E6">
                    <a:lumMod val="10000"/>
                  </a:srgbClr>
                </a:solidFill>
                <a:effectLst/>
                <a:uLnTx/>
                <a:uFillTx/>
                <a:latin typeface="Arial"/>
                <a:cs typeface="Arial"/>
                <a:sym typeface="Arial"/>
              </a:rPr>
              <a:t>[Insert description]</a:t>
            </a:r>
          </a:p>
        </p:txBody>
      </p:sp>
      <p:sp>
        <p:nvSpPr>
          <p:cNvPr id="134" name="TextBox 133">
            <a:extLst>
              <a:ext uri="{FF2B5EF4-FFF2-40B4-BE49-F238E27FC236}">
                <a16:creationId xmlns:a16="http://schemas.microsoft.com/office/drawing/2014/main" id="{50BBD856-0C5B-1CA0-DAA6-CB1FA8563109}"/>
              </a:ext>
            </a:extLst>
          </p:cNvPr>
          <p:cNvSpPr txBox="1"/>
          <p:nvPr/>
        </p:nvSpPr>
        <p:spPr>
          <a:xfrm>
            <a:off x="4366409" y="5422978"/>
            <a:ext cx="1798000" cy="201209"/>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E7E6E6">
                    <a:lumMod val="10000"/>
                  </a:srgbClr>
                </a:solidFill>
                <a:effectLst/>
                <a:uLnTx/>
                <a:uFillTx/>
                <a:latin typeface="Arial"/>
                <a:cs typeface="Arial"/>
                <a:sym typeface="Arial"/>
              </a:rPr>
              <a:t>[Insert description]</a:t>
            </a:r>
          </a:p>
        </p:txBody>
      </p:sp>
      <p:sp>
        <p:nvSpPr>
          <p:cNvPr id="135" name="TextBox 134">
            <a:extLst>
              <a:ext uri="{FF2B5EF4-FFF2-40B4-BE49-F238E27FC236}">
                <a16:creationId xmlns:a16="http://schemas.microsoft.com/office/drawing/2014/main" id="{3E38140A-7FC7-3E7B-AC6F-AA3BCCBA854A}"/>
              </a:ext>
            </a:extLst>
          </p:cNvPr>
          <p:cNvSpPr txBox="1"/>
          <p:nvPr/>
        </p:nvSpPr>
        <p:spPr>
          <a:xfrm>
            <a:off x="6251635" y="5422978"/>
            <a:ext cx="1766905" cy="201209"/>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E7E6E6">
                    <a:lumMod val="10000"/>
                  </a:srgbClr>
                </a:solidFill>
                <a:effectLst/>
                <a:uLnTx/>
                <a:uFillTx/>
                <a:latin typeface="Arial"/>
                <a:cs typeface="Arial"/>
                <a:sym typeface="Arial"/>
              </a:rPr>
              <a:t>[Insert description]</a:t>
            </a:r>
          </a:p>
        </p:txBody>
      </p:sp>
      <p:sp>
        <p:nvSpPr>
          <p:cNvPr id="136" name="TextBox 135">
            <a:extLst>
              <a:ext uri="{FF2B5EF4-FFF2-40B4-BE49-F238E27FC236}">
                <a16:creationId xmlns:a16="http://schemas.microsoft.com/office/drawing/2014/main" id="{596CA96B-0FCE-AAC0-1A5F-6B0E2F216B02}"/>
              </a:ext>
            </a:extLst>
          </p:cNvPr>
          <p:cNvSpPr txBox="1"/>
          <p:nvPr/>
        </p:nvSpPr>
        <p:spPr>
          <a:xfrm>
            <a:off x="8136861" y="5422978"/>
            <a:ext cx="1766905" cy="201209"/>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E7E6E6">
                    <a:lumMod val="10000"/>
                  </a:srgbClr>
                </a:solidFill>
                <a:effectLst/>
                <a:uLnTx/>
                <a:uFillTx/>
                <a:latin typeface="Arial"/>
                <a:cs typeface="Arial"/>
                <a:sym typeface="Arial"/>
              </a:rPr>
              <a:t>[Insert description]</a:t>
            </a:r>
          </a:p>
        </p:txBody>
      </p:sp>
      <p:sp>
        <p:nvSpPr>
          <p:cNvPr id="137" name="TextBox 136">
            <a:extLst>
              <a:ext uri="{FF2B5EF4-FFF2-40B4-BE49-F238E27FC236}">
                <a16:creationId xmlns:a16="http://schemas.microsoft.com/office/drawing/2014/main" id="{8C3FB85A-921F-5AC7-8083-4DC0B1BC0FA1}"/>
              </a:ext>
            </a:extLst>
          </p:cNvPr>
          <p:cNvSpPr txBox="1"/>
          <p:nvPr/>
        </p:nvSpPr>
        <p:spPr>
          <a:xfrm>
            <a:off x="10022087" y="5422978"/>
            <a:ext cx="1920531" cy="201209"/>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E7E6E6">
                    <a:lumMod val="10000"/>
                  </a:srgbClr>
                </a:solidFill>
                <a:effectLst/>
                <a:uLnTx/>
                <a:uFillTx/>
                <a:latin typeface="Arial"/>
                <a:cs typeface="Arial"/>
                <a:sym typeface="Arial"/>
              </a:rPr>
              <a:t>[Insert description]</a:t>
            </a:r>
          </a:p>
        </p:txBody>
      </p:sp>
      <p:sp>
        <p:nvSpPr>
          <p:cNvPr id="5" name="Google Shape;507;p14">
            <a:extLst>
              <a:ext uri="{FF2B5EF4-FFF2-40B4-BE49-F238E27FC236}">
                <a16:creationId xmlns:a16="http://schemas.microsoft.com/office/drawing/2014/main" id="{5109AD06-0419-3A1C-3D6B-77773AEA8B96}"/>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E7E6E6">
                    <a:lumMod val="10000"/>
                  </a:srgbClr>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
        <p:nvSpPr>
          <p:cNvPr id="6" name="Google Shape;538;p14">
            <a:extLst>
              <a:ext uri="{FF2B5EF4-FFF2-40B4-BE49-F238E27FC236}">
                <a16:creationId xmlns:a16="http://schemas.microsoft.com/office/drawing/2014/main" id="{BE3CEEF4-0B65-85AA-7209-900C3269F5CF}"/>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E7E6E6">
                    <a:lumMod val="10000"/>
                  </a:srgbClr>
                </a:solidFill>
                <a:effectLst/>
                <a:uLnTx/>
                <a:uFillTx/>
                <a:latin typeface="Arial"/>
                <a:ea typeface="Arial"/>
                <a:cs typeface="Arial"/>
                <a:sym typeface="Arial"/>
              </a:rPr>
              <a:t>Footnote: 1. xx</a:t>
            </a:r>
            <a:endParaRPr kumimoji="0" sz="900"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
        <p:nvSpPr>
          <p:cNvPr id="158" name="Rounded Rectangle 157">
            <a:extLst>
              <a:ext uri="{FF2B5EF4-FFF2-40B4-BE49-F238E27FC236}">
                <a16:creationId xmlns:a16="http://schemas.microsoft.com/office/drawing/2014/main" id="{030815BF-65F8-D0EC-D343-6AF08596B272}"/>
              </a:ext>
            </a:extLst>
          </p:cNvPr>
          <p:cNvSpPr/>
          <p:nvPr/>
        </p:nvSpPr>
        <p:spPr>
          <a:xfrm>
            <a:off x="3092670" y="3231365"/>
            <a:ext cx="875458" cy="177023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FFFFFF"/>
                </a:solidFill>
                <a:effectLst/>
                <a:uLnTx/>
                <a:uFillTx/>
                <a:latin typeface="Arial"/>
                <a:ea typeface="+mn-ea"/>
                <a:cs typeface="+mn-cs"/>
                <a:sym typeface="Arial"/>
              </a:rPr>
              <a:t>[Insert screen or picture or graphic]</a:t>
            </a:r>
          </a:p>
        </p:txBody>
      </p:sp>
      <p:pic>
        <p:nvPicPr>
          <p:cNvPr id="146" name="Picture 2" descr="Iphone X Screen Mockup transparent PNG - StickPNG">
            <a:extLst>
              <a:ext uri="{FF2B5EF4-FFF2-40B4-BE49-F238E27FC236}">
                <a16:creationId xmlns:a16="http://schemas.microsoft.com/office/drawing/2014/main" id="{F8C90185-254E-1BB8-4774-1E126FD0C53D}"/>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911367" y="3224631"/>
            <a:ext cx="1238065" cy="187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9597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76C59-6D0E-C728-ECB5-E8A2FB57EDDB}"/>
              </a:ext>
            </a:extLst>
          </p:cNvPr>
          <p:cNvSpPr>
            <a:spLocks noGrp="1"/>
          </p:cNvSpPr>
          <p:nvPr>
            <p:ph type="title"/>
          </p:nvPr>
        </p:nvSpPr>
        <p:spPr/>
        <p:txBody>
          <a:bodyPr/>
          <a:lstStyle/>
          <a:p>
            <a:r>
              <a:rPr lang="en-GB"/>
              <a:t>Besides financials, digital solutions generate data that can be leveraged to create additional value in rest of [Company]</a:t>
            </a:r>
            <a:endParaRPr lang="en-US"/>
          </a:p>
        </p:txBody>
      </p:sp>
      <p:sp>
        <p:nvSpPr>
          <p:cNvPr id="3" name="Slide Number Placeholder 2">
            <a:extLst>
              <a:ext uri="{FF2B5EF4-FFF2-40B4-BE49-F238E27FC236}">
                <a16:creationId xmlns:a16="http://schemas.microsoft.com/office/drawing/2014/main" id="{FD84EDA3-E628-D523-DF83-D4B6633CC7B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96</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cxnSp>
        <p:nvCxnSpPr>
          <p:cNvPr id="4" name="LineBasicImpact 37">
            <a:extLst>
              <a:ext uri="{FF2B5EF4-FFF2-40B4-BE49-F238E27FC236}">
                <a16:creationId xmlns:a16="http://schemas.microsoft.com/office/drawing/2014/main" id="{271DC12A-9B06-4207-1100-2480C16DFE12}"/>
              </a:ext>
            </a:extLst>
          </p:cNvPr>
          <p:cNvCxnSpPr>
            <a:cxnSpLocks/>
          </p:cNvCxnSpPr>
          <p:nvPr>
            <p:custDataLst>
              <p:tags r:id="rId1"/>
            </p:custDataLst>
          </p:nvPr>
        </p:nvCxnSpPr>
        <p:spPr>
          <a:xfrm>
            <a:off x="648000" y="4907086"/>
            <a:ext cx="10896000"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 name="LineBasicImpact 37">
            <a:extLst>
              <a:ext uri="{FF2B5EF4-FFF2-40B4-BE49-F238E27FC236}">
                <a16:creationId xmlns:a16="http://schemas.microsoft.com/office/drawing/2014/main" id="{F75C04CE-EB58-1633-F469-73D62254060E}"/>
              </a:ext>
            </a:extLst>
          </p:cNvPr>
          <p:cNvCxnSpPr>
            <a:cxnSpLocks/>
          </p:cNvCxnSpPr>
          <p:nvPr>
            <p:custDataLst>
              <p:tags r:id="rId2"/>
            </p:custDataLst>
          </p:nvPr>
        </p:nvCxnSpPr>
        <p:spPr>
          <a:xfrm>
            <a:off x="1978808" y="5419624"/>
            <a:ext cx="9565192"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 name="LineBasicImpact 37">
            <a:extLst>
              <a:ext uri="{FF2B5EF4-FFF2-40B4-BE49-F238E27FC236}">
                <a16:creationId xmlns:a16="http://schemas.microsoft.com/office/drawing/2014/main" id="{23213C47-A2B4-F696-01D4-C14724521716}"/>
              </a:ext>
            </a:extLst>
          </p:cNvPr>
          <p:cNvCxnSpPr>
            <a:cxnSpLocks/>
          </p:cNvCxnSpPr>
          <p:nvPr>
            <p:custDataLst>
              <p:tags r:id="rId3"/>
            </p:custDataLst>
          </p:nvPr>
        </p:nvCxnSpPr>
        <p:spPr>
          <a:xfrm>
            <a:off x="1978808" y="5932162"/>
            <a:ext cx="9565192" cy="0"/>
          </a:xfrm>
          <a:prstGeom prst="straightConnector1">
            <a:avLst/>
          </a:prstGeom>
          <a:ln w="6350" cap="flat">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 name="LineBasicStrong 5">
            <a:extLst>
              <a:ext uri="{FF2B5EF4-FFF2-40B4-BE49-F238E27FC236}">
                <a16:creationId xmlns:a16="http://schemas.microsoft.com/office/drawing/2014/main" id="{5B696946-B209-BFE7-DE51-F9E3A0C1870B}"/>
              </a:ext>
            </a:extLst>
          </p:cNvPr>
          <p:cNvCxnSpPr>
            <a:cxnSpLocks/>
          </p:cNvCxnSpPr>
          <p:nvPr>
            <p:custDataLst>
              <p:tags r:id="rId4"/>
            </p:custDataLst>
          </p:nvPr>
        </p:nvCxnSpPr>
        <p:spPr>
          <a:xfrm>
            <a:off x="648000" y="2023370"/>
            <a:ext cx="10896000" cy="0"/>
          </a:xfrm>
          <a:prstGeom prst="straightConnector1">
            <a:avLst/>
          </a:prstGeom>
          <a:noFill/>
          <a:ln w="19050" cap="flat" cmpd="sng" algn="ctr">
            <a:solidFill>
              <a:schemeClr val="tx1"/>
            </a:solidFill>
            <a:prstDash val="solid"/>
            <a:miter lim="800000"/>
            <a:headEnd type="none" w="med" len="med"/>
            <a:tailEnd type="triangle" w="med" len="med"/>
          </a:ln>
          <a:effectLst/>
        </p:spPr>
      </p:cxnSp>
      <p:sp>
        <p:nvSpPr>
          <p:cNvPr id="9" name="TrackerAlphaBlue 8">
            <a:extLst>
              <a:ext uri="{FF2B5EF4-FFF2-40B4-BE49-F238E27FC236}">
                <a16:creationId xmlns:a16="http://schemas.microsoft.com/office/drawing/2014/main" id="{719151ED-8AF2-3004-94A7-0B78E1301FD0}"/>
              </a:ext>
            </a:extLst>
          </p:cNvPr>
          <p:cNvSpPr>
            <a:spLocks/>
          </p:cNvSpPr>
          <p:nvPr>
            <p:custDataLst>
              <p:tags r:id="rId5"/>
            </p:custDataLst>
          </p:nvPr>
        </p:nvSpPr>
        <p:spPr>
          <a:xfrm>
            <a:off x="5982440" y="1739143"/>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2" name="TrackerAlphaBlue 8">
            <a:extLst>
              <a:ext uri="{FF2B5EF4-FFF2-40B4-BE49-F238E27FC236}">
                <a16:creationId xmlns:a16="http://schemas.microsoft.com/office/drawing/2014/main" id="{3A0293FE-3AF3-F357-9ADA-A8283198B123}"/>
              </a:ext>
            </a:extLst>
          </p:cNvPr>
          <p:cNvSpPr>
            <a:spLocks/>
          </p:cNvSpPr>
          <p:nvPr>
            <p:custDataLst>
              <p:tags r:id="rId6"/>
            </p:custDataLst>
          </p:nvPr>
        </p:nvSpPr>
        <p:spPr>
          <a:xfrm>
            <a:off x="7757617" y="1739143"/>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5" name="TrackerAlphaBlue 8">
            <a:extLst>
              <a:ext uri="{FF2B5EF4-FFF2-40B4-BE49-F238E27FC236}">
                <a16:creationId xmlns:a16="http://schemas.microsoft.com/office/drawing/2014/main" id="{13845E48-959B-1062-F425-5ADBC335E9D1}"/>
              </a:ext>
            </a:extLst>
          </p:cNvPr>
          <p:cNvSpPr>
            <a:spLocks/>
          </p:cNvSpPr>
          <p:nvPr>
            <p:custDataLst>
              <p:tags r:id="rId7"/>
            </p:custDataLst>
          </p:nvPr>
        </p:nvSpPr>
        <p:spPr>
          <a:xfrm>
            <a:off x="4207263" y="1739143"/>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17" name="TextBox 16">
            <a:extLst>
              <a:ext uri="{FF2B5EF4-FFF2-40B4-BE49-F238E27FC236}">
                <a16:creationId xmlns:a16="http://schemas.microsoft.com/office/drawing/2014/main" id="{4D70E805-53A3-C120-1AC8-0FC2EF5CD4EE}"/>
              </a:ext>
            </a:extLst>
          </p:cNvPr>
          <p:cNvSpPr txBox="1">
            <a:spLocks/>
          </p:cNvSpPr>
          <p:nvPr/>
        </p:nvSpPr>
        <p:spPr>
          <a:xfrm>
            <a:off x="6314865" y="2817836"/>
            <a:ext cx="1678781" cy="779525"/>
          </a:xfrm>
          <a:prstGeom prst="rect">
            <a:avLst/>
          </a:prstGeom>
          <a:solidFill>
            <a:schemeClr val="bg1">
              <a:lumMod val="95000"/>
            </a:schemeClr>
          </a:solidFill>
        </p:spPr>
        <p:txBody>
          <a:bodyPr vert="horz" wrap="square" lIns="36576" tIns="36576" rIns="36576" bIns="36576"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data type]</a:t>
            </a:r>
            <a:endParaRPr kumimoji="0" lang="en-GB" sz="10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8" name="TextBox 17">
            <a:extLst>
              <a:ext uri="{FF2B5EF4-FFF2-40B4-BE49-F238E27FC236}">
                <a16:creationId xmlns:a16="http://schemas.microsoft.com/office/drawing/2014/main" id="{172D70DF-5A48-594B-1A8C-F600C9C72F4C}"/>
              </a:ext>
            </a:extLst>
          </p:cNvPr>
          <p:cNvSpPr txBox="1">
            <a:spLocks/>
          </p:cNvSpPr>
          <p:nvPr/>
        </p:nvSpPr>
        <p:spPr>
          <a:xfrm>
            <a:off x="4539688" y="2817836"/>
            <a:ext cx="1678781" cy="779525"/>
          </a:xfrm>
          <a:prstGeom prst="rect">
            <a:avLst/>
          </a:prstGeom>
          <a:solidFill>
            <a:schemeClr val="bg1">
              <a:lumMod val="95000"/>
            </a:schemeClr>
          </a:solidFill>
        </p:spPr>
        <p:txBody>
          <a:bodyPr vert="horz" wrap="square" lIns="36576" tIns="36576" rIns="36576" bIns="36576"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data type]</a:t>
            </a:r>
            <a:endParaRPr kumimoji="0" lang="en-GB" sz="10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19" name="TextBox 18">
            <a:extLst>
              <a:ext uri="{FF2B5EF4-FFF2-40B4-BE49-F238E27FC236}">
                <a16:creationId xmlns:a16="http://schemas.microsoft.com/office/drawing/2014/main" id="{D4CE38F3-4C45-0113-5D43-CBE442C70845}"/>
              </a:ext>
            </a:extLst>
          </p:cNvPr>
          <p:cNvSpPr txBox="1">
            <a:spLocks/>
          </p:cNvSpPr>
          <p:nvPr/>
        </p:nvSpPr>
        <p:spPr>
          <a:xfrm>
            <a:off x="8090042" y="2817836"/>
            <a:ext cx="1678781" cy="779525"/>
          </a:xfrm>
          <a:prstGeom prst="rect">
            <a:avLst/>
          </a:prstGeom>
          <a:solidFill>
            <a:schemeClr val="bg1">
              <a:lumMod val="95000"/>
            </a:schemeClr>
          </a:solidFill>
        </p:spPr>
        <p:txBody>
          <a:bodyPr vert="horz" wrap="square" lIns="36576" tIns="36576" rIns="36576" bIns="36576"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data type]</a:t>
            </a:r>
            <a:endParaRPr kumimoji="0" lang="en-GB" sz="10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cxnSp>
        <p:nvCxnSpPr>
          <p:cNvPr id="20" name="Straight Connector 19">
            <a:extLst>
              <a:ext uri="{FF2B5EF4-FFF2-40B4-BE49-F238E27FC236}">
                <a16:creationId xmlns:a16="http://schemas.microsoft.com/office/drawing/2014/main" id="{0D78E548-5E1E-3076-C09A-CEE42B9C5B4F}"/>
              </a:ext>
            </a:extLst>
          </p:cNvPr>
          <p:cNvCxnSpPr>
            <a:cxnSpLocks/>
          </p:cNvCxnSpPr>
          <p:nvPr/>
        </p:nvCxnSpPr>
        <p:spPr>
          <a:xfrm flipV="1">
            <a:off x="10704609" y="2233147"/>
            <a:ext cx="0" cy="468889"/>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8301C2-0E20-0965-A147-4E1E088661E8}"/>
              </a:ext>
            </a:extLst>
          </p:cNvPr>
          <p:cNvCxnSpPr>
            <a:cxnSpLocks/>
          </p:cNvCxnSpPr>
          <p:nvPr/>
        </p:nvCxnSpPr>
        <p:spPr>
          <a:xfrm flipH="1" flipV="1">
            <a:off x="8929431" y="2233147"/>
            <a:ext cx="3" cy="468889"/>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1E840CB-DF9B-45AC-A520-41FD0B20FBEC}"/>
              </a:ext>
            </a:extLst>
          </p:cNvPr>
          <p:cNvCxnSpPr>
            <a:cxnSpLocks/>
          </p:cNvCxnSpPr>
          <p:nvPr/>
        </p:nvCxnSpPr>
        <p:spPr>
          <a:xfrm flipH="1" flipV="1">
            <a:off x="7154254" y="2233147"/>
            <a:ext cx="2" cy="468889"/>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6025B72-64C7-1B8A-1C59-11E0F21C7B53}"/>
              </a:ext>
            </a:extLst>
          </p:cNvPr>
          <p:cNvCxnSpPr>
            <a:cxnSpLocks/>
          </p:cNvCxnSpPr>
          <p:nvPr/>
        </p:nvCxnSpPr>
        <p:spPr>
          <a:xfrm flipH="1" flipV="1">
            <a:off x="5379077" y="2233147"/>
            <a:ext cx="2" cy="468889"/>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835A9CB-32CB-D753-A062-C81921F15CB1}"/>
              </a:ext>
            </a:extLst>
          </p:cNvPr>
          <p:cNvCxnSpPr>
            <a:cxnSpLocks/>
          </p:cNvCxnSpPr>
          <p:nvPr/>
        </p:nvCxnSpPr>
        <p:spPr>
          <a:xfrm flipH="1" flipV="1">
            <a:off x="3603898" y="2233147"/>
            <a:ext cx="7" cy="468889"/>
          </a:xfrm>
          <a:prstGeom prst="line">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366638-8638-35C8-8941-E470B1D0E359}"/>
              </a:ext>
            </a:extLst>
          </p:cNvPr>
          <p:cNvSpPr txBox="1">
            <a:spLocks/>
          </p:cNvSpPr>
          <p:nvPr/>
        </p:nvSpPr>
        <p:spPr>
          <a:xfrm>
            <a:off x="5760875" y="2448825"/>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buClr>
                <a:srgbClr val="001965"/>
              </a:buClr>
              <a:defRPr/>
            </a:pPr>
            <a:r>
              <a:rPr kumimoji="0" lang="en-GB" sz="1200" b="1"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step 2]</a:t>
            </a:r>
          </a:p>
        </p:txBody>
      </p:sp>
      <p:sp>
        <p:nvSpPr>
          <p:cNvPr id="26" name="TextBox 25">
            <a:extLst>
              <a:ext uri="{FF2B5EF4-FFF2-40B4-BE49-F238E27FC236}">
                <a16:creationId xmlns:a16="http://schemas.microsoft.com/office/drawing/2014/main" id="{29057B66-8F55-532B-B6E7-F20E17C5AAED}"/>
              </a:ext>
            </a:extLst>
          </p:cNvPr>
          <p:cNvSpPr txBox="1">
            <a:spLocks/>
          </p:cNvSpPr>
          <p:nvPr/>
        </p:nvSpPr>
        <p:spPr>
          <a:xfrm>
            <a:off x="7536052" y="2448825"/>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buClr>
                <a:srgbClr val="001965"/>
              </a:buClr>
              <a:defRPr/>
            </a:pPr>
            <a:r>
              <a:rPr kumimoji="0" lang="en-GB" sz="1200" b="1"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step 3]</a:t>
            </a:r>
          </a:p>
        </p:txBody>
      </p:sp>
      <p:sp>
        <p:nvSpPr>
          <p:cNvPr id="27" name="TextBox 26">
            <a:extLst>
              <a:ext uri="{FF2B5EF4-FFF2-40B4-BE49-F238E27FC236}">
                <a16:creationId xmlns:a16="http://schemas.microsoft.com/office/drawing/2014/main" id="{65E01CC7-F699-E896-82E4-4437B8BC3DBB}"/>
              </a:ext>
            </a:extLst>
          </p:cNvPr>
          <p:cNvSpPr txBox="1">
            <a:spLocks/>
          </p:cNvSpPr>
          <p:nvPr/>
        </p:nvSpPr>
        <p:spPr>
          <a:xfrm>
            <a:off x="3985698" y="2448825"/>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buClr>
                <a:srgbClr val="001965"/>
              </a:buClr>
              <a:defRPr/>
            </a:pPr>
            <a:r>
              <a:rPr kumimoji="0" lang="en-GB" sz="1200" b="1"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step 1]</a:t>
            </a:r>
          </a:p>
        </p:txBody>
      </p:sp>
      <p:sp>
        <p:nvSpPr>
          <p:cNvPr id="28" name="TextBox 27">
            <a:extLst>
              <a:ext uri="{FF2B5EF4-FFF2-40B4-BE49-F238E27FC236}">
                <a16:creationId xmlns:a16="http://schemas.microsoft.com/office/drawing/2014/main" id="{643BE672-F17A-7A28-4354-84B81CDF3687}"/>
              </a:ext>
            </a:extLst>
          </p:cNvPr>
          <p:cNvSpPr txBox="1">
            <a:spLocks/>
          </p:cNvSpPr>
          <p:nvPr/>
        </p:nvSpPr>
        <p:spPr>
          <a:xfrm>
            <a:off x="9311229" y="2448825"/>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buClr>
                <a:srgbClr val="001965"/>
              </a:buClr>
              <a:defRPr/>
            </a:pPr>
            <a:r>
              <a:rPr kumimoji="0" lang="en-GB" sz="1200" b="1"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step 4]</a:t>
            </a:r>
          </a:p>
        </p:txBody>
      </p:sp>
      <p:sp>
        <p:nvSpPr>
          <p:cNvPr id="29" name="Oval 28">
            <a:extLst>
              <a:ext uri="{FF2B5EF4-FFF2-40B4-BE49-F238E27FC236}">
                <a16:creationId xmlns:a16="http://schemas.microsoft.com/office/drawing/2014/main" id="{40F344A9-92FB-73AF-3600-34FBA61E4884}"/>
              </a:ext>
            </a:extLst>
          </p:cNvPr>
          <p:cNvSpPr/>
          <p:nvPr/>
        </p:nvSpPr>
        <p:spPr>
          <a:xfrm rot="10800000" flipV="1">
            <a:off x="10641109" y="1959871"/>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30" name="Oval 29">
            <a:extLst>
              <a:ext uri="{FF2B5EF4-FFF2-40B4-BE49-F238E27FC236}">
                <a16:creationId xmlns:a16="http://schemas.microsoft.com/office/drawing/2014/main" id="{B715CED2-69C7-B08E-4478-F2BEA731C704}"/>
              </a:ext>
            </a:extLst>
          </p:cNvPr>
          <p:cNvSpPr/>
          <p:nvPr/>
        </p:nvSpPr>
        <p:spPr>
          <a:xfrm rot="10800000" flipV="1">
            <a:off x="8865932"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31" name="Oval 30">
            <a:extLst>
              <a:ext uri="{FF2B5EF4-FFF2-40B4-BE49-F238E27FC236}">
                <a16:creationId xmlns:a16="http://schemas.microsoft.com/office/drawing/2014/main" id="{93BAD8AA-98F5-DBFD-1E4B-971D92E26291}"/>
              </a:ext>
            </a:extLst>
          </p:cNvPr>
          <p:cNvSpPr/>
          <p:nvPr/>
        </p:nvSpPr>
        <p:spPr>
          <a:xfrm rot="10800000" flipV="1">
            <a:off x="7090755"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32" name="Oval 31">
            <a:extLst>
              <a:ext uri="{FF2B5EF4-FFF2-40B4-BE49-F238E27FC236}">
                <a16:creationId xmlns:a16="http://schemas.microsoft.com/office/drawing/2014/main" id="{0EFA807B-69CF-4EDA-AEAF-E2A21A370105}"/>
              </a:ext>
            </a:extLst>
          </p:cNvPr>
          <p:cNvSpPr/>
          <p:nvPr/>
        </p:nvSpPr>
        <p:spPr>
          <a:xfrm rot="10800000" flipV="1">
            <a:off x="5315578"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33" name="Oval 32">
            <a:extLst>
              <a:ext uri="{FF2B5EF4-FFF2-40B4-BE49-F238E27FC236}">
                <a16:creationId xmlns:a16="http://schemas.microsoft.com/office/drawing/2014/main" id="{78B8342E-B32D-2741-AC84-9E811B59133E}"/>
              </a:ext>
            </a:extLst>
          </p:cNvPr>
          <p:cNvSpPr/>
          <p:nvPr/>
        </p:nvSpPr>
        <p:spPr>
          <a:xfrm rot="10800000" flipV="1">
            <a:off x="3540402"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cxnSp>
        <p:nvCxnSpPr>
          <p:cNvPr id="34" name="LineBasicImpact 37">
            <a:extLst>
              <a:ext uri="{FF2B5EF4-FFF2-40B4-BE49-F238E27FC236}">
                <a16:creationId xmlns:a16="http://schemas.microsoft.com/office/drawing/2014/main" id="{B5630886-5980-3423-0BD1-9A3EF1740E06}"/>
              </a:ext>
            </a:extLst>
          </p:cNvPr>
          <p:cNvCxnSpPr>
            <a:cxnSpLocks/>
          </p:cNvCxnSpPr>
          <p:nvPr>
            <p:custDataLst>
              <p:tags r:id="rId8"/>
            </p:custDataLst>
          </p:nvPr>
        </p:nvCxnSpPr>
        <p:spPr>
          <a:xfrm>
            <a:off x="648000" y="3945364"/>
            <a:ext cx="10896000"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2B19B8B-C4E7-347F-9746-A713402B874A}"/>
              </a:ext>
            </a:extLst>
          </p:cNvPr>
          <p:cNvSpPr txBox="1"/>
          <p:nvPr/>
        </p:nvSpPr>
        <p:spPr>
          <a:xfrm>
            <a:off x="648000" y="5011891"/>
            <a:ext cx="1226801"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[Company] data access</a:t>
            </a:r>
          </a:p>
        </p:txBody>
      </p:sp>
      <p:sp>
        <p:nvSpPr>
          <p:cNvPr id="36" name="TextBox 35">
            <a:extLst>
              <a:ext uri="{FF2B5EF4-FFF2-40B4-BE49-F238E27FC236}">
                <a16:creationId xmlns:a16="http://schemas.microsoft.com/office/drawing/2014/main" id="{81F32178-B623-C41E-A0D7-A92A03D9B986}"/>
              </a:ext>
            </a:extLst>
          </p:cNvPr>
          <p:cNvSpPr txBox="1">
            <a:spLocks/>
          </p:cNvSpPr>
          <p:nvPr/>
        </p:nvSpPr>
        <p:spPr>
          <a:xfrm>
            <a:off x="2764511" y="2817837"/>
            <a:ext cx="1678781" cy="779525"/>
          </a:xfrm>
          <a:prstGeom prst="rect">
            <a:avLst/>
          </a:prstGeom>
          <a:solidFill>
            <a:schemeClr val="bg1">
              <a:lumMod val="95000"/>
            </a:schemeClr>
          </a:solidFill>
        </p:spPr>
        <p:txBody>
          <a:bodyPr vert="horz" wrap="square" lIns="36576" tIns="36576" rIns="36576" bIns="36576"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data type]</a:t>
            </a:r>
            <a:endParaRPr kumimoji="0" lang="en-GB" sz="10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37" name="Rectangle 36">
            <a:extLst>
              <a:ext uri="{FF2B5EF4-FFF2-40B4-BE49-F238E27FC236}">
                <a16:creationId xmlns:a16="http://schemas.microsoft.com/office/drawing/2014/main" id="{2C04C1BD-938C-AA5F-1BE5-EA6C1573E847}"/>
              </a:ext>
            </a:extLst>
          </p:cNvPr>
          <p:cNvSpPr>
            <a:spLocks/>
          </p:cNvSpPr>
          <p:nvPr/>
        </p:nvSpPr>
        <p:spPr>
          <a:xfrm>
            <a:off x="2842591" y="5477741"/>
            <a:ext cx="8701409" cy="396303"/>
          </a:xfrm>
          <a:prstGeom prst="rect">
            <a:avLst/>
          </a:prstGeom>
          <a:solidFill>
            <a:schemeClr val="bg1">
              <a:lumMod val="95000"/>
            </a:schemeClr>
          </a:solidFill>
        </p:spPr>
        <p:txBody>
          <a:bodyPr vert="horz" wrap="square" lIns="36576" tIns="36576" rIns="36576" bIns="36576" rtlCol="0" anchor="ctr" anchorCtr="0">
            <a:noAutofit/>
          </a:body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Dependent on partnership agreement regarding data sharing/access</a:t>
            </a:r>
          </a:p>
        </p:txBody>
      </p:sp>
      <p:grpSp>
        <p:nvGrpSpPr>
          <p:cNvPr id="38" name="CheckmarkBlue 95">
            <a:extLst>
              <a:ext uri="{FF2B5EF4-FFF2-40B4-BE49-F238E27FC236}">
                <a16:creationId xmlns:a16="http://schemas.microsoft.com/office/drawing/2014/main" id="{8BF7873B-457B-DD7B-04F4-306598831EB2}"/>
              </a:ext>
            </a:extLst>
          </p:cNvPr>
          <p:cNvGrpSpPr>
            <a:grpSpLocks/>
          </p:cNvGrpSpPr>
          <p:nvPr>
            <p:custDataLst>
              <p:tags r:id="rId9"/>
            </p:custDataLst>
          </p:nvPr>
        </p:nvGrpSpPr>
        <p:grpSpPr>
          <a:xfrm>
            <a:off x="5215348" y="6023837"/>
            <a:ext cx="327461" cy="329184"/>
            <a:chOff x="1016000" y="1016000"/>
            <a:chExt cx="396228" cy="396228"/>
          </a:xfrm>
        </p:grpSpPr>
        <p:sp>
          <p:nvSpPr>
            <p:cNvPr id="39" name="Oval 38">
              <a:extLst>
                <a:ext uri="{FF2B5EF4-FFF2-40B4-BE49-F238E27FC236}">
                  <a16:creationId xmlns:a16="http://schemas.microsoft.com/office/drawing/2014/main" id="{60032DC8-2619-6590-A1CF-A0E347EC69E5}"/>
                </a:ext>
              </a:extLst>
            </p:cNvPr>
            <p:cNvSpPr/>
            <p:nvPr/>
          </p:nvSpPr>
          <p:spPr>
            <a:xfrm>
              <a:off x="1016000" y="1016000"/>
              <a:ext cx="396228" cy="396228"/>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0" name="Freeform: Shape 157">
              <a:extLst>
                <a:ext uri="{FF2B5EF4-FFF2-40B4-BE49-F238E27FC236}">
                  <a16:creationId xmlns:a16="http://schemas.microsoft.com/office/drawing/2014/main" id="{C501988F-EBBA-EF33-61C7-0C3060874EF8}"/>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grpSp>
      <p:grpSp>
        <p:nvGrpSpPr>
          <p:cNvPr id="41" name="CheckmarkBlue 95">
            <a:extLst>
              <a:ext uri="{FF2B5EF4-FFF2-40B4-BE49-F238E27FC236}">
                <a16:creationId xmlns:a16="http://schemas.microsoft.com/office/drawing/2014/main" id="{957D7145-DB80-09B2-63B2-A7A6A6B7A64C}"/>
              </a:ext>
            </a:extLst>
          </p:cNvPr>
          <p:cNvGrpSpPr>
            <a:grpSpLocks/>
          </p:cNvGrpSpPr>
          <p:nvPr>
            <p:custDataLst>
              <p:tags r:id="rId10"/>
            </p:custDataLst>
          </p:nvPr>
        </p:nvGrpSpPr>
        <p:grpSpPr>
          <a:xfrm>
            <a:off x="3440171" y="6023837"/>
            <a:ext cx="327461" cy="329184"/>
            <a:chOff x="1016000" y="1016000"/>
            <a:chExt cx="396228" cy="396228"/>
          </a:xfrm>
        </p:grpSpPr>
        <p:sp>
          <p:nvSpPr>
            <p:cNvPr id="42" name="Oval 41">
              <a:extLst>
                <a:ext uri="{FF2B5EF4-FFF2-40B4-BE49-F238E27FC236}">
                  <a16:creationId xmlns:a16="http://schemas.microsoft.com/office/drawing/2014/main" id="{D9E7E886-0E18-DD95-C080-A768E497E44E}"/>
                </a:ext>
              </a:extLst>
            </p:cNvPr>
            <p:cNvSpPr/>
            <p:nvPr/>
          </p:nvSpPr>
          <p:spPr>
            <a:xfrm>
              <a:off x="1016000" y="1016000"/>
              <a:ext cx="396228" cy="396228"/>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3" name="Freeform: Shape 160">
              <a:extLst>
                <a:ext uri="{FF2B5EF4-FFF2-40B4-BE49-F238E27FC236}">
                  <a16:creationId xmlns:a16="http://schemas.microsoft.com/office/drawing/2014/main" id="{72C64052-9BC1-6F62-C01D-AF49AC014FC2}"/>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grpSp>
      <p:grpSp>
        <p:nvGrpSpPr>
          <p:cNvPr id="44" name="CheckmarkBlue 95">
            <a:extLst>
              <a:ext uri="{FF2B5EF4-FFF2-40B4-BE49-F238E27FC236}">
                <a16:creationId xmlns:a16="http://schemas.microsoft.com/office/drawing/2014/main" id="{2AF384D9-9F52-188A-2DA4-E26EEDC13B9B}"/>
              </a:ext>
            </a:extLst>
          </p:cNvPr>
          <p:cNvGrpSpPr>
            <a:grpSpLocks/>
          </p:cNvGrpSpPr>
          <p:nvPr>
            <p:custDataLst>
              <p:tags r:id="rId11"/>
            </p:custDataLst>
          </p:nvPr>
        </p:nvGrpSpPr>
        <p:grpSpPr>
          <a:xfrm>
            <a:off x="6990525" y="6023837"/>
            <a:ext cx="327461" cy="329184"/>
            <a:chOff x="1016000" y="1016000"/>
            <a:chExt cx="396228" cy="396228"/>
          </a:xfrm>
        </p:grpSpPr>
        <p:sp>
          <p:nvSpPr>
            <p:cNvPr id="45" name="Oval 44">
              <a:extLst>
                <a:ext uri="{FF2B5EF4-FFF2-40B4-BE49-F238E27FC236}">
                  <a16:creationId xmlns:a16="http://schemas.microsoft.com/office/drawing/2014/main" id="{5CB4C59F-6299-9CC5-85A4-86C84902CC40}"/>
                </a:ext>
              </a:extLst>
            </p:cNvPr>
            <p:cNvSpPr/>
            <p:nvPr/>
          </p:nvSpPr>
          <p:spPr>
            <a:xfrm>
              <a:off x="1016000" y="1016000"/>
              <a:ext cx="396228" cy="396228"/>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6" name="Freeform: Shape 163">
              <a:extLst>
                <a:ext uri="{FF2B5EF4-FFF2-40B4-BE49-F238E27FC236}">
                  <a16:creationId xmlns:a16="http://schemas.microsoft.com/office/drawing/2014/main" id="{E6C31135-6565-7F73-A97E-7CB2E5C94995}"/>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grpSp>
      <p:grpSp>
        <p:nvGrpSpPr>
          <p:cNvPr id="47" name="CheckmarkBlue 95">
            <a:extLst>
              <a:ext uri="{FF2B5EF4-FFF2-40B4-BE49-F238E27FC236}">
                <a16:creationId xmlns:a16="http://schemas.microsoft.com/office/drawing/2014/main" id="{F4CD8BF6-3E55-7FBF-8581-EC7D0CD078F2}"/>
              </a:ext>
            </a:extLst>
          </p:cNvPr>
          <p:cNvGrpSpPr>
            <a:grpSpLocks/>
          </p:cNvGrpSpPr>
          <p:nvPr>
            <p:custDataLst>
              <p:tags r:id="rId12"/>
            </p:custDataLst>
          </p:nvPr>
        </p:nvGrpSpPr>
        <p:grpSpPr>
          <a:xfrm>
            <a:off x="8765702" y="6023837"/>
            <a:ext cx="327461" cy="329184"/>
            <a:chOff x="1016000" y="1016000"/>
            <a:chExt cx="396228" cy="396228"/>
          </a:xfrm>
        </p:grpSpPr>
        <p:sp>
          <p:nvSpPr>
            <p:cNvPr id="48" name="Oval 47">
              <a:extLst>
                <a:ext uri="{FF2B5EF4-FFF2-40B4-BE49-F238E27FC236}">
                  <a16:creationId xmlns:a16="http://schemas.microsoft.com/office/drawing/2014/main" id="{9439AFF0-0A4B-D1EC-B2F5-64AB162804E3}"/>
                </a:ext>
              </a:extLst>
            </p:cNvPr>
            <p:cNvSpPr/>
            <p:nvPr/>
          </p:nvSpPr>
          <p:spPr>
            <a:xfrm>
              <a:off x="1016000" y="1016000"/>
              <a:ext cx="396228" cy="396228"/>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9" name="Freeform: Shape 166">
              <a:extLst>
                <a:ext uri="{FF2B5EF4-FFF2-40B4-BE49-F238E27FC236}">
                  <a16:creationId xmlns:a16="http://schemas.microsoft.com/office/drawing/2014/main" id="{881A5342-575D-7AA6-AEC5-36CD92AE3623}"/>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grpSp>
      <p:grpSp>
        <p:nvGrpSpPr>
          <p:cNvPr id="50" name="CheckmarkBlue 95">
            <a:extLst>
              <a:ext uri="{FF2B5EF4-FFF2-40B4-BE49-F238E27FC236}">
                <a16:creationId xmlns:a16="http://schemas.microsoft.com/office/drawing/2014/main" id="{A1746127-5A66-9075-9328-1F9CDD2CA73B}"/>
              </a:ext>
            </a:extLst>
          </p:cNvPr>
          <p:cNvGrpSpPr>
            <a:grpSpLocks/>
          </p:cNvGrpSpPr>
          <p:nvPr>
            <p:custDataLst>
              <p:tags r:id="rId13"/>
            </p:custDataLst>
          </p:nvPr>
        </p:nvGrpSpPr>
        <p:grpSpPr>
          <a:xfrm>
            <a:off x="10540879" y="6023837"/>
            <a:ext cx="327461" cy="329184"/>
            <a:chOff x="1016000" y="1016000"/>
            <a:chExt cx="396228" cy="396228"/>
          </a:xfrm>
        </p:grpSpPr>
        <p:sp>
          <p:nvSpPr>
            <p:cNvPr id="51" name="Oval 50">
              <a:extLst>
                <a:ext uri="{FF2B5EF4-FFF2-40B4-BE49-F238E27FC236}">
                  <a16:creationId xmlns:a16="http://schemas.microsoft.com/office/drawing/2014/main" id="{7B8F8BB7-F510-2E72-9CC9-27E05D16553C}"/>
                </a:ext>
              </a:extLst>
            </p:cNvPr>
            <p:cNvSpPr/>
            <p:nvPr/>
          </p:nvSpPr>
          <p:spPr>
            <a:xfrm>
              <a:off x="1016000" y="1016000"/>
              <a:ext cx="396228" cy="396228"/>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2" name="Freeform: Shape 169">
              <a:extLst>
                <a:ext uri="{FF2B5EF4-FFF2-40B4-BE49-F238E27FC236}">
                  <a16:creationId xmlns:a16="http://schemas.microsoft.com/office/drawing/2014/main" id="{EE673FC2-037F-D981-E5E5-4AA43D7C91E3}"/>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grpSp>
      <p:sp>
        <p:nvSpPr>
          <p:cNvPr id="53" name="TextBox 52">
            <a:extLst>
              <a:ext uri="{FF2B5EF4-FFF2-40B4-BE49-F238E27FC236}">
                <a16:creationId xmlns:a16="http://schemas.microsoft.com/office/drawing/2014/main" id="{59ACFB56-4AAF-6DA8-45C5-0D1221DDC9D7}"/>
              </a:ext>
            </a:extLst>
          </p:cNvPr>
          <p:cNvSpPr txBox="1"/>
          <p:nvPr/>
        </p:nvSpPr>
        <p:spPr>
          <a:xfrm>
            <a:off x="648000" y="4248283"/>
            <a:ext cx="1226801"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How the data could be used</a:t>
            </a:r>
          </a:p>
        </p:txBody>
      </p:sp>
      <p:sp>
        <p:nvSpPr>
          <p:cNvPr id="54" name="TextBox 53">
            <a:extLst>
              <a:ext uri="{FF2B5EF4-FFF2-40B4-BE49-F238E27FC236}">
                <a16:creationId xmlns:a16="http://schemas.microsoft.com/office/drawing/2014/main" id="{1A19F2CE-D6E0-C55C-AE8E-60E633FD0957}"/>
              </a:ext>
            </a:extLst>
          </p:cNvPr>
          <p:cNvSpPr txBox="1">
            <a:spLocks/>
          </p:cNvSpPr>
          <p:nvPr/>
        </p:nvSpPr>
        <p:spPr>
          <a:xfrm>
            <a:off x="2959617" y="4248283"/>
            <a:ext cx="1288568"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55" name="TextBox 54">
            <a:extLst>
              <a:ext uri="{FF2B5EF4-FFF2-40B4-BE49-F238E27FC236}">
                <a16:creationId xmlns:a16="http://schemas.microsoft.com/office/drawing/2014/main" id="{A978AC74-C59B-9CE1-7411-DE4328A0A6F7}"/>
              </a:ext>
            </a:extLst>
          </p:cNvPr>
          <p:cNvSpPr txBox="1">
            <a:spLocks/>
          </p:cNvSpPr>
          <p:nvPr/>
        </p:nvSpPr>
        <p:spPr>
          <a:xfrm>
            <a:off x="4648840" y="4248283"/>
            <a:ext cx="1460477"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56" name="TextBox 55">
            <a:extLst>
              <a:ext uri="{FF2B5EF4-FFF2-40B4-BE49-F238E27FC236}">
                <a16:creationId xmlns:a16="http://schemas.microsoft.com/office/drawing/2014/main" id="{F3604CC2-7D03-B41C-7AFD-AC7AAB9C97C2}"/>
              </a:ext>
            </a:extLst>
          </p:cNvPr>
          <p:cNvSpPr txBox="1">
            <a:spLocks/>
          </p:cNvSpPr>
          <p:nvPr/>
        </p:nvSpPr>
        <p:spPr>
          <a:xfrm>
            <a:off x="6458225" y="4248283"/>
            <a:ext cx="1392061" cy="55399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57" name="TextBox 56">
            <a:extLst>
              <a:ext uri="{FF2B5EF4-FFF2-40B4-BE49-F238E27FC236}">
                <a16:creationId xmlns:a16="http://schemas.microsoft.com/office/drawing/2014/main" id="{46398798-6F62-16E4-9150-F51B8E70FED0}"/>
              </a:ext>
            </a:extLst>
          </p:cNvPr>
          <p:cNvSpPr txBox="1"/>
          <p:nvPr/>
        </p:nvSpPr>
        <p:spPr>
          <a:xfrm>
            <a:off x="8177067" y="4248283"/>
            <a:ext cx="1504731"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sp>
        <p:nvSpPr>
          <p:cNvPr id="58" name="TextBox 57">
            <a:extLst>
              <a:ext uri="{FF2B5EF4-FFF2-40B4-BE49-F238E27FC236}">
                <a16:creationId xmlns:a16="http://schemas.microsoft.com/office/drawing/2014/main" id="{63CA6A6A-1A07-421B-BC40-58991EAF95C3}"/>
              </a:ext>
            </a:extLst>
          </p:cNvPr>
          <p:cNvSpPr txBox="1"/>
          <p:nvPr/>
        </p:nvSpPr>
        <p:spPr>
          <a:xfrm>
            <a:off x="10071348" y="4248283"/>
            <a:ext cx="1266523"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description]</a:t>
            </a:r>
          </a:p>
        </p:txBody>
      </p:sp>
      <p:grpSp>
        <p:nvGrpSpPr>
          <p:cNvPr id="59" name="ChevronWhite 36">
            <a:extLst>
              <a:ext uri="{FF2B5EF4-FFF2-40B4-BE49-F238E27FC236}">
                <a16:creationId xmlns:a16="http://schemas.microsoft.com/office/drawing/2014/main" id="{6DB1BB8E-2CD5-6899-C865-A411E4549A1B}"/>
              </a:ext>
            </a:extLst>
          </p:cNvPr>
          <p:cNvGrpSpPr>
            <a:grpSpLocks noChangeAspect="1"/>
          </p:cNvGrpSpPr>
          <p:nvPr>
            <p:custDataLst>
              <p:tags r:id="rId14"/>
            </p:custDataLst>
          </p:nvPr>
        </p:nvGrpSpPr>
        <p:grpSpPr>
          <a:xfrm rot="5400000">
            <a:off x="6956141" y="3747250"/>
            <a:ext cx="396228" cy="396228"/>
            <a:chOff x="1016000" y="1016000"/>
            <a:chExt cx="396228" cy="396228"/>
          </a:xfrm>
        </p:grpSpPr>
        <p:sp>
          <p:nvSpPr>
            <p:cNvPr id="60" name="Oval 59">
              <a:extLst>
                <a:ext uri="{FF2B5EF4-FFF2-40B4-BE49-F238E27FC236}">
                  <a16:creationId xmlns:a16="http://schemas.microsoft.com/office/drawing/2014/main" id="{BBCCB584-1205-D44B-DFDC-E75D04426D97}"/>
                </a:ext>
              </a:extLst>
            </p:cNvPr>
            <p:cNvSpPr/>
            <p:nvPr/>
          </p:nvSpPr>
          <p:spPr>
            <a:xfrm>
              <a:off x="1016000" y="1016000"/>
              <a:ext cx="396228" cy="396228"/>
            </a:xfrm>
            <a:prstGeom prst="ellipse">
              <a:avLst/>
            </a:prstGeom>
            <a:solidFill>
              <a:schemeClr val="bg1"/>
            </a:solidFill>
            <a:ln w="635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61" name="Freeform: Shape 33">
              <a:extLst>
                <a:ext uri="{FF2B5EF4-FFF2-40B4-BE49-F238E27FC236}">
                  <a16:creationId xmlns:a16="http://schemas.microsoft.com/office/drawing/2014/main" id="{3E16BCCB-29FA-0593-5F9F-485123EBB27B}"/>
                </a:ext>
              </a:extLst>
            </p:cNvPr>
            <p:cNvSpPr>
              <a:spLocks noChangeAspect="1"/>
            </p:cNvSpPr>
            <p:nvPr/>
          </p:nvSpPr>
          <p:spPr>
            <a:xfrm>
              <a:off x="1167567" y="1118521"/>
              <a:ext cx="103571" cy="195256"/>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grpSp>
      <p:grpSp>
        <p:nvGrpSpPr>
          <p:cNvPr id="62" name="CheckmarkBlue 95">
            <a:extLst>
              <a:ext uri="{FF2B5EF4-FFF2-40B4-BE49-F238E27FC236}">
                <a16:creationId xmlns:a16="http://schemas.microsoft.com/office/drawing/2014/main" id="{6796EACB-9D75-17AA-494A-A15FEC479A86}"/>
              </a:ext>
            </a:extLst>
          </p:cNvPr>
          <p:cNvGrpSpPr>
            <a:grpSpLocks/>
          </p:cNvGrpSpPr>
          <p:nvPr>
            <p:custDataLst>
              <p:tags r:id="rId15"/>
            </p:custDataLst>
          </p:nvPr>
        </p:nvGrpSpPr>
        <p:grpSpPr>
          <a:xfrm>
            <a:off x="3440167" y="4998763"/>
            <a:ext cx="327461" cy="329184"/>
            <a:chOff x="1016000" y="1016000"/>
            <a:chExt cx="396228" cy="396228"/>
          </a:xfrm>
        </p:grpSpPr>
        <p:sp>
          <p:nvSpPr>
            <p:cNvPr id="63" name="Oval 62">
              <a:extLst>
                <a:ext uri="{FF2B5EF4-FFF2-40B4-BE49-F238E27FC236}">
                  <a16:creationId xmlns:a16="http://schemas.microsoft.com/office/drawing/2014/main" id="{C31D78E2-F79B-9152-0A62-49891926BEEE}"/>
                </a:ext>
              </a:extLst>
            </p:cNvPr>
            <p:cNvSpPr/>
            <p:nvPr/>
          </p:nvSpPr>
          <p:spPr>
            <a:xfrm>
              <a:off x="1016000" y="1016000"/>
              <a:ext cx="396228" cy="396228"/>
            </a:xfrm>
            <a:prstGeom prst="ellipse">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64" name="Freeform: Shape 86">
              <a:extLst>
                <a:ext uri="{FF2B5EF4-FFF2-40B4-BE49-F238E27FC236}">
                  <a16:creationId xmlns:a16="http://schemas.microsoft.com/office/drawing/2014/main" id="{F1E9219A-4E96-9DD2-FD11-5C5E5D1E351B}"/>
                </a:ext>
              </a:extLst>
            </p:cNvPr>
            <p:cNvSpPr>
              <a:spLocks noChangeAspect="1"/>
            </p:cNvSpPr>
            <p:nvPr/>
          </p:nvSpPr>
          <p:spPr>
            <a:xfrm>
              <a:off x="1132776" y="1123650"/>
              <a:ext cx="175990" cy="182743"/>
            </a:xfrm>
            <a:custGeom>
              <a:avLst/>
              <a:gdLst/>
              <a:ahLst/>
              <a:cxnLst/>
              <a:rect l="0" t="0" r="0" b="0"/>
              <a:pathLst>
                <a:path w="176263" h="183026">
                  <a:moveTo>
                    <a:pt x="66335" y="183025"/>
                  </a:moveTo>
                  <a:lnTo>
                    <a:pt x="65208" y="183025"/>
                  </a:lnTo>
                  <a:lnTo>
                    <a:pt x="64121" y="182624"/>
                  </a:lnTo>
                  <a:lnTo>
                    <a:pt x="63276" y="181858"/>
                  </a:lnTo>
                  <a:lnTo>
                    <a:pt x="2093" y="127518"/>
                  </a:lnTo>
                  <a:lnTo>
                    <a:pt x="201" y="125827"/>
                  </a:lnTo>
                  <a:lnTo>
                    <a:pt x="0" y="122889"/>
                  </a:lnTo>
                  <a:lnTo>
                    <a:pt x="1691" y="120997"/>
                  </a:lnTo>
                  <a:lnTo>
                    <a:pt x="3381" y="119065"/>
                  </a:lnTo>
                  <a:lnTo>
                    <a:pt x="6319" y="118904"/>
                  </a:lnTo>
                  <a:lnTo>
                    <a:pt x="8211" y="120596"/>
                  </a:lnTo>
                  <a:lnTo>
                    <a:pt x="65248" y="171230"/>
                  </a:lnTo>
                  <a:lnTo>
                    <a:pt x="167004" y="2898"/>
                  </a:lnTo>
                  <a:lnTo>
                    <a:pt x="168332" y="725"/>
                  </a:lnTo>
                  <a:lnTo>
                    <a:pt x="171190" y="0"/>
                  </a:lnTo>
                  <a:lnTo>
                    <a:pt x="173364" y="1329"/>
                  </a:lnTo>
                  <a:lnTo>
                    <a:pt x="175537" y="2657"/>
                  </a:lnTo>
                  <a:lnTo>
                    <a:pt x="176262" y="5514"/>
                  </a:lnTo>
                  <a:lnTo>
                    <a:pt x="174933" y="7687"/>
                  </a:lnTo>
                  <a:lnTo>
                    <a:pt x="70279" y="180811"/>
                  </a:lnTo>
                  <a:lnTo>
                    <a:pt x="69555" y="181978"/>
                  </a:lnTo>
                  <a:lnTo>
                    <a:pt x="68387" y="182784"/>
                  </a:lnTo>
                  <a:lnTo>
                    <a:pt x="67020" y="182986"/>
                  </a:lnTo>
                  <a:lnTo>
                    <a:pt x="66777" y="183025"/>
                  </a:lnTo>
                  <a:lnTo>
                    <a:pt x="66576" y="18302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grpSp>
      <p:grpSp>
        <p:nvGrpSpPr>
          <p:cNvPr id="65" name="XBlue 123">
            <a:extLst>
              <a:ext uri="{FF2B5EF4-FFF2-40B4-BE49-F238E27FC236}">
                <a16:creationId xmlns:a16="http://schemas.microsoft.com/office/drawing/2014/main" id="{6B681AE6-09D2-17E7-8B72-01AB54EC8730}"/>
              </a:ext>
            </a:extLst>
          </p:cNvPr>
          <p:cNvGrpSpPr>
            <a:grpSpLocks/>
          </p:cNvGrpSpPr>
          <p:nvPr>
            <p:custDataLst>
              <p:tags r:id="rId16"/>
            </p:custDataLst>
          </p:nvPr>
        </p:nvGrpSpPr>
        <p:grpSpPr>
          <a:xfrm>
            <a:off x="6990525" y="4998763"/>
            <a:ext cx="327461" cy="329184"/>
            <a:chOff x="1016000" y="1016000"/>
            <a:chExt cx="396228" cy="396228"/>
          </a:xfrm>
        </p:grpSpPr>
        <p:sp>
          <p:nvSpPr>
            <p:cNvPr id="66" name="Oval 65">
              <a:extLst>
                <a:ext uri="{FF2B5EF4-FFF2-40B4-BE49-F238E27FC236}">
                  <a16:creationId xmlns:a16="http://schemas.microsoft.com/office/drawing/2014/main" id="{31C4F203-027B-496C-6274-FA51EABD75DD}"/>
                </a:ext>
              </a:extLst>
            </p:cNvPr>
            <p:cNvSpPr/>
            <p:nvPr/>
          </p:nvSpPr>
          <p:spPr>
            <a:xfrm>
              <a:off x="1016000" y="1016000"/>
              <a:ext cx="396228" cy="396228"/>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67" name="Freeform: Shape 114">
              <a:extLst>
                <a:ext uri="{FF2B5EF4-FFF2-40B4-BE49-F238E27FC236}">
                  <a16:creationId xmlns:a16="http://schemas.microsoft.com/office/drawing/2014/main" id="{BF4C7732-4B53-434E-9EFA-E6309686AD7F}"/>
                </a:ext>
              </a:extLst>
            </p:cNvPr>
            <p:cNvSpPr>
              <a:spLocks noChangeAspect="1"/>
            </p:cNvSpPr>
            <p:nvPr/>
          </p:nvSpPr>
          <p:spPr>
            <a:xfrm>
              <a:off x="1122638" y="1122553"/>
              <a:ext cx="183803" cy="183548"/>
            </a:xfrm>
            <a:custGeom>
              <a:avLst/>
              <a:gdLst/>
              <a:ahLst/>
              <a:cxnLst/>
              <a:rect l="0" t="0" r="0" b="0"/>
              <a:pathLst>
                <a:path w="183805" h="183550">
                  <a:moveTo>
                    <a:pt x="182094" y="175600"/>
                  </a:moveTo>
                  <a:lnTo>
                    <a:pt x="182094" y="175600"/>
                  </a:lnTo>
                  <a:lnTo>
                    <a:pt x="183804" y="177411"/>
                  </a:lnTo>
                  <a:lnTo>
                    <a:pt x="183804" y="180429"/>
                  </a:lnTo>
                  <a:lnTo>
                    <a:pt x="182094" y="182240"/>
                  </a:lnTo>
                  <a:lnTo>
                    <a:pt x="181189" y="183146"/>
                  </a:lnTo>
                  <a:lnTo>
                    <a:pt x="179982" y="183549"/>
                  </a:lnTo>
                  <a:lnTo>
                    <a:pt x="178776" y="183549"/>
                  </a:lnTo>
                  <a:lnTo>
                    <a:pt x="177569" y="183549"/>
                  </a:lnTo>
                  <a:lnTo>
                    <a:pt x="176362" y="183146"/>
                  </a:lnTo>
                  <a:lnTo>
                    <a:pt x="175457" y="182240"/>
                  </a:lnTo>
                  <a:lnTo>
                    <a:pt x="91903" y="98517"/>
                  </a:lnTo>
                  <a:lnTo>
                    <a:pt x="91903" y="98517"/>
                  </a:lnTo>
                  <a:lnTo>
                    <a:pt x="91903" y="98517"/>
                  </a:lnTo>
                  <a:lnTo>
                    <a:pt x="8345" y="182240"/>
                  </a:lnTo>
                  <a:lnTo>
                    <a:pt x="8345" y="182240"/>
                  </a:lnTo>
                  <a:lnTo>
                    <a:pt x="8345" y="182240"/>
                  </a:lnTo>
                  <a:lnTo>
                    <a:pt x="7441" y="183146"/>
                  </a:lnTo>
                  <a:lnTo>
                    <a:pt x="6235" y="183549"/>
                  </a:lnTo>
                  <a:lnTo>
                    <a:pt x="5027" y="183549"/>
                  </a:lnTo>
                  <a:lnTo>
                    <a:pt x="3822" y="183549"/>
                  </a:lnTo>
                  <a:lnTo>
                    <a:pt x="2614" y="183146"/>
                  </a:lnTo>
                  <a:lnTo>
                    <a:pt x="1708" y="182240"/>
                  </a:lnTo>
                  <a:lnTo>
                    <a:pt x="0" y="180429"/>
                  </a:lnTo>
                  <a:lnTo>
                    <a:pt x="0" y="177411"/>
                  </a:lnTo>
                  <a:lnTo>
                    <a:pt x="1708" y="175600"/>
                  </a:lnTo>
                  <a:lnTo>
                    <a:pt x="85366" y="91976"/>
                  </a:lnTo>
                  <a:lnTo>
                    <a:pt x="85366" y="91976"/>
                  </a:lnTo>
                  <a:lnTo>
                    <a:pt x="85366" y="91976"/>
                  </a:lnTo>
                  <a:lnTo>
                    <a:pt x="1708" y="8353"/>
                  </a:lnTo>
                  <a:lnTo>
                    <a:pt x="1708" y="8353"/>
                  </a:lnTo>
                  <a:lnTo>
                    <a:pt x="1708" y="8353"/>
                  </a:lnTo>
                  <a:lnTo>
                    <a:pt x="0" y="6542"/>
                  </a:lnTo>
                  <a:lnTo>
                    <a:pt x="0" y="3523"/>
                  </a:lnTo>
                  <a:lnTo>
                    <a:pt x="1708" y="1713"/>
                  </a:lnTo>
                  <a:lnTo>
                    <a:pt x="3520" y="0"/>
                  </a:lnTo>
                  <a:lnTo>
                    <a:pt x="6536" y="0"/>
                  </a:lnTo>
                  <a:lnTo>
                    <a:pt x="8345" y="1713"/>
                  </a:lnTo>
                  <a:lnTo>
                    <a:pt x="91903" y="85435"/>
                  </a:lnTo>
                  <a:lnTo>
                    <a:pt x="91903" y="85435"/>
                  </a:lnTo>
                  <a:lnTo>
                    <a:pt x="91903" y="85435"/>
                  </a:lnTo>
                  <a:lnTo>
                    <a:pt x="175457" y="1713"/>
                  </a:lnTo>
                  <a:lnTo>
                    <a:pt x="175457" y="1713"/>
                  </a:lnTo>
                  <a:lnTo>
                    <a:pt x="175457" y="1713"/>
                  </a:lnTo>
                  <a:lnTo>
                    <a:pt x="177267" y="0"/>
                  </a:lnTo>
                  <a:lnTo>
                    <a:pt x="180284" y="0"/>
                  </a:lnTo>
                  <a:lnTo>
                    <a:pt x="182094" y="1713"/>
                  </a:lnTo>
                  <a:lnTo>
                    <a:pt x="183804" y="3523"/>
                  </a:lnTo>
                  <a:lnTo>
                    <a:pt x="183804" y="6542"/>
                  </a:lnTo>
                  <a:lnTo>
                    <a:pt x="182094" y="8353"/>
                  </a:lnTo>
                  <a:lnTo>
                    <a:pt x="98437" y="91976"/>
                  </a:lnTo>
                  <a:lnTo>
                    <a:pt x="98437" y="91976"/>
                  </a:lnTo>
                  <a:lnTo>
                    <a:pt x="98437" y="91976"/>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grpSp>
      <p:grpSp>
        <p:nvGrpSpPr>
          <p:cNvPr id="68" name="XBlue 123">
            <a:extLst>
              <a:ext uri="{FF2B5EF4-FFF2-40B4-BE49-F238E27FC236}">
                <a16:creationId xmlns:a16="http://schemas.microsoft.com/office/drawing/2014/main" id="{F5D770D2-CBF9-1411-995D-F48E61095C55}"/>
              </a:ext>
            </a:extLst>
          </p:cNvPr>
          <p:cNvGrpSpPr>
            <a:grpSpLocks/>
          </p:cNvGrpSpPr>
          <p:nvPr>
            <p:custDataLst>
              <p:tags r:id="rId17"/>
            </p:custDataLst>
          </p:nvPr>
        </p:nvGrpSpPr>
        <p:grpSpPr>
          <a:xfrm>
            <a:off x="8765702" y="4998763"/>
            <a:ext cx="327461" cy="329184"/>
            <a:chOff x="1016000" y="1016000"/>
            <a:chExt cx="396228" cy="396228"/>
          </a:xfrm>
        </p:grpSpPr>
        <p:sp>
          <p:nvSpPr>
            <p:cNvPr id="69" name="Oval 68">
              <a:extLst>
                <a:ext uri="{FF2B5EF4-FFF2-40B4-BE49-F238E27FC236}">
                  <a16:creationId xmlns:a16="http://schemas.microsoft.com/office/drawing/2014/main" id="{F21B5333-6D58-E411-FDA3-ED77DD94C9AE}"/>
                </a:ext>
              </a:extLst>
            </p:cNvPr>
            <p:cNvSpPr/>
            <p:nvPr/>
          </p:nvSpPr>
          <p:spPr>
            <a:xfrm>
              <a:off x="1016000" y="1016000"/>
              <a:ext cx="396228" cy="396228"/>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70" name="Freeform: Shape 151">
              <a:extLst>
                <a:ext uri="{FF2B5EF4-FFF2-40B4-BE49-F238E27FC236}">
                  <a16:creationId xmlns:a16="http://schemas.microsoft.com/office/drawing/2014/main" id="{AEBDD303-4418-39FF-66A9-253BCEF0144A}"/>
                </a:ext>
              </a:extLst>
            </p:cNvPr>
            <p:cNvSpPr>
              <a:spLocks noChangeAspect="1"/>
            </p:cNvSpPr>
            <p:nvPr/>
          </p:nvSpPr>
          <p:spPr>
            <a:xfrm>
              <a:off x="1122638" y="1122553"/>
              <a:ext cx="183803" cy="183548"/>
            </a:xfrm>
            <a:custGeom>
              <a:avLst/>
              <a:gdLst/>
              <a:ahLst/>
              <a:cxnLst/>
              <a:rect l="0" t="0" r="0" b="0"/>
              <a:pathLst>
                <a:path w="183805" h="183550">
                  <a:moveTo>
                    <a:pt x="182094" y="175600"/>
                  </a:moveTo>
                  <a:lnTo>
                    <a:pt x="182094" y="175600"/>
                  </a:lnTo>
                  <a:lnTo>
                    <a:pt x="183804" y="177411"/>
                  </a:lnTo>
                  <a:lnTo>
                    <a:pt x="183804" y="180429"/>
                  </a:lnTo>
                  <a:lnTo>
                    <a:pt x="182094" y="182240"/>
                  </a:lnTo>
                  <a:lnTo>
                    <a:pt x="181189" y="183146"/>
                  </a:lnTo>
                  <a:lnTo>
                    <a:pt x="179982" y="183549"/>
                  </a:lnTo>
                  <a:lnTo>
                    <a:pt x="178776" y="183549"/>
                  </a:lnTo>
                  <a:lnTo>
                    <a:pt x="177569" y="183549"/>
                  </a:lnTo>
                  <a:lnTo>
                    <a:pt x="176362" y="183146"/>
                  </a:lnTo>
                  <a:lnTo>
                    <a:pt x="175457" y="182240"/>
                  </a:lnTo>
                  <a:lnTo>
                    <a:pt x="91903" y="98517"/>
                  </a:lnTo>
                  <a:lnTo>
                    <a:pt x="91903" y="98517"/>
                  </a:lnTo>
                  <a:lnTo>
                    <a:pt x="91903" y="98517"/>
                  </a:lnTo>
                  <a:lnTo>
                    <a:pt x="8345" y="182240"/>
                  </a:lnTo>
                  <a:lnTo>
                    <a:pt x="8345" y="182240"/>
                  </a:lnTo>
                  <a:lnTo>
                    <a:pt x="8345" y="182240"/>
                  </a:lnTo>
                  <a:lnTo>
                    <a:pt x="7441" y="183146"/>
                  </a:lnTo>
                  <a:lnTo>
                    <a:pt x="6235" y="183549"/>
                  </a:lnTo>
                  <a:lnTo>
                    <a:pt x="5027" y="183549"/>
                  </a:lnTo>
                  <a:lnTo>
                    <a:pt x="3822" y="183549"/>
                  </a:lnTo>
                  <a:lnTo>
                    <a:pt x="2614" y="183146"/>
                  </a:lnTo>
                  <a:lnTo>
                    <a:pt x="1708" y="182240"/>
                  </a:lnTo>
                  <a:lnTo>
                    <a:pt x="0" y="180429"/>
                  </a:lnTo>
                  <a:lnTo>
                    <a:pt x="0" y="177411"/>
                  </a:lnTo>
                  <a:lnTo>
                    <a:pt x="1708" y="175600"/>
                  </a:lnTo>
                  <a:lnTo>
                    <a:pt x="85366" y="91976"/>
                  </a:lnTo>
                  <a:lnTo>
                    <a:pt x="85366" y="91976"/>
                  </a:lnTo>
                  <a:lnTo>
                    <a:pt x="85366" y="91976"/>
                  </a:lnTo>
                  <a:lnTo>
                    <a:pt x="1708" y="8353"/>
                  </a:lnTo>
                  <a:lnTo>
                    <a:pt x="1708" y="8353"/>
                  </a:lnTo>
                  <a:lnTo>
                    <a:pt x="1708" y="8353"/>
                  </a:lnTo>
                  <a:lnTo>
                    <a:pt x="0" y="6542"/>
                  </a:lnTo>
                  <a:lnTo>
                    <a:pt x="0" y="3523"/>
                  </a:lnTo>
                  <a:lnTo>
                    <a:pt x="1708" y="1713"/>
                  </a:lnTo>
                  <a:lnTo>
                    <a:pt x="3520" y="0"/>
                  </a:lnTo>
                  <a:lnTo>
                    <a:pt x="6536" y="0"/>
                  </a:lnTo>
                  <a:lnTo>
                    <a:pt x="8345" y="1713"/>
                  </a:lnTo>
                  <a:lnTo>
                    <a:pt x="91903" y="85435"/>
                  </a:lnTo>
                  <a:lnTo>
                    <a:pt x="91903" y="85435"/>
                  </a:lnTo>
                  <a:lnTo>
                    <a:pt x="91903" y="85435"/>
                  </a:lnTo>
                  <a:lnTo>
                    <a:pt x="175457" y="1713"/>
                  </a:lnTo>
                  <a:lnTo>
                    <a:pt x="175457" y="1713"/>
                  </a:lnTo>
                  <a:lnTo>
                    <a:pt x="175457" y="1713"/>
                  </a:lnTo>
                  <a:lnTo>
                    <a:pt x="177267" y="0"/>
                  </a:lnTo>
                  <a:lnTo>
                    <a:pt x="180284" y="0"/>
                  </a:lnTo>
                  <a:lnTo>
                    <a:pt x="182094" y="1713"/>
                  </a:lnTo>
                  <a:lnTo>
                    <a:pt x="183804" y="3523"/>
                  </a:lnTo>
                  <a:lnTo>
                    <a:pt x="183804" y="6542"/>
                  </a:lnTo>
                  <a:lnTo>
                    <a:pt x="182094" y="8353"/>
                  </a:lnTo>
                  <a:lnTo>
                    <a:pt x="98437" y="91976"/>
                  </a:lnTo>
                  <a:lnTo>
                    <a:pt x="98437" y="91976"/>
                  </a:lnTo>
                  <a:lnTo>
                    <a:pt x="98437" y="91976"/>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grpSp>
      <p:grpSp>
        <p:nvGrpSpPr>
          <p:cNvPr id="71" name="XBlue 123">
            <a:extLst>
              <a:ext uri="{FF2B5EF4-FFF2-40B4-BE49-F238E27FC236}">
                <a16:creationId xmlns:a16="http://schemas.microsoft.com/office/drawing/2014/main" id="{A269EE3E-F06A-7D0B-4E9B-FCDD32970260}"/>
              </a:ext>
            </a:extLst>
          </p:cNvPr>
          <p:cNvGrpSpPr>
            <a:grpSpLocks/>
          </p:cNvGrpSpPr>
          <p:nvPr>
            <p:custDataLst>
              <p:tags r:id="rId18"/>
            </p:custDataLst>
          </p:nvPr>
        </p:nvGrpSpPr>
        <p:grpSpPr>
          <a:xfrm>
            <a:off x="10540879" y="4998763"/>
            <a:ext cx="327461" cy="329184"/>
            <a:chOff x="1016000" y="1016000"/>
            <a:chExt cx="396228" cy="396228"/>
          </a:xfrm>
        </p:grpSpPr>
        <p:sp>
          <p:nvSpPr>
            <p:cNvPr id="72" name="Oval 71">
              <a:extLst>
                <a:ext uri="{FF2B5EF4-FFF2-40B4-BE49-F238E27FC236}">
                  <a16:creationId xmlns:a16="http://schemas.microsoft.com/office/drawing/2014/main" id="{C084AAD1-B576-99B5-572D-65D18DFB5906}"/>
                </a:ext>
              </a:extLst>
            </p:cNvPr>
            <p:cNvSpPr/>
            <p:nvPr/>
          </p:nvSpPr>
          <p:spPr>
            <a:xfrm>
              <a:off x="1016000" y="1016000"/>
              <a:ext cx="396228" cy="396228"/>
            </a:xfrm>
            <a:prstGeom prst="ellipse">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73" name="Freeform: Shape 154">
              <a:extLst>
                <a:ext uri="{FF2B5EF4-FFF2-40B4-BE49-F238E27FC236}">
                  <a16:creationId xmlns:a16="http://schemas.microsoft.com/office/drawing/2014/main" id="{C05BFC40-66E5-DD56-098C-9FBAF0F897F9}"/>
                </a:ext>
              </a:extLst>
            </p:cNvPr>
            <p:cNvSpPr>
              <a:spLocks noChangeAspect="1"/>
            </p:cNvSpPr>
            <p:nvPr/>
          </p:nvSpPr>
          <p:spPr>
            <a:xfrm>
              <a:off x="1122638" y="1122553"/>
              <a:ext cx="183803" cy="183548"/>
            </a:xfrm>
            <a:custGeom>
              <a:avLst/>
              <a:gdLst/>
              <a:ahLst/>
              <a:cxnLst/>
              <a:rect l="0" t="0" r="0" b="0"/>
              <a:pathLst>
                <a:path w="183805" h="183550">
                  <a:moveTo>
                    <a:pt x="182094" y="175600"/>
                  </a:moveTo>
                  <a:lnTo>
                    <a:pt x="182094" y="175600"/>
                  </a:lnTo>
                  <a:lnTo>
                    <a:pt x="183804" y="177411"/>
                  </a:lnTo>
                  <a:lnTo>
                    <a:pt x="183804" y="180429"/>
                  </a:lnTo>
                  <a:lnTo>
                    <a:pt x="182094" y="182240"/>
                  </a:lnTo>
                  <a:lnTo>
                    <a:pt x="181189" y="183146"/>
                  </a:lnTo>
                  <a:lnTo>
                    <a:pt x="179982" y="183549"/>
                  </a:lnTo>
                  <a:lnTo>
                    <a:pt x="178776" y="183549"/>
                  </a:lnTo>
                  <a:lnTo>
                    <a:pt x="177569" y="183549"/>
                  </a:lnTo>
                  <a:lnTo>
                    <a:pt x="176362" y="183146"/>
                  </a:lnTo>
                  <a:lnTo>
                    <a:pt x="175457" y="182240"/>
                  </a:lnTo>
                  <a:lnTo>
                    <a:pt x="91903" y="98517"/>
                  </a:lnTo>
                  <a:lnTo>
                    <a:pt x="91903" y="98517"/>
                  </a:lnTo>
                  <a:lnTo>
                    <a:pt x="91903" y="98517"/>
                  </a:lnTo>
                  <a:lnTo>
                    <a:pt x="8345" y="182240"/>
                  </a:lnTo>
                  <a:lnTo>
                    <a:pt x="8345" y="182240"/>
                  </a:lnTo>
                  <a:lnTo>
                    <a:pt x="8345" y="182240"/>
                  </a:lnTo>
                  <a:lnTo>
                    <a:pt x="7441" y="183146"/>
                  </a:lnTo>
                  <a:lnTo>
                    <a:pt x="6235" y="183549"/>
                  </a:lnTo>
                  <a:lnTo>
                    <a:pt x="5027" y="183549"/>
                  </a:lnTo>
                  <a:lnTo>
                    <a:pt x="3822" y="183549"/>
                  </a:lnTo>
                  <a:lnTo>
                    <a:pt x="2614" y="183146"/>
                  </a:lnTo>
                  <a:lnTo>
                    <a:pt x="1708" y="182240"/>
                  </a:lnTo>
                  <a:lnTo>
                    <a:pt x="0" y="180429"/>
                  </a:lnTo>
                  <a:lnTo>
                    <a:pt x="0" y="177411"/>
                  </a:lnTo>
                  <a:lnTo>
                    <a:pt x="1708" y="175600"/>
                  </a:lnTo>
                  <a:lnTo>
                    <a:pt x="85366" y="91976"/>
                  </a:lnTo>
                  <a:lnTo>
                    <a:pt x="85366" y="91976"/>
                  </a:lnTo>
                  <a:lnTo>
                    <a:pt x="85366" y="91976"/>
                  </a:lnTo>
                  <a:lnTo>
                    <a:pt x="1708" y="8353"/>
                  </a:lnTo>
                  <a:lnTo>
                    <a:pt x="1708" y="8353"/>
                  </a:lnTo>
                  <a:lnTo>
                    <a:pt x="1708" y="8353"/>
                  </a:lnTo>
                  <a:lnTo>
                    <a:pt x="0" y="6542"/>
                  </a:lnTo>
                  <a:lnTo>
                    <a:pt x="0" y="3523"/>
                  </a:lnTo>
                  <a:lnTo>
                    <a:pt x="1708" y="1713"/>
                  </a:lnTo>
                  <a:lnTo>
                    <a:pt x="3520" y="0"/>
                  </a:lnTo>
                  <a:lnTo>
                    <a:pt x="6536" y="0"/>
                  </a:lnTo>
                  <a:lnTo>
                    <a:pt x="8345" y="1713"/>
                  </a:lnTo>
                  <a:lnTo>
                    <a:pt x="91903" y="85435"/>
                  </a:lnTo>
                  <a:lnTo>
                    <a:pt x="91903" y="85435"/>
                  </a:lnTo>
                  <a:lnTo>
                    <a:pt x="91903" y="85435"/>
                  </a:lnTo>
                  <a:lnTo>
                    <a:pt x="175457" y="1713"/>
                  </a:lnTo>
                  <a:lnTo>
                    <a:pt x="175457" y="1713"/>
                  </a:lnTo>
                  <a:lnTo>
                    <a:pt x="175457" y="1713"/>
                  </a:lnTo>
                  <a:lnTo>
                    <a:pt x="177267" y="0"/>
                  </a:lnTo>
                  <a:lnTo>
                    <a:pt x="180284" y="0"/>
                  </a:lnTo>
                  <a:lnTo>
                    <a:pt x="182094" y="1713"/>
                  </a:lnTo>
                  <a:lnTo>
                    <a:pt x="183804" y="3523"/>
                  </a:lnTo>
                  <a:lnTo>
                    <a:pt x="183804" y="6542"/>
                  </a:lnTo>
                  <a:lnTo>
                    <a:pt x="182094" y="8353"/>
                  </a:lnTo>
                  <a:lnTo>
                    <a:pt x="98437" y="91976"/>
                  </a:lnTo>
                  <a:lnTo>
                    <a:pt x="98437" y="91976"/>
                  </a:lnTo>
                  <a:lnTo>
                    <a:pt x="98437" y="91976"/>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grpSp>
      <p:sp>
        <p:nvSpPr>
          <p:cNvPr id="74" name="TextBox 73">
            <a:extLst>
              <a:ext uri="{FF2B5EF4-FFF2-40B4-BE49-F238E27FC236}">
                <a16:creationId xmlns:a16="http://schemas.microsoft.com/office/drawing/2014/main" id="{5AB50EE9-C58E-5CAF-6A28-1523F0FF3B88}"/>
              </a:ext>
            </a:extLst>
          </p:cNvPr>
          <p:cNvSpPr txBox="1">
            <a:spLocks/>
          </p:cNvSpPr>
          <p:nvPr/>
        </p:nvSpPr>
        <p:spPr>
          <a:xfrm>
            <a:off x="9865219" y="2817836"/>
            <a:ext cx="1678781" cy="779525"/>
          </a:xfrm>
          <a:prstGeom prst="rect">
            <a:avLst/>
          </a:prstGeom>
          <a:solidFill>
            <a:schemeClr val="bg1">
              <a:lumMod val="95000"/>
            </a:schemeClr>
          </a:solidFill>
        </p:spPr>
        <p:txBody>
          <a:bodyPr vert="horz" wrap="square" lIns="36576" tIns="36576" rIns="36576" bIns="36576"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 data type]</a:t>
            </a:r>
            <a:endParaRPr kumimoji="0" lang="en-GB" sz="10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75" name="TextBox 74">
            <a:extLst>
              <a:ext uri="{FF2B5EF4-FFF2-40B4-BE49-F238E27FC236}">
                <a16:creationId xmlns:a16="http://schemas.microsoft.com/office/drawing/2014/main" id="{8B8E7FC8-79B3-066F-2CDD-252CC79F777F}"/>
              </a:ext>
            </a:extLst>
          </p:cNvPr>
          <p:cNvSpPr txBox="1"/>
          <p:nvPr/>
        </p:nvSpPr>
        <p:spPr>
          <a:xfrm>
            <a:off x="1978807" y="5583560"/>
            <a:ext cx="785703" cy="184666"/>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Option B</a:t>
            </a:r>
          </a:p>
        </p:txBody>
      </p:sp>
      <p:sp>
        <p:nvSpPr>
          <p:cNvPr id="76" name="TextBox 75">
            <a:extLst>
              <a:ext uri="{FF2B5EF4-FFF2-40B4-BE49-F238E27FC236}">
                <a16:creationId xmlns:a16="http://schemas.microsoft.com/office/drawing/2014/main" id="{B82B9030-8B82-2AAD-FF00-81D177812115}"/>
              </a:ext>
            </a:extLst>
          </p:cNvPr>
          <p:cNvSpPr txBox="1"/>
          <p:nvPr/>
        </p:nvSpPr>
        <p:spPr>
          <a:xfrm>
            <a:off x="1978808" y="6096096"/>
            <a:ext cx="785702" cy="184666"/>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Option C</a:t>
            </a:r>
          </a:p>
        </p:txBody>
      </p:sp>
      <p:sp>
        <p:nvSpPr>
          <p:cNvPr id="77" name="TextBox 76">
            <a:extLst>
              <a:ext uri="{FF2B5EF4-FFF2-40B4-BE49-F238E27FC236}">
                <a16:creationId xmlns:a16="http://schemas.microsoft.com/office/drawing/2014/main" id="{94B794FD-F8F9-03AB-D002-024B7F6EF20C}"/>
              </a:ext>
            </a:extLst>
          </p:cNvPr>
          <p:cNvSpPr txBox="1"/>
          <p:nvPr/>
        </p:nvSpPr>
        <p:spPr>
          <a:xfrm>
            <a:off x="1978808" y="5071022"/>
            <a:ext cx="767646" cy="184666"/>
          </a:xfrm>
          <a:prstGeom prst="rect">
            <a:avLst/>
          </a:prstGeom>
        </p:spPr>
        <p:txBody>
          <a:bodyPr vert="horz" wrap="square" lIns="0" tIns="0" rIns="0" bIns="0" rtlCol="0" anchor="ctr"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Option A</a:t>
            </a:r>
          </a:p>
        </p:txBody>
      </p:sp>
      <p:grpSp>
        <p:nvGrpSpPr>
          <p:cNvPr id="78" name="CheckmarkDashWhite 41">
            <a:extLst>
              <a:ext uri="{FF2B5EF4-FFF2-40B4-BE49-F238E27FC236}">
                <a16:creationId xmlns:a16="http://schemas.microsoft.com/office/drawing/2014/main" id="{B9824223-8EDE-8658-82E9-F310E67AB8F1}"/>
              </a:ext>
            </a:extLst>
          </p:cNvPr>
          <p:cNvGrpSpPr>
            <a:grpSpLocks/>
          </p:cNvGrpSpPr>
          <p:nvPr>
            <p:custDataLst>
              <p:tags r:id="rId19"/>
            </p:custDataLst>
          </p:nvPr>
        </p:nvGrpSpPr>
        <p:grpSpPr>
          <a:xfrm>
            <a:off x="4887883" y="4998763"/>
            <a:ext cx="327461" cy="329184"/>
            <a:chOff x="1016000" y="1016000"/>
            <a:chExt cx="396228" cy="396228"/>
          </a:xfrm>
        </p:grpSpPr>
        <p:sp>
          <p:nvSpPr>
            <p:cNvPr id="79" name="Oval 78">
              <a:extLst>
                <a:ext uri="{FF2B5EF4-FFF2-40B4-BE49-F238E27FC236}">
                  <a16:creationId xmlns:a16="http://schemas.microsoft.com/office/drawing/2014/main" id="{5F5E24FB-83A8-1E28-447F-6B824567CFFA}"/>
                </a:ext>
              </a:extLst>
            </p:cNvPr>
            <p:cNvSpPr/>
            <p:nvPr/>
          </p:nvSpPr>
          <p:spPr>
            <a:xfrm>
              <a:off x="1016000" y="1016000"/>
              <a:ext cx="396228" cy="396228"/>
            </a:xfrm>
            <a:prstGeom prst="ellipse">
              <a:avLst/>
            </a:prstGeom>
            <a:solidFill>
              <a:schemeClr val="bg1"/>
            </a:solidFill>
            <a:ln w="6350" cap="sq">
              <a:solidFill>
                <a:schemeClr val="accent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pic>
          <p:nvPicPr>
            <p:cNvPr id="80" name="Graphic 79">
              <a:extLst>
                <a:ext uri="{FF2B5EF4-FFF2-40B4-BE49-F238E27FC236}">
                  <a16:creationId xmlns:a16="http://schemas.microsoft.com/office/drawing/2014/main" id="{FAB7E8CE-3C0F-001D-E3DA-7BB394EB079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23614" y="1023614"/>
              <a:ext cx="381000" cy="381000"/>
            </a:xfrm>
            <a:prstGeom prst="rect">
              <a:avLst/>
            </a:prstGeom>
          </p:spPr>
        </p:pic>
      </p:grpSp>
      <p:sp>
        <p:nvSpPr>
          <p:cNvPr id="82" name="TrackerAlphaBlue 8">
            <a:extLst>
              <a:ext uri="{FF2B5EF4-FFF2-40B4-BE49-F238E27FC236}">
                <a16:creationId xmlns:a16="http://schemas.microsoft.com/office/drawing/2014/main" id="{C3EABCC0-55B1-0FBC-F281-D48DF7A90614}"/>
              </a:ext>
            </a:extLst>
          </p:cNvPr>
          <p:cNvSpPr>
            <a:spLocks/>
          </p:cNvSpPr>
          <p:nvPr>
            <p:custDataLst>
              <p:tags r:id="rId20"/>
            </p:custDataLst>
          </p:nvPr>
        </p:nvSpPr>
        <p:spPr>
          <a:xfrm>
            <a:off x="9532794" y="1747191"/>
            <a:ext cx="568455" cy="552358"/>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84" name="TextBox 83">
            <a:extLst>
              <a:ext uri="{FF2B5EF4-FFF2-40B4-BE49-F238E27FC236}">
                <a16:creationId xmlns:a16="http://schemas.microsoft.com/office/drawing/2014/main" id="{CE1471E7-6862-BC58-9FFB-F0895C4BD1C3}"/>
              </a:ext>
            </a:extLst>
          </p:cNvPr>
          <p:cNvSpPr txBox="1"/>
          <p:nvPr/>
        </p:nvSpPr>
        <p:spPr>
          <a:xfrm>
            <a:off x="647999" y="1716410"/>
            <a:ext cx="1685679" cy="215444"/>
          </a:xfrm>
          <a:prstGeom prst="rect">
            <a:avLst/>
          </a:prstGeom>
        </p:spPr>
        <p:txBody>
          <a:bodyPr vert="horz" wrap="square" lIns="0" tIns="0" rIns="0" bIns="0" rtlCol="0" anchor="t" anchorCtr="0">
            <a:spAutoFit/>
          </a:bodyPr>
          <a:lstStyle>
            <a:defPPr>
              <a:defRPr lang="en-US"/>
            </a:defPPr>
            <a:lvl1pPr lvl="0" indent="0">
              <a:lnSpc>
                <a:spcPct val="100000"/>
              </a:lnSpc>
              <a:spcBef>
                <a:spcPts val="300"/>
              </a:spcBef>
              <a:spcAft>
                <a:spcPts val="300"/>
              </a:spcAft>
              <a:buClr>
                <a:schemeClr val="tx1"/>
              </a:buClr>
              <a:buSzPct val="100000"/>
              <a:buFont typeface="Segoe UI" panose="020B0502040204020203" pitchFamily="34" charset="0"/>
              <a:buChar char="​"/>
              <a:defRPr sz="1400" b="1">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sz="160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sz="160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sz="160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Customer journey</a:t>
            </a:r>
          </a:p>
        </p:txBody>
      </p:sp>
      <p:sp>
        <p:nvSpPr>
          <p:cNvPr id="85" name="TextBox 84">
            <a:extLst>
              <a:ext uri="{FF2B5EF4-FFF2-40B4-BE49-F238E27FC236}">
                <a16:creationId xmlns:a16="http://schemas.microsoft.com/office/drawing/2014/main" id="{160BDC52-FA8E-9433-9DF8-53ACBC789648}"/>
              </a:ext>
            </a:extLst>
          </p:cNvPr>
          <p:cNvSpPr txBox="1">
            <a:spLocks/>
          </p:cNvSpPr>
          <p:nvPr/>
        </p:nvSpPr>
        <p:spPr>
          <a:xfrm>
            <a:off x="5332993" y="4986269"/>
            <a:ext cx="889395" cy="354173"/>
          </a:xfrm>
          <a:prstGeom prst="rect">
            <a:avLst/>
          </a:prstGeom>
        </p:spPr>
        <p:txBody>
          <a:bodyPr vert="horz" wrap="square" lIns="0" tIns="0" rIns="0" bIns="0" rtlCol="0" anchor="ctr" anchorCtr="0">
            <a:no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8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[Comment]</a:t>
            </a:r>
          </a:p>
        </p:txBody>
      </p:sp>
      <p:pic>
        <p:nvPicPr>
          <p:cNvPr id="88" name="Picture 87">
            <a:extLst>
              <a:ext uri="{FF2B5EF4-FFF2-40B4-BE49-F238E27FC236}">
                <a16:creationId xmlns:a16="http://schemas.microsoft.com/office/drawing/2014/main" id="{BBC746AA-1A11-A80D-E45B-D11EEF44222D}"/>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4317754" y="1849634"/>
            <a:ext cx="347472" cy="347472"/>
          </a:xfrm>
          <a:prstGeom prst="rect">
            <a:avLst/>
          </a:prstGeom>
        </p:spPr>
      </p:pic>
      <p:pic>
        <p:nvPicPr>
          <p:cNvPr id="89" name="CustomIcon">
            <a:extLst>
              <a:ext uri="{FF2B5EF4-FFF2-40B4-BE49-F238E27FC236}">
                <a16:creationId xmlns:a16="http://schemas.microsoft.com/office/drawing/2014/main" id="{E9F21965-04EB-7546-B1D7-D9ACC5B80BEA}"/>
              </a:ext>
            </a:extLst>
          </p:cNvPr>
          <p:cNvPicPr>
            <a:picLocks/>
          </p:cNvPicPr>
          <p:nvPr>
            <p:custDataLst>
              <p:tags r:id="rId21"/>
            </p:custDataLst>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7866484" y="1848010"/>
            <a:ext cx="350720" cy="350720"/>
          </a:xfrm>
          <a:prstGeom prst="rect">
            <a:avLst/>
          </a:prstGeom>
        </p:spPr>
      </p:pic>
      <p:pic>
        <p:nvPicPr>
          <p:cNvPr id="90" name="Picture 89">
            <a:extLst>
              <a:ext uri="{FF2B5EF4-FFF2-40B4-BE49-F238E27FC236}">
                <a16:creationId xmlns:a16="http://schemas.microsoft.com/office/drawing/2014/main" id="{FA81965A-8B59-FE52-D317-AB50B856A54D}"/>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6092931" y="1849634"/>
            <a:ext cx="347472" cy="347472"/>
          </a:xfrm>
          <a:prstGeom prst="rect">
            <a:avLst/>
          </a:prstGeom>
        </p:spPr>
      </p:pic>
      <p:pic>
        <p:nvPicPr>
          <p:cNvPr id="91" name="Picture 90">
            <a:extLst>
              <a:ext uri="{FF2B5EF4-FFF2-40B4-BE49-F238E27FC236}">
                <a16:creationId xmlns:a16="http://schemas.microsoft.com/office/drawing/2014/main" id="{D24B7A5E-B679-8206-3891-2EE5EB0C3872}"/>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9643285" y="1849634"/>
            <a:ext cx="347472" cy="347472"/>
          </a:xfrm>
          <a:prstGeom prst="rect">
            <a:avLst/>
          </a:prstGeom>
        </p:spPr>
      </p:pic>
      <p:sp>
        <p:nvSpPr>
          <p:cNvPr id="13" name="Rectangle 12">
            <a:extLst>
              <a:ext uri="{FF2B5EF4-FFF2-40B4-BE49-F238E27FC236}">
                <a16:creationId xmlns:a16="http://schemas.microsoft.com/office/drawing/2014/main" id="{3C2942AA-2FBD-529D-DB50-D65E81CE7422}"/>
              </a:ext>
            </a:extLst>
          </p:cNvPr>
          <p:cNvSpPr/>
          <p:nvPr/>
        </p:nvSpPr>
        <p:spPr>
          <a:xfrm>
            <a:off x="9990757" y="0"/>
            <a:ext cx="2201243" cy="645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Can be used for any asset, not just data</a:t>
            </a:r>
          </a:p>
        </p:txBody>
      </p:sp>
      <p:sp>
        <p:nvSpPr>
          <p:cNvPr id="14" name="Google Shape;507;p14">
            <a:extLst>
              <a:ext uri="{FF2B5EF4-FFF2-40B4-BE49-F238E27FC236}">
                <a16:creationId xmlns:a16="http://schemas.microsoft.com/office/drawing/2014/main" id="{0A121024-420E-33B0-905D-967F333BE01F}"/>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E7E6E6">
                    <a:lumMod val="10000"/>
                  </a:srgbClr>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Tree>
    <p:extLst>
      <p:ext uri="{BB962C8B-B14F-4D97-AF65-F5344CB8AC3E}">
        <p14:creationId xmlns:p14="http://schemas.microsoft.com/office/powerpoint/2010/main" val="273218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E734694-DDDC-1CED-AB16-80BB406D6B99}"/>
              </a:ext>
            </a:extLst>
          </p:cNvPr>
          <p:cNvSpPr>
            <a:spLocks noGrp="1"/>
          </p:cNvSpPr>
          <p:nvPr>
            <p:ph type="title"/>
          </p:nvPr>
        </p:nvSpPr>
        <p:spPr>
          <a:xfrm>
            <a:off x="467806" y="365126"/>
            <a:ext cx="11173331" cy="811212"/>
          </a:xfrm>
        </p:spPr>
        <p:txBody>
          <a:bodyPr/>
          <a:lstStyle/>
          <a:p>
            <a:r>
              <a:rPr lang="en-GB"/>
              <a:t>Developing the business case and ROI for the three options is based on six building blocks</a:t>
            </a:r>
            <a:endParaRPr lang="en-US"/>
          </a:p>
        </p:txBody>
      </p:sp>
      <p:sp>
        <p:nvSpPr>
          <p:cNvPr id="7" name="Slide Number Placeholder 6">
            <a:extLst>
              <a:ext uri="{FF2B5EF4-FFF2-40B4-BE49-F238E27FC236}">
                <a16:creationId xmlns:a16="http://schemas.microsoft.com/office/drawing/2014/main" id="{AFB996F2-CCD0-727B-4C89-B43326EF834E}"/>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1F24DAD8-0A8D-144F-AE7C-C0F3CF879725}" type="slidenum">
              <a:rPr kumimoji="0" lang="en-US"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97</a:t>
            </a:fld>
            <a:endParaRPr kumimoji="0" lang="en-US" sz="900" b="0" i="0" u="none" strike="noStrike" kern="0" cap="none" spc="0" normalizeH="0" baseline="0" noProof="0">
              <a:ln>
                <a:noFill/>
              </a:ln>
              <a:solidFill>
                <a:srgbClr val="062032"/>
              </a:solidFill>
              <a:effectLst/>
              <a:uLnTx/>
              <a:uFillTx/>
              <a:latin typeface="Arial" panose="020B0604020202020204" pitchFamily="34" charset="0"/>
              <a:cs typeface="Arial" panose="020B0604020202020204" pitchFamily="34" charset="0"/>
              <a:sym typeface="Arial"/>
            </a:endParaRPr>
          </a:p>
        </p:txBody>
      </p:sp>
      <p:sp>
        <p:nvSpPr>
          <p:cNvPr id="9" name="Rectangle 8">
            <a:extLst>
              <a:ext uri="{FF2B5EF4-FFF2-40B4-BE49-F238E27FC236}">
                <a16:creationId xmlns:a16="http://schemas.microsoft.com/office/drawing/2014/main" id="{F0881E47-C1BA-70AD-4F23-1C150040FE68}"/>
              </a:ext>
            </a:extLst>
          </p:cNvPr>
          <p:cNvSpPr/>
          <p:nvPr/>
        </p:nvSpPr>
        <p:spPr>
          <a:xfrm>
            <a:off x="679971" y="4658724"/>
            <a:ext cx="10832060" cy="1599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Key considerations for the business case outcomes:</a:t>
            </a:r>
          </a:p>
          <a:p>
            <a:pPr marL="0" marR="0" lvl="0" indent="0" algn="l" defTabSz="914400" rtl="0" eaLnBrk="1" fontAlgn="auto" latinLnBrk="0" hangingPunct="1">
              <a:lnSpc>
                <a:spcPct val="100000"/>
              </a:lnSpc>
              <a:spcBef>
                <a:spcPts val="300"/>
              </a:spcBef>
              <a:spcAft>
                <a:spcPts val="300"/>
              </a:spcAft>
              <a:buClr>
                <a:srgbClr val="061F32"/>
              </a:buClr>
              <a:buSzPct val="100000"/>
              <a:buFont typeface="Arial"/>
              <a:buNone/>
              <a:tabLst/>
              <a:defRPr/>
            </a:pPr>
            <a:endParaRPr kumimoji="0" lang="en-US" sz="10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171450" marR="0" lvl="1"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2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[Insert</a:t>
            </a:r>
            <a:r>
              <a:rPr lang="en-US" sz="1200">
                <a:solidFill>
                  <a:srgbClr val="E7E6E6">
                    <a:lumMod val="10000"/>
                  </a:srgbClr>
                </a:solidFill>
                <a:latin typeface="Arial" panose="020B0604020202020204" pitchFamily="34" charset="0"/>
                <a:cs typeface="Arial" panose="020B0604020202020204" pitchFamily="34" charset="0"/>
              </a:rPr>
              <a:t> key considerations]</a:t>
            </a:r>
            <a:endParaRPr kumimoji="0" lang="en-US" sz="1200" b="0"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a:p>
            <a:pPr marL="0" marR="0" lvl="0" indent="0" algn="l" defTabSz="914400" rtl="0" eaLnBrk="1" fontAlgn="auto" latinLnBrk="0" hangingPunct="1">
              <a:lnSpc>
                <a:spcPct val="100000"/>
              </a:lnSpc>
              <a:spcBef>
                <a:spcPts val="300"/>
              </a:spcBef>
              <a:spcAft>
                <a:spcPts val="300"/>
              </a:spcAft>
              <a:buClr>
                <a:srgbClr val="061F32"/>
              </a:buClr>
              <a:buSzPct val="100000"/>
              <a:buFont typeface="Arial"/>
              <a:buNone/>
              <a:tabLst/>
              <a:defRPr/>
            </a:pPr>
            <a:endParaRPr kumimoji="0" lang="en-US" sz="10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endParaRPr>
          </a:p>
        </p:txBody>
      </p:sp>
      <p:sp>
        <p:nvSpPr>
          <p:cNvPr id="224" name="Rectangle 223">
            <a:extLst>
              <a:ext uri="{FF2B5EF4-FFF2-40B4-BE49-F238E27FC236}">
                <a16:creationId xmlns:a16="http://schemas.microsoft.com/office/drawing/2014/main" id="{D13C9C1B-63C4-0EFA-E3CF-6F13D73A9673}"/>
              </a:ext>
            </a:extLst>
          </p:cNvPr>
          <p:cNvSpPr/>
          <p:nvPr/>
        </p:nvSpPr>
        <p:spPr>
          <a:xfrm>
            <a:off x="679971" y="1613007"/>
            <a:ext cx="3613584" cy="413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t"/>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Business case building blocks:</a:t>
            </a:r>
          </a:p>
        </p:txBody>
      </p:sp>
      <p:sp>
        <p:nvSpPr>
          <p:cNvPr id="238" name="Google Shape;507;p14">
            <a:extLst>
              <a:ext uri="{FF2B5EF4-FFF2-40B4-BE49-F238E27FC236}">
                <a16:creationId xmlns:a16="http://schemas.microsoft.com/office/drawing/2014/main" id="{DD540737-1266-78B1-36F9-11BE5E941E0D}"/>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E7E6E6">
                    <a:lumMod val="10000"/>
                  </a:srgbClr>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grpSp>
        <p:nvGrpSpPr>
          <p:cNvPr id="3" name="Group 2">
            <a:extLst>
              <a:ext uri="{FF2B5EF4-FFF2-40B4-BE49-F238E27FC236}">
                <a16:creationId xmlns:a16="http://schemas.microsoft.com/office/drawing/2014/main" id="{937AF559-EF19-DCC7-01C6-E87BDBEC4739}"/>
              </a:ext>
            </a:extLst>
          </p:cNvPr>
          <p:cNvGrpSpPr/>
          <p:nvPr/>
        </p:nvGrpSpPr>
        <p:grpSpPr>
          <a:xfrm>
            <a:off x="673011" y="1924157"/>
            <a:ext cx="10845979" cy="2189400"/>
            <a:chOff x="556143" y="2677922"/>
            <a:chExt cx="10845979" cy="2189400"/>
          </a:xfrm>
        </p:grpSpPr>
        <p:sp>
          <p:nvSpPr>
            <p:cNvPr id="10" name="Rectangle 9">
              <a:extLst>
                <a:ext uri="{FF2B5EF4-FFF2-40B4-BE49-F238E27FC236}">
                  <a16:creationId xmlns:a16="http://schemas.microsoft.com/office/drawing/2014/main" id="{6278F93C-610F-C38C-1A4D-352F5F305769}"/>
                </a:ext>
              </a:extLst>
            </p:cNvPr>
            <p:cNvSpPr>
              <a:spLocks/>
            </p:cNvSpPr>
            <p:nvPr/>
          </p:nvSpPr>
          <p:spPr>
            <a:xfrm>
              <a:off x="8926414" y="2879813"/>
              <a:ext cx="2468748" cy="773000"/>
            </a:xfrm>
            <a:prstGeom prst="rect">
              <a:avLst/>
            </a:prstGeom>
            <a:solidFill>
              <a:schemeClr val="accent2"/>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latin typeface="Arial"/>
                  <a:ea typeface="+mn-ea"/>
                  <a:cs typeface="Arial"/>
                  <a:sym typeface="Arial"/>
                </a:rPr>
                <a:t>[Insert third parameter e.g. revenue per customer]</a:t>
              </a:r>
              <a:endParaRPr kumimoji="0" lang="en-GB" sz="10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1" name="Rectangle 10">
              <a:extLst>
                <a:ext uri="{FF2B5EF4-FFF2-40B4-BE49-F238E27FC236}">
                  <a16:creationId xmlns:a16="http://schemas.microsoft.com/office/drawing/2014/main" id="{B46FD530-77C0-20A8-831E-B33C280D61EA}"/>
                </a:ext>
              </a:extLst>
            </p:cNvPr>
            <p:cNvSpPr>
              <a:spLocks/>
            </p:cNvSpPr>
            <p:nvPr/>
          </p:nvSpPr>
          <p:spPr>
            <a:xfrm>
              <a:off x="8933374" y="3938915"/>
              <a:ext cx="2468748" cy="773000"/>
            </a:xfrm>
            <a:prstGeom prst="rect">
              <a:avLst/>
            </a:prstGeom>
            <a:solidFill>
              <a:schemeClr val="tx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latin typeface="Arial"/>
                  <a:ea typeface="+mn-ea"/>
                  <a:cs typeface="Arial"/>
                  <a:sym typeface="Arial"/>
                </a:rPr>
                <a:t>[Insert third parameter e.g. ongoing </a:t>
              </a:r>
              <a:r>
                <a:rPr kumimoji="0" lang="en-GB" sz="1100" b="1" i="0" u="none" strike="noStrike" kern="0" cap="none" spc="0" normalizeH="0" baseline="0" noProof="0" err="1">
                  <a:ln>
                    <a:noFill/>
                  </a:ln>
                  <a:solidFill>
                    <a:srgbClr val="FFFFFF"/>
                  </a:solidFill>
                  <a:effectLst/>
                  <a:uLnTx/>
                  <a:uFillTx/>
                  <a:latin typeface="Arial"/>
                  <a:ea typeface="+mn-ea"/>
                  <a:cs typeface="Arial"/>
                  <a:sym typeface="Arial"/>
                </a:rPr>
                <a:t>opex</a:t>
              </a:r>
              <a:r>
                <a:rPr lang="en-GB" sz="1100" b="1">
                  <a:solidFill>
                    <a:srgbClr val="FFFFFF"/>
                  </a:solidFill>
                  <a:ea typeface="+mn-ea"/>
                </a:rPr>
                <a:t>]</a:t>
              </a:r>
              <a:endParaRPr kumimoji="0" lang="en-GB" sz="10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2" name="Rectangle 11">
              <a:extLst>
                <a:ext uri="{FF2B5EF4-FFF2-40B4-BE49-F238E27FC236}">
                  <a16:creationId xmlns:a16="http://schemas.microsoft.com/office/drawing/2014/main" id="{D8720AAF-7DFE-7245-8FDB-54C666F63254}"/>
                </a:ext>
              </a:extLst>
            </p:cNvPr>
            <p:cNvSpPr>
              <a:spLocks/>
            </p:cNvSpPr>
            <p:nvPr/>
          </p:nvSpPr>
          <p:spPr>
            <a:xfrm>
              <a:off x="556143" y="2879813"/>
              <a:ext cx="1056974" cy="773000"/>
            </a:xfrm>
            <a:prstGeom prst="rect">
              <a:avLst/>
            </a:prstGeom>
            <a:solidFill>
              <a:schemeClr val="accent2"/>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latin typeface="Arial"/>
                  <a:ea typeface="+mn-ea"/>
                  <a:cs typeface="Arial"/>
                  <a:sym typeface="Arial"/>
                </a:rPr>
                <a:t>Net return</a:t>
              </a:r>
            </a:p>
          </p:txBody>
        </p:sp>
        <p:sp>
          <p:nvSpPr>
            <p:cNvPr id="13" name="Rectangle 12">
              <a:extLst>
                <a:ext uri="{FF2B5EF4-FFF2-40B4-BE49-F238E27FC236}">
                  <a16:creationId xmlns:a16="http://schemas.microsoft.com/office/drawing/2014/main" id="{3DAE64E0-949F-ADB1-B661-C2267A18C130}"/>
                </a:ext>
              </a:extLst>
            </p:cNvPr>
            <p:cNvSpPr>
              <a:spLocks/>
            </p:cNvSpPr>
            <p:nvPr/>
          </p:nvSpPr>
          <p:spPr>
            <a:xfrm>
              <a:off x="563103" y="3938915"/>
              <a:ext cx="1056974" cy="773000"/>
            </a:xfrm>
            <a:prstGeom prst="rect">
              <a:avLst/>
            </a:prstGeom>
            <a:solidFill>
              <a:schemeClr val="tx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latin typeface="Arial"/>
                  <a:ea typeface="+mn-ea"/>
                  <a:cs typeface="Arial"/>
                  <a:sym typeface="Arial"/>
                </a:rPr>
                <a:t>Investment</a:t>
              </a:r>
            </a:p>
          </p:txBody>
        </p:sp>
        <p:sp>
          <p:nvSpPr>
            <p:cNvPr id="14" name="Rectangle 13">
              <a:extLst>
                <a:ext uri="{FF2B5EF4-FFF2-40B4-BE49-F238E27FC236}">
                  <a16:creationId xmlns:a16="http://schemas.microsoft.com/office/drawing/2014/main" id="{AE29A47A-544B-817E-A62F-41D7C1562A64}"/>
                </a:ext>
              </a:extLst>
            </p:cNvPr>
            <p:cNvSpPr>
              <a:spLocks/>
            </p:cNvSpPr>
            <p:nvPr/>
          </p:nvSpPr>
          <p:spPr>
            <a:xfrm>
              <a:off x="2405051" y="3938915"/>
              <a:ext cx="2468748" cy="773000"/>
            </a:xfrm>
            <a:prstGeom prst="rect">
              <a:avLst/>
            </a:prstGeom>
            <a:solidFill>
              <a:schemeClr val="tx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latin typeface="Arial"/>
                  <a:ea typeface="+mn-ea"/>
                  <a:cs typeface="Arial"/>
                  <a:sym typeface="Arial"/>
                </a:rPr>
                <a:t>[Insert first parameter e.g. customer acquisition cost]</a:t>
              </a:r>
              <a:endParaRPr kumimoji="0" lang="en-GB" sz="10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5" name="Rectangle 14">
              <a:extLst>
                <a:ext uri="{FF2B5EF4-FFF2-40B4-BE49-F238E27FC236}">
                  <a16:creationId xmlns:a16="http://schemas.microsoft.com/office/drawing/2014/main" id="{40B01D49-229C-BFC1-67ED-DDA6FEAA7A94}"/>
                </a:ext>
              </a:extLst>
            </p:cNvPr>
            <p:cNvSpPr>
              <a:spLocks/>
            </p:cNvSpPr>
            <p:nvPr/>
          </p:nvSpPr>
          <p:spPr>
            <a:xfrm>
              <a:off x="5665733" y="2879813"/>
              <a:ext cx="2468748" cy="773000"/>
            </a:xfrm>
            <a:prstGeom prst="rect">
              <a:avLst/>
            </a:prstGeom>
            <a:solidFill>
              <a:schemeClr val="accent2"/>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latin typeface="Arial"/>
                  <a:ea typeface="+mn-ea"/>
                  <a:cs typeface="Arial"/>
                  <a:sym typeface="Arial"/>
                </a:rPr>
                <a:t>[Insert second parameter e.g. conversion]</a:t>
              </a:r>
              <a:endParaRPr kumimoji="0" lang="en-GB" sz="10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16" name="Oval 15">
              <a:extLst>
                <a:ext uri="{FF2B5EF4-FFF2-40B4-BE49-F238E27FC236}">
                  <a16:creationId xmlns:a16="http://schemas.microsoft.com/office/drawing/2014/main" id="{AD5DC37D-ABBD-FA86-1E4F-C9D39763219B}"/>
                </a:ext>
              </a:extLst>
            </p:cNvPr>
            <p:cNvSpPr/>
            <p:nvPr/>
          </p:nvSpPr>
          <p:spPr>
            <a:xfrm>
              <a:off x="1890841" y="3148070"/>
              <a:ext cx="236486" cy="236486"/>
            </a:xfrm>
            <a:prstGeom prst="ellipse">
              <a:avLst/>
            </a:prstGeom>
            <a:solidFill>
              <a:schemeClr val="accent2"/>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err="1">
                <a:ln>
                  <a:noFill/>
                </a:ln>
                <a:solidFill>
                  <a:srgbClr val="001965"/>
                </a:solidFill>
                <a:effectLst/>
                <a:uLnTx/>
                <a:uFillTx/>
                <a:latin typeface="Arial"/>
                <a:ea typeface="+mn-ea"/>
                <a:cs typeface="Arial"/>
                <a:sym typeface="Arial"/>
              </a:endParaRPr>
            </a:p>
          </p:txBody>
        </p:sp>
        <p:sp>
          <p:nvSpPr>
            <p:cNvPr id="18" name="Oval 17">
              <a:extLst>
                <a:ext uri="{FF2B5EF4-FFF2-40B4-BE49-F238E27FC236}">
                  <a16:creationId xmlns:a16="http://schemas.microsoft.com/office/drawing/2014/main" id="{F0CCAF22-E1DB-73ED-192B-61AEA824C533}"/>
                </a:ext>
              </a:extLst>
            </p:cNvPr>
            <p:cNvSpPr/>
            <p:nvPr/>
          </p:nvSpPr>
          <p:spPr>
            <a:xfrm>
              <a:off x="1890841" y="4214927"/>
              <a:ext cx="236486" cy="236486"/>
            </a:xfrm>
            <a:prstGeom prst="ellipse">
              <a:avLst/>
            </a:prstGeom>
            <a:solidFill>
              <a:schemeClr val="tx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err="1">
                <a:ln>
                  <a:noFill/>
                </a:ln>
                <a:solidFill>
                  <a:srgbClr val="FFFFFF"/>
                </a:solidFill>
                <a:effectLst/>
                <a:uLnTx/>
                <a:uFillTx/>
                <a:latin typeface="Arial"/>
                <a:ea typeface="+mn-ea"/>
                <a:cs typeface="Arial"/>
                <a:sym typeface="Arial"/>
              </a:endParaRPr>
            </a:p>
          </p:txBody>
        </p:sp>
        <p:sp>
          <p:nvSpPr>
            <p:cNvPr id="19" name="Freeform: Shape 24">
              <a:extLst>
                <a:ext uri="{FF2B5EF4-FFF2-40B4-BE49-F238E27FC236}">
                  <a16:creationId xmlns:a16="http://schemas.microsoft.com/office/drawing/2014/main" id="{A85F6352-DB6E-23B5-4235-60CCCC4CFD01}"/>
                </a:ext>
              </a:extLst>
            </p:cNvPr>
            <p:cNvSpPr>
              <a:spLocks noChangeAspect="1"/>
            </p:cNvSpPr>
            <p:nvPr/>
          </p:nvSpPr>
          <p:spPr>
            <a:xfrm>
              <a:off x="1934047" y="4298415"/>
              <a:ext cx="150074" cy="69511"/>
            </a:xfrm>
            <a:custGeom>
              <a:avLst/>
              <a:gdLst/>
              <a:ahLst/>
              <a:cxnLst/>
              <a:rect l="0" t="0" r="0" b="0"/>
              <a:pathLst>
                <a:path w="251459" h="43660">
                  <a:moveTo>
                    <a:pt x="246630" y="43659"/>
                  </a:moveTo>
                  <a:lnTo>
                    <a:pt x="4828" y="43659"/>
                  </a:lnTo>
                  <a:lnTo>
                    <a:pt x="2141" y="43659"/>
                  </a:lnTo>
                  <a:lnTo>
                    <a:pt x="0" y="41518"/>
                  </a:lnTo>
                  <a:lnTo>
                    <a:pt x="0" y="38832"/>
                  </a:lnTo>
                  <a:lnTo>
                    <a:pt x="0" y="36144"/>
                  </a:lnTo>
                  <a:lnTo>
                    <a:pt x="2141" y="34003"/>
                  </a:lnTo>
                  <a:lnTo>
                    <a:pt x="4828" y="34003"/>
                  </a:lnTo>
                  <a:lnTo>
                    <a:pt x="246630" y="34003"/>
                  </a:lnTo>
                  <a:lnTo>
                    <a:pt x="249317" y="34003"/>
                  </a:lnTo>
                  <a:lnTo>
                    <a:pt x="251458" y="36144"/>
                  </a:lnTo>
                  <a:lnTo>
                    <a:pt x="251458" y="38832"/>
                  </a:lnTo>
                  <a:lnTo>
                    <a:pt x="251458" y="41518"/>
                  </a:lnTo>
                  <a:lnTo>
                    <a:pt x="249317" y="43659"/>
                  </a:lnTo>
                  <a:lnTo>
                    <a:pt x="246630" y="43659"/>
                  </a:lnTo>
                  <a:lnTo>
                    <a:pt x="251458" y="4829"/>
                  </a:lnTo>
                  <a:lnTo>
                    <a:pt x="251458" y="2142"/>
                  </a:lnTo>
                  <a:lnTo>
                    <a:pt x="249317" y="0"/>
                  </a:lnTo>
                  <a:lnTo>
                    <a:pt x="246630" y="0"/>
                  </a:lnTo>
                  <a:lnTo>
                    <a:pt x="4828" y="0"/>
                  </a:lnTo>
                  <a:lnTo>
                    <a:pt x="2141" y="0"/>
                  </a:lnTo>
                  <a:lnTo>
                    <a:pt x="0" y="2142"/>
                  </a:lnTo>
                  <a:lnTo>
                    <a:pt x="0" y="4829"/>
                  </a:lnTo>
                  <a:lnTo>
                    <a:pt x="0" y="7515"/>
                  </a:lnTo>
                  <a:lnTo>
                    <a:pt x="2141" y="9656"/>
                  </a:lnTo>
                  <a:lnTo>
                    <a:pt x="4828" y="9656"/>
                  </a:lnTo>
                  <a:lnTo>
                    <a:pt x="246630" y="9656"/>
                  </a:lnTo>
                  <a:lnTo>
                    <a:pt x="249317" y="9656"/>
                  </a:lnTo>
                  <a:lnTo>
                    <a:pt x="251458" y="7515"/>
                  </a:lnTo>
                  <a:lnTo>
                    <a:pt x="251458" y="4829"/>
                  </a:lnTo>
                </a:path>
              </a:pathLst>
            </a:custGeom>
            <a:solidFill>
              <a:schemeClr val="bg1"/>
            </a:solidFill>
            <a:ln w="6350" cap="flat" cmpd="sng" algn="ctr">
              <a:noFill/>
              <a:prstDash val="solid"/>
              <a:miter lim="800000"/>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1965"/>
                </a:solidFill>
                <a:effectLst/>
                <a:uLnTx/>
                <a:uFillTx/>
                <a:latin typeface="Arial"/>
                <a:ea typeface="+mn-ea"/>
                <a:cs typeface="Arial"/>
                <a:sym typeface="Arial"/>
              </a:endParaRPr>
            </a:p>
          </p:txBody>
        </p:sp>
        <p:cxnSp>
          <p:nvCxnSpPr>
            <p:cNvPr id="22" name="LineContentSeparatorDefault 36">
              <a:extLst>
                <a:ext uri="{FF2B5EF4-FFF2-40B4-BE49-F238E27FC236}">
                  <a16:creationId xmlns:a16="http://schemas.microsoft.com/office/drawing/2014/main" id="{3E3DFAD2-0DDB-706F-B954-F58561C275B5}"/>
                </a:ext>
              </a:extLst>
            </p:cNvPr>
            <p:cNvCxnSpPr>
              <a:cxnSpLocks/>
            </p:cNvCxnSpPr>
            <p:nvPr>
              <p:custDataLst>
                <p:tags r:id="rId1"/>
              </p:custDataLst>
            </p:nvPr>
          </p:nvCxnSpPr>
          <p:spPr>
            <a:xfrm flipV="1">
              <a:off x="2161286" y="2677922"/>
              <a:ext cx="3473379" cy="1"/>
            </a:xfrm>
            <a:prstGeom prst="straightConnector1">
              <a:avLst/>
            </a:prstGeom>
            <a:ln w="6350" cap="flat">
              <a:no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BA9A47-A869-9EE7-6A50-D8A556D6D45B}"/>
                </a:ext>
              </a:extLst>
            </p:cNvPr>
            <p:cNvCxnSpPr>
              <a:cxnSpLocks/>
            </p:cNvCxnSpPr>
            <p:nvPr/>
          </p:nvCxnSpPr>
          <p:spPr>
            <a:xfrm flipV="1">
              <a:off x="5305552" y="4831780"/>
              <a:ext cx="1" cy="35542"/>
            </a:xfrm>
            <a:prstGeom prst="line">
              <a:avLst/>
            </a:prstGeom>
            <a:ln w="6350" cap="flat">
              <a:noFill/>
              <a:miter lim="800000"/>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FF1A406-4637-B98D-206E-A15F4FA97802}"/>
                </a:ext>
              </a:extLst>
            </p:cNvPr>
            <p:cNvSpPr>
              <a:spLocks/>
            </p:cNvSpPr>
            <p:nvPr/>
          </p:nvSpPr>
          <p:spPr>
            <a:xfrm>
              <a:off x="2405051" y="2879813"/>
              <a:ext cx="2468748" cy="773000"/>
            </a:xfrm>
            <a:prstGeom prst="rect">
              <a:avLst/>
            </a:prstGeom>
            <a:solidFill>
              <a:schemeClr val="accent2"/>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latin typeface="Arial"/>
                  <a:ea typeface="+mn-ea"/>
                  <a:cs typeface="Arial"/>
                  <a:sym typeface="Arial"/>
                </a:rPr>
                <a:t>[Insert first parameter e.g. traffic or number of customers reached]</a:t>
              </a:r>
              <a:endParaRPr kumimoji="0" lang="en-GB" sz="10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6" name="Rectangle 25">
              <a:extLst>
                <a:ext uri="{FF2B5EF4-FFF2-40B4-BE49-F238E27FC236}">
                  <a16:creationId xmlns:a16="http://schemas.microsoft.com/office/drawing/2014/main" id="{B597EB09-339A-6A7D-7617-1F5D5341D633}"/>
                </a:ext>
              </a:extLst>
            </p:cNvPr>
            <p:cNvSpPr>
              <a:spLocks/>
            </p:cNvSpPr>
            <p:nvPr/>
          </p:nvSpPr>
          <p:spPr>
            <a:xfrm>
              <a:off x="5665733" y="3938915"/>
              <a:ext cx="2468748" cy="773000"/>
            </a:xfrm>
            <a:prstGeom prst="rect">
              <a:avLst/>
            </a:prstGeom>
            <a:solidFill>
              <a:schemeClr val="tx1"/>
            </a:solidFill>
            <a:ln w="10795" cap="flat" cmpd="sng" algn="ctr">
              <a:noFill/>
              <a:prstDash val="solid"/>
            </a:ln>
            <a:effectLst/>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latin typeface="Arial"/>
                  <a:ea typeface="+mn-ea"/>
                  <a:cs typeface="Arial"/>
                  <a:sym typeface="Arial"/>
                </a:rPr>
                <a:t>[Insert second parameter e.g. set up costs]</a:t>
              </a:r>
              <a:endParaRPr kumimoji="0" lang="en-GB" sz="10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7" name="Oval 26">
              <a:extLst>
                <a:ext uri="{FF2B5EF4-FFF2-40B4-BE49-F238E27FC236}">
                  <a16:creationId xmlns:a16="http://schemas.microsoft.com/office/drawing/2014/main" id="{EFECA4CF-1AF1-5197-14D7-03D22574AC60}"/>
                </a:ext>
              </a:extLst>
            </p:cNvPr>
            <p:cNvSpPr/>
            <p:nvPr/>
          </p:nvSpPr>
          <p:spPr>
            <a:xfrm>
              <a:off x="5151523" y="3148070"/>
              <a:ext cx="236486" cy="236486"/>
            </a:xfrm>
            <a:prstGeom prst="ellipse">
              <a:avLst/>
            </a:prstGeom>
            <a:solidFill>
              <a:schemeClr val="accent2"/>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200" b="1" i="0" u="none" strike="noStrike" kern="0" cap="none" spc="0" normalizeH="0" baseline="0" noProof="0">
                  <a:ln>
                    <a:noFill/>
                  </a:ln>
                  <a:solidFill>
                    <a:srgbClr val="FFFFFF"/>
                  </a:solidFill>
                  <a:effectLst/>
                  <a:uLnTx/>
                  <a:uFillTx/>
                  <a:latin typeface="Arial"/>
                  <a:ea typeface="+mn-ea"/>
                  <a:cs typeface="Arial"/>
                  <a:sym typeface="Arial"/>
                </a:rPr>
                <a:t>X</a:t>
              </a:r>
              <a:endParaRPr kumimoji="0" lang="en-GB" sz="1200" b="1" i="0" u="none" strike="noStrike" kern="0" cap="none" spc="0" normalizeH="0" baseline="0" noProof="0" err="1">
                <a:ln>
                  <a:noFill/>
                </a:ln>
                <a:solidFill>
                  <a:srgbClr val="FFFFFF"/>
                </a:solidFill>
                <a:effectLst/>
                <a:uLnTx/>
                <a:uFillTx/>
                <a:latin typeface="Arial"/>
                <a:ea typeface="+mn-ea"/>
                <a:cs typeface="Arial"/>
                <a:sym typeface="Arial"/>
              </a:endParaRPr>
            </a:p>
          </p:txBody>
        </p:sp>
        <p:sp>
          <p:nvSpPr>
            <p:cNvPr id="28" name="Oval 27">
              <a:extLst>
                <a:ext uri="{FF2B5EF4-FFF2-40B4-BE49-F238E27FC236}">
                  <a16:creationId xmlns:a16="http://schemas.microsoft.com/office/drawing/2014/main" id="{1F8BC560-4950-5DC0-ABCE-90AE685C6699}"/>
                </a:ext>
              </a:extLst>
            </p:cNvPr>
            <p:cNvSpPr/>
            <p:nvPr/>
          </p:nvSpPr>
          <p:spPr>
            <a:xfrm>
              <a:off x="5151523" y="4214926"/>
              <a:ext cx="236486" cy="236486"/>
            </a:xfrm>
            <a:prstGeom prst="ellipse">
              <a:avLst/>
            </a:prstGeom>
            <a:solidFill>
              <a:schemeClr val="tx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800" b="0" i="0" u="none" strike="noStrike" kern="0" cap="none" spc="0" normalizeH="0" baseline="0" noProof="0">
                  <a:ln>
                    <a:noFill/>
                  </a:ln>
                  <a:solidFill>
                    <a:srgbClr val="FFFFFF"/>
                  </a:solidFill>
                  <a:effectLst/>
                  <a:uLnTx/>
                  <a:uFillTx/>
                  <a:latin typeface="Arial"/>
                  <a:ea typeface="+mn-ea"/>
                  <a:cs typeface="Arial"/>
                  <a:sym typeface="Arial"/>
                </a:rPr>
                <a:t>+</a:t>
              </a:r>
              <a:endParaRPr kumimoji="0" lang="en-GB" sz="1800"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9" name="Oval 28">
              <a:extLst>
                <a:ext uri="{FF2B5EF4-FFF2-40B4-BE49-F238E27FC236}">
                  <a16:creationId xmlns:a16="http://schemas.microsoft.com/office/drawing/2014/main" id="{2D36CDED-0412-F1F6-ADA3-FF822A9CBFC9}"/>
                </a:ext>
              </a:extLst>
            </p:cNvPr>
            <p:cNvSpPr/>
            <p:nvPr/>
          </p:nvSpPr>
          <p:spPr>
            <a:xfrm>
              <a:off x="8412205" y="3148070"/>
              <a:ext cx="236486" cy="236486"/>
            </a:xfrm>
            <a:prstGeom prst="ellipse">
              <a:avLst/>
            </a:prstGeom>
            <a:solidFill>
              <a:schemeClr val="accent2"/>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200" b="1" i="0" u="none" strike="noStrike" kern="0" cap="none" spc="0" normalizeH="0" baseline="0" noProof="0">
                  <a:ln>
                    <a:noFill/>
                  </a:ln>
                  <a:solidFill>
                    <a:srgbClr val="FFFFFF"/>
                  </a:solidFill>
                  <a:effectLst/>
                  <a:uLnTx/>
                  <a:uFillTx/>
                  <a:latin typeface="Arial"/>
                  <a:ea typeface="+mn-ea"/>
                  <a:cs typeface="Arial"/>
                  <a:sym typeface="Arial"/>
                </a:rPr>
                <a:t>X</a:t>
              </a:r>
              <a:endParaRPr kumimoji="0" lang="en-GB" sz="1200" b="1" i="0" u="none" strike="noStrike" kern="0" cap="none" spc="0" normalizeH="0" baseline="0" noProof="0" err="1">
                <a:ln>
                  <a:noFill/>
                </a:ln>
                <a:solidFill>
                  <a:srgbClr val="FFFFFF"/>
                </a:solidFill>
                <a:effectLst/>
                <a:uLnTx/>
                <a:uFillTx/>
                <a:latin typeface="Arial"/>
                <a:ea typeface="+mn-ea"/>
                <a:cs typeface="Arial"/>
                <a:sym typeface="Arial"/>
              </a:endParaRPr>
            </a:p>
          </p:txBody>
        </p:sp>
        <p:sp>
          <p:nvSpPr>
            <p:cNvPr id="30" name="Oval 29">
              <a:extLst>
                <a:ext uri="{FF2B5EF4-FFF2-40B4-BE49-F238E27FC236}">
                  <a16:creationId xmlns:a16="http://schemas.microsoft.com/office/drawing/2014/main" id="{3FADA450-3E0B-F042-1230-1E7EECD2C47C}"/>
                </a:ext>
              </a:extLst>
            </p:cNvPr>
            <p:cNvSpPr/>
            <p:nvPr/>
          </p:nvSpPr>
          <p:spPr>
            <a:xfrm>
              <a:off x="8412205" y="4214926"/>
              <a:ext cx="236486" cy="236486"/>
            </a:xfrm>
            <a:prstGeom prst="ellipse">
              <a:avLst/>
            </a:prstGeom>
            <a:solidFill>
              <a:schemeClr val="tx1"/>
            </a:solidFill>
            <a:ln w="6350" cap="sq"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r>
                <a:rPr kumimoji="0" lang="da-DK" sz="1800" b="0" i="0" u="none" strike="noStrike" kern="0" cap="none" spc="0" normalizeH="0" baseline="0" noProof="0">
                  <a:ln>
                    <a:noFill/>
                  </a:ln>
                  <a:solidFill>
                    <a:srgbClr val="FFFFFF"/>
                  </a:solidFill>
                  <a:effectLst/>
                  <a:uLnTx/>
                  <a:uFillTx/>
                  <a:latin typeface="Arial"/>
                  <a:ea typeface="+mn-ea"/>
                  <a:cs typeface="Arial"/>
                  <a:sym typeface="Arial"/>
                </a:rPr>
                <a:t>+</a:t>
              </a:r>
              <a:endParaRPr kumimoji="0" lang="en-GB" sz="1800" b="0" i="0" u="none" strike="noStrike" kern="0" cap="none" spc="0" normalizeH="0" baseline="0" noProof="0">
                <a:ln>
                  <a:noFill/>
                </a:ln>
                <a:solidFill>
                  <a:srgbClr val="FFFFFF"/>
                </a:solidFill>
                <a:effectLst/>
                <a:uLnTx/>
                <a:uFillTx/>
                <a:latin typeface="Arial"/>
                <a:ea typeface="+mn-ea"/>
                <a:cs typeface="Arial"/>
                <a:sym typeface="Arial"/>
              </a:endParaRPr>
            </a:p>
          </p:txBody>
        </p:sp>
        <p:cxnSp>
          <p:nvCxnSpPr>
            <p:cNvPr id="31" name="Straight Connector 30">
              <a:extLst>
                <a:ext uri="{FF2B5EF4-FFF2-40B4-BE49-F238E27FC236}">
                  <a16:creationId xmlns:a16="http://schemas.microsoft.com/office/drawing/2014/main" id="{64C9E690-BD48-4554-AD32-E080D8FA11B0}"/>
                </a:ext>
              </a:extLst>
            </p:cNvPr>
            <p:cNvCxnSpPr>
              <a:cxnSpLocks/>
            </p:cNvCxnSpPr>
            <p:nvPr/>
          </p:nvCxnSpPr>
          <p:spPr>
            <a:xfrm flipV="1">
              <a:off x="3051625" y="2677922"/>
              <a:ext cx="0" cy="180781"/>
            </a:xfrm>
            <a:prstGeom prst="line">
              <a:avLst/>
            </a:prstGeom>
            <a:ln w="6350" cap="flat">
              <a:noFill/>
              <a:miter lim="800000"/>
              <a:tailEnd type="none"/>
            </a:ln>
          </p:spPr>
          <p:style>
            <a:lnRef idx="1">
              <a:schemeClr val="accent1"/>
            </a:lnRef>
            <a:fillRef idx="0">
              <a:schemeClr val="accent1"/>
            </a:fillRef>
            <a:effectRef idx="0">
              <a:schemeClr val="accent1"/>
            </a:effectRef>
            <a:fontRef idx="minor">
              <a:schemeClr val="tx1"/>
            </a:fontRef>
          </p:style>
        </p:cxnSp>
        <p:sp>
          <p:nvSpPr>
            <p:cNvPr id="2" name="Freeform: Shape 24">
              <a:extLst>
                <a:ext uri="{FF2B5EF4-FFF2-40B4-BE49-F238E27FC236}">
                  <a16:creationId xmlns:a16="http://schemas.microsoft.com/office/drawing/2014/main" id="{7FB8F0E1-69D1-360F-9202-A45C40F6AF53}"/>
                </a:ext>
              </a:extLst>
            </p:cNvPr>
            <p:cNvSpPr>
              <a:spLocks noChangeAspect="1"/>
            </p:cNvSpPr>
            <p:nvPr/>
          </p:nvSpPr>
          <p:spPr>
            <a:xfrm>
              <a:off x="1934047" y="3231558"/>
              <a:ext cx="150074" cy="69511"/>
            </a:xfrm>
            <a:custGeom>
              <a:avLst/>
              <a:gdLst/>
              <a:ahLst/>
              <a:cxnLst/>
              <a:rect l="0" t="0" r="0" b="0"/>
              <a:pathLst>
                <a:path w="251459" h="43660">
                  <a:moveTo>
                    <a:pt x="246630" y="43659"/>
                  </a:moveTo>
                  <a:lnTo>
                    <a:pt x="4828" y="43659"/>
                  </a:lnTo>
                  <a:lnTo>
                    <a:pt x="2141" y="43659"/>
                  </a:lnTo>
                  <a:lnTo>
                    <a:pt x="0" y="41518"/>
                  </a:lnTo>
                  <a:lnTo>
                    <a:pt x="0" y="38832"/>
                  </a:lnTo>
                  <a:lnTo>
                    <a:pt x="0" y="36144"/>
                  </a:lnTo>
                  <a:lnTo>
                    <a:pt x="2141" y="34003"/>
                  </a:lnTo>
                  <a:lnTo>
                    <a:pt x="4828" y="34003"/>
                  </a:lnTo>
                  <a:lnTo>
                    <a:pt x="246630" y="34003"/>
                  </a:lnTo>
                  <a:lnTo>
                    <a:pt x="249317" y="34003"/>
                  </a:lnTo>
                  <a:lnTo>
                    <a:pt x="251458" y="36144"/>
                  </a:lnTo>
                  <a:lnTo>
                    <a:pt x="251458" y="38832"/>
                  </a:lnTo>
                  <a:lnTo>
                    <a:pt x="251458" y="41518"/>
                  </a:lnTo>
                  <a:lnTo>
                    <a:pt x="249317" y="43659"/>
                  </a:lnTo>
                  <a:lnTo>
                    <a:pt x="246630" y="43659"/>
                  </a:lnTo>
                  <a:lnTo>
                    <a:pt x="251458" y="4829"/>
                  </a:lnTo>
                  <a:lnTo>
                    <a:pt x="251458" y="2142"/>
                  </a:lnTo>
                  <a:lnTo>
                    <a:pt x="249317" y="0"/>
                  </a:lnTo>
                  <a:lnTo>
                    <a:pt x="246630" y="0"/>
                  </a:lnTo>
                  <a:lnTo>
                    <a:pt x="4828" y="0"/>
                  </a:lnTo>
                  <a:lnTo>
                    <a:pt x="2141" y="0"/>
                  </a:lnTo>
                  <a:lnTo>
                    <a:pt x="0" y="2142"/>
                  </a:lnTo>
                  <a:lnTo>
                    <a:pt x="0" y="4829"/>
                  </a:lnTo>
                  <a:lnTo>
                    <a:pt x="0" y="7515"/>
                  </a:lnTo>
                  <a:lnTo>
                    <a:pt x="2141" y="9656"/>
                  </a:lnTo>
                  <a:lnTo>
                    <a:pt x="4828" y="9656"/>
                  </a:lnTo>
                  <a:lnTo>
                    <a:pt x="246630" y="9656"/>
                  </a:lnTo>
                  <a:lnTo>
                    <a:pt x="249317" y="9656"/>
                  </a:lnTo>
                  <a:lnTo>
                    <a:pt x="251458" y="7515"/>
                  </a:lnTo>
                  <a:lnTo>
                    <a:pt x="251458" y="4829"/>
                  </a:lnTo>
                </a:path>
              </a:pathLst>
            </a:custGeom>
            <a:solidFill>
              <a:schemeClr val="bg1"/>
            </a:solidFill>
            <a:ln w="6350" cap="flat" cmpd="sng" algn="ctr">
              <a:noFill/>
              <a:prstDash val="solid"/>
              <a:miter lim="800000"/>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1965"/>
                </a:solidFill>
                <a:effectLst/>
                <a:uLnTx/>
                <a:uFillTx/>
                <a:latin typeface="Arial"/>
                <a:ea typeface="+mn-ea"/>
                <a:cs typeface="Arial"/>
                <a:sym typeface="Arial"/>
              </a:endParaRPr>
            </a:p>
          </p:txBody>
        </p:sp>
      </p:grpSp>
    </p:spTree>
    <p:extLst>
      <p:ext uri="{BB962C8B-B14F-4D97-AF65-F5344CB8AC3E}">
        <p14:creationId xmlns:p14="http://schemas.microsoft.com/office/powerpoint/2010/main" val="6950386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6693B-3DBB-3ED5-79EE-E82FDF1EFC7D}"/>
              </a:ext>
            </a:extLst>
          </p:cNvPr>
          <p:cNvSpPr>
            <a:spLocks noGrp="1"/>
          </p:cNvSpPr>
          <p:nvPr>
            <p:ph type="title"/>
          </p:nvPr>
        </p:nvSpPr>
        <p:spPr/>
        <p:txBody>
          <a:bodyPr>
            <a:normAutofit/>
          </a:bodyPr>
          <a:lstStyle/>
          <a:p>
            <a:r>
              <a:rPr lang="en-GB"/>
              <a:t>Two key success factors need to be in place to capture value: generate traffic and ensure a seamless experience (I/II)</a:t>
            </a:r>
            <a:endParaRPr lang="en-US"/>
          </a:p>
        </p:txBody>
      </p:sp>
      <p:sp>
        <p:nvSpPr>
          <p:cNvPr id="3" name="Slide Number Placeholder 2">
            <a:extLst>
              <a:ext uri="{FF2B5EF4-FFF2-40B4-BE49-F238E27FC236}">
                <a16:creationId xmlns:a16="http://schemas.microsoft.com/office/drawing/2014/main" id="{D2066321-6823-3FED-A84A-D4E426C9F42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98</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4" name="Freeform: Shape 40">
            <a:extLst>
              <a:ext uri="{FF2B5EF4-FFF2-40B4-BE49-F238E27FC236}">
                <a16:creationId xmlns:a16="http://schemas.microsoft.com/office/drawing/2014/main" id="{E16435EB-FF5D-94EF-1C83-65F2FBBAA46C}"/>
              </a:ext>
            </a:extLst>
          </p:cNvPr>
          <p:cNvSpPr>
            <a:spLocks/>
          </p:cNvSpPr>
          <p:nvPr/>
        </p:nvSpPr>
        <p:spPr>
          <a:xfrm flipH="1" flipV="1">
            <a:off x="2807809" y="2023370"/>
            <a:ext cx="6136166" cy="1748166"/>
          </a:xfrm>
          <a:custGeom>
            <a:avLst/>
            <a:gdLst>
              <a:gd name="connsiteX0" fmla="*/ 6136166 w 6136166"/>
              <a:gd name="connsiteY0" fmla="*/ 1633864 h 1633864"/>
              <a:gd name="connsiteX1" fmla="*/ 0 w 6136166"/>
              <a:gd name="connsiteY1" fmla="*/ 1633864 h 1633864"/>
              <a:gd name="connsiteX2" fmla="*/ 0 w 6136166"/>
              <a:gd name="connsiteY2" fmla="*/ 1029646 h 1633864"/>
              <a:gd name="connsiteX3" fmla="*/ 6136166 w 6136166"/>
              <a:gd name="connsiteY3" fmla="*/ 0 h 1633864"/>
            </a:gdLst>
            <a:ahLst/>
            <a:cxnLst>
              <a:cxn ang="0">
                <a:pos x="connsiteX0" y="connsiteY0"/>
              </a:cxn>
              <a:cxn ang="0">
                <a:pos x="connsiteX1" y="connsiteY1"/>
              </a:cxn>
              <a:cxn ang="0">
                <a:pos x="connsiteX2" y="connsiteY2"/>
              </a:cxn>
              <a:cxn ang="0">
                <a:pos x="connsiteX3" y="connsiteY3"/>
              </a:cxn>
            </a:cxnLst>
            <a:rect l="l" t="t" r="r" b="b"/>
            <a:pathLst>
              <a:path w="6136166" h="1633864">
                <a:moveTo>
                  <a:pt x="6136166" y="1633864"/>
                </a:moveTo>
                <a:lnTo>
                  <a:pt x="0" y="1633864"/>
                </a:lnTo>
                <a:lnTo>
                  <a:pt x="0" y="1029646"/>
                </a:lnTo>
                <a:lnTo>
                  <a:pt x="6136166" y="0"/>
                </a:lnTo>
                <a:close/>
              </a:path>
            </a:pathLst>
          </a:custGeom>
          <a:solidFill>
            <a:schemeClr val="bg2">
              <a:lumMod val="20000"/>
              <a:lumOff val="80000"/>
            </a:schemeClr>
          </a:solidFill>
          <a:ln w="19050" cap="sq">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 name="TrackerNumBlue 17">
            <a:extLst>
              <a:ext uri="{FF2B5EF4-FFF2-40B4-BE49-F238E27FC236}">
                <a16:creationId xmlns:a16="http://schemas.microsoft.com/office/drawing/2014/main" id="{FC2378EB-FD7D-C87A-D608-D1304A2DDC01}"/>
              </a:ext>
            </a:extLst>
          </p:cNvPr>
          <p:cNvSpPr>
            <a:spLocks/>
          </p:cNvSpPr>
          <p:nvPr>
            <p:custDataLst>
              <p:tags r:id="rId1"/>
            </p:custDataLst>
          </p:nvPr>
        </p:nvSpPr>
        <p:spPr>
          <a:xfrm>
            <a:off x="648000" y="4232303"/>
            <a:ext cx="273110" cy="273110"/>
          </a:xfrm>
          <a:prstGeom prst="ellipse">
            <a:avLst/>
          </a:prstGeom>
          <a:solidFill>
            <a:schemeClr val="accent2"/>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1</a:t>
            </a:r>
          </a:p>
        </p:txBody>
      </p:sp>
      <p:sp>
        <p:nvSpPr>
          <p:cNvPr id="6" name="TrackerNumBlue 17">
            <a:extLst>
              <a:ext uri="{FF2B5EF4-FFF2-40B4-BE49-F238E27FC236}">
                <a16:creationId xmlns:a16="http://schemas.microsoft.com/office/drawing/2014/main" id="{AE6E3518-CBAC-206E-6BB6-19EC9A026CC3}"/>
              </a:ext>
            </a:extLst>
          </p:cNvPr>
          <p:cNvSpPr>
            <a:spLocks/>
          </p:cNvSpPr>
          <p:nvPr>
            <p:custDataLst>
              <p:tags r:id="rId2"/>
            </p:custDataLst>
          </p:nvPr>
        </p:nvSpPr>
        <p:spPr>
          <a:xfrm>
            <a:off x="2075657" y="2703423"/>
            <a:ext cx="273110" cy="273110"/>
          </a:xfrm>
          <a:prstGeom prst="ellipse">
            <a:avLst/>
          </a:prstGeom>
          <a:solidFill>
            <a:schemeClr val="accent2"/>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1</a:t>
            </a:r>
          </a:p>
        </p:txBody>
      </p:sp>
      <p:sp>
        <p:nvSpPr>
          <p:cNvPr id="7" name="TrackerNumBlue 17">
            <a:extLst>
              <a:ext uri="{FF2B5EF4-FFF2-40B4-BE49-F238E27FC236}">
                <a16:creationId xmlns:a16="http://schemas.microsoft.com/office/drawing/2014/main" id="{F79E1A4D-C3DD-42CD-5F14-13609435C993}"/>
              </a:ext>
            </a:extLst>
          </p:cNvPr>
          <p:cNvSpPr>
            <a:spLocks/>
          </p:cNvSpPr>
          <p:nvPr>
            <p:custDataLst>
              <p:tags r:id="rId3"/>
            </p:custDataLst>
          </p:nvPr>
        </p:nvSpPr>
        <p:spPr>
          <a:xfrm>
            <a:off x="2900599" y="2703423"/>
            <a:ext cx="273110" cy="273110"/>
          </a:xfrm>
          <a:prstGeom prst="ellipse">
            <a:avLst/>
          </a:prstGeom>
          <a:solidFill>
            <a:schemeClr val="accent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2</a:t>
            </a:r>
          </a:p>
        </p:txBody>
      </p:sp>
      <p:cxnSp>
        <p:nvCxnSpPr>
          <p:cNvPr id="31" name="LineBasicStrong 5">
            <a:extLst>
              <a:ext uri="{FF2B5EF4-FFF2-40B4-BE49-F238E27FC236}">
                <a16:creationId xmlns:a16="http://schemas.microsoft.com/office/drawing/2014/main" id="{FA00478D-AC19-382D-7994-3E649AB5492A}"/>
              </a:ext>
            </a:extLst>
          </p:cNvPr>
          <p:cNvCxnSpPr>
            <a:cxnSpLocks/>
          </p:cNvCxnSpPr>
          <p:nvPr>
            <p:custDataLst>
              <p:tags r:id="rId4"/>
            </p:custDataLst>
          </p:nvPr>
        </p:nvCxnSpPr>
        <p:spPr>
          <a:xfrm>
            <a:off x="2075657" y="3362954"/>
            <a:ext cx="600868" cy="0"/>
          </a:xfrm>
          <a:prstGeom prst="straightConnector1">
            <a:avLst/>
          </a:prstGeom>
          <a:noFill/>
          <a:ln w="19050" cap="flat" cmpd="sng" algn="ctr">
            <a:solidFill>
              <a:schemeClr val="accent2"/>
            </a:solidFill>
            <a:prstDash val="solid"/>
            <a:miter lim="800000"/>
            <a:headEnd type="none" w="med" len="med"/>
            <a:tailEnd type="triangle" w="med" len="med"/>
          </a:ln>
          <a:effectLst/>
        </p:spPr>
      </p:cxnSp>
      <p:sp>
        <p:nvSpPr>
          <p:cNvPr id="34" name="TextBox 33">
            <a:extLst>
              <a:ext uri="{FF2B5EF4-FFF2-40B4-BE49-F238E27FC236}">
                <a16:creationId xmlns:a16="http://schemas.microsoft.com/office/drawing/2014/main" id="{2975899B-EE27-61B4-A7D9-87B62673C89D}"/>
              </a:ext>
            </a:extLst>
          </p:cNvPr>
          <p:cNvSpPr txBox="1"/>
          <p:nvPr/>
        </p:nvSpPr>
        <p:spPr>
          <a:xfrm>
            <a:off x="2075657" y="3085283"/>
            <a:ext cx="461217" cy="184666"/>
          </a:xfrm>
          <a:prstGeom prst="rect">
            <a:avLst/>
          </a:prstGeom>
          <a:solidFill>
            <a:schemeClr val="bg1"/>
          </a:solidFill>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rPr>
              <a:t>Traffic</a:t>
            </a:r>
          </a:p>
        </p:txBody>
      </p:sp>
      <p:sp>
        <p:nvSpPr>
          <p:cNvPr id="35" name="TextBox 34">
            <a:extLst>
              <a:ext uri="{FF2B5EF4-FFF2-40B4-BE49-F238E27FC236}">
                <a16:creationId xmlns:a16="http://schemas.microsoft.com/office/drawing/2014/main" id="{A0A80485-2F3D-D7B3-3F9B-97BF28437BA4}"/>
              </a:ext>
            </a:extLst>
          </p:cNvPr>
          <p:cNvSpPr txBox="1"/>
          <p:nvPr/>
        </p:nvSpPr>
        <p:spPr>
          <a:xfrm>
            <a:off x="2900599" y="3044425"/>
            <a:ext cx="1011584" cy="5539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Funnel conversion rate</a:t>
            </a:r>
          </a:p>
        </p:txBody>
      </p:sp>
      <p:cxnSp>
        <p:nvCxnSpPr>
          <p:cNvPr id="36" name="LineBasicImpact 37">
            <a:extLst>
              <a:ext uri="{FF2B5EF4-FFF2-40B4-BE49-F238E27FC236}">
                <a16:creationId xmlns:a16="http://schemas.microsoft.com/office/drawing/2014/main" id="{2C8A3335-C790-320F-C0F6-D4CD9185C5F3}"/>
              </a:ext>
            </a:extLst>
          </p:cNvPr>
          <p:cNvCxnSpPr>
            <a:cxnSpLocks/>
          </p:cNvCxnSpPr>
          <p:nvPr>
            <p:custDataLst>
              <p:tags r:id="rId5"/>
            </p:custDataLst>
          </p:nvPr>
        </p:nvCxnSpPr>
        <p:spPr>
          <a:xfrm>
            <a:off x="648000" y="4059668"/>
            <a:ext cx="10896000"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8974091-07B6-047A-3413-D4977B14ABBF}"/>
              </a:ext>
            </a:extLst>
          </p:cNvPr>
          <p:cNvSpPr txBox="1"/>
          <p:nvPr/>
        </p:nvSpPr>
        <p:spPr>
          <a:xfrm>
            <a:off x="1010370" y="4279928"/>
            <a:ext cx="10533630" cy="44627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IN" sz="12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There are xx main ways to generate traffic to the solution:</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IN" sz="1200" b="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description of main ways to get customers into funnel/generate traffic]</a:t>
            </a:r>
          </a:p>
        </p:txBody>
      </p:sp>
      <p:cxnSp>
        <p:nvCxnSpPr>
          <p:cNvPr id="39" name="LineBasicStrong 5">
            <a:extLst>
              <a:ext uri="{FF2B5EF4-FFF2-40B4-BE49-F238E27FC236}">
                <a16:creationId xmlns:a16="http://schemas.microsoft.com/office/drawing/2014/main" id="{2A5D862A-A24A-72AD-6DEB-65A010A5A440}"/>
              </a:ext>
            </a:extLst>
          </p:cNvPr>
          <p:cNvCxnSpPr>
            <a:cxnSpLocks/>
          </p:cNvCxnSpPr>
          <p:nvPr>
            <p:custDataLst>
              <p:tags r:id="rId6"/>
            </p:custDataLst>
          </p:nvPr>
        </p:nvCxnSpPr>
        <p:spPr>
          <a:xfrm>
            <a:off x="648000" y="2023370"/>
            <a:ext cx="10896000" cy="0"/>
          </a:xfrm>
          <a:prstGeom prst="straightConnector1">
            <a:avLst/>
          </a:prstGeom>
          <a:noFill/>
          <a:ln w="19050" cap="flat" cmpd="sng" algn="ctr">
            <a:solidFill>
              <a:schemeClr val="tx1"/>
            </a:solidFill>
            <a:prstDash val="solid"/>
            <a:miter lim="800000"/>
            <a:headEnd type="none" w="med" len="med"/>
            <a:tailEnd type="triangle" w="med" len="med"/>
          </a:ln>
          <a:effectLst/>
        </p:spPr>
      </p:cxnSp>
      <p:sp>
        <p:nvSpPr>
          <p:cNvPr id="40" name="TrackerAlphaBlue 8">
            <a:extLst>
              <a:ext uri="{FF2B5EF4-FFF2-40B4-BE49-F238E27FC236}">
                <a16:creationId xmlns:a16="http://schemas.microsoft.com/office/drawing/2014/main" id="{D06E9199-FA9C-E839-4767-B5E31BF6C072}"/>
              </a:ext>
            </a:extLst>
          </p:cNvPr>
          <p:cNvSpPr>
            <a:spLocks/>
          </p:cNvSpPr>
          <p:nvPr>
            <p:custDataLst>
              <p:tags r:id="rId7"/>
            </p:custDataLst>
          </p:nvPr>
        </p:nvSpPr>
        <p:spPr>
          <a:xfrm>
            <a:off x="5982440" y="1739143"/>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1" name="TrackerAlphaBlue 8">
            <a:extLst>
              <a:ext uri="{FF2B5EF4-FFF2-40B4-BE49-F238E27FC236}">
                <a16:creationId xmlns:a16="http://schemas.microsoft.com/office/drawing/2014/main" id="{2D49AE22-0CB3-AF8C-812A-17071B0E9B74}"/>
              </a:ext>
            </a:extLst>
          </p:cNvPr>
          <p:cNvSpPr>
            <a:spLocks/>
          </p:cNvSpPr>
          <p:nvPr>
            <p:custDataLst>
              <p:tags r:id="rId8"/>
            </p:custDataLst>
          </p:nvPr>
        </p:nvSpPr>
        <p:spPr>
          <a:xfrm>
            <a:off x="7757617" y="1739143"/>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2" name="TrackerAlphaBlue 8">
            <a:extLst>
              <a:ext uri="{FF2B5EF4-FFF2-40B4-BE49-F238E27FC236}">
                <a16:creationId xmlns:a16="http://schemas.microsoft.com/office/drawing/2014/main" id="{EEE15197-7D1F-893A-97AE-5AC00A679F3D}"/>
              </a:ext>
            </a:extLst>
          </p:cNvPr>
          <p:cNvSpPr>
            <a:spLocks/>
          </p:cNvSpPr>
          <p:nvPr>
            <p:custDataLst>
              <p:tags r:id="rId9"/>
            </p:custDataLst>
          </p:nvPr>
        </p:nvSpPr>
        <p:spPr>
          <a:xfrm>
            <a:off x="4207263" y="1739143"/>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3" name="TextBox 42">
            <a:extLst>
              <a:ext uri="{FF2B5EF4-FFF2-40B4-BE49-F238E27FC236}">
                <a16:creationId xmlns:a16="http://schemas.microsoft.com/office/drawing/2014/main" id="{75BEA013-0065-F361-C5C7-49F6A488E4E2}"/>
              </a:ext>
            </a:extLst>
          </p:cNvPr>
          <p:cNvSpPr txBox="1">
            <a:spLocks/>
          </p:cNvSpPr>
          <p:nvPr/>
        </p:nvSpPr>
        <p:spPr>
          <a:xfrm>
            <a:off x="5760875" y="2448825"/>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step 2]</a:t>
            </a:r>
          </a:p>
        </p:txBody>
      </p:sp>
      <p:sp>
        <p:nvSpPr>
          <p:cNvPr id="44" name="TextBox 43">
            <a:extLst>
              <a:ext uri="{FF2B5EF4-FFF2-40B4-BE49-F238E27FC236}">
                <a16:creationId xmlns:a16="http://schemas.microsoft.com/office/drawing/2014/main" id="{ABB04EC7-E48A-9B92-8789-50155AB08CC9}"/>
              </a:ext>
            </a:extLst>
          </p:cNvPr>
          <p:cNvSpPr txBox="1">
            <a:spLocks/>
          </p:cNvSpPr>
          <p:nvPr/>
        </p:nvSpPr>
        <p:spPr>
          <a:xfrm>
            <a:off x="7536052" y="2448825"/>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step 3]</a:t>
            </a:r>
          </a:p>
        </p:txBody>
      </p:sp>
      <p:sp>
        <p:nvSpPr>
          <p:cNvPr id="45" name="TextBox 44">
            <a:extLst>
              <a:ext uri="{FF2B5EF4-FFF2-40B4-BE49-F238E27FC236}">
                <a16:creationId xmlns:a16="http://schemas.microsoft.com/office/drawing/2014/main" id="{3113FD63-5D8E-CD84-572F-552E396731A8}"/>
              </a:ext>
            </a:extLst>
          </p:cNvPr>
          <p:cNvSpPr txBox="1">
            <a:spLocks/>
          </p:cNvSpPr>
          <p:nvPr/>
        </p:nvSpPr>
        <p:spPr>
          <a:xfrm>
            <a:off x="3985698" y="2448825"/>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step 1]</a:t>
            </a:r>
          </a:p>
        </p:txBody>
      </p:sp>
      <p:sp>
        <p:nvSpPr>
          <p:cNvPr id="46" name="TextBox 45">
            <a:extLst>
              <a:ext uri="{FF2B5EF4-FFF2-40B4-BE49-F238E27FC236}">
                <a16:creationId xmlns:a16="http://schemas.microsoft.com/office/drawing/2014/main" id="{974AADBB-1E70-D76E-BDFF-305561E7F5C9}"/>
              </a:ext>
            </a:extLst>
          </p:cNvPr>
          <p:cNvSpPr txBox="1">
            <a:spLocks/>
          </p:cNvSpPr>
          <p:nvPr/>
        </p:nvSpPr>
        <p:spPr>
          <a:xfrm>
            <a:off x="9311229" y="2448825"/>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step 4]</a:t>
            </a:r>
          </a:p>
        </p:txBody>
      </p:sp>
      <p:sp>
        <p:nvSpPr>
          <p:cNvPr id="47" name="Oval 46">
            <a:extLst>
              <a:ext uri="{FF2B5EF4-FFF2-40B4-BE49-F238E27FC236}">
                <a16:creationId xmlns:a16="http://schemas.microsoft.com/office/drawing/2014/main" id="{0B2CD91A-2C6D-749E-2D90-C11A49281581}"/>
              </a:ext>
            </a:extLst>
          </p:cNvPr>
          <p:cNvSpPr/>
          <p:nvPr/>
        </p:nvSpPr>
        <p:spPr>
          <a:xfrm rot="10800000" flipV="1">
            <a:off x="10641109" y="1959871"/>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8" name="Oval 47">
            <a:extLst>
              <a:ext uri="{FF2B5EF4-FFF2-40B4-BE49-F238E27FC236}">
                <a16:creationId xmlns:a16="http://schemas.microsoft.com/office/drawing/2014/main" id="{15B96361-1EE7-5ECF-6C04-B941ED4CE40B}"/>
              </a:ext>
            </a:extLst>
          </p:cNvPr>
          <p:cNvSpPr/>
          <p:nvPr/>
        </p:nvSpPr>
        <p:spPr>
          <a:xfrm rot="10800000" flipV="1">
            <a:off x="8865932"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9" name="Oval 48">
            <a:extLst>
              <a:ext uri="{FF2B5EF4-FFF2-40B4-BE49-F238E27FC236}">
                <a16:creationId xmlns:a16="http://schemas.microsoft.com/office/drawing/2014/main" id="{85725BB2-EC45-1586-D87E-DB30A7835383}"/>
              </a:ext>
            </a:extLst>
          </p:cNvPr>
          <p:cNvSpPr/>
          <p:nvPr/>
        </p:nvSpPr>
        <p:spPr>
          <a:xfrm rot="10800000" flipV="1">
            <a:off x="7090755"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0" name="Oval 49">
            <a:extLst>
              <a:ext uri="{FF2B5EF4-FFF2-40B4-BE49-F238E27FC236}">
                <a16:creationId xmlns:a16="http://schemas.microsoft.com/office/drawing/2014/main" id="{ADC5EADD-2A8C-7F62-603A-F5AD3A35B2D4}"/>
              </a:ext>
            </a:extLst>
          </p:cNvPr>
          <p:cNvSpPr/>
          <p:nvPr/>
        </p:nvSpPr>
        <p:spPr>
          <a:xfrm rot="10800000" flipV="1">
            <a:off x="5315578"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1" name="Oval 50">
            <a:extLst>
              <a:ext uri="{FF2B5EF4-FFF2-40B4-BE49-F238E27FC236}">
                <a16:creationId xmlns:a16="http://schemas.microsoft.com/office/drawing/2014/main" id="{70B4D6F4-A474-0E33-B548-F93E8BEDC7A7}"/>
              </a:ext>
            </a:extLst>
          </p:cNvPr>
          <p:cNvSpPr/>
          <p:nvPr/>
        </p:nvSpPr>
        <p:spPr>
          <a:xfrm rot="10800000" flipV="1">
            <a:off x="3540402"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2" name="TrackerAlphaBlue 8">
            <a:extLst>
              <a:ext uri="{FF2B5EF4-FFF2-40B4-BE49-F238E27FC236}">
                <a16:creationId xmlns:a16="http://schemas.microsoft.com/office/drawing/2014/main" id="{20567A62-EA3E-6E95-CEA5-513847FA76D3}"/>
              </a:ext>
            </a:extLst>
          </p:cNvPr>
          <p:cNvSpPr>
            <a:spLocks/>
          </p:cNvSpPr>
          <p:nvPr>
            <p:custDataLst>
              <p:tags r:id="rId10"/>
            </p:custDataLst>
          </p:nvPr>
        </p:nvSpPr>
        <p:spPr>
          <a:xfrm>
            <a:off x="9532794" y="1747191"/>
            <a:ext cx="568455" cy="552358"/>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3" name="TextBox 52">
            <a:extLst>
              <a:ext uri="{FF2B5EF4-FFF2-40B4-BE49-F238E27FC236}">
                <a16:creationId xmlns:a16="http://schemas.microsoft.com/office/drawing/2014/main" id="{D47E3D4D-2470-4AD4-0852-422138C6B2CB}"/>
              </a:ext>
            </a:extLst>
          </p:cNvPr>
          <p:cNvSpPr txBox="1"/>
          <p:nvPr/>
        </p:nvSpPr>
        <p:spPr>
          <a:xfrm>
            <a:off x="647999" y="1716410"/>
            <a:ext cx="1685679" cy="215444"/>
          </a:xfrm>
          <a:prstGeom prst="rect">
            <a:avLst/>
          </a:prstGeom>
        </p:spPr>
        <p:txBody>
          <a:bodyPr vert="horz" wrap="square" lIns="0" tIns="0" rIns="0" bIns="0" rtlCol="0" anchor="t" anchorCtr="0">
            <a:spAutoFit/>
          </a:bodyPr>
          <a:lstStyle>
            <a:defPPr>
              <a:defRPr lang="en-US"/>
            </a:defPPr>
            <a:lvl1pPr lvl="0" indent="0">
              <a:lnSpc>
                <a:spcPct val="100000"/>
              </a:lnSpc>
              <a:spcBef>
                <a:spcPts val="300"/>
              </a:spcBef>
              <a:spcAft>
                <a:spcPts val="300"/>
              </a:spcAft>
              <a:buClr>
                <a:schemeClr val="tx1"/>
              </a:buClr>
              <a:buSzPct val="100000"/>
              <a:buFont typeface="Segoe UI" panose="020B0502040204020203" pitchFamily="34" charset="0"/>
              <a:buChar char="​"/>
              <a:defRPr sz="1400" b="1">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sz="160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sz="160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sz="160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Customer journey</a:t>
            </a:r>
          </a:p>
        </p:txBody>
      </p:sp>
      <p:pic>
        <p:nvPicPr>
          <p:cNvPr id="54" name="Picture 53">
            <a:extLst>
              <a:ext uri="{FF2B5EF4-FFF2-40B4-BE49-F238E27FC236}">
                <a16:creationId xmlns:a16="http://schemas.microsoft.com/office/drawing/2014/main" id="{BE5E2015-61D2-450F-9121-7696EFDE7F0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317754" y="1849634"/>
            <a:ext cx="347472" cy="347472"/>
          </a:xfrm>
          <a:prstGeom prst="rect">
            <a:avLst/>
          </a:prstGeom>
        </p:spPr>
      </p:pic>
      <p:pic>
        <p:nvPicPr>
          <p:cNvPr id="55" name="CustomIcon">
            <a:extLst>
              <a:ext uri="{FF2B5EF4-FFF2-40B4-BE49-F238E27FC236}">
                <a16:creationId xmlns:a16="http://schemas.microsoft.com/office/drawing/2014/main" id="{F027EE60-2C1F-E823-41DB-AD4CBF83712C}"/>
              </a:ext>
            </a:extLst>
          </p:cNvPr>
          <p:cNvPicPr>
            <a:picLocks/>
          </p:cNvPicPr>
          <p:nvPr>
            <p:custDataLst>
              <p:tags r:id="rId11"/>
            </p:custDataLst>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866484" y="1848010"/>
            <a:ext cx="350720" cy="350720"/>
          </a:xfrm>
          <a:prstGeom prst="rect">
            <a:avLst/>
          </a:prstGeom>
        </p:spPr>
      </p:pic>
      <p:pic>
        <p:nvPicPr>
          <p:cNvPr id="56" name="Picture 55">
            <a:extLst>
              <a:ext uri="{FF2B5EF4-FFF2-40B4-BE49-F238E27FC236}">
                <a16:creationId xmlns:a16="http://schemas.microsoft.com/office/drawing/2014/main" id="{9F7CC2B6-4FF0-3377-97FC-1FE8705D4140}"/>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092931" y="1849634"/>
            <a:ext cx="347472" cy="347472"/>
          </a:xfrm>
          <a:prstGeom prst="rect">
            <a:avLst/>
          </a:prstGeom>
        </p:spPr>
      </p:pic>
      <p:pic>
        <p:nvPicPr>
          <p:cNvPr id="57" name="Picture 56">
            <a:extLst>
              <a:ext uri="{FF2B5EF4-FFF2-40B4-BE49-F238E27FC236}">
                <a16:creationId xmlns:a16="http://schemas.microsoft.com/office/drawing/2014/main" id="{AB320BDA-D8C5-F9A5-4AFF-BF29F6ABB64C}"/>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643285" y="1849634"/>
            <a:ext cx="347472" cy="347472"/>
          </a:xfrm>
          <a:prstGeom prst="rect">
            <a:avLst/>
          </a:prstGeom>
        </p:spPr>
      </p:pic>
      <p:sp>
        <p:nvSpPr>
          <p:cNvPr id="9" name="Rectangle 8">
            <a:extLst>
              <a:ext uri="{FF2B5EF4-FFF2-40B4-BE49-F238E27FC236}">
                <a16:creationId xmlns:a16="http://schemas.microsoft.com/office/drawing/2014/main" id="{8A754BEE-CE8D-63C8-7ACF-082B899E8F83}"/>
              </a:ext>
            </a:extLst>
          </p:cNvPr>
          <p:cNvSpPr/>
          <p:nvPr/>
        </p:nvSpPr>
        <p:spPr>
          <a:xfrm>
            <a:off x="9990757" y="0"/>
            <a:ext cx="2201243" cy="645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Optional</a:t>
            </a:r>
          </a:p>
        </p:txBody>
      </p:sp>
      <p:sp>
        <p:nvSpPr>
          <p:cNvPr id="10" name="Google Shape;507;p14">
            <a:extLst>
              <a:ext uri="{FF2B5EF4-FFF2-40B4-BE49-F238E27FC236}">
                <a16:creationId xmlns:a16="http://schemas.microsoft.com/office/drawing/2014/main" id="{68941800-230F-7F40-3726-94EBAE03945C}"/>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E7E6E6">
                    <a:lumMod val="10000"/>
                  </a:srgbClr>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
        <p:nvSpPr>
          <p:cNvPr id="11" name="Google Shape;538;p14">
            <a:extLst>
              <a:ext uri="{FF2B5EF4-FFF2-40B4-BE49-F238E27FC236}">
                <a16:creationId xmlns:a16="http://schemas.microsoft.com/office/drawing/2014/main" id="{6609A38C-CE7A-83E8-7646-801AB6BB135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E7E6E6">
                    <a:lumMod val="10000"/>
                  </a:srgbClr>
                </a:solidFill>
                <a:effectLst/>
                <a:uLnTx/>
                <a:uFillTx/>
                <a:latin typeface="Arial"/>
                <a:ea typeface="Arial"/>
                <a:cs typeface="Arial"/>
                <a:sym typeface="Arial"/>
              </a:rPr>
              <a:t>Footnote: 1. xx</a:t>
            </a:r>
            <a:endParaRPr kumimoji="0" sz="900"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Tree>
    <p:extLst>
      <p:ext uri="{BB962C8B-B14F-4D97-AF65-F5344CB8AC3E}">
        <p14:creationId xmlns:p14="http://schemas.microsoft.com/office/powerpoint/2010/main" val="36588683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Shape 40">
            <a:extLst>
              <a:ext uri="{FF2B5EF4-FFF2-40B4-BE49-F238E27FC236}">
                <a16:creationId xmlns:a16="http://schemas.microsoft.com/office/drawing/2014/main" id="{CC865F50-78EE-F694-8702-C156E508E383}"/>
              </a:ext>
            </a:extLst>
          </p:cNvPr>
          <p:cNvSpPr>
            <a:spLocks/>
          </p:cNvSpPr>
          <p:nvPr/>
        </p:nvSpPr>
        <p:spPr>
          <a:xfrm flipH="1" flipV="1">
            <a:off x="2807809" y="2023370"/>
            <a:ext cx="6136166" cy="1748166"/>
          </a:xfrm>
          <a:custGeom>
            <a:avLst/>
            <a:gdLst>
              <a:gd name="connsiteX0" fmla="*/ 6136166 w 6136166"/>
              <a:gd name="connsiteY0" fmla="*/ 1633864 h 1633864"/>
              <a:gd name="connsiteX1" fmla="*/ 0 w 6136166"/>
              <a:gd name="connsiteY1" fmla="*/ 1633864 h 1633864"/>
              <a:gd name="connsiteX2" fmla="*/ 0 w 6136166"/>
              <a:gd name="connsiteY2" fmla="*/ 1029646 h 1633864"/>
              <a:gd name="connsiteX3" fmla="*/ 6136166 w 6136166"/>
              <a:gd name="connsiteY3" fmla="*/ 0 h 1633864"/>
            </a:gdLst>
            <a:ahLst/>
            <a:cxnLst>
              <a:cxn ang="0">
                <a:pos x="connsiteX0" y="connsiteY0"/>
              </a:cxn>
              <a:cxn ang="0">
                <a:pos x="connsiteX1" y="connsiteY1"/>
              </a:cxn>
              <a:cxn ang="0">
                <a:pos x="connsiteX2" y="connsiteY2"/>
              </a:cxn>
              <a:cxn ang="0">
                <a:pos x="connsiteX3" y="connsiteY3"/>
              </a:cxn>
            </a:cxnLst>
            <a:rect l="l" t="t" r="r" b="b"/>
            <a:pathLst>
              <a:path w="6136166" h="1633864">
                <a:moveTo>
                  <a:pt x="6136166" y="1633864"/>
                </a:moveTo>
                <a:lnTo>
                  <a:pt x="0" y="1633864"/>
                </a:lnTo>
                <a:lnTo>
                  <a:pt x="0" y="1029646"/>
                </a:lnTo>
                <a:lnTo>
                  <a:pt x="6136166" y="0"/>
                </a:lnTo>
                <a:close/>
              </a:path>
            </a:pathLst>
          </a:custGeom>
          <a:solidFill>
            <a:schemeClr val="bg2">
              <a:lumMod val="20000"/>
              <a:lumOff val="80000"/>
            </a:schemeClr>
          </a:solidFill>
          <a:ln w="19050" cap="sq">
            <a:solidFill>
              <a:schemeClr val="accent2"/>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cxnSp>
        <p:nvCxnSpPr>
          <p:cNvPr id="40" name="LineBasicStrong 5">
            <a:extLst>
              <a:ext uri="{FF2B5EF4-FFF2-40B4-BE49-F238E27FC236}">
                <a16:creationId xmlns:a16="http://schemas.microsoft.com/office/drawing/2014/main" id="{8B7CBD67-2E39-57A0-A99C-8AE6E1E2E714}"/>
              </a:ext>
            </a:extLst>
          </p:cNvPr>
          <p:cNvCxnSpPr>
            <a:cxnSpLocks/>
          </p:cNvCxnSpPr>
          <p:nvPr>
            <p:custDataLst>
              <p:tags r:id="rId1"/>
            </p:custDataLst>
          </p:nvPr>
        </p:nvCxnSpPr>
        <p:spPr>
          <a:xfrm>
            <a:off x="648000" y="2023370"/>
            <a:ext cx="10896000" cy="0"/>
          </a:xfrm>
          <a:prstGeom prst="straightConnector1">
            <a:avLst/>
          </a:prstGeom>
          <a:noFill/>
          <a:ln w="19050" cap="flat" cmpd="sng" algn="ctr">
            <a:solidFill>
              <a:schemeClr val="tx1"/>
            </a:solidFill>
            <a:prstDash val="solid"/>
            <a:miter lim="800000"/>
            <a:headEnd type="none" w="med" len="med"/>
            <a:tailEnd type="triangle" w="med" len="med"/>
          </a:ln>
          <a:effectLst/>
        </p:spPr>
      </p:cxnSp>
      <p:sp>
        <p:nvSpPr>
          <p:cNvPr id="41" name="TrackerAlphaBlue 8">
            <a:extLst>
              <a:ext uri="{FF2B5EF4-FFF2-40B4-BE49-F238E27FC236}">
                <a16:creationId xmlns:a16="http://schemas.microsoft.com/office/drawing/2014/main" id="{AE75AA13-9964-C980-E1C7-75023B15F2B4}"/>
              </a:ext>
            </a:extLst>
          </p:cNvPr>
          <p:cNvSpPr>
            <a:spLocks/>
          </p:cNvSpPr>
          <p:nvPr>
            <p:custDataLst>
              <p:tags r:id="rId2"/>
            </p:custDataLst>
          </p:nvPr>
        </p:nvSpPr>
        <p:spPr>
          <a:xfrm>
            <a:off x="5982440" y="1739143"/>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2" name="TrackerAlphaBlue 8">
            <a:extLst>
              <a:ext uri="{FF2B5EF4-FFF2-40B4-BE49-F238E27FC236}">
                <a16:creationId xmlns:a16="http://schemas.microsoft.com/office/drawing/2014/main" id="{534605F4-2C92-DB9C-697B-E3A266595D0B}"/>
              </a:ext>
            </a:extLst>
          </p:cNvPr>
          <p:cNvSpPr>
            <a:spLocks/>
          </p:cNvSpPr>
          <p:nvPr>
            <p:custDataLst>
              <p:tags r:id="rId3"/>
            </p:custDataLst>
          </p:nvPr>
        </p:nvSpPr>
        <p:spPr>
          <a:xfrm>
            <a:off x="7757617" y="1739143"/>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3" name="TrackerAlphaBlue 8">
            <a:extLst>
              <a:ext uri="{FF2B5EF4-FFF2-40B4-BE49-F238E27FC236}">
                <a16:creationId xmlns:a16="http://schemas.microsoft.com/office/drawing/2014/main" id="{6B9218EC-B935-A85F-F11F-71F18B8C5DE0}"/>
              </a:ext>
            </a:extLst>
          </p:cNvPr>
          <p:cNvSpPr>
            <a:spLocks/>
          </p:cNvSpPr>
          <p:nvPr>
            <p:custDataLst>
              <p:tags r:id="rId4"/>
            </p:custDataLst>
          </p:nvPr>
        </p:nvSpPr>
        <p:spPr>
          <a:xfrm>
            <a:off x="4207263" y="1739143"/>
            <a:ext cx="568455" cy="568455"/>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4" name="TextBox 43">
            <a:extLst>
              <a:ext uri="{FF2B5EF4-FFF2-40B4-BE49-F238E27FC236}">
                <a16:creationId xmlns:a16="http://schemas.microsoft.com/office/drawing/2014/main" id="{4C03A941-C83A-46A1-EDDC-01C6609B842C}"/>
              </a:ext>
            </a:extLst>
          </p:cNvPr>
          <p:cNvSpPr txBox="1">
            <a:spLocks/>
          </p:cNvSpPr>
          <p:nvPr/>
        </p:nvSpPr>
        <p:spPr>
          <a:xfrm>
            <a:off x="5760875" y="2448825"/>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step 2]</a:t>
            </a:r>
          </a:p>
        </p:txBody>
      </p:sp>
      <p:sp>
        <p:nvSpPr>
          <p:cNvPr id="45" name="TextBox 44">
            <a:extLst>
              <a:ext uri="{FF2B5EF4-FFF2-40B4-BE49-F238E27FC236}">
                <a16:creationId xmlns:a16="http://schemas.microsoft.com/office/drawing/2014/main" id="{94297F25-A146-11D7-058F-3B490923B1A4}"/>
              </a:ext>
            </a:extLst>
          </p:cNvPr>
          <p:cNvSpPr txBox="1">
            <a:spLocks/>
          </p:cNvSpPr>
          <p:nvPr/>
        </p:nvSpPr>
        <p:spPr>
          <a:xfrm>
            <a:off x="7536052" y="2448825"/>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step 3]</a:t>
            </a:r>
          </a:p>
        </p:txBody>
      </p:sp>
      <p:sp>
        <p:nvSpPr>
          <p:cNvPr id="46" name="TextBox 45">
            <a:extLst>
              <a:ext uri="{FF2B5EF4-FFF2-40B4-BE49-F238E27FC236}">
                <a16:creationId xmlns:a16="http://schemas.microsoft.com/office/drawing/2014/main" id="{8E5D7A0F-9AA7-BFB3-47F3-9903AEB88C82}"/>
              </a:ext>
            </a:extLst>
          </p:cNvPr>
          <p:cNvSpPr txBox="1">
            <a:spLocks/>
          </p:cNvSpPr>
          <p:nvPr/>
        </p:nvSpPr>
        <p:spPr>
          <a:xfrm>
            <a:off x="3985698" y="2448825"/>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step 1]</a:t>
            </a:r>
          </a:p>
        </p:txBody>
      </p:sp>
      <p:sp>
        <p:nvSpPr>
          <p:cNvPr id="47" name="TextBox 46">
            <a:extLst>
              <a:ext uri="{FF2B5EF4-FFF2-40B4-BE49-F238E27FC236}">
                <a16:creationId xmlns:a16="http://schemas.microsoft.com/office/drawing/2014/main" id="{C758E650-BC7F-D14E-7C59-0BCCBD411820}"/>
              </a:ext>
            </a:extLst>
          </p:cNvPr>
          <p:cNvSpPr txBox="1">
            <a:spLocks/>
          </p:cNvSpPr>
          <p:nvPr/>
        </p:nvSpPr>
        <p:spPr>
          <a:xfrm>
            <a:off x="9311229" y="2448825"/>
            <a:ext cx="1011584" cy="18466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GB" sz="1200" b="1" i="0" u="none" strike="noStrike" kern="0" cap="none" spc="0" normalizeH="0" baseline="0" noProof="0">
                <a:ln>
                  <a:noFill/>
                </a:ln>
                <a:solidFill>
                  <a:srgbClr val="061F32"/>
                </a:solidFill>
                <a:effectLst/>
                <a:uLnTx/>
                <a:uFillTx/>
                <a:latin typeface="Arial" panose="020B0604020202020204" pitchFamily="34" charset="0"/>
                <a:ea typeface="+mn-ea"/>
                <a:cs typeface="Arial" panose="020B0604020202020204" pitchFamily="34" charset="0"/>
                <a:sym typeface="Arial"/>
              </a:rPr>
              <a:t>[Insert step 4]</a:t>
            </a:r>
          </a:p>
        </p:txBody>
      </p:sp>
      <p:sp>
        <p:nvSpPr>
          <p:cNvPr id="48" name="Oval 47">
            <a:extLst>
              <a:ext uri="{FF2B5EF4-FFF2-40B4-BE49-F238E27FC236}">
                <a16:creationId xmlns:a16="http://schemas.microsoft.com/office/drawing/2014/main" id="{9B50B8A8-BCAA-B2F2-4683-25DC4A6A3E39}"/>
              </a:ext>
            </a:extLst>
          </p:cNvPr>
          <p:cNvSpPr/>
          <p:nvPr/>
        </p:nvSpPr>
        <p:spPr>
          <a:xfrm rot="10800000" flipV="1">
            <a:off x="10641109" y="1959871"/>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49" name="Oval 48">
            <a:extLst>
              <a:ext uri="{FF2B5EF4-FFF2-40B4-BE49-F238E27FC236}">
                <a16:creationId xmlns:a16="http://schemas.microsoft.com/office/drawing/2014/main" id="{C497EDCF-7E66-7163-2511-4FD283176DBB}"/>
              </a:ext>
            </a:extLst>
          </p:cNvPr>
          <p:cNvSpPr/>
          <p:nvPr/>
        </p:nvSpPr>
        <p:spPr>
          <a:xfrm rot="10800000" flipV="1">
            <a:off x="8865932"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0" name="Oval 49">
            <a:extLst>
              <a:ext uri="{FF2B5EF4-FFF2-40B4-BE49-F238E27FC236}">
                <a16:creationId xmlns:a16="http://schemas.microsoft.com/office/drawing/2014/main" id="{B4E3A592-DE51-C065-F98A-CBC2A31631E0}"/>
              </a:ext>
            </a:extLst>
          </p:cNvPr>
          <p:cNvSpPr/>
          <p:nvPr/>
        </p:nvSpPr>
        <p:spPr>
          <a:xfrm rot="10800000" flipV="1">
            <a:off x="7090755"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1" name="Oval 50">
            <a:extLst>
              <a:ext uri="{FF2B5EF4-FFF2-40B4-BE49-F238E27FC236}">
                <a16:creationId xmlns:a16="http://schemas.microsoft.com/office/drawing/2014/main" id="{D33D0364-3A23-25F6-A9FE-86B6377FA91D}"/>
              </a:ext>
            </a:extLst>
          </p:cNvPr>
          <p:cNvSpPr/>
          <p:nvPr/>
        </p:nvSpPr>
        <p:spPr>
          <a:xfrm rot="10800000" flipV="1">
            <a:off x="5315578"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2" name="Oval 51">
            <a:extLst>
              <a:ext uri="{FF2B5EF4-FFF2-40B4-BE49-F238E27FC236}">
                <a16:creationId xmlns:a16="http://schemas.microsoft.com/office/drawing/2014/main" id="{3B352458-830D-5730-8284-C9B4CE498AF2}"/>
              </a:ext>
            </a:extLst>
          </p:cNvPr>
          <p:cNvSpPr/>
          <p:nvPr/>
        </p:nvSpPr>
        <p:spPr>
          <a:xfrm rot="10800000" flipV="1">
            <a:off x="3540402" y="1959870"/>
            <a:ext cx="127000" cy="127000"/>
          </a:xfrm>
          <a:prstGeom prst="ellipse">
            <a:avLst/>
          </a:prstGeom>
          <a:solidFill>
            <a:schemeClr val="tx1"/>
          </a:solidFill>
          <a:ln w="190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3" name="TrackerAlphaBlue 8">
            <a:extLst>
              <a:ext uri="{FF2B5EF4-FFF2-40B4-BE49-F238E27FC236}">
                <a16:creationId xmlns:a16="http://schemas.microsoft.com/office/drawing/2014/main" id="{053C30B2-32A8-C7AD-6E48-D7F4AFAB000E}"/>
              </a:ext>
            </a:extLst>
          </p:cNvPr>
          <p:cNvSpPr>
            <a:spLocks/>
          </p:cNvSpPr>
          <p:nvPr>
            <p:custDataLst>
              <p:tags r:id="rId5"/>
            </p:custDataLst>
          </p:nvPr>
        </p:nvSpPr>
        <p:spPr>
          <a:xfrm>
            <a:off x="9532794" y="1747191"/>
            <a:ext cx="568455" cy="552358"/>
          </a:xfrm>
          <a:prstGeom prst="ellipse">
            <a:avLst/>
          </a:prstGeom>
          <a:solidFill>
            <a:schemeClr val="bg1"/>
          </a:solidFill>
          <a:ln w="12700" cap="sq" cmpd="sng" algn="ctr">
            <a:solidFill>
              <a:schemeClr val="tx1"/>
            </a:solidFill>
            <a:prstDash val="solid"/>
            <a:miter lim="800000"/>
          </a:ln>
          <a:effectLst/>
        </p:spPr>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54" name="TextBox 53">
            <a:extLst>
              <a:ext uri="{FF2B5EF4-FFF2-40B4-BE49-F238E27FC236}">
                <a16:creationId xmlns:a16="http://schemas.microsoft.com/office/drawing/2014/main" id="{1A579F06-CD8E-E451-E62A-7E5F220AA2AC}"/>
              </a:ext>
            </a:extLst>
          </p:cNvPr>
          <p:cNvSpPr txBox="1"/>
          <p:nvPr/>
        </p:nvSpPr>
        <p:spPr>
          <a:xfrm>
            <a:off x="647999" y="1716410"/>
            <a:ext cx="1685679" cy="215444"/>
          </a:xfrm>
          <a:prstGeom prst="rect">
            <a:avLst/>
          </a:prstGeom>
        </p:spPr>
        <p:txBody>
          <a:bodyPr vert="horz" wrap="square" lIns="0" tIns="0" rIns="0" bIns="0" rtlCol="0" anchor="t" anchorCtr="0">
            <a:spAutoFit/>
          </a:bodyPr>
          <a:lstStyle>
            <a:defPPr>
              <a:defRPr lang="en-US"/>
            </a:defPPr>
            <a:lvl1pPr lvl="0" indent="0">
              <a:lnSpc>
                <a:spcPct val="100000"/>
              </a:lnSpc>
              <a:spcBef>
                <a:spcPts val="300"/>
              </a:spcBef>
              <a:spcAft>
                <a:spcPts val="300"/>
              </a:spcAft>
              <a:buClr>
                <a:schemeClr val="tx1"/>
              </a:buClr>
              <a:buSzPct val="100000"/>
              <a:buFont typeface="Segoe UI" panose="020B0502040204020203" pitchFamily="34" charset="0"/>
              <a:buChar char="​"/>
              <a:defRPr sz="1400" b="1">
                <a:cs typeface="Apis For Office" panose="020B05040101010101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sz="160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sz="160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sz="160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400" b="1"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Customer journey</a:t>
            </a:r>
          </a:p>
        </p:txBody>
      </p:sp>
      <p:pic>
        <p:nvPicPr>
          <p:cNvPr id="55" name="Picture 54">
            <a:extLst>
              <a:ext uri="{FF2B5EF4-FFF2-40B4-BE49-F238E27FC236}">
                <a16:creationId xmlns:a16="http://schemas.microsoft.com/office/drawing/2014/main" id="{0C995030-F477-E4F7-B2AE-493600D5C73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317754" y="1849634"/>
            <a:ext cx="347472" cy="347472"/>
          </a:xfrm>
          <a:prstGeom prst="rect">
            <a:avLst/>
          </a:prstGeom>
        </p:spPr>
      </p:pic>
      <p:pic>
        <p:nvPicPr>
          <p:cNvPr id="56" name="CustomIcon">
            <a:extLst>
              <a:ext uri="{FF2B5EF4-FFF2-40B4-BE49-F238E27FC236}">
                <a16:creationId xmlns:a16="http://schemas.microsoft.com/office/drawing/2014/main" id="{AD27566F-F94C-48F2-F847-6C6D10B13F34}"/>
              </a:ext>
            </a:extLst>
          </p:cNvPr>
          <p:cNvPicPr>
            <a:picLocks/>
          </p:cNvPicPr>
          <p:nvPr>
            <p:custDataLst>
              <p:tags r:id="rId6"/>
            </p:custDataLst>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866484" y="1848010"/>
            <a:ext cx="350720" cy="350720"/>
          </a:xfrm>
          <a:prstGeom prst="rect">
            <a:avLst/>
          </a:prstGeom>
        </p:spPr>
      </p:pic>
      <p:pic>
        <p:nvPicPr>
          <p:cNvPr id="57" name="Picture 56">
            <a:extLst>
              <a:ext uri="{FF2B5EF4-FFF2-40B4-BE49-F238E27FC236}">
                <a16:creationId xmlns:a16="http://schemas.microsoft.com/office/drawing/2014/main" id="{2FF3E978-1A63-223E-A076-C5F31C1C7F9B}"/>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092931" y="1849634"/>
            <a:ext cx="347472" cy="347472"/>
          </a:xfrm>
          <a:prstGeom prst="rect">
            <a:avLst/>
          </a:prstGeom>
        </p:spPr>
      </p:pic>
      <p:pic>
        <p:nvPicPr>
          <p:cNvPr id="58" name="Picture 57">
            <a:extLst>
              <a:ext uri="{FF2B5EF4-FFF2-40B4-BE49-F238E27FC236}">
                <a16:creationId xmlns:a16="http://schemas.microsoft.com/office/drawing/2014/main" id="{C9C79A75-F34A-F062-B3B0-F83BD62C1A31}"/>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643285" y="1849634"/>
            <a:ext cx="347472" cy="347472"/>
          </a:xfrm>
          <a:prstGeom prst="rect">
            <a:avLst/>
          </a:prstGeom>
        </p:spPr>
      </p:pic>
      <p:sp>
        <p:nvSpPr>
          <p:cNvPr id="2" name="Title 1">
            <a:extLst>
              <a:ext uri="{FF2B5EF4-FFF2-40B4-BE49-F238E27FC236}">
                <a16:creationId xmlns:a16="http://schemas.microsoft.com/office/drawing/2014/main" id="{6AD6693B-3DBB-3ED5-79EE-E82FDF1EFC7D}"/>
              </a:ext>
            </a:extLst>
          </p:cNvPr>
          <p:cNvSpPr>
            <a:spLocks noGrp="1"/>
          </p:cNvSpPr>
          <p:nvPr>
            <p:ph type="title"/>
          </p:nvPr>
        </p:nvSpPr>
        <p:spPr/>
        <p:txBody>
          <a:bodyPr>
            <a:normAutofit/>
          </a:bodyPr>
          <a:lstStyle/>
          <a:p>
            <a:r>
              <a:rPr lang="en-GB"/>
              <a:t>Two key success factors need to be in place to capture value: generate traffic and ensure a seamless experience (II/II)</a:t>
            </a:r>
            <a:endParaRPr lang="en-US"/>
          </a:p>
        </p:txBody>
      </p:sp>
      <p:sp>
        <p:nvSpPr>
          <p:cNvPr id="3" name="Slide Number Placeholder 2">
            <a:extLst>
              <a:ext uri="{FF2B5EF4-FFF2-40B4-BE49-F238E27FC236}">
                <a16:creationId xmlns:a16="http://schemas.microsoft.com/office/drawing/2014/main" id="{D2066321-6823-3FED-A84A-D4E426C9F42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900" b="0" i="0" u="none" strike="noStrike" kern="0" cap="none" spc="0" normalizeH="0" baseline="0" noProof="0" smtClean="0">
                <a:ln>
                  <a:noFill/>
                </a:ln>
                <a:solidFill>
                  <a:srgbClr val="062032"/>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99</a:t>
            </a:fld>
            <a:endParaRPr kumimoji="0" lang="en-GB" sz="900" b="0" i="0" u="none" strike="noStrike" kern="0" cap="none" spc="0" normalizeH="0" baseline="0" noProof="0">
              <a:ln>
                <a:noFill/>
              </a:ln>
              <a:solidFill>
                <a:srgbClr val="062032"/>
              </a:solidFill>
              <a:effectLst/>
              <a:uLnTx/>
              <a:uFillTx/>
              <a:latin typeface="Arial"/>
              <a:cs typeface="Arial"/>
              <a:sym typeface="Arial"/>
            </a:endParaRPr>
          </a:p>
        </p:txBody>
      </p:sp>
      <p:sp>
        <p:nvSpPr>
          <p:cNvPr id="5" name="TrackerNumBlue 17">
            <a:extLst>
              <a:ext uri="{FF2B5EF4-FFF2-40B4-BE49-F238E27FC236}">
                <a16:creationId xmlns:a16="http://schemas.microsoft.com/office/drawing/2014/main" id="{C90295A0-8E3B-8E63-EFA1-233234A13386}"/>
              </a:ext>
            </a:extLst>
          </p:cNvPr>
          <p:cNvSpPr>
            <a:spLocks/>
          </p:cNvSpPr>
          <p:nvPr>
            <p:custDataLst>
              <p:tags r:id="rId7"/>
            </p:custDataLst>
          </p:nvPr>
        </p:nvSpPr>
        <p:spPr>
          <a:xfrm>
            <a:off x="648000" y="4232303"/>
            <a:ext cx="273110" cy="273110"/>
          </a:xfrm>
          <a:prstGeom prst="ellipse">
            <a:avLst/>
          </a:prstGeom>
          <a:solidFill>
            <a:schemeClr val="accent2"/>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2</a:t>
            </a:r>
          </a:p>
        </p:txBody>
      </p:sp>
      <p:sp>
        <p:nvSpPr>
          <p:cNvPr id="6" name="TrackerNumBlue 17">
            <a:extLst>
              <a:ext uri="{FF2B5EF4-FFF2-40B4-BE49-F238E27FC236}">
                <a16:creationId xmlns:a16="http://schemas.microsoft.com/office/drawing/2014/main" id="{B6D7BC60-6C60-F8B5-27C2-8BF55626979E}"/>
              </a:ext>
            </a:extLst>
          </p:cNvPr>
          <p:cNvSpPr>
            <a:spLocks/>
          </p:cNvSpPr>
          <p:nvPr>
            <p:custDataLst>
              <p:tags r:id="rId8"/>
            </p:custDataLst>
          </p:nvPr>
        </p:nvSpPr>
        <p:spPr>
          <a:xfrm>
            <a:off x="2075657" y="2703423"/>
            <a:ext cx="273110" cy="273110"/>
          </a:xfrm>
          <a:prstGeom prst="ellipse">
            <a:avLst/>
          </a:prstGeom>
          <a:solidFill>
            <a:schemeClr val="accent1"/>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1</a:t>
            </a:r>
          </a:p>
        </p:txBody>
      </p:sp>
      <p:sp>
        <p:nvSpPr>
          <p:cNvPr id="7" name="TrackerNumBlue 17">
            <a:extLst>
              <a:ext uri="{FF2B5EF4-FFF2-40B4-BE49-F238E27FC236}">
                <a16:creationId xmlns:a16="http://schemas.microsoft.com/office/drawing/2014/main" id="{CBEB4C80-AC1E-1F2B-EF30-5DAF35175406}"/>
              </a:ext>
            </a:extLst>
          </p:cNvPr>
          <p:cNvSpPr>
            <a:spLocks/>
          </p:cNvSpPr>
          <p:nvPr>
            <p:custDataLst>
              <p:tags r:id="rId9"/>
            </p:custDataLst>
          </p:nvPr>
        </p:nvSpPr>
        <p:spPr>
          <a:xfrm>
            <a:off x="2900599" y="2703423"/>
            <a:ext cx="273110" cy="273110"/>
          </a:xfrm>
          <a:prstGeom prst="ellipse">
            <a:avLst/>
          </a:prstGeom>
          <a:solidFill>
            <a:schemeClr val="accent2"/>
          </a:solidFill>
          <a:ln w="6350" cap="sq"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rPr>
              <a:t>2</a:t>
            </a:r>
          </a:p>
        </p:txBody>
      </p:sp>
      <p:cxnSp>
        <p:nvCxnSpPr>
          <p:cNvPr id="31" name="LineBasicStrong 5">
            <a:extLst>
              <a:ext uri="{FF2B5EF4-FFF2-40B4-BE49-F238E27FC236}">
                <a16:creationId xmlns:a16="http://schemas.microsoft.com/office/drawing/2014/main" id="{C0ED1D22-8B29-DADA-A9D7-3268613436CC}"/>
              </a:ext>
            </a:extLst>
          </p:cNvPr>
          <p:cNvCxnSpPr>
            <a:cxnSpLocks/>
          </p:cNvCxnSpPr>
          <p:nvPr>
            <p:custDataLst>
              <p:tags r:id="rId10"/>
            </p:custDataLst>
          </p:nvPr>
        </p:nvCxnSpPr>
        <p:spPr>
          <a:xfrm>
            <a:off x="2075657" y="3362954"/>
            <a:ext cx="600868" cy="0"/>
          </a:xfrm>
          <a:prstGeom prst="straightConnector1">
            <a:avLst/>
          </a:prstGeom>
          <a:noFill/>
          <a:ln w="19050" cap="flat" cmpd="sng" algn="ctr">
            <a:solidFill>
              <a:srgbClr val="001965"/>
            </a:solidFill>
            <a:prstDash val="solid"/>
            <a:miter lim="800000"/>
            <a:headEnd type="none" w="med" len="med"/>
            <a:tailEnd type="triangle" w="med" len="med"/>
          </a:ln>
          <a:effectLst/>
        </p:spPr>
      </p:cxnSp>
      <p:sp>
        <p:nvSpPr>
          <p:cNvPr id="34" name="TextBox 33">
            <a:extLst>
              <a:ext uri="{FF2B5EF4-FFF2-40B4-BE49-F238E27FC236}">
                <a16:creationId xmlns:a16="http://schemas.microsoft.com/office/drawing/2014/main" id="{CDABEF13-CE34-3015-4741-8344CC99072A}"/>
              </a:ext>
            </a:extLst>
          </p:cNvPr>
          <p:cNvSpPr txBox="1"/>
          <p:nvPr/>
        </p:nvSpPr>
        <p:spPr>
          <a:xfrm>
            <a:off x="2075657" y="3085283"/>
            <a:ext cx="419538" cy="184666"/>
          </a:xfrm>
          <a:prstGeom prst="rect">
            <a:avLst/>
          </a:prstGeom>
        </p:spPr>
        <p:txBody>
          <a:bodyPr vert="horz" wrap="non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0" i="0" u="none" strike="noStrike" kern="1200" cap="none" spc="0" normalizeH="0" baseline="0" noProof="0">
                <a:ln>
                  <a:noFill/>
                </a:ln>
                <a:solidFill>
                  <a:srgbClr val="E7E6E6">
                    <a:lumMod val="10000"/>
                  </a:srgbClr>
                </a:solidFill>
                <a:effectLst/>
                <a:uLnTx/>
                <a:uFillTx/>
                <a:latin typeface="Arial" panose="020B0604020202020204" pitchFamily="34" charset="0"/>
                <a:ea typeface="+mn-ea"/>
                <a:cs typeface="Arial" panose="020B0604020202020204" pitchFamily="34" charset="0"/>
                <a:sym typeface="Arial"/>
              </a:rPr>
              <a:t>Traffic</a:t>
            </a:r>
          </a:p>
        </p:txBody>
      </p:sp>
      <p:sp>
        <p:nvSpPr>
          <p:cNvPr id="35" name="TextBox 34">
            <a:extLst>
              <a:ext uri="{FF2B5EF4-FFF2-40B4-BE49-F238E27FC236}">
                <a16:creationId xmlns:a16="http://schemas.microsoft.com/office/drawing/2014/main" id="{9ADBBE5F-4016-3727-5510-0EE2D346E0F2}"/>
              </a:ext>
            </a:extLst>
          </p:cNvPr>
          <p:cNvSpPr txBox="1"/>
          <p:nvPr/>
        </p:nvSpPr>
        <p:spPr>
          <a:xfrm>
            <a:off x="2900599" y="3044425"/>
            <a:ext cx="1011584" cy="553998"/>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US" sz="1200" b="1" i="0" u="none" strike="noStrike" kern="1200" cap="none" spc="0" normalizeH="0" baseline="0" noProof="0">
                <a:ln>
                  <a:noFill/>
                </a:ln>
                <a:solidFill>
                  <a:srgbClr val="08A6F6"/>
                </a:solidFill>
                <a:effectLst/>
                <a:uLnTx/>
                <a:uFillTx/>
                <a:latin typeface="Arial" panose="020B0604020202020204" pitchFamily="34" charset="0"/>
                <a:ea typeface="+mn-ea"/>
                <a:cs typeface="Arial" panose="020B0604020202020204" pitchFamily="34" charset="0"/>
                <a:sym typeface="Arial"/>
              </a:rPr>
              <a:t>Funnel conversion rate</a:t>
            </a:r>
          </a:p>
        </p:txBody>
      </p:sp>
      <p:cxnSp>
        <p:nvCxnSpPr>
          <p:cNvPr id="36" name="LineBasicImpact 37">
            <a:extLst>
              <a:ext uri="{FF2B5EF4-FFF2-40B4-BE49-F238E27FC236}">
                <a16:creationId xmlns:a16="http://schemas.microsoft.com/office/drawing/2014/main" id="{A5B7F185-A4F3-5169-C901-FCC2B9F01350}"/>
              </a:ext>
            </a:extLst>
          </p:cNvPr>
          <p:cNvCxnSpPr>
            <a:cxnSpLocks/>
          </p:cNvCxnSpPr>
          <p:nvPr>
            <p:custDataLst>
              <p:tags r:id="rId11"/>
            </p:custDataLst>
          </p:nvPr>
        </p:nvCxnSpPr>
        <p:spPr>
          <a:xfrm>
            <a:off x="648000" y="4059668"/>
            <a:ext cx="10896000"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1DF23FB-A9B0-501D-F95F-48B89F77869A}"/>
              </a:ext>
            </a:extLst>
          </p:cNvPr>
          <p:cNvSpPr txBox="1"/>
          <p:nvPr/>
        </p:nvSpPr>
        <p:spPr>
          <a:xfrm>
            <a:off x="1010370" y="4279928"/>
            <a:ext cx="10533630" cy="446276"/>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IN" sz="1200" b="1"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There are xx key type of activities to ensure [insert desired outcome, e.g. a seamless experience]:</a:t>
            </a:r>
          </a:p>
          <a:p>
            <a:pPr marL="0" marR="0" lvl="0" indent="0" algn="l" defTabSz="914400" rtl="0" eaLnBrk="1" fontAlgn="auto" latinLnBrk="0" hangingPunct="1">
              <a:lnSpc>
                <a:spcPct val="100000"/>
              </a:lnSpc>
              <a:spcBef>
                <a:spcPts val="300"/>
              </a:spcBef>
              <a:spcAft>
                <a:spcPts val="300"/>
              </a:spcAft>
              <a:buClr>
                <a:srgbClr val="001965"/>
              </a:buClr>
              <a:buSzPct val="100000"/>
              <a:buFont typeface="Segoe UI" panose="020B0502040204020203" pitchFamily="34" charset="0"/>
              <a:buChar char="​"/>
              <a:tabLst/>
              <a:defRPr/>
            </a:pPr>
            <a:r>
              <a:rPr kumimoji="0" lang="en-IN" sz="1200" i="0"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rPr>
              <a:t>[Insert types of activities]</a:t>
            </a:r>
            <a:endParaRPr kumimoji="0" lang="en-IN" sz="1200" i="1" u="none" strike="noStrike" kern="0" cap="none" spc="0" normalizeH="0" baseline="0" noProof="0">
              <a:ln>
                <a:noFill/>
              </a:ln>
              <a:solidFill>
                <a:srgbClr val="E7E6E6">
                  <a:lumMod val="10000"/>
                </a:srgbClr>
              </a:solidFill>
              <a:effectLst/>
              <a:uLnTx/>
              <a:uFillTx/>
              <a:latin typeface="Arial" panose="020B0604020202020204" pitchFamily="34" charset="0"/>
              <a:cs typeface="Arial" panose="020B0604020202020204" pitchFamily="34" charset="0"/>
              <a:sym typeface="Arial"/>
            </a:endParaRPr>
          </a:p>
        </p:txBody>
      </p:sp>
      <p:sp>
        <p:nvSpPr>
          <p:cNvPr id="8" name="Rectangle 7">
            <a:extLst>
              <a:ext uri="{FF2B5EF4-FFF2-40B4-BE49-F238E27FC236}">
                <a16:creationId xmlns:a16="http://schemas.microsoft.com/office/drawing/2014/main" id="{CE0FB33F-B56B-E096-D203-F391B906E629}"/>
              </a:ext>
            </a:extLst>
          </p:cNvPr>
          <p:cNvSpPr/>
          <p:nvPr/>
        </p:nvSpPr>
        <p:spPr>
          <a:xfrm>
            <a:off x="9990757" y="0"/>
            <a:ext cx="2201243" cy="645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Optional</a:t>
            </a:r>
          </a:p>
        </p:txBody>
      </p:sp>
      <p:sp>
        <p:nvSpPr>
          <p:cNvPr id="9" name="Google Shape;507;p14">
            <a:extLst>
              <a:ext uri="{FF2B5EF4-FFF2-40B4-BE49-F238E27FC236}">
                <a16:creationId xmlns:a16="http://schemas.microsoft.com/office/drawing/2014/main" id="{2DBA3A4C-4ED3-78FC-7521-385D1D2D1117}"/>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62032"/>
              </a:buClr>
              <a:buSzPts val="900"/>
              <a:buFont typeface="Arial"/>
              <a:buNone/>
              <a:tabLst/>
              <a:defRPr/>
            </a:pPr>
            <a:r>
              <a:rPr kumimoji="0" lang="en-GB" sz="900" b="0" i="0" u="none" strike="noStrike" kern="0" cap="none" spc="0" normalizeH="0" baseline="0" noProof="0">
                <a:ln>
                  <a:noFill/>
                </a:ln>
                <a:solidFill>
                  <a:srgbClr val="E7E6E6">
                    <a:lumMod val="10000"/>
                  </a:srgbClr>
                </a:solidFill>
                <a:effectLst/>
                <a:uLnTx/>
                <a:uFillTx/>
                <a:latin typeface="Arial"/>
                <a:ea typeface="Arial"/>
                <a:cs typeface="Arial"/>
                <a:sym typeface="Arial"/>
              </a:rPr>
              <a:t>Source: xx</a:t>
            </a:r>
            <a:endParaRPr kumimoji="0" sz="900"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
        <p:nvSpPr>
          <p:cNvPr id="10" name="Google Shape;538;p14">
            <a:extLst>
              <a:ext uri="{FF2B5EF4-FFF2-40B4-BE49-F238E27FC236}">
                <a16:creationId xmlns:a16="http://schemas.microsoft.com/office/drawing/2014/main" id="{ED15DD4C-37AE-0AAD-5E3A-DDB4189FDB8E}"/>
              </a:ext>
            </a:extLst>
          </p:cNvPr>
          <p:cNvSpPr txBox="1"/>
          <p:nvPr/>
        </p:nvSpPr>
        <p:spPr>
          <a:xfrm>
            <a:off x="467806" y="6127919"/>
            <a:ext cx="9393824" cy="365125"/>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900" b="0" i="0" u="none" strike="noStrike" kern="0" cap="none" spc="0" normalizeH="0" baseline="0" noProof="0">
                <a:ln>
                  <a:noFill/>
                </a:ln>
                <a:solidFill>
                  <a:srgbClr val="E7E6E6">
                    <a:lumMod val="10000"/>
                  </a:srgbClr>
                </a:solidFill>
                <a:effectLst/>
                <a:uLnTx/>
                <a:uFillTx/>
                <a:latin typeface="Arial"/>
                <a:ea typeface="Arial"/>
                <a:cs typeface="Arial"/>
                <a:sym typeface="Arial"/>
              </a:rPr>
              <a:t>Footnote: 1. xx</a:t>
            </a:r>
            <a:endParaRPr kumimoji="0" sz="900" b="0" i="0" u="none" strike="noStrike" kern="0" cap="none" spc="0" normalizeH="0" baseline="0" noProof="0">
              <a:ln>
                <a:noFill/>
              </a:ln>
              <a:solidFill>
                <a:srgbClr val="E7E6E6">
                  <a:lumMod val="10000"/>
                </a:srgbClr>
              </a:solidFill>
              <a:effectLst/>
              <a:uLnTx/>
              <a:uFillTx/>
              <a:latin typeface="Arial"/>
              <a:ea typeface="Arial"/>
              <a:cs typeface="Arial"/>
              <a:sym typeface="Arial"/>
            </a:endParaRPr>
          </a:p>
        </p:txBody>
      </p:sp>
    </p:spTree>
    <p:extLst>
      <p:ext uri="{BB962C8B-B14F-4D97-AF65-F5344CB8AC3E}">
        <p14:creationId xmlns:p14="http://schemas.microsoft.com/office/powerpoint/2010/main" val="22291081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FhA4._GAWV48QvhcAH0lDw"/>
</p:tagLst>
</file>

<file path=ppt/tags/tag1000.xml><?xml version="1.0" encoding="utf-8"?>
<p:tagLst xmlns:a="http://schemas.openxmlformats.org/drawingml/2006/main" xmlns:r="http://schemas.openxmlformats.org/officeDocument/2006/relationships" xmlns:p="http://schemas.openxmlformats.org/presentationml/2006/main">
  <p:tag name="THINKCELLSHAPEDONOTDELETE" val="tqH5QMFz8h8DxSHiI8vLqJQ"/>
</p:tagLst>
</file>

<file path=ppt/tags/tag1001.xml><?xml version="1.0" encoding="utf-8"?>
<p:tagLst xmlns:a="http://schemas.openxmlformats.org/drawingml/2006/main" xmlns:r="http://schemas.openxmlformats.org/officeDocument/2006/relationships" xmlns:p="http://schemas.openxmlformats.org/presentationml/2006/main">
  <p:tag name="THINKCELLSHAPEDONOTDELETE" val="tXmqtYhARddy7R_3AD8tacQ"/>
</p:tagLst>
</file>

<file path=ppt/tags/tag1002.xml><?xml version="1.0" encoding="utf-8"?>
<p:tagLst xmlns:a="http://schemas.openxmlformats.org/drawingml/2006/main" xmlns:r="http://schemas.openxmlformats.org/officeDocument/2006/relationships" xmlns:p="http://schemas.openxmlformats.org/presentationml/2006/main">
  <p:tag name="THINKCELLSHAPEDONOTDELETE" val="txx7k5.WZ.Z69s4JAzThvTQ"/>
</p:tagLst>
</file>

<file path=ppt/tags/tag1003.xml><?xml version="1.0" encoding="utf-8"?>
<p:tagLst xmlns:a="http://schemas.openxmlformats.org/drawingml/2006/main" xmlns:r="http://schemas.openxmlformats.org/officeDocument/2006/relationships" xmlns:p="http://schemas.openxmlformats.org/presentationml/2006/main">
  <p:tag name="THINKCELLSHAPEDONOTDELETE" val="t6cpdfdBexcEI5ra6Sv6bmQ"/>
</p:tagLst>
</file>

<file path=ppt/tags/tag1004.xml><?xml version="1.0" encoding="utf-8"?>
<p:tagLst xmlns:a="http://schemas.openxmlformats.org/drawingml/2006/main" xmlns:r="http://schemas.openxmlformats.org/officeDocument/2006/relationships" xmlns:p="http://schemas.openxmlformats.org/presentationml/2006/main">
  <p:tag name="THINKCELLSHAPEDONOTDELETE" val="tWv.Y_54RntdAYYXIXg3T3A"/>
</p:tagLst>
</file>

<file path=ppt/tags/tag1005.xml><?xml version="1.0" encoding="utf-8"?>
<p:tagLst xmlns:a="http://schemas.openxmlformats.org/drawingml/2006/main" xmlns:r="http://schemas.openxmlformats.org/officeDocument/2006/relationships" xmlns:p="http://schemas.openxmlformats.org/presentationml/2006/main">
  <p:tag name="THINKCELLSHAPEDONOTDELETE" val="tDdo1yETQSfAgTkYvzB8efg"/>
</p:tagLst>
</file>

<file path=ppt/tags/tag1006.xml><?xml version="1.0" encoding="utf-8"?>
<p:tagLst xmlns:a="http://schemas.openxmlformats.org/drawingml/2006/main" xmlns:r="http://schemas.openxmlformats.org/officeDocument/2006/relationships" xmlns:p="http://schemas.openxmlformats.org/presentationml/2006/main">
  <p:tag name="THINKCELLSHAPEDONOTDELETE" val="tnM_fDZmUxZyJ0Bm8QEJYtQ"/>
</p:tagLst>
</file>

<file path=ppt/tags/tag1007.xml><?xml version="1.0" encoding="utf-8"?>
<p:tagLst xmlns:a="http://schemas.openxmlformats.org/drawingml/2006/main" xmlns:r="http://schemas.openxmlformats.org/officeDocument/2006/relationships" xmlns:p="http://schemas.openxmlformats.org/presentationml/2006/main">
  <p:tag name="THINKCELLSHAPEDONOTDELETE" val="taYSYeUXVc.a64Im4P0zJWQ"/>
</p:tagLst>
</file>

<file path=ppt/tags/tag1008.xml><?xml version="1.0" encoding="utf-8"?>
<p:tagLst xmlns:a="http://schemas.openxmlformats.org/drawingml/2006/main" xmlns:r="http://schemas.openxmlformats.org/officeDocument/2006/relationships" xmlns:p="http://schemas.openxmlformats.org/presentationml/2006/main">
  <p:tag name="THINKCELLSHAPEDONOTDELETE" val="t7WrhppQRg2izz05Jm_A2Rw"/>
</p:tagLst>
</file>

<file path=ppt/tags/tag1009.xml><?xml version="1.0" encoding="utf-8"?>
<p:tagLst xmlns:a="http://schemas.openxmlformats.org/drawingml/2006/main" xmlns:r="http://schemas.openxmlformats.org/officeDocument/2006/relationships" xmlns:p="http://schemas.openxmlformats.org/presentationml/2006/main">
  <p:tag name="THINKCELLSHAPEDONOTDELETE" val="t1FEXSRefgoCBYdtijZ6uk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0.xml><?xml version="1.0" encoding="utf-8"?>
<p:tagLst xmlns:a="http://schemas.openxmlformats.org/drawingml/2006/main" xmlns:r="http://schemas.openxmlformats.org/officeDocument/2006/relationships" xmlns:p="http://schemas.openxmlformats.org/presentationml/2006/main">
  <p:tag name="THINKCELLSHAPEDONOTDELETE" val="tNr661yck2EkpbBYI_CEayA"/>
</p:tagLst>
</file>

<file path=ppt/tags/tag1011.xml><?xml version="1.0" encoding="utf-8"?>
<p:tagLst xmlns:a="http://schemas.openxmlformats.org/drawingml/2006/main" xmlns:r="http://schemas.openxmlformats.org/officeDocument/2006/relationships" xmlns:p="http://schemas.openxmlformats.org/presentationml/2006/main">
  <p:tag name="THINKCELLSHAPEDONOTDELETE" val="tnX.3GkDlclOXWvvpzlaYIw"/>
</p:tagLst>
</file>

<file path=ppt/tags/tag1012.xml><?xml version="1.0" encoding="utf-8"?>
<p:tagLst xmlns:a="http://schemas.openxmlformats.org/drawingml/2006/main" xmlns:r="http://schemas.openxmlformats.org/officeDocument/2006/relationships" xmlns:p="http://schemas.openxmlformats.org/presentationml/2006/main">
  <p:tag name="THINKCELLSHAPEDONOTDELETE" val="teuRAbLzmKZx7QmcqWz.Syg"/>
</p:tagLst>
</file>

<file path=ppt/tags/tag1013.xml><?xml version="1.0" encoding="utf-8"?>
<p:tagLst xmlns:a="http://schemas.openxmlformats.org/drawingml/2006/main" xmlns:r="http://schemas.openxmlformats.org/officeDocument/2006/relationships" xmlns:p="http://schemas.openxmlformats.org/presentationml/2006/main">
  <p:tag name="THINKCELLSHAPEDONOTDELETE" val="t6U_btMgCMZ9nbW.qNXeFfw"/>
</p:tagLst>
</file>

<file path=ppt/tags/tag1014.xml><?xml version="1.0" encoding="utf-8"?>
<p:tagLst xmlns:a="http://schemas.openxmlformats.org/drawingml/2006/main" xmlns:r="http://schemas.openxmlformats.org/officeDocument/2006/relationships" xmlns:p="http://schemas.openxmlformats.org/presentationml/2006/main">
  <p:tag name="THINKCELLSHAPEDONOTDELETE" val="tC4GLpl65X4acrv8VJcwQWQ"/>
</p:tagLst>
</file>

<file path=ppt/tags/tag1015.xml><?xml version="1.0" encoding="utf-8"?>
<p:tagLst xmlns:a="http://schemas.openxmlformats.org/drawingml/2006/main" xmlns:r="http://schemas.openxmlformats.org/officeDocument/2006/relationships" xmlns:p="http://schemas.openxmlformats.org/presentationml/2006/main">
  <p:tag name="THINKCELLSHAPEDONOTDELETE" val="tVCSbl3Uv3R0.Ku0v4GOMNg"/>
</p:tagLst>
</file>

<file path=ppt/tags/tag1016.xml><?xml version="1.0" encoding="utf-8"?>
<p:tagLst xmlns:a="http://schemas.openxmlformats.org/drawingml/2006/main" xmlns:r="http://schemas.openxmlformats.org/officeDocument/2006/relationships" xmlns:p="http://schemas.openxmlformats.org/presentationml/2006/main">
  <p:tag name="THINKCELLSHAPEDONOTDELETE" val="tQHryp.ycnvjX3GCCJGmmHw"/>
</p:tagLst>
</file>

<file path=ppt/tags/tag1017.xml><?xml version="1.0" encoding="utf-8"?>
<p:tagLst xmlns:a="http://schemas.openxmlformats.org/drawingml/2006/main" xmlns:r="http://schemas.openxmlformats.org/officeDocument/2006/relationships" xmlns:p="http://schemas.openxmlformats.org/presentationml/2006/main">
  <p:tag name="THINKCELLSHAPEDONOTDELETE" val="tq24vpeeRGYEJ39kh2t0WSQ"/>
</p:tagLst>
</file>

<file path=ppt/tags/tag1018.xml><?xml version="1.0" encoding="utf-8"?>
<p:tagLst xmlns:a="http://schemas.openxmlformats.org/drawingml/2006/main" xmlns:r="http://schemas.openxmlformats.org/officeDocument/2006/relationships" xmlns:p="http://schemas.openxmlformats.org/presentationml/2006/main">
  <p:tag name="THINKCELLSHAPEDONOTDELETE" val="tVAhJeZ75OdfPRUUW3ZUw8g"/>
</p:tagLst>
</file>

<file path=ppt/tags/tag1019.xml><?xml version="1.0" encoding="utf-8"?>
<p:tagLst xmlns:a="http://schemas.openxmlformats.org/drawingml/2006/main" xmlns:r="http://schemas.openxmlformats.org/officeDocument/2006/relationships" xmlns:p="http://schemas.openxmlformats.org/presentationml/2006/main">
  <p:tag name="THINKCELLSHAPEDONOTDELETE" val="th38Yu8mbp_k6wOv.pDnPH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ZORCNEKMR0Cmd5QuAd6OYg"/>
</p:tagLst>
</file>

<file path=ppt/tags/tag1020.xml><?xml version="1.0" encoding="utf-8"?>
<p:tagLst xmlns:a="http://schemas.openxmlformats.org/drawingml/2006/main" xmlns:r="http://schemas.openxmlformats.org/officeDocument/2006/relationships" xmlns:p="http://schemas.openxmlformats.org/presentationml/2006/main">
  <p:tag name="THINKCELLSHAPEDONOTDELETE" val="txDOEGOgooql8.mRN885wpg"/>
</p:tagLst>
</file>

<file path=ppt/tags/tag1021.xml><?xml version="1.0" encoding="utf-8"?>
<p:tagLst xmlns:a="http://schemas.openxmlformats.org/drawingml/2006/main" xmlns:r="http://schemas.openxmlformats.org/officeDocument/2006/relationships" xmlns:p="http://schemas.openxmlformats.org/presentationml/2006/main">
  <p:tag name="THINKCELLSHAPEDONOTDELETE" val="tOQfZ5ObC1RBgpHk43gZCEA"/>
</p:tagLst>
</file>

<file path=ppt/tags/tag1022.xml><?xml version="1.0" encoding="utf-8"?>
<p:tagLst xmlns:a="http://schemas.openxmlformats.org/drawingml/2006/main" xmlns:r="http://schemas.openxmlformats.org/officeDocument/2006/relationships" xmlns:p="http://schemas.openxmlformats.org/presentationml/2006/main">
  <p:tag name="THINKCELLSHAPEDONOTDELETE" val="tG..n26wcOQMdJQBv_r7LGg"/>
</p:tagLst>
</file>

<file path=ppt/tags/tag1023.xml><?xml version="1.0" encoding="utf-8"?>
<p:tagLst xmlns:a="http://schemas.openxmlformats.org/drawingml/2006/main" xmlns:r="http://schemas.openxmlformats.org/officeDocument/2006/relationships" xmlns:p="http://schemas.openxmlformats.org/presentationml/2006/main">
  <p:tag name="THINKCELLSHAPEDONOTDELETE" val="tVCIngN1zBvZCtnZeZymiow"/>
</p:tagLst>
</file>

<file path=ppt/tags/tag1024.xml><?xml version="1.0" encoding="utf-8"?>
<p:tagLst xmlns:a="http://schemas.openxmlformats.org/drawingml/2006/main" xmlns:r="http://schemas.openxmlformats.org/officeDocument/2006/relationships" xmlns:p="http://schemas.openxmlformats.org/presentationml/2006/main">
  <p:tag name="THINKCELLSHAPEDONOTDELETE" val="tuLjjfBImjMg06QXld9Nxgw"/>
</p:tagLst>
</file>

<file path=ppt/tags/tag1025.xml><?xml version="1.0" encoding="utf-8"?>
<p:tagLst xmlns:a="http://schemas.openxmlformats.org/drawingml/2006/main" xmlns:r="http://schemas.openxmlformats.org/officeDocument/2006/relationships" xmlns:p="http://schemas.openxmlformats.org/presentationml/2006/main">
  <p:tag name="THINKCELLSHAPEDONOTDELETE" val="tiw387GdRCWoViJzjXpEz_w"/>
</p:tagLst>
</file>

<file path=ppt/tags/tag1026.xml><?xml version="1.0" encoding="utf-8"?>
<p:tagLst xmlns:a="http://schemas.openxmlformats.org/drawingml/2006/main" xmlns:r="http://schemas.openxmlformats.org/officeDocument/2006/relationships" xmlns:p="http://schemas.openxmlformats.org/presentationml/2006/main">
  <p:tag name="THINKCELLSHAPEDONOTDELETE" val="thQvHjG99cRcNF3Ce2Zd4MQ"/>
</p:tagLst>
</file>

<file path=ppt/tags/tag1027.xml><?xml version="1.0" encoding="utf-8"?>
<p:tagLst xmlns:a="http://schemas.openxmlformats.org/drawingml/2006/main" xmlns:r="http://schemas.openxmlformats.org/officeDocument/2006/relationships" xmlns:p="http://schemas.openxmlformats.org/presentationml/2006/main">
  <p:tag name="THINKCELLSHAPEDONOTDELETE" val="tXuwskd.Peea.1SZUPkjvQA"/>
</p:tagLst>
</file>

<file path=ppt/tags/tag1028.xml><?xml version="1.0" encoding="utf-8"?>
<p:tagLst xmlns:a="http://schemas.openxmlformats.org/drawingml/2006/main" xmlns:r="http://schemas.openxmlformats.org/officeDocument/2006/relationships" xmlns:p="http://schemas.openxmlformats.org/presentationml/2006/main">
  <p:tag name="THINKCELLSHAPEDONOTDELETE" val="t0WIENq25uxD1LeBVzeqZ1g"/>
</p:tagLst>
</file>

<file path=ppt/tags/tag1029.xml><?xml version="1.0" encoding="utf-8"?>
<p:tagLst xmlns:a="http://schemas.openxmlformats.org/drawingml/2006/main" xmlns:r="http://schemas.openxmlformats.org/officeDocument/2006/relationships" xmlns:p="http://schemas.openxmlformats.org/presentationml/2006/main">
  <p:tag name="THINKCELLSHAPEDONOTDELETE" val="tzU52Ch9vbWcWEBTay4C0p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89yi1ldMrn9fOI8AnWbg7w"/>
</p:tagLst>
</file>

<file path=ppt/tags/tag1030.xml><?xml version="1.0" encoding="utf-8"?>
<p:tagLst xmlns:a="http://schemas.openxmlformats.org/drawingml/2006/main" xmlns:r="http://schemas.openxmlformats.org/officeDocument/2006/relationships" xmlns:p="http://schemas.openxmlformats.org/presentationml/2006/main">
  <p:tag name="THINKCELLSHAPEDONOTDELETE" val="tEMAlN0y2F5GXGhDYuZghTg"/>
</p:tagLst>
</file>

<file path=ppt/tags/tag1031.xml><?xml version="1.0" encoding="utf-8"?>
<p:tagLst xmlns:a="http://schemas.openxmlformats.org/drawingml/2006/main" xmlns:r="http://schemas.openxmlformats.org/officeDocument/2006/relationships" xmlns:p="http://schemas.openxmlformats.org/presentationml/2006/main">
  <p:tag name="THINKCELLSHAPEDONOTDELETE" val="tVmmkt0yu5yAftJIpySZqkA"/>
</p:tagLst>
</file>

<file path=ppt/tags/tag1032.xml><?xml version="1.0" encoding="utf-8"?>
<p:tagLst xmlns:a="http://schemas.openxmlformats.org/drawingml/2006/main" xmlns:r="http://schemas.openxmlformats.org/officeDocument/2006/relationships" xmlns:p="http://schemas.openxmlformats.org/presentationml/2006/main">
  <p:tag name="THINKCELLSHAPEDONOTDELETE" val="tq5HEf.BEi0vjDevKIn6cLA"/>
</p:tagLst>
</file>

<file path=ppt/tags/tag1033.xml><?xml version="1.0" encoding="utf-8"?>
<p:tagLst xmlns:a="http://schemas.openxmlformats.org/drawingml/2006/main" xmlns:r="http://schemas.openxmlformats.org/officeDocument/2006/relationships" xmlns:p="http://schemas.openxmlformats.org/presentationml/2006/main">
  <p:tag name="THINKCELLSHAPEDONOTDELETE" val="t1.HwOvQHSAnf56eO5q1_nQ"/>
</p:tagLst>
</file>

<file path=ppt/tags/tag1034.xml><?xml version="1.0" encoding="utf-8"?>
<p:tagLst xmlns:a="http://schemas.openxmlformats.org/drawingml/2006/main" xmlns:r="http://schemas.openxmlformats.org/officeDocument/2006/relationships" xmlns:p="http://schemas.openxmlformats.org/presentationml/2006/main">
  <p:tag name="THINKCELLSHAPEDONOTDELETE" val="tJxtAg3jMfbj_55JgiwQWGQ"/>
</p:tagLst>
</file>

<file path=ppt/tags/tag1035.xml><?xml version="1.0" encoding="utf-8"?>
<p:tagLst xmlns:a="http://schemas.openxmlformats.org/drawingml/2006/main" xmlns:r="http://schemas.openxmlformats.org/officeDocument/2006/relationships" xmlns:p="http://schemas.openxmlformats.org/presentationml/2006/main">
  <p:tag name="THINKCELLSHAPEDONOTDELETE" val="tCWIkRtif9qllRe2RzY2YTg"/>
</p:tagLst>
</file>

<file path=ppt/tags/tag1036.xml><?xml version="1.0" encoding="utf-8"?>
<p:tagLst xmlns:a="http://schemas.openxmlformats.org/drawingml/2006/main" xmlns:r="http://schemas.openxmlformats.org/officeDocument/2006/relationships" xmlns:p="http://schemas.openxmlformats.org/presentationml/2006/main">
  <p:tag name="THINKCELLSHAPEDONOTDELETE" val="tOFVm6.4ngxG9SgB8xU0Kkg"/>
</p:tagLst>
</file>

<file path=ppt/tags/tag1037.xml><?xml version="1.0" encoding="utf-8"?>
<p:tagLst xmlns:a="http://schemas.openxmlformats.org/drawingml/2006/main" xmlns:r="http://schemas.openxmlformats.org/officeDocument/2006/relationships" xmlns:p="http://schemas.openxmlformats.org/presentationml/2006/main">
  <p:tag name="THINKCELLSHAPEDONOTDELETE" val="tqhq3vEU_Ear7KPi1qTNTwA"/>
</p:tagLst>
</file>

<file path=ppt/tags/tag1038.xml><?xml version="1.0" encoding="utf-8"?>
<p:tagLst xmlns:a="http://schemas.openxmlformats.org/drawingml/2006/main" xmlns:r="http://schemas.openxmlformats.org/officeDocument/2006/relationships" xmlns:p="http://schemas.openxmlformats.org/presentationml/2006/main">
  <p:tag name="THINKCELLSHAPEDONOTDELETE" val="tonwzYJOAhJO4GolQwa_4nQ"/>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tKTYwqxqqaYXGLl5B0aPcs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89yi1ldMrn9fOI8AnWbg7w"/>
</p:tagLst>
</file>

<file path=ppt/tags/tag1040.xml><?xml version="1.0" encoding="utf-8"?>
<p:tagLst xmlns:a="http://schemas.openxmlformats.org/drawingml/2006/main" xmlns:r="http://schemas.openxmlformats.org/officeDocument/2006/relationships" xmlns:p="http://schemas.openxmlformats.org/presentationml/2006/main">
  <p:tag name="THINKCELLSHAPEDONOTDELETE" val="twKh9NyYoKwdIw57YIaB28A"/>
</p:tagLst>
</file>

<file path=ppt/tags/tag1041.xml><?xml version="1.0" encoding="utf-8"?>
<p:tagLst xmlns:a="http://schemas.openxmlformats.org/drawingml/2006/main" xmlns:r="http://schemas.openxmlformats.org/officeDocument/2006/relationships" xmlns:p="http://schemas.openxmlformats.org/presentationml/2006/main">
  <p:tag name="THINKCELLSHAPEDONOTDELETE" val="tbv3peaQufKHe_.e1yL1uDA"/>
</p:tagLst>
</file>

<file path=ppt/tags/tag1042.xml><?xml version="1.0" encoding="utf-8"?>
<p:tagLst xmlns:a="http://schemas.openxmlformats.org/drawingml/2006/main" xmlns:r="http://schemas.openxmlformats.org/officeDocument/2006/relationships" xmlns:p="http://schemas.openxmlformats.org/presentationml/2006/main">
  <p:tag name="THINKCELLSHAPEDONOTDELETE" val="tBToIvsan.ZjDClkYu5IrOQ"/>
</p:tagLst>
</file>

<file path=ppt/tags/tag1043.xml><?xml version="1.0" encoding="utf-8"?>
<p:tagLst xmlns:a="http://schemas.openxmlformats.org/drawingml/2006/main" xmlns:r="http://schemas.openxmlformats.org/officeDocument/2006/relationships" xmlns:p="http://schemas.openxmlformats.org/presentationml/2006/main">
  <p:tag name="THINKCELLSHAPEDONOTDELETE" val="tLy7ivqC4VRgweyHedK9ayA"/>
</p:tagLst>
</file>

<file path=ppt/tags/tag1044.xml><?xml version="1.0" encoding="utf-8"?>
<p:tagLst xmlns:a="http://schemas.openxmlformats.org/drawingml/2006/main" xmlns:r="http://schemas.openxmlformats.org/officeDocument/2006/relationships" xmlns:p="http://schemas.openxmlformats.org/presentationml/2006/main">
  <p:tag name="THINKCELLSHAPEDONOTDELETE" val="tlDP4LoUheqVIyrc6rJwaqw"/>
</p:tagLst>
</file>

<file path=ppt/tags/tag1045.xml><?xml version="1.0" encoding="utf-8"?>
<p:tagLst xmlns:a="http://schemas.openxmlformats.org/drawingml/2006/main" xmlns:r="http://schemas.openxmlformats.org/officeDocument/2006/relationships" xmlns:p="http://schemas.openxmlformats.org/presentationml/2006/main">
  <p:tag name="THINKCELLSHAPEDONOTDELETE" val="tIW1CRy5ugs9n0tLR_0OCRQ"/>
</p:tagLst>
</file>

<file path=ppt/tags/tag1046.xml><?xml version="1.0" encoding="utf-8"?>
<p:tagLst xmlns:a="http://schemas.openxmlformats.org/drawingml/2006/main" xmlns:r="http://schemas.openxmlformats.org/officeDocument/2006/relationships" xmlns:p="http://schemas.openxmlformats.org/presentationml/2006/main">
  <p:tag name="THINKCELLSHAPEDONOTDELETE" val="tGM4MKXl.vhzyr4c4HSrhSA"/>
</p:tagLst>
</file>

<file path=ppt/tags/tag1047.xml><?xml version="1.0" encoding="utf-8"?>
<p:tagLst xmlns:a="http://schemas.openxmlformats.org/drawingml/2006/main" xmlns:r="http://schemas.openxmlformats.org/officeDocument/2006/relationships" xmlns:p="http://schemas.openxmlformats.org/presentationml/2006/main">
  <p:tag name="THINKCELLSHAPEDONOTDELETE" val="ts5.ibBmT3t5TRExWMm_q0g"/>
</p:tagLst>
</file>

<file path=ppt/tags/tag1048.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4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Izj6WlzBD7g1nyCLjfNKAA"/>
</p:tagLst>
</file>

<file path=ppt/tags/tag1050.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51.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52.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53.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5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055.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56.xml><?xml version="1.0" encoding="utf-8"?>
<p:tagLst xmlns:a="http://schemas.openxmlformats.org/drawingml/2006/main" xmlns:r="http://schemas.openxmlformats.org/officeDocument/2006/relationships" xmlns:p="http://schemas.openxmlformats.org/presentationml/2006/main">
  <p:tag name="NAME" val="CustomIcon"/>
</p:tagLst>
</file>

<file path=ppt/tags/tag1057.xml><?xml version="1.0" encoding="utf-8"?>
<p:tagLst xmlns:a="http://schemas.openxmlformats.org/drawingml/2006/main" xmlns:r="http://schemas.openxmlformats.org/officeDocument/2006/relationships" xmlns:p="http://schemas.openxmlformats.org/presentationml/2006/main">
  <p:tag name="NAME" val="CustomIcon"/>
</p:tagLst>
</file>

<file path=ppt/tags/tag1058.xml><?xml version="1.0" encoding="utf-8"?>
<p:tagLst xmlns:a="http://schemas.openxmlformats.org/drawingml/2006/main" xmlns:r="http://schemas.openxmlformats.org/officeDocument/2006/relationships" xmlns:p="http://schemas.openxmlformats.org/presentationml/2006/main">
  <p:tag name="NAME" val="CustomIcon"/>
</p:tagLst>
</file>

<file path=ppt/tags/tag1059.xml><?xml version="1.0" encoding="utf-8"?>
<p:tagLst xmlns:a="http://schemas.openxmlformats.org/drawingml/2006/main" xmlns:r="http://schemas.openxmlformats.org/officeDocument/2006/relationships" xmlns:p="http://schemas.openxmlformats.org/presentationml/2006/main">
  <p:tag name="NAME" val="CustomIcon"/>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wx8HOxU9bfgzWgP7I3Owjw"/>
</p:tagLst>
</file>

<file path=ppt/tags/tag1060.xml><?xml version="1.0" encoding="utf-8"?>
<p:tagLst xmlns:a="http://schemas.openxmlformats.org/drawingml/2006/main" xmlns:r="http://schemas.openxmlformats.org/officeDocument/2006/relationships" xmlns:p="http://schemas.openxmlformats.org/presentationml/2006/main">
  <p:tag name="NAME" val="CustomIcon"/>
</p:tagLst>
</file>

<file path=ppt/tags/tag1061.xml><?xml version="1.0" encoding="utf-8"?>
<p:tagLst xmlns:a="http://schemas.openxmlformats.org/drawingml/2006/main" xmlns:r="http://schemas.openxmlformats.org/officeDocument/2006/relationships" xmlns:p="http://schemas.openxmlformats.org/presentationml/2006/main">
  <p:tag name="NAME" val="CustomIcon"/>
</p:tagLst>
</file>

<file path=ppt/tags/tag1062.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63.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64.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65.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66.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67.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68.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6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vvLzf3uCUYmLJ4IT0cS4gQ"/>
</p:tagLst>
</file>

<file path=ppt/tags/tag1070.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71.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072.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073.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07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075.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076.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077.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078.xml><?xml version="1.0" encoding="utf-8"?>
<p:tagLst xmlns:a="http://schemas.openxmlformats.org/drawingml/2006/main" xmlns:r="http://schemas.openxmlformats.org/officeDocument/2006/relationships" xmlns:p="http://schemas.openxmlformats.org/presentationml/2006/main">
  <p:tag name="NAME" val="CustomIcon"/>
</p:tagLst>
</file>

<file path=ppt/tags/tag1079.xml><?xml version="1.0" encoding="utf-8"?>
<p:tagLst xmlns:a="http://schemas.openxmlformats.org/drawingml/2006/main" xmlns:r="http://schemas.openxmlformats.org/officeDocument/2006/relationships" xmlns:p="http://schemas.openxmlformats.org/presentationml/2006/main">
  <p:tag name="NAME" val="CustomIcon"/>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i5DvN1AN6CE1FVHqLzTOYg"/>
</p:tagLst>
</file>

<file path=ppt/tags/tag1080.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81.xml><?xml version="1.0" encoding="utf-8"?>
<p:tagLst xmlns:a="http://schemas.openxmlformats.org/drawingml/2006/main" xmlns:r="http://schemas.openxmlformats.org/officeDocument/2006/relationships" xmlns:p="http://schemas.openxmlformats.org/presentationml/2006/main">
  <p:tag name="NAME" val="CustomIcon"/>
</p:tagLst>
</file>

<file path=ppt/tags/tag1082.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83.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84.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85.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86.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87.xml><?xml version="1.0" encoding="utf-8"?>
<p:tagLst xmlns:a="http://schemas.openxmlformats.org/drawingml/2006/main" xmlns:r="http://schemas.openxmlformats.org/officeDocument/2006/relationships" xmlns:p="http://schemas.openxmlformats.org/presentationml/2006/main">
  <p:tag name="NAME" val="LineBasicImpact"/>
</p:tagLst>
</file>

<file path=ppt/tags/tag1088.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8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TZM1Ss.GDC30mqHJICuhQ"/>
</p:tagLst>
</file>

<file path=ppt/tags/tag1090.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91.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92.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93.xml><?xml version="1.0" encoding="utf-8"?>
<p:tagLst xmlns:a="http://schemas.openxmlformats.org/drawingml/2006/main" xmlns:r="http://schemas.openxmlformats.org/officeDocument/2006/relationships" xmlns:p="http://schemas.openxmlformats.org/presentationml/2006/main">
  <p:tag name="NAME" val="CustomIcon"/>
</p:tagLst>
</file>

<file path=ppt/tags/tag1094.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95.xml><?xml version="1.0" encoding="utf-8"?>
<p:tagLst xmlns:a="http://schemas.openxmlformats.org/drawingml/2006/main" xmlns:r="http://schemas.openxmlformats.org/officeDocument/2006/relationships" xmlns:p="http://schemas.openxmlformats.org/presentationml/2006/main">
  <p:tag name="NAME" val="LineBasicImpact"/>
</p:tagLst>
</file>

<file path=ppt/tags/tag1096.xml><?xml version="1.0" encoding="utf-8"?>
<p:tagLst xmlns:a="http://schemas.openxmlformats.org/drawingml/2006/main" xmlns:r="http://schemas.openxmlformats.org/officeDocument/2006/relationships" xmlns:p="http://schemas.openxmlformats.org/presentationml/2006/main">
  <p:tag name="NAME" val="CustomIcon"/>
</p:tagLst>
</file>

<file path=ppt/tags/tag1097.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98.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09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D1qHiwMI8iQVGeydRb3L.A"/>
</p:tagLst>
</file>

<file path=ppt/tags/tag1100.xml><?xml version="1.0" encoding="utf-8"?>
<p:tagLst xmlns:a="http://schemas.openxmlformats.org/drawingml/2006/main" xmlns:r="http://schemas.openxmlformats.org/officeDocument/2006/relationships" xmlns:p="http://schemas.openxmlformats.org/presentationml/2006/main">
  <p:tag name="NAME" val="CustomIcon"/>
</p:tagLst>
</file>

<file path=ppt/tags/tag1101.xml><?xml version="1.0" encoding="utf-8"?>
<p:tagLst xmlns:a="http://schemas.openxmlformats.org/drawingml/2006/main" xmlns:r="http://schemas.openxmlformats.org/officeDocument/2006/relationships" xmlns:p="http://schemas.openxmlformats.org/presentationml/2006/main">
  <p:tag name="NAME" val="CustomIcon"/>
</p:tagLst>
</file>

<file path=ppt/tags/tag1102.xml><?xml version="1.0" encoding="utf-8"?>
<p:tagLst xmlns:a="http://schemas.openxmlformats.org/drawingml/2006/main" xmlns:r="http://schemas.openxmlformats.org/officeDocument/2006/relationships" xmlns:p="http://schemas.openxmlformats.org/presentationml/2006/main">
  <p:tag name="NAME" val="CustomIcon"/>
</p:tagLst>
</file>

<file path=ppt/tags/tag1103.xml><?xml version="1.0" encoding="utf-8"?>
<p:tagLst xmlns:a="http://schemas.openxmlformats.org/drawingml/2006/main" xmlns:r="http://schemas.openxmlformats.org/officeDocument/2006/relationships" xmlns:p="http://schemas.openxmlformats.org/presentationml/2006/main">
  <p:tag name="NAME" val="CustomIcon"/>
</p:tagLst>
</file>

<file path=ppt/tags/tag1104.xml><?xml version="1.0" encoding="utf-8"?>
<p:tagLst xmlns:a="http://schemas.openxmlformats.org/drawingml/2006/main" xmlns:r="http://schemas.openxmlformats.org/officeDocument/2006/relationships" xmlns:p="http://schemas.openxmlformats.org/presentationml/2006/main">
  <p:tag name="NAME" val="CustomIcon"/>
</p:tagLst>
</file>

<file path=ppt/tags/tag1105.xml><?xml version="1.0" encoding="utf-8"?>
<p:tagLst xmlns:a="http://schemas.openxmlformats.org/drawingml/2006/main" xmlns:r="http://schemas.openxmlformats.org/officeDocument/2006/relationships" xmlns:p="http://schemas.openxmlformats.org/presentationml/2006/main">
  <p:tag name="THINKCELLSHAPEDONOTDELETE" val="tWAFYdER9zaBDb_aFrLGAMw"/>
</p:tagLst>
</file>

<file path=ppt/tags/tag1106.xml><?xml version="1.0" encoding="utf-8"?>
<p:tagLst xmlns:a="http://schemas.openxmlformats.org/drawingml/2006/main" xmlns:r="http://schemas.openxmlformats.org/officeDocument/2006/relationships" xmlns:p="http://schemas.openxmlformats.org/presentationml/2006/main">
  <p:tag name="THINKCELLSHAPEDONOTDELETE" val="tgDhg3IX2w3AnjYIzyW54jQ"/>
</p:tagLst>
</file>

<file path=ppt/tags/tag1107.xml><?xml version="1.0" encoding="utf-8"?>
<p:tagLst xmlns:a="http://schemas.openxmlformats.org/drawingml/2006/main" xmlns:r="http://schemas.openxmlformats.org/officeDocument/2006/relationships" xmlns:p="http://schemas.openxmlformats.org/presentationml/2006/main">
  <p:tag name="THINKCELLSHAPEDONOTDELETE" val="tX0otABEllOCmoTmR_uaNPg"/>
</p:tagLst>
</file>

<file path=ppt/tags/tag1108.xml><?xml version="1.0" encoding="utf-8"?>
<p:tagLst xmlns:a="http://schemas.openxmlformats.org/drawingml/2006/main" xmlns:r="http://schemas.openxmlformats.org/officeDocument/2006/relationships" xmlns:p="http://schemas.openxmlformats.org/presentationml/2006/main">
  <p:tag name="THINKCELLSHAPEDONOTDELETE" val="tA0jck9DvuSwR8d4SFtbDYA"/>
</p:tagLst>
</file>

<file path=ppt/tags/tag1109.xml><?xml version="1.0" encoding="utf-8"?>
<p:tagLst xmlns:a="http://schemas.openxmlformats.org/drawingml/2006/main" xmlns:r="http://schemas.openxmlformats.org/officeDocument/2006/relationships" xmlns:p="http://schemas.openxmlformats.org/presentationml/2006/main">
  <p:tag name="THINKCELLSHAPEDONOTDELETE" val="tEmP8fl27jBiDAJaFhH30P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QArlXEQcZAbnk66Zjo18Aw"/>
</p:tagLst>
</file>

<file path=ppt/tags/tag1110.xml><?xml version="1.0" encoding="utf-8"?>
<p:tagLst xmlns:a="http://schemas.openxmlformats.org/drawingml/2006/main" xmlns:r="http://schemas.openxmlformats.org/officeDocument/2006/relationships" xmlns:p="http://schemas.openxmlformats.org/presentationml/2006/main">
  <p:tag name="THINKCELLSHAPEDONOTDELETE" val="tmI8_.cpVNn8Nthil06ydYQ"/>
</p:tagLst>
</file>

<file path=ppt/tags/tag1111.xml><?xml version="1.0" encoding="utf-8"?>
<p:tagLst xmlns:a="http://schemas.openxmlformats.org/drawingml/2006/main" xmlns:r="http://schemas.openxmlformats.org/officeDocument/2006/relationships" xmlns:p="http://schemas.openxmlformats.org/presentationml/2006/main">
  <p:tag name="THINKCELLSHAPEDONOTDELETE" val="tOYqcX.cotIq31WrL6ek6hw"/>
</p:tagLst>
</file>

<file path=ppt/tags/tag1112.xml><?xml version="1.0" encoding="utf-8"?>
<p:tagLst xmlns:a="http://schemas.openxmlformats.org/drawingml/2006/main" xmlns:r="http://schemas.openxmlformats.org/officeDocument/2006/relationships" xmlns:p="http://schemas.openxmlformats.org/presentationml/2006/main">
  <p:tag name="THINKCELLSHAPEDONOTDELETE" val="tydg.14C9Zqie0GBf.x47sQ"/>
</p:tagLst>
</file>

<file path=ppt/tags/tag1113.xml><?xml version="1.0" encoding="utf-8"?>
<p:tagLst xmlns:a="http://schemas.openxmlformats.org/drawingml/2006/main" xmlns:r="http://schemas.openxmlformats.org/officeDocument/2006/relationships" xmlns:p="http://schemas.openxmlformats.org/presentationml/2006/main">
  <p:tag name="THINKCELLSHAPEDONOTDELETE" val="tpFR7xawAHWFSd1P0gO6Eeg"/>
</p:tagLst>
</file>

<file path=ppt/tags/tag1114.xml><?xml version="1.0" encoding="utf-8"?>
<p:tagLst xmlns:a="http://schemas.openxmlformats.org/drawingml/2006/main" xmlns:r="http://schemas.openxmlformats.org/officeDocument/2006/relationships" xmlns:p="http://schemas.openxmlformats.org/presentationml/2006/main">
  <p:tag name="THINKCELLSHAPEDONOTDELETE" val="tcpy0M.mOy_swk7JXaOskqg"/>
</p:tagLst>
</file>

<file path=ppt/tags/tag1115.xml><?xml version="1.0" encoding="utf-8"?>
<p:tagLst xmlns:a="http://schemas.openxmlformats.org/drawingml/2006/main" xmlns:r="http://schemas.openxmlformats.org/officeDocument/2006/relationships" xmlns:p="http://schemas.openxmlformats.org/presentationml/2006/main">
  <p:tag name="THINKCELLSHAPEDONOTDELETE" val="tsTMbtj.N9IA1HJF3iGb_vw"/>
</p:tagLst>
</file>

<file path=ppt/tags/tag1116.xml><?xml version="1.0" encoding="utf-8"?>
<p:tagLst xmlns:a="http://schemas.openxmlformats.org/drawingml/2006/main" xmlns:r="http://schemas.openxmlformats.org/officeDocument/2006/relationships" xmlns:p="http://schemas.openxmlformats.org/presentationml/2006/main">
  <p:tag name="THINKCELLSHAPEDONOTDELETE" val="tJblz_8e9WdtesaJRfw66Ww"/>
</p:tagLst>
</file>

<file path=ppt/tags/tag1117.xml><?xml version="1.0" encoding="utf-8"?>
<p:tagLst xmlns:a="http://schemas.openxmlformats.org/drawingml/2006/main" xmlns:r="http://schemas.openxmlformats.org/officeDocument/2006/relationships" xmlns:p="http://schemas.openxmlformats.org/presentationml/2006/main">
  <p:tag name="THINKCELLSHAPEDONOTDELETE" val="t9iEQ4zdK53462GpdMih7Hw"/>
</p:tagLst>
</file>

<file path=ppt/tags/tag1118.xml><?xml version="1.0" encoding="utf-8"?>
<p:tagLst xmlns:a="http://schemas.openxmlformats.org/drawingml/2006/main" xmlns:r="http://schemas.openxmlformats.org/officeDocument/2006/relationships" xmlns:p="http://schemas.openxmlformats.org/presentationml/2006/main">
  <p:tag name="THINKCELLSHAPEDONOTDELETE" val="t6ttJyxr2P_go5RY79sDZ_g"/>
</p:tagLst>
</file>

<file path=ppt/tags/tag1119.xml><?xml version="1.0" encoding="utf-8"?>
<p:tagLst xmlns:a="http://schemas.openxmlformats.org/drawingml/2006/main" xmlns:r="http://schemas.openxmlformats.org/officeDocument/2006/relationships" xmlns:p="http://schemas.openxmlformats.org/presentationml/2006/main">
  <p:tag name="THINKCELLSHAPEDONOTDELETE" val="tYHPoCwXyOapNZw5H5vCQ7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DlNN26yzyOvEZvlpCeeH9g"/>
</p:tagLst>
</file>

<file path=ppt/tags/tag1120.xml><?xml version="1.0" encoding="utf-8"?>
<p:tagLst xmlns:a="http://schemas.openxmlformats.org/drawingml/2006/main" xmlns:r="http://schemas.openxmlformats.org/officeDocument/2006/relationships" xmlns:p="http://schemas.openxmlformats.org/presentationml/2006/main">
  <p:tag name="THINKCELLSHAPEDONOTDELETE" val="tgP4fKQnjeCH.5flHxbv6TA"/>
</p:tagLst>
</file>

<file path=ppt/tags/tag1121.xml><?xml version="1.0" encoding="utf-8"?>
<p:tagLst xmlns:a="http://schemas.openxmlformats.org/drawingml/2006/main" xmlns:r="http://schemas.openxmlformats.org/officeDocument/2006/relationships" xmlns:p="http://schemas.openxmlformats.org/presentationml/2006/main">
  <p:tag name="THINKCELLSHAPEDONOTDELETE" val="t_0lARr2LwyOuafT_gC.xsA"/>
</p:tagLst>
</file>

<file path=ppt/tags/tag1122.xml><?xml version="1.0" encoding="utf-8"?>
<p:tagLst xmlns:a="http://schemas.openxmlformats.org/drawingml/2006/main" xmlns:r="http://schemas.openxmlformats.org/officeDocument/2006/relationships" xmlns:p="http://schemas.openxmlformats.org/presentationml/2006/main">
  <p:tag name="THINKCELLSHAPEDONOTDELETE" val="te8GrIPdcjrctfcT_K0_p9Q"/>
</p:tagLst>
</file>

<file path=ppt/tags/tag1123.xml><?xml version="1.0" encoding="utf-8"?>
<p:tagLst xmlns:a="http://schemas.openxmlformats.org/drawingml/2006/main" xmlns:r="http://schemas.openxmlformats.org/officeDocument/2006/relationships" xmlns:p="http://schemas.openxmlformats.org/presentationml/2006/main">
  <p:tag name="THINKCELLSHAPEDONOTDELETE" val="tmfcpRBNKkrcdqcaRTbfaVA"/>
</p:tagLst>
</file>

<file path=ppt/tags/tag1124.xml><?xml version="1.0" encoding="utf-8"?>
<p:tagLst xmlns:a="http://schemas.openxmlformats.org/drawingml/2006/main" xmlns:r="http://schemas.openxmlformats.org/officeDocument/2006/relationships" xmlns:p="http://schemas.openxmlformats.org/presentationml/2006/main">
  <p:tag name="THINKCELLSHAPEDONOTDELETE" val="tlWTCFYYXSfnMuvU3T2DHLQ"/>
</p:tagLst>
</file>

<file path=ppt/tags/tag1125.xml><?xml version="1.0" encoding="utf-8"?>
<p:tagLst xmlns:a="http://schemas.openxmlformats.org/drawingml/2006/main" xmlns:r="http://schemas.openxmlformats.org/officeDocument/2006/relationships" xmlns:p="http://schemas.openxmlformats.org/presentationml/2006/main">
  <p:tag name="THINKCELLSHAPEDONOTDELETE" val="txIWpjHimkHI8rkgD0MO_LQ"/>
</p:tagLst>
</file>

<file path=ppt/tags/tag1126.xml><?xml version="1.0" encoding="utf-8"?>
<p:tagLst xmlns:a="http://schemas.openxmlformats.org/drawingml/2006/main" xmlns:r="http://schemas.openxmlformats.org/officeDocument/2006/relationships" xmlns:p="http://schemas.openxmlformats.org/presentationml/2006/main">
  <p:tag name="THINKCELLSHAPEDONOTDELETE" val="twZ__KmVtns_hgUFzsYQMNg"/>
</p:tagLst>
</file>

<file path=ppt/tags/tag1127.xml><?xml version="1.0" encoding="utf-8"?>
<p:tagLst xmlns:a="http://schemas.openxmlformats.org/drawingml/2006/main" xmlns:r="http://schemas.openxmlformats.org/officeDocument/2006/relationships" xmlns:p="http://schemas.openxmlformats.org/presentationml/2006/main">
  <p:tag name="THINKCELLSHAPEDONOTDELETE" val="t6__FuRn3dSlnDd4lBsijaw"/>
</p:tagLst>
</file>

<file path=ppt/tags/tag1128.xml><?xml version="1.0" encoding="utf-8"?>
<p:tagLst xmlns:a="http://schemas.openxmlformats.org/drawingml/2006/main" xmlns:r="http://schemas.openxmlformats.org/officeDocument/2006/relationships" xmlns:p="http://schemas.openxmlformats.org/presentationml/2006/main">
  <p:tag name="THINKCELLSHAPEDONOTDELETE" val="tjccVxPzZkxWSin.c9mxm4A"/>
</p:tagLst>
</file>

<file path=ppt/tags/tag1129.xml><?xml version="1.0" encoding="utf-8"?>
<p:tagLst xmlns:a="http://schemas.openxmlformats.org/drawingml/2006/main" xmlns:r="http://schemas.openxmlformats.org/officeDocument/2006/relationships" xmlns:p="http://schemas.openxmlformats.org/presentationml/2006/main">
  <p:tag name="THINKCELLSHAPEDONOTDELETE" val="t8g8S2FXgZ1V5bJAfSXMXd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Izj6WlzBD7g1nyCLjfNKAA"/>
</p:tagLst>
</file>

<file path=ppt/tags/tag1130.xml><?xml version="1.0" encoding="utf-8"?>
<p:tagLst xmlns:a="http://schemas.openxmlformats.org/drawingml/2006/main" xmlns:r="http://schemas.openxmlformats.org/officeDocument/2006/relationships" xmlns:p="http://schemas.openxmlformats.org/presentationml/2006/main">
  <p:tag name="THINKCELLSHAPEDONOTDELETE" val="theKAuF.3tjsPI.UwL2RzQQ"/>
</p:tagLst>
</file>

<file path=ppt/tags/tag1131.xml><?xml version="1.0" encoding="utf-8"?>
<p:tagLst xmlns:a="http://schemas.openxmlformats.org/drawingml/2006/main" xmlns:r="http://schemas.openxmlformats.org/officeDocument/2006/relationships" xmlns:p="http://schemas.openxmlformats.org/presentationml/2006/main">
  <p:tag name="THINKCELLSHAPEDONOTDELETE" val="tasD7GApsR6CjMTvbIhpo_A"/>
</p:tagLst>
</file>

<file path=ppt/tags/tag1132.xml><?xml version="1.0" encoding="utf-8"?>
<p:tagLst xmlns:a="http://schemas.openxmlformats.org/drawingml/2006/main" xmlns:r="http://schemas.openxmlformats.org/officeDocument/2006/relationships" xmlns:p="http://schemas.openxmlformats.org/presentationml/2006/main">
  <p:tag name="THINKCELLSHAPEDONOTDELETE" val="tLTRCgg6GRSOYVezNO.EJkg"/>
</p:tagLst>
</file>

<file path=ppt/tags/tag1133.xml><?xml version="1.0" encoding="utf-8"?>
<p:tagLst xmlns:a="http://schemas.openxmlformats.org/drawingml/2006/main" xmlns:r="http://schemas.openxmlformats.org/officeDocument/2006/relationships" xmlns:p="http://schemas.openxmlformats.org/presentationml/2006/main">
  <p:tag name="THINKCELLSHAPEDONOTDELETE" val="tQrEAASFVZ6WTeFQRG.jsRw"/>
</p:tagLst>
</file>

<file path=ppt/tags/tag1134.xml><?xml version="1.0" encoding="utf-8"?>
<p:tagLst xmlns:a="http://schemas.openxmlformats.org/drawingml/2006/main" xmlns:r="http://schemas.openxmlformats.org/officeDocument/2006/relationships" xmlns:p="http://schemas.openxmlformats.org/presentationml/2006/main">
  <p:tag name="THINKCELLSHAPEDONOTDELETE" val="t1YnpV8HLvOUdjFET3wG.1A"/>
</p:tagLst>
</file>

<file path=ppt/tags/tag1135.xml><?xml version="1.0" encoding="utf-8"?>
<p:tagLst xmlns:a="http://schemas.openxmlformats.org/drawingml/2006/main" xmlns:r="http://schemas.openxmlformats.org/officeDocument/2006/relationships" xmlns:p="http://schemas.openxmlformats.org/presentationml/2006/main">
  <p:tag name="THINKCELLSHAPEDONOTDELETE" val="tBDQhkXFQR9W_MZZcDfi_IQ"/>
</p:tagLst>
</file>

<file path=ppt/tags/tag1136.xml><?xml version="1.0" encoding="utf-8"?>
<p:tagLst xmlns:a="http://schemas.openxmlformats.org/drawingml/2006/main" xmlns:r="http://schemas.openxmlformats.org/officeDocument/2006/relationships" xmlns:p="http://schemas.openxmlformats.org/presentationml/2006/main">
  <p:tag name="THINKCELLSHAPEDONOTDELETE" val="tMznhnYPHSOyh7deFhT_lXQ"/>
</p:tagLst>
</file>

<file path=ppt/tags/tag1137.xml><?xml version="1.0" encoding="utf-8"?>
<p:tagLst xmlns:a="http://schemas.openxmlformats.org/drawingml/2006/main" xmlns:r="http://schemas.openxmlformats.org/officeDocument/2006/relationships" xmlns:p="http://schemas.openxmlformats.org/presentationml/2006/main">
  <p:tag name="THINKCELLSHAPEDONOTDELETE" val="tLjQ9lZ9vUftPWsYlRqvqlQ"/>
</p:tagLst>
</file>

<file path=ppt/tags/tag1138.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1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wx8HOxU9bfgzWgP7I3Owjw"/>
</p:tagLst>
</file>

<file path=ppt/tags/tag1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vvLzf3uCUYmLJ4IT0cS4g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i5DvN1AN6CE1FVHqLzTOY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TZM1Ss.GDC30mqHJICuh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D1qHiwMI8iQVGeydRb3L.A"/>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QArlXEQcZAbnk66Zjo18Aw"/>
</p:tagLst>
</file>

<file path=ppt/tags/tag12.xml><?xml version="1.0" encoding="utf-8"?>
<p:tagLst xmlns:a="http://schemas.openxmlformats.org/drawingml/2006/main" xmlns:r="http://schemas.openxmlformats.org/officeDocument/2006/relationships" xmlns:p="http://schemas.openxmlformats.org/presentationml/2006/main">
  <p:tag name="SHAPENAME" val="5. Sourc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DlNN26yzyOvEZvlpCeeH9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e5ppCTNo5vtQTiR8gPEoZ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f8q8ma.SzU200QwdRKsj4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XNIjOGefPaQL3.GmHYmFi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fKuOzxg8EHpHDl35SoJF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F5ukHsWwJPVm_j7jrPZcp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EBtMY5tqzkI8ZwUVyiD1Y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dQG9i6r7aQ7tk2xRmTxS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vxzatj72c_xhXw8YaLPfs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5tAjLe5_FqKLW2U0jIt3r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T4q95sbBXElu9WKy6X.Bj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ryXitrkJe3.ZwwOessjT9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Po1Bp_7kGOFQARAYGGPor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Bp5wpVwmAJd1NtFzM6JQeg"/>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58Eh_K_rDgym7KdPWTFZS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ERirxA4yr0r7azkpxXCim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ActMeg6bHEy64vOSlVf6U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Q0IkZYIq8kaF4NEWX0mD2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S1vBBvAmsUu9jFZd9ghaM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uLdoedCuckmX98MyiG2lX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re71xkS4HUStgGpjIPmxx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KciZiYKlK0St07F4CspBVg"/>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C8AfQ_xhSEagqzZr2Hb4N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dwGZYNDwEUC.1AhtkTy7J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Gft.gbBqiU6058co336up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n8.c.NmkkmZ45NxY7WxB8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fcChH2QjLE2lzVRvLN9BRQ"/>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tS8P5DUyl0mwq4Hc_nm_u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5Na.iHww00CMmut7VJlemQ"/>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d8uKndMNlE.XxC0SRhHcmA"/>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aBRTXoOMRE2nSsDbcshGK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e5Zp2moqn0SsRAIrc8TmE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5Na.iHww00CMmut7VJlem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d8uKndMNlE.XxC0SRhHcmA"/>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aBRTXoOMRE2nSsDbcshGKQ"/>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e5Zp2moqn0SsRAIrc8TmE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GyZZ4CKVS6gtqXiu2PeSSA"/>
</p:tagLst>
</file>

<file path=ppt/tags/tag16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3.xml><?xml version="1.0" encoding="utf-8"?>
<p:tagLst xmlns:a="http://schemas.openxmlformats.org/drawingml/2006/main" xmlns:r="http://schemas.openxmlformats.org/officeDocument/2006/relationships" xmlns:p="http://schemas.openxmlformats.org/presentationml/2006/main">
  <p:tag name="NAME" val="CustomIcon"/>
</p:tagLst>
</file>

<file path=ppt/tags/tag164.xml><?xml version="1.0" encoding="utf-8"?>
<p:tagLst xmlns:a="http://schemas.openxmlformats.org/drawingml/2006/main" xmlns:r="http://schemas.openxmlformats.org/officeDocument/2006/relationships" xmlns:p="http://schemas.openxmlformats.org/presentationml/2006/main">
  <p:tag name="NAME" val="CustomIcon"/>
</p:tagLst>
</file>

<file path=ppt/tags/tag165.xml><?xml version="1.0" encoding="utf-8"?>
<p:tagLst xmlns:a="http://schemas.openxmlformats.org/drawingml/2006/main" xmlns:r="http://schemas.openxmlformats.org/officeDocument/2006/relationships" xmlns:p="http://schemas.openxmlformats.org/presentationml/2006/main">
  <p:tag name="NAME" val="CustomIcon"/>
</p:tagLst>
</file>

<file path=ppt/tags/tag166.xml><?xml version="1.0" encoding="utf-8"?>
<p:tagLst xmlns:a="http://schemas.openxmlformats.org/drawingml/2006/main" xmlns:r="http://schemas.openxmlformats.org/officeDocument/2006/relationships" xmlns:p="http://schemas.openxmlformats.org/presentationml/2006/main">
  <p:tag name="NAME" val="CustomIcon"/>
</p:tagLst>
</file>

<file path=ppt/tags/tag167.xml><?xml version="1.0" encoding="utf-8"?>
<p:tagLst xmlns:a="http://schemas.openxmlformats.org/drawingml/2006/main" xmlns:r="http://schemas.openxmlformats.org/officeDocument/2006/relationships" xmlns:p="http://schemas.openxmlformats.org/presentationml/2006/main">
  <p:tag name="NAME" val="CustomIcon"/>
</p:tagLst>
</file>

<file path=ppt/tags/tag168.xml><?xml version="1.0" encoding="utf-8"?>
<p:tagLst xmlns:a="http://schemas.openxmlformats.org/drawingml/2006/main" xmlns:r="http://schemas.openxmlformats.org/officeDocument/2006/relationships" xmlns:p="http://schemas.openxmlformats.org/presentationml/2006/main">
  <p:tag name="NAME" val="CustomIcon"/>
</p:tagLst>
</file>

<file path=ppt/tags/tag169.xml><?xml version="1.0" encoding="utf-8"?>
<p:tagLst xmlns:a="http://schemas.openxmlformats.org/drawingml/2006/main" xmlns:r="http://schemas.openxmlformats.org/officeDocument/2006/relationships" xmlns:p="http://schemas.openxmlformats.org/presentationml/2006/main">
  <p:tag name="NAME" val="CustomIcon"/>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170.xml><?xml version="1.0" encoding="utf-8"?>
<p:tagLst xmlns:a="http://schemas.openxmlformats.org/drawingml/2006/main" xmlns:r="http://schemas.openxmlformats.org/officeDocument/2006/relationships" xmlns:p="http://schemas.openxmlformats.org/presentationml/2006/main">
  <p:tag name="NAME" val="LineBasicStrong"/>
</p:tagLst>
</file>

<file path=ppt/tags/tag171.xml><?xml version="1.0" encoding="utf-8"?>
<p:tagLst xmlns:a="http://schemas.openxmlformats.org/drawingml/2006/main" xmlns:r="http://schemas.openxmlformats.org/officeDocument/2006/relationships" xmlns:p="http://schemas.openxmlformats.org/presentationml/2006/main">
  <p:tag name="NAME" val="TrackerAlphaBlue"/>
</p:tagLst>
</file>

<file path=ppt/tags/tag172.xml><?xml version="1.0" encoding="utf-8"?>
<p:tagLst xmlns:a="http://schemas.openxmlformats.org/drawingml/2006/main" xmlns:r="http://schemas.openxmlformats.org/officeDocument/2006/relationships" xmlns:p="http://schemas.openxmlformats.org/presentationml/2006/main">
  <p:tag name="NAME" val="TrackerAlphaBlue"/>
</p:tagLst>
</file>

<file path=ppt/tags/tag173.xml><?xml version="1.0" encoding="utf-8"?>
<p:tagLst xmlns:a="http://schemas.openxmlformats.org/drawingml/2006/main" xmlns:r="http://schemas.openxmlformats.org/officeDocument/2006/relationships" xmlns:p="http://schemas.openxmlformats.org/presentationml/2006/main">
  <p:tag name="NAME" val="TrackerAlphaBlue"/>
</p:tagLst>
</file>

<file path=ppt/tags/tag174.xml><?xml version="1.0" encoding="utf-8"?>
<p:tagLst xmlns:a="http://schemas.openxmlformats.org/drawingml/2006/main" xmlns:r="http://schemas.openxmlformats.org/officeDocument/2006/relationships" xmlns:p="http://schemas.openxmlformats.org/presentationml/2006/main">
  <p:tag name="NAME" val="TrackerAlphaBlue"/>
</p:tagLst>
</file>

<file path=ppt/tags/tag175.xml><?xml version="1.0" encoding="utf-8"?>
<p:tagLst xmlns:a="http://schemas.openxmlformats.org/drawingml/2006/main" xmlns:r="http://schemas.openxmlformats.org/officeDocument/2006/relationships" xmlns:p="http://schemas.openxmlformats.org/presentationml/2006/main">
  <p:tag name="NAME" val="CustomIcon"/>
</p:tagLst>
</file>

<file path=ppt/tags/tag176.xml><?xml version="1.0" encoding="utf-8"?>
<p:tagLst xmlns:a="http://schemas.openxmlformats.org/drawingml/2006/main" xmlns:r="http://schemas.openxmlformats.org/officeDocument/2006/relationships" xmlns:p="http://schemas.openxmlformats.org/presentationml/2006/main">
  <p:tag name="NAME" val="LineBasicStrong"/>
</p:tagLst>
</file>

<file path=ppt/tags/tag177.xml><?xml version="1.0" encoding="utf-8"?>
<p:tagLst xmlns:a="http://schemas.openxmlformats.org/drawingml/2006/main" xmlns:r="http://schemas.openxmlformats.org/officeDocument/2006/relationships" xmlns:p="http://schemas.openxmlformats.org/presentationml/2006/main">
  <p:tag name="NAME" val="TrackerAlphaBlue"/>
</p:tagLst>
</file>

<file path=ppt/tags/tag178.xml><?xml version="1.0" encoding="utf-8"?>
<p:tagLst xmlns:a="http://schemas.openxmlformats.org/drawingml/2006/main" xmlns:r="http://schemas.openxmlformats.org/officeDocument/2006/relationships" xmlns:p="http://schemas.openxmlformats.org/presentationml/2006/main">
  <p:tag name="NAME" val="TrackerAlphaBlue"/>
</p:tagLst>
</file>

<file path=ppt/tags/tag179.xml><?xml version="1.0" encoding="utf-8"?>
<p:tagLst xmlns:a="http://schemas.openxmlformats.org/drawingml/2006/main" xmlns:r="http://schemas.openxmlformats.org/officeDocument/2006/relationships" xmlns:p="http://schemas.openxmlformats.org/presentationml/2006/main">
  <p:tag name="NAME" val="TrackerAlphaBlue"/>
</p:tagLst>
</file>

<file path=ppt/tags/tag1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0.xml><?xml version="1.0" encoding="utf-8"?>
<p:tagLst xmlns:a="http://schemas.openxmlformats.org/drawingml/2006/main" xmlns:r="http://schemas.openxmlformats.org/officeDocument/2006/relationships" xmlns:p="http://schemas.openxmlformats.org/presentationml/2006/main">
  <p:tag name="NAME" val="TrackerAlphaBlue"/>
</p:tagLst>
</file>

<file path=ppt/tags/tag181.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182.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183.xml><?xml version="1.0" encoding="utf-8"?>
<p:tagLst xmlns:a="http://schemas.openxmlformats.org/drawingml/2006/main" xmlns:r="http://schemas.openxmlformats.org/officeDocument/2006/relationships" xmlns:p="http://schemas.openxmlformats.org/presentationml/2006/main">
  <p:tag name="NAME" val="CustomIcon"/>
</p:tagLst>
</file>

<file path=ppt/tags/tag184.xml><?xml version="1.0" encoding="utf-8"?>
<p:tagLst xmlns:a="http://schemas.openxmlformats.org/drawingml/2006/main" xmlns:r="http://schemas.openxmlformats.org/officeDocument/2006/relationships" xmlns:p="http://schemas.openxmlformats.org/presentationml/2006/main">
  <p:tag name="NAME" val="CustomIcon"/>
</p:tagLst>
</file>

<file path=ppt/tags/tag185.xml><?xml version="1.0" encoding="utf-8"?>
<p:tagLst xmlns:a="http://schemas.openxmlformats.org/drawingml/2006/main" xmlns:r="http://schemas.openxmlformats.org/officeDocument/2006/relationships" xmlns:p="http://schemas.openxmlformats.org/presentationml/2006/main">
  <p:tag name="NAME" val="CustomIcon"/>
</p:tagLst>
</file>

<file path=ppt/tags/tag186.xml><?xml version="1.0" encoding="utf-8"?>
<p:tagLst xmlns:a="http://schemas.openxmlformats.org/drawingml/2006/main" xmlns:r="http://schemas.openxmlformats.org/officeDocument/2006/relationships" xmlns:p="http://schemas.openxmlformats.org/presentationml/2006/main">
  <p:tag name="NAME" val="CustomIcon"/>
</p:tagLst>
</file>

<file path=ppt/tags/tag187.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88.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89.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90.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91.xml><?xml version="1.0" encoding="utf-8"?>
<p:tagLst xmlns:a="http://schemas.openxmlformats.org/drawingml/2006/main" xmlns:r="http://schemas.openxmlformats.org/officeDocument/2006/relationships" xmlns:p="http://schemas.openxmlformats.org/presentationml/2006/main">
  <p:tag name="NAME" val="LineBasicDefault"/>
</p:tagLst>
</file>

<file path=ppt/tags/tag192.xml><?xml version="1.0" encoding="utf-8"?>
<p:tagLst xmlns:a="http://schemas.openxmlformats.org/drawingml/2006/main" xmlns:r="http://schemas.openxmlformats.org/officeDocument/2006/relationships" xmlns:p="http://schemas.openxmlformats.org/presentationml/2006/main">
  <p:tag name="NAME" val="Moon"/>
</p:tagLst>
</file>

<file path=ppt/tags/tag193.xml><?xml version="1.0" encoding="utf-8"?>
<p:tagLst xmlns:a="http://schemas.openxmlformats.org/drawingml/2006/main" xmlns:r="http://schemas.openxmlformats.org/officeDocument/2006/relationships" xmlns:p="http://schemas.openxmlformats.org/presentationml/2006/main">
  <p:tag name="NAME" val="MoonQuater"/>
</p:tagLst>
</file>

<file path=ppt/tags/tag194.xml><?xml version="1.0" encoding="utf-8"?>
<p:tagLst xmlns:a="http://schemas.openxmlformats.org/drawingml/2006/main" xmlns:r="http://schemas.openxmlformats.org/officeDocument/2006/relationships" xmlns:p="http://schemas.openxmlformats.org/presentationml/2006/main">
  <p:tag name="NAME" val="Moon"/>
</p:tagLst>
</file>

<file path=ppt/tags/tag195.xml><?xml version="1.0" encoding="utf-8"?>
<p:tagLst xmlns:a="http://schemas.openxmlformats.org/drawingml/2006/main" xmlns:r="http://schemas.openxmlformats.org/officeDocument/2006/relationships" xmlns:p="http://schemas.openxmlformats.org/presentationml/2006/main">
  <p:tag name="NAME" val="MoonQuater"/>
</p:tagLst>
</file>

<file path=ppt/tags/tag196.xml><?xml version="1.0" encoding="utf-8"?>
<p:tagLst xmlns:a="http://schemas.openxmlformats.org/drawingml/2006/main" xmlns:r="http://schemas.openxmlformats.org/officeDocument/2006/relationships" xmlns:p="http://schemas.openxmlformats.org/presentationml/2006/main">
  <p:tag name="NAME" val="Moon"/>
</p:tagLst>
</file>

<file path=ppt/tags/tag197.xml><?xml version="1.0" encoding="utf-8"?>
<p:tagLst xmlns:a="http://schemas.openxmlformats.org/drawingml/2006/main" xmlns:r="http://schemas.openxmlformats.org/officeDocument/2006/relationships" xmlns:p="http://schemas.openxmlformats.org/presentationml/2006/main">
  <p:tag name="NAME" val="Moon"/>
</p:tagLst>
</file>

<file path=ppt/tags/tag198.xml><?xml version="1.0" encoding="utf-8"?>
<p:tagLst xmlns:a="http://schemas.openxmlformats.org/drawingml/2006/main" xmlns:r="http://schemas.openxmlformats.org/officeDocument/2006/relationships" xmlns:p="http://schemas.openxmlformats.org/presentationml/2006/main">
  <p:tag name="ANGLE" val="5"/>
</p:tagLst>
</file>

<file path=ppt/tags/tag199.xml><?xml version="1.0" encoding="utf-8"?>
<p:tagLst xmlns:a="http://schemas.openxmlformats.org/drawingml/2006/main" xmlns:r="http://schemas.openxmlformats.org/officeDocument/2006/relationships" xmlns:p="http://schemas.openxmlformats.org/presentationml/2006/main">
  <p:tag name="ANGLE" val="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SHAPENAME" val="5. Source"/>
</p:tagLst>
</file>

<file path=ppt/tags/tag200.xml><?xml version="1.0" encoding="utf-8"?>
<p:tagLst xmlns:a="http://schemas.openxmlformats.org/drawingml/2006/main" xmlns:r="http://schemas.openxmlformats.org/officeDocument/2006/relationships" xmlns:p="http://schemas.openxmlformats.org/presentationml/2006/main">
  <p:tag name="ANGLE" val="4"/>
</p:tagLst>
</file>

<file path=ppt/tags/tag201.xml><?xml version="1.0" encoding="utf-8"?>
<p:tagLst xmlns:a="http://schemas.openxmlformats.org/drawingml/2006/main" xmlns:r="http://schemas.openxmlformats.org/officeDocument/2006/relationships" xmlns:p="http://schemas.openxmlformats.org/presentationml/2006/main">
  <p:tag name="ANGLE" val="4"/>
</p:tagLst>
</file>

<file path=ppt/tags/tag202.xml><?xml version="1.0" encoding="utf-8"?>
<p:tagLst xmlns:a="http://schemas.openxmlformats.org/drawingml/2006/main" xmlns:r="http://schemas.openxmlformats.org/officeDocument/2006/relationships" xmlns:p="http://schemas.openxmlformats.org/presentationml/2006/main">
  <p:tag name="ANGLE" val="2"/>
</p:tagLst>
</file>

<file path=ppt/tags/tag203.xml><?xml version="1.0" encoding="utf-8"?>
<p:tagLst xmlns:a="http://schemas.openxmlformats.org/drawingml/2006/main" xmlns:r="http://schemas.openxmlformats.org/officeDocument/2006/relationships" xmlns:p="http://schemas.openxmlformats.org/presentationml/2006/main">
  <p:tag name="ANGLE" val="2"/>
</p:tagLst>
</file>

<file path=ppt/tags/tag204.xml><?xml version="1.0" encoding="utf-8"?>
<p:tagLst xmlns:a="http://schemas.openxmlformats.org/drawingml/2006/main" xmlns:r="http://schemas.openxmlformats.org/officeDocument/2006/relationships" xmlns:p="http://schemas.openxmlformats.org/presentationml/2006/main">
  <p:tag name="ANGLE" val="4"/>
</p:tagLst>
</file>

<file path=ppt/tags/tag205.xml><?xml version="1.0" encoding="utf-8"?>
<p:tagLst xmlns:a="http://schemas.openxmlformats.org/drawingml/2006/main" xmlns:r="http://schemas.openxmlformats.org/officeDocument/2006/relationships" xmlns:p="http://schemas.openxmlformats.org/presentationml/2006/main">
  <p:tag name="ANGLE" val="4"/>
</p:tagLst>
</file>

<file path=ppt/tags/tag206.xml><?xml version="1.0" encoding="utf-8"?>
<p:tagLst xmlns:a="http://schemas.openxmlformats.org/drawingml/2006/main" xmlns:r="http://schemas.openxmlformats.org/officeDocument/2006/relationships" xmlns:p="http://schemas.openxmlformats.org/presentationml/2006/main">
  <p:tag name="ANGLE" val="2"/>
</p:tagLst>
</file>

<file path=ppt/tags/tag207.xml><?xml version="1.0" encoding="utf-8"?>
<p:tagLst xmlns:a="http://schemas.openxmlformats.org/drawingml/2006/main" xmlns:r="http://schemas.openxmlformats.org/officeDocument/2006/relationships" xmlns:p="http://schemas.openxmlformats.org/presentationml/2006/main">
  <p:tag name="ANGLE" val="2"/>
</p:tagLst>
</file>

<file path=ppt/tags/tag208.xml><?xml version="1.0" encoding="utf-8"?>
<p:tagLst xmlns:a="http://schemas.openxmlformats.org/drawingml/2006/main" xmlns:r="http://schemas.openxmlformats.org/officeDocument/2006/relationships" xmlns:p="http://schemas.openxmlformats.org/presentationml/2006/main">
  <p:tag name="ANGLE" val="3"/>
</p:tagLst>
</file>

<file path=ppt/tags/tag209.xml><?xml version="1.0" encoding="utf-8"?>
<p:tagLst xmlns:a="http://schemas.openxmlformats.org/drawingml/2006/main" xmlns:r="http://schemas.openxmlformats.org/officeDocument/2006/relationships" xmlns:p="http://schemas.openxmlformats.org/presentationml/2006/main">
  <p:tag name="ANGLE" val="3"/>
</p:tagLst>
</file>

<file path=ppt/tags/tag2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10.xml><?xml version="1.0" encoding="utf-8"?>
<p:tagLst xmlns:a="http://schemas.openxmlformats.org/drawingml/2006/main" xmlns:r="http://schemas.openxmlformats.org/officeDocument/2006/relationships" xmlns:p="http://schemas.openxmlformats.org/presentationml/2006/main">
  <p:tag name="NAME" val="LineBasicDefault"/>
</p:tagLst>
</file>

<file path=ppt/tags/tag211.xml><?xml version="1.0" encoding="utf-8"?>
<p:tagLst xmlns:a="http://schemas.openxmlformats.org/drawingml/2006/main" xmlns:r="http://schemas.openxmlformats.org/officeDocument/2006/relationships" xmlns:p="http://schemas.openxmlformats.org/presentationml/2006/main">
  <p:tag name="NAME" val="LineBasicDefault"/>
</p:tagLst>
</file>

<file path=ppt/tags/tag212.xml><?xml version="1.0" encoding="utf-8"?>
<p:tagLst xmlns:a="http://schemas.openxmlformats.org/drawingml/2006/main" xmlns:r="http://schemas.openxmlformats.org/officeDocument/2006/relationships" xmlns:p="http://schemas.openxmlformats.org/presentationml/2006/main">
  <p:tag name="NAME" val="LineBasicDefault"/>
</p:tagLst>
</file>

<file path=ppt/tags/tag213.xml><?xml version="1.0" encoding="utf-8"?>
<p:tagLst xmlns:a="http://schemas.openxmlformats.org/drawingml/2006/main" xmlns:r="http://schemas.openxmlformats.org/officeDocument/2006/relationships" xmlns:p="http://schemas.openxmlformats.org/presentationml/2006/main">
  <p:tag name="NAME" val="LineBasicDefault"/>
</p:tagLst>
</file>

<file path=ppt/tags/tag21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215.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216.xml><?xml version="1.0" encoding="utf-8"?>
<p:tagLst xmlns:a="http://schemas.openxmlformats.org/drawingml/2006/main" xmlns:r="http://schemas.openxmlformats.org/officeDocument/2006/relationships" xmlns:p="http://schemas.openxmlformats.org/presentationml/2006/main">
  <p:tag name="NAME" val="LineBasicDefault"/>
</p:tagLst>
</file>

<file path=ppt/tags/tag217.xml><?xml version="1.0" encoding="utf-8"?>
<p:tagLst xmlns:a="http://schemas.openxmlformats.org/drawingml/2006/main" xmlns:r="http://schemas.openxmlformats.org/officeDocument/2006/relationships" xmlns:p="http://schemas.openxmlformats.org/presentationml/2006/main">
  <p:tag name="NAME" val="LineBasicDefault"/>
</p:tagLst>
</file>

<file path=ppt/tags/tag218.xml><?xml version="1.0" encoding="utf-8"?>
<p:tagLst xmlns:a="http://schemas.openxmlformats.org/drawingml/2006/main" xmlns:r="http://schemas.openxmlformats.org/officeDocument/2006/relationships" xmlns:p="http://schemas.openxmlformats.org/presentationml/2006/main">
  <p:tag name="NAME" val="LineBasicImpact"/>
</p:tagLst>
</file>

<file path=ppt/tags/tag219.xml><?xml version="1.0" encoding="utf-8"?>
<p:tagLst xmlns:a="http://schemas.openxmlformats.org/drawingml/2006/main" xmlns:r="http://schemas.openxmlformats.org/officeDocument/2006/relationships" xmlns:p="http://schemas.openxmlformats.org/presentationml/2006/main">
  <p:tag name="NAME" val="LineBasicImpact"/>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NAME" val="LineBasicImpact"/>
</p:tagLst>
</file>

<file path=ppt/tags/tag221.xml><?xml version="1.0" encoding="utf-8"?>
<p:tagLst xmlns:a="http://schemas.openxmlformats.org/drawingml/2006/main" xmlns:r="http://schemas.openxmlformats.org/officeDocument/2006/relationships" xmlns:p="http://schemas.openxmlformats.org/presentationml/2006/main">
  <p:tag name="NAME" val="LineBasicImpact"/>
</p:tagLst>
</file>

<file path=ppt/tags/tag222.xml><?xml version="1.0" encoding="utf-8"?>
<p:tagLst xmlns:a="http://schemas.openxmlformats.org/drawingml/2006/main" xmlns:r="http://schemas.openxmlformats.org/officeDocument/2006/relationships" xmlns:p="http://schemas.openxmlformats.org/presentationml/2006/main">
  <p:tag name="NAME" val="LineBasicImpact"/>
</p:tagLst>
</file>

<file path=ppt/tags/tag223.xml><?xml version="1.0" encoding="utf-8"?>
<p:tagLst xmlns:a="http://schemas.openxmlformats.org/drawingml/2006/main" xmlns:r="http://schemas.openxmlformats.org/officeDocument/2006/relationships" xmlns:p="http://schemas.openxmlformats.org/presentationml/2006/main">
  <p:tag name="NAME" val="LineBasicImpact"/>
</p:tagLst>
</file>

<file path=ppt/tags/tag224.xml><?xml version="1.0" encoding="utf-8"?>
<p:tagLst xmlns:a="http://schemas.openxmlformats.org/drawingml/2006/main" xmlns:r="http://schemas.openxmlformats.org/officeDocument/2006/relationships" xmlns:p="http://schemas.openxmlformats.org/presentationml/2006/main">
  <p:tag name="NAME" val="LineBasicImpact"/>
</p:tagLst>
</file>

<file path=ppt/tags/tag225.xml><?xml version="1.0" encoding="utf-8"?>
<p:tagLst xmlns:a="http://schemas.openxmlformats.org/drawingml/2006/main" xmlns:r="http://schemas.openxmlformats.org/officeDocument/2006/relationships" xmlns:p="http://schemas.openxmlformats.org/presentationml/2006/main">
  <p:tag name="NAME" val="LineBasicImpact"/>
</p:tagLst>
</file>

<file path=ppt/tags/tag226.xml><?xml version="1.0" encoding="utf-8"?>
<p:tagLst xmlns:a="http://schemas.openxmlformats.org/drawingml/2006/main" xmlns:r="http://schemas.openxmlformats.org/officeDocument/2006/relationships" xmlns:p="http://schemas.openxmlformats.org/presentationml/2006/main">
  <p:tag name="NAME" val="TrackerNumBlue"/>
</p:tagLst>
</file>

<file path=ppt/tags/tag227.xml><?xml version="1.0" encoding="utf-8"?>
<p:tagLst xmlns:a="http://schemas.openxmlformats.org/drawingml/2006/main" xmlns:r="http://schemas.openxmlformats.org/officeDocument/2006/relationships" xmlns:p="http://schemas.openxmlformats.org/presentationml/2006/main">
  <p:tag name="NAME" val="TrackerNumBlue"/>
</p:tagLst>
</file>

<file path=ppt/tags/tag228.xml><?xml version="1.0" encoding="utf-8"?>
<p:tagLst xmlns:a="http://schemas.openxmlformats.org/drawingml/2006/main" xmlns:r="http://schemas.openxmlformats.org/officeDocument/2006/relationships" xmlns:p="http://schemas.openxmlformats.org/presentationml/2006/main">
  <p:tag name="NAME" val="TrackerNumBlue"/>
</p:tagLst>
</file>

<file path=ppt/tags/tag229.xml><?xml version="1.0" encoding="utf-8"?>
<p:tagLst xmlns:a="http://schemas.openxmlformats.org/drawingml/2006/main" xmlns:r="http://schemas.openxmlformats.org/officeDocument/2006/relationships" xmlns:p="http://schemas.openxmlformats.org/presentationml/2006/main">
  <p:tag name="NAME" val="LineBasicDefault"/>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230.xml><?xml version="1.0" encoding="utf-8"?>
<p:tagLst xmlns:a="http://schemas.openxmlformats.org/drawingml/2006/main" xmlns:r="http://schemas.openxmlformats.org/officeDocument/2006/relationships" xmlns:p="http://schemas.openxmlformats.org/presentationml/2006/main">
  <p:tag name="NAME" val="LineBasicDefault"/>
</p:tagLst>
</file>

<file path=ppt/tags/tag231.xml><?xml version="1.0" encoding="utf-8"?>
<p:tagLst xmlns:a="http://schemas.openxmlformats.org/drawingml/2006/main" xmlns:r="http://schemas.openxmlformats.org/officeDocument/2006/relationships" xmlns:p="http://schemas.openxmlformats.org/presentationml/2006/main">
  <p:tag name="NAME" val="LineBasicDefault"/>
</p:tagLst>
</file>

<file path=ppt/tags/tag232.xml><?xml version="1.0" encoding="utf-8"?>
<p:tagLst xmlns:a="http://schemas.openxmlformats.org/drawingml/2006/main" xmlns:r="http://schemas.openxmlformats.org/officeDocument/2006/relationships" xmlns:p="http://schemas.openxmlformats.org/presentationml/2006/main">
  <p:tag name="NAME" val="LineBasicDefault"/>
</p:tagLst>
</file>

<file path=ppt/tags/tag233.xml><?xml version="1.0" encoding="utf-8"?>
<p:tagLst xmlns:a="http://schemas.openxmlformats.org/drawingml/2006/main" xmlns:r="http://schemas.openxmlformats.org/officeDocument/2006/relationships" xmlns:p="http://schemas.openxmlformats.org/presentationml/2006/main">
  <p:tag name="NAME" val="LineBasicDefault"/>
</p:tagLst>
</file>

<file path=ppt/tags/tag23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235.xml><?xml version="1.0" encoding="utf-8"?>
<p:tagLst xmlns:a="http://schemas.openxmlformats.org/drawingml/2006/main" xmlns:r="http://schemas.openxmlformats.org/officeDocument/2006/relationships" xmlns:p="http://schemas.openxmlformats.org/presentationml/2006/main">
  <p:tag name="NAME" val="LineBasicDefault"/>
</p:tagLst>
</file>

<file path=ppt/tags/tag236.xml><?xml version="1.0" encoding="utf-8"?>
<p:tagLst xmlns:a="http://schemas.openxmlformats.org/drawingml/2006/main" xmlns:r="http://schemas.openxmlformats.org/officeDocument/2006/relationships" xmlns:p="http://schemas.openxmlformats.org/presentationml/2006/main">
  <p:tag name="NAME" val="LineBasicDefault"/>
</p:tagLst>
</file>

<file path=ppt/tags/tag237.xml><?xml version="1.0" encoding="utf-8"?>
<p:tagLst xmlns:a="http://schemas.openxmlformats.org/drawingml/2006/main" xmlns:r="http://schemas.openxmlformats.org/officeDocument/2006/relationships" xmlns:p="http://schemas.openxmlformats.org/presentationml/2006/main">
  <p:tag name="NAME" val="LineBasicStrong"/>
</p:tagLst>
</file>

<file path=ppt/tags/tag238.xml><?xml version="1.0" encoding="utf-8"?>
<p:tagLst xmlns:a="http://schemas.openxmlformats.org/drawingml/2006/main" xmlns:r="http://schemas.openxmlformats.org/officeDocument/2006/relationships" xmlns:p="http://schemas.openxmlformats.org/presentationml/2006/main">
  <p:tag name="NAME" val="TrackerAlphaBlue"/>
</p:tagLst>
</file>

<file path=ppt/tags/tag239.xml><?xml version="1.0" encoding="utf-8"?>
<p:tagLst xmlns:a="http://schemas.openxmlformats.org/drawingml/2006/main" xmlns:r="http://schemas.openxmlformats.org/officeDocument/2006/relationships" xmlns:p="http://schemas.openxmlformats.org/presentationml/2006/main">
  <p:tag name="NAME" val="CustomIcon"/>
</p:tagLst>
</file>

<file path=ppt/tags/tag2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0.xml><?xml version="1.0" encoding="utf-8"?>
<p:tagLst xmlns:a="http://schemas.openxmlformats.org/drawingml/2006/main" xmlns:r="http://schemas.openxmlformats.org/officeDocument/2006/relationships" xmlns:p="http://schemas.openxmlformats.org/presentationml/2006/main">
  <p:tag name="NAME" val="TrackerAlphaBlue"/>
</p:tagLst>
</file>

<file path=ppt/tags/tag241.xml><?xml version="1.0" encoding="utf-8"?>
<p:tagLst xmlns:a="http://schemas.openxmlformats.org/drawingml/2006/main" xmlns:r="http://schemas.openxmlformats.org/officeDocument/2006/relationships" xmlns:p="http://schemas.openxmlformats.org/presentationml/2006/main">
  <p:tag name="NAME" val="TrackerAlphaBlue"/>
</p:tagLst>
</file>

<file path=ppt/tags/tag242.xml><?xml version="1.0" encoding="utf-8"?>
<p:tagLst xmlns:a="http://schemas.openxmlformats.org/drawingml/2006/main" xmlns:r="http://schemas.openxmlformats.org/officeDocument/2006/relationships" xmlns:p="http://schemas.openxmlformats.org/presentationml/2006/main">
  <p:tag name="NAME" val="TrackerAlphaBlue"/>
</p:tagLst>
</file>

<file path=ppt/tags/tag243.xml><?xml version="1.0" encoding="utf-8"?>
<p:tagLst xmlns:a="http://schemas.openxmlformats.org/drawingml/2006/main" xmlns:r="http://schemas.openxmlformats.org/officeDocument/2006/relationships" xmlns:p="http://schemas.openxmlformats.org/presentationml/2006/main">
  <p:tag name="NAME" val="LineBasicImpact"/>
</p:tagLst>
</file>

<file path=ppt/tags/tag244.xml><?xml version="1.0" encoding="utf-8"?>
<p:tagLst xmlns:a="http://schemas.openxmlformats.org/drawingml/2006/main" xmlns:r="http://schemas.openxmlformats.org/officeDocument/2006/relationships" xmlns:p="http://schemas.openxmlformats.org/presentationml/2006/main">
  <p:tag name="NAME" val="LineBasicImpact"/>
</p:tagLst>
</file>

<file path=ppt/tags/tag245.xml><?xml version="1.0" encoding="utf-8"?>
<p:tagLst xmlns:a="http://schemas.openxmlformats.org/drawingml/2006/main" xmlns:r="http://schemas.openxmlformats.org/officeDocument/2006/relationships" xmlns:p="http://schemas.openxmlformats.org/presentationml/2006/main">
  <p:tag name="NAME" val="LineBasicImpact"/>
</p:tagLst>
</file>

<file path=ppt/tags/tag246.xml><?xml version="1.0" encoding="utf-8"?>
<p:tagLst xmlns:a="http://schemas.openxmlformats.org/drawingml/2006/main" xmlns:r="http://schemas.openxmlformats.org/officeDocument/2006/relationships" xmlns:p="http://schemas.openxmlformats.org/presentationml/2006/main">
  <p:tag name="NAME" val="LineBasicStrong"/>
</p:tagLst>
</file>

<file path=ppt/tags/tag247.xml><?xml version="1.0" encoding="utf-8"?>
<p:tagLst xmlns:a="http://schemas.openxmlformats.org/drawingml/2006/main" xmlns:r="http://schemas.openxmlformats.org/officeDocument/2006/relationships" xmlns:p="http://schemas.openxmlformats.org/presentationml/2006/main">
  <p:tag name="NAME" val="TrackerAlphaBlue"/>
</p:tagLst>
</file>

<file path=ppt/tags/tag248.xml><?xml version="1.0" encoding="utf-8"?>
<p:tagLst xmlns:a="http://schemas.openxmlformats.org/drawingml/2006/main" xmlns:r="http://schemas.openxmlformats.org/officeDocument/2006/relationships" xmlns:p="http://schemas.openxmlformats.org/presentationml/2006/main">
  <p:tag name="NAME" val="TrackerAlphaBlue"/>
</p:tagLst>
</file>

<file path=ppt/tags/tag249.xml><?xml version="1.0" encoding="utf-8"?>
<p:tagLst xmlns:a="http://schemas.openxmlformats.org/drawingml/2006/main" xmlns:r="http://schemas.openxmlformats.org/officeDocument/2006/relationships" xmlns:p="http://schemas.openxmlformats.org/presentationml/2006/main">
  <p:tag name="NAME" val="TrackerAlphaBlue"/>
</p:tagLst>
</file>

<file path=ppt/tags/tag25.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0.xml><?xml version="1.0" encoding="utf-8"?>
<p:tagLst xmlns:a="http://schemas.openxmlformats.org/drawingml/2006/main" xmlns:r="http://schemas.openxmlformats.org/officeDocument/2006/relationships" xmlns:p="http://schemas.openxmlformats.org/presentationml/2006/main">
  <p:tag name="NAME" val="LineBasicImpact"/>
</p:tagLst>
</file>

<file path=ppt/tags/tag251.xml><?xml version="1.0" encoding="utf-8"?>
<p:tagLst xmlns:a="http://schemas.openxmlformats.org/drawingml/2006/main" xmlns:r="http://schemas.openxmlformats.org/officeDocument/2006/relationships" xmlns:p="http://schemas.openxmlformats.org/presentationml/2006/main">
  <p:tag name="SYMBOLNAME" val="Checkmark"/>
  <p:tag name="CIRCLESTATUS" val="Blue"/>
  <p:tag name="NAME" val="CheckmarkBlue"/>
</p:tagLst>
</file>

<file path=ppt/tags/tag252.xml><?xml version="1.0" encoding="utf-8"?>
<p:tagLst xmlns:a="http://schemas.openxmlformats.org/drawingml/2006/main" xmlns:r="http://schemas.openxmlformats.org/officeDocument/2006/relationships" xmlns:p="http://schemas.openxmlformats.org/presentationml/2006/main">
  <p:tag name="SYMBOLNAME" val="Checkmark"/>
  <p:tag name="CIRCLESTATUS" val="Blue"/>
  <p:tag name="NAME" val="CheckmarkBlue"/>
</p:tagLst>
</file>

<file path=ppt/tags/tag253.xml><?xml version="1.0" encoding="utf-8"?>
<p:tagLst xmlns:a="http://schemas.openxmlformats.org/drawingml/2006/main" xmlns:r="http://schemas.openxmlformats.org/officeDocument/2006/relationships" xmlns:p="http://schemas.openxmlformats.org/presentationml/2006/main">
  <p:tag name="SYMBOLNAME" val="Checkmark"/>
  <p:tag name="CIRCLESTATUS" val="Blue"/>
  <p:tag name="NAME" val="CheckmarkBlue"/>
</p:tagLst>
</file>

<file path=ppt/tags/tag254.xml><?xml version="1.0" encoding="utf-8"?>
<p:tagLst xmlns:a="http://schemas.openxmlformats.org/drawingml/2006/main" xmlns:r="http://schemas.openxmlformats.org/officeDocument/2006/relationships" xmlns:p="http://schemas.openxmlformats.org/presentationml/2006/main">
  <p:tag name="SYMBOLNAME" val="Checkmark"/>
  <p:tag name="CIRCLESTATUS" val="Blue"/>
  <p:tag name="NAME" val="CheckmarkBlue"/>
</p:tagLst>
</file>

<file path=ppt/tags/tag255.xml><?xml version="1.0" encoding="utf-8"?>
<p:tagLst xmlns:a="http://schemas.openxmlformats.org/drawingml/2006/main" xmlns:r="http://schemas.openxmlformats.org/officeDocument/2006/relationships" xmlns:p="http://schemas.openxmlformats.org/presentationml/2006/main">
  <p:tag name="SYMBOLNAME" val="Checkmark"/>
  <p:tag name="CIRCLESTATUS" val="Blue"/>
  <p:tag name="NAME" val="CheckmarkBlue"/>
</p:tagLst>
</file>

<file path=ppt/tags/tag256.xml><?xml version="1.0" encoding="utf-8"?>
<p:tagLst xmlns:a="http://schemas.openxmlformats.org/drawingml/2006/main" xmlns:r="http://schemas.openxmlformats.org/officeDocument/2006/relationships" xmlns:p="http://schemas.openxmlformats.org/presentationml/2006/main">
  <p:tag name="SYMBOLNAME" val="Chevron"/>
  <p:tag name="CIRCLESTATUS" val="White"/>
  <p:tag name="NAME" val="ChevronWhite"/>
</p:tagLst>
</file>

<file path=ppt/tags/tag257.xml><?xml version="1.0" encoding="utf-8"?>
<p:tagLst xmlns:a="http://schemas.openxmlformats.org/drawingml/2006/main" xmlns:r="http://schemas.openxmlformats.org/officeDocument/2006/relationships" xmlns:p="http://schemas.openxmlformats.org/presentationml/2006/main">
  <p:tag name="SYMBOLNAME" val="Checkmark"/>
  <p:tag name="CIRCLESTATUS" val="Blue"/>
  <p:tag name="NAME" val="CheckmarkBlue"/>
</p:tagLst>
</file>

<file path=ppt/tags/tag258.xml><?xml version="1.0" encoding="utf-8"?>
<p:tagLst xmlns:a="http://schemas.openxmlformats.org/drawingml/2006/main" xmlns:r="http://schemas.openxmlformats.org/officeDocument/2006/relationships" xmlns:p="http://schemas.openxmlformats.org/presentationml/2006/main">
  <p:tag name="SYMBOLNAME" val="X"/>
  <p:tag name="CIRCLESTATUS" val="Blue"/>
  <p:tag name="NAME" val="XBlue"/>
</p:tagLst>
</file>

<file path=ppt/tags/tag259.xml><?xml version="1.0" encoding="utf-8"?>
<p:tagLst xmlns:a="http://schemas.openxmlformats.org/drawingml/2006/main" xmlns:r="http://schemas.openxmlformats.org/officeDocument/2006/relationships" xmlns:p="http://schemas.openxmlformats.org/presentationml/2006/main">
  <p:tag name="SYMBOLNAME" val="X"/>
  <p:tag name="CIRCLESTATUS" val="Blue"/>
  <p:tag name="NAME" val="XBlue"/>
</p:tagLst>
</file>

<file path=ppt/tags/tag26.xml><?xml version="1.0" encoding="utf-8"?>
<p:tagLst xmlns:a="http://schemas.openxmlformats.org/drawingml/2006/main" xmlns:r="http://schemas.openxmlformats.org/officeDocument/2006/relationships" xmlns:p="http://schemas.openxmlformats.org/presentationml/2006/main">
  <p:tag name="SHAPENAME" val="5. Source"/>
</p:tagLst>
</file>

<file path=ppt/tags/tag260.xml><?xml version="1.0" encoding="utf-8"?>
<p:tagLst xmlns:a="http://schemas.openxmlformats.org/drawingml/2006/main" xmlns:r="http://schemas.openxmlformats.org/officeDocument/2006/relationships" xmlns:p="http://schemas.openxmlformats.org/presentationml/2006/main">
  <p:tag name="SYMBOLNAME" val="X"/>
  <p:tag name="CIRCLESTATUS" val="Blue"/>
  <p:tag name="NAME" val="XBlue"/>
</p:tagLst>
</file>

<file path=ppt/tags/tag261.xml><?xml version="1.0" encoding="utf-8"?>
<p:tagLst xmlns:a="http://schemas.openxmlformats.org/drawingml/2006/main" xmlns:r="http://schemas.openxmlformats.org/officeDocument/2006/relationships" xmlns:p="http://schemas.openxmlformats.org/presentationml/2006/main">
  <p:tag name="SYMBOLNAME" val="CheckmarkDash"/>
  <p:tag name="CIRCLESTATUS" val="White"/>
  <p:tag name="NAME" val="CheckmarkDashWhite"/>
</p:tagLst>
</file>

<file path=ppt/tags/tag262.xml><?xml version="1.0" encoding="utf-8"?>
<p:tagLst xmlns:a="http://schemas.openxmlformats.org/drawingml/2006/main" xmlns:r="http://schemas.openxmlformats.org/officeDocument/2006/relationships" xmlns:p="http://schemas.openxmlformats.org/presentationml/2006/main">
  <p:tag name="NAME" val="TrackerAlphaBlue"/>
</p:tagLst>
</file>

<file path=ppt/tags/tag263.xml><?xml version="1.0" encoding="utf-8"?>
<p:tagLst xmlns:a="http://schemas.openxmlformats.org/drawingml/2006/main" xmlns:r="http://schemas.openxmlformats.org/officeDocument/2006/relationships" xmlns:p="http://schemas.openxmlformats.org/presentationml/2006/main">
  <p:tag name="NAME" val="CustomIcon"/>
</p:tagLst>
</file>

<file path=ppt/tags/tag264.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265.xml><?xml version="1.0" encoding="utf-8"?>
<p:tagLst xmlns:a="http://schemas.openxmlformats.org/drawingml/2006/main" xmlns:r="http://schemas.openxmlformats.org/officeDocument/2006/relationships" xmlns:p="http://schemas.openxmlformats.org/presentationml/2006/main">
  <p:tag name="NAME" val="TrackerNumBlue"/>
</p:tagLst>
</file>

<file path=ppt/tags/tag266.xml><?xml version="1.0" encoding="utf-8"?>
<p:tagLst xmlns:a="http://schemas.openxmlformats.org/drawingml/2006/main" xmlns:r="http://schemas.openxmlformats.org/officeDocument/2006/relationships" xmlns:p="http://schemas.openxmlformats.org/presentationml/2006/main">
  <p:tag name="NAME" val="TrackerNumBlue"/>
</p:tagLst>
</file>

<file path=ppt/tags/tag267.xml><?xml version="1.0" encoding="utf-8"?>
<p:tagLst xmlns:a="http://schemas.openxmlformats.org/drawingml/2006/main" xmlns:r="http://schemas.openxmlformats.org/officeDocument/2006/relationships" xmlns:p="http://schemas.openxmlformats.org/presentationml/2006/main">
  <p:tag name="NAME" val="TrackerNumBlue"/>
</p:tagLst>
</file>

<file path=ppt/tags/tag268.xml><?xml version="1.0" encoding="utf-8"?>
<p:tagLst xmlns:a="http://schemas.openxmlformats.org/drawingml/2006/main" xmlns:r="http://schemas.openxmlformats.org/officeDocument/2006/relationships" xmlns:p="http://schemas.openxmlformats.org/presentationml/2006/main">
  <p:tag name="NAME" val="LineBasicStrong"/>
</p:tagLst>
</file>

<file path=ppt/tags/tag269.xml><?xml version="1.0" encoding="utf-8"?>
<p:tagLst xmlns:a="http://schemas.openxmlformats.org/drawingml/2006/main" xmlns:r="http://schemas.openxmlformats.org/officeDocument/2006/relationships" xmlns:p="http://schemas.openxmlformats.org/presentationml/2006/main">
  <p:tag name="NAME" val="LineBasicImpact"/>
</p:tagLst>
</file>

<file path=ppt/tags/tag2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70.xml><?xml version="1.0" encoding="utf-8"?>
<p:tagLst xmlns:a="http://schemas.openxmlformats.org/drawingml/2006/main" xmlns:r="http://schemas.openxmlformats.org/officeDocument/2006/relationships" xmlns:p="http://schemas.openxmlformats.org/presentationml/2006/main">
  <p:tag name="NAME" val="LineBasicStrong"/>
</p:tagLst>
</file>

<file path=ppt/tags/tag271.xml><?xml version="1.0" encoding="utf-8"?>
<p:tagLst xmlns:a="http://schemas.openxmlformats.org/drawingml/2006/main" xmlns:r="http://schemas.openxmlformats.org/officeDocument/2006/relationships" xmlns:p="http://schemas.openxmlformats.org/presentationml/2006/main">
  <p:tag name="NAME" val="TrackerAlphaBlue"/>
</p:tagLst>
</file>

<file path=ppt/tags/tag272.xml><?xml version="1.0" encoding="utf-8"?>
<p:tagLst xmlns:a="http://schemas.openxmlformats.org/drawingml/2006/main" xmlns:r="http://schemas.openxmlformats.org/officeDocument/2006/relationships" xmlns:p="http://schemas.openxmlformats.org/presentationml/2006/main">
  <p:tag name="NAME" val="TrackerAlphaBlue"/>
</p:tagLst>
</file>

<file path=ppt/tags/tag273.xml><?xml version="1.0" encoding="utf-8"?>
<p:tagLst xmlns:a="http://schemas.openxmlformats.org/drawingml/2006/main" xmlns:r="http://schemas.openxmlformats.org/officeDocument/2006/relationships" xmlns:p="http://schemas.openxmlformats.org/presentationml/2006/main">
  <p:tag name="NAME" val="TrackerAlphaBlue"/>
</p:tagLst>
</file>

<file path=ppt/tags/tag274.xml><?xml version="1.0" encoding="utf-8"?>
<p:tagLst xmlns:a="http://schemas.openxmlformats.org/drawingml/2006/main" xmlns:r="http://schemas.openxmlformats.org/officeDocument/2006/relationships" xmlns:p="http://schemas.openxmlformats.org/presentationml/2006/main">
  <p:tag name="NAME" val="TrackerAlphaBlue"/>
</p:tagLst>
</file>

<file path=ppt/tags/tag275.xml><?xml version="1.0" encoding="utf-8"?>
<p:tagLst xmlns:a="http://schemas.openxmlformats.org/drawingml/2006/main" xmlns:r="http://schemas.openxmlformats.org/officeDocument/2006/relationships" xmlns:p="http://schemas.openxmlformats.org/presentationml/2006/main">
  <p:tag name="NAME" val="CustomIcon"/>
</p:tagLst>
</file>

<file path=ppt/tags/tag276.xml><?xml version="1.0" encoding="utf-8"?>
<p:tagLst xmlns:a="http://schemas.openxmlformats.org/drawingml/2006/main" xmlns:r="http://schemas.openxmlformats.org/officeDocument/2006/relationships" xmlns:p="http://schemas.openxmlformats.org/presentationml/2006/main">
  <p:tag name="NAME" val="LineBasicStrong"/>
</p:tagLst>
</file>

<file path=ppt/tags/tag277.xml><?xml version="1.0" encoding="utf-8"?>
<p:tagLst xmlns:a="http://schemas.openxmlformats.org/drawingml/2006/main" xmlns:r="http://schemas.openxmlformats.org/officeDocument/2006/relationships" xmlns:p="http://schemas.openxmlformats.org/presentationml/2006/main">
  <p:tag name="NAME" val="TrackerAlphaBlue"/>
</p:tagLst>
</file>

<file path=ppt/tags/tag278.xml><?xml version="1.0" encoding="utf-8"?>
<p:tagLst xmlns:a="http://schemas.openxmlformats.org/drawingml/2006/main" xmlns:r="http://schemas.openxmlformats.org/officeDocument/2006/relationships" xmlns:p="http://schemas.openxmlformats.org/presentationml/2006/main">
  <p:tag name="NAME" val="TrackerAlphaBlue"/>
</p:tagLst>
</file>

<file path=ppt/tags/tag279.xml><?xml version="1.0" encoding="utf-8"?>
<p:tagLst xmlns:a="http://schemas.openxmlformats.org/drawingml/2006/main" xmlns:r="http://schemas.openxmlformats.org/officeDocument/2006/relationships" xmlns:p="http://schemas.openxmlformats.org/presentationml/2006/main">
  <p:tag name="NAME" val="TrackerAlphaBlu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NAME" val="TrackerAlphaBlue"/>
</p:tagLst>
</file>

<file path=ppt/tags/tag281.xml><?xml version="1.0" encoding="utf-8"?>
<p:tagLst xmlns:a="http://schemas.openxmlformats.org/drawingml/2006/main" xmlns:r="http://schemas.openxmlformats.org/officeDocument/2006/relationships" xmlns:p="http://schemas.openxmlformats.org/presentationml/2006/main">
  <p:tag name="NAME" val="CustomIcon"/>
</p:tagLst>
</file>

<file path=ppt/tags/tag282.xml><?xml version="1.0" encoding="utf-8"?>
<p:tagLst xmlns:a="http://schemas.openxmlformats.org/drawingml/2006/main" xmlns:r="http://schemas.openxmlformats.org/officeDocument/2006/relationships" xmlns:p="http://schemas.openxmlformats.org/presentationml/2006/main">
  <p:tag name="NAME" val="TrackerNumBlue"/>
</p:tagLst>
</file>

<file path=ppt/tags/tag283.xml><?xml version="1.0" encoding="utf-8"?>
<p:tagLst xmlns:a="http://schemas.openxmlformats.org/drawingml/2006/main" xmlns:r="http://schemas.openxmlformats.org/officeDocument/2006/relationships" xmlns:p="http://schemas.openxmlformats.org/presentationml/2006/main">
  <p:tag name="NAME" val="TrackerNumBlue"/>
</p:tagLst>
</file>

<file path=ppt/tags/tag284.xml><?xml version="1.0" encoding="utf-8"?>
<p:tagLst xmlns:a="http://schemas.openxmlformats.org/drawingml/2006/main" xmlns:r="http://schemas.openxmlformats.org/officeDocument/2006/relationships" xmlns:p="http://schemas.openxmlformats.org/presentationml/2006/main">
  <p:tag name="NAME" val="TrackerNumBlue"/>
</p:tagLst>
</file>

<file path=ppt/tags/tag285.xml><?xml version="1.0" encoding="utf-8"?>
<p:tagLst xmlns:a="http://schemas.openxmlformats.org/drawingml/2006/main" xmlns:r="http://schemas.openxmlformats.org/officeDocument/2006/relationships" xmlns:p="http://schemas.openxmlformats.org/presentationml/2006/main">
  <p:tag name="NAME" val="LineBasicStrong"/>
</p:tagLst>
</file>

<file path=ppt/tags/tag286.xml><?xml version="1.0" encoding="utf-8"?>
<p:tagLst xmlns:a="http://schemas.openxmlformats.org/drawingml/2006/main" xmlns:r="http://schemas.openxmlformats.org/officeDocument/2006/relationships" xmlns:p="http://schemas.openxmlformats.org/presentationml/2006/main">
  <p:tag name="NAME" val="LineBasicImpact"/>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iJqF5abEEIGMJrpa.7gTT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tNyjaQ.GCDstsyu7LTXxg"/>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5gYsuSDjot_IeZ7u2UC1ZA"/>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P5MwT3jyuAY6CUJf3YPSpQ"/>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95ho8aBE6NWYr6hGd5lnU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DBVHhy2_fEVVs_idxs8KI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y4e_BTk4fGphYJ4sYQIHaA"/>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mF1olwKQRobgC74LbLaxZA"/>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0lSo4bRO4I130l8QKZsJGg"/>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3EsTWj4.eN2WAsffc5yd4A"/>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nr1gkKQGvT3Z6hnbHLLvW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PEda4KSAxMKpHgQy7E_CjQ"/>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0iJ2DNQ2J3myw78LkLpuk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DgEH8Yj1heufFbcZpzT5DQ"/>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uWYYXzY7J4_6oEWjfowIUg"/>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XuCRJwLzmi2VPKIQcfkPTA"/>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spvWk4kKWRW.gawyTvDFeA"/>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cgfqBuVWINqiXS_9sPc78A"/>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Ey6jO1xVB6yoCK20bcJe5w"/>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8Bz4CTWK.aWWr8dXvzJKoA"/>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tNyjaQ.GCDstsyu7LTXx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tNyjaQ.GCDstsyu7LTXxg"/>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tNyjaQ.GCDstsyu7LTXxg"/>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0iJ2DNQ2J3myw78LkLpukg"/>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0iJ2DNQ2J3myw78LkLpukg"/>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0iJ2DNQ2J3myw78LkLpukg"/>
</p:tagLst>
</file>

<file path=ppt/tags/tag31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6.xml><?xml version="1.0" encoding="utf-8"?>
<p:tagLst xmlns:a="http://schemas.openxmlformats.org/drawingml/2006/main" xmlns:r="http://schemas.openxmlformats.org/officeDocument/2006/relationships" xmlns:p="http://schemas.openxmlformats.org/presentationml/2006/main">
  <p:tag name="SHAPENAME" val="3. Subtitle"/>
</p:tagLst>
</file>

<file path=ppt/tags/tag317.xml><?xml version="1.0" encoding="utf-8"?>
<p:tagLst xmlns:a="http://schemas.openxmlformats.org/drawingml/2006/main" xmlns:r="http://schemas.openxmlformats.org/officeDocument/2006/relationships" xmlns:p="http://schemas.openxmlformats.org/presentationml/2006/main">
  <p:tag name="NAME" val="CustomIcon"/>
</p:tagLst>
</file>

<file path=ppt/tags/tag318.xml><?xml version="1.0" encoding="utf-8"?>
<p:tagLst xmlns:a="http://schemas.openxmlformats.org/drawingml/2006/main" xmlns:r="http://schemas.openxmlformats.org/officeDocument/2006/relationships" xmlns:p="http://schemas.openxmlformats.org/presentationml/2006/main">
  <p:tag name="NAME" val="CustomIcon"/>
</p:tagLst>
</file>

<file path=ppt/tags/tag319.xml><?xml version="1.0" encoding="utf-8"?>
<p:tagLst xmlns:a="http://schemas.openxmlformats.org/drawingml/2006/main" xmlns:r="http://schemas.openxmlformats.org/officeDocument/2006/relationships" xmlns:p="http://schemas.openxmlformats.org/presentationml/2006/main">
  <p:tag name="NAME" val="CustomIcon"/>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NAME" val="CustomIcon"/>
</p:tagLst>
</file>

<file path=ppt/tags/tag321.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22.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23.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2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25.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26.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27.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28.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29.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iJqF5abEEIGMJrpa.7gTTw"/>
</p:tagLst>
</file>

<file path=ppt/tags/tag330.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31.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32.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33.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34.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335.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336.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337.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38.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39.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tNyjaQ.GCDstsyu7LTXxg"/>
</p:tagLst>
</file>

<file path=ppt/tags/tag340.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41.xml><?xml version="1.0" encoding="utf-8"?>
<p:tagLst xmlns:a="http://schemas.openxmlformats.org/drawingml/2006/main" xmlns:r="http://schemas.openxmlformats.org/officeDocument/2006/relationships" xmlns:p="http://schemas.openxmlformats.org/presentationml/2006/main">
  <p:tag name="NAME" val="CustomIcon"/>
</p:tagLst>
</file>

<file path=ppt/tags/tag342.xml><?xml version="1.0" encoding="utf-8"?>
<p:tagLst xmlns:a="http://schemas.openxmlformats.org/drawingml/2006/main" xmlns:r="http://schemas.openxmlformats.org/officeDocument/2006/relationships" xmlns:p="http://schemas.openxmlformats.org/presentationml/2006/main">
  <p:tag name="NAME" val="CustomIcon"/>
</p:tagLst>
</file>

<file path=ppt/tags/tag343.xml><?xml version="1.0" encoding="utf-8"?>
<p:tagLst xmlns:a="http://schemas.openxmlformats.org/drawingml/2006/main" xmlns:r="http://schemas.openxmlformats.org/officeDocument/2006/relationships" xmlns:p="http://schemas.openxmlformats.org/presentationml/2006/main">
  <p:tag name="NAME" val="CustomIcon"/>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rFMCaNYYNI1m6DcH2VZreA"/>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FyViUASotNgO6qxObETRF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vJWx08R4ZIjHndQyIqmqqw"/>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jsp2XyaAKrNLTsOiUcWtR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Tu.o22m9WwZOaL1cmxj5cg"/>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Tuvs2sszp0wOBRr2kxc4P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5gYsuSDjot_IeZ7u2UC1ZA"/>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7EAT7aX._75z1.HU_esNIA"/>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0EXtI3phOJ8bxZu85GoGng"/>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vDC6tyZDJugAVI4Oz5p87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f3ZiVvZz2VGDzBIN7vTtCw"/>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xGn6dwk5eTFcTWbCisjCkA"/>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qm6osE_goReRjwIEq3bT6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OlzGfv5G4NHNIkrohUterA"/>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sNTpsVeP1HftIU3c4hMsfA"/>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RTSvmj.tcJ5byiAiKvYOZA"/>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rUnBdmAEGnx9B5rZyH4dt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P5MwT3jyuAY6CUJf3YPSp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eZorJf6GUB8p8_OMPSJWBw"/>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PH9LNXzRueo0blKQrfq43A"/>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A4q8peZQJtu_mW27cceV6g"/>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vb3rMi2vxJI5nDmZfpUrSA"/>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yxm3u35af5oDEipmMQ00sQ"/>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7NEDGJ4WRTaaedhiaF7DBg"/>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ts6ZcuelMKddCVXLh3oi6Q"/>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PNYpB_VFkn7BMhJ5Hy4rFw"/>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MdTcCjnxZXMkxPWMtsugJw"/>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bTIfWQ6wHmZ8YTC2mRyye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95ho8aBE6NWYr6hGd5lnU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m34NfiWLmislSOkFvK4d5g"/>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VR0te6DlEneAX.mME6WKGw"/>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mmAiELXSAYilZEnVsKATZA"/>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jkMGE5ALUWdWokEk3VBgRg"/>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g2WR5N2hNoSvSebWRolziw"/>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CzBzGrdU6iJl4YwhDyHK9Q"/>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KTu3raj4SWrWbVdJVPgH6g"/>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k5zxetwOmISiBs4N43Zxkw"/>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o7G5Z6wpeU080F6v.0dMdg"/>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FK4vDvtmkK498mYUgW58z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DBVHhy2_fEVVs_idxs8KI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TmR_eLENUfORYY5B62HdCw"/>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nufdaViz8tBKWI2UR9sFog"/>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ETtN_7NQDZKc8I3LmeQLUA"/>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4Q3DUn_MpQTqqPmSt1iKgQ"/>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LiCiLzNFWrWVBjQW17xzDQ"/>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Fk7.0ZGhdbi7oBhAszGCk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YTFq_ZqucRwNh.44_G1iKQ"/>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3qyVnkljtU_9jvVYIkqV2g"/>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cQPJA7Neb5VnT.qUgSZn4g"/>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_HOapSnA0gRWbWVg7qqac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y4e_BTk4fGphYJ4sYQIHaA"/>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f9Wy3TbeoimTkUqM4_pGpg"/>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3nxgRjFDKKBk_O.evCbltA"/>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1jsXUlzQsgDkEwz7uJgNNg"/>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SxkNgNW9kgEfy9WHMaKQkQ"/>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3TRtXbbWxoGTtaRB4Air.A"/>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IpOpC6I4UtznxZG8j8hqaQ"/>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qJz83mL3.n2Vxjojf8AkgQ"/>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ql86e5G2URtAn3BAvclNAA"/>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mBPij_Z7gERaE9UsmFKnYw"/>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bpMnN7_aUvTfpPTWqeiBb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mF1olwKQRobgC74LbLaxZA"/>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OowyOEK26keBQTGGOcb9vw"/>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1_jRZ9np4HMhMyOMmhLKPw"/>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PJWr_5diDeSXgezRxaDuIw"/>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sije_r4_dwBoEf8CIvYWMQ"/>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O5YaEd2G8KNkhQrhTgyKPA"/>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C1V6qra.8egBdlhfcid_jg"/>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lY9EHAZwmqwJ7oYkesbjmw"/>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dpUR6QJKr2djb_KndAZ72w"/>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p13IwqK1DqR.Gfjb8sHXjQ"/>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b8vLkqVyB1R_G5IYtpwIW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0lSo4bRO4I130l8QKZsJGg"/>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wrz9XHYlCT9.CG89Fk7Lqg"/>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sbv4WutIqF6_h1TKb4yS2g"/>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KAbCfRuZxn7hUaetcK4g_g"/>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0bIhF.sWC_DhJaojvgy0W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0nBmN7Q6FwFCcGK.jlRPmw"/>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N5Su6tjIPNXbdRy_k0.GJg"/>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IOtgj4G_KMjrQ_8Bk0T4mw"/>
</p:tagLst>
</file>

<file path=ppt/tags/tag417.xml><?xml version="1.0" encoding="utf-8"?>
<p:tagLst xmlns:a="http://schemas.openxmlformats.org/drawingml/2006/main" xmlns:r="http://schemas.openxmlformats.org/officeDocument/2006/relationships" xmlns:p="http://schemas.openxmlformats.org/presentationml/2006/main">
  <p:tag name="NAME" val="TrackerNumBlue"/>
</p:tagLst>
</file>

<file path=ppt/tags/tag418.xml><?xml version="1.0" encoding="utf-8"?>
<p:tagLst xmlns:a="http://schemas.openxmlformats.org/drawingml/2006/main" xmlns:r="http://schemas.openxmlformats.org/officeDocument/2006/relationships" xmlns:p="http://schemas.openxmlformats.org/presentationml/2006/main">
  <p:tag name="NAME" val="TrackerNumBlue"/>
</p:tagLst>
</file>

<file path=ppt/tags/tag419.xml><?xml version="1.0" encoding="utf-8"?>
<p:tagLst xmlns:a="http://schemas.openxmlformats.org/drawingml/2006/main" xmlns:r="http://schemas.openxmlformats.org/officeDocument/2006/relationships" xmlns:p="http://schemas.openxmlformats.org/presentationml/2006/main">
  <p:tag name="NAME" val="TrackerNumBlu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3EsTWj4.eN2WAsffc5yd4A"/>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JH66imYaHnONvjOBNkF_ug"/>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IZytqbsB5n63.Y7TK9P..A"/>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hFTAFYJRDSeJ3Tx63C5CZQ"/>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JQL.mCdjVvftNvpVscJ2tw"/>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oUlSN8jA6B18e8KAsKNC8Q"/>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iNXnl33T1bNrrvNuPYOaQA"/>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3s16I_q7N02oGyrnnORlJ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X8QtYPP9ltqN2zjGzwrFmA"/>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90ZvoKYxOgeWxOCMg_AnCw"/>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nS.y4ysMGirKFDjlm9Xl9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nr1gkKQGvT3Z6hnbHLLvWw"/>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jytfecncAKVGeDSHND8xgw"/>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K.YCi1i.VoYjoAF11sDnxg"/>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Uh0WTemgcBAGs2fzVO6QWA"/>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rxPABafwW9fIORy_HVZdZA"/>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VmGRvB_B7J5XFIUCv7.6AA"/>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Yk1rz0arvbCnIRdOOpXKmA"/>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L1HEy3X.AW3s1olPMqxvww"/>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O7N2LUyY2w9laNcvpqg3ow"/>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BCPp9X47ei4RO9fe7R_FDw"/>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hgoyasMi9qxORGiPQ10ws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PEda4KSAxMKpHgQy7E_CjQ"/>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hrPa9SqQpuZzUyhG29cVLg"/>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36b0iOhiIsJ7czboNWJ8YQ"/>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hZUf_lgQH_yC9smUf2Yjww"/>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4mJ_N1npW87lQv8CyZLVUw"/>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vufUFnyqZd3S9dmhrfqBrA"/>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Vou9TZ6rwQQ3u6a5E4R1Iw"/>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3.d5KMUmcTcmnspmDckBLg"/>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uKwUJbP4do2ti2xmlcXzeA"/>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GC1Dp9Uv7pUIE_IaoDsGug"/>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k7Cyvdt6ae8t8w9zDRey9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0iJ2DNQ2J3myw78LkLpukg"/>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VgOAOziyGfHOnA3zbNihsQ"/>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ozDu.ebUrQo701V4mLmatw"/>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WVeEJl_qOj9B2mqCJSvF.A"/>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BOoWyLiJb3IXWaKHmXPcg"/>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Lh7ES1A02Q2DmJgwmdGsvw"/>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RjDNb.nCe_nH_vmKZrbCwg"/>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d4I7GJthfWQpxoi.W2Du.A"/>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dTOMGFYerZberIrGBc0EHQ"/>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KYciI2f_ERNBiamfsnxNZg"/>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hgRdewgKeJ3TlEDFNxhuM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DgEH8Yj1heufFbcZpzT5DQ"/>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9zwgBbgkbDQD5rewXHojcg"/>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OyFdSj6Tfg9MtiaXmiY23g"/>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o5IyyMrrA8IFRs3EBSj7z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8QjOwrwQ.Xh9wAkz5ZH6aA"/>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P5z9stNbZ78cCEODuvTXSw"/>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jcApGzAzQaJeVQltpaGVqA"/>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8HnA.U1G43vXYBIz3TIYqg"/>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5qqyUdTk56qZBSVwz.D4VQ"/>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SbWhCt8j12mCDjzdTxaHcQ"/>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QycK59j1DN3ngoFUKM8Bi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uWYYXzY7J4_6oEWjfowIUg"/>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Q1H936NS_QAF7FUiA.pKuw"/>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0ESIF.ZETzPzxfS1EFm4xQ"/>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cxeitdZUompWv0nPby0SaQ"/>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es0qp11NVrhzofbX2BVVqA"/>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cZBj85q7WCbSbB4GT7CwMg"/>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NvdLZ.8cr6CM6ZM3M6FU_A"/>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c8pRbYVq9VjYi1C9mj5M4g"/>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2OcAuDQ02Dp3VI5It243EQ"/>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eQ1rnejeBpHf83SnweISGg"/>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Twj1BaLcCFTO4.YwETH3p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XuCRJwLzmi2VPKIQcfkPTA"/>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qH5QMFz8h8DxSHiI8vLqJQ"/>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XmqtYhARddy7R_3AD8tacQ"/>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xx7k5.WZ.Z69s4JAzThvTQ"/>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6cpdfdBexcEI5ra6Sv6bmQ"/>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Wv.Y_54RntdAYYXIXg3T3A"/>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Ddo1yETQSfAgTkYvzB8efg"/>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nM_fDZmUxZyJ0Bm8QEJYtQ"/>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aYSYeUXVc.a64Im4P0zJWQ"/>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7WrhppQRg2izz05Jm_A2Rw"/>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1FEXSRefgoCBYdtijZ6uk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spvWk4kKWRW.gawyTvDFeA"/>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Nr661yck2EkpbBYI_CEayA"/>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nX.3GkDlclOXWvvpzlaYIw"/>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euRAbLzmKZx7QmcqWz.Syg"/>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6U_btMgCMZ9nbW.qNXeFfw"/>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C4GLpl65X4acrv8VJcwQWQ"/>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VCSbl3Uv3R0.Ku0v4GOMNg"/>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QHryp.ycnvjX3GCCJGmmHw"/>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q24vpeeRGYEJ39kh2t0WS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VAhJeZ75OdfPRUUW3ZUw8g"/>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th38Yu8mbp_k6wOv.pDnPHg"/>
</p:tagLst>
</file>

<file path=ppt/tags/tag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cgfqBuVWINqiXS_9sPc78A"/>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txDOEGOgooql8.mRN885wpg"/>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tOQfZ5ObC1RBgpHk43gZCEA"/>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G..n26wcOQMdJQBv_r7LGg"/>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VCIngN1zBvZCtnZeZymiow"/>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uLjjfBImjMg06QXld9Nxgw"/>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iw387GdRCWoViJzjXpEz_w"/>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hQvHjG99cRcNF3Ce2Zd4MQ"/>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Xuwskd.Peea.1SZUPkjvQA"/>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0WIENq25uxD1LeBVzeqZ1g"/>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tzU52Ch9vbWcWEBTay4C0p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Ey6jO1xVB6yoCK20bcJe5w"/>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tEMAlN0y2F5GXGhDYuZghTg"/>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Vmmkt0yu5yAftJIpySZqkA"/>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tq5HEf.BEi0vjDevKIn6cLA"/>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1.HwOvQHSAnf56eO5q1_nQ"/>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tJxtAg3jMfbj_55JgiwQWGQ"/>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CWIkRtif9qllRe2RzY2YTg"/>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tOFVm6.4ngxG9SgB8xU0Kkg"/>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qhq3vEU_Ear7KPi1qTNTwA"/>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onwzYJOAhJO4GolQwa_4nQ"/>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tKTYwqxqqaYXGLl5B0aPcs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8Bz4CTWK.aWWr8dXvzJKoA"/>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wKh9NyYoKwdIw57YIaB28A"/>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bv3peaQufKHe_.e1yL1uDA"/>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BToIvsan.ZjDClkYu5IrOQ"/>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Ly7ivqC4VRgweyHedK9ayA"/>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lDP4LoUheqVIyrc6rJwaqw"/>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tIW1CRy5ugs9n0tLR_0OCRQ"/>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tGM4MKXl.vhzyr4c4HSrhSA"/>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s5.ibBmT3t5TRExWMm_q0g"/>
</p:tagLst>
</file>

<file path=ppt/tags/tag528.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2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tNyjaQ.GCDstsyu7LTXxg"/>
</p:tagLst>
</file>

<file path=ppt/tags/tag530.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31.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32.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33.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3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35.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36.xml><?xml version="1.0" encoding="utf-8"?>
<p:tagLst xmlns:a="http://schemas.openxmlformats.org/drawingml/2006/main" xmlns:r="http://schemas.openxmlformats.org/officeDocument/2006/relationships" xmlns:p="http://schemas.openxmlformats.org/presentationml/2006/main">
  <p:tag name="NAME" val="CustomIcon"/>
</p:tagLst>
</file>

<file path=ppt/tags/tag537.xml><?xml version="1.0" encoding="utf-8"?>
<p:tagLst xmlns:a="http://schemas.openxmlformats.org/drawingml/2006/main" xmlns:r="http://schemas.openxmlformats.org/officeDocument/2006/relationships" xmlns:p="http://schemas.openxmlformats.org/presentationml/2006/main">
  <p:tag name="NAME" val="CustomIcon"/>
</p:tagLst>
</file>

<file path=ppt/tags/tag538.xml><?xml version="1.0" encoding="utf-8"?>
<p:tagLst xmlns:a="http://schemas.openxmlformats.org/drawingml/2006/main" xmlns:r="http://schemas.openxmlformats.org/officeDocument/2006/relationships" xmlns:p="http://schemas.openxmlformats.org/presentationml/2006/main">
  <p:tag name="NAME" val="CustomIcon"/>
</p:tagLst>
</file>

<file path=ppt/tags/tag539.xml><?xml version="1.0" encoding="utf-8"?>
<p:tagLst xmlns:a="http://schemas.openxmlformats.org/drawingml/2006/main" xmlns:r="http://schemas.openxmlformats.org/officeDocument/2006/relationships" xmlns:p="http://schemas.openxmlformats.org/presentationml/2006/main">
  <p:tag name="NAME" val="CustomIcon"/>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tNyjaQ.GCDstsyu7LTXxg"/>
</p:tagLst>
</file>

<file path=ppt/tags/tag540.xml><?xml version="1.0" encoding="utf-8"?>
<p:tagLst xmlns:a="http://schemas.openxmlformats.org/drawingml/2006/main" xmlns:r="http://schemas.openxmlformats.org/officeDocument/2006/relationships" xmlns:p="http://schemas.openxmlformats.org/presentationml/2006/main">
  <p:tag name="NAME" val="CustomIcon"/>
</p:tagLst>
</file>

<file path=ppt/tags/tag541.xml><?xml version="1.0" encoding="utf-8"?>
<p:tagLst xmlns:a="http://schemas.openxmlformats.org/drawingml/2006/main" xmlns:r="http://schemas.openxmlformats.org/officeDocument/2006/relationships" xmlns:p="http://schemas.openxmlformats.org/presentationml/2006/main">
  <p:tag name="NAME" val="CustomIcon"/>
</p:tagLst>
</file>

<file path=ppt/tags/tag542.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43.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44.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45.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46.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47.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48.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4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tNyjaQ.GCDstsyu7LTXxg"/>
</p:tagLst>
</file>

<file path=ppt/tags/tag550.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51.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52.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53.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5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55.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56.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57.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58.xml><?xml version="1.0" encoding="utf-8"?>
<p:tagLst xmlns:a="http://schemas.openxmlformats.org/drawingml/2006/main" xmlns:r="http://schemas.openxmlformats.org/officeDocument/2006/relationships" xmlns:p="http://schemas.openxmlformats.org/presentationml/2006/main">
  <p:tag name="NAME" val="CustomIcon"/>
</p:tagLst>
</file>

<file path=ppt/tags/tag559.xml><?xml version="1.0" encoding="utf-8"?>
<p:tagLst xmlns:a="http://schemas.openxmlformats.org/drawingml/2006/main" xmlns:r="http://schemas.openxmlformats.org/officeDocument/2006/relationships" xmlns:p="http://schemas.openxmlformats.org/presentationml/2006/main">
  <p:tag name="NAME" val="CustomIcon"/>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0iJ2DNQ2J3myw78LkLpukg"/>
</p:tagLst>
</file>

<file path=ppt/tags/tag560.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61.xml><?xml version="1.0" encoding="utf-8"?>
<p:tagLst xmlns:a="http://schemas.openxmlformats.org/drawingml/2006/main" xmlns:r="http://schemas.openxmlformats.org/officeDocument/2006/relationships" xmlns:p="http://schemas.openxmlformats.org/presentationml/2006/main">
  <p:tag name="NAME" val="CustomIcon"/>
</p:tagLst>
</file>

<file path=ppt/tags/tag562.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63.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64.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65.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66.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67.xml><?xml version="1.0" encoding="utf-8"?>
<p:tagLst xmlns:a="http://schemas.openxmlformats.org/drawingml/2006/main" xmlns:r="http://schemas.openxmlformats.org/officeDocument/2006/relationships" xmlns:p="http://schemas.openxmlformats.org/presentationml/2006/main">
  <p:tag name="NAME" val="LineBasicImpact"/>
</p:tagLst>
</file>

<file path=ppt/tags/tag568.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6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0iJ2DNQ2J3myw78LkLpukg"/>
</p:tagLst>
</file>

<file path=ppt/tags/tag570.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71.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72.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73.xml><?xml version="1.0" encoding="utf-8"?>
<p:tagLst xmlns:a="http://schemas.openxmlformats.org/drawingml/2006/main" xmlns:r="http://schemas.openxmlformats.org/officeDocument/2006/relationships" xmlns:p="http://schemas.openxmlformats.org/presentationml/2006/main">
  <p:tag name="NAME" val="CustomIcon"/>
</p:tagLst>
</file>

<file path=ppt/tags/tag574.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75.xml><?xml version="1.0" encoding="utf-8"?>
<p:tagLst xmlns:a="http://schemas.openxmlformats.org/drawingml/2006/main" xmlns:r="http://schemas.openxmlformats.org/officeDocument/2006/relationships" xmlns:p="http://schemas.openxmlformats.org/presentationml/2006/main">
  <p:tag name="NAME" val="LineBasicImpact"/>
</p:tagLst>
</file>

<file path=ppt/tags/tag576.xml><?xml version="1.0" encoding="utf-8"?>
<p:tagLst xmlns:a="http://schemas.openxmlformats.org/drawingml/2006/main" xmlns:r="http://schemas.openxmlformats.org/officeDocument/2006/relationships" xmlns:p="http://schemas.openxmlformats.org/presentationml/2006/main">
  <p:tag name="NAME" val="CustomIcon"/>
</p:tagLst>
</file>

<file path=ppt/tags/tag577.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78.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79.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0iJ2DNQ2J3myw78LkLpukg"/>
</p:tagLst>
</file>

<file path=ppt/tags/tag580.xml><?xml version="1.0" encoding="utf-8"?>
<p:tagLst xmlns:a="http://schemas.openxmlformats.org/drawingml/2006/main" xmlns:r="http://schemas.openxmlformats.org/officeDocument/2006/relationships" xmlns:p="http://schemas.openxmlformats.org/presentationml/2006/main">
  <p:tag name="NAME" val="CustomIcon"/>
</p:tagLst>
</file>

<file path=ppt/tags/tag581.xml><?xml version="1.0" encoding="utf-8"?>
<p:tagLst xmlns:a="http://schemas.openxmlformats.org/drawingml/2006/main" xmlns:r="http://schemas.openxmlformats.org/officeDocument/2006/relationships" xmlns:p="http://schemas.openxmlformats.org/presentationml/2006/main">
  <p:tag name="NAME" val="CustomIcon"/>
</p:tagLst>
</file>

<file path=ppt/tags/tag582.xml><?xml version="1.0" encoding="utf-8"?>
<p:tagLst xmlns:a="http://schemas.openxmlformats.org/drawingml/2006/main" xmlns:r="http://schemas.openxmlformats.org/officeDocument/2006/relationships" xmlns:p="http://schemas.openxmlformats.org/presentationml/2006/main">
  <p:tag name="NAME" val="CustomIcon"/>
</p:tagLst>
</file>

<file path=ppt/tags/tag583.xml><?xml version="1.0" encoding="utf-8"?>
<p:tagLst xmlns:a="http://schemas.openxmlformats.org/drawingml/2006/main" xmlns:r="http://schemas.openxmlformats.org/officeDocument/2006/relationships" xmlns:p="http://schemas.openxmlformats.org/presentationml/2006/main">
  <p:tag name="NAME" val="CustomIcon"/>
</p:tagLst>
</file>

<file path=ppt/tags/tag584.xml><?xml version="1.0" encoding="utf-8"?>
<p:tagLst xmlns:a="http://schemas.openxmlformats.org/drawingml/2006/main" xmlns:r="http://schemas.openxmlformats.org/officeDocument/2006/relationships" xmlns:p="http://schemas.openxmlformats.org/presentationml/2006/main">
  <p:tag name="NAME" val="CustomIcon"/>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tWAFYdER9zaBDb_aFrLGAMw"/>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tgDhg3IX2w3AnjYIzyW54jQ"/>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tX0otABEllOCmoTmR_uaNPg"/>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tA0jck9DvuSwR8d4SFtbDYA"/>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tEmP8fl27jBiDAJaFhH30P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tmI8_.cpVNn8Nthil06ydYQ"/>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tOYqcX.cotIq31WrL6ek6hw"/>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tydg.14C9Zqie0GBf.x47sQ"/>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tpFR7xawAHWFSd1P0gO6Eeg"/>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tcpy0M.mOy_swk7JXaOskqg"/>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tsTMbtj.N9IA1HJF3iGb_vw"/>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tJblz_8e9WdtesaJRfw66Ww"/>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t9iEQ4zdK53462GpdMih7Hw"/>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t6ttJyxr2P_go5RY79sDZ_g"/>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tYHPoCwXyOapNZw5H5vCQ7w"/>
</p:tagLst>
</file>

<file path=ppt/tags/tag6.xml><?xml version="1.0" encoding="utf-8"?>
<p:tagLst xmlns:a="http://schemas.openxmlformats.org/drawingml/2006/main" xmlns:r="http://schemas.openxmlformats.org/officeDocument/2006/relationships" xmlns:p="http://schemas.openxmlformats.org/presentationml/2006/main">
  <p:tag name="SHAPENAME" val="Subtitl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_Pn.4NSSKWvSVpHMFqXKdw"/>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tgP4fKQnjeCH.5flHxbv6TA"/>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t_0lARr2LwyOuafT_gC.xsA"/>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te8GrIPdcjrctfcT_K0_p9Q"/>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tmfcpRBNKkrcdqcaRTbfaVA"/>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tlWTCFYYXSfnMuvU3T2DHLQ"/>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txIWpjHimkHI8rkgD0MO_LQ"/>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twZ__KmVtns_hgUFzsYQMNg"/>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t6__FuRn3dSlnDd4lBsijaw"/>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tjccVxPzZkxWSin.c9mxm4A"/>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t8g8S2FXgZ1V5bJAfSXMXd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DQXQhzZKOYYoJjLj2Y7uZA"/>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theKAuF.3tjsPI.UwL2RzQQ"/>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tasD7GApsR6CjMTvbIhpo_A"/>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tLTRCgg6GRSOYVezNO.EJkg"/>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tQrEAASFVZ6WTeFQRG.jsRw"/>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t1YnpV8HLvOUdjFET3wG.1A"/>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tBDQhkXFQR9W_MZZcDfi_IQ"/>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tMznhnYPHSOyh7deFhT_lXQ"/>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tLjQ9lZ9vUftPWsYlRqvqlQ"/>
</p:tagLst>
</file>

<file path=ppt/tags/tag618.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yxhseLANMdnhg3Y2p1S0aA"/>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w1NSLH_behMRqZbtdVV_g"/>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tJW0fkXrFdE68ZYj2R0pj9Q"/>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tJW0fkXrFdE68ZYj2R0pj9Q"/>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teb.YcLPHhUSNPoG.6Y1fmQ"/>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te2LN8eZ3wUm8FHjnl8ZCbA"/>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thOdoTrzW2kCR6JdC64aYfw"/>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thOdoTrzW2kCR6JdC64aYfw"/>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teb.YcLPHhUSNPoG.6Y1fm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lxEMfQdBlf8F_DDsb9os9g"/>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te2LN8eZ3wUm8FHjnl8ZCbA"/>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thOdoTrzW2kCR6JdC64aYfw"/>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thOdoTrzW2kCR6JdC64aYfw"/>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tydVkMsnTBEeXNZB8H32eYw"/>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tDRtEYXXGp0aXrwUMgLMxdQ"/>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tydVkMsnTBEeXNZB8H32eYw"/>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tDRtEYXXGp0aXrwUMgLMxdQ"/>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tydVkMsnTBEeXNZB8H32eYw"/>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tDRtEYXXGp0aXrwUMgLMxdQ"/>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tydVkMsnTBEeXNZB8H32eY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NNJ4UydrkiZJE2du_g1wTA"/>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tDRtEYXXGp0aXrwUMgLMxdQ"/>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tsLpORzjfsEmoKmTWQ6v29g"/>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t4gnULFehGkq4cUfmZkH.CQ"/>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tjiI6r0b0zEeozaEgXG5Vvg"/>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tG.OOHvdr1U.hSJ0TjHKtHg"/>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tG9qMoIFQDUOwv023SmEdiA"/>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tJ4lFBthaLUSfkv7Fm3gt0Q"/>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tWMikVzrTpkKgo_t0BMzwCQ"/>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toKkC5GyP6kWmUCVGRDBQ6A"/>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tvzrWUMqcQkmGPosohOUoe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FlgbfubLIeXL06bMUTjBZw"/>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toKircdMCX02PGBHRgAEplw"/>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tllF0FDGuK0awTNVCyQ661Q"/>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tWMikVzrTpkKgo_t0BMzwCQ"/>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tWMikVzrTpkKgo_t0BMzwCQ"/>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tWMikVzrTpkKgo_t0BMzwCQ"/>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tQ0IkZYIq8kaF4NEWX0mD2w"/>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tS1vBBvAmsUu9jFZd9ghaMA"/>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tuLdoedCuckmX98MyiG2lXQ"/>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tre71xkS4HUStgGpjIPmxxQ"/>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tKciZiYKlK0St07F4CspBV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oPMeCGP82SADijis5cZuFg"/>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tC8AfQ_xhSEagqzZr2Hb4Ng"/>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tdwGZYNDwEUC.1AhtkTy7JQ"/>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tGft.gbBqiU6058co336upg"/>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tfcChH2QjLE2lzVRvLN9BRQ"/>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ttS8P5DUyl0mwq4Hc_nm_uw"/>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t5Na.iHww00CMmut7VJlemQ"/>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td8uKndMNlE.XxC0SRhHcmA"/>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taBRTXoOMRE2nSsDbcshGKQ"/>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te5Zp2moqn0SsRAIrc8TmEQ"/>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t5Na.iHww00CMmut7VJlem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nLcSpJaGoLVCEnjDv7ygnw"/>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td8uKndMNlE.XxC0SRhHcmA"/>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taBRTXoOMRE2nSsDbcshGKQ"/>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te5Zp2moqn0SsRAIrc8TmEQ"/>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tKKble.Uu.0iZHskhk4mHig"/>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t13jtQeRaRkyd7E3x5G0eFA"/>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tX4b7kExKG0aCFSysPcMNRw"/>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tZlEDKYTmJEKntnlg1i52vQ"/>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trY_u6uM.sEqug_8e2HbPZQ"/>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tt4E_uGjNykSwxOxH6TFczA"/>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tnTHNVw4yDU.0emK0tKcLH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UGvRu88_6qNqiQC.QsOlww"/>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tWdqK7yeUjUWi0TLS4R4OQw"/>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t7ob0WR56ekCMr84kIZDKgw"/>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tf8WfPHooc0q5L4Vveu5C5Q"/>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tgNn6NPXudEmhYxqVhUZwCQ"/>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tPb7zY4fSeEqVVnew6vBWYQ"/>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tvB5lYFPK_kOBIFfnT1mf7A"/>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tX8cTqTeWlkOoSsD.fSlc_Q"/>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tdHiKvd1ty0aGVqGPxcImtA"/>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tcsCIPPExrUKhLNWChs2avA"/>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tjJ6rAAY1PEmIix1.gVF8JA"/>
</p:tagLst>
</file>

<file path=ppt/tags/tag7.xml><?xml version="1.0" encoding="utf-8"?>
<p:tagLst xmlns:a="http://schemas.openxmlformats.org/drawingml/2006/main" xmlns:r="http://schemas.openxmlformats.org/officeDocument/2006/relationships" xmlns:p="http://schemas.openxmlformats.org/presentationml/2006/main">
  <p:tag name="SHAPENAME" val="Titl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ld4ULEpQKqK6eedDewVuYw"/>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tgCkv8wHX3UCAa5JMOsF8yQ"/>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t.vZCVMND5kaH.x9RnDnQ4w"/>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tZ6RwJxUkJEu8lhA029YL_A"/>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taG.oGtcOx0KIuf3_jE.3Aw"/>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tVBd38.MbfEiRc_px.Vakog"/>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tdAd8HDXyx0uPhusa3_hVrw"/>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tt4E_uGjNykSwxOxH6TFczA"/>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8.xml><?xml version="1.0" encoding="utf-8"?>
<p:tagLst xmlns:a="http://schemas.openxmlformats.org/drawingml/2006/main" xmlns:r="http://schemas.openxmlformats.org/officeDocument/2006/relationships" xmlns:p="http://schemas.openxmlformats.org/presentationml/2006/main">
  <p:tag name="SLIDETYPE" val="TitleWhite"/>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iLDKxNuRRDOK8FbRbotPUA"/>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tHZDHdTKBzmxpr0K1ZqTNiw"/>
</p:tagLst>
</file>

<file path=ppt/tags/tag711.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712.xml><?xml version="1.0" encoding="utf-8"?>
<p:tagLst xmlns:a="http://schemas.openxmlformats.org/drawingml/2006/main" xmlns:r="http://schemas.openxmlformats.org/officeDocument/2006/relationships" xmlns:p="http://schemas.openxmlformats.org/presentationml/2006/main">
  <p:tag name="SHAPENAME" val="Subtitle"/>
</p:tagLst>
</file>

<file path=ppt/tags/tag713.xml><?xml version="1.0" encoding="utf-8"?>
<p:tagLst xmlns:a="http://schemas.openxmlformats.org/drawingml/2006/main" xmlns:r="http://schemas.openxmlformats.org/officeDocument/2006/relationships" xmlns:p="http://schemas.openxmlformats.org/presentationml/2006/main">
  <p:tag name="SHAPENAME" val="Title"/>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tGyZZ4CKVS6gtqXiu2PeSSA"/>
</p:tagLst>
</file>

<file path=ppt/tags/tag71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17.xml><?xml version="1.0" encoding="utf-8"?>
<p:tagLst xmlns:a="http://schemas.openxmlformats.org/drawingml/2006/main" xmlns:r="http://schemas.openxmlformats.org/officeDocument/2006/relationships" xmlns:p="http://schemas.openxmlformats.org/presentationml/2006/main">
  <p:tag name="NAME" val="LineBasicStrong"/>
</p:tagLst>
</file>

<file path=ppt/tags/tag718.xml><?xml version="1.0" encoding="utf-8"?>
<p:tagLst xmlns:a="http://schemas.openxmlformats.org/drawingml/2006/main" xmlns:r="http://schemas.openxmlformats.org/officeDocument/2006/relationships" xmlns:p="http://schemas.openxmlformats.org/presentationml/2006/main">
  <p:tag name="NAME" val="TrackerAlphaBlue"/>
</p:tagLst>
</file>

<file path=ppt/tags/tag719.xml><?xml version="1.0" encoding="utf-8"?>
<p:tagLst xmlns:a="http://schemas.openxmlformats.org/drawingml/2006/main" xmlns:r="http://schemas.openxmlformats.org/officeDocument/2006/relationships" xmlns:p="http://schemas.openxmlformats.org/presentationml/2006/main">
  <p:tag name="NAME" val="TrackerAlphaBlu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npLu.eaKp7rzG5ZGOoaKUA"/>
</p:tagLst>
</file>

<file path=ppt/tags/tag720.xml><?xml version="1.0" encoding="utf-8"?>
<p:tagLst xmlns:a="http://schemas.openxmlformats.org/drawingml/2006/main" xmlns:r="http://schemas.openxmlformats.org/officeDocument/2006/relationships" xmlns:p="http://schemas.openxmlformats.org/presentationml/2006/main">
  <p:tag name="NAME" val="TrackerAlphaBlue"/>
</p:tagLst>
</file>

<file path=ppt/tags/tag721.xml><?xml version="1.0" encoding="utf-8"?>
<p:tagLst xmlns:a="http://schemas.openxmlformats.org/drawingml/2006/main" xmlns:r="http://schemas.openxmlformats.org/officeDocument/2006/relationships" xmlns:p="http://schemas.openxmlformats.org/presentationml/2006/main">
  <p:tag name="NAME" val="TrackerAlphaBlue"/>
</p:tagLst>
</file>

<file path=ppt/tags/tag722.xml><?xml version="1.0" encoding="utf-8"?>
<p:tagLst xmlns:a="http://schemas.openxmlformats.org/drawingml/2006/main" xmlns:r="http://schemas.openxmlformats.org/officeDocument/2006/relationships" xmlns:p="http://schemas.openxmlformats.org/presentationml/2006/main">
  <p:tag name="NAME" val="CustomIcon"/>
</p:tagLst>
</file>

<file path=ppt/tags/tag723.xml><?xml version="1.0" encoding="utf-8"?>
<p:tagLst xmlns:a="http://schemas.openxmlformats.org/drawingml/2006/main" xmlns:r="http://schemas.openxmlformats.org/officeDocument/2006/relationships" xmlns:p="http://schemas.openxmlformats.org/presentationml/2006/main">
  <p:tag name="NAME" val="LineBasicStrong"/>
</p:tagLst>
</file>

<file path=ppt/tags/tag724.xml><?xml version="1.0" encoding="utf-8"?>
<p:tagLst xmlns:a="http://schemas.openxmlformats.org/drawingml/2006/main" xmlns:r="http://schemas.openxmlformats.org/officeDocument/2006/relationships" xmlns:p="http://schemas.openxmlformats.org/presentationml/2006/main">
  <p:tag name="NAME" val="TrackerAlphaBlue"/>
</p:tagLst>
</file>

<file path=ppt/tags/tag725.xml><?xml version="1.0" encoding="utf-8"?>
<p:tagLst xmlns:a="http://schemas.openxmlformats.org/drawingml/2006/main" xmlns:r="http://schemas.openxmlformats.org/officeDocument/2006/relationships" xmlns:p="http://schemas.openxmlformats.org/presentationml/2006/main">
  <p:tag name="NAME" val="TrackerAlphaBlue"/>
</p:tagLst>
</file>

<file path=ppt/tags/tag726.xml><?xml version="1.0" encoding="utf-8"?>
<p:tagLst xmlns:a="http://schemas.openxmlformats.org/drawingml/2006/main" xmlns:r="http://schemas.openxmlformats.org/officeDocument/2006/relationships" xmlns:p="http://schemas.openxmlformats.org/presentationml/2006/main">
  <p:tag name="NAME" val="TrackerAlphaBlue"/>
</p:tagLst>
</file>

<file path=ppt/tags/tag727.xml><?xml version="1.0" encoding="utf-8"?>
<p:tagLst xmlns:a="http://schemas.openxmlformats.org/drawingml/2006/main" xmlns:r="http://schemas.openxmlformats.org/officeDocument/2006/relationships" xmlns:p="http://schemas.openxmlformats.org/presentationml/2006/main">
  <p:tag name="NAME" val="TrackerAlphaBlue"/>
</p:tagLst>
</file>

<file path=ppt/tags/tag728.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729.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SO4BARsRCv.8idlIKzkDqQ"/>
</p:tagLst>
</file>

<file path=ppt/tags/tag730.xml><?xml version="1.0" encoding="utf-8"?>
<p:tagLst xmlns:a="http://schemas.openxmlformats.org/drawingml/2006/main" xmlns:r="http://schemas.openxmlformats.org/officeDocument/2006/relationships" xmlns:p="http://schemas.openxmlformats.org/presentationml/2006/main">
  <p:tag name="NAME" val="CustomIcon"/>
</p:tagLst>
</file>

<file path=ppt/tags/tag731.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32.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33.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3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35.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36.xml><?xml version="1.0" encoding="utf-8"?>
<p:tagLst xmlns:a="http://schemas.openxmlformats.org/drawingml/2006/main" xmlns:r="http://schemas.openxmlformats.org/officeDocument/2006/relationships" xmlns:p="http://schemas.openxmlformats.org/presentationml/2006/main">
  <p:tag name="NAME" val="Moon"/>
</p:tagLst>
</file>

<file path=ppt/tags/tag737.xml><?xml version="1.0" encoding="utf-8"?>
<p:tagLst xmlns:a="http://schemas.openxmlformats.org/drawingml/2006/main" xmlns:r="http://schemas.openxmlformats.org/officeDocument/2006/relationships" xmlns:p="http://schemas.openxmlformats.org/presentationml/2006/main">
  <p:tag name="NAME" val="MoonQuater"/>
</p:tagLst>
</file>

<file path=ppt/tags/tag738.xml><?xml version="1.0" encoding="utf-8"?>
<p:tagLst xmlns:a="http://schemas.openxmlformats.org/drawingml/2006/main" xmlns:r="http://schemas.openxmlformats.org/officeDocument/2006/relationships" xmlns:p="http://schemas.openxmlformats.org/presentationml/2006/main">
  <p:tag name="NAME" val="Moon"/>
</p:tagLst>
</file>

<file path=ppt/tags/tag739.xml><?xml version="1.0" encoding="utf-8"?>
<p:tagLst xmlns:a="http://schemas.openxmlformats.org/drawingml/2006/main" xmlns:r="http://schemas.openxmlformats.org/officeDocument/2006/relationships" xmlns:p="http://schemas.openxmlformats.org/presentationml/2006/main">
  <p:tag name="NAME" val="MoonQuater"/>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acIVrnGH3K6HgebolTxUwA"/>
</p:tagLst>
</file>

<file path=ppt/tags/tag740.xml><?xml version="1.0" encoding="utf-8"?>
<p:tagLst xmlns:a="http://schemas.openxmlformats.org/drawingml/2006/main" xmlns:r="http://schemas.openxmlformats.org/officeDocument/2006/relationships" xmlns:p="http://schemas.openxmlformats.org/presentationml/2006/main">
  <p:tag name="NAME" val="Moon"/>
</p:tagLst>
</file>

<file path=ppt/tags/tag741.xml><?xml version="1.0" encoding="utf-8"?>
<p:tagLst xmlns:a="http://schemas.openxmlformats.org/drawingml/2006/main" xmlns:r="http://schemas.openxmlformats.org/officeDocument/2006/relationships" xmlns:p="http://schemas.openxmlformats.org/presentationml/2006/main">
  <p:tag name="NAME" val="Moon"/>
</p:tagLst>
</file>

<file path=ppt/tags/tag742.xml><?xml version="1.0" encoding="utf-8"?>
<p:tagLst xmlns:a="http://schemas.openxmlformats.org/drawingml/2006/main" xmlns:r="http://schemas.openxmlformats.org/officeDocument/2006/relationships" xmlns:p="http://schemas.openxmlformats.org/presentationml/2006/main">
  <p:tag name="ANGLE" val="5"/>
</p:tagLst>
</file>

<file path=ppt/tags/tag743.xml><?xml version="1.0" encoding="utf-8"?>
<p:tagLst xmlns:a="http://schemas.openxmlformats.org/drawingml/2006/main" xmlns:r="http://schemas.openxmlformats.org/officeDocument/2006/relationships" xmlns:p="http://schemas.openxmlformats.org/presentationml/2006/main">
  <p:tag name="ANGLE" val="5"/>
</p:tagLst>
</file>

<file path=ppt/tags/tag744.xml><?xml version="1.0" encoding="utf-8"?>
<p:tagLst xmlns:a="http://schemas.openxmlformats.org/drawingml/2006/main" xmlns:r="http://schemas.openxmlformats.org/officeDocument/2006/relationships" xmlns:p="http://schemas.openxmlformats.org/presentationml/2006/main">
  <p:tag name="ANGLE" val="4"/>
</p:tagLst>
</file>

<file path=ppt/tags/tag745.xml><?xml version="1.0" encoding="utf-8"?>
<p:tagLst xmlns:a="http://schemas.openxmlformats.org/drawingml/2006/main" xmlns:r="http://schemas.openxmlformats.org/officeDocument/2006/relationships" xmlns:p="http://schemas.openxmlformats.org/presentationml/2006/main">
  <p:tag name="ANGLE" val="4"/>
</p:tagLst>
</file>

<file path=ppt/tags/tag746.xml><?xml version="1.0" encoding="utf-8"?>
<p:tagLst xmlns:a="http://schemas.openxmlformats.org/drawingml/2006/main" xmlns:r="http://schemas.openxmlformats.org/officeDocument/2006/relationships" xmlns:p="http://schemas.openxmlformats.org/presentationml/2006/main">
  <p:tag name="ANGLE" val="2"/>
</p:tagLst>
</file>

<file path=ppt/tags/tag747.xml><?xml version="1.0" encoding="utf-8"?>
<p:tagLst xmlns:a="http://schemas.openxmlformats.org/drawingml/2006/main" xmlns:r="http://schemas.openxmlformats.org/officeDocument/2006/relationships" xmlns:p="http://schemas.openxmlformats.org/presentationml/2006/main">
  <p:tag name="ANGLE" val="2"/>
</p:tagLst>
</file>

<file path=ppt/tags/tag748.xml><?xml version="1.0" encoding="utf-8"?>
<p:tagLst xmlns:a="http://schemas.openxmlformats.org/drawingml/2006/main" xmlns:r="http://schemas.openxmlformats.org/officeDocument/2006/relationships" xmlns:p="http://schemas.openxmlformats.org/presentationml/2006/main">
  <p:tag name="ANGLE" val="4"/>
</p:tagLst>
</file>

<file path=ppt/tags/tag749.xml><?xml version="1.0" encoding="utf-8"?>
<p:tagLst xmlns:a="http://schemas.openxmlformats.org/drawingml/2006/main" xmlns:r="http://schemas.openxmlformats.org/officeDocument/2006/relationships" xmlns:p="http://schemas.openxmlformats.org/presentationml/2006/main">
  <p:tag name="ANGLE" val="4"/>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wc5VPK5aEAcp0T9SaVMhCA"/>
</p:tagLst>
</file>

<file path=ppt/tags/tag750.xml><?xml version="1.0" encoding="utf-8"?>
<p:tagLst xmlns:a="http://schemas.openxmlformats.org/drawingml/2006/main" xmlns:r="http://schemas.openxmlformats.org/officeDocument/2006/relationships" xmlns:p="http://schemas.openxmlformats.org/presentationml/2006/main">
  <p:tag name="ANGLE" val="2"/>
</p:tagLst>
</file>

<file path=ppt/tags/tag751.xml><?xml version="1.0" encoding="utf-8"?>
<p:tagLst xmlns:a="http://schemas.openxmlformats.org/drawingml/2006/main" xmlns:r="http://schemas.openxmlformats.org/officeDocument/2006/relationships" xmlns:p="http://schemas.openxmlformats.org/presentationml/2006/main">
  <p:tag name="ANGLE" val="2"/>
</p:tagLst>
</file>

<file path=ppt/tags/tag752.xml><?xml version="1.0" encoding="utf-8"?>
<p:tagLst xmlns:a="http://schemas.openxmlformats.org/drawingml/2006/main" xmlns:r="http://schemas.openxmlformats.org/officeDocument/2006/relationships" xmlns:p="http://schemas.openxmlformats.org/presentationml/2006/main">
  <p:tag name="ANGLE" val="3"/>
</p:tagLst>
</file>

<file path=ppt/tags/tag753.xml><?xml version="1.0" encoding="utf-8"?>
<p:tagLst xmlns:a="http://schemas.openxmlformats.org/drawingml/2006/main" xmlns:r="http://schemas.openxmlformats.org/officeDocument/2006/relationships" xmlns:p="http://schemas.openxmlformats.org/presentationml/2006/main">
  <p:tag name="ANGLE" val="3"/>
</p:tagLst>
</file>

<file path=ppt/tags/tag75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55.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56.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57.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58.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59.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zfT1mgAIVKPJ9YTfTH6ZJA"/>
</p:tagLst>
</file>

<file path=ppt/tags/tag760.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61.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62.xml><?xml version="1.0" encoding="utf-8"?>
<p:tagLst xmlns:a="http://schemas.openxmlformats.org/drawingml/2006/main" xmlns:r="http://schemas.openxmlformats.org/officeDocument/2006/relationships" xmlns:p="http://schemas.openxmlformats.org/presentationml/2006/main">
  <p:tag name="NAME" val="LineBasicImpact"/>
</p:tagLst>
</file>

<file path=ppt/tags/tag763.xml><?xml version="1.0" encoding="utf-8"?>
<p:tagLst xmlns:a="http://schemas.openxmlformats.org/drawingml/2006/main" xmlns:r="http://schemas.openxmlformats.org/officeDocument/2006/relationships" xmlns:p="http://schemas.openxmlformats.org/presentationml/2006/main">
  <p:tag name="NAME" val="LineBasicImpact"/>
</p:tagLst>
</file>

<file path=ppt/tags/tag764.xml><?xml version="1.0" encoding="utf-8"?>
<p:tagLst xmlns:a="http://schemas.openxmlformats.org/drawingml/2006/main" xmlns:r="http://schemas.openxmlformats.org/officeDocument/2006/relationships" xmlns:p="http://schemas.openxmlformats.org/presentationml/2006/main">
  <p:tag name="NAME" val="LineBasicImpact"/>
</p:tagLst>
</file>

<file path=ppt/tags/tag765.xml><?xml version="1.0" encoding="utf-8"?>
<p:tagLst xmlns:a="http://schemas.openxmlformats.org/drawingml/2006/main" xmlns:r="http://schemas.openxmlformats.org/officeDocument/2006/relationships" xmlns:p="http://schemas.openxmlformats.org/presentationml/2006/main">
  <p:tag name="NAME" val="LineBasicImpact"/>
</p:tagLst>
</file>

<file path=ppt/tags/tag766.xml><?xml version="1.0" encoding="utf-8"?>
<p:tagLst xmlns:a="http://schemas.openxmlformats.org/drawingml/2006/main" xmlns:r="http://schemas.openxmlformats.org/officeDocument/2006/relationships" xmlns:p="http://schemas.openxmlformats.org/presentationml/2006/main">
  <p:tag name="NAME" val="LineBasicImpact"/>
</p:tagLst>
</file>

<file path=ppt/tags/tag767.xml><?xml version="1.0" encoding="utf-8"?>
<p:tagLst xmlns:a="http://schemas.openxmlformats.org/drawingml/2006/main" xmlns:r="http://schemas.openxmlformats.org/officeDocument/2006/relationships" xmlns:p="http://schemas.openxmlformats.org/presentationml/2006/main">
  <p:tag name="NAME" val="LineBasicImpact"/>
</p:tagLst>
</file>

<file path=ppt/tags/tag768.xml><?xml version="1.0" encoding="utf-8"?>
<p:tagLst xmlns:a="http://schemas.openxmlformats.org/drawingml/2006/main" xmlns:r="http://schemas.openxmlformats.org/officeDocument/2006/relationships" xmlns:p="http://schemas.openxmlformats.org/presentationml/2006/main">
  <p:tag name="NAME" val="LineBasicImpact"/>
</p:tagLst>
</file>

<file path=ppt/tags/tag769.xml><?xml version="1.0" encoding="utf-8"?>
<p:tagLst xmlns:a="http://schemas.openxmlformats.org/drawingml/2006/main" xmlns:r="http://schemas.openxmlformats.org/officeDocument/2006/relationships" xmlns:p="http://schemas.openxmlformats.org/presentationml/2006/main">
  <p:tag name="NAME" val="LineBasicImpact"/>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BzWt5Q7hTqPaFLh1Mp41Mw"/>
</p:tagLst>
</file>

<file path=ppt/tags/tag770.xml><?xml version="1.0" encoding="utf-8"?>
<p:tagLst xmlns:a="http://schemas.openxmlformats.org/drawingml/2006/main" xmlns:r="http://schemas.openxmlformats.org/officeDocument/2006/relationships" xmlns:p="http://schemas.openxmlformats.org/presentationml/2006/main">
  <p:tag name="NAME" val="TrackerNumBlue"/>
</p:tagLst>
</file>

<file path=ppt/tags/tag771.xml><?xml version="1.0" encoding="utf-8"?>
<p:tagLst xmlns:a="http://schemas.openxmlformats.org/drawingml/2006/main" xmlns:r="http://schemas.openxmlformats.org/officeDocument/2006/relationships" xmlns:p="http://schemas.openxmlformats.org/presentationml/2006/main">
  <p:tag name="NAME" val="TrackerNumBlue"/>
</p:tagLst>
</file>

<file path=ppt/tags/tag772.xml><?xml version="1.0" encoding="utf-8"?>
<p:tagLst xmlns:a="http://schemas.openxmlformats.org/drawingml/2006/main" xmlns:r="http://schemas.openxmlformats.org/officeDocument/2006/relationships" xmlns:p="http://schemas.openxmlformats.org/presentationml/2006/main">
  <p:tag name="NAME" val="TrackerNumBlue"/>
</p:tagLst>
</file>

<file path=ppt/tags/tag773.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7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75.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76.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77.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78.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79.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geBk0j8fxWNkFZY6A9xK7Q"/>
</p:tagLst>
</file>

<file path=ppt/tags/tag780.xml><?xml version="1.0" encoding="utf-8"?>
<p:tagLst xmlns:a="http://schemas.openxmlformats.org/drawingml/2006/main" xmlns:r="http://schemas.openxmlformats.org/officeDocument/2006/relationships" xmlns:p="http://schemas.openxmlformats.org/presentationml/2006/main">
  <p:tag name="NAME" val="LineBasicDefault"/>
</p:tagLst>
</file>

<file path=ppt/tags/tag781.xml><?xml version="1.0" encoding="utf-8"?>
<p:tagLst xmlns:a="http://schemas.openxmlformats.org/drawingml/2006/main" xmlns:r="http://schemas.openxmlformats.org/officeDocument/2006/relationships" xmlns:p="http://schemas.openxmlformats.org/presentationml/2006/main">
  <p:tag name="NAME" val="LineBasicStrong"/>
</p:tagLst>
</file>

<file path=ppt/tags/tag782.xml><?xml version="1.0" encoding="utf-8"?>
<p:tagLst xmlns:a="http://schemas.openxmlformats.org/drawingml/2006/main" xmlns:r="http://schemas.openxmlformats.org/officeDocument/2006/relationships" xmlns:p="http://schemas.openxmlformats.org/presentationml/2006/main">
  <p:tag name="NAME" val="TrackerAlphaBlue"/>
</p:tagLst>
</file>

<file path=ppt/tags/tag783.xml><?xml version="1.0" encoding="utf-8"?>
<p:tagLst xmlns:a="http://schemas.openxmlformats.org/drawingml/2006/main" xmlns:r="http://schemas.openxmlformats.org/officeDocument/2006/relationships" xmlns:p="http://schemas.openxmlformats.org/presentationml/2006/main">
  <p:tag name="NAME" val="TrackerAlphaBlue"/>
</p:tagLst>
</file>

<file path=ppt/tags/tag784.xml><?xml version="1.0" encoding="utf-8"?>
<p:tagLst xmlns:a="http://schemas.openxmlformats.org/drawingml/2006/main" xmlns:r="http://schemas.openxmlformats.org/officeDocument/2006/relationships" xmlns:p="http://schemas.openxmlformats.org/presentationml/2006/main">
  <p:tag name="NAME" val="TrackerAlphaBlue"/>
</p:tagLst>
</file>

<file path=ppt/tags/tag785.xml><?xml version="1.0" encoding="utf-8"?>
<p:tagLst xmlns:a="http://schemas.openxmlformats.org/drawingml/2006/main" xmlns:r="http://schemas.openxmlformats.org/officeDocument/2006/relationships" xmlns:p="http://schemas.openxmlformats.org/presentationml/2006/main">
  <p:tag name="NAME" val="CustomIcon"/>
</p:tagLst>
</file>

<file path=ppt/tags/tag786.xml><?xml version="1.0" encoding="utf-8"?>
<p:tagLst xmlns:a="http://schemas.openxmlformats.org/drawingml/2006/main" xmlns:r="http://schemas.openxmlformats.org/officeDocument/2006/relationships" xmlns:p="http://schemas.openxmlformats.org/presentationml/2006/main">
  <p:tag name="NAME" val="TrackerAlphaBlue"/>
</p:tagLst>
</file>

<file path=ppt/tags/tag787.xml><?xml version="1.0" encoding="utf-8"?>
<p:tagLst xmlns:a="http://schemas.openxmlformats.org/drawingml/2006/main" xmlns:r="http://schemas.openxmlformats.org/officeDocument/2006/relationships" xmlns:p="http://schemas.openxmlformats.org/presentationml/2006/main">
  <p:tag name="NAME" val="LineBasicImpact"/>
</p:tagLst>
</file>

<file path=ppt/tags/tag788.xml><?xml version="1.0" encoding="utf-8"?>
<p:tagLst xmlns:a="http://schemas.openxmlformats.org/drawingml/2006/main" xmlns:r="http://schemas.openxmlformats.org/officeDocument/2006/relationships" xmlns:p="http://schemas.openxmlformats.org/presentationml/2006/main">
  <p:tag name="NAME" val="LineBasicImpact"/>
</p:tagLst>
</file>

<file path=ppt/tags/tag789.xml><?xml version="1.0" encoding="utf-8"?>
<p:tagLst xmlns:a="http://schemas.openxmlformats.org/drawingml/2006/main" xmlns:r="http://schemas.openxmlformats.org/officeDocument/2006/relationships" xmlns:p="http://schemas.openxmlformats.org/presentationml/2006/main">
  <p:tag name="NAME" val="LineBasicImpact"/>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oPMeCGP82SADijis5cZuFg"/>
</p:tagLst>
</file>

<file path=ppt/tags/tag790.xml><?xml version="1.0" encoding="utf-8"?>
<p:tagLst xmlns:a="http://schemas.openxmlformats.org/drawingml/2006/main" xmlns:r="http://schemas.openxmlformats.org/officeDocument/2006/relationships" xmlns:p="http://schemas.openxmlformats.org/presentationml/2006/main">
  <p:tag name="NAME" val="LineBasicStrong"/>
</p:tagLst>
</file>

<file path=ppt/tags/tag791.xml><?xml version="1.0" encoding="utf-8"?>
<p:tagLst xmlns:a="http://schemas.openxmlformats.org/drawingml/2006/main" xmlns:r="http://schemas.openxmlformats.org/officeDocument/2006/relationships" xmlns:p="http://schemas.openxmlformats.org/presentationml/2006/main">
  <p:tag name="NAME" val="TrackerAlphaBlue"/>
</p:tagLst>
</file>

<file path=ppt/tags/tag792.xml><?xml version="1.0" encoding="utf-8"?>
<p:tagLst xmlns:a="http://schemas.openxmlformats.org/drawingml/2006/main" xmlns:r="http://schemas.openxmlformats.org/officeDocument/2006/relationships" xmlns:p="http://schemas.openxmlformats.org/presentationml/2006/main">
  <p:tag name="NAME" val="TrackerAlphaBlue"/>
</p:tagLst>
</file>

<file path=ppt/tags/tag793.xml><?xml version="1.0" encoding="utf-8"?>
<p:tagLst xmlns:a="http://schemas.openxmlformats.org/drawingml/2006/main" xmlns:r="http://schemas.openxmlformats.org/officeDocument/2006/relationships" xmlns:p="http://schemas.openxmlformats.org/presentationml/2006/main">
  <p:tag name="NAME" val="TrackerAlphaBlue"/>
</p:tagLst>
</file>

<file path=ppt/tags/tag794.xml><?xml version="1.0" encoding="utf-8"?>
<p:tagLst xmlns:a="http://schemas.openxmlformats.org/drawingml/2006/main" xmlns:r="http://schemas.openxmlformats.org/officeDocument/2006/relationships" xmlns:p="http://schemas.openxmlformats.org/presentationml/2006/main">
  <p:tag name="NAME" val="LineBasicImpact"/>
</p:tagLst>
</file>

<file path=ppt/tags/tag795.xml><?xml version="1.0" encoding="utf-8"?>
<p:tagLst xmlns:a="http://schemas.openxmlformats.org/drawingml/2006/main" xmlns:r="http://schemas.openxmlformats.org/officeDocument/2006/relationships" xmlns:p="http://schemas.openxmlformats.org/presentationml/2006/main">
  <p:tag name="SYMBOLNAME" val="Checkmark"/>
  <p:tag name="CIRCLESTATUS" val="Blue"/>
  <p:tag name="NAME" val="CheckmarkBlue"/>
</p:tagLst>
</file>

<file path=ppt/tags/tag796.xml><?xml version="1.0" encoding="utf-8"?>
<p:tagLst xmlns:a="http://schemas.openxmlformats.org/drawingml/2006/main" xmlns:r="http://schemas.openxmlformats.org/officeDocument/2006/relationships" xmlns:p="http://schemas.openxmlformats.org/presentationml/2006/main">
  <p:tag name="SYMBOLNAME" val="Checkmark"/>
  <p:tag name="CIRCLESTATUS" val="Blue"/>
  <p:tag name="NAME" val="CheckmarkBlue"/>
</p:tagLst>
</file>

<file path=ppt/tags/tag797.xml><?xml version="1.0" encoding="utf-8"?>
<p:tagLst xmlns:a="http://schemas.openxmlformats.org/drawingml/2006/main" xmlns:r="http://schemas.openxmlformats.org/officeDocument/2006/relationships" xmlns:p="http://schemas.openxmlformats.org/presentationml/2006/main">
  <p:tag name="SYMBOLNAME" val="Checkmark"/>
  <p:tag name="CIRCLESTATUS" val="Blue"/>
  <p:tag name="NAME" val="CheckmarkBlue"/>
</p:tagLst>
</file>

<file path=ppt/tags/tag798.xml><?xml version="1.0" encoding="utf-8"?>
<p:tagLst xmlns:a="http://schemas.openxmlformats.org/drawingml/2006/main" xmlns:r="http://schemas.openxmlformats.org/officeDocument/2006/relationships" xmlns:p="http://schemas.openxmlformats.org/presentationml/2006/main">
  <p:tag name="SYMBOLNAME" val="Checkmark"/>
  <p:tag name="CIRCLESTATUS" val="Blue"/>
  <p:tag name="NAME" val="CheckmarkBlue"/>
</p:tagLst>
</file>

<file path=ppt/tags/tag799.xml><?xml version="1.0" encoding="utf-8"?>
<p:tagLst xmlns:a="http://schemas.openxmlformats.org/drawingml/2006/main" xmlns:r="http://schemas.openxmlformats.org/officeDocument/2006/relationships" xmlns:p="http://schemas.openxmlformats.org/presentationml/2006/main">
  <p:tag name="SYMBOLNAME" val="Checkmark"/>
  <p:tag name="CIRCLESTATUS" val="Blue"/>
  <p:tag name="NAME" val="CheckmarkBlu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nLcSpJaGoLVCEnjDv7ygnw"/>
</p:tagLst>
</file>

<file path=ppt/tags/tag800.xml><?xml version="1.0" encoding="utf-8"?>
<p:tagLst xmlns:a="http://schemas.openxmlformats.org/drawingml/2006/main" xmlns:r="http://schemas.openxmlformats.org/officeDocument/2006/relationships" xmlns:p="http://schemas.openxmlformats.org/presentationml/2006/main">
  <p:tag name="SYMBOLNAME" val="Chevron"/>
  <p:tag name="CIRCLESTATUS" val="White"/>
  <p:tag name="NAME" val="ChevronWhite"/>
</p:tagLst>
</file>

<file path=ppt/tags/tag801.xml><?xml version="1.0" encoding="utf-8"?>
<p:tagLst xmlns:a="http://schemas.openxmlformats.org/drawingml/2006/main" xmlns:r="http://schemas.openxmlformats.org/officeDocument/2006/relationships" xmlns:p="http://schemas.openxmlformats.org/presentationml/2006/main">
  <p:tag name="SYMBOLNAME" val="Checkmark"/>
  <p:tag name="CIRCLESTATUS" val="Blue"/>
  <p:tag name="NAME" val="CheckmarkBlue"/>
</p:tagLst>
</file>

<file path=ppt/tags/tag802.xml><?xml version="1.0" encoding="utf-8"?>
<p:tagLst xmlns:a="http://schemas.openxmlformats.org/drawingml/2006/main" xmlns:r="http://schemas.openxmlformats.org/officeDocument/2006/relationships" xmlns:p="http://schemas.openxmlformats.org/presentationml/2006/main">
  <p:tag name="SYMBOLNAME" val="X"/>
  <p:tag name="CIRCLESTATUS" val="Blue"/>
  <p:tag name="NAME" val="XBlue"/>
</p:tagLst>
</file>

<file path=ppt/tags/tag803.xml><?xml version="1.0" encoding="utf-8"?>
<p:tagLst xmlns:a="http://schemas.openxmlformats.org/drawingml/2006/main" xmlns:r="http://schemas.openxmlformats.org/officeDocument/2006/relationships" xmlns:p="http://schemas.openxmlformats.org/presentationml/2006/main">
  <p:tag name="SYMBOLNAME" val="X"/>
  <p:tag name="CIRCLESTATUS" val="Blue"/>
  <p:tag name="NAME" val="XBlue"/>
</p:tagLst>
</file>

<file path=ppt/tags/tag804.xml><?xml version="1.0" encoding="utf-8"?>
<p:tagLst xmlns:a="http://schemas.openxmlformats.org/drawingml/2006/main" xmlns:r="http://schemas.openxmlformats.org/officeDocument/2006/relationships" xmlns:p="http://schemas.openxmlformats.org/presentationml/2006/main">
  <p:tag name="SYMBOLNAME" val="X"/>
  <p:tag name="CIRCLESTATUS" val="Blue"/>
  <p:tag name="NAME" val="XBlue"/>
</p:tagLst>
</file>

<file path=ppt/tags/tag805.xml><?xml version="1.0" encoding="utf-8"?>
<p:tagLst xmlns:a="http://schemas.openxmlformats.org/drawingml/2006/main" xmlns:r="http://schemas.openxmlformats.org/officeDocument/2006/relationships" xmlns:p="http://schemas.openxmlformats.org/presentationml/2006/main">
  <p:tag name="SYMBOLNAME" val="CheckmarkDash"/>
  <p:tag name="CIRCLESTATUS" val="White"/>
  <p:tag name="NAME" val="CheckmarkDashWhite"/>
</p:tagLst>
</file>

<file path=ppt/tags/tag806.xml><?xml version="1.0" encoding="utf-8"?>
<p:tagLst xmlns:a="http://schemas.openxmlformats.org/drawingml/2006/main" xmlns:r="http://schemas.openxmlformats.org/officeDocument/2006/relationships" xmlns:p="http://schemas.openxmlformats.org/presentationml/2006/main">
  <p:tag name="NAME" val="TrackerAlphaBlue"/>
</p:tagLst>
</file>

<file path=ppt/tags/tag807.xml><?xml version="1.0" encoding="utf-8"?>
<p:tagLst xmlns:a="http://schemas.openxmlformats.org/drawingml/2006/main" xmlns:r="http://schemas.openxmlformats.org/officeDocument/2006/relationships" xmlns:p="http://schemas.openxmlformats.org/presentationml/2006/main">
  <p:tag name="NAME" val="CustomIcon"/>
</p:tagLst>
</file>

<file path=ppt/tags/tag808.xml><?xml version="1.0" encoding="utf-8"?>
<p:tagLst xmlns:a="http://schemas.openxmlformats.org/drawingml/2006/main" xmlns:r="http://schemas.openxmlformats.org/officeDocument/2006/relationships" xmlns:p="http://schemas.openxmlformats.org/presentationml/2006/main">
  <p:tag name="1LEVEL" val="2"/>
  <p:tag name="2LEVEL" val="1"/>
  <p:tag name="3LEVEL" val="0.5"/>
  <p:tag name="4LEVEL" val="0.25"/>
  <p:tag name="5LEVEL" val="0.12"/>
</p:tagLst>
</file>

<file path=ppt/tags/tag809.xml><?xml version="1.0" encoding="utf-8"?>
<p:tagLst xmlns:a="http://schemas.openxmlformats.org/drawingml/2006/main" xmlns:r="http://schemas.openxmlformats.org/officeDocument/2006/relationships" xmlns:p="http://schemas.openxmlformats.org/presentationml/2006/main">
  <p:tag name="NAME" val="LineContentSeparatorDefault"/>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UGvRu88_6qNqiQC.QsOlww"/>
</p:tagLst>
</file>

<file path=ppt/tags/tag810.xml><?xml version="1.0" encoding="utf-8"?>
<p:tagLst xmlns:a="http://schemas.openxmlformats.org/drawingml/2006/main" xmlns:r="http://schemas.openxmlformats.org/officeDocument/2006/relationships" xmlns:p="http://schemas.openxmlformats.org/presentationml/2006/main">
  <p:tag name="NAME" val="TrackerNumBlue"/>
</p:tagLst>
</file>

<file path=ppt/tags/tag811.xml><?xml version="1.0" encoding="utf-8"?>
<p:tagLst xmlns:a="http://schemas.openxmlformats.org/drawingml/2006/main" xmlns:r="http://schemas.openxmlformats.org/officeDocument/2006/relationships" xmlns:p="http://schemas.openxmlformats.org/presentationml/2006/main">
  <p:tag name="NAME" val="TrackerNumBlue"/>
</p:tagLst>
</file>

<file path=ppt/tags/tag812.xml><?xml version="1.0" encoding="utf-8"?>
<p:tagLst xmlns:a="http://schemas.openxmlformats.org/drawingml/2006/main" xmlns:r="http://schemas.openxmlformats.org/officeDocument/2006/relationships" xmlns:p="http://schemas.openxmlformats.org/presentationml/2006/main">
  <p:tag name="NAME" val="TrackerNumBlue"/>
</p:tagLst>
</file>

<file path=ppt/tags/tag813.xml><?xml version="1.0" encoding="utf-8"?>
<p:tagLst xmlns:a="http://schemas.openxmlformats.org/drawingml/2006/main" xmlns:r="http://schemas.openxmlformats.org/officeDocument/2006/relationships" xmlns:p="http://schemas.openxmlformats.org/presentationml/2006/main">
  <p:tag name="NAME" val="LineBasicStrong"/>
</p:tagLst>
</file>

<file path=ppt/tags/tag814.xml><?xml version="1.0" encoding="utf-8"?>
<p:tagLst xmlns:a="http://schemas.openxmlformats.org/drawingml/2006/main" xmlns:r="http://schemas.openxmlformats.org/officeDocument/2006/relationships" xmlns:p="http://schemas.openxmlformats.org/presentationml/2006/main">
  <p:tag name="NAME" val="LineBasicImpact"/>
</p:tagLst>
</file>

<file path=ppt/tags/tag815.xml><?xml version="1.0" encoding="utf-8"?>
<p:tagLst xmlns:a="http://schemas.openxmlformats.org/drawingml/2006/main" xmlns:r="http://schemas.openxmlformats.org/officeDocument/2006/relationships" xmlns:p="http://schemas.openxmlformats.org/presentationml/2006/main">
  <p:tag name="NAME" val="LineBasicStrong"/>
</p:tagLst>
</file>

<file path=ppt/tags/tag816.xml><?xml version="1.0" encoding="utf-8"?>
<p:tagLst xmlns:a="http://schemas.openxmlformats.org/drawingml/2006/main" xmlns:r="http://schemas.openxmlformats.org/officeDocument/2006/relationships" xmlns:p="http://schemas.openxmlformats.org/presentationml/2006/main">
  <p:tag name="NAME" val="TrackerAlphaBlue"/>
</p:tagLst>
</file>

<file path=ppt/tags/tag817.xml><?xml version="1.0" encoding="utf-8"?>
<p:tagLst xmlns:a="http://schemas.openxmlformats.org/drawingml/2006/main" xmlns:r="http://schemas.openxmlformats.org/officeDocument/2006/relationships" xmlns:p="http://schemas.openxmlformats.org/presentationml/2006/main">
  <p:tag name="NAME" val="TrackerAlphaBlue"/>
</p:tagLst>
</file>

<file path=ppt/tags/tag818.xml><?xml version="1.0" encoding="utf-8"?>
<p:tagLst xmlns:a="http://schemas.openxmlformats.org/drawingml/2006/main" xmlns:r="http://schemas.openxmlformats.org/officeDocument/2006/relationships" xmlns:p="http://schemas.openxmlformats.org/presentationml/2006/main">
  <p:tag name="NAME" val="TrackerAlphaBlue"/>
</p:tagLst>
</file>

<file path=ppt/tags/tag819.xml><?xml version="1.0" encoding="utf-8"?>
<p:tagLst xmlns:a="http://schemas.openxmlformats.org/drawingml/2006/main" xmlns:r="http://schemas.openxmlformats.org/officeDocument/2006/relationships" xmlns:p="http://schemas.openxmlformats.org/presentationml/2006/main">
  <p:tag name="NAME" val="TrackerAlphaBlu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ld4ULEpQKqK6eedDewVuYw"/>
</p:tagLst>
</file>

<file path=ppt/tags/tag820.xml><?xml version="1.0" encoding="utf-8"?>
<p:tagLst xmlns:a="http://schemas.openxmlformats.org/drawingml/2006/main" xmlns:r="http://schemas.openxmlformats.org/officeDocument/2006/relationships" xmlns:p="http://schemas.openxmlformats.org/presentationml/2006/main">
  <p:tag name="NAME" val="CustomIcon"/>
</p:tagLst>
</file>

<file path=ppt/tags/tag821.xml><?xml version="1.0" encoding="utf-8"?>
<p:tagLst xmlns:a="http://schemas.openxmlformats.org/drawingml/2006/main" xmlns:r="http://schemas.openxmlformats.org/officeDocument/2006/relationships" xmlns:p="http://schemas.openxmlformats.org/presentationml/2006/main">
  <p:tag name="NAME" val="LineBasicStrong"/>
</p:tagLst>
</file>

<file path=ppt/tags/tag822.xml><?xml version="1.0" encoding="utf-8"?>
<p:tagLst xmlns:a="http://schemas.openxmlformats.org/drawingml/2006/main" xmlns:r="http://schemas.openxmlformats.org/officeDocument/2006/relationships" xmlns:p="http://schemas.openxmlformats.org/presentationml/2006/main">
  <p:tag name="NAME" val="TrackerAlphaBlue"/>
</p:tagLst>
</file>

<file path=ppt/tags/tag823.xml><?xml version="1.0" encoding="utf-8"?>
<p:tagLst xmlns:a="http://schemas.openxmlformats.org/drawingml/2006/main" xmlns:r="http://schemas.openxmlformats.org/officeDocument/2006/relationships" xmlns:p="http://schemas.openxmlformats.org/presentationml/2006/main">
  <p:tag name="NAME" val="TrackerAlphaBlue"/>
</p:tagLst>
</file>

<file path=ppt/tags/tag824.xml><?xml version="1.0" encoding="utf-8"?>
<p:tagLst xmlns:a="http://schemas.openxmlformats.org/drawingml/2006/main" xmlns:r="http://schemas.openxmlformats.org/officeDocument/2006/relationships" xmlns:p="http://schemas.openxmlformats.org/presentationml/2006/main">
  <p:tag name="NAME" val="TrackerAlphaBlue"/>
</p:tagLst>
</file>

<file path=ppt/tags/tag825.xml><?xml version="1.0" encoding="utf-8"?>
<p:tagLst xmlns:a="http://schemas.openxmlformats.org/drawingml/2006/main" xmlns:r="http://schemas.openxmlformats.org/officeDocument/2006/relationships" xmlns:p="http://schemas.openxmlformats.org/presentationml/2006/main">
  <p:tag name="NAME" val="TrackerAlphaBlue"/>
</p:tagLst>
</file>

<file path=ppt/tags/tag826.xml><?xml version="1.0" encoding="utf-8"?>
<p:tagLst xmlns:a="http://schemas.openxmlformats.org/drawingml/2006/main" xmlns:r="http://schemas.openxmlformats.org/officeDocument/2006/relationships" xmlns:p="http://schemas.openxmlformats.org/presentationml/2006/main">
  <p:tag name="NAME" val="CustomIcon"/>
</p:tagLst>
</file>

<file path=ppt/tags/tag827.xml><?xml version="1.0" encoding="utf-8"?>
<p:tagLst xmlns:a="http://schemas.openxmlformats.org/drawingml/2006/main" xmlns:r="http://schemas.openxmlformats.org/officeDocument/2006/relationships" xmlns:p="http://schemas.openxmlformats.org/presentationml/2006/main">
  <p:tag name="NAME" val="TrackerNumBlue"/>
</p:tagLst>
</file>

<file path=ppt/tags/tag828.xml><?xml version="1.0" encoding="utf-8"?>
<p:tagLst xmlns:a="http://schemas.openxmlformats.org/drawingml/2006/main" xmlns:r="http://schemas.openxmlformats.org/officeDocument/2006/relationships" xmlns:p="http://schemas.openxmlformats.org/presentationml/2006/main">
  <p:tag name="NAME" val="TrackerNumBlue"/>
</p:tagLst>
</file>

<file path=ppt/tags/tag829.xml><?xml version="1.0" encoding="utf-8"?>
<p:tagLst xmlns:a="http://schemas.openxmlformats.org/drawingml/2006/main" xmlns:r="http://schemas.openxmlformats.org/officeDocument/2006/relationships" xmlns:p="http://schemas.openxmlformats.org/presentationml/2006/main">
  <p:tag name="NAME" val="TrackerNumBlu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iLDKxNuRRDOK8FbRbotPUA"/>
</p:tagLst>
</file>

<file path=ppt/tags/tag830.xml><?xml version="1.0" encoding="utf-8"?>
<p:tagLst xmlns:a="http://schemas.openxmlformats.org/drawingml/2006/main" xmlns:r="http://schemas.openxmlformats.org/officeDocument/2006/relationships" xmlns:p="http://schemas.openxmlformats.org/presentationml/2006/main">
  <p:tag name="NAME" val="LineBasicStrong"/>
</p:tagLst>
</file>

<file path=ppt/tags/tag831.xml><?xml version="1.0" encoding="utf-8"?>
<p:tagLst xmlns:a="http://schemas.openxmlformats.org/drawingml/2006/main" xmlns:r="http://schemas.openxmlformats.org/officeDocument/2006/relationships" xmlns:p="http://schemas.openxmlformats.org/presentationml/2006/main">
  <p:tag name="NAME" val="LineBasicImpact"/>
</p:tagLst>
</file>

<file path=ppt/tags/tag8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33.xml><?xml version="1.0" encoding="utf-8"?>
<p:tagLst xmlns:a="http://schemas.openxmlformats.org/drawingml/2006/main" xmlns:r="http://schemas.openxmlformats.org/officeDocument/2006/relationships" xmlns:p="http://schemas.openxmlformats.org/presentationml/2006/main">
  <p:tag name="SHAPENAME" val="3. Subtitle"/>
</p:tagLst>
</file>

<file path=ppt/tags/tag83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835.xml><?xml version="1.0" encoding="utf-8"?>
<p:tagLst xmlns:a="http://schemas.openxmlformats.org/drawingml/2006/main" xmlns:r="http://schemas.openxmlformats.org/officeDocument/2006/relationships" xmlns:p="http://schemas.openxmlformats.org/presentationml/2006/main">
  <p:tag name="NAME" val="LineBasicDefault"/>
</p:tagLst>
</file>

<file path=ppt/tags/tag836.xml><?xml version="1.0" encoding="utf-8"?>
<p:tagLst xmlns:a="http://schemas.openxmlformats.org/drawingml/2006/main" xmlns:r="http://schemas.openxmlformats.org/officeDocument/2006/relationships" xmlns:p="http://schemas.openxmlformats.org/presentationml/2006/main">
  <p:tag name="NAME" val="LineBasicDefault"/>
</p:tagLst>
</file>

<file path=ppt/tags/tag837.xml><?xml version="1.0" encoding="utf-8"?>
<p:tagLst xmlns:a="http://schemas.openxmlformats.org/drawingml/2006/main" xmlns:r="http://schemas.openxmlformats.org/officeDocument/2006/relationships" xmlns:p="http://schemas.openxmlformats.org/presentationml/2006/main">
  <p:tag name="NAME" val="LineBasicDefault"/>
</p:tagLst>
</file>

<file path=ppt/tags/tag838.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839.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npLu.eaKp7rzG5ZGOoaKUA"/>
</p:tagLst>
</file>

<file path=ppt/tags/tag840.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841.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842.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843.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844.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845.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846.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847.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848.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849.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SO4BARsRCv.8idlIKzkDqQ"/>
</p:tagLst>
</file>

<file path=ppt/tags/tag850.xml><?xml version="1.0" encoding="utf-8"?>
<p:tagLst xmlns:a="http://schemas.openxmlformats.org/drawingml/2006/main" xmlns:r="http://schemas.openxmlformats.org/officeDocument/2006/relationships" xmlns:p="http://schemas.openxmlformats.org/presentationml/2006/main">
  <p:tag name="NAME" val="LineBasicDefault"/>
</p:tagLst>
</file>

<file path=ppt/tags/tag851.xml><?xml version="1.0" encoding="utf-8"?>
<p:tagLst xmlns:a="http://schemas.openxmlformats.org/drawingml/2006/main" xmlns:r="http://schemas.openxmlformats.org/officeDocument/2006/relationships" xmlns:p="http://schemas.openxmlformats.org/presentationml/2006/main">
  <p:tag name="NAME" val="LineBasicDefault"/>
</p:tagLst>
</file>

<file path=ppt/tags/tag852.xml><?xml version="1.0" encoding="utf-8"?>
<p:tagLst xmlns:a="http://schemas.openxmlformats.org/drawingml/2006/main" xmlns:r="http://schemas.openxmlformats.org/officeDocument/2006/relationships" xmlns:p="http://schemas.openxmlformats.org/presentationml/2006/main">
  <p:tag name="SYMBOLNAME" val="Chevron"/>
  <p:tag name="NAME" val="Chevron"/>
</p:tagLst>
</file>

<file path=ppt/tags/tag853.xml><?xml version="1.0" encoding="utf-8"?>
<p:tagLst xmlns:a="http://schemas.openxmlformats.org/drawingml/2006/main" xmlns:r="http://schemas.openxmlformats.org/officeDocument/2006/relationships" xmlns:p="http://schemas.openxmlformats.org/presentationml/2006/main">
  <p:tag name="NAME" val="TrackerNumBlue"/>
</p:tagLst>
</file>

<file path=ppt/tags/tag85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855.xml><?xml version="1.0" encoding="utf-8"?>
<p:tagLst xmlns:a="http://schemas.openxmlformats.org/drawingml/2006/main" xmlns:r="http://schemas.openxmlformats.org/officeDocument/2006/relationships" xmlns:p="http://schemas.openxmlformats.org/presentationml/2006/main">
  <p:tag name="NAME" val="TrackerNumBlue"/>
</p:tagLst>
</file>

<file path=ppt/tags/tag856.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857.xml><?xml version="1.0" encoding="utf-8"?>
<p:tagLst xmlns:a="http://schemas.openxmlformats.org/drawingml/2006/main" xmlns:r="http://schemas.openxmlformats.org/officeDocument/2006/relationships" xmlns:p="http://schemas.openxmlformats.org/presentationml/2006/main">
  <p:tag name="NAME" val="TrackerAlphaBlue"/>
</p:tagLst>
</file>

<file path=ppt/tags/tag858.xml><?xml version="1.0" encoding="utf-8"?>
<p:tagLst xmlns:a="http://schemas.openxmlformats.org/drawingml/2006/main" xmlns:r="http://schemas.openxmlformats.org/officeDocument/2006/relationships" xmlns:p="http://schemas.openxmlformats.org/presentationml/2006/main">
  <p:tag name="NAME" val="TrackerAlphaBlue"/>
</p:tagLst>
</file>

<file path=ppt/tags/tag859.xml><?xml version="1.0" encoding="utf-8"?>
<p:tagLst xmlns:a="http://schemas.openxmlformats.org/drawingml/2006/main" xmlns:r="http://schemas.openxmlformats.org/officeDocument/2006/relationships" xmlns:p="http://schemas.openxmlformats.org/presentationml/2006/main">
  <p:tag name="NAME" val="LineBasicDefault"/>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acIVrnGH3K6HgebolTxUwA"/>
</p:tagLst>
</file>

<file path=ppt/tags/tag860.xml><?xml version="1.0" encoding="utf-8"?>
<p:tagLst xmlns:a="http://schemas.openxmlformats.org/drawingml/2006/main" xmlns:r="http://schemas.openxmlformats.org/officeDocument/2006/relationships" xmlns:p="http://schemas.openxmlformats.org/presentationml/2006/main">
  <p:tag name="NAME" val="LineBasicDefault"/>
</p:tagLst>
</file>

<file path=ppt/tags/tag861.xml><?xml version="1.0" encoding="utf-8"?>
<p:tagLst xmlns:a="http://schemas.openxmlformats.org/drawingml/2006/main" xmlns:r="http://schemas.openxmlformats.org/officeDocument/2006/relationships" xmlns:p="http://schemas.openxmlformats.org/presentationml/2006/main">
  <p:tag name="NAME" val="CustomIcon"/>
</p:tagLst>
</file>

<file path=ppt/tags/tag862.xml><?xml version="1.0" encoding="utf-8"?>
<p:tagLst xmlns:a="http://schemas.openxmlformats.org/drawingml/2006/main" xmlns:r="http://schemas.openxmlformats.org/officeDocument/2006/relationships" xmlns:p="http://schemas.openxmlformats.org/presentationml/2006/main">
  <p:tag name="NAME" val="CustomIcon"/>
</p:tagLst>
</file>

<file path=ppt/tags/tag863.xml><?xml version="1.0" encoding="utf-8"?>
<p:tagLst xmlns:a="http://schemas.openxmlformats.org/drawingml/2006/main" xmlns:r="http://schemas.openxmlformats.org/officeDocument/2006/relationships" xmlns:p="http://schemas.openxmlformats.org/presentationml/2006/main">
  <p:tag name="NAME" val="CustomIcon"/>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trFMCaNYYNI1m6DcH2VZreA"/>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tFyViUASotNgO6qxObETRFA"/>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tvJWx08R4ZIjHndQyIqmqqw"/>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tjsp2XyaAKrNLTsOiUcWtRQ"/>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tTu.o22m9WwZOaL1cmxj5cg"/>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tTuvs2sszp0wOBRr2kxc4P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wc5VPK5aEAcp0T9SaVMhCA"/>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t7EAT7aX._75z1.HU_esNIA"/>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t0EXtI3phOJ8bxZu85GoGng"/>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tvDC6tyZDJugAVI4Oz5p87w"/>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tf3ZiVvZz2VGDzBIN7vTtCw"/>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txGn6dwk5eTFcTWbCisjCkA"/>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tqm6osE_goReRjwIEq3bT6A"/>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tOlzGfv5G4NHNIkrohUterA"/>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tsNTpsVeP1HftIU3c4hMsfA"/>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tRTSvmj.tcJ5byiAiKvYOZA"/>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trUnBdmAEGnx9B5rZyH4dt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zfT1mgAIVKPJ9YTfTH6ZJA"/>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teZorJf6GUB8p8_OMPSJWBw"/>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tPH9LNXzRueo0blKQrfq43A"/>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tA4q8peZQJtu_mW27cceV6g"/>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tvb3rMi2vxJI5nDmZfpUrSA"/>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tyxm3u35af5oDEipmMQ00sQ"/>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t7NEDGJ4WRTaaedhiaF7DBg"/>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tts6ZcuelMKddCVXLh3oi6Q"/>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tPNYpB_VFkn7BMhJ5Hy4rFw"/>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tMdTcCjnxZXMkxPWMtsugJw"/>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tbTIfWQ6wHmZ8YTC2mRyye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BzWt5Q7hTqPaFLh1Mp41Mw"/>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tm34NfiWLmislSOkFvK4d5g"/>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tVR0te6DlEneAX.mME6WKGw"/>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tmmAiELXSAYilZEnVsKATZA"/>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tjkMGE5ALUWdWokEk3VBgRg"/>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tg2WR5N2hNoSvSebWRolziw"/>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tCzBzGrdU6iJl4YwhDyHK9Q"/>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tKTu3raj4SWrWbVdJVPgH6g"/>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tk5zxetwOmISiBs4N43Zxkw"/>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to7G5Z6wpeU080F6v.0dMdg"/>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tFK4vDvtmkK498mYUgW58z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FbVBYmrd32ZBWeGaU2Ygyw"/>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tTmR_eLENUfORYY5B62HdCw"/>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tnufdaViz8tBKWI2UR9sFog"/>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tETtN_7NQDZKc8I3LmeQLUA"/>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t4Q3DUn_MpQTqqPmSt1iKgQ"/>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tLiCiLzNFWrWVBjQW17xzDQ"/>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tFk7.0ZGhdbi7oBhAszGCkQ"/>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tYTFq_ZqucRwNh.44_G1iKQ"/>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t3qyVnkljtU_9jvVYIkqV2g"/>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tcQPJA7Neb5VnT.qUgSZn4g"/>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t_HOapSnA0gRWbWVg7qqac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x4t3EXwj9SS7JE3BdCNewg"/>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tf9Wy3TbeoimTkUqM4_pGpg"/>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t3nxgRjFDKKBk_O.evCbltA"/>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t1jsXUlzQsgDkEwz7uJgNNg"/>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tSxkNgNW9kgEfy9WHMaKQkQ"/>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t3TRtXbbWxoGTtaRB4Air.A"/>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tIpOpC6I4UtznxZG8j8hqaQ"/>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tqJz83mL3.n2Vxjojf8AkgQ"/>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tql86e5G2URtAn3BAvclNAA"/>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tmBPij_Z7gERaE9UsmFKnYw"/>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tbpMnN7_aUvTfpPTWqeiBb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V3aBsbKLJr4tnmDyaPbWYQ"/>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tOowyOEK26keBQTGGOcb9vw"/>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t1_jRZ9np4HMhMyOMmhLKPw"/>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tPJWr_5diDeSXgezRxaDuIw"/>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tsije_r4_dwBoEf8CIvYWMQ"/>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tO5YaEd2G8KNkhQrhTgyKPA"/>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tC1V6qra.8egBdlhfcid_jg"/>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tlY9EHAZwmqwJ7oYkesbjmw"/>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tdpUR6QJKr2djb_KndAZ72w"/>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tp13IwqK1DqR.Gfjb8sHXjQ"/>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tb8vLkqVyB1R_G5IYtpwIW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yUiR_L9j8DSISXc7FyTywQ"/>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twrz9XHYlCT9.CG89Fk7Lqg"/>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tsbv4WutIqF6_h1TKb4yS2g"/>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tKAbCfRuZxn7hUaetcK4g_g"/>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t0bIhF.sWC_DhJaojvgy0Ww"/>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t0nBmN7Q6FwFCcGK.jlRPmw"/>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tN5Su6tjIPNXbdRy_k0.GJg"/>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tIOtgj4G_KMjrQ_8Bk0T4mw"/>
</p:tagLst>
</file>

<file path=ppt/tags/tag937.xml><?xml version="1.0" encoding="utf-8"?>
<p:tagLst xmlns:a="http://schemas.openxmlformats.org/drawingml/2006/main" xmlns:r="http://schemas.openxmlformats.org/officeDocument/2006/relationships" xmlns:p="http://schemas.openxmlformats.org/presentationml/2006/main">
  <p:tag name="NAME" val="TrackerNumBlue"/>
</p:tagLst>
</file>

<file path=ppt/tags/tag938.xml><?xml version="1.0" encoding="utf-8"?>
<p:tagLst xmlns:a="http://schemas.openxmlformats.org/drawingml/2006/main" xmlns:r="http://schemas.openxmlformats.org/officeDocument/2006/relationships" xmlns:p="http://schemas.openxmlformats.org/presentationml/2006/main">
  <p:tag name="NAME" val="TrackerNumBlue"/>
</p:tagLst>
</file>

<file path=ppt/tags/tag939.xml><?xml version="1.0" encoding="utf-8"?>
<p:tagLst xmlns:a="http://schemas.openxmlformats.org/drawingml/2006/main" xmlns:r="http://schemas.openxmlformats.org/officeDocument/2006/relationships" xmlns:p="http://schemas.openxmlformats.org/presentationml/2006/main">
  <p:tag name="NAME" val="TrackerNumBlu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inNSN80UXnixTHhUgX9pQ"/>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tJH66imYaHnONvjOBNkF_ug"/>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tIZytqbsB5n63.Y7TK9P..A"/>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thFTAFYJRDSeJ3Tx63C5CZQ"/>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tJQL.mCdjVvftNvpVscJ2tw"/>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toUlSN8jA6B18e8KAsKNC8Q"/>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tiNXnl33T1bNrrvNuPYOaQA"/>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t3s16I_q7N02oGyrnnORlJw"/>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tX8QtYPP9ltqN2zjGzwrFmA"/>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t90ZvoKYxOgeWxOCMg_AnCw"/>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tnS.y4ysMGirKFDjlm9Xl9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9.5EqCDYOqrhb03gI.84LA"/>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tjytfecncAKVGeDSHND8xgw"/>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tK.YCi1i.VoYjoAF11sDnxg"/>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tUh0WTemgcBAGs2fzVO6QWA"/>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trxPABafwW9fIORy_HVZdZA"/>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tVmGRvB_B7J5XFIUCv7.6AA"/>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tYk1rz0arvbCnIRdOOpXKmA"/>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tL1HEy3X.AW3s1olPMqxvww"/>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tO7N2LUyY2w9laNcvpqg3ow"/>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tBCPp9X47ei4RO9fe7R_FDw"/>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thgoyasMi9qxORGiPQ10ws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bzXD.zo5uloRpQvdFXybSQ"/>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thrPa9SqQpuZzUyhG29cVLg"/>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t36b0iOhiIsJ7czboNWJ8YQ"/>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thZUf_lgQH_yC9smUf2Yjww"/>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t4mJ_N1npW87lQv8CyZLVUw"/>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tvufUFnyqZd3S9dmhrfqBrA"/>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tVou9TZ6rwQQ3u6a5E4R1Iw"/>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t3.d5KMUmcTcmnspmDckBLg"/>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tuKwUJbP4do2ti2xmlcXzeA"/>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tGC1Dp9Uv7pUIE_IaoDsGug"/>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tk7Cyvdt6ae8t8w9zDRey9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XHjJhHqWps6bzRmsCIUEaA"/>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tVgOAOziyGfHOnA3zbNihsQ"/>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tozDu.ebUrQo701V4mLmatw"/>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tWVeEJl_qOj9B2mqCJSvF.A"/>
</p:tagLst>
</file>

<file path=ppt/tags/tag973.xml><?xml version="1.0" encoding="utf-8"?>
<p:tagLst xmlns:a="http://schemas.openxmlformats.org/drawingml/2006/main" xmlns:r="http://schemas.openxmlformats.org/officeDocument/2006/relationships" xmlns:p="http://schemas.openxmlformats.org/presentationml/2006/main">
  <p:tag name="THINKCELLSHAPEDONOTDELETE" val="t.BOoWyLiJb3IXWaKHmXPcg"/>
</p:tagLst>
</file>

<file path=ppt/tags/tag974.xml><?xml version="1.0" encoding="utf-8"?>
<p:tagLst xmlns:a="http://schemas.openxmlformats.org/drawingml/2006/main" xmlns:r="http://schemas.openxmlformats.org/officeDocument/2006/relationships" xmlns:p="http://schemas.openxmlformats.org/presentationml/2006/main">
  <p:tag name="THINKCELLSHAPEDONOTDELETE" val="tLh7ES1A02Q2DmJgwmdGsvw"/>
</p:tagLst>
</file>

<file path=ppt/tags/tag975.xml><?xml version="1.0" encoding="utf-8"?>
<p:tagLst xmlns:a="http://schemas.openxmlformats.org/drawingml/2006/main" xmlns:r="http://schemas.openxmlformats.org/officeDocument/2006/relationships" xmlns:p="http://schemas.openxmlformats.org/presentationml/2006/main">
  <p:tag name="THINKCELLSHAPEDONOTDELETE" val="tRjDNb.nCe_nH_vmKZrbCwg"/>
</p:tagLst>
</file>

<file path=ppt/tags/tag976.xml><?xml version="1.0" encoding="utf-8"?>
<p:tagLst xmlns:a="http://schemas.openxmlformats.org/drawingml/2006/main" xmlns:r="http://schemas.openxmlformats.org/officeDocument/2006/relationships" xmlns:p="http://schemas.openxmlformats.org/presentationml/2006/main">
  <p:tag name="THINKCELLSHAPEDONOTDELETE" val="td4I7GJthfWQpxoi.W2Du.A"/>
</p:tagLst>
</file>

<file path=ppt/tags/tag977.xml><?xml version="1.0" encoding="utf-8"?>
<p:tagLst xmlns:a="http://schemas.openxmlformats.org/drawingml/2006/main" xmlns:r="http://schemas.openxmlformats.org/officeDocument/2006/relationships" xmlns:p="http://schemas.openxmlformats.org/presentationml/2006/main">
  <p:tag name="THINKCELLSHAPEDONOTDELETE" val="tdTOMGFYerZberIrGBc0EHQ"/>
</p:tagLst>
</file>

<file path=ppt/tags/tag978.xml><?xml version="1.0" encoding="utf-8"?>
<p:tagLst xmlns:a="http://schemas.openxmlformats.org/drawingml/2006/main" xmlns:r="http://schemas.openxmlformats.org/officeDocument/2006/relationships" xmlns:p="http://schemas.openxmlformats.org/presentationml/2006/main">
  <p:tag name="THINKCELLSHAPEDONOTDELETE" val="tKYciI2f_ERNBiamfsnxNZg"/>
</p:tagLst>
</file>

<file path=ppt/tags/tag979.xml><?xml version="1.0" encoding="utf-8"?>
<p:tagLst xmlns:a="http://schemas.openxmlformats.org/drawingml/2006/main" xmlns:r="http://schemas.openxmlformats.org/officeDocument/2006/relationships" xmlns:p="http://schemas.openxmlformats.org/presentationml/2006/main">
  <p:tag name="THINKCELLSHAPEDONOTDELETE" val="thgRdewgKeJ3TlEDFNxhuM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BcdIskS4A86aaqKi_xKCqw"/>
</p:tagLst>
</file>

<file path=ppt/tags/tag980.xml><?xml version="1.0" encoding="utf-8"?>
<p:tagLst xmlns:a="http://schemas.openxmlformats.org/drawingml/2006/main" xmlns:r="http://schemas.openxmlformats.org/officeDocument/2006/relationships" xmlns:p="http://schemas.openxmlformats.org/presentationml/2006/main">
  <p:tag name="THINKCELLSHAPEDONOTDELETE" val="t9zwgBbgkbDQD5rewXHojcg"/>
</p:tagLst>
</file>

<file path=ppt/tags/tag981.xml><?xml version="1.0" encoding="utf-8"?>
<p:tagLst xmlns:a="http://schemas.openxmlformats.org/drawingml/2006/main" xmlns:r="http://schemas.openxmlformats.org/officeDocument/2006/relationships" xmlns:p="http://schemas.openxmlformats.org/presentationml/2006/main">
  <p:tag name="THINKCELLSHAPEDONOTDELETE" val="tOyFdSj6Tfg9MtiaXmiY23g"/>
</p:tagLst>
</file>

<file path=ppt/tags/tag982.xml><?xml version="1.0" encoding="utf-8"?>
<p:tagLst xmlns:a="http://schemas.openxmlformats.org/drawingml/2006/main" xmlns:r="http://schemas.openxmlformats.org/officeDocument/2006/relationships" xmlns:p="http://schemas.openxmlformats.org/presentationml/2006/main">
  <p:tag name="THINKCELLSHAPEDONOTDELETE" val="to5IyyMrrA8IFRs3EBSj7zQ"/>
</p:tagLst>
</file>

<file path=ppt/tags/tag983.xml><?xml version="1.0" encoding="utf-8"?>
<p:tagLst xmlns:a="http://schemas.openxmlformats.org/drawingml/2006/main" xmlns:r="http://schemas.openxmlformats.org/officeDocument/2006/relationships" xmlns:p="http://schemas.openxmlformats.org/presentationml/2006/main">
  <p:tag name="THINKCELLSHAPEDONOTDELETE" val="t8QjOwrwQ.Xh9wAkz5ZH6aA"/>
</p:tagLst>
</file>

<file path=ppt/tags/tag984.xml><?xml version="1.0" encoding="utf-8"?>
<p:tagLst xmlns:a="http://schemas.openxmlformats.org/drawingml/2006/main" xmlns:r="http://schemas.openxmlformats.org/officeDocument/2006/relationships" xmlns:p="http://schemas.openxmlformats.org/presentationml/2006/main">
  <p:tag name="THINKCELLSHAPEDONOTDELETE" val="tP5z9stNbZ78cCEODuvTXSw"/>
</p:tagLst>
</file>

<file path=ppt/tags/tag985.xml><?xml version="1.0" encoding="utf-8"?>
<p:tagLst xmlns:a="http://schemas.openxmlformats.org/drawingml/2006/main" xmlns:r="http://schemas.openxmlformats.org/officeDocument/2006/relationships" xmlns:p="http://schemas.openxmlformats.org/presentationml/2006/main">
  <p:tag name="THINKCELLSHAPEDONOTDELETE" val="tjcApGzAzQaJeVQltpaGVqA"/>
</p:tagLst>
</file>

<file path=ppt/tags/tag986.xml><?xml version="1.0" encoding="utf-8"?>
<p:tagLst xmlns:a="http://schemas.openxmlformats.org/drawingml/2006/main" xmlns:r="http://schemas.openxmlformats.org/officeDocument/2006/relationships" xmlns:p="http://schemas.openxmlformats.org/presentationml/2006/main">
  <p:tag name="THINKCELLSHAPEDONOTDELETE" val="t8HnA.U1G43vXYBIz3TIYqg"/>
</p:tagLst>
</file>

<file path=ppt/tags/tag987.xml><?xml version="1.0" encoding="utf-8"?>
<p:tagLst xmlns:a="http://schemas.openxmlformats.org/drawingml/2006/main" xmlns:r="http://schemas.openxmlformats.org/officeDocument/2006/relationships" xmlns:p="http://schemas.openxmlformats.org/presentationml/2006/main">
  <p:tag name="THINKCELLSHAPEDONOTDELETE" val="t5qqyUdTk56qZBSVwz.D4VQ"/>
</p:tagLst>
</file>

<file path=ppt/tags/tag988.xml><?xml version="1.0" encoding="utf-8"?>
<p:tagLst xmlns:a="http://schemas.openxmlformats.org/drawingml/2006/main" xmlns:r="http://schemas.openxmlformats.org/officeDocument/2006/relationships" xmlns:p="http://schemas.openxmlformats.org/presentationml/2006/main">
  <p:tag name="THINKCELLSHAPEDONOTDELETE" val="tSbWhCt8j12mCDjzdTxaHcQ"/>
</p:tagLst>
</file>

<file path=ppt/tags/tag989.xml><?xml version="1.0" encoding="utf-8"?>
<p:tagLst xmlns:a="http://schemas.openxmlformats.org/drawingml/2006/main" xmlns:r="http://schemas.openxmlformats.org/officeDocument/2006/relationships" xmlns:p="http://schemas.openxmlformats.org/presentationml/2006/main">
  <p:tag name="THINKCELLSHAPEDONOTDELETE" val="tQycK59j1DN3ngoFUKM8Bi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zqUQ4p6GCBpdWVjcUMI61g"/>
</p:tagLst>
</file>

<file path=ppt/tags/tag990.xml><?xml version="1.0" encoding="utf-8"?>
<p:tagLst xmlns:a="http://schemas.openxmlformats.org/drawingml/2006/main" xmlns:r="http://schemas.openxmlformats.org/officeDocument/2006/relationships" xmlns:p="http://schemas.openxmlformats.org/presentationml/2006/main">
  <p:tag name="THINKCELLSHAPEDONOTDELETE" val="tQ1H936NS_QAF7FUiA.pKuw"/>
</p:tagLst>
</file>

<file path=ppt/tags/tag991.xml><?xml version="1.0" encoding="utf-8"?>
<p:tagLst xmlns:a="http://schemas.openxmlformats.org/drawingml/2006/main" xmlns:r="http://schemas.openxmlformats.org/officeDocument/2006/relationships" xmlns:p="http://schemas.openxmlformats.org/presentationml/2006/main">
  <p:tag name="THINKCELLSHAPEDONOTDELETE" val="t0ESIF.ZETzPzxfS1EFm4xQ"/>
</p:tagLst>
</file>

<file path=ppt/tags/tag992.xml><?xml version="1.0" encoding="utf-8"?>
<p:tagLst xmlns:a="http://schemas.openxmlformats.org/drawingml/2006/main" xmlns:r="http://schemas.openxmlformats.org/officeDocument/2006/relationships" xmlns:p="http://schemas.openxmlformats.org/presentationml/2006/main">
  <p:tag name="THINKCELLSHAPEDONOTDELETE" val="tcxeitdZUompWv0nPby0SaQ"/>
</p:tagLst>
</file>

<file path=ppt/tags/tag993.xml><?xml version="1.0" encoding="utf-8"?>
<p:tagLst xmlns:a="http://schemas.openxmlformats.org/drawingml/2006/main" xmlns:r="http://schemas.openxmlformats.org/officeDocument/2006/relationships" xmlns:p="http://schemas.openxmlformats.org/presentationml/2006/main">
  <p:tag name="THINKCELLSHAPEDONOTDELETE" val="tes0qp11NVrhzofbX2BVVqA"/>
</p:tagLst>
</file>

<file path=ppt/tags/tag994.xml><?xml version="1.0" encoding="utf-8"?>
<p:tagLst xmlns:a="http://schemas.openxmlformats.org/drawingml/2006/main" xmlns:r="http://schemas.openxmlformats.org/officeDocument/2006/relationships" xmlns:p="http://schemas.openxmlformats.org/presentationml/2006/main">
  <p:tag name="THINKCELLSHAPEDONOTDELETE" val="tcZBj85q7WCbSbB4GT7CwMg"/>
</p:tagLst>
</file>

<file path=ppt/tags/tag995.xml><?xml version="1.0" encoding="utf-8"?>
<p:tagLst xmlns:a="http://schemas.openxmlformats.org/drawingml/2006/main" xmlns:r="http://schemas.openxmlformats.org/officeDocument/2006/relationships" xmlns:p="http://schemas.openxmlformats.org/presentationml/2006/main">
  <p:tag name="THINKCELLSHAPEDONOTDELETE" val="tNvdLZ.8cr6CM6ZM3M6FU_A"/>
</p:tagLst>
</file>

<file path=ppt/tags/tag996.xml><?xml version="1.0" encoding="utf-8"?>
<p:tagLst xmlns:a="http://schemas.openxmlformats.org/drawingml/2006/main" xmlns:r="http://schemas.openxmlformats.org/officeDocument/2006/relationships" xmlns:p="http://schemas.openxmlformats.org/presentationml/2006/main">
  <p:tag name="THINKCELLSHAPEDONOTDELETE" val="tc8pRbYVq9VjYi1C9mj5M4g"/>
</p:tagLst>
</file>

<file path=ppt/tags/tag997.xml><?xml version="1.0" encoding="utf-8"?>
<p:tagLst xmlns:a="http://schemas.openxmlformats.org/drawingml/2006/main" xmlns:r="http://schemas.openxmlformats.org/officeDocument/2006/relationships" xmlns:p="http://schemas.openxmlformats.org/presentationml/2006/main">
  <p:tag name="THINKCELLSHAPEDONOTDELETE" val="t2OcAuDQ02Dp3VI5It243EQ"/>
</p:tagLst>
</file>

<file path=ppt/tags/tag998.xml><?xml version="1.0" encoding="utf-8"?>
<p:tagLst xmlns:a="http://schemas.openxmlformats.org/drawingml/2006/main" xmlns:r="http://schemas.openxmlformats.org/officeDocument/2006/relationships" xmlns:p="http://schemas.openxmlformats.org/presentationml/2006/main">
  <p:tag name="THINKCELLSHAPEDONOTDELETE" val="teQ1rnejeBpHf83SnweISGg"/>
</p:tagLst>
</file>

<file path=ppt/tags/tag999.xml><?xml version="1.0" encoding="utf-8"?>
<p:tagLst xmlns:a="http://schemas.openxmlformats.org/drawingml/2006/main" xmlns:r="http://schemas.openxmlformats.org/officeDocument/2006/relationships" xmlns:p="http://schemas.openxmlformats.org/presentationml/2006/main">
  <p:tag name="THINKCELLSHAPEDONOTDELETE" val="tTwj1BaLcCFTO4.YwETH3pQ"/>
</p:tagLst>
</file>

<file path=ppt/theme/theme1.xml><?xml version="1.0" encoding="utf-8"?>
<a:theme xmlns:a="http://schemas.openxmlformats.org/drawingml/2006/main" name="1_Office Theme">
  <a:themeElements>
    <a:clrScheme name="Slidebooks template colors">
      <a:dk1>
        <a:srgbClr val="061F32"/>
      </a:dk1>
      <a:lt1>
        <a:srgbClr val="FFFFFF"/>
      </a:lt1>
      <a:dk2>
        <a:srgbClr val="44546A"/>
      </a:dk2>
      <a:lt2>
        <a:srgbClr val="E7E6E6"/>
      </a:lt2>
      <a:accent1>
        <a:srgbClr val="061F32"/>
      </a:accent1>
      <a:accent2>
        <a:srgbClr val="08A6F6"/>
      </a:accent2>
      <a:accent3>
        <a:srgbClr val="5142E8"/>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277</Slides>
  <Notes>272</Notes>
  <HiddenSlides>0</HiddenSlides>
  <ScaleCrop>false</ScaleCrop>
  <HeadingPairs>
    <vt:vector size="4" baseType="variant">
      <vt:variant>
        <vt:lpstr>Theme</vt:lpstr>
      </vt:variant>
      <vt:variant>
        <vt:i4>1</vt:i4>
      </vt:variant>
      <vt:variant>
        <vt:lpstr>Slide Titles</vt:lpstr>
      </vt:variant>
      <vt:variant>
        <vt:i4>277</vt:i4>
      </vt:variant>
    </vt:vector>
  </HeadingPairs>
  <TitlesOfParts>
    <vt:vector size="278" baseType="lpstr">
      <vt:lpstr>1_Office Theme</vt:lpstr>
      <vt:lpstr>PowerPoint Presentation</vt:lpstr>
      <vt:lpstr>Objectives of this template</vt:lpstr>
      <vt:lpstr>The template is centered around the best-practice business strategy ‘house’ as used by McKinsey, BCG, and Bain</vt:lpstr>
      <vt:lpstr>The ‘strategy house’ is embedded in a full storyline to create a complete business strategy presentation</vt:lpstr>
      <vt:lpstr>Content of this template</vt:lpstr>
      <vt:lpstr>How we recommend using the template (I/III)</vt:lpstr>
      <vt:lpstr>How we recommend using the template (II/III)</vt:lpstr>
      <vt:lpstr>How we recommend using the template (III/III)</vt:lpstr>
      <vt:lpstr>PowerPoint Presentation</vt:lpstr>
      <vt:lpstr>PowerPoint Presentation</vt:lpstr>
      <vt:lpstr>Executive summary</vt:lpstr>
      <vt:lpstr>Executive summary</vt:lpstr>
      <vt:lpstr>Content</vt:lpstr>
      <vt:lpstr>PowerPoint Presentation</vt:lpstr>
      <vt:lpstr>202x strategy: [insert title/name of strategy, if applicable]</vt:lpstr>
      <vt:lpstr>202x strategy: [insert title/name of strategy, if applicable]</vt:lpstr>
      <vt:lpstr>202x strategy: [insert title/name of strategy, if applicable]</vt:lpstr>
      <vt:lpstr>202x strategy: [insert title/name of strategy, if applicable]</vt:lpstr>
      <vt:lpstr>[Company’s] right to win centers around three key strategic pillars</vt:lpstr>
      <vt:lpstr>Underlying the three strategic pillars are [xx] initiatives</vt:lpstr>
      <vt:lpstr>Each initiative has been assessed based on strategic value and potential EBITDA contribution in 202x</vt:lpstr>
      <vt:lpstr>Together, these [xx] strategic initiatives have the potential  to add [xx] of annual EBITDA </vt:lpstr>
      <vt:lpstr>We expect a total of xx [currency] from these strategic initiatives</vt:lpstr>
      <vt:lpstr>PowerPoint Presentation</vt:lpstr>
      <vt:lpstr>Market is large ([xx USD]) and projected to grow [xx]% CAGR in next five years</vt:lpstr>
      <vt:lpstr>In past five years, market dominance has shifted from [xx] to [xx]</vt:lpstr>
      <vt:lpstr>Industry is fragmented with many [players 1], [players 2], and [players 3] dominating different parts of the customer landscape</vt:lpstr>
      <vt:lpstr>Company represents [x]% of overall market with a leading position of [y]% in [segment]</vt:lpstr>
      <vt:lpstr>Compared to competitors [company] offers more [value prop]</vt:lpstr>
      <vt:lpstr>Looking at our broader market and industry we see x trends affecting us</vt:lpstr>
      <vt:lpstr>Looking at our broader market and industry we see x trends affecting us</vt:lpstr>
      <vt:lpstr>Delivering on our 202x targets</vt:lpstr>
      <vt:lpstr>Current status: We are on track in [regions/dimensions] but lagging in [regions/dimensions]</vt:lpstr>
      <vt:lpstr>[Region]: Main focus for [region] is to [insert focus areas]</vt:lpstr>
      <vt:lpstr>In 202x our overall revenue was xx [currency] with a profit margin of xx% and [description] growth</vt:lpstr>
      <vt:lpstr>In 202x our overall revenue was xx [currency] and we had a profit margin of xx%</vt:lpstr>
      <vt:lpstr>202x showed strong results with xx [currency] in revenue, a xx% profit margin, and a final EBITDA of xx [currency]</vt:lpstr>
      <vt:lpstr>We have achieved a world class [insert dimension]</vt:lpstr>
      <vt:lpstr>We has several strongholds to build on</vt:lpstr>
      <vt:lpstr>Our BUs have shown [insert description] in last [timeframe]</vt:lpstr>
      <vt:lpstr>Our [product/BU portfolio] is currently [insert description e.g. balanced]</vt:lpstr>
      <vt:lpstr>A few large [products/BUs] are pulling in xx% of our total sales</vt:lpstr>
      <vt:lpstr>The majority of our [products/BUs] are profitable</vt:lpstr>
      <vt:lpstr>Performance is [insert own description] across all BUs</vt:lpstr>
      <vt:lpstr>Performance is [insert own description] across all BUs</vt:lpstr>
      <vt:lpstr>Efficiency gains: [Projects/BUs] have highly variable margins and best practices can likely be shared</vt:lpstr>
      <vt:lpstr>The differences have resulted in [insert description] total portfolio performance</vt:lpstr>
      <vt:lpstr>PowerPoint Presentation</vt:lpstr>
      <vt:lpstr>Our purpose</vt:lpstr>
      <vt:lpstr>Our purpose</vt:lpstr>
      <vt:lpstr>Our mission and vision</vt:lpstr>
      <vt:lpstr>Our 202x goals</vt:lpstr>
      <vt:lpstr>PowerPoint Presentation</vt:lpstr>
      <vt:lpstr>PowerPoint Presentation</vt:lpstr>
      <vt:lpstr>We are strong on [dimension 1], [dimension 2], but with clear gaps around [dimension 3], [dimension 4], [dimension 5]</vt:lpstr>
      <vt:lpstr>Our right to win centers around [key pillar 1], [key pillar 2], and [key pillar 3]</vt:lpstr>
      <vt:lpstr>[Company’s] right to win centers around three key strategic pillars</vt:lpstr>
      <vt:lpstr>There is a strategic choice around whether to optimize, evolve, or replicate the commercial model</vt:lpstr>
      <vt:lpstr>[Strategic pillar/dimension]: What this means in practice</vt:lpstr>
      <vt:lpstr>We will focus on customers who can [insert description e.g. become 10+ M a year annual accounts]</vt:lpstr>
      <vt:lpstr>A SWOT-analysis shows [describe key findings]</vt:lpstr>
      <vt:lpstr>Underlying the three strategic pillars are [xx] initiatives</vt:lpstr>
      <vt:lpstr>Fixing the core: Three separate levers to address [insert own key issues]</vt:lpstr>
      <vt:lpstr>Fixing the core: Three separate levers to address [insert own key issues]</vt:lpstr>
      <vt:lpstr>Our 202x Growth Strategy: Clear strategic focus and prioritized, impactful initiatives</vt:lpstr>
      <vt:lpstr>Our 202x strategic initiatives and key performance indicators</vt:lpstr>
      <vt:lpstr>A [insert own description] approach is required for [insert goal/to achieve our goals]</vt:lpstr>
      <vt:lpstr>Based on current performance and required implementation efforts we have identified XX initiatives</vt:lpstr>
      <vt:lpstr>Why is [insert strategic initiative] important?</vt:lpstr>
      <vt:lpstr>What will improve [area of strategic initiative]?</vt:lpstr>
      <vt:lpstr>How [cost cutting/efficiency lever] supports [initiative]?</vt:lpstr>
      <vt:lpstr>How [cost cutting/efficiency lever] supports [initiative]?</vt:lpstr>
      <vt:lpstr>Why is [strategic initiative] important?</vt:lpstr>
      <vt:lpstr>What will [increase efficiency/reduce costs]?</vt:lpstr>
      <vt:lpstr>How to boost efficiency [or cut costs] through [insert lever]?</vt:lpstr>
      <vt:lpstr>How to reduce cost through [insert levers]?</vt:lpstr>
      <vt:lpstr>We generate majority of revenue from [customer group] today</vt:lpstr>
      <vt:lpstr>Within the [customer group] market, different types of [customers] have different needs</vt:lpstr>
      <vt:lpstr>We will start by [insert action] and then [insert action]</vt:lpstr>
      <vt:lpstr>We will implement a [team] who is [main goal of team]</vt:lpstr>
      <vt:lpstr>Segmentation analysis has resulted in xx distinct and operational customer segments</vt:lpstr>
      <vt:lpstr>We have a lower share of [insert segments] relative to market</vt:lpstr>
      <vt:lpstr>Customer segmentation implementation plan</vt:lpstr>
      <vt:lpstr>Why is [strategic initiative] important?</vt:lpstr>
      <vt:lpstr>What will boost [strategic initiative]?</vt:lpstr>
      <vt:lpstr>How to expand existing business?</vt:lpstr>
      <vt:lpstr>How to add new products and services?</vt:lpstr>
      <vt:lpstr>There are significant [barriers/pain points] along the customer journey that lead [insert]</vt:lpstr>
      <vt:lpstr>Overall these [barriers/pain points] contribute to significant [insert e.g. drop-off across the customer funnel]</vt:lpstr>
      <vt:lpstr>[New] solutions would allow us to intervene and create a better customer journey at key [barriers/pain points]</vt:lpstr>
      <vt:lpstr>There are three main options to [insert solutions]</vt:lpstr>
      <vt:lpstr>All the options have potential to [insert e.g. significantly increase customer base with positive ROI]</vt:lpstr>
      <vt:lpstr>For Options A and B the exact potential depends on [insert e.g. the market or availability or partners]</vt:lpstr>
      <vt:lpstr>A/B: Options A &amp; B will [insert description]</vt:lpstr>
      <vt:lpstr>Option C: [Insert description of option]</vt:lpstr>
      <vt:lpstr>Besides financials, digital solutions generate data that can be leveraged to create additional value in rest of [Company]</vt:lpstr>
      <vt:lpstr>Developing the business case and ROI for the three options is based on six building blocks</vt:lpstr>
      <vt:lpstr>Two key success factors need to be in place to capture value: generate traffic and ensure a seamless experience (I/II)</vt:lpstr>
      <vt:lpstr>Two key success factors need to be in place to capture value: generate traffic and ensure a seamless experience (II/II)</vt:lpstr>
      <vt:lpstr>PowerPoint Presentation</vt:lpstr>
      <vt:lpstr>How to win: Our key enablers</vt:lpstr>
      <vt:lpstr>Our enablers for the future</vt:lpstr>
      <vt:lpstr>[Enabler 1] allows us to [insert description]</vt:lpstr>
      <vt:lpstr>PowerPoint Presentation</vt:lpstr>
      <vt:lpstr>Strategic initiatives will kick in sequentially the next xx [years/ months]</vt:lpstr>
      <vt:lpstr>We plan to roll out the initiatives over next xx [years/months]</vt:lpstr>
      <vt:lpstr>[Initiative] implementation plan</vt:lpstr>
      <vt:lpstr>Together, these [xx] strategic initiatives have the potential  to add [xx] of annual EBITDA </vt:lpstr>
      <vt:lpstr>We expect a total of xx [currency] from these strategic initiatives</vt:lpstr>
      <vt:lpstr>PowerPoint Presentation</vt:lpstr>
      <vt:lpstr>I. Key activities will be undertaken in xx phases</vt:lpstr>
      <vt:lpstr>II. Prioritization of initiative via Impact vs. Feasibility assessment</vt:lpstr>
      <vt:lpstr>II. Key considerations on planning and sequencing</vt:lpstr>
      <vt:lpstr>II. [Insert timeline description]</vt:lpstr>
      <vt:lpstr>II. Preliminary [timeline/sequence/roadmap]</vt:lpstr>
      <vt:lpstr>III. Capabilities of the core roles at [insert departments]</vt:lpstr>
      <vt:lpstr>III. Responsibilities of the support and optional roles</vt:lpstr>
      <vt:lpstr>IV. Possible organizational structure across [departments]</vt:lpstr>
      <vt:lpstr>V. Implementation will be expected to roll out over the next xx [years/ months]</vt:lpstr>
      <vt:lpstr>PowerPoint Presentation</vt:lpstr>
      <vt:lpstr>PowerPoint Presentation</vt:lpstr>
      <vt:lpstr>We have a strong foundation with a clear growth path ahead</vt:lpstr>
      <vt:lpstr>Strong foundation to build on</vt:lpstr>
      <vt:lpstr>[Company] has several strongholds to build on…</vt:lpstr>
      <vt:lpstr>…including a unique portfolio of beloved brands and iconic products</vt:lpstr>
      <vt:lpstr>Our BUs have shown strong momentum in the past four quarters…</vt:lpstr>
      <vt:lpstr>…but there is also significant performance differences across our product portfolio</vt:lpstr>
      <vt:lpstr>The differences have resulted in muted total portfolio performance with improved profitability but continued growth issues</vt:lpstr>
      <vt:lpstr>Clear growth path ahead</vt:lpstr>
      <vt:lpstr>There are several favorable consumer and market dynamics that can be utilized to create a clear growth path</vt:lpstr>
      <vt:lpstr>Our 202x Growth Strategy: Clear strategic focus and prioritized, impactful initiatives</vt:lpstr>
      <vt:lpstr>We will focus on our winning brands and either turnaround or close down our struggling brands </vt:lpstr>
      <vt:lpstr>[Brand A] will be our main focus and should continue to be our #1 brand</vt:lpstr>
      <vt:lpstr>We are building winning brands through strong storytelling</vt:lpstr>
      <vt:lpstr>We must strengthen our direct-to-consumer channel to address the needs of the modern consumer</vt:lpstr>
      <vt:lpstr>Commercial excellence drives our performance improvement across all channels</vt:lpstr>
      <vt:lpstr>[Country A] continues to deliver a majority of our growth</vt:lpstr>
      <vt:lpstr>We have a strong start in [Country B] with significant growth opportunities ahead</vt:lpstr>
      <vt:lpstr>Underpinning our 202x Growth Strategy are our four key enablers that we will continue to invest in</vt:lpstr>
      <vt:lpstr>Our enablers for the future</vt:lpstr>
      <vt:lpstr>We have a strong foundation with a clear growth path ahead</vt:lpstr>
      <vt:lpstr>PowerPoint Presentation</vt:lpstr>
      <vt:lpstr>PowerPoint Presentation</vt:lpstr>
      <vt:lpstr>Content</vt:lpstr>
      <vt:lpstr>PowerPoint Presentation</vt:lpstr>
      <vt:lpstr>Recap: Delivering on 2020-2021 targets </vt:lpstr>
      <vt:lpstr>Solid performance across all core businesses except [sanitized]</vt:lpstr>
      <vt:lpstr>Combined ratio continues to be strong across all units</vt:lpstr>
      <vt:lpstr>We have achieved a world class expense ratio</vt:lpstr>
      <vt:lpstr>Analysis shows broader product portfolio has been key to continuing strong customer relationship and high NPS</vt:lpstr>
      <vt:lpstr>PowerPoint Presentation</vt:lpstr>
      <vt:lpstr>2025 strategy: Strengthening the core, while embracing the future</vt:lpstr>
      <vt:lpstr>Introducing a new guiding purpose for [Company]</vt:lpstr>
      <vt:lpstr>We aim to continue strong growth trajectory</vt:lpstr>
      <vt:lpstr>Targeting the highest technical result before run-off ever</vt:lpstr>
      <vt:lpstr>Our 2025 strategic initiatives and key performance indicators</vt:lpstr>
      <vt:lpstr>PowerPoint Presentation</vt:lpstr>
      <vt:lpstr>Why is claims excellence important?</vt:lpstr>
      <vt:lpstr>What will improve claims excellence?</vt:lpstr>
      <vt:lpstr>How procurement support claims excellence?</vt:lpstr>
      <vt:lpstr>How fraud and claims steering supports claims excellence?</vt:lpstr>
      <vt:lpstr>PowerPoint Presentation</vt:lpstr>
      <vt:lpstr>Why is digital customer empowerment important?</vt:lpstr>
      <vt:lpstr>What are we doing to empower our customers?</vt:lpstr>
      <vt:lpstr>How to work with straight-through-processing (STP)?</vt:lpstr>
      <vt:lpstr>How to work with self-service?</vt:lpstr>
      <vt:lpstr>PowerPoint Presentation</vt:lpstr>
      <vt:lpstr>Why is product and service innovation important?</vt:lpstr>
      <vt:lpstr>What will boost product and service innovation?</vt:lpstr>
      <vt:lpstr>How to expand existing business?</vt:lpstr>
      <vt:lpstr>How to add new products and services?</vt:lpstr>
      <vt:lpstr>PowerPoint Presentation</vt:lpstr>
      <vt:lpstr>Why is distribution efficiency important?</vt:lpstr>
      <vt:lpstr>What will increase distribution efficiency?</vt:lpstr>
      <vt:lpstr>How to boost efficiency through technology?</vt:lpstr>
      <vt:lpstr>How to simplify products and explore new channels?</vt:lpstr>
      <vt:lpstr>PowerPoint Presentation</vt:lpstr>
      <vt:lpstr>We expect a total of 450-465 mUSD from these strategic initiatives</vt:lpstr>
      <vt:lpstr>We plan to roll out the initiatives over next three years</vt:lpstr>
      <vt:lpstr>2025 strategy: Strengthening the core, while embracing the future</vt:lpstr>
      <vt:lpstr>PowerPoint Presentation</vt:lpstr>
      <vt:lpstr>[Country] strategy overview</vt:lpstr>
      <vt:lpstr>Strategic initiatives will kick in sequentially the 5 coming years</vt:lpstr>
      <vt:lpstr>[Product] market in [country] is estimated to be 907 mUSD with 5.1% growth p.a. but with DtC segment in decline</vt:lpstr>
      <vt:lpstr>Base and conservative case indicate DtC market of 29-36 mUSD in year 202x [sanitized]</vt:lpstr>
      <vt:lpstr>[Brand] is uniquely positioned among [sanitized] consumers Brand is built on the backbone of a strong and unique [sanitized] business </vt:lpstr>
      <vt:lpstr>However, [Company]’s DtC portfolio is under pressure – especially due to severely declining acquisition rates</vt:lpstr>
      <vt:lpstr>[Brand]'s offering is perceived marginally better than competitors on key brand drivers but with clear price disadvantage</vt:lpstr>
      <vt:lpstr>Protecting the [sanitized] product portfolio is key as it contributes with 82% of total EBITA in 2020 (41 mUSD)</vt:lpstr>
      <vt:lpstr>Fixing the core: Three main strategic objectives to ensure DtC portfolio is protected going forward</vt:lpstr>
      <vt:lpstr>Fixing the core: Three main strategic objectives to ensure DtC portfolio is protected going forward</vt:lpstr>
      <vt:lpstr>Efficient customer recruiting strategy is based on thorough customer segmentation and three basic strategic pillars</vt:lpstr>
      <vt:lpstr>Strategic initiative A: Segmentation</vt:lpstr>
      <vt:lpstr>Segmentation analysis has resulted in four distinct and operational customer segments</vt:lpstr>
      <vt:lpstr>[Company] has lower share of Young Convenience and Family Security segments relative to market</vt:lpstr>
      <vt:lpstr>Customer segmentation implementation plan</vt:lpstr>
      <vt:lpstr>Strategic initiative B: Branding</vt:lpstr>
      <vt:lpstr>With a truly premium brand offering/message, [Company] could differentiate from low price competitors</vt:lpstr>
      <vt:lpstr>Evidence from customer surveys emphasize stronger brand affiliation among older segments, but still high trust among the young</vt:lpstr>
      <vt:lpstr>[Company] could distinguish from competitors as the only real "premium" player, but it requires a truly distinguished offering</vt:lpstr>
      <vt:lpstr>Branding implementation plan</vt:lpstr>
      <vt:lpstr>Strategic initiative C: Sales channels</vt:lpstr>
      <vt:lpstr>New segmentation has several implications for sales channel strategy</vt:lpstr>
      <vt:lpstr>Targeting by channel: When buying a product, customers tend to act based on particular set of needs and behaviors that vary by segment</vt:lpstr>
      <vt:lpstr>Suggested sales channel interventions to re-direct customers to us I) Optimize existing sales channels and II) Step change through partnerships</vt:lpstr>
      <vt:lpstr>Telemarketing limitations not considered major issue in future Focus on professionalizing approach and optimizing channel mix</vt:lpstr>
      <vt:lpstr>Developing [sanitized] partnership in [market] could drive 12.5 mUSD in revenue and 4 mUSD in EBITA in 2022</vt:lpstr>
      <vt:lpstr>Sales channels implementation plan</vt:lpstr>
      <vt:lpstr>Strategic initiative D: Products/pricing</vt:lpstr>
      <vt:lpstr>New segmentation has several implications for product offerings/pricing</vt:lpstr>
      <vt:lpstr>The suggested “[name]” Concept Leveraging [Brand]’s unique product portfolio to create high value/relevant packages</vt:lpstr>
      <vt:lpstr>Customer product portfolio can help identify segment preferences and bundle potential</vt:lpstr>
      <vt:lpstr>Global consumer trends can translate into highly innovative product opportunities to make the offerings even more distinguished</vt:lpstr>
      <vt:lpstr>Potential future pricing strategies should be segment specific Note: To be aligned with [Company] management before further investigation</vt:lpstr>
      <vt:lpstr>Products/pricing implementation plan</vt:lpstr>
      <vt:lpstr>Fixing the core: Three main strategic objectives to ensure DtC portfolio is protected going forward</vt:lpstr>
      <vt:lpstr>A holistic approach is required for effective churn management</vt:lpstr>
      <vt:lpstr>Based on current performance and required implementation efforts we have identified 11 initiatives to initiate in the short run</vt:lpstr>
      <vt:lpstr>Yearly renewal prompt found to be strong driver of churn</vt:lpstr>
      <vt:lpstr>Churn tree developed to to monitor churn rates across portfolio and highlight problematic churn by segment and tenure </vt:lpstr>
      <vt:lpstr>Survey output indicates main root cause of churn is awareness of better value for money offering</vt:lpstr>
      <vt:lpstr>Findings from 83 customer interviews show similar reasons for churn across customer segments</vt:lpstr>
      <vt:lpstr>Much stronger effort on pro-active churn management is required</vt:lpstr>
      <vt:lpstr>Churn management implementation plan</vt:lpstr>
      <vt:lpstr>Summary: [Country] strategy overview</vt:lpstr>
      <vt:lpstr>PowerPoint Presentation</vt:lpstr>
      <vt:lpstr>Digital strategy for [Telco]</vt:lpstr>
      <vt:lpstr>[Telco] has the opportunity to capture [sanitized] and develop a strategic long-term platform</vt:lpstr>
      <vt:lpstr>PowerPoint Presentation</vt:lpstr>
      <vt:lpstr>There are three major trends changing the [sanitized] industry</vt:lpstr>
      <vt:lpstr>These trends are causing disruption across the [sanitized] value chain</vt:lpstr>
      <vt:lpstr>PowerPoint Presentation</vt:lpstr>
      <vt:lpstr>There are significant barriers along the [Telco] customer journey that lead to subpar experiences and less conversion</vt:lpstr>
      <vt:lpstr>Overall these barriers contribute to significant drop-off across the customer funnel</vt:lpstr>
      <vt:lpstr>Digital solutions would allow [Telco] to intervene and create a better customer journey at key barriers</vt:lpstr>
      <vt:lpstr>There are three main options to connect customers with [sanitized] digital solutions</vt:lpstr>
      <vt:lpstr>All the options have potential to significantly increase customer base with positive ROI</vt:lpstr>
      <vt:lpstr>For Options A and B the exact potential depends on the market</vt:lpstr>
      <vt:lpstr>A/B: Options A &amp; B will rely on external platform partners and must be co-developed with individual partners in each country</vt:lpstr>
      <vt:lpstr>C: Platform build creates competitive advantage to own ecosystem control points and enable better end-to-end customer journey</vt:lpstr>
      <vt:lpstr>Besides financials, digital solutions generate data that can be leveraged to create additional value in rest of [Telco]</vt:lpstr>
      <vt:lpstr>Developing the business case and ROI for the three options is based on six building blocks</vt:lpstr>
      <vt:lpstr>Two key success factors need to be in place to capture value: generate traffic and ensure a seamless experience (I/II)</vt:lpstr>
      <vt:lpstr>Two key success factors need to be in place to capture value: generate traffic and ensure a seamless experience (II/II)</vt:lpstr>
      <vt:lpstr>PowerPoint Presentation</vt:lpstr>
      <vt:lpstr>PowerPoint Presentation</vt:lpstr>
      <vt:lpstr>I. Key activities will be undertaken in 3 phases with a mix of global and local actions</vt:lpstr>
      <vt:lpstr>II. Solution prioritization process from global to local level </vt:lpstr>
      <vt:lpstr>II. Prioritization of solutions via Impact vs. Feasibility assessment</vt:lpstr>
      <vt:lpstr>II. Key considerations on planning and sequencing</vt:lpstr>
      <vt:lpstr>II. [Sanitized number] country launches can be supported per year depending on resourcing in HQ and local divisions</vt:lpstr>
      <vt:lpstr>II. Preliminary Country launch sequence for markets in scope</vt:lpstr>
      <vt:lpstr>III. Capabilities of the core roles at HQ and local division level</vt:lpstr>
      <vt:lpstr>III. Responsibilities of the support and optional roles</vt:lpstr>
      <vt:lpstr>IV. Possible organizational structure across HQ and local divisions</vt:lpstr>
      <vt:lpstr>V. Implementation can be de-risked by initiating with minimum FTE and scaling up if criteria are met at stage gates</vt:lpstr>
      <vt:lpstr>PowerPoint Presentation</vt:lpstr>
      <vt:lpstr>Profitability framework</vt:lpstr>
      <vt:lpstr>McKinsey 7S Model</vt:lpstr>
      <vt:lpstr>BCG Growth-Share Matrix</vt:lpstr>
      <vt:lpstr>GE (General Electric) McKinsey Matrix</vt:lpstr>
      <vt:lpstr>McKinsey Horizon Model: The Three Horizons of Growth</vt:lpstr>
      <vt:lpstr>McKinsey’s Seven Degrees of Freedom for Growth</vt:lpstr>
      <vt:lpstr>BCG Growth/Transformation framework: Three levers for growth</vt:lpstr>
      <vt:lpstr>Business Model Canvas</vt:lpstr>
      <vt:lpstr>Issue tree</vt:lpstr>
      <vt:lpstr>Strategy is the combination of objective, scope, and advantage</vt:lpstr>
      <vt:lpstr>Does your strategy pass these five criteria?</vt:lpstr>
      <vt:lpstr>PowerPoint Presentation</vt:lpstr>
      <vt:lpstr>Presentation checklist</vt:lpstr>
      <vt:lpstr>Presentation checklist</vt:lpstr>
      <vt:lpstr>Best practice tip: Keep it to one message per slide</vt:lpstr>
      <vt:lpstr>Best practice tip: Use action titles</vt:lpstr>
      <vt:lpstr>Best practice tip: Use visuals and color to highlight your message</vt:lpstr>
      <vt:lpstr>Best practice tip: Read only titles and see if overall story is coherent</vt:lpstr>
      <vt:lpstr>Best practice tip: Use the Pyramid Principle</vt:lpstr>
      <vt:lpstr>PowerPoint Presentation</vt:lpstr>
    </vt:vector>
  </TitlesOfParts>
  <Manager/>
  <Company>Slideworks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ConsultingToolkit Corporate Strategy Template</dc:title>
  <dc:subject>Corporate Strategy</dc:subject>
  <dc:creator>ConsultingToolkit</dc:creator>
  <cp:keywords>Business strategy, corporate strategy, business development, management consulting strategy</cp:keywords>
  <dc:description>Copyright 2023 by Slideworks</dc:description>
  <cp:revision>1</cp:revision>
  <cp:lastPrinted>2023-01-09T08:34:51Z</cp:lastPrinted>
  <dcterms:created xsi:type="dcterms:W3CDTF">2022-05-30T19:16:23Z</dcterms:created>
  <dcterms:modified xsi:type="dcterms:W3CDTF">2024-03-24T22:23:16Z</dcterms:modified>
  <cp:category>Business</cp:category>
</cp:coreProperties>
</file>